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1"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95859" autoAdjust="0"/>
  </p:normalViewPr>
  <p:slideViewPr>
    <p:cSldViewPr>
      <p:cViewPr varScale="1">
        <p:scale>
          <a:sx n="12" d="100"/>
          <a:sy n="12" d="100"/>
        </p:scale>
        <p:origin x="644" y="4"/>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3840163" y="8047038"/>
            <a:ext cx="43526075" cy="8777287"/>
          </a:xfrm>
        </p:spPr>
        <p:txBody>
          <a:bodyPr/>
          <a:lstStyle>
            <a:lvl1pPr>
              <a:defRPr/>
            </a:lvl1pPr>
          </a:lstStyle>
          <a:p>
            <a:r>
              <a:rPr lang="en-US"/>
              <a:t>Click to edit Master title style</a:t>
            </a:r>
          </a:p>
        </p:txBody>
      </p:sp>
      <p:sp>
        <p:nvSpPr>
          <p:cNvPr id="74755" name="Rectangle 3"/>
          <p:cNvSpPr>
            <a:spLocks noGrp="1" noChangeArrowheads="1"/>
          </p:cNvSpPr>
          <p:nvPr>
            <p:ph type="subTitle" sz="quarter" idx="1"/>
          </p:nvPr>
        </p:nvSpPr>
        <p:spPr>
          <a:xfrm>
            <a:off x="7680325" y="18653125"/>
            <a:ext cx="35845750" cy="8413750"/>
          </a:xfrm>
        </p:spPr>
        <p:txBody>
          <a:bodyPr/>
          <a:lstStyle>
            <a:lvl1pPr marL="0" indent="0" algn="ctr">
              <a:buFont typeface="Wingdings" pitchFamily="2" charset="2"/>
              <a:buNone/>
              <a:defRPr/>
            </a:lvl1pPr>
          </a:lstStyle>
          <a:p>
            <a:r>
              <a:rPr lang="en-US"/>
              <a:t>Click to edit Master subtitle style</a:t>
            </a:r>
          </a:p>
        </p:txBody>
      </p:sp>
      <p:sp>
        <p:nvSpPr>
          <p:cNvPr id="2" name="Rectangle 4">
            <a:extLst>
              <a:ext uri="{FF2B5EF4-FFF2-40B4-BE49-F238E27FC236}">
                <a16:creationId xmlns:a16="http://schemas.microsoft.com/office/drawing/2014/main" id="{FD656992-2676-9646-8C13-2E90573B1AC3}"/>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2E6DB743-028F-F342-A7F4-C9A324508854}"/>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5798393C-E75D-736F-B5B9-043C54C15AE6}"/>
              </a:ext>
            </a:extLst>
          </p:cNvPr>
          <p:cNvSpPr>
            <a:spLocks noGrp="1" noChangeArrowheads="1"/>
          </p:cNvSpPr>
          <p:nvPr>
            <p:ph type="sldNum" sz="quarter" idx="12"/>
          </p:nvPr>
        </p:nvSpPr>
        <p:spPr>
          <a:ln/>
        </p:spPr>
        <p:txBody>
          <a:bodyPr/>
          <a:lstStyle>
            <a:lvl1pPr>
              <a:defRPr/>
            </a:lvl1pPr>
          </a:lstStyle>
          <a:p>
            <a:fld id="{8E1F0C5D-DBBE-444F-81F4-BC76E557BCFA}" type="slidenum">
              <a:rPr lang="en-US" altLang="en-US"/>
              <a:pPr/>
              <a:t>‹#›</a:t>
            </a:fld>
            <a:endParaRPr lang="en-US" altLang="en-US"/>
          </a:p>
        </p:txBody>
      </p:sp>
    </p:spTree>
    <p:extLst>
      <p:ext uri="{BB962C8B-B14F-4D97-AF65-F5344CB8AC3E}">
        <p14:creationId xmlns:p14="http://schemas.microsoft.com/office/powerpoint/2010/main" val="2691610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C13E9D-DEBB-2897-A85B-30B0E92DBA3B}"/>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BE72C06-5FE3-53ED-1F46-F2FCB15C081A}"/>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519D3DA0-D42F-7213-9BB5-767710B6F5D5}"/>
              </a:ext>
            </a:extLst>
          </p:cNvPr>
          <p:cNvSpPr>
            <a:spLocks noGrp="1" noChangeArrowheads="1"/>
          </p:cNvSpPr>
          <p:nvPr>
            <p:ph type="sldNum" sz="quarter" idx="12"/>
          </p:nvPr>
        </p:nvSpPr>
        <p:spPr>
          <a:ln/>
        </p:spPr>
        <p:txBody>
          <a:bodyPr/>
          <a:lstStyle>
            <a:lvl1pPr>
              <a:defRPr/>
            </a:lvl1pPr>
          </a:lstStyle>
          <a:p>
            <a:fld id="{4469E15D-24AA-5B4F-954F-58FF741F8464}" type="slidenum">
              <a:rPr lang="en-US" altLang="en-US"/>
              <a:pPr/>
              <a:t>‹#›</a:t>
            </a:fld>
            <a:endParaRPr lang="en-US" altLang="en-US"/>
          </a:p>
        </p:txBody>
      </p:sp>
    </p:spTree>
    <p:extLst>
      <p:ext uri="{BB962C8B-B14F-4D97-AF65-F5344CB8AC3E}">
        <p14:creationId xmlns:p14="http://schemas.microsoft.com/office/powerpoint/2010/main" val="3147830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0" y="21153438"/>
            <a:ext cx="43526075" cy="653732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0" y="13952538"/>
            <a:ext cx="43526075" cy="72009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985D82E-8B4C-1B15-2ED8-C42551F77F6C}"/>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5A00C2A8-7941-49A2-4C71-88EA2843458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006FE836-2FCE-5CCE-83E9-C780A00B55CB}"/>
              </a:ext>
            </a:extLst>
          </p:cNvPr>
          <p:cNvSpPr>
            <a:spLocks noGrp="1" noChangeArrowheads="1"/>
          </p:cNvSpPr>
          <p:nvPr>
            <p:ph type="sldNum" sz="quarter" idx="12"/>
          </p:nvPr>
        </p:nvSpPr>
        <p:spPr>
          <a:ln/>
        </p:spPr>
        <p:txBody>
          <a:bodyPr/>
          <a:lstStyle>
            <a:lvl1pPr>
              <a:defRPr/>
            </a:lvl1pPr>
          </a:lstStyle>
          <a:p>
            <a:fld id="{99DD8A46-8C81-8A43-B706-B28B623DFC20}" type="slidenum">
              <a:rPr lang="en-US" altLang="en-US"/>
              <a:pPr/>
              <a:t>‹#›</a:t>
            </a:fld>
            <a:endParaRPr lang="en-US" altLang="en-US"/>
          </a:p>
        </p:txBody>
      </p:sp>
    </p:spTree>
    <p:extLst>
      <p:ext uri="{BB962C8B-B14F-4D97-AF65-F5344CB8AC3E}">
        <p14:creationId xmlns:p14="http://schemas.microsoft.com/office/powerpoint/2010/main" val="1428215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60638" y="9509125"/>
            <a:ext cx="22966362"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509125"/>
            <a:ext cx="22966363"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10498EBC-849D-71AB-C073-3BC06E2D4AA6}"/>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43FBA0B4-A1CE-DFE7-582F-8796BFB09D4A}"/>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3B7D374C-8A28-2020-333A-8594E75FF925}"/>
              </a:ext>
            </a:extLst>
          </p:cNvPr>
          <p:cNvSpPr>
            <a:spLocks noGrp="1" noChangeArrowheads="1"/>
          </p:cNvSpPr>
          <p:nvPr>
            <p:ph type="sldNum" sz="quarter" idx="12"/>
          </p:nvPr>
        </p:nvSpPr>
        <p:spPr>
          <a:ln/>
        </p:spPr>
        <p:txBody>
          <a:bodyPr/>
          <a:lstStyle>
            <a:lvl1pPr>
              <a:defRPr/>
            </a:lvl1pPr>
          </a:lstStyle>
          <a:p>
            <a:fld id="{33281B96-9A65-CA4E-A5BF-5A26F46C6227}" type="slidenum">
              <a:rPr lang="en-US" altLang="en-US"/>
              <a:pPr/>
              <a:t>‹#›</a:t>
            </a:fld>
            <a:endParaRPr lang="en-US" altLang="en-US"/>
          </a:p>
        </p:txBody>
      </p:sp>
    </p:spTree>
    <p:extLst>
      <p:ext uri="{BB962C8B-B14F-4D97-AF65-F5344CB8AC3E}">
        <p14:creationId xmlns:p14="http://schemas.microsoft.com/office/powerpoint/2010/main" val="197593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7625"/>
            <a:ext cx="46085125"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369175"/>
            <a:ext cx="22625050"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439400"/>
            <a:ext cx="22625050"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369175"/>
            <a:ext cx="22632988"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439400"/>
            <a:ext cx="22632988"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656B471-A33C-E9DF-2D9E-F962BE806047}"/>
              </a:ext>
            </a:extLst>
          </p:cNvPr>
          <p:cNvSpPr>
            <a:spLocks noGrp="1" noChangeArrowheads="1"/>
          </p:cNvSpPr>
          <p:nvPr>
            <p:ph type="dt" sz="half" idx="10"/>
          </p:nvPr>
        </p:nvSpPr>
        <p:spPr>
          <a:ln/>
        </p:spPr>
        <p:txBody>
          <a:bodyPr/>
          <a:lstStyle>
            <a:lvl1pPr>
              <a:defRPr/>
            </a:lvl1pPr>
          </a:lstStyle>
          <a:p>
            <a:endParaRPr lang="en-GB" altLang="en-US"/>
          </a:p>
        </p:txBody>
      </p:sp>
      <p:sp>
        <p:nvSpPr>
          <p:cNvPr id="8" name="Rectangle 5">
            <a:extLst>
              <a:ext uri="{FF2B5EF4-FFF2-40B4-BE49-F238E27FC236}">
                <a16:creationId xmlns:a16="http://schemas.microsoft.com/office/drawing/2014/main" id="{FA24689B-0D3B-4AE0-87B4-7649609EB2E2}"/>
              </a:ext>
            </a:extLst>
          </p:cNvPr>
          <p:cNvSpPr>
            <a:spLocks noGrp="1" noChangeArrowheads="1"/>
          </p:cNvSpPr>
          <p:nvPr>
            <p:ph type="ftr" sz="quarter" idx="11"/>
          </p:nvPr>
        </p:nvSpPr>
        <p:spPr>
          <a:ln/>
        </p:spPr>
        <p:txBody>
          <a:bodyPr/>
          <a:lstStyle>
            <a:lvl1pPr>
              <a:defRPr/>
            </a:lvl1pPr>
          </a:lstStyle>
          <a:p>
            <a:endParaRPr lang="en-GB" altLang="en-US"/>
          </a:p>
        </p:txBody>
      </p:sp>
      <p:sp>
        <p:nvSpPr>
          <p:cNvPr id="9" name="Rectangle 6">
            <a:extLst>
              <a:ext uri="{FF2B5EF4-FFF2-40B4-BE49-F238E27FC236}">
                <a16:creationId xmlns:a16="http://schemas.microsoft.com/office/drawing/2014/main" id="{6185CA7C-C3DA-AEBF-F9BF-0BBC2F8DEC47}"/>
              </a:ext>
            </a:extLst>
          </p:cNvPr>
          <p:cNvSpPr>
            <a:spLocks noGrp="1" noChangeArrowheads="1"/>
          </p:cNvSpPr>
          <p:nvPr>
            <p:ph type="sldNum" sz="quarter" idx="12"/>
          </p:nvPr>
        </p:nvSpPr>
        <p:spPr>
          <a:ln/>
        </p:spPr>
        <p:txBody>
          <a:bodyPr/>
          <a:lstStyle>
            <a:lvl1pPr>
              <a:defRPr/>
            </a:lvl1pPr>
          </a:lstStyle>
          <a:p>
            <a:fld id="{AF757C87-9A4B-7849-ACBA-4BE9C7866101}" type="slidenum">
              <a:rPr lang="en-US" altLang="en-US"/>
              <a:pPr/>
              <a:t>‹#›</a:t>
            </a:fld>
            <a:endParaRPr lang="en-US" altLang="en-US"/>
          </a:p>
        </p:txBody>
      </p:sp>
    </p:spTree>
    <p:extLst>
      <p:ext uri="{BB962C8B-B14F-4D97-AF65-F5344CB8AC3E}">
        <p14:creationId xmlns:p14="http://schemas.microsoft.com/office/powerpoint/2010/main" val="1424579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69E8ADAF-4BBB-8C39-43B2-28357006C443}"/>
              </a:ext>
            </a:extLst>
          </p:cNvPr>
          <p:cNvSpPr>
            <a:spLocks noGrp="1" noChangeArrowheads="1"/>
          </p:cNvSpPr>
          <p:nvPr>
            <p:ph type="dt" sz="half" idx="10"/>
          </p:nvPr>
        </p:nvSpPr>
        <p:spPr>
          <a:ln/>
        </p:spPr>
        <p:txBody>
          <a:bodyPr/>
          <a:lstStyle>
            <a:lvl1pPr>
              <a:defRPr/>
            </a:lvl1pPr>
          </a:lstStyle>
          <a:p>
            <a:endParaRPr lang="en-GB" altLang="en-US"/>
          </a:p>
        </p:txBody>
      </p:sp>
      <p:sp>
        <p:nvSpPr>
          <p:cNvPr id="4" name="Rectangle 5">
            <a:extLst>
              <a:ext uri="{FF2B5EF4-FFF2-40B4-BE49-F238E27FC236}">
                <a16:creationId xmlns:a16="http://schemas.microsoft.com/office/drawing/2014/main" id="{66024643-EA44-208F-E38A-D30C8CE2E98B}"/>
              </a:ext>
            </a:extLst>
          </p:cNvPr>
          <p:cNvSpPr>
            <a:spLocks noGrp="1" noChangeArrowheads="1"/>
          </p:cNvSpPr>
          <p:nvPr>
            <p:ph type="ftr" sz="quarter" idx="11"/>
          </p:nvPr>
        </p:nvSpPr>
        <p:spPr>
          <a:ln/>
        </p:spPr>
        <p:txBody>
          <a:bodyPr/>
          <a:lstStyle>
            <a:lvl1pPr>
              <a:defRPr/>
            </a:lvl1pPr>
          </a:lstStyle>
          <a:p>
            <a:endParaRPr lang="en-GB" altLang="en-US"/>
          </a:p>
        </p:txBody>
      </p:sp>
      <p:sp>
        <p:nvSpPr>
          <p:cNvPr id="5" name="Rectangle 6">
            <a:extLst>
              <a:ext uri="{FF2B5EF4-FFF2-40B4-BE49-F238E27FC236}">
                <a16:creationId xmlns:a16="http://schemas.microsoft.com/office/drawing/2014/main" id="{AB4C7C1A-719E-6E22-A54E-A641F5FB7081}"/>
              </a:ext>
            </a:extLst>
          </p:cNvPr>
          <p:cNvSpPr>
            <a:spLocks noGrp="1" noChangeArrowheads="1"/>
          </p:cNvSpPr>
          <p:nvPr>
            <p:ph type="sldNum" sz="quarter" idx="12"/>
          </p:nvPr>
        </p:nvSpPr>
        <p:spPr>
          <a:ln/>
        </p:spPr>
        <p:txBody>
          <a:bodyPr/>
          <a:lstStyle>
            <a:lvl1pPr>
              <a:defRPr/>
            </a:lvl1pPr>
          </a:lstStyle>
          <a:p>
            <a:fld id="{06351AA6-B120-2644-89B4-773ED046FF9E}" type="slidenum">
              <a:rPr lang="en-US" altLang="en-US"/>
              <a:pPr/>
              <a:t>‹#›</a:t>
            </a:fld>
            <a:endParaRPr lang="en-US" altLang="en-US"/>
          </a:p>
        </p:txBody>
      </p:sp>
    </p:spTree>
    <p:extLst>
      <p:ext uri="{BB962C8B-B14F-4D97-AF65-F5344CB8AC3E}">
        <p14:creationId xmlns:p14="http://schemas.microsoft.com/office/powerpoint/2010/main" val="2643324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2A0D717-FE99-C72F-4BDA-C0C6C9980DBE}"/>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11AF7A84-BABC-77DC-86D4-2A2DD33A545E}"/>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4CD4AE4F-19ED-6D30-D1DF-1F36D0FB066E}"/>
              </a:ext>
            </a:extLst>
          </p:cNvPr>
          <p:cNvSpPr>
            <a:spLocks noGrp="1" noChangeArrowheads="1"/>
          </p:cNvSpPr>
          <p:nvPr>
            <p:ph type="sldNum" sz="quarter" idx="12"/>
          </p:nvPr>
        </p:nvSpPr>
        <p:spPr>
          <a:ln/>
        </p:spPr>
        <p:txBody>
          <a:bodyPr/>
          <a:lstStyle>
            <a:lvl1pPr>
              <a:defRPr/>
            </a:lvl1pPr>
          </a:lstStyle>
          <a:p>
            <a:fld id="{B5743555-E68A-5A41-9382-0EEA800E1353}" type="slidenum">
              <a:rPr lang="en-US" altLang="en-US"/>
              <a:pPr/>
              <a:t>‹#›</a:t>
            </a:fld>
            <a:endParaRPr lang="en-US" altLang="en-US"/>
          </a:p>
        </p:txBody>
      </p:sp>
    </p:spTree>
    <p:extLst>
      <p:ext uri="{BB962C8B-B14F-4D97-AF65-F5344CB8AC3E}">
        <p14:creationId xmlns:p14="http://schemas.microsoft.com/office/powerpoint/2010/main" val="3617014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1275"/>
            <a:ext cx="16846550" cy="557688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311275"/>
            <a:ext cx="28625800" cy="280939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888163"/>
            <a:ext cx="16846550" cy="225171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0A80B014-87E4-74FE-B47D-914A5D418117}"/>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669894A7-187B-6986-9C46-F50B6E49B0AD}"/>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79CE9C82-EE30-9198-9185-BD7ABC532E00}"/>
              </a:ext>
            </a:extLst>
          </p:cNvPr>
          <p:cNvSpPr>
            <a:spLocks noGrp="1" noChangeArrowheads="1"/>
          </p:cNvSpPr>
          <p:nvPr>
            <p:ph type="sldNum" sz="quarter" idx="12"/>
          </p:nvPr>
        </p:nvSpPr>
        <p:spPr>
          <a:ln/>
        </p:spPr>
        <p:txBody>
          <a:bodyPr/>
          <a:lstStyle>
            <a:lvl1pPr>
              <a:defRPr/>
            </a:lvl1pPr>
          </a:lstStyle>
          <a:p>
            <a:fld id="{3C35636F-4C12-694B-9ABC-179D5476D679}" type="slidenum">
              <a:rPr lang="en-US" altLang="en-US"/>
              <a:pPr/>
              <a:t>‹#›</a:t>
            </a:fld>
            <a:endParaRPr lang="en-US" altLang="en-US"/>
          </a:p>
        </p:txBody>
      </p:sp>
    </p:spTree>
    <p:extLst>
      <p:ext uri="{BB962C8B-B14F-4D97-AF65-F5344CB8AC3E}">
        <p14:creationId xmlns:p14="http://schemas.microsoft.com/office/powerpoint/2010/main" val="3707117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5" y="23042563"/>
            <a:ext cx="30724475" cy="27209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5" y="2941638"/>
            <a:ext cx="30724475" cy="197500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5" y="25763538"/>
            <a:ext cx="30724475" cy="3862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1A47890C-E186-0B53-D195-8647D5984814}"/>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8099135D-4E47-B48E-6D8E-A0029C5F883E}"/>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E2188A10-18DE-8F6E-58FA-EBE1706EC107}"/>
              </a:ext>
            </a:extLst>
          </p:cNvPr>
          <p:cNvSpPr>
            <a:spLocks noGrp="1" noChangeArrowheads="1"/>
          </p:cNvSpPr>
          <p:nvPr>
            <p:ph type="sldNum" sz="quarter" idx="12"/>
          </p:nvPr>
        </p:nvSpPr>
        <p:spPr>
          <a:ln/>
        </p:spPr>
        <p:txBody>
          <a:bodyPr/>
          <a:lstStyle>
            <a:lvl1pPr>
              <a:defRPr/>
            </a:lvl1pPr>
          </a:lstStyle>
          <a:p>
            <a:fld id="{5B93C19C-1549-A04D-B837-8C26116D1798}" type="slidenum">
              <a:rPr lang="en-US" altLang="en-US"/>
              <a:pPr/>
              <a:t>‹#›</a:t>
            </a:fld>
            <a:endParaRPr lang="en-US" altLang="en-US"/>
          </a:p>
        </p:txBody>
      </p:sp>
    </p:spTree>
    <p:extLst>
      <p:ext uri="{BB962C8B-B14F-4D97-AF65-F5344CB8AC3E}">
        <p14:creationId xmlns:p14="http://schemas.microsoft.com/office/powerpoint/2010/main" val="3502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F5FC0BA-4096-FB0F-C061-198C43470083}"/>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F2FA91A-F332-9F10-C236-1D5734EF88C1}"/>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14EE1D27-9BCE-F2BC-B8E6-2A53B5ACC237}"/>
              </a:ext>
            </a:extLst>
          </p:cNvPr>
          <p:cNvSpPr>
            <a:spLocks noGrp="1" noChangeArrowheads="1"/>
          </p:cNvSpPr>
          <p:nvPr>
            <p:ph type="sldNum" sz="quarter" idx="12"/>
          </p:nvPr>
        </p:nvSpPr>
        <p:spPr>
          <a:ln/>
        </p:spPr>
        <p:txBody>
          <a:bodyPr/>
          <a:lstStyle>
            <a:lvl1pPr>
              <a:defRPr/>
            </a:lvl1pPr>
          </a:lstStyle>
          <a:p>
            <a:fld id="{DCCEFCC5-019C-494B-A2FB-424A8D175E87}" type="slidenum">
              <a:rPr lang="en-US" altLang="en-US"/>
              <a:pPr/>
              <a:t>‹#›</a:t>
            </a:fld>
            <a:endParaRPr lang="en-US" altLang="en-US"/>
          </a:p>
        </p:txBody>
      </p:sp>
    </p:spTree>
    <p:extLst>
      <p:ext uri="{BB962C8B-B14F-4D97-AF65-F5344CB8AC3E}">
        <p14:creationId xmlns:p14="http://schemas.microsoft.com/office/powerpoint/2010/main" val="1497735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5275" y="1828800"/>
            <a:ext cx="11520488" cy="2743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560638" y="1828800"/>
            <a:ext cx="34412237" cy="2743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6E015A-0DD2-89E9-54F7-6C02BE47F309}"/>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06AF7CD4-F563-0347-90BB-2B612AA1E65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D0643E5F-5391-6CA0-A383-02187B90A98F}"/>
              </a:ext>
            </a:extLst>
          </p:cNvPr>
          <p:cNvSpPr>
            <a:spLocks noGrp="1" noChangeArrowheads="1"/>
          </p:cNvSpPr>
          <p:nvPr>
            <p:ph type="sldNum" sz="quarter" idx="12"/>
          </p:nvPr>
        </p:nvSpPr>
        <p:spPr>
          <a:ln/>
        </p:spPr>
        <p:txBody>
          <a:bodyPr/>
          <a:lstStyle>
            <a:lvl1pPr>
              <a:defRPr/>
            </a:lvl1pPr>
          </a:lstStyle>
          <a:p>
            <a:fld id="{6C473701-BD89-BF49-A6A0-2BAE5214F5C1}" type="slidenum">
              <a:rPr lang="en-US" altLang="en-US"/>
              <a:pPr/>
              <a:t>‹#›</a:t>
            </a:fld>
            <a:endParaRPr lang="en-US" altLang="en-US"/>
          </a:p>
        </p:txBody>
      </p:sp>
    </p:spTree>
    <p:extLst>
      <p:ext uri="{BB962C8B-B14F-4D97-AF65-F5344CB8AC3E}">
        <p14:creationId xmlns:p14="http://schemas.microsoft.com/office/powerpoint/2010/main" val="274786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F4701B3C-0F6D-A49A-7B7C-6DBCC4776F28}"/>
              </a:ext>
            </a:extLst>
          </p:cNvPr>
          <p:cNvSpPr>
            <a:spLocks noGrp="1" noChangeArrowheads="1"/>
          </p:cNvSpPr>
          <p:nvPr>
            <p:ph type="title"/>
          </p:nvPr>
        </p:nvSpPr>
        <p:spPr bwMode="auto">
          <a:xfrm>
            <a:off x="2560638" y="1828800"/>
            <a:ext cx="46085125" cy="6583363"/>
          </a:xfrm>
          <a:prstGeom prst="rect">
            <a:avLst/>
          </a:prstGeom>
          <a:noFill/>
          <a:ln w="9525">
            <a:noFill/>
            <a:miter lim="800000"/>
            <a:headEnd/>
            <a:tailEnd/>
          </a:ln>
          <a:effectLst/>
        </p:spPr>
        <p:txBody>
          <a:bodyPr vert="horz" wrap="square" lIns="480709" tIns="240355" rIns="480709" bIns="240355" numCol="1" anchor="ctr" anchorCtr="0" compatLnSpc="1">
            <a:prstTxWarp prst="textNoShape">
              <a:avLst/>
            </a:prstTxWarp>
          </a:bodyPr>
          <a:lstStyle/>
          <a:p>
            <a:pPr lvl="0"/>
            <a:r>
              <a:rPr lang="en-US"/>
              <a:t>Click to edit Master title style</a:t>
            </a:r>
          </a:p>
        </p:txBody>
      </p:sp>
      <p:sp>
        <p:nvSpPr>
          <p:cNvPr id="73731" name="Rectangle 3">
            <a:extLst>
              <a:ext uri="{FF2B5EF4-FFF2-40B4-BE49-F238E27FC236}">
                <a16:creationId xmlns:a16="http://schemas.microsoft.com/office/drawing/2014/main" id="{E903474B-E282-47C5-A888-76CE08F1AD86}"/>
              </a:ext>
            </a:extLst>
          </p:cNvPr>
          <p:cNvSpPr>
            <a:spLocks noGrp="1" noChangeArrowheads="1"/>
          </p:cNvSpPr>
          <p:nvPr>
            <p:ph type="body" idx="1"/>
          </p:nvPr>
        </p:nvSpPr>
        <p:spPr bwMode="auto">
          <a:xfrm>
            <a:off x="2560638" y="9509125"/>
            <a:ext cx="46085125" cy="19751675"/>
          </a:xfrm>
          <a:prstGeom prst="rect">
            <a:avLst/>
          </a:prstGeom>
          <a:noFill/>
          <a:ln w="9525">
            <a:noFill/>
            <a:miter lim="800000"/>
            <a:headEnd/>
            <a:tailEnd/>
          </a:ln>
          <a:effectLst/>
        </p:spPr>
        <p:txBody>
          <a:bodyPr vert="horz" wrap="square" lIns="480709" tIns="240355" rIns="480709" bIns="24035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3732" name="Rectangle 4">
            <a:extLst>
              <a:ext uri="{FF2B5EF4-FFF2-40B4-BE49-F238E27FC236}">
                <a16:creationId xmlns:a16="http://schemas.microsoft.com/office/drawing/2014/main" id="{412EA4A2-A255-8672-5EFB-618772300475}"/>
              </a:ext>
            </a:extLst>
          </p:cNvPr>
          <p:cNvSpPr>
            <a:spLocks noGrp="1" noChangeArrowheads="1"/>
          </p:cNvSpPr>
          <p:nvPr>
            <p:ph type="dt" sz="half" idx="2"/>
          </p:nvPr>
        </p:nvSpPr>
        <p:spPr bwMode="auto">
          <a:xfrm>
            <a:off x="25606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3" name="Rectangle 5">
            <a:extLst>
              <a:ext uri="{FF2B5EF4-FFF2-40B4-BE49-F238E27FC236}">
                <a16:creationId xmlns:a16="http://schemas.microsoft.com/office/drawing/2014/main" id="{1FDBEAAC-3BD6-B42E-B94B-1D0F53271234}"/>
              </a:ext>
            </a:extLst>
          </p:cNvPr>
          <p:cNvSpPr>
            <a:spLocks noGrp="1" noChangeArrowheads="1"/>
          </p:cNvSpPr>
          <p:nvPr>
            <p:ph type="ftr" sz="quarter" idx="3"/>
          </p:nvPr>
        </p:nvSpPr>
        <p:spPr bwMode="auto">
          <a:xfrm>
            <a:off x="17495838" y="29976763"/>
            <a:ext cx="162147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ct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4" name="Rectangle 6">
            <a:extLst>
              <a:ext uri="{FF2B5EF4-FFF2-40B4-BE49-F238E27FC236}">
                <a16:creationId xmlns:a16="http://schemas.microsoft.com/office/drawing/2014/main" id="{5D78CB57-0A90-10A9-913E-183FFCC221AB}"/>
              </a:ext>
            </a:extLst>
          </p:cNvPr>
          <p:cNvSpPr>
            <a:spLocks noGrp="1" noChangeArrowheads="1"/>
          </p:cNvSpPr>
          <p:nvPr>
            <p:ph type="sldNum" sz="quarter" idx="4"/>
          </p:nvPr>
        </p:nvSpPr>
        <p:spPr bwMode="auto">
          <a:xfrm>
            <a:off x="366982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r">
              <a:defRPr sz="7400">
                <a:effectLst>
                  <a:outerShdw blurRad="38100" dist="38100" dir="2700000" algn="tl">
                    <a:srgbClr val="FFFFFF"/>
                  </a:outerShdw>
                </a:effectLst>
                <a:latin typeface="Arial" panose="020B0604020202020204" pitchFamily="34" charset="0"/>
              </a:defRPr>
            </a:lvl1pPr>
          </a:lstStyle>
          <a:p>
            <a:fld id="{980FC53C-7879-7B4E-B96A-5BAC08834F9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82" r:id="rId1"/>
    <p:sldLayoutId id="2147483681" r:id="rId2"/>
    <p:sldLayoutId id="2147483680" r:id="rId3"/>
    <p:sldLayoutId id="2147483679" r:id="rId4"/>
    <p:sldLayoutId id="2147483678" r:id="rId5"/>
    <p:sldLayoutId id="2147483677" r:id="rId6"/>
    <p:sldLayoutId id="2147483676" r:id="rId7"/>
    <p:sldLayoutId id="2147483675" r:id="rId8"/>
    <p:sldLayoutId id="2147483674" r:id="rId9"/>
    <p:sldLayoutId id="2147483673" r:id="rId10"/>
    <p:sldLayoutId id="2147483672" r:id="rId11"/>
  </p:sldLayoutIdLst>
  <p:txStyles>
    <p:titleStyle>
      <a:lvl1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mj-lt"/>
          <a:ea typeface="+mj-ea"/>
          <a:cs typeface="+mj-cs"/>
        </a:defRPr>
      </a:lvl1pPr>
      <a:lvl2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2pPr>
      <a:lvl3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3pPr>
      <a:lvl4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4pPr>
      <a:lvl5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5pPr>
      <a:lvl6pPr marL="4572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6pPr>
      <a:lvl7pPr marL="9144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7pPr>
      <a:lvl8pPr marL="13716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8pPr>
      <a:lvl9pPr marL="18288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9pPr>
    </p:titleStyle>
    <p:bodyStyle>
      <a:lvl1pPr marL="1803400" indent="-1803400" algn="l" defTabSz="4806950" rtl="0" eaLnBrk="0" fontAlgn="base" hangingPunct="0">
        <a:spcBef>
          <a:spcPct val="20000"/>
        </a:spcBef>
        <a:spcAft>
          <a:spcPct val="0"/>
        </a:spcAft>
        <a:buClr>
          <a:schemeClr val="hlink"/>
        </a:buClr>
        <a:buSzPct val="65000"/>
        <a:buFont typeface="Wingdings" pitchFamily="2" charset="2"/>
        <a:buChar char="n"/>
        <a:defRPr sz="16800">
          <a:solidFill>
            <a:schemeClr val="tx1"/>
          </a:solidFill>
          <a:effectLst>
            <a:outerShdw blurRad="38100" dist="38100" dir="2700000" algn="tl">
              <a:srgbClr val="FFFFFF"/>
            </a:outerShdw>
          </a:effectLst>
          <a:latin typeface="+mn-lt"/>
          <a:ea typeface="+mn-ea"/>
          <a:cs typeface="+mn-cs"/>
        </a:defRPr>
      </a:lvl1pPr>
      <a:lvl2pPr marL="3905250" indent="-1501775" algn="l" defTabSz="4806950" rtl="0" eaLnBrk="0" fontAlgn="base" hangingPunct="0">
        <a:spcBef>
          <a:spcPct val="20000"/>
        </a:spcBef>
        <a:spcAft>
          <a:spcPct val="0"/>
        </a:spcAft>
        <a:buClr>
          <a:schemeClr val="folHlink"/>
        </a:buClr>
        <a:buSzPct val="65000"/>
        <a:buFont typeface="Wingdings" pitchFamily="2" charset="2"/>
        <a:buChar char="n"/>
        <a:defRPr sz="14700">
          <a:solidFill>
            <a:schemeClr val="tx1"/>
          </a:solidFill>
          <a:effectLst>
            <a:outerShdw blurRad="38100" dist="38100" dir="2700000" algn="tl">
              <a:srgbClr val="FFFFFF"/>
            </a:outerShdw>
          </a:effectLst>
          <a:latin typeface="+mn-lt"/>
          <a:cs typeface="+mn-cs"/>
        </a:defRPr>
      </a:lvl2pPr>
      <a:lvl3pPr marL="6008688" indent="-1201738" algn="l" defTabSz="4806950" rtl="0" eaLnBrk="0" fontAlgn="base" hangingPunct="0">
        <a:spcBef>
          <a:spcPct val="20000"/>
        </a:spcBef>
        <a:spcAft>
          <a:spcPct val="0"/>
        </a:spcAft>
        <a:buClr>
          <a:schemeClr val="hlink"/>
        </a:buClr>
        <a:buSzPct val="65000"/>
        <a:buFont typeface="Wingdings" pitchFamily="2" charset="2"/>
        <a:buChar char="n"/>
        <a:defRPr sz="12600">
          <a:solidFill>
            <a:schemeClr val="tx1"/>
          </a:solidFill>
          <a:effectLst>
            <a:outerShdw blurRad="38100" dist="38100" dir="2700000" algn="tl">
              <a:srgbClr val="FFFFFF"/>
            </a:outerShdw>
          </a:effectLst>
          <a:latin typeface="+mn-lt"/>
          <a:cs typeface="+mn-cs"/>
        </a:defRPr>
      </a:lvl3pPr>
      <a:lvl4pPr marL="8412163" indent="-1201738" algn="l" defTabSz="4806950" rtl="0" eaLnBrk="0" fontAlgn="base" hangingPunct="0">
        <a:spcBef>
          <a:spcPct val="20000"/>
        </a:spcBef>
        <a:spcAft>
          <a:spcPct val="0"/>
        </a:spcAft>
        <a:buClr>
          <a:schemeClr val="fo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4pPr>
      <a:lvl5pPr marL="10815638" indent="-1201738" algn="l" defTabSz="4806950" rtl="0" eaLnBrk="0" fontAlgn="base" hangingPunct="0">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5pPr>
      <a:lvl6pPr marL="112728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6pPr>
      <a:lvl7pPr marL="117300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7pPr>
      <a:lvl8pPr marL="121872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8pPr>
      <a:lvl9pPr marL="126444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blogs.ed.ac.uk/covid19perspectives/2021/02/08/the-impact-of-covid-19-on-individuals-with-and-without-eating-disorders-in-the-uk-by-eating-disorders-and-behaviours-research-grou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t="-67000" b="-67000"/>
          </a:stretch>
        </a:blipFill>
        <a:effectLst/>
      </p:bgPr>
    </p:bg>
    <p:spTree>
      <p:nvGrpSpPr>
        <p:cNvPr id="1" name=""/>
        <p:cNvGrpSpPr/>
        <p:nvPr/>
      </p:nvGrpSpPr>
      <p:grpSpPr>
        <a:xfrm>
          <a:off x="0" y="0"/>
          <a:ext cx="0" cy="0"/>
          <a:chOff x="0" y="0"/>
          <a:chExt cx="0" cy="0"/>
        </a:xfrm>
      </p:grpSpPr>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1781363" y="5034283"/>
            <a:ext cx="14614525" cy="1918918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Introduction</a:t>
            </a:r>
          </a:p>
          <a:p>
            <a:pPr>
              <a:lnSpc>
                <a:spcPct val="80000"/>
              </a:lnSpc>
              <a:spcBef>
                <a:spcPct val="50000"/>
              </a:spcBef>
            </a:pPr>
            <a:r>
              <a:rPr lang="en-GB" sz="4000" b="0" i="0" dirty="0">
                <a:solidFill>
                  <a:srgbClr val="0D0D0D"/>
                </a:solidFill>
                <a:effectLst/>
                <a:latin typeface="Arial" panose="020B0604020202020204" pitchFamily="34" charset="0"/>
              </a:rPr>
              <a:t>Social media's impact on mental health, especially concerning eating disorders, is a growing concern, particularly among adolescents. Understanding the causes and risks associated with eating disorders is essential due to their significant health implications. While existing research exists, there are gaps in understanding the comprehensive relationship between social media and eating disorders. This study aims to fill these gaps by providing a thorough synthesis of findings from various studies. Previous research has often focused on specific aspects, lacking a holistic view. Continued research is necessary to keep pace with evolving social media trends and their effects on mental health. This review seeks to inform evidence-based strategies for addressing the negative impacts of social media on individuals' well-being. The study is motivated by personal experiences and observations of social media's influence on body image and eating habits. Therefore, the central research question driving this study is</a:t>
            </a:r>
          </a:p>
          <a:p>
            <a:pPr>
              <a:lnSpc>
                <a:spcPct val="80000"/>
              </a:lnSpc>
              <a:spcBef>
                <a:spcPct val="50000"/>
              </a:spcBef>
            </a:pPr>
            <a:r>
              <a:rPr lang="en-GB" sz="4000" b="0" i="0" dirty="0">
                <a:solidFill>
                  <a:srgbClr val="0D0D0D"/>
                </a:solidFill>
                <a:effectLst/>
                <a:latin typeface="Arial" panose="020B0604020202020204" pitchFamily="34" charset="0"/>
              </a:rPr>
              <a:t>:</a:t>
            </a:r>
            <a:r>
              <a:rPr lang="en-GB" sz="4000" b="1" kern="100" dirty="0">
                <a:effectLst/>
                <a:latin typeface="Arial" panose="020B0604020202020204" pitchFamily="34" charset="0"/>
                <a:ea typeface="Aptos" panose="020B0004020202020204" pitchFamily="34" charset="0"/>
              </a:rPr>
              <a:t>How does teenagers' use of social media contribute to their development, maintenance, and worsening of eating disorders?</a:t>
            </a:r>
          </a:p>
          <a:p>
            <a:pPr>
              <a:lnSpc>
                <a:spcPct val="80000"/>
              </a:lnSpc>
              <a:spcBef>
                <a:spcPct val="50000"/>
              </a:spcBef>
            </a:pPr>
            <a:endParaRPr lang="en-GB" altLang="en-US" sz="4000" dirty="0">
              <a:latin typeface="Arial" panose="020B0604020202020204" pitchFamily="34" charset="0"/>
              <a:cs typeface="+mn-cs"/>
            </a:endParaRPr>
          </a:p>
          <a:p>
            <a:pPr algn="ctr">
              <a:lnSpc>
                <a:spcPct val="80000"/>
              </a:lnSpc>
              <a:spcBef>
                <a:spcPct val="50000"/>
              </a:spcBef>
            </a:pPr>
            <a:endParaRPr lang="en-GB" altLang="en-US" sz="7900" dirty="0">
              <a:latin typeface="Arial" panose="020B0604020202020204" pitchFamily="34" charset="0"/>
              <a:cs typeface="+mn-cs"/>
            </a:endParaRPr>
          </a:p>
          <a:p>
            <a:pPr algn="ctr">
              <a:lnSpc>
                <a:spcPct val="80000"/>
              </a:lnSpc>
              <a:spcBef>
                <a:spcPct val="50000"/>
              </a:spcBef>
            </a:pPr>
            <a:endParaRPr lang="en-GB" altLang="en-US" sz="7900" dirty="0">
              <a:latin typeface="Arial" panose="020B0604020202020204" pitchFamily="34" charset="0"/>
              <a:cs typeface="+mn-cs"/>
            </a:endParaRPr>
          </a:p>
          <a:p>
            <a:pPr algn="ctr">
              <a:lnSpc>
                <a:spcPct val="80000"/>
              </a:lnSpc>
              <a:spcBef>
                <a:spcPct val="50000"/>
              </a:spcBef>
            </a:pPr>
            <a:endParaRPr lang="en-GB" altLang="en-US" sz="7900" dirty="0">
              <a:latin typeface="Arial" panose="020B0604020202020204" pitchFamily="34" charset="0"/>
              <a:cs typeface="+mn-cs"/>
            </a:endParaRPr>
          </a:p>
          <a:p>
            <a:pPr algn="ctr">
              <a:lnSpc>
                <a:spcPct val="80000"/>
              </a:lnSpc>
              <a:spcBef>
                <a:spcPct val="50000"/>
              </a:spcBef>
            </a:pPr>
            <a:endParaRPr lang="en-US" altLang="en-US" sz="7900" dirty="0">
              <a:latin typeface="Arial" panose="020B0604020202020204" pitchFamily="34" charset="0"/>
              <a:cs typeface="+mn-cs"/>
            </a:endParaRPr>
          </a:p>
        </p:txBody>
      </p:sp>
      <p:sp>
        <p:nvSpPr>
          <p:cNvPr id="2051" name="Text Box 2449">
            <a:extLst>
              <a:ext uri="{FF2B5EF4-FFF2-40B4-BE49-F238E27FC236}">
                <a16:creationId xmlns:a16="http://schemas.microsoft.com/office/drawing/2014/main" id="{43D6534C-00E4-040E-B0CF-84AEFE126548}"/>
              </a:ext>
            </a:extLst>
          </p:cNvPr>
          <p:cNvSpPr txBox="1">
            <a:spLocks noChangeArrowheads="1"/>
          </p:cNvSpPr>
          <p:nvPr/>
        </p:nvSpPr>
        <p:spPr bwMode="auto">
          <a:xfrm>
            <a:off x="1781362" y="17035264"/>
            <a:ext cx="14614525" cy="238273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Aims and Method</a:t>
            </a:r>
          </a:p>
          <a:p>
            <a:pPr>
              <a:lnSpc>
                <a:spcPct val="80000"/>
              </a:lnSpc>
              <a:spcBef>
                <a:spcPct val="50000"/>
              </a:spcBef>
            </a:pPr>
            <a:r>
              <a:rPr lang="en-GB" sz="4000" kern="100" dirty="0">
                <a:effectLst/>
                <a:latin typeface="Arial" panose="020B0604020202020204" pitchFamily="34" charset="0"/>
                <a:ea typeface="Aptos" panose="020B0004020202020204" pitchFamily="34" charset="0"/>
              </a:rPr>
              <a:t>This narrative review aims to </a:t>
            </a:r>
            <a:r>
              <a:rPr lang="en-GB" sz="4000" kern="100" dirty="0" err="1">
                <a:effectLst/>
                <a:latin typeface="Arial" panose="020B0604020202020204" pitchFamily="34" charset="0"/>
                <a:ea typeface="Aptos" panose="020B0004020202020204" pitchFamily="34" charset="0"/>
              </a:rPr>
              <a:t>analyze</a:t>
            </a:r>
            <a:r>
              <a:rPr lang="en-GB" sz="4000" kern="100" dirty="0">
                <a:effectLst/>
                <a:latin typeface="Arial" panose="020B0604020202020204" pitchFamily="34" charset="0"/>
                <a:ea typeface="Aptos" panose="020B0004020202020204" pitchFamily="34" charset="0"/>
              </a:rPr>
              <a:t> existing literature, identifying common themes, contradictions, and gaps in understanding. The goal is to inform strategies and interventions to mitigate social media's adverse effects on mental health, particularly regarding eating disorders in young adults and adolescents. Specific objectives include examining the impact of social media on body image perceptions, linking social media use to eating disorder development, and proposing strategies to mitigate these effects</a:t>
            </a:r>
          </a:p>
          <a:p>
            <a:pPr>
              <a:lnSpc>
                <a:spcPct val="80000"/>
              </a:lnSpc>
              <a:spcBef>
                <a:spcPct val="50000"/>
              </a:spcBef>
            </a:pPr>
            <a:endParaRPr lang="en-GB" altLang="en-US" sz="4000" dirty="0">
              <a:latin typeface="Arial" panose="020B0604020202020204" pitchFamily="34" charset="0"/>
            </a:endParaRPr>
          </a:p>
          <a:p>
            <a:pPr algn="ctr">
              <a:lnSpc>
                <a:spcPct val="80000"/>
              </a:lnSpc>
              <a:spcBef>
                <a:spcPct val="50000"/>
              </a:spcBef>
            </a:pPr>
            <a:br>
              <a:rPr lang="en-GB" sz="4000" dirty="0">
                <a:latin typeface="Arial" panose="020B0604020202020204" pitchFamily="34" charset="0"/>
              </a:rPr>
            </a:br>
            <a:r>
              <a:rPr lang="en-GB" sz="4000" b="0" i="0" dirty="0">
                <a:effectLst/>
                <a:latin typeface="Arial" panose="020B0604020202020204" pitchFamily="34" charset="0"/>
              </a:rPr>
              <a:t>This study delves into how social media affects adults' eating disorders, detailing its research methods, including search strategy, eligibility criteria, data analysis, and ethical considerations. It employs an interpretivist approach, inductive research, and an exploratory design. The search strategy combines database searches and snowball sampling, using keywords like "social media," "teenagers," and "eating disorders." Eligibility criteria encompass peer-reviewed articles focusing on teenagers' social media use and eating disorders. From 1639 outcomes, 9 studies were extracted and </a:t>
            </a:r>
            <a:r>
              <a:rPr lang="en-GB" sz="4000" b="0" i="0" dirty="0" err="1">
                <a:effectLst/>
                <a:latin typeface="Arial" panose="020B0604020202020204" pitchFamily="34" charset="0"/>
              </a:rPr>
              <a:t>analyzed</a:t>
            </a:r>
            <a:r>
              <a:rPr lang="en-GB" sz="4000" b="0" i="0" dirty="0">
                <a:effectLst/>
                <a:latin typeface="Arial" panose="020B0604020202020204" pitchFamily="34" charset="0"/>
              </a:rPr>
              <a:t> thematically. The study adheres to ethical guidelines and acknowledges methodological limitations, such as using secondary data.</a:t>
            </a:r>
            <a:endParaRPr lang="en-GB" altLang="en-US" sz="40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US" altLang="en-US" sz="7900" dirty="0">
              <a:latin typeface="Arial" panose="020B0604020202020204" pitchFamily="34" charset="0"/>
            </a:endParaRPr>
          </a:p>
        </p:txBody>
      </p:sp>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8289636" y="5030296"/>
            <a:ext cx="14614525" cy="3909770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Results</a:t>
            </a:r>
          </a:p>
          <a:p>
            <a:pPr marL="342900" lvl="0" indent="-342900">
              <a:lnSpc>
                <a:spcPct val="107000"/>
              </a:lnSpc>
              <a:spcAft>
                <a:spcPts val="800"/>
              </a:spcAft>
              <a:buFont typeface="+mj-lt"/>
              <a:buAutoNum type="arabicPeriod"/>
              <a:tabLst>
                <a:tab pos="457200" algn="l"/>
              </a:tabLst>
            </a:pPr>
            <a:r>
              <a:rPr lang="en-GB" sz="4000" b="1" kern="100" dirty="0">
                <a:effectLst/>
                <a:latin typeface="Arial" panose="020B0604020202020204" pitchFamily="34" charset="0"/>
                <a:ea typeface="Aptos" panose="020B0004020202020204" pitchFamily="34" charset="0"/>
              </a:rPr>
              <a:t>Impact of Social Media on Eating Disorders:</a:t>
            </a:r>
            <a:r>
              <a:rPr lang="en-GB" sz="4000" kern="100" dirty="0">
                <a:effectLst/>
                <a:latin typeface="Arial" panose="020B0604020202020204" pitchFamily="34" charset="0"/>
                <a:ea typeface="Aptos" panose="020B0004020202020204" pitchFamily="34" charset="0"/>
              </a:rPr>
              <a:t> Social media's portrayal of ideal body images affects self-esteem, leading to abnormal eating patterns and body dissatisfaction, especially among young adults and adolescents. Exposure to idealized images increases body shaming and dissatisfaction, contributing to depression and suicidal tendencies.</a:t>
            </a:r>
          </a:p>
          <a:p>
            <a:pPr marL="342900" lvl="0" indent="-342900">
              <a:lnSpc>
                <a:spcPct val="107000"/>
              </a:lnSpc>
              <a:spcAft>
                <a:spcPts val="800"/>
              </a:spcAft>
              <a:buFont typeface="+mj-lt"/>
              <a:buAutoNum type="arabicPeriod"/>
              <a:tabLst>
                <a:tab pos="457200" algn="l"/>
              </a:tabLst>
            </a:pPr>
            <a:r>
              <a:rPr lang="en-GB" sz="4000" b="1" kern="100" dirty="0">
                <a:effectLst/>
                <a:latin typeface="Arial" panose="020B0604020202020204" pitchFamily="34" charset="0"/>
                <a:ea typeface="Aptos" panose="020B0004020202020204" pitchFamily="34" charset="0"/>
              </a:rPr>
              <a:t>Social Media Standards:</a:t>
            </a:r>
            <a:r>
              <a:rPr lang="en-GB" sz="4000" kern="100" dirty="0">
                <a:effectLst/>
                <a:latin typeface="Arial" panose="020B0604020202020204" pitchFamily="34" charset="0"/>
                <a:ea typeface="Aptos" panose="020B0004020202020204" pitchFamily="34" charset="0"/>
              </a:rPr>
              <a:t> Media emphasizes thinness for women and muscularity for men, influencing body image dissatisfaction and eating disorder </a:t>
            </a:r>
            <a:r>
              <a:rPr lang="en-GB" sz="4000" kern="100" dirty="0" err="1">
                <a:effectLst/>
                <a:latin typeface="Arial" panose="020B0604020202020204" pitchFamily="34" charset="0"/>
                <a:ea typeface="Aptos" panose="020B0004020202020204" pitchFamily="34" charset="0"/>
              </a:rPr>
              <a:t>behaviors</a:t>
            </a:r>
            <a:r>
              <a:rPr lang="en-GB" sz="4000" kern="100" dirty="0">
                <a:effectLst/>
                <a:latin typeface="Arial" panose="020B0604020202020204" pitchFamily="34" charset="0"/>
                <a:ea typeface="Aptos" panose="020B0004020202020204" pitchFamily="34" charset="0"/>
              </a:rPr>
              <a:t>, particularly among adolescent girls striving for thinness and boys pursuing muscularity.</a:t>
            </a:r>
          </a:p>
          <a:p>
            <a:pPr marL="342900" lvl="0" indent="-342900">
              <a:lnSpc>
                <a:spcPct val="107000"/>
              </a:lnSpc>
              <a:spcAft>
                <a:spcPts val="800"/>
              </a:spcAft>
              <a:buFont typeface="+mj-lt"/>
              <a:buAutoNum type="arabicPeriod"/>
              <a:tabLst>
                <a:tab pos="457200" algn="l"/>
              </a:tabLst>
            </a:pPr>
            <a:r>
              <a:rPr lang="en-GB" sz="4000" b="1" kern="100" dirty="0">
                <a:effectLst/>
                <a:latin typeface="Arial" panose="020B0604020202020204" pitchFamily="34" charset="0"/>
                <a:ea typeface="Aptos" panose="020B0004020202020204" pitchFamily="34" charset="0"/>
              </a:rPr>
              <a:t>Strategies to Address Negative Effects:</a:t>
            </a:r>
            <a:r>
              <a:rPr lang="en-GB" sz="4000" kern="100" dirty="0">
                <a:effectLst/>
                <a:latin typeface="Arial" panose="020B0604020202020204" pitchFamily="34" charset="0"/>
                <a:ea typeface="Aptos" panose="020B0004020202020204" pitchFamily="34" charset="0"/>
              </a:rPr>
              <a:t> Interventions include physician inquiries into media </a:t>
            </a:r>
            <a:r>
              <a:rPr lang="en-GB" sz="4000" kern="100" dirty="0" err="1">
                <a:effectLst/>
                <a:latin typeface="Arial" panose="020B0604020202020204" pitchFamily="34" charset="0"/>
                <a:ea typeface="Aptos" panose="020B0004020202020204" pitchFamily="34" charset="0"/>
              </a:rPr>
              <a:t>behaviors</a:t>
            </a:r>
            <a:r>
              <a:rPr lang="en-GB" sz="4000" kern="100" dirty="0">
                <a:effectLst/>
                <a:latin typeface="Arial" panose="020B0604020202020204" pitchFamily="34" charset="0"/>
                <a:ea typeface="Aptos" panose="020B0004020202020204" pitchFamily="34" charset="0"/>
              </a:rPr>
              <a:t>, media literacy training, and entertainment education to combat negative influences. Media literacy programs empower young people to critically evaluate media content, while social support networks and strict social media routines help reduce social anxiety and negative body image effects.</a:t>
            </a:r>
          </a:p>
          <a:p>
            <a:pPr>
              <a:lnSpc>
                <a:spcPct val="80000"/>
              </a:lnSpc>
              <a:spcBef>
                <a:spcPct val="50000"/>
              </a:spcBef>
            </a:pPr>
            <a:endParaRPr lang="en-GB" altLang="en-US" sz="4000" dirty="0">
              <a:latin typeface="Arial" panose="020B0604020202020204" pitchFamily="34" charset="0"/>
              <a:cs typeface="+mj-cs"/>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US" altLang="en-US" sz="7900" dirty="0">
              <a:latin typeface="Arial" panose="020B0604020202020204" pitchFamily="34" charset="0"/>
            </a:endParaRP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4253224" y="5030296"/>
            <a:ext cx="14614525" cy="14940000"/>
          </a:xfrm>
          <a:prstGeom prst="rect">
            <a:avLst/>
          </a:prstGeom>
          <a:noFill/>
          <a:ln w="12700">
            <a:solidFill>
              <a:schemeClr val="tx1"/>
            </a:solid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Discussion</a:t>
            </a:r>
          </a:p>
          <a:p>
            <a:pPr>
              <a:lnSpc>
                <a:spcPct val="80000"/>
              </a:lnSpc>
              <a:spcBef>
                <a:spcPct val="50000"/>
              </a:spcBef>
            </a:pPr>
            <a:r>
              <a:rPr lang="en-GB" sz="4000" b="0" i="0" dirty="0">
                <a:solidFill>
                  <a:srgbClr val="0D0D0D"/>
                </a:solidFill>
                <a:effectLst/>
                <a:latin typeface="Arial" panose="020B0604020202020204" pitchFamily="34" charset="0"/>
              </a:rPr>
              <a:t>The discussion summarizes how social media worsens body image issues and eating disorders in teenagers, highlighting their susceptibility to idealized body images online. It emphasizes the link between social media use and eating disorders, as teenagers compare themselves to these images, leading to negative emotions and harmful </a:t>
            </a:r>
            <a:r>
              <a:rPr lang="en-GB" sz="4000" b="0" i="0" dirty="0" err="1">
                <a:solidFill>
                  <a:srgbClr val="0D0D0D"/>
                </a:solidFill>
                <a:effectLst/>
                <a:latin typeface="Arial" panose="020B0604020202020204" pitchFamily="34" charset="0"/>
              </a:rPr>
              <a:t>behaviors</a:t>
            </a:r>
            <a:r>
              <a:rPr lang="en-GB" sz="4000" b="0" i="0" dirty="0">
                <a:solidFill>
                  <a:srgbClr val="0D0D0D"/>
                </a:solidFill>
                <a:effectLst/>
                <a:latin typeface="Arial" panose="020B0604020202020204" pitchFamily="34" charset="0"/>
              </a:rPr>
              <a:t>. Strategies to address this include regular inquiries, media literacy programs, and promoting responsible social media use. The study underscores the importance of practical interventions to promote positive social media use among teenagers. However, limitations include its focus on teenagers and qualitative analysis, suggesting the need for broader research and mixed-methods approaches. Further research is needed to assess intervention effectiveness across different demographics.</a:t>
            </a:r>
            <a:endParaRPr lang="en-GB" altLang="en-US" sz="4000" dirty="0">
              <a:latin typeface="Arial" panose="020B0604020202020204" pitchFamily="34" charset="0"/>
            </a:endParaRPr>
          </a:p>
          <a:p>
            <a:pPr algn="ctr">
              <a:lnSpc>
                <a:spcPct val="80000"/>
              </a:lnSpc>
              <a:spcBef>
                <a:spcPct val="50000"/>
              </a:spcBef>
            </a:pPr>
            <a:endParaRPr lang="en-GB" altLang="en-US" sz="5400" u="sng" dirty="0">
              <a:latin typeface="Arial" panose="020B0604020202020204" pitchFamily="34" charset="0"/>
            </a:endParaRPr>
          </a:p>
          <a:p>
            <a:pPr algn="ctr">
              <a:lnSpc>
                <a:spcPct val="80000"/>
              </a:lnSpc>
              <a:spcBef>
                <a:spcPct val="50000"/>
              </a:spcBef>
            </a:pPr>
            <a:r>
              <a:rPr lang="en-GB" altLang="en-US" sz="5400" u="sng" dirty="0">
                <a:latin typeface="Arial" panose="020B0604020202020204" pitchFamily="34" charset="0"/>
              </a:rPr>
              <a:t>Reflection</a:t>
            </a:r>
          </a:p>
          <a:p>
            <a:pPr>
              <a:lnSpc>
                <a:spcPct val="80000"/>
              </a:lnSpc>
              <a:spcBef>
                <a:spcPct val="50000"/>
              </a:spcBef>
            </a:pPr>
            <a:r>
              <a:rPr lang="en-GB" sz="4000" kern="100" dirty="0">
                <a:effectLst/>
                <a:latin typeface="Arial" panose="020B0604020202020204" pitchFamily="34" charset="0"/>
                <a:ea typeface="Aptos" panose="020B0004020202020204" pitchFamily="34" charset="0"/>
              </a:rPr>
              <a:t>One key reflection on your dissertation topic in the context of today's world is the urgent need for awareness and intervention regarding the negative impact of social media on teenagers' mental health, specifically in relation to eating disorders. With the pervasive use of social media platforms among teenagers, there is a growing concern about the unrealistic beauty standards and unhealthy body image ideals perpetuated by these platforms.</a:t>
            </a:r>
          </a:p>
          <a:p>
            <a:pPr>
              <a:lnSpc>
                <a:spcPct val="80000"/>
              </a:lnSpc>
              <a:spcBef>
                <a:spcPct val="50000"/>
              </a:spcBef>
            </a:pPr>
            <a:endParaRPr lang="en-GB" altLang="en-US" sz="4000" dirty="0">
              <a:latin typeface="Arial" panose="020B0604020202020204" pitchFamily="34" charset="0"/>
            </a:endParaRPr>
          </a:p>
          <a:p>
            <a:pPr algn="ctr">
              <a:lnSpc>
                <a:spcPct val="80000"/>
              </a:lnSpc>
              <a:spcBef>
                <a:spcPct val="50000"/>
              </a:spcBef>
            </a:pPr>
            <a:endParaRPr lang="en-GB" altLang="en-US" sz="7900" u="sng" dirty="0">
              <a:latin typeface="Arial" panose="020B0604020202020204" pitchFamily="34" charset="0"/>
            </a:endParaRPr>
          </a:p>
          <a:p>
            <a:pPr algn="ctr">
              <a:lnSpc>
                <a:spcPct val="80000"/>
              </a:lnSpc>
              <a:spcBef>
                <a:spcPct val="50000"/>
              </a:spcBef>
            </a:pPr>
            <a:endParaRPr lang="en-GB" altLang="en-US" sz="7900" u="sng" dirty="0">
              <a:latin typeface="Arial" panose="020B0604020202020204" pitchFamily="34" charset="0"/>
            </a:endParaRPr>
          </a:p>
          <a:p>
            <a:pPr algn="ctr">
              <a:lnSpc>
                <a:spcPct val="80000"/>
              </a:lnSpc>
              <a:spcBef>
                <a:spcPct val="50000"/>
              </a:spcBef>
            </a:pPr>
            <a:endParaRPr lang="en-US" altLang="en-US" sz="7900" u="sng" dirty="0">
              <a:latin typeface="Arial" panose="020B0604020202020204" pitchFamily="34" charset="0"/>
            </a:endParaRPr>
          </a:p>
        </p:txBody>
      </p:sp>
      <p:sp>
        <p:nvSpPr>
          <p:cNvPr id="2054" name="Text Box 2452">
            <a:extLst>
              <a:ext uri="{FF2B5EF4-FFF2-40B4-BE49-F238E27FC236}">
                <a16:creationId xmlns:a16="http://schemas.microsoft.com/office/drawing/2014/main" id="{E64A7953-EC3B-AE56-7197-2D61296A2C51}"/>
              </a:ext>
            </a:extLst>
          </p:cNvPr>
          <p:cNvSpPr txBox="1">
            <a:spLocks noChangeArrowheads="1"/>
          </p:cNvSpPr>
          <p:nvPr/>
        </p:nvSpPr>
        <p:spPr bwMode="auto">
          <a:xfrm>
            <a:off x="34253224" y="20563656"/>
            <a:ext cx="14616112" cy="119664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References</a:t>
            </a:r>
          </a:p>
          <a:p>
            <a:pPr>
              <a:spcAft>
                <a:spcPts val="800"/>
              </a:spcAft>
            </a:pPr>
            <a:r>
              <a:rPr lang="en-GB" sz="4000" kern="100" dirty="0">
                <a:solidFill>
                  <a:srgbClr val="222222"/>
                </a:solidFill>
                <a:effectLst/>
                <a:highlight>
                  <a:srgbClr val="C0C0C0"/>
                </a:highlight>
                <a:latin typeface="Arial" panose="020B0604020202020204" pitchFamily="34" charset="0"/>
                <a:ea typeface="Aptos" panose="020B0004020202020204" pitchFamily="34" charset="0"/>
              </a:rPr>
              <a:t>Aparicio-Martinez, P., </a:t>
            </a:r>
            <a:r>
              <a:rPr lang="en-GB" sz="4000" kern="100" dirty="0" err="1">
                <a:solidFill>
                  <a:srgbClr val="222222"/>
                </a:solidFill>
                <a:effectLst/>
                <a:highlight>
                  <a:srgbClr val="C0C0C0"/>
                </a:highlight>
                <a:latin typeface="Arial" panose="020B0604020202020204" pitchFamily="34" charset="0"/>
                <a:ea typeface="Aptos" panose="020B0004020202020204" pitchFamily="34" charset="0"/>
              </a:rPr>
              <a:t>Perea</a:t>
            </a:r>
            <a:r>
              <a:rPr lang="en-GB" sz="4000" kern="100" dirty="0">
                <a:solidFill>
                  <a:srgbClr val="222222"/>
                </a:solidFill>
                <a:effectLst/>
                <a:highlight>
                  <a:srgbClr val="C0C0C0"/>
                </a:highlight>
                <a:latin typeface="Arial" panose="020B0604020202020204" pitchFamily="34" charset="0"/>
                <a:ea typeface="Aptos" panose="020B0004020202020204" pitchFamily="34" charset="0"/>
              </a:rPr>
              <a:t>-Moreno, A.J., Martinez-Jimenez, M.P., </a:t>
            </a:r>
            <a:r>
              <a:rPr lang="en-GB" sz="4000" kern="100" dirty="0" err="1">
                <a:solidFill>
                  <a:srgbClr val="222222"/>
                </a:solidFill>
                <a:effectLst/>
                <a:highlight>
                  <a:srgbClr val="C0C0C0"/>
                </a:highlight>
                <a:latin typeface="Arial" panose="020B0604020202020204" pitchFamily="34" charset="0"/>
                <a:ea typeface="Aptos" panose="020B0004020202020204" pitchFamily="34" charset="0"/>
              </a:rPr>
              <a:t>Redel-Macías</a:t>
            </a:r>
            <a:r>
              <a:rPr lang="en-GB" sz="4000" kern="100" dirty="0">
                <a:solidFill>
                  <a:srgbClr val="222222"/>
                </a:solidFill>
                <a:effectLst/>
                <a:highlight>
                  <a:srgbClr val="C0C0C0"/>
                </a:highlight>
                <a:latin typeface="Arial" panose="020B0604020202020204" pitchFamily="34" charset="0"/>
                <a:ea typeface="Aptos" panose="020B0004020202020204" pitchFamily="34" charset="0"/>
              </a:rPr>
              <a:t>, M.D., </a:t>
            </a:r>
            <a:r>
              <a:rPr lang="en-GB" sz="4000" kern="100" dirty="0" err="1">
                <a:solidFill>
                  <a:srgbClr val="222222"/>
                </a:solidFill>
                <a:effectLst/>
                <a:highlight>
                  <a:srgbClr val="C0C0C0"/>
                </a:highlight>
                <a:latin typeface="Arial" panose="020B0604020202020204" pitchFamily="34" charset="0"/>
                <a:ea typeface="Aptos" panose="020B0004020202020204" pitchFamily="34" charset="0"/>
              </a:rPr>
              <a:t>Pagliari</a:t>
            </a:r>
            <a:r>
              <a:rPr lang="en-GB" sz="4000" kern="100" dirty="0">
                <a:solidFill>
                  <a:srgbClr val="222222"/>
                </a:solidFill>
                <a:effectLst/>
                <a:highlight>
                  <a:srgbClr val="C0C0C0"/>
                </a:highlight>
                <a:latin typeface="Arial" panose="020B0604020202020204" pitchFamily="34" charset="0"/>
                <a:ea typeface="Aptos" panose="020B0004020202020204" pitchFamily="34" charset="0"/>
              </a:rPr>
              <a:t>, C. and Vaquero-</a:t>
            </a:r>
            <a:r>
              <a:rPr lang="en-GB" sz="4000" kern="100" dirty="0" err="1">
                <a:solidFill>
                  <a:srgbClr val="222222"/>
                </a:solidFill>
                <a:effectLst/>
                <a:highlight>
                  <a:srgbClr val="C0C0C0"/>
                </a:highlight>
                <a:latin typeface="Arial" panose="020B0604020202020204" pitchFamily="34" charset="0"/>
                <a:ea typeface="Aptos" panose="020B0004020202020204" pitchFamily="34" charset="0"/>
              </a:rPr>
              <a:t>Abellan</a:t>
            </a:r>
            <a:r>
              <a:rPr lang="en-GB" sz="4000" kern="100" dirty="0">
                <a:solidFill>
                  <a:srgbClr val="222222"/>
                </a:solidFill>
                <a:effectLst/>
                <a:highlight>
                  <a:srgbClr val="C0C0C0"/>
                </a:highlight>
                <a:latin typeface="Arial" panose="020B0604020202020204" pitchFamily="34" charset="0"/>
                <a:ea typeface="Aptos" panose="020B0004020202020204" pitchFamily="34" charset="0"/>
              </a:rPr>
              <a:t>, M., 2019. Social media, thin-ideal, body dissatisfaction, and disordered eating attitudes: an exploratory analysis. </a:t>
            </a:r>
            <a:r>
              <a:rPr lang="en-GB" sz="4000" i="1" kern="100" dirty="0">
                <a:solidFill>
                  <a:srgbClr val="222222"/>
                </a:solidFill>
                <a:effectLst/>
                <a:highlight>
                  <a:srgbClr val="C0C0C0"/>
                </a:highlight>
                <a:latin typeface="Arial" panose="020B0604020202020204" pitchFamily="34" charset="0"/>
                <a:ea typeface="Aptos" panose="020B0004020202020204" pitchFamily="34" charset="0"/>
              </a:rPr>
              <a:t>International Journal of Environmental Research and Public Health</a:t>
            </a:r>
            <a:r>
              <a:rPr lang="en-GB" sz="4000" kern="100" dirty="0">
                <a:solidFill>
                  <a:srgbClr val="222222"/>
                </a:solidFill>
                <a:effectLst/>
                <a:highlight>
                  <a:srgbClr val="C0C0C0"/>
                </a:highlight>
                <a:latin typeface="Arial" panose="020B0604020202020204" pitchFamily="34" charset="0"/>
                <a:ea typeface="Aptos" panose="020B0004020202020204" pitchFamily="34" charset="0"/>
              </a:rPr>
              <a:t>, </a:t>
            </a:r>
            <a:r>
              <a:rPr lang="en-GB" sz="4000" b="1" kern="100" dirty="0">
                <a:solidFill>
                  <a:srgbClr val="222222"/>
                </a:solidFill>
                <a:effectLst/>
                <a:highlight>
                  <a:srgbClr val="C0C0C0"/>
                </a:highlight>
                <a:latin typeface="Arial" panose="020B0604020202020204" pitchFamily="34" charset="0"/>
                <a:ea typeface="Aptos" panose="020B0004020202020204" pitchFamily="34" charset="0"/>
              </a:rPr>
              <a:t>16</a:t>
            </a:r>
            <a:r>
              <a:rPr lang="en-GB" sz="4000" kern="100" dirty="0">
                <a:solidFill>
                  <a:srgbClr val="222222"/>
                </a:solidFill>
                <a:effectLst/>
                <a:highlight>
                  <a:srgbClr val="C0C0C0"/>
                </a:highlight>
                <a:latin typeface="Arial" panose="020B0604020202020204" pitchFamily="34" charset="0"/>
                <a:ea typeface="Aptos" panose="020B0004020202020204" pitchFamily="34" charset="0"/>
              </a:rPr>
              <a:t>(21), p.4177</a:t>
            </a:r>
            <a:endParaRPr lang="en-GB" sz="4000" kern="100" dirty="0">
              <a:effectLst/>
              <a:highlight>
                <a:srgbClr val="C0C0C0"/>
              </a:highlight>
              <a:latin typeface="Arial" panose="020B0604020202020204" pitchFamily="34" charset="0"/>
              <a:ea typeface="Aptos" panose="020B0004020202020204" pitchFamily="34" charset="0"/>
            </a:endParaRPr>
          </a:p>
          <a:p>
            <a:pPr marL="457200" indent="-457200">
              <a:spcAft>
                <a:spcPts val="800"/>
              </a:spcAft>
            </a:pPr>
            <a:r>
              <a:rPr lang="en-GB" sz="4000" kern="100" dirty="0">
                <a:solidFill>
                  <a:srgbClr val="222222"/>
                </a:solidFill>
                <a:effectLst/>
                <a:highlight>
                  <a:srgbClr val="C0C0C0"/>
                </a:highlight>
                <a:latin typeface="Arial" panose="020B0604020202020204" pitchFamily="34" charset="0"/>
                <a:ea typeface="Aptos" panose="020B0004020202020204" pitchFamily="34" charset="0"/>
              </a:rPr>
              <a:t>Cheng, H.G. and Phillips, M.R., 2014. Secondary analysis of existing data: opportunities and implementation. </a:t>
            </a:r>
            <a:r>
              <a:rPr lang="en-GB" sz="4000" i="1" kern="100" dirty="0">
                <a:solidFill>
                  <a:srgbClr val="222222"/>
                </a:solidFill>
                <a:effectLst/>
                <a:highlight>
                  <a:srgbClr val="C0C0C0"/>
                </a:highlight>
                <a:latin typeface="Arial" panose="020B0604020202020204" pitchFamily="34" charset="0"/>
                <a:ea typeface="Aptos" panose="020B0004020202020204" pitchFamily="34" charset="0"/>
              </a:rPr>
              <a:t>Shanghai Archives of Psychiatry</a:t>
            </a:r>
            <a:r>
              <a:rPr lang="en-GB" sz="4000" kern="100" dirty="0">
                <a:solidFill>
                  <a:srgbClr val="222222"/>
                </a:solidFill>
                <a:effectLst/>
                <a:highlight>
                  <a:srgbClr val="C0C0C0"/>
                </a:highlight>
                <a:latin typeface="Arial" panose="020B0604020202020204" pitchFamily="34" charset="0"/>
                <a:ea typeface="Aptos" panose="020B0004020202020204" pitchFamily="34" charset="0"/>
              </a:rPr>
              <a:t>, </a:t>
            </a:r>
            <a:r>
              <a:rPr lang="en-GB" sz="4000" b="1" kern="100" dirty="0">
                <a:solidFill>
                  <a:srgbClr val="222222"/>
                </a:solidFill>
                <a:effectLst/>
                <a:highlight>
                  <a:srgbClr val="C0C0C0"/>
                </a:highlight>
                <a:latin typeface="Arial" panose="020B0604020202020204" pitchFamily="34" charset="0"/>
                <a:ea typeface="Aptos" panose="020B0004020202020204" pitchFamily="34" charset="0"/>
              </a:rPr>
              <a:t>26</a:t>
            </a:r>
            <a:r>
              <a:rPr lang="en-GB" sz="4000" kern="100" dirty="0">
                <a:solidFill>
                  <a:srgbClr val="222222"/>
                </a:solidFill>
                <a:effectLst/>
                <a:highlight>
                  <a:srgbClr val="C0C0C0"/>
                </a:highlight>
                <a:latin typeface="Arial" panose="020B0604020202020204" pitchFamily="34" charset="0"/>
                <a:ea typeface="Aptos" panose="020B0004020202020204" pitchFamily="34" charset="0"/>
              </a:rPr>
              <a:t>(6), p.371.</a:t>
            </a:r>
            <a:endParaRPr lang="en-GB" sz="4000" kern="100" dirty="0">
              <a:effectLst/>
              <a:highlight>
                <a:srgbClr val="C0C0C0"/>
              </a:highlight>
              <a:latin typeface="Arial" panose="020B0604020202020204" pitchFamily="34" charset="0"/>
              <a:ea typeface="Aptos" panose="020B0004020202020204" pitchFamily="34" charset="0"/>
            </a:endParaRPr>
          </a:p>
          <a:p>
            <a:pPr marL="457200" indent="-457200">
              <a:spcAft>
                <a:spcPts val="800"/>
              </a:spcAft>
            </a:pPr>
            <a:r>
              <a:rPr lang="en-GB" sz="4000" kern="0" dirty="0">
                <a:effectLst/>
                <a:highlight>
                  <a:srgbClr val="C0C0C0"/>
                </a:highlight>
                <a:latin typeface="Arial" panose="020B0604020202020204" pitchFamily="34" charset="0"/>
                <a:ea typeface="Times New Roman" panose="02020603050405020304" pitchFamily="18" charset="0"/>
              </a:rPr>
              <a:t>Dane, A. and Bhatia, K., 2023. The social media diet: A scoping review to investigate the association between social media, body image and eating disorders amongst young people. </a:t>
            </a:r>
            <a:r>
              <a:rPr lang="en-GB" sz="4000" i="1" kern="0" dirty="0">
                <a:effectLst/>
                <a:highlight>
                  <a:srgbClr val="C0C0C0"/>
                </a:highlight>
                <a:latin typeface="Arial" panose="020B0604020202020204" pitchFamily="34" charset="0"/>
                <a:ea typeface="Times New Roman" panose="02020603050405020304" pitchFamily="18" charset="0"/>
              </a:rPr>
              <a:t>PLOS Global Public Health</a:t>
            </a:r>
            <a:r>
              <a:rPr lang="en-GB" sz="4000" kern="0" dirty="0">
                <a:effectLst/>
                <a:highlight>
                  <a:srgbClr val="C0C0C0"/>
                </a:highlight>
                <a:latin typeface="Arial" panose="020B0604020202020204" pitchFamily="34" charset="0"/>
                <a:ea typeface="Times New Roman" panose="02020603050405020304" pitchFamily="18" charset="0"/>
              </a:rPr>
              <a:t>,</a:t>
            </a:r>
            <a:r>
              <a:rPr lang="en-GB" sz="4000" b="1" kern="0" dirty="0">
                <a:effectLst/>
                <a:highlight>
                  <a:srgbClr val="C0C0C0"/>
                </a:highlight>
                <a:latin typeface="Arial" panose="020B0604020202020204" pitchFamily="34" charset="0"/>
                <a:ea typeface="Times New Roman" panose="02020603050405020304" pitchFamily="18" charset="0"/>
              </a:rPr>
              <a:t> 3</a:t>
            </a:r>
            <a:r>
              <a:rPr lang="en-GB" sz="4000" kern="0" dirty="0">
                <a:effectLst/>
                <a:highlight>
                  <a:srgbClr val="C0C0C0"/>
                </a:highlight>
                <a:latin typeface="Arial" panose="020B0604020202020204" pitchFamily="34" charset="0"/>
                <a:ea typeface="Times New Roman" panose="02020603050405020304" pitchFamily="18" charset="0"/>
              </a:rPr>
              <a:t>(3), p.e0001091.</a:t>
            </a:r>
            <a:endParaRPr lang="en-GB" sz="4000" kern="100" dirty="0">
              <a:effectLst/>
              <a:highlight>
                <a:srgbClr val="C0C0C0"/>
              </a:highlight>
              <a:latin typeface="Arial" panose="020B0604020202020204" pitchFamily="34" charset="0"/>
              <a:ea typeface="Aptos" panose="020B0004020202020204" pitchFamily="34" charset="0"/>
            </a:endParaRPr>
          </a:p>
          <a:p>
            <a:pPr>
              <a:spcAft>
                <a:spcPts val="800"/>
              </a:spcAft>
            </a:pPr>
            <a:r>
              <a:rPr lang="en-GB" sz="4000" kern="100" dirty="0">
                <a:effectLst/>
                <a:highlight>
                  <a:srgbClr val="C0C0C0"/>
                </a:highlight>
                <a:latin typeface="Arial" panose="020B0604020202020204" pitchFamily="34" charset="0"/>
                <a:ea typeface="Aptos" panose="020B0004020202020204" pitchFamily="34" charset="0"/>
              </a:rPr>
              <a:t> </a:t>
            </a:r>
            <a:r>
              <a:rPr lang="en-GB" sz="4000" kern="0" dirty="0">
                <a:effectLst/>
                <a:highlight>
                  <a:srgbClr val="C0C0C0"/>
                </a:highlight>
                <a:latin typeface="Arial" panose="020B0604020202020204" pitchFamily="34" charset="0"/>
                <a:ea typeface="Times New Roman" panose="02020603050405020304" pitchFamily="18" charset="0"/>
              </a:rPr>
              <a:t>Marks, R.J., De Foe, A. and Collett, J., 2020. The pursuit of wellness: social media, body image and eating disorders. </a:t>
            </a:r>
            <a:r>
              <a:rPr lang="en-GB" sz="4000" i="1" kern="0" dirty="0">
                <a:effectLst/>
                <a:highlight>
                  <a:srgbClr val="C0C0C0"/>
                </a:highlight>
                <a:latin typeface="Arial" panose="020B0604020202020204" pitchFamily="34" charset="0"/>
                <a:ea typeface="Times New Roman" panose="02020603050405020304" pitchFamily="18" charset="0"/>
              </a:rPr>
              <a:t>Children and Youth Services Review</a:t>
            </a:r>
            <a:r>
              <a:rPr lang="en-GB" sz="4000" kern="0" dirty="0">
                <a:effectLst/>
                <a:highlight>
                  <a:srgbClr val="C0C0C0"/>
                </a:highlight>
                <a:latin typeface="Arial" panose="020B0604020202020204" pitchFamily="34" charset="0"/>
                <a:ea typeface="Times New Roman" panose="02020603050405020304" pitchFamily="18" charset="0"/>
              </a:rPr>
              <a:t>,</a:t>
            </a:r>
            <a:r>
              <a:rPr lang="en-GB" sz="4000" b="1" kern="0" dirty="0">
                <a:effectLst/>
                <a:highlight>
                  <a:srgbClr val="C0C0C0"/>
                </a:highlight>
                <a:latin typeface="Arial" panose="020B0604020202020204" pitchFamily="34" charset="0"/>
                <a:ea typeface="Times New Roman" panose="02020603050405020304" pitchFamily="18" charset="0"/>
              </a:rPr>
              <a:t> 119</a:t>
            </a:r>
            <a:r>
              <a:rPr lang="en-GB" sz="4000" kern="0" dirty="0">
                <a:effectLst/>
                <a:highlight>
                  <a:srgbClr val="C0C0C0"/>
                </a:highlight>
                <a:latin typeface="Arial" panose="020B0604020202020204" pitchFamily="34" charset="0"/>
                <a:ea typeface="Times New Roman" panose="02020603050405020304" pitchFamily="18" charset="0"/>
              </a:rPr>
              <a:t>, p.105659.</a:t>
            </a:r>
            <a:endParaRPr lang="en-GB" sz="4000" kern="100" dirty="0">
              <a:effectLst/>
              <a:highlight>
                <a:srgbClr val="C0C0C0"/>
              </a:highlight>
              <a:latin typeface="Arial" panose="020B0604020202020204" pitchFamily="34" charset="0"/>
              <a:ea typeface="Aptos" panose="020B0004020202020204" pitchFamily="34" charset="0"/>
            </a:endParaRPr>
          </a:p>
          <a:p>
            <a:pPr algn="ctr">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US" altLang="en-US" sz="7900" dirty="0">
              <a:latin typeface="Arial" panose="020B0604020202020204" pitchFamily="34" charset="0"/>
            </a:endParaRP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1839913" y="1876873"/>
            <a:ext cx="47014480" cy="2661581"/>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r>
              <a:rPr lang="en-GB" sz="7200" b="1" dirty="0">
                <a:latin typeface="Arial" panose="020B0604020202020204" pitchFamily="34" charset="0"/>
              </a:rPr>
              <a:t>THE INFLUENCE OF SOCIAL MEDIA ON THE DEVELOPMENT, MAINTENANCE, AND EXACERBATION OF EATING DISORDERS AMONG TEENAGERS</a:t>
            </a:r>
          </a:p>
        </p:txBody>
      </p:sp>
    </p:spTree>
  </p:cSld>
  <p:clrMapOvr>
    <a:masterClrMapping/>
  </p:clrMapOvr>
  <p:transition/>
</p:sld>
</file>

<file path=ppt/theme/theme1.xml><?xml version="1.0" encoding="utf-8"?>
<a:theme xmlns:a="http://schemas.openxmlformats.org/drawingml/2006/main" name="Textured">
  <a:themeElements>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lnDef>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Textured</Template>
  <TotalTime>4815</TotalTime>
  <Pages>1</Pages>
  <Words>933</Words>
  <Application>Microsoft Office PowerPoint</Application>
  <PresentationFormat>Custom</PresentationFormat>
  <Paragraphs>47</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Tahoma</vt:lpstr>
      <vt:lpstr>Wingdings</vt:lpstr>
      <vt:lpstr>Textured</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Natasha East</cp:lastModifiedBy>
  <cp:revision>156</cp:revision>
  <cp:lastPrinted>2002-10-23T01:36:31Z</cp:lastPrinted>
  <dcterms:created xsi:type="dcterms:W3CDTF">1997-03-12T11:49:38Z</dcterms:created>
  <dcterms:modified xsi:type="dcterms:W3CDTF">2024-05-09T21:14:06Z</dcterms:modified>
  <cp:category/>
</cp:coreProperties>
</file>