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wav" ContentType="audio/wav"/>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1" r:id="rId1"/>
  </p:sldMasterIdLst>
  <p:notesMasterIdLst>
    <p:notesMasterId r:id="rId41"/>
  </p:notesMasterIdLst>
  <p:handoutMasterIdLst>
    <p:handoutMasterId r:id="rId42"/>
  </p:handoutMasterIdLst>
  <p:sldIdLst>
    <p:sldId id="286" r:id="rId2"/>
    <p:sldId id="321" r:id="rId3"/>
    <p:sldId id="256" r:id="rId4"/>
    <p:sldId id="288" r:id="rId5"/>
    <p:sldId id="320" r:id="rId6"/>
    <p:sldId id="291" r:id="rId7"/>
    <p:sldId id="314" r:id="rId8"/>
    <p:sldId id="257" r:id="rId9"/>
    <p:sldId id="258" r:id="rId10"/>
    <p:sldId id="270" r:id="rId11"/>
    <p:sldId id="301" r:id="rId12"/>
    <p:sldId id="302" r:id="rId13"/>
    <p:sldId id="303" r:id="rId14"/>
    <p:sldId id="304" r:id="rId15"/>
    <p:sldId id="305" r:id="rId16"/>
    <p:sldId id="308" r:id="rId17"/>
    <p:sldId id="278" r:id="rId18"/>
    <p:sldId id="309" r:id="rId19"/>
    <p:sldId id="281" r:id="rId20"/>
    <p:sldId id="279" r:id="rId21"/>
    <p:sldId id="283" r:id="rId22"/>
    <p:sldId id="284" r:id="rId23"/>
    <p:sldId id="285" r:id="rId24"/>
    <p:sldId id="310" r:id="rId25"/>
    <p:sldId id="282" r:id="rId26"/>
    <p:sldId id="287" r:id="rId27"/>
    <p:sldId id="311" r:id="rId28"/>
    <p:sldId id="312" r:id="rId29"/>
    <p:sldId id="322" r:id="rId30"/>
    <p:sldId id="323" r:id="rId31"/>
    <p:sldId id="259" r:id="rId32"/>
    <p:sldId id="290" r:id="rId33"/>
    <p:sldId id="306" r:id="rId34"/>
    <p:sldId id="307" r:id="rId35"/>
    <p:sldId id="316" r:id="rId36"/>
    <p:sldId id="317" r:id="rId37"/>
    <p:sldId id="318" r:id="rId38"/>
    <p:sldId id="319" r:id="rId39"/>
    <p:sldId id="289" r:id="rId40"/>
  </p:sldIdLst>
  <p:sldSz cx="9144000" cy="6858000" type="screen4x3"/>
  <p:notesSz cx="6858000" cy="9945688"/>
  <p:defaultTextStyle>
    <a:defPPr>
      <a:defRPr lang="en-GB"/>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5pPr>
    <a:lvl6pPr marL="2286000" algn="l" defTabSz="914400" rtl="0" eaLnBrk="1" latinLnBrk="0" hangingPunct="1">
      <a:defRPr kern="1200">
        <a:solidFill>
          <a:schemeClr val="tx1"/>
        </a:solidFill>
        <a:latin typeface="Arial" panose="020B0604020202020204" pitchFamily="34" charset="0"/>
        <a:ea typeface="+mn-ea"/>
        <a:cs typeface="+mn-cs"/>
      </a:defRPr>
    </a:lvl6pPr>
    <a:lvl7pPr marL="2743200" algn="l" defTabSz="914400" rtl="0" eaLnBrk="1" latinLnBrk="0" hangingPunct="1">
      <a:defRPr kern="1200">
        <a:solidFill>
          <a:schemeClr val="tx1"/>
        </a:solidFill>
        <a:latin typeface="Arial" panose="020B0604020202020204" pitchFamily="34" charset="0"/>
        <a:ea typeface="+mn-ea"/>
        <a:cs typeface="+mn-cs"/>
      </a:defRPr>
    </a:lvl7pPr>
    <a:lvl8pPr marL="3200400" algn="l" defTabSz="914400" rtl="0" eaLnBrk="1" latinLnBrk="0" hangingPunct="1">
      <a:defRPr kern="1200">
        <a:solidFill>
          <a:schemeClr val="tx1"/>
        </a:solidFill>
        <a:latin typeface="Arial" panose="020B0604020202020204" pitchFamily="34" charset="0"/>
        <a:ea typeface="+mn-ea"/>
        <a:cs typeface="+mn-cs"/>
      </a:defRPr>
    </a:lvl8pPr>
    <a:lvl9pPr marL="3657600" algn="l" defTabSz="914400" rtl="0" eaLnBrk="1" latinLnBrk="0" hangingPunct="1">
      <a:defRPr kern="1200">
        <a:solidFill>
          <a:schemeClr val="tx1"/>
        </a:solidFill>
        <a:latin typeface="Arial" panose="020B0604020202020204" pitchFamily="34"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srgbClr val="FF0000"/>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1350" autoAdjust="0"/>
    <p:restoredTop sz="93891" autoAdjust="0"/>
  </p:normalViewPr>
  <p:slideViewPr>
    <p:cSldViewPr>
      <p:cViewPr varScale="1">
        <p:scale>
          <a:sx n="114" d="100"/>
          <a:sy n="114" d="100"/>
        </p:scale>
        <p:origin x="1194" y="96"/>
      </p:cViewPr>
      <p:guideLst>
        <p:guide orient="horz" pos="2160"/>
        <p:guide pos="2880"/>
      </p:guideLst>
    </p:cSldViewPr>
  </p:slideViewPr>
  <p:notesTextViewPr>
    <p:cViewPr>
      <p:scale>
        <a:sx n="100" d="100"/>
        <a:sy n="100" d="100"/>
      </p:scale>
      <p:origin x="0" y="0"/>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handoutMaster" Target="handoutMasters/handout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2706" name="Rectangle 2">
            <a:extLst>
              <a:ext uri="{FF2B5EF4-FFF2-40B4-BE49-F238E27FC236}">
                <a16:creationId xmlns:a16="http://schemas.microsoft.com/office/drawing/2014/main" id="{57849575-C3E1-4D36-9F19-BAB8967C154C}"/>
              </a:ext>
            </a:extLst>
          </p:cNvPr>
          <p:cNvSpPr>
            <a:spLocks noGrp="1" noChangeArrowheads="1"/>
          </p:cNvSpPr>
          <p:nvPr>
            <p:ph type="hdr" sz="quarter"/>
          </p:nvPr>
        </p:nvSpPr>
        <p:spPr bwMode="auto">
          <a:xfrm>
            <a:off x="0" y="0"/>
            <a:ext cx="2971800" cy="49728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eaLnBrk="1" hangingPunct="1">
              <a:defRPr sz="1200"/>
            </a:lvl1pPr>
          </a:lstStyle>
          <a:p>
            <a:pPr>
              <a:defRPr/>
            </a:pPr>
            <a:endParaRPr lang="en-US" altLang="en-US"/>
          </a:p>
        </p:txBody>
      </p:sp>
      <p:sp>
        <p:nvSpPr>
          <p:cNvPr id="72707" name="Rectangle 3">
            <a:extLst>
              <a:ext uri="{FF2B5EF4-FFF2-40B4-BE49-F238E27FC236}">
                <a16:creationId xmlns:a16="http://schemas.microsoft.com/office/drawing/2014/main" id="{DBD3AF9E-09B7-415A-A6BA-F403DC856CED}"/>
              </a:ext>
            </a:extLst>
          </p:cNvPr>
          <p:cNvSpPr>
            <a:spLocks noGrp="1" noChangeArrowheads="1"/>
          </p:cNvSpPr>
          <p:nvPr>
            <p:ph type="dt" sz="quarter" idx="1"/>
          </p:nvPr>
        </p:nvSpPr>
        <p:spPr bwMode="auto">
          <a:xfrm>
            <a:off x="3884613" y="0"/>
            <a:ext cx="2971800" cy="49728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r" eaLnBrk="1" hangingPunct="1">
              <a:defRPr sz="1200"/>
            </a:lvl1pPr>
          </a:lstStyle>
          <a:p>
            <a:pPr>
              <a:defRPr/>
            </a:pPr>
            <a:endParaRPr lang="en-US" altLang="en-US"/>
          </a:p>
        </p:txBody>
      </p:sp>
      <p:sp>
        <p:nvSpPr>
          <p:cNvPr id="72708" name="Rectangle 4">
            <a:extLst>
              <a:ext uri="{FF2B5EF4-FFF2-40B4-BE49-F238E27FC236}">
                <a16:creationId xmlns:a16="http://schemas.microsoft.com/office/drawing/2014/main" id="{EE358AB2-913B-4E0C-935D-CCC165674DEC}"/>
              </a:ext>
            </a:extLst>
          </p:cNvPr>
          <p:cNvSpPr>
            <a:spLocks noGrp="1" noChangeArrowheads="1"/>
          </p:cNvSpPr>
          <p:nvPr>
            <p:ph type="ftr" sz="quarter" idx="2"/>
          </p:nvPr>
        </p:nvSpPr>
        <p:spPr bwMode="auto">
          <a:xfrm>
            <a:off x="0" y="9446678"/>
            <a:ext cx="2971800" cy="49728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eaLnBrk="1" hangingPunct="1">
              <a:defRPr sz="1200"/>
            </a:lvl1pPr>
          </a:lstStyle>
          <a:p>
            <a:pPr>
              <a:defRPr/>
            </a:pPr>
            <a:endParaRPr lang="en-US" altLang="en-US"/>
          </a:p>
        </p:txBody>
      </p:sp>
      <p:sp>
        <p:nvSpPr>
          <p:cNvPr id="72709" name="Rectangle 5">
            <a:extLst>
              <a:ext uri="{FF2B5EF4-FFF2-40B4-BE49-F238E27FC236}">
                <a16:creationId xmlns:a16="http://schemas.microsoft.com/office/drawing/2014/main" id="{91FFE2DA-8C45-4A17-AA76-15F31BE3805C}"/>
              </a:ext>
            </a:extLst>
          </p:cNvPr>
          <p:cNvSpPr>
            <a:spLocks noGrp="1" noChangeArrowheads="1"/>
          </p:cNvSpPr>
          <p:nvPr>
            <p:ph type="sldNum" sz="quarter" idx="3"/>
          </p:nvPr>
        </p:nvSpPr>
        <p:spPr bwMode="auto">
          <a:xfrm>
            <a:off x="3884613" y="9446678"/>
            <a:ext cx="2971800" cy="49728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algn="r" eaLnBrk="1" hangingPunct="1">
              <a:defRPr sz="1200"/>
            </a:lvl1pPr>
          </a:lstStyle>
          <a:p>
            <a:pPr>
              <a:defRPr/>
            </a:pPr>
            <a:fld id="{D4458392-8F08-46A5-8B91-9C2D848D76A0}" type="slidenum">
              <a:rPr lang="en-US" altLang="en-US"/>
              <a:pPr>
                <a:defRPr/>
              </a:pPr>
              <a:t>‹#›</a:t>
            </a:fld>
            <a:endParaRPr lang="en-US" altLang="en-US"/>
          </a:p>
        </p:txBody>
      </p:sp>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5058" name="Rectangle 2">
            <a:extLst>
              <a:ext uri="{FF2B5EF4-FFF2-40B4-BE49-F238E27FC236}">
                <a16:creationId xmlns:a16="http://schemas.microsoft.com/office/drawing/2014/main" id="{0C6D7649-C5EB-49A5-8503-9533F6C90435}"/>
              </a:ext>
            </a:extLst>
          </p:cNvPr>
          <p:cNvSpPr>
            <a:spLocks noGrp="1" noChangeArrowheads="1"/>
          </p:cNvSpPr>
          <p:nvPr>
            <p:ph type="hdr" sz="quarter"/>
          </p:nvPr>
        </p:nvSpPr>
        <p:spPr bwMode="auto">
          <a:xfrm>
            <a:off x="0" y="0"/>
            <a:ext cx="2971800" cy="49728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eaLnBrk="1" hangingPunct="1">
              <a:defRPr sz="1200"/>
            </a:lvl1pPr>
          </a:lstStyle>
          <a:p>
            <a:pPr>
              <a:defRPr/>
            </a:pPr>
            <a:endParaRPr lang="en-US" altLang="en-US"/>
          </a:p>
        </p:txBody>
      </p:sp>
      <p:sp>
        <p:nvSpPr>
          <p:cNvPr id="45059" name="Rectangle 3">
            <a:extLst>
              <a:ext uri="{FF2B5EF4-FFF2-40B4-BE49-F238E27FC236}">
                <a16:creationId xmlns:a16="http://schemas.microsoft.com/office/drawing/2014/main" id="{091DC24B-AEBD-429B-9A1C-5224F39DBA51}"/>
              </a:ext>
            </a:extLst>
          </p:cNvPr>
          <p:cNvSpPr>
            <a:spLocks noGrp="1" noChangeArrowheads="1"/>
          </p:cNvSpPr>
          <p:nvPr>
            <p:ph type="dt" idx="1"/>
          </p:nvPr>
        </p:nvSpPr>
        <p:spPr bwMode="auto">
          <a:xfrm>
            <a:off x="3884613" y="0"/>
            <a:ext cx="2971800" cy="49728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r" eaLnBrk="1" hangingPunct="1">
              <a:defRPr sz="1200"/>
            </a:lvl1pPr>
          </a:lstStyle>
          <a:p>
            <a:pPr>
              <a:defRPr/>
            </a:pPr>
            <a:endParaRPr lang="en-US" altLang="en-US"/>
          </a:p>
        </p:txBody>
      </p:sp>
      <p:sp>
        <p:nvSpPr>
          <p:cNvPr id="4100" name="Rectangle 4">
            <a:extLst>
              <a:ext uri="{FF2B5EF4-FFF2-40B4-BE49-F238E27FC236}">
                <a16:creationId xmlns:a16="http://schemas.microsoft.com/office/drawing/2014/main" id="{2D61FF49-F5E2-43A6-87FF-18E9D31DEA76}"/>
              </a:ext>
            </a:extLst>
          </p:cNvPr>
          <p:cNvSpPr>
            <a:spLocks noGrp="1" noRot="1" noChangeAspect="1" noChangeArrowheads="1" noTextEdit="1"/>
          </p:cNvSpPr>
          <p:nvPr>
            <p:ph type="sldImg" idx="2"/>
          </p:nvPr>
        </p:nvSpPr>
        <p:spPr bwMode="auto">
          <a:xfrm>
            <a:off x="942975" y="746125"/>
            <a:ext cx="4972050" cy="372903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45061" name="Rectangle 5">
            <a:extLst>
              <a:ext uri="{FF2B5EF4-FFF2-40B4-BE49-F238E27FC236}">
                <a16:creationId xmlns:a16="http://schemas.microsoft.com/office/drawing/2014/main" id="{7C1E2C95-5807-4ED6-975C-94941B882563}"/>
              </a:ext>
            </a:extLst>
          </p:cNvPr>
          <p:cNvSpPr>
            <a:spLocks noGrp="1" noChangeArrowheads="1"/>
          </p:cNvSpPr>
          <p:nvPr>
            <p:ph type="body" sz="quarter" idx="3"/>
          </p:nvPr>
        </p:nvSpPr>
        <p:spPr bwMode="auto">
          <a:xfrm>
            <a:off x="685800" y="4724202"/>
            <a:ext cx="5486400" cy="447556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US" altLang="en-US" noProof="0"/>
              <a:t>Click to edit Master text styles</a:t>
            </a:r>
          </a:p>
          <a:p>
            <a:pPr lvl="1"/>
            <a:r>
              <a:rPr lang="en-US" altLang="en-US" noProof="0"/>
              <a:t>Second level</a:t>
            </a:r>
          </a:p>
          <a:p>
            <a:pPr lvl="2"/>
            <a:r>
              <a:rPr lang="en-US" altLang="en-US" noProof="0"/>
              <a:t>Third level</a:t>
            </a:r>
          </a:p>
          <a:p>
            <a:pPr lvl="3"/>
            <a:r>
              <a:rPr lang="en-US" altLang="en-US" noProof="0"/>
              <a:t>Fourth level</a:t>
            </a:r>
          </a:p>
          <a:p>
            <a:pPr lvl="4"/>
            <a:r>
              <a:rPr lang="en-US" altLang="en-US" noProof="0"/>
              <a:t>Fifth level</a:t>
            </a:r>
          </a:p>
        </p:txBody>
      </p:sp>
      <p:sp>
        <p:nvSpPr>
          <p:cNvPr id="45062" name="Rectangle 6">
            <a:extLst>
              <a:ext uri="{FF2B5EF4-FFF2-40B4-BE49-F238E27FC236}">
                <a16:creationId xmlns:a16="http://schemas.microsoft.com/office/drawing/2014/main" id="{A4CE1A9B-7059-44DE-BB20-E833401071B5}"/>
              </a:ext>
            </a:extLst>
          </p:cNvPr>
          <p:cNvSpPr>
            <a:spLocks noGrp="1" noChangeArrowheads="1"/>
          </p:cNvSpPr>
          <p:nvPr>
            <p:ph type="ftr" sz="quarter" idx="4"/>
          </p:nvPr>
        </p:nvSpPr>
        <p:spPr bwMode="auto">
          <a:xfrm>
            <a:off x="0" y="9446678"/>
            <a:ext cx="2971800" cy="49728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eaLnBrk="1" hangingPunct="1">
              <a:defRPr sz="1200"/>
            </a:lvl1pPr>
          </a:lstStyle>
          <a:p>
            <a:pPr>
              <a:defRPr/>
            </a:pPr>
            <a:endParaRPr lang="en-US" altLang="en-US"/>
          </a:p>
        </p:txBody>
      </p:sp>
      <p:sp>
        <p:nvSpPr>
          <p:cNvPr id="45063" name="Rectangle 7">
            <a:extLst>
              <a:ext uri="{FF2B5EF4-FFF2-40B4-BE49-F238E27FC236}">
                <a16:creationId xmlns:a16="http://schemas.microsoft.com/office/drawing/2014/main" id="{DC3506BA-1F86-483F-97DA-E5506A7263B8}"/>
              </a:ext>
            </a:extLst>
          </p:cNvPr>
          <p:cNvSpPr>
            <a:spLocks noGrp="1" noChangeArrowheads="1"/>
          </p:cNvSpPr>
          <p:nvPr>
            <p:ph type="sldNum" sz="quarter" idx="5"/>
          </p:nvPr>
        </p:nvSpPr>
        <p:spPr bwMode="auto">
          <a:xfrm>
            <a:off x="3884613" y="9446678"/>
            <a:ext cx="2971800" cy="49728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algn="r" eaLnBrk="1" hangingPunct="1">
              <a:defRPr sz="1200"/>
            </a:lvl1pPr>
          </a:lstStyle>
          <a:p>
            <a:pPr>
              <a:defRPr/>
            </a:pPr>
            <a:fld id="{EFCBF48A-0917-479F-A0EF-5540C67DCB72}" type="slidenum">
              <a:rPr lang="en-US" altLang="en-US"/>
              <a:pPr>
                <a:defRPr/>
              </a:pPr>
              <a:t>‹#›</a:t>
            </a:fld>
            <a:endParaRPr lang="en-US"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pitchFamily="34" charset="0"/>
        <a:ea typeface="+mn-ea"/>
        <a:cs typeface="+mn-cs"/>
      </a:defRPr>
    </a:lvl1pPr>
    <a:lvl2pPr marL="457200" algn="l" rtl="0" eaLnBrk="0" fontAlgn="base" hangingPunct="0">
      <a:spcBef>
        <a:spcPct val="30000"/>
      </a:spcBef>
      <a:spcAft>
        <a:spcPct val="0"/>
      </a:spcAft>
      <a:defRPr sz="1200" kern="1200">
        <a:solidFill>
          <a:schemeClr val="tx1"/>
        </a:solidFill>
        <a:latin typeface="Arial" pitchFamily="34" charset="0"/>
        <a:ea typeface="+mn-ea"/>
        <a:cs typeface="+mn-cs"/>
      </a:defRPr>
    </a:lvl2pPr>
    <a:lvl3pPr marL="914400" algn="l" rtl="0" eaLnBrk="0" fontAlgn="base" hangingPunct="0">
      <a:spcBef>
        <a:spcPct val="30000"/>
      </a:spcBef>
      <a:spcAft>
        <a:spcPct val="0"/>
      </a:spcAft>
      <a:defRPr sz="1200" kern="1200">
        <a:solidFill>
          <a:schemeClr val="tx1"/>
        </a:solidFill>
        <a:latin typeface="Arial" pitchFamily="34" charset="0"/>
        <a:ea typeface="+mn-ea"/>
        <a:cs typeface="+mn-cs"/>
      </a:defRPr>
    </a:lvl3pPr>
    <a:lvl4pPr marL="1371600" algn="l" rtl="0" eaLnBrk="0" fontAlgn="base" hangingPunct="0">
      <a:spcBef>
        <a:spcPct val="30000"/>
      </a:spcBef>
      <a:spcAft>
        <a:spcPct val="0"/>
      </a:spcAft>
      <a:defRPr sz="1200" kern="1200">
        <a:solidFill>
          <a:schemeClr val="tx1"/>
        </a:solidFill>
        <a:latin typeface="Arial" pitchFamily="34" charset="0"/>
        <a:ea typeface="+mn-ea"/>
        <a:cs typeface="+mn-cs"/>
      </a:defRPr>
    </a:lvl4pPr>
    <a:lvl5pPr marL="1828800" algn="l" rtl="0" eaLnBrk="0" fontAlgn="base" hangingPunct="0">
      <a:spcBef>
        <a:spcPct val="30000"/>
      </a:spcBef>
      <a:spcAft>
        <a:spcPct val="0"/>
      </a:spcAft>
      <a:defRPr sz="1200" kern="1200">
        <a:solidFill>
          <a:schemeClr val="tx1"/>
        </a:solidFill>
        <a:latin typeface="Arial"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7">
            <a:extLst>
              <a:ext uri="{FF2B5EF4-FFF2-40B4-BE49-F238E27FC236}">
                <a16:creationId xmlns:a16="http://schemas.microsoft.com/office/drawing/2014/main" id="{A6996C73-499A-4704-AE1B-0BE80E7CAF3C}"/>
              </a:ext>
            </a:extLst>
          </p:cNvPr>
          <p:cNvSpPr>
            <a:spLocks noGrp="1" noChangeArrowheads="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72CE4DC0-CABE-4DE2-842D-6120624575E0}" type="slidenum">
              <a:rPr lang="en-US" altLang="en-US" smtClean="0"/>
              <a:pPr>
                <a:spcBef>
                  <a:spcPct val="0"/>
                </a:spcBef>
              </a:pPr>
              <a:t>3</a:t>
            </a:fld>
            <a:endParaRPr lang="en-US" altLang="en-US"/>
          </a:p>
        </p:txBody>
      </p:sp>
      <p:sp>
        <p:nvSpPr>
          <p:cNvPr id="9219" name="Rectangle 2">
            <a:extLst>
              <a:ext uri="{FF2B5EF4-FFF2-40B4-BE49-F238E27FC236}">
                <a16:creationId xmlns:a16="http://schemas.microsoft.com/office/drawing/2014/main" id="{7E275B11-B239-4A88-9AB0-3FB6931A00AC}"/>
              </a:ext>
            </a:extLst>
          </p:cNvPr>
          <p:cNvSpPr>
            <a:spLocks noGrp="1" noRot="1" noChangeAspect="1" noChangeArrowheads="1" noTextEdit="1"/>
          </p:cNvSpPr>
          <p:nvPr>
            <p:ph type="sldImg"/>
          </p:nvPr>
        </p:nvSpPr>
        <p:spPr>
          <a:ln/>
        </p:spPr>
      </p:sp>
      <p:sp>
        <p:nvSpPr>
          <p:cNvPr id="9220" name="Rectangle 3">
            <a:extLst>
              <a:ext uri="{FF2B5EF4-FFF2-40B4-BE49-F238E27FC236}">
                <a16:creationId xmlns:a16="http://schemas.microsoft.com/office/drawing/2014/main" id="{C2F63C79-6968-4663-9943-F73EE94F6394}"/>
              </a:ext>
            </a:extLst>
          </p:cNvPr>
          <p:cNvSpPr>
            <a:spLocks noGrp="1" noChangeArrowheads="1"/>
          </p:cNvSpPr>
          <p:nvPr>
            <p:ph type="body" idx="1"/>
          </p:nvPr>
        </p:nvSpPr>
        <p:spPr>
          <a:noFill/>
        </p:spPr>
        <p:txBody>
          <a:bodyPr/>
          <a:lstStyle/>
          <a:p>
            <a:pPr eaLnBrk="1" hangingPunct="1"/>
            <a:endParaRPr lang="en-US"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7">
            <a:extLst>
              <a:ext uri="{FF2B5EF4-FFF2-40B4-BE49-F238E27FC236}">
                <a16:creationId xmlns:a16="http://schemas.microsoft.com/office/drawing/2014/main" id="{90E12D9B-6094-4C78-B621-50F8E5D80A49}"/>
              </a:ext>
            </a:extLst>
          </p:cNvPr>
          <p:cNvSpPr>
            <a:spLocks noGrp="1" noChangeArrowheads="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A58E8FFC-8942-4122-84FF-7A655A99837C}" type="slidenum">
              <a:rPr lang="en-US" altLang="en-US" smtClean="0"/>
              <a:pPr>
                <a:spcBef>
                  <a:spcPct val="0"/>
                </a:spcBef>
              </a:pPr>
              <a:t>4</a:t>
            </a:fld>
            <a:endParaRPr lang="en-US" altLang="en-US"/>
          </a:p>
        </p:txBody>
      </p:sp>
      <p:sp>
        <p:nvSpPr>
          <p:cNvPr id="11267" name="Rectangle 2">
            <a:extLst>
              <a:ext uri="{FF2B5EF4-FFF2-40B4-BE49-F238E27FC236}">
                <a16:creationId xmlns:a16="http://schemas.microsoft.com/office/drawing/2014/main" id="{8A0F1D70-C1B9-408A-8930-7C16AF1673F3}"/>
              </a:ext>
            </a:extLst>
          </p:cNvPr>
          <p:cNvSpPr>
            <a:spLocks noGrp="1" noRot="1" noChangeAspect="1" noChangeArrowheads="1" noTextEdit="1"/>
          </p:cNvSpPr>
          <p:nvPr>
            <p:ph type="sldImg"/>
          </p:nvPr>
        </p:nvSpPr>
        <p:spPr>
          <a:ln/>
        </p:spPr>
      </p:sp>
      <p:sp>
        <p:nvSpPr>
          <p:cNvPr id="11268" name="Rectangle 3">
            <a:extLst>
              <a:ext uri="{FF2B5EF4-FFF2-40B4-BE49-F238E27FC236}">
                <a16:creationId xmlns:a16="http://schemas.microsoft.com/office/drawing/2014/main" id="{EAE1101E-83C9-4674-986E-65EBF735AB6C}"/>
              </a:ext>
            </a:extLst>
          </p:cNvPr>
          <p:cNvSpPr>
            <a:spLocks noGrp="1" noChangeArrowheads="1"/>
          </p:cNvSpPr>
          <p:nvPr>
            <p:ph type="body" idx="1"/>
          </p:nvPr>
        </p:nvSpPr>
        <p:spPr>
          <a:noFill/>
        </p:spPr>
        <p:txBody>
          <a:bodyPr/>
          <a:lstStyle/>
          <a:p>
            <a:pPr eaLnBrk="1" hangingPunct="1"/>
            <a:endParaRPr lang="en-US"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7">
            <a:extLst>
              <a:ext uri="{FF2B5EF4-FFF2-40B4-BE49-F238E27FC236}">
                <a16:creationId xmlns:a16="http://schemas.microsoft.com/office/drawing/2014/main" id="{90E12D9B-6094-4C78-B621-50F8E5D80A49}"/>
              </a:ext>
            </a:extLst>
          </p:cNvPr>
          <p:cNvSpPr>
            <a:spLocks noGrp="1" noChangeArrowheads="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A58E8FFC-8942-4122-84FF-7A655A99837C}" type="slidenum">
              <a:rPr lang="en-US" altLang="en-US" smtClean="0"/>
              <a:pPr>
                <a:spcBef>
                  <a:spcPct val="0"/>
                </a:spcBef>
              </a:pPr>
              <a:t>5</a:t>
            </a:fld>
            <a:endParaRPr lang="en-US" altLang="en-US"/>
          </a:p>
        </p:txBody>
      </p:sp>
      <p:sp>
        <p:nvSpPr>
          <p:cNvPr id="11267" name="Rectangle 2">
            <a:extLst>
              <a:ext uri="{FF2B5EF4-FFF2-40B4-BE49-F238E27FC236}">
                <a16:creationId xmlns:a16="http://schemas.microsoft.com/office/drawing/2014/main" id="{8A0F1D70-C1B9-408A-8930-7C16AF1673F3}"/>
              </a:ext>
            </a:extLst>
          </p:cNvPr>
          <p:cNvSpPr>
            <a:spLocks noGrp="1" noRot="1" noChangeAspect="1" noChangeArrowheads="1" noTextEdit="1"/>
          </p:cNvSpPr>
          <p:nvPr>
            <p:ph type="sldImg"/>
          </p:nvPr>
        </p:nvSpPr>
        <p:spPr>
          <a:ln/>
        </p:spPr>
      </p:sp>
      <p:sp>
        <p:nvSpPr>
          <p:cNvPr id="11268" name="Rectangle 3">
            <a:extLst>
              <a:ext uri="{FF2B5EF4-FFF2-40B4-BE49-F238E27FC236}">
                <a16:creationId xmlns:a16="http://schemas.microsoft.com/office/drawing/2014/main" id="{EAE1101E-83C9-4674-986E-65EBF735AB6C}"/>
              </a:ext>
            </a:extLst>
          </p:cNvPr>
          <p:cNvSpPr>
            <a:spLocks noGrp="1" noChangeArrowheads="1"/>
          </p:cNvSpPr>
          <p:nvPr>
            <p:ph type="body" idx="1"/>
          </p:nvPr>
        </p:nvSpPr>
        <p:spPr>
          <a:noFill/>
        </p:spPr>
        <p:txBody>
          <a:bodyPr/>
          <a:lstStyle/>
          <a:p>
            <a:pPr eaLnBrk="1" hangingPunct="1"/>
            <a:endParaRPr lang="en-US" altLang="en-US"/>
          </a:p>
        </p:txBody>
      </p:sp>
    </p:spTree>
    <p:extLst>
      <p:ext uri="{BB962C8B-B14F-4D97-AF65-F5344CB8AC3E}">
        <p14:creationId xmlns:p14="http://schemas.microsoft.com/office/powerpoint/2010/main" val="215281598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7">
            <a:extLst>
              <a:ext uri="{FF2B5EF4-FFF2-40B4-BE49-F238E27FC236}">
                <a16:creationId xmlns:a16="http://schemas.microsoft.com/office/drawing/2014/main" id="{8536885F-DF80-4EEF-B4DE-E8A9142CF988}"/>
              </a:ext>
            </a:extLst>
          </p:cNvPr>
          <p:cNvSpPr>
            <a:spLocks noGrp="1" noChangeArrowheads="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937F57CE-CA7E-489F-9027-F5FBB0D8F90A}" type="slidenum">
              <a:rPr lang="en-US" altLang="en-US" smtClean="0"/>
              <a:pPr>
                <a:spcBef>
                  <a:spcPct val="0"/>
                </a:spcBef>
              </a:pPr>
              <a:t>8</a:t>
            </a:fld>
            <a:endParaRPr lang="en-US" altLang="en-US"/>
          </a:p>
        </p:txBody>
      </p:sp>
      <p:sp>
        <p:nvSpPr>
          <p:cNvPr id="14339" name="Rectangle 2">
            <a:extLst>
              <a:ext uri="{FF2B5EF4-FFF2-40B4-BE49-F238E27FC236}">
                <a16:creationId xmlns:a16="http://schemas.microsoft.com/office/drawing/2014/main" id="{97E097ED-A556-414B-A979-7655D02D123F}"/>
              </a:ext>
            </a:extLst>
          </p:cNvPr>
          <p:cNvSpPr>
            <a:spLocks noGrp="1" noRot="1" noChangeAspect="1" noChangeArrowheads="1" noTextEdit="1"/>
          </p:cNvSpPr>
          <p:nvPr>
            <p:ph type="sldImg"/>
          </p:nvPr>
        </p:nvSpPr>
        <p:spPr>
          <a:ln/>
        </p:spPr>
      </p:sp>
      <p:sp>
        <p:nvSpPr>
          <p:cNvPr id="14340" name="Rectangle 3">
            <a:extLst>
              <a:ext uri="{FF2B5EF4-FFF2-40B4-BE49-F238E27FC236}">
                <a16:creationId xmlns:a16="http://schemas.microsoft.com/office/drawing/2014/main" id="{0A63548D-C5B4-49FA-8276-C6FD20ADB52E}"/>
              </a:ext>
            </a:extLst>
          </p:cNvPr>
          <p:cNvSpPr>
            <a:spLocks noGrp="1" noChangeArrowheads="1"/>
          </p:cNvSpPr>
          <p:nvPr>
            <p:ph type="body" idx="1"/>
          </p:nvPr>
        </p:nvSpPr>
        <p:spPr>
          <a:noFill/>
        </p:spPr>
        <p:txBody>
          <a:bodyPr/>
          <a:lstStyle/>
          <a:p>
            <a:pPr eaLnBrk="1" hangingPunct="1"/>
            <a:endParaRPr lang="en-US"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7">
            <a:extLst>
              <a:ext uri="{FF2B5EF4-FFF2-40B4-BE49-F238E27FC236}">
                <a16:creationId xmlns:a16="http://schemas.microsoft.com/office/drawing/2014/main" id="{1990F964-6188-4321-80D0-E336C9B7D5E5}"/>
              </a:ext>
            </a:extLst>
          </p:cNvPr>
          <p:cNvSpPr>
            <a:spLocks noGrp="1" noChangeArrowheads="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AC42952E-07DB-47FD-B9C7-BF591B3A1267}" type="slidenum">
              <a:rPr lang="en-US" altLang="en-US" smtClean="0"/>
              <a:pPr>
                <a:spcBef>
                  <a:spcPct val="0"/>
                </a:spcBef>
              </a:pPr>
              <a:t>9</a:t>
            </a:fld>
            <a:endParaRPr lang="en-US" altLang="en-US"/>
          </a:p>
        </p:txBody>
      </p:sp>
      <p:sp>
        <p:nvSpPr>
          <p:cNvPr id="16387" name="Rectangle 2">
            <a:extLst>
              <a:ext uri="{FF2B5EF4-FFF2-40B4-BE49-F238E27FC236}">
                <a16:creationId xmlns:a16="http://schemas.microsoft.com/office/drawing/2014/main" id="{7D56AC91-F85A-4E98-B265-A274ECC2580C}"/>
              </a:ext>
            </a:extLst>
          </p:cNvPr>
          <p:cNvSpPr>
            <a:spLocks noGrp="1" noRot="1" noChangeAspect="1" noChangeArrowheads="1" noTextEdit="1"/>
          </p:cNvSpPr>
          <p:nvPr>
            <p:ph type="sldImg"/>
          </p:nvPr>
        </p:nvSpPr>
        <p:spPr>
          <a:ln/>
        </p:spPr>
      </p:sp>
      <p:sp>
        <p:nvSpPr>
          <p:cNvPr id="16388" name="Rectangle 3">
            <a:extLst>
              <a:ext uri="{FF2B5EF4-FFF2-40B4-BE49-F238E27FC236}">
                <a16:creationId xmlns:a16="http://schemas.microsoft.com/office/drawing/2014/main" id="{E56084BF-B107-40E6-A28D-4D95270C564F}"/>
              </a:ext>
            </a:extLst>
          </p:cNvPr>
          <p:cNvSpPr>
            <a:spLocks noGrp="1" noChangeArrowheads="1"/>
          </p:cNvSpPr>
          <p:nvPr>
            <p:ph type="body" idx="1"/>
          </p:nvPr>
        </p:nvSpPr>
        <p:spPr>
          <a:noFill/>
        </p:spPr>
        <p:txBody>
          <a:bodyPr/>
          <a:lstStyle/>
          <a:p>
            <a:pPr eaLnBrk="1" hangingPunct="1"/>
            <a:endParaRPr lang="en-US"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7">
            <a:extLst>
              <a:ext uri="{FF2B5EF4-FFF2-40B4-BE49-F238E27FC236}">
                <a16:creationId xmlns:a16="http://schemas.microsoft.com/office/drawing/2014/main" id="{E29F04C4-BA8A-49AD-B509-933F2D4B52CC}"/>
              </a:ext>
            </a:extLst>
          </p:cNvPr>
          <p:cNvSpPr>
            <a:spLocks noGrp="1" noChangeArrowheads="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53FB0FAE-2A4B-459A-A2FC-ACB55612C949}" type="slidenum">
              <a:rPr lang="en-US" altLang="en-US" smtClean="0"/>
              <a:pPr>
                <a:spcBef>
                  <a:spcPct val="0"/>
                </a:spcBef>
              </a:pPr>
              <a:t>10</a:t>
            </a:fld>
            <a:endParaRPr lang="en-US" altLang="en-US"/>
          </a:p>
        </p:txBody>
      </p:sp>
      <p:sp>
        <p:nvSpPr>
          <p:cNvPr id="18435" name="Rectangle 2">
            <a:extLst>
              <a:ext uri="{FF2B5EF4-FFF2-40B4-BE49-F238E27FC236}">
                <a16:creationId xmlns:a16="http://schemas.microsoft.com/office/drawing/2014/main" id="{506BCEBD-70F3-4C75-8928-299E063B64A6}"/>
              </a:ext>
            </a:extLst>
          </p:cNvPr>
          <p:cNvSpPr>
            <a:spLocks noGrp="1" noRot="1" noChangeAspect="1" noChangeArrowheads="1" noTextEdit="1"/>
          </p:cNvSpPr>
          <p:nvPr>
            <p:ph type="sldImg"/>
          </p:nvPr>
        </p:nvSpPr>
        <p:spPr>
          <a:ln/>
        </p:spPr>
      </p:sp>
      <p:sp>
        <p:nvSpPr>
          <p:cNvPr id="18436" name="Rectangle 3">
            <a:extLst>
              <a:ext uri="{FF2B5EF4-FFF2-40B4-BE49-F238E27FC236}">
                <a16:creationId xmlns:a16="http://schemas.microsoft.com/office/drawing/2014/main" id="{8BBE6F08-CB1E-4B20-A0EF-26D7C15228B8}"/>
              </a:ext>
            </a:extLst>
          </p:cNvPr>
          <p:cNvSpPr>
            <a:spLocks noGrp="1" noChangeArrowheads="1"/>
          </p:cNvSpPr>
          <p:nvPr>
            <p:ph type="body" idx="1"/>
          </p:nvPr>
        </p:nvSpPr>
        <p:spPr>
          <a:noFill/>
        </p:spPr>
        <p:txBody>
          <a:bodyPr/>
          <a:lstStyle/>
          <a:p>
            <a:pPr eaLnBrk="1" hangingPunct="1"/>
            <a:endParaRPr lang="en-US"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7">
            <a:extLst>
              <a:ext uri="{FF2B5EF4-FFF2-40B4-BE49-F238E27FC236}">
                <a16:creationId xmlns:a16="http://schemas.microsoft.com/office/drawing/2014/main" id="{1F11289D-5D24-4A1D-AE93-2140D98DBB5D}"/>
              </a:ext>
            </a:extLst>
          </p:cNvPr>
          <p:cNvSpPr>
            <a:spLocks noGrp="1" noChangeArrowheads="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15E5FE05-67F0-4757-BA3D-09DA9F2C523D}" type="slidenum">
              <a:rPr kumimoji="0" lang="en-US"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16</a:t>
            </a:fld>
            <a:endParaRPr kumimoji="0" lang="en-US"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3011" name="Rectangle 2">
            <a:extLst>
              <a:ext uri="{FF2B5EF4-FFF2-40B4-BE49-F238E27FC236}">
                <a16:creationId xmlns:a16="http://schemas.microsoft.com/office/drawing/2014/main" id="{36E84B0D-34B8-4D4B-9AD7-EF2BC5979AC3}"/>
              </a:ext>
            </a:extLst>
          </p:cNvPr>
          <p:cNvSpPr>
            <a:spLocks noGrp="1" noRot="1" noChangeAspect="1" noChangeArrowheads="1" noTextEdit="1"/>
          </p:cNvSpPr>
          <p:nvPr>
            <p:ph type="sldImg"/>
          </p:nvPr>
        </p:nvSpPr>
        <p:spPr>
          <a:ln/>
        </p:spPr>
      </p:sp>
      <p:sp>
        <p:nvSpPr>
          <p:cNvPr id="43012" name="Rectangle 3">
            <a:extLst>
              <a:ext uri="{FF2B5EF4-FFF2-40B4-BE49-F238E27FC236}">
                <a16:creationId xmlns:a16="http://schemas.microsoft.com/office/drawing/2014/main" id="{A3EB326C-D479-406E-B98C-C3D7CC7A2FC2}"/>
              </a:ext>
            </a:extLst>
          </p:cNvPr>
          <p:cNvSpPr>
            <a:spLocks noGrp="1" noChangeArrowheads="1"/>
          </p:cNvSpPr>
          <p:nvPr>
            <p:ph type="body" idx="1"/>
          </p:nvPr>
        </p:nvSpPr>
        <p:spPr>
          <a:noFill/>
        </p:spPr>
        <p:txBody>
          <a:bodyPr/>
          <a:lstStyle/>
          <a:p>
            <a:pPr eaLnBrk="1" hangingPunct="1"/>
            <a:endParaRPr lang="en-US" altLang="en-US"/>
          </a:p>
        </p:txBody>
      </p:sp>
    </p:spTree>
    <p:extLst>
      <p:ext uri="{BB962C8B-B14F-4D97-AF65-F5344CB8AC3E}">
        <p14:creationId xmlns:p14="http://schemas.microsoft.com/office/powerpoint/2010/main" val="355335897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7">
            <a:extLst>
              <a:ext uri="{FF2B5EF4-FFF2-40B4-BE49-F238E27FC236}">
                <a16:creationId xmlns:a16="http://schemas.microsoft.com/office/drawing/2014/main" id="{1F11289D-5D24-4A1D-AE93-2140D98DBB5D}"/>
              </a:ext>
            </a:extLst>
          </p:cNvPr>
          <p:cNvSpPr>
            <a:spLocks noGrp="1" noChangeArrowheads="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15E5FE05-67F0-4757-BA3D-09DA9F2C523D}" type="slidenum">
              <a:rPr kumimoji="0" lang="en-US"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17</a:t>
            </a:fld>
            <a:endParaRPr kumimoji="0" lang="en-US"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3011" name="Rectangle 2">
            <a:extLst>
              <a:ext uri="{FF2B5EF4-FFF2-40B4-BE49-F238E27FC236}">
                <a16:creationId xmlns:a16="http://schemas.microsoft.com/office/drawing/2014/main" id="{36E84B0D-34B8-4D4B-9AD7-EF2BC5979AC3}"/>
              </a:ext>
            </a:extLst>
          </p:cNvPr>
          <p:cNvSpPr>
            <a:spLocks noGrp="1" noRot="1" noChangeAspect="1" noChangeArrowheads="1" noTextEdit="1"/>
          </p:cNvSpPr>
          <p:nvPr>
            <p:ph type="sldImg"/>
          </p:nvPr>
        </p:nvSpPr>
        <p:spPr>
          <a:ln/>
        </p:spPr>
      </p:sp>
      <p:sp>
        <p:nvSpPr>
          <p:cNvPr id="43012" name="Rectangle 3">
            <a:extLst>
              <a:ext uri="{FF2B5EF4-FFF2-40B4-BE49-F238E27FC236}">
                <a16:creationId xmlns:a16="http://schemas.microsoft.com/office/drawing/2014/main" id="{A3EB326C-D479-406E-B98C-C3D7CC7A2FC2}"/>
              </a:ext>
            </a:extLst>
          </p:cNvPr>
          <p:cNvSpPr>
            <a:spLocks noGrp="1" noChangeArrowheads="1"/>
          </p:cNvSpPr>
          <p:nvPr>
            <p:ph type="body" idx="1"/>
          </p:nvPr>
        </p:nvSpPr>
        <p:spPr>
          <a:noFill/>
        </p:spPr>
        <p:txBody>
          <a:bodyPr/>
          <a:lstStyle/>
          <a:p>
            <a:pPr eaLnBrk="1" hangingPunct="1"/>
            <a:endParaRPr lang="en-US" altLang="en-US"/>
          </a:p>
        </p:txBody>
      </p:sp>
    </p:spTree>
    <p:extLst>
      <p:ext uri="{BB962C8B-B14F-4D97-AF65-F5344CB8AC3E}">
        <p14:creationId xmlns:p14="http://schemas.microsoft.com/office/powerpoint/2010/main" val="396050021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7">
            <a:extLst>
              <a:ext uri="{FF2B5EF4-FFF2-40B4-BE49-F238E27FC236}">
                <a16:creationId xmlns:a16="http://schemas.microsoft.com/office/drawing/2014/main" id="{1F11289D-5D24-4A1D-AE93-2140D98DBB5D}"/>
              </a:ext>
            </a:extLst>
          </p:cNvPr>
          <p:cNvSpPr>
            <a:spLocks noGrp="1" noChangeArrowheads="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15E5FE05-67F0-4757-BA3D-09DA9F2C523D}" type="slidenum">
              <a:rPr kumimoji="0" lang="en-US"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18</a:t>
            </a:fld>
            <a:endParaRPr kumimoji="0" lang="en-US"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3011" name="Rectangle 2">
            <a:extLst>
              <a:ext uri="{FF2B5EF4-FFF2-40B4-BE49-F238E27FC236}">
                <a16:creationId xmlns:a16="http://schemas.microsoft.com/office/drawing/2014/main" id="{36E84B0D-34B8-4D4B-9AD7-EF2BC5979AC3}"/>
              </a:ext>
            </a:extLst>
          </p:cNvPr>
          <p:cNvSpPr>
            <a:spLocks noGrp="1" noRot="1" noChangeAspect="1" noChangeArrowheads="1" noTextEdit="1"/>
          </p:cNvSpPr>
          <p:nvPr>
            <p:ph type="sldImg"/>
          </p:nvPr>
        </p:nvSpPr>
        <p:spPr>
          <a:ln/>
        </p:spPr>
      </p:sp>
      <p:sp>
        <p:nvSpPr>
          <p:cNvPr id="43012" name="Rectangle 3">
            <a:extLst>
              <a:ext uri="{FF2B5EF4-FFF2-40B4-BE49-F238E27FC236}">
                <a16:creationId xmlns:a16="http://schemas.microsoft.com/office/drawing/2014/main" id="{A3EB326C-D479-406E-B98C-C3D7CC7A2FC2}"/>
              </a:ext>
            </a:extLst>
          </p:cNvPr>
          <p:cNvSpPr>
            <a:spLocks noGrp="1" noChangeArrowheads="1"/>
          </p:cNvSpPr>
          <p:nvPr>
            <p:ph type="body" idx="1"/>
          </p:nvPr>
        </p:nvSpPr>
        <p:spPr>
          <a:noFill/>
        </p:spPr>
        <p:txBody>
          <a:bodyPr/>
          <a:lstStyle/>
          <a:p>
            <a:pPr eaLnBrk="1" hangingPunct="1"/>
            <a:endParaRPr lang="en-US" altLang="en-US"/>
          </a:p>
        </p:txBody>
      </p:sp>
    </p:spTree>
    <p:extLst>
      <p:ext uri="{BB962C8B-B14F-4D97-AF65-F5344CB8AC3E}">
        <p14:creationId xmlns:p14="http://schemas.microsoft.com/office/powerpoint/2010/main" val="29216419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7">
            <a:extLst>
              <a:ext uri="{FF2B5EF4-FFF2-40B4-BE49-F238E27FC236}">
                <a16:creationId xmlns:a16="http://schemas.microsoft.com/office/drawing/2014/main" id="{1F11289D-5D24-4A1D-AE93-2140D98DBB5D}"/>
              </a:ext>
            </a:extLst>
          </p:cNvPr>
          <p:cNvSpPr>
            <a:spLocks noGrp="1" noChangeArrowheads="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15E5FE05-67F0-4757-BA3D-09DA9F2C523D}" type="slidenum">
              <a:rPr kumimoji="0" lang="en-US"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19</a:t>
            </a:fld>
            <a:endParaRPr kumimoji="0" lang="en-US"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3011" name="Rectangle 2">
            <a:extLst>
              <a:ext uri="{FF2B5EF4-FFF2-40B4-BE49-F238E27FC236}">
                <a16:creationId xmlns:a16="http://schemas.microsoft.com/office/drawing/2014/main" id="{36E84B0D-34B8-4D4B-9AD7-EF2BC5979AC3}"/>
              </a:ext>
            </a:extLst>
          </p:cNvPr>
          <p:cNvSpPr>
            <a:spLocks noGrp="1" noRot="1" noChangeAspect="1" noChangeArrowheads="1" noTextEdit="1"/>
          </p:cNvSpPr>
          <p:nvPr>
            <p:ph type="sldImg"/>
          </p:nvPr>
        </p:nvSpPr>
        <p:spPr>
          <a:ln/>
        </p:spPr>
      </p:sp>
      <p:sp>
        <p:nvSpPr>
          <p:cNvPr id="43012" name="Rectangle 3">
            <a:extLst>
              <a:ext uri="{FF2B5EF4-FFF2-40B4-BE49-F238E27FC236}">
                <a16:creationId xmlns:a16="http://schemas.microsoft.com/office/drawing/2014/main" id="{A3EB326C-D479-406E-B98C-C3D7CC7A2FC2}"/>
              </a:ext>
            </a:extLst>
          </p:cNvPr>
          <p:cNvSpPr>
            <a:spLocks noGrp="1" noChangeArrowheads="1"/>
          </p:cNvSpPr>
          <p:nvPr>
            <p:ph type="body" idx="1"/>
          </p:nvPr>
        </p:nvSpPr>
        <p:spPr>
          <a:noFill/>
        </p:spPr>
        <p:txBody>
          <a:bodyPr/>
          <a:lstStyle/>
          <a:p>
            <a:pPr eaLnBrk="1" hangingPunct="1"/>
            <a:endParaRPr lang="en-US" altLang="en-US"/>
          </a:p>
        </p:txBody>
      </p:sp>
    </p:spTree>
    <p:extLst>
      <p:ext uri="{BB962C8B-B14F-4D97-AF65-F5344CB8AC3E}">
        <p14:creationId xmlns:p14="http://schemas.microsoft.com/office/powerpoint/2010/main" val="256350227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7">
            <a:extLst>
              <a:ext uri="{FF2B5EF4-FFF2-40B4-BE49-F238E27FC236}">
                <a16:creationId xmlns:a16="http://schemas.microsoft.com/office/drawing/2014/main" id="{1F11289D-5D24-4A1D-AE93-2140D98DBB5D}"/>
              </a:ext>
            </a:extLst>
          </p:cNvPr>
          <p:cNvSpPr>
            <a:spLocks noGrp="1" noChangeArrowheads="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15E5FE05-67F0-4757-BA3D-09DA9F2C523D}" type="slidenum">
              <a:rPr kumimoji="0" lang="en-US"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20</a:t>
            </a:fld>
            <a:endParaRPr kumimoji="0" lang="en-US"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3011" name="Rectangle 2">
            <a:extLst>
              <a:ext uri="{FF2B5EF4-FFF2-40B4-BE49-F238E27FC236}">
                <a16:creationId xmlns:a16="http://schemas.microsoft.com/office/drawing/2014/main" id="{36E84B0D-34B8-4D4B-9AD7-EF2BC5979AC3}"/>
              </a:ext>
            </a:extLst>
          </p:cNvPr>
          <p:cNvSpPr>
            <a:spLocks noGrp="1" noRot="1" noChangeAspect="1" noChangeArrowheads="1" noTextEdit="1"/>
          </p:cNvSpPr>
          <p:nvPr>
            <p:ph type="sldImg"/>
          </p:nvPr>
        </p:nvSpPr>
        <p:spPr>
          <a:ln/>
        </p:spPr>
      </p:sp>
      <p:sp>
        <p:nvSpPr>
          <p:cNvPr id="43012" name="Rectangle 3">
            <a:extLst>
              <a:ext uri="{FF2B5EF4-FFF2-40B4-BE49-F238E27FC236}">
                <a16:creationId xmlns:a16="http://schemas.microsoft.com/office/drawing/2014/main" id="{A3EB326C-D479-406E-B98C-C3D7CC7A2FC2}"/>
              </a:ext>
            </a:extLst>
          </p:cNvPr>
          <p:cNvSpPr>
            <a:spLocks noGrp="1" noChangeArrowheads="1"/>
          </p:cNvSpPr>
          <p:nvPr>
            <p:ph type="body" idx="1"/>
          </p:nvPr>
        </p:nvSpPr>
        <p:spPr>
          <a:noFill/>
        </p:spPr>
        <p:txBody>
          <a:bodyPr/>
          <a:lstStyle/>
          <a:p>
            <a:pPr eaLnBrk="1" hangingPunct="1"/>
            <a:endParaRPr lang="en-US" altLang="en-US"/>
          </a:p>
        </p:txBody>
      </p:sp>
    </p:spTree>
    <p:extLst>
      <p:ext uri="{BB962C8B-B14F-4D97-AF65-F5344CB8AC3E}">
        <p14:creationId xmlns:p14="http://schemas.microsoft.com/office/powerpoint/2010/main" val="305151536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7">
            <a:extLst>
              <a:ext uri="{FF2B5EF4-FFF2-40B4-BE49-F238E27FC236}">
                <a16:creationId xmlns:a16="http://schemas.microsoft.com/office/drawing/2014/main" id="{1F11289D-5D24-4A1D-AE93-2140D98DBB5D}"/>
              </a:ext>
            </a:extLst>
          </p:cNvPr>
          <p:cNvSpPr>
            <a:spLocks noGrp="1" noChangeArrowheads="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15E5FE05-67F0-4757-BA3D-09DA9F2C523D}" type="slidenum">
              <a:rPr kumimoji="0" lang="en-US"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21</a:t>
            </a:fld>
            <a:endParaRPr kumimoji="0" lang="en-US"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3011" name="Rectangle 2">
            <a:extLst>
              <a:ext uri="{FF2B5EF4-FFF2-40B4-BE49-F238E27FC236}">
                <a16:creationId xmlns:a16="http://schemas.microsoft.com/office/drawing/2014/main" id="{36E84B0D-34B8-4D4B-9AD7-EF2BC5979AC3}"/>
              </a:ext>
            </a:extLst>
          </p:cNvPr>
          <p:cNvSpPr>
            <a:spLocks noGrp="1" noRot="1" noChangeAspect="1" noChangeArrowheads="1" noTextEdit="1"/>
          </p:cNvSpPr>
          <p:nvPr>
            <p:ph type="sldImg"/>
          </p:nvPr>
        </p:nvSpPr>
        <p:spPr>
          <a:ln/>
        </p:spPr>
      </p:sp>
      <p:sp>
        <p:nvSpPr>
          <p:cNvPr id="43012" name="Rectangle 3">
            <a:extLst>
              <a:ext uri="{FF2B5EF4-FFF2-40B4-BE49-F238E27FC236}">
                <a16:creationId xmlns:a16="http://schemas.microsoft.com/office/drawing/2014/main" id="{A3EB326C-D479-406E-B98C-C3D7CC7A2FC2}"/>
              </a:ext>
            </a:extLst>
          </p:cNvPr>
          <p:cNvSpPr>
            <a:spLocks noGrp="1" noChangeArrowheads="1"/>
          </p:cNvSpPr>
          <p:nvPr>
            <p:ph type="body" idx="1"/>
          </p:nvPr>
        </p:nvSpPr>
        <p:spPr>
          <a:noFill/>
        </p:spPr>
        <p:txBody>
          <a:bodyPr/>
          <a:lstStyle/>
          <a:p>
            <a:pPr eaLnBrk="1" hangingPunct="1"/>
            <a:endParaRPr lang="en-US" altLang="en-US"/>
          </a:p>
        </p:txBody>
      </p:sp>
    </p:spTree>
    <p:extLst>
      <p:ext uri="{BB962C8B-B14F-4D97-AF65-F5344CB8AC3E}">
        <p14:creationId xmlns:p14="http://schemas.microsoft.com/office/powerpoint/2010/main" val="237442896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7">
            <a:extLst>
              <a:ext uri="{FF2B5EF4-FFF2-40B4-BE49-F238E27FC236}">
                <a16:creationId xmlns:a16="http://schemas.microsoft.com/office/drawing/2014/main" id="{1F11289D-5D24-4A1D-AE93-2140D98DBB5D}"/>
              </a:ext>
            </a:extLst>
          </p:cNvPr>
          <p:cNvSpPr>
            <a:spLocks noGrp="1" noChangeArrowheads="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15E5FE05-67F0-4757-BA3D-09DA9F2C523D}" type="slidenum">
              <a:rPr kumimoji="0" lang="en-US"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22</a:t>
            </a:fld>
            <a:endParaRPr kumimoji="0" lang="en-US"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3011" name="Rectangle 2">
            <a:extLst>
              <a:ext uri="{FF2B5EF4-FFF2-40B4-BE49-F238E27FC236}">
                <a16:creationId xmlns:a16="http://schemas.microsoft.com/office/drawing/2014/main" id="{36E84B0D-34B8-4D4B-9AD7-EF2BC5979AC3}"/>
              </a:ext>
            </a:extLst>
          </p:cNvPr>
          <p:cNvSpPr>
            <a:spLocks noGrp="1" noRot="1" noChangeAspect="1" noChangeArrowheads="1" noTextEdit="1"/>
          </p:cNvSpPr>
          <p:nvPr>
            <p:ph type="sldImg"/>
          </p:nvPr>
        </p:nvSpPr>
        <p:spPr>
          <a:ln/>
        </p:spPr>
      </p:sp>
      <p:sp>
        <p:nvSpPr>
          <p:cNvPr id="43012" name="Rectangle 3">
            <a:extLst>
              <a:ext uri="{FF2B5EF4-FFF2-40B4-BE49-F238E27FC236}">
                <a16:creationId xmlns:a16="http://schemas.microsoft.com/office/drawing/2014/main" id="{A3EB326C-D479-406E-B98C-C3D7CC7A2FC2}"/>
              </a:ext>
            </a:extLst>
          </p:cNvPr>
          <p:cNvSpPr>
            <a:spLocks noGrp="1" noChangeArrowheads="1"/>
          </p:cNvSpPr>
          <p:nvPr>
            <p:ph type="body" idx="1"/>
          </p:nvPr>
        </p:nvSpPr>
        <p:spPr>
          <a:noFill/>
        </p:spPr>
        <p:txBody>
          <a:bodyPr/>
          <a:lstStyle/>
          <a:p>
            <a:pPr eaLnBrk="1" hangingPunct="1"/>
            <a:endParaRPr lang="en-US" altLang="en-US"/>
          </a:p>
        </p:txBody>
      </p:sp>
    </p:spTree>
    <p:extLst>
      <p:ext uri="{BB962C8B-B14F-4D97-AF65-F5344CB8AC3E}">
        <p14:creationId xmlns:p14="http://schemas.microsoft.com/office/powerpoint/2010/main" val="417374022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7">
            <a:extLst>
              <a:ext uri="{FF2B5EF4-FFF2-40B4-BE49-F238E27FC236}">
                <a16:creationId xmlns:a16="http://schemas.microsoft.com/office/drawing/2014/main" id="{1F11289D-5D24-4A1D-AE93-2140D98DBB5D}"/>
              </a:ext>
            </a:extLst>
          </p:cNvPr>
          <p:cNvSpPr>
            <a:spLocks noGrp="1" noChangeArrowheads="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15E5FE05-67F0-4757-BA3D-09DA9F2C523D}" type="slidenum">
              <a:rPr kumimoji="0" lang="en-US"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23</a:t>
            </a:fld>
            <a:endParaRPr kumimoji="0" lang="en-US"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3011" name="Rectangle 2">
            <a:extLst>
              <a:ext uri="{FF2B5EF4-FFF2-40B4-BE49-F238E27FC236}">
                <a16:creationId xmlns:a16="http://schemas.microsoft.com/office/drawing/2014/main" id="{36E84B0D-34B8-4D4B-9AD7-EF2BC5979AC3}"/>
              </a:ext>
            </a:extLst>
          </p:cNvPr>
          <p:cNvSpPr>
            <a:spLocks noGrp="1" noRot="1" noChangeAspect="1" noChangeArrowheads="1" noTextEdit="1"/>
          </p:cNvSpPr>
          <p:nvPr>
            <p:ph type="sldImg"/>
          </p:nvPr>
        </p:nvSpPr>
        <p:spPr>
          <a:ln/>
        </p:spPr>
      </p:sp>
      <p:sp>
        <p:nvSpPr>
          <p:cNvPr id="43012" name="Rectangle 3">
            <a:extLst>
              <a:ext uri="{FF2B5EF4-FFF2-40B4-BE49-F238E27FC236}">
                <a16:creationId xmlns:a16="http://schemas.microsoft.com/office/drawing/2014/main" id="{A3EB326C-D479-406E-B98C-C3D7CC7A2FC2}"/>
              </a:ext>
            </a:extLst>
          </p:cNvPr>
          <p:cNvSpPr>
            <a:spLocks noGrp="1" noChangeArrowheads="1"/>
          </p:cNvSpPr>
          <p:nvPr>
            <p:ph type="body" idx="1"/>
          </p:nvPr>
        </p:nvSpPr>
        <p:spPr>
          <a:noFill/>
        </p:spPr>
        <p:txBody>
          <a:bodyPr/>
          <a:lstStyle/>
          <a:p>
            <a:pPr eaLnBrk="1" hangingPunct="1"/>
            <a:endParaRPr lang="en-US" altLang="en-US"/>
          </a:p>
        </p:txBody>
      </p:sp>
    </p:spTree>
    <p:extLst>
      <p:ext uri="{BB962C8B-B14F-4D97-AF65-F5344CB8AC3E}">
        <p14:creationId xmlns:p14="http://schemas.microsoft.com/office/powerpoint/2010/main" val="146268075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7">
            <a:extLst>
              <a:ext uri="{FF2B5EF4-FFF2-40B4-BE49-F238E27FC236}">
                <a16:creationId xmlns:a16="http://schemas.microsoft.com/office/drawing/2014/main" id="{1F11289D-5D24-4A1D-AE93-2140D98DBB5D}"/>
              </a:ext>
            </a:extLst>
          </p:cNvPr>
          <p:cNvSpPr>
            <a:spLocks noGrp="1" noChangeArrowheads="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15E5FE05-67F0-4757-BA3D-09DA9F2C523D}" type="slidenum">
              <a:rPr kumimoji="0" lang="en-US"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24</a:t>
            </a:fld>
            <a:endParaRPr kumimoji="0" lang="en-US"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3011" name="Rectangle 2">
            <a:extLst>
              <a:ext uri="{FF2B5EF4-FFF2-40B4-BE49-F238E27FC236}">
                <a16:creationId xmlns:a16="http://schemas.microsoft.com/office/drawing/2014/main" id="{36E84B0D-34B8-4D4B-9AD7-EF2BC5979AC3}"/>
              </a:ext>
            </a:extLst>
          </p:cNvPr>
          <p:cNvSpPr>
            <a:spLocks noGrp="1" noRot="1" noChangeAspect="1" noChangeArrowheads="1" noTextEdit="1"/>
          </p:cNvSpPr>
          <p:nvPr>
            <p:ph type="sldImg"/>
          </p:nvPr>
        </p:nvSpPr>
        <p:spPr>
          <a:ln/>
        </p:spPr>
      </p:sp>
      <p:sp>
        <p:nvSpPr>
          <p:cNvPr id="43012" name="Rectangle 3">
            <a:extLst>
              <a:ext uri="{FF2B5EF4-FFF2-40B4-BE49-F238E27FC236}">
                <a16:creationId xmlns:a16="http://schemas.microsoft.com/office/drawing/2014/main" id="{A3EB326C-D479-406E-B98C-C3D7CC7A2FC2}"/>
              </a:ext>
            </a:extLst>
          </p:cNvPr>
          <p:cNvSpPr>
            <a:spLocks noGrp="1" noChangeArrowheads="1"/>
          </p:cNvSpPr>
          <p:nvPr>
            <p:ph type="body" idx="1"/>
          </p:nvPr>
        </p:nvSpPr>
        <p:spPr>
          <a:noFill/>
        </p:spPr>
        <p:txBody>
          <a:bodyPr/>
          <a:lstStyle/>
          <a:p>
            <a:pPr eaLnBrk="1" hangingPunct="1"/>
            <a:endParaRPr lang="en-US" altLang="en-US"/>
          </a:p>
        </p:txBody>
      </p:sp>
    </p:spTree>
    <p:extLst>
      <p:ext uri="{BB962C8B-B14F-4D97-AF65-F5344CB8AC3E}">
        <p14:creationId xmlns:p14="http://schemas.microsoft.com/office/powerpoint/2010/main" val="271782098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7">
            <a:extLst>
              <a:ext uri="{FF2B5EF4-FFF2-40B4-BE49-F238E27FC236}">
                <a16:creationId xmlns:a16="http://schemas.microsoft.com/office/drawing/2014/main" id="{1F11289D-5D24-4A1D-AE93-2140D98DBB5D}"/>
              </a:ext>
            </a:extLst>
          </p:cNvPr>
          <p:cNvSpPr>
            <a:spLocks noGrp="1" noChangeArrowheads="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15E5FE05-67F0-4757-BA3D-09DA9F2C523D}" type="slidenum">
              <a:rPr kumimoji="0" lang="en-US"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25</a:t>
            </a:fld>
            <a:endParaRPr kumimoji="0" lang="en-US"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3011" name="Rectangle 2">
            <a:extLst>
              <a:ext uri="{FF2B5EF4-FFF2-40B4-BE49-F238E27FC236}">
                <a16:creationId xmlns:a16="http://schemas.microsoft.com/office/drawing/2014/main" id="{36E84B0D-34B8-4D4B-9AD7-EF2BC5979AC3}"/>
              </a:ext>
            </a:extLst>
          </p:cNvPr>
          <p:cNvSpPr>
            <a:spLocks noGrp="1" noRot="1" noChangeAspect="1" noChangeArrowheads="1" noTextEdit="1"/>
          </p:cNvSpPr>
          <p:nvPr>
            <p:ph type="sldImg"/>
          </p:nvPr>
        </p:nvSpPr>
        <p:spPr>
          <a:ln/>
        </p:spPr>
      </p:sp>
      <p:sp>
        <p:nvSpPr>
          <p:cNvPr id="43012" name="Rectangle 3">
            <a:extLst>
              <a:ext uri="{FF2B5EF4-FFF2-40B4-BE49-F238E27FC236}">
                <a16:creationId xmlns:a16="http://schemas.microsoft.com/office/drawing/2014/main" id="{A3EB326C-D479-406E-B98C-C3D7CC7A2FC2}"/>
              </a:ext>
            </a:extLst>
          </p:cNvPr>
          <p:cNvSpPr>
            <a:spLocks noGrp="1" noChangeArrowheads="1"/>
          </p:cNvSpPr>
          <p:nvPr>
            <p:ph type="body" idx="1"/>
          </p:nvPr>
        </p:nvSpPr>
        <p:spPr>
          <a:noFill/>
        </p:spPr>
        <p:txBody>
          <a:bodyPr/>
          <a:lstStyle/>
          <a:p>
            <a:pPr eaLnBrk="1" hangingPunct="1"/>
            <a:endParaRPr lang="en-US" altLang="en-US"/>
          </a:p>
        </p:txBody>
      </p:sp>
    </p:spTree>
    <p:extLst>
      <p:ext uri="{BB962C8B-B14F-4D97-AF65-F5344CB8AC3E}">
        <p14:creationId xmlns:p14="http://schemas.microsoft.com/office/powerpoint/2010/main" val="261573750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7">
            <a:extLst>
              <a:ext uri="{FF2B5EF4-FFF2-40B4-BE49-F238E27FC236}">
                <a16:creationId xmlns:a16="http://schemas.microsoft.com/office/drawing/2014/main" id="{1F11289D-5D24-4A1D-AE93-2140D98DBB5D}"/>
              </a:ext>
            </a:extLst>
          </p:cNvPr>
          <p:cNvSpPr>
            <a:spLocks noGrp="1" noChangeArrowheads="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15E5FE05-67F0-4757-BA3D-09DA9F2C523D}" type="slidenum">
              <a:rPr kumimoji="0" lang="en-US"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26</a:t>
            </a:fld>
            <a:endParaRPr kumimoji="0" lang="en-US"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3011" name="Rectangle 2">
            <a:extLst>
              <a:ext uri="{FF2B5EF4-FFF2-40B4-BE49-F238E27FC236}">
                <a16:creationId xmlns:a16="http://schemas.microsoft.com/office/drawing/2014/main" id="{36E84B0D-34B8-4D4B-9AD7-EF2BC5979AC3}"/>
              </a:ext>
            </a:extLst>
          </p:cNvPr>
          <p:cNvSpPr>
            <a:spLocks noGrp="1" noRot="1" noChangeAspect="1" noChangeArrowheads="1" noTextEdit="1"/>
          </p:cNvSpPr>
          <p:nvPr>
            <p:ph type="sldImg"/>
          </p:nvPr>
        </p:nvSpPr>
        <p:spPr>
          <a:ln/>
        </p:spPr>
      </p:sp>
      <p:sp>
        <p:nvSpPr>
          <p:cNvPr id="43012" name="Rectangle 3">
            <a:extLst>
              <a:ext uri="{FF2B5EF4-FFF2-40B4-BE49-F238E27FC236}">
                <a16:creationId xmlns:a16="http://schemas.microsoft.com/office/drawing/2014/main" id="{A3EB326C-D479-406E-B98C-C3D7CC7A2FC2}"/>
              </a:ext>
            </a:extLst>
          </p:cNvPr>
          <p:cNvSpPr>
            <a:spLocks noGrp="1" noChangeArrowheads="1"/>
          </p:cNvSpPr>
          <p:nvPr>
            <p:ph type="body" idx="1"/>
          </p:nvPr>
        </p:nvSpPr>
        <p:spPr>
          <a:noFill/>
        </p:spPr>
        <p:txBody>
          <a:bodyPr/>
          <a:lstStyle/>
          <a:p>
            <a:pPr eaLnBrk="1" hangingPunct="1"/>
            <a:endParaRPr lang="en-US" altLang="en-US"/>
          </a:p>
        </p:txBody>
      </p:sp>
    </p:spTree>
    <p:extLst>
      <p:ext uri="{BB962C8B-B14F-4D97-AF65-F5344CB8AC3E}">
        <p14:creationId xmlns:p14="http://schemas.microsoft.com/office/powerpoint/2010/main" val="187155393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7">
            <a:extLst>
              <a:ext uri="{FF2B5EF4-FFF2-40B4-BE49-F238E27FC236}">
                <a16:creationId xmlns:a16="http://schemas.microsoft.com/office/drawing/2014/main" id="{1F11289D-5D24-4A1D-AE93-2140D98DBB5D}"/>
              </a:ext>
            </a:extLst>
          </p:cNvPr>
          <p:cNvSpPr>
            <a:spLocks noGrp="1" noChangeArrowheads="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15E5FE05-67F0-4757-BA3D-09DA9F2C523D}" type="slidenum">
              <a:rPr kumimoji="0" lang="en-US"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27</a:t>
            </a:fld>
            <a:endParaRPr kumimoji="0" lang="en-US"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3011" name="Rectangle 2">
            <a:extLst>
              <a:ext uri="{FF2B5EF4-FFF2-40B4-BE49-F238E27FC236}">
                <a16:creationId xmlns:a16="http://schemas.microsoft.com/office/drawing/2014/main" id="{36E84B0D-34B8-4D4B-9AD7-EF2BC5979AC3}"/>
              </a:ext>
            </a:extLst>
          </p:cNvPr>
          <p:cNvSpPr>
            <a:spLocks noGrp="1" noRot="1" noChangeAspect="1" noChangeArrowheads="1" noTextEdit="1"/>
          </p:cNvSpPr>
          <p:nvPr>
            <p:ph type="sldImg"/>
          </p:nvPr>
        </p:nvSpPr>
        <p:spPr>
          <a:ln/>
        </p:spPr>
      </p:sp>
      <p:sp>
        <p:nvSpPr>
          <p:cNvPr id="43012" name="Rectangle 3">
            <a:extLst>
              <a:ext uri="{FF2B5EF4-FFF2-40B4-BE49-F238E27FC236}">
                <a16:creationId xmlns:a16="http://schemas.microsoft.com/office/drawing/2014/main" id="{A3EB326C-D479-406E-B98C-C3D7CC7A2FC2}"/>
              </a:ext>
            </a:extLst>
          </p:cNvPr>
          <p:cNvSpPr>
            <a:spLocks noGrp="1" noChangeArrowheads="1"/>
          </p:cNvSpPr>
          <p:nvPr>
            <p:ph type="body" idx="1"/>
          </p:nvPr>
        </p:nvSpPr>
        <p:spPr>
          <a:noFill/>
        </p:spPr>
        <p:txBody>
          <a:bodyPr/>
          <a:lstStyle/>
          <a:p>
            <a:pPr eaLnBrk="1" hangingPunct="1"/>
            <a:endParaRPr lang="en-US" altLang="en-US"/>
          </a:p>
        </p:txBody>
      </p:sp>
    </p:spTree>
    <p:extLst>
      <p:ext uri="{BB962C8B-B14F-4D97-AF65-F5344CB8AC3E}">
        <p14:creationId xmlns:p14="http://schemas.microsoft.com/office/powerpoint/2010/main" val="318451506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7">
            <a:extLst>
              <a:ext uri="{FF2B5EF4-FFF2-40B4-BE49-F238E27FC236}">
                <a16:creationId xmlns:a16="http://schemas.microsoft.com/office/drawing/2014/main" id="{1F11289D-5D24-4A1D-AE93-2140D98DBB5D}"/>
              </a:ext>
            </a:extLst>
          </p:cNvPr>
          <p:cNvSpPr>
            <a:spLocks noGrp="1" noChangeArrowheads="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15E5FE05-67F0-4757-BA3D-09DA9F2C523D}" type="slidenum">
              <a:rPr kumimoji="0" lang="en-US"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28</a:t>
            </a:fld>
            <a:endParaRPr kumimoji="0" lang="en-US"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3011" name="Rectangle 2">
            <a:extLst>
              <a:ext uri="{FF2B5EF4-FFF2-40B4-BE49-F238E27FC236}">
                <a16:creationId xmlns:a16="http://schemas.microsoft.com/office/drawing/2014/main" id="{36E84B0D-34B8-4D4B-9AD7-EF2BC5979AC3}"/>
              </a:ext>
            </a:extLst>
          </p:cNvPr>
          <p:cNvSpPr>
            <a:spLocks noGrp="1" noRot="1" noChangeAspect="1" noChangeArrowheads="1" noTextEdit="1"/>
          </p:cNvSpPr>
          <p:nvPr>
            <p:ph type="sldImg"/>
          </p:nvPr>
        </p:nvSpPr>
        <p:spPr>
          <a:ln/>
        </p:spPr>
      </p:sp>
      <p:sp>
        <p:nvSpPr>
          <p:cNvPr id="43012" name="Rectangle 3">
            <a:extLst>
              <a:ext uri="{FF2B5EF4-FFF2-40B4-BE49-F238E27FC236}">
                <a16:creationId xmlns:a16="http://schemas.microsoft.com/office/drawing/2014/main" id="{A3EB326C-D479-406E-B98C-C3D7CC7A2FC2}"/>
              </a:ext>
            </a:extLst>
          </p:cNvPr>
          <p:cNvSpPr>
            <a:spLocks noGrp="1" noChangeArrowheads="1"/>
          </p:cNvSpPr>
          <p:nvPr>
            <p:ph type="body" idx="1"/>
          </p:nvPr>
        </p:nvSpPr>
        <p:spPr>
          <a:noFill/>
        </p:spPr>
        <p:txBody>
          <a:bodyPr/>
          <a:lstStyle/>
          <a:p>
            <a:pPr eaLnBrk="1" hangingPunct="1"/>
            <a:endParaRPr lang="en-US" altLang="en-US"/>
          </a:p>
        </p:txBody>
      </p:sp>
    </p:spTree>
    <p:extLst>
      <p:ext uri="{BB962C8B-B14F-4D97-AF65-F5344CB8AC3E}">
        <p14:creationId xmlns:p14="http://schemas.microsoft.com/office/powerpoint/2010/main" val="301035820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A1A2C56-CB4F-496D-BF96-CD21CB87487F}"/>
              </a:ext>
            </a:extLst>
          </p:cNvPr>
          <p:cNvSpPr>
            <a:spLocks noGrp="1"/>
          </p:cNvSpPr>
          <p:nvPr>
            <p:ph type="dt" sz="half" idx="10"/>
          </p:nvPr>
        </p:nvSpPr>
        <p:spPr>
          <a:xfrm>
            <a:off x="395288" y="6524625"/>
            <a:ext cx="971550" cy="219075"/>
          </a:xfrm>
        </p:spPr>
        <p:txBody>
          <a:bodyPr/>
          <a:lstStyle>
            <a:lvl1pPr>
              <a:defRPr/>
            </a:lvl1pPr>
          </a:lstStyle>
          <a:p>
            <a:pPr>
              <a:defRPr/>
            </a:pPr>
            <a:fld id="{33EF86AA-C17B-426F-A957-6D216E3F1E32}" type="datetime1">
              <a:rPr lang="en-GB" altLang="en-US"/>
              <a:pPr>
                <a:defRPr/>
              </a:pPr>
              <a:t>25/04/2018</a:t>
            </a:fld>
            <a:endParaRPr lang="en-GB" altLang="en-US"/>
          </a:p>
        </p:txBody>
      </p:sp>
      <p:sp>
        <p:nvSpPr>
          <p:cNvPr id="5" name="Footer Placeholder 4">
            <a:extLst>
              <a:ext uri="{FF2B5EF4-FFF2-40B4-BE49-F238E27FC236}">
                <a16:creationId xmlns:a16="http://schemas.microsoft.com/office/drawing/2014/main" id="{5EFD4A84-60D2-48EF-9867-0EE95A1FB49B}"/>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r>
              <a:rPr lang="en-GB" altLang="en-US"/>
              <a:t>Mary March</a:t>
            </a:r>
          </a:p>
        </p:txBody>
      </p:sp>
      <p:sp>
        <p:nvSpPr>
          <p:cNvPr id="6" name="Slide Number Placeholder 5">
            <a:extLst>
              <a:ext uri="{FF2B5EF4-FFF2-40B4-BE49-F238E27FC236}">
                <a16:creationId xmlns:a16="http://schemas.microsoft.com/office/drawing/2014/main" id="{B79F969B-5766-4631-96C6-AC5980589417}"/>
              </a:ext>
            </a:extLst>
          </p:cNvPr>
          <p:cNvSpPr>
            <a:spLocks noGrp="1"/>
          </p:cNvSpPr>
          <p:nvPr>
            <p:ph type="sldNum" sz="quarter" idx="12"/>
          </p:nvPr>
        </p:nvSpPr>
        <p:spPr/>
        <p:txBody>
          <a:bodyPr/>
          <a:lstStyle>
            <a:lvl1pPr>
              <a:defRPr/>
            </a:lvl1pPr>
          </a:lstStyle>
          <a:p>
            <a:pPr>
              <a:defRPr/>
            </a:pPr>
            <a:fld id="{AB9C5992-B4FA-4C27-BEAC-2AE2AB11EDFC}" type="slidenum">
              <a:rPr lang="en-GB" altLang="en-US"/>
              <a:pPr>
                <a:defRPr/>
              </a:pPr>
              <a:t>‹#›</a:t>
            </a:fld>
            <a:endParaRPr lang="en-GB" altLang="en-US"/>
          </a:p>
        </p:txBody>
      </p:sp>
    </p:spTree>
    <p:extLst>
      <p:ext uri="{BB962C8B-B14F-4D97-AF65-F5344CB8AC3E}">
        <p14:creationId xmlns:p14="http://schemas.microsoft.com/office/powerpoint/2010/main" val="241700504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B6E4CB3-415A-4548-B8FD-00CC05327B0F}"/>
              </a:ext>
            </a:extLst>
          </p:cNvPr>
          <p:cNvSpPr>
            <a:spLocks noGrp="1"/>
          </p:cNvSpPr>
          <p:nvPr>
            <p:ph type="dt" sz="half" idx="10"/>
          </p:nvPr>
        </p:nvSpPr>
        <p:spPr/>
        <p:txBody>
          <a:bodyPr/>
          <a:lstStyle>
            <a:lvl1pPr>
              <a:defRPr/>
            </a:lvl1pPr>
          </a:lstStyle>
          <a:p>
            <a:pPr>
              <a:defRPr/>
            </a:pPr>
            <a:fld id="{655D959F-E127-495B-A21A-F85661103C5B}" type="datetime1">
              <a:rPr lang="en-GB" altLang="en-US"/>
              <a:pPr>
                <a:defRPr/>
              </a:pPr>
              <a:t>25/04/2018</a:t>
            </a:fld>
            <a:endParaRPr lang="en-GB" altLang="en-US"/>
          </a:p>
        </p:txBody>
      </p:sp>
      <p:sp>
        <p:nvSpPr>
          <p:cNvPr id="5" name="Footer Placeholder 4">
            <a:extLst>
              <a:ext uri="{FF2B5EF4-FFF2-40B4-BE49-F238E27FC236}">
                <a16:creationId xmlns:a16="http://schemas.microsoft.com/office/drawing/2014/main" id="{DCACCF6E-E08A-4AFC-924F-08CC442C2E4C}"/>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r>
              <a:rPr lang="en-GB" altLang="en-US"/>
              <a:t>Mary March</a:t>
            </a:r>
          </a:p>
        </p:txBody>
      </p:sp>
      <p:sp>
        <p:nvSpPr>
          <p:cNvPr id="6" name="Slide Number Placeholder 5">
            <a:extLst>
              <a:ext uri="{FF2B5EF4-FFF2-40B4-BE49-F238E27FC236}">
                <a16:creationId xmlns:a16="http://schemas.microsoft.com/office/drawing/2014/main" id="{EFD5F5B8-E61B-419F-A9AD-21B5FFFA32F4}"/>
              </a:ext>
            </a:extLst>
          </p:cNvPr>
          <p:cNvSpPr>
            <a:spLocks noGrp="1"/>
          </p:cNvSpPr>
          <p:nvPr>
            <p:ph type="sldNum" sz="quarter" idx="12"/>
          </p:nvPr>
        </p:nvSpPr>
        <p:spPr/>
        <p:txBody>
          <a:bodyPr/>
          <a:lstStyle>
            <a:lvl1pPr>
              <a:defRPr/>
            </a:lvl1pPr>
          </a:lstStyle>
          <a:p>
            <a:pPr>
              <a:defRPr/>
            </a:pPr>
            <a:fld id="{3749606E-9BE9-4CCA-9A41-AF91D91B4D14}" type="slidenum">
              <a:rPr lang="en-GB" altLang="en-US"/>
              <a:pPr>
                <a:defRPr/>
              </a:pPr>
              <a:t>‹#›</a:t>
            </a:fld>
            <a:endParaRPr lang="en-GB" altLang="en-US"/>
          </a:p>
        </p:txBody>
      </p:sp>
    </p:spTree>
    <p:extLst>
      <p:ext uri="{BB962C8B-B14F-4D97-AF65-F5344CB8AC3E}">
        <p14:creationId xmlns:p14="http://schemas.microsoft.com/office/powerpoint/2010/main" val="2003904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E31265B-BA16-4225-94B2-D106F0989D96}"/>
              </a:ext>
            </a:extLst>
          </p:cNvPr>
          <p:cNvSpPr>
            <a:spLocks noGrp="1"/>
          </p:cNvSpPr>
          <p:nvPr>
            <p:ph type="dt" sz="half" idx="10"/>
          </p:nvPr>
        </p:nvSpPr>
        <p:spPr/>
        <p:txBody>
          <a:bodyPr/>
          <a:lstStyle>
            <a:lvl1pPr>
              <a:defRPr/>
            </a:lvl1pPr>
          </a:lstStyle>
          <a:p>
            <a:pPr>
              <a:defRPr/>
            </a:pPr>
            <a:fld id="{09788DEE-ABE6-4FDA-A547-EB5F08F02599}" type="datetime1">
              <a:rPr lang="en-GB" altLang="en-US"/>
              <a:pPr>
                <a:defRPr/>
              </a:pPr>
              <a:t>25/04/2018</a:t>
            </a:fld>
            <a:endParaRPr lang="en-GB" altLang="en-US"/>
          </a:p>
        </p:txBody>
      </p:sp>
      <p:sp>
        <p:nvSpPr>
          <p:cNvPr id="5" name="Slide Number Placeholder 5">
            <a:extLst>
              <a:ext uri="{FF2B5EF4-FFF2-40B4-BE49-F238E27FC236}">
                <a16:creationId xmlns:a16="http://schemas.microsoft.com/office/drawing/2014/main" id="{C470F4B1-7008-4699-9FE3-3E286CBD8199}"/>
              </a:ext>
            </a:extLst>
          </p:cNvPr>
          <p:cNvSpPr>
            <a:spLocks noGrp="1"/>
          </p:cNvSpPr>
          <p:nvPr>
            <p:ph type="sldNum" sz="quarter" idx="11"/>
          </p:nvPr>
        </p:nvSpPr>
        <p:spPr/>
        <p:txBody>
          <a:bodyPr/>
          <a:lstStyle>
            <a:lvl1pPr>
              <a:defRPr/>
            </a:lvl1pPr>
          </a:lstStyle>
          <a:p>
            <a:pPr>
              <a:defRPr/>
            </a:pPr>
            <a:fld id="{F4722888-5369-47EE-AE05-7ECB3DB216C2}" type="slidenum">
              <a:rPr lang="en-GB" altLang="en-US"/>
              <a:pPr>
                <a:defRPr/>
              </a:pPr>
              <a:t>‹#›</a:t>
            </a:fld>
            <a:endParaRPr lang="en-GB" altLang="en-US"/>
          </a:p>
        </p:txBody>
      </p:sp>
    </p:spTree>
    <p:extLst>
      <p:ext uri="{BB962C8B-B14F-4D97-AF65-F5344CB8AC3E}">
        <p14:creationId xmlns:p14="http://schemas.microsoft.com/office/powerpoint/2010/main" val="7857699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DA0DF819-4F4B-413A-9220-DA7BF42587F0}"/>
              </a:ext>
            </a:extLst>
          </p:cNvPr>
          <p:cNvSpPr>
            <a:spLocks noGrp="1"/>
          </p:cNvSpPr>
          <p:nvPr>
            <p:ph type="dt" sz="half" idx="10"/>
          </p:nvPr>
        </p:nvSpPr>
        <p:spPr/>
        <p:txBody>
          <a:bodyPr/>
          <a:lstStyle>
            <a:lvl1pPr>
              <a:defRPr/>
            </a:lvl1pPr>
          </a:lstStyle>
          <a:p>
            <a:pPr>
              <a:defRPr/>
            </a:pPr>
            <a:fld id="{4C2C673B-7E72-4DBC-A993-0EA41D30A64B}" type="datetime1">
              <a:rPr lang="en-GB" altLang="en-US"/>
              <a:pPr>
                <a:defRPr/>
              </a:pPr>
              <a:t>25/04/2018</a:t>
            </a:fld>
            <a:endParaRPr lang="en-GB" altLang="en-US"/>
          </a:p>
        </p:txBody>
      </p:sp>
      <p:sp>
        <p:nvSpPr>
          <p:cNvPr id="6" name="Slide Number Placeholder 5">
            <a:extLst>
              <a:ext uri="{FF2B5EF4-FFF2-40B4-BE49-F238E27FC236}">
                <a16:creationId xmlns:a16="http://schemas.microsoft.com/office/drawing/2014/main" id="{EB5560AC-B179-4B20-9975-E05742B14E29}"/>
              </a:ext>
            </a:extLst>
          </p:cNvPr>
          <p:cNvSpPr>
            <a:spLocks noGrp="1"/>
          </p:cNvSpPr>
          <p:nvPr>
            <p:ph type="sldNum" sz="quarter" idx="11"/>
          </p:nvPr>
        </p:nvSpPr>
        <p:spPr/>
        <p:txBody>
          <a:bodyPr/>
          <a:lstStyle>
            <a:lvl1pPr>
              <a:defRPr/>
            </a:lvl1pPr>
          </a:lstStyle>
          <a:p>
            <a:pPr>
              <a:defRPr/>
            </a:pPr>
            <a:fld id="{2ED90F65-95D0-497E-AAAB-084EDFFC3E25}" type="slidenum">
              <a:rPr lang="en-GB" altLang="en-US"/>
              <a:pPr>
                <a:defRPr/>
              </a:pPr>
              <a:t>‹#›</a:t>
            </a:fld>
            <a:endParaRPr lang="en-GB" altLang="en-US"/>
          </a:p>
        </p:txBody>
      </p:sp>
    </p:spTree>
    <p:extLst>
      <p:ext uri="{BB962C8B-B14F-4D97-AF65-F5344CB8AC3E}">
        <p14:creationId xmlns:p14="http://schemas.microsoft.com/office/powerpoint/2010/main" val="388215046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B818D669-4EB8-49C7-BA35-C77B68A5FAB7}"/>
              </a:ext>
            </a:extLst>
          </p:cNvPr>
          <p:cNvSpPr>
            <a:spLocks noGrp="1"/>
          </p:cNvSpPr>
          <p:nvPr>
            <p:ph type="dt" sz="half" idx="10"/>
          </p:nvPr>
        </p:nvSpPr>
        <p:spPr/>
        <p:txBody>
          <a:bodyPr/>
          <a:lstStyle>
            <a:lvl1pPr>
              <a:defRPr/>
            </a:lvl1pPr>
          </a:lstStyle>
          <a:p>
            <a:pPr>
              <a:defRPr/>
            </a:pPr>
            <a:fld id="{4F144B98-A7C8-401F-8805-E9CE0761E3E8}" type="datetime1">
              <a:rPr lang="en-GB" altLang="en-US"/>
              <a:pPr>
                <a:defRPr/>
              </a:pPr>
              <a:t>25/04/2018</a:t>
            </a:fld>
            <a:endParaRPr lang="en-GB" altLang="en-US"/>
          </a:p>
        </p:txBody>
      </p:sp>
      <p:sp>
        <p:nvSpPr>
          <p:cNvPr id="8" name="Slide Number Placeholder 5">
            <a:extLst>
              <a:ext uri="{FF2B5EF4-FFF2-40B4-BE49-F238E27FC236}">
                <a16:creationId xmlns:a16="http://schemas.microsoft.com/office/drawing/2014/main" id="{EF97892A-8559-41CA-9E19-4AAFFFDF6B06}"/>
              </a:ext>
            </a:extLst>
          </p:cNvPr>
          <p:cNvSpPr>
            <a:spLocks noGrp="1"/>
          </p:cNvSpPr>
          <p:nvPr>
            <p:ph type="sldNum" sz="quarter" idx="11"/>
          </p:nvPr>
        </p:nvSpPr>
        <p:spPr/>
        <p:txBody>
          <a:bodyPr/>
          <a:lstStyle>
            <a:lvl1pPr>
              <a:defRPr/>
            </a:lvl1pPr>
          </a:lstStyle>
          <a:p>
            <a:pPr>
              <a:defRPr/>
            </a:pPr>
            <a:fld id="{8FEA8DD8-984D-4DD7-9E46-09915630936B}" type="slidenum">
              <a:rPr lang="en-GB" altLang="en-US"/>
              <a:pPr>
                <a:defRPr/>
              </a:pPr>
              <a:t>‹#›</a:t>
            </a:fld>
            <a:endParaRPr lang="en-GB" altLang="en-US"/>
          </a:p>
        </p:txBody>
      </p:sp>
    </p:spTree>
    <p:extLst>
      <p:ext uri="{BB962C8B-B14F-4D97-AF65-F5344CB8AC3E}">
        <p14:creationId xmlns:p14="http://schemas.microsoft.com/office/powerpoint/2010/main" val="128982142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D4BBECD-B90E-4ED2-B4E1-189DB82EEAB2}"/>
              </a:ext>
            </a:extLst>
          </p:cNvPr>
          <p:cNvSpPr>
            <a:spLocks noGrp="1"/>
          </p:cNvSpPr>
          <p:nvPr>
            <p:ph type="dt" sz="half" idx="10"/>
          </p:nvPr>
        </p:nvSpPr>
        <p:spPr/>
        <p:txBody>
          <a:bodyPr/>
          <a:lstStyle>
            <a:lvl1pPr>
              <a:defRPr/>
            </a:lvl1pPr>
          </a:lstStyle>
          <a:p>
            <a:pPr>
              <a:defRPr/>
            </a:pPr>
            <a:fld id="{B08F9A28-0A9B-454A-A617-B1C0285C0025}" type="datetime1">
              <a:rPr lang="en-GB" altLang="en-US"/>
              <a:pPr>
                <a:defRPr/>
              </a:pPr>
              <a:t>25/04/2018</a:t>
            </a:fld>
            <a:endParaRPr lang="en-GB" altLang="en-US"/>
          </a:p>
        </p:txBody>
      </p:sp>
      <p:sp>
        <p:nvSpPr>
          <p:cNvPr id="4" name="Slide Number Placeholder 5">
            <a:extLst>
              <a:ext uri="{FF2B5EF4-FFF2-40B4-BE49-F238E27FC236}">
                <a16:creationId xmlns:a16="http://schemas.microsoft.com/office/drawing/2014/main" id="{CDCBB7B3-C580-44DF-AEF9-1511D240BE83}"/>
              </a:ext>
            </a:extLst>
          </p:cNvPr>
          <p:cNvSpPr>
            <a:spLocks noGrp="1"/>
          </p:cNvSpPr>
          <p:nvPr>
            <p:ph type="sldNum" sz="quarter" idx="11"/>
          </p:nvPr>
        </p:nvSpPr>
        <p:spPr/>
        <p:txBody>
          <a:bodyPr/>
          <a:lstStyle>
            <a:lvl1pPr>
              <a:defRPr/>
            </a:lvl1pPr>
          </a:lstStyle>
          <a:p>
            <a:pPr>
              <a:defRPr/>
            </a:pPr>
            <a:fld id="{0E44BE49-94AD-4C7B-BB77-B3B2129981A1}" type="slidenum">
              <a:rPr lang="en-GB" altLang="en-US"/>
              <a:pPr>
                <a:defRPr/>
              </a:pPr>
              <a:t>‹#›</a:t>
            </a:fld>
            <a:endParaRPr lang="en-GB" altLang="en-US"/>
          </a:p>
        </p:txBody>
      </p:sp>
    </p:spTree>
    <p:extLst>
      <p:ext uri="{BB962C8B-B14F-4D97-AF65-F5344CB8AC3E}">
        <p14:creationId xmlns:p14="http://schemas.microsoft.com/office/powerpoint/2010/main" val="53677677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1FFACF68-F0E8-4ED3-9689-494F2D8C8E3E}"/>
              </a:ext>
            </a:extLst>
          </p:cNvPr>
          <p:cNvSpPr>
            <a:spLocks noGrp="1"/>
          </p:cNvSpPr>
          <p:nvPr>
            <p:ph type="dt" sz="half" idx="10"/>
          </p:nvPr>
        </p:nvSpPr>
        <p:spPr/>
        <p:txBody>
          <a:bodyPr/>
          <a:lstStyle>
            <a:lvl1pPr>
              <a:defRPr/>
            </a:lvl1pPr>
          </a:lstStyle>
          <a:p>
            <a:pPr>
              <a:defRPr/>
            </a:pPr>
            <a:fld id="{47A5A5B3-8854-4B8D-91FD-86E40047759A}" type="datetime1">
              <a:rPr lang="en-GB" altLang="en-US"/>
              <a:pPr>
                <a:defRPr/>
              </a:pPr>
              <a:t>25/04/2018</a:t>
            </a:fld>
            <a:endParaRPr lang="en-GB" altLang="en-US"/>
          </a:p>
        </p:txBody>
      </p:sp>
      <p:sp>
        <p:nvSpPr>
          <p:cNvPr id="3" name="Slide Number Placeholder 5">
            <a:extLst>
              <a:ext uri="{FF2B5EF4-FFF2-40B4-BE49-F238E27FC236}">
                <a16:creationId xmlns:a16="http://schemas.microsoft.com/office/drawing/2014/main" id="{295AEEC0-CD76-4044-966B-7BAB009CDB4C}"/>
              </a:ext>
            </a:extLst>
          </p:cNvPr>
          <p:cNvSpPr>
            <a:spLocks noGrp="1"/>
          </p:cNvSpPr>
          <p:nvPr>
            <p:ph type="sldNum" sz="quarter" idx="11"/>
          </p:nvPr>
        </p:nvSpPr>
        <p:spPr/>
        <p:txBody>
          <a:bodyPr/>
          <a:lstStyle>
            <a:lvl1pPr>
              <a:defRPr/>
            </a:lvl1pPr>
          </a:lstStyle>
          <a:p>
            <a:pPr>
              <a:defRPr/>
            </a:pPr>
            <a:fld id="{34A2D723-FDA1-4A24-AC4C-532671976050}" type="slidenum">
              <a:rPr lang="en-GB" altLang="en-US"/>
              <a:pPr>
                <a:defRPr/>
              </a:pPr>
              <a:t>‹#›</a:t>
            </a:fld>
            <a:endParaRPr lang="en-GB" altLang="en-US"/>
          </a:p>
        </p:txBody>
      </p:sp>
    </p:spTree>
    <p:extLst>
      <p:ext uri="{BB962C8B-B14F-4D97-AF65-F5344CB8AC3E}">
        <p14:creationId xmlns:p14="http://schemas.microsoft.com/office/powerpoint/2010/main" val="286922959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258801C3-1319-48D8-9056-19DB6B6C639E}"/>
              </a:ext>
            </a:extLst>
          </p:cNvPr>
          <p:cNvSpPr>
            <a:spLocks noGrp="1"/>
          </p:cNvSpPr>
          <p:nvPr>
            <p:ph type="dt" sz="half" idx="10"/>
          </p:nvPr>
        </p:nvSpPr>
        <p:spPr/>
        <p:txBody>
          <a:bodyPr/>
          <a:lstStyle>
            <a:lvl1pPr>
              <a:defRPr/>
            </a:lvl1pPr>
          </a:lstStyle>
          <a:p>
            <a:pPr>
              <a:defRPr/>
            </a:pPr>
            <a:fld id="{88FEBE95-8E79-4F1E-9B48-525C3D4AF1D1}" type="datetime1">
              <a:rPr lang="en-GB" altLang="en-US"/>
              <a:pPr>
                <a:defRPr/>
              </a:pPr>
              <a:t>25/04/2018</a:t>
            </a:fld>
            <a:endParaRPr lang="en-GB" altLang="en-US"/>
          </a:p>
        </p:txBody>
      </p:sp>
      <p:sp>
        <p:nvSpPr>
          <p:cNvPr id="6" name="Slide Number Placeholder 5">
            <a:extLst>
              <a:ext uri="{FF2B5EF4-FFF2-40B4-BE49-F238E27FC236}">
                <a16:creationId xmlns:a16="http://schemas.microsoft.com/office/drawing/2014/main" id="{728CD594-503B-44CA-882D-3F45EDA1499A}"/>
              </a:ext>
            </a:extLst>
          </p:cNvPr>
          <p:cNvSpPr>
            <a:spLocks noGrp="1"/>
          </p:cNvSpPr>
          <p:nvPr>
            <p:ph type="sldNum" sz="quarter" idx="11"/>
          </p:nvPr>
        </p:nvSpPr>
        <p:spPr/>
        <p:txBody>
          <a:bodyPr/>
          <a:lstStyle>
            <a:lvl1pPr>
              <a:defRPr/>
            </a:lvl1pPr>
          </a:lstStyle>
          <a:p>
            <a:pPr>
              <a:defRPr/>
            </a:pPr>
            <a:fld id="{02AE3C7B-EC32-4A85-981B-DF9D967C9D6B}" type="slidenum">
              <a:rPr lang="en-GB" altLang="en-US"/>
              <a:pPr>
                <a:defRPr/>
              </a:pPr>
              <a:t>‹#›</a:t>
            </a:fld>
            <a:endParaRPr lang="en-GB" altLang="en-US"/>
          </a:p>
        </p:txBody>
      </p:sp>
    </p:spTree>
    <p:extLst>
      <p:ext uri="{BB962C8B-B14F-4D97-AF65-F5344CB8AC3E}">
        <p14:creationId xmlns:p14="http://schemas.microsoft.com/office/powerpoint/2010/main" val="68017401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2B385D6A-D6AF-4D83-A364-44BE28690C7F}"/>
              </a:ext>
            </a:extLst>
          </p:cNvPr>
          <p:cNvSpPr>
            <a:spLocks noGrp="1"/>
          </p:cNvSpPr>
          <p:nvPr>
            <p:ph type="dt" sz="half" idx="10"/>
          </p:nvPr>
        </p:nvSpPr>
        <p:spPr/>
        <p:txBody>
          <a:bodyPr/>
          <a:lstStyle>
            <a:lvl1pPr>
              <a:defRPr/>
            </a:lvl1pPr>
          </a:lstStyle>
          <a:p>
            <a:pPr>
              <a:defRPr/>
            </a:pPr>
            <a:fld id="{39E9CAD3-E235-4B76-AEF6-CE176D41F4EB}" type="datetime1">
              <a:rPr lang="en-GB" altLang="en-US"/>
              <a:pPr>
                <a:defRPr/>
              </a:pPr>
              <a:t>25/04/2018</a:t>
            </a:fld>
            <a:endParaRPr lang="en-GB" altLang="en-US"/>
          </a:p>
        </p:txBody>
      </p:sp>
      <p:sp>
        <p:nvSpPr>
          <p:cNvPr id="6" name="Slide Number Placeholder 5">
            <a:extLst>
              <a:ext uri="{FF2B5EF4-FFF2-40B4-BE49-F238E27FC236}">
                <a16:creationId xmlns:a16="http://schemas.microsoft.com/office/drawing/2014/main" id="{55949148-CF60-4EBE-80B3-ACE2E156E751}"/>
              </a:ext>
            </a:extLst>
          </p:cNvPr>
          <p:cNvSpPr>
            <a:spLocks noGrp="1"/>
          </p:cNvSpPr>
          <p:nvPr>
            <p:ph type="sldNum" sz="quarter" idx="11"/>
          </p:nvPr>
        </p:nvSpPr>
        <p:spPr/>
        <p:txBody>
          <a:bodyPr/>
          <a:lstStyle>
            <a:lvl1pPr>
              <a:defRPr/>
            </a:lvl1pPr>
          </a:lstStyle>
          <a:p>
            <a:pPr>
              <a:defRPr/>
            </a:pPr>
            <a:fld id="{0232B36A-A5E4-4705-B595-22950C7727AE}" type="slidenum">
              <a:rPr lang="en-GB" altLang="en-US"/>
              <a:pPr>
                <a:defRPr/>
              </a:pPr>
              <a:t>‹#›</a:t>
            </a:fld>
            <a:endParaRPr lang="en-GB" altLang="en-US"/>
          </a:p>
        </p:txBody>
      </p:sp>
    </p:spTree>
    <p:extLst>
      <p:ext uri="{BB962C8B-B14F-4D97-AF65-F5344CB8AC3E}">
        <p14:creationId xmlns:p14="http://schemas.microsoft.com/office/powerpoint/2010/main" val="229154817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5B09372-8BC5-4E85-B53F-DB5671ACC00E}"/>
              </a:ext>
            </a:extLst>
          </p:cNvPr>
          <p:cNvSpPr>
            <a:spLocks noGrp="1"/>
          </p:cNvSpPr>
          <p:nvPr>
            <p:ph type="dt" sz="half" idx="10"/>
          </p:nvPr>
        </p:nvSpPr>
        <p:spPr/>
        <p:txBody>
          <a:bodyPr/>
          <a:lstStyle>
            <a:lvl1pPr>
              <a:defRPr/>
            </a:lvl1pPr>
          </a:lstStyle>
          <a:p>
            <a:pPr>
              <a:defRPr/>
            </a:pPr>
            <a:fld id="{EBF93306-138B-4C4B-B110-DDE192C1602E}" type="datetime1">
              <a:rPr lang="en-GB" altLang="en-US"/>
              <a:pPr>
                <a:defRPr/>
              </a:pPr>
              <a:t>25/04/2018</a:t>
            </a:fld>
            <a:endParaRPr lang="en-GB" altLang="en-US"/>
          </a:p>
        </p:txBody>
      </p:sp>
      <p:sp>
        <p:nvSpPr>
          <p:cNvPr id="5" name="Slide Number Placeholder 5">
            <a:extLst>
              <a:ext uri="{FF2B5EF4-FFF2-40B4-BE49-F238E27FC236}">
                <a16:creationId xmlns:a16="http://schemas.microsoft.com/office/drawing/2014/main" id="{809E5064-3E63-4447-805A-8899A9CEE1E6}"/>
              </a:ext>
            </a:extLst>
          </p:cNvPr>
          <p:cNvSpPr>
            <a:spLocks noGrp="1"/>
          </p:cNvSpPr>
          <p:nvPr>
            <p:ph type="sldNum" sz="quarter" idx="11"/>
          </p:nvPr>
        </p:nvSpPr>
        <p:spPr/>
        <p:txBody>
          <a:bodyPr/>
          <a:lstStyle>
            <a:lvl1pPr>
              <a:defRPr/>
            </a:lvl1pPr>
          </a:lstStyle>
          <a:p>
            <a:pPr>
              <a:defRPr/>
            </a:pPr>
            <a:fld id="{78A04B48-C431-4A6C-A916-A3082E53485D}" type="slidenum">
              <a:rPr lang="en-GB" altLang="en-US"/>
              <a:pPr>
                <a:defRPr/>
              </a:pPr>
              <a:t>‹#›</a:t>
            </a:fld>
            <a:endParaRPr lang="en-GB" altLang="en-US"/>
          </a:p>
        </p:txBody>
      </p:sp>
    </p:spTree>
    <p:extLst>
      <p:ext uri="{BB962C8B-B14F-4D97-AF65-F5344CB8AC3E}">
        <p14:creationId xmlns:p14="http://schemas.microsoft.com/office/powerpoint/2010/main" val="17537176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8A14B90-46F6-4262-8AFD-424C16A4CF1E}"/>
              </a:ext>
            </a:extLst>
          </p:cNvPr>
          <p:cNvSpPr>
            <a:spLocks noGrp="1"/>
          </p:cNvSpPr>
          <p:nvPr>
            <p:ph type="dt" sz="half" idx="10"/>
          </p:nvPr>
        </p:nvSpPr>
        <p:spPr/>
        <p:txBody>
          <a:bodyPr/>
          <a:lstStyle>
            <a:lvl1pPr>
              <a:defRPr/>
            </a:lvl1pPr>
          </a:lstStyle>
          <a:p>
            <a:pPr>
              <a:defRPr/>
            </a:pPr>
            <a:fld id="{A0C30000-B8A7-4CF1-A580-6058585F9B23}" type="datetime1">
              <a:rPr lang="en-GB" altLang="en-US"/>
              <a:pPr>
                <a:defRPr/>
              </a:pPr>
              <a:t>25/04/2018</a:t>
            </a:fld>
            <a:endParaRPr lang="en-GB" altLang="en-US"/>
          </a:p>
        </p:txBody>
      </p:sp>
      <p:sp>
        <p:nvSpPr>
          <p:cNvPr id="5" name="Slide Number Placeholder 5">
            <a:extLst>
              <a:ext uri="{FF2B5EF4-FFF2-40B4-BE49-F238E27FC236}">
                <a16:creationId xmlns:a16="http://schemas.microsoft.com/office/drawing/2014/main" id="{0AE1EF41-0ACD-496C-BF0B-4D49E4CAE660}"/>
              </a:ext>
            </a:extLst>
          </p:cNvPr>
          <p:cNvSpPr>
            <a:spLocks noGrp="1"/>
          </p:cNvSpPr>
          <p:nvPr>
            <p:ph type="sldNum" sz="quarter" idx="11"/>
          </p:nvPr>
        </p:nvSpPr>
        <p:spPr/>
        <p:txBody>
          <a:bodyPr/>
          <a:lstStyle>
            <a:lvl1pPr>
              <a:defRPr/>
            </a:lvl1pPr>
          </a:lstStyle>
          <a:p>
            <a:pPr>
              <a:defRPr/>
            </a:pPr>
            <a:fld id="{D43D6741-09F6-409C-BA45-C29214ED85DF}" type="slidenum">
              <a:rPr lang="en-GB" altLang="en-US"/>
              <a:pPr>
                <a:defRPr/>
              </a:pPr>
              <a:t>‹#›</a:t>
            </a:fld>
            <a:endParaRPr lang="en-GB" altLang="en-US"/>
          </a:p>
        </p:txBody>
      </p:sp>
    </p:spTree>
    <p:extLst>
      <p:ext uri="{BB962C8B-B14F-4D97-AF65-F5344CB8AC3E}">
        <p14:creationId xmlns:p14="http://schemas.microsoft.com/office/powerpoint/2010/main" val="225617857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0B271C4B-EF5F-45BF-B598-639946BE7457}"/>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5EECC562-A795-4728-9479-3B1002DE6C1F}"/>
              </a:ext>
            </a:extLst>
          </p:cNvPr>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E3767432-AAA2-46F7-A5ED-1C8D8D832F4E}"/>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2058B719-AE1E-413A-91E2-685011B0D324}" type="datetime1">
              <a:rPr lang="en-GB" altLang="en-US"/>
              <a:pPr>
                <a:defRPr/>
              </a:pPr>
              <a:t>25/04/2018</a:t>
            </a:fld>
            <a:endParaRPr lang="en-GB" altLang="en-US"/>
          </a:p>
        </p:txBody>
      </p:sp>
      <p:sp>
        <p:nvSpPr>
          <p:cNvPr id="6" name="Slide Number Placeholder 5">
            <a:extLst>
              <a:ext uri="{FF2B5EF4-FFF2-40B4-BE49-F238E27FC236}">
                <a16:creationId xmlns:a16="http://schemas.microsoft.com/office/drawing/2014/main" id="{CAF41963-4C04-42E7-AD57-4E27AD15E31C}"/>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13818ABB-5F42-4D2A-8678-E41C2FD5F5E8}"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839" r:id="rId1"/>
    <p:sldLayoutId id="2147483840" r:id="rId2"/>
    <p:sldLayoutId id="2147483830" r:id="rId3"/>
    <p:sldLayoutId id="2147483831" r:id="rId4"/>
    <p:sldLayoutId id="2147483832" r:id="rId5"/>
    <p:sldLayoutId id="2147483833" r:id="rId6"/>
    <p:sldLayoutId id="2147483834" r:id="rId7"/>
    <p:sldLayoutId id="2147483835" r:id="rId8"/>
    <p:sldLayoutId id="2147483836" r:id="rId9"/>
    <p:sldLayoutId id="2147483837" r:id="rId10"/>
    <p:sldLayoutId id="2147483838" r:id="rId11"/>
  </p:sldLayoutIdLst>
  <p:hf sldNum="0" hd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audio" Target="../media/audio1.wav"/><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audio" Target="../media/audio1.wav"/><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audio" Target="../media/audio1.wav"/><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hyperlink" Target="https://stores.statravel.co.uk/london/london-coventgarden.html" TargetMode="External"/><Relationship Id="rId2" Type="http://schemas.openxmlformats.org/officeDocument/2006/relationships/hyperlink" Target="https://www.mplans.com/travel_agency_marketing_plan/executive_summary_fc.php" TargetMode="Externa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hyperlink" Target="https://www.thebalance.com/basic-monthly-budget-worksheet-1289585" TargetMode="External"/><Relationship Id="rId2" Type="http://schemas.openxmlformats.org/officeDocument/2006/relationships/hyperlink" Target="https://www.teneric.co.uk/businessinfo/marketing-mix.html" TargetMode="External"/><Relationship Id="rId1" Type="http://schemas.openxmlformats.org/officeDocument/2006/relationships/slideLayout" Target="../slideLayouts/slideLayout2.xml"/><Relationship Id="rId4" Type="http://schemas.openxmlformats.org/officeDocument/2006/relationships/hyperlink" Target="https://www.thetravelacademy.com/travel-careers/travel-agent-training" TargetMode="External"/></Relationships>
</file>

<file path=ppt/slides/_rels/slide3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89D7DE7F-508F-4CF8-A6E0-1A38C4514D58}"/>
              </a:ext>
            </a:extLst>
          </p:cNvPr>
          <p:cNvSpPr>
            <a:spLocks noGrp="1"/>
          </p:cNvSpPr>
          <p:nvPr>
            <p:ph type="subTitle" idx="1"/>
          </p:nvPr>
        </p:nvSpPr>
        <p:spPr>
          <a:xfrm>
            <a:off x="827088" y="3933825"/>
            <a:ext cx="7561262" cy="2159000"/>
          </a:xfrm>
        </p:spPr>
        <p:txBody>
          <a:bodyPr/>
          <a:lstStyle/>
          <a:p>
            <a:pPr eaLnBrk="1" hangingPunct="1">
              <a:buFont typeface="Arial" charset="0"/>
              <a:buNone/>
              <a:defRPr/>
            </a:pPr>
            <a:endParaRPr lang="en-GB" sz="2400" dirty="0"/>
          </a:p>
          <a:p>
            <a:pPr eaLnBrk="1" hangingPunct="1">
              <a:buFont typeface="Arial" charset="0"/>
              <a:buNone/>
              <a:defRPr/>
            </a:pPr>
            <a:endParaRPr lang="en-GB" sz="2400" dirty="0"/>
          </a:p>
          <a:p>
            <a:pPr eaLnBrk="1" hangingPunct="1">
              <a:buFont typeface="Arial" charset="0"/>
              <a:buNone/>
              <a:defRPr/>
            </a:pPr>
            <a:endParaRPr lang="en-GB" sz="2400" dirty="0"/>
          </a:p>
        </p:txBody>
      </p:sp>
      <p:sp>
        <p:nvSpPr>
          <p:cNvPr id="4" name="Date Placeholder 3">
            <a:extLst>
              <a:ext uri="{FF2B5EF4-FFF2-40B4-BE49-F238E27FC236}">
                <a16:creationId xmlns:a16="http://schemas.microsoft.com/office/drawing/2014/main" id="{01B03880-876A-4722-9B37-94C6219CA5D7}"/>
              </a:ext>
            </a:extLst>
          </p:cNvPr>
          <p:cNvSpPr>
            <a:spLocks noGrp="1"/>
          </p:cNvSpPr>
          <p:nvPr>
            <p:ph type="dt" sz="quarter" idx="10"/>
          </p:nvPr>
        </p:nvSpPr>
        <p:spPr/>
        <p:txBody>
          <a:bodyPr/>
          <a:lstStyle/>
          <a:p>
            <a:pPr>
              <a:defRPr/>
            </a:pPr>
            <a:fld id="{73B07335-0E4B-4830-9DA1-499DF5ED18FC}" type="datetime1">
              <a:rPr lang="en-GB" altLang="en-US"/>
              <a:pPr>
                <a:defRPr/>
              </a:pPr>
              <a:t>25/04/2018</a:t>
            </a:fld>
            <a:endParaRPr lang="en-GB" altLang="en-US"/>
          </a:p>
        </p:txBody>
      </p:sp>
      <p:pic>
        <p:nvPicPr>
          <p:cNvPr id="6148" name="Picture 1">
            <a:extLst>
              <a:ext uri="{FF2B5EF4-FFF2-40B4-BE49-F238E27FC236}">
                <a16:creationId xmlns:a16="http://schemas.microsoft.com/office/drawing/2014/main" id="{6AF6A0F5-7A65-4BAB-94D4-7255DCB285AE}"/>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827088" y="1268413"/>
            <a:ext cx="7561262" cy="2447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D013F20-3452-4D05-B271-A99BFC55CCA1}"/>
              </a:ext>
            </a:extLst>
          </p:cNvPr>
          <p:cNvSpPr>
            <a:spLocks noGrp="1"/>
          </p:cNvSpPr>
          <p:nvPr>
            <p:ph type="dt" sz="half" idx="10"/>
          </p:nvPr>
        </p:nvSpPr>
        <p:spPr/>
        <p:txBody>
          <a:bodyPr/>
          <a:lstStyle/>
          <a:p>
            <a:pPr>
              <a:defRPr/>
            </a:pPr>
            <a:fld id="{47A5A5B3-8854-4B8D-91FD-86E40047759A}" type="datetime1">
              <a:rPr lang="en-GB" altLang="en-US" smtClean="0"/>
              <a:pPr>
                <a:defRPr/>
              </a:pPr>
              <a:t>25/04/2018</a:t>
            </a:fld>
            <a:endParaRPr lang="en-GB" altLang="en-US"/>
          </a:p>
        </p:txBody>
      </p:sp>
      <p:sp>
        <p:nvSpPr>
          <p:cNvPr id="3" name="Rectangle 2">
            <a:extLst>
              <a:ext uri="{FF2B5EF4-FFF2-40B4-BE49-F238E27FC236}">
                <a16:creationId xmlns:a16="http://schemas.microsoft.com/office/drawing/2014/main" id="{00483D17-6E48-436E-96A1-03B022CC464F}"/>
              </a:ext>
            </a:extLst>
          </p:cNvPr>
          <p:cNvSpPr>
            <a:spLocks noChangeArrowheads="1"/>
          </p:cNvSpPr>
          <p:nvPr/>
        </p:nvSpPr>
        <p:spPr bwMode="auto">
          <a:xfrm>
            <a:off x="0" y="0"/>
            <a:ext cx="9144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pic>
        <p:nvPicPr>
          <p:cNvPr id="1025" name="Picture 1" descr="images">
            <a:extLst>
              <a:ext uri="{FF2B5EF4-FFF2-40B4-BE49-F238E27FC236}">
                <a16:creationId xmlns:a16="http://schemas.microsoft.com/office/drawing/2014/main" id="{7DAEFDA1-E37D-4D10-AE9D-E3C2F0D849E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31127" y="158342"/>
            <a:ext cx="3667125" cy="1266825"/>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a:extLst>
              <a:ext uri="{FF2B5EF4-FFF2-40B4-BE49-F238E27FC236}">
                <a16:creationId xmlns:a16="http://schemas.microsoft.com/office/drawing/2014/main" id="{4EC60432-805A-4FF0-92B4-2BBC7BFE079C}"/>
              </a:ext>
            </a:extLst>
          </p:cNvPr>
          <p:cNvSpPr>
            <a:spLocks noChangeArrowheads="1"/>
          </p:cNvSpPr>
          <p:nvPr/>
        </p:nvSpPr>
        <p:spPr bwMode="auto">
          <a:xfrm>
            <a:off x="-9724" y="1774293"/>
            <a:ext cx="9144000" cy="440120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defTabSz="914400" rtl="0" eaLnBrk="0" fontAlgn="base" latinLnBrk="0" hangingPunct="0">
              <a:lnSpc>
                <a:spcPct val="100000"/>
              </a:lnSpc>
              <a:spcBef>
                <a:spcPct val="0"/>
              </a:spcBef>
              <a:spcAft>
                <a:spcPct val="0"/>
              </a:spcAft>
              <a:buClrTx/>
              <a:buSzTx/>
              <a:buFontTx/>
              <a:buNone/>
              <a:tabLst/>
            </a:pPr>
            <a:r>
              <a:rPr kumimoji="0" lang="en-GB" altLang="en-US" sz="2000" b="1" i="0" u="none" strike="noStrike" cap="none" normalizeH="0" baseline="0" dirty="0">
                <a:ln>
                  <a:noFill/>
                </a:ln>
                <a:solidFill>
                  <a:schemeClr val="tx1"/>
                </a:solidFill>
                <a:effectLst/>
                <a:ea typeface="Calibri" panose="020F0502020204030204" pitchFamily="34" charset="0"/>
                <a:cs typeface="Arial" panose="020B0604020202020204" pitchFamily="34" charset="0"/>
              </a:rPr>
              <a:t>Module Title- PATHWAY 2 (EMPL4010)</a:t>
            </a:r>
          </a:p>
          <a:p>
            <a:pPr marL="0" marR="0" lvl="0" indent="0" defTabSz="914400" rtl="0" eaLnBrk="0" fontAlgn="base" latinLnBrk="0" hangingPunct="0">
              <a:lnSpc>
                <a:spcPct val="100000"/>
              </a:lnSpc>
              <a:spcBef>
                <a:spcPct val="0"/>
              </a:spcBef>
              <a:spcAft>
                <a:spcPct val="0"/>
              </a:spcAft>
              <a:buClrTx/>
              <a:buSzTx/>
              <a:buFontTx/>
              <a:buNone/>
              <a:tabLst/>
            </a:pPr>
            <a:endParaRPr kumimoji="0" lang="en-GB" altLang="en-US" sz="2000" b="0" i="0" u="none" strike="noStrike" cap="none" normalizeH="0" baseline="0" dirty="0">
              <a:ln>
                <a:noFill/>
              </a:ln>
              <a:solidFill>
                <a:schemeClr val="tx1"/>
              </a:solidFill>
              <a:effectLst/>
              <a:cs typeface="Arial" panose="020B0604020202020204" pitchFamily="34" charset="0"/>
            </a:endParaRPr>
          </a:p>
          <a:p>
            <a:pPr marL="0" marR="0" lvl="0" indent="0" defTabSz="914400" rtl="0" eaLnBrk="0" fontAlgn="base" latinLnBrk="0" hangingPunct="0">
              <a:lnSpc>
                <a:spcPct val="100000"/>
              </a:lnSpc>
              <a:spcBef>
                <a:spcPct val="0"/>
              </a:spcBef>
              <a:spcAft>
                <a:spcPct val="0"/>
              </a:spcAft>
              <a:buClrTx/>
              <a:buSzTx/>
              <a:buFontTx/>
              <a:buNone/>
              <a:tabLst/>
            </a:pPr>
            <a:r>
              <a:rPr kumimoji="0" lang="en-GB" altLang="en-US" sz="2000" b="1" i="0" u="none" strike="noStrike" cap="none" normalizeH="0" baseline="0" dirty="0">
                <a:ln>
                  <a:noFill/>
                </a:ln>
                <a:solidFill>
                  <a:schemeClr val="tx1"/>
                </a:solidFill>
                <a:effectLst/>
                <a:ea typeface="Calibri" panose="020F0502020204030204" pitchFamily="34" charset="0"/>
                <a:cs typeface="Arial" panose="020B0604020202020204" pitchFamily="34" charset="0"/>
              </a:rPr>
              <a:t>Assignment Topic: Business Plan (Dream Destination)</a:t>
            </a:r>
          </a:p>
          <a:p>
            <a:pPr marL="0" marR="0" lvl="0" indent="0" defTabSz="914400" rtl="0" eaLnBrk="0" fontAlgn="base" latinLnBrk="0" hangingPunct="0">
              <a:lnSpc>
                <a:spcPct val="100000"/>
              </a:lnSpc>
              <a:spcBef>
                <a:spcPct val="0"/>
              </a:spcBef>
              <a:spcAft>
                <a:spcPct val="0"/>
              </a:spcAft>
              <a:buClrTx/>
              <a:buSzTx/>
              <a:buFontTx/>
              <a:buNone/>
              <a:tabLst/>
            </a:pPr>
            <a:endParaRPr kumimoji="0" lang="en-GB" altLang="en-US" sz="2000" b="0" i="0" u="none" strike="noStrike" cap="none" normalizeH="0" baseline="0" dirty="0">
              <a:ln>
                <a:noFill/>
              </a:ln>
              <a:solidFill>
                <a:schemeClr val="tx1"/>
              </a:solidFill>
              <a:effectLst/>
              <a:cs typeface="Arial" panose="020B0604020202020204" pitchFamily="34" charset="0"/>
            </a:endParaRPr>
          </a:p>
          <a:p>
            <a:pPr lvl="0"/>
            <a:r>
              <a:rPr kumimoji="0" lang="en-GB" altLang="en-US" sz="2000" b="1" i="0" u="none" strike="noStrike" cap="none" normalizeH="0" baseline="0" dirty="0">
                <a:ln>
                  <a:noFill/>
                </a:ln>
                <a:solidFill>
                  <a:schemeClr val="tx1"/>
                </a:solidFill>
                <a:effectLst/>
                <a:ea typeface="Calibri" panose="020F0502020204030204" pitchFamily="34" charset="0"/>
                <a:cs typeface="Arial" panose="020B0604020202020204" pitchFamily="34" charset="0"/>
              </a:rPr>
              <a:t>Module Tutor- </a:t>
            </a:r>
            <a:r>
              <a:rPr lang="en-GB" sz="2000" b="1" dirty="0" err="1"/>
              <a:t>Husam</a:t>
            </a:r>
            <a:r>
              <a:rPr lang="en-GB" sz="2000" b="1" dirty="0"/>
              <a:t> </a:t>
            </a:r>
            <a:r>
              <a:rPr lang="en-GB" sz="2000" b="1" dirty="0" err="1"/>
              <a:t>Alharahsheh</a:t>
            </a:r>
            <a:endParaRPr kumimoji="0" lang="en-GB" altLang="en-US" sz="2000" b="1" i="0" u="none" strike="noStrike" cap="none" normalizeH="0" baseline="0" dirty="0">
              <a:ln>
                <a:noFill/>
              </a:ln>
              <a:solidFill>
                <a:schemeClr val="tx1"/>
              </a:solidFill>
              <a:effectLst/>
              <a:ea typeface="Calibri" panose="020F0502020204030204" pitchFamily="34" charset="0"/>
              <a:cs typeface="Arial" panose="020B0604020202020204" pitchFamily="34" charset="0"/>
            </a:endParaRPr>
          </a:p>
          <a:p>
            <a:pPr lvl="0"/>
            <a:endParaRPr kumimoji="0" lang="en-GB" altLang="en-US" sz="2000" b="1" i="0" u="none" strike="noStrike" cap="none" normalizeH="0" baseline="0" dirty="0">
              <a:ln>
                <a:noFill/>
              </a:ln>
              <a:solidFill>
                <a:schemeClr val="tx1"/>
              </a:solidFill>
              <a:effectLst/>
              <a:ea typeface="Calibri" panose="020F0502020204030204" pitchFamily="34" charset="0"/>
              <a:cs typeface="Arial" panose="020B0604020202020204" pitchFamily="34" charset="0"/>
            </a:endParaRPr>
          </a:p>
          <a:p>
            <a:r>
              <a:rPr lang="en-GB" altLang="en-US" sz="2000" b="1" dirty="0">
                <a:cs typeface="Arial" panose="020B0604020202020204" pitchFamily="34" charset="0"/>
              </a:rPr>
              <a:t>Presented by: </a:t>
            </a:r>
            <a:r>
              <a:rPr lang="en-GB" altLang="en-US" sz="2000" dirty="0">
                <a:cs typeface="Arial" panose="020B0604020202020204" pitchFamily="34" charset="0"/>
              </a:rPr>
              <a:t>group </a:t>
            </a:r>
            <a:r>
              <a:rPr lang="en-GB" altLang="en-US" sz="2000" b="1" dirty="0">
                <a:cs typeface="Arial" panose="020B0604020202020204" pitchFamily="34" charset="0"/>
              </a:rPr>
              <a:t>C</a:t>
            </a:r>
          </a:p>
          <a:p>
            <a:r>
              <a:rPr lang="en-GB" altLang="en-US" sz="2000" dirty="0">
                <a:cs typeface="Arial" panose="020B0604020202020204" pitchFamily="34" charset="0"/>
              </a:rPr>
              <a:t>Psalmist George King -- 1606028 – group leader</a:t>
            </a:r>
          </a:p>
          <a:p>
            <a:r>
              <a:rPr lang="en-GB" altLang="en-US" sz="2000" dirty="0" err="1">
                <a:cs typeface="Arial" panose="020B0604020202020204" pitchFamily="34" charset="0"/>
              </a:rPr>
              <a:t>Rowshon</a:t>
            </a:r>
            <a:r>
              <a:rPr lang="en-GB" altLang="en-US" sz="2000" dirty="0">
                <a:cs typeface="Arial" panose="020B0604020202020204" pitchFamily="34" charset="0"/>
              </a:rPr>
              <a:t> </a:t>
            </a:r>
            <a:r>
              <a:rPr lang="en-GB" altLang="en-US" sz="2000" dirty="0" err="1">
                <a:cs typeface="Arial" panose="020B0604020202020204" pitchFamily="34" charset="0"/>
              </a:rPr>
              <a:t>Akter</a:t>
            </a:r>
            <a:r>
              <a:rPr lang="en-GB" altLang="en-US" sz="2000" dirty="0">
                <a:cs typeface="Arial" panose="020B0604020202020204" pitchFamily="34" charset="0"/>
              </a:rPr>
              <a:t> ----------  1606038</a:t>
            </a:r>
          </a:p>
          <a:p>
            <a:r>
              <a:rPr lang="en-GB" altLang="en-US" sz="2000" dirty="0">
                <a:cs typeface="Arial" panose="020B0604020202020204" pitchFamily="34" charset="0"/>
              </a:rPr>
              <a:t>Sabina Bibi ---------------- 1606037</a:t>
            </a:r>
          </a:p>
          <a:p>
            <a:r>
              <a:rPr lang="en-GB" altLang="en-US" sz="2000" dirty="0">
                <a:cs typeface="Arial" panose="020B0604020202020204" pitchFamily="34" charset="0"/>
              </a:rPr>
              <a:t>Mihaela </a:t>
            </a:r>
            <a:r>
              <a:rPr lang="en-GB" altLang="en-US" sz="2000" dirty="0" err="1">
                <a:cs typeface="Arial" panose="020B0604020202020204" pitchFamily="34" charset="0"/>
              </a:rPr>
              <a:t>Vasila</a:t>
            </a:r>
            <a:r>
              <a:rPr lang="en-GB" altLang="en-US" sz="2000" dirty="0">
                <a:cs typeface="Arial" panose="020B0604020202020204" pitchFamily="34" charset="0"/>
              </a:rPr>
              <a:t> -----------  1606027</a:t>
            </a:r>
            <a:endParaRPr lang="en-GB" altLang="en-US" sz="2000" b="1" i="1" dirty="0">
              <a:cs typeface="Arial" panose="020B0604020202020204" pitchFamily="34" charset="0"/>
            </a:endParaRPr>
          </a:p>
          <a:p>
            <a:r>
              <a:rPr lang="en-GB" altLang="en-US" sz="2000" dirty="0">
                <a:cs typeface="Arial" panose="020B0604020202020204" pitchFamily="34" charset="0"/>
              </a:rPr>
              <a:t>Joan Larbi-----------------  1606026</a:t>
            </a:r>
          </a:p>
          <a:p>
            <a:pPr lvl="0"/>
            <a:endParaRPr lang="en-GB" altLang="en-US" sz="2000" b="1" dirty="0">
              <a:ea typeface="Calibri" panose="020F0502020204030204" pitchFamily="34" charset="0"/>
              <a:cs typeface="Arial" panose="020B0604020202020204" pitchFamily="34" charset="0"/>
            </a:endParaRPr>
          </a:p>
          <a:p>
            <a:pPr marL="0" marR="0" lvl="0" indent="0" defTabSz="914400" rtl="0" eaLnBrk="0" fontAlgn="base" latinLnBrk="0" hangingPunct="0">
              <a:lnSpc>
                <a:spcPct val="100000"/>
              </a:lnSpc>
              <a:spcBef>
                <a:spcPct val="0"/>
              </a:spcBef>
              <a:spcAft>
                <a:spcPct val="0"/>
              </a:spcAft>
              <a:buClrTx/>
              <a:buSzTx/>
              <a:buFontTx/>
              <a:buNone/>
              <a:tabLst/>
            </a:pPr>
            <a:endParaRPr kumimoji="0" lang="en-GB" altLang="en-US" sz="2000" b="0" i="0" u="none" strike="noStrike" cap="none" normalizeH="0" baseline="0" dirty="0">
              <a:ln>
                <a:noFill/>
              </a:ln>
              <a:solidFill>
                <a:schemeClr val="tx1"/>
              </a:solidFill>
              <a:effectLst/>
              <a:cs typeface="Arial" panose="020B0604020202020204" pitchFamily="34" charset="0"/>
            </a:endParaRPr>
          </a:p>
        </p:txBody>
      </p:sp>
    </p:spTree>
    <p:extLst>
      <p:ext uri="{BB962C8B-B14F-4D97-AF65-F5344CB8AC3E}">
        <p14:creationId xmlns:p14="http://schemas.microsoft.com/office/powerpoint/2010/main" val="94599432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4">
            <a:extLst>
              <a:ext uri="{FF2B5EF4-FFF2-40B4-BE49-F238E27FC236}">
                <a16:creationId xmlns:a16="http://schemas.microsoft.com/office/drawing/2014/main" id="{B49A8186-5F7A-4AD1-91ED-ED96A8D48C1E}"/>
              </a:ext>
            </a:extLst>
          </p:cNvPr>
          <p:cNvSpPr>
            <a:spLocks noGrp="1"/>
          </p:cNvSpPr>
          <p:nvPr>
            <p:ph type="title"/>
          </p:nvPr>
        </p:nvSpPr>
        <p:spPr>
          <a:xfrm>
            <a:off x="457200" y="115888"/>
            <a:ext cx="8229600" cy="504825"/>
          </a:xfrm>
        </p:spPr>
        <p:txBody>
          <a:bodyPr/>
          <a:lstStyle/>
          <a:p>
            <a:pPr eaLnBrk="1" hangingPunct="1"/>
            <a:r>
              <a:rPr lang="en-GB" altLang="en-US" sz="2400" dirty="0"/>
              <a:t>Contents </a:t>
            </a:r>
          </a:p>
        </p:txBody>
      </p:sp>
      <p:sp>
        <p:nvSpPr>
          <p:cNvPr id="4" name="Date Placeholder 3">
            <a:extLst>
              <a:ext uri="{FF2B5EF4-FFF2-40B4-BE49-F238E27FC236}">
                <a16:creationId xmlns:a16="http://schemas.microsoft.com/office/drawing/2014/main" id="{C9049BC4-10BD-4119-80FC-B6B9E1EB120E}"/>
              </a:ext>
            </a:extLst>
          </p:cNvPr>
          <p:cNvSpPr>
            <a:spLocks noGrp="1"/>
          </p:cNvSpPr>
          <p:nvPr>
            <p:ph type="dt" sz="quarter" idx="10"/>
          </p:nvPr>
        </p:nvSpPr>
        <p:spPr/>
        <p:txBody>
          <a:bodyPr/>
          <a:lstStyle/>
          <a:p>
            <a:pPr>
              <a:defRPr/>
            </a:pPr>
            <a:fld id="{D8232023-C5C0-4556-857B-8A4E22B574DA}" type="datetime1">
              <a:rPr lang="en-GB" altLang="en-US"/>
              <a:pPr>
                <a:defRPr/>
              </a:pPr>
              <a:t>25/04/2018</a:t>
            </a:fld>
            <a:endParaRPr lang="en-GB" altLang="en-US"/>
          </a:p>
        </p:txBody>
      </p:sp>
      <p:sp>
        <p:nvSpPr>
          <p:cNvPr id="5" name="Footer Placeholder 4">
            <a:extLst>
              <a:ext uri="{FF2B5EF4-FFF2-40B4-BE49-F238E27FC236}">
                <a16:creationId xmlns:a16="http://schemas.microsoft.com/office/drawing/2014/main" id="{B5F64E00-661A-4C1D-82F9-1D9C2DBAF347}"/>
              </a:ext>
            </a:extLst>
          </p:cNvPr>
          <p:cNvSpPr>
            <a:spLocks noGrp="1"/>
          </p:cNvSpPr>
          <p:nvPr>
            <p:ph type="ftr" sz="quarter" idx="11"/>
          </p:nvPr>
        </p:nvSpPr>
        <p:spPr/>
        <p:txBody>
          <a:bodyPr/>
          <a:lstStyle/>
          <a:p>
            <a:pPr>
              <a:defRPr/>
            </a:pPr>
            <a:r>
              <a:rPr lang="en-GB" altLang="en-US"/>
              <a:t>Mary March</a:t>
            </a:r>
          </a:p>
        </p:txBody>
      </p:sp>
      <p:graphicFrame>
        <p:nvGraphicFramePr>
          <p:cNvPr id="3" name="Table 2">
            <a:extLst>
              <a:ext uri="{FF2B5EF4-FFF2-40B4-BE49-F238E27FC236}">
                <a16:creationId xmlns:a16="http://schemas.microsoft.com/office/drawing/2014/main" id="{45198D10-2A97-4969-90BD-14614552ADC0}"/>
              </a:ext>
            </a:extLst>
          </p:cNvPr>
          <p:cNvGraphicFramePr>
            <a:graphicFrameLocks noGrp="1"/>
          </p:cNvGraphicFramePr>
          <p:nvPr>
            <p:extLst>
              <p:ext uri="{D42A27DB-BD31-4B8C-83A1-F6EECF244321}">
                <p14:modId xmlns:p14="http://schemas.microsoft.com/office/powerpoint/2010/main" val="1751711141"/>
              </p:ext>
            </p:extLst>
          </p:nvPr>
        </p:nvGraphicFramePr>
        <p:xfrm>
          <a:off x="250825" y="769626"/>
          <a:ext cx="8568952" cy="4178594"/>
        </p:xfrm>
        <a:graphic>
          <a:graphicData uri="http://schemas.openxmlformats.org/drawingml/2006/table">
            <a:tbl>
              <a:tblPr firstRow="1" bandRow="1">
                <a:tableStyleId>{073A0DAA-6AF3-43AB-8588-CEC1D06C72B9}</a:tableStyleId>
              </a:tblPr>
              <a:tblGrid>
                <a:gridCol w="1886742">
                  <a:extLst>
                    <a:ext uri="{9D8B030D-6E8A-4147-A177-3AD203B41FA5}">
                      <a16:colId xmlns:a16="http://schemas.microsoft.com/office/drawing/2014/main" val="4183848843"/>
                    </a:ext>
                  </a:extLst>
                </a:gridCol>
                <a:gridCol w="6682210">
                  <a:extLst>
                    <a:ext uri="{9D8B030D-6E8A-4147-A177-3AD203B41FA5}">
                      <a16:colId xmlns:a16="http://schemas.microsoft.com/office/drawing/2014/main" val="319641622"/>
                    </a:ext>
                  </a:extLst>
                </a:gridCol>
              </a:tblGrid>
              <a:tr h="463644">
                <a:tc>
                  <a:txBody>
                    <a:bodyPr/>
                    <a:lstStyle/>
                    <a:p>
                      <a:r>
                        <a:rPr lang="en-GB" sz="1400" dirty="0"/>
                        <a:t>Page 4</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sz="1400" dirty="0"/>
                        <a:t>Introduction</a:t>
                      </a:r>
                    </a:p>
                    <a:p>
                      <a:endParaRPr lang="en-GB" sz="1400" dirty="0"/>
                    </a:p>
                  </a:txBody>
                  <a:tcPr/>
                </a:tc>
                <a:extLst>
                  <a:ext uri="{0D108BD9-81ED-4DB2-BD59-A6C34878D82A}">
                    <a16:rowId xmlns:a16="http://schemas.microsoft.com/office/drawing/2014/main" val="3919008334"/>
                  </a:ext>
                </a:extLst>
              </a:tr>
              <a:tr h="1036380">
                <a:tc>
                  <a:txBody>
                    <a:bodyPr/>
                    <a:lstStyle/>
                    <a:p>
                      <a:r>
                        <a:rPr lang="en-GB" sz="1400" dirty="0"/>
                        <a:t>Page 8 - 10</a:t>
                      </a:r>
                    </a:p>
                  </a:txBody>
                  <a:tcPr/>
                </a:tc>
                <a:tc>
                  <a:txBody>
                    <a:bodyPr/>
                    <a:lstStyle/>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altLang="en-US" sz="1400" dirty="0"/>
                        <a:t>Aims and Objectives</a:t>
                      </a:r>
                    </a:p>
                    <a:p>
                      <a:pPr marL="0" indent="0" eaLnBrk="1" hangingPunct="1">
                        <a:buFont typeface="Arial" panose="020B0604020202020204" pitchFamily="34" charset="0"/>
                        <a:buNone/>
                        <a:defRPr/>
                      </a:pPr>
                      <a:r>
                        <a:rPr lang="en-GB" altLang="en-US" sz="1400" dirty="0"/>
                        <a:t>Mission and Vision:</a:t>
                      </a:r>
                    </a:p>
                    <a:p>
                      <a:pPr marL="0" indent="0" eaLnBrk="1" hangingPunct="1">
                        <a:buFont typeface="Arial" panose="020B0604020202020204" pitchFamily="34" charset="0"/>
                        <a:buNone/>
                        <a:defRPr/>
                      </a:pPr>
                      <a:r>
                        <a:rPr lang="en-GB" altLang="en-US" sz="1400" dirty="0"/>
                        <a:t>Legal Issues:</a:t>
                      </a:r>
                    </a:p>
                    <a:p>
                      <a:pPr eaLnBrk="1" hangingPunct="1">
                        <a:buFont typeface="Wingdings" panose="05000000000000000000" pitchFamily="2" charset="2"/>
                        <a:buNone/>
                        <a:defRPr/>
                      </a:pPr>
                      <a:r>
                        <a:rPr lang="en-GB" altLang="en-US" sz="1400" dirty="0"/>
                        <a:t>Licences, Certificate, Permissions, Company Registration, Recruitment, VAT (Taxation).</a:t>
                      </a:r>
                    </a:p>
                    <a:p>
                      <a:endParaRPr lang="en-GB" sz="1400" dirty="0"/>
                    </a:p>
                  </a:txBody>
                  <a:tcPr/>
                </a:tc>
                <a:extLst>
                  <a:ext uri="{0D108BD9-81ED-4DB2-BD59-A6C34878D82A}">
                    <a16:rowId xmlns:a16="http://schemas.microsoft.com/office/drawing/2014/main" val="28769559"/>
                  </a:ext>
                </a:extLst>
              </a:tr>
              <a:tr h="654556">
                <a:tc>
                  <a:txBody>
                    <a:bodyPr/>
                    <a:lstStyle/>
                    <a:p>
                      <a:r>
                        <a:rPr lang="en-GB" sz="1400" dirty="0"/>
                        <a:t>Page 11 - 15</a:t>
                      </a:r>
                    </a:p>
                  </a:txBody>
                  <a:tcPr/>
                </a:tc>
                <a:tc>
                  <a:txBody>
                    <a:bodyPr/>
                    <a:lstStyle/>
                    <a:p>
                      <a:pPr marL="0" indent="0" eaLnBrk="1" hangingPunct="1">
                        <a:buFont typeface="Arial" panose="020B0604020202020204" pitchFamily="34" charset="0"/>
                        <a:buNone/>
                        <a:defRPr/>
                      </a:pPr>
                      <a:r>
                        <a:rPr lang="en-GB" altLang="en-US" sz="1400" dirty="0"/>
                        <a:t>Management process</a:t>
                      </a:r>
                    </a:p>
                    <a:p>
                      <a:pPr eaLnBrk="1" hangingPunct="1">
                        <a:buFont typeface="Wingdings" panose="05000000000000000000" pitchFamily="2" charset="2"/>
                        <a:buNone/>
                        <a:defRPr/>
                      </a:pPr>
                      <a:r>
                        <a:rPr lang="en-GB" altLang="en-US" sz="1400" dirty="0"/>
                        <a:t>Financial, Marketing, HR and Operations</a:t>
                      </a:r>
                    </a:p>
                    <a:p>
                      <a:endParaRPr lang="en-GB" sz="1400" dirty="0"/>
                    </a:p>
                  </a:txBody>
                  <a:tcPr/>
                </a:tc>
                <a:extLst>
                  <a:ext uri="{0D108BD9-81ED-4DB2-BD59-A6C34878D82A}">
                    <a16:rowId xmlns:a16="http://schemas.microsoft.com/office/drawing/2014/main" val="2462681930"/>
                  </a:ext>
                </a:extLst>
              </a:tr>
              <a:tr h="672951">
                <a:tc>
                  <a:txBody>
                    <a:bodyPr/>
                    <a:lstStyle/>
                    <a:p>
                      <a:r>
                        <a:rPr lang="en-GB" sz="1400" dirty="0"/>
                        <a:t>Page 16 - 28</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sz="1400" dirty="0"/>
                        <a:t>PESTLE analysis: (Political, Economic, Social/Culture, Technology, Legal and Environmental).</a:t>
                      </a:r>
                    </a:p>
                    <a:p>
                      <a:endParaRPr lang="en-GB" sz="1400" dirty="0"/>
                    </a:p>
                  </a:txBody>
                  <a:tcPr/>
                </a:tc>
                <a:extLst>
                  <a:ext uri="{0D108BD9-81ED-4DB2-BD59-A6C34878D82A}">
                    <a16:rowId xmlns:a16="http://schemas.microsoft.com/office/drawing/2014/main" val="86067655"/>
                  </a:ext>
                </a:extLst>
              </a:tr>
              <a:tr h="520994">
                <a:tc>
                  <a:txBody>
                    <a:bodyPr/>
                    <a:lstStyle/>
                    <a:p>
                      <a:r>
                        <a:rPr lang="en-GB" sz="1400" dirty="0"/>
                        <a:t>Page 29</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sz="1400" dirty="0"/>
                        <a:t>SWOT: Strengths, Weaknesses, Opportunities and Threats.</a:t>
                      </a:r>
                    </a:p>
                    <a:p>
                      <a:endParaRPr lang="en-GB" sz="1400" dirty="0"/>
                    </a:p>
                  </a:txBody>
                  <a:tcPr/>
                </a:tc>
                <a:extLst>
                  <a:ext uri="{0D108BD9-81ED-4DB2-BD59-A6C34878D82A}">
                    <a16:rowId xmlns:a16="http://schemas.microsoft.com/office/drawing/2014/main" val="3582143854"/>
                  </a:ext>
                </a:extLst>
              </a:tr>
              <a:tr h="463644">
                <a:tc>
                  <a:txBody>
                    <a:bodyPr/>
                    <a:lstStyle/>
                    <a:p>
                      <a:r>
                        <a:rPr lang="en-GB" sz="1400" dirty="0"/>
                        <a:t>Page 30</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sz="1400" dirty="0"/>
                        <a:t>Conclusion.</a:t>
                      </a:r>
                    </a:p>
                    <a:p>
                      <a:endParaRPr lang="en-GB" sz="1400" dirty="0"/>
                    </a:p>
                  </a:txBody>
                  <a:tcPr/>
                </a:tc>
                <a:extLst>
                  <a:ext uri="{0D108BD9-81ED-4DB2-BD59-A6C34878D82A}">
                    <a16:rowId xmlns:a16="http://schemas.microsoft.com/office/drawing/2014/main" val="3200612171"/>
                  </a:ext>
                </a:extLst>
              </a:tr>
            </a:tbl>
          </a:graphicData>
        </a:graphic>
      </p:graphicFrame>
      <p:graphicFrame>
        <p:nvGraphicFramePr>
          <p:cNvPr id="8" name="Table 7">
            <a:extLst>
              <a:ext uri="{FF2B5EF4-FFF2-40B4-BE49-F238E27FC236}">
                <a16:creationId xmlns:a16="http://schemas.microsoft.com/office/drawing/2014/main" id="{54A815B9-C305-4AA5-87BB-8F8DD9155C0A}"/>
              </a:ext>
            </a:extLst>
          </p:cNvPr>
          <p:cNvGraphicFramePr>
            <a:graphicFrameLocks noGrp="1"/>
          </p:cNvGraphicFramePr>
          <p:nvPr>
            <p:extLst>
              <p:ext uri="{D42A27DB-BD31-4B8C-83A1-F6EECF244321}">
                <p14:modId xmlns:p14="http://schemas.microsoft.com/office/powerpoint/2010/main" val="1007048930"/>
              </p:ext>
            </p:extLst>
          </p:nvPr>
        </p:nvGraphicFramePr>
        <p:xfrm>
          <a:off x="250825" y="403866"/>
          <a:ext cx="8568952" cy="365760"/>
        </p:xfrm>
        <a:graphic>
          <a:graphicData uri="http://schemas.openxmlformats.org/drawingml/2006/table">
            <a:tbl>
              <a:tblPr firstRow="1" bandRow="1">
                <a:tableStyleId>{2D5ABB26-0587-4C30-8999-92F81FD0307C}</a:tableStyleId>
              </a:tblPr>
              <a:tblGrid>
                <a:gridCol w="1874661">
                  <a:extLst>
                    <a:ext uri="{9D8B030D-6E8A-4147-A177-3AD203B41FA5}">
                      <a16:colId xmlns:a16="http://schemas.microsoft.com/office/drawing/2014/main" val="2091361935"/>
                    </a:ext>
                  </a:extLst>
                </a:gridCol>
                <a:gridCol w="6694291">
                  <a:extLst>
                    <a:ext uri="{9D8B030D-6E8A-4147-A177-3AD203B41FA5}">
                      <a16:colId xmlns:a16="http://schemas.microsoft.com/office/drawing/2014/main" val="3801023115"/>
                    </a:ext>
                  </a:extLst>
                </a:gridCol>
              </a:tblGrid>
              <a:tr h="217487">
                <a:tc>
                  <a:txBody>
                    <a:bodyPr/>
                    <a:lstStyle/>
                    <a:p>
                      <a:r>
                        <a:rPr lang="en-GB" dirty="0"/>
                        <a:t>pages</a:t>
                      </a:r>
                      <a:endParaRPr lang="en-GB" b="0" dirty="0"/>
                    </a:p>
                  </a:txBody>
                  <a:tcPr/>
                </a:tc>
                <a:tc>
                  <a:txBody>
                    <a:bodyPr/>
                    <a:lstStyle/>
                    <a:p>
                      <a:r>
                        <a:rPr lang="en-GB" dirty="0"/>
                        <a:t>contents</a:t>
                      </a:r>
                      <a:endParaRPr lang="en-GB" b="0" dirty="0"/>
                    </a:p>
                  </a:txBody>
                  <a:tcPr/>
                </a:tc>
                <a:extLst>
                  <a:ext uri="{0D108BD9-81ED-4DB2-BD59-A6C34878D82A}">
                    <a16:rowId xmlns:a16="http://schemas.microsoft.com/office/drawing/2014/main" val="1783570149"/>
                  </a:ext>
                </a:extLst>
              </a:tr>
            </a:tbl>
          </a:graphicData>
        </a:graphic>
      </p:graphicFrame>
      <p:graphicFrame>
        <p:nvGraphicFramePr>
          <p:cNvPr id="9" name="Table 8">
            <a:extLst>
              <a:ext uri="{FF2B5EF4-FFF2-40B4-BE49-F238E27FC236}">
                <a16:creationId xmlns:a16="http://schemas.microsoft.com/office/drawing/2014/main" id="{CC0F0EC6-6C77-4BCC-9E75-C5319D1808B9}"/>
              </a:ext>
            </a:extLst>
          </p:cNvPr>
          <p:cNvGraphicFramePr>
            <a:graphicFrameLocks noGrp="1"/>
          </p:cNvGraphicFramePr>
          <p:nvPr>
            <p:extLst>
              <p:ext uri="{D42A27DB-BD31-4B8C-83A1-F6EECF244321}">
                <p14:modId xmlns:p14="http://schemas.microsoft.com/office/powerpoint/2010/main" val="1165700285"/>
              </p:ext>
            </p:extLst>
          </p:nvPr>
        </p:nvGraphicFramePr>
        <p:xfrm>
          <a:off x="243260" y="4940428"/>
          <a:ext cx="8568952" cy="741680"/>
        </p:xfrm>
        <a:graphic>
          <a:graphicData uri="http://schemas.openxmlformats.org/drawingml/2006/table">
            <a:tbl>
              <a:tblPr firstRow="1" bandRow="1">
                <a:tableStyleId>{5C22544A-7EE6-4342-B048-85BDC9FD1C3A}</a:tableStyleId>
              </a:tblPr>
              <a:tblGrid>
                <a:gridCol w="1872903">
                  <a:extLst>
                    <a:ext uri="{9D8B030D-6E8A-4147-A177-3AD203B41FA5}">
                      <a16:colId xmlns:a16="http://schemas.microsoft.com/office/drawing/2014/main" val="3769376662"/>
                    </a:ext>
                  </a:extLst>
                </a:gridCol>
                <a:gridCol w="6696049">
                  <a:extLst>
                    <a:ext uri="{9D8B030D-6E8A-4147-A177-3AD203B41FA5}">
                      <a16:colId xmlns:a16="http://schemas.microsoft.com/office/drawing/2014/main" val="3317750156"/>
                    </a:ext>
                  </a:extLst>
                </a:gridCol>
              </a:tblGrid>
              <a:tr h="370840">
                <a:tc>
                  <a:txBody>
                    <a:bodyPr/>
                    <a:lstStyle/>
                    <a:p>
                      <a:r>
                        <a:rPr lang="en-GB" sz="1400" dirty="0"/>
                        <a:t>Page 32 - 33</a:t>
                      </a:r>
                    </a:p>
                  </a:txBody>
                  <a:tcPr/>
                </a:tc>
                <a:tc>
                  <a:txBody>
                    <a:bodyPr/>
                    <a:lstStyle/>
                    <a:p>
                      <a:r>
                        <a:rPr lang="en-GB" sz="1400" dirty="0"/>
                        <a:t>References</a:t>
                      </a:r>
                    </a:p>
                  </a:txBody>
                  <a:tcPr/>
                </a:tc>
                <a:extLst>
                  <a:ext uri="{0D108BD9-81ED-4DB2-BD59-A6C34878D82A}">
                    <a16:rowId xmlns:a16="http://schemas.microsoft.com/office/drawing/2014/main" val="2897625004"/>
                  </a:ext>
                </a:extLst>
              </a:tr>
              <a:tr h="370840">
                <a:tc>
                  <a:txBody>
                    <a:bodyPr/>
                    <a:lstStyle/>
                    <a:p>
                      <a:r>
                        <a:rPr lang="en-GB" sz="1400" dirty="0"/>
                        <a:t>Page 34 - 37</a:t>
                      </a:r>
                    </a:p>
                  </a:txBody>
                  <a:tcPr/>
                </a:tc>
                <a:tc>
                  <a:txBody>
                    <a:bodyPr/>
                    <a:lstStyle/>
                    <a:p>
                      <a:r>
                        <a:rPr lang="en-GB" sz="1400" dirty="0"/>
                        <a:t>Learning Log</a:t>
                      </a:r>
                    </a:p>
                  </a:txBody>
                  <a:tcPr/>
                </a:tc>
                <a:extLst>
                  <a:ext uri="{0D108BD9-81ED-4DB2-BD59-A6C34878D82A}">
                    <a16:rowId xmlns:a16="http://schemas.microsoft.com/office/drawing/2014/main" val="1621160328"/>
                  </a:ext>
                </a:extLst>
              </a:tr>
            </a:tbl>
          </a:graphicData>
        </a:graphic>
      </p:graphicFrame>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4">
            <a:extLst>
              <a:ext uri="{FF2B5EF4-FFF2-40B4-BE49-F238E27FC236}">
                <a16:creationId xmlns:a16="http://schemas.microsoft.com/office/drawing/2014/main" id="{3ABDC4F3-B5D4-4EF6-9F95-4A33E38964FB}"/>
              </a:ext>
            </a:extLst>
          </p:cNvPr>
          <p:cNvSpPr>
            <a:spLocks noGrp="1"/>
          </p:cNvSpPr>
          <p:nvPr>
            <p:ph type="title"/>
          </p:nvPr>
        </p:nvSpPr>
        <p:spPr>
          <a:xfrm>
            <a:off x="2555776" y="1080265"/>
            <a:ext cx="3610744" cy="676275"/>
          </a:xfrm>
        </p:spPr>
        <p:txBody>
          <a:bodyPr/>
          <a:lstStyle/>
          <a:p>
            <a:pPr eaLnBrk="1" hangingPunct="1"/>
            <a:r>
              <a:rPr lang="en-GB" altLang="en-US" dirty="0">
                <a:latin typeface="Arial" panose="020B0604020202020204" pitchFamily="34" charset="0"/>
                <a:cs typeface="Arial" panose="020B0604020202020204" pitchFamily="34" charset="0"/>
              </a:rPr>
              <a:t>Introduction</a:t>
            </a:r>
          </a:p>
        </p:txBody>
      </p:sp>
      <p:sp>
        <p:nvSpPr>
          <p:cNvPr id="10243" name="Rectangle 5">
            <a:extLst>
              <a:ext uri="{FF2B5EF4-FFF2-40B4-BE49-F238E27FC236}">
                <a16:creationId xmlns:a16="http://schemas.microsoft.com/office/drawing/2014/main" id="{DE6D12FC-EFA2-471D-BD05-71849B4E91DE}"/>
              </a:ext>
            </a:extLst>
          </p:cNvPr>
          <p:cNvSpPr>
            <a:spLocks noGrp="1"/>
          </p:cNvSpPr>
          <p:nvPr>
            <p:ph idx="1"/>
          </p:nvPr>
        </p:nvSpPr>
        <p:spPr>
          <a:xfrm>
            <a:off x="457200" y="1600200"/>
            <a:ext cx="8229600" cy="3916363"/>
          </a:xfrm>
        </p:spPr>
        <p:txBody>
          <a:bodyPr/>
          <a:lstStyle/>
          <a:p>
            <a:pPr eaLnBrk="1" hangingPunct="1">
              <a:buFontTx/>
              <a:buNone/>
            </a:pPr>
            <a:endParaRPr lang="en-GB" altLang="en-US" dirty="0"/>
          </a:p>
          <a:p>
            <a:pPr algn="just" eaLnBrk="1" hangingPunct="1">
              <a:buFontTx/>
              <a:buNone/>
            </a:pPr>
            <a:endParaRPr lang="en-GB" altLang="en-US" dirty="0"/>
          </a:p>
        </p:txBody>
      </p:sp>
      <p:sp>
        <p:nvSpPr>
          <p:cNvPr id="4" name="Date Placeholder 3">
            <a:extLst>
              <a:ext uri="{FF2B5EF4-FFF2-40B4-BE49-F238E27FC236}">
                <a16:creationId xmlns:a16="http://schemas.microsoft.com/office/drawing/2014/main" id="{FEF43B10-FB2C-4184-97A2-207E47D71F01}"/>
              </a:ext>
            </a:extLst>
          </p:cNvPr>
          <p:cNvSpPr>
            <a:spLocks noGrp="1"/>
          </p:cNvSpPr>
          <p:nvPr>
            <p:ph type="dt" sz="quarter" idx="10"/>
          </p:nvPr>
        </p:nvSpPr>
        <p:spPr/>
        <p:txBody>
          <a:bodyPr/>
          <a:lstStyle/>
          <a:p>
            <a:pPr>
              <a:defRPr/>
            </a:pPr>
            <a:fld id="{C2654BDE-A40B-4F75-BA8E-E932E01343CC}" type="datetime1">
              <a:rPr lang="en-GB" altLang="en-US"/>
              <a:pPr>
                <a:defRPr/>
              </a:pPr>
              <a:t>25/04/2018</a:t>
            </a:fld>
            <a:endParaRPr lang="en-GB" altLang="en-US"/>
          </a:p>
        </p:txBody>
      </p:sp>
      <p:sp>
        <p:nvSpPr>
          <p:cNvPr id="5" name="Footer Placeholder 4">
            <a:extLst>
              <a:ext uri="{FF2B5EF4-FFF2-40B4-BE49-F238E27FC236}">
                <a16:creationId xmlns:a16="http://schemas.microsoft.com/office/drawing/2014/main" id="{3C869A1A-D3BC-44B3-B754-2125A7B5EB74}"/>
              </a:ext>
            </a:extLst>
          </p:cNvPr>
          <p:cNvSpPr>
            <a:spLocks noGrp="1"/>
          </p:cNvSpPr>
          <p:nvPr>
            <p:ph type="ftr" sz="quarter" idx="11"/>
          </p:nvPr>
        </p:nvSpPr>
        <p:spPr/>
        <p:txBody>
          <a:bodyPr/>
          <a:lstStyle/>
          <a:p>
            <a:pPr>
              <a:defRPr/>
            </a:pPr>
            <a:endParaRPr lang="en-GB" altLang="en-US" dirty="0"/>
          </a:p>
        </p:txBody>
      </p:sp>
      <p:sp>
        <p:nvSpPr>
          <p:cNvPr id="2" name="Rectangle 1">
            <a:extLst>
              <a:ext uri="{FF2B5EF4-FFF2-40B4-BE49-F238E27FC236}">
                <a16:creationId xmlns:a16="http://schemas.microsoft.com/office/drawing/2014/main" id="{0592FB43-1126-46BA-BF39-27B206BD1D40}"/>
              </a:ext>
            </a:extLst>
          </p:cNvPr>
          <p:cNvSpPr/>
          <p:nvPr/>
        </p:nvSpPr>
        <p:spPr>
          <a:xfrm>
            <a:off x="971600" y="172639"/>
            <a:ext cx="7723138" cy="523220"/>
          </a:xfrm>
          <a:prstGeom prst="rect">
            <a:avLst/>
          </a:prstGeom>
        </p:spPr>
        <p:txBody>
          <a:bodyPr wrap="square">
            <a:spAutoFit/>
          </a:bodyPr>
          <a:lstStyle/>
          <a:p>
            <a:r>
              <a:rPr lang="en-GB" altLang="en-US" sz="2800" dirty="0">
                <a:latin typeface="Calibri" panose="020F0502020204030204" pitchFamily="34" charset="0"/>
                <a:cs typeface="Calibri" panose="020F0502020204030204" pitchFamily="34" charset="0"/>
              </a:rPr>
              <a:t>By: </a:t>
            </a:r>
            <a:r>
              <a:rPr lang="en-GB" altLang="en-US" sz="2800" b="1" u="sng" dirty="0">
                <a:latin typeface="Calibri" panose="020F0502020204030204" pitchFamily="34" charset="0"/>
                <a:cs typeface="Calibri" panose="020F0502020204030204" pitchFamily="34" charset="0"/>
              </a:rPr>
              <a:t>Psalmist George King – 1606028 – group leader</a:t>
            </a:r>
          </a:p>
        </p:txBody>
      </p:sp>
      <p:sp>
        <p:nvSpPr>
          <p:cNvPr id="6" name="TextBox 5">
            <a:extLst>
              <a:ext uri="{FF2B5EF4-FFF2-40B4-BE49-F238E27FC236}">
                <a16:creationId xmlns:a16="http://schemas.microsoft.com/office/drawing/2014/main" id="{A6073B70-CA5A-40E0-A22D-6DCD21D56E97}"/>
              </a:ext>
            </a:extLst>
          </p:cNvPr>
          <p:cNvSpPr txBox="1"/>
          <p:nvPr/>
        </p:nvSpPr>
        <p:spPr>
          <a:xfrm>
            <a:off x="250825" y="1886356"/>
            <a:ext cx="8443913" cy="4093428"/>
          </a:xfrm>
          <a:prstGeom prst="rect">
            <a:avLst/>
          </a:prstGeom>
          <a:noFill/>
        </p:spPr>
        <p:txBody>
          <a:bodyPr wrap="square" rtlCol="0">
            <a:spAutoFit/>
          </a:bodyPr>
          <a:lstStyle/>
          <a:p>
            <a:pPr marL="342900" indent="-342900">
              <a:buFont typeface="Wingdings" panose="05000000000000000000" pitchFamily="2" charset="2"/>
              <a:buChar char="Ø"/>
            </a:pPr>
            <a:r>
              <a:rPr lang="en-GB" sz="2000" b="1" u="sng" dirty="0"/>
              <a:t>Business Plan:</a:t>
            </a:r>
          </a:p>
          <a:p>
            <a:endParaRPr lang="en-GB" sz="2000" dirty="0"/>
          </a:p>
          <a:p>
            <a:pPr marL="342900" indent="-342900">
              <a:buFont typeface="Arial" panose="020B0604020202020204" pitchFamily="34" charset="0"/>
              <a:buChar char="•"/>
            </a:pPr>
            <a:r>
              <a:rPr lang="en-GB" sz="2000" dirty="0"/>
              <a:t>One of the </a:t>
            </a:r>
            <a:r>
              <a:rPr lang="en-GB" sz="2000" b="1" dirty="0"/>
              <a:t>most vital elements </a:t>
            </a:r>
            <a:r>
              <a:rPr lang="en-GB" sz="2000" dirty="0"/>
              <a:t>of formulating a new business is to have a plan. </a:t>
            </a:r>
          </a:p>
          <a:p>
            <a:endParaRPr lang="en-GB" sz="2000" dirty="0"/>
          </a:p>
          <a:p>
            <a:pPr marL="342900" indent="-342900">
              <a:buFont typeface="Arial" panose="020B0604020202020204" pitchFamily="34" charset="0"/>
              <a:buChar char="•"/>
            </a:pPr>
            <a:r>
              <a:rPr lang="en-GB" sz="2000" dirty="0"/>
              <a:t>A business plan helps you to </a:t>
            </a:r>
            <a:r>
              <a:rPr lang="en-GB" sz="2000" b="1" dirty="0"/>
              <a:t>collate</a:t>
            </a:r>
            <a:r>
              <a:rPr lang="en-GB" sz="2000" dirty="0"/>
              <a:t> all your ideas</a:t>
            </a:r>
            <a:r>
              <a:rPr lang="en-GB" sz="2000" b="1" dirty="0"/>
              <a:t>, set targets</a:t>
            </a:r>
            <a:r>
              <a:rPr lang="en-GB" sz="2000" dirty="0"/>
              <a:t>, projection of a </a:t>
            </a:r>
            <a:r>
              <a:rPr lang="en-GB" sz="2000" b="1" dirty="0"/>
              <a:t>clear future </a:t>
            </a:r>
            <a:r>
              <a:rPr lang="en-GB" sz="2000" dirty="0"/>
              <a:t>of your enterprise, and must </a:t>
            </a:r>
            <a:r>
              <a:rPr lang="en-GB" sz="2000" b="1" dirty="0"/>
              <a:t>verify</a:t>
            </a:r>
            <a:r>
              <a:rPr lang="en-GB" sz="2000" dirty="0"/>
              <a:t> that your idea or plan for the business is </a:t>
            </a:r>
            <a:r>
              <a:rPr lang="en-GB" sz="2000" b="1" dirty="0"/>
              <a:t>realistic and achievable</a:t>
            </a:r>
            <a:r>
              <a:rPr lang="en-GB" sz="2000" dirty="0"/>
              <a:t>.</a:t>
            </a:r>
          </a:p>
          <a:p>
            <a:endParaRPr lang="en-GB" sz="2000" dirty="0"/>
          </a:p>
          <a:p>
            <a:pPr marL="342900" indent="-342900">
              <a:buFont typeface="Arial" panose="020B0604020202020204" pitchFamily="34" charset="0"/>
              <a:buChar char="•"/>
            </a:pPr>
            <a:r>
              <a:rPr lang="en-GB" sz="2000" dirty="0"/>
              <a:t>It is also an essential dynamic tool in </a:t>
            </a:r>
            <a:r>
              <a:rPr lang="en-GB" sz="2000" b="1" dirty="0"/>
              <a:t>attracting funding </a:t>
            </a:r>
            <a:r>
              <a:rPr lang="en-GB" sz="2000" dirty="0"/>
              <a:t>and that, it must be </a:t>
            </a:r>
            <a:r>
              <a:rPr lang="en-GB" sz="2000" b="1" dirty="0"/>
              <a:t>regularly reviewed </a:t>
            </a:r>
            <a:r>
              <a:rPr lang="en-GB" sz="2000" dirty="0"/>
              <a:t>to monitor and measure the performance. </a:t>
            </a:r>
          </a:p>
          <a:p>
            <a:endParaRPr lang="en-GB" sz="20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FEF43B10-FB2C-4184-97A2-207E47D71F01}"/>
              </a:ext>
            </a:extLst>
          </p:cNvPr>
          <p:cNvSpPr>
            <a:spLocks noGrp="1"/>
          </p:cNvSpPr>
          <p:nvPr>
            <p:ph type="dt" sz="quarter" idx="10"/>
          </p:nvPr>
        </p:nvSpPr>
        <p:spPr/>
        <p:txBody>
          <a:bodyPr/>
          <a:lstStyle/>
          <a:p>
            <a:pPr>
              <a:defRPr/>
            </a:pPr>
            <a:fld id="{C2654BDE-A40B-4F75-BA8E-E932E01343CC}" type="datetime1">
              <a:rPr lang="en-GB" altLang="en-US"/>
              <a:pPr>
                <a:defRPr/>
              </a:pPr>
              <a:t>25/04/2018</a:t>
            </a:fld>
            <a:endParaRPr lang="en-GB" altLang="en-US"/>
          </a:p>
        </p:txBody>
      </p:sp>
      <p:sp>
        <p:nvSpPr>
          <p:cNvPr id="5" name="Footer Placeholder 4">
            <a:extLst>
              <a:ext uri="{FF2B5EF4-FFF2-40B4-BE49-F238E27FC236}">
                <a16:creationId xmlns:a16="http://schemas.microsoft.com/office/drawing/2014/main" id="{3C869A1A-D3BC-44B3-B754-2125A7B5EB74}"/>
              </a:ext>
            </a:extLst>
          </p:cNvPr>
          <p:cNvSpPr>
            <a:spLocks noGrp="1"/>
          </p:cNvSpPr>
          <p:nvPr>
            <p:ph type="ftr" sz="quarter" idx="11"/>
          </p:nvPr>
        </p:nvSpPr>
        <p:spPr/>
        <p:txBody>
          <a:bodyPr/>
          <a:lstStyle/>
          <a:p>
            <a:pPr>
              <a:defRPr/>
            </a:pPr>
            <a:endParaRPr lang="en-GB" altLang="en-US" dirty="0"/>
          </a:p>
        </p:txBody>
      </p:sp>
      <p:sp>
        <p:nvSpPr>
          <p:cNvPr id="6" name="TextBox 5">
            <a:extLst>
              <a:ext uri="{FF2B5EF4-FFF2-40B4-BE49-F238E27FC236}">
                <a16:creationId xmlns:a16="http://schemas.microsoft.com/office/drawing/2014/main" id="{A6073B70-CA5A-40E0-A22D-6DCD21D56E97}"/>
              </a:ext>
            </a:extLst>
          </p:cNvPr>
          <p:cNvSpPr txBox="1"/>
          <p:nvPr/>
        </p:nvSpPr>
        <p:spPr>
          <a:xfrm>
            <a:off x="242886" y="1196752"/>
            <a:ext cx="8443913" cy="3785652"/>
          </a:xfrm>
          <a:prstGeom prst="rect">
            <a:avLst/>
          </a:prstGeom>
          <a:noFill/>
        </p:spPr>
        <p:txBody>
          <a:bodyPr wrap="square" rtlCol="0">
            <a:spAutoFit/>
          </a:bodyPr>
          <a:lstStyle/>
          <a:p>
            <a:pPr marL="342900" indent="-342900">
              <a:buFont typeface="Wingdings" panose="05000000000000000000" pitchFamily="2" charset="2"/>
              <a:buChar char="ü"/>
            </a:pPr>
            <a:r>
              <a:rPr lang="en-GB" sz="2400" dirty="0"/>
              <a:t>Dream Destination agent is a non-profit public service organisation that provides travel and tourism  related service to the public.</a:t>
            </a:r>
          </a:p>
          <a:p>
            <a:endParaRPr lang="en-GB" sz="2400" dirty="0"/>
          </a:p>
          <a:p>
            <a:pPr marL="342900" indent="-342900">
              <a:buFont typeface="Wingdings" panose="05000000000000000000" pitchFamily="2" charset="2"/>
              <a:buChar char="ü"/>
            </a:pPr>
            <a:r>
              <a:rPr lang="en-GB" sz="2400" dirty="0">
                <a:latin typeface="Calibri" panose="020F0502020204030204" pitchFamily="34" charset="0"/>
                <a:ea typeface="Calibri" panose="020F0502020204030204" pitchFamily="34" charset="0"/>
                <a:cs typeface="Times New Roman" panose="02020603050405020304" pitchFamily="18" charset="0"/>
              </a:rPr>
              <a:t>It is formed by 5 entrepreneurs and with initial </a:t>
            </a:r>
            <a:r>
              <a:rPr lang="en-GB" sz="2400" b="1" dirty="0">
                <a:latin typeface="Calibri" panose="020F0502020204030204" pitchFamily="34" charset="0"/>
                <a:ea typeface="Calibri" panose="020F0502020204030204" pitchFamily="34" charset="0"/>
                <a:cs typeface="Times New Roman" panose="02020603050405020304" pitchFamily="18" charset="0"/>
              </a:rPr>
              <a:t>budget </a:t>
            </a:r>
            <a:r>
              <a:rPr lang="en-GB" sz="2400" dirty="0">
                <a:latin typeface="Calibri" panose="020F0502020204030204" pitchFamily="34" charset="0"/>
                <a:ea typeface="Calibri" panose="020F0502020204030204" pitchFamily="34" charset="0"/>
                <a:cs typeface="Times New Roman" panose="02020603050405020304" pitchFamily="18" charset="0"/>
              </a:rPr>
              <a:t>of</a:t>
            </a:r>
            <a:r>
              <a:rPr lang="en-GB" sz="2400" b="1" dirty="0">
                <a:latin typeface="Calibri" panose="020F0502020204030204" pitchFamily="34" charset="0"/>
                <a:ea typeface="Calibri" panose="020F0502020204030204" pitchFamily="34" charset="0"/>
                <a:cs typeface="Times New Roman" panose="02020603050405020304" pitchFamily="18" charset="0"/>
              </a:rPr>
              <a:t> £500,000.</a:t>
            </a:r>
          </a:p>
          <a:p>
            <a:pPr marL="342900" indent="-342900">
              <a:buFont typeface="Wingdings" panose="05000000000000000000" pitchFamily="2" charset="2"/>
              <a:buChar char="ü"/>
            </a:pPr>
            <a:endParaRPr lang="en-GB" sz="2400" b="1" dirty="0">
              <a:latin typeface="Calibri" panose="020F0502020204030204" pitchFamily="34" charset="0"/>
              <a:cs typeface="Times New Roman" panose="02020603050405020304" pitchFamily="18" charset="0"/>
            </a:endParaRPr>
          </a:p>
          <a:p>
            <a:pPr marL="342900" indent="-342900">
              <a:buFont typeface="Wingdings" panose="05000000000000000000" pitchFamily="2" charset="2"/>
              <a:buChar char="ü"/>
            </a:pPr>
            <a:r>
              <a:rPr lang="en-GB" sz="2400" b="1" dirty="0">
                <a:latin typeface="Calibri" panose="020F0502020204030204" pitchFamily="34" charset="0"/>
                <a:cs typeface="Times New Roman" panose="02020603050405020304" pitchFamily="18" charset="0"/>
              </a:rPr>
              <a:t>Dream Destination </a:t>
            </a:r>
            <a:r>
              <a:rPr lang="en-GB" sz="2400" dirty="0">
                <a:latin typeface="Calibri" panose="020F0502020204030204" pitchFamily="34" charset="0"/>
                <a:cs typeface="Times New Roman" panose="02020603050405020304" pitchFamily="18" charset="0"/>
              </a:rPr>
              <a:t>start-up cost includes all the equipment needed for an office, and equipment for all other attraction sites.</a:t>
            </a:r>
            <a:endParaRPr lang="en-GB" sz="2400" dirty="0"/>
          </a:p>
        </p:txBody>
      </p:sp>
      <p:sp>
        <p:nvSpPr>
          <p:cNvPr id="11" name="TextBox 10">
            <a:extLst>
              <a:ext uri="{FF2B5EF4-FFF2-40B4-BE49-F238E27FC236}">
                <a16:creationId xmlns:a16="http://schemas.microsoft.com/office/drawing/2014/main" id="{65EC5045-3A35-487F-AF78-17F6845BEC78}"/>
              </a:ext>
            </a:extLst>
          </p:cNvPr>
          <p:cNvSpPr txBox="1"/>
          <p:nvPr/>
        </p:nvSpPr>
        <p:spPr>
          <a:xfrm>
            <a:off x="2483768" y="5617"/>
            <a:ext cx="3427157" cy="461665"/>
          </a:xfrm>
          <a:prstGeom prst="rect">
            <a:avLst/>
          </a:prstGeom>
          <a:noFill/>
        </p:spPr>
        <p:txBody>
          <a:bodyPr wrap="none" rtlCol="0">
            <a:spAutoFit/>
          </a:bodyPr>
          <a:lstStyle/>
          <a:p>
            <a:r>
              <a:rPr lang="en-GB" sz="2400" dirty="0"/>
              <a:t>DREAM DESTINATION</a:t>
            </a:r>
          </a:p>
        </p:txBody>
      </p:sp>
    </p:spTree>
    <p:extLst>
      <p:ext uri="{BB962C8B-B14F-4D97-AF65-F5344CB8AC3E}">
        <p14:creationId xmlns:p14="http://schemas.microsoft.com/office/powerpoint/2010/main" val="257395835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4C67078-E097-48FC-BF0A-0DAE2C90037C}"/>
              </a:ext>
            </a:extLst>
          </p:cNvPr>
          <p:cNvSpPr>
            <a:spLocks noGrp="1"/>
          </p:cNvSpPr>
          <p:nvPr>
            <p:ph type="dt" sz="quarter" idx="10"/>
          </p:nvPr>
        </p:nvSpPr>
        <p:spPr/>
        <p:txBody>
          <a:bodyPr/>
          <a:lstStyle/>
          <a:p>
            <a:pPr>
              <a:defRPr/>
            </a:pPr>
            <a:fld id="{80F9DEDA-9F5B-41F9-943F-0DBE9350D20E}" type="datetime1">
              <a:rPr lang="en-GB" altLang="en-US" smtClean="0"/>
              <a:pPr>
                <a:defRPr/>
              </a:pPr>
              <a:t>25/04/2018</a:t>
            </a:fld>
            <a:endParaRPr lang="en-GB" altLang="en-US"/>
          </a:p>
        </p:txBody>
      </p:sp>
      <p:sp>
        <p:nvSpPr>
          <p:cNvPr id="3" name="Rectangle 2">
            <a:extLst>
              <a:ext uri="{FF2B5EF4-FFF2-40B4-BE49-F238E27FC236}">
                <a16:creationId xmlns:a16="http://schemas.microsoft.com/office/drawing/2014/main" id="{C5DF8560-EE9B-4AC2-8C54-A601BDDBE286}"/>
              </a:ext>
            </a:extLst>
          </p:cNvPr>
          <p:cNvSpPr/>
          <p:nvPr/>
        </p:nvSpPr>
        <p:spPr>
          <a:xfrm>
            <a:off x="448927" y="764704"/>
            <a:ext cx="8246145" cy="4985980"/>
          </a:xfrm>
          <a:prstGeom prst="rect">
            <a:avLst/>
          </a:prstGeom>
        </p:spPr>
        <p:txBody>
          <a:bodyPr wrap="square">
            <a:spAutoFit/>
          </a:bodyPr>
          <a:lstStyle/>
          <a:p>
            <a:pPr>
              <a:spcAft>
                <a:spcPts val="0"/>
              </a:spcAft>
            </a:pPr>
            <a:r>
              <a:rPr lang="en-GB" sz="2400" b="1" dirty="0">
                <a:latin typeface="Calibri" panose="020F0502020204030204" pitchFamily="34" charset="0"/>
                <a:ea typeface="Calibri" panose="020F0502020204030204" pitchFamily="34" charset="0"/>
                <a:cs typeface="Times New Roman" panose="02020603050405020304" pitchFamily="18" charset="0"/>
              </a:rPr>
              <a:t>Dream Destination </a:t>
            </a:r>
            <a:r>
              <a:rPr lang="en-GB" sz="2400" dirty="0">
                <a:latin typeface="Calibri" panose="020F0502020204030204" pitchFamily="34" charset="0"/>
                <a:ea typeface="Calibri" panose="020F0502020204030204" pitchFamily="34" charset="0"/>
                <a:cs typeface="Times New Roman" panose="02020603050405020304" pitchFamily="18" charset="0"/>
              </a:rPr>
              <a:t>is a unique travel agency which is set up to:</a:t>
            </a:r>
          </a:p>
          <a:p>
            <a:pPr marL="342900" indent="-342900">
              <a:spcAft>
                <a:spcPts val="0"/>
              </a:spcAft>
              <a:buFont typeface="Wingdings" panose="05000000000000000000" pitchFamily="2" charset="2"/>
              <a:buChar char="ü"/>
            </a:pPr>
            <a:r>
              <a:rPr lang="en-GB" sz="2400" dirty="0">
                <a:latin typeface="Calibri" panose="020F0502020204030204" pitchFamily="34" charset="0"/>
                <a:ea typeface="Calibri" panose="020F0502020204030204" pitchFamily="34" charset="0"/>
                <a:cs typeface="Times New Roman" panose="02020603050405020304" pitchFamily="18" charset="0"/>
              </a:rPr>
              <a:t>provide excellent and </a:t>
            </a:r>
            <a:r>
              <a:rPr lang="en-GB" sz="2400" b="1" dirty="0">
                <a:latin typeface="Calibri" panose="020F0502020204030204" pitchFamily="34" charset="0"/>
                <a:ea typeface="Calibri" panose="020F0502020204030204" pitchFamily="34" charset="0"/>
                <a:cs typeface="Times New Roman" panose="02020603050405020304" pitchFamily="18" charset="0"/>
              </a:rPr>
              <a:t>high quality indoor and outdoor adventure services </a:t>
            </a:r>
            <a:r>
              <a:rPr lang="en-GB" sz="2400" dirty="0">
                <a:latin typeface="Calibri" panose="020F0502020204030204" pitchFamily="34" charset="0"/>
                <a:ea typeface="Calibri" panose="020F0502020204030204" pitchFamily="34" charset="0"/>
                <a:cs typeface="Times New Roman" panose="02020603050405020304" pitchFamily="18" charset="0"/>
              </a:rPr>
              <a:t>to our customers. </a:t>
            </a:r>
          </a:p>
          <a:p>
            <a:pPr marL="342900" indent="-342900">
              <a:spcAft>
                <a:spcPts val="0"/>
              </a:spcAft>
              <a:buFont typeface="Wingdings" panose="05000000000000000000" pitchFamily="2" charset="2"/>
              <a:buChar char="ü"/>
            </a:pPr>
            <a:r>
              <a:rPr lang="en-GB" sz="2400" dirty="0">
                <a:latin typeface="Calibri" panose="020F0502020204030204" pitchFamily="34" charset="0"/>
                <a:ea typeface="Calibri" panose="020F0502020204030204" pitchFamily="34" charset="0"/>
                <a:cs typeface="Times New Roman" panose="02020603050405020304" pitchFamily="18" charset="0"/>
              </a:rPr>
              <a:t>We target the wealthier families and for executive business purposes. </a:t>
            </a:r>
            <a:r>
              <a:rPr lang="en-GB" dirty="0">
                <a:latin typeface="Calibri" panose="020F0502020204030204" pitchFamily="34" charset="0"/>
                <a:ea typeface="Calibri" panose="020F0502020204030204" pitchFamily="34" charset="0"/>
                <a:cs typeface="Times New Roman" panose="02020603050405020304" pitchFamily="18" charset="0"/>
              </a:rPr>
              <a:t>Alex S. (2015) stated that 9% of GDP and employment by 1/11 people globally is because of the increase in tourism.</a:t>
            </a:r>
          </a:p>
          <a:p>
            <a:pPr>
              <a:spcAft>
                <a:spcPts val="0"/>
              </a:spcAft>
            </a:pPr>
            <a:endParaRPr lang="en-GB" dirty="0">
              <a:latin typeface="Calibri" panose="020F0502020204030204" pitchFamily="34" charset="0"/>
              <a:ea typeface="Calibri" panose="020F0502020204030204" pitchFamily="34" charset="0"/>
              <a:cs typeface="Times New Roman" panose="02020603050405020304" pitchFamily="18" charset="0"/>
            </a:endParaRPr>
          </a:p>
          <a:p>
            <a:pPr marL="342900" indent="-342900">
              <a:spcAft>
                <a:spcPts val="0"/>
              </a:spcAft>
              <a:buFont typeface="Wingdings" panose="05000000000000000000" pitchFamily="2" charset="2"/>
              <a:buChar char="ü"/>
            </a:pPr>
            <a:r>
              <a:rPr lang="en-GB" sz="2400" dirty="0">
                <a:latin typeface="Calibri" panose="020F0502020204030204" pitchFamily="34" charset="0"/>
                <a:ea typeface="Calibri" panose="020F0502020204030204" pitchFamily="34" charset="0"/>
                <a:cs typeface="Times New Roman" panose="02020603050405020304" pitchFamily="18" charset="0"/>
              </a:rPr>
              <a:t>Our main </a:t>
            </a:r>
            <a:r>
              <a:rPr lang="en-GB" sz="2400" b="1" dirty="0">
                <a:latin typeface="Calibri" panose="020F0502020204030204" pitchFamily="34" charset="0"/>
                <a:ea typeface="Calibri" panose="020F0502020204030204" pitchFamily="34" charset="0"/>
                <a:cs typeface="Times New Roman" panose="02020603050405020304" pitchFamily="18" charset="0"/>
              </a:rPr>
              <a:t>operating source </a:t>
            </a:r>
            <a:r>
              <a:rPr lang="en-GB" sz="2400" dirty="0">
                <a:latin typeface="Calibri" panose="020F0502020204030204" pitchFamily="34" charset="0"/>
                <a:ea typeface="Calibri" panose="020F0502020204030204" pitchFamily="34" charset="0"/>
                <a:cs typeface="Times New Roman" panose="02020603050405020304" pitchFamily="18" charset="0"/>
              </a:rPr>
              <a:t>is online based. However, we have our offices located in the high streets of </a:t>
            </a:r>
            <a:r>
              <a:rPr lang="en-GB" sz="2400" b="1" dirty="0">
                <a:latin typeface="Calibri" panose="020F0502020204030204" pitchFamily="34" charset="0"/>
                <a:ea typeface="Calibri" panose="020F0502020204030204" pitchFamily="34" charset="0"/>
                <a:cs typeface="Times New Roman" panose="02020603050405020304" pitchFamily="18" charset="0"/>
              </a:rPr>
              <a:t>London  Liverpool Street UK </a:t>
            </a:r>
            <a:r>
              <a:rPr lang="en-GB" sz="2400" dirty="0">
                <a:latin typeface="Calibri" panose="020F0502020204030204" pitchFamily="34" charset="0"/>
                <a:ea typeface="Calibri" panose="020F0502020204030204" pitchFamily="34" charset="0"/>
                <a:cs typeface="Times New Roman" panose="02020603050405020304" pitchFamily="18" charset="0"/>
              </a:rPr>
              <a:t>and have sub offices strategically based in countries including Singapore, Ukraine, Japan, USA and many other tourist attraction African countries.</a:t>
            </a:r>
          </a:p>
          <a:p>
            <a:pPr marL="342900" indent="-342900">
              <a:spcAft>
                <a:spcPts val="0"/>
              </a:spcAft>
              <a:buFont typeface="Wingdings" panose="05000000000000000000" pitchFamily="2" charset="2"/>
              <a:buChar char="ü"/>
            </a:pPr>
            <a:r>
              <a:rPr lang="en-GB" dirty="0">
                <a:latin typeface="Calibri" panose="020F0502020204030204" pitchFamily="34" charset="0"/>
                <a:ea typeface="Calibri" panose="020F0502020204030204" pitchFamily="34" charset="0"/>
                <a:cs typeface="Times New Roman" panose="02020603050405020304" pitchFamily="18" charset="0"/>
              </a:rPr>
              <a:t> </a:t>
            </a:r>
          </a:p>
          <a:p>
            <a:pPr>
              <a:spcAft>
                <a:spcPts val="0"/>
              </a:spcAft>
            </a:pPr>
            <a:endParaRPr lang="en-GB" sz="2400" dirty="0">
              <a:latin typeface="Calibri" panose="020F0502020204030204" pitchFamily="34" charset="0"/>
              <a:ea typeface="Calibri" panose="020F0502020204030204" pitchFamily="34" charset="0"/>
              <a:cs typeface="Times New Roman" panose="02020603050405020304" pitchFamily="18" charset="0"/>
            </a:endParaRPr>
          </a:p>
        </p:txBody>
      </p:sp>
      <p:sp>
        <p:nvSpPr>
          <p:cNvPr id="4" name="TextBox 3">
            <a:extLst>
              <a:ext uri="{FF2B5EF4-FFF2-40B4-BE49-F238E27FC236}">
                <a16:creationId xmlns:a16="http://schemas.microsoft.com/office/drawing/2014/main" id="{7E224015-B4BE-45B3-94E3-4F661A2A8594}"/>
              </a:ext>
            </a:extLst>
          </p:cNvPr>
          <p:cNvSpPr txBox="1"/>
          <p:nvPr/>
        </p:nvSpPr>
        <p:spPr>
          <a:xfrm>
            <a:off x="2483768" y="5617"/>
            <a:ext cx="3427157" cy="461665"/>
          </a:xfrm>
          <a:prstGeom prst="rect">
            <a:avLst/>
          </a:prstGeom>
          <a:noFill/>
        </p:spPr>
        <p:txBody>
          <a:bodyPr wrap="none" rtlCol="0">
            <a:spAutoFit/>
          </a:bodyPr>
          <a:lstStyle/>
          <a:p>
            <a:r>
              <a:rPr lang="en-GB" sz="2400" dirty="0"/>
              <a:t>DREAM DESTINATION</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09ED076-ECA6-4C64-AEB8-B918D0868295}"/>
              </a:ext>
            </a:extLst>
          </p:cNvPr>
          <p:cNvSpPr>
            <a:spLocks noGrp="1"/>
          </p:cNvSpPr>
          <p:nvPr>
            <p:ph type="dt" sz="half" idx="10"/>
          </p:nvPr>
        </p:nvSpPr>
        <p:spPr/>
        <p:txBody>
          <a:bodyPr/>
          <a:lstStyle/>
          <a:p>
            <a:pPr>
              <a:defRPr/>
            </a:pPr>
            <a:fld id="{47A5A5B3-8854-4B8D-91FD-86E40047759A}" type="datetime1">
              <a:rPr lang="en-GB" altLang="en-US" smtClean="0"/>
              <a:pPr>
                <a:defRPr/>
              </a:pPr>
              <a:t>25/04/2018</a:t>
            </a:fld>
            <a:endParaRPr lang="en-GB" altLang="en-US"/>
          </a:p>
        </p:txBody>
      </p:sp>
      <p:sp>
        <p:nvSpPr>
          <p:cNvPr id="3" name="Rectangle 2">
            <a:extLst>
              <a:ext uri="{FF2B5EF4-FFF2-40B4-BE49-F238E27FC236}">
                <a16:creationId xmlns:a16="http://schemas.microsoft.com/office/drawing/2014/main" id="{D0ACA14E-89AB-40A7-867B-3B03A8476ECE}"/>
              </a:ext>
            </a:extLst>
          </p:cNvPr>
          <p:cNvSpPr/>
          <p:nvPr/>
        </p:nvSpPr>
        <p:spPr>
          <a:xfrm>
            <a:off x="250825" y="476672"/>
            <a:ext cx="8569647" cy="3785652"/>
          </a:xfrm>
          <a:prstGeom prst="rect">
            <a:avLst/>
          </a:prstGeom>
        </p:spPr>
        <p:txBody>
          <a:bodyPr wrap="square">
            <a:spAutoFit/>
          </a:bodyPr>
          <a:lstStyle/>
          <a:p>
            <a:pPr>
              <a:spcAft>
                <a:spcPts val="0"/>
              </a:spcAft>
            </a:pPr>
            <a:endParaRPr lang="en-GB" sz="2400" dirty="0">
              <a:latin typeface="Calibri" panose="020F0502020204030204" pitchFamily="34" charset="0"/>
              <a:ea typeface="Calibri" panose="020F0502020204030204" pitchFamily="34" charset="0"/>
              <a:cs typeface="Times New Roman" panose="02020603050405020304" pitchFamily="18" charset="0"/>
            </a:endParaRPr>
          </a:p>
          <a:p>
            <a:pPr>
              <a:spcAft>
                <a:spcPts val="0"/>
              </a:spcAft>
            </a:pPr>
            <a:r>
              <a:rPr lang="en-GB" sz="2400" b="1" u="sng" dirty="0">
                <a:latin typeface="Calibri" panose="020F0502020204030204" pitchFamily="34" charset="0"/>
                <a:ea typeface="Calibri" panose="020F0502020204030204" pitchFamily="34" charset="0"/>
                <a:cs typeface="Times New Roman" panose="02020603050405020304" pitchFamily="18" charset="0"/>
              </a:rPr>
              <a:t>Our Services:</a:t>
            </a:r>
            <a:endParaRPr lang="en-GB" sz="2400" dirty="0">
              <a:latin typeface="Calibri" panose="020F0502020204030204" pitchFamily="34" charset="0"/>
              <a:ea typeface="Calibri" panose="020F0502020204030204" pitchFamily="34" charset="0"/>
              <a:cs typeface="Times New Roman" panose="02020603050405020304" pitchFamily="18" charset="0"/>
            </a:endParaRPr>
          </a:p>
          <a:p>
            <a:pPr marL="342900" indent="-342900">
              <a:spcAft>
                <a:spcPts val="0"/>
              </a:spcAft>
              <a:buFont typeface="Wingdings" panose="05000000000000000000" pitchFamily="2" charset="2"/>
              <a:buChar char="Ø"/>
            </a:pPr>
            <a:r>
              <a:rPr lang="en-GB" sz="2400" dirty="0">
                <a:latin typeface="Calibri" panose="020F0502020204030204" pitchFamily="34" charset="0"/>
                <a:ea typeface="Calibri" panose="020F0502020204030204" pitchFamily="34" charset="0"/>
                <a:cs typeface="Times New Roman" panose="02020603050405020304" pitchFamily="18" charset="0"/>
              </a:rPr>
              <a:t>Flights arrangements, hotel accommodation, car rentals.</a:t>
            </a:r>
          </a:p>
          <a:p>
            <a:pPr>
              <a:spcAft>
                <a:spcPts val="0"/>
              </a:spcAft>
            </a:pPr>
            <a:endParaRPr lang="en-GB" sz="2400" dirty="0">
              <a:latin typeface="Calibri" panose="020F0502020204030204" pitchFamily="34" charset="0"/>
              <a:ea typeface="Calibri" panose="020F0502020204030204" pitchFamily="34" charset="0"/>
              <a:cs typeface="Times New Roman" panose="02020603050405020304" pitchFamily="18" charset="0"/>
            </a:endParaRPr>
          </a:p>
          <a:p>
            <a:pPr>
              <a:spcAft>
                <a:spcPts val="0"/>
              </a:spcAft>
            </a:pPr>
            <a:r>
              <a:rPr lang="en-GB" sz="2400" b="1" u="sng" dirty="0">
                <a:latin typeface="Calibri" panose="020F0502020204030204" pitchFamily="34" charset="0"/>
                <a:ea typeface="Calibri" panose="020F0502020204030204" pitchFamily="34" charset="0"/>
                <a:cs typeface="Times New Roman" panose="02020603050405020304" pitchFamily="18" charset="0"/>
              </a:rPr>
              <a:t>Adventure tourist attraction package include:</a:t>
            </a:r>
            <a:endParaRPr lang="en-GB" sz="2400" dirty="0">
              <a:latin typeface="Calibri" panose="020F0502020204030204" pitchFamily="34" charset="0"/>
              <a:ea typeface="Calibri" panose="020F0502020204030204" pitchFamily="34" charset="0"/>
              <a:cs typeface="Times New Roman" panose="02020603050405020304" pitchFamily="18" charset="0"/>
            </a:endParaRPr>
          </a:p>
          <a:p>
            <a:pPr marL="342900" indent="-342900">
              <a:spcAft>
                <a:spcPts val="0"/>
              </a:spcAft>
              <a:buFont typeface="Wingdings" panose="05000000000000000000" pitchFamily="2" charset="2"/>
              <a:buChar char="Ø"/>
            </a:pPr>
            <a:r>
              <a:rPr lang="en-GB" sz="2400" dirty="0">
                <a:latin typeface="Calibri" panose="020F0502020204030204" pitchFamily="34" charset="0"/>
                <a:ea typeface="Calibri" panose="020F0502020204030204" pitchFamily="34" charset="0"/>
                <a:cs typeface="Times New Roman" panose="02020603050405020304" pitchFamily="18" charset="0"/>
              </a:rPr>
              <a:t>Helicopter-skiing, white-water rafting, and mountain biking, cruise lines, travel insurance and airport shuttle. </a:t>
            </a:r>
          </a:p>
          <a:p>
            <a:pPr>
              <a:spcAft>
                <a:spcPts val="0"/>
              </a:spcAft>
            </a:pPr>
            <a:endParaRPr lang="en-GB" sz="2400" dirty="0">
              <a:latin typeface="Calibri" panose="020F0502020204030204" pitchFamily="34" charset="0"/>
              <a:ea typeface="Calibri" panose="020F0502020204030204" pitchFamily="34" charset="0"/>
              <a:cs typeface="Times New Roman" panose="02020603050405020304" pitchFamily="18" charset="0"/>
            </a:endParaRPr>
          </a:p>
          <a:p>
            <a:pPr>
              <a:spcAft>
                <a:spcPts val="0"/>
              </a:spcAft>
            </a:pPr>
            <a:r>
              <a:rPr lang="en-GB" sz="2400" b="1" u="sng" dirty="0">
                <a:latin typeface="Calibri" panose="020F0502020204030204" pitchFamily="34" charset="0"/>
                <a:ea typeface="Calibri" panose="020F0502020204030204" pitchFamily="34" charset="0"/>
                <a:cs typeface="Times New Roman" panose="02020603050405020304" pitchFamily="18" charset="0"/>
              </a:rPr>
              <a:t>Our package suit includes:</a:t>
            </a:r>
          </a:p>
          <a:p>
            <a:pPr marL="342900" indent="-342900">
              <a:spcAft>
                <a:spcPts val="0"/>
              </a:spcAft>
              <a:buFont typeface="Wingdings" panose="05000000000000000000" pitchFamily="2" charset="2"/>
              <a:buChar char="Ø"/>
            </a:pPr>
            <a:r>
              <a:rPr lang="en-GB" sz="2400" dirty="0">
                <a:latin typeface="Calibri" panose="020F0502020204030204" pitchFamily="34" charset="0"/>
                <a:ea typeface="Calibri" panose="020F0502020204030204" pitchFamily="34" charset="0"/>
                <a:cs typeface="Times New Roman" panose="02020603050405020304" pitchFamily="18" charset="0"/>
              </a:rPr>
              <a:t>Single, couple, family and group packaging. </a:t>
            </a:r>
          </a:p>
        </p:txBody>
      </p:sp>
    </p:spTree>
    <p:extLst>
      <p:ext uri="{BB962C8B-B14F-4D97-AF65-F5344CB8AC3E}">
        <p14:creationId xmlns:p14="http://schemas.microsoft.com/office/powerpoint/2010/main" val="171840900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a:extLst>
              <a:ext uri="{FF2B5EF4-FFF2-40B4-BE49-F238E27FC236}">
                <a16:creationId xmlns:a16="http://schemas.microsoft.com/office/drawing/2014/main" id="{E91C2593-8534-4FC2-B9EF-5733CB439A51}"/>
              </a:ext>
            </a:extLst>
          </p:cNvPr>
          <p:cNvSpPr>
            <a:spLocks noGrp="1"/>
          </p:cNvSpPr>
          <p:nvPr>
            <p:ph type="title"/>
          </p:nvPr>
        </p:nvSpPr>
        <p:spPr>
          <a:xfrm>
            <a:off x="1835696" y="1354695"/>
            <a:ext cx="4824536" cy="585788"/>
          </a:xfrm>
        </p:spPr>
        <p:txBody>
          <a:bodyPr/>
          <a:lstStyle/>
          <a:p>
            <a:pPr eaLnBrk="1" hangingPunct="1"/>
            <a:r>
              <a:rPr lang="en-GB" altLang="en-US" dirty="0"/>
              <a:t>Aim and Objectives </a:t>
            </a:r>
          </a:p>
        </p:txBody>
      </p:sp>
      <p:sp>
        <p:nvSpPr>
          <p:cNvPr id="13315" name="Rectangle 3">
            <a:extLst>
              <a:ext uri="{FF2B5EF4-FFF2-40B4-BE49-F238E27FC236}">
                <a16:creationId xmlns:a16="http://schemas.microsoft.com/office/drawing/2014/main" id="{70267CFF-D679-4339-B28D-90310AEF94CB}"/>
              </a:ext>
            </a:extLst>
          </p:cNvPr>
          <p:cNvSpPr>
            <a:spLocks noGrp="1"/>
          </p:cNvSpPr>
          <p:nvPr>
            <p:ph idx="1"/>
          </p:nvPr>
        </p:nvSpPr>
        <p:spPr>
          <a:xfrm>
            <a:off x="323528" y="2348880"/>
            <a:ext cx="8229600" cy="3916363"/>
          </a:xfrm>
        </p:spPr>
        <p:txBody>
          <a:bodyPr/>
          <a:lstStyle/>
          <a:p>
            <a:pPr>
              <a:buFont typeface="Wingdings" panose="05000000000000000000" pitchFamily="2" charset="2"/>
              <a:buChar char="Ø"/>
            </a:pPr>
            <a:r>
              <a:rPr lang="en-GB" altLang="en-US" sz="2000" dirty="0"/>
              <a:t>Our aim will be to provide quality service by training staff well and maintaining high standards</a:t>
            </a:r>
          </a:p>
          <a:p>
            <a:pPr>
              <a:buFont typeface="Wingdings" panose="05000000000000000000" pitchFamily="2" charset="2"/>
              <a:buChar char="Ø"/>
            </a:pPr>
            <a:r>
              <a:rPr lang="en-GB" altLang="en-US" sz="2000" dirty="0"/>
              <a:t>Our aim will be make sure that customer is satisfied to ensure repeat business</a:t>
            </a:r>
          </a:p>
          <a:p>
            <a:pPr>
              <a:buFont typeface="Wingdings" panose="05000000000000000000" pitchFamily="2" charset="2"/>
              <a:buChar char="Ø"/>
            </a:pPr>
            <a:endParaRPr lang="en-GB" altLang="en-US" sz="2000" dirty="0"/>
          </a:p>
          <a:p>
            <a:pPr marL="0" indent="0">
              <a:buNone/>
            </a:pPr>
            <a:endParaRPr lang="en-GB" altLang="en-US" sz="2000" dirty="0"/>
          </a:p>
          <a:p>
            <a:pPr>
              <a:buFont typeface="Wingdings" panose="05000000000000000000" pitchFamily="2" charset="2"/>
              <a:buChar char="Ø"/>
            </a:pPr>
            <a:r>
              <a:rPr lang="en-GB" altLang="en-US" sz="2000" dirty="0"/>
              <a:t>Our objective is to create a business model that adds value to customer and in return gives back good profitability.</a:t>
            </a:r>
          </a:p>
          <a:p>
            <a:pPr>
              <a:buFont typeface="Wingdings" panose="05000000000000000000" pitchFamily="2" charset="2"/>
              <a:buChar char="Ø"/>
            </a:pPr>
            <a:r>
              <a:rPr lang="en-GB" altLang="en-US" sz="2000" dirty="0"/>
              <a:t>We will aim to attract and retain customers to get repeat business</a:t>
            </a:r>
          </a:p>
          <a:p>
            <a:pPr eaLnBrk="1" hangingPunct="1">
              <a:buFont typeface="Wingdings" panose="05000000000000000000" pitchFamily="2" charset="2"/>
              <a:buChar char="Ø"/>
            </a:pPr>
            <a:endParaRPr lang="en-GB" altLang="en-US" sz="2000" dirty="0"/>
          </a:p>
        </p:txBody>
      </p:sp>
      <p:sp>
        <p:nvSpPr>
          <p:cNvPr id="4" name="Date Placeholder 3">
            <a:extLst>
              <a:ext uri="{FF2B5EF4-FFF2-40B4-BE49-F238E27FC236}">
                <a16:creationId xmlns:a16="http://schemas.microsoft.com/office/drawing/2014/main" id="{389C8781-68C3-43D2-8D0E-D950CA6B9CFC}"/>
              </a:ext>
            </a:extLst>
          </p:cNvPr>
          <p:cNvSpPr>
            <a:spLocks noGrp="1"/>
          </p:cNvSpPr>
          <p:nvPr>
            <p:ph type="dt" sz="quarter" idx="10"/>
          </p:nvPr>
        </p:nvSpPr>
        <p:spPr/>
        <p:txBody>
          <a:bodyPr/>
          <a:lstStyle/>
          <a:p>
            <a:pPr>
              <a:defRPr/>
            </a:pPr>
            <a:fld id="{4C6C5FAC-584C-43A3-8901-F20A0EB59EB5}" type="datetime1">
              <a:rPr lang="en-GB" altLang="en-US"/>
              <a:pPr>
                <a:defRPr/>
              </a:pPr>
              <a:t>25/04/2018</a:t>
            </a:fld>
            <a:endParaRPr lang="en-GB" altLang="en-US"/>
          </a:p>
        </p:txBody>
      </p:sp>
      <p:sp>
        <p:nvSpPr>
          <p:cNvPr id="5" name="Footer Placeholder 4">
            <a:extLst>
              <a:ext uri="{FF2B5EF4-FFF2-40B4-BE49-F238E27FC236}">
                <a16:creationId xmlns:a16="http://schemas.microsoft.com/office/drawing/2014/main" id="{E3F6768F-A066-4816-B2CA-DF3478C99DF2}"/>
              </a:ext>
            </a:extLst>
          </p:cNvPr>
          <p:cNvSpPr>
            <a:spLocks noGrp="1"/>
          </p:cNvSpPr>
          <p:nvPr>
            <p:ph type="ftr" sz="quarter" idx="11"/>
          </p:nvPr>
        </p:nvSpPr>
        <p:spPr/>
        <p:txBody>
          <a:bodyPr/>
          <a:lstStyle/>
          <a:p>
            <a:pPr>
              <a:defRPr/>
            </a:pPr>
            <a:r>
              <a:rPr lang="en-GB" altLang="en-US"/>
              <a:t>Mary March</a:t>
            </a:r>
          </a:p>
        </p:txBody>
      </p:sp>
      <p:sp>
        <p:nvSpPr>
          <p:cNvPr id="6" name="TextBox 2">
            <a:extLst>
              <a:ext uri="{FF2B5EF4-FFF2-40B4-BE49-F238E27FC236}">
                <a16:creationId xmlns:a16="http://schemas.microsoft.com/office/drawing/2014/main" id="{6921056A-77BD-4AC0-A402-F14F7A4A63B5}"/>
              </a:ext>
            </a:extLst>
          </p:cNvPr>
          <p:cNvSpPr txBox="1">
            <a:spLocks noChangeArrowheads="1"/>
          </p:cNvSpPr>
          <p:nvPr/>
        </p:nvSpPr>
        <p:spPr bwMode="auto">
          <a:xfrm>
            <a:off x="1267619" y="38132"/>
            <a:ext cx="6624638" cy="5857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en-GB" altLang="en-US" sz="3200" dirty="0"/>
              <a:t>By: </a:t>
            </a:r>
            <a:r>
              <a:rPr lang="en-GB" altLang="en-US" sz="3200" b="1" u="sng" dirty="0"/>
              <a:t>ROWSHON AKTER 1606038</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a:extLst>
              <a:ext uri="{FF2B5EF4-FFF2-40B4-BE49-F238E27FC236}">
                <a16:creationId xmlns:a16="http://schemas.microsoft.com/office/drawing/2014/main" id="{E6D708B0-E4E1-4137-896F-AB05611627E0}"/>
              </a:ext>
            </a:extLst>
          </p:cNvPr>
          <p:cNvSpPr>
            <a:spLocks noGrp="1"/>
          </p:cNvSpPr>
          <p:nvPr>
            <p:ph type="title"/>
          </p:nvPr>
        </p:nvSpPr>
        <p:spPr/>
        <p:txBody>
          <a:bodyPr/>
          <a:lstStyle/>
          <a:p>
            <a:pPr eaLnBrk="1" hangingPunct="1"/>
            <a:r>
              <a:rPr lang="en-GB" altLang="en-US"/>
              <a:t>Mission and Vision</a:t>
            </a:r>
          </a:p>
        </p:txBody>
      </p:sp>
      <p:sp>
        <p:nvSpPr>
          <p:cNvPr id="15363" name="Rectangle 3">
            <a:extLst>
              <a:ext uri="{FF2B5EF4-FFF2-40B4-BE49-F238E27FC236}">
                <a16:creationId xmlns:a16="http://schemas.microsoft.com/office/drawing/2014/main" id="{9B57088A-B4FF-433A-B38B-A942BCD28149}"/>
              </a:ext>
            </a:extLst>
          </p:cNvPr>
          <p:cNvSpPr>
            <a:spLocks noGrp="1"/>
          </p:cNvSpPr>
          <p:nvPr>
            <p:ph idx="1"/>
          </p:nvPr>
        </p:nvSpPr>
        <p:spPr>
          <a:xfrm>
            <a:off x="457200" y="1600200"/>
            <a:ext cx="8229600" cy="4060825"/>
          </a:xfrm>
        </p:spPr>
        <p:txBody>
          <a:bodyPr/>
          <a:lstStyle/>
          <a:p>
            <a:pPr>
              <a:buFont typeface="Wingdings" panose="05000000000000000000" pitchFamily="2" charset="2"/>
              <a:buChar char="Ø"/>
            </a:pPr>
            <a:r>
              <a:rPr lang="en-GB" altLang="en-US" sz="2000" dirty="0"/>
              <a:t>Our mission will be to provide the best possible customer service. </a:t>
            </a:r>
          </a:p>
          <a:p>
            <a:pPr>
              <a:buFont typeface="Wingdings" panose="05000000000000000000" pitchFamily="2" charset="2"/>
              <a:buChar char="Ø"/>
            </a:pPr>
            <a:r>
              <a:rPr lang="en-GB" altLang="en-US" sz="2000" dirty="0"/>
              <a:t>Our mission is to become to the top of our field.</a:t>
            </a:r>
          </a:p>
          <a:p>
            <a:pPr marL="0" indent="0">
              <a:buNone/>
            </a:pPr>
            <a:endParaRPr lang="en-GB" altLang="en-US" sz="2000" dirty="0"/>
          </a:p>
          <a:p>
            <a:pPr marL="0" indent="0">
              <a:buNone/>
            </a:pPr>
            <a:endParaRPr lang="en-GB" altLang="en-US" sz="2000" dirty="0"/>
          </a:p>
          <a:p>
            <a:pPr marL="0" indent="0">
              <a:buNone/>
            </a:pPr>
            <a:r>
              <a:rPr lang="en-GB" altLang="en-US" sz="2000" dirty="0"/>
              <a:t> </a:t>
            </a:r>
          </a:p>
          <a:p>
            <a:pPr>
              <a:buFont typeface="Wingdings" panose="05000000000000000000" pitchFamily="2" charset="2"/>
              <a:buChar char="Ø"/>
            </a:pPr>
            <a:r>
              <a:rPr lang="en-GB" altLang="en-US" sz="2000" dirty="0"/>
              <a:t>The vision that we have for our business is that it will rely more on repeat customer or large groups, both of which provide either reliable or large sums of revenue.</a:t>
            </a:r>
          </a:p>
          <a:p>
            <a:pPr>
              <a:buFont typeface="Wingdings" panose="05000000000000000000" pitchFamily="2" charset="2"/>
              <a:buChar char="Ø"/>
            </a:pPr>
            <a:r>
              <a:rPr lang="en-GB" altLang="en-US" sz="2000" dirty="0"/>
              <a:t>We will offer holiday packages and special offers</a:t>
            </a:r>
          </a:p>
          <a:p>
            <a:pPr eaLnBrk="1" hangingPunct="1">
              <a:buFont typeface="Wingdings" panose="05000000000000000000" pitchFamily="2" charset="2"/>
              <a:buChar char="Ø"/>
            </a:pPr>
            <a:endParaRPr lang="en-GB" altLang="en-US" sz="2000" dirty="0"/>
          </a:p>
        </p:txBody>
      </p:sp>
      <p:sp>
        <p:nvSpPr>
          <p:cNvPr id="4" name="Date Placeholder 3">
            <a:extLst>
              <a:ext uri="{FF2B5EF4-FFF2-40B4-BE49-F238E27FC236}">
                <a16:creationId xmlns:a16="http://schemas.microsoft.com/office/drawing/2014/main" id="{544852E5-AC6E-405E-A3E6-CDF345C08AEC}"/>
              </a:ext>
            </a:extLst>
          </p:cNvPr>
          <p:cNvSpPr>
            <a:spLocks noGrp="1"/>
          </p:cNvSpPr>
          <p:nvPr>
            <p:ph type="dt" sz="quarter" idx="10"/>
          </p:nvPr>
        </p:nvSpPr>
        <p:spPr/>
        <p:txBody>
          <a:bodyPr/>
          <a:lstStyle/>
          <a:p>
            <a:pPr>
              <a:defRPr/>
            </a:pPr>
            <a:fld id="{13DF6455-2121-4A2D-846D-E85038EE51D4}" type="datetime1">
              <a:rPr lang="en-GB" altLang="en-US"/>
              <a:pPr>
                <a:defRPr/>
              </a:pPr>
              <a:t>25/04/2018</a:t>
            </a:fld>
            <a:endParaRPr lang="en-GB" altLang="en-US"/>
          </a:p>
        </p:txBody>
      </p:sp>
      <p:sp>
        <p:nvSpPr>
          <p:cNvPr id="5" name="Footer Placeholder 4">
            <a:extLst>
              <a:ext uri="{FF2B5EF4-FFF2-40B4-BE49-F238E27FC236}">
                <a16:creationId xmlns:a16="http://schemas.microsoft.com/office/drawing/2014/main" id="{C53659DD-917B-44FD-B5EB-A83257557C8F}"/>
              </a:ext>
            </a:extLst>
          </p:cNvPr>
          <p:cNvSpPr>
            <a:spLocks noGrp="1"/>
          </p:cNvSpPr>
          <p:nvPr>
            <p:ph type="ftr" sz="quarter" idx="11"/>
          </p:nvPr>
        </p:nvSpPr>
        <p:spPr/>
        <p:txBody>
          <a:bodyPr/>
          <a:lstStyle/>
          <a:p>
            <a:pPr>
              <a:defRPr/>
            </a:pPr>
            <a:r>
              <a:rPr lang="en-GB" altLang="en-US"/>
              <a:t>Mary March</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a:extLst>
              <a:ext uri="{FF2B5EF4-FFF2-40B4-BE49-F238E27FC236}">
                <a16:creationId xmlns:a16="http://schemas.microsoft.com/office/drawing/2014/main" id="{ABF04801-E193-4AC3-9B6E-B2F99FD22F17}"/>
              </a:ext>
            </a:extLst>
          </p:cNvPr>
          <p:cNvSpPr>
            <a:spLocks noGrp="1"/>
          </p:cNvSpPr>
          <p:nvPr>
            <p:ph type="title"/>
          </p:nvPr>
        </p:nvSpPr>
        <p:spPr>
          <a:xfrm>
            <a:off x="179388" y="188913"/>
            <a:ext cx="8229600" cy="1143000"/>
          </a:xfrm>
        </p:spPr>
        <p:txBody>
          <a:bodyPr/>
          <a:lstStyle/>
          <a:p>
            <a:pPr eaLnBrk="1" hangingPunct="1"/>
            <a:r>
              <a:rPr lang="en-GB" altLang="en-US"/>
              <a:t>Legal Compliances</a:t>
            </a:r>
          </a:p>
        </p:txBody>
      </p:sp>
      <p:sp>
        <p:nvSpPr>
          <p:cNvPr id="15363" name="Rectangle 3">
            <a:extLst>
              <a:ext uri="{FF2B5EF4-FFF2-40B4-BE49-F238E27FC236}">
                <a16:creationId xmlns:a16="http://schemas.microsoft.com/office/drawing/2014/main" id="{18DF50EF-E542-4972-810D-8C217F56EEAE}"/>
              </a:ext>
            </a:extLst>
          </p:cNvPr>
          <p:cNvSpPr>
            <a:spLocks noGrp="1"/>
          </p:cNvSpPr>
          <p:nvPr>
            <p:ph idx="1"/>
          </p:nvPr>
        </p:nvSpPr>
        <p:spPr>
          <a:xfrm>
            <a:off x="457200" y="1600200"/>
            <a:ext cx="8229600" cy="3916363"/>
          </a:xfrm>
        </p:spPr>
        <p:txBody>
          <a:bodyPr/>
          <a:lstStyle/>
          <a:p>
            <a:pPr>
              <a:buFont typeface="Wingdings" panose="05000000000000000000" pitchFamily="2" charset="2"/>
              <a:buChar char="Ø"/>
              <a:defRPr/>
            </a:pPr>
            <a:r>
              <a:rPr lang="en-GB" sz="2800" dirty="0"/>
              <a:t>Legal Issues</a:t>
            </a:r>
          </a:p>
          <a:p>
            <a:pPr>
              <a:buFont typeface="Wingdings" panose="05000000000000000000" pitchFamily="2" charset="2"/>
              <a:buChar char="Ø"/>
              <a:defRPr/>
            </a:pPr>
            <a:r>
              <a:rPr lang="en-GB" sz="2800" dirty="0"/>
              <a:t>Permission: without permission from the local council you cannot open a business.</a:t>
            </a:r>
          </a:p>
          <a:p>
            <a:pPr>
              <a:buFont typeface="Wingdings" panose="05000000000000000000" pitchFamily="2" charset="2"/>
              <a:buChar char="Ø"/>
              <a:defRPr/>
            </a:pPr>
            <a:r>
              <a:rPr lang="en-GB" sz="2800" dirty="0"/>
              <a:t>Certification: for a travel agency to successful it needs the correct certifications.</a:t>
            </a:r>
          </a:p>
          <a:p>
            <a:pPr>
              <a:buFont typeface="Wingdings" panose="05000000000000000000" pitchFamily="2" charset="2"/>
              <a:buChar char="Ø"/>
              <a:defRPr/>
            </a:pPr>
            <a:r>
              <a:rPr lang="en-GB" sz="2800" dirty="0"/>
              <a:t>Insurances: Insurance policies work different across different nations and even across different agencies.</a:t>
            </a:r>
          </a:p>
          <a:p>
            <a:pPr eaLnBrk="1" hangingPunct="1">
              <a:buFont typeface="Wingdings" panose="05000000000000000000" pitchFamily="2" charset="2"/>
              <a:buChar char="Ø"/>
              <a:defRPr/>
            </a:pPr>
            <a:endParaRPr lang="en-GB" altLang="en-US" sz="2800" dirty="0"/>
          </a:p>
        </p:txBody>
      </p:sp>
      <p:sp>
        <p:nvSpPr>
          <p:cNvPr id="4" name="Date Placeholder 3">
            <a:extLst>
              <a:ext uri="{FF2B5EF4-FFF2-40B4-BE49-F238E27FC236}">
                <a16:creationId xmlns:a16="http://schemas.microsoft.com/office/drawing/2014/main" id="{29E8B07F-FC7A-4AC6-9C2E-5A1D21CF99B6}"/>
              </a:ext>
            </a:extLst>
          </p:cNvPr>
          <p:cNvSpPr>
            <a:spLocks noGrp="1"/>
          </p:cNvSpPr>
          <p:nvPr>
            <p:ph type="dt" sz="quarter" idx="10"/>
          </p:nvPr>
        </p:nvSpPr>
        <p:spPr/>
        <p:txBody>
          <a:bodyPr/>
          <a:lstStyle/>
          <a:p>
            <a:pPr>
              <a:defRPr/>
            </a:pPr>
            <a:fld id="{C42646B4-1ADF-47AE-B486-D5D6E23B0A98}" type="datetime1">
              <a:rPr lang="en-GB" altLang="en-US"/>
              <a:pPr>
                <a:defRPr/>
              </a:pPr>
              <a:t>25/04/2018</a:t>
            </a:fld>
            <a:endParaRPr lang="en-GB" altLang="en-US"/>
          </a:p>
        </p:txBody>
      </p:sp>
      <p:sp>
        <p:nvSpPr>
          <p:cNvPr id="5" name="Footer Placeholder 4">
            <a:extLst>
              <a:ext uri="{FF2B5EF4-FFF2-40B4-BE49-F238E27FC236}">
                <a16:creationId xmlns:a16="http://schemas.microsoft.com/office/drawing/2014/main" id="{3D31B27E-C89A-41BA-84E8-B4E906C6DFD6}"/>
              </a:ext>
            </a:extLst>
          </p:cNvPr>
          <p:cNvSpPr>
            <a:spLocks noGrp="1"/>
          </p:cNvSpPr>
          <p:nvPr>
            <p:ph type="ftr" sz="quarter" idx="11"/>
          </p:nvPr>
        </p:nvSpPr>
        <p:spPr/>
        <p:txBody>
          <a:bodyPr/>
          <a:lstStyle/>
          <a:p>
            <a:pPr>
              <a:defRPr/>
            </a:pPr>
            <a:r>
              <a:rPr lang="en-GB" altLang="en-US"/>
              <a:t>Mary March</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a:extLst>
              <a:ext uri="{FF2B5EF4-FFF2-40B4-BE49-F238E27FC236}">
                <a16:creationId xmlns:a16="http://schemas.microsoft.com/office/drawing/2014/main" id="{E593982C-66F4-423B-A9C4-2416AB7D0005}"/>
              </a:ext>
            </a:extLst>
          </p:cNvPr>
          <p:cNvSpPr>
            <a:spLocks noGrp="1"/>
          </p:cNvSpPr>
          <p:nvPr>
            <p:ph type="title"/>
          </p:nvPr>
        </p:nvSpPr>
        <p:spPr>
          <a:xfrm>
            <a:off x="-108520" y="1269298"/>
            <a:ext cx="2592288" cy="562819"/>
          </a:xfrm>
        </p:spPr>
        <p:txBody>
          <a:bodyPr/>
          <a:lstStyle/>
          <a:p>
            <a:r>
              <a:rPr lang="en-GB" altLang="en-US" sz="2800" dirty="0"/>
              <a:t>Sales Forecast</a:t>
            </a:r>
          </a:p>
        </p:txBody>
      </p:sp>
      <p:graphicFrame>
        <p:nvGraphicFramePr>
          <p:cNvPr id="6" name="Content Placeholder 5">
            <a:extLst>
              <a:ext uri="{FF2B5EF4-FFF2-40B4-BE49-F238E27FC236}">
                <a16:creationId xmlns:a16="http://schemas.microsoft.com/office/drawing/2014/main" id="{F7F4D1EF-4D87-4A47-AE18-FD3690A22F32}"/>
              </a:ext>
            </a:extLst>
          </p:cNvPr>
          <p:cNvGraphicFramePr>
            <a:graphicFrameLocks noGrp="1"/>
          </p:cNvGraphicFramePr>
          <p:nvPr>
            <p:ph idx="1"/>
            <p:extLst>
              <p:ext uri="{D42A27DB-BD31-4B8C-83A1-F6EECF244321}">
                <p14:modId xmlns:p14="http://schemas.microsoft.com/office/powerpoint/2010/main" val="1566733934"/>
              </p:ext>
            </p:extLst>
          </p:nvPr>
        </p:nvGraphicFramePr>
        <p:xfrm>
          <a:off x="1" y="1781820"/>
          <a:ext cx="9143998" cy="5067300"/>
        </p:xfrm>
        <a:graphic>
          <a:graphicData uri="http://schemas.openxmlformats.org/drawingml/2006/table">
            <a:tbl>
              <a:tblPr>
                <a:tableStyleId>{5C22544A-7EE6-4342-B048-85BDC9FD1C3A}</a:tableStyleId>
              </a:tblPr>
              <a:tblGrid>
                <a:gridCol w="3203846">
                  <a:extLst>
                    <a:ext uri="{9D8B030D-6E8A-4147-A177-3AD203B41FA5}">
                      <a16:colId xmlns:a16="http://schemas.microsoft.com/office/drawing/2014/main" val="2722531554"/>
                    </a:ext>
                  </a:extLst>
                </a:gridCol>
                <a:gridCol w="2236254">
                  <a:extLst>
                    <a:ext uri="{9D8B030D-6E8A-4147-A177-3AD203B41FA5}">
                      <a16:colId xmlns:a16="http://schemas.microsoft.com/office/drawing/2014/main" val="1646644074"/>
                    </a:ext>
                  </a:extLst>
                </a:gridCol>
                <a:gridCol w="1851949">
                  <a:extLst>
                    <a:ext uri="{9D8B030D-6E8A-4147-A177-3AD203B41FA5}">
                      <a16:colId xmlns:a16="http://schemas.microsoft.com/office/drawing/2014/main" val="3608533985"/>
                    </a:ext>
                  </a:extLst>
                </a:gridCol>
                <a:gridCol w="1851949">
                  <a:extLst>
                    <a:ext uri="{9D8B030D-6E8A-4147-A177-3AD203B41FA5}">
                      <a16:colId xmlns:a16="http://schemas.microsoft.com/office/drawing/2014/main" val="1763789029"/>
                    </a:ext>
                  </a:extLst>
                </a:gridCol>
              </a:tblGrid>
              <a:tr h="234026">
                <a:tc>
                  <a:txBody>
                    <a:bodyPr/>
                    <a:lstStyle/>
                    <a:p>
                      <a:pPr algn="l" fontAlgn="b"/>
                      <a:endParaRPr lang="en-GB" sz="1600" b="1" i="0" u="none" strike="noStrike" dirty="0">
                        <a:solidFill>
                          <a:srgbClr val="000000"/>
                        </a:solidFill>
                        <a:effectLst/>
                        <a:latin typeface="Calibri" panose="020F0502020204030204" pitchFamily="34" charset="0"/>
                      </a:endParaRPr>
                    </a:p>
                  </a:txBody>
                  <a:tcPr marL="9526" marR="9526" marT="9525" marB="0" anchor="b"/>
                </a:tc>
                <a:tc>
                  <a:txBody>
                    <a:bodyPr/>
                    <a:lstStyle/>
                    <a:p>
                      <a:pPr algn="l" fontAlgn="b"/>
                      <a:endParaRPr lang="en-GB" sz="1600" b="0" i="0" u="none" strike="noStrike" dirty="0">
                        <a:solidFill>
                          <a:srgbClr val="000000"/>
                        </a:solidFill>
                        <a:effectLst/>
                        <a:latin typeface="Calibri" panose="020F0502020204030204" pitchFamily="34" charset="0"/>
                      </a:endParaRPr>
                    </a:p>
                  </a:txBody>
                  <a:tcPr marL="9526" marR="9526" marT="9525" marB="0" anchor="b"/>
                </a:tc>
                <a:tc>
                  <a:txBody>
                    <a:bodyPr/>
                    <a:lstStyle/>
                    <a:p>
                      <a:pPr algn="l" fontAlgn="b"/>
                      <a:endParaRPr lang="en-GB" sz="1600" b="0" i="0" u="none" strike="noStrike">
                        <a:solidFill>
                          <a:srgbClr val="000000"/>
                        </a:solidFill>
                        <a:effectLst/>
                        <a:latin typeface="Calibri" panose="020F0502020204030204" pitchFamily="34" charset="0"/>
                      </a:endParaRPr>
                    </a:p>
                  </a:txBody>
                  <a:tcPr marL="9526" marR="9526" marT="9525" marB="0" anchor="b"/>
                </a:tc>
                <a:tc>
                  <a:txBody>
                    <a:bodyPr/>
                    <a:lstStyle/>
                    <a:p>
                      <a:pPr algn="l" fontAlgn="b"/>
                      <a:endParaRPr lang="en-GB" sz="1600" b="0" i="0" u="none" strike="noStrike" dirty="0">
                        <a:solidFill>
                          <a:srgbClr val="000000"/>
                        </a:solidFill>
                        <a:effectLst/>
                        <a:latin typeface="Calibri" panose="020F0502020204030204" pitchFamily="34" charset="0"/>
                      </a:endParaRPr>
                    </a:p>
                  </a:txBody>
                  <a:tcPr marL="9526" marR="9526" marT="9525" marB="0" anchor="b"/>
                </a:tc>
                <a:extLst>
                  <a:ext uri="{0D108BD9-81ED-4DB2-BD59-A6C34878D82A}">
                    <a16:rowId xmlns:a16="http://schemas.microsoft.com/office/drawing/2014/main" val="4231220001"/>
                  </a:ext>
                </a:extLst>
              </a:tr>
              <a:tr h="234026">
                <a:tc>
                  <a:txBody>
                    <a:bodyPr/>
                    <a:lstStyle/>
                    <a:p>
                      <a:pPr algn="l" fontAlgn="b"/>
                      <a:endParaRPr lang="en-GB" sz="1600" b="0" i="0" u="none" strike="noStrike" dirty="0">
                        <a:solidFill>
                          <a:srgbClr val="000000"/>
                        </a:solidFill>
                        <a:effectLst/>
                        <a:latin typeface="Calibri" panose="020F0502020204030204" pitchFamily="34" charset="0"/>
                      </a:endParaRPr>
                    </a:p>
                  </a:txBody>
                  <a:tcPr marL="9526" marR="9526" marT="9525" marB="0" anchor="b"/>
                </a:tc>
                <a:tc>
                  <a:txBody>
                    <a:bodyPr/>
                    <a:lstStyle/>
                    <a:p>
                      <a:pPr algn="r" fontAlgn="b"/>
                      <a:r>
                        <a:rPr lang="en-GB" sz="1600" u="none" strike="noStrike">
                          <a:effectLst/>
                        </a:rPr>
                        <a:t>2018</a:t>
                      </a:r>
                      <a:endParaRPr lang="en-GB" sz="1600" b="0" i="0" u="none" strike="noStrike">
                        <a:solidFill>
                          <a:srgbClr val="000000"/>
                        </a:solidFill>
                        <a:effectLst/>
                        <a:latin typeface="Calibri" panose="020F0502020204030204" pitchFamily="34" charset="0"/>
                      </a:endParaRPr>
                    </a:p>
                  </a:txBody>
                  <a:tcPr marL="9526" marR="9526" marT="9525" marB="0" anchor="b"/>
                </a:tc>
                <a:tc>
                  <a:txBody>
                    <a:bodyPr/>
                    <a:lstStyle/>
                    <a:p>
                      <a:pPr algn="r" fontAlgn="b"/>
                      <a:r>
                        <a:rPr lang="en-GB" sz="1600" u="none" strike="noStrike">
                          <a:effectLst/>
                        </a:rPr>
                        <a:t>2019</a:t>
                      </a:r>
                      <a:endParaRPr lang="en-GB" sz="1600" b="0" i="0" u="none" strike="noStrike">
                        <a:solidFill>
                          <a:srgbClr val="000000"/>
                        </a:solidFill>
                        <a:effectLst/>
                        <a:latin typeface="Calibri" panose="020F0502020204030204" pitchFamily="34" charset="0"/>
                      </a:endParaRPr>
                    </a:p>
                  </a:txBody>
                  <a:tcPr marL="9526" marR="9526" marT="9525" marB="0" anchor="b"/>
                </a:tc>
                <a:tc>
                  <a:txBody>
                    <a:bodyPr/>
                    <a:lstStyle/>
                    <a:p>
                      <a:pPr algn="r" fontAlgn="b"/>
                      <a:r>
                        <a:rPr lang="en-GB" sz="1600" u="none" strike="noStrike">
                          <a:effectLst/>
                        </a:rPr>
                        <a:t>2020</a:t>
                      </a:r>
                      <a:endParaRPr lang="en-GB" sz="1600" b="0" i="0" u="none" strike="noStrike">
                        <a:solidFill>
                          <a:srgbClr val="000000"/>
                        </a:solidFill>
                        <a:effectLst/>
                        <a:latin typeface="Calibri" panose="020F0502020204030204" pitchFamily="34" charset="0"/>
                      </a:endParaRPr>
                    </a:p>
                  </a:txBody>
                  <a:tcPr marL="9526" marR="9526" marT="9525" marB="0" anchor="b"/>
                </a:tc>
                <a:extLst>
                  <a:ext uri="{0D108BD9-81ED-4DB2-BD59-A6C34878D82A}">
                    <a16:rowId xmlns:a16="http://schemas.microsoft.com/office/drawing/2014/main" val="3141100553"/>
                  </a:ext>
                </a:extLst>
              </a:tr>
              <a:tr h="234026">
                <a:tc>
                  <a:txBody>
                    <a:bodyPr/>
                    <a:lstStyle/>
                    <a:p>
                      <a:pPr algn="l" fontAlgn="b"/>
                      <a:r>
                        <a:rPr lang="en-GB" sz="1600" u="none" strike="noStrike" dirty="0">
                          <a:effectLst/>
                        </a:rPr>
                        <a:t>Sales</a:t>
                      </a:r>
                      <a:endParaRPr lang="en-GB" sz="1600" b="0" i="1" u="none" strike="noStrike" dirty="0">
                        <a:solidFill>
                          <a:srgbClr val="000000"/>
                        </a:solidFill>
                        <a:effectLst/>
                        <a:latin typeface="Calibri" panose="020F0502020204030204" pitchFamily="34" charset="0"/>
                      </a:endParaRPr>
                    </a:p>
                  </a:txBody>
                  <a:tcPr marL="9526" marR="9526" marT="9525" marB="0" anchor="b"/>
                </a:tc>
                <a:tc>
                  <a:txBody>
                    <a:bodyPr/>
                    <a:lstStyle/>
                    <a:p>
                      <a:pPr algn="l" fontAlgn="b"/>
                      <a:endParaRPr lang="en-GB" sz="1600" b="0" i="0" u="none" strike="noStrike">
                        <a:solidFill>
                          <a:srgbClr val="000000"/>
                        </a:solidFill>
                        <a:effectLst/>
                        <a:latin typeface="Calibri" panose="020F0502020204030204" pitchFamily="34" charset="0"/>
                      </a:endParaRPr>
                    </a:p>
                  </a:txBody>
                  <a:tcPr marL="9526" marR="9526" marT="9525" marB="0" anchor="b"/>
                </a:tc>
                <a:tc>
                  <a:txBody>
                    <a:bodyPr/>
                    <a:lstStyle/>
                    <a:p>
                      <a:pPr algn="l" fontAlgn="b"/>
                      <a:endParaRPr lang="en-GB" sz="1600" b="0" i="0" u="none" strike="noStrike">
                        <a:solidFill>
                          <a:srgbClr val="000000"/>
                        </a:solidFill>
                        <a:effectLst/>
                        <a:latin typeface="Calibri" panose="020F0502020204030204" pitchFamily="34" charset="0"/>
                      </a:endParaRPr>
                    </a:p>
                  </a:txBody>
                  <a:tcPr marL="9526" marR="9526" marT="9525" marB="0" anchor="b"/>
                </a:tc>
                <a:tc>
                  <a:txBody>
                    <a:bodyPr/>
                    <a:lstStyle/>
                    <a:p>
                      <a:pPr algn="l" fontAlgn="b"/>
                      <a:endParaRPr lang="en-GB" sz="1600" b="0" i="0" u="none" strike="noStrike">
                        <a:solidFill>
                          <a:srgbClr val="000000"/>
                        </a:solidFill>
                        <a:effectLst/>
                        <a:latin typeface="Calibri" panose="020F0502020204030204" pitchFamily="34" charset="0"/>
                      </a:endParaRPr>
                    </a:p>
                  </a:txBody>
                  <a:tcPr marL="9526" marR="9526" marT="9525" marB="0" anchor="b"/>
                </a:tc>
                <a:extLst>
                  <a:ext uri="{0D108BD9-81ED-4DB2-BD59-A6C34878D82A}">
                    <a16:rowId xmlns:a16="http://schemas.microsoft.com/office/drawing/2014/main" val="1123261068"/>
                  </a:ext>
                </a:extLst>
              </a:tr>
              <a:tr h="234026">
                <a:tc>
                  <a:txBody>
                    <a:bodyPr/>
                    <a:lstStyle/>
                    <a:p>
                      <a:pPr algn="l" fontAlgn="b"/>
                      <a:r>
                        <a:rPr lang="en-GB" sz="1600" u="none" strike="noStrike">
                          <a:effectLst/>
                        </a:rPr>
                        <a:t>Package Tours</a:t>
                      </a:r>
                      <a:endParaRPr lang="en-GB" sz="1600" b="0" i="0" u="none" strike="noStrike">
                        <a:solidFill>
                          <a:srgbClr val="000000"/>
                        </a:solidFill>
                        <a:effectLst/>
                        <a:latin typeface="Calibri" panose="020F0502020204030204" pitchFamily="34" charset="0"/>
                      </a:endParaRPr>
                    </a:p>
                  </a:txBody>
                  <a:tcPr marL="9526" marR="9526" marT="9525" marB="0" anchor="b"/>
                </a:tc>
                <a:tc>
                  <a:txBody>
                    <a:bodyPr/>
                    <a:lstStyle/>
                    <a:p>
                      <a:pPr algn="l" fontAlgn="b"/>
                      <a:endParaRPr lang="en-GB" sz="1600" b="0" i="0" u="none" strike="noStrike">
                        <a:solidFill>
                          <a:srgbClr val="000000"/>
                        </a:solidFill>
                        <a:effectLst/>
                        <a:latin typeface="Calibri" panose="020F0502020204030204" pitchFamily="34" charset="0"/>
                      </a:endParaRPr>
                    </a:p>
                  </a:txBody>
                  <a:tcPr marL="9526" marR="9526" marT="9525" marB="0" anchor="b"/>
                </a:tc>
                <a:tc>
                  <a:txBody>
                    <a:bodyPr/>
                    <a:lstStyle/>
                    <a:p>
                      <a:pPr algn="l" fontAlgn="b"/>
                      <a:endParaRPr lang="en-GB" sz="1600" b="0" i="0" u="none" strike="noStrike">
                        <a:solidFill>
                          <a:srgbClr val="000000"/>
                        </a:solidFill>
                        <a:effectLst/>
                        <a:latin typeface="Calibri" panose="020F0502020204030204" pitchFamily="34" charset="0"/>
                      </a:endParaRPr>
                    </a:p>
                  </a:txBody>
                  <a:tcPr marL="9526" marR="9526" marT="9525" marB="0" anchor="b"/>
                </a:tc>
                <a:tc>
                  <a:txBody>
                    <a:bodyPr/>
                    <a:lstStyle/>
                    <a:p>
                      <a:pPr algn="l" fontAlgn="b"/>
                      <a:endParaRPr lang="en-GB" sz="1600" b="0" i="0" u="none" strike="noStrike">
                        <a:solidFill>
                          <a:srgbClr val="000000"/>
                        </a:solidFill>
                        <a:effectLst/>
                        <a:latin typeface="Calibri" panose="020F0502020204030204" pitchFamily="34" charset="0"/>
                      </a:endParaRPr>
                    </a:p>
                  </a:txBody>
                  <a:tcPr marL="9526" marR="9526" marT="9525" marB="0" anchor="b"/>
                </a:tc>
                <a:extLst>
                  <a:ext uri="{0D108BD9-81ED-4DB2-BD59-A6C34878D82A}">
                    <a16:rowId xmlns:a16="http://schemas.microsoft.com/office/drawing/2014/main" val="1667745436"/>
                  </a:ext>
                </a:extLst>
              </a:tr>
              <a:tr h="234026">
                <a:tc>
                  <a:txBody>
                    <a:bodyPr/>
                    <a:lstStyle/>
                    <a:p>
                      <a:pPr algn="l" fontAlgn="b"/>
                      <a:r>
                        <a:rPr lang="en-GB" sz="1600" u="none" strike="noStrike" dirty="0">
                          <a:effectLst/>
                        </a:rPr>
                        <a:t>Commercial Travel</a:t>
                      </a:r>
                      <a:endParaRPr lang="en-GB" sz="1600" b="0" i="0" u="none" strike="noStrike" dirty="0">
                        <a:solidFill>
                          <a:srgbClr val="000000"/>
                        </a:solidFill>
                        <a:effectLst/>
                        <a:latin typeface="Calibri" panose="020F0502020204030204" pitchFamily="34" charset="0"/>
                      </a:endParaRPr>
                    </a:p>
                  </a:txBody>
                  <a:tcPr marL="9526" marR="9526" marT="9525" marB="0" anchor="b"/>
                </a:tc>
                <a:tc>
                  <a:txBody>
                    <a:bodyPr/>
                    <a:lstStyle/>
                    <a:p>
                      <a:pPr algn="r" fontAlgn="b"/>
                      <a:r>
                        <a:rPr lang="en-GB" sz="1600" u="none" strike="noStrike">
                          <a:effectLst/>
                        </a:rPr>
                        <a:t>10000</a:t>
                      </a:r>
                      <a:endParaRPr lang="en-GB" sz="1600" b="0" i="0" u="none" strike="noStrike">
                        <a:solidFill>
                          <a:srgbClr val="000000"/>
                        </a:solidFill>
                        <a:effectLst/>
                        <a:latin typeface="Calibri" panose="020F0502020204030204" pitchFamily="34" charset="0"/>
                      </a:endParaRPr>
                    </a:p>
                  </a:txBody>
                  <a:tcPr marL="9526" marR="9526" marT="9525" marB="0" anchor="b"/>
                </a:tc>
                <a:tc>
                  <a:txBody>
                    <a:bodyPr/>
                    <a:lstStyle/>
                    <a:p>
                      <a:pPr algn="r" fontAlgn="b"/>
                      <a:r>
                        <a:rPr lang="en-GB" sz="1600" u="none" strike="noStrike">
                          <a:effectLst/>
                        </a:rPr>
                        <a:t>15000</a:t>
                      </a:r>
                      <a:endParaRPr lang="en-GB" sz="1600" b="0" i="0" u="none" strike="noStrike">
                        <a:solidFill>
                          <a:srgbClr val="000000"/>
                        </a:solidFill>
                        <a:effectLst/>
                        <a:latin typeface="Calibri" panose="020F0502020204030204" pitchFamily="34" charset="0"/>
                      </a:endParaRPr>
                    </a:p>
                  </a:txBody>
                  <a:tcPr marL="9526" marR="9526" marT="9525" marB="0" anchor="b"/>
                </a:tc>
                <a:tc>
                  <a:txBody>
                    <a:bodyPr/>
                    <a:lstStyle/>
                    <a:p>
                      <a:pPr algn="r" fontAlgn="b"/>
                      <a:r>
                        <a:rPr lang="en-GB" sz="1600" u="none" strike="noStrike">
                          <a:effectLst/>
                        </a:rPr>
                        <a:t>20000</a:t>
                      </a:r>
                      <a:endParaRPr lang="en-GB" sz="1600" b="0" i="0" u="none" strike="noStrike">
                        <a:solidFill>
                          <a:srgbClr val="000000"/>
                        </a:solidFill>
                        <a:effectLst/>
                        <a:latin typeface="Calibri" panose="020F0502020204030204" pitchFamily="34" charset="0"/>
                      </a:endParaRPr>
                    </a:p>
                  </a:txBody>
                  <a:tcPr marL="9526" marR="9526" marT="9525" marB="0" anchor="b"/>
                </a:tc>
                <a:extLst>
                  <a:ext uri="{0D108BD9-81ED-4DB2-BD59-A6C34878D82A}">
                    <a16:rowId xmlns:a16="http://schemas.microsoft.com/office/drawing/2014/main" val="66160395"/>
                  </a:ext>
                </a:extLst>
              </a:tr>
              <a:tr h="234026">
                <a:tc>
                  <a:txBody>
                    <a:bodyPr/>
                    <a:lstStyle/>
                    <a:p>
                      <a:pPr algn="l" fontAlgn="b"/>
                      <a:r>
                        <a:rPr lang="en-GB" sz="1600" u="none" strike="noStrike">
                          <a:effectLst/>
                        </a:rPr>
                        <a:t>Car Rental</a:t>
                      </a:r>
                      <a:endParaRPr lang="en-GB" sz="1600" b="0" i="0" u="none" strike="noStrike">
                        <a:solidFill>
                          <a:srgbClr val="000000"/>
                        </a:solidFill>
                        <a:effectLst/>
                        <a:latin typeface="Calibri" panose="020F0502020204030204" pitchFamily="34" charset="0"/>
                      </a:endParaRPr>
                    </a:p>
                  </a:txBody>
                  <a:tcPr marL="9526" marR="9526" marT="9525" marB="0" anchor="b"/>
                </a:tc>
                <a:tc>
                  <a:txBody>
                    <a:bodyPr/>
                    <a:lstStyle/>
                    <a:p>
                      <a:pPr algn="r" fontAlgn="b"/>
                      <a:r>
                        <a:rPr lang="en-GB" sz="1600" u="none" strike="noStrike">
                          <a:effectLst/>
                        </a:rPr>
                        <a:t>10000</a:t>
                      </a:r>
                      <a:endParaRPr lang="en-GB" sz="1600" b="0" i="0" u="none" strike="noStrike">
                        <a:solidFill>
                          <a:srgbClr val="000000"/>
                        </a:solidFill>
                        <a:effectLst/>
                        <a:latin typeface="Calibri" panose="020F0502020204030204" pitchFamily="34" charset="0"/>
                      </a:endParaRPr>
                    </a:p>
                  </a:txBody>
                  <a:tcPr marL="9526" marR="9526" marT="9525" marB="0" anchor="b"/>
                </a:tc>
                <a:tc>
                  <a:txBody>
                    <a:bodyPr/>
                    <a:lstStyle/>
                    <a:p>
                      <a:pPr algn="r" fontAlgn="b"/>
                      <a:r>
                        <a:rPr lang="en-GB" sz="1600" u="none" strike="noStrike">
                          <a:effectLst/>
                        </a:rPr>
                        <a:t>15000</a:t>
                      </a:r>
                      <a:endParaRPr lang="en-GB" sz="1600" b="0" i="0" u="none" strike="noStrike">
                        <a:solidFill>
                          <a:srgbClr val="000000"/>
                        </a:solidFill>
                        <a:effectLst/>
                        <a:latin typeface="Calibri" panose="020F0502020204030204" pitchFamily="34" charset="0"/>
                      </a:endParaRPr>
                    </a:p>
                  </a:txBody>
                  <a:tcPr marL="9526" marR="9526" marT="9525" marB="0" anchor="b"/>
                </a:tc>
                <a:tc>
                  <a:txBody>
                    <a:bodyPr/>
                    <a:lstStyle/>
                    <a:p>
                      <a:pPr algn="r" fontAlgn="b"/>
                      <a:r>
                        <a:rPr lang="en-GB" sz="1600" u="none" strike="noStrike">
                          <a:effectLst/>
                        </a:rPr>
                        <a:t>20000</a:t>
                      </a:r>
                      <a:endParaRPr lang="en-GB" sz="1600" b="0" i="0" u="none" strike="noStrike">
                        <a:solidFill>
                          <a:srgbClr val="000000"/>
                        </a:solidFill>
                        <a:effectLst/>
                        <a:latin typeface="Calibri" panose="020F0502020204030204" pitchFamily="34" charset="0"/>
                      </a:endParaRPr>
                    </a:p>
                  </a:txBody>
                  <a:tcPr marL="9526" marR="9526" marT="9525" marB="0" anchor="b"/>
                </a:tc>
                <a:extLst>
                  <a:ext uri="{0D108BD9-81ED-4DB2-BD59-A6C34878D82A}">
                    <a16:rowId xmlns:a16="http://schemas.microsoft.com/office/drawing/2014/main" val="2582279966"/>
                  </a:ext>
                </a:extLst>
              </a:tr>
              <a:tr h="234026">
                <a:tc>
                  <a:txBody>
                    <a:bodyPr/>
                    <a:lstStyle/>
                    <a:p>
                      <a:pPr algn="l" fontAlgn="b"/>
                      <a:r>
                        <a:rPr lang="en-GB" sz="1600" u="none" strike="noStrike">
                          <a:effectLst/>
                        </a:rPr>
                        <a:t>Hotels</a:t>
                      </a:r>
                      <a:endParaRPr lang="en-GB" sz="1600" b="0" i="0" u="none" strike="noStrike">
                        <a:solidFill>
                          <a:srgbClr val="000000"/>
                        </a:solidFill>
                        <a:effectLst/>
                        <a:latin typeface="Calibri" panose="020F0502020204030204" pitchFamily="34" charset="0"/>
                      </a:endParaRPr>
                    </a:p>
                  </a:txBody>
                  <a:tcPr marL="9526" marR="9526" marT="9525" marB="0" anchor="b"/>
                </a:tc>
                <a:tc>
                  <a:txBody>
                    <a:bodyPr/>
                    <a:lstStyle/>
                    <a:p>
                      <a:pPr algn="r" fontAlgn="b"/>
                      <a:r>
                        <a:rPr lang="en-GB" sz="1600" u="none" strike="noStrike">
                          <a:effectLst/>
                        </a:rPr>
                        <a:t>10000</a:t>
                      </a:r>
                      <a:endParaRPr lang="en-GB" sz="1600" b="0" i="0" u="none" strike="noStrike">
                        <a:solidFill>
                          <a:srgbClr val="000000"/>
                        </a:solidFill>
                        <a:effectLst/>
                        <a:latin typeface="Calibri" panose="020F0502020204030204" pitchFamily="34" charset="0"/>
                      </a:endParaRPr>
                    </a:p>
                  </a:txBody>
                  <a:tcPr marL="9526" marR="9526" marT="9525" marB="0" anchor="b"/>
                </a:tc>
                <a:tc>
                  <a:txBody>
                    <a:bodyPr/>
                    <a:lstStyle/>
                    <a:p>
                      <a:pPr algn="r" fontAlgn="b"/>
                      <a:r>
                        <a:rPr lang="en-GB" sz="1600" u="none" strike="noStrike">
                          <a:effectLst/>
                        </a:rPr>
                        <a:t>15000</a:t>
                      </a:r>
                      <a:endParaRPr lang="en-GB" sz="1600" b="0" i="0" u="none" strike="noStrike">
                        <a:solidFill>
                          <a:srgbClr val="000000"/>
                        </a:solidFill>
                        <a:effectLst/>
                        <a:latin typeface="Calibri" panose="020F0502020204030204" pitchFamily="34" charset="0"/>
                      </a:endParaRPr>
                    </a:p>
                  </a:txBody>
                  <a:tcPr marL="9526" marR="9526" marT="9525" marB="0" anchor="b"/>
                </a:tc>
                <a:tc>
                  <a:txBody>
                    <a:bodyPr/>
                    <a:lstStyle/>
                    <a:p>
                      <a:pPr algn="r" fontAlgn="b"/>
                      <a:r>
                        <a:rPr lang="en-GB" sz="1600" u="none" strike="noStrike">
                          <a:effectLst/>
                        </a:rPr>
                        <a:t>20000</a:t>
                      </a:r>
                      <a:endParaRPr lang="en-GB" sz="1600" b="0" i="0" u="none" strike="noStrike">
                        <a:solidFill>
                          <a:srgbClr val="000000"/>
                        </a:solidFill>
                        <a:effectLst/>
                        <a:latin typeface="Calibri" panose="020F0502020204030204" pitchFamily="34" charset="0"/>
                      </a:endParaRPr>
                    </a:p>
                  </a:txBody>
                  <a:tcPr marL="9526" marR="9526" marT="9525" marB="0" anchor="b"/>
                </a:tc>
                <a:extLst>
                  <a:ext uri="{0D108BD9-81ED-4DB2-BD59-A6C34878D82A}">
                    <a16:rowId xmlns:a16="http://schemas.microsoft.com/office/drawing/2014/main" val="3366447465"/>
                  </a:ext>
                </a:extLst>
              </a:tr>
              <a:tr h="234026">
                <a:tc>
                  <a:txBody>
                    <a:bodyPr/>
                    <a:lstStyle/>
                    <a:p>
                      <a:pPr algn="l" fontAlgn="b"/>
                      <a:r>
                        <a:rPr lang="en-GB" sz="1600" u="none" strike="noStrike">
                          <a:effectLst/>
                        </a:rPr>
                        <a:t>Tourist Attractions</a:t>
                      </a:r>
                      <a:endParaRPr lang="en-GB" sz="1600" b="0" i="0" u="none" strike="noStrike">
                        <a:solidFill>
                          <a:srgbClr val="000000"/>
                        </a:solidFill>
                        <a:effectLst/>
                        <a:latin typeface="Calibri" panose="020F0502020204030204" pitchFamily="34" charset="0"/>
                      </a:endParaRPr>
                    </a:p>
                  </a:txBody>
                  <a:tcPr marL="9526" marR="9526" marT="9525" marB="0" anchor="b"/>
                </a:tc>
                <a:tc>
                  <a:txBody>
                    <a:bodyPr/>
                    <a:lstStyle/>
                    <a:p>
                      <a:pPr algn="r" fontAlgn="b"/>
                      <a:r>
                        <a:rPr lang="en-GB" sz="1600" u="none" strike="noStrike">
                          <a:effectLst/>
                        </a:rPr>
                        <a:t>10000</a:t>
                      </a:r>
                      <a:endParaRPr lang="en-GB" sz="1600" b="0" i="0" u="none" strike="noStrike">
                        <a:solidFill>
                          <a:srgbClr val="000000"/>
                        </a:solidFill>
                        <a:effectLst/>
                        <a:latin typeface="Calibri" panose="020F0502020204030204" pitchFamily="34" charset="0"/>
                      </a:endParaRPr>
                    </a:p>
                  </a:txBody>
                  <a:tcPr marL="9526" marR="9526" marT="9525" marB="0" anchor="b"/>
                </a:tc>
                <a:tc>
                  <a:txBody>
                    <a:bodyPr/>
                    <a:lstStyle/>
                    <a:p>
                      <a:pPr algn="r" fontAlgn="b"/>
                      <a:r>
                        <a:rPr lang="en-GB" sz="1600" u="none" strike="noStrike">
                          <a:effectLst/>
                        </a:rPr>
                        <a:t>15000</a:t>
                      </a:r>
                      <a:endParaRPr lang="en-GB" sz="1600" b="0" i="0" u="none" strike="noStrike">
                        <a:solidFill>
                          <a:srgbClr val="000000"/>
                        </a:solidFill>
                        <a:effectLst/>
                        <a:latin typeface="Calibri" panose="020F0502020204030204" pitchFamily="34" charset="0"/>
                      </a:endParaRPr>
                    </a:p>
                  </a:txBody>
                  <a:tcPr marL="9526" marR="9526" marT="9525" marB="0" anchor="b"/>
                </a:tc>
                <a:tc>
                  <a:txBody>
                    <a:bodyPr/>
                    <a:lstStyle/>
                    <a:p>
                      <a:pPr algn="r" fontAlgn="b"/>
                      <a:r>
                        <a:rPr lang="en-GB" sz="1600" u="none" strike="noStrike">
                          <a:effectLst/>
                        </a:rPr>
                        <a:t>20000</a:t>
                      </a:r>
                      <a:endParaRPr lang="en-GB" sz="1600" b="0" i="0" u="none" strike="noStrike">
                        <a:solidFill>
                          <a:srgbClr val="000000"/>
                        </a:solidFill>
                        <a:effectLst/>
                        <a:latin typeface="Calibri" panose="020F0502020204030204" pitchFamily="34" charset="0"/>
                      </a:endParaRPr>
                    </a:p>
                  </a:txBody>
                  <a:tcPr marL="9526" marR="9526" marT="9525" marB="0" anchor="b"/>
                </a:tc>
                <a:extLst>
                  <a:ext uri="{0D108BD9-81ED-4DB2-BD59-A6C34878D82A}">
                    <a16:rowId xmlns:a16="http://schemas.microsoft.com/office/drawing/2014/main" val="3606914866"/>
                  </a:ext>
                </a:extLst>
              </a:tr>
              <a:tr h="234026">
                <a:tc>
                  <a:txBody>
                    <a:bodyPr/>
                    <a:lstStyle/>
                    <a:p>
                      <a:pPr algn="l" fontAlgn="b"/>
                      <a:r>
                        <a:rPr lang="en-GB" sz="1600" u="none" strike="noStrike">
                          <a:effectLst/>
                        </a:rPr>
                        <a:t>Flight</a:t>
                      </a:r>
                      <a:endParaRPr lang="en-GB" sz="1600" b="0" i="0" u="none" strike="noStrike">
                        <a:solidFill>
                          <a:srgbClr val="000000"/>
                        </a:solidFill>
                        <a:effectLst/>
                        <a:latin typeface="Calibri" panose="020F0502020204030204" pitchFamily="34" charset="0"/>
                      </a:endParaRPr>
                    </a:p>
                  </a:txBody>
                  <a:tcPr marL="9526" marR="9526" marT="9525" marB="0" anchor="b"/>
                </a:tc>
                <a:tc>
                  <a:txBody>
                    <a:bodyPr/>
                    <a:lstStyle/>
                    <a:p>
                      <a:pPr algn="r" fontAlgn="b"/>
                      <a:r>
                        <a:rPr lang="en-GB" sz="1600" u="none" strike="noStrike">
                          <a:effectLst/>
                        </a:rPr>
                        <a:t>10000</a:t>
                      </a:r>
                      <a:endParaRPr lang="en-GB" sz="1600" b="0" i="0" u="none" strike="noStrike">
                        <a:solidFill>
                          <a:srgbClr val="000000"/>
                        </a:solidFill>
                        <a:effectLst/>
                        <a:latin typeface="Calibri" panose="020F0502020204030204" pitchFamily="34" charset="0"/>
                      </a:endParaRPr>
                    </a:p>
                  </a:txBody>
                  <a:tcPr marL="9526" marR="9526" marT="9525" marB="0" anchor="b"/>
                </a:tc>
                <a:tc>
                  <a:txBody>
                    <a:bodyPr/>
                    <a:lstStyle/>
                    <a:p>
                      <a:pPr algn="r" fontAlgn="b"/>
                      <a:r>
                        <a:rPr lang="en-GB" sz="1600" u="none" strike="noStrike">
                          <a:effectLst/>
                        </a:rPr>
                        <a:t>15000</a:t>
                      </a:r>
                      <a:endParaRPr lang="en-GB" sz="1600" b="0" i="0" u="none" strike="noStrike">
                        <a:solidFill>
                          <a:srgbClr val="000000"/>
                        </a:solidFill>
                        <a:effectLst/>
                        <a:latin typeface="Calibri" panose="020F0502020204030204" pitchFamily="34" charset="0"/>
                      </a:endParaRPr>
                    </a:p>
                  </a:txBody>
                  <a:tcPr marL="9526" marR="9526" marT="9525" marB="0" anchor="b"/>
                </a:tc>
                <a:tc>
                  <a:txBody>
                    <a:bodyPr/>
                    <a:lstStyle/>
                    <a:p>
                      <a:pPr algn="r" fontAlgn="b"/>
                      <a:r>
                        <a:rPr lang="en-GB" sz="1600" u="none" strike="noStrike">
                          <a:effectLst/>
                        </a:rPr>
                        <a:t>20000</a:t>
                      </a:r>
                      <a:endParaRPr lang="en-GB" sz="1600" b="0" i="0" u="none" strike="noStrike">
                        <a:solidFill>
                          <a:srgbClr val="000000"/>
                        </a:solidFill>
                        <a:effectLst/>
                        <a:latin typeface="Calibri" panose="020F0502020204030204" pitchFamily="34" charset="0"/>
                      </a:endParaRPr>
                    </a:p>
                  </a:txBody>
                  <a:tcPr marL="9526" marR="9526" marT="9525" marB="0" anchor="b"/>
                </a:tc>
                <a:extLst>
                  <a:ext uri="{0D108BD9-81ED-4DB2-BD59-A6C34878D82A}">
                    <a16:rowId xmlns:a16="http://schemas.microsoft.com/office/drawing/2014/main" val="396147299"/>
                  </a:ext>
                </a:extLst>
              </a:tr>
              <a:tr h="234026">
                <a:tc>
                  <a:txBody>
                    <a:bodyPr/>
                    <a:lstStyle/>
                    <a:p>
                      <a:pPr algn="l" fontAlgn="b"/>
                      <a:r>
                        <a:rPr lang="en-GB" sz="1600" u="none" strike="noStrike">
                          <a:effectLst/>
                        </a:rPr>
                        <a:t>Travel Insurance</a:t>
                      </a:r>
                      <a:endParaRPr lang="en-GB" sz="1600" b="0" i="0" u="none" strike="noStrike">
                        <a:solidFill>
                          <a:srgbClr val="000000"/>
                        </a:solidFill>
                        <a:effectLst/>
                        <a:latin typeface="Calibri" panose="020F0502020204030204" pitchFamily="34" charset="0"/>
                      </a:endParaRPr>
                    </a:p>
                  </a:txBody>
                  <a:tcPr marL="9526" marR="9526" marT="9525" marB="0" anchor="b"/>
                </a:tc>
                <a:tc>
                  <a:txBody>
                    <a:bodyPr/>
                    <a:lstStyle/>
                    <a:p>
                      <a:pPr algn="r" fontAlgn="b"/>
                      <a:r>
                        <a:rPr lang="en-GB" sz="1600" u="none" strike="noStrike">
                          <a:effectLst/>
                        </a:rPr>
                        <a:t>10000</a:t>
                      </a:r>
                      <a:endParaRPr lang="en-GB" sz="1600" b="0" i="0" u="none" strike="noStrike">
                        <a:solidFill>
                          <a:srgbClr val="000000"/>
                        </a:solidFill>
                        <a:effectLst/>
                        <a:latin typeface="Calibri" panose="020F0502020204030204" pitchFamily="34" charset="0"/>
                      </a:endParaRPr>
                    </a:p>
                  </a:txBody>
                  <a:tcPr marL="9526" marR="9526" marT="9525" marB="0" anchor="b"/>
                </a:tc>
                <a:tc>
                  <a:txBody>
                    <a:bodyPr/>
                    <a:lstStyle/>
                    <a:p>
                      <a:pPr algn="r" fontAlgn="b"/>
                      <a:r>
                        <a:rPr lang="en-GB" sz="1600" u="none" strike="noStrike">
                          <a:effectLst/>
                        </a:rPr>
                        <a:t>15000</a:t>
                      </a:r>
                      <a:endParaRPr lang="en-GB" sz="1600" b="0" i="0" u="none" strike="noStrike">
                        <a:solidFill>
                          <a:srgbClr val="000000"/>
                        </a:solidFill>
                        <a:effectLst/>
                        <a:latin typeface="Calibri" panose="020F0502020204030204" pitchFamily="34" charset="0"/>
                      </a:endParaRPr>
                    </a:p>
                  </a:txBody>
                  <a:tcPr marL="9526" marR="9526" marT="9525" marB="0" anchor="b"/>
                </a:tc>
                <a:tc>
                  <a:txBody>
                    <a:bodyPr/>
                    <a:lstStyle/>
                    <a:p>
                      <a:pPr algn="r" fontAlgn="b"/>
                      <a:r>
                        <a:rPr lang="en-GB" sz="1600" u="none" strike="noStrike">
                          <a:effectLst/>
                        </a:rPr>
                        <a:t>20000</a:t>
                      </a:r>
                      <a:endParaRPr lang="en-GB" sz="1600" b="0" i="0" u="none" strike="noStrike">
                        <a:solidFill>
                          <a:srgbClr val="000000"/>
                        </a:solidFill>
                        <a:effectLst/>
                        <a:latin typeface="Calibri" panose="020F0502020204030204" pitchFamily="34" charset="0"/>
                      </a:endParaRPr>
                    </a:p>
                  </a:txBody>
                  <a:tcPr marL="9526" marR="9526" marT="9525" marB="0" anchor="b"/>
                </a:tc>
                <a:extLst>
                  <a:ext uri="{0D108BD9-81ED-4DB2-BD59-A6C34878D82A}">
                    <a16:rowId xmlns:a16="http://schemas.microsoft.com/office/drawing/2014/main" val="1391944000"/>
                  </a:ext>
                </a:extLst>
              </a:tr>
              <a:tr h="234026">
                <a:tc>
                  <a:txBody>
                    <a:bodyPr/>
                    <a:lstStyle/>
                    <a:p>
                      <a:pPr algn="l" fontAlgn="b"/>
                      <a:r>
                        <a:rPr lang="en-GB" sz="1600" u="none" strike="noStrike">
                          <a:effectLst/>
                        </a:rPr>
                        <a:t>Total</a:t>
                      </a:r>
                      <a:endParaRPr lang="en-GB" sz="1600" b="0" i="1" u="none" strike="noStrike">
                        <a:solidFill>
                          <a:srgbClr val="000000"/>
                        </a:solidFill>
                        <a:effectLst/>
                        <a:latin typeface="Calibri" panose="020F0502020204030204" pitchFamily="34" charset="0"/>
                      </a:endParaRPr>
                    </a:p>
                  </a:txBody>
                  <a:tcPr marL="9526" marR="9526" marT="9525" marB="0" anchor="b"/>
                </a:tc>
                <a:tc>
                  <a:txBody>
                    <a:bodyPr/>
                    <a:lstStyle/>
                    <a:p>
                      <a:pPr algn="r" fontAlgn="b"/>
                      <a:r>
                        <a:rPr lang="en-GB" sz="1600" u="none" strike="noStrike">
                          <a:effectLst/>
                        </a:rPr>
                        <a:t>60000</a:t>
                      </a:r>
                      <a:endParaRPr lang="en-GB" sz="1600" b="0" i="0" u="none" strike="noStrike">
                        <a:solidFill>
                          <a:srgbClr val="000000"/>
                        </a:solidFill>
                        <a:effectLst/>
                        <a:latin typeface="Calibri" panose="020F0502020204030204" pitchFamily="34" charset="0"/>
                      </a:endParaRPr>
                    </a:p>
                  </a:txBody>
                  <a:tcPr marL="9526" marR="9526" marT="9525" marB="0" anchor="b"/>
                </a:tc>
                <a:tc>
                  <a:txBody>
                    <a:bodyPr/>
                    <a:lstStyle/>
                    <a:p>
                      <a:pPr algn="r" fontAlgn="b"/>
                      <a:r>
                        <a:rPr lang="en-GB" sz="1600" u="none" strike="noStrike">
                          <a:effectLst/>
                        </a:rPr>
                        <a:t>90000</a:t>
                      </a:r>
                      <a:endParaRPr lang="en-GB" sz="1600" b="0" i="0" u="none" strike="noStrike">
                        <a:solidFill>
                          <a:srgbClr val="000000"/>
                        </a:solidFill>
                        <a:effectLst/>
                        <a:latin typeface="Calibri" panose="020F0502020204030204" pitchFamily="34" charset="0"/>
                      </a:endParaRPr>
                    </a:p>
                  </a:txBody>
                  <a:tcPr marL="9526" marR="9526" marT="9525" marB="0" anchor="b"/>
                </a:tc>
                <a:tc>
                  <a:txBody>
                    <a:bodyPr/>
                    <a:lstStyle/>
                    <a:p>
                      <a:pPr algn="r" fontAlgn="b"/>
                      <a:r>
                        <a:rPr lang="en-GB" sz="1600" u="none" strike="noStrike">
                          <a:effectLst/>
                        </a:rPr>
                        <a:t>120000</a:t>
                      </a:r>
                      <a:endParaRPr lang="en-GB" sz="1600" b="0" i="0" u="none" strike="noStrike">
                        <a:solidFill>
                          <a:srgbClr val="000000"/>
                        </a:solidFill>
                        <a:effectLst/>
                        <a:latin typeface="Calibri" panose="020F0502020204030204" pitchFamily="34" charset="0"/>
                      </a:endParaRPr>
                    </a:p>
                  </a:txBody>
                  <a:tcPr marL="9526" marR="9526" marT="9525" marB="0" anchor="b"/>
                </a:tc>
                <a:extLst>
                  <a:ext uri="{0D108BD9-81ED-4DB2-BD59-A6C34878D82A}">
                    <a16:rowId xmlns:a16="http://schemas.microsoft.com/office/drawing/2014/main" val="1701421530"/>
                  </a:ext>
                </a:extLst>
              </a:tr>
              <a:tr h="234026">
                <a:tc>
                  <a:txBody>
                    <a:bodyPr/>
                    <a:lstStyle/>
                    <a:p>
                      <a:pPr algn="l" fontAlgn="b"/>
                      <a:endParaRPr lang="en-GB" sz="1600" b="0" i="0" u="none" strike="noStrike">
                        <a:solidFill>
                          <a:srgbClr val="000000"/>
                        </a:solidFill>
                        <a:effectLst/>
                        <a:latin typeface="Calibri" panose="020F0502020204030204" pitchFamily="34" charset="0"/>
                      </a:endParaRPr>
                    </a:p>
                  </a:txBody>
                  <a:tcPr marL="9526" marR="9526" marT="9525" marB="0" anchor="b"/>
                </a:tc>
                <a:tc>
                  <a:txBody>
                    <a:bodyPr/>
                    <a:lstStyle/>
                    <a:p>
                      <a:pPr algn="l" fontAlgn="b"/>
                      <a:endParaRPr lang="en-GB" sz="1600" b="0" i="0" u="none" strike="noStrike">
                        <a:solidFill>
                          <a:srgbClr val="000000"/>
                        </a:solidFill>
                        <a:effectLst/>
                        <a:latin typeface="Calibri" panose="020F0502020204030204" pitchFamily="34" charset="0"/>
                      </a:endParaRPr>
                    </a:p>
                  </a:txBody>
                  <a:tcPr marL="9526" marR="9526" marT="9525" marB="0" anchor="b"/>
                </a:tc>
                <a:tc>
                  <a:txBody>
                    <a:bodyPr/>
                    <a:lstStyle/>
                    <a:p>
                      <a:pPr algn="l" fontAlgn="b"/>
                      <a:endParaRPr lang="en-GB" sz="1600" b="0" i="0" u="none" strike="noStrike">
                        <a:solidFill>
                          <a:srgbClr val="000000"/>
                        </a:solidFill>
                        <a:effectLst/>
                        <a:latin typeface="Calibri" panose="020F0502020204030204" pitchFamily="34" charset="0"/>
                      </a:endParaRPr>
                    </a:p>
                  </a:txBody>
                  <a:tcPr marL="9526" marR="9526" marT="9525" marB="0" anchor="b"/>
                </a:tc>
                <a:tc>
                  <a:txBody>
                    <a:bodyPr/>
                    <a:lstStyle/>
                    <a:p>
                      <a:pPr algn="l" fontAlgn="b"/>
                      <a:endParaRPr lang="en-GB" sz="1600" b="0" i="0" u="none" strike="noStrike">
                        <a:solidFill>
                          <a:srgbClr val="000000"/>
                        </a:solidFill>
                        <a:effectLst/>
                        <a:latin typeface="Calibri" panose="020F0502020204030204" pitchFamily="34" charset="0"/>
                      </a:endParaRPr>
                    </a:p>
                  </a:txBody>
                  <a:tcPr marL="9526" marR="9526" marT="9525" marB="0" anchor="b"/>
                </a:tc>
                <a:extLst>
                  <a:ext uri="{0D108BD9-81ED-4DB2-BD59-A6C34878D82A}">
                    <a16:rowId xmlns:a16="http://schemas.microsoft.com/office/drawing/2014/main" val="610844161"/>
                  </a:ext>
                </a:extLst>
              </a:tr>
              <a:tr h="234026">
                <a:tc>
                  <a:txBody>
                    <a:bodyPr/>
                    <a:lstStyle/>
                    <a:p>
                      <a:pPr algn="l" fontAlgn="b"/>
                      <a:r>
                        <a:rPr lang="en-GB" sz="1600" u="none" strike="noStrike">
                          <a:effectLst/>
                        </a:rPr>
                        <a:t>Expenditure</a:t>
                      </a:r>
                      <a:endParaRPr lang="en-GB" sz="1600" b="0" i="1" u="none" strike="noStrike">
                        <a:solidFill>
                          <a:srgbClr val="000000"/>
                        </a:solidFill>
                        <a:effectLst/>
                        <a:latin typeface="Calibri" panose="020F0502020204030204" pitchFamily="34" charset="0"/>
                      </a:endParaRPr>
                    </a:p>
                  </a:txBody>
                  <a:tcPr marL="9526" marR="9526" marT="9525" marB="0" anchor="b"/>
                </a:tc>
                <a:tc>
                  <a:txBody>
                    <a:bodyPr/>
                    <a:lstStyle/>
                    <a:p>
                      <a:pPr algn="r" fontAlgn="b"/>
                      <a:r>
                        <a:rPr lang="en-GB" sz="1600" u="none" strike="noStrike">
                          <a:effectLst/>
                        </a:rPr>
                        <a:t>2018</a:t>
                      </a:r>
                      <a:endParaRPr lang="en-GB" sz="1600" b="0" i="0" u="none" strike="noStrike">
                        <a:solidFill>
                          <a:srgbClr val="000000"/>
                        </a:solidFill>
                        <a:effectLst/>
                        <a:latin typeface="Calibri" panose="020F0502020204030204" pitchFamily="34" charset="0"/>
                      </a:endParaRPr>
                    </a:p>
                  </a:txBody>
                  <a:tcPr marL="9526" marR="9526" marT="9525" marB="0" anchor="b"/>
                </a:tc>
                <a:tc>
                  <a:txBody>
                    <a:bodyPr/>
                    <a:lstStyle/>
                    <a:p>
                      <a:pPr algn="r" fontAlgn="b"/>
                      <a:r>
                        <a:rPr lang="en-GB" sz="1600" u="none" strike="noStrike">
                          <a:effectLst/>
                        </a:rPr>
                        <a:t>2019</a:t>
                      </a:r>
                      <a:endParaRPr lang="en-GB" sz="1600" b="0" i="0" u="none" strike="noStrike">
                        <a:solidFill>
                          <a:srgbClr val="000000"/>
                        </a:solidFill>
                        <a:effectLst/>
                        <a:latin typeface="Calibri" panose="020F0502020204030204" pitchFamily="34" charset="0"/>
                      </a:endParaRPr>
                    </a:p>
                  </a:txBody>
                  <a:tcPr marL="9526" marR="9526" marT="9525" marB="0" anchor="b"/>
                </a:tc>
                <a:tc>
                  <a:txBody>
                    <a:bodyPr/>
                    <a:lstStyle/>
                    <a:p>
                      <a:pPr algn="r" fontAlgn="b"/>
                      <a:r>
                        <a:rPr lang="en-GB" sz="1600" u="none" strike="noStrike">
                          <a:effectLst/>
                        </a:rPr>
                        <a:t>2020</a:t>
                      </a:r>
                      <a:endParaRPr lang="en-GB" sz="1600" b="0" i="0" u="none" strike="noStrike">
                        <a:solidFill>
                          <a:srgbClr val="000000"/>
                        </a:solidFill>
                        <a:effectLst/>
                        <a:latin typeface="Calibri" panose="020F0502020204030204" pitchFamily="34" charset="0"/>
                      </a:endParaRPr>
                    </a:p>
                  </a:txBody>
                  <a:tcPr marL="9526" marR="9526" marT="9525" marB="0" anchor="b"/>
                </a:tc>
                <a:extLst>
                  <a:ext uri="{0D108BD9-81ED-4DB2-BD59-A6C34878D82A}">
                    <a16:rowId xmlns:a16="http://schemas.microsoft.com/office/drawing/2014/main" val="2321087470"/>
                  </a:ext>
                </a:extLst>
              </a:tr>
              <a:tr h="234026">
                <a:tc>
                  <a:txBody>
                    <a:bodyPr/>
                    <a:lstStyle/>
                    <a:p>
                      <a:pPr algn="l" fontAlgn="b"/>
                      <a:r>
                        <a:rPr lang="en-GB" sz="1600" u="none" strike="noStrike">
                          <a:effectLst/>
                        </a:rPr>
                        <a:t>Staff</a:t>
                      </a:r>
                      <a:endParaRPr lang="en-GB" sz="1600" b="0" i="0" u="none" strike="noStrike">
                        <a:solidFill>
                          <a:srgbClr val="000000"/>
                        </a:solidFill>
                        <a:effectLst/>
                        <a:latin typeface="Calibri" panose="020F0502020204030204" pitchFamily="34" charset="0"/>
                      </a:endParaRPr>
                    </a:p>
                  </a:txBody>
                  <a:tcPr marL="9526" marR="9526" marT="9525" marB="0" anchor="b"/>
                </a:tc>
                <a:tc>
                  <a:txBody>
                    <a:bodyPr/>
                    <a:lstStyle/>
                    <a:p>
                      <a:pPr algn="r" fontAlgn="b"/>
                      <a:r>
                        <a:rPr lang="en-GB" sz="1600" u="none" strike="noStrike">
                          <a:effectLst/>
                        </a:rPr>
                        <a:t>25000</a:t>
                      </a:r>
                      <a:endParaRPr lang="en-GB" sz="1600" b="0" i="0" u="none" strike="noStrike">
                        <a:solidFill>
                          <a:srgbClr val="000000"/>
                        </a:solidFill>
                        <a:effectLst/>
                        <a:latin typeface="Calibri" panose="020F0502020204030204" pitchFamily="34" charset="0"/>
                      </a:endParaRPr>
                    </a:p>
                  </a:txBody>
                  <a:tcPr marL="9526" marR="9526" marT="9525" marB="0" anchor="b"/>
                </a:tc>
                <a:tc>
                  <a:txBody>
                    <a:bodyPr/>
                    <a:lstStyle/>
                    <a:p>
                      <a:pPr algn="r" fontAlgn="b"/>
                      <a:r>
                        <a:rPr lang="en-GB" sz="1600" u="none" strike="noStrike">
                          <a:effectLst/>
                        </a:rPr>
                        <a:t>35000</a:t>
                      </a:r>
                      <a:endParaRPr lang="en-GB" sz="1600" b="0" i="0" u="none" strike="noStrike">
                        <a:solidFill>
                          <a:srgbClr val="000000"/>
                        </a:solidFill>
                        <a:effectLst/>
                        <a:latin typeface="Calibri" panose="020F0502020204030204" pitchFamily="34" charset="0"/>
                      </a:endParaRPr>
                    </a:p>
                  </a:txBody>
                  <a:tcPr marL="9526" marR="9526" marT="9525" marB="0" anchor="b"/>
                </a:tc>
                <a:tc>
                  <a:txBody>
                    <a:bodyPr/>
                    <a:lstStyle/>
                    <a:p>
                      <a:pPr algn="r" fontAlgn="b"/>
                      <a:r>
                        <a:rPr lang="en-GB" sz="1600" u="none" strike="noStrike">
                          <a:effectLst/>
                        </a:rPr>
                        <a:t>40000</a:t>
                      </a:r>
                      <a:endParaRPr lang="en-GB" sz="1600" b="0" i="0" u="none" strike="noStrike">
                        <a:solidFill>
                          <a:srgbClr val="000000"/>
                        </a:solidFill>
                        <a:effectLst/>
                        <a:latin typeface="Calibri" panose="020F0502020204030204" pitchFamily="34" charset="0"/>
                      </a:endParaRPr>
                    </a:p>
                  </a:txBody>
                  <a:tcPr marL="9526" marR="9526" marT="9525" marB="0" anchor="b"/>
                </a:tc>
                <a:extLst>
                  <a:ext uri="{0D108BD9-81ED-4DB2-BD59-A6C34878D82A}">
                    <a16:rowId xmlns:a16="http://schemas.microsoft.com/office/drawing/2014/main" val="4159813037"/>
                  </a:ext>
                </a:extLst>
              </a:tr>
              <a:tr h="234026">
                <a:tc>
                  <a:txBody>
                    <a:bodyPr/>
                    <a:lstStyle/>
                    <a:p>
                      <a:pPr algn="l" fontAlgn="b"/>
                      <a:r>
                        <a:rPr lang="en-GB" sz="1600" u="none" strike="noStrike">
                          <a:effectLst/>
                        </a:rPr>
                        <a:t>Rent</a:t>
                      </a:r>
                      <a:endParaRPr lang="en-GB" sz="1600" b="0" i="0" u="none" strike="noStrike">
                        <a:solidFill>
                          <a:srgbClr val="000000"/>
                        </a:solidFill>
                        <a:effectLst/>
                        <a:latin typeface="Calibri" panose="020F0502020204030204" pitchFamily="34" charset="0"/>
                      </a:endParaRPr>
                    </a:p>
                  </a:txBody>
                  <a:tcPr marL="9526" marR="9526" marT="9525" marB="0" anchor="b"/>
                </a:tc>
                <a:tc>
                  <a:txBody>
                    <a:bodyPr/>
                    <a:lstStyle/>
                    <a:p>
                      <a:pPr algn="r" fontAlgn="b"/>
                      <a:r>
                        <a:rPr lang="en-GB" sz="1600" u="none" strike="noStrike">
                          <a:effectLst/>
                        </a:rPr>
                        <a:t>20000</a:t>
                      </a:r>
                      <a:endParaRPr lang="en-GB" sz="1600" b="0" i="0" u="none" strike="noStrike">
                        <a:solidFill>
                          <a:srgbClr val="000000"/>
                        </a:solidFill>
                        <a:effectLst/>
                        <a:latin typeface="Calibri" panose="020F0502020204030204" pitchFamily="34" charset="0"/>
                      </a:endParaRPr>
                    </a:p>
                  </a:txBody>
                  <a:tcPr marL="9526" marR="9526" marT="9525" marB="0" anchor="b"/>
                </a:tc>
                <a:tc>
                  <a:txBody>
                    <a:bodyPr/>
                    <a:lstStyle/>
                    <a:p>
                      <a:pPr algn="r" fontAlgn="b"/>
                      <a:r>
                        <a:rPr lang="en-GB" sz="1600" u="none" strike="noStrike">
                          <a:effectLst/>
                        </a:rPr>
                        <a:t>20000</a:t>
                      </a:r>
                      <a:endParaRPr lang="en-GB" sz="1600" b="0" i="0" u="none" strike="noStrike">
                        <a:solidFill>
                          <a:srgbClr val="000000"/>
                        </a:solidFill>
                        <a:effectLst/>
                        <a:latin typeface="Calibri" panose="020F0502020204030204" pitchFamily="34" charset="0"/>
                      </a:endParaRPr>
                    </a:p>
                  </a:txBody>
                  <a:tcPr marL="9526" marR="9526" marT="9525" marB="0" anchor="b"/>
                </a:tc>
                <a:tc>
                  <a:txBody>
                    <a:bodyPr/>
                    <a:lstStyle/>
                    <a:p>
                      <a:pPr algn="r" fontAlgn="b"/>
                      <a:r>
                        <a:rPr lang="en-GB" sz="1600" u="none" strike="noStrike">
                          <a:effectLst/>
                        </a:rPr>
                        <a:t>20000</a:t>
                      </a:r>
                      <a:endParaRPr lang="en-GB" sz="1600" b="0" i="0" u="none" strike="noStrike">
                        <a:solidFill>
                          <a:srgbClr val="000000"/>
                        </a:solidFill>
                        <a:effectLst/>
                        <a:latin typeface="Calibri" panose="020F0502020204030204" pitchFamily="34" charset="0"/>
                      </a:endParaRPr>
                    </a:p>
                  </a:txBody>
                  <a:tcPr marL="9526" marR="9526" marT="9525" marB="0" anchor="b"/>
                </a:tc>
                <a:extLst>
                  <a:ext uri="{0D108BD9-81ED-4DB2-BD59-A6C34878D82A}">
                    <a16:rowId xmlns:a16="http://schemas.microsoft.com/office/drawing/2014/main" val="3585441136"/>
                  </a:ext>
                </a:extLst>
              </a:tr>
              <a:tr h="234026">
                <a:tc>
                  <a:txBody>
                    <a:bodyPr/>
                    <a:lstStyle/>
                    <a:p>
                      <a:pPr algn="l" fontAlgn="b"/>
                      <a:r>
                        <a:rPr lang="en-GB" sz="1600" u="none" strike="noStrike">
                          <a:effectLst/>
                        </a:rPr>
                        <a:t>Insurance</a:t>
                      </a:r>
                      <a:endParaRPr lang="en-GB" sz="1600" b="0" i="0" u="none" strike="noStrike">
                        <a:solidFill>
                          <a:srgbClr val="000000"/>
                        </a:solidFill>
                        <a:effectLst/>
                        <a:latin typeface="Calibri" panose="020F0502020204030204" pitchFamily="34" charset="0"/>
                      </a:endParaRPr>
                    </a:p>
                  </a:txBody>
                  <a:tcPr marL="9526" marR="9526" marT="9525" marB="0" anchor="b"/>
                </a:tc>
                <a:tc>
                  <a:txBody>
                    <a:bodyPr/>
                    <a:lstStyle/>
                    <a:p>
                      <a:pPr algn="r" fontAlgn="b"/>
                      <a:r>
                        <a:rPr lang="en-GB" sz="1600" u="none" strike="noStrike">
                          <a:effectLst/>
                        </a:rPr>
                        <a:t>5000</a:t>
                      </a:r>
                      <a:endParaRPr lang="en-GB" sz="1600" b="0" i="0" u="none" strike="noStrike">
                        <a:solidFill>
                          <a:srgbClr val="000000"/>
                        </a:solidFill>
                        <a:effectLst/>
                        <a:latin typeface="Calibri" panose="020F0502020204030204" pitchFamily="34" charset="0"/>
                      </a:endParaRPr>
                    </a:p>
                  </a:txBody>
                  <a:tcPr marL="9526" marR="9526" marT="9525" marB="0" anchor="b"/>
                </a:tc>
                <a:tc>
                  <a:txBody>
                    <a:bodyPr/>
                    <a:lstStyle/>
                    <a:p>
                      <a:pPr algn="r" fontAlgn="b"/>
                      <a:r>
                        <a:rPr lang="en-GB" sz="1600" u="none" strike="noStrike">
                          <a:effectLst/>
                        </a:rPr>
                        <a:t>5000</a:t>
                      </a:r>
                      <a:endParaRPr lang="en-GB" sz="1600" b="0" i="0" u="none" strike="noStrike">
                        <a:solidFill>
                          <a:srgbClr val="000000"/>
                        </a:solidFill>
                        <a:effectLst/>
                        <a:latin typeface="Calibri" panose="020F0502020204030204" pitchFamily="34" charset="0"/>
                      </a:endParaRPr>
                    </a:p>
                  </a:txBody>
                  <a:tcPr marL="9526" marR="9526" marT="9525" marB="0" anchor="b"/>
                </a:tc>
                <a:tc>
                  <a:txBody>
                    <a:bodyPr/>
                    <a:lstStyle/>
                    <a:p>
                      <a:pPr algn="r" fontAlgn="b"/>
                      <a:r>
                        <a:rPr lang="en-GB" sz="1600" u="none" strike="noStrike">
                          <a:effectLst/>
                        </a:rPr>
                        <a:t>5000</a:t>
                      </a:r>
                      <a:endParaRPr lang="en-GB" sz="1600" b="0" i="0" u="none" strike="noStrike">
                        <a:solidFill>
                          <a:srgbClr val="000000"/>
                        </a:solidFill>
                        <a:effectLst/>
                        <a:latin typeface="Calibri" panose="020F0502020204030204" pitchFamily="34" charset="0"/>
                      </a:endParaRPr>
                    </a:p>
                  </a:txBody>
                  <a:tcPr marL="9526" marR="9526" marT="9525" marB="0" anchor="b"/>
                </a:tc>
                <a:extLst>
                  <a:ext uri="{0D108BD9-81ED-4DB2-BD59-A6C34878D82A}">
                    <a16:rowId xmlns:a16="http://schemas.microsoft.com/office/drawing/2014/main" val="2365782389"/>
                  </a:ext>
                </a:extLst>
              </a:tr>
              <a:tr h="234026">
                <a:tc>
                  <a:txBody>
                    <a:bodyPr/>
                    <a:lstStyle/>
                    <a:p>
                      <a:pPr algn="l" fontAlgn="b"/>
                      <a:r>
                        <a:rPr lang="en-GB" sz="1600" u="none" strike="noStrike">
                          <a:effectLst/>
                        </a:rPr>
                        <a:t>Advertising</a:t>
                      </a:r>
                      <a:endParaRPr lang="en-GB" sz="1600" b="0" i="0" u="none" strike="noStrike">
                        <a:solidFill>
                          <a:srgbClr val="000000"/>
                        </a:solidFill>
                        <a:effectLst/>
                        <a:latin typeface="Calibri" panose="020F0502020204030204" pitchFamily="34" charset="0"/>
                      </a:endParaRPr>
                    </a:p>
                  </a:txBody>
                  <a:tcPr marL="9526" marR="9526" marT="9525" marB="0" anchor="b"/>
                </a:tc>
                <a:tc>
                  <a:txBody>
                    <a:bodyPr/>
                    <a:lstStyle/>
                    <a:p>
                      <a:pPr algn="r" fontAlgn="b"/>
                      <a:r>
                        <a:rPr lang="en-GB" sz="1600" u="none" strike="noStrike">
                          <a:effectLst/>
                        </a:rPr>
                        <a:t>1000</a:t>
                      </a:r>
                      <a:endParaRPr lang="en-GB" sz="1600" b="0" i="0" u="none" strike="noStrike">
                        <a:solidFill>
                          <a:srgbClr val="000000"/>
                        </a:solidFill>
                        <a:effectLst/>
                        <a:latin typeface="Calibri" panose="020F0502020204030204" pitchFamily="34" charset="0"/>
                      </a:endParaRPr>
                    </a:p>
                  </a:txBody>
                  <a:tcPr marL="9526" marR="9526" marT="9525" marB="0" anchor="b"/>
                </a:tc>
                <a:tc>
                  <a:txBody>
                    <a:bodyPr/>
                    <a:lstStyle/>
                    <a:p>
                      <a:pPr algn="r" fontAlgn="b"/>
                      <a:r>
                        <a:rPr lang="en-GB" sz="1600" u="none" strike="noStrike">
                          <a:effectLst/>
                        </a:rPr>
                        <a:t>2500</a:t>
                      </a:r>
                      <a:endParaRPr lang="en-GB" sz="1600" b="0" i="0" u="none" strike="noStrike">
                        <a:solidFill>
                          <a:srgbClr val="000000"/>
                        </a:solidFill>
                        <a:effectLst/>
                        <a:latin typeface="Calibri" panose="020F0502020204030204" pitchFamily="34" charset="0"/>
                      </a:endParaRPr>
                    </a:p>
                  </a:txBody>
                  <a:tcPr marL="9526" marR="9526" marT="9525" marB="0" anchor="b"/>
                </a:tc>
                <a:tc>
                  <a:txBody>
                    <a:bodyPr/>
                    <a:lstStyle/>
                    <a:p>
                      <a:pPr algn="r" fontAlgn="b"/>
                      <a:r>
                        <a:rPr lang="en-GB" sz="1600" u="none" strike="noStrike">
                          <a:effectLst/>
                        </a:rPr>
                        <a:t>10000</a:t>
                      </a:r>
                      <a:endParaRPr lang="en-GB" sz="1600" b="0" i="0" u="none" strike="noStrike">
                        <a:solidFill>
                          <a:srgbClr val="000000"/>
                        </a:solidFill>
                        <a:effectLst/>
                        <a:latin typeface="Calibri" panose="020F0502020204030204" pitchFamily="34" charset="0"/>
                      </a:endParaRPr>
                    </a:p>
                  </a:txBody>
                  <a:tcPr marL="9526" marR="9526" marT="9525" marB="0" anchor="b"/>
                </a:tc>
                <a:extLst>
                  <a:ext uri="{0D108BD9-81ED-4DB2-BD59-A6C34878D82A}">
                    <a16:rowId xmlns:a16="http://schemas.microsoft.com/office/drawing/2014/main" val="1982727457"/>
                  </a:ext>
                </a:extLst>
              </a:tr>
              <a:tr h="234026">
                <a:tc>
                  <a:txBody>
                    <a:bodyPr/>
                    <a:lstStyle/>
                    <a:p>
                      <a:pPr algn="l" fontAlgn="b"/>
                      <a:r>
                        <a:rPr lang="en-GB" sz="1600" u="none" strike="noStrike">
                          <a:effectLst/>
                        </a:rPr>
                        <a:t>Total</a:t>
                      </a:r>
                      <a:endParaRPr lang="en-GB" sz="1600" b="0" i="1" u="none" strike="noStrike">
                        <a:solidFill>
                          <a:srgbClr val="000000"/>
                        </a:solidFill>
                        <a:effectLst/>
                        <a:latin typeface="Calibri" panose="020F0502020204030204" pitchFamily="34" charset="0"/>
                      </a:endParaRPr>
                    </a:p>
                  </a:txBody>
                  <a:tcPr marL="9526" marR="9526" marT="9525" marB="0" anchor="b"/>
                </a:tc>
                <a:tc>
                  <a:txBody>
                    <a:bodyPr/>
                    <a:lstStyle/>
                    <a:p>
                      <a:pPr algn="r" fontAlgn="b"/>
                      <a:r>
                        <a:rPr lang="en-GB" sz="1600" u="none" strike="noStrike">
                          <a:effectLst/>
                        </a:rPr>
                        <a:t>53018</a:t>
                      </a:r>
                      <a:endParaRPr lang="en-GB" sz="1600" b="0" i="0" u="none" strike="noStrike">
                        <a:solidFill>
                          <a:srgbClr val="000000"/>
                        </a:solidFill>
                        <a:effectLst/>
                        <a:latin typeface="Calibri" panose="020F0502020204030204" pitchFamily="34" charset="0"/>
                      </a:endParaRPr>
                    </a:p>
                  </a:txBody>
                  <a:tcPr marL="9526" marR="9526" marT="9525" marB="0" anchor="b"/>
                </a:tc>
                <a:tc>
                  <a:txBody>
                    <a:bodyPr/>
                    <a:lstStyle/>
                    <a:p>
                      <a:pPr algn="r" fontAlgn="b"/>
                      <a:r>
                        <a:rPr lang="en-GB" sz="1600" u="none" strike="noStrike">
                          <a:effectLst/>
                        </a:rPr>
                        <a:t>64519</a:t>
                      </a:r>
                      <a:endParaRPr lang="en-GB" sz="1600" b="0" i="0" u="none" strike="noStrike">
                        <a:solidFill>
                          <a:srgbClr val="000000"/>
                        </a:solidFill>
                        <a:effectLst/>
                        <a:latin typeface="Calibri" panose="020F0502020204030204" pitchFamily="34" charset="0"/>
                      </a:endParaRPr>
                    </a:p>
                  </a:txBody>
                  <a:tcPr marL="9526" marR="9526" marT="9525" marB="0" anchor="b"/>
                </a:tc>
                <a:tc>
                  <a:txBody>
                    <a:bodyPr/>
                    <a:lstStyle/>
                    <a:p>
                      <a:pPr algn="r" fontAlgn="b"/>
                      <a:r>
                        <a:rPr lang="en-GB" sz="1600" u="none" strike="noStrike">
                          <a:effectLst/>
                        </a:rPr>
                        <a:t>77020</a:t>
                      </a:r>
                      <a:endParaRPr lang="en-GB" sz="1600" b="0" i="0" u="none" strike="noStrike">
                        <a:solidFill>
                          <a:srgbClr val="000000"/>
                        </a:solidFill>
                        <a:effectLst/>
                        <a:latin typeface="Calibri" panose="020F0502020204030204" pitchFamily="34" charset="0"/>
                      </a:endParaRPr>
                    </a:p>
                  </a:txBody>
                  <a:tcPr marL="9526" marR="9526" marT="9525" marB="0" anchor="b"/>
                </a:tc>
                <a:extLst>
                  <a:ext uri="{0D108BD9-81ED-4DB2-BD59-A6C34878D82A}">
                    <a16:rowId xmlns:a16="http://schemas.microsoft.com/office/drawing/2014/main" val="1439647837"/>
                  </a:ext>
                </a:extLst>
              </a:tr>
              <a:tr h="234026">
                <a:tc>
                  <a:txBody>
                    <a:bodyPr/>
                    <a:lstStyle/>
                    <a:p>
                      <a:pPr algn="l" fontAlgn="b"/>
                      <a:endParaRPr lang="en-GB" sz="1600" b="0" i="0" u="none" strike="noStrike">
                        <a:solidFill>
                          <a:srgbClr val="000000"/>
                        </a:solidFill>
                        <a:effectLst/>
                        <a:latin typeface="Calibri" panose="020F0502020204030204" pitchFamily="34" charset="0"/>
                      </a:endParaRPr>
                    </a:p>
                  </a:txBody>
                  <a:tcPr marL="9526" marR="9526" marT="9525" marB="0" anchor="b"/>
                </a:tc>
                <a:tc>
                  <a:txBody>
                    <a:bodyPr/>
                    <a:lstStyle/>
                    <a:p>
                      <a:pPr algn="l" fontAlgn="b"/>
                      <a:endParaRPr lang="en-GB" sz="1600" b="0" i="0" u="none" strike="noStrike">
                        <a:solidFill>
                          <a:srgbClr val="000000"/>
                        </a:solidFill>
                        <a:effectLst/>
                        <a:latin typeface="Calibri" panose="020F0502020204030204" pitchFamily="34" charset="0"/>
                      </a:endParaRPr>
                    </a:p>
                  </a:txBody>
                  <a:tcPr marL="9526" marR="9526" marT="9525" marB="0" anchor="b"/>
                </a:tc>
                <a:tc>
                  <a:txBody>
                    <a:bodyPr/>
                    <a:lstStyle/>
                    <a:p>
                      <a:pPr algn="l" fontAlgn="b"/>
                      <a:endParaRPr lang="en-GB" sz="1600" b="0" i="0" u="none" strike="noStrike">
                        <a:solidFill>
                          <a:srgbClr val="000000"/>
                        </a:solidFill>
                        <a:effectLst/>
                        <a:latin typeface="Calibri" panose="020F0502020204030204" pitchFamily="34" charset="0"/>
                      </a:endParaRPr>
                    </a:p>
                  </a:txBody>
                  <a:tcPr marL="9526" marR="9526" marT="9525" marB="0" anchor="b"/>
                </a:tc>
                <a:tc>
                  <a:txBody>
                    <a:bodyPr/>
                    <a:lstStyle/>
                    <a:p>
                      <a:pPr algn="l" fontAlgn="b"/>
                      <a:endParaRPr lang="en-GB" sz="1600" b="0" i="0" u="none" strike="noStrike">
                        <a:solidFill>
                          <a:srgbClr val="000000"/>
                        </a:solidFill>
                        <a:effectLst/>
                        <a:latin typeface="Calibri" panose="020F0502020204030204" pitchFamily="34" charset="0"/>
                      </a:endParaRPr>
                    </a:p>
                  </a:txBody>
                  <a:tcPr marL="9526" marR="9526" marT="9525" marB="0" anchor="b"/>
                </a:tc>
                <a:extLst>
                  <a:ext uri="{0D108BD9-81ED-4DB2-BD59-A6C34878D82A}">
                    <a16:rowId xmlns:a16="http://schemas.microsoft.com/office/drawing/2014/main" val="983831740"/>
                  </a:ext>
                </a:extLst>
              </a:tr>
              <a:tr h="234026">
                <a:tc>
                  <a:txBody>
                    <a:bodyPr/>
                    <a:lstStyle/>
                    <a:p>
                      <a:pPr algn="l" fontAlgn="b"/>
                      <a:r>
                        <a:rPr lang="en-GB" sz="1600" u="none" strike="noStrike">
                          <a:effectLst/>
                        </a:rPr>
                        <a:t>Net Profit</a:t>
                      </a:r>
                      <a:endParaRPr lang="en-GB" sz="1600" b="0" i="0" u="none" strike="noStrike">
                        <a:solidFill>
                          <a:srgbClr val="000000"/>
                        </a:solidFill>
                        <a:effectLst/>
                        <a:latin typeface="Calibri" panose="020F0502020204030204" pitchFamily="34" charset="0"/>
                      </a:endParaRPr>
                    </a:p>
                  </a:txBody>
                  <a:tcPr marL="9526" marR="9526" marT="9525" marB="0" anchor="b"/>
                </a:tc>
                <a:tc>
                  <a:txBody>
                    <a:bodyPr/>
                    <a:lstStyle/>
                    <a:p>
                      <a:pPr algn="r" fontAlgn="b"/>
                      <a:r>
                        <a:rPr lang="en-GB" sz="1600" u="none" strike="noStrike">
                          <a:effectLst/>
                        </a:rPr>
                        <a:t>6982</a:t>
                      </a:r>
                      <a:endParaRPr lang="en-GB" sz="1600" b="0" i="0" u="none" strike="noStrike">
                        <a:solidFill>
                          <a:srgbClr val="000000"/>
                        </a:solidFill>
                        <a:effectLst/>
                        <a:latin typeface="Calibri" panose="020F0502020204030204" pitchFamily="34" charset="0"/>
                      </a:endParaRPr>
                    </a:p>
                  </a:txBody>
                  <a:tcPr marL="9526" marR="9526" marT="9525" marB="0" anchor="b"/>
                </a:tc>
                <a:tc>
                  <a:txBody>
                    <a:bodyPr/>
                    <a:lstStyle/>
                    <a:p>
                      <a:pPr algn="r" fontAlgn="b"/>
                      <a:r>
                        <a:rPr lang="en-GB" sz="1600" u="none" strike="noStrike">
                          <a:effectLst/>
                        </a:rPr>
                        <a:t>25481</a:t>
                      </a:r>
                      <a:endParaRPr lang="en-GB" sz="1600" b="0" i="0" u="none" strike="noStrike">
                        <a:solidFill>
                          <a:srgbClr val="000000"/>
                        </a:solidFill>
                        <a:effectLst/>
                        <a:latin typeface="Calibri" panose="020F0502020204030204" pitchFamily="34" charset="0"/>
                      </a:endParaRPr>
                    </a:p>
                  </a:txBody>
                  <a:tcPr marL="9526" marR="9526" marT="9525" marB="0" anchor="b"/>
                </a:tc>
                <a:tc>
                  <a:txBody>
                    <a:bodyPr/>
                    <a:lstStyle/>
                    <a:p>
                      <a:pPr algn="r" fontAlgn="b"/>
                      <a:r>
                        <a:rPr lang="en-GB" sz="1600" u="none" strike="noStrike" dirty="0">
                          <a:effectLst/>
                        </a:rPr>
                        <a:t>42980</a:t>
                      </a:r>
                      <a:endParaRPr lang="en-GB" sz="1600" b="0" i="0" u="none" strike="noStrike" dirty="0">
                        <a:solidFill>
                          <a:srgbClr val="000000"/>
                        </a:solidFill>
                        <a:effectLst/>
                        <a:latin typeface="Calibri" panose="020F0502020204030204" pitchFamily="34" charset="0"/>
                      </a:endParaRPr>
                    </a:p>
                  </a:txBody>
                  <a:tcPr marL="9526" marR="9526" marT="9525" marB="0" anchor="b"/>
                </a:tc>
                <a:extLst>
                  <a:ext uri="{0D108BD9-81ED-4DB2-BD59-A6C34878D82A}">
                    <a16:rowId xmlns:a16="http://schemas.microsoft.com/office/drawing/2014/main" val="600818480"/>
                  </a:ext>
                </a:extLst>
              </a:tr>
            </a:tbl>
          </a:graphicData>
        </a:graphic>
      </p:graphicFrame>
      <p:sp>
        <p:nvSpPr>
          <p:cNvPr id="7" name="TextBox 6">
            <a:extLst>
              <a:ext uri="{FF2B5EF4-FFF2-40B4-BE49-F238E27FC236}">
                <a16:creationId xmlns:a16="http://schemas.microsoft.com/office/drawing/2014/main" id="{65C8D318-A2D9-472B-B446-819AB74C8434}"/>
              </a:ext>
            </a:extLst>
          </p:cNvPr>
          <p:cNvSpPr txBox="1"/>
          <p:nvPr/>
        </p:nvSpPr>
        <p:spPr>
          <a:xfrm>
            <a:off x="2627784" y="746078"/>
            <a:ext cx="3708920" cy="523220"/>
          </a:xfrm>
          <a:prstGeom prst="rect">
            <a:avLst/>
          </a:prstGeom>
          <a:noFill/>
        </p:spPr>
        <p:txBody>
          <a:bodyPr wrap="square" rtlCol="0">
            <a:spAutoFit/>
          </a:bodyPr>
          <a:lstStyle/>
          <a:p>
            <a:r>
              <a:rPr lang="en-GB" altLang="en-US" sz="2800" dirty="0"/>
              <a:t>Management Process</a:t>
            </a:r>
            <a:endParaRPr lang="en-GB" sz="2800" dirty="0"/>
          </a:p>
        </p:txBody>
      </p:sp>
      <p:sp>
        <p:nvSpPr>
          <p:cNvPr id="8" name="TextBox 7">
            <a:extLst>
              <a:ext uri="{FF2B5EF4-FFF2-40B4-BE49-F238E27FC236}">
                <a16:creationId xmlns:a16="http://schemas.microsoft.com/office/drawing/2014/main" id="{B98E9F87-0009-4DB0-8CC5-2D5D007850C0}"/>
              </a:ext>
            </a:extLst>
          </p:cNvPr>
          <p:cNvSpPr txBox="1"/>
          <p:nvPr/>
        </p:nvSpPr>
        <p:spPr>
          <a:xfrm>
            <a:off x="2033972" y="18545"/>
            <a:ext cx="5076056" cy="646331"/>
          </a:xfrm>
          <a:prstGeom prst="rect">
            <a:avLst/>
          </a:prstGeom>
          <a:noFill/>
        </p:spPr>
        <p:txBody>
          <a:bodyPr wrap="square" rtlCol="0">
            <a:spAutoFit/>
          </a:bodyPr>
          <a:lstStyle/>
          <a:p>
            <a:r>
              <a:rPr lang="en-GB" altLang="en-US" sz="3600" dirty="0">
                <a:latin typeface="Calibri" panose="020F0502020204030204" pitchFamily="34" charset="0"/>
                <a:cs typeface="Calibri" panose="020F0502020204030204" pitchFamily="34" charset="0"/>
              </a:rPr>
              <a:t>By</a:t>
            </a:r>
            <a:r>
              <a:rPr lang="en-GB" altLang="en-US" sz="3600" b="1" u="sng" dirty="0">
                <a:latin typeface="Calibri" panose="020F0502020204030204" pitchFamily="34" charset="0"/>
                <a:cs typeface="Calibri" panose="020F0502020204030204" pitchFamily="34" charset="0"/>
              </a:rPr>
              <a:t>: Sabina Bibi – 1606037</a:t>
            </a:r>
          </a:p>
        </p:txBody>
      </p:sp>
    </p:spTree>
    <p:extLst>
      <p:ext uri="{BB962C8B-B14F-4D97-AF65-F5344CB8AC3E}">
        <p14:creationId xmlns:p14="http://schemas.microsoft.com/office/powerpoint/2010/main" val="335172388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a:extLst>
              <a:ext uri="{FF2B5EF4-FFF2-40B4-BE49-F238E27FC236}">
                <a16:creationId xmlns:a16="http://schemas.microsoft.com/office/drawing/2014/main" id="{DAEBE689-2BAE-4BC8-B89E-A983B30A3933}"/>
              </a:ext>
            </a:extLst>
          </p:cNvPr>
          <p:cNvSpPr>
            <a:spLocks noGrp="1"/>
          </p:cNvSpPr>
          <p:nvPr>
            <p:ph type="title"/>
          </p:nvPr>
        </p:nvSpPr>
        <p:spPr/>
        <p:txBody>
          <a:bodyPr/>
          <a:lstStyle/>
          <a:p>
            <a:r>
              <a:rPr lang="en-GB" altLang="en-US"/>
              <a:t>Monthly Budget</a:t>
            </a:r>
          </a:p>
        </p:txBody>
      </p:sp>
      <p:graphicFrame>
        <p:nvGraphicFramePr>
          <p:cNvPr id="6" name="Content Placeholder 5">
            <a:extLst>
              <a:ext uri="{FF2B5EF4-FFF2-40B4-BE49-F238E27FC236}">
                <a16:creationId xmlns:a16="http://schemas.microsoft.com/office/drawing/2014/main" id="{26CA4F37-9517-4F57-BAFF-AFA362B32E97}"/>
              </a:ext>
            </a:extLst>
          </p:cNvPr>
          <p:cNvGraphicFramePr>
            <a:graphicFrameLocks noGrp="1"/>
          </p:cNvGraphicFramePr>
          <p:nvPr>
            <p:ph idx="1"/>
            <p:extLst>
              <p:ext uri="{D42A27DB-BD31-4B8C-83A1-F6EECF244321}">
                <p14:modId xmlns:p14="http://schemas.microsoft.com/office/powerpoint/2010/main" val="3988064438"/>
              </p:ext>
            </p:extLst>
          </p:nvPr>
        </p:nvGraphicFramePr>
        <p:xfrm>
          <a:off x="118840" y="1767386"/>
          <a:ext cx="8906320" cy="3900488"/>
        </p:xfrm>
        <a:graphic>
          <a:graphicData uri="http://schemas.openxmlformats.org/drawingml/2006/table">
            <a:tbl>
              <a:tblPr>
                <a:tableStyleId>{5C22544A-7EE6-4342-B048-85BDC9FD1C3A}</a:tableStyleId>
              </a:tblPr>
              <a:tblGrid>
                <a:gridCol w="4627307">
                  <a:extLst>
                    <a:ext uri="{9D8B030D-6E8A-4147-A177-3AD203B41FA5}">
                      <a16:colId xmlns:a16="http://schemas.microsoft.com/office/drawing/2014/main" val="2765910228"/>
                    </a:ext>
                  </a:extLst>
                </a:gridCol>
                <a:gridCol w="4279013">
                  <a:extLst>
                    <a:ext uri="{9D8B030D-6E8A-4147-A177-3AD203B41FA5}">
                      <a16:colId xmlns:a16="http://schemas.microsoft.com/office/drawing/2014/main" val="3974053374"/>
                    </a:ext>
                  </a:extLst>
                </a:gridCol>
              </a:tblGrid>
              <a:tr h="487561">
                <a:tc>
                  <a:txBody>
                    <a:bodyPr/>
                    <a:lstStyle/>
                    <a:p>
                      <a:pPr algn="l" fontAlgn="b"/>
                      <a:r>
                        <a:rPr lang="en-GB" sz="2400" b="1" u="none" strike="noStrike" dirty="0">
                          <a:effectLst/>
                        </a:rPr>
                        <a:t>Monthly Budget</a:t>
                      </a:r>
                      <a:endParaRPr lang="en-GB" sz="2400" b="1" i="0" u="none" strike="noStrike" dirty="0">
                        <a:solidFill>
                          <a:srgbClr val="000000"/>
                        </a:solidFill>
                        <a:effectLst/>
                        <a:latin typeface="Calibri" panose="020F0502020204030204" pitchFamily="34" charset="0"/>
                      </a:endParaRPr>
                    </a:p>
                  </a:txBody>
                  <a:tcPr marL="9524" marR="9524" marT="9523" marB="0" anchor="b"/>
                </a:tc>
                <a:tc>
                  <a:txBody>
                    <a:bodyPr/>
                    <a:lstStyle/>
                    <a:p>
                      <a:pPr algn="l" fontAlgn="b"/>
                      <a:endParaRPr lang="en-GB" sz="2400" b="1" i="0" u="none" strike="noStrike">
                        <a:solidFill>
                          <a:srgbClr val="000000"/>
                        </a:solidFill>
                        <a:effectLst/>
                        <a:latin typeface="Calibri" panose="020F0502020204030204" pitchFamily="34" charset="0"/>
                      </a:endParaRPr>
                    </a:p>
                  </a:txBody>
                  <a:tcPr marL="9524" marR="9524" marT="9523" marB="0" anchor="b"/>
                </a:tc>
                <a:extLst>
                  <a:ext uri="{0D108BD9-81ED-4DB2-BD59-A6C34878D82A}">
                    <a16:rowId xmlns:a16="http://schemas.microsoft.com/office/drawing/2014/main" val="3700457049"/>
                  </a:ext>
                </a:extLst>
              </a:tr>
              <a:tr h="487561">
                <a:tc>
                  <a:txBody>
                    <a:bodyPr/>
                    <a:lstStyle/>
                    <a:p>
                      <a:pPr algn="l" fontAlgn="b"/>
                      <a:r>
                        <a:rPr lang="en-GB" sz="2400" b="1" u="none" strike="noStrike" dirty="0">
                          <a:effectLst/>
                        </a:rPr>
                        <a:t>Category</a:t>
                      </a:r>
                      <a:endParaRPr lang="en-GB" sz="2400" b="1" i="0" u="none" strike="noStrike" dirty="0">
                        <a:solidFill>
                          <a:srgbClr val="000000"/>
                        </a:solidFill>
                        <a:effectLst/>
                        <a:latin typeface="Calibri" panose="020F0502020204030204" pitchFamily="34" charset="0"/>
                      </a:endParaRPr>
                    </a:p>
                  </a:txBody>
                  <a:tcPr marL="9524" marR="9524" marT="9523" marB="0" anchor="b"/>
                </a:tc>
                <a:tc>
                  <a:txBody>
                    <a:bodyPr/>
                    <a:lstStyle/>
                    <a:p>
                      <a:pPr algn="l" fontAlgn="b"/>
                      <a:r>
                        <a:rPr lang="en-GB" sz="2400" b="1" u="none" strike="noStrike" dirty="0">
                          <a:effectLst/>
                        </a:rPr>
                        <a:t>Monthly Amount</a:t>
                      </a:r>
                      <a:endParaRPr lang="en-GB" sz="2400" b="1" i="0" u="none" strike="noStrike" dirty="0">
                        <a:solidFill>
                          <a:srgbClr val="000000"/>
                        </a:solidFill>
                        <a:effectLst/>
                        <a:latin typeface="Calibri" panose="020F0502020204030204" pitchFamily="34" charset="0"/>
                      </a:endParaRPr>
                    </a:p>
                  </a:txBody>
                  <a:tcPr marL="9524" marR="9524" marT="9523" marB="0" anchor="b"/>
                </a:tc>
                <a:extLst>
                  <a:ext uri="{0D108BD9-81ED-4DB2-BD59-A6C34878D82A}">
                    <a16:rowId xmlns:a16="http://schemas.microsoft.com/office/drawing/2014/main" val="2372033687"/>
                  </a:ext>
                </a:extLst>
              </a:tr>
              <a:tr h="487561">
                <a:tc>
                  <a:txBody>
                    <a:bodyPr/>
                    <a:lstStyle/>
                    <a:p>
                      <a:pPr algn="l" fontAlgn="b"/>
                      <a:r>
                        <a:rPr lang="en-GB" sz="2400" u="none" strike="noStrike" dirty="0">
                          <a:effectLst/>
                        </a:rPr>
                        <a:t>Staff</a:t>
                      </a:r>
                      <a:endParaRPr lang="en-GB" sz="2400" b="0" i="0" u="none" strike="noStrike" dirty="0">
                        <a:solidFill>
                          <a:srgbClr val="000000"/>
                        </a:solidFill>
                        <a:effectLst/>
                        <a:latin typeface="Calibri" panose="020F0502020204030204" pitchFamily="34" charset="0"/>
                      </a:endParaRPr>
                    </a:p>
                  </a:txBody>
                  <a:tcPr marL="9524" marR="9524" marT="9523" marB="0" anchor="b"/>
                </a:tc>
                <a:tc>
                  <a:txBody>
                    <a:bodyPr/>
                    <a:lstStyle/>
                    <a:p>
                      <a:pPr algn="l" fontAlgn="b"/>
                      <a:r>
                        <a:rPr lang="en-GB" sz="2400" u="none" strike="noStrike" dirty="0">
                          <a:effectLst/>
                        </a:rPr>
                        <a:t>50000</a:t>
                      </a:r>
                      <a:endParaRPr lang="en-GB" sz="2400" b="0" i="0" u="none" strike="noStrike" dirty="0">
                        <a:solidFill>
                          <a:srgbClr val="000000"/>
                        </a:solidFill>
                        <a:effectLst/>
                        <a:latin typeface="Calibri" panose="020F0502020204030204" pitchFamily="34" charset="0"/>
                      </a:endParaRPr>
                    </a:p>
                  </a:txBody>
                  <a:tcPr marL="9524" marR="9524" marT="9523" marB="0" anchor="b"/>
                </a:tc>
                <a:extLst>
                  <a:ext uri="{0D108BD9-81ED-4DB2-BD59-A6C34878D82A}">
                    <a16:rowId xmlns:a16="http://schemas.microsoft.com/office/drawing/2014/main" val="1224396905"/>
                  </a:ext>
                </a:extLst>
              </a:tr>
              <a:tr h="487561">
                <a:tc>
                  <a:txBody>
                    <a:bodyPr/>
                    <a:lstStyle/>
                    <a:p>
                      <a:pPr algn="l" fontAlgn="b"/>
                      <a:r>
                        <a:rPr lang="en-GB" sz="2400" u="none" strike="noStrike">
                          <a:effectLst/>
                        </a:rPr>
                        <a:t>Rent</a:t>
                      </a:r>
                      <a:endParaRPr lang="en-GB" sz="2400" b="0" i="0" u="none" strike="noStrike">
                        <a:solidFill>
                          <a:srgbClr val="000000"/>
                        </a:solidFill>
                        <a:effectLst/>
                        <a:latin typeface="Calibri" panose="020F0502020204030204" pitchFamily="34" charset="0"/>
                      </a:endParaRPr>
                    </a:p>
                  </a:txBody>
                  <a:tcPr marL="9524" marR="9524" marT="9523" marB="0" anchor="b"/>
                </a:tc>
                <a:tc>
                  <a:txBody>
                    <a:bodyPr/>
                    <a:lstStyle/>
                    <a:p>
                      <a:pPr algn="l" fontAlgn="b"/>
                      <a:r>
                        <a:rPr lang="en-GB" sz="2400" u="none" strike="noStrike" dirty="0">
                          <a:effectLst/>
                        </a:rPr>
                        <a:t>25000</a:t>
                      </a:r>
                      <a:endParaRPr lang="en-GB" sz="2400" b="0" i="0" u="none" strike="noStrike" dirty="0">
                        <a:solidFill>
                          <a:srgbClr val="000000"/>
                        </a:solidFill>
                        <a:effectLst/>
                        <a:latin typeface="Calibri" panose="020F0502020204030204" pitchFamily="34" charset="0"/>
                      </a:endParaRPr>
                    </a:p>
                  </a:txBody>
                  <a:tcPr marL="9524" marR="9524" marT="9523" marB="0" anchor="b"/>
                </a:tc>
                <a:extLst>
                  <a:ext uri="{0D108BD9-81ED-4DB2-BD59-A6C34878D82A}">
                    <a16:rowId xmlns:a16="http://schemas.microsoft.com/office/drawing/2014/main" val="2459607338"/>
                  </a:ext>
                </a:extLst>
              </a:tr>
              <a:tr h="487561">
                <a:tc>
                  <a:txBody>
                    <a:bodyPr/>
                    <a:lstStyle/>
                    <a:p>
                      <a:pPr algn="l" fontAlgn="b"/>
                      <a:r>
                        <a:rPr lang="en-GB" sz="2400" u="none" strike="noStrike">
                          <a:effectLst/>
                        </a:rPr>
                        <a:t>Insurance</a:t>
                      </a:r>
                      <a:endParaRPr lang="en-GB" sz="2400" b="0" i="0" u="none" strike="noStrike">
                        <a:solidFill>
                          <a:srgbClr val="000000"/>
                        </a:solidFill>
                        <a:effectLst/>
                        <a:latin typeface="Calibri" panose="020F0502020204030204" pitchFamily="34" charset="0"/>
                      </a:endParaRPr>
                    </a:p>
                  </a:txBody>
                  <a:tcPr marL="9524" marR="9524" marT="9523" marB="0" anchor="b"/>
                </a:tc>
                <a:tc>
                  <a:txBody>
                    <a:bodyPr/>
                    <a:lstStyle/>
                    <a:p>
                      <a:pPr algn="l" fontAlgn="b"/>
                      <a:r>
                        <a:rPr lang="en-GB" sz="2400" u="none" strike="noStrike" dirty="0">
                          <a:effectLst/>
                        </a:rPr>
                        <a:t>10000</a:t>
                      </a:r>
                      <a:endParaRPr lang="en-GB" sz="2400" b="0" i="0" u="none" strike="noStrike" dirty="0">
                        <a:solidFill>
                          <a:srgbClr val="000000"/>
                        </a:solidFill>
                        <a:effectLst/>
                        <a:latin typeface="Calibri" panose="020F0502020204030204" pitchFamily="34" charset="0"/>
                      </a:endParaRPr>
                    </a:p>
                  </a:txBody>
                  <a:tcPr marL="9524" marR="9524" marT="9523" marB="0" anchor="b"/>
                </a:tc>
                <a:extLst>
                  <a:ext uri="{0D108BD9-81ED-4DB2-BD59-A6C34878D82A}">
                    <a16:rowId xmlns:a16="http://schemas.microsoft.com/office/drawing/2014/main" val="3081844297"/>
                  </a:ext>
                </a:extLst>
              </a:tr>
              <a:tr h="487561">
                <a:tc>
                  <a:txBody>
                    <a:bodyPr/>
                    <a:lstStyle/>
                    <a:p>
                      <a:pPr algn="l" fontAlgn="b"/>
                      <a:r>
                        <a:rPr lang="en-GB" sz="2400" u="none" strike="noStrike">
                          <a:effectLst/>
                        </a:rPr>
                        <a:t>Equipment</a:t>
                      </a:r>
                      <a:endParaRPr lang="en-GB" sz="2400" b="0" i="0" u="none" strike="noStrike">
                        <a:solidFill>
                          <a:srgbClr val="000000"/>
                        </a:solidFill>
                        <a:effectLst/>
                        <a:latin typeface="Calibri" panose="020F0502020204030204" pitchFamily="34" charset="0"/>
                      </a:endParaRPr>
                    </a:p>
                  </a:txBody>
                  <a:tcPr marL="9524" marR="9524" marT="9523" marB="0" anchor="b"/>
                </a:tc>
                <a:tc>
                  <a:txBody>
                    <a:bodyPr/>
                    <a:lstStyle/>
                    <a:p>
                      <a:pPr algn="l" fontAlgn="b"/>
                      <a:r>
                        <a:rPr lang="en-GB" sz="2400" u="none" strike="noStrike" dirty="0">
                          <a:effectLst/>
                        </a:rPr>
                        <a:t>50000</a:t>
                      </a:r>
                      <a:endParaRPr lang="en-GB" sz="2400" b="0" i="0" u="none" strike="noStrike" dirty="0">
                        <a:solidFill>
                          <a:srgbClr val="000000"/>
                        </a:solidFill>
                        <a:effectLst/>
                        <a:latin typeface="Calibri" panose="020F0502020204030204" pitchFamily="34" charset="0"/>
                      </a:endParaRPr>
                    </a:p>
                  </a:txBody>
                  <a:tcPr marL="9524" marR="9524" marT="9523" marB="0" anchor="b"/>
                </a:tc>
                <a:extLst>
                  <a:ext uri="{0D108BD9-81ED-4DB2-BD59-A6C34878D82A}">
                    <a16:rowId xmlns:a16="http://schemas.microsoft.com/office/drawing/2014/main" val="2246343457"/>
                  </a:ext>
                </a:extLst>
              </a:tr>
              <a:tr h="487561">
                <a:tc>
                  <a:txBody>
                    <a:bodyPr/>
                    <a:lstStyle/>
                    <a:p>
                      <a:pPr algn="l" fontAlgn="b"/>
                      <a:r>
                        <a:rPr lang="en-GB" sz="2400" u="none" strike="noStrike">
                          <a:effectLst/>
                        </a:rPr>
                        <a:t>Advertising</a:t>
                      </a:r>
                      <a:endParaRPr lang="en-GB" sz="2400" b="0" i="0" u="none" strike="noStrike">
                        <a:solidFill>
                          <a:srgbClr val="000000"/>
                        </a:solidFill>
                        <a:effectLst/>
                        <a:latin typeface="Calibri" panose="020F0502020204030204" pitchFamily="34" charset="0"/>
                      </a:endParaRPr>
                    </a:p>
                  </a:txBody>
                  <a:tcPr marL="9524" marR="9524" marT="9523" marB="0" anchor="b"/>
                </a:tc>
                <a:tc>
                  <a:txBody>
                    <a:bodyPr/>
                    <a:lstStyle/>
                    <a:p>
                      <a:pPr algn="l" fontAlgn="b"/>
                      <a:r>
                        <a:rPr lang="en-GB" sz="2400" u="none" strike="noStrike" dirty="0">
                          <a:effectLst/>
                        </a:rPr>
                        <a:t>20000</a:t>
                      </a:r>
                      <a:endParaRPr lang="en-GB" sz="2400" b="0" i="0" u="none" strike="noStrike" dirty="0">
                        <a:solidFill>
                          <a:srgbClr val="000000"/>
                        </a:solidFill>
                        <a:effectLst/>
                        <a:latin typeface="Calibri" panose="020F0502020204030204" pitchFamily="34" charset="0"/>
                      </a:endParaRPr>
                    </a:p>
                  </a:txBody>
                  <a:tcPr marL="9524" marR="9524" marT="9523" marB="0" anchor="b"/>
                </a:tc>
                <a:extLst>
                  <a:ext uri="{0D108BD9-81ED-4DB2-BD59-A6C34878D82A}">
                    <a16:rowId xmlns:a16="http://schemas.microsoft.com/office/drawing/2014/main" val="3674550996"/>
                  </a:ext>
                </a:extLst>
              </a:tr>
              <a:tr h="487561">
                <a:tc>
                  <a:txBody>
                    <a:bodyPr/>
                    <a:lstStyle/>
                    <a:p>
                      <a:pPr algn="l" fontAlgn="b"/>
                      <a:r>
                        <a:rPr lang="en-GB" sz="2400" u="none" strike="noStrike">
                          <a:effectLst/>
                        </a:rPr>
                        <a:t>Total</a:t>
                      </a:r>
                      <a:endParaRPr lang="en-GB" sz="2400" b="0" i="1" u="none" strike="noStrike">
                        <a:solidFill>
                          <a:srgbClr val="000000"/>
                        </a:solidFill>
                        <a:effectLst/>
                        <a:latin typeface="Calibri" panose="020F0502020204030204" pitchFamily="34" charset="0"/>
                      </a:endParaRPr>
                    </a:p>
                  </a:txBody>
                  <a:tcPr marL="9524" marR="9524" marT="9523" marB="0" anchor="b"/>
                </a:tc>
                <a:tc>
                  <a:txBody>
                    <a:bodyPr/>
                    <a:lstStyle/>
                    <a:p>
                      <a:pPr algn="l" fontAlgn="b"/>
                      <a:r>
                        <a:rPr lang="en-GB" sz="2400" u="none" strike="noStrike" dirty="0">
                          <a:effectLst/>
                        </a:rPr>
                        <a:t>155000</a:t>
                      </a:r>
                      <a:endParaRPr lang="en-GB" sz="2400" b="0" i="0" u="none" strike="noStrike" dirty="0">
                        <a:solidFill>
                          <a:srgbClr val="000000"/>
                        </a:solidFill>
                        <a:effectLst/>
                        <a:latin typeface="Calibri" panose="020F0502020204030204" pitchFamily="34" charset="0"/>
                      </a:endParaRPr>
                    </a:p>
                  </a:txBody>
                  <a:tcPr marL="9524" marR="9524" marT="9523" marB="0" anchor="b"/>
                </a:tc>
                <a:extLst>
                  <a:ext uri="{0D108BD9-81ED-4DB2-BD59-A6C34878D82A}">
                    <a16:rowId xmlns:a16="http://schemas.microsoft.com/office/drawing/2014/main" val="3588363435"/>
                  </a:ext>
                </a:extLst>
              </a:tr>
            </a:tbl>
          </a:graphicData>
        </a:graphic>
      </p:graphicFrame>
      <p:sp>
        <p:nvSpPr>
          <p:cNvPr id="4" name="Date Placeholder 3">
            <a:extLst>
              <a:ext uri="{FF2B5EF4-FFF2-40B4-BE49-F238E27FC236}">
                <a16:creationId xmlns:a16="http://schemas.microsoft.com/office/drawing/2014/main" id="{99CF38D3-238E-484B-9013-CD7CA9FC2157}"/>
              </a:ext>
            </a:extLst>
          </p:cNvPr>
          <p:cNvSpPr>
            <a:spLocks noGrp="1"/>
          </p:cNvSpPr>
          <p:nvPr>
            <p:ph type="dt" sz="quarter" idx="10"/>
          </p:nvPr>
        </p:nvSpPr>
        <p:spPr/>
        <p:txBody>
          <a:bodyPr/>
          <a:lstStyle/>
          <a:p>
            <a:pPr>
              <a:defRPr/>
            </a:pPr>
            <a:fld id="{AF270FAE-2700-48E2-89CA-CEA37AC8F07E}" type="datetime1">
              <a:rPr lang="en-GB" altLang="en-US" smtClean="0"/>
              <a:pPr>
                <a:defRPr/>
              </a:pPr>
              <a:t>25/04/2018</a:t>
            </a:fld>
            <a:endParaRPr lang="en-GB" altLang="en-US"/>
          </a:p>
        </p:txBody>
      </p:sp>
      <p:sp>
        <p:nvSpPr>
          <p:cNvPr id="5" name="Footer Placeholder 4">
            <a:extLst>
              <a:ext uri="{FF2B5EF4-FFF2-40B4-BE49-F238E27FC236}">
                <a16:creationId xmlns:a16="http://schemas.microsoft.com/office/drawing/2014/main" id="{624640BA-EA2F-4C48-B750-D244AE1DE841}"/>
              </a:ext>
            </a:extLst>
          </p:cNvPr>
          <p:cNvSpPr>
            <a:spLocks noGrp="1"/>
          </p:cNvSpPr>
          <p:nvPr>
            <p:ph type="ftr" sz="quarter" idx="11"/>
          </p:nvPr>
        </p:nvSpPr>
        <p:spPr/>
        <p:txBody>
          <a:bodyPr/>
          <a:lstStyle/>
          <a:p>
            <a:pPr>
              <a:defRPr/>
            </a:pPr>
            <a:r>
              <a:rPr lang="en-GB" altLang="en-US" dirty="0"/>
              <a:t>Sabina Bibi</a:t>
            </a:r>
          </a:p>
        </p:txBody>
      </p:sp>
    </p:spTree>
    <p:extLst>
      <p:ext uri="{BB962C8B-B14F-4D97-AF65-F5344CB8AC3E}">
        <p14:creationId xmlns:p14="http://schemas.microsoft.com/office/powerpoint/2010/main" val="324875276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a:extLst>
              <a:ext uri="{FF2B5EF4-FFF2-40B4-BE49-F238E27FC236}">
                <a16:creationId xmlns:a16="http://schemas.microsoft.com/office/drawing/2014/main" id="{737EDB61-3C95-460C-912C-AF0482FE8729}"/>
              </a:ext>
            </a:extLst>
          </p:cNvPr>
          <p:cNvSpPr>
            <a:spLocks noGrp="1"/>
          </p:cNvSpPr>
          <p:nvPr>
            <p:ph type="title"/>
          </p:nvPr>
        </p:nvSpPr>
        <p:spPr/>
        <p:txBody>
          <a:bodyPr/>
          <a:lstStyle/>
          <a:p>
            <a:r>
              <a:rPr lang="en-GB" altLang="en-US"/>
              <a:t>Marketing Mix (Product &amp; Price)</a:t>
            </a:r>
          </a:p>
        </p:txBody>
      </p:sp>
      <p:sp>
        <p:nvSpPr>
          <p:cNvPr id="8195" name="Content Placeholder 2">
            <a:extLst>
              <a:ext uri="{FF2B5EF4-FFF2-40B4-BE49-F238E27FC236}">
                <a16:creationId xmlns:a16="http://schemas.microsoft.com/office/drawing/2014/main" id="{BAB78230-FAF6-4484-A1DA-A361F1EA61C7}"/>
              </a:ext>
            </a:extLst>
          </p:cNvPr>
          <p:cNvSpPr>
            <a:spLocks noGrp="1"/>
          </p:cNvSpPr>
          <p:nvPr>
            <p:ph sz="half" idx="1"/>
          </p:nvPr>
        </p:nvSpPr>
        <p:spPr>
          <a:xfrm>
            <a:off x="457200" y="1600200"/>
            <a:ext cx="4038600" cy="3989388"/>
          </a:xfrm>
        </p:spPr>
        <p:txBody>
          <a:bodyPr/>
          <a:lstStyle/>
          <a:p>
            <a:pPr>
              <a:buFont typeface="Wingdings" panose="05000000000000000000" pitchFamily="2" charset="2"/>
              <a:buChar char="Ø"/>
            </a:pPr>
            <a:r>
              <a:rPr lang="en-GB" altLang="en-US" sz="2000" dirty="0"/>
              <a:t>Our customer needs are that of travelling abroad and everything that comes with travelling</a:t>
            </a:r>
          </a:p>
          <a:p>
            <a:pPr>
              <a:buFont typeface="Wingdings" panose="05000000000000000000" pitchFamily="2" charset="2"/>
              <a:buChar char="Ø"/>
            </a:pPr>
            <a:r>
              <a:rPr lang="en-GB" altLang="en-US" sz="2000" dirty="0"/>
              <a:t>Our service is similar to what’s already on the market.</a:t>
            </a:r>
          </a:p>
          <a:p>
            <a:pPr>
              <a:buFont typeface="Wingdings" panose="05000000000000000000" pitchFamily="2" charset="2"/>
              <a:buChar char="Ø"/>
            </a:pPr>
            <a:r>
              <a:rPr lang="en-GB" altLang="en-US" sz="2000" dirty="0"/>
              <a:t>Only difference is that it does not include any forms of budget travel.</a:t>
            </a:r>
          </a:p>
          <a:p>
            <a:pPr>
              <a:buFont typeface="Wingdings" panose="05000000000000000000" pitchFamily="2" charset="2"/>
              <a:buChar char="Ø"/>
            </a:pPr>
            <a:r>
              <a:rPr lang="en-GB" altLang="en-US" sz="2000" dirty="0"/>
              <a:t>It is mainly to do with Premium forms of travelling</a:t>
            </a:r>
          </a:p>
        </p:txBody>
      </p:sp>
      <p:sp>
        <p:nvSpPr>
          <p:cNvPr id="4" name="Content Placeholder 3">
            <a:extLst>
              <a:ext uri="{FF2B5EF4-FFF2-40B4-BE49-F238E27FC236}">
                <a16:creationId xmlns:a16="http://schemas.microsoft.com/office/drawing/2014/main" id="{9C273941-0491-4D12-A50C-F7A16FB8273F}"/>
              </a:ext>
            </a:extLst>
          </p:cNvPr>
          <p:cNvSpPr>
            <a:spLocks noGrp="1"/>
          </p:cNvSpPr>
          <p:nvPr>
            <p:ph sz="half" idx="2"/>
          </p:nvPr>
        </p:nvSpPr>
        <p:spPr>
          <a:xfrm>
            <a:off x="4648200" y="1600200"/>
            <a:ext cx="4038600" cy="3989388"/>
          </a:xfrm>
        </p:spPr>
        <p:txBody>
          <a:bodyPr/>
          <a:lstStyle/>
          <a:p>
            <a:pPr>
              <a:buFont typeface="Wingdings" panose="05000000000000000000" pitchFamily="2" charset="2"/>
              <a:buChar char="Ø"/>
              <a:defRPr/>
            </a:pPr>
            <a:r>
              <a:rPr lang="en-GB" sz="2000" dirty="0"/>
              <a:t>One sale could be from £1000, to £10,000.</a:t>
            </a:r>
          </a:p>
          <a:p>
            <a:pPr>
              <a:buFont typeface="Wingdings" panose="05000000000000000000" pitchFamily="2" charset="2"/>
              <a:buChar char="Ø"/>
              <a:defRPr/>
            </a:pPr>
            <a:r>
              <a:rPr lang="en-GB" sz="2000" dirty="0"/>
              <a:t>There are no discounts available, as we are promoting our form of premium travel</a:t>
            </a:r>
          </a:p>
          <a:p>
            <a:pPr>
              <a:buFont typeface="Wingdings" panose="05000000000000000000" pitchFamily="2" charset="2"/>
              <a:buChar char="Ø"/>
              <a:defRPr/>
            </a:pPr>
            <a:r>
              <a:rPr lang="en-GB" sz="2000" dirty="0"/>
              <a:t>Our prices, are guided directly from the market.</a:t>
            </a:r>
          </a:p>
          <a:p>
            <a:pPr>
              <a:buFont typeface="Wingdings" panose="05000000000000000000" pitchFamily="2" charset="2"/>
              <a:buChar char="Ø"/>
              <a:defRPr/>
            </a:pPr>
            <a:r>
              <a:rPr lang="en-GB" sz="2000" dirty="0"/>
              <a:t>Our competitors shouldn’t have any reasons to change their prices once we launch.</a:t>
            </a:r>
          </a:p>
          <a:p>
            <a:pPr>
              <a:buFont typeface="Wingdings" panose="05000000000000000000" pitchFamily="2" charset="2"/>
              <a:buChar char="Ø"/>
              <a:defRPr/>
            </a:pPr>
            <a:endParaRPr lang="en-GB" sz="2000" dirty="0"/>
          </a:p>
        </p:txBody>
      </p:sp>
      <p:sp>
        <p:nvSpPr>
          <p:cNvPr id="5" name="Date Placeholder 4">
            <a:extLst>
              <a:ext uri="{FF2B5EF4-FFF2-40B4-BE49-F238E27FC236}">
                <a16:creationId xmlns:a16="http://schemas.microsoft.com/office/drawing/2014/main" id="{8D995037-BFF0-4CA2-B446-2DBF9AC9B84D}"/>
              </a:ext>
            </a:extLst>
          </p:cNvPr>
          <p:cNvSpPr>
            <a:spLocks noGrp="1"/>
          </p:cNvSpPr>
          <p:nvPr>
            <p:ph type="dt" sz="quarter" idx="10"/>
          </p:nvPr>
        </p:nvSpPr>
        <p:spPr/>
        <p:txBody>
          <a:bodyPr/>
          <a:lstStyle/>
          <a:p>
            <a:pPr>
              <a:defRPr/>
            </a:pPr>
            <a:fld id="{50A89A83-4EA0-4799-9863-7AE921ADAAA3}" type="datetime1">
              <a:rPr lang="en-GB" altLang="en-US" smtClean="0"/>
              <a:pPr>
                <a:defRPr/>
              </a:pPr>
              <a:t>25/04/2018</a:t>
            </a:fld>
            <a:endParaRPr lang="en-GB" altLang="en-US"/>
          </a:p>
        </p:txBody>
      </p:sp>
    </p:spTree>
    <p:extLst>
      <p:ext uri="{BB962C8B-B14F-4D97-AF65-F5344CB8AC3E}">
        <p14:creationId xmlns:p14="http://schemas.microsoft.com/office/powerpoint/2010/main" val="83657150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9B1389A2-07BC-4918-9763-18A351083743}"/>
              </a:ext>
            </a:extLst>
          </p:cNvPr>
          <p:cNvSpPr>
            <a:spLocks noGrp="1"/>
          </p:cNvSpPr>
          <p:nvPr>
            <p:ph type="title"/>
          </p:nvPr>
        </p:nvSpPr>
        <p:spPr/>
        <p:txBody>
          <a:bodyPr/>
          <a:lstStyle/>
          <a:p>
            <a:r>
              <a:rPr lang="en-GB" altLang="en-US"/>
              <a:t>Marketing Mix (Promotion &amp; Place)</a:t>
            </a:r>
          </a:p>
        </p:txBody>
      </p:sp>
      <p:sp>
        <p:nvSpPr>
          <p:cNvPr id="9219" name="Content Placeholder 2">
            <a:extLst>
              <a:ext uri="{FF2B5EF4-FFF2-40B4-BE49-F238E27FC236}">
                <a16:creationId xmlns:a16="http://schemas.microsoft.com/office/drawing/2014/main" id="{D50C5CE2-4B1F-449A-9E5A-66828E89001F}"/>
              </a:ext>
            </a:extLst>
          </p:cNvPr>
          <p:cNvSpPr>
            <a:spLocks noGrp="1"/>
          </p:cNvSpPr>
          <p:nvPr>
            <p:ph sz="half" idx="1"/>
          </p:nvPr>
        </p:nvSpPr>
        <p:spPr>
          <a:xfrm>
            <a:off x="457200" y="1600200"/>
            <a:ext cx="4038600" cy="3989388"/>
          </a:xfrm>
        </p:spPr>
        <p:txBody>
          <a:bodyPr/>
          <a:lstStyle/>
          <a:p>
            <a:pPr>
              <a:buFont typeface="Wingdings" panose="05000000000000000000" pitchFamily="2" charset="2"/>
              <a:buChar char="Ø"/>
            </a:pPr>
            <a:r>
              <a:rPr lang="en-GB" altLang="en-US" sz="2000" dirty="0"/>
              <a:t>Our Marketing/Advertising budget is £20000, per month</a:t>
            </a:r>
          </a:p>
          <a:p>
            <a:pPr>
              <a:buFont typeface="Wingdings" panose="05000000000000000000" pitchFamily="2" charset="2"/>
              <a:buChar char="Ø"/>
            </a:pPr>
            <a:r>
              <a:rPr lang="en-GB" altLang="en-US" sz="2000" dirty="0"/>
              <a:t>Our plans are done in-house</a:t>
            </a:r>
          </a:p>
          <a:p>
            <a:pPr>
              <a:buFont typeface="Wingdings" panose="05000000000000000000" pitchFamily="2" charset="2"/>
              <a:buChar char="Ø"/>
            </a:pPr>
            <a:r>
              <a:rPr lang="en-GB" altLang="en-US" sz="2000" dirty="0"/>
              <a:t>We will use online promotion, as well as various forms of social media.</a:t>
            </a:r>
          </a:p>
          <a:p>
            <a:pPr>
              <a:buFont typeface="Wingdings" panose="05000000000000000000" pitchFamily="2" charset="2"/>
              <a:buChar char="Ø"/>
            </a:pPr>
            <a:r>
              <a:rPr lang="en-GB" altLang="en-US" sz="2000" dirty="0"/>
              <a:t>Because of the different social media channels, our customers are regularly responding to our marketing messages.</a:t>
            </a:r>
          </a:p>
        </p:txBody>
      </p:sp>
      <p:sp>
        <p:nvSpPr>
          <p:cNvPr id="9220" name="Content Placeholder 3">
            <a:extLst>
              <a:ext uri="{FF2B5EF4-FFF2-40B4-BE49-F238E27FC236}">
                <a16:creationId xmlns:a16="http://schemas.microsoft.com/office/drawing/2014/main" id="{14632072-3134-4967-ABF9-2FBFB8C8D476}"/>
              </a:ext>
            </a:extLst>
          </p:cNvPr>
          <p:cNvSpPr>
            <a:spLocks noGrp="1"/>
          </p:cNvSpPr>
          <p:nvPr>
            <p:ph sz="half" idx="2"/>
          </p:nvPr>
        </p:nvSpPr>
        <p:spPr>
          <a:xfrm>
            <a:off x="4648200" y="1600200"/>
            <a:ext cx="4038600" cy="3989388"/>
          </a:xfrm>
        </p:spPr>
        <p:txBody>
          <a:bodyPr/>
          <a:lstStyle/>
          <a:p>
            <a:pPr>
              <a:buFont typeface="Wingdings" panose="05000000000000000000" pitchFamily="2" charset="2"/>
              <a:buChar char="Ø"/>
            </a:pPr>
            <a:r>
              <a:rPr lang="en-GB" altLang="en-US" sz="2000" dirty="0"/>
              <a:t>Our customers are mainly business customers, who will be located in and around the Liverpool Street area.</a:t>
            </a:r>
          </a:p>
          <a:p>
            <a:pPr>
              <a:buFont typeface="Wingdings" panose="05000000000000000000" pitchFamily="2" charset="2"/>
              <a:buChar char="Ø"/>
            </a:pPr>
            <a:r>
              <a:rPr lang="en-GB" altLang="en-US" sz="2000" dirty="0"/>
              <a:t>They can access our product/service: in-store and via our website, which won’t be in development until our 2</a:t>
            </a:r>
            <a:r>
              <a:rPr lang="en-GB" altLang="en-US" sz="2000" baseline="30000" dirty="0"/>
              <a:t>nd</a:t>
            </a:r>
            <a:r>
              <a:rPr lang="en-GB" altLang="en-US" sz="2000" dirty="0"/>
              <a:t> year.</a:t>
            </a:r>
          </a:p>
          <a:p>
            <a:pPr>
              <a:buFont typeface="Wingdings" panose="05000000000000000000" pitchFamily="2" charset="2"/>
              <a:buChar char="Ø"/>
            </a:pPr>
            <a:r>
              <a:rPr lang="en-GB" altLang="en-US" sz="2000" dirty="0"/>
              <a:t>We are also considering developing an application for mobile and tablet.</a:t>
            </a:r>
          </a:p>
        </p:txBody>
      </p:sp>
      <p:sp>
        <p:nvSpPr>
          <p:cNvPr id="5" name="Date Placeholder 4">
            <a:extLst>
              <a:ext uri="{FF2B5EF4-FFF2-40B4-BE49-F238E27FC236}">
                <a16:creationId xmlns:a16="http://schemas.microsoft.com/office/drawing/2014/main" id="{4A29B36E-8766-4927-B4F1-F5410CABD351}"/>
              </a:ext>
            </a:extLst>
          </p:cNvPr>
          <p:cNvSpPr>
            <a:spLocks noGrp="1"/>
          </p:cNvSpPr>
          <p:nvPr>
            <p:ph type="dt" sz="quarter" idx="10"/>
          </p:nvPr>
        </p:nvSpPr>
        <p:spPr/>
        <p:txBody>
          <a:bodyPr/>
          <a:lstStyle/>
          <a:p>
            <a:pPr>
              <a:defRPr/>
            </a:pPr>
            <a:fld id="{50A89A83-4EA0-4799-9863-7AE921ADAAA3}" type="datetime1">
              <a:rPr lang="en-GB" altLang="en-US" smtClean="0"/>
              <a:pPr>
                <a:defRPr/>
              </a:pPr>
              <a:t>25/04/2018</a:t>
            </a:fld>
            <a:endParaRPr lang="en-GB" altLang="en-US"/>
          </a:p>
        </p:txBody>
      </p:sp>
    </p:spTree>
    <p:extLst>
      <p:ext uri="{BB962C8B-B14F-4D97-AF65-F5344CB8AC3E}">
        <p14:creationId xmlns:p14="http://schemas.microsoft.com/office/powerpoint/2010/main" val="99001811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1">
            <a:extLst>
              <a:ext uri="{FF2B5EF4-FFF2-40B4-BE49-F238E27FC236}">
                <a16:creationId xmlns:a16="http://schemas.microsoft.com/office/drawing/2014/main" id="{31B0BF38-2F42-4C4D-9D0F-0F572E19352F}"/>
              </a:ext>
            </a:extLst>
          </p:cNvPr>
          <p:cNvSpPr>
            <a:spLocks noGrp="1"/>
          </p:cNvSpPr>
          <p:nvPr>
            <p:ph type="title"/>
          </p:nvPr>
        </p:nvSpPr>
        <p:spPr/>
        <p:txBody>
          <a:bodyPr/>
          <a:lstStyle/>
          <a:p>
            <a:r>
              <a:rPr lang="en-GB" altLang="en-US"/>
              <a:t>Human Resources</a:t>
            </a:r>
          </a:p>
        </p:txBody>
      </p:sp>
      <p:sp>
        <p:nvSpPr>
          <p:cNvPr id="10243" name="Content Placeholder 2">
            <a:extLst>
              <a:ext uri="{FF2B5EF4-FFF2-40B4-BE49-F238E27FC236}">
                <a16:creationId xmlns:a16="http://schemas.microsoft.com/office/drawing/2014/main" id="{215532ED-A78F-49B8-9322-5BB0325F6278}"/>
              </a:ext>
            </a:extLst>
          </p:cNvPr>
          <p:cNvSpPr>
            <a:spLocks noGrp="1"/>
          </p:cNvSpPr>
          <p:nvPr>
            <p:ph idx="1"/>
          </p:nvPr>
        </p:nvSpPr>
        <p:spPr>
          <a:xfrm>
            <a:off x="457200" y="1600200"/>
            <a:ext cx="8229600" cy="3916363"/>
          </a:xfrm>
        </p:spPr>
        <p:txBody>
          <a:bodyPr/>
          <a:lstStyle/>
          <a:p>
            <a:pPr>
              <a:buFont typeface="Wingdings" panose="05000000000000000000" pitchFamily="2" charset="2"/>
              <a:buChar char="Ø"/>
            </a:pPr>
            <a:r>
              <a:rPr lang="en-GB" altLang="en-US" sz="2000" dirty="0"/>
              <a:t>Positions: Owner/CEO, Manager, HR Manager, Store Manager, Agents</a:t>
            </a:r>
          </a:p>
          <a:p>
            <a:pPr>
              <a:buFont typeface="Wingdings" panose="05000000000000000000" pitchFamily="2" charset="2"/>
              <a:buChar char="Ø"/>
            </a:pPr>
            <a:r>
              <a:rPr lang="en-GB" altLang="en-US" sz="2000" dirty="0"/>
              <a:t>Number of People: 5-10 to start</a:t>
            </a:r>
          </a:p>
          <a:p>
            <a:pPr>
              <a:buFont typeface="Wingdings" panose="05000000000000000000" pitchFamily="2" charset="2"/>
              <a:buChar char="Ø"/>
            </a:pPr>
            <a:r>
              <a:rPr lang="en-GB" altLang="en-US" sz="2000" dirty="0"/>
              <a:t>Recruitment – Our HR Manager will handle all the responsibilities regarding recruitment</a:t>
            </a:r>
          </a:p>
          <a:p>
            <a:pPr>
              <a:buFont typeface="Wingdings" panose="05000000000000000000" pitchFamily="2" charset="2"/>
              <a:buChar char="Ø"/>
            </a:pPr>
            <a:r>
              <a:rPr lang="en-GB" altLang="en-US" sz="2000" dirty="0"/>
              <a:t>Staff Training – This will be handled by our HR Manager, Manager and Store Manager, in which our agents will be trained by. Various courses are available to be booked online for non-online classes, which covers all areas of a Travel Agency.</a:t>
            </a:r>
          </a:p>
          <a:p>
            <a:pPr>
              <a:buFont typeface="Wingdings" panose="05000000000000000000" pitchFamily="2" charset="2"/>
              <a:buChar char="Ø"/>
            </a:pPr>
            <a:endParaRPr lang="en-GB" altLang="en-US" sz="2000" dirty="0"/>
          </a:p>
          <a:p>
            <a:pPr>
              <a:buFont typeface="Wingdings" panose="05000000000000000000" pitchFamily="2" charset="2"/>
              <a:buChar char="Ø"/>
            </a:pPr>
            <a:r>
              <a:rPr lang="en-GB" altLang="en-US" sz="2000" dirty="0"/>
              <a:t>Opening/Closing Times: Monday – Sunday: 10am – 6pm</a:t>
            </a:r>
          </a:p>
          <a:p>
            <a:pPr>
              <a:buFont typeface="Wingdings" panose="05000000000000000000" pitchFamily="2" charset="2"/>
              <a:buChar char="Ø"/>
            </a:pPr>
            <a:endParaRPr lang="en-GB" altLang="en-US" sz="2000" dirty="0"/>
          </a:p>
        </p:txBody>
      </p:sp>
      <p:sp>
        <p:nvSpPr>
          <p:cNvPr id="4" name="Date Placeholder 3">
            <a:extLst>
              <a:ext uri="{FF2B5EF4-FFF2-40B4-BE49-F238E27FC236}">
                <a16:creationId xmlns:a16="http://schemas.microsoft.com/office/drawing/2014/main" id="{456EC5ED-27CB-42B5-B96B-EB85A4757279}"/>
              </a:ext>
            </a:extLst>
          </p:cNvPr>
          <p:cNvSpPr>
            <a:spLocks noGrp="1"/>
          </p:cNvSpPr>
          <p:nvPr>
            <p:ph type="dt" sz="quarter" idx="10"/>
          </p:nvPr>
        </p:nvSpPr>
        <p:spPr/>
        <p:txBody>
          <a:bodyPr/>
          <a:lstStyle/>
          <a:p>
            <a:pPr>
              <a:defRPr/>
            </a:pPr>
            <a:fld id="{AF270FAE-2700-48E2-89CA-CEA37AC8F07E}" type="datetime1">
              <a:rPr lang="en-GB" altLang="en-US" smtClean="0"/>
              <a:pPr>
                <a:defRPr/>
              </a:pPr>
              <a:t>25/04/2018</a:t>
            </a:fld>
            <a:endParaRPr lang="en-GB" altLang="en-US"/>
          </a:p>
        </p:txBody>
      </p:sp>
      <p:sp>
        <p:nvSpPr>
          <p:cNvPr id="5" name="Footer Placeholder 4">
            <a:extLst>
              <a:ext uri="{FF2B5EF4-FFF2-40B4-BE49-F238E27FC236}">
                <a16:creationId xmlns:a16="http://schemas.microsoft.com/office/drawing/2014/main" id="{59CA3A6A-62DD-42EC-86B0-CCEC0BAE2669}"/>
              </a:ext>
            </a:extLst>
          </p:cNvPr>
          <p:cNvSpPr>
            <a:spLocks noGrp="1"/>
          </p:cNvSpPr>
          <p:nvPr>
            <p:ph type="ftr" sz="quarter" idx="11"/>
          </p:nvPr>
        </p:nvSpPr>
        <p:spPr/>
        <p:txBody>
          <a:bodyPr/>
          <a:lstStyle/>
          <a:p>
            <a:pPr>
              <a:defRPr/>
            </a:pPr>
            <a:r>
              <a:rPr lang="en-GB" altLang="en-US" dirty="0"/>
              <a:t>Sabina Bibi</a:t>
            </a:r>
          </a:p>
        </p:txBody>
      </p:sp>
    </p:spTree>
    <p:extLst>
      <p:ext uri="{BB962C8B-B14F-4D97-AF65-F5344CB8AC3E}">
        <p14:creationId xmlns:p14="http://schemas.microsoft.com/office/powerpoint/2010/main" val="51012492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A25AA299-31A9-438B-8E57-39B7265506F9}"/>
              </a:ext>
            </a:extLst>
          </p:cNvPr>
          <p:cNvSpPr>
            <a:spLocks noGrp="1"/>
          </p:cNvSpPr>
          <p:nvPr>
            <p:ph type="dt" sz="quarter" idx="10"/>
          </p:nvPr>
        </p:nvSpPr>
        <p:spPr>
          <a:xfrm>
            <a:off x="885445" y="5760956"/>
            <a:ext cx="970051" cy="248623"/>
          </a:xfrm>
        </p:spPr>
        <p:txBody>
          <a:bodyPr/>
          <a:lstStyle/>
          <a:p>
            <a:pPr>
              <a:defRPr/>
            </a:pPr>
            <a:fld id="{AA2A7C81-35C9-4945-A4CE-7561AA5A8777}" type="datetime1">
              <a:rPr lang="en-GB" altLang="en-US">
                <a:solidFill>
                  <a:prstClr val="black">
                    <a:tint val="75000"/>
                  </a:prstClr>
                </a:solidFill>
                <a:latin typeface="Myriad Pro"/>
              </a:rPr>
              <a:pPr>
                <a:defRPr/>
              </a:pPr>
              <a:t>25/04/2018</a:t>
            </a:fld>
            <a:endParaRPr lang="en-GB" altLang="en-US">
              <a:solidFill>
                <a:prstClr val="black">
                  <a:tint val="75000"/>
                </a:prstClr>
              </a:solidFill>
              <a:latin typeface="Myriad Pro"/>
            </a:endParaRPr>
          </a:p>
        </p:txBody>
      </p:sp>
      <p:sp>
        <p:nvSpPr>
          <p:cNvPr id="5" name="Footer Placeholder 4">
            <a:extLst>
              <a:ext uri="{FF2B5EF4-FFF2-40B4-BE49-F238E27FC236}">
                <a16:creationId xmlns:a16="http://schemas.microsoft.com/office/drawing/2014/main" id="{93E41BE0-CFC0-4C9A-B087-1ECB422A6F8C}"/>
              </a:ext>
            </a:extLst>
          </p:cNvPr>
          <p:cNvSpPr>
            <a:spLocks noGrp="1"/>
          </p:cNvSpPr>
          <p:nvPr>
            <p:ph type="ftr" sz="quarter" idx="11"/>
          </p:nvPr>
        </p:nvSpPr>
        <p:spPr>
          <a:xfrm>
            <a:off x="3766758" y="5713330"/>
            <a:ext cx="2891132" cy="414371"/>
          </a:xfrm>
        </p:spPr>
        <p:txBody>
          <a:bodyPr/>
          <a:lstStyle/>
          <a:p>
            <a:pPr>
              <a:defRPr/>
            </a:pPr>
            <a:r>
              <a:rPr lang="en-GB" altLang="en-US">
                <a:solidFill>
                  <a:prstClr val="black"/>
                </a:solidFill>
                <a:latin typeface="Myriad Pro"/>
              </a:rPr>
              <a:t>Mary March</a:t>
            </a:r>
          </a:p>
        </p:txBody>
      </p:sp>
      <p:sp>
        <p:nvSpPr>
          <p:cNvPr id="7" name="Rectangle 6">
            <a:extLst>
              <a:ext uri="{FF2B5EF4-FFF2-40B4-BE49-F238E27FC236}">
                <a16:creationId xmlns:a16="http://schemas.microsoft.com/office/drawing/2014/main" id="{9B327C07-E201-474F-9BA8-E8819169F4CE}"/>
              </a:ext>
            </a:extLst>
          </p:cNvPr>
          <p:cNvSpPr/>
          <p:nvPr/>
        </p:nvSpPr>
        <p:spPr bwMode="auto">
          <a:xfrm>
            <a:off x="323528" y="3164070"/>
            <a:ext cx="2999822" cy="2425170"/>
          </a:xfrm>
          <a:prstGeom prst="rect">
            <a:avLst/>
          </a:prstGeom>
          <a:gradFill flip="none" rotWithShape="1">
            <a:gsLst>
              <a:gs pos="100000">
                <a:srgbClr val="64D011"/>
              </a:gs>
              <a:gs pos="0">
                <a:srgbClr val="AFE87E"/>
              </a:gs>
            </a:gsLst>
            <a:lin ang="5400000" scaled="0"/>
            <a:tileRect/>
          </a:gradFill>
          <a:ln w="9525" cap="flat" cmpd="sng" algn="ctr">
            <a:noFill/>
            <a:prstDash val="solid"/>
            <a:round/>
            <a:headEnd type="none" w="med" len="med"/>
            <a:tailEnd type="none" w="med" len="med"/>
          </a:ln>
          <a:effectLst/>
          <a:scene3d>
            <a:camera prst="orthographicFront"/>
            <a:lightRig rig="threePt" dir="t"/>
          </a:scene3d>
          <a:sp3d extrusionH="1003300"/>
        </p:spPr>
        <p:txBody>
          <a:bodyPr/>
          <a:lstStyle/>
          <a:p>
            <a:pPr>
              <a:buFont typeface="Times New Roman" charset="0"/>
              <a:buNone/>
              <a:defRPr/>
            </a:pPr>
            <a:endParaRPr lang="en-US"/>
          </a:p>
        </p:txBody>
      </p:sp>
      <p:sp>
        <p:nvSpPr>
          <p:cNvPr id="8" name="Rectangle 7">
            <a:extLst>
              <a:ext uri="{FF2B5EF4-FFF2-40B4-BE49-F238E27FC236}">
                <a16:creationId xmlns:a16="http://schemas.microsoft.com/office/drawing/2014/main" id="{A00CADA4-0B70-41CD-8C90-BF4C26D394CD}"/>
              </a:ext>
            </a:extLst>
          </p:cNvPr>
          <p:cNvSpPr/>
          <p:nvPr/>
        </p:nvSpPr>
        <p:spPr bwMode="auto">
          <a:xfrm>
            <a:off x="4522327" y="1977478"/>
            <a:ext cx="1197757" cy="1836963"/>
          </a:xfrm>
          <a:prstGeom prst="rect">
            <a:avLst/>
          </a:prstGeom>
          <a:gradFill flip="none" rotWithShape="1">
            <a:gsLst>
              <a:gs pos="0">
                <a:schemeClr val="bg1">
                  <a:lumMod val="75000"/>
                </a:schemeClr>
              </a:gs>
              <a:gs pos="100000">
                <a:schemeClr val="tx1">
                  <a:lumMod val="65000"/>
                  <a:lumOff val="35000"/>
                </a:schemeClr>
              </a:gs>
            </a:gsLst>
            <a:lin ang="5400000" scaled="0"/>
            <a:tileRect/>
          </a:gradFill>
          <a:ln w="9525" cap="flat" cmpd="sng" algn="ctr">
            <a:noFill/>
            <a:prstDash val="solid"/>
            <a:round/>
            <a:headEnd type="none" w="med" len="med"/>
            <a:tailEnd type="none" w="med" len="med"/>
          </a:ln>
          <a:effectLst/>
          <a:scene3d>
            <a:camera prst="orthographicFront"/>
            <a:lightRig rig="threePt" dir="t"/>
          </a:scene3d>
          <a:sp3d extrusionH="1003300"/>
        </p:spPr>
        <p:txBody>
          <a:bodyPr/>
          <a:lstStyle/>
          <a:p>
            <a:pPr>
              <a:buFont typeface="Times New Roman" pitchFamily="16" charset="0"/>
              <a:buNone/>
              <a:defRPr/>
            </a:pPr>
            <a:endParaRPr lang="en-US"/>
          </a:p>
        </p:txBody>
      </p:sp>
      <p:sp>
        <p:nvSpPr>
          <p:cNvPr id="9" name="Rectangle 8">
            <a:extLst>
              <a:ext uri="{FF2B5EF4-FFF2-40B4-BE49-F238E27FC236}">
                <a16:creationId xmlns:a16="http://schemas.microsoft.com/office/drawing/2014/main" id="{44A77EA7-3ECA-4BF9-AB14-84BED4292A9C}"/>
              </a:ext>
            </a:extLst>
          </p:cNvPr>
          <p:cNvSpPr/>
          <p:nvPr/>
        </p:nvSpPr>
        <p:spPr bwMode="auto">
          <a:xfrm>
            <a:off x="4526187" y="3401431"/>
            <a:ext cx="1197757" cy="1605330"/>
          </a:xfrm>
          <a:prstGeom prst="rect">
            <a:avLst/>
          </a:prstGeom>
          <a:gradFill flip="none" rotWithShape="1">
            <a:gsLst>
              <a:gs pos="0">
                <a:schemeClr val="bg1">
                  <a:lumMod val="85000"/>
                </a:schemeClr>
              </a:gs>
              <a:gs pos="100000">
                <a:schemeClr val="bg1">
                  <a:lumMod val="50000"/>
                </a:schemeClr>
              </a:gs>
            </a:gsLst>
            <a:lin ang="5400000" scaled="0"/>
            <a:tileRect/>
          </a:gradFill>
          <a:ln w="9525" cap="flat" cmpd="sng" algn="ctr">
            <a:noFill/>
            <a:prstDash val="solid"/>
            <a:round/>
            <a:headEnd type="none" w="med" len="med"/>
            <a:tailEnd type="none" w="med" len="med"/>
          </a:ln>
          <a:effectLst/>
          <a:scene3d>
            <a:camera prst="orthographicFront"/>
            <a:lightRig rig="threePt" dir="t"/>
          </a:scene3d>
          <a:sp3d extrusionH="1003300"/>
        </p:spPr>
        <p:txBody>
          <a:bodyPr/>
          <a:lstStyle/>
          <a:p>
            <a:pPr>
              <a:buFont typeface="Times New Roman" pitchFamily="16" charset="0"/>
              <a:buNone/>
              <a:defRPr/>
            </a:pPr>
            <a:endParaRPr lang="en-US"/>
          </a:p>
        </p:txBody>
      </p:sp>
      <p:sp>
        <p:nvSpPr>
          <p:cNvPr id="10" name="Rectangle 9">
            <a:extLst>
              <a:ext uri="{FF2B5EF4-FFF2-40B4-BE49-F238E27FC236}">
                <a16:creationId xmlns:a16="http://schemas.microsoft.com/office/drawing/2014/main" id="{A88EB77A-B017-44DC-9070-79529E4C84B3}"/>
              </a:ext>
            </a:extLst>
          </p:cNvPr>
          <p:cNvSpPr/>
          <p:nvPr/>
        </p:nvSpPr>
        <p:spPr bwMode="auto">
          <a:xfrm>
            <a:off x="3324629" y="1977479"/>
            <a:ext cx="1197757" cy="1836963"/>
          </a:xfrm>
          <a:prstGeom prst="rect">
            <a:avLst/>
          </a:prstGeom>
          <a:gradFill flip="none" rotWithShape="1">
            <a:gsLst>
              <a:gs pos="0">
                <a:srgbClr val="00B0F0"/>
              </a:gs>
              <a:gs pos="100000">
                <a:srgbClr val="004C84"/>
              </a:gs>
            </a:gsLst>
            <a:lin ang="5400000" scaled="0"/>
            <a:tileRect/>
          </a:gradFill>
          <a:ln w="9525" cap="flat" cmpd="sng" algn="ctr">
            <a:noFill/>
            <a:prstDash val="solid"/>
            <a:round/>
            <a:headEnd type="none" w="med" len="med"/>
            <a:tailEnd type="none" w="med" len="med"/>
          </a:ln>
          <a:effectLst/>
          <a:scene3d>
            <a:camera prst="orthographicFront"/>
            <a:lightRig rig="threePt" dir="t"/>
          </a:scene3d>
          <a:sp3d extrusionH="1003300"/>
        </p:spPr>
        <p:txBody>
          <a:bodyPr/>
          <a:lstStyle/>
          <a:p>
            <a:pPr>
              <a:buFont typeface="Times New Roman" pitchFamily="16" charset="0"/>
              <a:buNone/>
              <a:defRPr/>
            </a:pPr>
            <a:endParaRPr lang="en-US"/>
          </a:p>
        </p:txBody>
      </p:sp>
      <p:sp>
        <p:nvSpPr>
          <p:cNvPr id="11" name="TextBox 10">
            <a:extLst>
              <a:ext uri="{FF2B5EF4-FFF2-40B4-BE49-F238E27FC236}">
                <a16:creationId xmlns:a16="http://schemas.microsoft.com/office/drawing/2014/main" id="{E32F7035-1C76-4AAE-A9E5-0F59F7A68442}"/>
              </a:ext>
            </a:extLst>
          </p:cNvPr>
          <p:cNvSpPr txBox="1"/>
          <p:nvPr/>
        </p:nvSpPr>
        <p:spPr>
          <a:xfrm>
            <a:off x="3634591" y="2157526"/>
            <a:ext cx="810808" cy="793711"/>
          </a:xfrm>
          <a:prstGeom prst="rect">
            <a:avLst/>
          </a:prstGeom>
          <a:noFill/>
        </p:spPr>
        <p:txBody>
          <a:bodyPr wrap="square">
            <a:spAutoFit/>
          </a:bodyPr>
          <a:lstStyle/>
          <a:p>
            <a:pPr>
              <a:buFont typeface="Times New Roman" pitchFamily="16" charset="0"/>
              <a:buNone/>
              <a:defRPr/>
            </a:pPr>
            <a:r>
              <a:rPr lang="en-US" sz="4490" b="1" dirty="0">
                <a:solidFill>
                  <a:srgbClr val="7030A0"/>
                </a:solidFill>
                <a:effectLst>
                  <a:innerShdw blurRad="63500" dist="76200" dir="13500000">
                    <a:prstClr val="black">
                      <a:alpha val="38000"/>
                    </a:prstClr>
                  </a:innerShdw>
                </a:effectLst>
                <a:latin typeface="Verdana" pitchFamily="34" charset="0"/>
              </a:rPr>
              <a:t>S</a:t>
            </a:r>
          </a:p>
        </p:txBody>
      </p:sp>
      <p:sp>
        <p:nvSpPr>
          <p:cNvPr id="12" name="TextBox 11">
            <a:extLst>
              <a:ext uri="{FF2B5EF4-FFF2-40B4-BE49-F238E27FC236}">
                <a16:creationId xmlns:a16="http://schemas.microsoft.com/office/drawing/2014/main" id="{C88AB8D4-E3B9-4F74-ABED-DFA38129A059}"/>
              </a:ext>
            </a:extLst>
          </p:cNvPr>
          <p:cNvSpPr txBox="1"/>
          <p:nvPr/>
        </p:nvSpPr>
        <p:spPr>
          <a:xfrm>
            <a:off x="4751324" y="2206008"/>
            <a:ext cx="810808" cy="793711"/>
          </a:xfrm>
          <a:prstGeom prst="rect">
            <a:avLst/>
          </a:prstGeom>
          <a:noFill/>
        </p:spPr>
        <p:txBody>
          <a:bodyPr wrap="square">
            <a:spAutoFit/>
          </a:bodyPr>
          <a:lstStyle/>
          <a:p>
            <a:pPr>
              <a:buFont typeface="Times New Roman" pitchFamily="16" charset="0"/>
              <a:buNone/>
              <a:defRPr/>
            </a:pPr>
            <a:r>
              <a:rPr lang="en-US" sz="4490" b="1" dirty="0">
                <a:solidFill>
                  <a:srgbClr val="FF0000"/>
                </a:solidFill>
                <a:effectLst>
                  <a:innerShdw blurRad="63500" dist="76200" dir="13500000">
                    <a:prstClr val="black">
                      <a:alpha val="38000"/>
                    </a:prstClr>
                  </a:innerShdw>
                </a:effectLst>
                <a:latin typeface="Verdana" pitchFamily="34" charset="0"/>
              </a:rPr>
              <a:t>W</a:t>
            </a:r>
          </a:p>
        </p:txBody>
      </p:sp>
      <p:sp>
        <p:nvSpPr>
          <p:cNvPr id="13" name="TextBox 12">
            <a:extLst>
              <a:ext uri="{FF2B5EF4-FFF2-40B4-BE49-F238E27FC236}">
                <a16:creationId xmlns:a16="http://schemas.microsoft.com/office/drawing/2014/main" id="{CD845497-ECF6-4476-AA16-28FA700C62F2}"/>
              </a:ext>
            </a:extLst>
          </p:cNvPr>
          <p:cNvSpPr txBox="1"/>
          <p:nvPr/>
        </p:nvSpPr>
        <p:spPr>
          <a:xfrm>
            <a:off x="4794965" y="3701789"/>
            <a:ext cx="810808" cy="793711"/>
          </a:xfrm>
          <a:prstGeom prst="rect">
            <a:avLst/>
          </a:prstGeom>
          <a:noFill/>
        </p:spPr>
        <p:txBody>
          <a:bodyPr wrap="square">
            <a:spAutoFit/>
          </a:bodyPr>
          <a:lstStyle/>
          <a:p>
            <a:pPr>
              <a:buFont typeface="Times New Roman" pitchFamily="16" charset="0"/>
              <a:buNone/>
              <a:defRPr/>
            </a:pPr>
            <a:r>
              <a:rPr lang="en-US" sz="4490" b="1" dirty="0">
                <a:solidFill>
                  <a:srgbClr val="FFC000"/>
                </a:solidFill>
                <a:effectLst>
                  <a:innerShdw blurRad="63500" dist="76200" dir="13500000">
                    <a:prstClr val="black">
                      <a:alpha val="38000"/>
                    </a:prstClr>
                  </a:innerShdw>
                </a:effectLst>
                <a:latin typeface="Verdana" pitchFamily="34" charset="0"/>
              </a:rPr>
              <a:t>T</a:t>
            </a:r>
          </a:p>
        </p:txBody>
      </p:sp>
      <p:sp>
        <p:nvSpPr>
          <p:cNvPr id="14" name="Rectangle 13">
            <a:extLst>
              <a:ext uri="{FF2B5EF4-FFF2-40B4-BE49-F238E27FC236}">
                <a16:creationId xmlns:a16="http://schemas.microsoft.com/office/drawing/2014/main" id="{62514D3D-3FE5-4396-A62E-1CE472C8A677}"/>
              </a:ext>
            </a:extLst>
          </p:cNvPr>
          <p:cNvSpPr/>
          <p:nvPr/>
        </p:nvSpPr>
        <p:spPr bwMode="auto">
          <a:xfrm>
            <a:off x="323528" y="1626156"/>
            <a:ext cx="2999822" cy="2182558"/>
          </a:xfrm>
          <a:prstGeom prst="rect">
            <a:avLst/>
          </a:prstGeom>
          <a:gradFill flip="none" rotWithShape="1">
            <a:gsLst>
              <a:gs pos="0">
                <a:srgbClr val="A5D8F9"/>
              </a:gs>
              <a:gs pos="100000">
                <a:srgbClr val="0070C0"/>
              </a:gs>
            </a:gsLst>
            <a:lin ang="5400000" scaled="0"/>
            <a:tileRect/>
          </a:gradFill>
          <a:ln w="9525" cap="flat" cmpd="sng" algn="ctr">
            <a:noFill/>
            <a:prstDash val="solid"/>
            <a:round/>
            <a:headEnd type="none" w="med" len="med"/>
            <a:tailEnd type="none" w="med" len="med"/>
          </a:ln>
          <a:effectLst/>
          <a:scene3d>
            <a:camera prst="orthographicFront"/>
            <a:lightRig rig="threePt" dir="t"/>
          </a:scene3d>
          <a:sp3d extrusionH="1003300"/>
        </p:spPr>
        <p:txBody>
          <a:bodyPr/>
          <a:lstStyle/>
          <a:p>
            <a:pPr>
              <a:buFont typeface="Times New Roman" pitchFamily="16" charset="0"/>
              <a:buNone/>
              <a:defRPr/>
            </a:pPr>
            <a:endParaRPr lang="en-US"/>
          </a:p>
        </p:txBody>
      </p:sp>
      <p:sp>
        <p:nvSpPr>
          <p:cNvPr id="15" name="Rectangle 14">
            <a:extLst>
              <a:ext uri="{FF2B5EF4-FFF2-40B4-BE49-F238E27FC236}">
                <a16:creationId xmlns:a16="http://schemas.microsoft.com/office/drawing/2014/main" id="{13B254B8-41E8-4CD2-A31F-48443935B0B6}"/>
              </a:ext>
            </a:extLst>
          </p:cNvPr>
          <p:cNvSpPr/>
          <p:nvPr/>
        </p:nvSpPr>
        <p:spPr bwMode="auto">
          <a:xfrm>
            <a:off x="5718648" y="1626156"/>
            <a:ext cx="2669776" cy="2188285"/>
          </a:xfrm>
          <a:prstGeom prst="rect">
            <a:avLst/>
          </a:prstGeom>
          <a:gradFill flip="none" rotWithShape="1">
            <a:gsLst>
              <a:gs pos="0">
                <a:schemeClr val="bg1">
                  <a:lumMod val="85000"/>
                </a:schemeClr>
              </a:gs>
              <a:gs pos="100000">
                <a:schemeClr val="bg1">
                  <a:lumMod val="65000"/>
                </a:schemeClr>
              </a:gs>
            </a:gsLst>
            <a:lin ang="5400000" scaled="0"/>
            <a:tileRect/>
          </a:gradFill>
          <a:ln w="9525" cap="flat" cmpd="sng" algn="ctr">
            <a:noFill/>
            <a:prstDash val="solid"/>
            <a:round/>
            <a:headEnd type="none" w="med" len="med"/>
            <a:tailEnd type="none" w="med" len="med"/>
          </a:ln>
          <a:effectLst/>
          <a:scene3d>
            <a:camera prst="orthographicFront"/>
            <a:lightRig rig="threePt" dir="t"/>
          </a:scene3d>
          <a:sp3d extrusionH="1003300"/>
        </p:spPr>
        <p:txBody>
          <a:bodyPr/>
          <a:lstStyle/>
          <a:p>
            <a:pPr>
              <a:buFont typeface="Times New Roman" charset="0"/>
              <a:buNone/>
              <a:defRPr/>
            </a:pPr>
            <a:endParaRPr lang="en-US" dirty="0"/>
          </a:p>
        </p:txBody>
      </p:sp>
      <p:sp>
        <p:nvSpPr>
          <p:cNvPr id="16" name="Rectangle 15">
            <a:extLst>
              <a:ext uri="{FF2B5EF4-FFF2-40B4-BE49-F238E27FC236}">
                <a16:creationId xmlns:a16="http://schemas.microsoft.com/office/drawing/2014/main" id="{E5001FFA-864A-483F-A921-52BBC3547182}"/>
              </a:ext>
            </a:extLst>
          </p:cNvPr>
          <p:cNvSpPr/>
          <p:nvPr/>
        </p:nvSpPr>
        <p:spPr bwMode="auto">
          <a:xfrm>
            <a:off x="5713270" y="3808714"/>
            <a:ext cx="2669776" cy="1780526"/>
          </a:xfrm>
          <a:prstGeom prst="rect">
            <a:avLst/>
          </a:prstGeom>
          <a:gradFill flip="none" rotWithShape="1">
            <a:gsLst>
              <a:gs pos="0">
                <a:schemeClr val="bg1">
                  <a:lumMod val="95000"/>
                </a:schemeClr>
              </a:gs>
              <a:gs pos="100000">
                <a:schemeClr val="bg1">
                  <a:lumMod val="75000"/>
                </a:schemeClr>
              </a:gs>
            </a:gsLst>
            <a:lin ang="5400000" scaled="0"/>
            <a:tileRect/>
          </a:gradFill>
          <a:ln w="9525" cap="flat" cmpd="sng" algn="ctr">
            <a:noFill/>
            <a:prstDash val="solid"/>
            <a:round/>
            <a:headEnd type="none" w="med" len="med"/>
            <a:tailEnd type="none" w="med" len="med"/>
          </a:ln>
          <a:effectLst/>
          <a:scene3d>
            <a:camera prst="orthographicFront"/>
            <a:lightRig rig="threePt" dir="t"/>
          </a:scene3d>
          <a:sp3d extrusionH="1003300"/>
        </p:spPr>
        <p:txBody>
          <a:bodyPr/>
          <a:lstStyle/>
          <a:p>
            <a:pPr>
              <a:buFont typeface="Times New Roman" charset="0"/>
              <a:buNone/>
              <a:defRPr/>
            </a:pPr>
            <a:endParaRPr lang="en-US"/>
          </a:p>
        </p:txBody>
      </p:sp>
      <p:sp>
        <p:nvSpPr>
          <p:cNvPr id="17" name="TextBox 16">
            <a:extLst>
              <a:ext uri="{FF2B5EF4-FFF2-40B4-BE49-F238E27FC236}">
                <a16:creationId xmlns:a16="http://schemas.microsoft.com/office/drawing/2014/main" id="{41E802D0-6257-4FB6-819C-4FF12BB0F130}"/>
              </a:ext>
            </a:extLst>
          </p:cNvPr>
          <p:cNvSpPr txBox="1">
            <a:spLocks noChangeArrowheads="1"/>
          </p:cNvSpPr>
          <p:nvPr/>
        </p:nvSpPr>
        <p:spPr bwMode="auto">
          <a:xfrm>
            <a:off x="369749" y="1620428"/>
            <a:ext cx="2948124" cy="1477328"/>
          </a:xfrm>
          <a:prstGeom prst="rect">
            <a:avLst/>
          </a:prstGeom>
          <a:noFill/>
          <a:ln w="9525">
            <a:noFill/>
            <a:miter lim="800000"/>
            <a:headEnd/>
            <a:tailEnd/>
          </a:ln>
        </p:spPr>
        <p:txBody>
          <a:bodyPr wrap="square">
            <a:spAutoFit/>
          </a:bodyPr>
          <a:lstStyle/>
          <a:p>
            <a:pPr>
              <a:defRPr/>
            </a:pPr>
            <a:r>
              <a:rPr lang="en-US" dirty="0">
                <a:solidFill>
                  <a:srgbClr val="7030A0"/>
                </a:solidFill>
                <a:effectLst>
                  <a:outerShdw blurRad="38100" dist="38100" dir="2700000" algn="tl">
                    <a:srgbClr val="000000">
                      <a:alpha val="43137"/>
                    </a:srgbClr>
                  </a:outerShdw>
                </a:effectLst>
              </a:rPr>
              <a:t>Strengths</a:t>
            </a:r>
          </a:p>
          <a:p>
            <a:pPr>
              <a:defRPr/>
            </a:pPr>
            <a:endParaRPr lang="en-US" dirty="0"/>
          </a:p>
          <a:p>
            <a:pPr>
              <a:defRPr/>
            </a:pPr>
            <a:r>
              <a:rPr lang="en-US" dirty="0">
                <a:solidFill>
                  <a:srgbClr val="7030A0"/>
                </a:solidFill>
                <a:effectLst>
                  <a:outerShdw blurRad="38100" dist="38100" dir="2700000" algn="tl">
                    <a:srgbClr val="000000">
                      <a:alpha val="43137"/>
                    </a:srgbClr>
                  </a:outerShdw>
                </a:effectLst>
              </a:rPr>
              <a:t>One Stop Shop offering Low Deals on Package Holidays </a:t>
            </a:r>
            <a:r>
              <a:rPr lang="en-US" dirty="0"/>
              <a:t>	</a:t>
            </a:r>
          </a:p>
        </p:txBody>
      </p:sp>
      <p:sp>
        <p:nvSpPr>
          <p:cNvPr id="18" name="TextBox 16">
            <a:extLst>
              <a:ext uri="{FF2B5EF4-FFF2-40B4-BE49-F238E27FC236}">
                <a16:creationId xmlns:a16="http://schemas.microsoft.com/office/drawing/2014/main" id="{5E25E2C8-EA7D-4D04-B315-7F6E8F477B08}"/>
              </a:ext>
            </a:extLst>
          </p:cNvPr>
          <p:cNvSpPr txBox="1">
            <a:spLocks noChangeArrowheads="1"/>
          </p:cNvSpPr>
          <p:nvPr/>
        </p:nvSpPr>
        <p:spPr bwMode="auto">
          <a:xfrm>
            <a:off x="289340" y="3808714"/>
            <a:ext cx="2832590" cy="2031325"/>
          </a:xfrm>
          <a:prstGeom prst="rect">
            <a:avLst/>
          </a:prstGeom>
          <a:noFill/>
          <a:ln w="9525">
            <a:noFill/>
            <a:miter lim="800000"/>
            <a:headEnd/>
            <a:tailEnd/>
          </a:ln>
        </p:spPr>
        <p:txBody>
          <a:bodyPr wrap="square">
            <a:spAutoFit/>
          </a:bodyPr>
          <a:lstStyle/>
          <a:p>
            <a:pPr>
              <a:defRPr/>
            </a:pPr>
            <a:r>
              <a:rPr lang="en-US" dirty="0">
                <a:solidFill>
                  <a:srgbClr val="0070C0"/>
                </a:solidFill>
                <a:effectLst>
                  <a:outerShdw blurRad="38100" dist="38100" dir="2700000" algn="tl">
                    <a:srgbClr val="000000">
                      <a:alpha val="43137"/>
                    </a:srgbClr>
                  </a:outerShdw>
                </a:effectLst>
              </a:rPr>
              <a:t>Opportunities</a:t>
            </a:r>
            <a:endParaRPr lang="en-US" dirty="0">
              <a:solidFill>
                <a:srgbClr val="0070C0"/>
              </a:solidFill>
            </a:endParaRPr>
          </a:p>
          <a:p>
            <a:pPr>
              <a:defRPr/>
            </a:pPr>
            <a:endParaRPr lang="en-US" dirty="0">
              <a:solidFill>
                <a:srgbClr val="0070C0"/>
              </a:solidFill>
            </a:endParaRPr>
          </a:p>
          <a:p>
            <a:pPr>
              <a:defRPr/>
            </a:pPr>
            <a:r>
              <a:rPr lang="en-US" dirty="0">
                <a:solidFill>
                  <a:srgbClr val="0070C0"/>
                </a:solidFill>
              </a:rPr>
              <a:t>Acting as a consultant gives clients that extra trust in the choices they make </a:t>
            </a:r>
          </a:p>
          <a:p>
            <a:pPr>
              <a:defRPr/>
            </a:pPr>
            <a:endParaRPr lang="en-US" dirty="0"/>
          </a:p>
        </p:txBody>
      </p:sp>
      <p:sp>
        <p:nvSpPr>
          <p:cNvPr id="19" name="TextBox 16">
            <a:extLst>
              <a:ext uri="{FF2B5EF4-FFF2-40B4-BE49-F238E27FC236}">
                <a16:creationId xmlns:a16="http://schemas.microsoft.com/office/drawing/2014/main" id="{82F87D53-8D8D-4C6B-B81E-8504757244EF}"/>
              </a:ext>
            </a:extLst>
          </p:cNvPr>
          <p:cNvSpPr txBox="1">
            <a:spLocks noChangeArrowheads="1"/>
          </p:cNvSpPr>
          <p:nvPr/>
        </p:nvSpPr>
        <p:spPr bwMode="auto">
          <a:xfrm>
            <a:off x="5777206" y="3877886"/>
            <a:ext cx="2467202" cy="1200329"/>
          </a:xfrm>
          <a:prstGeom prst="rect">
            <a:avLst/>
          </a:prstGeom>
          <a:noFill/>
          <a:ln w="9525">
            <a:noFill/>
            <a:miter lim="800000"/>
            <a:headEnd/>
            <a:tailEnd/>
          </a:ln>
        </p:spPr>
        <p:txBody>
          <a:bodyPr wrap="square">
            <a:spAutoFit/>
          </a:bodyPr>
          <a:lstStyle/>
          <a:p>
            <a:pPr>
              <a:defRPr/>
            </a:pPr>
            <a:r>
              <a:rPr lang="en-US" dirty="0">
                <a:solidFill>
                  <a:srgbClr val="FFC000"/>
                </a:solidFill>
              </a:rPr>
              <a:t>Threats</a:t>
            </a:r>
          </a:p>
          <a:p>
            <a:pPr>
              <a:defRPr/>
            </a:pPr>
            <a:endParaRPr lang="en-US" dirty="0">
              <a:solidFill>
                <a:srgbClr val="FFC000"/>
              </a:solidFill>
            </a:endParaRPr>
          </a:p>
          <a:p>
            <a:pPr>
              <a:defRPr/>
            </a:pPr>
            <a:r>
              <a:rPr lang="en-US" dirty="0">
                <a:solidFill>
                  <a:srgbClr val="FFC000"/>
                </a:solidFill>
                <a:effectLst>
                  <a:outerShdw blurRad="38100" dist="38100" dir="2700000" algn="tl">
                    <a:srgbClr val="000000">
                      <a:alpha val="43137"/>
                    </a:srgbClr>
                  </a:outerShdw>
                </a:effectLst>
              </a:rPr>
              <a:t>Unpredictable economic conditions </a:t>
            </a:r>
          </a:p>
        </p:txBody>
      </p:sp>
      <p:sp>
        <p:nvSpPr>
          <p:cNvPr id="20" name="Rectangle 19">
            <a:extLst>
              <a:ext uri="{FF2B5EF4-FFF2-40B4-BE49-F238E27FC236}">
                <a16:creationId xmlns:a16="http://schemas.microsoft.com/office/drawing/2014/main" id="{C4CCEC3C-2BEE-4360-92BD-271F8ABC8DF0}"/>
              </a:ext>
            </a:extLst>
          </p:cNvPr>
          <p:cNvSpPr/>
          <p:nvPr/>
        </p:nvSpPr>
        <p:spPr bwMode="auto">
          <a:xfrm>
            <a:off x="3324628" y="3401431"/>
            <a:ext cx="1197757" cy="1605330"/>
          </a:xfrm>
          <a:prstGeom prst="rect">
            <a:avLst/>
          </a:prstGeom>
          <a:gradFill flip="none" rotWithShape="1">
            <a:gsLst>
              <a:gs pos="0">
                <a:srgbClr val="64D011"/>
              </a:gs>
              <a:gs pos="100000">
                <a:srgbClr val="326609"/>
              </a:gs>
            </a:gsLst>
            <a:lin ang="5400000" scaled="0"/>
            <a:tileRect/>
          </a:gradFill>
          <a:ln w="9525" cap="flat" cmpd="sng" algn="ctr">
            <a:noFill/>
            <a:prstDash val="solid"/>
            <a:round/>
            <a:headEnd type="none" w="med" len="med"/>
            <a:tailEnd type="none" w="med" len="med"/>
          </a:ln>
          <a:effectLst/>
          <a:scene3d>
            <a:camera prst="orthographicFront"/>
            <a:lightRig rig="threePt" dir="t"/>
          </a:scene3d>
          <a:sp3d extrusionH="1003300"/>
        </p:spPr>
        <p:txBody>
          <a:bodyPr/>
          <a:lstStyle/>
          <a:p>
            <a:pPr>
              <a:buFont typeface="Times New Roman" pitchFamily="16" charset="0"/>
              <a:buNone/>
              <a:defRPr/>
            </a:pPr>
            <a:endParaRPr lang="en-US"/>
          </a:p>
        </p:txBody>
      </p:sp>
      <p:sp>
        <p:nvSpPr>
          <p:cNvPr id="21" name="TextBox 20">
            <a:extLst>
              <a:ext uri="{FF2B5EF4-FFF2-40B4-BE49-F238E27FC236}">
                <a16:creationId xmlns:a16="http://schemas.microsoft.com/office/drawing/2014/main" id="{C41B96DB-3D5F-4137-BD53-098001F81A38}"/>
              </a:ext>
            </a:extLst>
          </p:cNvPr>
          <p:cNvSpPr txBox="1"/>
          <p:nvPr/>
        </p:nvSpPr>
        <p:spPr>
          <a:xfrm>
            <a:off x="3438939" y="3727300"/>
            <a:ext cx="810808" cy="793711"/>
          </a:xfrm>
          <a:prstGeom prst="rect">
            <a:avLst/>
          </a:prstGeom>
          <a:noFill/>
        </p:spPr>
        <p:txBody>
          <a:bodyPr wrap="square">
            <a:spAutoFit/>
          </a:bodyPr>
          <a:lstStyle/>
          <a:p>
            <a:pPr algn="ctr">
              <a:buFont typeface="Times New Roman" pitchFamily="16" charset="0"/>
              <a:buNone/>
              <a:defRPr/>
            </a:pPr>
            <a:r>
              <a:rPr lang="en-US" sz="4490" b="1" dirty="0">
                <a:solidFill>
                  <a:srgbClr val="0070C0"/>
                </a:solidFill>
                <a:effectLst>
                  <a:innerShdw blurRad="63500" dist="76200" dir="13500000">
                    <a:prstClr val="black">
                      <a:alpha val="38000"/>
                    </a:prstClr>
                  </a:innerShdw>
                </a:effectLst>
                <a:latin typeface="Verdana" pitchFamily="34" charset="0"/>
              </a:rPr>
              <a:t>O</a:t>
            </a:r>
          </a:p>
        </p:txBody>
      </p:sp>
      <p:sp>
        <p:nvSpPr>
          <p:cNvPr id="22" name="TextBox 16">
            <a:extLst>
              <a:ext uri="{FF2B5EF4-FFF2-40B4-BE49-F238E27FC236}">
                <a16:creationId xmlns:a16="http://schemas.microsoft.com/office/drawing/2014/main" id="{FB803962-86E2-4B02-96D5-2013A34144E7}"/>
              </a:ext>
            </a:extLst>
          </p:cNvPr>
          <p:cNvSpPr txBox="1">
            <a:spLocks noChangeArrowheads="1"/>
          </p:cNvSpPr>
          <p:nvPr/>
        </p:nvSpPr>
        <p:spPr bwMode="auto">
          <a:xfrm>
            <a:off x="5746786" y="1699987"/>
            <a:ext cx="2669775" cy="1754326"/>
          </a:xfrm>
          <a:prstGeom prst="rect">
            <a:avLst/>
          </a:prstGeom>
          <a:noFill/>
          <a:ln w="9525">
            <a:noFill/>
            <a:miter lim="800000"/>
            <a:headEnd/>
            <a:tailEnd/>
          </a:ln>
        </p:spPr>
        <p:txBody>
          <a:bodyPr wrap="square">
            <a:spAutoFit/>
          </a:bodyPr>
          <a:lstStyle/>
          <a:p>
            <a:pPr>
              <a:defRPr/>
            </a:pPr>
            <a:r>
              <a:rPr lang="en-US" dirty="0">
                <a:solidFill>
                  <a:srgbClr val="FF0000"/>
                </a:solidFill>
                <a:effectLst>
                  <a:outerShdw blurRad="38100" dist="38100" dir="2700000" algn="tl">
                    <a:srgbClr val="000000">
                      <a:alpha val="43137"/>
                    </a:srgbClr>
                  </a:outerShdw>
                </a:effectLst>
              </a:rPr>
              <a:t>Weaknesses</a:t>
            </a:r>
            <a:endParaRPr lang="en-US" dirty="0"/>
          </a:p>
          <a:p>
            <a:pPr>
              <a:defRPr/>
            </a:pPr>
            <a:endParaRPr lang="en-US" dirty="0"/>
          </a:p>
          <a:p>
            <a:pPr>
              <a:defRPr/>
            </a:pPr>
            <a:r>
              <a:rPr lang="en-US" dirty="0">
                <a:solidFill>
                  <a:srgbClr val="FF0000"/>
                </a:solidFill>
                <a:effectLst>
                  <a:outerShdw blurRad="38100" dist="38100" dir="2700000" algn="tl">
                    <a:srgbClr val="000000">
                      <a:alpha val="43137"/>
                    </a:srgbClr>
                  </a:outerShdw>
                </a:effectLst>
              </a:rPr>
              <a:t>Brand new agency and requires smart positioning in the marketplace </a:t>
            </a:r>
          </a:p>
        </p:txBody>
      </p:sp>
      <p:sp>
        <p:nvSpPr>
          <p:cNvPr id="24" name="Tekstboks 3">
            <a:extLst>
              <a:ext uri="{FF2B5EF4-FFF2-40B4-BE49-F238E27FC236}">
                <a16:creationId xmlns:a16="http://schemas.microsoft.com/office/drawing/2014/main" id="{919F9D24-7CD1-409B-A23A-3BB929276D81}"/>
              </a:ext>
            </a:extLst>
          </p:cNvPr>
          <p:cNvSpPr txBox="1">
            <a:spLocks noChangeArrowheads="1"/>
          </p:cNvSpPr>
          <p:nvPr/>
        </p:nvSpPr>
        <p:spPr bwMode="auto">
          <a:xfrm>
            <a:off x="2777643" y="774845"/>
            <a:ext cx="2524703" cy="461665"/>
          </a:xfrm>
          <a:prstGeom prst="rect">
            <a:avLst/>
          </a:prstGeom>
          <a:noFill/>
          <a:ln w="9525">
            <a:noFill/>
            <a:miter lim="800000"/>
            <a:headEnd/>
            <a:tailEnd/>
          </a:ln>
        </p:spPr>
        <p:txBody>
          <a:bodyPr wrap="square">
            <a:spAutoFit/>
          </a:bodyPr>
          <a:lstStyle/>
          <a:p>
            <a:pPr>
              <a:defRPr/>
            </a:pPr>
            <a:r>
              <a:rPr lang="da-DK" sz="2400" dirty="0">
                <a:latin typeface="Calibri" pitchFamily="34" charset="0"/>
                <a:ea typeface="Calibri" pitchFamily="34" charset="0"/>
                <a:cs typeface="Calibri" pitchFamily="34" charset="0"/>
              </a:rPr>
              <a:t>Dream Destination </a:t>
            </a:r>
          </a:p>
        </p:txBody>
      </p:sp>
      <p:sp>
        <p:nvSpPr>
          <p:cNvPr id="2" name="Rectangle 1">
            <a:extLst>
              <a:ext uri="{FF2B5EF4-FFF2-40B4-BE49-F238E27FC236}">
                <a16:creationId xmlns:a16="http://schemas.microsoft.com/office/drawing/2014/main" id="{0DD1EC99-E3FB-45D2-BAAB-89A6B0F5DD2C}"/>
              </a:ext>
            </a:extLst>
          </p:cNvPr>
          <p:cNvSpPr/>
          <p:nvPr/>
        </p:nvSpPr>
        <p:spPr>
          <a:xfrm>
            <a:off x="2359691" y="52211"/>
            <a:ext cx="4171415" cy="954107"/>
          </a:xfrm>
          <a:prstGeom prst="rect">
            <a:avLst/>
          </a:prstGeom>
        </p:spPr>
        <p:txBody>
          <a:bodyPr wrap="square">
            <a:spAutoFit/>
          </a:bodyPr>
          <a:lstStyle/>
          <a:p>
            <a:pPr algn="ctr"/>
            <a:r>
              <a:rPr lang="en-GB" altLang="en-US" sz="2800" b="1" u="sng" dirty="0">
                <a:latin typeface="Calibri" panose="020F0502020204030204" pitchFamily="34" charset="0"/>
                <a:ea typeface="Calibri" panose="020F0502020204030204" pitchFamily="34" charset="0"/>
                <a:cs typeface="Times New Roman" panose="02020603050405020304" pitchFamily="18" charset="0"/>
              </a:rPr>
              <a:t>By: Joan Larbi</a:t>
            </a:r>
            <a:r>
              <a:rPr lang="en-GB" altLang="en-US" sz="2800" b="1" u="sng" dirty="0"/>
              <a:t> - </a:t>
            </a:r>
            <a:r>
              <a:rPr lang="en-GB" altLang="en-US" sz="2800" b="1" u="sng" dirty="0">
                <a:latin typeface="Calibri" panose="020F0502020204030204" pitchFamily="34" charset="0"/>
                <a:ea typeface="Calibri" panose="020F0502020204030204" pitchFamily="34" charset="0"/>
                <a:cs typeface="Times New Roman" panose="02020603050405020304" pitchFamily="18" charset="0"/>
              </a:rPr>
              <a:t>1606026 </a:t>
            </a:r>
            <a:br>
              <a:rPr lang="en-GB" altLang="en-US" sz="2800" b="1" u="sng" dirty="0"/>
            </a:br>
            <a:endParaRPr lang="en-GB" sz="2800" b="1" dirty="0"/>
          </a:p>
        </p:txBody>
      </p:sp>
      <p:sp>
        <p:nvSpPr>
          <p:cNvPr id="3" name="Rectangle 2">
            <a:extLst>
              <a:ext uri="{FF2B5EF4-FFF2-40B4-BE49-F238E27FC236}">
                <a16:creationId xmlns:a16="http://schemas.microsoft.com/office/drawing/2014/main" id="{3426E9D2-2397-4E6E-A160-2A2125128C67}"/>
              </a:ext>
            </a:extLst>
          </p:cNvPr>
          <p:cNvSpPr/>
          <p:nvPr/>
        </p:nvSpPr>
        <p:spPr>
          <a:xfrm>
            <a:off x="87087" y="1077132"/>
            <a:ext cx="1783565" cy="369332"/>
          </a:xfrm>
          <a:prstGeom prst="rect">
            <a:avLst/>
          </a:prstGeom>
        </p:spPr>
        <p:txBody>
          <a:bodyPr wrap="none">
            <a:spAutoFit/>
          </a:bodyPr>
          <a:lstStyle/>
          <a:p>
            <a:r>
              <a:rPr lang="en-GB" altLang="en-US" dirty="0"/>
              <a:t>SWOT Analysis</a:t>
            </a:r>
            <a:endParaRPr lang="en-GB" dirty="0"/>
          </a:p>
        </p:txBody>
      </p:sp>
    </p:spTree>
    <p:extLst>
      <p:ext uri="{BB962C8B-B14F-4D97-AF65-F5344CB8AC3E}">
        <p14:creationId xmlns:p14="http://schemas.microsoft.com/office/powerpoint/2010/main" val="184068385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24">
            <a:extLst>
              <a:ext uri="{FF2B5EF4-FFF2-40B4-BE49-F238E27FC236}">
                <a16:creationId xmlns:a16="http://schemas.microsoft.com/office/drawing/2014/main" id="{52DA5B8B-FFEF-4CD1-B83E-9B7972C09964}"/>
              </a:ext>
            </a:extLst>
          </p:cNvPr>
          <p:cNvSpPr/>
          <p:nvPr/>
        </p:nvSpPr>
        <p:spPr>
          <a:xfrm>
            <a:off x="970360" y="4422122"/>
            <a:ext cx="6858000" cy="1396463"/>
          </a:xfrm>
          <a:prstGeom prst="rect">
            <a:avLst/>
          </a:prstGeom>
          <a:gradFill rotWithShape="1">
            <a:gsLst>
              <a:gs pos="61000">
                <a:sysClr val="window" lastClr="FFFFFF">
                  <a:alpha val="0"/>
                </a:sysClr>
              </a:gs>
              <a:gs pos="100000">
                <a:sysClr val="window" lastClr="FFFFFF">
                  <a:lumMod val="85000"/>
                </a:sysClr>
              </a:gs>
            </a:gsLst>
            <a:lin ang="16200000" scaled="0"/>
          </a:gradFill>
          <a:ln w="9525" cap="flat" cmpd="sng" algn="ctr">
            <a:noFill/>
            <a:prstDash val="solid"/>
          </a:ln>
          <a:effectLst/>
        </p:spPr>
        <p:txBody>
          <a:bodyPr anchor="ctr"/>
          <a:lstStyle/>
          <a:p>
            <a:pPr algn="ctr" defTabSz="622089" fontAlgn="auto" hangingPunct="1">
              <a:spcBef>
                <a:spcPts val="0"/>
              </a:spcBef>
              <a:spcAft>
                <a:spcPts val="0"/>
              </a:spcAft>
              <a:defRPr/>
            </a:pPr>
            <a:endParaRPr lang="en-US" kern="0">
              <a:solidFill>
                <a:sysClr val="window" lastClr="FFFFFF"/>
              </a:solidFill>
              <a:latin typeface="Calibri"/>
            </a:endParaRPr>
          </a:p>
        </p:txBody>
      </p:sp>
      <p:sp>
        <p:nvSpPr>
          <p:cNvPr id="26" name="Rectangle 25">
            <a:extLst>
              <a:ext uri="{FF2B5EF4-FFF2-40B4-BE49-F238E27FC236}">
                <a16:creationId xmlns:a16="http://schemas.microsoft.com/office/drawing/2014/main" id="{A9D517B3-DCB8-458E-BD65-F0B23EB2BC26}"/>
              </a:ext>
            </a:extLst>
          </p:cNvPr>
          <p:cNvSpPr/>
          <p:nvPr/>
        </p:nvSpPr>
        <p:spPr bwMode="auto">
          <a:xfrm>
            <a:off x="3663095" y="253387"/>
            <a:ext cx="1624693" cy="976665"/>
          </a:xfrm>
          <a:prstGeom prst="rect">
            <a:avLst/>
          </a:prstGeom>
          <a:gradFill flip="none" rotWithShape="1">
            <a:gsLst>
              <a:gs pos="0">
                <a:srgbClr val="00B0F0"/>
              </a:gs>
              <a:gs pos="100000">
                <a:srgbClr val="004C84"/>
              </a:gs>
            </a:gsLst>
            <a:lin ang="5400000" scaled="0"/>
            <a:tileRect/>
          </a:gradFill>
          <a:ln w="9525" cap="flat" cmpd="sng" algn="ctr">
            <a:noFill/>
            <a:prstDash val="solid"/>
            <a:round/>
            <a:headEnd type="none" w="med" len="med"/>
            <a:tailEnd type="none" w="med" len="med"/>
          </a:ln>
          <a:effectLst/>
          <a:scene3d>
            <a:camera prst="perspectiveBelow">
              <a:rot lat="600000" lon="0" rev="0"/>
            </a:camera>
            <a:lightRig rig="threePt" dir="t"/>
          </a:scene3d>
          <a:sp3d extrusionH="1022350"/>
        </p:spPr>
        <p:txBody>
          <a:bodyPr/>
          <a:lstStyle/>
          <a:p>
            <a:pPr>
              <a:buFont typeface="Times New Roman" pitchFamily="16" charset="0"/>
              <a:buNone/>
              <a:defRPr/>
            </a:pPr>
            <a:endParaRPr lang="en-US" dirty="0"/>
          </a:p>
        </p:txBody>
      </p:sp>
      <p:sp>
        <p:nvSpPr>
          <p:cNvPr id="27" name="TextBox 26">
            <a:extLst>
              <a:ext uri="{FF2B5EF4-FFF2-40B4-BE49-F238E27FC236}">
                <a16:creationId xmlns:a16="http://schemas.microsoft.com/office/drawing/2014/main" id="{6F4245B4-978D-47F9-8AE8-CA22E954797D}"/>
              </a:ext>
            </a:extLst>
          </p:cNvPr>
          <p:cNvSpPr txBox="1"/>
          <p:nvPr/>
        </p:nvSpPr>
        <p:spPr>
          <a:xfrm>
            <a:off x="4123769" y="199854"/>
            <a:ext cx="1164019" cy="783291"/>
          </a:xfrm>
          <a:prstGeom prst="rect">
            <a:avLst/>
          </a:prstGeom>
          <a:noFill/>
        </p:spPr>
        <p:txBody>
          <a:bodyPr wrap="square">
            <a:spAutoFit/>
          </a:bodyPr>
          <a:lstStyle/>
          <a:p>
            <a:pPr>
              <a:buFont typeface="Times New Roman" pitchFamily="16" charset="0"/>
              <a:buNone/>
              <a:defRPr/>
            </a:pPr>
            <a:r>
              <a:rPr lang="en-US" sz="4490" b="1" dirty="0">
                <a:solidFill>
                  <a:srgbClr val="7030A0"/>
                </a:solidFill>
                <a:effectLst>
                  <a:outerShdw blurRad="38100" dist="38100" dir="2700000" algn="tl">
                    <a:srgbClr val="000000">
                      <a:alpha val="43137"/>
                    </a:srgbClr>
                  </a:outerShdw>
                </a:effectLst>
                <a:latin typeface="Verdana" pitchFamily="34" charset="0"/>
              </a:rPr>
              <a:t>S</a:t>
            </a:r>
          </a:p>
        </p:txBody>
      </p:sp>
      <p:sp>
        <p:nvSpPr>
          <p:cNvPr id="28" name="Rectangle 27">
            <a:extLst>
              <a:ext uri="{FF2B5EF4-FFF2-40B4-BE49-F238E27FC236}">
                <a16:creationId xmlns:a16="http://schemas.microsoft.com/office/drawing/2014/main" id="{01F1CE8A-653D-4C45-AB8B-F04D2882C6A8}"/>
              </a:ext>
            </a:extLst>
          </p:cNvPr>
          <p:cNvSpPr/>
          <p:nvPr/>
        </p:nvSpPr>
        <p:spPr bwMode="auto">
          <a:xfrm>
            <a:off x="1118207" y="1684924"/>
            <a:ext cx="1967784" cy="1427037"/>
          </a:xfrm>
          <a:prstGeom prst="rect">
            <a:avLst/>
          </a:prstGeom>
          <a:gradFill flip="none" rotWithShape="1">
            <a:gsLst>
              <a:gs pos="0">
                <a:srgbClr val="A5D8F9"/>
              </a:gs>
              <a:gs pos="100000">
                <a:srgbClr val="0070C0"/>
              </a:gs>
            </a:gsLst>
            <a:lin ang="5400000" scaled="0"/>
            <a:tileRect/>
          </a:gradFill>
          <a:ln w="9525" cap="flat" cmpd="sng" algn="ctr">
            <a:noFill/>
            <a:prstDash val="solid"/>
            <a:round/>
            <a:headEnd type="none" w="med" len="med"/>
            <a:tailEnd type="none" w="med" len="med"/>
          </a:ln>
          <a:effectLst/>
          <a:scene3d>
            <a:camera prst="perspectiveBelow">
              <a:rot lat="600000" lon="0" rev="0"/>
            </a:camera>
            <a:lightRig rig="threePt" dir="t"/>
          </a:scene3d>
          <a:sp3d extrusionH="1022350"/>
        </p:spPr>
        <p:txBody>
          <a:bodyPr/>
          <a:lstStyle/>
          <a:p>
            <a:pPr>
              <a:buFont typeface="Times New Roman" pitchFamily="16" charset="0"/>
              <a:buNone/>
              <a:defRPr/>
            </a:pPr>
            <a:endParaRPr lang="en-US" dirty="0"/>
          </a:p>
        </p:txBody>
      </p:sp>
      <p:sp>
        <p:nvSpPr>
          <p:cNvPr id="29" name="Rectangle 28">
            <a:extLst>
              <a:ext uri="{FF2B5EF4-FFF2-40B4-BE49-F238E27FC236}">
                <a16:creationId xmlns:a16="http://schemas.microsoft.com/office/drawing/2014/main" id="{F9080369-3516-4AF7-80AD-C3FD7BE593D7}"/>
              </a:ext>
            </a:extLst>
          </p:cNvPr>
          <p:cNvSpPr/>
          <p:nvPr/>
        </p:nvSpPr>
        <p:spPr bwMode="auto">
          <a:xfrm>
            <a:off x="6030841" y="1657671"/>
            <a:ext cx="1994952" cy="1375901"/>
          </a:xfrm>
          <a:prstGeom prst="rect">
            <a:avLst/>
          </a:prstGeom>
          <a:gradFill flip="none" rotWithShape="1">
            <a:gsLst>
              <a:gs pos="0">
                <a:srgbClr val="A5D8F9"/>
              </a:gs>
              <a:gs pos="100000">
                <a:srgbClr val="0070C0"/>
              </a:gs>
            </a:gsLst>
            <a:lin ang="5400000" scaled="0"/>
            <a:tileRect/>
          </a:gradFill>
          <a:ln w="9525" cap="flat" cmpd="sng" algn="ctr">
            <a:noFill/>
            <a:prstDash val="solid"/>
            <a:round/>
            <a:headEnd type="none" w="med" len="med"/>
            <a:tailEnd type="none" w="med" len="med"/>
          </a:ln>
          <a:effectLst/>
          <a:scene3d>
            <a:camera prst="perspectiveBelow">
              <a:rot lat="600000" lon="0" rev="0"/>
            </a:camera>
            <a:lightRig rig="threePt" dir="t"/>
          </a:scene3d>
          <a:sp3d extrusionH="1022350"/>
        </p:spPr>
        <p:txBody>
          <a:bodyPr/>
          <a:lstStyle/>
          <a:p>
            <a:pPr>
              <a:buFont typeface="Times New Roman" pitchFamily="16" charset="0"/>
              <a:buNone/>
              <a:defRPr/>
            </a:pPr>
            <a:endParaRPr lang="en-US" dirty="0"/>
          </a:p>
        </p:txBody>
      </p:sp>
      <p:sp>
        <p:nvSpPr>
          <p:cNvPr id="30" name="Rectangle 29">
            <a:extLst>
              <a:ext uri="{FF2B5EF4-FFF2-40B4-BE49-F238E27FC236}">
                <a16:creationId xmlns:a16="http://schemas.microsoft.com/office/drawing/2014/main" id="{6923F2C7-1B5C-40C1-9996-72A00A671B31}"/>
              </a:ext>
            </a:extLst>
          </p:cNvPr>
          <p:cNvSpPr/>
          <p:nvPr/>
        </p:nvSpPr>
        <p:spPr bwMode="auto">
          <a:xfrm>
            <a:off x="3644828" y="1934006"/>
            <a:ext cx="1718325" cy="1187200"/>
          </a:xfrm>
          <a:prstGeom prst="rect">
            <a:avLst/>
          </a:prstGeom>
          <a:gradFill flip="none" rotWithShape="1">
            <a:gsLst>
              <a:gs pos="0">
                <a:srgbClr val="A5D8F9"/>
              </a:gs>
              <a:gs pos="100000">
                <a:srgbClr val="0070C0"/>
              </a:gs>
            </a:gsLst>
            <a:lin ang="5400000" scaled="0"/>
            <a:tileRect/>
          </a:gradFill>
          <a:ln w="9525" cap="flat" cmpd="sng" algn="ctr">
            <a:noFill/>
            <a:prstDash val="solid"/>
            <a:round/>
            <a:headEnd type="none" w="med" len="med"/>
            <a:tailEnd type="none" w="med" len="med"/>
          </a:ln>
          <a:effectLst/>
          <a:scene3d>
            <a:camera prst="perspectiveBelow">
              <a:rot lat="600000" lon="0" rev="0"/>
            </a:camera>
            <a:lightRig rig="threePt" dir="t"/>
          </a:scene3d>
          <a:sp3d extrusionH="1022350"/>
        </p:spPr>
        <p:txBody>
          <a:bodyPr/>
          <a:lstStyle/>
          <a:p>
            <a:pPr>
              <a:buFont typeface="Times New Roman" pitchFamily="16" charset="0"/>
              <a:buNone/>
              <a:defRPr/>
            </a:pPr>
            <a:endParaRPr lang="en-US"/>
          </a:p>
        </p:txBody>
      </p:sp>
      <p:sp>
        <p:nvSpPr>
          <p:cNvPr id="31" name="Rectangle 30">
            <a:extLst>
              <a:ext uri="{FF2B5EF4-FFF2-40B4-BE49-F238E27FC236}">
                <a16:creationId xmlns:a16="http://schemas.microsoft.com/office/drawing/2014/main" id="{C7FA55F2-4545-4B9B-937F-6A3D2E2E2EE5}"/>
              </a:ext>
            </a:extLst>
          </p:cNvPr>
          <p:cNvSpPr/>
          <p:nvPr/>
        </p:nvSpPr>
        <p:spPr bwMode="auto">
          <a:xfrm>
            <a:off x="223238" y="3711886"/>
            <a:ext cx="2826453" cy="1652652"/>
          </a:xfrm>
          <a:prstGeom prst="rect">
            <a:avLst/>
          </a:prstGeom>
          <a:gradFill flip="none" rotWithShape="1">
            <a:gsLst>
              <a:gs pos="0">
                <a:srgbClr val="A5D8F9"/>
              </a:gs>
              <a:gs pos="100000">
                <a:srgbClr val="0070C0"/>
              </a:gs>
            </a:gsLst>
            <a:lin ang="5400000" scaled="0"/>
            <a:tileRect/>
          </a:gradFill>
          <a:ln w="9525" cap="flat" cmpd="sng" algn="ctr">
            <a:noFill/>
            <a:prstDash val="solid"/>
            <a:round/>
            <a:headEnd type="none" w="med" len="med"/>
            <a:tailEnd type="none" w="med" len="med"/>
          </a:ln>
          <a:effectLst/>
          <a:scene3d>
            <a:camera prst="perspectiveBelow">
              <a:rot lat="600000" lon="0" rev="0"/>
            </a:camera>
            <a:lightRig rig="threePt" dir="t"/>
          </a:scene3d>
          <a:sp3d extrusionH="1022350"/>
        </p:spPr>
        <p:txBody>
          <a:bodyPr/>
          <a:lstStyle/>
          <a:p>
            <a:pPr>
              <a:buFont typeface="Times New Roman" pitchFamily="16" charset="0"/>
              <a:buNone/>
              <a:defRPr/>
            </a:pPr>
            <a:endParaRPr lang="en-US"/>
          </a:p>
        </p:txBody>
      </p:sp>
      <p:sp>
        <p:nvSpPr>
          <p:cNvPr id="32" name="Rectangle 31">
            <a:extLst>
              <a:ext uri="{FF2B5EF4-FFF2-40B4-BE49-F238E27FC236}">
                <a16:creationId xmlns:a16="http://schemas.microsoft.com/office/drawing/2014/main" id="{79539CB4-6F8F-4F26-8B36-B32E5A313597}"/>
              </a:ext>
            </a:extLst>
          </p:cNvPr>
          <p:cNvSpPr/>
          <p:nvPr/>
        </p:nvSpPr>
        <p:spPr bwMode="auto">
          <a:xfrm>
            <a:off x="5972291" y="3793479"/>
            <a:ext cx="2826453" cy="1606148"/>
          </a:xfrm>
          <a:prstGeom prst="rect">
            <a:avLst/>
          </a:prstGeom>
          <a:gradFill flip="none" rotWithShape="1">
            <a:gsLst>
              <a:gs pos="0">
                <a:srgbClr val="A5D8F9"/>
              </a:gs>
              <a:gs pos="100000">
                <a:srgbClr val="0070C0"/>
              </a:gs>
            </a:gsLst>
            <a:lin ang="5400000" scaled="0"/>
            <a:tileRect/>
          </a:gradFill>
          <a:ln w="9525" cap="flat" cmpd="sng" algn="ctr">
            <a:noFill/>
            <a:prstDash val="solid"/>
            <a:round/>
            <a:headEnd type="none" w="med" len="med"/>
            <a:tailEnd type="none" w="med" len="med"/>
          </a:ln>
          <a:effectLst/>
          <a:scene3d>
            <a:camera prst="perspectiveBelow">
              <a:rot lat="600000" lon="0" rev="0"/>
            </a:camera>
            <a:lightRig rig="threePt" dir="t"/>
          </a:scene3d>
          <a:sp3d extrusionH="1022350"/>
        </p:spPr>
        <p:txBody>
          <a:bodyPr/>
          <a:lstStyle/>
          <a:p>
            <a:pPr>
              <a:buFont typeface="Times New Roman" pitchFamily="16" charset="0"/>
              <a:buNone/>
              <a:defRPr/>
            </a:pPr>
            <a:endParaRPr lang="en-US"/>
          </a:p>
        </p:txBody>
      </p:sp>
      <p:sp>
        <p:nvSpPr>
          <p:cNvPr id="33" name="Rectangle 32">
            <a:extLst>
              <a:ext uri="{FF2B5EF4-FFF2-40B4-BE49-F238E27FC236}">
                <a16:creationId xmlns:a16="http://schemas.microsoft.com/office/drawing/2014/main" id="{97933461-7CB1-4559-9184-F99CC9C61661}"/>
              </a:ext>
            </a:extLst>
          </p:cNvPr>
          <p:cNvSpPr/>
          <p:nvPr/>
        </p:nvSpPr>
        <p:spPr bwMode="auto">
          <a:xfrm>
            <a:off x="3707967" y="3968242"/>
            <a:ext cx="1678064" cy="1326821"/>
          </a:xfrm>
          <a:prstGeom prst="rect">
            <a:avLst/>
          </a:prstGeom>
          <a:gradFill flip="none" rotWithShape="1">
            <a:gsLst>
              <a:gs pos="0">
                <a:srgbClr val="A5D8F9"/>
              </a:gs>
              <a:gs pos="100000">
                <a:srgbClr val="0070C0"/>
              </a:gs>
            </a:gsLst>
            <a:lin ang="5400000" scaled="0"/>
            <a:tileRect/>
          </a:gradFill>
          <a:ln w="9525" cap="flat" cmpd="sng" algn="ctr">
            <a:noFill/>
            <a:prstDash val="solid"/>
            <a:round/>
            <a:headEnd type="none" w="med" len="med"/>
            <a:tailEnd type="none" w="med" len="med"/>
          </a:ln>
          <a:effectLst/>
          <a:scene3d>
            <a:camera prst="perspectiveBelow">
              <a:rot lat="600000" lon="0" rev="0"/>
            </a:camera>
            <a:lightRig rig="threePt" dir="t"/>
          </a:scene3d>
          <a:sp3d extrusionH="1022350"/>
        </p:spPr>
        <p:txBody>
          <a:bodyPr/>
          <a:lstStyle/>
          <a:p>
            <a:pPr>
              <a:buFont typeface="Times New Roman" pitchFamily="16" charset="0"/>
              <a:buNone/>
              <a:defRPr/>
            </a:pPr>
            <a:endParaRPr lang="en-US" dirty="0"/>
          </a:p>
        </p:txBody>
      </p:sp>
      <p:sp>
        <p:nvSpPr>
          <p:cNvPr id="34" name="TextBox 16">
            <a:extLst>
              <a:ext uri="{FF2B5EF4-FFF2-40B4-BE49-F238E27FC236}">
                <a16:creationId xmlns:a16="http://schemas.microsoft.com/office/drawing/2014/main" id="{AB0E038C-E943-4A57-B75E-E2E377FDA39D}"/>
              </a:ext>
            </a:extLst>
          </p:cNvPr>
          <p:cNvSpPr txBox="1">
            <a:spLocks noChangeArrowheads="1"/>
          </p:cNvSpPr>
          <p:nvPr/>
        </p:nvSpPr>
        <p:spPr bwMode="auto">
          <a:xfrm>
            <a:off x="1130173" y="1618075"/>
            <a:ext cx="1941281" cy="1600438"/>
          </a:xfrm>
          <a:prstGeom prst="rect">
            <a:avLst/>
          </a:prstGeom>
          <a:noFill/>
          <a:ln w="9525">
            <a:noFill/>
            <a:miter lim="800000"/>
            <a:headEnd/>
            <a:tailEnd/>
          </a:ln>
        </p:spPr>
        <p:txBody>
          <a:bodyPr wrap="square">
            <a:spAutoFit/>
          </a:bodyPr>
          <a:lstStyle/>
          <a:p>
            <a:pPr>
              <a:defRPr/>
            </a:pPr>
            <a:r>
              <a:rPr lang="en-US" sz="1400" b="1" u="sng" dirty="0">
                <a:solidFill>
                  <a:srgbClr val="7030A0"/>
                </a:solidFill>
                <a:effectLst>
                  <a:outerShdw blurRad="38100" dist="38100" dir="2700000" algn="tl">
                    <a:srgbClr val="000000">
                      <a:alpha val="43137"/>
                    </a:srgbClr>
                  </a:outerShdw>
                </a:effectLst>
              </a:rPr>
              <a:t>Strength</a:t>
            </a:r>
          </a:p>
          <a:p>
            <a:pPr>
              <a:defRPr/>
            </a:pPr>
            <a:endParaRPr lang="en-US" sz="1400" b="1" u="sng" dirty="0">
              <a:solidFill>
                <a:srgbClr val="7030A0"/>
              </a:solidFill>
              <a:effectLst>
                <a:outerShdw blurRad="38100" dist="38100" dir="2700000" algn="tl">
                  <a:srgbClr val="000000">
                    <a:alpha val="43137"/>
                  </a:srgbClr>
                </a:outerShdw>
              </a:effectLst>
            </a:endParaRPr>
          </a:p>
          <a:p>
            <a:pPr>
              <a:defRPr/>
            </a:pPr>
            <a:r>
              <a:rPr lang="en-US" sz="1400" b="1" u="sng" dirty="0">
                <a:solidFill>
                  <a:srgbClr val="7030A0"/>
                </a:solidFill>
                <a:effectLst>
                  <a:outerShdw blurRad="38100" dist="38100" dir="2700000" algn="tl">
                    <a:srgbClr val="000000">
                      <a:alpha val="43137"/>
                    </a:srgbClr>
                  </a:outerShdw>
                </a:effectLst>
              </a:rPr>
              <a:t>One Stop Shop offering Low Deals on Package Holidays </a:t>
            </a:r>
            <a:r>
              <a:rPr lang="en-US" sz="1400" dirty="0"/>
              <a:t>	</a:t>
            </a:r>
          </a:p>
          <a:p>
            <a:pPr>
              <a:defRPr/>
            </a:pPr>
            <a:endParaRPr lang="en-US" sz="1400" dirty="0"/>
          </a:p>
        </p:txBody>
      </p:sp>
      <p:sp>
        <p:nvSpPr>
          <p:cNvPr id="35" name="Nedadbuet pil 24">
            <a:extLst>
              <a:ext uri="{FF2B5EF4-FFF2-40B4-BE49-F238E27FC236}">
                <a16:creationId xmlns:a16="http://schemas.microsoft.com/office/drawing/2014/main" id="{AE73A63F-B224-4F97-9562-5E4EAB0CD896}"/>
              </a:ext>
            </a:extLst>
          </p:cNvPr>
          <p:cNvSpPr>
            <a:spLocks noChangeArrowheads="1"/>
          </p:cNvSpPr>
          <p:nvPr/>
        </p:nvSpPr>
        <p:spPr bwMode="auto">
          <a:xfrm rot="20179303">
            <a:off x="5254436" y="1058414"/>
            <a:ext cx="819150" cy="707231"/>
          </a:xfrm>
          <a:custGeom>
            <a:avLst/>
            <a:gdLst>
              <a:gd name="T0" fmla="*/ 150958 w 1203728"/>
              <a:gd name="T1" fmla="*/ 91380 h 1038311"/>
              <a:gd name="T2" fmla="*/ 301919 w 1203728"/>
              <a:gd name="T3" fmla="*/ 73105 h 1038311"/>
              <a:gd name="T4" fmla="*/ 964522 w 1203728"/>
              <a:gd name="T5" fmla="*/ 530013 h 1038311"/>
              <a:gd name="T6" fmla="*/ 1203325 w 1203728"/>
              <a:gd name="T7" fmla="*/ 530012 h 1038311"/>
              <a:gd name="T8" fmla="*/ 930377 w 1203728"/>
              <a:gd name="T9" fmla="*/ 1038225 h 1038311"/>
              <a:gd name="T10" fmla="*/ 423801 w 1203728"/>
              <a:gd name="T11" fmla="*/ 530012 h 1038311"/>
              <a:gd name="T12" fmla="*/ 662603 w 1203728"/>
              <a:gd name="T13" fmla="*/ 530012 h 1038311"/>
              <a:gd name="T14" fmla="*/ 0 60000 65536"/>
              <a:gd name="T15" fmla="*/ 0 60000 65536"/>
              <a:gd name="T16" fmla="*/ 0 60000 65536"/>
              <a:gd name="T17" fmla="*/ 0 60000 65536"/>
              <a:gd name="T18" fmla="*/ 0 60000 65536"/>
              <a:gd name="T19" fmla="*/ 0 60000 65536"/>
              <a:gd name="T20" fmla="*/ 0 60000 65536"/>
              <a:gd name="T21" fmla="*/ 0 w 1203728"/>
              <a:gd name="T22" fmla="*/ 0 h 1038311"/>
              <a:gd name="T23" fmla="*/ 1203728 w 1203728"/>
              <a:gd name="T24" fmla="*/ 1038311 h 1038311"/>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1203728" h="1038311" stroke="0" extrusionOk="0">
                <a:moveTo>
                  <a:pt x="930689" y="1038311"/>
                </a:moveTo>
                <a:lnTo>
                  <a:pt x="423943" y="530056"/>
                </a:lnTo>
                <a:lnTo>
                  <a:pt x="662825" y="530056"/>
                </a:lnTo>
                <a:cubicBezTo>
                  <a:pt x="520679" y="245966"/>
                  <a:pt x="269942" y="73111"/>
                  <a:pt x="0" y="73110"/>
                </a:cubicBezTo>
                <a:lnTo>
                  <a:pt x="302020" y="73111"/>
                </a:lnTo>
                <a:cubicBezTo>
                  <a:pt x="571963" y="73111"/>
                  <a:pt x="822699" y="245967"/>
                  <a:pt x="964845" y="530057"/>
                </a:cubicBezTo>
                <a:lnTo>
                  <a:pt x="1203728" y="530056"/>
                </a:lnTo>
                <a:lnTo>
                  <a:pt x="930689" y="1038311"/>
                </a:lnTo>
                <a:close/>
              </a:path>
              <a:path w="1203728" h="1038311" stroke="0" extrusionOk="0">
                <a:moveTo>
                  <a:pt x="151011" y="91389"/>
                </a:moveTo>
                <a:cubicBezTo>
                  <a:pt x="150548" y="91389"/>
                  <a:pt x="143913" y="93355"/>
                  <a:pt x="143050" y="93748"/>
                </a:cubicBezTo>
                <a:lnTo>
                  <a:pt x="145831" y="93748"/>
                </a:lnTo>
                <a:cubicBezTo>
                  <a:pt x="147158" y="93355"/>
                  <a:pt x="150148" y="91782"/>
                  <a:pt x="151011" y="91389"/>
                </a:cubicBezTo>
                <a:close/>
              </a:path>
              <a:path w="1203728" h="1038311" fill="none" extrusionOk="0">
                <a:moveTo>
                  <a:pt x="151009" y="91388"/>
                </a:moveTo>
                <a:cubicBezTo>
                  <a:pt x="182470" y="87580"/>
                  <a:pt x="166381" y="0"/>
                  <a:pt x="302020" y="73111"/>
                </a:cubicBezTo>
                <a:cubicBezTo>
                  <a:pt x="571963" y="73111"/>
                  <a:pt x="822699" y="245967"/>
                  <a:pt x="964845" y="530057"/>
                </a:cubicBezTo>
                <a:lnTo>
                  <a:pt x="1203728" y="530056"/>
                </a:lnTo>
                <a:lnTo>
                  <a:pt x="930689" y="1038311"/>
                </a:lnTo>
                <a:lnTo>
                  <a:pt x="423943" y="530056"/>
                </a:lnTo>
                <a:lnTo>
                  <a:pt x="662825" y="530056"/>
                </a:lnTo>
              </a:path>
            </a:pathLst>
          </a:custGeom>
          <a:solidFill>
            <a:srgbClr val="7030A0"/>
          </a:solidFill>
          <a:ln w="9525">
            <a:noFill/>
            <a:miter lim="800000"/>
            <a:headEnd/>
            <a:tailEnd/>
          </a:ln>
          <a:effectLst>
            <a:outerShdw blurRad="63500" dist="25400" dir="3719958" sx="99001" sy="99001" algn="t" rotWithShape="0">
              <a:srgbClr val="000000">
                <a:alpha val="37000"/>
              </a:srgbClr>
            </a:outerShdw>
          </a:effectLst>
        </p:spPr>
        <p:txBody>
          <a:bodyPr anchor="ctr"/>
          <a:lstStyle/>
          <a:p>
            <a:pPr marL="233284" indent="-233284" algn="ctr">
              <a:defRPr/>
            </a:pPr>
            <a:endParaRPr lang="da-DK" noProof="1">
              <a:solidFill>
                <a:srgbClr val="FFFFFF"/>
              </a:solidFill>
              <a:latin typeface="Calibri" pitchFamily="-65" charset="0"/>
              <a:ea typeface="ＭＳ Ｐゴシック" pitchFamily="-65" charset="-128"/>
            </a:endParaRPr>
          </a:p>
        </p:txBody>
      </p:sp>
      <p:sp>
        <p:nvSpPr>
          <p:cNvPr id="36" name="Nedadbuet pil 24">
            <a:extLst>
              <a:ext uri="{FF2B5EF4-FFF2-40B4-BE49-F238E27FC236}">
                <a16:creationId xmlns:a16="http://schemas.microsoft.com/office/drawing/2014/main" id="{305FA188-00B7-44EC-AFE5-407F05CDC33F}"/>
              </a:ext>
            </a:extLst>
          </p:cNvPr>
          <p:cNvSpPr>
            <a:spLocks noChangeArrowheads="1"/>
          </p:cNvSpPr>
          <p:nvPr/>
        </p:nvSpPr>
        <p:spPr bwMode="auto">
          <a:xfrm rot="1062031" flipH="1">
            <a:off x="2781064" y="1007993"/>
            <a:ext cx="819150" cy="707231"/>
          </a:xfrm>
          <a:custGeom>
            <a:avLst/>
            <a:gdLst>
              <a:gd name="T0" fmla="*/ 150958 w 1203728"/>
              <a:gd name="T1" fmla="*/ 91380 h 1038311"/>
              <a:gd name="T2" fmla="*/ 301919 w 1203728"/>
              <a:gd name="T3" fmla="*/ 73105 h 1038311"/>
              <a:gd name="T4" fmla="*/ 964522 w 1203728"/>
              <a:gd name="T5" fmla="*/ 530013 h 1038311"/>
              <a:gd name="T6" fmla="*/ 1203325 w 1203728"/>
              <a:gd name="T7" fmla="*/ 530012 h 1038311"/>
              <a:gd name="T8" fmla="*/ 930377 w 1203728"/>
              <a:gd name="T9" fmla="*/ 1038225 h 1038311"/>
              <a:gd name="T10" fmla="*/ 423801 w 1203728"/>
              <a:gd name="T11" fmla="*/ 530012 h 1038311"/>
              <a:gd name="T12" fmla="*/ 662603 w 1203728"/>
              <a:gd name="T13" fmla="*/ 530012 h 1038311"/>
              <a:gd name="T14" fmla="*/ 0 60000 65536"/>
              <a:gd name="T15" fmla="*/ 0 60000 65536"/>
              <a:gd name="T16" fmla="*/ 0 60000 65536"/>
              <a:gd name="T17" fmla="*/ 0 60000 65536"/>
              <a:gd name="T18" fmla="*/ 0 60000 65536"/>
              <a:gd name="T19" fmla="*/ 0 60000 65536"/>
              <a:gd name="T20" fmla="*/ 0 60000 65536"/>
              <a:gd name="T21" fmla="*/ 0 w 1203728"/>
              <a:gd name="T22" fmla="*/ 0 h 1038311"/>
              <a:gd name="T23" fmla="*/ 1203728 w 1203728"/>
              <a:gd name="T24" fmla="*/ 1038311 h 1038311"/>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1203728" h="1038311" stroke="0" extrusionOk="0">
                <a:moveTo>
                  <a:pt x="930689" y="1038311"/>
                </a:moveTo>
                <a:lnTo>
                  <a:pt x="423943" y="530056"/>
                </a:lnTo>
                <a:lnTo>
                  <a:pt x="662825" y="530056"/>
                </a:lnTo>
                <a:cubicBezTo>
                  <a:pt x="520679" y="245966"/>
                  <a:pt x="269942" y="73111"/>
                  <a:pt x="0" y="73110"/>
                </a:cubicBezTo>
                <a:lnTo>
                  <a:pt x="302020" y="73111"/>
                </a:lnTo>
                <a:cubicBezTo>
                  <a:pt x="571963" y="73111"/>
                  <a:pt x="822699" y="245967"/>
                  <a:pt x="964845" y="530057"/>
                </a:cubicBezTo>
                <a:lnTo>
                  <a:pt x="1203728" y="530056"/>
                </a:lnTo>
                <a:lnTo>
                  <a:pt x="930689" y="1038311"/>
                </a:lnTo>
                <a:close/>
              </a:path>
              <a:path w="1203728" h="1038311" stroke="0" extrusionOk="0">
                <a:moveTo>
                  <a:pt x="151011" y="91389"/>
                </a:moveTo>
                <a:cubicBezTo>
                  <a:pt x="150548" y="91389"/>
                  <a:pt x="143913" y="93355"/>
                  <a:pt x="143050" y="93748"/>
                </a:cubicBezTo>
                <a:lnTo>
                  <a:pt x="145831" y="93748"/>
                </a:lnTo>
                <a:cubicBezTo>
                  <a:pt x="147158" y="93355"/>
                  <a:pt x="150148" y="91782"/>
                  <a:pt x="151011" y="91389"/>
                </a:cubicBezTo>
                <a:close/>
              </a:path>
              <a:path w="1203728" h="1038311" fill="none" extrusionOk="0">
                <a:moveTo>
                  <a:pt x="151009" y="91388"/>
                </a:moveTo>
                <a:cubicBezTo>
                  <a:pt x="182470" y="87580"/>
                  <a:pt x="166381" y="0"/>
                  <a:pt x="302020" y="73111"/>
                </a:cubicBezTo>
                <a:cubicBezTo>
                  <a:pt x="571963" y="73111"/>
                  <a:pt x="822699" y="245967"/>
                  <a:pt x="964845" y="530057"/>
                </a:cubicBezTo>
                <a:lnTo>
                  <a:pt x="1203728" y="530056"/>
                </a:lnTo>
                <a:lnTo>
                  <a:pt x="930689" y="1038311"/>
                </a:lnTo>
                <a:lnTo>
                  <a:pt x="423943" y="530056"/>
                </a:lnTo>
                <a:lnTo>
                  <a:pt x="662825" y="530056"/>
                </a:lnTo>
              </a:path>
            </a:pathLst>
          </a:custGeom>
          <a:solidFill>
            <a:srgbClr val="7030A0"/>
          </a:solidFill>
          <a:ln w="9525">
            <a:solidFill>
              <a:srgbClr val="7030A0"/>
            </a:solidFill>
            <a:miter lim="800000"/>
            <a:headEnd/>
            <a:tailEnd/>
          </a:ln>
          <a:effectLst>
            <a:outerShdw blurRad="63500" dist="25400" dir="3719958" sx="99001" sy="99001" algn="t" rotWithShape="0">
              <a:srgbClr val="000000">
                <a:alpha val="37000"/>
              </a:srgbClr>
            </a:outerShdw>
          </a:effectLst>
        </p:spPr>
        <p:txBody>
          <a:bodyPr anchor="ctr"/>
          <a:lstStyle/>
          <a:p>
            <a:pPr marL="233284" indent="-233284" algn="ctr">
              <a:defRPr/>
            </a:pPr>
            <a:endParaRPr lang="da-DK" noProof="1">
              <a:solidFill>
                <a:srgbClr val="FFFFFF"/>
              </a:solidFill>
              <a:latin typeface="Calibri" pitchFamily="-65" charset="0"/>
              <a:ea typeface="ＭＳ Ｐゴシック" pitchFamily="-65" charset="-128"/>
            </a:endParaRPr>
          </a:p>
        </p:txBody>
      </p:sp>
      <p:sp>
        <p:nvSpPr>
          <p:cNvPr id="37" name="Nedadbuet pil 24">
            <a:extLst>
              <a:ext uri="{FF2B5EF4-FFF2-40B4-BE49-F238E27FC236}">
                <a16:creationId xmlns:a16="http://schemas.microsoft.com/office/drawing/2014/main" id="{FBD81F10-43A5-4F49-BA56-A3BA90D25139}"/>
              </a:ext>
            </a:extLst>
          </p:cNvPr>
          <p:cNvSpPr>
            <a:spLocks noChangeArrowheads="1"/>
          </p:cNvSpPr>
          <p:nvPr/>
        </p:nvSpPr>
        <p:spPr bwMode="auto">
          <a:xfrm>
            <a:off x="6951421" y="3097581"/>
            <a:ext cx="600594" cy="614305"/>
          </a:xfrm>
          <a:custGeom>
            <a:avLst/>
            <a:gdLst>
              <a:gd name="T0" fmla="*/ 150958 w 1203728"/>
              <a:gd name="T1" fmla="*/ 91380 h 1038311"/>
              <a:gd name="T2" fmla="*/ 301919 w 1203728"/>
              <a:gd name="T3" fmla="*/ 73105 h 1038311"/>
              <a:gd name="T4" fmla="*/ 964522 w 1203728"/>
              <a:gd name="T5" fmla="*/ 530013 h 1038311"/>
              <a:gd name="T6" fmla="*/ 1203325 w 1203728"/>
              <a:gd name="T7" fmla="*/ 530012 h 1038311"/>
              <a:gd name="T8" fmla="*/ 930377 w 1203728"/>
              <a:gd name="T9" fmla="*/ 1038225 h 1038311"/>
              <a:gd name="T10" fmla="*/ 423801 w 1203728"/>
              <a:gd name="T11" fmla="*/ 530012 h 1038311"/>
              <a:gd name="T12" fmla="*/ 662603 w 1203728"/>
              <a:gd name="T13" fmla="*/ 530012 h 1038311"/>
              <a:gd name="T14" fmla="*/ 0 60000 65536"/>
              <a:gd name="T15" fmla="*/ 0 60000 65536"/>
              <a:gd name="T16" fmla="*/ 0 60000 65536"/>
              <a:gd name="T17" fmla="*/ 0 60000 65536"/>
              <a:gd name="T18" fmla="*/ 0 60000 65536"/>
              <a:gd name="T19" fmla="*/ 0 60000 65536"/>
              <a:gd name="T20" fmla="*/ 0 60000 65536"/>
              <a:gd name="T21" fmla="*/ 0 w 1203728"/>
              <a:gd name="T22" fmla="*/ 0 h 1038311"/>
              <a:gd name="T23" fmla="*/ 1203728 w 1203728"/>
              <a:gd name="T24" fmla="*/ 1038311 h 1038311"/>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1203728" h="1038311" stroke="0" extrusionOk="0">
                <a:moveTo>
                  <a:pt x="930689" y="1038311"/>
                </a:moveTo>
                <a:lnTo>
                  <a:pt x="423943" y="530056"/>
                </a:lnTo>
                <a:lnTo>
                  <a:pt x="662825" y="530056"/>
                </a:lnTo>
                <a:cubicBezTo>
                  <a:pt x="520679" y="245966"/>
                  <a:pt x="269942" y="73111"/>
                  <a:pt x="0" y="73110"/>
                </a:cubicBezTo>
                <a:lnTo>
                  <a:pt x="302020" y="73111"/>
                </a:lnTo>
                <a:cubicBezTo>
                  <a:pt x="571963" y="73111"/>
                  <a:pt x="822699" y="245967"/>
                  <a:pt x="964845" y="530057"/>
                </a:cubicBezTo>
                <a:lnTo>
                  <a:pt x="1203728" y="530056"/>
                </a:lnTo>
                <a:lnTo>
                  <a:pt x="930689" y="1038311"/>
                </a:lnTo>
                <a:close/>
              </a:path>
              <a:path w="1203728" h="1038311" stroke="0" extrusionOk="0">
                <a:moveTo>
                  <a:pt x="151011" y="91389"/>
                </a:moveTo>
                <a:cubicBezTo>
                  <a:pt x="150548" y="91389"/>
                  <a:pt x="143913" y="93355"/>
                  <a:pt x="143050" y="93748"/>
                </a:cubicBezTo>
                <a:lnTo>
                  <a:pt x="145831" y="93748"/>
                </a:lnTo>
                <a:cubicBezTo>
                  <a:pt x="147158" y="93355"/>
                  <a:pt x="150148" y="91782"/>
                  <a:pt x="151011" y="91389"/>
                </a:cubicBezTo>
                <a:close/>
              </a:path>
              <a:path w="1203728" h="1038311" fill="none" extrusionOk="0">
                <a:moveTo>
                  <a:pt x="151009" y="91388"/>
                </a:moveTo>
                <a:cubicBezTo>
                  <a:pt x="182470" y="87580"/>
                  <a:pt x="166381" y="0"/>
                  <a:pt x="302020" y="73111"/>
                </a:cubicBezTo>
                <a:cubicBezTo>
                  <a:pt x="571963" y="73111"/>
                  <a:pt x="822699" y="245967"/>
                  <a:pt x="964845" y="530057"/>
                </a:cubicBezTo>
                <a:lnTo>
                  <a:pt x="1203728" y="530056"/>
                </a:lnTo>
                <a:lnTo>
                  <a:pt x="930689" y="1038311"/>
                </a:lnTo>
                <a:lnTo>
                  <a:pt x="423943" y="530056"/>
                </a:lnTo>
                <a:lnTo>
                  <a:pt x="662825" y="530056"/>
                </a:lnTo>
              </a:path>
            </a:pathLst>
          </a:custGeom>
          <a:gradFill rotWithShape="1">
            <a:gsLst>
              <a:gs pos="0">
                <a:srgbClr val="BFBFBF"/>
              </a:gs>
              <a:gs pos="100000">
                <a:srgbClr val="404040"/>
              </a:gs>
            </a:gsLst>
            <a:lin ang="5400000" scaled="1"/>
          </a:gradFill>
          <a:ln w="9525">
            <a:solidFill>
              <a:srgbClr val="7030A0"/>
            </a:solidFill>
            <a:miter lim="800000"/>
            <a:headEnd/>
            <a:tailEnd/>
          </a:ln>
          <a:effectLst>
            <a:outerShdw blurRad="63500" dist="25400" dir="3719958" sx="99001" sy="99001" algn="t" rotWithShape="0">
              <a:srgbClr val="000000">
                <a:alpha val="37000"/>
              </a:srgbClr>
            </a:outerShdw>
          </a:effectLst>
        </p:spPr>
        <p:txBody>
          <a:bodyPr anchor="ctr"/>
          <a:lstStyle/>
          <a:p>
            <a:pPr marL="233284" indent="-233284" algn="ctr">
              <a:defRPr/>
            </a:pPr>
            <a:endParaRPr lang="da-DK" noProof="1">
              <a:solidFill>
                <a:srgbClr val="FFFFFF"/>
              </a:solidFill>
              <a:latin typeface="Calibri" pitchFamily="-65" charset="0"/>
              <a:ea typeface="ＭＳ Ｐゴシック" pitchFamily="-65" charset="-128"/>
            </a:endParaRPr>
          </a:p>
        </p:txBody>
      </p:sp>
      <p:sp>
        <p:nvSpPr>
          <p:cNvPr id="38" name="Nedadbuet pil 24">
            <a:extLst>
              <a:ext uri="{FF2B5EF4-FFF2-40B4-BE49-F238E27FC236}">
                <a16:creationId xmlns:a16="http://schemas.microsoft.com/office/drawing/2014/main" id="{06201C24-3A1F-4265-8496-AC65F4A4D905}"/>
              </a:ext>
            </a:extLst>
          </p:cNvPr>
          <p:cNvSpPr>
            <a:spLocks noChangeArrowheads="1"/>
          </p:cNvSpPr>
          <p:nvPr/>
        </p:nvSpPr>
        <p:spPr bwMode="auto">
          <a:xfrm flipH="1">
            <a:off x="1272843" y="3062363"/>
            <a:ext cx="575266" cy="480211"/>
          </a:xfrm>
          <a:custGeom>
            <a:avLst/>
            <a:gdLst>
              <a:gd name="T0" fmla="*/ 150958 w 1203728"/>
              <a:gd name="T1" fmla="*/ 91380 h 1038311"/>
              <a:gd name="T2" fmla="*/ 301919 w 1203728"/>
              <a:gd name="T3" fmla="*/ 73105 h 1038311"/>
              <a:gd name="T4" fmla="*/ 964522 w 1203728"/>
              <a:gd name="T5" fmla="*/ 530013 h 1038311"/>
              <a:gd name="T6" fmla="*/ 1203325 w 1203728"/>
              <a:gd name="T7" fmla="*/ 530012 h 1038311"/>
              <a:gd name="T8" fmla="*/ 930377 w 1203728"/>
              <a:gd name="T9" fmla="*/ 1038225 h 1038311"/>
              <a:gd name="T10" fmla="*/ 423801 w 1203728"/>
              <a:gd name="T11" fmla="*/ 530012 h 1038311"/>
              <a:gd name="T12" fmla="*/ 662603 w 1203728"/>
              <a:gd name="T13" fmla="*/ 530012 h 1038311"/>
              <a:gd name="T14" fmla="*/ 0 60000 65536"/>
              <a:gd name="T15" fmla="*/ 0 60000 65536"/>
              <a:gd name="T16" fmla="*/ 0 60000 65536"/>
              <a:gd name="T17" fmla="*/ 0 60000 65536"/>
              <a:gd name="T18" fmla="*/ 0 60000 65536"/>
              <a:gd name="T19" fmla="*/ 0 60000 65536"/>
              <a:gd name="T20" fmla="*/ 0 60000 65536"/>
              <a:gd name="T21" fmla="*/ 0 w 1203728"/>
              <a:gd name="T22" fmla="*/ 0 h 1038311"/>
              <a:gd name="T23" fmla="*/ 1203728 w 1203728"/>
              <a:gd name="T24" fmla="*/ 1038311 h 1038311"/>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1203728" h="1038311" stroke="0" extrusionOk="0">
                <a:moveTo>
                  <a:pt x="930689" y="1038311"/>
                </a:moveTo>
                <a:lnTo>
                  <a:pt x="423943" y="530056"/>
                </a:lnTo>
                <a:lnTo>
                  <a:pt x="662825" y="530056"/>
                </a:lnTo>
                <a:cubicBezTo>
                  <a:pt x="520679" y="245966"/>
                  <a:pt x="269942" y="73111"/>
                  <a:pt x="0" y="73110"/>
                </a:cubicBezTo>
                <a:lnTo>
                  <a:pt x="302020" y="73111"/>
                </a:lnTo>
                <a:cubicBezTo>
                  <a:pt x="571963" y="73111"/>
                  <a:pt x="822699" y="245967"/>
                  <a:pt x="964845" y="530057"/>
                </a:cubicBezTo>
                <a:lnTo>
                  <a:pt x="1203728" y="530056"/>
                </a:lnTo>
                <a:lnTo>
                  <a:pt x="930689" y="1038311"/>
                </a:lnTo>
                <a:close/>
              </a:path>
              <a:path w="1203728" h="1038311" stroke="0" extrusionOk="0">
                <a:moveTo>
                  <a:pt x="151011" y="91389"/>
                </a:moveTo>
                <a:cubicBezTo>
                  <a:pt x="150548" y="91389"/>
                  <a:pt x="143913" y="93355"/>
                  <a:pt x="143050" y="93748"/>
                </a:cubicBezTo>
                <a:lnTo>
                  <a:pt x="145831" y="93748"/>
                </a:lnTo>
                <a:cubicBezTo>
                  <a:pt x="147158" y="93355"/>
                  <a:pt x="150148" y="91782"/>
                  <a:pt x="151011" y="91389"/>
                </a:cubicBezTo>
                <a:close/>
              </a:path>
              <a:path w="1203728" h="1038311" fill="none" extrusionOk="0">
                <a:moveTo>
                  <a:pt x="151009" y="91388"/>
                </a:moveTo>
                <a:cubicBezTo>
                  <a:pt x="182470" y="87580"/>
                  <a:pt x="166381" y="0"/>
                  <a:pt x="302020" y="73111"/>
                </a:cubicBezTo>
                <a:cubicBezTo>
                  <a:pt x="571963" y="73111"/>
                  <a:pt x="822699" y="245967"/>
                  <a:pt x="964845" y="530057"/>
                </a:cubicBezTo>
                <a:lnTo>
                  <a:pt x="1203728" y="530056"/>
                </a:lnTo>
                <a:lnTo>
                  <a:pt x="930689" y="1038311"/>
                </a:lnTo>
                <a:lnTo>
                  <a:pt x="423943" y="530056"/>
                </a:lnTo>
                <a:lnTo>
                  <a:pt x="662825" y="530056"/>
                </a:lnTo>
              </a:path>
            </a:pathLst>
          </a:custGeom>
          <a:gradFill rotWithShape="1">
            <a:gsLst>
              <a:gs pos="0">
                <a:srgbClr val="BFBFBF"/>
              </a:gs>
              <a:gs pos="100000">
                <a:srgbClr val="404040"/>
              </a:gs>
            </a:gsLst>
            <a:lin ang="5400000" scaled="1"/>
          </a:gradFill>
          <a:ln w="9525">
            <a:solidFill>
              <a:srgbClr val="7030A0"/>
            </a:solidFill>
            <a:miter lim="800000"/>
            <a:headEnd/>
            <a:tailEnd/>
          </a:ln>
          <a:effectLst>
            <a:outerShdw blurRad="63500" dist="25400" dir="3719958" sx="99001" sy="99001" algn="t" rotWithShape="0">
              <a:srgbClr val="000000">
                <a:alpha val="37000"/>
              </a:srgbClr>
            </a:outerShdw>
          </a:effectLst>
        </p:spPr>
        <p:txBody>
          <a:bodyPr anchor="ctr"/>
          <a:lstStyle/>
          <a:p>
            <a:pPr marL="233284" indent="-233284" algn="ctr">
              <a:defRPr/>
            </a:pPr>
            <a:endParaRPr lang="da-DK" noProof="1">
              <a:solidFill>
                <a:srgbClr val="FFFFFF"/>
              </a:solidFill>
              <a:latin typeface="Calibri" pitchFamily="-65" charset="0"/>
              <a:ea typeface="ＭＳ Ｐゴシック" pitchFamily="-65" charset="-128"/>
            </a:endParaRPr>
          </a:p>
        </p:txBody>
      </p:sp>
      <p:sp>
        <p:nvSpPr>
          <p:cNvPr id="39" name="TextBox 27">
            <a:extLst>
              <a:ext uri="{FF2B5EF4-FFF2-40B4-BE49-F238E27FC236}">
                <a16:creationId xmlns:a16="http://schemas.microsoft.com/office/drawing/2014/main" id="{F735F854-B21E-48D3-9614-D0FDC7F39D99}"/>
              </a:ext>
            </a:extLst>
          </p:cNvPr>
          <p:cNvSpPr txBox="1">
            <a:spLocks noChangeArrowheads="1"/>
          </p:cNvSpPr>
          <p:nvPr/>
        </p:nvSpPr>
        <p:spPr bwMode="auto">
          <a:xfrm>
            <a:off x="3676013" y="1840228"/>
            <a:ext cx="1253735" cy="1384995"/>
          </a:xfrm>
          <a:prstGeom prst="rect">
            <a:avLst/>
          </a:prstGeom>
          <a:noFill/>
          <a:ln w="9525">
            <a:noFill/>
            <a:miter lim="800000"/>
            <a:headEnd/>
            <a:tailEnd/>
          </a:ln>
        </p:spPr>
        <p:txBody>
          <a:bodyPr wrap="square">
            <a:spAutoFit/>
          </a:bodyPr>
          <a:lstStyle/>
          <a:p>
            <a:pPr>
              <a:defRPr/>
            </a:pPr>
            <a:r>
              <a:rPr lang="en-US" sz="1200" b="1" u="sng" dirty="0">
                <a:solidFill>
                  <a:srgbClr val="7030A0"/>
                </a:solidFill>
                <a:effectLst>
                  <a:outerShdw blurRad="38100" dist="38100" dir="2700000" algn="tl">
                    <a:srgbClr val="000000">
                      <a:alpha val="43137"/>
                    </a:srgbClr>
                  </a:outerShdw>
                </a:effectLst>
              </a:rPr>
              <a:t>Strength</a:t>
            </a:r>
          </a:p>
          <a:p>
            <a:pPr>
              <a:defRPr/>
            </a:pPr>
            <a:endParaRPr lang="en-US" sz="1200" b="1" u="sng" dirty="0">
              <a:solidFill>
                <a:srgbClr val="7030A0"/>
              </a:solidFill>
              <a:effectLst>
                <a:outerShdw blurRad="38100" dist="38100" dir="2700000" algn="tl">
                  <a:srgbClr val="000000">
                    <a:alpha val="43137"/>
                  </a:srgbClr>
                </a:outerShdw>
              </a:effectLst>
            </a:endParaRPr>
          </a:p>
          <a:p>
            <a:pPr>
              <a:defRPr/>
            </a:pPr>
            <a:r>
              <a:rPr lang="en-US" sz="1200" b="1" u="sng" dirty="0">
                <a:solidFill>
                  <a:srgbClr val="7030A0"/>
                </a:solidFill>
                <a:effectLst>
                  <a:outerShdw blurRad="38100" dist="38100" dir="2700000" algn="tl">
                    <a:srgbClr val="000000">
                      <a:alpha val="43137"/>
                    </a:srgbClr>
                  </a:outerShdw>
                </a:effectLst>
              </a:rPr>
              <a:t>Adding incentives for loyal customers</a:t>
            </a:r>
            <a:endParaRPr lang="en-US" sz="1200" dirty="0"/>
          </a:p>
          <a:p>
            <a:pPr>
              <a:defRPr/>
            </a:pPr>
            <a:endParaRPr lang="en-US" sz="1200" dirty="0"/>
          </a:p>
        </p:txBody>
      </p:sp>
      <p:sp>
        <p:nvSpPr>
          <p:cNvPr id="40" name="TextBox 28">
            <a:extLst>
              <a:ext uri="{FF2B5EF4-FFF2-40B4-BE49-F238E27FC236}">
                <a16:creationId xmlns:a16="http://schemas.microsoft.com/office/drawing/2014/main" id="{0AC88FB5-6312-4671-A07D-D993EF9BF3CB}"/>
              </a:ext>
            </a:extLst>
          </p:cNvPr>
          <p:cNvSpPr txBox="1">
            <a:spLocks noChangeArrowheads="1"/>
          </p:cNvSpPr>
          <p:nvPr/>
        </p:nvSpPr>
        <p:spPr bwMode="auto">
          <a:xfrm>
            <a:off x="6022258" y="1657671"/>
            <a:ext cx="2003535" cy="1569660"/>
          </a:xfrm>
          <a:prstGeom prst="rect">
            <a:avLst/>
          </a:prstGeom>
          <a:noFill/>
          <a:ln w="9525">
            <a:noFill/>
            <a:miter lim="800000"/>
            <a:headEnd/>
            <a:tailEnd/>
          </a:ln>
        </p:spPr>
        <p:txBody>
          <a:bodyPr wrap="square">
            <a:spAutoFit/>
          </a:bodyPr>
          <a:lstStyle/>
          <a:p>
            <a:pPr>
              <a:defRPr/>
            </a:pPr>
            <a:r>
              <a:rPr lang="en-US" sz="1600" b="1" u="sng" dirty="0">
                <a:solidFill>
                  <a:srgbClr val="7030A0"/>
                </a:solidFill>
                <a:effectLst>
                  <a:outerShdw blurRad="38100" dist="38100" dir="2700000" algn="tl">
                    <a:srgbClr val="000000">
                      <a:alpha val="43137"/>
                    </a:srgbClr>
                  </a:outerShdw>
                </a:effectLst>
              </a:rPr>
              <a:t>Strength</a:t>
            </a:r>
          </a:p>
          <a:p>
            <a:pPr>
              <a:defRPr/>
            </a:pPr>
            <a:endParaRPr lang="en-US" sz="1600" b="1" u="sng" dirty="0">
              <a:solidFill>
                <a:srgbClr val="7030A0"/>
              </a:solidFill>
              <a:effectLst>
                <a:outerShdw blurRad="38100" dist="38100" dir="2700000" algn="tl">
                  <a:srgbClr val="000000">
                    <a:alpha val="43137"/>
                  </a:srgbClr>
                </a:outerShdw>
              </a:effectLst>
            </a:endParaRPr>
          </a:p>
          <a:p>
            <a:pPr>
              <a:defRPr/>
            </a:pPr>
            <a:r>
              <a:rPr lang="en-US" sz="1600" b="1" u="sng" dirty="0">
                <a:solidFill>
                  <a:srgbClr val="7030A0"/>
                </a:solidFill>
                <a:effectLst>
                  <a:outerShdw blurRad="38100" dist="38100" dir="2700000" algn="tl">
                    <a:srgbClr val="000000">
                      <a:alpha val="43137"/>
                    </a:srgbClr>
                  </a:outerShdw>
                </a:effectLst>
              </a:rPr>
              <a:t>Working with travel insurance partner</a:t>
            </a:r>
            <a:endParaRPr lang="en-US" sz="1600" dirty="0"/>
          </a:p>
          <a:p>
            <a:pPr>
              <a:defRPr/>
            </a:pPr>
            <a:endParaRPr lang="en-US" sz="1600" dirty="0"/>
          </a:p>
        </p:txBody>
      </p:sp>
      <p:sp>
        <p:nvSpPr>
          <p:cNvPr id="41" name="TextBox 29">
            <a:extLst>
              <a:ext uri="{FF2B5EF4-FFF2-40B4-BE49-F238E27FC236}">
                <a16:creationId xmlns:a16="http://schemas.microsoft.com/office/drawing/2014/main" id="{77260444-F22A-420F-9980-42E07924BA5C}"/>
              </a:ext>
            </a:extLst>
          </p:cNvPr>
          <p:cNvSpPr txBox="1">
            <a:spLocks noChangeArrowheads="1"/>
          </p:cNvSpPr>
          <p:nvPr/>
        </p:nvSpPr>
        <p:spPr bwMode="auto">
          <a:xfrm>
            <a:off x="260150" y="3794878"/>
            <a:ext cx="2771105" cy="1569660"/>
          </a:xfrm>
          <a:prstGeom prst="rect">
            <a:avLst/>
          </a:prstGeom>
          <a:noFill/>
          <a:ln w="9525">
            <a:noFill/>
            <a:miter lim="800000"/>
            <a:headEnd/>
            <a:tailEnd/>
          </a:ln>
        </p:spPr>
        <p:txBody>
          <a:bodyPr wrap="square">
            <a:spAutoFit/>
          </a:bodyPr>
          <a:lstStyle/>
          <a:p>
            <a:pPr>
              <a:defRPr/>
            </a:pPr>
            <a:r>
              <a:rPr lang="en-US" sz="1600" b="1" u="sng" dirty="0">
                <a:solidFill>
                  <a:srgbClr val="7030A0"/>
                </a:solidFill>
                <a:effectLst>
                  <a:outerShdw blurRad="38100" dist="38100" dir="2700000" algn="tl">
                    <a:srgbClr val="000000">
                      <a:alpha val="43137"/>
                    </a:srgbClr>
                  </a:outerShdw>
                </a:effectLst>
              </a:rPr>
              <a:t>Strength </a:t>
            </a:r>
          </a:p>
          <a:p>
            <a:pPr>
              <a:defRPr/>
            </a:pPr>
            <a:endParaRPr lang="en-US" sz="1600" b="1" dirty="0">
              <a:solidFill>
                <a:srgbClr val="7030A0"/>
              </a:solidFill>
              <a:effectLst>
                <a:outerShdw blurRad="38100" dist="38100" dir="2700000" algn="tl">
                  <a:srgbClr val="000000">
                    <a:alpha val="43137"/>
                  </a:srgbClr>
                </a:outerShdw>
              </a:effectLst>
            </a:endParaRPr>
          </a:p>
          <a:p>
            <a:pPr>
              <a:defRPr/>
            </a:pPr>
            <a:r>
              <a:rPr lang="en-US" sz="1600" b="1" dirty="0">
                <a:solidFill>
                  <a:srgbClr val="7030A0"/>
                </a:solidFill>
                <a:effectLst>
                  <a:outerShdw blurRad="38100" dist="38100" dir="2700000" algn="tl">
                    <a:srgbClr val="000000">
                      <a:alpha val="43137"/>
                    </a:srgbClr>
                  </a:outerShdw>
                </a:effectLst>
              </a:rPr>
              <a:t>Ability to offer experiences to a wide range of customers </a:t>
            </a:r>
          </a:p>
          <a:p>
            <a:pPr>
              <a:defRPr/>
            </a:pPr>
            <a:endParaRPr lang="en-US" sz="1600" dirty="0"/>
          </a:p>
        </p:txBody>
      </p:sp>
      <p:sp>
        <p:nvSpPr>
          <p:cNvPr id="42" name="TextBox 30">
            <a:extLst>
              <a:ext uri="{FF2B5EF4-FFF2-40B4-BE49-F238E27FC236}">
                <a16:creationId xmlns:a16="http://schemas.microsoft.com/office/drawing/2014/main" id="{07AA3FB9-291F-43B8-A7D3-097B866F25A8}"/>
              </a:ext>
            </a:extLst>
          </p:cNvPr>
          <p:cNvSpPr txBox="1">
            <a:spLocks noChangeArrowheads="1"/>
          </p:cNvSpPr>
          <p:nvPr/>
        </p:nvSpPr>
        <p:spPr bwMode="auto">
          <a:xfrm>
            <a:off x="3694020" y="3909191"/>
            <a:ext cx="1706465" cy="1569660"/>
          </a:xfrm>
          <a:prstGeom prst="rect">
            <a:avLst/>
          </a:prstGeom>
          <a:noFill/>
          <a:ln w="9525">
            <a:noFill/>
            <a:miter lim="800000"/>
            <a:headEnd/>
            <a:tailEnd/>
          </a:ln>
        </p:spPr>
        <p:txBody>
          <a:bodyPr wrap="square">
            <a:spAutoFit/>
          </a:bodyPr>
          <a:lstStyle/>
          <a:p>
            <a:pPr>
              <a:defRPr/>
            </a:pPr>
            <a:r>
              <a:rPr lang="en-US" sz="1600" b="1" u="sng" dirty="0">
                <a:solidFill>
                  <a:srgbClr val="7030A0"/>
                </a:solidFill>
                <a:effectLst>
                  <a:outerShdw blurRad="38100" dist="38100" dir="2700000" algn="tl">
                    <a:srgbClr val="000000">
                      <a:alpha val="43137"/>
                    </a:srgbClr>
                  </a:outerShdw>
                </a:effectLst>
              </a:rPr>
              <a:t>Strength </a:t>
            </a:r>
          </a:p>
          <a:p>
            <a:pPr>
              <a:defRPr/>
            </a:pPr>
            <a:endParaRPr lang="en-US" sz="1600" dirty="0">
              <a:solidFill>
                <a:srgbClr val="7030A0"/>
              </a:solidFill>
              <a:effectLst>
                <a:outerShdw blurRad="38100" dist="38100" dir="2700000" algn="tl">
                  <a:srgbClr val="000000">
                    <a:alpha val="43137"/>
                  </a:srgbClr>
                </a:outerShdw>
              </a:effectLst>
            </a:endParaRPr>
          </a:p>
          <a:p>
            <a:pPr>
              <a:defRPr/>
            </a:pPr>
            <a:r>
              <a:rPr lang="en-US" sz="1600" dirty="0">
                <a:solidFill>
                  <a:srgbClr val="7030A0"/>
                </a:solidFill>
                <a:effectLst>
                  <a:outerShdw blurRad="38100" dist="38100" dir="2700000" algn="tl">
                    <a:srgbClr val="000000">
                      <a:alpha val="43137"/>
                    </a:srgbClr>
                  </a:outerShdw>
                </a:effectLst>
              </a:rPr>
              <a:t>Potential to develop a loyal customer base. </a:t>
            </a:r>
          </a:p>
          <a:p>
            <a:pPr>
              <a:defRPr/>
            </a:pPr>
            <a:endParaRPr lang="en-US" sz="1600" dirty="0"/>
          </a:p>
        </p:txBody>
      </p:sp>
      <p:sp>
        <p:nvSpPr>
          <p:cNvPr id="43" name="TextBox 31">
            <a:extLst>
              <a:ext uri="{FF2B5EF4-FFF2-40B4-BE49-F238E27FC236}">
                <a16:creationId xmlns:a16="http://schemas.microsoft.com/office/drawing/2014/main" id="{E6AB922B-4432-4A4C-8C0E-871AEC111468}"/>
              </a:ext>
            </a:extLst>
          </p:cNvPr>
          <p:cNvSpPr txBox="1">
            <a:spLocks noChangeArrowheads="1"/>
          </p:cNvSpPr>
          <p:nvPr/>
        </p:nvSpPr>
        <p:spPr bwMode="auto">
          <a:xfrm>
            <a:off x="6004903" y="3806623"/>
            <a:ext cx="2330286" cy="1754326"/>
          </a:xfrm>
          <a:prstGeom prst="rect">
            <a:avLst/>
          </a:prstGeom>
          <a:noFill/>
          <a:ln w="9525">
            <a:noFill/>
            <a:miter lim="800000"/>
            <a:headEnd/>
            <a:tailEnd/>
          </a:ln>
        </p:spPr>
        <p:txBody>
          <a:bodyPr wrap="square">
            <a:spAutoFit/>
          </a:bodyPr>
          <a:lstStyle/>
          <a:p>
            <a:pPr>
              <a:defRPr/>
            </a:pPr>
            <a:r>
              <a:rPr lang="en-US" b="1" u="sng" dirty="0">
                <a:solidFill>
                  <a:srgbClr val="7030A0"/>
                </a:solidFill>
                <a:effectLst>
                  <a:outerShdw blurRad="38100" dist="38100" dir="2700000" algn="tl">
                    <a:srgbClr val="000000">
                      <a:alpha val="43137"/>
                    </a:srgbClr>
                  </a:outerShdw>
                </a:effectLst>
              </a:rPr>
              <a:t>Strength</a:t>
            </a:r>
            <a:endParaRPr lang="en-US" b="1" dirty="0"/>
          </a:p>
          <a:p>
            <a:pPr>
              <a:defRPr/>
            </a:pPr>
            <a:endParaRPr lang="en-US" dirty="0"/>
          </a:p>
          <a:p>
            <a:pPr>
              <a:defRPr/>
            </a:pPr>
            <a:r>
              <a:rPr lang="en-US" b="1" u="sng" dirty="0">
                <a:solidFill>
                  <a:srgbClr val="7030A0"/>
                </a:solidFill>
                <a:effectLst>
                  <a:outerShdw blurRad="38100" dist="38100" dir="2700000" algn="tl">
                    <a:srgbClr val="000000">
                      <a:alpha val="43137"/>
                    </a:srgbClr>
                  </a:outerShdw>
                </a:effectLst>
              </a:rPr>
              <a:t>Simple universal cover type travel insurance</a:t>
            </a:r>
            <a:endParaRPr lang="en-US" dirty="0"/>
          </a:p>
          <a:p>
            <a:pPr>
              <a:defRPr/>
            </a:pPr>
            <a:endParaRPr lang="en-US" dirty="0"/>
          </a:p>
        </p:txBody>
      </p:sp>
      <p:sp>
        <p:nvSpPr>
          <p:cNvPr id="44" name="Down Arrow 32">
            <a:extLst>
              <a:ext uri="{FF2B5EF4-FFF2-40B4-BE49-F238E27FC236}">
                <a16:creationId xmlns:a16="http://schemas.microsoft.com/office/drawing/2014/main" id="{5FE7DED9-37EF-4D32-BBC8-493EB0CC2A54}"/>
              </a:ext>
            </a:extLst>
          </p:cNvPr>
          <p:cNvSpPr>
            <a:spLocks noChangeArrowheads="1"/>
          </p:cNvSpPr>
          <p:nvPr/>
        </p:nvSpPr>
        <p:spPr bwMode="auto">
          <a:xfrm>
            <a:off x="4333216" y="1497159"/>
            <a:ext cx="259556" cy="258365"/>
          </a:xfrm>
          <a:prstGeom prst="downArrow">
            <a:avLst>
              <a:gd name="adj1" fmla="val 50000"/>
              <a:gd name="adj2" fmla="val 50000"/>
            </a:avLst>
          </a:prstGeom>
          <a:solidFill>
            <a:srgbClr val="7030A0"/>
          </a:solidFill>
          <a:ln w="9525">
            <a:noFill/>
            <a:miter lim="800000"/>
            <a:headEnd/>
            <a:tailEnd/>
          </a:ln>
          <a:effectLst>
            <a:outerShdw blurRad="63500" dist="25400" dir="3719958" sx="99001" sy="99001" algn="t" rotWithShape="0">
              <a:srgbClr val="000000">
                <a:alpha val="37000"/>
              </a:srgbClr>
            </a:outerShdw>
          </a:effectLst>
        </p:spPr>
        <p:txBody>
          <a:bodyPr anchor="ctr"/>
          <a:lstStyle/>
          <a:p>
            <a:pPr marL="233284" indent="-233284" algn="ctr">
              <a:defRPr/>
            </a:pPr>
            <a:endParaRPr lang="en-US" noProof="1">
              <a:solidFill>
                <a:srgbClr val="FFFFFF"/>
              </a:solidFill>
              <a:latin typeface="Calibri" pitchFamily="-65" charset="0"/>
              <a:ea typeface="ＭＳ Ｐゴシック" pitchFamily="-65" charset="-128"/>
            </a:endParaRPr>
          </a:p>
        </p:txBody>
      </p:sp>
      <p:sp>
        <p:nvSpPr>
          <p:cNvPr id="45" name="Down Arrow 33">
            <a:extLst>
              <a:ext uri="{FF2B5EF4-FFF2-40B4-BE49-F238E27FC236}">
                <a16:creationId xmlns:a16="http://schemas.microsoft.com/office/drawing/2014/main" id="{556738D4-9818-48F8-8574-8851ABAC3C8A}"/>
              </a:ext>
            </a:extLst>
          </p:cNvPr>
          <p:cNvSpPr>
            <a:spLocks noChangeArrowheads="1"/>
          </p:cNvSpPr>
          <p:nvPr/>
        </p:nvSpPr>
        <p:spPr bwMode="auto">
          <a:xfrm>
            <a:off x="4330165" y="3100009"/>
            <a:ext cx="259556" cy="258366"/>
          </a:xfrm>
          <a:prstGeom prst="downArrow">
            <a:avLst>
              <a:gd name="adj1" fmla="val 50000"/>
              <a:gd name="adj2" fmla="val 50000"/>
            </a:avLst>
          </a:prstGeom>
          <a:gradFill rotWithShape="1">
            <a:gsLst>
              <a:gs pos="0">
                <a:srgbClr val="BFBFBF"/>
              </a:gs>
              <a:gs pos="100000">
                <a:srgbClr val="404040"/>
              </a:gs>
            </a:gsLst>
            <a:lin ang="5400000" scaled="1"/>
          </a:gradFill>
          <a:ln w="9525">
            <a:solidFill>
              <a:srgbClr val="7030A0"/>
            </a:solidFill>
            <a:miter lim="800000"/>
            <a:headEnd/>
            <a:tailEnd/>
          </a:ln>
          <a:effectLst>
            <a:outerShdw blurRad="63500" dist="25400" dir="3719958" sx="99001" sy="99001" algn="t" rotWithShape="0">
              <a:srgbClr val="000000">
                <a:alpha val="37000"/>
              </a:srgbClr>
            </a:outerShdw>
          </a:effectLst>
        </p:spPr>
        <p:txBody>
          <a:bodyPr anchor="ctr"/>
          <a:lstStyle/>
          <a:p>
            <a:pPr marL="233284" indent="-233284" algn="ctr">
              <a:defRPr/>
            </a:pPr>
            <a:endParaRPr lang="en-US" noProof="1">
              <a:solidFill>
                <a:srgbClr val="FFFFFF"/>
              </a:solidFill>
              <a:latin typeface="Calibri" pitchFamily="-65" charset="0"/>
              <a:ea typeface="ＭＳ Ｐゴシック" pitchFamily="-65" charset="-128"/>
            </a:endParaRPr>
          </a:p>
        </p:txBody>
      </p:sp>
      <p:sp>
        <p:nvSpPr>
          <p:cNvPr id="46" name="Tekstboks 3">
            <a:extLst>
              <a:ext uri="{FF2B5EF4-FFF2-40B4-BE49-F238E27FC236}">
                <a16:creationId xmlns:a16="http://schemas.microsoft.com/office/drawing/2014/main" id="{4B384EC0-297E-4BCD-8CCA-829C100173B6}"/>
              </a:ext>
            </a:extLst>
          </p:cNvPr>
          <p:cNvSpPr txBox="1">
            <a:spLocks noChangeArrowheads="1"/>
          </p:cNvSpPr>
          <p:nvPr/>
        </p:nvSpPr>
        <p:spPr bwMode="auto">
          <a:xfrm>
            <a:off x="12449" y="188640"/>
            <a:ext cx="2196160" cy="584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da-DK" altLang="en-US" sz="3200" dirty="0">
                <a:solidFill>
                  <a:srgbClr val="7030A0"/>
                </a:solidFill>
                <a:latin typeface="Calibri" panose="020F0502020204030204" pitchFamily="34" charset="0"/>
                <a:cs typeface="Calibri" panose="020F0502020204030204" pitchFamily="34" charset="0"/>
              </a:rPr>
              <a:t>Strengths</a:t>
            </a:r>
          </a:p>
        </p:txBody>
      </p:sp>
    </p:spTree>
    <p:extLst>
      <p:ext uri="{BB962C8B-B14F-4D97-AF65-F5344CB8AC3E}">
        <p14:creationId xmlns:p14="http://schemas.microsoft.com/office/powerpoint/2010/main" val="86118793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A25AA299-31A9-438B-8E57-39B7265506F9}"/>
              </a:ext>
            </a:extLst>
          </p:cNvPr>
          <p:cNvSpPr>
            <a:spLocks noGrp="1"/>
          </p:cNvSpPr>
          <p:nvPr>
            <p:ph type="dt" sz="quarter" idx="10"/>
          </p:nvPr>
        </p:nvSpPr>
        <p:spPr>
          <a:xfrm>
            <a:off x="1216305" y="5725330"/>
            <a:ext cx="1006195" cy="192779"/>
          </a:xfrm>
        </p:spPr>
        <p:txBody>
          <a:bodyPr/>
          <a:lstStyle/>
          <a:p>
            <a:pPr>
              <a:defRPr/>
            </a:pPr>
            <a:fld id="{AA2A7C81-35C9-4945-A4CE-7561AA5A8777}" type="datetime1">
              <a:rPr lang="en-GB" altLang="en-US">
                <a:solidFill>
                  <a:prstClr val="black">
                    <a:tint val="75000"/>
                  </a:prstClr>
                </a:solidFill>
                <a:latin typeface="Myriad Pro"/>
              </a:rPr>
              <a:pPr>
                <a:defRPr/>
              </a:pPr>
              <a:t>25/04/2018</a:t>
            </a:fld>
            <a:endParaRPr lang="en-GB" altLang="en-US">
              <a:solidFill>
                <a:prstClr val="black">
                  <a:tint val="75000"/>
                </a:prstClr>
              </a:solidFill>
              <a:latin typeface="Myriad Pro"/>
            </a:endParaRPr>
          </a:p>
        </p:txBody>
      </p:sp>
      <p:sp>
        <p:nvSpPr>
          <p:cNvPr id="5" name="Footer Placeholder 4">
            <a:extLst>
              <a:ext uri="{FF2B5EF4-FFF2-40B4-BE49-F238E27FC236}">
                <a16:creationId xmlns:a16="http://schemas.microsoft.com/office/drawing/2014/main" id="{93E41BE0-CFC0-4C9A-B087-1ECB422A6F8C}"/>
              </a:ext>
            </a:extLst>
          </p:cNvPr>
          <p:cNvSpPr>
            <a:spLocks noGrp="1"/>
          </p:cNvSpPr>
          <p:nvPr>
            <p:ph type="ftr" sz="quarter" idx="11"/>
          </p:nvPr>
        </p:nvSpPr>
        <p:spPr>
          <a:xfrm>
            <a:off x="4029009" y="5658723"/>
            <a:ext cx="2998854" cy="321299"/>
          </a:xfrm>
        </p:spPr>
        <p:txBody>
          <a:bodyPr/>
          <a:lstStyle/>
          <a:p>
            <a:pPr>
              <a:defRPr/>
            </a:pPr>
            <a:r>
              <a:rPr lang="en-GB" altLang="en-US">
                <a:solidFill>
                  <a:prstClr val="black"/>
                </a:solidFill>
                <a:latin typeface="Myriad Pro"/>
              </a:rPr>
              <a:t>Mary March</a:t>
            </a:r>
          </a:p>
        </p:txBody>
      </p:sp>
      <p:sp>
        <p:nvSpPr>
          <p:cNvPr id="6" name="Rectangle 5">
            <a:extLst>
              <a:ext uri="{FF2B5EF4-FFF2-40B4-BE49-F238E27FC236}">
                <a16:creationId xmlns:a16="http://schemas.microsoft.com/office/drawing/2014/main" id="{CFA2E658-B69E-4A58-8D3C-2900CAFC2747}"/>
              </a:ext>
            </a:extLst>
          </p:cNvPr>
          <p:cNvSpPr/>
          <p:nvPr/>
        </p:nvSpPr>
        <p:spPr>
          <a:xfrm>
            <a:off x="755576" y="4365105"/>
            <a:ext cx="7102550" cy="1638460"/>
          </a:xfrm>
          <a:prstGeom prst="rect">
            <a:avLst/>
          </a:prstGeom>
          <a:gradFill rotWithShape="1">
            <a:gsLst>
              <a:gs pos="61000">
                <a:sysClr val="window" lastClr="FFFFFF">
                  <a:alpha val="0"/>
                </a:sysClr>
              </a:gs>
              <a:gs pos="100000">
                <a:sysClr val="window" lastClr="FFFFFF">
                  <a:lumMod val="85000"/>
                </a:sysClr>
              </a:gs>
            </a:gsLst>
            <a:lin ang="16200000" scaled="0"/>
          </a:gradFill>
          <a:ln w="9525" cap="flat" cmpd="sng" algn="ctr">
            <a:noFill/>
            <a:prstDash val="solid"/>
          </a:ln>
          <a:effectLst/>
        </p:spPr>
        <p:txBody>
          <a:bodyPr anchor="ctr"/>
          <a:lstStyle/>
          <a:p>
            <a:pPr algn="ctr" defTabSz="622089" fontAlgn="auto" hangingPunct="1">
              <a:spcBef>
                <a:spcPts val="0"/>
              </a:spcBef>
              <a:spcAft>
                <a:spcPts val="0"/>
              </a:spcAft>
              <a:defRPr/>
            </a:pPr>
            <a:endParaRPr lang="en-US" kern="0">
              <a:solidFill>
                <a:sysClr val="window" lastClr="FFFFFF"/>
              </a:solidFill>
              <a:latin typeface="Calibri"/>
            </a:endParaRPr>
          </a:p>
        </p:txBody>
      </p:sp>
      <p:sp>
        <p:nvSpPr>
          <p:cNvPr id="7" name="Rectangle 6">
            <a:extLst>
              <a:ext uri="{FF2B5EF4-FFF2-40B4-BE49-F238E27FC236}">
                <a16:creationId xmlns:a16="http://schemas.microsoft.com/office/drawing/2014/main" id="{B3C7E9D8-B7D1-437F-80E7-1176B5039177}"/>
              </a:ext>
            </a:extLst>
          </p:cNvPr>
          <p:cNvSpPr/>
          <p:nvPr/>
        </p:nvSpPr>
        <p:spPr bwMode="auto">
          <a:xfrm>
            <a:off x="3820655" y="1065504"/>
            <a:ext cx="1110352" cy="1258278"/>
          </a:xfrm>
          <a:prstGeom prst="rect">
            <a:avLst/>
          </a:prstGeom>
          <a:gradFill flip="none" rotWithShape="1">
            <a:gsLst>
              <a:gs pos="0">
                <a:schemeClr val="bg1">
                  <a:lumMod val="75000"/>
                </a:schemeClr>
              </a:gs>
              <a:gs pos="100000">
                <a:schemeClr val="tx1">
                  <a:lumMod val="65000"/>
                  <a:lumOff val="35000"/>
                </a:schemeClr>
              </a:gs>
            </a:gsLst>
            <a:lin ang="5400000" scaled="0"/>
            <a:tileRect/>
          </a:gradFill>
          <a:ln w="9525" cap="flat" cmpd="sng" algn="ctr">
            <a:noFill/>
            <a:prstDash val="solid"/>
            <a:round/>
            <a:headEnd type="none" w="med" len="med"/>
            <a:tailEnd type="none" w="med" len="med"/>
          </a:ln>
          <a:effectLst/>
          <a:scene3d>
            <a:camera prst="perspectiveBelow" fov="2700000">
              <a:rot lat="600000" lon="0" rev="0"/>
            </a:camera>
            <a:lightRig rig="threePt" dir="t"/>
          </a:scene3d>
          <a:sp3d extrusionH="1022350"/>
        </p:spPr>
        <p:txBody>
          <a:bodyPr/>
          <a:lstStyle/>
          <a:p>
            <a:pPr>
              <a:buFont typeface="Times New Roman" charset="0"/>
              <a:buNone/>
              <a:defRPr/>
            </a:pPr>
            <a:endParaRPr lang="en-US"/>
          </a:p>
        </p:txBody>
      </p:sp>
      <p:sp>
        <p:nvSpPr>
          <p:cNvPr id="8" name="TextBox 7">
            <a:extLst>
              <a:ext uri="{FF2B5EF4-FFF2-40B4-BE49-F238E27FC236}">
                <a16:creationId xmlns:a16="http://schemas.microsoft.com/office/drawing/2014/main" id="{D5B1A142-9ACE-4D40-A687-0BF9AEA0291E}"/>
              </a:ext>
            </a:extLst>
          </p:cNvPr>
          <p:cNvSpPr txBox="1"/>
          <p:nvPr/>
        </p:nvSpPr>
        <p:spPr>
          <a:xfrm>
            <a:off x="4015373" y="1266331"/>
            <a:ext cx="570916" cy="783291"/>
          </a:xfrm>
          <a:prstGeom prst="rect">
            <a:avLst/>
          </a:prstGeom>
          <a:noFill/>
        </p:spPr>
        <p:txBody>
          <a:bodyPr wrap="square">
            <a:spAutoFit/>
          </a:bodyPr>
          <a:lstStyle/>
          <a:p>
            <a:pPr>
              <a:buFont typeface="Times New Roman" pitchFamily="16" charset="0"/>
              <a:buNone/>
              <a:defRPr/>
            </a:pPr>
            <a:r>
              <a:rPr lang="en-US" sz="4490" b="1" dirty="0">
                <a:solidFill>
                  <a:srgbClr val="FF0000"/>
                </a:solidFill>
                <a:effectLst>
                  <a:outerShdw blurRad="38100" dist="38100" dir="2700000" algn="tl">
                    <a:srgbClr val="000000">
                      <a:alpha val="43137"/>
                    </a:srgbClr>
                  </a:outerShdw>
                </a:effectLst>
                <a:latin typeface="Verdana" pitchFamily="34" charset="0"/>
              </a:rPr>
              <a:t>W</a:t>
            </a:r>
          </a:p>
        </p:txBody>
      </p:sp>
      <p:sp>
        <p:nvSpPr>
          <p:cNvPr id="9" name="Rectangle 8">
            <a:extLst>
              <a:ext uri="{FF2B5EF4-FFF2-40B4-BE49-F238E27FC236}">
                <a16:creationId xmlns:a16="http://schemas.microsoft.com/office/drawing/2014/main" id="{373E23F3-EACB-416E-85AD-421F0774BB4B}"/>
              </a:ext>
            </a:extLst>
          </p:cNvPr>
          <p:cNvSpPr/>
          <p:nvPr/>
        </p:nvSpPr>
        <p:spPr bwMode="auto">
          <a:xfrm>
            <a:off x="2265455" y="2546400"/>
            <a:ext cx="1110352" cy="1258278"/>
          </a:xfrm>
          <a:prstGeom prst="rect">
            <a:avLst/>
          </a:prstGeom>
          <a:gradFill flip="none" rotWithShape="1">
            <a:gsLst>
              <a:gs pos="0">
                <a:schemeClr val="bg1">
                  <a:lumMod val="85000"/>
                </a:schemeClr>
              </a:gs>
              <a:gs pos="100000">
                <a:schemeClr val="bg1">
                  <a:lumMod val="65000"/>
                </a:schemeClr>
              </a:gs>
            </a:gsLst>
            <a:lin ang="5400000" scaled="0"/>
            <a:tileRect/>
          </a:gradFill>
          <a:ln w="9525" cap="flat" cmpd="sng" algn="ctr">
            <a:noFill/>
            <a:prstDash val="solid"/>
            <a:round/>
            <a:headEnd type="none" w="med" len="med"/>
            <a:tailEnd type="none" w="med" len="med"/>
          </a:ln>
          <a:effectLst/>
          <a:scene3d>
            <a:camera prst="perspectiveBelow" fov="2700000">
              <a:rot lat="600000" lon="0" rev="0"/>
            </a:camera>
            <a:lightRig rig="threePt" dir="t"/>
          </a:scene3d>
          <a:sp3d extrusionH="1022350"/>
        </p:spPr>
        <p:txBody>
          <a:bodyPr/>
          <a:lstStyle/>
          <a:p>
            <a:pPr>
              <a:buFont typeface="Times New Roman" charset="0"/>
              <a:buNone/>
              <a:defRPr/>
            </a:pPr>
            <a:endParaRPr lang="en-US"/>
          </a:p>
        </p:txBody>
      </p:sp>
      <p:sp>
        <p:nvSpPr>
          <p:cNvPr id="10" name="Rectangle 9">
            <a:extLst>
              <a:ext uri="{FF2B5EF4-FFF2-40B4-BE49-F238E27FC236}">
                <a16:creationId xmlns:a16="http://schemas.microsoft.com/office/drawing/2014/main" id="{7A6A3EFC-B99A-4A72-816A-303DBF4F5D0F}"/>
              </a:ext>
            </a:extLst>
          </p:cNvPr>
          <p:cNvSpPr/>
          <p:nvPr/>
        </p:nvSpPr>
        <p:spPr bwMode="auto">
          <a:xfrm>
            <a:off x="5306735" y="2539100"/>
            <a:ext cx="1110352" cy="1307706"/>
          </a:xfrm>
          <a:prstGeom prst="rect">
            <a:avLst/>
          </a:prstGeom>
          <a:gradFill flip="none" rotWithShape="1">
            <a:gsLst>
              <a:gs pos="0">
                <a:schemeClr val="bg1">
                  <a:lumMod val="85000"/>
                </a:schemeClr>
              </a:gs>
              <a:gs pos="100000">
                <a:schemeClr val="bg1">
                  <a:lumMod val="65000"/>
                </a:schemeClr>
              </a:gs>
            </a:gsLst>
            <a:lin ang="5400000" scaled="0"/>
            <a:tileRect/>
          </a:gradFill>
          <a:ln w="9525" cap="flat" cmpd="sng" algn="ctr">
            <a:noFill/>
            <a:prstDash val="solid"/>
            <a:round/>
            <a:headEnd type="none" w="med" len="med"/>
            <a:tailEnd type="none" w="med" len="med"/>
          </a:ln>
          <a:effectLst/>
          <a:scene3d>
            <a:camera prst="perspectiveBelow" fov="2700000">
              <a:rot lat="600000" lon="0" rev="0"/>
            </a:camera>
            <a:lightRig rig="threePt" dir="t"/>
          </a:scene3d>
          <a:sp3d extrusionH="1022350"/>
        </p:spPr>
        <p:txBody>
          <a:bodyPr/>
          <a:lstStyle/>
          <a:p>
            <a:pPr>
              <a:buFont typeface="Times New Roman" charset="0"/>
              <a:buNone/>
              <a:defRPr/>
            </a:pPr>
            <a:endParaRPr lang="en-US"/>
          </a:p>
        </p:txBody>
      </p:sp>
      <p:sp>
        <p:nvSpPr>
          <p:cNvPr id="11" name="Rectangle 10">
            <a:extLst>
              <a:ext uri="{FF2B5EF4-FFF2-40B4-BE49-F238E27FC236}">
                <a16:creationId xmlns:a16="http://schemas.microsoft.com/office/drawing/2014/main" id="{A28B2170-F781-4CE9-889E-3F8439EFE1D4}"/>
              </a:ext>
            </a:extLst>
          </p:cNvPr>
          <p:cNvSpPr/>
          <p:nvPr/>
        </p:nvSpPr>
        <p:spPr bwMode="auto">
          <a:xfrm>
            <a:off x="3827567" y="2536687"/>
            <a:ext cx="1110352" cy="1258278"/>
          </a:xfrm>
          <a:prstGeom prst="rect">
            <a:avLst/>
          </a:prstGeom>
          <a:gradFill flip="none" rotWithShape="1">
            <a:gsLst>
              <a:gs pos="0">
                <a:schemeClr val="bg1">
                  <a:lumMod val="85000"/>
                </a:schemeClr>
              </a:gs>
              <a:gs pos="100000">
                <a:schemeClr val="bg1">
                  <a:lumMod val="65000"/>
                </a:schemeClr>
              </a:gs>
            </a:gsLst>
            <a:lin ang="5400000" scaled="0"/>
            <a:tileRect/>
          </a:gradFill>
          <a:ln w="9525" cap="flat" cmpd="sng" algn="ctr">
            <a:noFill/>
            <a:prstDash val="solid"/>
            <a:round/>
            <a:headEnd type="none" w="med" len="med"/>
            <a:tailEnd type="none" w="med" len="med"/>
          </a:ln>
          <a:effectLst/>
          <a:scene3d>
            <a:camera prst="perspectiveBelow" fov="2700000">
              <a:rot lat="600000" lon="0" rev="0"/>
            </a:camera>
            <a:lightRig rig="threePt" dir="t"/>
          </a:scene3d>
          <a:sp3d extrusionH="1022350"/>
        </p:spPr>
        <p:txBody>
          <a:bodyPr/>
          <a:lstStyle/>
          <a:p>
            <a:pPr>
              <a:buFont typeface="Times New Roman" charset="0"/>
              <a:buNone/>
              <a:defRPr/>
            </a:pPr>
            <a:endParaRPr lang="en-US"/>
          </a:p>
        </p:txBody>
      </p:sp>
      <p:sp>
        <p:nvSpPr>
          <p:cNvPr id="12" name="Rectangle 11">
            <a:extLst>
              <a:ext uri="{FF2B5EF4-FFF2-40B4-BE49-F238E27FC236}">
                <a16:creationId xmlns:a16="http://schemas.microsoft.com/office/drawing/2014/main" id="{B2C6C893-A628-41F1-BA35-90A841BA4056}"/>
              </a:ext>
            </a:extLst>
          </p:cNvPr>
          <p:cNvSpPr/>
          <p:nvPr/>
        </p:nvSpPr>
        <p:spPr bwMode="auto">
          <a:xfrm>
            <a:off x="1228655" y="4043503"/>
            <a:ext cx="1110352" cy="1258278"/>
          </a:xfrm>
          <a:prstGeom prst="rect">
            <a:avLst/>
          </a:prstGeom>
          <a:gradFill flip="none" rotWithShape="1">
            <a:gsLst>
              <a:gs pos="0">
                <a:schemeClr val="bg1">
                  <a:lumMod val="85000"/>
                </a:schemeClr>
              </a:gs>
              <a:gs pos="100000">
                <a:schemeClr val="bg1">
                  <a:lumMod val="65000"/>
                </a:schemeClr>
              </a:gs>
            </a:gsLst>
            <a:lin ang="5400000" scaled="0"/>
            <a:tileRect/>
          </a:gradFill>
          <a:ln w="9525" cap="flat" cmpd="sng" algn="ctr">
            <a:noFill/>
            <a:prstDash val="solid"/>
            <a:round/>
            <a:headEnd type="none" w="med" len="med"/>
            <a:tailEnd type="none" w="med" len="med"/>
          </a:ln>
          <a:effectLst/>
          <a:scene3d>
            <a:camera prst="perspectiveBelow" fov="2700000">
              <a:rot lat="600000" lon="0" rev="0"/>
            </a:camera>
            <a:lightRig rig="threePt" dir="t"/>
          </a:scene3d>
          <a:sp3d extrusionH="1022350"/>
        </p:spPr>
        <p:txBody>
          <a:bodyPr/>
          <a:lstStyle/>
          <a:p>
            <a:pPr>
              <a:buFont typeface="Times New Roman" charset="0"/>
              <a:buNone/>
              <a:defRPr/>
            </a:pPr>
            <a:endParaRPr lang="en-US"/>
          </a:p>
        </p:txBody>
      </p:sp>
      <p:sp>
        <p:nvSpPr>
          <p:cNvPr id="13" name="Rectangle 12">
            <a:extLst>
              <a:ext uri="{FF2B5EF4-FFF2-40B4-BE49-F238E27FC236}">
                <a16:creationId xmlns:a16="http://schemas.microsoft.com/office/drawing/2014/main" id="{933A5FCE-2846-47DB-8F96-31396850167D}"/>
              </a:ext>
            </a:extLst>
          </p:cNvPr>
          <p:cNvSpPr/>
          <p:nvPr/>
        </p:nvSpPr>
        <p:spPr bwMode="auto">
          <a:xfrm>
            <a:off x="6568175" y="4043503"/>
            <a:ext cx="1110352" cy="1258278"/>
          </a:xfrm>
          <a:prstGeom prst="rect">
            <a:avLst/>
          </a:prstGeom>
          <a:gradFill flip="none" rotWithShape="1">
            <a:gsLst>
              <a:gs pos="0">
                <a:schemeClr val="bg1">
                  <a:lumMod val="85000"/>
                </a:schemeClr>
              </a:gs>
              <a:gs pos="100000">
                <a:schemeClr val="bg1">
                  <a:lumMod val="65000"/>
                </a:schemeClr>
              </a:gs>
            </a:gsLst>
            <a:lin ang="5400000" scaled="0"/>
            <a:tileRect/>
          </a:gradFill>
          <a:ln w="9525" cap="flat" cmpd="sng" algn="ctr">
            <a:noFill/>
            <a:prstDash val="solid"/>
            <a:round/>
            <a:headEnd type="none" w="med" len="med"/>
            <a:tailEnd type="none" w="med" len="med"/>
          </a:ln>
          <a:effectLst/>
          <a:scene3d>
            <a:camera prst="perspectiveBelow" fov="2700000">
              <a:rot lat="600000" lon="0" rev="0"/>
            </a:camera>
            <a:lightRig rig="threePt" dir="t"/>
          </a:scene3d>
          <a:sp3d extrusionH="1022350"/>
        </p:spPr>
        <p:txBody>
          <a:bodyPr/>
          <a:lstStyle/>
          <a:p>
            <a:pPr>
              <a:buFont typeface="Times New Roman" charset="0"/>
              <a:buNone/>
              <a:defRPr/>
            </a:pPr>
            <a:endParaRPr lang="en-US"/>
          </a:p>
        </p:txBody>
      </p:sp>
      <p:sp>
        <p:nvSpPr>
          <p:cNvPr id="14" name="TextBox 16">
            <a:extLst>
              <a:ext uri="{FF2B5EF4-FFF2-40B4-BE49-F238E27FC236}">
                <a16:creationId xmlns:a16="http://schemas.microsoft.com/office/drawing/2014/main" id="{1B7A1501-163D-4FDF-9A27-3E9C3A8257A1}"/>
              </a:ext>
            </a:extLst>
          </p:cNvPr>
          <p:cNvSpPr txBox="1">
            <a:spLocks noChangeArrowheads="1"/>
          </p:cNvSpPr>
          <p:nvPr/>
        </p:nvSpPr>
        <p:spPr bwMode="auto">
          <a:xfrm>
            <a:off x="2270965" y="2588017"/>
            <a:ext cx="1128270" cy="1165447"/>
          </a:xfrm>
          <a:prstGeom prst="rect">
            <a:avLst/>
          </a:prstGeom>
          <a:noFill/>
          <a:ln w="9525">
            <a:noFill/>
            <a:miter lim="800000"/>
            <a:headEnd/>
            <a:tailEnd/>
          </a:ln>
        </p:spPr>
        <p:txBody>
          <a:bodyPr wrap="square">
            <a:spAutoFit/>
          </a:bodyPr>
          <a:lstStyle/>
          <a:p>
            <a:pPr>
              <a:defRPr/>
            </a:pPr>
            <a:r>
              <a:rPr lang="en-US" sz="1088" b="1" u="sng" dirty="0">
                <a:solidFill>
                  <a:srgbClr val="FF0000"/>
                </a:solidFill>
                <a:effectLst>
                  <a:outerShdw blurRad="38100" dist="38100" dir="2700000" algn="tl">
                    <a:srgbClr val="000000">
                      <a:alpha val="43137"/>
                    </a:srgbClr>
                  </a:outerShdw>
                </a:effectLst>
              </a:rPr>
              <a:t>Weaknesses</a:t>
            </a:r>
          </a:p>
          <a:p>
            <a:pPr>
              <a:defRPr/>
            </a:pPr>
            <a:endParaRPr lang="en-US" sz="817" b="1" u="sng" dirty="0">
              <a:solidFill>
                <a:srgbClr val="FF0000"/>
              </a:solidFill>
              <a:effectLst>
                <a:outerShdw blurRad="38100" dist="38100" dir="2700000" algn="tl">
                  <a:srgbClr val="000000">
                    <a:alpha val="43137"/>
                  </a:srgbClr>
                </a:outerShdw>
              </a:effectLst>
            </a:endParaRPr>
          </a:p>
          <a:p>
            <a:pPr>
              <a:defRPr/>
            </a:pPr>
            <a:r>
              <a:rPr lang="en-US" sz="817" b="1" dirty="0">
                <a:solidFill>
                  <a:srgbClr val="FF0000"/>
                </a:solidFill>
                <a:effectLst>
                  <a:outerShdw blurRad="38100" dist="38100" dir="2700000" algn="tl">
                    <a:srgbClr val="000000">
                      <a:alpha val="43137"/>
                    </a:srgbClr>
                  </a:outerShdw>
                </a:effectLst>
              </a:rPr>
              <a:t>Brand new agency and requires smart positioning in the marketplace </a:t>
            </a:r>
          </a:p>
          <a:p>
            <a:pPr>
              <a:defRPr/>
            </a:pPr>
            <a:endParaRPr lang="en-US" dirty="0"/>
          </a:p>
        </p:txBody>
      </p:sp>
      <p:sp>
        <p:nvSpPr>
          <p:cNvPr id="15" name="Nedadbuet pil 24">
            <a:extLst>
              <a:ext uri="{FF2B5EF4-FFF2-40B4-BE49-F238E27FC236}">
                <a16:creationId xmlns:a16="http://schemas.microsoft.com/office/drawing/2014/main" id="{6D975A7E-AF80-4CC6-A129-6F85D101109D}"/>
              </a:ext>
            </a:extLst>
          </p:cNvPr>
          <p:cNvSpPr>
            <a:spLocks noChangeArrowheads="1"/>
          </p:cNvSpPr>
          <p:nvPr/>
        </p:nvSpPr>
        <p:spPr bwMode="auto">
          <a:xfrm>
            <a:off x="4986894" y="1606932"/>
            <a:ext cx="848360" cy="829789"/>
          </a:xfrm>
          <a:custGeom>
            <a:avLst/>
            <a:gdLst>
              <a:gd name="T0" fmla="*/ 150958 w 1203728"/>
              <a:gd name="T1" fmla="*/ 91380 h 1038311"/>
              <a:gd name="T2" fmla="*/ 301919 w 1203728"/>
              <a:gd name="T3" fmla="*/ 73105 h 1038311"/>
              <a:gd name="T4" fmla="*/ 964522 w 1203728"/>
              <a:gd name="T5" fmla="*/ 530013 h 1038311"/>
              <a:gd name="T6" fmla="*/ 1203325 w 1203728"/>
              <a:gd name="T7" fmla="*/ 530012 h 1038311"/>
              <a:gd name="T8" fmla="*/ 930377 w 1203728"/>
              <a:gd name="T9" fmla="*/ 1038225 h 1038311"/>
              <a:gd name="T10" fmla="*/ 423801 w 1203728"/>
              <a:gd name="T11" fmla="*/ 530012 h 1038311"/>
              <a:gd name="T12" fmla="*/ 662603 w 1203728"/>
              <a:gd name="T13" fmla="*/ 530012 h 1038311"/>
              <a:gd name="T14" fmla="*/ 0 60000 65536"/>
              <a:gd name="T15" fmla="*/ 0 60000 65536"/>
              <a:gd name="T16" fmla="*/ 0 60000 65536"/>
              <a:gd name="T17" fmla="*/ 0 60000 65536"/>
              <a:gd name="T18" fmla="*/ 0 60000 65536"/>
              <a:gd name="T19" fmla="*/ 0 60000 65536"/>
              <a:gd name="T20" fmla="*/ 0 60000 65536"/>
              <a:gd name="T21" fmla="*/ 0 w 1203728"/>
              <a:gd name="T22" fmla="*/ 0 h 1038311"/>
              <a:gd name="T23" fmla="*/ 1203728 w 1203728"/>
              <a:gd name="T24" fmla="*/ 1038311 h 1038311"/>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1203728" h="1038311" stroke="0" extrusionOk="0">
                <a:moveTo>
                  <a:pt x="930689" y="1038311"/>
                </a:moveTo>
                <a:lnTo>
                  <a:pt x="423943" y="530056"/>
                </a:lnTo>
                <a:lnTo>
                  <a:pt x="662825" y="530056"/>
                </a:lnTo>
                <a:cubicBezTo>
                  <a:pt x="520679" y="245966"/>
                  <a:pt x="269942" y="73111"/>
                  <a:pt x="0" y="73110"/>
                </a:cubicBezTo>
                <a:lnTo>
                  <a:pt x="302020" y="73111"/>
                </a:lnTo>
                <a:cubicBezTo>
                  <a:pt x="571963" y="73111"/>
                  <a:pt x="822699" y="245967"/>
                  <a:pt x="964845" y="530057"/>
                </a:cubicBezTo>
                <a:lnTo>
                  <a:pt x="1203728" y="530056"/>
                </a:lnTo>
                <a:lnTo>
                  <a:pt x="930689" y="1038311"/>
                </a:lnTo>
                <a:close/>
              </a:path>
              <a:path w="1203728" h="1038311" stroke="0" extrusionOk="0">
                <a:moveTo>
                  <a:pt x="151011" y="91389"/>
                </a:moveTo>
                <a:cubicBezTo>
                  <a:pt x="150548" y="91389"/>
                  <a:pt x="143913" y="93355"/>
                  <a:pt x="143050" y="93748"/>
                </a:cubicBezTo>
                <a:lnTo>
                  <a:pt x="145831" y="93748"/>
                </a:lnTo>
                <a:cubicBezTo>
                  <a:pt x="147158" y="93355"/>
                  <a:pt x="150148" y="91782"/>
                  <a:pt x="151011" y="91389"/>
                </a:cubicBezTo>
                <a:close/>
              </a:path>
              <a:path w="1203728" h="1038311" fill="none" extrusionOk="0">
                <a:moveTo>
                  <a:pt x="151009" y="91388"/>
                </a:moveTo>
                <a:cubicBezTo>
                  <a:pt x="182470" y="87580"/>
                  <a:pt x="166381" y="0"/>
                  <a:pt x="302020" y="73111"/>
                </a:cubicBezTo>
                <a:cubicBezTo>
                  <a:pt x="571963" y="73111"/>
                  <a:pt x="822699" y="245967"/>
                  <a:pt x="964845" y="530057"/>
                </a:cubicBezTo>
                <a:lnTo>
                  <a:pt x="1203728" y="530056"/>
                </a:lnTo>
                <a:lnTo>
                  <a:pt x="930689" y="1038311"/>
                </a:lnTo>
                <a:lnTo>
                  <a:pt x="423943" y="530056"/>
                </a:lnTo>
                <a:lnTo>
                  <a:pt x="662825" y="530056"/>
                </a:lnTo>
              </a:path>
            </a:pathLst>
          </a:custGeom>
          <a:solidFill>
            <a:srgbClr val="FF0000"/>
          </a:solidFill>
          <a:ln w="9525">
            <a:noFill/>
            <a:miter lim="800000"/>
            <a:headEnd/>
            <a:tailEnd/>
          </a:ln>
          <a:effectLst>
            <a:outerShdw blurRad="63500" dist="25400" dir="3719958" sx="99001" sy="99001" algn="t" rotWithShape="0">
              <a:srgbClr val="000000">
                <a:alpha val="37000"/>
              </a:srgbClr>
            </a:outerShdw>
          </a:effectLst>
        </p:spPr>
        <p:txBody>
          <a:bodyPr anchor="ctr"/>
          <a:lstStyle/>
          <a:p>
            <a:pPr marL="233284" indent="-233284" algn="ctr">
              <a:defRPr/>
            </a:pPr>
            <a:endParaRPr lang="da-DK" noProof="1">
              <a:solidFill>
                <a:srgbClr val="FFFFFF"/>
              </a:solidFill>
              <a:latin typeface="Calibri" pitchFamily="-65" charset="0"/>
              <a:ea typeface="ＭＳ Ｐゴシック" pitchFamily="-65" charset="-128"/>
            </a:endParaRPr>
          </a:p>
        </p:txBody>
      </p:sp>
      <p:sp>
        <p:nvSpPr>
          <p:cNvPr id="16" name="Nedadbuet pil 24">
            <a:extLst>
              <a:ext uri="{FF2B5EF4-FFF2-40B4-BE49-F238E27FC236}">
                <a16:creationId xmlns:a16="http://schemas.microsoft.com/office/drawing/2014/main" id="{2CBFD97E-B3D0-4EDD-8E3B-A1C0A100C070}"/>
              </a:ext>
            </a:extLst>
          </p:cNvPr>
          <p:cNvSpPr>
            <a:spLocks noChangeArrowheads="1"/>
          </p:cNvSpPr>
          <p:nvPr/>
        </p:nvSpPr>
        <p:spPr bwMode="auto">
          <a:xfrm flipH="1">
            <a:off x="2887821" y="1606932"/>
            <a:ext cx="848360" cy="829789"/>
          </a:xfrm>
          <a:custGeom>
            <a:avLst/>
            <a:gdLst>
              <a:gd name="T0" fmla="*/ 150958 w 1203728"/>
              <a:gd name="T1" fmla="*/ 91380 h 1038311"/>
              <a:gd name="T2" fmla="*/ 301919 w 1203728"/>
              <a:gd name="T3" fmla="*/ 73105 h 1038311"/>
              <a:gd name="T4" fmla="*/ 964522 w 1203728"/>
              <a:gd name="T5" fmla="*/ 530013 h 1038311"/>
              <a:gd name="T6" fmla="*/ 1203325 w 1203728"/>
              <a:gd name="T7" fmla="*/ 530012 h 1038311"/>
              <a:gd name="T8" fmla="*/ 930377 w 1203728"/>
              <a:gd name="T9" fmla="*/ 1038225 h 1038311"/>
              <a:gd name="T10" fmla="*/ 423801 w 1203728"/>
              <a:gd name="T11" fmla="*/ 530012 h 1038311"/>
              <a:gd name="T12" fmla="*/ 662603 w 1203728"/>
              <a:gd name="T13" fmla="*/ 530012 h 1038311"/>
              <a:gd name="T14" fmla="*/ 0 60000 65536"/>
              <a:gd name="T15" fmla="*/ 0 60000 65536"/>
              <a:gd name="T16" fmla="*/ 0 60000 65536"/>
              <a:gd name="T17" fmla="*/ 0 60000 65536"/>
              <a:gd name="T18" fmla="*/ 0 60000 65536"/>
              <a:gd name="T19" fmla="*/ 0 60000 65536"/>
              <a:gd name="T20" fmla="*/ 0 60000 65536"/>
              <a:gd name="T21" fmla="*/ 0 w 1203728"/>
              <a:gd name="T22" fmla="*/ 0 h 1038311"/>
              <a:gd name="T23" fmla="*/ 1203728 w 1203728"/>
              <a:gd name="T24" fmla="*/ 1038311 h 1038311"/>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1203728" h="1038311" stroke="0" extrusionOk="0">
                <a:moveTo>
                  <a:pt x="930689" y="1038311"/>
                </a:moveTo>
                <a:lnTo>
                  <a:pt x="423943" y="530056"/>
                </a:lnTo>
                <a:lnTo>
                  <a:pt x="662825" y="530056"/>
                </a:lnTo>
                <a:cubicBezTo>
                  <a:pt x="520679" y="245966"/>
                  <a:pt x="269942" y="73111"/>
                  <a:pt x="0" y="73110"/>
                </a:cubicBezTo>
                <a:lnTo>
                  <a:pt x="302020" y="73111"/>
                </a:lnTo>
                <a:cubicBezTo>
                  <a:pt x="571963" y="73111"/>
                  <a:pt x="822699" y="245967"/>
                  <a:pt x="964845" y="530057"/>
                </a:cubicBezTo>
                <a:lnTo>
                  <a:pt x="1203728" y="530056"/>
                </a:lnTo>
                <a:lnTo>
                  <a:pt x="930689" y="1038311"/>
                </a:lnTo>
                <a:close/>
              </a:path>
              <a:path w="1203728" h="1038311" stroke="0" extrusionOk="0">
                <a:moveTo>
                  <a:pt x="151011" y="91389"/>
                </a:moveTo>
                <a:cubicBezTo>
                  <a:pt x="150548" y="91389"/>
                  <a:pt x="143913" y="93355"/>
                  <a:pt x="143050" y="93748"/>
                </a:cubicBezTo>
                <a:lnTo>
                  <a:pt x="145831" y="93748"/>
                </a:lnTo>
                <a:cubicBezTo>
                  <a:pt x="147158" y="93355"/>
                  <a:pt x="150148" y="91782"/>
                  <a:pt x="151011" y="91389"/>
                </a:cubicBezTo>
                <a:close/>
              </a:path>
              <a:path w="1203728" h="1038311" fill="none" extrusionOk="0">
                <a:moveTo>
                  <a:pt x="151009" y="91388"/>
                </a:moveTo>
                <a:cubicBezTo>
                  <a:pt x="182470" y="87580"/>
                  <a:pt x="166381" y="0"/>
                  <a:pt x="302020" y="73111"/>
                </a:cubicBezTo>
                <a:cubicBezTo>
                  <a:pt x="571963" y="73111"/>
                  <a:pt x="822699" y="245967"/>
                  <a:pt x="964845" y="530057"/>
                </a:cubicBezTo>
                <a:lnTo>
                  <a:pt x="1203728" y="530056"/>
                </a:lnTo>
                <a:lnTo>
                  <a:pt x="930689" y="1038311"/>
                </a:lnTo>
                <a:lnTo>
                  <a:pt x="423943" y="530056"/>
                </a:lnTo>
                <a:lnTo>
                  <a:pt x="662825" y="530056"/>
                </a:lnTo>
              </a:path>
            </a:pathLst>
          </a:custGeom>
          <a:solidFill>
            <a:srgbClr val="FF0000"/>
          </a:solidFill>
          <a:ln w="9525">
            <a:noFill/>
            <a:miter lim="800000"/>
            <a:headEnd/>
            <a:tailEnd/>
          </a:ln>
          <a:effectLst>
            <a:outerShdw blurRad="63500" dist="25400" dir="3719958" sx="99001" sy="99001" algn="t" rotWithShape="0">
              <a:srgbClr val="000000">
                <a:alpha val="37000"/>
              </a:srgbClr>
            </a:outerShdw>
          </a:effectLst>
        </p:spPr>
        <p:txBody>
          <a:bodyPr anchor="ctr"/>
          <a:lstStyle/>
          <a:p>
            <a:pPr marL="233284" indent="-233284" algn="ctr">
              <a:defRPr/>
            </a:pPr>
            <a:endParaRPr lang="da-DK" noProof="1">
              <a:solidFill>
                <a:srgbClr val="FFFFFF"/>
              </a:solidFill>
              <a:latin typeface="Calibri" pitchFamily="-65" charset="0"/>
              <a:ea typeface="ＭＳ Ｐゴシック" pitchFamily="-65" charset="-128"/>
            </a:endParaRPr>
          </a:p>
        </p:txBody>
      </p:sp>
      <p:sp>
        <p:nvSpPr>
          <p:cNvPr id="17" name="Nedadbuet pil 24">
            <a:extLst>
              <a:ext uri="{FF2B5EF4-FFF2-40B4-BE49-F238E27FC236}">
                <a16:creationId xmlns:a16="http://schemas.microsoft.com/office/drawing/2014/main" id="{F2E6B49C-FE65-4993-B4E7-8D821AFFBA8F}"/>
              </a:ext>
            </a:extLst>
          </p:cNvPr>
          <p:cNvSpPr>
            <a:spLocks noChangeArrowheads="1"/>
          </p:cNvSpPr>
          <p:nvPr/>
        </p:nvSpPr>
        <p:spPr bwMode="auto">
          <a:xfrm>
            <a:off x="6421596" y="3163285"/>
            <a:ext cx="848360" cy="828392"/>
          </a:xfrm>
          <a:custGeom>
            <a:avLst/>
            <a:gdLst>
              <a:gd name="T0" fmla="*/ 150958 w 1203728"/>
              <a:gd name="T1" fmla="*/ 91380 h 1038311"/>
              <a:gd name="T2" fmla="*/ 301919 w 1203728"/>
              <a:gd name="T3" fmla="*/ 73105 h 1038311"/>
              <a:gd name="T4" fmla="*/ 964522 w 1203728"/>
              <a:gd name="T5" fmla="*/ 530013 h 1038311"/>
              <a:gd name="T6" fmla="*/ 1203325 w 1203728"/>
              <a:gd name="T7" fmla="*/ 530012 h 1038311"/>
              <a:gd name="T8" fmla="*/ 930377 w 1203728"/>
              <a:gd name="T9" fmla="*/ 1038225 h 1038311"/>
              <a:gd name="T10" fmla="*/ 423801 w 1203728"/>
              <a:gd name="T11" fmla="*/ 530012 h 1038311"/>
              <a:gd name="T12" fmla="*/ 662603 w 1203728"/>
              <a:gd name="T13" fmla="*/ 530012 h 1038311"/>
              <a:gd name="T14" fmla="*/ 0 60000 65536"/>
              <a:gd name="T15" fmla="*/ 0 60000 65536"/>
              <a:gd name="T16" fmla="*/ 0 60000 65536"/>
              <a:gd name="T17" fmla="*/ 0 60000 65536"/>
              <a:gd name="T18" fmla="*/ 0 60000 65536"/>
              <a:gd name="T19" fmla="*/ 0 60000 65536"/>
              <a:gd name="T20" fmla="*/ 0 60000 65536"/>
              <a:gd name="T21" fmla="*/ 0 w 1203728"/>
              <a:gd name="T22" fmla="*/ 0 h 1038311"/>
              <a:gd name="T23" fmla="*/ 1203728 w 1203728"/>
              <a:gd name="T24" fmla="*/ 1038311 h 1038311"/>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1203728" h="1038311" stroke="0" extrusionOk="0">
                <a:moveTo>
                  <a:pt x="930689" y="1038311"/>
                </a:moveTo>
                <a:lnTo>
                  <a:pt x="423943" y="530056"/>
                </a:lnTo>
                <a:lnTo>
                  <a:pt x="662825" y="530056"/>
                </a:lnTo>
                <a:cubicBezTo>
                  <a:pt x="520679" y="245966"/>
                  <a:pt x="269942" y="73111"/>
                  <a:pt x="0" y="73110"/>
                </a:cubicBezTo>
                <a:lnTo>
                  <a:pt x="302020" y="73111"/>
                </a:lnTo>
                <a:cubicBezTo>
                  <a:pt x="571963" y="73111"/>
                  <a:pt x="822699" y="245967"/>
                  <a:pt x="964845" y="530057"/>
                </a:cubicBezTo>
                <a:lnTo>
                  <a:pt x="1203728" y="530056"/>
                </a:lnTo>
                <a:lnTo>
                  <a:pt x="930689" y="1038311"/>
                </a:lnTo>
                <a:close/>
              </a:path>
              <a:path w="1203728" h="1038311" stroke="0" extrusionOk="0">
                <a:moveTo>
                  <a:pt x="151011" y="91389"/>
                </a:moveTo>
                <a:cubicBezTo>
                  <a:pt x="150548" y="91389"/>
                  <a:pt x="143913" y="93355"/>
                  <a:pt x="143050" y="93748"/>
                </a:cubicBezTo>
                <a:lnTo>
                  <a:pt x="145831" y="93748"/>
                </a:lnTo>
                <a:cubicBezTo>
                  <a:pt x="147158" y="93355"/>
                  <a:pt x="150148" y="91782"/>
                  <a:pt x="151011" y="91389"/>
                </a:cubicBezTo>
                <a:close/>
              </a:path>
              <a:path w="1203728" h="1038311" fill="none" extrusionOk="0">
                <a:moveTo>
                  <a:pt x="151009" y="91388"/>
                </a:moveTo>
                <a:cubicBezTo>
                  <a:pt x="182470" y="87580"/>
                  <a:pt x="166381" y="0"/>
                  <a:pt x="302020" y="73111"/>
                </a:cubicBezTo>
                <a:cubicBezTo>
                  <a:pt x="571963" y="73111"/>
                  <a:pt x="822699" y="245967"/>
                  <a:pt x="964845" y="530057"/>
                </a:cubicBezTo>
                <a:lnTo>
                  <a:pt x="1203728" y="530056"/>
                </a:lnTo>
                <a:lnTo>
                  <a:pt x="930689" y="1038311"/>
                </a:lnTo>
                <a:lnTo>
                  <a:pt x="423943" y="530056"/>
                </a:lnTo>
                <a:lnTo>
                  <a:pt x="662825" y="530056"/>
                </a:lnTo>
              </a:path>
            </a:pathLst>
          </a:custGeom>
          <a:gradFill rotWithShape="1">
            <a:gsLst>
              <a:gs pos="0">
                <a:srgbClr val="BFBFBF"/>
              </a:gs>
              <a:gs pos="100000">
                <a:srgbClr val="404040"/>
              </a:gs>
            </a:gsLst>
            <a:lin ang="5400000" scaled="1"/>
          </a:gradFill>
          <a:ln w="9525">
            <a:solidFill>
              <a:srgbClr val="FF0000"/>
            </a:solidFill>
            <a:miter lim="800000"/>
            <a:headEnd/>
            <a:tailEnd/>
          </a:ln>
          <a:effectLst>
            <a:outerShdw blurRad="63500" dist="25400" dir="3719958" sx="99001" sy="99001" algn="t" rotWithShape="0">
              <a:srgbClr val="000000">
                <a:alpha val="37000"/>
              </a:srgbClr>
            </a:outerShdw>
          </a:effectLst>
        </p:spPr>
        <p:txBody>
          <a:bodyPr anchor="ctr"/>
          <a:lstStyle/>
          <a:p>
            <a:pPr marL="233284" indent="-233284" algn="ctr">
              <a:defRPr/>
            </a:pPr>
            <a:endParaRPr lang="da-DK" noProof="1">
              <a:solidFill>
                <a:srgbClr val="FFFFFF"/>
              </a:solidFill>
              <a:latin typeface="Calibri" pitchFamily="-65" charset="0"/>
              <a:ea typeface="ＭＳ Ｐゴシック" pitchFamily="-65" charset="-128"/>
            </a:endParaRPr>
          </a:p>
        </p:txBody>
      </p:sp>
      <p:sp>
        <p:nvSpPr>
          <p:cNvPr id="18" name="Nedadbuet pil 24">
            <a:extLst>
              <a:ext uri="{FF2B5EF4-FFF2-40B4-BE49-F238E27FC236}">
                <a16:creationId xmlns:a16="http://schemas.microsoft.com/office/drawing/2014/main" id="{24877777-64C8-4F3F-8643-75C69411CE24}"/>
              </a:ext>
            </a:extLst>
          </p:cNvPr>
          <p:cNvSpPr>
            <a:spLocks noChangeArrowheads="1"/>
          </p:cNvSpPr>
          <p:nvPr/>
        </p:nvSpPr>
        <p:spPr bwMode="auto">
          <a:xfrm flipH="1">
            <a:off x="1391247" y="3163285"/>
            <a:ext cx="847127" cy="828392"/>
          </a:xfrm>
          <a:custGeom>
            <a:avLst/>
            <a:gdLst>
              <a:gd name="T0" fmla="*/ 150958 w 1203728"/>
              <a:gd name="T1" fmla="*/ 91380 h 1038311"/>
              <a:gd name="T2" fmla="*/ 301919 w 1203728"/>
              <a:gd name="T3" fmla="*/ 73105 h 1038311"/>
              <a:gd name="T4" fmla="*/ 964522 w 1203728"/>
              <a:gd name="T5" fmla="*/ 530013 h 1038311"/>
              <a:gd name="T6" fmla="*/ 1203325 w 1203728"/>
              <a:gd name="T7" fmla="*/ 530012 h 1038311"/>
              <a:gd name="T8" fmla="*/ 930377 w 1203728"/>
              <a:gd name="T9" fmla="*/ 1038225 h 1038311"/>
              <a:gd name="T10" fmla="*/ 423801 w 1203728"/>
              <a:gd name="T11" fmla="*/ 530012 h 1038311"/>
              <a:gd name="T12" fmla="*/ 662603 w 1203728"/>
              <a:gd name="T13" fmla="*/ 530012 h 1038311"/>
              <a:gd name="T14" fmla="*/ 0 60000 65536"/>
              <a:gd name="T15" fmla="*/ 0 60000 65536"/>
              <a:gd name="T16" fmla="*/ 0 60000 65536"/>
              <a:gd name="T17" fmla="*/ 0 60000 65536"/>
              <a:gd name="T18" fmla="*/ 0 60000 65536"/>
              <a:gd name="T19" fmla="*/ 0 60000 65536"/>
              <a:gd name="T20" fmla="*/ 0 60000 65536"/>
              <a:gd name="T21" fmla="*/ 0 w 1203728"/>
              <a:gd name="T22" fmla="*/ 0 h 1038311"/>
              <a:gd name="T23" fmla="*/ 1203728 w 1203728"/>
              <a:gd name="T24" fmla="*/ 1038311 h 1038311"/>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1203728" h="1038311" stroke="0" extrusionOk="0">
                <a:moveTo>
                  <a:pt x="930689" y="1038311"/>
                </a:moveTo>
                <a:lnTo>
                  <a:pt x="423943" y="530056"/>
                </a:lnTo>
                <a:lnTo>
                  <a:pt x="662825" y="530056"/>
                </a:lnTo>
                <a:cubicBezTo>
                  <a:pt x="520679" y="245966"/>
                  <a:pt x="269942" y="73111"/>
                  <a:pt x="0" y="73110"/>
                </a:cubicBezTo>
                <a:lnTo>
                  <a:pt x="302020" y="73111"/>
                </a:lnTo>
                <a:cubicBezTo>
                  <a:pt x="571963" y="73111"/>
                  <a:pt x="822699" y="245967"/>
                  <a:pt x="964845" y="530057"/>
                </a:cubicBezTo>
                <a:lnTo>
                  <a:pt x="1203728" y="530056"/>
                </a:lnTo>
                <a:lnTo>
                  <a:pt x="930689" y="1038311"/>
                </a:lnTo>
                <a:close/>
              </a:path>
              <a:path w="1203728" h="1038311" stroke="0" extrusionOk="0">
                <a:moveTo>
                  <a:pt x="151011" y="91389"/>
                </a:moveTo>
                <a:cubicBezTo>
                  <a:pt x="150548" y="91389"/>
                  <a:pt x="143913" y="93355"/>
                  <a:pt x="143050" y="93748"/>
                </a:cubicBezTo>
                <a:lnTo>
                  <a:pt x="145831" y="93748"/>
                </a:lnTo>
                <a:cubicBezTo>
                  <a:pt x="147158" y="93355"/>
                  <a:pt x="150148" y="91782"/>
                  <a:pt x="151011" y="91389"/>
                </a:cubicBezTo>
                <a:close/>
              </a:path>
              <a:path w="1203728" h="1038311" fill="none" extrusionOk="0">
                <a:moveTo>
                  <a:pt x="151009" y="91388"/>
                </a:moveTo>
                <a:cubicBezTo>
                  <a:pt x="182470" y="87580"/>
                  <a:pt x="166381" y="0"/>
                  <a:pt x="302020" y="73111"/>
                </a:cubicBezTo>
                <a:cubicBezTo>
                  <a:pt x="571963" y="73111"/>
                  <a:pt x="822699" y="245967"/>
                  <a:pt x="964845" y="530057"/>
                </a:cubicBezTo>
                <a:lnTo>
                  <a:pt x="1203728" y="530056"/>
                </a:lnTo>
                <a:lnTo>
                  <a:pt x="930689" y="1038311"/>
                </a:lnTo>
                <a:lnTo>
                  <a:pt x="423943" y="530056"/>
                </a:lnTo>
                <a:lnTo>
                  <a:pt x="662825" y="530056"/>
                </a:lnTo>
              </a:path>
            </a:pathLst>
          </a:custGeom>
          <a:gradFill rotWithShape="1">
            <a:gsLst>
              <a:gs pos="0">
                <a:srgbClr val="BFBFBF"/>
              </a:gs>
              <a:gs pos="100000">
                <a:srgbClr val="404040"/>
              </a:gs>
            </a:gsLst>
            <a:lin ang="5400000" scaled="1"/>
          </a:gradFill>
          <a:ln w="9525">
            <a:solidFill>
              <a:srgbClr val="FF0000"/>
            </a:solidFill>
            <a:miter lim="800000"/>
            <a:headEnd/>
            <a:tailEnd/>
          </a:ln>
          <a:effectLst>
            <a:outerShdw blurRad="63500" dist="25400" dir="3719958" sx="99001" sy="99001" algn="t" rotWithShape="0">
              <a:srgbClr val="000000">
                <a:alpha val="37000"/>
              </a:srgbClr>
            </a:outerShdw>
          </a:effectLst>
        </p:spPr>
        <p:txBody>
          <a:bodyPr anchor="ctr"/>
          <a:lstStyle/>
          <a:p>
            <a:pPr marL="233284" indent="-233284" algn="ctr">
              <a:defRPr/>
            </a:pPr>
            <a:endParaRPr lang="da-DK" noProof="1">
              <a:solidFill>
                <a:srgbClr val="FFFFFF"/>
              </a:solidFill>
              <a:latin typeface="Calibri" pitchFamily="-65" charset="0"/>
              <a:ea typeface="ＭＳ Ｐゴシック" pitchFamily="-65" charset="-128"/>
            </a:endParaRPr>
          </a:p>
        </p:txBody>
      </p:sp>
      <p:sp>
        <p:nvSpPr>
          <p:cNvPr id="19" name="TextBox 27">
            <a:extLst>
              <a:ext uri="{FF2B5EF4-FFF2-40B4-BE49-F238E27FC236}">
                <a16:creationId xmlns:a16="http://schemas.microsoft.com/office/drawing/2014/main" id="{D3D5A73A-EAD5-4B73-A036-01DF7783103B}"/>
              </a:ext>
            </a:extLst>
          </p:cNvPr>
          <p:cNvSpPr txBox="1">
            <a:spLocks noChangeArrowheads="1"/>
          </p:cNvSpPr>
          <p:nvPr/>
        </p:nvSpPr>
        <p:spPr bwMode="auto">
          <a:xfrm>
            <a:off x="3820013" y="2562179"/>
            <a:ext cx="1127036" cy="1039708"/>
          </a:xfrm>
          <a:prstGeom prst="rect">
            <a:avLst/>
          </a:prstGeom>
          <a:noFill/>
          <a:ln w="9525">
            <a:noFill/>
            <a:miter lim="800000"/>
            <a:headEnd/>
            <a:tailEnd/>
          </a:ln>
        </p:spPr>
        <p:txBody>
          <a:bodyPr wrap="square">
            <a:spAutoFit/>
          </a:bodyPr>
          <a:lstStyle/>
          <a:p>
            <a:pPr>
              <a:defRPr/>
            </a:pPr>
            <a:r>
              <a:rPr lang="en-US" sz="1088" b="1" u="sng" dirty="0">
                <a:solidFill>
                  <a:srgbClr val="FF0000"/>
                </a:solidFill>
                <a:effectLst>
                  <a:outerShdw blurRad="38100" dist="38100" dir="2700000" algn="tl">
                    <a:srgbClr val="000000">
                      <a:alpha val="43137"/>
                    </a:srgbClr>
                  </a:outerShdw>
                </a:effectLst>
              </a:rPr>
              <a:t>Weaknesses</a:t>
            </a:r>
          </a:p>
          <a:p>
            <a:pPr>
              <a:defRPr/>
            </a:pPr>
            <a:endParaRPr lang="en-US" sz="817" b="1" dirty="0">
              <a:solidFill>
                <a:srgbClr val="FF0000"/>
              </a:solidFill>
              <a:effectLst>
                <a:outerShdw blurRad="38100" dist="38100" dir="2700000" algn="tl">
                  <a:srgbClr val="000000">
                    <a:alpha val="43137"/>
                  </a:srgbClr>
                </a:outerShdw>
              </a:effectLst>
            </a:endParaRPr>
          </a:p>
          <a:p>
            <a:pPr>
              <a:defRPr/>
            </a:pPr>
            <a:r>
              <a:rPr lang="en-US" sz="817" b="1" dirty="0">
                <a:solidFill>
                  <a:srgbClr val="FF0000"/>
                </a:solidFill>
                <a:effectLst>
                  <a:outerShdw blurRad="38100" dist="38100" dir="2700000" algn="tl">
                    <a:srgbClr val="000000">
                      <a:alpha val="43137"/>
                    </a:srgbClr>
                  </a:outerShdw>
                </a:effectLst>
              </a:rPr>
              <a:t>Having to adapt to seasonal offerings in the market</a:t>
            </a:r>
          </a:p>
          <a:p>
            <a:pPr>
              <a:defRPr/>
            </a:pPr>
            <a:endParaRPr lang="en-US" dirty="0"/>
          </a:p>
        </p:txBody>
      </p:sp>
      <p:sp>
        <p:nvSpPr>
          <p:cNvPr id="20" name="TextBox 28">
            <a:extLst>
              <a:ext uri="{FF2B5EF4-FFF2-40B4-BE49-F238E27FC236}">
                <a16:creationId xmlns:a16="http://schemas.microsoft.com/office/drawing/2014/main" id="{6FE481E0-D8DA-45D2-B523-CD02F21A84E2}"/>
              </a:ext>
            </a:extLst>
          </p:cNvPr>
          <p:cNvSpPr txBox="1">
            <a:spLocks noChangeArrowheads="1"/>
          </p:cNvSpPr>
          <p:nvPr/>
        </p:nvSpPr>
        <p:spPr bwMode="auto">
          <a:xfrm>
            <a:off x="5297578" y="2544436"/>
            <a:ext cx="1127036" cy="1416926"/>
          </a:xfrm>
          <a:prstGeom prst="rect">
            <a:avLst/>
          </a:prstGeom>
          <a:noFill/>
          <a:ln w="9525">
            <a:noFill/>
            <a:miter lim="800000"/>
            <a:headEnd/>
            <a:tailEnd/>
          </a:ln>
        </p:spPr>
        <p:txBody>
          <a:bodyPr wrap="square">
            <a:spAutoFit/>
          </a:bodyPr>
          <a:lstStyle/>
          <a:p>
            <a:pPr>
              <a:defRPr/>
            </a:pPr>
            <a:r>
              <a:rPr lang="en-US" sz="1088" b="1" u="sng" dirty="0">
                <a:solidFill>
                  <a:srgbClr val="FF0000"/>
                </a:solidFill>
                <a:effectLst>
                  <a:outerShdw blurRad="38100" dist="38100" dir="2700000" algn="tl">
                    <a:srgbClr val="000000">
                      <a:alpha val="43137"/>
                    </a:srgbClr>
                  </a:outerShdw>
                </a:effectLst>
              </a:rPr>
              <a:t>Weaknesses</a:t>
            </a:r>
          </a:p>
          <a:p>
            <a:pPr>
              <a:defRPr/>
            </a:pPr>
            <a:endParaRPr lang="en-US" sz="817" b="1" dirty="0">
              <a:solidFill>
                <a:srgbClr val="FF0000"/>
              </a:solidFill>
              <a:effectLst>
                <a:outerShdw blurRad="38100" dist="38100" dir="2700000" algn="tl">
                  <a:srgbClr val="000000">
                    <a:alpha val="43137"/>
                  </a:srgbClr>
                </a:outerShdw>
              </a:effectLst>
            </a:endParaRPr>
          </a:p>
          <a:p>
            <a:pPr>
              <a:defRPr/>
            </a:pPr>
            <a:r>
              <a:rPr lang="en-US" sz="817" b="1" dirty="0">
                <a:solidFill>
                  <a:srgbClr val="FF0000"/>
                </a:solidFill>
                <a:effectLst>
                  <a:outerShdw blurRad="38100" dist="38100" dir="2700000" algn="tl">
                    <a:srgbClr val="000000">
                      <a:alpha val="43137"/>
                    </a:srgbClr>
                  </a:outerShdw>
                </a:effectLst>
              </a:rPr>
              <a:t>Attracting knowledgeable staff that can respond to a wide age group with disposable income</a:t>
            </a:r>
          </a:p>
          <a:p>
            <a:pPr>
              <a:defRPr/>
            </a:pPr>
            <a:endParaRPr lang="en-US" dirty="0"/>
          </a:p>
        </p:txBody>
      </p:sp>
      <p:sp>
        <p:nvSpPr>
          <p:cNvPr id="21" name="TextBox 29">
            <a:extLst>
              <a:ext uri="{FF2B5EF4-FFF2-40B4-BE49-F238E27FC236}">
                <a16:creationId xmlns:a16="http://schemas.microsoft.com/office/drawing/2014/main" id="{FDDBFF12-5D4D-41B1-A2F2-1AE2126C0A14}"/>
              </a:ext>
            </a:extLst>
          </p:cNvPr>
          <p:cNvSpPr txBox="1">
            <a:spLocks noChangeArrowheads="1"/>
          </p:cNvSpPr>
          <p:nvPr/>
        </p:nvSpPr>
        <p:spPr bwMode="auto">
          <a:xfrm>
            <a:off x="1214880" y="4094513"/>
            <a:ext cx="1128270" cy="1165447"/>
          </a:xfrm>
          <a:prstGeom prst="rect">
            <a:avLst/>
          </a:prstGeom>
          <a:noFill/>
          <a:ln w="9525">
            <a:noFill/>
            <a:miter lim="800000"/>
            <a:headEnd/>
            <a:tailEnd/>
          </a:ln>
        </p:spPr>
        <p:txBody>
          <a:bodyPr wrap="square">
            <a:spAutoFit/>
          </a:bodyPr>
          <a:lstStyle/>
          <a:p>
            <a:pPr>
              <a:defRPr/>
            </a:pPr>
            <a:r>
              <a:rPr lang="en-US" sz="1088" b="1" u="sng" dirty="0">
                <a:solidFill>
                  <a:srgbClr val="FF0000"/>
                </a:solidFill>
                <a:effectLst>
                  <a:outerShdw blurRad="38100" dist="38100" dir="2700000" algn="tl">
                    <a:srgbClr val="000000">
                      <a:alpha val="43137"/>
                    </a:srgbClr>
                  </a:outerShdw>
                </a:effectLst>
              </a:rPr>
              <a:t>Weaknesses</a:t>
            </a:r>
          </a:p>
          <a:p>
            <a:pPr>
              <a:defRPr/>
            </a:pPr>
            <a:endParaRPr lang="en-US" sz="817" b="1" u="sng" dirty="0">
              <a:solidFill>
                <a:srgbClr val="FF0000"/>
              </a:solidFill>
              <a:effectLst>
                <a:outerShdw blurRad="38100" dist="38100" dir="2700000" algn="tl">
                  <a:srgbClr val="000000">
                    <a:alpha val="43137"/>
                  </a:srgbClr>
                </a:outerShdw>
              </a:effectLst>
            </a:endParaRPr>
          </a:p>
          <a:p>
            <a:pPr>
              <a:defRPr/>
            </a:pPr>
            <a:r>
              <a:rPr lang="en-US" sz="817" b="1" dirty="0">
                <a:solidFill>
                  <a:srgbClr val="FF0000"/>
                </a:solidFill>
                <a:effectLst>
                  <a:outerShdw blurRad="38100" dist="38100" dir="2700000" algn="tl">
                    <a:srgbClr val="000000">
                      <a:alpha val="43137"/>
                    </a:srgbClr>
                  </a:outerShdw>
                </a:effectLst>
              </a:rPr>
              <a:t>Essentially a start up looking for a way to build a Niche</a:t>
            </a:r>
          </a:p>
          <a:p>
            <a:pPr>
              <a:defRPr/>
            </a:pPr>
            <a:endParaRPr lang="en-US" dirty="0"/>
          </a:p>
        </p:txBody>
      </p:sp>
      <p:sp>
        <p:nvSpPr>
          <p:cNvPr id="22" name="TextBox 31">
            <a:extLst>
              <a:ext uri="{FF2B5EF4-FFF2-40B4-BE49-F238E27FC236}">
                <a16:creationId xmlns:a16="http://schemas.microsoft.com/office/drawing/2014/main" id="{66CBC51E-1B15-40D4-8093-9E9D8B0792A5}"/>
              </a:ext>
            </a:extLst>
          </p:cNvPr>
          <p:cNvSpPr txBox="1">
            <a:spLocks noChangeArrowheads="1"/>
          </p:cNvSpPr>
          <p:nvPr/>
        </p:nvSpPr>
        <p:spPr bwMode="auto">
          <a:xfrm>
            <a:off x="6560787" y="4050935"/>
            <a:ext cx="1128270" cy="1291187"/>
          </a:xfrm>
          <a:prstGeom prst="rect">
            <a:avLst/>
          </a:prstGeom>
          <a:noFill/>
          <a:ln w="9525">
            <a:noFill/>
            <a:miter lim="800000"/>
            <a:headEnd/>
            <a:tailEnd/>
          </a:ln>
        </p:spPr>
        <p:txBody>
          <a:bodyPr wrap="square">
            <a:spAutoFit/>
          </a:bodyPr>
          <a:lstStyle/>
          <a:p>
            <a:pPr>
              <a:defRPr/>
            </a:pPr>
            <a:r>
              <a:rPr lang="en-US" sz="1088" b="1" u="sng" dirty="0">
                <a:solidFill>
                  <a:srgbClr val="FF0000"/>
                </a:solidFill>
                <a:effectLst>
                  <a:outerShdw blurRad="38100" dist="38100" dir="2700000" algn="tl">
                    <a:srgbClr val="000000">
                      <a:alpha val="43137"/>
                    </a:srgbClr>
                  </a:outerShdw>
                </a:effectLst>
              </a:rPr>
              <a:t>Weaknesses</a:t>
            </a:r>
          </a:p>
          <a:p>
            <a:pPr>
              <a:defRPr/>
            </a:pPr>
            <a:endParaRPr lang="en-US" sz="817" dirty="0">
              <a:solidFill>
                <a:srgbClr val="FF0000"/>
              </a:solidFill>
              <a:effectLst>
                <a:outerShdw blurRad="38100" dist="38100" dir="2700000" algn="tl">
                  <a:srgbClr val="000000">
                    <a:alpha val="43137"/>
                  </a:srgbClr>
                </a:outerShdw>
              </a:effectLst>
            </a:endParaRPr>
          </a:p>
          <a:p>
            <a:pPr>
              <a:defRPr/>
            </a:pPr>
            <a:r>
              <a:rPr lang="en-US" sz="817" dirty="0">
                <a:solidFill>
                  <a:srgbClr val="FF0000"/>
                </a:solidFill>
                <a:effectLst>
                  <a:outerShdw blurRad="38100" dist="38100" dir="2700000" algn="tl">
                    <a:srgbClr val="000000">
                      <a:alpha val="43137"/>
                    </a:srgbClr>
                  </a:outerShdw>
                </a:effectLst>
              </a:rPr>
              <a:t>Expanding the offerings of nouvelle and exciting excursions while establishing QC.</a:t>
            </a:r>
          </a:p>
          <a:p>
            <a:pPr>
              <a:defRPr/>
            </a:pPr>
            <a:endParaRPr lang="en-US" dirty="0"/>
          </a:p>
        </p:txBody>
      </p:sp>
      <p:sp>
        <p:nvSpPr>
          <p:cNvPr id="23" name="Down Arrow 32">
            <a:extLst>
              <a:ext uri="{FF2B5EF4-FFF2-40B4-BE49-F238E27FC236}">
                <a16:creationId xmlns:a16="http://schemas.microsoft.com/office/drawing/2014/main" id="{D88473BC-FFB5-45EF-8061-9310B06F8C64}"/>
              </a:ext>
            </a:extLst>
          </p:cNvPr>
          <p:cNvSpPr>
            <a:spLocks noChangeArrowheads="1"/>
          </p:cNvSpPr>
          <p:nvPr/>
        </p:nvSpPr>
        <p:spPr bwMode="auto">
          <a:xfrm>
            <a:off x="4257945" y="2312178"/>
            <a:ext cx="268812" cy="303138"/>
          </a:xfrm>
          <a:prstGeom prst="downArrow">
            <a:avLst>
              <a:gd name="adj1" fmla="val 50000"/>
              <a:gd name="adj2" fmla="val 50000"/>
            </a:avLst>
          </a:prstGeom>
          <a:solidFill>
            <a:srgbClr val="FF0000"/>
          </a:solidFill>
          <a:ln w="9525">
            <a:noFill/>
            <a:miter lim="800000"/>
            <a:headEnd/>
            <a:tailEnd/>
          </a:ln>
          <a:effectLst>
            <a:outerShdw blurRad="63500" dist="25400" dir="3719958" sx="99001" sy="99001" algn="t" rotWithShape="0">
              <a:srgbClr val="000000">
                <a:alpha val="37000"/>
              </a:srgbClr>
            </a:outerShdw>
          </a:effectLst>
        </p:spPr>
        <p:txBody>
          <a:bodyPr anchor="ctr"/>
          <a:lstStyle/>
          <a:p>
            <a:pPr marL="233284" indent="-233284" algn="ctr">
              <a:defRPr/>
            </a:pPr>
            <a:endParaRPr lang="en-US" noProof="1">
              <a:solidFill>
                <a:srgbClr val="FFFFFF"/>
              </a:solidFill>
              <a:latin typeface="Calibri" pitchFamily="-65" charset="0"/>
              <a:ea typeface="ＭＳ Ｐゴシック" pitchFamily="-65" charset="-128"/>
            </a:endParaRPr>
          </a:p>
        </p:txBody>
      </p:sp>
      <p:sp>
        <p:nvSpPr>
          <p:cNvPr id="24" name="Tekstboks 3">
            <a:extLst>
              <a:ext uri="{FF2B5EF4-FFF2-40B4-BE49-F238E27FC236}">
                <a16:creationId xmlns:a16="http://schemas.microsoft.com/office/drawing/2014/main" id="{BA849068-4CDA-4E01-941A-96D333BD02A0}"/>
              </a:ext>
            </a:extLst>
          </p:cNvPr>
          <p:cNvSpPr txBox="1">
            <a:spLocks noChangeArrowheads="1"/>
          </p:cNvSpPr>
          <p:nvPr/>
        </p:nvSpPr>
        <p:spPr bwMode="auto">
          <a:xfrm>
            <a:off x="7458" y="231320"/>
            <a:ext cx="2305703" cy="584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da-DK" altLang="en-US" sz="3200" dirty="0">
                <a:solidFill>
                  <a:srgbClr val="FF0000"/>
                </a:solidFill>
                <a:latin typeface="Calibri" panose="020F0502020204030204" pitchFamily="34" charset="0"/>
                <a:cs typeface="Calibri" panose="020F0502020204030204" pitchFamily="34" charset="0"/>
              </a:rPr>
              <a:t>Weaknesses</a:t>
            </a:r>
          </a:p>
        </p:txBody>
      </p:sp>
    </p:spTree>
    <p:extLst>
      <p:ext uri="{BB962C8B-B14F-4D97-AF65-F5344CB8AC3E}">
        <p14:creationId xmlns:p14="http://schemas.microsoft.com/office/powerpoint/2010/main" val="253567368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 name="Rectangle 25">
            <a:extLst>
              <a:ext uri="{FF2B5EF4-FFF2-40B4-BE49-F238E27FC236}">
                <a16:creationId xmlns:a16="http://schemas.microsoft.com/office/drawing/2014/main" id="{38B7D7B4-F50D-4D17-8314-79FE85BAEE13}"/>
              </a:ext>
            </a:extLst>
          </p:cNvPr>
          <p:cNvSpPr/>
          <p:nvPr/>
        </p:nvSpPr>
        <p:spPr>
          <a:xfrm>
            <a:off x="0" y="4501639"/>
            <a:ext cx="9139007" cy="1478618"/>
          </a:xfrm>
          <a:prstGeom prst="rect">
            <a:avLst/>
          </a:prstGeom>
          <a:gradFill rotWithShape="1">
            <a:gsLst>
              <a:gs pos="61000">
                <a:sysClr val="window" lastClr="FFFFFF">
                  <a:alpha val="0"/>
                </a:sysClr>
              </a:gs>
              <a:gs pos="100000">
                <a:sysClr val="window" lastClr="FFFFFF">
                  <a:lumMod val="85000"/>
                </a:sysClr>
              </a:gs>
            </a:gsLst>
            <a:lin ang="16200000" scaled="0"/>
          </a:gradFill>
          <a:ln w="9525" cap="flat" cmpd="sng" algn="ctr">
            <a:noFill/>
            <a:prstDash val="solid"/>
          </a:ln>
          <a:effectLst/>
        </p:spPr>
        <p:txBody>
          <a:bodyPr anchor="ctr"/>
          <a:lstStyle/>
          <a:p>
            <a:pPr algn="ctr" defTabSz="622089" fontAlgn="auto" hangingPunct="1">
              <a:spcBef>
                <a:spcPts val="0"/>
              </a:spcBef>
              <a:spcAft>
                <a:spcPts val="0"/>
              </a:spcAft>
              <a:defRPr/>
            </a:pPr>
            <a:endParaRPr lang="en-US" kern="0">
              <a:solidFill>
                <a:sysClr val="window" lastClr="FFFFFF"/>
              </a:solidFill>
              <a:latin typeface="Calibri"/>
            </a:endParaRPr>
          </a:p>
        </p:txBody>
      </p:sp>
      <p:sp>
        <p:nvSpPr>
          <p:cNvPr id="27" name="Rectangle 26">
            <a:extLst>
              <a:ext uri="{FF2B5EF4-FFF2-40B4-BE49-F238E27FC236}">
                <a16:creationId xmlns:a16="http://schemas.microsoft.com/office/drawing/2014/main" id="{CF3557F6-98C0-4CD2-8AD3-46E32CD0DB4C}"/>
              </a:ext>
            </a:extLst>
          </p:cNvPr>
          <p:cNvSpPr/>
          <p:nvPr/>
        </p:nvSpPr>
        <p:spPr bwMode="auto">
          <a:xfrm>
            <a:off x="3554796" y="1166379"/>
            <a:ext cx="1384156" cy="1135526"/>
          </a:xfrm>
          <a:prstGeom prst="rect">
            <a:avLst/>
          </a:prstGeom>
          <a:gradFill flip="none" rotWithShape="1">
            <a:gsLst>
              <a:gs pos="0">
                <a:srgbClr val="64D011"/>
              </a:gs>
              <a:gs pos="100000">
                <a:srgbClr val="326609"/>
              </a:gs>
            </a:gsLst>
            <a:lin ang="5400000" scaled="0"/>
            <a:tileRect/>
          </a:gradFill>
          <a:ln w="9525" cap="flat" cmpd="sng" algn="ctr">
            <a:noFill/>
            <a:prstDash val="solid"/>
            <a:round/>
            <a:headEnd type="none" w="med" len="med"/>
            <a:tailEnd type="none" w="med" len="med"/>
          </a:ln>
          <a:effectLst/>
          <a:scene3d>
            <a:camera prst="perspectiveBelow" fov="2700000">
              <a:rot lat="600000" lon="0" rev="0"/>
            </a:camera>
            <a:lightRig rig="threePt" dir="t"/>
          </a:scene3d>
          <a:sp3d extrusionH="1022350"/>
        </p:spPr>
        <p:txBody>
          <a:bodyPr/>
          <a:lstStyle/>
          <a:p>
            <a:pPr>
              <a:buFont typeface="Times New Roman" charset="0"/>
              <a:buNone/>
              <a:defRPr/>
            </a:pPr>
            <a:endParaRPr lang="en-US"/>
          </a:p>
        </p:txBody>
      </p:sp>
      <p:sp>
        <p:nvSpPr>
          <p:cNvPr id="28" name="TextBox 27">
            <a:extLst>
              <a:ext uri="{FF2B5EF4-FFF2-40B4-BE49-F238E27FC236}">
                <a16:creationId xmlns:a16="http://schemas.microsoft.com/office/drawing/2014/main" id="{B94BB93A-6452-4367-B154-F6F97AC45EC1}"/>
              </a:ext>
            </a:extLst>
          </p:cNvPr>
          <p:cNvSpPr txBox="1"/>
          <p:nvPr/>
        </p:nvSpPr>
        <p:spPr>
          <a:xfrm>
            <a:off x="3815108" y="1317492"/>
            <a:ext cx="712011" cy="783291"/>
          </a:xfrm>
          <a:prstGeom prst="rect">
            <a:avLst/>
          </a:prstGeom>
          <a:noFill/>
        </p:spPr>
        <p:txBody>
          <a:bodyPr wrap="square">
            <a:spAutoFit/>
          </a:bodyPr>
          <a:lstStyle/>
          <a:p>
            <a:pPr>
              <a:buFont typeface="Times New Roman" pitchFamily="16" charset="0"/>
              <a:buNone/>
              <a:defRPr/>
            </a:pPr>
            <a:r>
              <a:rPr lang="en-US" sz="4490" b="1" dirty="0">
                <a:solidFill>
                  <a:srgbClr val="0070C0"/>
                </a:solidFill>
                <a:effectLst>
                  <a:innerShdw blurRad="63500" dist="76200" dir="13500000">
                    <a:prstClr val="black">
                      <a:alpha val="38000"/>
                    </a:prstClr>
                  </a:innerShdw>
                </a:effectLst>
                <a:latin typeface="Verdana" pitchFamily="34" charset="0"/>
              </a:rPr>
              <a:t>O</a:t>
            </a:r>
          </a:p>
        </p:txBody>
      </p:sp>
      <p:sp>
        <p:nvSpPr>
          <p:cNvPr id="29" name="Rectangle 28">
            <a:extLst>
              <a:ext uri="{FF2B5EF4-FFF2-40B4-BE49-F238E27FC236}">
                <a16:creationId xmlns:a16="http://schemas.microsoft.com/office/drawing/2014/main" id="{9FBB03A3-2F4E-43EC-BAAD-E6C7152C5157}"/>
              </a:ext>
            </a:extLst>
          </p:cNvPr>
          <p:cNvSpPr/>
          <p:nvPr/>
        </p:nvSpPr>
        <p:spPr bwMode="auto">
          <a:xfrm>
            <a:off x="1999596" y="2647275"/>
            <a:ext cx="1384156" cy="1135526"/>
          </a:xfrm>
          <a:prstGeom prst="rect">
            <a:avLst/>
          </a:prstGeom>
          <a:gradFill flip="none" rotWithShape="1">
            <a:gsLst>
              <a:gs pos="0">
                <a:srgbClr val="CEF5A0"/>
              </a:gs>
              <a:gs pos="100000">
                <a:srgbClr val="64D011"/>
              </a:gs>
            </a:gsLst>
            <a:lin ang="5400000" scaled="0"/>
            <a:tileRect/>
          </a:gradFill>
          <a:ln w="9525" cap="flat" cmpd="sng" algn="ctr">
            <a:noFill/>
            <a:prstDash val="solid"/>
            <a:round/>
            <a:headEnd type="none" w="med" len="med"/>
            <a:tailEnd type="none" w="med" len="med"/>
          </a:ln>
          <a:effectLst/>
          <a:scene3d>
            <a:camera prst="perspectiveBelow" fov="2700000">
              <a:rot lat="600000" lon="0" rev="0"/>
            </a:camera>
            <a:lightRig rig="threePt" dir="t"/>
          </a:scene3d>
          <a:sp3d extrusionH="1022350"/>
        </p:spPr>
        <p:txBody>
          <a:bodyPr/>
          <a:lstStyle/>
          <a:p>
            <a:pPr>
              <a:buFont typeface="Times New Roman" charset="0"/>
              <a:buNone/>
              <a:defRPr/>
            </a:pPr>
            <a:endParaRPr lang="en-US"/>
          </a:p>
        </p:txBody>
      </p:sp>
      <p:sp>
        <p:nvSpPr>
          <p:cNvPr id="30" name="Rectangle 29">
            <a:extLst>
              <a:ext uri="{FF2B5EF4-FFF2-40B4-BE49-F238E27FC236}">
                <a16:creationId xmlns:a16="http://schemas.microsoft.com/office/drawing/2014/main" id="{BBBBD163-2A1B-4339-B30C-F77A657BA76F}"/>
              </a:ext>
            </a:extLst>
          </p:cNvPr>
          <p:cNvSpPr/>
          <p:nvPr/>
        </p:nvSpPr>
        <p:spPr bwMode="auto">
          <a:xfrm>
            <a:off x="5040876" y="2647275"/>
            <a:ext cx="1384156" cy="1186993"/>
          </a:xfrm>
          <a:prstGeom prst="rect">
            <a:avLst/>
          </a:prstGeom>
          <a:gradFill flip="none" rotWithShape="1">
            <a:gsLst>
              <a:gs pos="0">
                <a:srgbClr val="CEF5A0"/>
              </a:gs>
              <a:gs pos="100000">
                <a:srgbClr val="64D011"/>
              </a:gs>
            </a:gsLst>
            <a:lin ang="5400000" scaled="0"/>
            <a:tileRect/>
          </a:gradFill>
          <a:ln w="9525" cap="flat" cmpd="sng" algn="ctr">
            <a:noFill/>
            <a:prstDash val="solid"/>
            <a:round/>
            <a:headEnd type="none" w="med" len="med"/>
            <a:tailEnd type="none" w="med" len="med"/>
          </a:ln>
          <a:effectLst/>
          <a:scene3d>
            <a:camera prst="perspectiveBelow" fov="2700000">
              <a:rot lat="600000" lon="0" rev="0"/>
            </a:camera>
            <a:lightRig rig="threePt" dir="t"/>
          </a:scene3d>
          <a:sp3d extrusionH="1022350"/>
        </p:spPr>
        <p:txBody>
          <a:bodyPr/>
          <a:lstStyle/>
          <a:p>
            <a:pPr>
              <a:buFont typeface="Times New Roman" charset="0"/>
              <a:buNone/>
              <a:defRPr/>
            </a:pPr>
            <a:endParaRPr lang="en-US"/>
          </a:p>
        </p:txBody>
      </p:sp>
      <p:sp>
        <p:nvSpPr>
          <p:cNvPr id="31" name="Rectangle 30">
            <a:extLst>
              <a:ext uri="{FF2B5EF4-FFF2-40B4-BE49-F238E27FC236}">
                <a16:creationId xmlns:a16="http://schemas.microsoft.com/office/drawing/2014/main" id="{79FA54FC-E96E-491A-8BC2-7F99BEC4686F}"/>
              </a:ext>
            </a:extLst>
          </p:cNvPr>
          <p:cNvSpPr/>
          <p:nvPr/>
        </p:nvSpPr>
        <p:spPr bwMode="auto">
          <a:xfrm>
            <a:off x="3561708" y="2647275"/>
            <a:ext cx="1384156" cy="1135526"/>
          </a:xfrm>
          <a:prstGeom prst="rect">
            <a:avLst/>
          </a:prstGeom>
          <a:gradFill flip="none" rotWithShape="1">
            <a:gsLst>
              <a:gs pos="0">
                <a:srgbClr val="CEF5A0"/>
              </a:gs>
              <a:gs pos="100000">
                <a:srgbClr val="64D011"/>
              </a:gs>
            </a:gsLst>
            <a:lin ang="5400000" scaled="0"/>
            <a:tileRect/>
          </a:gradFill>
          <a:ln w="9525" cap="flat" cmpd="sng" algn="ctr">
            <a:noFill/>
            <a:prstDash val="solid"/>
            <a:round/>
            <a:headEnd type="none" w="med" len="med"/>
            <a:tailEnd type="none" w="med" len="med"/>
          </a:ln>
          <a:effectLst/>
          <a:scene3d>
            <a:camera prst="perspectiveBelow" fov="2700000">
              <a:rot lat="600000" lon="0" rev="0"/>
            </a:camera>
            <a:lightRig rig="threePt" dir="t"/>
          </a:scene3d>
          <a:sp3d extrusionH="1022350"/>
        </p:spPr>
        <p:txBody>
          <a:bodyPr/>
          <a:lstStyle/>
          <a:p>
            <a:pPr>
              <a:buFont typeface="Times New Roman" charset="0"/>
              <a:buNone/>
              <a:defRPr/>
            </a:pPr>
            <a:endParaRPr lang="en-US"/>
          </a:p>
        </p:txBody>
      </p:sp>
      <p:sp>
        <p:nvSpPr>
          <p:cNvPr id="32" name="Rectangle 31">
            <a:extLst>
              <a:ext uri="{FF2B5EF4-FFF2-40B4-BE49-F238E27FC236}">
                <a16:creationId xmlns:a16="http://schemas.microsoft.com/office/drawing/2014/main" id="{39B6DBCF-B7F6-41C7-9522-1F4B2205B9C0}"/>
              </a:ext>
            </a:extLst>
          </p:cNvPr>
          <p:cNvSpPr/>
          <p:nvPr/>
        </p:nvSpPr>
        <p:spPr bwMode="auto">
          <a:xfrm>
            <a:off x="962796" y="4144378"/>
            <a:ext cx="1384156" cy="1135526"/>
          </a:xfrm>
          <a:prstGeom prst="rect">
            <a:avLst/>
          </a:prstGeom>
          <a:gradFill flip="none" rotWithShape="1">
            <a:gsLst>
              <a:gs pos="0">
                <a:srgbClr val="CEF5A0"/>
              </a:gs>
              <a:gs pos="100000">
                <a:srgbClr val="64D011"/>
              </a:gs>
            </a:gsLst>
            <a:lin ang="5400000" scaled="0"/>
            <a:tileRect/>
          </a:gradFill>
          <a:ln w="9525" cap="flat" cmpd="sng" algn="ctr">
            <a:noFill/>
            <a:prstDash val="solid"/>
            <a:round/>
            <a:headEnd type="none" w="med" len="med"/>
            <a:tailEnd type="none" w="med" len="med"/>
          </a:ln>
          <a:effectLst/>
          <a:scene3d>
            <a:camera prst="perspectiveBelow" fov="2700000">
              <a:rot lat="600000" lon="0" rev="0"/>
            </a:camera>
            <a:lightRig rig="threePt" dir="t"/>
          </a:scene3d>
          <a:sp3d extrusionH="1022350"/>
        </p:spPr>
        <p:txBody>
          <a:bodyPr/>
          <a:lstStyle/>
          <a:p>
            <a:pPr>
              <a:buFont typeface="Times New Roman" charset="0"/>
              <a:buNone/>
              <a:defRPr/>
            </a:pPr>
            <a:endParaRPr lang="en-US"/>
          </a:p>
        </p:txBody>
      </p:sp>
      <p:sp>
        <p:nvSpPr>
          <p:cNvPr id="33" name="Rectangle 32">
            <a:extLst>
              <a:ext uri="{FF2B5EF4-FFF2-40B4-BE49-F238E27FC236}">
                <a16:creationId xmlns:a16="http://schemas.microsoft.com/office/drawing/2014/main" id="{734B2492-06CE-4162-8622-09CD76A642FE}"/>
              </a:ext>
            </a:extLst>
          </p:cNvPr>
          <p:cNvSpPr/>
          <p:nvPr/>
        </p:nvSpPr>
        <p:spPr bwMode="auto">
          <a:xfrm>
            <a:off x="6302316" y="4144378"/>
            <a:ext cx="1384156" cy="1135526"/>
          </a:xfrm>
          <a:prstGeom prst="rect">
            <a:avLst/>
          </a:prstGeom>
          <a:gradFill flip="none" rotWithShape="1">
            <a:gsLst>
              <a:gs pos="0">
                <a:srgbClr val="CEF5A0"/>
              </a:gs>
              <a:gs pos="100000">
                <a:srgbClr val="64D011"/>
              </a:gs>
            </a:gsLst>
            <a:lin ang="5400000" scaled="0"/>
            <a:tileRect/>
          </a:gradFill>
          <a:ln w="9525" cap="flat" cmpd="sng" algn="ctr">
            <a:noFill/>
            <a:prstDash val="solid"/>
            <a:round/>
            <a:headEnd type="none" w="med" len="med"/>
            <a:tailEnd type="none" w="med" len="med"/>
          </a:ln>
          <a:effectLst/>
          <a:scene3d>
            <a:camera prst="perspectiveBelow" fov="2700000">
              <a:rot lat="600000" lon="0" rev="0"/>
            </a:camera>
            <a:lightRig rig="threePt" dir="t"/>
          </a:scene3d>
          <a:sp3d extrusionH="1022350"/>
        </p:spPr>
        <p:txBody>
          <a:bodyPr/>
          <a:lstStyle/>
          <a:p>
            <a:pPr>
              <a:buFont typeface="Times New Roman" charset="0"/>
              <a:buNone/>
              <a:defRPr/>
            </a:pPr>
            <a:endParaRPr lang="en-US"/>
          </a:p>
        </p:txBody>
      </p:sp>
      <p:sp>
        <p:nvSpPr>
          <p:cNvPr id="34" name="TextBox 16">
            <a:extLst>
              <a:ext uri="{FF2B5EF4-FFF2-40B4-BE49-F238E27FC236}">
                <a16:creationId xmlns:a16="http://schemas.microsoft.com/office/drawing/2014/main" id="{588A6357-7925-44E8-8797-A16799E59997}"/>
              </a:ext>
            </a:extLst>
          </p:cNvPr>
          <p:cNvSpPr txBox="1">
            <a:spLocks noChangeArrowheads="1"/>
          </p:cNvSpPr>
          <p:nvPr/>
        </p:nvSpPr>
        <p:spPr bwMode="auto">
          <a:xfrm>
            <a:off x="2005724" y="2726799"/>
            <a:ext cx="1406493" cy="1039708"/>
          </a:xfrm>
          <a:prstGeom prst="rect">
            <a:avLst/>
          </a:prstGeom>
          <a:noFill/>
          <a:ln w="9525">
            <a:noFill/>
            <a:miter lim="800000"/>
            <a:headEnd/>
            <a:tailEnd/>
          </a:ln>
        </p:spPr>
        <p:txBody>
          <a:bodyPr wrap="square">
            <a:spAutoFit/>
          </a:bodyPr>
          <a:lstStyle/>
          <a:p>
            <a:pPr>
              <a:defRPr/>
            </a:pPr>
            <a:r>
              <a:rPr lang="en-US" sz="1088" b="1" u="sng" dirty="0">
                <a:solidFill>
                  <a:srgbClr val="0070C0"/>
                </a:solidFill>
                <a:effectLst>
                  <a:outerShdw blurRad="38100" dist="38100" dir="2700000" algn="tl">
                    <a:srgbClr val="000000">
                      <a:alpha val="43137"/>
                    </a:srgbClr>
                  </a:outerShdw>
                </a:effectLst>
              </a:rPr>
              <a:t>Opportunities</a:t>
            </a:r>
          </a:p>
          <a:p>
            <a:pPr>
              <a:defRPr/>
            </a:pPr>
            <a:endParaRPr lang="en-US" sz="817" b="1" dirty="0">
              <a:solidFill>
                <a:srgbClr val="0070C0"/>
              </a:solidFill>
              <a:effectLst>
                <a:outerShdw blurRad="38100" dist="38100" dir="2700000" algn="tl">
                  <a:srgbClr val="000000">
                    <a:alpha val="43137"/>
                  </a:srgbClr>
                </a:outerShdw>
              </a:effectLst>
            </a:endParaRPr>
          </a:p>
          <a:p>
            <a:pPr>
              <a:defRPr/>
            </a:pPr>
            <a:r>
              <a:rPr lang="en-US" sz="817" b="1" dirty="0">
                <a:solidFill>
                  <a:srgbClr val="0070C0"/>
                </a:solidFill>
                <a:effectLst>
                  <a:outerShdw blurRad="38100" dist="38100" dir="2700000" algn="tl">
                    <a:srgbClr val="000000">
                      <a:alpha val="43137"/>
                    </a:srgbClr>
                  </a:outerShdw>
                </a:effectLst>
              </a:rPr>
              <a:t>Post </a:t>
            </a:r>
            <a:r>
              <a:rPr lang="en-US" sz="817" b="1" dirty="0" err="1">
                <a:solidFill>
                  <a:srgbClr val="0070C0"/>
                </a:solidFill>
                <a:effectLst>
                  <a:outerShdw blurRad="38100" dist="38100" dir="2700000" algn="tl">
                    <a:srgbClr val="000000">
                      <a:alpha val="43137"/>
                    </a:srgbClr>
                  </a:outerShdw>
                </a:effectLst>
              </a:rPr>
              <a:t>Brexit</a:t>
            </a:r>
            <a:r>
              <a:rPr lang="en-US" sz="817" b="1" dirty="0">
                <a:solidFill>
                  <a:srgbClr val="0070C0"/>
                </a:solidFill>
                <a:effectLst>
                  <a:outerShdw blurRad="38100" dist="38100" dir="2700000" algn="tl">
                    <a:srgbClr val="000000">
                      <a:alpha val="43137"/>
                    </a:srgbClr>
                  </a:outerShdw>
                </a:effectLst>
              </a:rPr>
              <a:t> Blues will be an opportunities for those seeking escapism</a:t>
            </a:r>
          </a:p>
          <a:p>
            <a:pPr>
              <a:defRPr/>
            </a:pPr>
            <a:endParaRPr lang="en-US" dirty="0"/>
          </a:p>
        </p:txBody>
      </p:sp>
      <p:sp>
        <p:nvSpPr>
          <p:cNvPr id="35" name="Nedadbuet pil 24">
            <a:extLst>
              <a:ext uri="{FF2B5EF4-FFF2-40B4-BE49-F238E27FC236}">
                <a16:creationId xmlns:a16="http://schemas.microsoft.com/office/drawing/2014/main" id="{B2130C4F-79DD-4311-808D-AB58BEC4F772}"/>
              </a:ext>
            </a:extLst>
          </p:cNvPr>
          <p:cNvSpPr>
            <a:spLocks noChangeArrowheads="1"/>
          </p:cNvSpPr>
          <p:nvPr/>
        </p:nvSpPr>
        <p:spPr bwMode="auto">
          <a:xfrm>
            <a:off x="4712015" y="1644521"/>
            <a:ext cx="1057559" cy="748838"/>
          </a:xfrm>
          <a:custGeom>
            <a:avLst/>
            <a:gdLst>
              <a:gd name="T0" fmla="*/ 150958 w 1203728"/>
              <a:gd name="T1" fmla="*/ 91380 h 1038311"/>
              <a:gd name="T2" fmla="*/ 301919 w 1203728"/>
              <a:gd name="T3" fmla="*/ 73105 h 1038311"/>
              <a:gd name="T4" fmla="*/ 964522 w 1203728"/>
              <a:gd name="T5" fmla="*/ 530013 h 1038311"/>
              <a:gd name="T6" fmla="*/ 1203325 w 1203728"/>
              <a:gd name="T7" fmla="*/ 530012 h 1038311"/>
              <a:gd name="T8" fmla="*/ 930377 w 1203728"/>
              <a:gd name="T9" fmla="*/ 1038225 h 1038311"/>
              <a:gd name="T10" fmla="*/ 423801 w 1203728"/>
              <a:gd name="T11" fmla="*/ 530012 h 1038311"/>
              <a:gd name="T12" fmla="*/ 662603 w 1203728"/>
              <a:gd name="T13" fmla="*/ 530012 h 1038311"/>
              <a:gd name="T14" fmla="*/ 0 60000 65536"/>
              <a:gd name="T15" fmla="*/ 0 60000 65536"/>
              <a:gd name="T16" fmla="*/ 0 60000 65536"/>
              <a:gd name="T17" fmla="*/ 0 60000 65536"/>
              <a:gd name="T18" fmla="*/ 0 60000 65536"/>
              <a:gd name="T19" fmla="*/ 0 60000 65536"/>
              <a:gd name="T20" fmla="*/ 0 60000 65536"/>
              <a:gd name="T21" fmla="*/ 0 w 1203728"/>
              <a:gd name="T22" fmla="*/ 0 h 1038311"/>
              <a:gd name="T23" fmla="*/ 1203728 w 1203728"/>
              <a:gd name="T24" fmla="*/ 1038311 h 1038311"/>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1203728" h="1038311" stroke="0" extrusionOk="0">
                <a:moveTo>
                  <a:pt x="930689" y="1038311"/>
                </a:moveTo>
                <a:lnTo>
                  <a:pt x="423943" y="530056"/>
                </a:lnTo>
                <a:lnTo>
                  <a:pt x="662825" y="530056"/>
                </a:lnTo>
                <a:cubicBezTo>
                  <a:pt x="520679" y="245966"/>
                  <a:pt x="269942" y="73111"/>
                  <a:pt x="0" y="73110"/>
                </a:cubicBezTo>
                <a:lnTo>
                  <a:pt x="302020" y="73111"/>
                </a:lnTo>
                <a:cubicBezTo>
                  <a:pt x="571963" y="73111"/>
                  <a:pt x="822699" y="245967"/>
                  <a:pt x="964845" y="530057"/>
                </a:cubicBezTo>
                <a:lnTo>
                  <a:pt x="1203728" y="530056"/>
                </a:lnTo>
                <a:lnTo>
                  <a:pt x="930689" y="1038311"/>
                </a:lnTo>
                <a:close/>
              </a:path>
              <a:path w="1203728" h="1038311" stroke="0" extrusionOk="0">
                <a:moveTo>
                  <a:pt x="151011" y="91389"/>
                </a:moveTo>
                <a:cubicBezTo>
                  <a:pt x="150548" y="91389"/>
                  <a:pt x="143913" y="93355"/>
                  <a:pt x="143050" y="93748"/>
                </a:cubicBezTo>
                <a:lnTo>
                  <a:pt x="145831" y="93748"/>
                </a:lnTo>
                <a:cubicBezTo>
                  <a:pt x="147158" y="93355"/>
                  <a:pt x="150148" y="91782"/>
                  <a:pt x="151011" y="91389"/>
                </a:cubicBezTo>
                <a:close/>
              </a:path>
              <a:path w="1203728" h="1038311" fill="none" extrusionOk="0">
                <a:moveTo>
                  <a:pt x="151009" y="91388"/>
                </a:moveTo>
                <a:cubicBezTo>
                  <a:pt x="182470" y="87580"/>
                  <a:pt x="166381" y="0"/>
                  <a:pt x="302020" y="73111"/>
                </a:cubicBezTo>
                <a:cubicBezTo>
                  <a:pt x="571963" y="73111"/>
                  <a:pt x="822699" y="245967"/>
                  <a:pt x="964845" y="530057"/>
                </a:cubicBezTo>
                <a:lnTo>
                  <a:pt x="1203728" y="530056"/>
                </a:lnTo>
                <a:lnTo>
                  <a:pt x="930689" y="1038311"/>
                </a:lnTo>
                <a:lnTo>
                  <a:pt x="423943" y="530056"/>
                </a:lnTo>
                <a:lnTo>
                  <a:pt x="662825" y="530056"/>
                </a:lnTo>
              </a:path>
            </a:pathLst>
          </a:custGeom>
          <a:solidFill>
            <a:srgbClr val="0070C0"/>
          </a:solidFill>
          <a:ln w="9525">
            <a:noFill/>
            <a:miter lim="800000"/>
            <a:headEnd/>
            <a:tailEnd/>
          </a:ln>
          <a:effectLst>
            <a:outerShdw blurRad="63500" dist="25400" dir="3719958" sx="99001" sy="99001" algn="t" rotWithShape="0">
              <a:srgbClr val="000000">
                <a:alpha val="37000"/>
              </a:srgbClr>
            </a:outerShdw>
          </a:effectLst>
        </p:spPr>
        <p:txBody>
          <a:bodyPr anchor="ctr"/>
          <a:lstStyle/>
          <a:p>
            <a:pPr marL="233284" indent="-233284" algn="ctr">
              <a:defRPr/>
            </a:pPr>
            <a:endParaRPr lang="da-DK" noProof="1">
              <a:solidFill>
                <a:srgbClr val="FFFFFF"/>
              </a:solidFill>
              <a:latin typeface="Calibri" pitchFamily="-65" charset="0"/>
              <a:ea typeface="ＭＳ Ｐゴシック" pitchFamily="-65" charset="-128"/>
            </a:endParaRPr>
          </a:p>
        </p:txBody>
      </p:sp>
      <p:sp>
        <p:nvSpPr>
          <p:cNvPr id="36" name="Nedadbuet pil 24">
            <a:extLst>
              <a:ext uri="{FF2B5EF4-FFF2-40B4-BE49-F238E27FC236}">
                <a16:creationId xmlns:a16="http://schemas.microsoft.com/office/drawing/2014/main" id="{5FA7CC5C-DC6B-4261-AD25-C3A5857FC7DE}"/>
              </a:ext>
            </a:extLst>
          </p:cNvPr>
          <p:cNvSpPr>
            <a:spLocks noChangeArrowheads="1"/>
          </p:cNvSpPr>
          <p:nvPr/>
        </p:nvSpPr>
        <p:spPr bwMode="auto">
          <a:xfrm flipH="1">
            <a:off x="2612943" y="1644521"/>
            <a:ext cx="1057559" cy="748838"/>
          </a:xfrm>
          <a:custGeom>
            <a:avLst/>
            <a:gdLst>
              <a:gd name="T0" fmla="*/ 150958 w 1203728"/>
              <a:gd name="T1" fmla="*/ 91380 h 1038311"/>
              <a:gd name="T2" fmla="*/ 301919 w 1203728"/>
              <a:gd name="T3" fmla="*/ 73105 h 1038311"/>
              <a:gd name="T4" fmla="*/ 964522 w 1203728"/>
              <a:gd name="T5" fmla="*/ 530013 h 1038311"/>
              <a:gd name="T6" fmla="*/ 1203325 w 1203728"/>
              <a:gd name="T7" fmla="*/ 530012 h 1038311"/>
              <a:gd name="T8" fmla="*/ 930377 w 1203728"/>
              <a:gd name="T9" fmla="*/ 1038225 h 1038311"/>
              <a:gd name="T10" fmla="*/ 423801 w 1203728"/>
              <a:gd name="T11" fmla="*/ 530012 h 1038311"/>
              <a:gd name="T12" fmla="*/ 662603 w 1203728"/>
              <a:gd name="T13" fmla="*/ 530012 h 1038311"/>
              <a:gd name="T14" fmla="*/ 0 60000 65536"/>
              <a:gd name="T15" fmla="*/ 0 60000 65536"/>
              <a:gd name="T16" fmla="*/ 0 60000 65536"/>
              <a:gd name="T17" fmla="*/ 0 60000 65536"/>
              <a:gd name="T18" fmla="*/ 0 60000 65536"/>
              <a:gd name="T19" fmla="*/ 0 60000 65536"/>
              <a:gd name="T20" fmla="*/ 0 60000 65536"/>
              <a:gd name="T21" fmla="*/ 0 w 1203728"/>
              <a:gd name="T22" fmla="*/ 0 h 1038311"/>
              <a:gd name="T23" fmla="*/ 1203728 w 1203728"/>
              <a:gd name="T24" fmla="*/ 1038311 h 1038311"/>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1203728" h="1038311" stroke="0" extrusionOk="0">
                <a:moveTo>
                  <a:pt x="930689" y="1038311"/>
                </a:moveTo>
                <a:lnTo>
                  <a:pt x="423943" y="530056"/>
                </a:lnTo>
                <a:lnTo>
                  <a:pt x="662825" y="530056"/>
                </a:lnTo>
                <a:cubicBezTo>
                  <a:pt x="520679" y="245966"/>
                  <a:pt x="269942" y="73111"/>
                  <a:pt x="0" y="73110"/>
                </a:cubicBezTo>
                <a:lnTo>
                  <a:pt x="302020" y="73111"/>
                </a:lnTo>
                <a:cubicBezTo>
                  <a:pt x="571963" y="73111"/>
                  <a:pt x="822699" y="245967"/>
                  <a:pt x="964845" y="530057"/>
                </a:cubicBezTo>
                <a:lnTo>
                  <a:pt x="1203728" y="530056"/>
                </a:lnTo>
                <a:lnTo>
                  <a:pt x="930689" y="1038311"/>
                </a:lnTo>
                <a:close/>
              </a:path>
              <a:path w="1203728" h="1038311" stroke="0" extrusionOk="0">
                <a:moveTo>
                  <a:pt x="151011" y="91389"/>
                </a:moveTo>
                <a:cubicBezTo>
                  <a:pt x="150548" y="91389"/>
                  <a:pt x="143913" y="93355"/>
                  <a:pt x="143050" y="93748"/>
                </a:cubicBezTo>
                <a:lnTo>
                  <a:pt x="145831" y="93748"/>
                </a:lnTo>
                <a:cubicBezTo>
                  <a:pt x="147158" y="93355"/>
                  <a:pt x="150148" y="91782"/>
                  <a:pt x="151011" y="91389"/>
                </a:cubicBezTo>
                <a:close/>
              </a:path>
              <a:path w="1203728" h="1038311" fill="none" extrusionOk="0">
                <a:moveTo>
                  <a:pt x="151009" y="91388"/>
                </a:moveTo>
                <a:cubicBezTo>
                  <a:pt x="182470" y="87580"/>
                  <a:pt x="166381" y="0"/>
                  <a:pt x="302020" y="73111"/>
                </a:cubicBezTo>
                <a:cubicBezTo>
                  <a:pt x="571963" y="73111"/>
                  <a:pt x="822699" y="245967"/>
                  <a:pt x="964845" y="530057"/>
                </a:cubicBezTo>
                <a:lnTo>
                  <a:pt x="1203728" y="530056"/>
                </a:lnTo>
                <a:lnTo>
                  <a:pt x="930689" y="1038311"/>
                </a:lnTo>
                <a:lnTo>
                  <a:pt x="423943" y="530056"/>
                </a:lnTo>
                <a:lnTo>
                  <a:pt x="662825" y="530056"/>
                </a:lnTo>
              </a:path>
            </a:pathLst>
          </a:custGeom>
          <a:solidFill>
            <a:srgbClr val="0070C0"/>
          </a:solidFill>
          <a:ln w="9525">
            <a:noFill/>
            <a:miter lim="800000"/>
            <a:headEnd/>
            <a:tailEnd/>
          </a:ln>
          <a:effectLst>
            <a:outerShdw blurRad="63500" dist="25400" dir="3719958" sx="99001" sy="99001" algn="t" rotWithShape="0">
              <a:srgbClr val="000000">
                <a:alpha val="37000"/>
              </a:srgbClr>
            </a:outerShdw>
          </a:effectLst>
        </p:spPr>
        <p:txBody>
          <a:bodyPr anchor="ctr"/>
          <a:lstStyle/>
          <a:p>
            <a:pPr marL="233284" indent="-233284" algn="ctr">
              <a:defRPr/>
            </a:pPr>
            <a:endParaRPr lang="da-DK" noProof="1">
              <a:solidFill>
                <a:srgbClr val="FFFFFF"/>
              </a:solidFill>
              <a:latin typeface="Calibri" pitchFamily="-65" charset="0"/>
              <a:ea typeface="ＭＳ Ｐゴシック" pitchFamily="-65" charset="-128"/>
            </a:endParaRPr>
          </a:p>
        </p:txBody>
      </p:sp>
      <p:sp>
        <p:nvSpPr>
          <p:cNvPr id="37" name="Nedadbuet pil 24">
            <a:extLst>
              <a:ext uri="{FF2B5EF4-FFF2-40B4-BE49-F238E27FC236}">
                <a16:creationId xmlns:a16="http://schemas.microsoft.com/office/drawing/2014/main" id="{156AAFFD-A313-4191-B046-A28C97B0DD13}"/>
              </a:ext>
            </a:extLst>
          </p:cNvPr>
          <p:cNvSpPr>
            <a:spLocks noChangeArrowheads="1"/>
          </p:cNvSpPr>
          <p:nvPr/>
        </p:nvSpPr>
        <p:spPr bwMode="auto">
          <a:xfrm>
            <a:off x="6146718" y="3200668"/>
            <a:ext cx="1057559" cy="747578"/>
          </a:xfrm>
          <a:custGeom>
            <a:avLst/>
            <a:gdLst>
              <a:gd name="T0" fmla="*/ 150958 w 1203728"/>
              <a:gd name="T1" fmla="*/ 91380 h 1038311"/>
              <a:gd name="T2" fmla="*/ 301919 w 1203728"/>
              <a:gd name="T3" fmla="*/ 73105 h 1038311"/>
              <a:gd name="T4" fmla="*/ 964522 w 1203728"/>
              <a:gd name="T5" fmla="*/ 530013 h 1038311"/>
              <a:gd name="T6" fmla="*/ 1203325 w 1203728"/>
              <a:gd name="T7" fmla="*/ 530012 h 1038311"/>
              <a:gd name="T8" fmla="*/ 930377 w 1203728"/>
              <a:gd name="T9" fmla="*/ 1038225 h 1038311"/>
              <a:gd name="T10" fmla="*/ 423801 w 1203728"/>
              <a:gd name="T11" fmla="*/ 530012 h 1038311"/>
              <a:gd name="T12" fmla="*/ 662603 w 1203728"/>
              <a:gd name="T13" fmla="*/ 530012 h 1038311"/>
              <a:gd name="T14" fmla="*/ 0 60000 65536"/>
              <a:gd name="T15" fmla="*/ 0 60000 65536"/>
              <a:gd name="T16" fmla="*/ 0 60000 65536"/>
              <a:gd name="T17" fmla="*/ 0 60000 65536"/>
              <a:gd name="T18" fmla="*/ 0 60000 65536"/>
              <a:gd name="T19" fmla="*/ 0 60000 65536"/>
              <a:gd name="T20" fmla="*/ 0 60000 65536"/>
              <a:gd name="T21" fmla="*/ 0 w 1203728"/>
              <a:gd name="T22" fmla="*/ 0 h 1038311"/>
              <a:gd name="T23" fmla="*/ 1203728 w 1203728"/>
              <a:gd name="T24" fmla="*/ 1038311 h 1038311"/>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1203728" h="1038311" stroke="0" extrusionOk="0">
                <a:moveTo>
                  <a:pt x="930689" y="1038311"/>
                </a:moveTo>
                <a:lnTo>
                  <a:pt x="423943" y="530056"/>
                </a:lnTo>
                <a:lnTo>
                  <a:pt x="662825" y="530056"/>
                </a:lnTo>
                <a:cubicBezTo>
                  <a:pt x="520679" y="245966"/>
                  <a:pt x="269942" y="73111"/>
                  <a:pt x="0" y="73110"/>
                </a:cubicBezTo>
                <a:lnTo>
                  <a:pt x="302020" y="73111"/>
                </a:lnTo>
                <a:cubicBezTo>
                  <a:pt x="571963" y="73111"/>
                  <a:pt x="822699" y="245967"/>
                  <a:pt x="964845" y="530057"/>
                </a:cubicBezTo>
                <a:lnTo>
                  <a:pt x="1203728" y="530056"/>
                </a:lnTo>
                <a:lnTo>
                  <a:pt x="930689" y="1038311"/>
                </a:lnTo>
                <a:close/>
              </a:path>
              <a:path w="1203728" h="1038311" stroke="0" extrusionOk="0">
                <a:moveTo>
                  <a:pt x="151011" y="91389"/>
                </a:moveTo>
                <a:cubicBezTo>
                  <a:pt x="150548" y="91389"/>
                  <a:pt x="143913" y="93355"/>
                  <a:pt x="143050" y="93748"/>
                </a:cubicBezTo>
                <a:lnTo>
                  <a:pt x="145831" y="93748"/>
                </a:lnTo>
                <a:cubicBezTo>
                  <a:pt x="147158" y="93355"/>
                  <a:pt x="150148" y="91782"/>
                  <a:pt x="151011" y="91389"/>
                </a:cubicBezTo>
                <a:close/>
              </a:path>
              <a:path w="1203728" h="1038311" fill="none" extrusionOk="0">
                <a:moveTo>
                  <a:pt x="151009" y="91388"/>
                </a:moveTo>
                <a:cubicBezTo>
                  <a:pt x="182470" y="87580"/>
                  <a:pt x="166381" y="0"/>
                  <a:pt x="302020" y="73111"/>
                </a:cubicBezTo>
                <a:cubicBezTo>
                  <a:pt x="571963" y="73111"/>
                  <a:pt x="822699" y="245967"/>
                  <a:pt x="964845" y="530057"/>
                </a:cubicBezTo>
                <a:lnTo>
                  <a:pt x="1203728" y="530056"/>
                </a:lnTo>
                <a:lnTo>
                  <a:pt x="930689" y="1038311"/>
                </a:lnTo>
                <a:lnTo>
                  <a:pt x="423943" y="530056"/>
                </a:lnTo>
                <a:lnTo>
                  <a:pt x="662825" y="530056"/>
                </a:lnTo>
              </a:path>
            </a:pathLst>
          </a:custGeom>
          <a:gradFill rotWithShape="1">
            <a:gsLst>
              <a:gs pos="0">
                <a:srgbClr val="BFBFBF"/>
              </a:gs>
              <a:gs pos="100000">
                <a:srgbClr val="404040"/>
              </a:gs>
            </a:gsLst>
            <a:lin ang="5400000" scaled="1"/>
          </a:gradFill>
          <a:ln w="9525">
            <a:solidFill>
              <a:srgbClr val="0070C0"/>
            </a:solidFill>
            <a:miter lim="800000"/>
            <a:headEnd/>
            <a:tailEnd/>
          </a:ln>
          <a:effectLst>
            <a:outerShdw blurRad="63500" dist="25400" dir="3719958" sx="99001" sy="99001" algn="t" rotWithShape="0">
              <a:srgbClr val="000000">
                <a:alpha val="37000"/>
              </a:srgbClr>
            </a:outerShdw>
          </a:effectLst>
        </p:spPr>
        <p:txBody>
          <a:bodyPr anchor="ctr"/>
          <a:lstStyle/>
          <a:p>
            <a:pPr marL="233284" indent="-233284" algn="ctr">
              <a:defRPr/>
            </a:pPr>
            <a:endParaRPr lang="da-DK" noProof="1">
              <a:solidFill>
                <a:srgbClr val="FFFFFF"/>
              </a:solidFill>
              <a:latin typeface="Calibri" pitchFamily="-65" charset="0"/>
              <a:ea typeface="ＭＳ Ｐゴシック" pitchFamily="-65" charset="-128"/>
            </a:endParaRPr>
          </a:p>
        </p:txBody>
      </p:sp>
      <p:sp>
        <p:nvSpPr>
          <p:cNvPr id="38" name="Nedadbuet pil 24">
            <a:extLst>
              <a:ext uri="{FF2B5EF4-FFF2-40B4-BE49-F238E27FC236}">
                <a16:creationId xmlns:a16="http://schemas.microsoft.com/office/drawing/2014/main" id="{FE1DC39F-BBA4-469E-BB9B-DAB3E6A41A3D}"/>
              </a:ext>
            </a:extLst>
          </p:cNvPr>
          <p:cNvSpPr>
            <a:spLocks noChangeArrowheads="1"/>
          </p:cNvSpPr>
          <p:nvPr/>
        </p:nvSpPr>
        <p:spPr bwMode="auto">
          <a:xfrm flipH="1">
            <a:off x="1116327" y="3200668"/>
            <a:ext cx="1056022" cy="747578"/>
          </a:xfrm>
          <a:custGeom>
            <a:avLst/>
            <a:gdLst>
              <a:gd name="T0" fmla="*/ 150958 w 1203728"/>
              <a:gd name="T1" fmla="*/ 91380 h 1038311"/>
              <a:gd name="T2" fmla="*/ 301919 w 1203728"/>
              <a:gd name="T3" fmla="*/ 73105 h 1038311"/>
              <a:gd name="T4" fmla="*/ 964522 w 1203728"/>
              <a:gd name="T5" fmla="*/ 530013 h 1038311"/>
              <a:gd name="T6" fmla="*/ 1203325 w 1203728"/>
              <a:gd name="T7" fmla="*/ 530012 h 1038311"/>
              <a:gd name="T8" fmla="*/ 930377 w 1203728"/>
              <a:gd name="T9" fmla="*/ 1038225 h 1038311"/>
              <a:gd name="T10" fmla="*/ 423801 w 1203728"/>
              <a:gd name="T11" fmla="*/ 530012 h 1038311"/>
              <a:gd name="T12" fmla="*/ 662603 w 1203728"/>
              <a:gd name="T13" fmla="*/ 530012 h 1038311"/>
              <a:gd name="T14" fmla="*/ 0 60000 65536"/>
              <a:gd name="T15" fmla="*/ 0 60000 65536"/>
              <a:gd name="T16" fmla="*/ 0 60000 65536"/>
              <a:gd name="T17" fmla="*/ 0 60000 65536"/>
              <a:gd name="T18" fmla="*/ 0 60000 65536"/>
              <a:gd name="T19" fmla="*/ 0 60000 65536"/>
              <a:gd name="T20" fmla="*/ 0 60000 65536"/>
              <a:gd name="T21" fmla="*/ 0 w 1203728"/>
              <a:gd name="T22" fmla="*/ 0 h 1038311"/>
              <a:gd name="T23" fmla="*/ 1203728 w 1203728"/>
              <a:gd name="T24" fmla="*/ 1038311 h 1038311"/>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1203728" h="1038311" stroke="0" extrusionOk="0">
                <a:moveTo>
                  <a:pt x="930689" y="1038311"/>
                </a:moveTo>
                <a:lnTo>
                  <a:pt x="423943" y="530056"/>
                </a:lnTo>
                <a:lnTo>
                  <a:pt x="662825" y="530056"/>
                </a:lnTo>
                <a:cubicBezTo>
                  <a:pt x="520679" y="245966"/>
                  <a:pt x="269942" y="73111"/>
                  <a:pt x="0" y="73110"/>
                </a:cubicBezTo>
                <a:lnTo>
                  <a:pt x="302020" y="73111"/>
                </a:lnTo>
                <a:cubicBezTo>
                  <a:pt x="571963" y="73111"/>
                  <a:pt x="822699" y="245967"/>
                  <a:pt x="964845" y="530057"/>
                </a:cubicBezTo>
                <a:lnTo>
                  <a:pt x="1203728" y="530056"/>
                </a:lnTo>
                <a:lnTo>
                  <a:pt x="930689" y="1038311"/>
                </a:lnTo>
                <a:close/>
              </a:path>
              <a:path w="1203728" h="1038311" stroke="0" extrusionOk="0">
                <a:moveTo>
                  <a:pt x="151011" y="91389"/>
                </a:moveTo>
                <a:cubicBezTo>
                  <a:pt x="150548" y="91389"/>
                  <a:pt x="143913" y="93355"/>
                  <a:pt x="143050" y="93748"/>
                </a:cubicBezTo>
                <a:lnTo>
                  <a:pt x="145831" y="93748"/>
                </a:lnTo>
                <a:cubicBezTo>
                  <a:pt x="147158" y="93355"/>
                  <a:pt x="150148" y="91782"/>
                  <a:pt x="151011" y="91389"/>
                </a:cubicBezTo>
                <a:close/>
              </a:path>
              <a:path w="1203728" h="1038311" fill="none" extrusionOk="0">
                <a:moveTo>
                  <a:pt x="151009" y="91388"/>
                </a:moveTo>
                <a:cubicBezTo>
                  <a:pt x="182470" y="87580"/>
                  <a:pt x="166381" y="0"/>
                  <a:pt x="302020" y="73111"/>
                </a:cubicBezTo>
                <a:cubicBezTo>
                  <a:pt x="571963" y="73111"/>
                  <a:pt x="822699" y="245967"/>
                  <a:pt x="964845" y="530057"/>
                </a:cubicBezTo>
                <a:lnTo>
                  <a:pt x="1203728" y="530056"/>
                </a:lnTo>
                <a:lnTo>
                  <a:pt x="930689" y="1038311"/>
                </a:lnTo>
                <a:lnTo>
                  <a:pt x="423943" y="530056"/>
                </a:lnTo>
                <a:lnTo>
                  <a:pt x="662825" y="530056"/>
                </a:lnTo>
              </a:path>
            </a:pathLst>
          </a:custGeom>
          <a:gradFill rotWithShape="1">
            <a:gsLst>
              <a:gs pos="0">
                <a:srgbClr val="BFBFBF"/>
              </a:gs>
              <a:gs pos="100000">
                <a:srgbClr val="404040"/>
              </a:gs>
            </a:gsLst>
            <a:lin ang="5400000" scaled="1"/>
          </a:gradFill>
          <a:ln w="9525">
            <a:solidFill>
              <a:srgbClr val="0070C0"/>
            </a:solidFill>
            <a:miter lim="800000"/>
            <a:headEnd/>
            <a:tailEnd/>
          </a:ln>
          <a:effectLst>
            <a:outerShdw blurRad="63500" dist="25400" dir="3719958" sx="99001" sy="99001" algn="t" rotWithShape="0">
              <a:srgbClr val="000000">
                <a:alpha val="37000"/>
              </a:srgbClr>
            </a:outerShdw>
          </a:effectLst>
        </p:spPr>
        <p:txBody>
          <a:bodyPr anchor="ctr"/>
          <a:lstStyle/>
          <a:p>
            <a:pPr marL="233284" indent="-233284" algn="ctr">
              <a:defRPr/>
            </a:pPr>
            <a:endParaRPr lang="da-DK" noProof="1">
              <a:solidFill>
                <a:srgbClr val="FFFFFF"/>
              </a:solidFill>
              <a:latin typeface="Calibri" pitchFamily="-65" charset="0"/>
              <a:ea typeface="ＭＳ Ｐゴシック" pitchFamily="-65" charset="-128"/>
            </a:endParaRPr>
          </a:p>
        </p:txBody>
      </p:sp>
      <p:sp>
        <p:nvSpPr>
          <p:cNvPr id="39" name="TextBox 27">
            <a:extLst>
              <a:ext uri="{FF2B5EF4-FFF2-40B4-BE49-F238E27FC236}">
                <a16:creationId xmlns:a16="http://schemas.microsoft.com/office/drawing/2014/main" id="{F949B9C3-2A28-434B-8610-B2648E47F798}"/>
              </a:ext>
            </a:extLst>
          </p:cNvPr>
          <p:cNvSpPr txBox="1">
            <a:spLocks noChangeArrowheads="1"/>
          </p:cNvSpPr>
          <p:nvPr/>
        </p:nvSpPr>
        <p:spPr bwMode="auto">
          <a:xfrm>
            <a:off x="3554728" y="2726799"/>
            <a:ext cx="1404955" cy="1165447"/>
          </a:xfrm>
          <a:prstGeom prst="rect">
            <a:avLst/>
          </a:prstGeom>
          <a:noFill/>
          <a:ln w="9525">
            <a:noFill/>
            <a:miter lim="800000"/>
            <a:headEnd/>
            <a:tailEnd/>
          </a:ln>
        </p:spPr>
        <p:txBody>
          <a:bodyPr wrap="square">
            <a:spAutoFit/>
          </a:bodyPr>
          <a:lstStyle/>
          <a:p>
            <a:pPr>
              <a:defRPr/>
            </a:pPr>
            <a:r>
              <a:rPr lang="en-US" sz="1088" b="1" u="sng" dirty="0">
                <a:solidFill>
                  <a:srgbClr val="0070C0"/>
                </a:solidFill>
              </a:rPr>
              <a:t>Opportunities</a:t>
            </a:r>
          </a:p>
          <a:p>
            <a:pPr>
              <a:defRPr/>
            </a:pPr>
            <a:endParaRPr lang="en-US" sz="817" b="1" u="sng" dirty="0">
              <a:solidFill>
                <a:srgbClr val="0070C0"/>
              </a:solidFill>
            </a:endParaRPr>
          </a:p>
          <a:p>
            <a:pPr>
              <a:defRPr/>
            </a:pPr>
            <a:r>
              <a:rPr lang="en-US" sz="817" b="1" dirty="0">
                <a:solidFill>
                  <a:srgbClr val="0070C0"/>
                </a:solidFill>
              </a:rPr>
              <a:t>Acting as a consultant gives clients that extra trust in the choices clients make </a:t>
            </a:r>
          </a:p>
          <a:p>
            <a:pPr>
              <a:defRPr/>
            </a:pPr>
            <a:endParaRPr lang="en-US" dirty="0"/>
          </a:p>
        </p:txBody>
      </p:sp>
      <p:sp>
        <p:nvSpPr>
          <p:cNvPr id="40" name="TextBox 28">
            <a:extLst>
              <a:ext uri="{FF2B5EF4-FFF2-40B4-BE49-F238E27FC236}">
                <a16:creationId xmlns:a16="http://schemas.microsoft.com/office/drawing/2014/main" id="{BE7E4552-ECFF-4DD6-965C-2BA4659BAC91}"/>
              </a:ext>
            </a:extLst>
          </p:cNvPr>
          <p:cNvSpPr txBox="1">
            <a:spLocks noChangeArrowheads="1"/>
          </p:cNvSpPr>
          <p:nvPr/>
        </p:nvSpPr>
        <p:spPr bwMode="auto">
          <a:xfrm>
            <a:off x="5032293" y="2726799"/>
            <a:ext cx="1404955" cy="1165447"/>
          </a:xfrm>
          <a:prstGeom prst="rect">
            <a:avLst/>
          </a:prstGeom>
          <a:noFill/>
          <a:ln w="9525">
            <a:noFill/>
            <a:miter lim="800000"/>
            <a:headEnd/>
            <a:tailEnd/>
          </a:ln>
        </p:spPr>
        <p:txBody>
          <a:bodyPr wrap="square">
            <a:spAutoFit/>
          </a:bodyPr>
          <a:lstStyle/>
          <a:p>
            <a:pPr>
              <a:defRPr/>
            </a:pPr>
            <a:r>
              <a:rPr lang="en-US" sz="1088" u="sng" dirty="0">
                <a:solidFill>
                  <a:srgbClr val="0070C0"/>
                </a:solidFill>
                <a:effectLst>
                  <a:outerShdw blurRad="38100" dist="38100" dir="2700000" algn="tl">
                    <a:srgbClr val="000000">
                      <a:alpha val="43137"/>
                    </a:srgbClr>
                  </a:outerShdw>
                </a:effectLst>
              </a:rPr>
              <a:t>Opportunities</a:t>
            </a:r>
          </a:p>
          <a:p>
            <a:pPr>
              <a:defRPr/>
            </a:pPr>
            <a:endParaRPr lang="en-US" sz="817" dirty="0">
              <a:solidFill>
                <a:srgbClr val="0070C0"/>
              </a:solidFill>
              <a:effectLst>
                <a:outerShdw blurRad="38100" dist="38100" dir="2700000" algn="tl">
                  <a:srgbClr val="000000">
                    <a:alpha val="43137"/>
                  </a:srgbClr>
                </a:outerShdw>
              </a:effectLst>
            </a:endParaRPr>
          </a:p>
          <a:p>
            <a:pPr>
              <a:defRPr/>
            </a:pPr>
            <a:r>
              <a:rPr lang="en-US" sz="817" dirty="0">
                <a:solidFill>
                  <a:srgbClr val="0070C0"/>
                </a:solidFill>
                <a:effectLst>
                  <a:outerShdw blurRad="38100" dist="38100" dir="2700000" algn="tl">
                    <a:srgbClr val="000000">
                      <a:alpha val="43137"/>
                    </a:srgbClr>
                  </a:outerShdw>
                </a:effectLst>
              </a:rPr>
              <a:t>A new generation with disposable income await consultants that can provide new experiences</a:t>
            </a:r>
          </a:p>
          <a:p>
            <a:pPr>
              <a:defRPr/>
            </a:pPr>
            <a:endParaRPr lang="en-US" dirty="0"/>
          </a:p>
        </p:txBody>
      </p:sp>
      <p:sp>
        <p:nvSpPr>
          <p:cNvPr id="41" name="TextBox 29">
            <a:extLst>
              <a:ext uri="{FF2B5EF4-FFF2-40B4-BE49-F238E27FC236}">
                <a16:creationId xmlns:a16="http://schemas.microsoft.com/office/drawing/2014/main" id="{1D5B953D-0B23-4424-800A-0B13505FC2F7}"/>
              </a:ext>
            </a:extLst>
          </p:cNvPr>
          <p:cNvSpPr txBox="1">
            <a:spLocks noChangeArrowheads="1"/>
          </p:cNvSpPr>
          <p:nvPr/>
        </p:nvSpPr>
        <p:spPr bwMode="auto">
          <a:xfrm>
            <a:off x="949640" y="4211508"/>
            <a:ext cx="1406492" cy="1039708"/>
          </a:xfrm>
          <a:prstGeom prst="rect">
            <a:avLst/>
          </a:prstGeom>
          <a:noFill/>
          <a:ln w="9525">
            <a:noFill/>
            <a:miter lim="800000"/>
            <a:headEnd/>
            <a:tailEnd/>
          </a:ln>
        </p:spPr>
        <p:txBody>
          <a:bodyPr wrap="square">
            <a:spAutoFit/>
          </a:bodyPr>
          <a:lstStyle/>
          <a:p>
            <a:pPr>
              <a:defRPr/>
            </a:pPr>
            <a:r>
              <a:rPr lang="en-US" sz="1088" b="1" u="sng" dirty="0">
                <a:solidFill>
                  <a:srgbClr val="0070C0"/>
                </a:solidFill>
                <a:effectLst>
                  <a:outerShdw blurRad="38100" dist="38100" dir="2700000" algn="tl">
                    <a:srgbClr val="000000">
                      <a:alpha val="43137"/>
                    </a:srgbClr>
                  </a:outerShdw>
                </a:effectLst>
              </a:rPr>
              <a:t>Opportunities</a:t>
            </a:r>
          </a:p>
          <a:p>
            <a:pPr>
              <a:defRPr/>
            </a:pPr>
            <a:endParaRPr lang="en-US" sz="817" b="1" dirty="0">
              <a:solidFill>
                <a:srgbClr val="0070C0"/>
              </a:solidFill>
              <a:effectLst>
                <a:outerShdw blurRad="38100" dist="38100" dir="2700000" algn="tl">
                  <a:srgbClr val="000000">
                    <a:alpha val="43137"/>
                  </a:srgbClr>
                </a:outerShdw>
              </a:effectLst>
            </a:endParaRPr>
          </a:p>
          <a:p>
            <a:pPr>
              <a:defRPr/>
            </a:pPr>
            <a:r>
              <a:rPr lang="en-US" sz="817" b="1" dirty="0">
                <a:solidFill>
                  <a:srgbClr val="0070C0"/>
                </a:solidFill>
                <a:effectLst>
                  <a:outerShdw blurRad="38100" dist="38100" dir="2700000" algn="tl">
                    <a:srgbClr val="000000">
                      <a:alpha val="43137"/>
                    </a:srgbClr>
                  </a:outerShdw>
                </a:effectLst>
              </a:rPr>
              <a:t>International Sporting events this summer are also great selling points </a:t>
            </a:r>
          </a:p>
          <a:p>
            <a:pPr>
              <a:defRPr/>
            </a:pPr>
            <a:endParaRPr lang="en-US" dirty="0"/>
          </a:p>
        </p:txBody>
      </p:sp>
      <p:sp>
        <p:nvSpPr>
          <p:cNvPr id="42" name="TextBox 31">
            <a:extLst>
              <a:ext uri="{FF2B5EF4-FFF2-40B4-BE49-F238E27FC236}">
                <a16:creationId xmlns:a16="http://schemas.microsoft.com/office/drawing/2014/main" id="{4383DBB7-128B-438E-997F-34CA2CBDF2D6}"/>
              </a:ext>
            </a:extLst>
          </p:cNvPr>
          <p:cNvSpPr txBox="1">
            <a:spLocks noChangeArrowheads="1"/>
          </p:cNvSpPr>
          <p:nvPr/>
        </p:nvSpPr>
        <p:spPr bwMode="auto">
          <a:xfrm>
            <a:off x="6295546" y="4211508"/>
            <a:ext cx="1406492" cy="1291187"/>
          </a:xfrm>
          <a:prstGeom prst="rect">
            <a:avLst/>
          </a:prstGeom>
          <a:noFill/>
          <a:ln w="9525">
            <a:noFill/>
            <a:miter lim="800000"/>
            <a:headEnd/>
            <a:tailEnd/>
          </a:ln>
        </p:spPr>
        <p:txBody>
          <a:bodyPr wrap="square">
            <a:spAutoFit/>
          </a:bodyPr>
          <a:lstStyle/>
          <a:p>
            <a:pPr>
              <a:defRPr/>
            </a:pPr>
            <a:r>
              <a:rPr lang="en-US" sz="1088" b="1" u="sng" dirty="0">
                <a:solidFill>
                  <a:srgbClr val="0070C0"/>
                </a:solidFill>
                <a:effectLst>
                  <a:outerShdw blurRad="38100" dist="38100" dir="2700000" algn="tl">
                    <a:srgbClr val="000000">
                      <a:alpha val="43137"/>
                    </a:srgbClr>
                  </a:outerShdw>
                </a:effectLst>
              </a:rPr>
              <a:t>Opportunities</a:t>
            </a:r>
          </a:p>
          <a:p>
            <a:pPr>
              <a:defRPr/>
            </a:pPr>
            <a:r>
              <a:rPr lang="en-US" sz="817" b="1" dirty="0">
                <a:solidFill>
                  <a:srgbClr val="0070C0"/>
                </a:solidFill>
                <a:effectLst>
                  <a:outerShdw blurRad="38100" dist="38100" dir="2700000" algn="tl">
                    <a:srgbClr val="000000">
                      <a:alpha val="43137"/>
                    </a:srgbClr>
                  </a:outerShdw>
                </a:effectLst>
              </a:rPr>
              <a:t> </a:t>
            </a:r>
          </a:p>
          <a:p>
            <a:pPr>
              <a:defRPr/>
            </a:pPr>
            <a:r>
              <a:rPr lang="en-US" sz="817" b="1" dirty="0">
                <a:solidFill>
                  <a:srgbClr val="0070C0"/>
                </a:solidFill>
                <a:effectLst>
                  <a:outerShdw blurRad="38100" dist="38100" dir="2700000" algn="tl">
                    <a:srgbClr val="000000">
                      <a:alpha val="43137"/>
                    </a:srgbClr>
                  </a:outerShdw>
                </a:effectLst>
              </a:rPr>
              <a:t>Giving customers options to pay the holiday off in installments aids flexibility</a:t>
            </a:r>
          </a:p>
          <a:p>
            <a:pPr>
              <a:defRPr/>
            </a:pPr>
            <a:endParaRPr lang="en-US" dirty="0"/>
          </a:p>
        </p:txBody>
      </p:sp>
      <p:sp>
        <p:nvSpPr>
          <p:cNvPr id="43" name="Down Arrow 32">
            <a:extLst>
              <a:ext uri="{FF2B5EF4-FFF2-40B4-BE49-F238E27FC236}">
                <a16:creationId xmlns:a16="http://schemas.microsoft.com/office/drawing/2014/main" id="{BA32EC49-2138-40FB-925D-36974B12C3C3}"/>
              </a:ext>
            </a:extLst>
          </p:cNvPr>
          <p:cNvSpPr>
            <a:spLocks noChangeArrowheads="1"/>
          </p:cNvSpPr>
          <p:nvPr/>
        </p:nvSpPr>
        <p:spPr bwMode="auto">
          <a:xfrm>
            <a:off x="4073539" y="2273112"/>
            <a:ext cx="335099" cy="273566"/>
          </a:xfrm>
          <a:prstGeom prst="downArrow">
            <a:avLst>
              <a:gd name="adj1" fmla="val 50000"/>
              <a:gd name="adj2" fmla="val 50000"/>
            </a:avLst>
          </a:prstGeom>
          <a:solidFill>
            <a:srgbClr val="0070C0"/>
          </a:solidFill>
          <a:ln w="9525">
            <a:noFill/>
            <a:miter lim="800000"/>
            <a:headEnd/>
            <a:tailEnd/>
          </a:ln>
          <a:effectLst>
            <a:outerShdw blurRad="63500" dist="25400" dir="3719958" sx="99001" sy="99001" algn="t" rotWithShape="0">
              <a:srgbClr val="000000">
                <a:alpha val="37000"/>
              </a:srgbClr>
            </a:outerShdw>
          </a:effectLst>
        </p:spPr>
        <p:txBody>
          <a:bodyPr anchor="ctr"/>
          <a:lstStyle/>
          <a:p>
            <a:pPr marL="233284" indent="-233284" algn="ctr">
              <a:defRPr/>
            </a:pPr>
            <a:endParaRPr lang="en-US" noProof="1">
              <a:solidFill>
                <a:srgbClr val="FFFFFF"/>
              </a:solidFill>
              <a:latin typeface="Calibri" pitchFamily="-65" charset="0"/>
              <a:ea typeface="ＭＳ Ｐゴシック" pitchFamily="-65" charset="-128"/>
            </a:endParaRPr>
          </a:p>
        </p:txBody>
      </p:sp>
      <p:sp>
        <p:nvSpPr>
          <p:cNvPr id="44" name="Tekstboks 3">
            <a:extLst>
              <a:ext uri="{FF2B5EF4-FFF2-40B4-BE49-F238E27FC236}">
                <a16:creationId xmlns:a16="http://schemas.microsoft.com/office/drawing/2014/main" id="{CE775D13-324E-41F9-A62F-133994508E50}"/>
              </a:ext>
            </a:extLst>
          </p:cNvPr>
          <p:cNvSpPr txBox="1">
            <a:spLocks noChangeArrowheads="1"/>
          </p:cNvSpPr>
          <p:nvPr/>
        </p:nvSpPr>
        <p:spPr bwMode="auto">
          <a:xfrm>
            <a:off x="107504" y="231412"/>
            <a:ext cx="2505439" cy="584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da-DK" altLang="en-US" sz="3200" dirty="0">
                <a:solidFill>
                  <a:srgbClr val="0070C0"/>
                </a:solidFill>
                <a:latin typeface="Calibri" panose="020F0502020204030204" pitchFamily="34" charset="0"/>
                <a:cs typeface="Calibri" panose="020F0502020204030204" pitchFamily="34" charset="0"/>
              </a:rPr>
              <a:t>Opportunities</a:t>
            </a:r>
          </a:p>
        </p:txBody>
      </p:sp>
    </p:spTree>
    <p:extLst>
      <p:ext uri="{BB962C8B-B14F-4D97-AF65-F5344CB8AC3E}">
        <p14:creationId xmlns:p14="http://schemas.microsoft.com/office/powerpoint/2010/main" val="242499147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A25AA299-31A9-438B-8E57-39B7265506F9}"/>
              </a:ext>
            </a:extLst>
          </p:cNvPr>
          <p:cNvSpPr>
            <a:spLocks noGrp="1"/>
          </p:cNvSpPr>
          <p:nvPr>
            <p:ph type="dt" sz="quarter" idx="10"/>
          </p:nvPr>
        </p:nvSpPr>
        <p:spPr>
          <a:xfrm>
            <a:off x="1428005" y="5485593"/>
            <a:ext cx="971550" cy="164306"/>
          </a:xfrm>
        </p:spPr>
        <p:txBody>
          <a:bodyPr/>
          <a:lstStyle/>
          <a:p>
            <a:pPr>
              <a:defRPr/>
            </a:pPr>
            <a:fld id="{AA2A7C81-35C9-4945-A4CE-7561AA5A8777}" type="datetime1">
              <a:rPr lang="en-GB" altLang="en-US">
                <a:solidFill>
                  <a:prstClr val="black">
                    <a:tint val="75000"/>
                  </a:prstClr>
                </a:solidFill>
                <a:latin typeface="Myriad Pro"/>
              </a:rPr>
              <a:pPr>
                <a:defRPr/>
              </a:pPr>
              <a:t>25/04/2018</a:t>
            </a:fld>
            <a:endParaRPr lang="en-GB" altLang="en-US">
              <a:solidFill>
                <a:prstClr val="black">
                  <a:tint val="75000"/>
                </a:prstClr>
              </a:solidFill>
              <a:latin typeface="Myriad Pro"/>
            </a:endParaRPr>
          </a:p>
        </p:txBody>
      </p:sp>
      <p:sp>
        <p:nvSpPr>
          <p:cNvPr id="5" name="Footer Placeholder 4">
            <a:extLst>
              <a:ext uri="{FF2B5EF4-FFF2-40B4-BE49-F238E27FC236}">
                <a16:creationId xmlns:a16="http://schemas.microsoft.com/office/drawing/2014/main" id="{93E41BE0-CFC0-4C9A-B087-1ECB422A6F8C}"/>
              </a:ext>
            </a:extLst>
          </p:cNvPr>
          <p:cNvSpPr>
            <a:spLocks noGrp="1"/>
          </p:cNvSpPr>
          <p:nvPr>
            <p:ph type="ftr" sz="quarter" idx="11"/>
          </p:nvPr>
        </p:nvSpPr>
        <p:spPr>
          <a:xfrm>
            <a:off x="4309318" y="5437968"/>
            <a:ext cx="2895600" cy="273844"/>
          </a:xfrm>
        </p:spPr>
        <p:txBody>
          <a:bodyPr/>
          <a:lstStyle/>
          <a:p>
            <a:pPr>
              <a:defRPr/>
            </a:pPr>
            <a:r>
              <a:rPr lang="en-GB" altLang="en-US">
                <a:solidFill>
                  <a:prstClr val="black"/>
                </a:solidFill>
                <a:latin typeface="Myriad Pro"/>
              </a:rPr>
              <a:t>Mary March</a:t>
            </a:r>
          </a:p>
        </p:txBody>
      </p:sp>
      <p:sp>
        <p:nvSpPr>
          <p:cNvPr id="10" name="Rectangle 9">
            <a:extLst>
              <a:ext uri="{FF2B5EF4-FFF2-40B4-BE49-F238E27FC236}">
                <a16:creationId xmlns:a16="http://schemas.microsoft.com/office/drawing/2014/main" id="{F2623F4F-439F-4338-B105-0449294EF16D}"/>
              </a:ext>
            </a:extLst>
          </p:cNvPr>
          <p:cNvSpPr/>
          <p:nvPr/>
        </p:nvSpPr>
        <p:spPr>
          <a:xfrm>
            <a:off x="1177181" y="4338891"/>
            <a:ext cx="6858000" cy="1396463"/>
          </a:xfrm>
          <a:prstGeom prst="rect">
            <a:avLst/>
          </a:prstGeom>
          <a:gradFill rotWithShape="1">
            <a:gsLst>
              <a:gs pos="61000">
                <a:sysClr val="window" lastClr="FFFFFF">
                  <a:alpha val="0"/>
                </a:sysClr>
              </a:gs>
              <a:gs pos="100000">
                <a:sysClr val="window" lastClr="FFFFFF">
                  <a:lumMod val="85000"/>
                </a:sysClr>
              </a:gs>
            </a:gsLst>
            <a:lin ang="16200000" scaled="0"/>
          </a:gradFill>
          <a:ln w="9525" cap="flat" cmpd="sng" algn="ctr">
            <a:noFill/>
            <a:prstDash val="solid"/>
          </a:ln>
          <a:effectLst/>
        </p:spPr>
        <p:txBody>
          <a:bodyPr anchor="ctr"/>
          <a:lstStyle/>
          <a:p>
            <a:pPr algn="ctr" defTabSz="622089" fontAlgn="auto" hangingPunct="1">
              <a:spcBef>
                <a:spcPts val="0"/>
              </a:spcBef>
              <a:spcAft>
                <a:spcPts val="0"/>
              </a:spcAft>
              <a:defRPr/>
            </a:pPr>
            <a:endParaRPr lang="en-US" kern="0">
              <a:solidFill>
                <a:sysClr val="window" lastClr="FFFFFF"/>
              </a:solidFill>
              <a:latin typeface="Calibri"/>
            </a:endParaRPr>
          </a:p>
        </p:txBody>
      </p:sp>
      <p:sp>
        <p:nvSpPr>
          <p:cNvPr id="11" name="Rectangle 10">
            <a:extLst>
              <a:ext uri="{FF2B5EF4-FFF2-40B4-BE49-F238E27FC236}">
                <a16:creationId xmlns:a16="http://schemas.microsoft.com/office/drawing/2014/main" id="{29F2B391-09DF-4DC1-81FF-8764BB9E7BD0}"/>
              </a:ext>
            </a:extLst>
          </p:cNvPr>
          <p:cNvSpPr/>
          <p:nvPr/>
        </p:nvSpPr>
        <p:spPr bwMode="auto">
          <a:xfrm>
            <a:off x="4035940" y="983137"/>
            <a:ext cx="1072121" cy="1072433"/>
          </a:xfrm>
          <a:prstGeom prst="rect">
            <a:avLst/>
          </a:prstGeom>
          <a:gradFill flip="none" rotWithShape="1">
            <a:gsLst>
              <a:gs pos="0">
                <a:schemeClr val="bg1">
                  <a:lumMod val="85000"/>
                </a:schemeClr>
              </a:gs>
              <a:gs pos="100000">
                <a:schemeClr val="tx1">
                  <a:lumMod val="50000"/>
                  <a:lumOff val="50000"/>
                </a:schemeClr>
              </a:gs>
            </a:gsLst>
            <a:lin ang="5400000" scaled="0"/>
            <a:tileRect/>
          </a:gradFill>
          <a:ln w="9525" cap="flat" cmpd="sng" algn="ctr">
            <a:noFill/>
            <a:prstDash val="solid"/>
            <a:round/>
            <a:headEnd type="none" w="med" len="med"/>
            <a:tailEnd type="none" w="med" len="med"/>
          </a:ln>
          <a:effectLst/>
          <a:scene3d>
            <a:camera prst="perspectiveBelow" fov="2700000">
              <a:rot lat="600000" lon="0" rev="0"/>
            </a:camera>
            <a:lightRig rig="threePt" dir="t"/>
          </a:scene3d>
          <a:sp3d extrusionH="1022350"/>
        </p:spPr>
        <p:txBody>
          <a:bodyPr/>
          <a:lstStyle/>
          <a:p>
            <a:pPr>
              <a:buFont typeface="Times New Roman" charset="0"/>
              <a:buNone/>
              <a:defRPr/>
            </a:pPr>
            <a:endParaRPr lang="en-US"/>
          </a:p>
        </p:txBody>
      </p:sp>
      <p:sp>
        <p:nvSpPr>
          <p:cNvPr id="12" name="TextBox 11">
            <a:extLst>
              <a:ext uri="{FF2B5EF4-FFF2-40B4-BE49-F238E27FC236}">
                <a16:creationId xmlns:a16="http://schemas.microsoft.com/office/drawing/2014/main" id="{3D93EDDF-4791-4906-91E5-DC260E613443}"/>
              </a:ext>
            </a:extLst>
          </p:cNvPr>
          <p:cNvSpPr txBox="1"/>
          <p:nvPr/>
        </p:nvSpPr>
        <p:spPr>
          <a:xfrm>
            <a:off x="4322603" y="1134250"/>
            <a:ext cx="551500" cy="783291"/>
          </a:xfrm>
          <a:prstGeom prst="rect">
            <a:avLst/>
          </a:prstGeom>
          <a:noFill/>
        </p:spPr>
        <p:txBody>
          <a:bodyPr>
            <a:spAutoFit/>
          </a:bodyPr>
          <a:lstStyle/>
          <a:p>
            <a:pPr>
              <a:buFont typeface="Times New Roman" pitchFamily="16" charset="0"/>
              <a:buNone/>
              <a:defRPr/>
            </a:pPr>
            <a:r>
              <a:rPr lang="en-US" sz="4490" b="1" dirty="0">
                <a:solidFill>
                  <a:srgbClr val="FFC000"/>
                </a:solidFill>
                <a:effectLst>
                  <a:innerShdw blurRad="63500" dist="76200" dir="13500000">
                    <a:prstClr val="black">
                      <a:alpha val="38000"/>
                    </a:prstClr>
                  </a:innerShdw>
                </a:effectLst>
                <a:latin typeface="Verdana" pitchFamily="34" charset="0"/>
              </a:rPr>
              <a:t>T</a:t>
            </a:r>
          </a:p>
        </p:txBody>
      </p:sp>
      <p:sp>
        <p:nvSpPr>
          <p:cNvPr id="13" name="Rectangle 12">
            <a:extLst>
              <a:ext uri="{FF2B5EF4-FFF2-40B4-BE49-F238E27FC236}">
                <a16:creationId xmlns:a16="http://schemas.microsoft.com/office/drawing/2014/main" id="{A07BD6F6-9294-4B67-B128-7A76A1D00068}"/>
              </a:ext>
            </a:extLst>
          </p:cNvPr>
          <p:cNvSpPr/>
          <p:nvPr/>
        </p:nvSpPr>
        <p:spPr bwMode="auto">
          <a:xfrm>
            <a:off x="2480740" y="2464033"/>
            <a:ext cx="1072121" cy="1072433"/>
          </a:xfrm>
          <a:prstGeom prst="rect">
            <a:avLst/>
          </a:prstGeom>
          <a:gradFill flip="none" rotWithShape="1">
            <a:gsLst>
              <a:gs pos="0">
                <a:schemeClr val="bg1">
                  <a:lumMod val="95000"/>
                </a:schemeClr>
              </a:gs>
              <a:gs pos="100000">
                <a:schemeClr val="bg1">
                  <a:lumMod val="65000"/>
                </a:schemeClr>
              </a:gs>
            </a:gsLst>
            <a:lin ang="5400000" scaled="0"/>
            <a:tileRect/>
          </a:gradFill>
          <a:ln w="9525" cap="flat" cmpd="sng" algn="ctr">
            <a:noFill/>
            <a:prstDash val="solid"/>
            <a:round/>
            <a:headEnd type="none" w="med" len="med"/>
            <a:tailEnd type="none" w="med" len="med"/>
          </a:ln>
          <a:effectLst/>
          <a:scene3d>
            <a:camera prst="perspectiveBelow" fov="2700000">
              <a:rot lat="600000" lon="0" rev="0"/>
            </a:camera>
            <a:lightRig rig="threePt" dir="t"/>
          </a:scene3d>
          <a:sp3d extrusionH="1022350"/>
        </p:spPr>
        <p:txBody>
          <a:bodyPr/>
          <a:lstStyle/>
          <a:p>
            <a:pPr>
              <a:buFont typeface="Times New Roman" charset="0"/>
              <a:buNone/>
              <a:defRPr/>
            </a:pPr>
            <a:endParaRPr lang="en-US"/>
          </a:p>
        </p:txBody>
      </p:sp>
      <p:sp>
        <p:nvSpPr>
          <p:cNvPr id="14" name="Rectangle 13">
            <a:extLst>
              <a:ext uri="{FF2B5EF4-FFF2-40B4-BE49-F238E27FC236}">
                <a16:creationId xmlns:a16="http://schemas.microsoft.com/office/drawing/2014/main" id="{41712AB1-35E4-4D93-90DA-41B1C4A35C46}"/>
              </a:ext>
            </a:extLst>
          </p:cNvPr>
          <p:cNvSpPr/>
          <p:nvPr/>
        </p:nvSpPr>
        <p:spPr bwMode="auto">
          <a:xfrm>
            <a:off x="5522020" y="2464033"/>
            <a:ext cx="1072121" cy="1072433"/>
          </a:xfrm>
          <a:prstGeom prst="rect">
            <a:avLst/>
          </a:prstGeom>
          <a:gradFill flip="none" rotWithShape="1">
            <a:gsLst>
              <a:gs pos="0">
                <a:schemeClr val="bg1">
                  <a:lumMod val="95000"/>
                </a:schemeClr>
              </a:gs>
              <a:gs pos="100000">
                <a:schemeClr val="bg1">
                  <a:lumMod val="65000"/>
                </a:schemeClr>
              </a:gs>
            </a:gsLst>
            <a:lin ang="5400000" scaled="0"/>
            <a:tileRect/>
          </a:gradFill>
          <a:ln w="9525" cap="flat" cmpd="sng" algn="ctr">
            <a:noFill/>
            <a:prstDash val="solid"/>
            <a:round/>
            <a:headEnd type="none" w="med" len="med"/>
            <a:tailEnd type="none" w="med" len="med"/>
          </a:ln>
          <a:effectLst/>
          <a:scene3d>
            <a:camera prst="perspectiveBelow" fov="2700000">
              <a:rot lat="600000" lon="0" rev="0"/>
            </a:camera>
            <a:lightRig rig="threePt" dir="t"/>
          </a:scene3d>
          <a:sp3d extrusionH="1022350"/>
        </p:spPr>
        <p:txBody>
          <a:bodyPr/>
          <a:lstStyle/>
          <a:p>
            <a:pPr>
              <a:buFont typeface="Times New Roman" charset="0"/>
              <a:buNone/>
              <a:defRPr/>
            </a:pPr>
            <a:endParaRPr lang="en-US"/>
          </a:p>
        </p:txBody>
      </p:sp>
      <p:sp>
        <p:nvSpPr>
          <p:cNvPr id="15" name="Rectangle 14">
            <a:extLst>
              <a:ext uri="{FF2B5EF4-FFF2-40B4-BE49-F238E27FC236}">
                <a16:creationId xmlns:a16="http://schemas.microsoft.com/office/drawing/2014/main" id="{B6F64EF0-D121-4571-BF5C-00868564055C}"/>
              </a:ext>
            </a:extLst>
          </p:cNvPr>
          <p:cNvSpPr/>
          <p:nvPr/>
        </p:nvSpPr>
        <p:spPr bwMode="auto">
          <a:xfrm>
            <a:off x="4042852" y="2454320"/>
            <a:ext cx="1072121" cy="1072433"/>
          </a:xfrm>
          <a:prstGeom prst="rect">
            <a:avLst/>
          </a:prstGeom>
          <a:gradFill flip="none" rotWithShape="1">
            <a:gsLst>
              <a:gs pos="0">
                <a:schemeClr val="bg1">
                  <a:lumMod val="95000"/>
                </a:schemeClr>
              </a:gs>
              <a:gs pos="100000">
                <a:schemeClr val="bg1">
                  <a:lumMod val="65000"/>
                </a:schemeClr>
              </a:gs>
            </a:gsLst>
            <a:lin ang="5400000" scaled="0"/>
            <a:tileRect/>
          </a:gradFill>
          <a:ln w="9525" cap="flat" cmpd="sng" algn="ctr">
            <a:noFill/>
            <a:prstDash val="solid"/>
            <a:round/>
            <a:headEnd type="none" w="med" len="med"/>
            <a:tailEnd type="none" w="med" len="med"/>
          </a:ln>
          <a:effectLst/>
          <a:scene3d>
            <a:camera prst="perspectiveBelow" fov="2700000">
              <a:rot lat="600000" lon="0" rev="0"/>
            </a:camera>
            <a:lightRig rig="threePt" dir="t"/>
          </a:scene3d>
          <a:sp3d extrusionH="1022350"/>
        </p:spPr>
        <p:txBody>
          <a:bodyPr/>
          <a:lstStyle/>
          <a:p>
            <a:pPr>
              <a:buFont typeface="Times New Roman" charset="0"/>
              <a:buNone/>
              <a:defRPr/>
            </a:pPr>
            <a:endParaRPr lang="en-US"/>
          </a:p>
        </p:txBody>
      </p:sp>
      <p:sp>
        <p:nvSpPr>
          <p:cNvPr id="16" name="Rectangle 15">
            <a:extLst>
              <a:ext uri="{FF2B5EF4-FFF2-40B4-BE49-F238E27FC236}">
                <a16:creationId xmlns:a16="http://schemas.microsoft.com/office/drawing/2014/main" id="{F6EF6816-2FDC-4A79-A4C4-DE0AF33B6531}"/>
              </a:ext>
            </a:extLst>
          </p:cNvPr>
          <p:cNvSpPr/>
          <p:nvPr/>
        </p:nvSpPr>
        <p:spPr bwMode="auto">
          <a:xfrm>
            <a:off x="1443940" y="3961136"/>
            <a:ext cx="1072121" cy="1072433"/>
          </a:xfrm>
          <a:prstGeom prst="rect">
            <a:avLst/>
          </a:prstGeom>
          <a:gradFill flip="none" rotWithShape="1">
            <a:gsLst>
              <a:gs pos="0">
                <a:schemeClr val="bg1">
                  <a:lumMod val="95000"/>
                </a:schemeClr>
              </a:gs>
              <a:gs pos="100000">
                <a:schemeClr val="bg1">
                  <a:lumMod val="65000"/>
                </a:schemeClr>
              </a:gs>
            </a:gsLst>
            <a:lin ang="5400000" scaled="0"/>
            <a:tileRect/>
          </a:gradFill>
          <a:ln w="9525" cap="flat" cmpd="sng" algn="ctr">
            <a:noFill/>
            <a:prstDash val="solid"/>
            <a:round/>
            <a:headEnd type="none" w="med" len="med"/>
            <a:tailEnd type="none" w="med" len="med"/>
          </a:ln>
          <a:effectLst/>
          <a:scene3d>
            <a:camera prst="perspectiveBelow" fov="2700000">
              <a:rot lat="600000" lon="0" rev="0"/>
            </a:camera>
            <a:lightRig rig="threePt" dir="t"/>
          </a:scene3d>
          <a:sp3d extrusionH="1022350"/>
        </p:spPr>
        <p:txBody>
          <a:bodyPr/>
          <a:lstStyle/>
          <a:p>
            <a:pPr>
              <a:buFont typeface="Times New Roman" charset="0"/>
              <a:buNone/>
              <a:defRPr/>
            </a:pPr>
            <a:endParaRPr lang="en-US"/>
          </a:p>
        </p:txBody>
      </p:sp>
      <p:sp>
        <p:nvSpPr>
          <p:cNvPr id="17" name="Rectangle 16">
            <a:extLst>
              <a:ext uri="{FF2B5EF4-FFF2-40B4-BE49-F238E27FC236}">
                <a16:creationId xmlns:a16="http://schemas.microsoft.com/office/drawing/2014/main" id="{67945E50-BC43-458B-951D-E34AF30C747F}"/>
              </a:ext>
            </a:extLst>
          </p:cNvPr>
          <p:cNvSpPr/>
          <p:nvPr/>
        </p:nvSpPr>
        <p:spPr bwMode="auto">
          <a:xfrm>
            <a:off x="6783460" y="3961136"/>
            <a:ext cx="1072121" cy="1072433"/>
          </a:xfrm>
          <a:prstGeom prst="rect">
            <a:avLst/>
          </a:prstGeom>
          <a:gradFill flip="none" rotWithShape="1">
            <a:gsLst>
              <a:gs pos="0">
                <a:schemeClr val="bg1">
                  <a:lumMod val="95000"/>
                </a:schemeClr>
              </a:gs>
              <a:gs pos="100000">
                <a:schemeClr val="bg1">
                  <a:lumMod val="65000"/>
                </a:schemeClr>
              </a:gs>
            </a:gsLst>
            <a:lin ang="5400000" scaled="0"/>
            <a:tileRect/>
          </a:gradFill>
          <a:ln w="9525" cap="flat" cmpd="sng" algn="ctr">
            <a:noFill/>
            <a:prstDash val="solid"/>
            <a:round/>
            <a:headEnd type="none" w="med" len="med"/>
            <a:tailEnd type="none" w="med" len="med"/>
          </a:ln>
          <a:effectLst/>
          <a:scene3d>
            <a:camera prst="perspectiveBelow" fov="2700000">
              <a:rot lat="600000" lon="0" rev="0"/>
            </a:camera>
            <a:lightRig rig="threePt" dir="t"/>
          </a:scene3d>
          <a:sp3d extrusionH="1022350"/>
        </p:spPr>
        <p:txBody>
          <a:bodyPr/>
          <a:lstStyle/>
          <a:p>
            <a:pPr>
              <a:buFont typeface="Times New Roman" charset="0"/>
              <a:buNone/>
              <a:defRPr/>
            </a:pPr>
            <a:endParaRPr lang="en-US"/>
          </a:p>
        </p:txBody>
      </p:sp>
      <p:sp>
        <p:nvSpPr>
          <p:cNvPr id="18" name="Rectangle 17">
            <a:extLst>
              <a:ext uri="{FF2B5EF4-FFF2-40B4-BE49-F238E27FC236}">
                <a16:creationId xmlns:a16="http://schemas.microsoft.com/office/drawing/2014/main" id="{E888801C-F812-419B-A8D8-CCCF93629E96}"/>
              </a:ext>
            </a:extLst>
          </p:cNvPr>
          <p:cNvSpPr/>
          <p:nvPr/>
        </p:nvSpPr>
        <p:spPr bwMode="auto">
          <a:xfrm>
            <a:off x="4052459" y="3957680"/>
            <a:ext cx="1072121" cy="1072433"/>
          </a:xfrm>
          <a:prstGeom prst="rect">
            <a:avLst/>
          </a:prstGeom>
          <a:gradFill flip="none" rotWithShape="1">
            <a:gsLst>
              <a:gs pos="0">
                <a:schemeClr val="bg1">
                  <a:lumMod val="95000"/>
                </a:schemeClr>
              </a:gs>
              <a:gs pos="100000">
                <a:schemeClr val="bg1">
                  <a:lumMod val="65000"/>
                </a:schemeClr>
              </a:gs>
            </a:gsLst>
            <a:lin ang="5400000" scaled="0"/>
            <a:tileRect/>
          </a:gradFill>
          <a:ln w="9525" cap="flat" cmpd="sng" algn="ctr">
            <a:noFill/>
            <a:prstDash val="solid"/>
            <a:round/>
            <a:headEnd type="none" w="med" len="med"/>
            <a:tailEnd type="none" w="med" len="med"/>
          </a:ln>
          <a:effectLst/>
          <a:scene3d>
            <a:camera prst="perspectiveBelow" fov="2700000">
              <a:rot lat="600000" lon="0" rev="0"/>
            </a:camera>
            <a:lightRig rig="threePt" dir="t"/>
          </a:scene3d>
          <a:sp3d extrusionH="1022350"/>
        </p:spPr>
        <p:txBody>
          <a:bodyPr/>
          <a:lstStyle/>
          <a:p>
            <a:pPr>
              <a:buFont typeface="Times New Roman" charset="0"/>
              <a:buNone/>
              <a:defRPr/>
            </a:pPr>
            <a:endParaRPr lang="en-US"/>
          </a:p>
        </p:txBody>
      </p:sp>
      <p:sp>
        <p:nvSpPr>
          <p:cNvPr id="19" name="TextBox 16">
            <a:extLst>
              <a:ext uri="{FF2B5EF4-FFF2-40B4-BE49-F238E27FC236}">
                <a16:creationId xmlns:a16="http://schemas.microsoft.com/office/drawing/2014/main" id="{D7F69290-3992-46F4-B435-11DC96B8F469}"/>
              </a:ext>
            </a:extLst>
          </p:cNvPr>
          <p:cNvSpPr txBox="1">
            <a:spLocks noChangeArrowheads="1"/>
          </p:cNvSpPr>
          <p:nvPr/>
        </p:nvSpPr>
        <p:spPr bwMode="auto">
          <a:xfrm>
            <a:off x="2486868" y="2543558"/>
            <a:ext cx="1089422" cy="1291187"/>
          </a:xfrm>
          <a:prstGeom prst="rect">
            <a:avLst/>
          </a:prstGeom>
          <a:solidFill>
            <a:schemeClr val="bg2"/>
          </a:solidFill>
          <a:ln w="9525">
            <a:noFill/>
            <a:miter lim="800000"/>
            <a:headEnd/>
            <a:tailEnd/>
          </a:ln>
        </p:spPr>
        <p:txBody>
          <a:bodyPr>
            <a:spAutoFit/>
          </a:bodyPr>
          <a:lstStyle/>
          <a:p>
            <a:pPr>
              <a:defRPr/>
            </a:pPr>
            <a:r>
              <a:rPr lang="en-US" sz="1088" b="1" u="sng" dirty="0">
                <a:solidFill>
                  <a:srgbClr val="FFC000"/>
                </a:solidFill>
                <a:effectLst>
                  <a:outerShdw blurRad="38100" dist="38100" dir="2700000" algn="tl">
                    <a:srgbClr val="000000">
                      <a:alpha val="43137"/>
                    </a:srgbClr>
                  </a:outerShdw>
                </a:effectLst>
              </a:rPr>
              <a:t>Threats</a:t>
            </a:r>
          </a:p>
          <a:p>
            <a:pPr>
              <a:defRPr/>
            </a:pPr>
            <a:endParaRPr lang="en-US" sz="817" b="1" dirty="0">
              <a:solidFill>
                <a:srgbClr val="FFC000"/>
              </a:solidFill>
              <a:effectLst>
                <a:outerShdw blurRad="38100" dist="38100" dir="2700000" algn="tl">
                  <a:srgbClr val="000000">
                    <a:alpha val="43137"/>
                  </a:srgbClr>
                </a:outerShdw>
              </a:effectLst>
            </a:endParaRPr>
          </a:p>
          <a:p>
            <a:pPr>
              <a:defRPr/>
            </a:pPr>
            <a:r>
              <a:rPr lang="en-US" sz="817" b="1" dirty="0">
                <a:solidFill>
                  <a:srgbClr val="FFC000"/>
                </a:solidFill>
                <a:effectLst>
                  <a:outerShdw blurRad="38100" dist="38100" dir="2700000" algn="tl">
                    <a:srgbClr val="000000">
                      <a:alpha val="43137"/>
                    </a:srgbClr>
                  </a:outerShdw>
                </a:effectLst>
              </a:rPr>
              <a:t>Tension with Russia may cause aversion to sporting destinations</a:t>
            </a:r>
          </a:p>
          <a:p>
            <a:pPr>
              <a:defRPr/>
            </a:pPr>
            <a:endParaRPr lang="en-US" dirty="0"/>
          </a:p>
        </p:txBody>
      </p:sp>
      <p:sp>
        <p:nvSpPr>
          <p:cNvPr id="20" name="Nedadbuet pil 24">
            <a:extLst>
              <a:ext uri="{FF2B5EF4-FFF2-40B4-BE49-F238E27FC236}">
                <a16:creationId xmlns:a16="http://schemas.microsoft.com/office/drawing/2014/main" id="{2C278243-462F-4327-A204-706836291688}"/>
              </a:ext>
            </a:extLst>
          </p:cNvPr>
          <p:cNvSpPr>
            <a:spLocks noChangeArrowheads="1"/>
          </p:cNvSpPr>
          <p:nvPr/>
        </p:nvSpPr>
        <p:spPr bwMode="auto">
          <a:xfrm>
            <a:off x="5193158" y="1461280"/>
            <a:ext cx="819150" cy="707231"/>
          </a:xfrm>
          <a:custGeom>
            <a:avLst/>
            <a:gdLst>
              <a:gd name="T0" fmla="*/ 150958 w 1203728"/>
              <a:gd name="T1" fmla="*/ 91380 h 1038311"/>
              <a:gd name="T2" fmla="*/ 301919 w 1203728"/>
              <a:gd name="T3" fmla="*/ 73105 h 1038311"/>
              <a:gd name="T4" fmla="*/ 964522 w 1203728"/>
              <a:gd name="T5" fmla="*/ 530013 h 1038311"/>
              <a:gd name="T6" fmla="*/ 1203325 w 1203728"/>
              <a:gd name="T7" fmla="*/ 530012 h 1038311"/>
              <a:gd name="T8" fmla="*/ 930377 w 1203728"/>
              <a:gd name="T9" fmla="*/ 1038225 h 1038311"/>
              <a:gd name="T10" fmla="*/ 423801 w 1203728"/>
              <a:gd name="T11" fmla="*/ 530012 h 1038311"/>
              <a:gd name="T12" fmla="*/ 662603 w 1203728"/>
              <a:gd name="T13" fmla="*/ 530012 h 1038311"/>
              <a:gd name="T14" fmla="*/ 0 60000 65536"/>
              <a:gd name="T15" fmla="*/ 0 60000 65536"/>
              <a:gd name="T16" fmla="*/ 0 60000 65536"/>
              <a:gd name="T17" fmla="*/ 0 60000 65536"/>
              <a:gd name="T18" fmla="*/ 0 60000 65536"/>
              <a:gd name="T19" fmla="*/ 0 60000 65536"/>
              <a:gd name="T20" fmla="*/ 0 60000 65536"/>
              <a:gd name="T21" fmla="*/ 0 w 1203728"/>
              <a:gd name="T22" fmla="*/ 0 h 1038311"/>
              <a:gd name="T23" fmla="*/ 1203728 w 1203728"/>
              <a:gd name="T24" fmla="*/ 1038311 h 1038311"/>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1203728" h="1038311" stroke="0" extrusionOk="0">
                <a:moveTo>
                  <a:pt x="930689" y="1038311"/>
                </a:moveTo>
                <a:lnTo>
                  <a:pt x="423943" y="530056"/>
                </a:lnTo>
                <a:lnTo>
                  <a:pt x="662825" y="530056"/>
                </a:lnTo>
                <a:cubicBezTo>
                  <a:pt x="520679" y="245966"/>
                  <a:pt x="269942" y="73111"/>
                  <a:pt x="0" y="73110"/>
                </a:cubicBezTo>
                <a:lnTo>
                  <a:pt x="302020" y="73111"/>
                </a:lnTo>
                <a:cubicBezTo>
                  <a:pt x="571963" y="73111"/>
                  <a:pt x="822699" y="245967"/>
                  <a:pt x="964845" y="530057"/>
                </a:cubicBezTo>
                <a:lnTo>
                  <a:pt x="1203728" y="530056"/>
                </a:lnTo>
                <a:lnTo>
                  <a:pt x="930689" y="1038311"/>
                </a:lnTo>
                <a:close/>
              </a:path>
              <a:path w="1203728" h="1038311" stroke="0" extrusionOk="0">
                <a:moveTo>
                  <a:pt x="151011" y="91389"/>
                </a:moveTo>
                <a:cubicBezTo>
                  <a:pt x="150548" y="91389"/>
                  <a:pt x="143913" y="93355"/>
                  <a:pt x="143050" y="93748"/>
                </a:cubicBezTo>
                <a:lnTo>
                  <a:pt x="145831" y="93748"/>
                </a:lnTo>
                <a:cubicBezTo>
                  <a:pt x="147158" y="93355"/>
                  <a:pt x="150148" y="91782"/>
                  <a:pt x="151011" y="91389"/>
                </a:cubicBezTo>
                <a:close/>
              </a:path>
              <a:path w="1203728" h="1038311" fill="none" extrusionOk="0">
                <a:moveTo>
                  <a:pt x="151009" y="91388"/>
                </a:moveTo>
                <a:cubicBezTo>
                  <a:pt x="182470" y="87580"/>
                  <a:pt x="166381" y="0"/>
                  <a:pt x="302020" y="73111"/>
                </a:cubicBezTo>
                <a:cubicBezTo>
                  <a:pt x="571963" y="73111"/>
                  <a:pt x="822699" y="245967"/>
                  <a:pt x="964845" y="530057"/>
                </a:cubicBezTo>
                <a:lnTo>
                  <a:pt x="1203728" y="530056"/>
                </a:lnTo>
                <a:lnTo>
                  <a:pt x="930689" y="1038311"/>
                </a:lnTo>
                <a:lnTo>
                  <a:pt x="423943" y="530056"/>
                </a:lnTo>
                <a:lnTo>
                  <a:pt x="662825" y="530056"/>
                </a:lnTo>
              </a:path>
            </a:pathLst>
          </a:custGeom>
          <a:solidFill>
            <a:srgbClr val="FFC000"/>
          </a:solidFill>
          <a:ln w="9525">
            <a:noFill/>
            <a:miter lim="800000"/>
            <a:headEnd/>
            <a:tailEnd/>
          </a:ln>
          <a:effectLst>
            <a:outerShdw blurRad="63500" dist="25400" dir="3719958" sx="99001" sy="99001" algn="t" rotWithShape="0">
              <a:srgbClr val="000000">
                <a:alpha val="37000"/>
              </a:srgbClr>
            </a:outerShdw>
          </a:effectLst>
        </p:spPr>
        <p:txBody>
          <a:bodyPr anchor="ctr"/>
          <a:lstStyle/>
          <a:p>
            <a:pPr marL="233284" indent="-233284" algn="ctr">
              <a:defRPr/>
            </a:pPr>
            <a:endParaRPr lang="da-DK" noProof="1">
              <a:solidFill>
                <a:srgbClr val="FFFFFF"/>
              </a:solidFill>
              <a:latin typeface="Calibri" pitchFamily="-65" charset="0"/>
              <a:ea typeface="ＭＳ Ｐゴシック" pitchFamily="-65" charset="-128"/>
            </a:endParaRPr>
          </a:p>
        </p:txBody>
      </p:sp>
      <p:sp>
        <p:nvSpPr>
          <p:cNvPr id="21" name="Nedadbuet pil 24">
            <a:extLst>
              <a:ext uri="{FF2B5EF4-FFF2-40B4-BE49-F238E27FC236}">
                <a16:creationId xmlns:a16="http://schemas.microsoft.com/office/drawing/2014/main" id="{096D84D0-F192-4F0F-9213-62B18EFB89AB}"/>
              </a:ext>
            </a:extLst>
          </p:cNvPr>
          <p:cNvSpPr>
            <a:spLocks noChangeArrowheads="1"/>
          </p:cNvSpPr>
          <p:nvPr/>
        </p:nvSpPr>
        <p:spPr bwMode="auto">
          <a:xfrm flipH="1">
            <a:off x="3094086" y="1461280"/>
            <a:ext cx="819150" cy="707231"/>
          </a:xfrm>
          <a:custGeom>
            <a:avLst/>
            <a:gdLst>
              <a:gd name="T0" fmla="*/ 150958 w 1203728"/>
              <a:gd name="T1" fmla="*/ 91380 h 1038311"/>
              <a:gd name="T2" fmla="*/ 301919 w 1203728"/>
              <a:gd name="T3" fmla="*/ 73105 h 1038311"/>
              <a:gd name="T4" fmla="*/ 964522 w 1203728"/>
              <a:gd name="T5" fmla="*/ 530013 h 1038311"/>
              <a:gd name="T6" fmla="*/ 1203325 w 1203728"/>
              <a:gd name="T7" fmla="*/ 530012 h 1038311"/>
              <a:gd name="T8" fmla="*/ 930377 w 1203728"/>
              <a:gd name="T9" fmla="*/ 1038225 h 1038311"/>
              <a:gd name="T10" fmla="*/ 423801 w 1203728"/>
              <a:gd name="T11" fmla="*/ 530012 h 1038311"/>
              <a:gd name="T12" fmla="*/ 662603 w 1203728"/>
              <a:gd name="T13" fmla="*/ 530012 h 1038311"/>
              <a:gd name="T14" fmla="*/ 0 60000 65536"/>
              <a:gd name="T15" fmla="*/ 0 60000 65536"/>
              <a:gd name="T16" fmla="*/ 0 60000 65536"/>
              <a:gd name="T17" fmla="*/ 0 60000 65536"/>
              <a:gd name="T18" fmla="*/ 0 60000 65536"/>
              <a:gd name="T19" fmla="*/ 0 60000 65536"/>
              <a:gd name="T20" fmla="*/ 0 60000 65536"/>
              <a:gd name="T21" fmla="*/ 0 w 1203728"/>
              <a:gd name="T22" fmla="*/ 0 h 1038311"/>
              <a:gd name="T23" fmla="*/ 1203728 w 1203728"/>
              <a:gd name="T24" fmla="*/ 1038311 h 1038311"/>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1203728" h="1038311" stroke="0" extrusionOk="0">
                <a:moveTo>
                  <a:pt x="930689" y="1038311"/>
                </a:moveTo>
                <a:lnTo>
                  <a:pt x="423943" y="530056"/>
                </a:lnTo>
                <a:lnTo>
                  <a:pt x="662825" y="530056"/>
                </a:lnTo>
                <a:cubicBezTo>
                  <a:pt x="520679" y="245966"/>
                  <a:pt x="269942" y="73111"/>
                  <a:pt x="0" y="73110"/>
                </a:cubicBezTo>
                <a:lnTo>
                  <a:pt x="302020" y="73111"/>
                </a:lnTo>
                <a:cubicBezTo>
                  <a:pt x="571963" y="73111"/>
                  <a:pt x="822699" y="245967"/>
                  <a:pt x="964845" y="530057"/>
                </a:cubicBezTo>
                <a:lnTo>
                  <a:pt x="1203728" y="530056"/>
                </a:lnTo>
                <a:lnTo>
                  <a:pt x="930689" y="1038311"/>
                </a:lnTo>
                <a:close/>
              </a:path>
              <a:path w="1203728" h="1038311" stroke="0" extrusionOk="0">
                <a:moveTo>
                  <a:pt x="151011" y="91389"/>
                </a:moveTo>
                <a:cubicBezTo>
                  <a:pt x="150548" y="91389"/>
                  <a:pt x="143913" y="93355"/>
                  <a:pt x="143050" y="93748"/>
                </a:cubicBezTo>
                <a:lnTo>
                  <a:pt x="145831" y="93748"/>
                </a:lnTo>
                <a:cubicBezTo>
                  <a:pt x="147158" y="93355"/>
                  <a:pt x="150148" y="91782"/>
                  <a:pt x="151011" y="91389"/>
                </a:cubicBezTo>
                <a:close/>
              </a:path>
              <a:path w="1203728" h="1038311" fill="none" extrusionOk="0">
                <a:moveTo>
                  <a:pt x="151009" y="91388"/>
                </a:moveTo>
                <a:cubicBezTo>
                  <a:pt x="182470" y="87580"/>
                  <a:pt x="166381" y="0"/>
                  <a:pt x="302020" y="73111"/>
                </a:cubicBezTo>
                <a:cubicBezTo>
                  <a:pt x="571963" y="73111"/>
                  <a:pt x="822699" y="245967"/>
                  <a:pt x="964845" y="530057"/>
                </a:cubicBezTo>
                <a:lnTo>
                  <a:pt x="1203728" y="530056"/>
                </a:lnTo>
                <a:lnTo>
                  <a:pt x="930689" y="1038311"/>
                </a:lnTo>
                <a:lnTo>
                  <a:pt x="423943" y="530056"/>
                </a:lnTo>
                <a:lnTo>
                  <a:pt x="662825" y="530056"/>
                </a:lnTo>
              </a:path>
            </a:pathLst>
          </a:custGeom>
          <a:solidFill>
            <a:srgbClr val="FFC000"/>
          </a:solidFill>
          <a:ln w="9525">
            <a:noFill/>
            <a:miter lim="800000"/>
            <a:headEnd/>
            <a:tailEnd/>
          </a:ln>
          <a:effectLst>
            <a:outerShdw blurRad="63500" dist="25400" dir="3719958" sx="99001" sy="99001" algn="t" rotWithShape="0">
              <a:srgbClr val="000000">
                <a:alpha val="37000"/>
              </a:srgbClr>
            </a:outerShdw>
          </a:effectLst>
        </p:spPr>
        <p:txBody>
          <a:bodyPr anchor="ctr"/>
          <a:lstStyle/>
          <a:p>
            <a:pPr marL="233284" indent="-233284" algn="ctr">
              <a:defRPr/>
            </a:pPr>
            <a:endParaRPr lang="da-DK" noProof="1">
              <a:solidFill>
                <a:srgbClr val="FFFFFF"/>
              </a:solidFill>
              <a:latin typeface="Calibri" pitchFamily="-65" charset="0"/>
              <a:ea typeface="ＭＳ Ｐゴシック" pitchFamily="-65" charset="-128"/>
            </a:endParaRPr>
          </a:p>
        </p:txBody>
      </p:sp>
      <p:sp>
        <p:nvSpPr>
          <p:cNvPr id="22" name="Nedadbuet pil 24">
            <a:extLst>
              <a:ext uri="{FF2B5EF4-FFF2-40B4-BE49-F238E27FC236}">
                <a16:creationId xmlns:a16="http://schemas.microsoft.com/office/drawing/2014/main" id="{7BD0B7A1-FF3C-4F3F-A748-1184B5DBC3A6}"/>
              </a:ext>
            </a:extLst>
          </p:cNvPr>
          <p:cNvSpPr>
            <a:spLocks noChangeArrowheads="1"/>
          </p:cNvSpPr>
          <p:nvPr/>
        </p:nvSpPr>
        <p:spPr bwMode="auto">
          <a:xfrm>
            <a:off x="6627861" y="3017427"/>
            <a:ext cx="819150" cy="706040"/>
          </a:xfrm>
          <a:custGeom>
            <a:avLst/>
            <a:gdLst>
              <a:gd name="T0" fmla="*/ 150958 w 1203728"/>
              <a:gd name="T1" fmla="*/ 91380 h 1038311"/>
              <a:gd name="T2" fmla="*/ 301919 w 1203728"/>
              <a:gd name="T3" fmla="*/ 73105 h 1038311"/>
              <a:gd name="T4" fmla="*/ 964522 w 1203728"/>
              <a:gd name="T5" fmla="*/ 530013 h 1038311"/>
              <a:gd name="T6" fmla="*/ 1203325 w 1203728"/>
              <a:gd name="T7" fmla="*/ 530012 h 1038311"/>
              <a:gd name="T8" fmla="*/ 930377 w 1203728"/>
              <a:gd name="T9" fmla="*/ 1038225 h 1038311"/>
              <a:gd name="T10" fmla="*/ 423801 w 1203728"/>
              <a:gd name="T11" fmla="*/ 530012 h 1038311"/>
              <a:gd name="T12" fmla="*/ 662603 w 1203728"/>
              <a:gd name="T13" fmla="*/ 530012 h 1038311"/>
              <a:gd name="T14" fmla="*/ 0 60000 65536"/>
              <a:gd name="T15" fmla="*/ 0 60000 65536"/>
              <a:gd name="T16" fmla="*/ 0 60000 65536"/>
              <a:gd name="T17" fmla="*/ 0 60000 65536"/>
              <a:gd name="T18" fmla="*/ 0 60000 65536"/>
              <a:gd name="T19" fmla="*/ 0 60000 65536"/>
              <a:gd name="T20" fmla="*/ 0 60000 65536"/>
              <a:gd name="T21" fmla="*/ 0 w 1203728"/>
              <a:gd name="T22" fmla="*/ 0 h 1038311"/>
              <a:gd name="T23" fmla="*/ 1203728 w 1203728"/>
              <a:gd name="T24" fmla="*/ 1038311 h 1038311"/>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1203728" h="1038311" stroke="0" extrusionOk="0">
                <a:moveTo>
                  <a:pt x="930689" y="1038311"/>
                </a:moveTo>
                <a:lnTo>
                  <a:pt x="423943" y="530056"/>
                </a:lnTo>
                <a:lnTo>
                  <a:pt x="662825" y="530056"/>
                </a:lnTo>
                <a:cubicBezTo>
                  <a:pt x="520679" y="245966"/>
                  <a:pt x="269942" y="73111"/>
                  <a:pt x="0" y="73110"/>
                </a:cubicBezTo>
                <a:lnTo>
                  <a:pt x="302020" y="73111"/>
                </a:lnTo>
                <a:cubicBezTo>
                  <a:pt x="571963" y="73111"/>
                  <a:pt x="822699" y="245967"/>
                  <a:pt x="964845" y="530057"/>
                </a:cubicBezTo>
                <a:lnTo>
                  <a:pt x="1203728" y="530056"/>
                </a:lnTo>
                <a:lnTo>
                  <a:pt x="930689" y="1038311"/>
                </a:lnTo>
                <a:close/>
              </a:path>
              <a:path w="1203728" h="1038311" stroke="0" extrusionOk="0">
                <a:moveTo>
                  <a:pt x="151011" y="91389"/>
                </a:moveTo>
                <a:cubicBezTo>
                  <a:pt x="150548" y="91389"/>
                  <a:pt x="143913" y="93355"/>
                  <a:pt x="143050" y="93748"/>
                </a:cubicBezTo>
                <a:lnTo>
                  <a:pt x="145831" y="93748"/>
                </a:lnTo>
                <a:cubicBezTo>
                  <a:pt x="147158" y="93355"/>
                  <a:pt x="150148" y="91782"/>
                  <a:pt x="151011" y="91389"/>
                </a:cubicBezTo>
                <a:close/>
              </a:path>
              <a:path w="1203728" h="1038311" fill="none" extrusionOk="0">
                <a:moveTo>
                  <a:pt x="151009" y="91388"/>
                </a:moveTo>
                <a:cubicBezTo>
                  <a:pt x="182470" y="87580"/>
                  <a:pt x="166381" y="0"/>
                  <a:pt x="302020" y="73111"/>
                </a:cubicBezTo>
                <a:cubicBezTo>
                  <a:pt x="571963" y="73111"/>
                  <a:pt x="822699" y="245967"/>
                  <a:pt x="964845" y="530057"/>
                </a:cubicBezTo>
                <a:lnTo>
                  <a:pt x="1203728" y="530056"/>
                </a:lnTo>
                <a:lnTo>
                  <a:pt x="930689" y="1038311"/>
                </a:lnTo>
                <a:lnTo>
                  <a:pt x="423943" y="530056"/>
                </a:lnTo>
                <a:lnTo>
                  <a:pt x="662825" y="530056"/>
                </a:lnTo>
              </a:path>
            </a:pathLst>
          </a:custGeom>
          <a:gradFill rotWithShape="1">
            <a:gsLst>
              <a:gs pos="0">
                <a:srgbClr val="BFBFBF"/>
              </a:gs>
              <a:gs pos="100000">
                <a:srgbClr val="404040"/>
              </a:gs>
            </a:gsLst>
            <a:lin ang="5400000" scaled="1"/>
          </a:gradFill>
          <a:ln w="9525">
            <a:solidFill>
              <a:srgbClr val="FFC000"/>
            </a:solidFill>
            <a:miter lim="800000"/>
            <a:headEnd/>
            <a:tailEnd/>
          </a:ln>
          <a:effectLst>
            <a:outerShdw blurRad="63500" dist="25400" dir="3719958" sx="99001" sy="99001" algn="t" rotWithShape="0">
              <a:srgbClr val="000000">
                <a:alpha val="37000"/>
              </a:srgbClr>
            </a:outerShdw>
          </a:effectLst>
        </p:spPr>
        <p:txBody>
          <a:bodyPr anchor="ctr"/>
          <a:lstStyle/>
          <a:p>
            <a:pPr marL="233284" indent="-233284" algn="ctr">
              <a:defRPr/>
            </a:pPr>
            <a:endParaRPr lang="da-DK" noProof="1">
              <a:solidFill>
                <a:srgbClr val="FFFFFF"/>
              </a:solidFill>
              <a:latin typeface="Calibri" pitchFamily="-65" charset="0"/>
              <a:ea typeface="ＭＳ Ｐゴシック" pitchFamily="-65" charset="-128"/>
            </a:endParaRPr>
          </a:p>
        </p:txBody>
      </p:sp>
      <p:sp>
        <p:nvSpPr>
          <p:cNvPr id="23" name="Nedadbuet pil 24">
            <a:extLst>
              <a:ext uri="{FF2B5EF4-FFF2-40B4-BE49-F238E27FC236}">
                <a16:creationId xmlns:a16="http://schemas.microsoft.com/office/drawing/2014/main" id="{56865C6B-71AF-481C-BD68-A7EDEB2858FB}"/>
              </a:ext>
            </a:extLst>
          </p:cNvPr>
          <p:cNvSpPr>
            <a:spLocks noChangeArrowheads="1"/>
          </p:cNvSpPr>
          <p:nvPr/>
        </p:nvSpPr>
        <p:spPr bwMode="auto">
          <a:xfrm flipH="1">
            <a:off x="1597471" y="3017427"/>
            <a:ext cx="817959" cy="706040"/>
          </a:xfrm>
          <a:custGeom>
            <a:avLst/>
            <a:gdLst>
              <a:gd name="T0" fmla="*/ 150958 w 1203728"/>
              <a:gd name="T1" fmla="*/ 91380 h 1038311"/>
              <a:gd name="T2" fmla="*/ 301919 w 1203728"/>
              <a:gd name="T3" fmla="*/ 73105 h 1038311"/>
              <a:gd name="T4" fmla="*/ 964522 w 1203728"/>
              <a:gd name="T5" fmla="*/ 530013 h 1038311"/>
              <a:gd name="T6" fmla="*/ 1203325 w 1203728"/>
              <a:gd name="T7" fmla="*/ 530012 h 1038311"/>
              <a:gd name="T8" fmla="*/ 930377 w 1203728"/>
              <a:gd name="T9" fmla="*/ 1038225 h 1038311"/>
              <a:gd name="T10" fmla="*/ 423801 w 1203728"/>
              <a:gd name="T11" fmla="*/ 530012 h 1038311"/>
              <a:gd name="T12" fmla="*/ 662603 w 1203728"/>
              <a:gd name="T13" fmla="*/ 530012 h 1038311"/>
              <a:gd name="T14" fmla="*/ 0 60000 65536"/>
              <a:gd name="T15" fmla="*/ 0 60000 65536"/>
              <a:gd name="T16" fmla="*/ 0 60000 65536"/>
              <a:gd name="T17" fmla="*/ 0 60000 65536"/>
              <a:gd name="T18" fmla="*/ 0 60000 65536"/>
              <a:gd name="T19" fmla="*/ 0 60000 65536"/>
              <a:gd name="T20" fmla="*/ 0 60000 65536"/>
              <a:gd name="T21" fmla="*/ 0 w 1203728"/>
              <a:gd name="T22" fmla="*/ 0 h 1038311"/>
              <a:gd name="T23" fmla="*/ 1203728 w 1203728"/>
              <a:gd name="T24" fmla="*/ 1038311 h 1038311"/>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1203728" h="1038311" stroke="0" extrusionOk="0">
                <a:moveTo>
                  <a:pt x="930689" y="1038311"/>
                </a:moveTo>
                <a:lnTo>
                  <a:pt x="423943" y="530056"/>
                </a:lnTo>
                <a:lnTo>
                  <a:pt x="662825" y="530056"/>
                </a:lnTo>
                <a:cubicBezTo>
                  <a:pt x="520679" y="245966"/>
                  <a:pt x="269942" y="73111"/>
                  <a:pt x="0" y="73110"/>
                </a:cubicBezTo>
                <a:lnTo>
                  <a:pt x="302020" y="73111"/>
                </a:lnTo>
                <a:cubicBezTo>
                  <a:pt x="571963" y="73111"/>
                  <a:pt x="822699" y="245967"/>
                  <a:pt x="964845" y="530057"/>
                </a:cubicBezTo>
                <a:lnTo>
                  <a:pt x="1203728" y="530056"/>
                </a:lnTo>
                <a:lnTo>
                  <a:pt x="930689" y="1038311"/>
                </a:lnTo>
                <a:close/>
              </a:path>
              <a:path w="1203728" h="1038311" stroke="0" extrusionOk="0">
                <a:moveTo>
                  <a:pt x="151011" y="91389"/>
                </a:moveTo>
                <a:cubicBezTo>
                  <a:pt x="150548" y="91389"/>
                  <a:pt x="143913" y="93355"/>
                  <a:pt x="143050" y="93748"/>
                </a:cubicBezTo>
                <a:lnTo>
                  <a:pt x="145831" y="93748"/>
                </a:lnTo>
                <a:cubicBezTo>
                  <a:pt x="147158" y="93355"/>
                  <a:pt x="150148" y="91782"/>
                  <a:pt x="151011" y="91389"/>
                </a:cubicBezTo>
                <a:close/>
              </a:path>
              <a:path w="1203728" h="1038311" fill="none" extrusionOk="0">
                <a:moveTo>
                  <a:pt x="151009" y="91388"/>
                </a:moveTo>
                <a:cubicBezTo>
                  <a:pt x="182470" y="87580"/>
                  <a:pt x="166381" y="0"/>
                  <a:pt x="302020" y="73111"/>
                </a:cubicBezTo>
                <a:cubicBezTo>
                  <a:pt x="571963" y="73111"/>
                  <a:pt x="822699" y="245967"/>
                  <a:pt x="964845" y="530057"/>
                </a:cubicBezTo>
                <a:lnTo>
                  <a:pt x="1203728" y="530056"/>
                </a:lnTo>
                <a:lnTo>
                  <a:pt x="930689" y="1038311"/>
                </a:lnTo>
                <a:lnTo>
                  <a:pt x="423943" y="530056"/>
                </a:lnTo>
                <a:lnTo>
                  <a:pt x="662825" y="530056"/>
                </a:lnTo>
              </a:path>
            </a:pathLst>
          </a:custGeom>
          <a:gradFill rotWithShape="1">
            <a:gsLst>
              <a:gs pos="0">
                <a:srgbClr val="BFBFBF"/>
              </a:gs>
              <a:gs pos="100000">
                <a:srgbClr val="404040"/>
              </a:gs>
            </a:gsLst>
            <a:lin ang="5400000" scaled="1"/>
          </a:gradFill>
          <a:ln w="9525">
            <a:solidFill>
              <a:srgbClr val="FFC000"/>
            </a:solidFill>
            <a:miter lim="800000"/>
            <a:headEnd/>
            <a:tailEnd/>
          </a:ln>
          <a:effectLst>
            <a:outerShdw blurRad="63500" dist="25400" dir="3719958" sx="99001" sy="99001" algn="t" rotWithShape="0">
              <a:srgbClr val="000000">
                <a:alpha val="37000"/>
              </a:srgbClr>
            </a:outerShdw>
          </a:effectLst>
        </p:spPr>
        <p:txBody>
          <a:bodyPr anchor="ctr"/>
          <a:lstStyle/>
          <a:p>
            <a:pPr marL="233284" indent="-233284" algn="ctr">
              <a:defRPr/>
            </a:pPr>
            <a:endParaRPr lang="da-DK" noProof="1">
              <a:solidFill>
                <a:srgbClr val="FFFFFF"/>
              </a:solidFill>
              <a:latin typeface="Calibri" pitchFamily="-65" charset="0"/>
              <a:ea typeface="ＭＳ Ｐゴシック" pitchFamily="-65" charset="-128"/>
            </a:endParaRPr>
          </a:p>
        </p:txBody>
      </p:sp>
      <p:sp>
        <p:nvSpPr>
          <p:cNvPr id="24" name="TextBox 27">
            <a:extLst>
              <a:ext uri="{FF2B5EF4-FFF2-40B4-BE49-F238E27FC236}">
                <a16:creationId xmlns:a16="http://schemas.microsoft.com/office/drawing/2014/main" id="{114815F2-27D5-4B5D-8C01-367AE9BBD1BF}"/>
              </a:ext>
            </a:extLst>
          </p:cNvPr>
          <p:cNvSpPr txBox="1">
            <a:spLocks noChangeArrowheads="1"/>
          </p:cNvSpPr>
          <p:nvPr/>
        </p:nvSpPr>
        <p:spPr bwMode="auto">
          <a:xfrm>
            <a:off x="4035871" y="2495933"/>
            <a:ext cx="1088231" cy="1039708"/>
          </a:xfrm>
          <a:prstGeom prst="rect">
            <a:avLst/>
          </a:prstGeom>
          <a:solidFill>
            <a:schemeClr val="bg2"/>
          </a:solidFill>
          <a:ln w="9525">
            <a:noFill/>
            <a:miter lim="800000"/>
            <a:headEnd/>
            <a:tailEnd/>
          </a:ln>
        </p:spPr>
        <p:txBody>
          <a:bodyPr>
            <a:spAutoFit/>
          </a:bodyPr>
          <a:lstStyle/>
          <a:p>
            <a:pPr>
              <a:defRPr/>
            </a:pPr>
            <a:r>
              <a:rPr lang="en-US" sz="1088" b="1" u="sng" dirty="0">
                <a:solidFill>
                  <a:srgbClr val="FFC000"/>
                </a:solidFill>
                <a:effectLst>
                  <a:outerShdw blurRad="38100" dist="38100" dir="2700000" algn="tl">
                    <a:srgbClr val="000000">
                      <a:alpha val="43137"/>
                    </a:srgbClr>
                  </a:outerShdw>
                </a:effectLst>
              </a:rPr>
              <a:t>Threats</a:t>
            </a:r>
          </a:p>
          <a:p>
            <a:pPr>
              <a:defRPr/>
            </a:pPr>
            <a:endParaRPr lang="en-US" sz="817" b="1" dirty="0">
              <a:solidFill>
                <a:srgbClr val="FFC000"/>
              </a:solidFill>
              <a:effectLst>
                <a:outerShdw blurRad="38100" dist="38100" dir="2700000" algn="tl">
                  <a:srgbClr val="000000">
                    <a:alpha val="43137"/>
                  </a:srgbClr>
                </a:outerShdw>
              </a:effectLst>
            </a:endParaRPr>
          </a:p>
          <a:p>
            <a:pPr>
              <a:defRPr/>
            </a:pPr>
            <a:r>
              <a:rPr lang="en-US" sz="817" b="1" dirty="0">
                <a:solidFill>
                  <a:srgbClr val="FFC000"/>
                </a:solidFill>
                <a:effectLst>
                  <a:outerShdw blurRad="38100" dist="38100" dir="2700000" algn="tl">
                    <a:srgbClr val="000000">
                      <a:alpha val="43137"/>
                    </a:srgbClr>
                  </a:outerShdw>
                </a:effectLst>
              </a:rPr>
              <a:t>Unpredictable economic conditions </a:t>
            </a:r>
          </a:p>
          <a:p>
            <a:pPr>
              <a:defRPr/>
            </a:pPr>
            <a:endParaRPr lang="en-US" dirty="0"/>
          </a:p>
        </p:txBody>
      </p:sp>
      <p:sp>
        <p:nvSpPr>
          <p:cNvPr id="25" name="TextBox 28">
            <a:extLst>
              <a:ext uri="{FF2B5EF4-FFF2-40B4-BE49-F238E27FC236}">
                <a16:creationId xmlns:a16="http://schemas.microsoft.com/office/drawing/2014/main" id="{D461A06D-AC9D-4629-B25A-FD436FE7D3A9}"/>
              </a:ext>
            </a:extLst>
          </p:cNvPr>
          <p:cNvSpPr txBox="1">
            <a:spLocks noChangeArrowheads="1"/>
          </p:cNvSpPr>
          <p:nvPr/>
        </p:nvSpPr>
        <p:spPr bwMode="auto">
          <a:xfrm>
            <a:off x="5513437" y="2543558"/>
            <a:ext cx="1088231" cy="1165447"/>
          </a:xfrm>
          <a:prstGeom prst="rect">
            <a:avLst/>
          </a:prstGeom>
          <a:solidFill>
            <a:schemeClr val="bg2"/>
          </a:solidFill>
          <a:ln w="9525">
            <a:noFill/>
            <a:miter lim="800000"/>
            <a:headEnd/>
            <a:tailEnd/>
          </a:ln>
        </p:spPr>
        <p:txBody>
          <a:bodyPr>
            <a:spAutoFit/>
          </a:bodyPr>
          <a:lstStyle/>
          <a:p>
            <a:pPr>
              <a:defRPr/>
            </a:pPr>
            <a:r>
              <a:rPr lang="en-US" sz="1088" b="1" u="sng" dirty="0">
                <a:solidFill>
                  <a:srgbClr val="FFC000"/>
                </a:solidFill>
                <a:effectLst>
                  <a:outerShdw blurRad="38100" dist="38100" dir="2700000" algn="tl">
                    <a:srgbClr val="000000">
                      <a:alpha val="43137"/>
                    </a:srgbClr>
                  </a:outerShdw>
                </a:effectLst>
              </a:rPr>
              <a:t>Threats</a:t>
            </a:r>
          </a:p>
          <a:p>
            <a:pPr>
              <a:defRPr/>
            </a:pPr>
            <a:endParaRPr lang="en-US" sz="817" b="1" dirty="0">
              <a:solidFill>
                <a:srgbClr val="FFC000"/>
              </a:solidFill>
              <a:effectLst>
                <a:outerShdw blurRad="38100" dist="38100" dir="2700000" algn="tl">
                  <a:srgbClr val="000000">
                    <a:alpha val="43137"/>
                  </a:srgbClr>
                </a:outerShdw>
              </a:effectLst>
            </a:endParaRPr>
          </a:p>
          <a:p>
            <a:pPr>
              <a:defRPr/>
            </a:pPr>
            <a:r>
              <a:rPr lang="en-US" sz="817" b="1" dirty="0">
                <a:solidFill>
                  <a:srgbClr val="FFC000"/>
                </a:solidFill>
                <a:effectLst>
                  <a:outerShdw blurRad="38100" dist="38100" dir="2700000" algn="tl">
                    <a:srgbClr val="000000">
                      <a:alpha val="43137"/>
                    </a:srgbClr>
                  </a:outerShdw>
                </a:effectLst>
              </a:rPr>
              <a:t>The Internet sites such as last-minute offer competition</a:t>
            </a:r>
          </a:p>
          <a:p>
            <a:pPr>
              <a:defRPr/>
            </a:pPr>
            <a:endParaRPr lang="en-US" dirty="0"/>
          </a:p>
        </p:txBody>
      </p:sp>
      <p:sp>
        <p:nvSpPr>
          <p:cNvPr id="26" name="TextBox 29">
            <a:extLst>
              <a:ext uri="{FF2B5EF4-FFF2-40B4-BE49-F238E27FC236}">
                <a16:creationId xmlns:a16="http://schemas.microsoft.com/office/drawing/2014/main" id="{D91B4C6F-4CA4-49BA-91BC-DEE4C337B4A1}"/>
              </a:ext>
            </a:extLst>
          </p:cNvPr>
          <p:cNvSpPr txBox="1">
            <a:spLocks noChangeArrowheads="1"/>
          </p:cNvSpPr>
          <p:nvPr/>
        </p:nvSpPr>
        <p:spPr bwMode="auto">
          <a:xfrm>
            <a:off x="1430783" y="4028267"/>
            <a:ext cx="1089422" cy="1291187"/>
          </a:xfrm>
          <a:prstGeom prst="rect">
            <a:avLst/>
          </a:prstGeom>
          <a:solidFill>
            <a:schemeClr val="bg2"/>
          </a:solidFill>
          <a:ln w="9525">
            <a:noFill/>
            <a:miter lim="800000"/>
            <a:headEnd/>
            <a:tailEnd/>
          </a:ln>
        </p:spPr>
        <p:txBody>
          <a:bodyPr>
            <a:spAutoFit/>
          </a:bodyPr>
          <a:lstStyle/>
          <a:p>
            <a:pPr>
              <a:defRPr/>
            </a:pPr>
            <a:r>
              <a:rPr lang="en-US" sz="1088" b="1" u="sng" dirty="0">
                <a:solidFill>
                  <a:srgbClr val="FFC000"/>
                </a:solidFill>
                <a:effectLst>
                  <a:outerShdw blurRad="38100" dist="38100" dir="2700000" algn="tl">
                    <a:srgbClr val="000000">
                      <a:alpha val="43137"/>
                    </a:srgbClr>
                  </a:outerShdw>
                </a:effectLst>
              </a:rPr>
              <a:t>Threats</a:t>
            </a:r>
          </a:p>
          <a:p>
            <a:pPr>
              <a:defRPr/>
            </a:pPr>
            <a:endParaRPr lang="en-US" sz="817" b="1" dirty="0">
              <a:solidFill>
                <a:srgbClr val="FFC000"/>
              </a:solidFill>
              <a:effectLst>
                <a:outerShdw blurRad="38100" dist="38100" dir="2700000" algn="tl">
                  <a:srgbClr val="000000">
                    <a:alpha val="43137"/>
                  </a:srgbClr>
                </a:outerShdw>
              </a:effectLst>
            </a:endParaRPr>
          </a:p>
          <a:p>
            <a:pPr>
              <a:defRPr/>
            </a:pPr>
            <a:r>
              <a:rPr lang="en-US" sz="817" b="1" dirty="0">
                <a:solidFill>
                  <a:srgbClr val="FFC000"/>
                </a:solidFill>
                <a:effectLst>
                  <a:outerShdw blurRad="38100" dist="38100" dir="2700000" algn="tl">
                    <a:srgbClr val="000000">
                      <a:alpha val="43137"/>
                    </a:srgbClr>
                  </a:outerShdw>
                </a:effectLst>
              </a:rPr>
              <a:t>Increased coverage of terrorism and political threats may cause fear. </a:t>
            </a:r>
          </a:p>
          <a:p>
            <a:pPr>
              <a:defRPr/>
            </a:pPr>
            <a:endParaRPr lang="en-US" dirty="0"/>
          </a:p>
        </p:txBody>
      </p:sp>
      <p:sp>
        <p:nvSpPr>
          <p:cNvPr id="27" name="TextBox 30">
            <a:extLst>
              <a:ext uri="{FF2B5EF4-FFF2-40B4-BE49-F238E27FC236}">
                <a16:creationId xmlns:a16="http://schemas.microsoft.com/office/drawing/2014/main" id="{DE26E175-9D32-43BB-B33B-DF7F43CC3559}"/>
              </a:ext>
            </a:extLst>
          </p:cNvPr>
          <p:cNvSpPr txBox="1">
            <a:spLocks noChangeArrowheads="1"/>
          </p:cNvSpPr>
          <p:nvPr/>
        </p:nvSpPr>
        <p:spPr bwMode="auto">
          <a:xfrm>
            <a:off x="4029918" y="4028267"/>
            <a:ext cx="1088231" cy="1165447"/>
          </a:xfrm>
          <a:prstGeom prst="rect">
            <a:avLst/>
          </a:prstGeom>
          <a:solidFill>
            <a:schemeClr val="bg2"/>
          </a:solidFill>
          <a:ln w="9525">
            <a:noFill/>
            <a:miter lim="800000"/>
            <a:headEnd/>
            <a:tailEnd/>
          </a:ln>
        </p:spPr>
        <p:txBody>
          <a:bodyPr>
            <a:spAutoFit/>
          </a:bodyPr>
          <a:lstStyle/>
          <a:p>
            <a:pPr>
              <a:defRPr/>
            </a:pPr>
            <a:r>
              <a:rPr lang="en-US" sz="1088" b="1" u="sng" dirty="0">
                <a:solidFill>
                  <a:srgbClr val="FFC000"/>
                </a:solidFill>
                <a:effectLst>
                  <a:outerShdw blurRad="38100" dist="38100" dir="2700000" algn="tl">
                    <a:srgbClr val="000000">
                      <a:alpha val="43137"/>
                    </a:srgbClr>
                  </a:outerShdw>
                </a:effectLst>
              </a:rPr>
              <a:t>Threats</a:t>
            </a:r>
          </a:p>
          <a:p>
            <a:pPr>
              <a:defRPr/>
            </a:pPr>
            <a:endParaRPr lang="en-US" sz="817" b="1" dirty="0">
              <a:solidFill>
                <a:srgbClr val="FFC000"/>
              </a:solidFill>
              <a:effectLst>
                <a:outerShdw blurRad="38100" dist="38100" dir="2700000" algn="tl">
                  <a:srgbClr val="000000">
                    <a:alpha val="43137"/>
                  </a:srgbClr>
                </a:outerShdw>
              </a:effectLst>
            </a:endParaRPr>
          </a:p>
          <a:p>
            <a:pPr>
              <a:defRPr/>
            </a:pPr>
            <a:r>
              <a:rPr lang="en-US" sz="817" b="1" dirty="0">
                <a:solidFill>
                  <a:srgbClr val="FFC000"/>
                </a:solidFill>
                <a:effectLst>
                  <a:outerShdw blurRad="38100" dist="38100" dir="2700000" algn="tl">
                    <a:srgbClr val="000000">
                      <a:alpha val="43137"/>
                    </a:srgbClr>
                  </a:outerShdw>
                </a:effectLst>
              </a:rPr>
              <a:t>Larger agencies could create cheaper package deals  </a:t>
            </a:r>
          </a:p>
          <a:p>
            <a:pPr>
              <a:defRPr/>
            </a:pPr>
            <a:endParaRPr lang="en-US" dirty="0"/>
          </a:p>
        </p:txBody>
      </p:sp>
      <p:sp>
        <p:nvSpPr>
          <p:cNvPr id="28" name="TextBox 31">
            <a:extLst>
              <a:ext uri="{FF2B5EF4-FFF2-40B4-BE49-F238E27FC236}">
                <a16:creationId xmlns:a16="http://schemas.microsoft.com/office/drawing/2014/main" id="{19E40A35-8117-4489-816F-27AD1DDFA690}"/>
              </a:ext>
            </a:extLst>
          </p:cNvPr>
          <p:cNvSpPr txBox="1">
            <a:spLocks noChangeArrowheads="1"/>
          </p:cNvSpPr>
          <p:nvPr/>
        </p:nvSpPr>
        <p:spPr bwMode="auto">
          <a:xfrm>
            <a:off x="6776689" y="4028267"/>
            <a:ext cx="1089422" cy="1165447"/>
          </a:xfrm>
          <a:prstGeom prst="rect">
            <a:avLst/>
          </a:prstGeom>
          <a:solidFill>
            <a:schemeClr val="bg2"/>
          </a:solidFill>
          <a:ln w="9525">
            <a:noFill/>
            <a:miter lim="800000"/>
            <a:headEnd/>
            <a:tailEnd/>
          </a:ln>
        </p:spPr>
        <p:txBody>
          <a:bodyPr>
            <a:spAutoFit/>
          </a:bodyPr>
          <a:lstStyle/>
          <a:p>
            <a:pPr>
              <a:defRPr/>
            </a:pPr>
            <a:r>
              <a:rPr lang="en-US" sz="1088" b="1" u="sng" dirty="0">
                <a:solidFill>
                  <a:srgbClr val="FFC000"/>
                </a:solidFill>
                <a:effectLst>
                  <a:outerShdw blurRad="38100" dist="38100" dir="2700000" algn="tl">
                    <a:srgbClr val="000000">
                      <a:alpha val="43137"/>
                    </a:srgbClr>
                  </a:outerShdw>
                </a:effectLst>
              </a:rPr>
              <a:t>Threats</a:t>
            </a:r>
          </a:p>
          <a:p>
            <a:pPr>
              <a:defRPr/>
            </a:pPr>
            <a:endParaRPr lang="en-US" sz="817" b="1" dirty="0">
              <a:solidFill>
                <a:srgbClr val="FFC000"/>
              </a:solidFill>
              <a:effectLst>
                <a:outerShdw blurRad="38100" dist="38100" dir="2700000" algn="tl">
                  <a:srgbClr val="000000">
                    <a:alpha val="43137"/>
                  </a:srgbClr>
                </a:outerShdw>
              </a:effectLst>
            </a:endParaRPr>
          </a:p>
          <a:p>
            <a:pPr>
              <a:defRPr/>
            </a:pPr>
            <a:r>
              <a:rPr lang="en-US" sz="817" b="1" dirty="0">
                <a:solidFill>
                  <a:srgbClr val="FFC000"/>
                </a:solidFill>
                <a:effectLst>
                  <a:outerShdw blurRad="38100" dist="38100" dir="2700000" algn="tl">
                    <a:srgbClr val="000000">
                      <a:alpha val="43137"/>
                    </a:srgbClr>
                  </a:outerShdw>
                </a:effectLst>
              </a:rPr>
              <a:t>Diversifying to attract new blood especially </a:t>
            </a:r>
            <a:r>
              <a:rPr lang="en-US" sz="817" b="1" dirty="0" err="1">
                <a:solidFill>
                  <a:srgbClr val="FFC000"/>
                </a:solidFill>
                <a:effectLst>
                  <a:outerShdw blurRad="38100" dist="38100" dir="2700000" algn="tl">
                    <a:srgbClr val="000000">
                      <a:alpha val="43137"/>
                    </a:srgbClr>
                  </a:outerShdw>
                </a:effectLst>
              </a:rPr>
              <a:t>millennials</a:t>
            </a:r>
            <a:r>
              <a:rPr lang="en-US" sz="817" b="1" dirty="0">
                <a:solidFill>
                  <a:srgbClr val="FFC000"/>
                </a:solidFill>
                <a:effectLst>
                  <a:outerShdw blurRad="38100" dist="38100" dir="2700000" algn="tl">
                    <a:srgbClr val="000000">
                      <a:alpha val="43137"/>
                    </a:srgbClr>
                  </a:outerShdw>
                </a:effectLst>
              </a:rPr>
              <a:t>  </a:t>
            </a:r>
          </a:p>
          <a:p>
            <a:pPr>
              <a:defRPr/>
            </a:pPr>
            <a:endParaRPr lang="en-US" dirty="0"/>
          </a:p>
        </p:txBody>
      </p:sp>
      <p:sp>
        <p:nvSpPr>
          <p:cNvPr id="29" name="Down Arrow 32">
            <a:extLst>
              <a:ext uri="{FF2B5EF4-FFF2-40B4-BE49-F238E27FC236}">
                <a16:creationId xmlns:a16="http://schemas.microsoft.com/office/drawing/2014/main" id="{3FEC8681-FBF0-4F3B-B6FF-2751D726B210}"/>
              </a:ext>
            </a:extLst>
          </p:cNvPr>
          <p:cNvSpPr>
            <a:spLocks noChangeArrowheads="1"/>
          </p:cNvSpPr>
          <p:nvPr/>
        </p:nvSpPr>
        <p:spPr bwMode="auto">
          <a:xfrm>
            <a:off x="4444255" y="2088739"/>
            <a:ext cx="259556" cy="258365"/>
          </a:xfrm>
          <a:prstGeom prst="downArrow">
            <a:avLst>
              <a:gd name="adj1" fmla="val 50000"/>
              <a:gd name="adj2" fmla="val 50000"/>
            </a:avLst>
          </a:prstGeom>
          <a:solidFill>
            <a:srgbClr val="FFC000"/>
          </a:solidFill>
          <a:ln w="9525">
            <a:noFill/>
            <a:miter lim="800000"/>
            <a:headEnd/>
            <a:tailEnd/>
          </a:ln>
          <a:effectLst>
            <a:outerShdw blurRad="63500" dist="25400" dir="3719958" sx="99001" sy="99001" algn="t" rotWithShape="0">
              <a:srgbClr val="000000">
                <a:alpha val="37000"/>
              </a:srgbClr>
            </a:outerShdw>
          </a:effectLst>
        </p:spPr>
        <p:txBody>
          <a:bodyPr anchor="ctr"/>
          <a:lstStyle/>
          <a:p>
            <a:pPr marL="233284" indent="-233284" algn="ctr">
              <a:defRPr/>
            </a:pPr>
            <a:endParaRPr lang="en-US" noProof="1">
              <a:solidFill>
                <a:srgbClr val="FFFFFF"/>
              </a:solidFill>
              <a:latin typeface="Calibri" pitchFamily="-65" charset="0"/>
              <a:ea typeface="ＭＳ Ｐゴシック" pitchFamily="-65" charset="-128"/>
            </a:endParaRPr>
          </a:p>
        </p:txBody>
      </p:sp>
      <p:sp>
        <p:nvSpPr>
          <p:cNvPr id="30" name="Down Arrow 33">
            <a:extLst>
              <a:ext uri="{FF2B5EF4-FFF2-40B4-BE49-F238E27FC236}">
                <a16:creationId xmlns:a16="http://schemas.microsoft.com/office/drawing/2014/main" id="{AB069ADA-E7F6-464F-B8C6-1028D3C422F5}"/>
              </a:ext>
            </a:extLst>
          </p:cNvPr>
          <p:cNvSpPr>
            <a:spLocks noChangeArrowheads="1"/>
          </p:cNvSpPr>
          <p:nvPr/>
        </p:nvSpPr>
        <p:spPr bwMode="auto">
          <a:xfrm>
            <a:off x="4444255" y="3578211"/>
            <a:ext cx="259556" cy="259556"/>
          </a:xfrm>
          <a:prstGeom prst="downArrow">
            <a:avLst>
              <a:gd name="adj1" fmla="val 50000"/>
              <a:gd name="adj2" fmla="val 50000"/>
            </a:avLst>
          </a:prstGeom>
          <a:gradFill rotWithShape="1">
            <a:gsLst>
              <a:gs pos="0">
                <a:srgbClr val="BFBFBF"/>
              </a:gs>
              <a:gs pos="100000">
                <a:srgbClr val="404040"/>
              </a:gs>
            </a:gsLst>
            <a:lin ang="5400000" scaled="1"/>
          </a:gradFill>
          <a:ln w="9525">
            <a:solidFill>
              <a:srgbClr val="FFC000"/>
            </a:solidFill>
            <a:miter lim="800000"/>
            <a:headEnd/>
            <a:tailEnd/>
          </a:ln>
          <a:effectLst>
            <a:outerShdw blurRad="63500" dist="25400" dir="3719958" sx="99001" sy="99001" algn="t" rotWithShape="0">
              <a:srgbClr val="000000">
                <a:alpha val="37000"/>
              </a:srgbClr>
            </a:outerShdw>
          </a:effectLst>
        </p:spPr>
        <p:txBody>
          <a:bodyPr anchor="ctr"/>
          <a:lstStyle/>
          <a:p>
            <a:pPr marL="233284" indent="-233284" algn="ctr">
              <a:defRPr/>
            </a:pPr>
            <a:endParaRPr lang="en-US" noProof="1">
              <a:solidFill>
                <a:srgbClr val="FFFFFF"/>
              </a:solidFill>
              <a:latin typeface="Calibri" pitchFamily="-65" charset="0"/>
              <a:ea typeface="ＭＳ Ｐゴシック" pitchFamily="-65" charset="-128"/>
            </a:endParaRPr>
          </a:p>
        </p:txBody>
      </p:sp>
      <p:sp>
        <p:nvSpPr>
          <p:cNvPr id="31" name="Tekstboks 3">
            <a:extLst>
              <a:ext uri="{FF2B5EF4-FFF2-40B4-BE49-F238E27FC236}">
                <a16:creationId xmlns:a16="http://schemas.microsoft.com/office/drawing/2014/main" id="{CA5CE566-963C-4630-A126-2988B0273DDE}"/>
              </a:ext>
            </a:extLst>
          </p:cNvPr>
          <p:cNvSpPr txBox="1">
            <a:spLocks noChangeArrowheads="1"/>
          </p:cNvSpPr>
          <p:nvPr/>
        </p:nvSpPr>
        <p:spPr bwMode="auto">
          <a:xfrm>
            <a:off x="107504" y="260648"/>
            <a:ext cx="2160240" cy="584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da-DK" altLang="en-US" sz="3200" b="1" dirty="0">
                <a:solidFill>
                  <a:srgbClr val="FFC000"/>
                </a:solidFill>
                <a:latin typeface="Calibri" panose="020F0502020204030204" pitchFamily="34" charset="0"/>
                <a:cs typeface="Calibri" panose="020F0502020204030204" pitchFamily="34" charset="0"/>
              </a:rPr>
              <a:t>Threats</a:t>
            </a:r>
          </a:p>
        </p:txBody>
      </p:sp>
    </p:spTree>
    <p:extLst>
      <p:ext uri="{BB962C8B-B14F-4D97-AF65-F5344CB8AC3E}">
        <p14:creationId xmlns:p14="http://schemas.microsoft.com/office/powerpoint/2010/main" val="237643395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A25AA299-31A9-438B-8E57-39B7265506F9}"/>
              </a:ext>
            </a:extLst>
          </p:cNvPr>
          <p:cNvSpPr>
            <a:spLocks noGrp="1"/>
          </p:cNvSpPr>
          <p:nvPr>
            <p:ph type="dt" sz="quarter" idx="10"/>
          </p:nvPr>
        </p:nvSpPr>
        <p:spPr/>
        <p:txBody>
          <a:bodyPr/>
          <a:lstStyle/>
          <a:p>
            <a:pPr>
              <a:defRPr/>
            </a:pPr>
            <a:fld id="{AA2A7C81-35C9-4945-A4CE-7561AA5A8777}" type="datetime1">
              <a:rPr lang="en-GB" altLang="en-US">
                <a:solidFill>
                  <a:prstClr val="black">
                    <a:tint val="75000"/>
                  </a:prstClr>
                </a:solidFill>
                <a:latin typeface="Myriad Pro"/>
              </a:rPr>
              <a:pPr>
                <a:defRPr/>
              </a:pPr>
              <a:t>25/04/2018</a:t>
            </a:fld>
            <a:endParaRPr lang="en-GB" altLang="en-US">
              <a:solidFill>
                <a:prstClr val="black">
                  <a:tint val="75000"/>
                </a:prstClr>
              </a:solidFill>
              <a:latin typeface="Myriad Pro"/>
            </a:endParaRPr>
          </a:p>
        </p:txBody>
      </p:sp>
      <p:sp>
        <p:nvSpPr>
          <p:cNvPr id="5" name="Footer Placeholder 4">
            <a:extLst>
              <a:ext uri="{FF2B5EF4-FFF2-40B4-BE49-F238E27FC236}">
                <a16:creationId xmlns:a16="http://schemas.microsoft.com/office/drawing/2014/main" id="{93E41BE0-CFC0-4C9A-B087-1ECB422A6F8C}"/>
              </a:ext>
            </a:extLst>
          </p:cNvPr>
          <p:cNvSpPr>
            <a:spLocks noGrp="1"/>
          </p:cNvSpPr>
          <p:nvPr>
            <p:ph type="ftr" sz="quarter" idx="11"/>
          </p:nvPr>
        </p:nvSpPr>
        <p:spPr>
          <a:xfrm>
            <a:off x="3152609" y="5521242"/>
            <a:ext cx="2895600" cy="296681"/>
          </a:xfrm>
        </p:spPr>
        <p:txBody>
          <a:bodyPr/>
          <a:lstStyle/>
          <a:p>
            <a:pPr>
              <a:defRPr/>
            </a:pPr>
            <a:r>
              <a:rPr lang="en-GB" altLang="en-US">
                <a:solidFill>
                  <a:prstClr val="black"/>
                </a:solidFill>
                <a:latin typeface="Myriad Pro"/>
              </a:rPr>
              <a:t>Mary March</a:t>
            </a:r>
          </a:p>
        </p:txBody>
      </p:sp>
      <p:sp>
        <p:nvSpPr>
          <p:cNvPr id="6" name="Rectangle 5">
            <a:extLst>
              <a:ext uri="{FF2B5EF4-FFF2-40B4-BE49-F238E27FC236}">
                <a16:creationId xmlns:a16="http://schemas.microsoft.com/office/drawing/2014/main" id="{8CC4EFF2-25FE-4315-8D75-71B5335B3482}"/>
              </a:ext>
            </a:extLst>
          </p:cNvPr>
          <p:cNvSpPr/>
          <p:nvPr/>
        </p:nvSpPr>
        <p:spPr>
          <a:xfrm>
            <a:off x="37053" y="3982701"/>
            <a:ext cx="9335069" cy="1396463"/>
          </a:xfrm>
          <a:prstGeom prst="rect">
            <a:avLst/>
          </a:prstGeom>
          <a:gradFill rotWithShape="1">
            <a:gsLst>
              <a:gs pos="61000">
                <a:sysClr val="window" lastClr="FFFFFF">
                  <a:alpha val="0"/>
                </a:sysClr>
              </a:gs>
              <a:gs pos="100000">
                <a:sysClr val="window" lastClr="FFFFFF">
                  <a:lumMod val="85000"/>
                </a:sysClr>
              </a:gs>
            </a:gsLst>
            <a:lin ang="16200000" scaled="0"/>
          </a:gradFill>
          <a:ln w="9525" cap="flat" cmpd="sng" algn="ctr">
            <a:noFill/>
            <a:prstDash val="solid"/>
          </a:ln>
          <a:effectLst/>
        </p:spPr>
        <p:txBody>
          <a:bodyPr anchor="ctr"/>
          <a:lstStyle/>
          <a:p>
            <a:pPr algn="ctr" defTabSz="622089" fontAlgn="auto" hangingPunct="1">
              <a:spcBef>
                <a:spcPts val="0"/>
              </a:spcBef>
              <a:spcAft>
                <a:spcPts val="0"/>
              </a:spcAft>
              <a:defRPr/>
            </a:pPr>
            <a:endParaRPr lang="en-US" kern="0">
              <a:solidFill>
                <a:sysClr val="window" lastClr="FFFFFF"/>
              </a:solidFill>
              <a:latin typeface="Calibri"/>
            </a:endParaRPr>
          </a:p>
        </p:txBody>
      </p:sp>
      <p:sp>
        <p:nvSpPr>
          <p:cNvPr id="7" name="Left-Right Arrow 5">
            <a:extLst>
              <a:ext uri="{FF2B5EF4-FFF2-40B4-BE49-F238E27FC236}">
                <a16:creationId xmlns:a16="http://schemas.microsoft.com/office/drawing/2014/main" id="{2C200AA6-7E8C-4641-9AE7-163A785E98FC}"/>
              </a:ext>
            </a:extLst>
          </p:cNvPr>
          <p:cNvSpPr/>
          <p:nvPr/>
        </p:nvSpPr>
        <p:spPr bwMode="auto">
          <a:xfrm>
            <a:off x="4186071" y="1331128"/>
            <a:ext cx="1037035" cy="393425"/>
          </a:xfrm>
          <a:prstGeom prst="leftRightArrow">
            <a:avLst/>
          </a:prstGeom>
          <a:gradFill flip="none" rotWithShape="1">
            <a:gsLst>
              <a:gs pos="0">
                <a:schemeClr val="bg1">
                  <a:lumMod val="65000"/>
                </a:schemeClr>
              </a:gs>
              <a:gs pos="100000">
                <a:schemeClr val="bg1">
                  <a:lumMod val="85000"/>
                </a:schemeClr>
              </a:gs>
            </a:gsLst>
            <a:lin ang="5400000" scaled="0"/>
            <a:tileRect/>
          </a:gradFill>
          <a:ln w="9525" cap="flat" cmpd="sng" algn="ctr">
            <a:solidFill>
              <a:schemeClr val="tx1">
                <a:lumMod val="65000"/>
                <a:lumOff val="35000"/>
              </a:schemeClr>
            </a:solidFill>
            <a:prstDash val="solid"/>
            <a:round/>
            <a:headEnd type="none" w="med" len="med"/>
            <a:tailEnd type="none" w="med" len="med"/>
          </a:ln>
          <a:effectLst/>
        </p:spPr>
        <p:txBody>
          <a:bodyPr/>
          <a:lstStyle/>
          <a:p>
            <a:pPr>
              <a:buFont typeface="Times New Roman" pitchFamily="16" charset="0"/>
              <a:buNone/>
              <a:defRPr/>
            </a:pPr>
            <a:endParaRPr lang="en-US"/>
          </a:p>
        </p:txBody>
      </p:sp>
      <p:sp>
        <p:nvSpPr>
          <p:cNvPr id="8" name="Rectangle 7">
            <a:extLst>
              <a:ext uri="{FF2B5EF4-FFF2-40B4-BE49-F238E27FC236}">
                <a16:creationId xmlns:a16="http://schemas.microsoft.com/office/drawing/2014/main" id="{D010E249-BBFA-41DE-AEB4-CAE5CEFDB4CF}"/>
              </a:ext>
            </a:extLst>
          </p:cNvPr>
          <p:cNvSpPr/>
          <p:nvPr/>
        </p:nvSpPr>
        <p:spPr bwMode="auto">
          <a:xfrm>
            <a:off x="2698470" y="961229"/>
            <a:ext cx="1072121" cy="1161869"/>
          </a:xfrm>
          <a:prstGeom prst="rect">
            <a:avLst/>
          </a:prstGeom>
          <a:gradFill flip="none" rotWithShape="1">
            <a:gsLst>
              <a:gs pos="0">
                <a:srgbClr val="00B0F0"/>
              </a:gs>
              <a:gs pos="100000">
                <a:srgbClr val="004C84"/>
              </a:gs>
            </a:gsLst>
            <a:lin ang="5400000" scaled="0"/>
            <a:tileRect/>
          </a:gradFill>
          <a:ln w="9525" cap="flat" cmpd="sng" algn="ctr">
            <a:noFill/>
            <a:prstDash val="solid"/>
            <a:round/>
            <a:headEnd type="none" w="med" len="med"/>
            <a:tailEnd type="none" w="med" len="med"/>
          </a:ln>
          <a:effectLst/>
          <a:scene3d>
            <a:camera prst="perspectiveBelow">
              <a:rot lat="600000" lon="0" rev="0"/>
            </a:camera>
            <a:lightRig rig="threePt" dir="t"/>
          </a:scene3d>
          <a:sp3d extrusionH="1022350"/>
        </p:spPr>
        <p:txBody>
          <a:bodyPr/>
          <a:lstStyle/>
          <a:p>
            <a:pPr>
              <a:buFont typeface="Times New Roman" pitchFamily="16" charset="0"/>
              <a:buNone/>
              <a:defRPr/>
            </a:pPr>
            <a:endParaRPr lang="en-US"/>
          </a:p>
        </p:txBody>
      </p:sp>
      <p:sp>
        <p:nvSpPr>
          <p:cNvPr id="9" name="TextBox 8">
            <a:extLst>
              <a:ext uri="{FF2B5EF4-FFF2-40B4-BE49-F238E27FC236}">
                <a16:creationId xmlns:a16="http://schemas.microsoft.com/office/drawing/2014/main" id="{BDEAAD88-544C-4BB4-9B89-3815BAD90E04}"/>
              </a:ext>
            </a:extLst>
          </p:cNvPr>
          <p:cNvSpPr txBox="1"/>
          <p:nvPr/>
        </p:nvSpPr>
        <p:spPr>
          <a:xfrm>
            <a:off x="2971767" y="1234177"/>
            <a:ext cx="525529" cy="783291"/>
          </a:xfrm>
          <a:prstGeom prst="rect">
            <a:avLst/>
          </a:prstGeom>
          <a:noFill/>
        </p:spPr>
        <p:txBody>
          <a:bodyPr>
            <a:spAutoFit/>
          </a:bodyPr>
          <a:lstStyle/>
          <a:p>
            <a:pPr>
              <a:buFont typeface="Times New Roman" pitchFamily="16" charset="0"/>
              <a:buNone/>
              <a:defRPr/>
            </a:pPr>
            <a:r>
              <a:rPr lang="en-US" sz="4490" b="1" dirty="0">
                <a:solidFill>
                  <a:srgbClr val="7030A0"/>
                </a:solidFill>
                <a:effectLst>
                  <a:innerShdw blurRad="63500" dist="76200" dir="13500000">
                    <a:prstClr val="black">
                      <a:alpha val="38000"/>
                    </a:prstClr>
                  </a:innerShdw>
                </a:effectLst>
                <a:latin typeface="Verdana" pitchFamily="34" charset="0"/>
              </a:rPr>
              <a:t>S</a:t>
            </a:r>
          </a:p>
        </p:txBody>
      </p:sp>
      <p:sp>
        <p:nvSpPr>
          <p:cNvPr id="10" name="Rectangle 9">
            <a:extLst>
              <a:ext uri="{FF2B5EF4-FFF2-40B4-BE49-F238E27FC236}">
                <a16:creationId xmlns:a16="http://schemas.microsoft.com/office/drawing/2014/main" id="{0942F454-F3C8-4334-BD73-0CFA70E4C624}"/>
              </a:ext>
            </a:extLst>
          </p:cNvPr>
          <p:cNvSpPr/>
          <p:nvPr/>
        </p:nvSpPr>
        <p:spPr bwMode="auto">
          <a:xfrm>
            <a:off x="5653350" y="961229"/>
            <a:ext cx="1072121" cy="1161869"/>
          </a:xfrm>
          <a:prstGeom prst="rect">
            <a:avLst/>
          </a:prstGeom>
          <a:gradFill flip="none" rotWithShape="1">
            <a:gsLst>
              <a:gs pos="0">
                <a:srgbClr val="64D011"/>
              </a:gs>
              <a:gs pos="100000">
                <a:srgbClr val="326609"/>
              </a:gs>
            </a:gsLst>
            <a:lin ang="5400000" scaled="0"/>
            <a:tileRect/>
          </a:gradFill>
          <a:ln w="9525" cap="flat" cmpd="sng" algn="ctr">
            <a:noFill/>
            <a:prstDash val="solid"/>
            <a:round/>
            <a:headEnd type="none" w="med" len="med"/>
            <a:tailEnd type="none" w="med" len="med"/>
          </a:ln>
          <a:effectLst/>
          <a:scene3d>
            <a:camera prst="perspectiveBelow" fov="2700000">
              <a:rot lat="600000" lon="0" rev="0"/>
            </a:camera>
            <a:lightRig rig="threePt" dir="t"/>
          </a:scene3d>
          <a:sp3d extrusionH="1022350"/>
        </p:spPr>
        <p:txBody>
          <a:bodyPr/>
          <a:lstStyle/>
          <a:p>
            <a:pPr>
              <a:buFont typeface="Times New Roman" charset="0"/>
              <a:buNone/>
              <a:defRPr/>
            </a:pPr>
            <a:endParaRPr lang="en-US"/>
          </a:p>
        </p:txBody>
      </p:sp>
      <p:sp>
        <p:nvSpPr>
          <p:cNvPr id="11" name="TextBox 10">
            <a:extLst>
              <a:ext uri="{FF2B5EF4-FFF2-40B4-BE49-F238E27FC236}">
                <a16:creationId xmlns:a16="http://schemas.microsoft.com/office/drawing/2014/main" id="{84D5A177-2EE8-4CF3-BFBD-F9572CC3F61E}"/>
              </a:ext>
            </a:extLst>
          </p:cNvPr>
          <p:cNvSpPr txBox="1"/>
          <p:nvPr/>
        </p:nvSpPr>
        <p:spPr>
          <a:xfrm>
            <a:off x="5913660" y="1201777"/>
            <a:ext cx="551500" cy="783291"/>
          </a:xfrm>
          <a:prstGeom prst="rect">
            <a:avLst/>
          </a:prstGeom>
          <a:noFill/>
        </p:spPr>
        <p:txBody>
          <a:bodyPr>
            <a:spAutoFit/>
          </a:bodyPr>
          <a:lstStyle/>
          <a:p>
            <a:pPr>
              <a:buFont typeface="Times New Roman" pitchFamily="16" charset="0"/>
              <a:buNone/>
              <a:defRPr/>
            </a:pPr>
            <a:r>
              <a:rPr lang="en-US" sz="4490" b="1" dirty="0">
                <a:solidFill>
                  <a:srgbClr val="0070C0"/>
                </a:solidFill>
                <a:effectLst>
                  <a:innerShdw blurRad="63500" dist="76200" dir="13500000">
                    <a:prstClr val="black">
                      <a:alpha val="38000"/>
                    </a:prstClr>
                  </a:innerShdw>
                </a:effectLst>
                <a:latin typeface="Verdana" pitchFamily="34" charset="0"/>
              </a:rPr>
              <a:t>O</a:t>
            </a:r>
          </a:p>
        </p:txBody>
      </p:sp>
      <p:sp>
        <p:nvSpPr>
          <p:cNvPr id="12" name="Rectangle 11">
            <a:extLst>
              <a:ext uri="{FF2B5EF4-FFF2-40B4-BE49-F238E27FC236}">
                <a16:creationId xmlns:a16="http://schemas.microsoft.com/office/drawing/2014/main" id="{1C6842FC-C256-4138-9C70-DF4D1FA5082D}"/>
              </a:ext>
            </a:extLst>
          </p:cNvPr>
          <p:cNvSpPr/>
          <p:nvPr/>
        </p:nvSpPr>
        <p:spPr bwMode="auto">
          <a:xfrm>
            <a:off x="2339046" y="2101710"/>
            <a:ext cx="1846265" cy="1161869"/>
          </a:xfrm>
          <a:prstGeom prst="rect">
            <a:avLst/>
          </a:prstGeom>
          <a:gradFill flip="none" rotWithShape="1">
            <a:gsLst>
              <a:gs pos="0">
                <a:srgbClr val="A5D8F9"/>
              </a:gs>
              <a:gs pos="100000">
                <a:srgbClr val="0070C0"/>
              </a:gs>
            </a:gsLst>
            <a:lin ang="5400000" scaled="0"/>
            <a:tileRect/>
          </a:gradFill>
          <a:ln w="9525" cap="flat" cmpd="sng" algn="ctr">
            <a:noFill/>
            <a:prstDash val="solid"/>
            <a:round/>
            <a:headEnd type="none" w="med" len="med"/>
            <a:tailEnd type="none" w="med" len="med"/>
          </a:ln>
          <a:effectLst/>
          <a:scene3d>
            <a:camera prst="orthographicFront"/>
            <a:lightRig rig="threePt" dir="t"/>
          </a:scene3d>
          <a:sp3d extrusionH="1003300"/>
        </p:spPr>
        <p:txBody>
          <a:bodyPr/>
          <a:lstStyle/>
          <a:p>
            <a:pPr>
              <a:buFont typeface="Times New Roman" pitchFamily="16" charset="0"/>
              <a:buNone/>
              <a:defRPr/>
            </a:pPr>
            <a:endParaRPr lang="en-US"/>
          </a:p>
        </p:txBody>
      </p:sp>
      <p:sp>
        <p:nvSpPr>
          <p:cNvPr id="13" name="TextBox 16">
            <a:extLst>
              <a:ext uri="{FF2B5EF4-FFF2-40B4-BE49-F238E27FC236}">
                <a16:creationId xmlns:a16="http://schemas.microsoft.com/office/drawing/2014/main" id="{9CF0706E-62DB-4BAA-988B-A94A9C00710A}"/>
              </a:ext>
            </a:extLst>
          </p:cNvPr>
          <p:cNvSpPr txBox="1">
            <a:spLocks noChangeArrowheads="1"/>
          </p:cNvSpPr>
          <p:nvPr/>
        </p:nvSpPr>
        <p:spPr bwMode="auto">
          <a:xfrm>
            <a:off x="2371558" y="2242475"/>
            <a:ext cx="1762125" cy="888448"/>
          </a:xfrm>
          <a:prstGeom prst="rect">
            <a:avLst/>
          </a:prstGeom>
          <a:noFill/>
          <a:ln w="9525">
            <a:noFill/>
            <a:miter lim="800000"/>
            <a:headEnd/>
            <a:tailEnd/>
          </a:ln>
        </p:spPr>
        <p:txBody>
          <a:bodyPr>
            <a:spAutoFit/>
          </a:bodyPr>
          <a:lstStyle/>
          <a:p>
            <a:pPr>
              <a:defRPr/>
            </a:pPr>
            <a:r>
              <a:rPr lang="en-US" sz="1088" b="1" dirty="0">
                <a:solidFill>
                  <a:srgbClr val="7030A0"/>
                </a:solidFill>
              </a:rPr>
              <a:t>Strengths</a:t>
            </a:r>
          </a:p>
          <a:p>
            <a:pPr>
              <a:defRPr/>
            </a:pPr>
            <a:endParaRPr lang="en-US" sz="817" dirty="0"/>
          </a:p>
          <a:p>
            <a:pPr marL="116642" indent="-116642">
              <a:buFont typeface="Arial" panose="020B0604020202020204" pitchFamily="34" charset="0"/>
              <a:buChar char="•"/>
              <a:defRPr/>
            </a:pPr>
            <a:r>
              <a:rPr lang="en-US" sz="817" dirty="0">
                <a:solidFill>
                  <a:srgbClr val="7030A0"/>
                </a:solidFill>
              </a:rPr>
              <a:t>Working with travel insurance partner</a:t>
            </a:r>
            <a:endParaRPr lang="en-US" sz="817" dirty="0"/>
          </a:p>
          <a:p>
            <a:pPr marL="116642" indent="-116642">
              <a:buFont typeface="Arial" panose="020B0604020202020204" pitchFamily="34" charset="0"/>
              <a:buChar char="•"/>
              <a:defRPr/>
            </a:pPr>
            <a:r>
              <a:rPr lang="en-US" sz="817" dirty="0">
                <a:solidFill>
                  <a:srgbClr val="7030A0"/>
                </a:solidFill>
              </a:rPr>
              <a:t>One Stop Shop offering Low Deals on Package Holidays</a:t>
            </a:r>
            <a:endParaRPr lang="en-US" sz="817" u="sng" noProof="1">
              <a:latin typeface="Calibri" pitchFamily="34" charset="0"/>
              <a:cs typeface="Arial" charset="0"/>
            </a:endParaRPr>
          </a:p>
        </p:txBody>
      </p:sp>
      <p:sp>
        <p:nvSpPr>
          <p:cNvPr id="14" name="Rectangle 13">
            <a:extLst>
              <a:ext uri="{FF2B5EF4-FFF2-40B4-BE49-F238E27FC236}">
                <a16:creationId xmlns:a16="http://schemas.microsoft.com/office/drawing/2014/main" id="{E6C10C80-7513-465C-A451-2B0EED872C2E}"/>
              </a:ext>
            </a:extLst>
          </p:cNvPr>
          <p:cNvSpPr/>
          <p:nvPr/>
        </p:nvSpPr>
        <p:spPr bwMode="auto">
          <a:xfrm>
            <a:off x="2339046" y="3232474"/>
            <a:ext cx="1846265" cy="1161869"/>
          </a:xfrm>
          <a:prstGeom prst="rect">
            <a:avLst/>
          </a:prstGeom>
          <a:gradFill flip="none" rotWithShape="1">
            <a:gsLst>
              <a:gs pos="0">
                <a:srgbClr val="A5D8F9"/>
              </a:gs>
              <a:gs pos="100000">
                <a:srgbClr val="0070C0"/>
              </a:gs>
            </a:gsLst>
            <a:lin ang="5400000" scaled="0"/>
            <a:tileRect/>
          </a:gradFill>
          <a:ln w="9525" cap="flat" cmpd="sng" algn="ctr">
            <a:noFill/>
            <a:prstDash val="solid"/>
            <a:round/>
            <a:headEnd type="none" w="med" len="med"/>
            <a:tailEnd type="none" w="med" len="med"/>
          </a:ln>
          <a:effectLst/>
          <a:scene3d>
            <a:camera prst="orthographicFront"/>
            <a:lightRig rig="threePt" dir="t"/>
          </a:scene3d>
          <a:sp3d extrusionH="1003300"/>
        </p:spPr>
        <p:txBody>
          <a:bodyPr/>
          <a:lstStyle/>
          <a:p>
            <a:pPr>
              <a:buFont typeface="Times New Roman" pitchFamily="16" charset="0"/>
              <a:buNone/>
              <a:defRPr/>
            </a:pPr>
            <a:endParaRPr lang="en-US"/>
          </a:p>
        </p:txBody>
      </p:sp>
      <p:sp>
        <p:nvSpPr>
          <p:cNvPr id="15" name="TextBox 16">
            <a:extLst>
              <a:ext uri="{FF2B5EF4-FFF2-40B4-BE49-F238E27FC236}">
                <a16:creationId xmlns:a16="http://schemas.microsoft.com/office/drawing/2014/main" id="{86251FF8-A174-481F-A57B-41798E21F79A}"/>
              </a:ext>
            </a:extLst>
          </p:cNvPr>
          <p:cNvSpPr txBox="1">
            <a:spLocks noChangeArrowheads="1"/>
          </p:cNvSpPr>
          <p:nvPr/>
        </p:nvSpPr>
        <p:spPr bwMode="auto">
          <a:xfrm>
            <a:off x="2381083" y="3480725"/>
            <a:ext cx="1762125" cy="662104"/>
          </a:xfrm>
          <a:prstGeom prst="rect">
            <a:avLst/>
          </a:prstGeom>
          <a:noFill/>
          <a:ln w="9525">
            <a:noFill/>
            <a:miter lim="800000"/>
            <a:headEnd/>
            <a:tailEnd/>
          </a:ln>
        </p:spPr>
        <p:txBody>
          <a:bodyPr>
            <a:spAutoFit/>
          </a:bodyPr>
          <a:lstStyle/>
          <a:p>
            <a:pPr>
              <a:defRPr/>
            </a:pPr>
            <a:r>
              <a:rPr lang="en-US" sz="1088" b="1" dirty="0">
                <a:solidFill>
                  <a:srgbClr val="7030A0"/>
                </a:solidFill>
              </a:rPr>
              <a:t>Strengths</a:t>
            </a:r>
          </a:p>
          <a:p>
            <a:pPr>
              <a:defRPr/>
            </a:pPr>
            <a:endParaRPr lang="en-US" sz="817" dirty="0"/>
          </a:p>
          <a:p>
            <a:pPr hangingPunct="1">
              <a:spcBef>
                <a:spcPct val="20000"/>
              </a:spcBef>
              <a:buFont typeface="Arial" charset="0"/>
              <a:buChar char="•"/>
              <a:defRPr/>
            </a:pPr>
            <a:r>
              <a:rPr lang="en-US" sz="817" dirty="0">
                <a:solidFill>
                  <a:srgbClr val="7030A0"/>
                </a:solidFill>
                <a:effectLst>
                  <a:outerShdw blurRad="38100" dist="38100" dir="2700000" algn="tl">
                    <a:srgbClr val="000000">
                      <a:alpha val="43137"/>
                    </a:srgbClr>
                  </a:outerShdw>
                </a:effectLst>
              </a:rPr>
              <a:t>Adding incentives for loyal customers</a:t>
            </a:r>
            <a:endParaRPr lang="en-US" sz="817" noProof="1">
              <a:latin typeface="Calibri" pitchFamily="34" charset="0"/>
              <a:cs typeface="Arial" charset="0"/>
            </a:endParaRPr>
          </a:p>
        </p:txBody>
      </p:sp>
      <p:sp>
        <p:nvSpPr>
          <p:cNvPr id="16" name="Rectangle 15">
            <a:extLst>
              <a:ext uri="{FF2B5EF4-FFF2-40B4-BE49-F238E27FC236}">
                <a16:creationId xmlns:a16="http://schemas.microsoft.com/office/drawing/2014/main" id="{1548CCC9-5F71-4873-9E1E-45AEAAC051AD}"/>
              </a:ext>
            </a:extLst>
          </p:cNvPr>
          <p:cNvSpPr/>
          <p:nvPr/>
        </p:nvSpPr>
        <p:spPr bwMode="auto">
          <a:xfrm>
            <a:off x="2339046" y="4413753"/>
            <a:ext cx="1846265" cy="758069"/>
          </a:xfrm>
          <a:prstGeom prst="rect">
            <a:avLst/>
          </a:prstGeom>
          <a:gradFill flip="none" rotWithShape="1">
            <a:gsLst>
              <a:gs pos="0">
                <a:srgbClr val="A5D8F9"/>
              </a:gs>
              <a:gs pos="100000">
                <a:srgbClr val="0070C0"/>
              </a:gs>
            </a:gsLst>
            <a:lin ang="5400000" scaled="0"/>
            <a:tileRect/>
          </a:gradFill>
          <a:ln w="9525" cap="flat" cmpd="sng" algn="ctr">
            <a:noFill/>
            <a:prstDash val="solid"/>
            <a:round/>
            <a:headEnd type="none" w="med" len="med"/>
            <a:tailEnd type="none" w="med" len="med"/>
          </a:ln>
          <a:effectLst/>
          <a:scene3d>
            <a:camera prst="orthographicFront"/>
            <a:lightRig rig="threePt" dir="t"/>
          </a:scene3d>
          <a:sp3d extrusionH="1003300"/>
        </p:spPr>
        <p:txBody>
          <a:bodyPr/>
          <a:lstStyle/>
          <a:p>
            <a:pPr>
              <a:buFont typeface="Times New Roman" pitchFamily="16" charset="0"/>
              <a:buNone/>
              <a:defRPr/>
            </a:pPr>
            <a:endParaRPr lang="en-US"/>
          </a:p>
        </p:txBody>
      </p:sp>
      <p:sp>
        <p:nvSpPr>
          <p:cNvPr id="17" name="TextBox 16">
            <a:extLst>
              <a:ext uri="{FF2B5EF4-FFF2-40B4-BE49-F238E27FC236}">
                <a16:creationId xmlns:a16="http://schemas.microsoft.com/office/drawing/2014/main" id="{92B008D6-DED5-4E27-986E-AA6873A8CA04}"/>
              </a:ext>
            </a:extLst>
          </p:cNvPr>
          <p:cNvSpPr txBox="1">
            <a:spLocks noChangeArrowheads="1"/>
          </p:cNvSpPr>
          <p:nvPr/>
        </p:nvSpPr>
        <p:spPr bwMode="auto">
          <a:xfrm>
            <a:off x="2371558" y="4523712"/>
            <a:ext cx="1762125" cy="636969"/>
          </a:xfrm>
          <a:prstGeom prst="rect">
            <a:avLst/>
          </a:prstGeom>
          <a:noFill/>
          <a:ln w="9525">
            <a:noFill/>
            <a:miter lim="800000"/>
            <a:headEnd/>
            <a:tailEnd/>
          </a:ln>
        </p:spPr>
        <p:txBody>
          <a:bodyPr>
            <a:spAutoFit/>
          </a:bodyPr>
          <a:lstStyle/>
          <a:p>
            <a:pPr>
              <a:defRPr/>
            </a:pPr>
            <a:r>
              <a:rPr lang="en-US" sz="1088" b="1" dirty="0">
                <a:solidFill>
                  <a:srgbClr val="7030A0"/>
                </a:solidFill>
              </a:rPr>
              <a:t>Strengths</a:t>
            </a:r>
          </a:p>
          <a:p>
            <a:pPr>
              <a:defRPr/>
            </a:pPr>
            <a:endParaRPr lang="en-US" sz="817" dirty="0"/>
          </a:p>
          <a:p>
            <a:pPr>
              <a:defRPr/>
            </a:pPr>
            <a:r>
              <a:rPr lang="en-US" sz="817" dirty="0">
                <a:solidFill>
                  <a:srgbClr val="7030A0"/>
                </a:solidFill>
                <a:effectLst>
                  <a:outerShdw blurRad="38100" dist="38100" dir="2700000" algn="tl">
                    <a:srgbClr val="000000">
                      <a:alpha val="43137"/>
                    </a:srgbClr>
                  </a:outerShdw>
                </a:effectLst>
              </a:rPr>
              <a:t>Potential to develop a loyal customer base. </a:t>
            </a:r>
          </a:p>
        </p:txBody>
      </p:sp>
      <p:sp>
        <p:nvSpPr>
          <p:cNvPr id="18" name="Rectangle 17">
            <a:extLst>
              <a:ext uri="{FF2B5EF4-FFF2-40B4-BE49-F238E27FC236}">
                <a16:creationId xmlns:a16="http://schemas.microsoft.com/office/drawing/2014/main" id="{1501DE1F-EB91-4BC9-85C9-B96CE4B4FD78}"/>
              </a:ext>
            </a:extLst>
          </p:cNvPr>
          <p:cNvSpPr/>
          <p:nvPr/>
        </p:nvSpPr>
        <p:spPr bwMode="auto">
          <a:xfrm>
            <a:off x="5222111" y="2101710"/>
            <a:ext cx="1846265" cy="1161869"/>
          </a:xfrm>
          <a:prstGeom prst="rect">
            <a:avLst/>
          </a:prstGeom>
          <a:gradFill flip="none" rotWithShape="1">
            <a:gsLst>
              <a:gs pos="0">
                <a:srgbClr val="AFE87E"/>
              </a:gs>
              <a:gs pos="100000">
                <a:srgbClr val="64D011"/>
              </a:gs>
            </a:gsLst>
            <a:lin ang="5400000" scaled="0"/>
            <a:tileRect/>
          </a:gradFill>
          <a:ln w="9525" cap="flat" cmpd="sng" algn="ctr">
            <a:noFill/>
            <a:prstDash val="solid"/>
            <a:round/>
            <a:headEnd type="none" w="med" len="med"/>
            <a:tailEnd type="none" w="med" len="med"/>
          </a:ln>
          <a:effectLst/>
          <a:scene3d>
            <a:camera prst="orthographicFront"/>
            <a:lightRig rig="threePt" dir="t"/>
          </a:scene3d>
          <a:sp3d extrusionH="1003300"/>
        </p:spPr>
        <p:txBody>
          <a:bodyPr/>
          <a:lstStyle/>
          <a:p>
            <a:pPr>
              <a:buFont typeface="Times New Roman" charset="0"/>
              <a:buNone/>
              <a:defRPr/>
            </a:pPr>
            <a:endParaRPr lang="en-US"/>
          </a:p>
        </p:txBody>
      </p:sp>
      <p:sp>
        <p:nvSpPr>
          <p:cNvPr id="19" name="TextBox 16">
            <a:extLst>
              <a:ext uri="{FF2B5EF4-FFF2-40B4-BE49-F238E27FC236}">
                <a16:creationId xmlns:a16="http://schemas.microsoft.com/office/drawing/2014/main" id="{EC0818FE-1A6C-4DFF-9B9C-4D335C748AE6}"/>
              </a:ext>
            </a:extLst>
          </p:cNvPr>
          <p:cNvSpPr txBox="1">
            <a:spLocks noChangeArrowheads="1"/>
          </p:cNvSpPr>
          <p:nvPr/>
        </p:nvSpPr>
        <p:spPr bwMode="auto">
          <a:xfrm>
            <a:off x="5254062" y="2242475"/>
            <a:ext cx="1616869" cy="1139927"/>
          </a:xfrm>
          <a:prstGeom prst="rect">
            <a:avLst/>
          </a:prstGeom>
          <a:noFill/>
          <a:ln w="9525">
            <a:noFill/>
            <a:miter lim="800000"/>
            <a:headEnd/>
            <a:tailEnd/>
          </a:ln>
        </p:spPr>
        <p:txBody>
          <a:bodyPr>
            <a:spAutoFit/>
          </a:bodyPr>
          <a:lstStyle/>
          <a:p>
            <a:pPr>
              <a:defRPr/>
            </a:pPr>
            <a:r>
              <a:rPr lang="en-US" sz="1088" b="1" dirty="0">
                <a:solidFill>
                  <a:srgbClr val="0070C0"/>
                </a:solidFill>
              </a:rPr>
              <a:t>Opportunities</a:t>
            </a:r>
          </a:p>
          <a:p>
            <a:pPr>
              <a:defRPr/>
            </a:pPr>
            <a:endParaRPr lang="en-US" sz="817" dirty="0"/>
          </a:p>
          <a:p>
            <a:pPr marL="116642" indent="-116642">
              <a:buFont typeface="Arial" panose="020B0604020202020204" pitchFamily="34" charset="0"/>
              <a:buChar char="•"/>
              <a:defRPr/>
            </a:pPr>
            <a:r>
              <a:rPr lang="en-US" sz="817" dirty="0">
                <a:solidFill>
                  <a:srgbClr val="0070C0"/>
                </a:solidFill>
              </a:rPr>
              <a:t>Ability to offer independent product / service model</a:t>
            </a:r>
          </a:p>
          <a:p>
            <a:pPr marL="116642" indent="-116642">
              <a:buFont typeface="Arial" panose="020B0604020202020204" pitchFamily="34" charset="0"/>
              <a:buChar char="•"/>
              <a:defRPr/>
            </a:pPr>
            <a:r>
              <a:rPr lang="en-US" sz="817" dirty="0">
                <a:solidFill>
                  <a:srgbClr val="0070C0"/>
                </a:solidFill>
              </a:rPr>
              <a:t>Ability to build a complete service of allow clients to purchase modular items</a:t>
            </a:r>
            <a:r>
              <a:rPr lang="en-US" sz="817" dirty="0"/>
              <a:t>	</a:t>
            </a:r>
            <a:endParaRPr lang="en-US" sz="817" noProof="1">
              <a:latin typeface="Calibri" pitchFamily="34" charset="0"/>
              <a:cs typeface="Arial" charset="0"/>
            </a:endParaRPr>
          </a:p>
        </p:txBody>
      </p:sp>
      <p:sp>
        <p:nvSpPr>
          <p:cNvPr id="20" name="Rectangle 19">
            <a:extLst>
              <a:ext uri="{FF2B5EF4-FFF2-40B4-BE49-F238E27FC236}">
                <a16:creationId xmlns:a16="http://schemas.microsoft.com/office/drawing/2014/main" id="{F4B5E6F6-700A-4E3D-B3B9-59D47A79B706}"/>
              </a:ext>
            </a:extLst>
          </p:cNvPr>
          <p:cNvSpPr/>
          <p:nvPr/>
        </p:nvSpPr>
        <p:spPr bwMode="auto">
          <a:xfrm>
            <a:off x="5222111" y="3242190"/>
            <a:ext cx="1846265" cy="1161869"/>
          </a:xfrm>
          <a:prstGeom prst="rect">
            <a:avLst/>
          </a:prstGeom>
          <a:gradFill flip="none" rotWithShape="1">
            <a:gsLst>
              <a:gs pos="0">
                <a:srgbClr val="AFE87E"/>
              </a:gs>
              <a:gs pos="100000">
                <a:srgbClr val="64D011"/>
              </a:gs>
            </a:gsLst>
            <a:lin ang="5400000" scaled="0"/>
            <a:tileRect/>
          </a:gradFill>
          <a:ln w="9525" cap="flat" cmpd="sng" algn="ctr">
            <a:noFill/>
            <a:prstDash val="solid"/>
            <a:round/>
            <a:headEnd type="none" w="med" len="med"/>
            <a:tailEnd type="none" w="med" len="med"/>
          </a:ln>
          <a:effectLst/>
          <a:scene3d>
            <a:camera prst="orthographicFront"/>
            <a:lightRig rig="threePt" dir="t"/>
          </a:scene3d>
          <a:sp3d extrusionH="1003300"/>
        </p:spPr>
        <p:txBody>
          <a:bodyPr/>
          <a:lstStyle/>
          <a:p>
            <a:pPr>
              <a:buFont typeface="Times New Roman" charset="0"/>
              <a:buNone/>
              <a:defRPr/>
            </a:pPr>
            <a:endParaRPr lang="en-US"/>
          </a:p>
        </p:txBody>
      </p:sp>
      <p:sp>
        <p:nvSpPr>
          <p:cNvPr id="21" name="TextBox 16">
            <a:extLst>
              <a:ext uri="{FF2B5EF4-FFF2-40B4-BE49-F238E27FC236}">
                <a16:creationId xmlns:a16="http://schemas.microsoft.com/office/drawing/2014/main" id="{06EC884F-A252-4D35-8672-4F1DE34BA0A4}"/>
              </a:ext>
            </a:extLst>
          </p:cNvPr>
          <p:cNvSpPr txBox="1">
            <a:spLocks noChangeArrowheads="1"/>
          </p:cNvSpPr>
          <p:nvPr/>
        </p:nvSpPr>
        <p:spPr bwMode="auto">
          <a:xfrm>
            <a:off x="5254062" y="3383094"/>
            <a:ext cx="1616869" cy="888448"/>
          </a:xfrm>
          <a:prstGeom prst="rect">
            <a:avLst/>
          </a:prstGeom>
          <a:noFill/>
          <a:ln w="9525">
            <a:noFill/>
            <a:miter lim="800000"/>
            <a:headEnd/>
            <a:tailEnd/>
          </a:ln>
        </p:spPr>
        <p:txBody>
          <a:bodyPr>
            <a:spAutoFit/>
          </a:bodyPr>
          <a:lstStyle/>
          <a:p>
            <a:pPr>
              <a:defRPr/>
            </a:pPr>
            <a:r>
              <a:rPr lang="en-US" sz="1088" dirty="0">
                <a:solidFill>
                  <a:srgbClr val="0070C0"/>
                </a:solidFill>
              </a:rPr>
              <a:t>Opportunities</a:t>
            </a:r>
          </a:p>
          <a:p>
            <a:pPr>
              <a:defRPr/>
            </a:pPr>
            <a:endParaRPr lang="en-US" sz="817" dirty="0">
              <a:solidFill>
                <a:srgbClr val="0070C0"/>
              </a:solidFill>
              <a:effectLst>
                <a:outerShdw blurRad="38100" dist="38100" dir="2700000" algn="tl">
                  <a:srgbClr val="000000">
                    <a:alpha val="43137"/>
                  </a:srgbClr>
                </a:outerShdw>
              </a:effectLst>
            </a:endParaRPr>
          </a:p>
          <a:p>
            <a:pPr>
              <a:defRPr/>
            </a:pPr>
            <a:r>
              <a:rPr lang="en-US" sz="817" dirty="0">
                <a:solidFill>
                  <a:srgbClr val="0070C0"/>
                </a:solidFill>
                <a:effectLst>
                  <a:outerShdw blurRad="38100" dist="38100" dir="2700000" algn="tl">
                    <a:srgbClr val="000000">
                      <a:alpha val="43137"/>
                    </a:srgbClr>
                  </a:outerShdw>
                </a:effectLst>
              </a:rPr>
              <a:t>A new generation with disposable income await consultants that can provide new experiences</a:t>
            </a:r>
            <a:endParaRPr lang="en-US" sz="817" noProof="1">
              <a:latin typeface="Calibri" pitchFamily="34" charset="0"/>
              <a:cs typeface="Arial" charset="0"/>
            </a:endParaRPr>
          </a:p>
        </p:txBody>
      </p:sp>
      <p:sp>
        <p:nvSpPr>
          <p:cNvPr id="22" name="Rectangle 21">
            <a:extLst>
              <a:ext uri="{FF2B5EF4-FFF2-40B4-BE49-F238E27FC236}">
                <a16:creationId xmlns:a16="http://schemas.microsoft.com/office/drawing/2014/main" id="{172F0AA0-8FDC-43C3-AF77-EC28C0F05D49}"/>
              </a:ext>
            </a:extLst>
          </p:cNvPr>
          <p:cNvSpPr/>
          <p:nvPr/>
        </p:nvSpPr>
        <p:spPr bwMode="auto">
          <a:xfrm>
            <a:off x="5222111" y="4382671"/>
            <a:ext cx="1846265" cy="807629"/>
          </a:xfrm>
          <a:prstGeom prst="rect">
            <a:avLst/>
          </a:prstGeom>
          <a:gradFill flip="none" rotWithShape="1">
            <a:gsLst>
              <a:gs pos="0">
                <a:srgbClr val="AFE87E"/>
              </a:gs>
              <a:gs pos="100000">
                <a:srgbClr val="64D011"/>
              </a:gs>
            </a:gsLst>
            <a:lin ang="5400000" scaled="0"/>
            <a:tileRect/>
          </a:gradFill>
          <a:ln w="9525" cap="flat" cmpd="sng" algn="ctr">
            <a:noFill/>
            <a:prstDash val="solid"/>
            <a:round/>
            <a:headEnd type="none" w="med" len="med"/>
            <a:tailEnd type="none" w="med" len="med"/>
          </a:ln>
          <a:effectLst/>
          <a:scene3d>
            <a:camera prst="orthographicFront"/>
            <a:lightRig rig="threePt" dir="t"/>
          </a:scene3d>
          <a:sp3d extrusionH="1003300"/>
        </p:spPr>
        <p:txBody>
          <a:bodyPr/>
          <a:lstStyle/>
          <a:p>
            <a:pPr>
              <a:buFont typeface="Times New Roman" charset="0"/>
              <a:buNone/>
              <a:defRPr/>
            </a:pPr>
            <a:endParaRPr lang="en-US"/>
          </a:p>
        </p:txBody>
      </p:sp>
      <p:sp>
        <p:nvSpPr>
          <p:cNvPr id="23" name="TextBox 16">
            <a:extLst>
              <a:ext uri="{FF2B5EF4-FFF2-40B4-BE49-F238E27FC236}">
                <a16:creationId xmlns:a16="http://schemas.microsoft.com/office/drawing/2014/main" id="{9118EADE-9112-46C5-994C-9C5BC2579858}"/>
              </a:ext>
            </a:extLst>
          </p:cNvPr>
          <p:cNvSpPr txBox="1">
            <a:spLocks noChangeArrowheads="1"/>
          </p:cNvSpPr>
          <p:nvPr/>
        </p:nvSpPr>
        <p:spPr bwMode="auto">
          <a:xfrm>
            <a:off x="5254062" y="4399065"/>
            <a:ext cx="1616869" cy="762709"/>
          </a:xfrm>
          <a:prstGeom prst="rect">
            <a:avLst/>
          </a:prstGeom>
          <a:noFill/>
          <a:ln w="9525">
            <a:noFill/>
            <a:miter lim="800000"/>
            <a:headEnd/>
            <a:tailEnd/>
          </a:ln>
        </p:spPr>
        <p:txBody>
          <a:bodyPr>
            <a:spAutoFit/>
          </a:bodyPr>
          <a:lstStyle/>
          <a:p>
            <a:pPr>
              <a:defRPr/>
            </a:pPr>
            <a:r>
              <a:rPr lang="en-US" sz="1088" b="1" dirty="0">
                <a:solidFill>
                  <a:srgbClr val="0070C0"/>
                </a:solidFill>
              </a:rPr>
              <a:t>Opportunities</a:t>
            </a:r>
          </a:p>
          <a:p>
            <a:pPr>
              <a:defRPr/>
            </a:pPr>
            <a:endParaRPr lang="en-US" sz="817" dirty="0"/>
          </a:p>
          <a:p>
            <a:pPr>
              <a:defRPr/>
            </a:pPr>
            <a:r>
              <a:rPr lang="en-US" sz="817" b="1" dirty="0">
                <a:solidFill>
                  <a:srgbClr val="0070C0"/>
                </a:solidFill>
              </a:rPr>
              <a:t>Acting as a consultant gives clients that extra trust in the choices they make </a:t>
            </a:r>
          </a:p>
        </p:txBody>
      </p:sp>
      <p:sp>
        <p:nvSpPr>
          <p:cNvPr id="24" name="Left-Right Arrow 22">
            <a:extLst>
              <a:ext uri="{FF2B5EF4-FFF2-40B4-BE49-F238E27FC236}">
                <a16:creationId xmlns:a16="http://schemas.microsoft.com/office/drawing/2014/main" id="{FB38C646-C0C0-4875-89D2-60F4CBFD53BE}"/>
              </a:ext>
            </a:extLst>
          </p:cNvPr>
          <p:cNvSpPr/>
          <p:nvPr/>
        </p:nvSpPr>
        <p:spPr bwMode="auto">
          <a:xfrm>
            <a:off x="4186071" y="2471747"/>
            <a:ext cx="1037035" cy="393425"/>
          </a:xfrm>
          <a:prstGeom prst="leftRightArrow">
            <a:avLst/>
          </a:prstGeom>
          <a:gradFill flip="none" rotWithShape="1">
            <a:gsLst>
              <a:gs pos="0">
                <a:schemeClr val="bg1">
                  <a:lumMod val="65000"/>
                </a:schemeClr>
              </a:gs>
              <a:gs pos="100000">
                <a:schemeClr val="bg1">
                  <a:lumMod val="85000"/>
                </a:schemeClr>
              </a:gs>
            </a:gsLst>
            <a:lin ang="5400000" scaled="0"/>
            <a:tileRect/>
          </a:gradFill>
          <a:ln w="9525" cap="flat" cmpd="sng" algn="ctr">
            <a:solidFill>
              <a:schemeClr val="tx1">
                <a:lumMod val="65000"/>
                <a:lumOff val="35000"/>
              </a:schemeClr>
            </a:solidFill>
            <a:prstDash val="solid"/>
            <a:round/>
            <a:headEnd type="none" w="med" len="med"/>
            <a:tailEnd type="none" w="med" len="med"/>
          </a:ln>
          <a:effectLst/>
        </p:spPr>
        <p:txBody>
          <a:bodyPr/>
          <a:lstStyle/>
          <a:p>
            <a:pPr>
              <a:buFont typeface="Times New Roman" pitchFamily="16" charset="0"/>
              <a:buNone/>
              <a:defRPr/>
            </a:pPr>
            <a:endParaRPr lang="en-US"/>
          </a:p>
        </p:txBody>
      </p:sp>
      <p:sp>
        <p:nvSpPr>
          <p:cNvPr id="25" name="Left-Right Arrow 23">
            <a:extLst>
              <a:ext uri="{FF2B5EF4-FFF2-40B4-BE49-F238E27FC236}">
                <a16:creationId xmlns:a16="http://schemas.microsoft.com/office/drawing/2014/main" id="{D03E23DC-3415-4710-8037-73C2915B69DE}"/>
              </a:ext>
            </a:extLst>
          </p:cNvPr>
          <p:cNvSpPr/>
          <p:nvPr/>
        </p:nvSpPr>
        <p:spPr bwMode="auto">
          <a:xfrm>
            <a:off x="4186071" y="3612366"/>
            <a:ext cx="1037035" cy="393425"/>
          </a:xfrm>
          <a:prstGeom prst="leftRightArrow">
            <a:avLst/>
          </a:prstGeom>
          <a:gradFill flip="none" rotWithShape="1">
            <a:gsLst>
              <a:gs pos="0">
                <a:schemeClr val="bg1">
                  <a:lumMod val="65000"/>
                </a:schemeClr>
              </a:gs>
              <a:gs pos="100000">
                <a:schemeClr val="bg1">
                  <a:lumMod val="85000"/>
                </a:schemeClr>
              </a:gs>
            </a:gsLst>
            <a:lin ang="5400000" scaled="0"/>
            <a:tileRect/>
          </a:gradFill>
          <a:ln w="9525" cap="flat" cmpd="sng" algn="ctr">
            <a:solidFill>
              <a:schemeClr val="tx1">
                <a:lumMod val="65000"/>
                <a:lumOff val="35000"/>
              </a:schemeClr>
            </a:solidFill>
            <a:prstDash val="solid"/>
            <a:round/>
            <a:headEnd type="none" w="med" len="med"/>
            <a:tailEnd type="none" w="med" len="med"/>
          </a:ln>
          <a:effectLst/>
        </p:spPr>
        <p:txBody>
          <a:bodyPr/>
          <a:lstStyle/>
          <a:p>
            <a:pPr>
              <a:buFont typeface="Times New Roman" pitchFamily="16" charset="0"/>
              <a:buNone/>
              <a:defRPr/>
            </a:pPr>
            <a:endParaRPr lang="en-US"/>
          </a:p>
        </p:txBody>
      </p:sp>
      <p:sp>
        <p:nvSpPr>
          <p:cNvPr id="26" name="Left-Right Arrow 24">
            <a:extLst>
              <a:ext uri="{FF2B5EF4-FFF2-40B4-BE49-F238E27FC236}">
                <a16:creationId xmlns:a16="http://schemas.microsoft.com/office/drawing/2014/main" id="{7E4FC795-61AC-4B48-BEFA-7C82CC05BC88}"/>
              </a:ext>
            </a:extLst>
          </p:cNvPr>
          <p:cNvSpPr/>
          <p:nvPr/>
        </p:nvSpPr>
        <p:spPr bwMode="auto">
          <a:xfrm>
            <a:off x="4186071" y="4752985"/>
            <a:ext cx="1037035" cy="393425"/>
          </a:xfrm>
          <a:prstGeom prst="leftRightArrow">
            <a:avLst/>
          </a:prstGeom>
          <a:gradFill flip="none" rotWithShape="1">
            <a:gsLst>
              <a:gs pos="0">
                <a:schemeClr val="bg1">
                  <a:lumMod val="65000"/>
                </a:schemeClr>
              </a:gs>
              <a:gs pos="100000">
                <a:schemeClr val="bg1">
                  <a:lumMod val="85000"/>
                </a:schemeClr>
              </a:gs>
            </a:gsLst>
            <a:lin ang="5400000" scaled="0"/>
            <a:tileRect/>
          </a:gradFill>
          <a:ln w="9525" cap="flat" cmpd="sng" algn="ctr">
            <a:solidFill>
              <a:schemeClr val="tx1">
                <a:lumMod val="65000"/>
                <a:lumOff val="35000"/>
              </a:schemeClr>
            </a:solidFill>
            <a:prstDash val="solid"/>
            <a:round/>
            <a:headEnd type="none" w="med" len="med"/>
            <a:tailEnd type="none" w="med" len="med"/>
          </a:ln>
          <a:effectLst/>
        </p:spPr>
        <p:txBody>
          <a:bodyPr/>
          <a:lstStyle/>
          <a:p>
            <a:pPr>
              <a:buFont typeface="Times New Roman" pitchFamily="16" charset="0"/>
              <a:buNone/>
              <a:defRPr/>
            </a:pPr>
            <a:endParaRPr lang="en-US"/>
          </a:p>
        </p:txBody>
      </p:sp>
      <p:sp>
        <p:nvSpPr>
          <p:cNvPr id="27" name="Tekstboks 3">
            <a:extLst>
              <a:ext uri="{FF2B5EF4-FFF2-40B4-BE49-F238E27FC236}">
                <a16:creationId xmlns:a16="http://schemas.microsoft.com/office/drawing/2014/main" id="{2CAE1C2F-175B-48E6-8F54-B31F61695672}"/>
              </a:ext>
            </a:extLst>
          </p:cNvPr>
          <p:cNvSpPr txBox="1">
            <a:spLocks noChangeArrowheads="1"/>
          </p:cNvSpPr>
          <p:nvPr/>
        </p:nvSpPr>
        <p:spPr bwMode="auto">
          <a:xfrm>
            <a:off x="0" y="114300"/>
            <a:ext cx="3275856" cy="584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da-DK" altLang="en-US" sz="3200" b="1" u="sng" dirty="0">
                <a:latin typeface="Calibri" panose="020F0502020204030204" pitchFamily="34" charset="0"/>
                <a:cs typeface="Calibri" panose="020F0502020204030204" pitchFamily="34" charset="0"/>
              </a:rPr>
              <a:t>Positive factors</a:t>
            </a:r>
          </a:p>
        </p:txBody>
      </p:sp>
    </p:spTree>
    <p:extLst>
      <p:ext uri="{BB962C8B-B14F-4D97-AF65-F5344CB8AC3E}">
        <p14:creationId xmlns:p14="http://schemas.microsoft.com/office/powerpoint/2010/main" val="32833853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A25AA299-31A9-438B-8E57-39B7265506F9}"/>
              </a:ext>
            </a:extLst>
          </p:cNvPr>
          <p:cNvSpPr>
            <a:spLocks noGrp="1"/>
          </p:cNvSpPr>
          <p:nvPr>
            <p:ph type="dt" sz="quarter" idx="10"/>
          </p:nvPr>
        </p:nvSpPr>
        <p:spPr/>
        <p:txBody>
          <a:bodyPr/>
          <a:lstStyle/>
          <a:p>
            <a:pPr>
              <a:defRPr/>
            </a:pPr>
            <a:fld id="{AA2A7C81-35C9-4945-A4CE-7561AA5A8777}" type="datetime1">
              <a:rPr lang="en-GB" altLang="en-US">
                <a:solidFill>
                  <a:prstClr val="black">
                    <a:tint val="75000"/>
                  </a:prstClr>
                </a:solidFill>
                <a:latin typeface="Myriad Pro"/>
              </a:rPr>
              <a:pPr>
                <a:defRPr/>
              </a:pPr>
              <a:t>25/04/2018</a:t>
            </a:fld>
            <a:endParaRPr lang="en-GB" altLang="en-US">
              <a:solidFill>
                <a:prstClr val="black">
                  <a:tint val="75000"/>
                </a:prstClr>
              </a:solidFill>
              <a:latin typeface="Myriad Pro"/>
            </a:endParaRPr>
          </a:p>
        </p:txBody>
      </p:sp>
      <p:sp>
        <p:nvSpPr>
          <p:cNvPr id="5" name="Footer Placeholder 4">
            <a:extLst>
              <a:ext uri="{FF2B5EF4-FFF2-40B4-BE49-F238E27FC236}">
                <a16:creationId xmlns:a16="http://schemas.microsoft.com/office/drawing/2014/main" id="{93E41BE0-CFC0-4C9A-B087-1ECB422A6F8C}"/>
              </a:ext>
            </a:extLst>
          </p:cNvPr>
          <p:cNvSpPr>
            <a:spLocks noGrp="1"/>
          </p:cNvSpPr>
          <p:nvPr>
            <p:ph type="ftr" sz="quarter" idx="11"/>
          </p:nvPr>
        </p:nvSpPr>
        <p:spPr/>
        <p:txBody>
          <a:bodyPr/>
          <a:lstStyle/>
          <a:p>
            <a:pPr>
              <a:defRPr/>
            </a:pPr>
            <a:r>
              <a:rPr lang="en-GB" altLang="en-US">
                <a:solidFill>
                  <a:prstClr val="black"/>
                </a:solidFill>
                <a:latin typeface="Myriad Pro"/>
              </a:rPr>
              <a:t>Mary March</a:t>
            </a:r>
          </a:p>
        </p:txBody>
      </p:sp>
      <p:sp>
        <p:nvSpPr>
          <p:cNvPr id="6" name="Rectangle 5">
            <a:extLst>
              <a:ext uri="{FF2B5EF4-FFF2-40B4-BE49-F238E27FC236}">
                <a16:creationId xmlns:a16="http://schemas.microsoft.com/office/drawing/2014/main" id="{168666E9-3445-4845-A657-3EDB56A056C8}"/>
              </a:ext>
            </a:extLst>
          </p:cNvPr>
          <p:cNvSpPr/>
          <p:nvPr/>
        </p:nvSpPr>
        <p:spPr bwMode="auto">
          <a:xfrm>
            <a:off x="2749615" y="1316926"/>
            <a:ext cx="1072121" cy="1072433"/>
          </a:xfrm>
          <a:prstGeom prst="rect">
            <a:avLst/>
          </a:prstGeom>
          <a:gradFill flip="none" rotWithShape="1">
            <a:gsLst>
              <a:gs pos="0">
                <a:schemeClr val="bg1">
                  <a:lumMod val="75000"/>
                </a:schemeClr>
              </a:gs>
              <a:gs pos="100000">
                <a:schemeClr val="tx1">
                  <a:lumMod val="65000"/>
                  <a:lumOff val="35000"/>
                </a:schemeClr>
              </a:gs>
            </a:gsLst>
            <a:lin ang="5400000" scaled="0"/>
            <a:tileRect/>
          </a:gradFill>
          <a:ln w="9525" cap="flat" cmpd="sng" algn="ctr">
            <a:noFill/>
            <a:prstDash val="solid"/>
            <a:round/>
            <a:headEnd type="none" w="med" len="med"/>
            <a:tailEnd type="none" w="med" len="med"/>
          </a:ln>
          <a:effectLst/>
          <a:scene3d>
            <a:camera prst="perspectiveBelow" fov="2700000">
              <a:rot lat="600000" lon="0" rev="0"/>
            </a:camera>
            <a:lightRig rig="threePt" dir="t"/>
          </a:scene3d>
          <a:sp3d extrusionH="1022350"/>
        </p:spPr>
        <p:txBody>
          <a:bodyPr/>
          <a:lstStyle/>
          <a:p>
            <a:pPr>
              <a:buFont typeface="Times New Roman" charset="0"/>
              <a:buNone/>
              <a:defRPr/>
            </a:pPr>
            <a:endParaRPr lang="en-US"/>
          </a:p>
        </p:txBody>
      </p:sp>
      <p:sp>
        <p:nvSpPr>
          <p:cNvPr id="7" name="TextBox 6">
            <a:extLst>
              <a:ext uri="{FF2B5EF4-FFF2-40B4-BE49-F238E27FC236}">
                <a16:creationId xmlns:a16="http://schemas.microsoft.com/office/drawing/2014/main" id="{EEBA465B-0ED8-4863-ADD9-6DF5F7A7BDA4}"/>
              </a:ext>
            </a:extLst>
          </p:cNvPr>
          <p:cNvSpPr txBox="1"/>
          <p:nvPr/>
        </p:nvSpPr>
        <p:spPr>
          <a:xfrm>
            <a:off x="2932048" y="1542977"/>
            <a:ext cx="551500" cy="783291"/>
          </a:xfrm>
          <a:prstGeom prst="rect">
            <a:avLst/>
          </a:prstGeom>
          <a:noFill/>
        </p:spPr>
        <p:txBody>
          <a:bodyPr>
            <a:spAutoFit/>
          </a:bodyPr>
          <a:lstStyle/>
          <a:p>
            <a:pPr>
              <a:buFont typeface="Times New Roman" pitchFamily="16" charset="0"/>
              <a:buNone/>
              <a:defRPr/>
            </a:pPr>
            <a:r>
              <a:rPr lang="en-US" sz="4490" b="1" dirty="0">
                <a:solidFill>
                  <a:srgbClr val="FF0000"/>
                </a:solidFill>
                <a:effectLst>
                  <a:innerShdw blurRad="63500" dist="76200" dir="13500000">
                    <a:prstClr val="black">
                      <a:alpha val="38000"/>
                    </a:prstClr>
                  </a:innerShdw>
                </a:effectLst>
                <a:latin typeface="Verdana" pitchFamily="34" charset="0"/>
              </a:rPr>
              <a:t>W</a:t>
            </a:r>
          </a:p>
        </p:txBody>
      </p:sp>
      <p:sp>
        <p:nvSpPr>
          <p:cNvPr id="8" name="Rectangle 7">
            <a:extLst>
              <a:ext uri="{FF2B5EF4-FFF2-40B4-BE49-F238E27FC236}">
                <a16:creationId xmlns:a16="http://schemas.microsoft.com/office/drawing/2014/main" id="{34CAAFA1-B983-4933-807A-FBC77414DC4D}"/>
              </a:ext>
            </a:extLst>
          </p:cNvPr>
          <p:cNvSpPr/>
          <p:nvPr/>
        </p:nvSpPr>
        <p:spPr bwMode="auto">
          <a:xfrm>
            <a:off x="5622523" y="1391865"/>
            <a:ext cx="1072121" cy="1072433"/>
          </a:xfrm>
          <a:prstGeom prst="rect">
            <a:avLst/>
          </a:prstGeom>
          <a:gradFill>
            <a:gsLst>
              <a:gs pos="0">
                <a:schemeClr val="bg1">
                  <a:lumMod val="85000"/>
                  <a:alpha val="66000"/>
                </a:schemeClr>
              </a:gs>
              <a:gs pos="100000">
                <a:schemeClr val="bg1">
                  <a:lumMod val="50000"/>
                  <a:alpha val="75000"/>
                </a:schemeClr>
              </a:gs>
            </a:gsLst>
            <a:lin ang="5400000" scaled="0"/>
          </a:gradFill>
          <a:ln w="9525" cap="flat" cmpd="sng" algn="ctr">
            <a:noFill/>
            <a:prstDash val="solid"/>
            <a:round/>
            <a:headEnd type="none" w="med" len="med"/>
            <a:tailEnd type="none" w="med" len="med"/>
          </a:ln>
          <a:effectLst/>
          <a:scene3d>
            <a:camera prst="perspectiveBelow" fov="2700000">
              <a:rot lat="600000" lon="0" rev="0"/>
            </a:camera>
            <a:lightRig rig="threePt" dir="t"/>
          </a:scene3d>
          <a:sp3d extrusionH="1022350"/>
        </p:spPr>
        <p:txBody>
          <a:bodyPr/>
          <a:lstStyle/>
          <a:p>
            <a:pPr>
              <a:buFont typeface="Times New Roman" charset="0"/>
              <a:buNone/>
              <a:defRPr/>
            </a:pPr>
            <a:endParaRPr lang="en-US"/>
          </a:p>
        </p:txBody>
      </p:sp>
      <p:sp>
        <p:nvSpPr>
          <p:cNvPr id="9" name="TextBox 8">
            <a:extLst>
              <a:ext uri="{FF2B5EF4-FFF2-40B4-BE49-F238E27FC236}">
                <a16:creationId xmlns:a16="http://schemas.microsoft.com/office/drawing/2014/main" id="{EC86AEF6-EB2D-4E19-A000-85C01D420D45}"/>
              </a:ext>
            </a:extLst>
          </p:cNvPr>
          <p:cNvSpPr txBox="1"/>
          <p:nvPr/>
        </p:nvSpPr>
        <p:spPr>
          <a:xfrm>
            <a:off x="5909186" y="1542977"/>
            <a:ext cx="551500" cy="783291"/>
          </a:xfrm>
          <a:prstGeom prst="rect">
            <a:avLst/>
          </a:prstGeom>
          <a:noFill/>
        </p:spPr>
        <p:txBody>
          <a:bodyPr>
            <a:spAutoFit/>
          </a:bodyPr>
          <a:lstStyle/>
          <a:p>
            <a:pPr>
              <a:buFont typeface="Times New Roman" pitchFamily="16" charset="0"/>
              <a:buNone/>
              <a:defRPr/>
            </a:pPr>
            <a:r>
              <a:rPr lang="en-US" sz="4490" b="1" dirty="0">
                <a:solidFill>
                  <a:srgbClr val="FFC000"/>
                </a:solidFill>
                <a:effectLst>
                  <a:innerShdw blurRad="63500" dist="76200" dir="13500000">
                    <a:prstClr val="black">
                      <a:alpha val="38000"/>
                    </a:prstClr>
                  </a:innerShdw>
                </a:effectLst>
                <a:latin typeface="Verdana" pitchFamily="34" charset="0"/>
              </a:rPr>
              <a:t>T</a:t>
            </a:r>
          </a:p>
        </p:txBody>
      </p:sp>
      <p:sp>
        <p:nvSpPr>
          <p:cNvPr id="10" name="Left-Right Arrow 5">
            <a:extLst>
              <a:ext uri="{FF2B5EF4-FFF2-40B4-BE49-F238E27FC236}">
                <a16:creationId xmlns:a16="http://schemas.microsoft.com/office/drawing/2014/main" id="{8D353827-9813-4D36-8609-EFFBC6B17742}"/>
              </a:ext>
            </a:extLst>
          </p:cNvPr>
          <p:cNvSpPr/>
          <p:nvPr/>
        </p:nvSpPr>
        <p:spPr bwMode="auto">
          <a:xfrm>
            <a:off x="4222397" y="1722622"/>
            <a:ext cx="1037034" cy="363140"/>
          </a:xfrm>
          <a:prstGeom prst="leftRightArrow">
            <a:avLst/>
          </a:prstGeom>
          <a:gradFill flip="none" rotWithShape="1">
            <a:gsLst>
              <a:gs pos="0">
                <a:schemeClr val="bg1">
                  <a:lumMod val="65000"/>
                </a:schemeClr>
              </a:gs>
              <a:gs pos="100000">
                <a:schemeClr val="bg1">
                  <a:lumMod val="85000"/>
                </a:schemeClr>
              </a:gs>
            </a:gsLst>
            <a:lin ang="5400000" scaled="0"/>
            <a:tileRect/>
          </a:gradFill>
          <a:ln w="9525" cap="flat" cmpd="sng" algn="ctr">
            <a:solidFill>
              <a:schemeClr val="tx1">
                <a:lumMod val="65000"/>
                <a:lumOff val="35000"/>
              </a:schemeClr>
            </a:solidFill>
            <a:prstDash val="solid"/>
            <a:round/>
            <a:headEnd type="none" w="med" len="med"/>
            <a:tailEnd type="none" w="med" len="med"/>
          </a:ln>
          <a:effectLst/>
        </p:spPr>
        <p:txBody>
          <a:bodyPr/>
          <a:lstStyle/>
          <a:p>
            <a:pPr>
              <a:buFont typeface="Times New Roman" pitchFamily="16" charset="0"/>
              <a:buNone/>
              <a:defRPr/>
            </a:pPr>
            <a:endParaRPr lang="en-US"/>
          </a:p>
        </p:txBody>
      </p:sp>
      <p:sp>
        <p:nvSpPr>
          <p:cNvPr id="11" name="Rectangle 10">
            <a:extLst>
              <a:ext uri="{FF2B5EF4-FFF2-40B4-BE49-F238E27FC236}">
                <a16:creationId xmlns:a16="http://schemas.microsoft.com/office/drawing/2014/main" id="{F38F5DAD-A9B2-4746-A989-C540182BD085}"/>
              </a:ext>
            </a:extLst>
          </p:cNvPr>
          <p:cNvSpPr/>
          <p:nvPr/>
        </p:nvSpPr>
        <p:spPr bwMode="auto">
          <a:xfrm>
            <a:off x="2385496" y="2439879"/>
            <a:ext cx="1846265" cy="1072433"/>
          </a:xfrm>
          <a:prstGeom prst="rect">
            <a:avLst/>
          </a:prstGeom>
          <a:gradFill flip="none" rotWithShape="1">
            <a:gsLst>
              <a:gs pos="0">
                <a:schemeClr val="bg1">
                  <a:lumMod val="85000"/>
                </a:schemeClr>
              </a:gs>
              <a:gs pos="100000">
                <a:schemeClr val="bg1">
                  <a:lumMod val="50000"/>
                </a:schemeClr>
              </a:gs>
            </a:gsLst>
            <a:lin ang="5400000" scaled="0"/>
            <a:tileRect/>
          </a:gradFill>
          <a:ln w="9525" cap="flat" cmpd="sng" algn="ctr">
            <a:noFill/>
            <a:prstDash val="solid"/>
            <a:round/>
            <a:headEnd type="none" w="med" len="med"/>
            <a:tailEnd type="none" w="med" len="med"/>
          </a:ln>
          <a:effectLst/>
          <a:scene3d>
            <a:camera prst="orthographicFront"/>
            <a:lightRig rig="threePt" dir="t"/>
          </a:scene3d>
          <a:sp3d extrusionH="1003300"/>
        </p:spPr>
        <p:txBody>
          <a:bodyPr/>
          <a:lstStyle/>
          <a:p>
            <a:pPr>
              <a:buFont typeface="Times New Roman" charset="0"/>
              <a:buNone/>
              <a:defRPr/>
            </a:pPr>
            <a:endParaRPr lang="en-US"/>
          </a:p>
        </p:txBody>
      </p:sp>
      <p:sp>
        <p:nvSpPr>
          <p:cNvPr id="12" name="TextBox 16">
            <a:extLst>
              <a:ext uri="{FF2B5EF4-FFF2-40B4-BE49-F238E27FC236}">
                <a16:creationId xmlns:a16="http://schemas.microsoft.com/office/drawing/2014/main" id="{D4998028-7682-4344-94DC-B281DFCEFBAB}"/>
              </a:ext>
            </a:extLst>
          </p:cNvPr>
          <p:cNvSpPr txBox="1">
            <a:spLocks noChangeArrowheads="1"/>
          </p:cNvSpPr>
          <p:nvPr/>
        </p:nvSpPr>
        <p:spPr bwMode="auto">
          <a:xfrm>
            <a:off x="2422172" y="2587016"/>
            <a:ext cx="1763315" cy="762709"/>
          </a:xfrm>
          <a:prstGeom prst="rect">
            <a:avLst/>
          </a:prstGeom>
          <a:noFill/>
          <a:ln w="9525">
            <a:noFill/>
            <a:miter lim="800000"/>
            <a:headEnd/>
            <a:tailEnd/>
          </a:ln>
        </p:spPr>
        <p:txBody>
          <a:bodyPr>
            <a:spAutoFit/>
          </a:bodyPr>
          <a:lstStyle/>
          <a:p>
            <a:pPr>
              <a:defRPr/>
            </a:pPr>
            <a:r>
              <a:rPr lang="en-US" sz="1088" b="1" dirty="0">
                <a:solidFill>
                  <a:srgbClr val="FF0000"/>
                </a:solidFill>
              </a:rPr>
              <a:t>Weaknesses</a:t>
            </a:r>
          </a:p>
          <a:p>
            <a:pPr>
              <a:defRPr/>
            </a:pPr>
            <a:endParaRPr lang="en-US" sz="817" dirty="0"/>
          </a:p>
          <a:p>
            <a:pPr>
              <a:defRPr/>
            </a:pPr>
            <a:r>
              <a:rPr lang="en-US" sz="817" b="1" dirty="0">
                <a:solidFill>
                  <a:srgbClr val="FF0000"/>
                </a:solidFill>
                <a:effectLst>
                  <a:outerShdw blurRad="38100" dist="38100" dir="2700000" algn="tl">
                    <a:srgbClr val="000000">
                      <a:alpha val="43137"/>
                    </a:srgbClr>
                  </a:outerShdw>
                </a:effectLst>
              </a:rPr>
              <a:t>Brand new agency and requires smart positioning in the marketplace </a:t>
            </a:r>
          </a:p>
        </p:txBody>
      </p:sp>
      <p:sp>
        <p:nvSpPr>
          <p:cNvPr id="13" name="Rectangle 12">
            <a:extLst>
              <a:ext uri="{FF2B5EF4-FFF2-40B4-BE49-F238E27FC236}">
                <a16:creationId xmlns:a16="http://schemas.microsoft.com/office/drawing/2014/main" id="{D4D6F956-719A-41FF-A86D-276D71BFEAEB}"/>
              </a:ext>
            </a:extLst>
          </p:cNvPr>
          <p:cNvSpPr/>
          <p:nvPr/>
        </p:nvSpPr>
        <p:spPr bwMode="auto">
          <a:xfrm>
            <a:off x="2388076" y="3706651"/>
            <a:ext cx="1846265" cy="1072433"/>
          </a:xfrm>
          <a:prstGeom prst="rect">
            <a:avLst/>
          </a:prstGeom>
          <a:gradFill flip="none" rotWithShape="1">
            <a:gsLst>
              <a:gs pos="0">
                <a:schemeClr val="bg1">
                  <a:lumMod val="85000"/>
                </a:schemeClr>
              </a:gs>
              <a:gs pos="100000">
                <a:schemeClr val="bg1">
                  <a:lumMod val="50000"/>
                </a:schemeClr>
              </a:gs>
            </a:gsLst>
            <a:lin ang="5400000" scaled="0"/>
            <a:tileRect/>
          </a:gradFill>
          <a:ln w="9525" cap="flat" cmpd="sng" algn="ctr">
            <a:noFill/>
            <a:prstDash val="solid"/>
            <a:round/>
            <a:headEnd type="none" w="med" len="med"/>
            <a:tailEnd type="none" w="med" len="med"/>
          </a:ln>
          <a:effectLst/>
          <a:scene3d>
            <a:camera prst="orthographicFront"/>
            <a:lightRig rig="threePt" dir="t"/>
          </a:scene3d>
          <a:sp3d extrusionH="1003300"/>
        </p:spPr>
        <p:txBody>
          <a:bodyPr/>
          <a:lstStyle/>
          <a:p>
            <a:pPr>
              <a:buFont typeface="Times New Roman" charset="0"/>
              <a:buNone/>
              <a:defRPr/>
            </a:pPr>
            <a:endParaRPr lang="en-US"/>
          </a:p>
        </p:txBody>
      </p:sp>
      <p:sp>
        <p:nvSpPr>
          <p:cNvPr id="14" name="TextBox 16">
            <a:extLst>
              <a:ext uri="{FF2B5EF4-FFF2-40B4-BE49-F238E27FC236}">
                <a16:creationId xmlns:a16="http://schemas.microsoft.com/office/drawing/2014/main" id="{15F40743-4F37-412A-B88A-69A328DF8C61}"/>
              </a:ext>
            </a:extLst>
          </p:cNvPr>
          <p:cNvSpPr txBox="1">
            <a:spLocks noChangeArrowheads="1"/>
          </p:cNvSpPr>
          <p:nvPr/>
        </p:nvSpPr>
        <p:spPr bwMode="auto">
          <a:xfrm>
            <a:off x="2404312" y="3708585"/>
            <a:ext cx="1762125" cy="762709"/>
          </a:xfrm>
          <a:prstGeom prst="rect">
            <a:avLst/>
          </a:prstGeom>
          <a:noFill/>
          <a:ln w="9525">
            <a:noFill/>
            <a:miter lim="800000"/>
            <a:headEnd/>
            <a:tailEnd/>
          </a:ln>
        </p:spPr>
        <p:txBody>
          <a:bodyPr>
            <a:spAutoFit/>
          </a:bodyPr>
          <a:lstStyle/>
          <a:p>
            <a:pPr>
              <a:defRPr/>
            </a:pPr>
            <a:r>
              <a:rPr lang="en-US" sz="1088" b="1" dirty="0">
                <a:solidFill>
                  <a:srgbClr val="FF0000"/>
                </a:solidFill>
              </a:rPr>
              <a:t>Weaknesses</a:t>
            </a:r>
          </a:p>
          <a:p>
            <a:pPr>
              <a:defRPr/>
            </a:pPr>
            <a:endParaRPr lang="en-US" sz="817" dirty="0"/>
          </a:p>
          <a:p>
            <a:pPr>
              <a:defRPr/>
            </a:pPr>
            <a:r>
              <a:rPr lang="en-US" sz="817" dirty="0">
                <a:solidFill>
                  <a:srgbClr val="FF0000"/>
                </a:solidFill>
                <a:effectLst>
                  <a:outerShdw blurRad="38100" dist="38100" dir="2700000" algn="tl">
                    <a:srgbClr val="000000">
                      <a:alpha val="43137"/>
                    </a:srgbClr>
                  </a:outerShdw>
                </a:effectLst>
              </a:rPr>
              <a:t>Expanding the offerings of nouvelle and exciting excursions while establishing QC.</a:t>
            </a:r>
          </a:p>
        </p:txBody>
      </p:sp>
      <p:sp>
        <p:nvSpPr>
          <p:cNvPr id="15" name="Rectangle 14">
            <a:extLst>
              <a:ext uri="{FF2B5EF4-FFF2-40B4-BE49-F238E27FC236}">
                <a16:creationId xmlns:a16="http://schemas.microsoft.com/office/drawing/2014/main" id="{D47D32BC-1950-41DD-87FE-D0966B91624B}"/>
              </a:ext>
            </a:extLst>
          </p:cNvPr>
          <p:cNvSpPr/>
          <p:nvPr/>
        </p:nvSpPr>
        <p:spPr bwMode="auto">
          <a:xfrm>
            <a:off x="5259643" y="2516138"/>
            <a:ext cx="1846265" cy="1072433"/>
          </a:xfrm>
          <a:prstGeom prst="rect">
            <a:avLst/>
          </a:prstGeom>
          <a:solidFill>
            <a:schemeClr val="bg1">
              <a:lumMod val="75000"/>
            </a:schemeClr>
          </a:solidFill>
          <a:ln w="9525" cap="flat" cmpd="sng" algn="ctr">
            <a:noFill/>
            <a:prstDash val="solid"/>
            <a:round/>
            <a:headEnd type="none" w="med" len="med"/>
            <a:tailEnd type="none" w="med" len="med"/>
          </a:ln>
          <a:effectLst/>
          <a:scene3d>
            <a:camera prst="orthographicFront"/>
            <a:lightRig rig="threePt" dir="t"/>
          </a:scene3d>
          <a:sp3d extrusionH="1003300"/>
        </p:spPr>
        <p:txBody>
          <a:bodyPr/>
          <a:lstStyle/>
          <a:p>
            <a:pPr>
              <a:buFont typeface="Times New Roman" charset="0"/>
              <a:buNone/>
              <a:defRPr/>
            </a:pPr>
            <a:endParaRPr lang="en-US"/>
          </a:p>
        </p:txBody>
      </p:sp>
      <p:sp>
        <p:nvSpPr>
          <p:cNvPr id="16" name="TextBox 16">
            <a:extLst>
              <a:ext uri="{FF2B5EF4-FFF2-40B4-BE49-F238E27FC236}">
                <a16:creationId xmlns:a16="http://schemas.microsoft.com/office/drawing/2014/main" id="{464AD533-0438-49E7-8CE1-5CE087609E67}"/>
              </a:ext>
            </a:extLst>
          </p:cNvPr>
          <p:cNvSpPr txBox="1">
            <a:spLocks noChangeArrowheads="1"/>
          </p:cNvSpPr>
          <p:nvPr/>
        </p:nvSpPr>
        <p:spPr bwMode="auto">
          <a:xfrm>
            <a:off x="5302293" y="2584634"/>
            <a:ext cx="1616869" cy="1014188"/>
          </a:xfrm>
          <a:prstGeom prst="rect">
            <a:avLst/>
          </a:prstGeom>
          <a:noFill/>
          <a:ln w="9525">
            <a:noFill/>
            <a:miter lim="800000"/>
            <a:headEnd/>
            <a:tailEnd/>
          </a:ln>
        </p:spPr>
        <p:txBody>
          <a:bodyPr>
            <a:spAutoFit/>
          </a:bodyPr>
          <a:lstStyle/>
          <a:p>
            <a:pPr>
              <a:defRPr/>
            </a:pPr>
            <a:r>
              <a:rPr lang="en-US" sz="1088" b="1" dirty="0">
                <a:solidFill>
                  <a:srgbClr val="FFC000"/>
                </a:solidFill>
              </a:rPr>
              <a:t>Threats</a:t>
            </a:r>
          </a:p>
          <a:p>
            <a:pPr>
              <a:defRPr/>
            </a:pPr>
            <a:r>
              <a:rPr lang="en-US" sz="817" b="1" dirty="0">
                <a:solidFill>
                  <a:srgbClr val="FFC000"/>
                </a:solidFill>
                <a:effectLst>
                  <a:outerShdw blurRad="38100" dist="38100" dir="2700000" algn="tl">
                    <a:srgbClr val="000000">
                      <a:alpha val="43137"/>
                    </a:srgbClr>
                  </a:outerShdw>
                </a:effectLst>
              </a:rPr>
              <a:t>Diversifying to attract new blood especially </a:t>
            </a:r>
            <a:r>
              <a:rPr lang="en-US" sz="817" b="1" dirty="0" err="1">
                <a:solidFill>
                  <a:srgbClr val="FFC000"/>
                </a:solidFill>
                <a:effectLst>
                  <a:outerShdw blurRad="38100" dist="38100" dir="2700000" algn="tl">
                    <a:srgbClr val="000000">
                      <a:alpha val="43137"/>
                    </a:srgbClr>
                  </a:outerShdw>
                </a:effectLst>
              </a:rPr>
              <a:t>millennials</a:t>
            </a:r>
            <a:endParaRPr lang="en-US" sz="817" b="1" dirty="0">
              <a:solidFill>
                <a:srgbClr val="FFC000"/>
              </a:solidFill>
              <a:effectLst>
                <a:outerShdw blurRad="38100" dist="38100" dir="2700000" algn="tl">
                  <a:srgbClr val="000000">
                    <a:alpha val="43137"/>
                  </a:srgbClr>
                </a:outerShdw>
              </a:effectLst>
            </a:endParaRPr>
          </a:p>
          <a:p>
            <a:pPr>
              <a:defRPr/>
            </a:pPr>
            <a:endParaRPr lang="en-US" sz="817" b="1" dirty="0">
              <a:solidFill>
                <a:srgbClr val="FFC000"/>
              </a:solidFill>
              <a:effectLst>
                <a:outerShdw blurRad="38100" dist="38100" dir="2700000" algn="tl">
                  <a:srgbClr val="000000">
                    <a:alpha val="43137"/>
                  </a:srgbClr>
                </a:outerShdw>
              </a:effectLst>
            </a:endParaRPr>
          </a:p>
          <a:p>
            <a:pPr>
              <a:defRPr/>
            </a:pPr>
            <a:r>
              <a:rPr lang="en-US" sz="817" b="1" dirty="0">
                <a:solidFill>
                  <a:srgbClr val="FFC000"/>
                </a:solidFill>
                <a:effectLst>
                  <a:outerShdw blurRad="38100" dist="38100" dir="2700000" algn="tl">
                    <a:srgbClr val="000000">
                      <a:alpha val="43137"/>
                    </a:srgbClr>
                  </a:outerShdw>
                </a:effectLst>
              </a:rPr>
              <a:t>Larger agencies could create cheaper package deals  </a:t>
            </a:r>
          </a:p>
          <a:p>
            <a:pPr>
              <a:defRPr/>
            </a:pPr>
            <a:r>
              <a:rPr lang="en-US" sz="817" b="1" dirty="0">
                <a:solidFill>
                  <a:srgbClr val="FFC000"/>
                </a:solidFill>
                <a:effectLst>
                  <a:outerShdw blurRad="38100" dist="38100" dir="2700000" algn="tl">
                    <a:srgbClr val="000000">
                      <a:alpha val="43137"/>
                    </a:srgbClr>
                  </a:outerShdw>
                </a:effectLst>
              </a:rPr>
              <a:t>  </a:t>
            </a:r>
          </a:p>
        </p:txBody>
      </p:sp>
      <p:sp>
        <p:nvSpPr>
          <p:cNvPr id="17" name="Rectangle 16">
            <a:extLst>
              <a:ext uri="{FF2B5EF4-FFF2-40B4-BE49-F238E27FC236}">
                <a16:creationId xmlns:a16="http://schemas.microsoft.com/office/drawing/2014/main" id="{74D2DB4E-F814-46F4-B811-26D72C9C174D}"/>
              </a:ext>
            </a:extLst>
          </p:cNvPr>
          <p:cNvSpPr/>
          <p:nvPr/>
        </p:nvSpPr>
        <p:spPr bwMode="auto">
          <a:xfrm>
            <a:off x="5259643" y="3656618"/>
            <a:ext cx="1846265" cy="1072433"/>
          </a:xfrm>
          <a:prstGeom prst="rect">
            <a:avLst/>
          </a:prstGeom>
          <a:gradFill flip="none" rotWithShape="1">
            <a:gsLst>
              <a:gs pos="0">
                <a:schemeClr val="bg1">
                  <a:lumMod val="95000"/>
                </a:schemeClr>
              </a:gs>
              <a:gs pos="100000">
                <a:schemeClr val="bg1">
                  <a:lumMod val="65000"/>
                </a:schemeClr>
              </a:gs>
            </a:gsLst>
            <a:lin ang="5400000" scaled="0"/>
            <a:tileRect/>
          </a:gradFill>
          <a:ln w="9525" cap="flat" cmpd="sng" algn="ctr">
            <a:noFill/>
            <a:prstDash val="solid"/>
            <a:round/>
            <a:headEnd type="none" w="med" len="med"/>
            <a:tailEnd type="none" w="med" len="med"/>
          </a:ln>
          <a:effectLst/>
          <a:scene3d>
            <a:camera prst="orthographicFront"/>
            <a:lightRig rig="threePt" dir="t"/>
          </a:scene3d>
          <a:sp3d extrusionH="1003300"/>
        </p:spPr>
        <p:txBody>
          <a:bodyPr/>
          <a:lstStyle/>
          <a:p>
            <a:pPr>
              <a:buFont typeface="Times New Roman" charset="0"/>
              <a:buNone/>
              <a:defRPr/>
            </a:pPr>
            <a:endParaRPr lang="en-US"/>
          </a:p>
        </p:txBody>
      </p:sp>
      <p:sp>
        <p:nvSpPr>
          <p:cNvPr id="18" name="TextBox 16">
            <a:extLst>
              <a:ext uri="{FF2B5EF4-FFF2-40B4-BE49-F238E27FC236}">
                <a16:creationId xmlns:a16="http://schemas.microsoft.com/office/drawing/2014/main" id="{0EEBE211-84FC-48C8-9236-BA51143B14D5}"/>
              </a:ext>
            </a:extLst>
          </p:cNvPr>
          <p:cNvSpPr txBox="1">
            <a:spLocks noChangeArrowheads="1"/>
          </p:cNvSpPr>
          <p:nvPr/>
        </p:nvSpPr>
        <p:spPr bwMode="auto">
          <a:xfrm>
            <a:off x="5318962" y="3640718"/>
            <a:ext cx="1616869" cy="636969"/>
          </a:xfrm>
          <a:prstGeom prst="rect">
            <a:avLst/>
          </a:prstGeom>
          <a:noFill/>
          <a:ln w="9525">
            <a:noFill/>
            <a:miter lim="800000"/>
            <a:headEnd/>
            <a:tailEnd/>
          </a:ln>
        </p:spPr>
        <p:txBody>
          <a:bodyPr>
            <a:spAutoFit/>
          </a:bodyPr>
          <a:lstStyle/>
          <a:p>
            <a:pPr>
              <a:defRPr/>
            </a:pPr>
            <a:r>
              <a:rPr lang="en-US" sz="1088" b="1" dirty="0">
                <a:solidFill>
                  <a:srgbClr val="FFC000"/>
                </a:solidFill>
              </a:rPr>
              <a:t>Threats</a:t>
            </a:r>
          </a:p>
          <a:p>
            <a:pPr>
              <a:defRPr/>
            </a:pPr>
            <a:r>
              <a:rPr lang="en-US" sz="817" b="1" dirty="0">
                <a:solidFill>
                  <a:srgbClr val="FFC000"/>
                </a:solidFill>
                <a:effectLst>
                  <a:outerShdw blurRad="38100" dist="38100" dir="2700000" algn="tl">
                    <a:srgbClr val="000000">
                      <a:alpha val="43137"/>
                    </a:srgbClr>
                  </a:outerShdw>
                </a:effectLst>
              </a:rPr>
              <a:t>Increased coverage of terrorism and political threats may cause fear. </a:t>
            </a:r>
          </a:p>
        </p:txBody>
      </p:sp>
      <p:sp>
        <p:nvSpPr>
          <p:cNvPr id="19" name="Left-Right Arrow 19">
            <a:extLst>
              <a:ext uri="{FF2B5EF4-FFF2-40B4-BE49-F238E27FC236}">
                <a16:creationId xmlns:a16="http://schemas.microsoft.com/office/drawing/2014/main" id="{4D8F9F6E-A3A9-4E38-A7FA-FCEA97A13619}"/>
              </a:ext>
            </a:extLst>
          </p:cNvPr>
          <p:cNvSpPr/>
          <p:nvPr/>
        </p:nvSpPr>
        <p:spPr bwMode="auto">
          <a:xfrm>
            <a:off x="4222397" y="2863241"/>
            <a:ext cx="1037034" cy="361950"/>
          </a:xfrm>
          <a:prstGeom prst="leftRightArrow">
            <a:avLst/>
          </a:prstGeom>
          <a:gradFill flip="none" rotWithShape="1">
            <a:gsLst>
              <a:gs pos="0">
                <a:schemeClr val="bg1">
                  <a:lumMod val="65000"/>
                </a:schemeClr>
              </a:gs>
              <a:gs pos="100000">
                <a:schemeClr val="bg1">
                  <a:lumMod val="85000"/>
                </a:schemeClr>
              </a:gs>
            </a:gsLst>
            <a:lin ang="5400000" scaled="0"/>
            <a:tileRect/>
          </a:gradFill>
          <a:ln w="9525" cap="flat" cmpd="sng" algn="ctr">
            <a:solidFill>
              <a:schemeClr val="tx1">
                <a:lumMod val="65000"/>
                <a:lumOff val="35000"/>
              </a:schemeClr>
            </a:solidFill>
            <a:prstDash val="solid"/>
            <a:round/>
            <a:headEnd type="none" w="med" len="med"/>
            <a:tailEnd type="none" w="med" len="med"/>
          </a:ln>
          <a:effectLst/>
        </p:spPr>
        <p:txBody>
          <a:bodyPr/>
          <a:lstStyle/>
          <a:p>
            <a:pPr>
              <a:buFont typeface="Times New Roman" pitchFamily="16" charset="0"/>
              <a:buNone/>
              <a:defRPr/>
            </a:pPr>
            <a:endParaRPr lang="en-US"/>
          </a:p>
        </p:txBody>
      </p:sp>
      <p:sp>
        <p:nvSpPr>
          <p:cNvPr id="20" name="Left-Right Arrow 20">
            <a:extLst>
              <a:ext uri="{FF2B5EF4-FFF2-40B4-BE49-F238E27FC236}">
                <a16:creationId xmlns:a16="http://schemas.microsoft.com/office/drawing/2014/main" id="{4E45FBAB-5D17-4A0E-AA4D-3C5D28D4B511}"/>
              </a:ext>
            </a:extLst>
          </p:cNvPr>
          <p:cNvSpPr/>
          <p:nvPr/>
        </p:nvSpPr>
        <p:spPr bwMode="auto">
          <a:xfrm>
            <a:off x="4222397" y="3951472"/>
            <a:ext cx="1037034" cy="363140"/>
          </a:xfrm>
          <a:prstGeom prst="leftRightArrow">
            <a:avLst/>
          </a:prstGeom>
          <a:gradFill flip="none" rotWithShape="1">
            <a:gsLst>
              <a:gs pos="0">
                <a:schemeClr val="bg1">
                  <a:lumMod val="65000"/>
                </a:schemeClr>
              </a:gs>
              <a:gs pos="100000">
                <a:schemeClr val="bg1">
                  <a:lumMod val="85000"/>
                </a:schemeClr>
              </a:gs>
            </a:gsLst>
            <a:lin ang="5400000" scaled="0"/>
            <a:tileRect/>
          </a:gradFill>
          <a:ln w="9525" cap="flat" cmpd="sng" algn="ctr">
            <a:solidFill>
              <a:schemeClr val="tx1">
                <a:lumMod val="65000"/>
                <a:lumOff val="35000"/>
              </a:schemeClr>
            </a:solidFill>
            <a:prstDash val="solid"/>
            <a:round/>
            <a:headEnd type="none" w="med" len="med"/>
            <a:tailEnd type="none" w="med" len="med"/>
          </a:ln>
          <a:effectLst/>
        </p:spPr>
        <p:txBody>
          <a:bodyPr/>
          <a:lstStyle/>
          <a:p>
            <a:pPr>
              <a:buFont typeface="Times New Roman" pitchFamily="16" charset="0"/>
              <a:buNone/>
              <a:defRPr/>
            </a:pPr>
            <a:endParaRPr lang="en-US"/>
          </a:p>
        </p:txBody>
      </p:sp>
      <p:sp>
        <p:nvSpPr>
          <p:cNvPr id="21" name="Tekstboks 3">
            <a:extLst>
              <a:ext uri="{FF2B5EF4-FFF2-40B4-BE49-F238E27FC236}">
                <a16:creationId xmlns:a16="http://schemas.microsoft.com/office/drawing/2014/main" id="{ADEB4204-DFFB-4C9B-9DD1-DEAA862EAE9C}"/>
              </a:ext>
            </a:extLst>
          </p:cNvPr>
          <p:cNvSpPr txBox="1">
            <a:spLocks noChangeArrowheads="1"/>
          </p:cNvSpPr>
          <p:nvPr/>
        </p:nvSpPr>
        <p:spPr bwMode="auto">
          <a:xfrm>
            <a:off x="35496" y="128204"/>
            <a:ext cx="2876878" cy="584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da-DK" altLang="en-US" sz="3200" dirty="0">
                <a:latin typeface="Calibri" panose="020F0502020204030204" pitchFamily="34" charset="0"/>
                <a:cs typeface="Calibri" panose="020F0502020204030204" pitchFamily="34" charset="0"/>
              </a:rPr>
              <a:t>Negative factors</a:t>
            </a:r>
          </a:p>
        </p:txBody>
      </p:sp>
    </p:spTree>
    <p:extLst>
      <p:ext uri="{BB962C8B-B14F-4D97-AF65-F5344CB8AC3E}">
        <p14:creationId xmlns:p14="http://schemas.microsoft.com/office/powerpoint/2010/main" val="64768052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A25AA299-31A9-438B-8E57-39B7265506F9}"/>
              </a:ext>
            </a:extLst>
          </p:cNvPr>
          <p:cNvSpPr>
            <a:spLocks noGrp="1"/>
          </p:cNvSpPr>
          <p:nvPr>
            <p:ph type="dt" sz="quarter" idx="10"/>
          </p:nvPr>
        </p:nvSpPr>
        <p:spPr/>
        <p:txBody>
          <a:bodyPr/>
          <a:lstStyle/>
          <a:p>
            <a:pPr>
              <a:defRPr/>
            </a:pPr>
            <a:fld id="{AA2A7C81-35C9-4945-A4CE-7561AA5A8777}" type="datetime1">
              <a:rPr lang="en-GB" altLang="en-US">
                <a:solidFill>
                  <a:prstClr val="black">
                    <a:tint val="75000"/>
                  </a:prstClr>
                </a:solidFill>
                <a:latin typeface="Myriad Pro"/>
              </a:rPr>
              <a:pPr>
                <a:defRPr/>
              </a:pPr>
              <a:t>25/04/2018</a:t>
            </a:fld>
            <a:endParaRPr lang="en-GB" altLang="en-US">
              <a:solidFill>
                <a:prstClr val="black">
                  <a:tint val="75000"/>
                </a:prstClr>
              </a:solidFill>
              <a:latin typeface="Myriad Pro"/>
            </a:endParaRPr>
          </a:p>
        </p:txBody>
      </p:sp>
      <p:sp>
        <p:nvSpPr>
          <p:cNvPr id="5" name="Footer Placeholder 4">
            <a:extLst>
              <a:ext uri="{FF2B5EF4-FFF2-40B4-BE49-F238E27FC236}">
                <a16:creationId xmlns:a16="http://schemas.microsoft.com/office/drawing/2014/main" id="{93E41BE0-CFC0-4C9A-B087-1ECB422A6F8C}"/>
              </a:ext>
            </a:extLst>
          </p:cNvPr>
          <p:cNvSpPr>
            <a:spLocks noGrp="1"/>
          </p:cNvSpPr>
          <p:nvPr>
            <p:ph type="ftr" sz="quarter" idx="11"/>
          </p:nvPr>
        </p:nvSpPr>
        <p:spPr/>
        <p:txBody>
          <a:bodyPr/>
          <a:lstStyle/>
          <a:p>
            <a:pPr>
              <a:defRPr/>
            </a:pPr>
            <a:r>
              <a:rPr lang="en-GB" altLang="en-US">
                <a:solidFill>
                  <a:prstClr val="black"/>
                </a:solidFill>
                <a:latin typeface="Myriad Pro"/>
              </a:rPr>
              <a:t>Mary March</a:t>
            </a:r>
          </a:p>
        </p:txBody>
      </p:sp>
      <p:sp>
        <p:nvSpPr>
          <p:cNvPr id="23" name="Rectangle 22">
            <a:extLst>
              <a:ext uri="{FF2B5EF4-FFF2-40B4-BE49-F238E27FC236}">
                <a16:creationId xmlns:a16="http://schemas.microsoft.com/office/drawing/2014/main" id="{DBE896B0-5A43-4998-8301-B83A422C5764}"/>
              </a:ext>
            </a:extLst>
          </p:cNvPr>
          <p:cNvSpPr/>
          <p:nvPr/>
        </p:nvSpPr>
        <p:spPr bwMode="auto">
          <a:xfrm>
            <a:off x="2596078" y="1584383"/>
            <a:ext cx="1072121" cy="1072433"/>
          </a:xfrm>
          <a:prstGeom prst="rect">
            <a:avLst/>
          </a:prstGeom>
          <a:gradFill flip="none" rotWithShape="1">
            <a:gsLst>
              <a:gs pos="0">
                <a:srgbClr val="00B0F0"/>
              </a:gs>
              <a:gs pos="100000">
                <a:srgbClr val="004C84"/>
              </a:gs>
            </a:gsLst>
            <a:lin ang="5400000" scaled="0"/>
            <a:tileRect/>
          </a:gradFill>
          <a:ln w="9525" cap="flat" cmpd="sng" algn="ctr">
            <a:noFill/>
            <a:prstDash val="solid"/>
            <a:round/>
            <a:headEnd type="none" w="med" len="med"/>
            <a:tailEnd type="none" w="med" len="med"/>
          </a:ln>
          <a:effectLst/>
          <a:scene3d>
            <a:camera prst="perspectiveBelow">
              <a:rot lat="600000" lon="0" rev="0"/>
            </a:camera>
            <a:lightRig rig="threePt" dir="t"/>
          </a:scene3d>
          <a:sp3d extrusionH="1022350"/>
        </p:spPr>
        <p:txBody>
          <a:bodyPr/>
          <a:lstStyle/>
          <a:p>
            <a:pPr>
              <a:buFont typeface="Times New Roman" pitchFamily="16" charset="0"/>
              <a:buNone/>
              <a:defRPr/>
            </a:pPr>
            <a:endParaRPr lang="en-US"/>
          </a:p>
        </p:txBody>
      </p:sp>
      <p:sp>
        <p:nvSpPr>
          <p:cNvPr id="24" name="TextBox 23">
            <a:extLst>
              <a:ext uri="{FF2B5EF4-FFF2-40B4-BE49-F238E27FC236}">
                <a16:creationId xmlns:a16="http://schemas.microsoft.com/office/drawing/2014/main" id="{F70DCBC3-80C8-4EF3-AEC0-B892DFD5044A}"/>
              </a:ext>
            </a:extLst>
          </p:cNvPr>
          <p:cNvSpPr txBox="1"/>
          <p:nvPr/>
        </p:nvSpPr>
        <p:spPr>
          <a:xfrm>
            <a:off x="2869002" y="1768079"/>
            <a:ext cx="526256" cy="783291"/>
          </a:xfrm>
          <a:prstGeom prst="rect">
            <a:avLst/>
          </a:prstGeom>
          <a:noFill/>
        </p:spPr>
        <p:txBody>
          <a:bodyPr>
            <a:spAutoFit/>
          </a:bodyPr>
          <a:lstStyle/>
          <a:p>
            <a:pPr>
              <a:buFont typeface="Times New Roman" pitchFamily="16" charset="0"/>
              <a:buNone/>
              <a:defRPr/>
            </a:pPr>
            <a:r>
              <a:rPr lang="en-US" sz="4490" b="1" dirty="0">
                <a:solidFill>
                  <a:srgbClr val="7030A0"/>
                </a:solidFill>
                <a:effectLst>
                  <a:outerShdw blurRad="38100" dist="38100" dir="2700000" algn="tl">
                    <a:srgbClr val="000000">
                      <a:alpha val="43137"/>
                    </a:srgbClr>
                  </a:outerShdw>
                </a:effectLst>
                <a:latin typeface="Verdana" pitchFamily="34" charset="0"/>
              </a:rPr>
              <a:t>S</a:t>
            </a:r>
          </a:p>
        </p:txBody>
      </p:sp>
      <p:sp>
        <p:nvSpPr>
          <p:cNvPr id="25" name="Rectangle 24">
            <a:extLst>
              <a:ext uri="{FF2B5EF4-FFF2-40B4-BE49-F238E27FC236}">
                <a16:creationId xmlns:a16="http://schemas.microsoft.com/office/drawing/2014/main" id="{C39DD6C9-FD8C-42C5-BD89-471A38379919}"/>
              </a:ext>
            </a:extLst>
          </p:cNvPr>
          <p:cNvSpPr/>
          <p:nvPr/>
        </p:nvSpPr>
        <p:spPr bwMode="auto">
          <a:xfrm>
            <a:off x="4980718" y="1584383"/>
            <a:ext cx="1072121" cy="1072433"/>
          </a:xfrm>
          <a:prstGeom prst="rect">
            <a:avLst/>
          </a:prstGeom>
          <a:gradFill flip="none" rotWithShape="1">
            <a:gsLst>
              <a:gs pos="0">
                <a:srgbClr val="64D011"/>
              </a:gs>
              <a:gs pos="100000">
                <a:srgbClr val="326609"/>
              </a:gs>
            </a:gsLst>
            <a:lin ang="5400000" scaled="0"/>
            <a:tileRect/>
          </a:gradFill>
          <a:ln w="9525" cap="flat" cmpd="sng" algn="ctr">
            <a:noFill/>
            <a:prstDash val="solid"/>
            <a:round/>
            <a:headEnd type="none" w="med" len="med"/>
            <a:tailEnd type="none" w="med" len="med"/>
          </a:ln>
          <a:effectLst/>
          <a:scene3d>
            <a:camera prst="perspectiveBelow" fov="2700000">
              <a:rot lat="600000" lon="0" rev="0"/>
            </a:camera>
            <a:lightRig rig="threePt" dir="t"/>
          </a:scene3d>
          <a:sp3d extrusionH="1022350"/>
        </p:spPr>
        <p:txBody>
          <a:bodyPr/>
          <a:lstStyle/>
          <a:p>
            <a:pPr>
              <a:buFont typeface="Times New Roman" charset="0"/>
              <a:buNone/>
              <a:defRPr/>
            </a:pPr>
            <a:endParaRPr lang="en-US"/>
          </a:p>
        </p:txBody>
      </p:sp>
      <p:sp>
        <p:nvSpPr>
          <p:cNvPr id="26" name="TextBox 25">
            <a:extLst>
              <a:ext uri="{FF2B5EF4-FFF2-40B4-BE49-F238E27FC236}">
                <a16:creationId xmlns:a16="http://schemas.microsoft.com/office/drawing/2014/main" id="{75577018-949E-4A6A-8BAE-0FA6A962EE50}"/>
              </a:ext>
            </a:extLst>
          </p:cNvPr>
          <p:cNvSpPr txBox="1"/>
          <p:nvPr/>
        </p:nvSpPr>
        <p:spPr>
          <a:xfrm>
            <a:off x="5241029" y="1735496"/>
            <a:ext cx="551500" cy="783291"/>
          </a:xfrm>
          <a:prstGeom prst="rect">
            <a:avLst/>
          </a:prstGeom>
          <a:noFill/>
        </p:spPr>
        <p:txBody>
          <a:bodyPr>
            <a:spAutoFit/>
          </a:bodyPr>
          <a:lstStyle/>
          <a:p>
            <a:pPr>
              <a:buFont typeface="Times New Roman" pitchFamily="16" charset="0"/>
              <a:buNone/>
              <a:defRPr/>
            </a:pPr>
            <a:r>
              <a:rPr lang="en-US" sz="4490" b="1" dirty="0">
                <a:solidFill>
                  <a:srgbClr val="0070C0"/>
                </a:solidFill>
                <a:effectLst>
                  <a:innerShdw blurRad="63500" dist="76200" dir="13500000">
                    <a:prstClr val="black">
                      <a:alpha val="38000"/>
                    </a:prstClr>
                  </a:innerShdw>
                </a:effectLst>
                <a:latin typeface="Verdana" pitchFamily="34" charset="0"/>
              </a:rPr>
              <a:t>O</a:t>
            </a:r>
          </a:p>
        </p:txBody>
      </p:sp>
      <p:sp>
        <p:nvSpPr>
          <p:cNvPr id="27" name="Rectangle 26">
            <a:extLst>
              <a:ext uri="{FF2B5EF4-FFF2-40B4-BE49-F238E27FC236}">
                <a16:creationId xmlns:a16="http://schemas.microsoft.com/office/drawing/2014/main" id="{8F1A8D1E-F744-436B-8327-137E9235776C}"/>
              </a:ext>
            </a:extLst>
          </p:cNvPr>
          <p:cNvSpPr/>
          <p:nvPr/>
        </p:nvSpPr>
        <p:spPr bwMode="auto">
          <a:xfrm>
            <a:off x="3788398" y="1584383"/>
            <a:ext cx="1072121" cy="1072433"/>
          </a:xfrm>
          <a:prstGeom prst="rect">
            <a:avLst/>
          </a:prstGeom>
          <a:gradFill flip="none" rotWithShape="1">
            <a:gsLst>
              <a:gs pos="0">
                <a:schemeClr val="bg1">
                  <a:lumMod val="75000"/>
                </a:schemeClr>
              </a:gs>
              <a:gs pos="100000">
                <a:schemeClr val="tx1">
                  <a:lumMod val="65000"/>
                  <a:lumOff val="35000"/>
                </a:schemeClr>
              </a:gs>
            </a:gsLst>
            <a:lin ang="5400000" scaled="0"/>
            <a:tileRect/>
          </a:gradFill>
          <a:ln w="9525" cap="flat" cmpd="sng" algn="ctr">
            <a:noFill/>
            <a:prstDash val="solid"/>
            <a:round/>
            <a:headEnd type="none" w="med" len="med"/>
            <a:tailEnd type="none" w="med" len="med"/>
          </a:ln>
          <a:effectLst/>
          <a:scene3d>
            <a:camera prst="perspectiveBelow" fov="2700000">
              <a:rot lat="600000" lon="0" rev="0"/>
            </a:camera>
            <a:lightRig rig="threePt" dir="t"/>
          </a:scene3d>
          <a:sp3d extrusionH="1022350"/>
        </p:spPr>
        <p:txBody>
          <a:bodyPr/>
          <a:lstStyle/>
          <a:p>
            <a:pPr>
              <a:buFont typeface="Times New Roman" charset="0"/>
              <a:buNone/>
              <a:defRPr/>
            </a:pPr>
            <a:endParaRPr lang="en-US"/>
          </a:p>
        </p:txBody>
      </p:sp>
      <p:sp>
        <p:nvSpPr>
          <p:cNvPr id="28" name="TextBox 27">
            <a:extLst>
              <a:ext uri="{FF2B5EF4-FFF2-40B4-BE49-F238E27FC236}">
                <a16:creationId xmlns:a16="http://schemas.microsoft.com/office/drawing/2014/main" id="{F9CB5A71-7B96-44BB-B3A6-A4F362FBE8B7}"/>
              </a:ext>
            </a:extLst>
          </p:cNvPr>
          <p:cNvSpPr txBox="1"/>
          <p:nvPr/>
        </p:nvSpPr>
        <p:spPr>
          <a:xfrm>
            <a:off x="3964469" y="1735496"/>
            <a:ext cx="551500" cy="783291"/>
          </a:xfrm>
          <a:prstGeom prst="rect">
            <a:avLst/>
          </a:prstGeom>
          <a:noFill/>
        </p:spPr>
        <p:txBody>
          <a:bodyPr>
            <a:spAutoFit/>
          </a:bodyPr>
          <a:lstStyle/>
          <a:p>
            <a:pPr>
              <a:buFont typeface="Times New Roman" pitchFamily="16" charset="0"/>
              <a:buNone/>
              <a:defRPr/>
            </a:pPr>
            <a:r>
              <a:rPr lang="en-US" sz="4490" b="1" dirty="0">
                <a:solidFill>
                  <a:srgbClr val="FF0000"/>
                </a:solidFill>
                <a:effectLst>
                  <a:innerShdw blurRad="63500" dist="76200" dir="13500000">
                    <a:prstClr val="black">
                      <a:alpha val="38000"/>
                    </a:prstClr>
                  </a:innerShdw>
                </a:effectLst>
                <a:latin typeface="Verdana" pitchFamily="34" charset="0"/>
              </a:rPr>
              <a:t>W</a:t>
            </a:r>
          </a:p>
        </p:txBody>
      </p:sp>
      <p:sp>
        <p:nvSpPr>
          <p:cNvPr id="29" name="Rectangle 28">
            <a:extLst>
              <a:ext uri="{FF2B5EF4-FFF2-40B4-BE49-F238E27FC236}">
                <a16:creationId xmlns:a16="http://schemas.microsoft.com/office/drawing/2014/main" id="{A823CABA-7847-4021-82A7-D1403F4D6B00}"/>
              </a:ext>
            </a:extLst>
          </p:cNvPr>
          <p:cNvSpPr/>
          <p:nvPr/>
        </p:nvSpPr>
        <p:spPr bwMode="auto">
          <a:xfrm>
            <a:off x="6121198" y="1584383"/>
            <a:ext cx="1072121" cy="1072433"/>
          </a:xfrm>
          <a:prstGeom prst="rect">
            <a:avLst/>
          </a:prstGeom>
          <a:gradFill>
            <a:gsLst>
              <a:gs pos="0">
                <a:schemeClr val="bg1">
                  <a:lumMod val="85000"/>
                  <a:alpha val="66000"/>
                </a:schemeClr>
              </a:gs>
              <a:gs pos="100000">
                <a:schemeClr val="tx1">
                  <a:lumMod val="50000"/>
                  <a:lumOff val="50000"/>
                  <a:alpha val="75000"/>
                </a:schemeClr>
              </a:gs>
            </a:gsLst>
            <a:lin ang="5400000" scaled="0"/>
          </a:gradFill>
          <a:ln w="9525" cap="flat" cmpd="sng" algn="ctr">
            <a:noFill/>
            <a:prstDash val="solid"/>
            <a:round/>
            <a:headEnd type="none" w="med" len="med"/>
            <a:tailEnd type="none" w="med" len="med"/>
          </a:ln>
          <a:effectLst/>
          <a:scene3d>
            <a:camera prst="perspectiveBelow" fov="2700000">
              <a:rot lat="600000" lon="0" rev="0"/>
            </a:camera>
            <a:lightRig rig="threePt" dir="t"/>
          </a:scene3d>
          <a:sp3d extrusionH="1022350"/>
        </p:spPr>
        <p:txBody>
          <a:bodyPr/>
          <a:lstStyle/>
          <a:p>
            <a:pPr>
              <a:buFont typeface="Times New Roman" charset="0"/>
              <a:buNone/>
              <a:defRPr/>
            </a:pPr>
            <a:endParaRPr lang="en-US"/>
          </a:p>
        </p:txBody>
      </p:sp>
      <p:sp>
        <p:nvSpPr>
          <p:cNvPr id="30" name="TextBox 29">
            <a:extLst>
              <a:ext uri="{FF2B5EF4-FFF2-40B4-BE49-F238E27FC236}">
                <a16:creationId xmlns:a16="http://schemas.microsoft.com/office/drawing/2014/main" id="{2D310795-63C2-4669-8B07-B42B09FF5394}"/>
              </a:ext>
            </a:extLst>
          </p:cNvPr>
          <p:cNvSpPr txBox="1"/>
          <p:nvPr/>
        </p:nvSpPr>
        <p:spPr>
          <a:xfrm>
            <a:off x="6407861" y="1735496"/>
            <a:ext cx="551500" cy="783291"/>
          </a:xfrm>
          <a:prstGeom prst="rect">
            <a:avLst/>
          </a:prstGeom>
          <a:noFill/>
        </p:spPr>
        <p:txBody>
          <a:bodyPr>
            <a:spAutoFit/>
          </a:bodyPr>
          <a:lstStyle/>
          <a:p>
            <a:pPr>
              <a:buFont typeface="Times New Roman" pitchFamily="16" charset="0"/>
              <a:buNone/>
              <a:defRPr/>
            </a:pPr>
            <a:r>
              <a:rPr lang="en-US" sz="4490" b="1" dirty="0">
                <a:solidFill>
                  <a:srgbClr val="FFC000"/>
                </a:solidFill>
                <a:effectLst>
                  <a:innerShdw blurRad="63500" dist="76200" dir="13500000">
                    <a:prstClr val="black">
                      <a:alpha val="38000"/>
                    </a:prstClr>
                  </a:innerShdw>
                </a:effectLst>
                <a:latin typeface="Verdana" pitchFamily="34" charset="0"/>
              </a:rPr>
              <a:t>T</a:t>
            </a:r>
          </a:p>
        </p:txBody>
      </p:sp>
      <p:sp>
        <p:nvSpPr>
          <p:cNvPr id="31" name="Rectangle 30">
            <a:extLst>
              <a:ext uri="{FF2B5EF4-FFF2-40B4-BE49-F238E27FC236}">
                <a16:creationId xmlns:a16="http://schemas.microsoft.com/office/drawing/2014/main" id="{2FEDCC56-C382-49D0-A9DB-FC19912A25C2}"/>
              </a:ext>
            </a:extLst>
          </p:cNvPr>
          <p:cNvSpPr/>
          <p:nvPr/>
        </p:nvSpPr>
        <p:spPr bwMode="auto">
          <a:xfrm>
            <a:off x="2589597" y="2783182"/>
            <a:ext cx="1072121" cy="1072433"/>
          </a:xfrm>
          <a:prstGeom prst="rect">
            <a:avLst/>
          </a:prstGeom>
          <a:gradFill flip="none" rotWithShape="1">
            <a:gsLst>
              <a:gs pos="0">
                <a:srgbClr val="A5D8F9"/>
              </a:gs>
              <a:gs pos="100000">
                <a:srgbClr val="0070C0"/>
              </a:gs>
            </a:gsLst>
            <a:lin ang="5400000" scaled="0"/>
            <a:tileRect/>
          </a:gradFill>
          <a:ln w="9525" cap="flat" cmpd="sng" algn="ctr">
            <a:noFill/>
            <a:prstDash val="solid"/>
            <a:round/>
            <a:headEnd type="none" w="med" len="med"/>
            <a:tailEnd type="none" w="med" len="med"/>
          </a:ln>
          <a:effectLst/>
          <a:scene3d>
            <a:camera prst="perspectiveBelow">
              <a:rot lat="600000" lon="0" rev="0"/>
            </a:camera>
            <a:lightRig rig="threePt" dir="t"/>
          </a:scene3d>
          <a:sp3d extrusionH="1022350"/>
        </p:spPr>
        <p:txBody>
          <a:bodyPr/>
          <a:lstStyle/>
          <a:p>
            <a:pPr>
              <a:buFont typeface="Times New Roman" pitchFamily="16" charset="0"/>
              <a:buNone/>
              <a:defRPr/>
            </a:pPr>
            <a:endParaRPr lang="en-US"/>
          </a:p>
        </p:txBody>
      </p:sp>
      <p:sp>
        <p:nvSpPr>
          <p:cNvPr id="32" name="TextBox 16">
            <a:extLst>
              <a:ext uri="{FF2B5EF4-FFF2-40B4-BE49-F238E27FC236}">
                <a16:creationId xmlns:a16="http://schemas.microsoft.com/office/drawing/2014/main" id="{522EE7BE-3B3F-48AA-A9BD-B295B952F247}"/>
              </a:ext>
            </a:extLst>
          </p:cNvPr>
          <p:cNvSpPr txBox="1">
            <a:spLocks noChangeArrowheads="1"/>
          </p:cNvSpPr>
          <p:nvPr/>
        </p:nvSpPr>
        <p:spPr bwMode="auto">
          <a:xfrm>
            <a:off x="2596348" y="2845594"/>
            <a:ext cx="1088231" cy="1165447"/>
          </a:xfrm>
          <a:prstGeom prst="rect">
            <a:avLst/>
          </a:prstGeom>
          <a:noFill/>
          <a:ln w="9525">
            <a:noFill/>
            <a:miter lim="800000"/>
            <a:headEnd/>
            <a:tailEnd/>
          </a:ln>
        </p:spPr>
        <p:txBody>
          <a:bodyPr>
            <a:spAutoFit/>
          </a:bodyPr>
          <a:lstStyle/>
          <a:p>
            <a:pPr>
              <a:defRPr/>
            </a:pPr>
            <a:r>
              <a:rPr lang="en-US" sz="1088" b="1" u="sng" dirty="0">
                <a:solidFill>
                  <a:srgbClr val="7030A0"/>
                </a:solidFill>
              </a:rPr>
              <a:t>Strengths</a:t>
            </a:r>
          </a:p>
          <a:p>
            <a:pPr>
              <a:defRPr/>
            </a:pPr>
            <a:endParaRPr lang="en-US" sz="817" dirty="0"/>
          </a:p>
          <a:p>
            <a:pPr>
              <a:defRPr/>
            </a:pPr>
            <a:r>
              <a:rPr lang="en-US" sz="817" b="1" dirty="0">
                <a:solidFill>
                  <a:srgbClr val="7030A0"/>
                </a:solidFill>
                <a:effectLst>
                  <a:outerShdw blurRad="38100" dist="38100" dir="2700000" algn="tl">
                    <a:srgbClr val="000000">
                      <a:alpha val="43137"/>
                    </a:srgbClr>
                  </a:outerShdw>
                </a:effectLst>
              </a:rPr>
              <a:t>Ability to offer experiences to a wide range of customers </a:t>
            </a:r>
          </a:p>
          <a:p>
            <a:pPr>
              <a:defRPr/>
            </a:pPr>
            <a:endParaRPr lang="en-US" dirty="0"/>
          </a:p>
        </p:txBody>
      </p:sp>
      <p:sp>
        <p:nvSpPr>
          <p:cNvPr id="33" name="Rectangle 32">
            <a:extLst>
              <a:ext uri="{FF2B5EF4-FFF2-40B4-BE49-F238E27FC236}">
                <a16:creationId xmlns:a16="http://schemas.microsoft.com/office/drawing/2014/main" id="{AE621745-EF51-4C74-A3D3-B6F522777C6E}"/>
              </a:ext>
            </a:extLst>
          </p:cNvPr>
          <p:cNvSpPr/>
          <p:nvPr/>
        </p:nvSpPr>
        <p:spPr bwMode="auto">
          <a:xfrm>
            <a:off x="4974237" y="2783182"/>
            <a:ext cx="1072121" cy="1072433"/>
          </a:xfrm>
          <a:prstGeom prst="rect">
            <a:avLst/>
          </a:prstGeom>
          <a:gradFill flip="none" rotWithShape="1">
            <a:gsLst>
              <a:gs pos="0">
                <a:srgbClr val="AFE87E"/>
              </a:gs>
              <a:gs pos="100000">
                <a:srgbClr val="64D011"/>
              </a:gs>
            </a:gsLst>
            <a:lin ang="5400000" scaled="0"/>
            <a:tileRect/>
          </a:gradFill>
          <a:ln w="9525" cap="flat" cmpd="sng" algn="ctr">
            <a:noFill/>
            <a:prstDash val="solid"/>
            <a:round/>
            <a:headEnd type="none" w="med" len="med"/>
            <a:tailEnd type="none" w="med" len="med"/>
          </a:ln>
          <a:effectLst/>
          <a:scene3d>
            <a:camera prst="perspectiveBelow" fov="2700000">
              <a:rot lat="600000" lon="0" rev="0"/>
            </a:camera>
            <a:lightRig rig="threePt" dir="t"/>
          </a:scene3d>
          <a:sp3d extrusionH="1022350"/>
        </p:spPr>
        <p:txBody>
          <a:bodyPr/>
          <a:lstStyle/>
          <a:p>
            <a:pPr>
              <a:buFont typeface="Times New Roman" charset="0"/>
              <a:buNone/>
              <a:defRPr/>
            </a:pPr>
            <a:endParaRPr lang="en-US"/>
          </a:p>
        </p:txBody>
      </p:sp>
      <p:sp>
        <p:nvSpPr>
          <p:cNvPr id="34" name="TextBox 16">
            <a:extLst>
              <a:ext uri="{FF2B5EF4-FFF2-40B4-BE49-F238E27FC236}">
                <a16:creationId xmlns:a16="http://schemas.microsoft.com/office/drawing/2014/main" id="{7D7BA8B4-BB69-4758-B2CC-D1A2C42053F3}"/>
              </a:ext>
            </a:extLst>
          </p:cNvPr>
          <p:cNvSpPr txBox="1">
            <a:spLocks noChangeArrowheads="1"/>
          </p:cNvSpPr>
          <p:nvPr/>
        </p:nvSpPr>
        <p:spPr bwMode="auto">
          <a:xfrm>
            <a:off x="4981171" y="2801541"/>
            <a:ext cx="1088231" cy="1452962"/>
          </a:xfrm>
          <a:prstGeom prst="rect">
            <a:avLst/>
          </a:prstGeom>
          <a:noFill/>
          <a:ln w="9525">
            <a:noFill/>
            <a:miter lim="800000"/>
            <a:headEnd/>
            <a:tailEnd/>
          </a:ln>
        </p:spPr>
        <p:txBody>
          <a:bodyPr>
            <a:spAutoFit/>
          </a:bodyPr>
          <a:lstStyle/>
          <a:p>
            <a:pPr>
              <a:defRPr/>
            </a:pPr>
            <a:r>
              <a:rPr lang="en-US" sz="884" b="1" u="sng" dirty="0">
                <a:solidFill>
                  <a:srgbClr val="0070C0"/>
                </a:solidFill>
              </a:rPr>
              <a:t>Opportunities</a:t>
            </a:r>
          </a:p>
          <a:p>
            <a:pPr>
              <a:defRPr/>
            </a:pPr>
            <a:r>
              <a:rPr lang="en-US" sz="884" b="1" dirty="0">
                <a:solidFill>
                  <a:srgbClr val="0070C0"/>
                </a:solidFill>
              </a:rPr>
              <a:t> </a:t>
            </a:r>
          </a:p>
          <a:p>
            <a:pPr>
              <a:defRPr/>
            </a:pPr>
            <a:r>
              <a:rPr lang="en-US" sz="884" b="1" dirty="0">
                <a:solidFill>
                  <a:srgbClr val="0070C0"/>
                </a:solidFill>
              </a:rPr>
              <a:t>Payment plans giving customers options to pay the holiday off in installments aids flexibility</a:t>
            </a:r>
          </a:p>
          <a:p>
            <a:pPr>
              <a:defRPr/>
            </a:pPr>
            <a:endParaRPr lang="en-US" sz="884" dirty="0"/>
          </a:p>
        </p:txBody>
      </p:sp>
      <p:sp>
        <p:nvSpPr>
          <p:cNvPr id="35" name="Rectangle 34">
            <a:extLst>
              <a:ext uri="{FF2B5EF4-FFF2-40B4-BE49-F238E27FC236}">
                <a16:creationId xmlns:a16="http://schemas.microsoft.com/office/drawing/2014/main" id="{0D6A33AD-F85D-4C73-9A7D-EC7221AFDF10}"/>
              </a:ext>
            </a:extLst>
          </p:cNvPr>
          <p:cNvSpPr/>
          <p:nvPr/>
        </p:nvSpPr>
        <p:spPr bwMode="auto">
          <a:xfrm>
            <a:off x="3781917" y="2783182"/>
            <a:ext cx="1072121" cy="1072433"/>
          </a:xfrm>
          <a:prstGeom prst="rect">
            <a:avLst/>
          </a:prstGeom>
          <a:gradFill flip="none" rotWithShape="1">
            <a:gsLst>
              <a:gs pos="0">
                <a:schemeClr val="bg1">
                  <a:lumMod val="85000"/>
                </a:schemeClr>
              </a:gs>
              <a:gs pos="100000">
                <a:schemeClr val="bg1">
                  <a:lumMod val="50000"/>
                </a:schemeClr>
              </a:gs>
            </a:gsLst>
            <a:lin ang="5400000" scaled="0"/>
            <a:tileRect/>
          </a:gradFill>
          <a:ln w="9525" cap="flat" cmpd="sng" algn="ctr">
            <a:noFill/>
            <a:prstDash val="solid"/>
            <a:round/>
            <a:headEnd type="none" w="med" len="med"/>
            <a:tailEnd type="none" w="med" len="med"/>
          </a:ln>
          <a:effectLst/>
          <a:scene3d>
            <a:camera prst="perspectiveBelow" fov="2700000">
              <a:rot lat="600000" lon="0" rev="0"/>
            </a:camera>
            <a:lightRig rig="threePt" dir="t"/>
          </a:scene3d>
          <a:sp3d extrusionH="1022350"/>
        </p:spPr>
        <p:txBody>
          <a:bodyPr/>
          <a:lstStyle/>
          <a:p>
            <a:pPr>
              <a:buFont typeface="Times New Roman" charset="0"/>
              <a:buNone/>
              <a:defRPr/>
            </a:pPr>
            <a:endParaRPr lang="en-US"/>
          </a:p>
        </p:txBody>
      </p:sp>
      <p:sp>
        <p:nvSpPr>
          <p:cNvPr id="36" name="TextBox 16">
            <a:extLst>
              <a:ext uri="{FF2B5EF4-FFF2-40B4-BE49-F238E27FC236}">
                <a16:creationId xmlns:a16="http://schemas.microsoft.com/office/drawing/2014/main" id="{F4ABE814-D45C-4EAD-990E-F513375F1386}"/>
              </a:ext>
            </a:extLst>
          </p:cNvPr>
          <p:cNvSpPr txBox="1">
            <a:spLocks noChangeArrowheads="1"/>
          </p:cNvSpPr>
          <p:nvPr/>
        </p:nvSpPr>
        <p:spPr bwMode="auto">
          <a:xfrm>
            <a:off x="3788164" y="2845594"/>
            <a:ext cx="1089422" cy="1165447"/>
          </a:xfrm>
          <a:prstGeom prst="rect">
            <a:avLst/>
          </a:prstGeom>
          <a:noFill/>
          <a:ln w="9525">
            <a:noFill/>
            <a:miter lim="800000"/>
            <a:headEnd/>
            <a:tailEnd/>
          </a:ln>
        </p:spPr>
        <p:txBody>
          <a:bodyPr>
            <a:spAutoFit/>
          </a:bodyPr>
          <a:lstStyle/>
          <a:p>
            <a:pPr>
              <a:defRPr/>
            </a:pPr>
            <a:r>
              <a:rPr lang="en-US" sz="1088" b="1" u="sng" dirty="0">
                <a:solidFill>
                  <a:srgbClr val="FF0000"/>
                </a:solidFill>
              </a:rPr>
              <a:t>Weaknesses</a:t>
            </a:r>
          </a:p>
          <a:p>
            <a:pPr>
              <a:defRPr/>
            </a:pPr>
            <a:endParaRPr lang="en-US" sz="817" dirty="0"/>
          </a:p>
          <a:p>
            <a:pPr>
              <a:defRPr/>
            </a:pPr>
            <a:r>
              <a:rPr lang="en-US" sz="817" b="1" dirty="0">
                <a:solidFill>
                  <a:srgbClr val="FF0000"/>
                </a:solidFill>
                <a:effectLst>
                  <a:outerShdw blurRad="38100" dist="38100" dir="2700000" algn="tl">
                    <a:srgbClr val="000000">
                      <a:alpha val="43137"/>
                    </a:srgbClr>
                  </a:outerShdw>
                </a:effectLst>
              </a:rPr>
              <a:t>Having to adapt to seasonal offerings in the market</a:t>
            </a:r>
          </a:p>
          <a:p>
            <a:pPr>
              <a:defRPr/>
            </a:pPr>
            <a:endParaRPr lang="en-US" dirty="0"/>
          </a:p>
        </p:txBody>
      </p:sp>
      <p:sp>
        <p:nvSpPr>
          <p:cNvPr id="37" name="Rectangle 36">
            <a:extLst>
              <a:ext uri="{FF2B5EF4-FFF2-40B4-BE49-F238E27FC236}">
                <a16:creationId xmlns:a16="http://schemas.microsoft.com/office/drawing/2014/main" id="{F728917C-FDA0-4AA8-9631-962EFA347159}"/>
              </a:ext>
            </a:extLst>
          </p:cNvPr>
          <p:cNvSpPr/>
          <p:nvPr/>
        </p:nvSpPr>
        <p:spPr bwMode="auto">
          <a:xfrm>
            <a:off x="6144196" y="2772173"/>
            <a:ext cx="1072121" cy="1072433"/>
          </a:xfrm>
          <a:prstGeom prst="rect">
            <a:avLst/>
          </a:prstGeom>
          <a:gradFill flip="none" rotWithShape="1">
            <a:gsLst>
              <a:gs pos="0">
                <a:schemeClr val="bg1">
                  <a:lumMod val="95000"/>
                </a:schemeClr>
              </a:gs>
              <a:gs pos="100000">
                <a:schemeClr val="bg1">
                  <a:lumMod val="65000"/>
                </a:schemeClr>
              </a:gs>
            </a:gsLst>
            <a:lin ang="5400000" scaled="0"/>
            <a:tileRect/>
          </a:gradFill>
          <a:ln w="9525" cap="flat" cmpd="sng" algn="ctr">
            <a:noFill/>
            <a:prstDash val="solid"/>
            <a:round/>
            <a:headEnd type="none" w="med" len="med"/>
            <a:tailEnd type="none" w="med" len="med"/>
          </a:ln>
          <a:effectLst/>
          <a:scene3d>
            <a:camera prst="perspectiveBelow" fov="2700000">
              <a:rot lat="600000" lon="0" rev="0"/>
            </a:camera>
            <a:lightRig rig="threePt" dir="t"/>
          </a:scene3d>
          <a:sp3d extrusionH="1022350"/>
        </p:spPr>
        <p:txBody>
          <a:bodyPr/>
          <a:lstStyle/>
          <a:p>
            <a:pPr>
              <a:buFont typeface="Times New Roman" charset="0"/>
              <a:buNone/>
              <a:defRPr/>
            </a:pPr>
            <a:endParaRPr lang="en-US"/>
          </a:p>
        </p:txBody>
      </p:sp>
      <p:sp>
        <p:nvSpPr>
          <p:cNvPr id="38" name="TextBox 30">
            <a:extLst>
              <a:ext uri="{FF2B5EF4-FFF2-40B4-BE49-F238E27FC236}">
                <a16:creationId xmlns:a16="http://schemas.microsoft.com/office/drawing/2014/main" id="{67E6E9D1-26B1-4DA0-81A9-28CC699B338D}"/>
              </a:ext>
            </a:extLst>
          </p:cNvPr>
          <p:cNvSpPr txBox="1">
            <a:spLocks noChangeArrowheads="1"/>
          </p:cNvSpPr>
          <p:nvPr/>
        </p:nvSpPr>
        <p:spPr bwMode="auto">
          <a:xfrm>
            <a:off x="6121789" y="2845594"/>
            <a:ext cx="1088231" cy="1102418"/>
          </a:xfrm>
          <a:prstGeom prst="rect">
            <a:avLst/>
          </a:prstGeom>
          <a:noFill/>
          <a:ln w="9525">
            <a:noFill/>
            <a:miter lim="800000"/>
            <a:headEnd/>
            <a:tailEnd/>
          </a:ln>
        </p:spPr>
        <p:txBody>
          <a:bodyPr>
            <a:spAutoFit/>
          </a:bodyPr>
          <a:lstStyle/>
          <a:p>
            <a:pPr>
              <a:defRPr/>
            </a:pPr>
            <a:r>
              <a:rPr lang="en-US" sz="1088" b="1" dirty="0">
                <a:solidFill>
                  <a:srgbClr val="FFC000"/>
                </a:solidFill>
              </a:rPr>
              <a:t>Threats</a:t>
            </a:r>
          </a:p>
          <a:p>
            <a:pPr>
              <a:defRPr/>
            </a:pPr>
            <a:endParaRPr lang="en-US" sz="817" b="1" dirty="0">
              <a:solidFill>
                <a:srgbClr val="FFC000"/>
              </a:solidFill>
              <a:effectLst>
                <a:outerShdw blurRad="38100" dist="38100" dir="2700000" algn="tl">
                  <a:srgbClr val="000000">
                    <a:alpha val="43137"/>
                  </a:srgbClr>
                </a:outerShdw>
              </a:effectLst>
            </a:endParaRPr>
          </a:p>
          <a:p>
            <a:pPr>
              <a:defRPr/>
            </a:pPr>
            <a:r>
              <a:rPr lang="en-US" sz="953" b="1" dirty="0">
                <a:solidFill>
                  <a:srgbClr val="FFC000"/>
                </a:solidFill>
                <a:effectLst>
                  <a:outerShdw blurRad="38100" dist="38100" dir="2700000" algn="tl">
                    <a:srgbClr val="000000">
                      <a:alpha val="43137"/>
                    </a:srgbClr>
                  </a:outerShdw>
                </a:effectLst>
              </a:rPr>
              <a:t>Unpredictable economic conditions </a:t>
            </a:r>
          </a:p>
          <a:p>
            <a:pPr>
              <a:defRPr/>
            </a:pPr>
            <a:endParaRPr lang="en-US" dirty="0"/>
          </a:p>
        </p:txBody>
      </p:sp>
      <p:sp>
        <p:nvSpPr>
          <p:cNvPr id="39" name="Rectangle 38">
            <a:extLst>
              <a:ext uri="{FF2B5EF4-FFF2-40B4-BE49-F238E27FC236}">
                <a16:creationId xmlns:a16="http://schemas.microsoft.com/office/drawing/2014/main" id="{CDF72B2E-A473-447A-938C-439A749D9CCB}"/>
              </a:ext>
            </a:extLst>
          </p:cNvPr>
          <p:cNvSpPr/>
          <p:nvPr/>
        </p:nvSpPr>
        <p:spPr bwMode="auto">
          <a:xfrm>
            <a:off x="2589597" y="3972046"/>
            <a:ext cx="1072121" cy="1072433"/>
          </a:xfrm>
          <a:prstGeom prst="rect">
            <a:avLst/>
          </a:prstGeom>
          <a:gradFill flip="none" rotWithShape="1">
            <a:gsLst>
              <a:gs pos="0">
                <a:srgbClr val="A5D8F9"/>
              </a:gs>
              <a:gs pos="100000">
                <a:srgbClr val="0070C0"/>
              </a:gs>
            </a:gsLst>
            <a:lin ang="5400000" scaled="0"/>
            <a:tileRect/>
          </a:gradFill>
          <a:ln w="9525" cap="flat" cmpd="sng" algn="ctr">
            <a:noFill/>
            <a:prstDash val="solid"/>
            <a:round/>
            <a:headEnd type="none" w="med" len="med"/>
            <a:tailEnd type="none" w="med" len="med"/>
          </a:ln>
          <a:effectLst/>
          <a:scene3d>
            <a:camera prst="perspectiveBelow">
              <a:rot lat="600000" lon="0" rev="0"/>
            </a:camera>
            <a:lightRig rig="threePt" dir="t"/>
          </a:scene3d>
          <a:sp3d extrusionH="1022350"/>
        </p:spPr>
        <p:txBody>
          <a:bodyPr/>
          <a:lstStyle/>
          <a:p>
            <a:pPr>
              <a:buFont typeface="Times New Roman" pitchFamily="16" charset="0"/>
              <a:buNone/>
              <a:defRPr/>
            </a:pPr>
            <a:endParaRPr lang="en-US"/>
          </a:p>
        </p:txBody>
      </p:sp>
      <p:sp>
        <p:nvSpPr>
          <p:cNvPr id="40" name="Rectangle 39">
            <a:extLst>
              <a:ext uri="{FF2B5EF4-FFF2-40B4-BE49-F238E27FC236}">
                <a16:creationId xmlns:a16="http://schemas.microsoft.com/office/drawing/2014/main" id="{EEFA0F9B-9817-4140-9086-E5A6EA9E745F}"/>
              </a:ext>
            </a:extLst>
          </p:cNvPr>
          <p:cNvSpPr/>
          <p:nvPr/>
        </p:nvSpPr>
        <p:spPr bwMode="auto">
          <a:xfrm>
            <a:off x="3781917" y="3972046"/>
            <a:ext cx="1072121" cy="1072433"/>
          </a:xfrm>
          <a:prstGeom prst="rect">
            <a:avLst/>
          </a:prstGeom>
          <a:gradFill flip="none" rotWithShape="1">
            <a:gsLst>
              <a:gs pos="0">
                <a:schemeClr val="bg1">
                  <a:lumMod val="85000"/>
                </a:schemeClr>
              </a:gs>
              <a:gs pos="100000">
                <a:schemeClr val="bg1">
                  <a:lumMod val="50000"/>
                </a:schemeClr>
              </a:gs>
            </a:gsLst>
            <a:lin ang="5400000" scaled="0"/>
            <a:tileRect/>
          </a:gradFill>
          <a:ln w="9525" cap="flat" cmpd="sng" algn="ctr">
            <a:noFill/>
            <a:prstDash val="solid"/>
            <a:round/>
            <a:headEnd type="none" w="med" len="med"/>
            <a:tailEnd type="none" w="med" len="med"/>
          </a:ln>
          <a:effectLst/>
          <a:scene3d>
            <a:camera prst="perspectiveBelow" fov="2700000">
              <a:rot lat="600000" lon="0" rev="0"/>
            </a:camera>
            <a:lightRig rig="threePt" dir="t"/>
          </a:scene3d>
          <a:sp3d extrusionH="1022350"/>
        </p:spPr>
        <p:txBody>
          <a:bodyPr/>
          <a:lstStyle/>
          <a:p>
            <a:pPr>
              <a:buFont typeface="Times New Roman" charset="0"/>
              <a:buNone/>
              <a:defRPr/>
            </a:pPr>
            <a:endParaRPr lang="en-US"/>
          </a:p>
        </p:txBody>
      </p:sp>
      <p:sp>
        <p:nvSpPr>
          <p:cNvPr id="41" name="Rectangle 40">
            <a:extLst>
              <a:ext uri="{FF2B5EF4-FFF2-40B4-BE49-F238E27FC236}">
                <a16:creationId xmlns:a16="http://schemas.microsoft.com/office/drawing/2014/main" id="{6F96F93A-6AC1-4E23-95CE-90363941DA02}"/>
              </a:ext>
            </a:extLst>
          </p:cNvPr>
          <p:cNvSpPr/>
          <p:nvPr/>
        </p:nvSpPr>
        <p:spPr bwMode="auto">
          <a:xfrm>
            <a:off x="4974237" y="3972046"/>
            <a:ext cx="1072121" cy="1072433"/>
          </a:xfrm>
          <a:prstGeom prst="rect">
            <a:avLst/>
          </a:prstGeom>
          <a:gradFill flip="none" rotWithShape="1">
            <a:gsLst>
              <a:gs pos="0">
                <a:srgbClr val="AFE87E"/>
              </a:gs>
              <a:gs pos="100000">
                <a:srgbClr val="64D011"/>
              </a:gs>
            </a:gsLst>
            <a:lin ang="5400000" scaled="0"/>
            <a:tileRect/>
          </a:gradFill>
          <a:ln w="9525" cap="flat" cmpd="sng" algn="ctr">
            <a:noFill/>
            <a:prstDash val="solid"/>
            <a:round/>
            <a:headEnd type="none" w="med" len="med"/>
            <a:tailEnd type="none" w="med" len="med"/>
          </a:ln>
          <a:effectLst/>
          <a:scene3d>
            <a:camera prst="perspectiveBelow" fov="2700000">
              <a:rot lat="600000" lon="0" rev="0"/>
            </a:camera>
            <a:lightRig rig="threePt" dir="t"/>
          </a:scene3d>
          <a:sp3d extrusionH="1022350"/>
        </p:spPr>
        <p:txBody>
          <a:bodyPr/>
          <a:lstStyle/>
          <a:p>
            <a:pPr>
              <a:buFont typeface="Times New Roman" charset="0"/>
              <a:buNone/>
              <a:defRPr/>
            </a:pPr>
            <a:endParaRPr lang="en-US"/>
          </a:p>
        </p:txBody>
      </p:sp>
      <p:sp>
        <p:nvSpPr>
          <p:cNvPr id="42" name="Rectangle 41">
            <a:extLst>
              <a:ext uri="{FF2B5EF4-FFF2-40B4-BE49-F238E27FC236}">
                <a16:creationId xmlns:a16="http://schemas.microsoft.com/office/drawing/2014/main" id="{57BD99E3-5FD0-4614-9D2B-496519C65AC8}"/>
              </a:ext>
            </a:extLst>
          </p:cNvPr>
          <p:cNvSpPr/>
          <p:nvPr/>
        </p:nvSpPr>
        <p:spPr bwMode="auto">
          <a:xfrm>
            <a:off x="6144196" y="3972046"/>
            <a:ext cx="1072121" cy="1072433"/>
          </a:xfrm>
          <a:prstGeom prst="rect">
            <a:avLst/>
          </a:prstGeom>
          <a:gradFill flip="none" rotWithShape="1">
            <a:gsLst>
              <a:gs pos="0">
                <a:schemeClr val="bg1">
                  <a:lumMod val="95000"/>
                </a:schemeClr>
              </a:gs>
              <a:gs pos="100000">
                <a:schemeClr val="bg1">
                  <a:lumMod val="65000"/>
                </a:schemeClr>
              </a:gs>
            </a:gsLst>
            <a:lin ang="5400000" scaled="0"/>
            <a:tileRect/>
          </a:gradFill>
          <a:ln w="9525" cap="flat" cmpd="sng" algn="ctr">
            <a:noFill/>
            <a:prstDash val="solid"/>
            <a:round/>
            <a:headEnd type="none" w="med" len="med"/>
            <a:tailEnd type="none" w="med" len="med"/>
          </a:ln>
          <a:effectLst/>
          <a:scene3d>
            <a:camera prst="perspectiveBelow" fov="2700000">
              <a:rot lat="600000" lon="0" rev="0"/>
            </a:camera>
            <a:lightRig rig="threePt" dir="t"/>
          </a:scene3d>
          <a:sp3d extrusionH="1022350"/>
        </p:spPr>
        <p:txBody>
          <a:bodyPr/>
          <a:lstStyle/>
          <a:p>
            <a:pPr>
              <a:buFont typeface="Times New Roman" charset="0"/>
              <a:buNone/>
              <a:defRPr/>
            </a:pPr>
            <a:endParaRPr lang="en-US"/>
          </a:p>
        </p:txBody>
      </p:sp>
      <p:sp>
        <p:nvSpPr>
          <p:cNvPr id="43" name="TextBox 16">
            <a:extLst>
              <a:ext uri="{FF2B5EF4-FFF2-40B4-BE49-F238E27FC236}">
                <a16:creationId xmlns:a16="http://schemas.microsoft.com/office/drawing/2014/main" id="{9C8FDC94-2E35-4F8E-9C58-8BDA16E390F3}"/>
              </a:ext>
            </a:extLst>
          </p:cNvPr>
          <p:cNvSpPr txBox="1">
            <a:spLocks noChangeArrowheads="1"/>
          </p:cNvSpPr>
          <p:nvPr/>
        </p:nvSpPr>
        <p:spPr bwMode="auto">
          <a:xfrm>
            <a:off x="2596348" y="4020741"/>
            <a:ext cx="1088231" cy="1039708"/>
          </a:xfrm>
          <a:prstGeom prst="rect">
            <a:avLst/>
          </a:prstGeom>
          <a:noFill/>
          <a:ln w="9525">
            <a:noFill/>
            <a:miter lim="800000"/>
            <a:headEnd/>
            <a:tailEnd/>
          </a:ln>
        </p:spPr>
        <p:txBody>
          <a:bodyPr>
            <a:spAutoFit/>
          </a:bodyPr>
          <a:lstStyle/>
          <a:p>
            <a:pPr>
              <a:defRPr/>
            </a:pPr>
            <a:r>
              <a:rPr lang="en-US" sz="1088" b="1" u="sng" dirty="0">
                <a:solidFill>
                  <a:srgbClr val="7030A0"/>
                </a:solidFill>
              </a:rPr>
              <a:t>Strengths</a:t>
            </a:r>
          </a:p>
          <a:p>
            <a:pPr>
              <a:defRPr/>
            </a:pPr>
            <a:endParaRPr lang="en-US" sz="817" dirty="0"/>
          </a:p>
          <a:p>
            <a:pPr>
              <a:defRPr/>
            </a:pPr>
            <a:r>
              <a:rPr lang="en-US" sz="817" b="1" dirty="0">
                <a:solidFill>
                  <a:srgbClr val="7030A0"/>
                </a:solidFill>
                <a:effectLst>
                  <a:outerShdw blurRad="38100" dist="38100" dir="2700000" algn="tl">
                    <a:srgbClr val="000000">
                      <a:alpha val="43137"/>
                    </a:srgbClr>
                  </a:outerShdw>
                </a:effectLst>
              </a:rPr>
              <a:t>Adding incentives for loyal customers</a:t>
            </a:r>
            <a:endParaRPr lang="en-US" sz="817" dirty="0"/>
          </a:p>
          <a:p>
            <a:pPr>
              <a:defRPr/>
            </a:pPr>
            <a:endParaRPr lang="en-US" dirty="0"/>
          </a:p>
        </p:txBody>
      </p:sp>
      <p:sp>
        <p:nvSpPr>
          <p:cNvPr id="44" name="TextBox 16">
            <a:extLst>
              <a:ext uri="{FF2B5EF4-FFF2-40B4-BE49-F238E27FC236}">
                <a16:creationId xmlns:a16="http://schemas.microsoft.com/office/drawing/2014/main" id="{755F5958-AB32-426B-A6C9-60883084B8E2}"/>
              </a:ext>
            </a:extLst>
          </p:cNvPr>
          <p:cNvSpPr txBox="1">
            <a:spLocks noChangeArrowheads="1"/>
          </p:cNvSpPr>
          <p:nvPr/>
        </p:nvSpPr>
        <p:spPr bwMode="auto">
          <a:xfrm>
            <a:off x="4981171" y="4020741"/>
            <a:ext cx="1088231" cy="1375248"/>
          </a:xfrm>
          <a:prstGeom prst="rect">
            <a:avLst/>
          </a:prstGeom>
          <a:noFill/>
          <a:ln w="9525">
            <a:noFill/>
            <a:miter lim="800000"/>
            <a:headEnd/>
            <a:tailEnd/>
          </a:ln>
        </p:spPr>
        <p:txBody>
          <a:bodyPr>
            <a:spAutoFit/>
          </a:bodyPr>
          <a:lstStyle/>
          <a:p>
            <a:pPr>
              <a:defRPr/>
            </a:pPr>
            <a:r>
              <a:rPr lang="en-US" sz="817" u="sng" dirty="0">
                <a:solidFill>
                  <a:srgbClr val="0070C0"/>
                </a:solidFill>
                <a:effectLst>
                  <a:outerShdw blurRad="38100" dist="38100" dir="2700000" algn="tl">
                    <a:srgbClr val="000000">
                      <a:alpha val="43137"/>
                    </a:srgbClr>
                  </a:outerShdw>
                </a:effectLst>
              </a:rPr>
              <a:t>Opportunities</a:t>
            </a:r>
          </a:p>
          <a:p>
            <a:pPr>
              <a:defRPr/>
            </a:pPr>
            <a:endParaRPr lang="en-US" sz="817" dirty="0">
              <a:solidFill>
                <a:srgbClr val="0070C0"/>
              </a:solidFill>
              <a:effectLst>
                <a:outerShdw blurRad="38100" dist="38100" dir="2700000" algn="tl">
                  <a:srgbClr val="000000">
                    <a:alpha val="43137"/>
                  </a:srgbClr>
                </a:outerShdw>
              </a:effectLst>
            </a:endParaRPr>
          </a:p>
          <a:p>
            <a:pPr>
              <a:defRPr/>
            </a:pPr>
            <a:r>
              <a:rPr lang="en-US" sz="817" dirty="0">
                <a:solidFill>
                  <a:srgbClr val="0070C0"/>
                </a:solidFill>
                <a:effectLst>
                  <a:outerShdw blurRad="38100" dist="38100" dir="2700000" algn="tl">
                    <a:srgbClr val="000000">
                      <a:alpha val="43137"/>
                    </a:srgbClr>
                  </a:outerShdw>
                </a:effectLst>
              </a:rPr>
              <a:t>A new generation with disposable income await consultants that can provide new experiences</a:t>
            </a:r>
          </a:p>
          <a:p>
            <a:pPr>
              <a:defRPr/>
            </a:pPr>
            <a:endParaRPr lang="en-US" dirty="0"/>
          </a:p>
        </p:txBody>
      </p:sp>
      <p:sp>
        <p:nvSpPr>
          <p:cNvPr id="45" name="TextBox 16">
            <a:extLst>
              <a:ext uri="{FF2B5EF4-FFF2-40B4-BE49-F238E27FC236}">
                <a16:creationId xmlns:a16="http://schemas.microsoft.com/office/drawing/2014/main" id="{DFAB4484-4B07-492D-B5D3-96B323FC6BFF}"/>
              </a:ext>
            </a:extLst>
          </p:cNvPr>
          <p:cNvSpPr txBox="1">
            <a:spLocks noChangeArrowheads="1"/>
          </p:cNvSpPr>
          <p:nvPr/>
        </p:nvSpPr>
        <p:spPr bwMode="auto">
          <a:xfrm>
            <a:off x="3788164" y="4020741"/>
            <a:ext cx="1089422" cy="1139927"/>
          </a:xfrm>
          <a:prstGeom prst="rect">
            <a:avLst/>
          </a:prstGeom>
          <a:noFill/>
          <a:ln w="9525">
            <a:noFill/>
            <a:miter lim="800000"/>
            <a:headEnd/>
            <a:tailEnd/>
          </a:ln>
        </p:spPr>
        <p:txBody>
          <a:bodyPr>
            <a:spAutoFit/>
          </a:bodyPr>
          <a:lstStyle/>
          <a:p>
            <a:pPr>
              <a:defRPr/>
            </a:pPr>
            <a:r>
              <a:rPr lang="en-US" sz="1088" b="1" u="sng" dirty="0">
                <a:solidFill>
                  <a:srgbClr val="FF0000"/>
                </a:solidFill>
              </a:rPr>
              <a:t>Weaknesses</a:t>
            </a:r>
          </a:p>
          <a:p>
            <a:pPr>
              <a:defRPr/>
            </a:pPr>
            <a:endParaRPr lang="en-US" sz="817" dirty="0"/>
          </a:p>
          <a:p>
            <a:pPr>
              <a:defRPr/>
            </a:pPr>
            <a:r>
              <a:rPr lang="en-US" sz="817" dirty="0">
                <a:solidFill>
                  <a:srgbClr val="FF0000"/>
                </a:solidFill>
                <a:effectLst>
                  <a:outerShdw blurRad="38100" dist="38100" dir="2700000" algn="tl">
                    <a:srgbClr val="000000">
                      <a:alpha val="43137"/>
                    </a:srgbClr>
                  </a:outerShdw>
                </a:effectLst>
              </a:rPr>
              <a:t>Expanding the offerings of nouvelle and exciting excursions while establishing QC</a:t>
            </a:r>
            <a:endParaRPr lang="en-US" dirty="0"/>
          </a:p>
        </p:txBody>
      </p:sp>
      <p:sp>
        <p:nvSpPr>
          <p:cNvPr id="46" name="TextBox 30">
            <a:extLst>
              <a:ext uri="{FF2B5EF4-FFF2-40B4-BE49-F238E27FC236}">
                <a16:creationId xmlns:a16="http://schemas.microsoft.com/office/drawing/2014/main" id="{C0A04EC9-865A-45DE-ABA9-C01FF4E1AF98}"/>
              </a:ext>
            </a:extLst>
          </p:cNvPr>
          <p:cNvSpPr txBox="1">
            <a:spLocks noChangeArrowheads="1"/>
          </p:cNvSpPr>
          <p:nvPr/>
        </p:nvSpPr>
        <p:spPr bwMode="auto">
          <a:xfrm>
            <a:off x="6121789" y="4020741"/>
            <a:ext cx="1088231" cy="1165447"/>
          </a:xfrm>
          <a:prstGeom prst="rect">
            <a:avLst/>
          </a:prstGeom>
          <a:noFill/>
          <a:ln w="9525">
            <a:noFill/>
            <a:miter lim="800000"/>
            <a:headEnd/>
            <a:tailEnd/>
          </a:ln>
        </p:spPr>
        <p:txBody>
          <a:bodyPr>
            <a:spAutoFit/>
          </a:bodyPr>
          <a:lstStyle/>
          <a:p>
            <a:pPr>
              <a:defRPr/>
            </a:pPr>
            <a:r>
              <a:rPr lang="en-US" sz="1088" b="1" dirty="0">
                <a:solidFill>
                  <a:srgbClr val="FFC000"/>
                </a:solidFill>
              </a:rPr>
              <a:t>Threats</a:t>
            </a:r>
          </a:p>
          <a:p>
            <a:pPr>
              <a:defRPr/>
            </a:pPr>
            <a:endParaRPr lang="en-US" sz="817" dirty="0"/>
          </a:p>
          <a:p>
            <a:pPr>
              <a:defRPr/>
            </a:pPr>
            <a:r>
              <a:rPr lang="en-US" sz="817" b="1" dirty="0">
                <a:solidFill>
                  <a:srgbClr val="FFC000"/>
                </a:solidFill>
                <a:effectLst>
                  <a:outerShdw blurRad="38100" dist="38100" dir="2700000" algn="tl">
                    <a:srgbClr val="000000">
                      <a:alpha val="43137"/>
                    </a:srgbClr>
                  </a:outerShdw>
                </a:effectLst>
              </a:rPr>
              <a:t>Diversifying to attract new blood especially </a:t>
            </a:r>
            <a:r>
              <a:rPr lang="en-US" sz="817" b="1" dirty="0" err="1">
                <a:solidFill>
                  <a:srgbClr val="FFC000"/>
                </a:solidFill>
                <a:effectLst>
                  <a:outerShdw blurRad="38100" dist="38100" dir="2700000" algn="tl">
                    <a:srgbClr val="000000">
                      <a:alpha val="43137"/>
                    </a:srgbClr>
                  </a:outerShdw>
                </a:effectLst>
              </a:rPr>
              <a:t>millennials</a:t>
            </a:r>
            <a:r>
              <a:rPr lang="en-US" sz="817" b="1" dirty="0">
                <a:solidFill>
                  <a:srgbClr val="FFC000"/>
                </a:solidFill>
                <a:effectLst>
                  <a:outerShdw blurRad="38100" dist="38100" dir="2700000" algn="tl">
                    <a:srgbClr val="000000">
                      <a:alpha val="43137"/>
                    </a:srgbClr>
                  </a:outerShdw>
                </a:effectLst>
              </a:rPr>
              <a:t>  </a:t>
            </a:r>
          </a:p>
          <a:p>
            <a:pPr>
              <a:defRPr/>
            </a:pPr>
            <a:endParaRPr lang="en-US" dirty="0"/>
          </a:p>
        </p:txBody>
      </p:sp>
      <p:sp>
        <p:nvSpPr>
          <p:cNvPr id="47" name="Tekstboks 3">
            <a:extLst>
              <a:ext uri="{FF2B5EF4-FFF2-40B4-BE49-F238E27FC236}">
                <a16:creationId xmlns:a16="http://schemas.microsoft.com/office/drawing/2014/main" id="{2CF2E917-2ABE-4DD9-BA84-78E6A957E66D}"/>
              </a:ext>
            </a:extLst>
          </p:cNvPr>
          <p:cNvSpPr txBox="1">
            <a:spLocks noChangeArrowheads="1"/>
          </p:cNvSpPr>
          <p:nvPr/>
        </p:nvSpPr>
        <p:spPr bwMode="auto">
          <a:xfrm>
            <a:off x="250825" y="260648"/>
            <a:ext cx="2865464" cy="584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da-DK" altLang="en-US" sz="3200" b="1" dirty="0">
                <a:latin typeface="Calibri" panose="020F0502020204030204" pitchFamily="34" charset="0"/>
                <a:cs typeface="Calibri" panose="020F0502020204030204" pitchFamily="34" charset="0"/>
              </a:rPr>
              <a:t>SWOT </a:t>
            </a:r>
            <a:r>
              <a:rPr lang="da-DK" altLang="en-US" sz="3200" dirty="0">
                <a:latin typeface="Calibri" panose="020F0502020204030204" pitchFamily="34" charset="0"/>
                <a:cs typeface="Calibri" panose="020F0502020204030204" pitchFamily="34" charset="0"/>
              </a:rPr>
              <a:t>ANALYSIS</a:t>
            </a:r>
          </a:p>
        </p:txBody>
      </p:sp>
    </p:spTree>
    <p:extLst>
      <p:ext uri="{BB962C8B-B14F-4D97-AF65-F5344CB8AC3E}">
        <p14:creationId xmlns:p14="http://schemas.microsoft.com/office/powerpoint/2010/main" val="288175933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A25AA299-31A9-438B-8E57-39B7265506F9}"/>
              </a:ext>
            </a:extLst>
          </p:cNvPr>
          <p:cNvSpPr>
            <a:spLocks noGrp="1"/>
          </p:cNvSpPr>
          <p:nvPr>
            <p:ph type="dt" sz="quarter" idx="10"/>
          </p:nvPr>
        </p:nvSpPr>
        <p:spPr/>
        <p:txBody>
          <a:bodyPr/>
          <a:lstStyle/>
          <a:p>
            <a:pPr>
              <a:defRPr/>
            </a:pPr>
            <a:fld id="{AA2A7C81-35C9-4945-A4CE-7561AA5A8777}" type="datetime1">
              <a:rPr lang="en-GB" altLang="en-US">
                <a:solidFill>
                  <a:prstClr val="black">
                    <a:tint val="75000"/>
                  </a:prstClr>
                </a:solidFill>
                <a:latin typeface="Myriad Pro"/>
              </a:rPr>
              <a:pPr>
                <a:defRPr/>
              </a:pPr>
              <a:t>25/04/2018</a:t>
            </a:fld>
            <a:endParaRPr lang="en-GB" altLang="en-US">
              <a:solidFill>
                <a:prstClr val="black">
                  <a:tint val="75000"/>
                </a:prstClr>
              </a:solidFill>
              <a:latin typeface="Myriad Pro"/>
            </a:endParaRPr>
          </a:p>
        </p:txBody>
      </p:sp>
      <p:sp>
        <p:nvSpPr>
          <p:cNvPr id="5" name="Footer Placeholder 4">
            <a:extLst>
              <a:ext uri="{FF2B5EF4-FFF2-40B4-BE49-F238E27FC236}">
                <a16:creationId xmlns:a16="http://schemas.microsoft.com/office/drawing/2014/main" id="{93E41BE0-CFC0-4C9A-B087-1ECB422A6F8C}"/>
              </a:ext>
            </a:extLst>
          </p:cNvPr>
          <p:cNvSpPr>
            <a:spLocks noGrp="1"/>
          </p:cNvSpPr>
          <p:nvPr>
            <p:ph type="ftr" sz="quarter" idx="11"/>
          </p:nvPr>
        </p:nvSpPr>
        <p:spPr/>
        <p:txBody>
          <a:bodyPr/>
          <a:lstStyle/>
          <a:p>
            <a:pPr>
              <a:defRPr/>
            </a:pPr>
            <a:r>
              <a:rPr lang="en-GB" altLang="en-US">
                <a:solidFill>
                  <a:prstClr val="black"/>
                </a:solidFill>
                <a:latin typeface="Myriad Pro"/>
              </a:rPr>
              <a:t>Mary March</a:t>
            </a:r>
          </a:p>
        </p:txBody>
      </p:sp>
      <p:sp>
        <p:nvSpPr>
          <p:cNvPr id="6" name="Rectangle 5">
            <a:extLst>
              <a:ext uri="{FF2B5EF4-FFF2-40B4-BE49-F238E27FC236}">
                <a16:creationId xmlns:a16="http://schemas.microsoft.com/office/drawing/2014/main" id="{D63A588C-0854-420B-A162-CD6F2194DC2F}"/>
              </a:ext>
            </a:extLst>
          </p:cNvPr>
          <p:cNvSpPr/>
          <p:nvPr/>
        </p:nvSpPr>
        <p:spPr>
          <a:xfrm flipV="1">
            <a:off x="859810" y="2248162"/>
            <a:ext cx="6858000" cy="1396463"/>
          </a:xfrm>
          <a:prstGeom prst="rect">
            <a:avLst/>
          </a:prstGeom>
          <a:gradFill rotWithShape="1">
            <a:gsLst>
              <a:gs pos="61000">
                <a:sysClr val="window" lastClr="FFFFFF">
                  <a:alpha val="0"/>
                </a:sysClr>
              </a:gs>
              <a:gs pos="100000">
                <a:sysClr val="window" lastClr="FFFFFF">
                  <a:lumMod val="85000"/>
                </a:sysClr>
              </a:gs>
            </a:gsLst>
            <a:lin ang="16200000" scaled="0"/>
          </a:gradFill>
          <a:ln w="9525" cap="flat" cmpd="sng" algn="ctr">
            <a:noFill/>
            <a:prstDash val="solid"/>
          </a:ln>
          <a:effectLst/>
        </p:spPr>
        <p:txBody>
          <a:bodyPr anchor="ctr"/>
          <a:lstStyle/>
          <a:p>
            <a:pPr algn="ctr" defTabSz="622089" fontAlgn="auto" hangingPunct="1">
              <a:spcBef>
                <a:spcPts val="0"/>
              </a:spcBef>
              <a:spcAft>
                <a:spcPts val="0"/>
              </a:spcAft>
              <a:defRPr/>
            </a:pPr>
            <a:endParaRPr lang="en-US" kern="0">
              <a:solidFill>
                <a:sysClr val="window" lastClr="FFFFFF"/>
              </a:solidFill>
              <a:latin typeface="Calibri"/>
            </a:endParaRPr>
          </a:p>
        </p:txBody>
      </p:sp>
      <p:grpSp>
        <p:nvGrpSpPr>
          <p:cNvPr id="7" name="Grupper 5">
            <a:extLst>
              <a:ext uri="{FF2B5EF4-FFF2-40B4-BE49-F238E27FC236}">
                <a16:creationId xmlns:a16="http://schemas.microsoft.com/office/drawing/2014/main" id="{E32F327D-ED80-4484-8F0F-B9E0E16EC862}"/>
              </a:ext>
            </a:extLst>
          </p:cNvPr>
          <p:cNvGrpSpPr>
            <a:grpSpLocks/>
          </p:cNvGrpSpPr>
          <p:nvPr/>
        </p:nvGrpSpPr>
        <p:grpSpPr bwMode="auto">
          <a:xfrm>
            <a:off x="5118676" y="1415653"/>
            <a:ext cx="2488406" cy="3680222"/>
            <a:chOff x="-38100" y="5366940"/>
            <a:chExt cx="9296400" cy="5411645"/>
          </a:xfrm>
        </p:grpSpPr>
        <p:sp>
          <p:nvSpPr>
            <p:cNvPr id="8" name="Rektangel 18">
              <a:extLst>
                <a:ext uri="{FF2B5EF4-FFF2-40B4-BE49-F238E27FC236}">
                  <a16:creationId xmlns:a16="http://schemas.microsoft.com/office/drawing/2014/main" id="{C7DB8225-B18B-4C8A-B52F-EFD13605B3B0}"/>
                </a:ext>
              </a:extLst>
            </p:cNvPr>
            <p:cNvSpPr/>
            <p:nvPr/>
          </p:nvSpPr>
          <p:spPr>
            <a:xfrm>
              <a:off x="-2516" y="5549021"/>
              <a:ext cx="9225231" cy="5229564"/>
            </a:xfrm>
            <a:prstGeom prst="rect">
              <a:avLst/>
            </a:prstGeom>
            <a:gradFill rotWithShape="1">
              <a:gsLst>
                <a:gs pos="0">
                  <a:srgbClr val="D4F4F9"/>
                </a:gs>
                <a:gs pos="100000">
                  <a:srgbClr val="88AACA"/>
                </a:gs>
              </a:gsLst>
              <a:lin ang="16200000" scaled="0"/>
            </a:gradFill>
            <a:ln w="9525" cap="flat" cmpd="sng" algn="ctr">
              <a:noFill/>
              <a:prstDash val="solid"/>
            </a:ln>
            <a:effectLst/>
          </p:spPr>
          <p:txBody>
            <a:bodyPr anchor="ctr"/>
            <a:lstStyle/>
            <a:p>
              <a:pPr algn="ctr" defTabSz="622089" fontAlgn="auto" hangingPunct="1">
                <a:spcBef>
                  <a:spcPts val="0"/>
                </a:spcBef>
                <a:spcAft>
                  <a:spcPts val="0"/>
                </a:spcAft>
                <a:defRPr/>
              </a:pPr>
              <a:endParaRPr lang="da-DK" kern="0">
                <a:solidFill>
                  <a:sysClr val="window" lastClr="FFFFFF"/>
                </a:solidFill>
                <a:latin typeface="Calibri"/>
              </a:endParaRPr>
            </a:p>
          </p:txBody>
        </p:sp>
        <p:grpSp>
          <p:nvGrpSpPr>
            <p:cNvPr id="9" name="Grupper 13">
              <a:extLst>
                <a:ext uri="{FF2B5EF4-FFF2-40B4-BE49-F238E27FC236}">
                  <a16:creationId xmlns:a16="http://schemas.microsoft.com/office/drawing/2014/main" id="{FEF781F4-E9D8-4535-973A-54A9018944D1}"/>
                </a:ext>
              </a:extLst>
            </p:cNvPr>
            <p:cNvGrpSpPr>
              <a:grpSpLocks/>
            </p:cNvGrpSpPr>
            <p:nvPr/>
          </p:nvGrpSpPr>
          <p:grpSpPr bwMode="auto">
            <a:xfrm>
              <a:off x="-38100" y="5366940"/>
              <a:ext cx="9296400" cy="212782"/>
              <a:chOff x="0" y="1536700"/>
              <a:chExt cx="9144000" cy="317275"/>
            </a:xfrm>
          </p:grpSpPr>
          <p:sp>
            <p:nvSpPr>
              <p:cNvPr id="10" name="Rektangel 20">
                <a:extLst>
                  <a:ext uri="{FF2B5EF4-FFF2-40B4-BE49-F238E27FC236}">
                    <a16:creationId xmlns:a16="http://schemas.microsoft.com/office/drawing/2014/main" id="{F4568CB4-61D1-4FE0-A010-E7B538540422}"/>
                  </a:ext>
                </a:extLst>
              </p:cNvPr>
              <p:cNvSpPr/>
              <p:nvPr/>
            </p:nvSpPr>
            <p:spPr>
              <a:xfrm>
                <a:off x="0" y="1536700"/>
                <a:ext cx="9144000" cy="318487"/>
              </a:xfrm>
              <a:prstGeom prst="rect">
                <a:avLst/>
              </a:prstGeom>
              <a:gradFill rotWithShape="1">
                <a:gsLst>
                  <a:gs pos="100000">
                    <a:srgbClr val="00B0F0"/>
                  </a:gs>
                  <a:gs pos="0">
                    <a:srgbClr val="00355C"/>
                  </a:gs>
                </a:gsLst>
                <a:lin ang="16200000" scaled="0"/>
              </a:gradFill>
              <a:ln w="9525" cap="flat" cmpd="sng" algn="ctr">
                <a:noFill/>
                <a:prstDash val="solid"/>
              </a:ln>
              <a:effectLst/>
            </p:spPr>
            <p:txBody>
              <a:bodyPr anchor="ctr"/>
              <a:lstStyle/>
              <a:p>
                <a:pPr algn="ctr" defTabSz="622089" fontAlgn="auto" hangingPunct="1">
                  <a:spcBef>
                    <a:spcPts val="0"/>
                  </a:spcBef>
                  <a:spcAft>
                    <a:spcPts val="0"/>
                  </a:spcAft>
                  <a:defRPr/>
                </a:pPr>
                <a:endParaRPr lang="da-DK" kern="0">
                  <a:solidFill>
                    <a:sysClr val="window" lastClr="FFFFFF"/>
                  </a:solidFill>
                  <a:latin typeface="Calibri"/>
                </a:endParaRPr>
              </a:p>
            </p:txBody>
          </p:sp>
          <p:sp>
            <p:nvSpPr>
              <p:cNvPr id="11" name="Rektangel 21">
                <a:extLst>
                  <a:ext uri="{FF2B5EF4-FFF2-40B4-BE49-F238E27FC236}">
                    <a16:creationId xmlns:a16="http://schemas.microsoft.com/office/drawing/2014/main" id="{B3023510-5BA9-49CD-9979-A6ABFF799703}"/>
                  </a:ext>
                </a:extLst>
              </p:cNvPr>
              <p:cNvSpPr/>
              <p:nvPr/>
            </p:nvSpPr>
            <p:spPr>
              <a:xfrm>
                <a:off x="0" y="1574800"/>
                <a:ext cx="9144000" cy="152400"/>
              </a:xfrm>
              <a:prstGeom prst="rect">
                <a:avLst/>
              </a:prstGeom>
              <a:gradFill rotWithShape="1">
                <a:gsLst>
                  <a:gs pos="100000">
                    <a:srgbClr val="FFFCF9">
                      <a:alpha val="79000"/>
                    </a:srgbClr>
                  </a:gs>
                  <a:gs pos="0">
                    <a:srgbClr val="E6E6E6">
                      <a:tint val="50000"/>
                      <a:shade val="100000"/>
                      <a:satMod val="350000"/>
                      <a:alpha val="0"/>
                    </a:srgbClr>
                  </a:gs>
                </a:gsLst>
                <a:lin ang="16200000" scaled="0"/>
              </a:gradFill>
              <a:ln w="9525" cap="flat" cmpd="sng" algn="ctr">
                <a:noFill/>
                <a:prstDash val="solid"/>
              </a:ln>
              <a:effectLst/>
            </p:spPr>
            <p:txBody>
              <a:bodyPr anchor="ctr"/>
              <a:lstStyle/>
              <a:p>
                <a:pPr algn="ctr" defTabSz="622089" fontAlgn="auto" hangingPunct="1">
                  <a:spcBef>
                    <a:spcPts val="0"/>
                  </a:spcBef>
                  <a:spcAft>
                    <a:spcPts val="0"/>
                  </a:spcAft>
                  <a:defRPr/>
                </a:pPr>
                <a:endParaRPr lang="da-DK" kern="0" dirty="0">
                  <a:solidFill>
                    <a:sysClr val="window" lastClr="FFFFFF"/>
                  </a:solidFill>
                  <a:latin typeface="Calibri"/>
                </a:endParaRPr>
              </a:p>
            </p:txBody>
          </p:sp>
        </p:grpSp>
      </p:grpSp>
      <p:grpSp>
        <p:nvGrpSpPr>
          <p:cNvPr id="12" name="Group 23">
            <a:extLst>
              <a:ext uri="{FF2B5EF4-FFF2-40B4-BE49-F238E27FC236}">
                <a16:creationId xmlns:a16="http://schemas.microsoft.com/office/drawing/2014/main" id="{8AEDAFF8-1BE5-431A-80E4-51B8CCA84C3E}"/>
              </a:ext>
            </a:extLst>
          </p:cNvPr>
          <p:cNvGrpSpPr>
            <a:grpSpLocks/>
          </p:cNvGrpSpPr>
          <p:nvPr/>
        </p:nvGrpSpPr>
        <p:grpSpPr bwMode="auto">
          <a:xfrm>
            <a:off x="1231284" y="4023123"/>
            <a:ext cx="1072754" cy="1072753"/>
            <a:chOff x="3363913" y="2052629"/>
            <a:chExt cx="1575687" cy="1576235"/>
          </a:xfrm>
        </p:grpSpPr>
        <p:sp>
          <p:nvSpPr>
            <p:cNvPr id="13" name="TextBox 12">
              <a:extLst>
                <a:ext uri="{FF2B5EF4-FFF2-40B4-BE49-F238E27FC236}">
                  <a16:creationId xmlns:a16="http://schemas.microsoft.com/office/drawing/2014/main" id="{C42D8016-976E-4F5C-9076-EB394ED5C850}"/>
                </a:ext>
              </a:extLst>
            </p:cNvPr>
            <p:cNvSpPr txBox="1"/>
            <p:nvPr/>
          </p:nvSpPr>
          <p:spPr>
            <a:xfrm>
              <a:off x="3699529" y="2105599"/>
              <a:ext cx="1066800" cy="1150918"/>
            </a:xfrm>
            <a:prstGeom prst="rect">
              <a:avLst/>
            </a:prstGeom>
            <a:noFill/>
            <a:scene3d>
              <a:camera prst="isometricOffAxis1Right">
                <a:rot lat="775397" lon="20592968" rev="0"/>
              </a:camera>
              <a:lightRig rig="threePt" dir="t"/>
            </a:scene3d>
          </p:spPr>
          <p:txBody>
            <a:bodyPr>
              <a:spAutoFit/>
              <a:sp3d extrusionH="304800"/>
            </a:bodyPr>
            <a:lstStyle/>
            <a:p>
              <a:pPr>
                <a:buFont typeface="Times New Roman" pitchFamily="16" charset="0"/>
                <a:buNone/>
                <a:defRPr/>
              </a:pPr>
              <a:r>
                <a:rPr lang="en-US" sz="4490" b="1" dirty="0">
                  <a:solidFill>
                    <a:srgbClr val="0070C0"/>
                  </a:solidFill>
                  <a:effectLst>
                    <a:outerShdw blurRad="127000" dir="5220000" sy="-20000" rotWithShape="0">
                      <a:prstClr val="black">
                        <a:alpha val="25000"/>
                      </a:prstClr>
                    </a:outerShdw>
                  </a:effectLst>
                  <a:latin typeface="Verdana" pitchFamily="34" charset="0"/>
                </a:rPr>
                <a:t>S</a:t>
              </a:r>
            </a:p>
          </p:txBody>
        </p:sp>
        <p:sp>
          <p:nvSpPr>
            <p:cNvPr id="14" name="Rectangle 13">
              <a:extLst>
                <a:ext uri="{FF2B5EF4-FFF2-40B4-BE49-F238E27FC236}">
                  <a16:creationId xmlns:a16="http://schemas.microsoft.com/office/drawing/2014/main" id="{2850C7C9-FCBE-42AB-938C-25FF29454525}"/>
                </a:ext>
              </a:extLst>
            </p:cNvPr>
            <p:cNvSpPr/>
            <p:nvPr/>
          </p:nvSpPr>
          <p:spPr bwMode="auto">
            <a:xfrm>
              <a:off x="3363913" y="2052629"/>
              <a:ext cx="1575687" cy="1576235"/>
            </a:xfrm>
            <a:prstGeom prst="rect">
              <a:avLst/>
            </a:prstGeom>
            <a:gradFill>
              <a:gsLst>
                <a:gs pos="0">
                  <a:schemeClr val="bg1">
                    <a:lumMod val="95000"/>
                    <a:alpha val="25000"/>
                  </a:schemeClr>
                </a:gs>
                <a:gs pos="100000">
                  <a:schemeClr val="bg1">
                    <a:lumMod val="65000"/>
                    <a:alpha val="39000"/>
                  </a:schemeClr>
                </a:gs>
              </a:gsLst>
              <a:lin ang="5400000" scaled="0"/>
            </a:gradFill>
            <a:ln w="9525" cap="flat" cmpd="sng" algn="ctr">
              <a:solidFill>
                <a:srgbClr val="7030A0"/>
              </a:solidFill>
              <a:prstDash val="solid"/>
              <a:round/>
              <a:headEnd type="none" w="med" len="med"/>
              <a:tailEnd type="none" w="med" len="med"/>
            </a:ln>
            <a:effectLst/>
            <a:scene3d>
              <a:camera prst="isometricOffAxis1Right">
                <a:rot lat="775397" lon="20592968" rev="0"/>
              </a:camera>
              <a:lightRig rig="threePt" dir="t"/>
            </a:scene3d>
            <a:sp3d extrusionH="1352550"/>
          </p:spPr>
          <p:txBody>
            <a:bodyPr/>
            <a:lstStyle/>
            <a:p>
              <a:pPr>
                <a:buFont typeface="Times New Roman" pitchFamily="16" charset="0"/>
                <a:buNone/>
                <a:defRPr/>
              </a:pPr>
              <a:endParaRPr lang="en-US" dirty="0">
                <a:solidFill>
                  <a:srgbClr val="0070C0"/>
                </a:solidFill>
              </a:endParaRPr>
            </a:p>
          </p:txBody>
        </p:sp>
      </p:grpSp>
      <p:sp>
        <p:nvSpPr>
          <p:cNvPr id="15" name="Right Arrow 24">
            <a:extLst>
              <a:ext uri="{FF2B5EF4-FFF2-40B4-BE49-F238E27FC236}">
                <a16:creationId xmlns:a16="http://schemas.microsoft.com/office/drawing/2014/main" id="{FDCA021C-CA17-48CB-AB47-4BD506424E40}"/>
              </a:ext>
            </a:extLst>
          </p:cNvPr>
          <p:cNvSpPr/>
          <p:nvPr/>
        </p:nvSpPr>
        <p:spPr bwMode="auto">
          <a:xfrm>
            <a:off x="4859119" y="3230166"/>
            <a:ext cx="363140" cy="310753"/>
          </a:xfrm>
          <a:prstGeom prst="rightArrow">
            <a:avLst/>
          </a:prstGeom>
          <a:solidFill>
            <a:srgbClr val="7030A0"/>
          </a:solidFill>
          <a:ln w="9525" cap="flat" cmpd="sng" algn="ctr">
            <a:solidFill>
              <a:schemeClr val="bg1">
                <a:lumMod val="65000"/>
              </a:schemeClr>
            </a:solidFill>
            <a:prstDash val="solid"/>
            <a:round/>
            <a:headEnd type="none" w="med" len="med"/>
            <a:tailEnd type="none" w="med" len="med"/>
          </a:ln>
          <a:effectLst/>
        </p:spPr>
        <p:txBody>
          <a:bodyPr/>
          <a:lstStyle/>
          <a:p>
            <a:pPr>
              <a:buFont typeface="Times New Roman" pitchFamily="16" charset="0"/>
              <a:buNone/>
              <a:defRPr/>
            </a:pPr>
            <a:endParaRPr lang="en-US"/>
          </a:p>
        </p:txBody>
      </p:sp>
      <p:grpSp>
        <p:nvGrpSpPr>
          <p:cNvPr id="16" name="Grupper 5">
            <a:extLst>
              <a:ext uri="{FF2B5EF4-FFF2-40B4-BE49-F238E27FC236}">
                <a16:creationId xmlns:a16="http://schemas.microsoft.com/office/drawing/2014/main" id="{4DDAA325-3794-455D-A88B-7035D3E22A15}"/>
              </a:ext>
            </a:extLst>
          </p:cNvPr>
          <p:cNvGrpSpPr>
            <a:grpSpLocks/>
          </p:cNvGrpSpPr>
          <p:nvPr/>
        </p:nvGrpSpPr>
        <p:grpSpPr bwMode="auto">
          <a:xfrm>
            <a:off x="2474297" y="1415653"/>
            <a:ext cx="2488406" cy="3680222"/>
            <a:chOff x="-38100" y="5366940"/>
            <a:chExt cx="9296400" cy="5411645"/>
          </a:xfrm>
        </p:grpSpPr>
        <p:sp>
          <p:nvSpPr>
            <p:cNvPr id="17" name="Rektangel 18">
              <a:extLst>
                <a:ext uri="{FF2B5EF4-FFF2-40B4-BE49-F238E27FC236}">
                  <a16:creationId xmlns:a16="http://schemas.microsoft.com/office/drawing/2014/main" id="{375BC8C7-BE82-4642-A483-DFFB5E9ED581}"/>
                </a:ext>
              </a:extLst>
            </p:cNvPr>
            <p:cNvSpPr/>
            <p:nvPr/>
          </p:nvSpPr>
          <p:spPr>
            <a:xfrm>
              <a:off x="-2516" y="5549021"/>
              <a:ext cx="9225231" cy="5229564"/>
            </a:xfrm>
            <a:prstGeom prst="rect">
              <a:avLst/>
            </a:prstGeom>
            <a:gradFill rotWithShape="1">
              <a:gsLst>
                <a:gs pos="0">
                  <a:srgbClr val="D4F4F9"/>
                </a:gs>
                <a:gs pos="100000">
                  <a:srgbClr val="88AACA"/>
                </a:gs>
              </a:gsLst>
              <a:lin ang="16200000" scaled="0"/>
            </a:gradFill>
            <a:ln w="9525" cap="flat" cmpd="sng" algn="ctr">
              <a:noFill/>
              <a:prstDash val="solid"/>
            </a:ln>
            <a:effectLst/>
          </p:spPr>
          <p:txBody>
            <a:bodyPr anchor="ctr"/>
            <a:lstStyle/>
            <a:p>
              <a:pPr algn="ctr" defTabSz="622089" fontAlgn="auto" hangingPunct="1">
                <a:spcBef>
                  <a:spcPts val="0"/>
                </a:spcBef>
                <a:spcAft>
                  <a:spcPts val="0"/>
                </a:spcAft>
                <a:defRPr/>
              </a:pPr>
              <a:endParaRPr lang="da-DK" kern="0">
                <a:solidFill>
                  <a:sysClr val="window" lastClr="FFFFFF"/>
                </a:solidFill>
                <a:latin typeface="Calibri"/>
              </a:endParaRPr>
            </a:p>
          </p:txBody>
        </p:sp>
        <p:grpSp>
          <p:nvGrpSpPr>
            <p:cNvPr id="18" name="Grupper 13">
              <a:extLst>
                <a:ext uri="{FF2B5EF4-FFF2-40B4-BE49-F238E27FC236}">
                  <a16:creationId xmlns:a16="http://schemas.microsoft.com/office/drawing/2014/main" id="{C22D6305-429F-4FB0-83B6-093AD3F64A94}"/>
                </a:ext>
              </a:extLst>
            </p:cNvPr>
            <p:cNvGrpSpPr>
              <a:grpSpLocks/>
            </p:cNvGrpSpPr>
            <p:nvPr/>
          </p:nvGrpSpPr>
          <p:grpSpPr bwMode="auto">
            <a:xfrm>
              <a:off x="-38100" y="5366940"/>
              <a:ext cx="9296400" cy="212782"/>
              <a:chOff x="0" y="1536700"/>
              <a:chExt cx="9144000" cy="317275"/>
            </a:xfrm>
          </p:grpSpPr>
          <p:sp>
            <p:nvSpPr>
              <p:cNvPr id="19" name="Rektangel 20">
                <a:extLst>
                  <a:ext uri="{FF2B5EF4-FFF2-40B4-BE49-F238E27FC236}">
                    <a16:creationId xmlns:a16="http://schemas.microsoft.com/office/drawing/2014/main" id="{DFBCBEC7-7DF7-4023-BAD3-FC062AA64E42}"/>
                  </a:ext>
                </a:extLst>
              </p:cNvPr>
              <p:cNvSpPr/>
              <p:nvPr/>
            </p:nvSpPr>
            <p:spPr>
              <a:xfrm>
                <a:off x="0" y="1536700"/>
                <a:ext cx="9144000" cy="318487"/>
              </a:xfrm>
              <a:prstGeom prst="rect">
                <a:avLst/>
              </a:prstGeom>
              <a:gradFill rotWithShape="1">
                <a:gsLst>
                  <a:gs pos="100000">
                    <a:srgbClr val="00B0F0"/>
                  </a:gs>
                  <a:gs pos="0">
                    <a:srgbClr val="00355C"/>
                  </a:gs>
                </a:gsLst>
                <a:lin ang="16200000" scaled="0"/>
              </a:gradFill>
              <a:ln w="9525" cap="flat" cmpd="sng" algn="ctr">
                <a:noFill/>
                <a:prstDash val="solid"/>
              </a:ln>
              <a:effectLst/>
            </p:spPr>
            <p:txBody>
              <a:bodyPr anchor="ctr"/>
              <a:lstStyle/>
              <a:p>
                <a:pPr algn="ctr" defTabSz="622089" fontAlgn="auto" hangingPunct="1">
                  <a:spcBef>
                    <a:spcPts val="0"/>
                  </a:spcBef>
                  <a:spcAft>
                    <a:spcPts val="0"/>
                  </a:spcAft>
                  <a:defRPr/>
                </a:pPr>
                <a:endParaRPr lang="da-DK" kern="0">
                  <a:solidFill>
                    <a:sysClr val="window" lastClr="FFFFFF"/>
                  </a:solidFill>
                  <a:latin typeface="Calibri"/>
                </a:endParaRPr>
              </a:p>
            </p:txBody>
          </p:sp>
          <p:sp>
            <p:nvSpPr>
              <p:cNvPr id="20" name="Rektangel 21">
                <a:extLst>
                  <a:ext uri="{FF2B5EF4-FFF2-40B4-BE49-F238E27FC236}">
                    <a16:creationId xmlns:a16="http://schemas.microsoft.com/office/drawing/2014/main" id="{6B4654F8-F686-4AFF-B96E-BDDB6722E470}"/>
                  </a:ext>
                </a:extLst>
              </p:cNvPr>
              <p:cNvSpPr/>
              <p:nvPr/>
            </p:nvSpPr>
            <p:spPr>
              <a:xfrm>
                <a:off x="0" y="1574800"/>
                <a:ext cx="9144000" cy="152400"/>
              </a:xfrm>
              <a:prstGeom prst="rect">
                <a:avLst/>
              </a:prstGeom>
              <a:gradFill rotWithShape="1">
                <a:gsLst>
                  <a:gs pos="100000">
                    <a:srgbClr val="FFFCF9">
                      <a:alpha val="79000"/>
                    </a:srgbClr>
                  </a:gs>
                  <a:gs pos="0">
                    <a:srgbClr val="E6E6E6">
                      <a:tint val="50000"/>
                      <a:shade val="100000"/>
                      <a:satMod val="350000"/>
                      <a:alpha val="0"/>
                    </a:srgbClr>
                  </a:gs>
                </a:gsLst>
                <a:lin ang="16200000" scaled="0"/>
              </a:gradFill>
              <a:ln w="9525" cap="flat" cmpd="sng" algn="ctr">
                <a:noFill/>
                <a:prstDash val="solid"/>
              </a:ln>
              <a:effectLst/>
            </p:spPr>
            <p:txBody>
              <a:bodyPr anchor="ctr"/>
              <a:lstStyle/>
              <a:p>
                <a:pPr algn="ctr" defTabSz="622089" fontAlgn="auto" hangingPunct="1">
                  <a:spcBef>
                    <a:spcPts val="0"/>
                  </a:spcBef>
                  <a:spcAft>
                    <a:spcPts val="0"/>
                  </a:spcAft>
                  <a:defRPr/>
                </a:pPr>
                <a:endParaRPr lang="da-DK" kern="0" dirty="0">
                  <a:solidFill>
                    <a:sysClr val="window" lastClr="FFFFFF"/>
                  </a:solidFill>
                  <a:latin typeface="Calibri"/>
                </a:endParaRPr>
              </a:p>
            </p:txBody>
          </p:sp>
        </p:grpSp>
      </p:grpSp>
      <p:sp>
        <p:nvSpPr>
          <p:cNvPr id="21" name="Text Box 17">
            <a:extLst>
              <a:ext uri="{FF2B5EF4-FFF2-40B4-BE49-F238E27FC236}">
                <a16:creationId xmlns:a16="http://schemas.microsoft.com/office/drawing/2014/main" id="{D2F638DA-4A2B-4724-9C98-366D31ACD8B3}"/>
              </a:ext>
            </a:extLst>
          </p:cNvPr>
          <p:cNvSpPr txBox="1">
            <a:spLocks noChangeArrowheads="1"/>
          </p:cNvSpPr>
          <p:nvPr/>
        </p:nvSpPr>
        <p:spPr bwMode="auto">
          <a:xfrm>
            <a:off x="2743378" y="1214438"/>
            <a:ext cx="2058591" cy="3183731"/>
          </a:xfrm>
          <a:prstGeom prst="rect">
            <a:avLst/>
          </a:prstGeom>
          <a:noFill/>
          <a:ln w="9525">
            <a:noFill/>
            <a:miter lim="800000"/>
            <a:headEnd/>
            <a:tailEnd/>
          </a:ln>
        </p:spPr>
        <p:txBody>
          <a:bodyPr anchor="b"/>
          <a:lstStyle/>
          <a:p>
            <a:pPr>
              <a:buFont typeface="Times New Roman" pitchFamily="-109" charset="0"/>
              <a:buNone/>
              <a:defRPr/>
            </a:pPr>
            <a:r>
              <a:rPr lang="en-US" sz="1361" b="1" u="sng" dirty="0">
                <a:solidFill>
                  <a:srgbClr val="7030A0"/>
                </a:solidFill>
                <a:effectLst>
                  <a:outerShdw blurRad="38100" dist="38100" dir="2700000" algn="tl">
                    <a:srgbClr val="000000">
                      <a:alpha val="43137"/>
                    </a:srgbClr>
                  </a:outerShdw>
                </a:effectLst>
                <a:latin typeface="Arial" pitchFamily="-109" charset="0"/>
              </a:rPr>
              <a:t>Current strengths</a:t>
            </a:r>
          </a:p>
          <a:p>
            <a:pPr>
              <a:buFont typeface="Times New Roman" pitchFamily="-109" charset="0"/>
              <a:buNone/>
              <a:defRPr/>
            </a:pPr>
            <a:endParaRPr lang="en-US" sz="953" dirty="0">
              <a:latin typeface="Arial" pitchFamily="-109" charset="0"/>
            </a:endParaRPr>
          </a:p>
          <a:p>
            <a:pPr>
              <a:defRPr/>
            </a:pPr>
            <a:r>
              <a:rPr lang="en-US" sz="953" dirty="0">
                <a:solidFill>
                  <a:srgbClr val="7030A0"/>
                </a:solidFill>
              </a:rPr>
              <a:t>Ability to offer experiences to a wide range of customers </a:t>
            </a:r>
          </a:p>
          <a:p>
            <a:pPr>
              <a:defRPr/>
            </a:pPr>
            <a:endParaRPr lang="en-US" sz="953" dirty="0">
              <a:solidFill>
                <a:srgbClr val="7030A0"/>
              </a:solidFill>
            </a:endParaRPr>
          </a:p>
          <a:p>
            <a:pPr>
              <a:defRPr/>
            </a:pPr>
            <a:endParaRPr lang="en-US" sz="953" dirty="0">
              <a:solidFill>
                <a:srgbClr val="7030A0"/>
              </a:solidFill>
            </a:endParaRPr>
          </a:p>
          <a:p>
            <a:pPr>
              <a:defRPr/>
            </a:pPr>
            <a:endParaRPr lang="en-US" sz="953" dirty="0">
              <a:solidFill>
                <a:srgbClr val="7030A0"/>
              </a:solidFill>
            </a:endParaRPr>
          </a:p>
          <a:p>
            <a:pPr>
              <a:defRPr/>
            </a:pPr>
            <a:endParaRPr lang="en-US" sz="953" dirty="0">
              <a:solidFill>
                <a:srgbClr val="7030A0"/>
              </a:solidFill>
            </a:endParaRPr>
          </a:p>
          <a:p>
            <a:pPr>
              <a:defRPr/>
            </a:pPr>
            <a:r>
              <a:rPr lang="en-US" sz="953" dirty="0">
                <a:solidFill>
                  <a:srgbClr val="7030A0"/>
                </a:solidFill>
              </a:rPr>
              <a:t>Adding incentives for loyal customers</a:t>
            </a:r>
          </a:p>
          <a:p>
            <a:pPr>
              <a:defRPr/>
            </a:pPr>
            <a:endParaRPr lang="en-US" sz="953" dirty="0">
              <a:solidFill>
                <a:srgbClr val="7030A0"/>
              </a:solidFill>
              <a:effectLst>
                <a:outerShdw blurRad="38100" dist="38100" dir="2700000" algn="tl">
                  <a:srgbClr val="000000">
                    <a:alpha val="43137"/>
                  </a:srgbClr>
                </a:outerShdw>
              </a:effectLst>
            </a:endParaRPr>
          </a:p>
          <a:p>
            <a:pPr>
              <a:defRPr/>
            </a:pPr>
            <a:endParaRPr lang="en-US" sz="953" dirty="0">
              <a:solidFill>
                <a:srgbClr val="7030A0"/>
              </a:solidFill>
              <a:effectLst>
                <a:outerShdw blurRad="38100" dist="38100" dir="2700000" algn="tl">
                  <a:srgbClr val="000000">
                    <a:alpha val="43137"/>
                  </a:srgbClr>
                </a:outerShdw>
              </a:effectLst>
            </a:endParaRPr>
          </a:p>
          <a:p>
            <a:pPr>
              <a:defRPr/>
            </a:pPr>
            <a:endParaRPr lang="en-US" sz="953" dirty="0"/>
          </a:p>
          <a:p>
            <a:pPr>
              <a:defRPr/>
            </a:pPr>
            <a:r>
              <a:rPr lang="en-US" sz="953" dirty="0">
                <a:solidFill>
                  <a:srgbClr val="7030A0"/>
                </a:solidFill>
              </a:rPr>
              <a:t>Working with travel insurance partner</a:t>
            </a:r>
            <a:endParaRPr lang="en-US" sz="953" dirty="0"/>
          </a:p>
        </p:txBody>
      </p:sp>
      <p:sp>
        <p:nvSpPr>
          <p:cNvPr id="22" name="Text Box 17">
            <a:extLst>
              <a:ext uri="{FF2B5EF4-FFF2-40B4-BE49-F238E27FC236}">
                <a16:creationId xmlns:a16="http://schemas.microsoft.com/office/drawing/2014/main" id="{E827B2D2-BF11-40B0-AE67-21FCF8565D39}"/>
              </a:ext>
            </a:extLst>
          </p:cNvPr>
          <p:cNvSpPr txBox="1">
            <a:spLocks noChangeArrowheads="1"/>
          </p:cNvSpPr>
          <p:nvPr/>
        </p:nvSpPr>
        <p:spPr bwMode="auto">
          <a:xfrm>
            <a:off x="5332988" y="857250"/>
            <a:ext cx="2058590" cy="3606404"/>
          </a:xfrm>
          <a:prstGeom prst="rect">
            <a:avLst/>
          </a:prstGeom>
          <a:noFill/>
          <a:ln w="9525">
            <a:noFill/>
            <a:miter lim="800000"/>
            <a:headEnd/>
            <a:tailEnd/>
          </a:ln>
        </p:spPr>
        <p:txBody>
          <a:bodyPr anchor="b"/>
          <a:lstStyle/>
          <a:p>
            <a:pPr>
              <a:buFont typeface="Times New Roman" pitchFamily="-109" charset="0"/>
              <a:buNone/>
              <a:defRPr/>
            </a:pPr>
            <a:r>
              <a:rPr lang="en-US" sz="1361" b="1" u="sng" dirty="0">
                <a:solidFill>
                  <a:srgbClr val="7030A0"/>
                </a:solidFill>
                <a:effectLst>
                  <a:outerShdw blurRad="38100" dist="38100" dir="2700000" algn="tl">
                    <a:srgbClr val="000000">
                      <a:alpha val="43137"/>
                    </a:srgbClr>
                  </a:outerShdw>
                </a:effectLst>
                <a:latin typeface="Arial" pitchFamily="-109" charset="0"/>
              </a:rPr>
              <a:t>Goals and project plan: strengths</a:t>
            </a:r>
          </a:p>
          <a:p>
            <a:pPr>
              <a:buFont typeface="Times New Roman" pitchFamily="-109" charset="0"/>
              <a:buNone/>
              <a:defRPr/>
            </a:pPr>
            <a:endParaRPr lang="en-US" sz="953" dirty="0">
              <a:latin typeface="Arial" pitchFamily="-109" charset="0"/>
            </a:endParaRPr>
          </a:p>
          <a:p>
            <a:pPr>
              <a:defRPr/>
            </a:pPr>
            <a:r>
              <a:rPr lang="en-US" sz="953" dirty="0">
                <a:solidFill>
                  <a:srgbClr val="7030A0"/>
                </a:solidFill>
              </a:rPr>
              <a:t>Using this varied platform to build channels of communication and segment communications to different communities within the customer base</a:t>
            </a:r>
          </a:p>
          <a:p>
            <a:pPr>
              <a:defRPr/>
            </a:pPr>
            <a:endParaRPr lang="en-US" sz="953" dirty="0">
              <a:solidFill>
                <a:srgbClr val="7030A0"/>
              </a:solidFill>
            </a:endParaRPr>
          </a:p>
          <a:p>
            <a:pPr>
              <a:defRPr/>
            </a:pPr>
            <a:r>
              <a:rPr lang="en-US" sz="953" dirty="0">
                <a:solidFill>
                  <a:srgbClr val="7030A0"/>
                </a:solidFill>
              </a:rPr>
              <a:t>Creating a loyalty system with rewards that can be cashed in as experiences</a:t>
            </a:r>
          </a:p>
          <a:p>
            <a:pPr>
              <a:defRPr/>
            </a:pPr>
            <a:endParaRPr lang="en-US" sz="953" b="1" u="sng" dirty="0">
              <a:solidFill>
                <a:srgbClr val="7030A0"/>
              </a:solidFill>
              <a:effectLst>
                <a:outerShdw blurRad="38100" dist="38100" dir="2700000" algn="tl">
                  <a:srgbClr val="000000">
                    <a:alpha val="43137"/>
                  </a:srgbClr>
                </a:outerShdw>
              </a:effectLst>
            </a:endParaRPr>
          </a:p>
          <a:p>
            <a:pPr>
              <a:defRPr/>
            </a:pPr>
            <a:endParaRPr lang="en-US" sz="953" b="1" u="sng" dirty="0">
              <a:solidFill>
                <a:srgbClr val="7030A0"/>
              </a:solidFill>
              <a:effectLst>
                <a:outerShdw blurRad="38100" dist="38100" dir="2700000" algn="tl">
                  <a:srgbClr val="000000">
                    <a:alpha val="43137"/>
                  </a:srgbClr>
                </a:outerShdw>
              </a:effectLst>
            </a:endParaRPr>
          </a:p>
          <a:p>
            <a:pPr>
              <a:defRPr/>
            </a:pPr>
            <a:r>
              <a:rPr lang="en-US" sz="953" dirty="0">
                <a:solidFill>
                  <a:srgbClr val="7030A0"/>
                </a:solidFill>
              </a:rPr>
              <a:t>Working with a specialist insurance to build flexibility packages for customers</a:t>
            </a:r>
            <a:endParaRPr lang="en-US" sz="953" dirty="0"/>
          </a:p>
        </p:txBody>
      </p:sp>
      <p:sp>
        <p:nvSpPr>
          <p:cNvPr id="23" name="Tekstboks 3">
            <a:extLst>
              <a:ext uri="{FF2B5EF4-FFF2-40B4-BE49-F238E27FC236}">
                <a16:creationId xmlns:a16="http://schemas.microsoft.com/office/drawing/2014/main" id="{F50AF7FD-4A8D-4976-A10F-C9158027C27C}"/>
              </a:ext>
            </a:extLst>
          </p:cNvPr>
          <p:cNvSpPr txBox="1">
            <a:spLocks noChangeArrowheads="1"/>
          </p:cNvSpPr>
          <p:nvPr/>
        </p:nvSpPr>
        <p:spPr bwMode="auto">
          <a:xfrm>
            <a:off x="137138" y="254164"/>
            <a:ext cx="1805687" cy="584775"/>
          </a:xfrm>
          <a:prstGeom prst="rect">
            <a:avLst/>
          </a:prstGeom>
          <a:noFill/>
          <a:ln w="9525">
            <a:noFill/>
            <a:miter lim="800000"/>
            <a:headEnd/>
            <a:tailEnd/>
          </a:ln>
        </p:spPr>
        <p:txBody>
          <a:bodyPr wrap="none">
            <a:spAutoFit/>
          </a:bodyPr>
          <a:lstStyle/>
          <a:p>
            <a:pPr>
              <a:defRPr/>
            </a:pPr>
            <a:r>
              <a:rPr lang="da-DK" sz="3200" b="1" u="sng" dirty="0">
                <a:solidFill>
                  <a:srgbClr val="7030A0"/>
                </a:solidFill>
                <a:effectLst>
                  <a:outerShdw blurRad="38100" dist="38100" dir="2700000" algn="tl">
                    <a:srgbClr val="000000">
                      <a:alpha val="43137"/>
                    </a:srgbClr>
                  </a:outerShdw>
                </a:effectLst>
                <a:latin typeface="Calibri" pitchFamily="34" charset="0"/>
                <a:ea typeface="Calibri" pitchFamily="34" charset="0"/>
                <a:cs typeface="Calibri" pitchFamily="34" charset="0"/>
              </a:rPr>
              <a:t>Strengths</a:t>
            </a:r>
          </a:p>
        </p:txBody>
      </p:sp>
    </p:spTree>
    <p:extLst>
      <p:ext uri="{BB962C8B-B14F-4D97-AF65-F5344CB8AC3E}">
        <p14:creationId xmlns:p14="http://schemas.microsoft.com/office/powerpoint/2010/main" val="311010514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A25AA299-31A9-438B-8E57-39B7265506F9}"/>
              </a:ext>
            </a:extLst>
          </p:cNvPr>
          <p:cNvSpPr>
            <a:spLocks noGrp="1"/>
          </p:cNvSpPr>
          <p:nvPr>
            <p:ph type="dt" sz="quarter" idx="10"/>
          </p:nvPr>
        </p:nvSpPr>
        <p:spPr/>
        <p:txBody>
          <a:bodyPr/>
          <a:lstStyle/>
          <a:p>
            <a:pPr>
              <a:defRPr/>
            </a:pPr>
            <a:fld id="{AA2A7C81-35C9-4945-A4CE-7561AA5A8777}" type="datetime1">
              <a:rPr lang="en-GB" altLang="en-US">
                <a:solidFill>
                  <a:prstClr val="black">
                    <a:tint val="75000"/>
                  </a:prstClr>
                </a:solidFill>
                <a:latin typeface="Myriad Pro"/>
              </a:rPr>
              <a:pPr>
                <a:defRPr/>
              </a:pPr>
              <a:t>25/04/2018</a:t>
            </a:fld>
            <a:endParaRPr lang="en-GB" altLang="en-US">
              <a:solidFill>
                <a:prstClr val="black">
                  <a:tint val="75000"/>
                </a:prstClr>
              </a:solidFill>
              <a:latin typeface="Myriad Pro"/>
            </a:endParaRPr>
          </a:p>
        </p:txBody>
      </p:sp>
      <p:sp>
        <p:nvSpPr>
          <p:cNvPr id="5" name="Footer Placeholder 4">
            <a:extLst>
              <a:ext uri="{FF2B5EF4-FFF2-40B4-BE49-F238E27FC236}">
                <a16:creationId xmlns:a16="http://schemas.microsoft.com/office/drawing/2014/main" id="{93E41BE0-CFC0-4C9A-B087-1ECB422A6F8C}"/>
              </a:ext>
            </a:extLst>
          </p:cNvPr>
          <p:cNvSpPr>
            <a:spLocks noGrp="1"/>
          </p:cNvSpPr>
          <p:nvPr>
            <p:ph type="ftr" sz="quarter" idx="11"/>
          </p:nvPr>
        </p:nvSpPr>
        <p:spPr/>
        <p:txBody>
          <a:bodyPr/>
          <a:lstStyle/>
          <a:p>
            <a:pPr>
              <a:defRPr/>
            </a:pPr>
            <a:r>
              <a:rPr lang="en-GB" altLang="en-US">
                <a:solidFill>
                  <a:prstClr val="black"/>
                </a:solidFill>
                <a:latin typeface="Myriad Pro"/>
              </a:rPr>
              <a:t>Mary March</a:t>
            </a:r>
          </a:p>
        </p:txBody>
      </p:sp>
      <p:sp>
        <p:nvSpPr>
          <p:cNvPr id="6" name="Rectangle 5">
            <a:extLst>
              <a:ext uri="{FF2B5EF4-FFF2-40B4-BE49-F238E27FC236}">
                <a16:creationId xmlns:a16="http://schemas.microsoft.com/office/drawing/2014/main" id="{8949CC86-36CD-4430-9ADD-5552EDB54B47}"/>
              </a:ext>
            </a:extLst>
          </p:cNvPr>
          <p:cNvSpPr/>
          <p:nvPr/>
        </p:nvSpPr>
        <p:spPr>
          <a:xfrm flipV="1">
            <a:off x="1392073" y="2165281"/>
            <a:ext cx="6858000" cy="1396463"/>
          </a:xfrm>
          <a:prstGeom prst="rect">
            <a:avLst/>
          </a:prstGeom>
          <a:gradFill rotWithShape="1">
            <a:gsLst>
              <a:gs pos="61000">
                <a:sysClr val="window" lastClr="FFFFFF">
                  <a:alpha val="0"/>
                </a:sysClr>
              </a:gs>
              <a:gs pos="100000">
                <a:sysClr val="window" lastClr="FFFFFF">
                  <a:lumMod val="85000"/>
                </a:sysClr>
              </a:gs>
            </a:gsLst>
            <a:lin ang="16200000" scaled="0"/>
          </a:gradFill>
          <a:ln w="9525" cap="flat" cmpd="sng" algn="ctr">
            <a:noFill/>
            <a:prstDash val="solid"/>
          </a:ln>
          <a:effectLst/>
        </p:spPr>
        <p:txBody>
          <a:bodyPr anchor="ctr"/>
          <a:lstStyle/>
          <a:p>
            <a:pPr algn="ctr" defTabSz="622089" fontAlgn="auto" hangingPunct="1">
              <a:spcBef>
                <a:spcPts val="0"/>
              </a:spcBef>
              <a:spcAft>
                <a:spcPts val="0"/>
              </a:spcAft>
              <a:defRPr/>
            </a:pPr>
            <a:endParaRPr lang="en-US" kern="0">
              <a:solidFill>
                <a:sysClr val="window" lastClr="FFFFFF"/>
              </a:solidFill>
              <a:latin typeface="Calibri"/>
            </a:endParaRPr>
          </a:p>
        </p:txBody>
      </p:sp>
      <p:sp>
        <p:nvSpPr>
          <p:cNvPr id="7" name="Tekstboks 3">
            <a:extLst>
              <a:ext uri="{FF2B5EF4-FFF2-40B4-BE49-F238E27FC236}">
                <a16:creationId xmlns:a16="http://schemas.microsoft.com/office/drawing/2014/main" id="{BAC66865-FE5A-4F1F-AB65-B3C88F5A099B}"/>
              </a:ext>
            </a:extLst>
          </p:cNvPr>
          <p:cNvSpPr txBox="1">
            <a:spLocks noChangeArrowheads="1"/>
          </p:cNvSpPr>
          <p:nvPr/>
        </p:nvSpPr>
        <p:spPr bwMode="auto">
          <a:xfrm>
            <a:off x="59267" y="312726"/>
            <a:ext cx="2271584" cy="584775"/>
          </a:xfrm>
          <a:prstGeom prst="rect">
            <a:avLst/>
          </a:prstGeom>
          <a:noFill/>
          <a:ln w="9525">
            <a:noFill/>
            <a:miter lim="800000"/>
            <a:headEnd/>
            <a:tailEnd/>
          </a:ln>
        </p:spPr>
        <p:txBody>
          <a:bodyPr wrap="none">
            <a:spAutoFit/>
          </a:bodyPr>
          <a:lstStyle/>
          <a:p>
            <a:pPr>
              <a:defRPr/>
            </a:pPr>
            <a:r>
              <a:rPr lang="da-DK" sz="3200" b="1" u="sng" dirty="0">
                <a:solidFill>
                  <a:srgbClr val="FF0000"/>
                </a:solidFill>
                <a:effectLst>
                  <a:outerShdw blurRad="38100" dist="38100" dir="2700000" algn="tl">
                    <a:srgbClr val="000000">
                      <a:alpha val="43137"/>
                    </a:srgbClr>
                  </a:outerShdw>
                </a:effectLst>
                <a:latin typeface="Calibri" pitchFamily="34" charset="0"/>
                <a:ea typeface="Calibri" pitchFamily="34" charset="0"/>
                <a:cs typeface="Calibri" pitchFamily="34" charset="0"/>
              </a:rPr>
              <a:t>Weaknesses</a:t>
            </a:r>
          </a:p>
        </p:txBody>
      </p:sp>
      <p:grpSp>
        <p:nvGrpSpPr>
          <p:cNvPr id="8" name="Grupper 5">
            <a:extLst>
              <a:ext uri="{FF2B5EF4-FFF2-40B4-BE49-F238E27FC236}">
                <a16:creationId xmlns:a16="http://schemas.microsoft.com/office/drawing/2014/main" id="{7996528C-B24C-43F5-AA14-B4DB8965543F}"/>
              </a:ext>
            </a:extLst>
          </p:cNvPr>
          <p:cNvGrpSpPr>
            <a:grpSpLocks/>
          </p:cNvGrpSpPr>
          <p:nvPr/>
        </p:nvGrpSpPr>
        <p:grpSpPr bwMode="auto">
          <a:xfrm>
            <a:off x="5650939" y="1332772"/>
            <a:ext cx="2488406" cy="3680222"/>
            <a:chOff x="-38100" y="5366940"/>
            <a:chExt cx="9296400" cy="5411645"/>
          </a:xfrm>
        </p:grpSpPr>
        <p:sp>
          <p:nvSpPr>
            <p:cNvPr id="9" name="Rektangel 18">
              <a:extLst>
                <a:ext uri="{FF2B5EF4-FFF2-40B4-BE49-F238E27FC236}">
                  <a16:creationId xmlns:a16="http://schemas.microsoft.com/office/drawing/2014/main" id="{1FEFE3E1-BCDC-4A04-8CE9-4885BE11B05A}"/>
                </a:ext>
              </a:extLst>
            </p:cNvPr>
            <p:cNvSpPr/>
            <p:nvPr/>
          </p:nvSpPr>
          <p:spPr>
            <a:xfrm>
              <a:off x="-2516" y="5549021"/>
              <a:ext cx="9225231" cy="5229564"/>
            </a:xfrm>
            <a:prstGeom prst="rect">
              <a:avLst/>
            </a:prstGeom>
            <a:gradFill rotWithShape="1">
              <a:gsLst>
                <a:gs pos="0">
                  <a:schemeClr val="bg1">
                    <a:lumMod val="85000"/>
                  </a:schemeClr>
                </a:gs>
                <a:gs pos="100000">
                  <a:schemeClr val="bg1">
                    <a:lumMod val="50000"/>
                  </a:schemeClr>
                </a:gs>
              </a:gsLst>
              <a:lin ang="16200000" scaled="0"/>
            </a:gradFill>
            <a:ln w="9525" cap="flat" cmpd="sng" algn="ctr">
              <a:noFill/>
              <a:prstDash val="solid"/>
            </a:ln>
            <a:effectLst/>
          </p:spPr>
          <p:txBody>
            <a:bodyPr anchor="ctr"/>
            <a:lstStyle/>
            <a:p>
              <a:pPr algn="ctr" defTabSz="622089" fontAlgn="auto" hangingPunct="1">
                <a:spcBef>
                  <a:spcPts val="0"/>
                </a:spcBef>
                <a:spcAft>
                  <a:spcPts val="0"/>
                </a:spcAft>
                <a:defRPr/>
              </a:pPr>
              <a:endParaRPr lang="da-DK" kern="0">
                <a:solidFill>
                  <a:sysClr val="window" lastClr="FFFFFF"/>
                </a:solidFill>
                <a:latin typeface="Calibri"/>
              </a:endParaRPr>
            </a:p>
          </p:txBody>
        </p:sp>
        <p:grpSp>
          <p:nvGrpSpPr>
            <p:cNvPr id="10" name="Grupper 13">
              <a:extLst>
                <a:ext uri="{FF2B5EF4-FFF2-40B4-BE49-F238E27FC236}">
                  <a16:creationId xmlns:a16="http://schemas.microsoft.com/office/drawing/2014/main" id="{E77D5073-E3D6-4925-9DDA-9265E6E006B5}"/>
                </a:ext>
              </a:extLst>
            </p:cNvPr>
            <p:cNvGrpSpPr>
              <a:grpSpLocks/>
            </p:cNvGrpSpPr>
            <p:nvPr/>
          </p:nvGrpSpPr>
          <p:grpSpPr bwMode="auto">
            <a:xfrm>
              <a:off x="-38100" y="5366940"/>
              <a:ext cx="9296400" cy="212782"/>
              <a:chOff x="0" y="1536700"/>
              <a:chExt cx="9144000" cy="317275"/>
            </a:xfrm>
          </p:grpSpPr>
          <p:sp>
            <p:nvSpPr>
              <p:cNvPr id="11" name="Rektangel 20">
                <a:extLst>
                  <a:ext uri="{FF2B5EF4-FFF2-40B4-BE49-F238E27FC236}">
                    <a16:creationId xmlns:a16="http://schemas.microsoft.com/office/drawing/2014/main" id="{E08B4504-8EC2-4B6F-981C-1C3D2754A190}"/>
                  </a:ext>
                </a:extLst>
              </p:cNvPr>
              <p:cNvSpPr/>
              <p:nvPr/>
            </p:nvSpPr>
            <p:spPr>
              <a:xfrm>
                <a:off x="0" y="1536700"/>
                <a:ext cx="9144000" cy="318487"/>
              </a:xfrm>
              <a:prstGeom prst="rect">
                <a:avLst/>
              </a:prstGeom>
              <a:gradFill rotWithShape="1">
                <a:gsLst>
                  <a:gs pos="100000">
                    <a:schemeClr val="bg1">
                      <a:lumMod val="75000"/>
                    </a:schemeClr>
                  </a:gs>
                  <a:gs pos="0">
                    <a:schemeClr val="tx1">
                      <a:lumMod val="65000"/>
                      <a:lumOff val="35000"/>
                    </a:schemeClr>
                  </a:gs>
                </a:gsLst>
                <a:lin ang="16200000" scaled="0"/>
              </a:gradFill>
              <a:ln w="9525" cap="flat" cmpd="sng" algn="ctr">
                <a:noFill/>
                <a:prstDash val="solid"/>
              </a:ln>
              <a:effectLst/>
            </p:spPr>
            <p:txBody>
              <a:bodyPr anchor="ctr"/>
              <a:lstStyle/>
              <a:p>
                <a:pPr algn="ctr" defTabSz="622089" fontAlgn="auto" hangingPunct="1">
                  <a:spcBef>
                    <a:spcPts val="0"/>
                  </a:spcBef>
                  <a:spcAft>
                    <a:spcPts val="0"/>
                  </a:spcAft>
                  <a:defRPr/>
                </a:pPr>
                <a:endParaRPr lang="da-DK" kern="0">
                  <a:solidFill>
                    <a:sysClr val="window" lastClr="FFFFFF"/>
                  </a:solidFill>
                  <a:latin typeface="Calibri"/>
                </a:endParaRPr>
              </a:p>
            </p:txBody>
          </p:sp>
          <p:sp>
            <p:nvSpPr>
              <p:cNvPr id="12" name="Rektangel 21">
                <a:extLst>
                  <a:ext uri="{FF2B5EF4-FFF2-40B4-BE49-F238E27FC236}">
                    <a16:creationId xmlns:a16="http://schemas.microsoft.com/office/drawing/2014/main" id="{DF855EA7-441E-4012-A4BA-1F365B42411C}"/>
                  </a:ext>
                </a:extLst>
              </p:cNvPr>
              <p:cNvSpPr/>
              <p:nvPr/>
            </p:nvSpPr>
            <p:spPr>
              <a:xfrm>
                <a:off x="0" y="1574800"/>
                <a:ext cx="9144000" cy="152400"/>
              </a:xfrm>
              <a:prstGeom prst="rect">
                <a:avLst/>
              </a:prstGeom>
              <a:gradFill rotWithShape="1">
                <a:gsLst>
                  <a:gs pos="100000">
                    <a:srgbClr val="FFFCF9">
                      <a:alpha val="79000"/>
                    </a:srgbClr>
                  </a:gs>
                  <a:gs pos="0">
                    <a:srgbClr val="E6E6E6">
                      <a:tint val="50000"/>
                      <a:shade val="100000"/>
                      <a:satMod val="350000"/>
                      <a:alpha val="0"/>
                    </a:srgbClr>
                  </a:gs>
                </a:gsLst>
                <a:lin ang="16200000" scaled="0"/>
              </a:gradFill>
              <a:ln w="9525" cap="flat" cmpd="sng" algn="ctr">
                <a:noFill/>
                <a:prstDash val="solid"/>
              </a:ln>
              <a:effectLst/>
            </p:spPr>
            <p:txBody>
              <a:bodyPr anchor="ctr"/>
              <a:lstStyle/>
              <a:p>
                <a:pPr algn="ctr" defTabSz="622089" fontAlgn="auto" hangingPunct="1">
                  <a:spcBef>
                    <a:spcPts val="0"/>
                  </a:spcBef>
                  <a:spcAft>
                    <a:spcPts val="0"/>
                  </a:spcAft>
                  <a:defRPr/>
                </a:pPr>
                <a:endParaRPr lang="da-DK" kern="0" dirty="0">
                  <a:solidFill>
                    <a:sysClr val="window" lastClr="FFFFFF"/>
                  </a:solidFill>
                  <a:latin typeface="Calibri"/>
                </a:endParaRPr>
              </a:p>
            </p:txBody>
          </p:sp>
        </p:grpSp>
      </p:grpSp>
      <p:grpSp>
        <p:nvGrpSpPr>
          <p:cNvPr id="13" name="Group 27">
            <a:extLst>
              <a:ext uri="{FF2B5EF4-FFF2-40B4-BE49-F238E27FC236}">
                <a16:creationId xmlns:a16="http://schemas.microsoft.com/office/drawing/2014/main" id="{47C4E9DE-BA96-4C5A-AA7B-9E779322B578}"/>
              </a:ext>
            </a:extLst>
          </p:cNvPr>
          <p:cNvGrpSpPr>
            <a:grpSpLocks/>
          </p:cNvGrpSpPr>
          <p:nvPr/>
        </p:nvGrpSpPr>
        <p:grpSpPr bwMode="auto">
          <a:xfrm>
            <a:off x="1814744" y="3980722"/>
            <a:ext cx="1071563" cy="1072753"/>
            <a:chOff x="569025" y="5456238"/>
            <a:chExt cx="1575687" cy="1576235"/>
          </a:xfrm>
        </p:grpSpPr>
        <p:sp>
          <p:nvSpPr>
            <p:cNvPr id="14" name="TextBox 13">
              <a:extLst>
                <a:ext uri="{FF2B5EF4-FFF2-40B4-BE49-F238E27FC236}">
                  <a16:creationId xmlns:a16="http://schemas.microsoft.com/office/drawing/2014/main" id="{CFA0D9FB-7EA0-49E8-8E47-307EFDE5D357}"/>
                </a:ext>
              </a:extLst>
            </p:cNvPr>
            <p:cNvSpPr txBox="1"/>
            <p:nvPr/>
          </p:nvSpPr>
          <p:spPr>
            <a:xfrm>
              <a:off x="752487" y="5590477"/>
              <a:ext cx="1066800" cy="1150918"/>
            </a:xfrm>
            <a:prstGeom prst="rect">
              <a:avLst/>
            </a:prstGeom>
            <a:noFill/>
            <a:scene3d>
              <a:camera prst="isometricOffAxis1Right">
                <a:rot lat="775397" lon="20592968" rev="0"/>
              </a:camera>
              <a:lightRig rig="threePt" dir="t"/>
            </a:scene3d>
          </p:spPr>
          <p:txBody>
            <a:bodyPr>
              <a:spAutoFit/>
              <a:sp3d extrusionH="304800"/>
            </a:bodyPr>
            <a:lstStyle/>
            <a:p>
              <a:pPr>
                <a:buFont typeface="Times New Roman" pitchFamily="16" charset="0"/>
                <a:buNone/>
                <a:defRPr/>
              </a:pPr>
              <a:r>
                <a:rPr lang="en-US" sz="4490" b="1" dirty="0">
                  <a:solidFill>
                    <a:schemeClr val="tx1">
                      <a:lumMod val="65000"/>
                      <a:lumOff val="35000"/>
                    </a:schemeClr>
                  </a:solidFill>
                  <a:effectLst>
                    <a:outerShdw blurRad="127000" dir="5220000" sy="-20000" rotWithShape="0">
                      <a:prstClr val="black">
                        <a:alpha val="20000"/>
                      </a:prstClr>
                    </a:outerShdw>
                  </a:effectLst>
                  <a:latin typeface="Verdana" pitchFamily="34" charset="0"/>
                </a:rPr>
                <a:t>W</a:t>
              </a:r>
            </a:p>
          </p:txBody>
        </p:sp>
        <p:sp>
          <p:nvSpPr>
            <p:cNvPr id="15" name="Rectangle 14">
              <a:extLst>
                <a:ext uri="{FF2B5EF4-FFF2-40B4-BE49-F238E27FC236}">
                  <a16:creationId xmlns:a16="http://schemas.microsoft.com/office/drawing/2014/main" id="{2618D1A8-43E6-4C69-BB54-D9EA8A514BBF}"/>
                </a:ext>
              </a:extLst>
            </p:cNvPr>
            <p:cNvSpPr/>
            <p:nvPr/>
          </p:nvSpPr>
          <p:spPr bwMode="auto">
            <a:xfrm>
              <a:off x="569025" y="5456238"/>
              <a:ext cx="1575687" cy="1576235"/>
            </a:xfrm>
            <a:prstGeom prst="rect">
              <a:avLst/>
            </a:prstGeom>
            <a:gradFill>
              <a:gsLst>
                <a:gs pos="0">
                  <a:schemeClr val="bg1">
                    <a:lumMod val="95000"/>
                    <a:alpha val="25000"/>
                  </a:schemeClr>
                </a:gs>
                <a:gs pos="100000">
                  <a:schemeClr val="bg1">
                    <a:lumMod val="65000"/>
                    <a:alpha val="39000"/>
                  </a:schemeClr>
                </a:gs>
              </a:gsLst>
              <a:lin ang="5400000" scaled="0"/>
            </a:gradFill>
            <a:ln w="9525" cap="flat" cmpd="sng" algn="ctr">
              <a:solidFill>
                <a:srgbClr val="FF0000"/>
              </a:solidFill>
              <a:prstDash val="solid"/>
              <a:round/>
              <a:headEnd type="none" w="med" len="med"/>
              <a:tailEnd type="none" w="med" len="med"/>
            </a:ln>
            <a:effectLst/>
            <a:scene3d>
              <a:camera prst="isometricOffAxis1Right">
                <a:rot lat="775397" lon="20592968" rev="0"/>
              </a:camera>
              <a:lightRig rig="threePt" dir="t"/>
            </a:scene3d>
            <a:sp3d extrusionH="1352550"/>
          </p:spPr>
          <p:txBody>
            <a:bodyPr/>
            <a:lstStyle/>
            <a:p>
              <a:pPr>
                <a:buFont typeface="Times New Roman" charset="0"/>
                <a:buNone/>
                <a:defRPr/>
              </a:pPr>
              <a:endParaRPr lang="en-US" b="1">
                <a:ln w="22225">
                  <a:solidFill>
                    <a:schemeClr val="accent2"/>
                  </a:solidFill>
                  <a:prstDash val="solid"/>
                </a:ln>
                <a:solidFill>
                  <a:schemeClr val="accent2">
                    <a:lumMod val="40000"/>
                    <a:lumOff val="60000"/>
                  </a:schemeClr>
                </a:solidFill>
              </a:endParaRPr>
            </a:p>
          </p:txBody>
        </p:sp>
      </p:grpSp>
      <p:sp>
        <p:nvSpPr>
          <p:cNvPr id="16" name="Right Arrow 30">
            <a:extLst>
              <a:ext uri="{FF2B5EF4-FFF2-40B4-BE49-F238E27FC236}">
                <a16:creationId xmlns:a16="http://schemas.microsoft.com/office/drawing/2014/main" id="{D8EABF17-5180-4577-989A-C6596F13DCDB}"/>
              </a:ext>
            </a:extLst>
          </p:cNvPr>
          <p:cNvSpPr/>
          <p:nvPr/>
        </p:nvSpPr>
        <p:spPr bwMode="auto">
          <a:xfrm>
            <a:off x="5391382" y="3147285"/>
            <a:ext cx="363140" cy="310753"/>
          </a:xfrm>
          <a:prstGeom prst="rightArrow">
            <a:avLst/>
          </a:prstGeom>
          <a:gradFill flip="none" rotWithShape="1">
            <a:gsLst>
              <a:gs pos="0">
                <a:schemeClr val="bg1">
                  <a:lumMod val="50000"/>
                </a:schemeClr>
              </a:gs>
              <a:gs pos="100000">
                <a:schemeClr val="bg1">
                  <a:lumMod val="85000"/>
                </a:schemeClr>
              </a:gs>
            </a:gsLst>
            <a:lin ang="0" scaled="1"/>
            <a:tileRect/>
          </a:gradFill>
          <a:ln w="9525" cap="flat" cmpd="sng" algn="ctr">
            <a:solidFill>
              <a:schemeClr val="bg1">
                <a:lumMod val="65000"/>
              </a:schemeClr>
            </a:solidFill>
            <a:prstDash val="solid"/>
            <a:round/>
            <a:headEnd type="none" w="med" len="med"/>
            <a:tailEnd type="none" w="med" len="med"/>
          </a:ln>
          <a:effectLst/>
        </p:spPr>
        <p:txBody>
          <a:bodyPr/>
          <a:lstStyle/>
          <a:p>
            <a:pPr>
              <a:buFont typeface="Times New Roman" pitchFamily="16" charset="0"/>
              <a:buNone/>
              <a:defRPr/>
            </a:pPr>
            <a:endParaRPr lang="en-US"/>
          </a:p>
        </p:txBody>
      </p:sp>
      <p:grpSp>
        <p:nvGrpSpPr>
          <p:cNvPr id="17" name="Grupper 5">
            <a:extLst>
              <a:ext uri="{FF2B5EF4-FFF2-40B4-BE49-F238E27FC236}">
                <a16:creationId xmlns:a16="http://schemas.microsoft.com/office/drawing/2014/main" id="{9D067C9C-1AAE-4A9D-89BA-8D704BAD5AF1}"/>
              </a:ext>
            </a:extLst>
          </p:cNvPr>
          <p:cNvGrpSpPr>
            <a:grpSpLocks/>
          </p:cNvGrpSpPr>
          <p:nvPr/>
        </p:nvGrpSpPr>
        <p:grpSpPr bwMode="auto">
          <a:xfrm>
            <a:off x="3006560" y="1332772"/>
            <a:ext cx="2488406" cy="3680222"/>
            <a:chOff x="-38100" y="5366940"/>
            <a:chExt cx="9296400" cy="5411645"/>
          </a:xfrm>
        </p:grpSpPr>
        <p:sp>
          <p:nvSpPr>
            <p:cNvPr id="18" name="Rektangel 18">
              <a:extLst>
                <a:ext uri="{FF2B5EF4-FFF2-40B4-BE49-F238E27FC236}">
                  <a16:creationId xmlns:a16="http://schemas.microsoft.com/office/drawing/2014/main" id="{55F2F783-5095-45DB-9D48-D04EB4367F79}"/>
                </a:ext>
              </a:extLst>
            </p:cNvPr>
            <p:cNvSpPr/>
            <p:nvPr/>
          </p:nvSpPr>
          <p:spPr>
            <a:xfrm>
              <a:off x="-2516" y="5549021"/>
              <a:ext cx="9225231" cy="5229564"/>
            </a:xfrm>
            <a:prstGeom prst="rect">
              <a:avLst/>
            </a:prstGeom>
            <a:gradFill rotWithShape="1">
              <a:gsLst>
                <a:gs pos="0">
                  <a:schemeClr val="bg1">
                    <a:lumMod val="85000"/>
                  </a:schemeClr>
                </a:gs>
                <a:gs pos="100000">
                  <a:schemeClr val="bg1">
                    <a:lumMod val="50000"/>
                  </a:schemeClr>
                </a:gs>
              </a:gsLst>
              <a:lin ang="16200000" scaled="0"/>
            </a:gradFill>
            <a:ln w="9525" cap="flat" cmpd="sng" algn="ctr">
              <a:noFill/>
              <a:prstDash val="solid"/>
            </a:ln>
            <a:effectLst/>
          </p:spPr>
          <p:txBody>
            <a:bodyPr anchor="ctr"/>
            <a:lstStyle/>
            <a:p>
              <a:pPr algn="ctr" defTabSz="622089" fontAlgn="auto" hangingPunct="1">
                <a:spcBef>
                  <a:spcPts val="0"/>
                </a:spcBef>
                <a:spcAft>
                  <a:spcPts val="0"/>
                </a:spcAft>
                <a:defRPr/>
              </a:pPr>
              <a:endParaRPr lang="da-DK" kern="0">
                <a:solidFill>
                  <a:sysClr val="window" lastClr="FFFFFF"/>
                </a:solidFill>
                <a:latin typeface="Calibri"/>
              </a:endParaRPr>
            </a:p>
          </p:txBody>
        </p:sp>
        <p:grpSp>
          <p:nvGrpSpPr>
            <p:cNvPr id="19" name="Grupper 13">
              <a:extLst>
                <a:ext uri="{FF2B5EF4-FFF2-40B4-BE49-F238E27FC236}">
                  <a16:creationId xmlns:a16="http://schemas.microsoft.com/office/drawing/2014/main" id="{312BB07F-5864-45C8-AAE3-9133B5BBD447}"/>
                </a:ext>
              </a:extLst>
            </p:cNvPr>
            <p:cNvGrpSpPr>
              <a:grpSpLocks/>
            </p:cNvGrpSpPr>
            <p:nvPr/>
          </p:nvGrpSpPr>
          <p:grpSpPr bwMode="auto">
            <a:xfrm>
              <a:off x="-38100" y="5366940"/>
              <a:ext cx="9296400" cy="212782"/>
              <a:chOff x="0" y="1536700"/>
              <a:chExt cx="9144000" cy="317275"/>
            </a:xfrm>
          </p:grpSpPr>
          <p:sp>
            <p:nvSpPr>
              <p:cNvPr id="20" name="Rektangel 20">
                <a:extLst>
                  <a:ext uri="{FF2B5EF4-FFF2-40B4-BE49-F238E27FC236}">
                    <a16:creationId xmlns:a16="http://schemas.microsoft.com/office/drawing/2014/main" id="{AF4991D4-5DD0-401D-BF2B-C87E962318F2}"/>
                  </a:ext>
                </a:extLst>
              </p:cNvPr>
              <p:cNvSpPr/>
              <p:nvPr/>
            </p:nvSpPr>
            <p:spPr>
              <a:xfrm>
                <a:off x="0" y="1536700"/>
                <a:ext cx="9144000" cy="318487"/>
              </a:xfrm>
              <a:prstGeom prst="rect">
                <a:avLst/>
              </a:prstGeom>
              <a:gradFill rotWithShape="1">
                <a:gsLst>
                  <a:gs pos="100000">
                    <a:schemeClr val="bg1">
                      <a:lumMod val="75000"/>
                    </a:schemeClr>
                  </a:gs>
                  <a:gs pos="0">
                    <a:schemeClr val="tx1">
                      <a:lumMod val="65000"/>
                      <a:lumOff val="35000"/>
                    </a:schemeClr>
                  </a:gs>
                </a:gsLst>
                <a:lin ang="16200000" scaled="0"/>
              </a:gradFill>
              <a:ln w="9525" cap="flat" cmpd="sng" algn="ctr">
                <a:noFill/>
                <a:prstDash val="solid"/>
              </a:ln>
              <a:effectLst/>
            </p:spPr>
            <p:txBody>
              <a:bodyPr anchor="ctr"/>
              <a:lstStyle/>
              <a:p>
                <a:pPr algn="ctr" defTabSz="622089" fontAlgn="auto" hangingPunct="1">
                  <a:spcBef>
                    <a:spcPts val="0"/>
                  </a:spcBef>
                  <a:spcAft>
                    <a:spcPts val="0"/>
                  </a:spcAft>
                  <a:defRPr/>
                </a:pPr>
                <a:endParaRPr lang="da-DK" kern="0">
                  <a:solidFill>
                    <a:sysClr val="window" lastClr="FFFFFF"/>
                  </a:solidFill>
                  <a:latin typeface="Calibri"/>
                </a:endParaRPr>
              </a:p>
            </p:txBody>
          </p:sp>
          <p:sp>
            <p:nvSpPr>
              <p:cNvPr id="21" name="Rektangel 21">
                <a:extLst>
                  <a:ext uri="{FF2B5EF4-FFF2-40B4-BE49-F238E27FC236}">
                    <a16:creationId xmlns:a16="http://schemas.microsoft.com/office/drawing/2014/main" id="{0C5BA4E5-A1D5-4903-A016-DD6270145F29}"/>
                  </a:ext>
                </a:extLst>
              </p:cNvPr>
              <p:cNvSpPr/>
              <p:nvPr/>
            </p:nvSpPr>
            <p:spPr>
              <a:xfrm>
                <a:off x="0" y="1574800"/>
                <a:ext cx="9144000" cy="152400"/>
              </a:xfrm>
              <a:prstGeom prst="rect">
                <a:avLst/>
              </a:prstGeom>
              <a:gradFill rotWithShape="1">
                <a:gsLst>
                  <a:gs pos="100000">
                    <a:srgbClr val="FFFCF9">
                      <a:alpha val="79000"/>
                    </a:srgbClr>
                  </a:gs>
                  <a:gs pos="0">
                    <a:srgbClr val="E6E6E6">
                      <a:tint val="50000"/>
                      <a:shade val="100000"/>
                      <a:satMod val="350000"/>
                      <a:alpha val="0"/>
                    </a:srgbClr>
                  </a:gs>
                </a:gsLst>
                <a:lin ang="16200000" scaled="0"/>
              </a:gradFill>
              <a:ln w="9525" cap="flat" cmpd="sng" algn="ctr">
                <a:noFill/>
                <a:prstDash val="solid"/>
              </a:ln>
              <a:effectLst/>
            </p:spPr>
            <p:txBody>
              <a:bodyPr anchor="ctr"/>
              <a:lstStyle/>
              <a:p>
                <a:pPr algn="ctr" defTabSz="622089" fontAlgn="auto" hangingPunct="1">
                  <a:spcBef>
                    <a:spcPts val="0"/>
                  </a:spcBef>
                  <a:spcAft>
                    <a:spcPts val="0"/>
                  </a:spcAft>
                  <a:defRPr/>
                </a:pPr>
                <a:endParaRPr lang="da-DK" kern="0" dirty="0">
                  <a:solidFill>
                    <a:sysClr val="window" lastClr="FFFFFF"/>
                  </a:solidFill>
                  <a:latin typeface="Calibri"/>
                </a:endParaRPr>
              </a:p>
            </p:txBody>
          </p:sp>
        </p:grpSp>
      </p:grpSp>
      <p:sp>
        <p:nvSpPr>
          <p:cNvPr id="23" name="Text Box 17">
            <a:extLst>
              <a:ext uri="{FF2B5EF4-FFF2-40B4-BE49-F238E27FC236}">
                <a16:creationId xmlns:a16="http://schemas.microsoft.com/office/drawing/2014/main" id="{91EED6CD-97D9-431C-B791-B7B85412803C}"/>
              </a:ext>
            </a:extLst>
          </p:cNvPr>
          <p:cNvSpPr txBox="1">
            <a:spLocks noChangeArrowheads="1"/>
          </p:cNvSpPr>
          <p:nvPr/>
        </p:nvSpPr>
        <p:spPr bwMode="auto">
          <a:xfrm>
            <a:off x="3275641" y="1131556"/>
            <a:ext cx="2058591" cy="3183731"/>
          </a:xfrm>
          <a:prstGeom prst="rect">
            <a:avLst/>
          </a:prstGeom>
          <a:noFill/>
          <a:ln w="9525">
            <a:noFill/>
            <a:miter lim="800000"/>
            <a:headEnd/>
            <a:tailEnd/>
          </a:ln>
        </p:spPr>
        <p:txBody>
          <a:bodyPr anchor="b"/>
          <a:lstStyle/>
          <a:p>
            <a:pPr>
              <a:buFont typeface="Times New Roman" pitchFamily="-109" charset="0"/>
              <a:buNone/>
              <a:defRPr/>
            </a:pPr>
            <a:r>
              <a:rPr lang="en-US" sz="1361" b="1" u="sng" dirty="0">
                <a:solidFill>
                  <a:srgbClr val="FF0000"/>
                </a:solidFill>
                <a:effectLst>
                  <a:outerShdw blurRad="38100" dist="38100" dir="2700000" algn="tl">
                    <a:srgbClr val="000000">
                      <a:alpha val="43137"/>
                    </a:srgbClr>
                  </a:outerShdw>
                </a:effectLst>
                <a:latin typeface="Arial" pitchFamily="-109" charset="0"/>
              </a:rPr>
              <a:t>Current Weaknesses</a:t>
            </a:r>
          </a:p>
          <a:p>
            <a:pPr>
              <a:buFont typeface="Times New Roman" pitchFamily="-109" charset="0"/>
              <a:buNone/>
              <a:defRPr/>
            </a:pPr>
            <a:endParaRPr lang="en-US" sz="953" dirty="0">
              <a:latin typeface="Arial" pitchFamily="-109" charset="0"/>
            </a:endParaRPr>
          </a:p>
          <a:p>
            <a:pPr>
              <a:defRPr/>
            </a:pPr>
            <a:endParaRPr lang="en-US" sz="953" b="1" u="sng" dirty="0">
              <a:solidFill>
                <a:srgbClr val="FF0000"/>
              </a:solidFill>
              <a:effectLst>
                <a:outerShdw blurRad="38100" dist="38100" dir="2700000" algn="tl">
                  <a:srgbClr val="000000">
                    <a:alpha val="43137"/>
                  </a:srgbClr>
                </a:outerShdw>
              </a:effectLst>
            </a:endParaRPr>
          </a:p>
          <a:p>
            <a:pPr>
              <a:defRPr/>
            </a:pPr>
            <a:r>
              <a:rPr lang="en-US" sz="953" b="1" dirty="0">
                <a:solidFill>
                  <a:srgbClr val="FF0000"/>
                </a:solidFill>
                <a:effectLst>
                  <a:outerShdw blurRad="38100" dist="38100" dir="2700000" algn="tl">
                    <a:srgbClr val="000000">
                      <a:alpha val="43137"/>
                    </a:srgbClr>
                  </a:outerShdw>
                </a:effectLst>
              </a:rPr>
              <a:t>Brand new agency and requires smart positioning in the marketplace </a:t>
            </a:r>
          </a:p>
          <a:p>
            <a:pPr>
              <a:defRPr/>
            </a:pPr>
            <a:endParaRPr lang="en-US" sz="953" dirty="0">
              <a:solidFill>
                <a:srgbClr val="7030A0"/>
              </a:solidFill>
            </a:endParaRPr>
          </a:p>
          <a:p>
            <a:pPr>
              <a:defRPr/>
            </a:pPr>
            <a:endParaRPr lang="en-US" sz="953" dirty="0">
              <a:solidFill>
                <a:srgbClr val="7030A0"/>
              </a:solidFill>
            </a:endParaRPr>
          </a:p>
          <a:p>
            <a:pPr>
              <a:defRPr/>
            </a:pPr>
            <a:endParaRPr lang="en-US" sz="953" dirty="0">
              <a:solidFill>
                <a:srgbClr val="7030A0"/>
              </a:solidFill>
            </a:endParaRPr>
          </a:p>
          <a:p>
            <a:pPr>
              <a:defRPr/>
            </a:pPr>
            <a:r>
              <a:rPr lang="en-US" sz="953" b="1" dirty="0">
                <a:solidFill>
                  <a:srgbClr val="FF0000"/>
                </a:solidFill>
                <a:effectLst>
                  <a:outerShdw blurRad="38100" dist="38100" dir="2700000" algn="tl">
                    <a:srgbClr val="000000">
                      <a:alpha val="43137"/>
                    </a:srgbClr>
                  </a:outerShdw>
                </a:effectLst>
              </a:rPr>
              <a:t>Having to adapt to seasonal offerings in the market</a:t>
            </a:r>
          </a:p>
          <a:p>
            <a:pPr>
              <a:defRPr/>
            </a:pPr>
            <a:endParaRPr lang="en-US" sz="953" dirty="0">
              <a:solidFill>
                <a:srgbClr val="7030A0"/>
              </a:solidFill>
              <a:effectLst>
                <a:outerShdw blurRad="38100" dist="38100" dir="2700000" algn="tl">
                  <a:srgbClr val="000000">
                    <a:alpha val="43137"/>
                  </a:srgbClr>
                </a:outerShdw>
              </a:effectLst>
            </a:endParaRPr>
          </a:p>
          <a:p>
            <a:pPr>
              <a:defRPr/>
            </a:pPr>
            <a:endParaRPr lang="en-US" sz="953" dirty="0">
              <a:solidFill>
                <a:srgbClr val="7030A0"/>
              </a:solidFill>
              <a:effectLst>
                <a:outerShdw blurRad="38100" dist="38100" dir="2700000" algn="tl">
                  <a:srgbClr val="000000">
                    <a:alpha val="43137"/>
                  </a:srgbClr>
                </a:outerShdw>
              </a:effectLst>
            </a:endParaRPr>
          </a:p>
          <a:p>
            <a:pPr>
              <a:defRPr/>
            </a:pPr>
            <a:endParaRPr lang="en-US" sz="953" dirty="0"/>
          </a:p>
          <a:p>
            <a:pPr>
              <a:defRPr/>
            </a:pPr>
            <a:r>
              <a:rPr lang="en-US" sz="953" b="1" dirty="0">
                <a:solidFill>
                  <a:srgbClr val="FF0000"/>
                </a:solidFill>
                <a:effectLst>
                  <a:outerShdw blurRad="38100" dist="38100" dir="2700000" algn="tl">
                    <a:srgbClr val="000000">
                      <a:alpha val="43137"/>
                    </a:srgbClr>
                  </a:outerShdw>
                </a:effectLst>
              </a:rPr>
              <a:t>Attracting knowledgeable staff that can respond to a wide age group with disposable income</a:t>
            </a:r>
          </a:p>
        </p:txBody>
      </p:sp>
      <p:sp>
        <p:nvSpPr>
          <p:cNvPr id="24" name="Text Box 17">
            <a:extLst>
              <a:ext uri="{FF2B5EF4-FFF2-40B4-BE49-F238E27FC236}">
                <a16:creationId xmlns:a16="http://schemas.microsoft.com/office/drawing/2014/main" id="{D756489E-473C-4EF8-9A5C-54FF988B6A42}"/>
              </a:ext>
            </a:extLst>
          </p:cNvPr>
          <p:cNvSpPr txBox="1">
            <a:spLocks noChangeArrowheads="1"/>
          </p:cNvSpPr>
          <p:nvPr/>
        </p:nvSpPr>
        <p:spPr bwMode="auto">
          <a:xfrm>
            <a:off x="5908113" y="725553"/>
            <a:ext cx="2090738" cy="3674269"/>
          </a:xfrm>
          <a:prstGeom prst="rect">
            <a:avLst/>
          </a:prstGeom>
          <a:noFill/>
          <a:ln w="9525">
            <a:noFill/>
            <a:miter lim="800000"/>
            <a:headEnd/>
            <a:tailEnd/>
          </a:ln>
        </p:spPr>
        <p:txBody>
          <a:bodyPr anchor="b"/>
          <a:lstStyle/>
          <a:p>
            <a:pPr>
              <a:buFont typeface="Times New Roman" pitchFamily="-109" charset="0"/>
              <a:buNone/>
              <a:defRPr/>
            </a:pPr>
            <a:endParaRPr lang="en-US" sz="1361" b="1" u="sng" dirty="0">
              <a:solidFill>
                <a:srgbClr val="FF0000"/>
              </a:solidFill>
              <a:effectLst>
                <a:outerShdw blurRad="38100" dist="38100" dir="2700000" algn="tl">
                  <a:srgbClr val="000000">
                    <a:alpha val="43137"/>
                  </a:srgbClr>
                </a:outerShdw>
              </a:effectLst>
              <a:latin typeface="Arial" pitchFamily="-109" charset="0"/>
            </a:endParaRPr>
          </a:p>
          <a:p>
            <a:pPr>
              <a:buFont typeface="Times New Roman" pitchFamily="-109" charset="0"/>
              <a:buNone/>
              <a:defRPr/>
            </a:pPr>
            <a:r>
              <a:rPr lang="en-US" sz="1361" b="1" u="sng" dirty="0">
                <a:solidFill>
                  <a:srgbClr val="FF0000"/>
                </a:solidFill>
                <a:effectLst>
                  <a:outerShdw blurRad="38100" dist="38100" dir="2700000" algn="tl">
                    <a:srgbClr val="000000">
                      <a:alpha val="43137"/>
                    </a:srgbClr>
                  </a:outerShdw>
                </a:effectLst>
                <a:latin typeface="Arial" pitchFamily="-109" charset="0"/>
              </a:rPr>
              <a:t>Goals and project plan: Weakness</a:t>
            </a:r>
          </a:p>
          <a:p>
            <a:pPr>
              <a:buFont typeface="Times New Roman" pitchFamily="-109" charset="0"/>
              <a:buNone/>
              <a:defRPr/>
            </a:pPr>
            <a:endParaRPr lang="en-US" sz="953" dirty="0">
              <a:latin typeface="Arial" pitchFamily="-109" charset="0"/>
            </a:endParaRPr>
          </a:p>
          <a:p>
            <a:pPr>
              <a:defRPr/>
            </a:pPr>
            <a:endParaRPr lang="en-US" sz="953" b="1" u="sng" dirty="0">
              <a:solidFill>
                <a:srgbClr val="FF0000"/>
              </a:solidFill>
              <a:effectLst>
                <a:outerShdw blurRad="38100" dist="38100" dir="2700000" algn="tl">
                  <a:srgbClr val="000000">
                    <a:alpha val="43137"/>
                  </a:srgbClr>
                </a:outerShdw>
              </a:effectLst>
            </a:endParaRPr>
          </a:p>
          <a:p>
            <a:pPr>
              <a:defRPr/>
            </a:pPr>
            <a:r>
              <a:rPr lang="en-US" sz="953" b="1" dirty="0">
                <a:solidFill>
                  <a:srgbClr val="FF0000"/>
                </a:solidFill>
                <a:effectLst>
                  <a:outerShdw blurRad="38100" dist="38100" dir="2700000" algn="tl">
                    <a:srgbClr val="000000">
                      <a:alpha val="43137"/>
                    </a:srgbClr>
                  </a:outerShdw>
                </a:effectLst>
              </a:rPr>
              <a:t>Strong branding and clear message detailing offerings and market position as well as desired audience</a:t>
            </a:r>
          </a:p>
          <a:p>
            <a:pPr>
              <a:defRPr/>
            </a:pPr>
            <a:endParaRPr lang="en-US" sz="953" dirty="0">
              <a:solidFill>
                <a:srgbClr val="7030A0"/>
              </a:solidFill>
            </a:endParaRPr>
          </a:p>
          <a:p>
            <a:pPr>
              <a:defRPr/>
            </a:pPr>
            <a:r>
              <a:rPr lang="en-US" sz="953" b="1" dirty="0">
                <a:solidFill>
                  <a:srgbClr val="FF0000"/>
                </a:solidFill>
                <a:effectLst>
                  <a:outerShdw blurRad="38100" dist="38100" dir="2700000" algn="tl">
                    <a:srgbClr val="000000">
                      <a:alpha val="43137"/>
                    </a:srgbClr>
                  </a:outerShdw>
                </a:effectLst>
              </a:rPr>
              <a:t>Staying lean and moving quickly by responding to cultural trends</a:t>
            </a:r>
          </a:p>
          <a:p>
            <a:pPr>
              <a:defRPr/>
            </a:pPr>
            <a:endParaRPr lang="en-US" sz="953" b="1" u="sng" dirty="0">
              <a:solidFill>
                <a:srgbClr val="7030A0"/>
              </a:solidFill>
              <a:effectLst>
                <a:outerShdw blurRad="38100" dist="38100" dir="2700000" algn="tl">
                  <a:srgbClr val="000000">
                    <a:alpha val="43137"/>
                  </a:srgbClr>
                </a:outerShdw>
              </a:effectLst>
            </a:endParaRPr>
          </a:p>
          <a:p>
            <a:pPr>
              <a:defRPr/>
            </a:pPr>
            <a:endParaRPr lang="en-US" sz="953" b="1" u="sng" dirty="0">
              <a:solidFill>
                <a:srgbClr val="7030A0"/>
              </a:solidFill>
              <a:effectLst>
                <a:outerShdw blurRad="38100" dist="38100" dir="2700000" algn="tl">
                  <a:srgbClr val="000000">
                    <a:alpha val="43137"/>
                  </a:srgbClr>
                </a:outerShdw>
              </a:effectLst>
            </a:endParaRPr>
          </a:p>
          <a:p>
            <a:pPr>
              <a:defRPr/>
            </a:pPr>
            <a:r>
              <a:rPr lang="en-US" sz="953" b="1" dirty="0">
                <a:solidFill>
                  <a:srgbClr val="FF0000"/>
                </a:solidFill>
                <a:effectLst>
                  <a:outerShdw blurRad="38100" dist="38100" dir="2700000" algn="tl">
                    <a:srgbClr val="000000">
                      <a:alpha val="43137"/>
                    </a:srgbClr>
                  </a:outerShdw>
                </a:effectLst>
              </a:rPr>
              <a:t>Offering an attractive package and work environment that will draw out people who can foster a culture centered around creating experiences. </a:t>
            </a:r>
          </a:p>
        </p:txBody>
      </p:sp>
    </p:spTree>
    <p:extLst>
      <p:ext uri="{BB962C8B-B14F-4D97-AF65-F5344CB8AC3E}">
        <p14:creationId xmlns:p14="http://schemas.microsoft.com/office/powerpoint/2010/main" val="269676648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A25AA299-31A9-438B-8E57-39B7265506F9}"/>
              </a:ext>
            </a:extLst>
          </p:cNvPr>
          <p:cNvSpPr>
            <a:spLocks noGrp="1"/>
          </p:cNvSpPr>
          <p:nvPr>
            <p:ph type="dt" sz="quarter" idx="10"/>
          </p:nvPr>
        </p:nvSpPr>
        <p:spPr/>
        <p:txBody>
          <a:bodyPr/>
          <a:lstStyle/>
          <a:p>
            <a:pPr>
              <a:defRPr/>
            </a:pPr>
            <a:fld id="{AA2A7C81-35C9-4945-A4CE-7561AA5A8777}" type="datetime1">
              <a:rPr lang="en-GB" altLang="en-US">
                <a:solidFill>
                  <a:prstClr val="black">
                    <a:tint val="75000"/>
                  </a:prstClr>
                </a:solidFill>
                <a:latin typeface="Myriad Pro"/>
              </a:rPr>
              <a:pPr>
                <a:defRPr/>
              </a:pPr>
              <a:t>25/04/2018</a:t>
            </a:fld>
            <a:endParaRPr lang="en-GB" altLang="en-US">
              <a:solidFill>
                <a:prstClr val="black">
                  <a:tint val="75000"/>
                </a:prstClr>
              </a:solidFill>
              <a:latin typeface="Myriad Pro"/>
            </a:endParaRPr>
          </a:p>
        </p:txBody>
      </p:sp>
      <p:sp>
        <p:nvSpPr>
          <p:cNvPr id="5" name="Footer Placeholder 4">
            <a:extLst>
              <a:ext uri="{FF2B5EF4-FFF2-40B4-BE49-F238E27FC236}">
                <a16:creationId xmlns:a16="http://schemas.microsoft.com/office/drawing/2014/main" id="{93E41BE0-CFC0-4C9A-B087-1ECB422A6F8C}"/>
              </a:ext>
            </a:extLst>
          </p:cNvPr>
          <p:cNvSpPr>
            <a:spLocks noGrp="1"/>
          </p:cNvSpPr>
          <p:nvPr>
            <p:ph type="ftr" sz="quarter" idx="11"/>
          </p:nvPr>
        </p:nvSpPr>
        <p:spPr/>
        <p:txBody>
          <a:bodyPr/>
          <a:lstStyle/>
          <a:p>
            <a:pPr>
              <a:defRPr/>
            </a:pPr>
            <a:r>
              <a:rPr lang="en-GB" altLang="en-US">
                <a:solidFill>
                  <a:prstClr val="black"/>
                </a:solidFill>
                <a:latin typeface="Myriad Pro"/>
              </a:rPr>
              <a:t>Mary March</a:t>
            </a:r>
          </a:p>
        </p:txBody>
      </p:sp>
      <p:sp>
        <p:nvSpPr>
          <p:cNvPr id="6" name="Rectangle 5">
            <a:extLst>
              <a:ext uri="{FF2B5EF4-FFF2-40B4-BE49-F238E27FC236}">
                <a16:creationId xmlns:a16="http://schemas.microsoft.com/office/drawing/2014/main" id="{CFB419B5-026E-4B67-8F71-E87D61A704E5}"/>
              </a:ext>
            </a:extLst>
          </p:cNvPr>
          <p:cNvSpPr/>
          <p:nvPr/>
        </p:nvSpPr>
        <p:spPr>
          <a:xfrm flipV="1">
            <a:off x="1222375" y="2165281"/>
            <a:ext cx="6858000" cy="1396463"/>
          </a:xfrm>
          <a:prstGeom prst="rect">
            <a:avLst/>
          </a:prstGeom>
          <a:gradFill rotWithShape="1">
            <a:gsLst>
              <a:gs pos="61000">
                <a:sysClr val="window" lastClr="FFFFFF">
                  <a:alpha val="0"/>
                </a:sysClr>
              </a:gs>
              <a:gs pos="100000">
                <a:sysClr val="window" lastClr="FFFFFF">
                  <a:lumMod val="85000"/>
                </a:sysClr>
              </a:gs>
            </a:gsLst>
            <a:lin ang="16200000" scaled="0"/>
          </a:gradFill>
          <a:ln w="9525" cap="flat" cmpd="sng" algn="ctr">
            <a:noFill/>
            <a:prstDash val="solid"/>
          </a:ln>
          <a:effectLst/>
        </p:spPr>
        <p:txBody>
          <a:bodyPr anchor="ctr"/>
          <a:lstStyle/>
          <a:p>
            <a:pPr algn="ctr" defTabSz="622089" fontAlgn="auto" hangingPunct="1">
              <a:spcBef>
                <a:spcPts val="0"/>
              </a:spcBef>
              <a:spcAft>
                <a:spcPts val="0"/>
              </a:spcAft>
              <a:defRPr/>
            </a:pPr>
            <a:endParaRPr lang="en-US" kern="0">
              <a:solidFill>
                <a:sysClr val="window" lastClr="FFFFFF"/>
              </a:solidFill>
              <a:latin typeface="Calibri"/>
            </a:endParaRPr>
          </a:p>
        </p:txBody>
      </p:sp>
      <p:sp>
        <p:nvSpPr>
          <p:cNvPr id="7" name="Tekstboks 3">
            <a:extLst>
              <a:ext uri="{FF2B5EF4-FFF2-40B4-BE49-F238E27FC236}">
                <a16:creationId xmlns:a16="http://schemas.microsoft.com/office/drawing/2014/main" id="{56B58A06-44D4-40B0-828D-10F08F4BA8D5}"/>
              </a:ext>
            </a:extLst>
          </p:cNvPr>
          <p:cNvSpPr txBox="1">
            <a:spLocks noChangeArrowheads="1"/>
          </p:cNvSpPr>
          <p:nvPr/>
        </p:nvSpPr>
        <p:spPr bwMode="auto">
          <a:xfrm>
            <a:off x="126290" y="314509"/>
            <a:ext cx="2565126" cy="584775"/>
          </a:xfrm>
          <a:prstGeom prst="rect">
            <a:avLst/>
          </a:prstGeom>
          <a:noFill/>
          <a:ln w="9525">
            <a:noFill/>
            <a:miter lim="800000"/>
            <a:headEnd/>
            <a:tailEnd/>
          </a:ln>
        </p:spPr>
        <p:txBody>
          <a:bodyPr wrap="none">
            <a:spAutoFit/>
          </a:bodyPr>
          <a:lstStyle/>
          <a:p>
            <a:pPr>
              <a:defRPr/>
            </a:pPr>
            <a:r>
              <a:rPr lang="da-DK" sz="3200" b="1" u="sng" dirty="0">
                <a:solidFill>
                  <a:srgbClr val="0070C0"/>
                </a:solidFill>
                <a:effectLst>
                  <a:outerShdw blurRad="38100" dist="38100" dir="2700000" algn="tl">
                    <a:srgbClr val="000000">
                      <a:alpha val="43137"/>
                    </a:srgbClr>
                  </a:outerShdw>
                </a:effectLst>
                <a:latin typeface="Calibri" pitchFamily="34" charset="0"/>
                <a:ea typeface="Calibri" pitchFamily="34" charset="0"/>
                <a:cs typeface="Calibri" pitchFamily="34" charset="0"/>
              </a:rPr>
              <a:t>Opportunities</a:t>
            </a:r>
          </a:p>
        </p:txBody>
      </p:sp>
      <p:grpSp>
        <p:nvGrpSpPr>
          <p:cNvPr id="8" name="Grupper 5">
            <a:extLst>
              <a:ext uri="{FF2B5EF4-FFF2-40B4-BE49-F238E27FC236}">
                <a16:creationId xmlns:a16="http://schemas.microsoft.com/office/drawing/2014/main" id="{45D4D98C-0232-4213-AAEB-11CF2F21FB54}"/>
              </a:ext>
            </a:extLst>
          </p:cNvPr>
          <p:cNvGrpSpPr>
            <a:grpSpLocks/>
          </p:cNvGrpSpPr>
          <p:nvPr/>
        </p:nvGrpSpPr>
        <p:grpSpPr bwMode="auto">
          <a:xfrm>
            <a:off x="6149809" y="260648"/>
            <a:ext cx="2848537" cy="5256584"/>
            <a:chOff x="-38100" y="5366940"/>
            <a:chExt cx="9296400" cy="5411645"/>
          </a:xfrm>
        </p:grpSpPr>
        <p:sp>
          <p:nvSpPr>
            <p:cNvPr id="9" name="Rektangel 18">
              <a:extLst>
                <a:ext uri="{FF2B5EF4-FFF2-40B4-BE49-F238E27FC236}">
                  <a16:creationId xmlns:a16="http://schemas.microsoft.com/office/drawing/2014/main" id="{52A84EA3-2C77-4F07-80F1-51B652608881}"/>
                </a:ext>
              </a:extLst>
            </p:cNvPr>
            <p:cNvSpPr/>
            <p:nvPr/>
          </p:nvSpPr>
          <p:spPr>
            <a:xfrm>
              <a:off x="-2516" y="5549021"/>
              <a:ext cx="9225231" cy="5229564"/>
            </a:xfrm>
            <a:prstGeom prst="rect">
              <a:avLst/>
            </a:prstGeom>
            <a:gradFill rotWithShape="1">
              <a:gsLst>
                <a:gs pos="0">
                  <a:srgbClr val="AFE87E"/>
                </a:gs>
                <a:gs pos="100000">
                  <a:srgbClr val="64D011"/>
                </a:gs>
              </a:gsLst>
              <a:lin ang="16200000" scaled="0"/>
            </a:gradFill>
            <a:ln w="9525" cap="flat" cmpd="sng" algn="ctr">
              <a:noFill/>
              <a:prstDash val="solid"/>
            </a:ln>
            <a:effectLst/>
          </p:spPr>
          <p:txBody>
            <a:bodyPr anchor="ctr"/>
            <a:lstStyle/>
            <a:p>
              <a:pPr algn="ctr" defTabSz="622089" fontAlgn="auto" hangingPunct="1">
                <a:spcBef>
                  <a:spcPts val="0"/>
                </a:spcBef>
                <a:spcAft>
                  <a:spcPts val="0"/>
                </a:spcAft>
                <a:defRPr/>
              </a:pPr>
              <a:endParaRPr lang="da-DK" kern="0">
                <a:solidFill>
                  <a:sysClr val="window" lastClr="FFFFFF"/>
                </a:solidFill>
                <a:latin typeface="Calibri"/>
              </a:endParaRPr>
            </a:p>
          </p:txBody>
        </p:sp>
        <p:grpSp>
          <p:nvGrpSpPr>
            <p:cNvPr id="10" name="Grupper 13">
              <a:extLst>
                <a:ext uri="{FF2B5EF4-FFF2-40B4-BE49-F238E27FC236}">
                  <a16:creationId xmlns:a16="http://schemas.microsoft.com/office/drawing/2014/main" id="{6F89084D-8A1A-4458-A1A0-9979A7BD2CB8}"/>
                </a:ext>
              </a:extLst>
            </p:cNvPr>
            <p:cNvGrpSpPr>
              <a:grpSpLocks/>
            </p:cNvGrpSpPr>
            <p:nvPr/>
          </p:nvGrpSpPr>
          <p:grpSpPr bwMode="auto">
            <a:xfrm>
              <a:off x="-38100" y="5366940"/>
              <a:ext cx="9296400" cy="212782"/>
              <a:chOff x="0" y="1536700"/>
              <a:chExt cx="9144000" cy="317275"/>
            </a:xfrm>
          </p:grpSpPr>
          <p:sp>
            <p:nvSpPr>
              <p:cNvPr id="11" name="Rektangel 20">
                <a:extLst>
                  <a:ext uri="{FF2B5EF4-FFF2-40B4-BE49-F238E27FC236}">
                    <a16:creationId xmlns:a16="http://schemas.microsoft.com/office/drawing/2014/main" id="{EF5ED3CD-7FB9-4C3C-8EB6-C076537186FF}"/>
                  </a:ext>
                </a:extLst>
              </p:cNvPr>
              <p:cNvSpPr/>
              <p:nvPr/>
            </p:nvSpPr>
            <p:spPr>
              <a:xfrm>
                <a:off x="0" y="1536700"/>
                <a:ext cx="9144000" cy="318487"/>
              </a:xfrm>
              <a:prstGeom prst="rect">
                <a:avLst/>
              </a:prstGeom>
              <a:gradFill rotWithShape="1">
                <a:gsLst>
                  <a:gs pos="100000">
                    <a:srgbClr val="64D011"/>
                  </a:gs>
                  <a:gs pos="0">
                    <a:srgbClr val="326609"/>
                  </a:gs>
                </a:gsLst>
                <a:lin ang="16200000" scaled="0"/>
              </a:gradFill>
              <a:ln w="9525" cap="flat" cmpd="sng" algn="ctr">
                <a:noFill/>
                <a:prstDash val="solid"/>
              </a:ln>
              <a:effectLst/>
            </p:spPr>
            <p:txBody>
              <a:bodyPr anchor="ctr"/>
              <a:lstStyle/>
              <a:p>
                <a:pPr algn="ctr" defTabSz="622089" fontAlgn="auto" hangingPunct="1">
                  <a:spcBef>
                    <a:spcPts val="0"/>
                  </a:spcBef>
                  <a:spcAft>
                    <a:spcPts val="0"/>
                  </a:spcAft>
                  <a:defRPr/>
                </a:pPr>
                <a:endParaRPr lang="da-DK" kern="0">
                  <a:solidFill>
                    <a:sysClr val="window" lastClr="FFFFFF"/>
                  </a:solidFill>
                  <a:latin typeface="Calibri"/>
                </a:endParaRPr>
              </a:p>
            </p:txBody>
          </p:sp>
          <p:sp>
            <p:nvSpPr>
              <p:cNvPr id="12" name="Rektangel 21">
                <a:extLst>
                  <a:ext uri="{FF2B5EF4-FFF2-40B4-BE49-F238E27FC236}">
                    <a16:creationId xmlns:a16="http://schemas.microsoft.com/office/drawing/2014/main" id="{320706B3-CCA6-44A2-A951-3B38BFEDE458}"/>
                  </a:ext>
                </a:extLst>
              </p:cNvPr>
              <p:cNvSpPr/>
              <p:nvPr/>
            </p:nvSpPr>
            <p:spPr>
              <a:xfrm>
                <a:off x="0" y="1574800"/>
                <a:ext cx="9144000" cy="152400"/>
              </a:xfrm>
              <a:prstGeom prst="rect">
                <a:avLst/>
              </a:prstGeom>
              <a:gradFill rotWithShape="1">
                <a:gsLst>
                  <a:gs pos="100000">
                    <a:srgbClr val="FFFCF9">
                      <a:alpha val="79000"/>
                    </a:srgbClr>
                  </a:gs>
                  <a:gs pos="0">
                    <a:srgbClr val="E6E6E6">
                      <a:tint val="50000"/>
                      <a:shade val="100000"/>
                      <a:satMod val="350000"/>
                      <a:alpha val="0"/>
                    </a:srgbClr>
                  </a:gs>
                </a:gsLst>
                <a:lin ang="16200000" scaled="0"/>
              </a:gradFill>
              <a:ln w="9525" cap="flat" cmpd="sng" algn="ctr">
                <a:noFill/>
                <a:prstDash val="solid"/>
              </a:ln>
              <a:effectLst/>
            </p:spPr>
            <p:txBody>
              <a:bodyPr anchor="ctr"/>
              <a:lstStyle/>
              <a:p>
                <a:pPr algn="ctr" defTabSz="622089" fontAlgn="auto" hangingPunct="1">
                  <a:spcBef>
                    <a:spcPts val="0"/>
                  </a:spcBef>
                  <a:spcAft>
                    <a:spcPts val="0"/>
                  </a:spcAft>
                  <a:defRPr/>
                </a:pPr>
                <a:endParaRPr lang="da-DK" kern="0" dirty="0">
                  <a:solidFill>
                    <a:sysClr val="window" lastClr="FFFFFF"/>
                  </a:solidFill>
                  <a:latin typeface="Calibri"/>
                </a:endParaRPr>
              </a:p>
            </p:txBody>
          </p:sp>
        </p:grpSp>
      </p:grpSp>
      <p:sp>
        <p:nvSpPr>
          <p:cNvPr id="13" name="TextBox 12">
            <a:extLst>
              <a:ext uri="{FF2B5EF4-FFF2-40B4-BE49-F238E27FC236}">
                <a16:creationId xmlns:a16="http://schemas.microsoft.com/office/drawing/2014/main" id="{11909806-256F-40E2-85A9-33FF9C58FF8A}"/>
              </a:ext>
            </a:extLst>
          </p:cNvPr>
          <p:cNvSpPr txBox="1"/>
          <p:nvPr/>
        </p:nvSpPr>
        <p:spPr>
          <a:xfrm>
            <a:off x="1049941" y="1244531"/>
            <a:ext cx="725760" cy="783291"/>
          </a:xfrm>
          <a:prstGeom prst="rect">
            <a:avLst/>
          </a:prstGeom>
          <a:noFill/>
          <a:scene3d>
            <a:camera prst="isometricOffAxis1Right">
              <a:rot lat="775397" lon="20592968" rev="0"/>
            </a:camera>
            <a:lightRig rig="threePt" dir="t"/>
          </a:scene3d>
        </p:spPr>
        <p:txBody>
          <a:bodyPr>
            <a:spAutoFit/>
            <a:sp3d extrusionH="304800"/>
          </a:bodyPr>
          <a:lstStyle/>
          <a:p>
            <a:pPr>
              <a:buFont typeface="Times New Roman" pitchFamily="16" charset="0"/>
              <a:buNone/>
              <a:defRPr/>
            </a:pPr>
            <a:r>
              <a:rPr lang="en-US" sz="4490" b="1" dirty="0">
                <a:solidFill>
                  <a:srgbClr val="326609"/>
                </a:solidFill>
                <a:effectLst>
                  <a:outerShdw blurRad="127000" dir="5220000" sy="-20000" rotWithShape="0">
                    <a:prstClr val="black">
                      <a:alpha val="20000"/>
                    </a:prstClr>
                  </a:outerShdw>
                </a:effectLst>
                <a:latin typeface="Verdana" pitchFamily="34" charset="0"/>
              </a:rPr>
              <a:t>O</a:t>
            </a:r>
          </a:p>
        </p:txBody>
      </p:sp>
      <p:sp>
        <p:nvSpPr>
          <p:cNvPr id="14" name="Rectangle 13">
            <a:extLst>
              <a:ext uri="{FF2B5EF4-FFF2-40B4-BE49-F238E27FC236}">
                <a16:creationId xmlns:a16="http://schemas.microsoft.com/office/drawing/2014/main" id="{E4A0B270-57FB-401F-955A-3386100DB8B4}"/>
              </a:ext>
            </a:extLst>
          </p:cNvPr>
          <p:cNvSpPr/>
          <p:nvPr/>
        </p:nvSpPr>
        <p:spPr bwMode="auto">
          <a:xfrm>
            <a:off x="962417" y="1221303"/>
            <a:ext cx="1071964" cy="1072337"/>
          </a:xfrm>
          <a:prstGeom prst="rect">
            <a:avLst/>
          </a:prstGeom>
          <a:gradFill>
            <a:gsLst>
              <a:gs pos="0">
                <a:schemeClr val="bg1">
                  <a:lumMod val="95000"/>
                  <a:alpha val="25000"/>
                </a:schemeClr>
              </a:gs>
              <a:gs pos="100000">
                <a:schemeClr val="bg1">
                  <a:lumMod val="65000"/>
                  <a:alpha val="39000"/>
                </a:schemeClr>
              </a:gs>
            </a:gsLst>
            <a:lin ang="5400000" scaled="0"/>
          </a:gradFill>
          <a:ln w="9525" cap="flat" cmpd="sng" algn="ctr">
            <a:solidFill>
              <a:srgbClr val="0070C0"/>
            </a:solidFill>
            <a:prstDash val="solid"/>
            <a:round/>
            <a:headEnd type="none" w="med" len="med"/>
            <a:tailEnd type="none" w="med" len="med"/>
          </a:ln>
          <a:effectLst/>
          <a:scene3d>
            <a:camera prst="isometricOffAxis1Right">
              <a:rot lat="775397" lon="20592968" rev="0"/>
            </a:camera>
            <a:lightRig rig="threePt" dir="t"/>
          </a:scene3d>
          <a:sp3d extrusionH="1352550"/>
        </p:spPr>
        <p:txBody>
          <a:bodyPr/>
          <a:lstStyle/>
          <a:p>
            <a:pPr>
              <a:buFont typeface="Times New Roman" charset="0"/>
              <a:buNone/>
              <a:defRPr/>
            </a:pPr>
            <a:endParaRPr lang="en-US" dirty="0">
              <a:solidFill>
                <a:srgbClr val="326609"/>
              </a:solidFill>
            </a:endParaRPr>
          </a:p>
        </p:txBody>
      </p:sp>
      <p:sp>
        <p:nvSpPr>
          <p:cNvPr id="15" name="Right Arrow 32">
            <a:extLst>
              <a:ext uri="{FF2B5EF4-FFF2-40B4-BE49-F238E27FC236}">
                <a16:creationId xmlns:a16="http://schemas.microsoft.com/office/drawing/2014/main" id="{D573A98E-EB43-4082-B8DB-A7ADBDA5E5CE}"/>
              </a:ext>
            </a:extLst>
          </p:cNvPr>
          <p:cNvSpPr/>
          <p:nvPr/>
        </p:nvSpPr>
        <p:spPr bwMode="auto">
          <a:xfrm>
            <a:off x="5221684" y="3147285"/>
            <a:ext cx="363140" cy="310753"/>
          </a:xfrm>
          <a:prstGeom prst="rightArrow">
            <a:avLst/>
          </a:prstGeom>
          <a:solidFill>
            <a:srgbClr val="0070C0"/>
          </a:solidFill>
          <a:ln w="9525" cap="flat" cmpd="sng" algn="ctr">
            <a:solidFill>
              <a:schemeClr val="bg1">
                <a:lumMod val="65000"/>
              </a:schemeClr>
            </a:solidFill>
            <a:prstDash val="solid"/>
            <a:round/>
            <a:headEnd type="none" w="med" len="med"/>
            <a:tailEnd type="none" w="med" len="med"/>
          </a:ln>
          <a:effectLst/>
        </p:spPr>
        <p:txBody>
          <a:bodyPr/>
          <a:lstStyle/>
          <a:p>
            <a:pPr>
              <a:buFont typeface="Times New Roman" pitchFamily="16" charset="0"/>
              <a:buNone/>
              <a:defRPr/>
            </a:pPr>
            <a:endParaRPr lang="en-US"/>
          </a:p>
        </p:txBody>
      </p:sp>
      <p:grpSp>
        <p:nvGrpSpPr>
          <p:cNvPr id="16" name="Grupper 5">
            <a:extLst>
              <a:ext uri="{FF2B5EF4-FFF2-40B4-BE49-F238E27FC236}">
                <a16:creationId xmlns:a16="http://schemas.microsoft.com/office/drawing/2014/main" id="{D523DCB3-AD1D-4C8B-A5CF-B3A963D330C8}"/>
              </a:ext>
            </a:extLst>
          </p:cNvPr>
          <p:cNvGrpSpPr>
            <a:grpSpLocks/>
          </p:cNvGrpSpPr>
          <p:nvPr/>
        </p:nvGrpSpPr>
        <p:grpSpPr bwMode="auto">
          <a:xfrm>
            <a:off x="2836861" y="314509"/>
            <a:ext cx="2848537" cy="5202723"/>
            <a:chOff x="-38100" y="5366940"/>
            <a:chExt cx="9296400" cy="5411645"/>
          </a:xfrm>
        </p:grpSpPr>
        <p:sp>
          <p:nvSpPr>
            <p:cNvPr id="17" name="Rektangel 18">
              <a:extLst>
                <a:ext uri="{FF2B5EF4-FFF2-40B4-BE49-F238E27FC236}">
                  <a16:creationId xmlns:a16="http://schemas.microsoft.com/office/drawing/2014/main" id="{BDA98A3B-EF91-4ED7-B2A8-1FA9667A82EF}"/>
                </a:ext>
              </a:extLst>
            </p:cNvPr>
            <p:cNvSpPr/>
            <p:nvPr/>
          </p:nvSpPr>
          <p:spPr>
            <a:xfrm>
              <a:off x="-2516" y="5549021"/>
              <a:ext cx="9225231" cy="5229564"/>
            </a:xfrm>
            <a:prstGeom prst="rect">
              <a:avLst/>
            </a:prstGeom>
            <a:gradFill rotWithShape="1">
              <a:gsLst>
                <a:gs pos="0">
                  <a:srgbClr val="AFE87E"/>
                </a:gs>
                <a:gs pos="100000">
                  <a:srgbClr val="64D011"/>
                </a:gs>
              </a:gsLst>
              <a:lin ang="16200000" scaled="0"/>
            </a:gradFill>
            <a:ln w="9525" cap="flat" cmpd="sng" algn="ctr">
              <a:noFill/>
              <a:prstDash val="solid"/>
            </a:ln>
            <a:effectLst/>
          </p:spPr>
          <p:txBody>
            <a:bodyPr anchor="ctr"/>
            <a:lstStyle/>
            <a:p>
              <a:pPr algn="ctr" defTabSz="622089" fontAlgn="auto" hangingPunct="1">
                <a:spcBef>
                  <a:spcPts val="0"/>
                </a:spcBef>
                <a:spcAft>
                  <a:spcPts val="0"/>
                </a:spcAft>
                <a:defRPr/>
              </a:pPr>
              <a:endParaRPr lang="da-DK" kern="0">
                <a:solidFill>
                  <a:sysClr val="window" lastClr="FFFFFF"/>
                </a:solidFill>
                <a:latin typeface="Calibri"/>
              </a:endParaRPr>
            </a:p>
          </p:txBody>
        </p:sp>
        <p:grpSp>
          <p:nvGrpSpPr>
            <p:cNvPr id="18" name="Grupper 13">
              <a:extLst>
                <a:ext uri="{FF2B5EF4-FFF2-40B4-BE49-F238E27FC236}">
                  <a16:creationId xmlns:a16="http://schemas.microsoft.com/office/drawing/2014/main" id="{A2C1DDAF-77AF-4B59-A1C5-BCB3A0F63B4F}"/>
                </a:ext>
              </a:extLst>
            </p:cNvPr>
            <p:cNvGrpSpPr>
              <a:grpSpLocks/>
            </p:cNvGrpSpPr>
            <p:nvPr/>
          </p:nvGrpSpPr>
          <p:grpSpPr bwMode="auto">
            <a:xfrm>
              <a:off x="-38100" y="5366940"/>
              <a:ext cx="9296400" cy="212782"/>
              <a:chOff x="0" y="1536700"/>
              <a:chExt cx="9144000" cy="317275"/>
            </a:xfrm>
          </p:grpSpPr>
          <p:sp>
            <p:nvSpPr>
              <p:cNvPr id="19" name="Rektangel 20">
                <a:extLst>
                  <a:ext uri="{FF2B5EF4-FFF2-40B4-BE49-F238E27FC236}">
                    <a16:creationId xmlns:a16="http://schemas.microsoft.com/office/drawing/2014/main" id="{C45B462A-F9E4-43B6-97E8-0D4AFBAF113A}"/>
                  </a:ext>
                </a:extLst>
              </p:cNvPr>
              <p:cNvSpPr/>
              <p:nvPr/>
            </p:nvSpPr>
            <p:spPr>
              <a:xfrm>
                <a:off x="0" y="1536700"/>
                <a:ext cx="9144000" cy="318487"/>
              </a:xfrm>
              <a:prstGeom prst="rect">
                <a:avLst/>
              </a:prstGeom>
              <a:gradFill rotWithShape="1">
                <a:gsLst>
                  <a:gs pos="100000">
                    <a:srgbClr val="64D011"/>
                  </a:gs>
                  <a:gs pos="0">
                    <a:srgbClr val="326609"/>
                  </a:gs>
                </a:gsLst>
                <a:lin ang="16200000" scaled="0"/>
              </a:gradFill>
              <a:ln w="9525" cap="flat" cmpd="sng" algn="ctr">
                <a:noFill/>
                <a:prstDash val="solid"/>
              </a:ln>
              <a:effectLst/>
            </p:spPr>
            <p:txBody>
              <a:bodyPr anchor="ctr"/>
              <a:lstStyle/>
              <a:p>
                <a:pPr algn="ctr" defTabSz="622089" fontAlgn="auto" hangingPunct="1">
                  <a:spcBef>
                    <a:spcPts val="0"/>
                  </a:spcBef>
                  <a:spcAft>
                    <a:spcPts val="0"/>
                  </a:spcAft>
                  <a:defRPr/>
                </a:pPr>
                <a:endParaRPr lang="da-DK" kern="0">
                  <a:solidFill>
                    <a:sysClr val="window" lastClr="FFFFFF"/>
                  </a:solidFill>
                  <a:latin typeface="Calibri"/>
                </a:endParaRPr>
              </a:p>
            </p:txBody>
          </p:sp>
          <p:sp>
            <p:nvSpPr>
              <p:cNvPr id="20" name="Rektangel 21">
                <a:extLst>
                  <a:ext uri="{FF2B5EF4-FFF2-40B4-BE49-F238E27FC236}">
                    <a16:creationId xmlns:a16="http://schemas.microsoft.com/office/drawing/2014/main" id="{0F0A5C03-24EE-4F2A-A623-00B8DFA1E573}"/>
                  </a:ext>
                </a:extLst>
              </p:cNvPr>
              <p:cNvSpPr/>
              <p:nvPr/>
            </p:nvSpPr>
            <p:spPr>
              <a:xfrm>
                <a:off x="0" y="1574800"/>
                <a:ext cx="9144000" cy="152400"/>
              </a:xfrm>
              <a:prstGeom prst="rect">
                <a:avLst/>
              </a:prstGeom>
              <a:gradFill rotWithShape="1">
                <a:gsLst>
                  <a:gs pos="100000">
                    <a:srgbClr val="FFFCF9">
                      <a:alpha val="79000"/>
                    </a:srgbClr>
                  </a:gs>
                  <a:gs pos="0">
                    <a:srgbClr val="E6E6E6">
                      <a:tint val="50000"/>
                      <a:shade val="100000"/>
                      <a:satMod val="350000"/>
                      <a:alpha val="0"/>
                    </a:srgbClr>
                  </a:gs>
                </a:gsLst>
                <a:lin ang="16200000" scaled="0"/>
              </a:gradFill>
              <a:ln w="9525" cap="flat" cmpd="sng" algn="ctr">
                <a:noFill/>
                <a:prstDash val="solid"/>
              </a:ln>
              <a:effectLst/>
            </p:spPr>
            <p:txBody>
              <a:bodyPr anchor="ctr"/>
              <a:lstStyle/>
              <a:p>
                <a:pPr algn="ctr" defTabSz="622089" fontAlgn="auto" hangingPunct="1">
                  <a:spcBef>
                    <a:spcPts val="0"/>
                  </a:spcBef>
                  <a:spcAft>
                    <a:spcPts val="0"/>
                  </a:spcAft>
                  <a:defRPr/>
                </a:pPr>
                <a:endParaRPr lang="da-DK" kern="0" dirty="0">
                  <a:solidFill>
                    <a:sysClr val="window" lastClr="FFFFFF"/>
                  </a:solidFill>
                  <a:latin typeface="Calibri"/>
                </a:endParaRPr>
              </a:p>
            </p:txBody>
          </p:sp>
        </p:grpSp>
      </p:grpSp>
      <p:sp>
        <p:nvSpPr>
          <p:cNvPr id="21" name="Text Box 17">
            <a:extLst>
              <a:ext uri="{FF2B5EF4-FFF2-40B4-BE49-F238E27FC236}">
                <a16:creationId xmlns:a16="http://schemas.microsoft.com/office/drawing/2014/main" id="{A130E304-8C55-45E1-8D02-BD8FD2EB9EEE}"/>
              </a:ext>
            </a:extLst>
          </p:cNvPr>
          <p:cNvSpPr txBox="1">
            <a:spLocks noChangeArrowheads="1"/>
          </p:cNvSpPr>
          <p:nvPr/>
        </p:nvSpPr>
        <p:spPr bwMode="auto">
          <a:xfrm>
            <a:off x="2942511" y="2312080"/>
            <a:ext cx="2737060" cy="2961764"/>
          </a:xfrm>
          <a:prstGeom prst="rect">
            <a:avLst/>
          </a:prstGeom>
          <a:noFill/>
          <a:ln w="9525">
            <a:noFill/>
            <a:miter lim="800000"/>
            <a:headEnd/>
            <a:tailEnd/>
          </a:ln>
        </p:spPr>
        <p:txBody>
          <a:bodyPr anchor="b"/>
          <a:lstStyle/>
          <a:p>
            <a:pPr>
              <a:buFont typeface="Times New Roman" pitchFamily="-109" charset="0"/>
              <a:buNone/>
              <a:defRPr/>
            </a:pPr>
            <a:r>
              <a:rPr lang="en-US" sz="1600" b="1" dirty="0">
                <a:solidFill>
                  <a:srgbClr val="0070C0"/>
                </a:solidFill>
                <a:latin typeface="Arial" pitchFamily="-109" charset="0"/>
              </a:rPr>
              <a:t>Current opportunities</a:t>
            </a:r>
          </a:p>
          <a:p>
            <a:pPr>
              <a:defRPr/>
            </a:pPr>
            <a:endParaRPr lang="en-US" sz="1600" b="1" dirty="0">
              <a:solidFill>
                <a:srgbClr val="0070C0"/>
              </a:solidFill>
            </a:endParaRPr>
          </a:p>
          <a:p>
            <a:pPr>
              <a:defRPr/>
            </a:pPr>
            <a:r>
              <a:rPr lang="en-US" sz="1600" b="1" dirty="0">
                <a:solidFill>
                  <a:srgbClr val="0070C0"/>
                </a:solidFill>
              </a:rPr>
              <a:t>Payment plans giving customers options to pay the holiday off in installments aids flexibility</a:t>
            </a:r>
          </a:p>
          <a:p>
            <a:pPr hangingPunct="1">
              <a:spcBef>
                <a:spcPct val="20000"/>
              </a:spcBef>
              <a:buFont typeface="Arial" pitchFamily="-109" charset="0"/>
              <a:buChar char="•"/>
              <a:defRPr/>
            </a:pPr>
            <a:endParaRPr lang="en-US" sz="1600" noProof="1">
              <a:latin typeface="Calibri" pitchFamily="-109" charset="0"/>
              <a:ea typeface="Arial" pitchFamily="-109" charset="0"/>
              <a:cs typeface="Arial" pitchFamily="-109" charset="0"/>
            </a:endParaRPr>
          </a:p>
          <a:p>
            <a:pPr hangingPunct="1">
              <a:spcBef>
                <a:spcPct val="20000"/>
              </a:spcBef>
              <a:defRPr/>
            </a:pPr>
            <a:r>
              <a:rPr lang="en-US" sz="1600" b="1" dirty="0">
                <a:solidFill>
                  <a:srgbClr val="0070C0"/>
                </a:solidFill>
              </a:rPr>
              <a:t>Post </a:t>
            </a:r>
            <a:r>
              <a:rPr lang="en-US" sz="1600" b="1" dirty="0" err="1">
                <a:solidFill>
                  <a:srgbClr val="0070C0"/>
                </a:solidFill>
              </a:rPr>
              <a:t>Brexit</a:t>
            </a:r>
            <a:r>
              <a:rPr lang="en-US" sz="1600" b="1" dirty="0">
                <a:solidFill>
                  <a:srgbClr val="0070C0"/>
                </a:solidFill>
              </a:rPr>
              <a:t> Blues will be an opportunities for those seeking escapism</a:t>
            </a:r>
          </a:p>
          <a:p>
            <a:pPr hangingPunct="1">
              <a:spcBef>
                <a:spcPct val="20000"/>
              </a:spcBef>
              <a:defRPr/>
            </a:pPr>
            <a:endParaRPr lang="en-US" sz="1600" b="1" kern="0" dirty="0">
              <a:solidFill>
                <a:srgbClr val="0070C0"/>
              </a:solidFill>
              <a:latin typeface="Calibri" pitchFamily="34" charset="0"/>
              <a:cs typeface="Arial" pitchFamily="34" charset="0"/>
            </a:endParaRPr>
          </a:p>
          <a:p>
            <a:pPr hangingPunct="1">
              <a:spcBef>
                <a:spcPct val="20000"/>
              </a:spcBef>
              <a:defRPr/>
            </a:pPr>
            <a:r>
              <a:rPr lang="en-US" sz="1600" b="1" dirty="0">
                <a:solidFill>
                  <a:srgbClr val="0070C0"/>
                </a:solidFill>
              </a:rPr>
              <a:t>Acting as a consultant gives clients that extra trust in the choices clients make </a:t>
            </a:r>
          </a:p>
          <a:p>
            <a:pPr hangingPunct="1">
              <a:spcBef>
                <a:spcPct val="20000"/>
              </a:spcBef>
              <a:defRPr/>
            </a:pPr>
            <a:endParaRPr lang="en-US" sz="1600" kern="0" dirty="0">
              <a:latin typeface="Calibri" pitchFamily="34" charset="0"/>
              <a:cs typeface="Arial" pitchFamily="34" charset="0"/>
            </a:endParaRPr>
          </a:p>
        </p:txBody>
      </p:sp>
      <p:sp>
        <p:nvSpPr>
          <p:cNvPr id="22" name="Text Box 17">
            <a:extLst>
              <a:ext uri="{FF2B5EF4-FFF2-40B4-BE49-F238E27FC236}">
                <a16:creationId xmlns:a16="http://schemas.microsoft.com/office/drawing/2014/main" id="{260F55FB-12BD-4274-9532-5B4E6A086A0A}"/>
              </a:ext>
            </a:extLst>
          </p:cNvPr>
          <p:cNvSpPr txBox="1">
            <a:spLocks noChangeArrowheads="1"/>
          </p:cNvSpPr>
          <p:nvPr/>
        </p:nvSpPr>
        <p:spPr bwMode="auto">
          <a:xfrm>
            <a:off x="6317270" y="594977"/>
            <a:ext cx="2826730" cy="4968868"/>
          </a:xfrm>
          <a:prstGeom prst="rect">
            <a:avLst/>
          </a:prstGeom>
          <a:noFill/>
          <a:ln w="9525">
            <a:noFill/>
            <a:miter lim="800000"/>
            <a:headEnd/>
            <a:tailEnd/>
          </a:ln>
        </p:spPr>
        <p:txBody>
          <a:bodyPr anchor="b"/>
          <a:lstStyle/>
          <a:p>
            <a:pPr>
              <a:defRPr/>
            </a:pPr>
            <a:r>
              <a:rPr lang="en-US" sz="1600" b="1" dirty="0">
                <a:solidFill>
                  <a:srgbClr val="0070C0"/>
                </a:solidFill>
                <a:latin typeface="Arial" pitchFamily="-109" charset="0"/>
              </a:rPr>
              <a:t>Goals and project plan: </a:t>
            </a:r>
          </a:p>
          <a:p>
            <a:pPr>
              <a:defRPr/>
            </a:pPr>
            <a:endParaRPr lang="en-US" sz="1600" b="1" u="sng" dirty="0">
              <a:solidFill>
                <a:srgbClr val="0070C0"/>
              </a:solidFill>
              <a:latin typeface="Arial" pitchFamily="-109" charset="0"/>
            </a:endParaRPr>
          </a:p>
          <a:p>
            <a:pPr>
              <a:defRPr/>
            </a:pPr>
            <a:r>
              <a:rPr lang="en-US" sz="1600" b="1" u="sng" dirty="0">
                <a:solidFill>
                  <a:srgbClr val="0070C0"/>
                </a:solidFill>
              </a:rPr>
              <a:t> </a:t>
            </a:r>
          </a:p>
          <a:p>
            <a:pPr>
              <a:defRPr/>
            </a:pPr>
            <a:r>
              <a:rPr lang="en-US" sz="1600" b="1" dirty="0">
                <a:solidFill>
                  <a:srgbClr val="0070C0"/>
                </a:solidFill>
              </a:rPr>
              <a:t> </a:t>
            </a:r>
          </a:p>
          <a:p>
            <a:pPr>
              <a:defRPr/>
            </a:pPr>
            <a:r>
              <a:rPr lang="en-US" sz="1600" b="1" dirty="0">
                <a:solidFill>
                  <a:srgbClr val="0070C0"/>
                </a:solidFill>
              </a:rPr>
              <a:t>Developing a flexible structure that allows travelers the option to have an account facility aiding flexible open ended travel. </a:t>
            </a:r>
          </a:p>
          <a:p>
            <a:pPr hangingPunct="1">
              <a:spcBef>
                <a:spcPct val="20000"/>
              </a:spcBef>
              <a:defRPr/>
            </a:pPr>
            <a:endParaRPr lang="en-US" sz="1600" noProof="1">
              <a:latin typeface="Calibri" pitchFamily="-109" charset="0"/>
              <a:ea typeface="Arial" pitchFamily="-109" charset="0"/>
              <a:cs typeface="Arial" pitchFamily="-109" charset="0"/>
            </a:endParaRPr>
          </a:p>
          <a:p>
            <a:pPr hangingPunct="1">
              <a:spcBef>
                <a:spcPct val="20000"/>
              </a:spcBef>
              <a:defRPr/>
            </a:pPr>
            <a:r>
              <a:rPr lang="en-US" sz="1600" dirty="0">
                <a:solidFill>
                  <a:srgbClr val="0070C0"/>
                </a:solidFill>
              </a:rPr>
              <a:t>Capatalising on currencies and destinations that offer value as well as experience </a:t>
            </a:r>
          </a:p>
          <a:p>
            <a:pPr hangingPunct="1">
              <a:spcBef>
                <a:spcPct val="20000"/>
              </a:spcBef>
              <a:defRPr/>
            </a:pPr>
            <a:endParaRPr lang="en-US" sz="1600" dirty="0">
              <a:solidFill>
                <a:srgbClr val="0070C0"/>
              </a:solidFill>
            </a:endParaRPr>
          </a:p>
          <a:p>
            <a:pPr>
              <a:defRPr/>
            </a:pPr>
            <a:r>
              <a:rPr lang="en-US" sz="1600" b="1" dirty="0">
                <a:solidFill>
                  <a:srgbClr val="0070C0"/>
                </a:solidFill>
              </a:rPr>
              <a:t>Setting up social media channels that allow consultants to build online and offline credibility and develop company image</a:t>
            </a:r>
          </a:p>
        </p:txBody>
      </p:sp>
    </p:spTree>
    <p:extLst>
      <p:ext uri="{BB962C8B-B14F-4D97-AF65-F5344CB8AC3E}">
        <p14:creationId xmlns:p14="http://schemas.microsoft.com/office/powerpoint/2010/main" val="312008226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A25AA299-31A9-438B-8E57-39B7265506F9}"/>
              </a:ext>
            </a:extLst>
          </p:cNvPr>
          <p:cNvSpPr>
            <a:spLocks noGrp="1"/>
          </p:cNvSpPr>
          <p:nvPr>
            <p:ph type="dt" sz="quarter" idx="10"/>
          </p:nvPr>
        </p:nvSpPr>
        <p:spPr/>
        <p:txBody>
          <a:bodyPr/>
          <a:lstStyle/>
          <a:p>
            <a:pPr>
              <a:defRPr/>
            </a:pPr>
            <a:fld id="{AA2A7C81-35C9-4945-A4CE-7561AA5A8777}" type="datetime1">
              <a:rPr lang="en-GB" altLang="en-US">
                <a:solidFill>
                  <a:prstClr val="black">
                    <a:tint val="75000"/>
                  </a:prstClr>
                </a:solidFill>
                <a:latin typeface="Myriad Pro"/>
              </a:rPr>
              <a:pPr>
                <a:defRPr/>
              </a:pPr>
              <a:t>25/04/2018</a:t>
            </a:fld>
            <a:endParaRPr lang="en-GB" altLang="en-US">
              <a:solidFill>
                <a:prstClr val="black">
                  <a:tint val="75000"/>
                </a:prstClr>
              </a:solidFill>
              <a:latin typeface="Myriad Pro"/>
            </a:endParaRPr>
          </a:p>
        </p:txBody>
      </p:sp>
      <p:sp>
        <p:nvSpPr>
          <p:cNvPr id="5" name="Footer Placeholder 4">
            <a:extLst>
              <a:ext uri="{FF2B5EF4-FFF2-40B4-BE49-F238E27FC236}">
                <a16:creationId xmlns:a16="http://schemas.microsoft.com/office/drawing/2014/main" id="{93E41BE0-CFC0-4C9A-B087-1ECB422A6F8C}"/>
              </a:ext>
            </a:extLst>
          </p:cNvPr>
          <p:cNvSpPr>
            <a:spLocks noGrp="1"/>
          </p:cNvSpPr>
          <p:nvPr>
            <p:ph type="ftr" sz="quarter" idx="11"/>
          </p:nvPr>
        </p:nvSpPr>
        <p:spPr/>
        <p:txBody>
          <a:bodyPr/>
          <a:lstStyle/>
          <a:p>
            <a:pPr>
              <a:defRPr/>
            </a:pPr>
            <a:r>
              <a:rPr lang="en-GB" altLang="en-US">
                <a:solidFill>
                  <a:prstClr val="black"/>
                </a:solidFill>
                <a:latin typeface="Myriad Pro"/>
              </a:rPr>
              <a:t>Mary March</a:t>
            </a:r>
          </a:p>
        </p:txBody>
      </p:sp>
      <p:sp>
        <p:nvSpPr>
          <p:cNvPr id="6" name="Rectangle 5">
            <a:extLst>
              <a:ext uri="{FF2B5EF4-FFF2-40B4-BE49-F238E27FC236}">
                <a16:creationId xmlns:a16="http://schemas.microsoft.com/office/drawing/2014/main" id="{79B2FDCB-7340-4994-9A30-11A19D532216}"/>
              </a:ext>
            </a:extLst>
          </p:cNvPr>
          <p:cNvSpPr/>
          <p:nvPr/>
        </p:nvSpPr>
        <p:spPr>
          <a:xfrm flipV="1">
            <a:off x="1143000" y="2216460"/>
            <a:ext cx="6858000" cy="1396463"/>
          </a:xfrm>
          <a:prstGeom prst="rect">
            <a:avLst/>
          </a:prstGeom>
          <a:gradFill rotWithShape="1">
            <a:gsLst>
              <a:gs pos="61000">
                <a:sysClr val="window" lastClr="FFFFFF">
                  <a:alpha val="0"/>
                </a:sysClr>
              </a:gs>
              <a:gs pos="100000">
                <a:sysClr val="window" lastClr="FFFFFF">
                  <a:lumMod val="85000"/>
                </a:sysClr>
              </a:gs>
            </a:gsLst>
            <a:lin ang="16200000" scaled="0"/>
          </a:gradFill>
          <a:ln w="9525" cap="flat" cmpd="sng" algn="ctr">
            <a:noFill/>
            <a:prstDash val="solid"/>
          </a:ln>
          <a:effectLst/>
        </p:spPr>
        <p:txBody>
          <a:bodyPr anchor="ctr"/>
          <a:lstStyle/>
          <a:p>
            <a:pPr algn="ctr" defTabSz="622089" fontAlgn="auto" hangingPunct="1">
              <a:spcBef>
                <a:spcPts val="0"/>
              </a:spcBef>
              <a:spcAft>
                <a:spcPts val="0"/>
              </a:spcAft>
              <a:defRPr/>
            </a:pPr>
            <a:endParaRPr lang="en-US" kern="0">
              <a:solidFill>
                <a:sysClr val="window" lastClr="FFFFFF"/>
              </a:solidFill>
              <a:latin typeface="Calibri"/>
            </a:endParaRPr>
          </a:p>
        </p:txBody>
      </p:sp>
      <p:sp>
        <p:nvSpPr>
          <p:cNvPr id="7" name="Tekstboks 3">
            <a:extLst>
              <a:ext uri="{FF2B5EF4-FFF2-40B4-BE49-F238E27FC236}">
                <a16:creationId xmlns:a16="http://schemas.microsoft.com/office/drawing/2014/main" id="{F33827E4-F268-45AC-A679-F5B4C48C1C46}"/>
              </a:ext>
            </a:extLst>
          </p:cNvPr>
          <p:cNvSpPr txBox="1">
            <a:spLocks noChangeArrowheads="1"/>
          </p:cNvSpPr>
          <p:nvPr/>
        </p:nvSpPr>
        <p:spPr bwMode="auto">
          <a:xfrm>
            <a:off x="243267" y="377622"/>
            <a:ext cx="1460272" cy="584775"/>
          </a:xfrm>
          <a:prstGeom prst="rect">
            <a:avLst/>
          </a:prstGeom>
          <a:noFill/>
          <a:ln w="9525">
            <a:noFill/>
            <a:miter lim="800000"/>
            <a:headEnd/>
            <a:tailEnd/>
          </a:ln>
        </p:spPr>
        <p:txBody>
          <a:bodyPr wrap="none">
            <a:spAutoFit/>
          </a:bodyPr>
          <a:lstStyle/>
          <a:p>
            <a:pPr>
              <a:defRPr/>
            </a:pPr>
            <a:r>
              <a:rPr lang="da-DK" sz="3200" b="1" u="sng" dirty="0">
                <a:solidFill>
                  <a:srgbClr val="FFC000"/>
                </a:solidFill>
                <a:effectLst>
                  <a:outerShdw blurRad="38100" dist="38100" dir="2700000" algn="tl">
                    <a:srgbClr val="000000">
                      <a:alpha val="43137"/>
                    </a:srgbClr>
                  </a:outerShdw>
                </a:effectLst>
                <a:latin typeface="Calibri" pitchFamily="34" charset="0"/>
                <a:ea typeface="Calibri" pitchFamily="34" charset="0"/>
                <a:cs typeface="Calibri" pitchFamily="34" charset="0"/>
              </a:rPr>
              <a:t>Threats</a:t>
            </a:r>
          </a:p>
        </p:txBody>
      </p:sp>
      <p:grpSp>
        <p:nvGrpSpPr>
          <p:cNvPr id="8" name="Grupper 5">
            <a:extLst>
              <a:ext uri="{FF2B5EF4-FFF2-40B4-BE49-F238E27FC236}">
                <a16:creationId xmlns:a16="http://schemas.microsoft.com/office/drawing/2014/main" id="{9FFDEFA3-8A8E-4BE6-80D1-28BDD9DD45FE}"/>
              </a:ext>
            </a:extLst>
          </p:cNvPr>
          <p:cNvGrpSpPr>
            <a:grpSpLocks/>
          </p:cNvGrpSpPr>
          <p:nvPr/>
        </p:nvGrpSpPr>
        <p:grpSpPr bwMode="auto">
          <a:xfrm>
            <a:off x="5844290" y="767060"/>
            <a:ext cx="3195514" cy="4894187"/>
            <a:chOff x="-38100" y="5366940"/>
            <a:chExt cx="9296400" cy="5411645"/>
          </a:xfrm>
        </p:grpSpPr>
        <p:sp>
          <p:nvSpPr>
            <p:cNvPr id="9" name="Rektangel 18">
              <a:extLst>
                <a:ext uri="{FF2B5EF4-FFF2-40B4-BE49-F238E27FC236}">
                  <a16:creationId xmlns:a16="http://schemas.microsoft.com/office/drawing/2014/main" id="{09B2C57D-086F-4A7D-8E56-1DBC14465AAB}"/>
                </a:ext>
              </a:extLst>
            </p:cNvPr>
            <p:cNvSpPr/>
            <p:nvPr/>
          </p:nvSpPr>
          <p:spPr>
            <a:xfrm>
              <a:off x="-2516" y="5549021"/>
              <a:ext cx="9225231" cy="5229564"/>
            </a:xfrm>
            <a:prstGeom prst="rect">
              <a:avLst/>
            </a:prstGeom>
            <a:gradFill rotWithShape="1">
              <a:gsLst>
                <a:gs pos="0">
                  <a:schemeClr val="bg1">
                    <a:lumMod val="95000"/>
                  </a:schemeClr>
                </a:gs>
                <a:gs pos="100000">
                  <a:schemeClr val="bg1">
                    <a:lumMod val="65000"/>
                  </a:schemeClr>
                </a:gs>
              </a:gsLst>
              <a:lin ang="16200000" scaled="0"/>
            </a:gradFill>
            <a:ln w="9525" cap="flat" cmpd="sng" algn="ctr">
              <a:noFill/>
              <a:prstDash val="solid"/>
            </a:ln>
            <a:effectLst/>
          </p:spPr>
          <p:txBody>
            <a:bodyPr anchor="ctr"/>
            <a:lstStyle/>
            <a:p>
              <a:pPr algn="ctr" defTabSz="622089" fontAlgn="auto" hangingPunct="1">
                <a:spcBef>
                  <a:spcPts val="0"/>
                </a:spcBef>
                <a:spcAft>
                  <a:spcPts val="0"/>
                </a:spcAft>
                <a:defRPr/>
              </a:pPr>
              <a:endParaRPr lang="da-DK" kern="0">
                <a:solidFill>
                  <a:sysClr val="window" lastClr="FFFFFF"/>
                </a:solidFill>
                <a:latin typeface="Calibri"/>
              </a:endParaRPr>
            </a:p>
          </p:txBody>
        </p:sp>
        <p:grpSp>
          <p:nvGrpSpPr>
            <p:cNvPr id="10" name="Grupper 13">
              <a:extLst>
                <a:ext uri="{FF2B5EF4-FFF2-40B4-BE49-F238E27FC236}">
                  <a16:creationId xmlns:a16="http://schemas.microsoft.com/office/drawing/2014/main" id="{DB556024-C2BC-4252-BD68-93A0BE246922}"/>
                </a:ext>
              </a:extLst>
            </p:cNvPr>
            <p:cNvGrpSpPr>
              <a:grpSpLocks/>
            </p:cNvGrpSpPr>
            <p:nvPr/>
          </p:nvGrpSpPr>
          <p:grpSpPr bwMode="auto">
            <a:xfrm>
              <a:off x="-38100" y="5366940"/>
              <a:ext cx="9296400" cy="212782"/>
              <a:chOff x="0" y="1536700"/>
              <a:chExt cx="9144000" cy="317275"/>
            </a:xfrm>
          </p:grpSpPr>
          <p:sp>
            <p:nvSpPr>
              <p:cNvPr id="11" name="Rektangel 20">
                <a:extLst>
                  <a:ext uri="{FF2B5EF4-FFF2-40B4-BE49-F238E27FC236}">
                    <a16:creationId xmlns:a16="http://schemas.microsoft.com/office/drawing/2014/main" id="{5CBDA819-35CE-4279-9A88-894DD7C5BBE4}"/>
                  </a:ext>
                </a:extLst>
              </p:cNvPr>
              <p:cNvSpPr/>
              <p:nvPr/>
            </p:nvSpPr>
            <p:spPr>
              <a:xfrm>
                <a:off x="0" y="1536700"/>
                <a:ext cx="9144000" cy="318487"/>
              </a:xfrm>
              <a:prstGeom prst="rect">
                <a:avLst/>
              </a:prstGeom>
              <a:gradFill rotWithShape="1">
                <a:gsLst>
                  <a:gs pos="0">
                    <a:schemeClr val="bg1">
                      <a:lumMod val="85000"/>
                    </a:schemeClr>
                  </a:gs>
                  <a:gs pos="100000">
                    <a:schemeClr val="bg1">
                      <a:lumMod val="50000"/>
                    </a:schemeClr>
                  </a:gs>
                </a:gsLst>
                <a:lin ang="16200000" scaled="0"/>
              </a:gradFill>
              <a:ln w="9525" cap="flat" cmpd="sng" algn="ctr">
                <a:noFill/>
                <a:prstDash val="solid"/>
              </a:ln>
              <a:effectLst/>
            </p:spPr>
            <p:txBody>
              <a:bodyPr anchor="ctr"/>
              <a:lstStyle/>
              <a:p>
                <a:pPr algn="ctr" defTabSz="622089" fontAlgn="auto" hangingPunct="1">
                  <a:spcBef>
                    <a:spcPts val="0"/>
                  </a:spcBef>
                  <a:spcAft>
                    <a:spcPts val="0"/>
                  </a:spcAft>
                  <a:defRPr/>
                </a:pPr>
                <a:endParaRPr lang="da-DK" kern="0">
                  <a:solidFill>
                    <a:sysClr val="window" lastClr="FFFFFF"/>
                  </a:solidFill>
                  <a:latin typeface="Calibri"/>
                </a:endParaRPr>
              </a:p>
            </p:txBody>
          </p:sp>
          <p:sp>
            <p:nvSpPr>
              <p:cNvPr id="12" name="Rektangel 21">
                <a:extLst>
                  <a:ext uri="{FF2B5EF4-FFF2-40B4-BE49-F238E27FC236}">
                    <a16:creationId xmlns:a16="http://schemas.microsoft.com/office/drawing/2014/main" id="{1E48C58E-179F-4183-B671-05A147902255}"/>
                  </a:ext>
                </a:extLst>
              </p:cNvPr>
              <p:cNvSpPr/>
              <p:nvPr/>
            </p:nvSpPr>
            <p:spPr>
              <a:xfrm>
                <a:off x="0" y="1574800"/>
                <a:ext cx="9144000" cy="152400"/>
              </a:xfrm>
              <a:prstGeom prst="rect">
                <a:avLst/>
              </a:prstGeom>
              <a:gradFill rotWithShape="1">
                <a:gsLst>
                  <a:gs pos="100000">
                    <a:srgbClr val="FFFCF9">
                      <a:alpha val="79000"/>
                    </a:srgbClr>
                  </a:gs>
                  <a:gs pos="0">
                    <a:srgbClr val="E6E6E6">
                      <a:tint val="50000"/>
                      <a:shade val="100000"/>
                      <a:satMod val="350000"/>
                      <a:alpha val="0"/>
                    </a:srgbClr>
                  </a:gs>
                </a:gsLst>
                <a:lin ang="16200000" scaled="0"/>
              </a:gradFill>
              <a:ln w="9525" cap="flat" cmpd="sng" algn="ctr">
                <a:noFill/>
                <a:prstDash val="solid"/>
              </a:ln>
              <a:effectLst/>
            </p:spPr>
            <p:txBody>
              <a:bodyPr anchor="ctr"/>
              <a:lstStyle/>
              <a:p>
                <a:pPr algn="ctr" defTabSz="622089" fontAlgn="auto" hangingPunct="1">
                  <a:spcBef>
                    <a:spcPts val="0"/>
                  </a:spcBef>
                  <a:spcAft>
                    <a:spcPts val="0"/>
                  </a:spcAft>
                  <a:defRPr/>
                </a:pPr>
                <a:endParaRPr lang="da-DK" kern="0" dirty="0">
                  <a:solidFill>
                    <a:sysClr val="window" lastClr="FFFFFF"/>
                  </a:solidFill>
                  <a:latin typeface="Calibri"/>
                </a:endParaRPr>
              </a:p>
            </p:txBody>
          </p:sp>
        </p:grpSp>
      </p:grpSp>
      <p:grpSp>
        <p:nvGrpSpPr>
          <p:cNvPr id="13" name="Group 25">
            <a:extLst>
              <a:ext uri="{FF2B5EF4-FFF2-40B4-BE49-F238E27FC236}">
                <a16:creationId xmlns:a16="http://schemas.microsoft.com/office/drawing/2014/main" id="{52C11B59-16A1-46BD-AC31-EC5EF6893167}"/>
              </a:ext>
            </a:extLst>
          </p:cNvPr>
          <p:cNvGrpSpPr>
            <a:grpSpLocks/>
          </p:cNvGrpSpPr>
          <p:nvPr/>
        </p:nvGrpSpPr>
        <p:grpSpPr bwMode="auto">
          <a:xfrm>
            <a:off x="736600" y="1192499"/>
            <a:ext cx="1071563" cy="1072753"/>
            <a:chOff x="5080701" y="3657763"/>
            <a:chExt cx="1575687" cy="1576235"/>
          </a:xfrm>
        </p:grpSpPr>
        <p:sp>
          <p:nvSpPr>
            <p:cNvPr id="14" name="TextBox 13">
              <a:extLst>
                <a:ext uri="{FF2B5EF4-FFF2-40B4-BE49-F238E27FC236}">
                  <a16:creationId xmlns:a16="http://schemas.microsoft.com/office/drawing/2014/main" id="{91C310FC-B729-48ED-8D95-F0DC6AAD1AAA}"/>
                </a:ext>
              </a:extLst>
            </p:cNvPr>
            <p:cNvSpPr txBox="1"/>
            <p:nvPr/>
          </p:nvSpPr>
          <p:spPr>
            <a:xfrm>
              <a:off x="5420696" y="3862962"/>
              <a:ext cx="1066800" cy="1150918"/>
            </a:xfrm>
            <a:prstGeom prst="rect">
              <a:avLst/>
            </a:prstGeom>
            <a:noFill/>
            <a:scene3d>
              <a:camera prst="isometricOffAxis1Right">
                <a:rot lat="775397" lon="20592968" rev="0"/>
              </a:camera>
              <a:lightRig rig="threePt" dir="t"/>
            </a:scene3d>
          </p:spPr>
          <p:txBody>
            <a:bodyPr>
              <a:spAutoFit/>
              <a:sp3d extrusionH="304800"/>
            </a:bodyPr>
            <a:lstStyle/>
            <a:p>
              <a:pPr>
                <a:buFont typeface="Times New Roman" pitchFamily="16" charset="0"/>
                <a:buNone/>
                <a:defRPr/>
              </a:pPr>
              <a:r>
                <a:rPr lang="en-US" sz="4490" b="1" dirty="0">
                  <a:solidFill>
                    <a:srgbClr val="A6A6A6"/>
                  </a:solidFill>
                  <a:effectLst>
                    <a:outerShdw blurRad="127000" dir="5220000" sy="-20000" rotWithShape="0">
                      <a:prstClr val="black">
                        <a:alpha val="20000"/>
                      </a:prstClr>
                    </a:outerShdw>
                  </a:effectLst>
                  <a:latin typeface="Verdana" pitchFamily="34" charset="0"/>
                </a:rPr>
                <a:t>T</a:t>
              </a:r>
            </a:p>
          </p:txBody>
        </p:sp>
        <p:sp>
          <p:nvSpPr>
            <p:cNvPr id="15" name="Rectangle 14">
              <a:extLst>
                <a:ext uri="{FF2B5EF4-FFF2-40B4-BE49-F238E27FC236}">
                  <a16:creationId xmlns:a16="http://schemas.microsoft.com/office/drawing/2014/main" id="{D23C5837-CBF7-46FF-958A-098FAC639B65}"/>
                </a:ext>
              </a:extLst>
            </p:cNvPr>
            <p:cNvSpPr/>
            <p:nvPr/>
          </p:nvSpPr>
          <p:spPr bwMode="auto">
            <a:xfrm>
              <a:off x="5080701" y="3657763"/>
              <a:ext cx="1575687" cy="1576235"/>
            </a:xfrm>
            <a:prstGeom prst="rect">
              <a:avLst/>
            </a:prstGeom>
            <a:gradFill>
              <a:gsLst>
                <a:gs pos="0">
                  <a:schemeClr val="bg1">
                    <a:lumMod val="95000"/>
                    <a:alpha val="25000"/>
                  </a:schemeClr>
                </a:gs>
                <a:gs pos="100000">
                  <a:schemeClr val="bg1">
                    <a:lumMod val="65000"/>
                    <a:alpha val="39000"/>
                  </a:schemeClr>
                </a:gs>
              </a:gsLst>
              <a:lin ang="5400000" scaled="0"/>
            </a:gradFill>
            <a:ln w="9525" cap="flat" cmpd="sng" algn="ctr">
              <a:solidFill>
                <a:srgbClr val="FFC000"/>
              </a:solidFill>
              <a:prstDash val="solid"/>
              <a:round/>
              <a:headEnd type="none" w="med" len="med"/>
              <a:tailEnd type="none" w="med" len="med"/>
            </a:ln>
            <a:effectLst/>
            <a:scene3d>
              <a:camera prst="isometricOffAxis1Right">
                <a:rot lat="775397" lon="20592968" rev="0"/>
              </a:camera>
              <a:lightRig rig="threePt" dir="t"/>
            </a:scene3d>
            <a:sp3d extrusionH="1352550"/>
          </p:spPr>
          <p:txBody>
            <a:bodyPr/>
            <a:lstStyle/>
            <a:p>
              <a:pPr>
                <a:buFont typeface="Times New Roman" charset="0"/>
                <a:buNone/>
                <a:defRPr/>
              </a:pPr>
              <a:endParaRPr lang="en-US">
                <a:solidFill>
                  <a:srgbClr val="A6A6A6"/>
                </a:solidFill>
              </a:endParaRPr>
            </a:p>
          </p:txBody>
        </p:sp>
      </p:grpSp>
      <p:sp>
        <p:nvSpPr>
          <p:cNvPr id="16" name="Right Arrow 26">
            <a:extLst>
              <a:ext uri="{FF2B5EF4-FFF2-40B4-BE49-F238E27FC236}">
                <a16:creationId xmlns:a16="http://schemas.microsoft.com/office/drawing/2014/main" id="{E980F570-1D22-4457-A44E-E4043E8CFA64}"/>
              </a:ext>
            </a:extLst>
          </p:cNvPr>
          <p:cNvSpPr/>
          <p:nvPr/>
        </p:nvSpPr>
        <p:spPr bwMode="auto">
          <a:xfrm>
            <a:off x="5288254" y="3038519"/>
            <a:ext cx="363140" cy="310753"/>
          </a:xfrm>
          <a:prstGeom prst="rightArrow">
            <a:avLst/>
          </a:prstGeom>
          <a:solidFill>
            <a:srgbClr val="FFC000"/>
          </a:solidFill>
          <a:ln w="9525" cap="flat" cmpd="sng" algn="ctr">
            <a:solidFill>
              <a:schemeClr val="bg1">
                <a:lumMod val="65000"/>
              </a:schemeClr>
            </a:solidFill>
            <a:prstDash val="solid"/>
            <a:round/>
            <a:headEnd type="none" w="med" len="med"/>
            <a:tailEnd type="none" w="med" len="med"/>
          </a:ln>
          <a:effectLst/>
        </p:spPr>
        <p:txBody>
          <a:bodyPr/>
          <a:lstStyle/>
          <a:p>
            <a:pPr>
              <a:buFont typeface="Times New Roman" pitchFamily="16" charset="0"/>
              <a:buNone/>
              <a:defRPr/>
            </a:pPr>
            <a:endParaRPr lang="en-US"/>
          </a:p>
        </p:txBody>
      </p:sp>
      <p:grpSp>
        <p:nvGrpSpPr>
          <p:cNvPr id="17" name="Grupper 5">
            <a:extLst>
              <a:ext uri="{FF2B5EF4-FFF2-40B4-BE49-F238E27FC236}">
                <a16:creationId xmlns:a16="http://schemas.microsoft.com/office/drawing/2014/main" id="{6C87EDFE-1187-44CC-8F9F-F6AA9F0270F7}"/>
              </a:ext>
            </a:extLst>
          </p:cNvPr>
          <p:cNvGrpSpPr>
            <a:grpSpLocks/>
          </p:cNvGrpSpPr>
          <p:nvPr/>
        </p:nvGrpSpPr>
        <p:grpSpPr bwMode="auto">
          <a:xfrm>
            <a:off x="2170465" y="764704"/>
            <a:ext cx="2999233" cy="4965712"/>
            <a:chOff x="-38100" y="5366940"/>
            <a:chExt cx="9296400" cy="5411645"/>
          </a:xfrm>
        </p:grpSpPr>
        <p:sp>
          <p:nvSpPr>
            <p:cNvPr id="18" name="Rektangel 18">
              <a:extLst>
                <a:ext uri="{FF2B5EF4-FFF2-40B4-BE49-F238E27FC236}">
                  <a16:creationId xmlns:a16="http://schemas.microsoft.com/office/drawing/2014/main" id="{608F7D1E-3D3D-428C-BDF9-16C7AAACB735}"/>
                </a:ext>
              </a:extLst>
            </p:cNvPr>
            <p:cNvSpPr/>
            <p:nvPr/>
          </p:nvSpPr>
          <p:spPr>
            <a:xfrm>
              <a:off x="-2516" y="5549021"/>
              <a:ext cx="9225231" cy="5229564"/>
            </a:xfrm>
            <a:prstGeom prst="rect">
              <a:avLst/>
            </a:prstGeom>
            <a:gradFill rotWithShape="1">
              <a:gsLst>
                <a:gs pos="0">
                  <a:schemeClr val="bg1">
                    <a:lumMod val="95000"/>
                  </a:schemeClr>
                </a:gs>
                <a:gs pos="100000">
                  <a:schemeClr val="bg1">
                    <a:lumMod val="65000"/>
                  </a:schemeClr>
                </a:gs>
              </a:gsLst>
              <a:lin ang="16200000" scaled="0"/>
            </a:gradFill>
            <a:ln w="9525" cap="flat" cmpd="sng" algn="ctr">
              <a:noFill/>
              <a:prstDash val="solid"/>
            </a:ln>
            <a:effectLst/>
          </p:spPr>
          <p:txBody>
            <a:bodyPr anchor="ctr"/>
            <a:lstStyle/>
            <a:p>
              <a:pPr algn="ctr" defTabSz="622089" fontAlgn="auto" hangingPunct="1">
                <a:spcBef>
                  <a:spcPts val="0"/>
                </a:spcBef>
                <a:spcAft>
                  <a:spcPts val="0"/>
                </a:spcAft>
                <a:defRPr/>
              </a:pPr>
              <a:endParaRPr lang="da-DK" kern="0">
                <a:solidFill>
                  <a:sysClr val="window" lastClr="FFFFFF"/>
                </a:solidFill>
                <a:latin typeface="Calibri"/>
              </a:endParaRPr>
            </a:p>
          </p:txBody>
        </p:sp>
        <p:grpSp>
          <p:nvGrpSpPr>
            <p:cNvPr id="19" name="Grupper 13">
              <a:extLst>
                <a:ext uri="{FF2B5EF4-FFF2-40B4-BE49-F238E27FC236}">
                  <a16:creationId xmlns:a16="http://schemas.microsoft.com/office/drawing/2014/main" id="{12EA62B2-DCD1-47CD-B8FB-C0F594415074}"/>
                </a:ext>
              </a:extLst>
            </p:cNvPr>
            <p:cNvGrpSpPr>
              <a:grpSpLocks/>
            </p:cNvGrpSpPr>
            <p:nvPr/>
          </p:nvGrpSpPr>
          <p:grpSpPr bwMode="auto">
            <a:xfrm>
              <a:off x="-38100" y="5366940"/>
              <a:ext cx="9296400" cy="212782"/>
              <a:chOff x="0" y="1536700"/>
              <a:chExt cx="9144000" cy="317275"/>
            </a:xfrm>
          </p:grpSpPr>
          <p:sp>
            <p:nvSpPr>
              <p:cNvPr id="20" name="Rektangel 20">
                <a:extLst>
                  <a:ext uri="{FF2B5EF4-FFF2-40B4-BE49-F238E27FC236}">
                    <a16:creationId xmlns:a16="http://schemas.microsoft.com/office/drawing/2014/main" id="{1080118A-BB10-4A33-9927-FF1E2A61585D}"/>
                  </a:ext>
                </a:extLst>
              </p:cNvPr>
              <p:cNvSpPr/>
              <p:nvPr/>
            </p:nvSpPr>
            <p:spPr>
              <a:xfrm>
                <a:off x="0" y="1536700"/>
                <a:ext cx="9144000" cy="318487"/>
              </a:xfrm>
              <a:prstGeom prst="rect">
                <a:avLst/>
              </a:prstGeom>
              <a:gradFill rotWithShape="1">
                <a:gsLst>
                  <a:gs pos="0">
                    <a:schemeClr val="bg1">
                      <a:lumMod val="85000"/>
                    </a:schemeClr>
                  </a:gs>
                  <a:gs pos="100000">
                    <a:schemeClr val="bg1">
                      <a:lumMod val="50000"/>
                    </a:schemeClr>
                  </a:gs>
                </a:gsLst>
                <a:lin ang="16200000" scaled="0"/>
              </a:gradFill>
              <a:ln w="9525" cap="flat" cmpd="sng" algn="ctr">
                <a:noFill/>
                <a:prstDash val="solid"/>
              </a:ln>
              <a:effectLst/>
            </p:spPr>
            <p:txBody>
              <a:bodyPr anchor="ctr"/>
              <a:lstStyle/>
              <a:p>
                <a:pPr algn="ctr" defTabSz="622089" fontAlgn="auto" hangingPunct="1">
                  <a:spcBef>
                    <a:spcPts val="0"/>
                  </a:spcBef>
                  <a:spcAft>
                    <a:spcPts val="0"/>
                  </a:spcAft>
                  <a:defRPr/>
                </a:pPr>
                <a:endParaRPr lang="da-DK" kern="0">
                  <a:solidFill>
                    <a:sysClr val="window" lastClr="FFFFFF"/>
                  </a:solidFill>
                  <a:latin typeface="Calibri"/>
                </a:endParaRPr>
              </a:p>
            </p:txBody>
          </p:sp>
          <p:sp>
            <p:nvSpPr>
              <p:cNvPr id="21" name="Rektangel 21">
                <a:extLst>
                  <a:ext uri="{FF2B5EF4-FFF2-40B4-BE49-F238E27FC236}">
                    <a16:creationId xmlns:a16="http://schemas.microsoft.com/office/drawing/2014/main" id="{0E5F4F45-A35F-4CB3-8D33-8935E0D40208}"/>
                  </a:ext>
                </a:extLst>
              </p:cNvPr>
              <p:cNvSpPr/>
              <p:nvPr/>
            </p:nvSpPr>
            <p:spPr>
              <a:xfrm>
                <a:off x="0" y="1574800"/>
                <a:ext cx="9144000" cy="152400"/>
              </a:xfrm>
              <a:prstGeom prst="rect">
                <a:avLst/>
              </a:prstGeom>
              <a:gradFill rotWithShape="1">
                <a:gsLst>
                  <a:gs pos="100000">
                    <a:srgbClr val="FFFCF9">
                      <a:alpha val="79000"/>
                    </a:srgbClr>
                  </a:gs>
                  <a:gs pos="0">
                    <a:srgbClr val="E6E6E6">
                      <a:tint val="50000"/>
                      <a:shade val="100000"/>
                      <a:satMod val="350000"/>
                      <a:alpha val="0"/>
                    </a:srgbClr>
                  </a:gs>
                </a:gsLst>
                <a:lin ang="16200000" scaled="0"/>
              </a:gradFill>
              <a:ln w="9525" cap="flat" cmpd="sng" algn="ctr">
                <a:noFill/>
                <a:prstDash val="solid"/>
              </a:ln>
              <a:effectLst/>
            </p:spPr>
            <p:txBody>
              <a:bodyPr anchor="ctr"/>
              <a:lstStyle/>
              <a:p>
                <a:pPr algn="ctr" defTabSz="622089" fontAlgn="auto" hangingPunct="1">
                  <a:spcBef>
                    <a:spcPts val="0"/>
                  </a:spcBef>
                  <a:spcAft>
                    <a:spcPts val="0"/>
                  </a:spcAft>
                  <a:defRPr/>
                </a:pPr>
                <a:endParaRPr lang="da-DK" kern="0" dirty="0">
                  <a:solidFill>
                    <a:sysClr val="window" lastClr="FFFFFF"/>
                  </a:solidFill>
                  <a:latin typeface="Calibri"/>
                </a:endParaRPr>
              </a:p>
            </p:txBody>
          </p:sp>
        </p:grpSp>
      </p:grpSp>
      <p:sp>
        <p:nvSpPr>
          <p:cNvPr id="22" name="Text Box 17">
            <a:extLst>
              <a:ext uri="{FF2B5EF4-FFF2-40B4-BE49-F238E27FC236}">
                <a16:creationId xmlns:a16="http://schemas.microsoft.com/office/drawing/2014/main" id="{79E505F4-C11F-4993-9C12-A5724B0C23D8}"/>
              </a:ext>
            </a:extLst>
          </p:cNvPr>
          <p:cNvSpPr txBox="1">
            <a:spLocks noChangeArrowheads="1"/>
          </p:cNvSpPr>
          <p:nvPr/>
        </p:nvSpPr>
        <p:spPr bwMode="auto">
          <a:xfrm>
            <a:off x="2330060" y="1410908"/>
            <a:ext cx="2689846" cy="4160422"/>
          </a:xfrm>
          <a:prstGeom prst="rect">
            <a:avLst/>
          </a:prstGeom>
          <a:noFill/>
          <a:ln w="9525">
            <a:noFill/>
            <a:miter lim="800000"/>
            <a:headEnd/>
            <a:tailEnd/>
          </a:ln>
        </p:spPr>
        <p:txBody>
          <a:bodyPr anchor="b"/>
          <a:lstStyle/>
          <a:p>
            <a:pPr>
              <a:defRPr/>
            </a:pPr>
            <a:r>
              <a:rPr lang="en-US" b="1" u="sng" dirty="0">
                <a:solidFill>
                  <a:srgbClr val="FFC000"/>
                </a:solidFill>
                <a:effectLst>
                  <a:outerShdw blurRad="38100" dist="38100" dir="2700000" algn="tl">
                    <a:srgbClr val="000000">
                      <a:alpha val="43137"/>
                    </a:srgbClr>
                  </a:outerShdw>
                </a:effectLst>
              </a:rPr>
              <a:t>Threats</a:t>
            </a:r>
          </a:p>
          <a:p>
            <a:pPr>
              <a:defRPr/>
            </a:pPr>
            <a:endParaRPr lang="en-US" b="1" dirty="0">
              <a:solidFill>
                <a:srgbClr val="FFC000"/>
              </a:solidFill>
              <a:effectLst>
                <a:outerShdw blurRad="38100" dist="38100" dir="2700000" algn="tl">
                  <a:srgbClr val="000000">
                    <a:alpha val="43137"/>
                  </a:srgbClr>
                </a:outerShdw>
              </a:effectLst>
            </a:endParaRPr>
          </a:p>
          <a:p>
            <a:pPr marL="285750" indent="-285750">
              <a:buFont typeface="Wingdings" panose="05000000000000000000" pitchFamily="2" charset="2"/>
              <a:buChar char="q"/>
              <a:defRPr/>
            </a:pPr>
            <a:r>
              <a:rPr lang="en-US" b="1" dirty="0">
                <a:solidFill>
                  <a:srgbClr val="FFC000"/>
                </a:solidFill>
                <a:effectLst>
                  <a:outerShdw blurRad="38100" dist="38100" dir="2700000" algn="tl">
                    <a:srgbClr val="000000">
                      <a:alpha val="43137"/>
                    </a:srgbClr>
                  </a:outerShdw>
                </a:effectLst>
              </a:rPr>
              <a:t>Unpredictable economic conditions </a:t>
            </a:r>
            <a:r>
              <a:rPr lang="en-US" b="1" u="sng" dirty="0">
                <a:solidFill>
                  <a:srgbClr val="FFC000"/>
                </a:solidFill>
                <a:effectLst>
                  <a:outerShdw blurRad="38100" dist="38100" dir="2700000" algn="tl">
                    <a:srgbClr val="000000">
                      <a:alpha val="43137"/>
                    </a:srgbClr>
                  </a:outerShdw>
                </a:effectLst>
              </a:rPr>
              <a:t>Threats.</a:t>
            </a:r>
          </a:p>
          <a:p>
            <a:pPr>
              <a:defRPr/>
            </a:pPr>
            <a:endParaRPr lang="en-US" b="1" dirty="0">
              <a:solidFill>
                <a:srgbClr val="FFC000"/>
              </a:solidFill>
              <a:effectLst>
                <a:outerShdw blurRad="38100" dist="38100" dir="2700000" algn="tl">
                  <a:srgbClr val="000000">
                    <a:alpha val="43137"/>
                  </a:srgbClr>
                </a:outerShdw>
              </a:effectLst>
            </a:endParaRPr>
          </a:p>
          <a:p>
            <a:pPr>
              <a:defRPr/>
            </a:pPr>
            <a:endParaRPr lang="en-US" b="1" dirty="0">
              <a:solidFill>
                <a:srgbClr val="FFC000"/>
              </a:solidFill>
              <a:effectLst>
                <a:outerShdw blurRad="38100" dist="38100" dir="2700000" algn="tl">
                  <a:srgbClr val="000000">
                    <a:alpha val="43137"/>
                  </a:srgbClr>
                </a:outerShdw>
              </a:effectLst>
            </a:endParaRPr>
          </a:p>
          <a:p>
            <a:pPr marL="285750" indent="-285750">
              <a:buFont typeface="Wingdings" panose="05000000000000000000" pitchFamily="2" charset="2"/>
              <a:buChar char="q"/>
              <a:defRPr/>
            </a:pPr>
            <a:r>
              <a:rPr lang="en-US" b="1" dirty="0">
                <a:solidFill>
                  <a:srgbClr val="FFC000"/>
                </a:solidFill>
                <a:effectLst>
                  <a:outerShdw blurRad="38100" dist="38100" dir="2700000" algn="tl">
                    <a:srgbClr val="000000">
                      <a:alpha val="43137"/>
                    </a:srgbClr>
                  </a:outerShdw>
                </a:effectLst>
              </a:rPr>
              <a:t>The Internet sites such as last-minute offer competition</a:t>
            </a:r>
          </a:p>
          <a:p>
            <a:pPr>
              <a:defRPr/>
            </a:pPr>
            <a:endParaRPr lang="en-US" b="1" dirty="0">
              <a:solidFill>
                <a:srgbClr val="FFC000"/>
              </a:solidFill>
              <a:effectLst>
                <a:outerShdw blurRad="38100" dist="38100" dir="2700000" algn="tl">
                  <a:srgbClr val="000000">
                    <a:alpha val="43137"/>
                  </a:srgbClr>
                </a:outerShdw>
              </a:effectLst>
            </a:endParaRPr>
          </a:p>
          <a:p>
            <a:pPr>
              <a:defRPr/>
            </a:pPr>
            <a:endParaRPr lang="en-US" b="1" dirty="0">
              <a:solidFill>
                <a:srgbClr val="FFC000"/>
              </a:solidFill>
              <a:effectLst>
                <a:outerShdw blurRad="38100" dist="38100" dir="2700000" algn="tl">
                  <a:srgbClr val="000000">
                    <a:alpha val="43137"/>
                  </a:srgbClr>
                </a:outerShdw>
              </a:effectLst>
            </a:endParaRPr>
          </a:p>
          <a:p>
            <a:pPr marL="285750" indent="-285750">
              <a:buFont typeface="Wingdings" panose="05000000000000000000" pitchFamily="2" charset="2"/>
              <a:buChar char="q"/>
              <a:defRPr/>
            </a:pPr>
            <a:r>
              <a:rPr lang="en-US" b="1" dirty="0">
                <a:solidFill>
                  <a:srgbClr val="FFC000"/>
                </a:solidFill>
                <a:effectLst>
                  <a:outerShdw blurRad="38100" dist="38100" dir="2700000" algn="tl">
                    <a:srgbClr val="000000">
                      <a:alpha val="43137"/>
                    </a:srgbClr>
                  </a:outerShdw>
                </a:effectLst>
              </a:rPr>
              <a:t>Increased coverage of terrorism and political threats may cause fear. </a:t>
            </a:r>
          </a:p>
          <a:p>
            <a:pPr>
              <a:defRPr/>
            </a:pPr>
            <a:endParaRPr lang="en-US" b="1" dirty="0">
              <a:solidFill>
                <a:srgbClr val="FFC000"/>
              </a:solidFill>
              <a:effectLst>
                <a:outerShdw blurRad="38100" dist="38100" dir="2700000" algn="tl">
                  <a:srgbClr val="000000">
                    <a:alpha val="43137"/>
                  </a:srgbClr>
                </a:outerShdw>
              </a:effectLst>
            </a:endParaRPr>
          </a:p>
        </p:txBody>
      </p:sp>
      <p:sp>
        <p:nvSpPr>
          <p:cNvPr id="23" name="Text Box 17">
            <a:extLst>
              <a:ext uri="{FF2B5EF4-FFF2-40B4-BE49-F238E27FC236}">
                <a16:creationId xmlns:a16="http://schemas.microsoft.com/office/drawing/2014/main" id="{48D47E73-37AA-4254-B72B-664D7BB4D3D2}"/>
              </a:ext>
            </a:extLst>
          </p:cNvPr>
          <p:cNvSpPr txBox="1">
            <a:spLocks noChangeArrowheads="1"/>
          </p:cNvSpPr>
          <p:nvPr/>
        </p:nvSpPr>
        <p:spPr bwMode="auto">
          <a:xfrm>
            <a:off x="5789705" y="1251822"/>
            <a:ext cx="2999233" cy="4478594"/>
          </a:xfrm>
          <a:prstGeom prst="rect">
            <a:avLst/>
          </a:prstGeom>
          <a:noFill/>
          <a:ln w="9525">
            <a:noFill/>
            <a:miter lim="800000"/>
            <a:headEnd/>
            <a:tailEnd/>
          </a:ln>
        </p:spPr>
        <p:txBody>
          <a:bodyPr anchor="b"/>
          <a:lstStyle/>
          <a:p>
            <a:pPr>
              <a:defRPr/>
            </a:pPr>
            <a:r>
              <a:rPr lang="en-US" sz="1600" b="1" u="sng" dirty="0">
                <a:solidFill>
                  <a:srgbClr val="FFC000"/>
                </a:solidFill>
                <a:effectLst>
                  <a:outerShdw blurRad="38100" dist="38100" dir="2700000" algn="tl">
                    <a:srgbClr val="000000">
                      <a:alpha val="43137"/>
                    </a:srgbClr>
                  </a:outerShdw>
                </a:effectLst>
              </a:rPr>
              <a:t>Threats</a:t>
            </a:r>
          </a:p>
          <a:p>
            <a:pPr>
              <a:defRPr/>
            </a:pPr>
            <a:endParaRPr lang="en-US" sz="1600" b="1" dirty="0">
              <a:solidFill>
                <a:srgbClr val="FFC000"/>
              </a:solidFill>
              <a:effectLst>
                <a:outerShdw blurRad="38100" dist="38100" dir="2700000" algn="tl">
                  <a:srgbClr val="000000">
                    <a:alpha val="43137"/>
                  </a:srgbClr>
                </a:outerShdw>
              </a:effectLst>
            </a:endParaRPr>
          </a:p>
          <a:p>
            <a:pPr marL="285750" indent="-285750">
              <a:buFont typeface="Wingdings" panose="05000000000000000000" pitchFamily="2" charset="2"/>
              <a:buChar char="q"/>
              <a:defRPr/>
            </a:pPr>
            <a:r>
              <a:rPr lang="en-US" sz="1600" b="1" dirty="0">
                <a:solidFill>
                  <a:srgbClr val="FFC000"/>
                </a:solidFill>
                <a:effectLst>
                  <a:outerShdw blurRad="38100" dist="38100" dir="2700000" algn="tl">
                    <a:srgbClr val="000000">
                      <a:alpha val="43137"/>
                    </a:srgbClr>
                  </a:outerShdw>
                </a:effectLst>
              </a:rPr>
              <a:t>Offering round the clock news feed on hot spot destinations and booking advice for thrill seekers.</a:t>
            </a:r>
          </a:p>
          <a:p>
            <a:pPr>
              <a:defRPr/>
            </a:pPr>
            <a:endParaRPr lang="en-US" sz="1600" b="1" u="sng" dirty="0">
              <a:solidFill>
                <a:srgbClr val="FFC000"/>
              </a:solidFill>
              <a:effectLst>
                <a:outerShdw blurRad="38100" dist="38100" dir="2700000" algn="tl">
                  <a:srgbClr val="000000">
                    <a:alpha val="43137"/>
                  </a:srgbClr>
                </a:outerShdw>
              </a:effectLst>
            </a:endParaRPr>
          </a:p>
          <a:p>
            <a:pPr marL="285750" indent="-285750">
              <a:buFont typeface="Wingdings" panose="05000000000000000000" pitchFamily="2" charset="2"/>
              <a:buChar char="q"/>
              <a:defRPr/>
            </a:pPr>
            <a:r>
              <a:rPr lang="en-US" sz="1600" b="1" dirty="0">
                <a:solidFill>
                  <a:srgbClr val="FFC000"/>
                </a:solidFill>
                <a:effectLst>
                  <a:outerShdw blurRad="38100" dist="38100" dir="2700000" algn="tl">
                    <a:srgbClr val="000000">
                      <a:alpha val="43137"/>
                    </a:srgbClr>
                  </a:outerShdw>
                </a:effectLst>
              </a:rPr>
              <a:t>Offering package deals and flash sales for popular destinations as well as tapping into trusted local vendors to get better rates.</a:t>
            </a:r>
          </a:p>
          <a:p>
            <a:pPr>
              <a:defRPr/>
            </a:pPr>
            <a:endParaRPr lang="en-US" sz="1600" b="1" dirty="0">
              <a:solidFill>
                <a:srgbClr val="FFC000"/>
              </a:solidFill>
              <a:effectLst>
                <a:outerShdw blurRad="38100" dist="38100" dir="2700000" algn="tl">
                  <a:srgbClr val="000000">
                    <a:alpha val="43137"/>
                  </a:srgbClr>
                </a:outerShdw>
              </a:effectLst>
            </a:endParaRPr>
          </a:p>
          <a:p>
            <a:pPr marL="285750" indent="-285750">
              <a:buFont typeface="Wingdings" panose="05000000000000000000" pitchFamily="2" charset="2"/>
              <a:buChar char="q"/>
              <a:defRPr/>
            </a:pPr>
            <a:r>
              <a:rPr lang="en-US" sz="1600" b="1" dirty="0">
                <a:solidFill>
                  <a:srgbClr val="FFC000"/>
                </a:solidFill>
                <a:effectLst>
                  <a:outerShdw blurRad="38100" dist="38100" dir="2700000" algn="tl">
                    <a:srgbClr val="000000">
                      <a:alpha val="43137"/>
                    </a:srgbClr>
                  </a:outerShdw>
                </a:effectLst>
              </a:rPr>
              <a:t>Offering Expert analysis of news and diverse news coverage as well as local news on the site in order to give clients chance to form their own opinions.</a:t>
            </a:r>
          </a:p>
        </p:txBody>
      </p:sp>
    </p:spTree>
    <p:extLst>
      <p:ext uri="{BB962C8B-B14F-4D97-AF65-F5344CB8AC3E}">
        <p14:creationId xmlns:p14="http://schemas.microsoft.com/office/powerpoint/2010/main" val="21635446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A25AA299-31A9-438B-8E57-39B7265506F9}"/>
              </a:ext>
            </a:extLst>
          </p:cNvPr>
          <p:cNvSpPr>
            <a:spLocks noGrp="1"/>
          </p:cNvSpPr>
          <p:nvPr>
            <p:ph type="dt" sz="quarter" idx="10"/>
          </p:nvPr>
        </p:nvSpPr>
        <p:spPr/>
        <p:txBody>
          <a:bodyPr/>
          <a:lstStyle/>
          <a:p>
            <a:pPr>
              <a:defRPr/>
            </a:pPr>
            <a:fld id="{AA2A7C81-35C9-4945-A4CE-7561AA5A8777}" type="datetime1">
              <a:rPr lang="en-GB" altLang="en-US">
                <a:solidFill>
                  <a:prstClr val="black">
                    <a:tint val="75000"/>
                  </a:prstClr>
                </a:solidFill>
                <a:latin typeface="Myriad Pro"/>
              </a:rPr>
              <a:pPr>
                <a:defRPr/>
              </a:pPr>
              <a:t>25/04/2018</a:t>
            </a:fld>
            <a:endParaRPr lang="en-GB" altLang="en-US">
              <a:solidFill>
                <a:prstClr val="black">
                  <a:tint val="75000"/>
                </a:prstClr>
              </a:solidFill>
              <a:latin typeface="Myriad Pro"/>
            </a:endParaRPr>
          </a:p>
        </p:txBody>
      </p:sp>
      <p:sp>
        <p:nvSpPr>
          <p:cNvPr id="5" name="Footer Placeholder 4">
            <a:extLst>
              <a:ext uri="{FF2B5EF4-FFF2-40B4-BE49-F238E27FC236}">
                <a16:creationId xmlns:a16="http://schemas.microsoft.com/office/drawing/2014/main" id="{93E41BE0-CFC0-4C9A-B087-1ECB422A6F8C}"/>
              </a:ext>
            </a:extLst>
          </p:cNvPr>
          <p:cNvSpPr>
            <a:spLocks noGrp="1"/>
          </p:cNvSpPr>
          <p:nvPr>
            <p:ph type="ftr" sz="quarter" idx="11"/>
          </p:nvPr>
        </p:nvSpPr>
        <p:spPr/>
        <p:txBody>
          <a:bodyPr/>
          <a:lstStyle/>
          <a:p>
            <a:pPr>
              <a:defRPr/>
            </a:pPr>
            <a:r>
              <a:rPr lang="en-GB" altLang="en-US">
                <a:solidFill>
                  <a:prstClr val="black"/>
                </a:solidFill>
                <a:latin typeface="Myriad Pro"/>
              </a:rPr>
              <a:t>Mary March</a:t>
            </a:r>
          </a:p>
        </p:txBody>
      </p:sp>
      <p:sp>
        <p:nvSpPr>
          <p:cNvPr id="6" name="Rectangle 5">
            <a:extLst>
              <a:ext uri="{FF2B5EF4-FFF2-40B4-BE49-F238E27FC236}">
                <a16:creationId xmlns:a16="http://schemas.microsoft.com/office/drawing/2014/main" id="{75B32F0F-9AA4-48B6-8F5B-4A52ABAD1B4E}"/>
              </a:ext>
            </a:extLst>
          </p:cNvPr>
          <p:cNvSpPr/>
          <p:nvPr/>
        </p:nvSpPr>
        <p:spPr>
          <a:xfrm flipV="1">
            <a:off x="1392073" y="1284661"/>
            <a:ext cx="6858000" cy="1396463"/>
          </a:xfrm>
          <a:prstGeom prst="rect">
            <a:avLst/>
          </a:prstGeom>
          <a:gradFill rotWithShape="1">
            <a:gsLst>
              <a:gs pos="61000">
                <a:sysClr val="window" lastClr="FFFFFF">
                  <a:alpha val="0"/>
                </a:sysClr>
              </a:gs>
              <a:gs pos="100000">
                <a:sysClr val="window" lastClr="FFFFFF">
                  <a:lumMod val="85000"/>
                </a:sysClr>
              </a:gs>
            </a:gsLst>
            <a:lin ang="16200000" scaled="0"/>
          </a:gradFill>
          <a:ln w="9525" cap="flat" cmpd="sng" algn="ctr">
            <a:noFill/>
            <a:prstDash val="solid"/>
          </a:ln>
          <a:effectLst/>
        </p:spPr>
        <p:txBody>
          <a:bodyPr anchor="ctr"/>
          <a:lstStyle/>
          <a:p>
            <a:pPr algn="ctr" defTabSz="622089" fontAlgn="auto" hangingPunct="1">
              <a:spcBef>
                <a:spcPts val="0"/>
              </a:spcBef>
              <a:spcAft>
                <a:spcPts val="0"/>
              </a:spcAft>
              <a:defRPr/>
            </a:pPr>
            <a:endParaRPr lang="en-US" kern="0">
              <a:solidFill>
                <a:sysClr val="window" lastClr="FFFFFF"/>
              </a:solidFill>
              <a:latin typeface="Calibri"/>
            </a:endParaRPr>
          </a:p>
        </p:txBody>
      </p:sp>
      <p:sp>
        <p:nvSpPr>
          <p:cNvPr id="7" name="TextBox 6">
            <a:extLst>
              <a:ext uri="{FF2B5EF4-FFF2-40B4-BE49-F238E27FC236}">
                <a16:creationId xmlns:a16="http://schemas.microsoft.com/office/drawing/2014/main" id="{B43604E0-A76D-4A40-981E-D294CB11C860}"/>
              </a:ext>
            </a:extLst>
          </p:cNvPr>
          <p:cNvSpPr txBox="1"/>
          <p:nvPr/>
        </p:nvSpPr>
        <p:spPr bwMode="auto">
          <a:xfrm>
            <a:off x="702292" y="2094214"/>
            <a:ext cx="671871" cy="783291"/>
          </a:xfrm>
          <a:prstGeom prst="rect">
            <a:avLst/>
          </a:prstGeom>
          <a:noFill/>
          <a:scene3d>
            <a:camera prst="isometricOffAxis1Right">
              <a:rot lat="775397" lon="20592968" rev="0"/>
            </a:camera>
            <a:lightRig rig="threePt" dir="t"/>
          </a:scene3d>
        </p:spPr>
        <p:txBody>
          <a:bodyPr>
            <a:spAutoFit/>
            <a:sp3d extrusionH="304800"/>
          </a:bodyPr>
          <a:lstStyle/>
          <a:p>
            <a:pPr>
              <a:buFont typeface="Times New Roman" pitchFamily="16" charset="0"/>
              <a:buNone/>
              <a:defRPr/>
            </a:pPr>
            <a:r>
              <a:rPr lang="en-US" sz="4490" b="1" dirty="0">
                <a:solidFill>
                  <a:srgbClr val="0070C0"/>
                </a:solidFill>
                <a:effectLst>
                  <a:outerShdw blurRad="127000" dir="5220000" sy="-20000" rotWithShape="0">
                    <a:prstClr val="black">
                      <a:alpha val="25000"/>
                    </a:prstClr>
                  </a:outerShdw>
                </a:effectLst>
                <a:latin typeface="Verdana" pitchFamily="34" charset="0"/>
              </a:rPr>
              <a:t>S</a:t>
            </a:r>
          </a:p>
        </p:txBody>
      </p:sp>
      <p:sp>
        <p:nvSpPr>
          <p:cNvPr id="8" name="TextBox 7">
            <a:extLst>
              <a:ext uri="{FF2B5EF4-FFF2-40B4-BE49-F238E27FC236}">
                <a16:creationId xmlns:a16="http://schemas.microsoft.com/office/drawing/2014/main" id="{B21EDB34-1CCB-4EFB-8E83-8A0BF3774BAB}"/>
              </a:ext>
            </a:extLst>
          </p:cNvPr>
          <p:cNvSpPr txBox="1"/>
          <p:nvPr/>
        </p:nvSpPr>
        <p:spPr bwMode="auto">
          <a:xfrm>
            <a:off x="1662106" y="2081415"/>
            <a:ext cx="671871" cy="783291"/>
          </a:xfrm>
          <a:prstGeom prst="rect">
            <a:avLst/>
          </a:prstGeom>
          <a:noFill/>
          <a:scene3d>
            <a:camera prst="isometricOffAxis1Right">
              <a:rot lat="775397" lon="20592968" rev="0"/>
            </a:camera>
            <a:lightRig rig="threePt" dir="t"/>
          </a:scene3d>
        </p:spPr>
        <p:txBody>
          <a:bodyPr>
            <a:spAutoFit/>
            <a:sp3d extrusionH="304800"/>
          </a:bodyPr>
          <a:lstStyle/>
          <a:p>
            <a:pPr>
              <a:buFont typeface="Times New Roman" pitchFamily="16" charset="0"/>
              <a:buNone/>
              <a:defRPr/>
            </a:pPr>
            <a:r>
              <a:rPr lang="en-US" sz="4490" b="1" dirty="0">
                <a:solidFill>
                  <a:srgbClr val="595959"/>
                </a:solidFill>
                <a:effectLst>
                  <a:outerShdw blurRad="127000" dir="5220000" sy="-20000" rotWithShape="0">
                    <a:prstClr val="black">
                      <a:alpha val="20000"/>
                    </a:prstClr>
                  </a:outerShdw>
                </a:effectLst>
                <a:latin typeface="Verdana" pitchFamily="34" charset="0"/>
              </a:rPr>
              <a:t>W</a:t>
            </a:r>
          </a:p>
        </p:txBody>
      </p:sp>
      <p:sp>
        <p:nvSpPr>
          <p:cNvPr id="9" name="TextBox 8">
            <a:extLst>
              <a:ext uri="{FF2B5EF4-FFF2-40B4-BE49-F238E27FC236}">
                <a16:creationId xmlns:a16="http://schemas.microsoft.com/office/drawing/2014/main" id="{59A780DC-8ED3-48AC-AF21-572EDA480D82}"/>
              </a:ext>
            </a:extLst>
          </p:cNvPr>
          <p:cNvSpPr txBox="1"/>
          <p:nvPr/>
        </p:nvSpPr>
        <p:spPr bwMode="auto">
          <a:xfrm>
            <a:off x="660099" y="3194775"/>
            <a:ext cx="671871" cy="783291"/>
          </a:xfrm>
          <a:prstGeom prst="rect">
            <a:avLst/>
          </a:prstGeom>
          <a:noFill/>
          <a:scene3d>
            <a:camera prst="isometricOffAxis1Right">
              <a:rot lat="775397" lon="20592968" rev="0"/>
            </a:camera>
            <a:lightRig rig="threePt" dir="t"/>
          </a:scene3d>
        </p:spPr>
        <p:txBody>
          <a:bodyPr>
            <a:spAutoFit/>
            <a:sp3d extrusionH="304800"/>
          </a:bodyPr>
          <a:lstStyle/>
          <a:p>
            <a:pPr>
              <a:buFont typeface="Times New Roman" pitchFamily="16" charset="0"/>
              <a:buNone/>
              <a:defRPr/>
            </a:pPr>
            <a:r>
              <a:rPr lang="en-US" sz="4490" b="1" dirty="0">
                <a:solidFill>
                  <a:srgbClr val="326609"/>
                </a:solidFill>
                <a:effectLst>
                  <a:outerShdw blurRad="127000" dir="5220000" sy="-20000" rotWithShape="0">
                    <a:prstClr val="black">
                      <a:alpha val="20000"/>
                    </a:prstClr>
                  </a:outerShdw>
                </a:effectLst>
                <a:latin typeface="Verdana" pitchFamily="34" charset="0"/>
              </a:rPr>
              <a:t>O</a:t>
            </a:r>
          </a:p>
        </p:txBody>
      </p:sp>
      <p:sp>
        <p:nvSpPr>
          <p:cNvPr id="10" name="TextBox 9">
            <a:extLst>
              <a:ext uri="{FF2B5EF4-FFF2-40B4-BE49-F238E27FC236}">
                <a16:creationId xmlns:a16="http://schemas.microsoft.com/office/drawing/2014/main" id="{C42376E2-1C4F-4EAF-B58D-E370B1ED8E6E}"/>
              </a:ext>
            </a:extLst>
          </p:cNvPr>
          <p:cNvSpPr txBox="1"/>
          <p:nvPr/>
        </p:nvSpPr>
        <p:spPr bwMode="auto">
          <a:xfrm>
            <a:off x="1786282" y="3201174"/>
            <a:ext cx="671871" cy="783291"/>
          </a:xfrm>
          <a:prstGeom prst="rect">
            <a:avLst/>
          </a:prstGeom>
          <a:noFill/>
          <a:scene3d>
            <a:camera prst="isometricOffAxis1Right">
              <a:rot lat="775397" lon="20592968" rev="0"/>
            </a:camera>
            <a:lightRig rig="threePt" dir="t"/>
          </a:scene3d>
        </p:spPr>
        <p:txBody>
          <a:bodyPr>
            <a:spAutoFit/>
            <a:sp3d extrusionH="304800"/>
          </a:bodyPr>
          <a:lstStyle/>
          <a:p>
            <a:pPr>
              <a:buFont typeface="Times New Roman" pitchFamily="16" charset="0"/>
              <a:buNone/>
              <a:defRPr/>
            </a:pPr>
            <a:r>
              <a:rPr lang="en-US" sz="4490" b="1" dirty="0">
                <a:solidFill>
                  <a:schemeClr val="bg1">
                    <a:lumMod val="65000"/>
                  </a:schemeClr>
                </a:solidFill>
                <a:effectLst>
                  <a:outerShdw blurRad="127000" dir="5220000" sy="-20000" rotWithShape="0">
                    <a:prstClr val="black">
                      <a:alpha val="20000"/>
                    </a:prstClr>
                  </a:outerShdw>
                </a:effectLst>
                <a:latin typeface="Verdana" pitchFamily="34" charset="0"/>
              </a:rPr>
              <a:t>T</a:t>
            </a:r>
          </a:p>
        </p:txBody>
      </p:sp>
      <p:sp>
        <p:nvSpPr>
          <p:cNvPr id="11" name="Rectangle 10">
            <a:extLst>
              <a:ext uri="{FF2B5EF4-FFF2-40B4-BE49-F238E27FC236}">
                <a16:creationId xmlns:a16="http://schemas.microsoft.com/office/drawing/2014/main" id="{B2D1BE34-3D3F-4D93-859D-50153F7C8D80}"/>
              </a:ext>
            </a:extLst>
          </p:cNvPr>
          <p:cNvSpPr/>
          <p:nvPr/>
        </p:nvSpPr>
        <p:spPr bwMode="auto">
          <a:xfrm>
            <a:off x="1572153" y="3071919"/>
            <a:ext cx="992367" cy="992867"/>
          </a:xfrm>
          <a:prstGeom prst="rect">
            <a:avLst/>
          </a:prstGeom>
          <a:gradFill>
            <a:gsLst>
              <a:gs pos="0">
                <a:schemeClr val="bg1">
                  <a:lumMod val="95000"/>
                  <a:alpha val="25000"/>
                </a:schemeClr>
              </a:gs>
              <a:gs pos="100000">
                <a:schemeClr val="bg1">
                  <a:lumMod val="65000"/>
                  <a:alpha val="39000"/>
                </a:schemeClr>
              </a:gs>
            </a:gsLst>
            <a:lin ang="5400000" scaled="0"/>
          </a:gradFill>
          <a:ln w="9525" cap="flat" cmpd="sng" algn="ctr">
            <a:solidFill>
              <a:srgbClr val="FFC000"/>
            </a:solidFill>
            <a:prstDash val="solid"/>
            <a:round/>
            <a:headEnd type="none" w="med" len="med"/>
            <a:tailEnd type="none" w="med" len="med"/>
          </a:ln>
          <a:effectLst/>
          <a:scene3d>
            <a:camera prst="isometricOffAxis1Right">
              <a:rot lat="775397" lon="20592968" rev="0"/>
            </a:camera>
            <a:lightRig rig="threePt" dir="t"/>
          </a:scene3d>
          <a:sp3d extrusionH="1352550"/>
        </p:spPr>
        <p:txBody>
          <a:bodyPr/>
          <a:lstStyle/>
          <a:p>
            <a:pPr>
              <a:buFont typeface="Times New Roman" charset="0"/>
              <a:buNone/>
              <a:defRPr/>
            </a:pPr>
            <a:endParaRPr lang="en-US">
              <a:solidFill>
                <a:schemeClr val="bg1">
                  <a:lumMod val="65000"/>
                </a:schemeClr>
              </a:solidFill>
            </a:endParaRPr>
          </a:p>
        </p:txBody>
      </p:sp>
      <p:sp>
        <p:nvSpPr>
          <p:cNvPr id="12" name="Rectangle 11">
            <a:extLst>
              <a:ext uri="{FF2B5EF4-FFF2-40B4-BE49-F238E27FC236}">
                <a16:creationId xmlns:a16="http://schemas.microsoft.com/office/drawing/2014/main" id="{DFE9C0AC-73CD-474F-AEF4-DD2006F04565}"/>
              </a:ext>
            </a:extLst>
          </p:cNvPr>
          <p:cNvSpPr/>
          <p:nvPr/>
        </p:nvSpPr>
        <p:spPr bwMode="auto">
          <a:xfrm>
            <a:off x="503716" y="3135910"/>
            <a:ext cx="992367" cy="992867"/>
          </a:xfrm>
          <a:prstGeom prst="rect">
            <a:avLst/>
          </a:prstGeom>
          <a:gradFill>
            <a:gsLst>
              <a:gs pos="0">
                <a:schemeClr val="bg1">
                  <a:lumMod val="95000"/>
                  <a:alpha val="25000"/>
                </a:schemeClr>
              </a:gs>
              <a:gs pos="100000">
                <a:schemeClr val="bg1">
                  <a:lumMod val="65000"/>
                  <a:alpha val="39000"/>
                </a:schemeClr>
              </a:gs>
            </a:gsLst>
            <a:lin ang="5400000" scaled="0"/>
          </a:gradFill>
          <a:ln w="9525" cap="flat" cmpd="sng" algn="ctr">
            <a:solidFill>
              <a:srgbClr val="0070C0"/>
            </a:solidFill>
            <a:prstDash val="solid"/>
            <a:round/>
            <a:headEnd type="none" w="med" len="med"/>
            <a:tailEnd type="none" w="med" len="med"/>
          </a:ln>
          <a:effectLst/>
          <a:scene3d>
            <a:camera prst="isometricOffAxis1Right">
              <a:rot lat="775397" lon="20592968" rev="0"/>
            </a:camera>
            <a:lightRig rig="threePt" dir="t"/>
          </a:scene3d>
          <a:sp3d extrusionH="1352550"/>
        </p:spPr>
        <p:txBody>
          <a:bodyPr/>
          <a:lstStyle/>
          <a:p>
            <a:pPr>
              <a:buFont typeface="Times New Roman" charset="0"/>
              <a:buNone/>
              <a:defRPr/>
            </a:pPr>
            <a:endParaRPr lang="en-US">
              <a:solidFill>
                <a:srgbClr val="326609"/>
              </a:solidFill>
            </a:endParaRPr>
          </a:p>
        </p:txBody>
      </p:sp>
      <p:sp>
        <p:nvSpPr>
          <p:cNvPr id="13" name="Rectangle 12">
            <a:extLst>
              <a:ext uri="{FF2B5EF4-FFF2-40B4-BE49-F238E27FC236}">
                <a16:creationId xmlns:a16="http://schemas.microsoft.com/office/drawing/2014/main" id="{96850151-D401-40F7-8832-25F2773A9B11}"/>
              </a:ext>
            </a:extLst>
          </p:cNvPr>
          <p:cNvSpPr/>
          <p:nvPr/>
        </p:nvSpPr>
        <p:spPr bwMode="auto">
          <a:xfrm>
            <a:off x="1546561" y="1996857"/>
            <a:ext cx="992367" cy="992867"/>
          </a:xfrm>
          <a:prstGeom prst="rect">
            <a:avLst/>
          </a:prstGeom>
          <a:gradFill>
            <a:gsLst>
              <a:gs pos="0">
                <a:schemeClr val="bg1">
                  <a:lumMod val="95000"/>
                  <a:alpha val="25000"/>
                </a:schemeClr>
              </a:gs>
              <a:gs pos="100000">
                <a:schemeClr val="bg1">
                  <a:lumMod val="65000"/>
                  <a:alpha val="39000"/>
                </a:schemeClr>
              </a:gs>
            </a:gsLst>
            <a:lin ang="5400000" scaled="0"/>
          </a:gradFill>
          <a:ln w="9525" cap="flat" cmpd="sng" algn="ctr">
            <a:solidFill>
              <a:srgbClr val="FF0000"/>
            </a:solidFill>
            <a:prstDash val="solid"/>
            <a:round/>
            <a:headEnd type="none" w="med" len="med"/>
            <a:tailEnd type="none" w="med" len="med"/>
          </a:ln>
          <a:effectLst/>
          <a:scene3d>
            <a:camera prst="isometricOffAxis1Right">
              <a:rot lat="775397" lon="20592968" rev="0"/>
            </a:camera>
            <a:lightRig rig="threePt" dir="t"/>
          </a:scene3d>
          <a:sp3d extrusionH="1352550"/>
        </p:spPr>
        <p:txBody>
          <a:bodyPr/>
          <a:lstStyle/>
          <a:p>
            <a:pPr>
              <a:buFont typeface="Times New Roman" charset="0"/>
              <a:buNone/>
              <a:defRPr/>
            </a:pPr>
            <a:endParaRPr lang="en-US" dirty="0">
              <a:solidFill>
                <a:srgbClr val="595959"/>
              </a:solidFill>
            </a:endParaRPr>
          </a:p>
        </p:txBody>
      </p:sp>
      <p:sp>
        <p:nvSpPr>
          <p:cNvPr id="14" name="Rectangle 13">
            <a:extLst>
              <a:ext uri="{FF2B5EF4-FFF2-40B4-BE49-F238E27FC236}">
                <a16:creationId xmlns:a16="http://schemas.microsoft.com/office/drawing/2014/main" id="{05DE0111-A5AD-46AE-8794-256C54843E06}"/>
              </a:ext>
            </a:extLst>
          </p:cNvPr>
          <p:cNvSpPr/>
          <p:nvPr/>
        </p:nvSpPr>
        <p:spPr bwMode="auto">
          <a:xfrm>
            <a:off x="490920" y="2060848"/>
            <a:ext cx="992367" cy="992867"/>
          </a:xfrm>
          <a:prstGeom prst="rect">
            <a:avLst/>
          </a:prstGeom>
          <a:gradFill>
            <a:gsLst>
              <a:gs pos="0">
                <a:schemeClr val="bg1">
                  <a:lumMod val="95000"/>
                  <a:alpha val="25000"/>
                </a:schemeClr>
              </a:gs>
              <a:gs pos="100000">
                <a:schemeClr val="bg1">
                  <a:lumMod val="65000"/>
                  <a:alpha val="39000"/>
                </a:schemeClr>
              </a:gs>
            </a:gsLst>
            <a:lin ang="5400000" scaled="0"/>
          </a:gradFill>
          <a:ln w="9525" cap="flat" cmpd="sng" algn="ctr">
            <a:solidFill>
              <a:srgbClr val="7030A0"/>
            </a:solidFill>
            <a:prstDash val="solid"/>
            <a:round/>
            <a:headEnd type="none" w="med" len="med"/>
            <a:tailEnd type="none" w="med" len="med"/>
          </a:ln>
          <a:effectLst/>
          <a:scene3d>
            <a:camera prst="isometricOffAxis1Right">
              <a:rot lat="775397" lon="20592968" rev="0"/>
            </a:camera>
            <a:lightRig rig="threePt" dir="t"/>
          </a:scene3d>
          <a:sp3d extrusionH="1352550"/>
        </p:spPr>
        <p:txBody>
          <a:bodyPr/>
          <a:lstStyle/>
          <a:p>
            <a:pPr>
              <a:buFont typeface="Times New Roman" pitchFamily="16" charset="0"/>
              <a:buNone/>
              <a:defRPr/>
            </a:pPr>
            <a:endParaRPr lang="en-US">
              <a:ln>
                <a:solidFill>
                  <a:srgbClr val="7030A0"/>
                </a:solidFill>
              </a:ln>
              <a:solidFill>
                <a:srgbClr val="7030A0"/>
              </a:solidFill>
            </a:endParaRPr>
          </a:p>
        </p:txBody>
      </p:sp>
      <p:grpSp>
        <p:nvGrpSpPr>
          <p:cNvPr id="15" name="Grupper 5">
            <a:extLst>
              <a:ext uri="{FF2B5EF4-FFF2-40B4-BE49-F238E27FC236}">
                <a16:creationId xmlns:a16="http://schemas.microsoft.com/office/drawing/2014/main" id="{DD6EC11C-DA31-4746-9C37-E125157408F4}"/>
              </a:ext>
            </a:extLst>
          </p:cNvPr>
          <p:cNvGrpSpPr>
            <a:grpSpLocks/>
          </p:cNvGrpSpPr>
          <p:nvPr/>
        </p:nvGrpSpPr>
        <p:grpSpPr bwMode="auto">
          <a:xfrm>
            <a:off x="4067944" y="186481"/>
            <a:ext cx="5083282" cy="5386857"/>
            <a:chOff x="-38100" y="5366940"/>
            <a:chExt cx="9296400" cy="5411645"/>
          </a:xfrm>
        </p:grpSpPr>
        <p:sp>
          <p:nvSpPr>
            <p:cNvPr id="16" name="Rektangel 18">
              <a:extLst>
                <a:ext uri="{FF2B5EF4-FFF2-40B4-BE49-F238E27FC236}">
                  <a16:creationId xmlns:a16="http://schemas.microsoft.com/office/drawing/2014/main" id="{633D9E4D-B8F7-48EF-83F0-780DC001AA84}"/>
                </a:ext>
              </a:extLst>
            </p:cNvPr>
            <p:cNvSpPr/>
            <p:nvPr/>
          </p:nvSpPr>
          <p:spPr>
            <a:xfrm>
              <a:off x="-2523" y="5549021"/>
              <a:ext cx="9225245" cy="5229564"/>
            </a:xfrm>
            <a:prstGeom prst="rect">
              <a:avLst/>
            </a:prstGeom>
            <a:gradFill rotWithShape="1">
              <a:gsLst>
                <a:gs pos="100000">
                  <a:schemeClr val="bg1">
                    <a:lumMod val="95000"/>
                  </a:schemeClr>
                </a:gs>
                <a:gs pos="0">
                  <a:schemeClr val="bg1">
                    <a:lumMod val="75000"/>
                  </a:schemeClr>
                </a:gs>
              </a:gsLst>
              <a:lin ang="16200000" scaled="0"/>
            </a:gradFill>
            <a:ln w="9525" cap="flat" cmpd="sng" algn="ctr">
              <a:noFill/>
              <a:prstDash val="solid"/>
            </a:ln>
            <a:effectLst/>
          </p:spPr>
          <p:txBody>
            <a:bodyPr anchor="ctr"/>
            <a:lstStyle/>
            <a:p>
              <a:pPr algn="ctr" defTabSz="622089" fontAlgn="auto" hangingPunct="1">
                <a:spcBef>
                  <a:spcPts val="0"/>
                </a:spcBef>
                <a:spcAft>
                  <a:spcPts val="0"/>
                </a:spcAft>
                <a:defRPr/>
              </a:pPr>
              <a:endParaRPr lang="da-DK" kern="0">
                <a:solidFill>
                  <a:sysClr val="window" lastClr="FFFFFF"/>
                </a:solidFill>
                <a:latin typeface="Calibri"/>
              </a:endParaRPr>
            </a:p>
          </p:txBody>
        </p:sp>
        <p:grpSp>
          <p:nvGrpSpPr>
            <p:cNvPr id="17" name="Grupper 13">
              <a:extLst>
                <a:ext uri="{FF2B5EF4-FFF2-40B4-BE49-F238E27FC236}">
                  <a16:creationId xmlns:a16="http://schemas.microsoft.com/office/drawing/2014/main" id="{E3F1C8B2-B6A2-4774-994F-CD5A7978F39A}"/>
                </a:ext>
              </a:extLst>
            </p:cNvPr>
            <p:cNvGrpSpPr>
              <a:grpSpLocks/>
            </p:cNvGrpSpPr>
            <p:nvPr/>
          </p:nvGrpSpPr>
          <p:grpSpPr bwMode="auto">
            <a:xfrm>
              <a:off x="-38100" y="5366940"/>
              <a:ext cx="9296400" cy="212782"/>
              <a:chOff x="0" y="1536700"/>
              <a:chExt cx="9144000" cy="317275"/>
            </a:xfrm>
          </p:grpSpPr>
          <p:sp>
            <p:nvSpPr>
              <p:cNvPr id="18" name="Rektangel 20">
                <a:extLst>
                  <a:ext uri="{FF2B5EF4-FFF2-40B4-BE49-F238E27FC236}">
                    <a16:creationId xmlns:a16="http://schemas.microsoft.com/office/drawing/2014/main" id="{C396FE91-9723-4CAB-B97F-D461588881DA}"/>
                  </a:ext>
                </a:extLst>
              </p:cNvPr>
              <p:cNvSpPr/>
              <p:nvPr/>
            </p:nvSpPr>
            <p:spPr>
              <a:xfrm>
                <a:off x="0" y="1536700"/>
                <a:ext cx="9144000" cy="318487"/>
              </a:xfrm>
              <a:prstGeom prst="rect">
                <a:avLst/>
              </a:prstGeom>
              <a:gradFill rotWithShape="1">
                <a:gsLst>
                  <a:gs pos="0">
                    <a:srgbClr val="00B0F0"/>
                  </a:gs>
                  <a:gs pos="100000">
                    <a:srgbClr val="00355C"/>
                  </a:gs>
                </a:gsLst>
                <a:lin ang="16200000" scaled="0"/>
              </a:gradFill>
              <a:ln w="9525" cap="flat" cmpd="sng" algn="ctr">
                <a:noFill/>
                <a:prstDash val="solid"/>
              </a:ln>
              <a:effectLst/>
            </p:spPr>
            <p:txBody>
              <a:bodyPr anchor="ctr"/>
              <a:lstStyle/>
              <a:p>
                <a:pPr algn="ctr" defTabSz="622089" fontAlgn="auto" hangingPunct="1">
                  <a:spcBef>
                    <a:spcPts val="0"/>
                  </a:spcBef>
                  <a:spcAft>
                    <a:spcPts val="0"/>
                  </a:spcAft>
                  <a:defRPr/>
                </a:pPr>
                <a:endParaRPr lang="da-DK" kern="0">
                  <a:solidFill>
                    <a:sysClr val="window" lastClr="FFFFFF"/>
                  </a:solidFill>
                  <a:latin typeface="Calibri"/>
                </a:endParaRPr>
              </a:p>
            </p:txBody>
          </p:sp>
          <p:sp>
            <p:nvSpPr>
              <p:cNvPr id="19" name="Rektangel 21">
                <a:extLst>
                  <a:ext uri="{FF2B5EF4-FFF2-40B4-BE49-F238E27FC236}">
                    <a16:creationId xmlns:a16="http://schemas.microsoft.com/office/drawing/2014/main" id="{6A8302EF-53FC-4E5F-BE64-00512C396D88}"/>
                  </a:ext>
                </a:extLst>
              </p:cNvPr>
              <p:cNvSpPr/>
              <p:nvPr/>
            </p:nvSpPr>
            <p:spPr>
              <a:xfrm>
                <a:off x="0" y="1574800"/>
                <a:ext cx="9144000" cy="152400"/>
              </a:xfrm>
              <a:prstGeom prst="rect">
                <a:avLst/>
              </a:prstGeom>
              <a:gradFill rotWithShape="1">
                <a:gsLst>
                  <a:gs pos="100000">
                    <a:srgbClr val="FFFCF9">
                      <a:alpha val="79000"/>
                    </a:srgbClr>
                  </a:gs>
                  <a:gs pos="0">
                    <a:srgbClr val="E6E6E6">
                      <a:tint val="50000"/>
                      <a:shade val="100000"/>
                      <a:satMod val="350000"/>
                      <a:alpha val="0"/>
                    </a:srgbClr>
                  </a:gs>
                </a:gsLst>
                <a:lin ang="16200000" scaled="0"/>
              </a:gradFill>
              <a:ln w="9525" cap="flat" cmpd="sng" algn="ctr">
                <a:noFill/>
                <a:prstDash val="solid"/>
              </a:ln>
              <a:effectLst/>
            </p:spPr>
            <p:txBody>
              <a:bodyPr anchor="ctr"/>
              <a:lstStyle/>
              <a:p>
                <a:pPr algn="ctr" defTabSz="622089" fontAlgn="auto" hangingPunct="1">
                  <a:spcBef>
                    <a:spcPts val="0"/>
                  </a:spcBef>
                  <a:spcAft>
                    <a:spcPts val="0"/>
                  </a:spcAft>
                  <a:defRPr/>
                </a:pPr>
                <a:endParaRPr lang="da-DK" kern="0" dirty="0">
                  <a:solidFill>
                    <a:sysClr val="window" lastClr="FFFFFF"/>
                  </a:solidFill>
                  <a:latin typeface="Calibri"/>
                </a:endParaRPr>
              </a:p>
            </p:txBody>
          </p:sp>
        </p:grpSp>
      </p:grpSp>
      <p:sp>
        <p:nvSpPr>
          <p:cNvPr id="20" name="Tekstboks 3">
            <a:extLst>
              <a:ext uri="{FF2B5EF4-FFF2-40B4-BE49-F238E27FC236}">
                <a16:creationId xmlns:a16="http://schemas.microsoft.com/office/drawing/2014/main" id="{B5BAF7C2-D7E9-434F-B431-37E443D1BA93}"/>
              </a:ext>
            </a:extLst>
          </p:cNvPr>
          <p:cNvSpPr txBox="1">
            <a:spLocks noChangeArrowheads="1"/>
          </p:cNvSpPr>
          <p:nvPr/>
        </p:nvSpPr>
        <p:spPr bwMode="auto">
          <a:xfrm>
            <a:off x="145285" y="260648"/>
            <a:ext cx="1775230" cy="584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da-DK" altLang="en-US" sz="3200" dirty="0">
                <a:latin typeface="Calibri" panose="020F0502020204030204" pitchFamily="34" charset="0"/>
                <a:cs typeface="Calibri" panose="020F0502020204030204" pitchFamily="34" charset="0"/>
              </a:rPr>
              <a:t>Summary</a:t>
            </a:r>
          </a:p>
        </p:txBody>
      </p:sp>
      <p:sp>
        <p:nvSpPr>
          <p:cNvPr id="21" name="Text Box 17">
            <a:extLst>
              <a:ext uri="{FF2B5EF4-FFF2-40B4-BE49-F238E27FC236}">
                <a16:creationId xmlns:a16="http://schemas.microsoft.com/office/drawing/2014/main" id="{F6E65ABB-53BC-4C9D-BE57-BD22296D0034}"/>
              </a:ext>
            </a:extLst>
          </p:cNvPr>
          <p:cNvSpPr txBox="1">
            <a:spLocks noChangeArrowheads="1"/>
          </p:cNvSpPr>
          <p:nvPr/>
        </p:nvSpPr>
        <p:spPr bwMode="auto">
          <a:xfrm>
            <a:off x="4221568" y="535299"/>
            <a:ext cx="4418716" cy="5038040"/>
          </a:xfrm>
          <a:prstGeom prst="rect">
            <a:avLst/>
          </a:prstGeom>
          <a:noFill/>
          <a:ln w="9525">
            <a:noFill/>
            <a:miter lim="800000"/>
            <a:headEnd/>
            <a:tailEnd/>
          </a:ln>
        </p:spPr>
        <p:txBody>
          <a:bodyPr anchor="b"/>
          <a:lstStyle/>
          <a:p>
            <a:pPr>
              <a:buFont typeface="Times New Roman" pitchFamily="-109" charset="0"/>
              <a:buNone/>
              <a:defRPr/>
            </a:pPr>
            <a:endParaRPr lang="en-US" sz="1600" b="1" dirty="0">
              <a:latin typeface="Arial" pitchFamily="-109" charset="0"/>
            </a:endParaRPr>
          </a:p>
          <a:p>
            <a:pPr>
              <a:buFont typeface="Times New Roman" pitchFamily="-109" charset="0"/>
              <a:buNone/>
              <a:defRPr/>
            </a:pPr>
            <a:endParaRPr lang="en-US" sz="1600" b="1" dirty="0">
              <a:latin typeface="Arial" pitchFamily="-109" charset="0"/>
            </a:endParaRPr>
          </a:p>
          <a:p>
            <a:pPr>
              <a:buFont typeface="Times New Roman" pitchFamily="-109" charset="0"/>
              <a:buNone/>
              <a:defRPr/>
            </a:pPr>
            <a:endParaRPr lang="en-US" sz="1600" b="1" dirty="0">
              <a:latin typeface="Arial" pitchFamily="-109" charset="0"/>
            </a:endParaRPr>
          </a:p>
          <a:p>
            <a:pPr>
              <a:buFont typeface="Times New Roman" pitchFamily="-109" charset="0"/>
              <a:buNone/>
              <a:defRPr/>
            </a:pPr>
            <a:endParaRPr lang="en-US" sz="1600" b="1" dirty="0">
              <a:latin typeface="Arial" pitchFamily="-109" charset="0"/>
            </a:endParaRPr>
          </a:p>
          <a:p>
            <a:pPr>
              <a:buFont typeface="Times New Roman" pitchFamily="-109" charset="0"/>
              <a:buNone/>
              <a:defRPr/>
            </a:pPr>
            <a:r>
              <a:rPr lang="en-US" sz="1600" b="1" dirty="0">
                <a:latin typeface="Arial" pitchFamily="-109" charset="0"/>
              </a:rPr>
              <a:t>SWOT summary</a:t>
            </a:r>
            <a:endParaRPr lang="en-US" sz="1600" dirty="0">
              <a:latin typeface="Arial" pitchFamily="-109" charset="0"/>
            </a:endParaRPr>
          </a:p>
          <a:p>
            <a:pPr marL="285750" indent="-285750" hangingPunct="1">
              <a:spcBef>
                <a:spcPct val="20000"/>
              </a:spcBef>
              <a:buFont typeface="Wingdings" panose="05000000000000000000" pitchFamily="2" charset="2"/>
              <a:buChar char="q"/>
              <a:defRPr/>
            </a:pPr>
            <a:r>
              <a:rPr lang="en-US" sz="1600" noProof="1">
                <a:latin typeface="Calibri" pitchFamily="-109" charset="0"/>
                <a:ea typeface="Arial" pitchFamily="-109" charset="0"/>
                <a:cs typeface="Arial" pitchFamily="-109" charset="0"/>
              </a:rPr>
              <a:t>The Company does not require high staff numbers to operate. </a:t>
            </a:r>
          </a:p>
          <a:p>
            <a:pPr marL="285750" indent="-285750" hangingPunct="1">
              <a:spcBef>
                <a:spcPct val="20000"/>
              </a:spcBef>
              <a:buFont typeface="Wingdings" panose="05000000000000000000" pitchFamily="2" charset="2"/>
              <a:buChar char="q"/>
              <a:defRPr/>
            </a:pPr>
            <a:r>
              <a:rPr lang="en-US" sz="1600" noProof="1">
                <a:latin typeface="Calibri" pitchFamily="-109" charset="0"/>
                <a:ea typeface="Arial" pitchFamily="-109" charset="0"/>
                <a:cs typeface="Arial" pitchFamily="-109" charset="0"/>
              </a:rPr>
              <a:t>Customers demand usually rises and follows a seasonal pattern including academic dates and public holidays.</a:t>
            </a:r>
          </a:p>
          <a:p>
            <a:pPr marL="285750" indent="-285750" hangingPunct="1">
              <a:spcBef>
                <a:spcPct val="20000"/>
              </a:spcBef>
              <a:buFont typeface="Wingdings" panose="05000000000000000000" pitchFamily="2" charset="2"/>
              <a:buChar char="q"/>
              <a:defRPr/>
            </a:pPr>
            <a:r>
              <a:rPr lang="en-US" sz="1600" noProof="1">
                <a:latin typeface="Calibri" pitchFamily="-109" charset="0"/>
                <a:ea typeface="Arial" pitchFamily="-109" charset="0"/>
                <a:cs typeface="Arial" pitchFamily="-109" charset="0"/>
              </a:rPr>
              <a:t>Global Warming poses a threat to usual destinations</a:t>
            </a:r>
          </a:p>
          <a:p>
            <a:pPr marL="285750" indent="-285750" hangingPunct="1">
              <a:spcBef>
                <a:spcPct val="20000"/>
              </a:spcBef>
              <a:buFont typeface="Wingdings" panose="05000000000000000000" pitchFamily="2" charset="2"/>
              <a:buChar char="q"/>
              <a:defRPr/>
            </a:pPr>
            <a:r>
              <a:rPr lang="en-US" sz="1600" kern="0" dirty="0">
                <a:latin typeface="Calibri" pitchFamily="34" charset="0"/>
                <a:cs typeface="Arial" pitchFamily="34" charset="0"/>
              </a:rPr>
              <a:t>Although the changing global temperatures brings more natural phenomena out of our control it also offers new destinations that are blossoming and attracting new clients. </a:t>
            </a:r>
          </a:p>
          <a:p>
            <a:pPr marL="285750" indent="-285750" hangingPunct="1">
              <a:spcBef>
                <a:spcPct val="20000"/>
              </a:spcBef>
              <a:buFont typeface="Wingdings" panose="05000000000000000000" pitchFamily="2" charset="2"/>
              <a:buChar char="q"/>
              <a:defRPr/>
            </a:pPr>
            <a:r>
              <a:rPr lang="en-US" sz="1600" kern="0" dirty="0">
                <a:latin typeface="Calibri" pitchFamily="34" charset="0"/>
                <a:cs typeface="Arial" pitchFamily="34" charset="0"/>
              </a:rPr>
              <a:t>Domestic economic conditions are uncertain with the impact of </a:t>
            </a:r>
            <a:r>
              <a:rPr lang="en-US" sz="1600" kern="0" dirty="0" err="1">
                <a:latin typeface="Calibri" pitchFamily="34" charset="0"/>
                <a:cs typeface="Arial" pitchFamily="34" charset="0"/>
              </a:rPr>
              <a:t>brexit</a:t>
            </a:r>
            <a:r>
              <a:rPr lang="en-US" sz="1600" kern="0" dirty="0">
                <a:latin typeface="Calibri" pitchFamily="34" charset="0"/>
                <a:cs typeface="Arial" pitchFamily="34" charset="0"/>
              </a:rPr>
              <a:t> looming. </a:t>
            </a:r>
          </a:p>
          <a:p>
            <a:pPr marL="285750" indent="-285750" hangingPunct="1">
              <a:spcBef>
                <a:spcPct val="20000"/>
              </a:spcBef>
              <a:buFont typeface="Wingdings" panose="05000000000000000000" pitchFamily="2" charset="2"/>
              <a:buChar char="q"/>
              <a:defRPr/>
            </a:pPr>
            <a:r>
              <a:rPr lang="en-US" sz="1600" kern="0" dirty="0">
                <a:latin typeface="Calibri" pitchFamily="34" charset="0"/>
                <a:cs typeface="Arial" pitchFamily="34" charset="0"/>
              </a:rPr>
              <a:t>Unpredictable Economic conditions are prevailing globally and these affect where travelers holiday. </a:t>
            </a:r>
          </a:p>
          <a:p>
            <a:pPr marL="285750" indent="-285750" hangingPunct="1">
              <a:spcBef>
                <a:spcPct val="20000"/>
              </a:spcBef>
              <a:buFont typeface="Wingdings" panose="05000000000000000000" pitchFamily="2" charset="2"/>
              <a:buChar char="q"/>
              <a:defRPr/>
            </a:pPr>
            <a:r>
              <a:rPr lang="en-US" sz="1600" kern="0" dirty="0">
                <a:latin typeface="Calibri" pitchFamily="34" charset="0"/>
                <a:cs typeface="Arial" pitchFamily="34" charset="0"/>
              </a:rPr>
              <a:t>Offering Niche holidays that are experiences that our staff have had the pleasure of partaking sets us apart from other agencies. </a:t>
            </a:r>
          </a:p>
        </p:txBody>
      </p:sp>
    </p:spTree>
    <p:extLst>
      <p:ext uri="{BB962C8B-B14F-4D97-AF65-F5344CB8AC3E}">
        <p14:creationId xmlns:p14="http://schemas.microsoft.com/office/powerpoint/2010/main" val="117184457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21096" y="411043"/>
            <a:ext cx="8915400" cy="6186309"/>
          </a:xfrm>
          <a:prstGeom prst="rect">
            <a:avLst/>
          </a:prstGeom>
          <a:noFill/>
        </p:spPr>
        <p:txBody>
          <a:bodyPr wrap="square" rtlCol="0">
            <a:spAutoFit/>
          </a:bodyPr>
          <a:lstStyle/>
          <a:p>
            <a:r>
              <a:rPr lang="en-US" dirty="0"/>
              <a:t>       Travel Agency is know as a retail business which sell travel related products and services to their customer on the behalf of other companies like airline, bus, train, curies lines  hotels etc. On this travel sector PESTEL effects are a must as it is a service intensive industries and indispensible among the tourism business</a:t>
            </a:r>
          </a:p>
          <a:p>
            <a:r>
              <a:rPr lang="en-US" b="1" u="sng" dirty="0"/>
              <a:t>Political Effect:</a:t>
            </a:r>
          </a:p>
          <a:p>
            <a:pPr marL="342900" indent="-342900">
              <a:buAutoNum type="arabicPeriod"/>
            </a:pPr>
            <a:r>
              <a:rPr lang="en-US" dirty="0"/>
              <a:t>For choosing a destination for tourists the current political situation of that place is a huge factor.</a:t>
            </a:r>
          </a:p>
          <a:p>
            <a:pPr marL="342900" indent="-342900">
              <a:buAutoNum type="arabicPeriod"/>
            </a:pPr>
            <a:r>
              <a:rPr lang="en-US" dirty="0"/>
              <a:t>Agencies must have a good political relation among them also need to maintain a good political relation among the suppliers like airline, cruise line etc.</a:t>
            </a:r>
          </a:p>
          <a:p>
            <a:pPr marL="342900" indent="-342900">
              <a:buAutoNum type="arabicPeriod"/>
            </a:pPr>
            <a:r>
              <a:rPr lang="en-US" dirty="0"/>
              <a:t>Agencies must maintain a very well political relation with the current government of the country and as well as with the other countries which their clients visit.</a:t>
            </a:r>
          </a:p>
          <a:p>
            <a:r>
              <a:rPr lang="en-US" b="1" u="sng" dirty="0"/>
              <a:t>Economical Effect:</a:t>
            </a:r>
          </a:p>
          <a:p>
            <a:r>
              <a:rPr lang="en-US" dirty="0"/>
              <a:t>1. Strong economy of the country as well as of the business bring easy success to any kind of business. So travel agencies must be aware of the current economical condition of the country and they must take care of their economical condition also.</a:t>
            </a:r>
          </a:p>
          <a:p>
            <a:r>
              <a:rPr lang="en-US" dirty="0"/>
              <a:t>2. Economy is the backbone of any travel agency. First they have to invest a lot to find out profit from their business.</a:t>
            </a:r>
          </a:p>
          <a:p>
            <a:r>
              <a:rPr lang="en-US" dirty="0"/>
              <a:t>3. Storing economy provides good organizational environment which bring more clients . That means economy has a vast affect on travel agencies.</a:t>
            </a:r>
          </a:p>
          <a:p>
            <a:pPr marL="342900" indent="-342900">
              <a:buAutoNum type="arabicPeriod"/>
            </a:pPr>
            <a:endParaRPr lang="en-US" dirty="0"/>
          </a:p>
          <a:p>
            <a:pPr marL="342900" indent="-342900">
              <a:buAutoNum type="arabicPeriod"/>
            </a:pPr>
            <a:endParaRPr lang="en-US" dirty="0"/>
          </a:p>
          <a:p>
            <a:endParaRPr lang="en-US" dirty="0"/>
          </a:p>
        </p:txBody>
      </p:sp>
      <p:sp>
        <p:nvSpPr>
          <p:cNvPr id="2" name="TextBox 1">
            <a:extLst>
              <a:ext uri="{FF2B5EF4-FFF2-40B4-BE49-F238E27FC236}">
                <a16:creationId xmlns:a16="http://schemas.microsoft.com/office/drawing/2014/main" id="{7E027815-EFA4-465E-B09F-23B2BB8AD5A2}"/>
              </a:ext>
            </a:extLst>
          </p:cNvPr>
          <p:cNvSpPr txBox="1"/>
          <p:nvPr/>
        </p:nvSpPr>
        <p:spPr>
          <a:xfrm>
            <a:off x="200891" y="-67454"/>
            <a:ext cx="3145669" cy="400110"/>
          </a:xfrm>
          <a:prstGeom prst="rect">
            <a:avLst/>
          </a:prstGeom>
          <a:noFill/>
        </p:spPr>
        <p:txBody>
          <a:bodyPr wrap="none" rtlCol="0">
            <a:spAutoFit/>
          </a:bodyPr>
          <a:lstStyle/>
          <a:p>
            <a:r>
              <a:rPr lang="en-GB" altLang="en-US" sz="2000" b="1" u="sng" dirty="0">
                <a:cs typeface="Arial" panose="020B0604020202020204" pitchFamily="34" charset="0"/>
              </a:rPr>
              <a:t>Mihaela </a:t>
            </a:r>
            <a:r>
              <a:rPr lang="en-GB" altLang="en-US" sz="2000" b="1" u="sng" dirty="0" err="1">
                <a:cs typeface="Arial" panose="020B0604020202020204" pitchFamily="34" charset="0"/>
              </a:rPr>
              <a:t>Vasila</a:t>
            </a:r>
            <a:r>
              <a:rPr lang="en-GB" altLang="en-US" sz="2000" b="1" u="sng" dirty="0">
                <a:cs typeface="Arial" panose="020B0604020202020204" pitchFamily="34" charset="0"/>
              </a:rPr>
              <a:t> - 1606027</a:t>
            </a:r>
            <a:endParaRPr lang="en-GB" altLang="en-US" sz="2000" b="1" i="1" u="sng" dirty="0">
              <a:cs typeface="Arial" panose="020B0604020202020204" pitchFamily="34" charset="0"/>
            </a:endParaRPr>
          </a:p>
        </p:txBody>
      </p:sp>
      <p:sp>
        <p:nvSpPr>
          <p:cNvPr id="3" name="TextBox 2">
            <a:extLst>
              <a:ext uri="{FF2B5EF4-FFF2-40B4-BE49-F238E27FC236}">
                <a16:creationId xmlns:a16="http://schemas.microsoft.com/office/drawing/2014/main" id="{9BF108CE-D185-4A01-90CB-90C07BF1EBA9}"/>
              </a:ext>
            </a:extLst>
          </p:cNvPr>
          <p:cNvSpPr txBox="1"/>
          <p:nvPr/>
        </p:nvSpPr>
        <p:spPr>
          <a:xfrm>
            <a:off x="5364088" y="-55535"/>
            <a:ext cx="1645588" cy="523220"/>
          </a:xfrm>
          <a:prstGeom prst="rect">
            <a:avLst/>
          </a:prstGeom>
          <a:noFill/>
        </p:spPr>
        <p:txBody>
          <a:bodyPr wrap="square" rtlCol="0">
            <a:spAutoFit/>
          </a:bodyPr>
          <a:lstStyle/>
          <a:p>
            <a:r>
              <a:rPr lang="en-GB" sz="2800" b="1" u="sng" dirty="0"/>
              <a:t>PESTLE</a:t>
            </a:r>
          </a:p>
        </p:txBody>
      </p:sp>
    </p:spTree>
    <p:extLst>
      <p:ext uri="{BB962C8B-B14F-4D97-AF65-F5344CB8AC3E}">
        <p14:creationId xmlns:p14="http://schemas.microsoft.com/office/powerpoint/2010/main" val="548126317"/>
      </p:ext>
    </p:extLst>
  </p:cSld>
  <p:clrMapOvr>
    <a:masterClrMapping/>
  </p:clrMapOvr>
  <p:transition spd="slow">
    <p:wipe/>
    <p:sndAc>
      <p:stSnd>
        <p:snd r:embed="rId2" name="voltage.wav"/>
      </p:stSnd>
    </p:sndAc>
  </p:transition>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52400" y="692696"/>
            <a:ext cx="8839200" cy="4247317"/>
          </a:xfrm>
          <a:prstGeom prst="rect">
            <a:avLst/>
          </a:prstGeom>
          <a:noFill/>
        </p:spPr>
        <p:txBody>
          <a:bodyPr wrap="square" rtlCol="0">
            <a:spAutoFit/>
          </a:bodyPr>
          <a:lstStyle/>
          <a:p>
            <a:r>
              <a:rPr lang="en-US" b="1" u="sng" dirty="0"/>
              <a:t>Technological Effect:</a:t>
            </a:r>
          </a:p>
          <a:p>
            <a:pPr marL="342900" indent="-342900">
              <a:buAutoNum type="arabicPeriod"/>
            </a:pPr>
            <a:r>
              <a:rPr lang="en-US" dirty="0"/>
              <a:t>How advance in technology a travel agency is also determined their business prosperity. How a travel agency use current technologies to develop their business or full fill their client need is also a huge factor.</a:t>
            </a:r>
          </a:p>
          <a:p>
            <a:pPr marL="342900" indent="-342900">
              <a:buAutoNum type="arabicPeriod"/>
            </a:pPr>
            <a:r>
              <a:rPr lang="en-US" dirty="0"/>
              <a:t>How easy a travel agency can be contact with the help of the technology like mobile app or website is also very effective for  business. </a:t>
            </a:r>
          </a:p>
          <a:p>
            <a:pPr marL="342900" indent="-342900">
              <a:buAutoNum type="arabicPeriod"/>
            </a:pPr>
            <a:endParaRPr lang="en-US" dirty="0"/>
          </a:p>
          <a:p>
            <a:r>
              <a:rPr lang="en-US" b="1" u="sng" dirty="0"/>
              <a:t>Social Effect:</a:t>
            </a:r>
          </a:p>
          <a:p>
            <a:r>
              <a:rPr lang="en-US" dirty="0"/>
              <a:t>1. How the society accept a travel agency where the agency belongs also a great fact for the business.</a:t>
            </a:r>
          </a:p>
          <a:p>
            <a:r>
              <a:rPr lang="en-US" dirty="0"/>
              <a:t>2. Many society has not yet come contact with the travel agencies where its very difficult to make the society trust a travel agency to take their services.</a:t>
            </a:r>
          </a:p>
          <a:p>
            <a:r>
              <a:rPr lang="en-US" dirty="0"/>
              <a:t>3. The suppliers also reject some places for supply the goods or the services as a result if some one open a travel agency in those society it will be a great fail.</a:t>
            </a:r>
          </a:p>
          <a:p>
            <a:endParaRPr lang="en-US" dirty="0"/>
          </a:p>
        </p:txBody>
      </p:sp>
    </p:spTree>
    <p:extLst>
      <p:ext uri="{BB962C8B-B14F-4D97-AF65-F5344CB8AC3E}">
        <p14:creationId xmlns:p14="http://schemas.microsoft.com/office/powerpoint/2010/main" val="3621710997"/>
      </p:ext>
    </p:extLst>
  </p:cSld>
  <p:clrMapOvr>
    <a:masterClrMapping/>
  </p:clrMapOvr>
  <p:transition spd="slow">
    <p:pull/>
    <p:sndAc>
      <p:stSnd>
        <p:snd r:embed="rId2" name="voltage.wav"/>
      </p:stSnd>
    </p:sndAc>
  </p:transition>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14300" y="476672"/>
            <a:ext cx="8915400" cy="5632311"/>
          </a:xfrm>
          <a:prstGeom prst="rect">
            <a:avLst/>
          </a:prstGeom>
          <a:noFill/>
        </p:spPr>
        <p:txBody>
          <a:bodyPr wrap="square" rtlCol="0">
            <a:spAutoFit/>
          </a:bodyPr>
          <a:lstStyle/>
          <a:p>
            <a:r>
              <a:rPr lang="en-US" sz="2000" b="1" u="sng" dirty="0"/>
              <a:t>Legal Effect: </a:t>
            </a:r>
          </a:p>
          <a:p>
            <a:pPr marL="342900" indent="-342900">
              <a:buAutoNum type="arabicPeriod"/>
            </a:pPr>
            <a:r>
              <a:rPr lang="en-US" sz="2000" dirty="0"/>
              <a:t>A travel agency must have all their legal papers of their business otherwise anytime in the future the government can stop their business.</a:t>
            </a:r>
          </a:p>
          <a:p>
            <a:pPr marL="342900" indent="-342900">
              <a:buAutoNum type="arabicPeriod"/>
            </a:pPr>
            <a:r>
              <a:rPr lang="en-US" sz="2000" dirty="0"/>
              <a:t>A travel agency must have all legal papers of their clients or it can cause them a great problem.</a:t>
            </a:r>
          </a:p>
          <a:p>
            <a:pPr marL="342900" indent="-342900">
              <a:buAutoNum type="arabicPeriod"/>
            </a:pPr>
            <a:r>
              <a:rPr lang="en-US" sz="2000" dirty="0"/>
              <a:t> They must know the legal matters of their countries as well as the other countries about traveling or they can not provide the best service for their clients.</a:t>
            </a:r>
          </a:p>
          <a:p>
            <a:r>
              <a:rPr lang="en-US" sz="2000" b="1" u="sng" dirty="0"/>
              <a:t>Environmental Effect: </a:t>
            </a:r>
          </a:p>
          <a:p>
            <a:pPr marL="342900" indent="-342900">
              <a:buAutoNum type="arabicPeriod"/>
            </a:pPr>
            <a:r>
              <a:rPr lang="en-US" sz="2000" dirty="0"/>
              <a:t>A travel agency should have all environmental conditions and updates of the world. Any client can ask and inquiry about the weather of any place they want to visit.</a:t>
            </a:r>
          </a:p>
          <a:p>
            <a:pPr marL="342900" indent="-342900">
              <a:buAutoNum type="arabicPeriod"/>
            </a:pPr>
            <a:r>
              <a:rPr lang="en-US" sz="2000" dirty="0"/>
              <a:t> The global weather  can sometime effect a travel agency when a flight is being cancelled or a cruise is delayed for the weather .</a:t>
            </a:r>
          </a:p>
          <a:p>
            <a:pPr marL="342900" indent="-342900">
              <a:buAutoNum type="arabicPeriod"/>
            </a:pPr>
            <a:r>
              <a:rPr lang="en-US" sz="2000" dirty="0"/>
              <a:t>Internal organizational environment of a travel agency also determined their success in their business.</a:t>
            </a:r>
          </a:p>
          <a:p>
            <a:endParaRPr lang="en-US" sz="2000" dirty="0"/>
          </a:p>
          <a:p>
            <a:endParaRPr lang="en-US" sz="2000" dirty="0"/>
          </a:p>
        </p:txBody>
      </p:sp>
    </p:spTree>
    <p:extLst>
      <p:ext uri="{BB962C8B-B14F-4D97-AF65-F5344CB8AC3E}">
        <p14:creationId xmlns:p14="http://schemas.microsoft.com/office/powerpoint/2010/main" val="647684632"/>
      </p:ext>
    </p:extLst>
  </p:cSld>
  <p:clrMapOvr>
    <a:masterClrMapping/>
  </p:clrMapOvr>
  <p:transition spd="slow">
    <p:randomBar dir="vert"/>
    <p:sndAc>
      <p:stSnd>
        <p:snd r:embed="rId2" name="voltage.wav"/>
      </p:stSnd>
    </p:sndAc>
  </p:transition>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Title 1">
            <a:extLst>
              <a:ext uri="{FF2B5EF4-FFF2-40B4-BE49-F238E27FC236}">
                <a16:creationId xmlns:a16="http://schemas.microsoft.com/office/drawing/2014/main" id="{FBCFDF6B-6E80-487E-887E-EB6139089518}"/>
              </a:ext>
            </a:extLst>
          </p:cNvPr>
          <p:cNvSpPr>
            <a:spLocks noGrp="1"/>
          </p:cNvSpPr>
          <p:nvPr>
            <p:ph type="title"/>
          </p:nvPr>
        </p:nvSpPr>
        <p:spPr>
          <a:xfrm>
            <a:off x="2990590" y="620688"/>
            <a:ext cx="3178696" cy="581689"/>
          </a:xfrm>
        </p:spPr>
        <p:txBody>
          <a:bodyPr/>
          <a:lstStyle/>
          <a:p>
            <a:r>
              <a:rPr lang="en-GB" altLang="en-US" dirty="0"/>
              <a:t>Conclusion</a:t>
            </a:r>
          </a:p>
        </p:txBody>
      </p:sp>
      <p:sp>
        <p:nvSpPr>
          <p:cNvPr id="59395" name="Content Placeholder 2">
            <a:extLst>
              <a:ext uri="{FF2B5EF4-FFF2-40B4-BE49-F238E27FC236}">
                <a16:creationId xmlns:a16="http://schemas.microsoft.com/office/drawing/2014/main" id="{55C14BE6-417F-4310-B921-3B5610C53E37}"/>
              </a:ext>
            </a:extLst>
          </p:cNvPr>
          <p:cNvSpPr>
            <a:spLocks noGrp="1"/>
          </p:cNvSpPr>
          <p:nvPr>
            <p:ph idx="1"/>
          </p:nvPr>
        </p:nvSpPr>
        <p:spPr>
          <a:xfrm>
            <a:off x="457200" y="2028507"/>
            <a:ext cx="8229600" cy="4432618"/>
          </a:xfrm>
        </p:spPr>
        <p:txBody>
          <a:bodyPr/>
          <a:lstStyle/>
          <a:p>
            <a:pPr marL="0" indent="0">
              <a:buFont typeface="Arial" panose="020B0604020202020204" pitchFamily="34" charset="0"/>
              <a:buNone/>
            </a:pPr>
            <a:r>
              <a:rPr lang="en-US" altLang="en-US" sz="2400" dirty="0">
                <a:latin typeface="Arial" panose="020B0604020202020204" pitchFamily="34" charset="0"/>
                <a:cs typeface="Arial" panose="020B0604020202020204" pitchFamily="34" charset="0"/>
              </a:rPr>
              <a:t>	You are certain that our mission for this project will </a:t>
            </a:r>
            <a:r>
              <a:rPr lang="en-US" altLang="en-US" sz="2400" b="1" dirty="0">
                <a:latin typeface="Arial" panose="020B0604020202020204" pitchFamily="34" charset="0"/>
                <a:cs typeface="Arial" panose="020B0604020202020204" pitchFamily="34" charset="0"/>
              </a:rPr>
              <a:t>enhance and benefit </a:t>
            </a:r>
            <a:r>
              <a:rPr lang="en-US" altLang="en-US" sz="2400" dirty="0">
                <a:latin typeface="Arial" panose="020B0604020202020204" pitchFamily="34" charset="0"/>
                <a:cs typeface="Arial" panose="020B0604020202020204" pitchFamily="34" charset="0"/>
              </a:rPr>
              <a:t>the entire travel agency organization globally. Our projections are clear and concise and believe that in a </a:t>
            </a:r>
            <a:r>
              <a:rPr lang="en-US" altLang="en-US" sz="2400" b="1" dirty="0">
                <a:latin typeface="Arial" panose="020B0604020202020204" pitchFamily="34" charset="0"/>
                <a:cs typeface="Arial" panose="020B0604020202020204" pitchFamily="34" charset="0"/>
              </a:rPr>
              <a:t>ten years </a:t>
            </a:r>
            <a:r>
              <a:rPr lang="en-US" altLang="en-US" sz="2400" dirty="0">
                <a:latin typeface="Arial" panose="020B0604020202020204" pitchFamily="34" charset="0"/>
                <a:cs typeface="Arial" panose="020B0604020202020204" pitchFamily="34" charset="0"/>
              </a:rPr>
              <a:t>from now, our organization will bring an increase of about </a:t>
            </a:r>
            <a:r>
              <a:rPr lang="en-US" altLang="en-US" sz="2400" b="1" dirty="0">
                <a:latin typeface="Arial" panose="020B0604020202020204" pitchFamily="34" charset="0"/>
                <a:cs typeface="Arial" panose="020B0604020202020204" pitchFamily="34" charset="0"/>
              </a:rPr>
              <a:t>12% (GDP)</a:t>
            </a:r>
            <a:r>
              <a:rPr lang="en-US" altLang="en-US" sz="2400" dirty="0">
                <a:latin typeface="Arial" panose="020B0604020202020204" pitchFamily="34" charset="0"/>
                <a:cs typeface="Arial" panose="020B0604020202020204" pitchFamily="34" charset="0"/>
              </a:rPr>
              <a:t> to tourism in the UK and the world. </a:t>
            </a:r>
          </a:p>
          <a:p>
            <a:pPr marL="0" indent="0">
              <a:buFont typeface="Arial" panose="020B0604020202020204" pitchFamily="34" charset="0"/>
              <a:buNone/>
            </a:pPr>
            <a:r>
              <a:rPr lang="en-US" altLang="en-US" sz="2400" dirty="0">
                <a:latin typeface="Arial" panose="020B0604020202020204" pitchFamily="34" charset="0"/>
                <a:cs typeface="Arial" panose="020B0604020202020204" pitchFamily="34" charset="0"/>
              </a:rPr>
              <a:t>To this conclusion, we have acquired much knowledge are here to change the world through Dream Destination.</a:t>
            </a:r>
          </a:p>
          <a:p>
            <a:pPr marL="0" indent="0">
              <a:buFont typeface="Arial" panose="020B0604020202020204" pitchFamily="34" charset="0"/>
              <a:buNone/>
            </a:pPr>
            <a:r>
              <a:rPr lang="en-US" altLang="en-US" sz="2400" dirty="0">
                <a:latin typeface="Arial" panose="020B0604020202020204" pitchFamily="34" charset="0"/>
                <a:cs typeface="Arial" panose="020B0604020202020204" pitchFamily="34" charset="0"/>
              </a:rPr>
              <a:t>Thank you.</a:t>
            </a:r>
          </a:p>
          <a:p>
            <a:pPr marL="0" indent="0">
              <a:buFont typeface="Arial" panose="020B0604020202020204" pitchFamily="34" charset="0"/>
              <a:buNone/>
            </a:pPr>
            <a:endParaRPr lang="en-US" altLang="en-US" sz="2400" dirty="0">
              <a:latin typeface="Arial" panose="020B0604020202020204" pitchFamily="34" charset="0"/>
              <a:cs typeface="Arial" panose="020B0604020202020204" pitchFamily="34" charset="0"/>
            </a:endParaRPr>
          </a:p>
        </p:txBody>
      </p:sp>
      <p:sp>
        <p:nvSpPr>
          <p:cNvPr id="4" name="Date Placeholder 3">
            <a:extLst>
              <a:ext uri="{FF2B5EF4-FFF2-40B4-BE49-F238E27FC236}">
                <a16:creationId xmlns:a16="http://schemas.microsoft.com/office/drawing/2014/main" id="{87275719-FA57-4101-B214-2E1D0FF4CDD0}"/>
              </a:ext>
            </a:extLst>
          </p:cNvPr>
          <p:cNvSpPr>
            <a:spLocks noGrp="1"/>
          </p:cNvSpPr>
          <p:nvPr>
            <p:ph type="dt" sz="quarter" idx="10"/>
          </p:nvPr>
        </p:nvSpPr>
        <p:spPr/>
        <p:txBody>
          <a:bodyPr/>
          <a:lstStyle/>
          <a:p>
            <a:pPr>
              <a:defRPr/>
            </a:pPr>
            <a:fld id="{F9BD9932-A557-429D-8E76-A17DC0EA07FA}" type="datetime1">
              <a:rPr lang="en-GB" altLang="en-US" smtClean="0"/>
              <a:pPr>
                <a:defRPr/>
              </a:pPr>
              <a:t>25/04/2018</a:t>
            </a:fld>
            <a:endParaRPr lang="en-GB" altLang="en-US"/>
          </a:p>
        </p:txBody>
      </p:sp>
      <p:sp>
        <p:nvSpPr>
          <p:cNvPr id="5" name="Footer Placeholder 4">
            <a:extLst>
              <a:ext uri="{FF2B5EF4-FFF2-40B4-BE49-F238E27FC236}">
                <a16:creationId xmlns:a16="http://schemas.microsoft.com/office/drawing/2014/main" id="{99FC8A3F-C9CD-498F-8F53-36C8AF8940ED}"/>
              </a:ext>
            </a:extLst>
          </p:cNvPr>
          <p:cNvSpPr>
            <a:spLocks noGrp="1"/>
          </p:cNvSpPr>
          <p:nvPr>
            <p:ph type="ftr" sz="quarter" idx="11"/>
          </p:nvPr>
        </p:nvSpPr>
        <p:spPr/>
        <p:txBody>
          <a:bodyPr/>
          <a:lstStyle/>
          <a:p>
            <a:pPr>
              <a:defRPr/>
            </a:pPr>
            <a:r>
              <a:rPr lang="en-GB" altLang="en-US"/>
              <a:t>Mary March</a:t>
            </a:r>
          </a:p>
        </p:txBody>
      </p:sp>
      <p:sp>
        <p:nvSpPr>
          <p:cNvPr id="2" name="TextBox 1">
            <a:extLst>
              <a:ext uri="{FF2B5EF4-FFF2-40B4-BE49-F238E27FC236}">
                <a16:creationId xmlns:a16="http://schemas.microsoft.com/office/drawing/2014/main" id="{D4686704-1117-4160-8B10-633A57AC71A3}"/>
              </a:ext>
            </a:extLst>
          </p:cNvPr>
          <p:cNvSpPr txBox="1"/>
          <p:nvPr/>
        </p:nvSpPr>
        <p:spPr>
          <a:xfrm>
            <a:off x="2855825" y="38333"/>
            <a:ext cx="3432350" cy="400110"/>
          </a:xfrm>
          <a:prstGeom prst="rect">
            <a:avLst/>
          </a:prstGeom>
          <a:noFill/>
        </p:spPr>
        <p:txBody>
          <a:bodyPr wrap="none" rtlCol="0">
            <a:spAutoFit/>
          </a:bodyPr>
          <a:lstStyle/>
          <a:p>
            <a:r>
              <a:rPr lang="en-GB" sz="2000" b="1" u="sng" dirty="0"/>
              <a:t>By: Psalmist King 1606028</a:t>
            </a:r>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a:extLst>
              <a:ext uri="{FF2B5EF4-FFF2-40B4-BE49-F238E27FC236}">
                <a16:creationId xmlns:a16="http://schemas.microsoft.com/office/drawing/2014/main" id="{98358F99-8FDA-47D4-A56F-117FF5CB32A5}"/>
              </a:ext>
            </a:extLst>
          </p:cNvPr>
          <p:cNvSpPr>
            <a:spLocks noGrp="1"/>
          </p:cNvSpPr>
          <p:nvPr>
            <p:ph type="title"/>
          </p:nvPr>
        </p:nvSpPr>
        <p:spPr>
          <a:xfrm>
            <a:off x="457200" y="-171400"/>
            <a:ext cx="8229600" cy="1143000"/>
          </a:xfrm>
        </p:spPr>
        <p:txBody>
          <a:bodyPr/>
          <a:lstStyle/>
          <a:p>
            <a:r>
              <a:rPr lang="en-GB" altLang="en-US" b="1" u="sng" dirty="0"/>
              <a:t>References</a:t>
            </a:r>
          </a:p>
        </p:txBody>
      </p:sp>
      <p:sp>
        <p:nvSpPr>
          <p:cNvPr id="11267" name="Content Placeholder 2">
            <a:extLst>
              <a:ext uri="{FF2B5EF4-FFF2-40B4-BE49-F238E27FC236}">
                <a16:creationId xmlns:a16="http://schemas.microsoft.com/office/drawing/2014/main" id="{4090481E-EB1F-4997-88DB-228FB8564418}"/>
              </a:ext>
            </a:extLst>
          </p:cNvPr>
          <p:cNvSpPr>
            <a:spLocks noGrp="1"/>
          </p:cNvSpPr>
          <p:nvPr>
            <p:ph idx="1"/>
          </p:nvPr>
        </p:nvSpPr>
        <p:spPr>
          <a:xfrm>
            <a:off x="7724" y="1124744"/>
            <a:ext cx="8229600" cy="6120680"/>
          </a:xfrm>
        </p:spPr>
        <p:txBody>
          <a:bodyPr/>
          <a:lstStyle/>
          <a:p>
            <a:pPr>
              <a:spcAft>
                <a:spcPts val="0"/>
              </a:spcAft>
            </a:pPr>
            <a:r>
              <a:rPr lang="en-GB" sz="1800" dirty="0">
                <a:latin typeface="Arial" panose="020B0604020202020204" pitchFamily="34" charset="0"/>
                <a:ea typeface="Calibri" panose="020F0502020204030204" pitchFamily="34" charset="0"/>
                <a:cs typeface="Arial" panose="020B0604020202020204" pitchFamily="34" charset="0"/>
              </a:rPr>
              <a:t>Alex Salamanca (2015) GEOGRAPHY &amp; TRAVEL, access on 14/04/2018</a:t>
            </a:r>
          </a:p>
          <a:p>
            <a:pPr marL="0" indent="0">
              <a:spcAft>
                <a:spcPts val="0"/>
              </a:spcAft>
              <a:buNone/>
            </a:pPr>
            <a:r>
              <a:rPr lang="en-GB" sz="1800" dirty="0">
                <a:solidFill>
                  <a:srgbClr val="006621"/>
                </a:solidFill>
                <a:latin typeface="Arial" panose="020B0604020202020204" pitchFamily="34" charset="0"/>
                <a:ea typeface="Calibri" panose="020F0502020204030204" pitchFamily="34" charset="0"/>
                <a:cs typeface="Arial" panose="020B0604020202020204" pitchFamily="34" charset="0"/>
              </a:rPr>
              <a:t>     https://list25.com/25-most-visited-countries-in-the-world/</a:t>
            </a:r>
            <a:endParaRPr lang="en-GB" sz="1800" dirty="0">
              <a:latin typeface="Arial" panose="020B0604020202020204" pitchFamily="34" charset="0"/>
              <a:ea typeface="Calibri" panose="020F0502020204030204" pitchFamily="34" charset="0"/>
              <a:cs typeface="Arial" panose="020B0604020202020204" pitchFamily="34" charset="0"/>
            </a:endParaRPr>
          </a:p>
          <a:p>
            <a:endParaRPr lang="en-GB" altLang="en-US" sz="1800" dirty="0">
              <a:latin typeface="Arial" panose="020B0604020202020204" pitchFamily="34" charset="0"/>
              <a:cs typeface="Arial" panose="020B0604020202020204" pitchFamily="34" charset="0"/>
            </a:endParaRPr>
          </a:p>
          <a:p>
            <a:r>
              <a:rPr lang="en-GB" altLang="en-US" sz="1800" dirty="0">
                <a:latin typeface="Arial" panose="020B0604020202020204" pitchFamily="34" charset="0"/>
                <a:cs typeface="Arial" panose="020B0604020202020204" pitchFamily="34" charset="0"/>
              </a:rPr>
              <a:t>Brans, D. (2014) Travel Agency Marketing Plan. (Accessed on: 14/04/2018) </a:t>
            </a:r>
            <a:r>
              <a:rPr lang="en-GB" altLang="en-US" sz="1800" dirty="0">
                <a:latin typeface="Arial" panose="020B0604020202020204" pitchFamily="34" charset="0"/>
                <a:cs typeface="Arial" panose="020B0604020202020204" pitchFamily="34" charset="0"/>
                <a:hlinkClick r:id="rId2"/>
              </a:rPr>
              <a:t>https://www.mplans.com/travel_agency_marketing_plan/executive_summary_fc.php</a:t>
            </a:r>
            <a:endParaRPr lang="en-GB" altLang="en-US" sz="1800" dirty="0">
              <a:latin typeface="Arial" panose="020B0604020202020204" pitchFamily="34" charset="0"/>
              <a:cs typeface="Arial" panose="020B0604020202020204" pitchFamily="34" charset="0"/>
            </a:endParaRPr>
          </a:p>
          <a:p>
            <a:pPr marL="0" indent="0">
              <a:buNone/>
            </a:pPr>
            <a:endParaRPr lang="en-GB" altLang="en-US" sz="1800" dirty="0">
              <a:latin typeface="Arial" panose="020B0604020202020204" pitchFamily="34" charset="0"/>
              <a:cs typeface="Arial" panose="020B0604020202020204" pitchFamily="34" charset="0"/>
            </a:endParaRPr>
          </a:p>
          <a:p>
            <a:r>
              <a:rPr lang="en-GB" altLang="en-US" sz="1800" dirty="0" err="1">
                <a:latin typeface="Arial" panose="020B0604020202020204" pitchFamily="34" charset="0"/>
                <a:cs typeface="Arial" panose="020B0604020202020204" pitchFamily="34" charset="0"/>
              </a:rPr>
              <a:t>Cebrian</a:t>
            </a:r>
            <a:r>
              <a:rPr lang="en-GB" altLang="en-US" sz="1800" dirty="0">
                <a:latin typeface="Arial" panose="020B0604020202020204" pitchFamily="34" charset="0"/>
                <a:cs typeface="Arial" panose="020B0604020202020204" pitchFamily="34" charset="0"/>
              </a:rPr>
              <a:t>, G. (2015) STA Travel London – Covent Garden. (Accessed on :14/04/2018)</a:t>
            </a:r>
          </a:p>
          <a:p>
            <a:r>
              <a:rPr lang="en-GB" altLang="en-US" sz="1800" dirty="0">
                <a:latin typeface="Arial" panose="020B0604020202020204" pitchFamily="34" charset="0"/>
                <a:cs typeface="Arial" panose="020B0604020202020204" pitchFamily="34" charset="0"/>
                <a:hlinkClick r:id="rId3"/>
              </a:rPr>
              <a:t>https://stores.statravel.co.uk/london/london-coventgarden</a:t>
            </a:r>
            <a:r>
              <a:rPr lang="en-GB" altLang="en-US" sz="1800">
                <a:latin typeface="Arial" panose="020B0604020202020204" pitchFamily="34" charset="0"/>
                <a:cs typeface="Arial" panose="020B0604020202020204" pitchFamily="34" charset="0"/>
                <a:hlinkClick r:id="rId3"/>
              </a:rPr>
              <a:t>.html</a:t>
            </a:r>
            <a:endParaRPr lang="en-GB" altLang="en-US" sz="1800" dirty="0">
              <a:latin typeface="Arial" panose="020B0604020202020204" pitchFamily="34" charset="0"/>
              <a:cs typeface="Arial" panose="020B0604020202020204" pitchFamily="34" charset="0"/>
            </a:endParaRPr>
          </a:p>
        </p:txBody>
      </p:sp>
      <p:sp>
        <p:nvSpPr>
          <p:cNvPr id="4" name="Date Placeholder 3">
            <a:extLst>
              <a:ext uri="{FF2B5EF4-FFF2-40B4-BE49-F238E27FC236}">
                <a16:creationId xmlns:a16="http://schemas.microsoft.com/office/drawing/2014/main" id="{5BF4BF69-D1B6-405A-A2AD-3511CA86320F}"/>
              </a:ext>
            </a:extLst>
          </p:cNvPr>
          <p:cNvSpPr>
            <a:spLocks noGrp="1"/>
          </p:cNvSpPr>
          <p:nvPr>
            <p:ph type="dt" sz="quarter" idx="10"/>
          </p:nvPr>
        </p:nvSpPr>
        <p:spPr/>
        <p:txBody>
          <a:bodyPr/>
          <a:lstStyle/>
          <a:p>
            <a:pPr>
              <a:defRPr/>
            </a:pPr>
            <a:fld id="{AF270FAE-2700-48E2-89CA-CEA37AC8F07E}" type="datetime1">
              <a:rPr lang="en-GB" altLang="en-US" smtClean="0"/>
              <a:pPr>
                <a:defRPr/>
              </a:pPr>
              <a:t>25/04/2018</a:t>
            </a:fld>
            <a:endParaRPr lang="en-GB" altLang="en-US"/>
          </a:p>
        </p:txBody>
      </p:sp>
      <p:sp>
        <p:nvSpPr>
          <p:cNvPr id="5" name="Footer Placeholder 4">
            <a:extLst>
              <a:ext uri="{FF2B5EF4-FFF2-40B4-BE49-F238E27FC236}">
                <a16:creationId xmlns:a16="http://schemas.microsoft.com/office/drawing/2014/main" id="{79634BA2-4590-4649-A1EB-79E8B4F3685F}"/>
              </a:ext>
            </a:extLst>
          </p:cNvPr>
          <p:cNvSpPr>
            <a:spLocks noGrp="1"/>
          </p:cNvSpPr>
          <p:nvPr>
            <p:ph type="ftr" sz="quarter" idx="11"/>
          </p:nvPr>
        </p:nvSpPr>
        <p:spPr/>
        <p:txBody>
          <a:bodyPr/>
          <a:lstStyle/>
          <a:p>
            <a:pPr>
              <a:defRPr/>
            </a:pPr>
            <a:r>
              <a:rPr lang="en-GB" altLang="en-US" dirty="0"/>
              <a:t>Sabina Bibi</a:t>
            </a:r>
          </a:p>
        </p:txBody>
      </p:sp>
    </p:spTree>
    <p:extLst>
      <p:ext uri="{BB962C8B-B14F-4D97-AF65-F5344CB8AC3E}">
        <p14:creationId xmlns:p14="http://schemas.microsoft.com/office/powerpoint/2010/main" val="289250903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1" name="Content Placeholder 2">
            <a:extLst>
              <a:ext uri="{FF2B5EF4-FFF2-40B4-BE49-F238E27FC236}">
                <a16:creationId xmlns:a16="http://schemas.microsoft.com/office/drawing/2014/main" id="{B994761B-59B6-4FCB-8575-F225104E61F3}"/>
              </a:ext>
            </a:extLst>
          </p:cNvPr>
          <p:cNvSpPr>
            <a:spLocks noGrp="1"/>
          </p:cNvSpPr>
          <p:nvPr>
            <p:ph idx="1"/>
          </p:nvPr>
        </p:nvSpPr>
        <p:spPr>
          <a:xfrm>
            <a:off x="250825" y="1410339"/>
            <a:ext cx="8229600" cy="5328592"/>
          </a:xfrm>
        </p:spPr>
        <p:txBody>
          <a:bodyPr/>
          <a:lstStyle/>
          <a:p>
            <a:r>
              <a:rPr lang="en-GB" altLang="en-US" sz="1800" dirty="0" err="1">
                <a:latin typeface="Arial" panose="020B0604020202020204" pitchFamily="34" charset="0"/>
                <a:cs typeface="Arial" panose="020B0604020202020204" pitchFamily="34" charset="0"/>
              </a:rPr>
              <a:t>Teneric</a:t>
            </a:r>
            <a:r>
              <a:rPr lang="en-GB" altLang="en-US" sz="1800" dirty="0">
                <a:latin typeface="Arial" panose="020B0604020202020204" pitchFamily="34" charset="0"/>
                <a:cs typeface="Arial" panose="020B0604020202020204" pitchFamily="34" charset="0"/>
              </a:rPr>
              <a:t>. (2018) Explaining the 4P’s &amp; 6P’s of the Marketing Mix. Available at: </a:t>
            </a:r>
            <a:r>
              <a:rPr lang="en-GB" altLang="en-US" sz="1800" dirty="0">
                <a:latin typeface="Arial" panose="020B0604020202020204" pitchFamily="34" charset="0"/>
                <a:cs typeface="Arial" panose="020B0604020202020204" pitchFamily="34" charset="0"/>
                <a:hlinkClick r:id="rId2"/>
              </a:rPr>
              <a:t>https://www.teneric.co.uk/businessinfo/marketing-mix.html</a:t>
            </a:r>
            <a:r>
              <a:rPr lang="en-GB" altLang="en-US" sz="1800" dirty="0">
                <a:latin typeface="Arial" panose="020B0604020202020204" pitchFamily="34" charset="0"/>
                <a:cs typeface="Arial" panose="020B0604020202020204" pitchFamily="34" charset="0"/>
              </a:rPr>
              <a:t> (Accessed on :14/04/2018)</a:t>
            </a:r>
          </a:p>
          <a:p>
            <a:endParaRPr lang="en-GB" altLang="en-US" sz="1800" dirty="0">
              <a:latin typeface="Arial" panose="020B0604020202020204" pitchFamily="34" charset="0"/>
              <a:cs typeface="Arial" panose="020B0604020202020204" pitchFamily="34" charset="0"/>
            </a:endParaRPr>
          </a:p>
          <a:p>
            <a:r>
              <a:rPr lang="en-GB" altLang="en-US" sz="1800" dirty="0" err="1">
                <a:latin typeface="Arial" panose="020B0604020202020204" pitchFamily="34" charset="0"/>
                <a:cs typeface="Arial" panose="020B0604020202020204" pitchFamily="34" charset="0"/>
              </a:rPr>
              <a:t>Vohwinkle</a:t>
            </a:r>
            <a:r>
              <a:rPr lang="en-GB" altLang="en-US" sz="1800" dirty="0">
                <a:latin typeface="Arial" panose="020B0604020202020204" pitchFamily="34" charset="0"/>
                <a:cs typeface="Arial" panose="020B0604020202020204" pitchFamily="34" charset="0"/>
              </a:rPr>
              <a:t>, J. (2018) The Basic Monthly Budget Worksheet Everyone Should Have. Available at: </a:t>
            </a:r>
            <a:r>
              <a:rPr lang="en-GB" altLang="en-US" sz="1800" dirty="0">
                <a:latin typeface="Arial" panose="020B0604020202020204" pitchFamily="34" charset="0"/>
                <a:cs typeface="Arial" panose="020B0604020202020204" pitchFamily="34" charset="0"/>
                <a:hlinkClick r:id="rId3"/>
              </a:rPr>
              <a:t>https://www.thebalance.com/basic-monthly-budget-worksheet-1289585</a:t>
            </a:r>
            <a:r>
              <a:rPr lang="en-GB" altLang="en-US" sz="1800" dirty="0">
                <a:latin typeface="Arial" panose="020B0604020202020204" pitchFamily="34" charset="0"/>
                <a:cs typeface="Arial" panose="020B0604020202020204" pitchFamily="34" charset="0"/>
              </a:rPr>
              <a:t> (Accessed on 14/04/2018)</a:t>
            </a:r>
          </a:p>
          <a:p>
            <a:endParaRPr lang="en-GB" altLang="en-US" sz="1800" dirty="0">
              <a:latin typeface="Arial" panose="020B0604020202020204" pitchFamily="34" charset="0"/>
              <a:cs typeface="Arial" panose="020B0604020202020204" pitchFamily="34" charset="0"/>
            </a:endParaRPr>
          </a:p>
          <a:p>
            <a:r>
              <a:rPr lang="en-GB" altLang="en-US" sz="1800" dirty="0" err="1">
                <a:latin typeface="Arial" panose="020B0604020202020204" pitchFamily="34" charset="0"/>
                <a:cs typeface="Arial" panose="020B0604020202020204" pitchFamily="34" charset="0"/>
              </a:rPr>
              <a:t>Zaefferer</a:t>
            </a:r>
            <a:r>
              <a:rPr lang="en-GB" altLang="en-US" sz="1800" dirty="0">
                <a:latin typeface="Arial" panose="020B0604020202020204" pitchFamily="34" charset="0"/>
                <a:cs typeface="Arial" panose="020B0604020202020204" pitchFamily="34" charset="0"/>
              </a:rPr>
              <a:t>, J. (2016) Travel Agent Training. Available at: </a:t>
            </a:r>
            <a:r>
              <a:rPr lang="en-GB" altLang="en-US" sz="1800" dirty="0">
                <a:latin typeface="Arial" panose="020B0604020202020204" pitchFamily="34" charset="0"/>
                <a:cs typeface="Arial" panose="020B0604020202020204" pitchFamily="34" charset="0"/>
                <a:hlinkClick r:id="rId4"/>
              </a:rPr>
              <a:t>https://www.thetravelacademy.com/travel-careers/travel-agent-training</a:t>
            </a:r>
            <a:r>
              <a:rPr lang="en-GB" altLang="en-US" sz="1800" dirty="0">
                <a:latin typeface="Arial" panose="020B0604020202020204" pitchFamily="34" charset="0"/>
                <a:cs typeface="Arial" panose="020B0604020202020204" pitchFamily="34" charset="0"/>
              </a:rPr>
              <a:t> (Accessed on 14/04/2018)</a:t>
            </a:r>
          </a:p>
          <a:p>
            <a:pPr marL="0" indent="0">
              <a:buNone/>
            </a:pPr>
            <a:endParaRPr lang="en-GB" altLang="en-US" sz="1800" dirty="0">
              <a:latin typeface="Arial" panose="020B0604020202020204" pitchFamily="34" charset="0"/>
              <a:cs typeface="Arial" panose="020B0604020202020204" pitchFamily="34" charset="0"/>
            </a:endParaRPr>
          </a:p>
          <a:p>
            <a:endParaRPr lang="en-GB" altLang="en-US" sz="1800" dirty="0">
              <a:latin typeface="Arial" panose="020B0604020202020204" pitchFamily="34" charset="0"/>
              <a:cs typeface="Arial" panose="020B0604020202020204" pitchFamily="34" charset="0"/>
            </a:endParaRPr>
          </a:p>
        </p:txBody>
      </p:sp>
      <p:sp>
        <p:nvSpPr>
          <p:cNvPr id="4" name="Date Placeholder 3">
            <a:extLst>
              <a:ext uri="{FF2B5EF4-FFF2-40B4-BE49-F238E27FC236}">
                <a16:creationId xmlns:a16="http://schemas.microsoft.com/office/drawing/2014/main" id="{05726FDB-D137-4D97-94DB-8608152EE2D4}"/>
              </a:ext>
            </a:extLst>
          </p:cNvPr>
          <p:cNvSpPr>
            <a:spLocks noGrp="1"/>
          </p:cNvSpPr>
          <p:nvPr>
            <p:ph type="dt" sz="quarter" idx="10"/>
          </p:nvPr>
        </p:nvSpPr>
        <p:spPr/>
        <p:txBody>
          <a:bodyPr/>
          <a:lstStyle/>
          <a:p>
            <a:pPr>
              <a:defRPr/>
            </a:pPr>
            <a:fld id="{AF270FAE-2700-48E2-89CA-CEA37AC8F07E}" type="datetime1">
              <a:rPr lang="en-GB" altLang="en-US" smtClean="0"/>
              <a:pPr>
                <a:defRPr/>
              </a:pPr>
              <a:t>25/04/2018</a:t>
            </a:fld>
            <a:endParaRPr lang="en-GB" altLang="en-US"/>
          </a:p>
        </p:txBody>
      </p:sp>
      <p:sp>
        <p:nvSpPr>
          <p:cNvPr id="5" name="Footer Placeholder 4">
            <a:extLst>
              <a:ext uri="{FF2B5EF4-FFF2-40B4-BE49-F238E27FC236}">
                <a16:creationId xmlns:a16="http://schemas.microsoft.com/office/drawing/2014/main" id="{B9C13D57-EC11-430F-ADF3-45E53F049B1C}"/>
              </a:ext>
            </a:extLst>
          </p:cNvPr>
          <p:cNvSpPr>
            <a:spLocks noGrp="1"/>
          </p:cNvSpPr>
          <p:nvPr>
            <p:ph type="ftr" sz="quarter" idx="11"/>
          </p:nvPr>
        </p:nvSpPr>
        <p:spPr/>
        <p:txBody>
          <a:bodyPr/>
          <a:lstStyle/>
          <a:p>
            <a:pPr>
              <a:defRPr/>
            </a:pPr>
            <a:r>
              <a:rPr lang="en-GB" altLang="en-US" dirty="0"/>
              <a:t>Sabina Bibi</a:t>
            </a:r>
          </a:p>
        </p:txBody>
      </p:sp>
      <p:sp>
        <p:nvSpPr>
          <p:cNvPr id="6" name="TextBox 5">
            <a:extLst>
              <a:ext uri="{FF2B5EF4-FFF2-40B4-BE49-F238E27FC236}">
                <a16:creationId xmlns:a16="http://schemas.microsoft.com/office/drawing/2014/main" id="{0777DA98-555F-4877-AA84-CC9600163D01}"/>
              </a:ext>
            </a:extLst>
          </p:cNvPr>
          <p:cNvSpPr txBox="1"/>
          <p:nvPr/>
        </p:nvSpPr>
        <p:spPr>
          <a:xfrm>
            <a:off x="2699792" y="476672"/>
            <a:ext cx="2393604" cy="584775"/>
          </a:xfrm>
          <a:prstGeom prst="rect">
            <a:avLst/>
          </a:prstGeom>
          <a:noFill/>
        </p:spPr>
        <p:txBody>
          <a:bodyPr wrap="none" rtlCol="0">
            <a:spAutoFit/>
          </a:bodyPr>
          <a:lstStyle/>
          <a:p>
            <a:r>
              <a:rPr lang="en-GB" sz="3200" b="1" u="sng" dirty="0"/>
              <a:t>References</a:t>
            </a:r>
          </a:p>
        </p:txBody>
      </p:sp>
    </p:spTree>
    <p:extLst>
      <p:ext uri="{BB962C8B-B14F-4D97-AF65-F5344CB8AC3E}">
        <p14:creationId xmlns:p14="http://schemas.microsoft.com/office/powerpoint/2010/main" val="253207370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A0FF610B-784D-4ACB-A163-AB35FC4D4F63}"/>
              </a:ext>
            </a:extLst>
          </p:cNvPr>
          <p:cNvPicPr>
            <a:picLocks noChangeAspect="1"/>
          </p:cNvPicPr>
          <p:nvPr/>
        </p:nvPicPr>
        <p:blipFill>
          <a:blip r:embed="rId2"/>
          <a:stretch>
            <a:fillRect/>
          </a:stretch>
        </p:blipFill>
        <p:spPr>
          <a:xfrm>
            <a:off x="0" y="805316"/>
            <a:ext cx="9144000" cy="5143500"/>
          </a:xfrm>
          <a:prstGeom prst="rect">
            <a:avLst/>
          </a:prstGeom>
        </p:spPr>
      </p:pic>
      <p:sp>
        <p:nvSpPr>
          <p:cNvPr id="2" name="Date Placeholder 1">
            <a:extLst>
              <a:ext uri="{FF2B5EF4-FFF2-40B4-BE49-F238E27FC236}">
                <a16:creationId xmlns:a16="http://schemas.microsoft.com/office/drawing/2014/main" id="{091E48B1-8268-4641-A628-B1C40AABB18B}"/>
              </a:ext>
            </a:extLst>
          </p:cNvPr>
          <p:cNvSpPr>
            <a:spLocks noGrp="1"/>
          </p:cNvSpPr>
          <p:nvPr>
            <p:ph type="dt" sz="half" idx="10"/>
          </p:nvPr>
        </p:nvSpPr>
        <p:spPr/>
        <p:txBody>
          <a:bodyPr/>
          <a:lstStyle/>
          <a:p>
            <a:pPr>
              <a:defRPr/>
            </a:pPr>
            <a:fld id="{47A5A5B3-8854-4B8D-91FD-86E40047759A}" type="datetime1">
              <a:rPr lang="en-GB" altLang="en-US" smtClean="0"/>
              <a:pPr>
                <a:defRPr/>
              </a:pPr>
              <a:t>25/04/2018</a:t>
            </a:fld>
            <a:endParaRPr lang="en-GB" altLang="en-US"/>
          </a:p>
        </p:txBody>
      </p:sp>
      <p:sp>
        <p:nvSpPr>
          <p:cNvPr id="7" name="TextBox 6">
            <a:extLst>
              <a:ext uri="{FF2B5EF4-FFF2-40B4-BE49-F238E27FC236}">
                <a16:creationId xmlns:a16="http://schemas.microsoft.com/office/drawing/2014/main" id="{45A32BBE-85CB-48CD-A339-9D4BD015B396}"/>
              </a:ext>
            </a:extLst>
          </p:cNvPr>
          <p:cNvSpPr txBox="1"/>
          <p:nvPr/>
        </p:nvSpPr>
        <p:spPr>
          <a:xfrm>
            <a:off x="362846" y="104781"/>
            <a:ext cx="8418308" cy="707886"/>
          </a:xfrm>
          <a:prstGeom prst="rect">
            <a:avLst/>
          </a:prstGeom>
          <a:noFill/>
        </p:spPr>
        <p:txBody>
          <a:bodyPr wrap="square" rtlCol="0">
            <a:spAutoFit/>
          </a:bodyPr>
          <a:lstStyle/>
          <a:p>
            <a:pPr algn="ctr"/>
            <a:r>
              <a:rPr lang="en-GB" sz="2000" dirty="0"/>
              <a:t>GROUP LEARNING LOG </a:t>
            </a:r>
          </a:p>
          <a:p>
            <a:pPr algn="ctr"/>
            <a:r>
              <a:rPr lang="en-GB" sz="2000" dirty="0"/>
              <a:t>by the group leader. </a:t>
            </a:r>
            <a:r>
              <a:rPr lang="en-GB" sz="2000" b="1" dirty="0"/>
              <a:t>Psalmist King 1606028</a:t>
            </a:r>
            <a:r>
              <a:rPr lang="en-GB" sz="2000" dirty="0"/>
              <a:t>. </a:t>
            </a:r>
          </a:p>
        </p:txBody>
      </p:sp>
      <p:sp>
        <p:nvSpPr>
          <p:cNvPr id="10" name="Rectangle 9">
            <a:extLst>
              <a:ext uri="{FF2B5EF4-FFF2-40B4-BE49-F238E27FC236}">
                <a16:creationId xmlns:a16="http://schemas.microsoft.com/office/drawing/2014/main" id="{1EAFB5A8-1B33-444D-875A-1853EDE6BE47}"/>
              </a:ext>
            </a:extLst>
          </p:cNvPr>
          <p:cNvSpPr/>
          <p:nvPr/>
        </p:nvSpPr>
        <p:spPr>
          <a:xfrm>
            <a:off x="0" y="5588776"/>
            <a:ext cx="9144000" cy="36004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ectangle 8">
            <a:extLst>
              <a:ext uri="{FF2B5EF4-FFF2-40B4-BE49-F238E27FC236}">
                <a16:creationId xmlns:a16="http://schemas.microsoft.com/office/drawing/2014/main" id="{9B0E4F7E-3BB5-4699-BFE5-0721992CF824}"/>
              </a:ext>
            </a:extLst>
          </p:cNvPr>
          <p:cNvSpPr/>
          <p:nvPr/>
        </p:nvSpPr>
        <p:spPr>
          <a:xfrm>
            <a:off x="0" y="812667"/>
            <a:ext cx="9144000" cy="21907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44097055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5199DA32-23D8-42E4-B96D-8142CA458C70}"/>
              </a:ext>
            </a:extLst>
          </p:cNvPr>
          <p:cNvPicPr>
            <a:picLocks noChangeAspect="1"/>
          </p:cNvPicPr>
          <p:nvPr/>
        </p:nvPicPr>
        <p:blipFill>
          <a:blip r:embed="rId2"/>
          <a:stretch>
            <a:fillRect/>
          </a:stretch>
        </p:blipFill>
        <p:spPr>
          <a:xfrm>
            <a:off x="-15077" y="877788"/>
            <a:ext cx="9144000" cy="5143500"/>
          </a:xfrm>
          <a:prstGeom prst="rect">
            <a:avLst/>
          </a:prstGeom>
        </p:spPr>
      </p:pic>
      <p:sp>
        <p:nvSpPr>
          <p:cNvPr id="2" name="Date Placeholder 1">
            <a:extLst>
              <a:ext uri="{FF2B5EF4-FFF2-40B4-BE49-F238E27FC236}">
                <a16:creationId xmlns:a16="http://schemas.microsoft.com/office/drawing/2014/main" id="{401C7959-9400-4D25-B07E-85ED0B443943}"/>
              </a:ext>
            </a:extLst>
          </p:cNvPr>
          <p:cNvSpPr>
            <a:spLocks noGrp="1"/>
          </p:cNvSpPr>
          <p:nvPr>
            <p:ph type="dt" sz="half" idx="10"/>
          </p:nvPr>
        </p:nvSpPr>
        <p:spPr/>
        <p:txBody>
          <a:bodyPr/>
          <a:lstStyle/>
          <a:p>
            <a:pPr>
              <a:defRPr/>
            </a:pPr>
            <a:fld id="{47A5A5B3-8854-4B8D-91FD-86E40047759A}" type="datetime1">
              <a:rPr lang="en-GB" altLang="en-US" smtClean="0"/>
              <a:pPr>
                <a:defRPr/>
              </a:pPr>
              <a:t>25/04/2018</a:t>
            </a:fld>
            <a:endParaRPr lang="en-GB" altLang="en-US"/>
          </a:p>
        </p:txBody>
      </p:sp>
      <p:sp>
        <p:nvSpPr>
          <p:cNvPr id="3" name="TextBox 2">
            <a:extLst>
              <a:ext uri="{FF2B5EF4-FFF2-40B4-BE49-F238E27FC236}">
                <a16:creationId xmlns:a16="http://schemas.microsoft.com/office/drawing/2014/main" id="{F1B09B8C-D217-436D-B94A-74413066E948}"/>
              </a:ext>
            </a:extLst>
          </p:cNvPr>
          <p:cNvSpPr txBox="1"/>
          <p:nvPr/>
        </p:nvSpPr>
        <p:spPr>
          <a:xfrm>
            <a:off x="2681163" y="116632"/>
            <a:ext cx="3781673" cy="461665"/>
          </a:xfrm>
          <a:prstGeom prst="rect">
            <a:avLst/>
          </a:prstGeom>
          <a:noFill/>
        </p:spPr>
        <p:txBody>
          <a:bodyPr wrap="square" rtlCol="0">
            <a:spAutoFit/>
          </a:bodyPr>
          <a:lstStyle/>
          <a:p>
            <a:r>
              <a:rPr lang="en-GB" sz="2400" dirty="0"/>
              <a:t>GROUP LEARNING LOG</a:t>
            </a:r>
          </a:p>
        </p:txBody>
      </p:sp>
      <p:sp>
        <p:nvSpPr>
          <p:cNvPr id="5" name="Rectangle 4">
            <a:extLst>
              <a:ext uri="{FF2B5EF4-FFF2-40B4-BE49-F238E27FC236}">
                <a16:creationId xmlns:a16="http://schemas.microsoft.com/office/drawing/2014/main" id="{3314D054-63F9-412B-8413-87A8142479F4}"/>
              </a:ext>
            </a:extLst>
          </p:cNvPr>
          <p:cNvSpPr/>
          <p:nvPr/>
        </p:nvSpPr>
        <p:spPr>
          <a:xfrm>
            <a:off x="0" y="853660"/>
            <a:ext cx="9144000" cy="21907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5">
            <a:extLst>
              <a:ext uri="{FF2B5EF4-FFF2-40B4-BE49-F238E27FC236}">
                <a16:creationId xmlns:a16="http://schemas.microsoft.com/office/drawing/2014/main" id="{4FCF28D9-A7D5-4AFD-A0F6-35D38C32F8E7}"/>
              </a:ext>
            </a:extLst>
          </p:cNvPr>
          <p:cNvSpPr/>
          <p:nvPr/>
        </p:nvSpPr>
        <p:spPr>
          <a:xfrm>
            <a:off x="0" y="5589241"/>
            <a:ext cx="9144000" cy="43753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899260257"/>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E8C8862F-C3E3-493A-819F-5ABA5C55C700}"/>
              </a:ext>
            </a:extLst>
          </p:cNvPr>
          <p:cNvPicPr>
            <a:picLocks noChangeAspect="1"/>
          </p:cNvPicPr>
          <p:nvPr/>
        </p:nvPicPr>
        <p:blipFill>
          <a:blip r:embed="rId2"/>
          <a:stretch>
            <a:fillRect/>
          </a:stretch>
        </p:blipFill>
        <p:spPr>
          <a:xfrm>
            <a:off x="0" y="733772"/>
            <a:ext cx="9144000" cy="5143500"/>
          </a:xfrm>
          <a:prstGeom prst="rect">
            <a:avLst/>
          </a:prstGeom>
        </p:spPr>
      </p:pic>
      <p:sp>
        <p:nvSpPr>
          <p:cNvPr id="2" name="Date Placeholder 1">
            <a:extLst>
              <a:ext uri="{FF2B5EF4-FFF2-40B4-BE49-F238E27FC236}">
                <a16:creationId xmlns:a16="http://schemas.microsoft.com/office/drawing/2014/main" id="{2EEF78D5-9145-4C5E-B397-BAEED2B560BE}"/>
              </a:ext>
            </a:extLst>
          </p:cNvPr>
          <p:cNvSpPr>
            <a:spLocks noGrp="1"/>
          </p:cNvSpPr>
          <p:nvPr>
            <p:ph type="dt" sz="half" idx="10"/>
          </p:nvPr>
        </p:nvSpPr>
        <p:spPr/>
        <p:txBody>
          <a:bodyPr/>
          <a:lstStyle/>
          <a:p>
            <a:pPr>
              <a:defRPr/>
            </a:pPr>
            <a:fld id="{47A5A5B3-8854-4B8D-91FD-86E40047759A}" type="datetime1">
              <a:rPr lang="en-GB" altLang="en-US" smtClean="0"/>
              <a:pPr>
                <a:defRPr/>
              </a:pPr>
              <a:t>25/04/2018</a:t>
            </a:fld>
            <a:endParaRPr lang="en-GB" altLang="en-US"/>
          </a:p>
        </p:txBody>
      </p:sp>
      <p:sp>
        <p:nvSpPr>
          <p:cNvPr id="4" name="TextBox 3">
            <a:extLst>
              <a:ext uri="{FF2B5EF4-FFF2-40B4-BE49-F238E27FC236}">
                <a16:creationId xmlns:a16="http://schemas.microsoft.com/office/drawing/2014/main" id="{E79F8A0B-4242-460D-89C4-6310F84B6B15}"/>
              </a:ext>
            </a:extLst>
          </p:cNvPr>
          <p:cNvSpPr txBox="1"/>
          <p:nvPr/>
        </p:nvSpPr>
        <p:spPr>
          <a:xfrm>
            <a:off x="2681163" y="116632"/>
            <a:ext cx="3781673" cy="461665"/>
          </a:xfrm>
          <a:prstGeom prst="rect">
            <a:avLst/>
          </a:prstGeom>
          <a:noFill/>
        </p:spPr>
        <p:txBody>
          <a:bodyPr wrap="square" rtlCol="0">
            <a:spAutoFit/>
          </a:bodyPr>
          <a:lstStyle/>
          <a:p>
            <a:r>
              <a:rPr lang="en-GB" sz="2400" dirty="0"/>
              <a:t>GROUP LEARNING LOG</a:t>
            </a:r>
          </a:p>
        </p:txBody>
      </p:sp>
      <p:sp>
        <p:nvSpPr>
          <p:cNvPr id="6" name="Rectangle 5">
            <a:extLst>
              <a:ext uri="{FF2B5EF4-FFF2-40B4-BE49-F238E27FC236}">
                <a16:creationId xmlns:a16="http://schemas.microsoft.com/office/drawing/2014/main" id="{19CC8301-2E03-4BD6-ACD3-CB4DE51BE660}"/>
              </a:ext>
            </a:extLst>
          </p:cNvPr>
          <p:cNvSpPr/>
          <p:nvPr/>
        </p:nvSpPr>
        <p:spPr>
          <a:xfrm>
            <a:off x="0" y="747712"/>
            <a:ext cx="9144000" cy="21907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6">
            <a:extLst>
              <a:ext uri="{FF2B5EF4-FFF2-40B4-BE49-F238E27FC236}">
                <a16:creationId xmlns:a16="http://schemas.microsoft.com/office/drawing/2014/main" id="{29854A61-413F-435D-9F1C-4A30072C5F9D}"/>
              </a:ext>
            </a:extLst>
          </p:cNvPr>
          <p:cNvSpPr/>
          <p:nvPr/>
        </p:nvSpPr>
        <p:spPr>
          <a:xfrm>
            <a:off x="-1" y="5589241"/>
            <a:ext cx="9144000" cy="41151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738490038"/>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76CC9F3D-6AF3-4075-A165-49AA12EA2756}"/>
              </a:ext>
            </a:extLst>
          </p:cNvPr>
          <p:cNvPicPr>
            <a:picLocks noChangeAspect="1"/>
          </p:cNvPicPr>
          <p:nvPr/>
        </p:nvPicPr>
        <p:blipFill>
          <a:blip r:embed="rId2"/>
          <a:stretch>
            <a:fillRect/>
          </a:stretch>
        </p:blipFill>
        <p:spPr>
          <a:xfrm>
            <a:off x="0" y="733772"/>
            <a:ext cx="9144000" cy="5143500"/>
          </a:xfrm>
          <a:prstGeom prst="rect">
            <a:avLst/>
          </a:prstGeom>
        </p:spPr>
      </p:pic>
      <p:sp>
        <p:nvSpPr>
          <p:cNvPr id="2" name="Date Placeholder 1">
            <a:extLst>
              <a:ext uri="{FF2B5EF4-FFF2-40B4-BE49-F238E27FC236}">
                <a16:creationId xmlns:a16="http://schemas.microsoft.com/office/drawing/2014/main" id="{5EA176A7-99B9-47BD-96C0-23A7EAA1CE29}"/>
              </a:ext>
            </a:extLst>
          </p:cNvPr>
          <p:cNvSpPr>
            <a:spLocks noGrp="1"/>
          </p:cNvSpPr>
          <p:nvPr>
            <p:ph type="dt" sz="half" idx="10"/>
          </p:nvPr>
        </p:nvSpPr>
        <p:spPr/>
        <p:txBody>
          <a:bodyPr/>
          <a:lstStyle/>
          <a:p>
            <a:pPr>
              <a:defRPr/>
            </a:pPr>
            <a:fld id="{47A5A5B3-8854-4B8D-91FD-86E40047759A}" type="datetime1">
              <a:rPr lang="en-GB" altLang="en-US" smtClean="0"/>
              <a:pPr>
                <a:defRPr/>
              </a:pPr>
              <a:t>25/04/2018</a:t>
            </a:fld>
            <a:endParaRPr lang="en-GB" altLang="en-US"/>
          </a:p>
        </p:txBody>
      </p:sp>
      <p:sp>
        <p:nvSpPr>
          <p:cNvPr id="3" name="TextBox 2">
            <a:extLst>
              <a:ext uri="{FF2B5EF4-FFF2-40B4-BE49-F238E27FC236}">
                <a16:creationId xmlns:a16="http://schemas.microsoft.com/office/drawing/2014/main" id="{5E3E89AD-644E-481E-9292-E365970A6B6F}"/>
              </a:ext>
            </a:extLst>
          </p:cNvPr>
          <p:cNvSpPr txBox="1"/>
          <p:nvPr/>
        </p:nvSpPr>
        <p:spPr>
          <a:xfrm>
            <a:off x="2681163" y="116632"/>
            <a:ext cx="3781673" cy="461665"/>
          </a:xfrm>
          <a:prstGeom prst="rect">
            <a:avLst/>
          </a:prstGeom>
          <a:noFill/>
        </p:spPr>
        <p:txBody>
          <a:bodyPr wrap="square" rtlCol="0">
            <a:spAutoFit/>
          </a:bodyPr>
          <a:lstStyle/>
          <a:p>
            <a:r>
              <a:rPr lang="en-GB" sz="2400" dirty="0"/>
              <a:t>GROUP LEARNING LOG</a:t>
            </a:r>
          </a:p>
        </p:txBody>
      </p:sp>
      <p:sp>
        <p:nvSpPr>
          <p:cNvPr id="6" name="Rectangle 5">
            <a:extLst>
              <a:ext uri="{FF2B5EF4-FFF2-40B4-BE49-F238E27FC236}">
                <a16:creationId xmlns:a16="http://schemas.microsoft.com/office/drawing/2014/main" id="{DD85FFC5-1AA2-4F4D-BA7A-EAEFB301EE88}"/>
              </a:ext>
            </a:extLst>
          </p:cNvPr>
          <p:cNvSpPr/>
          <p:nvPr/>
        </p:nvSpPr>
        <p:spPr>
          <a:xfrm>
            <a:off x="0" y="692696"/>
            <a:ext cx="9144000" cy="21907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6">
            <a:extLst>
              <a:ext uri="{FF2B5EF4-FFF2-40B4-BE49-F238E27FC236}">
                <a16:creationId xmlns:a16="http://schemas.microsoft.com/office/drawing/2014/main" id="{0A5AD7AE-B20C-44E9-8144-3C66A5A6A62B}"/>
              </a:ext>
            </a:extLst>
          </p:cNvPr>
          <p:cNvSpPr/>
          <p:nvPr/>
        </p:nvSpPr>
        <p:spPr>
          <a:xfrm>
            <a:off x="0" y="5580436"/>
            <a:ext cx="9144000" cy="332053"/>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990368078"/>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Title 1">
            <a:extLst>
              <a:ext uri="{FF2B5EF4-FFF2-40B4-BE49-F238E27FC236}">
                <a16:creationId xmlns:a16="http://schemas.microsoft.com/office/drawing/2014/main" id="{F25C2944-7058-4653-BD38-18249E474E41}"/>
              </a:ext>
            </a:extLst>
          </p:cNvPr>
          <p:cNvSpPr>
            <a:spLocks noGrp="1"/>
          </p:cNvSpPr>
          <p:nvPr>
            <p:ph type="title"/>
          </p:nvPr>
        </p:nvSpPr>
        <p:spPr>
          <a:xfrm>
            <a:off x="468313" y="188913"/>
            <a:ext cx="8229600" cy="1944687"/>
          </a:xfrm>
        </p:spPr>
        <p:txBody>
          <a:bodyPr/>
          <a:lstStyle/>
          <a:p>
            <a:r>
              <a:rPr lang="en-GB" altLang="en-US">
                <a:solidFill>
                  <a:srgbClr val="92D050"/>
                </a:solidFill>
              </a:rPr>
              <a:t>Thank you! </a:t>
            </a:r>
          </a:p>
        </p:txBody>
      </p:sp>
      <p:sp>
        <p:nvSpPr>
          <p:cNvPr id="60419" name="Content Placeholder 2">
            <a:extLst>
              <a:ext uri="{FF2B5EF4-FFF2-40B4-BE49-F238E27FC236}">
                <a16:creationId xmlns:a16="http://schemas.microsoft.com/office/drawing/2014/main" id="{C7DC212D-8738-4D00-858A-23C193ED0260}"/>
              </a:ext>
            </a:extLst>
          </p:cNvPr>
          <p:cNvSpPr>
            <a:spLocks noGrp="1"/>
          </p:cNvSpPr>
          <p:nvPr>
            <p:ph idx="1"/>
          </p:nvPr>
        </p:nvSpPr>
        <p:spPr>
          <a:xfrm>
            <a:off x="323850" y="1484313"/>
            <a:ext cx="8229600" cy="4032250"/>
          </a:xfrm>
        </p:spPr>
        <p:txBody>
          <a:bodyPr/>
          <a:lstStyle/>
          <a:p>
            <a:pPr marL="0" indent="0" algn="ctr">
              <a:buFont typeface="Arial" panose="020B0604020202020204" pitchFamily="34" charset="0"/>
              <a:buNone/>
            </a:pPr>
            <a:endParaRPr lang="en-US" altLang="en-US" dirty="0"/>
          </a:p>
          <a:p>
            <a:pPr marL="0" indent="0" algn="ctr">
              <a:buFont typeface="Arial" panose="020B0604020202020204" pitchFamily="34" charset="0"/>
              <a:buNone/>
            </a:pPr>
            <a:endParaRPr lang="en-US" altLang="en-US" dirty="0"/>
          </a:p>
          <a:p>
            <a:pPr marL="0" indent="0" algn="ctr">
              <a:buFont typeface="Arial" panose="020B0604020202020204" pitchFamily="34" charset="0"/>
              <a:buNone/>
            </a:pPr>
            <a:endParaRPr lang="en-US" altLang="en-US" dirty="0"/>
          </a:p>
          <a:p>
            <a:pPr marL="0" indent="0" algn="ctr">
              <a:buFont typeface="Arial" panose="020B0604020202020204" pitchFamily="34" charset="0"/>
              <a:buNone/>
            </a:pPr>
            <a:r>
              <a:rPr lang="en-US" altLang="en-US" sz="4000" dirty="0">
                <a:solidFill>
                  <a:srgbClr val="FF0000"/>
                </a:solidFill>
              </a:rPr>
              <a:t>Any Question? </a:t>
            </a:r>
          </a:p>
        </p:txBody>
      </p:sp>
      <p:sp>
        <p:nvSpPr>
          <p:cNvPr id="4" name="Date Placeholder 3">
            <a:extLst>
              <a:ext uri="{FF2B5EF4-FFF2-40B4-BE49-F238E27FC236}">
                <a16:creationId xmlns:a16="http://schemas.microsoft.com/office/drawing/2014/main" id="{85CBE143-3E7F-4D04-924B-CDD50CB376B2}"/>
              </a:ext>
            </a:extLst>
          </p:cNvPr>
          <p:cNvSpPr>
            <a:spLocks noGrp="1"/>
          </p:cNvSpPr>
          <p:nvPr>
            <p:ph type="dt" sz="quarter" idx="10"/>
          </p:nvPr>
        </p:nvSpPr>
        <p:spPr/>
        <p:txBody>
          <a:bodyPr/>
          <a:lstStyle/>
          <a:p>
            <a:pPr>
              <a:defRPr/>
            </a:pPr>
            <a:fld id="{F9BD9932-A557-429D-8E76-A17DC0EA07FA}" type="datetime1">
              <a:rPr lang="en-GB" altLang="en-US" smtClean="0"/>
              <a:pPr>
                <a:defRPr/>
              </a:pPr>
              <a:t>25/04/2018</a:t>
            </a:fld>
            <a:endParaRPr lang="en-GB" altLang="en-US"/>
          </a:p>
        </p:txBody>
      </p:sp>
      <p:sp>
        <p:nvSpPr>
          <p:cNvPr id="5" name="Footer Placeholder 4">
            <a:extLst>
              <a:ext uri="{FF2B5EF4-FFF2-40B4-BE49-F238E27FC236}">
                <a16:creationId xmlns:a16="http://schemas.microsoft.com/office/drawing/2014/main" id="{23A0D1DF-A363-4D64-8AE7-429D492D7A74}"/>
              </a:ext>
            </a:extLst>
          </p:cNvPr>
          <p:cNvSpPr>
            <a:spLocks noGrp="1"/>
          </p:cNvSpPr>
          <p:nvPr>
            <p:ph type="ftr" sz="quarter" idx="11"/>
          </p:nvPr>
        </p:nvSpPr>
        <p:spPr/>
        <p:txBody>
          <a:bodyPr/>
          <a:lstStyle/>
          <a:p>
            <a:pPr>
              <a:defRPr/>
            </a:pPr>
            <a:r>
              <a:rPr lang="en-GB" altLang="en-US"/>
              <a:t>Mary March</a:t>
            </a:r>
          </a:p>
        </p:txBody>
      </p:sp>
    </p:spTree>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UWTSD PowerPoint Presentation Template</Template>
  <TotalTime>4305</TotalTime>
  <Words>2883</Words>
  <Application>Microsoft Office PowerPoint</Application>
  <PresentationFormat>On-screen Show (4:3)</PresentationFormat>
  <Paragraphs>582</Paragraphs>
  <Slides>39</Slides>
  <Notes>19</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39</vt:i4>
      </vt:variant>
    </vt:vector>
  </HeadingPairs>
  <TitlesOfParts>
    <vt:vector size="47" baseType="lpstr">
      <vt:lpstr>ＭＳ Ｐゴシック</vt:lpstr>
      <vt:lpstr>Arial</vt:lpstr>
      <vt:lpstr>Calibri</vt:lpstr>
      <vt:lpstr>Myriad Pro</vt:lpstr>
      <vt:lpstr>Times New Roman</vt:lpstr>
      <vt:lpstr>Verdana</vt:lpstr>
      <vt:lpstr>Wingdings</vt:lpstr>
      <vt:lpstr>20140311PresentationUWTSDTemplate</vt:lpstr>
      <vt:lpstr>PowerPoint Presentation</vt:lpstr>
      <vt:lpstr>PowerPoint Presentation</vt:lpstr>
      <vt:lpstr>Contents </vt:lpstr>
      <vt:lpstr>Introduction</vt:lpstr>
      <vt:lpstr>PowerPoint Presentation</vt:lpstr>
      <vt:lpstr>PowerPoint Presentation</vt:lpstr>
      <vt:lpstr>PowerPoint Presentation</vt:lpstr>
      <vt:lpstr>Aim and Objectives </vt:lpstr>
      <vt:lpstr>Mission and Vision</vt:lpstr>
      <vt:lpstr>Legal Compliances</vt:lpstr>
      <vt:lpstr>Sales Forecast</vt:lpstr>
      <vt:lpstr>Monthly Budget</vt:lpstr>
      <vt:lpstr>Marketing Mix (Product &amp; Price)</vt:lpstr>
      <vt:lpstr>Marketing Mix (Promotion &amp; Place)</vt:lpstr>
      <vt:lpstr>Human Resources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Conclusion</vt:lpstr>
      <vt:lpstr>References</vt:lpstr>
      <vt:lpstr>PowerPoint Presentation</vt:lpstr>
      <vt:lpstr>PowerPoint Presentation</vt:lpstr>
      <vt:lpstr>PowerPoint Presentation</vt:lpstr>
      <vt:lpstr>PowerPoint Presentation</vt:lpstr>
      <vt:lpstr>PowerPoint Presentation</vt:lpstr>
      <vt:lpstr>Thank you!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Psychological Contract</dc:title>
  <dc:creator>MARY</dc:creator>
  <cp:lastModifiedBy>Psalmist King</cp:lastModifiedBy>
  <cp:revision>174</cp:revision>
  <cp:lastPrinted>2018-04-25T02:02:31Z</cp:lastPrinted>
  <dcterms:created xsi:type="dcterms:W3CDTF">2004-11-12T17:24:38Z</dcterms:created>
  <dcterms:modified xsi:type="dcterms:W3CDTF">2018-04-25T15:20:29Z</dcterms:modified>
</cp:coreProperties>
</file>