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63" r:id="rId4"/>
    <p:sldId id="258" r:id="rId5"/>
    <p:sldId id="264" r:id="rId6"/>
    <p:sldId id="259" r:id="rId7"/>
    <p:sldId id="265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You define an interface by means of the Interface...End Interface block: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 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Public Interface IAddin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ReadOnly Property id() As Long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Property State() As Boolean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Function OnConnection(ByVal environment As String) As Boolean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Sub OnDisconnection()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End Interface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1D947E-8460-466F-9AC1-BED2DD463BA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Public Class </a:t>
            </a:r>
            <a:r>
              <a:rPr lang="en-GB" dirty="0" err="1" smtClean="0"/>
              <a:t>MyAddin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Implements </a:t>
            </a:r>
            <a:r>
              <a:rPr lang="en-GB" dirty="0" err="1" smtClean="0"/>
              <a:t>IAddin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</a:t>
            </a:r>
            <a:r>
              <a:rPr lang="en-GB" dirty="0" err="1" smtClean="0"/>
              <a:t>ReadOnly</a:t>
            </a:r>
            <a:r>
              <a:rPr lang="en-GB" dirty="0" smtClean="0"/>
              <a:t> Property id() As Long Implements IAddin.id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Property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Function </a:t>
            </a:r>
            <a:r>
              <a:rPr lang="en-GB" dirty="0" err="1" smtClean="0"/>
              <a:t>OnConnection</a:t>
            </a:r>
            <a:r>
              <a:rPr lang="en-GB" dirty="0" smtClean="0"/>
              <a:t>(</a:t>
            </a:r>
            <a:r>
              <a:rPr lang="en-GB" dirty="0" err="1" smtClean="0"/>
              <a:t>ByVal</a:t>
            </a:r>
            <a:r>
              <a:rPr lang="en-GB" dirty="0" smtClean="0"/>
              <a:t> environment As String) As Boolean Implements </a:t>
            </a:r>
            <a:r>
              <a:rPr lang="en-GB" dirty="0" err="1" smtClean="0"/>
              <a:t>IAddin.OnConnection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Function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Sub </a:t>
            </a:r>
            <a:r>
              <a:rPr lang="en-GB" dirty="0" err="1" smtClean="0"/>
              <a:t>OnDisconnection</a:t>
            </a:r>
            <a:r>
              <a:rPr lang="en-GB" dirty="0" smtClean="0"/>
              <a:t>() Implements </a:t>
            </a:r>
            <a:r>
              <a:rPr lang="en-GB" dirty="0" err="1" smtClean="0"/>
              <a:t>IAddin.OnDisconnection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Sub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Property State() As Boolean Implements </a:t>
            </a:r>
            <a:r>
              <a:rPr lang="en-GB" dirty="0" err="1" smtClean="0"/>
              <a:t>IAddin.State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Set(</a:t>
            </a:r>
            <a:r>
              <a:rPr lang="en-GB" dirty="0" err="1" smtClean="0"/>
              <a:t>ByVal</a:t>
            </a:r>
            <a:r>
              <a:rPr lang="en-GB" dirty="0" smtClean="0"/>
              <a:t> value As Boolean)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Set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Property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End Class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AE846FE-B955-4BD5-8B57-76697A79DB7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Public Interface </a:t>
            </a:r>
            <a:r>
              <a:rPr lang="en-GB" dirty="0" err="1" smtClean="0"/>
              <a:t>IHostEnvironment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</a:t>
            </a:r>
            <a:r>
              <a:rPr lang="en-GB" dirty="0" err="1" smtClean="0"/>
              <a:t>ReadOnly</a:t>
            </a:r>
            <a:r>
              <a:rPr lang="en-GB" dirty="0" smtClean="0"/>
              <a:t> Property </a:t>
            </a:r>
            <a:r>
              <a:rPr lang="en-GB" dirty="0" err="1" smtClean="0"/>
              <a:t>HashCode</a:t>
            </a:r>
            <a:r>
              <a:rPr lang="en-GB" dirty="0" smtClean="0"/>
              <a:t>() As Long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Property Server() As Boolean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Function </a:t>
            </a:r>
            <a:r>
              <a:rPr lang="en-GB" dirty="0" err="1" smtClean="0"/>
              <a:t>OnConnection</a:t>
            </a:r>
            <a:r>
              <a:rPr lang="en-GB" dirty="0" smtClean="0"/>
              <a:t>(</a:t>
            </a:r>
            <a:r>
              <a:rPr lang="en-GB" dirty="0" err="1" smtClean="0"/>
              <a:t>ByVal</a:t>
            </a:r>
            <a:r>
              <a:rPr lang="en-GB" dirty="0" smtClean="0"/>
              <a:t> </a:t>
            </a:r>
            <a:r>
              <a:rPr lang="en-GB" dirty="0" err="1" smtClean="0"/>
              <a:t>lan</a:t>
            </a:r>
            <a:r>
              <a:rPr lang="en-GB" dirty="0" smtClean="0"/>
              <a:t> As String) As Boolean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Sub </a:t>
            </a:r>
            <a:r>
              <a:rPr lang="en-GB" dirty="0" err="1" smtClean="0"/>
              <a:t>OnDisconnect</a:t>
            </a:r>
            <a:r>
              <a:rPr lang="en-GB" dirty="0" smtClean="0"/>
              <a:t>()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End Interface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Public Class </a:t>
            </a:r>
            <a:r>
              <a:rPr lang="en-GB" dirty="0" err="1" smtClean="0"/>
              <a:t>MyAddin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Implements </a:t>
            </a:r>
            <a:r>
              <a:rPr lang="en-GB" dirty="0" err="1" smtClean="0"/>
              <a:t>IAddin</a:t>
            </a:r>
            <a:r>
              <a:rPr lang="en-GB" dirty="0" smtClean="0"/>
              <a:t>, </a:t>
            </a:r>
            <a:r>
              <a:rPr lang="en-GB" dirty="0" err="1" smtClean="0"/>
              <a:t>IHostEnvironment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</a:t>
            </a:r>
            <a:r>
              <a:rPr lang="en-GB" dirty="0" err="1" smtClean="0"/>
              <a:t>ReadOnly</a:t>
            </a:r>
            <a:r>
              <a:rPr lang="en-GB" dirty="0" smtClean="0"/>
              <a:t> Property id() As Long Implements IAddin.id, </a:t>
            </a:r>
            <a:r>
              <a:rPr lang="en-GB" dirty="0" err="1" smtClean="0"/>
              <a:t>IHostEnvironment.HashCode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Property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Function </a:t>
            </a:r>
            <a:r>
              <a:rPr lang="en-GB" dirty="0" err="1" smtClean="0"/>
              <a:t>OnConnection</a:t>
            </a:r>
            <a:r>
              <a:rPr lang="en-GB" dirty="0" smtClean="0"/>
              <a:t>(</a:t>
            </a:r>
            <a:r>
              <a:rPr lang="en-GB" dirty="0" err="1" smtClean="0"/>
              <a:t>ByVal</a:t>
            </a:r>
            <a:r>
              <a:rPr lang="en-GB" dirty="0" smtClean="0"/>
              <a:t> environment As String) As Boolean Implements </a:t>
            </a:r>
            <a:r>
              <a:rPr lang="en-GB" dirty="0" err="1" smtClean="0"/>
              <a:t>IAddin.OnConnection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Function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.....................................................................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Sub </a:t>
            </a:r>
            <a:r>
              <a:rPr lang="en-GB" dirty="0" err="1" smtClean="0"/>
              <a:t>OnDisconnect</a:t>
            </a:r>
            <a:r>
              <a:rPr lang="en-GB" dirty="0" smtClean="0"/>
              <a:t>() Implements </a:t>
            </a:r>
            <a:r>
              <a:rPr lang="en-GB" dirty="0" err="1" smtClean="0"/>
              <a:t>IHostEnvironment.OnDisconnect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Sub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.....................................................................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End Class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BA637-C522-4813-BBC5-9A214369DD1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FA32AC-BB36-42B3-8A5F-3EE0C6F15C2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E833F-B12A-4308-9A1A-A62F700103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C5E36D-293E-49B3-8726-3D280CCC3FE1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67D2AA-E290-4D2D-BB5D-0FE0AD690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8184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7CBC-1181-4FE6-B993-A3813002771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6A41-C3BD-485C-A25A-53E38EFF1A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9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85C3A-BCB8-4D59-BF39-D71FBC35B930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8C98-FAAB-4463-B62B-47614E9187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675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8835B-600F-4AC1-B417-33590B2F7A84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7762F-5B44-4C0C-A035-5F0FCC98D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3650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74A516-8483-408B-AF6A-0B7CDFCA85C8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EE1A18-0B40-4F76-B47D-FFE3CD666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70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2310B-1D28-4E48-BB5B-06253972E67F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06363-8457-49F3-A0A8-453031C3EC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6756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FB876C-C6A6-43B4-B72C-F26B319183E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B702D8-3E98-41C3-AEFB-983724BE3E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0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2FA3E5-8A62-45C6-BE3D-74510D5CAD57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5EA9C-4378-4E95-B763-7DBB1D071E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384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96C03-4DDB-432F-9AB5-F50E9FB0780C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0AE4E-865C-44C2-861A-616524BF9D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9622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AB23C-FD6A-4EDA-AEF1-D56BAC19DED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2FA7-188A-4768-AE6C-9DA859B74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1666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AA6A2F-5E9A-4FCC-891B-ED11FE7AA7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53" r:id="rId4"/>
    <p:sldLayoutId id="2147483754" r:id="rId5"/>
    <p:sldLayoutId id="2147483761" r:id="rId6"/>
    <p:sldLayoutId id="2147483755" r:id="rId7"/>
    <p:sldLayoutId id="2147483762" r:id="rId8"/>
    <p:sldLayoutId id="2147483763" r:id="rId9"/>
    <p:sldLayoutId id="2147483756" r:id="rId10"/>
    <p:sldLayoutId id="2147483757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Interface Based Programming</a:t>
            </a:r>
            <a:endParaRPr lang="en-GB" dirty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mtClean="0"/>
              <a:t>The separation of the interface from implementation is fundamental in component oriented programming.</a:t>
            </a:r>
          </a:p>
          <a:p>
            <a:pPr eaLnBrk="1" hangingPunct="1"/>
            <a:r>
              <a:rPr lang="en-GB" smtClean="0"/>
              <a:t>Separation allows the client code to interact with an abstraction of a service (the interface) and not a particular implementation of the service (the object)</a:t>
            </a:r>
          </a:p>
          <a:p>
            <a:pPr eaLnBrk="1" hangingPunct="1"/>
            <a:r>
              <a:rPr lang="en-GB" smtClean="0"/>
              <a:t>As a result this promotes maintenance, changing an implementation detail on the server has no affect on the client.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Interface Based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An interface only defines a signature of properties and methods (member name, number and type of each parameter, and type of return value).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While a class is used to implement that interface by providing the actual code for those properties and methods as required.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The code in each property or method can differ from class to class, provided the semantics of each method is preserved.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The fact that each class can implement the same property or method in a different way is the basis for polymorphic behaviour.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257425"/>
          </a:xfrm>
        </p:spPr>
        <p:txBody>
          <a:bodyPr/>
          <a:lstStyle/>
          <a:p>
            <a:pPr eaLnBrk="1" hangingPunct="1"/>
            <a:r>
              <a:rPr lang="en-GB" dirty="0" smtClean="0"/>
              <a:t>Visual C# </a:t>
            </a:r>
            <a:r>
              <a:rPr lang="en-GB" dirty="0" smtClean="0"/>
              <a:t>2012 </a:t>
            </a:r>
            <a:r>
              <a:rPr lang="en-GB" dirty="0" smtClean="0"/>
              <a:t>allows the creation of the </a:t>
            </a:r>
            <a:r>
              <a:rPr lang="en-GB" i="1" dirty="0" smtClean="0"/>
              <a:t>interface</a:t>
            </a:r>
            <a:r>
              <a:rPr lang="en-GB" dirty="0" smtClean="0"/>
              <a:t> type that can’t have any implementation and can’t be instantiated.</a:t>
            </a:r>
          </a:p>
          <a:p>
            <a:pPr eaLnBrk="1" hangingPunct="1"/>
            <a:r>
              <a:rPr lang="en-GB" dirty="0" smtClean="0"/>
              <a:t>The example below show a simple interface definition:</a:t>
            </a:r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860800"/>
            <a:ext cx="3671888" cy="223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Interface blocks can't contain executable code, and you can include only method and property signatures,  the </a:t>
            </a:r>
            <a:r>
              <a:rPr lang="en-GB" dirty="0" err="1" smtClean="0"/>
              <a:t>ReadOnly</a:t>
            </a:r>
            <a:r>
              <a:rPr lang="en-GB" dirty="0" smtClean="0"/>
              <a:t> and </a:t>
            </a:r>
            <a:r>
              <a:rPr lang="en-GB" dirty="0" err="1" smtClean="0"/>
              <a:t>WriteOnly</a:t>
            </a:r>
            <a:r>
              <a:rPr lang="en-GB" dirty="0" smtClean="0"/>
              <a:t> keywords enable the designer to specify whether a property can be read or written to.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An interface can't contain variables, and properties and methods can't take scope qualifiers because all are by default Public.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Microsoft guidelines dictate that all interface names start with the I character, that they not include the underscore character, and that they use Pascal casing when the name contains multiple words.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mtClean="0"/>
              <a:t>Any class implementing the interface must implement all the interface members.  This is a form of data contract.</a:t>
            </a:r>
          </a:p>
          <a:p>
            <a:pPr eaLnBrk="1" hangingPunct="1"/>
            <a:r>
              <a:rPr lang="en-GB" smtClean="0"/>
              <a:t>A class can elect to implement multiple interfaces.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Implementing the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The interface implementer tells C# that a class exposes an interface by including the interface after the class definition: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dirty="0" smtClean="0"/>
              <a:t> 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class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00B0F0"/>
                </a:solidFill>
              </a:rPr>
              <a:t>MyClass</a:t>
            </a:r>
            <a:r>
              <a:rPr lang="en-GB" dirty="0" smtClean="0"/>
              <a:t> : </a:t>
            </a:r>
            <a:r>
              <a:rPr lang="en-GB" dirty="0" err="1" smtClean="0">
                <a:solidFill>
                  <a:srgbClr val="00B0F0"/>
                </a:solidFill>
              </a:rPr>
              <a:t>IMyInterface</a:t>
            </a:r>
            <a:endParaRPr lang="en-GB" dirty="0" smtClean="0">
              <a:solidFill>
                <a:srgbClr val="00B0F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en-US" dirty="0" smtClean="0"/>
              <a:t> 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US" dirty="0" smtClean="0"/>
              <a:t>When you add an interface in this fashion, the development environment is capable of creating a template of the interface automatically by selecting “Implement Interface”.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Defining and Implementing an Interface</a:t>
            </a:r>
            <a:endParaRPr lang="en-GB" dirty="0"/>
          </a:p>
        </p:txBody>
      </p:sp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700213"/>
            <a:ext cx="3816350" cy="465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Interacting with an Object using an Interface</a:t>
            </a:r>
            <a:endParaRPr lang="en-GB" dirty="0"/>
          </a:p>
        </p:txBody>
      </p:sp>
      <p:sp>
        <p:nvSpPr>
          <p:cNvPr id="16387" name="Content Placeholder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mtClean="0"/>
              <a:t>The interface IMyInterface has been defined and implemented by MyClass.  These methods may now be called like any other:</a:t>
            </a:r>
          </a:p>
          <a:p>
            <a:pPr lvl="1" eaLnBrk="1" hangingPunct="1"/>
            <a:endParaRPr lang="en-GB" smtClean="0"/>
          </a:p>
        </p:txBody>
      </p:sp>
      <p:pic>
        <p:nvPicPr>
          <p:cNvPr id="1638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357563"/>
            <a:ext cx="3570288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1"/>
            <a:ext cx="6308725" cy="457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Implementing Multiple Interfaces</a:t>
            </a:r>
            <a:endParaRPr lang="en-GB" dirty="0"/>
          </a:p>
        </p:txBody>
      </p:sp>
      <p:sp>
        <p:nvSpPr>
          <p:cNvPr id="17411" name="Text Placeholder 5"/>
          <p:cNvSpPr>
            <a:spLocks noGrp="1"/>
          </p:cNvSpPr>
          <p:nvPr>
            <p:ph type="body" idx="2"/>
          </p:nvPr>
        </p:nvSpPr>
        <p:spPr>
          <a:xfrm>
            <a:off x="6811963" y="274638"/>
            <a:ext cx="1527175" cy="4983162"/>
          </a:xfrm>
        </p:spPr>
        <p:txBody>
          <a:bodyPr/>
          <a:lstStyle/>
          <a:p>
            <a:pPr eaLnBrk="1" hangingPunct="1"/>
            <a:r>
              <a:rPr lang="en-GB" smtClean="0"/>
              <a:t>This body of code implements two interfaces:</a:t>
            </a:r>
          </a:p>
          <a:p>
            <a:pPr eaLnBrk="1" hangingPunct="1"/>
            <a:r>
              <a:rPr lang="en-GB" smtClean="0"/>
              <a:t>IMyIterface</a:t>
            </a:r>
          </a:p>
          <a:p>
            <a:pPr eaLnBrk="1" hangingPunct="1"/>
            <a:r>
              <a:rPr lang="en-GB" smtClean="0"/>
              <a:t>And</a:t>
            </a:r>
          </a:p>
          <a:p>
            <a:pPr eaLnBrk="1" hangingPunct="1"/>
            <a:r>
              <a:rPr lang="en-GB" smtClean="0"/>
              <a:t>IYourInterface</a:t>
            </a:r>
          </a:p>
        </p:txBody>
      </p:sp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60350"/>
            <a:ext cx="3167063" cy="635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Implementing Multiple Interfaces</a:t>
            </a:r>
            <a:endParaRPr lang="en-GB" dirty="0"/>
          </a:p>
        </p:txBody>
      </p:sp>
      <p:sp>
        <p:nvSpPr>
          <p:cNvPr id="18435" name="Content Placeholder 1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mtClean="0"/>
              <a:t>The Implements declaration ( : ), used to mark a method as an interface method, supports multiple interfaces that map to the same procedure.  </a:t>
            </a:r>
          </a:p>
          <a:p>
            <a:pPr eaLnBrk="1" hangingPunct="1"/>
            <a:r>
              <a:rPr lang="en-GB" smtClean="0"/>
              <a:t>The following example shows that the interfaces and methods in a class that implements the interface can have different names: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509</TotalTime>
  <Words>512</Words>
  <Application>Microsoft Office PowerPoint</Application>
  <PresentationFormat>On-screen Show (4:3)</PresentationFormat>
  <Paragraphs>104</Paragraphs>
  <Slides>11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Oriel</vt:lpstr>
      <vt:lpstr>Interfaces</vt:lpstr>
      <vt:lpstr>Interface Based Programming</vt:lpstr>
      <vt:lpstr>Interface Based Programming</vt:lpstr>
      <vt:lpstr>Separating the Interface From the Implementation</vt:lpstr>
      <vt:lpstr>Separating the Interface From the Implementation</vt:lpstr>
      <vt:lpstr>Separating the Interface From the Implementation</vt:lpstr>
      <vt:lpstr>Implementing the interface</vt:lpstr>
      <vt:lpstr>Defining and Implementing an Interface</vt:lpstr>
      <vt:lpstr>Interacting with an Object using an Interface</vt:lpstr>
      <vt:lpstr>Implementing Multiple Interfaces</vt:lpstr>
      <vt:lpstr>Implementing Multiple Interfaces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47</cp:revision>
  <dcterms:created xsi:type="dcterms:W3CDTF">2007-10-10T20:17:16Z</dcterms:created>
  <dcterms:modified xsi:type="dcterms:W3CDTF">2013-10-08T14:16:55Z</dcterms:modified>
</cp:coreProperties>
</file>