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9"/>
  </p:notesMasterIdLst>
  <p:handoutMasterIdLst>
    <p:handoutMasterId r:id="rId30"/>
  </p:handoutMasterIdLst>
  <p:sldIdLst>
    <p:sldId id="257" r:id="rId2"/>
    <p:sldId id="301" r:id="rId3"/>
    <p:sldId id="258" r:id="rId4"/>
    <p:sldId id="317" r:id="rId5"/>
    <p:sldId id="260" r:id="rId6"/>
    <p:sldId id="259" r:id="rId7"/>
    <p:sldId id="261" r:id="rId8"/>
    <p:sldId id="262" r:id="rId9"/>
    <p:sldId id="302" r:id="rId10"/>
    <p:sldId id="263" r:id="rId11"/>
    <p:sldId id="264" r:id="rId12"/>
    <p:sldId id="318" r:id="rId13"/>
    <p:sldId id="322" r:id="rId14"/>
    <p:sldId id="267" r:id="rId15"/>
    <p:sldId id="321" r:id="rId16"/>
    <p:sldId id="266" r:id="rId17"/>
    <p:sldId id="320" r:id="rId18"/>
    <p:sldId id="319" r:id="rId19"/>
    <p:sldId id="268" r:id="rId20"/>
    <p:sldId id="285" r:id="rId21"/>
    <p:sldId id="286" r:id="rId22"/>
    <p:sldId id="290" r:id="rId23"/>
    <p:sldId id="292" r:id="rId24"/>
    <p:sldId id="293" r:id="rId25"/>
    <p:sldId id="300" r:id="rId26"/>
    <p:sldId id="323" r:id="rId27"/>
    <p:sldId id="289" r:id="rId28"/>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2533" autoAdjust="0"/>
    <p:restoredTop sz="92895" autoAdjust="0"/>
  </p:normalViewPr>
  <p:slideViewPr>
    <p:cSldViewPr>
      <p:cViewPr varScale="1">
        <p:scale>
          <a:sx n="68" d="100"/>
          <a:sy n="68" d="100"/>
        </p:scale>
        <p:origin x="672" y="66"/>
      </p:cViewPr>
      <p:guideLst>
        <p:guide orient="horz" pos="2160"/>
        <p:guide pos="2880"/>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EB8474E8-BEDB-4041-8873-D148A0F85F6C}" type="datetimeFigureOut">
              <a:rPr lang="en-GB" smtClean="0"/>
              <a:t>03/12/2018</a:t>
            </a:fld>
            <a:endParaRPr lang="en-GB" dirty="0"/>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00E914A7-3C72-411C-BFA4-130DEEDB8425}" type="slidenum">
              <a:rPr lang="en-GB" smtClean="0"/>
              <a:t>‹#›</a:t>
            </a:fld>
            <a:endParaRPr lang="en-GB" dirty="0"/>
          </a:p>
        </p:txBody>
      </p:sp>
    </p:spTree>
    <p:extLst>
      <p:ext uri="{BB962C8B-B14F-4D97-AF65-F5344CB8AC3E}">
        <p14:creationId xmlns:p14="http://schemas.microsoft.com/office/powerpoint/2010/main" val="177674776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4F7DC566-3113-4CEA-AF5F-8E0ED648521E}" type="datetimeFigureOut">
              <a:rPr lang="en-GB" smtClean="0"/>
              <a:t>03/12/2018</a:t>
            </a:fld>
            <a:endParaRPr lang="en-GB" dirty="0"/>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530994E4-63D7-4976-8CAF-736A81CD6DCA}" type="slidenum">
              <a:rPr lang="en-GB" smtClean="0"/>
              <a:t>‹#›</a:t>
            </a:fld>
            <a:endParaRPr lang="en-GB" dirty="0"/>
          </a:p>
        </p:txBody>
      </p:sp>
    </p:spTree>
    <p:extLst>
      <p:ext uri="{BB962C8B-B14F-4D97-AF65-F5344CB8AC3E}">
        <p14:creationId xmlns:p14="http://schemas.microsoft.com/office/powerpoint/2010/main" val="13565675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21508"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defRPr/>
            </a:pPr>
            <a:fld id="{D12BB2CB-F40E-4868-98F2-6779C6E35245}" type="slidenum">
              <a:rPr lang="en-GB" altLang="en-US" smtClean="0">
                <a:solidFill>
                  <a:srgbClr val="000000"/>
                </a:solidFill>
              </a:rPr>
              <a:pPr>
                <a:defRPr/>
              </a:pPr>
              <a:t>1</a:t>
            </a:fld>
            <a:endParaRPr lang="en-GB" altLang="en-US" dirty="0" smtClean="0">
              <a:solidFill>
                <a:srgbClr val="000000"/>
              </a:solidFill>
            </a:endParaRPr>
          </a:p>
        </p:txBody>
      </p:sp>
    </p:spTree>
    <p:extLst>
      <p:ext uri="{BB962C8B-B14F-4D97-AF65-F5344CB8AC3E}">
        <p14:creationId xmlns:p14="http://schemas.microsoft.com/office/powerpoint/2010/main" val="1764603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22532"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D3A9240F-3307-4BB4-8AEB-AB51150F33B6}" type="slidenum">
              <a:rPr lang="en-GB" altLang="en-US" smtClean="0">
                <a:solidFill>
                  <a:srgbClr val="000000"/>
                </a:solidFill>
              </a:rPr>
              <a:pPr fontAlgn="base">
                <a:spcBef>
                  <a:spcPct val="0"/>
                </a:spcBef>
                <a:spcAft>
                  <a:spcPct val="0"/>
                </a:spcAft>
                <a:defRPr/>
              </a:pPr>
              <a:t>3</a:t>
            </a:fld>
            <a:endParaRPr lang="en-GB" altLang="en-US" dirty="0" smtClean="0">
              <a:solidFill>
                <a:srgbClr val="000000"/>
              </a:solidFill>
            </a:endParaRPr>
          </a:p>
        </p:txBody>
      </p:sp>
    </p:spTree>
    <p:extLst>
      <p:ext uri="{BB962C8B-B14F-4D97-AF65-F5344CB8AC3E}">
        <p14:creationId xmlns:p14="http://schemas.microsoft.com/office/powerpoint/2010/main" val="20067032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22532"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D3A9240F-3307-4BB4-8AEB-AB51150F33B6}" type="slidenum">
              <a:rPr lang="en-GB" altLang="en-US" smtClean="0">
                <a:solidFill>
                  <a:srgbClr val="000000"/>
                </a:solidFill>
              </a:rPr>
              <a:pPr fontAlgn="base">
                <a:spcBef>
                  <a:spcPct val="0"/>
                </a:spcBef>
                <a:spcAft>
                  <a:spcPct val="0"/>
                </a:spcAft>
                <a:defRPr/>
              </a:pPr>
              <a:t>5</a:t>
            </a:fld>
            <a:endParaRPr lang="en-GB" altLang="en-US" dirty="0" smtClean="0">
              <a:solidFill>
                <a:srgbClr val="000000"/>
              </a:solidFill>
            </a:endParaRPr>
          </a:p>
        </p:txBody>
      </p:sp>
    </p:spTree>
    <p:extLst>
      <p:ext uri="{BB962C8B-B14F-4D97-AF65-F5344CB8AC3E}">
        <p14:creationId xmlns:p14="http://schemas.microsoft.com/office/powerpoint/2010/main" val="395416936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22532"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D3A9240F-3307-4BB4-8AEB-AB51150F33B6}" type="slidenum">
              <a:rPr lang="en-GB" altLang="en-US" smtClean="0">
                <a:solidFill>
                  <a:srgbClr val="000000"/>
                </a:solidFill>
              </a:rPr>
              <a:pPr fontAlgn="base">
                <a:spcBef>
                  <a:spcPct val="0"/>
                </a:spcBef>
                <a:spcAft>
                  <a:spcPct val="0"/>
                </a:spcAft>
                <a:defRPr/>
              </a:pPr>
              <a:t>6</a:t>
            </a:fld>
            <a:endParaRPr lang="en-GB" altLang="en-US" dirty="0" smtClean="0">
              <a:solidFill>
                <a:srgbClr val="000000"/>
              </a:solidFill>
            </a:endParaRPr>
          </a:p>
        </p:txBody>
      </p:sp>
    </p:spTree>
    <p:extLst>
      <p:ext uri="{BB962C8B-B14F-4D97-AF65-F5344CB8AC3E}">
        <p14:creationId xmlns:p14="http://schemas.microsoft.com/office/powerpoint/2010/main" val="30186058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22532"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D3A9240F-3307-4BB4-8AEB-AB51150F33B6}" type="slidenum">
              <a:rPr lang="en-GB" altLang="en-US" smtClean="0">
                <a:solidFill>
                  <a:srgbClr val="000000"/>
                </a:solidFill>
              </a:rPr>
              <a:pPr fontAlgn="base">
                <a:spcBef>
                  <a:spcPct val="0"/>
                </a:spcBef>
                <a:spcAft>
                  <a:spcPct val="0"/>
                </a:spcAft>
                <a:defRPr/>
              </a:pPr>
              <a:t>7</a:t>
            </a:fld>
            <a:endParaRPr lang="en-GB" altLang="en-US" dirty="0" smtClean="0">
              <a:solidFill>
                <a:srgbClr val="000000"/>
              </a:solidFill>
            </a:endParaRPr>
          </a:p>
        </p:txBody>
      </p:sp>
    </p:spTree>
    <p:extLst>
      <p:ext uri="{BB962C8B-B14F-4D97-AF65-F5344CB8AC3E}">
        <p14:creationId xmlns:p14="http://schemas.microsoft.com/office/powerpoint/2010/main" val="100247248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22532"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D3A9240F-3307-4BB4-8AEB-AB51150F33B6}" type="slidenum">
              <a:rPr lang="en-GB" altLang="en-US" smtClean="0">
                <a:solidFill>
                  <a:srgbClr val="000000"/>
                </a:solidFill>
              </a:rPr>
              <a:pPr fontAlgn="base">
                <a:spcBef>
                  <a:spcPct val="0"/>
                </a:spcBef>
                <a:spcAft>
                  <a:spcPct val="0"/>
                </a:spcAft>
                <a:defRPr/>
              </a:pPr>
              <a:t>8</a:t>
            </a:fld>
            <a:endParaRPr lang="en-GB" altLang="en-US" dirty="0" smtClean="0">
              <a:solidFill>
                <a:srgbClr val="000000"/>
              </a:solidFill>
            </a:endParaRPr>
          </a:p>
        </p:txBody>
      </p:sp>
    </p:spTree>
    <p:extLst>
      <p:ext uri="{BB962C8B-B14F-4D97-AF65-F5344CB8AC3E}">
        <p14:creationId xmlns:p14="http://schemas.microsoft.com/office/powerpoint/2010/main" val="191460367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22532"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D3A9240F-3307-4BB4-8AEB-AB51150F33B6}" type="slidenum">
              <a:rPr lang="en-GB" altLang="en-US" smtClean="0">
                <a:solidFill>
                  <a:srgbClr val="000000"/>
                </a:solidFill>
              </a:rPr>
              <a:pPr fontAlgn="base">
                <a:spcBef>
                  <a:spcPct val="0"/>
                </a:spcBef>
                <a:spcAft>
                  <a:spcPct val="0"/>
                </a:spcAft>
                <a:defRPr/>
              </a:pPr>
              <a:t>10</a:t>
            </a:fld>
            <a:endParaRPr lang="en-GB" altLang="en-US" dirty="0" smtClean="0">
              <a:solidFill>
                <a:srgbClr val="000000"/>
              </a:solidFill>
            </a:endParaRPr>
          </a:p>
        </p:txBody>
      </p:sp>
    </p:spTree>
    <p:extLst>
      <p:ext uri="{BB962C8B-B14F-4D97-AF65-F5344CB8AC3E}">
        <p14:creationId xmlns:p14="http://schemas.microsoft.com/office/powerpoint/2010/main" val="159248423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22532"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D3A9240F-3307-4BB4-8AEB-AB51150F33B6}" type="slidenum">
              <a:rPr lang="en-GB" altLang="en-US" smtClean="0">
                <a:solidFill>
                  <a:srgbClr val="000000"/>
                </a:solidFill>
              </a:rPr>
              <a:pPr fontAlgn="base">
                <a:spcBef>
                  <a:spcPct val="0"/>
                </a:spcBef>
                <a:spcAft>
                  <a:spcPct val="0"/>
                </a:spcAft>
                <a:defRPr/>
              </a:pPr>
              <a:t>11</a:t>
            </a:fld>
            <a:endParaRPr lang="en-GB" altLang="en-US" dirty="0" smtClean="0">
              <a:solidFill>
                <a:srgbClr val="000000"/>
              </a:solidFill>
            </a:endParaRPr>
          </a:p>
        </p:txBody>
      </p:sp>
    </p:spTree>
    <p:extLst>
      <p:ext uri="{BB962C8B-B14F-4D97-AF65-F5344CB8AC3E}">
        <p14:creationId xmlns:p14="http://schemas.microsoft.com/office/powerpoint/2010/main" val="236721760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22532"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D3A9240F-3307-4BB4-8AEB-AB51150F33B6}" type="slidenum">
              <a:rPr lang="en-GB" altLang="en-US" smtClean="0">
                <a:solidFill>
                  <a:srgbClr val="000000"/>
                </a:solidFill>
              </a:rPr>
              <a:pPr fontAlgn="base">
                <a:spcBef>
                  <a:spcPct val="0"/>
                </a:spcBef>
                <a:spcAft>
                  <a:spcPct val="0"/>
                </a:spcAft>
                <a:defRPr/>
              </a:pPr>
              <a:t>14</a:t>
            </a:fld>
            <a:endParaRPr lang="en-GB" altLang="en-US" dirty="0" smtClean="0">
              <a:solidFill>
                <a:srgbClr val="000000"/>
              </a:solidFill>
            </a:endParaRPr>
          </a:p>
        </p:txBody>
      </p:sp>
    </p:spTree>
    <p:extLst>
      <p:ext uri="{BB962C8B-B14F-4D97-AF65-F5344CB8AC3E}">
        <p14:creationId xmlns:p14="http://schemas.microsoft.com/office/powerpoint/2010/main" val="338125089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22532"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D3A9240F-3307-4BB4-8AEB-AB51150F33B6}" type="slidenum">
              <a:rPr lang="en-GB" altLang="en-US" smtClean="0">
                <a:solidFill>
                  <a:srgbClr val="000000"/>
                </a:solidFill>
              </a:rPr>
              <a:pPr fontAlgn="base">
                <a:spcBef>
                  <a:spcPct val="0"/>
                </a:spcBef>
                <a:spcAft>
                  <a:spcPct val="0"/>
                </a:spcAft>
                <a:defRPr/>
              </a:pPr>
              <a:t>16</a:t>
            </a:fld>
            <a:endParaRPr lang="en-GB" altLang="en-US" dirty="0" smtClean="0">
              <a:solidFill>
                <a:srgbClr val="000000"/>
              </a:solidFill>
            </a:endParaRPr>
          </a:p>
        </p:txBody>
      </p:sp>
    </p:spTree>
    <p:extLst>
      <p:ext uri="{BB962C8B-B14F-4D97-AF65-F5344CB8AC3E}">
        <p14:creationId xmlns:p14="http://schemas.microsoft.com/office/powerpoint/2010/main" val="89207132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22532"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D3A9240F-3307-4BB4-8AEB-AB51150F33B6}" type="slidenum">
              <a:rPr lang="en-GB" altLang="en-US" smtClean="0">
                <a:solidFill>
                  <a:srgbClr val="000000"/>
                </a:solidFill>
              </a:rPr>
              <a:pPr fontAlgn="base">
                <a:spcBef>
                  <a:spcPct val="0"/>
                </a:spcBef>
                <a:spcAft>
                  <a:spcPct val="0"/>
                </a:spcAft>
                <a:defRPr/>
              </a:pPr>
              <a:t>19</a:t>
            </a:fld>
            <a:endParaRPr lang="en-GB" altLang="en-US" dirty="0" smtClean="0">
              <a:solidFill>
                <a:srgbClr val="000000"/>
              </a:solidFill>
            </a:endParaRPr>
          </a:p>
        </p:txBody>
      </p:sp>
    </p:spTree>
    <p:extLst>
      <p:ext uri="{BB962C8B-B14F-4D97-AF65-F5344CB8AC3E}">
        <p14:creationId xmlns:p14="http://schemas.microsoft.com/office/powerpoint/2010/main" val="58728521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22532"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D3A9240F-3307-4BB4-8AEB-AB51150F33B6}" type="slidenum">
              <a:rPr lang="en-GB" altLang="en-US" smtClean="0">
                <a:solidFill>
                  <a:srgbClr val="000000"/>
                </a:solidFill>
              </a:rPr>
              <a:pPr fontAlgn="base">
                <a:spcBef>
                  <a:spcPct val="0"/>
                </a:spcBef>
                <a:spcAft>
                  <a:spcPct val="0"/>
                </a:spcAft>
                <a:defRPr/>
              </a:pPr>
              <a:t>20</a:t>
            </a:fld>
            <a:endParaRPr lang="en-GB" altLang="en-US" dirty="0" smtClean="0">
              <a:solidFill>
                <a:srgbClr val="000000"/>
              </a:solidFill>
            </a:endParaRPr>
          </a:p>
        </p:txBody>
      </p:sp>
    </p:spTree>
    <p:extLst>
      <p:ext uri="{BB962C8B-B14F-4D97-AF65-F5344CB8AC3E}">
        <p14:creationId xmlns:p14="http://schemas.microsoft.com/office/powerpoint/2010/main" val="269880860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22532"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D3A9240F-3307-4BB4-8AEB-AB51150F33B6}" type="slidenum">
              <a:rPr lang="en-GB" altLang="en-US" smtClean="0">
                <a:solidFill>
                  <a:srgbClr val="000000"/>
                </a:solidFill>
              </a:rPr>
              <a:pPr fontAlgn="base">
                <a:spcBef>
                  <a:spcPct val="0"/>
                </a:spcBef>
                <a:spcAft>
                  <a:spcPct val="0"/>
                </a:spcAft>
                <a:defRPr/>
              </a:pPr>
              <a:t>21</a:t>
            </a:fld>
            <a:endParaRPr lang="en-GB" altLang="en-US" dirty="0" smtClean="0">
              <a:solidFill>
                <a:srgbClr val="000000"/>
              </a:solidFill>
            </a:endParaRPr>
          </a:p>
        </p:txBody>
      </p:sp>
    </p:spTree>
    <p:extLst>
      <p:ext uri="{BB962C8B-B14F-4D97-AF65-F5344CB8AC3E}">
        <p14:creationId xmlns:p14="http://schemas.microsoft.com/office/powerpoint/2010/main" val="314826742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22532"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D3A9240F-3307-4BB4-8AEB-AB51150F33B6}" type="slidenum">
              <a:rPr lang="en-GB" altLang="en-US" smtClean="0">
                <a:solidFill>
                  <a:srgbClr val="000000"/>
                </a:solidFill>
              </a:rPr>
              <a:pPr fontAlgn="base">
                <a:spcBef>
                  <a:spcPct val="0"/>
                </a:spcBef>
                <a:spcAft>
                  <a:spcPct val="0"/>
                </a:spcAft>
                <a:defRPr/>
              </a:pPr>
              <a:t>22</a:t>
            </a:fld>
            <a:endParaRPr lang="en-GB" altLang="en-US" dirty="0" smtClean="0">
              <a:solidFill>
                <a:srgbClr val="000000"/>
              </a:solidFill>
            </a:endParaRPr>
          </a:p>
        </p:txBody>
      </p:sp>
    </p:spTree>
    <p:extLst>
      <p:ext uri="{BB962C8B-B14F-4D97-AF65-F5344CB8AC3E}">
        <p14:creationId xmlns:p14="http://schemas.microsoft.com/office/powerpoint/2010/main" val="334529811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30994E4-63D7-4976-8CAF-736A81CD6DCA}" type="slidenum">
              <a:rPr lang="en-GB" smtClean="0"/>
              <a:t>23</a:t>
            </a:fld>
            <a:endParaRPr lang="en-GB" dirty="0"/>
          </a:p>
        </p:txBody>
      </p:sp>
    </p:spTree>
    <p:extLst>
      <p:ext uri="{BB962C8B-B14F-4D97-AF65-F5344CB8AC3E}">
        <p14:creationId xmlns:p14="http://schemas.microsoft.com/office/powerpoint/2010/main" val="360587013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30994E4-63D7-4976-8CAF-736A81CD6DCA}" type="slidenum">
              <a:rPr lang="en-GB" smtClean="0"/>
              <a:t>24</a:t>
            </a:fld>
            <a:endParaRPr lang="en-GB" dirty="0"/>
          </a:p>
        </p:txBody>
      </p:sp>
    </p:spTree>
    <p:extLst>
      <p:ext uri="{BB962C8B-B14F-4D97-AF65-F5344CB8AC3E}">
        <p14:creationId xmlns:p14="http://schemas.microsoft.com/office/powerpoint/2010/main" val="109576190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30994E4-63D7-4976-8CAF-736A81CD6DCA}" type="slidenum">
              <a:rPr lang="en-GB" smtClean="0"/>
              <a:t>25</a:t>
            </a:fld>
            <a:endParaRPr lang="en-GB" dirty="0"/>
          </a:p>
        </p:txBody>
      </p:sp>
    </p:spTree>
    <p:extLst>
      <p:ext uri="{BB962C8B-B14F-4D97-AF65-F5344CB8AC3E}">
        <p14:creationId xmlns:p14="http://schemas.microsoft.com/office/powerpoint/2010/main" val="196481267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30994E4-63D7-4976-8CAF-736A81CD6DCA}" type="slidenum">
              <a:rPr lang="en-GB" smtClean="0"/>
              <a:t>27</a:t>
            </a:fld>
            <a:endParaRPr lang="en-GB" dirty="0"/>
          </a:p>
        </p:txBody>
      </p:sp>
    </p:spTree>
    <p:extLst>
      <p:ext uri="{BB962C8B-B14F-4D97-AF65-F5344CB8AC3E}">
        <p14:creationId xmlns:p14="http://schemas.microsoft.com/office/powerpoint/2010/main" val="16604116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EEDC9CE5-ECCC-41C7-A2E1-D43166161598}" type="datetimeFigureOut">
              <a:rPr lang="en-GB"/>
              <a:pPr>
                <a:defRPr/>
              </a:pPr>
              <a:t>03/12/2018</a:t>
            </a:fld>
            <a:endParaRPr lang="en-GB" dirty="0"/>
          </a:p>
        </p:txBody>
      </p:sp>
      <p:sp>
        <p:nvSpPr>
          <p:cNvPr id="5" name="Footer Placeholder 4"/>
          <p:cNvSpPr>
            <a:spLocks noGrp="1"/>
          </p:cNvSpPr>
          <p:nvPr>
            <p:ph type="ftr" sz="quarter" idx="11"/>
          </p:nvPr>
        </p:nvSpPr>
        <p:spPr/>
        <p:txBody>
          <a:bodyPr/>
          <a:lstStyle>
            <a:lvl1pPr>
              <a:defRPr/>
            </a:lvl1pPr>
          </a:lstStyle>
          <a:p>
            <a:pPr>
              <a:defRPr/>
            </a:pPr>
            <a:endParaRPr lang="en-GB" dirty="0"/>
          </a:p>
        </p:txBody>
      </p:sp>
      <p:sp>
        <p:nvSpPr>
          <p:cNvPr id="6" name="Slide Number Placeholder 5"/>
          <p:cNvSpPr>
            <a:spLocks noGrp="1"/>
          </p:cNvSpPr>
          <p:nvPr>
            <p:ph type="sldNum" sz="quarter" idx="12"/>
          </p:nvPr>
        </p:nvSpPr>
        <p:spPr/>
        <p:txBody>
          <a:bodyPr/>
          <a:lstStyle>
            <a:lvl1pPr>
              <a:defRPr/>
            </a:lvl1pPr>
          </a:lstStyle>
          <a:p>
            <a:pPr>
              <a:defRPr/>
            </a:pPr>
            <a:fld id="{69079C99-5ABC-440C-ADDD-66C31A1BB9F4}" type="slidenum">
              <a:rPr lang="en-GB"/>
              <a:pPr>
                <a:defRPr/>
              </a:pPr>
              <a:t>‹#›</a:t>
            </a:fld>
            <a:endParaRPr lang="en-GB" dirty="0"/>
          </a:p>
        </p:txBody>
      </p:sp>
    </p:spTree>
    <p:extLst>
      <p:ext uri="{BB962C8B-B14F-4D97-AF65-F5344CB8AC3E}">
        <p14:creationId xmlns:p14="http://schemas.microsoft.com/office/powerpoint/2010/main" val="22590445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fld id="{B235D715-942B-4A95-B315-342BE37F50CC}" type="datetimeFigureOut">
              <a:rPr lang="en-GB"/>
              <a:pPr>
                <a:defRPr/>
              </a:pPr>
              <a:t>03/12/2018</a:t>
            </a:fld>
            <a:endParaRPr lang="en-GB" dirty="0"/>
          </a:p>
        </p:txBody>
      </p:sp>
      <p:sp>
        <p:nvSpPr>
          <p:cNvPr id="5" name="Footer Placeholder 4"/>
          <p:cNvSpPr>
            <a:spLocks noGrp="1"/>
          </p:cNvSpPr>
          <p:nvPr>
            <p:ph type="ftr" sz="quarter" idx="11"/>
          </p:nvPr>
        </p:nvSpPr>
        <p:spPr/>
        <p:txBody>
          <a:bodyPr/>
          <a:lstStyle>
            <a:lvl1pPr>
              <a:defRPr/>
            </a:lvl1pPr>
          </a:lstStyle>
          <a:p>
            <a:pPr>
              <a:defRPr/>
            </a:pPr>
            <a:endParaRPr lang="en-GB" dirty="0"/>
          </a:p>
        </p:txBody>
      </p:sp>
      <p:sp>
        <p:nvSpPr>
          <p:cNvPr id="6" name="Slide Number Placeholder 5"/>
          <p:cNvSpPr>
            <a:spLocks noGrp="1"/>
          </p:cNvSpPr>
          <p:nvPr>
            <p:ph type="sldNum" sz="quarter" idx="12"/>
          </p:nvPr>
        </p:nvSpPr>
        <p:spPr/>
        <p:txBody>
          <a:bodyPr/>
          <a:lstStyle>
            <a:lvl1pPr>
              <a:defRPr/>
            </a:lvl1pPr>
          </a:lstStyle>
          <a:p>
            <a:pPr>
              <a:defRPr/>
            </a:pPr>
            <a:fld id="{1455D904-5CD5-47C6-81DA-BC847390C052}" type="slidenum">
              <a:rPr lang="en-GB"/>
              <a:pPr>
                <a:defRPr/>
              </a:pPr>
              <a:t>‹#›</a:t>
            </a:fld>
            <a:endParaRPr lang="en-GB" dirty="0"/>
          </a:p>
        </p:txBody>
      </p:sp>
    </p:spTree>
    <p:extLst>
      <p:ext uri="{BB962C8B-B14F-4D97-AF65-F5344CB8AC3E}">
        <p14:creationId xmlns:p14="http://schemas.microsoft.com/office/powerpoint/2010/main" val="17733110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pPr>
              <a:defRPr/>
            </a:pPr>
            <a:fld id="{772CD6D3-2466-4325-9683-5BBD32A37483}" type="datetimeFigureOut">
              <a:rPr lang="en-GB"/>
              <a:pPr>
                <a:defRPr/>
              </a:pPr>
              <a:t>03/12/2018</a:t>
            </a:fld>
            <a:endParaRPr lang="en-GB" dirty="0"/>
          </a:p>
        </p:txBody>
      </p:sp>
      <p:sp>
        <p:nvSpPr>
          <p:cNvPr id="5" name="Footer Placeholder 4"/>
          <p:cNvSpPr>
            <a:spLocks noGrp="1"/>
          </p:cNvSpPr>
          <p:nvPr>
            <p:ph type="ftr" sz="quarter" idx="11"/>
          </p:nvPr>
        </p:nvSpPr>
        <p:spPr/>
        <p:txBody>
          <a:bodyPr/>
          <a:lstStyle>
            <a:lvl1pPr>
              <a:defRPr/>
            </a:lvl1pPr>
          </a:lstStyle>
          <a:p>
            <a:pPr>
              <a:defRPr/>
            </a:pPr>
            <a:endParaRPr lang="en-GB" dirty="0"/>
          </a:p>
        </p:txBody>
      </p:sp>
      <p:sp>
        <p:nvSpPr>
          <p:cNvPr id="6" name="Slide Number Placeholder 5"/>
          <p:cNvSpPr>
            <a:spLocks noGrp="1"/>
          </p:cNvSpPr>
          <p:nvPr>
            <p:ph type="sldNum" sz="quarter" idx="12"/>
          </p:nvPr>
        </p:nvSpPr>
        <p:spPr/>
        <p:txBody>
          <a:bodyPr/>
          <a:lstStyle>
            <a:lvl1pPr>
              <a:defRPr/>
            </a:lvl1pPr>
          </a:lstStyle>
          <a:p>
            <a:pPr>
              <a:defRPr/>
            </a:pPr>
            <a:fld id="{FD5E0749-C16B-4BCC-AB3F-FEDD373BC90A}" type="slidenum">
              <a:rPr lang="en-GB"/>
              <a:pPr>
                <a:defRPr/>
              </a:pPr>
              <a:t>‹#›</a:t>
            </a:fld>
            <a:endParaRPr lang="en-GB" dirty="0"/>
          </a:p>
        </p:txBody>
      </p:sp>
    </p:spTree>
    <p:extLst>
      <p:ext uri="{BB962C8B-B14F-4D97-AF65-F5344CB8AC3E}">
        <p14:creationId xmlns:p14="http://schemas.microsoft.com/office/powerpoint/2010/main" val="12743287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3"/>
          <p:cNvSpPr>
            <a:spLocks noGrp="1"/>
          </p:cNvSpPr>
          <p:nvPr>
            <p:ph type="dt" sz="half" idx="10"/>
          </p:nvPr>
        </p:nvSpPr>
        <p:spPr/>
        <p:txBody>
          <a:bodyPr/>
          <a:lstStyle>
            <a:lvl1pPr>
              <a:defRPr/>
            </a:lvl1pPr>
          </a:lstStyle>
          <a:p>
            <a:pPr>
              <a:defRPr/>
            </a:pPr>
            <a:fld id="{19F29392-564A-4853-9713-262DD8530F4C}" type="datetimeFigureOut">
              <a:rPr lang="en-GB"/>
              <a:pPr>
                <a:defRPr/>
              </a:pPr>
              <a:t>03/12/2018</a:t>
            </a:fld>
            <a:endParaRPr lang="en-GB" dirty="0"/>
          </a:p>
        </p:txBody>
      </p:sp>
      <p:sp>
        <p:nvSpPr>
          <p:cNvPr id="6" name="Footer Placeholder 4"/>
          <p:cNvSpPr>
            <a:spLocks noGrp="1"/>
          </p:cNvSpPr>
          <p:nvPr>
            <p:ph type="ftr" sz="quarter" idx="11"/>
          </p:nvPr>
        </p:nvSpPr>
        <p:spPr/>
        <p:txBody>
          <a:bodyPr/>
          <a:lstStyle>
            <a:lvl1pPr>
              <a:defRPr/>
            </a:lvl1pPr>
          </a:lstStyle>
          <a:p>
            <a:pPr>
              <a:defRPr/>
            </a:pPr>
            <a:endParaRPr lang="en-GB" dirty="0"/>
          </a:p>
        </p:txBody>
      </p:sp>
      <p:sp>
        <p:nvSpPr>
          <p:cNvPr id="7" name="Slide Number Placeholder 5"/>
          <p:cNvSpPr>
            <a:spLocks noGrp="1"/>
          </p:cNvSpPr>
          <p:nvPr>
            <p:ph type="sldNum" sz="quarter" idx="12"/>
          </p:nvPr>
        </p:nvSpPr>
        <p:spPr/>
        <p:txBody>
          <a:bodyPr/>
          <a:lstStyle>
            <a:lvl1pPr>
              <a:defRPr/>
            </a:lvl1pPr>
          </a:lstStyle>
          <a:p>
            <a:pPr>
              <a:defRPr/>
            </a:pPr>
            <a:fld id="{9AC5F212-9E8A-4C22-BE3C-D580525DE53F}" type="slidenum">
              <a:rPr lang="en-GB"/>
              <a:pPr>
                <a:defRPr/>
              </a:pPr>
              <a:t>‹#›</a:t>
            </a:fld>
            <a:endParaRPr lang="en-GB" dirty="0"/>
          </a:p>
        </p:txBody>
      </p:sp>
    </p:spTree>
    <p:extLst>
      <p:ext uri="{BB962C8B-B14F-4D97-AF65-F5344CB8AC3E}">
        <p14:creationId xmlns:p14="http://schemas.microsoft.com/office/powerpoint/2010/main" val="2798313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3"/>
          <p:cNvSpPr>
            <a:spLocks noGrp="1"/>
          </p:cNvSpPr>
          <p:nvPr>
            <p:ph type="dt" sz="half" idx="10"/>
          </p:nvPr>
        </p:nvSpPr>
        <p:spPr/>
        <p:txBody>
          <a:bodyPr/>
          <a:lstStyle>
            <a:lvl1pPr>
              <a:defRPr/>
            </a:lvl1pPr>
          </a:lstStyle>
          <a:p>
            <a:pPr>
              <a:defRPr/>
            </a:pPr>
            <a:fld id="{AD73C2B9-89BD-40CE-9B21-09566547DC7A}" type="datetimeFigureOut">
              <a:rPr lang="en-GB"/>
              <a:pPr>
                <a:defRPr/>
              </a:pPr>
              <a:t>03/12/2018</a:t>
            </a:fld>
            <a:endParaRPr lang="en-GB" dirty="0"/>
          </a:p>
        </p:txBody>
      </p:sp>
      <p:sp>
        <p:nvSpPr>
          <p:cNvPr id="8" name="Footer Placeholder 4"/>
          <p:cNvSpPr>
            <a:spLocks noGrp="1"/>
          </p:cNvSpPr>
          <p:nvPr>
            <p:ph type="ftr" sz="quarter" idx="11"/>
          </p:nvPr>
        </p:nvSpPr>
        <p:spPr/>
        <p:txBody>
          <a:bodyPr/>
          <a:lstStyle>
            <a:lvl1pPr>
              <a:defRPr/>
            </a:lvl1pPr>
          </a:lstStyle>
          <a:p>
            <a:pPr>
              <a:defRPr/>
            </a:pPr>
            <a:endParaRPr lang="en-GB" dirty="0"/>
          </a:p>
        </p:txBody>
      </p:sp>
      <p:sp>
        <p:nvSpPr>
          <p:cNvPr id="9" name="Slide Number Placeholder 5"/>
          <p:cNvSpPr>
            <a:spLocks noGrp="1"/>
          </p:cNvSpPr>
          <p:nvPr>
            <p:ph type="sldNum" sz="quarter" idx="12"/>
          </p:nvPr>
        </p:nvSpPr>
        <p:spPr/>
        <p:txBody>
          <a:bodyPr/>
          <a:lstStyle>
            <a:lvl1pPr>
              <a:defRPr/>
            </a:lvl1pPr>
          </a:lstStyle>
          <a:p>
            <a:pPr>
              <a:defRPr/>
            </a:pPr>
            <a:fld id="{8B84EF8E-5B08-4D69-AAE0-AC9545FBBE8E}" type="slidenum">
              <a:rPr lang="en-GB"/>
              <a:pPr>
                <a:defRPr/>
              </a:pPr>
              <a:t>‹#›</a:t>
            </a:fld>
            <a:endParaRPr lang="en-GB" dirty="0"/>
          </a:p>
        </p:txBody>
      </p:sp>
    </p:spTree>
    <p:extLst>
      <p:ext uri="{BB962C8B-B14F-4D97-AF65-F5344CB8AC3E}">
        <p14:creationId xmlns:p14="http://schemas.microsoft.com/office/powerpoint/2010/main" val="26837014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5DEE6600-966F-41A9-90BF-1E60A00D345C}" type="datetimeFigureOut">
              <a:rPr lang="en-GB"/>
              <a:pPr>
                <a:defRPr/>
              </a:pPr>
              <a:t>03/12/2018</a:t>
            </a:fld>
            <a:endParaRPr lang="en-GB" dirty="0"/>
          </a:p>
        </p:txBody>
      </p:sp>
      <p:sp>
        <p:nvSpPr>
          <p:cNvPr id="4" name="Footer Placeholder 4"/>
          <p:cNvSpPr>
            <a:spLocks noGrp="1"/>
          </p:cNvSpPr>
          <p:nvPr>
            <p:ph type="ftr" sz="quarter" idx="11"/>
          </p:nvPr>
        </p:nvSpPr>
        <p:spPr/>
        <p:txBody>
          <a:bodyPr/>
          <a:lstStyle>
            <a:lvl1pPr>
              <a:defRPr/>
            </a:lvl1pPr>
          </a:lstStyle>
          <a:p>
            <a:pPr>
              <a:defRPr/>
            </a:pPr>
            <a:endParaRPr lang="en-GB" dirty="0"/>
          </a:p>
        </p:txBody>
      </p:sp>
      <p:sp>
        <p:nvSpPr>
          <p:cNvPr id="5" name="Slide Number Placeholder 5"/>
          <p:cNvSpPr>
            <a:spLocks noGrp="1"/>
          </p:cNvSpPr>
          <p:nvPr>
            <p:ph type="sldNum" sz="quarter" idx="12"/>
          </p:nvPr>
        </p:nvSpPr>
        <p:spPr/>
        <p:txBody>
          <a:bodyPr/>
          <a:lstStyle>
            <a:lvl1pPr>
              <a:defRPr/>
            </a:lvl1pPr>
          </a:lstStyle>
          <a:p>
            <a:pPr>
              <a:defRPr/>
            </a:pPr>
            <a:fld id="{C1A9283F-6A8F-4BCF-A650-7CD3A6523DF6}" type="slidenum">
              <a:rPr lang="en-GB"/>
              <a:pPr>
                <a:defRPr/>
              </a:pPr>
              <a:t>‹#›</a:t>
            </a:fld>
            <a:endParaRPr lang="en-GB" dirty="0"/>
          </a:p>
        </p:txBody>
      </p:sp>
    </p:spTree>
    <p:extLst>
      <p:ext uri="{BB962C8B-B14F-4D97-AF65-F5344CB8AC3E}">
        <p14:creationId xmlns:p14="http://schemas.microsoft.com/office/powerpoint/2010/main" val="308520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33F68118-4B1B-4234-8983-C139A9C62674}" type="datetimeFigureOut">
              <a:rPr lang="en-GB"/>
              <a:pPr>
                <a:defRPr/>
              </a:pPr>
              <a:t>03/12/2018</a:t>
            </a:fld>
            <a:endParaRPr lang="en-GB" dirty="0"/>
          </a:p>
        </p:txBody>
      </p:sp>
      <p:sp>
        <p:nvSpPr>
          <p:cNvPr id="3" name="Footer Placeholder 4"/>
          <p:cNvSpPr>
            <a:spLocks noGrp="1"/>
          </p:cNvSpPr>
          <p:nvPr>
            <p:ph type="ftr" sz="quarter" idx="11"/>
          </p:nvPr>
        </p:nvSpPr>
        <p:spPr/>
        <p:txBody>
          <a:bodyPr/>
          <a:lstStyle>
            <a:lvl1pPr>
              <a:defRPr/>
            </a:lvl1pPr>
          </a:lstStyle>
          <a:p>
            <a:pPr>
              <a:defRPr/>
            </a:pPr>
            <a:endParaRPr lang="en-GB" dirty="0"/>
          </a:p>
        </p:txBody>
      </p:sp>
      <p:sp>
        <p:nvSpPr>
          <p:cNvPr id="4" name="Slide Number Placeholder 5"/>
          <p:cNvSpPr>
            <a:spLocks noGrp="1"/>
          </p:cNvSpPr>
          <p:nvPr>
            <p:ph type="sldNum" sz="quarter" idx="12"/>
          </p:nvPr>
        </p:nvSpPr>
        <p:spPr/>
        <p:txBody>
          <a:bodyPr/>
          <a:lstStyle>
            <a:lvl1pPr>
              <a:defRPr/>
            </a:lvl1pPr>
          </a:lstStyle>
          <a:p>
            <a:pPr>
              <a:defRPr/>
            </a:pPr>
            <a:fld id="{8EDC6D1C-8DCD-4067-8608-0792FE7DC2A8}" type="slidenum">
              <a:rPr lang="en-GB"/>
              <a:pPr>
                <a:defRPr/>
              </a:pPr>
              <a:t>‹#›</a:t>
            </a:fld>
            <a:endParaRPr lang="en-GB" dirty="0"/>
          </a:p>
        </p:txBody>
      </p:sp>
    </p:spTree>
    <p:extLst>
      <p:ext uri="{BB962C8B-B14F-4D97-AF65-F5344CB8AC3E}">
        <p14:creationId xmlns:p14="http://schemas.microsoft.com/office/powerpoint/2010/main" val="5162334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fld id="{F838CFF6-2CA1-4199-AB09-B893F5472354}" type="datetimeFigureOut">
              <a:rPr lang="en-GB"/>
              <a:pPr>
                <a:defRPr/>
              </a:pPr>
              <a:t>03/12/2018</a:t>
            </a:fld>
            <a:endParaRPr lang="en-GB" dirty="0"/>
          </a:p>
        </p:txBody>
      </p:sp>
      <p:sp>
        <p:nvSpPr>
          <p:cNvPr id="6" name="Footer Placeholder 4"/>
          <p:cNvSpPr>
            <a:spLocks noGrp="1"/>
          </p:cNvSpPr>
          <p:nvPr>
            <p:ph type="ftr" sz="quarter" idx="11"/>
          </p:nvPr>
        </p:nvSpPr>
        <p:spPr/>
        <p:txBody>
          <a:bodyPr/>
          <a:lstStyle>
            <a:lvl1pPr>
              <a:defRPr/>
            </a:lvl1pPr>
          </a:lstStyle>
          <a:p>
            <a:pPr>
              <a:defRPr/>
            </a:pPr>
            <a:endParaRPr lang="en-GB" dirty="0"/>
          </a:p>
        </p:txBody>
      </p:sp>
      <p:sp>
        <p:nvSpPr>
          <p:cNvPr id="7" name="Slide Number Placeholder 5"/>
          <p:cNvSpPr>
            <a:spLocks noGrp="1"/>
          </p:cNvSpPr>
          <p:nvPr>
            <p:ph type="sldNum" sz="quarter" idx="12"/>
          </p:nvPr>
        </p:nvSpPr>
        <p:spPr/>
        <p:txBody>
          <a:bodyPr/>
          <a:lstStyle>
            <a:lvl1pPr>
              <a:defRPr/>
            </a:lvl1pPr>
          </a:lstStyle>
          <a:p>
            <a:pPr>
              <a:defRPr/>
            </a:pPr>
            <a:fld id="{EF8A46D4-5078-45E2-AB3F-1E33729D00D4}" type="slidenum">
              <a:rPr lang="en-GB"/>
              <a:pPr>
                <a:defRPr/>
              </a:pPr>
              <a:t>‹#›</a:t>
            </a:fld>
            <a:endParaRPr lang="en-GB" dirty="0"/>
          </a:p>
        </p:txBody>
      </p:sp>
    </p:spTree>
    <p:extLst>
      <p:ext uri="{BB962C8B-B14F-4D97-AF65-F5344CB8AC3E}">
        <p14:creationId xmlns:p14="http://schemas.microsoft.com/office/powerpoint/2010/main" val="10505038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fld id="{4E05F331-37E9-4594-8753-CDFDF4A8CB67}" type="datetimeFigureOut">
              <a:rPr lang="en-GB"/>
              <a:pPr>
                <a:defRPr/>
              </a:pPr>
              <a:t>03/12/2018</a:t>
            </a:fld>
            <a:endParaRPr lang="en-GB" dirty="0"/>
          </a:p>
        </p:txBody>
      </p:sp>
      <p:sp>
        <p:nvSpPr>
          <p:cNvPr id="6" name="Footer Placeholder 4"/>
          <p:cNvSpPr>
            <a:spLocks noGrp="1"/>
          </p:cNvSpPr>
          <p:nvPr>
            <p:ph type="ftr" sz="quarter" idx="11"/>
          </p:nvPr>
        </p:nvSpPr>
        <p:spPr/>
        <p:txBody>
          <a:bodyPr/>
          <a:lstStyle>
            <a:lvl1pPr>
              <a:defRPr/>
            </a:lvl1pPr>
          </a:lstStyle>
          <a:p>
            <a:pPr>
              <a:defRPr/>
            </a:pPr>
            <a:endParaRPr lang="en-GB" dirty="0"/>
          </a:p>
        </p:txBody>
      </p:sp>
      <p:sp>
        <p:nvSpPr>
          <p:cNvPr id="7" name="Slide Number Placeholder 5"/>
          <p:cNvSpPr>
            <a:spLocks noGrp="1"/>
          </p:cNvSpPr>
          <p:nvPr>
            <p:ph type="sldNum" sz="quarter" idx="12"/>
          </p:nvPr>
        </p:nvSpPr>
        <p:spPr/>
        <p:txBody>
          <a:bodyPr/>
          <a:lstStyle>
            <a:lvl1pPr>
              <a:defRPr/>
            </a:lvl1pPr>
          </a:lstStyle>
          <a:p>
            <a:pPr>
              <a:defRPr/>
            </a:pPr>
            <a:fld id="{5BA5FA21-7FC6-4422-AEB8-A538799A0321}" type="slidenum">
              <a:rPr lang="en-GB"/>
              <a:pPr>
                <a:defRPr/>
              </a:pPr>
              <a:t>‹#›</a:t>
            </a:fld>
            <a:endParaRPr lang="en-GB" dirty="0"/>
          </a:p>
        </p:txBody>
      </p:sp>
    </p:spTree>
    <p:extLst>
      <p:ext uri="{BB962C8B-B14F-4D97-AF65-F5344CB8AC3E}">
        <p14:creationId xmlns:p14="http://schemas.microsoft.com/office/powerpoint/2010/main" val="34074299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fld id="{0F0A8C88-4A2D-45C0-A344-4F0DAE70A892}" type="datetimeFigureOut">
              <a:rPr lang="en-GB"/>
              <a:pPr>
                <a:defRPr/>
              </a:pPr>
              <a:t>03/12/2018</a:t>
            </a:fld>
            <a:endParaRPr lang="en-GB" dirty="0"/>
          </a:p>
        </p:txBody>
      </p:sp>
      <p:sp>
        <p:nvSpPr>
          <p:cNvPr id="5" name="Footer Placeholder 4"/>
          <p:cNvSpPr>
            <a:spLocks noGrp="1"/>
          </p:cNvSpPr>
          <p:nvPr>
            <p:ph type="ftr" sz="quarter" idx="11"/>
          </p:nvPr>
        </p:nvSpPr>
        <p:spPr/>
        <p:txBody>
          <a:bodyPr/>
          <a:lstStyle>
            <a:lvl1pPr>
              <a:defRPr/>
            </a:lvl1pPr>
          </a:lstStyle>
          <a:p>
            <a:pPr>
              <a:defRPr/>
            </a:pPr>
            <a:endParaRPr lang="en-GB" dirty="0"/>
          </a:p>
        </p:txBody>
      </p:sp>
      <p:sp>
        <p:nvSpPr>
          <p:cNvPr id="6" name="Slide Number Placeholder 5"/>
          <p:cNvSpPr>
            <a:spLocks noGrp="1"/>
          </p:cNvSpPr>
          <p:nvPr>
            <p:ph type="sldNum" sz="quarter" idx="12"/>
          </p:nvPr>
        </p:nvSpPr>
        <p:spPr/>
        <p:txBody>
          <a:bodyPr/>
          <a:lstStyle>
            <a:lvl1pPr>
              <a:defRPr/>
            </a:lvl1pPr>
          </a:lstStyle>
          <a:p>
            <a:pPr>
              <a:defRPr/>
            </a:pPr>
            <a:fld id="{61E2B22C-7B64-4D42-93CC-2D06CC15D42D}" type="slidenum">
              <a:rPr lang="en-GB"/>
              <a:pPr>
                <a:defRPr/>
              </a:pPr>
              <a:t>‹#›</a:t>
            </a:fld>
            <a:endParaRPr lang="en-GB" dirty="0"/>
          </a:p>
        </p:txBody>
      </p:sp>
    </p:spTree>
    <p:extLst>
      <p:ext uri="{BB962C8B-B14F-4D97-AF65-F5344CB8AC3E}">
        <p14:creationId xmlns:p14="http://schemas.microsoft.com/office/powerpoint/2010/main" val="12050683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fld id="{0CC4C7E3-F1D2-4A62-99D3-C5E36015465E}" type="datetimeFigureOut">
              <a:rPr lang="en-GB"/>
              <a:pPr>
                <a:defRPr/>
              </a:pPr>
              <a:t>03/12/2018</a:t>
            </a:fld>
            <a:endParaRPr lang="en-GB" dirty="0"/>
          </a:p>
        </p:txBody>
      </p:sp>
      <p:sp>
        <p:nvSpPr>
          <p:cNvPr id="5" name="Footer Placeholder 4"/>
          <p:cNvSpPr>
            <a:spLocks noGrp="1"/>
          </p:cNvSpPr>
          <p:nvPr>
            <p:ph type="ftr" sz="quarter" idx="11"/>
          </p:nvPr>
        </p:nvSpPr>
        <p:spPr/>
        <p:txBody>
          <a:bodyPr/>
          <a:lstStyle>
            <a:lvl1pPr>
              <a:defRPr/>
            </a:lvl1pPr>
          </a:lstStyle>
          <a:p>
            <a:pPr>
              <a:defRPr/>
            </a:pPr>
            <a:endParaRPr lang="en-GB" dirty="0"/>
          </a:p>
        </p:txBody>
      </p:sp>
      <p:sp>
        <p:nvSpPr>
          <p:cNvPr id="6" name="Slide Number Placeholder 5"/>
          <p:cNvSpPr>
            <a:spLocks noGrp="1"/>
          </p:cNvSpPr>
          <p:nvPr>
            <p:ph type="sldNum" sz="quarter" idx="12"/>
          </p:nvPr>
        </p:nvSpPr>
        <p:spPr/>
        <p:txBody>
          <a:bodyPr/>
          <a:lstStyle>
            <a:lvl1pPr>
              <a:defRPr/>
            </a:lvl1pPr>
          </a:lstStyle>
          <a:p>
            <a:pPr>
              <a:defRPr/>
            </a:pPr>
            <a:fld id="{0B2FE993-F446-487A-87E3-C8FABF2AD68F}" type="slidenum">
              <a:rPr lang="en-GB"/>
              <a:pPr>
                <a:defRPr/>
              </a:pPr>
              <a:t>‹#›</a:t>
            </a:fld>
            <a:endParaRPr lang="en-GB" dirty="0"/>
          </a:p>
        </p:txBody>
      </p:sp>
    </p:spTree>
    <p:extLst>
      <p:ext uri="{BB962C8B-B14F-4D97-AF65-F5344CB8AC3E}">
        <p14:creationId xmlns:p14="http://schemas.microsoft.com/office/powerpoint/2010/main" val="18253738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0070C0"/>
        </a:solid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fontAlgn="auto">
              <a:spcBef>
                <a:spcPts val="0"/>
              </a:spcBef>
              <a:spcAft>
                <a:spcPts val="0"/>
              </a:spcAft>
              <a:defRPr sz="1200">
                <a:solidFill>
                  <a:prstClr val="white">
                    <a:tint val="75000"/>
                  </a:prstClr>
                </a:solidFill>
                <a:latin typeface="+mn-lt"/>
                <a:cs typeface="+mn-cs"/>
              </a:defRPr>
            </a:lvl1pPr>
          </a:lstStyle>
          <a:p>
            <a:pPr>
              <a:defRPr/>
            </a:pPr>
            <a:fld id="{625C052D-3BBE-4967-B8CA-5F39F63D1A52}" type="datetimeFigureOut">
              <a:rPr lang="en-GB"/>
              <a:pPr>
                <a:defRPr/>
              </a:pPr>
              <a:t>03/12/2018</a:t>
            </a:fld>
            <a:endParaRPr lang="en-GB"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fontAlgn="auto">
              <a:spcBef>
                <a:spcPts val="0"/>
              </a:spcBef>
              <a:spcAft>
                <a:spcPts val="0"/>
              </a:spcAft>
              <a:defRPr sz="1200">
                <a:solidFill>
                  <a:prstClr val="white">
                    <a:tint val="75000"/>
                  </a:prstClr>
                </a:solidFill>
                <a:latin typeface="+mn-lt"/>
                <a:cs typeface="+mn-cs"/>
              </a:defRPr>
            </a:lvl1pPr>
          </a:lstStyle>
          <a:p>
            <a:pPr>
              <a:defRPr/>
            </a:pPr>
            <a:endParaRPr lang="en-GB"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fontAlgn="auto">
              <a:spcBef>
                <a:spcPts val="0"/>
              </a:spcBef>
              <a:spcAft>
                <a:spcPts val="0"/>
              </a:spcAft>
              <a:defRPr sz="1200">
                <a:solidFill>
                  <a:prstClr val="white">
                    <a:tint val="75000"/>
                  </a:prstClr>
                </a:solidFill>
                <a:latin typeface="+mn-lt"/>
                <a:cs typeface="+mn-cs"/>
              </a:defRPr>
            </a:lvl1pPr>
          </a:lstStyle>
          <a:p>
            <a:pPr>
              <a:defRPr/>
            </a:pPr>
            <a:fld id="{54CDEC39-FDFD-4C62-B6ED-432FD8C89716}" type="slidenum">
              <a:rPr lang="en-GB"/>
              <a:pPr>
                <a:defRPr/>
              </a:pPr>
              <a:t>‹#›</a:t>
            </a:fld>
            <a:endParaRPr lang="en-GB" dirty="0"/>
          </a:p>
        </p:txBody>
      </p:sp>
    </p:spTree>
    <p:extLst>
      <p:ext uri="{BB962C8B-B14F-4D97-AF65-F5344CB8AC3E}">
        <p14:creationId xmlns:p14="http://schemas.microsoft.com/office/powerpoint/2010/main" val="1333191949"/>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7"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6.png"/><Relationship Id="rId5" Type="http://schemas.openxmlformats.org/officeDocument/2006/relationships/image" Target="../media/image5.jpeg"/><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9.jpeg"/></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11.jpeg"/></Relationships>
</file>

<file path=ppt/slides/_rels/slide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5.gif"/><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16.png"/></Relationships>
</file>

<file path=ppt/slides/_rels/slide11.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8.xml"/><Relationship Id="rId1" Type="http://schemas.openxmlformats.org/officeDocument/2006/relationships/slideLayout" Target="../slideLayouts/slideLayout7.xml"/><Relationship Id="rId5" Type="http://schemas.openxmlformats.org/officeDocument/2006/relationships/image" Target="../media/image19.jpg"/><Relationship Id="rId4" Type="http://schemas.openxmlformats.org/officeDocument/2006/relationships/image" Target="../media/image18.jpeg"/></Relationships>
</file>

<file path=ppt/slides/_rels/slide1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5.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29.jpeg"/></Relationships>
</file>

<file path=ppt/slides/_rels/slide20.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31.png"/></Relationships>
</file>

<file path=ppt/slides/_rels/slide21.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image" Target="../media/image32.png"/></Relationships>
</file>

<file path=ppt/slides/_rels/slide22.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14.xml"/><Relationship Id="rId1" Type="http://schemas.openxmlformats.org/officeDocument/2006/relationships/slideLayout" Target="../slideLayouts/slideLayout7.xml"/><Relationship Id="rId5" Type="http://schemas.openxmlformats.org/officeDocument/2006/relationships/image" Target="../media/image34.png"/><Relationship Id="rId4" Type="http://schemas.openxmlformats.org/officeDocument/2006/relationships/image" Target="../media/image33.png"/></Relationships>
</file>

<file path=ppt/slides/_rels/slide23.xml.rels><?xml version="1.0" encoding="UTF-8" standalone="yes"?>
<Relationships xmlns="http://schemas.openxmlformats.org/package/2006/relationships"><Relationship Id="rId3" Type="http://schemas.openxmlformats.org/officeDocument/2006/relationships/image" Target="../media/image35.jpg"/><Relationship Id="rId2" Type="http://schemas.openxmlformats.org/officeDocument/2006/relationships/notesSlide" Target="../notesSlides/notesSlide15.xml"/><Relationship Id="rId1" Type="http://schemas.openxmlformats.org/officeDocument/2006/relationships/slideLayout" Target="../slideLayouts/slideLayout7.xml"/><Relationship Id="rId4" Type="http://schemas.openxmlformats.org/officeDocument/2006/relationships/image" Target="../media/image36.jpg"/></Relationships>
</file>

<file path=ppt/slides/_rels/slide24.xml.rels><?xml version="1.0" encoding="UTF-8" standalone="yes"?>
<Relationships xmlns="http://schemas.openxmlformats.org/package/2006/relationships"><Relationship Id="rId3" Type="http://schemas.openxmlformats.org/officeDocument/2006/relationships/image" Target="../media/image35.jp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37.jpg"/><Relationship Id="rId2" Type="http://schemas.openxmlformats.org/officeDocument/2006/relationships/notesSlide" Target="../notesSlides/notesSlide17.xml"/><Relationship Id="rId1" Type="http://schemas.openxmlformats.org/officeDocument/2006/relationships/slideLayout" Target="../slideLayouts/slideLayout7.xml"/><Relationship Id="rId6" Type="http://schemas.openxmlformats.org/officeDocument/2006/relationships/image" Target="../media/image39.png"/><Relationship Id="rId5" Type="http://schemas.openxmlformats.org/officeDocument/2006/relationships/image" Target="../media/image38.png"/><Relationship Id="rId4" Type="http://schemas.openxmlformats.org/officeDocument/2006/relationships/hyperlink" Target="https://www.brown.edu/academics/east-asia-resources/index.php?q=chinese-calendar-advertisement-1920s" TargetMode="Externa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image" Target="../media/image43.png"/><Relationship Id="rId5" Type="http://schemas.openxmlformats.org/officeDocument/2006/relationships/image" Target="../media/image42.png"/><Relationship Id="rId4" Type="http://schemas.openxmlformats.org/officeDocument/2006/relationships/image" Target="../media/image4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5525" y="1700808"/>
            <a:ext cx="9148413" cy="5157192"/>
          </a:xfrm>
          <a:prstGeom prst="rect">
            <a:avLst/>
          </a:prstGeom>
        </p:spPr>
        <p:txBody>
          <a:bodyPr wrap="square" lIns="540000" tIns="360000" rIns="540000" bIns="360000" numCol="2" spcCol="360000">
            <a:normAutofit fontScale="92500" lnSpcReduction="10000"/>
          </a:bodyPr>
          <a:lstStyle/>
          <a:p>
            <a:pPr>
              <a:defRPr/>
            </a:pPr>
            <a:r>
              <a:rPr lang="en-GB" sz="2900" b="1" u="sng" dirty="0" smtClean="0">
                <a:solidFill>
                  <a:prstClr val="white"/>
                </a:solidFill>
                <a:cs typeface="Arial" charset="0"/>
              </a:rPr>
              <a:t>1. Shanghai Today</a:t>
            </a:r>
          </a:p>
          <a:p>
            <a:pPr marL="285750" indent="-285750">
              <a:buFontTx/>
              <a:buChar char="-"/>
              <a:defRPr/>
            </a:pPr>
            <a:r>
              <a:rPr lang="en-GB" sz="2700" dirty="0" smtClean="0">
                <a:solidFill>
                  <a:prstClr val="white"/>
                </a:solidFill>
                <a:cs typeface="Arial" charset="0"/>
              </a:rPr>
              <a:t>Chronology of modern China</a:t>
            </a:r>
          </a:p>
          <a:p>
            <a:pPr marL="285750" indent="-285750">
              <a:buFontTx/>
              <a:buChar char="-"/>
              <a:defRPr/>
            </a:pPr>
            <a:r>
              <a:rPr lang="en-GB" sz="2700" dirty="0" smtClean="0">
                <a:solidFill>
                  <a:prstClr val="white"/>
                </a:solidFill>
                <a:cs typeface="Arial" charset="0"/>
              </a:rPr>
              <a:t>Urbanisation in China</a:t>
            </a:r>
          </a:p>
          <a:p>
            <a:pPr marL="285750" indent="-285750">
              <a:buFontTx/>
              <a:buChar char="-"/>
              <a:defRPr/>
            </a:pPr>
            <a:r>
              <a:rPr lang="en-GB" sz="2700" dirty="0" smtClean="0">
                <a:solidFill>
                  <a:prstClr val="white"/>
                </a:solidFill>
                <a:cs typeface="Arial" charset="0"/>
              </a:rPr>
              <a:t>Skyscrapers</a:t>
            </a:r>
            <a:endParaRPr lang="en-GB" sz="2700" dirty="0">
              <a:solidFill>
                <a:prstClr val="white"/>
              </a:solidFill>
              <a:cs typeface="Arial" charset="0"/>
            </a:endParaRPr>
          </a:p>
          <a:p>
            <a:pPr marL="285750" indent="-285750">
              <a:buFontTx/>
              <a:buChar char="-"/>
              <a:defRPr/>
            </a:pPr>
            <a:r>
              <a:rPr lang="en-GB" sz="2700" dirty="0" smtClean="0">
                <a:solidFill>
                  <a:prstClr val="white"/>
                </a:solidFill>
                <a:cs typeface="Arial" charset="0"/>
              </a:rPr>
              <a:t>Finance</a:t>
            </a:r>
          </a:p>
          <a:p>
            <a:pPr marL="285750" indent="-285750">
              <a:buFontTx/>
              <a:buChar char="-"/>
              <a:defRPr/>
            </a:pPr>
            <a:r>
              <a:rPr lang="en-GB" sz="2700" dirty="0" smtClean="0">
                <a:solidFill>
                  <a:prstClr val="white"/>
                </a:solidFill>
                <a:cs typeface="Arial" charset="0"/>
              </a:rPr>
              <a:t>Culture</a:t>
            </a:r>
          </a:p>
          <a:p>
            <a:pPr marL="285750" indent="-285750">
              <a:buFontTx/>
              <a:buChar char="-"/>
              <a:defRPr/>
            </a:pPr>
            <a:r>
              <a:rPr lang="en-GB" sz="2700" dirty="0" smtClean="0">
                <a:solidFill>
                  <a:prstClr val="white"/>
                </a:solidFill>
                <a:cs typeface="Arial" charset="0"/>
              </a:rPr>
              <a:t>Port</a:t>
            </a:r>
            <a:endParaRPr lang="en-GB" sz="2700" dirty="0">
              <a:solidFill>
                <a:prstClr val="white"/>
              </a:solidFill>
              <a:cs typeface="Arial" charset="0"/>
            </a:endParaRPr>
          </a:p>
          <a:p>
            <a:pPr marL="285750" indent="-285750">
              <a:buFontTx/>
              <a:buChar char="-"/>
              <a:defRPr/>
            </a:pPr>
            <a:endParaRPr lang="en-GB" sz="2700" b="1" u="sng" dirty="0">
              <a:solidFill>
                <a:prstClr val="white"/>
              </a:solidFill>
              <a:cs typeface="Arial" charset="0"/>
            </a:endParaRPr>
          </a:p>
          <a:p>
            <a:pPr>
              <a:defRPr/>
            </a:pPr>
            <a:r>
              <a:rPr lang="en-GB" sz="2700" b="1" u="sng" dirty="0">
                <a:solidFill>
                  <a:prstClr val="white"/>
                </a:solidFill>
                <a:cs typeface="Arial" charset="0"/>
              </a:rPr>
              <a:t>2. History of </a:t>
            </a:r>
            <a:r>
              <a:rPr lang="en-GB" sz="2700" b="1" u="sng" dirty="0" smtClean="0">
                <a:solidFill>
                  <a:prstClr val="white"/>
                </a:solidFill>
                <a:cs typeface="Arial" charset="0"/>
              </a:rPr>
              <a:t>Shanghai</a:t>
            </a:r>
            <a:endParaRPr lang="en-GB" sz="2700" b="1" u="sng" dirty="0">
              <a:solidFill>
                <a:prstClr val="white"/>
              </a:solidFill>
              <a:cs typeface="Arial" charset="0"/>
            </a:endParaRPr>
          </a:p>
          <a:p>
            <a:pPr marL="285750" indent="-285750">
              <a:buFontTx/>
              <a:buChar char="-"/>
              <a:defRPr/>
            </a:pPr>
            <a:r>
              <a:rPr lang="en-GB" sz="2700" dirty="0" smtClean="0">
                <a:solidFill>
                  <a:prstClr val="white"/>
                </a:solidFill>
                <a:cs typeface="Arial" charset="0"/>
              </a:rPr>
              <a:t>Geographic significance</a:t>
            </a:r>
            <a:endParaRPr lang="en-GB" sz="2700" dirty="0">
              <a:solidFill>
                <a:prstClr val="white"/>
              </a:solidFill>
              <a:cs typeface="Arial" charset="0"/>
            </a:endParaRPr>
          </a:p>
          <a:p>
            <a:pPr marL="285750" indent="-285750">
              <a:buFontTx/>
              <a:buChar char="-"/>
              <a:defRPr/>
            </a:pPr>
            <a:r>
              <a:rPr lang="en-GB" sz="2700" dirty="0" smtClean="0">
                <a:solidFill>
                  <a:prstClr val="white"/>
                </a:solidFill>
                <a:cs typeface="Arial" charset="0"/>
              </a:rPr>
              <a:t>Pre-19</a:t>
            </a:r>
            <a:r>
              <a:rPr lang="en-GB" sz="2700" baseline="30000" dirty="0" smtClean="0">
                <a:solidFill>
                  <a:prstClr val="white"/>
                </a:solidFill>
                <a:cs typeface="Arial" charset="0"/>
              </a:rPr>
              <a:t>th </a:t>
            </a:r>
            <a:r>
              <a:rPr lang="en-GB" sz="2700" dirty="0" smtClean="0">
                <a:solidFill>
                  <a:prstClr val="white"/>
                </a:solidFill>
                <a:cs typeface="Arial" charset="0"/>
              </a:rPr>
              <a:t>century</a:t>
            </a:r>
          </a:p>
          <a:p>
            <a:pPr marL="285750" indent="-285750">
              <a:buFontTx/>
              <a:buChar char="-"/>
              <a:defRPr/>
            </a:pPr>
            <a:r>
              <a:rPr lang="en-GB" sz="2700" dirty="0" smtClean="0">
                <a:solidFill>
                  <a:prstClr val="white"/>
                </a:solidFill>
                <a:cs typeface="Arial" charset="0"/>
              </a:rPr>
              <a:t>Macartney Mission</a:t>
            </a:r>
          </a:p>
          <a:p>
            <a:pPr marL="285750" indent="-285750">
              <a:buFontTx/>
              <a:buChar char="-"/>
              <a:defRPr/>
            </a:pPr>
            <a:r>
              <a:rPr lang="en-GB" sz="2700" dirty="0" smtClean="0">
                <a:solidFill>
                  <a:prstClr val="white"/>
                </a:solidFill>
                <a:cs typeface="Arial" charset="0"/>
              </a:rPr>
              <a:t>Opium Wars</a:t>
            </a:r>
          </a:p>
          <a:p>
            <a:pPr marL="285750" indent="-285750">
              <a:buFontTx/>
              <a:buChar char="-"/>
              <a:defRPr/>
            </a:pPr>
            <a:r>
              <a:rPr lang="en-GB" sz="2700" dirty="0" smtClean="0">
                <a:solidFill>
                  <a:prstClr val="white"/>
                </a:solidFill>
                <a:cs typeface="Arial" charset="0"/>
              </a:rPr>
              <a:t>Treaty of Nanking</a:t>
            </a:r>
          </a:p>
          <a:p>
            <a:pPr>
              <a:defRPr/>
            </a:pPr>
            <a:endParaRPr lang="en-GB" sz="2700" b="1" u="sng" dirty="0" smtClean="0">
              <a:solidFill>
                <a:prstClr val="white"/>
              </a:solidFill>
              <a:cs typeface="Arial" charset="0"/>
            </a:endParaRPr>
          </a:p>
          <a:p>
            <a:pPr>
              <a:defRPr/>
            </a:pPr>
            <a:r>
              <a:rPr lang="en-GB" sz="2700" b="1" u="sng" dirty="0" smtClean="0">
                <a:solidFill>
                  <a:prstClr val="white"/>
                </a:solidFill>
                <a:cs typeface="Arial" charset="0"/>
              </a:rPr>
              <a:t>3</a:t>
            </a:r>
            <a:r>
              <a:rPr lang="en-GB" sz="2700" b="1" u="sng" dirty="0">
                <a:solidFill>
                  <a:prstClr val="white"/>
                </a:solidFill>
                <a:cs typeface="Arial" charset="0"/>
              </a:rPr>
              <a:t>. </a:t>
            </a:r>
            <a:r>
              <a:rPr lang="en-GB" sz="2700" b="1" u="sng" dirty="0" smtClean="0">
                <a:solidFill>
                  <a:prstClr val="white"/>
                </a:solidFill>
                <a:cs typeface="Arial" charset="0"/>
              </a:rPr>
              <a:t>‘Colonial’ Shanghai</a:t>
            </a:r>
            <a:endParaRPr lang="en-GB" sz="2700" b="1" u="sng" dirty="0">
              <a:solidFill>
                <a:prstClr val="white"/>
              </a:solidFill>
              <a:cs typeface="Arial" charset="0"/>
            </a:endParaRPr>
          </a:p>
          <a:p>
            <a:pPr marL="285750" indent="-285750">
              <a:buFontTx/>
              <a:buChar char="-"/>
              <a:defRPr/>
            </a:pPr>
            <a:r>
              <a:rPr lang="en-GB" sz="2700" dirty="0">
                <a:solidFill>
                  <a:prstClr val="white"/>
                </a:solidFill>
                <a:cs typeface="Arial" charset="0"/>
              </a:rPr>
              <a:t>International concessions</a:t>
            </a:r>
          </a:p>
          <a:p>
            <a:pPr marL="285750" indent="-285750">
              <a:buFontTx/>
              <a:buChar char="-"/>
              <a:defRPr/>
            </a:pPr>
            <a:r>
              <a:rPr lang="en-GB" sz="2700" dirty="0" smtClean="0">
                <a:solidFill>
                  <a:prstClr val="white"/>
                </a:solidFill>
                <a:cs typeface="Arial" charset="0"/>
              </a:rPr>
              <a:t>Shanghai Municipal Council</a:t>
            </a:r>
          </a:p>
          <a:p>
            <a:pPr marL="285750" indent="-285750">
              <a:buFontTx/>
              <a:buChar char="-"/>
              <a:defRPr/>
            </a:pPr>
            <a:r>
              <a:rPr lang="en-GB" sz="2700" dirty="0" smtClean="0">
                <a:solidFill>
                  <a:prstClr val="white"/>
                </a:solidFill>
                <a:cs typeface="Arial" charset="0"/>
              </a:rPr>
              <a:t>The Bund</a:t>
            </a:r>
          </a:p>
          <a:p>
            <a:pPr marL="285750" indent="-285750">
              <a:buFontTx/>
              <a:buChar char="-"/>
              <a:defRPr/>
            </a:pPr>
            <a:r>
              <a:rPr lang="en-GB" sz="2700" dirty="0" smtClean="0">
                <a:solidFill>
                  <a:prstClr val="white"/>
                </a:solidFill>
                <a:cs typeface="Arial" charset="0"/>
              </a:rPr>
              <a:t>The Clock</a:t>
            </a:r>
          </a:p>
          <a:p>
            <a:pPr marL="285750" indent="-285750">
              <a:buFontTx/>
              <a:buChar char="-"/>
              <a:defRPr/>
            </a:pPr>
            <a:r>
              <a:rPr lang="en-GB" sz="2700" dirty="0" smtClean="0">
                <a:solidFill>
                  <a:prstClr val="white"/>
                </a:solidFill>
                <a:cs typeface="Arial" charset="0"/>
              </a:rPr>
              <a:t>The Calendar</a:t>
            </a:r>
          </a:p>
          <a:p>
            <a:pPr>
              <a:defRPr/>
            </a:pPr>
            <a:endParaRPr lang="en-GB" sz="2700" dirty="0" smtClean="0">
              <a:solidFill>
                <a:prstClr val="white"/>
              </a:solidFill>
              <a:cs typeface="Arial" charset="0"/>
            </a:endParaRPr>
          </a:p>
          <a:p>
            <a:pPr marL="285750" indent="-285750">
              <a:buFontTx/>
              <a:buChar char="-"/>
              <a:defRPr/>
            </a:pPr>
            <a:endParaRPr lang="en-GB" sz="2700" dirty="0" smtClean="0">
              <a:solidFill>
                <a:prstClr val="white"/>
              </a:solidFill>
              <a:cs typeface="Arial" charset="0"/>
            </a:endParaRPr>
          </a:p>
          <a:p>
            <a:pPr algn="r">
              <a:defRPr/>
            </a:pPr>
            <a:endParaRPr lang="en-GB" sz="2700" b="1" dirty="0" smtClean="0">
              <a:solidFill>
                <a:srgbClr val="FFFF00"/>
              </a:solidFill>
              <a:effectLst>
                <a:outerShdw blurRad="38100" dist="38100" dir="2700000" algn="tl">
                  <a:srgbClr val="000000">
                    <a:alpha val="43137"/>
                  </a:srgbClr>
                </a:outerShdw>
              </a:effectLst>
              <a:cs typeface="Arial" charset="0"/>
            </a:endParaRPr>
          </a:p>
        </p:txBody>
      </p:sp>
      <p:sp>
        <p:nvSpPr>
          <p:cNvPr id="5" name="Rectangle 4"/>
          <p:cNvSpPr/>
          <p:nvPr/>
        </p:nvSpPr>
        <p:spPr>
          <a:xfrm>
            <a:off x="-11113" y="-3175"/>
            <a:ext cx="9144001" cy="2198543"/>
          </a:xfrm>
          <a:prstGeom prst="rect">
            <a:avLst/>
          </a:prstGeom>
        </p:spPr>
        <p:txBody>
          <a:bodyPr lIns="540000" tIns="540000" rIns="540000" bIns="540000">
            <a:spAutoFit/>
          </a:bodyPr>
          <a:lstStyle/>
          <a:p>
            <a:pPr>
              <a:defRPr/>
            </a:pPr>
            <a:r>
              <a:rPr lang="en-GB" sz="2400" b="1" dirty="0">
                <a:solidFill>
                  <a:srgbClr val="FFFF00"/>
                </a:solidFill>
                <a:effectLst>
                  <a:outerShdw blurRad="38100" dist="38100" dir="2700000" algn="tl">
                    <a:srgbClr val="000000">
                      <a:alpha val="43137"/>
                    </a:srgbClr>
                  </a:outerShdw>
                </a:effectLst>
                <a:cs typeface="Arial" charset="0"/>
              </a:rPr>
              <a:t>WEEK 2 Shanghai: Paris of the East</a:t>
            </a:r>
          </a:p>
          <a:p>
            <a:pPr>
              <a:defRPr/>
            </a:pPr>
            <a:r>
              <a:rPr lang="en-GB" sz="2400" b="1" dirty="0">
                <a:solidFill>
                  <a:srgbClr val="FFFF00"/>
                </a:solidFill>
                <a:effectLst>
                  <a:outerShdw blurRad="38100" dist="38100" dir="2700000" algn="tl">
                    <a:srgbClr val="000000">
                      <a:alpha val="43137"/>
                    </a:srgbClr>
                  </a:outerShdw>
                </a:effectLst>
                <a:cs typeface="Arial" charset="0"/>
              </a:rPr>
              <a:t>Lecture 5: A Century of Humiliation? The Opium Wars and the Foreign Concessions</a:t>
            </a:r>
          </a:p>
        </p:txBody>
      </p:sp>
    </p:spTree>
    <p:extLst>
      <p:ext uri="{BB962C8B-B14F-4D97-AF65-F5344CB8AC3E}">
        <p14:creationId xmlns:p14="http://schemas.microsoft.com/office/powerpoint/2010/main" val="118545973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921" y="-6561"/>
            <a:ext cx="9155113" cy="1736878"/>
          </a:xfrm>
          <a:prstGeom prst="rect">
            <a:avLst/>
          </a:prstGeom>
        </p:spPr>
        <p:txBody>
          <a:bodyPr lIns="540000" tIns="540000" rIns="540000" bIns="540000">
            <a:spAutoFit/>
          </a:bodyPr>
          <a:lstStyle/>
          <a:p>
            <a:pPr marL="457200" indent="-457200" fontAlgn="auto">
              <a:spcBef>
                <a:spcPts val="0"/>
              </a:spcBef>
              <a:spcAft>
                <a:spcPts val="0"/>
              </a:spcAft>
              <a:buAutoNum type="arabicPeriod"/>
              <a:defRPr/>
            </a:pPr>
            <a:r>
              <a:rPr lang="en-GB" sz="2400" b="1" dirty="0" smtClean="0">
                <a:solidFill>
                  <a:prstClr val="white"/>
                </a:solidFill>
                <a:effectLst>
                  <a:outerShdw blurRad="38100" dist="38100" dir="2700000" algn="tl">
                    <a:srgbClr val="000000">
                      <a:alpha val="43137"/>
                    </a:srgbClr>
                  </a:outerShdw>
                </a:effectLst>
                <a:latin typeface="+mn-lt"/>
                <a:cs typeface="+mn-cs"/>
              </a:rPr>
              <a:t>Shanghai Today: Chronology of Modern China</a:t>
            </a:r>
          </a:p>
          <a:p>
            <a:pPr fontAlgn="auto">
              <a:spcBef>
                <a:spcPts val="0"/>
              </a:spcBef>
              <a:spcAft>
                <a:spcPts val="0"/>
              </a:spcAft>
              <a:defRPr/>
            </a:pPr>
            <a:endParaRPr lang="en-GB" b="1" dirty="0">
              <a:solidFill>
                <a:srgbClr val="FF0000"/>
              </a:solidFill>
              <a:effectLst>
                <a:outerShdw blurRad="38100" dist="38100" dir="2700000" algn="tl">
                  <a:srgbClr val="000000">
                    <a:alpha val="43137"/>
                  </a:srgbClr>
                </a:outerShdw>
              </a:effectLst>
              <a:latin typeface="+mn-lt"/>
              <a:cs typeface="+mn-cs"/>
            </a:endParaRPr>
          </a:p>
        </p:txBody>
      </p:sp>
      <p:graphicFrame>
        <p:nvGraphicFramePr>
          <p:cNvPr id="3" name="Table 2"/>
          <p:cNvGraphicFramePr>
            <a:graphicFrameLocks noGrp="1"/>
          </p:cNvGraphicFramePr>
          <p:nvPr>
            <p:extLst>
              <p:ext uri="{D42A27DB-BD31-4B8C-83A1-F6EECF244321}">
                <p14:modId xmlns:p14="http://schemas.microsoft.com/office/powerpoint/2010/main" val="14727981"/>
              </p:ext>
            </p:extLst>
          </p:nvPr>
        </p:nvGraphicFramePr>
        <p:xfrm>
          <a:off x="483183" y="1340769"/>
          <a:ext cx="8337289" cy="5184574"/>
        </p:xfrm>
        <a:graphic>
          <a:graphicData uri="http://schemas.openxmlformats.org/drawingml/2006/table">
            <a:tbl>
              <a:tblPr firstRow="1" firstCol="1" bandRow="1">
                <a:tableStyleId>{5C22544A-7EE6-4342-B048-85BDC9FD1C3A}</a:tableStyleId>
              </a:tblPr>
              <a:tblGrid>
                <a:gridCol w="1364296">
                  <a:extLst>
                    <a:ext uri="{9D8B030D-6E8A-4147-A177-3AD203B41FA5}">
                      <a16:colId xmlns:a16="http://schemas.microsoft.com/office/drawing/2014/main" val="20000"/>
                    </a:ext>
                  </a:extLst>
                </a:gridCol>
                <a:gridCol w="6972993">
                  <a:extLst>
                    <a:ext uri="{9D8B030D-6E8A-4147-A177-3AD203B41FA5}">
                      <a16:colId xmlns:a16="http://schemas.microsoft.com/office/drawing/2014/main" val="20001"/>
                    </a:ext>
                  </a:extLst>
                </a:gridCol>
              </a:tblGrid>
              <a:tr h="856945">
                <a:tc>
                  <a:txBody>
                    <a:bodyPr/>
                    <a:lstStyle/>
                    <a:p>
                      <a:pPr>
                        <a:lnSpc>
                          <a:spcPct val="107000"/>
                        </a:lnSpc>
                        <a:spcAft>
                          <a:spcPts val="800"/>
                        </a:spcAft>
                      </a:pPr>
                      <a:r>
                        <a:rPr lang="en-US" sz="1800" dirty="0">
                          <a:effectLst/>
                        </a:rPr>
                        <a:t>1644–1911</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17472" marR="17472" marT="17472" marB="17472"/>
                </a:tc>
                <a:tc>
                  <a:txBody>
                    <a:bodyPr/>
                    <a:lstStyle/>
                    <a:p>
                      <a:pPr algn="ctr">
                        <a:lnSpc>
                          <a:spcPct val="107000"/>
                        </a:lnSpc>
                        <a:spcAft>
                          <a:spcPts val="800"/>
                        </a:spcAft>
                      </a:pPr>
                      <a:r>
                        <a:rPr lang="en-US" sz="1800" dirty="0" smtClean="0">
                          <a:effectLst/>
                        </a:rPr>
                        <a:t>The Qing </a:t>
                      </a:r>
                      <a:r>
                        <a:rPr lang="en-US" sz="1800" dirty="0">
                          <a:effectLst/>
                        </a:rPr>
                        <a:t>Dynasty</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17472" marR="17472" marT="17472" marB="17472"/>
                </a:tc>
                <a:extLst>
                  <a:ext uri="{0D108BD9-81ED-4DB2-BD59-A6C34878D82A}">
                    <a16:rowId xmlns:a16="http://schemas.microsoft.com/office/drawing/2014/main" val="10000"/>
                  </a:ext>
                </a:extLst>
              </a:tr>
              <a:tr h="782783">
                <a:tc>
                  <a:txBody>
                    <a:bodyPr/>
                    <a:lstStyle/>
                    <a:p>
                      <a:pPr>
                        <a:lnSpc>
                          <a:spcPct val="107000"/>
                        </a:lnSpc>
                        <a:spcAft>
                          <a:spcPts val="800"/>
                        </a:spcAft>
                      </a:pPr>
                      <a:r>
                        <a:rPr lang="en-US" sz="1800" dirty="0" smtClean="0">
                          <a:effectLst/>
                        </a:rPr>
                        <a:t>1839–1842,</a:t>
                      </a:r>
                    </a:p>
                    <a:p>
                      <a:pPr marL="0" marR="0" indent="0" algn="l" defTabSz="914400" rtl="0" eaLnBrk="1" fontAlgn="auto" latinLnBrk="0" hangingPunct="1">
                        <a:lnSpc>
                          <a:spcPct val="107000"/>
                        </a:lnSpc>
                        <a:spcBef>
                          <a:spcPts val="0"/>
                        </a:spcBef>
                        <a:spcAft>
                          <a:spcPts val="800"/>
                        </a:spcAft>
                        <a:buClrTx/>
                        <a:buSzTx/>
                        <a:buFontTx/>
                        <a:buNone/>
                        <a:tabLst/>
                        <a:defRPr/>
                      </a:pPr>
                      <a:r>
                        <a:rPr lang="en-GB" sz="1800" dirty="0" smtClean="0">
                          <a:effectLst/>
                        </a:rPr>
                        <a:t>1856–1860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17472" marR="17472" marT="17472" marB="17472"/>
                </a:tc>
                <a:tc>
                  <a:txBody>
                    <a:bodyPr/>
                    <a:lstStyle/>
                    <a:p>
                      <a:pPr algn="ctr">
                        <a:lnSpc>
                          <a:spcPct val="107000"/>
                        </a:lnSpc>
                        <a:spcAft>
                          <a:spcPts val="800"/>
                        </a:spcAft>
                      </a:pPr>
                      <a:r>
                        <a:rPr lang="en-US" sz="1800" dirty="0" smtClean="0">
                          <a:effectLst/>
                        </a:rPr>
                        <a:t>Opium Wars </a:t>
                      </a:r>
                      <a:r>
                        <a:rPr lang="en-US" sz="1800" dirty="0">
                          <a:effectLst/>
                        </a:rPr>
                        <a:t>between Great Britain and China</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17472" marR="17472" marT="17472" marB="17472" anchor="ctr"/>
                </a:tc>
                <a:extLst>
                  <a:ext uri="{0D108BD9-81ED-4DB2-BD59-A6C34878D82A}">
                    <a16:rowId xmlns:a16="http://schemas.microsoft.com/office/drawing/2014/main" val="10001"/>
                  </a:ext>
                </a:extLst>
              </a:tr>
              <a:tr h="576811">
                <a:tc>
                  <a:txBody>
                    <a:bodyPr/>
                    <a:lstStyle/>
                    <a:p>
                      <a:pPr>
                        <a:lnSpc>
                          <a:spcPct val="107000"/>
                        </a:lnSpc>
                        <a:spcAft>
                          <a:spcPts val="800"/>
                        </a:spcAft>
                      </a:pPr>
                      <a:r>
                        <a:rPr lang="en-US" sz="1800" dirty="0">
                          <a:solidFill>
                            <a:srgbClr val="FFFF00"/>
                          </a:solidFill>
                          <a:effectLst/>
                        </a:rPr>
                        <a:t>1912–1949</a:t>
                      </a:r>
                      <a:endParaRPr lang="en-US" sz="1800" dirty="0">
                        <a:solidFill>
                          <a:srgbClr val="FFFF00"/>
                        </a:solidFill>
                        <a:effectLst/>
                        <a:latin typeface="Calibri" panose="020F0502020204030204" pitchFamily="34" charset="0"/>
                        <a:ea typeface="Calibri" panose="020F0502020204030204" pitchFamily="34" charset="0"/>
                        <a:cs typeface="Times New Roman" panose="02020603050405020304" pitchFamily="18" charset="0"/>
                      </a:endParaRPr>
                    </a:p>
                  </a:txBody>
                  <a:tcPr marL="17472" marR="17472" marT="17472" marB="17472">
                    <a:solidFill>
                      <a:schemeClr val="accent5"/>
                    </a:solidFill>
                  </a:tcPr>
                </a:tc>
                <a:tc>
                  <a:txBody>
                    <a:bodyPr/>
                    <a:lstStyle/>
                    <a:p>
                      <a:pPr algn="ctr">
                        <a:lnSpc>
                          <a:spcPct val="107000"/>
                        </a:lnSpc>
                        <a:spcAft>
                          <a:spcPts val="800"/>
                        </a:spcAft>
                      </a:pPr>
                      <a:r>
                        <a:rPr lang="en-US" sz="1800" b="1" dirty="0">
                          <a:solidFill>
                            <a:srgbClr val="FFFF00"/>
                          </a:solidFill>
                          <a:effectLst/>
                        </a:rPr>
                        <a:t>Republican Era</a:t>
                      </a:r>
                      <a:endParaRPr lang="en-US" sz="1800" b="1" dirty="0">
                        <a:solidFill>
                          <a:srgbClr val="FFFF00"/>
                        </a:solidFill>
                        <a:effectLst/>
                        <a:latin typeface="Calibri" panose="020F0502020204030204" pitchFamily="34" charset="0"/>
                        <a:ea typeface="Calibri" panose="020F0502020204030204" pitchFamily="34" charset="0"/>
                        <a:cs typeface="Times New Roman" panose="02020603050405020304" pitchFamily="18" charset="0"/>
                      </a:endParaRPr>
                    </a:p>
                  </a:txBody>
                  <a:tcPr marL="17472" marR="17472" marT="17472" marB="17472" anchor="ctr">
                    <a:solidFill>
                      <a:schemeClr val="accent5"/>
                    </a:solidFill>
                  </a:tcPr>
                </a:tc>
                <a:extLst>
                  <a:ext uri="{0D108BD9-81ED-4DB2-BD59-A6C34878D82A}">
                    <a16:rowId xmlns:a16="http://schemas.microsoft.com/office/drawing/2014/main" val="10002"/>
                  </a:ext>
                </a:extLst>
              </a:tr>
              <a:tr h="672864">
                <a:tc>
                  <a:txBody>
                    <a:bodyPr/>
                    <a:lstStyle/>
                    <a:p>
                      <a:pPr>
                        <a:lnSpc>
                          <a:spcPct val="107000"/>
                        </a:lnSpc>
                        <a:spcAft>
                          <a:spcPts val="800"/>
                        </a:spcAft>
                      </a:pPr>
                      <a:r>
                        <a:rPr lang="en-US" sz="1800" dirty="0">
                          <a:effectLst/>
                        </a:rPr>
                        <a:t>1937–1945</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17472" marR="17472" marT="17472" marB="17472"/>
                </a:tc>
                <a:tc>
                  <a:txBody>
                    <a:bodyPr/>
                    <a:lstStyle/>
                    <a:p>
                      <a:pPr algn="ctr">
                        <a:lnSpc>
                          <a:spcPct val="107000"/>
                        </a:lnSpc>
                        <a:spcAft>
                          <a:spcPts val="800"/>
                        </a:spcAft>
                      </a:pPr>
                      <a:r>
                        <a:rPr lang="en-US" sz="1800" dirty="0">
                          <a:effectLst/>
                        </a:rPr>
                        <a:t>Second-Sino Japanese War: Japanese occupation of eastern China, including Shanghai</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17472" marR="17472" marT="17472" marB="17472" anchor="ctr"/>
                </a:tc>
                <a:extLst>
                  <a:ext uri="{0D108BD9-81ED-4DB2-BD59-A6C34878D82A}">
                    <a16:rowId xmlns:a16="http://schemas.microsoft.com/office/drawing/2014/main" val="10003"/>
                  </a:ext>
                </a:extLst>
              </a:tr>
              <a:tr h="576811">
                <a:tc>
                  <a:txBody>
                    <a:bodyPr/>
                    <a:lstStyle/>
                    <a:p>
                      <a:pPr>
                        <a:lnSpc>
                          <a:spcPct val="107000"/>
                        </a:lnSpc>
                        <a:spcAft>
                          <a:spcPts val="800"/>
                        </a:spcAft>
                      </a:pPr>
                      <a:r>
                        <a:rPr lang="en-US" sz="1800" dirty="0">
                          <a:effectLst/>
                        </a:rPr>
                        <a:t>1949–present</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17472" marR="17472" marT="17472" marB="17472">
                    <a:solidFill>
                      <a:srgbClr val="FF0000"/>
                    </a:solidFill>
                  </a:tcPr>
                </a:tc>
                <a:tc>
                  <a:txBody>
                    <a:bodyPr/>
                    <a:lstStyle/>
                    <a:p>
                      <a:pPr algn="ctr">
                        <a:lnSpc>
                          <a:spcPct val="107000"/>
                        </a:lnSpc>
                        <a:spcAft>
                          <a:spcPts val="800"/>
                        </a:spcAft>
                      </a:pPr>
                      <a:r>
                        <a:rPr lang="en-US" sz="1800" b="1" dirty="0">
                          <a:solidFill>
                            <a:schemeClr val="tx1"/>
                          </a:solidFill>
                          <a:effectLst/>
                        </a:rPr>
                        <a:t>People’s Republic of China – Communist era</a:t>
                      </a:r>
                      <a:endParaRPr lang="en-US" sz="1800" b="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7472" marR="17472" marT="17472" marB="17472" anchor="ctr">
                    <a:solidFill>
                      <a:srgbClr val="FF0000"/>
                    </a:solidFill>
                  </a:tcPr>
                </a:tc>
                <a:extLst>
                  <a:ext uri="{0D108BD9-81ED-4DB2-BD59-A6C34878D82A}">
                    <a16:rowId xmlns:a16="http://schemas.microsoft.com/office/drawing/2014/main" val="10004"/>
                  </a:ext>
                </a:extLst>
              </a:tr>
              <a:tr h="576811">
                <a:tc>
                  <a:txBody>
                    <a:bodyPr/>
                    <a:lstStyle/>
                    <a:p>
                      <a:pPr>
                        <a:lnSpc>
                          <a:spcPct val="107000"/>
                        </a:lnSpc>
                        <a:spcAft>
                          <a:spcPts val="800"/>
                        </a:spcAft>
                      </a:pPr>
                      <a:r>
                        <a:rPr lang="en-US" sz="1800" dirty="0">
                          <a:effectLst/>
                        </a:rPr>
                        <a:t>1958–1961</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17472" marR="17472" marT="17472" marB="17472"/>
                </a:tc>
                <a:tc>
                  <a:txBody>
                    <a:bodyPr/>
                    <a:lstStyle/>
                    <a:p>
                      <a:pPr algn="ctr">
                        <a:lnSpc>
                          <a:spcPct val="107000"/>
                        </a:lnSpc>
                        <a:spcAft>
                          <a:spcPts val="800"/>
                        </a:spcAft>
                      </a:pPr>
                      <a:r>
                        <a:rPr lang="en-US" sz="1800" dirty="0">
                          <a:effectLst/>
                        </a:rPr>
                        <a:t>The Great Leap </a:t>
                      </a:r>
                      <a:r>
                        <a:rPr lang="en-US" sz="1800" dirty="0" smtClean="0">
                          <a:effectLst/>
                        </a:rPr>
                        <a:t>Forward</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17472" marR="17472" marT="17472" marB="17472" anchor="ctr"/>
                </a:tc>
                <a:extLst>
                  <a:ext uri="{0D108BD9-81ED-4DB2-BD59-A6C34878D82A}">
                    <a16:rowId xmlns:a16="http://schemas.microsoft.com/office/drawing/2014/main" val="10005"/>
                  </a:ext>
                </a:extLst>
              </a:tr>
              <a:tr h="576811">
                <a:tc>
                  <a:txBody>
                    <a:bodyPr/>
                    <a:lstStyle/>
                    <a:p>
                      <a:pPr>
                        <a:lnSpc>
                          <a:spcPct val="107000"/>
                        </a:lnSpc>
                        <a:spcAft>
                          <a:spcPts val="800"/>
                        </a:spcAft>
                      </a:pPr>
                      <a:r>
                        <a:rPr lang="en-US" sz="1800" dirty="0">
                          <a:effectLst/>
                        </a:rPr>
                        <a:t>1966–1976</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17472" marR="17472" marT="17472" marB="17472"/>
                </a:tc>
                <a:tc>
                  <a:txBody>
                    <a:bodyPr/>
                    <a:lstStyle/>
                    <a:p>
                      <a:pPr algn="ctr">
                        <a:lnSpc>
                          <a:spcPct val="107000"/>
                        </a:lnSpc>
                        <a:spcAft>
                          <a:spcPts val="800"/>
                        </a:spcAft>
                      </a:pPr>
                      <a:r>
                        <a:rPr lang="en-US" sz="1800" dirty="0">
                          <a:effectLst/>
                        </a:rPr>
                        <a:t>Cultural </a:t>
                      </a:r>
                      <a:r>
                        <a:rPr lang="en-US" sz="1800" dirty="0" smtClean="0">
                          <a:effectLst/>
                        </a:rPr>
                        <a:t>Revolution</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17472" marR="17472" marT="17472" marB="17472" anchor="ctr"/>
                </a:tc>
                <a:extLst>
                  <a:ext uri="{0D108BD9-81ED-4DB2-BD59-A6C34878D82A}">
                    <a16:rowId xmlns:a16="http://schemas.microsoft.com/office/drawing/2014/main" val="10006"/>
                  </a:ext>
                </a:extLst>
              </a:tr>
              <a:tr h="564738">
                <a:tc>
                  <a:txBody>
                    <a:bodyPr/>
                    <a:lstStyle/>
                    <a:p>
                      <a:pPr>
                        <a:lnSpc>
                          <a:spcPct val="107000"/>
                        </a:lnSpc>
                        <a:spcAft>
                          <a:spcPts val="800"/>
                        </a:spcAft>
                      </a:pPr>
                      <a:r>
                        <a:rPr lang="en-US" sz="1800" dirty="0">
                          <a:solidFill>
                            <a:schemeClr val="bg1"/>
                          </a:solidFill>
                          <a:effectLst/>
                        </a:rPr>
                        <a:t>1978–present</a:t>
                      </a:r>
                      <a:endParaRPr lang="en-US"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17472" marR="17472" marT="17472" marB="17472">
                    <a:solidFill>
                      <a:srgbClr val="FFC000"/>
                    </a:solidFill>
                  </a:tcPr>
                </a:tc>
                <a:tc>
                  <a:txBody>
                    <a:bodyPr/>
                    <a:lstStyle/>
                    <a:p>
                      <a:pPr algn="ctr">
                        <a:lnSpc>
                          <a:spcPct val="107000"/>
                        </a:lnSpc>
                        <a:spcAft>
                          <a:spcPts val="800"/>
                        </a:spcAft>
                      </a:pPr>
                      <a:r>
                        <a:rPr lang="en-GB" sz="1800" b="1" noProof="0" dirty="0" smtClean="0">
                          <a:solidFill>
                            <a:schemeClr val="bg1"/>
                          </a:solidFill>
                          <a:effectLst/>
                        </a:rPr>
                        <a:t>Liberalisation</a:t>
                      </a:r>
                      <a:r>
                        <a:rPr lang="en-US" sz="1800" b="1" dirty="0" smtClean="0">
                          <a:solidFill>
                            <a:schemeClr val="bg1"/>
                          </a:solidFill>
                          <a:effectLst/>
                        </a:rPr>
                        <a:t> </a:t>
                      </a:r>
                      <a:r>
                        <a:rPr lang="en-US" sz="1800" b="1" dirty="0">
                          <a:solidFill>
                            <a:schemeClr val="bg1"/>
                          </a:solidFill>
                          <a:effectLst/>
                        </a:rPr>
                        <a:t>of Chinese economy</a:t>
                      </a:r>
                      <a:endParaRPr lang="en-US" sz="18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17472" marR="17472" marT="17472" marB="17472" anchor="ctr">
                    <a:solidFill>
                      <a:srgbClr val="FFC000"/>
                    </a:solidFill>
                  </a:tcPr>
                </a:tc>
                <a:extLst>
                  <a:ext uri="{0D108BD9-81ED-4DB2-BD59-A6C34878D82A}">
                    <a16:rowId xmlns:a16="http://schemas.microsoft.com/office/drawing/2014/main" val="10007"/>
                  </a:ext>
                </a:extLst>
              </a:tr>
            </a:tbl>
          </a:graphicData>
        </a:graphic>
      </p:graphicFrame>
    </p:spTree>
    <p:extLst>
      <p:ext uri="{BB962C8B-B14F-4D97-AF65-F5344CB8AC3E}">
        <p14:creationId xmlns:p14="http://schemas.microsoft.com/office/powerpoint/2010/main" val="378633805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3" descr="C:\Users\Public\Pictures\Photos\2013\China, July 2013\Shanghai\GEDC1104.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80528" y="-99392"/>
            <a:ext cx="9324528" cy="6993396"/>
          </a:xfrm>
          <a:prstGeom prst="rect">
            <a:avLst/>
          </a:prstGeom>
          <a:noFill/>
          <a:extLst>
            <a:ext uri="{909E8E84-426E-40DD-AFC4-6F175D3DCCD1}">
              <a14:hiddenFill xmlns:a14="http://schemas.microsoft.com/office/drawing/2010/main">
                <a:solidFill>
                  <a:srgbClr val="FFFFFF"/>
                </a:solidFill>
              </a14:hiddenFill>
            </a:ext>
          </a:extLst>
        </p:spPr>
      </p:pic>
      <p:sp>
        <p:nvSpPr>
          <p:cNvPr id="10" name="Rectangle 9"/>
          <p:cNvSpPr/>
          <p:nvPr/>
        </p:nvSpPr>
        <p:spPr>
          <a:xfrm>
            <a:off x="1187624" y="727075"/>
            <a:ext cx="5184576" cy="2567874"/>
          </a:xfrm>
          <a:prstGeom prst="rect">
            <a:avLst/>
          </a:prstGeom>
        </p:spPr>
        <p:txBody>
          <a:bodyPr wrap="square" lIns="540000" tIns="540000" rIns="540000" bIns="540000">
            <a:spAutoFit/>
          </a:bodyPr>
          <a:lstStyle/>
          <a:p>
            <a:pPr marL="342900" indent="-342900" fontAlgn="auto">
              <a:spcBef>
                <a:spcPts val="0"/>
              </a:spcBef>
              <a:spcAft>
                <a:spcPts val="0"/>
              </a:spcAft>
              <a:buFontTx/>
              <a:buChar char="-"/>
              <a:defRPr/>
            </a:pPr>
            <a:r>
              <a:rPr lang="en-GB" sz="2400" b="1" dirty="0" smtClean="0">
                <a:solidFill>
                  <a:srgbClr val="FF0000"/>
                </a:solidFill>
                <a:effectLst>
                  <a:outerShdw blurRad="38100" dist="38100" dir="2700000" algn="tl">
                    <a:srgbClr val="000000">
                      <a:alpha val="43137"/>
                    </a:srgbClr>
                  </a:outerShdw>
                </a:effectLst>
              </a:rPr>
              <a:t>Largest city in the world: 22–24million+ residents</a:t>
            </a:r>
          </a:p>
          <a:p>
            <a:pPr marL="342900" indent="-342900" fontAlgn="auto">
              <a:spcBef>
                <a:spcPts val="0"/>
              </a:spcBef>
              <a:spcAft>
                <a:spcPts val="0"/>
              </a:spcAft>
              <a:buFontTx/>
              <a:buChar char="-"/>
              <a:defRPr/>
            </a:pPr>
            <a:r>
              <a:rPr lang="en-GB" sz="2400" b="1" dirty="0" smtClean="0">
                <a:solidFill>
                  <a:srgbClr val="FF0000"/>
                </a:solidFill>
                <a:effectLst>
                  <a:outerShdw blurRad="38100" dist="38100" dir="2700000" algn="tl">
                    <a:srgbClr val="000000">
                      <a:alpha val="43137"/>
                    </a:srgbClr>
                  </a:outerShdw>
                </a:effectLst>
              </a:rPr>
              <a:t>Global financial centre</a:t>
            </a:r>
          </a:p>
          <a:p>
            <a:pPr fontAlgn="auto">
              <a:spcBef>
                <a:spcPts val="0"/>
              </a:spcBef>
              <a:spcAft>
                <a:spcPts val="0"/>
              </a:spcAft>
              <a:defRPr/>
            </a:pPr>
            <a:endParaRPr lang="en-GB" sz="2400" b="1" dirty="0">
              <a:solidFill>
                <a:srgbClr val="FF0000"/>
              </a:solidFill>
              <a:effectLst>
                <a:outerShdw blurRad="38100" dist="38100" dir="2700000" algn="tl">
                  <a:srgbClr val="000000">
                    <a:alpha val="43137"/>
                  </a:srgbClr>
                </a:outerShdw>
              </a:effectLst>
              <a:latin typeface="+mn-lt"/>
              <a:cs typeface="+mn-cs"/>
            </a:endParaRPr>
          </a:p>
        </p:txBody>
      </p:sp>
      <p:graphicFrame>
        <p:nvGraphicFramePr>
          <p:cNvPr id="2" name="Table 1"/>
          <p:cNvGraphicFramePr>
            <a:graphicFrameLocks noGrp="1"/>
          </p:cNvGraphicFramePr>
          <p:nvPr>
            <p:extLst>
              <p:ext uri="{D42A27DB-BD31-4B8C-83A1-F6EECF244321}">
                <p14:modId xmlns:p14="http://schemas.microsoft.com/office/powerpoint/2010/main" val="2145243116"/>
              </p:ext>
            </p:extLst>
          </p:nvPr>
        </p:nvGraphicFramePr>
        <p:xfrm>
          <a:off x="-80788" y="3212976"/>
          <a:ext cx="3384376" cy="3920129"/>
        </p:xfrm>
        <a:graphic>
          <a:graphicData uri="http://schemas.openxmlformats.org/drawingml/2006/table">
            <a:tbl>
              <a:tblPr/>
              <a:tblGrid>
                <a:gridCol w="1330609">
                  <a:extLst>
                    <a:ext uri="{9D8B030D-6E8A-4147-A177-3AD203B41FA5}">
                      <a16:colId xmlns:a16="http://schemas.microsoft.com/office/drawing/2014/main" val="20000"/>
                    </a:ext>
                  </a:extLst>
                </a:gridCol>
                <a:gridCol w="1191586">
                  <a:extLst>
                    <a:ext uri="{9D8B030D-6E8A-4147-A177-3AD203B41FA5}">
                      <a16:colId xmlns:a16="http://schemas.microsoft.com/office/drawing/2014/main" val="20001"/>
                    </a:ext>
                  </a:extLst>
                </a:gridCol>
                <a:gridCol w="862181">
                  <a:extLst>
                    <a:ext uri="{9D8B030D-6E8A-4147-A177-3AD203B41FA5}">
                      <a16:colId xmlns:a16="http://schemas.microsoft.com/office/drawing/2014/main" val="20002"/>
                    </a:ext>
                  </a:extLst>
                </a:gridCol>
              </a:tblGrid>
              <a:tr h="372784">
                <a:tc gridSpan="3">
                  <a:txBody>
                    <a:bodyPr/>
                    <a:lstStyle/>
                    <a:p>
                      <a:pPr algn="ctr"/>
                      <a:r>
                        <a:rPr lang="en-US" b="1" dirty="0">
                          <a:effectLst/>
                        </a:rPr>
                        <a:t>Historical population</a:t>
                      </a:r>
                    </a:p>
                  </a:txBody>
                  <a:tcPr anchor="ctr">
                    <a:lnL>
                      <a:noFill/>
                    </a:lnL>
                    <a:lnR>
                      <a:noFill/>
                    </a:lnR>
                    <a:lnT>
                      <a:noFill/>
                    </a:lnT>
                    <a:lnB>
                      <a:noFill/>
                    </a:lnB>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299004">
                <a:tc>
                  <a:txBody>
                    <a:bodyPr/>
                    <a:lstStyle/>
                    <a:p>
                      <a:pPr algn="ctr"/>
                      <a:r>
                        <a:rPr lang="en-US" b="1" dirty="0">
                          <a:effectLst/>
                        </a:rPr>
                        <a:t>Year</a:t>
                      </a:r>
                    </a:p>
                  </a:txBody>
                  <a:tcPr marL="9525" marR="9525" marT="9525" marB="9525" anchor="ctr">
                    <a:lnL>
                      <a:noFill/>
                    </a:lnL>
                    <a:lnR>
                      <a:noFill/>
                    </a:lnR>
                    <a:lnT>
                      <a:noFill/>
                    </a:lnT>
                    <a:lnB w="9525" cap="flat" cmpd="sng" algn="ctr">
                      <a:solidFill>
                        <a:srgbClr val="000000"/>
                      </a:solidFill>
                      <a:prstDash val="solid"/>
                      <a:round/>
                      <a:headEnd type="none" w="med" len="med"/>
                      <a:tailEnd type="none" w="med" len="med"/>
                    </a:lnB>
                  </a:tcPr>
                </a:tc>
                <a:tc>
                  <a:txBody>
                    <a:bodyPr/>
                    <a:lstStyle/>
                    <a:p>
                      <a:pPr algn="ctr"/>
                      <a:r>
                        <a:rPr lang="en-US" b="1" dirty="0">
                          <a:effectLst/>
                        </a:rPr>
                        <a:t>Pop.</a:t>
                      </a:r>
                    </a:p>
                  </a:txBody>
                  <a:tcPr marL="19050" marR="19050" marT="9525" marB="9525" anchor="ctr">
                    <a:lnL>
                      <a:noFill/>
                    </a:lnL>
                    <a:lnR>
                      <a:noFill/>
                    </a:lnR>
                    <a:lnT>
                      <a:noFill/>
                    </a:lnT>
                    <a:lnB w="9525" cap="flat" cmpd="sng" algn="ctr">
                      <a:solidFill>
                        <a:srgbClr val="000000"/>
                      </a:solidFill>
                      <a:prstDash val="solid"/>
                      <a:round/>
                      <a:headEnd type="none" w="med" len="med"/>
                      <a:tailEnd type="none" w="med" len="med"/>
                    </a:lnB>
                  </a:tcPr>
                </a:tc>
                <a:tc>
                  <a:txBody>
                    <a:bodyPr/>
                    <a:lstStyle/>
                    <a:p>
                      <a:pPr algn="ctr"/>
                      <a:r>
                        <a:rPr lang="en-US" b="1" dirty="0">
                          <a:effectLst/>
                        </a:rPr>
                        <a:t>±%</a:t>
                      </a:r>
                    </a:p>
                  </a:txBody>
                  <a:tcPr marL="9525" marR="9525" marT="9525" marB="9525" anchor="ctr">
                    <a:lnL>
                      <a:noFill/>
                    </a:lnL>
                    <a:lnR>
                      <a:noFill/>
                    </a:lnR>
                    <a:lnT>
                      <a:noFill/>
                    </a:lnT>
                    <a:lnB w="9525"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377243">
                <a:tc>
                  <a:txBody>
                    <a:bodyPr/>
                    <a:lstStyle/>
                    <a:p>
                      <a:pPr algn="ctr"/>
                      <a:r>
                        <a:rPr lang="en-US" b="1" dirty="0" smtClean="0">
                          <a:effectLst/>
                        </a:rPr>
                        <a:t>1953</a:t>
                      </a:r>
                      <a:endParaRPr lang="en-US" b="1" dirty="0">
                        <a:effectLst/>
                      </a:endParaRPr>
                    </a:p>
                  </a:txBody>
                  <a:tcPr marL="9525" marR="9525" marT="9525" marB="9525" anchor="ctr">
                    <a:lnL>
                      <a:noFill/>
                    </a:lnL>
                    <a:lnR>
                      <a:noFill/>
                    </a:lnR>
                    <a:lnT w="9525" cap="flat" cmpd="sng" algn="ctr">
                      <a:solidFill>
                        <a:srgbClr val="000000"/>
                      </a:solidFill>
                      <a:prstDash val="solid"/>
                      <a:round/>
                      <a:headEnd type="none" w="med" len="med"/>
                      <a:tailEnd type="none" w="med" len="med"/>
                    </a:lnT>
                    <a:lnB>
                      <a:noFill/>
                    </a:lnB>
                  </a:tcPr>
                </a:tc>
                <a:tc>
                  <a:txBody>
                    <a:bodyPr/>
                    <a:lstStyle/>
                    <a:p>
                      <a:pPr algn="ctr"/>
                      <a:r>
                        <a:rPr lang="en-US" b="1" dirty="0">
                          <a:effectLst/>
                        </a:rPr>
                        <a:t>6,204,400</a:t>
                      </a:r>
                    </a:p>
                  </a:txBody>
                  <a:tcPr marL="9525" marR="9525" marT="9525" marB="9525" anchor="ctr">
                    <a:lnL>
                      <a:noFill/>
                    </a:lnL>
                    <a:lnR>
                      <a:noFill/>
                    </a:lnR>
                    <a:lnT w="9525" cap="flat" cmpd="sng" algn="ctr">
                      <a:solidFill>
                        <a:srgbClr val="000000"/>
                      </a:solidFill>
                      <a:prstDash val="solid"/>
                      <a:round/>
                      <a:headEnd type="none" w="med" len="med"/>
                      <a:tailEnd type="none" w="med" len="med"/>
                    </a:lnT>
                    <a:lnB>
                      <a:noFill/>
                    </a:lnB>
                  </a:tcPr>
                </a:tc>
                <a:tc>
                  <a:txBody>
                    <a:bodyPr/>
                    <a:lstStyle/>
                    <a:p>
                      <a:pPr algn="ctr"/>
                      <a:r>
                        <a:rPr lang="en-US" b="1" dirty="0">
                          <a:effectLst/>
                        </a:rPr>
                        <a:t>—    </a:t>
                      </a:r>
                    </a:p>
                  </a:txBody>
                  <a:tcPr marL="9525" marR="9525" marT="9525" marB="9525" anchor="ctr">
                    <a:lnL>
                      <a:noFill/>
                    </a:lnL>
                    <a:lnR>
                      <a:noFill/>
                    </a:lnR>
                    <a:lnT w="9525" cap="flat" cmpd="sng" algn="ctr">
                      <a:solidFill>
                        <a:srgbClr val="000000"/>
                      </a:solidFill>
                      <a:prstDash val="solid"/>
                      <a:round/>
                      <a:headEnd type="none" w="med" len="med"/>
                      <a:tailEnd type="none" w="med" len="med"/>
                    </a:lnT>
                    <a:lnB>
                      <a:noFill/>
                    </a:lnB>
                  </a:tcPr>
                </a:tc>
                <a:extLst>
                  <a:ext uri="{0D108BD9-81ED-4DB2-BD59-A6C34878D82A}">
                    <a16:rowId xmlns:a16="http://schemas.microsoft.com/office/drawing/2014/main" val="10002"/>
                  </a:ext>
                </a:extLst>
              </a:tr>
              <a:tr h="377243">
                <a:tc>
                  <a:txBody>
                    <a:bodyPr/>
                    <a:lstStyle/>
                    <a:p>
                      <a:pPr algn="ctr"/>
                      <a:r>
                        <a:rPr lang="en-US" b="1" dirty="0" smtClean="0">
                          <a:effectLst/>
                        </a:rPr>
                        <a:t>1964</a:t>
                      </a:r>
                      <a:endParaRPr lang="en-US" b="1" dirty="0">
                        <a:effectLst/>
                      </a:endParaRPr>
                    </a:p>
                  </a:txBody>
                  <a:tcPr marL="9525" marR="9525" marT="9525" marB="9525" anchor="ctr">
                    <a:lnL>
                      <a:noFill/>
                    </a:lnL>
                    <a:lnR>
                      <a:noFill/>
                    </a:lnR>
                    <a:lnT>
                      <a:noFill/>
                    </a:lnT>
                    <a:lnB>
                      <a:noFill/>
                    </a:lnB>
                  </a:tcPr>
                </a:tc>
                <a:tc>
                  <a:txBody>
                    <a:bodyPr/>
                    <a:lstStyle/>
                    <a:p>
                      <a:pPr algn="ctr"/>
                      <a:r>
                        <a:rPr lang="en-US" b="1" dirty="0">
                          <a:effectLst/>
                        </a:rPr>
                        <a:t>10,816,500</a:t>
                      </a:r>
                    </a:p>
                  </a:txBody>
                  <a:tcPr marL="9525" marR="9525" marT="9525" marB="9525" anchor="ctr">
                    <a:lnL>
                      <a:noFill/>
                    </a:lnL>
                    <a:lnR>
                      <a:noFill/>
                    </a:lnR>
                    <a:lnT>
                      <a:noFill/>
                    </a:lnT>
                    <a:lnB>
                      <a:noFill/>
                    </a:lnB>
                  </a:tcPr>
                </a:tc>
                <a:tc>
                  <a:txBody>
                    <a:bodyPr/>
                    <a:lstStyle/>
                    <a:p>
                      <a:pPr algn="ctr"/>
                      <a:r>
                        <a:rPr lang="en-US" b="1" dirty="0">
                          <a:effectLst/>
                        </a:rPr>
                        <a:t>+74.3%</a:t>
                      </a:r>
                    </a:p>
                  </a:txBody>
                  <a:tcPr marL="9525" marR="9525" marT="9525" marB="9525" anchor="ctr">
                    <a:lnL>
                      <a:noFill/>
                    </a:lnL>
                    <a:lnR>
                      <a:noFill/>
                    </a:lnR>
                    <a:lnT>
                      <a:noFill/>
                    </a:lnT>
                    <a:lnB>
                      <a:noFill/>
                    </a:lnB>
                  </a:tcPr>
                </a:tc>
                <a:extLst>
                  <a:ext uri="{0D108BD9-81ED-4DB2-BD59-A6C34878D82A}">
                    <a16:rowId xmlns:a16="http://schemas.microsoft.com/office/drawing/2014/main" val="10003"/>
                  </a:ext>
                </a:extLst>
              </a:tr>
              <a:tr h="377243">
                <a:tc>
                  <a:txBody>
                    <a:bodyPr/>
                    <a:lstStyle/>
                    <a:p>
                      <a:pPr algn="ctr"/>
                      <a:r>
                        <a:rPr lang="en-US" b="1" dirty="0" smtClean="0">
                          <a:effectLst/>
                        </a:rPr>
                        <a:t>1982</a:t>
                      </a:r>
                      <a:endParaRPr lang="en-US" b="1" dirty="0">
                        <a:effectLst/>
                      </a:endParaRPr>
                    </a:p>
                  </a:txBody>
                  <a:tcPr marL="9525" marR="9525" marT="9525" marB="9525" anchor="ctr">
                    <a:lnL>
                      <a:noFill/>
                    </a:lnL>
                    <a:lnR>
                      <a:noFill/>
                    </a:lnR>
                    <a:lnT>
                      <a:noFill/>
                    </a:lnT>
                    <a:lnB>
                      <a:noFill/>
                    </a:lnB>
                  </a:tcPr>
                </a:tc>
                <a:tc>
                  <a:txBody>
                    <a:bodyPr/>
                    <a:lstStyle/>
                    <a:p>
                      <a:pPr algn="ctr"/>
                      <a:r>
                        <a:rPr lang="en-US" b="1" dirty="0">
                          <a:effectLst/>
                        </a:rPr>
                        <a:t>11,859,700</a:t>
                      </a:r>
                    </a:p>
                  </a:txBody>
                  <a:tcPr marL="9525" marR="9525" marT="9525" marB="9525" anchor="ctr">
                    <a:lnL>
                      <a:noFill/>
                    </a:lnL>
                    <a:lnR>
                      <a:noFill/>
                    </a:lnR>
                    <a:lnT>
                      <a:noFill/>
                    </a:lnT>
                    <a:lnB>
                      <a:noFill/>
                    </a:lnB>
                  </a:tcPr>
                </a:tc>
                <a:tc>
                  <a:txBody>
                    <a:bodyPr/>
                    <a:lstStyle/>
                    <a:p>
                      <a:pPr algn="ctr"/>
                      <a:r>
                        <a:rPr lang="en-US" b="1" dirty="0">
                          <a:effectLst/>
                        </a:rPr>
                        <a:t>+9.6%</a:t>
                      </a:r>
                    </a:p>
                  </a:txBody>
                  <a:tcPr marL="9525" marR="9525" marT="9525" marB="9525" anchor="ctr">
                    <a:lnL>
                      <a:noFill/>
                    </a:lnL>
                    <a:lnR>
                      <a:noFill/>
                    </a:lnR>
                    <a:lnT>
                      <a:noFill/>
                    </a:lnT>
                    <a:lnB>
                      <a:noFill/>
                    </a:lnB>
                  </a:tcPr>
                </a:tc>
                <a:extLst>
                  <a:ext uri="{0D108BD9-81ED-4DB2-BD59-A6C34878D82A}">
                    <a16:rowId xmlns:a16="http://schemas.microsoft.com/office/drawing/2014/main" val="10004"/>
                  </a:ext>
                </a:extLst>
              </a:tr>
              <a:tr h="377243">
                <a:tc>
                  <a:txBody>
                    <a:bodyPr/>
                    <a:lstStyle/>
                    <a:p>
                      <a:pPr algn="ctr"/>
                      <a:r>
                        <a:rPr lang="en-US" b="1" dirty="0" smtClean="0">
                          <a:effectLst/>
                        </a:rPr>
                        <a:t>1990</a:t>
                      </a:r>
                      <a:endParaRPr lang="en-US" b="1" dirty="0">
                        <a:effectLst/>
                      </a:endParaRPr>
                    </a:p>
                  </a:txBody>
                  <a:tcPr marL="9525" marR="9525" marT="9525" marB="9525" anchor="ctr">
                    <a:lnL>
                      <a:noFill/>
                    </a:lnL>
                    <a:lnR>
                      <a:noFill/>
                    </a:lnR>
                    <a:lnT>
                      <a:noFill/>
                    </a:lnT>
                    <a:lnB>
                      <a:noFill/>
                    </a:lnB>
                  </a:tcPr>
                </a:tc>
                <a:tc>
                  <a:txBody>
                    <a:bodyPr/>
                    <a:lstStyle/>
                    <a:p>
                      <a:pPr algn="ctr"/>
                      <a:r>
                        <a:rPr lang="en-US" b="1" dirty="0">
                          <a:effectLst/>
                        </a:rPr>
                        <a:t>13,341,900</a:t>
                      </a:r>
                    </a:p>
                  </a:txBody>
                  <a:tcPr marL="9525" marR="9525" marT="9525" marB="9525" anchor="ctr">
                    <a:lnL>
                      <a:noFill/>
                    </a:lnL>
                    <a:lnR>
                      <a:noFill/>
                    </a:lnR>
                    <a:lnT>
                      <a:noFill/>
                    </a:lnT>
                    <a:lnB>
                      <a:noFill/>
                    </a:lnB>
                  </a:tcPr>
                </a:tc>
                <a:tc>
                  <a:txBody>
                    <a:bodyPr/>
                    <a:lstStyle/>
                    <a:p>
                      <a:pPr algn="ctr"/>
                      <a:r>
                        <a:rPr lang="en-US" b="1" dirty="0">
                          <a:effectLst/>
                        </a:rPr>
                        <a:t>+12.5%</a:t>
                      </a:r>
                    </a:p>
                  </a:txBody>
                  <a:tcPr marL="9525" marR="9525" marT="9525" marB="9525" anchor="ctr">
                    <a:lnL>
                      <a:noFill/>
                    </a:lnL>
                    <a:lnR>
                      <a:noFill/>
                    </a:lnR>
                    <a:lnT>
                      <a:noFill/>
                    </a:lnT>
                    <a:lnB>
                      <a:noFill/>
                    </a:lnB>
                  </a:tcPr>
                </a:tc>
                <a:extLst>
                  <a:ext uri="{0D108BD9-81ED-4DB2-BD59-A6C34878D82A}">
                    <a16:rowId xmlns:a16="http://schemas.microsoft.com/office/drawing/2014/main" val="10005"/>
                  </a:ext>
                </a:extLst>
              </a:tr>
              <a:tr h="377243">
                <a:tc>
                  <a:txBody>
                    <a:bodyPr/>
                    <a:lstStyle/>
                    <a:p>
                      <a:pPr algn="ctr"/>
                      <a:r>
                        <a:rPr lang="en-US" b="1" dirty="0" smtClean="0">
                          <a:effectLst/>
                        </a:rPr>
                        <a:t>2000</a:t>
                      </a:r>
                      <a:endParaRPr lang="en-US" b="1" dirty="0">
                        <a:effectLst/>
                      </a:endParaRPr>
                    </a:p>
                  </a:txBody>
                  <a:tcPr marL="9525" marR="9525" marT="9525" marB="9525" anchor="ctr">
                    <a:lnL>
                      <a:noFill/>
                    </a:lnL>
                    <a:lnR>
                      <a:noFill/>
                    </a:lnR>
                    <a:lnT>
                      <a:noFill/>
                    </a:lnT>
                    <a:lnB w="9525" cap="flat" cmpd="sng" algn="ctr">
                      <a:solidFill>
                        <a:srgbClr val="BBBBBB"/>
                      </a:solidFill>
                      <a:prstDash val="solid"/>
                      <a:round/>
                      <a:headEnd type="none" w="med" len="med"/>
                      <a:tailEnd type="none" w="med" len="med"/>
                    </a:lnB>
                  </a:tcPr>
                </a:tc>
                <a:tc>
                  <a:txBody>
                    <a:bodyPr/>
                    <a:lstStyle/>
                    <a:p>
                      <a:pPr algn="ctr"/>
                      <a:r>
                        <a:rPr lang="en-US" b="1" dirty="0">
                          <a:effectLst/>
                        </a:rPr>
                        <a:t>16,407,700</a:t>
                      </a:r>
                    </a:p>
                  </a:txBody>
                  <a:tcPr marL="9525" marR="9525" marT="9525" marB="9525" anchor="ctr">
                    <a:lnL>
                      <a:noFill/>
                    </a:lnL>
                    <a:lnR>
                      <a:noFill/>
                    </a:lnR>
                    <a:lnT>
                      <a:noFill/>
                    </a:lnT>
                    <a:lnB w="9525" cap="flat" cmpd="sng" algn="ctr">
                      <a:solidFill>
                        <a:srgbClr val="BBBBBB"/>
                      </a:solidFill>
                      <a:prstDash val="solid"/>
                      <a:round/>
                      <a:headEnd type="none" w="med" len="med"/>
                      <a:tailEnd type="none" w="med" len="med"/>
                    </a:lnB>
                  </a:tcPr>
                </a:tc>
                <a:tc>
                  <a:txBody>
                    <a:bodyPr/>
                    <a:lstStyle/>
                    <a:p>
                      <a:pPr algn="ctr"/>
                      <a:r>
                        <a:rPr lang="en-US" b="1" dirty="0">
                          <a:effectLst/>
                        </a:rPr>
                        <a:t>+23.0%</a:t>
                      </a:r>
                    </a:p>
                  </a:txBody>
                  <a:tcPr marL="9525" marR="9525" marT="9525" marB="9525" anchor="ctr">
                    <a:lnL>
                      <a:noFill/>
                    </a:lnL>
                    <a:lnR>
                      <a:noFill/>
                    </a:lnR>
                    <a:lnT>
                      <a:noFill/>
                    </a:lnT>
                    <a:lnB w="9525" cap="flat" cmpd="sng" algn="ctr">
                      <a:solidFill>
                        <a:srgbClr val="BBBBBB"/>
                      </a:solidFill>
                      <a:prstDash val="solid"/>
                      <a:round/>
                      <a:headEnd type="none" w="med" len="med"/>
                      <a:tailEnd type="none" w="med" len="med"/>
                    </a:lnB>
                  </a:tcPr>
                </a:tc>
                <a:extLst>
                  <a:ext uri="{0D108BD9-81ED-4DB2-BD59-A6C34878D82A}">
                    <a16:rowId xmlns:a16="http://schemas.microsoft.com/office/drawing/2014/main" val="10006"/>
                  </a:ext>
                </a:extLst>
              </a:tr>
              <a:tr h="377243">
                <a:tc>
                  <a:txBody>
                    <a:bodyPr/>
                    <a:lstStyle/>
                    <a:p>
                      <a:pPr algn="ctr"/>
                      <a:r>
                        <a:rPr lang="en-US" b="1" dirty="0" smtClean="0">
                          <a:effectLst/>
                        </a:rPr>
                        <a:t>2010</a:t>
                      </a:r>
                      <a:endParaRPr lang="en-US" b="1" dirty="0">
                        <a:effectLst/>
                      </a:endParaRPr>
                    </a:p>
                  </a:txBody>
                  <a:tcPr marL="9525" marR="9525" marT="9525" marB="9525" anchor="ctr">
                    <a:lnL>
                      <a:noFill/>
                    </a:lnL>
                    <a:lnR>
                      <a:noFill/>
                    </a:lnR>
                    <a:lnT w="9525" cap="flat" cmpd="sng" algn="ctr">
                      <a:solidFill>
                        <a:srgbClr val="BBBBBB"/>
                      </a:solidFill>
                      <a:prstDash val="solid"/>
                      <a:round/>
                      <a:headEnd type="none" w="med" len="med"/>
                      <a:tailEnd type="none" w="med" len="med"/>
                    </a:lnT>
                    <a:lnB>
                      <a:noFill/>
                    </a:lnB>
                  </a:tcPr>
                </a:tc>
                <a:tc>
                  <a:txBody>
                    <a:bodyPr/>
                    <a:lstStyle/>
                    <a:p>
                      <a:pPr algn="ctr"/>
                      <a:r>
                        <a:rPr lang="en-US" b="1" dirty="0">
                          <a:effectLst/>
                        </a:rPr>
                        <a:t>23,019,200</a:t>
                      </a:r>
                    </a:p>
                  </a:txBody>
                  <a:tcPr marL="9525" marR="9525" marT="9525" marB="9525" anchor="ctr">
                    <a:lnL>
                      <a:noFill/>
                    </a:lnL>
                    <a:lnR>
                      <a:noFill/>
                    </a:lnR>
                    <a:lnT w="9525" cap="flat" cmpd="sng" algn="ctr">
                      <a:solidFill>
                        <a:srgbClr val="BBBBBB"/>
                      </a:solidFill>
                      <a:prstDash val="solid"/>
                      <a:round/>
                      <a:headEnd type="none" w="med" len="med"/>
                      <a:tailEnd type="none" w="med" len="med"/>
                    </a:lnT>
                    <a:lnB>
                      <a:noFill/>
                    </a:lnB>
                  </a:tcPr>
                </a:tc>
                <a:tc>
                  <a:txBody>
                    <a:bodyPr/>
                    <a:lstStyle/>
                    <a:p>
                      <a:pPr algn="ctr"/>
                      <a:r>
                        <a:rPr lang="en-US" b="1" dirty="0">
                          <a:effectLst/>
                        </a:rPr>
                        <a:t>+40.3%</a:t>
                      </a:r>
                    </a:p>
                  </a:txBody>
                  <a:tcPr marL="9525" marR="9525" marT="9525" marB="9525" anchor="ctr">
                    <a:lnL>
                      <a:noFill/>
                    </a:lnL>
                    <a:lnR>
                      <a:noFill/>
                    </a:lnR>
                    <a:lnT w="9525" cap="flat" cmpd="sng" algn="ctr">
                      <a:solidFill>
                        <a:srgbClr val="BBBBBB"/>
                      </a:solidFill>
                      <a:prstDash val="solid"/>
                      <a:round/>
                      <a:headEnd type="none" w="med" len="med"/>
                      <a:tailEnd type="none" w="med" len="med"/>
                    </a:lnT>
                    <a:lnB>
                      <a:noFill/>
                    </a:lnB>
                  </a:tcPr>
                </a:tc>
                <a:extLst>
                  <a:ext uri="{0D108BD9-81ED-4DB2-BD59-A6C34878D82A}">
                    <a16:rowId xmlns:a16="http://schemas.microsoft.com/office/drawing/2014/main" val="10007"/>
                  </a:ext>
                </a:extLst>
              </a:tr>
              <a:tr h="377243">
                <a:tc>
                  <a:txBody>
                    <a:bodyPr/>
                    <a:lstStyle/>
                    <a:p>
                      <a:pPr algn="ctr"/>
                      <a:r>
                        <a:rPr lang="en-US" b="1" dirty="0" smtClean="0">
                          <a:effectLst/>
                        </a:rPr>
                        <a:t>2014</a:t>
                      </a:r>
                      <a:endParaRPr lang="en-US" b="1" dirty="0">
                        <a:effectLst/>
                      </a:endParaRPr>
                    </a:p>
                  </a:txBody>
                  <a:tcPr marL="9525" marR="9525" marT="9525" marB="9525" anchor="ctr">
                    <a:lnL>
                      <a:noFill/>
                    </a:lnL>
                    <a:lnR>
                      <a:noFill/>
                    </a:lnR>
                    <a:lnT>
                      <a:noFill/>
                    </a:lnT>
                    <a:lnB w="9525" cap="flat" cmpd="sng" algn="ctr">
                      <a:solidFill>
                        <a:srgbClr val="000000"/>
                      </a:solidFill>
                      <a:prstDash val="solid"/>
                      <a:round/>
                      <a:headEnd type="none" w="med" len="med"/>
                      <a:tailEnd type="none" w="med" len="med"/>
                    </a:lnB>
                  </a:tcPr>
                </a:tc>
                <a:tc>
                  <a:txBody>
                    <a:bodyPr/>
                    <a:lstStyle/>
                    <a:p>
                      <a:pPr algn="ctr"/>
                      <a:r>
                        <a:rPr lang="en-US" b="1" dirty="0">
                          <a:effectLst/>
                        </a:rPr>
                        <a:t>24,256,800</a:t>
                      </a:r>
                    </a:p>
                  </a:txBody>
                  <a:tcPr marL="9525" marR="9525" marT="9525" marB="9525" anchor="ctr">
                    <a:lnL>
                      <a:noFill/>
                    </a:lnL>
                    <a:lnR>
                      <a:noFill/>
                    </a:lnR>
                    <a:lnT>
                      <a:noFill/>
                    </a:lnT>
                    <a:lnB w="9525" cap="flat" cmpd="sng" algn="ctr">
                      <a:solidFill>
                        <a:srgbClr val="000000"/>
                      </a:solidFill>
                      <a:prstDash val="solid"/>
                      <a:round/>
                      <a:headEnd type="none" w="med" len="med"/>
                      <a:tailEnd type="none" w="med" len="med"/>
                    </a:lnB>
                  </a:tcPr>
                </a:tc>
                <a:tc>
                  <a:txBody>
                    <a:bodyPr/>
                    <a:lstStyle/>
                    <a:p>
                      <a:pPr algn="ctr"/>
                      <a:endParaRPr lang="en-US" b="1" dirty="0">
                        <a:effectLst/>
                      </a:endParaRPr>
                    </a:p>
                  </a:txBody>
                  <a:tcPr marL="9525" marR="9525" marT="9525" marB="9525" anchor="ctr">
                    <a:lnL>
                      <a:noFill/>
                    </a:lnL>
                    <a:lnR>
                      <a:noFill/>
                    </a:lnR>
                    <a:lnT>
                      <a:noFill/>
                    </a:lnT>
                    <a:lnB w="9525"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8"/>
                  </a:ext>
                </a:extLst>
              </a:tr>
              <a:tr h="607640">
                <a:tc gridSpan="3">
                  <a:txBody>
                    <a:bodyPr/>
                    <a:lstStyle/>
                    <a:p>
                      <a:pPr algn="l"/>
                      <a:endParaRPr lang="en-US" dirty="0">
                        <a:effectLst/>
                      </a:endParaRPr>
                    </a:p>
                  </a:txBody>
                  <a:tcPr anchor="ctr">
                    <a:lnL>
                      <a:noFill/>
                    </a:lnL>
                    <a:lnR>
                      <a:noFill/>
                    </a:lnR>
                    <a:lnT w="9525" cap="flat" cmpd="sng" algn="ctr">
                      <a:solidFill>
                        <a:srgbClr val="000000"/>
                      </a:solidFill>
                      <a:prstDash val="solid"/>
                      <a:round/>
                      <a:headEnd type="none" w="med" len="med"/>
                      <a:tailEnd type="none" w="med" len="med"/>
                    </a:lnT>
                    <a:lnB>
                      <a:noFill/>
                    </a:lnB>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9"/>
                  </a:ext>
                </a:extLst>
              </a:tr>
            </a:tbl>
          </a:graphicData>
        </a:graphic>
      </p:graphicFrame>
      <p:sp>
        <p:nvSpPr>
          <p:cNvPr id="6" name="Rectangle 5"/>
          <p:cNvSpPr/>
          <p:nvPr/>
        </p:nvSpPr>
        <p:spPr>
          <a:xfrm>
            <a:off x="-25921" y="-6561"/>
            <a:ext cx="9155113" cy="1736878"/>
          </a:xfrm>
          <a:prstGeom prst="rect">
            <a:avLst/>
          </a:prstGeom>
        </p:spPr>
        <p:txBody>
          <a:bodyPr lIns="540000" tIns="540000" rIns="540000" bIns="540000">
            <a:spAutoFit/>
          </a:bodyPr>
          <a:lstStyle/>
          <a:p>
            <a:pPr marL="457200" indent="-457200" fontAlgn="auto">
              <a:spcBef>
                <a:spcPts val="0"/>
              </a:spcBef>
              <a:spcAft>
                <a:spcPts val="0"/>
              </a:spcAft>
              <a:buAutoNum type="arabicPeriod"/>
              <a:defRPr/>
            </a:pPr>
            <a:r>
              <a:rPr lang="en-GB" sz="2400" b="1" dirty="0" smtClean="0">
                <a:solidFill>
                  <a:prstClr val="white"/>
                </a:solidFill>
                <a:effectLst>
                  <a:outerShdw blurRad="38100" dist="38100" dir="2700000" algn="tl">
                    <a:srgbClr val="000000">
                      <a:alpha val="43137"/>
                    </a:srgbClr>
                  </a:outerShdw>
                </a:effectLst>
                <a:latin typeface="+mn-lt"/>
                <a:cs typeface="+mn-cs"/>
              </a:rPr>
              <a:t>Shanghai Today</a:t>
            </a:r>
          </a:p>
          <a:p>
            <a:pPr fontAlgn="auto">
              <a:spcBef>
                <a:spcPts val="0"/>
              </a:spcBef>
              <a:spcAft>
                <a:spcPts val="0"/>
              </a:spcAft>
              <a:defRPr/>
            </a:pPr>
            <a:endParaRPr lang="en-GB" b="1" dirty="0">
              <a:solidFill>
                <a:srgbClr val="FF0000"/>
              </a:solidFill>
              <a:effectLst>
                <a:outerShdw blurRad="38100" dist="38100" dir="2700000" algn="tl">
                  <a:srgbClr val="000000">
                    <a:alpha val="43137"/>
                  </a:srgbClr>
                </a:outerShdw>
              </a:effectLst>
              <a:latin typeface="+mn-lt"/>
              <a:cs typeface="+mn-cs"/>
            </a:endParaRPr>
          </a:p>
        </p:txBody>
      </p:sp>
    </p:spTree>
    <p:extLst>
      <p:ext uri="{BB962C8B-B14F-4D97-AF65-F5344CB8AC3E}">
        <p14:creationId xmlns:p14="http://schemas.microsoft.com/office/powerpoint/2010/main" val="413512281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s://screenshotscdn.firefoxusercontent.com/images/02b18f9e-16ab-4606-ac3e-c65718d544c9.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628" y="959805"/>
            <a:ext cx="9114372" cy="5341406"/>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14814" y="6066851"/>
            <a:ext cx="9129186" cy="646331"/>
          </a:xfrm>
          <a:prstGeom prst="rect">
            <a:avLst/>
          </a:prstGeom>
        </p:spPr>
        <p:txBody>
          <a:bodyPr wrap="square">
            <a:spAutoFit/>
          </a:bodyPr>
          <a:lstStyle/>
          <a:p>
            <a:r>
              <a:rPr lang="en-GB" dirty="0">
                <a:solidFill>
                  <a:schemeClr val="bg1"/>
                </a:solidFill>
              </a:rPr>
              <a:t>https://www.theguardian.com/cities/2017/mar/20/china-100-cities-populations-bigger-liverpool</a:t>
            </a:r>
          </a:p>
        </p:txBody>
      </p:sp>
      <p:sp>
        <p:nvSpPr>
          <p:cNvPr id="6" name="Rectangle 5"/>
          <p:cNvSpPr/>
          <p:nvPr/>
        </p:nvSpPr>
        <p:spPr>
          <a:xfrm>
            <a:off x="29628" y="2060848"/>
            <a:ext cx="2238116" cy="3693319"/>
          </a:xfrm>
          <a:prstGeom prst="rect">
            <a:avLst/>
          </a:prstGeom>
        </p:spPr>
        <p:txBody>
          <a:bodyPr wrap="square">
            <a:spAutoFit/>
          </a:bodyPr>
          <a:lstStyle/>
          <a:p>
            <a:pPr marL="285750" indent="-285750">
              <a:buFont typeface="Arial" panose="020B0604020202020204" pitchFamily="34" charset="0"/>
              <a:buChar char="•"/>
            </a:pPr>
            <a:r>
              <a:rPr lang="en-GB" b="1" dirty="0">
                <a:solidFill>
                  <a:schemeClr val="bg1"/>
                </a:solidFill>
              </a:rPr>
              <a:t>According to the </a:t>
            </a:r>
            <a:r>
              <a:rPr lang="en-GB" b="1" dirty="0" err="1">
                <a:solidFill>
                  <a:schemeClr val="bg1"/>
                </a:solidFill>
              </a:rPr>
              <a:t>Demographia</a:t>
            </a:r>
            <a:r>
              <a:rPr lang="en-GB" b="1" dirty="0">
                <a:solidFill>
                  <a:schemeClr val="bg1"/>
                </a:solidFill>
              </a:rPr>
              <a:t> research </a:t>
            </a:r>
            <a:r>
              <a:rPr lang="en-GB" b="1" dirty="0" smtClean="0">
                <a:solidFill>
                  <a:schemeClr val="bg1"/>
                </a:solidFill>
              </a:rPr>
              <a:t>group, China today 102 has cities </a:t>
            </a:r>
            <a:r>
              <a:rPr lang="en-GB" b="1" dirty="0">
                <a:solidFill>
                  <a:schemeClr val="bg1"/>
                </a:solidFill>
              </a:rPr>
              <a:t>bigger than 1 million </a:t>
            </a:r>
            <a:r>
              <a:rPr lang="en-GB" b="1" dirty="0" smtClean="0">
                <a:solidFill>
                  <a:schemeClr val="bg1"/>
                </a:solidFill>
              </a:rPr>
              <a:t>people</a:t>
            </a:r>
          </a:p>
          <a:p>
            <a:pPr marL="285750" indent="-285750">
              <a:buFont typeface="Arial" panose="020B0604020202020204" pitchFamily="34" charset="0"/>
              <a:buChar char="•"/>
            </a:pPr>
            <a:r>
              <a:rPr lang="en-GB" b="1" dirty="0">
                <a:solidFill>
                  <a:schemeClr val="bg1"/>
                </a:solidFill>
              </a:rPr>
              <a:t>China aims to have 60% of its people living in cities by </a:t>
            </a:r>
            <a:r>
              <a:rPr lang="en-GB" b="1" dirty="0" smtClean="0">
                <a:solidFill>
                  <a:schemeClr val="bg1"/>
                </a:solidFill>
              </a:rPr>
              <a:t>2020</a:t>
            </a:r>
            <a:r>
              <a:rPr lang="en-GB" b="1" dirty="0">
                <a:solidFill>
                  <a:schemeClr val="bg1"/>
                </a:solidFill>
              </a:rPr>
              <a:t> </a:t>
            </a:r>
            <a:r>
              <a:rPr lang="en-GB" b="1" dirty="0" smtClean="0">
                <a:solidFill>
                  <a:schemeClr val="bg1"/>
                </a:solidFill>
              </a:rPr>
              <a:t>(56.1</a:t>
            </a:r>
            <a:r>
              <a:rPr lang="en-GB" b="1" dirty="0">
                <a:solidFill>
                  <a:schemeClr val="bg1"/>
                </a:solidFill>
              </a:rPr>
              <a:t>% </a:t>
            </a:r>
            <a:r>
              <a:rPr lang="en-GB" b="1" dirty="0" smtClean="0">
                <a:solidFill>
                  <a:schemeClr val="bg1"/>
                </a:solidFill>
              </a:rPr>
              <a:t>in 2017)</a:t>
            </a:r>
            <a:endParaRPr lang="en-GB" b="1" dirty="0">
              <a:solidFill>
                <a:schemeClr val="bg1"/>
              </a:solidFill>
            </a:endParaRPr>
          </a:p>
          <a:p>
            <a:r>
              <a:rPr lang="en-GB" b="1" dirty="0" smtClean="0">
                <a:solidFill>
                  <a:schemeClr val="bg1"/>
                </a:solidFill>
              </a:rPr>
              <a:t> </a:t>
            </a:r>
            <a:endParaRPr lang="en-GB" b="1" dirty="0">
              <a:solidFill>
                <a:schemeClr val="bg1"/>
              </a:solidFill>
            </a:endParaRPr>
          </a:p>
        </p:txBody>
      </p:sp>
      <p:sp>
        <p:nvSpPr>
          <p:cNvPr id="9" name="Rectangle 8"/>
          <p:cNvSpPr/>
          <p:nvPr/>
        </p:nvSpPr>
        <p:spPr>
          <a:xfrm>
            <a:off x="-25921" y="-6561"/>
            <a:ext cx="9155113" cy="2106210"/>
          </a:xfrm>
          <a:prstGeom prst="rect">
            <a:avLst/>
          </a:prstGeom>
        </p:spPr>
        <p:txBody>
          <a:bodyPr lIns="540000" tIns="540000" rIns="540000" bIns="540000">
            <a:spAutoFit/>
          </a:bodyPr>
          <a:lstStyle/>
          <a:p>
            <a:pPr marL="457200" indent="-457200" fontAlgn="auto">
              <a:spcBef>
                <a:spcPts val="0"/>
              </a:spcBef>
              <a:spcAft>
                <a:spcPts val="0"/>
              </a:spcAft>
              <a:buAutoNum type="arabicPeriod"/>
              <a:defRPr/>
            </a:pPr>
            <a:r>
              <a:rPr lang="en-GB" sz="2400" b="1" dirty="0" smtClean="0">
                <a:effectLst>
                  <a:outerShdw blurRad="38100" dist="38100" dir="2700000" algn="tl">
                    <a:srgbClr val="000000">
                      <a:alpha val="43137"/>
                    </a:srgbClr>
                  </a:outerShdw>
                </a:effectLst>
                <a:latin typeface="+mn-lt"/>
                <a:cs typeface="+mn-cs"/>
              </a:rPr>
              <a:t>Shanghai Today</a:t>
            </a:r>
            <a:r>
              <a:rPr lang="en-GB" sz="2400" b="1" dirty="0" smtClean="0">
                <a:effectLst>
                  <a:outerShdw blurRad="38100" dist="38100" dir="2700000" algn="tl">
                    <a:srgbClr val="000000">
                      <a:alpha val="43137"/>
                    </a:srgbClr>
                  </a:outerShdw>
                </a:effectLst>
              </a:rPr>
              <a:t>: Urbanisation in China</a:t>
            </a:r>
          </a:p>
          <a:p>
            <a:pPr fontAlgn="auto">
              <a:spcBef>
                <a:spcPts val="0"/>
              </a:spcBef>
              <a:spcAft>
                <a:spcPts val="0"/>
              </a:spcAft>
              <a:defRPr/>
            </a:pPr>
            <a:endParaRPr lang="en-GB" sz="2400" b="1" dirty="0" smtClean="0">
              <a:solidFill>
                <a:schemeClr val="bg1"/>
              </a:solidFill>
              <a:effectLst>
                <a:outerShdw blurRad="38100" dist="38100" dir="2700000" algn="tl">
                  <a:srgbClr val="000000">
                    <a:alpha val="43137"/>
                  </a:srgbClr>
                </a:outerShdw>
              </a:effectLst>
              <a:latin typeface="+mn-lt"/>
              <a:cs typeface="+mn-cs"/>
            </a:endParaRPr>
          </a:p>
          <a:p>
            <a:pPr fontAlgn="auto">
              <a:spcBef>
                <a:spcPts val="0"/>
              </a:spcBef>
              <a:spcAft>
                <a:spcPts val="0"/>
              </a:spcAft>
              <a:defRPr/>
            </a:pPr>
            <a:endParaRPr lang="en-GB" b="1" dirty="0">
              <a:solidFill>
                <a:srgbClr val="FF0000"/>
              </a:solidFill>
              <a:effectLst>
                <a:outerShdw blurRad="38100" dist="38100" dir="2700000" algn="tl">
                  <a:srgbClr val="000000">
                    <a:alpha val="43137"/>
                  </a:srgbClr>
                </a:outerShdw>
              </a:effectLst>
              <a:latin typeface="+mn-lt"/>
              <a:cs typeface="+mn-cs"/>
            </a:endParaRPr>
          </a:p>
        </p:txBody>
      </p:sp>
    </p:spTree>
    <p:extLst>
      <p:ext uri="{BB962C8B-B14F-4D97-AF65-F5344CB8AC3E}">
        <p14:creationId xmlns:p14="http://schemas.microsoft.com/office/powerpoint/2010/main" val="172752949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55113" cy="1736878"/>
          </a:xfrm>
          <a:prstGeom prst="rect">
            <a:avLst/>
          </a:prstGeom>
        </p:spPr>
        <p:txBody>
          <a:bodyPr lIns="540000" tIns="540000" rIns="540000" bIns="540000">
            <a:spAutoFit/>
          </a:bodyPr>
          <a:lstStyle/>
          <a:p>
            <a:pPr marL="457200" indent="-457200" fontAlgn="auto">
              <a:spcBef>
                <a:spcPts val="0"/>
              </a:spcBef>
              <a:spcAft>
                <a:spcPts val="0"/>
              </a:spcAft>
              <a:buAutoNum type="arabicPeriod"/>
              <a:defRPr/>
            </a:pPr>
            <a:r>
              <a:rPr lang="en-GB" sz="2400" b="1" dirty="0" smtClean="0">
                <a:solidFill>
                  <a:prstClr val="white"/>
                </a:solidFill>
                <a:effectLst>
                  <a:outerShdw blurRad="38100" dist="38100" dir="2700000" algn="tl">
                    <a:srgbClr val="000000">
                      <a:alpha val="43137"/>
                    </a:srgbClr>
                  </a:outerShdw>
                </a:effectLst>
                <a:latin typeface="+mn-lt"/>
                <a:cs typeface="+mn-cs"/>
              </a:rPr>
              <a:t>Shanghai Today</a:t>
            </a:r>
          </a:p>
          <a:p>
            <a:pPr fontAlgn="auto">
              <a:spcBef>
                <a:spcPts val="0"/>
              </a:spcBef>
              <a:spcAft>
                <a:spcPts val="0"/>
              </a:spcAft>
              <a:defRPr/>
            </a:pPr>
            <a:endParaRPr lang="en-GB" b="1" dirty="0">
              <a:solidFill>
                <a:srgbClr val="FF0000"/>
              </a:solidFill>
              <a:effectLst>
                <a:outerShdw blurRad="38100" dist="38100" dir="2700000" algn="tl">
                  <a:srgbClr val="000000">
                    <a:alpha val="43137"/>
                  </a:srgbClr>
                </a:outerShdw>
              </a:effectLst>
              <a:latin typeface="+mn-lt"/>
              <a:cs typeface="+mn-cs"/>
            </a:endParaRPr>
          </a:p>
        </p:txBody>
      </p:sp>
      <p:pic>
        <p:nvPicPr>
          <p:cNvPr id="3074" name="Picture 2" descr="C:\Users\Public\Pictures\Photos\2013\China, July 2013\Shanghai\GEDC0969.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930734" y="-9766"/>
            <a:ext cx="5364088" cy="4023066"/>
          </a:xfrm>
          <a:prstGeom prst="rect">
            <a:avLst/>
          </a:prstGeom>
          <a:noFill/>
          <a:extLst>
            <a:ext uri="{909E8E84-426E-40DD-AFC4-6F175D3DCCD1}">
              <a14:hiddenFill xmlns:a14="http://schemas.microsoft.com/office/drawing/2010/main">
                <a:solidFill>
                  <a:srgbClr val="FFFFFF"/>
                </a:solidFill>
              </a14:hiddenFill>
            </a:ext>
          </a:extLst>
        </p:spPr>
      </p:pic>
      <p:pic>
        <p:nvPicPr>
          <p:cNvPr id="3075"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113" y="4394531"/>
            <a:ext cx="3749899" cy="244311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6" name="Picture 4" descr="C:\Users\Public\Pictures\Photos\2013\China, July 2013\Shanghai\GEDC0632.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455578" y="3072341"/>
            <a:ext cx="2839244" cy="3785659"/>
          </a:xfrm>
          <a:prstGeom prst="rect">
            <a:avLst/>
          </a:prstGeom>
          <a:noFill/>
          <a:extLst>
            <a:ext uri="{909E8E84-426E-40DD-AFC4-6F175D3DCCD1}">
              <a14:hiddenFill xmlns:a14="http://schemas.microsoft.com/office/drawing/2010/main">
                <a:solidFill>
                  <a:srgbClr val="FFFFFF"/>
                </a:solidFill>
              </a14:hiddenFill>
            </a:ext>
          </a:extLst>
        </p:spPr>
      </p:pic>
      <p:pic>
        <p:nvPicPr>
          <p:cNvPr id="3079" name="Picture 7" descr="https://upload.wikimedia.org/wikipedia/en/thumb/6/66/Shanghai_World_Expo.svg/901px-Shanghai_World_Expo.svg.pn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3685863" y="2001767"/>
            <a:ext cx="2769715" cy="3311211"/>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8"/>
          <p:cNvSpPr/>
          <p:nvPr/>
        </p:nvSpPr>
        <p:spPr>
          <a:xfrm>
            <a:off x="35079" y="529484"/>
            <a:ext cx="6142038" cy="2937206"/>
          </a:xfrm>
          <a:prstGeom prst="rect">
            <a:avLst/>
          </a:prstGeom>
        </p:spPr>
        <p:txBody>
          <a:bodyPr lIns="540000" tIns="540000" rIns="540000" bIns="540000">
            <a:spAutoFit/>
          </a:bodyPr>
          <a:lstStyle/>
          <a:p>
            <a:pPr marL="342900" indent="-342900" fontAlgn="auto">
              <a:spcBef>
                <a:spcPts val="0"/>
              </a:spcBef>
              <a:spcAft>
                <a:spcPts val="0"/>
              </a:spcAft>
              <a:buFontTx/>
              <a:buChar char="-"/>
              <a:defRPr/>
            </a:pPr>
            <a:r>
              <a:rPr lang="en-GB" sz="2400" b="1" dirty="0" smtClean="0">
                <a:solidFill>
                  <a:srgbClr val="FF0000"/>
                </a:solidFill>
                <a:effectLst>
                  <a:outerShdw blurRad="38100" dist="38100" dir="2700000" algn="tl">
                    <a:srgbClr val="000000">
                      <a:alpha val="43137"/>
                    </a:srgbClr>
                  </a:outerShdw>
                </a:effectLst>
              </a:rPr>
              <a:t>Emerging cultural capital</a:t>
            </a:r>
          </a:p>
          <a:p>
            <a:pPr marL="342900" indent="-342900" fontAlgn="auto">
              <a:spcBef>
                <a:spcPts val="0"/>
              </a:spcBef>
              <a:spcAft>
                <a:spcPts val="0"/>
              </a:spcAft>
              <a:buFontTx/>
              <a:buChar char="-"/>
              <a:defRPr/>
            </a:pPr>
            <a:r>
              <a:rPr lang="en-GB" sz="2400" b="1" dirty="0" smtClean="0">
                <a:solidFill>
                  <a:srgbClr val="FF0000"/>
                </a:solidFill>
                <a:effectLst>
                  <a:outerShdw blurRad="38100" dist="38100" dir="2700000" algn="tl">
                    <a:srgbClr val="000000">
                      <a:alpha val="43137"/>
                    </a:srgbClr>
                  </a:outerShdw>
                </a:effectLst>
              </a:rPr>
              <a:t>Retail and real estate</a:t>
            </a:r>
          </a:p>
          <a:p>
            <a:pPr fontAlgn="auto">
              <a:spcBef>
                <a:spcPts val="0"/>
              </a:spcBef>
              <a:spcAft>
                <a:spcPts val="0"/>
              </a:spcAft>
              <a:defRPr/>
            </a:pPr>
            <a:endParaRPr lang="en-GB" sz="2400" b="1" dirty="0">
              <a:solidFill>
                <a:srgbClr val="FF0000"/>
              </a:solidFill>
              <a:effectLst>
                <a:outerShdw blurRad="38100" dist="38100" dir="2700000" algn="tl">
                  <a:srgbClr val="000000">
                    <a:alpha val="43137"/>
                  </a:srgbClr>
                </a:outerShdw>
              </a:effectLst>
            </a:endParaRPr>
          </a:p>
          <a:p>
            <a:pPr marL="342900" indent="-342900" fontAlgn="auto">
              <a:spcBef>
                <a:spcPts val="0"/>
              </a:spcBef>
              <a:spcAft>
                <a:spcPts val="0"/>
              </a:spcAft>
              <a:buFontTx/>
              <a:buChar char="-"/>
              <a:defRPr/>
            </a:pPr>
            <a:endParaRPr lang="en-GB" sz="2400" b="1" dirty="0" smtClean="0">
              <a:solidFill>
                <a:srgbClr val="FF0000"/>
              </a:solidFill>
              <a:effectLst>
                <a:outerShdw blurRad="38100" dist="38100" dir="2700000" algn="tl">
                  <a:srgbClr val="000000">
                    <a:alpha val="43137"/>
                  </a:srgbClr>
                </a:outerShdw>
              </a:effectLst>
            </a:endParaRPr>
          </a:p>
          <a:p>
            <a:pPr fontAlgn="auto">
              <a:spcBef>
                <a:spcPts val="0"/>
              </a:spcBef>
              <a:spcAft>
                <a:spcPts val="0"/>
              </a:spcAft>
              <a:defRPr/>
            </a:pPr>
            <a:endParaRPr lang="en-GB" sz="2400" b="1" dirty="0">
              <a:solidFill>
                <a:srgbClr val="FF0000"/>
              </a:solidFill>
              <a:effectLst>
                <a:outerShdw blurRad="38100" dist="38100" dir="2700000" algn="tl">
                  <a:srgbClr val="000000">
                    <a:alpha val="43137"/>
                  </a:srgbClr>
                </a:outerShdw>
              </a:effectLst>
              <a:latin typeface="+mn-lt"/>
              <a:cs typeface="+mn-cs"/>
            </a:endParaRPr>
          </a:p>
        </p:txBody>
      </p:sp>
      <p:pic>
        <p:nvPicPr>
          <p:cNvPr id="2" name="Picture 1"/>
          <p:cNvPicPr>
            <a:picLocks noChangeAspect="1"/>
          </p:cNvPicPr>
          <p:nvPr/>
        </p:nvPicPr>
        <p:blipFill>
          <a:blip r:embed="rId7"/>
          <a:stretch>
            <a:fillRect/>
          </a:stretch>
        </p:blipFill>
        <p:spPr>
          <a:xfrm>
            <a:off x="0" y="1998087"/>
            <a:ext cx="3738786" cy="2453210"/>
          </a:xfrm>
          <a:prstGeom prst="rect">
            <a:avLst/>
          </a:prstGeom>
        </p:spPr>
      </p:pic>
    </p:spTree>
    <p:extLst>
      <p:ext uri="{BB962C8B-B14F-4D97-AF65-F5344CB8AC3E}">
        <p14:creationId xmlns:p14="http://schemas.microsoft.com/office/powerpoint/2010/main" val="403463582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C:\Users\Public\Pictures\Photos\2013\China, July 2013\Shanghai\GEDC1225.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555776" y="-13018"/>
            <a:ext cx="6580845" cy="4935634"/>
          </a:xfrm>
          <a:prstGeom prst="rect">
            <a:avLst/>
          </a:prstGeom>
          <a:noFill/>
          <a:extLst>
            <a:ext uri="{909E8E84-426E-40DD-AFC4-6F175D3DCCD1}">
              <a14:hiddenFill xmlns:a14="http://schemas.microsoft.com/office/drawing/2010/main">
                <a:solidFill>
                  <a:srgbClr val="FFFFFF"/>
                </a:solidFill>
              </a14:hiddenFill>
            </a:ext>
          </a:extLst>
        </p:spPr>
      </p:pic>
      <p:pic>
        <p:nvPicPr>
          <p:cNvPr id="2051" name="Picture 3" descr="C:\Users\Public\Pictures\Photos\2013\China, July 2013\Shanghai\GEDC1236.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752" y="3294949"/>
            <a:ext cx="4745921" cy="3559441"/>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p:cNvSpPr/>
          <p:nvPr/>
        </p:nvSpPr>
        <p:spPr>
          <a:xfrm>
            <a:off x="0" y="42203"/>
            <a:ext cx="9155113" cy="1736878"/>
          </a:xfrm>
          <a:prstGeom prst="rect">
            <a:avLst/>
          </a:prstGeom>
        </p:spPr>
        <p:txBody>
          <a:bodyPr lIns="540000" tIns="540000" rIns="540000" bIns="540000">
            <a:spAutoFit/>
          </a:bodyPr>
          <a:lstStyle/>
          <a:p>
            <a:pPr marL="457200" indent="-457200" fontAlgn="auto">
              <a:spcBef>
                <a:spcPts val="0"/>
              </a:spcBef>
              <a:spcAft>
                <a:spcPts val="0"/>
              </a:spcAft>
              <a:buAutoNum type="arabicPeriod"/>
              <a:defRPr/>
            </a:pPr>
            <a:r>
              <a:rPr lang="en-GB" sz="2400" b="1" dirty="0" smtClean="0">
                <a:solidFill>
                  <a:prstClr val="white"/>
                </a:solidFill>
                <a:effectLst>
                  <a:outerShdw blurRad="38100" dist="38100" dir="2700000" algn="tl">
                    <a:srgbClr val="000000">
                      <a:alpha val="43137"/>
                    </a:srgbClr>
                  </a:outerShdw>
                </a:effectLst>
                <a:latin typeface="+mn-lt"/>
                <a:cs typeface="+mn-cs"/>
              </a:rPr>
              <a:t>Shanghai Today</a:t>
            </a:r>
          </a:p>
          <a:p>
            <a:pPr fontAlgn="auto">
              <a:spcBef>
                <a:spcPts val="0"/>
              </a:spcBef>
              <a:spcAft>
                <a:spcPts val="0"/>
              </a:spcAft>
              <a:defRPr/>
            </a:pPr>
            <a:endParaRPr lang="en-GB" b="1" dirty="0">
              <a:solidFill>
                <a:srgbClr val="FF0000"/>
              </a:solidFill>
              <a:effectLst>
                <a:outerShdw blurRad="38100" dist="38100" dir="2700000" algn="tl">
                  <a:srgbClr val="000000">
                    <a:alpha val="43137"/>
                  </a:srgbClr>
                </a:outerShdw>
              </a:effectLst>
              <a:latin typeface="+mn-lt"/>
              <a:cs typeface="+mn-cs"/>
            </a:endParaRPr>
          </a:p>
        </p:txBody>
      </p:sp>
      <p:sp>
        <p:nvSpPr>
          <p:cNvPr id="8" name="Rectangle 7"/>
          <p:cNvSpPr/>
          <p:nvPr/>
        </p:nvSpPr>
        <p:spPr>
          <a:xfrm>
            <a:off x="0" y="727075"/>
            <a:ext cx="6142038" cy="2567874"/>
          </a:xfrm>
          <a:prstGeom prst="rect">
            <a:avLst/>
          </a:prstGeom>
        </p:spPr>
        <p:txBody>
          <a:bodyPr lIns="540000" tIns="540000" rIns="540000" bIns="540000">
            <a:spAutoFit/>
          </a:bodyPr>
          <a:lstStyle/>
          <a:p>
            <a:pPr marL="342900" indent="-342900" fontAlgn="auto">
              <a:spcBef>
                <a:spcPts val="0"/>
              </a:spcBef>
              <a:spcAft>
                <a:spcPts val="0"/>
              </a:spcAft>
              <a:buFontTx/>
              <a:buChar char="-"/>
              <a:defRPr/>
            </a:pPr>
            <a:r>
              <a:rPr lang="en-GB" sz="2400" b="1" dirty="0" smtClean="0">
                <a:solidFill>
                  <a:srgbClr val="FF0000"/>
                </a:solidFill>
                <a:effectLst>
                  <a:outerShdw blurRad="38100" dist="38100" dir="2700000" algn="tl">
                    <a:srgbClr val="000000">
                      <a:alpha val="43137"/>
                    </a:srgbClr>
                  </a:outerShdw>
                </a:effectLst>
              </a:rPr>
              <a:t>Busiest port in the world</a:t>
            </a:r>
          </a:p>
          <a:p>
            <a:pPr marL="342900" indent="-342900" fontAlgn="auto">
              <a:spcBef>
                <a:spcPts val="0"/>
              </a:spcBef>
              <a:spcAft>
                <a:spcPts val="0"/>
              </a:spcAft>
              <a:buFontTx/>
              <a:buChar char="-"/>
              <a:defRPr/>
            </a:pPr>
            <a:r>
              <a:rPr lang="en-GB" sz="2400" b="1" dirty="0" smtClean="0">
                <a:solidFill>
                  <a:srgbClr val="FF0000"/>
                </a:solidFill>
                <a:effectLst>
                  <a:outerShdw blurRad="38100" dist="38100" dir="2700000" algn="tl">
                    <a:srgbClr val="000000">
                      <a:alpha val="43137"/>
                    </a:srgbClr>
                  </a:outerShdw>
                </a:effectLst>
              </a:rPr>
              <a:t>Manufacturing hub</a:t>
            </a:r>
            <a:endParaRPr lang="en-GB" sz="2400" b="1" dirty="0">
              <a:solidFill>
                <a:srgbClr val="FF0000"/>
              </a:solidFill>
              <a:effectLst>
                <a:outerShdw blurRad="38100" dist="38100" dir="2700000" algn="tl">
                  <a:srgbClr val="000000">
                    <a:alpha val="43137"/>
                  </a:srgbClr>
                </a:outerShdw>
              </a:effectLst>
            </a:endParaRPr>
          </a:p>
          <a:p>
            <a:pPr marL="342900" indent="-342900" fontAlgn="auto">
              <a:spcBef>
                <a:spcPts val="0"/>
              </a:spcBef>
              <a:spcAft>
                <a:spcPts val="0"/>
              </a:spcAft>
              <a:buFontTx/>
              <a:buChar char="-"/>
              <a:defRPr/>
            </a:pPr>
            <a:endParaRPr lang="en-GB" sz="2400" b="1" dirty="0" smtClean="0">
              <a:solidFill>
                <a:srgbClr val="FF0000"/>
              </a:solidFill>
              <a:effectLst>
                <a:outerShdw blurRad="38100" dist="38100" dir="2700000" algn="tl">
                  <a:srgbClr val="000000">
                    <a:alpha val="43137"/>
                  </a:srgbClr>
                </a:outerShdw>
              </a:effectLst>
            </a:endParaRPr>
          </a:p>
          <a:p>
            <a:pPr fontAlgn="auto">
              <a:spcBef>
                <a:spcPts val="0"/>
              </a:spcBef>
              <a:spcAft>
                <a:spcPts val="0"/>
              </a:spcAft>
              <a:defRPr/>
            </a:pPr>
            <a:endParaRPr lang="en-GB" sz="2400" b="1" dirty="0">
              <a:solidFill>
                <a:srgbClr val="FF0000"/>
              </a:solidFill>
              <a:effectLst>
                <a:outerShdw blurRad="38100" dist="38100" dir="2700000" algn="tl">
                  <a:srgbClr val="000000">
                    <a:alpha val="43137"/>
                  </a:srgbClr>
                </a:outerShdw>
              </a:effectLst>
              <a:latin typeface="+mn-lt"/>
              <a:cs typeface="+mn-cs"/>
            </a:endParaRPr>
          </a:p>
        </p:txBody>
      </p:sp>
    </p:spTree>
    <p:extLst>
      <p:ext uri="{BB962C8B-B14F-4D97-AF65-F5344CB8AC3E}">
        <p14:creationId xmlns:p14="http://schemas.microsoft.com/office/powerpoint/2010/main" val="378198140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9144000" cy="4225578"/>
          </a:xfrm>
          <a:prstGeom prst="rect">
            <a:avLst/>
          </a:prstGeom>
        </p:spPr>
      </p:pic>
      <p:sp>
        <p:nvSpPr>
          <p:cNvPr id="10" name="Rectangle 9"/>
          <p:cNvSpPr/>
          <p:nvPr/>
        </p:nvSpPr>
        <p:spPr>
          <a:xfrm>
            <a:off x="-11113" y="-3175"/>
            <a:ext cx="9155113" cy="1736878"/>
          </a:xfrm>
          <a:prstGeom prst="rect">
            <a:avLst/>
          </a:prstGeom>
        </p:spPr>
        <p:txBody>
          <a:bodyPr lIns="540000" tIns="540000" rIns="540000" bIns="540000">
            <a:spAutoFit/>
          </a:bodyPr>
          <a:lstStyle/>
          <a:p>
            <a:pPr fontAlgn="auto">
              <a:spcBef>
                <a:spcPts val="0"/>
              </a:spcBef>
              <a:spcAft>
                <a:spcPts val="0"/>
              </a:spcAft>
              <a:defRPr/>
            </a:pPr>
            <a:r>
              <a:rPr lang="en-GB" sz="2400" b="1" dirty="0" smtClean="0">
                <a:solidFill>
                  <a:srgbClr val="FF0000"/>
                </a:solidFill>
                <a:effectLst>
                  <a:outerShdw blurRad="38100" dist="38100" dir="2700000" algn="tl">
                    <a:srgbClr val="000000">
                      <a:alpha val="43137"/>
                    </a:srgbClr>
                  </a:outerShdw>
                </a:effectLst>
                <a:latin typeface="+mn-lt"/>
                <a:cs typeface="+mn-cs"/>
              </a:rPr>
              <a:t>2. History of Shanghai</a:t>
            </a:r>
          </a:p>
          <a:p>
            <a:pPr fontAlgn="auto">
              <a:spcBef>
                <a:spcPts val="0"/>
              </a:spcBef>
              <a:spcAft>
                <a:spcPts val="0"/>
              </a:spcAft>
              <a:defRPr/>
            </a:pPr>
            <a:endParaRPr lang="en-GB" b="1" dirty="0">
              <a:solidFill>
                <a:srgbClr val="FF0000"/>
              </a:solidFill>
              <a:effectLst>
                <a:outerShdw blurRad="38100" dist="38100" dir="2700000" algn="tl">
                  <a:srgbClr val="000000">
                    <a:alpha val="43137"/>
                  </a:srgbClr>
                </a:outerShdw>
              </a:effectLst>
              <a:latin typeface="+mn-lt"/>
              <a:cs typeface="+mn-cs"/>
            </a:endParaRPr>
          </a:p>
        </p:txBody>
      </p:sp>
      <p:pic>
        <p:nvPicPr>
          <p:cNvPr id="4100" name="Picture 4" descr="http://www.topguilintravel.com/pic/guilin-map/map-of-china.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557119" y="3429000"/>
            <a:ext cx="3612229" cy="3429000"/>
          </a:xfrm>
          <a:prstGeom prst="rect">
            <a:avLst/>
          </a:prstGeom>
          <a:noFill/>
          <a:extLst>
            <a:ext uri="{909E8E84-426E-40DD-AFC4-6F175D3DCCD1}">
              <a14:hiddenFill xmlns:a14="http://schemas.microsoft.com/office/drawing/2010/main">
                <a:solidFill>
                  <a:srgbClr val="FFFFFF"/>
                </a:solidFill>
              </a14:hiddenFill>
            </a:ext>
          </a:extLst>
        </p:spPr>
      </p:pic>
      <p:sp>
        <p:nvSpPr>
          <p:cNvPr id="12" name="Rectangle 11"/>
          <p:cNvSpPr/>
          <p:nvPr/>
        </p:nvSpPr>
        <p:spPr>
          <a:xfrm>
            <a:off x="-11113" y="3920794"/>
            <a:ext cx="5568232" cy="2937206"/>
          </a:xfrm>
          <a:prstGeom prst="rect">
            <a:avLst/>
          </a:prstGeom>
        </p:spPr>
        <p:txBody>
          <a:bodyPr wrap="square" lIns="540000" tIns="540000" rIns="540000" bIns="540000">
            <a:spAutoFit/>
          </a:bodyPr>
          <a:lstStyle/>
          <a:p>
            <a:pPr marL="342900" indent="-342900" fontAlgn="auto">
              <a:spcBef>
                <a:spcPts val="0"/>
              </a:spcBef>
              <a:spcAft>
                <a:spcPts val="0"/>
              </a:spcAft>
              <a:buFont typeface="Arial" panose="020B0604020202020204" pitchFamily="34" charset="0"/>
              <a:buChar char="•"/>
              <a:defRPr/>
            </a:pPr>
            <a:r>
              <a:rPr lang="en-GB" sz="2400" dirty="0" smtClean="0">
                <a:solidFill>
                  <a:srgbClr val="FFFF00"/>
                </a:solidFill>
                <a:effectLst>
                  <a:outerShdw blurRad="38100" dist="38100" dir="2700000" algn="tl">
                    <a:srgbClr val="000000">
                      <a:alpha val="43137"/>
                    </a:srgbClr>
                  </a:outerShdw>
                </a:effectLst>
              </a:rPr>
              <a:t>Geographic significance:</a:t>
            </a:r>
          </a:p>
          <a:p>
            <a:pPr marL="800100" lvl="1" indent="-342900">
              <a:buFontTx/>
              <a:buChar char="-"/>
              <a:defRPr/>
            </a:pPr>
            <a:r>
              <a:rPr lang="en-GB" sz="2400" dirty="0" smtClean="0">
                <a:solidFill>
                  <a:srgbClr val="FFFF00"/>
                </a:solidFill>
                <a:effectLst>
                  <a:outerShdw blurRad="38100" dist="38100" dir="2700000" algn="tl">
                    <a:srgbClr val="000000">
                      <a:alpha val="43137"/>
                    </a:srgbClr>
                  </a:outerShdw>
                </a:effectLst>
              </a:rPr>
              <a:t>Coastal city: connected to Pacific via East China Sea</a:t>
            </a:r>
          </a:p>
          <a:p>
            <a:pPr marL="800100" lvl="1" indent="-342900">
              <a:buFontTx/>
              <a:buChar char="-"/>
              <a:defRPr/>
            </a:pPr>
            <a:r>
              <a:rPr lang="en-GB" sz="2400" dirty="0" smtClean="0">
                <a:solidFill>
                  <a:srgbClr val="FFFF00"/>
                </a:solidFill>
                <a:effectLst>
                  <a:outerShdw blurRad="38100" dist="38100" dir="2700000" algn="tl">
                    <a:srgbClr val="000000">
                      <a:alpha val="43137"/>
                    </a:srgbClr>
                  </a:outerShdw>
                </a:effectLst>
              </a:rPr>
              <a:t>Located at mouth of Yangtze River</a:t>
            </a:r>
            <a:endParaRPr lang="en-GB" sz="2400" dirty="0">
              <a:solidFill>
                <a:srgbClr val="FF0000"/>
              </a:solidFill>
              <a:effectLst>
                <a:outerShdw blurRad="38100" dist="38100" dir="2700000" algn="tl">
                  <a:srgbClr val="000000">
                    <a:alpha val="43137"/>
                  </a:srgbClr>
                </a:outerShdw>
              </a:effectLst>
            </a:endParaRPr>
          </a:p>
        </p:txBody>
      </p:sp>
      <p:sp>
        <p:nvSpPr>
          <p:cNvPr id="7" name="Rectangle 6"/>
          <p:cNvSpPr/>
          <p:nvPr/>
        </p:nvSpPr>
        <p:spPr>
          <a:xfrm>
            <a:off x="5364088" y="143583"/>
            <a:ext cx="2232248" cy="1305990"/>
          </a:xfrm>
          <a:prstGeom prst="rect">
            <a:avLst/>
          </a:prstGeom>
        </p:spPr>
        <p:txBody>
          <a:bodyPr wrap="square" lIns="540000" tIns="540000" rIns="540000" bIns="540000">
            <a:spAutoFit/>
          </a:bodyPr>
          <a:lstStyle/>
          <a:p>
            <a:pPr fontAlgn="auto">
              <a:spcBef>
                <a:spcPts val="0"/>
              </a:spcBef>
              <a:spcAft>
                <a:spcPts val="0"/>
              </a:spcAft>
              <a:defRPr/>
            </a:pPr>
            <a:r>
              <a:rPr lang="en-GB" sz="1400" dirty="0" smtClean="0">
                <a:solidFill>
                  <a:schemeClr val="bg1"/>
                </a:solidFill>
                <a:effectLst>
                  <a:outerShdw blurRad="38100" dist="38100" dir="2700000" algn="tl">
                    <a:srgbClr val="000000">
                      <a:alpha val="43137"/>
                    </a:srgbClr>
                  </a:outerShdw>
                </a:effectLst>
              </a:rPr>
              <a:t>Yangtze River</a:t>
            </a:r>
            <a:endParaRPr lang="en-GB" sz="1400" dirty="0">
              <a:solidFill>
                <a:schemeClr val="bg1"/>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77883920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p:cNvSpPr/>
          <p:nvPr/>
        </p:nvSpPr>
        <p:spPr>
          <a:xfrm>
            <a:off x="-11113" y="-3176"/>
            <a:ext cx="3863033" cy="6261193"/>
          </a:xfrm>
          <a:prstGeom prst="rect">
            <a:avLst/>
          </a:prstGeom>
        </p:spPr>
        <p:txBody>
          <a:bodyPr wrap="square" lIns="540000" tIns="540000" rIns="540000" bIns="540000">
            <a:spAutoFit/>
          </a:bodyPr>
          <a:lstStyle/>
          <a:p>
            <a:pPr fontAlgn="auto">
              <a:spcBef>
                <a:spcPts val="0"/>
              </a:spcBef>
              <a:spcAft>
                <a:spcPts val="0"/>
              </a:spcAft>
              <a:defRPr/>
            </a:pPr>
            <a:r>
              <a:rPr lang="en-GB" sz="2400" b="1" dirty="0" smtClean="0">
                <a:solidFill>
                  <a:srgbClr val="FF0000"/>
                </a:solidFill>
                <a:effectLst>
                  <a:outerShdw blurRad="38100" dist="38100" dir="2700000" algn="tl">
                    <a:srgbClr val="000000">
                      <a:alpha val="43137"/>
                    </a:srgbClr>
                  </a:outerShdw>
                </a:effectLst>
                <a:latin typeface="+mn-lt"/>
                <a:cs typeface="+mn-cs"/>
              </a:rPr>
              <a:t>2. History of Shanghai</a:t>
            </a:r>
          </a:p>
          <a:p>
            <a:pPr fontAlgn="auto">
              <a:spcBef>
                <a:spcPts val="0"/>
              </a:spcBef>
              <a:spcAft>
                <a:spcPts val="0"/>
              </a:spcAft>
              <a:defRPr/>
            </a:pPr>
            <a:endParaRPr lang="en-GB" sz="2400" b="1" dirty="0">
              <a:solidFill>
                <a:srgbClr val="FF0000"/>
              </a:solidFill>
              <a:effectLst>
                <a:outerShdw blurRad="38100" dist="38100" dir="2700000" algn="tl">
                  <a:srgbClr val="000000">
                    <a:alpha val="43137"/>
                  </a:srgbClr>
                </a:outerShdw>
              </a:effectLst>
            </a:endParaRPr>
          </a:p>
          <a:p>
            <a:pPr marL="342900" indent="-342900" fontAlgn="auto">
              <a:spcBef>
                <a:spcPts val="0"/>
              </a:spcBef>
              <a:spcAft>
                <a:spcPts val="0"/>
              </a:spcAft>
              <a:buFont typeface="Arial" panose="020B0604020202020204" pitchFamily="34" charset="0"/>
              <a:buChar char="•"/>
              <a:defRPr/>
            </a:pPr>
            <a:r>
              <a:rPr lang="en-GB" sz="2400" b="1" dirty="0" smtClean="0">
                <a:solidFill>
                  <a:srgbClr val="FFFF00"/>
                </a:solidFill>
                <a:effectLst>
                  <a:outerShdw blurRad="38100" dist="38100" dir="2700000" algn="tl">
                    <a:srgbClr val="000000">
                      <a:alpha val="43137"/>
                    </a:srgbClr>
                  </a:outerShdw>
                </a:effectLst>
                <a:latin typeface="+mn-lt"/>
                <a:cs typeface="+mn-cs"/>
              </a:rPr>
              <a:t>Early settlement as a fis</a:t>
            </a:r>
            <a:r>
              <a:rPr lang="en-GB" sz="2400" b="1" dirty="0" smtClean="0">
                <a:solidFill>
                  <a:srgbClr val="FFFF00"/>
                </a:solidFill>
                <a:effectLst>
                  <a:outerShdw blurRad="38100" dist="38100" dir="2700000" algn="tl">
                    <a:srgbClr val="000000">
                      <a:alpha val="43137"/>
                    </a:srgbClr>
                  </a:outerShdw>
                </a:effectLst>
              </a:rPr>
              <a:t>hing village</a:t>
            </a:r>
          </a:p>
          <a:p>
            <a:pPr marL="342900" indent="-342900" fontAlgn="auto">
              <a:spcBef>
                <a:spcPts val="0"/>
              </a:spcBef>
              <a:spcAft>
                <a:spcPts val="0"/>
              </a:spcAft>
              <a:buFont typeface="Arial" panose="020B0604020202020204" pitchFamily="34" charset="0"/>
              <a:buChar char="•"/>
              <a:defRPr/>
            </a:pPr>
            <a:r>
              <a:rPr lang="en-GB" sz="2400" b="1" dirty="0" smtClean="0">
                <a:solidFill>
                  <a:srgbClr val="FFFF00"/>
                </a:solidFill>
                <a:effectLst>
                  <a:outerShdw blurRad="38100" dist="38100" dir="2700000" algn="tl">
                    <a:srgbClr val="000000">
                      <a:alpha val="43137"/>
                    </a:srgbClr>
                  </a:outerShdw>
                </a:effectLst>
              </a:rPr>
              <a:t>Made market town, 1074</a:t>
            </a:r>
          </a:p>
          <a:p>
            <a:pPr marL="342900" indent="-342900" fontAlgn="auto">
              <a:spcBef>
                <a:spcPts val="0"/>
              </a:spcBef>
              <a:spcAft>
                <a:spcPts val="0"/>
              </a:spcAft>
              <a:buFont typeface="Arial" panose="020B0604020202020204" pitchFamily="34" charset="0"/>
              <a:buChar char="•"/>
              <a:defRPr/>
            </a:pPr>
            <a:r>
              <a:rPr lang="en-GB" sz="2400" b="1" dirty="0" smtClean="0">
                <a:solidFill>
                  <a:srgbClr val="FFFF00"/>
                </a:solidFill>
                <a:effectLst>
                  <a:outerShdw blurRad="38100" dist="38100" dir="2700000" algn="tl">
                    <a:srgbClr val="000000">
                      <a:alpha val="43137"/>
                    </a:srgbClr>
                  </a:outerShdw>
                </a:effectLst>
              </a:rPr>
              <a:t>City Walls built 1554 to protect against Japanese pirates</a:t>
            </a:r>
          </a:p>
          <a:p>
            <a:pPr marL="342900" indent="-342900" fontAlgn="auto">
              <a:spcBef>
                <a:spcPts val="0"/>
              </a:spcBef>
              <a:spcAft>
                <a:spcPts val="0"/>
              </a:spcAft>
              <a:buFont typeface="Arial" panose="020B0604020202020204" pitchFamily="34" charset="0"/>
              <a:buChar char="•"/>
              <a:defRPr/>
            </a:pPr>
            <a:r>
              <a:rPr lang="en-GB" sz="2400" b="1" dirty="0" smtClean="0">
                <a:solidFill>
                  <a:srgbClr val="FFFF00"/>
                </a:solidFill>
                <a:effectLst>
                  <a:outerShdw blurRad="38100" dist="38100" dir="2700000" algn="tl">
                    <a:srgbClr val="000000">
                      <a:alpha val="43137"/>
                    </a:srgbClr>
                  </a:outerShdw>
                </a:effectLst>
              </a:rPr>
              <a:t>Became major port for Yangtze region  in 18</a:t>
            </a:r>
            <a:r>
              <a:rPr lang="en-GB" sz="2400" b="1" baseline="30000" dirty="0" smtClean="0">
                <a:solidFill>
                  <a:srgbClr val="FFFF00"/>
                </a:solidFill>
                <a:effectLst>
                  <a:outerShdw blurRad="38100" dist="38100" dir="2700000" algn="tl">
                    <a:srgbClr val="000000">
                      <a:alpha val="43137"/>
                    </a:srgbClr>
                  </a:outerShdw>
                </a:effectLst>
              </a:rPr>
              <a:t>th</a:t>
            </a:r>
            <a:r>
              <a:rPr lang="en-GB" sz="2400" b="1" dirty="0" smtClean="0">
                <a:solidFill>
                  <a:srgbClr val="FFFF00"/>
                </a:solidFill>
                <a:effectLst>
                  <a:outerShdw blurRad="38100" dist="38100" dir="2700000" algn="tl">
                    <a:srgbClr val="000000">
                      <a:alpha val="43137"/>
                    </a:srgbClr>
                  </a:outerShdw>
                </a:effectLst>
              </a:rPr>
              <a:t> century</a:t>
            </a:r>
          </a:p>
          <a:p>
            <a:pPr marL="342900" indent="-342900" fontAlgn="auto">
              <a:spcBef>
                <a:spcPts val="0"/>
              </a:spcBef>
              <a:spcAft>
                <a:spcPts val="0"/>
              </a:spcAft>
              <a:buFont typeface="Arial" panose="020B0604020202020204" pitchFamily="34" charset="0"/>
              <a:buChar char="•"/>
              <a:defRPr/>
            </a:pPr>
            <a:endParaRPr lang="en-GB" sz="2400" b="1" dirty="0" smtClean="0">
              <a:solidFill>
                <a:srgbClr val="FFFF00"/>
              </a:solidFill>
              <a:effectLst>
                <a:outerShdw blurRad="38100" dist="38100" dir="2700000" algn="tl">
                  <a:srgbClr val="000000">
                    <a:alpha val="43137"/>
                  </a:srgbClr>
                </a:outerShdw>
              </a:effectLst>
            </a:endParaRPr>
          </a:p>
        </p:txBody>
      </p:sp>
      <p:sp>
        <p:nvSpPr>
          <p:cNvPr id="12" name="Rectangle 11"/>
          <p:cNvSpPr/>
          <p:nvPr/>
        </p:nvSpPr>
        <p:spPr>
          <a:xfrm>
            <a:off x="3575768" y="3475792"/>
            <a:ext cx="5568232" cy="2198543"/>
          </a:xfrm>
          <a:prstGeom prst="rect">
            <a:avLst/>
          </a:prstGeom>
        </p:spPr>
        <p:txBody>
          <a:bodyPr wrap="square" lIns="540000" tIns="540000" rIns="540000" bIns="540000">
            <a:spAutoFit/>
          </a:bodyPr>
          <a:lstStyle/>
          <a:p>
            <a:pPr fontAlgn="auto">
              <a:spcBef>
                <a:spcPts val="0"/>
              </a:spcBef>
              <a:spcAft>
                <a:spcPts val="0"/>
              </a:spcAft>
              <a:defRPr/>
            </a:pPr>
            <a:r>
              <a:rPr lang="en-GB" sz="2400" dirty="0" smtClean="0"/>
              <a:t>Old city </a:t>
            </a:r>
            <a:r>
              <a:rPr lang="en-GB" sz="2400" dirty="0"/>
              <a:t>of Shanghai </a:t>
            </a:r>
            <a:r>
              <a:rPr lang="en-GB" sz="2400" dirty="0" smtClean="0"/>
              <a:t>with walls </a:t>
            </a:r>
            <a:r>
              <a:rPr lang="en-GB" sz="2400" dirty="0"/>
              <a:t>and </a:t>
            </a:r>
            <a:r>
              <a:rPr lang="en-GB" sz="2400" dirty="0" smtClean="0"/>
              <a:t>seafront, 17</a:t>
            </a:r>
            <a:r>
              <a:rPr lang="en-GB" sz="2400" baseline="30000" dirty="0" smtClean="0"/>
              <a:t>th</a:t>
            </a:r>
            <a:r>
              <a:rPr lang="en-GB" sz="2400" dirty="0" smtClean="0"/>
              <a:t> century</a:t>
            </a:r>
          </a:p>
          <a:p>
            <a:pPr fontAlgn="auto">
              <a:spcBef>
                <a:spcPts val="0"/>
              </a:spcBef>
              <a:spcAft>
                <a:spcPts val="0"/>
              </a:spcAft>
              <a:defRPr/>
            </a:pPr>
            <a:endParaRPr lang="en-GB" sz="2400" dirty="0">
              <a:solidFill>
                <a:srgbClr val="FF0000"/>
              </a:solidFill>
              <a:effectLst>
                <a:outerShdw blurRad="38100" dist="38100" dir="2700000" algn="tl">
                  <a:srgbClr val="000000">
                    <a:alpha val="43137"/>
                  </a:srgbClr>
                </a:outerShdw>
              </a:effectLst>
            </a:endParaRPr>
          </a:p>
        </p:txBody>
      </p:sp>
      <p:pic>
        <p:nvPicPr>
          <p:cNvPr id="5122" name="Picture 2" descr="https://upload.wikimedia.org/wikipedia/commons/thumb/8/86/Old_City_of_Shanghai_will_walls_and_seafront.jpg/800px-Old_City_of_Shanghai_will_walls_and_seafront.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79912" y="8092"/>
            <a:ext cx="5364088" cy="35047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0792504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3419872" y="764704"/>
            <a:ext cx="5524500" cy="4143375"/>
          </a:xfrm>
          <a:prstGeom prst="rect">
            <a:avLst/>
          </a:prstGeom>
        </p:spPr>
      </p:pic>
      <p:sp>
        <p:nvSpPr>
          <p:cNvPr id="3" name="Rectangle 2"/>
          <p:cNvSpPr/>
          <p:nvPr/>
        </p:nvSpPr>
        <p:spPr>
          <a:xfrm>
            <a:off x="3106738" y="6165577"/>
            <a:ext cx="6037262" cy="523220"/>
          </a:xfrm>
          <a:prstGeom prst="rect">
            <a:avLst/>
          </a:prstGeom>
        </p:spPr>
        <p:txBody>
          <a:bodyPr wrap="square">
            <a:spAutoFit/>
          </a:bodyPr>
          <a:lstStyle/>
          <a:p>
            <a:r>
              <a:rPr lang="en-US" sz="1400" dirty="0"/>
              <a:t>The Reception, a caricature of the reception that Lord Macartney received from the Qianlong Emperor by James </a:t>
            </a:r>
            <a:r>
              <a:rPr lang="en-US" sz="1400" dirty="0" smtClean="0"/>
              <a:t>Gillray; 18</a:t>
            </a:r>
            <a:r>
              <a:rPr lang="en-US" sz="1400" baseline="30000" dirty="0" smtClean="0"/>
              <a:t>th</a:t>
            </a:r>
            <a:r>
              <a:rPr lang="en-US" sz="1400" dirty="0" smtClean="0"/>
              <a:t>-century representation of Qianlong</a:t>
            </a:r>
            <a:endParaRPr lang="en-US" sz="1400" dirty="0"/>
          </a:p>
        </p:txBody>
      </p:sp>
      <p:pic>
        <p:nvPicPr>
          <p:cNvPr id="4" name="Picture 3"/>
          <p:cNvPicPr>
            <a:picLocks noChangeAspect="1"/>
          </p:cNvPicPr>
          <p:nvPr/>
        </p:nvPicPr>
        <p:blipFill>
          <a:blip r:embed="rId3"/>
          <a:stretch>
            <a:fillRect/>
          </a:stretch>
        </p:blipFill>
        <p:spPr>
          <a:xfrm>
            <a:off x="179512" y="738312"/>
            <a:ext cx="3143250" cy="4143375"/>
          </a:xfrm>
          <a:prstGeom prst="rect">
            <a:avLst/>
          </a:prstGeom>
        </p:spPr>
      </p:pic>
      <p:sp>
        <p:nvSpPr>
          <p:cNvPr id="5" name="Rectangle 4"/>
          <p:cNvSpPr/>
          <p:nvPr/>
        </p:nvSpPr>
        <p:spPr>
          <a:xfrm>
            <a:off x="539552" y="4908079"/>
            <a:ext cx="8208912" cy="1754326"/>
          </a:xfrm>
          <a:prstGeom prst="rect">
            <a:avLst/>
          </a:prstGeom>
        </p:spPr>
        <p:txBody>
          <a:bodyPr wrap="square">
            <a:spAutoFit/>
          </a:bodyPr>
          <a:lstStyle/>
          <a:p>
            <a:pPr algn="just"/>
            <a:r>
              <a:rPr lang="en-US" dirty="0" smtClean="0">
                <a:solidFill>
                  <a:srgbClr val="FFFF00"/>
                </a:solidFill>
              </a:rPr>
              <a:t>“Our </a:t>
            </a:r>
            <a:r>
              <a:rPr lang="en-US" dirty="0">
                <a:solidFill>
                  <a:srgbClr val="FFFF00"/>
                </a:solidFill>
              </a:rPr>
              <a:t>Celestial Empire possesses all things in prolific abundance and lacks no product within its borders. There is therefore no need to import the manufactures of outside barbarians in exchange for our own produce</a:t>
            </a:r>
            <a:r>
              <a:rPr lang="en-US" dirty="0" smtClean="0">
                <a:solidFill>
                  <a:srgbClr val="FFFF00"/>
                </a:solidFill>
              </a:rPr>
              <a:t>.”</a:t>
            </a:r>
            <a:endParaRPr lang="en-US" dirty="0">
              <a:solidFill>
                <a:srgbClr val="FFFF00"/>
              </a:solidFill>
            </a:endParaRPr>
          </a:p>
          <a:p>
            <a:pPr marL="285750" indent="-285750">
              <a:buFontTx/>
              <a:buChar char="-"/>
            </a:pPr>
            <a:r>
              <a:rPr lang="en-US" dirty="0" smtClean="0">
                <a:solidFill>
                  <a:srgbClr val="FFFF00"/>
                </a:solidFill>
              </a:rPr>
              <a:t>Qianlong </a:t>
            </a:r>
            <a:r>
              <a:rPr lang="en-US" dirty="0">
                <a:solidFill>
                  <a:srgbClr val="FFFF00"/>
                </a:solidFill>
              </a:rPr>
              <a:t>Emperor, Second Edict to King George III of England</a:t>
            </a:r>
            <a:r>
              <a:rPr lang="en-US" dirty="0" smtClean="0">
                <a:solidFill>
                  <a:srgbClr val="FFFF00"/>
                </a:solidFill>
              </a:rPr>
              <a:t>,</a:t>
            </a:r>
          </a:p>
          <a:p>
            <a:pPr marL="285750" indent="-285750">
              <a:buFontTx/>
              <a:buChar char="-"/>
            </a:pPr>
            <a:endParaRPr lang="en-US" dirty="0" smtClean="0"/>
          </a:p>
          <a:p>
            <a:endParaRPr lang="en-US" dirty="0"/>
          </a:p>
        </p:txBody>
      </p:sp>
      <p:sp>
        <p:nvSpPr>
          <p:cNvPr id="6" name="Rectangle 5"/>
          <p:cNvSpPr/>
          <p:nvPr/>
        </p:nvSpPr>
        <p:spPr>
          <a:xfrm>
            <a:off x="-11113" y="-3176"/>
            <a:ext cx="9047609" cy="1465695"/>
          </a:xfrm>
          <a:prstGeom prst="rect">
            <a:avLst/>
          </a:prstGeom>
        </p:spPr>
        <p:txBody>
          <a:bodyPr wrap="square" lIns="540000" tIns="360000" rIns="540000" bIns="360000">
            <a:spAutoFit/>
          </a:bodyPr>
          <a:lstStyle/>
          <a:p>
            <a:pPr fontAlgn="auto">
              <a:spcBef>
                <a:spcPts val="0"/>
              </a:spcBef>
              <a:spcAft>
                <a:spcPts val="0"/>
              </a:spcAft>
              <a:defRPr/>
            </a:pPr>
            <a:r>
              <a:rPr lang="en-GB" sz="2400" b="1" dirty="0" smtClean="0">
                <a:solidFill>
                  <a:srgbClr val="FF0000"/>
                </a:solidFill>
                <a:effectLst>
                  <a:outerShdw blurRad="38100" dist="38100" dir="2700000" algn="tl">
                    <a:srgbClr val="000000">
                      <a:alpha val="43137"/>
                    </a:srgbClr>
                  </a:outerShdw>
                </a:effectLst>
                <a:latin typeface="+mn-lt"/>
                <a:cs typeface="+mn-cs"/>
              </a:rPr>
              <a:t>2. History of Shanghai: Macartney Mission, 1792–1793</a:t>
            </a:r>
          </a:p>
          <a:p>
            <a:pPr fontAlgn="auto">
              <a:spcBef>
                <a:spcPts val="0"/>
              </a:spcBef>
              <a:spcAft>
                <a:spcPts val="0"/>
              </a:spcAft>
              <a:defRPr/>
            </a:pPr>
            <a:endParaRPr lang="en-GB" sz="2400" b="1" dirty="0">
              <a:solidFill>
                <a:srgbClr val="FF00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50387039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50" name="Picture 6" descr="https://s-media-cache-ak0.pinimg.com/originals/83/48/ac/8348acb71b4315ef6df9686b40445c51.gi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7504" y="1537721"/>
            <a:ext cx="3620926" cy="4365104"/>
          </a:xfrm>
          <a:prstGeom prst="rect">
            <a:avLst/>
          </a:prstGeom>
          <a:noFill/>
          <a:extLst>
            <a:ext uri="{909E8E84-426E-40DD-AFC4-6F175D3DCCD1}">
              <a14:hiddenFill xmlns:a14="http://schemas.microsoft.com/office/drawing/2010/main">
                <a:solidFill>
                  <a:srgbClr val="FFFFFF"/>
                </a:solidFill>
              </a14:hiddenFill>
            </a:ext>
          </a:extLst>
        </p:spPr>
      </p:pic>
      <p:pic>
        <p:nvPicPr>
          <p:cNvPr id="6151" name="Picture 7"/>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076056" y="83900"/>
            <a:ext cx="4070875" cy="30294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3" name="Rectangle 12"/>
          <p:cNvSpPr/>
          <p:nvPr/>
        </p:nvSpPr>
        <p:spPr>
          <a:xfrm>
            <a:off x="-11113" y="-3175"/>
            <a:ext cx="9155113" cy="2290875"/>
          </a:xfrm>
          <a:prstGeom prst="rect">
            <a:avLst/>
          </a:prstGeom>
        </p:spPr>
        <p:txBody>
          <a:bodyPr lIns="540000" tIns="540000" rIns="540000" bIns="540000">
            <a:spAutoFit/>
          </a:bodyPr>
          <a:lstStyle/>
          <a:p>
            <a:pPr fontAlgn="auto">
              <a:spcBef>
                <a:spcPts val="0"/>
              </a:spcBef>
              <a:spcAft>
                <a:spcPts val="0"/>
              </a:spcAft>
              <a:defRPr/>
            </a:pPr>
            <a:r>
              <a:rPr lang="en-GB" sz="2400" b="1" dirty="0" smtClean="0">
                <a:solidFill>
                  <a:srgbClr val="FF0000"/>
                </a:solidFill>
                <a:effectLst>
                  <a:outerShdw blurRad="38100" dist="38100" dir="2700000" algn="tl">
                    <a:srgbClr val="000000">
                      <a:alpha val="43137"/>
                    </a:srgbClr>
                  </a:outerShdw>
                </a:effectLst>
                <a:latin typeface="+mn-lt"/>
                <a:cs typeface="+mn-cs"/>
              </a:rPr>
              <a:t>2. History of Shanghai: Opium Wars</a:t>
            </a:r>
          </a:p>
          <a:p>
            <a:pPr>
              <a:defRPr/>
            </a:pPr>
            <a:r>
              <a:rPr lang="en-GB" dirty="0">
                <a:solidFill>
                  <a:srgbClr val="FFFF00"/>
                </a:solidFill>
                <a:effectLst>
                  <a:outerShdw blurRad="38100" dist="38100" dir="2700000" algn="tl">
                    <a:srgbClr val="000000">
                      <a:alpha val="43137"/>
                    </a:srgbClr>
                  </a:outerShdw>
                </a:effectLst>
              </a:rPr>
              <a:t>First Opium War (1839–1842), </a:t>
            </a:r>
            <a:endParaRPr lang="en-GB" dirty="0" smtClean="0">
              <a:solidFill>
                <a:srgbClr val="FFFF00"/>
              </a:solidFill>
              <a:effectLst>
                <a:outerShdw blurRad="38100" dist="38100" dir="2700000" algn="tl">
                  <a:srgbClr val="000000">
                    <a:alpha val="43137"/>
                  </a:srgbClr>
                </a:outerShdw>
              </a:effectLst>
            </a:endParaRPr>
          </a:p>
          <a:p>
            <a:pPr>
              <a:defRPr/>
            </a:pPr>
            <a:r>
              <a:rPr lang="en-GB" dirty="0" smtClean="0">
                <a:solidFill>
                  <a:srgbClr val="FFFF00"/>
                </a:solidFill>
                <a:effectLst>
                  <a:outerShdw blurRad="38100" dist="38100" dir="2700000" algn="tl">
                    <a:srgbClr val="000000">
                      <a:alpha val="43137"/>
                    </a:srgbClr>
                  </a:outerShdw>
                </a:effectLst>
              </a:rPr>
              <a:t>Second </a:t>
            </a:r>
            <a:r>
              <a:rPr lang="en-GB" dirty="0">
                <a:solidFill>
                  <a:srgbClr val="FFFF00"/>
                </a:solidFill>
                <a:effectLst>
                  <a:outerShdw blurRad="38100" dist="38100" dir="2700000" algn="tl">
                    <a:srgbClr val="000000">
                      <a:alpha val="43137"/>
                    </a:srgbClr>
                  </a:outerShdw>
                </a:effectLst>
              </a:rPr>
              <a:t>Opium War (1856–1860</a:t>
            </a:r>
            <a:r>
              <a:rPr lang="en-GB" dirty="0" smtClean="0">
                <a:solidFill>
                  <a:srgbClr val="FFFF00"/>
                </a:solidFill>
                <a:effectLst>
                  <a:outerShdw blurRad="38100" dist="38100" dir="2700000" algn="tl">
                    <a:srgbClr val="000000">
                      <a:alpha val="43137"/>
                    </a:srgbClr>
                  </a:outerShdw>
                </a:effectLst>
              </a:rPr>
              <a:t>) </a:t>
            </a:r>
            <a:endParaRPr lang="en-GB" dirty="0">
              <a:solidFill>
                <a:srgbClr val="FF0000"/>
              </a:solidFill>
              <a:effectLst>
                <a:outerShdw blurRad="38100" dist="38100" dir="2700000" algn="tl">
                  <a:srgbClr val="000000">
                    <a:alpha val="43137"/>
                  </a:srgbClr>
                </a:outerShdw>
              </a:effectLst>
            </a:endParaRPr>
          </a:p>
          <a:p>
            <a:pPr fontAlgn="auto">
              <a:spcBef>
                <a:spcPts val="0"/>
              </a:spcBef>
              <a:spcAft>
                <a:spcPts val="0"/>
              </a:spcAft>
              <a:defRPr/>
            </a:pPr>
            <a:endParaRPr lang="en-GB" b="1" dirty="0">
              <a:solidFill>
                <a:srgbClr val="FF0000"/>
              </a:solidFill>
              <a:effectLst>
                <a:outerShdw blurRad="38100" dist="38100" dir="2700000" algn="tl">
                  <a:srgbClr val="000000">
                    <a:alpha val="43137"/>
                  </a:srgbClr>
                </a:outerShdw>
              </a:effectLst>
              <a:latin typeface="+mn-lt"/>
              <a:cs typeface="+mn-cs"/>
            </a:endParaRPr>
          </a:p>
        </p:txBody>
      </p:sp>
      <p:sp>
        <p:nvSpPr>
          <p:cNvPr id="6" name="Rectangle 5"/>
          <p:cNvSpPr/>
          <p:nvPr/>
        </p:nvSpPr>
        <p:spPr>
          <a:xfrm>
            <a:off x="3728429" y="2924944"/>
            <a:ext cx="5420769" cy="4537644"/>
          </a:xfrm>
          <a:prstGeom prst="rect">
            <a:avLst/>
          </a:prstGeom>
        </p:spPr>
        <p:txBody>
          <a:bodyPr wrap="square" lIns="540000" tIns="540000" rIns="540000" bIns="540000">
            <a:spAutoFit/>
          </a:bodyPr>
          <a:lstStyle/>
          <a:p>
            <a:pPr marL="342900" indent="-342900" fontAlgn="auto">
              <a:spcBef>
                <a:spcPts val="0"/>
              </a:spcBef>
              <a:spcAft>
                <a:spcPts val="0"/>
              </a:spcAft>
              <a:buFont typeface="Arial" panose="020B0604020202020204" pitchFamily="34" charset="0"/>
              <a:buChar char="•"/>
              <a:defRPr/>
            </a:pPr>
            <a:r>
              <a:rPr lang="en-GB" sz="2000" dirty="0" smtClean="0">
                <a:solidFill>
                  <a:srgbClr val="FFFF00"/>
                </a:solidFill>
                <a:effectLst>
                  <a:outerShdw blurRad="38100" dist="38100" dir="2700000" algn="tl">
                    <a:srgbClr val="000000">
                      <a:alpha val="43137"/>
                    </a:srgbClr>
                  </a:outerShdw>
                </a:effectLst>
              </a:rPr>
              <a:t>Conflict between British and Chinese empires</a:t>
            </a:r>
          </a:p>
          <a:p>
            <a:pPr marL="342900" indent="-342900" fontAlgn="auto">
              <a:spcBef>
                <a:spcPts val="0"/>
              </a:spcBef>
              <a:spcAft>
                <a:spcPts val="0"/>
              </a:spcAft>
              <a:buFont typeface="Arial" panose="020B0604020202020204" pitchFamily="34" charset="0"/>
              <a:buChar char="•"/>
              <a:defRPr/>
            </a:pPr>
            <a:r>
              <a:rPr lang="en-GB" sz="2000" dirty="0" smtClean="0">
                <a:solidFill>
                  <a:srgbClr val="FFFF00"/>
                </a:solidFill>
                <a:effectLst>
                  <a:outerShdw blurRad="38100" dist="38100" dir="2700000" algn="tl">
                    <a:srgbClr val="000000">
                      <a:alpha val="43137"/>
                    </a:srgbClr>
                  </a:outerShdw>
                </a:effectLst>
              </a:rPr>
              <a:t>British desire to open a reluctant China to trade – and to access Chinese tea</a:t>
            </a:r>
          </a:p>
          <a:p>
            <a:pPr marL="342900" indent="-342900" fontAlgn="auto">
              <a:spcBef>
                <a:spcPts val="0"/>
              </a:spcBef>
              <a:spcAft>
                <a:spcPts val="0"/>
              </a:spcAft>
              <a:buFont typeface="Arial" panose="020B0604020202020204" pitchFamily="34" charset="0"/>
              <a:buChar char="•"/>
              <a:defRPr/>
            </a:pPr>
            <a:r>
              <a:rPr lang="en-GB" sz="2000" dirty="0" smtClean="0">
                <a:solidFill>
                  <a:srgbClr val="FFFF00"/>
                </a:solidFill>
                <a:effectLst>
                  <a:outerShdw blurRad="38100" dist="38100" dir="2700000" algn="tl">
                    <a:srgbClr val="000000">
                      <a:alpha val="43137"/>
                    </a:srgbClr>
                  </a:outerShdw>
                </a:effectLst>
              </a:rPr>
              <a:t>Britain sold opium to Chinese civilians; opposed by Chinese imperial authorities</a:t>
            </a:r>
          </a:p>
          <a:p>
            <a:pPr marL="342900" indent="-342900" fontAlgn="auto">
              <a:spcBef>
                <a:spcPts val="0"/>
              </a:spcBef>
              <a:spcAft>
                <a:spcPts val="0"/>
              </a:spcAft>
              <a:buFont typeface="Arial" panose="020B0604020202020204" pitchFamily="34" charset="0"/>
              <a:buChar char="•"/>
              <a:defRPr/>
            </a:pPr>
            <a:r>
              <a:rPr lang="en-GB" sz="2000" dirty="0" smtClean="0">
                <a:solidFill>
                  <a:srgbClr val="FFFF00"/>
                </a:solidFill>
                <a:effectLst>
                  <a:outerShdw blurRad="38100" dist="38100" dir="2700000" algn="tl">
                    <a:srgbClr val="000000">
                      <a:alpha val="43137"/>
                    </a:srgbClr>
                  </a:outerShdw>
                </a:effectLst>
              </a:rPr>
              <a:t>‘Gunboat diplomacy’ used to enforce British will</a:t>
            </a:r>
          </a:p>
          <a:p>
            <a:pPr marL="342900" indent="-342900" fontAlgn="auto">
              <a:spcBef>
                <a:spcPts val="0"/>
              </a:spcBef>
              <a:spcAft>
                <a:spcPts val="0"/>
              </a:spcAft>
              <a:buFont typeface="Arial" panose="020B0604020202020204" pitchFamily="34" charset="0"/>
              <a:buChar char="•"/>
              <a:defRPr/>
            </a:pPr>
            <a:endParaRPr lang="en-GB" sz="2400" dirty="0">
              <a:solidFill>
                <a:srgbClr val="FF00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646355482"/>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76788" y="-16559"/>
            <a:ext cx="8348229" cy="313123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172" name="Picture 4" descr="http://www.mappery.com/maps/China-Treaty-Ports-Map.mediumthumb.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3114675"/>
            <a:ext cx="2562225" cy="3743325"/>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898902" y="3114675"/>
            <a:ext cx="4261225" cy="3072499"/>
          </a:xfrm>
          <a:prstGeom prst="rect">
            <a:avLst/>
          </a:prstGeom>
        </p:spPr>
      </p:pic>
      <p:sp>
        <p:nvSpPr>
          <p:cNvPr id="5" name="Rectangle 4"/>
          <p:cNvSpPr/>
          <p:nvPr/>
        </p:nvSpPr>
        <p:spPr>
          <a:xfrm>
            <a:off x="-11113" y="-3175"/>
            <a:ext cx="9155113" cy="1459879"/>
          </a:xfrm>
          <a:prstGeom prst="rect">
            <a:avLst/>
          </a:prstGeom>
        </p:spPr>
        <p:txBody>
          <a:bodyPr lIns="540000" tIns="540000" rIns="540000" bIns="540000">
            <a:spAutoFit/>
          </a:bodyPr>
          <a:lstStyle/>
          <a:p>
            <a:pPr fontAlgn="auto">
              <a:spcBef>
                <a:spcPts val="0"/>
              </a:spcBef>
              <a:spcAft>
                <a:spcPts val="0"/>
              </a:spcAft>
              <a:defRPr/>
            </a:pPr>
            <a:r>
              <a:rPr lang="en-GB" sz="2400" b="1" dirty="0" smtClean="0">
                <a:solidFill>
                  <a:srgbClr val="FF0000"/>
                </a:solidFill>
                <a:effectLst>
                  <a:outerShdw blurRad="38100" dist="38100" dir="2700000" algn="tl">
                    <a:srgbClr val="000000">
                      <a:alpha val="43137"/>
                    </a:srgbClr>
                  </a:outerShdw>
                </a:effectLst>
                <a:latin typeface="+mn-lt"/>
                <a:cs typeface="+mn-cs"/>
              </a:rPr>
              <a:t>2. History of Shanghai: </a:t>
            </a:r>
            <a:r>
              <a:rPr lang="en-GB" sz="2400" b="1" dirty="0" smtClean="0">
                <a:solidFill>
                  <a:srgbClr val="FF0000"/>
                </a:solidFill>
                <a:effectLst>
                  <a:outerShdw blurRad="38100" dist="38100" dir="2700000" algn="tl">
                    <a:srgbClr val="000000">
                      <a:alpha val="43137"/>
                    </a:srgbClr>
                  </a:outerShdw>
                </a:effectLst>
              </a:rPr>
              <a:t>Treaty of Nanking, 1842</a:t>
            </a:r>
            <a:endParaRPr lang="en-GB" b="1" dirty="0">
              <a:solidFill>
                <a:srgbClr val="FF0000"/>
              </a:solidFill>
              <a:effectLst>
                <a:outerShdw blurRad="38100" dist="38100" dir="2700000" algn="tl">
                  <a:srgbClr val="000000">
                    <a:alpha val="43137"/>
                  </a:srgbClr>
                </a:outerShdw>
              </a:effectLst>
              <a:latin typeface="+mn-lt"/>
              <a:cs typeface="+mn-cs"/>
            </a:endParaRPr>
          </a:p>
        </p:txBody>
      </p:sp>
      <p:sp>
        <p:nvSpPr>
          <p:cNvPr id="2" name="Rectangle 1"/>
          <p:cNvSpPr/>
          <p:nvPr/>
        </p:nvSpPr>
        <p:spPr>
          <a:xfrm>
            <a:off x="2573338" y="2492896"/>
            <a:ext cx="2924619" cy="4801314"/>
          </a:xfrm>
          <a:prstGeom prst="rect">
            <a:avLst/>
          </a:prstGeom>
        </p:spPr>
        <p:txBody>
          <a:bodyPr wrap="square">
            <a:spAutoFit/>
          </a:bodyPr>
          <a:lstStyle/>
          <a:p>
            <a:pPr marL="285750" indent="-285750" fontAlgn="auto">
              <a:spcBef>
                <a:spcPts val="0"/>
              </a:spcBef>
              <a:spcAft>
                <a:spcPts val="0"/>
              </a:spcAft>
              <a:buFont typeface="Arial" panose="020B0604020202020204" pitchFamily="34" charset="0"/>
              <a:buChar char="•"/>
              <a:defRPr/>
            </a:pPr>
            <a:r>
              <a:rPr lang="en-GB" dirty="0">
                <a:solidFill>
                  <a:srgbClr val="FFFF00"/>
                </a:solidFill>
                <a:effectLst>
                  <a:outerShdw blurRad="38100" dist="38100" dir="2700000" algn="tl">
                    <a:srgbClr val="000000">
                      <a:alpha val="43137"/>
                    </a:srgbClr>
                  </a:outerShdw>
                </a:effectLst>
              </a:rPr>
              <a:t>Established  Shanghai, Canton, Ningpo, Fuchow, and </a:t>
            </a:r>
            <a:r>
              <a:rPr lang="en-GB" dirty="0" smtClean="0">
                <a:solidFill>
                  <a:srgbClr val="FFFF00"/>
                </a:solidFill>
                <a:effectLst>
                  <a:outerShdw blurRad="38100" dist="38100" dir="2700000" algn="tl">
                    <a:srgbClr val="000000">
                      <a:alpha val="43137"/>
                    </a:srgbClr>
                  </a:outerShdw>
                </a:effectLst>
              </a:rPr>
              <a:t>Amoy</a:t>
            </a:r>
            <a:r>
              <a:rPr lang="en-GB" dirty="0">
                <a:solidFill>
                  <a:srgbClr val="FFFF00"/>
                </a:solidFill>
                <a:effectLst>
                  <a:outerShdw blurRad="38100" dist="38100" dir="2700000" algn="tl">
                    <a:srgbClr val="000000">
                      <a:alpha val="43137"/>
                    </a:srgbClr>
                  </a:outerShdw>
                </a:effectLst>
              </a:rPr>
              <a:t> </a:t>
            </a:r>
            <a:r>
              <a:rPr lang="en-GB" dirty="0" smtClean="0">
                <a:solidFill>
                  <a:srgbClr val="FFFF00"/>
                </a:solidFill>
                <a:effectLst>
                  <a:outerShdw blurRad="38100" dist="38100" dir="2700000" algn="tl">
                    <a:srgbClr val="000000">
                      <a:alpha val="43137"/>
                    </a:srgbClr>
                  </a:outerShdw>
                </a:effectLst>
              </a:rPr>
              <a:t>as Treaty Ports open to foreign trade and settlement; ceded Hong Kong to British Empire</a:t>
            </a:r>
          </a:p>
          <a:p>
            <a:pPr marL="285750" indent="-285750" fontAlgn="auto">
              <a:spcBef>
                <a:spcPts val="0"/>
              </a:spcBef>
              <a:spcAft>
                <a:spcPts val="0"/>
              </a:spcAft>
              <a:buFont typeface="Arial" panose="020B0604020202020204" pitchFamily="34" charset="0"/>
              <a:buChar char="•"/>
              <a:defRPr/>
            </a:pPr>
            <a:endParaRPr lang="en-GB" dirty="0" smtClean="0">
              <a:solidFill>
                <a:srgbClr val="FFFF00"/>
              </a:solidFill>
              <a:effectLst>
                <a:outerShdw blurRad="38100" dist="38100" dir="2700000" algn="tl">
                  <a:srgbClr val="000000">
                    <a:alpha val="43137"/>
                  </a:srgbClr>
                </a:outerShdw>
              </a:effectLst>
            </a:endParaRPr>
          </a:p>
          <a:p>
            <a:pPr marL="285750" indent="-285750" fontAlgn="auto">
              <a:spcBef>
                <a:spcPts val="0"/>
              </a:spcBef>
              <a:spcAft>
                <a:spcPts val="0"/>
              </a:spcAft>
              <a:buFont typeface="Arial" panose="020B0604020202020204" pitchFamily="34" charset="0"/>
              <a:buChar char="•"/>
              <a:defRPr/>
            </a:pPr>
            <a:r>
              <a:rPr lang="en-GB" dirty="0" smtClean="0">
                <a:solidFill>
                  <a:srgbClr val="FFFF00"/>
                </a:solidFill>
                <a:effectLst>
                  <a:outerShdw blurRad="38100" dist="38100" dir="2700000" algn="tl">
                    <a:srgbClr val="000000">
                      <a:alpha val="43137"/>
                    </a:srgbClr>
                  </a:outerShdw>
                </a:effectLst>
              </a:rPr>
              <a:t>Recalled as first of “unequal  treaties” and beginning of “century of humiliation” in China</a:t>
            </a:r>
            <a:endParaRPr lang="en-GB" dirty="0">
              <a:solidFill>
                <a:srgbClr val="FFFF00"/>
              </a:solidFill>
              <a:effectLst>
                <a:outerShdw blurRad="38100" dist="38100" dir="2700000" algn="tl">
                  <a:srgbClr val="000000">
                    <a:alpha val="43137"/>
                  </a:srgbClr>
                </a:outerShdw>
              </a:effectLst>
            </a:endParaRPr>
          </a:p>
          <a:p>
            <a:pPr marL="285750" indent="-285750" fontAlgn="auto">
              <a:spcBef>
                <a:spcPts val="0"/>
              </a:spcBef>
              <a:spcAft>
                <a:spcPts val="0"/>
              </a:spcAft>
              <a:buFont typeface="Arial" panose="020B0604020202020204" pitchFamily="34" charset="0"/>
              <a:buChar char="•"/>
              <a:defRPr/>
            </a:pPr>
            <a:endParaRPr lang="en-GB" dirty="0" smtClean="0">
              <a:solidFill>
                <a:srgbClr val="FFFF00"/>
              </a:solidFill>
              <a:effectLst>
                <a:outerShdw blurRad="38100" dist="38100" dir="2700000" algn="tl">
                  <a:srgbClr val="000000">
                    <a:alpha val="43137"/>
                  </a:srgbClr>
                </a:outerShdw>
              </a:effectLst>
            </a:endParaRPr>
          </a:p>
          <a:p>
            <a:pPr marL="285750" indent="-285750">
              <a:buFont typeface="Arial" panose="020B0604020202020204" pitchFamily="34" charset="0"/>
              <a:buChar char="•"/>
              <a:defRPr/>
            </a:pPr>
            <a:r>
              <a:rPr lang="en-GB" dirty="0" smtClean="0">
                <a:solidFill>
                  <a:srgbClr val="FFFF00"/>
                </a:solidFill>
                <a:effectLst>
                  <a:outerShdw blurRad="38100" dist="38100" dir="2700000" algn="tl">
                    <a:srgbClr val="000000">
                      <a:alpha val="43137"/>
                    </a:srgbClr>
                  </a:outerShdw>
                </a:effectLst>
              </a:rPr>
              <a:t>Further treaty ports added after Second Opium </a:t>
            </a:r>
            <a:r>
              <a:rPr lang="en-GB" dirty="0">
                <a:solidFill>
                  <a:srgbClr val="FFFF00"/>
                </a:solidFill>
                <a:effectLst>
                  <a:outerShdw blurRad="38100" dist="38100" dir="2700000" algn="tl">
                    <a:srgbClr val="000000">
                      <a:alpha val="43137"/>
                    </a:srgbClr>
                  </a:outerShdw>
                </a:effectLst>
              </a:rPr>
              <a:t>War (1856–1860) </a:t>
            </a:r>
            <a:endParaRPr lang="en-GB" dirty="0">
              <a:solidFill>
                <a:srgbClr val="FF0000"/>
              </a:solidFill>
              <a:effectLst>
                <a:outerShdw blurRad="38100" dist="38100" dir="2700000" algn="tl">
                  <a:srgbClr val="000000">
                    <a:alpha val="43137"/>
                  </a:srgbClr>
                </a:outerShdw>
              </a:effectLst>
            </a:endParaRPr>
          </a:p>
          <a:p>
            <a:pPr marL="285750" indent="-285750" fontAlgn="auto">
              <a:spcBef>
                <a:spcPts val="0"/>
              </a:spcBef>
              <a:spcAft>
                <a:spcPts val="0"/>
              </a:spcAft>
              <a:buFont typeface="Arial" panose="020B0604020202020204" pitchFamily="34" charset="0"/>
              <a:buChar char="•"/>
              <a:defRPr/>
            </a:pPr>
            <a:endParaRPr lang="en-GB" dirty="0">
              <a:solidFill>
                <a:srgbClr val="FFFF00"/>
              </a:solidFill>
              <a:effectLst>
                <a:outerShdw blurRad="38100" dist="38100" dir="2700000" algn="tl">
                  <a:srgbClr val="000000">
                    <a:alpha val="43137"/>
                  </a:srgbClr>
                </a:outerShdw>
              </a:effectLst>
            </a:endParaRPr>
          </a:p>
          <a:p>
            <a:pPr marL="285750" indent="-285750" fontAlgn="auto">
              <a:spcBef>
                <a:spcPts val="0"/>
              </a:spcBef>
              <a:spcAft>
                <a:spcPts val="0"/>
              </a:spcAft>
              <a:buFont typeface="Arial" panose="020B0604020202020204" pitchFamily="34" charset="0"/>
              <a:buChar char="•"/>
              <a:defRPr/>
            </a:pPr>
            <a:endParaRPr lang="en-GB" dirty="0">
              <a:solidFill>
                <a:srgbClr val="FF0000"/>
              </a:solidFill>
              <a:effectLst>
                <a:outerShdw blurRad="38100" dist="38100" dir="2700000" algn="tl">
                  <a:srgbClr val="000000">
                    <a:alpha val="43137"/>
                  </a:srgbClr>
                </a:outerShdw>
              </a:effectLst>
            </a:endParaRPr>
          </a:p>
        </p:txBody>
      </p:sp>
      <p:sp>
        <p:nvSpPr>
          <p:cNvPr id="3" name="Rectangle 2"/>
          <p:cNvSpPr/>
          <p:nvPr/>
        </p:nvSpPr>
        <p:spPr>
          <a:xfrm>
            <a:off x="0" y="1318022"/>
            <a:ext cx="1728192" cy="1477328"/>
          </a:xfrm>
          <a:prstGeom prst="rect">
            <a:avLst/>
          </a:prstGeom>
        </p:spPr>
        <p:txBody>
          <a:bodyPr wrap="square">
            <a:spAutoFit/>
          </a:bodyPr>
          <a:lstStyle/>
          <a:p>
            <a:r>
              <a:rPr lang="en-US" dirty="0" smtClean="0"/>
              <a:t>Captain </a:t>
            </a:r>
            <a:r>
              <a:rPr lang="en-US" dirty="0"/>
              <a:t>John Platt, </a:t>
            </a:r>
            <a:r>
              <a:rPr lang="en-US" i="1" dirty="0"/>
              <a:t>The Signing of the Treaty of </a:t>
            </a:r>
            <a:r>
              <a:rPr lang="en-US" i="1" dirty="0" smtClean="0"/>
              <a:t>Nanking </a:t>
            </a:r>
            <a:r>
              <a:rPr lang="en-US" dirty="0" smtClean="0"/>
              <a:t>(1846)</a:t>
            </a:r>
            <a:endParaRPr lang="en-US" i="1" dirty="0"/>
          </a:p>
        </p:txBody>
      </p:sp>
    </p:spTree>
    <p:extLst>
      <p:ext uri="{BB962C8B-B14F-4D97-AF65-F5344CB8AC3E}">
        <p14:creationId xmlns:p14="http://schemas.microsoft.com/office/powerpoint/2010/main" val="295504544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4681" y="571906"/>
            <a:ext cx="6123537" cy="6359342"/>
          </a:xfrm>
          <a:prstGeom prst="rect">
            <a:avLst/>
          </a:prstGeom>
        </p:spPr>
        <p:txBody>
          <a:bodyPr wrap="square" lIns="540000" tIns="360000" rIns="540000" bIns="360000">
            <a:spAutoFit/>
          </a:bodyPr>
          <a:lstStyle/>
          <a:p>
            <a:pPr marL="285750" indent="-285750" fontAlgn="auto">
              <a:spcBef>
                <a:spcPts val="0"/>
              </a:spcBef>
              <a:spcAft>
                <a:spcPts val="0"/>
              </a:spcAft>
              <a:buFont typeface="Arial" panose="020B0604020202020204" pitchFamily="34" charset="0"/>
              <a:buChar char="•"/>
              <a:defRPr/>
            </a:pPr>
            <a:r>
              <a:rPr lang="en-GB" b="1" dirty="0" smtClean="0">
                <a:solidFill>
                  <a:srgbClr val="FFFF00"/>
                </a:solidFill>
                <a:effectLst>
                  <a:outerShdw blurRad="38100" dist="38100" dir="2700000" algn="tl">
                    <a:srgbClr val="000000">
                      <a:alpha val="43137"/>
                    </a:srgbClr>
                  </a:outerShdw>
                </a:effectLst>
              </a:rPr>
              <a:t>Defeat </a:t>
            </a:r>
            <a:r>
              <a:rPr lang="en-GB" b="1" dirty="0">
                <a:solidFill>
                  <a:srgbClr val="FFFF00"/>
                </a:solidFill>
                <a:effectLst>
                  <a:outerShdw blurRad="38100" dist="38100" dir="2700000" algn="tl">
                    <a:srgbClr val="000000">
                      <a:alpha val="43137"/>
                    </a:srgbClr>
                  </a:outerShdw>
                </a:effectLst>
              </a:rPr>
              <a:t>in the First Opium War (1839–1842) by </a:t>
            </a:r>
            <a:r>
              <a:rPr lang="en-GB" b="1" dirty="0" smtClean="0">
                <a:solidFill>
                  <a:srgbClr val="FFFF00"/>
                </a:solidFill>
                <a:effectLst>
                  <a:outerShdw blurRad="38100" dist="38100" dir="2700000" algn="tl">
                    <a:srgbClr val="000000">
                      <a:alpha val="43137"/>
                    </a:srgbClr>
                  </a:outerShdw>
                </a:effectLst>
              </a:rPr>
              <a:t>Britain, and Treaty of Nanking</a:t>
            </a:r>
            <a:endParaRPr lang="en-GB" b="1" dirty="0">
              <a:solidFill>
                <a:srgbClr val="FFFF00"/>
              </a:solidFill>
              <a:effectLst>
                <a:outerShdw blurRad="38100" dist="38100" dir="2700000" algn="tl">
                  <a:srgbClr val="000000">
                    <a:alpha val="43137"/>
                  </a:srgbClr>
                </a:outerShdw>
              </a:effectLst>
            </a:endParaRPr>
          </a:p>
          <a:p>
            <a:pPr marL="285750" indent="-285750" fontAlgn="auto">
              <a:spcBef>
                <a:spcPts val="0"/>
              </a:spcBef>
              <a:spcAft>
                <a:spcPts val="0"/>
              </a:spcAft>
              <a:buFont typeface="Arial" panose="020B0604020202020204" pitchFamily="34" charset="0"/>
              <a:buChar char="•"/>
              <a:defRPr/>
            </a:pPr>
            <a:r>
              <a:rPr lang="en-GB" b="1" dirty="0">
                <a:solidFill>
                  <a:srgbClr val="FFFF00"/>
                </a:solidFill>
                <a:effectLst>
                  <a:outerShdw blurRad="38100" dist="38100" dir="2700000" algn="tl">
                    <a:srgbClr val="000000">
                      <a:alpha val="43137"/>
                    </a:srgbClr>
                  </a:outerShdw>
                </a:effectLst>
              </a:rPr>
              <a:t>    </a:t>
            </a:r>
            <a:r>
              <a:rPr lang="en-GB" b="1" dirty="0" smtClean="0">
                <a:solidFill>
                  <a:srgbClr val="FFFF00"/>
                </a:solidFill>
                <a:effectLst>
                  <a:outerShdw blurRad="38100" dist="38100" dir="2700000" algn="tl">
                    <a:srgbClr val="000000">
                      <a:alpha val="43137"/>
                    </a:srgbClr>
                  </a:outerShdw>
                </a:effectLst>
              </a:rPr>
              <a:t>Unequal treaties: </a:t>
            </a:r>
          </a:p>
          <a:p>
            <a:pPr marL="742950" lvl="1" indent="-285750">
              <a:buFontTx/>
              <a:buChar char="-"/>
              <a:defRPr/>
            </a:pPr>
            <a:r>
              <a:rPr lang="en-GB" sz="1600" dirty="0" err="1" smtClean="0"/>
              <a:t>Wanghia</a:t>
            </a:r>
            <a:r>
              <a:rPr lang="en-GB" sz="1600" dirty="0" smtClean="0"/>
              <a:t> (with United States, 1844), Whampoa (with France, 1844), commercial accords with China; open Chinese ports to French and American; extraterritoriality</a:t>
            </a:r>
          </a:p>
          <a:p>
            <a:pPr marL="742950" lvl="1" indent="-285750">
              <a:buFontTx/>
              <a:buChar char="-"/>
              <a:defRPr/>
            </a:pPr>
            <a:r>
              <a:rPr lang="en-GB" sz="1600" dirty="0" err="1" smtClean="0"/>
              <a:t>Aigun</a:t>
            </a:r>
            <a:r>
              <a:rPr lang="en-GB" sz="1600" dirty="0" smtClean="0"/>
              <a:t> (1858) &amp; Peking (1860) cede territory to Russia</a:t>
            </a:r>
          </a:p>
          <a:p>
            <a:pPr marL="285750" indent="-285750" fontAlgn="auto">
              <a:spcBef>
                <a:spcPts val="0"/>
              </a:spcBef>
              <a:spcAft>
                <a:spcPts val="0"/>
              </a:spcAft>
              <a:buFont typeface="Arial" panose="020B0604020202020204" pitchFamily="34" charset="0"/>
              <a:buChar char="•"/>
              <a:defRPr/>
            </a:pPr>
            <a:r>
              <a:rPr lang="en-GB" b="1" dirty="0" smtClean="0">
                <a:solidFill>
                  <a:srgbClr val="FFFF00"/>
                </a:solidFill>
                <a:effectLst>
                  <a:outerShdw blurRad="38100" dist="38100" dir="2700000" algn="tl">
                    <a:srgbClr val="000000">
                      <a:alpha val="43137"/>
                    </a:srgbClr>
                  </a:outerShdw>
                </a:effectLst>
              </a:rPr>
              <a:t>Taiping </a:t>
            </a:r>
            <a:r>
              <a:rPr lang="en-GB" b="1" dirty="0">
                <a:solidFill>
                  <a:srgbClr val="FFFF00"/>
                </a:solidFill>
                <a:effectLst>
                  <a:outerShdw blurRad="38100" dist="38100" dir="2700000" algn="tl">
                    <a:srgbClr val="000000">
                      <a:alpha val="43137"/>
                    </a:srgbClr>
                  </a:outerShdw>
                </a:effectLst>
              </a:rPr>
              <a:t>Rebellion (1850–1864)</a:t>
            </a:r>
          </a:p>
          <a:p>
            <a:pPr marL="285750" indent="-285750" fontAlgn="auto">
              <a:spcBef>
                <a:spcPts val="0"/>
              </a:spcBef>
              <a:spcAft>
                <a:spcPts val="0"/>
              </a:spcAft>
              <a:buFont typeface="Arial" panose="020B0604020202020204" pitchFamily="34" charset="0"/>
              <a:buChar char="•"/>
              <a:defRPr/>
            </a:pPr>
            <a:r>
              <a:rPr lang="en-GB" b="1" dirty="0" smtClean="0">
                <a:solidFill>
                  <a:srgbClr val="FFFF00"/>
                </a:solidFill>
                <a:effectLst>
                  <a:outerShdw blurRad="38100" dist="38100" dir="2700000" algn="tl">
                    <a:srgbClr val="000000">
                      <a:alpha val="43137"/>
                    </a:srgbClr>
                  </a:outerShdw>
                </a:effectLst>
              </a:rPr>
              <a:t>Defeat </a:t>
            </a:r>
            <a:r>
              <a:rPr lang="en-GB" b="1" dirty="0">
                <a:solidFill>
                  <a:srgbClr val="FFFF00"/>
                </a:solidFill>
                <a:effectLst>
                  <a:outerShdw blurRad="38100" dist="38100" dir="2700000" algn="tl">
                    <a:srgbClr val="000000">
                      <a:alpha val="43137"/>
                    </a:srgbClr>
                  </a:outerShdw>
                </a:effectLst>
              </a:rPr>
              <a:t>in the Second Opium War (</a:t>
            </a:r>
            <a:r>
              <a:rPr lang="en-GB" b="1" dirty="0" smtClean="0">
                <a:solidFill>
                  <a:srgbClr val="FFFF00"/>
                </a:solidFill>
                <a:effectLst>
                  <a:outerShdw blurRad="38100" dist="38100" dir="2700000" algn="tl">
                    <a:srgbClr val="000000">
                      <a:alpha val="43137"/>
                    </a:srgbClr>
                  </a:outerShdw>
                </a:effectLst>
              </a:rPr>
              <a:t>1856–1860); sacking </a:t>
            </a:r>
            <a:r>
              <a:rPr lang="en-GB" b="1" dirty="0">
                <a:solidFill>
                  <a:srgbClr val="FFFF00"/>
                </a:solidFill>
                <a:effectLst>
                  <a:outerShdw blurRad="38100" dist="38100" dir="2700000" algn="tl">
                    <a:srgbClr val="000000">
                      <a:alpha val="43137"/>
                    </a:srgbClr>
                  </a:outerShdw>
                </a:effectLst>
              </a:rPr>
              <a:t>of the Old Summer Palace by British and French </a:t>
            </a:r>
            <a:r>
              <a:rPr lang="en-GB" b="1" dirty="0" smtClean="0">
                <a:solidFill>
                  <a:srgbClr val="FFFF00"/>
                </a:solidFill>
                <a:effectLst>
                  <a:outerShdw blurRad="38100" dist="38100" dir="2700000" algn="tl">
                    <a:srgbClr val="000000">
                      <a:alpha val="43137"/>
                    </a:srgbClr>
                  </a:outerShdw>
                </a:effectLst>
              </a:rPr>
              <a:t>forces</a:t>
            </a:r>
            <a:endParaRPr lang="en-GB" b="1" dirty="0">
              <a:solidFill>
                <a:srgbClr val="FFFF00"/>
              </a:solidFill>
              <a:effectLst>
                <a:outerShdw blurRad="38100" dist="38100" dir="2700000" algn="tl">
                  <a:srgbClr val="000000">
                    <a:alpha val="43137"/>
                  </a:srgbClr>
                </a:outerShdw>
              </a:effectLst>
            </a:endParaRPr>
          </a:p>
          <a:p>
            <a:pPr marL="285750" indent="-285750" fontAlgn="auto">
              <a:spcBef>
                <a:spcPts val="0"/>
              </a:spcBef>
              <a:spcAft>
                <a:spcPts val="0"/>
              </a:spcAft>
              <a:buFont typeface="Arial" panose="020B0604020202020204" pitchFamily="34" charset="0"/>
              <a:buChar char="•"/>
              <a:defRPr/>
            </a:pPr>
            <a:r>
              <a:rPr lang="en-GB" b="1" dirty="0" smtClean="0">
                <a:solidFill>
                  <a:srgbClr val="FFFF00"/>
                </a:solidFill>
                <a:effectLst>
                  <a:outerShdw blurRad="38100" dist="38100" dir="2700000" algn="tl">
                    <a:srgbClr val="000000">
                      <a:alpha val="43137"/>
                    </a:srgbClr>
                  </a:outerShdw>
                </a:effectLst>
              </a:rPr>
              <a:t>Defeat </a:t>
            </a:r>
            <a:r>
              <a:rPr lang="en-GB" b="1" dirty="0">
                <a:solidFill>
                  <a:srgbClr val="FFFF00"/>
                </a:solidFill>
                <a:effectLst>
                  <a:outerShdw blurRad="38100" dist="38100" dir="2700000" algn="tl">
                    <a:srgbClr val="000000">
                      <a:alpha val="43137"/>
                    </a:srgbClr>
                  </a:outerShdw>
                </a:effectLst>
              </a:rPr>
              <a:t>in the Sino-French War (1884–1885</a:t>
            </a:r>
            <a:r>
              <a:rPr lang="en-GB" b="1" dirty="0" smtClean="0">
                <a:solidFill>
                  <a:srgbClr val="FFFF00"/>
                </a:solidFill>
                <a:effectLst>
                  <a:outerShdw blurRad="38100" dist="38100" dir="2700000" algn="tl">
                    <a:srgbClr val="000000">
                      <a:alpha val="43137"/>
                    </a:srgbClr>
                  </a:outerShdw>
                </a:effectLst>
              </a:rPr>
              <a:t>)</a:t>
            </a:r>
            <a:endParaRPr lang="en-GB" b="1" dirty="0">
              <a:solidFill>
                <a:srgbClr val="FFFF00"/>
              </a:solidFill>
              <a:effectLst>
                <a:outerShdw blurRad="38100" dist="38100" dir="2700000" algn="tl">
                  <a:srgbClr val="000000">
                    <a:alpha val="43137"/>
                  </a:srgbClr>
                </a:outerShdw>
              </a:effectLst>
            </a:endParaRPr>
          </a:p>
          <a:p>
            <a:pPr marL="285750" indent="-285750" fontAlgn="auto">
              <a:spcBef>
                <a:spcPts val="0"/>
              </a:spcBef>
              <a:spcAft>
                <a:spcPts val="0"/>
              </a:spcAft>
              <a:buFont typeface="Arial" panose="020B0604020202020204" pitchFamily="34" charset="0"/>
              <a:buChar char="•"/>
              <a:defRPr/>
            </a:pPr>
            <a:r>
              <a:rPr lang="en-GB" b="1" dirty="0" smtClean="0">
                <a:solidFill>
                  <a:srgbClr val="FFFF00"/>
                </a:solidFill>
                <a:effectLst>
                  <a:outerShdw blurRad="38100" dist="38100" dir="2700000" algn="tl">
                    <a:srgbClr val="000000">
                      <a:alpha val="43137"/>
                    </a:srgbClr>
                  </a:outerShdw>
                </a:effectLst>
              </a:rPr>
              <a:t>Defeat </a:t>
            </a:r>
            <a:r>
              <a:rPr lang="en-GB" b="1" dirty="0">
                <a:solidFill>
                  <a:srgbClr val="FFFF00"/>
                </a:solidFill>
                <a:effectLst>
                  <a:outerShdw blurRad="38100" dist="38100" dir="2700000" algn="tl">
                    <a:srgbClr val="000000">
                      <a:alpha val="43137"/>
                    </a:srgbClr>
                  </a:outerShdw>
                </a:effectLst>
              </a:rPr>
              <a:t>in the First Sino-Japanese War (1894–1895</a:t>
            </a:r>
            <a:r>
              <a:rPr lang="en-GB" b="1" dirty="0" smtClean="0">
                <a:solidFill>
                  <a:srgbClr val="FFFF00"/>
                </a:solidFill>
                <a:effectLst>
                  <a:outerShdw blurRad="38100" dist="38100" dir="2700000" algn="tl">
                    <a:srgbClr val="000000">
                      <a:alpha val="43137"/>
                    </a:srgbClr>
                  </a:outerShdw>
                </a:effectLst>
              </a:rPr>
              <a:t>)</a:t>
            </a:r>
            <a:endParaRPr lang="en-GB" b="1" dirty="0">
              <a:solidFill>
                <a:srgbClr val="FFFF00"/>
              </a:solidFill>
              <a:effectLst>
                <a:outerShdw blurRad="38100" dist="38100" dir="2700000" algn="tl">
                  <a:srgbClr val="000000">
                    <a:alpha val="43137"/>
                  </a:srgbClr>
                </a:outerShdw>
              </a:effectLst>
            </a:endParaRPr>
          </a:p>
          <a:p>
            <a:pPr marL="285750" indent="-285750" fontAlgn="auto">
              <a:spcBef>
                <a:spcPts val="0"/>
              </a:spcBef>
              <a:spcAft>
                <a:spcPts val="0"/>
              </a:spcAft>
              <a:buFont typeface="Arial" panose="020B0604020202020204" pitchFamily="34" charset="0"/>
              <a:buChar char="•"/>
              <a:defRPr/>
            </a:pPr>
            <a:r>
              <a:rPr lang="en-GB" b="1" dirty="0" smtClean="0">
                <a:solidFill>
                  <a:srgbClr val="FFFF00"/>
                </a:solidFill>
                <a:effectLst>
                  <a:outerShdw blurRad="38100" dist="38100" dir="2700000" algn="tl">
                    <a:srgbClr val="000000">
                      <a:alpha val="43137"/>
                    </a:srgbClr>
                  </a:outerShdw>
                </a:effectLst>
              </a:rPr>
              <a:t>Eight-Nation </a:t>
            </a:r>
            <a:r>
              <a:rPr lang="en-GB" b="1" dirty="0">
                <a:solidFill>
                  <a:srgbClr val="FFFF00"/>
                </a:solidFill>
                <a:effectLst>
                  <a:outerShdw blurRad="38100" dist="38100" dir="2700000" algn="tl">
                    <a:srgbClr val="000000">
                      <a:alpha val="43137"/>
                    </a:srgbClr>
                  </a:outerShdw>
                </a:effectLst>
              </a:rPr>
              <a:t>Alliance </a:t>
            </a:r>
            <a:r>
              <a:rPr lang="en-GB" b="1" dirty="0" smtClean="0">
                <a:solidFill>
                  <a:srgbClr val="FFFF00"/>
                </a:solidFill>
                <a:effectLst>
                  <a:outerShdw blurRad="38100" dist="38100" dir="2700000" algn="tl">
                    <a:srgbClr val="000000">
                      <a:alpha val="43137"/>
                    </a:srgbClr>
                  </a:outerShdw>
                </a:effectLst>
              </a:rPr>
              <a:t>suppresses the </a:t>
            </a:r>
            <a:r>
              <a:rPr lang="en-GB" b="1" dirty="0">
                <a:solidFill>
                  <a:srgbClr val="FFFF00"/>
                </a:solidFill>
                <a:effectLst>
                  <a:outerShdw blurRad="38100" dist="38100" dir="2700000" algn="tl">
                    <a:srgbClr val="000000">
                      <a:alpha val="43137"/>
                    </a:srgbClr>
                  </a:outerShdw>
                </a:effectLst>
              </a:rPr>
              <a:t>Boxer uprising (</a:t>
            </a:r>
            <a:r>
              <a:rPr lang="en-GB" b="1" dirty="0" smtClean="0">
                <a:solidFill>
                  <a:srgbClr val="FFFF00"/>
                </a:solidFill>
                <a:effectLst>
                  <a:outerShdw blurRad="38100" dist="38100" dir="2700000" algn="tl">
                    <a:srgbClr val="000000">
                      <a:alpha val="43137"/>
                    </a:srgbClr>
                  </a:outerShdw>
                </a:effectLst>
              </a:rPr>
              <a:t>1899–1901</a:t>
            </a:r>
            <a:endParaRPr lang="en-GB" b="1" dirty="0">
              <a:solidFill>
                <a:srgbClr val="FFFF00"/>
              </a:solidFill>
              <a:effectLst>
                <a:outerShdw blurRad="38100" dist="38100" dir="2700000" algn="tl">
                  <a:srgbClr val="000000">
                    <a:alpha val="43137"/>
                  </a:srgbClr>
                </a:outerShdw>
              </a:effectLst>
            </a:endParaRPr>
          </a:p>
          <a:p>
            <a:pPr marL="285750" indent="-285750" fontAlgn="auto">
              <a:spcBef>
                <a:spcPts val="0"/>
              </a:spcBef>
              <a:spcAft>
                <a:spcPts val="0"/>
              </a:spcAft>
              <a:buFont typeface="Arial" panose="020B0604020202020204" pitchFamily="34" charset="0"/>
              <a:buChar char="•"/>
              <a:defRPr/>
            </a:pPr>
            <a:r>
              <a:rPr lang="en-GB" b="1" dirty="0" smtClean="0">
                <a:solidFill>
                  <a:srgbClr val="FFFF00"/>
                </a:solidFill>
                <a:effectLst>
                  <a:outerShdw blurRad="38100" dist="38100" dir="2700000" algn="tl">
                    <a:srgbClr val="000000">
                      <a:alpha val="43137"/>
                    </a:srgbClr>
                  </a:outerShdw>
                </a:effectLst>
              </a:rPr>
              <a:t>British </a:t>
            </a:r>
            <a:r>
              <a:rPr lang="en-GB" b="1" dirty="0">
                <a:solidFill>
                  <a:srgbClr val="FFFF00"/>
                </a:solidFill>
                <a:effectLst>
                  <a:outerShdw blurRad="38100" dist="38100" dir="2700000" algn="tl">
                    <a:srgbClr val="000000">
                      <a:alpha val="43137"/>
                    </a:srgbClr>
                  </a:outerShdw>
                </a:effectLst>
              </a:rPr>
              <a:t>invasion of Tibet (1903–1904</a:t>
            </a:r>
            <a:r>
              <a:rPr lang="en-GB" b="1" dirty="0" smtClean="0">
                <a:solidFill>
                  <a:srgbClr val="FFFF00"/>
                </a:solidFill>
                <a:effectLst>
                  <a:outerShdw blurRad="38100" dist="38100" dir="2700000" algn="tl">
                    <a:srgbClr val="000000">
                      <a:alpha val="43137"/>
                    </a:srgbClr>
                  </a:outerShdw>
                </a:effectLst>
              </a:rPr>
              <a:t>)</a:t>
            </a:r>
            <a:endParaRPr lang="en-GB" b="1" dirty="0">
              <a:solidFill>
                <a:srgbClr val="FFFF00"/>
              </a:solidFill>
              <a:effectLst>
                <a:outerShdw blurRad="38100" dist="38100" dir="2700000" algn="tl">
                  <a:srgbClr val="000000">
                    <a:alpha val="43137"/>
                  </a:srgbClr>
                </a:outerShdw>
              </a:effectLst>
            </a:endParaRPr>
          </a:p>
          <a:p>
            <a:pPr marL="285750" indent="-285750" fontAlgn="auto">
              <a:spcBef>
                <a:spcPts val="0"/>
              </a:spcBef>
              <a:spcAft>
                <a:spcPts val="0"/>
              </a:spcAft>
              <a:buFont typeface="Arial" panose="020B0604020202020204" pitchFamily="34" charset="0"/>
              <a:buChar char="•"/>
              <a:defRPr/>
            </a:pPr>
            <a:r>
              <a:rPr lang="en-GB" b="1" dirty="0" smtClean="0">
                <a:solidFill>
                  <a:srgbClr val="FFFF00"/>
                </a:solidFill>
                <a:effectLst>
                  <a:outerShdw blurRad="38100" dist="38100" dir="2700000" algn="tl">
                    <a:srgbClr val="000000">
                      <a:alpha val="43137"/>
                    </a:srgbClr>
                  </a:outerShdw>
                </a:effectLst>
              </a:rPr>
              <a:t>Twenty-One </a:t>
            </a:r>
            <a:r>
              <a:rPr lang="en-GB" b="1" dirty="0">
                <a:solidFill>
                  <a:srgbClr val="FFFF00"/>
                </a:solidFill>
                <a:effectLst>
                  <a:outerShdw blurRad="38100" dist="38100" dir="2700000" algn="tl">
                    <a:srgbClr val="000000">
                      <a:alpha val="43137"/>
                    </a:srgbClr>
                  </a:outerShdw>
                </a:effectLst>
              </a:rPr>
              <a:t>Demands (1915) by Japan</a:t>
            </a:r>
          </a:p>
          <a:p>
            <a:pPr marL="285750" indent="-285750" fontAlgn="auto">
              <a:spcBef>
                <a:spcPts val="0"/>
              </a:spcBef>
              <a:spcAft>
                <a:spcPts val="0"/>
              </a:spcAft>
              <a:buFont typeface="Arial" panose="020B0604020202020204" pitchFamily="34" charset="0"/>
              <a:buChar char="•"/>
              <a:defRPr/>
            </a:pPr>
            <a:r>
              <a:rPr lang="en-GB" b="1" dirty="0" smtClean="0">
                <a:solidFill>
                  <a:srgbClr val="FFFF00"/>
                </a:solidFill>
                <a:effectLst>
                  <a:outerShdw blurRad="38100" dist="38100" dir="2700000" algn="tl">
                    <a:srgbClr val="000000">
                      <a:alpha val="43137"/>
                    </a:srgbClr>
                  </a:outerShdw>
                </a:effectLst>
              </a:rPr>
              <a:t>China marginalised at Treaty of Versailles (1919)</a:t>
            </a:r>
          </a:p>
        </p:txBody>
      </p:sp>
      <p:pic>
        <p:nvPicPr>
          <p:cNvPr id="2053"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02048" y="38"/>
            <a:ext cx="2841952" cy="382545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Rectangle 8"/>
          <p:cNvSpPr/>
          <p:nvPr/>
        </p:nvSpPr>
        <p:spPr>
          <a:xfrm>
            <a:off x="-14681" y="0"/>
            <a:ext cx="9158681" cy="1096363"/>
          </a:xfrm>
          <a:prstGeom prst="rect">
            <a:avLst/>
          </a:prstGeom>
        </p:spPr>
        <p:txBody>
          <a:bodyPr wrap="square" lIns="540000" tIns="360000" rIns="540000" bIns="360000">
            <a:spAutoFit/>
          </a:bodyPr>
          <a:lstStyle/>
          <a:p>
            <a:pPr fontAlgn="auto">
              <a:spcBef>
                <a:spcPts val="0"/>
              </a:spcBef>
              <a:spcAft>
                <a:spcPts val="0"/>
              </a:spcAft>
              <a:defRPr/>
            </a:pPr>
            <a:r>
              <a:rPr lang="en-GB" sz="2400" b="1" dirty="0" smtClean="0">
                <a:solidFill>
                  <a:srgbClr val="FFFF00"/>
                </a:solidFill>
                <a:effectLst>
                  <a:outerShdw blurRad="38100" dist="38100" dir="2700000" algn="tl">
                    <a:srgbClr val="000000">
                      <a:alpha val="43137"/>
                    </a:srgbClr>
                  </a:outerShdw>
                </a:effectLst>
                <a:latin typeface="+mn-lt"/>
                <a:cs typeface="+mn-cs"/>
              </a:rPr>
              <a:t>2. History of Shanghai: ‘Century of Humiliation’</a:t>
            </a:r>
          </a:p>
        </p:txBody>
      </p:sp>
      <p:pic>
        <p:nvPicPr>
          <p:cNvPr id="2054" name="Picture 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53624" y="3597703"/>
            <a:ext cx="2290376" cy="329792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Rectangle 2"/>
          <p:cNvSpPr/>
          <p:nvPr/>
        </p:nvSpPr>
        <p:spPr>
          <a:xfrm>
            <a:off x="5364088" y="4437112"/>
            <a:ext cx="1489536" cy="1815882"/>
          </a:xfrm>
          <a:prstGeom prst="rect">
            <a:avLst/>
          </a:prstGeom>
        </p:spPr>
        <p:txBody>
          <a:bodyPr wrap="square">
            <a:spAutoFit/>
          </a:bodyPr>
          <a:lstStyle/>
          <a:p>
            <a:pPr algn="r">
              <a:defRPr/>
            </a:pPr>
            <a:r>
              <a:rPr lang="en-GB" sz="1600" dirty="0" smtClean="0"/>
              <a:t>French representation of Chinese diplomacy 1898; Chinese representation 1900</a:t>
            </a:r>
            <a:endParaRPr lang="en-GB" sz="1600" dirty="0"/>
          </a:p>
        </p:txBody>
      </p:sp>
    </p:spTree>
    <p:extLst>
      <p:ext uri="{BB962C8B-B14F-4D97-AF65-F5344CB8AC3E}">
        <p14:creationId xmlns:p14="http://schemas.microsoft.com/office/powerpoint/2010/main" val="2851197961"/>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76788" y="-16559"/>
            <a:ext cx="8348229" cy="313123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4"/>
          <p:cNvSpPr/>
          <p:nvPr/>
        </p:nvSpPr>
        <p:spPr>
          <a:xfrm>
            <a:off x="-11113" y="-3175"/>
            <a:ext cx="9155113" cy="1459879"/>
          </a:xfrm>
          <a:prstGeom prst="rect">
            <a:avLst/>
          </a:prstGeom>
        </p:spPr>
        <p:txBody>
          <a:bodyPr lIns="540000" tIns="540000" rIns="540000" bIns="540000">
            <a:spAutoFit/>
          </a:bodyPr>
          <a:lstStyle/>
          <a:p>
            <a:pPr fontAlgn="auto">
              <a:spcBef>
                <a:spcPts val="0"/>
              </a:spcBef>
              <a:spcAft>
                <a:spcPts val="0"/>
              </a:spcAft>
              <a:defRPr/>
            </a:pPr>
            <a:r>
              <a:rPr lang="en-GB" sz="2400" b="1" dirty="0">
                <a:solidFill>
                  <a:srgbClr val="FF0000"/>
                </a:solidFill>
                <a:effectLst>
                  <a:outerShdw blurRad="38100" dist="38100" dir="2700000" algn="tl">
                    <a:srgbClr val="000000">
                      <a:alpha val="43137"/>
                    </a:srgbClr>
                  </a:outerShdw>
                </a:effectLst>
              </a:rPr>
              <a:t>3. 'Colonial' </a:t>
            </a:r>
            <a:r>
              <a:rPr lang="en-GB" sz="2400" b="1" dirty="0" smtClean="0">
                <a:solidFill>
                  <a:srgbClr val="FF0000"/>
                </a:solidFill>
                <a:effectLst>
                  <a:outerShdw blurRad="38100" dist="38100" dir="2700000" algn="tl">
                    <a:srgbClr val="000000">
                      <a:alpha val="43137"/>
                    </a:srgbClr>
                  </a:outerShdw>
                </a:effectLst>
              </a:rPr>
              <a:t>Shanghai: Treaty of Nanking, 1842</a:t>
            </a:r>
            <a:endParaRPr lang="en-GB" b="1" dirty="0">
              <a:solidFill>
                <a:srgbClr val="FF0000"/>
              </a:solidFill>
              <a:effectLst>
                <a:outerShdw blurRad="38100" dist="38100" dir="2700000" algn="tl">
                  <a:srgbClr val="000000">
                    <a:alpha val="43137"/>
                  </a:srgbClr>
                </a:outerShdw>
              </a:effectLst>
              <a:latin typeface="+mn-lt"/>
              <a:cs typeface="+mn-cs"/>
            </a:endParaRPr>
          </a:p>
        </p:txBody>
      </p:sp>
      <p:sp>
        <p:nvSpPr>
          <p:cNvPr id="8" name="Rectangle 7"/>
          <p:cNvSpPr/>
          <p:nvPr/>
        </p:nvSpPr>
        <p:spPr>
          <a:xfrm>
            <a:off x="-11113" y="2274838"/>
            <a:ext cx="9136129" cy="5159014"/>
          </a:xfrm>
          <a:prstGeom prst="rect">
            <a:avLst/>
          </a:prstGeom>
        </p:spPr>
        <p:txBody>
          <a:bodyPr wrap="square" lIns="360000" tIns="360000" rIns="360000" bIns="360000">
            <a:spAutoFit/>
          </a:bodyPr>
          <a:lstStyle/>
          <a:p>
            <a:pPr algn="just"/>
            <a:r>
              <a:rPr lang="en-GB" dirty="0" smtClean="0"/>
              <a:t>“His </a:t>
            </a:r>
            <a:r>
              <a:rPr lang="en-GB" dirty="0"/>
              <a:t>Majesty the Emperor of China agrees that British Subjects, with their families and establishments, shall be </a:t>
            </a:r>
            <a:r>
              <a:rPr lang="en-GB" b="1" dirty="0">
                <a:solidFill>
                  <a:srgbClr val="FFFF00"/>
                </a:solidFill>
              </a:rPr>
              <a:t>allowed to reside, for the purpose of carrying on their mercantile pursuits, without molestation or restraint </a:t>
            </a:r>
            <a:r>
              <a:rPr lang="en-GB" dirty="0"/>
              <a:t>at the cities and towns of Canton, Amoy, Foochow-</a:t>
            </a:r>
            <a:r>
              <a:rPr lang="en-GB" dirty="0" err="1"/>
              <a:t>fu</a:t>
            </a:r>
            <a:r>
              <a:rPr lang="en-GB" dirty="0"/>
              <a:t>, </a:t>
            </a:r>
            <a:r>
              <a:rPr lang="en-GB" dirty="0" err="1"/>
              <a:t>Ningpo</a:t>
            </a:r>
            <a:r>
              <a:rPr lang="en-GB" dirty="0"/>
              <a:t> and Shanghai, and Her Majesty the Queen of Great Britain, etc., will appoint Superintendents or Consular Officers, to reside at each of the above named cities or towns, to be the medium of communication between the Chinese Authorities and the said Merchants, </a:t>
            </a:r>
            <a:endParaRPr lang="en-GB" dirty="0" smtClean="0"/>
          </a:p>
          <a:p>
            <a:pPr algn="just"/>
            <a:r>
              <a:rPr lang="en-GB" dirty="0" smtClean="0"/>
              <a:t>	… The </a:t>
            </a:r>
            <a:r>
              <a:rPr lang="en-GB" dirty="0"/>
              <a:t>Treaty of Perpetual Peace and Friendship provides for British </a:t>
            </a:r>
            <a:r>
              <a:rPr lang="en-GB" dirty="0" smtClean="0"/>
              <a:t>subjects </a:t>
            </a:r>
            <a:r>
              <a:rPr lang="en-GB" dirty="0"/>
              <a:t>and their families residing at the cities and towns of Canton, Foochow, Amoy, </a:t>
            </a:r>
            <a:r>
              <a:rPr lang="en-GB" dirty="0" err="1"/>
              <a:t>Ningpo</a:t>
            </a:r>
            <a:r>
              <a:rPr lang="en-GB" dirty="0"/>
              <a:t> and Shanghai, without molestation or restraint. </a:t>
            </a:r>
            <a:r>
              <a:rPr lang="en-GB" dirty="0">
                <a:solidFill>
                  <a:srgbClr val="FFFF00"/>
                </a:solidFill>
              </a:rPr>
              <a:t>It is </a:t>
            </a:r>
            <a:r>
              <a:rPr lang="en-GB" dirty="0" smtClean="0">
                <a:solidFill>
                  <a:srgbClr val="FFFF00"/>
                </a:solidFill>
              </a:rPr>
              <a:t>accordingly </a:t>
            </a:r>
            <a:r>
              <a:rPr lang="en-GB" dirty="0">
                <a:solidFill>
                  <a:srgbClr val="FFFF00"/>
                </a:solidFill>
              </a:rPr>
              <a:t>determined that ground and houses, the rent or price of which is to fairly and equitably arranged for, according to rates prevailing amongst the people without exaction on either side, shall be set apart by the local officers in communication with </a:t>
            </a:r>
            <a:r>
              <a:rPr lang="en-GB" dirty="0" smtClean="0">
                <a:solidFill>
                  <a:srgbClr val="FFFF00"/>
                </a:solidFill>
              </a:rPr>
              <a:t>the Consul.”</a:t>
            </a:r>
          </a:p>
          <a:p>
            <a:pPr marL="285750" indent="-285750" algn="r">
              <a:buFontTx/>
              <a:buChar char="-"/>
            </a:pPr>
            <a:r>
              <a:rPr lang="en-GB" dirty="0" smtClean="0"/>
              <a:t>C</a:t>
            </a:r>
            <a:r>
              <a:rPr lang="en-GB" dirty="0"/>
              <a:t>. F. </a:t>
            </a:r>
            <a:r>
              <a:rPr lang="en-GB" dirty="0" smtClean="0"/>
              <a:t>Fraser, ‘The </a:t>
            </a:r>
            <a:r>
              <a:rPr lang="en-GB" dirty="0"/>
              <a:t>Status of the International Settlement at </a:t>
            </a:r>
            <a:r>
              <a:rPr lang="en-GB" dirty="0" smtClean="0"/>
              <a:t>Shanghai,’ </a:t>
            </a:r>
            <a:r>
              <a:rPr lang="en-GB" i="1" dirty="0" smtClean="0"/>
              <a:t>Journal </a:t>
            </a:r>
            <a:r>
              <a:rPr lang="en-GB" i="1" dirty="0"/>
              <a:t>of Comparative Legislation and International Law</a:t>
            </a:r>
            <a:r>
              <a:rPr lang="en-GB" i="1" dirty="0" smtClean="0"/>
              <a:t>,  </a:t>
            </a:r>
            <a:r>
              <a:rPr lang="en-GB" dirty="0" smtClean="0"/>
              <a:t>Vol</a:t>
            </a:r>
            <a:r>
              <a:rPr lang="en-GB" dirty="0"/>
              <a:t>. 21, No. 1 (1939), </a:t>
            </a:r>
            <a:r>
              <a:rPr lang="en-GB" dirty="0" smtClean="0"/>
              <a:t>p. 39</a:t>
            </a:r>
          </a:p>
          <a:p>
            <a:pPr marL="285750" indent="-285750">
              <a:buFontTx/>
              <a:buChar char="-"/>
            </a:pPr>
            <a:endParaRPr lang="en-GB" dirty="0" smtClean="0"/>
          </a:p>
        </p:txBody>
      </p:sp>
    </p:spTree>
    <p:extLst>
      <p:ext uri="{BB962C8B-B14F-4D97-AF65-F5344CB8AC3E}">
        <p14:creationId xmlns:p14="http://schemas.microsoft.com/office/powerpoint/2010/main" val="3518275697"/>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11113" y="-3175"/>
            <a:ext cx="9155113" cy="1736878"/>
          </a:xfrm>
          <a:prstGeom prst="rect">
            <a:avLst/>
          </a:prstGeom>
        </p:spPr>
        <p:txBody>
          <a:bodyPr lIns="540000" tIns="540000" rIns="540000" bIns="540000">
            <a:spAutoFit/>
          </a:bodyPr>
          <a:lstStyle/>
          <a:p>
            <a:pPr fontAlgn="auto">
              <a:spcBef>
                <a:spcPts val="0"/>
              </a:spcBef>
              <a:spcAft>
                <a:spcPts val="0"/>
              </a:spcAft>
              <a:defRPr/>
            </a:pPr>
            <a:r>
              <a:rPr lang="en-GB" sz="2400" b="1" dirty="0">
                <a:solidFill>
                  <a:srgbClr val="FF0000"/>
                </a:solidFill>
                <a:effectLst>
                  <a:outerShdw blurRad="38100" dist="38100" dir="2700000" algn="tl">
                    <a:srgbClr val="000000">
                      <a:alpha val="43137"/>
                    </a:srgbClr>
                  </a:outerShdw>
                </a:effectLst>
              </a:rPr>
              <a:t>3. 'Colonial' </a:t>
            </a:r>
            <a:r>
              <a:rPr lang="en-GB" sz="2400" b="1" dirty="0" smtClean="0">
                <a:solidFill>
                  <a:srgbClr val="FF0000"/>
                </a:solidFill>
                <a:effectLst>
                  <a:outerShdw blurRad="38100" dist="38100" dir="2700000" algn="tl">
                    <a:srgbClr val="000000">
                      <a:alpha val="43137"/>
                    </a:srgbClr>
                  </a:outerShdw>
                </a:effectLst>
              </a:rPr>
              <a:t>Shanghai: International concessions</a:t>
            </a:r>
            <a:endParaRPr lang="en-GB" sz="2400" b="1" dirty="0" smtClean="0">
              <a:solidFill>
                <a:srgbClr val="FF0000"/>
              </a:solidFill>
              <a:effectLst>
                <a:outerShdw blurRad="38100" dist="38100" dir="2700000" algn="tl">
                  <a:srgbClr val="000000">
                    <a:alpha val="43137"/>
                  </a:srgbClr>
                </a:outerShdw>
              </a:effectLst>
              <a:latin typeface="+mn-lt"/>
              <a:cs typeface="+mn-cs"/>
            </a:endParaRPr>
          </a:p>
          <a:p>
            <a:pPr fontAlgn="auto">
              <a:spcBef>
                <a:spcPts val="0"/>
              </a:spcBef>
              <a:spcAft>
                <a:spcPts val="0"/>
              </a:spcAft>
              <a:defRPr/>
            </a:pPr>
            <a:endParaRPr lang="en-GB" b="1" dirty="0">
              <a:solidFill>
                <a:srgbClr val="FF0000"/>
              </a:solidFill>
              <a:effectLst>
                <a:outerShdw blurRad="38100" dist="38100" dir="2700000" algn="tl">
                  <a:srgbClr val="000000">
                    <a:alpha val="43137"/>
                  </a:srgbClr>
                </a:outerShdw>
              </a:effectLst>
              <a:latin typeface="+mn-lt"/>
              <a:cs typeface="+mn-cs"/>
            </a:endParaRPr>
          </a:p>
        </p:txBody>
      </p:sp>
      <p:pic>
        <p:nvPicPr>
          <p:cNvPr id="921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113" y="1052736"/>
            <a:ext cx="9144000" cy="407694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0" y="5229200"/>
            <a:ext cx="9047609" cy="1323439"/>
          </a:xfrm>
          <a:prstGeom prst="rect">
            <a:avLst/>
          </a:prstGeom>
        </p:spPr>
        <p:txBody>
          <a:bodyPr wrap="square" lIns="540000" rIns="540000">
            <a:spAutoFit/>
          </a:bodyPr>
          <a:lstStyle/>
          <a:p>
            <a:pPr marL="285750" indent="-285750" fontAlgn="auto">
              <a:spcBef>
                <a:spcPts val="0"/>
              </a:spcBef>
              <a:spcAft>
                <a:spcPts val="0"/>
              </a:spcAft>
              <a:buFont typeface="Arial" panose="020B0604020202020204" pitchFamily="34" charset="0"/>
              <a:buChar char="•"/>
              <a:defRPr/>
            </a:pPr>
            <a:r>
              <a:rPr lang="en-GB" sz="2000" dirty="0" smtClean="0">
                <a:solidFill>
                  <a:srgbClr val="FFFF00"/>
                </a:solidFill>
                <a:effectLst>
                  <a:outerShdw blurRad="38100" dist="38100" dir="2700000" algn="tl">
                    <a:srgbClr val="000000">
                      <a:alpha val="43137"/>
                    </a:srgbClr>
                  </a:outerShdw>
                </a:effectLst>
              </a:rPr>
              <a:t>Shanghai becomes extraterritorial location where British laws and treaties apply</a:t>
            </a:r>
          </a:p>
          <a:p>
            <a:pPr marL="285750" indent="-285750">
              <a:buFont typeface="Arial" panose="020B0604020202020204" pitchFamily="34" charset="0"/>
              <a:buChar char="•"/>
              <a:defRPr/>
            </a:pPr>
            <a:r>
              <a:rPr lang="en-GB" sz="2000" dirty="0">
                <a:solidFill>
                  <a:srgbClr val="FFFF00"/>
                </a:solidFill>
                <a:effectLst>
                  <a:outerShdw blurRad="38100" dist="38100" dir="2700000" algn="tl">
                    <a:srgbClr val="000000">
                      <a:alpha val="43137"/>
                    </a:srgbClr>
                  </a:outerShdw>
                </a:effectLst>
              </a:rPr>
              <a:t>American and French concessions also </a:t>
            </a:r>
            <a:r>
              <a:rPr lang="en-GB" sz="2000" dirty="0" smtClean="0">
                <a:solidFill>
                  <a:srgbClr val="FFFF00"/>
                </a:solidFill>
                <a:effectLst>
                  <a:outerShdw blurRad="38100" dist="38100" dir="2700000" algn="tl">
                    <a:srgbClr val="000000">
                      <a:alpha val="43137"/>
                    </a:srgbClr>
                  </a:outerShdw>
                </a:effectLst>
              </a:rPr>
              <a:t>awarded in 1840s</a:t>
            </a:r>
            <a:endParaRPr lang="en-GB" sz="2000" dirty="0">
              <a:solidFill>
                <a:srgbClr val="FF0000"/>
              </a:solidFill>
              <a:effectLst>
                <a:outerShdw blurRad="38100" dist="38100" dir="2700000" algn="tl">
                  <a:srgbClr val="000000">
                    <a:alpha val="43137"/>
                  </a:srgbClr>
                </a:outerShdw>
              </a:effectLst>
            </a:endParaRPr>
          </a:p>
          <a:p>
            <a:pPr marL="285750" indent="-285750" fontAlgn="auto">
              <a:spcBef>
                <a:spcPts val="0"/>
              </a:spcBef>
              <a:spcAft>
                <a:spcPts val="0"/>
              </a:spcAft>
              <a:buFont typeface="Arial" panose="020B0604020202020204" pitchFamily="34" charset="0"/>
              <a:buChar char="•"/>
              <a:defRPr/>
            </a:pPr>
            <a:r>
              <a:rPr lang="en-GB" sz="2000" dirty="0" smtClean="0">
                <a:solidFill>
                  <a:srgbClr val="FFFF00"/>
                </a:solidFill>
                <a:effectLst>
                  <a:outerShdw blurRad="38100" dist="38100" dir="2700000" algn="tl">
                    <a:srgbClr val="000000">
                      <a:alpha val="43137"/>
                    </a:srgbClr>
                  </a:outerShdw>
                </a:effectLst>
              </a:rPr>
              <a:t>International Settlement est. with its own municipal council</a:t>
            </a:r>
          </a:p>
        </p:txBody>
      </p:sp>
    </p:spTree>
    <p:extLst>
      <p:ext uri="{BB962C8B-B14F-4D97-AF65-F5344CB8AC3E}">
        <p14:creationId xmlns:p14="http://schemas.microsoft.com/office/powerpoint/2010/main" val="2178481774"/>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60032" y="-3174"/>
            <a:ext cx="4286994" cy="257052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a:off x="0" y="2543362"/>
            <a:ext cx="9144000" cy="4266462"/>
          </a:xfrm>
          <a:prstGeom prst="rect">
            <a:avLst/>
          </a:prstGeom>
        </p:spPr>
        <p:txBody>
          <a:bodyPr wrap="square" lIns="360000" tIns="360000" rIns="360000" bIns="360000">
            <a:spAutoFit/>
          </a:bodyPr>
          <a:lstStyle/>
          <a:p>
            <a:pPr marL="342900" indent="-342900">
              <a:buFont typeface="Arial" panose="020B0604020202020204" pitchFamily="34" charset="0"/>
              <a:buChar char="•"/>
            </a:pPr>
            <a:r>
              <a:rPr lang="en-GB" dirty="0"/>
              <a:t>British and American settlements were amalgamated into a single </a:t>
            </a:r>
            <a:r>
              <a:rPr lang="en-GB" dirty="0" smtClean="0"/>
              <a:t>International Settlement , 1863.</a:t>
            </a:r>
          </a:p>
          <a:p>
            <a:pPr marL="342900" indent="-342900">
              <a:buFont typeface="Arial" panose="020B0604020202020204" pitchFamily="34" charset="0"/>
              <a:buChar char="•"/>
            </a:pPr>
            <a:r>
              <a:rPr lang="en-GB" dirty="0" smtClean="0"/>
              <a:t>1866 Land regulations of </a:t>
            </a:r>
            <a:r>
              <a:rPr lang="en-GB" dirty="0"/>
              <a:t>I</a:t>
            </a:r>
            <a:r>
              <a:rPr lang="en-GB" dirty="0" smtClean="0"/>
              <a:t>nternational Settlement</a:t>
            </a:r>
          </a:p>
          <a:p>
            <a:pPr marL="914400" lvl="1" indent="-457200">
              <a:buAutoNum type="arabicPeriod"/>
            </a:pPr>
            <a:r>
              <a:rPr lang="en-GB" sz="1600" dirty="0" smtClean="0"/>
              <a:t>That </a:t>
            </a:r>
            <a:r>
              <a:rPr lang="en-GB" sz="1600" dirty="0"/>
              <a:t>whatever territorial authority as established shall be directly </a:t>
            </a:r>
            <a:r>
              <a:rPr lang="en-GB" sz="1600" b="1" dirty="0">
                <a:solidFill>
                  <a:srgbClr val="FFFF00"/>
                </a:solidFill>
              </a:rPr>
              <a:t>from the Chinese Government</a:t>
            </a:r>
            <a:r>
              <a:rPr lang="en-GB" sz="1600" dirty="0"/>
              <a:t>, through the ratepayers' ministers. </a:t>
            </a:r>
            <a:endParaRPr lang="en-GB" sz="1600" dirty="0" smtClean="0"/>
          </a:p>
          <a:p>
            <a:pPr marL="914400" lvl="1" indent="-457200">
              <a:buAutoNum type="arabicPeriod"/>
            </a:pPr>
            <a:r>
              <a:rPr lang="en-GB" sz="1600" dirty="0" smtClean="0"/>
              <a:t>That </a:t>
            </a:r>
            <a:r>
              <a:rPr lang="en-GB" sz="1600" dirty="0"/>
              <a:t>such </a:t>
            </a:r>
            <a:r>
              <a:rPr lang="en-GB" sz="1600" b="1" dirty="0">
                <a:solidFill>
                  <a:srgbClr val="FFFF00"/>
                </a:solidFill>
              </a:rPr>
              <a:t>shall not extend beyond simple municipal matters, police and taxes, for municipal objects</a:t>
            </a:r>
            <a:r>
              <a:rPr lang="en-GB" sz="1600" dirty="0" smtClean="0">
                <a:solidFill>
                  <a:srgbClr val="FFFF00"/>
                </a:solidFill>
              </a:rPr>
              <a:t>.</a:t>
            </a:r>
          </a:p>
          <a:p>
            <a:pPr marL="914400" lvl="1" indent="-457200">
              <a:buAutoNum type="arabicPeriod"/>
            </a:pPr>
            <a:r>
              <a:rPr lang="en-GB" sz="1600" dirty="0" smtClean="0"/>
              <a:t>That </a:t>
            </a:r>
            <a:r>
              <a:rPr lang="en-GB" sz="1600" dirty="0"/>
              <a:t>the Chinese not actually in foreign employ shall be wholly the control of Chinese officers, as much as in the Chinese city</a:t>
            </a:r>
            <a:r>
              <a:rPr lang="en-GB" sz="1600" dirty="0" smtClean="0"/>
              <a:t>.</a:t>
            </a:r>
          </a:p>
          <a:p>
            <a:pPr marL="914400" lvl="1" indent="-457200">
              <a:buAutoNum type="arabicPeriod"/>
            </a:pPr>
            <a:r>
              <a:rPr lang="en-GB" sz="1600" dirty="0" smtClean="0"/>
              <a:t>That </a:t>
            </a:r>
            <a:r>
              <a:rPr lang="en-GB" sz="1600" dirty="0"/>
              <a:t>each consul shall have the government and control of people, as now: the municipal authority simply arresting offenders the public peace, handing them over and prosecuting them before their </a:t>
            </a:r>
            <a:r>
              <a:rPr lang="en-GB" sz="1600" dirty="0" smtClean="0"/>
              <a:t> own authorities</a:t>
            </a:r>
            <a:r>
              <a:rPr lang="en-GB" sz="1600" dirty="0"/>
              <a:t>, Chinese and others, as the case may be</a:t>
            </a:r>
            <a:r>
              <a:rPr lang="en-GB" sz="1600" dirty="0" smtClean="0"/>
              <a:t>.</a:t>
            </a:r>
          </a:p>
          <a:p>
            <a:pPr marL="914400" lvl="1" indent="-457200">
              <a:buAutoNum type="arabicPeriod"/>
            </a:pPr>
            <a:r>
              <a:rPr lang="en-GB" sz="1600" dirty="0" smtClean="0"/>
              <a:t>There </a:t>
            </a:r>
            <a:r>
              <a:rPr lang="en-GB" sz="1600" dirty="0"/>
              <a:t>shall be a Chinese element in the municipal system, reference shall be made, and assent obtained to any measure affecting Chinese residents</a:t>
            </a:r>
            <a:r>
              <a:rPr lang="en-GB" sz="1600" dirty="0" smtClean="0"/>
              <a:t>.</a:t>
            </a:r>
            <a:endParaRPr lang="en-GB" sz="1600" dirty="0"/>
          </a:p>
        </p:txBody>
      </p:sp>
      <p:sp>
        <p:nvSpPr>
          <p:cNvPr id="5" name="Rectangle 4"/>
          <p:cNvSpPr/>
          <p:nvPr/>
        </p:nvSpPr>
        <p:spPr>
          <a:xfrm>
            <a:off x="-11113" y="-3175"/>
            <a:ext cx="4871145" cy="1829211"/>
          </a:xfrm>
          <a:prstGeom prst="rect">
            <a:avLst/>
          </a:prstGeom>
        </p:spPr>
        <p:txBody>
          <a:bodyPr wrap="square" lIns="540000" tIns="540000" rIns="540000" bIns="540000">
            <a:spAutoFit/>
          </a:bodyPr>
          <a:lstStyle/>
          <a:p>
            <a:pPr fontAlgn="auto">
              <a:spcBef>
                <a:spcPts val="0"/>
              </a:spcBef>
              <a:spcAft>
                <a:spcPts val="0"/>
              </a:spcAft>
              <a:defRPr/>
            </a:pPr>
            <a:r>
              <a:rPr lang="en-GB" sz="2400" b="1" dirty="0" smtClean="0">
                <a:solidFill>
                  <a:srgbClr val="FFFF00"/>
                </a:solidFill>
                <a:effectLst>
                  <a:outerShdw blurRad="38100" dist="38100" dir="2700000" algn="tl">
                    <a:srgbClr val="000000">
                      <a:alpha val="43137"/>
                    </a:srgbClr>
                  </a:outerShdw>
                </a:effectLst>
              </a:rPr>
              <a:t>3. 'Colonial' Shanghai</a:t>
            </a:r>
            <a:r>
              <a:rPr lang="en-GB" sz="2400" b="1" dirty="0" smtClean="0">
                <a:solidFill>
                  <a:srgbClr val="FFFF00"/>
                </a:solidFill>
                <a:effectLst>
                  <a:outerShdw blurRad="38100" dist="38100" dir="2700000" algn="tl">
                    <a:srgbClr val="000000">
                      <a:alpha val="43137"/>
                    </a:srgbClr>
                  </a:outerShdw>
                </a:effectLst>
                <a:latin typeface="+mn-lt"/>
                <a:cs typeface="+mn-cs"/>
              </a:rPr>
              <a:t>: </a:t>
            </a:r>
          </a:p>
          <a:p>
            <a:pPr fontAlgn="auto">
              <a:spcBef>
                <a:spcPts val="0"/>
              </a:spcBef>
              <a:spcAft>
                <a:spcPts val="0"/>
              </a:spcAft>
              <a:defRPr/>
            </a:pPr>
            <a:r>
              <a:rPr lang="en-GB" sz="2400" b="1" dirty="0" smtClean="0">
                <a:solidFill>
                  <a:srgbClr val="FFFF00"/>
                </a:solidFill>
                <a:effectLst>
                  <a:outerShdw blurRad="38100" dist="38100" dir="2700000" algn="tl">
                    <a:srgbClr val="000000">
                      <a:alpha val="43137"/>
                    </a:srgbClr>
                  </a:outerShdw>
                </a:effectLst>
                <a:latin typeface="+mn-lt"/>
                <a:cs typeface="+mn-cs"/>
              </a:rPr>
              <a:t>Municipal Council</a:t>
            </a:r>
            <a:endParaRPr lang="en-GB" sz="2400" b="1" dirty="0">
              <a:solidFill>
                <a:srgbClr val="FFFF00"/>
              </a:solidFill>
              <a:effectLst>
                <a:outerShdw blurRad="38100" dist="38100" dir="2700000" algn="tl">
                  <a:srgbClr val="000000">
                    <a:alpha val="43137"/>
                  </a:srgbClr>
                </a:outerShdw>
              </a:effectLst>
              <a:latin typeface="+mn-lt"/>
              <a:cs typeface="+mn-cs"/>
            </a:endParaRPr>
          </a:p>
        </p:txBody>
      </p:sp>
      <p:sp>
        <p:nvSpPr>
          <p:cNvPr id="3" name="Rectangle 2"/>
          <p:cNvSpPr/>
          <p:nvPr/>
        </p:nvSpPr>
        <p:spPr>
          <a:xfrm>
            <a:off x="272707" y="1804698"/>
            <a:ext cx="4299293" cy="954107"/>
          </a:xfrm>
          <a:prstGeom prst="rect">
            <a:avLst/>
          </a:prstGeom>
        </p:spPr>
        <p:txBody>
          <a:bodyPr wrap="square">
            <a:spAutoFit/>
          </a:bodyPr>
          <a:lstStyle/>
          <a:p>
            <a:pPr marL="285750" indent="-285750" algn="r">
              <a:buFontTx/>
              <a:buChar char="-"/>
            </a:pPr>
            <a:r>
              <a:rPr lang="en-GB" sz="1400" dirty="0"/>
              <a:t>C. F. Fraser, ‘The Status of the International Settlement at Shanghai,’ </a:t>
            </a:r>
            <a:r>
              <a:rPr lang="en-GB" sz="1400" i="1" dirty="0"/>
              <a:t>Journal of Comparative Legislation and International Law,  </a:t>
            </a:r>
            <a:r>
              <a:rPr lang="en-GB" sz="1400" dirty="0"/>
              <a:t>Vol. 21, No. 1 (1939), p. </a:t>
            </a:r>
            <a:r>
              <a:rPr lang="en-GB" sz="1400" dirty="0" smtClean="0"/>
              <a:t>44</a:t>
            </a:r>
            <a:endParaRPr lang="en-GB" sz="1400" dirty="0"/>
          </a:p>
        </p:txBody>
      </p:sp>
    </p:spTree>
    <p:extLst>
      <p:ext uri="{BB962C8B-B14F-4D97-AF65-F5344CB8AC3E}">
        <p14:creationId xmlns:p14="http://schemas.microsoft.com/office/powerpoint/2010/main" val="4211531206"/>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22" name="Picture 6" descr="http://ichef.bbci.co.uk/arts/yourpaintings/images/paintings/wml/large/nml_wml_1995_61_large.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113" y="-1344658"/>
            <a:ext cx="9196661" cy="6141810"/>
          </a:xfrm>
          <a:prstGeom prst="rect">
            <a:avLst/>
          </a:prstGeom>
          <a:noFill/>
          <a:extLst>
            <a:ext uri="{909E8E84-426E-40DD-AFC4-6F175D3DCCD1}">
              <a14:hiddenFill xmlns:a14="http://schemas.microsoft.com/office/drawing/2010/main">
                <a:solidFill>
                  <a:srgbClr val="FFFFFF"/>
                </a:solidFill>
              </a14:hiddenFill>
            </a:ext>
          </a:extLst>
        </p:spPr>
      </p:pic>
      <p:sp>
        <p:nvSpPr>
          <p:cNvPr id="10" name="Rectangle 9"/>
          <p:cNvSpPr/>
          <p:nvPr/>
        </p:nvSpPr>
        <p:spPr>
          <a:xfrm>
            <a:off x="-11113" y="-3175"/>
            <a:ext cx="9155113" cy="1459879"/>
          </a:xfrm>
          <a:prstGeom prst="rect">
            <a:avLst/>
          </a:prstGeom>
        </p:spPr>
        <p:txBody>
          <a:bodyPr lIns="540000" tIns="540000" rIns="540000" bIns="540000">
            <a:spAutoFit/>
          </a:bodyPr>
          <a:lstStyle/>
          <a:p>
            <a:pPr fontAlgn="auto">
              <a:spcBef>
                <a:spcPts val="0"/>
              </a:spcBef>
              <a:spcAft>
                <a:spcPts val="0"/>
              </a:spcAft>
              <a:defRPr/>
            </a:pPr>
            <a:r>
              <a:rPr lang="en-GB" sz="2400" b="1" dirty="0" smtClean="0">
                <a:solidFill>
                  <a:srgbClr val="FF0000"/>
                </a:solidFill>
                <a:effectLst>
                  <a:outerShdw blurRad="38100" dist="38100" dir="2700000" algn="tl">
                    <a:srgbClr val="000000">
                      <a:alpha val="43137"/>
                    </a:srgbClr>
                  </a:outerShdw>
                </a:effectLst>
              </a:rPr>
              <a:t>3. 'Colonial' Shanghai</a:t>
            </a:r>
            <a:r>
              <a:rPr lang="en-GB" sz="2400" b="1" dirty="0" smtClean="0">
                <a:solidFill>
                  <a:srgbClr val="FF0000"/>
                </a:solidFill>
                <a:effectLst>
                  <a:outerShdw blurRad="38100" dist="38100" dir="2700000" algn="tl">
                    <a:srgbClr val="000000">
                      <a:alpha val="43137"/>
                    </a:srgbClr>
                  </a:outerShdw>
                </a:effectLst>
                <a:latin typeface="+mn-lt"/>
                <a:cs typeface="+mn-cs"/>
              </a:rPr>
              <a:t>: The Bund</a:t>
            </a:r>
            <a:endParaRPr lang="en-GB" sz="2400" b="1" dirty="0">
              <a:solidFill>
                <a:srgbClr val="FF0000"/>
              </a:solidFill>
              <a:effectLst>
                <a:outerShdw blurRad="38100" dist="38100" dir="2700000" algn="tl">
                  <a:srgbClr val="000000">
                    <a:alpha val="43137"/>
                  </a:srgbClr>
                </a:outerShdw>
              </a:effectLst>
              <a:latin typeface="+mn-lt"/>
              <a:cs typeface="+mn-cs"/>
            </a:endParaRPr>
          </a:p>
        </p:txBody>
      </p:sp>
      <p:sp>
        <p:nvSpPr>
          <p:cNvPr id="7" name="Rectangle 6"/>
          <p:cNvSpPr/>
          <p:nvPr/>
        </p:nvSpPr>
        <p:spPr>
          <a:xfrm>
            <a:off x="-42417" y="4797152"/>
            <a:ext cx="9047609" cy="1938992"/>
          </a:xfrm>
          <a:prstGeom prst="rect">
            <a:avLst/>
          </a:prstGeom>
        </p:spPr>
        <p:txBody>
          <a:bodyPr wrap="square" lIns="540000" rIns="540000">
            <a:spAutoFit/>
          </a:bodyPr>
          <a:lstStyle/>
          <a:p>
            <a:pPr marL="285750" indent="-285750" fontAlgn="auto">
              <a:spcBef>
                <a:spcPts val="0"/>
              </a:spcBef>
              <a:spcAft>
                <a:spcPts val="0"/>
              </a:spcAft>
              <a:buFont typeface="Arial" panose="020B0604020202020204" pitchFamily="34" charset="0"/>
              <a:buChar char="•"/>
              <a:defRPr/>
            </a:pPr>
            <a:r>
              <a:rPr lang="en-GB" sz="2000" dirty="0" smtClean="0">
                <a:solidFill>
                  <a:srgbClr val="FFFF00"/>
                </a:solidFill>
                <a:effectLst>
                  <a:outerShdw blurRad="38100" dist="38100" dir="2700000" algn="tl">
                    <a:srgbClr val="000000">
                      <a:alpha val="43137"/>
                    </a:srgbClr>
                  </a:outerShdw>
                </a:effectLst>
              </a:rPr>
              <a:t>Bund = levee, embankment in Urdu</a:t>
            </a:r>
          </a:p>
          <a:p>
            <a:pPr marL="285750" indent="-285750" fontAlgn="auto">
              <a:spcBef>
                <a:spcPts val="0"/>
              </a:spcBef>
              <a:spcAft>
                <a:spcPts val="0"/>
              </a:spcAft>
              <a:buFont typeface="Arial" panose="020B0604020202020204" pitchFamily="34" charset="0"/>
              <a:buChar char="•"/>
              <a:defRPr/>
            </a:pPr>
            <a:r>
              <a:rPr lang="en-GB" sz="2000" dirty="0" smtClean="0">
                <a:solidFill>
                  <a:srgbClr val="FFFF00"/>
                </a:solidFill>
                <a:effectLst>
                  <a:outerShdw blurRad="38100" dist="38100" dir="2700000" algn="tl">
                    <a:srgbClr val="000000">
                      <a:alpha val="43137"/>
                    </a:srgbClr>
                  </a:outerShdw>
                </a:effectLst>
              </a:rPr>
              <a:t>British zone of influence centres on shorefront of Huangpu river</a:t>
            </a:r>
          </a:p>
          <a:p>
            <a:pPr marL="285750" indent="-285750" fontAlgn="auto">
              <a:spcBef>
                <a:spcPts val="0"/>
              </a:spcBef>
              <a:spcAft>
                <a:spcPts val="0"/>
              </a:spcAft>
              <a:buFont typeface="Arial" panose="020B0604020202020204" pitchFamily="34" charset="0"/>
              <a:buChar char="•"/>
              <a:defRPr/>
            </a:pPr>
            <a:r>
              <a:rPr lang="en-GB" sz="2000" dirty="0" smtClean="0">
                <a:solidFill>
                  <a:srgbClr val="FFFF00"/>
                </a:solidFill>
                <a:effectLst>
                  <a:outerShdw blurRad="38100" dist="38100" dir="2700000" algn="tl">
                    <a:srgbClr val="000000">
                      <a:alpha val="43137"/>
                    </a:srgbClr>
                  </a:outerShdw>
                </a:effectLst>
              </a:rPr>
              <a:t>Steamship connections with Britain increases trade from 1860s onwards</a:t>
            </a:r>
          </a:p>
          <a:p>
            <a:pPr marL="285750" indent="-285750" fontAlgn="auto">
              <a:spcBef>
                <a:spcPts val="0"/>
              </a:spcBef>
              <a:spcAft>
                <a:spcPts val="0"/>
              </a:spcAft>
              <a:buFont typeface="Arial" panose="020B0604020202020204" pitchFamily="34" charset="0"/>
              <a:buChar char="•"/>
              <a:defRPr/>
            </a:pPr>
            <a:r>
              <a:rPr lang="en-GB" sz="2000" dirty="0">
                <a:solidFill>
                  <a:srgbClr val="FFFF00"/>
                </a:solidFill>
                <a:effectLst>
                  <a:outerShdw blurRad="38100" dist="38100" dir="2700000" algn="tl">
                    <a:srgbClr val="000000">
                      <a:alpha val="43137"/>
                    </a:srgbClr>
                  </a:outerShdw>
                </a:effectLst>
              </a:rPr>
              <a:t>The </a:t>
            </a:r>
            <a:r>
              <a:rPr lang="en-GB" sz="2000" dirty="0" smtClean="0">
                <a:solidFill>
                  <a:srgbClr val="FFFF00"/>
                </a:solidFill>
                <a:effectLst>
                  <a:outerShdw blurRad="38100" dist="38100" dir="2700000" algn="tl">
                    <a:srgbClr val="000000">
                      <a:alpha val="43137"/>
                    </a:srgbClr>
                  </a:outerShdw>
                </a:effectLst>
              </a:rPr>
              <a:t>Bund becomes home to banks </a:t>
            </a:r>
            <a:r>
              <a:rPr lang="en-GB" sz="2000" dirty="0">
                <a:solidFill>
                  <a:srgbClr val="FFFF00"/>
                </a:solidFill>
                <a:effectLst>
                  <a:outerShdw blurRad="38100" dist="38100" dir="2700000" algn="tl">
                    <a:srgbClr val="000000">
                      <a:alpha val="43137"/>
                    </a:srgbClr>
                  </a:outerShdw>
                </a:effectLst>
              </a:rPr>
              <a:t>and trading houses from </a:t>
            </a:r>
            <a:r>
              <a:rPr lang="en-GB" sz="2000" dirty="0" smtClean="0">
                <a:solidFill>
                  <a:srgbClr val="FFFF00"/>
                </a:solidFill>
                <a:effectLst>
                  <a:outerShdw blurRad="38100" dist="38100" dir="2700000" algn="tl">
                    <a:srgbClr val="000000">
                      <a:alpha val="43137"/>
                    </a:srgbClr>
                  </a:outerShdw>
                </a:effectLst>
              </a:rPr>
              <a:t>Britain, France</a:t>
            </a:r>
            <a:r>
              <a:rPr lang="en-GB" sz="2000" dirty="0">
                <a:solidFill>
                  <a:srgbClr val="FFFF00"/>
                </a:solidFill>
                <a:effectLst>
                  <a:outerShdw blurRad="38100" dist="38100" dir="2700000" algn="tl">
                    <a:srgbClr val="000000">
                      <a:alpha val="43137"/>
                    </a:srgbClr>
                  </a:outerShdw>
                </a:effectLst>
              </a:rPr>
              <a:t>, the </a:t>
            </a:r>
            <a:r>
              <a:rPr lang="en-GB" sz="2000" dirty="0" smtClean="0">
                <a:solidFill>
                  <a:srgbClr val="FFFF00"/>
                </a:solidFill>
                <a:effectLst>
                  <a:outerShdw blurRad="38100" dist="38100" dir="2700000" algn="tl">
                    <a:srgbClr val="000000">
                      <a:alpha val="43137"/>
                    </a:srgbClr>
                  </a:outerShdw>
                </a:effectLst>
              </a:rPr>
              <a:t>US, Russia</a:t>
            </a:r>
            <a:r>
              <a:rPr lang="en-GB" sz="2000" dirty="0">
                <a:solidFill>
                  <a:srgbClr val="FFFF00"/>
                </a:solidFill>
                <a:effectLst>
                  <a:outerShdw blurRad="38100" dist="38100" dir="2700000" algn="tl">
                    <a:srgbClr val="000000">
                      <a:alpha val="43137"/>
                    </a:srgbClr>
                  </a:outerShdw>
                </a:effectLst>
              </a:rPr>
              <a:t>, Germany, Japan, </a:t>
            </a:r>
            <a:r>
              <a:rPr lang="en-GB" sz="2000" dirty="0" smtClean="0">
                <a:solidFill>
                  <a:srgbClr val="FFFF00"/>
                </a:solidFill>
                <a:effectLst>
                  <a:outerShdw blurRad="38100" dist="38100" dir="2700000" algn="tl">
                    <a:srgbClr val="000000">
                      <a:alpha val="43137"/>
                    </a:srgbClr>
                  </a:outerShdw>
                </a:effectLst>
              </a:rPr>
              <a:t>Netherlands </a:t>
            </a:r>
            <a:r>
              <a:rPr lang="en-GB" sz="2000" dirty="0">
                <a:solidFill>
                  <a:srgbClr val="FFFF00"/>
                </a:solidFill>
                <a:effectLst>
                  <a:outerShdw blurRad="38100" dist="38100" dir="2700000" algn="tl">
                    <a:srgbClr val="000000">
                      <a:alpha val="43137"/>
                    </a:srgbClr>
                  </a:outerShdw>
                </a:effectLst>
              </a:rPr>
              <a:t>and </a:t>
            </a:r>
            <a:r>
              <a:rPr lang="en-GB" sz="2000" dirty="0" smtClean="0">
                <a:solidFill>
                  <a:srgbClr val="FFFF00"/>
                </a:solidFill>
                <a:effectLst>
                  <a:outerShdw blurRad="38100" dist="38100" dir="2700000" algn="tl">
                    <a:srgbClr val="000000">
                      <a:alpha val="43137"/>
                    </a:srgbClr>
                  </a:outerShdw>
                </a:effectLst>
              </a:rPr>
              <a:t>Belgium, plus e </a:t>
            </a:r>
            <a:r>
              <a:rPr lang="en-GB" sz="2000" dirty="0">
                <a:solidFill>
                  <a:srgbClr val="FFFF00"/>
                </a:solidFill>
                <a:effectLst>
                  <a:outerShdw blurRad="38100" dist="38100" dir="2700000" algn="tl">
                    <a:srgbClr val="000000">
                      <a:alpha val="43137"/>
                    </a:srgbClr>
                  </a:outerShdw>
                </a:effectLst>
              </a:rPr>
              <a:t>consulates of Russia and Britain, a newspaper</a:t>
            </a:r>
            <a:r>
              <a:rPr lang="en-GB" sz="2000" dirty="0" smtClean="0">
                <a:solidFill>
                  <a:srgbClr val="FFFF00"/>
                </a:solidFill>
                <a:effectLst>
                  <a:outerShdw blurRad="38100" dist="38100" dir="2700000" algn="tl">
                    <a:srgbClr val="000000">
                      <a:alpha val="43137"/>
                    </a:srgbClr>
                  </a:outerShdw>
                </a:effectLst>
              </a:rPr>
              <a:t>, plus numerous hotels</a:t>
            </a:r>
          </a:p>
        </p:txBody>
      </p:sp>
    </p:spTree>
    <p:extLst>
      <p:ext uri="{BB962C8B-B14F-4D97-AF65-F5344CB8AC3E}">
        <p14:creationId xmlns:p14="http://schemas.microsoft.com/office/powerpoint/2010/main" val="663229959"/>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2190" t="21086" r="2259" b="21246"/>
          <a:stretch/>
        </p:blipFill>
        <p:spPr bwMode="auto">
          <a:xfrm>
            <a:off x="-32049" y="-171400"/>
            <a:ext cx="9144001" cy="301422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5" name="Picture 3" descr="C:\Users\Public\Pictures\Photos\2018\Oxford, Nov 2018\IMG_20181123_142842.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915816" y="2447896"/>
            <a:ext cx="5850492" cy="4387869"/>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144261" y="4650848"/>
            <a:ext cx="1979468" cy="1477328"/>
          </a:xfrm>
          <a:prstGeom prst="rect">
            <a:avLst/>
          </a:prstGeom>
        </p:spPr>
        <p:txBody>
          <a:bodyPr wrap="square">
            <a:spAutoFit/>
          </a:bodyPr>
          <a:lstStyle/>
          <a:p>
            <a:r>
              <a:rPr lang="en-GB" dirty="0" err="1" smtClean="0"/>
              <a:t>Sunqua</a:t>
            </a:r>
            <a:r>
              <a:rPr lang="en-GB" dirty="0" smtClean="0"/>
              <a:t>, Shanghai </a:t>
            </a:r>
            <a:r>
              <a:rPr lang="en-GB" dirty="0"/>
              <a:t>Regatta with a View of the </a:t>
            </a:r>
            <a:r>
              <a:rPr lang="en-GB" dirty="0" smtClean="0"/>
              <a:t>Bund (Ashmolean Museum, Oxford)</a:t>
            </a:r>
            <a:endParaRPr lang="en-GB" dirty="0"/>
          </a:p>
        </p:txBody>
      </p:sp>
    </p:spTree>
    <p:extLst>
      <p:ext uri="{BB962C8B-B14F-4D97-AF65-F5344CB8AC3E}">
        <p14:creationId xmlns:p14="http://schemas.microsoft.com/office/powerpoint/2010/main" val="820908927"/>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6" name="Picture 4"/>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6013" y="758712"/>
            <a:ext cx="9210601" cy="558924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4"/>
          <p:cNvSpPr/>
          <p:nvPr/>
        </p:nvSpPr>
        <p:spPr>
          <a:xfrm>
            <a:off x="-11113" y="-3175"/>
            <a:ext cx="9155113" cy="1459879"/>
          </a:xfrm>
          <a:prstGeom prst="rect">
            <a:avLst/>
          </a:prstGeom>
        </p:spPr>
        <p:txBody>
          <a:bodyPr lIns="540000" tIns="540000" rIns="540000" bIns="540000">
            <a:spAutoFit/>
          </a:bodyPr>
          <a:lstStyle/>
          <a:p>
            <a:pPr fontAlgn="auto">
              <a:spcBef>
                <a:spcPts val="0"/>
              </a:spcBef>
              <a:spcAft>
                <a:spcPts val="0"/>
              </a:spcAft>
              <a:defRPr/>
            </a:pPr>
            <a:r>
              <a:rPr lang="en-GB" sz="2400" b="1" dirty="0" smtClean="0">
                <a:solidFill>
                  <a:srgbClr val="FF0000"/>
                </a:solidFill>
                <a:effectLst>
                  <a:outerShdw blurRad="38100" dist="38100" dir="2700000" algn="tl">
                    <a:srgbClr val="000000">
                      <a:alpha val="43137"/>
                    </a:srgbClr>
                  </a:outerShdw>
                </a:effectLst>
              </a:rPr>
              <a:t>3. 'Colonial' Shanghai</a:t>
            </a:r>
            <a:r>
              <a:rPr lang="en-GB" sz="2400" b="1" dirty="0" smtClean="0">
                <a:solidFill>
                  <a:srgbClr val="FF0000"/>
                </a:solidFill>
                <a:effectLst>
                  <a:outerShdw blurRad="38100" dist="38100" dir="2700000" algn="tl">
                    <a:srgbClr val="000000">
                      <a:alpha val="43137"/>
                    </a:srgbClr>
                  </a:outerShdw>
                </a:effectLst>
                <a:latin typeface="+mn-lt"/>
                <a:cs typeface="+mn-cs"/>
              </a:rPr>
              <a:t>: The Bund</a:t>
            </a:r>
            <a:endParaRPr lang="en-GB" sz="2400" b="1" dirty="0">
              <a:solidFill>
                <a:srgbClr val="FF0000"/>
              </a:solidFill>
              <a:effectLst>
                <a:outerShdw blurRad="38100" dist="38100" dir="2700000" algn="tl">
                  <a:srgbClr val="000000">
                    <a:alpha val="43137"/>
                  </a:srgbClr>
                </a:outerShdw>
              </a:effectLst>
              <a:latin typeface="+mn-lt"/>
              <a:cs typeface="+mn-cs"/>
            </a:endParaRPr>
          </a:p>
        </p:txBody>
      </p:sp>
    </p:spTree>
    <p:extLst>
      <p:ext uri="{BB962C8B-B14F-4D97-AF65-F5344CB8AC3E}">
        <p14:creationId xmlns:p14="http://schemas.microsoft.com/office/powerpoint/2010/main" val="2040624956"/>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462" y="2385"/>
            <a:ext cx="5869910" cy="45378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 name="Picture 2" descr="http://hpc.vcea.net/Asset/Preview/dbImage_ID-29169_No-1.jpe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156963" y="3149595"/>
            <a:ext cx="5056287" cy="3696191"/>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5292080" y="-3175"/>
            <a:ext cx="3851920" cy="2198543"/>
          </a:xfrm>
          <a:prstGeom prst="rect">
            <a:avLst/>
          </a:prstGeom>
        </p:spPr>
        <p:txBody>
          <a:bodyPr wrap="square" lIns="540000" tIns="540000" rIns="540000" bIns="540000">
            <a:spAutoFit/>
          </a:bodyPr>
          <a:lstStyle/>
          <a:p>
            <a:pPr algn="r" fontAlgn="auto">
              <a:spcBef>
                <a:spcPts val="0"/>
              </a:spcBef>
              <a:spcAft>
                <a:spcPts val="0"/>
              </a:spcAft>
              <a:defRPr/>
            </a:pPr>
            <a:r>
              <a:rPr lang="en-GB" sz="2400" b="1" dirty="0" smtClean="0">
                <a:solidFill>
                  <a:srgbClr val="FF0000"/>
                </a:solidFill>
                <a:effectLst>
                  <a:outerShdw blurRad="38100" dist="38100" dir="2700000" algn="tl">
                    <a:srgbClr val="000000">
                      <a:alpha val="43137"/>
                    </a:srgbClr>
                  </a:outerShdw>
                </a:effectLst>
              </a:rPr>
              <a:t>3. 'Colonial' Shanghai</a:t>
            </a:r>
            <a:r>
              <a:rPr lang="en-GB" sz="2400" b="1" dirty="0" smtClean="0">
                <a:solidFill>
                  <a:srgbClr val="FF0000"/>
                </a:solidFill>
                <a:effectLst>
                  <a:outerShdw blurRad="38100" dist="38100" dir="2700000" algn="tl">
                    <a:srgbClr val="000000">
                      <a:alpha val="43137"/>
                    </a:srgbClr>
                  </a:outerShdw>
                </a:effectLst>
                <a:latin typeface="+mn-lt"/>
                <a:cs typeface="+mn-cs"/>
              </a:rPr>
              <a:t>: The Bund</a:t>
            </a:r>
          </a:p>
          <a:p>
            <a:pPr algn="r" fontAlgn="auto">
              <a:spcBef>
                <a:spcPts val="0"/>
              </a:spcBef>
              <a:spcAft>
                <a:spcPts val="0"/>
              </a:spcAft>
              <a:defRPr/>
            </a:pPr>
            <a:endParaRPr lang="en-GB" sz="2400" b="1" dirty="0">
              <a:solidFill>
                <a:srgbClr val="FF0000"/>
              </a:solidFill>
              <a:effectLst>
                <a:outerShdw blurRad="38100" dist="38100" dir="2700000" algn="tl">
                  <a:srgbClr val="000000">
                    <a:alpha val="43137"/>
                  </a:srgbClr>
                </a:outerShdw>
              </a:effectLst>
            </a:endParaRPr>
          </a:p>
        </p:txBody>
      </p:sp>
      <p:sp>
        <p:nvSpPr>
          <p:cNvPr id="2" name="Rectangle 1"/>
          <p:cNvSpPr/>
          <p:nvPr/>
        </p:nvSpPr>
        <p:spPr>
          <a:xfrm>
            <a:off x="467544" y="4797152"/>
            <a:ext cx="3546877" cy="1569660"/>
          </a:xfrm>
          <a:prstGeom prst="rect">
            <a:avLst/>
          </a:prstGeom>
        </p:spPr>
        <p:txBody>
          <a:bodyPr wrap="square">
            <a:spAutoFit/>
          </a:bodyPr>
          <a:lstStyle/>
          <a:p>
            <a:pPr algn="r" fontAlgn="auto">
              <a:spcBef>
                <a:spcPts val="0"/>
              </a:spcBef>
              <a:spcAft>
                <a:spcPts val="0"/>
              </a:spcAft>
              <a:defRPr/>
            </a:pPr>
            <a:r>
              <a:rPr lang="en-GB" sz="2400" b="1" dirty="0">
                <a:solidFill>
                  <a:srgbClr val="FFFF00"/>
                </a:solidFill>
                <a:effectLst>
                  <a:outerShdw blurRad="38100" dist="38100" dir="2700000" algn="tl">
                    <a:srgbClr val="000000">
                      <a:alpha val="43137"/>
                    </a:srgbClr>
                  </a:outerShdw>
                </a:effectLst>
              </a:rPr>
              <a:t>First Customs House (top, built 1857)</a:t>
            </a:r>
          </a:p>
          <a:p>
            <a:pPr algn="r" fontAlgn="auto">
              <a:spcBef>
                <a:spcPts val="0"/>
              </a:spcBef>
              <a:spcAft>
                <a:spcPts val="0"/>
              </a:spcAft>
              <a:defRPr/>
            </a:pPr>
            <a:r>
              <a:rPr lang="en-GB" sz="2400" b="1" dirty="0">
                <a:solidFill>
                  <a:srgbClr val="FFFF00"/>
                </a:solidFill>
                <a:effectLst>
                  <a:outerShdw blurRad="38100" dist="38100" dir="2700000" algn="tl">
                    <a:srgbClr val="000000">
                      <a:alpha val="43137"/>
                    </a:srgbClr>
                  </a:outerShdw>
                </a:effectLst>
              </a:rPr>
              <a:t>Second Customs House (bottom, built 1893)</a:t>
            </a:r>
          </a:p>
        </p:txBody>
      </p:sp>
    </p:spTree>
    <p:extLst>
      <p:ext uri="{BB962C8B-B14F-4D97-AF65-F5344CB8AC3E}">
        <p14:creationId xmlns:p14="http://schemas.microsoft.com/office/powerpoint/2010/main" val="530716421"/>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7" name="Picture 5" descr="http://hpc.vcea.net/Asset/Preview/dbImage_ID-26753_No-1.jpeg"/>
          <p:cNvPicPr>
            <a:picLocks noChangeAspect="1" noChangeArrowheads="1"/>
          </p:cNvPicPr>
          <p:nvPr/>
        </p:nvPicPr>
        <p:blipFill rotWithShape="1">
          <a:blip r:embed="rId3">
            <a:extLst>
              <a:ext uri="{28A0092B-C50C-407E-A947-70E740481C1C}">
                <a14:useLocalDpi xmlns:a14="http://schemas.microsoft.com/office/drawing/2010/main" val="0"/>
              </a:ext>
            </a:extLst>
          </a:blip>
          <a:srcRect l="1831" t="7210" r="2337" b="5850"/>
          <a:stretch/>
        </p:blipFill>
        <p:spPr bwMode="auto">
          <a:xfrm>
            <a:off x="0" y="404664"/>
            <a:ext cx="9203309" cy="3168352"/>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2773092" y="980727"/>
            <a:ext cx="1222844" cy="738664"/>
          </a:xfrm>
          <a:prstGeom prst="rect">
            <a:avLst/>
          </a:prstGeom>
        </p:spPr>
        <p:txBody>
          <a:bodyPr wrap="square">
            <a:spAutoFit/>
          </a:bodyPr>
          <a:lstStyle/>
          <a:p>
            <a:pPr algn="r">
              <a:defRPr/>
            </a:pPr>
            <a:r>
              <a:rPr lang="en-GB" sz="1400" dirty="0" smtClean="0">
                <a:solidFill>
                  <a:srgbClr val="7030A0"/>
                </a:solidFill>
              </a:rPr>
              <a:t>Third Customs House,</a:t>
            </a:r>
          </a:p>
          <a:p>
            <a:pPr algn="r">
              <a:defRPr/>
            </a:pPr>
            <a:r>
              <a:rPr lang="en-GB" sz="1400" dirty="0" smtClean="0">
                <a:solidFill>
                  <a:srgbClr val="7030A0"/>
                </a:solidFill>
              </a:rPr>
              <a:t> built 1927</a:t>
            </a:r>
            <a:endParaRPr lang="en-GB" sz="1400" dirty="0">
              <a:solidFill>
                <a:srgbClr val="7030A0"/>
              </a:solidFill>
            </a:endParaRPr>
          </a:p>
        </p:txBody>
      </p:sp>
      <p:sp>
        <p:nvSpPr>
          <p:cNvPr id="6" name="Rectangle 5"/>
          <p:cNvSpPr/>
          <p:nvPr/>
        </p:nvSpPr>
        <p:spPr>
          <a:xfrm>
            <a:off x="184628" y="958123"/>
            <a:ext cx="2241008" cy="954107"/>
          </a:xfrm>
          <a:prstGeom prst="rect">
            <a:avLst/>
          </a:prstGeom>
        </p:spPr>
        <p:txBody>
          <a:bodyPr wrap="square">
            <a:spAutoFit/>
          </a:bodyPr>
          <a:lstStyle/>
          <a:p>
            <a:pPr>
              <a:defRPr/>
            </a:pPr>
            <a:r>
              <a:rPr lang="en-GB" sz="1400" dirty="0">
                <a:solidFill>
                  <a:srgbClr val="7030A0"/>
                </a:solidFill>
              </a:rPr>
              <a:t>Hongkong and Shanghai Banking </a:t>
            </a:r>
            <a:r>
              <a:rPr lang="en-GB" sz="1400" dirty="0" smtClean="0">
                <a:solidFill>
                  <a:srgbClr val="7030A0"/>
                </a:solidFill>
              </a:rPr>
              <a:t>Corporation building,</a:t>
            </a:r>
          </a:p>
          <a:p>
            <a:pPr>
              <a:defRPr/>
            </a:pPr>
            <a:r>
              <a:rPr lang="en-GB" sz="1400" dirty="0" smtClean="0">
                <a:solidFill>
                  <a:srgbClr val="7030A0"/>
                </a:solidFill>
              </a:rPr>
              <a:t>built 1923</a:t>
            </a:r>
            <a:endParaRPr lang="en-GB" sz="1400" dirty="0">
              <a:solidFill>
                <a:srgbClr val="7030A0"/>
              </a:solidFill>
            </a:endParaRPr>
          </a:p>
        </p:txBody>
      </p:sp>
      <p:sp>
        <p:nvSpPr>
          <p:cNvPr id="8" name="Rectangle 7"/>
          <p:cNvSpPr/>
          <p:nvPr/>
        </p:nvSpPr>
        <p:spPr>
          <a:xfrm>
            <a:off x="7092280" y="742679"/>
            <a:ext cx="1008112" cy="1169551"/>
          </a:xfrm>
          <a:prstGeom prst="rect">
            <a:avLst/>
          </a:prstGeom>
        </p:spPr>
        <p:txBody>
          <a:bodyPr wrap="square">
            <a:spAutoFit/>
          </a:bodyPr>
          <a:lstStyle/>
          <a:p>
            <a:pPr>
              <a:defRPr/>
            </a:pPr>
            <a:r>
              <a:rPr lang="en-GB" sz="1400" dirty="0" smtClean="0">
                <a:solidFill>
                  <a:srgbClr val="7030A0"/>
                </a:solidFill>
              </a:rPr>
              <a:t>Sassoon House (aka Peace Hotel), built 1929</a:t>
            </a:r>
            <a:endParaRPr lang="en-GB" sz="1400" dirty="0">
              <a:solidFill>
                <a:srgbClr val="7030A0"/>
              </a:solidFill>
            </a:endParaRPr>
          </a:p>
        </p:txBody>
      </p:sp>
      <p:sp>
        <p:nvSpPr>
          <p:cNvPr id="10" name="Rectangle 9"/>
          <p:cNvSpPr/>
          <p:nvPr/>
        </p:nvSpPr>
        <p:spPr>
          <a:xfrm>
            <a:off x="0" y="3871"/>
            <a:ext cx="9143998" cy="1169066"/>
          </a:xfrm>
          <a:prstGeom prst="rect">
            <a:avLst/>
          </a:prstGeom>
        </p:spPr>
        <p:txBody>
          <a:bodyPr wrap="square" lIns="540000" tIns="360000" rIns="540000" bIns="396000">
            <a:spAutoFit/>
          </a:bodyPr>
          <a:lstStyle/>
          <a:p>
            <a:pPr fontAlgn="auto">
              <a:spcBef>
                <a:spcPts val="0"/>
              </a:spcBef>
              <a:spcAft>
                <a:spcPts val="0"/>
              </a:spcAft>
              <a:defRPr/>
            </a:pPr>
            <a:r>
              <a:rPr lang="en-GB" sz="2400" b="1" dirty="0" smtClean="0">
                <a:solidFill>
                  <a:srgbClr val="FF0000"/>
                </a:solidFill>
                <a:effectLst>
                  <a:outerShdw blurRad="38100" dist="38100" dir="2700000" algn="tl">
                    <a:srgbClr val="000000">
                      <a:alpha val="43137"/>
                    </a:srgbClr>
                  </a:outerShdw>
                </a:effectLst>
              </a:rPr>
              <a:t>3. 'Colonial' Shanghai</a:t>
            </a:r>
            <a:r>
              <a:rPr lang="en-GB" sz="2400" b="1" dirty="0" smtClean="0">
                <a:solidFill>
                  <a:srgbClr val="FF0000"/>
                </a:solidFill>
                <a:effectLst>
                  <a:outerShdw blurRad="38100" dist="38100" dir="2700000" algn="tl">
                    <a:srgbClr val="000000">
                      <a:alpha val="43137"/>
                    </a:srgbClr>
                  </a:outerShdw>
                </a:effectLst>
                <a:latin typeface="+mn-lt"/>
                <a:cs typeface="+mn-cs"/>
              </a:rPr>
              <a:t>: The Bund – 1920s expansion</a:t>
            </a:r>
            <a:endParaRPr lang="en-GB" sz="2400" b="1" dirty="0">
              <a:solidFill>
                <a:srgbClr val="FF0000"/>
              </a:solidFill>
              <a:effectLst>
                <a:outerShdw blurRad="38100" dist="38100" dir="2700000" algn="tl">
                  <a:srgbClr val="000000">
                    <a:alpha val="43137"/>
                  </a:srgbClr>
                </a:outerShdw>
              </a:effectLst>
              <a:latin typeface="+mn-lt"/>
              <a:cs typeface="+mn-cs"/>
            </a:endParaRPr>
          </a:p>
        </p:txBody>
      </p:sp>
      <p:pic>
        <p:nvPicPr>
          <p:cNvPr id="3" name="Picture 2"/>
          <p:cNvPicPr>
            <a:picLocks noChangeAspect="1"/>
          </p:cNvPicPr>
          <p:nvPr/>
        </p:nvPicPr>
        <p:blipFill rotWithShape="1">
          <a:blip r:embed="rId4"/>
          <a:srcRect t="31067" b="3841"/>
          <a:stretch/>
        </p:blipFill>
        <p:spPr>
          <a:xfrm>
            <a:off x="683568" y="3585914"/>
            <a:ext cx="8399599" cy="3272086"/>
          </a:xfrm>
          <a:prstGeom prst="rect">
            <a:avLst/>
          </a:prstGeom>
        </p:spPr>
      </p:pic>
    </p:spTree>
    <p:extLst>
      <p:ext uri="{BB962C8B-B14F-4D97-AF65-F5344CB8AC3E}">
        <p14:creationId xmlns:p14="http://schemas.microsoft.com/office/powerpoint/2010/main" val="2501160470"/>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7" name="Picture 5" descr="http://hpc.vcea.net/Asset/Preview/dbImage_ID-26753_No-1.jpeg"/>
          <p:cNvPicPr>
            <a:picLocks noChangeAspect="1" noChangeArrowheads="1"/>
          </p:cNvPicPr>
          <p:nvPr/>
        </p:nvPicPr>
        <p:blipFill rotWithShape="1">
          <a:blip r:embed="rId3">
            <a:extLst>
              <a:ext uri="{28A0092B-C50C-407E-A947-70E740481C1C}">
                <a14:useLocalDpi xmlns:a14="http://schemas.microsoft.com/office/drawing/2010/main" val="0"/>
              </a:ext>
            </a:extLst>
          </a:blip>
          <a:srcRect l="1831" t="7210" r="2337" b="5850"/>
          <a:stretch/>
        </p:blipFill>
        <p:spPr bwMode="auto">
          <a:xfrm>
            <a:off x="0" y="404664"/>
            <a:ext cx="9203309" cy="3168352"/>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p:cNvSpPr/>
          <p:nvPr/>
        </p:nvSpPr>
        <p:spPr>
          <a:xfrm>
            <a:off x="184628" y="958123"/>
            <a:ext cx="2241008" cy="954107"/>
          </a:xfrm>
          <a:prstGeom prst="rect">
            <a:avLst/>
          </a:prstGeom>
        </p:spPr>
        <p:txBody>
          <a:bodyPr wrap="square">
            <a:spAutoFit/>
          </a:bodyPr>
          <a:lstStyle/>
          <a:p>
            <a:pPr>
              <a:defRPr/>
            </a:pPr>
            <a:r>
              <a:rPr lang="en-GB" sz="1400" dirty="0">
                <a:solidFill>
                  <a:srgbClr val="7030A0"/>
                </a:solidFill>
              </a:rPr>
              <a:t>Hongkong and Shanghai Banking </a:t>
            </a:r>
            <a:r>
              <a:rPr lang="en-GB" sz="1400" dirty="0" smtClean="0">
                <a:solidFill>
                  <a:srgbClr val="7030A0"/>
                </a:solidFill>
              </a:rPr>
              <a:t>Corporation building,</a:t>
            </a:r>
          </a:p>
          <a:p>
            <a:pPr>
              <a:defRPr/>
            </a:pPr>
            <a:r>
              <a:rPr lang="en-GB" sz="1400" dirty="0" smtClean="0">
                <a:solidFill>
                  <a:srgbClr val="7030A0"/>
                </a:solidFill>
              </a:rPr>
              <a:t>built 1923</a:t>
            </a:r>
            <a:endParaRPr lang="en-GB" sz="1400" dirty="0">
              <a:solidFill>
                <a:srgbClr val="7030A0"/>
              </a:solidFill>
            </a:endParaRPr>
          </a:p>
        </p:txBody>
      </p:sp>
      <p:sp>
        <p:nvSpPr>
          <p:cNvPr id="8" name="Rectangle 7"/>
          <p:cNvSpPr/>
          <p:nvPr/>
        </p:nvSpPr>
        <p:spPr>
          <a:xfrm>
            <a:off x="7092280" y="742679"/>
            <a:ext cx="1008112" cy="1169551"/>
          </a:xfrm>
          <a:prstGeom prst="rect">
            <a:avLst/>
          </a:prstGeom>
        </p:spPr>
        <p:txBody>
          <a:bodyPr wrap="square">
            <a:spAutoFit/>
          </a:bodyPr>
          <a:lstStyle/>
          <a:p>
            <a:pPr>
              <a:defRPr/>
            </a:pPr>
            <a:r>
              <a:rPr lang="en-GB" sz="1400" dirty="0" smtClean="0">
                <a:solidFill>
                  <a:srgbClr val="7030A0"/>
                </a:solidFill>
              </a:rPr>
              <a:t>Sassoon House (aka Peace Hotel), built 1929</a:t>
            </a:r>
            <a:endParaRPr lang="en-GB" sz="1400" dirty="0">
              <a:solidFill>
                <a:srgbClr val="7030A0"/>
              </a:solidFill>
            </a:endParaRPr>
          </a:p>
        </p:txBody>
      </p:sp>
      <p:sp>
        <p:nvSpPr>
          <p:cNvPr id="10" name="Rectangle 9"/>
          <p:cNvSpPr/>
          <p:nvPr/>
        </p:nvSpPr>
        <p:spPr>
          <a:xfrm>
            <a:off x="0" y="3871"/>
            <a:ext cx="9143998" cy="1169066"/>
          </a:xfrm>
          <a:prstGeom prst="rect">
            <a:avLst/>
          </a:prstGeom>
        </p:spPr>
        <p:txBody>
          <a:bodyPr wrap="square" lIns="540000" tIns="360000" rIns="540000" bIns="396000">
            <a:spAutoFit/>
          </a:bodyPr>
          <a:lstStyle/>
          <a:p>
            <a:pPr fontAlgn="auto">
              <a:spcBef>
                <a:spcPts val="0"/>
              </a:spcBef>
              <a:spcAft>
                <a:spcPts val="0"/>
              </a:spcAft>
              <a:defRPr/>
            </a:pPr>
            <a:r>
              <a:rPr lang="en-GB" sz="2400" b="1" dirty="0" smtClean="0">
                <a:solidFill>
                  <a:srgbClr val="FF0000"/>
                </a:solidFill>
                <a:effectLst>
                  <a:outerShdw blurRad="38100" dist="38100" dir="2700000" algn="tl">
                    <a:srgbClr val="000000">
                      <a:alpha val="43137"/>
                    </a:srgbClr>
                  </a:outerShdw>
                </a:effectLst>
              </a:rPr>
              <a:t>3. 'Colonial' Shanghai</a:t>
            </a:r>
            <a:r>
              <a:rPr lang="en-GB" sz="2400" b="1" dirty="0" smtClean="0">
                <a:solidFill>
                  <a:srgbClr val="FF0000"/>
                </a:solidFill>
                <a:effectLst>
                  <a:outerShdw blurRad="38100" dist="38100" dir="2700000" algn="tl">
                    <a:srgbClr val="000000">
                      <a:alpha val="43137"/>
                    </a:srgbClr>
                  </a:outerShdw>
                </a:effectLst>
                <a:latin typeface="+mn-lt"/>
                <a:cs typeface="+mn-cs"/>
              </a:rPr>
              <a:t>: The Bund – International comparisons</a:t>
            </a:r>
            <a:endParaRPr lang="en-GB" sz="2400" b="1" dirty="0">
              <a:solidFill>
                <a:srgbClr val="FF0000"/>
              </a:solidFill>
              <a:effectLst>
                <a:outerShdw blurRad="38100" dist="38100" dir="2700000" algn="tl">
                  <a:srgbClr val="000000">
                    <a:alpha val="43137"/>
                  </a:srgbClr>
                </a:outerShdw>
              </a:effectLst>
              <a:latin typeface="+mn-lt"/>
              <a:cs typeface="+mn-cs"/>
            </a:endParaRPr>
          </a:p>
        </p:txBody>
      </p:sp>
      <p:pic>
        <p:nvPicPr>
          <p:cNvPr id="5" name="Picture 4"/>
          <p:cNvPicPr>
            <a:picLocks noChangeAspect="1"/>
          </p:cNvPicPr>
          <p:nvPr/>
        </p:nvPicPr>
        <p:blipFill rotWithShape="1">
          <a:blip r:embed="rId4"/>
          <a:srcRect t="14378" b="7656"/>
          <a:stretch/>
        </p:blipFill>
        <p:spPr>
          <a:xfrm>
            <a:off x="-1" y="3557857"/>
            <a:ext cx="9203309" cy="2636985"/>
          </a:xfrm>
          <a:prstGeom prst="rect">
            <a:avLst/>
          </a:prstGeom>
        </p:spPr>
      </p:pic>
      <p:sp>
        <p:nvSpPr>
          <p:cNvPr id="11" name="Rectangle 10"/>
          <p:cNvSpPr/>
          <p:nvPr/>
        </p:nvSpPr>
        <p:spPr>
          <a:xfrm>
            <a:off x="2773092" y="980727"/>
            <a:ext cx="1222844" cy="738664"/>
          </a:xfrm>
          <a:prstGeom prst="rect">
            <a:avLst/>
          </a:prstGeom>
        </p:spPr>
        <p:txBody>
          <a:bodyPr wrap="square">
            <a:spAutoFit/>
          </a:bodyPr>
          <a:lstStyle/>
          <a:p>
            <a:pPr algn="r">
              <a:defRPr/>
            </a:pPr>
            <a:r>
              <a:rPr lang="en-GB" sz="1400" dirty="0" smtClean="0">
                <a:solidFill>
                  <a:srgbClr val="7030A0"/>
                </a:solidFill>
              </a:rPr>
              <a:t>Third Customs House,</a:t>
            </a:r>
          </a:p>
          <a:p>
            <a:pPr algn="r">
              <a:defRPr/>
            </a:pPr>
            <a:r>
              <a:rPr lang="en-GB" sz="1400" dirty="0" smtClean="0">
                <a:solidFill>
                  <a:srgbClr val="7030A0"/>
                </a:solidFill>
              </a:rPr>
              <a:t> built 1927</a:t>
            </a:r>
            <a:endParaRPr lang="en-GB" sz="1400" dirty="0">
              <a:solidFill>
                <a:srgbClr val="7030A0"/>
              </a:solidFill>
            </a:endParaRPr>
          </a:p>
        </p:txBody>
      </p:sp>
    </p:spTree>
    <p:extLst>
      <p:ext uri="{BB962C8B-B14F-4D97-AF65-F5344CB8AC3E}">
        <p14:creationId xmlns:p14="http://schemas.microsoft.com/office/powerpoint/2010/main" val="2264055684"/>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7" name="Picture 5" descr="http://hpc.vcea.net/Asset/Preview/dbImage_ID-26753_No-1.jpeg"/>
          <p:cNvPicPr>
            <a:picLocks noChangeAspect="1" noChangeArrowheads="1"/>
          </p:cNvPicPr>
          <p:nvPr/>
        </p:nvPicPr>
        <p:blipFill rotWithShape="1">
          <a:blip r:embed="rId3">
            <a:extLst>
              <a:ext uri="{28A0092B-C50C-407E-A947-70E740481C1C}">
                <a14:useLocalDpi xmlns:a14="http://schemas.microsoft.com/office/drawing/2010/main" val="0"/>
              </a:ext>
            </a:extLst>
          </a:blip>
          <a:srcRect l="1831" t="7210" r="2337" b="5850"/>
          <a:stretch/>
        </p:blipFill>
        <p:spPr bwMode="auto">
          <a:xfrm>
            <a:off x="0" y="404664"/>
            <a:ext cx="9203309" cy="3168352"/>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p:cNvSpPr/>
          <p:nvPr/>
        </p:nvSpPr>
        <p:spPr>
          <a:xfrm>
            <a:off x="184628" y="958123"/>
            <a:ext cx="2241008" cy="954107"/>
          </a:xfrm>
          <a:prstGeom prst="rect">
            <a:avLst/>
          </a:prstGeom>
        </p:spPr>
        <p:txBody>
          <a:bodyPr wrap="square">
            <a:spAutoFit/>
          </a:bodyPr>
          <a:lstStyle/>
          <a:p>
            <a:pPr>
              <a:defRPr/>
            </a:pPr>
            <a:r>
              <a:rPr lang="en-GB" sz="1400" dirty="0">
                <a:solidFill>
                  <a:srgbClr val="7030A0"/>
                </a:solidFill>
              </a:rPr>
              <a:t>Hongkong and Shanghai Banking </a:t>
            </a:r>
            <a:r>
              <a:rPr lang="en-GB" sz="1400" dirty="0" smtClean="0">
                <a:solidFill>
                  <a:srgbClr val="7030A0"/>
                </a:solidFill>
              </a:rPr>
              <a:t>Corporation building,</a:t>
            </a:r>
          </a:p>
          <a:p>
            <a:pPr>
              <a:defRPr/>
            </a:pPr>
            <a:r>
              <a:rPr lang="en-GB" sz="1400" dirty="0" smtClean="0">
                <a:solidFill>
                  <a:srgbClr val="7030A0"/>
                </a:solidFill>
              </a:rPr>
              <a:t>built 1923</a:t>
            </a:r>
            <a:endParaRPr lang="en-GB" sz="1400" dirty="0">
              <a:solidFill>
                <a:srgbClr val="7030A0"/>
              </a:solidFill>
            </a:endParaRPr>
          </a:p>
        </p:txBody>
      </p:sp>
      <p:sp>
        <p:nvSpPr>
          <p:cNvPr id="8" name="Rectangle 7"/>
          <p:cNvSpPr/>
          <p:nvPr/>
        </p:nvSpPr>
        <p:spPr>
          <a:xfrm>
            <a:off x="7092280" y="742679"/>
            <a:ext cx="1008112" cy="1169551"/>
          </a:xfrm>
          <a:prstGeom prst="rect">
            <a:avLst/>
          </a:prstGeom>
        </p:spPr>
        <p:txBody>
          <a:bodyPr wrap="square">
            <a:spAutoFit/>
          </a:bodyPr>
          <a:lstStyle/>
          <a:p>
            <a:pPr>
              <a:defRPr/>
            </a:pPr>
            <a:r>
              <a:rPr lang="en-GB" sz="1400" dirty="0" smtClean="0">
                <a:solidFill>
                  <a:srgbClr val="7030A0"/>
                </a:solidFill>
              </a:rPr>
              <a:t>Sassoon House (aka Peace Hotel), built 1929</a:t>
            </a:r>
            <a:endParaRPr lang="en-GB" sz="1400" dirty="0">
              <a:solidFill>
                <a:srgbClr val="7030A0"/>
              </a:solidFill>
            </a:endParaRPr>
          </a:p>
        </p:txBody>
      </p:sp>
      <p:sp>
        <p:nvSpPr>
          <p:cNvPr id="10" name="Rectangle 9"/>
          <p:cNvSpPr/>
          <p:nvPr/>
        </p:nvSpPr>
        <p:spPr>
          <a:xfrm>
            <a:off x="0" y="3871"/>
            <a:ext cx="9143998" cy="1132715"/>
          </a:xfrm>
          <a:prstGeom prst="rect">
            <a:avLst/>
          </a:prstGeom>
        </p:spPr>
        <p:txBody>
          <a:bodyPr wrap="square" lIns="540000" tIns="360000" rIns="540000" bIns="396000">
            <a:spAutoFit/>
          </a:bodyPr>
          <a:lstStyle/>
          <a:p>
            <a:pPr fontAlgn="auto">
              <a:spcBef>
                <a:spcPts val="0"/>
              </a:spcBef>
              <a:spcAft>
                <a:spcPts val="0"/>
              </a:spcAft>
              <a:defRPr/>
            </a:pPr>
            <a:r>
              <a:rPr lang="en-GB" sz="2400" b="1" dirty="0" smtClean="0">
                <a:solidFill>
                  <a:srgbClr val="FF0000"/>
                </a:solidFill>
                <a:effectLst>
                  <a:outerShdw blurRad="38100" dist="38100" dir="2700000" algn="tl">
                    <a:srgbClr val="000000">
                      <a:alpha val="43137"/>
                    </a:srgbClr>
                  </a:outerShdw>
                </a:effectLst>
              </a:rPr>
              <a:t>3. 'Colonial' Shanghai</a:t>
            </a:r>
            <a:r>
              <a:rPr lang="en-GB" sz="2400" b="1" dirty="0" smtClean="0">
                <a:solidFill>
                  <a:srgbClr val="FF0000"/>
                </a:solidFill>
                <a:effectLst>
                  <a:outerShdw blurRad="38100" dist="38100" dir="2700000" algn="tl">
                    <a:srgbClr val="000000">
                      <a:alpha val="43137"/>
                    </a:srgbClr>
                  </a:outerShdw>
                </a:effectLst>
                <a:latin typeface="+mn-lt"/>
                <a:cs typeface="+mn-cs"/>
              </a:rPr>
              <a:t>: The Bund – </a:t>
            </a:r>
            <a:r>
              <a:rPr lang="en-GB" sz="2400" b="1" dirty="0" smtClean="0">
                <a:solidFill>
                  <a:srgbClr val="FF0000"/>
                </a:solidFill>
                <a:effectLst>
                  <a:outerShdw blurRad="38100" dist="38100" dir="2700000" algn="tl">
                    <a:srgbClr val="000000">
                      <a:alpha val="43137"/>
                    </a:srgbClr>
                  </a:outerShdw>
                </a:effectLst>
              </a:rPr>
              <a:t>International comparisons</a:t>
            </a:r>
            <a:endParaRPr lang="en-GB" sz="2400" b="1" dirty="0">
              <a:solidFill>
                <a:srgbClr val="FF0000"/>
              </a:solidFill>
              <a:effectLst>
                <a:outerShdw blurRad="38100" dist="38100" dir="2700000" algn="tl">
                  <a:srgbClr val="000000">
                    <a:alpha val="43137"/>
                  </a:srgbClr>
                </a:outerShdw>
              </a:effectLst>
            </a:endParaRPr>
          </a:p>
        </p:txBody>
      </p:sp>
      <p:pic>
        <p:nvPicPr>
          <p:cNvPr id="4" name="Picture 3"/>
          <p:cNvPicPr>
            <a:picLocks noChangeAspect="1"/>
          </p:cNvPicPr>
          <p:nvPr/>
        </p:nvPicPr>
        <p:blipFill>
          <a:blip r:embed="rId4"/>
          <a:stretch>
            <a:fillRect/>
          </a:stretch>
        </p:blipFill>
        <p:spPr>
          <a:xfrm>
            <a:off x="0" y="3573016"/>
            <a:ext cx="4379978" cy="3284984"/>
          </a:xfrm>
          <a:prstGeom prst="rect">
            <a:avLst/>
          </a:prstGeom>
        </p:spPr>
      </p:pic>
      <p:sp>
        <p:nvSpPr>
          <p:cNvPr id="9" name="Rectangle 8"/>
          <p:cNvSpPr/>
          <p:nvPr/>
        </p:nvSpPr>
        <p:spPr>
          <a:xfrm>
            <a:off x="4379978" y="3605436"/>
            <a:ext cx="1475045" cy="2893100"/>
          </a:xfrm>
          <a:prstGeom prst="rect">
            <a:avLst/>
          </a:prstGeom>
        </p:spPr>
        <p:txBody>
          <a:bodyPr wrap="square">
            <a:spAutoFit/>
          </a:bodyPr>
          <a:lstStyle/>
          <a:p>
            <a:pPr algn="r">
              <a:defRPr/>
            </a:pPr>
            <a:r>
              <a:rPr lang="en-GB" sz="1400" dirty="0" smtClean="0"/>
              <a:t>Liverpool Pier Head – Royal Liver Building (completed 1911), Cunard Building (1917), Port of Liverpool Building (1907);</a:t>
            </a:r>
          </a:p>
          <a:p>
            <a:pPr algn="r">
              <a:defRPr/>
            </a:pPr>
            <a:r>
              <a:rPr lang="en-GB" sz="1400" dirty="0" smtClean="0"/>
              <a:t>Shanghai-built arch, Nelson Street, Chinatown Liverpool</a:t>
            </a:r>
            <a:endParaRPr lang="en-GB" sz="1400" dirty="0"/>
          </a:p>
        </p:txBody>
      </p:sp>
      <p:pic>
        <p:nvPicPr>
          <p:cNvPr id="3" name="Picture 2"/>
          <p:cNvPicPr>
            <a:picLocks noChangeAspect="1"/>
          </p:cNvPicPr>
          <p:nvPr/>
        </p:nvPicPr>
        <p:blipFill>
          <a:blip r:embed="rId5"/>
          <a:stretch>
            <a:fillRect/>
          </a:stretch>
        </p:blipFill>
        <p:spPr>
          <a:xfrm>
            <a:off x="5855023" y="3584165"/>
            <a:ext cx="3288977" cy="2187303"/>
          </a:xfrm>
          <a:prstGeom prst="rect">
            <a:avLst/>
          </a:prstGeom>
        </p:spPr>
      </p:pic>
      <p:sp>
        <p:nvSpPr>
          <p:cNvPr id="11" name="Rectangle 10"/>
          <p:cNvSpPr/>
          <p:nvPr/>
        </p:nvSpPr>
        <p:spPr>
          <a:xfrm>
            <a:off x="2773092" y="980727"/>
            <a:ext cx="1222844" cy="738664"/>
          </a:xfrm>
          <a:prstGeom prst="rect">
            <a:avLst/>
          </a:prstGeom>
        </p:spPr>
        <p:txBody>
          <a:bodyPr wrap="square">
            <a:spAutoFit/>
          </a:bodyPr>
          <a:lstStyle/>
          <a:p>
            <a:pPr algn="r">
              <a:defRPr/>
            </a:pPr>
            <a:r>
              <a:rPr lang="en-GB" sz="1400" dirty="0" smtClean="0">
                <a:solidFill>
                  <a:srgbClr val="7030A0"/>
                </a:solidFill>
              </a:rPr>
              <a:t>Third Customs House,</a:t>
            </a:r>
          </a:p>
          <a:p>
            <a:pPr algn="r">
              <a:defRPr/>
            </a:pPr>
            <a:r>
              <a:rPr lang="en-GB" sz="1400" dirty="0" smtClean="0">
                <a:solidFill>
                  <a:srgbClr val="7030A0"/>
                </a:solidFill>
              </a:rPr>
              <a:t> built 1927</a:t>
            </a:r>
            <a:endParaRPr lang="en-GB" sz="1400" dirty="0">
              <a:solidFill>
                <a:srgbClr val="7030A0"/>
              </a:solidFill>
            </a:endParaRPr>
          </a:p>
        </p:txBody>
      </p:sp>
    </p:spTree>
    <p:extLst>
      <p:ext uri="{BB962C8B-B14F-4D97-AF65-F5344CB8AC3E}">
        <p14:creationId xmlns:p14="http://schemas.microsoft.com/office/powerpoint/2010/main" val="2132138558"/>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68100"/>
            <a:ext cx="9632964" cy="6926100"/>
          </a:xfrm>
          <a:prstGeom prst="rect">
            <a:avLst/>
          </a:prstGeom>
        </p:spPr>
      </p:pic>
      <p:pic>
        <p:nvPicPr>
          <p:cNvPr id="10" name="Picture 9"/>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182" y="-25102"/>
            <a:ext cx="4959366" cy="3526110"/>
          </a:xfrm>
          <a:prstGeom prst="rect">
            <a:avLst/>
          </a:prstGeom>
        </p:spPr>
      </p:pic>
      <p:sp>
        <p:nvSpPr>
          <p:cNvPr id="11" name="Rectangle 10"/>
          <p:cNvSpPr/>
          <p:nvPr/>
        </p:nvSpPr>
        <p:spPr>
          <a:xfrm>
            <a:off x="5084352" y="19050"/>
            <a:ext cx="4097748" cy="1871378"/>
          </a:xfrm>
          <a:prstGeom prst="rect">
            <a:avLst/>
          </a:prstGeom>
        </p:spPr>
        <p:txBody>
          <a:bodyPr wrap="square" lIns="540000" tIns="360000" rIns="540000" bIns="396000">
            <a:spAutoFit/>
          </a:bodyPr>
          <a:lstStyle/>
          <a:p>
            <a:pPr algn="r" fontAlgn="auto">
              <a:spcBef>
                <a:spcPts val="0"/>
              </a:spcBef>
              <a:spcAft>
                <a:spcPts val="0"/>
              </a:spcAft>
              <a:defRPr/>
            </a:pPr>
            <a:r>
              <a:rPr lang="en-GB" sz="2400" b="1" dirty="0">
                <a:solidFill>
                  <a:srgbClr val="FF0000"/>
                </a:solidFill>
                <a:effectLst>
                  <a:outerShdw blurRad="38100" dist="38100" dir="2700000" algn="tl">
                    <a:srgbClr val="000000">
                      <a:alpha val="43137"/>
                    </a:srgbClr>
                  </a:outerShdw>
                </a:effectLst>
              </a:rPr>
              <a:t>3</a:t>
            </a:r>
            <a:r>
              <a:rPr lang="en-GB" sz="2400" b="1" dirty="0" smtClean="0">
                <a:solidFill>
                  <a:srgbClr val="FF0000"/>
                </a:solidFill>
                <a:effectLst>
                  <a:outerShdw blurRad="38100" dist="38100" dir="2700000" algn="tl">
                    <a:srgbClr val="000000">
                      <a:alpha val="43137"/>
                    </a:srgbClr>
                  </a:outerShdw>
                </a:effectLst>
                <a:latin typeface="+mn-lt"/>
                <a:cs typeface="+mn-cs"/>
              </a:rPr>
              <a:t>. Modernity</a:t>
            </a:r>
          </a:p>
          <a:p>
            <a:pPr algn="r" fontAlgn="auto">
              <a:spcBef>
                <a:spcPts val="0"/>
              </a:spcBef>
              <a:spcAft>
                <a:spcPts val="0"/>
              </a:spcAft>
              <a:defRPr/>
            </a:pPr>
            <a:r>
              <a:rPr lang="en-GB" sz="2400" b="1" dirty="0" smtClean="0">
                <a:solidFill>
                  <a:srgbClr val="FF0000"/>
                </a:solidFill>
                <a:effectLst>
                  <a:outerShdw blurRad="38100" dist="38100" dir="2700000" algn="tl">
                    <a:srgbClr val="000000">
                      <a:alpha val="43137"/>
                    </a:srgbClr>
                  </a:outerShdw>
                </a:effectLst>
                <a:latin typeface="+mn-lt"/>
                <a:cs typeface="+mn-cs"/>
              </a:rPr>
              <a:t>Shanghai: </a:t>
            </a:r>
          </a:p>
          <a:p>
            <a:pPr algn="r" fontAlgn="auto">
              <a:spcBef>
                <a:spcPts val="0"/>
              </a:spcBef>
              <a:spcAft>
                <a:spcPts val="0"/>
              </a:spcAft>
              <a:defRPr/>
            </a:pPr>
            <a:r>
              <a:rPr lang="en-GB" sz="2400" b="1" dirty="0" smtClean="0">
                <a:solidFill>
                  <a:srgbClr val="FF0000"/>
                </a:solidFill>
                <a:effectLst>
                  <a:outerShdw blurRad="38100" dist="38100" dir="2700000" algn="tl">
                    <a:srgbClr val="000000">
                      <a:alpha val="43137"/>
                    </a:srgbClr>
                  </a:outerShdw>
                </a:effectLst>
                <a:latin typeface="+mn-lt"/>
                <a:cs typeface="+mn-cs"/>
              </a:rPr>
              <a:t>The Clock</a:t>
            </a:r>
            <a:endParaRPr lang="en-GB" sz="2400" b="1" dirty="0">
              <a:solidFill>
                <a:srgbClr val="FF0000"/>
              </a:solidFill>
              <a:effectLst>
                <a:outerShdw blurRad="38100" dist="38100" dir="2700000" algn="tl">
                  <a:srgbClr val="000000">
                    <a:alpha val="43137"/>
                  </a:srgbClr>
                </a:outerShdw>
              </a:effectLst>
              <a:latin typeface="+mn-lt"/>
              <a:cs typeface="+mn-cs"/>
            </a:endParaRPr>
          </a:p>
        </p:txBody>
      </p:sp>
    </p:spTree>
    <p:extLst>
      <p:ext uri="{BB962C8B-B14F-4D97-AF65-F5344CB8AC3E}">
        <p14:creationId xmlns:p14="http://schemas.microsoft.com/office/powerpoint/2010/main" val="2165600425"/>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68100"/>
            <a:ext cx="9632964" cy="6926100"/>
          </a:xfrm>
          <a:prstGeom prst="rect">
            <a:avLst/>
          </a:prstGeom>
        </p:spPr>
      </p:pic>
      <p:sp>
        <p:nvSpPr>
          <p:cNvPr id="8" name="Rectangle 7"/>
          <p:cNvSpPr/>
          <p:nvPr/>
        </p:nvSpPr>
        <p:spPr>
          <a:xfrm>
            <a:off x="0" y="188640"/>
            <a:ext cx="6084168" cy="4478149"/>
          </a:xfrm>
          <a:prstGeom prst="rect">
            <a:avLst/>
          </a:prstGeom>
        </p:spPr>
        <p:txBody>
          <a:bodyPr wrap="square" lIns="360000" rIns="360000">
            <a:spAutoFit/>
          </a:bodyPr>
          <a:lstStyle/>
          <a:p>
            <a:pPr lvl="0" algn="just">
              <a:defRPr/>
            </a:pPr>
            <a:r>
              <a:rPr lang="en-GB" sz="2100" b="1" dirty="0" smtClean="0">
                <a:solidFill>
                  <a:srgbClr val="FF0000"/>
                </a:solidFill>
                <a:effectLst>
                  <a:outerShdw blurRad="38100" dist="38100" dir="2700000" algn="tl">
                    <a:srgbClr val="000000">
                      <a:alpha val="43137"/>
                    </a:srgbClr>
                  </a:outerShdw>
                </a:effectLst>
              </a:rPr>
              <a:t>“To take part in the modern sector of the economy, time had to be experienced as standardised measurements that synchronised and structured the rhythm of life …. For desk workers living in the city, mechanical clocks structured the temporal frame within which their daily life was to unfold … fail[ing] to distinguish between home and work, and private and public life.”</a:t>
            </a:r>
          </a:p>
          <a:p>
            <a:pPr marL="342900" lvl="0" indent="-342900" algn="r">
              <a:buFontTx/>
              <a:buChar char="-"/>
              <a:defRPr/>
            </a:pPr>
            <a:r>
              <a:rPr lang="en-GB" sz="1600" b="1" dirty="0" smtClean="0">
                <a:solidFill>
                  <a:srgbClr val="FF0000"/>
                </a:solidFill>
                <a:effectLst>
                  <a:outerShdw blurRad="38100" dist="38100" dir="2700000" algn="tl">
                    <a:srgbClr val="000000">
                      <a:alpha val="43137"/>
                    </a:srgbClr>
                  </a:outerShdw>
                </a:effectLst>
              </a:rPr>
              <a:t>Wen-Hsin Yeh, </a:t>
            </a:r>
            <a:r>
              <a:rPr lang="en-GB" sz="1600" b="1" i="1" dirty="0" smtClean="0">
                <a:solidFill>
                  <a:srgbClr val="FF0000"/>
                </a:solidFill>
                <a:effectLst>
                  <a:outerShdw blurRad="38100" dist="38100" dir="2700000" algn="tl">
                    <a:srgbClr val="000000">
                      <a:alpha val="43137"/>
                    </a:srgbClr>
                  </a:outerShdw>
                </a:effectLst>
              </a:rPr>
              <a:t>Shanghai Splendor: Economic Sentiments and the Making of Modern China </a:t>
            </a:r>
            <a:r>
              <a:rPr lang="en-GB" sz="1600" b="1" dirty="0" smtClean="0">
                <a:solidFill>
                  <a:srgbClr val="FF0000"/>
                </a:solidFill>
                <a:effectLst>
                  <a:outerShdw blurRad="38100" dist="38100" dir="2700000" algn="tl">
                    <a:srgbClr val="000000">
                      <a:alpha val="43137"/>
                    </a:srgbClr>
                  </a:outerShdw>
                </a:effectLst>
              </a:rPr>
              <a:t>(Berkeley: University of California, 2007), pp. 81–82.</a:t>
            </a:r>
          </a:p>
          <a:p>
            <a:pPr marL="342900" lvl="0" indent="-342900">
              <a:buFontTx/>
              <a:buChar char="-"/>
              <a:defRPr/>
            </a:pPr>
            <a:endParaRPr lang="en-GB" sz="2400" b="1" dirty="0" smtClean="0">
              <a:solidFill>
                <a:srgbClr val="FF0000"/>
              </a:solidFill>
              <a:effectLst>
                <a:outerShdw blurRad="38100" dist="38100" dir="2700000" algn="tl">
                  <a:srgbClr val="000000">
                    <a:alpha val="43137"/>
                  </a:srgbClr>
                </a:outerShdw>
              </a:effectLst>
            </a:endParaRPr>
          </a:p>
          <a:p>
            <a:pPr lvl="0">
              <a:defRPr/>
            </a:pPr>
            <a:endParaRPr lang="en-GB" sz="2400" b="1" dirty="0">
              <a:solidFill>
                <a:srgbClr val="FF0000"/>
              </a:solidFill>
              <a:effectLst>
                <a:outerShdw blurRad="38100" dist="38100" dir="2700000" algn="tl">
                  <a:srgbClr val="000000">
                    <a:alpha val="43137"/>
                  </a:srgbClr>
                </a:outerShdw>
              </a:effectLst>
            </a:endParaRPr>
          </a:p>
        </p:txBody>
      </p:sp>
      <p:sp>
        <p:nvSpPr>
          <p:cNvPr id="5" name="Rectangle 4"/>
          <p:cNvSpPr/>
          <p:nvPr/>
        </p:nvSpPr>
        <p:spPr>
          <a:xfrm>
            <a:off x="5084352" y="19050"/>
            <a:ext cx="4097748" cy="1871378"/>
          </a:xfrm>
          <a:prstGeom prst="rect">
            <a:avLst/>
          </a:prstGeom>
        </p:spPr>
        <p:txBody>
          <a:bodyPr wrap="square" lIns="540000" tIns="360000" rIns="540000" bIns="396000">
            <a:spAutoFit/>
          </a:bodyPr>
          <a:lstStyle/>
          <a:p>
            <a:pPr algn="r" fontAlgn="auto">
              <a:spcBef>
                <a:spcPts val="0"/>
              </a:spcBef>
              <a:spcAft>
                <a:spcPts val="0"/>
              </a:spcAft>
              <a:defRPr/>
            </a:pPr>
            <a:r>
              <a:rPr lang="en-GB" sz="2400" b="1" dirty="0">
                <a:solidFill>
                  <a:srgbClr val="FF0000"/>
                </a:solidFill>
                <a:effectLst>
                  <a:outerShdw blurRad="38100" dist="38100" dir="2700000" algn="tl">
                    <a:srgbClr val="000000">
                      <a:alpha val="43137"/>
                    </a:srgbClr>
                  </a:outerShdw>
                </a:effectLst>
              </a:rPr>
              <a:t>3</a:t>
            </a:r>
            <a:r>
              <a:rPr lang="en-GB" sz="2400" b="1" dirty="0" smtClean="0">
                <a:solidFill>
                  <a:srgbClr val="FF0000"/>
                </a:solidFill>
                <a:effectLst>
                  <a:outerShdw blurRad="38100" dist="38100" dir="2700000" algn="tl">
                    <a:srgbClr val="000000">
                      <a:alpha val="43137"/>
                    </a:srgbClr>
                  </a:outerShdw>
                </a:effectLst>
                <a:latin typeface="+mn-lt"/>
                <a:cs typeface="+mn-cs"/>
              </a:rPr>
              <a:t>. Modernity</a:t>
            </a:r>
          </a:p>
          <a:p>
            <a:pPr algn="r" fontAlgn="auto">
              <a:spcBef>
                <a:spcPts val="0"/>
              </a:spcBef>
              <a:spcAft>
                <a:spcPts val="0"/>
              </a:spcAft>
              <a:defRPr/>
            </a:pPr>
            <a:r>
              <a:rPr lang="en-GB" sz="2400" b="1" dirty="0" smtClean="0">
                <a:solidFill>
                  <a:srgbClr val="FF0000"/>
                </a:solidFill>
                <a:effectLst>
                  <a:outerShdw blurRad="38100" dist="38100" dir="2700000" algn="tl">
                    <a:srgbClr val="000000">
                      <a:alpha val="43137"/>
                    </a:srgbClr>
                  </a:outerShdw>
                </a:effectLst>
                <a:latin typeface="+mn-lt"/>
                <a:cs typeface="+mn-cs"/>
              </a:rPr>
              <a:t>Shanghai: </a:t>
            </a:r>
          </a:p>
          <a:p>
            <a:pPr algn="r" fontAlgn="auto">
              <a:spcBef>
                <a:spcPts val="0"/>
              </a:spcBef>
              <a:spcAft>
                <a:spcPts val="0"/>
              </a:spcAft>
              <a:defRPr/>
            </a:pPr>
            <a:r>
              <a:rPr lang="en-GB" sz="2400" b="1" dirty="0" smtClean="0">
                <a:solidFill>
                  <a:srgbClr val="FF0000"/>
                </a:solidFill>
                <a:effectLst>
                  <a:outerShdw blurRad="38100" dist="38100" dir="2700000" algn="tl">
                    <a:srgbClr val="000000">
                      <a:alpha val="43137"/>
                    </a:srgbClr>
                  </a:outerShdw>
                </a:effectLst>
                <a:latin typeface="+mn-lt"/>
                <a:cs typeface="+mn-cs"/>
              </a:rPr>
              <a:t>The Clock</a:t>
            </a:r>
            <a:endParaRPr lang="en-GB" sz="2400" b="1" dirty="0">
              <a:solidFill>
                <a:srgbClr val="FF0000"/>
              </a:solidFill>
              <a:effectLst>
                <a:outerShdw blurRad="38100" dist="38100" dir="2700000" algn="tl">
                  <a:srgbClr val="000000">
                    <a:alpha val="43137"/>
                  </a:srgbClr>
                </a:outerShdw>
              </a:effectLst>
              <a:latin typeface="+mn-lt"/>
              <a:cs typeface="+mn-cs"/>
            </a:endParaRPr>
          </a:p>
        </p:txBody>
      </p:sp>
    </p:spTree>
    <p:extLst>
      <p:ext uri="{BB962C8B-B14F-4D97-AF65-F5344CB8AC3E}">
        <p14:creationId xmlns:p14="http://schemas.microsoft.com/office/powerpoint/2010/main" val="3141884594"/>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rotWithShape="1">
          <a:blip r:embed="rId3">
            <a:extLst>
              <a:ext uri="{28A0092B-C50C-407E-A947-70E740481C1C}">
                <a14:useLocalDpi xmlns:a14="http://schemas.microsoft.com/office/drawing/2010/main" val="0"/>
              </a:ext>
            </a:extLst>
          </a:blip>
          <a:srcRect t="1585" b="16009"/>
          <a:stretch/>
        </p:blipFill>
        <p:spPr>
          <a:xfrm>
            <a:off x="4766931" y="4063144"/>
            <a:ext cx="4377069" cy="2864386"/>
          </a:xfrm>
          <a:prstGeom prst="rect">
            <a:avLst/>
          </a:prstGeom>
        </p:spPr>
      </p:pic>
      <p:sp>
        <p:nvSpPr>
          <p:cNvPr id="4" name="Rectangle 3"/>
          <p:cNvSpPr/>
          <p:nvPr/>
        </p:nvSpPr>
        <p:spPr>
          <a:xfrm>
            <a:off x="7742962" y="4365104"/>
            <a:ext cx="1401038" cy="1169551"/>
          </a:xfrm>
          <a:prstGeom prst="rect">
            <a:avLst/>
          </a:prstGeom>
        </p:spPr>
        <p:txBody>
          <a:bodyPr wrap="square">
            <a:spAutoFit/>
          </a:bodyPr>
          <a:lstStyle/>
          <a:p>
            <a:r>
              <a:rPr lang="en-US" sz="1000" dirty="0" smtClean="0">
                <a:solidFill>
                  <a:schemeClr val="bg1"/>
                </a:solidFill>
              </a:rPr>
              <a:t>See: </a:t>
            </a:r>
            <a:r>
              <a:rPr lang="en-US" sz="1000" dirty="0" smtClean="0">
                <a:solidFill>
                  <a:schemeClr val="bg1"/>
                </a:solidFill>
                <a:hlinkClick r:id="rId4"/>
              </a:rPr>
              <a:t>https://www.brown.edu/academics/east-asia-resources/index.php?q=chinese-calendar-advertisement-1920s</a:t>
            </a:r>
            <a:endParaRPr lang="en-US" sz="1000" dirty="0" smtClean="0">
              <a:solidFill>
                <a:schemeClr val="bg1"/>
              </a:solidFill>
            </a:endParaRPr>
          </a:p>
          <a:p>
            <a:endParaRPr lang="en-US" sz="1000" dirty="0">
              <a:solidFill>
                <a:schemeClr val="bg1"/>
              </a:solidFill>
            </a:endParaRPr>
          </a:p>
        </p:txBody>
      </p:sp>
      <p:pic>
        <p:nvPicPr>
          <p:cNvPr id="5" name="Picture 4"/>
          <p:cNvPicPr>
            <a:picLocks noChangeAspect="1"/>
          </p:cNvPicPr>
          <p:nvPr/>
        </p:nvPicPr>
        <p:blipFill>
          <a:blip r:embed="rId5"/>
          <a:stretch>
            <a:fillRect/>
          </a:stretch>
        </p:blipFill>
        <p:spPr>
          <a:xfrm>
            <a:off x="6871881" y="6463"/>
            <a:ext cx="2291956" cy="3350529"/>
          </a:xfrm>
          <a:prstGeom prst="rect">
            <a:avLst/>
          </a:prstGeom>
        </p:spPr>
      </p:pic>
      <p:sp>
        <p:nvSpPr>
          <p:cNvPr id="6" name="Rectangle 5"/>
          <p:cNvSpPr/>
          <p:nvPr/>
        </p:nvSpPr>
        <p:spPr>
          <a:xfrm>
            <a:off x="19836" y="548680"/>
            <a:ext cx="4727258" cy="7682782"/>
          </a:xfrm>
          <a:prstGeom prst="rect">
            <a:avLst/>
          </a:prstGeom>
        </p:spPr>
        <p:txBody>
          <a:bodyPr wrap="square" lIns="360000" tIns="360000" rIns="360000" bIns="360000">
            <a:spAutoFit/>
          </a:bodyPr>
          <a:lstStyle/>
          <a:p>
            <a:pPr lvl="0" algn="just"/>
            <a:r>
              <a:rPr lang="en-US" sz="1600" dirty="0" smtClean="0">
                <a:solidFill>
                  <a:srgbClr val="FFFF00"/>
                </a:solidFill>
                <a:effectLst>
                  <a:outerShdw blurRad="38100" dist="38100" dir="2700000" algn="tl">
                    <a:srgbClr val="000000">
                      <a:alpha val="43137"/>
                    </a:srgbClr>
                  </a:outerShdw>
                </a:effectLst>
              </a:rPr>
              <a:t>“</a:t>
            </a:r>
            <a:r>
              <a:rPr lang="en-US" sz="1600" dirty="0">
                <a:solidFill>
                  <a:srgbClr val="FFFF00"/>
                </a:solidFill>
                <a:effectLst>
                  <a:outerShdw blurRad="38100" dist="38100" dir="2700000" algn="tl">
                    <a:srgbClr val="000000">
                      <a:alpha val="43137"/>
                    </a:srgbClr>
                  </a:outerShdw>
                </a:effectLst>
              </a:rPr>
              <a:t>Shanghai’s residents …  lived  by different calendars. The republican Chinese state marked the years since its inception, in this case 1911, </a:t>
            </a:r>
            <a:r>
              <a:rPr lang="en-US" sz="1600" dirty="0" smtClean="0">
                <a:solidFill>
                  <a:srgbClr val="FFFF00"/>
                </a:solidFill>
                <a:effectLst>
                  <a:outerShdw blurRad="38100" dist="38100" dir="2700000" algn="tl">
                    <a:srgbClr val="000000">
                      <a:alpha val="43137"/>
                    </a:srgbClr>
                  </a:outerShdw>
                </a:effectLst>
              </a:rPr>
              <a:t>so </a:t>
            </a:r>
            <a:r>
              <a:rPr lang="en-US" sz="1600" dirty="0">
                <a:solidFill>
                  <a:srgbClr val="FFFF00"/>
                </a:solidFill>
                <a:effectLst>
                  <a:outerShdw blurRad="38100" dist="38100" dir="2700000" algn="tl">
                    <a:srgbClr val="000000">
                      <a:alpha val="43137"/>
                    </a:srgbClr>
                  </a:outerShdw>
                </a:effectLst>
              </a:rPr>
              <a:t>1943 was Minguo 32 nian: the 32nd Year of the Republic, but that aside it marked the days in the Gregorian calendar, the “Western” style (and called it that): 12 months and 52 weeks. This was an issue of modernity and of a </a:t>
            </a:r>
            <a:r>
              <a:rPr lang="en-US" sz="1600" dirty="0" smtClean="0">
                <a:solidFill>
                  <a:srgbClr val="FFFF00"/>
                </a:solidFill>
                <a:effectLst>
                  <a:outerShdw blurRad="38100" dist="38100" dir="2700000" algn="tl">
                    <a:srgbClr val="000000">
                      <a:alpha val="43137"/>
                    </a:srgbClr>
                  </a:outerShdw>
                </a:effectLst>
              </a:rPr>
              <a:t>self-consciously </a:t>
            </a:r>
            <a:r>
              <a:rPr lang="en-US" sz="1600" dirty="0">
                <a:solidFill>
                  <a:srgbClr val="FFFF00"/>
                </a:solidFill>
                <a:effectLst>
                  <a:outerShdw blurRad="38100" dist="38100" dir="2700000" algn="tl">
                    <a:srgbClr val="000000">
                      <a:alpha val="43137"/>
                    </a:srgbClr>
                  </a:outerShdw>
                </a:effectLst>
              </a:rPr>
              <a:t>modernizing nationalist project. In practice, this city, like all of China, worked on </a:t>
            </a:r>
            <a:r>
              <a:rPr lang="en-US" sz="1600" dirty="0" smtClean="0">
                <a:solidFill>
                  <a:srgbClr val="FFFF00"/>
                </a:solidFill>
                <a:effectLst>
                  <a:outerShdw blurRad="38100" dist="38100" dir="2700000" algn="tl">
                    <a:srgbClr val="000000">
                      <a:alpha val="43137"/>
                    </a:srgbClr>
                  </a:outerShdw>
                </a:effectLst>
              </a:rPr>
              <a:t>two </a:t>
            </a:r>
            <a:r>
              <a:rPr lang="en-US" sz="1600" dirty="0">
                <a:solidFill>
                  <a:srgbClr val="FFFF00"/>
                </a:solidFill>
                <a:effectLst>
                  <a:outerShdw blurRad="38100" dist="38100" dir="2700000" algn="tl">
                    <a:srgbClr val="000000">
                      <a:alpha val="43137"/>
                    </a:srgbClr>
                  </a:outerShdw>
                </a:effectLst>
              </a:rPr>
              <a:t>calendars, even though one of these, the calendar of the lunar year, was </a:t>
            </a:r>
            <a:r>
              <a:rPr lang="en-US" sz="1600" dirty="0" smtClean="0">
                <a:solidFill>
                  <a:srgbClr val="FFFF00"/>
                </a:solidFill>
                <a:effectLst>
                  <a:outerShdw blurRad="38100" dist="38100" dir="2700000" algn="tl">
                    <a:srgbClr val="000000">
                      <a:alpha val="43137"/>
                    </a:srgbClr>
                  </a:outerShdw>
                </a:effectLst>
              </a:rPr>
              <a:t>supplanted </a:t>
            </a:r>
            <a:r>
              <a:rPr lang="en-US" sz="1600" dirty="0">
                <a:solidFill>
                  <a:srgbClr val="FFFF00"/>
                </a:solidFill>
                <a:effectLst>
                  <a:outerShdw blurRad="38100" dist="38100" dir="2700000" algn="tl">
                    <a:srgbClr val="000000">
                      <a:alpha val="43137"/>
                    </a:srgbClr>
                  </a:outerShdw>
                </a:effectLst>
              </a:rPr>
              <a:t>officially after 1928 by the “modern” Western solar calendar. …  After 1911, the republican state tried to dispense with the agrarian year, which it deemed u</a:t>
            </a:r>
            <a:r>
              <a:rPr lang="en-US" sz="1600" dirty="0" smtClean="0">
                <a:solidFill>
                  <a:srgbClr val="FFFF00"/>
                </a:solidFill>
                <a:effectLst>
                  <a:outerShdw blurRad="38100" dist="38100" dir="2700000" algn="tl">
                    <a:srgbClr val="000000">
                      <a:alpha val="43137"/>
                    </a:srgbClr>
                  </a:outerShdw>
                </a:effectLst>
              </a:rPr>
              <a:t>nfit </a:t>
            </a:r>
            <a:r>
              <a:rPr lang="en-US" sz="1600" dirty="0">
                <a:solidFill>
                  <a:srgbClr val="FFFF00"/>
                </a:solidFill>
                <a:effectLst>
                  <a:outerShdw blurRad="38100" dist="38100" dir="2700000" algn="tl">
                    <a:srgbClr val="000000">
                      <a:alpha val="43137"/>
                    </a:srgbClr>
                  </a:outerShdw>
                </a:effectLst>
              </a:rPr>
              <a:t>for 20th-century </a:t>
            </a:r>
            <a:r>
              <a:rPr lang="en-US" sz="1600" dirty="0" smtClean="0">
                <a:solidFill>
                  <a:srgbClr val="FFFF00"/>
                </a:solidFill>
                <a:effectLst>
                  <a:outerShdw blurRad="38100" dist="38100" dir="2700000" algn="tl">
                    <a:srgbClr val="000000">
                      <a:alpha val="43137"/>
                    </a:srgbClr>
                  </a:outerShdw>
                </a:effectLst>
              </a:rPr>
              <a:t>China </a:t>
            </a:r>
            <a:r>
              <a:rPr lang="en-US" sz="1600" dirty="0">
                <a:solidFill>
                  <a:srgbClr val="FFFF00"/>
                </a:solidFill>
                <a:effectLst>
                  <a:outerShdw blurRad="38100" dist="38100" dir="2700000" algn="tl">
                    <a:srgbClr val="000000">
                      <a:alpha val="43137"/>
                    </a:srgbClr>
                  </a:outerShdw>
                </a:effectLst>
              </a:rPr>
              <a:t>… </a:t>
            </a:r>
            <a:r>
              <a:rPr lang="en-US" sz="1600" dirty="0" smtClean="0">
                <a:solidFill>
                  <a:srgbClr val="FFFF00"/>
                </a:solidFill>
                <a:effectLst>
                  <a:outerShdw blurRad="38100" dist="38100" dir="2700000" algn="tl">
                    <a:srgbClr val="000000">
                      <a:alpha val="43137"/>
                    </a:srgbClr>
                  </a:outerShdw>
                </a:effectLst>
              </a:rPr>
              <a:t>The </a:t>
            </a:r>
            <a:r>
              <a:rPr lang="en-US" sz="1600" dirty="0">
                <a:solidFill>
                  <a:srgbClr val="FFFF00"/>
                </a:solidFill>
                <a:effectLst>
                  <a:outerShdw blurRad="38100" dist="38100" dir="2700000" algn="tl">
                    <a:srgbClr val="000000">
                      <a:alpha val="43137"/>
                    </a:srgbClr>
                  </a:outerShdw>
                </a:effectLst>
              </a:rPr>
              <a:t>first President of the new republic was installed officially on January 1 1912, a significant date in the foreign calendar deliberately chosen to mark a significant foundational event for the new </a:t>
            </a:r>
            <a:r>
              <a:rPr lang="en-US" sz="1600" dirty="0" smtClean="0">
                <a:solidFill>
                  <a:srgbClr val="FFFF00"/>
                </a:solidFill>
                <a:effectLst>
                  <a:outerShdw blurRad="38100" dist="38100" dir="2700000" algn="tl">
                    <a:srgbClr val="000000">
                      <a:alpha val="43137"/>
                    </a:srgbClr>
                  </a:outerShdw>
                </a:effectLst>
              </a:rPr>
              <a:t>order</a:t>
            </a:r>
            <a:r>
              <a:rPr lang="en-US" sz="1600" dirty="0">
                <a:solidFill>
                  <a:srgbClr val="FFFF00"/>
                </a:solidFill>
                <a:effectLst>
                  <a:outerShdw blurRad="38100" dist="38100" dir="2700000" algn="tl">
                    <a:srgbClr val="000000">
                      <a:alpha val="43137"/>
                    </a:srgbClr>
                  </a:outerShdw>
                </a:effectLst>
              </a:rPr>
              <a:t>.”</a:t>
            </a:r>
          </a:p>
          <a:p>
            <a:pPr marL="285750" lvl="0" indent="-285750">
              <a:buFontTx/>
              <a:buChar char="-"/>
            </a:pPr>
            <a:r>
              <a:rPr lang="en-GB" sz="1200" b="1" dirty="0" smtClean="0">
                <a:solidFill>
                  <a:prstClr val="white"/>
                </a:solidFill>
                <a:effectLst>
                  <a:outerShdw blurRad="38100" dist="38100" dir="2700000" algn="tl">
                    <a:srgbClr val="000000">
                      <a:alpha val="43137"/>
                    </a:srgbClr>
                  </a:outerShdw>
                </a:effectLst>
              </a:rPr>
              <a:t>Robert </a:t>
            </a:r>
            <a:r>
              <a:rPr lang="en-GB" sz="1200" b="1" dirty="0">
                <a:solidFill>
                  <a:prstClr val="white"/>
                </a:solidFill>
                <a:effectLst>
                  <a:outerShdw blurRad="38100" dist="38100" dir="2700000" algn="tl">
                    <a:srgbClr val="000000">
                      <a:alpha val="43137"/>
                    </a:srgbClr>
                  </a:outerShdw>
                </a:effectLst>
              </a:rPr>
              <a:t>Bickers, ‘</a:t>
            </a:r>
            <a:r>
              <a:rPr lang="en-US" sz="1200" b="1" dirty="0">
                <a:solidFill>
                  <a:prstClr val="white"/>
                </a:solidFill>
                <a:effectLst>
                  <a:outerShdw blurRad="38100" dist="38100" dir="2700000" algn="tl">
                    <a:srgbClr val="000000">
                      <a:alpha val="43137"/>
                    </a:srgbClr>
                  </a:outerShdw>
                </a:effectLst>
              </a:rPr>
              <a:t>Incubator City: Shanghai and the Crises of Empires,’ </a:t>
            </a:r>
            <a:r>
              <a:rPr lang="en-US" sz="1200" b="1" i="1" dirty="0">
                <a:solidFill>
                  <a:prstClr val="white"/>
                </a:solidFill>
                <a:effectLst>
                  <a:outerShdw blurRad="38100" dist="38100" dir="2700000" algn="tl">
                    <a:srgbClr val="000000">
                      <a:alpha val="43137"/>
                    </a:srgbClr>
                  </a:outerShdw>
                </a:effectLst>
              </a:rPr>
              <a:t>Journal of Urban History </a:t>
            </a:r>
            <a:r>
              <a:rPr lang="en-US" sz="1200" b="1" dirty="0">
                <a:solidFill>
                  <a:prstClr val="white"/>
                </a:solidFill>
                <a:effectLst>
                  <a:outerShdw blurRad="38100" dist="38100" dir="2700000" algn="tl">
                    <a:srgbClr val="000000">
                      <a:alpha val="43137"/>
                    </a:srgbClr>
                  </a:outerShdw>
                </a:effectLst>
              </a:rPr>
              <a:t>(Vol.38, No. 5, 2012), p. </a:t>
            </a:r>
            <a:r>
              <a:rPr lang="en-US" sz="1200" b="1" dirty="0" smtClean="0">
                <a:solidFill>
                  <a:prstClr val="white"/>
                </a:solidFill>
                <a:effectLst>
                  <a:outerShdw blurRad="38100" dist="38100" dir="2700000" algn="tl">
                    <a:srgbClr val="000000">
                      <a:alpha val="43137"/>
                    </a:srgbClr>
                  </a:outerShdw>
                </a:effectLst>
              </a:rPr>
              <a:t>866</a:t>
            </a:r>
          </a:p>
          <a:p>
            <a:pPr marL="285750" lvl="0" indent="-285750">
              <a:buFontTx/>
              <a:buChar char="-"/>
            </a:pPr>
            <a:endParaRPr lang="en-US" sz="1600" b="1" dirty="0">
              <a:solidFill>
                <a:prstClr val="white"/>
              </a:solidFill>
              <a:effectLst>
                <a:outerShdw blurRad="38100" dist="38100" dir="2700000" algn="tl">
                  <a:srgbClr val="000000">
                    <a:alpha val="43137"/>
                  </a:srgbClr>
                </a:outerShdw>
              </a:effectLst>
            </a:endParaRPr>
          </a:p>
          <a:p>
            <a:pPr fontAlgn="auto">
              <a:spcBef>
                <a:spcPts val="0"/>
              </a:spcBef>
              <a:spcAft>
                <a:spcPts val="0"/>
              </a:spcAft>
              <a:defRPr/>
            </a:pPr>
            <a:endParaRPr lang="en-GB" sz="2400" b="1" dirty="0" smtClean="0">
              <a:solidFill>
                <a:srgbClr val="FF0000"/>
              </a:solidFill>
              <a:effectLst>
                <a:outerShdw blurRad="38100" dist="38100" dir="2700000" algn="tl">
                  <a:srgbClr val="000000">
                    <a:alpha val="43137"/>
                  </a:srgbClr>
                </a:outerShdw>
              </a:effectLst>
            </a:endParaRPr>
          </a:p>
          <a:p>
            <a:pPr fontAlgn="auto">
              <a:spcBef>
                <a:spcPts val="0"/>
              </a:spcBef>
              <a:spcAft>
                <a:spcPts val="0"/>
              </a:spcAft>
              <a:defRPr/>
            </a:pPr>
            <a:endParaRPr lang="en-GB" sz="2400" b="1" dirty="0">
              <a:solidFill>
                <a:srgbClr val="FF0000"/>
              </a:solidFill>
              <a:effectLst>
                <a:outerShdw blurRad="38100" dist="38100" dir="2700000" algn="tl">
                  <a:srgbClr val="000000">
                    <a:alpha val="43137"/>
                  </a:srgbClr>
                </a:outerShdw>
              </a:effectLst>
            </a:endParaRPr>
          </a:p>
        </p:txBody>
      </p:sp>
      <p:sp>
        <p:nvSpPr>
          <p:cNvPr id="9" name="Rectangle 8"/>
          <p:cNvSpPr/>
          <p:nvPr/>
        </p:nvSpPr>
        <p:spPr>
          <a:xfrm>
            <a:off x="-1" y="6463"/>
            <a:ext cx="9144001" cy="1748268"/>
          </a:xfrm>
          <a:prstGeom prst="rect">
            <a:avLst/>
          </a:prstGeom>
        </p:spPr>
        <p:txBody>
          <a:bodyPr wrap="square" lIns="540000" tIns="360000" rIns="540000" bIns="396000">
            <a:spAutoFit/>
          </a:bodyPr>
          <a:lstStyle/>
          <a:p>
            <a:pPr fontAlgn="auto">
              <a:spcBef>
                <a:spcPts val="0"/>
              </a:spcBef>
              <a:spcAft>
                <a:spcPts val="0"/>
              </a:spcAft>
              <a:defRPr/>
            </a:pPr>
            <a:r>
              <a:rPr lang="en-GB" sz="2400" b="1" dirty="0" smtClean="0">
                <a:solidFill>
                  <a:srgbClr val="FF0000"/>
                </a:solidFill>
                <a:effectLst>
                  <a:outerShdw blurRad="38100" dist="38100" dir="2700000" algn="tl">
                    <a:srgbClr val="000000">
                      <a:alpha val="43137"/>
                    </a:srgbClr>
                  </a:outerShdw>
                </a:effectLst>
              </a:rPr>
              <a:t>3. 'Colonial' Shanghai</a:t>
            </a:r>
            <a:r>
              <a:rPr lang="en-GB" sz="2400" b="1" dirty="0" smtClean="0">
                <a:solidFill>
                  <a:srgbClr val="FF0000"/>
                </a:solidFill>
                <a:effectLst>
                  <a:outerShdw blurRad="38100" dist="38100" dir="2700000" algn="tl">
                    <a:srgbClr val="000000">
                      <a:alpha val="43137"/>
                    </a:srgbClr>
                  </a:outerShdw>
                </a:effectLst>
                <a:latin typeface="+mn-lt"/>
                <a:cs typeface="+mn-cs"/>
              </a:rPr>
              <a:t>:  The Calendar</a:t>
            </a:r>
          </a:p>
          <a:p>
            <a:pPr lvl="0" algn="just"/>
            <a:endParaRPr lang="en-US" sz="1600" dirty="0" smtClean="0">
              <a:solidFill>
                <a:prstClr val="white"/>
              </a:solidFill>
            </a:endParaRPr>
          </a:p>
          <a:p>
            <a:pPr lvl="0" algn="just"/>
            <a:endParaRPr lang="en-GB" sz="2400" b="1" dirty="0">
              <a:solidFill>
                <a:srgbClr val="FF0000"/>
              </a:solidFill>
              <a:effectLst>
                <a:outerShdw blurRad="38100" dist="38100" dir="2700000" algn="tl">
                  <a:srgbClr val="000000">
                    <a:alpha val="43137"/>
                  </a:srgbClr>
                </a:outerShdw>
              </a:effectLst>
            </a:endParaRPr>
          </a:p>
        </p:txBody>
      </p:sp>
      <p:pic>
        <p:nvPicPr>
          <p:cNvPr id="10" name="Picture 9"/>
          <p:cNvPicPr>
            <a:picLocks noChangeAspect="1"/>
          </p:cNvPicPr>
          <p:nvPr/>
        </p:nvPicPr>
        <p:blipFill>
          <a:blip r:embed="rId6"/>
          <a:stretch>
            <a:fillRect/>
          </a:stretch>
        </p:blipFill>
        <p:spPr>
          <a:xfrm>
            <a:off x="4542602" y="764704"/>
            <a:ext cx="2341892" cy="3298440"/>
          </a:xfrm>
          <a:prstGeom prst="rect">
            <a:avLst/>
          </a:prstGeom>
        </p:spPr>
      </p:pic>
    </p:spTree>
    <p:extLst>
      <p:ext uri="{BB962C8B-B14F-4D97-AF65-F5344CB8AC3E}">
        <p14:creationId xmlns:p14="http://schemas.microsoft.com/office/powerpoint/2010/main" val="1443494752"/>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extLst>
              <p:ext uri="{D42A27DB-BD31-4B8C-83A1-F6EECF244321}">
                <p14:modId xmlns:p14="http://schemas.microsoft.com/office/powerpoint/2010/main" val="1961085692"/>
              </p:ext>
            </p:extLst>
          </p:nvPr>
        </p:nvGraphicFramePr>
        <p:xfrm>
          <a:off x="251520" y="363347"/>
          <a:ext cx="8568952" cy="6386240"/>
        </p:xfrm>
        <a:graphic>
          <a:graphicData uri="http://schemas.openxmlformats.org/drawingml/2006/table">
            <a:tbl>
              <a:tblPr firstRow="1" firstCol="1" bandRow="1">
                <a:tableStyleId>{5C22544A-7EE6-4342-B048-85BDC9FD1C3A}</a:tableStyleId>
              </a:tblPr>
              <a:tblGrid>
                <a:gridCol w="1433924">
                  <a:extLst>
                    <a:ext uri="{9D8B030D-6E8A-4147-A177-3AD203B41FA5}">
                      <a16:colId xmlns:a16="http://schemas.microsoft.com/office/drawing/2014/main" val="823195917"/>
                    </a:ext>
                  </a:extLst>
                </a:gridCol>
                <a:gridCol w="7135028">
                  <a:extLst>
                    <a:ext uri="{9D8B030D-6E8A-4147-A177-3AD203B41FA5}">
                      <a16:colId xmlns:a16="http://schemas.microsoft.com/office/drawing/2014/main" val="967518878"/>
                    </a:ext>
                  </a:extLst>
                </a:gridCol>
              </a:tblGrid>
              <a:tr h="1027225">
                <a:tc>
                  <a:txBody>
                    <a:bodyPr/>
                    <a:lstStyle/>
                    <a:p>
                      <a:pPr>
                        <a:lnSpc>
                          <a:spcPct val="107000"/>
                        </a:lnSpc>
                        <a:spcAft>
                          <a:spcPts val="800"/>
                        </a:spcAft>
                      </a:pPr>
                      <a:r>
                        <a:rPr lang="en-US" sz="2400" dirty="0">
                          <a:effectLst/>
                        </a:rPr>
                        <a:t>1912</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66675" marR="66675" marT="66675" marB="66675"/>
                </a:tc>
                <a:tc>
                  <a:txBody>
                    <a:bodyPr/>
                    <a:lstStyle/>
                    <a:p>
                      <a:pPr>
                        <a:lnSpc>
                          <a:spcPct val="107000"/>
                        </a:lnSpc>
                        <a:spcAft>
                          <a:spcPts val="800"/>
                        </a:spcAft>
                      </a:pPr>
                      <a:r>
                        <a:rPr lang="en-US" sz="2000" dirty="0">
                          <a:effectLst/>
                        </a:rPr>
                        <a:t>China declared a republic; Sun </a:t>
                      </a:r>
                      <a:r>
                        <a:rPr lang="en-US" sz="2000" dirty="0" err="1">
                          <a:effectLst/>
                        </a:rPr>
                        <a:t>Yat-sen</a:t>
                      </a:r>
                      <a:r>
                        <a:rPr lang="en-US" sz="2000" dirty="0">
                          <a:effectLst/>
                        </a:rPr>
                        <a:t> first President, but resigns in favor of Yuan </a:t>
                      </a:r>
                      <a:r>
                        <a:rPr lang="en-US" sz="2000" dirty="0" err="1">
                          <a:effectLst/>
                        </a:rPr>
                        <a:t>Shihkai</a:t>
                      </a:r>
                      <a:r>
                        <a:rPr lang="en-US" sz="2000" dirty="0">
                          <a:effectLst/>
                        </a:rPr>
                        <a:t> (1859-1916); formation of Nationalist Party; end of Qing Dynasty</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6675" marR="66675" marT="66675" marB="66675" anchor="ctr"/>
                </a:tc>
                <a:extLst>
                  <a:ext uri="{0D108BD9-81ED-4DB2-BD59-A6C34878D82A}">
                    <a16:rowId xmlns:a16="http://schemas.microsoft.com/office/drawing/2014/main" val="3362813736"/>
                  </a:ext>
                </a:extLst>
              </a:tr>
              <a:tr h="1328564">
                <a:tc>
                  <a:txBody>
                    <a:bodyPr/>
                    <a:lstStyle/>
                    <a:p>
                      <a:pPr>
                        <a:lnSpc>
                          <a:spcPct val="107000"/>
                        </a:lnSpc>
                        <a:spcAft>
                          <a:spcPts val="800"/>
                        </a:spcAft>
                      </a:pPr>
                      <a:r>
                        <a:rPr lang="en-US" sz="2400" dirty="0">
                          <a:effectLst/>
                        </a:rPr>
                        <a:t>1915–1920</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66675" marR="66675" marT="66675" marB="66675"/>
                </a:tc>
                <a:tc>
                  <a:txBody>
                    <a:bodyPr/>
                    <a:lstStyle/>
                    <a:p>
                      <a:pPr>
                        <a:lnSpc>
                          <a:spcPct val="107000"/>
                        </a:lnSpc>
                        <a:spcAft>
                          <a:spcPts val="800"/>
                        </a:spcAft>
                      </a:pPr>
                      <a:r>
                        <a:rPr lang="en-US" sz="2000" dirty="0">
                          <a:effectLst/>
                        </a:rPr>
                        <a:t>New Culture Movement: calls for reform of Chinese society and nationhood: emphases on vernacular literature; end to patriarchal family; individual freedom; women's liberation; democratic and egalitarian values</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6675" marR="66675" marT="66675" marB="66675" anchor="ctr"/>
                </a:tc>
                <a:extLst>
                  <a:ext uri="{0D108BD9-81ED-4DB2-BD59-A6C34878D82A}">
                    <a16:rowId xmlns:a16="http://schemas.microsoft.com/office/drawing/2014/main" val="505912702"/>
                  </a:ext>
                </a:extLst>
              </a:tr>
              <a:tr h="1196728">
                <a:tc>
                  <a:txBody>
                    <a:bodyPr/>
                    <a:lstStyle/>
                    <a:p>
                      <a:pPr>
                        <a:lnSpc>
                          <a:spcPct val="107000"/>
                        </a:lnSpc>
                        <a:spcAft>
                          <a:spcPts val="800"/>
                        </a:spcAft>
                      </a:pPr>
                      <a:r>
                        <a:rPr lang="en-US" sz="2400" dirty="0">
                          <a:effectLst/>
                        </a:rPr>
                        <a:t>1916–1926</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66675" marR="66675" marT="66675" marB="66675"/>
                </a:tc>
                <a:tc>
                  <a:txBody>
                    <a:bodyPr/>
                    <a:lstStyle/>
                    <a:p>
                      <a:pPr>
                        <a:lnSpc>
                          <a:spcPct val="107000"/>
                        </a:lnSpc>
                        <a:spcAft>
                          <a:spcPts val="800"/>
                        </a:spcAft>
                      </a:pPr>
                      <a:r>
                        <a:rPr lang="en-US" sz="2000" dirty="0">
                          <a:effectLst/>
                        </a:rPr>
                        <a:t>Warlord period: control of the country was divided among its military cliques in the mainland regions of Sichuan, Shanxi, Qinghai, Ningxia, Guangdong, Guangxi, Gansu, Yunnan and Xinjiang.</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6675" marR="66675" marT="66675" marB="66675" anchor="ctr"/>
                </a:tc>
                <a:extLst>
                  <a:ext uri="{0D108BD9-81ED-4DB2-BD59-A6C34878D82A}">
                    <a16:rowId xmlns:a16="http://schemas.microsoft.com/office/drawing/2014/main" val="2384619636"/>
                  </a:ext>
                </a:extLst>
              </a:tr>
              <a:tr h="549694">
                <a:tc>
                  <a:txBody>
                    <a:bodyPr/>
                    <a:lstStyle/>
                    <a:p>
                      <a:pPr>
                        <a:lnSpc>
                          <a:spcPct val="107000"/>
                        </a:lnSpc>
                        <a:spcAft>
                          <a:spcPts val="800"/>
                        </a:spcAft>
                      </a:pPr>
                      <a:r>
                        <a:rPr lang="en-US" sz="2400" dirty="0">
                          <a:effectLst/>
                        </a:rPr>
                        <a:t>1917</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66675" marR="66675" marT="66675" marB="66675"/>
                </a:tc>
                <a:tc>
                  <a:txBody>
                    <a:bodyPr/>
                    <a:lstStyle/>
                    <a:p>
                      <a:pPr>
                        <a:lnSpc>
                          <a:spcPct val="107000"/>
                        </a:lnSpc>
                        <a:spcAft>
                          <a:spcPts val="800"/>
                        </a:spcAft>
                      </a:pPr>
                      <a:r>
                        <a:rPr lang="en-US" sz="2000" dirty="0">
                          <a:effectLst/>
                        </a:rPr>
                        <a:t>Sun </a:t>
                      </a:r>
                      <a:r>
                        <a:rPr lang="en-US" sz="2000" dirty="0" err="1">
                          <a:effectLst/>
                        </a:rPr>
                        <a:t>Yat-sen</a:t>
                      </a:r>
                      <a:r>
                        <a:rPr lang="en-US" sz="2000" dirty="0">
                          <a:effectLst/>
                        </a:rPr>
                        <a:t> sets up rival government in Canton</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6675" marR="66675" marT="66675" marB="66675" anchor="ctr"/>
                </a:tc>
                <a:extLst>
                  <a:ext uri="{0D108BD9-81ED-4DB2-BD59-A6C34878D82A}">
                    <a16:rowId xmlns:a16="http://schemas.microsoft.com/office/drawing/2014/main" val="88663854"/>
                  </a:ext>
                </a:extLst>
              </a:tr>
              <a:tr h="1843763">
                <a:tc>
                  <a:txBody>
                    <a:bodyPr/>
                    <a:lstStyle/>
                    <a:p>
                      <a:pPr>
                        <a:lnSpc>
                          <a:spcPct val="107000"/>
                        </a:lnSpc>
                        <a:spcAft>
                          <a:spcPts val="800"/>
                        </a:spcAft>
                      </a:pPr>
                      <a:r>
                        <a:rPr lang="en-US" sz="2400" dirty="0">
                          <a:effectLst/>
                        </a:rPr>
                        <a:t>1919</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66675" marR="66675" marT="66675" marB="66675"/>
                </a:tc>
                <a:tc>
                  <a:txBody>
                    <a:bodyPr/>
                    <a:lstStyle/>
                    <a:p>
                      <a:pPr>
                        <a:lnSpc>
                          <a:spcPct val="107000"/>
                        </a:lnSpc>
                        <a:spcAft>
                          <a:spcPts val="800"/>
                        </a:spcAft>
                      </a:pPr>
                      <a:r>
                        <a:rPr lang="en-US" sz="2000" dirty="0">
                          <a:effectLst/>
                        </a:rPr>
                        <a:t>May Fourth Movement: anti-imperialist, cultural and political movement growing out of student protests against Chinese government's weak response to the Treaty of Versailles, especially allowing Japan to receive territories in Shandong which had been surrendered to Britain/Japan by Germany after the Siege of Tsingtao (part of eastern theatre of WWI)</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6675" marR="66675" marT="66675" marB="66675" anchor="ctr"/>
                </a:tc>
                <a:extLst>
                  <a:ext uri="{0D108BD9-81ED-4DB2-BD59-A6C34878D82A}">
                    <a16:rowId xmlns:a16="http://schemas.microsoft.com/office/drawing/2014/main" val="2219513982"/>
                  </a:ext>
                </a:extLst>
              </a:tr>
            </a:tbl>
          </a:graphicData>
        </a:graphic>
      </p:graphicFrame>
    </p:spTree>
    <p:extLst>
      <p:ext uri="{BB962C8B-B14F-4D97-AF65-F5344CB8AC3E}">
        <p14:creationId xmlns:p14="http://schemas.microsoft.com/office/powerpoint/2010/main" val="1328707389"/>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5337085" y="-17696"/>
            <a:ext cx="3851918" cy="4777420"/>
          </a:xfrm>
          <a:prstGeom prst="rect">
            <a:avLst/>
          </a:prstGeom>
        </p:spPr>
      </p:pic>
      <p:sp>
        <p:nvSpPr>
          <p:cNvPr id="7" name="Rectangle 6"/>
          <p:cNvSpPr/>
          <p:nvPr/>
        </p:nvSpPr>
        <p:spPr>
          <a:xfrm>
            <a:off x="-45005" y="1280854"/>
            <a:ext cx="5481101" cy="3231654"/>
          </a:xfrm>
          <a:prstGeom prst="rect">
            <a:avLst/>
          </a:prstGeom>
        </p:spPr>
        <p:txBody>
          <a:bodyPr wrap="square" lIns="360000" rIns="360000">
            <a:spAutoFit/>
          </a:bodyPr>
          <a:lstStyle/>
          <a:p>
            <a:pPr lvl="0">
              <a:defRPr/>
            </a:pPr>
            <a:r>
              <a:rPr lang="en-GB" sz="2000" b="1" dirty="0" smtClean="0">
                <a:solidFill>
                  <a:srgbClr val="FFFF00"/>
                </a:solidFill>
                <a:effectLst>
                  <a:outerShdw blurRad="38100" dist="38100" dir="2700000" algn="tl">
                    <a:srgbClr val="000000">
                      <a:alpha val="43137"/>
                    </a:srgbClr>
                  </a:outerShdw>
                </a:effectLst>
              </a:rPr>
              <a:t>Eileen Chang (1920–1995)</a:t>
            </a:r>
          </a:p>
          <a:p>
            <a:pPr marL="342900" lvl="0" indent="-342900">
              <a:buFont typeface="Arial" panose="020B0604020202020204" pitchFamily="34" charset="0"/>
              <a:buChar char="•"/>
              <a:defRPr/>
            </a:pPr>
            <a:r>
              <a:rPr lang="en-GB" sz="2000" b="1" dirty="0">
                <a:solidFill>
                  <a:srgbClr val="FFFF00"/>
                </a:solidFill>
                <a:effectLst>
                  <a:outerShdw blurRad="38100" dist="38100" dir="2700000" algn="tl">
                    <a:srgbClr val="000000">
                      <a:alpha val="43137"/>
                    </a:srgbClr>
                  </a:outerShdw>
                </a:effectLst>
              </a:rPr>
              <a:t>b. Zhang </a:t>
            </a:r>
            <a:r>
              <a:rPr lang="en-GB" sz="2000" b="1" dirty="0" smtClean="0">
                <a:solidFill>
                  <a:srgbClr val="FFFF00"/>
                </a:solidFill>
                <a:effectLst>
                  <a:outerShdw blurRad="38100" dist="38100" dir="2700000" algn="tl">
                    <a:srgbClr val="000000">
                      <a:alpha val="43137"/>
                    </a:srgbClr>
                  </a:outerShdw>
                </a:effectLst>
              </a:rPr>
              <a:t>Ying, Shanghai to wealthy family</a:t>
            </a:r>
          </a:p>
          <a:p>
            <a:pPr marL="342900" lvl="0" indent="-342900">
              <a:buFont typeface="Arial" panose="020B0604020202020204" pitchFamily="34" charset="0"/>
              <a:buChar char="•"/>
              <a:defRPr/>
            </a:pPr>
            <a:r>
              <a:rPr lang="en-GB" sz="2000" b="1" dirty="0" smtClean="0">
                <a:solidFill>
                  <a:srgbClr val="FFFF00"/>
                </a:solidFill>
                <a:effectLst>
                  <a:outerShdw blurRad="38100" dist="38100" dir="2700000" algn="tl">
                    <a:srgbClr val="000000">
                      <a:alpha val="43137"/>
                    </a:srgbClr>
                  </a:outerShdw>
                </a:effectLst>
              </a:rPr>
              <a:t>Studied at Hong Kong University – returned to Shanghai during WWII</a:t>
            </a:r>
          </a:p>
          <a:p>
            <a:pPr marL="342900" lvl="0" indent="-342900">
              <a:buFont typeface="Arial" panose="020B0604020202020204" pitchFamily="34" charset="0"/>
              <a:buChar char="•"/>
              <a:defRPr/>
            </a:pPr>
            <a:r>
              <a:rPr lang="en-GB" sz="2000" b="1" dirty="0" smtClean="0">
                <a:solidFill>
                  <a:srgbClr val="FFFF00"/>
                </a:solidFill>
                <a:effectLst>
                  <a:outerShdw blurRad="38100" dist="38100" dir="2700000" algn="tl">
                    <a:srgbClr val="000000">
                      <a:alpha val="43137"/>
                    </a:srgbClr>
                  </a:outerShdw>
                </a:effectLst>
              </a:rPr>
              <a:t>Migrated to Hong Kong and then the United States in Communist era</a:t>
            </a:r>
          </a:p>
          <a:p>
            <a:pPr marL="342900" lvl="0" indent="-342900">
              <a:buFont typeface="Arial" panose="020B0604020202020204" pitchFamily="34" charset="0"/>
              <a:buChar char="•"/>
              <a:defRPr/>
            </a:pPr>
            <a:r>
              <a:rPr lang="en-GB" sz="2000" b="1" dirty="0" smtClean="0">
                <a:solidFill>
                  <a:srgbClr val="FFFF00"/>
                </a:solidFill>
                <a:effectLst>
                  <a:outerShdw blurRad="38100" dist="38100" dir="2700000" algn="tl">
                    <a:srgbClr val="000000">
                      <a:alpha val="43137"/>
                    </a:srgbClr>
                  </a:outerShdw>
                </a:effectLst>
              </a:rPr>
              <a:t>Writings often focus on pre-WWII  and wartime Shanghai</a:t>
            </a:r>
          </a:p>
          <a:p>
            <a:pPr lvl="0">
              <a:defRPr/>
            </a:pPr>
            <a:endParaRPr lang="en-GB" sz="2000" b="1" dirty="0" smtClean="0">
              <a:solidFill>
                <a:srgbClr val="FFFF00"/>
              </a:solidFill>
            </a:endParaRPr>
          </a:p>
          <a:p>
            <a:pPr lvl="0">
              <a:defRPr/>
            </a:pPr>
            <a:endParaRPr lang="en-GB" sz="2400" b="1" dirty="0">
              <a:solidFill>
                <a:srgbClr val="FF0000"/>
              </a:solidFill>
              <a:effectLst>
                <a:outerShdw blurRad="38100" dist="38100" dir="2700000" algn="tl">
                  <a:srgbClr val="000000">
                    <a:alpha val="43137"/>
                  </a:srgbClr>
                </a:outerShdw>
              </a:effectLst>
            </a:endParaRPr>
          </a:p>
        </p:txBody>
      </p:sp>
      <p:sp>
        <p:nvSpPr>
          <p:cNvPr id="10" name="Rectangle 9"/>
          <p:cNvSpPr/>
          <p:nvPr/>
        </p:nvSpPr>
        <p:spPr>
          <a:xfrm>
            <a:off x="0" y="3871"/>
            <a:ext cx="9143998" cy="1871378"/>
          </a:xfrm>
          <a:prstGeom prst="rect">
            <a:avLst/>
          </a:prstGeom>
        </p:spPr>
        <p:txBody>
          <a:bodyPr wrap="square" lIns="540000" tIns="360000" rIns="540000" bIns="396000">
            <a:spAutoFit/>
          </a:bodyPr>
          <a:lstStyle/>
          <a:p>
            <a:pPr fontAlgn="auto">
              <a:spcBef>
                <a:spcPts val="0"/>
              </a:spcBef>
              <a:spcAft>
                <a:spcPts val="0"/>
              </a:spcAft>
              <a:defRPr/>
            </a:pPr>
            <a:r>
              <a:rPr lang="en-GB" sz="2400" b="1" dirty="0" smtClean="0">
                <a:solidFill>
                  <a:srgbClr val="FF0000"/>
                </a:solidFill>
                <a:effectLst>
                  <a:outerShdw blurRad="38100" dist="38100" dir="2700000" algn="tl">
                    <a:srgbClr val="000000">
                      <a:alpha val="43137"/>
                    </a:srgbClr>
                  </a:outerShdw>
                </a:effectLst>
              </a:rPr>
              <a:t>3. 'Colonial' Shanghai</a:t>
            </a:r>
            <a:r>
              <a:rPr lang="en-GB" sz="2400" b="1" dirty="0" smtClean="0">
                <a:solidFill>
                  <a:srgbClr val="FF0000"/>
                </a:solidFill>
                <a:effectLst>
                  <a:outerShdw blurRad="38100" dist="38100" dir="2700000" algn="tl">
                    <a:srgbClr val="000000">
                      <a:alpha val="43137"/>
                    </a:srgbClr>
                  </a:outerShdw>
                </a:effectLst>
                <a:latin typeface="+mn-lt"/>
                <a:cs typeface="+mn-cs"/>
              </a:rPr>
              <a:t>: </a:t>
            </a:r>
          </a:p>
          <a:p>
            <a:pPr fontAlgn="auto">
              <a:spcBef>
                <a:spcPts val="0"/>
              </a:spcBef>
              <a:spcAft>
                <a:spcPts val="0"/>
              </a:spcAft>
              <a:defRPr/>
            </a:pPr>
            <a:r>
              <a:rPr lang="en-GB" sz="2400" b="1" dirty="0" smtClean="0">
                <a:solidFill>
                  <a:srgbClr val="FF0000"/>
                </a:solidFill>
                <a:effectLst>
                  <a:outerShdw blurRad="38100" dist="38100" dir="2700000" algn="tl">
                    <a:srgbClr val="000000">
                      <a:alpha val="43137"/>
                    </a:srgbClr>
                  </a:outerShdw>
                </a:effectLst>
                <a:latin typeface="+mn-lt"/>
                <a:cs typeface="+mn-cs"/>
              </a:rPr>
              <a:t>‘A Chronicle of Changing Clothes’ (1943)</a:t>
            </a:r>
          </a:p>
          <a:p>
            <a:pPr fontAlgn="auto">
              <a:spcBef>
                <a:spcPts val="0"/>
              </a:spcBef>
              <a:spcAft>
                <a:spcPts val="0"/>
              </a:spcAft>
              <a:defRPr/>
            </a:pPr>
            <a:endParaRPr lang="en-GB" sz="2400" b="1" dirty="0">
              <a:solidFill>
                <a:srgbClr val="FF0000"/>
              </a:solidFill>
              <a:effectLst>
                <a:outerShdw blurRad="38100" dist="38100" dir="2700000" algn="tl">
                  <a:srgbClr val="000000">
                    <a:alpha val="43137"/>
                  </a:srgbClr>
                </a:outerShdw>
              </a:effectLst>
              <a:latin typeface="+mn-lt"/>
              <a:cs typeface="+mn-cs"/>
            </a:endParaRPr>
          </a:p>
        </p:txBody>
      </p:sp>
      <p:pic>
        <p:nvPicPr>
          <p:cNvPr id="4" name="Picture 3"/>
          <p:cNvPicPr>
            <a:picLocks noChangeAspect="1"/>
          </p:cNvPicPr>
          <p:nvPr/>
        </p:nvPicPr>
        <p:blipFill>
          <a:blip r:embed="rId4"/>
          <a:stretch>
            <a:fillRect/>
          </a:stretch>
        </p:blipFill>
        <p:spPr>
          <a:xfrm>
            <a:off x="0" y="4116617"/>
            <a:ext cx="5874392" cy="2741383"/>
          </a:xfrm>
          <a:prstGeom prst="rect">
            <a:avLst/>
          </a:prstGeom>
        </p:spPr>
      </p:pic>
      <p:pic>
        <p:nvPicPr>
          <p:cNvPr id="5" name="Picture 4"/>
          <p:cNvPicPr>
            <a:picLocks noChangeAspect="1"/>
          </p:cNvPicPr>
          <p:nvPr/>
        </p:nvPicPr>
        <p:blipFill>
          <a:blip r:embed="rId5"/>
          <a:stretch>
            <a:fillRect/>
          </a:stretch>
        </p:blipFill>
        <p:spPr>
          <a:xfrm>
            <a:off x="7730703" y="4727973"/>
            <a:ext cx="1437835" cy="2212054"/>
          </a:xfrm>
          <a:prstGeom prst="rect">
            <a:avLst/>
          </a:prstGeom>
        </p:spPr>
      </p:pic>
      <p:pic>
        <p:nvPicPr>
          <p:cNvPr id="6" name="Picture 5"/>
          <p:cNvPicPr>
            <a:picLocks noChangeAspect="1"/>
          </p:cNvPicPr>
          <p:nvPr/>
        </p:nvPicPr>
        <p:blipFill>
          <a:blip r:embed="rId6"/>
          <a:stretch>
            <a:fillRect/>
          </a:stretch>
        </p:blipFill>
        <p:spPr>
          <a:xfrm>
            <a:off x="6300192" y="4727972"/>
            <a:ext cx="1463419" cy="2246070"/>
          </a:xfrm>
          <a:prstGeom prst="rect">
            <a:avLst/>
          </a:prstGeom>
        </p:spPr>
      </p:pic>
    </p:spTree>
    <p:extLst>
      <p:ext uri="{BB962C8B-B14F-4D97-AF65-F5344CB8AC3E}">
        <p14:creationId xmlns:p14="http://schemas.microsoft.com/office/powerpoint/2010/main" val="3411094129"/>
      </p:ext>
    </p:extLst>
  </p:cSld>
  <p:clrMapOvr>
    <a:masterClrMapping/>
  </p:clrMapOvr>
  <p:timing>
    <p:tnLst>
      <p:par>
        <p:cTn id="1" dur="indefinite" restart="never" nodeType="tmRoot"/>
      </p:par>
    </p:tnLst>
  </p:timing>
</p:sld>
</file>

<file path=ppt/theme/theme1.xml><?xml version="1.0" encoding="utf-8"?>
<a:theme xmlns:a="http://schemas.openxmlformats.org/drawingml/2006/main" name="1_Office Theme">
  <a:themeElements>
    <a:clrScheme name="Executive">
      <a:dk1>
        <a:sysClr val="windowText" lastClr="000000"/>
      </a:dk1>
      <a:lt1>
        <a:sysClr val="window" lastClr="FFFFFF"/>
      </a:lt1>
      <a:dk2>
        <a:srgbClr val="2F5897"/>
      </a:dk2>
      <a:lt2>
        <a:srgbClr val="E4E9EF"/>
      </a:lt2>
      <a:accent1>
        <a:srgbClr val="6076B4"/>
      </a:accent1>
      <a:accent2>
        <a:srgbClr val="9C5252"/>
      </a:accent2>
      <a:accent3>
        <a:srgbClr val="E68422"/>
      </a:accent3>
      <a:accent4>
        <a:srgbClr val="846648"/>
      </a:accent4>
      <a:accent5>
        <a:srgbClr val="63891F"/>
      </a:accent5>
      <a:accent6>
        <a:srgbClr val="758085"/>
      </a:accent6>
      <a:hlink>
        <a:srgbClr val="3399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3265</TotalTime>
  <Words>1885</Words>
  <Application>Microsoft Office PowerPoint</Application>
  <PresentationFormat>On-screen Show (4:3)</PresentationFormat>
  <Paragraphs>221</Paragraphs>
  <Slides>27</Slides>
  <Notes>18</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27</vt:i4>
      </vt:variant>
    </vt:vector>
  </HeadingPairs>
  <TitlesOfParts>
    <vt:vector size="31" baseType="lpstr">
      <vt:lpstr>Arial</vt:lpstr>
      <vt:lpstr>Calibri</vt:lpstr>
      <vt:lpstr>Times New Roman</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Alex</dc:creator>
  <cp:lastModifiedBy>Alexander Scott</cp:lastModifiedBy>
  <cp:revision>106</cp:revision>
  <cp:lastPrinted>2017-02-20T14:51:07Z</cp:lastPrinted>
  <dcterms:created xsi:type="dcterms:W3CDTF">2016-02-12T16:02:22Z</dcterms:created>
  <dcterms:modified xsi:type="dcterms:W3CDTF">2018-12-03T12:38:44Z</dcterms:modified>
</cp:coreProperties>
</file>