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50" d="100"/>
          <a:sy n="50" d="100"/>
        </p:scale>
        <p:origin x="29" y="-1987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  <a:defRPr sz="3000" b="0">
                <a:solidFill>
                  <a:srgbClr val="002060"/>
                </a:solidFill>
                <a:latin typeface="Arial"/>
              </a:defRPr>
            </a:pPr>
            <a:r>
              <a:rPr dirty="0"/>
              <a:t>Effect of Residual Elements on Oxide Scale Formation, Pickling </a:t>
            </a:r>
            <a:r>
              <a:rPr dirty="0" err="1"/>
              <a:t>Behaviour</a:t>
            </a:r>
            <a:r>
              <a:rPr dirty="0"/>
              <a:t> &amp; Spent Liquor Chemistry for EAF Steels</a:t>
            </a:r>
          </a:p>
          <a:p>
            <a:pPr>
              <a:defRPr sz="3000" b="1">
                <a:solidFill>
                  <a:srgbClr val="002060"/>
                </a:solidFill>
                <a:latin typeface="Arial"/>
              </a:defRPr>
            </a:pPr>
            <a:r>
              <a:rPr dirty="0"/>
              <a:t>James Smithers</a:t>
            </a:r>
          </a:p>
          <a:p>
            <a:pPr>
              <a:defRPr sz="2100">
                <a:solidFill>
                  <a:srgbClr val="002060"/>
                </a:solidFill>
                <a:latin typeface="Arial"/>
              </a:defRPr>
            </a:pPr>
            <a:r>
              <a:rPr dirty="0"/>
              <a:t>Supervisor: </a:t>
            </a:r>
            <a:r>
              <a:rPr lang="en-GB" dirty="0"/>
              <a:t>Gregg Owens</a:t>
            </a:r>
            <a:r>
              <a:rPr dirty="0"/>
              <a:t>   |    Industrial Mentor: James </a:t>
            </a:r>
            <a:r>
              <a:rPr dirty="0" err="1"/>
              <a:t>Lelliott</a:t>
            </a:r>
            <a:endParaRPr dirty="0"/>
          </a:p>
          <a:p>
            <a:pPr>
              <a:defRPr sz="1900">
                <a:solidFill>
                  <a:srgbClr val="002060"/>
                </a:solidFill>
                <a:latin typeface="Arial"/>
              </a:defRPr>
            </a:pPr>
            <a:r>
              <a:rPr dirty="0"/>
              <a:t>School of Engineering</a:t>
            </a:r>
          </a:p>
          <a:p>
            <a:pPr>
              <a:defRPr sz="1900">
                <a:solidFill>
                  <a:srgbClr val="002060"/>
                </a:solidFill>
                <a:latin typeface="Arial"/>
              </a:defRPr>
            </a:pPr>
            <a:r>
              <a:rPr dirty="0"/>
              <a:t>BEng Materials Science, University of Wales Trinity Saint David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37" name="Picture 36" descr="sample_mount_crop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72" y="2092166"/>
            <a:ext cx="2514600" cy="3405187"/>
          </a:xfrm>
          <a:prstGeom prst="rect">
            <a:avLst/>
          </a:prstGeom>
        </p:spPr>
      </p:pic>
      <p:sp>
        <p:nvSpPr>
          <p:cNvPr id="38" name="TextBox 37"/>
          <p:cNvSpPr txBox="1"/>
          <p:nvPr/>
        </p:nvSpPr>
        <p:spPr>
          <a:xfrm>
            <a:off x="320040" y="5806440"/>
            <a:ext cx="6400800" cy="45720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Introduction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320040" y="6355080"/>
            <a:ext cx="6400800" cy="5653855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Tata Steel Port Talbot is moving towards EAF steelmaking to support lower-carbon steel production.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EAF production uses more recycled scrap, which can increase residual/tramp elements such as Cu, Cr, Ni and Sn.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These residuals are difficult to remove and may affect reheating, oxide scale formation and pickling </a:t>
            </a:r>
            <a:r>
              <a:rPr lang="en-US" altLang="en-US" sz="2000" dirty="0" err="1">
                <a:latin typeface="Arial" panose="020B0604020202020204" pitchFamily="34" charset="0"/>
              </a:rPr>
              <a:t>behaviour</a:t>
            </a:r>
            <a:r>
              <a:rPr lang="en-US" altLang="en-US" sz="2000" dirty="0">
                <a:latin typeface="Arial" panose="020B0604020202020204" pitchFamily="34" charset="0"/>
              </a:rPr>
              <a:t>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Hydrochloric acid pickling removes oxide scale before downstream processing.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The project investigates whether future EAF-style residual chemistry could affect pickling response and spent liquor composition.</a:t>
            </a:r>
          </a:p>
          <a:p>
            <a:pPr>
              <a:defRPr sz="1450" b="0" i="0">
                <a:solidFill>
                  <a:srgbClr val="000000"/>
                </a:solidFill>
                <a:latin typeface="Arial"/>
              </a:defRPr>
            </a:pPr>
            <a:endParaRPr lang="en-GB" dirty="0"/>
          </a:p>
          <a:p>
            <a:pPr>
              <a:defRPr sz="1450" b="0" i="0">
                <a:solidFill>
                  <a:srgbClr val="000000"/>
                </a:solidFill>
                <a:latin typeface="Arial"/>
              </a:defRPr>
            </a:pP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320040" y="12252960"/>
            <a:ext cx="6400800" cy="45720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Project Aims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320040" y="12801600"/>
            <a:ext cx="6400800" cy="5299912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1450" b="0" i="0">
                <a:solidFill>
                  <a:srgbClr val="000000"/>
                </a:solidFill>
                <a:latin typeface="Arial"/>
              </a:defRPr>
            </a:pPr>
            <a:r>
              <a:rPr sz="1800" dirty="0"/>
              <a:t>Aim: investigate how residual element content influences oxide scale behavior, HCl pickling response and spent liquor composition.</a:t>
            </a:r>
          </a:p>
          <a:p>
            <a:pPr>
              <a:defRPr sz="1450" b="0" i="0">
                <a:solidFill>
                  <a:srgbClr val="000000"/>
                </a:solidFill>
                <a:latin typeface="Arial"/>
              </a:defRPr>
            </a:pPr>
            <a:endParaRPr lang="en-GB" sz="1800" dirty="0"/>
          </a:p>
          <a:p>
            <a:pPr>
              <a:defRPr sz="1450" b="0" i="0">
                <a:solidFill>
                  <a:srgbClr val="000000"/>
                </a:solidFill>
                <a:latin typeface="Arial"/>
              </a:defRPr>
            </a:pPr>
            <a:r>
              <a:rPr lang="en-GB" sz="1800" dirty="0"/>
              <a:t>Objectives: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dirty="0">
                <a:latin typeface="Arial" panose="020B0604020202020204" pitchFamily="34" charset="0"/>
              </a:rPr>
              <a:t>Investigate how residual element content affects oxide scale formation, pickling behavior and spent liquor chemistry.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dirty="0">
                <a:latin typeface="Arial" panose="020B0604020202020204" pitchFamily="34" charset="0"/>
              </a:rPr>
              <a:t>Compare steel families across base, low, mid and high residual conditions where available.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dirty="0">
                <a:latin typeface="Arial" panose="020B0604020202020204" pitchFamily="34" charset="0"/>
              </a:rPr>
              <a:t>Measure material removal during HCl pickling using mass loss.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dirty="0" err="1">
                <a:latin typeface="Arial" panose="020B0604020202020204" pitchFamily="34" charset="0"/>
              </a:rPr>
              <a:t>Analyse</a:t>
            </a:r>
            <a:r>
              <a:rPr lang="en-US" altLang="en-US" sz="1800" dirty="0">
                <a:latin typeface="Arial" panose="020B0604020202020204" pitchFamily="34" charset="0"/>
              </a:rPr>
              <a:t> spent liquors using ICP-OES to identify dissolved Fe, Cu, Cr and Ni.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dirty="0">
                <a:latin typeface="Arial" panose="020B0604020202020204" pitchFamily="34" charset="0"/>
              </a:rPr>
              <a:t>Use microscopy and XRD to link pickling response to oxide morphology and phase balance.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320040" y="18516600"/>
            <a:ext cx="6400800" cy="45720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Methodology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20040" y="19065240"/>
            <a:ext cx="6400800" cy="5269135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Steel samples were selected from residual chemistry ladders representative of future EAF production.</a:t>
            </a:r>
          </a:p>
          <a:p>
            <a:pPr>
              <a:defRPr sz="142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Pickling trials used four exposure times:</a:t>
            </a:r>
          </a:p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30 s</a:t>
            </a:r>
          </a:p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180 s</a:t>
            </a:r>
          </a:p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1200 s</a:t>
            </a:r>
          </a:p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3600 s</a:t>
            </a:r>
          </a:p>
          <a:p>
            <a:pPr>
              <a:defRPr sz="142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Mass loss quantified material removal. ICP-OES measured dissolved Fe, Cu, Cr and Ni. Microscopy and XRD linked scale morphology and phase balance to pickling response.</a:t>
            </a:r>
          </a:p>
          <a:p>
            <a:pPr>
              <a:defRPr sz="142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The original laboratory reheating stage was removed because generated scale detached easily, risking misleading mass-loss results.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452360" y="5806440"/>
            <a:ext cx="6400800" cy="45720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Work Undertaken</a:t>
            </a:r>
          </a:p>
        </p:txBody>
      </p:sp>
      <p:pic>
        <p:nvPicPr>
          <p:cNvPr id="45" name="Picture 44" descr="icp_tubes_crop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6734" y="6446520"/>
            <a:ext cx="2771611" cy="3154680"/>
          </a:xfrm>
          <a:prstGeom prst="rect">
            <a:avLst/>
          </a:prstGeom>
        </p:spPr>
      </p:pic>
      <p:sp>
        <p:nvSpPr>
          <p:cNvPr id="46" name="TextBox 45"/>
          <p:cNvSpPr txBox="1"/>
          <p:nvPr/>
        </p:nvSpPr>
        <p:spPr>
          <a:xfrm>
            <a:off x="7498079" y="9646920"/>
            <a:ext cx="2788920" cy="54864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900" b="0" i="1">
                <a:solidFill>
                  <a:srgbClr val="000000"/>
                </a:solidFill>
                <a:latin typeface="Times New Roman"/>
              </a:defRPr>
            </a:pPr>
            <a:r>
              <a:t>Figure 1: Prepared spent liquor samples before ICP-OES analysis. Author’s own work.</a:t>
            </a:r>
          </a:p>
        </p:txBody>
      </p:sp>
      <p:pic>
        <p:nvPicPr>
          <p:cNvPr id="47" name="Picture 46" descr="mass_loss_grade_a_report_crop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69880" y="7155180"/>
            <a:ext cx="3474720" cy="1737360"/>
          </a:xfrm>
          <a:prstGeom prst="rect">
            <a:avLst/>
          </a:prstGeom>
        </p:spPr>
      </p:pic>
      <p:sp>
        <p:nvSpPr>
          <p:cNvPr id="48" name="TextBox 47"/>
          <p:cNvSpPr txBox="1"/>
          <p:nvPr/>
        </p:nvSpPr>
        <p:spPr>
          <a:xfrm>
            <a:off x="10469880" y="9646920"/>
            <a:ext cx="3474720" cy="54864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900" b="0" i="1">
                <a:solidFill>
                  <a:srgbClr val="000000"/>
                </a:solidFill>
                <a:latin typeface="Times New Roman"/>
              </a:defRPr>
            </a:pPr>
            <a:r>
              <a:t>Figure 2: Mass loss versus pickling time for Grade A. Data generated in this study.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7452360" y="10561320"/>
            <a:ext cx="6400800" cy="45720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Results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7452360" y="11064240"/>
            <a:ext cx="6400800" cy="2806922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Pickling mass loss generally increased with time.</a:t>
            </a:r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The largest increase was usually between 180 s and 1200 s, suggesting this was the main oxide-scale removal stage.</a:t>
            </a:r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Average final mass loss at 3600 s followed the general order:</a:t>
            </a:r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Grade A &gt; Grade B &gt; Grade C &gt; Grade D.</a:t>
            </a:r>
          </a:p>
        </p:txBody>
      </p:sp>
      <p:pic>
        <p:nvPicPr>
          <p:cNvPr id="51" name="Picture 50" descr="microscopy_scale_report_crop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98079" y="14127480"/>
            <a:ext cx="6309360" cy="3429000"/>
          </a:xfrm>
          <a:prstGeom prst="rect">
            <a:avLst/>
          </a:prstGeom>
        </p:spPr>
      </p:pic>
      <p:sp>
        <p:nvSpPr>
          <p:cNvPr id="52" name="TextBox 51"/>
          <p:cNvSpPr txBox="1"/>
          <p:nvPr/>
        </p:nvSpPr>
        <p:spPr>
          <a:xfrm>
            <a:off x="7498079" y="17574768"/>
            <a:ext cx="6309360" cy="54864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900" b="0" i="1">
                <a:solidFill>
                  <a:srgbClr val="000000"/>
                </a:solidFill>
                <a:latin typeface="Times New Roman"/>
              </a:defRPr>
            </a:pPr>
            <a:r>
              <a:t>Figure 3: Optical microscopy showing porous/discontinuous oxide scale. Author’s own work.</a:t>
            </a:r>
          </a:p>
        </p:txBody>
      </p:sp>
      <p:pic>
        <p:nvPicPr>
          <p:cNvPr id="53" name="Picture 52" descr="fe_grade_b_report_crop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98079" y="18656728"/>
            <a:ext cx="6309360" cy="2417222"/>
          </a:xfrm>
          <a:prstGeom prst="rect">
            <a:avLst/>
          </a:prstGeom>
        </p:spPr>
      </p:pic>
      <p:sp>
        <p:nvSpPr>
          <p:cNvPr id="54" name="TextBox 53"/>
          <p:cNvSpPr txBox="1"/>
          <p:nvPr/>
        </p:nvSpPr>
        <p:spPr>
          <a:xfrm>
            <a:off x="7498079" y="21140928"/>
            <a:ext cx="6309360" cy="50292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900" b="0" i="1">
                <a:solidFill>
                  <a:srgbClr val="000000"/>
                </a:solidFill>
                <a:latin typeface="Times New Roman"/>
              </a:defRPr>
            </a:pPr>
            <a:r>
              <a:t>Figure 4: Fe concentration in spent liquor versus pickling time. Data generated in this study.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7452360" y="21945600"/>
            <a:ext cx="6400800" cy="2499146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ICP-OES showed Fe increased with pickling time, supporting the mass-loss trends.</a:t>
            </a:r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Cu, Cr and Ni were detected in spent liquors, indicating residual-bearing material entered solution.</a:t>
            </a:r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However, residual concentration alone did not appear to directly predict total mass loss.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14538960" y="5806440"/>
            <a:ext cx="6400800" cy="45720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XRD &amp; Scale Behaviour</a:t>
            </a:r>
          </a:p>
        </p:txBody>
      </p:sp>
      <p:pic>
        <p:nvPicPr>
          <p:cNvPr id="57" name="Picture 56" descr="xrd_phase_report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538960" y="6728146"/>
            <a:ext cx="6400800" cy="1905626"/>
          </a:xfrm>
          <a:prstGeom prst="rect">
            <a:avLst/>
          </a:prstGeom>
        </p:spPr>
      </p:pic>
      <p:sp>
        <p:nvSpPr>
          <p:cNvPr id="58" name="TextBox 57"/>
          <p:cNvSpPr txBox="1"/>
          <p:nvPr/>
        </p:nvSpPr>
        <p:spPr>
          <a:xfrm>
            <a:off x="14538960" y="9006840"/>
            <a:ext cx="6400800" cy="50292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900" b="0" i="1">
                <a:solidFill>
                  <a:srgbClr val="000000"/>
                </a:solidFill>
                <a:latin typeface="Times New Roman"/>
              </a:defRPr>
            </a:pPr>
            <a:r>
              <a:t>Figure 5: Normalised XRD oxide phase balance excluding metallic Fe. Data generated in this study.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14538960" y="9646920"/>
            <a:ext cx="6400800" cy="2806922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XRD identified magnetite, hematite and </a:t>
            </a:r>
            <a:r>
              <a:rPr sz="2000" dirty="0" err="1"/>
              <a:t>wüstite</a:t>
            </a:r>
            <a:r>
              <a:rPr sz="2000" dirty="0"/>
              <a:t>, with metallic Fe in some results.</a:t>
            </a:r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No single oxide phase appeared to fully explain pickling </a:t>
            </a:r>
            <a:r>
              <a:rPr sz="2000" dirty="0" err="1"/>
              <a:t>behaviour</a:t>
            </a:r>
            <a:r>
              <a:rPr sz="2000" dirty="0"/>
              <a:t>.</a:t>
            </a:r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Microscopy suggested that acid access through cracking, porosity and discontinuity may have been more important than thickness alone.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14538960" y="14036040"/>
            <a:ext cx="6400800" cy="45720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Conclusions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4538960" y="14584680"/>
            <a:ext cx="6400800" cy="2806922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The original hypothesis was partly supported.</a:t>
            </a:r>
          </a:p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Higher residual content did not appear to consistently slow pickling.</a:t>
            </a:r>
          </a:p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Steel family appeared to influence response more strongly than residual level alone.</a:t>
            </a:r>
          </a:p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Residual-bearing material entered solution during pickling.</a:t>
            </a:r>
          </a:p>
          <a:p>
            <a:pPr marL="228600" indent="-114300">
              <a:defRPr sz="142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Residual content should not be used in isolation to predict future EAF pickling </a:t>
            </a:r>
            <a:r>
              <a:rPr sz="2000" dirty="0" err="1"/>
              <a:t>behaviour</a:t>
            </a:r>
            <a:r>
              <a:rPr sz="2000" dirty="0"/>
              <a:t>.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14538960" y="20299680"/>
            <a:ext cx="6400800" cy="45720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Recommendations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14538960" y="20830032"/>
            <a:ext cx="6400800" cy="2499146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 marL="228600" indent="-114300"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Increase repeat testing and statistical treatment.</a:t>
            </a:r>
            <a:endParaRPr lang="en-GB" sz="2000" dirty="0"/>
          </a:p>
          <a:p>
            <a:pPr marL="228600" indent="-114300"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 marL="228600" indent="-114300"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</a:t>
            </a:r>
            <a:r>
              <a:rPr sz="2000" dirty="0" err="1"/>
              <a:t>Normalise</a:t>
            </a:r>
            <a:r>
              <a:rPr sz="2000" dirty="0"/>
              <a:t> mass loss by exposed surface area.</a:t>
            </a:r>
            <a:endParaRPr lang="en-GB" sz="2000" dirty="0"/>
          </a:p>
          <a:p>
            <a:pPr marL="228600" indent="-114300"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 marL="228600" indent="-114300"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Use SEM-EDS to map Cu, Cr, Ni and Sn in the scale/subscale region.</a:t>
            </a:r>
            <a:endParaRPr lang="en-GB" sz="2000" dirty="0"/>
          </a:p>
          <a:p>
            <a:pPr marL="228600" indent="-114300">
              <a:defRPr sz="1380" b="0" i="0">
                <a:solidFill>
                  <a:srgbClr val="000000"/>
                </a:solidFill>
                <a:latin typeface="Arial"/>
              </a:defRPr>
            </a:pPr>
            <a:endParaRPr sz="2000" dirty="0"/>
          </a:p>
          <a:p>
            <a:pPr marL="228600" indent="-114300">
              <a:defRPr sz="13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• Validate trends under industrial pickle-line conditions.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14538960" y="24734520"/>
            <a:ext cx="6400800" cy="41148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2400" b="1" i="0">
                <a:solidFill>
                  <a:srgbClr val="000000"/>
                </a:solidFill>
                <a:latin typeface="Arial"/>
              </a:defRPr>
            </a:pPr>
            <a:r>
              <a:t>References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14538960" y="25191720"/>
            <a:ext cx="6400800" cy="2834640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1040" b="0" i="0">
                <a:solidFill>
                  <a:srgbClr val="000000"/>
                </a:solidFill>
                <a:latin typeface="Arial"/>
              </a:defRPr>
            </a:pPr>
            <a:r>
              <a:t>Dworak, Rechberger and Fellner (2022); Kapoor, Davis and Li (2021, 2024); Gines et al. (2002); Kondo (2004, 2007); Chen and Yuen (2005); Regel-Rosocka (2010); Rögener et al. (2012).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320040" y="26700480"/>
            <a:ext cx="13533120" cy="652486"/>
          </a:xfrm>
          <a:prstGeom prst="rect">
            <a:avLst/>
          </a:prstGeom>
          <a:noFill/>
        </p:spPr>
        <p:txBody>
          <a:bodyPr wrap="square" lIns="36576" tIns="18288" rIns="27432" bIns="18288">
            <a:spAutoFit/>
          </a:bodyPr>
          <a:lstStyle/>
          <a:p>
            <a:pPr>
              <a:defRPr sz="1080" b="0" i="0">
                <a:solidFill>
                  <a:srgbClr val="000000"/>
                </a:solidFill>
                <a:latin typeface="Arial"/>
              </a:defRPr>
            </a:pPr>
            <a:r>
              <a:rPr sz="2000" dirty="0"/>
              <a:t>Acknowledgements: Thanks to James </a:t>
            </a:r>
            <a:r>
              <a:rPr sz="2000" dirty="0" err="1"/>
              <a:t>Lelliott</a:t>
            </a:r>
            <a:r>
              <a:rPr sz="2000" dirty="0"/>
              <a:t>, Dr Gareth Davies, Kate Johns, Andrew Thorne, Gregg Owens, Tata Steel UK and UWTSD for project support</a:t>
            </a:r>
            <a:r>
              <a:rPr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9096ad9-8b60-446a-90b7-017dbb9421a3}" enabled="1" method="Standard" siteId="{3d234255-e20f-4205-88a5-9658a402999b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279</TotalTime>
  <Words>729</Words>
  <Application>Microsoft Office PowerPoint</Application>
  <PresentationFormat>Custom</PresentationFormat>
  <Paragraphs>83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Georgia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Smithers, James</cp:lastModifiedBy>
  <cp:revision>24</cp:revision>
  <dcterms:created xsi:type="dcterms:W3CDTF">2016-02-25T08:27:32Z</dcterms:created>
  <dcterms:modified xsi:type="dcterms:W3CDTF">2026-07-06T21:05:18Z</dcterms:modified>
</cp:coreProperties>
</file>