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41"/>
  </p:handoutMasterIdLst>
  <p:sldIdLst>
    <p:sldId id="298" r:id="rId2"/>
    <p:sldId id="258" r:id="rId3"/>
    <p:sldId id="312" r:id="rId4"/>
    <p:sldId id="279" r:id="rId5"/>
    <p:sldId id="280" r:id="rId6"/>
    <p:sldId id="275" r:id="rId7"/>
    <p:sldId id="276" r:id="rId8"/>
    <p:sldId id="281" r:id="rId9"/>
    <p:sldId id="310" r:id="rId10"/>
    <p:sldId id="299" r:id="rId11"/>
    <p:sldId id="300" r:id="rId12"/>
    <p:sldId id="301" r:id="rId13"/>
    <p:sldId id="277" r:id="rId14"/>
    <p:sldId id="278" r:id="rId15"/>
    <p:sldId id="286" r:id="rId16"/>
    <p:sldId id="289" r:id="rId17"/>
    <p:sldId id="290" r:id="rId18"/>
    <p:sldId id="287" r:id="rId19"/>
    <p:sldId id="313" r:id="rId20"/>
    <p:sldId id="314" r:id="rId21"/>
    <p:sldId id="315" r:id="rId22"/>
    <p:sldId id="316" r:id="rId23"/>
    <p:sldId id="317" r:id="rId24"/>
    <p:sldId id="318" r:id="rId25"/>
    <p:sldId id="319" r:id="rId26"/>
    <p:sldId id="320" r:id="rId27"/>
    <p:sldId id="321" r:id="rId28"/>
    <p:sldId id="302" r:id="rId29"/>
    <p:sldId id="303" r:id="rId30"/>
    <p:sldId id="293" r:id="rId31"/>
    <p:sldId id="295" r:id="rId32"/>
    <p:sldId id="284" r:id="rId33"/>
    <p:sldId id="296" r:id="rId34"/>
    <p:sldId id="297" r:id="rId35"/>
    <p:sldId id="311" r:id="rId36"/>
    <p:sldId id="306" r:id="rId37"/>
    <p:sldId id="304" r:id="rId38"/>
    <p:sldId id="323" r:id="rId39"/>
    <p:sldId id="324" r:id="rId40"/>
  </p:sldIdLst>
  <p:sldSz cx="9144000" cy="6858000" type="screen4x3"/>
  <p:notesSz cx="6761163"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5619" autoAdjust="0"/>
    <p:restoredTop sz="94709" autoAdjust="0"/>
  </p:normalViewPr>
  <p:slideViewPr>
    <p:cSldViewPr>
      <p:cViewPr varScale="1">
        <p:scale>
          <a:sx n="97" d="100"/>
          <a:sy n="97" d="100"/>
        </p:scale>
        <p:origin x="-102" y="-23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29837" cy="49712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29762" y="0"/>
            <a:ext cx="2929837" cy="497126"/>
          </a:xfrm>
          <a:prstGeom prst="rect">
            <a:avLst/>
          </a:prstGeom>
        </p:spPr>
        <p:txBody>
          <a:bodyPr vert="horz" lIns="91440" tIns="45720" rIns="91440" bIns="45720" rtlCol="0"/>
          <a:lstStyle>
            <a:lvl1pPr algn="r">
              <a:defRPr sz="1200"/>
            </a:lvl1pPr>
          </a:lstStyle>
          <a:p>
            <a:fld id="{EFE749B4-81CF-4E67-863C-C720E17CBAD2}" type="datetimeFigureOut">
              <a:rPr lang="en-GB" smtClean="0"/>
              <a:pPr/>
              <a:t>20/02/2013</a:t>
            </a:fld>
            <a:endParaRPr lang="en-GB"/>
          </a:p>
        </p:txBody>
      </p:sp>
      <p:sp>
        <p:nvSpPr>
          <p:cNvPr id="4" name="Footer Placeholder 3"/>
          <p:cNvSpPr>
            <a:spLocks noGrp="1"/>
          </p:cNvSpPr>
          <p:nvPr>
            <p:ph type="ftr" sz="quarter" idx="2"/>
          </p:nvPr>
        </p:nvSpPr>
        <p:spPr>
          <a:xfrm>
            <a:off x="1" y="9443661"/>
            <a:ext cx="2929837" cy="497126"/>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29762" y="9443661"/>
            <a:ext cx="2929837" cy="497126"/>
          </a:xfrm>
          <a:prstGeom prst="rect">
            <a:avLst/>
          </a:prstGeom>
        </p:spPr>
        <p:txBody>
          <a:bodyPr vert="horz" lIns="91440" tIns="45720" rIns="91440" bIns="45720" rtlCol="0" anchor="b"/>
          <a:lstStyle>
            <a:lvl1pPr algn="r">
              <a:defRPr sz="1200"/>
            </a:lvl1pPr>
          </a:lstStyle>
          <a:p>
            <a:fld id="{5DACFD94-E38A-4D3B-9EF1-E42FA3F4FED4}" type="slidenum">
              <a:rPr lang="en-GB" smtClean="0"/>
              <a:pPr/>
              <a:t>‹#›</a:t>
            </a:fld>
            <a:endParaRPr lang="en-GB"/>
          </a:p>
        </p:txBody>
      </p:sp>
    </p:spTree>
    <p:extLst>
      <p:ext uri="{BB962C8B-B14F-4D97-AF65-F5344CB8AC3E}">
        <p14:creationId xmlns:p14="http://schemas.microsoft.com/office/powerpoint/2010/main" val="553744704"/>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B76B7FB-546A-4FDD-A7E7-65C96F929DA1}" type="datetimeFigureOut">
              <a:rPr lang="en-GB" smtClean="0"/>
              <a:pPr/>
              <a:t>20/02/2013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76B7FB-546A-4FDD-A7E7-65C96F929DA1}" type="datetimeFigureOut">
              <a:rPr lang="en-GB" smtClean="0"/>
              <a:pPr/>
              <a:t>20/02/2013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B76B7FB-546A-4FDD-A7E7-65C96F929DA1}" type="datetimeFigureOut">
              <a:rPr lang="en-GB" smtClean="0"/>
              <a:pPr/>
              <a:t>20/02/2013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B76B7FB-546A-4FDD-A7E7-65C96F929DA1}" type="datetimeFigureOut">
              <a:rPr lang="en-GB" smtClean="0"/>
              <a:pPr/>
              <a:t>20/02/2013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B76B7FB-546A-4FDD-A7E7-65C96F929DA1}" type="datetimeFigureOut">
              <a:rPr lang="en-GB" smtClean="0"/>
              <a:pPr/>
              <a:t>20/02/2013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B76B7FB-546A-4FDD-A7E7-65C96F929DA1}" type="datetimeFigureOut">
              <a:rPr lang="en-GB" smtClean="0"/>
              <a:pPr/>
              <a:t>20/02/2013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76B7FB-546A-4FDD-A7E7-65C96F929DA1}" type="datetimeFigureOut">
              <a:rPr lang="en-GB" smtClean="0"/>
              <a:pPr/>
              <a:t>20/02/2013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B76B7FB-546A-4FDD-A7E7-65C96F929DA1}" type="datetimeFigureOut">
              <a:rPr lang="en-GB" smtClean="0"/>
              <a:pPr/>
              <a:t>20/02/2013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B76B7FB-546A-4FDD-A7E7-65C96F929DA1}" type="datetimeFigureOut">
              <a:rPr lang="en-GB" smtClean="0"/>
              <a:pPr/>
              <a:t>20/02/2013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76B7FB-546A-4FDD-A7E7-65C96F929DA1}" type="datetimeFigureOut">
              <a:rPr lang="en-GB" smtClean="0"/>
              <a:pPr/>
              <a:t>20/02/2013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76B7FB-546A-4FDD-A7E7-65C96F929DA1}" type="datetimeFigureOut">
              <a:rPr lang="en-GB" smtClean="0"/>
              <a:pPr/>
              <a:t>20/02/2013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76B7FB-546A-4FDD-A7E7-65C96F929DA1}" type="datetimeFigureOut">
              <a:rPr lang="en-GB" smtClean="0"/>
              <a:pPr/>
              <a:t>20/02/2013</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93DF7A-8E0B-4AEE-919B-FF98C84971FA}"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hyperlink" Target="http://www.thefreedictionary.com/_/misc/HarperCollinsProducts.aspx?English"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api.ning.com/files/tRCocitL-50fou1m38H3f*Q2ySN6pQF5XSm3FYJAXHVO7-Gnaz-CPfJNn428etfnVaida2*ALKqh0sfb2eDuWg__/marshallmcluhan1.jpg" TargetMode="External"/><Relationship Id="rId2" Type="http://schemas.openxmlformats.org/officeDocument/2006/relationships/hyperlink" Target="http://www.youtube.com/watch?v=OpIYz8tfGjY" TargetMode="Externa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 Id="rId5" Type="http://schemas.openxmlformats.org/officeDocument/2006/relationships/hyperlink" Target="http://www.dailymail.co.uk/femail/article-1365655/Alison-Jackson-The-millionaires-daughter-great-celebrity-spoofer.html" TargetMode="Externa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cid:6.2006818107@web87403.mail.ir2.yahoo.com" TargetMode="External"/><Relationship Id="rId2" Type="http://schemas.openxmlformats.org/officeDocument/2006/relationships/image" Target="../media/image13.jpeg"/><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hyperlink" Target="http://www.taschen.com/media/images/960/teaser_va_d_ad_50th_top_1210241733_id_627017.jpg"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www.goodreads.com/book/photo/410250.Second_Lives" TargetMode="External"/><Relationship Id="rId1" Type="http://schemas.openxmlformats.org/officeDocument/2006/relationships/slideLayout" Target="../slideLayouts/slideLayout4.xml"/><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www.goodreads.com/book/photo/519418.The_Unofficial_Tourists_Guide_to_Second_Life" TargetMode="External"/><Relationship Id="rId1" Type="http://schemas.openxmlformats.org/officeDocument/2006/relationships/slideLayout" Target="../slideLayouts/slideLayout4.xml"/><Relationship Id="rId5" Type="http://schemas.openxmlformats.org/officeDocument/2006/relationships/image" Target="../media/image18.jpeg"/><Relationship Id="rId4" Type="http://schemas.openxmlformats.org/officeDocument/2006/relationships/hyperlink" Target="http://www.goodreads.com/book/photo/1269583.The_Entrepreneur_s_Guide_to_Second_Life"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hyperlink" Target="http://www.dailymail.co.uk/" TargetMode="External"/><Relationship Id="rId1" Type="http://schemas.openxmlformats.org/officeDocument/2006/relationships/slideLayout" Target="../slideLayouts/slideLayout7.xml"/><Relationship Id="rId4" Type="http://schemas.openxmlformats.org/officeDocument/2006/relationships/hyperlink" Target="http://www.dailymail.co.uk/news/article-1085412/Revealed-The-woman-Second-Life-divorce--whos-engaged-web-cheat-shes-met.html"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i.dailymail.co.uk/i/pix/2008/11/13/article-1085412-0276F317000005DC-536_468x467_popup.jpg"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snpp.com/other/papers/bf.paper.pdf"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hrzone.co.uk/files/siftmedia-hrzone/UK%20State%20of%20Talent%20Management%202013.pdf" TargetMode="External"/><Relationship Id="rId2" Type="http://schemas.openxmlformats.org/officeDocument/2006/relationships/hyperlink" Target="http://www.hrzone.co.uk/topic/recruitment/talent-management-how-channel-force-social-media/128335"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http://www.gameranx.com/features/id/9633/article/14-most-offensive-video-games-ever/?utm_source=zergnet.com&amp;utm_medium=referral&amp;utm_campaign=zergnet_32236"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www.independent.co.uk/" TargetMode="External"/><Relationship Id="rId1" Type="http://schemas.openxmlformats.org/officeDocument/2006/relationships/slideLayout" Target="../slideLayouts/slideLayout7.xml"/><Relationship Id="rId4" Type="http://schemas.openxmlformats.org/officeDocument/2006/relationships/hyperlink" Target="http://www.independent.co.uk/opinion/commentators/ailsa-cameron-when-teenagers-lose-touch-with-reality-773071.html"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www.belfasttelegraph.co.uk/" TargetMode="External"/><Relationship Id="rId1" Type="http://schemas.openxmlformats.org/officeDocument/2006/relationships/slideLayout" Target="../slideLayouts/slideLayout7.xml"/><Relationship Id="rId4" Type="http://schemas.openxmlformats.org/officeDocument/2006/relationships/hyperlink" Target="http://www.belfasttelegraph.co.uk/opinion/columnists/robert-mcneill/is-virtual-world-making-us-lose-touch-with-reality-14931910.html"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7.xml"/><Relationship Id="rId4" Type="http://schemas.openxmlformats.org/officeDocument/2006/relationships/image" Target="../media/image32.jpeg"/></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www.youtube.com/watch?v=byLbfIvZVDI&amp;feature=player_embedded"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2620" y="5332106"/>
            <a:ext cx="6640088" cy="307777"/>
          </a:xfrm>
          <a:prstGeom prst="rect">
            <a:avLst/>
          </a:prstGeom>
          <a:noFill/>
        </p:spPr>
        <p:txBody>
          <a:bodyPr wrap="square" rtlCol="0">
            <a:spAutoFit/>
          </a:bodyPr>
          <a:lstStyle/>
          <a:p>
            <a:r>
              <a:rPr lang="en-GB" sz="1400" dirty="0" smtClean="0">
                <a:solidFill>
                  <a:schemeClr val="bg1"/>
                </a:solidFill>
              </a:rPr>
              <a:t>Professional Associations at Swansea Business School:</a:t>
            </a:r>
            <a:endParaRPr lang="en-GB" sz="1400" dirty="0">
              <a:solidFill>
                <a:schemeClr val="bg1"/>
              </a:solidFill>
            </a:endParaRPr>
          </a:p>
        </p:txBody>
      </p:sp>
      <p:sp>
        <p:nvSpPr>
          <p:cNvPr id="3" name="TextBox 2"/>
          <p:cNvSpPr txBox="1"/>
          <p:nvPr/>
        </p:nvSpPr>
        <p:spPr>
          <a:xfrm>
            <a:off x="475020" y="5484506"/>
            <a:ext cx="6640088" cy="307777"/>
          </a:xfrm>
          <a:prstGeom prst="rect">
            <a:avLst/>
          </a:prstGeom>
          <a:noFill/>
        </p:spPr>
        <p:txBody>
          <a:bodyPr wrap="square" rtlCol="0">
            <a:spAutoFit/>
          </a:bodyPr>
          <a:lstStyle/>
          <a:p>
            <a:r>
              <a:rPr lang="en-GB" sz="1400" dirty="0" smtClean="0">
                <a:solidFill>
                  <a:schemeClr val="bg1"/>
                </a:solidFill>
              </a:rPr>
              <a:t>Professional Associations at Swansea Business School:</a:t>
            </a:r>
            <a:endParaRPr lang="en-GB" sz="1400" dirty="0">
              <a:solidFill>
                <a:schemeClr val="bg1"/>
              </a:solidFill>
            </a:endParaRPr>
          </a:p>
        </p:txBody>
      </p:sp>
      <p:pic>
        <p:nvPicPr>
          <p:cNvPr id="4" name="Picture 4"/>
          <p:cNvPicPr>
            <a:picLocks noChangeAspect="1" noChangeArrowheads="1"/>
          </p:cNvPicPr>
          <p:nvPr/>
        </p:nvPicPr>
        <p:blipFill>
          <a:blip r:embed="rId2"/>
          <a:srcRect/>
          <a:stretch>
            <a:fillRect/>
          </a:stretch>
        </p:blipFill>
        <p:spPr bwMode="auto">
          <a:xfrm>
            <a:off x="-102451" y="-10201"/>
            <a:ext cx="9242518" cy="6858002"/>
          </a:xfrm>
          <a:prstGeom prst="rect">
            <a:avLst/>
          </a:prstGeom>
          <a:ln>
            <a:noFill/>
          </a:ln>
          <a:effectLst>
            <a:outerShdw blurRad="292100" dist="139700" dir="2700000" algn="tl" rotWithShape="0">
              <a:srgbClr val="333333">
                <a:alpha val="65000"/>
              </a:srgbClr>
            </a:outerShdw>
          </a:effectLst>
        </p:spPr>
      </p:pic>
      <p:pic>
        <p:nvPicPr>
          <p:cNvPr id="5" name="Picture 3"/>
          <p:cNvPicPr>
            <a:picLocks noChangeAspect="1" noChangeArrowheads="1"/>
          </p:cNvPicPr>
          <p:nvPr/>
        </p:nvPicPr>
        <p:blipFill rotWithShape="1">
          <a:blip r:embed="rId3"/>
          <a:srcRect t="20397"/>
          <a:stretch/>
        </p:blipFill>
        <p:spPr bwMode="auto">
          <a:xfrm>
            <a:off x="285720" y="214290"/>
            <a:ext cx="1515618" cy="967257"/>
          </a:xfrm>
          <a:prstGeom prst="rect">
            <a:avLst/>
          </a:prstGeom>
          <a:noFill/>
          <a:ln w="9525">
            <a:noFill/>
            <a:miter lim="800000"/>
            <a:headEnd/>
            <a:tailEnd/>
          </a:ln>
          <a:effectLst/>
        </p:spPr>
      </p:pic>
      <p:pic>
        <p:nvPicPr>
          <p:cNvPr id="6" name="Picture 5" descr="TSDSM_towerf.fw.png"/>
          <p:cNvPicPr>
            <a:picLocks noChangeAspect="1"/>
          </p:cNvPicPr>
          <p:nvPr/>
        </p:nvPicPr>
        <p:blipFill>
          <a:blip r:embed="rId4"/>
          <a:srcRect l="7594" t="9872" r="5080" b="12674"/>
          <a:stretch>
            <a:fillRect/>
          </a:stretch>
        </p:blipFill>
        <p:spPr>
          <a:xfrm>
            <a:off x="7358082" y="214290"/>
            <a:ext cx="1643074" cy="1214446"/>
          </a:xfrm>
          <a:prstGeom prst="rect">
            <a:avLst/>
          </a:prstGeom>
        </p:spPr>
      </p:pic>
      <p:sp>
        <p:nvSpPr>
          <p:cNvPr id="13" name="Rectangle 12"/>
          <p:cNvSpPr/>
          <p:nvPr/>
        </p:nvSpPr>
        <p:spPr>
          <a:xfrm>
            <a:off x="611560" y="908720"/>
            <a:ext cx="7568059" cy="4524315"/>
          </a:xfrm>
          <a:prstGeom prst="rect">
            <a:avLst/>
          </a:prstGeom>
        </p:spPr>
        <p:txBody>
          <a:bodyPr wrap="square">
            <a:spAutoFit/>
          </a:bodyPr>
          <a:lstStyle/>
          <a:p>
            <a:pPr algn="ctr"/>
            <a:endParaRPr lang="en-GB" sz="2400" b="1" dirty="0">
              <a:solidFill>
                <a:schemeClr val="bg1"/>
              </a:solidFill>
              <a:latin typeface="Arial" pitchFamily="34" charset="0"/>
              <a:cs typeface="Arial" pitchFamily="34" charset="0"/>
            </a:endParaRPr>
          </a:p>
          <a:p>
            <a:pPr algn="ctr">
              <a:buNone/>
            </a:pPr>
            <a:r>
              <a:rPr lang="en-GB" sz="2400" dirty="0" smtClean="0">
                <a:solidFill>
                  <a:schemeClr val="bg1"/>
                </a:solidFill>
                <a:latin typeface="Arial" pitchFamily="34" charset="0"/>
                <a:cs typeface="Arial" pitchFamily="34" charset="0"/>
              </a:rPr>
              <a:t>Steve Griffiths,</a:t>
            </a:r>
          </a:p>
          <a:p>
            <a:pPr algn="ctr">
              <a:buNone/>
            </a:pPr>
            <a:r>
              <a:rPr lang="en-GB" sz="2000" dirty="0" smtClean="0">
                <a:solidFill>
                  <a:schemeClr val="bg1"/>
                </a:solidFill>
                <a:latin typeface="Arial" pitchFamily="34" charset="0"/>
                <a:cs typeface="Arial" pitchFamily="34" charset="0"/>
              </a:rPr>
              <a:t>Assistant Dean,</a:t>
            </a:r>
            <a:endParaRPr lang="en-GB" sz="2000" dirty="0">
              <a:solidFill>
                <a:schemeClr val="bg1"/>
              </a:solidFill>
              <a:latin typeface="Arial" pitchFamily="34" charset="0"/>
              <a:cs typeface="Arial" pitchFamily="34" charset="0"/>
            </a:endParaRPr>
          </a:p>
          <a:p>
            <a:pPr algn="ctr">
              <a:buNone/>
            </a:pPr>
            <a:r>
              <a:rPr lang="en-GB" sz="2000" dirty="0">
                <a:solidFill>
                  <a:schemeClr val="bg1"/>
                </a:solidFill>
                <a:latin typeface="Arial" pitchFamily="34" charset="0"/>
                <a:cs typeface="Arial" pitchFamily="34" charset="0"/>
              </a:rPr>
              <a:t>Head of Collaborative and International </a:t>
            </a:r>
            <a:r>
              <a:rPr lang="en-GB" sz="2000" dirty="0" smtClean="0">
                <a:solidFill>
                  <a:schemeClr val="bg1"/>
                </a:solidFill>
                <a:latin typeface="Arial" pitchFamily="34" charset="0"/>
                <a:cs typeface="Arial" pitchFamily="34" charset="0"/>
              </a:rPr>
              <a:t>Developments,</a:t>
            </a:r>
            <a:endParaRPr lang="en-GB" sz="2000" dirty="0">
              <a:solidFill>
                <a:schemeClr val="bg1"/>
              </a:solidFill>
              <a:latin typeface="Arial" pitchFamily="34" charset="0"/>
              <a:cs typeface="Arial" pitchFamily="34" charset="0"/>
            </a:endParaRPr>
          </a:p>
          <a:p>
            <a:pPr algn="ctr">
              <a:buNone/>
            </a:pPr>
            <a:r>
              <a:rPr lang="en-GB" sz="2400" b="1" dirty="0">
                <a:solidFill>
                  <a:schemeClr val="bg1"/>
                </a:solidFill>
                <a:latin typeface="Arial" pitchFamily="34" charset="0"/>
                <a:cs typeface="Arial" pitchFamily="34" charset="0"/>
              </a:rPr>
              <a:t>Swansea Business </a:t>
            </a:r>
            <a:r>
              <a:rPr lang="en-GB" sz="2400" b="1" dirty="0" smtClean="0">
                <a:solidFill>
                  <a:schemeClr val="bg1"/>
                </a:solidFill>
                <a:latin typeface="Arial" pitchFamily="34" charset="0"/>
                <a:cs typeface="Arial" pitchFamily="34" charset="0"/>
              </a:rPr>
              <a:t>School,</a:t>
            </a:r>
          </a:p>
          <a:p>
            <a:pPr algn="ctr">
              <a:buNone/>
            </a:pPr>
            <a:endParaRPr lang="en-GB" sz="2400" b="1" dirty="0">
              <a:solidFill>
                <a:schemeClr val="bg1"/>
              </a:solidFill>
              <a:latin typeface="Arial" pitchFamily="34" charset="0"/>
              <a:cs typeface="Arial" pitchFamily="34" charset="0"/>
            </a:endParaRPr>
          </a:p>
          <a:p>
            <a:pPr algn="ctr">
              <a:buNone/>
            </a:pPr>
            <a:r>
              <a:rPr lang="en-GB" sz="2400" b="1" dirty="0">
                <a:solidFill>
                  <a:schemeClr val="bg1"/>
                </a:solidFill>
                <a:latin typeface="Arial" pitchFamily="34" charset="0"/>
                <a:cs typeface="Arial" pitchFamily="34" charset="0"/>
              </a:rPr>
              <a:t>Management </a:t>
            </a:r>
            <a:r>
              <a:rPr lang="en-GB" sz="2400" b="1" dirty="0" smtClean="0">
                <a:solidFill>
                  <a:schemeClr val="bg1"/>
                </a:solidFill>
                <a:latin typeface="Arial" pitchFamily="34" charset="0"/>
                <a:cs typeface="Arial" pitchFamily="34" charset="0"/>
              </a:rPr>
              <a:t>Development </a:t>
            </a:r>
            <a:r>
              <a:rPr lang="en-GB" sz="2400" b="1" dirty="0">
                <a:solidFill>
                  <a:schemeClr val="bg1"/>
                </a:solidFill>
                <a:latin typeface="Arial" pitchFamily="34" charset="0"/>
                <a:cs typeface="Arial" pitchFamily="34" charset="0"/>
              </a:rPr>
              <a:t>Conference</a:t>
            </a:r>
            <a:endParaRPr lang="en-GB" sz="2400" dirty="0">
              <a:solidFill>
                <a:schemeClr val="bg1"/>
              </a:solidFill>
              <a:latin typeface="Arial" pitchFamily="34" charset="0"/>
              <a:cs typeface="Arial" pitchFamily="34" charset="0"/>
            </a:endParaRPr>
          </a:p>
          <a:p>
            <a:pPr algn="ctr"/>
            <a:endParaRPr lang="en-GB" sz="2400" b="1" dirty="0">
              <a:solidFill>
                <a:schemeClr val="bg1"/>
              </a:solidFill>
              <a:latin typeface="Arial" pitchFamily="34" charset="0"/>
              <a:cs typeface="Arial" pitchFamily="34" charset="0"/>
            </a:endParaRPr>
          </a:p>
          <a:p>
            <a:pPr algn="ctr"/>
            <a:r>
              <a:rPr lang="en-US" sz="2400" dirty="0">
                <a:solidFill>
                  <a:schemeClr val="bg1"/>
                </a:solidFill>
              </a:rPr>
              <a:t> </a:t>
            </a:r>
            <a:r>
              <a:rPr lang="en-US" sz="2800" b="1" dirty="0" smtClean="0">
                <a:solidFill>
                  <a:schemeClr val="bg1"/>
                </a:solidFill>
              </a:rPr>
              <a:t>’</a:t>
            </a:r>
            <a:r>
              <a:rPr lang="en-US" sz="2800" b="1" dirty="0" smtClean="0">
                <a:solidFill>
                  <a:schemeClr val="bg1"/>
                </a:solidFill>
                <a:latin typeface="Arial" pitchFamily="34" charset="0"/>
                <a:cs typeface="Arial" pitchFamily="34" charset="0"/>
              </a:rPr>
              <a:t> </a:t>
            </a:r>
            <a:r>
              <a:rPr lang="en-US" sz="2800" b="1" dirty="0" err="1" smtClean="0">
                <a:solidFill>
                  <a:schemeClr val="bg1"/>
                </a:solidFill>
                <a:latin typeface="Arial" pitchFamily="34" charset="0"/>
                <a:cs typeface="Arial" pitchFamily="34" charset="0"/>
              </a:rPr>
              <a:t>Hyperreality</a:t>
            </a:r>
            <a:r>
              <a:rPr lang="en-US" sz="2800" b="1" dirty="0" smtClean="0">
                <a:solidFill>
                  <a:schemeClr val="bg1"/>
                </a:solidFill>
                <a:latin typeface="Arial" pitchFamily="34" charset="0"/>
                <a:cs typeface="Arial" pitchFamily="34" charset="0"/>
              </a:rPr>
              <a:t>: Is there an application for HRM professionals?’, </a:t>
            </a:r>
          </a:p>
          <a:p>
            <a:pPr algn="ctr"/>
            <a:endParaRPr lang="en-GB" sz="2800" b="1" dirty="0">
              <a:solidFill>
                <a:schemeClr val="bg1"/>
              </a:solidFill>
              <a:latin typeface="Arial" pitchFamily="34" charset="0"/>
              <a:cs typeface="Arial" pitchFamily="34" charset="0"/>
            </a:endParaRPr>
          </a:p>
          <a:p>
            <a:pPr algn="ctr"/>
            <a:r>
              <a:rPr lang="en-GB" sz="2000" b="1" dirty="0" smtClean="0">
                <a:solidFill>
                  <a:schemeClr val="bg1"/>
                </a:solidFill>
                <a:latin typeface="Arial" pitchFamily="34" charset="0"/>
                <a:cs typeface="Arial" pitchFamily="34" charset="0"/>
              </a:rPr>
              <a:t>February 2013</a:t>
            </a:r>
            <a:endParaRPr lang="en-GB" sz="2000" dirty="0">
              <a:solidFill>
                <a:schemeClr val="bg1"/>
              </a:solidFill>
              <a:latin typeface="Arial" pitchFamily="34" charset="0"/>
              <a:cs typeface="Arial" pitchFamily="34" charset="0"/>
            </a:endParaRPr>
          </a:p>
        </p:txBody>
      </p:sp>
    </p:spTree>
    <p:extLst>
      <p:ext uri="{BB962C8B-B14F-4D97-AF65-F5344CB8AC3E}">
        <p14:creationId xmlns:p14="http://schemas.microsoft.com/office/powerpoint/2010/main" val="103586882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Definition</a:t>
            </a:r>
            <a:endParaRPr lang="en-GB"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a:buNone/>
            </a:pPr>
            <a:r>
              <a:rPr lang="en-GB" sz="3600" b="1" dirty="0" err="1" smtClean="0">
                <a:latin typeface="Arial" pitchFamily="34" charset="0"/>
                <a:cs typeface="Arial" pitchFamily="34" charset="0"/>
              </a:rPr>
              <a:t>Hyperreality</a:t>
            </a:r>
            <a:endParaRPr lang="en-GB" sz="3600" dirty="0" smtClean="0">
              <a:latin typeface="Arial" pitchFamily="34" charset="0"/>
              <a:cs typeface="Arial" pitchFamily="34" charset="0"/>
            </a:endParaRPr>
          </a:p>
          <a:p>
            <a:pPr>
              <a:buNone/>
            </a:pPr>
            <a:r>
              <a:rPr lang="en-GB" sz="2600" dirty="0" smtClean="0">
                <a:latin typeface="Arial" pitchFamily="34" charset="0"/>
                <a:cs typeface="Arial" pitchFamily="34" charset="0"/>
              </a:rPr>
              <a:t>     An image or simulation, or an aggregate of images and simulations, that either distorts the reality it purports to depict or does not in fact depict anything with a real existence at all, but which nonetheless comes to constitute reality.</a:t>
            </a:r>
          </a:p>
          <a:p>
            <a:pPr>
              <a:buNone/>
            </a:pPr>
            <a:r>
              <a:rPr lang="en-GB" sz="2600" dirty="0" smtClean="0">
                <a:latin typeface="Arial" pitchFamily="34" charset="0"/>
                <a:cs typeface="Arial" pitchFamily="34" charset="0"/>
                <a:hlinkClick r:id="rId2"/>
              </a:rPr>
              <a:t>Collins English Dictionary – Complete and Unabridged</a:t>
            </a:r>
            <a:r>
              <a:rPr lang="en-GB" sz="2600" dirty="0" smtClean="0">
                <a:latin typeface="Arial" pitchFamily="34" charset="0"/>
                <a:cs typeface="Arial" pitchFamily="34" charset="0"/>
              </a:rPr>
              <a:t> © Harper Collins Publishers 1991, 1994, 1998, 2000, 2003</a:t>
            </a:r>
          </a:p>
          <a:p>
            <a:pPr>
              <a:buNone/>
            </a:pPr>
            <a:endParaRPr lang="en-GB" dirty="0"/>
          </a:p>
          <a:p>
            <a:pPr>
              <a:buNone/>
            </a:pP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itchFamily="34" charset="0"/>
                <a:cs typeface="Arial" pitchFamily="34" charset="0"/>
              </a:rPr>
              <a:t>Impact on business and management studies</a:t>
            </a:r>
            <a:endParaRPr lang="en-GB" b="1" dirty="0">
              <a:latin typeface="Arial" pitchFamily="34" charset="0"/>
              <a:cs typeface="Arial" pitchFamily="34" charset="0"/>
            </a:endParaRPr>
          </a:p>
        </p:txBody>
      </p:sp>
      <p:sp>
        <p:nvSpPr>
          <p:cNvPr id="3" name="Content Placeholder 2"/>
          <p:cNvSpPr>
            <a:spLocks noGrp="1"/>
          </p:cNvSpPr>
          <p:nvPr>
            <p:ph idx="1"/>
          </p:nvPr>
        </p:nvSpPr>
        <p:spPr/>
        <p:txBody>
          <a:bodyPr/>
          <a:lstStyle/>
          <a:p>
            <a:pPr marL="0" indent="0">
              <a:buNone/>
            </a:pPr>
            <a:endParaRPr lang="en-GB" b="1" dirty="0" smtClean="0"/>
          </a:p>
          <a:p>
            <a:pPr marL="0" indent="0">
              <a:buNone/>
            </a:pPr>
            <a:r>
              <a:rPr lang="en-GB" b="1" dirty="0" smtClean="0">
                <a:latin typeface="Arial" pitchFamily="34" charset="0"/>
                <a:cs typeface="Arial" pitchFamily="34" charset="0"/>
              </a:rPr>
              <a:t>Ontology- </a:t>
            </a:r>
            <a:r>
              <a:rPr lang="en-GB" dirty="0">
                <a:latin typeface="Arial" pitchFamily="34" charset="0"/>
                <a:cs typeface="Arial" pitchFamily="34" charset="0"/>
              </a:rPr>
              <a:t>What/who are we? How do we define reality</a:t>
            </a:r>
            <a:r>
              <a:rPr lang="en-GB" dirty="0" smtClean="0">
                <a:latin typeface="Arial" pitchFamily="34" charset="0"/>
                <a:cs typeface="Arial" pitchFamily="34" charset="0"/>
              </a:rPr>
              <a:t>?</a:t>
            </a:r>
          </a:p>
          <a:p>
            <a:endParaRPr lang="en-GB" dirty="0">
              <a:latin typeface="Arial" pitchFamily="34" charset="0"/>
              <a:cs typeface="Arial" pitchFamily="34" charset="0"/>
            </a:endParaRPr>
          </a:p>
          <a:p>
            <a:pPr marL="0" indent="0">
              <a:buNone/>
            </a:pPr>
            <a:endParaRPr lang="en-GB" dirty="0">
              <a:latin typeface="Arial" pitchFamily="34" charset="0"/>
              <a:cs typeface="Arial" pitchFamily="34" charset="0"/>
            </a:endParaRPr>
          </a:p>
          <a:p>
            <a:pPr marL="0" indent="0">
              <a:buNone/>
            </a:pPr>
            <a:r>
              <a:rPr lang="en-GB" b="1" dirty="0">
                <a:latin typeface="Arial" pitchFamily="34" charset="0"/>
                <a:cs typeface="Arial" pitchFamily="34" charset="0"/>
              </a:rPr>
              <a:t>Epistemology- </a:t>
            </a:r>
            <a:r>
              <a:rPr lang="en-GB" dirty="0">
                <a:latin typeface="Arial" pitchFamily="34" charset="0"/>
                <a:cs typeface="Arial" pitchFamily="34" charset="0"/>
              </a:rPr>
              <a:t>What and how do we know anything?</a:t>
            </a:r>
          </a:p>
          <a:p>
            <a:endParaRPr lang="en-GB" dirty="0"/>
          </a:p>
        </p:txBody>
      </p:sp>
    </p:spTree>
    <p:extLst>
      <p:ext uri="{BB962C8B-B14F-4D97-AF65-F5344CB8AC3E}">
        <p14:creationId xmlns:p14="http://schemas.microsoft.com/office/powerpoint/2010/main" val="37012379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Marshall McLuhan</a:t>
            </a:r>
            <a:endParaRPr lang="en-GB" dirty="0">
              <a:latin typeface="Arial" pitchFamily="34" charset="0"/>
              <a:cs typeface="Arial" pitchFamily="34" charset="0"/>
            </a:endParaRPr>
          </a:p>
        </p:txBody>
      </p:sp>
      <p:sp>
        <p:nvSpPr>
          <p:cNvPr id="4" name="Content Placeholder 3"/>
          <p:cNvSpPr>
            <a:spLocks noGrp="1"/>
          </p:cNvSpPr>
          <p:nvPr>
            <p:ph sz="half" idx="2"/>
          </p:nvPr>
        </p:nvSpPr>
        <p:spPr/>
        <p:txBody>
          <a:bodyPr>
            <a:normAutofit fontScale="85000" lnSpcReduction="20000"/>
          </a:bodyPr>
          <a:lstStyle/>
          <a:p>
            <a:r>
              <a:rPr lang="en-GB" dirty="0" smtClean="0">
                <a:latin typeface="Arial" pitchFamily="34" charset="0"/>
                <a:cs typeface="Arial" pitchFamily="34" charset="0"/>
              </a:rPr>
              <a:t>1911-1980</a:t>
            </a:r>
          </a:p>
          <a:p>
            <a:r>
              <a:rPr lang="en-GB" dirty="0" smtClean="0">
                <a:latin typeface="Arial" pitchFamily="34" charset="0"/>
                <a:cs typeface="Arial" pitchFamily="34" charset="0"/>
              </a:rPr>
              <a:t>Canadian cultural academic</a:t>
            </a:r>
          </a:p>
          <a:p>
            <a:r>
              <a:rPr lang="en-GB" dirty="0" smtClean="0">
                <a:latin typeface="Arial" pitchFamily="34" charset="0"/>
                <a:cs typeface="Arial" pitchFamily="34" charset="0"/>
              </a:rPr>
              <a:t>Old messenger, for a new medium?</a:t>
            </a:r>
          </a:p>
          <a:p>
            <a:r>
              <a:rPr lang="en-GB" dirty="0" smtClean="0">
                <a:latin typeface="Arial" pitchFamily="34" charset="0"/>
                <a:cs typeface="Arial" pitchFamily="34" charset="0"/>
              </a:rPr>
              <a:t>Was called on by Woody Allen in ‘Annie Hall’ to resolve an argument. </a:t>
            </a:r>
            <a:r>
              <a:rPr lang="en-GB" dirty="0" smtClean="0">
                <a:latin typeface="Arial" pitchFamily="34" charset="0"/>
                <a:cs typeface="Arial" pitchFamily="34" charset="0"/>
                <a:hlinkClick r:id="rId2"/>
              </a:rPr>
              <a:t>http://www.youtube.com/watch?v=OpIYz8tfGjY</a:t>
            </a:r>
            <a:endParaRPr lang="en-GB" dirty="0" smtClean="0">
              <a:latin typeface="Arial" pitchFamily="34" charset="0"/>
              <a:cs typeface="Arial" pitchFamily="34" charset="0"/>
            </a:endParaRPr>
          </a:p>
          <a:p>
            <a:r>
              <a:rPr lang="en-GB" dirty="0" smtClean="0">
                <a:latin typeface="Arial" pitchFamily="34" charset="0"/>
                <a:cs typeface="Arial" pitchFamily="34" charset="0"/>
              </a:rPr>
              <a:t>Went out of fashion, but is being rediscovered for the Internet Age</a:t>
            </a:r>
            <a:endParaRPr lang="en-GB" dirty="0">
              <a:latin typeface="Arial" pitchFamily="34" charset="0"/>
              <a:cs typeface="Arial" pitchFamily="34" charset="0"/>
            </a:endParaRPr>
          </a:p>
        </p:txBody>
      </p:sp>
      <p:pic>
        <p:nvPicPr>
          <p:cNvPr id="5" name="Content Placeholder 4" descr="http://api.ning.com:80/files/tRCocitL-50fou1m38H3f*Q2ySN6pQF5XSm3FYJAXHVO7-Gnaz-CPfJNn428etfnVaida2*ALKqh0sfb2eDuWg__/marshallmcluhan1.jpg">
            <a:hlinkClick r:id="rId3" tgtFrame="_self"/>
          </p:cNvPr>
          <p:cNvPicPr>
            <a:picLocks noGrp="1"/>
          </p:cNvPicPr>
          <p:nvPr>
            <p:ph sz="half" idx="1"/>
          </p:nvPr>
        </p:nvPicPr>
        <p:blipFill>
          <a:blip r:embed="rId4"/>
          <a:srcRect/>
          <a:stretch>
            <a:fillRect/>
          </a:stretch>
        </p:blipFill>
        <p:spPr bwMode="auto">
          <a:xfrm>
            <a:off x="457200" y="2052011"/>
            <a:ext cx="4038600" cy="3622341"/>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latin typeface="Arial" pitchFamily="34" charset="0"/>
                <a:cs typeface="Arial" pitchFamily="34" charset="0"/>
              </a:rPr>
              <a:t>McLuhanisms</a:t>
            </a:r>
            <a:endParaRPr lang="en-GB" dirty="0">
              <a:latin typeface="Arial" pitchFamily="34" charset="0"/>
              <a:cs typeface="Arial" pitchFamily="34" charset="0"/>
            </a:endParaRPr>
          </a:p>
        </p:txBody>
      </p:sp>
      <p:sp>
        <p:nvSpPr>
          <p:cNvPr id="3" name="Content Placeholder 2"/>
          <p:cNvSpPr>
            <a:spLocks noGrp="1"/>
          </p:cNvSpPr>
          <p:nvPr>
            <p:ph idx="1"/>
          </p:nvPr>
        </p:nvSpPr>
        <p:spPr/>
        <p:txBody>
          <a:bodyPr>
            <a:normAutofit fontScale="77500" lnSpcReduction="20000"/>
          </a:bodyPr>
          <a:lstStyle/>
          <a:p>
            <a:r>
              <a:rPr lang="en-GB" dirty="0" smtClean="0">
                <a:latin typeface="Arial" pitchFamily="34" charset="0"/>
                <a:cs typeface="Arial" pitchFamily="34" charset="0"/>
              </a:rPr>
              <a:t>“The medium is the message”- the content of media is less important (meaningless?) than the impact on social, psychological and sensory levels.</a:t>
            </a:r>
          </a:p>
          <a:p>
            <a:r>
              <a:rPr lang="en-GB" dirty="0" smtClean="0">
                <a:latin typeface="Arial" pitchFamily="34" charset="0"/>
                <a:cs typeface="Arial" pitchFamily="34" charset="0"/>
              </a:rPr>
              <a:t>“The global village”- electronic media connect the world, transforming it from a mechanical, objective, uninvolved and ‘visual’ world of print to an immersive, involved, immediate and ‘acoustic’ one.</a:t>
            </a:r>
          </a:p>
          <a:p>
            <a:r>
              <a:rPr lang="en-GB" dirty="0" smtClean="0">
                <a:latin typeface="Arial" pitchFamily="34" charset="0"/>
                <a:cs typeface="Arial" pitchFamily="34" charset="0"/>
              </a:rPr>
              <a:t>Positively, we can be a global human family with one consciousness.</a:t>
            </a:r>
          </a:p>
          <a:p>
            <a:r>
              <a:rPr lang="en-GB" dirty="0" smtClean="0">
                <a:latin typeface="Arial" pitchFamily="34" charset="0"/>
                <a:cs typeface="Arial" pitchFamily="34" charset="0"/>
              </a:rPr>
              <a:t>Negatively, we may lose political &amp; social freedom and suffer harm if we do not monitor and regulate.</a:t>
            </a:r>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itchFamily="34" charset="0"/>
                <a:cs typeface="Arial" pitchFamily="34" charset="0"/>
              </a:rPr>
              <a:t>Jean </a:t>
            </a:r>
            <a:r>
              <a:rPr lang="en-GB" b="1" dirty="0" err="1" smtClean="0">
                <a:latin typeface="Arial" pitchFamily="34" charset="0"/>
                <a:cs typeface="Arial" pitchFamily="34" charset="0"/>
              </a:rPr>
              <a:t>Baudrillard</a:t>
            </a:r>
            <a:endParaRPr lang="en-GB" dirty="0">
              <a:latin typeface="Arial" pitchFamily="34" charset="0"/>
              <a:cs typeface="Arial" pitchFamily="34" charset="0"/>
            </a:endParaRPr>
          </a:p>
        </p:txBody>
      </p:sp>
      <p:sp>
        <p:nvSpPr>
          <p:cNvPr id="4" name="Content Placeholder 3"/>
          <p:cNvSpPr>
            <a:spLocks noGrp="1"/>
          </p:cNvSpPr>
          <p:nvPr>
            <p:ph sz="half" idx="2"/>
          </p:nvPr>
        </p:nvSpPr>
        <p:spPr/>
        <p:txBody>
          <a:bodyPr>
            <a:normAutofit fontScale="77500" lnSpcReduction="20000"/>
          </a:bodyPr>
          <a:lstStyle/>
          <a:p>
            <a:r>
              <a:rPr lang="en-GB" dirty="0" smtClean="0">
                <a:latin typeface="Arial" pitchFamily="34" charset="0"/>
                <a:cs typeface="Arial" pitchFamily="34" charset="0"/>
              </a:rPr>
              <a:t>1929-2007</a:t>
            </a:r>
          </a:p>
          <a:p>
            <a:r>
              <a:rPr lang="en-GB" dirty="0" smtClean="0">
                <a:latin typeface="Arial" pitchFamily="34" charset="0"/>
                <a:cs typeface="Arial" pitchFamily="34" charset="0"/>
              </a:rPr>
              <a:t>Prolific French philosopher, social and cultural commentator and leader of an element of the post modernist movement</a:t>
            </a:r>
          </a:p>
          <a:p>
            <a:r>
              <a:rPr lang="en-GB" dirty="0" err="1" smtClean="0">
                <a:latin typeface="Arial" pitchFamily="34" charset="0"/>
                <a:cs typeface="Arial" pitchFamily="34" charset="0"/>
              </a:rPr>
              <a:t>Hyperreality</a:t>
            </a:r>
            <a:r>
              <a:rPr lang="en-GB" dirty="0" smtClean="0">
                <a:latin typeface="Arial" pitchFamily="34" charset="0"/>
                <a:cs typeface="Arial" pitchFamily="34" charset="0"/>
              </a:rPr>
              <a:t> a way to characterise advanced capitalist consumer culture</a:t>
            </a:r>
          </a:p>
          <a:p>
            <a:r>
              <a:rPr lang="en-GB" dirty="0" smtClean="0">
                <a:latin typeface="Arial" pitchFamily="34" charset="0"/>
                <a:cs typeface="Arial" pitchFamily="34" charset="0"/>
              </a:rPr>
              <a:t>His seminal work  analysing the simulation of realty, the ‘Simulacra’ was highlighted when ‘The Matrix’ film was released</a:t>
            </a:r>
            <a:endParaRPr lang="en-GB" dirty="0">
              <a:latin typeface="Arial" pitchFamily="34" charset="0"/>
              <a:cs typeface="Arial" pitchFamily="34" charset="0"/>
            </a:endParaRPr>
          </a:p>
        </p:txBody>
      </p:sp>
      <p:pic>
        <p:nvPicPr>
          <p:cNvPr id="1026" name="Picture 2" descr="C:\docs\My Publishing\Man Res Conference\Baurillard picture.png"/>
          <p:cNvPicPr>
            <a:picLocks noGrp="1" noChangeAspect="1" noChangeArrowheads="1"/>
          </p:cNvPicPr>
          <p:nvPr>
            <p:ph sz="half" idx="1"/>
          </p:nvPr>
        </p:nvPicPr>
        <p:blipFill>
          <a:blip r:embed="rId2"/>
          <a:srcRect/>
          <a:stretch>
            <a:fillRect/>
          </a:stretch>
        </p:blipFill>
        <p:spPr bwMode="auto">
          <a:xfrm>
            <a:off x="928662" y="1857364"/>
            <a:ext cx="3000396" cy="3714775"/>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Arial" pitchFamily="34" charset="0"/>
                <a:cs typeface="Arial" pitchFamily="34" charset="0"/>
              </a:rPr>
              <a:t>Challenge to conventional academic approaches?</a:t>
            </a:r>
            <a:endParaRPr lang="en-GB" dirty="0">
              <a:latin typeface="Arial" pitchFamily="34" charset="0"/>
              <a:cs typeface="Arial" pitchFamily="34" charset="0"/>
            </a:endParaRPr>
          </a:p>
        </p:txBody>
      </p:sp>
      <p:sp>
        <p:nvSpPr>
          <p:cNvPr id="3" name="Content Placeholder 2"/>
          <p:cNvSpPr>
            <a:spLocks noGrp="1"/>
          </p:cNvSpPr>
          <p:nvPr>
            <p:ph idx="1"/>
          </p:nvPr>
        </p:nvSpPr>
        <p:spPr/>
        <p:txBody>
          <a:bodyPr>
            <a:normAutofit lnSpcReduction="10000"/>
          </a:bodyPr>
          <a:lstStyle/>
          <a:p>
            <a:r>
              <a:rPr lang="en-GB" dirty="0" smtClean="0">
                <a:latin typeface="Arial" pitchFamily="34" charset="0"/>
                <a:cs typeface="Arial" pitchFamily="34" charset="0"/>
              </a:rPr>
              <a:t>“There is nothing worse than this obligation to do research, to seek out references and documentation...”. (</a:t>
            </a:r>
            <a:r>
              <a:rPr lang="en-GB" dirty="0" err="1" smtClean="0">
                <a:latin typeface="Arial" pitchFamily="34" charset="0"/>
                <a:cs typeface="Arial" pitchFamily="34" charset="0"/>
              </a:rPr>
              <a:t>Baudrillard</a:t>
            </a:r>
            <a:r>
              <a:rPr lang="en-GB" dirty="0" smtClean="0">
                <a:latin typeface="Arial" pitchFamily="34" charset="0"/>
                <a:cs typeface="Arial" pitchFamily="34" charset="0"/>
              </a:rPr>
              <a:t>, 1990:115, Cool Memories).</a:t>
            </a:r>
          </a:p>
          <a:p>
            <a:r>
              <a:rPr lang="en-GB" dirty="0" smtClean="0">
                <a:latin typeface="Arial" pitchFamily="34" charset="0"/>
                <a:cs typeface="Arial" pitchFamily="34" charset="0"/>
              </a:rPr>
              <a:t>“...let everything be said, gathered, indexed and registered...this is more generally the project of our whole culture, whose condition is ‘obscene’.” (</a:t>
            </a:r>
            <a:r>
              <a:rPr lang="en-GB" dirty="0" err="1" smtClean="0">
                <a:latin typeface="Arial" pitchFamily="34" charset="0"/>
                <a:cs typeface="Arial" pitchFamily="34" charset="0"/>
              </a:rPr>
              <a:t>Baudrillard</a:t>
            </a:r>
            <a:r>
              <a:rPr lang="en-GB" dirty="0" smtClean="0">
                <a:latin typeface="Arial" pitchFamily="34" charset="0"/>
                <a:cs typeface="Arial" pitchFamily="34" charset="0"/>
              </a:rPr>
              <a:t>, 1987:21, Forget Foucault).</a:t>
            </a:r>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2984"/>
          </a:xfrm>
        </p:spPr>
        <p:txBody>
          <a:bodyPr/>
          <a:lstStyle/>
          <a:p>
            <a:pPr algn="l"/>
            <a:r>
              <a:rPr lang="en-GB" dirty="0" smtClean="0"/>
              <a:t>     </a:t>
            </a:r>
            <a:r>
              <a:rPr lang="en-GB" dirty="0" smtClean="0">
                <a:latin typeface="Arial" pitchFamily="34" charset="0"/>
                <a:cs typeface="Arial" pitchFamily="34" charset="0"/>
              </a:rPr>
              <a:t>Umberto Eco</a:t>
            </a:r>
            <a:endParaRPr lang="en-GB" dirty="0">
              <a:latin typeface="Arial" pitchFamily="34" charset="0"/>
              <a:cs typeface="Arial" pitchFamily="34" charset="0"/>
            </a:endParaRPr>
          </a:p>
        </p:txBody>
      </p:sp>
      <p:sp>
        <p:nvSpPr>
          <p:cNvPr id="4" name="Content Placeholder 3"/>
          <p:cNvSpPr>
            <a:spLocks noGrp="1"/>
          </p:cNvSpPr>
          <p:nvPr>
            <p:ph sz="half" idx="2"/>
          </p:nvPr>
        </p:nvSpPr>
        <p:spPr>
          <a:xfrm>
            <a:off x="3714744" y="928670"/>
            <a:ext cx="5429256" cy="5929330"/>
          </a:xfrm>
        </p:spPr>
        <p:txBody>
          <a:bodyPr>
            <a:normAutofit fontScale="92500" lnSpcReduction="10000"/>
          </a:bodyPr>
          <a:lstStyle/>
          <a:p>
            <a:r>
              <a:rPr lang="en-GB" sz="2400" dirty="0" smtClean="0">
                <a:latin typeface="Arial" pitchFamily="34" charset="0"/>
                <a:cs typeface="Arial" pitchFamily="34" charset="0"/>
              </a:rPr>
              <a:t>Born: 1932-</a:t>
            </a:r>
          </a:p>
          <a:p>
            <a:r>
              <a:rPr lang="en-GB" sz="2400" dirty="0" smtClean="0">
                <a:latin typeface="Arial" pitchFamily="34" charset="0"/>
                <a:cs typeface="Arial" pitchFamily="34" charset="0"/>
              </a:rPr>
              <a:t>Italian cultural commentator, author (Name of the Rose) and academic.</a:t>
            </a:r>
          </a:p>
          <a:p>
            <a:r>
              <a:rPr lang="en-GB" sz="2400" dirty="0" smtClean="0">
                <a:latin typeface="Arial" pitchFamily="34" charset="0"/>
                <a:cs typeface="Arial" pitchFamily="34" charset="0"/>
              </a:rPr>
              <a:t>Contemporary culture is full of re-creations and themed environments. We create these realistic fabrications in an effort to come up with something that is better than real. Things are more exciting, more beautiful, more inspiring, more terrifying, and generally more interesting than what we encounter in everyday life.</a:t>
            </a:r>
          </a:p>
          <a:p>
            <a:r>
              <a:rPr lang="en-GB" sz="2400" dirty="0" smtClean="0">
                <a:latin typeface="Arial" pitchFamily="34" charset="0"/>
                <a:cs typeface="Arial" pitchFamily="34" charset="0"/>
              </a:rPr>
              <a:t> In ‘</a:t>
            </a:r>
            <a:r>
              <a:rPr lang="en-GB" sz="2400" dirty="0" err="1" smtClean="0">
                <a:latin typeface="Arial" pitchFamily="34" charset="0"/>
                <a:cs typeface="Arial" pitchFamily="34" charset="0"/>
              </a:rPr>
              <a:t>Disneyization</a:t>
            </a:r>
            <a:r>
              <a:rPr lang="en-GB" sz="2400" dirty="0" smtClean="0">
                <a:latin typeface="Arial" pitchFamily="34" charset="0"/>
                <a:cs typeface="Arial" pitchFamily="34" charset="0"/>
              </a:rPr>
              <a:t>’, (linked to </a:t>
            </a:r>
            <a:r>
              <a:rPr lang="en-GB" sz="2400" dirty="0" err="1" smtClean="0">
                <a:latin typeface="Arial" pitchFamily="34" charset="0"/>
                <a:cs typeface="Arial" pitchFamily="34" charset="0"/>
              </a:rPr>
              <a:t>Bryman</a:t>
            </a:r>
            <a:r>
              <a:rPr lang="en-GB" sz="2400" dirty="0" smtClean="0">
                <a:latin typeface="Arial" pitchFamily="34" charset="0"/>
                <a:cs typeface="Arial" pitchFamily="34" charset="0"/>
              </a:rPr>
              <a:t>, 1999, and  ‘</a:t>
            </a:r>
            <a:r>
              <a:rPr lang="en-GB" sz="2400" dirty="0" err="1" smtClean="0">
                <a:latin typeface="Arial" pitchFamily="34" charset="0"/>
                <a:cs typeface="Arial" pitchFamily="34" charset="0"/>
              </a:rPr>
              <a:t>McDonaldization</a:t>
            </a:r>
            <a:r>
              <a:rPr lang="en-GB" sz="2400" dirty="0" smtClean="0">
                <a:latin typeface="Arial" pitchFamily="34" charset="0"/>
                <a:cs typeface="Arial" pitchFamily="34" charset="0"/>
              </a:rPr>
              <a:t>’ by </a:t>
            </a:r>
            <a:r>
              <a:rPr lang="en-GB" sz="2400" dirty="0" err="1" smtClean="0">
                <a:latin typeface="Arial" pitchFamily="34" charset="0"/>
                <a:cs typeface="Arial" pitchFamily="34" charset="0"/>
              </a:rPr>
              <a:t>Ritzer</a:t>
            </a:r>
            <a:r>
              <a:rPr lang="en-GB" sz="2400" dirty="0" smtClean="0">
                <a:latin typeface="Arial" pitchFamily="34" charset="0"/>
                <a:cs typeface="Arial" pitchFamily="34" charset="0"/>
              </a:rPr>
              <a:t>, 1993) Eco saw that behind the facade lurks a sales pitch. We are offered something that seems better than real in order to  make the sale. </a:t>
            </a:r>
          </a:p>
          <a:p>
            <a:endParaRPr lang="en-GB" sz="2000" dirty="0"/>
          </a:p>
        </p:txBody>
      </p:sp>
      <p:pic>
        <p:nvPicPr>
          <p:cNvPr id="5" name="Content Placeholder 4" descr="Umberto Eco"/>
          <p:cNvPicPr>
            <a:picLocks noGrp="1"/>
          </p:cNvPicPr>
          <p:nvPr>
            <p:ph sz="half" idx="1"/>
          </p:nvPr>
        </p:nvPicPr>
        <p:blipFill>
          <a:blip r:embed="rId2"/>
          <a:srcRect/>
          <a:stretch>
            <a:fillRect/>
          </a:stretch>
        </p:blipFill>
        <p:spPr bwMode="auto">
          <a:xfrm>
            <a:off x="428596" y="1571612"/>
            <a:ext cx="3143272" cy="421484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www.howtobearetronaut.com/wp-content/uploads/2011/06/95.jpg"/>
          <p:cNvPicPr/>
          <p:nvPr/>
        </p:nvPicPr>
        <p:blipFill>
          <a:blip r:embed="rId2">
            <a:extLst>
              <a:ext uri="{28A0092B-C50C-407E-A947-70E740481C1C}">
                <a14:useLocalDpi xmlns:a14="http://schemas.microsoft.com/office/drawing/2010/main" val="0"/>
              </a:ext>
            </a:extLst>
          </a:blip>
          <a:srcRect/>
          <a:stretch>
            <a:fillRect/>
          </a:stretch>
        </p:blipFill>
        <p:spPr bwMode="auto">
          <a:xfrm>
            <a:off x="539552" y="548681"/>
            <a:ext cx="3240360" cy="2808311"/>
          </a:xfrm>
          <a:prstGeom prst="rect">
            <a:avLst/>
          </a:prstGeom>
          <a:noFill/>
          <a:ln>
            <a:noFill/>
          </a:ln>
        </p:spPr>
      </p:pic>
      <p:pic>
        <p:nvPicPr>
          <p:cNvPr id="3074" name="Picture 2" descr="E:\Pictures\Advertising\Unsexy David Beckham.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0" y="2708920"/>
            <a:ext cx="3923928" cy="378904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571999" y="260648"/>
            <a:ext cx="3923929" cy="2308324"/>
          </a:xfrm>
          <a:prstGeom prst="rect">
            <a:avLst/>
          </a:prstGeom>
          <a:noFill/>
        </p:spPr>
        <p:txBody>
          <a:bodyPr wrap="square" rtlCol="0">
            <a:spAutoFit/>
          </a:bodyPr>
          <a:lstStyle/>
          <a:p>
            <a:r>
              <a:rPr lang="en-GB" b="1" dirty="0" smtClean="0">
                <a:latin typeface="Arial" pitchFamily="34" charset="0"/>
                <a:cs typeface="Arial" pitchFamily="34" charset="0"/>
              </a:rPr>
              <a:t>SEXISM?</a:t>
            </a:r>
          </a:p>
          <a:p>
            <a:r>
              <a:rPr lang="en-GB" dirty="0" err="1" smtClean="0">
                <a:latin typeface="Arial" pitchFamily="34" charset="0"/>
                <a:cs typeface="Arial" pitchFamily="34" charset="0"/>
              </a:rPr>
              <a:t>Hyperreality</a:t>
            </a:r>
            <a:r>
              <a:rPr lang="en-GB" dirty="0" smtClean="0">
                <a:latin typeface="Arial" pitchFamily="34" charset="0"/>
                <a:cs typeface="Arial" pitchFamily="34" charset="0"/>
              </a:rPr>
              <a:t> existed before internet influences. The whole system’s communications, ethos, socialisation mechanisms, could be used for exploitation and control.</a:t>
            </a:r>
            <a:endParaRPr lang="en-GB" dirty="0">
              <a:latin typeface="Arial" pitchFamily="34" charset="0"/>
              <a:cs typeface="Arial" pitchFamily="34" charset="0"/>
            </a:endParaRPr>
          </a:p>
          <a:p>
            <a:r>
              <a:rPr lang="en-GB" sz="1600" dirty="0" smtClean="0">
                <a:latin typeface="Arial" pitchFamily="34" charset="0"/>
                <a:cs typeface="Arial" pitchFamily="34" charset="0"/>
              </a:rPr>
              <a:t>Picture left, an advert for a British Leyland Mini car, 1970s</a:t>
            </a:r>
            <a:endParaRPr lang="en-GB" sz="1600" dirty="0">
              <a:latin typeface="Arial" pitchFamily="34" charset="0"/>
              <a:cs typeface="Arial" pitchFamily="34" charset="0"/>
            </a:endParaRPr>
          </a:p>
        </p:txBody>
      </p:sp>
      <p:sp>
        <p:nvSpPr>
          <p:cNvPr id="4" name="TextBox 3"/>
          <p:cNvSpPr txBox="1"/>
          <p:nvPr/>
        </p:nvSpPr>
        <p:spPr>
          <a:xfrm>
            <a:off x="251520" y="4005064"/>
            <a:ext cx="3960440" cy="2215991"/>
          </a:xfrm>
          <a:prstGeom prst="rect">
            <a:avLst/>
          </a:prstGeom>
          <a:noFill/>
        </p:spPr>
        <p:txBody>
          <a:bodyPr wrap="square" rtlCol="0">
            <a:spAutoFit/>
          </a:bodyPr>
          <a:lstStyle/>
          <a:p>
            <a:r>
              <a:rPr lang="en-GB" dirty="0" smtClean="0">
                <a:latin typeface="Arial" pitchFamily="34" charset="0"/>
                <a:cs typeface="Arial" pitchFamily="34" charset="0"/>
              </a:rPr>
              <a:t>2013 “Ubiquitous computing” in addition to conventional promotion, globalisation and Naomi Klein’s “Brand Bombing”, pressure on men to look like David Beckham? </a:t>
            </a:r>
          </a:p>
          <a:p>
            <a:endParaRPr lang="en-GB" sz="1600" dirty="0">
              <a:latin typeface="Arial" pitchFamily="34" charset="0"/>
              <a:cs typeface="Arial" pitchFamily="34" charset="0"/>
            </a:endParaRPr>
          </a:p>
          <a:p>
            <a:r>
              <a:rPr lang="en-GB" sz="1600" dirty="0" smtClean="0">
                <a:latin typeface="Arial" pitchFamily="34" charset="0"/>
                <a:cs typeface="Arial" pitchFamily="34" charset="0"/>
              </a:rPr>
              <a:t>Picture right, </a:t>
            </a:r>
            <a:r>
              <a:rPr lang="en-GB" sz="1600" dirty="0" err="1" smtClean="0">
                <a:latin typeface="Arial" pitchFamily="34" charset="0"/>
                <a:cs typeface="Arial" pitchFamily="34" charset="0"/>
              </a:rPr>
              <a:t>Dressman</a:t>
            </a:r>
            <a:r>
              <a:rPr lang="en-GB" sz="1600" dirty="0" smtClean="0">
                <a:latin typeface="Arial" pitchFamily="34" charset="0"/>
                <a:cs typeface="Arial" pitchFamily="34" charset="0"/>
              </a:rPr>
              <a:t> display, </a:t>
            </a:r>
            <a:r>
              <a:rPr lang="en-GB" sz="1600" dirty="0" err="1" smtClean="0">
                <a:latin typeface="Arial" pitchFamily="34" charset="0"/>
                <a:cs typeface="Arial" pitchFamily="34" charset="0"/>
              </a:rPr>
              <a:t>Hameenlinna</a:t>
            </a:r>
            <a:r>
              <a:rPr lang="en-GB" sz="1600" dirty="0" smtClean="0">
                <a:latin typeface="Arial" pitchFamily="34" charset="0"/>
                <a:cs typeface="Arial" pitchFamily="34" charset="0"/>
              </a:rPr>
              <a:t>, Oct. 2012 </a:t>
            </a:r>
            <a:endParaRPr lang="en-GB" sz="1600" dirty="0">
              <a:latin typeface="Arial" pitchFamily="34" charset="0"/>
              <a:cs typeface="Arial" pitchFamily="34" charset="0"/>
            </a:endParaRPr>
          </a:p>
        </p:txBody>
      </p:sp>
    </p:spTree>
    <p:extLst>
      <p:ext uri="{BB962C8B-B14F-4D97-AF65-F5344CB8AC3E}">
        <p14:creationId xmlns:p14="http://schemas.microsoft.com/office/powerpoint/2010/main" val="391130895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nternet-enabled glasses"/>
          <p:cNvPicPr/>
          <p:nvPr/>
        </p:nvPicPr>
        <p:blipFill>
          <a:blip r:embed="rId2">
            <a:extLst>
              <a:ext uri="{28A0092B-C50C-407E-A947-70E740481C1C}">
                <a14:useLocalDpi xmlns:a14="http://schemas.microsoft.com/office/drawing/2010/main" val="0"/>
              </a:ext>
            </a:extLst>
          </a:blip>
          <a:srcRect/>
          <a:stretch>
            <a:fillRect/>
          </a:stretch>
        </p:blipFill>
        <p:spPr bwMode="auto">
          <a:xfrm>
            <a:off x="412203" y="960975"/>
            <a:ext cx="4419600" cy="2486025"/>
          </a:xfrm>
          <a:prstGeom prst="rect">
            <a:avLst/>
          </a:prstGeom>
          <a:noFill/>
          <a:ln>
            <a:noFill/>
          </a:ln>
        </p:spPr>
      </p:pic>
      <p:pic>
        <p:nvPicPr>
          <p:cNvPr id="3" name="Picture 2" descr="Send-up: 'Camilla' sips a large G&amp;T on a body toning machine"/>
          <p:cNvPicPr/>
          <p:nvPr/>
        </p:nvPicPr>
        <p:blipFill>
          <a:blip r:embed="rId3">
            <a:extLst>
              <a:ext uri="{28A0092B-C50C-407E-A947-70E740481C1C}">
                <a14:useLocalDpi xmlns:a14="http://schemas.microsoft.com/office/drawing/2010/main" val="0"/>
              </a:ext>
            </a:extLst>
          </a:blip>
          <a:srcRect/>
          <a:stretch>
            <a:fillRect/>
          </a:stretch>
        </p:blipFill>
        <p:spPr bwMode="auto">
          <a:xfrm>
            <a:off x="6228184" y="1268760"/>
            <a:ext cx="2219325" cy="5270151"/>
          </a:xfrm>
          <a:prstGeom prst="rect">
            <a:avLst/>
          </a:prstGeom>
          <a:noFill/>
          <a:ln>
            <a:noFill/>
          </a:ln>
        </p:spPr>
      </p:pic>
      <p:pic>
        <p:nvPicPr>
          <p:cNvPr id="4" name="Picture 3" descr="http://beefjack.com/files/2012/06/GTA-III.jpg"/>
          <p:cNvPicPr/>
          <p:nvPr/>
        </p:nvPicPr>
        <p:blipFill>
          <a:blip r:embed="rId4">
            <a:extLst>
              <a:ext uri="{28A0092B-C50C-407E-A947-70E740481C1C}">
                <a14:useLocalDpi xmlns:a14="http://schemas.microsoft.com/office/drawing/2010/main" val="0"/>
              </a:ext>
            </a:extLst>
          </a:blip>
          <a:srcRect/>
          <a:stretch>
            <a:fillRect/>
          </a:stretch>
        </p:blipFill>
        <p:spPr bwMode="auto">
          <a:xfrm>
            <a:off x="383247" y="3645024"/>
            <a:ext cx="5710555" cy="2648585"/>
          </a:xfrm>
          <a:prstGeom prst="rect">
            <a:avLst/>
          </a:prstGeom>
          <a:noFill/>
          <a:ln>
            <a:noFill/>
          </a:ln>
        </p:spPr>
      </p:pic>
      <p:sp>
        <p:nvSpPr>
          <p:cNvPr id="5" name="TextBox 4"/>
          <p:cNvSpPr txBox="1"/>
          <p:nvPr/>
        </p:nvSpPr>
        <p:spPr>
          <a:xfrm>
            <a:off x="1763688" y="548680"/>
            <a:ext cx="1633781" cy="369332"/>
          </a:xfrm>
          <a:prstGeom prst="rect">
            <a:avLst/>
          </a:prstGeom>
          <a:noFill/>
        </p:spPr>
        <p:txBody>
          <a:bodyPr wrap="none" rtlCol="0">
            <a:spAutoFit/>
          </a:bodyPr>
          <a:lstStyle/>
          <a:p>
            <a:r>
              <a:rPr lang="en-GB" dirty="0" smtClean="0">
                <a:latin typeface="Arial" pitchFamily="34" charset="0"/>
                <a:cs typeface="Arial" pitchFamily="34" charset="0"/>
              </a:rPr>
              <a:t>Real or Fake?</a:t>
            </a:r>
            <a:endParaRPr lang="en-GB" dirty="0">
              <a:latin typeface="Arial" pitchFamily="34" charset="0"/>
              <a:cs typeface="Arial" pitchFamily="34" charset="0"/>
            </a:endParaRPr>
          </a:p>
        </p:txBody>
      </p:sp>
      <p:sp>
        <p:nvSpPr>
          <p:cNvPr id="6" name="TextBox 5"/>
          <p:cNvSpPr txBox="1"/>
          <p:nvPr/>
        </p:nvSpPr>
        <p:spPr>
          <a:xfrm>
            <a:off x="5148064" y="142203"/>
            <a:ext cx="3888432" cy="954107"/>
          </a:xfrm>
          <a:prstGeom prst="rect">
            <a:avLst/>
          </a:prstGeom>
          <a:noFill/>
        </p:spPr>
        <p:txBody>
          <a:bodyPr wrap="square" rtlCol="0">
            <a:spAutoFit/>
          </a:bodyPr>
          <a:lstStyle/>
          <a:p>
            <a:r>
              <a:rPr lang="en-GB" sz="1400" u="sng" dirty="0">
                <a:latin typeface="Arial" pitchFamily="34" charset="0"/>
                <a:cs typeface="Arial" pitchFamily="34" charset="0"/>
                <a:hlinkClick r:id="rId5"/>
              </a:rPr>
              <a:t>http://www.dailymail.co.uk/femail/article-1365655/Alison-Jackson-The-millionaires-daughter-great-celebrity-spoofer.html#ixzz2BYrbvgdS</a:t>
            </a:r>
            <a:r>
              <a:rPr lang="en-GB" sz="1400" dirty="0">
                <a:latin typeface="Arial" pitchFamily="34" charset="0"/>
                <a:cs typeface="Arial" pitchFamily="34" charset="0"/>
              </a:rPr>
              <a:t> </a:t>
            </a:r>
          </a:p>
        </p:txBody>
      </p:sp>
    </p:spTree>
    <p:extLst>
      <p:ext uri="{BB962C8B-B14F-4D97-AF65-F5344CB8AC3E}">
        <p14:creationId xmlns:p14="http://schemas.microsoft.com/office/powerpoint/2010/main" val="81561532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stretch>
            <a:fillRect/>
          </a:stretch>
        </p:blipFill>
        <p:spPr>
          <a:xfrm>
            <a:off x="1600200" y="1051560"/>
            <a:ext cx="5943600" cy="4754880"/>
          </a:xfrm>
          <a:prstGeom prst="rect">
            <a:avLst/>
          </a:prstGeom>
        </p:spPr>
      </p:pic>
      <p:sp>
        <p:nvSpPr>
          <p:cNvPr id="3" name="TextBox 2"/>
          <p:cNvSpPr txBox="1"/>
          <p:nvPr/>
        </p:nvSpPr>
        <p:spPr>
          <a:xfrm>
            <a:off x="2882309" y="377574"/>
            <a:ext cx="3082895" cy="369332"/>
          </a:xfrm>
          <a:prstGeom prst="rect">
            <a:avLst/>
          </a:prstGeom>
          <a:noFill/>
        </p:spPr>
        <p:txBody>
          <a:bodyPr wrap="none" rtlCol="0">
            <a:spAutoFit/>
          </a:bodyPr>
          <a:lstStyle/>
          <a:p>
            <a:r>
              <a:rPr lang="en-GB" dirty="0" smtClean="0">
                <a:latin typeface="Arial" pitchFamily="34" charset="0"/>
                <a:cs typeface="Arial" pitchFamily="34" charset="0"/>
              </a:rPr>
              <a:t>My wonderful career options</a:t>
            </a:r>
            <a:endParaRPr lang="en-GB" dirty="0">
              <a:latin typeface="Arial" pitchFamily="34" charset="0"/>
              <a:cs typeface="Arial" pitchFamily="34" charset="0"/>
            </a:endParaRPr>
          </a:p>
        </p:txBody>
      </p:sp>
    </p:spTree>
    <p:extLst>
      <p:ext uri="{BB962C8B-B14F-4D97-AF65-F5344CB8AC3E}">
        <p14:creationId xmlns:p14="http://schemas.microsoft.com/office/powerpoint/2010/main" val="372082008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escription:"/>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5310757" y="116632"/>
            <a:ext cx="3810000" cy="2952750"/>
          </a:xfrm>
          <a:prstGeom prst="rect">
            <a:avLst/>
          </a:prstGeom>
          <a:noFill/>
          <a:ln>
            <a:noFill/>
          </a:ln>
        </p:spPr>
      </p:pic>
      <p:pic>
        <p:nvPicPr>
          <p:cNvPr id="3" name="Picture 2" descr="D&amp;amp;AD 50">
            <a:hlinkClick r:id="rId4" tgtFrame="_self"/>
          </p:cNvPr>
          <p:cNvPicPr/>
          <p:nvPr/>
        </p:nvPicPr>
        <p:blipFill>
          <a:blip r:embed="rId5">
            <a:extLst>
              <a:ext uri="{28A0092B-C50C-407E-A947-70E740481C1C}">
                <a14:useLocalDpi xmlns:a14="http://schemas.microsoft.com/office/drawing/2010/main" val="0"/>
              </a:ext>
            </a:extLst>
          </a:blip>
          <a:srcRect/>
          <a:stretch>
            <a:fillRect/>
          </a:stretch>
        </p:blipFill>
        <p:spPr bwMode="auto">
          <a:xfrm>
            <a:off x="1331640" y="3429000"/>
            <a:ext cx="6336704" cy="2952328"/>
          </a:xfrm>
          <a:prstGeom prst="rect">
            <a:avLst/>
          </a:prstGeom>
          <a:noFill/>
          <a:ln>
            <a:noFill/>
          </a:ln>
        </p:spPr>
      </p:pic>
      <p:sp>
        <p:nvSpPr>
          <p:cNvPr id="4" name="TextBox 3"/>
          <p:cNvSpPr txBox="1"/>
          <p:nvPr/>
        </p:nvSpPr>
        <p:spPr>
          <a:xfrm>
            <a:off x="611560" y="548680"/>
            <a:ext cx="4733091" cy="2585323"/>
          </a:xfrm>
          <a:prstGeom prst="rect">
            <a:avLst/>
          </a:prstGeom>
          <a:noFill/>
        </p:spPr>
        <p:txBody>
          <a:bodyPr wrap="none" rtlCol="0">
            <a:spAutoFit/>
          </a:bodyPr>
          <a:lstStyle/>
          <a:p>
            <a:r>
              <a:rPr lang="en-GB" dirty="0" smtClean="0">
                <a:latin typeface="Arial" pitchFamily="34" charset="0"/>
                <a:cs typeface="Arial" pitchFamily="34" charset="0"/>
              </a:rPr>
              <a:t>“This is really what it’s like to see the Titanic”</a:t>
            </a:r>
          </a:p>
          <a:p>
            <a:endParaRPr lang="en-GB" dirty="0" smtClean="0">
              <a:latin typeface="Arial" pitchFamily="34" charset="0"/>
              <a:cs typeface="Arial" pitchFamily="34" charset="0"/>
            </a:endParaRPr>
          </a:p>
          <a:p>
            <a:endParaRPr lang="en-GB" dirty="0">
              <a:latin typeface="Arial" pitchFamily="34" charset="0"/>
              <a:cs typeface="Arial" pitchFamily="34" charset="0"/>
            </a:endParaRPr>
          </a:p>
          <a:p>
            <a:endParaRPr lang="en-GB" dirty="0" smtClean="0">
              <a:latin typeface="Arial" pitchFamily="34" charset="0"/>
              <a:cs typeface="Arial" pitchFamily="34" charset="0"/>
            </a:endParaRPr>
          </a:p>
          <a:p>
            <a:endParaRPr lang="en-GB" dirty="0">
              <a:latin typeface="Arial" pitchFamily="34" charset="0"/>
              <a:cs typeface="Arial" pitchFamily="34" charset="0"/>
            </a:endParaRPr>
          </a:p>
          <a:p>
            <a:endParaRPr lang="en-GB" dirty="0" smtClean="0">
              <a:latin typeface="Arial" pitchFamily="34" charset="0"/>
              <a:cs typeface="Arial" pitchFamily="34" charset="0"/>
            </a:endParaRPr>
          </a:p>
          <a:p>
            <a:endParaRPr lang="en-GB" dirty="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“I trust Volkswagen to protect me”</a:t>
            </a:r>
            <a:endParaRPr lang="en-GB" dirty="0">
              <a:latin typeface="Arial" pitchFamily="34" charset="0"/>
              <a:cs typeface="Arial" pitchFamily="34" charset="0"/>
            </a:endParaRPr>
          </a:p>
        </p:txBody>
      </p:sp>
    </p:spTree>
    <p:extLst>
      <p:ext uri="{BB962C8B-B14F-4D97-AF65-F5344CB8AC3E}">
        <p14:creationId xmlns:p14="http://schemas.microsoft.com/office/powerpoint/2010/main" val="335582629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Personal accounts </a:t>
            </a:r>
            <a:endParaRPr lang="en-GB" dirty="0">
              <a:latin typeface="Arial" pitchFamily="34" charset="0"/>
              <a:cs typeface="Arial" pitchFamily="34" charset="0"/>
            </a:endParaRPr>
          </a:p>
        </p:txBody>
      </p:sp>
      <p:pic>
        <p:nvPicPr>
          <p:cNvPr id="12" name="coverImage" descr="Second Lives">
            <a:hlinkClick r:id="rId2"/>
          </p:cNvPr>
          <p:cNvPicPr>
            <a:picLocks noGrp="1"/>
          </p:cNvPicPr>
          <p:nvPr>
            <p:ph sz="half" idx="1"/>
          </p:nvPr>
        </p:nvPicPr>
        <p:blipFill>
          <a:blip r:embed="rId3"/>
          <a:srcRect/>
          <a:stretch>
            <a:fillRect/>
          </a:stretch>
        </p:blipFill>
        <p:spPr bwMode="auto">
          <a:xfrm>
            <a:off x="1013105" y="1600200"/>
            <a:ext cx="2926789" cy="4525963"/>
          </a:xfrm>
          <a:prstGeom prst="rect">
            <a:avLst/>
          </a:prstGeom>
          <a:noFill/>
          <a:ln w="9525">
            <a:noFill/>
            <a:miter lim="800000"/>
            <a:headEnd/>
            <a:tailEnd/>
          </a:ln>
        </p:spPr>
      </p:pic>
      <p:pic>
        <p:nvPicPr>
          <p:cNvPr id="14" name="summary-frontcover" descr="Front Cover"/>
          <p:cNvPicPr>
            <a:picLocks noGrp="1"/>
          </p:cNvPicPr>
          <p:nvPr>
            <p:ph sz="half" idx="2"/>
          </p:nvPr>
        </p:nvPicPr>
        <p:blipFill>
          <a:blip r:embed="rId4"/>
          <a:srcRect/>
          <a:stretch>
            <a:fillRect/>
          </a:stretch>
        </p:blipFill>
        <p:spPr bwMode="auto">
          <a:xfrm>
            <a:off x="5134899" y="1600200"/>
            <a:ext cx="3065202" cy="45259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Guides to living in Second Life</a:t>
            </a:r>
            <a:endParaRPr lang="en-GB" dirty="0">
              <a:latin typeface="Arial" pitchFamily="34" charset="0"/>
              <a:cs typeface="Arial" pitchFamily="34" charset="0"/>
            </a:endParaRPr>
          </a:p>
        </p:txBody>
      </p:sp>
      <p:pic>
        <p:nvPicPr>
          <p:cNvPr id="5" name="coverImage" descr="The Unofficial Tourists' Guide to Second Life">
            <a:hlinkClick r:id="rId2"/>
          </p:cNvPr>
          <p:cNvPicPr>
            <a:picLocks noGrp="1"/>
          </p:cNvPicPr>
          <p:nvPr>
            <p:ph sz="half" idx="1"/>
          </p:nvPr>
        </p:nvPicPr>
        <p:blipFill>
          <a:blip r:embed="rId3"/>
          <a:srcRect/>
          <a:stretch>
            <a:fillRect/>
          </a:stretch>
        </p:blipFill>
        <p:spPr bwMode="auto">
          <a:xfrm>
            <a:off x="901821" y="1600200"/>
            <a:ext cx="3149357" cy="4525963"/>
          </a:xfrm>
          <a:prstGeom prst="rect">
            <a:avLst/>
          </a:prstGeom>
          <a:noFill/>
          <a:ln w="9525">
            <a:noFill/>
            <a:miter lim="800000"/>
            <a:headEnd/>
            <a:tailEnd/>
          </a:ln>
        </p:spPr>
      </p:pic>
      <p:pic>
        <p:nvPicPr>
          <p:cNvPr id="6" name="coverImage" descr="The Entrepreneur's Guide to Second Life: Making Money in the Metaverse">
            <a:hlinkClick r:id="rId4"/>
          </p:cNvPr>
          <p:cNvPicPr>
            <a:picLocks noGrp="1"/>
          </p:cNvPicPr>
          <p:nvPr>
            <p:ph sz="half" idx="2"/>
          </p:nvPr>
        </p:nvPicPr>
        <p:blipFill>
          <a:blip r:embed="rId5"/>
          <a:srcRect/>
          <a:stretch>
            <a:fillRect/>
          </a:stretch>
        </p:blipFill>
        <p:spPr bwMode="auto">
          <a:xfrm>
            <a:off x="4855155" y="1600200"/>
            <a:ext cx="3624689" cy="45259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MailOnline - news, sport, celebrity, science and health stories">
            <a:hlinkClick r:id="rId2"/>
          </p:cNvPr>
          <p:cNvPicPr>
            <a:picLocks noChangeAspect="1" noChangeArrowheads="1"/>
          </p:cNvPicPr>
          <p:nvPr/>
        </p:nvPicPr>
        <p:blipFill>
          <a:blip r:embed="rId3"/>
          <a:srcRect/>
          <a:stretch>
            <a:fillRect/>
          </a:stretch>
        </p:blipFill>
        <p:spPr bwMode="auto">
          <a:xfrm>
            <a:off x="155574" y="642918"/>
            <a:ext cx="4273549" cy="714380"/>
          </a:xfrm>
          <a:prstGeom prst="rect">
            <a:avLst/>
          </a:prstGeom>
          <a:noFill/>
        </p:spPr>
      </p:pic>
      <p:sp>
        <p:nvSpPr>
          <p:cNvPr id="3" name="Rectangle 2"/>
          <p:cNvSpPr/>
          <p:nvPr/>
        </p:nvSpPr>
        <p:spPr>
          <a:xfrm>
            <a:off x="285720" y="1720840"/>
            <a:ext cx="8572560" cy="5663089"/>
          </a:xfrm>
          <a:prstGeom prst="rect">
            <a:avLst/>
          </a:prstGeom>
        </p:spPr>
        <p:txBody>
          <a:bodyPr wrap="square">
            <a:spAutoFit/>
          </a:bodyPr>
          <a:lstStyle/>
          <a:p>
            <a:r>
              <a:rPr lang="en-GB" sz="2800" b="1" dirty="0" smtClean="0"/>
              <a:t>Revealed: The 'other woman' in Second Life divorce... who's now engaged to the web cheat she's never met</a:t>
            </a:r>
          </a:p>
          <a:p>
            <a:r>
              <a:rPr lang="en-GB" dirty="0" smtClean="0"/>
              <a:t/>
            </a:r>
            <a:br>
              <a:rPr lang="en-GB" dirty="0" smtClean="0"/>
            </a:br>
            <a:r>
              <a:rPr lang="en-GB" b="1" dirty="0" smtClean="0"/>
              <a:t>UPDATED:</a:t>
            </a:r>
            <a:r>
              <a:rPr lang="en-GB" dirty="0" smtClean="0"/>
              <a:t> 13:23, 14 November 2008 </a:t>
            </a:r>
          </a:p>
          <a:p>
            <a:endParaRPr lang="en-GB" dirty="0" smtClean="0"/>
          </a:p>
          <a:p>
            <a:r>
              <a:rPr lang="en-GB" dirty="0" smtClean="0"/>
              <a:t>The new </a:t>
            </a:r>
            <a:r>
              <a:rPr lang="en-GB" dirty="0" err="1" smtClean="0"/>
              <a:t>fiancee</a:t>
            </a:r>
            <a:r>
              <a:rPr lang="en-GB" dirty="0" smtClean="0"/>
              <a:t> of Second Life love rat David Pollard, whose marriage crumbled when his wife caught him 'having online sex with her', was unmasked today - and denied the pair had had a cyber-affair.</a:t>
            </a:r>
          </a:p>
          <a:p>
            <a:endParaRPr lang="en-GB" dirty="0" smtClean="0"/>
          </a:p>
          <a:p>
            <a:r>
              <a:rPr lang="en-GB" dirty="0" smtClean="0"/>
              <a:t>Her ex-husband, who would only speak to the Mail through his character on Second Life, said yesterday: 'I don't think I was really doing anything wrong.'</a:t>
            </a:r>
          </a:p>
          <a:p>
            <a:r>
              <a:rPr lang="en-GB" dirty="0" smtClean="0"/>
              <a:t>And he claimed that the problem was not Second Life, but his real life relationship with Miss Taylor.</a:t>
            </a:r>
          </a:p>
          <a:p>
            <a:endParaRPr lang="en-GB" dirty="0" smtClean="0"/>
          </a:p>
          <a:p>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endParaRPr lang="en-GB" dirty="0"/>
          </a:p>
        </p:txBody>
      </p:sp>
      <p:sp>
        <p:nvSpPr>
          <p:cNvPr id="4" name="Rectangle 3"/>
          <p:cNvSpPr/>
          <p:nvPr/>
        </p:nvSpPr>
        <p:spPr>
          <a:xfrm>
            <a:off x="357158" y="5644992"/>
            <a:ext cx="8358246" cy="646331"/>
          </a:xfrm>
          <a:prstGeom prst="rect">
            <a:avLst/>
          </a:prstGeom>
        </p:spPr>
        <p:txBody>
          <a:bodyPr wrap="square">
            <a:spAutoFit/>
          </a:bodyPr>
          <a:lstStyle/>
          <a:p>
            <a:r>
              <a:rPr lang="en-GB" dirty="0" smtClean="0"/>
              <a:t>Read more: </a:t>
            </a:r>
            <a:r>
              <a:rPr lang="en-GB" dirty="0" smtClean="0">
                <a:hlinkClick r:id="rId4"/>
              </a:rPr>
              <a:t>http://www.dailymail.co.uk/news/article-1085412/Revealed-The-woman-Second-Life-divorce--whos-engaged-web-cheat-shes-met.html#ixzz1yFT6GyS2</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Dave Taylor &amp; Amy Pollard</a:t>
            </a:r>
            <a:endParaRPr lang="en-GB" dirty="0">
              <a:latin typeface="Arial" pitchFamily="34" charset="0"/>
              <a:cs typeface="Arial" pitchFamily="34" charset="0"/>
            </a:endParaRPr>
          </a:p>
        </p:txBody>
      </p:sp>
      <p:pic>
        <p:nvPicPr>
          <p:cNvPr id="5" name="Content Placeholder 4" descr="http://i.dailymail.co.uk/i/pix/2008/11/13/article-1085412-0275A960000005DC-845_224x423_popup.jpg"/>
          <p:cNvPicPr>
            <a:picLocks noGrp="1"/>
          </p:cNvPicPr>
          <p:nvPr>
            <p:ph sz="half" idx="2"/>
          </p:nvPr>
        </p:nvPicPr>
        <p:blipFill>
          <a:blip r:embed="rId2"/>
          <a:srcRect/>
          <a:stretch>
            <a:fillRect/>
          </a:stretch>
        </p:blipFill>
        <p:spPr bwMode="auto">
          <a:xfrm>
            <a:off x="4703928" y="1600200"/>
            <a:ext cx="3927143" cy="4525963"/>
          </a:xfrm>
          <a:prstGeom prst="rect">
            <a:avLst/>
          </a:prstGeom>
          <a:noFill/>
          <a:ln w="9525">
            <a:noFill/>
            <a:miter lim="800000"/>
            <a:headEnd/>
            <a:tailEnd/>
          </a:ln>
        </p:spPr>
      </p:pic>
      <p:pic>
        <p:nvPicPr>
          <p:cNvPr id="6" name="Content Placeholder 5" descr="Computer photo of the online character Dave Barmy "/>
          <p:cNvPicPr>
            <a:picLocks noGrp="1"/>
          </p:cNvPicPr>
          <p:nvPr>
            <p:ph sz="half" idx="1"/>
          </p:nvPr>
        </p:nvPicPr>
        <p:blipFill>
          <a:blip r:embed="rId3"/>
          <a:srcRect/>
          <a:stretch>
            <a:fillRect/>
          </a:stretch>
        </p:blipFill>
        <p:spPr bwMode="auto">
          <a:xfrm>
            <a:off x="571472" y="1600200"/>
            <a:ext cx="3714776" cy="45259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Linda Brinkley- the lover</a:t>
            </a:r>
            <a:endParaRPr lang="en-GB" dirty="0">
              <a:latin typeface="Arial" pitchFamily="34" charset="0"/>
              <a:cs typeface="Arial" pitchFamily="34" charset="0"/>
            </a:endParaRPr>
          </a:p>
        </p:txBody>
      </p:sp>
      <p:pic>
        <p:nvPicPr>
          <p:cNvPr id="5" name="Content Placeholder 4" descr="Linda Brinkley"/>
          <p:cNvPicPr>
            <a:picLocks noGrp="1"/>
          </p:cNvPicPr>
          <p:nvPr>
            <p:ph sz="half" idx="1"/>
          </p:nvPr>
        </p:nvPicPr>
        <p:blipFill>
          <a:blip r:embed="rId2"/>
          <a:srcRect/>
          <a:stretch>
            <a:fillRect/>
          </a:stretch>
        </p:blipFill>
        <p:spPr bwMode="auto">
          <a:xfrm>
            <a:off x="500034" y="1714488"/>
            <a:ext cx="3786213" cy="4714908"/>
          </a:xfrm>
          <a:prstGeom prst="rect">
            <a:avLst/>
          </a:prstGeom>
          <a:noFill/>
          <a:ln w="9525">
            <a:noFill/>
            <a:miter lim="800000"/>
            <a:headEnd/>
            <a:tailEnd/>
          </a:ln>
        </p:spPr>
      </p:pic>
      <p:pic>
        <p:nvPicPr>
          <p:cNvPr id="6" name="Content Placeholder 5" descr="Sex for sale: This avatar of a prostitute in one of Second Life's brothels leaves little to the imagination"/>
          <p:cNvPicPr>
            <a:picLocks noGrp="1"/>
          </p:cNvPicPr>
          <p:nvPr>
            <p:ph sz="half" idx="2"/>
          </p:nvPr>
        </p:nvPicPr>
        <p:blipFill>
          <a:blip r:embed="rId3"/>
          <a:srcRect/>
          <a:stretch>
            <a:fillRect/>
          </a:stretch>
        </p:blipFill>
        <p:spPr bwMode="auto">
          <a:xfrm>
            <a:off x="4648200" y="1714488"/>
            <a:ext cx="4038600" cy="471490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4reallife.jpg">
            <a:hlinkClick r:id="rId2"/>
          </p:cNvPr>
          <p:cNvPicPr/>
          <p:nvPr/>
        </p:nvPicPr>
        <p:blipFill>
          <a:blip r:embed="rId3"/>
          <a:srcRect/>
          <a:stretch>
            <a:fillRect/>
          </a:stretch>
        </p:blipFill>
        <p:spPr bwMode="auto">
          <a:xfrm>
            <a:off x="571472" y="357166"/>
            <a:ext cx="8286808" cy="621510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latin typeface="Arial" pitchFamily="34" charset="0"/>
                <a:cs typeface="Arial" pitchFamily="34" charset="0"/>
              </a:rPr>
              <a:t>Possible further study and </a:t>
            </a:r>
            <a:r>
              <a:rPr lang="en-GB" sz="4000" b="1" dirty="0" smtClean="0">
                <a:latin typeface="Arial" pitchFamily="34" charset="0"/>
                <a:cs typeface="Arial" pitchFamily="34" charset="0"/>
              </a:rPr>
              <a:t>research on this concept in HRM</a:t>
            </a:r>
            <a:r>
              <a:rPr lang="en-GB" dirty="0"/>
              <a:t/>
            </a:r>
            <a:br>
              <a:rPr lang="en-GB" dirty="0"/>
            </a:b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latin typeface="Arial" pitchFamily="34" charset="0"/>
                <a:cs typeface="Arial" pitchFamily="34" charset="0"/>
              </a:rPr>
              <a:t>First </a:t>
            </a:r>
            <a:r>
              <a:rPr lang="en-GB" dirty="0">
                <a:latin typeface="Arial" pitchFamily="34" charset="0"/>
                <a:cs typeface="Arial" pitchFamily="34" charset="0"/>
              </a:rPr>
              <a:t>sort out what you mean by HRM. </a:t>
            </a:r>
            <a:endParaRPr lang="en-GB" dirty="0" smtClean="0">
              <a:latin typeface="Arial" pitchFamily="34" charset="0"/>
              <a:cs typeface="Arial" pitchFamily="34" charset="0"/>
            </a:endParaRP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See Adrian </a:t>
            </a:r>
            <a:r>
              <a:rPr lang="en-GB" dirty="0" err="1">
                <a:latin typeface="Arial" pitchFamily="34" charset="0"/>
                <a:cs typeface="Arial" pitchFamily="34" charset="0"/>
              </a:rPr>
              <a:t>Murton</a:t>
            </a:r>
            <a:r>
              <a:rPr lang="en-GB" dirty="0">
                <a:latin typeface="Arial" pitchFamily="34" charset="0"/>
                <a:cs typeface="Arial" pitchFamily="34" charset="0"/>
              </a:rPr>
              <a:t>, Margaret Inman &amp; </a:t>
            </a:r>
            <a:r>
              <a:rPr lang="en-GB" dirty="0" err="1">
                <a:latin typeface="Arial" pitchFamily="34" charset="0"/>
                <a:cs typeface="Arial" pitchFamily="34" charset="0"/>
              </a:rPr>
              <a:t>Nuala</a:t>
            </a:r>
            <a:r>
              <a:rPr lang="en-GB" dirty="0">
                <a:latin typeface="Arial" pitchFamily="34" charset="0"/>
                <a:cs typeface="Arial" pitchFamily="34" charset="0"/>
              </a:rPr>
              <a:t> O’ Sullivan (2010) </a:t>
            </a:r>
            <a:r>
              <a:rPr lang="en-GB" i="1" dirty="0" smtClean="0">
                <a:latin typeface="Arial" pitchFamily="34" charset="0"/>
                <a:cs typeface="Arial" pitchFamily="34" charset="0"/>
              </a:rPr>
              <a:t>Unlocking </a:t>
            </a:r>
            <a:r>
              <a:rPr lang="en-GB" i="1" dirty="0">
                <a:latin typeface="Arial" pitchFamily="34" charset="0"/>
                <a:cs typeface="Arial" pitchFamily="34" charset="0"/>
              </a:rPr>
              <a:t>HRM,</a:t>
            </a:r>
            <a:r>
              <a:rPr lang="en-GB" dirty="0">
                <a:latin typeface="Arial" pitchFamily="34" charset="0"/>
                <a:cs typeface="Arial" pitchFamily="34" charset="0"/>
              </a:rPr>
              <a:t> London, </a:t>
            </a:r>
            <a:r>
              <a:rPr lang="en-GB" dirty="0" err="1">
                <a:latin typeface="Arial" pitchFamily="34" charset="0"/>
                <a:cs typeface="Arial" pitchFamily="34" charset="0"/>
              </a:rPr>
              <a:t>Hodder</a:t>
            </a:r>
            <a:r>
              <a:rPr lang="en-GB" dirty="0">
                <a:latin typeface="Arial" pitchFamily="34" charset="0"/>
                <a:cs typeface="Arial" pitchFamily="34" charset="0"/>
              </a:rPr>
              <a:t> Education, for the Personnel </a:t>
            </a:r>
            <a:r>
              <a:rPr lang="en-GB" dirty="0" smtClean="0">
                <a:latin typeface="Arial" pitchFamily="34" charset="0"/>
                <a:cs typeface="Arial" pitchFamily="34" charset="0"/>
              </a:rPr>
              <a:t>v </a:t>
            </a:r>
            <a:r>
              <a:rPr lang="en-GB" dirty="0">
                <a:latin typeface="Arial" pitchFamily="34" charset="0"/>
                <a:cs typeface="Arial" pitchFamily="34" charset="0"/>
              </a:rPr>
              <a:t>HRM debate </a:t>
            </a:r>
            <a:endParaRPr lang="en-GB" dirty="0" smtClean="0">
              <a:latin typeface="Arial" pitchFamily="34" charset="0"/>
              <a:cs typeface="Arial" pitchFamily="34" charset="0"/>
            </a:endParaRP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See Bolton, S. C. &amp; </a:t>
            </a:r>
            <a:r>
              <a:rPr lang="en-GB" dirty="0" err="1">
                <a:latin typeface="Arial" pitchFamily="34" charset="0"/>
                <a:cs typeface="Arial" pitchFamily="34" charset="0"/>
              </a:rPr>
              <a:t>Houlihan</a:t>
            </a:r>
            <a:r>
              <a:rPr lang="en-GB" dirty="0">
                <a:latin typeface="Arial" pitchFamily="34" charset="0"/>
                <a:cs typeface="Arial" pitchFamily="34" charset="0"/>
              </a:rPr>
              <a:t>, M. (</a:t>
            </a:r>
            <a:r>
              <a:rPr lang="en-GB" dirty="0" err="1">
                <a:latin typeface="Arial" pitchFamily="34" charset="0"/>
                <a:cs typeface="Arial" pitchFamily="34" charset="0"/>
              </a:rPr>
              <a:t>eds</a:t>
            </a:r>
            <a:r>
              <a:rPr lang="en-GB" dirty="0">
                <a:latin typeface="Arial" pitchFamily="34" charset="0"/>
                <a:cs typeface="Arial" pitchFamily="34" charset="0"/>
              </a:rPr>
              <a:t>) (2007) </a:t>
            </a:r>
            <a:r>
              <a:rPr lang="en-GB" i="1" dirty="0">
                <a:latin typeface="Arial" pitchFamily="34" charset="0"/>
                <a:cs typeface="Arial" pitchFamily="34" charset="0"/>
              </a:rPr>
              <a:t>Searching for the Human in </a:t>
            </a:r>
            <a:r>
              <a:rPr lang="en-GB" i="1" dirty="0" smtClean="0">
                <a:latin typeface="Arial" pitchFamily="34" charset="0"/>
                <a:cs typeface="Arial" pitchFamily="34" charset="0"/>
              </a:rPr>
              <a:t>HRM: </a:t>
            </a:r>
            <a:r>
              <a:rPr lang="en-GB" i="1" dirty="0">
                <a:latin typeface="Arial" pitchFamily="34" charset="0"/>
                <a:cs typeface="Arial" pitchFamily="34" charset="0"/>
              </a:rPr>
              <a:t>Theory, Practice and Contexts</a:t>
            </a:r>
            <a:r>
              <a:rPr lang="en-GB" dirty="0">
                <a:latin typeface="Arial" pitchFamily="34" charset="0"/>
                <a:cs typeface="Arial" pitchFamily="34" charset="0"/>
              </a:rPr>
              <a:t>, Basingstoke, Palgrave</a:t>
            </a:r>
          </a:p>
          <a:p>
            <a:endParaRPr lang="en-GB" dirty="0"/>
          </a:p>
        </p:txBody>
      </p:sp>
    </p:spTree>
    <p:extLst>
      <p:ext uri="{BB962C8B-B14F-4D97-AF65-F5344CB8AC3E}">
        <p14:creationId xmlns:p14="http://schemas.microsoft.com/office/powerpoint/2010/main" val="100258528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itchFamily="34" charset="0"/>
                <a:cs typeface="Arial" pitchFamily="34" charset="0"/>
              </a:rPr>
              <a:t>Some guiding themes</a:t>
            </a:r>
            <a:r>
              <a:rPr lang="en-GB" dirty="0">
                <a:latin typeface="Arial" pitchFamily="34" charset="0"/>
                <a:cs typeface="Arial" pitchFamily="34" charset="0"/>
              </a:rPr>
              <a:t/>
            </a:r>
            <a:br>
              <a:rPr lang="en-GB" dirty="0">
                <a:latin typeface="Arial" pitchFamily="34" charset="0"/>
                <a:cs typeface="Arial" pitchFamily="34" charset="0"/>
              </a:rPr>
            </a:br>
            <a:endParaRPr lang="en-GB" dirty="0"/>
          </a:p>
        </p:txBody>
      </p:sp>
      <p:sp>
        <p:nvSpPr>
          <p:cNvPr id="3" name="Content Placeholder 2"/>
          <p:cNvSpPr>
            <a:spLocks noGrp="1"/>
          </p:cNvSpPr>
          <p:nvPr>
            <p:ph idx="1"/>
          </p:nvPr>
        </p:nvSpPr>
        <p:spPr/>
        <p:txBody>
          <a:bodyPr>
            <a:normAutofit/>
          </a:bodyPr>
          <a:lstStyle/>
          <a:p>
            <a:pPr marL="514350" lvl="0" indent="-514350">
              <a:buFont typeface="+mj-lt"/>
              <a:buAutoNum type="arabicPeriod"/>
            </a:pPr>
            <a:r>
              <a:rPr lang="en-GB" dirty="0" smtClean="0">
                <a:latin typeface="Arial" pitchFamily="34" charset="0"/>
                <a:cs typeface="Arial" pitchFamily="34" charset="0"/>
              </a:rPr>
              <a:t>Truth </a:t>
            </a:r>
            <a:r>
              <a:rPr lang="en-GB" dirty="0">
                <a:latin typeface="Arial" pitchFamily="34" charset="0"/>
                <a:cs typeface="Arial" pitchFamily="34" charset="0"/>
              </a:rPr>
              <a:t>and reality v Image and </a:t>
            </a:r>
            <a:r>
              <a:rPr lang="en-GB" dirty="0" smtClean="0">
                <a:latin typeface="Arial" pitchFamily="34" charset="0"/>
                <a:cs typeface="Arial" pitchFamily="34" charset="0"/>
              </a:rPr>
              <a:t>falsity</a:t>
            </a:r>
          </a:p>
          <a:p>
            <a:pPr marL="514350" lvl="0" indent="-514350">
              <a:buFont typeface="+mj-lt"/>
              <a:buAutoNum type="arabicPeriod"/>
            </a:pPr>
            <a:r>
              <a:rPr lang="en-GB" dirty="0" smtClean="0">
                <a:latin typeface="Arial" pitchFamily="34" charset="0"/>
                <a:cs typeface="Arial" pitchFamily="34" charset="0"/>
              </a:rPr>
              <a:t>Voluntarism </a:t>
            </a:r>
            <a:r>
              <a:rPr lang="en-GB" dirty="0">
                <a:latin typeface="Arial" pitchFamily="34" charset="0"/>
                <a:cs typeface="Arial" pitchFamily="34" charset="0"/>
              </a:rPr>
              <a:t>v</a:t>
            </a:r>
            <a:r>
              <a:rPr lang="en-GB" dirty="0" smtClean="0">
                <a:latin typeface="Arial" pitchFamily="34" charset="0"/>
                <a:cs typeface="Arial" pitchFamily="34" charset="0"/>
              </a:rPr>
              <a:t> Manipulation</a:t>
            </a:r>
            <a:endParaRPr lang="en-GB" dirty="0">
              <a:latin typeface="Arial" pitchFamily="34" charset="0"/>
              <a:cs typeface="Arial" pitchFamily="34" charset="0"/>
            </a:endParaRPr>
          </a:p>
          <a:p>
            <a:pPr marL="514350" lvl="0" indent="-514350">
              <a:buFont typeface="+mj-lt"/>
              <a:buAutoNum type="arabicPeriod"/>
            </a:pPr>
            <a:r>
              <a:rPr lang="en-GB" dirty="0">
                <a:latin typeface="Arial" pitchFamily="34" charset="0"/>
                <a:cs typeface="Arial" pitchFamily="34" charset="0"/>
              </a:rPr>
              <a:t>Outcomes: positive &amp; negative</a:t>
            </a:r>
          </a:p>
          <a:p>
            <a:pPr marL="514350" lvl="0" indent="-514350">
              <a:buFont typeface="+mj-lt"/>
              <a:buAutoNum type="arabicPeriod"/>
            </a:pPr>
            <a:r>
              <a:rPr lang="en-GB" dirty="0">
                <a:latin typeface="Arial" pitchFamily="34" charset="0"/>
                <a:cs typeface="Arial" pitchFamily="34" charset="0"/>
              </a:rPr>
              <a:t>Internet and digital technologies amplify past impacts and create new dilemmas</a:t>
            </a:r>
          </a:p>
          <a:p>
            <a:pPr marL="514350" lvl="0" indent="-514350">
              <a:buFont typeface="+mj-lt"/>
              <a:buAutoNum type="arabicPeriod"/>
            </a:pPr>
            <a:r>
              <a:rPr lang="en-GB" dirty="0">
                <a:latin typeface="Arial" pitchFamily="34" charset="0"/>
                <a:cs typeface="Arial" pitchFamily="34" charset="0"/>
              </a:rPr>
              <a:t>Problems of measurement and verification</a:t>
            </a:r>
          </a:p>
          <a:p>
            <a:endParaRPr lang="en-GB" dirty="0"/>
          </a:p>
        </p:txBody>
      </p:sp>
    </p:spTree>
    <p:extLst>
      <p:ext uri="{BB962C8B-B14F-4D97-AF65-F5344CB8AC3E}">
        <p14:creationId xmlns:p14="http://schemas.microsoft.com/office/powerpoint/2010/main" val="218650693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r>
              <a:rPr lang="en-GB" dirty="0" smtClean="0"/>
              <a:t>1. </a:t>
            </a:r>
            <a:r>
              <a:rPr lang="en-GB" b="1" dirty="0" err="1" smtClean="0"/>
              <a:t>Hyperreality</a:t>
            </a:r>
            <a:r>
              <a:rPr lang="en-GB" b="1" dirty="0" smtClean="0"/>
              <a:t> </a:t>
            </a:r>
            <a:r>
              <a:rPr lang="en-GB" b="1" dirty="0"/>
              <a:t>&amp; Organisational Culture</a:t>
            </a:r>
            <a:r>
              <a:rPr lang="en-GB" dirty="0"/>
              <a:t/>
            </a:r>
            <a:br>
              <a:rPr lang="en-GB" dirty="0"/>
            </a:br>
            <a:endParaRPr lang="en-GB" dirty="0"/>
          </a:p>
        </p:txBody>
      </p:sp>
      <p:sp>
        <p:nvSpPr>
          <p:cNvPr id="3" name="Content Placeholder 2"/>
          <p:cNvSpPr>
            <a:spLocks noGrp="1"/>
          </p:cNvSpPr>
          <p:nvPr>
            <p:ph idx="1"/>
          </p:nvPr>
        </p:nvSpPr>
        <p:spPr>
          <a:xfrm>
            <a:off x="107504" y="1600200"/>
            <a:ext cx="8856984" cy="5257800"/>
          </a:xfrm>
        </p:spPr>
        <p:txBody>
          <a:bodyPr>
            <a:normAutofit fontScale="85000" lnSpcReduction="20000"/>
          </a:bodyPr>
          <a:lstStyle/>
          <a:p>
            <a:pPr marL="0" indent="0">
              <a:buNone/>
            </a:pPr>
            <a:r>
              <a:rPr lang="en-GB" dirty="0" smtClean="0"/>
              <a:t>Organisational </a:t>
            </a:r>
            <a:r>
              <a:rPr lang="en-GB" dirty="0"/>
              <a:t>learning, identity, aesthetics, power relationships and hermeneutics</a:t>
            </a:r>
            <a:r>
              <a:rPr lang="en-GB" dirty="0" smtClean="0"/>
              <a:t>.</a:t>
            </a:r>
            <a:endParaRPr lang="en-GB" dirty="0"/>
          </a:p>
          <a:p>
            <a:pPr marL="0" indent="0">
              <a:buNone/>
            </a:pPr>
            <a:r>
              <a:rPr lang="en-GB" dirty="0"/>
              <a:t>See excellent coverage in Mary Hatch, with Ann </a:t>
            </a:r>
            <a:r>
              <a:rPr lang="en-GB" dirty="0" err="1"/>
              <a:t>Cunliffe</a:t>
            </a:r>
            <a:r>
              <a:rPr lang="en-GB" dirty="0"/>
              <a:t> (2013) </a:t>
            </a:r>
            <a:r>
              <a:rPr lang="en-GB" i="1" dirty="0"/>
              <a:t>Organisational Theory, </a:t>
            </a:r>
            <a:r>
              <a:rPr lang="en-GB" dirty="0"/>
              <a:t>Oxford, </a:t>
            </a:r>
            <a:r>
              <a:rPr lang="en-GB" dirty="0" smtClean="0"/>
              <a:t>OUP</a:t>
            </a:r>
          </a:p>
          <a:p>
            <a:pPr marL="0" indent="0">
              <a:buNone/>
            </a:pPr>
            <a:endParaRPr lang="en-GB" dirty="0"/>
          </a:p>
          <a:p>
            <a:pPr marL="0" indent="0">
              <a:buNone/>
            </a:pPr>
            <a:r>
              <a:rPr lang="en-GB" dirty="0"/>
              <a:t>What is the attitude to </a:t>
            </a:r>
            <a:r>
              <a:rPr lang="en-GB" dirty="0" err="1" smtClean="0"/>
              <a:t>whistleblowers</a:t>
            </a:r>
            <a:r>
              <a:rPr lang="en-GB" dirty="0" smtClean="0"/>
              <a:t>? </a:t>
            </a:r>
            <a:endParaRPr lang="en-GB" dirty="0"/>
          </a:p>
          <a:p>
            <a:pPr marL="0" indent="0">
              <a:buNone/>
            </a:pPr>
            <a:r>
              <a:rPr lang="en-GB" dirty="0"/>
              <a:t>Are they considered responsible co-workers or trouble makers? </a:t>
            </a:r>
          </a:p>
          <a:p>
            <a:pPr marL="0" indent="0">
              <a:buNone/>
            </a:pPr>
            <a:r>
              <a:rPr lang="en-GB" dirty="0"/>
              <a:t>See classic analysis by </a:t>
            </a:r>
          </a:p>
          <a:p>
            <a:pPr marL="0" indent="0">
              <a:buNone/>
            </a:pPr>
            <a:r>
              <a:rPr lang="en-GB" dirty="0" smtClean="0"/>
              <a:t>Marcia </a:t>
            </a:r>
            <a:r>
              <a:rPr lang="en-GB" dirty="0" err="1" smtClean="0"/>
              <a:t>Miceli</a:t>
            </a:r>
            <a:r>
              <a:rPr lang="en-GB" dirty="0" smtClean="0"/>
              <a:t> </a:t>
            </a:r>
            <a:r>
              <a:rPr lang="en-GB" dirty="0"/>
              <a:t>and </a:t>
            </a:r>
            <a:r>
              <a:rPr lang="en-GB" dirty="0" smtClean="0"/>
              <a:t>Janet Near </a:t>
            </a:r>
            <a:r>
              <a:rPr lang="en-GB" dirty="0"/>
              <a:t>(2005) Standing up or standing by: What predicts blowing the whistle on organizational wrongdoing? </a:t>
            </a:r>
            <a:r>
              <a:rPr lang="en-GB" i="1" dirty="0"/>
              <a:t>Research in Personnel and Human Resources Management</a:t>
            </a:r>
            <a:r>
              <a:rPr lang="en-GB" dirty="0"/>
              <a:t>, 24, </a:t>
            </a:r>
            <a:r>
              <a:rPr lang="en-GB" dirty="0" err="1"/>
              <a:t>pp</a:t>
            </a:r>
            <a:r>
              <a:rPr lang="en-GB" dirty="0"/>
              <a:t> 95-136</a:t>
            </a:r>
          </a:p>
          <a:p>
            <a:endParaRPr lang="en-GB" dirty="0"/>
          </a:p>
        </p:txBody>
      </p:sp>
    </p:spTree>
    <p:extLst>
      <p:ext uri="{BB962C8B-B14F-4D97-AF65-F5344CB8AC3E}">
        <p14:creationId xmlns:p14="http://schemas.microsoft.com/office/powerpoint/2010/main" val="378185646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sz="3600" b="1" dirty="0" smtClean="0">
                <a:latin typeface="Arial" pitchFamily="34" charset="0"/>
                <a:cs typeface="Arial" pitchFamily="34" charset="0"/>
              </a:rPr>
              <a:t>2. </a:t>
            </a:r>
            <a:r>
              <a:rPr lang="en-GB" sz="3600" b="1" dirty="0" err="1" smtClean="0">
                <a:latin typeface="Arial" pitchFamily="34" charset="0"/>
                <a:cs typeface="Arial" pitchFamily="34" charset="0"/>
              </a:rPr>
              <a:t>Hyperreality</a:t>
            </a:r>
            <a:r>
              <a:rPr lang="en-GB" sz="3600" b="1" dirty="0" smtClean="0">
                <a:latin typeface="Arial" pitchFamily="34" charset="0"/>
                <a:cs typeface="Arial" pitchFamily="34" charset="0"/>
              </a:rPr>
              <a:t> &amp; Recruitment/Training</a:t>
            </a:r>
            <a:r>
              <a:rPr lang="en-GB" dirty="0">
                <a:latin typeface="Arial" pitchFamily="34" charset="0"/>
                <a:cs typeface="Arial" pitchFamily="34" charset="0"/>
              </a:rPr>
              <a:t/>
            </a:r>
            <a:br>
              <a:rPr lang="en-GB" dirty="0">
                <a:latin typeface="Arial" pitchFamily="34" charset="0"/>
                <a:cs typeface="Arial" pitchFamily="34" charset="0"/>
              </a:rPr>
            </a:br>
            <a:endParaRPr lang="en-GB" dirty="0"/>
          </a:p>
        </p:txBody>
      </p:sp>
      <p:sp>
        <p:nvSpPr>
          <p:cNvPr id="3" name="Content Placeholder 2"/>
          <p:cNvSpPr>
            <a:spLocks noGrp="1"/>
          </p:cNvSpPr>
          <p:nvPr>
            <p:ph idx="1"/>
          </p:nvPr>
        </p:nvSpPr>
        <p:spPr>
          <a:xfrm>
            <a:off x="251520" y="980728"/>
            <a:ext cx="8712968" cy="5877272"/>
          </a:xfrm>
        </p:spPr>
        <p:txBody>
          <a:bodyPr>
            <a:normAutofit fontScale="92500" lnSpcReduction="20000"/>
          </a:bodyPr>
          <a:lstStyle/>
          <a:p>
            <a:pPr marL="0" indent="0">
              <a:buNone/>
            </a:pPr>
            <a:r>
              <a:rPr lang="en-GB" dirty="0" smtClean="0">
                <a:latin typeface="Arial" pitchFamily="34" charset="0"/>
                <a:cs typeface="Arial" pitchFamily="34" charset="0"/>
              </a:rPr>
              <a:t>Communication </a:t>
            </a:r>
            <a:r>
              <a:rPr lang="en-GB" dirty="0">
                <a:latin typeface="Arial" pitchFamily="34" charset="0"/>
                <a:cs typeface="Arial" pitchFamily="34" charset="0"/>
              </a:rPr>
              <a:t>between organisations and prospective employees: </a:t>
            </a:r>
            <a:r>
              <a:rPr lang="en-GB" dirty="0" smtClean="0">
                <a:latin typeface="Arial" pitchFamily="34" charset="0"/>
                <a:cs typeface="Arial" pitchFamily="34" charset="0"/>
              </a:rPr>
              <a:t>mutual trading </a:t>
            </a:r>
            <a:r>
              <a:rPr lang="en-GB" dirty="0">
                <a:latin typeface="Arial" pitchFamily="34" charset="0"/>
                <a:cs typeface="Arial" pitchFamily="34" charset="0"/>
              </a:rPr>
              <a:t>of images of reality? </a:t>
            </a:r>
            <a:endParaRPr lang="en-GB" dirty="0" smtClean="0">
              <a:latin typeface="Arial" pitchFamily="34" charset="0"/>
              <a:cs typeface="Arial" pitchFamily="34" charset="0"/>
            </a:endParaRPr>
          </a:p>
          <a:p>
            <a:pPr marL="0" indent="0">
              <a:buNone/>
            </a:pPr>
            <a:endParaRPr lang="en-GB" dirty="0">
              <a:latin typeface="Arial" pitchFamily="34" charset="0"/>
              <a:cs typeface="Arial" pitchFamily="34" charset="0"/>
            </a:endParaRPr>
          </a:p>
          <a:p>
            <a:pPr marL="0" indent="0">
              <a:buNone/>
            </a:pPr>
            <a:r>
              <a:rPr lang="en-GB" dirty="0" smtClean="0">
                <a:latin typeface="Arial" pitchFamily="34" charset="0"/>
                <a:cs typeface="Arial" pitchFamily="34" charset="0"/>
              </a:rPr>
              <a:t>What </a:t>
            </a:r>
            <a:r>
              <a:rPr lang="en-GB" dirty="0">
                <a:latin typeface="Arial" pitchFamily="34" charset="0"/>
                <a:cs typeface="Arial" pitchFamily="34" charset="0"/>
              </a:rPr>
              <a:t>is the true </a:t>
            </a:r>
            <a:r>
              <a:rPr lang="en-GB" dirty="0" smtClean="0">
                <a:latin typeface="Arial" pitchFamily="34" charset="0"/>
                <a:cs typeface="Arial" pitchFamily="34" charset="0"/>
              </a:rPr>
              <a:t>situation? </a:t>
            </a:r>
            <a:r>
              <a:rPr lang="en-GB" dirty="0">
                <a:latin typeface="Arial" pitchFamily="34" charset="0"/>
                <a:cs typeface="Arial" pitchFamily="34" charset="0"/>
              </a:rPr>
              <a:t>Mission statements and  CVs as fiction?  </a:t>
            </a:r>
            <a:r>
              <a:rPr lang="en-GB" dirty="0" smtClean="0">
                <a:latin typeface="Arial" pitchFamily="34" charset="0"/>
                <a:cs typeface="Arial" pitchFamily="34" charset="0"/>
              </a:rPr>
              <a:t>Do </a:t>
            </a:r>
            <a:r>
              <a:rPr lang="en-GB" dirty="0">
                <a:latin typeface="Arial" pitchFamily="34" charset="0"/>
                <a:cs typeface="Arial" pitchFamily="34" charset="0"/>
              </a:rPr>
              <a:t>the internet, Social Networking Sites and relationship management clarify or obscure who we really are and what we actually do</a:t>
            </a:r>
            <a:r>
              <a:rPr lang="en-GB" dirty="0" smtClean="0">
                <a:latin typeface="Arial" pitchFamily="34" charset="0"/>
                <a:cs typeface="Arial" pitchFamily="34" charset="0"/>
              </a:rPr>
              <a:t>?</a:t>
            </a: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See interesting discussion and student resources in </a:t>
            </a:r>
            <a:endParaRPr lang="en-GB" dirty="0" smtClean="0">
              <a:latin typeface="Arial" pitchFamily="34" charset="0"/>
              <a:cs typeface="Arial" pitchFamily="34" charset="0"/>
            </a:endParaRPr>
          </a:p>
          <a:p>
            <a:pPr marL="0" indent="0">
              <a:buNone/>
            </a:pPr>
            <a:r>
              <a:rPr lang="en-GB" dirty="0" smtClean="0">
                <a:latin typeface="Arial" pitchFamily="34" charset="0"/>
                <a:cs typeface="Arial" pitchFamily="34" charset="0"/>
              </a:rPr>
              <a:t>John </a:t>
            </a:r>
            <a:r>
              <a:rPr lang="en-GB" dirty="0">
                <a:latin typeface="Arial" pitchFamily="34" charset="0"/>
                <a:cs typeface="Arial" pitchFamily="34" charset="0"/>
              </a:rPr>
              <a:t>Bratton &amp; Jeff Gold (2012) </a:t>
            </a:r>
            <a:r>
              <a:rPr lang="en-GB" i="1" dirty="0">
                <a:latin typeface="Arial" pitchFamily="34" charset="0"/>
                <a:cs typeface="Arial" pitchFamily="34" charset="0"/>
              </a:rPr>
              <a:t>HRM Theory and Practice</a:t>
            </a:r>
            <a:r>
              <a:rPr lang="en-GB" dirty="0">
                <a:latin typeface="Arial" pitchFamily="34" charset="0"/>
                <a:cs typeface="Arial" pitchFamily="34" charset="0"/>
              </a:rPr>
              <a:t>, Basingstoke, Palgrave Macmillan</a:t>
            </a:r>
          </a:p>
          <a:p>
            <a:endParaRPr lang="en-GB" dirty="0"/>
          </a:p>
        </p:txBody>
      </p:sp>
    </p:spTree>
    <p:extLst>
      <p:ext uri="{BB962C8B-B14F-4D97-AF65-F5344CB8AC3E}">
        <p14:creationId xmlns:p14="http://schemas.microsoft.com/office/powerpoint/2010/main" val="365575208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b="1" dirty="0">
                <a:latin typeface="Arial" pitchFamily="34" charset="0"/>
                <a:cs typeface="Arial" pitchFamily="34" charset="0"/>
              </a:rPr>
              <a:t> </a:t>
            </a:r>
            <a:r>
              <a:rPr lang="en-GB" b="1" dirty="0" smtClean="0">
                <a:latin typeface="Arial" pitchFamily="34" charset="0"/>
                <a:cs typeface="Arial" pitchFamily="34" charset="0"/>
              </a:rPr>
              <a:t>3. </a:t>
            </a:r>
            <a:r>
              <a:rPr lang="en-GB" b="1" dirty="0" err="1" smtClean="0">
                <a:latin typeface="Arial" pitchFamily="34" charset="0"/>
                <a:cs typeface="Arial" pitchFamily="34" charset="0"/>
              </a:rPr>
              <a:t>Hyperreality</a:t>
            </a:r>
            <a:r>
              <a:rPr lang="en-GB" b="1" dirty="0" smtClean="0">
                <a:latin typeface="Arial" pitchFamily="34" charset="0"/>
                <a:cs typeface="Arial" pitchFamily="34" charset="0"/>
              </a:rPr>
              <a:t> </a:t>
            </a:r>
            <a:r>
              <a:rPr lang="en-GB" b="1" dirty="0">
                <a:latin typeface="Arial" pitchFamily="34" charset="0"/>
                <a:cs typeface="Arial" pitchFamily="34" charset="0"/>
              </a:rPr>
              <a:t>&amp; Motivation</a:t>
            </a:r>
            <a:r>
              <a:rPr lang="en-GB" dirty="0"/>
              <a:t/>
            </a:r>
            <a:br>
              <a:rPr lang="en-GB" dirty="0"/>
            </a:br>
            <a:endParaRPr lang="en-GB" dirty="0"/>
          </a:p>
        </p:txBody>
      </p:sp>
      <p:sp>
        <p:nvSpPr>
          <p:cNvPr id="3" name="Content Placeholder 2"/>
          <p:cNvSpPr>
            <a:spLocks noGrp="1"/>
          </p:cNvSpPr>
          <p:nvPr>
            <p:ph idx="1"/>
          </p:nvPr>
        </p:nvSpPr>
        <p:spPr>
          <a:xfrm>
            <a:off x="107504" y="1052736"/>
            <a:ext cx="8928992" cy="5805264"/>
          </a:xfrm>
        </p:spPr>
        <p:txBody>
          <a:bodyPr>
            <a:normAutofit fontScale="92500"/>
          </a:bodyPr>
          <a:lstStyle/>
          <a:p>
            <a:pPr marL="0" indent="0">
              <a:buNone/>
            </a:pPr>
            <a:r>
              <a:rPr lang="en-GB" dirty="0" smtClean="0">
                <a:latin typeface="Arial" pitchFamily="34" charset="0"/>
                <a:cs typeface="Arial" pitchFamily="34" charset="0"/>
              </a:rPr>
              <a:t>Compare </a:t>
            </a:r>
            <a:r>
              <a:rPr lang="en-GB" dirty="0">
                <a:latin typeface="Arial" pitchFamily="34" charset="0"/>
                <a:cs typeface="Arial" pitchFamily="34" charset="0"/>
              </a:rPr>
              <a:t>positive and negative thinking cultures.</a:t>
            </a:r>
          </a:p>
          <a:p>
            <a:pPr marL="0" indent="0">
              <a:buNone/>
            </a:pPr>
            <a:endParaRPr lang="en-GB" dirty="0" smtClean="0">
              <a:latin typeface="Arial" pitchFamily="34" charset="0"/>
              <a:cs typeface="Arial" pitchFamily="34" charset="0"/>
            </a:endParaRPr>
          </a:p>
          <a:p>
            <a:pPr marL="0" indent="0">
              <a:buNone/>
            </a:pPr>
            <a:r>
              <a:rPr lang="en-GB" dirty="0" smtClean="0">
                <a:latin typeface="Arial" pitchFamily="34" charset="0"/>
                <a:cs typeface="Arial" pitchFamily="34" charset="0"/>
              </a:rPr>
              <a:t>Can </a:t>
            </a:r>
            <a:r>
              <a:rPr lang="en-GB" dirty="0">
                <a:latin typeface="Arial" pitchFamily="34" charset="0"/>
                <a:cs typeface="Arial" pitchFamily="34" charset="0"/>
              </a:rPr>
              <a:t>the USA’s “have a nice </a:t>
            </a:r>
            <a:r>
              <a:rPr lang="en-GB" dirty="0" smtClean="0">
                <a:latin typeface="Arial" pitchFamily="34" charset="0"/>
                <a:cs typeface="Arial" pitchFamily="34" charset="0"/>
              </a:rPr>
              <a:t>day” service </a:t>
            </a:r>
            <a:r>
              <a:rPr lang="en-GB" dirty="0">
                <a:latin typeface="Arial" pitchFamily="34" charset="0"/>
                <a:cs typeface="Arial" pitchFamily="34" charset="0"/>
              </a:rPr>
              <a:t>culture actually lead to better outcomes, compared to whinging </a:t>
            </a:r>
            <a:r>
              <a:rPr lang="en-GB" dirty="0" smtClean="0">
                <a:latin typeface="Arial" pitchFamily="34" charset="0"/>
                <a:cs typeface="Arial" pitchFamily="34" charset="0"/>
              </a:rPr>
              <a:t>British, </a:t>
            </a:r>
            <a:r>
              <a:rPr lang="en-GB" dirty="0">
                <a:latin typeface="Arial" pitchFamily="34" charset="0"/>
                <a:cs typeface="Arial" pitchFamily="34" charset="0"/>
              </a:rPr>
              <a:t>“the glass is half empty</a:t>
            </a:r>
            <a:r>
              <a:rPr lang="en-GB" dirty="0" smtClean="0">
                <a:latin typeface="Arial" pitchFamily="34" charset="0"/>
                <a:cs typeface="Arial" pitchFamily="34" charset="0"/>
              </a:rPr>
              <a:t>”, approaches?</a:t>
            </a: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See a critical view in </a:t>
            </a:r>
          </a:p>
          <a:p>
            <a:pPr marL="0" indent="0">
              <a:buNone/>
            </a:pPr>
            <a:r>
              <a:rPr lang="en-GB" dirty="0">
                <a:latin typeface="Arial" pitchFamily="34" charset="0"/>
                <a:cs typeface="Arial" pitchFamily="34" charset="0"/>
              </a:rPr>
              <a:t>Barbara </a:t>
            </a:r>
            <a:r>
              <a:rPr lang="en-GB" dirty="0" err="1">
                <a:latin typeface="Arial" pitchFamily="34" charset="0"/>
                <a:cs typeface="Arial" pitchFamily="34" charset="0"/>
              </a:rPr>
              <a:t>Ehrenreich</a:t>
            </a:r>
            <a:r>
              <a:rPr lang="en-GB" dirty="0">
                <a:latin typeface="Arial" pitchFamily="34" charset="0"/>
                <a:cs typeface="Arial" pitchFamily="34" charset="0"/>
              </a:rPr>
              <a:t> (2010) </a:t>
            </a:r>
            <a:r>
              <a:rPr lang="en-GB" i="1" dirty="0">
                <a:latin typeface="Arial" pitchFamily="34" charset="0"/>
                <a:cs typeface="Arial" pitchFamily="34" charset="0"/>
              </a:rPr>
              <a:t>Bright-sided: How Positive Thinking is Undermining America,</a:t>
            </a:r>
            <a:r>
              <a:rPr lang="en-GB" dirty="0">
                <a:latin typeface="Arial" pitchFamily="34" charset="0"/>
                <a:cs typeface="Arial" pitchFamily="34" charset="0"/>
              </a:rPr>
              <a:t> New York, Picador</a:t>
            </a:r>
          </a:p>
          <a:p>
            <a:pPr marL="0" indent="0">
              <a:buNone/>
            </a:pPr>
            <a:endParaRPr lang="en-GB" dirty="0"/>
          </a:p>
        </p:txBody>
      </p:sp>
    </p:spTree>
    <p:extLst>
      <p:ext uri="{BB962C8B-B14F-4D97-AF65-F5344CB8AC3E}">
        <p14:creationId xmlns:p14="http://schemas.microsoft.com/office/powerpoint/2010/main" val="281528088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b="1" dirty="0" smtClean="0">
                <a:latin typeface="Arial" pitchFamily="34" charset="0"/>
                <a:cs typeface="Arial" pitchFamily="34" charset="0"/>
              </a:rPr>
              <a:t>4. </a:t>
            </a:r>
            <a:r>
              <a:rPr lang="en-GB" b="1" dirty="0" err="1" smtClean="0">
                <a:latin typeface="Arial" pitchFamily="34" charset="0"/>
                <a:cs typeface="Arial" pitchFamily="34" charset="0"/>
              </a:rPr>
              <a:t>Hyperreality</a:t>
            </a:r>
            <a:r>
              <a:rPr lang="en-GB" b="1" dirty="0" smtClean="0">
                <a:latin typeface="Arial" pitchFamily="34" charset="0"/>
                <a:cs typeface="Arial" pitchFamily="34" charset="0"/>
              </a:rPr>
              <a:t> </a:t>
            </a:r>
            <a:r>
              <a:rPr lang="en-GB" b="1" dirty="0">
                <a:latin typeface="Arial" pitchFamily="34" charset="0"/>
                <a:cs typeface="Arial" pitchFamily="34" charset="0"/>
              </a:rPr>
              <a:t>&amp; Leadership</a:t>
            </a:r>
            <a:r>
              <a:rPr lang="en-GB" dirty="0">
                <a:latin typeface="Arial" pitchFamily="34" charset="0"/>
                <a:cs typeface="Arial" pitchFamily="34" charset="0"/>
              </a:rPr>
              <a:t/>
            </a:r>
            <a:br>
              <a:rPr lang="en-GB" dirty="0">
                <a:latin typeface="Arial" pitchFamily="34" charset="0"/>
                <a:cs typeface="Arial" pitchFamily="34" charset="0"/>
              </a:rPr>
            </a:br>
            <a:endParaRPr lang="en-GB" dirty="0"/>
          </a:p>
        </p:txBody>
      </p:sp>
      <p:sp>
        <p:nvSpPr>
          <p:cNvPr id="3" name="Content Placeholder 2"/>
          <p:cNvSpPr>
            <a:spLocks noGrp="1"/>
          </p:cNvSpPr>
          <p:nvPr>
            <p:ph idx="1"/>
          </p:nvPr>
        </p:nvSpPr>
        <p:spPr>
          <a:xfrm>
            <a:off x="323528" y="1124744"/>
            <a:ext cx="8229600" cy="5733256"/>
          </a:xfrm>
        </p:spPr>
        <p:txBody>
          <a:bodyPr>
            <a:normAutofit fontScale="92500" lnSpcReduction="20000"/>
          </a:bodyPr>
          <a:lstStyle/>
          <a:p>
            <a:pPr marL="0" indent="0">
              <a:buNone/>
            </a:pPr>
            <a:r>
              <a:rPr lang="en-GB" dirty="0" smtClean="0">
                <a:latin typeface="Arial" pitchFamily="34" charset="0"/>
                <a:cs typeface="Arial" pitchFamily="34" charset="0"/>
              </a:rPr>
              <a:t>The </a:t>
            </a:r>
            <a:r>
              <a:rPr lang="en-GB" dirty="0">
                <a:latin typeface="Arial" pitchFamily="34" charset="0"/>
                <a:cs typeface="Arial" pitchFamily="34" charset="0"/>
              </a:rPr>
              <a:t>charismatic leader: to what extend can she/he create the myth of their competence</a:t>
            </a:r>
            <a:r>
              <a:rPr lang="en-GB" dirty="0" smtClean="0">
                <a:latin typeface="Arial" pitchFamily="34" charset="0"/>
                <a:cs typeface="Arial" pitchFamily="34" charset="0"/>
              </a:rPr>
              <a:t>.</a:t>
            </a: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Hierarchical v collective leadership. </a:t>
            </a:r>
            <a:endParaRPr lang="en-GB" dirty="0" smtClean="0">
              <a:latin typeface="Arial" pitchFamily="34" charset="0"/>
              <a:cs typeface="Arial" pitchFamily="34" charset="0"/>
            </a:endParaRP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If I have more friends </a:t>
            </a:r>
            <a:r>
              <a:rPr lang="en-GB" dirty="0" smtClean="0">
                <a:latin typeface="Arial" pitchFamily="34" charset="0"/>
                <a:cs typeface="Arial" pitchFamily="34" charset="0"/>
              </a:rPr>
              <a:t>than you on Facebook, </a:t>
            </a:r>
            <a:r>
              <a:rPr lang="en-GB" dirty="0">
                <a:latin typeface="Arial" pitchFamily="34" charset="0"/>
                <a:cs typeface="Arial" pitchFamily="34" charset="0"/>
              </a:rPr>
              <a:t>am I the most popular manager? </a:t>
            </a:r>
            <a:r>
              <a:rPr lang="en-GB" dirty="0" smtClean="0">
                <a:latin typeface="Arial" pitchFamily="34" charset="0"/>
                <a:cs typeface="Arial" pitchFamily="34" charset="0"/>
              </a:rPr>
              <a:t>Do I get the job?</a:t>
            </a: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See Jean </a:t>
            </a:r>
            <a:r>
              <a:rPr lang="en-GB" dirty="0" err="1">
                <a:latin typeface="Arial" pitchFamily="34" charset="0"/>
                <a:cs typeface="Arial" pitchFamily="34" charset="0"/>
              </a:rPr>
              <a:t>Lipman-Blumen</a:t>
            </a:r>
            <a:r>
              <a:rPr lang="en-GB" dirty="0">
                <a:latin typeface="Arial" pitchFamily="34" charset="0"/>
                <a:cs typeface="Arial" pitchFamily="34" charset="0"/>
              </a:rPr>
              <a:t> (2005) </a:t>
            </a:r>
            <a:r>
              <a:rPr lang="en-GB" i="1" dirty="0">
                <a:latin typeface="Arial" pitchFamily="34" charset="0"/>
                <a:cs typeface="Arial" pitchFamily="34" charset="0"/>
              </a:rPr>
              <a:t>The Allure of Toxic Leaders</a:t>
            </a:r>
            <a:r>
              <a:rPr lang="en-GB" dirty="0">
                <a:latin typeface="Arial" pitchFamily="34" charset="0"/>
                <a:cs typeface="Arial" pitchFamily="34" charset="0"/>
              </a:rPr>
              <a:t>, Oxford, OUP</a:t>
            </a:r>
          </a:p>
          <a:p>
            <a:pPr marL="0" indent="0">
              <a:buNone/>
            </a:pPr>
            <a:r>
              <a:rPr lang="en-GB" dirty="0" smtClean="0">
                <a:latin typeface="Arial" pitchFamily="34" charset="0"/>
                <a:cs typeface="Arial" pitchFamily="34" charset="0"/>
              </a:rPr>
              <a:t>He warns </a:t>
            </a:r>
            <a:r>
              <a:rPr lang="en-GB" dirty="0">
                <a:latin typeface="Arial" pitchFamily="34" charset="0"/>
                <a:cs typeface="Arial" pitchFamily="34" charset="0"/>
              </a:rPr>
              <a:t>us of the “dangers of creating God” as an image (or simulacrum) for our leaders.</a:t>
            </a:r>
          </a:p>
          <a:p>
            <a:endParaRPr lang="en-GB" dirty="0"/>
          </a:p>
        </p:txBody>
      </p:sp>
    </p:spTree>
    <p:extLst>
      <p:ext uri="{BB962C8B-B14F-4D97-AF65-F5344CB8AC3E}">
        <p14:creationId xmlns:p14="http://schemas.microsoft.com/office/powerpoint/2010/main" val="22938153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576064"/>
          </a:xfrm>
        </p:spPr>
        <p:txBody>
          <a:bodyPr>
            <a:normAutofit fontScale="90000"/>
          </a:bodyPr>
          <a:lstStyle/>
          <a:p>
            <a:pPr lvl="0"/>
            <a:r>
              <a:rPr lang="en-GB" b="1" dirty="0" smtClean="0"/>
              <a:t>5. </a:t>
            </a:r>
            <a:r>
              <a:rPr lang="en-GB" b="1" dirty="0" err="1" smtClean="0"/>
              <a:t>Hyperreality</a:t>
            </a:r>
            <a:r>
              <a:rPr lang="en-GB" b="1" dirty="0" smtClean="0"/>
              <a:t> </a:t>
            </a:r>
            <a:r>
              <a:rPr lang="en-GB" b="1" dirty="0"/>
              <a:t>&amp; Stereotypes</a:t>
            </a:r>
            <a:r>
              <a:rPr lang="en-GB" dirty="0"/>
              <a:t/>
            </a:r>
            <a:br>
              <a:rPr lang="en-GB" dirty="0"/>
            </a:br>
            <a:endParaRPr lang="en-GB" dirty="0"/>
          </a:p>
        </p:txBody>
      </p:sp>
      <p:sp>
        <p:nvSpPr>
          <p:cNvPr id="3" name="Content Placeholder 2"/>
          <p:cNvSpPr>
            <a:spLocks noGrp="1"/>
          </p:cNvSpPr>
          <p:nvPr>
            <p:ph idx="1"/>
          </p:nvPr>
        </p:nvSpPr>
        <p:spPr>
          <a:xfrm>
            <a:off x="0" y="548680"/>
            <a:ext cx="9036496" cy="6192688"/>
          </a:xfrm>
        </p:spPr>
        <p:txBody>
          <a:bodyPr>
            <a:normAutofit fontScale="62500" lnSpcReduction="20000"/>
          </a:bodyPr>
          <a:lstStyle/>
          <a:p>
            <a:pPr marL="0" indent="0">
              <a:buNone/>
            </a:pPr>
            <a:r>
              <a:rPr lang="en-GB" dirty="0" smtClean="0"/>
              <a:t>Images </a:t>
            </a:r>
            <a:r>
              <a:rPr lang="en-GB" dirty="0"/>
              <a:t>and impacts on race, gender, sex, sexuality, lifestyle, disability and regional factors. Does the system expose sexist, racist, homophobes or does it allow them to manipulate behind the scenes, to identify those who they seek to exclude</a:t>
            </a:r>
            <a:r>
              <a:rPr lang="en-GB" dirty="0" smtClean="0"/>
              <a:t>?</a:t>
            </a:r>
          </a:p>
          <a:p>
            <a:pPr marL="0" indent="0">
              <a:buNone/>
            </a:pPr>
            <a:r>
              <a:rPr lang="en-GB" dirty="0" smtClean="0"/>
              <a:t>I couldn’t resist an essay on the Simpsons!</a:t>
            </a:r>
          </a:p>
          <a:p>
            <a:pPr marL="0" indent="0">
              <a:buNone/>
            </a:pPr>
            <a:endParaRPr lang="en-GB" dirty="0"/>
          </a:p>
          <a:p>
            <a:pPr marL="0" indent="0">
              <a:buNone/>
            </a:pPr>
            <a:r>
              <a:rPr lang="en-GB" dirty="0"/>
              <a:t>“This essay offers a postmodernist reading of the popular television program The Simpsons, with special regard to the postmodern theories of </a:t>
            </a:r>
            <a:r>
              <a:rPr lang="en-GB" dirty="0" err="1"/>
              <a:t>intertexuality</a:t>
            </a:r>
            <a:r>
              <a:rPr lang="en-GB" dirty="0"/>
              <a:t>, </a:t>
            </a:r>
            <a:r>
              <a:rPr lang="en-GB" dirty="0" err="1"/>
              <a:t>hyperreality,and</a:t>
            </a:r>
            <a:r>
              <a:rPr lang="en-GB" dirty="0"/>
              <a:t> metanarratives…………. In a 1998 issue of </a:t>
            </a:r>
            <a:r>
              <a:rPr lang="en-GB" i="1" dirty="0"/>
              <a:t>Time Magazine</a:t>
            </a:r>
            <a:r>
              <a:rPr lang="en-GB" dirty="0"/>
              <a:t>, celebrating the greatest achievements in the 20th century arts and entertainment, </a:t>
            </a:r>
            <a:r>
              <a:rPr lang="en-GB" i="1" dirty="0"/>
              <a:t>The</a:t>
            </a:r>
            <a:r>
              <a:rPr lang="en-GB" dirty="0"/>
              <a:t> </a:t>
            </a:r>
            <a:r>
              <a:rPr lang="en-GB" i="1" dirty="0"/>
              <a:t>Simpsons </a:t>
            </a:r>
            <a:r>
              <a:rPr lang="en-GB" dirty="0"/>
              <a:t>was named the century’s best television series. Bart Simpson was also named one of the 100 most influential people of the century in the same issue (the only fictional character on the list). </a:t>
            </a:r>
            <a:r>
              <a:rPr lang="en-GB" i="1" dirty="0"/>
              <a:t>The Simpsons </a:t>
            </a:r>
            <a:r>
              <a:rPr lang="en-GB" dirty="0"/>
              <a:t>finds itself in the unique situation of being known as one of the most influential shows in television history while at the same time largely owing its popularity and critical praise to its incalculable recycling of pop culture in the form of </a:t>
            </a:r>
            <a:r>
              <a:rPr lang="en-GB" dirty="0" err="1"/>
              <a:t>intertextuality</a:t>
            </a:r>
            <a:r>
              <a:rPr lang="en-GB" dirty="0"/>
              <a:t> and pastiche. Having extracted countless icons from pop culture into its content for over 17 years, </a:t>
            </a:r>
            <a:r>
              <a:rPr lang="en-GB" i="1" dirty="0"/>
              <a:t>The Simpsons </a:t>
            </a:r>
            <a:r>
              <a:rPr lang="en-GB" dirty="0"/>
              <a:t>has now become a pop culture icon of its own. Its imitations of pop culture are now being imitated by a growing number of new hyper-postmodern TV shows, such as the ones mentioned above.”</a:t>
            </a:r>
          </a:p>
          <a:p>
            <a:pPr marL="0" indent="0">
              <a:buNone/>
            </a:pPr>
            <a:r>
              <a:rPr lang="en-GB" dirty="0"/>
              <a:t> </a:t>
            </a:r>
            <a:r>
              <a:rPr lang="en-GB" dirty="0" smtClean="0"/>
              <a:t>Is it only me who refers to a “Simpson sky”? (SG)</a:t>
            </a:r>
            <a:endParaRPr lang="en-GB" dirty="0"/>
          </a:p>
          <a:p>
            <a:pPr marL="0" indent="0">
              <a:buNone/>
            </a:pPr>
            <a:r>
              <a:rPr lang="en-GB" dirty="0" err="1"/>
              <a:t>Björn</a:t>
            </a:r>
            <a:r>
              <a:rPr lang="en-GB" dirty="0"/>
              <a:t> </a:t>
            </a:r>
            <a:r>
              <a:rPr lang="en-GB" dirty="0" err="1"/>
              <a:t>Erlingur</a:t>
            </a:r>
            <a:r>
              <a:rPr lang="en-GB" dirty="0"/>
              <a:t> </a:t>
            </a:r>
            <a:r>
              <a:rPr lang="en-GB" dirty="0" err="1"/>
              <a:t>Flóki</a:t>
            </a:r>
            <a:r>
              <a:rPr lang="en-GB" dirty="0"/>
              <a:t> </a:t>
            </a:r>
            <a:r>
              <a:rPr lang="en-GB" dirty="0" err="1"/>
              <a:t>Björnsson</a:t>
            </a:r>
            <a:r>
              <a:rPr lang="en-GB" dirty="0"/>
              <a:t> (2006) </a:t>
            </a:r>
            <a:r>
              <a:rPr lang="en-GB" i="1" dirty="0"/>
              <a:t>Postmodernism and The Simpsons: </a:t>
            </a:r>
            <a:r>
              <a:rPr lang="en-GB" i="1" dirty="0" err="1"/>
              <a:t>Intertextuality</a:t>
            </a:r>
            <a:r>
              <a:rPr lang="en-GB" i="1" dirty="0"/>
              <a:t>, </a:t>
            </a:r>
            <a:r>
              <a:rPr lang="en-GB" i="1" dirty="0" err="1"/>
              <a:t>Hyperreality</a:t>
            </a:r>
            <a:r>
              <a:rPr lang="en-GB" i="1" dirty="0"/>
              <a:t> and Critique of Metanarratives</a:t>
            </a:r>
            <a:r>
              <a:rPr lang="en-GB" dirty="0"/>
              <a:t>, </a:t>
            </a:r>
            <a:r>
              <a:rPr lang="en-GB" u="sng" dirty="0">
                <a:hlinkClick r:id="rId2"/>
              </a:rPr>
              <a:t>http://www.snpp.com/other/papers/bf.paper.pdf</a:t>
            </a:r>
            <a:r>
              <a:rPr lang="en-GB" dirty="0"/>
              <a:t> Accessed 12-02-13</a:t>
            </a:r>
          </a:p>
          <a:p>
            <a:endParaRPr lang="en-GB" dirty="0"/>
          </a:p>
        </p:txBody>
      </p:sp>
    </p:spTree>
    <p:extLst>
      <p:ext uri="{BB962C8B-B14F-4D97-AF65-F5344CB8AC3E}">
        <p14:creationId xmlns:p14="http://schemas.microsoft.com/office/powerpoint/2010/main" val="322451456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sz="3600" b="1" dirty="0" smtClean="0">
                <a:latin typeface="Arial" pitchFamily="34" charset="0"/>
                <a:cs typeface="Arial" pitchFamily="34" charset="0"/>
              </a:rPr>
              <a:t>6. </a:t>
            </a:r>
            <a:r>
              <a:rPr lang="en-GB" sz="3600" b="1" dirty="0" err="1" smtClean="0">
                <a:latin typeface="Arial" pitchFamily="34" charset="0"/>
                <a:cs typeface="Arial" pitchFamily="34" charset="0"/>
              </a:rPr>
              <a:t>Hyperreality</a:t>
            </a:r>
            <a:r>
              <a:rPr lang="en-GB" sz="3600" b="1" dirty="0" smtClean="0">
                <a:latin typeface="Arial" pitchFamily="34" charset="0"/>
                <a:cs typeface="Arial" pitchFamily="34" charset="0"/>
              </a:rPr>
              <a:t> </a:t>
            </a:r>
            <a:r>
              <a:rPr lang="en-GB" sz="3600" b="1" dirty="0">
                <a:latin typeface="Arial" pitchFamily="34" charset="0"/>
                <a:cs typeface="Arial" pitchFamily="34" charset="0"/>
              </a:rPr>
              <a:t>&amp; Critical Management Theory</a:t>
            </a:r>
            <a:r>
              <a:rPr lang="en-GB" dirty="0">
                <a:latin typeface="Arial" pitchFamily="34" charset="0"/>
                <a:cs typeface="Arial" pitchFamily="34" charset="0"/>
              </a:rPr>
              <a:t/>
            </a:r>
            <a:br>
              <a:rPr lang="en-GB" dirty="0">
                <a:latin typeface="Arial" pitchFamily="34" charset="0"/>
                <a:cs typeface="Arial" pitchFamily="34" charset="0"/>
              </a:rPr>
            </a:br>
            <a:endParaRPr lang="en-GB" dirty="0"/>
          </a:p>
        </p:txBody>
      </p:sp>
      <p:sp>
        <p:nvSpPr>
          <p:cNvPr id="3" name="Content Placeholder 2"/>
          <p:cNvSpPr>
            <a:spLocks noGrp="1"/>
          </p:cNvSpPr>
          <p:nvPr>
            <p:ph idx="1"/>
          </p:nvPr>
        </p:nvSpPr>
        <p:spPr>
          <a:xfrm>
            <a:off x="457200" y="1124744"/>
            <a:ext cx="8229600" cy="5472608"/>
          </a:xfrm>
        </p:spPr>
        <p:txBody>
          <a:bodyPr>
            <a:normAutofit fontScale="92500" lnSpcReduction="10000"/>
          </a:bodyPr>
          <a:lstStyle/>
          <a:p>
            <a:pPr marL="0" indent="0">
              <a:buNone/>
            </a:pPr>
            <a:r>
              <a:rPr lang="en-GB" dirty="0" smtClean="0">
                <a:latin typeface="Arial" pitchFamily="34" charset="0"/>
                <a:cs typeface="Arial" pitchFamily="34" charset="0"/>
              </a:rPr>
              <a:t>How </a:t>
            </a:r>
            <a:r>
              <a:rPr lang="en-GB" dirty="0">
                <a:latin typeface="Arial" pitchFamily="34" charset="0"/>
                <a:cs typeface="Arial" pitchFamily="34" charset="0"/>
              </a:rPr>
              <a:t>does the system impose its demands on organisations and people regardless of their policies, motives and real needs</a:t>
            </a:r>
            <a:r>
              <a:rPr lang="en-GB" dirty="0" smtClean="0">
                <a:latin typeface="Arial" pitchFamily="34" charset="0"/>
                <a:cs typeface="Arial" pitchFamily="34" charset="0"/>
              </a:rPr>
              <a:t>?</a:t>
            </a: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Power, contingency, hierarchical levels of participation, empowerment, race and gender, decision making and the role of the ‘virtual world’ are all covered </a:t>
            </a:r>
            <a:r>
              <a:rPr lang="en-GB" dirty="0" smtClean="0">
                <a:latin typeface="Arial" pitchFamily="34" charset="0"/>
                <a:cs typeface="Arial" pitchFamily="34" charset="0"/>
              </a:rPr>
              <a:t>by</a:t>
            </a: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Stephen </a:t>
            </a:r>
            <a:r>
              <a:rPr lang="en-GB" dirty="0" err="1">
                <a:latin typeface="Arial" pitchFamily="34" charset="0"/>
                <a:cs typeface="Arial" pitchFamily="34" charset="0"/>
              </a:rPr>
              <a:t>Linstead</a:t>
            </a:r>
            <a:r>
              <a:rPr lang="en-GB" dirty="0">
                <a:latin typeface="Arial" pitchFamily="34" charset="0"/>
                <a:cs typeface="Arial" pitchFamily="34" charset="0"/>
              </a:rPr>
              <a:t>, Liz </a:t>
            </a:r>
            <a:r>
              <a:rPr lang="en-GB" dirty="0" err="1">
                <a:latin typeface="Arial" pitchFamily="34" charset="0"/>
                <a:cs typeface="Arial" pitchFamily="34" charset="0"/>
              </a:rPr>
              <a:t>Fulop</a:t>
            </a:r>
            <a:r>
              <a:rPr lang="en-GB" dirty="0">
                <a:latin typeface="Arial" pitchFamily="34" charset="0"/>
                <a:cs typeface="Arial" pitchFamily="34" charset="0"/>
              </a:rPr>
              <a:t> &amp; Simon Lilley (2006)</a:t>
            </a:r>
            <a:r>
              <a:rPr lang="en-GB" i="1" dirty="0">
                <a:latin typeface="Arial" pitchFamily="34" charset="0"/>
                <a:cs typeface="Arial" pitchFamily="34" charset="0"/>
              </a:rPr>
              <a:t> Management and Organisation: a critical text, </a:t>
            </a:r>
            <a:r>
              <a:rPr lang="en-GB" dirty="0">
                <a:latin typeface="Arial" pitchFamily="34" charset="0"/>
                <a:cs typeface="Arial" pitchFamily="34" charset="0"/>
              </a:rPr>
              <a:t>Basingstoke, Palgrave Macmillan</a:t>
            </a:r>
          </a:p>
          <a:p>
            <a:endParaRPr lang="en-GB" dirty="0"/>
          </a:p>
        </p:txBody>
      </p:sp>
    </p:spTree>
    <p:extLst>
      <p:ext uri="{BB962C8B-B14F-4D97-AF65-F5344CB8AC3E}">
        <p14:creationId xmlns:p14="http://schemas.microsoft.com/office/powerpoint/2010/main" val="363856510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sz="4000" b="1" dirty="0" smtClean="0">
                <a:latin typeface="Arial" pitchFamily="34" charset="0"/>
                <a:cs typeface="Arial" pitchFamily="34" charset="0"/>
              </a:rPr>
              <a:t>7. </a:t>
            </a:r>
            <a:r>
              <a:rPr lang="en-GB" sz="4000" b="1" dirty="0" err="1" smtClean="0">
                <a:latin typeface="Arial" pitchFamily="34" charset="0"/>
                <a:cs typeface="Arial" pitchFamily="34" charset="0"/>
              </a:rPr>
              <a:t>Hyperreality</a:t>
            </a:r>
            <a:r>
              <a:rPr lang="en-GB" sz="4000" b="1" dirty="0" smtClean="0">
                <a:latin typeface="Arial" pitchFamily="34" charset="0"/>
                <a:cs typeface="Arial" pitchFamily="34" charset="0"/>
              </a:rPr>
              <a:t> </a:t>
            </a:r>
            <a:r>
              <a:rPr lang="en-GB" sz="4000" b="1" dirty="0">
                <a:latin typeface="Arial" pitchFamily="34" charset="0"/>
                <a:cs typeface="Arial" pitchFamily="34" charset="0"/>
              </a:rPr>
              <a:t>&amp; HR &amp; the Internet</a:t>
            </a:r>
            <a:r>
              <a:rPr lang="en-GB" dirty="0">
                <a:latin typeface="Arial" pitchFamily="34" charset="0"/>
                <a:cs typeface="Arial" pitchFamily="34" charset="0"/>
              </a:rPr>
              <a:t/>
            </a:r>
            <a:br>
              <a:rPr lang="en-GB" dirty="0">
                <a:latin typeface="Arial" pitchFamily="34" charset="0"/>
                <a:cs typeface="Arial" pitchFamily="34" charset="0"/>
              </a:rPr>
            </a:br>
            <a:endParaRPr lang="en-GB" dirty="0"/>
          </a:p>
        </p:txBody>
      </p:sp>
      <p:sp>
        <p:nvSpPr>
          <p:cNvPr id="3" name="Content Placeholder 2"/>
          <p:cNvSpPr>
            <a:spLocks noGrp="1"/>
          </p:cNvSpPr>
          <p:nvPr>
            <p:ph idx="1"/>
          </p:nvPr>
        </p:nvSpPr>
        <p:spPr>
          <a:xfrm>
            <a:off x="457200" y="908720"/>
            <a:ext cx="8229600" cy="5760640"/>
          </a:xfrm>
        </p:spPr>
        <p:txBody>
          <a:bodyPr>
            <a:normAutofit fontScale="77500" lnSpcReduction="20000"/>
          </a:bodyPr>
          <a:lstStyle/>
          <a:p>
            <a:pPr marL="0" indent="0">
              <a:buNone/>
            </a:pPr>
            <a:r>
              <a:rPr lang="en-GB" dirty="0" smtClean="0">
                <a:latin typeface="Arial" pitchFamily="34" charset="0"/>
                <a:cs typeface="Arial" pitchFamily="34" charset="0"/>
              </a:rPr>
              <a:t>Stick </a:t>
            </a:r>
            <a:r>
              <a:rPr lang="en-GB" dirty="0">
                <a:latin typeface="Arial" pitchFamily="34" charset="0"/>
                <a:cs typeface="Arial" pitchFamily="34" charset="0"/>
              </a:rPr>
              <a:t>an ‘e’ on it</a:t>
            </a:r>
            <a:r>
              <a:rPr lang="en-GB" dirty="0" smtClean="0">
                <a:latin typeface="Arial" pitchFamily="34" charset="0"/>
                <a:cs typeface="Arial" pitchFamily="34" charset="0"/>
              </a:rPr>
              <a:t>!</a:t>
            </a: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E-recruitment, e-selection, e-testing, e-monitoring, e-management, e-teams, e-work/life balance</a:t>
            </a:r>
            <a:r>
              <a:rPr lang="en-GB" dirty="0" smtClean="0">
                <a:latin typeface="Arial" pitchFamily="34" charset="0"/>
                <a:cs typeface="Arial" pitchFamily="34" charset="0"/>
              </a:rPr>
              <a:t>…………….</a:t>
            </a: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So many online reports, check this site</a:t>
            </a:r>
          </a:p>
          <a:p>
            <a:pPr marL="0" indent="0">
              <a:buNone/>
            </a:pPr>
            <a:r>
              <a:rPr lang="en-GB" u="sng" dirty="0">
                <a:latin typeface="Arial" pitchFamily="34" charset="0"/>
                <a:cs typeface="Arial" pitchFamily="34" charset="0"/>
                <a:hlinkClick r:id="rId2"/>
              </a:rPr>
              <a:t>http://</a:t>
            </a:r>
            <a:r>
              <a:rPr lang="en-GB" u="sng" dirty="0" smtClean="0">
                <a:latin typeface="Arial" pitchFamily="34" charset="0"/>
                <a:cs typeface="Arial" pitchFamily="34" charset="0"/>
                <a:hlinkClick r:id="rId2"/>
              </a:rPr>
              <a:t>www.hrzone.co.uk/topic/recruitment/talent-management-how-channel-force-social-media/128335</a:t>
            </a:r>
            <a:endParaRPr lang="en-GB" u="sng" dirty="0" smtClean="0">
              <a:latin typeface="Arial" pitchFamily="34" charset="0"/>
              <a:cs typeface="Arial" pitchFamily="34" charset="0"/>
            </a:endParaRP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Or the full report</a:t>
            </a:r>
          </a:p>
          <a:p>
            <a:pPr marL="0" indent="0">
              <a:buNone/>
            </a:pPr>
            <a:r>
              <a:rPr lang="en-GB" dirty="0">
                <a:latin typeface="Arial" pitchFamily="34" charset="0"/>
                <a:cs typeface="Arial" pitchFamily="34" charset="0"/>
              </a:rPr>
              <a:t>Silk Road (2013) </a:t>
            </a:r>
            <a:r>
              <a:rPr lang="en-GB" i="1" dirty="0">
                <a:latin typeface="Arial" pitchFamily="34" charset="0"/>
                <a:cs typeface="Arial" pitchFamily="34" charset="0"/>
              </a:rPr>
              <a:t>The State of Talent Management 2013,</a:t>
            </a:r>
            <a:endParaRPr lang="en-GB" dirty="0">
              <a:latin typeface="Arial" pitchFamily="34" charset="0"/>
              <a:cs typeface="Arial" pitchFamily="34" charset="0"/>
            </a:endParaRPr>
          </a:p>
          <a:p>
            <a:pPr marL="0" indent="0">
              <a:buNone/>
            </a:pPr>
            <a:r>
              <a:rPr lang="en-GB" u="sng" dirty="0">
                <a:latin typeface="Arial" pitchFamily="34" charset="0"/>
                <a:cs typeface="Arial" pitchFamily="34" charset="0"/>
                <a:hlinkClick r:id="rId3"/>
              </a:rPr>
              <a:t>http://www.hrzone.co.uk/files/siftmedia-hrzone/UK%20State%20of%20Talent%20Management%202013.pdf</a:t>
            </a:r>
            <a:r>
              <a:rPr lang="en-GB" dirty="0">
                <a:latin typeface="Arial" pitchFamily="34" charset="0"/>
                <a:cs typeface="Arial" pitchFamily="34" charset="0"/>
              </a:rPr>
              <a:t> </a:t>
            </a:r>
          </a:p>
          <a:p>
            <a:pPr marL="0" indent="0">
              <a:buNone/>
            </a:pPr>
            <a:r>
              <a:rPr lang="en-GB" dirty="0">
                <a:latin typeface="Arial" pitchFamily="34" charset="0"/>
                <a:cs typeface="Arial" pitchFamily="34" charset="0"/>
              </a:rPr>
              <a:t>Accessed 19-02-13</a:t>
            </a:r>
          </a:p>
          <a:p>
            <a:endParaRPr lang="en-GB" dirty="0"/>
          </a:p>
        </p:txBody>
      </p:sp>
    </p:spTree>
    <p:extLst>
      <p:ext uri="{BB962C8B-B14F-4D97-AF65-F5344CB8AC3E}">
        <p14:creationId xmlns:p14="http://schemas.microsoft.com/office/powerpoint/2010/main" val="244758768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cdn1-www.playstationlifestyle.net/wp-content/uploads/2011/08/Feature-Assassins-Creed-Revelations.jpg"/>
          <p:cNvPicPr/>
          <p:nvPr/>
        </p:nvPicPr>
        <p:blipFill>
          <a:blip r:embed="rId2">
            <a:extLst>
              <a:ext uri="{28A0092B-C50C-407E-A947-70E740481C1C}">
                <a14:useLocalDpi xmlns:a14="http://schemas.microsoft.com/office/drawing/2010/main" val="0"/>
              </a:ext>
            </a:extLst>
          </a:blip>
          <a:srcRect/>
          <a:stretch>
            <a:fillRect/>
          </a:stretch>
        </p:blipFill>
        <p:spPr bwMode="auto">
          <a:xfrm>
            <a:off x="1043608" y="3717032"/>
            <a:ext cx="6524625" cy="2857500"/>
          </a:xfrm>
          <a:prstGeom prst="rect">
            <a:avLst/>
          </a:prstGeom>
          <a:noFill/>
          <a:ln>
            <a:noFill/>
          </a:ln>
        </p:spPr>
      </p:pic>
      <p:pic>
        <p:nvPicPr>
          <p:cNvPr id="3" name="Picture 2" descr="Halo 4 Punishes Sexism"/>
          <p:cNvPicPr/>
          <p:nvPr/>
        </p:nvPicPr>
        <p:blipFill>
          <a:blip r:embed="rId3">
            <a:extLst>
              <a:ext uri="{28A0092B-C50C-407E-A947-70E740481C1C}">
                <a14:useLocalDpi xmlns:a14="http://schemas.microsoft.com/office/drawing/2010/main" val="0"/>
              </a:ext>
            </a:extLst>
          </a:blip>
          <a:srcRect/>
          <a:stretch>
            <a:fillRect/>
          </a:stretch>
        </p:blipFill>
        <p:spPr bwMode="auto">
          <a:xfrm>
            <a:off x="5436096" y="442009"/>
            <a:ext cx="3240360" cy="3000375"/>
          </a:xfrm>
          <a:prstGeom prst="rect">
            <a:avLst/>
          </a:prstGeom>
          <a:noFill/>
          <a:ln>
            <a:noFill/>
          </a:ln>
        </p:spPr>
      </p:pic>
      <p:sp>
        <p:nvSpPr>
          <p:cNvPr id="4" name="TextBox 3"/>
          <p:cNvSpPr txBox="1"/>
          <p:nvPr/>
        </p:nvSpPr>
        <p:spPr>
          <a:xfrm>
            <a:off x="251521" y="442009"/>
            <a:ext cx="4968552" cy="3693319"/>
          </a:xfrm>
          <a:prstGeom prst="rect">
            <a:avLst/>
          </a:prstGeom>
          <a:noFill/>
        </p:spPr>
        <p:txBody>
          <a:bodyPr wrap="square" rtlCol="0">
            <a:spAutoFit/>
          </a:bodyPr>
          <a:lstStyle/>
          <a:p>
            <a:r>
              <a:rPr lang="en-GB" b="1" dirty="0" smtClean="0">
                <a:latin typeface="Arial" pitchFamily="34" charset="0"/>
                <a:cs typeface="Arial" pitchFamily="34" charset="0"/>
              </a:rPr>
              <a:t>Are games any good if they are not </a:t>
            </a:r>
            <a:r>
              <a:rPr lang="en-GB" b="1" dirty="0" err="1" smtClean="0">
                <a:latin typeface="Arial" pitchFamily="34" charset="0"/>
                <a:cs typeface="Arial" pitchFamily="34" charset="0"/>
              </a:rPr>
              <a:t>hyperreal</a:t>
            </a:r>
            <a:r>
              <a:rPr lang="en-GB" b="1" dirty="0" smtClean="0">
                <a:latin typeface="Arial" pitchFamily="34" charset="0"/>
                <a:cs typeface="Arial" pitchFamily="34" charset="0"/>
              </a:rPr>
              <a:t>?</a:t>
            </a:r>
          </a:p>
          <a:p>
            <a:endParaRPr lang="en-GB" dirty="0">
              <a:latin typeface="Arial" pitchFamily="34" charset="0"/>
              <a:cs typeface="Arial" pitchFamily="34" charset="0"/>
            </a:endParaRPr>
          </a:p>
          <a:p>
            <a:r>
              <a:rPr lang="en-GB" dirty="0" smtClean="0">
                <a:latin typeface="Arial" pitchFamily="34" charset="0"/>
                <a:cs typeface="Arial" pitchFamily="34" charset="0"/>
              </a:rPr>
              <a:t>‘Halo 4’ has some anti sexist statements, but is this just superficial? </a:t>
            </a:r>
          </a:p>
          <a:p>
            <a:r>
              <a:rPr lang="en-GB" dirty="0" smtClean="0">
                <a:latin typeface="Arial" pitchFamily="34" charset="0"/>
                <a:cs typeface="Arial" pitchFamily="34" charset="0"/>
              </a:rPr>
              <a:t>Should there be limits on fantasy as it is not real it is </a:t>
            </a:r>
            <a:r>
              <a:rPr lang="en-GB" dirty="0" err="1" smtClean="0">
                <a:latin typeface="Arial" pitchFamily="34" charset="0"/>
                <a:cs typeface="Arial" pitchFamily="34" charset="0"/>
              </a:rPr>
              <a:t>hyperreal</a:t>
            </a:r>
            <a:r>
              <a:rPr lang="en-GB" dirty="0" smtClean="0">
                <a:latin typeface="Arial" pitchFamily="34" charset="0"/>
                <a:cs typeface="Arial" pitchFamily="34" charset="0"/>
              </a:rPr>
              <a:t>?</a:t>
            </a:r>
          </a:p>
          <a:p>
            <a:endParaRPr lang="en-GB" dirty="0" smtClean="0">
              <a:latin typeface="Arial" pitchFamily="34" charset="0"/>
              <a:cs typeface="Arial" pitchFamily="34" charset="0"/>
            </a:endParaRPr>
          </a:p>
          <a:p>
            <a:r>
              <a:rPr lang="en-GB" dirty="0" smtClean="0">
                <a:latin typeface="Arial" pitchFamily="34" charset="0"/>
                <a:cs typeface="Arial" pitchFamily="34" charset="0"/>
              </a:rPr>
              <a:t>‘Assassin’s Creed’ had to pay royalties to fantasy fiction author after his storyline was adopted as part of this game.</a:t>
            </a:r>
          </a:p>
          <a:p>
            <a:endParaRPr lang="en-GB" dirty="0"/>
          </a:p>
          <a:p>
            <a:endParaRPr lang="en-GB" dirty="0"/>
          </a:p>
        </p:txBody>
      </p:sp>
    </p:spTree>
    <p:extLst>
      <p:ext uri="{BB962C8B-B14F-4D97-AF65-F5344CB8AC3E}">
        <p14:creationId xmlns:p14="http://schemas.microsoft.com/office/powerpoint/2010/main" val="17649144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1800" u="sng" dirty="0" smtClean="0">
                <a:latin typeface="Arial" pitchFamily="34" charset="0"/>
                <a:cs typeface="Arial" pitchFamily="34" charset="0"/>
                <a:hlinkClick r:id="rId2"/>
              </a:rPr>
              <a:t/>
            </a:r>
            <a:br>
              <a:rPr lang="en-GB" sz="1800" u="sng" dirty="0" smtClean="0">
                <a:latin typeface="Arial" pitchFamily="34" charset="0"/>
                <a:cs typeface="Arial" pitchFamily="34" charset="0"/>
                <a:hlinkClick r:id="rId2"/>
              </a:rPr>
            </a:br>
            <a:r>
              <a:rPr lang="en-GB" sz="1800" u="sng" dirty="0">
                <a:latin typeface="Arial" pitchFamily="34" charset="0"/>
                <a:cs typeface="Arial" pitchFamily="34" charset="0"/>
                <a:hlinkClick r:id="rId2"/>
              </a:rPr>
              <a:t/>
            </a:r>
            <a:br>
              <a:rPr lang="en-GB" sz="1800" u="sng" dirty="0">
                <a:latin typeface="Arial" pitchFamily="34" charset="0"/>
                <a:cs typeface="Arial" pitchFamily="34" charset="0"/>
                <a:hlinkClick r:id="rId2"/>
              </a:rPr>
            </a:br>
            <a:r>
              <a:rPr lang="en-GB" sz="1800" u="sng" dirty="0" smtClean="0">
                <a:latin typeface="Arial" pitchFamily="34" charset="0"/>
                <a:cs typeface="Arial" pitchFamily="34" charset="0"/>
                <a:hlinkClick r:id="rId2"/>
              </a:rPr>
              <a:t>http</a:t>
            </a:r>
            <a:r>
              <a:rPr lang="en-GB" sz="1800" u="sng" dirty="0">
                <a:latin typeface="Arial" pitchFamily="34" charset="0"/>
                <a:cs typeface="Arial" pitchFamily="34" charset="0"/>
                <a:hlinkClick r:id="rId2"/>
              </a:rPr>
              <a:t>://www.gameranx.com/features/id/9633/article/14-most-offensive-video-games-ever</a:t>
            </a:r>
            <a:r>
              <a:rPr lang="en-GB" sz="1600" u="sng" dirty="0">
                <a:latin typeface="Arial" pitchFamily="34" charset="0"/>
                <a:cs typeface="Arial" pitchFamily="34" charset="0"/>
                <a:hlinkClick r:id="rId2"/>
              </a:rPr>
              <a:t>/?utm_source=zergnet.com&amp;utm_medium=referral&amp;utm_campaign=zergnet_32236</a:t>
            </a:r>
            <a:r>
              <a:rPr lang="en-GB" dirty="0"/>
              <a:t/>
            </a:r>
            <a:br>
              <a:rPr lang="en-GB" dirty="0"/>
            </a:br>
            <a:r>
              <a:rPr lang="en-GB" sz="3100" b="1" dirty="0" smtClean="0">
                <a:latin typeface="Arial" pitchFamily="34" charset="0"/>
                <a:cs typeface="Arial" pitchFamily="34" charset="0"/>
              </a:rPr>
              <a:t>Is this the ‘M</a:t>
            </a:r>
            <a:r>
              <a:rPr lang="en-GB" sz="3100" b="1" dirty="0" smtClean="0">
                <a:latin typeface="Arial" pitchFamily="34" charset="0"/>
                <a:cs typeface="Arial" pitchFamily="34" charset="0"/>
              </a:rPr>
              <a:t>ost </a:t>
            </a:r>
            <a:r>
              <a:rPr lang="en-GB" sz="3100" b="1" dirty="0">
                <a:latin typeface="Arial" pitchFamily="34" charset="0"/>
                <a:cs typeface="Arial" pitchFamily="34" charset="0"/>
              </a:rPr>
              <a:t>Offensive Video </a:t>
            </a:r>
            <a:r>
              <a:rPr lang="en-GB" sz="3100" b="1" dirty="0" smtClean="0">
                <a:latin typeface="Arial" pitchFamily="34" charset="0"/>
                <a:cs typeface="Arial" pitchFamily="34" charset="0"/>
              </a:rPr>
              <a:t>Game’?</a:t>
            </a:r>
            <a:r>
              <a:rPr lang="en-GB" dirty="0"/>
              <a:t/>
            </a:r>
            <a:br>
              <a:rPr lang="en-GB" dirty="0"/>
            </a:br>
            <a:endParaRPr lang="en-GB" dirty="0"/>
          </a:p>
        </p:txBody>
      </p:sp>
      <p:sp>
        <p:nvSpPr>
          <p:cNvPr id="3" name="Content Placeholder 2"/>
          <p:cNvSpPr>
            <a:spLocks noGrp="1"/>
          </p:cNvSpPr>
          <p:nvPr>
            <p:ph idx="1"/>
          </p:nvPr>
        </p:nvSpPr>
        <p:spPr>
          <a:xfrm>
            <a:off x="457200" y="1916832"/>
            <a:ext cx="5050904" cy="4392488"/>
          </a:xfrm>
        </p:spPr>
        <p:txBody>
          <a:bodyPr>
            <a:normAutofit fontScale="92500" lnSpcReduction="10000"/>
          </a:bodyPr>
          <a:lstStyle/>
          <a:p>
            <a:pPr marL="0" indent="0">
              <a:buNone/>
            </a:pPr>
            <a:r>
              <a:rPr lang="en-GB" sz="2400" b="1" dirty="0" smtClean="0">
                <a:latin typeface="Arial" pitchFamily="34" charset="0"/>
                <a:cs typeface="Arial" pitchFamily="34" charset="0"/>
              </a:rPr>
              <a:t>Much competition from…..</a:t>
            </a:r>
          </a:p>
          <a:p>
            <a:pPr marL="0" indent="0">
              <a:buNone/>
            </a:pPr>
            <a:r>
              <a:rPr lang="en-GB" sz="2400" b="1" dirty="0" smtClean="0">
                <a:latin typeface="Arial" pitchFamily="34" charset="0"/>
                <a:cs typeface="Arial" pitchFamily="34" charset="0"/>
              </a:rPr>
              <a:t>‘Ethnic Cleansing’, ‘JFK reloaded’, ‘Super Columbine Massacre’, ‘Muslim Massacre’, ‘Nuke </a:t>
            </a:r>
            <a:r>
              <a:rPr lang="en-GB" sz="2400" b="1" dirty="0" err="1" smtClean="0">
                <a:latin typeface="Arial" pitchFamily="34" charset="0"/>
                <a:cs typeface="Arial" pitchFamily="34" charset="0"/>
              </a:rPr>
              <a:t>Em</a:t>
            </a:r>
            <a:r>
              <a:rPr lang="en-GB" sz="2400" b="1" dirty="0" smtClean="0">
                <a:latin typeface="Arial" pitchFamily="34" charset="0"/>
                <a:cs typeface="Arial" pitchFamily="34" charset="0"/>
              </a:rPr>
              <a:t>’, ‘Torture Game 1 and 2’, …….</a:t>
            </a:r>
          </a:p>
          <a:p>
            <a:pPr marL="0" indent="0">
              <a:buNone/>
            </a:pPr>
            <a:endParaRPr lang="en-GB" sz="2400" b="1" dirty="0">
              <a:latin typeface="Arial" pitchFamily="34" charset="0"/>
              <a:cs typeface="Arial" pitchFamily="34" charset="0"/>
            </a:endParaRPr>
          </a:p>
          <a:p>
            <a:pPr marL="0" indent="0">
              <a:buNone/>
            </a:pPr>
            <a:r>
              <a:rPr lang="en-GB" sz="2400" b="1" dirty="0" smtClean="0">
                <a:latin typeface="Arial" pitchFamily="34" charset="0"/>
                <a:cs typeface="Arial" pitchFamily="34" charset="0"/>
              </a:rPr>
              <a:t>If it is offensive, should it be banned?</a:t>
            </a:r>
          </a:p>
          <a:p>
            <a:pPr marL="0" indent="0">
              <a:buNone/>
            </a:pPr>
            <a:r>
              <a:rPr lang="en-GB" sz="2400" b="1" dirty="0" smtClean="0">
                <a:latin typeface="Arial" pitchFamily="34" charset="0"/>
                <a:cs typeface="Arial" pitchFamily="34" charset="0"/>
              </a:rPr>
              <a:t>Do these games impact on real behaviours?</a:t>
            </a:r>
          </a:p>
          <a:p>
            <a:pPr marL="0" indent="0">
              <a:buNone/>
            </a:pPr>
            <a:r>
              <a:rPr lang="en-GB" sz="2400" b="1" dirty="0" smtClean="0">
                <a:latin typeface="Arial" pitchFamily="34" charset="0"/>
                <a:cs typeface="Arial" pitchFamily="34" charset="0"/>
              </a:rPr>
              <a:t>Are there cultural differences in what is acceptable?</a:t>
            </a:r>
          </a:p>
          <a:p>
            <a:pPr marL="0" indent="0">
              <a:buNone/>
            </a:pPr>
            <a:endParaRPr lang="en-GB" sz="2400" dirty="0">
              <a:latin typeface="Arial" pitchFamily="34" charset="0"/>
              <a:cs typeface="Arial" pitchFamily="34" charset="0"/>
            </a:endParaRPr>
          </a:p>
          <a:p>
            <a:endParaRPr lang="en-GB" dirty="0"/>
          </a:p>
        </p:txBody>
      </p:sp>
      <p:pic>
        <p:nvPicPr>
          <p:cNvPr id="1026" name="Picture 2" descr="C:\Users\bus-sg\Pictures\890678-c243925package_larg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2120" y="1916832"/>
            <a:ext cx="2857500" cy="432435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6315276" y="1052736"/>
            <a:ext cx="1755609" cy="923330"/>
          </a:xfrm>
          <a:prstGeom prst="rect">
            <a:avLst/>
          </a:prstGeom>
          <a:noFill/>
        </p:spPr>
        <p:txBody>
          <a:bodyPr wrap="none" rtlCol="0">
            <a:spAutoFit/>
          </a:bodyPr>
          <a:lstStyle/>
          <a:p>
            <a:endParaRPr lang="en-GB" b="1" dirty="0" smtClean="0">
              <a:latin typeface="Arial" pitchFamily="34" charset="0"/>
              <a:cs typeface="Arial" pitchFamily="34" charset="0"/>
            </a:endParaRPr>
          </a:p>
          <a:p>
            <a:r>
              <a:rPr lang="en-GB" b="1" dirty="0" smtClean="0">
                <a:latin typeface="Arial" pitchFamily="34" charset="0"/>
                <a:cs typeface="Arial" pitchFamily="34" charset="0"/>
              </a:rPr>
              <a:t>#1</a:t>
            </a:r>
            <a:r>
              <a:rPr lang="en-GB" b="1" dirty="0">
                <a:latin typeface="Arial" pitchFamily="34" charset="0"/>
                <a:cs typeface="Arial" pitchFamily="34" charset="0"/>
              </a:rPr>
              <a:t>. </a:t>
            </a:r>
            <a:r>
              <a:rPr lang="en-GB" b="1" dirty="0" smtClean="0">
                <a:latin typeface="Arial" pitchFamily="34" charset="0"/>
                <a:cs typeface="Arial" pitchFamily="34" charset="0"/>
              </a:rPr>
              <a:t>“</a:t>
            </a:r>
            <a:r>
              <a:rPr lang="en-GB" b="1" dirty="0" err="1" smtClean="0">
                <a:latin typeface="Arial" pitchFamily="34" charset="0"/>
                <a:cs typeface="Arial" pitchFamily="34" charset="0"/>
              </a:rPr>
              <a:t>RapeLay</a:t>
            </a:r>
            <a:r>
              <a:rPr lang="en-GB" b="1" dirty="0" smtClean="0">
                <a:latin typeface="Arial" pitchFamily="34" charset="0"/>
                <a:cs typeface="Arial" pitchFamily="34" charset="0"/>
              </a:rPr>
              <a:t>”</a:t>
            </a:r>
            <a:endParaRPr lang="en-GB" b="1" dirty="0">
              <a:latin typeface="Arial" pitchFamily="34" charset="0"/>
              <a:cs typeface="Arial" pitchFamily="34" charset="0"/>
            </a:endParaRPr>
          </a:p>
          <a:p>
            <a:endParaRPr lang="en-GB" dirty="0"/>
          </a:p>
        </p:txBody>
      </p:sp>
    </p:spTree>
    <p:extLst>
      <p:ext uri="{BB962C8B-B14F-4D97-AF65-F5344CB8AC3E}">
        <p14:creationId xmlns:p14="http://schemas.microsoft.com/office/powerpoint/2010/main" val="126564666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itchFamily="34" charset="0"/>
                <a:cs typeface="Arial" pitchFamily="34" charset="0"/>
              </a:rPr>
              <a:t>Reality and Simulacra?</a:t>
            </a:r>
            <a:endParaRPr lang="en-GB" b="1" dirty="0">
              <a:latin typeface="Arial" pitchFamily="34" charset="0"/>
              <a:cs typeface="Arial" pitchFamily="34" charset="0"/>
            </a:endParaRPr>
          </a:p>
        </p:txBody>
      </p:sp>
      <p:sp>
        <p:nvSpPr>
          <p:cNvPr id="3" name="Content Placeholder 2"/>
          <p:cNvSpPr>
            <a:spLocks noGrp="1"/>
          </p:cNvSpPr>
          <p:nvPr>
            <p:ph idx="1"/>
          </p:nvPr>
        </p:nvSpPr>
        <p:spPr/>
        <p:txBody>
          <a:bodyPr>
            <a:normAutofit fontScale="92500" lnSpcReduction="10000"/>
          </a:bodyPr>
          <a:lstStyle/>
          <a:p>
            <a:r>
              <a:rPr lang="en-GB" dirty="0" smtClean="0">
                <a:latin typeface="Arial" pitchFamily="34" charset="0"/>
                <a:cs typeface="Arial" pitchFamily="34" charset="0"/>
              </a:rPr>
              <a:t>Which relationship is real?</a:t>
            </a:r>
          </a:p>
          <a:p>
            <a:r>
              <a:rPr lang="en-GB" dirty="0" smtClean="0">
                <a:latin typeface="Arial" pitchFamily="34" charset="0"/>
                <a:cs typeface="Arial" pitchFamily="34" charset="0"/>
              </a:rPr>
              <a:t>What values, rules, laws operate in hyper reality compared with reality?</a:t>
            </a:r>
          </a:p>
          <a:p>
            <a:r>
              <a:rPr lang="en-GB" dirty="0" smtClean="0">
                <a:latin typeface="Arial" pitchFamily="34" charset="0"/>
                <a:cs typeface="Arial" pitchFamily="34" charset="0"/>
              </a:rPr>
              <a:t>Responsibility of the media?</a:t>
            </a:r>
          </a:p>
          <a:p>
            <a:r>
              <a:rPr lang="en-GB" dirty="0" smtClean="0">
                <a:latin typeface="Arial" pitchFamily="34" charset="0"/>
                <a:cs typeface="Arial" pitchFamily="34" charset="0"/>
              </a:rPr>
              <a:t>Responsibility of the users, consumers, the digital operators, the influencers, the government?</a:t>
            </a:r>
          </a:p>
          <a:p>
            <a:r>
              <a:rPr lang="en-GB" dirty="0" smtClean="0">
                <a:latin typeface="Arial" pitchFamily="34" charset="0"/>
                <a:cs typeface="Arial" pitchFamily="34" charset="0"/>
              </a:rPr>
              <a:t>Business influences and influencers?</a:t>
            </a:r>
          </a:p>
          <a:p>
            <a:r>
              <a:rPr lang="en-GB" dirty="0" smtClean="0">
                <a:latin typeface="Arial" pitchFamily="34" charset="0"/>
                <a:cs typeface="Arial" pitchFamily="34" charset="0"/>
              </a:rPr>
              <a:t>Impact on society?</a:t>
            </a:r>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The Independent">
            <a:hlinkClick r:id="rId2" tooltip="The Independent"/>
          </p:cNvPr>
          <p:cNvPicPr>
            <a:picLocks noChangeAspect="1" noChangeArrowheads="1"/>
          </p:cNvPicPr>
          <p:nvPr/>
        </p:nvPicPr>
        <p:blipFill>
          <a:blip r:embed="rId3"/>
          <a:srcRect/>
          <a:stretch>
            <a:fillRect/>
          </a:stretch>
        </p:blipFill>
        <p:spPr bwMode="auto">
          <a:xfrm>
            <a:off x="428596" y="285728"/>
            <a:ext cx="3571900" cy="1214446"/>
          </a:xfrm>
          <a:prstGeom prst="rect">
            <a:avLst/>
          </a:prstGeom>
          <a:noFill/>
        </p:spPr>
      </p:pic>
      <p:sp>
        <p:nvSpPr>
          <p:cNvPr id="3" name="Rectangle 2"/>
          <p:cNvSpPr/>
          <p:nvPr/>
        </p:nvSpPr>
        <p:spPr>
          <a:xfrm>
            <a:off x="642910" y="1785926"/>
            <a:ext cx="7072362" cy="1323439"/>
          </a:xfrm>
          <a:prstGeom prst="rect">
            <a:avLst/>
          </a:prstGeom>
        </p:spPr>
        <p:txBody>
          <a:bodyPr wrap="square">
            <a:spAutoFit/>
          </a:bodyPr>
          <a:lstStyle/>
          <a:p>
            <a:r>
              <a:rPr lang="en-GB" sz="2800" b="1" dirty="0" smtClean="0"/>
              <a:t>Ailsa Cameron: When teenagers lose touch with reality </a:t>
            </a:r>
          </a:p>
          <a:p>
            <a:r>
              <a:rPr lang="en-GB" sz="2400" dirty="0" smtClean="0"/>
              <a:t>Thursday 24 January 2008 </a:t>
            </a:r>
            <a:endParaRPr lang="en-GB" sz="2400" dirty="0"/>
          </a:p>
        </p:txBody>
      </p:sp>
      <p:sp>
        <p:nvSpPr>
          <p:cNvPr id="4" name="Rectangle 3"/>
          <p:cNvSpPr/>
          <p:nvPr/>
        </p:nvSpPr>
        <p:spPr>
          <a:xfrm>
            <a:off x="285720" y="3286124"/>
            <a:ext cx="8572560" cy="2677656"/>
          </a:xfrm>
          <a:prstGeom prst="rect">
            <a:avLst/>
          </a:prstGeom>
        </p:spPr>
        <p:txBody>
          <a:bodyPr wrap="square">
            <a:spAutoFit/>
          </a:bodyPr>
          <a:lstStyle/>
          <a:p>
            <a:r>
              <a:rPr lang="en-GB" sz="2400" dirty="0" smtClean="0"/>
              <a:t>It may come as a surprise that teenage depression is relatively common. At my school I know of at least six or seven people who have suffered some form of mental disarray. This doesn't mean that they've received a diagnosis, or had counselling, and it certainly doesn't mean they've tried to end their own lives, as has occurred so tragically among a group of young people in south Wales in an apparent pact forged over the internet.</a:t>
            </a:r>
            <a:endParaRPr lang="en-GB" sz="2400" dirty="0"/>
          </a:p>
        </p:txBody>
      </p:sp>
      <p:sp>
        <p:nvSpPr>
          <p:cNvPr id="5" name="Rectangle 4"/>
          <p:cNvSpPr/>
          <p:nvPr/>
        </p:nvSpPr>
        <p:spPr>
          <a:xfrm>
            <a:off x="500034" y="5929330"/>
            <a:ext cx="8643966" cy="923330"/>
          </a:xfrm>
          <a:prstGeom prst="rect">
            <a:avLst/>
          </a:prstGeom>
        </p:spPr>
        <p:txBody>
          <a:bodyPr wrap="square">
            <a:spAutoFit/>
          </a:bodyPr>
          <a:lstStyle/>
          <a:p>
            <a:r>
              <a:rPr lang="en-GB" dirty="0" smtClean="0">
                <a:hlinkClick r:id="rId4"/>
              </a:rPr>
              <a:t>http://www.independent.co.uk/opinion/commentators/ailsa-cameron-when-teenagers-lose-touch-with-reality-773071.html</a:t>
            </a:r>
            <a:endParaRPr lang="en-GB" dirty="0" smtClean="0"/>
          </a:p>
          <a:p>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Northern Ireland News">
            <a:hlinkClick r:id="rId2"/>
          </p:cNvPr>
          <p:cNvPicPr/>
          <p:nvPr/>
        </p:nvPicPr>
        <p:blipFill>
          <a:blip r:embed="rId3"/>
          <a:srcRect/>
          <a:stretch>
            <a:fillRect/>
          </a:stretch>
        </p:blipFill>
        <p:spPr bwMode="auto">
          <a:xfrm>
            <a:off x="785786" y="428604"/>
            <a:ext cx="5500726" cy="1285884"/>
          </a:xfrm>
          <a:prstGeom prst="rect">
            <a:avLst/>
          </a:prstGeom>
          <a:noFill/>
          <a:ln w="9525">
            <a:noFill/>
            <a:miter lim="800000"/>
            <a:headEnd/>
            <a:tailEnd/>
          </a:ln>
        </p:spPr>
      </p:pic>
      <p:sp>
        <p:nvSpPr>
          <p:cNvPr id="3" name="Rectangle 2"/>
          <p:cNvSpPr/>
          <p:nvPr/>
        </p:nvSpPr>
        <p:spPr>
          <a:xfrm>
            <a:off x="428596" y="1857364"/>
            <a:ext cx="8001056" cy="1384995"/>
          </a:xfrm>
          <a:prstGeom prst="rect">
            <a:avLst/>
          </a:prstGeom>
        </p:spPr>
        <p:txBody>
          <a:bodyPr wrap="square">
            <a:spAutoFit/>
          </a:bodyPr>
          <a:lstStyle/>
          <a:p>
            <a:r>
              <a:rPr lang="en-GB" sz="2800" b="1" dirty="0" smtClean="0"/>
              <a:t>Is virtual world making us lose touch with reality?</a:t>
            </a:r>
            <a:r>
              <a:rPr lang="en-GB" sz="2800" dirty="0" smtClean="0"/>
              <a:t/>
            </a:r>
            <a:br>
              <a:rPr lang="en-GB" sz="2800" dirty="0" smtClean="0"/>
            </a:br>
            <a:r>
              <a:rPr lang="en-GB" sz="2800" dirty="0" smtClean="0"/>
              <a:t>By Robert McNeil</a:t>
            </a:r>
            <a:br>
              <a:rPr lang="en-GB" sz="2800" dirty="0" smtClean="0"/>
            </a:br>
            <a:r>
              <a:rPr lang="en-GB" sz="2800" i="1" dirty="0" smtClean="0"/>
              <a:t>Thursday, 2 September 2010</a:t>
            </a:r>
            <a:r>
              <a:rPr lang="en-GB" sz="2800" dirty="0" smtClean="0"/>
              <a:t> </a:t>
            </a:r>
          </a:p>
        </p:txBody>
      </p:sp>
      <p:sp>
        <p:nvSpPr>
          <p:cNvPr id="4" name="Rectangle 3"/>
          <p:cNvSpPr/>
          <p:nvPr/>
        </p:nvSpPr>
        <p:spPr>
          <a:xfrm>
            <a:off x="500034" y="3714752"/>
            <a:ext cx="6357966" cy="1200329"/>
          </a:xfrm>
          <a:prstGeom prst="rect">
            <a:avLst/>
          </a:prstGeom>
        </p:spPr>
        <p:txBody>
          <a:bodyPr wrap="square">
            <a:spAutoFit/>
          </a:bodyPr>
          <a:lstStyle/>
          <a:p>
            <a:r>
              <a:rPr lang="en-GB" dirty="0" smtClean="0"/>
              <a:t>Read more: </a:t>
            </a:r>
            <a:r>
              <a:rPr lang="en-GB" dirty="0" smtClean="0">
                <a:hlinkClick r:id="rId4"/>
              </a:rPr>
              <a:t>http://www.belfasttelegraph.co.uk/opinion/columnists/robert-mcneill/is-virtual-world-making-us-lose-touch-with-reality-14931910.html#ixzz1yFOenPNU</a:t>
            </a:r>
            <a:endParaRPr lang="en-GB"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itchFamily="34" charset="0"/>
                <a:cs typeface="Arial" pitchFamily="34" charset="0"/>
              </a:rPr>
              <a:t>Hyper reality-Good and Bad?</a:t>
            </a:r>
            <a:endParaRPr lang="en-GB" b="1" dirty="0">
              <a:latin typeface="Arial" pitchFamily="34" charset="0"/>
              <a:cs typeface="Arial" pitchFamily="34" charset="0"/>
            </a:endParaRPr>
          </a:p>
        </p:txBody>
      </p:sp>
      <p:sp>
        <p:nvSpPr>
          <p:cNvPr id="3" name="Content Placeholder 2"/>
          <p:cNvSpPr>
            <a:spLocks noGrp="1"/>
          </p:cNvSpPr>
          <p:nvPr>
            <p:ph idx="1"/>
          </p:nvPr>
        </p:nvSpPr>
        <p:spPr/>
        <p:txBody>
          <a:bodyPr>
            <a:normAutofit fontScale="92500" lnSpcReduction="20000"/>
          </a:bodyPr>
          <a:lstStyle/>
          <a:p>
            <a:r>
              <a:rPr lang="en-GB" dirty="0" smtClean="0">
                <a:latin typeface="Arial" pitchFamily="34" charset="0"/>
                <a:cs typeface="Arial" pitchFamily="34" charset="0"/>
              </a:rPr>
              <a:t>Offers benign refuge in a world of stress and pain. </a:t>
            </a:r>
          </a:p>
          <a:p>
            <a:r>
              <a:rPr lang="en-GB" dirty="0" smtClean="0">
                <a:latin typeface="Arial" pitchFamily="34" charset="0"/>
                <a:cs typeface="Arial" pitchFamily="34" charset="0"/>
              </a:rPr>
              <a:t>Diverts us from real world problems and solutions. Distracts us from the real needs of people.</a:t>
            </a:r>
          </a:p>
          <a:p>
            <a:r>
              <a:rPr lang="en-GB" dirty="0" smtClean="0">
                <a:latin typeface="Arial" pitchFamily="34" charset="0"/>
                <a:cs typeface="Arial" pitchFamily="34" charset="0"/>
              </a:rPr>
              <a:t>Resistance is futile, the technology will win. Mass social control is the future.</a:t>
            </a:r>
          </a:p>
          <a:p>
            <a:r>
              <a:rPr lang="en-GB" dirty="0" smtClean="0">
                <a:latin typeface="Arial" pitchFamily="34" charset="0"/>
                <a:cs typeface="Arial" pitchFamily="34" charset="0"/>
              </a:rPr>
              <a:t>Resistance is possible, with training and organisation. Eco’s “guerrilla resistance” allows the technology to create ‘people power’.</a:t>
            </a:r>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b="1" dirty="0" smtClean="0">
                <a:latin typeface="Arial" pitchFamily="34" charset="0"/>
                <a:cs typeface="Arial" pitchFamily="34" charset="0"/>
              </a:rPr>
              <a:t>Future research?</a:t>
            </a:r>
            <a:endParaRPr lang="en-GB" sz="6000" b="1" dirty="0">
              <a:latin typeface="Arial" pitchFamily="34" charset="0"/>
              <a:cs typeface="Arial" pitchFamily="34" charset="0"/>
            </a:endParaRPr>
          </a:p>
        </p:txBody>
      </p:sp>
      <p:sp>
        <p:nvSpPr>
          <p:cNvPr id="3" name="Content Placeholder 2"/>
          <p:cNvSpPr>
            <a:spLocks noGrp="1"/>
          </p:cNvSpPr>
          <p:nvPr>
            <p:ph idx="1"/>
          </p:nvPr>
        </p:nvSpPr>
        <p:spPr/>
        <p:txBody>
          <a:bodyPr>
            <a:normAutofit fontScale="92500"/>
          </a:bodyPr>
          <a:lstStyle/>
          <a:p>
            <a:pPr marL="0" indent="0">
              <a:buNone/>
            </a:pPr>
            <a:r>
              <a:rPr lang="en-GB" sz="2400" b="1" dirty="0" err="1" smtClean="0">
                <a:latin typeface="Arial" pitchFamily="34" charset="0"/>
                <a:cs typeface="Arial" pitchFamily="34" charset="0"/>
              </a:rPr>
              <a:t>Hyperreality</a:t>
            </a:r>
            <a:r>
              <a:rPr lang="en-GB" sz="2400" b="1" dirty="0" smtClean="0">
                <a:latin typeface="Arial" pitchFamily="34" charset="0"/>
                <a:cs typeface="Arial" pitchFamily="34" charset="0"/>
              </a:rPr>
              <a:t>: </a:t>
            </a:r>
            <a:r>
              <a:rPr lang="en-GB" sz="2400" dirty="0" smtClean="0">
                <a:latin typeface="Arial" pitchFamily="34" charset="0"/>
                <a:cs typeface="Arial" pitchFamily="34" charset="0"/>
              </a:rPr>
              <a:t>Does anyone care? Does it exist?</a:t>
            </a:r>
          </a:p>
          <a:p>
            <a:pPr marL="0" indent="0">
              <a:buNone/>
            </a:pPr>
            <a:endParaRPr lang="en-GB" sz="2400" dirty="0">
              <a:latin typeface="Arial" pitchFamily="34" charset="0"/>
              <a:cs typeface="Arial" pitchFamily="34" charset="0"/>
            </a:endParaRPr>
          </a:p>
          <a:p>
            <a:pPr marL="0" indent="0">
              <a:buNone/>
            </a:pPr>
            <a:r>
              <a:rPr lang="en-GB" sz="2400" b="1" dirty="0" smtClean="0">
                <a:latin typeface="Arial" pitchFamily="34" charset="0"/>
                <a:cs typeface="Arial" pitchFamily="34" charset="0"/>
              </a:rPr>
              <a:t>Subjects</a:t>
            </a:r>
            <a:r>
              <a:rPr lang="en-GB" sz="2400" dirty="0" smtClean="0">
                <a:latin typeface="Arial" pitchFamily="34" charset="0"/>
                <a:cs typeface="Arial" pitchFamily="34" charset="0"/>
              </a:rPr>
              <a:t>: Leadership, Marketing, Computing, HRM, Production, Business Culture, Finance,……all need to review social impacts, ethics, sustainability as well as discuss how we manage our real and </a:t>
            </a:r>
            <a:r>
              <a:rPr lang="en-GB" sz="2400" dirty="0" err="1" smtClean="0">
                <a:latin typeface="Arial" pitchFamily="34" charset="0"/>
                <a:cs typeface="Arial" pitchFamily="34" charset="0"/>
              </a:rPr>
              <a:t>hyperreal</a:t>
            </a:r>
            <a:r>
              <a:rPr lang="en-GB" sz="2400" dirty="0" smtClean="0">
                <a:latin typeface="Arial" pitchFamily="34" charset="0"/>
                <a:cs typeface="Arial" pitchFamily="34" charset="0"/>
              </a:rPr>
              <a:t> activities.</a:t>
            </a:r>
          </a:p>
          <a:p>
            <a:pPr marL="0" indent="0" algn="ctr">
              <a:buNone/>
            </a:pPr>
            <a:endParaRPr lang="en-GB" sz="2400" dirty="0">
              <a:latin typeface="Arial" pitchFamily="34" charset="0"/>
              <a:cs typeface="Arial" pitchFamily="34" charset="0"/>
            </a:endParaRPr>
          </a:p>
          <a:p>
            <a:pPr marL="0" indent="0">
              <a:buNone/>
            </a:pPr>
            <a:r>
              <a:rPr lang="en-GB" sz="2400" b="1" dirty="0" smtClean="0">
                <a:latin typeface="Arial" pitchFamily="34" charset="0"/>
                <a:cs typeface="Arial" pitchFamily="34" charset="0"/>
              </a:rPr>
              <a:t>Methodologies: </a:t>
            </a:r>
            <a:r>
              <a:rPr lang="en-GB" sz="2400" dirty="0" smtClean="0">
                <a:latin typeface="Arial" pitchFamily="34" charset="0"/>
                <a:cs typeface="Arial" pitchFamily="34" charset="0"/>
              </a:rPr>
              <a:t>Story telling, living with ambiguity, inhabiting the </a:t>
            </a:r>
            <a:r>
              <a:rPr lang="en-GB" sz="2400" dirty="0" err="1" smtClean="0">
                <a:latin typeface="Arial" pitchFamily="34" charset="0"/>
                <a:cs typeface="Arial" pitchFamily="34" charset="0"/>
              </a:rPr>
              <a:t>hyperreal</a:t>
            </a:r>
            <a:r>
              <a:rPr lang="en-GB" sz="2400" dirty="0" smtClean="0">
                <a:latin typeface="Arial" pitchFamily="34" charset="0"/>
                <a:cs typeface="Arial" pitchFamily="34" charset="0"/>
              </a:rPr>
              <a:t> and reporting </a:t>
            </a:r>
            <a:r>
              <a:rPr lang="en-GB" sz="2400" dirty="0" smtClean="0">
                <a:latin typeface="Arial" pitchFamily="34" charset="0"/>
                <a:cs typeface="Arial" pitchFamily="34" charset="0"/>
              </a:rPr>
              <a:t>back. How can we identify and measure something that doesn’t exist and if it did we wouldn’t be able to differentiate between it and reality?</a:t>
            </a:r>
          </a:p>
          <a:p>
            <a:pPr marL="0" indent="0">
              <a:buNone/>
            </a:pPr>
            <a:r>
              <a:rPr lang="en-GB" sz="2400" dirty="0" smtClean="0">
                <a:latin typeface="Arial" pitchFamily="34" charset="0"/>
                <a:cs typeface="Arial" pitchFamily="34" charset="0"/>
              </a:rPr>
              <a:t>What would Keanu Reeves do?</a:t>
            </a:r>
            <a:endParaRPr lang="en-GB" sz="2400"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E:\Pictures\Advertising\baby pee toilet.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188640"/>
            <a:ext cx="3888432" cy="2448272"/>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92080" y="2348880"/>
            <a:ext cx="3851920" cy="4392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descr="E:\Pictures\irish bars\lahti irish pub.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9552" y="3140968"/>
            <a:ext cx="4104456" cy="318559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359484" y="29112"/>
            <a:ext cx="4608512" cy="2369880"/>
          </a:xfrm>
          <a:prstGeom prst="rect">
            <a:avLst/>
          </a:prstGeom>
          <a:noFill/>
        </p:spPr>
        <p:txBody>
          <a:bodyPr wrap="square" rtlCol="0">
            <a:spAutoFit/>
          </a:bodyPr>
          <a:lstStyle/>
          <a:p>
            <a:r>
              <a:rPr lang="en-GB" sz="2000" b="1" dirty="0" smtClean="0">
                <a:latin typeface="Arial" pitchFamily="34" charset="0"/>
                <a:cs typeface="Arial" pitchFamily="34" charset="0"/>
              </a:rPr>
              <a:t>Is it such a bad thing?</a:t>
            </a:r>
          </a:p>
          <a:p>
            <a:endParaRPr lang="en-GB" sz="1600" dirty="0" smtClean="0">
              <a:latin typeface="Arial" pitchFamily="34" charset="0"/>
              <a:cs typeface="Arial" pitchFamily="34" charset="0"/>
            </a:endParaRPr>
          </a:p>
          <a:p>
            <a:r>
              <a:rPr lang="en-GB" sz="1400" dirty="0" smtClean="0">
                <a:latin typeface="Arial" pitchFamily="34" charset="0"/>
                <a:cs typeface="Arial" pitchFamily="34" charset="0"/>
              </a:rPr>
              <a:t>Picture top left, I think we know what they are selling, no need to speak Mandarin.</a:t>
            </a:r>
          </a:p>
          <a:p>
            <a:endParaRPr lang="en-GB" sz="1400" dirty="0" smtClean="0">
              <a:latin typeface="Arial" pitchFamily="34" charset="0"/>
              <a:cs typeface="Arial" pitchFamily="34" charset="0"/>
            </a:endParaRPr>
          </a:p>
          <a:p>
            <a:r>
              <a:rPr lang="en-GB" sz="1400" dirty="0" smtClean="0">
                <a:latin typeface="Arial" pitchFamily="34" charset="0"/>
                <a:cs typeface="Arial" pitchFamily="34" charset="0"/>
              </a:rPr>
              <a:t>Picture bottom left, where is this?</a:t>
            </a:r>
          </a:p>
          <a:p>
            <a:endParaRPr lang="en-GB" sz="1400" dirty="0" smtClean="0">
              <a:latin typeface="Arial" pitchFamily="34" charset="0"/>
              <a:cs typeface="Arial" pitchFamily="34" charset="0"/>
            </a:endParaRPr>
          </a:p>
          <a:p>
            <a:r>
              <a:rPr lang="en-GB" sz="1400" dirty="0" smtClean="0">
                <a:latin typeface="Arial" pitchFamily="34" charset="0"/>
                <a:cs typeface="Arial" pitchFamily="34" charset="0"/>
              </a:rPr>
              <a:t>Picture bottom right, who doesn’t want “luxury beyond luxury”? Alternatively see the criticisms of Laura Oswald (2012) </a:t>
            </a:r>
            <a:r>
              <a:rPr lang="en-GB" sz="1400" i="1" dirty="0" smtClean="0">
                <a:latin typeface="Arial" pitchFamily="34" charset="0"/>
                <a:cs typeface="Arial" pitchFamily="34" charset="0"/>
              </a:rPr>
              <a:t>Marketing Semiotics, </a:t>
            </a:r>
            <a:r>
              <a:rPr lang="en-GB" sz="1400" i="1" dirty="0" err="1" smtClean="0">
                <a:latin typeface="Arial" pitchFamily="34" charset="0"/>
                <a:cs typeface="Arial" pitchFamily="34" charset="0"/>
              </a:rPr>
              <a:t>Oxford,OUP</a:t>
            </a:r>
            <a:endParaRPr lang="en-GB" sz="1400" i="1" dirty="0">
              <a:latin typeface="Arial" pitchFamily="34" charset="0"/>
              <a:cs typeface="Arial" pitchFamily="34" charset="0"/>
            </a:endParaRPr>
          </a:p>
        </p:txBody>
      </p:sp>
    </p:spTree>
    <p:extLst>
      <p:ext uri="{BB962C8B-B14F-4D97-AF65-F5344CB8AC3E}">
        <p14:creationId xmlns:p14="http://schemas.microsoft.com/office/powerpoint/2010/main" val="384782420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856984" cy="2002234"/>
          </a:xfrm>
        </p:spPr>
        <p:txBody>
          <a:bodyPr>
            <a:noAutofit/>
          </a:bodyPr>
          <a:lstStyle/>
          <a:p>
            <a:pPr algn="l"/>
            <a:r>
              <a:rPr lang="en-GB" sz="1800" b="1" dirty="0">
                <a:latin typeface="Arial" pitchFamily="34" charset="0"/>
                <a:cs typeface="Arial" pitchFamily="34" charset="0"/>
              </a:rPr>
              <a:t>Pizza Vs. Skeletons </a:t>
            </a:r>
            <a:br>
              <a:rPr lang="en-GB" sz="1800" b="1" dirty="0">
                <a:latin typeface="Arial" pitchFamily="34" charset="0"/>
                <a:cs typeface="Arial" pitchFamily="34" charset="0"/>
              </a:rPr>
            </a:br>
            <a:r>
              <a:rPr lang="en-GB" sz="1800" dirty="0" smtClean="0">
                <a:latin typeface="Arial" pitchFamily="34" charset="0"/>
                <a:cs typeface="Arial" pitchFamily="34" charset="0"/>
              </a:rPr>
              <a:t>sounds </a:t>
            </a:r>
            <a:r>
              <a:rPr lang="en-GB" sz="1800" dirty="0">
                <a:latin typeface="Arial" pitchFamily="34" charset="0"/>
                <a:cs typeface="Arial" pitchFamily="34" charset="0"/>
              </a:rPr>
              <a:t>like the product of a brainstorming session fueled by a few too many recreational drugs. In reality, it's a gorgeous action game, in which, yes, you control a giant pizza and battle against an army of skeletons. But don't let the strange premise scare you away, because this game packs loads of content and a truly surprising amount of level variety. It may sound silly, but the game plays it straight and delivers the goods. Who doesn't like pizza, anyway?</a:t>
            </a:r>
            <a:br>
              <a:rPr lang="en-GB" sz="1800" dirty="0">
                <a:latin typeface="Arial" pitchFamily="34" charset="0"/>
                <a:cs typeface="Arial" pitchFamily="34" charset="0"/>
              </a:rPr>
            </a:br>
            <a:r>
              <a:rPr lang="en-GB" sz="1800" u="sng" dirty="0">
                <a:latin typeface="Arial" pitchFamily="34" charset="0"/>
                <a:cs typeface="Arial" pitchFamily="34" charset="0"/>
                <a:hlinkClick r:id="rId2"/>
              </a:rPr>
              <a:t>http://www.youtube.com/watch?v=byLbfIvZVDI&amp;feature=player_embedded</a:t>
            </a:r>
            <a:r>
              <a:rPr lang="en-GB" sz="1600" dirty="0"/>
              <a:t/>
            </a:r>
            <a:br>
              <a:rPr lang="en-GB" sz="1600" dirty="0"/>
            </a:br>
            <a:endParaRPr lang="en-GB" sz="1600" dirty="0"/>
          </a:p>
        </p:txBody>
      </p:sp>
      <p:pic>
        <p:nvPicPr>
          <p:cNvPr id="4" name="Content Placeholder 3" descr="http://img.stpcdn.net/screenshots/pizza-vs-skeletons-3a.PNG"/>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39552" y="2420889"/>
            <a:ext cx="8208912" cy="3556578"/>
          </a:xfrm>
          <a:prstGeom prst="rect">
            <a:avLst/>
          </a:prstGeom>
          <a:noFill/>
          <a:ln>
            <a:noFill/>
          </a:ln>
        </p:spPr>
      </p:pic>
      <p:sp>
        <p:nvSpPr>
          <p:cNvPr id="3" name="TextBox 2"/>
          <p:cNvSpPr txBox="1"/>
          <p:nvPr/>
        </p:nvSpPr>
        <p:spPr>
          <a:xfrm>
            <a:off x="2339752" y="6124654"/>
            <a:ext cx="4158190" cy="369332"/>
          </a:xfrm>
          <a:prstGeom prst="rect">
            <a:avLst/>
          </a:prstGeom>
          <a:noFill/>
        </p:spPr>
        <p:txBody>
          <a:bodyPr wrap="none" rtlCol="0">
            <a:spAutoFit/>
          </a:bodyPr>
          <a:lstStyle/>
          <a:p>
            <a:r>
              <a:rPr lang="en-GB" dirty="0" smtClean="0">
                <a:latin typeface="Arial" pitchFamily="34" charset="0"/>
                <a:cs typeface="Arial" pitchFamily="34" charset="0"/>
              </a:rPr>
              <a:t>Difficult to be offended by most games</a:t>
            </a:r>
            <a:r>
              <a:rPr lang="en-GB" dirty="0" smtClean="0"/>
              <a:t>.</a:t>
            </a:r>
            <a:endParaRPr lang="en-GB" dirty="0"/>
          </a:p>
        </p:txBody>
      </p:sp>
    </p:spTree>
    <p:extLst>
      <p:ext uri="{BB962C8B-B14F-4D97-AF65-F5344CB8AC3E}">
        <p14:creationId xmlns:p14="http://schemas.microsoft.com/office/powerpoint/2010/main" val="50135113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Pictures\Finland oct 2012\Hot shot.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5536" y="188640"/>
            <a:ext cx="4608512" cy="3096344"/>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E:\Pictures\Finland oct 2012\All finns are blond.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51920" y="3356992"/>
            <a:ext cx="4530751" cy="331236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292080" y="1556792"/>
            <a:ext cx="3648187" cy="1200329"/>
          </a:xfrm>
          <a:prstGeom prst="rect">
            <a:avLst/>
          </a:prstGeom>
          <a:noFill/>
        </p:spPr>
        <p:txBody>
          <a:bodyPr wrap="square" rtlCol="0">
            <a:spAutoFit/>
          </a:bodyPr>
          <a:lstStyle/>
          <a:p>
            <a:r>
              <a:rPr lang="en-GB" dirty="0" smtClean="0">
                <a:latin typeface="Arial" pitchFamily="34" charset="0"/>
                <a:cs typeface="Arial" pitchFamily="34" charset="0"/>
              </a:rPr>
              <a:t>Picture left: Hyper </a:t>
            </a:r>
            <a:r>
              <a:rPr lang="en-GB" dirty="0" smtClean="0">
                <a:latin typeface="Arial" pitchFamily="34" charset="0"/>
                <a:cs typeface="Arial" pitchFamily="34" charset="0"/>
              </a:rPr>
              <a:t>athletic: Steve Griffiths plays for Finland</a:t>
            </a:r>
            <a:r>
              <a:rPr lang="en-GB" dirty="0" smtClean="0">
                <a:latin typeface="Arial" pitchFamily="34" charset="0"/>
                <a:cs typeface="Arial" pitchFamily="34" charset="0"/>
              </a:rPr>
              <a:t>?</a:t>
            </a:r>
          </a:p>
          <a:p>
            <a:r>
              <a:rPr lang="en-GB" dirty="0" smtClean="0">
                <a:latin typeface="Arial" pitchFamily="34" charset="0"/>
                <a:cs typeface="Arial" pitchFamily="34" charset="0"/>
              </a:rPr>
              <a:t>Please note this is lots of padding not a big belly!</a:t>
            </a:r>
            <a:endParaRPr lang="en-GB" dirty="0">
              <a:latin typeface="Arial" pitchFamily="34" charset="0"/>
              <a:cs typeface="Arial" pitchFamily="34" charset="0"/>
            </a:endParaRPr>
          </a:p>
        </p:txBody>
      </p:sp>
      <p:sp>
        <p:nvSpPr>
          <p:cNvPr id="3" name="TextBox 2"/>
          <p:cNvSpPr txBox="1"/>
          <p:nvPr/>
        </p:nvSpPr>
        <p:spPr>
          <a:xfrm>
            <a:off x="352334" y="4005064"/>
            <a:ext cx="3384376" cy="1754326"/>
          </a:xfrm>
          <a:prstGeom prst="rect">
            <a:avLst/>
          </a:prstGeom>
          <a:noFill/>
        </p:spPr>
        <p:txBody>
          <a:bodyPr wrap="square" rtlCol="0">
            <a:spAutoFit/>
          </a:bodyPr>
          <a:lstStyle/>
          <a:p>
            <a:r>
              <a:rPr lang="en-GB" dirty="0" smtClean="0">
                <a:latin typeface="Arial" pitchFamily="34" charset="0"/>
                <a:cs typeface="Arial" pitchFamily="34" charset="0"/>
              </a:rPr>
              <a:t>Picture right: Cultural </a:t>
            </a:r>
            <a:r>
              <a:rPr lang="en-GB" dirty="0" smtClean="0">
                <a:latin typeface="Arial" pitchFamily="34" charset="0"/>
                <a:cs typeface="Arial" pitchFamily="34" charset="0"/>
              </a:rPr>
              <a:t>stereotypes: All Finnish people are blondes</a:t>
            </a:r>
            <a:r>
              <a:rPr lang="en-GB" dirty="0" smtClean="0">
                <a:latin typeface="Arial" pitchFamily="34" charset="0"/>
                <a:cs typeface="Arial" pitchFamily="34" charset="0"/>
              </a:rPr>
              <a:t>?</a:t>
            </a:r>
          </a:p>
          <a:p>
            <a:r>
              <a:rPr lang="en-GB" dirty="0" smtClean="0">
                <a:latin typeface="Arial" pitchFamily="34" charset="0"/>
                <a:cs typeface="Arial" pitchFamily="34" charset="0"/>
              </a:rPr>
              <a:t>Please note a special tribe of Finnish media professionals I met at a Trade Fair in Tampere.</a:t>
            </a:r>
            <a:endParaRPr lang="en-GB" dirty="0">
              <a:latin typeface="Arial" pitchFamily="34" charset="0"/>
              <a:cs typeface="Arial" pitchFamily="34" charset="0"/>
            </a:endParaRPr>
          </a:p>
        </p:txBody>
      </p:sp>
    </p:spTree>
    <p:extLst>
      <p:ext uri="{BB962C8B-B14F-4D97-AF65-F5344CB8AC3E}">
        <p14:creationId xmlns:p14="http://schemas.microsoft.com/office/powerpoint/2010/main" val="335913036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3448"/>
            <a:ext cx="8229600" cy="2021086"/>
          </a:xfrm>
        </p:spPr>
        <p:txBody>
          <a:bodyPr/>
          <a:lstStyle/>
          <a:p>
            <a:r>
              <a:rPr lang="en-GB" dirty="0" smtClean="0"/>
              <a:t>Who do you trust?</a:t>
            </a:r>
            <a:endParaRPr lang="en-GB" dirty="0"/>
          </a:p>
        </p:txBody>
      </p:sp>
      <p:sp>
        <p:nvSpPr>
          <p:cNvPr id="3" name="Content Placeholder 2"/>
          <p:cNvSpPr>
            <a:spLocks noGrp="1"/>
          </p:cNvSpPr>
          <p:nvPr>
            <p:ph idx="1"/>
          </p:nvPr>
        </p:nvSpPr>
        <p:spPr/>
        <p:txBody>
          <a:bodyPr/>
          <a:lstStyle/>
          <a:p>
            <a:pPr marL="0" indent="0">
              <a:buNone/>
            </a:pPr>
            <a:endParaRPr lang="en-GB" dirty="0"/>
          </a:p>
        </p:txBody>
      </p:sp>
      <p:pic>
        <p:nvPicPr>
          <p:cNvPr id="1026" name="Picture 2" descr="http://stephansmithfx.com/wp-content/uploads/2010/11/United-States-One-Dollar-Federal-Reserve-Not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104" y="980728"/>
            <a:ext cx="8496944" cy="58772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823777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tutors, of course!</a:t>
            </a:r>
            <a:endParaRPr lang="en-GB" dirty="0"/>
          </a:p>
        </p:txBody>
      </p:sp>
      <p:pic>
        <p:nvPicPr>
          <p:cNvPr id="2050"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1996372"/>
            <a:ext cx="8229600" cy="37336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0251081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1148</TotalTime>
  <Words>2126</Words>
  <Application>Microsoft Office PowerPoint</Application>
  <PresentationFormat>On-screen Show (4:3)</PresentationFormat>
  <Paragraphs>202</Paragraphs>
  <Slides>39</Slides>
  <Notes>0</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Office Theme</vt:lpstr>
      <vt:lpstr>PowerPoint Presentation</vt:lpstr>
      <vt:lpstr>Definition</vt:lpstr>
      <vt:lpstr>Impact on business and management studies</vt:lpstr>
      <vt:lpstr>Marshall McLuhan</vt:lpstr>
      <vt:lpstr>McLuhanisms</vt:lpstr>
      <vt:lpstr>Jean Baudrillard</vt:lpstr>
      <vt:lpstr>Challenge to conventional academic approaches?</vt:lpstr>
      <vt:lpstr>     Umberto Eco</vt:lpstr>
      <vt:lpstr>PowerPoint Presentation</vt:lpstr>
      <vt:lpstr>PowerPoint Presentation</vt:lpstr>
      <vt:lpstr>PowerPoint Presentation</vt:lpstr>
      <vt:lpstr>PowerPoint Presentation</vt:lpstr>
      <vt:lpstr>Personal accounts </vt:lpstr>
      <vt:lpstr>Guides to living in Second Life</vt:lpstr>
      <vt:lpstr>PowerPoint Presentation</vt:lpstr>
      <vt:lpstr>Dave Taylor &amp; Amy Pollard</vt:lpstr>
      <vt:lpstr>Linda Brinkley- the lover</vt:lpstr>
      <vt:lpstr>PowerPoint Presentation</vt:lpstr>
      <vt:lpstr>Possible further study and research on this concept in HRM </vt:lpstr>
      <vt:lpstr>Some guiding themes </vt:lpstr>
      <vt:lpstr> 1. Hyperreality &amp; Organisational Culture </vt:lpstr>
      <vt:lpstr>2. Hyperreality &amp; Recruitment/Training </vt:lpstr>
      <vt:lpstr> 3. Hyperreality &amp; Motivation </vt:lpstr>
      <vt:lpstr>4. Hyperreality &amp; Leadership </vt:lpstr>
      <vt:lpstr>5. Hyperreality &amp; Stereotypes </vt:lpstr>
      <vt:lpstr>6. Hyperreality &amp; Critical Management Theory </vt:lpstr>
      <vt:lpstr>7. Hyperreality &amp; HR &amp; the Internet </vt:lpstr>
      <vt:lpstr>PowerPoint Presentation</vt:lpstr>
      <vt:lpstr>  http://www.gameranx.com/features/id/9633/article/14-most-offensive-video-games-ever/?utm_source=zergnet.com&amp;utm_medium=referral&amp;utm_campaign=zergnet_32236 Is this the ‘Most Offensive Video Game’? </vt:lpstr>
      <vt:lpstr>Reality and Simulacra?</vt:lpstr>
      <vt:lpstr>PowerPoint Presentation</vt:lpstr>
      <vt:lpstr>PowerPoint Presentation</vt:lpstr>
      <vt:lpstr>Hyper reality-Good and Bad?</vt:lpstr>
      <vt:lpstr>Future research?</vt:lpstr>
      <vt:lpstr>PowerPoint Presentation</vt:lpstr>
      <vt:lpstr>Pizza Vs. Skeletons  sounds like the product of a brainstorming session fueled by a few too many recreational drugs. In reality, it's a gorgeous action game, in which, yes, you control a giant pizza and battle against an army of skeletons. But don't let the strange premise scare you away, because this game packs loads of content and a truly surprising amount of level variety. It may sound silly, but the game plays it straight and delivers the goods. Who doesn't like pizza, anyway? http://www.youtube.com/watch?v=byLbfIvZVDI&amp;feature=player_embedded </vt:lpstr>
      <vt:lpstr>PowerPoint Presentation</vt:lpstr>
      <vt:lpstr>Who do you trust?</vt:lpstr>
      <vt:lpstr>Your tutors, of course!</vt:lpstr>
    </vt:vector>
  </TitlesOfParts>
  <Company>Swansea Metropolitas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Advertising- Persuasion or Information?</dc:title>
  <dc:creator>Steve Griffiths</dc:creator>
  <cp:lastModifiedBy>Steve Griffiths</cp:lastModifiedBy>
  <cp:revision>118</cp:revision>
  <cp:lastPrinted>2013-01-15T09:08:21Z</cp:lastPrinted>
  <dcterms:created xsi:type="dcterms:W3CDTF">2011-09-20T09:49:08Z</dcterms:created>
  <dcterms:modified xsi:type="dcterms:W3CDTF">2013-02-20T09:03:04Z</dcterms:modified>
</cp:coreProperties>
</file>