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0"/>
  </p:notesMasterIdLst>
  <p:sldIdLst>
    <p:sldId id="335" r:id="rId3"/>
    <p:sldId id="257" r:id="rId4"/>
    <p:sldId id="258" r:id="rId5"/>
    <p:sldId id="343" r:id="rId6"/>
    <p:sldId id="344" r:id="rId7"/>
    <p:sldId id="259" r:id="rId8"/>
    <p:sldId id="267" r:id="rId9"/>
    <p:sldId id="268" r:id="rId10"/>
    <p:sldId id="266" r:id="rId11"/>
    <p:sldId id="326" r:id="rId12"/>
    <p:sldId id="330" r:id="rId13"/>
    <p:sldId id="331" r:id="rId14"/>
    <p:sldId id="333" r:id="rId15"/>
    <p:sldId id="336" r:id="rId16"/>
    <p:sldId id="325" r:id="rId17"/>
    <p:sldId id="342"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712" autoAdjust="0"/>
  </p:normalViewPr>
  <p:slideViewPr>
    <p:cSldViewPr snapToGrid="0">
      <p:cViewPr varScale="1">
        <p:scale>
          <a:sx n="97" d="100"/>
          <a:sy n="97" d="100"/>
        </p:scale>
        <p:origin x="111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A740AA-41F9-4253-A57B-70E62E904D65}" type="datetimeFigureOut">
              <a:rPr lang="en-GB" smtClean="0"/>
              <a:t>04/05/2021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8C5076-5BFC-40ED-A422-FB8FFC77CCE2}" type="slidenum">
              <a:rPr lang="en-GB" smtClean="0"/>
              <a:t>‹#›</a:t>
            </a:fld>
            <a:endParaRPr lang="en-GB"/>
          </a:p>
        </p:txBody>
      </p:sp>
    </p:spTree>
    <p:extLst>
      <p:ext uri="{BB962C8B-B14F-4D97-AF65-F5344CB8AC3E}">
        <p14:creationId xmlns:p14="http://schemas.microsoft.com/office/powerpoint/2010/main" val="2188589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8C5076-5BFC-40ED-A422-FB8FFC77CCE2}" type="slidenum">
              <a:rPr lang="en-GB" smtClean="0"/>
              <a:t>2</a:t>
            </a:fld>
            <a:endParaRPr lang="en-GB"/>
          </a:p>
        </p:txBody>
      </p:sp>
    </p:spTree>
    <p:extLst>
      <p:ext uri="{BB962C8B-B14F-4D97-AF65-F5344CB8AC3E}">
        <p14:creationId xmlns:p14="http://schemas.microsoft.com/office/powerpoint/2010/main" val="278640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829D03-4EFF-4A4A-B663-173065EF01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5584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group into 2</a:t>
            </a:r>
          </a:p>
          <a:p>
            <a:r>
              <a:rPr lang="en-GB" dirty="0"/>
              <a:t>1 has McKinsey 7, other has Star model</a:t>
            </a:r>
          </a:p>
          <a:p>
            <a:r>
              <a:rPr lang="en-GB" dirty="0"/>
              <a:t>30 minutes to discuss and then present back to the whole group</a:t>
            </a:r>
          </a:p>
          <a:p>
            <a:r>
              <a:rPr lang="en-GB" dirty="0"/>
              <a:t>How effective are they? How can they be used in an organisation? What happens if you remove 1 element from the models?</a:t>
            </a:r>
          </a:p>
        </p:txBody>
      </p:sp>
      <p:sp>
        <p:nvSpPr>
          <p:cNvPr id="4" name="Slide Number Placeholder 3"/>
          <p:cNvSpPr>
            <a:spLocks noGrp="1"/>
          </p:cNvSpPr>
          <p:nvPr>
            <p:ph type="sldNum" sz="quarter" idx="5"/>
          </p:nvPr>
        </p:nvSpPr>
        <p:spPr/>
        <p:txBody>
          <a:bodyPr/>
          <a:lstStyle/>
          <a:p>
            <a:fld id="{B18C5076-5BFC-40ED-A422-FB8FFC77CCE2}" type="slidenum">
              <a:rPr lang="en-GB" smtClean="0"/>
              <a:t>4</a:t>
            </a:fld>
            <a:endParaRPr lang="en-GB"/>
          </a:p>
        </p:txBody>
      </p:sp>
    </p:spTree>
    <p:extLst>
      <p:ext uri="{BB962C8B-B14F-4D97-AF65-F5344CB8AC3E}">
        <p14:creationId xmlns:p14="http://schemas.microsoft.com/office/powerpoint/2010/main" val="959172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58595B"/>
                </a:solidFill>
                <a:latin typeface="Open Sans"/>
              </a:rPr>
              <a:t>A PESTLE analysis is a framework to analyse the key factors (Political, Economic, Sociological, Technological, Legal and Environmental) influencing an organisation from the outside. It offers people professionals insight into the external factors impacting their organisation. The analysis is flexible, so organisations can use it in a range of different scenarios. People professionals and senior managers can use the results to guide strategic decision-making. (CIPD, 2021)</a:t>
            </a:r>
            <a:endParaRPr lang="en-GB" sz="1200" dirty="0"/>
          </a:p>
          <a:p>
            <a:endParaRPr lang="en-GB" dirty="0"/>
          </a:p>
        </p:txBody>
      </p:sp>
      <p:sp>
        <p:nvSpPr>
          <p:cNvPr id="4" name="Slide Number Placeholder 3"/>
          <p:cNvSpPr>
            <a:spLocks noGrp="1"/>
          </p:cNvSpPr>
          <p:nvPr>
            <p:ph type="sldNum" sz="quarter" idx="5"/>
          </p:nvPr>
        </p:nvSpPr>
        <p:spPr/>
        <p:txBody>
          <a:bodyPr/>
          <a:lstStyle/>
          <a:p>
            <a:fld id="{B18C5076-5BFC-40ED-A422-FB8FFC77CCE2}" type="slidenum">
              <a:rPr lang="en-GB" smtClean="0"/>
              <a:t>10</a:t>
            </a:fld>
            <a:endParaRPr lang="en-GB"/>
          </a:p>
        </p:txBody>
      </p:sp>
    </p:spTree>
    <p:extLst>
      <p:ext uri="{BB962C8B-B14F-4D97-AF65-F5344CB8AC3E}">
        <p14:creationId xmlns:p14="http://schemas.microsoft.com/office/powerpoint/2010/main" val="3482781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90000"/>
              </a:lnSpc>
              <a:buNone/>
            </a:pPr>
            <a:r>
              <a:rPr lang="en-GB" sz="1200" b="1" i="0" dirty="0">
                <a:effectLst/>
                <a:latin typeface="Open Sans"/>
              </a:rPr>
              <a:t>Basic SWOT Analysis of Starbucks</a:t>
            </a:r>
          </a:p>
          <a:p>
            <a:pPr marL="0" indent="0">
              <a:lnSpc>
                <a:spcPct val="90000"/>
              </a:lnSpc>
              <a:buNone/>
            </a:pPr>
            <a:endParaRPr lang="en-GB" sz="1200" b="1" i="0" dirty="0">
              <a:effectLst/>
              <a:latin typeface="Open Sans"/>
            </a:endParaRPr>
          </a:p>
          <a:p>
            <a:pPr marL="0" indent="0">
              <a:lnSpc>
                <a:spcPct val="90000"/>
              </a:lnSpc>
              <a:buNone/>
            </a:pPr>
            <a:r>
              <a:rPr lang="en-GB" sz="1200" b="1" i="0" dirty="0">
                <a:effectLst/>
                <a:latin typeface="Open Sans"/>
              </a:rPr>
              <a:t>Advantages include:</a:t>
            </a:r>
          </a:p>
          <a:p>
            <a:pPr>
              <a:lnSpc>
                <a:spcPct val="90000"/>
              </a:lnSpc>
              <a:buFont typeface="Arial" panose="020B0604020202020204" pitchFamily="34" charset="0"/>
              <a:buChar char="•"/>
            </a:pPr>
            <a:r>
              <a:rPr lang="en-GB" sz="1200" b="1" i="0" dirty="0">
                <a:effectLst/>
                <a:latin typeface="Open Sans"/>
              </a:rPr>
              <a:t>It's a simple four box framework.</a:t>
            </a:r>
          </a:p>
          <a:p>
            <a:pPr>
              <a:lnSpc>
                <a:spcPct val="90000"/>
              </a:lnSpc>
              <a:buFont typeface="Arial" panose="020B0604020202020204" pitchFamily="34" charset="0"/>
              <a:buChar char="•"/>
            </a:pPr>
            <a:r>
              <a:rPr lang="en-GB" sz="1200" b="1" i="0" dirty="0">
                <a:effectLst/>
                <a:latin typeface="Open Sans"/>
              </a:rPr>
              <a:t>It facilitates an understanding of the strengths and weaknesses of the organisation.</a:t>
            </a:r>
          </a:p>
          <a:p>
            <a:pPr>
              <a:lnSpc>
                <a:spcPct val="90000"/>
              </a:lnSpc>
              <a:buFont typeface="Arial" panose="020B0604020202020204" pitchFamily="34" charset="0"/>
              <a:buChar char="•"/>
            </a:pPr>
            <a:r>
              <a:rPr lang="en-GB" sz="1200" b="1" i="0" dirty="0">
                <a:effectLst/>
                <a:latin typeface="Open Sans"/>
              </a:rPr>
              <a:t>It encourages the development of strategic thinking.</a:t>
            </a:r>
          </a:p>
          <a:p>
            <a:pPr>
              <a:lnSpc>
                <a:spcPct val="90000"/>
              </a:lnSpc>
              <a:buFont typeface="Arial" panose="020B0604020202020204" pitchFamily="34" charset="0"/>
              <a:buChar char="•"/>
            </a:pPr>
            <a:r>
              <a:rPr lang="en-GB" sz="1200" b="1" i="0" dirty="0">
                <a:effectLst/>
                <a:latin typeface="Open Sans"/>
              </a:rPr>
              <a:t>It enables senior managers to focus on strengths and build opportunities.</a:t>
            </a:r>
          </a:p>
          <a:p>
            <a:pPr>
              <a:lnSpc>
                <a:spcPct val="90000"/>
              </a:lnSpc>
              <a:buFont typeface="Arial" panose="020B0604020202020204" pitchFamily="34" charset="0"/>
              <a:buChar char="•"/>
            </a:pPr>
            <a:r>
              <a:rPr lang="en-GB" sz="1200" b="1" i="0" dirty="0">
                <a:effectLst/>
                <a:latin typeface="Open Sans"/>
              </a:rPr>
              <a:t>It can enable an organisation to anticipate future business threats and take action to avoid or minimise their impact.</a:t>
            </a:r>
          </a:p>
          <a:p>
            <a:pPr>
              <a:lnSpc>
                <a:spcPct val="90000"/>
              </a:lnSpc>
              <a:buFont typeface="Arial" panose="020B0604020202020204" pitchFamily="34" charset="0"/>
              <a:buChar char="•"/>
            </a:pPr>
            <a:r>
              <a:rPr lang="en-GB" sz="1200" b="1" i="0" dirty="0">
                <a:effectLst/>
                <a:latin typeface="Open Sans"/>
              </a:rPr>
              <a:t>It can enable an organisation to spot business opportunities and exploit them fully.</a:t>
            </a:r>
          </a:p>
          <a:p>
            <a:pPr>
              <a:lnSpc>
                <a:spcPct val="90000"/>
              </a:lnSpc>
              <a:buFont typeface="Arial" panose="020B0604020202020204" pitchFamily="34" charset="0"/>
              <a:buChar char="•"/>
            </a:pPr>
            <a:r>
              <a:rPr lang="en-GB" sz="1200" b="1" i="0" dirty="0">
                <a:effectLst/>
                <a:latin typeface="Open Sans"/>
              </a:rPr>
              <a:t>It's flexible.</a:t>
            </a:r>
          </a:p>
          <a:p>
            <a:pPr marL="0" indent="0">
              <a:lnSpc>
                <a:spcPct val="90000"/>
              </a:lnSpc>
              <a:buNone/>
            </a:pPr>
            <a:endParaRPr lang="en-GB" sz="1200" b="1" i="0" dirty="0">
              <a:effectLst/>
              <a:latin typeface="Open Sans"/>
            </a:endParaRPr>
          </a:p>
          <a:p>
            <a:pPr marL="0" indent="0">
              <a:lnSpc>
                <a:spcPct val="90000"/>
              </a:lnSpc>
              <a:buNone/>
            </a:pPr>
            <a:r>
              <a:rPr lang="en-GB" sz="1200" b="1" i="0" dirty="0">
                <a:effectLst/>
                <a:latin typeface="Open Sans"/>
              </a:rPr>
              <a:t>Disadvantages include:</a:t>
            </a:r>
          </a:p>
          <a:p>
            <a:pPr>
              <a:lnSpc>
                <a:spcPct val="90000"/>
              </a:lnSpc>
              <a:buFont typeface="Arial" panose="020B0604020202020204" pitchFamily="34" charset="0"/>
              <a:buChar char="•"/>
            </a:pPr>
            <a:r>
              <a:rPr lang="en-GB" sz="1200" b="1" i="0" dirty="0">
                <a:effectLst/>
                <a:latin typeface="Open Sans"/>
              </a:rPr>
              <a:t>Some SWOT analysis users oversimplify the amount of data used for decisions – it’s easy to use insufficient data.</a:t>
            </a:r>
          </a:p>
          <a:p>
            <a:pPr>
              <a:lnSpc>
                <a:spcPct val="90000"/>
              </a:lnSpc>
              <a:buFont typeface="Arial" panose="020B0604020202020204" pitchFamily="34" charset="0"/>
              <a:buChar char="•"/>
            </a:pPr>
            <a:r>
              <a:rPr lang="en-GB" sz="1200" b="1" i="0" dirty="0">
                <a:effectLst/>
                <a:latin typeface="Open Sans"/>
              </a:rPr>
              <a:t>The risk of capturing too much data may lead to ‘paralysis by analysis’.</a:t>
            </a:r>
          </a:p>
          <a:p>
            <a:pPr>
              <a:lnSpc>
                <a:spcPct val="90000"/>
              </a:lnSpc>
              <a:buFont typeface="Arial" panose="020B0604020202020204" pitchFamily="34" charset="0"/>
              <a:buChar char="•"/>
            </a:pPr>
            <a:r>
              <a:rPr lang="en-GB" sz="1200" b="1" i="0" dirty="0">
                <a:effectLst/>
                <a:latin typeface="Open Sans"/>
              </a:rPr>
              <a:t>The data used may be based on assumptions that later prove to be unfounded.</a:t>
            </a:r>
          </a:p>
          <a:p>
            <a:pPr>
              <a:lnSpc>
                <a:spcPct val="90000"/>
              </a:lnSpc>
              <a:buFont typeface="Arial" panose="020B0604020202020204" pitchFamily="34" charset="0"/>
              <a:buChar char="•"/>
            </a:pPr>
            <a:r>
              <a:rPr lang="en-GB" sz="1200" b="1" i="0" dirty="0">
                <a:effectLst/>
                <a:latin typeface="Open Sans"/>
              </a:rPr>
              <a:t>Access to quality internal data sources can be time consuming and politically difficult (especially in more complex organisations – parent company, etc).</a:t>
            </a:r>
          </a:p>
          <a:p>
            <a:pPr>
              <a:lnSpc>
                <a:spcPct val="90000"/>
              </a:lnSpc>
              <a:buFont typeface="Arial" panose="020B0604020202020204" pitchFamily="34" charset="0"/>
              <a:buChar char="•"/>
            </a:pPr>
            <a:r>
              <a:rPr lang="en-GB" sz="1200" b="1" i="0" dirty="0">
                <a:effectLst/>
                <a:latin typeface="Open Sans"/>
              </a:rPr>
              <a:t>It lacks detailed structure, so key elements may get missed.</a:t>
            </a:r>
          </a:p>
          <a:p>
            <a:pPr>
              <a:lnSpc>
                <a:spcPct val="90000"/>
              </a:lnSpc>
              <a:buFont typeface="Arial" panose="020B0604020202020204" pitchFamily="34" charset="0"/>
              <a:buChar char="•"/>
            </a:pPr>
            <a:r>
              <a:rPr lang="en-GB" sz="1200" b="1" i="0" dirty="0">
                <a:effectLst/>
                <a:latin typeface="Open Sans"/>
              </a:rPr>
              <a:t>The pace of change makes it increasingly difficult to anticipate developments that may affect an organisation in the future.</a:t>
            </a:r>
          </a:p>
          <a:p>
            <a:pPr>
              <a:lnSpc>
                <a:spcPct val="90000"/>
              </a:lnSpc>
              <a:buFont typeface="Arial" panose="020B0604020202020204" pitchFamily="34" charset="0"/>
              <a:buChar char="•"/>
            </a:pPr>
            <a:r>
              <a:rPr lang="en-GB" sz="1200" b="1" i="0" dirty="0">
                <a:effectLst/>
                <a:latin typeface="Open Sans"/>
              </a:rPr>
              <a:t>To be effective, the process needs to be repeated on a regular basis.</a:t>
            </a:r>
          </a:p>
          <a:p>
            <a:endParaRPr lang="en-GB" dirty="0"/>
          </a:p>
        </p:txBody>
      </p:sp>
      <p:sp>
        <p:nvSpPr>
          <p:cNvPr id="4" name="Slide Number Placeholder 3"/>
          <p:cNvSpPr>
            <a:spLocks noGrp="1"/>
          </p:cNvSpPr>
          <p:nvPr>
            <p:ph type="sldNum" sz="quarter" idx="5"/>
          </p:nvPr>
        </p:nvSpPr>
        <p:spPr/>
        <p:txBody>
          <a:bodyPr/>
          <a:lstStyle/>
          <a:p>
            <a:fld id="{B18C5076-5BFC-40ED-A422-FB8FFC77CCE2}" type="slidenum">
              <a:rPr lang="en-GB" smtClean="0"/>
              <a:t>15</a:t>
            </a:fld>
            <a:endParaRPr lang="en-GB"/>
          </a:p>
        </p:txBody>
      </p:sp>
    </p:spTree>
    <p:extLst>
      <p:ext uri="{BB962C8B-B14F-4D97-AF65-F5344CB8AC3E}">
        <p14:creationId xmlns:p14="http://schemas.microsoft.com/office/powerpoint/2010/main" val="496475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group should be familiar with a SWOT </a:t>
            </a:r>
          </a:p>
          <a:p>
            <a:endParaRPr lang="en-GB" dirty="0"/>
          </a:p>
          <a:p>
            <a:r>
              <a:rPr lang="en-GB" dirty="0"/>
              <a:t>Split the group into 3 breakout rooms – 1 hotel each room</a:t>
            </a:r>
          </a:p>
          <a:p>
            <a:r>
              <a:rPr lang="en-GB" dirty="0"/>
              <a:t>30 minutes to gather information on their hotel and complete a SWOT – share back to the group. </a:t>
            </a:r>
          </a:p>
        </p:txBody>
      </p:sp>
      <p:sp>
        <p:nvSpPr>
          <p:cNvPr id="4" name="Slide Number Placeholder 3"/>
          <p:cNvSpPr>
            <a:spLocks noGrp="1"/>
          </p:cNvSpPr>
          <p:nvPr>
            <p:ph type="sldNum" sz="quarter" idx="5"/>
          </p:nvPr>
        </p:nvSpPr>
        <p:spPr/>
        <p:txBody>
          <a:bodyPr/>
          <a:lstStyle/>
          <a:p>
            <a:fld id="{B18C5076-5BFC-40ED-A422-FB8FFC77CCE2}" type="slidenum">
              <a:rPr lang="en-GB" smtClean="0"/>
              <a:t>16</a:t>
            </a:fld>
            <a:endParaRPr lang="en-GB"/>
          </a:p>
        </p:txBody>
      </p:sp>
    </p:spTree>
    <p:extLst>
      <p:ext uri="{BB962C8B-B14F-4D97-AF65-F5344CB8AC3E}">
        <p14:creationId xmlns:p14="http://schemas.microsoft.com/office/powerpoint/2010/main" val="22432864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04/05/2021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9299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72146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51124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9329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04/05/2021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4232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04/05/2021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5107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04/05/2021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9268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81992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57137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01486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39636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04/05/2021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218134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423924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480814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01621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04/05/2021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190570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04/05/2021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6386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04/05/2021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305738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77204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26082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11136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1407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04/05/2021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701116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04/05/2021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2885684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hyperlink" Target="https://www.mckinsey.com/business-functions/strategy-and-corporate-finance/our-insights/enduring-ideas-the-7-s-framewor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hyperlink" Target="http://www.jaygalbraith.com/images/pdfs/StarModel.pdf"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GFVKKTwkANY?feature=oembed"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F0KQ-h6v3-s?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mR9eICQJLXA?feature=oembed" TargetMode="Externa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31504" y="908720"/>
            <a:ext cx="8928992" cy="4824536"/>
          </a:xfrm>
        </p:spPr>
        <p:txBody>
          <a:bodyPr>
            <a:normAutofit/>
          </a:bodyPr>
          <a:lstStyle/>
          <a:p>
            <a:r>
              <a:rPr lang="en-GB" altLang="en-US" sz="2400" dirty="0"/>
              <a:t>BA International Hotel Management</a:t>
            </a:r>
            <a:br>
              <a:rPr lang="en-GB" altLang="en-US" sz="2400" dirty="0"/>
            </a:br>
            <a:br>
              <a:rPr lang="en-GB" altLang="en-US" dirty="0"/>
            </a:br>
            <a:r>
              <a:rPr lang="en-GB" dirty="0"/>
              <a:t> </a:t>
            </a:r>
            <a:r>
              <a:rPr lang="en-GB" sz="3100" b="1" dirty="0">
                <a:solidFill>
                  <a:schemeClr val="accent2">
                    <a:lumMod val="20000"/>
                    <a:lumOff val="80000"/>
                  </a:schemeClr>
                </a:solidFill>
              </a:rPr>
              <a:t>Organisational Consultancy</a:t>
            </a:r>
            <a:br>
              <a:rPr lang="en-GB" sz="3100" b="1" dirty="0">
                <a:solidFill>
                  <a:schemeClr val="accent2">
                    <a:lumMod val="20000"/>
                    <a:lumOff val="80000"/>
                  </a:schemeClr>
                </a:solidFill>
              </a:rPr>
            </a:br>
            <a:r>
              <a:rPr lang="en-GB" sz="3100" b="1" dirty="0">
                <a:solidFill>
                  <a:srgbClr val="002060"/>
                </a:solidFill>
              </a:rPr>
              <a:t>Week 3</a:t>
            </a:r>
            <a:br>
              <a:rPr lang="en-GB" sz="3200" b="1" dirty="0">
                <a:solidFill>
                  <a:schemeClr val="accent2">
                    <a:lumMod val="20000"/>
                    <a:lumOff val="80000"/>
                  </a:schemeClr>
                </a:solidFill>
              </a:rPr>
            </a:br>
            <a:br>
              <a:rPr lang="en-GB" sz="4000" b="1" dirty="0"/>
            </a:br>
            <a:endParaRPr lang="en-GB" altLang="en-US" sz="40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alendar&#10;&#10;Description automatically generated">
            <a:extLst>
              <a:ext uri="{FF2B5EF4-FFF2-40B4-BE49-F238E27FC236}">
                <a16:creationId xmlns:a16="http://schemas.microsoft.com/office/drawing/2014/main" id="{6A24E95D-69B0-4204-A627-4A505EF28CA1}"/>
              </a:ext>
            </a:extLst>
          </p:cNvPr>
          <p:cNvPicPr>
            <a:picLocks noChangeAspect="1"/>
          </p:cNvPicPr>
          <p:nvPr/>
        </p:nvPicPr>
        <p:blipFill rotWithShape="1">
          <a:blip r:embed="rId3"/>
          <a:srcRect t="228" b="7935"/>
          <a:stretch/>
        </p:blipFill>
        <p:spPr>
          <a:xfrm>
            <a:off x="-1" y="10"/>
            <a:ext cx="12192000" cy="6857990"/>
          </a:xfrm>
          <a:prstGeom prst="rect">
            <a:avLst/>
          </a:prstGeom>
        </p:spPr>
      </p:pic>
      <p:sp>
        <p:nvSpPr>
          <p:cNvPr id="1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title"/>
          </p:nvPr>
        </p:nvSpPr>
        <p:spPr>
          <a:xfrm>
            <a:off x="709448" y="1913950"/>
            <a:ext cx="4204137" cy="1342754"/>
          </a:xfrm>
        </p:spPr>
        <p:txBody>
          <a:bodyPr>
            <a:normAutofit/>
          </a:bodyPr>
          <a:lstStyle/>
          <a:p>
            <a:r>
              <a:rPr lang="en-GB" sz="3600"/>
              <a:t>Aims</a:t>
            </a: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16" y="3417573"/>
            <a:ext cx="4593021" cy="2619839"/>
          </a:xfrm>
        </p:spPr>
        <p:txBody>
          <a:bodyPr anchor="ctr">
            <a:normAutofit/>
          </a:bodyPr>
          <a:lstStyle/>
          <a:p>
            <a:r>
              <a:rPr lang="en-GB" sz="1800"/>
              <a:t>Review the 7-S model and Star Model as a group Activity</a:t>
            </a:r>
          </a:p>
          <a:p>
            <a:r>
              <a:rPr lang="en-GB" sz="1800"/>
              <a:t>Understanding PESTLE and SWOT</a:t>
            </a:r>
          </a:p>
          <a:p>
            <a:r>
              <a:rPr lang="en-GB" sz="1800"/>
              <a:t>Advantages and Disadvantages of these models</a:t>
            </a:r>
          </a:p>
          <a:p>
            <a:r>
              <a:rPr lang="en-GB" sz="1800"/>
              <a:t>Completing a SWOT for a London Hotel</a:t>
            </a:r>
          </a:p>
        </p:txBody>
      </p:sp>
      <p:pic>
        <p:nvPicPr>
          <p:cNvPr id="7" name="Picture 6">
            <a:extLst>
              <a:ext uri="{FF2B5EF4-FFF2-40B4-BE49-F238E27FC236}">
                <a16:creationId xmlns:a16="http://schemas.microsoft.com/office/drawing/2014/main" id="{F1F2BB5E-9720-4720-8C61-360EE2C95A80}"/>
              </a:ext>
            </a:extLst>
          </p:cNvPr>
          <p:cNvPicPr>
            <a:picLocks noChangeAspect="1"/>
          </p:cNvPicPr>
          <p:nvPr/>
        </p:nvPicPr>
        <p:blipFill>
          <a:blip r:embed="rId4"/>
          <a:stretch>
            <a:fillRect/>
          </a:stretch>
        </p:blipFill>
        <p:spPr>
          <a:xfrm>
            <a:off x="-2" y="5756539"/>
            <a:ext cx="12192000" cy="1101462"/>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609600"/>
            <a:ext cx="3739341" cy="1330839"/>
          </a:xfrm>
        </p:spPr>
        <p:txBody>
          <a:bodyPr>
            <a:normAutofit/>
          </a:bodyPr>
          <a:lstStyle/>
          <a:p>
            <a:pPr>
              <a:lnSpc>
                <a:spcPct val="90000"/>
              </a:lnSpc>
            </a:pPr>
            <a:r>
              <a:rPr lang="en-GB" sz="4100"/>
              <a:t>Organisational Design</a:t>
            </a:r>
          </a:p>
        </p:txBody>
      </p:sp>
      <p:sp>
        <p:nvSpPr>
          <p:cNvPr id="3" name="Content Placeholder 2"/>
          <p:cNvSpPr>
            <a:spLocks noGrp="1"/>
          </p:cNvSpPr>
          <p:nvPr>
            <p:ph idx="1"/>
          </p:nvPr>
        </p:nvSpPr>
        <p:spPr>
          <a:xfrm>
            <a:off x="15373" y="1940439"/>
            <a:ext cx="4562168" cy="4354760"/>
          </a:xfrm>
        </p:spPr>
        <p:txBody>
          <a:bodyPr>
            <a:normAutofit/>
          </a:bodyPr>
          <a:lstStyle/>
          <a:p>
            <a:pPr marL="0" indent="0">
              <a:lnSpc>
                <a:spcPct val="90000"/>
              </a:lnSpc>
              <a:buNone/>
            </a:pPr>
            <a:r>
              <a:rPr lang="en-GB" sz="1400" b="1" dirty="0">
                <a:latin typeface="Open Sans"/>
              </a:rPr>
              <a:t>Organisation design theory developed to look at organisations as a system, full of interconnected practices that bring about certain results. Change in one area is likely to cause an effect in another. To help understand such links, early models were developed to map an organisation’s framework. They all take a different perspectives, depending on what they considered to be the most important focus. The most common systems-based organisation design models include:</a:t>
            </a:r>
          </a:p>
          <a:p>
            <a:pPr>
              <a:lnSpc>
                <a:spcPct val="90000"/>
              </a:lnSpc>
            </a:pPr>
            <a:endParaRPr lang="en-GB" sz="1400" b="1" dirty="0">
              <a:latin typeface="Open Sans"/>
            </a:endParaRPr>
          </a:p>
          <a:p>
            <a:pPr>
              <a:lnSpc>
                <a:spcPct val="90000"/>
              </a:lnSpc>
              <a:buFont typeface="Arial" panose="020B0604020202020204" pitchFamily="34" charset="0"/>
              <a:buChar char="•"/>
            </a:pPr>
            <a:r>
              <a:rPr lang="en-GB" sz="1400" b="1" u="sng" dirty="0">
                <a:latin typeface="Open Sans"/>
                <a:hlinkClick r:id="rId3" tooltip="Enduring Ideas: The 7-S Framework"/>
              </a:rPr>
              <a:t>McKinsey 7-S Model</a:t>
            </a:r>
            <a:r>
              <a:rPr lang="en-GB" sz="1400" b="1" dirty="0">
                <a:latin typeface="Open Sans"/>
              </a:rPr>
              <a:t> – systems, strategy, structure, style, staff, skills &amp; shared values.</a:t>
            </a:r>
            <a:br>
              <a:rPr lang="en-GB" sz="1400" b="1" dirty="0">
                <a:latin typeface="Open Sans"/>
              </a:rPr>
            </a:br>
            <a:br>
              <a:rPr lang="en-GB" sz="1400" b="1" dirty="0">
                <a:latin typeface="Open Sans"/>
              </a:rPr>
            </a:br>
            <a:endParaRPr lang="en-GB" sz="1400" b="1" dirty="0">
              <a:latin typeface="Open Sans"/>
            </a:endParaRPr>
          </a:p>
          <a:p>
            <a:pPr>
              <a:lnSpc>
                <a:spcPct val="90000"/>
              </a:lnSpc>
              <a:buFont typeface="Arial" panose="020B0604020202020204" pitchFamily="34" charset="0"/>
              <a:buChar char="•"/>
            </a:pPr>
            <a:r>
              <a:rPr lang="en-GB" sz="1400" b="1" u="sng" dirty="0">
                <a:latin typeface="Open Sans"/>
                <a:hlinkClick r:id="rId4" tooltip="The Star Model"/>
              </a:rPr>
              <a:t>Galbraith Star Model</a:t>
            </a:r>
            <a:r>
              <a:rPr lang="en-GB" sz="1400" b="1" dirty="0">
                <a:latin typeface="Open Sans"/>
              </a:rPr>
              <a:t> – strategy, structure, people, rewards, process.</a:t>
            </a:r>
          </a:p>
          <a:p>
            <a:pPr>
              <a:lnSpc>
                <a:spcPct val="90000"/>
              </a:lnSpc>
              <a:buFont typeface="Arial" panose="020B0604020202020204" pitchFamily="34" charset="0"/>
              <a:buChar char="•"/>
            </a:pPr>
            <a:endParaRPr lang="en-GB" sz="1100" b="1" dirty="0">
              <a:latin typeface="Open Sans"/>
            </a:endParaRPr>
          </a:p>
          <a:p>
            <a:pPr>
              <a:lnSpc>
                <a:spcPct val="90000"/>
              </a:lnSpc>
              <a:buFont typeface="Arial" panose="020B0604020202020204" pitchFamily="34" charset="0"/>
              <a:buChar char="•"/>
            </a:pPr>
            <a:endParaRPr lang="en-GB" sz="1100" b="1" dirty="0">
              <a:latin typeface="Open Sans"/>
            </a:endParaRPr>
          </a:p>
          <a:p>
            <a:pPr>
              <a:lnSpc>
                <a:spcPct val="90000"/>
              </a:lnSpc>
              <a:buFont typeface="Arial" panose="020B0604020202020204" pitchFamily="34" charset="0"/>
              <a:buChar char="•"/>
            </a:pPr>
            <a:endParaRPr lang="en-GB" sz="1100" b="1" dirty="0">
              <a:latin typeface="Open Sans"/>
            </a:endParaRPr>
          </a:p>
          <a:p>
            <a:pPr>
              <a:lnSpc>
                <a:spcPct val="90000"/>
              </a:lnSpc>
              <a:buFont typeface="Arial" panose="020B0604020202020204" pitchFamily="34" charset="0"/>
              <a:buChar char="•"/>
            </a:pPr>
            <a:endParaRPr lang="en-GB" sz="1100" b="1" dirty="0">
              <a:latin typeface="Open Sans"/>
            </a:endParaRPr>
          </a:p>
          <a:p>
            <a:pPr>
              <a:lnSpc>
                <a:spcPct val="90000"/>
              </a:lnSpc>
              <a:buFont typeface="Arial" panose="020B0604020202020204" pitchFamily="34" charset="0"/>
              <a:buChar char="•"/>
            </a:pPr>
            <a:endParaRPr lang="en-GB" sz="1100" b="1" dirty="0">
              <a:latin typeface="Open Sans"/>
            </a:endParaRPr>
          </a:p>
        </p:txBody>
      </p:sp>
      <p:pic>
        <p:nvPicPr>
          <p:cNvPr id="5" name="Picture 4">
            <a:extLst>
              <a:ext uri="{FF2B5EF4-FFF2-40B4-BE49-F238E27FC236}">
                <a16:creationId xmlns:a16="http://schemas.microsoft.com/office/drawing/2014/main" id="{1C5EFBDD-52B3-4B88-8D0B-EB3346778F70}"/>
              </a:ext>
            </a:extLst>
          </p:cNvPr>
          <p:cNvPicPr>
            <a:picLocks noChangeAspect="1"/>
          </p:cNvPicPr>
          <p:nvPr/>
        </p:nvPicPr>
        <p:blipFill>
          <a:blip r:embed="rId5"/>
          <a:stretch>
            <a:fillRect/>
          </a:stretch>
        </p:blipFill>
        <p:spPr>
          <a:xfrm>
            <a:off x="5445457" y="1263490"/>
            <a:ext cx="6155141" cy="4354760"/>
          </a:xfrm>
          <a:prstGeom prst="rect">
            <a:avLst/>
          </a:prstGeom>
        </p:spPr>
      </p:pic>
      <p:pic>
        <p:nvPicPr>
          <p:cNvPr id="8" name="Picture 7">
            <a:extLst>
              <a:ext uri="{FF2B5EF4-FFF2-40B4-BE49-F238E27FC236}">
                <a16:creationId xmlns:a16="http://schemas.microsoft.com/office/drawing/2014/main" id="{AF8D525A-40DC-4535-8B3E-03A1891CA90D}"/>
              </a:ext>
            </a:extLst>
          </p:cNvPr>
          <p:cNvPicPr>
            <a:picLocks noChangeAspect="1"/>
          </p:cNvPicPr>
          <p:nvPr/>
        </p:nvPicPr>
        <p:blipFill>
          <a:blip r:embed="rId6"/>
          <a:stretch>
            <a:fillRect/>
          </a:stretch>
        </p:blipFill>
        <p:spPr>
          <a:xfrm>
            <a:off x="-2" y="5756539"/>
            <a:ext cx="12192000" cy="1101462"/>
          </a:xfrm>
          <a:prstGeom prst="rect">
            <a:avLst/>
          </a:prstGeom>
        </p:spPr>
      </p:pic>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A2172DC-F52A-4D60-A42E-CE9CFD397C43}"/>
              </a:ext>
            </a:extLst>
          </p:cNvPr>
          <p:cNvSpPr>
            <a:spLocks noGrp="1"/>
          </p:cNvSpPr>
          <p:nvPr>
            <p:ph type="title"/>
          </p:nvPr>
        </p:nvSpPr>
        <p:spPr>
          <a:xfrm>
            <a:off x="609600" y="274638"/>
            <a:ext cx="10972800" cy="1143000"/>
          </a:xfrm>
        </p:spPr>
        <p:txBody>
          <a:bodyPr/>
          <a:lstStyle/>
          <a:p>
            <a:r>
              <a:rPr lang="en-US" dirty="0"/>
              <a:t>Activity</a:t>
            </a:r>
          </a:p>
        </p:txBody>
      </p:sp>
      <p:pic>
        <p:nvPicPr>
          <p:cNvPr id="7" name="Picture 6">
            <a:extLst>
              <a:ext uri="{FF2B5EF4-FFF2-40B4-BE49-F238E27FC236}">
                <a16:creationId xmlns:a16="http://schemas.microsoft.com/office/drawing/2014/main" id="{4383CD44-A680-404D-AA2B-AF301C2A4F02}"/>
              </a:ext>
            </a:extLst>
          </p:cNvPr>
          <p:cNvPicPr>
            <a:picLocks noChangeAspect="1"/>
          </p:cNvPicPr>
          <p:nvPr/>
        </p:nvPicPr>
        <p:blipFill rotWithShape="1">
          <a:blip r:embed="rId3"/>
          <a:srcRect l="1457" r="-1" b="-1"/>
          <a:stretch/>
        </p:blipFill>
        <p:spPr>
          <a:xfrm>
            <a:off x="609600" y="1600201"/>
            <a:ext cx="5384800" cy="3989040"/>
          </a:xfrm>
          <a:prstGeom prst="rect">
            <a:avLst/>
          </a:prstGeom>
          <a:noFill/>
        </p:spPr>
      </p:pic>
      <p:sp>
        <p:nvSpPr>
          <p:cNvPr id="2" name="TextBox 1">
            <a:extLst>
              <a:ext uri="{FF2B5EF4-FFF2-40B4-BE49-F238E27FC236}">
                <a16:creationId xmlns:a16="http://schemas.microsoft.com/office/drawing/2014/main" id="{829CDCC8-997B-408C-AAD4-1603B391373C}"/>
              </a:ext>
            </a:extLst>
          </p:cNvPr>
          <p:cNvSpPr txBox="1"/>
          <p:nvPr/>
        </p:nvSpPr>
        <p:spPr>
          <a:xfrm>
            <a:off x="6423742" y="2258962"/>
            <a:ext cx="53848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dirty="0"/>
              <a:t>Last week you were asked to review the 2 models. You will now be split into 2 groups, and together asked to present your findings to the other group. </a:t>
            </a:r>
          </a:p>
        </p:txBody>
      </p:sp>
    </p:spTree>
    <p:extLst>
      <p:ext uri="{BB962C8B-B14F-4D97-AF65-F5344CB8AC3E}">
        <p14:creationId xmlns:p14="http://schemas.microsoft.com/office/powerpoint/2010/main" val="2794757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B616DD0-A2B5-4E8C-9F15-4FDAE4CF8F48}"/>
              </a:ext>
            </a:extLst>
          </p:cNvPr>
          <p:cNvPicPr>
            <a:picLocks noGrp="1" noChangeAspect="1"/>
          </p:cNvPicPr>
          <p:nvPr>
            <p:ph idx="1"/>
          </p:nvPr>
        </p:nvPicPr>
        <p:blipFill rotWithShape="1">
          <a:blip r:embed="rId2"/>
          <a:srcRect b="11765"/>
          <a:stretch/>
        </p:blipFill>
        <p:spPr>
          <a:xfrm>
            <a:off x="20" y="10"/>
            <a:ext cx="12191980" cy="6857990"/>
          </a:xfrm>
          <a:prstGeom prst="rect">
            <a:avLst/>
          </a:prstGeom>
          <a:noFill/>
        </p:spPr>
      </p:pic>
    </p:spTree>
    <p:extLst>
      <p:ext uri="{BB962C8B-B14F-4D97-AF65-F5344CB8AC3E}">
        <p14:creationId xmlns:p14="http://schemas.microsoft.com/office/powerpoint/2010/main" val="3662208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hart, bubble chart&#10;&#10;Description automatically generated">
            <a:extLst>
              <a:ext uri="{FF2B5EF4-FFF2-40B4-BE49-F238E27FC236}">
                <a16:creationId xmlns:a16="http://schemas.microsoft.com/office/drawing/2014/main" id="{7EFDCC79-1A72-4B9F-9B8A-DFD96EF827E9}"/>
              </a:ext>
            </a:extLst>
          </p:cNvPr>
          <p:cNvPicPr>
            <a:picLocks noGrp="1" noChangeAspect="1"/>
          </p:cNvPicPr>
          <p:nvPr>
            <p:ph idx="1"/>
          </p:nvPr>
        </p:nvPicPr>
        <p:blipFill rotWithShape="1">
          <a:blip r:embed="rId2"/>
          <a:srcRect l="34149" r="843"/>
          <a:stretch/>
        </p:blipFill>
        <p:spPr>
          <a:xfrm>
            <a:off x="1614489" y="68264"/>
            <a:ext cx="8963025" cy="6721475"/>
          </a:xfrm>
          <a:noFill/>
        </p:spPr>
      </p:pic>
    </p:spTree>
    <p:extLst>
      <p:ext uri="{BB962C8B-B14F-4D97-AF65-F5344CB8AC3E}">
        <p14:creationId xmlns:p14="http://schemas.microsoft.com/office/powerpoint/2010/main" val="4195684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BC10F-CACD-4B04-814B-05A457B3D1B9}"/>
              </a:ext>
            </a:extLst>
          </p:cNvPr>
          <p:cNvSpPr>
            <a:spLocks noGrp="1"/>
          </p:cNvSpPr>
          <p:nvPr>
            <p:ph type="title"/>
          </p:nvPr>
        </p:nvSpPr>
        <p:spPr>
          <a:xfrm>
            <a:off x="1981200" y="274638"/>
            <a:ext cx="8229600" cy="1143000"/>
          </a:xfrm>
        </p:spPr>
        <p:txBody>
          <a:bodyPr anchor="ctr">
            <a:normAutofit/>
          </a:bodyPr>
          <a:lstStyle/>
          <a:p>
            <a:r>
              <a:rPr lang="en-GB" dirty="0"/>
              <a:t>The Star Model</a:t>
            </a:r>
          </a:p>
        </p:txBody>
      </p:sp>
      <p:pic>
        <p:nvPicPr>
          <p:cNvPr id="5" name="Content Placeholder 4" descr="Diagram&#10;&#10;Description automatically generated">
            <a:extLst>
              <a:ext uri="{FF2B5EF4-FFF2-40B4-BE49-F238E27FC236}">
                <a16:creationId xmlns:a16="http://schemas.microsoft.com/office/drawing/2014/main" id="{87859B52-7648-41B2-BAC5-662A334513F8}"/>
              </a:ext>
            </a:extLst>
          </p:cNvPr>
          <p:cNvPicPr>
            <a:picLocks noGrp="1" noChangeAspect="1"/>
          </p:cNvPicPr>
          <p:nvPr>
            <p:ph idx="1"/>
          </p:nvPr>
        </p:nvPicPr>
        <p:blipFill>
          <a:blip r:embed="rId2"/>
          <a:stretch>
            <a:fillRect/>
          </a:stretch>
        </p:blipFill>
        <p:spPr>
          <a:xfrm>
            <a:off x="2818150" y="1600201"/>
            <a:ext cx="6555701" cy="3917032"/>
          </a:xfrm>
          <a:noFill/>
        </p:spPr>
      </p:pic>
    </p:spTree>
    <p:extLst>
      <p:ext uri="{BB962C8B-B14F-4D97-AF65-F5344CB8AC3E}">
        <p14:creationId xmlns:p14="http://schemas.microsoft.com/office/powerpoint/2010/main" val="3875934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C68D2-EF0E-43A5-B774-A7FB708F5539}"/>
              </a:ext>
            </a:extLst>
          </p:cNvPr>
          <p:cNvSpPr>
            <a:spLocks noGrp="1"/>
          </p:cNvSpPr>
          <p:nvPr>
            <p:ph type="title"/>
          </p:nvPr>
        </p:nvSpPr>
        <p:spPr/>
        <p:txBody>
          <a:bodyPr/>
          <a:lstStyle/>
          <a:p>
            <a:r>
              <a:rPr lang="en-GB" dirty="0"/>
              <a:t>The Star Model (GALBRAITH)</a:t>
            </a:r>
          </a:p>
        </p:txBody>
      </p:sp>
      <p:sp>
        <p:nvSpPr>
          <p:cNvPr id="3" name="Content Placeholder 2">
            <a:extLst>
              <a:ext uri="{FF2B5EF4-FFF2-40B4-BE49-F238E27FC236}">
                <a16:creationId xmlns:a16="http://schemas.microsoft.com/office/drawing/2014/main" id="{80E303ED-049A-405A-A9EA-B5CDDFD0F160}"/>
              </a:ext>
            </a:extLst>
          </p:cNvPr>
          <p:cNvSpPr>
            <a:spLocks noGrp="1"/>
          </p:cNvSpPr>
          <p:nvPr>
            <p:ph idx="1"/>
          </p:nvPr>
        </p:nvSpPr>
        <p:spPr/>
        <p:txBody>
          <a:bodyPr>
            <a:normAutofit fontScale="62500" lnSpcReduction="20000"/>
          </a:bodyPr>
          <a:lstStyle/>
          <a:p>
            <a:r>
              <a:rPr lang="en-GB" dirty="0"/>
              <a:t>Strategy  </a:t>
            </a:r>
          </a:p>
          <a:p>
            <a:pPr lvl="1"/>
            <a:r>
              <a:rPr lang="en-GB" dirty="0"/>
              <a:t>company’s formula for winning, goals and objectives. Usually the first component to be addressed </a:t>
            </a:r>
          </a:p>
          <a:p>
            <a:r>
              <a:rPr lang="en-GB" dirty="0"/>
              <a:t>Structure </a:t>
            </a:r>
          </a:p>
          <a:p>
            <a:pPr lvl="1"/>
            <a:r>
              <a:rPr lang="en-GB" dirty="0"/>
              <a:t> placement of power within the organisation – type of jobs, number of people, lateral hierarchy or different?</a:t>
            </a:r>
          </a:p>
          <a:p>
            <a:r>
              <a:rPr lang="en-GB" dirty="0"/>
              <a:t>Processes </a:t>
            </a:r>
          </a:p>
          <a:p>
            <a:pPr lvl="1"/>
            <a:r>
              <a:rPr lang="en-GB" dirty="0"/>
              <a:t> how the organisation functions</a:t>
            </a:r>
          </a:p>
          <a:p>
            <a:r>
              <a:rPr lang="en-GB" dirty="0"/>
              <a:t>Rewards </a:t>
            </a:r>
          </a:p>
          <a:p>
            <a:pPr lvl="1"/>
            <a:r>
              <a:rPr lang="en-GB" dirty="0"/>
              <a:t> align the goals of the employees to the goals of the organisation – compensation and benefits </a:t>
            </a:r>
          </a:p>
          <a:p>
            <a:r>
              <a:rPr lang="en-GB" dirty="0"/>
              <a:t>People </a:t>
            </a:r>
          </a:p>
          <a:p>
            <a:pPr lvl="1"/>
            <a:r>
              <a:rPr lang="en-GB" dirty="0"/>
              <a:t> HR policies of recruiting, selection, training and development</a:t>
            </a:r>
          </a:p>
        </p:txBody>
      </p:sp>
    </p:spTree>
    <p:extLst>
      <p:ext uri="{BB962C8B-B14F-4D97-AF65-F5344CB8AC3E}">
        <p14:creationId xmlns:p14="http://schemas.microsoft.com/office/powerpoint/2010/main" val="371836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38BA8C-26CC-46F4-B29F-A341B805F5E1}"/>
              </a:ext>
            </a:extLst>
          </p:cNvPr>
          <p:cNvSpPr>
            <a:spLocks noGrp="1"/>
          </p:cNvSpPr>
          <p:nvPr>
            <p:ph idx="1"/>
          </p:nvPr>
        </p:nvSpPr>
        <p:spPr>
          <a:xfrm>
            <a:off x="609600" y="1295401"/>
            <a:ext cx="10972800" cy="3917032"/>
          </a:xfrm>
        </p:spPr>
        <p:txBody>
          <a:bodyPr>
            <a:normAutofit fontScale="92500" lnSpcReduction="10000"/>
          </a:bodyPr>
          <a:lstStyle/>
          <a:p>
            <a:r>
              <a:rPr lang="en-GB" b="1" i="0" dirty="0">
                <a:solidFill>
                  <a:srgbClr val="58595B"/>
                </a:solidFill>
                <a:effectLst/>
                <a:latin typeface="Open Sans"/>
              </a:rPr>
              <a:t>These models are mostly inward looking, based on a stable and single overarching business design. Future organisations may also need to consider more agile, adaptable business models to stay future fit </a:t>
            </a:r>
          </a:p>
          <a:p>
            <a:r>
              <a:rPr lang="en-GB" b="1" i="0" dirty="0">
                <a:solidFill>
                  <a:srgbClr val="58595B"/>
                </a:solidFill>
                <a:effectLst/>
                <a:latin typeface="Open Sans"/>
              </a:rPr>
              <a:t>This diagnostic exercise can be undertaken in various different ways, using a range of different tools, such as </a:t>
            </a:r>
            <a:r>
              <a:rPr lang="en-GB" b="1" i="0" u="sng" dirty="0">
                <a:solidFill>
                  <a:srgbClr val="68297F"/>
                </a:solidFill>
                <a:effectLst/>
                <a:latin typeface="Open Sans"/>
              </a:rPr>
              <a:t>SWOT</a:t>
            </a:r>
            <a:r>
              <a:rPr lang="en-GB" b="1" i="0" dirty="0">
                <a:solidFill>
                  <a:srgbClr val="58595B"/>
                </a:solidFill>
                <a:effectLst/>
                <a:latin typeface="Open Sans"/>
              </a:rPr>
              <a:t> and </a:t>
            </a:r>
            <a:r>
              <a:rPr lang="en-GB" b="1" i="0" u="sng" dirty="0">
                <a:solidFill>
                  <a:srgbClr val="68297F"/>
                </a:solidFill>
                <a:effectLst/>
                <a:latin typeface="Open Sans"/>
              </a:rPr>
              <a:t>PESTLE</a:t>
            </a:r>
            <a:r>
              <a:rPr lang="en-GB" b="1" i="0" dirty="0">
                <a:solidFill>
                  <a:srgbClr val="58595B"/>
                </a:solidFill>
                <a:effectLst/>
                <a:latin typeface="Open Sans"/>
              </a:rPr>
              <a:t> analysis, focus groups, surveys, qualitative feedback loops, organisation wide surveys, internal audits, and collaborative process reviews. </a:t>
            </a:r>
            <a:endParaRPr lang="en-GB" dirty="0"/>
          </a:p>
        </p:txBody>
      </p:sp>
      <p:sp>
        <p:nvSpPr>
          <p:cNvPr id="2" name="TextBox 1">
            <a:extLst>
              <a:ext uri="{FF2B5EF4-FFF2-40B4-BE49-F238E27FC236}">
                <a16:creationId xmlns:a16="http://schemas.microsoft.com/office/drawing/2014/main" id="{21FECA12-C476-414E-92B8-D412686432A1}"/>
              </a:ext>
            </a:extLst>
          </p:cNvPr>
          <p:cNvSpPr txBox="1"/>
          <p:nvPr/>
        </p:nvSpPr>
        <p:spPr>
          <a:xfrm>
            <a:off x="2153265" y="147484"/>
            <a:ext cx="7678993" cy="923330"/>
          </a:xfrm>
          <a:prstGeom prst="rect">
            <a:avLst/>
          </a:prstGeom>
          <a:noFill/>
        </p:spPr>
        <p:txBody>
          <a:bodyPr wrap="square" rtlCol="0">
            <a:spAutoFit/>
          </a:bodyPr>
          <a:lstStyle/>
          <a:p>
            <a:pPr algn="ctr"/>
            <a:r>
              <a:rPr lang="en-GB" sz="5400" b="1" dirty="0">
                <a:solidFill>
                  <a:srgbClr val="FF0000"/>
                </a:solidFill>
              </a:rPr>
              <a:t>Other Models</a:t>
            </a:r>
          </a:p>
        </p:txBody>
      </p:sp>
    </p:spTree>
    <p:extLst>
      <p:ext uri="{BB962C8B-B14F-4D97-AF65-F5344CB8AC3E}">
        <p14:creationId xmlns:p14="http://schemas.microsoft.com/office/powerpoint/2010/main" val="3248721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LE analysis">
            <a:hlinkClick r:id="" action="ppaction://media"/>
            <a:extLst>
              <a:ext uri="{FF2B5EF4-FFF2-40B4-BE49-F238E27FC236}">
                <a16:creationId xmlns:a16="http://schemas.microsoft.com/office/drawing/2014/main" id="{74AC9CA4-7661-4336-8265-FA0CA106F33B}"/>
              </a:ext>
            </a:extLst>
          </p:cNvPr>
          <p:cNvPicPr>
            <a:picLocks noGrp="1" noRot="1" noChangeAspect="1"/>
          </p:cNvPicPr>
          <p:nvPr>
            <p:ph idx="1"/>
            <a:videoFile r:link="rId1"/>
          </p:nvPr>
        </p:nvPicPr>
        <p:blipFill>
          <a:blip r:embed="rId4"/>
          <a:stretch>
            <a:fillRect/>
          </a:stretch>
        </p:blipFill>
        <p:spPr>
          <a:xfrm>
            <a:off x="963562" y="250532"/>
            <a:ext cx="10087896" cy="5403016"/>
          </a:xfrm>
          <a:prstGeom prst="rect">
            <a:avLst/>
          </a:prstGeom>
        </p:spPr>
      </p:pic>
    </p:spTree>
    <p:extLst>
      <p:ext uri="{BB962C8B-B14F-4D97-AF65-F5344CB8AC3E}">
        <p14:creationId xmlns:p14="http://schemas.microsoft.com/office/powerpoint/2010/main" val="336258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F55C32-4093-439C-87EB-EE0B2E8D8994}"/>
              </a:ext>
            </a:extLst>
          </p:cNvPr>
          <p:cNvSpPr>
            <a:spLocks noGrp="1"/>
          </p:cNvSpPr>
          <p:nvPr>
            <p:ph idx="1"/>
          </p:nvPr>
        </p:nvSpPr>
        <p:spPr>
          <a:xfrm>
            <a:off x="1981200" y="548681"/>
            <a:ext cx="8686800" cy="4968553"/>
          </a:xfrm>
        </p:spPr>
        <p:txBody>
          <a:bodyPr>
            <a:normAutofit/>
          </a:bodyPr>
          <a:lstStyle/>
          <a:p>
            <a:pPr algn="l">
              <a:buFont typeface="Arial" panose="020B0604020202020204" pitchFamily="34" charset="0"/>
              <a:buChar char="•"/>
            </a:pPr>
            <a:r>
              <a:rPr lang="en-GB" sz="1600" b="1" dirty="0">
                <a:solidFill>
                  <a:srgbClr val="58595B"/>
                </a:solidFill>
                <a:latin typeface="Arial" panose="020B0604020202020204" pitchFamily="34" charset="0"/>
                <a:cs typeface="Arial" panose="020B0604020202020204" pitchFamily="34" charset="0"/>
              </a:rPr>
              <a:t>Political: </a:t>
            </a:r>
            <a:r>
              <a:rPr lang="en-GB" sz="1600" dirty="0">
                <a:solidFill>
                  <a:srgbClr val="58595B"/>
                </a:solidFill>
                <a:latin typeface="Arial" panose="020B0604020202020204" pitchFamily="34" charset="0"/>
                <a:cs typeface="Arial" panose="020B0604020202020204" pitchFamily="34" charset="0"/>
              </a:rPr>
              <a:t>Tax policy; environmental regulations; trade restrictions and reform; tariffs; political stability </a:t>
            </a:r>
          </a:p>
          <a:p>
            <a:pPr algn="l">
              <a:buFont typeface="Arial" panose="020B0604020202020204" pitchFamily="34" charset="0"/>
              <a:buChar char="•"/>
            </a:pPr>
            <a:r>
              <a:rPr lang="en-GB" sz="1600" b="1" dirty="0">
                <a:solidFill>
                  <a:srgbClr val="58595B"/>
                </a:solidFill>
                <a:latin typeface="Arial" panose="020B0604020202020204" pitchFamily="34" charset="0"/>
                <a:cs typeface="Arial" panose="020B0604020202020204" pitchFamily="34" charset="0"/>
              </a:rPr>
              <a:t>Economic: </a:t>
            </a:r>
            <a:r>
              <a:rPr lang="en-GB" sz="1600" dirty="0">
                <a:solidFill>
                  <a:srgbClr val="58595B"/>
                </a:solidFill>
                <a:latin typeface="Arial" panose="020B0604020202020204" pitchFamily="34" charset="0"/>
                <a:cs typeface="Arial" panose="020B0604020202020204" pitchFamily="34" charset="0"/>
              </a:rPr>
              <a:t>Economic growth/decline; interest, exchange, inflation and wage rates; minimum wage; working hours; unemployment (local and national); credit availability; cost of living</a:t>
            </a:r>
          </a:p>
          <a:p>
            <a:pPr algn="l">
              <a:buFont typeface="Arial" panose="020B0604020202020204" pitchFamily="34" charset="0"/>
              <a:buChar char="•"/>
            </a:pPr>
            <a:r>
              <a:rPr lang="en-GB" sz="1600" b="1" dirty="0">
                <a:solidFill>
                  <a:srgbClr val="58595B"/>
                </a:solidFill>
                <a:latin typeface="Arial" panose="020B0604020202020204" pitchFamily="34" charset="0"/>
                <a:cs typeface="Arial" panose="020B0604020202020204" pitchFamily="34" charset="0"/>
              </a:rPr>
              <a:t>Sociological: </a:t>
            </a:r>
            <a:r>
              <a:rPr lang="en-GB" sz="1600" dirty="0">
                <a:solidFill>
                  <a:srgbClr val="58595B"/>
                </a:solidFill>
                <a:latin typeface="Arial" panose="020B0604020202020204" pitchFamily="34" charset="0"/>
                <a:cs typeface="Arial" panose="020B0604020202020204" pitchFamily="34" charset="0"/>
              </a:rPr>
              <a:t>Cultural norms and expectations; health consciousness; population growth rates; age distribution; career attitudes; health and safety</a:t>
            </a:r>
          </a:p>
          <a:p>
            <a:pPr algn="l">
              <a:buFont typeface="Arial" panose="020B0604020202020204" pitchFamily="34" charset="0"/>
              <a:buChar char="•"/>
            </a:pPr>
            <a:r>
              <a:rPr lang="en-GB" sz="1600" b="1" dirty="0">
                <a:solidFill>
                  <a:srgbClr val="58595B"/>
                </a:solidFill>
                <a:latin typeface="Arial" panose="020B0604020202020204" pitchFamily="34" charset="0"/>
                <a:cs typeface="Arial" panose="020B0604020202020204" pitchFamily="34" charset="0"/>
              </a:rPr>
              <a:t>Technological: </a:t>
            </a:r>
            <a:r>
              <a:rPr lang="en-GB" sz="1600" dirty="0">
                <a:solidFill>
                  <a:srgbClr val="58595B"/>
                </a:solidFill>
                <a:latin typeface="Arial" panose="020B0604020202020204" pitchFamily="34" charset="0"/>
                <a:cs typeface="Arial" panose="020B0604020202020204" pitchFamily="34" charset="0"/>
              </a:rPr>
              <a:t>New technologies are continually emerging (for example, in the fields of robotics and artificial intelligence), and the rate of change itself is increasing. How will this affect the organisation’s products or services? </a:t>
            </a:r>
          </a:p>
          <a:p>
            <a:pPr algn="l">
              <a:buFont typeface="Arial" panose="020B0604020202020204" pitchFamily="34" charset="0"/>
              <a:buChar char="•"/>
            </a:pPr>
            <a:r>
              <a:rPr lang="en-GB" sz="1600" b="1" dirty="0">
                <a:solidFill>
                  <a:srgbClr val="58595B"/>
                </a:solidFill>
                <a:latin typeface="Arial" panose="020B0604020202020204" pitchFamily="34" charset="0"/>
                <a:cs typeface="Arial" panose="020B0604020202020204" pitchFamily="34" charset="0"/>
              </a:rPr>
              <a:t>Legal: </a:t>
            </a:r>
            <a:r>
              <a:rPr lang="en-GB" sz="1600" dirty="0">
                <a:solidFill>
                  <a:srgbClr val="58595B"/>
                </a:solidFill>
                <a:latin typeface="Arial" panose="020B0604020202020204" pitchFamily="34" charset="0"/>
                <a:cs typeface="Arial" panose="020B0604020202020204" pitchFamily="34" charset="0"/>
              </a:rPr>
              <a:t>Changes to legislation impacting employment, access to materials, quotas, resources, imports/exports, and taxation </a:t>
            </a:r>
          </a:p>
          <a:p>
            <a:pPr algn="l">
              <a:buFont typeface="Arial" panose="020B0604020202020204" pitchFamily="34" charset="0"/>
              <a:buChar char="•"/>
            </a:pPr>
            <a:r>
              <a:rPr lang="en-GB" sz="1600" b="1" dirty="0">
                <a:solidFill>
                  <a:srgbClr val="58595B"/>
                </a:solidFill>
                <a:latin typeface="Arial" panose="020B0604020202020204" pitchFamily="34" charset="0"/>
                <a:cs typeface="Arial" panose="020B0604020202020204" pitchFamily="34" charset="0"/>
              </a:rPr>
              <a:t>Environmental: </a:t>
            </a:r>
            <a:r>
              <a:rPr lang="en-GB" sz="1600" dirty="0">
                <a:solidFill>
                  <a:srgbClr val="58595B"/>
                </a:solidFill>
                <a:latin typeface="Arial" panose="020B0604020202020204" pitchFamily="34" charset="0"/>
                <a:cs typeface="Arial" panose="020B0604020202020204" pitchFamily="34" charset="0"/>
              </a:rPr>
              <a:t>Global warming and the increased need to switch to sustainable resources; ethical sourcing (both locally and nationally), including supply chain intelligence. Pandemics and other emergencies.</a:t>
            </a:r>
          </a:p>
          <a:p>
            <a:endParaRPr lang="en-GB" sz="1600" dirty="0">
              <a:latin typeface="Arial" panose="020B0604020202020204" pitchFamily="34" charset="0"/>
              <a:cs typeface="Arial" panose="020B0604020202020204" pitchFamily="34" charset="0"/>
            </a:endParaRPr>
          </a:p>
          <a:p>
            <a:pPr marL="0" indent="0">
              <a:buNone/>
            </a:pPr>
            <a:r>
              <a:rPr lang="en-GB" sz="1600" b="1" dirty="0">
                <a:solidFill>
                  <a:srgbClr val="58595B"/>
                </a:solidFill>
                <a:latin typeface="Arial" panose="020B0604020202020204" pitchFamily="34" charset="0"/>
                <a:cs typeface="Arial" panose="020B0604020202020204" pitchFamily="34" charset="0"/>
              </a:rPr>
              <a:t>By analysing those factors, organisations can gain insight into the external influences which may impact their </a:t>
            </a:r>
            <a:r>
              <a:rPr lang="en-GB" sz="1600" b="1" dirty="0">
                <a:solidFill>
                  <a:srgbClr val="FF0000"/>
                </a:solidFill>
                <a:latin typeface="Arial" panose="020B0604020202020204" pitchFamily="34" charset="0"/>
                <a:cs typeface="Arial" panose="020B0604020202020204" pitchFamily="34" charset="0"/>
              </a:rPr>
              <a:t>strategy and business decisions   </a:t>
            </a:r>
            <a:r>
              <a:rPr lang="en-GB" sz="1200" dirty="0">
                <a:latin typeface="Arial" panose="020B0604020202020204" pitchFamily="34" charset="0"/>
                <a:cs typeface="Arial" panose="020B0604020202020204" pitchFamily="34" charset="0"/>
              </a:rPr>
              <a:t>(CIPD, 2021)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7397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241DE-9979-4107-B98A-ACBB595B7DFA}"/>
              </a:ext>
            </a:extLst>
          </p:cNvPr>
          <p:cNvSpPr>
            <a:spLocks noGrp="1"/>
          </p:cNvSpPr>
          <p:nvPr>
            <p:ph type="title"/>
          </p:nvPr>
        </p:nvSpPr>
        <p:spPr>
          <a:xfrm>
            <a:off x="553502" y="0"/>
            <a:ext cx="10972800" cy="1143000"/>
          </a:xfrm>
        </p:spPr>
        <p:txBody>
          <a:bodyPr/>
          <a:lstStyle/>
          <a:p>
            <a:r>
              <a:rPr lang="en-GB" dirty="0"/>
              <a:t>What is it used for?</a:t>
            </a:r>
          </a:p>
        </p:txBody>
      </p:sp>
      <p:sp>
        <p:nvSpPr>
          <p:cNvPr id="3" name="Content Placeholder 2">
            <a:extLst>
              <a:ext uri="{FF2B5EF4-FFF2-40B4-BE49-F238E27FC236}">
                <a16:creationId xmlns:a16="http://schemas.microsoft.com/office/drawing/2014/main" id="{50919D8E-FD1F-4970-A491-5CBAF0E0A812}"/>
              </a:ext>
            </a:extLst>
          </p:cNvPr>
          <p:cNvSpPr>
            <a:spLocks noGrp="1"/>
          </p:cNvSpPr>
          <p:nvPr>
            <p:ph idx="1"/>
          </p:nvPr>
        </p:nvSpPr>
        <p:spPr>
          <a:xfrm>
            <a:off x="158944" y="823402"/>
            <a:ext cx="11874111" cy="4964687"/>
          </a:xfrm>
        </p:spPr>
        <p:txBody>
          <a:bodyPr>
            <a:normAutofit/>
          </a:bodyPr>
          <a:lstStyle/>
          <a:p>
            <a:pPr algn="l"/>
            <a:r>
              <a:rPr lang="en-GB" sz="1600" b="1" i="0" dirty="0">
                <a:solidFill>
                  <a:srgbClr val="5C534A"/>
                </a:solidFill>
                <a:effectLst/>
                <a:latin typeface="Arial" panose="020B0604020202020204" pitchFamily="34" charset="0"/>
                <a:cs typeface="Arial" panose="020B0604020202020204" pitchFamily="34" charset="0"/>
              </a:rPr>
              <a:t>Strategic business planning</a:t>
            </a:r>
          </a:p>
          <a:p>
            <a:pPr lvl="1"/>
            <a:r>
              <a:rPr lang="en-GB" sz="1200" i="0" dirty="0">
                <a:solidFill>
                  <a:srgbClr val="58595B"/>
                </a:solidFill>
                <a:effectLst/>
                <a:latin typeface="Arial" panose="020B0604020202020204" pitchFamily="34" charset="0"/>
                <a:cs typeface="Arial" panose="020B0604020202020204" pitchFamily="34" charset="0"/>
              </a:rPr>
              <a:t>It provides the senior management team with contextual information about the direction in which the business is going, brand positioning, growth targets, and any risks (such as another pandemic) which might bring a decline in productivity. </a:t>
            </a:r>
          </a:p>
          <a:p>
            <a:pPr lvl="1"/>
            <a:r>
              <a:rPr lang="en-GB" sz="1200" i="0" dirty="0">
                <a:solidFill>
                  <a:srgbClr val="58595B"/>
                </a:solidFill>
                <a:effectLst/>
                <a:latin typeface="Arial" panose="020B0604020202020204" pitchFamily="34" charset="0"/>
                <a:cs typeface="Arial" panose="020B0604020202020204" pitchFamily="34" charset="0"/>
              </a:rPr>
              <a:t>It can also help determine the validity of existing products and services and define new product development.</a:t>
            </a:r>
          </a:p>
          <a:p>
            <a:pPr algn="l"/>
            <a:r>
              <a:rPr lang="en-GB" sz="1600" b="1" i="0" dirty="0">
                <a:solidFill>
                  <a:srgbClr val="5C534A"/>
                </a:solidFill>
                <a:effectLst/>
                <a:latin typeface="Arial" panose="020B0604020202020204" pitchFamily="34" charset="0"/>
                <a:cs typeface="Arial" panose="020B0604020202020204" pitchFamily="34" charset="0"/>
              </a:rPr>
              <a:t>Workforce planning - </a:t>
            </a:r>
            <a:r>
              <a:rPr lang="en-GB" sz="1600" b="1" i="0" dirty="0">
                <a:solidFill>
                  <a:srgbClr val="58595B"/>
                </a:solidFill>
                <a:effectLst/>
                <a:latin typeface="Arial" panose="020B0604020202020204" pitchFamily="34" charset="0"/>
                <a:cs typeface="Arial" panose="020B0604020202020204" pitchFamily="34" charset="0"/>
              </a:rPr>
              <a:t>is a business process that aligns business and people strategies. </a:t>
            </a:r>
          </a:p>
          <a:p>
            <a:pPr lvl="1"/>
            <a:r>
              <a:rPr lang="en-GB" sz="1200" i="0" dirty="0">
                <a:solidFill>
                  <a:srgbClr val="58595B"/>
                </a:solidFill>
                <a:effectLst/>
                <a:latin typeface="Arial" panose="020B0604020202020204" pitchFamily="34" charset="0"/>
                <a:cs typeface="Arial" panose="020B0604020202020204" pitchFamily="34" charset="0"/>
              </a:rPr>
              <a:t>identify disruptive changes to business models that may have a profound impact on the future employment landscape. </a:t>
            </a:r>
          </a:p>
          <a:p>
            <a:pPr lvl="1"/>
            <a:r>
              <a:rPr lang="en-GB" sz="1200" i="0" dirty="0">
                <a:solidFill>
                  <a:srgbClr val="58595B"/>
                </a:solidFill>
                <a:effectLst/>
                <a:latin typeface="Arial" panose="020B0604020202020204" pitchFamily="34" charset="0"/>
                <a:cs typeface="Arial" panose="020B0604020202020204" pitchFamily="34" charset="0"/>
              </a:rPr>
              <a:t>Organisations are facing huge changes in their workforce from increased skills gaps, the creation of job roles that did not exist 10 years ago, and job reductions or displacement. </a:t>
            </a:r>
            <a:endParaRPr lang="en-GB" sz="1050" dirty="0">
              <a:solidFill>
                <a:srgbClr val="58595B"/>
              </a:solidFill>
              <a:latin typeface="Arial" panose="020B0604020202020204" pitchFamily="34" charset="0"/>
              <a:cs typeface="Arial" panose="020B0604020202020204" pitchFamily="34" charset="0"/>
            </a:endParaRPr>
          </a:p>
          <a:p>
            <a:pPr algn="l"/>
            <a:r>
              <a:rPr lang="en-GB" sz="1600" b="1" i="0" dirty="0">
                <a:solidFill>
                  <a:srgbClr val="58595B"/>
                </a:solidFill>
                <a:effectLst/>
                <a:latin typeface="Arial" panose="020B0604020202020204" pitchFamily="34" charset="0"/>
                <a:cs typeface="Arial" panose="020B0604020202020204" pitchFamily="34" charset="0"/>
              </a:rPr>
              <a:t>Market Planning – </a:t>
            </a:r>
          </a:p>
          <a:p>
            <a:pPr lvl="1"/>
            <a:r>
              <a:rPr lang="en-GB" sz="1200" i="0" dirty="0">
                <a:solidFill>
                  <a:srgbClr val="58595B"/>
                </a:solidFill>
                <a:effectLst/>
                <a:latin typeface="Arial" panose="020B0604020202020204" pitchFamily="34" charset="0"/>
                <a:cs typeface="Arial" panose="020B0604020202020204" pitchFamily="34" charset="0"/>
              </a:rPr>
              <a:t>provides the essential element of ‘climate’ in the situation analysis phase of the marketing planning process. </a:t>
            </a:r>
          </a:p>
          <a:p>
            <a:pPr lvl="1"/>
            <a:r>
              <a:rPr lang="en-GB" sz="1200" i="0" dirty="0">
                <a:solidFill>
                  <a:srgbClr val="58595B"/>
                </a:solidFill>
                <a:effectLst/>
                <a:latin typeface="Arial" panose="020B0604020202020204" pitchFamily="34" charset="0"/>
                <a:cs typeface="Arial" panose="020B0604020202020204" pitchFamily="34" charset="0"/>
              </a:rPr>
              <a:t>It can help prioritise business activities to accomplish specific marketing objectives within a set timeframe. </a:t>
            </a:r>
          </a:p>
          <a:p>
            <a:pPr algn="l"/>
            <a:r>
              <a:rPr lang="en-GB" sz="1600" b="1" i="0" dirty="0">
                <a:solidFill>
                  <a:srgbClr val="5C534A"/>
                </a:solidFill>
                <a:effectLst/>
                <a:latin typeface="Arial" panose="020B0604020202020204" pitchFamily="34" charset="0"/>
                <a:cs typeface="Arial" panose="020B0604020202020204" pitchFamily="34" charset="0"/>
              </a:rPr>
              <a:t>Product development</a:t>
            </a:r>
          </a:p>
          <a:p>
            <a:pPr lvl="1"/>
            <a:r>
              <a:rPr lang="en-GB" sz="1200" i="0" dirty="0">
                <a:solidFill>
                  <a:srgbClr val="58595B"/>
                </a:solidFill>
                <a:effectLst/>
                <a:latin typeface="Arial" panose="020B0604020202020204" pitchFamily="34" charset="0"/>
                <a:cs typeface="Arial" panose="020B0604020202020204" pitchFamily="34" charset="0"/>
              </a:rPr>
              <a:t>By offering insights on what’s happening externally to an organisation, a PESTLE analysis can help you decide whether to enter or leave a route to market, determine whether your product or service still fulfils a need in the marketplace, or when to launch a new product. </a:t>
            </a:r>
          </a:p>
          <a:p>
            <a:pPr algn="l"/>
            <a:r>
              <a:rPr lang="en-GB" sz="1600" b="1" i="0" dirty="0">
                <a:solidFill>
                  <a:srgbClr val="5C534A"/>
                </a:solidFill>
                <a:effectLst/>
                <a:latin typeface="Arial" panose="020B0604020202020204" pitchFamily="34" charset="0"/>
                <a:cs typeface="Arial" panose="020B0604020202020204" pitchFamily="34" charset="0"/>
              </a:rPr>
              <a:t>Organisational change</a:t>
            </a:r>
          </a:p>
          <a:p>
            <a:pPr lvl="1"/>
            <a:r>
              <a:rPr lang="en-GB" sz="1200" i="0" dirty="0">
                <a:solidFill>
                  <a:srgbClr val="58595B"/>
                </a:solidFill>
                <a:effectLst/>
                <a:latin typeface="Arial" panose="020B0604020202020204" pitchFamily="34" charset="0"/>
                <a:cs typeface="Arial" panose="020B0604020202020204" pitchFamily="34" charset="0"/>
              </a:rPr>
              <a:t>A PESTLE analysis can be a powerful activity for understanding the context for </a:t>
            </a:r>
            <a:r>
              <a:rPr lang="en-GB" sz="1200" i="0" u="sng" dirty="0">
                <a:solidFill>
                  <a:srgbClr val="68297F"/>
                </a:solidFill>
                <a:effectLst/>
                <a:latin typeface="Arial" panose="020B0604020202020204" pitchFamily="34" charset="0"/>
                <a:cs typeface="Arial" panose="020B0604020202020204" pitchFamily="34" charset="0"/>
              </a:rPr>
              <a:t>change</a:t>
            </a:r>
            <a:r>
              <a:rPr lang="en-GB" sz="1200" i="0" dirty="0">
                <a:solidFill>
                  <a:srgbClr val="58595B"/>
                </a:solidFill>
                <a:effectLst/>
                <a:latin typeface="Arial" panose="020B0604020202020204" pitchFamily="34" charset="0"/>
                <a:cs typeface="Arial" panose="020B0604020202020204" pitchFamily="34" charset="0"/>
              </a:rPr>
              <a:t>, and the potential areas of focus to make change successful. In this situation, PESTLE is most effective when used in association with a </a:t>
            </a:r>
            <a:r>
              <a:rPr lang="en-GB" sz="1200" i="0" u="sng" dirty="0">
                <a:solidFill>
                  <a:srgbClr val="68297F"/>
                </a:solidFill>
                <a:effectLst/>
                <a:latin typeface="Arial" panose="020B0604020202020204" pitchFamily="34" charset="0"/>
                <a:cs typeface="Arial" panose="020B0604020202020204" pitchFamily="34" charset="0"/>
              </a:rPr>
              <a:t>SWOT analysis</a:t>
            </a:r>
            <a:r>
              <a:rPr lang="en-GB" sz="1200" i="0" dirty="0">
                <a:solidFill>
                  <a:srgbClr val="58595B"/>
                </a:solidFill>
                <a:effectLst/>
                <a:latin typeface="Arial" panose="020B0604020202020204" pitchFamily="34" charset="0"/>
                <a:cs typeface="Arial" panose="020B0604020202020204" pitchFamily="34" charset="0"/>
              </a:rPr>
              <a:t> to provide information about potential opportunities and threats around labour changes; for example, skills shortages and current workforce capabilities. </a:t>
            </a:r>
          </a:p>
          <a:p>
            <a:pPr algn="l"/>
            <a:r>
              <a:rPr lang="en-GB" sz="1600" b="1" i="0" dirty="0">
                <a:solidFill>
                  <a:srgbClr val="5C534A"/>
                </a:solidFill>
                <a:effectLst/>
                <a:latin typeface="Arial" panose="020B0604020202020204" pitchFamily="34" charset="0"/>
                <a:cs typeface="Arial" panose="020B0604020202020204" pitchFamily="34" charset="0"/>
              </a:rPr>
              <a:t>People strategies, reports and projects</a:t>
            </a:r>
          </a:p>
          <a:p>
            <a:pPr lvl="1"/>
            <a:r>
              <a:rPr lang="en-GB" sz="1200" i="0" dirty="0">
                <a:solidFill>
                  <a:srgbClr val="58595B"/>
                </a:solidFill>
                <a:effectLst/>
                <a:latin typeface="Arial" panose="020B0604020202020204" pitchFamily="34" charset="0"/>
                <a:cs typeface="Arial" panose="020B0604020202020204" pitchFamily="34" charset="0"/>
              </a:rPr>
              <a:t>a framework for looking outside the organisation to hypothesise what may or may not happen in future. It can ensure that basic factors are not overlooked or ignored when </a:t>
            </a:r>
            <a:r>
              <a:rPr lang="en-GB" sz="1200" i="0" u="sng" dirty="0">
                <a:solidFill>
                  <a:srgbClr val="68297F"/>
                </a:solidFill>
                <a:effectLst/>
                <a:latin typeface="Arial" panose="020B0604020202020204" pitchFamily="34" charset="0"/>
                <a:cs typeface="Arial" panose="020B0604020202020204" pitchFamily="34" charset="0"/>
              </a:rPr>
              <a:t>aligning people strategies to the broader organisation strategy</a:t>
            </a:r>
            <a:r>
              <a:rPr lang="en-GB" sz="1200" i="0" dirty="0">
                <a:solidFill>
                  <a:srgbClr val="58595B"/>
                </a:solidFill>
                <a:effectLst/>
                <a:latin typeface="Arial" panose="020B0604020202020204" pitchFamily="34" charset="0"/>
                <a:cs typeface="Arial" panose="020B0604020202020204" pitchFamily="34" charset="0"/>
              </a:rPr>
              <a:t>. </a:t>
            </a:r>
            <a:r>
              <a:rPr lang="en-GB" sz="900" dirty="0"/>
              <a:t>(CIPD, 2021)</a:t>
            </a:r>
          </a:p>
        </p:txBody>
      </p:sp>
    </p:spTree>
    <p:extLst>
      <p:ext uri="{BB962C8B-B14F-4D97-AF65-F5344CB8AC3E}">
        <p14:creationId xmlns:p14="http://schemas.microsoft.com/office/powerpoint/2010/main" val="111922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0" end="10"/>
                                            </p:txEl>
                                          </p:spTgt>
                                        </p:tgtEl>
                                        <p:attrNameLst>
                                          <p:attrName>style.visibility</p:attrName>
                                        </p:attrNameLst>
                                      </p:cBhvr>
                                      <p:to>
                                        <p:strVal val="visible"/>
                                      </p:to>
                                    </p:set>
                                    <p:anim calcmode="lin" valueType="num">
                                      <p:cBhvr additive="base">
                                        <p:cTn id="5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
                                            <p:txEl>
                                              <p:pRg st="11" end="11"/>
                                            </p:txEl>
                                          </p:spTgt>
                                        </p:tgtEl>
                                        <p:attrNameLst>
                                          <p:attrName>style.visibility</p:attrName>
                                        </p:attrNameLst>
                                      </p:cBhvr>
                                      <p:to>
                                        <p:strVal val="visible"/>
                                      </p:to>
                                    </p:set>
                                    <p:anim calcmode="lin" valueType="num">
                                      <p:cBhvr additive="base">
                                        <p:cTn id="5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3">
                                            <p:txEl>
                                              <p:pRg st="12" end="12"/>
                                            </p:txEl>
                                          </p:spTgt>
                                        </p:tgtEl>
                                        <p:attrNameLst>
                                          <p:attrName>style.visibility</p:attrName>
                                        </p:attrNameLst>
                                      </p:cBhvr>
                                      <p:to>
                                        <p:strVal val="visible"/>
                                      </p:to>
                                    </p:set>
                                    <p:anim calcmode="lin" valueType="num">
                                      <p:cBhvr additive="base">
                                        <p:cTn id="6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3">
                                            <p:txEl>
                                              <p:pRg st="13" end="13"/>
                                            </p:txEl>
                                          </p:spTgt>
                                        </p:tgtEl>
                                        <p:attrNameLst>
                                          <p:attrName>style.visibility</p:attrName>
                                        </p:attrNameLst>
                                      </p:cBhvr>
                                      <p:to>
                                        <p:strVal val="visible"/>
                                      </p:to>
                                    </p:set>
                                    <p:anim calcmode="lin" valueType="num">
                                      <p:cBhvr additive="base">
                                        <p:cTn id="6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71" presetID="2" presetClass="entr" presetSubtype="4" fill="hold" nodeType="withEffect">
                                  <p:stCondLst>
                                    <p:cond delay="0"/>
                                  </p:stCondLst>
                                  <p:childTnLst>
                                    <p:set>
                                      <p:cBhvr>
                                        <p:cTn id="72" dur="1" fill="hold">
                                          <p:stCondLst>
                                            <p:cond delay="0"/>
                                          </p:stCondLst>
                                        </p:cTn>
                                        <p:tgtEl>
                                          <p:spTgt spid="3">
                                            <p:txEl>
                                              <p:pRg st="14" end="14"/>
                                            </p:txEl>
                                          </p:spTgt>
                                        </p:tgtEl>
                                        <p:attrNameLst>
                                          <p:attrName>style.visibility</p:attrName>
                                        </p:attrNameLst>
                                      </p:cBhvr>
                                      <p:to>
                                        <p:strVal val="visible"/>
                                      </p:to>
                                    </p:set>
                                    <p:anim calcmode="lin" valueType="num">
                                      <p:cBhvr additive="base">
                                        <p:cTn id="73"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3D335-00C8-41F0-A669-20DF72016541}"/>
              </a:ext>
            </a:extLst>
          </p:cNvPr>
          <p:cNvSpPr>
            <a:spLocks noGrp="1"/>
          </p:cNvSpPr>
          <p:nvPr>
            <p:ph type="title"/>
          </p:nvPr>
        </p:nvSpPr>
        <p:spPr/>
        <p:txBody>
          <a:bodyPr/>
          <a:lstStyle/>
          <a:p>
            <a:r>
              <a:rPr lang="en-GB" dirty="0"/>
              <a:t>Advantages and Disadvantages</a:t>
            </a:r>
          </a:p>
        </p:txBody>
      </p:sp>
      <p:sp>
        <p:nvSpPr>
          <p:cNvPr id="3" name="Content Placeholder 2">
            <a:extLst>
              <a:ext uri="{FF2B5EF4-FFF2-40B4-BE49-F238E27FC236}">
                <a16:creationId xmlns:a16="http://schemas.microsoft.com/office/drawing/2014/main" id="{210ECAEF-6382-4465-BA74-918DE926FB8B}"/>
              </a:ext>
            </a:extLst>
          </p:cNvPr>
          <p:cNvSpPr>
            <a:spLocks noGrp="1"/>
          </p:cNvSpPr>
          <p:nvPr>
            <p:ph idx="1"/>
          </p:nvPr>
        </p:nvSpPr>
        <p:spPr/>
        <p:txBody>
          <a:bodyPr>
            <a:normAutofit fontScale="47500" lnSpcReduction="20000"/>
          </a:bodyPr>
          <a:lstStyle/>
          <a:p>
            <a:pPr marL="0" indent="0" algn="l">
              <a:buNone/>
            </a:pPr>
            <a:r>
              <a:rPr lang="en-GB" b="1" i="0" dirty="0">
                <a:solidFill>
                  <a:srgbClr val="58595B"/>
                </a:solidFill>
                <a:effectLst/>
                <a:latin typeface="Open Sans"/>
              </a:rPr>
              <a:t>Advantages:</a:t>
            </a:r>
          </a:p>
          <a:p>
            <a:pPr algn="l">
              <a:buFont typeface="Arial" panose="020B0604020202020204" pitchFamily="34" charset="0"/>
              <a:buChar char="•"/>
            </a:pPr>
            <a:r>
              <a:rPr lang="en-GB" b="1" i="0" dirty="0">
                <a:solidFill>
                  <a:srgbClr val="58595B"/>
                </a:solidFill>
                <a:effectLst/>
                <a:latin typeface="Open Sans"/>
              </a:rPr>
              <a:t>It’s a simple framework.</a:t>
            </a:r>
          </a:p>
          <a:p>
            <a:pPr algn="l">
              <a:buFont typeface="Arial" panose="020B0604020202020204" pitchFamily="34" charset="0"/>
              <a:buChar char="•"/>
            </a:pPr>
            <a:r>
              <a:rPr lang="en-GB" b="1" i="0" dirty="0">
                <a:solidFill>
                  <a:srgbClr val="58595B"/>
                </a:solidFill>
                <a:effectLst/>
                <a:latin typeface="Open Sans"/>
              </a:rPr>
              <a:t>It facilitates an understanding of the wider business environment. </a:t>
            </a:r>
          </a:p>
          <a:p>
            <a:pPr algn="l">
              <a:buFont typeface="Arial" panose="020B0604020202020204" pitchFamily="34" charset="0"/>
              <a:buChar char="•"/>
            </a:pPr>
            <a:r>
              <a:rPr lang="en-GB" b="1" i="0" dirty="0">
                <a:solidFill>
                  <a:srgbClr val="58595B"/>
                </a:solidFill>
                <a:effectLst/>
                <a:latin typeface="Open Sans"/>
              </a:rPr>
              <a:t>It encourages the development of external and strategic thinking. </a:t>
            </a:r>
          </a:p>
          <a:p>
            <a:pPr algn="l">
              <a:buFont typeface="Arial" panose="020B0604020202020204" pitchFamily="34" charset="0"/>
              <a:buChar char="•"/>
            </a:pPr>
            <a:r>
              <a:rPr lang="en-GB" b="1" i="0" dirty="0">
                <a:solidFill>
                  <a:srgbClr val="58595B"/>
                </a:solidFill>
                <a:effectLst/>
                <a:latin typeface="Open Sans"/>
              </a:rPr>
              <a:t>It can enable an organisation to anticipate future business threats and take action to avoid or minimise their impact.</a:t>
            </a:r>
          </a:p>
          <a:p>
            <a:pPr algn="l">
              <a:buFont typeface="Arial" panose="020B0604020202020204" pitchFamily="34" charset="0"/>
              <a:buChar char="•"/>
            </a:pPr>
            <a:r>
              <a:rPr lang="en-GB" b="1" i="0" dirty="0">
                <a:solidFill>
                  <a:srgbClr val="58595B"/>
                </a:solidFill>
                <a:effectLst/>
                <a:latin typeface="Open Sans"/>
              </a:rPr>
              <a:t>It can enable an organisation to spot business opportunities and exploit them fully.</a:t>
            </a:r>
          </a:p>
          <a:p>
            <a:pPr marL="0" indent="0" algn="l">
              <a:buNone/>
            </a:pPr>
            <a:endParaRPr lang="en-GB" b="1" i="0" dirty="0">
              <a:solidFill>
                <a:srgbClr val="58595B"/>
              </a:solidFill>
              <a:effectLst/>
              <a:latin typeface="Open Sans"/>
            </a:endParaRPr>
          </a:p>
          <a:p>
            <a:pPr marL="0" indent="0" algn="l">
              <a:buNone/>
            </a:pPr>
            <a:r>
              <a:rPr lang="en-GB" b="1" i="0" dirty="0">
                <a:solidFill>
                  <a:srgbClr val="58595B"/>
                </a:solidFill>
                <a:effectLst/>
                <a:latin typeface="Open Sans"/>
              </a:rPr>
              <a:t>Disadvantages:</a:t>
            </a:r>
          </a:p>
          <a:p>
            <a:pPr algn="l">
              <a:buFont typeface="Arial" panose="020B0604020202020204" pitchFamily="34" charset="0"/>
              <a:buChar char="•"/>
            </a:pPr>
            <a:r>
              <a:rPr lang="en-GB" b="1" i="0" dirty="0">
                <a:solidFill>
                  <a:srgbClr val="58595B"/>
                </a:solidFill>
                <a:effectLst/>
                <a:latin typeface="Open Sans"/>
              </a:rPr>
              <a:t>Some PESTLE analysis users oversimplify the amount of data used for decisions – it’s easy to use insufficient data.</a:t>
            </a:r>
          </a:p>
          <a:p>
            <a:pPr algn="l">
              <a:buFont typeface="Arial" panose="020B0604020202020204" pitchFamily="34" charset="0"/>
              <a:buChar char="•"/>
            </a:pPr>
            <a:r>
              <a:rPr lang="en-GB" b="1" i="0" dirty="0">
                <a:solidFill>
                  <a:srgbClr val="58595B"/>
                </a:solidFill>
                <a:effectLst/>
                <a:latin typeface="Open Sans"/>
              </a:rPr>
              <a:t>The risk of capturing too much data may lead to ‘paralysis by analysis’. </a:t>
            </a:r>
          </a:p>
          <a:p>
            <a:pPr algn="l">
              <a:buFont typeface="Arial" panose="020B0604020202020204" pitchFamily="34" charset="0"/>
              <a:buChar char="•"/>
            </a:pPr>
            <a:r>
              <a:rPr lang="en-GB" b="1" i="0" dirty="0">
                <a:solidFill>
                  <a:srgbClr val="58595B"/>
                </a:solidFill>
                <a:effectLst/>
                <a:latin typeface="Open Sans"/>
              </a:rPr>
              <a:t>The data used may be based on assumptions that later prove to be unfounded. </a:t>
            </a:r>
          </a:p>
          <a:p>
            <a:pPr algn="l">
              <a:buFont typeface="Arial" panose="020B0604020202020204" pitchFamily="34" charset="0"/>
              <a:buChar char="•"/>
            </a:pPr>
            <a:r>
              <a:rPr lang="en-GB" b="1" i="0" dirty="0">
                <a:solidFill>
                  <a:srgbClr val="58595B"/>
                </a:solidFill>
                <a:effectLst/>
                <a:latin typeface="Open Sans"/>
              </a:rPr>
              <a:t>The pace of change makes it increasingly difficult to anticipate developments that may affect an organisation in the future.</a:t>
            </a:r>
          </a:p>
          <a:p>
            <a:pPr algn="l">
              <a:buFont typeface="Arial" panose="020B0604020202020204" pitchFamily="34" charset="0"/>
              <a:buChar char="•"/>
            </a:pPr>
            <a:r>
              <a:rPr lang="en-GB" b="1" i="0" dirty="0">
                <a:solidFill>
                  <a:srgbClr val="58595B"/>
                </a:solidFill>
                <a:effectLst/>
                <a:latin typeface="Open Sans"/>
              </a:rPr>
              <a:t>To be effective, the process needs to be repeated on a regular basis.</a:t>
            </a:r>
          </a:p>
          <a:p>
            <a:endParaRPr lang="en-GB" dirty="0"/>
          </a:p>
        </p:txBody>
      </p:sp>
    </p:spTree>
    <p:extLst>
      <p:ext uri="{BB962C8B-B14F-4D97-AF65-F5344CB8AC3E}">
        <p14:creationId xmlns:p14="http://schemas.microsoft.com/office/powerpoint/2010/main" val="1782926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1" end="11"/>
                                            </p:txEl>
                                          </p:spTgt>
                                        </p:tgtEl>
                                        <p:attrNameLst>
                                          <p:attrName>style.visibility</p:attrName>
                                        </p:attrNameLst>
                                      </p:cBhvr>
                                      <p:to>
                                        <p:strVal val="visible"/>
                                      </p:to>
                                    </p:set>
                                    <p:anim calcmode="lin" valueType="num">
                                      <p:cBhvr additive="base">
                                        <p:cTn id="6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2" end="12"/>
                                            </p:txEl>
                                          </p:spTgt>
                                        </p:tgtEl>
                                        <p:attrNameLst>
                                          <p:attrName>style.visibility</p:attrName>
                                        </p:attrNameLst>
                                      </p:cBhvr>
                                      <p:to>
                                        <p:strVal val="visible"/>
                                      </p:to>
                                    </p:set>
                                    <p:anim calcmode="lin" valueType="num">
                                      <p:cBhvr additive="base">
                                        <p:cTn id="7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LE Analysis | What is PESTLE analysis?">
            <a:hlinkClick r:id="" action="ppaction://media"/>
            <a:extLst>
              <a:ext uri="{FF2B5EF4-FFF2-40B4-BE49-F238E27FC236}">
                <a16:creationId xmlns:a16="http://schemas.microsoft.com/office/drawing/2014/main" id="{D870EA2C-9735-49FB-9C81-9CDB21D8F628}"/>
              </a:ext>
            </a:extLst>
          </p:cNvPr>
          <p:cNvPicPr>
            <a:picLocks noGrp="1" noRot="1" noChangeAspect="1"/>
          </p:cNvPicPr>
          <p:nvPr>
            <p:ph idx="1"/>
            <a:videoFile r:link="rId1"/>
          </p:nvPr>
        </p:nvPicPr>
        <p:blipFill>
          <a:blip r:embed="rId3"/>
          <a:stretch>
            <a:fillRect/>
          </a:stretch>
        </p:blipFill>
        <p:spPr>
          <a:xfrm>
            <a:off x="1209368" y="170768"/>
            <a:ext cx="9606116" cy="5427918"/>
          </a:xfrm>
          <a:prstGeom prst="rect">
            <a:avLst/>
          </a:prstGeom>
        </p:spPr>
      </p:pic>
    </p:spTree>
    <p:extLst>
      <p:ext uri="{BB962C8B-B14F-4D97-AF65-F5344CB8AC3E}">
        <p14:creationId xmlns:p14="http://schemas.microsoft.com/office/powerpoint/2010/main" val="216829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tarbucks SWOT Analysis">
            <a:hlinkClick r:id="" action="ppaction://media"/>
            <a:extLst>
              <a:ext uri="{FF2B5EF4-FFF2-40B4-BE49-F238E27FC236}">
                <a16:creationId xmlns:a16="http://schemas.microsoft.com/office/drawing/2014/main" id="{90D8800B-05DC-431E-A8AA-AF8F437765B3}"/>
              </a:ext>
            </a:extLst>
          </p:cNvPr>
          <p:cNvPicPr>
            <a:picLocks noGrp="1" noRot="1" noChangeAspect="1"/>
          </p:cNvPicPr>
          <p:nvPr>
            <p:ph idx="1"/>
            <a:videoFile r:link="rId1"/>
          </p:nvPr>
        </p:nvPicPr>
        <p:blipFill>
          <a:blip r:embed="rId4"/>
          <a:stretch>
            <a:fillRect/>
          </a:stretch>
        </p:blipFill>
        <p:spPr>
          <a:xfrm>
            <a:off x="1706453" y="246833"/>
            <a:ext cx="9207027" cy="5202414"/>
          </a:xfrm>
          <a:prstGeom prst="rect">
            <a:avLst/>
          </a:prstGeom>
        </p:spPr>
      </p:pic>
    </p:spTree>
    <p:extLst>
      <p:ext uri="{BB962C8B-B14F-4D97-AF65-F5344CB8AC3E}">
        <p14:creationId xmlns:p14="http://schemas.microsoft.com/office/powerpoint/2010/main" val="2420455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394FB-B4E5-4318-A3F1-E7E37D38A042}"/>
              </a:ext>
            </a:extLst>
          </p:cNvPr>
          <p:cNvSpPr>
            <a:spLocks noGrp="1"/>
          </p:cNvSpPr>
          <p:nvPr>
            <p:ph type="title"/>
          </p:nvPr>
        </p:nvSpPr>
        <p:spPr>
          <a:xfrm>
            <a:off x="160815" y="-134879"/>
            <a:ext cx="10972800" cy="1143000"/>
          </a:xfrm>
        </p:spPr>
        <p:txBody>
          <a:bodyPr/>
          <a:lstStyle/>
          <a:p>
            <a:r>
              <a:rPr lang="en-GB" dirty="0"/>
              <a:t>Activity – SWOT Analysis</a:t>
            </a:r>
          </a:p>
        </p:txBody>
      </p:sp>
      <p:sp>
        <p:nvSpPr>
          <p:cNvPr id="3" name="Content Placeholder 2">
            <a:extLst>
              <a:ext uri="{FF2B5EF4-FFF2-40B4-BE49-F238E27FC236}">
                <a16:creationId xmlns:a16="http://schemas.microsoft.com/office/drawing/2014/main" id="{E5E74EE8-3E45-4D5D-9F2A-C28826508655}"/>
              </a:ext>
            </a:extLst>
          </p:cNvPr>
          <p:cNvSpPr>
            <a:spLocks noGrp="1"/>
          </p:cNvSpPr>
          <p:nvPr>
            <p:ph idx="1"/>
          </p:nvPr>
        </p:nvSpPr>
        <p:spPr>
          <a:xfrm>
            <a:off x="469354" y="1218735"/>
            <a:ext cx="10972800" cy="3917032"/>
          </a:xfrm>
        </p:spPr>
        <p:txBody>
          <a:bodyPr>
            <a:normAutofit fontScale="92500" lnSpcReduction="20000"/>
          </a:bodyPr>
          <a:lstStyle/>
          <a:p>
            <a:r>
              <a:rPr lang="en-GB" sz="2400" dirty="0"/>
              <a:t>You have been asked to consult on a hotel and complete a SWOT to present to the GM about the hotel. </a:t>
            </a:r>
          </a:p>
          <a:p>
            <a:endParaRPr lang="en-GB" sz="2400" dirty="0"/>
          </a:p>
          <a:p>
            <a:r>
              <a:rPr lang="en-GB" sz="2400" dirty="0"/>
              <a:t>The Waldorf Hilton, London – room 1</a:t>
            </a:r>
          </a:p>
          <a:p>
            <a:r>
              <a:rPr lang="en-GB" sz="2400" dirty="0"/>
              <a:t>The Savoy – room 2</a:t>
            </a:r>
          </a:p>
          <a:p>
            <a:r>
              <a:rPr lang="en-GB" sz="2400" dirty="0"/>
              <a:t>JW Marriott Grosvenor House London– room 3</a:t>
            </a:r>
          </a:p>
          <a:p>
            <a:endParaRPr lang="en-GB" sz="2400" dirty="0"/>
          </a:p>
          <a:p>
            <a:r>
              <a:rPr lang="en-GB" sz="2400" dirty="0"/>
              <a:t>What is the problem? (be creative, tell me something you might consider to look at in the hotel)</a:t>
            </a:r>
          </a:p>
          <a:p>
            <a:r>
              <a:rPr lang="en-GB" sz="2400" dirty="0"/>
              <a:t>What advice would you give the GM?</a:t>
            </a:r>
          </a:p>
          <a:p>
            <a:r>
              <a:rPr lang="en-GB" sz="2400" dirty="0"/>
              <a:t>How might the staff respond? Barriers you might face</a:t>
            </a:r>
          </a:p>
        </p:txBody>
      </p:sp>
    </p:spTree>
    <p:extLst>
      <p:ext uri="{BB962C8B-B14F-4D97-AF65-F5344CB8AC3E}">
        <p14:creationId xmlns:p14="http://schemas.microsoft.com/office/powerpoint/2010/main" val="2385602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5AA937D-CA0E-4D20-834F-E3B4E7250415}"/>
              </a:ext>
            </a:extLst>
          </p:cNvPr>
          <p:cNvPicPr>
            <a:picLocks noGrp="1" noChangeAspect="1"/>
          </p:cNvPicPr>
          <p:nvPr>
            <p:ph idx="1"/>
          </p:nvPr>
        </p:nvPicPr>
        <p:blipFill>
          <a:blip r:embed="rId2"/>
          <a:stretch>
            <a:fillRect/>
          </a:stretch>
        </p:blipFill>
        <p:spPr>
          <a:xfrm>
            <a:off x="1559497" y="0"/>
            <a:ext cx="8963025" cy="5713930"/>
          </a:xfrm>
          <a:prstGeom prst="rect">
            <a:avLst/>
          </a:prstGeom>
          <a:noFill/>
        </p:spPr>
      </p:pic>
    </p:spTree>
    <p:extLst>
      <p:ext uri="{BB962C8B-B14F-4D97-AF65-F5344CB8AC3E}">
        <p14:creationId xmlns:p14="http://schemas.microsoft.com/office/powerpoint/2010/main" val="304465149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1513</Words>
  <Application>Microsoft Office PowerPoint</Application>
  <PresentationFormat>Widescreen</PresentationFormat>
  <Paragraphs>113</Paragraphs>
  <Slides>17</Slides>
  <Notes>6</Notes>
  <HiddenSlides>0</HiddenSlides>
  <MMClips>3</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17</vt:i4>
      </vt:variant>
    </vt:vector>
  </HeadingPairs>
  <TitlesOfParts>
    <vt:vector size="23" baseType="lpstr">
      <vt:lpstr>Myriad Pro</vt:lpstr>
      <vt:lpstr>Arial</vt:lpstr>
      <vt:lpstr>Calibri</vt:lpstr>
      <vt:lpstr>Open Sans</vt:lpstr>
      <vt:lpstr>20140311PresentationUWTSDTemplate</vt:lpstr>
      <vt:lpstr>1_20140311PresentationUWTSDTemplate</vt:lpstr>
      <vt:lpstr>BA International Hotel Management   Organisational Consultancy Week 3  </vt:lpstr>
      <vt:lpstr>Aims</vt:lpstr>
      <vt:lpstr>Organisational Design</vt:lpstr>
      <vt:lpstr>Activity</vt:lpstr>
      <vt:lpstr>PowerPoint Presentation</vt:lpstr>
      <vt:lpstr>PowerPoint Presentation</vt:lpstr>
      <vt:lpstr>The Star Model</vt:lpstr>
      <vt:lpstr>The Star Model (GALBRAITH)</vt:lpstr>
      <vt:lpstr>PowerPoint Presentation</vt:lpstr>
      <vt:lpstr>PowerPoint Presentation</vt:lpstr>
      <vt:lpstr>PowerPoint Presentation</vt:lpstr>
      <vt:lpstr>What is it used for?</vt:lpstr>
      <vt:lpstr>Advantages and Disadvantages</vt:lpstr>
      <vt:lpstr>PowerPoint Presentation</vt:lpstr>
      <vt:lpstr>PowerPoint Presentation</vt:lpstr>
      <vt:lpstr>Activity – SWOT Analysis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Williams</dc:creator>
  <cp:lastModifiedBy>Emily Williams</cp:lastModifiedBy>
  <cp:revision>3</cp:revision>
  <dcterms:created xsi:type="dcterms:W3CDTF">2021-05-04T14:42:39Z</dcterms:created>
  <dcterms:modified xsi:type="dcterms:W3CDTF">2021-05-04T15:04:07Z</dcterms:modified>
</cp:coreProperties>
</file>