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4" r:id="rId2"/>
    <p:sldId id="258" r:id="rId3"/>
    <p:sldId id="273" r:id="rId4"/>
    <p:sldId id="278" r:id="rId5"/>
    <p:sldId id="259" r:id="rId6"/>
    <p:sldId id="257" r:id="rId7"/>
    <p:sldId id="277" r:id="rId8"/>
    <p:sldId id="268" r:id="rId9"/>
    <p:sldId id="271" r:id="rId10"/>
    <p:sldId id="27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9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E1F3EB-996D-42D6-98D1-B2C30A7D91D3}" type="datetimeFigureOut">
              <a:rPr lang="en-GB" smtClean="0"/>
              <a:t>10/06/2021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63DEFD-FE94-49C8-8693-A8ED798760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4018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D20446-8C1E-4A9F-89ED-EBC5FC07251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1983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63DEFD-FE94-49C8-8693-A8ED798760B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9858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D6C3F-22AE-4712-B9EA-419484ABFBFA}" type="datetime1">
              <a:rPr lang="en-GB" smtClean="0"/>
              <a:t>10/06/2021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55784-A257-49EF-A268-EDAED131C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42799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9F090-B7D7-4888-8860-CB246DDF9DFB}" type="datetime1">
              <a:rPr lang="en-GB" smtClean="0"/>
              <a:t>10/06/2021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55784-A257-49EF-A268-EDAED131C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5808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A434-2065-47AC-BD11-B2DBA9043B7C}" type="datetime1">
              <a:rPr lang="en-GB" smtClean="0"/>
              <a:t>10/06/2021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55784-A257-49EF-A268-EDAED131C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3876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1AF5-CA1C-4683-A3E8-85073E67C902}" type="datetime1">
              <a:rPr lang="en-GB" smtClean="0"/>
              <a:t>10/06/2021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55784-A257-49EF-A268-EDAED131C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3688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99628-A59B-437D-81F1-B2D08957D4FA}" type="datetime1">
              <a:rPr lang="en-GB" smtClean="0"/>
              <a:t>10/06/2021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55784-A257-49EF-A268-EDAED131C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232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8A067-F6ED-4A02-83D5-321F34F2A230}" type="datetime1">
              <a:rPr lang="en-GB" smtClean="0"/>
              <a:t>10/06/2021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55784-A257-49EF-A268-EDAED131C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12968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E626E-B9F2-46E0-B35D-CD773B60858A}" type="datetime1">
              <a:rPr lang="en-GB" smtClean="0"/>
              <a:t>10/06/2021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55784-A257-49EF-A268-EDAED131C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359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E99C5-57FD-4C99-AD0C-D4D01DA0E3E3}" type="datetime1">
              <a:rPr lang="en-GB" smtClean="0"/>
              <a:t>10/06/2021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55784-A257-49EF-A268-EDAED131C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06866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EE4F0-83B4-4CCA-A429-1A8AB8156B8C}" type="datetime1">
              <a:rPr lang="en-GB" smtClean="0"/>
              <a:t>10/06/2021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55784-A257-49EF-A268-EDAED131C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0399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FADEF-2CE2-4AF8-AD41-DF69692110ED}" type="datetime1">
              <a:rPr lang="en-GB" smtClean="0"/>
              <a:t>10/06/2021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55784-A257-49EF-A268-EDAED131C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2648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C10B1-2029-4A4A-B09B-5437DAD7BBC2}" type="datetime1">
              <a:rPr lang="en-GB" smtClean="0"/>
              <a:t>10/06/2021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55784-A257-49EF-A268-EDAED131C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98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0BCFA6-0B3A-4950-8F67-C5D6780968D4}" type="datetime1">
              <a:rPr lang="en-GB" smtClean="0"/>
              <a:t>10/06/2021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F55784-A257-49EF-A268-EDAED131C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97345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8t_Vzeq5L3g" TargetMode="Externa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621381"/>
            <a:ext cx="9144000" cy="23535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215978"/>
            <a:ext cx="9144000" cy="3041822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sz="3600" b="1" dirty="0" smtClean="0"/>
              <a:t>Useful techniques for taking notes </a:t>
            </a:r>
            <a:endParaRPr lang="en-GB" sz="3600" b="1" dirty="0" smtClean="0"/>
          </a:p>
          <a:p>
            <a:r>
              <a:rPr lang="en-GB" dirty="0" smtClean="0"/>
              <a:t>by David C. Williams </a:t>
            </a:r>
            <a:r>
              <a:rPr lang="en-GB" sz="2000" dirty="0" smtClean="0"/>
              <a:t>MA (TEFL) RSA Dip. (TEFL)</a:t>
            </a:r>
          </a:p>
          <a:p>
            <a:r>
              <a:rPr lang="en-GB" dirty="0" smtClean="0"/>
              <a:t>Lecturer English for Academic Purposes (EAP) </a:t>
            </a:r>
          </a:p>
          <a:p>
            <a:r>
              <a:rPr lang="en-GB" dirty="0" smtClean="0"/>
              <a:t>UWTSD Swansea campus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81A9B-40D1-48DE-9F55-896B8958FC5F}" type="slidenum">
              <a:rPr lang="en-GB" smtClean="0"/>
              <a:t>1</a:t>
            </a:fld>
            <a:endParaRPr lang="en-GB"/>
          </a:p>
        </p:txBody>
      </p:sp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246" y="621381"/>
            <a:ext cx="3205403" cy="140512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06051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 of 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Why are note-taking skills so important?</a:t>
            </a:r>
          </a:p>
          <a:p>
            <a:r>
              <a:rPr lang="en-GB" dirty="0"/>
              <a:t>N</a:t>
            </a:r>
            <a:r>
              <a:rPr lang="en-GB" dirty="0" smtClean="0"/>
              <a:t>ote-making </a:t>
            </a:r>
            <a:r>
              <a:rPr lang="en-GB" dirty="0" smtClean="0"/>
              <a:t>methods </a:t>
            </a:r>
          </a:p>
          <a:p>
            <a:pPr lvl="1"/>
            <a:r>
              <a:rPr lang="en-GB" dirty="0" smtClean="0"/>
              <a:t>Traditional linear note making</a:t>
            </a:r>
          </a:p>
          <a:p>
            <a:pPr lvl="1"/>
            <a:r>
              <a:rPr lang="en-GB" dirty="0" smtClean="0"/>
              <a:t>Mind </a:t>
            </a:r>
            <a:r>
              <a:rPr lang="en-GB" dirty="0" smtClean="0"/>
              <a:t>maps</a:t>
            </a:r>
          </a:p>
          <a:p>
            <a:pPr lvl="2"/>
            <a:r>
              <a:rPr lang="en-GB" dirty="0" smtClean="0"/>
              <a:t>Simple</a:t>
            </a:r>
          </a:p>
          <a:p>
            <a:pPr lvl="2"/>
            <a:r>
              <a:rPr lang="en-GB" dirty="0" smtClean="0"/>
              <a:t>complex</a:t>
            </a:r>
            <a:endParaRPr lang="en-GB" dirty="0" smtClean="0"/>
          </a:p>
          <a:p>
            <a:pPr lvl="1"/>
            <a:r>
              <a:rPr lang="en-GB" dirty="0" smtClean="0"/>
              <a:t>The Cornell </a:t>
            </a:r>
            <a:r>
              <a:rPr lang="en-GB" dirty="0" smtClean="0"/>
              <a:t>Method</a:t>
            </a:r>
          </a:p>
          <a:p>
            <a:pPr lvl="2"/>
            <a:r>
              <a:rPr lang="en-GB" dirty="0" smtClean="0"/>
              <a:t>Basic concept</a:t>
            </a:r>
          </a:p>
          <a:p>
            <a:pPr lvl="2"/>
            <a:r>
              <a:rPr lang="en-GB" dirty="0" smtClean="0"/>
              <a:t>A simple example</a:t>
            </a:r>
            <a:endParaRPr lang="en-GB" dirty="0" smtClean="0"/>
          </a:p>
          <a:p>
            <a:r>
              <a:rPr lang="en-GB" dirty="0" smtClean="0"/>
              <a:t>Mnemonics</a:t>
            </a:r>
          </a:p>
          <a:p>
            <a:pPr lvl="1"/>
            <a:r>
              <a:rPr lang="en-GB" dirty="0" smtClean="0"/>
              <a:t>What are they?</a:t>
            </a:r>
          </a:p>
          <a:p>
            <a:pPr lvl="1"/>
            <a:r>
              <a:rPr lang="en-GB" dirty="0" smtClean="0"/>
              <a:t>Examples of</a:t>
            </a:r>
          </a:p>
          <a:p>
            <a:pPr lvl="2"/>
            <a:r>
              <a:rPr lang="en-GB" dirty="0" smtClean="0"/>
              <a:t>Acronyms</a:t>
            </a:r>
          </a:p>
          <a:p>
            <a:pPr lvl="2"/>
            <a:r>
              <a:rPr lang="en-GB" dirty="0" smtClean="0"/>
              <a:t>Symbols</a:t>
            </a:r>
          </a:p>
          <a:p>
            <a:pPr lvl="2"/>
            <a:r>
              <a:rPr lang="en-GB" dirty="0" smtClean="0"/>
              <a:t>Abbreviations</a:t>
            </a:r>
          </a:p>
          <a:p>
            <a:pPr lvl="2"/>
            <a:r>
              <a:rPr lang="en-GB" dirty="0" smtClean="0"/>
              <a:t>Short forms</a:t>
            </a:r>
          </a:p>
          <a:p>
            <a:endParaRPr lang="en-GB" dirty="0" smtClean="0"/>
          </a:p>
          <a:p>
            <a:pPr lvl="1"/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55784-A257-49EF-A268-EDAED131C76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960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Why are note-taking skills so important?</a:t>
            </a:r>
            <a:r>
              <a:rPr lang="en-GB" b="1" dirty="0"/>
              <a:t/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Lectures contain important spoken information</a:t>
            </a:r>
          </a:p>
          <a:p>
            <a:pPr marL="0" indent="0">
              <a:buNone/>
            </a:pPr>
            <a:r>
              <a:rPr lang="en-GB" dirty="0" smtClean="0"/>
              <a:t>Native speakers of English often talk quickly</a:t>
            </a:r>
          </a:p>
          <a:p>
            <a:pPr marL="0" indent="0">
              <a:buNone/>
            </a:pPr>
            <a:r>
              <a:rPr lang="en-GB" dirty="0" smtClean="0"/>
              <a:t>Write everything down impossible so note-taking skills vital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These skills can be applied to books, journals, internet content etc…</a:t>
            </a:r>
          </a:p>
          <a:p>
            <a:pPr marL="0" indent="0">
              <a:buNone/>
            </a:pPr>
            <a:r>
              <a:rPr lang="en-GB" dirty="0" smtClean="0"/>
              <a:t>Many ways to make notes</a:t>
            </a:r>
          </a:p>
          <a:p>
            <a:pPr marL="0" indent="0">
              <a:buNone/>
            </a:pPr>
            <a:r>
              <a:rPr lang="en-GB" dirty="0" smtClean="0"/>
              <a:t> 	Some people are more logical (more left-brained)</a:t>
            </a:r>
          </a:p>
          <a:p>
            <a:pPr marL="0" indent="0">
              <a:buNone/>
            </a:pPr>
            <a:r>
              <a:rPr lang="en-GB" dirty="0" smtClean="0"/>
              <a:t>	Others are more creative (right-brained)</a:t>
            </a:r>
          </a:p>
          <a:p>
            <a:pPr marL="0" indent="0">
              <a:buNone/>
            </a:pPr>
            <a:r>
              <a:rPr lang="en-GB" dirty="0" smtClean="0"/>
              <a:t>Pick a technique that suits you     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55784-A257-49EF-A268-EDAED131C76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962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Traditional linear note taking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The traditional method involves a series of headings, sub headings and sub-sub-headings. </a:t>
            </a:r>
          </a:p>
          <a:p>
            <a:pPr lvl="1"/>
            <a:r>
              <a:rPr lang="en-GB" dirty="0" smtClean="0"/>
              <a:t>HEADING (1)</a:t>
            </a:r>
          </a:p>
          <a:p>
            <a:pPr lvl="2"/>
            <a:r>
              <a:rPr lang="en-GB" dirty="0" smtClean="0"/>
              <a:t>Sub-heading 1.1</a:t>
            </a:r>
          </a:p>
          <a:p>
            <a:pPr lvl="2"/>
            <a:r>
              <a:rPr lang="en-GB" dirty="0" smtClean="0"/>
              <a:t>Sub-heading 1.2</a:t>
            </a:r>
          </a:p>
          <a:p>
            <a:pPr lvl="3"/>
            <a:r>
              <a:rPr lang="en-GB" dirty="0" smtClean="0"/>
              <a:t>Sub-Sub-heading 1.2.1</a:t>
            </a:r>
          </a:p>
          <a:p>
            <a:pPr lvl="3"/>
            <a:r>
              <a:rPr lang="en-GB" dirty="0" smtClean="0"/>
              <a:t>Sub-Sub-heading 1.2.2</a:t>
            </a:r>
          </a:p>
          <a:p>
            <a:pPr lvl="2"/>
            <a:r>
              <a:rPr lang="en-GB" dirty="0" smtClean="0"/>
              <a:t>Sub-heading 1.3</a:t>
            </a:r>
          </a:p>
          <a:p>
            <a:pPr lvl="3"/>
            <a:endParaRPr lang="en-GB" dirty="0" smtClean="0"/>
          </a:p>
          <a:p>
            <a:r>
              <a:rPr lang="en-GB" dirty="0" smtClean="0"/>
              <a:t>Here is an example to show notes about NOUNS:- </a:t>
            </a:r>
          </a:p>
          <a:p>
            <a:pPr lvl="1"/>
            <a:r>
              <a:rPr lang="en-GB" b="1" dirty="0">
                <a:solidFill>
                  <a:srgbClr val="FF0000"/>
                </a:solidFill>
              </a:rPr>
              <a:t>Nouns can be concrete or abstract</a:t>
            </a:r>
          </a:p>
          <a:p>
            <a:pPr lvl="2"/>
            <a:r>
              <a:rPr lang="en-GB" b="1" dirty="0">
                <a:solidFill>
                  <a:srgbClr val="FF0000"/>
                </a:solidFill>
              </a:rPr>
              <a:t>Concrete (physical </a:t>
            </a:r>
            <a:r>
              <a:rPr lang="en-GB" b="1" dirty="0" smtClean="0">
                <a:solidFill>
                  <a:srgbClr val="FF0000"/>
                </a:solidFill>
              </a:rPr>
              <a:t>things)</a:t>
            </a:r>
          </a:p>
          <a:p>
            <a:pPr lvl="3"/>
            <a:r>
              <a:rPr lang="en-GB" b="1" dirty="0" smtClean="0">
                <a:solidFill>
                  <a:srgbClr val="FF0000"/>
                </a:solidFill>
              </a:rPr>
              <a:t>horse/army/bottle/…</a:t>
            </a:r>
          </a:p>
          <a:p>
            <a:pPr lvl="2"/>
            <a:r>
              <a:rPr lang="en-GB" b="1" dirty="0" smtClean="0">
                <a:solidFill>
                  <a:srgbClr val="FF0000"/>
                </a:solidFill>
              </a:rPr>
              <a:t>Abstract </a:t>
            </a:r>
            <a:r>
              <a:rPr lang="en-GB" b="1" dirty="0">
                <a:solidFill>
                  <a:srgbClr val="FF0000"/>
                </a:solidFill>
              </a:rPr>
              <a:t>(non-physical things</a:t>
            </a:r>
            <a:r>
              <a:rPr lang="en-GB" b="1" dirty="0" smtClean="0">
                <a:solidFill>
                  <a:srgbClr val="FF0000"/>
                </a:solidFill>
              </a:rPr>
              <a:t>) </a:t>
            </a:r>
          </a:p>
          <a:p>
            <a:pPr lvl="3"/>
            <a:r>
              <a:rPr lang="en-GB" b="1" dirty="0" smtClean="0">
                <a:solidFill>
                  <a:srgbClr val="FF0000"/>
                </a:solidFill>
              </a:rPr>
              <a:t>anger/equality/honesty/…</a:t>
            </a:r>
            <a:endParaRPr lang="en-GB" b="1" dirty="0">
              <a:solidFill>
                <a:srgbClr val="FF0000"/>
              </a:solidFill>
            </a:endParaRPr>
          </a:p>
          <a:p>
            <a:pPr lvl="3"/>
            <a:endParaRPr lang="en-GB" b="1" dirty="0" smtClean="0">
              <a:solidFill>
                <a:srgbClr val="FF0000"/>
              </a:solidFill>
            </a:endParaRP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55784-A257-49EF-A268-EDAED131C76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040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Mind maps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brain does not organise information into a logical system </a:t>
            </a:r>
          </a:p>
          <a:p>
            <a:r>
              <a:rPr lang="en-GB" dirty="0" smtClean="0"/>
              <a:t>It creates networks of associated relationships</a:t>
            </a:r>
          </a:p>
          <a:p>
            <a:r>
              <a:rPr lang="en-GB" dirty="0" smtClean="0"/>
              <a:t>Mind maps can be modelled on these networks </a:t>
            </a:r>
          </a:p>
          <a:p>
            <a:r>
              <a:rPr lang="en-GB" dirty="0" smtClean="0"/>
              <a:t>Tony </a:t>
            </a:r>
            <a:r>
              <a:rPr lang="en-GB" dirty="0" err="1" smtClean="0"/>
              <a:t>Buzan</a:t>
            </a:r>
            <a:r>
              <a:rPr lang="en-GB" dirty="0" smtClean="0"/>
              <a:t> created the concept of Mind mapping in 1975</a:t>
            </a:r>
          </a:p>
          <a:p>
            <a:r>
              <a:rPr lang="en-GB" dirty="0" smtClean="0"/>
              <a:t>It is very useful as a study aid when preparing for exams</a:t>
            </a:r>
          </a:p>
          <a:p>
            <a:r>
              <a:rPr lang="en-GB" dirty="0" smtClean="0"/>
              <a:t>Simple mind maps are sometimes called spider diagrams</a:t>
            </a:r>
          </a:p>
          <a:p>
            <a:r>
              <a:rPr lang="en-GB" dirty="0" smtClean="0"/>
              <a:t>Complex mind </a:t>
            </a:r>
            <a:r>
              <a:rPr lang="en-GB" smtClean="0"/>
              <a:t>maps use </a:t>
            </a:r>
            <a:r>
              <a:rPr lang="en-GB" dirty="0" smtClean="0"/>
              <a:t>colours, mnemonics and sketches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55784-A257-49EF-A268-EDAED131C76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2476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simple mind map on Essay structure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2831" y="1825625"/>
            <a:ext cx="7746337" cy="4351338"/>
          </a:xfr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55784-A257-49EF-A268-EDAED131C76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925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complex mind </a:t>
            </a:r>
            <a:r>
              <a:rPr lang="en-GB" dirty="0" smtClean="0"/>
              <a:t>map </a:t>
            </a:r>
            <a:r>
              <a:rPr lang="en-GB" sz="2000" dirty="0" smtClean="0"/>
              <a:t>(</a:t>
            </a:r>
            <a:r>
              <a:rPr lang="en-GB" sz="2000" dirty="0" smtClean="0"/>
              <a:t>from </a:t>
            </a:r>
            <a:r>
              <a:rPr lang="en-GB" sz="2000" dirty="0"/>
              <a:t>MindTools.com on time </a:t>
            </a:r>
            <a:r>
              <a:rPr lang="en-GB" sz="2000" dirty="0" smtClean="0"/>
              <a:t>management)</a:t>
            </a:r>
            <a:endParaRPr lang="en-GB" sz="20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2639" y="1441621"/>
            <a:ext cx="9827740" cy="5115697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55784-A257-49EF-A268-EDAED131C76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97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Cornell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Divide a sheet of paper as shown opposite</a:t>
            </a:r>
          </a:p>
          <a:p>
            <a:r>
              <a:rPr lang="en-GB" dirty="0" smtClean="0"/>
              <a:t>Write your main topic at the top with the date</a:t>
            </a:r>
          </a:p>
          <a:p>
            <a:r>
              <a:rPr lang="en-GB" dirty="0" smtClean="0"/>
              <a:t>Make notes in the main not-taking area </a:t>
            </a:r>
          </a:p>
          <a:p>
            <a:r>
              <a:rPr lang="en-GB" dirty="0" smtClean="0"/>
              <a:t>Then write the key points in the Cue column</a:t>
            </a:r>
          </a:p>
          <a:p>
            <a:r>
              <a:rPr lang="en-GB" dirty="0" smtClean="0"/>
              <a:t>Finally, write a summary in the bottom space 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55784-A257-49EF-A268-EDAED131C765}" type="slidenum">
              <a:rPr lang="en-GB" smtClean="0"/>
              <a:t>8</a:t>
            </a:fld>
            <a:endParaRPr lang="en-GB"/>
          </a:p>
        </p:txBody>
      </p:sp>
      <p:pic>
        <p:nvPicPr>
          <p:cNvPr id="6" name="Content Placeholder 4" descr="Screen Shot 2017-01-25 at 09.48.19.png"/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531" r="348"/>
          <a:stretch/>
        </p:blipFill>
        <p:spPr>
          <a:xfrm>
            <a:off x="7267836" y="2043906"/>
            <a:ext cx="2990327" cy="3914775"/>
          </a:xfrm>
        </p:spPr>
      </p:pic>
    </p:spTree>
    <p:extLst>
      <p:ext uri="{BB962C8B-B14F-4D97-AF65-F5344CB8AC3E}">
        <p14:creationId xmlns:p14="http://schemas.microsoft.com/office/powerpoint/2010/main" val="2308770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Cornell Notes for a biology lesson</a:t>
            </a:r>
            <a:br>
              <a:rPr lang="en-GB" dirty="0" smtClean="0"/>
            </a:br>
            <a:r>
              <a:rPr lang="en-GB" sz="2200" dirty="0" smtClean="0"/>
              <a:t>(</a:t>
            </a:r>
            <a:r>
              <a:rPr lang="en-GB" sz="2200" u="sng" dirty="0">
                <a:hlinkClick r:id="rId2"/>
              </a:rPr>
              <a:t>https://www.youtube.com/watch?v=8t_Vzeq5L3g</a:t>
            </a:r>
            <a:r>
              <a:rPr lang="en-GB" sz="2200" dirty="0"/>
              <a:t>).  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This is a very simple example</a:t>
            </a:r>
          </a:p>
          <a:p>
            <a:r>
              <a:rPr lang="en-GB" sz="2000" dirty="0" smtClean="0"/>
              <a:t>Lesson title, teacher, date shown at top</a:t>
            </a:r>
          </a:p>
          <a:p>
            <a:r>
              <a:rPr lang="en-GB" sz="2000" dirty="0" smtClean="0"/>
              <a:t>There is space between each point in the notes area </a:t>
            </a:r>
          </a:p>
          <a:p>
            <a:r>
              <a:rPr lang="en-GB" sz="2000" dirty="0" smtClean="0"/>
              <a:t>The left hand column lists the key points – Students can cover the notes and try to write these points from memory</a:t>
            </a:r>
          </a:p>
          <a:p>
            <a:r>
              <a:rPr lang="en-GB" sz="2000" dirty="0" smtClean="0"/>
              <a:t>OR, the notes can be re-created by looking at the key points only</a:t>
            </a:r>
          </a:p>
          <a:p>
            <a:r>
              <a:rPr lang="en-GB" sz="2000" dirty="0" smtClean="0"/>
              <a:t>Your notes will be more complex but it is useful to start with a simple example.  </a:t>
            </a:r>
            <a:endParaRPr lang="en-GB" sz="2000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114837249"/>
              </p:ext>
            </p:extLst>
          </p:nvPr>
        </p:nvGraphicFramePr>
        <p:xfrm>
          <a:off x="6172200" y="1825625"/>
          <a:ext cx="5181600" cy="43513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54480"/>
                <a:gridCol w="3627120"/>
              </a:tblGrid>
              <a:tr h="435134">
                <a:tc gridSpan="2">
                  <a:txBody>
                    <a:bodyPr/>
                    <a:lstStyle/>
                    <a:p>
                      <a:r>
                        <a:rPr lang="en-GB" dirty="0" smtClean="0"/>
                        <a:t>Lesson on cells by Mrs D.                                       07/22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481072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Plants vs. Animal cells</a:t>
                      </a:r>
                    </a:p>
                    <a:p>
                      <a:endParaRPr lang="en-GB" sz="1600" dirty="0" smtClean="0"/>
                    </a:p>
                    <a:p>
                      <a:r>
                        <a:rPr lang="en-GB" sz="1600" dirty="0" smtClean="0"/>
                        <a:t>Cell wall</a:t>
                      </a:r>
                    </a:p>
                    <a:p>
                      <a:r>
                        <a:rPr lang="en-GB" sz="1600" dirty="0" smtClean="0"/>
                        <a:t>Cell membrane</a:t>
                      </a:r>
                    </a:p>
                    <a:p>
                      <a:endParaRPr lang="en-GB" sz="1600" dirty="0" smtClean="0"/>
                    </a:p>
                    <a:p>
                      <a:endParaRPr lang="en-GB" sz="1600" dirty="0" smtClean="0"/>
                    </a:p>
                    <a:p>
                      <a:r>
                        <a:rPr lang="en-GB" sz="1600" dirty="0" smtClean="0"/>
                        <a:t>Mitosis is cell division</a:t>
                      </a:r>
                    </a:p>
                    <a:p>
                      <a:endParaRPr lang="en-GB" sz="1600" dirty="0" smtClean="0"/>
                    </a:p>
                    <a:p>
                      <a:endParaRPr lang="en-GB" sz="1600" dirty="0" smtClean="0"/>
                    </a:p>
                    <a:p>
                      <a:r>
                        <a:rPr lang="en-GB" sz="1600" dirty="0" smtClean="0"/>
                        <a:t>Cancer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Animal cells  have no cell wall but plant cells do.</a:t>
                      </a:r>
                    </a:p>
                    <a:p>
                      <a:endParaRPr lang="en-GB" sz="1600" dirty="0" smtClean="0"/>
                    </a:p>
                    <a:p>
                      <a:r>
                        <a:rPr lang="en-GB" sz="1600" dirty="0" smtClean="0"/>
                        <a:t>The cell membrane lets certain things through like nutrients and waste</a:t>
                      </a:r>
                    </a:p>
                    <a:p>
                      <a:endParaRPr lang="en-GB" sz="1600" dirty="0" smtClean="0"/>
                    </a:p>
                    <a:p>
                      <a:endParaRPr lang="en-GB" sz="1600" dirty="0" smtClean="0"/>
                    </a:p>
                    <a:p>
                      <a:r>
                        <a:rPr lang="en-GB" sz="1600" dirty="0" smtClean="0"/>
                        <a:t>Cells divide – this is how we grow and heal</a:t>
                      </a:r>
                    </a:p>
                    <a:p>
                      <a:endParaRPr lang="en-GB" sz="1600" dirty="0" smtClean="0"/>
                    </a:p>
                    <a:p>
                      <a:endParaRPr lang="en-GB" sz="1600" dirty="0" smtClean="0"/>
                    </a:p>
                    <a:p>
                      <a:r>
                        <a:rPr lang="en-GB" sz="1600" dirty="0" smtClean="0"/>
                        <a:t>Cells that divide out of control can become cancerous</a:t>
                      </a:r>
                      <a:endParaRPr lang="en-GB" sz="1600" dirty="0"/>
                    </a:p>
                  </a:txBody>
                  <a:tcPr/>
                </a:tc>
              </a:tr>
              <a:tr h="435134">
                <a:tc gridSpan="2">
                  <a:txBody>
                    <a:bodyPr/>
                    <a:lstStyle/>
                    <a:p>
                      <a:r>
                        <a:rPr lang="en-GB" dirty="0" smtClean="0"/>
                        <a:t>SUMMARY - 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55784-A257-49EF-A268-EDAED131C76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2617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Mnemonics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1700" dirty="0" smtClean="0"/>
              <a:t>What are mnemonics?</a:t>
            </a:r>
          </a:p>
          <a:p>
            <a:pPr lvl="1"/>
            <a:r>
              <a:rPr lang="en-GB" sz="1700" dirty="0" smtClean="0"/>
              <a:t>Mnemonics are devices that can help us to remember something &amp; use very few characters. They take up very little space on the page.</a:t>
            </a:r>
          </a:p>
          <a:p>
            <a:r>
              <a:rPr lang="en-GB" sz="1700" dirty="0" smtClean="0"/>
              <a:t>What do they look like ? (They can be acronyms)</a:t>
            </a:r>
          </a:p>
          <a:p>
            <a:pPr lvl="1"/>
            <a:r>
              <a:rPr lang="en-GB" sz="1700" dirty="0" smtClean="0"/>
              <a:t>ROYGBIV (Richard of York won great battles in vain) – Red/Orange/Green, Blue, Indigo , Violet- The rainbow </a:t>
            </a:r>
          </a:p>
          <a:p>
            <a:pPr lvl="1"/>
            <a:r>
              <a:rPr lang="en-GB" sz="1700" dirty="0" smtClean="0"/>
              <a:t>EGBDF (Every good boy deserves favour) – a musical scale</a:t>
            </a:r>
          </a:p>
          <a:p>
            <a:pPr lvl="1"/>
            <a:r>
              <a:rPr lang="en-GB" sz="1700" dirty="0" smtClean="0"/>
              <a:t>FIGBLUND (France, Italy, Germany, Belgium, </a:t>
            </a:r>
            <a:r>
              <a:rPr lang="en-GB" sz="1600" dirty="0" smtClean="0"/>
              <a:t>Luxembourg, Norway, Denmark) – The original members of the Common Market (later the EU)</a:t>
            </a:r>
          </a:p>
          <a:p>
            <a:r>
              <a:rPr lang="en-GB" sz="1600" dirty="0" smtClean="0"/>
              <a:t>They can be symbols, abbreviations or short forms (see opposite)  </a:t>
            </a:r>
            <a:endParaRPr lang="en-GB" sz="2700" dirty="0" smtClean="0"/>
          </a:p>
          <a:p>
            <a:pPr lvl="1"/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1600" dirty="0"/>
              <a:t>Mathematical and scientific symbols</a:t>
            </a:r>
          </a:p>
          <a:p>
            <a:pPr lvl="1"/>
            <a:r>
              <a:rPr lang="en-GB" sz="1600" dirty="0" smtClean="0"/>
              <a:t>= (equal to)</a:t>
            </a:r>
          </a:p>
          <a:p>
            <a:pPr lvl="1"/>
            <a:r>
              <a:rPr lang="en-GB" sz="1600" dirty="0" smtClean="0"/>
              <a:t>+ (plus/add), - (minus)</a:t>
            </a:r>
          </a:p>
          <a:p>
            <a:pPr lvl="1"/>
            <a:r>
              <a:rPr lang="en-GB" sz="1600" dirty="0" smtClean="0"/>
              <a:t>&gt; (more than), &lt; (less than)</a:t>
            </a:r>
            <a:endParaRPr lang="en-GB" sz="1600" dirty="0"/>
          </a:p>
          <a:p>
            <a:pPr lvl="1"/>
            <a:r>
              <a:rPr lang="en-GB" sz="1600" dirty="0"/>
              <a:t>+</a:t>
            </a:r>
            <a:r>
              <a:rPr lang="en-GB" sz="1600" dirty="0" err="1"/>
              <a:t>ve</a:t>
            </a:r>
            <a:r>
              <a:rPr lang="en-GB" sz="1600" dirty="0"/>
              <a:t> (</a:t>
            </a:r>
            <a:r>
              <a:rPr lang="en-GB" sz="1600" dirty="0" smtClean="0"/>
              <a:t>positive), </a:t>
            </a:r>
            <a:r>
              <a:rPr lang="en-GB" sz="1600" dirty="0"/>
              <a:t>-</a:t>
            </a:r>
            <a:r>
              <a:rPr lang="en-GB" sz="1600" dirty="0" err="1" smtClean="0"/>
              <a:t>ve</a:t>
            </a:r>
            <a:r>
              <a:rPr lang="en-GB" sz="1600" dirty="0" smtClean="0"/>
              <a:t> (</a:t>
            </a:r>
            <a:r>
              <a:rPr lang="en-GB" sz="1600" dirty="0"/>
              <a:t>negative)</a:t>
            </a:r>
          </a:p>
          <a:p>
            <a:r>
              <a:rPr lang="en-GB" sz="1600" dirty="0" smtClean="0"/>
              <a:t>Abbreviations</a:t>
            </a:r>
            <a:endParaRPr lang="en-GB" sz="1600" dirty="0"/>
          </a:p>
          <a:p>
            <a:pPr lvl="1"/>
            <a:r>
              <a:rPr lang="en-GB" sz="1600" dirty="0"/>
              <a:t>GNP (gross national product)</a:t>
            </a:r>
          </a:p>
          <a:p>
            <a:pPr lvl="1"/>
            <a:r>
              <a:rPr lang="en-GB" sz="1600" dirty="0"/>
              <a:t>WHO (World Health Organisation)</a:t>
            </a:r>
          </a:p>
          <a:p>
            <a:r>
              <a:rPr lang="en-GB" sz="1600" dirty="0"/>
              <a:t>Short forms</a:t>
            </a:r>
          </a:p>
          <a:p>
            <a:pPr lvl="1"/>
            <a:r>
              <a:rPr lang="en-GB" sz="1600" dirty="0"/>
              <a:t>Info. = information</a:t>
            </a:r>
          </a:p>
          <a:p>
            <a:pPr lvl="1"/>
            <a:r>
              <a:rPr lang="en-GB" sz="1600" dirty="0"/>
              <a:t>Dev. = develop/development</a:t>
            </a:r>
          </a:p>
          <a:p>
            <a:pPr lvl="1"/>
            <a:r>
              <a:rPr lang="en-GB" sz="1600" dirty="0"/>
              <a:t>Intro. = Introduction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55784-A257-49EF-A268-EDAED131C76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238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646</Words>
  <Application>Microsoft Office PowerPoint</Application>
  <PresentationFormat>Widescreen</PresentationFormat>
  <Paragraphs>125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           </vt:lpstr>
      <vt:lpstr>Structure of presentation</vt:lpstr>
      <vt:lpstr>Why are note-taking skills so important? </vt:lpstr>
      <vt:lpstr>Traditional linear note taking</vt:lpstr>
      <vt:lpstr>Mind maps</vt:lpstr>
      <vt:lpstr>A simple mind map on Essay structure</vt:lpstr>
      <vt:lpstr>A complex mind map (from MindTools.com on time management)</vt:lpstr>
      <vt:lpstr>The Cornell Method</vt:lpstr>
      <vt:lpstr>  Cornell Notes for a biology lesson (https://www.youtube.com/watch?v=8t_Vzeq5L3g).    </vt:lpstr>
      <vt:lpstr>Mnemonics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</dc:title>
  <dc:creator>David Charles Williams (International Centre)</dc:creator>
  <cp:lastModifiedBy>David Charles Williams (International Centre)</cp:lastModifiedBy>
  <cp:revision>57</cp:revision>
  <dcterms:created xsi:type="dcterms:W3CDTF">2021-06-09T18:25:41Z</dcterms:created>
  <dcterms:modified xsi:type="dcterms:W3CDTF">2021-06-10T14:06:09Z</dcterms:modified>
</cp:coreProperties>
</file>