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E09CFE0-8058-D64B-E2FD-A96498A21E9F}" name="chloe stebbings" initials="cs" userId="d049b2085c566c0e"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78"/>
    <p:restoredTop sz="94760"/>
  </p:normalViewPr>
  <p:slideViewPr>
    <p:cSldViewPr snapToGrid="0">
      <p:cViewPr>
        <p:scale>
          <a:sx n="92" d="100"/>
          <a:sy n="92" d="100"/>
        </p:scale>
        <p:origin x="1008"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8/10/relationships/authors" Target="authors.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3BC707-B80D-E046-9B6B-7512E62493B3}" type="datetimeFigureOut">
              <a:rPr lang="en-US" smtClean="0"/>
              <a:t>5/9/25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221562-E75F-7447-84A4-0EBF6C368C75}" type="slidenum">
              <a:rPr lang="en-US" smtClean="0"/>
              <a:t>‹#›</a:t>
            </a:fld>
            <a:endParaRPr lang="en-US"/>
          </a:p>
        </p:txBody>
      </p:sp>
    </p:spTree>
    <p:extLst>
      <p:ext uri="{BB962C8B-B14F-4D97-AF65-F5344CB8AC3E}">
        <p14:creationId xmlns:p14="http://schemas.microsoft.com/office/powerpoint/2010/main" val="1725216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a:t>
            </a:r>
          </a:p>
        </p:txBody>
      </p:sp>
      <p:sp>
        <p:nvSpPr>
          <p:cNvPr id="4" name="Slide Number Placeholder 3"/>
          <p:cNvSpPr>
            <a:spLocks noGrp="1"/>
          </p:cNvSpPr>
          <p:nvPr>
            <p:ph type="sldNum" sz="quarter" idx="5"/>
          </p:nvPr>
        </p:nvSpPr>
        <p:spPr/>
        <p:txBody>
          <a:bodyPr/>
          <a:lstStyle/>
          <a:p>
            <a:fld id="{6D221562-E75F-7447-84A4-0EBF6C368C75}" type="slidenum">
              <a:rPr lang="en-US" smtClean="0"/>
              <a:t>2</a:t>
            </a:fld>
            <a:endParaRPr lang="en-US"/>
          </a:p>
        </p:txBody>
      </p:sp>
    </p:spTree>
    <p:extLst>
      <p:ext uri="{BB962C8B-B14F-4D97-AF65-F5344CB8AC3E}">
        <p14:creationId xmlns:p14="http://schemas.microsoft.com/office/powerpoint/2010/main" val="989945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D7C47-03F4-E415-0611-A04396139E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39AEA1-67F9-8D0E-BA7A-AA195C3F9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266B9CC-8624-55B0-A8E8-FE148F1310DD}"/>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BCE78586-7560-D4FB-B0E7-6A83C17725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3FB4D19-A6B1-41AD-3398-5BA72EB7C354}"/>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4181723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2B368-B721-F5DC-FF71-4886BF7503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9BF304-A729-0458-A588-82FF9E0CE3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35492D-3B62-C27C-6526-16184A66C0DD}"/>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89D0F35D-D7CB-B711-881E-3DF2096D411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F00702E-07E8-C778-C02B-B6E8157DF7FA}"/>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1894345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B6051-A72E-7787-BA36-6128FAB293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D5D4227-2F42-C197-AE18-0B8509B37F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674166B-C011-0D64-BEDF-18494D5D1DF0}"/>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83076E1E-0277-E811-9206-80DA43522B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919131-BC48-8F24-8708-A31D197AA58E}"/>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1104116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F03C7-C836-9E51-2342-08D3D5C6DA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1CE619-402F-D726-F620-E260BA661BB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1B852D-9D1C-5E13-4B4B-5CEEC3411BE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B00DFE7-C815-5DBC-05DA-E360B31E985E}"/>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6" name="Footer Placeholder 5">
            <a:extLst>
              <a:ext uri="{FF2B5EF4-FFF2-40B4-BE49-F238E27FC236}">
                <a16:creationId xmlns:a16="http://schemas.microsoft.com/office/drawing/2014/main" id="{78A99990-8CEB-D042-F71F-7DD181F944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07D622-A0B0-FB93-4BA5-A68A5F75D79D}"/>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3133346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7FF92-8124-696F-5473-1E31C23AE56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8B3908-07E6-5CCA-B911-387CE548E3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9401B1-3375-F272-0DFC-06C97DF6A56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4C6C10-0648-76DD-D633-A01240FC07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4FBBC1-79BA-1C05-AD5F-D23B71D979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E7A61F-AD04-5562-F5E9-649C3B0FB66D}"/>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8" name="Footer Placeholder 7">
            <a:extLst>
              <a:ext uri="{FF2B5EF4-FFF2-40B4-BE49-F238E27FC236}">
                <a16:creationId xmlns:a16="http://schemas.microsoft.com/office/drawing/2014/main" id="{FF72ACA1-3C56-283C-F1C9-80C2CDFCFF3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1A4EDAF-C26D-5900-67C1-DD033022FCD2}"/>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3561978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B774-D686-1421-C8F8-0E0499A436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54F6F2A-078F-116E-D9B8-EF002BDA298A}"/>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4" name="Footer Placeholder 3">
            <a:extLst>
              <a:ext uri="{FF2B5EF4-FFF2-40B4-BE49-F238E27FC236}">
                <a16:creationId xmlns:a16="http://schemas.microsoft.com/office/drawing/2014/main" id="{429428E8-EDD9-9774-5C8D-B9E4B7A83A1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5C71D3B-87D2-BBC6-222F-97B36300E5A9}"/>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289667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3B8171-EC16-6C88-49A6-811182038CEF}"/>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3" name="Footer Placeholder 2">
            <a:extLst>
              <a:ext uri="{FF2B5EF4-FFF2-40B4-BE49-F238E27FC236}">
                <a16:creationId xmlns:a16="http://schemas.microsoft.com/office/drawing/2014/main" id="{12F2F0D1-C2E5-66A6-1090-EF1BDA94454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8A437CA-6040-D1F8-1E42-1B1C159B5D52}"/>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196656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AE34-EEEB-15D5-5197-D7655FCD3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B14DDD3-EF97-5F10-1B08-192961D5B0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DF209BA-C886-03F9-0462-E9745967CA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D8E871-115D-9317-1209-B78D8AFFFF85}"/>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6" name="Footer Placeholder 5">
            <a:extLst>
              <a:ext uri="{FF2B5EF4-FFF2-40B4-BE49-F238E27FC236}">
                <a16:creationId xmlns:a16="http://schemas.microsoft.com/office/drawing/2014/main" id="{950A14CE-ED81-AF85-7103-EBB1426CAEF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55DC26-3855-72DA-0612-907C4B4C9A65}"/>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3866698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1C40-334C-76D9-CF6B-BE53F8A1C1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25FE83D-2C10-6694-93C8-93660E1D4A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67AD58E-F30E-9A1B-5DBB-6A875DE711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E5B2F9-87C9-58FE-5181-5A315BFE6498}"/>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6" name="Footer Placeholder 5">
            <a:extLst>
              <a:ext uri="{FF2B5EF4-FFF2-40B4-BE49-F238E27FC236}">
                <a16:creationId xmlns:a16="http://schemas.microsoft.com/office/drawing/2014/main" id="{EADC843F-5C0B-8480-1CC0-D13181C066D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D751311-D8B1-81F6-3406-7C902D4E7C14}"/>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1491931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5469C-4334-30B0-C9E7-E3DF06ACD85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42A451-C08A-C356-A8B8-E44F4AECDD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4A9F550-BFD9-77F4-B6CD-EE7268E4100D}"/>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93489DBE-F2CE-E619-B5C3-81A4ACDD549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9E8101-B5A4-4371-97D8-AB4434C65315}"/>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977547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4E64D4-3E7B-FE1F-F836-611390EBCC3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1974E85-296E-0E17-2819-D53E82F607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A81988-53C9-4DFC-0E1D-19267A769ABA}"/>
              </a:ext>
            </a:extLst>
          </p:cNvPr>
          <p:cNvSpPr>
            <a:spLocks noGrp="1"/>
          </p:cNvSpPr>
          <p:nvPr>
            <p:ph type="dt" sz="half" idx="10"/>
          </p:nvPr>
        </p:nvSpPr>
        <p:spPr/>
        <p:txBody>
          <a:body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BC8C843B-2E10-48C6-B665-2497D3C76BE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77AEDA-C40A-5534-24DF-A1F954105EDA}"/>
              </a:ext>
            </a:extLst>
          </p:cNvPr>
          <p:cNvSpPr>
            <a:spLocks noGrp="1"/>
          </p:cNvSpPr>
          <p:nvPr>
            <p:ph type="sldNum" sz="quarter" idx="12"/>
          </p:nvPr>
        </p:nvSpPr>
        <p:spPr/>
        <p:txBody>
          <a:bodyPr/>
          <a:lstStyle/>
          <a:p>
            <a:fld id="{A3C87E34-3676-794C-AE70-7CA56742AD9D}" type="slidenum">
              <a:rPr lang="en-US" smtClean="0"/>
              <a:t>‹#›</a:t>
            </a:fld>
            <a:endParaRPr lang="en-US" dirty="0"/>
          </a:p>
        </p:txBody>
      </p:sp>
    </p:spTree>
    <p:extLst>
      <p:ext uri="{BB962C8B-B14F-4D97-AF65-F5344CB8AC3E}">
        <p14:creationId xmlns:p14="http://schemas.microsoft.com/office/powerpoint/2010/main" val="333200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BF1E7A-716E-7101-6166-42D5BB42B6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5C3335-6874-5659-3D38-CA10F04624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B94381-413F-F6DF-9A44-A2BAF10591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0F4027-06F6-9B4C-B3C2-C19D4B273EFA}" type="datetimeFigureOut">
              <a:rPr lang="en-US" smtClean="0"/>
              <a:t>5/9/25</a:t>
            </a:fld>
            <a:endParaRPr lang="en-US" dirty="0"/>
          </a:p>
        </p:txBody>
      </p:sp>
      <p:sp>
        <p:nvSpPr>
          <p:cNvPr id="5" name="Footer Placeholder 4">
            <a:extLst>
              <a:ext uri="{FF2B5EF4-FFF2-40B4-BE49-F238E27FC236}">
                <a16:creationId xmlns:a16="http://schemas.microsoft.com/office/drawing/2014/main" id="{9B851BE5-17A7-E3C8-9FDF-9216CC4FA6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8058677-F7A9-D20D-9B9B-81153351C2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3C87E34-3676-794C-AE70-7CA56742AD9D}" type="slidenum">
              <a:rPr lang="en-US" smtClean="0"/>
              <a:t>‹#›</a:t>
            </a:fld>
            <a:endParaRPr lang="en-US" dirty="0"/>
          </a:p>
        </p:txBody>
      </p:sp>
    </p:spTree>
    <p:extLst>
      <p:ext uri="{BB962C8B-B14F-4D97-AF65-F5344CB8AC3E}">
        <p14:creationId xmlns:p14="http://schemas.microsoft.com/office/powerpoint/2010/main" val="1491394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autism.org.uk/" TargetMode="External"/><Relationship Id="rId2" Type="http://schemas.openxmlformats.org/officeDocument/2006/relationships/hyperlink" Target="https://www.childcomwales.org.uk/" TargetMode="External"/><Relationship Id="rId1" Type="http://schemas.openxmlformats.org/officeDocument/2006/relationships/slideLayout" Target="../slideLayouts/slideLayout2.xml"/><Relationship Id="rId4" Type="http://schemas.openxmlformats.org/officeDocument/2006/relationships/hyperlink" Target="https://www.publichealthwale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754F6C-AD5E-7841-F20E-4309DDE9D061}"/>
              </a:ext>
            </a:extLst>
          </p:cNvPr>
          <p:cNvSpPr txBox="1"/>
          <p:nvPr/>
        </p:nvSpPr>
        <p:spPr>
          <a:xfrm>
            <a:off x="761999" y="554181"/>
            <a:ext cx="9767455" cy="2092881"/>
          </a:xfrm>
          <a:prstGeom prst="rect">
            <a:avLst/>
          </a:prstGeom>
          <a:noFill/>
        </p:spPr>
        <p:txBody>
          <a:bodyPr wrap="square" rtlCol="0">
            <a:spAutoFit/>
          </a:bodyPr>
          <a:lstStyle/>
          <a:p>
            <a:pPr algn="ctr"/>
            <a:r>
              <a:rPr lang="en-GB" sz="1400" b="0" i="0" dirty="0">
                <a:solidFill>
                  <a:srgbClr val="1D2125"/>
                </a:solidFill>
                <a:effectLst/>
                <a:latin typeface="Arial" panose="020B0604020202020204" pitchFamily="34" charset="0"/>
              </a:rPr>
              <a:t>I acknowledge the use of Grammarly [https://</a:t>
            </a:r>
            <a:r>
              <a:rPr lang="en-GB" sz="1400" b="0" i="0" dirty="0" err="1">
                <a:solidFill>
                  <a:srgbClr val="1D2125"/>
                </a:solidFill>
                <a:effectLst/>
                <a:latin typeface="Arial" panose="020B0604020202020204" pitchFamily="34" charset="0"/>
              </a:rPr>
              <a:t>app.grammarly.com</a:t>
            </a:r>
            <a:r>
              <a:rPr lang="en-GB" sz="1400" b="0" i="0" dirty="0">
                <a:solidFill>
                  <a:srgbClr val="1D2125"/>
                </a:solidFill>
                <a:effectLst/>
                <a:latin typeface="Arial" panose="020B0604020202020204" pitchFamily="34" charset="0"/>
              </a:rPr>
              <a:t>] on 11th May 2025 to check spelling, grammar and punctuation. </a:t>
            </a:r>
            <a:endParaRPr lang="en-GB" sz="1400" b="0" i="0" dirty="0">
              <a:solidFill>
                <a:srgbClr val="1D2125"/>
              </a:solidFill>
              <a:effectLst/>
              <a:latin typeface="-apple-system"/>
            </a:endParaRPr>
          </a:p>
          <a:p>
            <a:pPr algn="ctr"/>
            <a:br>
              <a:rPr lang="en-GB" sz="1400" b="0" i="0" dirty="0">
                <a:solidFill>
                  <a:srgbClr val="1D2125"/>
                </a:solidFill>
                <a:effectLst/>
                <a:latin typeface="Arial" panose="020B0604020202020204" pitchFamily="34" charset="0"/>
              </a:rPr>
            </a:br>
            <a:br>
              <a:rPr lang="en-GB" sz="1400" b="0" i="0" dirty="0">
                <a:solidFill>
                  <a:srgbClr val="1D2125"/>
                </a:solidFill>
                <a:effectLst/>
                <a:latin typeface="Arial" panose="020B0604020202020204" pitchFamily="34" charset="0"/>
              </a:rPr>
            </a:br>
            <a:r>
              <a:rPr lang="en-GB" sz="1400" b="0" i="0" dirty="0">
                <a:solidFill>
                  <a:srgbClr val="1D2125"/>
                </a:solidFill>
                <a:effectLst/>
                <a:latin typeface="Arial" panose="020B0604020202020204" pitchFamily="34" charset="0"/>
              </a:rPr>
              <a:t>I confirm that I have not presented any AI-generated text as my work</a:t>
            </a:r>
            <a:endParaRPr lang="en-GB" sz="1400" b="0" i="0" dirty="0">
              <a:solidFill>
                <a:srgbClr val="1D2125"/>
              </a:solidFill>
              <a:effectLst/>
              <a:latin typeface="-apple-system"/>
            </a:endParaRPr>
          </a:p>
          <a:p>
            <a:pPr algn="ctr"/>
            <a:br>
              <a:rPr lang="en-GB" sz="1400" b="0" i="0" dirty="0">
                <a:solidFill>
                  <a:srgbClr val="1D2125"/>
                </a:solidFill>
                <a:effectLst/>
                <a:latin typeface="Arial" panose="020B0604020202020204" pitchFamily="34" charset="0"/>
              </a:rPr>
            </a:br>
            <a:r>
              <a:rPr lang="en-GB" sz="1400" b="0" i="0" dirty="0">
                <a:solidFill>
                  <a:srgbClr val="1D2125"/>
                </a:solidFill>
                <a:effectLst/>
                <a:latin typeface="Arial" panose="020B0604020202020204" pitchFamily="34" charset="0"/>
              </a:rPr>
              <a:t>I confirm I have copies of my drafts, notes, and other resources I used before and after using AI tools, which I may be asked to provide as evidence.</a:t>
            </a:r>
            <a:endParaRPr lang="en-GB" sz="1400" b="0" i="0" dirty="0">
              <a:solidFill>
                <a:srgbClr val="1D2125"/>
              </a:solidFill>
              <a:effectLst/>
              <a:latin typeface="-apple-system"/>
            </a:endParaRPr>
          </a:p>
          <a:p>
            <a:pPr algn="ctr"/>
            <a:endParaRPr lang="en-US" dirty="0"/>
          </a:p>
        </p:txBody>
      </p:sp>
    </p:spTree>
    <p:extLst>
      <p:ext uri="{BB962C8B-B14F-4D97-AF65-F5344CB8AC3E}">
        <p14:creationId xmlns:p14="http://schemas.microsoft.com/office/powerpoint/2010/main" val="2060034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91DA5F-9C13-D04D-57D8-8028450FE13D}"/>
              </a:ext>
            </a:extLst>
          </p:cNvPr>
          <p:cNvSpPr txBox="1"/>
          <p:nvPr/>
        </p:nvSpPr>
        <p:spPr>
          <a:xfrm>
            <a:off x="4103869" y="2757753"/>
            <a:ext cx="3891094" cy="646331"/>
          </a:xfrm>
          <a:prstGeom prst="rect">
            <a:avLst/>
          </a:prstGeom>
          <a:solidFill>
            <a:schemeClr val="accent6">
              <a:lumMod val="20000"/>
              <a:lumOff val="80000"/>
            </a:schemeClr>
          </a:solidFill>
          <a:ln w="57150">
            <a:solidFill>
              <a:schemeClr val="accent6">
                <a:lumMod val="40000"/>
                <a:lumOff val="60000"/>
              </a:schemeClr>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dirty="0">
                <a:latin typeface="Arial Rounded MT Bold" panose="020F0704030504030204" pitchFamily="34" charset="77"/>
              </a:rPr>
              <a:t>Supporting children </a:t>
            </a:r>
          </a:p>
          <a:p>
            <a:pPr algn="ctr"/>
            <a:r>
              <a:rPr lang="en-US" dirty="0">
                <a:latin typeface="Arial Rounded MT Bold" panose="020F0704030504030204" pitchFamily="34" charset="77"/>
              </a:rPr>
              <a:t>with Autism </a:t>
            </a:r>
          </a:p>
        </p:txBody>
      </p:sp>
      <p:sp>
        <p:nvSpPr>
          <p:cNvPr id="9" name="TextBox 8">
            <a:extLst>
              <a:ext uri="{FF2B5EF4-FFF2-40B4-BE49-F238E27FC236}">
                <a16:creationId xmlns:a16="http://schemas.microsoft.com/office/drawing/2014/main" id="{331F2654-2905-CA1B-9510-346F44D88A70}"/>
              </a:ext>
            </a:extLst>
          </p:cNvPr>
          <p:cNvSpPr txBox="1"/>
          <p:nvPr/>
        </p:nvSpPr>
        <p:spPr>
          <a:xfrm>
            <a:off x="129061" y="191765"/>
            <a:ext cx="3849910" cy="4247317"/>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GB" sz="1100" dirty="0">
                <a:latin typeface="Arial" panose="020B0604020202020204" pitchFamily="34" charset="0"/>
                <a:cs typeface="Arial" panose="020B0604020202020204" pitchFamily="34" charset="0"/>
              </a:rPr>
              <a:t>What is Autism? </a:t>
            </a:r>
          </a:p>
          <a:p>
            <a:r>
              <a:rPr lang="en-GB" sz="1000" dirty="0">
                <a:latin typeface="Arial" panose="020B0604020202020204" pitchFamily="34" charset="0"/>
                <a:cs typeface="Arial" panose="020B0604020202020204" pitchFamily="34" charset="0"/>
              </a:rPr>
              <a:t>Autism Spectrum Disorder (ASD) is a lifelong neurodevelopmental condition that affects communication, social interaction, and behaviour. In Wales, increased awareness and evolving policies have improved the landscape for children with autism, yet many still face challenges in accessing timely assessment, overcoming barriers, and receiving adequate support.</a:t>
            </a:r>
          </a:p>
          <a:p>
            <a:r>
              <a:rPr lang="en-GB" sz="1000" dirty="0">
                <a:latin typeface="Arial" panose="020B0604020202020204" pitchFamily="34" charset="0"/>
                <a:cs typeface="Arial" panose="020B0604020202020204" pitchFamily="34" charset="0"/>
              </a:rPr>
              <a:t>People with autism often experience differences in social communication, such as difficulty with conversation, understanding social cues, or interpreting body language. Many also engage in repetitive behaviours or have a strong need for routines and structure in their daily lives.</a:t>
            </a:r>
          </a:p>
          <a:p>
            <a:r>
              <a:rPr lang="en-GB" sz="1000" dirty="0">
                <a:latin typeface="Arial" panose="020B0604020202020204" pitchFamily="34" charset="0"/>
                <a:cs typeface="Arial" panose="020B0604020202020204" pitchFamily="34" charset="0"/>
              </a:rPr>
              <a:t>Sensory sensitivities are also common, meaning some individuals may feel overwhelmed by lights, sounds, or certain textures. Others may have intense interests or focus on specific topics for extended periods, which can be a source of strength and learning.</a:t>
            </a:r>
          </a:p>
          <a:p>
            <a:r>
              <a:rPr lang="en-GB" sz="1000" dirty="0">
                <a:latin typeface="Arial" panose="020B0604020202020204" pitchFamily="34" charset="0"/>
                <a:cs typeface="Arial" panose="020B0604020202020204" pitchFamily="34" charset="0"/>
              </a:rPr>
              <a:t>Autism is not an illness and does not require a cure. Instead, the focus should be on understanding each person's needs and providing the right support at home, in school, and in the wider community.</a:t>
            </a:r>
          </a:p>
          <a:p>
            <a:r>
              <a:rPr lang="en-GB" sz="1000" dirty="0">
                <a:latin typeface="Arial" panose="020B0604020202020204" pitchFamily="34" charset="0"/>
                <a:cs typeface="Arial" panose="020B0604020202020204" pitchFamily="34" charset="0"/>
              </a:rPr>
              <a:t>In Wales and across the UK, around 1 in 100 people are estimated to be on the autism spectrum (Public Health Wales, 2022). Early recognition and support can make a meaningful difference in helping autistic individuals thrive.</a:t>
            </a:r>
          </a:p>
          <a:p>
            <a:r>
              <a:rPr lang="en-GB" sz="700" dirty="0">
                <a:latin typeface="Arial" panose="020B0604020202020204" pitchFamily="34" charset="0"/>
                <a:cs typeface="Arial" panose="020B0604020202020204" pitchFamily="34" charset="0"/>
              </a:rPr>
              <a:t>(Welsh Government, 2021) (Public Health Wales, 2022).</a:t>
            </a:r>
            <a:endParaRPr lang="en-GB" sz="11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DD1448C-9024-3247-1E9B-11EB6FA358C3}"/>
              </a:ext>
            </a:extLst>
          </p:cNvPr>
          <p:cNvSpPr txBox="1"/>
          <p:nvPr/>
        </p:nvSpPr>
        <p:spPr>
          <a:xfrm>
            <a:off x="4120747" y="3541163"/>
            <a:ext cx="3899646" cy="3054682"/>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US" sz="1200" dirty="0">
                <a:latin typeface="Arial" panose="020B0604020202020204" pitchFamily="34" charset="0"/>
                <a:cs typeface="Arial" panose="020B0604020202020204" pitchFamily="34" charset="0"/>
              </a:rPr>
              <a:t>Support strategies </a:t>
            </a:r>
          </a:p>
          <a:p>
            <a:r>
              <a:rPr lang="en-GB" sz="1050" dirty="0">
                <a:latin typeface="Arial" panose="020B0604020202020204" pitchFamily="34" charset="0"/>
                <a:cs typeface="Arial" panose="020B0604020202020204" pitchFamily="34" charset="0"/>
              </a:rPr>
              <a:t>Support strategies like visual aids and sensory-friendly environments create structure, reduce stress, and improve communication. They help autistic children feel more secure, better understand expectations, and engage more confidently in daily activities at home and in school.</a:t>
            </a:r>
          </a:p>
          <a:p>
            <a:r>
              <a:rPr lang="en-GB" sz="1050" dirty="0">
                <a:latin typeface="Arial" panose="020B0604020202020204" pitchFamily="34" charset="0"/>
                <a:cs typeface="Arial" panose="020B0604020202020204" pitchFamily="34" charset="0"/>
              </a:rPr>
              <a:t>Simple strategies like </a:t>
            </a:r>
            <a:r>
              <a:rPr lang="en-GB" sz="1050" b="1" dirty="0">
                <a:latin typeface="Arial" panose="020B0604020202020204" pitchFamily="34" charset="0"/>
                <a:cs typeface="Arial" panose="020B0604020202020204" pitchFamily="34" charset="0"/>
              </a:rPr>
              <a:t>visual supports</a:t>
            </a:r>
            <a:r>
              <a:rPr lang="en-GB" sz="1050" dirty="0">
                <a:latin typeface="Arial" panose="020B0604020202020204" pitchFamily="34" charset="0"/>
                <a:cs typeface="Arial" panose="020B0604020202020204" pitchFamily="34" charset="0"/>
              </a:rPr>
              <a:t> and </a:t>
            </a:r>
            <a:r>
              <a:rPr lang="en-GB" sz="1050" b="1" dirty="0">
                <a:latin typeface="Arial" panose="020B0604020202020204" pitchFamily="34" charset="0"/>
                <a:cs typeface="Arial" panose="020B0604020202020204" pitchFamily="34" charset="0"/>
              </a:rPr>
              <a:t>sensory-friendly spaces</a:t>
            </a:r>
            <a:r>
              <a:rPr lang="en-GB" sz="1050" dirty="0">
                <a:latin typeface="Arial" panose="020B0604020202020204" pitchFamily="34" charset="0"/>
                <a:cs typeface="Arial" panose="020B0604020202020204" pitchFamily="34" charset="0"/>
              </a:rPr>
              <a:t> can transform the classroom experience for autistic learners.</a:t>
            </a:r>
          </a:p>
          <a:p>
            <a:r>
              <a:rPr lang="en-GB" sz="1050" dirty="0">
                <a:latin typeface="Arial" panose="020B0604020202020204" pitchFamily="34" charset="0"/>
                <a:cs typeface="Arial" panose="020B0604020202020204" pitchFamily="34" charset="0"/>
              </a:rPr>
              <a:t> </a:t>
            </a:r>
            <a:r>
              <a:rPr lang="en-GB" sz="1050" b="1" dirty="0">
                <a:latin typeface="Arial" panose="020B0604020202020204" pitchFamily="34" charset="0"/>
                <a:cs typeface="Arial" panose="020B0604020202020204" pitchFamily="34" charset="0"/>
              </a:rPr>
              <a:t>Visual aids</a:t>
            </a:r>
            <a:r>
              <a:rPr lang="en-GB" sz="1050" dirty="0">
                <a:latin typeface="Arial" panose="020B0604020202020204" pitchFamily="34" charset="0"/>
                <a:cs typeface="Arial" panose="020B0604020202020204" pitchFamily="34" charset="0"/>
              </a:rPr>
              <a:t> help children understand routines, reduce anxiety, and stay engaged, improving focus and independence.</a:t>
            </a:r>
            <a:br>
              <a:rPr lang="en-GB" sz="1050" dirty="0">
                <a:latin typeface="Arial" panose="020B0604020202020204" pitchFamily="34" charset="0"/>
                <a:cs typeface="Arial" panose="020B0604020202020204" pitchFamily="34" charset="0"/>
              </a:rPr>
            </a:br>
            <a:r>
              <a:rPr lang="en-GB" sz="1050" b="1" dirty="0">
                <a:latin typeface="Arial" panose="020B0604020202020204" pitchFamily="34" charset="0"/>
                <a:cs typeface="Arial" panose="020B0604020202020204" pitchFamily="34" charset="0"/>
              </a:rPr>
              <a:t>Sensory-friendly adjustments</a:t>
            </a:r>
            <a:r>
              <a:rPr lang="en-GB" sz="1050" dirty="0">
                <a:latin typeface="Arial" panose="020B0604020202020204" pitchFamily="34" charset="0"/>
                <a:cs typeface="Arial" panose="020B0604020202020204" pitchFamily="34" charset="0"/>
              </a:rPr>
              <a:t> like quiet areas and soft lighting prevent overload and support emotional regulation.</a:t>
            </a:r>
          </a:p>
          <a:p>
            <a:r>
              <a:rPr lang="en-GB" sz="1050" dirty="0">
                <a:latin typeface="Arial" panose="020B0604020202020204" pitchFamily="34" charset="0"/>
                <a:cs typeface="Arial" panose="020B0604020202020204" pitchFamily="34" charset="0"/>
              </a:rPr>
              <a:t>These strategies are easy to implement, backed by research, and align with the </a:t>
            </a:r>
            <a:r>
              <a:rPr lang="en-GB" sz="1050" b="1" dirty="0">
                <a:latin typeface="Arial" panose="020B0604020202020204" pitchFamily="34" charset="0"/>
                <a:cs typeface="Arial" panose="020B0604020202020204" pitchFamily="34" charset="0"/>
              </a:rPr>
              <a:t>ALN Code for Wales</a:t>
            </a:r>
            <a:r>
              <a:rPr lang="en-GB" sz="1050" dirty="0">
                <a:latin typeface="Arial" panose="020B0604020202020204" pitchFamily="34" charset="0"/>
                <a:cs typeface="Arial" panose="020B0604020202020204" pitchFamily="34" charset="0"/>
              </a:rPr>
              <a:t>. They benefit not only autistic students but also the entire classroom, making learning more inclusive, calm, and effective. </a:t>
            </a:r>
          </a:p>
        </p:txBody>
      </p:sp>
      <p:sp>
        <p:nvSpPr>
          <p:cNvPr id="11" name="TextBox 10">
            <a:extLst>
              <a:ext uri="{FF2B5EF4-FFF2-40B4-BE49-F238E27FC236}">
                <a16:creationId xmlns:a16="http://schemas.microsoft.com/office/drawing/2014/main" id="{FBA84669-193A-B2A0-C082-FBDB1F482EAA}"/>
              </a:ext>
            </a:extLst>
          </p:cNvPr>
          <p:cNvSpPr txBox="1"/>
          <p:nvPr/>
        </p:nvSpPr>
        <p:spPr>
          <a:xfrm>
            <a:off x="8145291" y="2806579"/>
            <a:ext cx="3899646" cy="3780971"/>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GB" sz="1200" dirty="0">
                <a:latin typeface="Arial" panose="020B0604020202020204" pitchFamily="34" charset="0"/>
                <a:cs typeface="Arial" panose="020B0604020202020204" pitchFamily="34" charset="0"/>
              </a:rPr>
              <a:t>Overcoming Barriers</a:t>
            </a:r>
          </a:p>
          <a:p>
            <a:pPr>
              <a:lnSpc>
                <a:spcPct val="115000"/>
              </a:lnSpc>
              <a:spcAft>
                <a:spcPts val="800"/>
              </a:spcAft>
            </a:pPr>
            <a:r>
              <a:rPr lang="en-GB" sz="1000" kern="0" dirty="0">
                <a:effectLst/>
                <a:latin typeface="Arial" panose="020B0604020202020204" pitchFamily="34" charset="0"/>
                <a:ea typeface="Times New Roman" panose="02020603050405020304" pitchFamily="18" charset="0"/>
                <a:cs typeface="Arial" panose="020B0604020202020204" pitchFamily="34" charset="0"/>
              </a:rPr>
              <a:t>To address long waiting times for autism diagnosis in Wales, investment in staff and enhanced training within Neurodevelopmental Services (NDS) is essential. Introducing early screening tools in both healthcare and educational settings can support earlier identification of needs. In addition, increasing outreach to underrepresented groups, particularly girls and children from ethnic minority backgrounds, is crucial to ensure equitable access to diagnosis and support </a:t>
            </a:r>
          </a:p>
          <a:p>
            <a:pPr>
              <a:lnSpc>
                <a:spcPct val="115000"/>
              </a:lnSpc>
              <a:spcAft>
                <a:spcPts val="800"/>
              </a:spcAft>
            </a:pPr>
            <a:r>
              <a:rPr lang="en-GB" sz="1000" kern="0" dirty="0">
                <a:effectLst/>
                <a:latin typeface="Arial" panose="020B0604020202020204" pitchFamily="34" charset="0"/>
                <a:ea typeface="Times New Roman" panose="02020603050405020304" pitchFamily="18" charset="0"/>
                <a:cs typeface="Arial" panose="020B0604020202020204" pitchFamily="34" charset="0"/>
              </a:rPr>
              <a:t>Improving autism training for educators is another key step in overcoming systemic barriers. Providing mandatory autism awareness training under the Additional Learning Needs (ALN) framework equips school staff with the knowledge to support neurodiverse learners effectively. Schools can also benefit from regular input from specialist teams or advisory teachers who can offer targeted guidance. Furthermore, encouraging strong collaboration between educators, families, and allied professionals, such as therapists, can lead to more consistent and holistic support for autistic children. </a:t>
            </a:r>
          </a:p>
          <a:p>
            <a:pPr>
              <a:lnSpc>
                <a:spcPct val="115000"/>
              </a:lnSpc>
              <a:spcAft>
                <a:spcPts val="800"/>
              </a:spcAft>
            </a:pPr>
            <a:r>
              <a:rPr lang="en-GB" sz="700" kern="0" dirty="0">
                <a:effectLst/>
                <a:latin typeface="Arial" panose="020B0604020202020204" pitchFamily="34" charset="0"/>
                <a:ea typeface="Times New Roman" panose="02020603050405020304" pitchFamily="18" charset="0"/>
                <a:cs typeface="Arial" panose="020B0604020202020204" pitchFamily="34" charset="0"/>
              </a:rPr>
              <a:t>(Children’s Commissioner for Wales, 2023) (Welsh Government, 2021).</a:t>
            </a:r>
            <a:endParaRPr lang="en-GB" sz="7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BD6E6628-A314-BF64-8F43-768F71612A88}"/>
              </a:ext>
            </a:extLst>
          </p:cNvPr>
          <p:cNvSpPr txBox="1"/>
          <p:nvPr/>
        </p:nvSpPr>
        <p:spPr>
          <a:xfrm>
            <a:off x="8145291" y="204629"/>
            <a:ext cx="3912361" cy="2431435"/>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US" sz="1200" dirty="0">
                <a:latin typeface="Arial" panose="020B0604020202020204" pitchFamily="34" charset="0"/>
                <a:cs typeface="Arial" panose="020B0604020202020204" pitchFamily="34" charset="0"/>
              </a:rPr>
              <a:t>Possible Barriers</a:t>
            </a:r>
          </a:p>
          <a:p>
            <a:r>
              <a:rPr lang="en-GB" sz="1000" dirty="0">
                <a:latin typeface="Arial" panose="020B0604020202020204" pitchFamily="34" charset="0"/>
                <a:cs typeface="Arial" panose="020B0604020202020204" pitchFamily="34" charset="0"/>
              </a:rPr>
              <a:t>1. Long Waiting Times for Diagnosis</a:t>
            </a:r>
          </a:p>
          <a:p>
            <a:r>
              <a:rPr lang="en-GB" sz="1000" dirty="0">
                <a:latin typeface="Arial" panose="020B0604020202020204" pitchFamily="34" charset="0"/>
                <a:cs typeface="Arial" panose="020B0604020202020204" pitchFamily="34" charset="0"/>
              </a:rPr>
              <a:t>Children in Wales often face significant delays in obtaining an autism diagnosis. Despite a Welsh Government target of 26 weeks, many children wait over a year, with some regions reporting waits of up to four years. This prolonged wait can hinder early intervention and support, impacting children's development and well-being.</a:t>
            </a:r>
          </a:p>
          <a:p>
            <a:r>
              <a:rPr lang="en-GB" sz="1000" dirty="0">
                <a:latin typeface="Arial" panose="020B0604020202020204" pitchFamily="34" charset="0"/>
                <a:cs typeface="Arial" panose="020B0604020202020204" pitchFamily="34" charset="0"/>
              </a:rPr>
              <a:t>2. Insufficient Autism Training in Schools</a:t>
            </a:r>
          </a:p>
          <a:p>
            <a:r>
              <a:rPr lang="en-GB" sz="1000" dirty="0">
                <a:latin typeface="Arial" panose="020B0604020202020204" pitchFamily="34" charset="0"/>
                <a:cs typeface="Arial" panose="020B0604020202020204" pitchFamily="34" charset="0"/>
              </a:rPr>
              <a:t>Many educators in Wales report a lack of adequate training in identifying and supporting autistic students. This gap in professional development can lead to misunderstandings and unmet needs, affecting the educational experience and inclusion of autistic children.</a:t>
            </a:r>
          </a:p>
          <a:p>
            <a:endParaRPr lang="en-GB" sz="200" dirty="0">
              <a:latin typeface="Arial" panose="020B0604020202020204" pitchFamily="34" charset="0"/>
              <a:cs typeface="Arial" panose="020B0604020202020204" pitchFamily="34" charset="0"/>
            </a:endParaRPr>
          </a:p>
          <a:p>
            <a:r>
              <a:rPr lang="en-GB" sz="700" dirty="0">
                <a:latin typeface="Arial" panose="020B0604020202020204" pitchFamily="34" charset="0"/>
                <a:cs typeface="Arial" panose="020B0604020202020204" pitchFamily="34" charset="0"/>
              </a:rPr>
              <a:t>(Children’s Commissioner for Wales, 2023) (Public Health Wales, 2022)</a:t>
            </a:r>
          </a:p>
        </p:txBody>
      </p:sp>
      <p:sp>
        <p:nvSpPr>
          <p:cNvPr id="14" name="TextBox 13">
            <a:extLst>
              <a:ext uri="{FF2B5EF4-FFF2-40B4-BE49-F238E27FC236}">
                <a16:creationId xmlns:a16="http://schemas.microsoft.com/office/drawing/2014/main" id="{E9BE2565-E52A-0E8C-0F1C-D6A1920E5307}"/>
              </a:ext>
            </a:extLst>
          </p:cNvPr>
          <p:cNvSpPr txBox="1"/>
          <p:nvPr/>
        </p:nvSpPr>
        <p:spPr>
          <a:xfrm>
            <a:off x="129061" y="4518353"/>
            <a:ext cx="3849910" cy="2077492"/>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US" sz="1200" dirty="0">
                <a:latin typeface="Arial" panose="020B0604020202020204" pitchFamily="34" charset="0"/>
                <a:cs typeface="Arial" panose="020B0604020202020204" pitchFamily="34" charset="0"/>
              </a:rPr>
              <a:t>Diagnosis - </a:t>
            </a:r>
          </a:p>
          <a:p>
            <a:r>
              <a:rPr lang="en-GB" sz="1000" dirty="0">
                <a:latin typeface="Arial" panose="020B0604020202020204" pitchFamily="34" charset="0"/>
                <a:cs typeface="Arial" panose="020B0604020202020204" pitchFamily="34" charset="0"/>
              </a:rPr>
              <a:t>Diagnosis of Autism Spectrum Disorder (ASD) is essential for accessing support, yet waiting times and processes vary across Wales. Services like the Neurodevelopmental Services (NDS) and Integrated Autism Service (IAS) aim to create consistent, timely assessments. Diagnosis involves a multi-disciplinary team, typically including paediatricians, psychologists, and speech and language therapists, using developmental histories and behavioural observations. However, delays remain common, particularly for girls and children from ethnic minority backgrounds, whose symptoms may be overlooked or misunderstood </a:t>
            </a:r>
          </a:p>
          <a:p>
            <a:r>
              <a:rPr lang="en-GB" sz="700" dirty="0">
                <a:latin typeface="Arial" panose="020B0604020202020204" pitchFamily="34" charset="0"/>
                <a:cs typeface="Arial" panose="020B0604020202020204" pitchFamily="34" charset="0"/>
              </a:rPr>
              <a:t>(Public Health Wales, 2022) (Welsh Government, 2021).</a:t>
            </a:r>
            <a:endParaRPr lang="en-US" sz="7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48FD552-62F3-01B8-827A-820FB30A258A}"/>
              </a:ext>
            </a:extLst>
          </p:cNvPr>
          <p:cNvSpPr txBox="1"/>
          <p:nvPr/>
        </p:nvSpPr>
        <p:spPr>
          <a:xfrm>
            <a:off x="4120747" y="204629"/>
            <a:ext cx="3874216" cy="2416046"/>
          </a:xfrm>
          <a:prstGeom prst="rect">
            <a:avLst/>
          </a:prstGeom>
          <a:solidFill>
            <a:schemeClr val="accent6">
              <a:lumMod val="20000"/>
              <a:lumOff val="80000"/>
            </a:schemeClr>
          </a:solidFill>
          <a:ln w="57150">
            <a:solidFill>
              <a:schemeClr val="accent6">
                <a:lumMod val="40000"/>
                <a:lumOff val="60000"/>
              </a:schemeClr>
            </a:solidFill>
          </a:ln>
        </p:spPr>
        <p:txBody>
          <a:bodyPr wrap="square" rtlCol="0">
            <a:spAutoFit/>
          </a:bodyPr>
          <a:lstStyle/>
          <a:p>
            <a:r>
              <a:rPr lang="en-US" sz="1200" dirty="0">
                <a:latin typeface="Arial" panose="020B0604020202020204" pitchFamily="34" charset="0"/>
                <a:cs typeface="Arial" panose="020B0604020202020204" pitchFamily="34" charset="0"/>
              </a:rPr>
              <a:t>Assessment </a:t>
            </a:r>
          </a:p>
          <a:p>
            <a:r>
              <a:rPr lang="en-GB" sz="1000" dirty="0">
                <a:latin typeface="Arial" panose="020B0604020202020204" pitchFamily="34" charset="0"/>
                <a:cs typeface="Arial" panose="020B0604020202020204" pitchFamily="34" charset="0"/>
              </a:rPr>
              <a:t>In Wales, the assessment for Autism Spectrum Disorder (ASD) is led by Neurodevelopmental Services (NDS) and involves a multi-disciplinary team, including paediatricians, psychologists, and speech and language therapists. It begins with a referral from a GP, school, or health visitor, followed by developmental questionnaires and observations using standardised tools such as ADOS and ADI-R.</a:t>
            </a:r>
          </a:p>
          <a:p>
            <a:r>
              <a:rPr lang="en-GB" sz="1000" dirty="0">
                <a:latin typeface="Arial" panose="020B0604020202020204" pitchFamily="34" charset="0"/>
                <a:cs typeface="Arial" panose="020B0604020202020204" pitchFamily="34" charset="0"/>
              </a:rPr>
              <a:t>The goal is to understand the child’s communication, behaviour, and development to determine whether they meet the criteria for an autism diagnosis. Once assessed, families receive feedback, support recommendations, and may be referred to the Integrated Autism Service (IAS) for further guidance. However, long waiting times remain a challenge across many areas in Wales.</a:t>
            </a:r>
          </a:p>
          <a:p>
            <a:r>
              <a:rPr lang="en-GB" sz="1000" dirty="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(Public Health Wales, 2022;) (Welsh Government, 2021).</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0913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645B2-7CFF-E229-4561-1EB2A633CCC8}"/>
              </a:ext>
            </a:extLst>
          </p:cNvPr>
          <p:cNvSpPr>
            <a:spLocks noGrp="1"/>
          </p:cNvSpPr>
          <p:nvPr>
            <p:ph idx="1"/>
          </p:nvPr>
        </p:nvSpPr>
        <p:spPr>
          <a:xfrm>
            <a:off x="367145" y="260062"/>
            <a:ext cx="10515600" cy="6196156"/>
          </a:xfrm>
        </p:spPr>
        <p:txBody>
          <a:bodyPr>
            <a:normAutofit fontScale="62500" lnSpcReduction="20000"/>
          </a:bodyPr>
          <a:lstStyle/>
          <a:p>
            <a:pPr marL="0" indent="0">
              <a:lnSpc>
                <a:spcPct val="150000"/>
              </a:lnSpc>
              <a:buNone/>
            </a:pPr>
            <a:r>
              <a:rPr lang="en-GB" sz="1900" b="1" dirty="0">
                <a:effectLst/>
                <a:latin typeface="Arial" panose="020B0604020202020204" pitchFamily="34" charset="0"/>
                <a:ea typeface="Times New Roman" panose="02020603050405020304" pitchFamily="18" charset="0"/>
                <a:cs typeface="Arial" panose="020B0604020202020204" pitchFamily="34" charset="0"/>
              </a:rPr>
              <a:t>REFERENCE LIST </a:t>
            </a:r>
            <a:endParaRPr lang="en-GB" sz="19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American Psychiatric Association, 2013. </a:t>
            </a:r>
            <a:r>
              <a:rPr lang="en-GB" sz="1900" i="1" dirty="0">
                <a:effectLst/>
                <a:latin typeface="Arial" panose="020B0604020202020204" pitchFamily="34" charset="0"/>
                <a:ea typeface="Times New Roman" panose="02020603050405020304" pitchFamily="18" charset="0"/>
                <a:cs typeface="Arial" panose="020B0604020202020204" pitchFamily="34" charset="0"/>
              </a:rPr>
              <a:t>Diagnostic and statistical manual of mental disorders</a:t>
            </a:r>
            <a:r>
              <a:rPr lang="en-GB" sz="1900" dirty="0">
                <a:effectLst/>
                <a:latin typeface="Arial" panose="020B0604020202020204" pitchFamily="34" charset="0"/>
                <a:ea typeface="Times New Roman" panose="02020603050405020304" pitchFamily="18" charset="0"/>
                <a:cs typeface="Arial" panose="020B0604020202020204" pitchFamily="34" charset="0"/>
              </a:rPr>
              <a:t> (5th ed.). Arlington, VA: American Psychiatric Publishing.</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Children’s Commissioner for Wales, 2023. </a:t>
            </a:r>
            <a:r>
              <a:rPr lang="en-GB" sz="1900" i="1" dirty="0">
                <a:effectLst/>
                <a:latin typeface="Arial" panose="020B0604020202020204" pitchFamily="34" charset="0"/>
                <a:ea typeface="Times New Roman" panose="02020603050405020304" pitchFamily="18" charset="0"/>
                <a:cs typeface="Arial" panose="020B0604020202020204" pitchFamily="34" charset="0"/>
              </a:rPr>
              <a:t>Children’s autism report</a:t>
            </a:r>
            <a:r>
              <a:rPr lang="en-GB" sz="19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9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https://www.childcomwales.org.uk</a:t>
            </a:r>
            <a:r>
              <a:rPr lang="en-GB" sz="1900" dirty="0">
                <a:effectLst/>
                <a:latin typeface="Arial" panose="020B0604020202020204" pitchFamily="34" charset="0"/>
                <a:ea typeface="Times New Roman" panose="02020603050405020304" pitchFamily="18" charset="0"/>
                <a:cs typeface="Arial" panose="020B0604020202020204" pitchFamily="34" charset="0"/>
              </a:rPr>
              <a:t>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Crane, L., Goddard, L., Hill, E. and Lau, M., 2016. ‘I am not going to lie to you’: Autism, gender and identity. </a:t>
            </a:r>
            <a:r>
              <a:rPr lang="en-GB" sz="1900" i="1" dirty="0">
                <a:effectLst/>
                <a:latin typeface="Arial" panose="020B0604020202020204" pitchFamily="34" charset="0"/>
                <a:ea typeface="Times New Roman" panose="02020603050405020304" pitchFamily="18" charset="0"/>
                <a:cs typeface="Arial" panose="020B0604020202020204" pitchFamily="34" charset="0"/>
              </a:rPr>
              <a:t>Autism</a:t>
            </a:r>
            <a:r>
              <a:rPr lang="en-GB" sz="1900" dirty="0">
                <a:effectLst/>
                <a:latin typeface="Arial" panose="020B0604020202020204" pitchFamily="34" charset="0"/>
                <a:ea typeface="Times New Roman" panose="02020603050405020304" pitchFamily="18" charset="0"/>
                <a:cs typeface="Arial" panose="020B0604020202020204" pitchFamily="34" charset="0"/>
              </a:rPr>
              <a:t>, 20(8), pp.1-13. Available at: https://</a:t>
            </a:r>
            <a:r>
              <a:rPr lang="en-GB" sz="190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900" dirty="0">
                <a:effectLst/>
                <a:latin typeface="Arial" panose="020B0604020202020204" pitchFamily="34" charset="0"/>
                <a:ea typeface="Times New Roman" panose="02020603050405020304" pitchFamily="18" charset="0"/>
                <a:cs typeface="Arial" panose="020B0604020202020204" pitchFamily="34" charset="0"/>
              </a:rPr>
              <a:t>/10.1177/1362361316654935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Lai, M.C. and Baron-Cohen, S., 2015. </a:t>
            </a:r>
            <a:r>
              <a:rPr lang="en-GB" sz="1900" i="1" dirty="0">
                <a:effectLst/>
                <a:latin typeface="Arial" panose="020B0604020202020204" pitchFamily="34" charset="0"/>
                <a:ea typeface="Times New Roman" panose="02020603050405020304" pitchFamily="18" charset="0"/>
                <a:cs typeface="Arial" panose="020B0604020202020204" pitchFamily="34" charset="0"/>
              </a:rPr>
              <a:t>Autism</a:t>
            </a:r>
            <a:r>
              <a:rPr lang="en-GB" sz="1900" dirty="0">
                <a:effectLst/>
                <a:latin typeface="Arial" panose="020B0604020202020204" pitchFamily="34" charset="0"/>
                <a:ea typeface="Times New Roman" panose="02020603050405020304" pitchFamily="18" charset="0"/>
                <a:cs typeface="Arial" panose="020B0604020202020204" pitchFamily="34" charset="0"/>
              </a:rPr>
              <a:t> (2nd ed.). Oxford: Oxford University Press.</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National Autistic Society Cymru, 2022. </a:t>
            </a:r>
            <a:r>
              <a:rPr lang="en-GB" sz="1900" i="1" dirty="0">
                <a:effectLst/>
                <a:latin typeface="Arial" panose="020B0604020202020204" pitchFamily="34" charset="0"/>
                <a:ea typeface="Times New Roman" panose="02020603050405020304" pitchFamily="18" charset="0"/>
                <a:cs typeface="Arial" panose="020B0604020202020204" pitchFamily="34" charset="0"/>
              </a:rPr>
              <a:t>Report on autism services in Wales</a:t>
            </a:r>
            <a:r>
              <a:rPr lang="en-GB" sz="19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9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https://www.autism.org.uk</a:t>
            </a:r>
            <a:r>
              <a:rPr lang="en-GB" sz="1900" dirty="0">
                <a:effectLst/>
                <a:latin typeface="Arial" panose="020B0604020202020204" pitchFamily="34" charset="0"/>
                <a:ea typeface="Times New Roman" panose="02020603050405020304" pitchFamily="18" charset="0"/>
                <a:cs typeface="Arial" panose="020B0604020202020204" pitchFamily="34" charset="0"/>
              </a:rPr>
              <a:t>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Public Health Wales, 2022. </a:t>
            </a:r>
            <a:r>
              <a:rPr lang="en-GB" sz="1900" i="1" dirty="0">
                <a:effectLst/>
                <a:latin typeface="Arial" panose="020B0604020202020204" pitchFamily="34" charset="0"/>
                <a:ea typeface="Times New Roman" panose="02020603050405020304" pitchFamily="18" charset="0"/>
                <a:cs typeface="Arial" panose="020B0604020202020204" pitchFamily="34" charset="0"/>
              </a:rPr>
              <a:t>The state of autism services in Wales: An overview</a:t>
            </a:r>
            <a:r>
              <a:rPr lang="en-GB" sz="19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9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https://www.publichealthwales.org</a:t>
            </a:r>
            <a:r>
              <a:rPr lang="en-GB" sz="1900" dirty="0">
                <a:effectLst/>
                <a:latin typeface="Arial" panose="020B0604020202020204" pitchFamily="34" charset="0"/>
                <a:ea typeface="Times New Roman" panose="02020603050405020304" pitchFamily="18" charset="0"/>
                <a:cs typeface="Arial" panose="020B0604020202020204" pitchFamily="34" charset="0"/>
              </a:rPr>
              <a:t>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Robertson, S. and Baron-Cohen, S., 2017. Sensory sensitivities in autism. </a:t>
            </a:r>
            <a:r>
              <a:rPr lang="en-GB" sz="1900" i="1" dirty="0">
                <a:effectLst/>
                <a:latin typeface="Arial" panose="020B0604020202020204" pitchFamily="34" charset="0"/>
                <a:ea typeface="Times New Roman" panose="02020603050405020304" pitchFamily="18" charset="0"/>
                <a:cs typeface="Arial" panose="020B0604020202020204" pitchFamily="34" charset="0"/>
              </a:rPr>
              <a:t>International Review of Psychiatry</a:t>
            </a:r>
            <a:r>
              <a:rPr lang="en-GB" sz="1900" dirty="0">
                <a:effectLst/>
                <a:latin typeface="Arial" panose="020B0604020202020204" pitchFamily="34" charset="0"/>
                <a:ea typeface="Times New Roman" panose="02020603050405020304" pitchFamily="18" charset="0"/>
                <a:cs typeface="Arial" panose="020B0604020202020204" pitchFamily="34" charset="0"/>
              </a:rPr>
              <a:t>, 29(2), pp.123-133. Available at: https://</a:t>
            </a:r>
            <a:r>
              <a:rPr lang="en-GB" sz="1900" dirty="0" err="1">
                <a:effectLst/>
                <a:latin typeface="Arial" panose="020B0604020202020204" pitchFamily="34" charset="0"/>
                <a:ea typeface="Times New Roman" panose="02020603050405020304" pitchFamily="18" charset="0"/>
                <a:cs typeface="Arial" panose="020B0604020202020204" pitchFamily="34" charset="0"/>
              </a:rPr>
              <a:t>doi.org</a:t>
            </a:r>
            <a:r>
              <a:rPr lang="en-GB" sz="1900" dirty="0">
                <a:effectLst/>
                <a:latin typeface="Arial" panose="020B0604020202020204" pitchFamily="34" charset="0"/>
                <a:ea typeface="Times New Roman" panose="02020603050405020304" pitchFamily="18" charset="0"/>
                <a:cs typeface="Arial" panose="020B0604020202020204" pitchFamily="34" charset="0"/>
              </a:rPr>
              <a:t>/10.1080/09540261.2017.1301740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Singer, J., 1999. Why can’t you be normal for once in your life? </a:t>
            </a:r>
            <a:r>
              <a:rPr lang="en-GB" sz="1900" i="1" dirty="0">
                <a:effectLst/>
                <a:latin typeface="Arial" panose="020B0604020202020204" pitchFamily="34" charset="0"/>
                <a:ea typeface="Times New Roman" panose="02020603050405020304" pitchFamily="18" charset="0"/>
                <a:cs typeface="Arial" panose="020B0604020202020204" pitchFamily="34" charset="0"/>
              </a:rPr>
              <a:t>Disability Discrimination and Identity Politics</a:t>
            </a:r>
            <a:r>
              <a:rPr lang="en-GB" sz="1900" dirty="0">
                <a:effectLst/>
                <a:latin typeface="Arial" panose="020B0604020202020204" pitchFamily="34" charset="0"/>
                <a:ea typeface="Times New Roman" panose="02020603050405020304" pitchFamily="18" charset="0"/>
                <a:cs typeface="Arial" panose="020B0604020202020204" pitchFamily="34" charset="0"/>
              </a:rPr>
              <a:t>, 1(1), pp.95-108.</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Welsh Government, 2021. </a:t>
            </a:r>
            <a:r>
              <a:rPr lang="en-GB" sz="1900" i="1" dirty="0">
                <a:effectLst/>
                <a:latin typeface="Arial" panose="020B0604020202020204" pitchFamily="34" charset="0"/>
                <a:ea typeface="Times New Roman" panose="02020603050405020304" pitchFamily="18" charset="0"/>
                <a:cs typeface="Arial" panose="020B0604020202020204" pitchFamily="34" charset="0"/>
              </a:rPr>
              <a:t>Autism Code of Practice for Wales</a:t>
            </a:r>
            <a:r>
              <a:rPr lang="en-GB" sz="1900" dirty="0">
                <a:effectLst/>
                <a:latin typeface="Arial" panose="020B0604020202020204" pitchFamily="34" charset="0"/>
                <a:ea typeface="Times New Roman" panose="02020603050405020304" pitchFamily="18" charset="0"/>
                <a:cs typeface="Arial" panose="020B0604020202020204" pitchFamily="34" charset="0"/>
              </a:rPr>
              <a:t>. [online] Available at: https://</a:t>
            </a:r>
            <a:r>
              <a:rPr lang="en-GB" sz="1900" dirty="0" err="1">
                <a:effectLst/>
                <a:latin typeface="Arial" panose="020B0604020202020204" pitchFamily="34" charset="0"/>
                <a:ea typeface="Times New Roman" panose="02020603050405020304" pitchFamily="18" charset="0"/>
                <a:cs typeface="Arial" panose="020B0604020202020204" pitchFamily="34" charset="0"/>
              </a:rPr>
              <a:t>www.gov.wales</a:t>
            </a:r>
            <a:r>
              <a:rPr lang="en-GB" sz="1900" dirty="0">
                <a:effectLst/>
                <a:latin typeface="Arial" panose="020B0604020202020204" pitchFamily="34" charset="0"/>
                <a:ea typeface="Times New Roman" panose="02020603050405020304" pitchFamily="18" charset="0"/>
                <a:cs typeface="Arial" panose="020B0604020202020204" pitchFamily="34" charset="0"/>
              </a:rPr>
              <a:t>/autism-code-practice-</a:t>
            </a:r>
            <a:r>
              <a:rPr lang="en-GB" sz="1900" dirty="0" err="1">
                <a:effectLst/>
                <a:latin typeface="Arial" panose="020B0604020202020204" pitchFamily="34" charset="0"/>
                <a:ea typeface="Times New Roman" panose="02020603050405020304" pitchFamily="18" charset="0"/>
                <a:cs typeface="Arial" panose="020B0604020202020204" pitchFamily="34" charset="0"/>
              </a:rPr>
              <a:t>wales</a:t>
            </a:r>
            <a:r>
              <a:rPr lang="en-GB" sz="1900" dirty="0">
                <a:effectLst/>
                <a:latin typeface="Arial" panose="020B0604020202020204" pitchFamily="34" charset="0"/>
                <a:ea typeface="Times New Roman" panose="02020603050405020304" pitchFamily="18" charset="0"/>
                <a:cs typeface="Arial" panose="020B0604020202020204" pitchFamily="34" charset="0"/>
              </a:rPr>
              <a:t> [Accessed 10 May 2025].</a:t>
            </a:r>
          </a:p>
          <a:p>
            <a:pPr>
              <a:lnSpc>
                <a:spcPct val="15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Welsh Government, 2022. </a:t>
            </a:r>
            <a:r>
              <a:rPr lang="en-GB" sz="1900" i="1" dirty="0">
                <a:effectLst/>
                <a:latin typeface="Arial" panose="020B0604020202020204" pitchFamily="34" charset="0"/>
                <a:ea typeface="Times New Roman" panose="02020603050405020304" pitchFamily="18" charset="0"/>
                <a:cs typeface="Arial" panose="020B0604020202020204" pitchFamily="34" charset="0"/>
              </a:rPr>
              <a:t>Neurodevelopmental Services Review</a:t>
            </a:r>
            <a:r>
              <a:rPr lang="en-GB" sz="1900" dirty="0">
                <a:effectLst/>
                <a:latin typeface="Arial" panose="020B0604020202020204" pitchFamily="34" charset="0"/>
                <a:ea typeface="Times New Roman" panose="02020603050405020304" pitchFamily="18" charset="0"/>
                <a:cs typeface="Arial" panose="020B0604020202020204" pitchFamily="34" charset="0"/>
              </a:rPr>
              <a:t>. [online] Available at: https://</a:t>
            </a:r>
            <a:r>
              <a:rPr lang="en-GB" sz="1900" dirty="0" err="1">
                <a:effectLst/>
                <a:latin typeface="Arial" panose="020B0604020202020204" pitchFamily="34" charset="0"/>
                <a:ea typeface="Times New Roman" panose="02020603050405020304" pitchFamily="18" charset="0"/>
                <a:cs typeface="Arial" panose="020B0604020202020204" pitchFamily="34" charset="0"/>
              </a:rPr>
              <a:t>www.gov.wales</a:t>
            </a:r>
            <a:r>
              <a:rPr lang="en-GB" sz="1900" dirty="0">
                <a:effectLst/>
                <a:latin typeface="Arial" panose="020B0604020202020204" pitchFamily="34" charset="0"/>
                <a:ea typeface="Times New Roman" panose="02020603050405020304" pitchFamily="18" charset="0"/>
                <a:cs typeface="Arial" panose="020B0604020202020204" pitchFamily="34" charset="0"/>
              </a:rPr>
              <a:t>/neurodevelopmental-services-review [Accessed 10 May 2025].</a:t>
            </a:r>
          </a:p>
          <a:p>
            <a:pPr marL="0" indent="0">
              <a:buNone/>
            </a:pPr>
            <a:endParaRPr lang="en-US" dirty="0"/>
          </a:p>
        </p:txBody>
      </p:sp>
    </p:spTree>
    <p:extLst>
      <p:ext uri="{BB962C8B-B14F-4D97-AF65-F5344CB8AC3E}">
        <p14:creationId xmlns:p14="http://schemas.microsoft.com/office/powerpoint/2010/main" val="2301801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2980</TotalTime>
  <Words>1374</Words>
  <Application>Microsoft Macintosh PowerPoint</Application>
  <PresentationFormat>Widescreen</PresentationFormat>
  <Paragraphs>48</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-apple-system</vt:lpstr>
      <vt:lpstr>Aptos</vt:lpstr>
      <vt:lpstr>Aptos Display</vt:lpstr>
      <vt:lpstr>Arial</vt:lpstr>
      <vt:lpstr>Arial Rounded MT Bold</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stebbings</dc:creator>
  <cp:lastModifiedBy>chloe stebbings</cp:lastModifiedBy>
  <cp:revision>5</cp:revision>
  <dcterms:created xsi:type="dcterms:W3CDTF">2025-05-06T10:55:28Z</dcterms:created>
  <dcterms:modified xsi:type="dcterms:W3CDTF">2025-05-11T08:55:41Z</dcterms:modified>
</cp:coreProperties>
</file>