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8"/>
  </p:notesMasterIdLst>
  <p:sldIdLst>
    <p:sldId id="256" r:id="rId2"/>
    <p:sldId id="257" r:id="rId3"/>
    <p:sldId id="270" r:id="rId4"/>
    <p:sldId id="271" r:id="rId5"/>
    <p:sldId id="258" r:id="rId6"/>
    <p:sldId id="259" r:id="rId7"/>
    <p:sldId id="260" r:id="rId8"/>
    <p:sldId id="261" r:id="rId9"/>
    <p:sldId id="262" r:id="rId10"/>
    <p:sldId id="264" r:id="rId11"/>
    <p:sldId id="265" r:id="rId12"/>
    <p:sldId id="266" r:id="rId13"/>
    <p:sldId id="267" r:id="rId14"/>
    <p:sldId id="268" r:id="rId15"/>
    <p:sldId id="269" r:id="rId16"/>
    <p:sldId id="26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4" autoAdjust="0"/>
    <p:restoredTop sz="94683"/>
  </p:normalViewPr>
  <p:slideViewPr>
    <p:cSldViewPr>
      <p:cViewPr varScale="1">
        <p:scale>
          <a:sx n="86" d="100"/>
          <a:sy n="86" d="100"/>
        </p:scale>
        <p:origin x="1848"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84B1FD-A703-4B72-8DEF-513E007E6899}" type="datetimeFigureOut">
              <a:rPr lang="en-US" smtClean="0"/>
              <a:t>7/19/23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FF254EE-E33F-41A3-90E3-636A2AAC729E}" type="slidenum">
              <a:rPr lang="en-US" smtClean="0"/>
              <a:t>‹#›</a:t>
            </a:fld>
            <a:endParaRPr lang="en-US"/>
          </a:p>
        </p:txBody>
      </p:sp>
    </p:spTree>
    <p:extLst>
      <p:ext uri="{BB962C8B-B14F-4D97-AF65-F5344CB8AC3E}">
        <p14:creationId xmlns:p14="http://schemas.microsoft.com/office/powerpoint/2010/main" val="3365839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FF254EE-E33F-41A3-90E3-636A2AAC729E}" type="slidenum">
              <a:rPr lang="en-US" smtClean="0"/>
              <a:t>6</a:t>
            </a:fld>
            <a:endParaRPr lang="en-US"/>
          </a:p>
        </p:txBody>
      </p:sp>
    </p:spTree>
    <p:extLst>
      <p:ext uri="{BB962C8B-B14F-4D97-AF65-F5344CB8AC3E}">
        <p14:creationId xmlns:p14="http://schemas.microsoft.com/office/powerpoint/2010/main" val="2418258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1D8BD707-D9CF-40AE-B4C6-C98DA3205C09}" type="datetimeFigureOut">
              <a:rPr lang="en-US" smtClean="0"/>
              <a:pPr/>
              <a:t>7/19/23</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7/19/23</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1D8BD707-D9CF-40AE-B4C6-C98DA3205C09}" type="datetimeFigureOut">
              <a:rPr lang="en-US" smtClean="0"/>
              <a:pPr/>
              <a:t>7/19/23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7/19/23</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B6F15528-21DE-4FAA-801E-634DDDAF4B2B}"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1D8BD707-D9CF-40AE-B4C6-C98DA3205C09}" type="datetimeFigureOut">
              <a:rPr lang="en-US" smtClean="0"/>
              <a:pPr/>
              <a:t>7/19/23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7/19/23</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B6F15528-21DE-4FAA-801E-634DDDAF4B2B}"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1D8BD707-D9CF-40AE-B4C6-C98DA3205C09}" type="datetimeFigureOut">
              <a:rPr lang="en-US" smtClean="0"/>
              <a:pPr/>
              <a:t>7/19/23</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B6F15528-21DE-4FAA-801E-634DDDAF4B2B}"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7/19/23</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1D8BD707-D9CF-40AE-B4C6-C98DA3205C09}" type="datetimeFigureOut">
              <a:rPr lang="en-US" smtClean="0"/>
              <a:pPr/>
              <a:t>7/19/23</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B6F15528-21DE-4FAA-801E-634DDDAF4B2B}"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14400" y="3886200"/>
            <a:ext cx="7391400" cy="1752600"/>
          </a:xfrm>
        </p:spPr>
        <p:txBody>
          <a:bodyPr/>
          <a:lstStyle/>
          <a:p>
            <a:r>
              <a:rPr lang="en-US" dirty="0"/>
              <a:t>By</a:t>
            </a:r>
          </a:p>
          <a:p>
            <a:r>
              <a:rPr lang="en-US" altLang="zh-CN" b="1" dirty="0"/>
              <a:t>CHONG</a:t>
            </a:r>
            <a:r>
              <a:rPr lang="zh-CN" altLang="en-US" b="1" dirty="0"/>
              <a:t> </a:t>
            </a:r>
            <a:r>
              <a:rPr lang="en-US" altLang="zh-CN" b="1" dirty="0"/>
              <a:t>ZHAO</a:t>
            </a:r>
            <a:endParaRPr lang="en-US" dirty="0"/>
          </a:p>
          <a:p>
            <a:endParaRPr lang="en-US" dirty="0"/>
          </a:p>
        </p:txBody>
      </p:sp>
      <p:sp>
        <p:nvSpPr>
          <p:cNvPr id="2" name="Title 1"/>
          <p:cNvSpPr>
            <a:spLocks noGrp="1"/>
          </p:cNvSpPr>
          <p:nvPr>
            <p:ph type="ctrTitle"/>
          </p:nvPr>
        </p:nvSpPr>
        <p:spPr>
          <a:xfrm>
            <a:off x="381000" y="381000"/>
            <a:ext cx="8382000" cy="2895600"/>
          </a:xfrm>
        </p:spPr>
        <p:txBody>
          <a:bodyPr>
            <a:normAutofit fontScale="90000"/>
          </a:bodyPr>
          <a:lstStyle/>
          <a:p>
            <a:br>
              <a:rPr lang="en-US" b="1" dirty="0"/>
            </a:br>
            <a:br>
              <a:rPr lang="en-US" b="1" dirty="0"/>
            </a:br>
            <a:br>
              <a:rPr lang="en-US" b="1" dirty="0"/>
            </a:br>
            <a:br>
              <a:rPr lang="en-US" b="1" dirty="0"/>
            </a:br>
            <a:br>
              <a:rPr lang="en-US" b="1" dirty="0"/>
            </a:br>
            <a:r>
              <a:rPr lang="en-US" sz="4400" b="1" dirty="0">
                <a:latin typeface="Arial" panose="020B0604020202020204" pitchFamily="34" charset="0"/>
                <a:cs typeface="Arial" panose="020B0604020202020204" pitchFamily="34" charset="0"/>
              </a:rPr>
              <a:t>Organizational Change: A Case Study of China Post Group Corporation</a:t>
            </a:r>
            <a:br>
              <a:rPr lang="en-US" dirty="0"/>
            </a:br>
            <a:r>
              <a:rPr lang="en-US" b="1" dirty="0"/>
              <a:t> </a:t>
            </a:r>
            <a:br>
              <a:rPr lang="en-US" dirty="0"/>
            </a:br>
            <a:endParaRPr lang="en-US" dirty="0"/>
          </a:p>
        </p:txBody>
      </p:sp>
    </p:spTree>
    <p:extLst>
      <p:ext uri="{BB962C8B-B14F-4D97-AF65-F5344CB8AC3E}">
        <p14:creationId xmlns:p14="http://schemas.microsoft.com/office/powerpoint/2010/main" val="3573571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sz="quarter" idx="1"/>
          </p:nvPr>
        </p:nvSpPr>
        <p:spPr>
          <a:xfrm>
            <a:off x="457200" y="1371600"/>
            <a:ext cx="8229600" cy="4876800"/>
          </a:xfrm>
        </p:spPr>
        <p:txBody>
          <a:bodyPr>
            <a:normAutofit fontScale="85000" lnSpcReduction="10000"/>
          </a:bodyPr>
          <a:lstStyle/>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Organizational growth and sustainability require constant adaptation to new market demands, making change inevitable in organizational management.</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approach given to change implementation in any organization determines its success or failure.</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Change models are vital </a:t>
            </a:r>
            <a:r>
              <a:rPr lang="en-US" sz="1800" dirty="0"/>
              <a:t>roadmap for organizations to follow. Theories used here will be intended to evaluate and recommend implementation of online service incremental change.</a:t>
            </a:r>
          </a:p>
          <a:p>
            <a:pPr>
              <a:lnSpc>
                <a:spcPct val="200000"/>
              </a:lnSpc>
              <a:buFont typeface="Wingdings" panose="05000000000000000000" pitchFamily="2" charset="2"/>
              <a:buChar char="Ø"/>
            </a:pPr>
            <a:r>
              <a:rPr lang="en-US" sz="1800" dirty="0"/>
              <a:t>Models of change to be explored: Planned Change model (Kurt Lewin's 3-Step Model) and Emergent change model (Kotter's 8-Step Model).</a:t>
            </a:r>
          </a:p>
          <a:p>
            <a:pPr>
              <a:lnSpc>
                <a:spcPct val="200000"/>
              </a:lnSpc>
              <a:buFont typeface="Wingdings" panose="05000000000000000000" pitchFamily="2" charset="2"/>
              <a:buChar char="Ø"/>
            </a:pPr>
            <a:r>
              <a:rPr lang="en-US" sz="1800" dirty="0"/>
              <a:t>This study intends to provide an in-depth examination and implementation of change management theories focusing on the case of China Post Group Corporation.</a:t>
            </a:r>
          </a:p>
          <a:p>
            <a:pPr>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6127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09600"/>
            <a:ext cx="8534400" cy="758952"/>
          </a:xfrm>
        </p:spPr>
        <p:txBody>
          <a:bodyPr>
            <a:normAutofit fontScale="90000"/>
          </a:bodyPr>
          <a:lstStyle/>
          <a:p>
            <a:r>
              <a:rPr lang="en-US" b="1" dirty="0"/>
              <a:t> </a:t>
            </a:r>
            <a:r>
              <a:rPr lang="en-US" sz="4400" b="1" dirty="0"/>
              <a:t>Background of the China Post Group Corporation</a:t>
            </a:r>
          </a:p>
        </p:txBody>
      </p:sp>
      <p:sp>
        <p:nvSpPr>
          <p:cNvPr id="3" name="Content Placeholder 2"/>
          <p:cNvSpPr>
            <a:spLocks noGrp="1"/>
          </p:cNvSpPr>
          <p:nvPr>
            <p:ph sz="quarter" idx="1"/>
          </p:nvPr>
        </p:nvSpPr>
        <p:spPr/>
        <p:txBody>
          <a:bodyPr>
            <a:normAutofit/>
          </a:bodyPr>
          <a:lstStyle/>
          <a:p>
            <a:pPr>
              <a:lnSpc>
                <a:spcPct val="200000"/>
              </a:lnSpc>
              <a:buFont typeface="Wingdings" panose="05000000000000000000" pitchFamily="2" charset="2"/>
              <a:buChar char="Ø"/>
            </a:pPr>
            <a:r>
              <a:rPr lang="en-US" sz="1800" dirty="0"/>
              <a:t>The China Post Group Corporation is the Chinese state-owned mail service. </a:t>
            </a:r>
          </a:p>
          <a:p>
            <a:pPr>
              <a:lnSpc>
                <a:spcPct val="200000"/>
              </a:lnSpc>
              <a:buFont typeface="Wingdings" panose="05000000000000000000" pitchFamily="2" charset="2"/>
              <a:buChar char="Ø"/>
            </a:pPr>
            <a:r>
              <a:rPr lang="en-US" sz="1800" dirty="0"/>
              <a:t>This organization heavily relied on manual mail sorting, routing, and delivery methods before adopting modern technologies.</a:t>
            </a:r>
          </a:p>
          <a:p>
            <a:pPr>
              <a:lnSpc>
                <a:spcPct val="200000"/>
              </a:lnSpc>
              <a:buFont typeface="Wingdings" panose="05000000000000000000" pitchFamily="2" charset="2"/>
              <a:buChar char="Ø"/>
            </a:pPr>
            <a:r>
              <a:rPr lang="en-US" sz="1800" dirty="0"/>
              <a:t>Deliveries and shipping, and tracking information were compromised by the slow manual operations.</a:t>
            </a:r>
          </a:p>
          <a:p>
            <a:pPr>
              <a:lnSpc>
                <a:spcPct val="200000"/>
              </a:lnSpc>
              <a:buFont typeface="Wingdings" panose="05000000000000000000" pitchFamily="2" charset="2"/>
              <a:buChar char="Ø"/>
            </a:pPr>
            <a:r>
              <a:rPr lang="en-US" sz="1800" dirty="0"/>
              <a:t>The company introduced incremental online service project to leverage operations since COVID-19 and Brexit sanctions reduced the uptake of services.</a:t>
            </a:r>
          </a:p>
        </p:txBody>
      </p:sp>
    </p:spTree>
    <p:extLst>
      <p:ext uri="{BB962C8B-B14F-4D97-AF65-F5344CB8AC3E}">
        <p14:creationId xmlns:p14="http://schemas.microsoft.com/office/powerpoint/2010/main" val="4134037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 Problem Statement</a:t>
            </a:r>
            <a:endParaRPr lang="en-US" dirty="0"/>
          </a:p>
        </p:txBody>
      </p:sp>
      <p:sp>
        <p:nvSpPr>
          <p:cNvPr id="3" name="Content Placeholder 2"/>
          <p:cNvSpPr>
            <a:spLocks noGrp="1"/>
          </p:cNvSpPr>
          <p:nvPr>
            <p:ph sz="quarter" idx="1"/>
          </p:nvPr>
        </p:nvSpPr>
        <p:spPr>
          <a:xfrm>
            <a:off x="304800" y="1524000"/>
            <a:ext cx="8503920" cy="5181600"/>
          </a:xfrm>
        </p:spPr>
        <p:txBody>
          <a:bodyPr>
            <a:normAutofit fontScale="85000" lnSpcReduction="10000"/>
          </a:bodyPr>
          <a:lstStyle/>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Covid-19 revealed that value of embracing e-commerce to mitigate uncertainties and improve customer service.</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China Post established 209 automatic parcel sorting machines,20,000 computerized postal offices, and 155 letter sorting machines in an effort to facilitate  online services.</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This achievement is a tiny part of the project since the company operates locally and internationally.</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company employed weak communication strategy and still has not embraced intense engagement of customers and employees on social platforms such as  </a:t>
            </a:r>
            <a:r>
              <a:rPr lang="en-US" sz="1800" dirty="0"/>
              <a:t>Facebook, Instagram, Twitter, or YouTube. This was indicative of poor application of emergent change  model in implementing urgent change.</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0576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ormAutofit/>
          </a:bodyPr>
          <a:lstStyle/>
          <a:p>
            <a:r>
              <a:rPr lang="en-US" sz="4000" b="1" dirty="0">
                <a:latin typeface="Arial" panose="020B0604020202020204" pitchFamily="34" charset="0"/>
                <a:cs typeface="Arial" panose="020B0604020202020204" pitchFamily="34" charset="0"/>
              </a:rPr>
              <a:t>Justification of the study</a:t>
            </a:r>
          </a:p>
        </p:txBody>
      </p:sp>
      <p:sp>
        <p:nvSpPr>
          <p:cNvPr id="3" name="Content Placeholder 2"/>
          <p:cNvSpPr>
            <a:spLocks noGrp="1"/>
          </p:cNvSpPr>
          <p:nvPr>
            <p:ph sz="quarter" idx="1"/>
          </p:nvPr>
        </p:nvSpPr>
        <p:spPr>
          <a:xfrm>
            <a:off x="457200" y="1219200"/>
            <a:ext cx="8458200" cy="5257800"/>
          </a:xfrm>
        </p:spPr>
        <p:txBody>
          <a:bodyPr>
            <a:normAutofit fontScale="92500" lnSpcReduction="10000"/>
          </a:bodyPr>
          <a:lstStyle/>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To stress the significance of adjusting to a constantly shifting external environment to be competitive in today's global economy (Cameron and Green,2015).</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To promote transformations essential for addressing operational inefficiencies and increase productivity of the company affected by COVID-19 and </a:t>
            </a:r>
            <a:r>
              <a:rPr lang="en-US" sz="1800" dirty="0" err="1">
                <a:latin typeface="Arial" panose="020B0604020202020204" pitchFamily="34" charset="0"/>
                <a:cs typeface="Arial" panose="020B0604020202020204" pitchFamily="34" charset="0"/>
              </a:rPr>
              <a:t>Brexit</a:t>
            </a:r>
            <a:r>
              <a:rPr lang="en-US" sz="1800" dirty="0">
                <a:latin typeface="Arial" panose="020B0604020202020204" pitchFamily="34" charset="0"/>
                <a:cs typeface="Arial" panose="020B0604020202020204" pitchFamily="34" charset="0"/>
              </a:rPr>
              <a:t> sanction (</a:t>
            </a:r>
            <a:r>
              <a:rPr lang="en-US" sz="1800" dirty="0" err="1">
                <a:latin typeface="Arial" panose="020B0604020202020204" pitchFamily="34" charset="0"/>
                <a:cs typeface="Arial" panose="020B0604020202020204" pitchFamily="34" charset="0"/>
              </a:rPr>
              <a:t>Kotter</a:t>
            </a:r>
            <a:r>
              <a:rPr lang="en-US" sz="1800" dirty="0">
                <a:latin typeface="Arial" panose="020B0604020202020204" pitchFamily="34" charset="0"/>
                <a:cs typeface="Arial" panose="020B0604020202020204" pitchFamily="34" charset="0"/>
              </a:rPr>
              <a:t>, 2009). </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To inform customer-centric changes and enhance service efficiency leading to customer satisfaction.</a:t>
            </a:r>
          </a:p>
          <a:p>
            <a:pPr lvl="0">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organizational change models offers structured approaches to effectively navigate the complexities of change. It using only LinkedIn with approximately 308 followers.</a:t>
            </a:r>
          </a:p>
          <a:p>
            <a:pPr>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4586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81000" y="1219200"/>
            <a:ext cx="4040188" cy="639762"/>
          </a:xfrm>
        </p:spPr>
        <p:txBody>
          <a:bodyPr>
            <a:noAutofit/>
          </a:bodyPr>
          <a:lstStyle/>
          <a:p>
            <a:r>
              <a:rPr lang="en-US" dirty="0">
                <a:latin typeface="Arial" panose="020B0604020202020204" pitchFamily="34" charset="0"/>
                <a:cs typeface="Arial" panose="020B0604020202020204" pitchFamily="34" charset="0"/>
              </a:rPr>
              <a:t>Planned Change Models</a:t>
            </a:r>
          </a:p>
        </p:txBody>
      </p:sp>
      <p:sp>
        <p:nvSpPr>
          <p:cNvPr id="5" name="Text Placeholder 4"/>
          <p:cNvSpPr>
            <a:spLocks noGrp="1"/>
          </p:cNvSpPr>
          <p:nvPr>
            <p:ph type="body" sz="half" idx="3"/>
          </p:nvPr>
        </p:nvSpPr>
        <p:spPr>
          <a:xfrm>
            <a:off x="4572000" y="1143000"/>
            <a:ext cx="4041775" cy="639762"/>
          </a:xfrm>
        </p:spPr>
        <p:txBody>
          <a:bodyPr>
            <a:normAutofit fontScale="25000" lnSpcReduction="20000"/>
          </a:bodyPr>
          <a:lstStyle/>
          <a:p>
            <a:endParaRPr lang="en-US" dirty="0"/>
          </a:p>
          <a:p>
            <a:endParaRPr lang="en-US" dirty="0"/>
          </a:p>
          <a:p>
            <a:endParaRPr lang="en-US" sz="8600" dirty="0">
              <a:latin typeface="Arial" panose="020B0604020202020204" pitchFamily="34" charset="0"/>
              <a:cs typeface="Arial" panose="020B0604020202020204" pitchFamily="34" charset="0"/>
            </a:endParaRPr>
          </a:p>
          <a:p>
            <a:r>
              <a:rPr lang="en-US" sz="9600" dirty="0">
                <a:latin typeface="Arial" panose="020B0604020202020204" pitchFamily="34" charset="0"/>
                <a:cs typeface="Arial" panose="020B0604020202020204" pitchFamily="34" charset="0"/>
              </a:rPr>
              <a:t>Emergent Change Models</a:t>
            </a:r>
          </a:p>
          <a:p>
            <a:endParaRPr lang="en-US" dirty="0"/>
          </a:p>
        </p:txBody>
      </p:sp>
      <p:sp>
        <p:nvSpPr>
          <p:cNvPr id="4" name="Content Placeholder 3"/>
          <p:cNvSpPr>
            <a:spLocks noGrp="1"/>
          </p:cNvSpPr>
          <p:nvPr>
            <p:ph sz="quarter" idx="2"/>
          </p:nvPr>
        </p:nvSpPr>
        <p:spPr>
          <a:xfrm>
            <a:off x="362919" y="2001837"/>
            <a:ext cx="4419600" cy="4302126"/>
          </a:xfrm>
        </p:spPr>
        <p:txBody>
          <a:bodyPr>
            <a:noAutofit/>
          </a:bodyPr>
          <a:lstStyle/>
          <a:p>
            <a:pPr>
              <a:lnSpc>
                <a:spcPct val="20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Involves a systematic strategy for leading transformation in organizations. </a:t>
            </a:r>
          </a:p>
          <a:p>
            <a:pPr>
              <a:lnSpc>
                <a:spcPct val="20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It provides an organized structure for analyzing, enacting, and assessing transformational efforts. </a:t>
            </a:r>
          </a:p>
          <a:p>
            <a:pPr>
              <a:lnSpc>
                <a:spcPct val="20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This study proposes to the China Post Group Corporation  Kurt Lewin's 3-Step  planned change model. </a:t>
            </a:r>
          </a:p>
        </p:txBody>
      </p:sp>
      <p:sp>
        <p:nvSpPr>
          <p:cNvPr id="6" name="Content Placeholder 5"/>
          <p:cNvSpPr>
            <a:spLocks noGrp="1"/>
          </p:cNvSpPr>
          <p:nvPr>
            <p:ph sz="quarter" idx="4"/>
          </p:nvPr>
        </p:nvSpPr>
        <p:spPr>
          <a:xfrm>
            <a:off x="4722814" y="1828800"/>
            <a:ext cx="4192586" cy="4648200"/>
          </a:xfrm>
        </p:spPr>
        <p:txBody>
          <a:bodyPr>
            <a:normAutofit fontScale="92500" lnSpcReduction="10000"/>
          </a:bodyPr>
          <a:lstStyle/>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Emergent change models involve  strategies used in situations where change is unpredictable, complex, and constantly evolving.</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concept of emergent change highlights the value of flexibility and adaptability in dealing with uncertain and complicated situations (Hall et al., 2019). </a:t>
            </a:r>
          </a:p>
        </p:txBody>
      </p:sp>
      <p:sp>
        <p:nvSpPr>
          <p:cNvPr id="2" name="Title 1"/>
          <p:cNvSpPr>
            <a:spLocks noGrp="1"/>
          </p:cNvSpPr>
          <p:nvPr>
            <p:ph type="title"/>
          </p:nvPr>
        </p:nvSpPr>
        <p:spPr>
          <a:xfrm>
            <a:off x="381000" y="0"/>
            <a:ext cx="8229600" cy="1143000"/>
          </a:xfrm>
        </p:spPr>
        <p:txBody>
          <a:bodyPr/>
          <a:lstStyle/>
          <a:p>
            <a:r>
              <a:rPr lang="en-US" sz="4000" b="1" dirty="0">
                <a:solidFill>
                  <a:prstClr val="black"/>
                </a:solidFill>
                <a:latin typeface="Arial" panose="020B0604020202020204" pitchFamily="34" charset="0"/>
                <a:cs typeface="Arial" panose="020B0604020202020204" pitchFamily="34" charset="0"/>
              </a:rPr>
              <a:t>The Change Models</a:t>
            </a:r>
            <a:endParaRPr lang="en-US" b="1" dirty="0"/>
          </a:p>
        </p:txBody>
      </p:sp>
    </p:spTree>
    <p:extLst>
      <p:ext uri="{BB962C8B-B14F-4D97-AF65-F5344CB8AC3E}">
        <p14:creationId xmlns:p14="http://schemas.microsoft.com/office/powerpoint/2010/main" val="74390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0"/>
            <a:ext cx="8229600" cy="1066800"/>
          </a:xfrm>
        </p:spPr>
        <p:txBody>
          <a:bodyPr>
            <a:normAutofit/>
          </a:bodyPr>
          <a:lstStyle/>
          <a:p>
            <a:r>
              <a:rPr lang="en-US" sz="4000" b="1" dirty="0">
                <a:latin typeface="Arial" panose="020B0604020202020204" pitchFamily="34" charset="0"/>
                <a:cs typeface="Arial" panose="020B0604020202020204" pitchFamily="34" charset="0"/>
              </a:rPr>
              <a:t>Planned Change Model</a:t>
            </a:r>
          </a:p>
        </p:txBody>
      </p:sp>
      <p:sp>
        <p:nvSpPr>
          <p:cNvPr id="3" name="Content Placeholder 2"/>
          <p:cNvSpPr>
            <a:spLocks noGrp="1"/>
          </p:cNvSpPr>
          <p:nvPr>
            <p:ph sz="quarter" idx="1"/>
          </p:nvPr>
        </p:nvSpPr>
        <p:spPr>
          <a:xfrm>
            <a:off x="228600" y="1295400"/>
            <a:ext cx="8610600" cy="5334000"/>
          </a:xfrm>
        </p:spPr>
        <p:txBody>
          <a:bodyPr>
            <a:noAutofit/>
          </a:bodyPr>
          <a:lstStyle/>
          <a:p>
            <a:pPr lvl="0">
              <a:lnSpc>
                <a:spcPct val="20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Planned change models are typically used when change can be anticipated and carefully planned in advance. China Post Group Corporation can foresee the need of embracing technology including online services since China was among the countries affected by COVID-19 and </a:t>
            </a:r>
            <a:r>
              <a:rPr lang="en-US" sz="1700" dirty="0" err="1">
                <a:latin typeface="Arial" panose="020B0604020202020204" pitchFamily="34" charset="0"/>
                <a:cs typeface="Arial" panose="020B0604020202020204" pitchFamily="34" charset="0"/>
              </a:rPr>
              <a:t>Brexit</a:t>
            </a:r>
            <a:r>
              <a:rPr lang="en-US" sz="1700" dirty="0">
                <a:latin typeface="Arial" panose="020B0604020202020204" pitchFamily="34" charset="0"/>
                <a:cs typeface="Arial" panose="020B0604020202020204" pitchFamily="34" charset="0"/>
              </a:rPr>
              <a:t> sanctions continue to affect the corporation’s</a:t>
            </a:r>
          </a:p>
          <a:p>
            <a:pPr lvl="0">
              <a:lnSpc>
                <a:spcPct val="20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Benefits that </a:t>
            </a:r>
            <a:r>
              <a:rPr lang="en-US" sz="1700" dirty="0"/>
              <a:t>China Post Group Corporation gain from the Model</a:t>
            </a:r>
            <a:r>
              <a:rPr lang="en-US" sz="1700" dirty="0">
                <a:latin typeface="Arial" panose="020B0604020202020204" pitchFamily="34" charset="0"/>
                <a:cs typeface="Arial" panose="020B0604020202020204" pitchFamily="34" charset="0"/>
              </a:rPr>
              <a:t>:</a:t>
            </a:r>
          </a:p>
          <a:p>
            <a:pPr lvl="0">
              <a:lnSpc>
                <a:spcPct val="20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 increased employee engagement,</a:t>
            </a:r>
          </a:p>
          <a:p>
            <a:pPr lvl="0">
              <a:lnSpc>
                <a:spcPct val="20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reduced resistance to change,</a:t>
            </a:r>
          </a:p>
          <a:p>
            <a:pPr lvl="0">
              <a:lnSpc>
                <a:spcPct val="20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better alignment with organizational goals.</a:t>
            </a:r>
          </a:p>
          <a:p>
            <a:pPr>
              <a:lnSpc>
                <a:spcPct val="20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Planned change can be crucial for the exploration of future consumer base for the China Post firm when challenges brought by issues such as </a:t>
            </a:r>
            <a:r>
              <a:rPr lang="en-US" sz="1700" dirty="0" err="1">
                <a:latin typeface="Arial" panose="020B0604020202020204" pitchFamily="34" charset="0"/>
                <a:cs typeface="Arial" panose="020B0604020202020204" pitchFamily="34" charset="0"/>
              </a:rPr>
              <a:t>Brexit</a:t>
            </a:r>
            <a:r>
              <a:rPr lang="en-US" sz="1700" dirty="0">
                <a:latin typeface="Arial" panose="020B0604020202020204" pitchFamily="34" charset="0"/>
                <a:cs typeface="Arial" panose="020B0604020202020204" pitchFamily="34" charset="0"/>
              </a:rPr>
              <a:t> functions block traditional markets.</a:t>
            </a:r>
          </a:p>
        </p:txBody>
      </p:sp>
    </p:spTree>
    <p:extLst>
      <p:ext uri="{BB962C8B-B14F-4D97-AF65-F5344CB8AC3E}">
        <p14:creationId xmlns:p14="http://schemas.microsoft.com/office/powerpoint/2010/main" val="4204859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990600"/>
          </a:xfrm>
        </p:spPr>
        <p:txBody>
          <a:bodyPr>
            <a:normAutofit/>
          </a:bodyPr>
          <a:lstStyle/>
          <a:p>
            <a:r>
              <a:rPr lang="en-US" sz="4000" b="1" dirty="0">
                <a:latin typeface="Arial" panose="020B0604020202020204" pitchFamily="34" charset="0"/>
                <a:cs typeface="Arial" panose="020B0604020202020204" pitchFamily="34" charset="0"/>
              </a:rPr>
              <a:t>Kurt </a:t>
            </a:r>
            <a:r>
              <a:rPr lang="en-US" sz="4000" b="1" dirty="0" err="1">
                <a:latin typeface="Arial" panose="020B0604020202020204" pitchFamily="34" charset="0"/>
                <a:cs typeface="Arial" panose="020B0604020202020204" pitchFamily="34" charset="0"/>
              </a:rPr>
              <a:t>Lewin's</a:t>
            </a:r>
            <a:r>
              <a:rPr lang="en-US" sz="4000" b="1" dirty="0">
                <a:latin typeface="Arial" panose="020B0604020202020204" pitchFamily="34" charset="0"/>
                <a:cs typeface="Arial" panose="020B0604020202020204" pitchFamily="34" charset="0"/>
              </a:rPr>
              <a:t> 3-Step Model</a:t>
            </a:r>
          </a:p>
        </p:txBody>
      </p:sp>
      <p:sp>
        <p:nvSpPr>
          <p:cNvPr id="3" name="Content Placeholder 2"/>
          <p:cNvSpPr>
            <a:spLocks noGrp="1"/>
          </p:cNvSpPr>
          <p:nvPr>
            <p:ph sz="quarter" idx="1"/>
          </p:nvPr>
        </p:nvSpPr>
        <p:spPr>
          <a:xfrm>
            <a:off x="457200" y="1143000"/>
            <a:ext cx="8229600" cy="5715000"/>
          </a:xfrm>
        </p:spPr>
        <p:txBody>
          <a:bodyPr>
            <a:normAutofit fontScale="77500" lnSpcReduction="20000"/>
          </a:bodyPr>
          <a:lstStyle/>
          <a:p>
            <a:pPr>
              <a:lnSpc>
                <a:spcPct val="20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 Three steps of change that a company should consider in the change process.</a:t>
            </a:r>
          </a:p>
          <a:p>
            <a:pPr lvl="0">
              <a:lnSpc>
                <a:spcPct val="20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The three steps of the model: </a:t>
            </a:r>
            <a:r>
              <a:rPr lang="en-US" sz="2200" b="1" dirty="0">
                <a:latin typeface="Arial" panose="020B0604020202020204" pitchFamily="34" charset="0"/>
                <a:cs typeface="Arial" panose="020B0604020202020204" pitchFamily="34" charset="0"/>
              </a:rPr>
              <a:t>unfreeze,</a:t>
            </a:r>
            <a:r>
              <a:rPr lang="en-US" sz="2200" dirty="0">
                <a:latin typeface="Arial" panose="020B0604020202020204" pitchFamily="34" charset="0"/>
                <a:cs typeface="Arial" panose="020B0604020202020204" pitchFamily="34" charset="0"/>
              </a:rPr>
              <a:t> </a:t>
            </a:r>
            <a:r>
              <a:rPr lang="en-US" sz="2200" b="1" dirty="0">
                <a:latin typeface="Arial" panose="020B0604020202020204" pitchFamily="34" charset="0"/>
                <a:cs typeface="Arial" panose="020B0604020202020204" pitchFamily="34" charset="0"/>
              </a:rPr>
              <a:t>change</a:t>
            </a:r>
            <a:r>
              <a:rPr lang="en-US" sz="2200" dirty="0">
                <a:latin typeface="Arial" panose="020B0604020202020204" pitchFamily="34" charset="0"/>
                <a:cs typeface="Arial" panose="020B0604020202020204" pitchFamily="34" charset="0"/>
              </a:rPr>
              <a:t>, and </a:t>
            </a:r>
            <a:r>
              <a:rPr lang="en-US" sz="2200" b="1" dirty="0">
                <a:latin typeface="Arial" panose="020B0604020202020204" pitchFamily="34" charset="0"/>
                <a:cs typeface="Arial" panose="020B0604020202020204" pitchFamily="34" charset="0"/>
              </a:rPr>
              <a:t>refreeze</a:t>
            </a:r>
            <a:r>
              <a:rPr lang="en-US" sz="2200" dirty="0">
                <a:latin typeface="Arial" panose="020B0604020202020204" pitchFamily="34" charset="0"/>
                <a:cs typeface="Arial" panose="020B0604020202020204" pitchFamily="34" charset="0"/>
              </a:rPr>
              <a:t>.</a:t>
            </a:r>
          </a:p>
          <a:p>
            <a:pPr lvl="0">
              <a:lnSpc>
                <a:spcPct val="200000"/>
              </a:lnSpc>
              <a:buFont typeface="Wingdings" panose="05000000000000000000" pitchFamily="2" charset="2"/>
              <a:buChar char="Ø"/>
            </a:pPr>
            <a:r>
              <a:rPr lang="en-US" sz="2200" b="1" dirty="0">
                <a:latin typeface="Arial" panose="020B0604020202020204" pitchFamily="34" charset="0"/>
                <a:cs typeface="Arial" panose="020B0604020202020204" pitchFamily="34" charset="0"/>
              </a:rPr>
              <a:t>Unfreeze stage: The</a:t>
            </a:r>
            <a:r>
              <a:rPr lang="en-US" sz="2200" dirty="0">
                <a:latin typeface="Arial" panose="020B0604020202020204" pitchFamily="34" charset="0"/>
                <a:cs typeface="Arial" panose="020B0604020202020204" pitchFamily="34" charset="0"/>
              </a:rPr>
              <a:t> process of preparing  the stakeholders and the organization for change by creating awareness and motivation. China Post Group Corporation adoption of this approach would be able to reach its customers and employees and make the understand the significance of change.</a:t>
            </a:r>
          </a:p>
          <a:p>
            <a:pPr>
              <a:lnSpc>
                <a:spcPct val="200000"/>
              </a:lnSpc>
              <a:buFont typeface="Wingdings" panose="05000000000000000000" pitchFamily="2" charset="2"/>
              <a:buChar char="Ø"/>
            </a:pPr>
            <a:r>
              <a:rPr lang="en-US" sz="2200" b="1" dirty="0">
                <a:latin typeface="Arial" panose="020B0604020202020204" pitchFamily="34" charset="0"/>
                <a:cs typeface="Arial" panose="020B0604020202020204" pitchFamily="34" charset="0"/>
              </a:rPr>
              <a:t>Change stage</a:t>
            </a:r>
            <a:r>
              <a:rPr lang="en-US" sz="2200" dirty="0">
                <a:latin typeface="Arial" panose="020B0604020202020204" pitchFamily="34" charset="0"/>
                <a:cs typeface="Arial" panose="020B0604020202020204" pitchFamily="34" charset="0"/>
              </a:rPr>
              <a:t>:  Implementing   new processes, systems, or structures in the organization to propel change. The corporation will be able to select best approach after stakeholder engagement.</a:t>
            </a:r>
          </a:p>
          <a:p>
            <a:pPr lvl="0">
              <a:lnSpc>
                <a:spcPct val="200000"/>
              </a:lnSpc>
              <a:buFont typeface="Wingdings" panose="05000000000000000000" pitchFamily="2" charset="2"/>
              <a:buChar char="Ø"/>
            </a:pPr>
            <a:r>
              <a:rPr lang="en-US" sz="2200" b="1" dirty="0">
                <a:latin typeface="Arial" panose="020B0604020202020204" pitchFamily="34" charset="0"/>
                <a:cs typeface="Arial" panose="020B0604020202020204" pitchFamily="34" charset="0"/>
              </a:rPr>
              <a:t>Refreeze stage: </a:t>
            </a:r>
            <a:r>
              <a:rPr lang="en-US" sz="2200" dirty="0">
                <a:latin typeface="Arial" panose="020B0604020202020204" pitchFamily="34" charset="0"/>
                <a:cs typeface="Arial" panose="020B0604020202020204" pitchFamily="34" charset="0"/>
              </a:rPr>
              <a:t>The phase where the changes are reinforced, stabilized, and integrated into the organization's culture (Cameron and Green,2015).</a:t>
            </a:r>
          </a:p>
          <a:p>
            <a:pPr>
              <a:lnSpc>
                <a:spcPct val="200000"/>
              </a:lnSpc>
              <a:buFont typeface="Wingdings" panose="05000000000000000000" pitchFamily="2" charset="2"/>
              <a:buChar char="Ø"/>
            </a:pPr>
            <a:endParaRPr lang="en-US" sz="1800" dirty="0"/>
          </a:p>
          <a:p>
            <a:pPr>
              <a:lnSpc>
                <a:spcPct val="200000"/>
              </a:lnSpc>
              <a:buFont typeface="Wingdings" panose="05000000000000000000" pitchFamily="2" charset="2"/>
              <a:buChar char="Ø"/>
            </a:pPr>
            <a:endParaRPr lang="en-US" sz="1800" dirty="0"/>
          </a:p>
          <a:p>
            <a:pPr lvl="0">
              <a:lnSpc>
                <a:spcPct val="200000"/>
              </a:lnSpc>
              <a:buFont typeface="Wingdings" panose="05000000000000000000" pitchFamily="2" charset="2"/>
              <a:buChar char="Ø"/>
            </a:pPr>
            <a:endParaRPr lang="en-US" sz="1800" dirty="0"/>
          </a:p>
          <a:p>
            <a:pPr>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0483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solidFill>
                  <a:prstClr val="black"/>
                </a:solidFill>
                <a:latin typeface="Arial" panose="020B0604020202020204" pitchFamily="34" charset="0"/>
                <a:cs typeface="Arial" panose="020B0604020202020204" pitchFamily="34" charset="0"/>
              </a:rPr>
              <a:t>Kurt </a:t>
            </a:r>
            <a:r>
              <a:rPr lang="en-US" sz="4000" b="1" dirty="0" err="1">
                <a:solidFill>
                  <a:prstClr val="black"/>
                </a:solidFill>
                <a:latin typeface="Arial" panose="020B0604020202020204" pitchFamily="34" charset="0"/>
                <a:cs typeface="Arial" panose="020B0604020202020204" pitchFamily="34" charset="0"/>
              </a:rPr>
              <a:t>Lewin's</a:t>
            </a:r>
            <a:r>
              <a:rPr lang="en-US" sz="4000" b="1" dirty="0">
                <a:solidFill>
                  <a:prstClr val="black"/>
                </a:solidFill>
                <a:latin typeface="Arial" panose="020B0604020202020204" pitchFamily="34" charset="0"/>
                <a:cs typeface="Arial" panose="020B0604020202020204" pitchFamily="34" charset="0"/>
              </a:rPr>
              <a:t> 3-Step Model</a:t>
            </a:r>
            <a:endParaRPr lang="en-US" dirty="0"/>
          </a:p>
        </p:txBody>
      </p:sp>
      <p:sp>
        <p:nvSpPr>
          <p:cNvPr id="3" name="Content Placeholder 2"/>
          <p:cNvSpPr>
            <a:spLocks noGrp="1"/>
          </p:cNvSpPr>
          <p:nvPr>
            <p:ph sz="quarter" idx="1"/>
          </p:nvPr>
        </p:nvSpPr>
        <p:spPr>
          <a:xfrm>
            <a:off x="457199" y="1600200"/>
            <a:ext cx="8229600" cy="5091113"/>
          </a:xfrm>
        </p:spPr>
        <p:txBody>
          <a:bodyPr>
            <a:normAutofit/>
          </a:bodyPr>
          <a:lstStyle/>
          <a:p>
            <a:endParaRPr lang="en-US" dirty="0"/>
          </a:p>
          <a:p>
            <a:pPr marL="0" indent="0">
              <a:buNone/>
            </a:pPr>
            <a:endParaRPr lang="en-US" dirty="0"/>
          </a:p>
          <a:p>
            <a:endParaRPr lang="en-US" dirty="0"/>
          </a:p>
          <a:p>
            <a:pPr marL="0" indent="0">
              <a:buNone/>
            </a:pPr>
            <a:endParaRPr lang="en-US" dirty="0"/>
          </a:p>
          <a:p>
            <a:endParaRPr lang="en-US" dirty="0"/>
          </a:p>
          <a:p>
            <a:endParaRPr lang="en-US" dirty="0"/>
          </a:p>
          <a:p>
            <a:endParaRPr lang="en-US" dirty="0"/>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Source: </a:t>
            </a:r>
            <a:r>
              <a:rPr lang="en-US" sz="1800" dirty="0" err="1"/>
              <a:t>Bakaria</a:t>
            </a:r>
            <a:r>
              <a:rPr lang="en-US" sz="1800" dirty="0"/>
              <a:t> et al. (2017)</a:t>
            </a: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endParaRPr lang="en-US" dirty="0"/>
          </a:p>
          <a:p>
            <a:endParaRPr lang="en-US" dirty="0"/>
          </a:p>
          <a:p>
            <a:endParaRPr lang="en-US" dirty="0"/>
          </a:p>
          <a:p>
            <a:endParaRPr lang="en-US" dirty="0"/>
          </a:p>
          <a:p>
            <a:pPr marL="0" indent="0">
              <a:buNone/>
            </a:pPr>
            <a:endParaRPr lang="en-US" dirty="0"/>
          </a:p>
          <a:p>
            <a:pPr marL="0" indent="0">
              <a:buNone/>
            </a:pPr>
            <a:endParaRPr lang="en-US" dirty="0"/>
          </a:p>
        </p:txBody>
      </p:sp>
      <p:pic>
        <p:nvPicPr>
          <p:cNvPr id="1026" name="Picture 2" descr="C:\Users\LAURA\Downloads\WhatsApp Image 2023-07-13 at 19.36.13.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752600"/>
            <a:ext cx="75438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132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tx1"/>
                </a:solidFill>
                <a:latin typeface="Arial" panose="020B0604020202020204" pitchFamily="34" charset="0"/>
                <a:cs typeface="Arial" panose="020B0604020202020204" pitchFamily="34" charset="0"/>
              </a:rPr>
              <a:t>Benefits of </a:t>
            </a:r>
            <a:r>
              <a:rPr lang="en-US" b="1" dirty="0">
                <a:solidFill>
                  <a:prstClr val="black"/>
                </a:solidFill>
                <a:latin typeface="Arial" panose="020B0604020202020204" pitchFamily="34" charset="0"/>
                <a:cs typeface="Arial" panose="020B0604020202020204" pitchFamily="34" charset="0"/>
              </a:rPr>
              <a:t>Kurt </a:t>
            </a:r>
            <a:r>
              <a:rPr lang="en-US" b="1" dirty="0" err="1">
                <a:solidFill>
                  <a:prstClr val="black"/>
                </a:solidFill>
                <a:latin typeface="Arial" panose="020B0604020202020204" pitchFamily="34" charset="0"/>
                <a:cs typeface="Arial" panose="020B0604020202020204" pitchFamily="34" charset="0"/>
              </a:rPr>
              <a:t>Lewin's</a:t>
            </a:r>
            <a:r>
              <a:rPr lang="en-US" b="1" dirty="0">
                <a:solidFill>
                  <a:prstClr val="black"/>
                </a:solidFill>
                <a:latin typeface="Arial" panose="020B0604020202020204" pitchFamily="34" charset="0"/>
                <a:cs typeface="Arial" panose="020B0604020202020204" pitchFamily="34" charset="0"/>
              </a:rPr>
              <a:t> 3-Step Model</a:t>
            </a:r>
            <a:endParaRPr lang="en-US" dirty="0"/>
          </a:p>
        </p:txBody>
      </p:sp>
      <p:sp>
        <p:nvSpPr>
          <p:cNvPr id="3" name="Content Placeholder 2"/>
          <p:cNvSpPr>
            <a:spLocks noGrp="1"/>
          </p:cNvSpPr>
          <p:nvPr>
            <p:ph sz="quarter" idx="1"/>
          </p:nvPr>
        </p:nvSpPr>
        <p:spPr/>
        <p:txBody>
          <a:bodyPr>
            <a:normAutofit fontScale="92500"/>
          </a:bodyPr>
          <a:lstStyle/>
          <a:p>
            <a:pPr lvl="0">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This change models will provide a clear roadmap for the </a:t>
            </a:r>
            <a:r>
              <a:rPr lang="en-US" sz="1800" dirty="0"/>
              <a:t>China Post Group Corporation to aid in</a:t>
            </a:r>
            <a:r>
              <a:rPr lang="en-US" sz="1800" dirty="0">
                <a:latin typeface="Arial" panose="020B0604020202020204" pitchFamily="34" charset="0"/>
                <a:cs typeface="Arial" panose="020B0604020202020204" pitchFamily="34" charset="0"/>
              </a:rPr>
              <a:t> managing change, fostering a structured and consistent strategy.</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It will enable </a:t>
            </a:r>
            <a:r>
              <a:rPr lang="en-US" sz="1800" dirty="0"/>
              <a:t>China Post Group Corporation </a:t>
            </a:r>
            <a:r>
              <a:rPr lang="en-US" sz="1800" dirty="0">
                <a:latin typeface="Arial" panose="020B0604020202020204" pitchFamily="34" charset="0"/>
                <a:cs typeface="Arial" panose="020B0604020202020204" pitchFamily="34" charset="0"/>
              </a:rPr>
              <a:t>to anticipate possible challenges, mitigating risks, and making informed decisions throughout the change process.</a:t>
            </a:r>
          </a:p>
          <a:p>
            <a:pPr lvl="0">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It will help </a:t>
            </a:r>
            <a:r>
              <a:rPr lang="en-US" sz="1800" dirty="0"/>
              <a:t>China Post Group Corporation </a:t>
            </a:r>
            <a:r>
              <a:rPr lang="en-US" sz="1800" dirty="0">
                <a:latin typeface="Arial" panose="020B0604020202020204" pitchFamily="34" charset="0"/>
                <a:cs typeface="Arial" panose="020B0604020202020204" pitchFamily="34" charset="0"/>
              </a:rPr>
              <a:t> in engaging employees, aligning their efforts, and minimizing resistance to change.</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Leadership is central in every stage of this model.</a:t>
            </a:r>
          </a:p>
          <a:p>
            <a:pPr lvl="0">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6243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Emergent Change Models</a:t>
            </a:r>
          </a:p>
        </p:txBody>
      </p:sp>
      <p:sp>
        <p:nvSpPr>
          <p:cNvPr id="3" name="Content Placeholder 2"/>
          <p:cNvSpPr>
            <a:spLocks noGrp="1"/>
          </p:cNvSpPr>
          <p:nvPr>
            <p:ph sz="quarter" idx="1"/>
          </p:nvPr>
        </p:nvSpPr>
        <p:spPr>
          <a:xfrm>
            <a:off x="454152" y="1371600"/>
            <a:ext cx="8229600" cy="4800600"/>
          </a:xfrm>
        </p:spPr>
        <p:txBody>
          <a:bodyPr>
            <a:noAutofit/>
          </a:bodyPr>
          <a:lstStyle/>
          <a:p>
            <a:pPr lvl="0">
              <a:lnSpc>
                <a:spcPct val="20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This model is exploited  in circumstances where change is unpredictable, rapid, compelling and constantly evolving.</a:t>
            </a:r>
          </a:p>
          <a:p>
            <a:pPr lvl="0">
              <a:lnSpc>
                <a:spcPct val="20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Firms such as China Post Group Corporation that were affected by COVID-19 and </a:t>
            </a:r>
            <a:r>
              <a:rPr lang="en-US" sz="1600" dirty="0" err="1">
                <a:latin typeface="Arial" panose="020B0604020202020204" pitchFamily="34" charset="0"/>
                <a:cs typeface="Arial" panose="020B0604020202020204" pitchFamily="34" charset="0"/>
              </a:rPr>
              <a:t>Brexit</a:t>
            </a:r>
            <a:r>
              <a:rPr lang="en-US" sz="1600" dirty="0">
                <a:latin typeface="Arial" panose="020B0604020202020204" pitchFamily="34" charset="0"/>
                <a:cs typeface="Arial" panose="020B0604020202020204" pitchFamily="34" charset="0"/>
              </a:rPr>
              <a:t> sanctions were compelled to embrace changes including incorporation of technology.</a:t>
            </a:r>
          </a:p>
          <a:p>
            <a:pPr>
              <a:lnSpc>
                <a:spcPct val="20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This change model focuses on flexibility, adaptability, and learning through experimentation (Hall et al., 2019).</a:t>
            </a:r>
          </a:p>
          <a:p>
            <a:pPr>
              <a:lnSpc>
                <a:spcPct val="20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Most ideal when organizations is compelled to respond to unforeseen challenges, sudden alteration on consumer demand, market shifts, or technological advancements.</a:t>
            </a:r>
          </a:p>
          <a:p>
            <a:pPr>
              <a:lnSpc>
                <a:spcPct val="200000"/>
              </a:lnSpc>
              <a:buFont typeface="Wingdings" panose="05000000000000000000" pitchFamily="2" charset="2"/>
              <a:buChar char="Ø"/>
            </a:pPr>
            <a:endParaRPr lang="en-US" sz="1600" dirty="0">
              <a:latin typeface="Arial" panose="020B0604020202020204" pitchFamily="34" charset="0"/>
              <a:cs typeface="Arial" panose="020B0604020202020204" pitchFamily="34" charset="0"/>
            </a:endParaRPr>
          </a:p>
          <a:p>
            <a:pPr lvl="0">
              <a:lnSpc>
                <a:spcPct val="200000"/>
              </a:lnSpc>
              <a:buFont typeface="Wingdings" panose="05000000000000000000" pitchFamily="2" charset="2"/>
              <a:buChar char="Ø"/>
            </a:pPr>
            <a:endParaRPr lang="en-US" sz="1600" dirty="0">
              <a:latin typeface="Arial" panose="020B0604020202020204" pitchFamily="34" charset="0"/>
              <a:cs typeface="Arial" panose="020B0604020202020204" pitchFamily="34" charset="0"/>
            </a:endParaRPr>
          </a:p>
          <a:p>
            <a:pPr>
              <a:lnSpc>
                <a:spcPct val="200000"/>
              </a:lnSpc>
              <a:buFont typeface="Wingdings" panose="05000000000000000000" pitchFamily="2" charset="2"/>
              <a:buChar char="Ø"/>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6347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John P. </a:t>
            </a:r>
            <a:r>
              <a:rPr lang="en-US" sz="4000" b="1" dirty="0" err="1">
                <a:latin typeface="Arial" panose="020B0604020202020204" pitchFamily="34" charset="0"/>
                <a:cs typeface="Arial" panose="020B0604020202020204" pitchFamily="34" charset="0"/>
              </a:rPr>
              <a:t>Kotter's</a:t>
            </a:r>
            <a:r>
              <a:rPr lang="en-US" sz="4000" b="1" dirty="0">
                <a:latin typeface="Arial" panose="020B0604020202020204" pitchFamily="34" charset="0"/>
                <a:cs typeface="Arial" panose="020B0604020202020204" pitchFamily="34" charset="0"/>
              </a:rPr>
              <a:t> 8-Step Model</a:t>
            </a:r>
          </a:p>
        </p:txBody>
      </p:sp>
      <p:sp>
        <p:nvSpPr>
          <p:cNvPr id="3" name="Content Placeholder 2"/>
          <p:cNvSpPr>
            <a:spLocks noGrp="1"/>
          </p:cNvSpPr>
          <p:nvPr>
            <p:ph sz="quarter" idx="1"/>
          </p:nvPr>
        </p:nvSpPr>
        <p:spPr>
          <a:xfrm>
            <a:off x="457200" y="1600200"/>
            <a:ext cx="8229600" cy="4648200"/>
          </a:xfrm>
        </p:spPr>
        <p:txBody>
          <a:bodyPr>
            <a:normAutofit fontScale="92500" lnSpcReduction="10000"/>
          </a:bodyPr>
          <a:lstStyle/>
          <a:p>
            <a:pPr lvl="0">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A major  emergent change model.</a:t>
            </a:r>
          </a:p>
          <a:p>
            <a:pPr lvl="0">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This model emphasizes building  firm momentum, empowering the workforce, and fosters a culture of continuous improvement. This process of change will be central in evaluating how the China Post Firm responded to the COVID-19 shock and Brexit sanctions that suddenly affected its traditional operation approaches.</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eight steps of the model: </a:t>
            </a:r>
            <a:r>
              <a:rPr lang="en-US" sz="1800" b="1" dirty="0">
                <a:latin typeface="Arial" panose="020B0604020202020204" pitchFamily="34" charset="0"/>
                <a:cs typeface="Arial" panose="020B0604020202020204" pitchFamily="34" charset="0"/>
              </a:rPr>
              <a:t>Establishing a sense of urgency</a:t>
            </a:r>
            <a:r>
              <a:rPr lang="en-US" sz="18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creating a guiding coalition,</a:t>
            </a:r>
            <a:r>
              <a:rPr lang="en-US" sz="18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developing a vision</a:t>
            </a:r>
            <a:r>
              <a:rPr lang="en-US" sz="18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communicating the vision</a:t>
            </a:r>
            <a:r>
              <a:rPr lang="en-US" sz="18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empowering action</a:t>
            </a:r>
            <a:r>
              <a:rPr lang="en-US" sz="18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generating short-term wins</a:t>
            </a:r>
            <a:r>
              <a:rPr lang="en-US" sz="18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consolidating gains</a:t>
            </a:r>
            <a:r>
              <a:rPr lang="en-US" sz="1800" dirty="0">
                <a:latin typeface="Arial" panose="020B0604020202020204" pitchFamily="34" charset="0"/>
                <a:cs typeface="Arial" panose="020B0604020202020204" pitchFamily="34" charset="0"/>
              </a:rPr>
              <a:t>, and </a:t>
            </a:r>
            <a:r>
              <a:rPr lang="en-US" sz="1800" b="1" dirty="0">
                <a:latin typeface="Arial" panose="020B0604020202020204" pitchFamily="34" charset="0"/>
                <a:cs typeface="Arial" panose="020B0604020202020204" pitchFamily="34" charset="0"/>
              </a:rPr>
              <a:t>anchoring new approaches in the culture</a:t>
            </a:r>
            <a:r>
              <a:rPr lang="en-US" sz="1800" dirty="0">
                <a:latin typeface="Arial" panose="020B0604020202020204" pitchFamily="34" charset="0"/>
                <a:cs typeface="Arial" panose="020B0604020202020204" pitchFamily="34" charset="0"/>
              </a:rPr>
              <a:t> (Cameron and Green, 2020).</a:t>
            </a:r>
          </a:p>
          <a:p>
            <a:pPr>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lvl="0">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lvl="0">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lvl="0">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8619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John P. </a:t>
            </a:r>
            <a:r>
              <a:rPr lang="en-US" sz="4000" b="1" dirty="0" err="1">
                <a:latin typeface="Arial" panose="020B0604020202020204" pitchFamily="34" charset="0"/>
                <a:cs typeface="Arial" panose="020B0604020202020204" pitchFamily="34" charset="0"/>
              </a:rPr>
              <a:t>Kotter's</a:t>
            </a:r>
            <a:r>
              <a:rPr lang="en-US" sz="4000" b="1" dirty="0">
                <a:latin typeface="Arial" panose="020B0604020202020204" pitchFamily="34" charset="0"/>
                <a:cs typeface="Arial" panose="020B0604020202020204" pitchFamily="34" charset="0"/>
              </a:rPr>
              <a:t> 8-Step Model</a:t>
            </a:r>
            <a:endParaRPr lang="en-US" sz="4000" dirty="0"/>
          </a:p>
        </p:txBody>
      </p:sp>
      <p:sp>
        <p:nvSpPr>
          <p:cNvPr id="3" name="Content Placeholder 2"/>
          <p:cNvSpPr>
            <a:spLocks noGrp="1"/>
          </p:cNvSpPr>
          <p:nvPr>
            <p:ph sz="quarter" idx="1"/>
          </p:nvPr>
        </p:nvSpPr>
        <p:spPr/>
        <p:txBody>
          <a:bodyPr/>
          <a:lstStyle/>
          <a:p>
            <a:endParaRPr lang="en-US" dirty="0"/>
          </a:p>
          <a:p>
            <a:endParaRPr lang="en-US" dirty="0"/>
          </a:p>
          <a:p>
            <a:endParaRPr lang="en-US" dirty="0"/>
          </a:p>
          <a:p>
            <a:endParaRPr lang="en-US" dirty="0"/>
          </a:p>
          <a:p>
            <a:endParaRPr lang="en-US" dirty="0"/>
          </a:p>
          <a:p>
            <a:endParaRPr lang="en-US" dirty="0"/>
          </a:p>
          <a:p>
            <a:pPr marL="0" indent="0">
              <a:buNone/>
            </a:pPr>
            <a:endParaRPr lang="en-US" dirty="0"/>
          </a:p>
          <a:p>
            <a:pPr marL="0" indent="0">
              <a:buNone/>
            </a:pPr>
            <a:endParaRPr lang="en-US" dirty="0"/>
          </a:p>
          <a:p>
            <a:pPr marL="0" indent="0">
              <a:buNone/>
            </a:pPr>
            <a:r>
              <a:rPr lang="en-US" dirty="0"/>
              <a:t>Source: Cameron and Green (2020)</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1600200"/>
            <a:ext cx="6629400" cy="396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44196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8534400" cy="987552"/>
          </a:xfrm>
        </p:spPr>
        <p:txBody>
          <a:bodyPr>
            <a:noAutofit/>
          </a:bodyPr>
          <a:lstStyle/>
          <a:p>
            <a:r>
              <a:rPr lang="en-US" sz="4000" b="1" dirty="0">
                <a:latin typeface="Arial" panose="020B0604020202020204" pitchFamily="34" charset="0"/>
                <a:cs typeface="Arial" panose="020B0604020202020204" pitchFamily="34" charset="0"/>
              </a:rPr>
              <a:t>Significance of Emergent Change Models</a:t>
            </a:r>
          </a:p>
        </p:txBody>
      </p:sp>
      <p:sp>
        <p:nvSpPr>
          <p:cNvPr id="3" name="Content Placeholder 2"/>
          <p:cNvSpPr>
            <a:spLocks noGrp="1"/>
          </p:cNvSpPr>
          <p:nvPr>
            <p:ph sz="quarter" idx="1"/>
          </p:nvPr>
        </p:nvSpPr>
        <p:spPr/>
        <p:txBody>
          <a:bodyPr>
            <a:normAutofit lnSpcReduction="10000"/>
          </a:bodyPr>
          <a:lstStyle/>
          <a:p>
            <a:pPr lvl="0">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Permits organizations to become more agile and responsive to rapidly changing external environments.COVID-19 pandemic was a significant challenge that induced need for change in companies that had not embraced little technology in their operations.</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Promotes experimentation, learning, and adaptation, enabling firms to exploit new opportunities and remain competitive.</a:t>
            </a:r>
          </a:p>
          <a:p>
            <a:pPr lvl="0">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workforce intended to effect the change are actively engaged thereby enhancing  creativity, and innovation (Cameron and Green, 2020). </a:t>
            </a:r>
          </a:p>
          <a:p>
            <a:pPr>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lvl="0">
              <a:lnSpc>
                <a:spcPct val="20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1218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Initial Findings</a:t>
            </a:r>
          </a:p>
        </p:txBody>
      </p:sp>
      <p:sp>
        <p:nvSpPr>
          <p:cNvPr id="3" name="Content Placeholder 2"/>
          <p:cNvSpPr>
            <a:spLocks noGrp="1"/>
          </p:cNvSpPr>
          <p:nvPr>
            <p:ph sz="quarter" idx="1"/>
          </p:nvPr>
        </p:nvSpPr>
        <p:spPr>
          <a:xfrm>
            <a:off x="457200" y="1371600"/>
            <a:ext cx="8229600" cy="5029200"/>
          </a:xfrm>
        </p:spPr>
        <p:txBody>
          <a:bodyPr>
            <a:normAutofit fontScale="85000" lnSpcReduction="10000"/>
          </a:bodyPr>
          <a:lstStyle/>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This study will reveal the significance of embracing change from different theoretical dimensions depending on the prevailing condition.</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preliminary findings of this study reveal that the company has a good vision of embracing technology through the online service incremental change.</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However, the company had poor communication, stakeholder involvement  and also introduced the change in a small scale owing to the market base targeted by the firm</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company had to employ emergent change model as a result of COVID-19 and Brexit sanctions that significantly interfered with its consumer access of services and the company had to look for new avenues of increasing its customer base.</a:t>
            </a:r>
          </a:p>
          <a:p>
            <a:pPr>
              <a:lnSpc>
                <a:spcPct val="20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Planned change is ideal for this organization to ensure that it counteract its future problems.</a:t>
            </a:r>
          </a:p>
        </p:txBody>
      </p:sp>
    </p:spTree>
    <p:extLst>
      <p:ext uri="{BB962C8B-B14F-4D97-AF65-F5344CB8AC3E}">
        <p14:creationId xmlns:p14="http://schemas.microsoft.com/office/powerpoint/2010/main" val="2005527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quarter" idx="1"/>
          </p:nvPr>
        </p:nvSpPr>
        <p:spPr/>
        <p:txBody>
          <a:bodyPr>
            <a:noAutofit/>
          </a:bodyPr>
          <a:lstStyle/>
          <a:p>
            <a:pPr marL="0" indent="0">
              <a:lnSpc>
                <a:spcPct val="200000"/>
              </a:lnSpc>
              <a:buNone/>
            </a:pPr>
            <a:r>
              <a:rPr lang="en-US" sz="1400" dirty="0" err="1">
                <a:latin typeface="Arial" panose="020B0604020202020204" pitchFamily="34" charset="0"/>
                <a:cs typeface="Arial" panose="020B0604020202020204" pitchFamily="34" charset="0"/>
              </a:rPr>
              <a:t>Aditya</a:t>
            </a:r>
            <a:r>
              <a:rPr lang="en-US" sz="1400" dirty="0">
                <a:latin typeface="Arial" panose="020B0604020202020204" pitchFamily="34" charset="0"/>
                <a:cs typeface="Arial" panose="020B0604020202020204" pitchFamily="34" charset="0"/>
              </a:rPr>
              <a:t> S. (2022). Extensive Marketing Strategy of China Post – Detailed Explanation: A Case Study of China Post Company. IIDE. https://iide.co/case-studies/marketing-strategy-of-china-post/.</a:t>
            </a:r>
          </a:p>
          <a:p>
            <a:pPr marL="0" indent="0">
              <a:lnSpc>
                <a:spcPct val="200000"/>
              </a:lnSpc>
              <a:buNone/>
            </a:pPr>
            <a:r>
              <a:rPr lang="en-US" sz="1400" dirty="0" err="1">
                <a:latin typeface="Arial" panose="020B0604020202020204" pitchFamily="34" charset="0"/>
                <a:cs typeface="Arial" panose="020B0604020202020204" pitchFamily="34" charset="0"/>
              </a:rPr>
              <a:t>Bakaria</a:t>
            </a:r>
            <a:r>
              <a:rPr lang="en-US" sz="1400" dirty="0">
                <a:latin typeface="Arial" panose="020B0604020202020204" pitchFamily="34" charset="0"/>
                <a:cs typeface="Arial" panose="020B0604020202020204" pitchFamily="34" charset="0"/>
              </a:rPr>
              <a:t>, H., </a:t>
            </a:r>
            <a:r>
              <a:rPr lang="en-US" sz="1400" dirty="0" err="1">
                <a:latin typeface="Arial" panose="020B0604020202020204" pitchFamily="34" charset="0"/>
                <a:cs typeface="Arial" panose="020B0604020202020204" pitchFamily="34" charset="0"/>
              </a:rPr>
              <a:t>Hunjra</a:t>
            </a:r>
            <a:r>
              <a:rPr lang="en-US" sz="1400" dirty="0">
                <a:latin typeface="Arial" panose="020B0604020202020204" pitchFamily="34" charset="0"/>
                <a:cs typeface="Arial" panose="020B0604020202020204" pitchFamily="34" charset="0"/>
              </a:rPr>
              <a:t>, A.I. and </a:t>
            </a:r>
            <a:r>
              <a:rPr lang="en-US" sz="1400" dirty="0" err="1">
                <a:latin typeface="Arial" panose="020B0604020202020204" pitchFamily="34" charset="0"/>
                <a:cs typeface="Arial" panose="020B0604020202020204" pitchFamily="34" charset="0"/>
              </a:rPr>
              <a:t>Masood</a:t>
            </a:r>
            <a:r>
              <a:rPr lang="en-US" sz="1400" dirty="0">
                <a:latin typeface="Arial" panose="020B0604020202020204" pitchFamily="34" charset="0"/>
                <a:cs typeface="Arial" panose="020B0604020202020204" pitchFamily="34" charset="0"/>
              </a:rPr>
              <a:t>, M.T., (2017). Managing Organizational Change in Pakistan: Insights from the Work of Kurt </a:t>
            </a:r>
            <a:r>
              <a:rPr lang="en-US" sz="1400" dirty="0" err="1">
                <a:latin typeface="Arial" panose="020B0604020202020204" pitchFamily="34" charset="0"/>
                <a:cs typeface="Arial" panose="020B0604020202020204" pitchFamily="34" charset="0"/>
              </a:rPr>
              <a:t>Lewin</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UW Journal of Management Sciences</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1</a:t>
            </a:r>
            <a:r>
              <a:rPr lang="en-US" sz="1400" dirty="0">
                <a:latin typeface="Arial" panose="020B0604020202020204" pitchFamily="34" charset="0"/>
                <a:cs typeface="Arial" panose="020B0604020202020204" pitchFamily="34" charset="0"/>
              </a:rPr>
              <a:t>(1), pp.53-64.</a:t>
            </a:r>
          </a:p>
          <a:p>
            <a:pPr marL="0" indent="0">
              <a:lnSpc>
                <a:spcPct val="200000"/>
              </a:lnSpc>
              <a:buNone/>
            </a:pPr>
            <a:r>
              <a:rPr lang="en-US" sz="1400" dirty="0">
                <a:latin typeface="Arial" panose="020B0604020202020204" pitchFamily="34" charset="0"/>
                <a:cs typeface="Arial" panose="020B0604020202020204" pitchFamily="34" charset="0"/>
              </a:rPr>
              <a:t>Hall, A., Cox, P., </a:t>
            </a:r>
            <a:r>
              <a:rPr lang="en-US" sz="1400" dirty="0" err="1">
                <a:latin typeface="Arial" panose="020B0604020202020204" pitchFamily="34" charset="0"/>
                <a:cs typeface="Arial" panose="020B0604020202020204" pitchFamily="34" charset="0"/>
              </a:rPr>
              <a:t>Huntingford</a:t>
            </a:r>
            <a:r>
              <a:rPr lang="en-US" sz="1400" dirty="0">
                <a:latin typeface="Arial" panose="020B0604020202020204" pitchFamily="34" charset="0"/>
                <a:cs typeface="Arial" panose="020B0604020202020204" pitchFamily="34" charset="0"/>
              </a:rPr>
              <a:t>, C. and Klein, S., (2019). Progressing emergent constraints on future climate change. </a:t>
            </a:r>
            <a:r>
              <a:rPr lang="en-US" sz="1400" i="1" dirty="0">
                <a:latin typeface="Arial" panose="020B0604020202020204" pitchFamily="34" charset="0"/>
                <a:cs typeface="Arial" panose="020B0604020202020204" pitchFamily="34" charset="0"/>
              </a:rPr>
              <a:t>Nature Climate Change, 9(4), </a:t>
            </a:r>
            <a:r>
              <a:rPr lang="en-US" sz="1400" dirty="0">
                <a:latin typeface="Arial" panose="020B0604020202020204" pitchFamily="34" charset="0"/>
                <a:cs typeface="Arial" panose="020B0604020202020204" pitchFamily="34" charset="0"/>
              </a:rPr>
              <a:t>pp. 269-278.</a:t>
            </a:r>
          </a:p>
          <a:p>
            <a:pPr marL="0" indent="0">
              <a:lnSpc>
                <a:spcPct val="200000"/>
              </a:lnSpc>
              <a:buNone/>
            </a:pPr>
            <a:r>
              <a:rPr lang="en-US" sz="1400" dirty="0">
                <a:latin typeface="Arial" panose="020B0604020202020204" pitchFamily="34" charset="0"/>
                <a:cs typeface="Arial" panose="020B0604020202020204" pitchFamily="34" charset="0"/>
              </a:rPr>
              <a:t>Cameron, E. and Green, M., (2020). Making sense of change management: A complete guide to the models, tools and techniques of organizational change. </a:t>
            </a:r>
            <a:r>
              <a:rPr lang="en-US" sz="1400" i="1" dirty="0" err="1">
                <a:latin typeface="Arial" panose="020B0604020202020204" pitchFamily="34" charset="0"/>
                <a:cs typeface="Arial" panose="020B0604020202020204" pitchFamily="34" charset="0"/>
              </a:rPr>
              <a:t>Kogan</a:t>
            </a:r>
            <a:r>
              <a:rPr lang="en-US" sz="1400" i="1" dirty="0">
                <a:latin typeface="Arial" panose="020B0604020202020204" pitchFamily="34" charset="0"/>
                <a:cs typeface="Arial" panose="020B0604020202020204" pitchFamily="34" charset="0"/>
              </a:rPr>
              <a:t> Page Publishers.</a:t>
            </a:r>
          </a:p>
          <a:p>
            <a:pPr marL="0" indent="0">
              <a:lnSpc>
                <a:spcPct val="200000"/>
              </a:lnSpc>
              <a:buNone/>
            </a:pPr>
            <a:r>
              <a:rPr lang="en-US" sz="1400" dirty="0" err="1">
                <a:latin typeface="Arial" panose="020B0604020202020204" pitchFamily="34" charset="0"/>
                <a:cs typeface="Arial" panose="020B0604020202020204" pitchFamily="34" charset="0"/>
              </a:rPr>
              <a:t>Kotter</a:t>
            </a:r>
            <a:r>
              <a:rPr lang="en-US" sz="1400" dirty="0">
                <a:latin typeface="Arial" panose="020B0604020202020204" pitchFamily="34" charset="0"/>
                <a:cs typeface="Arial" panose="020B0604020202020204" pitchFamily="34" charset="0"/>
              </a:rPr>
              <a:t>, J., 2009. Four ways to increase the urgency needed for change. </a:t>
            </a:r>
            <a:r>
              <a:rPr lang="en-US" sz="1400" i="1" dirty="0">
                <a:latin typeface="Arial" panose="020B0604020202020204" pitchFamily="34" charset="0"/>
                <a:cs typeface="Arial" panose="020B0604020202020204" pitchFamily="34" charset="0"/>
              </a:rPr>
              <a:t>Harvard Business Review.</a:t>
            </a:r>
            <a:endParaRPr lang="en-US" sz="1400" dirty="0">
              <a:latin typeface="Arial" panose="020B0604020202020204" pitchFamily="34" charset="0"/>
              <a:cs typeface="Arial" panose="020B0604020202020204" pitchFamily="34" charset="0"/>
            </a:endParaRPr>
          </a:p>
          <a:p>
            <a:pPr marL="0" indent="0">
              <a:lnSpc>
                <a:spcPct val="200000"/>
              </a:lnSpc>
              <a:buNone/>
            </a:pPr>
            <a:endParaRPr lang="en-US" sz="1400" dirty="0">
              <a:latin typeface="Arial" panose="020B0604020202020204" pitchFamily="34" charset="0"/>
              <a:cs typeface="Arial" panose="020B0604020202020204" pitchFamily="34" charset="0"/>
            </a:endParaRPr>
          </a:p>
          <a:p>
            <a:pPr marL="0" indent="0">
              <a:lnSpc>
                <a:spcPct val="200000"/>
              </a:lnSpc>
              <a:buNone/>
            </a:pPr>
            <a:endParaRPr lang="en-US" sz="1400" dirty="0">
              <a:latin typeface="Arial" panose="020B0604020202020204" pitchFamily="34" charset="0"/>
              <a:cs typeface="Arial" panose="020B0604020202020204" pitchFamily="34" charset="0"/>
            </a:endParaRPr>
          </a:p>
          <a:p>
            <a:pPr marL="0" indent="0">
              <a:lnSpc>
                <a:spcPct val="200000"/>
              </a:lnSpc>
              <a:buNone/>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81017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0</TotalTime>
  <Words>1454</Words>
  <Application>Microsoft Macintosh PowerPoint</Application>
  <PresentationFormat>全屏显示(4:3)</PresentationFormat>
  <Paragraphs>114</Paragraphs>
  <Slides>16</Slides>
  <Notes>1</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16</vt:i4>
      </vt:variant>
    </vt:vector>
  </HeadingPairs>
  <TitlesOfParts>
    <vt:vector size="22" baseType="lpstr">
      <vt:lpstr>Arial</vt:lpstr>
      <vt:lpstr>Calibri</vt:lpstr>
      <vt:lpstr>Georgia</vt:lpstr>
      <vt:lpstr>Wingdings</vt:lpstr>
      <vt:lpstr>Wingdings 2</vt:lpstr>
      <vt:lpstr>Civic</vt:lpstr>
      <vt:lpstr>     Organizational Change: A Case Study of China Post Group Corporation   </vt:lpstr>
      <vt:lpstr>Introduction</vt:lpstr>
      <vt:lpstr> Background of the China Post Group Corporation</vt:lpstr>
      <vt:lpstr> Problem Statement</vt:lpstr>
      <vt:lpstr>Justification of the study</vt:lpstr>
      <vt:lpstr>The Change Models</vt:lpstr>
      <vt:lpstr>Planned Change Model</vt:lpstr>
      <vt:lpstr>Kurt Lewin's 3-Step Model</vt:lpstr>
      <vt:lpstr>Kurt Lewin's 3-Step Model</vt:lpstr>
      <vt:lpstr>Benefits of Kurt Lewin's 3-Step Model</vt:lpstr>
      <vt:lpstr>Emergent Change Models</vt:lpstr>
      <vt:lpstr>John P. Kotter's 8-Step Model</vt:lpstr>
      <vt:lpstr>John P. Kotter's 8-Step Model</vt:lpstr>
      <vt:lpstr>Significance of Emergent Change Models</vt:lpstr>
      <vt:lpstr>Initial Findings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2023-07-19T10:26:47Z</dcterms:created>
  <dcterms:modified xsi:type="dcterms:W3CDTF">2023-07-19T15:48:46Z</dcterms:modified>
</cp:coreProperties>
</file>