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 id="2147483648" r:id="rId2"/>
  </p:sldMasterIdLst>
  <p:notesMasterIdLst>
    <p:notesMasterId r:id="rId57"/>
  </p:notesMasterIdLst>
  <p:sldIdLst>
    <p:sldId id="256" r:id="rId3"/>
    <p:sldId id="257" r:id="rId4"/>
    <p:sldId id="258" r:id="rId5"/>
    <p:sldId id="259" r:id="rId6"/>
    <p:sldId id="260" r:id="rId7"/>
    <p:sldId id="261" r:id="rId8"/>
    <p:sldId id="262" r:id="rId9"/>
    <p:sldId id="263" r:id="rId10"/>
    <p:sldId id="351" r:id="rId11"/>
    <p:sldId id="264" r:id="rId12"/>
    <p:sldId id="265" r:id="rId13"/>
    <p:sldId id="266" r:id="rId14"/>
    <p:sldId id="267" r:id="rId15"/>
    <p:sldId id="268" r:id="rId16"/>
    <p:sldId id="269" r:id="rId17"/>
    <p:sldId id="270" r:id="rId18"/>
    <p:sldId id="355"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340" r:id="rId42"/>
    <p:sldId id="341" r:id="rId43"/>
    <p:sldId id="352" r:id="rId44"/>
    <p:sldId id="353" r:id="rId45"/>
    <p:sldId id="342" r:id="rId46"/>
    <p:sldId id="343" r:id="rId47"/>
    <p:sldId id="344" r:id="rId48"/>
    <p:sldId id="345" r:id="rId49"/>
    <p:sldId id="346" r:id="rId50"/>
    <p:sldId id="354" r:id="rId51"/>
    <p:sldId id="347" r:id="rId52"/>
    <p:sldId id="348" r:id="rId53"/>
    <p:sldId id="349" r:id="rId54"/>
    <p:sldId id="350" r:id="rId55"/>
    <p:sldId id="301"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oleObject" Target="file:///C:\Users\d.holley\Documents\Swansea\Info%20and%20Presentation%20Material\Pathways%20project,%20Consolidated%20info\GU-DD-001%20hesh%20(DAH%2010_8_18).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d.holley\Documents\Swansea\Info%20and%20Presentation%20Material\Pathways%20project,%20Consolidated%20info\GU-DD-001%20hesh%20(DAH%2010_8_18).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Users\d.holley\Documents\Swansea\Info%20and%20Presentation%20Material\Systems%20Engineering%20Autonomous%20Lawn%20Mower\Design%20Book%20Supermow%20Blank%20Demonstrator.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C:\Users\d.holley\Documents\Swansea\Info%20and%20Presentation%20Material\Systems%20Engineering%20Autonomous%20Lawn%20Mower\Design%20Book%20Supermow%20Blank%20Demonstrator.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425" b="0" i="0" u="none" strike="noStrike" baseline="0">
                <a:solidFill>
                  <a:srgbClr val="000000"/>
                </a:solidFill>
                <a:latin typeface="Arial"/>
                <a:ea typeface="Arial"/>
                <a:cs typeface="Arial"/>
              </a:defRPr>
            </a:pPr>
            <a:r>
              <a:rPr lang="en-US"/>
              <a:t>Key Controls</a:t>
            </a:r>
          </a:p>
        </c:rich>
      </c:tx>
      <c:layout>
        <c:manualLayout>
          <c:xMode val="edge"/>
          <c:yMode val="edge"/>
          <c:x val="0.38599505548569879"/>
          <c:y val="2.7231467473524961E-2"/>
        </c:manualLayout>
      </c:layout>
      <c:overlay val="0"/>
      <c:spPr>
        <a:noFill/>
        <a:ln w="25400">
          <a:noFill/>
        </a:ln>
      </c:spPr>
    </c:title>
    <c:autoTitleDeleted val="0"/>
    <c:plotArea>
      <c:layout>
        <c:manualLayout>
          <c:layoutTarget val="inner"/>
          <c:xMode val="edge"/>
          <c:yMode val="edge"/>
          <c:x val="0.21184746277759869"/>
          <c:y val="0.14372174005541738"/>
          <c:w val="0.76851161346246677"/>
          <c:h val="0.79425172135888555"/>
        </c:manualLayout>
      </c:layout>
      <c:barChart>
        <c:barDir val="bar"/>
        <c:grouping val="clustered"/>
        <c:varyColors val="0"/>
        <c:ser>
          <c:idx val="0"/>
          <c:order val="0"/>
          <c:spPr>
            <a:solidFill>
              <a:schemeClr val="accent3">
                <a:lumMod val="60000"/>
                <a:lumOff val="40000"/>
              </a:schemeClr>
            </a:solidFill>
            <a:ln w="12700">
              <a:solidFill>
                <a:srgbClr val="000000"/>
              </a:solidFill>
              <a:prstDash val="solid"/>
            </a:ln>
          </c:spPr>
          <c:invertIfNegative val="0"/>
          <c:dLbls>
            <c:spPr>
              <a:noFill/>
              <a:ln>
                <a:noFill/>
              </a:ln>
              <a:effectLst/>
            </c:spPr>
            <c:txPr>
              <a:bodyPr/>
              <a:lstStyle/>
              <a:p>
                <a:pPr>
                  <a:defRPr sz="9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'1st Key  "What Why"'!$B$9:$B$20</c:f>
              <c:strCache>
                <c:ptCount val="8"/>
                <c:pt idx="0">
                  <c:v>Chemical Purity</c:v>
                </c:pt>
                <c:pt idx="1">
                  <c:v>Temperature</c:v>
                </c:pt>
                <c:pt idx="2">
                  <c:v>Duration</c:v>
                </c:pt>
                <c:pt idx="3">
                  <c:v>Frequent of agitation</c:v>
                </c:pt>
                <c:pt idx="4">
                  <c:v>Position of work in bath</c:v>
                </c:pt>
                <c:pt idx="5">
                  <c:v>Security of fixtures</c:v>
                </c:pt>
                <c:pt idx="6">
                  <c:v>Filter web</c:v>
                </c:pt>
                <c:pt idx="7">
                  <c:v>Chemical concentration</c:v>
                </c:pt>
              </c:strCache>
            </c:strRef>
          </c:cat>
          <c:val>
            <c:numRef>
              <c:f>'1st Key  "What Why"'!$V$9:$V$20</c:f>
              <c:numCache>
                <c:formatCode>General</c:formatCode>
                <c:ptCount val="12"/>
                <c:pt idx="0">
                  <c:v>432</c:v>
                </c:pt>
                <c:pt idx="1">
                  <c:v>81</c:v>
                </c:pt>
                <c:pt idx="2">
                  <c:v>111</c:v>
                </c:pt>
                <c:pt idx="3">
                  <c:v>66</c:v>
                </c:pt>
                <c:pt idx="4">
                  <c:v>81</c:v>
                </c:pt>
                <c:pt idx="5">
                  <c:v>108</c:v>
                </c:pt>
                <c:pt idx="6">
                  <c:v>162</c:v>
                </c:pt>
                <c:pt idx="7">
                  <c:v>297</c:v>
                </c:pt>
                <c:pt idx="8">
                  <c:v>0</c:v>
                </c:pt>
                <c:pt idx="9">
                  <c:v>0</c:v>
                </c:pt>
                <c:pt idx="10">
                  <c:v>0</c:v>
                </c:pt>
                <c:pt idx="11">
                  <c:v>0</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6="http://schemas.microsoft.com/office/drawing/2014/chart" uri="{C3380CC4-5D6E-409C-BE32-E72D297353CC}">
              <c16:uniqueId val="{00000000-DC67-461F-8F5C-4C9BF4424344}"/>
            </c:ext>
          </c:extLst>
        </c:ser>
        <c:dLbls>
          <c:showLegendKey val="0"/>
          <c:showVal val="0"/>
          <c:showCatName val="0"/>
          <c:showSerName val="0"/>
          <c:showPercent val="0"/>
          <c:showBubbleSize val="0"/>
        </c:dLbls>
        <c:gapWidth val="150"/>
        <c:axId val="244791168"/>
        <c:axId val="244792704"/>
      </c:barChart>
      <c:catAx>
        <c:axId val="244791168"/>
        <c:scaling>
          <c:orientation val="minMax"/>
        </c:scaling>
        <c:delete val="0"/>
        <c:axPos val="l"/>
        <c:numFmt formatCode="General" sourceLinked="1"/>
        <c:majorTickMark val="out"/>
        <c:minorTickMark val="none"/>
        <c:tickLblPos val="nextTo"/>
        <c:spPr>
          <a:ln w="3175">
            <a:solidFill>
              <a:srgbClr val="000000"/>
            </a:solidFill>
            <a:prstDash val="solid"/>
          </a:ln>
        </c:spPr>
        <c:txPr>
          <a:bodyPr rot="0" vert="horz"/>
          <a:lstStyle/>
          <a:p>
            <a:pPr>
              <a:defRPr sz="975" b="0" i="0" u="none" strike="noStrike" baseline="0">
                <a:solidFill>
                  <a:srgbClr val="000000"/>
                </a:solidFill>
                <a:latin typeface="Arial"/>
                <a:ea typeface="Arial"/>
                <a:cs typeface="Arial"/>
              </a:defRPr>
            </a:pPr>
            <a:endParaRPr lang="en-US"/>
          </a:p>
        </c:txPr>
        <c:crossAx val="244792704"/>
        <c:crosses val="autoZero"/>
        <c:auto val="1"/>
        <c:lblAlgn val="ctr"/>
        <c:lblOffset val="100"/>
        <c:tickLblSkip val="1"/>
        <c:tickMarkSkip val="1"/>
        <c:noMultiLvlLbl val="0"/>
      </c:catAx>
      <c:valAx>
        <c:axId val="244792704"/>
        <c:scaling>
          <c:orientation val="minMax"/>
        </c:scaling>
        <c:delete val="0"/>
        <c:axPos val="b"/>
        <c:majorGridlines>
          <c:spPr>
            <a:ln w="3175">
              <a:solidFill>
                <a:srgbClr val="000000"/>
              </a:solidFill>
              <a:prstDash val="solid"/>
            </a:ln>
          </c:spPr>
        </c:majorGridlines>
        <c:numFmt formatCode="General"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244791168"/>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242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575" b="0" i="0" u="none" strike="noStrike" baseline="0">
                <a:solidFill>
                  <a:srgbClr val="000000"/>
                </a:solidFill>
                <a:latin typeface="Arial"/>
                <a:ea typeface="Arial"/>
                <a:cs typeface="Arial"/>
              </a:defRPr>
            </a:pPr>
            <a:r>
              <a:rPr lang="en-US"/>
              <a:t>Key Noise Factors</a:t>
            </a:r>
          </a:p>
        </c:rich>
      </c:tx>
      <c:layout>
        <c:manualLayout>
          <c:xMode val="edge"/>
          <c:yMode val="edge"/>
          <c:x val="0.33801125696289075"/>
          <c:y val="2.702705830269234E-2"/>
        </c:manualLayout>
      </c:layout>
      <c:overlay val="0"/>
      <c:spPr>
        <a:noFill/>
        <a:ln w="25400">
          <a:noFill/>
        </a:ln>
      </c:spPr>
    </c:title>
    <c:autoTitleDeleted val="0"/>
    <c:plotArea>
      <c:layout>
        <c:manualLayout>
          <c:layoutTarget val="inner"/>
          <c:xMode val="edge"/>
          <c:yMode val="edge"/>
          <c:x val="3.5971251101658594E-2"/>
          <c:y val="0.10547610002568983"/>
          <c:w val="0.95283847362615659"/>
          <c:h val="0.59813945445642536"/>
        </c:manualLayout>
      </c:layout>
      <c:barChart>
        <c:barDir val="col"/>
        <c:grouping val="clustered"/>
        <c:varyColors val="0"/>
        <c:ser>
          <c:idx val="0"/>
          <c:order val="0"/>
          <c:spPr>
            <a:solidFill>
              <a:schemeClr val="accent3">
                <a:lumMod val="60000"/>
                <a:lumOff val="40000"/>
              </a:schemeClr>
            </a:solidFill>
            <a:ln w="12700">
              <a:solidFill>
                <a:srgbClr val="000000"/>
              </a:solidFill>
              <a:prstDash val="solid"/>
            </a:ln>
          </c:spPr>
          <c:invertIfNegative val="0"/>
          <c:dLbls>
            <c:spPr>
              <a:noFill/>
              <a:ln>
                <a:noFill/>
              </a:ln>
              <a:effectLst/>
            </c:spPr>
            <c:txPr>
              <a:bodyPr/>
              <a:lstStyle/>
              <a:p>
                <a:pPr>
                  <a:defRPr sz="10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'1st Key  "What Why"'!$D$8:$T$8</c:f>
              <c:strCache>
                <c:ptCount val="17"/>
                <c:pt idx="0">
                  <c:v>Batch to Batch variation of chemical</c:v>
                </c:pt>
                <c:pt idx="1">
                  <c:v>Agitation variation</c:v>
                </c:pt>
                <c:pt idx="2">
                  <c:v>Position of work variation</c:v>
                </c:pt>
                <c:pt idx="3">
                  <c:v>State of input work</c:v>
                </c:pt>
                <c:pt idx="4">
                  <c:v>Variation in duration</c:v>
                </c:pt>
                <c:pt idx="5">
                  <c:v>Bath temperature variation</c:v>
                </c:pt>
                <c:pt idx="9">
                  <c:v>Contamination in bath</c:v>
                </c:pt>
                <c:pt idx="10">
                  <c:v>Filter degradation</c:v>
                </c:pt>
                <c:pt idx="13">
                  <c:v>Temperature</c:v>
                </c:pt>
                <c:pt idx="14">
                  <c:v>Humidity</c:v>
                </c:pt>
                <c:pt idx="15">
                  <c:v>Operator competence</c:v>
                </c:pt>
                <c:pt idx="16">
                  <c:v>Operator fatigue</c:v>
                </c:pt>
              </c:strCache>
            </c:strRef>
          </c:cat>
          <c:val>
            <c:numRef>
              <c:f>'1st Key  "What Why"'!$D$21:$T$21</c:f>
              <c:numCache>
                <c:formatCode>General</c:formatCode>
                <c:ptCount val="17"/>
                <c:pt idx="0">
                  <c:v>171</c:v>
                </c:pt>
                <c:pt idx="1">
                  <c:v>81</c:v>
                </c:pt>
                <c:pt idx="2">
                  <c:v>36</c:v>
                </c:pt>
                <c:pt idx="3">
                  <c:v>135</c:v>
                </c:pt>
                <c:pt idx="4">
                  <c:v>27</c:v>
                </c:pt>
                <c:pt idx="5">
                  <c:v>36</c:v>
                </c:pt>
                <c:pt idx="6">
                  <c:v>0</c:v>
                </c:pt>
                <c:pt idx="7">
                  <c:v>0</c:v>
                </c:pt>
                <c:pt idx="8">
                  <c:v>0</c:v>
                </c:pt>
                <c:pt idx="9">
                  <c:v>171</c:v>
                </c:pt>
                <c:pt idx="10">
                  <c:v>189</c:v>
                </c:pt>
                <c:pt idx="11">
                  <c:v>0</c:v>
                </c:pt>
                <c:pt idx="12">
                  <c:v>0</c:v>
                </c:pt>
                <c:pt idx="13">
                  <c:v>99</c:v>
                </c:pt>
                <c:pt idx="14">
                  <c:v>81</c:v>
                </c:pt>
                <c:pt idx="15">
                  <c:v>123</c:v>
                </c:pt>
                <c:pt idx="16">
                  <c:v>189</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6="http://schemas.microsoft.com/office/drawing/2014/chart" uri="{C3380CC4-5D6E-409C-BE32-E72D297353CC}">
              <c16:uniqueId val="{00000000-9C7E-44F7-ADB4-1A8A584ED51B}"/>
            </c:ext>
          </c:extLst>
        </c:ser>
        <c:dLbls>
          <c:showLegendKey val="0"/>
          <c:showVal val="0"/>
          <c:showCatName val="0"/>
          <c:showSerName val="0"/>
          <c:showPercent val="0"/>
          <c:showBubbleSize val="0"/>
        </c:dLbls>
        <c:gapWidth val="150"/>
        <c:axId val="244830208"/>
        <c:axId val="244831744"/>
      </c:barChart>
      <c:catAx>
        <c:axId val="244830208"/>
        <c:scaling>
          <c:orientation val="minMax"/>
        </c:scaling>
        <c:delete val="0"/>
        <c:axPos val="b"/>
        <c:numFmt formatCode="General" sourceLinked="1"/>
        <c:majorTickMark val="out"/>
        <c:minorTickMark val="none"/>
        <c:tickLblPos val="nextTo"/>
        <c:spPr>
          <a:ln w="3175">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244831744"/>
        <c:crosses val="autoZero"/>
        <c:auto val="1"/>
        <c:lblAlgn val="ctr"/>
        <c:lblOffset val="100"/>
        <c:tickLblSkip val="1"/>
        <c:tickMarkSkip val="1"/>
        <c:noMultiLvlLbl val="0"/>
      </c:catAx>
      <c:valAx>
        <c:axId val="244831744"/>
        <c:scaling>
          <c:orientation val="minMax"/>
        </c:scaling>
        <c:delete val="0"/>
        <c:axPos val="l"/>
        <c:majorGridlines>
          <c:spPr>
            <a:ln w="3175">
              <a:solidFill>
                <a:srgbClr val="000000"/>
              </a:solidFill>
              <a:prstDash val="solid"/>
            </a:ln>
          </c:spPr>
        </c:majorGridlines>
        <c:numFmt formatCode="General" sourceLinked="1"/>
        <c:majorTickMark val="out"/>
        <c:minorTickMark val="none"/>
        <c:tickLblPos val="nextTo"/>
        <c:spPr>
          <a:ln w="3175">
            <a:solidFill>
              <a:srgbClr val="000000"/>
            </a:solidFill>
            <a:prstDash val="solid"/>
          </a:ln>
        </c:spPr>
        <c:txPr>
          <a:bodyPr rot="0" vert="horz"/>
          <a:lstStyle/>
          <a:p>
            <a:pPr>
              <a:defRPr sz="975" b="0" i="0" u="none" strike="noStrike" baseline="0">
                <a:solidFill>
                  <a:srgbClr val="000000"/>
                </a:solidFill>
                <a:latin typeface="Arial"/>
                <a:ea typeface="Arial"/>
                <a:cs typeface="Arial"/>
              </a:defRPr>
            </a:pPr>
            <a:endParaRPr lang="en-US"/>
          </a:p>
        </c:txPr>
        <c:crossAx val="244830208"/>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2575"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700" b="0" i="0" u="none" strike="noStrike" baseline="0">
                <a:solidFill>
                  <a:srgbClr val="000000"/>
                </a:solidFill>
                <a:latin typeface="Arial"/>
                <a:ea typeface="Arial"/>
                <a:cs typeface="Arial"/>
              </a:defRPr>
            </a:pPr>
            <a:r>
              <a:rPr lang="en-US"/>
              <a:t>Control Factors</a:t>
            </a:r>
          </a:p>
        </c:rich>
      </c:tx>
      <c:layout>
        <c:manualLayout>
          <c:xMode val="edge"/>
          <c:yMode val="edge"/>
          <c:x val="0.40024381988747754"/>
          <c:y val="2.9598308668076109E-2"/>
        </c:manualLayout>
      </c:layout>
      <c:overlay val="0"/>
      <c:spPr>
        <a:noFill/>
        <a:ln w="25400">
          <a:noFill/>
        </a:ln>
      </c:spPr>
    </c:title>
    <c:autoTitleDeleted val="0"/>
    <c:plotArea>
      <c:layout>
        <c:manualLayout>
          <c:layoutTarget val="inner"/>
          <c:xMode val="edge"/>
          <c:yMode val="edge"/>
          <c:x val="0.23722464565320944"/>
          <c:y val="0.15433403805496829"/>
          <c:w val="0.72141400359630259"/>
          <c:h val="0.70401691331923888"/>
        </c:manualLayout>
      </c:layout>
      <c:barChart>
        <c:barDir val="bar"/>
        <c:grouping val="clustered"/>
        <c:varyColors val="0"/>
        <c:ser>
          <c:idx val="0"/>
          <c:order val="0"/>
          <c:spPr>
            <a:solidFill>
              <a:srgbClr val="9999FF"/>
            </a:solidFill>
            <a:ln w="12700">
              <a:solidFill>
                <a:srgbClr val="000000"/>
              </a:solidFill>
              <a:prstDash val="solid"/>
            </a:ln>
          </c:spPr>
          <c:invertIfNegative val="0"/>
          <c:cat>
            <c:strRef>
              <c:f>'Prime "What Why"'!$B$9:$B$24</c:f>
              <c:strCache>
                <c:ptCount val="15"/>
                <c:pt idx="0">
                  <c:v>Position</c:v>
                </c:pt>
                <c:pt idx="1">
                  <c:v>Speed</c:v>
                </c:pt>
                <c:pt idx="2">
                  <c:v>Direction</c:v>
                </c:pt>
                <c:pt idx="3">
                  <c:v>Height of cut</c:v>
                </c:pt>
                <c:pt idx="4">
                  <c:v>Speed of cutters</c:v>
                </c:pt>
                <c:pt idx="5">
                  <c:v>Form of cutters</c:v>
                </c:pt>
                <c:pt idx="6">
                  <c:v>Area to be trimmed</c:v>
                </c:pt>
                <c:pt idx="7">
                  <c:v>Boundary of operation</c:v>
                </c:pt>
                <c:pt idx="8">
                  <c:v>Turn rate</c:v>
                </c:pt>
                <c:pt idx="9">
                  <c:v>System attitude</c:v>
                </c:pt>
                <c:pt idx="10">
                  <c:v>Charge / fuel Level</c:v>
                </c:pt>
                <c:pt idx="12">
                  <c:v>Skids</c:v>
                </c:pt>
                <c:pt idx="13">
                  <c:v>Noise</c:v>
                </c:pt>
                <c:pt idx="14">
                  <c:v>Mulches not collected</c:v>
                </c:pt>
              </c:strCache>
            </c:strRef>
          </c:cat>
          <c:val>
            <c:numRef>
              <c:f>'Prime "What Why"'!$AL$9:$AL$24</c:f>
              <c:numCache>
                <c:formatCode>General</c:formatCode>
                <c:ptCount val="16"/>
                <c:pt idx="0">
                  <c:v>650</c:v>
                </c:pt>
                <c:pt idx="1">
                  <c:v>510</c:v>
                </c:pt>
                <c:pt idx="2">
                  <c:v>528</c:v>
                </c:pt>
                <c:pt idx="3">
                  <c:v>590</c:v>
                </c:pt>
                <c:pt idx="4">
                  <c:v>530</c:v>
                </c:pt>
                <c:pt idx="5">
                  <c:v>460</c:v>
                </c:pt>
                <c:pt idx="6">
                  <c:v>205</c:v>
                </c:pt>
                <c:pt idx="7">
                  <c:v>272</c:v>
                </c:pt>
                <c:pt idx="8">
                  <c:v>300</c:v>
                </c:pt>
                <c:pt idx="9">
                  <c:v>312</c:v>
                </c:pt>
                <c:pt idx="10">
                  <c:v>530</c:v>
                </c:pt>
                <c:pt idx="11">
                  <c:v>0</c:v>
                </c:pt>
                <c:pt idx="12">
                  <c:v>240</c:v>
                </c:pt>
                <c:pt idx="13">
                  <c:v>136</c:v>
                </c:pt>
                <c:pt idx="14">
                  <c:v>477</c:v>
                </c:pt>
                <c:pt idx="15">
                  <c:v>0</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6="http://schemas.microsoft.com/office/drawing/2014/chart" uri="{C3380CC4-5D6E-409C-BE32-E72D297353CC}">
              <c16:uniqueId val="{00000000-0DAD-4116-A3D5-C1FBDE0823D0}"/>
            </c:ext>
          </c:extLst>
        </c:ser>
        <c:dLbls>
          <c:showLegendKey val="0"/>
          <c:showVal val="0"/>
          <c:showCatName val="0"/>
          <c:showSerName val="0"/>
          <c:showPercent val="0"/>
          <c:showBubbleSize val="0"/>
        </c:dLbls>
        <c:gapWidth val="150"/>
        <c:axId val="230694272"/>
        <c:axId val="230438016"/>
      </c:barChart>
      <c:catAx>
        <c:axId val="230694272"/>
        <c:scaling>
          <c:orientation val="minMax"/>
        </c:scaling>
        <c:delete val="0"/>
        <c:axPos val="l"/>
        <c:numFmt formatCode="General"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230438016"/>
        <c:crosses val="autoZero"/>
        <c:auto val="1"/>
        <c:lblAlgn val="ctr"/>
        <c:lblOffset val="100"/>
        <c:tickLblSkip val="1"/>
        <c:tickMarkSkip val="1"/>
        <c:noMultiLvlLbl val="0"/>
      </c:catAx>
      <c:valAx>
        <c:axId val="230438016"/>
        <c:scaling>
          <c:orientation val="minMax"/>
        </c:scaling>
        <c:delete val="0"/>
        <c:axPos val="b"/>
        <c:majorGridlines>
          <c:spPr>
            <a:ln w="3175">
              <a:solidFill>
                <a:srgbClr val="000000"/>
              </a:solidFill>
              <a:prstDash val="solid"/>
            </a:ln>
          </c:spPr>
        </c:majorGridlines>
        <c:numFmt formatCode="General" sourceLinked="1"/>
        <c:majorTickMark val="out"/>
        <c:minorTickMark val="none"/>
        <c:tickLblPos val="nextTo"/>
        <c:spPr>
          <a:ln w="3175">
            <a:solidFill>
              <a:srgbClr val="000000"/>
            </a:solidFill>
            <a:prstDash val="solid"/>
          </a:ln>
        </c:spPr>
        <c:txPr>
          <a:bodyPr rot="0" vert="horz"/>
          <a:lstStyle/>
          <a:p>
            <a:pPr>
              <a:defRPr sz="1700" b="0" i="0" u="none" strike="noStrike" baseline="0">
                <a:solidFill>
                  <a:srgbClr val="000000"/>
                </a:solidFill>
                <a:latin typeface="Arial"/>
                <a:ea typeface="Arial"/>
                <a:cs typeface="Arial"/>
              </a:defRPr>
            </a:pPr>
            <a:endParaRPr lang="en-US"/>
          </a:p>
        </c:txPr>
        <c:crossAx val="230694272"/>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17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425" b="0" i="0" u="none" strike="noStrike" baseline="0">
                <a:solidFill>
                  <a:srgbClr val="000000"/>
                </a:solidFill>
                <a:latin typeface="Arial"/>
                <a:ea typeface="Arial"/>
                <a:cs typeface="Arial"/>
              </a:defRPr>
            </a:pPr>
            <a:r>
              <a:rPr lang="en-US"/>
              <a:t>Noise Factors</a:t>
            </a:r>
          </a:p>
        </c:rich>
      </c:tx>
      <c:layout>
        <c:manualLayout>
          <c:xMode val="edge"/>
          <c:yMode val="edge"/>
          <c:x val="0.41860465116279072"/>
          <c:y val="2.694136291600634E-2"/>
        </c:manualLayout>
      </c:layout>
      <c:overlay val="0"/>
      <c:spPr>
        <a:noFill/>
        <a:ln w="25400">
          <a:noFill/>
        </a:ln>
      </c:spPr>
    </c:title>
    <c:autoTitleDeleted val="0"/>
    <c:plotArea>
      <c:layout>
        <c:manualLayout>
          <c:layoutTarget val="inner"/>
          <c:xMode val="edge"/>
          <c:yMode val="edge"/>
          <c:x val="3.6086580615280812E-2"/>
          <c:y val="0.12515393853183227"/>
          <c:w val="0.95268644747393749"/>
          <c:h val="0.42662492024734278"/>
        </c:manualLayout>
      </c:layout>
      <c:barChart>
        <c:barDir val="col"/>
        <c:grouping val="clustered"/>
        <c:varyColors val="0"/>
        <c:ser>
          <c:idx val="0"/>
          <c:order val="0"/>
          <c:spPr>
            <a:solidFill>
              <a:srgbClr val="9999FF"/>
            </a:solidFill>
            <a:ln w="12700">
              <a:solidFill>
                <a:srgbClr val="000000"/>
              </a:solidFill>
              <a:prstDash val="solid"/>
            </a:ln>
          </c:spPr>
          <c:invertIfNegative val="0"/>
          <c:cat>
            <c:strRef>
              <c:f>'Prime "What Why"'!$D$8:$AJ$8</c:f>
              <c:strCache>
                <c:ptCount val="33"/>
                <c:pt idx="0">
                  <c:v>Variation in Position</c:v>
                </c:pt>
                <c:pt idx="1">
                  <c:v>Variation in Speed</c:v>
                </c:pt>
                <c:pt idx="2">
                  <c:v>Variation in Direction</c:v>
                </c:pt>
                <c:pt idx="3">
                  <c:v>Variation in Height of cut</c:v>
                </c:pt>
                <c:pt idx="4">
                  <c:v>Variation in Speed of cutters</c:v>
                </c:pt>
                <c:pt idx="5">
                  <c:v>Variation in the Form of cutters</c:v>
                </c:pt>
                <c:pt idx="6">
                  <c:v>Variation in the Area to be trimmed</c:v>
                </c:pt>
                <c:pt idx="7">
                  <c:v>Variation in Boundary of operation</c:v>
                </c:pt>
                <c:pt idx="8">
                  <c:v>Variation in Turn rate</c:v>
                </c:pt>
                <c:pt idx="9">
                  <c:v>Variation in System attitude</c:v>
                </c:pt>
                <c:pt idx="10">
                  <c:v>Variation in Charge / fuel Level</c:v>
                </c:pt>
                <c:pt idx="12">
                  <c:v>Blade wear</c:v>
                </c:pt>
                <c:pt idx="13">
                  <c:v>Tyre / track wear</c:v>
                </c:pt>
                <c:pt idx="14">
                  <c:v>Drive bearing wear</c:v>
                </c:pt>
                <c:pt idx="15">
                  <c:v>Steering bearing wear</c:v>
                </c:pt>
                <c:pt idx="16">
                  <c:v>Cutter float</c:v>
                </c:pt>
                <c:pt idx="19">
                  <c:v>Wind,</c:v>
                </c:pt>
                <c:pt idx="20">
                  <c:v>Rain</c:v>
                </c:pt>
                <c:pt idx="21">
                  <c:v>Fog</c:v>
                </c:pt>
                <c:pt idx="22">
                  <c:v>Frost</c:v>
                </c:pt>
                <c:pt idx="23">
                  <c:v>Soil condition</c:v>
                </c:pt>
                <c:pt idx="24">
                  <c:v>Green dressing</c:v>
                </c:pt>
                <c:pt idx="25">
                  <c:v>Scarification</c:v>
                </c:pt>
                <c:pt idx="26">
                  <c:v>Programme error</c:v>
                </c:pt>
                <c:pt idx="27">
                  <c:v>Collison with wildlife</c:v>
                </c:pt>
                <c:pt idx="28">
                  <c:v>Collison with humans</c:v>
                </c:pt>
                <c:pt idx="29">
                  <c:v>Collison with inanimate object (Large)</c:v>
                </c:pt>
                <c:pt idx="30">
                  <c:v>Collision with inanimate object (Small)</c:v>
                </c:pt>
                <c:pt idx="31">
                  <c:v>Length of Grass</c:v>
                </c:pt>
                <c:pt idx="32">
                  <c:v>Weeds</c:v>
                </c:pt>
              </c:strCache>
            </c:strRef>
          </c:cat>
          <c:val>
            <c:numRef>
              <c:f>'Prime "What Why"'!$D$25:$AJ$25</c:f>
              <c:numCache>
                <c:formatCode>General</c:formatCode>
                <c:ptCount val="33"/>
                <c:pt idx="0">
                  <c:v>152</c:v>
                </c:pt>
                <c:pt idx="1">
                  <c:v>179</c:v>
                </c:pt>
                <c:pt idx="2">
                  <c:v>183</c:v>
                </c:pt>
                <c:pt idx="3">
                  <c:v>257</c:v>
                </c:pt>
                <c:pt idx="4">
                  <c:v>176</c:v>
                </c:pt>
                <c:pt idx="5">
                  <c:v>141</c:v>
                </c:pt>
                <c:pt idx="6">
                  <c:v>114</c:v>
                </c:pt>
                <c:pt idx="7">
                  <c:v>141</c:v>
                </c:pt>
                <c:pt idx="8">
                  <c:v>280</c:v>
                </c:pt>
                <c:pt idx="9">
                  <c:v>342</c:v>
                </c:pt>
                <c:pt idx="10">
                  <c:v>248</c:v>
                </c:pt>
                <c:pt idx="11">
                  <c:v>0</c:v>
                </c:pt>
                <c:pt idx="12">
                  <c:v>165</c:v>
                </c:pt>
                <c:pt idx="13">
                  <c:v>204</c:v>
                </c:pt>
                <c:pt idx="14">
                  <c:v>142</c:v>
                </c:pt>
                <c:pt idx="15">
                  <c:v>187</c:v>
                </c:pt>
                <c:pt idx="16">
                  <c:v>315</c:v>
                </c:pt>
                <c:pt idx="17">
                  <c:v>0</c:v>
                </c:pt>
                <c:pt idx="18">
                  <c:v>0</c:v>
                </c:pt>
                <c:pt idx="19">
                  <c:v>108</c:v>
                </c:pt>
                <c:pt idx="20">
                  <c:v>198</c:v>
                </c:pt>
                <c:pt idx="21">
                  <c:v>0</c:v>
                </c:pt>
                <c:pt idx="22">
                  <c:v>148</c:v>
                </c:pt>
                <c:pt idx="23">
                  <c:v>116</c:v>
                </c:pt>
                <c:pt idx="24">
                  <c:v>114</c:v>
                </c:pt>
                <c:pt idx="25">
                  <c:v>114</c:v>
                </c:pt>
                <c:pt idx="26">
                  <c:v>468</c:v>
                </c:pt>
                <c:pt idx="27">
                  <c:v>180</c:v>
                </c:pt>
                <c:pt idx="28">
                  <c:v>216</c:v>
                </c:pt>
                <c:pt idx="29">
                  <c:v>362</c:v>
                </c:pt>
                <c:pt idx="30">
                  <c:v>164</c:v>
                </c:pt>
                <c:pt idx="31">
                  <c:v>228</c:v>
                </c:pt>
                <c:pt idx="32">
                  <c:v>98</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6="http://schemas.microsoft.com/office/drawing/2014/chart" uri="{C3380CC4-5D6E-409C-BE32-E72D297353CC}">
              <c16:uniqueId val="{00000000-F839-457F-B480-0B5263133D3B}"/>
            </c:ext>
          </c:extLst>
        </c:ser>
        <c:dLbls>
          <c:showLegendKey val="0"/>
          <c:showVal val="0"/>
          <c:showCatName val="0"/>
          <c:showSerName val="0"/>
          <c:showPercent val="0"/>
          <c:showBubbleSize val="0"/>
        </c:dLbls>
        <c:gapWidth val="150"/>
        <c:axId val="230734848"/>
        <c:axId val="230744832"/>
      </c:barChart>
      <c:catAx>
        <c:axId val="230734848"/>
        <c:scaling>
          <c:orientation val="minMax"/>
        </c:scaling>
        <c:delete val="0"/>
        <c:axPos val="b"/>
        <c:numFmt formatCode="General" sourceLinked="1"/>
        <c:majorTickMark val="out"/>
        <c:minorTickMark val="none"/>
        <c:tickLblPos val="nextTo"/>
        <c:spPr>
          <a:ln w="3175">
            <a:solidFill>
              <a:srgbClr val="000000"/>
            </a:solidFill>
            <a:prstDash val="solid"/>
          </a:ln>
        </c:spPr>
        <c:txPr>
          <a:bodyPr rot="-5400000" vert="horz"/>
          <a:lstStyle/>
          <a:p>
            <a:pPr>
              <a:defRPr sz="800" b="0" i="0" u="none" strike="noStrike" baseline="0">
                <a:solidFill>
                  <a:srgbClr val="000000"/>
                </a:solidFill>
                <a:latin typeface="Arial"/>
                <a:ea typeface="Arial"/>
                <a:cs typeface="Arial"/>
              </a:defRPr>
            </a:pPr>
            <a:endParaRPr lang="en-US"/>
          </a:p>
        </c:txPr>
        <c:crossAx val="230744832"/>
        <c:crosses val="autoZero"/>
        <c:auto val="1"/>
        <c:lblAlgn val="ctr"/>
        <c:lblOffset val="100"/>
        <c:tickLblSkip val="1"/>
        <c:tickMarkSkip val="1"/>
        <c:noMultiLvlLbl val="0"/>
      </c:catAx>
      <c:valAx>
        <c:axId val="230744832"/>
        <c:scaling>
          <c:orientation val="minMax"/>
        </c:scaling>
        <c:delete val="0"/>
        <c:axPos val="l"/>
        <c:majorGridlines>
          <c:spPr>
            <a:ln w="3175">
              <a:solidFill>
                <a:srgbClr val="000000"/>
              </a:solidFill>
              <a:prstDash val="solid"/>
            </a:ln>
          </c:spPr>
        </c:majorGridlines>
        <c:numFmt formatCode="General" sourceLinked="1"/>
        <c:majorTickMark val="out"/>
        <c:minorTickMark val="none"/>
        <c:tickLblPos val="nextTo"/>
        <c:spPr>
          <a:ln w="3175">
            <a:solidFill>
              <a:srgbClr val="000000"/>
            </a:solidFill>
            <a:prstDash val="solid"/>
          </a:ln>
        </c:spPr>
        <c:txPr>
          <a:bodyPr rot="0" vert="horz"/>
          <a:lstStyle/>
          <a:p>
            <a:pPr>
              <a:defRPr sz="975" b="0" i="0" u="none" strike="noStrike" baseline="0">
                <a:solidFill>
                  <a:srgbClr val="000000"/>
                </a:solidFill>
                <a:latin typeface="Arial"/>
                <a:ea typeface="Arial"/>
                <a:cs typeface="Arial"/>
              </a:defRPr>
            </a:pPr>
            <a:endParaRPr lang="en-US"/>
          </a:p>
        </c:txPr>
        <c:crossAx val="230734848"/>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2425" b="0" i="0" u="none" strike="noStrike" baseline="0">
          <a:solidFill>
            <a:srgbClr val="000000"/>
          </a:solidFill>
          <a:latin typeface="Arial"/>
          <a:ea typeface="Arial"/>
          <a:cs typeface="Arial"/>
        </a:defRPr>
      </a:pPr>
      <a:endParaRPr lang="en-US"/>
    </a:p>
  </c:txPr>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2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89192-D9EF-4557-B4BD-1CDFD80D1A1E}" type="datetimeFigureOut">
              <a:rPr lang="en-GB" smtClean="0"/>
              <a:t>14/02/2022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A87347-4CEE-40DE-B012-4D261F42D9D0}" type="slidenum">
              <a:rPr lang="en-GB" smtClean="0"/>
              <a:t>‹#›</a:t>
            </a:fld>
            <a:endParaRPr lang="en-GB"/>
          </a:p>
        </p:txBody>
      </p:sp>
    </p:spTree>
    <p:extLst>
      <p:ext uri="{BB962C8B-B14F-4D97-AF65-F5344CB8AC3E}">
        <p14:creationId xmlns:p14="http://schemas.microsoft.com/office/powerpoint/2010/main" val="309469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927010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6</a:t>
            </a:fld>
            <a:endParaRPr lang="en-GB" dirty="0">
              <a:solidFill>
                <a:srgbClr val="000000"/>
              </a:solidFill>
              <a:latin typeface="Arial" pitchFamily="34" charset="0"/>
            </a:endParaRPr>
          </a:p>
        </p:txBody>
      </p:sp>
    </p:spTree>
    <p:extLst>
      <p:ext uri="{BB962C8B-B14F-4D97-AF65-F5344CB8AC3E}">
        <p14:creationId xmlns:p14="http://schemas.microsoft.com/office/powerpoint/2010/main" val="3270263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10</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378737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12</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611799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E6FF976-6FDE-B444-A91F-A21F75662D7E}" type="slidenum">
              <a:rPr lang="en-GB"/>
              <a:pPr eaLnBrk="1" hangingPunct="1"/>
              <a:t>13</a:t>
            </a:fld>
            <a:endParaRPr lang="en-GB" dirty="0"/>
          </a:p>
        </p:txBody>
      </p:sp>
      <p:sp>
        <p:nvSpPr>
          <p:cNvPr id="177155" name="Rectangle 2"/>
          <p:cNvSpPr>
            <a:spLocks noGrp="1" noRot="1" noChangeAspect="1" noChangeArrowheads="1" noTextEdit="1"/>
          </p:cNvSpPr>
          <p:nvPr>
            <p:ph type="sldImg"/>
          </p:nvPr>
        </p:nvSpPr>
        <p:spPr>
          <a:xfrm>
            <a:off x="393700" y="692150"/>
            <a:ext cx="6091238" cy="3427413"/>
          </a:xfrm>
          <a:ln/>
        </p:spPr>
      </p:sp>
      <p:sp>
        <p:nvSpPr>
          <p:cNvPr id="177156"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140559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883D97-A335-1343-9E91-A8D01AF2B516}" type="slidenum">
              <a:rPr lang="en-GB"/>
              <a:pPr eaLnBrk="1" hangingPunct="1"/>
              <a:t>14</a:t>
            </a:fld>
            <a:endParaRPr lang="en-GB" dirty="0"/>
          </a:p>
        </p:txBody>
      </p:sp>
      <p:sp>
        <p:nvSpPr>
          <p:cNvPr id="178179" name="Rectangle 2"/>
          <p:cNvSpPr>
            <a:spLocks noGrp="1" noRot="1" noChangeAspect="1" noChangeArrowheads="1" noTextEdit="1"/>
          </p:cNvSpPr>
          <p:nvPr>
            <p:ph type="sldImg"/>
          </p:nvPr>
        </p:nvSpPr>
        <p:spPr>
          <a:xfrm>
            <a:off x="393700" y="692150"/>
            <a:ext cx="6091238" cy="3427413"/>
          </a:xfrm>
          <a:ln/>
        </p:spPr>
      </p:sp>
      <p:sp>
        <p:nvSpPr>
          <p:cNvPr id="178180"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737212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F1399D-5862-E742-85C3-04C9B6DAC967}" type="slidenum">
              <a:rPr lang="en-GB" sz="1200"/>
              <a:pPr eaLnBrk="1" hangingPunct="1"/>
              <a:t>15</a:t>
            </a:fld>
            <a:endParaRPr lang="en-GB" sz="1200" dirty="0"/>
          </a:p>
        </p:txBody>
      </p:sp>
      <p:sp>
        <p:nvSpPr>
          <p:cNvPr id="22530" name="Rectangle 2"/>
          <p:cNvSpPr>
            <a:spLocks noGrp="1" noRot="1" noChangeAspect="1" noChangeArrowheads="1" noTextEdit="1"/>
          </p:cNvSpPr>
          <p:nvPr>
            <p:ph type="sldImg"/>
          </p:nvPr>
        </p:nvSpPr>
        <p:spPr>
          <a:xfrm>
            <a:off x="393700" y="692150"/>
            <a:ext cx="6091238" cy="3427413"/>
          </a:xfrm>
          <a:ln/>
        </p:spPr>
      </p:sp>
      <p:sp>
        <p:nvSpPr>
          <p:cNvPr id="22531"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40198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0B0FDF1-F04F-BB45-BCC5-78AAAD6A83B2}" type="slidenum">
              <a:rPr lang="en-GB"/>
              <a:pPr eaLnBrk="1" hangingPunct="1"/>
              <a:t>16</a:t>
            </a:fld>
            <a:endParaRPr lang="en-GB" dirty="0"/>
          </a:p>
        </p:txBody>
      </p:sp>
      <p:sp>
        <p:nvSpPr>
          <p:cNvPr id="179203" name="Rectangle 2"/>
          <p:cNvSpPr>
            <a:spLocks noGrp="1" noRot="1" noChangeAspect="1" noChangeArrowheads="1" noTextEdit="1"/>
          </p:cNvSpPr>
          <p:nvPr>
            <p:ph type="sldImg"/>
          </p:nvPr>
        </p:nvSpPr>
        <p:spPr>
          <a:xfrm>
            <a:off x="-82550" y="157163"/>
            <a:ext cx="7035800" cy="3957637"/>
          </a:xfrm>
          <a:ln/>
        </p:spPr>
      </p:sp>
      <p:sp>
        <p:nvSpPr>
          <p:cNvPr id="179204" name="Rectangle 3"/>
          <p:cNvSpPr>
            <a:spLocks noGrp="1" noChangeArrowheads="1"/>
          </p:cNvSpPr>
          <p:nvPr>
            <p:ph type="body" idx="1"/>
          </p:nvPr>
        </p:nvSpPr>
        <p:spPr>
          <a:xfrm>
            <a:off x="365125" y="4343400"/>
            <a:ext cx="6238875"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0500" indent="-190500" eaLnBrk="1" hangingPunct="1"/>
            <a:endParaRPr lang="en-US" dirty="0"/>
          </a:p>
        </p:txBody>
      </p:sp>
    </p:spTree>
    <p:extLst>
      <p:ext uri="{BB962C8B-B14F-4D97-AF65-F5344CB8AC3E}">
        <p14:creationId xmlns:p14="http://schemas.microsoft.com/office/powerpoint/2010/main" val="3047483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20</a:t>
            </a:fld>
            <a:endParaRPr lang="en-GB" altLang="en-US" dirty="0"/>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34875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381000" y="685800"/>
            <a:ext cx="6096000" cy="3429000"/>
          </a:xfrm>
          <a:ln/>
        </p:spPr>
      </p:sp>
      <p:sp>
        <p:nvSpPr>
          <p:cNvPr id="180227"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8022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20D4E02-7AA0-0144-B8FC-64EE48E228C6}" type="slidenum">
              <a:rPr lang="en-GB"/>
              <a:pPr eaLnBrk="1" hangingPunct="1"/>
              <a:t>22</a:t>
            </a:fld>
            <a:endParaRPr lang="en-GB" dirty="0"/>
          </a:p>
        </p:txBody>
      </p:sp>
    </p:spTree>
    <p:extLst>
      <p:ext uri="{BB962C8B-B14F-4D97-AF65-F5344CB8AC3E}">
        <p14:creationId xmlns:p14="http://schemas.microsoft.com/office/powerpoint/2010/main" val="931556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0343CD-86DF-EC4C-836E-DBF4A0D5CD46}" type="slidenum">
              <a:rPr lang="en-GB" sz="1200"/>
              <a:pPr eaLnBrk="1" hangingPunct="1"/>
              <a:t>24</a:t>
            </a:fld>
            <a:endParaRPr lang="en-GB" sz="1200" dirty="0"/>
          </a:p>
        </p:txBody>
      </p:sp>
      <p:sp>
        <p:nvSpPr>
          <p:cNvPr id="34818"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b="1" dirty="0"/>
          </a:p>
        </p:txBody>
      </p:sp>
      <p:sp>
        <p:nvSpPr>
          <p:cNvPr id="34819"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1310564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5CEC75-F8F7-DC4B-8212-B7EEA32EBB24}" type="slidenum">
              <a:rPr lang="en-GB" sz="1200"/>
              <a:pPr eaLnBrk="1" hangingPunct="1"/>
              <a:t>25</a:t>
            </a:fld>
            <a:endParaRPr lang="en-GB" sz="1200" dirty="0"/>
          </a:p>
        </p:txBody>
      </p:sp>
      <p:sp>
        <p:nvSpPr>
          <p:cNvPr id="36866"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6867"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2476937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148827-11D3-234E-9EB9-FF9981E32E0B}" type="slidenum">
              <a:rPr lang="en-GB" sz="1200"/>
              <a:pPr eaLnBrk="1" hangingPunct="1"/>
              <a:t>26</a:t>
            </a:fld>
            <a:endParaRPr lang="en-GB" sz="1200" dirty="0"/>
          </a:p>
        </p:txBody>
      </p:sp>
      <p:sp>
        <p:nvSpPr>
          <p:cNvPr id="38914"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8915"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836710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FFF103-A37F-0945-B618-AE993A22836E}" type="slidenum">
              <a:rPr lang="en-GB" sz="1200"/>
              <a:pPr eaLnBrk="1" hangingPunct="1"/>
              <a:t>27</a:t>
            </a:fld>
            <a:endParaRPr lang="en-GB" sz="1200" dirty="0"/>
          </a:p>
        </p:txBody>
      </p:sp>
      <p:sp>
        <p:nvSpPr>
          <p:cNvPr id="40962" name="Rectangle 2"/>
          <p:cNvSpPr>
            <a:spLocks noGrp="1" noRot="1" noChangeAspect="1" noChangeArrowheads="1" noTextEdit="1"/>
          </p:cNvSpPr>
          <p:nvPr>
            <p:ph type="sldImg"/>
          </p:nvPr>
        </p:nvSpPr>
        <p:spPr>
          <a:xfrm>
            <a:off x="-82550" y="157163"/>
            <a:ext cx="7035800" cy="3957637"/>
          </a:xfrm>
          <a:ln/>
        </p:spPr>
      </p:sp>
      <p:sp>
        <p:nvSpPr>
          <p:cNvPr id="40963"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5669696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71B042C-EFFC-FB48-AEC8-D1336D75D44E}" type="slidenum">
              <a:rPr lang="en-GB" sz="1200"/>
              <a:pPr eaLnBrk="1" hangingPunct="1"/>
              <a:t>28</a:t>
            </a:fld>
            <a:endParaRPr lang="en-GB" sz="1200" dirty="0"/>
          </a:p>
        </p:txBody>
      </p:sp>
      <p:sp>
        <p:nvSpPr>
          <p:cNvPr id="43010" name="Rectangle 2"/>
          <p:cNvSpPr>
            <a:spLocks noGrp="1" noRot="1" noChangeAspect="1" noChangeArrowheads="1" noTextEdit="1"/>
          </p:cNvSpPr>
          <p:nvPr>
            <p:ph type="sldImg"/>
          </p:nvPr>
        </p:nvSpPr>
        <p:spPr>
          <a:xfrm>
            <a:off x="-82550" y="157163"/>
            <a:ext cx="7035800" cy="3957637"/>
          </a:xfrm>
          <a:ln/>
        </p:spPr>
      </p:sp>
      <p:sp>
        <p:nvSpPr>
          <p:cNvPr id="4301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22971613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E0EFC79C-BA05-B948-ACFC-024C7666E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27BE534-3C0E-084D-8B00-E880D1133CCF}" type="slidenum">
              <a:rPr lang="en-US" altLang="en-US"/>
              <a:pPr>
                <a:spcBef>
                  <a:spcPct val="0"/>
                </a:spcBef>
              </a:pPr>
              <a:t>30</a:t>
            </a:fld>
            <a:endParaRPr lang="en-US" altLang="en-US" dirty="0"/>
          </a:p>
        </p:txBody>
      </p:sp>
      <p:sp>
        <p:nvSpPr>
          <p:cNvPr id="37890" name="Rectangle 2">
            <a:extLst>
              <a:ext uri="{FF2B5EF4-FFF2-40B4-BE49-F238E27FC236}">
                <a16:creationId xmlns:a16="http://schemas.microsoft.com/office/drawing/2014/main" id="{843AF682-5D81-414D-8499-CA041E954C56}"/>
              </a:ext>
            </a:extLst>
          </p:cNvPr>
          <p:cNvSpPr>
            <a:spLocks noGrp="1" noRot="1" noChangeAspect="1" noChangeArrowheads="1" noTextEdit="1"/>
          </p:cNvSpPr>
          <p:nvPr>
            <p:ph type="sldImg"/>
          </p:nvPr>
        </p:nvSpPr>
        <p:spPr>
          <a:xfrm>
            <a:off x="-82550" y="157163"/>
            <a:ext cx="7035800" cy="3957637"/>
          </a:xfrm>
          <a:ln/>
        </p:spPr>
      </p:sp>
      <p:sp>
        <p:nvSpPr>
          <p:cNvPr id="37891" name="Rectangle 3">
            <a:extLst>
              <a:ext uri="{FF2B5EF4-FFF2-40B4-BE49-F238E27FC236}">
                <a16:creationId xmlns:a16="http://schemas.microsoft.com/office/drawing/2014/main" id="{EBADB4DE-48BE-0045-BCF9-402FC529F405}"/>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Type A: corrosion, leading to changes in dimensions and/or specific material properties</a:t>
            </a:r>
          </a:p>
          <a:p>
            <a:pPr eaLnBrk="1" hangingPunct="1"/>
            <a:r>
              <a:rPr lang="en-GB" altLang="en-US" dirty="0">
                <a:latin typeface="Arial" panose="020B0604020202020204" pitchFamily="34" charset="0"/>
                <a:ea typeface="ＭＳ Ｐゴシック" panose="020B0600070205080204" pitchFamily="34" charset="-128"/>
              </a:rPr>
              <a:t>Type B: angle of incident air in gas turbine compressor; variation in this will influence the output characteristics of the blades, whilst not changing any design parameters directly.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50902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35</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3486283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9D7C410F-9EAE-CF4C-A91D-9180832B742D}" type="slidenum">
              <a:rPr lang="en-GB" altLang="en-US"/>
              <a:pPr>
                <a:spcBef>
                  <a:spcPct val="0"/>
                </a:spcBef>
              </a:pPr>
              <a:t>39</a:t>
            </a:fld>
            <a:endParaRPr lang="en-GB" altLang="en-US" dirty="0"/>
          </a:p>
        </p:txBody>
      </p:sp>
      <p:sp>
        <p:nvSpPr>
          <p:cNvPr id="48130" name="Rectangle 2"/>
          <p:cNvSpPr>
            <a:spLocks noGrp="1" noRot="1" noChangeAspect="1" noChangeArrowheads="1" noTextEdit="1"/>
          </p:cNvSpPr>
          <p:nvPr>
            <p:ph type="sldImg"/>
          </p:nvPr>
        </p:nvSpPr>
        <p:spPr>
          <a:xfrm>
            <a:off x="-82550" y="157163"/>
            <a:ext cx="7035800" cy="3957637"/>
          </a:xfrm>
          <a:ln/>
        </p:spPr>
      </p:sp>
      <p:sp>
        <p:nvSpPr>
          <p:cNvPr id="4813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dirty="0">
              <a:ea typeface="ＭＳ Ｐゴシック" charset="-128"/>
            </a:endParaRPr>
          </a:p>
        </p:txBody>
      </p:sp>
    </p:spTree>
    <p:extLst>
      <p:ext uri="{BB962C8B-B14F-4D97-AF65-F5344CB8AC3E}">
        <p14:creationId xmlns:p14="http://schemas.microsoft.com/office/powerpoint/2010/main" val="373922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37F6771-E745-AC4D-A138-6547E38499B8}" type="slidenum">
              <a:rPr lang="en-GB" altLang="en-US"/>
              <a:pPr>
                <a:spcBef>
                  <a:spcPct val="0"/>
                </a:spcBef>
              </a:pPr>
              <a:t>40</a:t>
            </a:fld>
            <a:endParaRPr lang="en-GB" altLang="en-US" dirty="0"/>
          </a:p>
        </p:txBody>
      </p:sp>
      <p:sp>
        <p:nvSpPr>
          <p:cNvPr id="50178" name="Rectangle 2"/>
          <p:cNvSpPr>
            <a:spLocks noGrp="1" noRot="1" noChangeAspect="1" noChangeArrowheads="1" noTextEdit="1"/>
          </p:cNvSpPr>
          <p:nvPr>
            <p:ph type="sldImg"/>
          </p:nvPr>
        </p:nvSpPr>
        <p:spPr>
          <a:xfrm>
            <a:off x="-82550" y="157163"/>
            <a:ext cx="7035800" cy="3957637"/>
          </a:xfrm>
          <a:ln/>
        </p:spPr>
      </p:sp>
      <p:sp>
        <p:nvSpPr>
          <p:cNvPr id="50179"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The primary output is the one we</a:t>
            </a:r>
            <a:r>
              <a:rPr lang="ja-JP" altLang="en-GB">
                <a:ea typeface="ＭＳ Ｐゴシック" charset="-128"/>
              </a:rPr>
              <a:t>’</a:t>
            </a:r>
            <a:r>
              <a:rPr lang="en-GB" altLang="ja-JP" dirty="0">
                <a:ea typeface="ＭＳ Ｐゴシック" charset="-128"/>
              </a:rPr>
              <a:t>re trying to optimise (e.g. stress/life)</a:t>
            </a:r>
          </a:p>
          <a:p>
            <a:r>
              <a:rPr lang="en-GB" altLang="en-US" dirty="0">
                <a:ea typeface="ＭＳ Ｐゴシック" charset="-128"/>
              </a:rPr>
              <a:t>The secondary outputs are then the constraints (e.g. cost, mass)</a:t>
            </a:r>
            <a:endParaRPr lang="en-US" altLang="en-US" dirty="0">
              <a:ea typeface="ＭＳ Ｐゴシック" charset="-128"/>
            </a:endParaRPr>
          </a:p>
        </p:txBody>
      </p:sp>
    </p:spTree>
    <p:extLst>
      <p:ext uri="{BB962C8B-B14F-4D97-AF65-F5344CB8AC3E}">
        <p14:creationId xmlns:p14="http://schemas.microsoft.com/office/powerpoint/2010/main" val="4322356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44</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580739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40BC4FA-7511-FA4B-9D20-40A1055DA8E8}" type="slidenum">
              <a:rPr lang="en-GB" altLang="en-US"/>
              <a:pPr>
                <a:spcBef>
                  <a:spcPct val="0"/>
                </a:spcBef>
              </a:pPr>
              <a:t>45</a:t>
            </a:fld>
            <a:endParaRPr lang="en-GB" altLang="en-US" dirty="0"/>
          </a:p>
        </p:txBody>
      </p:sp>
      <p:sp>
        <p:nvSpPr>
          <p:cNvPr id="53250" name="Rectangle 2"/>
          <p:cNvSpPr>
            <a:spLocks noGrp="1" noRot="1" noChangeAspect="1" noChangeArrowheads="1" noTextEdit="1"/>
          </p:cNvSpPr>
          <p:nvPr>
            <p:ph type="sldImg"/>
          </p:nvPr>
        </p:nvSpPr>
        <p:spPr>
          <a:xfrm>
            <a:off x="-82550" y="157163"/>
            <a:ext cx="7035800" cy="3957637"/>
          </a:xfrm>
          <a:ln/>
        </p:spPr>
      </p:sp>
      <p:sp>
        <p:nvSpPr>
          <p:cNvPr id="5325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e.g. variation in mass of the car could be expected to be relatively large, so it</a:t>
            </a:r>
            <a:r>
              <a:rPr lang="ja-JP" altLang="en-GB">
                <a:ea typeface="ＭＳ Ｐゴシック" charset="-128"/>
              </a:rPr>
              <a:t>’</a:t>
            </a:r>
            <a:r>
              <a:rPr lang="en-GB" altLang="ja-JP" dirty="0">
                <a:ea typeface="ＭＳ Ｐゴシック" charset="-128"/>
              </a:rPr>
              <a:t>s anticipated impact on the stopping distance could be at least moderate.</a:t>
            </a:r>
          </a:p>
          <a:p>
            <a:r>
              <a:rPr lang="en-GB" altLang="en-US" dirty="0">
                <a:ea typeface="ＭＳ Ｐゴシック" charset="-128"/>
              </a:rPr>
              <a:t>variation in vehicle speed, although it has a strong influence on the stopping distance if it changes a lot, is likely to fluctuate only a little around its set value (e.g. 40mph +/-2), so it</a:t>
            </a:r>
            <a:r>
              <a:rPr lang="ja-JP" altLang="en-GB">
                <a:ea typeface="ＭＳ Ｐゴシック" charset="-128"/>
              </a:rPr>
              <a:t>’</a:t>
            </a:r>
            <a:r>
              <a:rPr lang="en-GB" altLang="ja-JP" dirty="0">
                <a:ea typeface="ＭＳ Ｐゴシック" charset="-128"/>
              </a:rPr>
              <a:t>s impact will be low, relative to variation in other noise factors.</a:t>
            </a:r>
            <a:br>
              <a:rPr lang="en-GB" altLang="ja-JP" dirty="0">
                <a:ea typeface="ＭＳ Ｐゴシック" charset="-128"/>
              </a:rPr>
            </a:br>
            <a:r>
              <a:rPr lang="en-GB" altLang="ja-JP" dirty="0">
                <a:ea typeface="ＭＳ Ｐゴシック" charset="-128"/>
              </a:rPr>
              <a:t>Some cars have cruise control, for example, which virtually eliminates this source of variation.</a:t>
            </a:r>
          </a:p>
          <a:p>
            <a:r>
              <a:rPr lang="en-GB" altLang="en-US" dirty="0">
                <a:ea typeface="ＭＳ Ｐゴシック" charset="-128"/>
              </a:rPr>
              <a:t>Road conditions have a wide and uncontrollable variation, and could have a significant impact on stopping distance.</a:t>
            </a:r>
            <a:endParaRPr lang="en-US" altLang="en-US" dirty="0">
              <a:ea typeface="ＭＳ Ｐゴシック" charset="-128"/>
            </a:endParaRPr>
          </a:p>
        </p:txBody>
      </p:sp>
    </p:spTree>
    <p:extLst>
      <p:ext uri="{BB962C8B-B14F-4D97-AF65-F5344CB8AC3E}">
        <p14:creationId xmlns:p14="http://schemas.microsoft.com/office/powerpoint/2010/main" val="36198121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47</a:t>
            </a:fld>
            <a:endParaRPr lang="en-GB" dirty="0"/>
          </a:p>
        </p:txBody>
      </p:sp>
    </p:spTree>
    <p:extLst>
      <p:ext uri="{BB962C8B-B14F-4D97-AF65-F5344CB8AC3E}">
        <p14:creationId xmlns:p14="http://schemas.microsoft.com/office/powerpoint/2010/main" val="32938992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48</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4050880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51</a:t>
            </a:fld>
            <a:endParaRPr lang="en-GB" altLang="en-US" dirty="0"/>
          </a:p>
        </p:txBody>
      </p:sp>
    </p:spTree>
    <p:extLst>
      <p:ext uri="{BB962C8B-B14F-4D97-AF65-F5344CB8AC3E}">
        <p14:creationId xmlns:p14="http://schemas.microsoft.com/office/powerpoint/2010/main" val="14640366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89178C4-F4B8-EC48-AE90-461A6494C7E9}" type="slidenum">
              <a:rPr lang="en-GB"/>
              <a:pPr eaLnBrk="1" hangingPunct="1"/>
              <a:t>52</a:t>
            </a:fld>
            <a:endParaRPr lang="en-GB" dirty="0"/>
          </a:p>
        </p:txBody>
      </p:sp>
      <p:sp>
        <p:nvSpPr>
          <p:cNvPr id="54275" name="Rectangle 2"/>
          <p:cNvSpPr>
            <a:spLocks noGrp="1" noRot="1" noChangeAspect="1" noChangeArrowheads="1" noTextEdit="1"/>
          </p:cNvSpPr>
          <p:nvPr>
            <p:ph type="sldImg"/>
          </p:nvPr>
        </p:nvSpPr>
        <p:spPr>
          <a:xfrm>
            <a:off x="-82550" y="157163"/>
            <a:ext cx="7035800" cy="3957637"/>
          </a:xfrm>
          <a:ln/>
        </p:spPr>
      </p:sp>
      <p:sp>
        <p:nvSpPr>
          <p:cNvPr id="54276" name="Rectangle 3"/>
          <p:cNvSpPr>
            <a:spLocks noGrp="1" noChangeArrowheads="1"/>
          </p:cNvSpPr>
          <p:nvPr>
            <p:ph type="body" idx="1"/>
          </p:nvPr>
        </p:nvSpPr>
        <p:spPr>
          <a:xfrm>
            <a:off x="365125" y="4343400"/>
            <a:ext cx="6238875"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3415403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54</a:t>
            </a:fld>
            <a:endParaRPr lang="en-GB" altLang="en-US" dirty="0"/>
          </a:p>
        </p:txBody>
      </p:sp>
    </p:spTree>
    <p:extLst>
      <p:ext uri="{BB962C8B-B14F-4D97-AF65-F5344CB8AC3E}">
        <p14:creationId xmlns:p14="http://schemas.microsoft.com/office/powerpoint/2010/main" val="1464036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07732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546260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4067164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AE2756-BA22-4798-B917-396A93A20C8F}"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14229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AE2756-BA22-4798-B917-396A93A20C8F}" type="datetimeFigureOut">
              <a:rPr lang="en-GB" smtClean="0"/>
              <a:t>14/02/2022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1765573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1342711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280958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012910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AE2756-BA22-4798-B917-396A93A20C8F}"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425943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AE2756-BA22-4798-B917-396A93A20C8F}"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4161898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963885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66051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39216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1256194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979052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86957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6404325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092953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1730257447"/>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67400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0">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017 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58448" y="1328056"/>
            <a:ext cx="57912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chemeClr val="accent1"/>
              </a:buClr>
              <a:buSzTx/>
              <a:buFont typeface="Wingdings 2" pitchFamily="18" charset="2"/>
              <a:buChar char="¡"/>
              <a:tabLst/>
              <a:defRPr sz="1800">
                <a:latin typeface="Arial"/>
                <a:cs typeface="Arial"/>
              </a:defRPr>
            </a:lvl1pPr>
            <a:lvl2pPr marL="457200" marR="0" indent="-223838" algn="l" defTabSz="914400" rtl="0" eaLnBrk="1" fontAlgn="base" latinLnBrk="0" hangingPunct="1">
              <a:lnSpc>
                <a:spcPct val="110000"/>
              </a:lnSpc>
              <a:spcBef>
                <a:spcPct val="20000"/>
              </a:spcBef>
              <a:spcAft>
                <a:spcPct val="0"/>
              </a:spcAft>
              <a:buClr>
                <a:schemeClr val="accent1"/>
              </a:buClr>
              <a:buSzTx/>
              <a:buFont typeface="Verdana" pitchFamily="34" charset="0"/>
              <a:buChar char="–"/>
              <a:tabLst/>
              <a:defRPr sz="1600">
                <a:latin typeface="Arial"/>
                <a:cs typeface="Arial"/>
              </a:defRPr>
            </a:lvl2pPr>
            <a:lvl3pPr marL="693738" marR="0" indent="-228600" algn="l" defTabSz="914400" rtl="0" eaLnBrk="1" fontAlgn="base" latinLnBrk="0" hangingPunct="1">
              <a:lnSpc>
                <a:spcPct val="110000"/>
              </a:lnSpc>
              <a:spcBef>
                <a:spcPct val="20000"/>
              </a:spcBef>
              <a:spcAft>
                <a:spcPct val="0"/>
              </a:spcAft>
              <a:buClr>
                <a:schemeClr val="accent1"/>
              </a:buClr>
              <a:buSzPct val="80000"/>
              <a:buFont typeface="Courier New" pitchFamily="49" charset="0"/>
              <a:buChar char="o"/>
              <a:tabLst/>
              <a:defRPr sz="1600">
                <a:latin typeface="Arial"/>
                <a:cs typeface="Arial"/>
              </a:defRPr>
            </a:lvl3pPr>
            <a:lvl4pPr marL="917575"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4pPr>
            <a:lvl5pPr marL="1150938"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Content Placeholder 3"/>
          <p:cNvSpPr>
            <a:spLocks noGrp="1"/>
          </p:cNvSpPr>
          <p:nvPr>
            <p:ph sz="half" idx="2"/>
          </p:nvPr>
        </p:nvSpPr>
        <p:spPr>
          <a:xfrm>
            <a:off x="6197600" y="1328056"/>
            <a:ext cx="57912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chemeClr val="accent1"/>
              </a:buClr>
              <a:buSzTx/>
              <a:buFont typeface="Wingdings 2" pitchFamily="18" charset="2"/>
              <a:buChar char="¡"/>
              <a:tabLst/>
              <a:defRPr sz="1800">
                <a:latin typeface="Arial"/>
                <a:cs typeface="Arial"/>
              </a:defRPr>
            </a:lvl1pPr>
            <a:lvl2pPr marL="457200" marR="0" indent="-223838" algn="l" defTabSz="914400" rtl="0" eaLnBrk="1" fontAlgn="base" latinLnBrk="0" hangingPunct="1">
              <a:lnSpc>
                <a:spcPct val="110000"/>
              </a:lnSpc>
              <a:spcBef>
                <a:spcPct val="20000"/>
              </a:spcBef>
              <a:spcAft>
                <a:spcPct val="0"/>
              </a:spcAft>
              <a:buClr>
                <a:schemeClr val="accent1"/>
              </a:buClr>
              <a:buSzTx/>
              <a:buFont typeface="Verdana" pitchFamily="34" charset="0"/>
              <a:buChar char="–"/>
              <a:tabLst/>
              <a:defRPr sz="1600">
                <a:latin typeface="Arial"/>
                <a:cs typeface="Arial"/>
              </a:defRPr>
            </a:lvl2pPr>
            <a:lvl3pPr marL="693738" marR="0" indent="-228600" algn="l" defTabSz="914400" rtl="0" eaLnBrk="1" fontAlgn="base" latinLnBrk="0" hangingPunct="1">
              <a:lnSpc>
                <a:spcPct val="110000"/>
              </a:lnSpc>
              <a:spcBef>
                <a:spcPct val="20000"/>
              </a:spcBef>
              <a:spcAft>
                <a:spcPct val="0"/>
              </a:spcAft>
              <a:buClr>
                <a:schemeClr val="accent1"/>
              </a:buClr>
              <a:buSzPct val="80000"/>
              <a:buFont typeface="Courier New" pitchFamily="49" charset="0"/>
              <a:buChar char="o"/>
              <a:tabLst/>
              <a:defRPr sz="1600">
                <a:latin typeface="Arial"/>
                <a:cs typeface="Arial"/>
              </a:defRPr>
            </a:lvl3pPr>
            <a:lvl4pPr marL="917575"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4pPr>
            <a:lvl5pPr marL="1150938"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chemeClr val="accent1"/>
                </a:solidFill>
              </a:defRPr>
            </a:lvl1pPr>
          </a:lstStyle>
          <a:p>
            <a:pPr lvl="0"/>
            <a:r>
              <a:rPr lang="en-US" dirty="0"/>
              <a:t>Click to edit Master title style</a:t>
            </a:r>
          </a:p>
        </p:txBody>
      </p:sp>
      <p:sp>
        <p:nvSpPr>
          <p:cNvPr id="5" name="Slide Number Placeholder 5">
            <a:extLst>
              <a:ext uri="{FF2B5EF4-FFF2-40B4-BE49-F238E27FC236}">
                <a16:creationId xmlns:a16="http://schemas.microsoft.com/office/drawing/2014/main" id="{561EE3E8-2CAF-4A30-A668-C5A3665C3C99}"/>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0">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203171303"/>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017 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171" y="1312000"/>
            <a:ext cx="115824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baseline="0"/>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baseline="0"/>
            </a:lvl5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rgbClr val="006DAC"/>
                </a:solidFill>
              </a:defRPr>
            </a:lvl1pPr>
          </a:lstStyle>
          <a:p>
            <a:pPr lvl="0"/>
            <a:r>
              <a:rPr lang="en-US" dirty="0"/>
              <a:t>Click to edit Master title style</a:t>
            </a:r>
          </a:p>
        </p:txBody>
      </p:sp>
      <p:sp>
        <p:nvSpPr>
          <p:cNvPr id="5" name="Slide Number Placeholder 5">
            <a:extLst>
              <a:ext uri="{FF2B5EF4-FFF2-40B4-BE49-F238E27FC236}">
                <a16:creationId xmlns:a16="http://schemas.microsoft.com/office/drawing/2014/main" id="{A13C1395-0993-48AD-BC61-2C48F2A2FC04}"/>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0">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284823702"/>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image" Target="../media/image2.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image" Target="../media/image3.png"/><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41"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4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4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6AE2756-BA22-4798-B917-396A93A20C8F}" type="datetimeFigureOut">
              <a:rPr lang="en-GB" smtClean="0"/>
              <a:t>14/02/2022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84EFBDB-CF1D-4F75-A6AE-85558C14A212}" type="slidenum">
              <a:rPr lang="en-GB" smtClean="0"/>
              <a:t>‹#›</a:t>
            </a:fld>
            <a:endParaRPr lang="en-GB"/>
          </a:p>
        </p:txBody>
      </p:sp>
    </p:spTree>
    <p:extLst>
      <p:ext uri="{BB962C8B-B14F-4D97-AF65-F5344CB8AC3E}">
        <p14:creationId xmlns:p14="http://schemas.microsoft.com/office/powerpoint/2010/main" val="174957489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3" r:id="rId18"/>
    <p:sldLayoutId id="2147483764" r:id="rId19"/>
    <p:sldLayoutId id="2147483765" r:id="rId20"/>
    <p:sldLayoutId id="2147483672" r:id="rId21"/>
    <p:sldLayoutId id="2147483710" r:id="rId22"/>
    <p:sldLayoutId id="2147483711" r:id="rId23"/>
    <p:sldLayoutId id="2147483687" r:id="rId24"/>
    <p:sldLayoutId id="2147483702" r:id="rId25"/>
    <p:sldLayoutId id="2147483688" r:id="rId26"/>
    <p:sldLayoutId id="2147483689" r:id="rId27"/>
    <p:sldLayoutId id="2147483690" r:id="rId28"/>
    <p:sldLayoutId id="2147483692" r:id="rId29"/>
    <p:sldLayoutId id="2147483691" r:id="rId30"/>
    <p:sldLayoutId id="2147483693" r:id="rId31"/>
    <p:sldLayoutId id="2147483709" r:id="rId32"/>
    <p:sldLayoutId id="2147483698" r:id="rId33"/>
    <p:sldLayoutId id="2147483700" r:id="rId34"/>
    <p:sldLayoutId id="2147483701" r:id="rId35"/>
    <p:sldLayoutId id="2147483706" r:id="rId36"/>
    <p:sldLayoutId id="2147483712" r:id="rId37"/>
    <p:sldLayoutId id="2147483727" r:id="rId38"/>
    <p:sldLayoutId id="2147483736" r:id="rId39"/>
    <p:sldLayoutId id="2147483739" r:id="rId40"/>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tmp"/><Relationship Id="rId1" Type="http://schemas.openxmlformats.org/officeDocument/2006/relationships/slideLayout" Target="../slideLayouts/slideLayout20.xml"/><Relationship Id="rId4" Type="http://schemas.openxmlformats.org/officeDocument/2006/relationships/hyperlink" Target="http://faq.leleny.org/2012/08/what-equipment-do-i-need-to-mulch-my.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wmf"/><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8" Type="http://schemas.openxmlformats.org/officeDocument/2006/relationships/image" Target="../media/image22.emf"/><Relationship Id="rId3" Type="http://schemas.openxmlformats.org/officeDocument/2006/relationships/image" Target="../media/image17.emf"/><Relationship Id="rId7" Type="http://schemas.openxmlformats.org/officeDocument/2006/relationships/image" Target="../media/image21.emf"/><Relationship Id="rId2" Type="http://schemas.openxmlformats.org/officeDocument/2006/relationships/image" Target="../media/image16.emf"/><Relationship Id="rId1" Type="http://schemas.openxmlformats.org/officeDocument/2006/relationships/slideLayout" Target="../slideLayouts/slideLayout6.xml"/><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image" Target="../media/image18.e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9.xml"/><Relationship Id="rId1" Type="http://schemas.openxmlformats.org/officeDocument/2006/relationships/slideLayout" Target="../slideLayouts/slideLayout20.xml"/><Relationship Id="rId5" Type="http://schemas.openxmlformats.org/officeDocument/2006/relationships/image" Target="../media/image25.emf"/><Relationship Id="rId4" Type="http://schemas.openxmlformats.org/officeDocument/2006/relationships/image" Target="../media/image24.emf"/></Relationships>
</file>

<file path=ppt/slides/_rels/slide21.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9.xml"/><Relationship Id="rId1" Type="http://schemas.openxmlformats.org/officeDocument/2006/relationships/vmlDrawing" Target="../drawings/vmlDrawing1.vml"/><Relationship Id="rId4" Type="http://schemas.openxmlformats.org/officeDocument/2006/relationships/image" Target="../media/image27.emf"/></Relationships>
</file>

<file path=ppt/slides/_rels/slide35.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0.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29.jpeg"/></Relationships>
</file>

<file path=ppt/slides/_rels/slide36.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8.xml"/><Relationship Id="rId1" Type="http://schemas.openxmlformats.org/officeDocument/2006/relationships/slideLayout" Target="../slideLayouts/slideLayout20.xml"/><Relationship Id="rId4" Type="http://schemas.openxmlformats.org/officeDocument/2006/relationships/image" Target="../media/image32.tmp"/></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41.xml"/></Relationships>
</file>

<file path=ppt/slides/_rels/slide4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0.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29.jpeg"/></Relationships>
</file>

<file path=ppt/slides/_rels/slide4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29.jpeg"/></Relationships>
</file>

<file path=ppt/slides/_rels/slide49.xml.rels><?xml version="1.0" encoding="UTF-8" standalone="yes"?>
<Relationships xmlns="http://schemas.openxmlformats.org/package/2006/relationships"><Relationship Id="rId2" Type="http://schemas.openxmlformats.org/officeDocument/2006/relationships/image" Target="../media/image35.tmp"/><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987F-7C09-4505-9BB7-96FC69BC7B8E}"/>
              </a:ext>
            </a:extLst>
          </p:cNvPr>
          <p:cNvSpPr>
            <a:spLocks noGrp="1"/>
          </p:cNvSpPr>
          <p:nvPr>
            <p:ph type="ctrTitle"/>
          </p:nvPr>
        </p:nvSpPr>
        <p:spPr/>
        <p:txBody>
          <a:bodyPr/>
          <a:lstStyle/>
          <a:p>
            <a:r>
              <a:rPr lang="en-GB" dirty="0"/>
              <a:t>Systems </a:t>
            </a:r>
            <a:r>
              <a:rPr lang="en-GB"/>
              <a:t>and Subsystems</a:t>
            </a:r>
          </a:p>
        </p:txBody>
      </p:sp>
      <p:sp>
        <p:nvSpPr>
          <p:cNvPr id="3" name="Subtitle 2">
            <a:extLst>
              <a:ext uri="{FF2B5EF4-FFF2-40B4-BE49-F238E27FC236}">
                <a16:creationId xmlns:a16="http://schemas.microsoft.com/office/drawing/2014/main" id="{AE133ADA-B9CC-447F-B4B4-B440B267359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2930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76497" y="1417523"/>
            <a:ext cx="10514242" cy="1525514"/>
          </a:xfrm>
        </p:spPr>
        <p:txBody>
          <a:bodyPr/>
          <a:lstStyle/>
          <a:p>
            <a:r>
              <a:rPr lang="en-GB" sz="3600" b="1" dirty="0">
                <a:solidFill>
                  <a:schemeClr val="accent2"/>
                </a:solidFill>
              </a:rPr>
              <a:t>Designing System and Specifying Subsystems</a:t>
            </a:r>
            <a:br>
              <a:rPr lang="en-GB" sz="3600" dirty="0"/>
            </a:br>
            <a:endParaRPr lang="en-GB" sz="2800" dirty="0">
              <a:solidFill>
                <a:schemeClr val="bg1"/>
              </a:solidFill>
            </a:endParaRPr>
          </a:p>
        </p:txBody>
      </p:sp>
      <p:sp>
        <p:nvSpPr>
          <p:cNvPr id="3" name="Text Placeholder 2">
            <a:extLst>
              <a:ext uri="{FF2B5EF4-FFF2-40B4-BE49-F238E27FC236}">
                <a16:creationId xmlns:a16="http://schemas.microsoft.com/office/drawing/2014/main" id="{E59DF5E5-F515-D041-937E-3A68A3A0DFA0}"/>
              </a:ext>
            </a:extLst>
          </p:cNvPr>
          <p:cNvSpPr>
            <a:spLocks noGrp="1"/>
          </p:cNvSpPr>
          <p:nvPr>
            <p:ph type="subTitle" idx="1"/>
          </p:nvPr>
        </p:nvSpPr>
        <p:spPr>
          <a:xfrm>
            <a:off x="466283" y="4777380"/>
            <a:ext cx="11529918" cy="861420"/>
          </a:xfrm>
        </p:spPr>
        <p:txBody>
          <a:bodyPr>
            <a:normAutofit fontScale="85000" lnSpcReduction="10000"/>
          </a:bodyPr>
          <a:lstStyle/>
          <a:p>
            <a:pPr marL="0" indent="0">
              <a:buNone/>
            </a:pPr>
            <a:r>
              <a:rPr lang="en-US" dirty="0">
                <a:solidFill>
                  <a:schemeClr val="tx1"/>
                </a:solidFill>
              </a:rPr>
              <a:t>“To find out what happens to a system when you interfere with it you have to interfere with it.”</a:t>
            </a:r>
          </a:p>
          <a:p>
            <a:pPr marL="0" indent="0" algn="r">
              <a:buNone/>
            </a:pPr>
            <a:r>
              <a:rPr lang="en-US" dirty="0">
                <a:solidFill>
                  <a:schemeClr val="tx1"/>
                </a:solidFill>
              </a:rPr>
              <a:t>George Box</a:t>
            </a:r>
          </a:p>
        </p:txBody>
      </p:sp>
    </p:spTree>
    <p:extLst>
      <p:ext uri="{BB962C8B-B14F-4D97-AF65-F5344CB8AC3E}">
        <p14:creationId xmlns:p14="http://schemas.microsoft.com/office/powerpoint/2010/main" val="394278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1966467" y="1949016"/>
            <a:ext cx="3959225" cy="2480679"/>
          </a:xfrm>
        </p:spPr>
        <p:txBody>
          <a:bodyPr>
            <a:normAutofit fontScale="92500" lnSpcReduction="20000"/>
          </a:bodyPr>
          <a:lstStyle/>
          <a:p>
            <a:r>
              <a:rPr lang="en-US" sz="2400" dirty="0"/>
              <a:t>We have just selected our basic system concept(s)</a:t>
            </a:r>
          </a:p>
          <a:p>
            <a:r>
              <a:rPr lang="en-US" sz="2400" dirty="0"/>
              <a:t>It is time to do some engineering analysis to “work-up” the design in more detail so we can specify the sub-systems</a:t>
            </a:r>
          </a:p>
        </p:txBody>
      </p:sp>
      <p:sp>
        <p:nvSpPr>
          <p:cNvPr id="2" name="Title 1"/>
          <p:cNvSpPr>
            <a:spLocks noGrp="1"/>
          </p:cNvSpPr>
          <p:nvPr>
            <p:ph type="title"/>
          </p:nvPr>
        </p:nvSpPr>
        <p:spPr>
          <a:xfrm>
            <a:off x="65142" y="-19934"/>
            <a:ext cx="10990300" cy="738664"/>
          </a:xfrm>
        </p:spPr>
        <p:txBody>
          <a:bodyPr/>
          <a:lstStyle/>
          <a:p>
            <a:r>
              <a:rPr lang="en-US" dirty="0"/>
              <a:t>What Now?</a:t>
            </a:r>
          </a:p>
        </p:txBody>
      </p:sp>
      <p:sp>
        <p:nvSpPr>
          <p:cNvPr id="6" name="TextBox 5"/>
          <p:cNvSpPr txBox="1"/>
          <p:nvPr/>
        </p:nvSpPr>
        <p:spPr>
          <a:xfrm>
            <a:off x="7400817" y="2732274"/>
            <a:ext cx="3741722"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This will involve determine sizes, selecting materials, performing stress analysis, etc.</a:t>
            </a:r>
          </a:p>
        </p:txBody>
      </p:sp>
      <p:sp>
        <p:nvSpPr>
          <p:cNvPr id="7" name="Right Arrow 6"/>
          <p:cNvSpPr/>
          <p:nvPr/>
        </p:nvSpPr>
        <p:spPr>
          <a:xfrm>
            <a:off x="6091421" y="2947825"/>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sz="1800" dirty="0"/>
          </a:p>
        </p:txBody>
      </p:sp>
      <p:sp>
        <p:nvSpPr>
          <p:cNvPr id="8" name="TextBox 7"/>
          <p:cNvSpPr txBox="1"/>
          <p:nvPr/>
        </p:nvSpPr>
        <p:spPr>
          <a:xfrm>
            <a:off x="2672483" y="5375255"/>
            <a:ext cx="7927986"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It’s logical it’s in your LCM processes</a:t>
            </a:r>
          </a:p>
        </p:txBody>
      </p:sp>
    </p:spTree>
    <p:extLst>
      <p:ext uri="{BB962C8B-B14F-4D97-AF65-F5344CB8AC3E}">
        <p14:creationId xmlns:p14="http://schemas.microsoft.com/office/powerpoint/2010/main" val="3218526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chemeClr val="bg2"/>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2"/>
                </a:solidFill>
              </a:rPr>
              <a:t>Design System</a:t>
            </a:r>
          </a:p>
        </p:txBody>
      </p:sp>
      <p:sp>
        <p:nvSpPr>
          <p:cNvPr id="22580" name="Title 33"/>
          <p:cNvSpPr>
            <a:spLocks noGrp="1"/>
          </p:cNvSpPr>
          <p:nvPr>
            <p:ph type="title"/>
          </p:nvPr>
        </p:nvSpPr>
        <p:spPr>
          <a:xfrm>
            <a:off x="0" y="-56195"/>
            <a:ext cx="10552921"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4F1D3A6D-A02C-BD44-A4D4-FA88AA0DCE67}"/>
              </a:ext>
            </a:extLst>
          </p:cNvPr>
          <p:cNvPicPr>
            <a:picLocks noChangeAspect="1"/>
          </p:cNvPicPr>
          <p:nvPr/>
        </p:nvPicPr>
        <p:blipFill>
          <a:blip r:embed="rId3"/>
          <a:stretch>
            <a:fillRect/>
          </a:stretch>
        </p:blipFill>
        <p:spPr>
          <a:xfrm>
            <a:off x="2475015" y="1903360"/>
            <a:ext cx="4737100" cy="3810000"/>
          </a:xfrm>
          <a:prstGeom prst="rect">
            <a:avLst/>
          </a:prstGeom>
        </p:spPr>
      </p:pic>
    </p:spTree>
    <p:extLst>
      <p:ext uri="{BB962C8B-B14F-4D97-AF65-F5344CB8AC3E}">
        <p14:creationId xmlns:p14="http://schemas.microsoft.com/office/powerpoint/2010/main" val="3671206122"/>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33" y="1537470"/>
            <a:ext cx="4355818" cy="14917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9969" bIns="9969">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292" b="1" dirty="0">
                <a:solidFill>
                  <a:srgbClr val="000000"/>
                </a:solidFill>
              </a:rPr>
              <a:t>Principles</a:t>
            </a:r>
          </a:p>
          <a:p>
            <a:pPr marL="0" indent="0"/>
            <a:r>
              <a:rPr lang="en-GB" sz="1015" dirty="0">
                <a:solidFill>
                  <a:srgbClr val="000000"/>
                </a:solidFill>
              </a:rPr>
              <a:t>The Principles of the Designing System and Specifying Subsystems process are:</a:t>
            </a:r>
          </a:p>
          <a:p>
            <a:pPr marL="211021" indent="-211021">
              <a:buFont typeface="+mj-lt"/>
              <a:buAutoNum type="alphaUcPeriod"/>
            </a:pPr>
            <a:r>
              <a:rPr lang="en-GB" sz="1015" dirty="0">
                <a:solidFill>
                  <a:schemeClr val="bg2"/>
                </a:solidFill>
              </a:rPr>
              <a:t>Establish an effective and consistent approach to developing the system design and specifying subsystems.</a:t>
            </a:r>
          </a:p>
          <a:p>
            <a:pPr marL="211021" indent="-211021">
              <a:buFont typeface="+mj-lt"/>
              <a:buAutoNum type="alphaUcPeriod"/>
            </a:pPr>
            <a:r>
              <a:rPr lang="en-GB" sz="1015" dirty="0">
                <a:solidFill>
                  <a:schemeClr val="bg2"/>
                </a:solidFill>
              </a:rPr>
              <a:t>Ensure that the design changes are controlled.</a:t>
            </a:r>
          </a:p>
          <a:p>
            <a:pPr marL="211021" indent="-211021">
              <a:buFont typeface="+mj-lt"/>
              <a:buAutoNum type="alphaUcPeriod"/>
            </a:pPr>
            <a:r>
              <a:rPr lang="en-GB" sz="1015" dirty="0">
                <a:solidFill>
                  <a:schemeClr val="bg2"/>
                </a:solidFill>
              </a:rPr>
              <a:t>Ensure that the integration, test and qualification strategy and details are defined.</a:t>
            </a:r>
          </a:p>
        </p:txBody>
      </p:sp>
      <p:sp>
        <p:nvSpPr>
          <p:cNvPr id="8194" name="Text Box 3"/>
          <p:cNvSpPr txBox="1">
            <a:spLocks noChangeArrowheads="1"/>
          </p:cNvSpPr>
          <p:nvPr/>
        </p:nvSpPr>
        <p:spPr bwMode="auto">
          <a:xfrm>
            <a:off x="1611887" y="3122050"/>
            <a:ext cx="4363147" cy="2009333"/>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b="1" dirty="0">
                <a:solidFill>
                  <a:srgbClr val="000000"/>
                </a:solidFill>
              </a:rPr>
              <a:t>Objective</a:t>
            </a:r>
          </a:p>
          <a:p>
            <a:r>
              <a:rPr lang="en-GB" sz="1015" dirty="0">
                <a:solidFill>
                  <a:schemeClr val="bg2"/>
                </a:solidFill>
              </a:rPr>
              <a:t>System Design and the specification of subsystems is an integral part of the Engineering Lifecycle and the Designing Systems and Specifying Subsystems process should be used to:</a:t>
            </a:r>
          </a:p>
          <a:p>
            <a:pPr marL="211021" indent="-211021">
              <a:buFont typeface="+mj-lt"/>
              <a:buAutoNum type="arabicPeriod"/>
            </a:pPr>
            <a:r>
              <a:rPr lang="en-GB" sz="1015" dirty="0">
                <a:solidFill>
                  <a:schemeClr val="bg2"/>
                </a:solidFill>
              </a:rPr>
              <a:t>Produce a design of the Product, based on the chosen candidate solution.</a:t>
            </a:r>
          </a:p>
          <a:p>
            <a:pPr marL="211021" indent="-211021">
              <a:buFont typeface="+mj-lt"/>
              <a:buAutoNum type="arabicPeriod"/>
            </a:pPr>
            <a:r>
              <a:rPr lang="en-GB" sz="1015" dirty="0">
                <a:solidFill>
                  <a:schemeClr val="bg2"/>
                </a:solidFill>
              </a:rPr>
              <a:t>Establish a design baseline for the Product.</a:t>
            </a:r>
          </a:p>
          <a:p>
            <a:pPr marL="211021" indent="-211021">
              <a:buFont typeface="+mj-lt"/>
              <a:buAutoNum type="arabicPeriod"/>
            </a:pPr>
            <a:r>
              <a:rPr lang="en-GB" sz="1015" dirty="0">
                <a:solidFill>
                  <a:schemeClr val="bg2"/>
                </a:solidFill>
              </a:rPr>
              <a:t>Identify the Sub-Products that constitute the design.</a:t>
            </a:r>
          </a:p>
          <a:p>
            <a:pPr marL="211021" indent="-211021">
              <a:buFont typeface="+mj-lt"/>
              <a:buAutoNum type="arabicPeriod"/>
            </a:pPr>
            <a:r>
              <a:rPr lang="en-GB" sz="1015" dirty="0">
                <a:solidFill>
                  <a:schemeClr val="bg2"/>
                </a:solidFill>
              </a:rPr>
              <a:t>Decompose and allocate all of the requirements to one or more Sub-Products.</a:t>
            </a:r>
          </a:p>
          <a:p>
            <a:pPr marL="211021" indent="-211021">
              <a:buFont typeface="+mj-lt"/>
              <a:buAutoNum type="arabicPeriod"/>
            </a:pPr>
            <a:r>
              <a:rPr lang="en-GB" sz="1015" dirty="0">
                <a:solidFill>
                  <a:schemeClr val="bg2"/>
                </a:solidFill>
              </a:rPr>
              <a:t>Specify the associated integration, test, qualification and acceptance procedures.</a:t>
            </a:r>
          </a:p>
        </p:txBody>
      </p:sp>
      <p:sp>
        <p:nvSpPr>
          <p:cNvPr id="8201" name="Text Box 45"/>
          <p:cNvSpPr txBox="1">
            <a:spLocks noChangeArrowheads="1"/>
          </p:cNvSpPr>
          <p:nvPr/>
        </p:nvSpPr>
        <p:spPr bwMode="auto">
          <a:xfrm>
            <a:off x="1617330" y="5235618"/>
            <a:ext cx="4333026" cy="603563"/>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b="1" dirty="0">
                <a:solidFill>
                  <a:srgbClr val="000000"/>
                </a:solidFill>
              </a:rPr>
              <a:t>Verification</a:t>
            </a:r>
            <a:endParaRPr lang="en-GB" sz="1292" dirty="0">
              <a:solidFill>
                <a:srgbClr val="000000"/>
              </a:solidFill>
            </a:endParaRPr>
          </a:p>
          <a:p>
            <a:r>
              <a:rPr lang="en-GB" sz="1015" dirty="0">
                <a:solidFill>
                  <a:schemeClr val="bg2"/>
                </a:solidFill>
              </a:rPr>
              <a:t>The performance of this process should be verified with Design Review and quality audits.</a:t>
            </a:r>
          </a:p>
        </p:txBody>
      </p:sp>
      <p:sp>
        <p:nvSpPr>
          <p:cNvPr id="2" name="Title 1"/>
          <p:cNvSpPr>
            <a:spLocks noGrp="1"/>
          </p:cNvSpPr>
          <p:nvPr>
            <p:ph type="title"/>
          </p:nvPr>
        </p:nvSpPr>
        <p:spPr/>
        <p:txBody>
          <a:bodyPr/>
          <a:lstStyle/>
          <a:p>
            <a:r>
              <a:rPr lang="en-GB" sz="2585" dirty="0"/>
              <a:t>Designing System and Specifying Subsystems (D)</a:t>
            </a:r>
            <a:endParaRPr lang="en-US" dirty="0"/>
          </a:p>
        </p:txBody>
      </p:sp>
      <p:sp>
        <p:nvSpPr>
          <p:cNvPr id="4" name="TextBox 3"/>
          <p:cNvSpPr txBox="1"/>
          <p:nvPr/>
        </p:nvSpPr>
        <p:spPr>
          <a:xfrm>
            <a:off x="1550458" y="5884489"/>
            <a:ext cx="2238553" cy="262829"/>
          </a:xfrm>
          <a:prstGeom prst="rect">
            <a:avLst/>
          </a:prstGeom>
          <a:noFill/>
        </p:spPr>
        <p:txBody>
          <a:bodyPr wrap="square" rtlCol="0">
            <a:spAutoFit/>
          </a:bodyPr>
          <a:lstStyle/>
          <a:p>
            <a:r>
              <a:rPr lang="en-US" sz="1108" dirty="0">
                <a:solidFill>
                  <a:srgbClr val="000000"/>
                </a:solidFill>
                <a:cs typeface="Arial"/>
              </a:rPr>
              <a:t>Extracted from LM0502-04</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0271" y="1548742"/>
            <a:ext cx="4396446" cy="4543553"/>
          </a:xfrm>
          <a:prstGeom prst="rect">
            <a:avLst/>
          </a:prstGeom>
          <a:noFill/>
          <a:ln>
            <a:noFill/>
          </a:ln>
        </p:spPr>
      </p:pic>
    </p:spTree>
    <p:extLst>
      <p:ext uri="{BB962C8B-B14F-4D97-AF65-F5344CB8AC3E}">
        <p14:creationId xmlns:p14="http://schemas.microsoft.com/office/powerpoint/2010/main" val="2393035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76571" y="2856"/>
            <a:ext cx="10629492"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93246275-C266-F444-83C3-80FED0432166}"/>
              </a:ext>
            </a:extLst>
          </p:cNvPr>
          <p:cNvPicPr>
            <a:picLocks noChangeAspect="1"/>
          </p:cNvPicPr>
          <p:nvPr/>
        </p:nvPicPr>
        <p:blipFill>
          <a:blip r:embed="rId3"/>
          <a:stretch>
            <a:fillRect/>
          </a:stretch>
        </p:blipFill>
        <p:spPr>
          <a:xfrm>
            <a:off x="2405114" y="1945700"/>
            <a:ext cx="4737100" cy="3810000"/>
          </a:xfrm>
          <a:prstGeom prst="rect">
            <a:avLst/>
          </a:prstGeom>
        </p:spPr>
      </p:pic>
    </p:spTree>
    <p:extLst>
      <p:ext uri="{BB962C8B-B14F-4D97-AF65-F5344CB8AC3E}">
        <p14:creationId xmlns:p14="http://schemas.microsoft.com/office/powerpoint/2010/main" val="2308360940"/>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35" y="1539078"/>
            <a:ext cx="3678297" cy="1232818"/>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91429" tIns="10799" rIns="91429" bIns="10799">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solidFill>
                  <a:srgbClr val="000000"/>
                </a:solidFill>
              </a:rPr>
              <a:t>Principles</a:t>
            </a:r>
          </a:p>
          <a:p>
            <a:pPr algn="just" eaLnBrk="1" hangingPunct="1"/>
            <a:endParaRPr lang="en-GB" sz="500" b="1" dirty="0">
              <a:solidFill>
                <a:srgbClr val="000000"/>
              </a:solidFill>
            </a:endParaRPr>
          </a:p>
          <a:p>
            <a:pPr marL="7937" indent="-7937"/>
            <a:r>
              <a:rPr lang="en-GB" sz="1100" dirty="0">
                <a:solidFill>
                  <a:schemeClr val="bg1"/>
                </a:solidFill>
              </a:rPr>
              <a:t>Systems Analysis should be used to determine properties and behaviour of the system and sub systems within their operational environments during all phases of their lifecycles.</a:t>
            </a:r>
          </a:p>
        </p:txBody>
      </p:sp>
      <p:sp>
        <p:nvSpPr>
          <p:cNvPr id="8194" name="Text Box 3"/>
          <p:cNvSpPr txBox="1">
            <a:spLocks noChangeArrowheads="1"/>
          </p:cNvSpPr>
          <p:nvPr/>
        </p:nvSpPr>
        <p:spPr bwMode="auto">
          <a:xfrm>
            <a:off x="1624099" y="2998782"/>
            <a:ext cx="3697945" cy="1661993"/>
          </a:xfrm>
          <a:prstGeom prst="rect">
            <a:avLst/>
          </a:prstGeom>
          <a:solidFill>
            <a:srgbClr val="CC99FF"/>
          </a:solidFill>
          <a:ln w="9525">
            <a:solidFill>
              <a:schemeClr val="tx1"/>
            </a:solidFill>
            <a:miter lim="800000"/>
            <a:headEnd/>
            <a:tailEnd/>
          </a:ln>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solidFill>
                  <a:srgbClr val="000000"/>
                </a:solidFill>
              </a:rPr>
              <a:t>Objective</a:t>
            </a:r>
          </a:p>
          <a:p>
            <a:r>
              <a:rPr lang="en-GB" sz="1100" dirty="0">
                <a:solidFill>
                  <a:schemeClr val="bg1"/>
                </a:solidFill>
              </a:rPr>
              <a:t>The analysis of system properties is an integral part of the Engineering Lifecycle and the Performing System Analysis process should be used to:</a:t>
            </a:r>
          </a:p>
          <a:p>
            <a:r>
              <a:rPr lang="en-GB" sz="1100" dirty="0">
                <a:solidFill>
                  <a:schemeClr val="bg1"/>
                </a:solidFill>
              </a:rPr>
              <a:t> </a:t>
            </a:r>
          </a:p>
          <a:p>
            <a:pPr marL="228573" indent="-228573">
              <a:buFont typeface="+mj-lt"/>
              <a:buAutoNum type="arabicPeriod"/>
            </a:pPr>
            <a:r>
              <a:rPr lang="en-GB" sz="1100" dirty="0">
                <a:solidFill>
                  <a:schemeClr val="bg1"/>
                </a:solidFill>
              </a:rPr>
              <a:t>Determine the emergent properties of the design.</a:t>
            </a:r>
          </a:p>
          <a:p>
            <a:pPr marL="228573" indent="-228573">
              <a:buFont typeface="+mj-lt"/>
              <a:buAutoNum type="arabicPeriod"/>
            </a:pPr>
            <a:r>
              <a:rPr lang="en-GB" sz="1100" dirty="0">
                <a:solidFill>
                  <a:schemeClr val="bg1"/>
                </a:solidFill>
              </a:rPr>
              <a:t>Support trade-offs, optimisation, risk reduction and testing.</a:t>
            </a:r>
          </a:p>
          <a:p>
            <a:pPr marL="228573" indent="-228573">
              <a:buFont typeface="+mj-lt"/>
              <a:buAutoNum type="arabicPeriod"/>
            </a:pPr>
            <a:r>
              <a:rPr lang="en-GB" sz="1100" dirty="0">
                <a:solidFill>
                  <a:schemeClr val="bg1"/>
                </a:solidFill>
              </a:rPr>
              <a:t>Generate qualification and certification evidence</a:t>
            </a:r>
            <a:r>
              <a:rPr lang="en-GB" sz="1100" dirty="0"/>
              <a:t>.</a:t>
            </a:r>
          </a:p>
        </p:txBody>
      </p:sp>
      <p:sp>
        <p:nvSpPr>
          <p:cNvPr id="8201" name="Text Box 45"/>
          <p:cNvSpPr txBox="1">
            <a:spLocks noChangeArrowheads="1"/>
          </p:cNvSpPr>
          <p:nvPr/>
        </p:nvSpPr>
        <p:spPr bwMode="auto">
          <a:xfrm>
            <a:off x="1629543" y="4857037"/>
            <a:ext cx="3680287" cy="646331"/>
          </a:xfrm>
          <a:prstGeom prst="rect">
            <a:avLst/>
          </a:prstGeom>
          <a:solidFill>
            <a:srgbClr val="99CCFF"/>
          </a:solidFill>
          <a:ln w="9525">
            <a:solidFill>
              <a:schemeClr val="tx1"/>
            </a:solidFill>
            <a:miter lim="800000"/>
            <a:headEnd/>
            <a:tailEnd/>
          </a:ln>
        </p:spPr>
        <p:txBody>
          <a:bodyPr wrap="square" lIns="91429" tIns="45715" rIns="91429" bIns="45715">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solidFill>
                  <a:srgbClr val="000000"/>
                </a:solidFill>
              </a:rPr>
              <a:t>Verification</a:t>
            </a:r>
            <a:endParaRPr lang="en-GB" sz="1400" dirty="0">
              <a:solidFill>
                <a:srgbClr val="000000"/>
              </a:solidFill>
            </a:endParaRPr>
          </a:p>
          <a:p>
            <a:r>
              <a:rPr lang="en-GB" sz="1100" dirty="0">
                <a:solidFill>
                  <a:srgbClr val="000000"/>
                </a:solidFill>
              </a:rPr>
              <a:t>The performance of this process should be verified with Design Review and quality audits.</a:t>
            </a:r>
          </a:p>
        </p:txBody>
      </p:sp>
      <p:sp>
        <p:nvSpPr>
          <p:cNvPr id="2" name="Title 1"/>
          <p:cNvSpPr>
            <a:spLocks noGrp="1"/>
          </p:cNvSpPr>
          <p:nvPr>
            <p:ph type="title"/>
          </p:nvPr>
        </p:nvSpPr>
        <p:spPr>
          <a:xfrm>
            <a:off x="302379" y="184797"/>
            <a:ext cx="9706741" cy="498203"/>
          </a:xfrm>
        </p:spPr>
        <p:txBody>
          <a:bodyPr/>
          <a:lstStyle/>
          <a:p>
            <a:r>
              <a:rPr lang="en-GB" dirty="0"/>
              <a:t>Performing Systems Analysis (A)</a:t>
            </a:r>
            <a:endParaRPr lang="en-US" dirty="0"/>
          </a:p>
        </p:txBody>
      </p:sp>
      <p:sp>
        <p:nvSpPr>
          <p:cNvPr id="4" name="TextBox 3"/>
          <p:cNvSpPr txBox="1"/>
          <p:nvPr/>
        </p:nvSpPr>
        <p:spPr>
          <a:xfrm>
            <a:off x="1738197" y="5895803"/>
            <a:ext cx="2428620" cy="279197"/>
          </a:xfrm>
          <a:prstGeom prst="rect">
            <a:avLst/>
          </a:prstGeom>
          <a:noFill/>
        </p:spPr>
        <p:txBody>
          <a:bodyPr wrap="square" lIns="91429" tIns="45715" rIns="91429" bIns="45715" rtlCol="0">
            <a:spAutoFit/>
          </a:bodyPr>
          <a:lstStyle/>
          <a:p>
            <a:r>
              <a:rPr lang="en-US" sz="1200" dirty="0">
                <a:cs typeface="Arial"/>
              </a:rPr>
              <a:t>Extracted from LM0502-05</a:t>
            </a:r>
          </a:p>
        </p:txBody>
      </p:sp>
      <p:pic>
        <p:nvPicPr>
          <p:cNvPr id="9" name="Picture 8"/>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54078" y="1294669"/>
            <a:ext cx="5019277" cy="4945151"/>
          </a:xfrm>
          <a:prstGeom prst="rect">
            <a:avLst/>
          </a:prstGeom>
          <a:noFill/>
          <a:ln>
            <a:noFill/>
          </a:ln>
        </p:spPr>
      </p:pic>
    </p:spTree>
    <p:extLst>
      <p:ext uri="{BB962C8B-B14F-4D97-AF65-F5344CB8AC3E}">
        <p14:creationId xmlns:p14="http://schemas.microsoft.com/office/powerpoint/2010/main" val="194437372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dirty="0"/>
              <a:t>System Design and Optimisation</a:t>
            </a:r>
          </a:p>
        </p:txBody>
      </p:sp>
      <p:sp>
        <p:nvSpPr>
          <p:cNvPr id="6" name="Content Placeholder 5"/>
          <p:cNvSpPr>
            <a:spLocks noGrp="1"/>
          </p:cNvSpPr>
          <p:nvPr>
            <p:ph type="body" sz="quarter" idx="16"/>
          </p:nvPr>
        </p:nvSpPr>
        <p:spPr>
          <a:xfrm>
            <a:off x="6319200" y="1496767"/>
            <a:ext cx="5267400" cy="4359060"/>
          </a:xfrm>
        </p:spPr>
        <p:txBody>
          <a:bodyPr/>
          <a:lstStyle/>
          <a:p>
            <a:r>
              <a:rPr lang="en-GB" sz="2000" dirty="0">
                <a:latin typeface="Arial" charset="0"/>
              </a:rPr>
              <a:t>For example if </a:t>
            </a:r>
            <a:r>
              <a:rPr lang="en-GB" dirty="0">
                <a:latin typeface="Arial" charset="0"/>
              </a:rPr>
              <a:t>fin stabilization is selected </a:t>
            </a:r>
            <a:endParaRPr lang="en-GB" sz="2000" dirty="0">
              <a:latin typeface="Arial" charset="0"/>
            </a:endParaRPr>
          </a:p>
          <a:p>
            <a:endParaRPr lang="en-GB" dirty="0">
              <a:latin typeface="Arial" charset="0"/>
            </a:endParaRPr>
          </a:p>
          <a:p>
            <a:pPr marL="0" indent="0">
              <a:buNone/>
            </a:pPr>
            <a:endParaRPr lang="en-GB" sz="2400" dirty="0">
              <a:latin typeface="Arial" charset="0"/>
            </a:endParaRPr>
          </a:p>
          <a:p>
            <a:pPr marL="0" indent="0">
              <a:buNone/>
            </a:pPr>
            <a:endParaRPr lang="en-GB" sz="2400" dirty="0">
              <a:latin typeface="Arial" charset="0"/>
            </a:endParaRPr>
          </a:p>
          <a:p>
            <a:r>
              <a:rPr lang="en-GB" sz="2000" dirty="0">
                <a:latin typeface="Arial" charset="0"/>
              </a:rPr>
              <a:t>The terminal performance will depend upon the design parameters</a:t>
            </a:r>
          </a:p>
          <a:p>
            <a:pPr lvl="1"/>
            <a:r>
              <a:rPr lang="en-GB" sz="1600" dirty="0">
                <a:latin typeface="Arial" charset="0"/>
              </a:rPr>
              <a:t>Number of Fins</a:t>
            </a:r>
          </a:p>
          <a:p>
            <a:pPr lvl="1"/>
            <a:r>
              <a:rPr lang="en-GB" sz="1600" dirty="0">
                <a:latin typeface="Arial" charset="0"/>
              </a:rPr>
              <a:t>Fin configuration</a:t>
            </a:r>
          </a:p>
          <a:p>
            <a:pPr lvl="2"/>
            <a:r>
              <a:rPr lang="en-GB" sz="1400" dirty="0">
                <a:latin typeface="Arial" charset="0"/>
              </a:rPr>
              <a:t>Leading edge angle</a:t>
            </a:r>
          </a:p>
          <a:p>
            <a:pPr lvl="2"/>
            <a:r>
              <a:rPr lang="en-GB" sz="1400" dirty="0">
                <a:latin typeface="Arial" charset="0"/>
              </a:rPr>
              <a:t>Fin area</a:t>
            </a:r>
          </a:p>
          <a:p>
            <a:pPr lvl="2"/>
            <a:r>
              <a:rPr lang="en-GB" sz="1400" dirty="0">
                <a:latin typeface="Arial" charset="0"/>
              </a:rPr>
              <a:t>Fin aspect ratio</a:t>
            </a:r>
          </a:p>
          <a:p>
            <a:pPr lvl="2"/>
            <a:r>
              <a:rPr lang="en-GB" sz="1400" dirty="0">
                <a:latin typeface="Arial" charset="0"/>
              </a:rPr>
              <a:t>Fin thickness</a:t>
            </a:r>
          </a:p>
          <a:p>
            <a:pPr lvl="2"/>
            <a:r>
              <a:rPr lang="en-GB" sz="1400" dirty="0">
                <a:latin typeface="Arial" charset="0"/>
              </a:rPr>
              <a:t>etc.</a:t>
            </a:r>
          </a:p>
          <a:p>
            <a:pPr lvl="1"/>
            <a:r>
              <a:rPr lang="en-GB" sz="1600" dirty="0">
                <a:latin typeface="Arial" charset="0"/>
              </a:rPr>
              <a:t>Fin Material</a:t>
            </a:r>
          </a:p>
          <a:p>
            <a:pPr lvl="1"/>
            <a:r>
              <a:rPr lang="en-GB" sz="1600" dirty="0">
                <a:latin typeface="Arial" charset="0"/>
              </a:rPr>
              <a:t>etc.</a:t>
            </a:r>
          </a:p>
          <a:p>
            <a:endParaRPr lang="en-US" dirty="0"/>
          </a:p>
        </p:txBody>
      </p:sp>
      <p:sp>
        <p:nvSpPr>
          <p:cNvPr id="5" name="Content Placeholder 4"/>
          <p:cNvSpPr>
            <a:spLocks noGrp="1"/>
          </p:cNvSpPr>
          <p:nvPr>
            <p:ph type="body" sz="quarter" idx="17"/>
          </p:nvPr>
        </p:nvSpPr>
        <p:spPr>
          <a:xfrm>
            <a:off x="837744" y="1496767"/>
            <a:ext cx="4038376" cy="4757550"/>
          </a:xfrm>
        </p:spPr>
        <p:txBody>
          <a:bodyPr>
            <a:normAutofit/>
          </a:bodyPr>
          <a:lstStyle/>
          <a:p>
            <a:r>
              <a:rPr lang="en-GB" dirty="0"/>
              <a:t>The performance of a system will be influenced by a number of system design parameters – the variables that the designer selects to achieve the desired level of performance</a:t>
            </a:r>
          </a:p>
          <a:p>
            <a:pPr marL="0" indent="0">
              <a:buNone/>
            </a:pPr>
            <a:endParaRPr lang="en-GB" dirty="0"/>
          </a:p>
          <a:p>
            <a:r>
              <a:rPr lang="en-GB" dirty="0"/>
              <a:t>The challenge for the system designer is to find the best target or nominal values for the system design parameters in order to meet or, better still, exceed the requirements.</a:t>
            </a:r>
          </a:p>
          <a:p>
            <a:endParaRPr lang="en-US" dirty="0"/>
          </a:p>
        </p:txBody>
      </p:sp>
      <p:pic>
        <p:nvPicPr>
          <p:cNvPr id="35" name="Picture 34">
            <a:extLst>
              <a:ext uri="{FF2B5EF4-FFF2-40B4-BE49-F238E27FC236}">
                <a16:creationId xmlns:a16="http://schemas.microsoft.com/office/drawing/2014/main" id="{95A67DCD-E2A7-E54F-B922-D501DC3E3C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573" t="38918" r="21685" b="48372"/>
          <a:stretch/>
        </p:blipFill>
        <p:spPr>
          <a:xfrm>
            <a:off x="6445135" y="2025121"/>
            <a:ext cx="4235784" cy="671015"/>
          </a:xfrm>
          <a:prstGeom prst="rect">
            <a:avLst/>
          </a:prstGeom>
        </p:spPr>
      </p:pic>
    </p:spTree>
    <p:extLst>
      <p:ext uri="{BB962C8B-B14F-4D97-AF65-F5344CB8AC3E}">
        <p14:creationId xmlns:p14="http://schemas.microsoft.com/office/powerpoint/2010/main" val="4292724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dirty="0"/>
              <a:t>System Design and Optimisation</a:t>
            </a:r>
          </a:p>
        </p:txBody>
      </p:sp>
      <p:sp>
        <p:nvSpPr>
          <p:cNvPr id="6" name="Content Placeholder 5"/>
          <p:cNvSpPr>
            <a:spLocks noGrp="1"/>
          </p:cNvSpPr>
          <p:nvPr>
            <p:ph type="body" sz="quarter" idx="16"/>
          </p:nvPr>
        </p:nvSpPr>
        <p:spPr>
          <a:xfrm>
            <a:off x="6319200" y="1496767"/>
            <a:ext cx="5267400" cy="4359060"/>
          </a:xfrm>
        </p:spPr>
        <p:txBody>
          <a:bodyPr/>
          <a:lstStyle/>
          <a:p>
            <a:r>
              <a:rPr lang="en-GB" sz="1600" dirty="0">
                <a:latin typeface="Arial" charset="0"/>
              </a:rPr>
              <a:t>For example if metal cutters are selected </a:t>
            </a:r>
          </a:p>
          <a:p>
            <a:endParaRPr lang="en-GB" sz="1600" dirty="0">
              <a:latin typeface="Arial" charset="0"/>
            </a:endParaRPr>
          </a:p>
          <a:p>
            <a:pPr marL="0" indent="0">
              <a:buNone/>
            </a:pPr>
            <a:endParaRPr lang="en-GB" sz="1800" dirty="0">
              <a:latin typeface="Arial" charset="0"/>
            </a:endParaRPr>
          </a:p>
          <a:p>
            <a:pPr marL="0" indent="0">
              <a:buNone/>
            </a:pPr>
            <a:endParaRPr lang="en-GB" sz="1800" dirty="0">
              <a:latin typeface="Arial" charset="0"/>
            </a:endParaRPr>
          </a:p>
          <a:p>
            <a:endParaRPr lang="en-GB" sz="1600" dirty="0">
              <a:latin typeface="Arial" charset="0"/>
            </a:endParaRPr>
          </a:p>
          <a:p>
            <a:endParaRPr lang="en-GB" sz="1600" dirty="0">
              <a:latin typeface="Arial" charset="0"/>
            </a:endParaRPr>
          </a:p>
          <a:p>
            <a:endParaRPr lang="en-GB" sz="1600" dirty="0">
              <a:latin typeface="Arial" charset="0"/>
            </a:endParaRPr>
          </a:p>
          <a:p>
            <a:endParaRPr lang="en-GB" sz="1600" dirty="0">
              <a:latin typeface="Arial" charset="0"/>
            </a:endParaRPr>
          </a:p>
          <a:p>
            <a:endParaRPr lang="en-GB" sz="1600" dirty="0">
              <a:latin typeface="Arial" charset="0"/>
            </a:endParaRPr>
          </a:p>
          <a:p>
            <a:r>
              <a:rPr lang="en-GB" sz="1600" dirty="0">
                <a:latin typeface="Arial" charset="0"/>
              </a:rPr>
              <a:t>The Cutting performance will depend upon the design parameters</a:t>
            </a:r>
          </a:p>
          <a:p>
            <a:pPr lvl="1"/>
            <a:r>
              <a:rPr lang="en-GB" sz="1200" dirty="0">
                <a:latin typeface="Arial" charset="0"/>
              </a:rPr>
              <a:t>Number of blades</a:t>
            </a:r>
          </a:p>
          <a:p>
            <a:pPr lvl="1"/>
            <a:r>
              <a:rPr lang="en-GB" sz="1200" dirty="0">
                <a:latin typeface="Arial" charset="0"/>
              </a:rPr>
              <a:t>Blade form.</a:t>
            </a:r>
          </a:p>
          <a:p>
            <a:pPr lvl="2"/>
            <a:r>
              <a:rPr lang="en-GB" sz="1100" dirty="0">
                <a:latin typeface="Arial" charset="0"/>
              </a:rPr>
              <a:t>Cutting edge angle</a:t>
            </a:r>
          </a:p>
          <a:p>
            <a:pPr lvl="2"/>
            <a:r>
              <a:rPr lang="en-GB" sz="1100" dirty="0">
                <a:latin typeface="Arial" charset="0"/>
              </a:rPr>
              <a:t>Blade aspect ratio</a:t>
            </a:r>
          </a:p>
          <a:p>
            <a:pPr lvl="2"/>
            <a:r>
              <a:rPr lang="en-GB" sz="1100" dirty="0">
                <a:latin typeface="Arial" charset="0"/>
              </a:rPr>
              <a:t>Fin thickness</a:t>
            </a:r>
          </a:p>
          <a:p>
            <a:pPr lvl="2"/>
            <a:r>
              <a:rPr lang="en-GB" sz="1100" dirty="0">
                <a:latin typeface="Arial" charset="0"/>
              </a:rPr>
              <a:t>etc.</a:t>
            </a:r>
          </a:p>
          <a:p>
            <a:pPr lvl="1"/>
            <a:r>
              <a:rPr lang="en-GB" sz="1200" dirty="0">
                <a:latin typeface="Arial" charset="0"/>
              </a:rPr>
              <a:t>Blade Material</a:t>
            </a:r>
          </a:p>
          <a:p>
            <a:pPr lvl="1"/>
            <a:r>
              <a:rPr lang="en-GB" sz="1200" dirty="0">
                <a:latin typeface="Arial" charset="0"/>
              </a:rPr>
              <a:t>etc.</a:t>
            </a:r>
          </a:p>
          <a:p>
            <a:endParaRPr lang="en-US" dirty="0"/>
          </a:p>
        </p:txBody>
      </p:sp>
      <p:sp>
        <p:nvSpPr>
          <p:cNvPr id="5" name="Content Placeholder 4"/>
          <p:cNvSpPr>
            <a:spLocks noGrp="1"/>
          </p:cNvSpPr>
          <p:nvPr>
            <p:ph type="body" sz="quarter" idx="17"/>
          </p:nvPr>
        </p:nvSpPr>
        <p:spPr>
          <a:xfrm>
            <a:off x="837744" y="1496767"/>
            <a:ext cx="4038376" cy="4757550"/>
          </a:xfrm>
        </p:spPr>
        <p:txBody>
          <a:bodyPr>
            <a:normAutofit/>
          </a:bodyPr>
          <a:lstStyle/>
          <a:p>
            <a:r>
              <a:rPr lang="en-GB" dirty="0"/>
              <a:t>The performance of a system will be influenced by a number of system design parameters – the variables that the designer selects to achieve the desired level of performance</a:t>
            </a:r>
          </a:p>
          <a:p>
            <a:pPr marL="0" indent="0">
              <a:buNone/>
            </a:pPr>
            <a:endParaRPr lang="en-GB" dirty="0"/>
          </a:p>
          <a:p>
            <a:r>
              <a:rPr lang="en-GB" dirty="0"/>
              <a:t>The challenge for the system designer is to find the best target or nominal values for the system design parameters in order to meet or, better still, exceed the requirements.</a:t>
            </a:r>
          </a:p>
          <a:p>
            <a:endParaRPr lang="en-US" dirty="0"/>
          </a:p>
        </p:txBody>
      </p:sp>
      <p:grpSp>
        <p:nvGrpSpPr>
          <p:cNvPr id="7" name="Group 6">
            <a:extLst>
              <a:ext uri="{FF2B5EF4-FFF2-40B4-BE49-F238E27FC236}">
                <a16:creationId xmlns:a16="http://schemas.microsoft.com/office/drawing/2014/main" id="{9C3F32FF-68A9-4305-98B8-070C9F231BF3}"/>
              </a:ext>
            </a:extLst>
          </p:cNvPr>
          <p:cNvGrpSpPr/>
          <p:nvPr/>
        </p:nvGrpSpPr>
        <p:grpSpPr>
          <a:xfrm>
            <a:off x="6767655" y="1982112"/>
            <a:ext cx="3970043" cy="1506590"/>
            <a:chOff x="6458099" y="2042342"/>
            <a:chExt cx="4619077" cy="1906298"/>
          </a:xfrm>
        </p:grpSpPr>
        <p:pic>
          <p:nvPicPr>
            <p:cNvPr id="3" name="Picture 2" descr="Graphical user interface, application, PowerPoint&#10;&#10;Description automatically generated">
              <a:extLst>
                <a:ext uri="{FF2B5EF4-FFF2-40B4-BE49-F238E27FC236}">
                  <a16:creationId xmlns:a16="http://schemas.microsoft.com/office/drawing/2014/main" id="{C442444F-6D0A-41BE-87E9-54823201E07E}"/>
                </a:ext>
              </a:extLst>
            </p:cNvPr>
            <p:cNvPicPr>
              <a:picLocks noChangeAspect="1"/>
            </p:cNvPicPr>
            <p:nvPr/>
          </p:nvPicPr>
          <p:blipFill rotWithShape="1">
            <a:blip r:embed="rId2">
              <a:extLst>
                <a:ext uri="{28A0092B-C50C-407E-A947-70E740481C1C}">
                  <a14:useLocalDpi xmlns:a14="http://schemas.microsoft.com/office/drawing/2010/main" val="0"/>
                </a:ext>
              </a:extLst>
            </a:blip>
            <a:srcRect l="27755" t="34745" r="10808" b="9008"/>
            <a:stretch/>
          </p:blipFill>
          <p:spPr>
            <a:xfrm>
              <a:off x="6458099" y="2042342"/>
              <a:ext cx="2976099" cy="1461944"/>
            </a:xfrm>
            <a:prstGeom prst="rect">
              <a:avLst/>
            </a:prstGeom>
          </p:spPr>
        </p:pic>
        <p:pic>
          <p:nvPicPr>
            <p:cNvPr id="8" name="Picture 7" descr="A picture containing text, weapon, knife&#10;&#10;Description automatically generated">
              <a:extLst>
                <a:ext uri="{FF2B5EF4-FFF2-40B4-BE49-F238E27FC236}">
                  <a16:creationId xmlns:a16="http://schemas.microsoft.com/office/drawing/2014/main" id="{AE1A7487-1FBC-47AD-B71D-3C6C862D07C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03080" y="3059931"/>
              <a:ext cx="2174096" cy="888709"/>
            </a:xfrm>
            <a:prstGeom prst="rect">
              <a:avLst/>
            </a:prstGeom>
          </p:spPr>
        </p:pic>
      </p:grpSp>
    </p:spTree>
    <p:extLst>
      <p:ext uri="{BB962C8B-B14F-4D97-AF65-F5344CB8AC3E}">
        <p14:creationId xmlns:p14="http://schemas.microsoft.com/office/powerpoint/2010/main" val="608644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2050"/>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00701" y="1695451"/>
            <a:ext cx="201613" cy="290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5252" y="3008346"/>
            <a:ext cx="217498" cy="2730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01" y="1722447"/>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803900" y="1990725"/>
            <a:ext cx="189695" cy="59057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70101"/>
            <a:ext cx="29385" cy="4730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a:off x="6226582" y="2876572"/>
            <a:ext cx="317093" cy="3807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65056" y="2914666"/>
            <a:ext cx="174602" cy="761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35650" y="2894013"/>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64250" y="2994025"/>
            <a:ext cx="196861" cy="184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83276" y="336763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a:off x="6239658" y="2914650"/>
            <a:ext cx="127424" cy="8894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68312" cy="27779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713413" y="2047876"/>
            <a:ext cx="57150" cy="588963"/>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107948" cy="3413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695450"/>
            <a:ext cx="52387" cy="2984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11906" y="-15397"/>
            <a:ext cx="6489700" cy="409134"/>
          </a:xfrm>
        </p:spPr>
        <p:txBody>
          <a:bodyPr/>
          <a:lstStyle/>
          <a:p>
            <a:r>
              <a:rPr lang="en-US" dirty="0"/>
              <a:t>The Design Space?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2070230"/>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463157" y="5425459"/>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58" name="Line 1342">
            <a:extLst>
              <a:ext uri="{FF2B5EF4-FFF2-40B4-BE49-F238E27FC236}">
                <a16:creationId xmlns:a16="http://schemas.microsoft.com/office/drawing/2014/main" id="{20A65D6E-5405-9C43-895A-8F01FA6530B7}"/>
              </a:ext>
            </a:extLst>
          </p:cNvPr>
          <p:cNvSpPr>
            <a:spLocks noChangeShapeType="1"/>
          </p:cNvSpPr>
          <p:nvPr/>
        </p:nvSpPr>
        <p:spPr bwMode="auto">
          <a:xfrm flipV="1">
            <a:off x="5499100" y="1698625"/>
            <a:ext cx="101601" cy="25717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60" name="Line 1347">
            <a:extLst>
              <a:ext uri="{FF2B5EF4-FFF2-40B4-BE49-F238E27FC236}">
                <a16:creationId xmlns:a16="http://schemas.microsoft.com/office/drawing/2014/main" id="{92C0036E-CF6B-504D-92EF-8691873CDBF0}"/>
              </a:ext>
            </a:extLst>
          </p:cNvPr>
          <p:cNvSpPr>
            <a:spLocks noChangeShapeType="1"/>
          </p:cNvSpPr>
          <p:nvPr/>
        </p:nvSpPr>
        <p:spPr bwMode="auto">
          <a:xfrm flipV="1">
            <a:off x="3409951" y="4441824"/>
            <a:ext cx="1050925" cy="546101"/>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3" name="Rounded Rectangular Callout 2">
            <a:extLst>
              <a:ext uri="{FF2B5EF4-FFF2-40B4-BE49-F238E27FC236}">
                <a16:creationId xmlns:a16="http://schemas.microsoft.com/office/drawing/2014/main" id="{B90BD507-7223-D647-8F3F-9230468D30C2}"/>
              </a:ext>
            </a:extLst>
          </p:cNvPr>
          <p:cNvSpPr/>
          <p:nvPr/>
        </p:nvSpPr>
        <p:spPr>
          <a:xfrm>
            <a:off x="7577941" y="1972492"/>
            <a:ext cx="2748755" cy="1122361"/>
          </a:xfrm>
          <a:prstGeom prst="wedgeRoundRectCallout">
            <a:avLst>
              <a:gd name="adj1" fmla="val -88051"/>
              <a:gd name="adj2" fmla="val 11911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changing X</a:t>
            </a:r>
            <a:r>
              <a:rPr lang="en-US" sz="1800" baseline="-25000" dirty="0"/>
              <a:t>1</a:t>
            </a:r>
            <a:r>
              <a:rPr lang="en-US" sz="1800" dirty="0"/>
              <a:t> and X</a:t>
            </a:r>
            <a:r>
              <a:rPr lang="en-US" sz="1800" baseline="-25000" dirty="0"/>
              <a:t>2 </a:t>
            </a:r>
            <a:r>
              <a:rPr lang="en-US" sz="1800" dirty="0"/>
              <a:t>will put “you” on a different </a:t>
            </a:r>
            <a:r>
              <a:rPr lang="en-US" dirty="0"/>
              <a:t>part</a:t>
            </a:r>
            <a:r>
              <a:rPr lang="en-US" sz="1800" dirty="0"/>
              <a:t> of the “mountain” </a:t>
            </a:r>
          </a:p>
        </p:txBody>
      </p:sp>
      <p:sp>
        <p:nvSpPr>
          <p:cNvPr id="663" name="Rounded Rectangular Callout 662">
            <a:extLst>
              <a:ext uri="{FF2B5EF4-FFF2-40B4-BE49-F238E27FC236}">
                <a16:creationId xmlns:a16="http://schemas.microsoft.com/office/drawing/2014/main" id="{E735A85E-0B98-134C-BDCA-61045CB0944A}"/>
              </a:ext>
            </a:extLst>
          </p:cNvPr>
          <p:cNvSpPr/>
          <p:nvPr/>
        </p:nvSpPr>
        <p:spPr>
          <a:xfrm>
            <a:off x="1729483" y="4962419"/>
            <a:ext cx="2377718" cy="1451483"/>
          </a:xfrm>
          <a:prstGeom prst="wedgeRoundRectCallout">
            <a:avLst>
              <a:gd name="adj1" fmla="val 86852"/>
              <a:gd name="adj2" fmla="val -1041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Mapping geography of the “mountain”  is called Characterising the Design Space</a:t>
            </a:r>
          </a:p>
        </p:txBody>
      </p:sp>
      <p:sp>
        <p:nvSpPr>
          <p:cNvPr id="2" name="TextBox 1">
            <a:extLst>
              <a:ext uri="{FF2B5EF4-FFF2-40B4-BE49-F238E27FC236}">
                <a16:creationId xmlns:a16="http://schemas.microsoft.com/office/drawing/2014/main" id="{CB756F08-366F-834E-9EAD-86525A6C5662}"/>
              </a:ext>
            </a:extLst>
          </p:cNvPr>
          <p:cNvSpPr txBox="1"/>
          <p:nvPr/>
        </p:nvSpPr>
        <p:spPr>
          <a:xfrm>
            <a:off x="3484737" y="1107326"/>
            <a:ext cx="6508102"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Consider a simple system with just 2 design parameters</a:t>
            </a:r>
          </a:p>
        </p:txBody>
      </p:sp>
    </p:spTree>
    <p:extLst>
      <p:ext uri="{BB962C8B-B14F-4D97-AF65-F5344CB8AC3E}">
        <p14:creationId xmlns:p14="http://schemas.microsoft.com/office/powerpoint/2010/main" val="275641821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44B3B8-69F6-44DE-97E5-886FF757636B}"/>
              </a:ext>
            </a:extLst>
          </p:cNvPr>
          <p:cNvSpPr/>
          <p:nvPr/>
        </p:nvSpPr>
        <p:spPr>
          <a:xfrm>
            <a:off x="5819489" y="3813430"/>
            <a:ext cx="4074648"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B2A3DEB-A19E-470C-B920-6B1023976069}"/>
              </a:ext>
            </a:extLst>
          </p:cNvPr>
          <p:cNvSpPr/>
          <p:nvPr/>
        </p:nvSpPr>
        <p:spPr>
          <a:xfrm>
            <a:off x="3427631" y="941777"/>
            <a:ext cx="3739732"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43947"/>
            <a:ext cx="9510855" cy="575054"/>
          </a:xfrm>
        </p:spPr>
        <p:txBody>
          <a:bodyPr/>
          <a:lstStyle/>
          <a:p>
            <a:r>
              <a:rPr lang="en-US" dirty="0"/>
              <a:t>Solution Space and Design Space</a:t>
            </a:r>
          </a:p>
        </p:txBody>
      </p:sp>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79" y="1061426"/>
            <a:ext cx="3435763" cy="25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54611" y="1567243"/>
            <a:ext cx="439809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The Function Means Table displays “all” the potential solution to the “design” problem stated by the functional requirements - it is the SOLUTION SPACE.</a:t>
            </a:r>
          </a:p>
        </p:txBody>
      </p:sp>
      <p:pic>
        <p:nvPicPr>
          <p:cNvPr id="6" name="Picture 5"/>
          <p:cNvPicPr>
            <a:picLocks noChangeAspect="1"/>
          </p:cNvPicPr>
          <p:nvPr/>
        </p:nvPicPr>
        <p:blipFill>
          <a:blip r:embed="rId3"/>
          <a:stretch>
            <a:fillRect/>
          </a:stretch>
        </p:blipFill>
        <p:spPr>
          <a:xfrm>
            <a:off x="5866625" y="4072814"/>
            <a:ext cx="3930128" cy="2164594"/>
          </a:xfrm>
          <a:prstGeom prst="rect">
            <a:avLst/>
          </a:prstGeom>
        </p:spPr>
      </p:pic>
      <p:sp>
        <p:nvSpPr>
          <p:cNvPr id="7" name="Rounded Rectangular Callout 6"/>
          <p:cNvSpPr/>
          <p:nvPr/>
        </p:nvSpPr>
        <p:spPr>
          <a:xfrm>
            <a:off x="2800796" y="4658441"/>
            <a:ext cx="2278966" cy="1332710"/>
          </a:xfrm>
          <a:prstGeom prst="wedgeRoundRectCallout">
            <a:avLst>
              <a:gd name="adj1" fmla="val -1144"/>
              <a:gd name="adj2" fmla="val -14368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Having selected a concept solution we now move into the DESIGN SPACE</a:t>
            </a:r>
          </a:p>
        </p:txBody>
      </p:sp>
      <p:sp>
        <p:nvSpPr>
          <p:cNvPr id="8" name="Rounded Rectangular Callout 7"/>
          <p:cNvSpPr/>
          <p:nvPr/>
        </p:nvSpPr>
        <p:spPr>
          <a:xfrm>
            <a:off x="2800796" y="4664465"/>
            <a:ext cx="2278966" cy="1332710"/>
          </a:xfrm>
          <a:prstGeom prst="wedgeRoundRectCallout">
            <a:avLst>
              <a:gd name="adj1" fmla="val 118292"/>
              <a:gd name="adj2" fmla="val -717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Having selected a concept solution we now move into the DESIGN SPACE</a:t>
            </a:r>
          </a:p>
        </p:txBody>
      </p:sp>
    </p:spTree>
    <p:extLst>
      <p:ext uri="{BB962C8B-B14F-4D97-AF65-F5344CB8AC3E}">
        <p14:creationId xmlns:p14="http://schemas.microsoft.com/office/powerpoint/2010/main" val="3773173914"/>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2" name="Line 787"/>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5" name="Line 810"/>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0" name="Line 825"/>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9" name="Line 854"/>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0" name="Line 855"/>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8" name="Freeform 903"/>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1" name="Freeform 948"/>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728235" y="131179"/>
            <a:ext cx="8719936" cy="409134"/>
          </a:xfrm>
        </p:spPr>
        <p:txBody>
          <a:bodyPr/>
          <a:lstStyle/>
          <a:p>
            <a:r>
              <a:rPr lang="en-US" sz="2400" dirty="0"/>
              <a:t>Where is the best Place to be?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1876901"/>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560697"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9" name="Freeform 1345"/>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01010" name="AutoShape 1349"/>
          <p:cNvSpPr>
            <a:spLocks noChangeArrowheads="1"/>
          </p:cNvSpPr>
          <p:nvPr/>
        </p:nvSpPr>
        <p:spPr bwMode="auto">
          <a:xfrm>
            <a:off x="1590675" y="4257675"/>
            <a:ext cx="165258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r>
              <a:rPr lang="en-GB" sz="1600" dirty="0">
                <a:solidFill>
                  <a:schemeClr val="bg1"/>
                </a:solidFill>
              </a:rPr>
              <a:t>Required</a:t>
            </a:r>
          </a:p>
          <a:p>
            <a:pPr algn="ctr"/>
            <a:r>
              <a:rPr lang="en-GB" sz="1600" dirty="0">
                <a:solidFill>
                  <a:schemeClr val="bg1"/>
                </a:solidFill>
              </a:rPr>
              <a:t>Customer</a:t>
            </a:r>
          </a:p>
          <a:p>
            <a:pPr algn="ctr"/>
            <a:r>
              <a:rPr lang="en-GB" sz="1600" dirty="0">
                <a:solidFill>
                  <a:schemeClr val="bg1"/>
                </a:solidFill>
              </a:rPr>
              <a:t>Performanc</a:t>
            </a:r>
            <a:r>
              <a:rPr lang="en-GB" sz="1800" dirty="0">
                <a:solidFill>
                  <a:schemeClr val="bg1"/>
                </a:solidFill>
              </a:rPr>
              <a:t>e</a:t>
            </a:r>
          </a:p>
        </p:txBody>
      </p:sp>
    </p:spTree>
    <p:extLst>
      <p:ext uri="{BB962C8B-B14F-4D97-AF65-F5344CB8AC3E}">
        <p14:creationId xmlns:p14="http://schemas.microsoft.com/office/powerpoint/2010/main" val="113025568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2"/>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79" name="Line 3"/>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0" name="Line 4"/>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1" name="Line 5"/>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2" name="Line 6"/>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3" name="Line 7"/>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4" name="Freeform 8"/>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5" name="Freeform 9"/>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6" name="Line 10"/>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8" name="Freeform 12"/>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9" name="Freeform 13"/>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0" name="Line 14"/>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1" name="Line 15"/>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2" name="Freeform 16"/>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3" name="Freeform 17"/>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4" name="Line 18"/>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5" name="Freeform 19"/>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7" name="Line 21"/>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8" name="Line 22"/>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9" name="Line 23"/>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0" name="Freeform 24"/>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1" name="Line 25"/>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2" name="Freeform 26"/>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3" name="Line 27"/>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4" name="Line 28"/>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5" name="Line 29"/>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8" name="Line 32"/>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9" name="Freeform 33"/>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0" name="Freeform 34"/>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1" name="Freeform 35"/>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3" name="Line 37"/>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4" name="Line 38"/>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6" name="Freeform 40"/>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7" name="Line 41"/>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9" name="Freeform 43"/>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0" name="Line 44"/>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1" name="Freeform 45"/>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2" name="Line 46"/>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3" name="Line 47"/>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6" name="Line 50"/>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7" name="Line 51"/>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8" name="Freeform 52"/>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9" name="Freeform 53"/>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0" name="Line 54"/>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1" name="Line 55"/>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3" name="Freeform 57"/>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4" name="Line 58"/>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5" name="Freeform 59"/>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6" name="Freeform 60"/>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7" name="Line 61"/>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8" name="Line 62"/>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0" name="Line 64"/>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1" name="Freeform 65"/>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2" name="Line 66"/>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3" name="Freeform 67"/>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4" name="Freeform 68"/>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6" name="Freeform 70"/>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7" name="Freeform 71"/>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9" name="Freeform 73"/>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0" name="Line 74"/>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1" name="Line 75"/>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2" name="Line 76"/>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3" name="Line 77"/>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5" name="Freeform 79"/>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6" name="Freeform 80"/>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7" name="Line 81"/>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8" name="Line 82"/>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9" name="Freeform 83"/>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0" name="Freeform 84"/>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2" name="Line 86"/>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3" name="Line 87"/>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4" name="Freeform 88"/>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6" name="Freeform 90"/>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7" name="Freeform 91"/>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9" name="Line 93"/>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0" name="Line 94"/>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1" name="Line 95"/>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2" name="Freeform 96"/>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3" name="Freeform 97"/>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4" name="Line 98"/>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5" name="Line 99"/>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7" name="Freeform 101"/>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8" name="Freeform 102"/>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9" name="Line 103"/>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1" name="Line 105"/>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2" name="Freeform 106"/>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3" name="Line 107"/>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4" name="Freeform 108"/>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5" name="Line 109"/>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7" name="Freeform 111"/>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8" name="Freeform 112"/>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9" name="Line 113"/>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0" name="Freeform 114"/>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1" name="Line 115"/>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2" name="Line 116"/>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3" name="Line 117"/>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4" name="Line 118"/>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5" name="Freeform 119"/>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6" name="Freeform 120"/>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7" name="Line 121"/>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9" name="Line 123"/>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0" name="Line 124"/>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1" name="Freeform 125"/>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5" name="Freeform 129"/>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6" name="Freeform 130"/>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7" name="Line 131"/>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1" name="Line 135"/>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2" name="Freeform 136"/>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3" name="Line 137"/>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5" name="Line 139"/>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6" name="Line 140"/>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7" name="Freeform 141"/>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8" name="Freeform 142"/>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9" name="Freeform 143"/>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0" name="Freeform 144"/>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1" name="Line 145"/>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2" name="Line 146"/>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4" name="Line 148"/>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5" name="Line 149"/>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6" name="Freeform 150"/>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8" name="Freeform 152"/>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9" name="Freeform 153"/>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0" name="Freeform 154"/>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1" name="Line 155"/>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2" name="Line 156"/>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3" name="Line 157"/>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4" name="Line 158"/>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7" name="Freeform 161"/>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0" name="Line 164"/>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2" name="Line 166"/>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6" name="Line 170"/>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7" name="Freeform 171"/>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8" name="Freeform 172"/>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9" name="Freeform 173"/>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0" name="Freeform 174"/>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1" name="Line 175"/>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2" name="Line 176"/>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4" name="Line 178"/>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5" name="Freeform 179"/>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6" name="Freeform 180"/>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7" name="Line 181"/>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8" name="Freeform 182"/>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9" name="Line 183"/>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0" name="Line 184"/>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1" name="Freeform 185"/>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2" name="Line 186"/>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4" name="Line 188"/>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6" name="Line 190"/>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8" name="Freeform 192"/>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9" name="Line 193"/>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0" name="Line 194"/>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1" name="Freeform 195"/>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3" name="Line 197"/>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4" name="Line 198"/>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6" name="Freeform 200"/>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8" name="Freeform 202"/>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9" name="Line 203"/>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0" name="Freeform 204"/>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4" name="Freeform 208"/>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5" name="Line 209"/>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6" name="Line 210"/>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7" name="Line 211"/>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8" name="Freeform 212"/>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9" name="Freeform 213"/>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3" name="Line 217"/>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4" name="Line 218"/>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5" name="Freeform 219"/>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6" name="Freeform 220"/>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7" name="Line 221"/>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9" name="Line 223"/>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0" name="Line 224"/>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2" name="Freeform 226"/>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3" name="Line 227"/>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5" name="Freeform 229"/>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6" name="Freeform 230"/>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7" name="Line 231"/>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9" name="Line 233"/>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0" name="Line 234"/>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1" name="Line 235"/>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2" name="Line 236"/>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3" name="Line 237"/>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4" name="Line 238"/>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5" name="Line 239"/>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6" name="Freeform 240"/>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7" name="Freeform 241"/>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8" name="Freeform 242"/>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9" name="Line 243"/>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0" name="Line 244"/>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1" name="Freeform 245"/>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2" name="Freeform 246"/>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3" name="Line 247"/>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4" name="Freeform 248"/>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8" name="Freeform 252"/>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9" name="Line 253"/>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1" name="Freeform 255"/>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4" name="Line 258"/>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5" name="Line 259"/>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6" name="Line 260"/>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8" name="Freeform 262"/>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9" name="Freeform 263"/>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0" name="Line 264"/>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1" name="Line 265"/>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2" name="Freeform 266"/>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3" name="Freeform 267"/>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4" name="Line 268"/>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6" name="Freeform 270"/>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8" name="Line 272"/>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9" name="Line 27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0" name="Freeform 27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1" name="Line 27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2" name="Freeform 27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5" name="Freeform 27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7" name="Freeform 28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8" name="Freeform 28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0" name="Freeform 28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1" name="Freeform 28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2" name="Freeform 28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5" name="Line 28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6" name="Line 29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7" name="Line 29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8" name="Line 29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9" name="Line 29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0" name="Line 29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1" name="Line 29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2" name="Line 29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4" name="Freeform 298"/>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5" name="Line 299"/>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8" name="Line 302"/>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9" name="Line 303"/>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1" name="Freeform 305"/>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2" name="Freeform 306"/>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3" name="Freeform 307"/>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8" name="Freeform 312"/>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9" name="Line 313"/>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0" name="Line 314"/>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1" name="Line 315"/>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2" name="Freeform 316"/>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3" name="Freeform 317"/>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4" name="Line 318"/>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5" name="Freeform 319"/>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6" name="Freeform 320"/>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7" name="Line 321"/>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8" name="Line 322"/>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1" name="Freeform 325"/>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2" name="Freeform 326"/>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3"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4" name="Line 328"/>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5" name="Freeform 329"/>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6" name="Freeform 330"/>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7" name="Freeform 331"/>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8" name="Line 332"/>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9"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0" name="Line 334"/>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1"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2" name="Line 336"/>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3"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4" name="Freeform 338"/>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5" name="Freeform 339"/>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6" name="Line 340"/>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7" name="Line 341"/>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8" name="Line 342"/>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9" name="Line 343"/>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0" name="Line 344"/>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1" name="Line 345"/>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2" name="Freeform 346"/>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3"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4" name="Line 348"/>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5" name="Line 349"/>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6"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7"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8" name="Freeform 352"/>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9" name="Freeform 353"/>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0"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1" name="Freeform 355"/>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2"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3" name="Line 357"/>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4" name="Line 358"/>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5" name="Line 359"/>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6"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7"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8"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9" name="Freeform 363"/>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0" name="Freeform 364"/>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1" name="Freeform 365"/>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2" name="Freeform 366"/>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3" name="Freeform 367"/>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4" name="Line 368"/>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5"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6" name="Line 370"/>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7" name="Line 371"/>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8" name="Line 372"/>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9" name="Line 373"/>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0"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1" name="Line 375"/>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2" name="Freeform 376"/>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3" name="Freeform 377"/>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4" name="Freeform 378"/>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5" name="Freeform 379"/>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6"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7"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8" name="Freeform 382"/>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9" name="Freeform 383"/>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0" name="Line 384"/>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1" name="Line 385"/>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2" name="Line 386"/>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3" name="Line 387"/>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4" name="Line 388"/>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5"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6" name="Freeform 390"/>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7" name="Freeform 391"/>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8" name="Freeform 392"/>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9" name="Freeform 393"/>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0" name="Freeform 394"/>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1"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2"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3" name="Line 397"/>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4" name="Line 398"/>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5" name="Line 399"/>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6" name="Line 400"/>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7" name="Freeform 401"/>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8" name="Freeform 402"/>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9" name="Freeform 403"/>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0" name="Line 404"/>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1" name="Line 405"/>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2" name="Line 406"/>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3" name="Line 407"/>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4" name="Freeform 408"/>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5" name="Freeform 409"/>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6" name="Line 410"/>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7"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8" name="Line 412"/>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9"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0"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1" name="Freeform 415"/>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2"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3"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4" name="Freeform 418"/>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5"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6" name="Line 420"/>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7" name="Line 421"/>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8" name="Line 422"/>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9" name="Line 423"/>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0" name="Line 424"/>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1" name="Freeform 425"/>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2" name="Freeform 426"/>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3"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4"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5" name="Line 429"/>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6" name="Line 430"/>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7" name="Line 431"/>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8" name="Line 432"/>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9"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0" name="Freeform 434"/>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1" name="Freeform 435"/>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2"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3" name="Line 437"/>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4" name="Freeform 438"/>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5" name="Freeform 439"/>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6" name="Freeform 440"/>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7" name="Freeform 441"/>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8" name="Line 442"/>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9" name="Line 443"/>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0"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1" name="Line 44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2" name="Freeform 44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3" name="Freeform 44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4" name="Line 44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5" name="Line 44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6" name="Freeform 45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7" name="Freeform 45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8" name="Freeform 45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9" name="Freeform 45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0" name="Freeform 45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1" name="Freeform 45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2" name="Line 45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3" name="Line 45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4"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5"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6" name="Line 46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7" name="Freeform 46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8" name="Freeform 46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9"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0" name="Freeform 46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1"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2"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3" name="Freeform 46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4" name="Line 46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5" name="Line 46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6" name="Freeform 47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7" name="Line 47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8"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9" name="Line 47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0" name="Line 47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1" name="Line 47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2" name="Line 47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3" name="Line 47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4" name="Freeform 47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5" name="Freeform 47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6" name="Freeform 48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7"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8" name="Line 48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9" name="Line 48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0"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1" name="Freeform 48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2" name="Freeform 48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3" name="Freeform 48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4" name="Freeform 48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5" name="Line 48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6"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7" name="Line 49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8" name="Freeform 49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9" name="Freeform 49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0" name="Freeform 49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1" name="Freeform 49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2"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3" name="Line 49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4"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5" name="Line 49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6" name="Freeform 50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7" name="Freeform 50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8" name="Line 50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9"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0" name="Freeform 50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1" name="Freeform 50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2" name="Line 50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3"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4" name="Line 50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5" name="Line 50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6" name="Freeform 51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7" name="Freeform 51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8" name="Freeform 51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9"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0" name="Freeform 51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1" name="Freeform 51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2"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3" name="Freeform 51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4"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5" name="Line 51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6" name="Line 52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7" name="Line 52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8" name="Line 52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9" name="Freeform 52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0" name="Freeform 52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1" name="Line 52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2"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3" name="Line 52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4" name="Line 52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5" name="Freeform 52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6"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7" name="Line 53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8" name="Line 53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9"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0"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1"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2" name="Line 53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3" name="Line 53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4"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5"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6" name="Line 54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7"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8" name="Line 54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9" name="Freeform 54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0" name="Freeform 54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1" name="Line 54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2" name="Line 54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3" name="Freeform 54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4" name="Freeform 54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5" name="Line 54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6" name="Freeform 55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7" name="Freeform 55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8"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9"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0" name="Line 55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1" name="Line 55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2" name="Line 55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3"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4" name="Freeform 55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5" name="Line 55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6"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7" name="Line 56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8" name="Freeform 56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9" name="Freeform 56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0" name="Freeform 56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1" name="Freeform 56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2"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3" name="Freeform 56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4" name="Freeform 56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5" name="Line 56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6" name="Line 57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7" name="Line 57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8" name="Line 57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9"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0"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1" name="Line 57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2" name="Freeform 57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3" name="Freeform 57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4"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5" name="Line 57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6" name="Line 58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7"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8"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9" name="Freeform 58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0" name="Freeform 58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1" name="Line 58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2"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3" name="Line 58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4" name="Freeform 58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5" name="Freeform 58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6" name="Freeform 59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7"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8" name="Line 59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9" name="Line 59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0" name="Line 59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1"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2" name="Line 59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3" name="Freeform 59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4"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5" name="Line 59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6"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7"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8" name="Line 60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9" name="Line 60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0"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1"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2"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3" name="Freeform 60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4"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5" name="Line 60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6" name="Line 61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7" name="Line 61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8" name="Line 61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9" name="Line 61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0" name="Freeform 61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1" name="Freeform 61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2" name="Line 61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3" name="Line 61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4" name="Freeform 61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5" name="Freeform 61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6" name="Freeform 62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7" name="Freeform 62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8" name="Line 62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9" name="Line 62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0"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1"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2" name="Line 62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3"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4"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5" name="Line 62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6" name="Line 63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7" name="Line 63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8" name="Line 63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9" name="Line 63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0" name="Line 63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1" name="Line 63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2" name="Line 63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3" name="Line 63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4"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5" name="Line 639"/>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6" name="Line 640"/>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7" name="Line 641"/>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8"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9"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0" name="Line 644"/>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1"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2" name="Rectangle 646"/>
          <p:cNvSpPr>
            <a:spLocks noGrp="1" noChangeArrowheads="1"/>
          </p:cNvSpPr>
          <p:nvPr>
            <p:ph type="title"/>
          </p:nvPr>
        </p:nvSpPr>
        <p:spPr>
          <a:xfrm>
            <a:off x="115923" y="108878"/>
            <a:ext cx="10227200" cy="400858"/>
          </a:xfrm>
        </p:spPr>
        <p:txBody>
          <a:bodyPr/>
          <a:lstStyle/>
          <a:p>
            <a:r>
              <a:rPr lang="en-US" sz="2400" dirty="0"/>
              <a:t>The Best Place – the Global Optimum?</a:t>
            </a:r>
          </a:p>
        </p:txBody>
      </p:sp>
      <p:sp>
        <p:nvSpPr>
          <p:cNvPr id="102023" name="Rectangle 647"/>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2024" name="Text Box 648"/>
          <p:cNvSpPr txBox="1">
            <a:spLocks noChangeArrowheads="1"/>
          </p:cNvSpPr>
          <p:nvPr/>
        </p:nvSpPr>
        <p:spPr bwMode="auto">
          <a:xfrm rot="-5400000">
            <a:off x="2133537" y="2560717"/>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2025" name="Text Box 649"/>
          <p:cNvSpPr txBox="1">
            <a:spLocks noChangeArrowheads="1"/>
          </p:cNvSpPr>
          <p:nvPr/>
        </p:nvSpPr>
        <p:spPr bwMode="auto">
          <a:xfrm rot="-1658466">
            <a:off x="7806575" y="5065251"/>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2026" name="Text Box 650"/>
          <p:cNvSpPr txBox="1">
            <a:spLocks noChangeArrowheads="1"/>
          </p:cNvSpPr>
          <p:nvPr/>
        </p:nvSpPr>
        <p:spPr bwMode="auto">
          <a:xfrm rot="404540">
            <a:off x="4559905"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2027" name="Line 651"/>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8"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9" name="Line 653"/>
          <p:cNvSpPr>
            <a:spLocks noChangeShapeType="1"/>
          </p:cNvSpPr>
          <p:nvPr/>
        </p:nvSpPr>
        <p:spPr bwMode="auto">
          <a:xfrm flipV="1">
            <a:off x="3409950" y="1666875"/>
            <a:ext cx="0" cy="3314700"/>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30" name="Freeform 654"/>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9087" name="AutoShape 655"/>
          <p:cNvSpPr>
            <a:spLocks noChangeArrowheads="1"/>
          </p:cNvSpPr>
          <p:nvPr/>
        </p:nvSpPr>
        <p:spPr bwMode="gray">
          <a:xfrm>
            <a:off x="1341486" y="4263150"/>
            <a:ext cx="190142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sp>
        <p:nvSpPr>
          <p:cNvPr id="19107" name="Text Box 667"/>
          <p:cNvSpPr txBox="1">
            <a:spLocks noChangeArrowheads="1"/>
          </p:cNvSpPr>
          <p:nvPr/>
        </p:nvSpPr>
        <p:spPr bwMode="auto">
          <a:xfrm>
            <a:off x="2589908" y="5612546"/>
            <a:ext cx="1260475"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1</a:t>
            </a:r>
          </a:p>
        </p:txBody>
      </p:sp>
      <p:sp>
        <p:nvSpPr>
          <p:cNvPr id="19108" name="Line 668"/>
          <p:cNvSpPr>
            <a:spLocks noChangeShapeType="1"/>
          </p:cNvSpPr>
          <p:nvPr/>
        </p:nvSpPr>
        <p:spPr bwMode="auto">
          <a:xfrm flipH="1">
            <a:off x="3287415" y="5137020"/>
            <a:ext cx="808269" cy="522163"/>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 name="Group 687"/>
          <p:cNvGrpSpPr>
            <a:grpSpLocks/>
          </p:cNvGrpSpPr>
          <p:nvPr/>
        </p:nvGrpSpPr>
        <p:grpSpPr bwMode="auto">
          <a:xfrm>
            <a:off x="4083402" y="1722440"/>
            <a:ext cx="1530008" cy="3437171"/>
            <a:chOff x="2773062" y="1722438"/>
            <a:chExt cx="1657651" cy="3437172"/>
          </a:xfrm>
        </p:grpSpPr>
        <p:grpSp>
          <p:nvGrpSpPr>
            <p:cNvPr id="102053" name="Group 657"/>
            <p:cNvGrpSpPr>
              <a:grpSpLocks/>
            </p:cNvGrpSpPr>
            <p:nvPr/>
          </p:nvGrpSpPr>
          <p:grpSpPr bwMode="auto">
            <a:xfrm>
              <a:off x="2827731" y="1722438"/>
              <a:ext cx="1602982" cy="3357563"/>
              <a:chOff x="-42" y="546"/>
              <a:chExt cx="932" cy="2115"/>
            </a:xfrm>
          </p:grpSpPr>
          <p:sp>
            <p:nvSpPr>
              <p:cNvPr id="102055"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6"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7"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8"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9"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0"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1" name="Line 664"/>
              <p:cNvSpPr>
                <a:spLocks noChangeShapeType="1"/>
              </p:cNvSpPr>
              <p:nvPr/>
            </p:nvSpPr>
            <p:spPr bwMode="auto">
              <a:xfrm flipV="1">
                <a:off x="-42" y="2429"/>
                <a:ext cx="386" cy="23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2"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3"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54" name="Oval 669"/>
            <p:cNvSpPr>
              <a:spLocks noChangeArrowheads="1"/>
            </p:cNvSpPr>
            <p:nvPr/>
          </p:nvSpPr>
          <p:spPr bwMode="auto">
            <a:xfrm>
              <a:off x="2773062" y="4965935"/>
              <a:ext cx="209832"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19094" name="Text Box 684"/>
          <p:cNvSpPr txBox="1">
            <a:spLocks noChangeArrowheads="1"/>
          </p:cNvSpPr>
          <p:nvPr/>
        </p:nvSpPr>
        <p:spPr bwMode="auto">
          <a:xfrm>
            <a:off x="9242540" y="3106279"/>
            <a:ext cx="1303337"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2</a:t>
            </a:r>
          </a:p>
        </p:txBody>
      </p:sp>
      <p:sp>
        <p:nvSpPr>
          <p:cNvPr id="19095" name="Line 685"/>
          <p:cNvSpPr>
            <a:spLocks noChangeShapeType="1"/>
          </p:cNvSpPr>
          <p:nvPr/>
        </p:nvSpPr>
        <p:spPr bwMode="auto">
          <a:xfrm flipV="1">
            <a:off x="8900263" y="3675509"/>
            <a:ext cx="867077" cy="1050146"/>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4" name="Group 688"/>
          <p:cNvGrpSpPr>
            <a:grpSpLocks/>
          </p:cNvGrpSpPr>
          <p:nvPr/>
        </p:nvGrpSpPr>
        <p:grpSpPr bwMode="auto">
          <a:xfrm>
            <a:off x="5614992" y="1722440"/>
            <a:ext cx="3370336" cy="3213093"/>
            <a:chOff x="4432300" y="1722438"/>
            <a:chExt cx="3650073" cy="3213093"/>
          </a:xfrm>
        </p:grpSpPr>
        <p:sp>
          <p:nvSpPr>
            <p:cNvPr id="102041" name="Line 671"/>
            <p:cNvSpPr>
              <a:spLocks noChangeShapeType="1"/>
            </p:cNvSpPr>
            <p:nvPr/>
          </p:nvSpPr>
          <p:spPr bwMode="auto">
            <a:xfrm>
              <a:off x="6447274" y="4659313"/>
              <a:ext cx="1423938" cy="164030"/>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nvGrpSpPr>
            <p:cNvPr id="102042" name="Group 673"/>
            <p:cNvGrpSpPr>
              <a:grpSpLocks/>
            </p:cNvGrpSpPr>
            <p:nvPr/>
          </p:nvGrpSpPr>
          <p:grpSpPr bwMode="auto">
            <a:xfrm>
              <a:off x="4432300" y="1722438"/>
              <a:ext cx="1980589" cy="2546350"/>
              <a:chOff x="893" y="551"/>
              <a:chExt cx="1152" cy="1604"/>
            </a:xfrm>
          </p:grpSpPr>
          <p:sp>
            <p:nvSpPr>
              <p:cNvPr id="102044"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5"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6"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7"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8"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9"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0"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1"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2"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43" name="Oval 686"/>
            <p:cNvSpPr>
              <a:spLocks noChangeArrowheads="1"/>
            </p:cNvSpPr>
            <p:nvPr/>
          </p:nvSpPr>
          <p:spPr bwMode="auto">
            <a:xfrm>
              <a:off x="7872623" y="4741856"/>
              <a:ext cx="209750"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687" name="Rounded Rectangular Callout 686"/>
          <p:cNvSpPr>
            <a:spLocks noChangeArrowheads="1"/>
          </p:cNvSpPr>
          <p:nvPr/>
        </p:nvSpPr>
        <p:spPr bwMode="auto">
          <a:xfrm>
            <a:off x="7019930" y="1147785"/>
            <a:ext cx="2757488" cy="1057275"/>
          </a:xfrm>
          <a:prstGeom prst="wedgeRoundRectCallout">
            <a:avLst>
              <a:gd name="adj1" fmla="val -97662"/>
              <a:gd name="adj2" fmla="val 963"/>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91429" tIns="45715" rIns="91429" bIns="45715" anchor="ctr"/>
          <a:lstStyle/>
          <a:p>
            <a:pPr algn="ctr"/>
            <a:r>
              <a:rPr lang="en-GB" sz="1400" dirty="0">
                <a:solidFill>
                  <a:srgbClr val="000000"/>
                </a:solidFill>
              </a:rPr>
              <a:t>Having found the global optimum we can “work backwards to specify the target values for the design parameters</a:t>
            </a:r>
          </a:p>
        </p:txBody>
      </p:sp>
    </p:spTree>
    <p:extLst>
      <p:ext uri="{BB962C8B-B14F-4D97-AF65-F5344CB8AC3E}">
        <p14:creationId xmlns:p14="http://schemas.microsoft.com/office/powerpoint/2010/main" val="30041434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10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0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910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10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09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07" grpId="0"/>
      <p:bldP spid="19108" grpId="0" animBg="1"/>
      <p:bldP spid="19094" grpId="0"/>
      <p:bldP spid="19095" grpId="0" animBg="1"/>
      <p:bldP spid="68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2"/>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3" name="Line 3"/>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4" name="Line 4"/>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5" name="Line 5"/>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6" name="Line 6"/>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7" name="Line 7"/>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8" name="Freeform 8"/>
          <p:cNvSpPr>
            <a:spLocks/>
          </p:cNvSpPr>
          <p:nvPr/>
        </p:nvSpPr>
        <p:spPr bwMode="auto">
          <a:xfrm>
            <a:off x="5432430" y="3411762"/>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09" name="Freeform 9"/>
          <p:cNvSpPr>
            <a:spLocks/>
          </p:cNvSpPr>
          <p:nvPr/>
        </p:nvSpPr>
        <p:spPr bwMode="auto">
          <a:xfrm>
            <a:off x="5534037" y="3411762"/>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0" name="Line 10"/>
          <p:cNvSpPr>
            <a:spLocks noChangeShapeType="1"/>
          </p:cNvSpPr>
          <p:nvPr/>
        </p:nvSpPr>
        <p:spPr bwMode="auto">
          <a:xfrm>
            <a:off x="5534037" y="3411784"/>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1" name="Line 11"/>
          <p:cNvSpPr>
            <a:spLocks noChangeShapeType="1"/>
          </p:cNvSpPr>
          <p:nvPr/>
        </p:nvSpPr>
        <p:spPr bwMode="auto">
          <a:xfrm flipV="1">
            <a:off x="5432426" y="3411762"/>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2" name="Freeform 12"/>
          <p:cNvSpPr>
            <a:spLocks/>
          </p:cNvSpPr>
          <p:nvPr/>
        </p:nvSpPr>
        <p:spPr bwMode="auto">
          <a:xfrm>
            <a:off x="5646738" y="3433987"/>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3" name="Freeform 13"/>
          <p:cNvSpPr>
            <a:spLocks/>
          </p:cNvSpPr>
          <p:nvPr/>
        </p:nvSpPr>
        <p:spPr bwMode="auto">
          <a:xfrm>
            <a:off x="5761038" y="3433987"/>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4" name="Line 14"/>
          <p:cNvSpPr>
            <a:spLocks noChangeShapeType="1"/>
          </p:cNvSpPr>
          <p:nvPr/>
        </p:nvSpPr>
        <p:spPr bwMode="auto">
          <a:xfrm flipH="1" flipV="1">
            <a:off x="5761050" y="3434009"/>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5" name="Line 15"/>
          <p:cNvSpPr>
            <a:spLocks noChangeShapeType="1"/>
          </p:cNvSpPr>
          <p:nvPr/>
        </p:nvSpPr>
        <p:spPr bwMode="auto">
          <a:xfrm flipV="1">
            <a:off x="5659442" y="3434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6" name="Freeform 16"/>
          <p:cNvSpPr>
            <a:spLocks/>
          </p:cNvSpPr>
          <p:nvPr/>
        </p:nvSpPr>
        <p:spPr bwMode="auto">
          <a:xfrm>
            <a:off x="5318125" y="34705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7" name="Freeform 17"/>
          <p:cNvSpPr>
            <a:spLocks/>
          </p:cNvSpPr>
          <p:nvPr/>
        </p:nvSpPr>
        <p:spPr bwMode="auto">
          <a:xfrm>
            <a:off x="5432430" y="34705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8" name="Line 18"/>
          <p:cNvSpPr>
            <a:spLocks noChangeShapeType="1"/>
          </p:cNvSpPr>
          <p:nvPr/>
        </p:nvSpPr>
        <p:spPr bwMode="auto">
          <a:xfrm flipH="1">
            <a:off x="5967425" y="347052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9" name="Freeform 19"/>
          <p:cNvSpPr>
            <a:spLocks/>
          </p:cNvSpPr>
          <p:nvPr/>
        </p:nvSpPr>
        <p:spPr bwMode="auto">
          <a:xfrm>
            <a:off x="5976950" y="2894259"/>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0" name="Line 20"/>
          <p:cNvSpPr>
            <a:spLocks noChangeShapeType="1"/>
          </p:cNvSpPr>
          <p:nvPr/>
        </p:nvSpPr>
        <p:spPr bwMode="auto">
          <a:xfrm flipH="1" flipV="1">
            <a:off x="5432425" y="3470500"/>
            <a:ext cx="2032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1" name="Line 21"/>
          <p:cNvSpPr>
            <a:spLocks noChangeShapeType="1"/>
          </p:cNvSpPr>
          <p:nvPr/>
        </p:nvSpPr>
        <p:spPr bwMode="auto">
          <a:xfrm flipV="1">
            <a:off x="5976950" y="3243509"/>
            <a:ext cx="2174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2" name="Line 22"/>
          <p:cNvSpPr>
            <a:spLocks noChangeShapeType="1"/>
          </p:cNvSpPr>
          <p:nvPr/>
        </p:nvSpPr>
        <p:spPr bwMode="auto">
          <a:xfrm flipV="1">
            <a:off x="5318125"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3" name="Line 23"/>
          <p:cNvSpPr>
            <a:spLocks noChangeShapeType="1"/>
          </p:cNvSpPr>
          <p:nvPr/>
        </p:nvSpPr>
        <p:spPr bwMode="auto">
          <a:xfrm flipV="1">
            <a:off x="5862638"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4" name="Freeform 24"/>
          <p:cNvSpPr>
            <a:spLocks/>
          </p:cNvSpPr>
          <p:nvPr/>
        </p:nvSpPr>
        <p:spPr bwMode="auto">
          <a:xfrm>
            <a:off x="5534037" y="2870425"/>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5" name="Line 25"/>
          <p:cNvSpPr>
            <a:spLocks noChangeShapeType="1"/>
          </p:cNvSpPr>
          <p:nvPr/>
        </p:nvSpPr>
        <p:spPr bwMode="auto">
          <a:xfrm flipH="1">
            <a:off x="5635637" y="3494334"/>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6" name="Freeform 26"/>
          <p:cNvSpPr>
            <a:spLocks/>
          </p:cNvSpPr>
          <p:nvPr/>
        </p:nvSpPr>
        <p:spPr bwMode="auto">
          <a:xfrm>
            <a:off x="5646738" y="2870425"/>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7" name="Line 27"/>
          <p:cNvSpPr>
            <a:spLocks noChangeShapeType="1"/>
          </p:cNvSpPr>
          <p:nvPr/>
        </p:nvSpPr>
        <p:spPr bwMode="auto">
          <a:xfrm>
            <a:off x="5646738" y="349433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8" name="Line 28"/>
          <p:cNvSpPr>
            <a:spLocks noChangeShapeType="1"/>
          </p:cNvSpPr>
          <p:nvPr/>
        </p:nvSpPr>
        <p:spPr bwMode="auto">
          <a:xfrm flipH="1" flipV="1">
            <a:off x="5646738" y="349433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9" name="Line 29"/>
          <p:cNvSpPr>
            <a:spLocks noChangeShapeType="1"/>
          </p:cNvSpPr>
          <p:nvPr/>
        </p:nvSpPr>
        <p:spPr bwMode="auto">
          <a:xfrm flipV="1">
            <a:off x="5534027" y="34943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0" name="Freeform 30"/>
          <p:cNvSpPr>
            <a:spLocks/>
          </p:cNvSpPr>
          <p:nvPr/>
        </p:nvSpPr>
        <p:spPr bwMode="auto">
          <a:xfrm>
            <a:off x="6080125" y="2894237"/>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1" name="Freeform 31"/>
          <p:cNvSpPr>
            <a:spLocks/>
          </p:cNvSpPr>
          <p:nvPr/>
        </p:nvSpPr>
        <p:spPr bwMode="auto">
          <a:xfrm>
            <a:off x="6194425" y="2943450"/>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2" name="Line 32"/>
          <p:cNvSpPr>
            <a:spLocks noChangeShapeType="1"/>
          </p:cNvSpPr>
          <p:nvPr/>
        </p:nvSpPr>
        <p:spPr bwMode="auto">
          <a:xfrm>
            <a:off x="6194425" y="3243509"/>
            <a:ext cx="2159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3" name="Freeform 33"/>
          <p:cNvSpPr>
            <a:spLocks/>
          </p:cNvSpPr>
          <p:nvPr/>
        </p:nvSpPr>
        <p:spPr bwMode="auto">
          <a:xfrm>
            <a:off x="5211763" y="3530847"/>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4" name="Freeform 34"/>
          <p:cNvSpPr>
            <a:spLocks/>
          </p:cNvSpPr>
          <p:nvPr/>
        </p:nvSpPr>
        <p:spPr bwMode="auto">
          <a:xfrm>
            <a:off x="5318125" y="35308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5" name="Freeform 35"/>
          <p:cNvSpPr>
            <a:spLocks/>
          </p:cNvSpPr>
          <p:nvPr/>
        </p:nvSpPr>
        <p:spPr bwMode="auto">
          <a:xfrm>
            <a:off x="5761038" y="2486272"/>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6" name="Line 36"/>
          <p:cNvSpPr>
            <a:spLocks noChangeShapeType="1"/>
          </p:cNvSpPr>
          <p:nvPr/>
        </p:nvSpPr>
        <p:spPr bwMode="auto">
          <a:xfrm flipH="1" flipV="1">
            <a:off x="5318125" y="35308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7" name="Line 37"/>
          <p:cNvSpPr>
            <a:spLocks noChangeShapeType="1"/>
          </p:cNvSpPr>
          <p:nvPr/>
        </p:nvSpPr>
        <p:spPr bwMode="auto">
          <a:xfrm flipV="1">
            <a:off x="5211763" y="3530847"/>
            <a:ext cx="10636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8" name="Line 38"/>
          <p:cNvSpPr>
            <a:spLocks noChangeShapeType="1"/>
          </p:cNvSpPr>
          <p:nvPr/>
        </p:nvSpPr>
        <p:spPr bwMode="auto">
          <a:xfrm>
            <a:off x="5761038" y="2870425"/>
            <a:ext cx="101600"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9" name="Freeform 39"/>
          <p:cNvSpPr>
            <a:spLocks/>
          </p:cNvSpPr>
          <p:nvPr/>
        </p:nvSpPr>
        <p:spPr bwMode="auto">
          <a:xfrm>
            <a:off x="6296025" y="2943450"/>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0" name="Freeform 40"/>
          <p:cNvSpPr>
            <a:spLocks/>
          </p:cNvSpPr>
          <p:nvPr/>
        </p:nvSpPr>
        <p:spPr bwMode="auto">
          <a:xfrm>
            <a:off x="6410337" y="3013300"/>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1" name="Line 41"/>
          <p:cNvSpPr>
            <a:spLocks noChangeShapeType="1"/>
          </p:cNvSpPr>
          <p:nvPr/>
        </p:nvSpPr>
        <p:spPr bwMode="auto">
          <a:xfrm>
            <a:off x="6410337" y="3254600"/>
            <a:ext cx="21907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2" name="Line 42"/>
          <p:cNvSpPr>
            <a:spLocks noChangeShapeType="1"/>
          </p:cNvSpPr>
          <p:nvPr/>
        </p:nvSpPr>
        <p:spPr bwMode="auto">
          <a:xfrm>
            <a:off x="6296028" y="2943450"/>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3" name="Freeform 43"/>
          <p:cNvSpPr>
            <a:spLocks/>
          </p:cNvSpPr>
          <p:nvPr/>
        </p:nvSpPr>
        <p:spPr bwMode="auto">
          <a:xfrm>
            <a:off x="5432430" y="2498950"/>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4" name="Line 44"/>
          <p:cNvSpPr>
            <a:spLocks noChangeShapeType="1"/>
          </p:cNvSpPr>
          <p:nvPr/>
        </p:nvSpPr>
        <p:spPr bwMode="auto">
          <a:xfrm>
            <a:off x="5534025" y="3567359"/>
            <a:ext cx="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5" name="Freeform 45"/>
          <p:cNvSpPr>
            <a:spLocks/>
          </p:cNvSpPr>
          <p:nvPr/>
        </p:nvSpPr>
        <p:spPr bwMode="auto">
          <a:xfrm>
            <a:off x="5534037" y="2498972"/>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6" name="Line 46"/>
          <p:cNvSpPr>
            <a:spLocks noChangeShapeType="1"/>
          </p:cNvSpPr>
          <p:nvPr/>
        </p:nvSpPr>
        <p:spPr bwMode="auto">
          <a:xfrm flipV="1">
            <a:off x="5432426" y="356735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7" name="Line 47"/>
          <p:cNvSpPr>
            <a:spLocks noChangeShapeType="1"/>
          </p:cNvSpPr>
          <p:nvPr/>
        </p:nvSpPr>
        <p:spPr bwMode="auto">
          <a:xfrm flipH="1">
            <a:off x="5534037" y="2870425"/>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8" name="Freeform 48"/>
          <p:cNvSpPr>
            <a:spLocks/>
          </p:cNvSpPr>
          <p:nvPr/>
        </p:nvSpPr>
        <p:spPr bwMode="auto">
          <a:xfrm>
            <a:off x="6524625" y="3013300"/>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9" name="Freeform 49"/>
          <p:cNvSpPr>
            <a:spLocks/>
          </p:cNvSpPr>
          <p:nvPr/>
        </p:nvSpPr>
        <p:spPr bwMode="auto">
          <a:xfrm>
            <a:off x="6629400" y="3013300"/>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0" name="Line 50"/>
          <p:cNvSpPr>
            <a:spLocks noChangeShapeType="1"/>
          </p:cNvSpPr>
          <p:nvPr/>
        </p:nvSpPr>
        <p:spPr bwMode="auto">
          <a:xfrm flipV="1">
            <a:off x="6629400" y="320699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1" name="Line 51"/>
          <p:cNvSpPr>
            <a:spLocks noChangeShapeType="1"/>
          </p:cNvSpPr>
          <p:nvPr/>
        </p:nvSpPr>
        <p:spPr bwMode="auto">
          <a:xfrm>
            <a:off x="6524627" y="3013300"/>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2" name="Freeform 52"/>
          <p:cNvSpPr>
            <a:spLocks/>
          </p:cNvSpPr>
          <p:nvPr/>
        </p:nvSpPr>
        <p:spPr bwMode="auto">
          <a:xfrm>
            <a:off x="5099062" y="3591172"/>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3" name="Freeform 53"/>
          <p:cNvSpPr>
            <a:spLocks/>
          </p:cNvSpPr>
          <p:nvPr/>
        </p:nvSpPr>
        <p:spPr bwMode="auto">
          <a:xfrm>
            <a:off x="5211763" y="3591172"/>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4" name="Line 54"/>
          <p:cNvSpPr>
            <a:spLocks noChangeShapeType="1"/>
          </p:cNvSpPr>
          <p:nvPr/>
        </p:nvSpPr>
        <p:spPr bwMode="auto">
          <a:xfrm flipH="1" flipV="1">
            <a:off x="5211763" y="3591150"/>
            <a:ext cx="2079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5" name="Line 55"/>
          <p:cNvSpPr>
            <a:spLocks noChangeShapeType="1"/>
          </p:cNvSpPr>
          <p:nvPr/>
        </p:nvSpPr>
        <p:spPr bwMode="auto">
          <a:xfrm flipV="1">
            <a:off x="5111762" y="3591172"/>
            <a:ext cx="100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6" name="Freeform 56"/>
          <p:cNvSpPr>
            <a:spLocks/>
          </p:cNvSpPr>
          <p:nvPr/>
        </p:nvSpPr>
        <p:spPr bwMode="auto">
          <a:xfrm>
            <a:off x="5976950" y="2462437"/>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7" name="Freeform 57"/>
          <p:cNvSpPr>
            <a:spLocks/>
          </p:cNvSpPr>
          <p:nvPr/>
        </p:nvSpPr>
        <p:spPr bwMode="auto">
          <a:xfrm>
            <a:off x="6080125" y="2462459"/>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8" name="Line 58"/>
          <p:cNvSpPr>
            <a:spLocks noChangeShapeType="1"/>
          </p:cNvSpPr>
          <p:nvPr/>
        </p:nvSpPr>
        <p:spPr bwMode="auto">
          <a:xfrm flipH="1" flipV="1">
            <a:off x="6080125" y="2894259"/>
            <a:ext cx="215900"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9" name="Freeform 59"/>
          <p:cNvSpPr>
            <a:spLocks/>
          </p:cNvSpPr>
          <p:nvPr/>
        </p:nvSpPr>
        <p:spPr bwMode="auto">
          <a:xfrm>
            <a:off x="6740525" y="3013322"/>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0" name="Freeform 60"/>
          <p:cNvSpPr>
            <a:spLocks/>
          </p:cNvSpPr>
          <p:nvPr/>
        </p:nvSpPr>
        <p:spPr bwMode="auto">
          <a:xfrm>
            <a:off x="6845312" y="3073625"/>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1" name="Line 61"/>
          <p:cNvSpPr>
            <a:spLocks noChangeShapeType="1"/>
          </p:cNvSpPr>
          <p:nvPr/>
        </p:nvSpPr>
        <p:spPr bwMode="auto">
          <a:xfrm flipV="1">
            <a:off x="6845312" y="3194275"/>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2" name="Line 62"/>
          <p:cNvSpPr>
            <a:spLocks noChangeShapeType="1"/>
          </p:cNvSpPr>
          <p:nvPr/>
        </p:nvSpPr>
        <p:spPr bwMode="auto">
          <a:xfrm>
            <a:off x="6740527" y="3013322"/>
            <a:ext cx="104775"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3" name="Freeform 63"/>
          <p:cNvSpPr>
            <a:spLocks/>
          </p:cNvSpPr>
          <p:nvPr/>
        </p:nvSpPr>
        <p:spPr bwMode="auto">
          <a:xfrm>
            <a:off x="5318125" y="2138587"/>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4" name="Line 64"/>
          <p:cNvSpPr>
            <a:spLocks noChangeShapeType="1"/>
          </p:cNvSpPr>
          <p:nvPr/>
        </p:nvSpPr>
        <p:spPr bwMode="auto">
          <a:xfrm flipH="1">
            <a:off x="5419725" y="362768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5" name="Freeform 65"/>
          <p:cNvSpPr>
            <a:spLocks/>
          </p:cNvSpPr>
          <p:nvPr/>
        </p:nvSpPr>
        <p:spPr bwMode="auto">
          <a:xfrm>
            <a:off x="5432430" y="2138609"/>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6" name="Line 66"/>
          <p:cNvSpPr>
            <a:spLocks noChangeShapeType="1"/>
          </p:cNvSpPr>
          <p:nvPr/>
        </p:nvSpPr>
        <p:spPr bwMode="auto">
          <a:xfrm flipV="1">
            <a:off x="5318125" y="362768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7" name="Freeform 67"/>
          <p:cNvSpPr>
            <a:spLocks/>
          </p:cNvSpPr>
          <p:nvPr/>
        </p:nvSpPr>
        <p:spPr bwMode="auto">
          <a:xfrm>
            <a:off x="6194425" y="2462459"/>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8" name="Freeform 68"/>
          <p:cNvSpPr>
            <a:spLocks/>
          </p:cNvSpPr>
          <p:nvPr/>
        </p:nvSpPr>
        <p:spPr bwMode="auto">
          <a:xfrm>
            <a:off x="6296025" y="2652959"/>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9" name="Line 69"/>
          <p:cNvSpPr>
            <a:spLocks noChangeShapeType="1"/>
          </p:cNvSpPr>
          <p:nvPr/>
        </p:nvSpPr>
        <p:spPr bwMode="auto">
          <a:xfrm flipH="1" flipV="1">
            <a:off x="6296025" y="2943450"/>
            <a:ext cx="228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0" name="Freeform 70"/>
          <p:cNvSpPr>
            <a:spLocks/>
          </p:cNvSpPr>
          <p:nvPr/>
        </p:nvSpPr>
        <p:spPr bwMode="auto">
          <a:xfrm>
            <a:off x="6958013" y="3073625"/>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1" name="Freeform 71"/>
          <p:cNvSpPr>
            <a:spLocks/>
          </p:cNvSpPr>
          <p:nvPr/>
        </p:nvSpPr>
        <p:spPr bwMode="auto">
          <a:xfrm>
            <a:off x="7072313" y="3194297"/>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2" name="Freeform 72"/>
          <p:cNvSpPr>
            <a:spLocks/>
          </p:cNvSpPr>
          <p:nvPr/>
        </p:nvSpPr>
        <p:spPr bwMode="auto">
          <a:xfrm>
            <a:off x="4984762" y="2641825"/>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3" name="Freeform 73"/>
          <p:cNvSpPr>
            <a:spLocks/>
          </p:cNvSpPr>
          <p:nvPr/>
        </p:nvSpPr>
        <p:spPr bwMode="auto">
          <a:xfrm>
            <a:off x="5099062" y="2641825"/>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4" name="Line 74"/>
          <p:cNvSpPr>
            <a:spLocks noChangeShapeType="1"/>
          </p:cNvSpPr>
          <p:nvPr/>
        </p:nvSpPr>
        <p:spPr bwMode="auto">
          <a:xfrm>
            <a:off x="5099050" y="3651497"/>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5" name="Line 75"/>
          <p:cNvSpPr>
            <a:spLocks noChangeShapeType="1"/>
          </p:cNvSpPr>
          <p:nvPr/>
        </p:nvSpPr>
        <p:spPr bwMode="auto">
          <a:xfrm flipH="1" flipV="1">
            <a:off x="7072325" y="3194297"/>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6" name="Line 76"/>
          <p:cNvSpPr>
            <a:spLocks noChangeShapeType="1"/>
          </p:cNvSpPr>
          <p:nvPr/>
        </p:nvSpPr>
        <p:spPr bwMode="auto">
          <a:xfrm>
            <a:off x="6958013" y="30736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7" name="Line 77"/>
          <p:cNvSpPr>
            <a:spLocks noChangeShapeType="1"/>
          </p:cNvSpPr>
          <p:nvPr/>
        </p:nvSpPr>
        <p:spPr bwMode="auto">
          <a:xfrm flipH="1" flipV="1">
            <a:off x="5099062" y="3651475"/>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8" name="Line 78"/>
          <p:cNvSpPr>
            <a:spLocks noChangeShapeType="1"/>
          </p:cNvSpPr>
          <p:nvPr/>
        </p:nvSpPr>
        <p:spPr bwMode="auto">
          <a:xfrm flipV="1">
            <a:off x="4984752" y="3651475"/>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9" name="Freeform 79"/>
          <p:cNvSpPr>
            <a:spLocks/>
          </p:cNvSpPr>
          <p:nvPr/>
        </p:nvSpPr>
        <p:spPr bwMode="auto">
          <a:xfrm>
            <a:off x="6410337" y="2652959"/>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0" name="Freeform 80"/>
          <p:cNvSpPr>
            <a:spLocks/>
          </p:cNvSpPr>
          <p:nvPr/>
        </p:nvSpPr>
        <p:spPr bwMode="auto">
          <a:xfrm>
            <a:off x="6524625" y="2773609"/>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1" name="Line 81"/>
          <p:cNvSpPr>
            <a:spLocks noChangeShapeType="1"/>
          </p:cNvSpPr>
          <p:nvPr/>
        </p:nvSpPr>
        <p:spPr bwMode="auto">
          <a:xfrm flipH="1">
            <a:off x="6524625" y="3013322"/>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2" name="Line 82"/>
          <p:cNvSpPr>
            <a:spLocks noChangeShapeType="1"/>
          </p:cNvSpPr>
          <p:nvPr/>
        </p:nvSpPr>
        <p:spPr bwMode="auto">
          <a:xfrm>
            <a:off x="6410328" y="2652959"/>
            <a:ext cx="1143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3" name="Freeform 83"/>
          <p:cNvSpPr>
            <a:spLocks/>
          </p:cNvSpPr>
          <p:nvPr/>
        </p:nvSpPr>
        <p:spPr bwMode="auto">
          <a:xfrm>
            <a:off x="7288213" y="3278412"/>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4" name="Freeform 84"/>
          <p:cNvSpPr>
            <a:spLocks/>
          </p:cNvSpPr>
          <p:nvPr/>
        </p:nvSpPr>
        <p:spPr bwMode="auto">
          <a:xfrm>
            <a:off x="7173925" y="3230809"/>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5" name="Line 85"/>
          <p:cNvSpPr>
            <a:spLocks noChangeShapeType="1"/>
          </p:cNvSpPr>
          <p:nvPr/>
        </p:nvSpPr>
        <p:spPr bwMode="auto">
          <a:xfrm flipH="1">
            <a:off x="7277112" y="3278412"/>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6" name="Line 86"/>
          <p:cNvSpPr>
            <a:spLocks noChangeShapeType="1"/>
          </p:cNvSpPr>
          <p:nvPr/>
        </p:nvSpPr>
        <p:spPr bwMode="auto">
          <a:xfrm>
            <a:off x="7288213" y="3278434"/>
            <a:ext cx="214312"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7" name="Line 87"/>
          <p:cNvSpPr>
            <a:spLocks noChangeShapeType="1"/>
          </p:cNvSpPr>
          <p:nvPr/>
        </p:nvSpPr>
        <p:spPr bwMode="auto">
          <a:xfrm>
            <a:off x="7173913" y="323080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8" name="Freeform 88"/>
          <p:cNvSpPr>
            <a:spLocks/>
          </p:cNvSpPr>
          <p:nvPr/>
        </p:nvSpPr>
        <p:spPr bwMode="auto">
          <a:xfrm>
            <a:off x="5211763" y="1670275"/>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9" name="Freeform 89"/>
          <p:cNvSpPr>
            <a:spLocks/>
          </p:cNvSpPr>
          <p:nvPr/>
        </p:nvSpPr>
        <p:spPr bwMode="auto">
          <a:xfrm>
            <a:off x="5318125" y="1670275"/>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0" name="Freeform 90"/>
          <p:cNvSpPr>
            <a:spLocks/>
          </p:cNvSpPr>
          <p:nvPr/>
        </p:nvSpPr>
        <p:spPr bwMode="auto">
          <a:xfrm>
            <a:off x="7391400" y="368800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1" name="Freeform 91"/>
          <p:cNvSpPr>
            <a:spLocks/>
          </p:cNvSpPr>
          <p:nvPr/>
        </p:nvSpPr>
        <p:spPr bwMode="auto">
          <a:xfrm>
            <a:off x="7502530" y="3688009"/>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2" name="Line 92"/>
          <p:cNvSpPr>
            <a:spLocks noChangeShapeType="1"/>
          </p:cNvSpPr>
          <p:nvPr/>
        </p:nvSpPr>
        <p:spPr bwMode="auto">
          <a:xfrm flipH="1">
            <a:off x="5318125" y="2138587"/>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3" name="Line 93"/>
          <p:cNvSpPr>
            <a:spLocks noChangeShapeType="1"/>
          </p:cNvSpPr>
          <p:nvPr/>
        </p:nvSpPr>
        <p:spPr bwMode="auto">
          <a:xfrm>
            <a:off x="5211763" y="2641825"/>
            <a:ext cx="106362"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4" name="Line 94"/>
          <p:cNvSpPr>
            <a:spLocks noChangeShapeType="1"/>
          </p:cNvSpPr>
          <p:nvPr/>
        </p:nvSpPr>
        <p:spPr bwMode="auto">
          <a:xfrm>
            <a:off x="7502530" y="3687987"/>
            <a:ext cx="220663"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5" name="Line 95"/>
          <p:cNvSpPr>
            <a:spLocks noChangeShapeType="1"/>
          </p:cNvSpPr>
          <p:nvPr/>
        </p:nvSpPr>
        <p:spPr bwMode="auto">
          <a:xfrm flipV="1">
            <a:off x="7400930" y="3688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6" name="Freeform 96"/>
          <p:cNvSpPr>
            <a:spLocks/>
          </p:cNvSpPr>
          <p:nvPr/>
        </p:nvSpPr>
        <p:spPr bwMode="auto">
          <a:xfrm>
            <a:off x="6629400" y="2773609"/>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7" name="Freeform 97"/>
          <p:cNvSpPr>
            <a:spLocks/>
          </p:cNvSpPr>
          <p:nvPr/>
        </p:nvSpPr>
        <p:spPr bwMode="auto">
          <a:xfrm>
            <a:off x="6740525" y="2930772"/>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8" name="Line 98"/>
          <p:cNvSpPr>
            <a:spLocks noChangeShapeType="1"/>
          </p:cNvSpPr>
          <p:nvPr/>
        </p:nvSpPr>
        <p:spPr bwMode="auto">
          <a:xfrm flipH="1" flipV="1">
            <a:off x="6740525" y="3013322"/>
            <a:ext cx="2174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9" name="Line 99"/>
          <p:cNvSpPr>
            <a:spLocks noChangeShapeType="1"/>
          </p:cNvSpPr>
          <p:nvPr/>
        </p:nvSpPr>
        <p:spPr bwMode="auto">
          <a:xfrm>
            <a:off x="6629412" y="2773609"/>
            <a:ext cx="111125"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0" name="Freeform 100"/>
          <p:cNvSpPr>
            <a:spLocks/>
          </p:cNvSpPr>
          <p:nvPr/>
        </p:nvSpPr>
        <p:spPr bwMode="auto">
          <a:xfrm>
            <a:off x="4883150" y="2498950"/>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1" name="Freeform 101"/>
          <p:cNvSpPr>
            <a:spLocks/>
          </p:cNvSpPr>
          <p:nvPr/>
        </p:nvSpPr>
        <p:spPr bwMode="auto">
          <a:xfrm>
            <a:off x="4984762" y="2498972"/>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2" name="Freeform 102"/>
          <p:cNvSpPr>
            <a:spLocks/>
          </p:cNvSpPr>
          <p:nvPr/>
        </p:nvSpPr>
        <p:spPr bwMode="auto">
          <a:xfrm>
            <a:off x="7620000" y="3721347"/>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3" name="Line 103"/>
          <p:cNvSpPr>
            <a:spLocks noChangeShapeType="1"/>
          </p:cNvSpPr>
          <p:nvPr/>
        </p:nvSpPr>
        <p:spPr bwMode="auto">
          <a:xfrm flipV="1">
            <a:off x="4883150" y="37213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4" name="Line 104"/>
          <p:cNvSpPr>
            <a:spLocks noChangeShapeType="1"/>
          </p:cNvSpPr>
          <p:nvPr/>
        </p:nvSpPr>
        <p:spPr bwMode="auto">
          <a:xfrm flipH="1">
            <a:off x="4984762" y="2641825"/>
            <a:ext cx="227013"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5" name="Line 105"/>
          <p:cNvSpPr>
            <a:spLocks noChangeShapeType="1"/>
          </p:cNvSpPr>
          <p:nvPr/>
        </p:nvSpPr>
        <p:spPr bwMode="auto">
          <a:xfrm flipV="1">
            <a:off x="7620000" y="3721347"/>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6" name="Freeform 106"/>
          <p:cNvSpPr>
            <a:spLocks/>
          </p:cNvSpPr>
          <p:nvPr/>
        </p:nvSpPr>
        <p:spPr bwMode="auto">
          <a:xfrm>
            <a:off x="6958013" y="3073625"/>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7" name="Line 107"/>
          <p:cNvSpPr>
            <a:spLocks noChangeShapeType="1"/>
          </p:cNvSpPr>
          <p:nvPr/>
        </p:nvSpPr>
        <p:spPr bwMode="auto">
          <a:xfrm flipH="1" flipV="1">
            <a:off x="6958013" y="3073625"/>
            <a:ext cx="2159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8" name="Freeform 108"/>
          <p:cNvSpPr>
            <a:spLocks/>
          </p:cNvSpPr>
          <p:nvPr/>
        </p:nvSpPr>
        <p:spPr bwMode="auto">
          <a:xfrm>
            <a:off x="6845312" y="2930750"/>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9" name="Line 109"/>
          <p:cNvSpPr>
            <a:spLocks noChangeShapeType="1"/>
          </p:cNvSpPr>
          <p:nvPr/>
        </p:nvSpPr>
        <p:spPr bwMode="auto">
          <a:xfrm>
            <a:off x="6845302" y="29307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0" name="Line 110"/>
          <p:cNvSpPr>
            <a:spLocks noChangeShapeType="1"/>
          </p:cNvSpPr>
          <p:nvPr/>
        </p:nvSpPr>
        <p:spPr bwMode="auto">
          <a:xfrm flipH="1" flipV="1">
            <a:off x="6194425" y="2462437"/>
            <a:ext cx="215900"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1" name="Freeform 111"/>
          <p:cNvSpPr>
            <a:spLocks/>
          </p:cNvSpPr>
          <p:nvPr/>
        </p:nvSpPr>
        <p:spPr bwMode="auto">
          <a:xfrm>
            <a:off x="7173925" y="3230809"/>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2" name="Freeform 112"/>
          <p:cNvSpPr>
            <a:spLocks/>
          </p:cNvSpPr>
          <p:nvPr/>
        </p:nvSpPr>
        <p:spPr bwMode="auto">
          <a:xfrm>
            <a:off x="7391400" y="374833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3" name="Line 113"/>
          <p:cNvSpPr>
            <a:spLocks noChangeShapeType="1"/>
          </p:cNvSpPr>
          <p:nvPr/>
        </p:nvSpPr>
        <p:spPr bwMode="auto">
          <a:xfrm>
            <a:off x="7400937" y="3748312"/>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4" name="Freeform 114"/>
          <p:cNvSpPr>
            <a:spLocks/>
          </p:cNvSpPr>
          <p:nvPr/>
        </p:nvSpPr>
        <p:spPr bwMode="auto">
          <a:xfrm>
            <a:off x="7288213" y="3375272"/>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5" name="Line 115"/>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6" name="Line 116"/>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7" name="Line 117"/>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8" name="Line 118"/>
          <p:cNvSpPr>
            <a:spLocks noChangeShapeType="1"/>
          </p:cNvSpPr>
          <p:nvPr/>
        </p:nvSpPr>
        <p:spPr bwMode="auto">
          <a:xfrm flipH="1" flipV="1">
            <a:off x="7173925" y="3230809"/>
            <a:ext cx="21748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9" name="Freeform 119"/>
          <p:cNvSpPr>
            <a:spLocks/>
          </p:cNvSpPr>
          <p:nvPr/>
        </p:nvSpPr>
        <p:spPr bwMode="auto">
          <a:xfrm>
            <a:off x="7072313" y="3170462"/>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0" name="Freeform 120"/>
          <p:cNvSpPr>
            <a:spLocks/>
          </p:cNvSpPr>
          <p:nvPr/>
        </p:nvSpPr>
        <p:spPr bwMode="auto">
          <a:xfrm>
            <a:off x="6410337" y="2486272"/>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1" name="Line 121"/>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2" name="Line 122"/>
          <p:cNvSpPr>
            <a:spLocks noChangeShapeType="1"/>
          </p:cNvSpPr>
          <p:nvPr/>
        </p:nvSpPr>
        <p:spPr bwMode="auto">
          <a:xfrm>
            <a:off x="7288220" y="3387950"/>
            <a:ext cx="10318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3" name="Line 123"/>
          <p:cNvSpPr>
            <a:spLocks noChangeShapeType="1"/>
          </p:cNvSpPr>
          <p:nvPr/>
        </p:nvSpPr>
        <p:spPr bwMode="auto">
          <a:xfrm>
            <a:off x="7072313" y="31704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4" name="Line 124"/>
          <p:cNvSpPr>
            <a:spLocks noChangeShapeType="1"/>
          </p:cNvSpPr>
          <p:nvPr/>
        </p:nvSpPr>
        <p:spPr bwMode="auto">
          <a:xfrm flipH="1" flipV="1">
            <a:off x="6410337" y="2652937"/>
            <a:ext cx="2190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5" name="Freeform 125"/>
          <p:cNvSpPr>
            <a:spLocks/>
          </p:cNvSpPr>
          <p:nvPr/>
        </p:nvSpPr>
        <p:spPr bwMode="auto">
          <a:xfrm>
            <a:off x="6524625" y="2486272"/>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6" name="Freeform 126"/>
          <p:cNvSpPr>
            <a:spLocks/>
          </p:cNvSpPr>
          <p:nvPr/>
        </p:nvSpPr>
        <p:spPr bwMode="auto">
          <a:xfrm>
            <a:off x="6629400" y="2738662"/>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7" name="Freeform 127"/>
          <p:cNvSpPr>
            <a:spLocks/>
          </p:cNvSpPr>
          <p:nvPr/>
        </p:nvSpPr>
        <p:spPr bwMode="auto">
          <a:xfrm>
            <a:off x="4768850" y="2702150"/>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8" name="Freeform 128"/>
          <p:cNvSpPr>
            <a:spLocks/>
          </p:cNvSpPr>
          <p:nvPr/>
        </p:nvSpPr>
        <p:spPr bwMode="auto">
          <a:xfrm>
            <a:off x="4883150" y="2498950"/>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9" name="Freeform 129"/>
          <p:cNvSpPr>
            <a:spLocks/>
          </p:cNvSpPr>
          <p:nvPr/>
        </p:nvSpPr>
        <p:spPr bwMode="auto">
          <a:xfrm>
            <a:off x="7502530" y="378165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0" name="Freeform 130"/>
          <p:cNvSpPr>
            <a:spLocks/>
          </p:cNvSpPr>
          <p:nvPr/>
        </p:nvSpPr>
        <p:spPr bwMode="auto">
          <a:xfrm>
            <a:off x="7620000" y="378165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1" name="Line 131"/>
          <p:cNvSpPr>
            <a:spLocks noChangeShapeType="1"/>
          </p:cNvSpPr>
          <p:nvPr/>
        </p:nvSpPr>
        <p:spPr bwMode="auto">
          <a:xfrm flipH="1" flipV="1">
            <a:off x="6629400" y="2773609"/>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2" name="Line 132"/>
          <p:cNvSpPr>
            <a:spLocks noChangeShapeType="1"/>
          </p:cNvSpPr>
          <p:nvPr/>
        </p:nvSpPr>
        <p:spPr bwMode="auto">
          <a:xfrm>
            <a:off x="4768850" y="3375250"/>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3" name="Line 133"/>
          <p:cNvSpPr>
            <a:spLocks noChangeShapeType="1"/>
          </p:cNvSpPr>
          <p:nvPr/>
        </p:nvSpPr>
        <p:spPr bwMode="auto">
          <a:xfrm flipH="1">
            <a:off x="4883150" y="2498950"/>
            <a:ext cx="215900"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4" name="Line 134"/>
          <p:cNvSpPr>
            <a:spLocks noChangeShapeType="1"/>
          </p:cNvSpPr>
          <p:nvPr/>
        </p:nvSpPr>
        <p:spPr bwMode="auto">
          <a:xfrm flipH="1" flipV="1">
            <a:off x="7620000" y="378165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5" name="Line 135"/>
          <p:cNvSpPr>
            <a:spLocks noChangeShapeType="1"/>
          </p:cNvSpPr>
          <p:nvPr/>
        </p:nvSpPr>
        <p:spPr bwMode="auto">
          <a:xfrm flipV="1">
            <a:off x="7502537" y="3781672"/>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6" name="Freeform 136"/>
          <p:cNvSpPr>
            <a:spLocks/>
          </p:cNvSpPr>
          <p:nvPr/>
        </p:nvSpPr>
        <p:spPr bwMode="auto">
          <a:xfrm>
            <a:off x="6845312" y="2930750"/>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7" name="Line 137"/>
          <p:cNvSpPr>
            <a:spLocks noChangeShapeType="1"/>
          </p:cNvSpPr>
          <p:nvPr/>
        </p:nvSpPr>
        <p:spPr bwMode="auto">
          <a:xfrm flipH="1" flipV="1">
            <a:off x="6845312" y="2930750"/>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8" name="Freeform 138"/>
          <p:cNvSpPr>
            <a:spLocks/>
          </p:cNvSpPr>
          <p:nvPr/>
        </p:nvSpPr>
        <p:spPr bwMode="auto">
          <a:xfrm>
            <a:off x="6740525" y="2738662"/>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9" name="Line 139"/>
          <p:cNvSpPr>
            <a:spLocks noChangeShapeType="1"/>
          </p:cNvSpPr>
          <p:nvPr/>
        </p:nvSpPr>
        <p:spPr bwMode="auto">
          <a:xfrm>
            <a:off x="6740527" y="2738662"/>
            <a:ext cx="104775"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0" name="Line 140"/>
          <p:cNvSpPr>
            <a:spLocks noChangeShapeType="1"/>
          </p:cNvSpPr>
          <p:nvPr/>
        </p:nvSpPr>
        <p:spPr bwMode="auto">
          <a:xfrm flipV="1">
            <a:off x="7723190" y="3818164"/>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1" name="Freeform 141"/>
          <p:cNvSpPr>
            <a:spLocks/>
          </p:cNvSpPr>
          <p:nvPr/>
        </p:nvSpPr>
        <p:spPr bwMode="auto">
          <a:xfrm>
            <a:off x="6958013" y="3064122"/>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2" name="Freeform 142"/>
          <p:cNvSpPr>
            <a:spLocks/>
          </p:cNvSpPr>
          <p:nvPr/>
        </p:nvSpPr>
        <p:spPr bwMode="auto">
          <a:xfrm>
            <a:off x="7072313" y="3170462"/>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3" name="Freeform 143"/>
          <p:cNvSpPr>
            <a:spLocks/>
          </p:cNvSpPr>
          <p:nvPr/>
        </p:nvSpPr>
        <p:spPr bwMode="auto">
          <a:xfrm>
            <a:off x="5099062" y="163376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4" name="Freeform 144"/>
          <p:cNvSpPr>
            <a:spLocks/>
          </p:cNvSpPr>
          <p:nvPr/>
        </p:nvSpPr>
        <p:spPr bwMode="auto">
          <a:xfrm>
            <a:off x="5211763" y="163376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5" name="Line 145"/>
          <p:cNvSpPr>
            <a:spLocks noChangeShapeType="1"/>
          </p:cNvSpPr>
          <p:nvPr/>
        </p:nvSpPr>
        <p:spPr bwMode="auto">
          <a:xfrm flipH="1" flipV="1">
            <a:off x="7072313" y="3170462"/>
            <a:ext cx="21590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6" name="Line 146"/>
          <p:cNvSpPr>
            <a:spLocks noChangeShapeType="1"/>
          </p:cNvSpPr>
          <p:nvPr/>
        </p:nvSpPr>
        <p:spPr bwMode="auto">
          <a:xfrm>
            <a:off x="6958013" y="3064100"/>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7" name="Line 147"/>
          <p:cNvSpPr>
            <a:spLocks noChangeShapeType="1"/>
          </p:cNvSpPr>
          <p:nvPr/>
        </p:nvSpPr>
        <p:spPr bwMode="auto">
          <a:xfrm>
            <a:off x="5432426" y="1670275"/>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8" name="Line 148"/>
          <p:cNvSpPr>
            <a:spLocks noChangeShapeType="1"/>
          </p:cNvSpPr>
          <p:nvPr/>
        </p:nvSpPr>
        <p:spPr bwMode="auto">
          <a:xfrm>
            <a:off x="5099052" y="24989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9" name="Line 149"/>
          <p:cNvSpPr>
            <a:spLocks noChangeShapeType="1"/>
          </p:cNvSpPr>
          <p:nvPr/>
        </p:nvSpPr>
        <p:spPr bwMode="auto">
          <a:xfrm flipH="1">
            <a:off x="5211763" y="1670275"/>
            <a:ext cx="220662"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0" name="Freeform 150"/>
          <p:cNvSpPr>
            <a:spLocks/>
          </p:cNvSpPr>
          <p:nvPr/>
        </p:nvSpPr>
        <p:spPr bwMode="auto">
          <a:xfrm>
            <a:off x="7288213" y="3375250"/>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1" name="Line 151"/>
          <p:cNvSpPr>
            <a:spLocks noChangeShapeType="1"/>
          </p:cNvSpPr>
          <p:nvPr/>
        </p:nvSpPr>
        <p:spPr bwMode="auto">
          <a:xfrm>
            <a:off x="7288225" y="3375250"/>
            <a:ext cx="15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2" name="Freeform 152"/>
          <p:cNvSpPr>
            <a:spLocks/>
          </p:cNvSpPr>
          <p:nvPr/>
        </p:nvSpPr>
        <p:spPr bwMode="auto">
          <a:xfrm>
            <a:off x="7173925" y="3364159"/>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3" name="Freeform 153"/>
          <p:cNvSpPr>
            <a:spLocks/>
          </p:cNvSpPr>
          <p:nvPr/>
        </p:nvSpPr>
        <p:spPr bwMode="auto">
          <a:xfrm>
            <a:off x="7391400" y="384197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4" name="Freeform 154"/>
          <p:cNvSpPr>
            <a:spLocks/>
          </p:cNvSpPr>
          <p:nvPr/>
        </p:nvSpPr>
        <p:spPr bwMode="auto">
          <a:xfrm>
            <a:off x="7502530" y="384197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5" name="Line 155"/>
          <p:cNvSpPr>
            <a:spLocks noChangeShapeType="1"/>
          </p:cNvSpPr>
          <p:nvPr/>
        </p:nvSpPr>
        <p:spPr bwMode="auto">
          <a:xfrm flipH="1" flipV="1">
            <a:off x="7288213" y="3375272"/>
            <a:ext cx="214312"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6" name="Line 156"/>
          <p:cNvSpPr>
            <a:spLocks noChangeShapeType="1"/>
          </p:cNvSpPr>
          <p:nvPr/>
        </p:nvSpPr>
        <p:spPr bwMode="auto">
          <a:xfrm>
            <a:off x="7173913" y="33641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7" name="Line 157"/>
          <p:cNvSpPr>
            <a:spLocks noChangeShapeType="1"/>
          </p:cNvSpPr>
          <p:nvPr/>
        </p:nvSpPr>
        <p:spPr bwMode="auto">
          <a:xfrm flipH="1" flipV="1">
            <a:off x="7502530" y="3841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8" name="Line 158"/>
          <p:cNvSpPr>
            <a:spLocks noChangeShapeType="1"/>
          </p:cNvSpPr>
          <p:nvPr/>
        </p:nvSpPr>
        <p:spPr bwMode="auto">
          <a:xfrm flipV="1">
            <a:off x="7400930" y="38419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9" name="Freeform 159"/>
          <p:cNvSpPr>
            <a:spLocks/>
          </p:cNvSpPr>
          <p:nvPr/>
        </p:nvSpPr>
        <p:spPr bwMode="auto">
          <a:xfrm>
            <a:off x="6524625" y="2486250"/>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0" name="Line 160"/>
          <p:cNvSpPr>
            <a:spLocks noChangeShapeType="1"/>
          </p:cNvSpPr>
          <p:nvPr/>
        </p:nvSpPr>
        <p:spPr bwMode="auto">
          <a:xfrm flipH="1" flipV="1">
            <a:off x="6524625" y="2486250"/>
            <a:ext cx="215900"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1" name="Freeform 161"/>
          <p:cNvSpPr>
            <a:spLocks/>
          </p:cNvSpPr>
          <p:nvPr/>
        </p:nvSpPr>
        <p:spPr bwMode="auto">
          <a:xfrm>
            <a:off x="4667250" y="2989509"/>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2" name="Freeform 162"/>
          <p:cNvSpPr>
            <a:spLocks/>
          </p:cNvSpPr>
          <p:nvPr/>
        </p:nvSpPr>
        <p:spPr bwMode="auto">
          <a:xfrm>
            <a:off x="4768850" y="2702150"/>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3" name="Freeform 163"/>
          <p:cNvSpPr>
            <a:spLocks/>
          </p:cNvSpPr>
          <p:nvPr/>
        </p:nvSpPr>
        <p:spPr bwMode="auto">
          <a:xfrm>
            <a:off x="7620000" y="387848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4" name="Line 164"/>
          <p:cNvSpPr>
            <a:spLocks noChangeShapeType="1"/>
          </p:cNvSpPr>
          <p:nvPr/>
        </p:nvSpPr>
        <p:spPr bwMode="auto">
          <a:xfrm flipV="1">
            <a:off x="4667250" y="3375250"/>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5" name="Line 165"/>
          <p:cNvSpPr>
            <a:spLocks noChangeShapeType="1"/>
          </p:cNvSpPr>
          <p:nvPr/>
        </p:nvSpPr>
        <p:spPr bwMode="auto">
          <a:xfrm flipH="1">
            <a:off x="4768850" y="2702150"/>
            <a:ext cx="215900"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6" name="Line 166"/>
          <p:cNvSpPr>
            <a:spLocks noChangeShapeType="1"/>
          </p:cNvSpPr>
          <p:nvPr/>
        </p:nvSpPr>
        <p:spPr bwMode="auto">
          <a:xfrm flipV="1">
            <a:off x="7620000" y="3878489"/>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7" name="Freeform 167"/>
          <p:cNvSpPr>
            <a:spLocks/>
          </p:cNvSpPr>
          <p:nvPr/>
        </p:nvSpPr>
        <p:spPr bwMode="auto">
          <a:xfrm>
            <a:off x="6629400" y="2619600"/>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8" name="Freeform 168"/>
          <p:cNvSpPr>
            <a:spLocks/>
          </p:cNvSpPr>
          <p:nvPr/>
        </p:nvSpPr>
        <p:spPr bwMode="auto">
          <a:xfrm>
            <a:off x="6740525" y="2738662"/>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9" name="Line 169"/>
          <p:cNvSpPr>
            <a:spLocks noChangeShapeType="1"/>
          </p:cNvSpPr>
          <p:nvPr/>
        </p:nvSpPr>
        <p:spPr bwMode="auto">
          <a:xfrm flipH="1" flipV="1">
            <a:off x="6740525" y="2738662"/>
            <a:ext cx="217488"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0" name="Line 170"/>
          <p:cNvSpPr>
            <a:spLocks noChangeShapeType="1"/>
          </p:cNvSpPr>
          <p:nvPr/>
        </p:nvSpPr>
        <p:spPr bwMode="auto">
          <a:xfrm>
            <a:off x="6629412" y="2619600"/>
            <a:ext cx="111125"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1" name="Freeform 171"/>
          <p:cNvSpPr>
            <a:spLocks/>
          </p:cNvSpPr>
          <p:nvPr/>
        </p:nvSpPr>
        <p:spPr bwMode="auto">
          <a:xfrm>
            <a:off x="6845312" y="2943450"/>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2" name="Freeform 172"/>
          <p:cNvSpPr>
            <a:spLocks/>
          </p:cNvSpPr>
          <p:nvPr/>
        </p:nvSpPr>
        <p:spPr bwMode="auto">
          <a:xfrm>
            <a:off x="6958013" y="3064122"/>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3" name="Freeform 173"/>
          <p:cNvSpPr>
            <a:spLocks/>
          </p:cNvSpPr>
          <p:nvPr/>
        </p:nvSpPr>
        <p:spPr bwMode="auto">
          <a:xfrm>
            <a:off x="4984762" y="1897289"/>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4" name="Freeform 174"/>
          <p:cNvSpPr>
            <a:spLocks/>
          </p:cNvSpPr>
          <p:nvPr/>
        </p:nvSpPr>
        <p:spPr bwMode="auto">
          <a:xfrm>
            <a:off x="5099062" y="1633762"/>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5" name="Line 175"/>
          <p:cNvSpPr>
            <a:spLocks noChangeShapeType="1"/>
          </p:cNvSpPr>
          <p:nvPr/>
        </p:nvSpPr>
        <p:spPr bwMode="auto">
          <a:xfrm flipH="1" flipV="1">
            <a:off x="6958013" y="30641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6" name="Line 176"/>
          <p:cNvSpPr>
            <a:spLocks noChangeShapeType="1"/>
          </p:cNvSpPr>
          <p:nvPr/>
        </p:nvSpPr>
        <p:spPr bwMode="auto">
          <a:xfrm>
            <a:off x="6845302" y="2943450"/>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7" name="Line 177"/>
          <p:cNvSpPr>
            <a:spLocks noChangeShapeType="1"/>
          </p:cNvSpPr>
          <p:nvPr/>
        </p:nvSpPr>
        <p:spPr bwMode="auto">
          <a:xfrm flipV="1">
            <a:off x="4984752" y="249895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8" name="Line 178"/>
          <p:cNvSpPr>
            <a:spLocks noChangeShapeType="1"/>
          </p:cNvSpPr>
          <p:nvPr/>
        </p:nvSpPr>
        <p:spPr bwMode="auto">
          <a:xfrm flipH="1">
            <a:off x="5099062" y="1633762"/>
            <a:ext cx="219075"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9" name="Freeform 179"/>
          <p:cNvSpPr>
            <a:spLocks/>
          </p:cNvSpPr>
          <p:nvPr/>
        </p:nvSpPr>
        <p:spPr bwMode="auto">
          <a:xfrm>
            <a:off x="7173925" y="3364159"/>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0" name="Freeform 180"/>
          <p:cNvSpPr>
            <a:spLocks/>
          </p:cNvSpPr>
          <p:nvPr/>
        </p:nvSpPr>
        <p:spPr bwMode="auto">
          <a:xfrm>
            <a:off x="7391400" y="390230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1" name="Line 181"/>
          <p:cNvSpPr>
            <a:spLocks noChangeShapeType="1"/>
          </p:cNvSpPr>
          <p:nvPr/>
        </p:nvSpPr>
        <p:spPr bwMode="auto">
          <a:xfrm>
            <a:off x="7400937" y="3915000"/>
            <a:ext cx="219075"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2" name="Freeform 182"/>
          <p:cNvSpPr>
            <a:spLocks/>
          </p:cNvSpPr>
          <p:nvPr/>
        </p:nvSpPr>
        <p:spPr bwMode="auto">
          <a:xfrm>
            <a:off x="7288213" y="3494334"/>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3" name="Line 183"/>
          <p:cNvSpPr>
            <a:spLocks noChangeShapeType="1"/>
          </p:cNvSpPr>
          <p:nvPr/>
        </p:nvSpPr>
        <p:spPr bwMode="auto">
          <a:xfrm>
            <a:off x="7391412" y="390230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4" name="Line 184"/>
          <p:cNvSpPr>
            <a:spLocks noChangeShapeType="1"/>
          </p:cNvSpPr>
          <p:nvPr/>
        </p:nvSpPr>
        <p:spPr bwMode="auto">
          <a:xfrm flipH="1" flipV="1">
            <a:off x="7173925" y="3364159"/>
            <a:ext cx="21748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5" name="Freeform 185"/>
          <p:cNvSpPr>
            <a:spLocks/>
          </p:cNvSpPr>
          <p:nvPr/>
        </p:nvSpPr>
        <p:spPr bwMode="auto">
          <a:xfrm>
            <a:off x="7072313" y="3254600"/>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6" name="Line 186"/>
          <p:cNvSpPr>
            <a:spLocks noChangeShapeType="1"/>
          </p:cNvSpPr>
          <p:nvPr/>
        </p:nvSpPr>
        <p:spPr bwMode="auto">
          <a:xfrm>
            <a:off x="7391412" y="3902300"/>
            <a:ext cx="952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7" name="Line 187"/>
          <p:cNvSpPr>
            <a:spLocks noChangeShapeType="1"/>
          </p:cNvSpPr>
          <p:nvPr/>
        </p:nvSpPr>
        <p:spPr bwMode="auto">
          <a:xfrm>
            <a:off x="7288220" y="3494312"/>
            <a:ext cx="10318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8" name="Line 188"/>
          <p:cNvSpPr>
            <a:spLocks noChangeShapeType="1"/>
          </p:cNvSpPr>
          <p:nvPr/>
        </p:nvSpPr>
        <p:spPr bwMode="auto">
          <a:xfrm>
            <a:off x="7072313" y="3254622"/>
            <a:ext cx="101600"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9" name="Freeform 189"/>
          <p:cNvSpPr>
            <a:spLocks/>
          </p:cNvSpPr>
          <p:nvPr/>
        </p:nvSpPr>
        <p:spPr bwMode="auto">
          <a:xfrm>
            <a:off x="5318125" y="1236887"/>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0" name="Line 190"/>
          <p:cNvSpPr>
            <a:spLocks noChangeShapeType="1"/>
          </p:cNvSpPr>
          <p:nvPr/>
        </p:nvSpPr>
        <p:spPr bwMode="auto">
          <a:xfrm>
            <a:off x="5318125" y="163378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1" name="Freeform 191"/>
          <p:cNvSpPr>
            <a:spLocks/>
          </p:cNvSpPr>
          <p:nvPr/>
        </p:nvSpPr>
        <p:spPr bwMode="auto">
          <a:xfrm>
            <a:off x="4554538" y="3267300"/>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2" name="Freeform 192"/>
          <p:cNvSpPr>
            <a:spLocks/>
          </p:cNvSpPr>
          <p:nvPr/>
        </p:nvSpPr>
        <p:spPr bwMode="auto">
          <a:xfrm>
            <a:off x="4667250" y="2989509"/>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3" name="Line 193"/>
          <p:cNvSpPr>
            <a:spLocks noChangeShapeType="1"/>
          </p:cNvSpPr>
          <p:nvPr/>
        </p:nvSpPr>
        <p:spPr bwMode="auto">
          <a:xfrm flipV="1">
            <a:off x="4554543" y="3578450"/>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4" name="Line 194"/>
          <p:cNvSpPr>
            <a:spLocks noChangeShapeType="1"/>
          </p:cNvSpPr>
          <p:nvPr/>
        </p:nvSpPr>
        <p:spPr bwMode="auto">
          <a:xfrm flipH="1">
            <a:off x="4667250" y="2989509"/>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5" name="Freeform 195"/>
          <p:cNvSpPr>
            <a:spLocks/>
          </p:cNvSpPr>
          <p:nvPr/>
        </p:nvSpPr>
        <p:spPr bwMode="auto">
          <a:xfrm>
            <a:off x="7502530" y="393881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6" name="Freeform 196"/>
          <p:cNvSpPr>
            <a:spLocks/>
          </p:cNvSpPr>
          <p:nvPr/>
        </p:nvSpPr>
        <p:spPr bwMode="auto">
          <a:xfrm>
            <a:off x="7620000" y="393881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7" name="Line 197"/>
          <p:cNvSpPr>
            <a:spLocks noChangeShapeType="1"/>
          </p:cNvSpPr>
          <p:nvPr/>
        </p:nvSpPr>
        <p:spPr bwMode="auto">
          <a:xfrm flipH="1" flipV="1">
            <a:off x="7620000" y="393881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8" name="Line 198"/>
          <p:cNvSpPr>
            <a:spLocks noChangeShapeType="1"/>
          </p:cNvSpPr>
          <p:nvPr/>
        </p:nvSpPr>
        <p:spPr bwMode="auto">
          <a:xfrm flipV="1">
            <a:off x="7502537" y="3938814"/>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9" name="Line 199"/>
          <p:cNvSpPr>
            <a:spLocks noChangeShapeType="1"/>
          </p:cNvSpPr>
          <p:nvPr/>
        </p:nvSpPr>
        <p:spPr bwMode="auto">
          <a:xfrm flipH="1" flipV="1">
            <a:off x="6470651" y="2414812"/>
            <a:ext cx="15875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0" name="Freeform 200"/>
          <p:cNvSpPr>
            <a:spLocks/>
          </p:cNvSpPr>
          <p:nvPr/>
        </p:nvSpPr>
        <p:spPr bwMode="auto">
          <a:xfrm>
            <a:off x="4984762" y="1897289"/>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1" name="Line 201"/>
          <p:cNvSpPr>
            <a:spLocks noChangeShapeType="1"/>
          </p:cNvSpPr>
          <p:nvPr/>
        </p:nvSpPr>
        <p:spPr bwMode="auto">
          <a:xfrm flipH="1">
            <a:off x="4984755" y="1970312"/>
            <a:ext cx="198438"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2" name="Freeform 202"/>
          <p:cNvSpPr>
            <a:spLocks/>
          </p:cNvSpPr>
          <p:nvPr/>
        </p:nvSpPr>
        <p:spPr bwMode="auto">
          <a:xfrm>
            <a:off x="4883150" y="2378322"/>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3" name="Line 203"/>
          <p:cNvSpPr>
            <a:spLocks noChangeShapeType="1"/>
          </p:cNvSpPr>
          <p:nvPr/>
        </p:nvSpPr>
        <p:spPr bwMode="auto">
          <a:xfrm flipV="1">
            <a:off x="4883150" y="2702172"/>
            <a:ext cx="101600"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4" name="Freeform 204"/>
          <p:cNvSpPr>
            <a:spLocks/>
          </p:cNvSpPr>
          <p:nvPr/>
        </p:nvSpPr>
        <p:spPr bwMode="auto">
          <a:xfrm>
            <a:off x="6524625" y="2546597"/>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5" name="Freeform 205"/>
          <p:cNvSpPr>
            <a:spLocks/>
          </p:cNvSpPr>
          <p:nvPr/>
        </p:nvSpPr>
        <p:spPr bwMode="auto">
          <a:xfrm>
            <a:off x="6629400" y="261960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6" name="Line 206"/>
          <p:cNvSpPr>
            <a:spLocks noChangeShapeType="1"/>
          </p:cNvSpPr>
          <p:nvPr/>
        </p:nvSpPr>
        <p:spPr bwMode="auto">
          <a:xfrm flipH="1" flipV="1">
            <a:off x="6629400" y="2619600"/>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7" name="Freeform 207"/>
          <p:cNvSpPr>
            <a:spLocks/>
          </p:cNvSpPr>
          <p:nvPr/>
        </p:nvSpPr>
        <p:spPr bwMode="auto">
          <a:xfrm>
            <a:off x="6740525" y="2822800"/>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8" name="Freeform 208"/>
          <p:cNvSpPr>
            <a:spLocks/>
          </p:cNvSpPr>
          <p:nvPr/>
        </p:nvSpPr>
        <p:spPr bwMode="auto">
          <a:xfrm>
            <a:off x="6845312" y="2943450"/>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9" name="Line 209"/>
          <p:cNvSpPr>
            <a:spLocks noChangeShapeType="1"/>
          </p:cNvSpPr>
          <p:nvPr/>
        </p:nvSpPr>
        <p:spPr bwMode="auto">
          <a:xfrm flipV="1">
            <a:off x="7723190" y="3975328"/>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0" name="Line 210"/>
          <p:cNvSpPr>
            <a:spLocks noChangeShapeType="1"/>
          </p:cNvSpPr>
          <p:nvPr/>
        </p:nvSpPr>
        <p:spPr bwMode="auto">
          <a:xfrm flipH="1" flipV="1">
            <a:off x="6845312" y="2943450"/>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1" name="Line 211"/>
          <p:cNvSpPr>
            <a:spLocks noChangeShapeType="1"/>
          </p:cNvSpPr>
          <p:nvPr/>
        </p:nvSpPr>
        <p:spPr bwMode="auto">
          <a:xfrm>
            <a:off x="6740527" y="2822800"/>
            <a:ext cx="1047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2" name="Freeform 212"/>
          <p:cNvSpPr>
            <a:spLocks/>
          </p:cNvSpPr>
          <p:nvPr/>
        </p:nvSpPr>
        <p:spPr bwMode="auto">
          <a:xfrm>
            <a:off x="6958013" y="3146672"/>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3" name="Freeform 213"/>
          <p:cNvSpPr>
            <a:spLocks/>
          </p:cNvSpPr>
          <p:nvPr/>
        </p:nvSpPr>
        <p:spPr bwMode="auto">
          <a:xfrm>
            <a:off x="7072313" y="3254600"/>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4" name="Freeform 214"/>
          <p:cNvSpPr>
            <a:spLocks/>
          </p:cNvSpPr>
          <p:nvPr/>
        </p:nvSpPr>
        <p:spPr bwMode="auto">
          <a:xfrm>
            <a:off x="4440238" y="3567337"/>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5" name="Freeform 215"/>
          <p:cNvSpPr>
            <a:spLocks/>
          </p:cNvSpPr>
          <p:nvPr/>
        </p:nvSpPr>
        <p:spPr bwMode="auto">
          <a:xfrm>
            <a:off x="4554538" y="3267300"/>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6" name="Line 216"/>
          <p:cNvSpPr>
            <a:spLocks noChangeShapeType="1"/>
          </p:cNvSpPr>
          <p:nvPr/>
        </p:nvSpPr>
        <p:spPr bwMode="auto">
          <a:xfrm flipH="1" flipV="1">
            <a:off x="5545140" y="1233712"/>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7" name="Line 217"/>
          <p:cNvSpPr>
            <a:spLocks noChangeShapeType="1"/>
          </p:cNvSpPr>
          <p:nvPr/>
        </p:nvSpPr>
        <p:spPr bwMode="auto">
          <a:xfrm flipH="1" flipV="1">
            <a:off x="7072313" y="3254600"/>
            <a:ext cx="215900"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8" name="Line 218"/>
          <p:cNvSpPr>
            <a:spLocks noChangeShapeType="1"/>
          </p:cNvSpPr>
          <p:nvPr/>
        </p:nvSpPr>
        <p:spPr bwMode="auto">
          <a:xfrm>
            <a:off x="6958013" y="314665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9" name="Freeform 219"/>
          <p:cNvSpPr>
            <a:spLocks/>
          </p:cNvSpPr>
          <p:nvPr/>
        </p:nvSpPr>
        <p:spPr bwMode="auto">
          <a:xfrm>
            <a:off x="5211763" y="1489322"/>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0" name="Freeform 220"/>
          <p:cNvSpPr>
            <a:spLocks/>
          </p:cNvSpPr>
          <p:nvPr/>
        </p:nvSpPr>
        <p:spPr bwMode="auto">
          <a:xfrm>
            <a:off x="5318125" y="1236892"/>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1" name="Line 221"/>
          <p:cNvSpPr>
            <a:spLocks noChangeShapeType="1"/>
          </p:cNvSpPr>
          <p:nvPr/>
        </p:nvSpPr>
        <p:spPr bwMode="auto">
          <a:xfrm flipV="1">
            <a:off x="4440240" y="371182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2" name="Line 222"/>
          <p:cNvSpPr>
            <a:spLocks noChangeShapeType="1"/>
          </p:cNvSpPr>
          <p:nvPr/>
        </p:nvSpPr>
        <p:spPr bwMode="auto">
          <a:xfrm flipH="1">
            <a:off x="4554538" y="3267300"/>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3" name="Line 223"/>
          <p:cNvSpPr>
            <a:spLocks noChangeShapeType="1"/>
          </p:cNvSpPr>
          <p:nvPr/>
        </p:nvSpPr>
        <p:spPr bwMode="auto">
          <a:xfrm flipV="1">
            <a:off x="5211763" y="1633784"/>
            <a:ext cx="10636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4" name="Line 224"/>
          <p:cNvSpPr>
            <a:spLocks noChangeShapeType="1"/>
          </p:cNvSpPr>
          <p:nvPr/>
        </p:nvSpPr>
        <p:spPr bwMode="auto">
          <a:xfrm flipH="1">
            <a:off x="5318125" y="1236892"/>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5" name="Freeform 225"/>
          <p:cNvSpPr>
            <a:spLocks/>
          </p:cNvSpPr>
          <p:nvPr/>
        </p:nvSpPr>
        <p:spPr bwMode="auto">
          <a:xfrm>
            <a:off x="4768850" y="2859312"/>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6" name="Freeform 226"/>
          <p:cNvSpPr>
            <a:spLocks/>
          </p:cNvSpPr>
          <p:nvPr/>
        </p:nvSpPr>
        <p:spPr bwMode="auto">
          <a:xfrm>
            <a:off x="4883150" y="2378322"/>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7" name="Line 227"/>
          <p:cNvSpPr>
            <a:spLocks noChangeShapeType="1"/>
          </p:cNvSpPr>
          <p:nvPr/>
        </p:nvSpPr>
        <p:spPr bwMode="auto">
          <a:xfrm flipH="1">
            <a:off x="5183191" y="1897309"/>
            <a:ext cx="285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8" name="Freeform 228"/>
          <p:cNvSpPr>
            <a:spLocks/>
          </p:cNvSpPr>
          <p:nvPr/>
        </p:nvSpPr>
        <p:spPr bwMode="auto">
          <a:xfrm>
            <a:off x="7173925" y="3421287"/>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9" name="Freeform 229"/>
          <p:cNvSpPr>
            <a:spLocks/>
          </p:cNvSpPr>
          <p:nvPr/>
        </p:nvSpPr>
        <p:spPr bwMode="auto">
          <a:xfrm>
            <a:off x="7288213" y="3494334"/>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0" name="Freeform 230"/>
          <p:cNvSpPr>
            <a:spLocks/>
          </p:cNvSpPr>
          <p:nvPr/>
        </p:nvSpPr>
        <p:spPr bwMode="auto">
          <a:xfrm>
            <a:off x="7502530" y="3999137"/>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1" name="Line 231"/>
          <p:cNvSpPr>
            <a:spLocks noChangeShapeType="1"/>
          </p:cNvSpPr>
          <p:nvPr/>
        </p:nvSpPr>
        <p:spPr bwMode="auto">
          <a:xfrm>
            <a:off x="7502530" y="3999139"/>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2" name="Freeform 232"/>
          <p:cNvSpPr>
            <a:spLocks/>
          </p:cNvSpPr>
          <p:nvPr/>
        </p:nvSpPr>
        <p:spPr bwMode="auto">
          <a:xfrm>
            <a:off x="7391400" y="3567337"/>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3" name="Line 233"/>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4" name="Line 234"/>
          <p:cNvSpPr>
            <a:spLocks noChangeShapeType="1"/>
          </p:cNvSpPr>
          <p:nvPr/>
        </p:nvSpPr>
        <p:spPr bwMode="auto">
          <a:xfrm flipV="1">
            <a:off x="4768850" y="298950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5" name="Line 235"/>
          <p:cNvSpPr>
            <a:spLocks noChangeShapeType="1"/>
          </p:cNvSpPr>
          <p:nvPr/>
        </p:nvSpPr>
        <p:spPr bwMode="auto">
          <a:xfrm flipH="1">
            <a:off x="4883150" y="2378322"/>
            <a:ext cx="215900"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6" name="Line 236"/>
          <p:cNvSpPr>
            <a:spLocks noChangeShapeType="1"/>
          </p:cNvSpPr>
          <p:nvPr/>
        </p:nvSpPr>
        <p:spPr bwMode="auto">
          <a:xfrm flipH="1" flipV="1">
            <a:off x="7288213" y="3494334"/>
            <a:ext cx="214312"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7" name="Line 237"/>
          <p:cNvSpPr>
            <a:spLocks noChangeShapeType="1"/>
          </p:cNvSpPr>
          <p:nvPr/>
        </p:nvSpPr>
        <p:spPr bwMode="auto">
          <a:xfrm>
            <a:off x="7185025" y="3421309"/>
            <a:ext cx="10318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8" name="Line 238"/>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9" name="Line 239"/>
          <p:cNvSpPr>
            <a:spLocks noChangeShapeType="1"/>
          </p:cNvSpPr>
          <p:nvPr/>
        </p:nvSpPr>
        <p:spPr bwMode="auto">
          <a:xfrm>
            <a:off x="7400930" y="3578472"/>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0" name="Freeform 240"/>
          <p:cNvSpPr>
            <a:spLocks/>
          </p:cNvSpPr>
          <p:nvPr/>
        </p:nvSpPr>
        <p:spPr bwMode="auto">
          <a:xfrm>
            <a:off x="6410337" y="2498972"/>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1" name="Freeform 241"/>
          <p:cNvSpPr>
            <a:spLocks/>
          </p:cNvSpPr>
          <p:nvPr/>
        </p:nvSpPr>
        <p:spPr bwMode="auto">
          <a:xfrm>
            <a:off x="6524625" y="2546597"/>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2" name="Freeform 242"/>
          <p:cNvSpPr>
            <a:spLocks/>
          </p:cNvSpPr>
          <p:nvPr/>
        </p:nvSpPr>
        <p:spPr bwMode="auto">
          <a:xfrm>
            <a:off x="7620000" y="403565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3" name="Line 243"/>
          <p:cNvSpPr>
            <a:spLocks noChangeShapeType="1"/>
          </p:cNvSpPr>
          <p:nvPr/>
        </p:nvSpPr>
        <p:spPr bwMode="auto">
          <a:xfrm flipH="1" flipV="1">
            <a:off x="6524625" y="2546597"/>
            <a:ext cx="2159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4" name="Line 244"/>
          <p:cNvSpPr>
            <a:spLocks noChangeShapeType="1"/>
          </p:cNvSpPr>
          <p:nvPr/>
        </p:nvSpPr>
        <p:spPr bwMode="auto">
          <a:xfrm flipV="1">
            <a:off x="7620000" y="4035653"/>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5" name="Freeform 245"/>
          <p:cNvSpPr>
            <a:spLocks/>
          </p:cNvSpPr>
          <p:nvPr/>
        </p:nvSpPr>
        <p:spPr bwMode="auto">
          <a:xfrm>
            <a:off x="5099062" y="189729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6" name="Freeform 246"/>
          <p:cNvSpPr>
            <a:spLocks/>
          </p:cNvSpPr>
          <p:nvPr/>
        </p:nvSpPr>
        <p:spPr bwMode="auto">
          <a:xfrm>
            <a:off x="5211763" y="1489322"/>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7" name="Line 247"/>
          <p:cNvSpPr>
            <a:spLocks noChangeShapeType="1"/>
          </p:cNvSpPr>
          <p:nvPr/>
        </p:nvSpPr>
        <p:spPr bwMode="auto">
          <a:xfrm flipH="1">
            <a:off x="5211763" y="1489322"/>
            <a:ext cx="220662"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8" name="Freeform 248"/>
          <p:cNvSpPr>
            <a:spLocks/>
          </p:cNvSpPr>
          <p:nvPr/>
        </p:nvSpPr>
        <p:spPr bwMode="auto">
          <a:xfrm>
            <a:off x="4333882" y="3865787"/>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9" name="Freeform 249"/>
          <p:cNvSpPr>
            <a:spLocks/>
          </p:cNvSpPr>
          <p:nvPr/>
        </p:nvSpPr>
        <p:spPr bwMode="auto">
          <a:xfrm>
            <a:off x="4440238" y="3567337"/>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0" name="Freeform 250"/>
          <p:cNvSpPr>
            <a:spLocks/>
          </p:cNvSpPr>
          <p:nvPr/>
        </p:nvSpPr>
        <p:spPr bwMode="auto">
          <a:xfrm>
            <a:off x="6629400" y="2749775"/>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1" name="Freeform 251"/>
          <p:cNvSpPr>
            <a:spLocks/>
          </p:cNvSpPr>
          <p:nvPr/>
        </p:nvSpPr>
        <p:spPr bwMode="auto">
          <a:xfrm>
            <a:off x="6740525" y="2822800"/>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2" name="Freeform 252"/>
          <p:cNvSpPr>
            <a:spLocks/>
          </p:cNvSpPr>
          <p:nvPr/>
        </p:nvSpPr>
        <p:spPr bwMode="auto">
          <a:xfrm>
            <a:off x="5432430" y="1236887"/>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3" name="Line 253"/>
          <p:cNvSpPr>
            <a:spLocks noChangeShapeType="1"/>
          </p:cNvSpPr>
          <p:nvPr/>
        </p:nvSpPr>
        <p:spPr bwMode="auto">
          <a:xfrm flipV="1">
            <a:off x="4333887" y="3865787"/>
            <a:ext cx="106363"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4" name="Line 254"/>
          <p:cNvSpPr>
            <a:spLocks noChangeShapeType="1"/>
          </p:cNvSpPr>
          <p:nvPr/>
        </p:nvSpPr>
        <p:spPr bwMode="auto">
          <a:xfrm flipH="1">
            <a:off x="4440238" y="3567337"/>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5" name="Freeform 255"/>
          <p:cNvSpPr>
            <a:spLocks/>
          </p:cNvSpPr>
          <p:nvPr/>
        </p:nvSpPr>
        <p:spPr bwMode="auto">
          <a:xfrm>
            <a:off x="4667250" y="3267322"/>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6" name="Freeform 256"/>
          <p:cNvSpPr>
            <a:spLocks/>
          </p:cNvSpPr>
          <p:nvPr/>
        </p:nvSpPr>
        <p:spPr bwMode="auto">
          <a:xfrm>
            <a:off x="4768850" y="2859312"/>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7" name="Line 257"/>
          <p:cNvSpPr>
            <a:spLocks noChangeShapeType="1"/>
          </p:cNvSpPr>
          <p:nvPr/>
        </p:nvSpPr>
        <p:spPr bwMode="auto">
          <a:xfrm flipH="1" flipV="1">
            <a:off x="6740525" y="2822800"/>
            <a:ext cx="217488"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8" name="Line 258"/>
          <p:cNvSpPr>
            <a:spLocks noChangeShapeType="1"/>
          </p:cNvSpPr>
          <p:nvPr/>
        </p:nvSpPr>
        <p:spPr bwMode="auto">
          <a:xfrm>
            <a:off x="6629412" y="2749797"/>
            <a:ext cx="11112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9" name="Line 259"/>
          <p:cNvSpPr>
            <a:spLocks noChangeShapeType="1"/>
          </p:cNvSpPr>
          <p:nvPr/>
        </p:nvSpPr>
        <p:spPr bwMode="auto">
          <a:xfrm flipH="1" flipV="1">
            <a:off x="5534037" y="1236892"/>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0" name="Line 260"/>
          <p:cNvSpPr>
            <a:spLocks noChangeShapeType="1"/>
          </p:cNvSpPr>
          <p:nvPr/>
        </p:nvSpPr>
        <p:spPr bwMode="auto">
          <a:xfrm flipV="1">
            <a:off x="4667250" y="3267322"/>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1" name="Line 261"/>
          <p:cNvSpPr>
            <a:spLocks noChangeShapeType="1"/>
          </p:cNvSpPr>
          <p:nvPr/>
        </p:nvSpPr>
        <p:spPr bwMode="auto">
          <a:xfrm flipH="1">
            <a:off x="4768850" y="2859312"/>
            <a:ext cx="2159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2" name="Freeform 262"/>
          <p:cNvSpPr>
            <a:spLocks/>
          </p:cNvSpPr>
          <p:nvPr/>
        </p:nvSpPr>
        <p:spPr bwMode="auto">
          <a:xfrm>
            <a:off x="6845312" y="3027587"/>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3" name="Freeform 263"/>
          <p:cNvSpPr>
            <a:spLocks/>
          </p:cNvSpPr>
          <p:nvPr/>
        </p:nvSpPr>
        <p:spPr bwMode="auto">
          <a:xfrm>
            <a:off x="6958013" y="3146672"/>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4" name="Line 264"/>
          <p:cNvSpPr>
            <a:spLocks noChangeShapeType="1"/>
          </p:cNvSpPr>
          <p:nvPr/>
        </p:nvSpPr>
        <p:spPr bwMode="auto">
          <a:xfrm flipH="1" flipV="1">
            <a:off x="6958013" y="3146672"/>
            <a:ext cx="215900"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5" name="Line 265"/>
          <p:cNvSpPr>
            <a:spLocks noChangeShapeType="1"/>
          </p:cNvSpPr>
          <p:nvPr/>
        </p:nvSpPr>
        <p:spPr bwMode="auto">
          <a:xfrm>
            <a:off x="6845302" y="3027609"/>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6" name="Freeform 266"/>
          <p:cNvSpPr>
            <a:spLocks/>
          </p:cNvSpPr>
          <p:nvPr/>
        </p:nvSpPr>
        <p:spPr bwMode="auto">
          <a:xfrm>
            <a:off x="7072313" y="3351459"/>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7" name="Freeform 267"/>
          <p:cNvSpPr>
            <a:spLocks/>
          </p:cNvSpPr>
          <p:nvPr/>
        </p:nvSpPr>
        <p:spPr bwMode="auto">
          <a:xfrm>
            <a:off x="7173925" y="3421309"/>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8" name="Line 268"/>
          <p:cNvSpPr>
            <a:spLocks noChangeShapeType="1"/>
          </p:cNvSpPr>
          <p:nvPr/>
        </p:nvSpPr>
        <p:spPr bwMode="auto">
          <a:xfrm>
            <a:off x="7173913" y="3421309"/>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9" name="Freeform 269"/>
          <p:cNvSpPr>
            <a:spLocks/>
          </p:cNvSpPr>
          <p:nvPr/>
        </p:nvSpPr>
        <p:spPr bwMode="auto">
          <a:xfrm>
            <a:off x="4984762" y="2378300"/>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0" name="Freeform 270"/>
          <p:cNvSpPr>
            <a:spLocks/>
          </p:cNvSpPr>
          <p:nvPr/>
        </p:nvSpPr>
        <p:spPr bwMode="auto">
          <a:xfrm>
            <a:off x="5099062" y="2030637"/>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1" name="Line 271"/>
          <p:cNvSpPr>
            <a:spLocks noChangeShapeType="1"/>
          </p:cNvSpPr>
          <p:nvPr/>
        </p:nvSpPr>
        <p:spPr bwMode="auto">
          <a:xfrm flipH="1" flipV="1">
            <a:off x="7173925" y="3421287"/>
            <a:ext cx="21748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2" name="Line 272"/>
          <p:cNvSpPr>
            <a:spLocks noChangeShapeType="1"/>
          </p:cNvSpPr>
          <p:nvPr/>
        </p:nvSpPr>
        <p:spPr bwMode="auto">
          <a:xfrm>
            <a:off x="7072313" y="3351437"/>
            <a:ext cx="101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3" name="Line 273"/>
          <p:cNvSpPr>
            <a:spLocks noChangeShapeType="1"/>
          </p:cNvSpPr>
          <p:nvPr/>
        </p:nvSpPr>
        <p:spPr bwMode="auto">
          <a:xfrm flipH="1">
            <a:off x="5099062" y="2030639"/>
            <a:ext cx="219075"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4" name="Freeform 274"/>
          <p:cNvSpPr>
            <a:spLocks/>
          </p:cNvSpPr>
          <p:nvPr/>
        </p:nvSpPr>
        <p:spPr bwMode="auto">
          <a:xfrm>
            <a:off x="7391400" y="356734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5" name="Line 275"/>
          <p:cNvSpPr>
            <a:spLocks noChangeShapeType="1"/>
          </p:cNvSpPr>
          <p:nvPr/>
        </p:nvSpPr>
        <p:spPr bwMode="auto">
          <a:xfrm>
            <a:off x="7391412" y="3567359"/>
            <a:ext cx="9525"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6" name="Freeform 276"/>
          <p:cNvSpPr>
            <a:spLocks/>
          </p:cNvSpPr>
          <p:nvPr/>
        </p:nvSpPr>
        <p:spPr bwMode="auto">
          <a:xfrm>
            <a:off x="7502530" y="4095975"/>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7" name="Freeform 277"/>
          <p:cNvSpPr>
            <a:spLocks/>
          </p:cNvSpPr>
          <p:nvPr/>
        </p:nvSpPr>
        <p:spPr bwMode="auto">
          <a:xfrm>
            <a:off x="7620000" y="4095975"/>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8" name="Freeform 278"/>
          <p:cNvSpPr>
            <a:spLocks/>
          </p:cNvSpPr>
          <p:nvPr/>
        </p:nvSpPr>
        <p:spPr bwMode="auto">
          <a:xfrm>
            <a:off x="4221175" y="4095975"/>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9" name="Freeform 279"/>
          <p:cNvSpPr>
            <a:spLocks/>
          </p:cNvSpPr>
          <p:nvPr/>
        </p:nvSpPr>
        <p:spPr bwMode="auto">
          <a:xfrm>
            <a:off x="4333882" y="4095975"/>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0" name="Freeform 280"/>
          <p:cNvSpPr>
            <a:spLocks/>
          </p:cNvSpPr>
          <p:nvPr/>
        </p:nvSpPr>
        <p:spPr bwMode="auto">
          <a:xfrm>
            <a:off x="4554538" y="3567337"/>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1" name="Freeform 281"/>
          <p:cNvSpPr>
            <a:spLocks/>
          </p:cNvSpPr>
          <p:nvPr/>
        </p:nvSpPr>
        <p:spPr bwMode="auto">
          <a:xfrm>
            <a:off x="4667250" y="3267322"/>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2" name="Freeform 282"/>
          <p:cNvSpPr>
            <a:spLocks/>
          </p:cNvSpPr>
          <p:nvPr/>
        </p:nvSpPr>
        <p:spPr bwMode="auto">
          <a:xfrm>
            <a:off x="7288213" y="3567342"/>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3" name="Freeform 283"/>
          <p:cNvSpPr>
            <a:spLocks/>
          </p:cNvSpPr>
          <p:nvPr/>
        </p:nvSpPr>
        <p:spPr bwMode="auto">
          <a:xfrm>
            <a:off x="5318125" y="1489300"/>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4" name="Freeform 284"/>
          <p:cNvSpPr>
            <a:spLocks/>
          </p:cNvSpPr>
          <p:nvPr/>
        </p:nvSpPr>
        <p:spPr bwMode="auto">
          <a:xfrm>
            <a:off x="5432430" y="1489300"/>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5" name="Freeform 285"/>
          <p:cNvSpPr>
            <a:spLocks/>
          </p:cNvSpPr>
          <p:nvPr/>
        </p:nvSpPr>
        <p:spPr bwMode="auto">
          <a:xfrm>
            <a:off x="6296025" y="2498972"/>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6" name="Freeform 286"/>
          <p:cNvSpPr>
            <a:spLocks/>
          </p:cNvSpPr>
          <p:nvPr/>
        </p:nvSpPr>
        <p:spPr bwMode="auto">
          <a:xfrm>
            <a:off x="6410337" y="2498972"/>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7" name="Line 287"/>
          <p:cNvSpPr>
            <a:spLocks noChangeShapeType="1"/>
          </p:cNvSpPr>
          <p:nvPr/>
        </p:nvSpPr>
        <p:spPr bwMode="auto">
          <a:xfrm flipH="1" flipV="1">
            <a:off x="7391400" y="3567337"/>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8" name="Line 288"/>
          <p:cNvSpPr>
            <a:spLocks noChangeShapeType="1"/>
          </p:cNvSpPr>
          <p:nvPr/>
        </p:nvSpPr>
        <p:spPr bwMode="auto">
          <a:xfrm flipH="1" flipV="1">
            <a:off x="7620000" y="409597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9" name="Line 289"/>
          <p:cNvSpPr>
            <a:spLocks noChangeShapeType="1"/>
          </p:cNvSpPr>
          <p:nvPr/>
        </p:nvSpPr>
        <p:spPr bwMode="auto">
          <a:xfrm flipV="1">
            <a:off x="7502537" y="4095979"/>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0" name="Line 290"/>
          <p:cNvSpPr>
            <a:spLocks noChangeShapeType="1"/>
          </p:cNvSpPr>
          <p:nvPr/>
        </p:nvSpPr>
        <p:spPr bwMode="auto">
          <a:xfrm flipH="1" flipV="1">
            <a:off x="4333882" y="4095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1" name="Line 291"/>
          <p:cNvSpPr>
            <a:spLocks noChangeShapeType="1"/>
          </p:cNvSpPr>
          <p:nvPr/>
        </p:nvSpPr>
        <p:spPr bwMode="auto">
          <a:xfrm flipV="1">
            <a:off x="4221163" y="4095979"/>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2" name="Line 292"/>
          <p:cNvSpPr>
            <a:spLocks noChangeShapeType="1"/>
          </p:cNvSpPr>
          <p:nvPr/>
        </p:nvSpPr>
        <p:spPr bwMode="auto">
          <a:xfrm flipV="1">
            <a:off x="4554543" y="3567337"/>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3" name="Line 293"/>
          <p:cNvSpPr>
            <a:spLocks noChangeShapeType="1"/>
          </p:cNvSpPr>
          <p:nvPr/>
        </p:nvSpPr>
        <p:spPr bwMode="auto">
          <a:xfrm flipH="1">
            <a:off x="4667250" y="32673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4" name="Line 294"/>
          <p:cNvSpPr>
            <a:spLocks noChangeShapeType="1"/>
          </p:cNvSpPr>
          <p:nvPr/>
        </p:nvSpPr>
        <p:spPr bwMode="auto">
          <a:xfrm flipV="1">
            <a:off x="7288220" y="3567359"/>
            <a:ext cx="10318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5" name="Line 295"/>
          <p:cNvSpPr>
            <a:spLocks noChangeShapeType="1"/>
          </p:cNvSpPr>
          <p:nvPr/>
        </p:nvSpPr>
        <p:spPr bwMode="auto">
          <a:xfrm flipH="1" flipV="1">
            <a:off x="5432425" y="1489322"/>
            <a:ext cx="127000"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6" name="Line 296"/>
          <p:cNvSpPr>
            <a:spLocks noChangeShapeType="1"/>
          </p:cNvSpPr>
          <p:nvPr/>
        </p:nvSpPr>
        <p:spPr bwMode="auto">
          <a:xfrm flipV="1">
            <a:off x="5318125" y="1540122"/>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7" name="Freeform 297"/>
          <p:cNvSpPr>
            <a:spLocks/>
          </p:cNvSpPr>
          <p:nvPr/>
        </p:nvSpPr>
        <p:spPr bwMode="auto">
          <a:xfrm>
            <a:off x="4883150" y="2859312"/>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8" name="Freeform 298"/>
          <p:cNvSpPr>
            <a:spLocks/>
          </p:cNvSpPr>
          <p:nvPr/>
        </p:nvSpPr>
        <p:spPr bwMode="auto">
          <a:xfrm>
            <a:off x="4984762" y="2595809"/>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9" name="Line 299"/>
          <p:cNvSpPr>
            <a:spLocks noChangeShapeType="1"/>
          </p:cNvSpPr>
          <p:nvPr/>
        </p:nvSpPr>
        <p:spPr bwMode="auto">
          <a:xfrm flipH="1">
            <a:off x="4984762" y="2595809"/>
            <a:ext cx="227013"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0" name="Freeform 300"/>
          <p:cNvSpPr>
            <a:spLocks/>
          </p:cNvSpPr>
          <p:nvPr/>
        </p:nvSpPr>
        <p:spPr bwMode="auto">
          <a:xfrm>
            <a:off x="6524625" y="2749775"/>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1" name="Freeform 301"/>
          <p:cNvSpPr>
            <a:spLocks/>
          </p:cNvSpPr>
          <p:nvPr/>
        </p:nvSpPr>
        <p:spPr bwMode="auto">
          <a:xfrm>
            <a:off x="6629400" y="2749775"/>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2" name="Line 302"/>
          <p:cNvSpPr>
            <a:spLocks noChangeShapeType="1"/>
          </p:cNvSpPr>
          <p:nvPr/>
        </p:nvSpPr>
        <p:spPr bwMode="auto">
          <a:xfrm flipV="1">
            <a:off x="6524627" y="2749775"/>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3" name="Line 303"/>
          <p:cNvSpPr>
            <a:spLocks noChangeShapeType="1"/>
          </p:cNvSpPr>
          <p:nvPr/>
        </p:nvSpPr>
        <p:spPr bwMode="auto">
          <a:xfrm flipH="1" flipV="1">
            <a:off x="5730876" y="151313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4" name="Line 304"/>
          <p:cNvSpPr>
            <a:spLocks noChangeShapeType="1"/>
          </p:cNvSpPr>
          <p:nvPr/>
        </p:nvSpPr>
        <p:spPr bwMode="auto">
          <a:xfrm flipV="1">
            <a:off x="5534030" y="1622650"/>
            <a:ext cx="25400"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5" name="Freeform 305"/>
          <p:cNvSpPr>
            <a:spLocks/>
          </p:cNvSpPr>
          <p:nvPr/>
        </p:nvSpPr>
        <p:spPr bwMode="auto">
          <a:xfrm>
            <a:off x="4440238" y="413249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6" name="Freeform 306"/>
          <p:cNvSpPr>
            <a:spLocks/>
          </p:cNvSpPr>
          <p:nvPr/>
        </p:nvSpPr>
        <p:spPr bwMode="auto">
          <a:xfrm>
            <a:off x="4554538" y="3721327"/>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7" name="Freeform 307"/>
          <p:cNvSpPr>
            <a:spLocks/>
          </p:cNvSpPr>
          <p:nvPr/>
        </p:nvSpPr>
        <p:spPr bwMode="auto">
          <a:xfrm>
            <a:off x="5211763" y="2030637"/>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8" name="Freeform 308"/>
          <p:cNvSpPr>
            <a:spLocks/>
          </p:cNvSpPr>
          <p:nvPr/>
        </p:nvSpPr>
        <p:spPr bwMode="auto">
          <a:xfrm>
            <a:off x="5318125" y="2030637"/>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9" name="Line 309"/>
          <p:cNvSpPr>
            <a:spLocks noChangeShapeType="1"/>
          </p:cNvSpPr>
          <p:nvPr/>
        </p:nvSpPr>
        <p:spPr bwMode="auto">
          <a:xfrm flipH="1">
            <a:off x="7723190" y="4132487"/>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0" name="Line 310"/>
          <p:cNvSpPr>
            <a:spLocks noChangeShapeType="1"/>
          </p:cNvSpPr>
          <p:nvPr/>
        </p:nvSpPr>
        <p:spPr bwMode="auto">
          <a:xfrm flipV="1">
            <a:off x="4440240" y="4132487"/>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1" name="Freeform 311"/>
          <p:cNvSpPr>
            <a:spLocks/>
          </p:cNvSpPr>
          <p:nvPr/>
        </p:nvSpPr>
        <p:spPr bwMode="auto">
          <a:xfrm>
            <a:off x="6740525" y="3027587"/>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2" name="Freeform 312"/>
          <p:cNvSpPr>
            <a:spLocks/>
          </p:cNvSpPr>
          <p:nvPr/>
        </p:nvSpPr>
        <p:spPr bwMode="auto">
          <a:xfrm>
            <a:off x="6845312" y="3027587"/>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3" name="Line 313"/>
          <p:cNvSpPr>
            <a:spLocks noChangeShapeType="1"/>
          </p:cNvSpPr>
          <p:nvPr/>
        </p:nvSpPr>
        <p:spPr bwMode="auto">
          <a:xfrm flipV="1">
            <a:off x="5211763" y="2030637"/>
            <a:ext cx="106362"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4" name="Line 314"/>
          <p:cNvSpPr>
            <a:spLocks noChangeShapeType="1"/>
          </p:cNvSpPr>
          <p:nvPr/>
        </p:nvSpPr>
        <p:spPr bwMode="auto">
          <a:xfrm flipH="1" flipV="1">
            <a:off x="5318125" y="2030659"/>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5" name="Line 315"/>
          <p:cNvSpPr>
            <a:spLocks noChangeShapeType="1"/>
          </p:cNvSpPr>
          <p:nvPr/>
        </p:nvSpPr>
        <p:spPr bwMode="auto">
          <a:xfrm>
            <a:off x="6740527" y="3027587"/>
            <a:ext cx="10477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6" name="Freeform 316"/>
          <p:cNvSpPr>
            <a:spLocks/>
          </p:cNvSpPr>
          <p:nvPr/>
        </p:nvSpPr>
        <p:spPr bwMode="auto">
          <a:xfrm>
            <a:off x="6958013" y="3243509"/>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7" name="Freeform 317"/>
          <p:cNvSpPr>
            <a:spLocks/>
          </p:cNvSpPr>
          <p:nvPr/>
        </p:nvSpPr>
        <p:spPr bwMode="auto">
          <a:xfrm>
            <a:off x="7072313" y="3351459"/>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8" name="Line 318"/>
          <p:cNvSpPr>
            <a:spLocks noChangeShapeType="1"/>
          </p:cNvSpPr>
          <p:nvPr/>
        </p:nvSpPr>
        <p:spPr bwMode="auto">
          <a:xfrm>
            <a:off x="6958013" y="324348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9" name="Freeform 319"/>
          <p:cNvSpPr>
            <a:spLocks/>
          </p:cNvSpPr>
          <p:nvPr/>
        </p:nvSpPr>
        <p:spPr bwMode="auto">
          <a:xfrm>
            <a:off x="4768850" y="3267322"/>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0" name="Freeform 320"/>
          <p:cNvSpPr>
            <a:spLocks/>
          </p:cNvSpPr>
          <p:nvPr/>
        </p:nvSpPr>
        <p:spPr bwMode="auto">
          <a:xfrm>
            <a:off x="4883150" y="3064122"/>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1" name="Line 321"/>
          <p:cNvSpPr>
            <a:spLocks noChangeShapeType="1"/>
          </p:cNvSpPr>
          <p:nvPr/>
        </p:nvSpPr>
        <p:spPr bwMode="auto">
          <a:xfrm flipH="1" flipV="1">
            <a:off x="6140452" y="2446562"/>
            <a:ext cx="155575"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2" name="Line 322"/>
          <p:cNvSpPr>
            <a:spLocks noChangeShapeType="1"/>
          </p:cNvSpPr>
          <p:nvPr/>
        </p:nvSpPr>
        <p:spPr bwMode="auto">
          <a:xfrm flipV="1">
            <a:off x="5976938" y="2457680"/>
            <a:ext cx="158750"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3" name="Line 323"/>
          <p:cNvSpPr>
            <a:spLocks noChangeShapeType="1"/>
          </p:cNvSpPr>
          <p:nvPr/>
        </p:nvSpPr>
        <p:spPr bwMode="auto">
          <a:xfrm flipH="1">
            <a:off x="4883150" y="3064100"/>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4" name="Freeform 324"/>
          <p:cNvSpPr>
            <a:spLocks/>
          </p:cNvSpPr>
          <p:nvPr/>
        </p:nvSpPr>
        <p:spPr bwMode="auto">
          <a:xfrm>
            <a:off x="4221175" y="4156300"/>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5" name="Freeform 325"/>
          <p:cNvSpPr>
            <a:spLocks/>
          </p:cNvSpPr>
          <p:nvPr/>
        </p:nvSpPr>
        <p:spPr bwMode="auto">
          <a:xfrm>
            <a:off x="7288213" y="3591150"/>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6" name="Freeform 326"/>
          <p:cNvSpPr>
            <a:spLocks/>
          </p:cNvSpPr>
          <p:nvPr/>
        </p:nvSpPr>
        <p:spPr bwMode="auto">
          <a:xfrm>
            <a:off x="7502530" y="4156300"/>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7" name="Freeform 327"/>
          <p:cNvSpPr>
            <a:spLocks/>
          </p:cNvSpPr>
          <p:nvPr/>
        </p:nvSpPr>
        <p:spPr bwMode="auto">
          <a:xfrm>
            <a:off x="7391400" y="3818162"/>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8" name="Line 328"/>
          <p:cNvSpPr>
            <a:spLocks noChangeShapeType="1"/>
          </p:cNvSpPr>
          <p:nvPr/>
        </p:nvSpPr>
        <p:spPr bwMode="auto">
          <a:xfrm>
            <a:off x="7502529" y="4156302"/>
            <a:ext cx="4763"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9" name="Freeform 329"/>
          <p:cNvSpPr>
            <a:spLocks/>
          </p:cNvSpPr>
          <p:nvPr/>
        </p:nvSpPr>
        <p:spPr bwMode="auto">
          <a:xfrm>
            <a:off x="5099062" y="2595809"/>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0" name="Freeform 330"/>
          <p:cNvSpPr>
            <a:spLocks/>
          </p:cNvSpPr>
          <p:nvPr/>
        </p:nvSpPr>
        <p:spPr bwMode="auto">
          <a:xfrm>
            <a:off x="5211763" y="2559297"/>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1" name="Freeform 331"/>
          <p:cNvSpPr>
            <a:spLocks/>
          </p:cNvSpPr>
          <p:nvPr/>
        </p:nvSpPr>
        <p:spPr bwMode="auto">
          <a:xfrm>
            <a:off x="5432430" y="2078262"/>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2" name="Line 332"/>
          <p:cNvSpPr>
            <a:spLocks noChangeShapeType="1"/>
          </p:cNvSpPr>
          <p:nvPr/>
        </p:nvSpPr>
        <p:spPr bwMode="auto">
          <a:xfrm>
            <a:off x="7288213" y="3602262"/>
            <a:ext cx="214312"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3" name="Freeform 333"/>
          <p:cNvSpPr>
            <a:spLocks/>
          </p:cNvSpPr>
          <p:nvPr/>
        </p:nvSpPr>
        <p:spPr bwMode="auto">
          <a:xfrm>
            <a:off x="7173925" y="3591150"/>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4" name="Line 334"/>
          <p:cNvSpPr>
            <a:spLocks noChangeShapeType="1"/>
          </p:cNvSpPr>
          <p:nvPr/>
        </p:nvSpPr>
        <p:spPr bwMode="auto">
          <a:xfrm flipH="1" flipV="1">
            <a:off x="4221175" y="4156309"/>
            <a:ext cx="219075"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5" name="Line 335"/>
          <p:cNvSpPr>
            <a:spLocks noChangeShapeType="1"/>
          </p:cNvSpPr>
          <p:nvPr/>
        </p:nvSpPr>
        <p:spPr bwMode="auto">
          <a:xfrm>
            <a:off x="7288225" y="3591150"/>
            <a:ext cx="1587"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6" name="Line 336"/>
          <p:cNvSpPr>
            <a:spLocks noChangeShapeType="1"/>
          </p:cNvSpPr>
          <p:nvPr/>
        </p:nvSpPr>
        <p:spPr bwMode="auto">
          <a:xfrm>
            <a:off x="7502529" y="4156309"/>
            <a:ext cx="4763"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7" name="Line 337"/>
          <p:cNvSpPr>
            <a:spLocks noChangeShapeType="1"/>
          </p:cNvSpPr>
          <p:nvPr/>
        </p:nvSpPr>
        <p:spPr bwMode="auto">
          <a:xfrm>
            <a:off x="7400930" y="3832450"/>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8" name="Freeform 338"/>
          <p:cNvSpPr>
            <a:spLocks/>
          </p:cNvSpPr>
          <p:nvPr/>
        </p:nvSpPr>
        <p:spPr bwMode="auto">
          <a:xfrm>
            <a:off x="6194425" y="2535484"/>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9" name="Freeform 339"/>
          <p:cNvSpPr>
            <a:spLocks/>
          </p:cNvSpPr>
          <p:nvPr/>
        </p:nvSpPr>
        <p:spPr bwMode="auto">
          <a:xfrm>
            <a:off x="6296025" y="2535484"/>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0" name="Line 340"/>
          <p:cNvSpPr>
            <a:spLocks noChangeShapeType="1"/>
          </p:cNvSpPr>
          <p:nvPr/>
        </p:nvSpPr>
        <p:spPr bwMode="auto">
          <a:xfrm flipH="1">
            <a:off x="5211763" y="2559275"/>
            <a:ext cx="2206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1" name="Line 341"/>
          <p:cNvSpPr>
            <a:spLocks noChangeShapeType="1"/>
          </p:cNvSpPr>
          <p:nvPr/>
        </p:nvSpPr>
        <p:spPr bwMode="auto">
          <a:xfrm flipV="1">
            <a:off x="5099052" y="2595809"/>
            <a:ext cx="112713"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2" name="Line 342"/>
          <p:cNvSpPr>
            <a:spLocks noChangeShapeType="1"/>
          </p:cNvSpPr>
          <p:nvPr/>
        </p:nvSpPr>
        <p:spPr bwMode="auto">
          <a:xfrm flipH="1" flipV="1">
            <a:off x="5508625" y="2229075"/>
            <a:ext cx="217488"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3" name="Line 343"/>
          <p:cNvSpPr>
            <a:spLocks noChangeShapeType="1"/>
          </p:cNvSpPr>
          <p:nvPr/>
        </p:nvSpPr>
        <p:spPr bwMode="auto">
          <a:xfrm flipV="1">
            <a:off x="5432426" y="2078264"/>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4" name="Line 344"/>
          <p:cNvSpPr>
            <a:spLocks noChangeShapeType="1"/>
          </p:cNvSpPr>
          <p:nvPr/>
        </p:nvSpPr>
        <p:spPr bwMode="auto">
          <a:xfrm>
            <a:off x="7173913" y="359117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5" name="Line 345"/>
          <p:cNvSpPr>
            <a:spLocks noChangeShapeType="1"/>
          </p:cNvSpPr>
          <p:nvPr/>
        </p:nvSpPr>
        <p:spPr bwMode="auto">
          <a:xfrm flipH="1" flipV="1">
            <a:off x="6296025" y="2535484"/>
            <a:ext cx="2286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6" name="Freeform 346"/>
          <p:cNvSpPr>
            <a:spLocks/>
          </p:cNvSpPr>
          <p:nvPr/>
        </p:nvSpPr>
        <p:spPr bwMode="auto">
          <a:xfrm>
            <a:off x="6410337" y="2786287"/>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7" name="Freeform 347"/>
          <p:cNvSpPr>
            <a:spLocks/>
          </p:cNvSpPr>
          <p:nvPr/>
        </p:nvSpPr>
        <p:spPr bwMode="auto">
          <a:xfrm>
            <a:off x="6524625" y="2786287"/>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8" name="Line 348"/>
          <p:cNvSpPr>
            <a:spLocks noChangeShapeType="1"/>
          </p:cNvSpPr>
          <p:nvPr/>
        </p:nvSpPr>
        <p:spPr bwMode="auto">
          <a:xfrm flipH="1" flipV="1">
            <a:off x="5716600" y="2381475"/>
            <a:ext cx="27463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9" name="Line 349"/>
          <p:cNvSpPr>
            <a:spLocks noChangeShapeType="1"/>
          </p:cNvSpPr>
          <p:nvPr/>
        </p:nvSpPr>
        <p:spPr bwMode="auto">
          <a:xfrm flipV="1">
            <a:off x="5646738" y="238149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0" name="Line 350"/>
          <p:cNvSpPr>
            <a:spLocks noChangeShapeType="1"/>
          </p:cNvSpPr>
          <p:nvPr/>
        </p:nvSpPr>
        <p:spPr bwMode="auto">
          <a:xfrm flipH="1" flipV="1">
            <a:off x="6524625" y="2786287"/>
            <a:ext cx="215900"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1" name="Line 351"/>
          <p:cNvSpPr>
            <a:spLocks noChangeShapeType="1"/>
          </p:cNvSpPr>
          <p:nvPr/>
        </p:nvSpPr>
        <p:spPr bwMode="auto">
          <a:xfrm flipV="1">
            <a:off x="6410328" y="2786287"/>
            <a:ext cx="114300"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2" name="Freeform 352"/>
          <p:cNvSpPr>
            <a:spLocks/>
          </p:cNvSpPr>
          <p:nvPr/>
        </p:nvSpPr>
        <p:spPr bwMode="auto">
          <a:xfrm>
            <a:off x="4667250" y="3721327"/>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3" name="Freeform 353"/>
          <p:cNvSpPr>
            <a:spLocks/>
          </p:cNvSpPr>
          <p:nvPr/>
        </p:nvSpPr>
        <p:spPr bwMode="auto">
          <a:xfrm>
            <a:off x="4768850" y="3567339"/>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4" name="Freeform 354"/>
          <p:cNvSpPr>
            <a:spLocks/>
          </p:cNvSpPr>
          <p:nvPr/>
        </p:nvSpPr>
        <p:spPr bwMode="auto">
          <a:xfrm>
            <a:off x="7620000" y="418963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5" name="Freeform 355"/>
          <p:cNvSpPr>
            <a:spLocks/>
          </p:cNvSpPr>
          <p:nvPr/>
        </p:nvSpPr>
        <p:spPr bwMode="auto">
          <a:xfrm>
            <a:off x="4333882" y="4189637"/>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6" name="Freeform 356"/>
          <p:cNvSpPr>
            <a:spLocks/>
          </p:cNvSpPr>
          <p:nvPr/>
        </p:nvSpPr>
        <p:spPr bwMode="auto">
          <a:xfrm>
            <a:off x="4440238" y="4189637"/>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7" name="Line 357"/>
          <p:cNvSpPr>
            <a:spLocks noChangeShapeType="1"/>
          </p:cNvSpPr>
          <p:nvPr/>
        </p:nvSpPr>
        <p:spPr bwMode="auto">
          <a:xfrm flipH="1">
            <a:off x="7620000" y="418964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8" name="Line 358"/>
          <p:cNvSpPr>
            <a:spLocks noChangeShapeType="1"/>
          </p:cNvSpPr>
          <p:nvPr/>
        </p:nvSpPr>
        <p:spPr bwMode="auto">
          <a:xfrm flipH="1" flipV="1">
            <a:off x="4440238" y="4189641"/>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9" name="Line 359"/>
          <p:cNvSpPr>
            <a:spLocks noChangeShapeType="1"/>
          </p:cNvSpPr>
          <p:nvPr/>
        </p:nvSpPr>
        <p:spPr bwMode="auto">
          <a:xfrm flipV="1">
            <a:off x="4333887" y="4189640"/>
            <a:ext cx="10636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0" name="Freeform 360"/>
          <p:cNvSpPr>
            <a:spLocks/>
          </p:cNvSpPr>
          <p:nvPr/>
        </p:nvSpPr>
        <p:spPr bwMode="auto">
          <a:xfrm>
            <a:off x="5862650" y="2568800"/>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1" name="Freeform 361"/>
          <p:cNvSpPr>
            <a:spLocks/>
          </p:cNvSpPr>
          <p:nvPr/>
        </p:nvSpPr>
        <p:spPr bwMode="auto">
          <a:xfrm>
            <a:off x="5976950" y="2568800"/>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2" name="Freeform 362"/>
          <p:cNvSpPr>
            <a:spLocks/>
          </p:cNvSpPr>
          <p:nvPr/>
        </p:nvSpPr>
        <p:spPr bwMode="auto">
          <a:xfrm>
            <a:off x="5318125" y="2559275"/>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3" name="Freeform 363"/>
          <p:cNvSpPr>
            <a:spLocks/>
          </p:cNvSpPr>
          <p:nvPr/>
        </p:nvSpPr>
        <p:spPr bwMode="auto">
          <a:xfrm>
            <a:off x="5432430" y="2559275"/>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4" name="Freeform 364"/>
          <p:cNvSpPr>
            <a:spLocks/>
          </p:cNvSpPr>
          <p:nvPr/>
        </p:nvSpPr>
        <p:spPr bwMode="auto">
          <a:xfrm>
            <a:off x="4984762" y="3064122"/>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5" name="Freeform 365"/>
          <p:cNvSpPr>
            <a:spLocks/>
          </p:cNvSpPr>
          <p:nvPr/>
        </p:nvSpPr>
        <p:spPr bwMode="auto">
          <a:xfrm>
            <a:off x="5099062" y="3013322"/>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6" name="Freeform 366"/>
          <p:cNvSpPr>
            <a:spLocks/>
          </p:cNvSpPr>
          <p:nvPr/>
        </p:nvSpPr>
        <p:spPr bwMode="auto">
          <a:xfrm>
            <a:off x="6629400" y="3027609"/>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7" name="Freeform 367"/>
          <p:cNvSpPr>
            <a:spLocks/>
          </p:cNvSpPr>
          <p:nvPr/>
        </p:nvSpPr>
        <p:spPr bwMode="auto">
          <a:xfrm>
            <a:off x="6740525" y="3027609"/>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8" name="Line 368"/>
          <p:cNvSpPr>
            <a:spLocks noChangeShapeType="1"/>
          </p:cNvSpPr>
          <p:nvPr/>
        </p:nvSpPr>
        <p:spPr bwMode="auto">
          <a:xfrm flipH="1" flipV="1">
            <a:off x="5988062" y="2516412"/>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9" name="Line 369"/>
          <p:cNvSpPr>
            <a:spLocks noChangeShapeType="1"/>
          </p:cNvSpPr>
          <p:nvPr/>
        </p:nvSpPr>
        <p:spPr bwMode="auto">
          <a:xfrm flipV="1">
            <a:off x="5862639" y="2527525"/>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0" name="Line 370"/>
          <p:cNvSpPr>
            <a:spLocks noChangeShapeType="1"/>
          </p:cNvSpPr>
          <p:nvPr/>
        </p:nvSpPr>
        <p:spPr bwMode="auto">
          <a:xfrm flipH="1" flipV="1">
            <a:off x="5432430" y="2559297"/>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1" name="Line 371"/>
          <p:cNvSpPr>
            <a:spLocks noChangeShapeType="1"/>
          </p:cNvSpPr>
          <p:nvPr/>
        </p:nvSpPr>
        <p:spPr bwMode="auto">
          <a:xfrm flipV="1">
            <a:off x="5318125" y="255929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2" name="Line 372"/>
          <p:cNvSpPr>
            <a:spLocks noChangeShapeType="1"/>
          </p:cNvSpPr>
          <p:nvPr/>
        </p:nvSpPr>
        <p:spPr bwMode="auto">
          <a:xfrm flipV="1">
            <a:off x="4984752" y="306412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3" name="Line 373"/>
          <p:cNvSpPr>
            <a:spLocks noChangeShapeType="1"/>
          </p:cNvSpPr>
          <p:nvPr/>
        </p:nvSpPr>
        <p:spPr bwMode="auto">
          <a:xfrm flipH="1">
            <a:off x="5099062" y="3013300"/>
            <a:ext cx="219075"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4" name="Line 374"/>
          <p:cNvSpPr>
            <a:spLocks noChangeShapeType="1"/>
          </p:cNvSpPr>
          <p:nvPr/>
        </p:nvSpPr>
        <p:spPr bwMode="auto">
          <a:xfrm flipH="1" flipV="1">
            <a:off x="6740525" y="3027587"/>
            <a:ext cx="217488"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5" name="Line 375"/>
          <p:cNvSpPr>
            <a:spLocks noChangeShapeType="1"/>
          </p:cNvSpPr>
          <p:nvPr/>
        </p:nvSpPr>
        <p:spPr bwMode="auto">
          <a:xfrm flipV="1">
            <a:off x="6629412" y="3027587"/>
            <a:ext cx="111125"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6" name="Freeform 376"/>
          <p:cNvSpPr>
            <a:spLocks/>
          </p:cNvSpPr>
          <p:nvPr/>
        </p:nvSpPr>
        <p:spPr bwMode="auto">
          <a:xfrm>
            <a:off x="5534037" y="2738662"/>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7" name="Freeform 377"/>
          <p:cNvSpPr>
            <a:spLocks/>
          </p:cNvSpPr>
          <p:nvPr/>
        </p:nvSpPr>
        <p:spPr bwMode="auto">
          <a:xfrm>
            <a:off x="5646738" y="2738662"/>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8" name="Freeform 378"/>
          <p:cNvSpPr>
            <a:spLocks/>
          </p:cNvSpPr>
          <p:nvPr/>
        </p:nvSpPr>
        <p:spPr bwMode="auto">
          <a:xfrm>
            <a:off x="6845312" y="3243487"/>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9" name="Freeform 379"/>
          <p:cNvSpPr>
            <a:spLocks/>
          </p:cNvSpPr>
          <p:nvPr/>
        </p:nvSpPr>
        <p:spPr bwMode="auto">
          <a:xfrm>
            <a:off x="6958013" y="3243509"/>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0" name="Freeform 380"/>
          <p:cNvSpPr>
            <a:spLocks/>
          </p:cNvSpPr>
          <p:nvPr/>
        </p:nvSpPr>
        <p:spPr bwMode="auto">
          <a:xfrm>
            <a:off x="6080125" y="2713262"/>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1" name="Freeform 381"/>
          <p:cNvSpPr>
            <a:spLocks/>
          </p:cNvSpPr>
          <p:nvPr/>
        </p:nvSpPr>
        <p:spPr bwMode="auto">
          <a:xfrm>
            <a:off x="6194425" y="2713262"/>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2" name="Freeform 382"/>
          <p:cNvSpPr>
            <a:spLocks/>
          </p:cNvSpPr>
          <p:nvPr/>
        </p:nvSpPr>
        <p:spPr bwMode="auto">
          <a:xfrm>
            <a:off x="4554538" y="4226152"/>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3" name="Freeform 383"/>
          <p:cNvSpPr>
            <a:spLocks/>
          </p:cNvSpPr>
          <p:nvPr/>
        </p:nvSpPr>
        <p:spPr bwMode="auto">
          <a:xfrm>
            <a:off x="4667250" y="4226152"/>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4" name="Line 384"/>
          <p:cNvSpPr>
            <a:spLocks noChangeShapeType="1"/>
          </p:cNvSpPr>
          <p:nvPr/>
        </p:nvSpPr>
        <p:spPr bwMode="auto">
          <a:xfrm flipH="1" flipV="1">
            <a:off x="5646738" y="27386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5" name="Line 385"/>
          <p:cNvSpPr>
            <a:spLocks noChangeShapeType="1"/>
          </p:cNvSpPr>
          <p:nvPr/>
        </p:nvSpPr>
        <p:spPr bwMode="auto">
          <a:xfrm flipV="1">
            <a:off x="5534027" y="2738684"/>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6" name="Line 386"/>
          <p:cNvSpPr>
            <a:spLocks noChangeShapeType="1"/>
          </p:cNvSpPr>
          <p:nvPr/>
        </p:nvSpPr>
        <p:spPr bwMode="auto">
          <a:xfrm flipH="1" flipV="1">
            <a:off x="6958013" y="3243509"/>
            <a:ext cx="215900"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7" name="Line 387"/>
          <p:cNvSpPr>
            <a:spLocks noChangeShapeType="1"/>
          </p:cNvSpPr>
          <p:nvPr/>
        </p:nvSpPr>
        <p:spPr bwMode="auto">
          <a:xfrm flipV="1">
            <a:off x="6845302" y="3243509"/>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8" name="Line 388"/>
          <p:cNvSpPr>
            <a:spLocks noChangeShapeType="1"/>
          </p:cNvSpPr>
          <p:nvPr/>
        </p:nvSpPr>
        <p:spPr bwMode="auto">
          <a:xfrm flipH="1" flipV="1">
            <a:off x="6194425" y="2713284"/>
            <a:ext cx="215900"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9" name="Line 389"/>
          <p:cNvSpPr>
            <a:spLocks noChangeShapeType="1"/>
          </p:cNvSpPr>
          <p:nvPr/>
        </p:nvSpPr>
        <p:spPr bwMode="auto">
          <a:xfrm flipH="1" flipV="1">
            <a:off x="4667250" y="4226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0" name="Freeform 390"/>
          <p:cNvSpPr>
            <a:spLocks/>
          </p:cNvSpPr>
          <p:nvPr/>
        </p:nvSpPr>
        <p:spPr bwMode="auto">
          <a:xfrm>
            <a:off x="7072313" y="3530825"/>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1" name="Freeform 391"/>
          <p:cNvSpPr>
            <a:spLocks/>
          </p:cNvSpPr>
          <p:nvPr/>
        </p:nvSpPr>
        <p:spPr bwMode="auto">
          <a:xfrm>
            <a:off x="7173925" y="3591172"/>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2" name="Freeform 392"/>
          <p:cNvSpPr>
            <a:spLocks/>
          </p:cNvSpPr>
          <p:nvPr/>
        </p:nvSpPr>
        <p:spPr bwMode="auto">
          <a:xfrm>
            <a:off x="4883150" y="3567339"/>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3" name="Freeform 393"/>
          <p:cNvSpPr>
            <a:spLocks/>
          </p:cNvSpPr>
          <p:nvPr/>
        </p:nvSpPr>
        <p:spPr bwMode="auto">
          <a:xfrm>
            <a:off x="4984762" y="3448297"/>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4" name="Freeform 394"/>
          <p:cNvSpPr>
            <a:spLocks/>
          </p:cNvSpPr>
          <p:nvPr/>
        </p:nvSpPr>
        <p:spPr bwMode="auto">
          <a:xfrm>
            <a:off x="5211763" y="3013300"/>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5" name="Freeform 395"/>
          <p:cNvSpPr>
            <a:spLocks/>
          </p:cNvSpPr>
          <p:nvPr/>
        </p:nvSpPr>
        <p:spPr bwMode="auto">
          <a:xfrm>
            <a:off x="5318125" y="3013300"/>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6" name="Line 396"/>
          <p:cNvSpPr>
            <a:spLocks noChangeShapeType="1"/>
          </p:cNvSpPr>
          <p:nvPr/>
        </p:nvSpPr>
        <p:spPr bwMode="auto">
          <a:xfrm flipH="1" flipV="1">
            <a:off x="7173925" y="3591150"/>
            <a:ext cx="21748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7" name="Line 397"/>
          <p:cNvSpPr>
            <a:spLocks noChangeShapeType="1"/>
          </p:cNvSpPr>
          <p:nvPr/>
        </p:nvSpPr>
        <p:spPr bwMode="auto">
          <a:xfrm>
            <a:off x="7072313" y="35308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8" name="Line 398"/>
          <p:cNvSpPr>
            <a:spLocks noChangeShapeType="1"/>
          </p:cNvSpPr>
          <p:nvPr/>
        </p:nvSpPr>
        <p:spPr bwMode="auto">
          <a:xfrm flipV="1">
            <a:off x="4883150" y="3567339"/>
            <a:ext cx="101600"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9" name="Line 399"/>
          <p:cNvSpPr>
            <a:spLocks noChangeShapeType="1"/>
          </p:cNvSpPr>
          <p:nvPr/>
        </p:nvSpPr>
        <p:spPr bwMode="auto">
          <a:xfrm flipH="1" flipV="1">
            <a:off x="5318125" y="30133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0" name="Line 400"/>
          <p:cNvSpPr>
            <a:spLocks noChangeShapeType="1"/>
          </p:cNvSpPr>
          <p:nvPr/>
        </p:nvSpPr>
        <p:spPr bwMode="auto">
          <a:xfrm flipV="1">
            <a:off x="5211763" y="3013322"/>
            <a:ext cx="106362"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1" name="Freeform 401"/>
          <p:cNvSpPr>
            <a:spLocks/>
          </p:cNvSpPr>
          <p:nvPr/>
        </p:nvSpPr>
        <p:spPr bwMode="auto">
          <a:xfrm>
            <a:off x="6296025" y="2883147"/>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2" name="Freeform 402"/>
          <p:cNvSpPr>
            <a:spLocks/>
          </p:cNvSpPr>
          <p:nvPr/>
        </p:nvSpPr>
        <p:spPr bwMode="auto">
          <a:xfrm>
            <a:off x="6410337" y="2883147"/>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3" name="Freeform 403"/>
          <p:cNvSpPr>
            <a:spLocks/>
          </p:cNvSpPr>
          <p:nvPr/>
        </p:nvSpPr>
        <p:spPr bwMode="auto">
          <a:xfrm>
            <a:off x="5761038" y="2870447"/>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4" name="Line 404"/>
          <p:cNvSpPr>
            <a:spLocks noChangeShapeType="1"/>
          </p:cNvSpPr>
          <p:nvPr/>
        </p:nvSpPr>
        <p:spPr bwMode="auto">
          <a:xfrm flipH="1" flipV="1">
            <a:off x="6410337" y="2883125"/>
            <a:ext cx="219075"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5" name="Line 405"/>
          <p:cNvSpPr>
            <a:spLocks noChangeShapeType="1"/>
          </p:cNvSpPr>
          <p:nvPr/>
        </p:nvSpPr>
        <p:spPr bwMode="auto">
          <a:xfrm flipV="1">
            <a:off x="6296028" y="288314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6" name="Line 406"/>
          <p:cNvSpPr>
            <a:spLocks noChangeShapeType="1"/>
          </p:cNvSpPr>
          <p:nvPr/>
        </p:nvSpPr>
        <p:spPr bwMode="auto">
          <a:xfrm flipH="1" flipV="1">
            <a:off x="5862650" y="2870447"/>
            <a:ext cx="21748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7" name="Line 407"/>
          <p:cNvSpPr>
            <a:spLocks noChangeShapeType="1"/>
          </p:cNvSpPr>
          <p:nvPr/>
        </p:nvSpPr>
        <p:spPr bwMode="auto">
          <a:xfrm flipV="1">
            <a:off x="5761038" y="2870447"/>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8" name="Freeform 408"/>
          <p:cNvSpPr>
            <a:spLocks/>
          </p:cNvSpPr>
          <p:nvPr/>
        </p:nvSpPr>
        <p:spPr bwMode="auto">
          <a:xfrm>
            <a:off x="7288213" y="381816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9" name="Freeform 409"/>
          <p:cNvSpPr>
            <a:spLocks/>
          </p:cNvSpPr>
          <p:nvPr/>
        </p:nvSpPr>
        <p:spPr bwMode="auto">
          <a:xfrm>
            <a:off x="7391400" y="381816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0" name="Line 410"/>
          <p:cNvSpPr>
            <a:spLocks noChangeShapeType="1"/>
          </p:cNvSpPr>
          <p:nvPr/>
        </p:nvSpPr>
        <p:spPr bwMode="auto">
          <a:xfrm>
            <a:off x="7391412" y="3818162"/>
            <a:ext cx="9525"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1" name="Line 411"/>
          <p:cNvSpPr>
            <a:spLocks noChangeShapeType="1"/>
          </p:cNvSpPr>
          <p:nvPr/>
        </p:nvSpPr>
        <p:spPr bwMode="auto">
          <a:xfrm flipH="1" flipV="1">
            <a:off x="7391400" y="3818162"/>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2" name="Line 412"/>
          <p:cNvSpPr>
            <a:spLocks noChangeShapeType="1"/>
          </p:cNvSpPr>
          <p:nvPr/>
        </p:nvSpPr>
        <p:spPr bwMode="auto">
          <a:xfrm flipV="1">
            <a:off x="7288220" y="3818166"/>
            <a:ext cx="10318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3" name="Freeform 413"/>
          <p:cNvSpPr>
            <a:spLocks/>
          </p:cNvSpPr>
          <p:nvPr/>
        </p:nvSpPr>
        <p:spPr bwMode="auto">
          <a:xfrm>
            <a:off x="4768850" y="4249962"/>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4" name="Freeform 414"/>
          <p:cNvSpPr>
            <a:spLocks/>
          </p:cNvSpPr>
          <p:nvPr/>
        </p:nvSpPr>
        <p:spPr bwMode="auto">
          <a:xfrm>
            <a:off x="4883150" y="3818162"/>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5" name="Freeform 415"/>
          <p:cNvSpPr>
            <a:spLocks/>
          </p:cNvSpPr>
          <p:nvPr/>
        </p:nvSpPr>
        <p:spPr bwMode="auto">
          <a:xfrm>
            <a:off x="7502530" y="424996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6" name="Freeform 416"/>
          <p:cNvSpPr>
            <a:spLocks/>
          </p:cNvSpPr>
          <p:nvPr/>
        </p:nvSpPr>
        <p:spPr bwMode="auto">
          <a:xfrm>
            <a:off x="7620000" y="424996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7" name="Freeform 417"/>
          <p:cNvSpPr>
            <a:spLocks/>
          </p:cNvSpPr>
          <p:nvPr/>
        </p:nvSpPr>
        <p:spPr bwMode="auto">
          <a:xfrm>
            <a:off x="4221175" y="424996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8" name="Freeform 418"/>
          <p:cNvSpPr>
            <a:spLocks/>
          </p:cNvSpPr>
          <p:nvPr/>
        </p:nvSpPr>
        <p:spPr bwMode="auto">
          <a:xfrm>
            <a:off x="4333882" y="4249962"/>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9" name="Line 419"/>
          <p:cNvSpPr>
            <a:spLocks noChangeShapeType="1"/>
          </p:cNvSpPr>
          <p:nvPr/>
        </p:nvSpPr>
        <p:spPr bwMode="auto">
          <a:xfrm flipH="1">
            <a:off x="4883150" y="3818162"/>
            <a:ext cx="2159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0" name="Line 420"/>
          <p:cNvSpPr>
            <a:spLocks noChangeShapeType="1"/>
          </p:cNvSpPr>
          <p:nvPr/>
        </p:nvSpPr>
        <p:spPr bwMode="auto">
          <a:xfrm flipV="1">
            <a:off x="4768850" y="4249972"/>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1" name="Line 421"/>
          <p:cNvSpPr>
            <a:spLocks noChangeShapeType="1"/>
          </p:cNvSpPr>
          <p:nvPr/>
        </p:nvSpPr>
        <p:spPr bwMode="auto">
          <a:xfrm flipH="1" flipV="1">
            <a:off x="4333882" y="4249966"/>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2" name="Line 422"/>
          <p:cNvSpPr>
            <a:spLocks noChangeShapeType="1"/>
          </p:cNvSpPr>
          <p:nvPr/>
        </p:nvSpPr>
        <p:spPr bwMode="auto">
          <a:xfrm flipH="1" flipV="1">
            <a:off x="7620000" y="4249966"/>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3" name="Line 423"/>
          <p:cNvSpPr>
            <a:spLocks noChangeShapeType="1"/>
          </p:cNvSpPr>
          <p:nvPr/>
        </p:nvSpPr>
        <p:spPr bwMode="auto">
          <a:xfrm flipH="1">
            <a:off x="7502537" y="4249972"/>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4" name="Line 424"/>
          <p:cNvSpPr>
            <a:spLocks noChangeShapeType="1"/>
          </p:cNvSpPr>
          <p:nvPr/>
        </p:nvSpPr>
        <p:spPr bwMode="auto">
          <a:xfrm flipV="1">
            <a:off x="4221163" y="4249972"/>
            <a:ext cx="11271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5" name="Freeform 425"/>
          <p:cNvSpPr>
            <a:spLocks/>
          </p:cNvSpPr>
          <p:nvPr/>
        </p:nvSpPr>
        <p:spPr bwMode="auto">
          <a:xfrm>
            <a:off x="5432430" y="31101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6" name="Freeform 426"/>
          <p:cNvSpPr>
            <a:spLocks/>
          </p:cNvSpPr>
          <p:nvPr/>
        </p:nvSpPr>
        <p:spPr bwMode="auto">
          <a:xfrm>
            <a:off x="5534037" y="3110159"/>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7" name="Freeform 427"/>
          <p:cNvSpPr>
            <a:spLocks/>
          </p:cNvSpPr>
          <p:nvPr/>
        </p:nvSpPr>
        <p:spPr bwMode="auto">
          <a:xfrm>
            <a:off x="6524625" y="3097437"/>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8" name="Freeform 428"/>
          <p:cNvSpPr>
            <a:spLocks/>
          </p:cNvSpPr>
          <p:nvPr/>
        </p:nvSpPr>
        <p:spPr bwMode="auto">
          <a:xfrm>
            <a:off x="6629400" y="3097437"/>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9" name="Line 429"/>
          <p:cNvSpPr>
            <a:spLocks noChangeShapeType="1"/>
          </p:cNvSpPr>
          <p:nvPr/>
        </p:nvSpPr>
        <p:spPr bwMode="auto">
          <a:xfrm flipH="1" flipV="1">
            <a:off x="5534037" y="3110159"/>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0" name="Line 430"/>
          <p:cNvSpPr>
            <a:spLocks noChangeShapeType="1"/>
          </p:cNvSpPr>
          <p:nvPr/>
        </p:nvSpPr>
        <p:spPr bwMode="auto">
          <a:xfrm flipV="1">
            <a:off x="5432426" y="31101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1" name="Line 431"/>
          <p:cNvSpPr>
            <a:spLocks noChangeShapeType="1"/>
          </p:cNvSpPr>
          <p:nvPr/>
        </p:nvSpPr>
        <p:spPr bwMode="auto">
          <a:xfrm flipH="1" flipV="1">
            <a:off x="6629400" y="3097459"/>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2" name="Line 432"/>
          <p:cNvSpPr>
            <a:spLocks noChangeShapeType="1"/>
          </p:cNvSpPr>
          <p:nvPr/>
        </p:nvSpPr>
        <p:spPr bwMode="auto">
          <a:xfrm flipV="1">
            <a:off x="6524627" y="3097459"/>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3" name="Freeform 433"/>
          <p:cNvSpPr>
            <a:spLocks/>
          </p:cNvSpPr>
          <p:nvPr/>
        </p:nvSpPr>
        <p:spPr bwMode="auto">
          <a:xfrm>
            <a:off x="6080125" y="2967262"/>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4" name="Freeform 434"/>
          <p:cNvSpPr>
            <a:spLocks/>
          </p:cNvSpPr>
          <p:nvPr/>
        </p:nvSpPr>
        <p:spPr bwMode="auto">
          <a:xfrm>
            <a:off x="5099062" y="3448297"/>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5" name="Freeform 435"/>
          <p:cNvSpPr>
            <a:spLocks/>
          </p:cNvSpPr>
          <p:nvPr/>
        </p:nvSpPr>
        <p:spPr bwMode="auto">
          <a:xfrm>
            <a:off x="5211763" y="3448275"/>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6" name="Line 436"/>
          <p:cNvSpPr>
            <a:spLocks noChangeShapeType="1"/>
          </p:cNvSpPr>
          <p:nvPr/>
        </p:nvSpPr>
        <p:spPr bwMode="auto">
          <a:xfrm flipH="1" flipV="1">
            <a:off x="6080125" y="2967262"/>
            <a:ext cx="215900"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7" name="Line 437"/>
          <p:cNvSpPr>
            <a:spLocks noChangeShapeType="1"/>
          </p:cNvSpPr>
          <p:nvPr/>
        </p:nvSpPr>
        <p:spPr bwMode="auto">
          <a:xfrm flipV="1">
            <a:off x="5099052" y="3448297"/>
            <a:ext cx="112713"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8" name="Freeform 438"/>
          <p:cNvSpPr>
            <a:spLocks/>
          </p:cNvSpPr>
          <p:nvPr/>
        </p:nvSpPr>
        <p:spPr bwMode="auto">
          <a:xfrm>
            <a:off x="6740525" y="3291134"/>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9" name="Freeform 439"/>
          <p:cNvSpPr>
            <a:spLocks/>
          </p:cNvSpPr>
          <p:nvPr/>
        </p:nvSpPr>
        <p:spPr bwMode="auto">
          <a:xfrm>
            <a:off x="6845312" y="3291134"/>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0" name="Freeform 440"/>
          <p:cNvSpPr>
            <a:spLocks/>
          </p:cNvSpPr>
          <p:nvPr/>
        </p:nvSpPr>
        <p:spPr bwMode="auto">
          <a:xfrm>
            <a:off x="4440238" y="4286477"/>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1" name="Freeform 441"/>
          <p:cNvSpPr>
            <a:spLocks/>
          </p:cNvSpPr>
          <p:nvPr/>
        </p:nvSpPr>
        <p:spPr bwMode="auto">
          <a:xfrm>
            <a:off x="4554538" y="4286477"/>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2" name="Line 442"/>
          <p:cNvSpPr>
            <a:spLocks noChangeShapeType="1"/>
          </p:cNvSpPr>
          <p:nvPr/>
        </p:nvSpPr>
        <p:spPr bwMode="auto">
          <a:xfrm flipH="1" flipV="1">
            <a:off x="6845312" y="3291134"/>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3" name="Line 443"/>
          <p:cNvSpPr>
            <a:spLocks noChangeShapeType="1"/>
          </p:cNvSpPr>
          <p:nvPr/>
        </p:nvSpPr>
        <p:spPr bwMode="auto">
          <a:xfrm flipV="1">
            <a:off x="6740527" y="3291134"/>
            <a:ext cx="104775"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4" name="Line 444"/>
          <p:cNvSpPr>
            <a:spLocks noChangeShapeType="1"/>
          </p:cNvSpPr>
          <p:nvPr/>
        </p:nvSpPr>
        <p:spPr bwMode="auto">
          <a:xfrm flipH="1" flipV="1">
            <a:off x="4554538" y="4286475"/>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5" name="Line 445"/>
          <p:cNvSpPr>
            <a:spLocks noChangeShapeType="1"/>
          </p:cNvSpPr>
          <p:nvPr/>
        </p:nvSpPr>
        <p:spPr bwMode="auto">
          <a:xfrm flipV="1">
            <a:off x="7723190" y="428648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6" name="Freeform 446"/>
          <p:cNvSpPr>
            <a:spLocks/>
          </p:cNvSpPr>
          <p:nvPr/>
        </p:nvSpPr>
        <p:spPr bwMode="auto">
          <a:xfrm>
            <a:off x="5646738" y="3170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7" name="Freeform 447"/>
          <p:cNvSpPr>
            <a:spLocks/>
          </p:cNvSpPr>
          <p:nvPr/>
        </p:nvSpPr>
        <p:spPr bwMode="auto">
          <a:xfrm>
            <a:off x="5761038" y="3170484"/>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8" name="Line 448"/>
          <p:cNvSpPr>
            <a:spLocks noChangeShapeType="1"/>
          </p:cNvSpPr>
          <p:nvPr/>
        </p:nvSpPr>
        <p:spPr bwMode="auto">
          <a:xfrm flipH="1">
            <a:off x="5761038" y="3170484"/>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9" name="Line 449"/>
          <p:cNvSpPr>
            <a:spLocks noChangeShapeType="1"/>
          </p:cNvSpPr>
          <p:nvPr/>
        </p:nvSpPr>
        <p:spPr bwMode="auto">
          <a:xfrm flipV="1">
            <a:off x="5646744" y="3170462"/>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0" name="Freeform 450"/>
          <p:cNvSpPr>
            <a:spLocks/>
          </p:cNvSpPr>
          <p:nvPr/>
        </p:nvSpPr>
        <p:spPr bwMode="auto">
          <a:xfrm>
            <a:off x="6958013" y="3530847"/>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1" name="Freeform 451"/>
          <p:cNvSpPr>
            <a:spLocks/>
          </p:cNvSpPr>
          <p:nvPr/>
        </p:nvSpPr>
        <p:spPr bwMode="auto">
          <a:xfrm>
            <a:off x="7072313" y="3530847"/>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2" name="Freeform 452"/>
          <p:cNvSpPr>
            <a:spLocks/>
          </p:cNvSpPr>
          <p:nvPr/>
        </p:nvSpPr>
        <p:spPr bwMode="auto">
          <a:xfrm>
            <a:off x="6194425" y="3013322"/>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3" name="Freeform 453"/>
          <p:cNvSpPr>
            <a:spLocks/>
          </p:cNvSpPr>
          <p:nvPr/>
        </p:nvSpPr>
        <p:spPr bwMode="auto">
          <a:xfrm>
            <a:off x="6296025" y="3013322"/>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4" name="Freeform 454"/>
          <p:cNvSpPr>
            <a:spLocks/>
          </p:cNvSpPr>
          <p:nvPr/>
        </p:nvSpPr>
        <p:spPr bwMode="auto">
          <a:xfrm>
            <a:off x="5318125" y="3494334"/>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5" name="Freeform 455"/>
          <p:cNvSpPr>
            <a:spLocks/>
          </p:cNvSpPr>
          <p:nvPr/>
        </p:nvSpPr>
        <p:spPr bwMode="auto">
          <a:xfrm>
            <a:off x="5432430" y="3481634"/>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6" name="Line 456"/>
          <p:cNvSpPr>
            <a:spLocks noChangeShapeType="1"/>
          </p:cNvSpPr>
          <p:nvPr/>
        </p:nvSpPr>
        <p:spPr bwMode="auto">
          <a:xfrm flipH="1" flipV="1">
            <a:off x="7072313" y="3530825"/>
            <a:ext cx="215900"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7" name="Line 457"/>
          <p:cNvSpPr>
            <a:spLocks noChangeShapeType="1"/>
          </p:cNvSpPr>
          <p:nvPr/>
        </p:nvSpPr>
        <p:spPr bwMode="auto">
          <a:xfrm flipV="1">
            <a:off x="6958013" y="35308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8" name="Line 458"/>
          <p:cNvSpPr>
            <a:spLocks noChangeShapeType="1"/>
          </p:cNvSpPr>
          <p:nvPr/>
        </p:nvSpPr>
        <p:spPr bwMode="auto">
          <a:xfrm flipH="1" flipV="1">
            <a:off x="6296025" y="3013300"/>
            <a:ext cx="228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9" name="Line 459"/>
          <p:cNvSpPr>
            <a:spLocks noChangeShapeType="1"/>
          </p:cNvSpPr>
          <p:nvPr/>
        </p:nvSpPr>
        <p:spPr bwMode="auto">
          <a:xfrm flipV="1">
            <a:off x="6194426" y="3013300"/>
            <a:ext cx="101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0" name="Line 460"/>
          <p:cNvSpPr>
            <a:spLocks noChangeShapeType="1"/>
          </p:cNvSpPr>
          <p:nvPr/>
        </p:nvSpPr>
        <p:spPr bwMode="auto">
          <a:xfrm flipV="1">
            <a:off x="5318125" y="349433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1" name="Freeform 461"/>
          <p:cNvSpPr>
            <a:spLocks/>
          </p:cNvSpPr>
          <p:nvPr/>
        </p:nvSpPr>
        <p:spPr bwMode="auto">
          <a:xfrm>
            <a:off x="7173925" y="3865793"/>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2" name="Freeform 462"/>
          <p:cNvSpPr>
            <a:spLocks/>
          </p:cNvSpPr>
          <p:nvPr/>
        </p:nvSpPr>
        <p:spPr bwMode="auto">
          <a:xfrm>
            <a:off x="7288213" y="3865787"/>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3" name="Freeform 463"/>
          <p:cNvSpPr>
            <a:spLocks/>
          </p:cNvSpPr>
          <p:nvPr/>
        </p:nvSpPr>
        <p:spPr bwMode="auto">
          <a:xfrm>
            <a:off x="4984762" y="3818162"/>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4" name="Freeform 464"/>
          <p:cNvSpPr>
            <a:spLocks/>
          </p:cNvSpPr>
          <p:nvPr/>
        </p:nvSpPr>
        <p:spPr bwMode="auto">
          <a:xfrm>
            <a:off x="5099062" y="3772127"/>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5" name="Freeform 465"/>
          <p:cNvSpPr>
            <a:spLocks/>
          </p:cNvSpPr>
          <p:nvPr/>
        </p:nvSpPr>
        <p:spPr bwMode="auto">
          <a:xfrm>
            <a:off x="4667250" y="4322987"/>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6" name="Freeform 466"/>
          <p:cNvSpPr>
            <a:spLocks/>
          </p:cNvSpPr>
          <p:nvPr/>
        </p:nvSpPr>
        <p:spPr bwMode="auto">
          <a:xfrm>
            <a:off x="4768850" y="4322987"/>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7" name="Freeform 467"/>
          <p:cNvSpPr>
            <a:spLocks/>
          </p:cNvSpPr>
          <p:nvPr/>
        </p:nvSpPr>
        <p:spPr bwMode="auto">
          <a:xfrm>
            <a:off x="7502530" y="4322987"/>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8" name="Line 468"/>
          <p:cNvSpPr>
            <a:spLocks noChangeShapeType="1"/>
          </p:cNvSpPr>
          <p:nvPr/>
        </p:nvSpPr>
        <p:spPr bwMode="auto">
          <a:xfrm flipH="1" flipV="1">
            <a:off x="7288213" y="3865787"/>
            <a:ext cx="214312"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9" name="Line 469"/>
          <p:cNvSpPr>
            <a:spLocks noChangeShapeType="1"/>
          </p:cNvSpPr>
          <p:nvPr/>
        </p:nvSpPr>
        <p:spPr bwMode="auto">
          <a:xfrm flipH="1" flipV="1">
            <a:off x="7502530" y="4322989"/>
            <a:ext cx="22066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0" name="Freeform 470"/>
          <p:cNvSpPr>
            <a:spLocks/>
          </p:cNvSpPr>
          <p:nvPr/>
        </p:nvSpPr>
        <p:spPr bwMode="auto">
          <a:xfrm>
            <a:off x="7391400" y="4180121"/>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1" name="Line 471"/>
          <p:cNvSpPr>
            <a:spLocks noChangeShapeType="1"/>
          </p:cNvSpPr>
          <p:nvPr/>
        </p:nvSpPr>
        <p:spPr bwMode="auto">
          <a:xfrm flipV="1">
            <a:off x="7173913" y="3865796"/>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2" name="Line 472"/>
          <p:cNvSpPr>
            <a:spLocks noChangeShapeType="1"/>
          </p:cNvSpPr>
          <p:nvPr/>
        </p:nvSpPr>
        <p:spPr bwMode="auto">
          <a:xfrm flipV="1">
            <a:off x="4984752" y="3818162"/>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3" name="Line 473"/>
          <p:cNvSpPr>
            <a:spLocks noChangeShapeType="1"/>
          </p:cNvSpPr>
          <p:nvPr/>
        </p:nvSpPr>
        <p:spPr bwMode="auto">
          <a:xfrm flipH="1">
            <a:off x="5099062" y="3772147"/>
            <a:ext cx="219075"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4" name="Line 474"/>
          <p:cNvSpPr>
            <a:spLocks noChangeShapeType="1"/>
          </p:cNvSpPr>
          <p:nvPr/>
        </p:nvSpPr>
        <p:spPr bwMode="auto">
          <a:xfrm flipH="1" flipV="1">
            <a:off x="4768850" y="4322989"/>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5" name="Line 475"/>
          <p:cNvSpPr>
            <a:spLocks noChangeShapeType="1"/>
          </p:cNvSpPr>
          <p:nvPr/>
        </p:nvSpPr>
        <p:spPr bwMode="auto">
          <a:xfrm flipV="1">
            <a:off x="4667250" y="4322994"/>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6" name="Line 476"/>
          <p:cNvSpPr>
            <a:spLocks noChangeShapeType="1"/>
          </p:cNvSpPr>
          <p:nvPr/>
        </p:nvSpPr>
        <p:spPr bwMode="auto">
          <a:xfrm>
            <a:off x="7400930" y="418011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7" name="Line 477"/>
          <p:cNvSpPr>
            <a:spLocks noChangeShapeType="1"/>
          </p:cNvSpPr>
          <p:nvPr/>
        </p:nvSpPr>
        <p:spPr bwMode="auto">
          <a:xfrm flipH="1" flipV="1">
            <a:off x="4221175" y="4322989"/>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8" name="Freeform 478"/>
          <p:cNvSpPr>
            <a:spLocks/>
          </p:cNvSpPr>
          <p:nvPr/>
        </p:nvSpPr>
        <p:spPr bwMode="auto">
          <a:xfrm>
            <a:off x="6410337" y="3183184"/>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9" name="Freeform 479"/>
          <p:cNvSpPr>
            <a:spLocks/>
          </p:cNvSpPr>
          <p:nvPr/>
        </p:nvSpPr>
        <p:spPr bwMode="auto">
          <a:xfrm>
            <a:off x="6524625" y="3183184"/>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0" name="Freeform 480"/>
          <p:cNvSpPr>
            <a:spLocks/>
          </p:cNvSpPr>
          <p:nvPr/>
        </p:nvSpPr>
        <p:spPr bwMode="auto">
          <a:xfrm>
            <a:off x="5862650" y="3170484"/>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1" name="Freeform 481"/>
          <p:cNvSpPr>
            <a:spLocks/>
          </p:cNvSpPr>
          <p:nvPr/>
        </p:nvSpPr>
        <p:spPr bwMode="auto">
          <a:xfrm>
            <a:off x="5976950" y="3170462"/>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2" name="Line 482"/>
          <p:cNvSpPr>
            <a:spLocks noChangeShapeType="1"/>
          </p:cNvSpPr>
          <p:nvPr/>
        </p:nvSpPr>
        <p:spPr bwMode="auto">
          <a:xfrm flipH="1" flipV="1">
            <a:off x="6524625" y="3183184"/>
            <a:ext cx="215900"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3" name="Line 483"/>
          <p:cNvSpPr>
            <a:spLocks noChangeShapeType="1"/>
          </p:cNvSpPr>
          <p:nvPr/>
        </p:nvSpPr>
        <p:spPr bwMode="auto">
          <a:xfrm flipV="1">
            <a:off x="6410328" y="3183184"/>
            <a:ext cx="1143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4" name="Line 484"/>
          <p:cNvSpPr>
            <a:spLocks noChangeShapeType="1"/>
          </p:cNvSpPr>
          <p:nvPr/>
        </p:nvSpPr>
        <p:spPr bwMode="auto">
          <a:xfrm flipH="1" flipV="1">
            <a:off x="5976950" y="3170462"/>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5" name="Freeform 485"/>
          <p:cNvSpPr>
            <a:spLocks/>
          </p:cNvSpPr>
          <p:nvPr/>
        </p:nvSpPr>
        <p:spPr bwMode="auto">
          <a:xfrm>
            <a:off x="5534037" y="3481634"/>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6" name="Freeform 486"/>
          <p:cNvSpPr>
            <a:spLocks/>
          </p:cNvSpPr>
          <p:nvPr/>
        </p:nvSpPr>
        <p:spPr bwMode="auto">
          <a:xfrm>
            <a:off x="5646738" y="3434009"/>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7" name="Freeform 487"/>
          <p:cNvSpPr>
            <a:spLocks/>
          </p:cNvSpPr>
          <p:nvPr/>
        </p:nvSpPr>
        <p:spPr bwMode="auto">
          <a:xfrm>
            <a:off x="6629400" y="3421309"/>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8" name="Freeform 488"/>
          <p:cNvSpPr>
            <a:spLocks/>
          </p:cNvSpPr>
          <p:nvPr/>
        </p:nvSpPr>
        <p:spPr bwMode="auto">
          <a:xfrm>
            <a:off x="6740525" y="3421309"/>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9" name="Line 489"/>
          <p:cNvSpPr>
            <a:spLocks noChangeShapeType="1"/>
          </p:cNvSpPr>
          <p:nvPr/>
        </p:nvSpPr>
        <p:spPr bwMode="auto">
          <a:xfrm flipV="1">
            <a:off x="5534027" y="3481634"/>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0" name="Line 490"/>
          <p:cNvSpPr>
            <a:spLocks noChangeShapeType="1"/>
          </p:cNvSpPr>
          <p:nvPr/>
        </p:nvSpPr>
        <p:spPr bwMode="auto">
          <a:xfrm flipH="1" flipV="1">
            <a:off x="6740525" y="3421287"/>
            <a:ext cx="21748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1" name="Line 491"/>
          <p:cNvSpPr>
            <a:spLocks noChangeShapeType="1"/>
          </p:cNvSpPr>
          <p:nvPr/>
        </p:nvSpPr>
        <p:spPr bwMode="auto">
          <a:xfrm flipV="1">
            <a:off x="6629412" y="3421287"/>
            <a:ext cx="1111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2" name="Freeform 492"/>
          <p:cNvSpPr>
            <a:spLocks/>
          </p:cNvSpPr>
          <p:nvPr/>
        </p:nvSpPr>
        <p:spPr bwMode="auto">
          <a:xfrm>
            <a:off x="4883150" y="4346802"/>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3" name="Freeform 493"/>
          <p:cNvSpPr>
            <a:spLocks/>
          </p:cNvSpPr>
          <p:nvPr/>
        </p:nvSpPr>
        <p:spPr bwMode="auto">
          <a:xfrm>
            <a:off x="4984762" y="4346802"/>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4" name="Freeform 494"/>
          <p:cNvSpPr>
            <a:spLocks/>
          </p:cNvSpPr>
          <p:nvPr/>
        </p:nvSpPr>
        <p:spPr bwMode="auto">
          <a:xfrm>
            <a:off x="5211763" y="3772127"/>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5" name="Freeform 495"/>
          <p:cNvSpPr>
            <a:spLocks/>
          </p:cNvSpPr>
          <p:nvPr/>
        </p:nvSpPr>
        <p:spPr bwMode="auto">
          <a:xfrm>
            <a:off x="5318125" y="375942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6" name="Line 496"/>
          <p:cNvSpPr>
            <a:spLocks noChangeShapeType="1"/>
          </p:cNvSpPr>
          <p:nvPr/>
        </p:nvSpPr>
        <p:spPr bwMode="auto">
          <a:xfrm flipH="1" flipV="1">
            <a:off x="4984762" y="4346800"/>
            <a:ext cx="22701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7" name="Line 497"/>
          <p:cNvSpPr>
            <a:spLocks noChangeShapeType="1"/>
          </p:cNvSpPr>
          <p:nvPr/>
        </p:nvSpPr>
        <p:spPr bwMode="auto">
          <a:xfrm flipV="1">
            <a:off x="4883150" y="43468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8" name="Line 498"/>
          <p:cNvSpPr>
            <a:spLocks noChangeShapeType="1"/>
          </p:cNvSpPr>
          <p:nvPr/>
        </p:nvSpPr>
        <p:spPr bwMode="auto">
          <a:xfrm flipH="1" flipV="1">
            <a:off x="4440238" y="4346800"/>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9" name="Line 499"/>
          <p:cNvSpPr>
            <a:spLocks noChangeShapeType="1"/>
          </p:cNvSpPr>
          <p:nvPr/>
        </p:nvSpPr>
        <p:spPr bwMode="auto">
          <a:xfrm flipV="1">
            <a:off x="7620000" y="4346806"/>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0" name="Freeform 500"/>
          <p:cNvSpPr>
            <a:spLocks/>
          </p:cNvSpPr>
          <p:nvPr/>
        </p:nvSpPr>
        <p:spPr bwMode="auto">
          <a:xfrm>
            <a:off x="6080125" y="3183184"/>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1" name="Freeform 501"/>
          <p:cNvSpPr>
            <a:spLocks/>
          </p:cNvSpPr>
          <p:nvPr/>
        </p:nvSpPr>
        <p:spPr bwMode="auto">
          <a:xfrm>
            <a:off x="6194425" y="3183184"/>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2" name="Line 502"/>
          <p:cNvSpPr>
            <a:spLocks noChangeShapeType="1"/>
          </p:cNvSpPr>
          <p:nvPr/>
        </p:nvSpPr>
        <p:spPr bwMode="auto">
          <a:xfrm flipV="1">
            <a:off x="5211763" y="3772127"/>
            <a:ext cx="106362"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3" name="Line 503"/>
          <p:cNvSpPr>
            <a:spLocks noChangeShapeType="1"/>
          </p:cNvSpPr>
          <p:nvPr/>
        </p:nvSpPr>
        <p:spPr bwMode="auto">
          <a:xfrm flipH="1">
            <a:off x="5318125" y="375942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4" name="Freeform 504"/>
          <p:cNvSpPr>
            <a:spLocks/>
          </p:cNvSpPr>
          <p:nvPr/>
        </p:nvSpPr>
        <p:spPr bwMode="auto">
          <a:xfrm>
            <a:off x="6845312" y="3651484"/>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5" name="Freeform 505"/>
          <p:cNvSpPr>
            <a:spLocks/>
          </p:cNvSpPr>
          <p:nvPr/>
        </p:nvSpPr>
        <p:spPr bwMode="auto">
          <a:xfrm>
            <a:off x="6958013" y="3651484"/>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6" name="Line 506"/>
          <p:cNvSpPr>
            <a:spLocks noChangeShapeType="1"/>
          </p:cNvSpPr>
          <p:nvPr/>
        </p:nvSpPr>
        <p:spPr bwMode="auto">
          <a:xfrm flipH="1" flipV="1">
            <a:off x="6194425" y="31831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7" name="Line 507"/>
          <p:cNvSpPr>
            <a:spLocks noChangeShapeType="1"/>
          </p:cNvSpPr>
          <p:nvPr/>
        </p:nvSpPr>
        <p:spPr bwMode="auto">
          <a:xfrm flipV="1">
            <a:off x="6080125" y="3183162"/>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8" name="Line 508"/>
          <p:cNvSpPr>
            <a:spLocks noChangeShapeType="1"/>
          </p:cNvSpPr>
          <p:nvPr/>
        </p:nvSpPr>
        <p:spPr bwMode="auto">
          <a:xfrm flipH="1" flipV="1">
            <a:off x="6958013" y="3651497"/>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9" name="Line 509"/>
          <p:cNvSpPr>
            <a:spLocks noChangeShapeType="1"/>
          </p:cNvSpPr>
          <p:nvPr/>
        </p:nvSpPr>
        <p:spPr bwMode="auto">
          <a:xfrm flipV="1">
            <a:off x="6845302" y="3651497"/>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0" name="Freeform 510"/>
          <p:cNvSpPr>
            <a:spLocks/>
          </p:cNvSpPr>
          <p:nvPr/>
        </p:nvSpPr>
        <p:spPr bwMode="auto">
          <a:xfrm>
            <a:off x="5761038" y="3434009"/>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1" name="Freeform 511"/>
          <p:cNvSpPr>
            <a:spLocks/>
          </p:cNvSpPr>
          <p:nvPr/>
        </p:nvSpPr>
        <p:spPr bwMode="auto">
          <a:xfrm>
            <a:off x="5862650" y="3411784"/>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2" name="Freeform 512"/>
          <p:cNvSpPr>
            <a:spLocks/>
          </p:cNvSpPr>
          <p:nvPr/>
        </p:nvSpPr>
        <p:spPr bwMode="auto">
          <a:xfrm>
            <a:off x="7072313" y="3902300"/>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3" name="Freeform 513"/>
          <p:cNvSpPr>
            <a:spLocks/>
          </p:cNvSpPr>
          <p:nvPr/>
        </p:nvSpPr>
        <p:spPr bwMode="auto">
          <a:xfrm>
            <a:off x="7173925" y="3902300"/>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4" name="Freeform 514"/>
          <p:cNvSpPr>
            <a:spLocks/>
          </p:cNvSpPr>
          <p:nvPr/>
        </p:nvSpPr>
        <p:spPr bwMode="auto">
          <a:xfrm>
            <a:off x="5099062" y="438331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5" name="Freeform 515"/>
          <p:cNvSpPr>
            <a:spLocks/>
          </p:cNvSpPr>
          <p:nvPr/>
        </p:nvSpPr>
        <p:spPr bwMode="auto">
          <a:xfrm>
            <a:off x="5211763" y="3915000"/>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6" name="Freeform 516"/>
          <p:cNvSpPr>
            <a:spLocks/>
          </p:cNvSpPr>
          <p:nvPr/>
        </p:nvSpPr>
        <p:spPr bwMode="auto">
          <a:xfrm>
            <a:off x="6296025" y="3314925"/>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7" name="Freeform 517"/>
          <p:cNvSpPr>
            <a:spLocks/>
          </p:cNvSpPr>
          <p:nvPr/>
        </p:nvSpPr>
        <p:spPr bwMode="auto">
          <a:xfrm>
            <a:off x="6410337" y="3314925"/>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8" name="Line 518"/>
          <p:cNvSpPr>
            <a:spLocks noChangeShapeType="1"/>
          </p:cNvSpPr>
          <p:nvPr/>
        </p:nvSpPr>
        <p:spPr bwMode="auto">
          <a:xfrm flipH="1" flipV="1">
            <a:off x="7173925" y="3902300"/>
            <a:ext cx="21748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9" name="Line 519"/>
          <p:cNvSpPr>
            <a:spLocks noChangeShapeType="1"/>
          </p:cNvSpPr>
          <p:nvPr/>
        </p:nvSpPr>
        <p:spPr bwMode="auto">
          <a:xfrm flipV="1">
            <a:off x="7072313" y="3902300"/>
            <a:ext cx="1016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0" name="Line 520"/>
          <p:cNvSpPr>
            <a:spLocks noChangeShapeType="1"/>
          </p:cNvSpPr>
          <p:nvPr/>
        </p:nvSpPr>
        <p:spPr bwMode="auto">
          <a:xfrm flipV="1">
            <a:off x="5099052" y="438332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1" name="Line 521"/>
          <p:cNvSpPr>
            <a:spLocks noChangeShapeType="1"/>
          </p:cNvSpPr>
          <p:nvPr/>
        </p:nvSpPr>
        <p:spPr bwMode="auto">
          <a:xfrm flipH="1">
            <a:off x="5211763" y="3915000"/>
            <a:ext cx="220662"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2" name="Line 522"/>
          <p:cNvSpPr>
            <a:spLocks noChangeShapeType="1"/>
          </p:cNvSpPr>
          <p:nvPr/>
        </p:nvSpPr>
        <p:spPr bwMode="auto">
          <a:xfrm flipH="1" flipV="1">
            <a:off x="4667250" y="4383314"/>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3" name="Freeform 523"/>
          <p:cNvSpPr>
            <a:spLocks/>
          </p:cNvSpPr>
          <p:nvPr/>
        </p:nvSpPr>
        <p:spPr bwMode="auto">
          <a:xfrm>
            <a:off x="5432430" y="375942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4" name="Freeform 524"/>
          <p:cNvSpPr>
            <a:spLocks/>
          </p:cNvSpPr>
          <p:nvPr/>
        </p:nvSpPr>
        <p:spPr bwMode="auto">
          <a:xfrm>
            <a:off x="5534037" y="3735612"/>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5" name="Line 525"/>
          <p:cNvSpPr>
            <a:spLocks noChangeShapeType="1"/>
          </p:cNvSpPr>
          <p:nvPr/>
        </p:nvSpPr>
        <p:spPr bwMode="auto">
          <a:xfrm flipH="1" flipV="1">
            <a:off x="6410337" y="3314925"/>
            <a:ext cx="219075"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6" name="Line 526"/>
          <p:cNvSpPr>
            <a:spLocks noChangeShapeType="1"/>
          </p:cNvSpPr>
          <p:nvPr/>
        </p:nvSpPr>
        <p:spPr bwMode="auto">
          <a:xfrm flipV="1">
            <a:off x="6296028" y="33149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7" name="Line 527"/>
          <p:cNvSpPr>
            <a:spLocks noChangeShapeType="1"/>
          </p:cNvSpPr>
          <p:nvPr/>
        </p:nvSpPr>
        <p:spPr bwMode="auto">
          <a:xfrm flipH="1">
            <a:off x="5534037" y="3735634"/>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8" name="Line 528"/>
          <p:cNvSpPr>
            <a:spLocks noChangeShapeType="1"/>
          </p:cNvSpPr>
          <p:nvPr/>
        </p:nvSpPr>
        <p:spPr bwMode="auto">
          <a:xfrm flipV="1">
            <a:off x="5432426" y="3759429"/>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9" name="Freeform 529"/>
          <p:cNvSpPr>
            <a:spLocks/>
          </p:cNvSpPr>
          <p:nvPr/>
        </p:nvSpPr>
        <p:spPr bwMode="auto">
          <a:xfrm>
            <a:off x="7288213" y="4180112"/>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0" name="Freeform 530"/>
          <p:cNvSpPr>
            <a:spLocks/>
          </p:cNvSpPr>
          <p:nvPr/>
        </p:nvSpPr>
        <p:spPr bwMode="auto">
          <a:xfrm>
            <a:off x="7391400" y="4180112"/>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1" name="Line 531"/>
          <p:cNvSpPr>
            <a:spLocks noChangeShapeType="1"/>
          </p:cNvSpPr>
          <p:nvPr/>
        </p:nvSpPr>
        <p:spPr bwMode="auto">
          <a:xfrm>
            <a:off x="7391412" y="4180112"/>
            <a:ext cx="952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2" name="Line 532"/>
          <p:cNvSpPr>
            <a:spLocks noChangeShapeType="1"/>
          </p:cNvSpPr>
          <p:nvPr/>
        </p:nvSpPr>
        <p:spPr bwMode="auto">
          <a:xfrm flipH="1" flipV="1">
            <a:off x="7391400" y="4180121"/>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3" name="Line 533"/>
          <p:cNvSpPr>
            <a:spLocks noChangeShapeType="1"/>
          </p:cNvSpPr>
          <p:nvPr/>
        </p:nvSpPr>
        <p:spPr bwMode="auto">
          <a:xfrm flipH="1">
            <a:off x="7288220" y="4180112"/>
            <a:ext cx="10318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4" name="Freeform 534"/>
          <p:cNvSpPr>
            <a:spLocks/>
          </p:cNvSpPr>
          <p:nvPr/>
        </p:nvSpPr>
        <p:spPr bwMode="auto">
          <a:xfrm>
            <a:off x="6524625" y="3567337"/>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5" name="Freeform 535"/>
          <p:cNvSpPr>
            <a:spLocks/>
          </p:cNvSpPr>
          <p:nvPr/>
        </p:nvSpPr>
        <p:spPr bwMode="auto">
          <a:xfrm>
            <a:off x="6629400" y="3567337"/>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6" name="Line 536"/>
          <p:cNvSpPr>
            <a:spLocks noChangeShapeType="1"/>
          </p:cNvSpPr>
          <p:nvPr/>
        </p:nvSpPr>
        <p:spPr bwMode="auto">
          <a:xfrm flipH="1" flipV="1">
            <a:off x="6629400" y="3567359"/>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7" name="Line 537"/>
          <p:cNvSpPr>
            <a:spLocks noChangeShapeType="1"/>
          </p:cNvSpPr>
          <p:nvPr/>
        </p:nvSpPr>
        <p:spPr bwMode="auto">
          <a:xfrm flipV="1">
            <a:off x="6524627" y="3567337"/>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8" name="Freeform 538"/>
          <p:cNvSpPr>
            <a:spLocks/>
          </p:cNvSpPr>
          <p:nvPr/>
        </p:nvSpPr>
        <p:spPr bwMode="auto">
          <a:xfrm>
            <a:off x="5976950" y="3411762"/>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9" name="Freeform 539"/>
          <p:cNvSpPr>
            <a:spLocks/>
          </p:cNvSpPr>
          <p:nvPr/>
        </p:nvSpPr>
        <p:spPr bwMode="auto">
          <a:xfrm>
            <a:off x="6080125" y="3411762"/>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0" name="Line 540"/>
          <p:cNvSpPr>
            <a:spLocks noChangeShapeType="1"/>
          </p:cNvSpPr>
          <p:nvPr/>
        </p:nvSpPr>
        <p:spPr bwMode="auto">
          <a:xfrm flipV="1">
            <a:off x="5976945" y="3411784"/>
            <a:ext cx="10318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1" name="Line 541"/>
          <p:cNvSpPr>
            <a:spLocks noChangeShapeType="1"/>
          </p:cNvSpPr>
          <p:nvPr/>
        </p:nvSpPr>
        <p:spPr bwMode="auto">
          <a:xfrm flipH="1" flipV="1">
            <a:off x="4883150" y="44071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2" name="Line 542"/>
          <p:cNvSpPr>
            <a:spLocks noChangeShapeType="1"/>
          </p:cNvSpPr>
          <p:nvPr/>
        </p:nvSpPr>
        <p:spPr bwMode="auto">
          <a:xfrm flipV="1">
            <a:off x="7502537" y="4407127"/>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3" name="Freeform 543"/>
          <p:cNvSpPr>
            <a:spLocks/>
          </p:cNvSpPr>
          <p:nvPr/>
        </p:nvSpPr>
        <p:spPr bwMode="auto">
          <a:xfrm>
            <a:off x="6740525" y="3818164"/>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4" name="Freeform 544"/>
          <p:cNvSpPr>
            <a:spLocks/>
          </p:cNvSpPr>
          <p:nvPr/>
        </p:nvSpPr>
        <p:spPr bwMode="auto">
          <a:xfrm>
            <a:off x="6845312" y="3818164"/>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5" name="Line 545"/>
          <p:cNvSpPr>
            <a:spLocks noChangeShapeType="1"/>
          </p:cNvSpPr>
          <p:nvPr/>
        </p:nvSpPr>
        <p:spPr bwMode="auto">
          <a:xfrm flipH="1" flipV="1">
            <a:off x="6845312" y="3818162"/>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6" name="Line 546"/>
          <p:cNvSpPr>
            <a:spLocks noChangeShapeType="1"/>
          </p:cNvSpPr>
          <p:nvPr/>
        </p:nvSpPr>
        <p:spPr bwMode="auto">
          <a:xfrm flipV="1">
            <a:off x="6740527" y="3818164"/>
            <a:ext cx="1047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7" name="Freeform 547"/>
          <p:cNvSpPr>
            <a:spLocks/>
          </p:cNvSpPr>
          <p:nvPr/>
        </p:nvSpPr>
        <p:spPr bwMode="auto">
          <a:xfrm>
            <a:off x="5646738" y="3735612"/>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8" name="Freeform 548"/>
          <p:cNvSpPr>
            <a:spLocks/>
          </p:cNvSpPr>
          <p:nvPr/>
        </p:nvSpPr>
        <p:spPr bwMode="auto">
          <a:xfrm>
            <a:off x="5761038" y="3675309"/>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9" name="Line 549"/>
          <p:cNvSpPr>
            <a:spLocks noChangeShapeType="1"/>
          </p:cNvSpPr>
          <p:nvPr/>
        </p:nvSpPr>
        <p:spPr bwMode="auto">
          <a:xfrm flipH="1">
            <a:off x="5761038" y="3675309"/>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0" name="Freeform 550"/>
          <p:cNvSpPr>
            <a:spLocks/>
          </p:cNvSpPr>
          <p:nvPr/>
        </p:nvSpPr>
        <p:spPr bwMode="auto">
          <a:xfrm>
            <a:off x="6958013" y="4059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1" name="Freeform 551"/>
          <p:cNvSpPr>
            <a:spLocks/>
          </p:cNvSpPr>
          <p:nvPr/>
        </p:nvSpPr>
        <p:spPr bwMode="auto">
          <a:xfrm>
            <a:off x="7072313" y="4059462"/>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2" name="Freeform 552"/>
          <p:cNvSpPr>
            <a:spLocks/>
          </p:cNvSpPr>
          <p:nvPr/>
        </p:nvSpPr>
        <p:spPr bwMode="auto">
          <a:xfrm>
            <a:off x="6194425" y="3518125"/>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3" name="Freeform 553"/>
          <p:cNvSpPr>
            <a:spLocks/>
          </p:cNvSpPr>
          <p:nvPr/>
        </p:nvSpPr>
        <p:spPr bwMode="auto">
          <a:xfrm>
            <a:off x="6296025" y="3518125"/>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4" name="Line 554"/>
          <p:cNvSpPr>
            <a:spLocks noChangeShapeType="1"/>
          </p:cNvSpPr>
          <p:nvPr/>
        </p:nvSpPr>
        <p:spPr bwMode="auto">
          <a:xfrm flipH="1" flipV="1">
            <a:off x="7072313" y="4059462"/>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5" name="Line 555"/>
          <p:cNvSpPr>
            <a:spLocks noChangeShapeType="1"/>
          </p:cNvSpPr>
          <p:nvPr/>
        </p:nvSpPr>
        <p:spPr bwMode="auto">
          <a:xfrm flipV="1">
            <a:off x="6958013" y="4059466"/>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6" name="Line 556"/>
          <p:cNvSpPr>
            <a:spLocks noChangeShapeType="1"/>
          </p:cNvSpPr>
          <p:nvPr/>
        </p:nvSpPr>
        <p:spPr bwMode="auto">
          <a:xfrm flipV="1">
            <a:off x="6194426" y="351814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7" name="Freeform 557"/>
          <p:cNvSpPr>
            <a:spLocks/>
          </p:cNvSpPr>
          <p:nvPr/>
        </p:nvSpPr>
        <p:spPr bwMode="auto">
          <a:xfrm>
            <a:off x="5318125" y="3915000"/>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8" name="Freeform 558"/>
          <p:cNvSpPr>
            <a:spLocks/>
          </p:cNvSpPr>
          <p:nvPr/>
        </p:nvSpPr>
        <p:spPr bwMode="auto">
          <a:xfrm>
            <a:off x="5432430" y="3915000"/>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9" name="Line 559"/>
          <p:cNvSpPr>
            <a:spLocks noChangeShapeType="1"/>
          </p:cNvSpPr>
          <p:nvPr/>
        </p:nvSpPr>
        <p:spPr bwMode="auto">
          <a:xfrm flipH="1" flipV="1">
            <a:off x="5099062" y="4443644"/>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0" name="Line 560"/>
          <p:cNvSpPr>
            <a:spLocks noChangeShapeType="1"/>
          </p:cNvSpPr>
          <p:nvPr/>
        </p:nvSpPr>
        <p:spPr bwMode="auto">
          <a:xfrm flipV="1">
            <a:off x="5318125" y="3915000"/>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1" name="Line 561"/>
          <p:cNvSpPr>
            <a:spLocks noChangeShapeType="1"/>
          </p:cNvSpPr>
          <p:nvPr/>
        </p:nvSpPr>
        <p:spPr bwMode="auto">
          <a:xfrm flipH="1">
            <a:off x="5432430" y="3915004"/>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2" name="Freeform 562"/>
          <p:cNvSpPr>
            <a:spLocks/>
          </p:cNvSpPr>
          <p:nvPr/>
        </p:nvSpPr>
        <p:spPr bwMode="auto">
          <a:xfrm>
            <a:off x="6410337" y="3772127"/>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3" name="Freeform 563"/>
          <p:cNvSpPr>
            <a:spLocks/>
          </p:cNvSpPr>
          <p:nvPr/>
        </p:nvSpPr>
        <p:spPr bwMode="auto">
          <a:xfrm>
            <a:off x="6524625" y="3772127"/>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4" name="Freeform 564"/>
          <p:cNvSpPr>
            <a:spLocks/>
          </p:cNvSpPr>
          <p:nvPr/>
        </p:nvSpPr>
        <p:spPr bwMode="auto">
          <a:xfrm>
            <a:off x="7173925" y="4262669"/>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5" name="Freeform 565"/>
          <p:cNvSpPr>
            <a:spLocks/>
          </p:cNvSpPr>
          <p:nvPr/>
        </p:nvSpPr>
        <p:spPr bwMode="auto">
          <a:xfrm>
            <a:off x="7288213" y="4262669"/>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6" name="Line 566"/>
          <p:cNvSpPr>
            <a:spLocks noChangeShapeType="1"/>
          </p:cNvSpPr>
          <p:nvPr/>
        </p:nvSpPr>
        <p:spPr bwMode="auto">
          <a:xfrm flipV="1">
            <a:off x="6410328" y="3772125"/>
            <a:ext cx="1143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7" name="Freeform 567"/>
          <p:cNvSpPr>
            <a:spLocks/>
          </p:cNvSpPr>
          <p:nvPr/>
        </p:nvSpPr>
        <p:spPr bwMode="auto">
          <a:xfrm>
            <a:off x="5862650" y="3675290"/>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8" name="Freeform 568"/>
          <p:cNvSpPr>
            <a:spLocks/>
          </p:cNvSpPr>
          <p:nvPr/>
        </p:nvSpPr>
        <p:spPr bwMode="auto">
          <a:xfrm>
            <a:off x="5976950" y="3675290"/>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9" name="Line 569"/>
          <p:cNvSpPr>
            <a:spLocks noChangeShapeType="1"/>
          </p:cNvSpPr>
          <p:nvPr/>
        </p:nvSpPr>
        <p:spPr bwMode="auto">
          <a:xfrm flipH="1" flipV="1">
            <a:off x="7288213" y="4262662"/>
            <a:ext cx="214312"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0" name="Line 570"/>
          <p:cNvSpPr>
            <a:spLocks noChangeShapeType="1"/>
          </p:cNvSpPr>
          <p:nvPr/>
        </p:nvSpPr>
        <p:spPr bwMode="auto">
          <a:xfrm flipH="1">
            <a:off x="7173913" y="42626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1" name="Line 571"/>
          <p:cNvSpPr>
            <a:spLocks noChangeShapeType="1"/>
          </p:cNvSpPr>
          <p:nvPr/>
        </p:nvSpPr>
        <p:spPr bwMode="auto">
          <a:xfrm flipH="1" flipV="1">
            <a:off x="5976950" y="3675309"/>
            <a:ext cx="21748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2" name="Line 572"/>
          <p:cNvSpPr>
            <a:spLocks noChangeShapeType="1"/>
          </p:cNvSpPr>
          <p:nvPr/>
        </p:nvSpPr>
        <p:spPr bwMode="auto">
          <a:xfrm flipV="1">
            <a:off x="5862638" y="367530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3" name="Freeform 573"/>
          <p:cNvSpPr>
            <a:spLocks/>
          </p:cNvSpPr>
          <p:nvPr/>
        </p:nvSpPr>
        <p:spPr bwMode="auto">
          <a:xfrm>
            <a:off x="6629400" y="3999137"/>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4" name="Freeform 574"/>
          <p:cNvSpPr>
            <a:spLocks/>
          </p:cNvSpPr>
          <p:nvPr/>
        </p:nvSpPr>
        <p:spPr bwMode="auto">
          <a:xfrm>
            <a:off x="6740525" y="3999137"/>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5" name="Line 575"/>
          <p:cNvSpPr>
            <a:spLocks noChangeShapeType="1"/>
          </p:cNvSpPr>
          <p:nvPr/>
        </p:nvSpPr>
        <p:spPr bwMode="auto">
          <a:xfrm flipV="1">
            <a:off x="6629412" y="3999140"/>
            <a:ext cx="11112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6" name="Freeform 576"/>
          <p:cNvSpPr>
            <a:spLocks/>
          </p:cNvSpPr>
          <p:nvPr/>
        </p:nvSpPr>
        <p:spPr bwMode="auto">
          <a:xfrm>
            <a:off x="5534037" y="3915006"/>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7" name="Freeform 577"/>
          <p:cNvSpPr>
            <a:spLocks/>
          </p:cNvSpPr>
          <p:nvPr/>
        </p:nvSpPr>
        <p:spPr bwMode="auto">
          <a:xfrm>
            <a:off x="5646738" y="3915006"/>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8" name="Line 578"/>
          <p:cNvSpPr>
            <a:spLocks noChangeShapeType="1"/>
          </p:cNvSpPr>
          <p:nvPr/>
        </p:nvSpPr>
        <p:spPr bwMode="auto">
          <a:xfrm flipH="1" flipV="1">
            <a:off x="5318125" y="4480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9" name="Line 579"/>
          <p:cNvSpPr>
            <a:spLocks noChangeShapeType="1"/>
          </p:cNvSpPr>
          <p:nvPr/>
        </p:nvSpPr>
        <p:spPr bwMode="auto">
          <a:xfrm flipV="1">
            <a:off x="7391412" y="4480159"/>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0" name="Line 580"/>
          <p:cNvSpPr>
            <a:spLocks noChangeShapeType="1"/>
          </p:cNvSpPr>
          <p:nvPr/>
        </p:nvSpPr>
        <p:spPr bwMode="auto">
          <a:xfrm flipH="1" flipV="1">
            <a:off x="5646738" y="391500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1" name="Freeform 581"/>
          <p:cNvSpPr>
            <a:spLocks/>
          </p:cNvSpPr>
          <p:nvPr/>
        </p:nvSpPr>
        <p:spPr bwMode="auto">
          <a:xfrm>
            <a:off x="6080125" y="3781650"/>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2" name="Freeform 582"/>
          <p:cNvSpPr>
            <a:spLocks/>
          </p:cNvSpPr>
          <p:nvPr/>
        </p:nvSpPr>
        <p:spPr bwMode="auto">
          <a:xfrm>
            <a:off x="6194425" y="3781650"/>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3" name="Freeform 583"/>
          <p:cNvSpPr>
            <a:spLocks/>
          </p:cNvSpPr>
          <p:nvPr/>
        </p:nvSpPr>
        <p:spPr bwMode="auto">
          <a:xfrm>
            <a:off x="6845312" y="4216627"/>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4" name="Freeform 584"/>
          <p:cNvSpPr>
            <a:spLocks/>
          </p:cNvSpPr>
          <p:nvPr/>
        </p:nvSpPr>
        <p:spPr bwMode="auto">
          <a:xfrm>
            <a:off x="6958013" y="4216627"/>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5" name="Line 585"/>
          <p:cNvSpPr>
            <a:spLocks noChangeShapeType="1"/>
          </p:cNvSpPr>
          <p:nvPr/>
        </p:nvSpPr>
        <p:spPr bwMode="auto">
          <a:xfrm flipH="1" flipV="1">
            <a:off x="6194425" y="3781654"/>
            <a:ext cx="215900"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6" name="Line 586"/>
          <p:cNvSpPr>
            <a:spLocks noChangeShapeType="1"/>
          </p:cNvSpPr>
          <p:nvPr/>
        </p:nvSpPr>
        <p:spPr bwMode="auto">
          <a:xfrm flipV="1">
            <a:off x="6080125" y="3781650"/>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7" name="Line 587"/>
          <p:cNvSpPr>
            <a:spLocks noChangeShapeType="1"/>
          </p:cNvSpPr>
          <p:nvPr/>
        </p:nvSpPr>
        <p:spPr bwMode="auto">
          <a:xfrm flipV="1">
            <a:off x="6845302" y="4216625"/>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8" name="Freeform 588"/>
          <p:cNvSpPr>
            <a:spLocks/>
          </p:cNvSpPr>
          <p:nvPr/>
        </p:nvSpPr>
        <p:spPr bwMode="auto">
          <a:xfrm>
            <a:off x="6310318" y="3999147"/>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9" name="Freeform 589"/>
          <p:cNvSpPr>
            <a:spLocks/>
          </p:cNvSpPr>
          <p:nvPr/>
        </p:nvSpPr>
        <p:spPr bwMode="auto">
          <a:xfrm>
            <a:off x="6410337" y="3999147"/>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0" name="Freeform 590"/>
          <p:cNvSpPr>
            <a:spLocks/>
          </p:cNvSpPr>
          <p:nvPr/>
        </p:nvSpPr>
        <p:spPr bwMode="auto">
          <a:xfrm>
            <a:off x="5761038" y="3951512"/>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1" name="Freeform 591"/>
          <p:cNvSpPr>
            <a:spLocks/>
          </p:cNvSpPr>
          <p:nvPr/>
        </p:nvSpPr>
        <p:spPr bwMode="auto">
          <a:xfrm>
            <a:off x="5862650" y="3951512"/>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2" name="Line 592"/>
          <p:cNvSpPr>
            <a:spLocks noChangeShapeType="1"/>
          </p:cNvSpPr>
          <p:nvPr/>
        </p:nvSpPr>
        <p:spPr bwMode="auto">
          <a:xfrm flipH="1" flipV="1">
            <a:off x="6410337" y="3999140"/>
            <a:ext cx="2190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3" name="Line 593"/>
          <p:cNvSpPr>
            <a:spLocks noChangeShapeType="1"/>
          </p:cNvSpPr>
          <p:nvPr/>
        </p:nvSpPr>
        <p:spPr bwMode="auto">
          <a:xfrm flipV="1">
            <a:off x="6310313" y="3999140"/>
            <a:ext cx="1000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4" name="Line 594"/>
          <p:cNvSpPr>
            <a:spLocks noChangeShapeType="1"/>
          </p:cNvSpPr>
          <p:nvPr/>
        </p:nvSpPr>
        <p:spPr bwMode="auto">
          <a:xfrm flipH="1" flipV="1">
            <a:off x="5534037" y="4503971"/>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5" name="Line 595"/>
          <p:cNvSpPr>
            <a:spLocks noChangeShapeType="1"/>
          </p:cNvSpPr>
          <p:nvPr/>
        </p:nvSpPr>
        <p:spPr bwMode="auto">
          <a:xfrm flipH="1" flipV="1">
            <a:off x="5862650" y="3951512"/>
            <a:ext cx="21748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6" name="Line 596"/>
          <p:cNvSpPr>
            <a:spLocks noChangeShapeType="1"/>
          </p:cNvSpPr>
          <p:nvPr/>
        </p:nvSpPr>
        <p:spPr bwMode="auto">
          <a:xfrm flipV="1">
            <a:off x="5761038" y="3951514"/>
            <a:ext cx="1016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7" name="Freeform 597"/>
          <p:cNvSpPr>
            <a:spLocks/>
          </p:cNvSpPr>
          <p:nvPr/>
        </p:nvSpPr>
        <p:spPr bwMode="auto">
          <a:xfrm>
            <a:off x="7072313" y="4370612"/>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8" name="Freeform 598"/>
          <p:cNvSpPr>
            <a:spLocks/>
          </p:cNvSpPr>
          <p:nvPr/>
        </p:nvSpPr>
        <p:spPr bwMode="auto">
          <a:xfrm>
            <a:off x="7173925" y="4370612"/>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9" name="Line 599"/>
          <p:cNvSpPr>
            <a:spLocks noChangeShapeType="1"/>
          </p:cNvSpPr>
          <p:nvPr/>
        </p:nvSpPr>
        <p:spPr bwMode="auto">
          <a:xfrm flipH="1">
            <a:off x="7072313" y="4370612"/>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0" name="Freeform 600"/>
          <p:cNvSpPr>
            <a:spLocks/>
          </p:cNvSpPr>
          <p:nvPr/>
        </p:nvSpPr>
        <p:spPr bwMode="auto">
          <a:xfrm>
            <a:off x="6524625" y="4180112"/>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1" name="Freeform 601"/>
          <p:cNvSpPr>
            <a:spLocks/>
          </p:cNvSpPr>
          <p:nvPr/>
        </p:nvSpPr>
        <p:spPr bwMode="auto">
          <a:xfrm>
            <a:off x="6629400" y="4180112"/>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2" name="Line 602"/>
          <p:cNvSpPr>
            <a:spLocks noChangeShapeType="1"/>
          </p:cNvSpPr>
          <p:nvPr/>
        </p:nvSpPr>
        <p:spPr bwMode="auto">
          <a:xfrm flipH="1" flipV="1">
            <a:off x="6629400" y="4180119"/>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3" name="Line 603"/>
          <p:cNvSpPr>
            <a:spLocks noChangeShapeType="1"/>
          </p:cNvSpPr>
          <p:nvPr/>
        </p:nvSpPr>
        <p:spPr bwMode="auto">
          <a:xfrm flipV="1">
            <a:off x="6524627" y="4180112"/>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4" name="Freeform 604"/>
          <p:cNvSpPr>
            <a:spLocks/>
          </p:cNvSpPr>
          <p:nvPr/>
        </p:nvSpPr>
        <p:spPr bwMode="auto">
          <a:xfrm>
            <a:off x="5976950" y="4046762"/>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5" name="Freeform 605"/>
          <p:cNvSpPr>
            <a:spLocks/>
          </p:cNvSpPr>
          <p:nvPr/>
        </p:nvSpPr>
        <p:spPr bwMode="auto">
          <a:xfrm>
            <a:off x="6080125" y="4046762"/>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6" name="Freeform 606"/>
          <p:cNvSpPr>
            <a:spLocks/>
          </p:cNvSpPr>
          <p:nvPr/>
        </p:nvSpPr>
        <p:spPr bwMode="auto">
          <a:xfrm>
            <a:off x="6740525" y="4540475"/>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7" name="Freeform 607"/>
          <p:cNvSpPr>
            <a:spLocks/>
          </p:cNvSpPr>
          <p:nvPr/>
        </p:nvSpPr>
        <p:spPr bwMode="auto">
          <a:xfrm>
            <a:off x="6845312" y="4540475"/>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8" name="Line 608"/>
          <p:cNvSpPr>
            <a:spLocks noChangeShapeType="1"/>
          </p:cNvSpPr>
          <p:nvPr/>
        </p:nvSpPr>
        <p:spPr bwMode="auto">
          <a:xfrm flipH="1" flipV="1">
            <a:off x="6080125" y="4046762"/>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9" name="Line 609"/>
          <p:cNvSpPr>
            <a:spLocks noChangeShapeType="1"/>
          </p:cNvSpPr>
          <p:nvPr/>
        </p:nvSpPr>
        <p:spPr bwMode="auto">
          <a:xfrm flipV="1">
            <a:off x="5976945" y="4046762"/>
            <a:ext cx="10318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0" name="Line 610"/>
          <p:cNvSpPr>
            <a:spLocks noChangeShapeType="1"/>
          </p:cNvSpPr>
          <p:nvPr/>
        </p:nvSpPr>
        <p:spPr bwMode="auto">
          <a:xfrm flipH="1" flipV="1">
            <a:off x="6845312" y="4540479"/>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1" name="Line 611"/>
          <p:cNvSpPr>
            <a:spLocks noChangeShapeType="1"/>
          </p:cNvSpPr>
          <p:nvPr/>
        </p:nvSpPr>
        <p:spPr bwMode="auto">
          <a:xfrm flipV="1">
            <a:off x="6740527" y="4540485"/>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2" name="Line 612"/>
          <p:cNvSpPr>
            <a:spLocks noChangeShapeType="1"/>
          </p:cNvSpPr>
          <p:nvPr/>
        </p:nvSpPr>
        <p:spPr bwMode="auto">
          <a:xfrm flipH="1" flipV="1">
            <a:off x="5761038" y="4540479"/>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3" name="Line 613"/>
          <p:cNvSpPr>
            <a:spLocks noChangeShapeType="1"/>
          </p:cNvSpPr>
          <p:nvPr/>
        </p:nvSpPr>
        <p:spPr bwMode="auto">
          <a:xfrm flipV="1">
            <a:off x="7288220" y="4540485"/>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4" name="Freeform 614"/>
          <p:cNvSpPr>
            <a:spLocks/>
          </p:cNvSpPr>
          <p:nvPr/>
        </p:nvSpPr>
        <p:spPr bwMode="auto">
          <a:xfrm>
            <a:off x="6194425" y="41801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5" name="Freeform 615"/>
          <p:cNvSpPr>
            <a:spLocks/>
          </p:cNvSpPr>
          <p:nvPr/>
        </p:nvSpPr>
        <p:spPr bwMode="auto">
          <a:xfrm>
            <a:off x="6310318" y="4180114"/>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6" name="Line 616"/>
          <p:cNvSpPr>
            <a:spLocks noChangeShapeType="1"/>
          </p:cNvSpPr>
          <p:nvPr/>
        </p:nvSpPr>
        <p:spPr bwMode="auto">
          <a:xfrm flipH="1" flipV="1">
            <a:off x="6310318" y="4180112"/>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7" name="Line 617"/>
          <p:cNvSpPr>
            <a:spLocks noChangeShapeType="1"/>
          </p:cNvSpPr>
          <p:nvPr/>
        </p:nvSpPr>
        <p:spPr bwMode="auto">
          <a:xfrm flipV="1">
            <a:off x="6194425" y="4180112"/>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8" name="Freeform 618"/>
          <p:cNvSpPr>
            <a:spLocks/>
          </p:cNvSpPr>
          <p:nvPr/>
        </p:nvSpPr>
        <p:spPr bwMode="auto">
          <a:xfrm>
            <a:off x="6958013" y="4573834"/>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9" name="Freeform 619"/>
          <p:cNvSpPr>
            <a:spLocks/>
          </p:cNvSpPr>
          <p:nvPr/>
        </p:nvSpPr>
        <p:spPr bwMode="auto">
          <a:xfrm>
            <a:off x="7072313"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0" name="Freeform 620"/>
          <p:cNvSpPr>
            <a:spLocks/>
          </p:cNvSpPr>
          <p:nvPr/>
        </p:nvSpPr>
        <p:spPr bwMode="auto">
          <a:xfrm>
            <a:off x="6410337" y="4573834"/>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1" name="Freeform 621"/>
          <p:cNvSpPr>
            <a:spLocks/>
          </p:cNvSpPr>
          <p:nvPr/>
        </p:nvSpPr>
        <p:spPr bwMode="auto">
          <a:xfrm>
            <a:off x="6524625"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2" name="Line 622"/>
          <p:cNvSpPr>
            <a:spLocks noChangeShapeType="1"/>
          </p:cNvSpPr>
          <p:nvPr/>
        </p:nvSpPr>
        <p:spPr bwMode="auto">
          <a:xfrm flipH="1" flipV="1">
            <a:off x="7072313"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3" name="Line 623"/>
          <p:cNvSpPr>
            <a:spLocks noChangeShapeType="1"/>
          </p:cNvSpPr>
          <p:nvPr/>
        </p:nvSpPr>
        <p:spPr bwMode="auto">
          <a:xfrm flipH="1">
            <a:off x="6958013"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4" name="Line 624"/>
          <p:cNvSpPr>
            <a:spLocks noChangeShapeType="1"/>
          </p:cNvSpPr>
          <p:nvPr/>
        </p:nvSpPr>
        <p:spPr bwMode="auto">
          <a:xfrm flipH="1" flipV="1">
            <a:off x="6524625"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5" name="Line 625"/>
          <p:cNvSpPr>
            <a:spLocks noChangeShapeType="1"/>
          </p:cNvSpPr>
          <p:nvPr/>
        </p:nvSpPr>
        <p:spPr bwMode="auto">
          <a:xfrm flipH="1" flipV="1">
            <a:off x="5976950" y="4573812"/>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6" name="Line 626"/>
          <p:cNvSpPr>
            <a:spLocks noChangeShapeType="1"/>
          </p:cNvSpPr>
          <p:nvPr/>
        </p:nvSpPr>
        <p:spPr bwMode="auto">
          <a:xfrm flipV="1">
            <a:off x="6410328"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7" name="Freeform 627"/>
          <p:cNvSpPr>
            <a:spLocks/>
          </p:cNvSpPr>
          <p:nvPr/>
        </p:nvSpPr>
        <p:spPr bwMode="auto">
          <a:xfrm>
            <a:off x="6629400" y="4600800"/>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8" name="Freeform 628"/>
          <p:cNvSpPr>
            <a:spLocks/>
          </p:cNvSpPr>
          <p:nvPr/>
        </p:nvSpPr>
        <p:spPr bwMode="auto">
          <a:xfrm>
            <a:off x="6740525" y="4600800"/>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9" name="Line 629"/>
          <p:cNvSpPr>
            <a:spLocks noChangeShapeType="1"/>
          </p:cNvSpPr>
          <p:nvPr/>
        </p:nvSpPr>
        <p:spPr bwMode="auto">
          <a:xfrm flipH="1" flipV="1">
            <a:off x="6740525" y="4600822"/>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0" name="Line 630"/>
          <p:cNvSpPr>
            <a:spLocks noChangeShapeType="1"/>
          </p:cNvSpPr>
          <p:nvPr/>
        </p:nvSpPr>
        <p:spPr bwMode="auto">
          <a:xfrm flipV="1">
            <a:off x="7173913" y="46008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1" name="Line 631"/>
          <p:cNvSpPr>
            <a:spLocks noChangeShapeType="1"/>
          </p:cNvSpPr>
          <p:nvPr/>
        </p:nvSpPr>
        <p:spPr bwMode="auto">
          <a:xfrm flipV="1">
            <a:off x="6629412" y="4600822"/>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2" name="Line 632"/>
          <p:cNvSpPr>
            <a:spLocks noChangeShapeType="1"/>
          </p:cNvSpPr>
          <p:nvPr/>
        </p:nvSpPr>
        <p:spPr bwMode="auto">
          <a:xfrm flipH="1" flipV="1">
            <a:off x="6194425" y="4600822"/>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3" name="Line 633"/>
          <p:cNvSpPr>
            <a:spLocks noChangeShapeType="1"/>
          </p:cNvSpPr>
          <p:nvPr/>
        </p:nvSpPr>
        <p:spPr bwMode="auto">
          <a:xfrm flipH="1" flipV="1">
            <a:off x="6958013" y="4634137"/>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4" name="Line 634"/>
          <p:cNvSpPr>
            <a:spLocks noChangeShapeType="1"/>
          </p:cNvSpPr>
          <p:nvPr/>
        </p:nvSpPr>
        <p:spPr bwMode="auto">
          <a:xfrm flipH="1">
            <a:off x="6845302" y="4634159"/>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5" name="Line 635"/>
          <p:cNvSpPr>
            <a:spLocks noChangeShapeType="1"/>
          </p:cNvSpPr>
          <p:nvPr/>
        </p:nvSpPr>
        <p:spPr bwMode="auto">
          <a:xfrm flipH="1" flipV="1">
            <a:off x="6410337" y="4634137"/>
            <a:ext cx="219075"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6" name="Line 636"/>
          <p:cNvSpPr>
            <a:spLocks noChangeShapeType="1"/>
          </p:cNvSpPr>
          <p:nvPr/>
        </p:nvSpPr>
        <p:spPr bwMode="auto">
          <a:xfrm flipH="1" flipV="1">
            <a:off x="6629400" y="4661147"/>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7" name="Line 637"/>
          <p:cNvSpPr>
            <a:spLocks noChangeShapeType="1"/>
          </p:cNvSpPr>
          <p:nvPr/>
        </p:nvSpPr>
        <p:spPr bwMode="auto">
          <a:xfrm>
            <a:off x="5918200" y="2119537"/>
            <a:ext cx="560388"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8" name="Line 638"/>
          <p:cNvSpPr>
            <a:spLocks noChangeShapeType="1"/>
          </p:cNvSpPr>
          <p:nvPr/>
        </p:nvSpPr>
        <p:spPr bwMode="auto">
          <a:xfrm flipV="1">
            <a:off x="6148390" y="2417987"/>
            <a:ext cx="319087"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9" name="Line 639"/>
          <p:cNvSpPr>
            <a:spLocks noChangeShapeType="1"/>
          </p:cNvSpPr>
          <p:nvPr/>
        </p:nvSpPr>
        <p:spPr bwMode="auto">
          <a:xfrm>
            <a:off x="6435737" y="2417992"/>
            <a:ext cx="98425"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0" name="Line 640"/>
          <p:cNvSpPr>
            <a:spLocks noChangeShapeType="1"/>
          </p:cNvSpPr>
          <p:nvPr/>
        </p:nvSpPr>
        <p:spPr bwMode="auto">
          <a:xfrm flipV="1">
            <a:off x="5568962" y="1540100"/>
            <a:ext cx="174625"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1" name="Line 641"/>
          <p:cNvSpPr>
            <a:spLocks noChangeShapeType="1"/>
          </p:cNvSpPr>
          <p:nvPr/>
        </p:nvSpPr>
        <p:spPr bwMode="auto">
          <a:xfrm flipV="1">
            <a:off x="5513400" y="2114775"/>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2" name="Line 642"/>
          <p:cNvSpPr>
            <a:spLocks noChangeShapeType="1"/>
          </p:cNvSpPr>
          <p:nvPr/>
        </p:nvSpPr>
        <p:spPr bwMode="auto">
          <a:xfrm flipH="1" flipV="1">
            <a:off x="5697538" y="2171925"/>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3" name="Line 643"/>
          <p:cNvSpPr>
            <a:spLocks noChangeShapeType="1"/>
          </p:cNvSpPr>
          <p:nvPr/>
        </p:nvSpPr>
        <p:spPr bwMode="auto">
          <a:xfrm flipH="1" flipV="1">
            <a:off x="5608638" y="1587725"/>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4" name="Line 644"/>
          <p:cNvSpPr>
            <a:spLocks noChangeShapeType="1"/>
          </p:cNvSpPr>
          <p:nvPr/>
        </p:nvSpPr>
        <p:spPr bwMode="auto">
          <a:xfrm flipH="1" flipV="1">
            <a:off x="5537200" y="1244825"/>
            <a:ext cx="714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5" name="Line 645"/>
          <p:cNvSpPr>
            <a:spLocks noChangeShapeType="1"/>
          </p:cNvSpPr>
          <p:nvPr/>
        </p:nvSpPr>
        <p:spPr bwMode="auto">
          <a:xfrm flipV="1">
            <a:off x="5480052" y="1465487"/>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6" name="Rectangle 646"/>
          <p:cNvSpPr>
            <a:spLocks noGrp="1" noChangeArrowheads="1"/>
          </p:cNvSpPr>
          <p:nvPr>
            <p:ph type="title"/>
          </p:nvPr>
        </p:nvSpPr>
        <p:spPr>
          <a:xfrm>
            <a:off x="525463" y="9324"/>
            <a:ext cx="6489700" cy="413558"/>
          </a:xfrm>
        </p:spPr>
        <p:txBody>
          <a:bodyPr/>
          <a:lstStyle/>
          <a:p>
            <a:r>
              <a:rPr lang="en-US" sz="2800" dirty="0"/>
              <a:t>All Systems are Subject to Noise?</a:t>
            </a:r>
          </a:p>
        </p:txBody>
      </p:sp>
      <p:sp>
        <p:nvSpPr>
          <p:cNvPr id="103047" name="Rectangle 647"/>
          <p:cNvSpPr>
            <a:spLocks noChangeArrowheads="1"/>
          </p:cNvSpPr>
          <p:nvPr/>
        </p:nvSpPr>
        <p:spPr bwMode="auto">
          <a:xfrm>
            <a:off x="8239125" y="4305526"/>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3048" name="Freeform 648"/>
          <p:cNvSpPr>
            <a:spLocks/>
          </p:cNvSpPr>
          <p:nvPr/>
        </p:nvSpPr>
        <p:spPr bwMode="auto">
          <a:xfrm>
            <a:off x="3629031" y="2362425"/>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824405" y="3762600"/>
            <a:ext cx="1651488"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grpSp>
        <p:nvGrpSpPr>
          <p:cNvPr id="103052" name="Group 650"/>
          <p:cNvGrpSpPr>
            <a:grpSpLocks/>
          </p:cNvGrpSpPr>
          <p:nvPr/>
        </p:nvGrpSpPr>
        <p:grpSpPr bwMode="auto">
          <a:xfrm>
            <a:off x="4451359" y="1257525"/>
            <a:ext cx="1095375" cy="3109912"/>
            <a:chOff x="201" y="546"/>
            <a:chExt cx="689" cy="1959"/>
          </a:xfrm>
        </p:grpSpPr>
        <p:sp>
          <p:nvSpPr>
            <p:cNvPr id="103080"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1"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2"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3"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4"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5"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6"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7"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8"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3" name="Oval 660"/>
          <p:cNvSpPr>
            <a:spLocks noChangeArrowheads="1"/>
          </p:cNvSpPr>
          <p:nvPr/>
        </p:nvSpPr>
        <p:spPr bwMode="auto">
          <a:xfrm>
            <a:off x="4383100" y="4269022"/>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054" name="Line 661"/>
          <p:cNvSpPr>
            <a:spLocks noChangeShapeType="1"/>
          </p:cNvSpPr>
          <p:nvPr/>
        </p:nvSpPr>
        <p:spPr bwMode="auto">
          <a:xfrm>
            <a:off x="7407277" y="4194400"/>
            <a:ext cx="220663"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103055" name="Group 662"/>
          <p:cNvGrpSpPr>
            <a:grpSpLocks/>
          </p:cNvGrpSpPr>
          <p:nvPr/>
        </p:nvGrpSpPr>
        <p:grpSpPr bwMode="auto">
          <a:xfrm>
            <a:off x="5548313" y="1257525"/>
            <a:ext cx="1828800" cy="2546350"/>
            <a:chOff x="893" y="551"/>
            <a:chExt cx="1152" cy="1604"/>
          </a:xfrm>
        </p:grpSpPr>
        <p:sp>
          <p:nvSpPr>
            <p:cNvPr id="103071"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2"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3"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4"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5"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6"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7"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8"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9"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6" name="Oval 672"/>
          <p:cNvSpPr>
            <a:spLocks noChangeArrowheads="1"/>
          </p:cNvSpPr>
          <p:nvPr/>
        </p:nvSpPr>
        <p:spPr bwMode="auto">
          <a:xfrm>
            <a:off x="7612075" y="4118203"/>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grpSp>
        <p:nvGrpSpPr>
          <p:cNvPr id="4" name="Group 673"/>
          <p:cNvGrpSpPr>
            <a:grpSpLocks/>
          </p:cNvGrpSpPr>
          <p:nvPr/>
        </p:nvGrpSpPr>
        <p:grpSpPr bwMode="auto">
          <a:xfrm>
            <a:off x="3505212" y="4476999"/>
            <a:ext cx="1870075" cy="815975"/>
            <a:chOff x="1291" y="3113"/>
            <a:chExt cx="1178" cy="514"/>
          </a:xfrm>
        </p:grpSpPr>
        <p:sp>
          <p:nvSpPr>
            <p:cNvPr id="103069" name="Text Box 674"/>
            <p:cNvSpPr txBox="1">
              <a:spLocks noChangeArrowheads="1"/>
            </p:cNvSpPr>
            <p:nvPr/>
          </p:nvSpPr>
          <p:spPr bwMode="auto">
            <a:xfrm>
              <a:off x="1291" y="322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1</a:t>
              </a:r>
              <a:r>
                <a:rPr lang="en-GB" sz="1800" dirty="0"/>
                <a:t> due to noise </a:t>
              </a:r>
            </a:p>
          </p:txBody>
        </p:sp>
        <p:sp>
          <p:nvSpPr>
            <p:cNvPr id="103070"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5" name="Group 676"/>
          <p:cNvGrpSpPr>
            <a:grpSpLocks/>
          </p:cNvGrpSpPr>
          <p:nvPr/>
        </p:nvGrpSpPr>
        <p:grpSpPr bwMode="auto">
          <a:xfrm>
            <a:off x="7727957" y="4157890"/>
            <a:ext cx="1979315" cy="706438"/>
            <a:chOff x="3951" y="2912"/>
            <a:chExt cx="1246" cy="445"/>
          </a:xfrm>
        </p:grpSpPr>
        <p:sp>
          <p:nvSpPr>
            <p:cNvPr id="103067" name="Text Box 677"/>
            <p:cNvSpPr txBox="1">
              <a:spLocks noChangeArrowheads="1"/>
            </p:cNvSpPr>
            <p:nvPr/>
          </p:nvSpPr>
          <p:spPr bwMode="auto">
            <a:xfrm>
              <a:off x="4019" y="295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2</a:t>
              </a:r>
              <a:r>
                <a:rPr lang="en-GB" sz="1800" dirty="0"/>
                <a:t> due to noise </a:t>
              </a:r>
            </a:p>
          </p:txBody>
        </p:sp>
        <p:sp>
          <p:nvSpPr>
            <p:cNvPr id="103068"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9" name="Line 680"/>
          <p:cNvSpPr>
            <a:spLocks noChangeShapeType="1"/>
          </p:cNvSpPr>
          <p:nvPr/>
        </p:nvSpPr>
        <p:spPr bwMode="gray">
          <a:xfrm flipV="1">
            <a:off x="4354513" y="1179737"/>
            <a:ext cx="0" cy="2476500"/>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60" name="Text Box 681"/>
          <p:cNvSpPr txBox="1">
            <a:spLocks noChangeArrowheads="1"/>
          </p:cNvSpPr>
          <p:nvPr/>
        </p:nvSpPr>
        <p:spPr bwMode="gray">
          <a:xfrm rot="-5400000">
            <a:off x="2756706" y="2243950"/>
            <a:ext cx="2733675"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4556127" y="1268640"/>
            <a:ext cx="1614488" cy="2435225"/>
            <a:chOff x="3259" y="1044"/>
            <a:chExt cx="1017" cy="1534"/>
          </a:xfrm>
        </p:grpSpPr>
        <p:sp>
          <p:nvSpPr>
            <p:cNvPr id="103063"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4"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5"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6"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2083594" y="5292973"/>
            <a:ext cx="7993062" cy="892542"/>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lIns="91429" tIns="45715" rIns="91429" bIns="45715">
            <a:spAutoFit/>
          </a:bodyPr>
          <a:lstStyle/>
          <a:p>
            <a:pPr algn="ctr">
              <a:defRPr/>
            </a:pPr>
            <a:r>
              <a:rPr lang="en-GB" sz="1600" b="1" dirty="0">
                <a:solidFill>
                  <a:schemeClr val="dk1"/>
                </a:solidFill>
                <a:latin typeface="+mn-lt"/>
                <a:ea typeface="+mn-ea"/>
              </a:rPr>
              <a:t>This design is sensitive to variation and its performance will frequently fall short of the customers expectation</a:t>
            </a:r>
            <a:endParaRPr lang="en-GB" sz="1200" b="1" dirty="0">
              <a:solidFill>
                <a:schemeClr val="dk1"/>
              </a:solidFill>
              <a:latin typeface="+mn-lt"/>
              <a:ea typeface="+mn-ea"/>
            </a:endParaRPr>
          </a:p>
          <a:p>
            <a:pPr algn="ctr">
              <a:defRPr/>
            </a:pPr>
            <a:r>
              <a:rPr lang="en-GB" sz="2000" b="1" dirty="0">
                <a:solidFill>
                  <a:schemeClr val="dk1"/>
                </a:solidFill>
                <a:latin typeface="+mn-lt"/>
                <a:ea typeface="+mn-ea"/>
              </a:rPr>
              <a:t>What can be done to reduce the variation in performance?</a:t>
            </a:r>
            <a:endParaRPr lang="en-US" sz="2000" b="1" dirty="0">
              <a:solidFill>
                <a:schemeClr val="dk1"/>
              </a:solidFill>
              <a:latin typeface="+mn-lt"/>
              <a:ea typeface="+mn-ea"/>
            </a:endParaRPr>
          </a:p>
        </p:txBody>
      </p:sp>
      <p:sp>
        <p:nvSpPr>
          <p:cNvPr id="687" name="AutoShape 649"/>
          <p:cNvSpPr>
            <a:spLocks noChangeArrowheads="1"/>
          </p:cNvSpPr>
          <p:nvPr/>
        </p:nvSpPr>
        <p:spPr bwMode="gray">
          <a:xfrm>
            <a:off x="6890565" y="1619744"/>
            <a:ext cx="4235548" cy="1183721"/>
          </a:xfrm>
          <a:prstGeom prst="wedgeRoundRectCallout">
            <a:avLst>
              <a:gd name="adj1" fmla="val -27640"/>
              <a:gd name="adj2" fmla="val 15979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91429" tIns="45715" rIns="91429" bIns="45715"/>
          <a:lstStyle/>
          <a:p>
            <a:pPr algn="ctr">
              <a:defRPr/>
            </a:pPr>
            <a:r>
              <a:rPr lang="en-GB" sz="1600" dirty="0">
                <a:solidFill>
                  <a:schemeClr val="bg1"/>
                </a:solidFill>
              </a:rPr>
              <a:t>In practice, the design target value will not be met for many reasons it will be subject to variation – we call this variation NOISE</a:t>
            </a:r>
          </a:p>
        </p:txBody>
      </p:sp>
    </p:spTree>
    <p:extLst>
      <p:ext uri="{BB962C8B-B14F-4D97-AF65-F5344CB8AC3E}">
        <p14:creationId xmlns:p14="http://schemas.microsoft.com/office/powerpoint/2010/main" val="4058710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Line 2"/>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6" name="Line 3"/>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7" name="Line 4"/>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8" name="Line 5"/>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9" name="Line 6"/>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0" name="Line 7"/>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1" name="Freeform 8"/>
          <p:cNvSpPr>
            <a:spLocks/>
          </p:cNvSpPr>
          <p:nvPr/>
        </p:nvSpPr>
        <p:spPr bwMode="auto">
          <a:xfrm>
            <a:off x="5462733" y="3481837"/>
            <a:ext cx="213946"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2" name="Freeform 9"/>
          <p:cNvSpPr>
            <a:spLocks/>
          </p:cNvSpPr>
          <p:nvPr/>
        </p:nvSpPr>
        <p:spPr bwMode="auto">
          <a:xfrm>
            <a:off x="5563846" y="3481837"/>
            <a:ext cx="227135"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3" name="Line 10"/>
          <p:cNvSpPr>
            <a:spLocks noChangeShapeType="1"/>
          </p:cNvSpPr>
          <p:nvPr/>
        </p:nvSpPr>
        <p:spPr bwMode="auto">
          <a:xfrm>
            <a:off x="5563846" y="3481844"/>
            <a:ext cx="227135"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4" name="Line 11"/>
          <p:cNvSpPr>
            <a:spLocks noChangeShapeType="1"/>
          </p:cNvSpPr>
          <p:nvPr/>
        </p:nvSpPr>
        <p:spPr bwMode="auto">
          <a:xfrm flipV="1">
            <a:off x="5462735" y="3481837"/>
            <a:ext cx="101111"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5" name="Freeform 12"/>
          <p:cNvSpPr>
            <a:spLocks/>
          </p:cNvSpPr>
          <p:nvPr/>
        </p:nvSpPr>
        <p:spPr bwMode="auto">
          <a:xfrm>
            <a:off x="5676677" y="3504062"/>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6" name="Freeform 13"/>
          <p:cNvSpPr>
            <a:spLocks/>
          </p:cNvSpPr>
          <p:nvPr/>
        </p:nvSpPr>
        <p:spPr bwMode="auto">
          <a:xfrm>
            <a:off x="5790977" y="3504062"/>
            <a:ext cx="21687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7" name="Line 14"/>
          <p:cNvSpPr>
            <a:spLocks noChangeShapeType="1"/>
          </p:cNvSpPr>
          <p:nvPr/>
        </p:nvSpPr>
        <p:spPr bwMode="auto">
          <a:xfrm flipH="1" flipV="1">
            <a:off x="5790981" y="3504069"/>
            <a:ext cx="206619"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8" name="Line 15"/>
          <p:cNvSpPr>
            <a:spLocks noChangeShapeType="1"/>
          </p:cNvSpPr>
          <p:nvPr/>
        </p:nvSpPr>
        <p:spPr bwMode="auto">
          <a:xfrm flipV="1">
            <a:off x="5689864" y="3504069"/>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9" name="Freeform 16"/>
          <p:cNvSpPr>
            <a:spLocks/>
          </p:cNvSpPr>
          <p:nvPr/>
        </p:nvSpPr>
        <p:spPr bwMode="auto">
          <a:xfrm>
            <a:off x="5348432" y="3540582"/>
            <a:ext cx="215411"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0" name="Freeform 17"/>
          <p:cNvSpPr>
            <a:spLocks/>
          </p:cNvSpPr>
          <p:nvPr/>
        </p:nvSpPr>
        <p:spPr bwMode="auto">
          <a:xfrm>
            <a:off x="5462733" y="354058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1" name="Line 18"/>
          <p:cNvSpPr>
            <a:spLocks noChangeShapeType="1"/>
          </p:cNvSpPr>
          <p:nvPr/>
        </p:nvSpPr>
        <p:spPr bwMode="auto">
          <a:xfrm flipH="1">
            <a:off x="5997599" y="3540582"/>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2" name="Freeform 19"/>
          <p:cNvSpPr>
            <a:spLocks/>
          </p:cNvSpPr>
          <p:nvPr/>
        </p:nvSpPr>
        <p:spPr bwMode="auto">
          <a:xfrm>
            <a:off x="6007854" y="2964319"/>
            <a:ext cx="21687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3" name="Line 20"/>
          <p:cNvSpPr>
            <a:spLocks noChangeShapeType="1"/>
          </p:cNvSpPr>
          <p:nvPr/>
        </p:nvSpPr>
        <p:spPr bwMode="auto">
          <a:xfrm flipH="1" flipV="1">
            <a:off x="5462731" y="3540575"/>
            <a:ext cx="2036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4" name="Line 21"/>
          <p:cNvSpPr>
            <a:spLocks noChangeShapeType="1"/>
          </p:cNvSpPr>
          <p:nvPr/>
        </p:nvSpPr>
        <p:spPr bwMode="auto">
          <a:xfrm flipV="1">
            <a:off x="6007854" y="3313569"/>
            <a:ext cx="21687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5" name="Line 22"/>
          <p:cNvSpPr>
            <a:spLocks noChangeShapeType="1"/>
          </p:cNvSpPr>
          <p:nvPr/>
        </p:nvSpPr>
        <p:spPr bwMode="auto">
          <a:xfrm flipV="1">
            <a:off x="5348433"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6" name="Line 23"/>
          <p:cNvSpPr>
            <a:spLocks noChangeShapeType="1"/>
          </p:cNvSpPr>
          <p:nvPr/>
        </p:nvSpPr>
        <p:spPr bwMode="auto">
          <a:xfrm flipV="1">
            <a:off x="5893556"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7" name="Freeform 24"/>
          <p:cNvSpPr>
            <a:spLocks/>
          </p:cNvSpPr>
          <p:nvPr/>
        </p:nvSpPr>
        <p:spPr bwMode="auto">
          <a:xfrm>
            <a:off x="5563846" y="2940500"/>
            <a:ext cx="227135"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8" name="Line 25"/>
          <p:cNvSpPr>
            <a:spLocks noChangeShapeType="1"/>
          </p:cNvSpPr>
          <p:nvPr/>
        </p:nvSpPr>
        <p:spPr bwMode="auto">
          <a:xfrm flipH="1">
            <a:off x="5666421" y="3564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9" name="Freeform 26"/>
          <p:cNvSpPr>
            <a:spLocks/>
          </p:cNvSpPr>
          <p:nvPr/>
        </p:nvSpPr>
        <p:spPr bwMode="auto">
          <a:xfrm>
            <a:off x="5676677" y="2940500"/>
            <a:ext cx="21687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0" name="Line 27"/>
          <p:cNvSpPr>
            <a:spLocks noChangeShapeType="1"/>
          </p:cNvSpPr>
          <p:nvPr/>
        </p:nvSpPr>
        <p:spPr bwMode="auto">
          <a:xfrm>
            <a:off x="5676679" y="3564394"/>
            <a:ext cx="131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1" name="Line 28"/>
          <p:cNvSpPr>
            <a:spLocks noChangeShapeType="1"/>
          </p:cNvSpPr>
          <p:nvPr/>
        </p:nvSpPr>
        <p:spPr bwMode="auto">
          <a:xfrm flipH="1" flipV="1">
            <a:off x="5676677" y="3564394"/>
            <a:ext cx="21687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2" name="Line 29"/>
          <p:cNvSpPr>
            <a:spLocks noChangeShapeType="1"/>
          </p:cNvSpPr>
          <p:nvPr/>
        </p:nvSpPr>
        <p:spPr bwMode="auto">
          <a:xfrm flipV="1">
            <a:off x="5563843" y="3564394"/>
            <a:ext cx="11283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3" name="Freeform 30"/>
          <p:cNvSpPr>
            <a:spLocks/>
          </p:cNvSpPr>
          <p:nvPr/>
        </p:nvSpPr>
        <p:spPr bwMode="auto">
          <a:xfrm>
            <a:off x="6110432" y="2964312"/>
            <a:ext cx="216877"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4" name="Freeform 31"/>
          <p:cNvSpPr>
            <a:spLocks/>
          </p:cNvSpPr>
          <p:nvPr/>
        </p:nvSpPr>
        <p:spPr bwMode="auto">
          <a:xfrm>
            <a:off x="6224732" y="3013525"/>
            <a:ext cx="216877"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5" name="Line 32"/>
          <p:cNvSpPr>
            <a:spLocks noChangeShapeType="1"/>
          </p:cNvSpPr>
          <p:nvPr/>
        </p:nvSpPr>
        <p:spPr bwMode="auto">
          <a:xfrm>
            <a:off x="6224732" y="3313569"/>
            <a:ext cx="216877"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6" name="Freeform 33"/>
          <p:cNvSpPr>
            <a:spLocks/>
          </p:cNvSpPr>
          <p:nvPr/>
        </p:nvSpPr>
        <p:spPr bwMode="auto">
          <a:xfrm>
            <a:off x="5242926" y="3600907"/>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7" name="Freeform 34"/>
          <p:cNvSpPr>
            <a:spLocks/>
          </p:cNvSpPr>
          <p:nvPr/>
        </p:nvSpPr>
        <p:spPr bwMode="auto">
          <a:xfrm>
            <a:off x="5348432" y="360090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8" name="Freeform 35"/>
          <p:cNvSpPr>
            <a:spLocks/>
          </p:cNvSpPr>
          <p:nvPr/>
        </p:nvSpPr>
        <p:spPr bwMode="auto">
          <a:xfrm>
            <a:off x="5790977" y="2556332"/>
            <a:ext cx="21687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9" name="Line 36"/>
          <p:cNvSpPr>
            <a:spLocks noChangeShapeType="1"/>
          </p:cNvSpPr>
          <p:nvPr/>
        </p:nvSpPr>
        <p:spPr bwMode="auto">
          <a:xfrm flipH="1" flipV="1">
            <a:off x="5348432" y="3600900"/>
            <a:ext cx="215411"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0" name="Line 37"/>
          <p:cNvSpPr>
            <a:spLocks noChangeShapeType="1"/>
          </p:cNvSpPr>
          <p:nvPr/>
        </p:nvSpPr>
        <p:spPr bwMode="auto">
          <a:xfrm flipV="1">
            <a:off x="5242922" y="3600907"/>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1" name="Line 38"/>
          <p:cNvSpPr>
            <a:spLocks noChangeShapeType="1"/>
          </p:cNvSpPr>
          <p:nvPr/>
        </p:nvSpPr>
        <p:spPr bwMode="auto">
          <a:xfrm>
            <a:off x="5790981" y="2940500"/>
            <a:ext cx="10257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2" name="Freeform 39"/>
          <p:cNvSpPr>
            <a:spLocks/>
          </p:cNvSpPr>
          <p:nvPr/>
        </p:nvSpPr>
        <p:spPr bwMode="auto">
          <a:xfrm>
            <a:off x="6327307"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3" name="Freeform 40"/>
          <p:cNvSpPr>
            <a:spLocks/>
          </p:cNvSpPr>
          <p:nvPr/>
        </p:nvSpPr>
        <p:spPr bwMode="auto">
          <a:xfrm>
            <a:off x="6441608" y="3083375"/>
            <a:ext cx="218342"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4" name="Line 41"/>
          <p:cNvSpPr>
            <a:spLocks noChangeShapeType="1"/>
          </p:cNvSpPr>
          <p:nvPr/>
        </p:nvSpPr>
        <p:spPr bwMode="auto">
          <a:xfrm>
            <a:off x="6441608" y="3324675"/>
            <a:ext cx="218342"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5" name="Line 42"/>
          <p:cNvSpPr>
            <a:spLocks noChangeShapeType="1"/>
          </p:cNvSpPr>
          <p:nvPr/>
        </p:nvSpPr>
        <p:spPr bwMode="auto">
          <a:xfrm>
            <a:off x="6327309" y="301352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6" name="Freeform 43"/>
          <p:cNvSpPr>
            <a:spLocks/>
          </p:cNvSpPr>
          <p:nvPr/>
        </p:nvSpPr>
        <p:spPr bwMode="auto">
          <a:xfrm>
            <a:off x="5462733" y="2569025"/>
            <a:ext cx="213946"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7" name="Line 44"/>
          <p:cNvSpPr>
            <a:spLocks noChangeShapeType="1"/>
          </p:cNvSpPr>
          <p:nvPr/>
        </p:nvSpPr>
        <p:spPr bwMode="auto">
          <a:xfrm>
            <a:off x="5563841" y="3637419"/>
            <a:ext cx="146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8" name="Freeform 45"/>
          <p:cNvSpPr>
            <a:spLocks/>
          </p:cNvSpPr>
          <p:nvPr/>
        </p:nvSpPr>
        <p:spPr bwMode="auto">
          <a:xfrm>
            <a:off x="5563846" y="2569032"/>
            <a:ext cx="227135"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9" name="Line 46"/>
          <p:cNvSpPr>
            <a:spLocks noChangeShapeType="1"/>
          </p:cNvSpPr>
          <p:nvPr/>
        </p:nvSpPr>
        <p:spPr bwMode="auto">
          <a:xfrm flipV="1">
            <a:off x="5462735" y="363741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0" name="Line 47"/>
          <p:cNvSpPr>
            <a:spLocks noChangeShapeType="1"/>
          </p:cNvSpPr>
          <p:nvPr/>
        </p:nvSpPr>
        <p:spPr bwMode="auto">
          <a:xfrm flipH="1">
            <a:off x="5563846" y="2940500"/>
            <a:ext cx="227135"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1" name="Freeform 48"/>
          <p:cNvSpPr>
            <a:spLocks/>
          </p:cNvSpPr>
          <p:nvPr/>
        </p:nvSpPr>
        <p:spPr bwMode="auto">
          <a:xfrm>
            <a:off x="6554442" y="3083375"/>
            <a:ext cx="216877"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2" name="Freeform 49"/>
          <p:cNvSpPr>
            <a:spLocks/>
          </p:cNvSpPr>
          <p:nvPr/>
        </p:nvSpPr>
        <p:spPr bwMode="auto">
          <a:xfrm>
            <a:off x="6659949" y="3083375"/>
            <a:ext cx="215412"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3" name="Line 50"/>
          <p:cNvSpPr>
            <a:spLocks noChangeShapeType="1"/>
          </p:cNvSpPr>
          <p:nvPr/>
        </p:nvSpPr>
        <p:spPr bwMode="auto">
          <a:xfrm flipV="1">
            <a:off x="6659949" y="3277057"/>
            <a:ext cx="2154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4" name="Line 51"/>
          <p:cNvSpPr>
            <a:spLocks noChangeShapeType="1"/>
          </p:cNvSpPr>
          <p:nvPr/>
        </p:nvSpPr>
        <p:spPr bwMode="auto">
          <a:xfrm>
            <a:off x="6554441" y="3083375"/>
            <a:ext cx="105508"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5" name="Freeform 52"/>
          <p:cNvSpPr>
            <a:spLocks/>
          </p:cNvSpPr>
          <p:nvPr/>
        </p:nvSpPr>
        <p:spPr bwMode="auto">
          <a:xfrm>
            <a:off x="5130088" y="3661232"/>
            <a:ext cx="21834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6" name="Freeform 53"/>
          <p:cNvSpPr>
            <a:spLocks/>
          </p:cNvSpPr>
          <p:nvPr/>
        </p:nvSpPr>
        <p:spPr bwMode="auto">
          <a:xfrm>
            <a:off x="5242926" y="3661232"/>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7" name="Line 54"/>
          <p:cNvSpPr>
            <a:spLocks noChangeShapeType="1"/>
          </p:cNvSpPr>
          <p:nvPr/>
        </p:nvSpPr>
        <p:spPr bwMode="auto">
          <a:xfrm flipH="1" flipV="1">
            <a:off x="5242927" y="3661225"/>
            <a:ext cx="206619"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8" name="Line 55"/>
          <p:cNvSpPr>
            <a:spLocks noChangeShapeType="1"/>
          </p:cNvSpPr>
          <p:nvPr/>
        </p:nvSpPr>
        <p:spPr bwMode="auto">
          <a:xfrm flipV="1">
            <a:off x="5141812" y="3661232"/>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9" name="Freeform 56"/>
          <p:cNvSpPr>
            <a:spLocks/>
          </p:cNvSpPr>
          <p:nvPr/>
        </p:nvSpPr>
        <p:spPr bwMode="auto">
          <a:xfrm>
            <a:off x="6007854" y="2532512"/>
            <a:ext cx="21687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0" name="Freeform 57"/>
          <p:cNvSpPr>
            <a:spLocks/>
          </p:cNvSpPr>
          <p:nvPr/>
        </p:nvSpPr>
        <p:spPr bwMode="auto">
          <a:xfrm>
            <a:off x="6110432" y="2532519"/>
            <a:ext cx="216877"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1" name="Line 58"/>
          <p:cNvSpPr>
            <a:spLocks noChangeShapeType="1"/>
          </p:cNvSpPr>
          <p:nvPr/>
        </p:nvSpPr>
        <p:spPr bwMode="auto">
          <a:xfrm flipH="1" flipV="1">
            <a:off x="6110432" y="2964319"/>
            <a:ext cx="216877"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2" name="Freeform 59"/>
          <p:cNvSpPr>
            <a:spLocks/>
          </p:cNvSpPr>
          <p:nvPr/>
        </p:nvSpPr>
        <p:spPr bwMode="auto">
          <a:xfrm>
            <a:off x="6771319" y="3083382"/>
            <a:ext cx="216877"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3" name="Freeform 60"/>
          <p:cNvSpPr>
            <a:spLocks/>
          </p:cNvSpPr>
          <p:nvPr/>
        </p:nvSpPr>
        <p:spPr bwMode="auto">
          <a:xfrm>
            <a:off x="6875361" y="3143700"/>
            <a:ext cx="227134"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4" name="Line 61"/>
          <p:cNvSpPr>
            <a:spLocks noChangeShapeType="1"/>
          </p:cNvSpPr>
          <p:nvPr/>
        </p:nvSpPr>
        <p:spPr bwMode="auto">
          <a:xfrm flipV="1">
            <a:off x="6875361" y="3264350"/>
            <a:ext cx="227134"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5" name="Line 62"/>
          <p:cNvSpPr>
            <a:spLocks noChangeShapeType="1"/>
          </p:cNvSpPr>
          <p:nvPr/>
        </p:nvSpPr>
        <p:spPr bwMode="auto">
          <a:xfrm>
            <a:off x="6771323" y="3083382"/>
            <a:ext cx="104043"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6" name="Freeform 63"/>
          <p:cNvSpPr>
            <a:spLocks/>
          </p:cNvSpPr>
          <p:nvPr/>
        </p:nvSpPr>
        <p:spPr bwMode="auto">
          <a:xfrm>
            <a:off x="5348432" y="2208662"/>
            <a:ext cx="215411"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7" name="Line 64"/>
          <p:cNvSpPr>
            <a:spLocks noChangeShapeType="1"/>
          </p:cNvSpPr>
          <p:nvPr/>
        </p:nvSpPr>
        <p:spPr bwMode="auto">
          <a:xfrm flipH="1">
            <a:off x="5449543" y="3697744"/>
            <a:ext cx="13189"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8" name="Freeform 65"/>
          <p:cNvSpPr>
            <a:spLocks/>
          </p:cNvSpPr>
          <p:nvPr/>
        </p:nvSpPr>
        <p:spPr bwMode="auto">
          <a:xfrm>
            <a:off x="5462733" y="2208669"/>
            <a:ext cx="213946"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9" name="Line 66"/>
          <p:cNvSpPr>
            <a:spLocks noChangeShapeType="1"/>
          </p:cNvSpPr>
          <p:nvPr/>
        </p:nvSpPr>
        <p:spPr bwMode="auto">
          <a:xfrm flipV="1">
            <a:off x="5348433" y="369774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0" name="Freeform 67"/>
          <p:cNvSpPr>
            <a:spLocks/>
          </p:cNvSpPr>
          <p:nvPr/>
        </p:nvSpPr>
        <p:spPr bwMode="auto">
          <a:xfrm>
            <a:off x="6224732" y="2532519"/>
            <a:ext cx="216877"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1" name="Freeform 68"/>
          <p:cNvSpPr>
            <a:spLocks/>
          </p:cNvSpPr>
          <p:nvPr/>
        </p:nvSpPr>
        <p:spPr bwMode="auto">
          <a:xfrm>
            <a:off x="6327307" y="2723019"/>
            <a:ext cx="227134"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2" name="Line 69"/>
          <p:cNvSpPr>
            <a:spLocks noChangeShapeType="1"/>
          </p:cNvSpPr>
          <p:nvPr/>
        </p:nvSpPr>
        <p:spPr bwMode="auto">
          <a:xfrm flipH="1" flipV="1">
            <a:off x="6327307" y="3013525"/>
            <a:ext cx="227134"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3" name="Freeform 70"/>
          <p:cNvSpPr>
            <a:spLocks/>
          </p:cNvSpPr>
          <p:nvPr/>
        </p:nvSpPr>
        <p:spPr bwMode="auto">
          <a:xfrm>
            <a:off x="6988197" y="3143700"/>
            <a:ext cx="21687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4" name="Freeform 71"/>
          <p:cNvSpPr>
            <a:spLocks/>
          </p:cNvSpPr>
          <p:nvPr/>
        </p:nvSpPr>
        <p:spPr bwMode="auto">
          <a:xfrm>
            <a:off x="7102497" y="3264357"/>
            <a:ext cx="21687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5" name="Freeform 72"/>
          <p:cNvSpPr>
            <a:spLocks/>
          </p:cNvSpPr>
          <p:nvPr/>
        </p:nvSpPr>
        <p:spPr bwMode="auto">
          <a:xfrm>
            <a:off x="5015792" y="2711900"/>
            <a:ext cx="227135"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6" name="Freeform 73"/>
          <p:cNvSpPr>
            <a:spLocks/>
          </p:cNvSpPr>
          <p:nvPr/>
        </p:nvSpPr>
        <p:spPr bwMode="auto">
          <a:xfrm>
            <a:off x="5130088" y="2711900"/>
            <a:ext cx="218343"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7" name="Line 74"/>
          <p:cNvSpPr>
            <a:spLocks noChangeShapeType="1"/>
          </p:cNvSpPr>
          <p:nvPr/>
        </p:nvSpPr>
        <p:spPr bwMode="auto">
          <a:xfrm>
            <a:off x="5130089" y="3721557"/>
            <a:ext cx="1172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8" name="Line 75"/>
          <p:cNvSpPr>
            <a:spLocks noChangeShapeType="1"/>
          </p:cNvSpPr>
          <p:nvPr/>
        </p:nvSpPr>
        <p:spPr bwMode="auto">
          <a:xfrm flipH="1" flipV="1">
            <a:off x="7102495" y="3264357"/>
            <a:ext cx="205154"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9" name="Line 76"/>
          <p:cNvSpPr>
            <a:spLocks noChangeShapeType="1"/>
          </p:cNvSpPr>
          <p:nvPr/>
        </p:nvSpPr>
        <p:spPr bwMode="auto">
          <a:xfrm>
            <a:off x="6988197" y="31437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0" name="Line 77"/>
          <p:cNvSpPr>
            <a:spLocks noChangeShapeType="1"/>
          </p:cNvSpPr>
          <p:nvPr/>
        </p:nvSpPr>
        <p:spPr bwMode="auto">
          <a:xfrm flipH="1" flipV="1">
            <a:off x="5130088" y="3721550"/>
            <a:ext cx="21834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1" name="Line 78"/>
          <p:cNvSpPr>
            <a:spLocks noChangeShapeType="1"/>
          </p:cNvSpPr>
          <p:nvPr/>
        </p:nvSpPr>
        <p:spPr bwMode="auto">
          <a:xfrm flipV="1">
            <a:off x="5015790" y="3721550"/>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2" name="Freeform 79"/>
          <p:cNvSpPr>
            <a:spLocks/>
          </p:cNvSpPr>
          <p:nvPr/>
        </p:nvSpPr>
        <p:spPr bwMode="auto">
          <a:xfrm>
            <a:off x="6441608" y="2723019"/>
            <a:ext cx="218342"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3" name="Freeform 80"/>
          <p:cNvSpPr>
            <a:spLocks/>
          </p:cNvSpPr>
          <p:nvPr/>
        </p:nvSpPr>
        <p:spPr bwMode="auto">
          <a:xfrm>
            <a:off x="6554442" y="2843669"/>
            <a:ext cx="216877"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4" name="Line 81"/>
          <p:cNvSpPr>
            <a:spLocks noChangeShapeType="1"/>
          </p:cNvSpPr>
          <p:nvPr/>
        </p:nvSpPr>
        <p:spPr bwMode="auto">
          <a:xfrm flipH="1">
            <a:off x="6554442" y="3083382"/>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5" name="Line 82"/>
          <p:cNvSpPr>
            <a:spLocks noChangeShapeType="1"/>
          </p:cNvSpPr>
          <p:nvPr/>
        </p:nvSpPr>
        <p:spPr bwMode="auto">
          <a:xfrm>
            <a:off x="6441610" y="2723019"/>
            <a:ext cx="112834"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6" name="Freeform 83"/>
          <p:cNvSpPr>
            <a:spLocks/>
          </p:cNvSpPr>
          <p:nvPr/>
        </p:nvSpPr>
        <p:spPr bwMode="auto">
          <a:xfrm>
            <a:off x="7319374" y="3348487"/>
            <a:ext cx="213946"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7" name="Freeform 84"/>
          <p:cNvSpPr>
            <a:spLocks/>
          </p:cNvSpPr>
          <p:nvPr/>
        </p:nvSpPr>
        <p:spPr bwMode="auto">
          <a:xfrm>
            <a:off x="7205076" y="3300869"/>
            <a:ext cx="21687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8" name="Line 85"/>
          <p:cNvSpPr>
            <a:spLocks noChangeShapeType="1"/>
          </p:cNvSpPr>
          <p:nvPr/>
        </p:nvSpPr>
        <p:spPr bwMode="auto">
          <a:xfrm flipH="1">
            <a:off x="7307653" y="3348487"/>
            <a:ext cx="1172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9" name="Line 86"/>
          <p:cNvSpPr>
            <a:spLocks noChangeShapeType="1"/>
          </p:cNvSpPr>
          <p:nvPr/>
        </p:nvSpPr>
        <p:spPr bwMode="auto">
          <a:xfrm>
            <a:off x="7319374" y="3348494"/>
            <a:ext cx="213946"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0" name="Line 87"/>
          <p:cNvSpPr>
            <a:spLocks noChangeShapeType="1"/>
          </p:cNvSpPr>
          <p:nvPr/>
        </p:nvSpPr>
        <p:spPr bwMode="auto">
          <a:xfrm>
            <a:off x="7205073" y="330086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1" name="Freeform 88"/>
          <p:cNvSpPr>
            <a:spLocks/>
          </p:cNvSpPr>
          <p:nvPr/>
        </p:nvSpPr>
        <p:spPr bwMode="auto">
          <a:xfrm>
            <a:off x="5242926" y="1740350"/>
            <a:ext cx="219808"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2" name="Freeform 89"/>
          <p:cNvSpPr>
            <a:spLocks/>
          </p:cNvSpPr>
          <p:nvPr/>
        </p:nvSpPr>
        <p:spPr bwMode="auto">
          <a:xfrm>
            <a:off x="5348432" y="1740350"/>
            <a:ext cx="215411"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3" name="Freeform 90"/>
          <p:cNvSpPr>
            <a:spLocks/>
          </p:cNvSpPr>
          <p:nvPr/>
        </p:nvSpPr>
        <p:spPr bwMode="auto">
          <a:xfrm>
            <a:off x="7421949" y="375806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4" name="Freeform 91"/>
          <p:cNvSpPr>
            <a:spLocks/>
          </p:cNvSpPr>
          <p:nvPr/>
        </p:nvSpPr>
        <p:spPr bwMode="auto">
          <a:xfrm>
            <a:off x="7533319" y="3758069"/>
            <a:ext cx="219808"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5" name="Line 92"/>
          <p:cNvSpPr>
            <a:spLocks noChangeShapeType="1"/>
          </p:cNvSpPr>
          <p:nvPr/>
        </p:nvSpPr>
        <p:spPr bwMode="auto">
          <a:xfrm flipH="1">
            <a:off x="5348432" y="2208662"/>
            <a:ext cx="215411"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6" name="Line 93"/>
          <p:cNvSpPr>
            <a:spLocks noChangeShapeType="1"/>
          </p:cNvSpPr>
          <p:nvPr/>
        </p:nvSpPr>
        <p:spPr bwMode="auto">
          <a:xfrm>
            <a:off x="5242922" y="2711900"/>
            <a:ext cx="105508"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7" name="Line 94"/>
          <p:cNvSpPr>
            <a:spLocks noChangeShapeType="1"/>
          </p:cNvSpPr>
          <p:nvPr/>
        </p:nvSpPr>
        <p:spPr bwMode="auto">
          <a:xfrm>
            <a:off x="7533319" y="3758062"/>
            <a:ext cx="219808"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8" name="Line 95"/>
          <p:cNvSpPr>
            <a:spLocks noChangeShapeType="1"/>
          </p:cNvSpPr>
          <p:nvPr/>
        </p:nvSpPr>
        <p:spPr bwMode="auto">
          <a:xfrm flipV="1">
            <a:off x="7432212" y="375806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9" name="Freeform 96"/>
          <p:cNvSpPr>
            <a:spLocks/>
          </p:cNvSpPr>
          <p:nvPr/>
        </p:nvSpPr>
        <p:spPr bwMode="auto">
          <a:xfrm>
            <a:off x="6659949" y="2843669"/>
            <a:ext cx="215412"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0" name="Freeform 97"/>
          <p:cNvSpPr>
            <a:spLocks/>
          </p:cNvSpPr>
          <p:nvPr/>
        </p:nvSpPr>
        <p:spPr bwMode="auto">
          <a:xfrm>
            <a:off x="6771319" y="3000832"/>
            <a:ext cx="216877"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1" name="Line 98"/>
          <p:cNvSpPr>
            <a:spLocks noChangeShapeType="1"/>
          </p:cNvSpPr>
          <p:nvPr/>
        </p:nvSpPr>
        <p:spPr bwMode="auto">
          <a:xfrm flipH="1" flipV="1">
            <a:off x="6771319" y="3083382"/>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2" name="Line 99"/>
          <p:cNvSpPr>
            <a:spLocks noChangeShapeType="1"/>
          </p:cNvSpPr>
          <p:nvPr/>
        </p:nvSpPr>
        <p:spPr bwMode="auto">
          <a:xfrm>
            <a:off x="6659951" y="2843669"/>
            <a:ext cx="111369"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3" name="Freeform 100"/>
          <p:cNvSpPr>
            <a:spLocks/>
          </p:cNvSpPr>
          <p:nvPr/>
        </p:nvSpPr>
        <p:spPr bwMode="auto">
          <a:xfrm>
            <a:off x="4913212" y="2569025"/>
            <a:ext cx="216877"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4" name="Freeform 101"/>
          <p:cNvSpPr>
            <a:spLocks/>
          </p:cNvSpPr>
          <p:nvPr/>
        </p:nvSpPr>
        <p:spPr bwMode="auto">
          <a:xfrm>
            <a:off x="5015792" y="2569032"/>
            <a:ext cx="227135"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5" name="Freeform 102"/>
          <p:cNvSpPr>
            <a:spLocks/>
          </p:cNvSpPr>
          <p:nvPr/>
        </p:nvSpPr>
        <p:spPr bwMode="auto">
          <a:xfrm>
            <a:off x="7650549" y="3791407"/>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6" name="Line 103"/>
          <p:cNvSpPr>
            <a:spLocks noChangeShapeType="1"/>
          </p:cNvSpPr>
          <p:nvPr/>
        </p:nvSpPr>
        <p:spPr bwMode="auto">
          <a:xfrm flipV="1">
            <a:off x="4913214"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7" name="Line 104"/>
          <p:cNvSpPr>
            <a:spLocks noChangeShapeType="1"/>
          </p:cNvSpPr>
          <p:nvPr/>
        </p:nvSpPr>
        <p:spPr bwMode="auto">
          <a:xfrm flipH="1">
            <a:off x="5015792" y="2711900"/>
            <a:ext cx="227135"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8" name="Line 105"/>
          <p:cNvSpPr>
            <a:spLocks noChangeShapeType="1"/>
          </p:cNvSpPr>
          <p:nvPr/>
        </p:nvSpPr>
        <p:spPr bwMode="auto">
          <a:xfrm flipV="1">
            <a:off x="7650552"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9" name="Freeform 106"/>
          <p:cNvSpPr>
            <a:spLocks/>
          </p:cNvSpPr>
          <p:nvPr/>
        </p:nvSpPr>
        <p:spPr bwMode="auto">
          <a:xfrm>
            <a:off x="6988197" y="3143700"/>
            <a:ext cx="21687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0" name="Line 107"/>
          <p:cNvSpPr>
            <a:spLocks noChangeShapeType="1"/>
          </p:cNvSpPr>
          <p:nvPr/>
        </p:nvSpPr>
        <p:spPr bwMode="auto">
          <a:xfrm flipH="1" flipV="1">
            <a:off x="6988197" y="3143700"/>
            <a:ext cx="2168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1" name="Freeform 108"/>
          <p:cNvSpPr>
            <a:spLocks/>
          </p:cNvSpPr>
          <p:nvPr/>
        </p:nvSpPr>
        <p:spPr bwMode="auto">
          <a:xfrm>
            <a:off x="6875361" y="3000825"/>
            <a:ext cx="227134"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2" name="Line 109"/>
          <p:cNvSpPr>
            <a:spLocks noChangeShapeType="1"/>
          </p:cNvSpPr>
          <p:nvPr/>
        </p:nvSpPr>
        <p:spPr bwMode="auto">
          <a:xfrm>
            <a:off x="6875362" y="3000832"/>
            <a:ext cx="112834"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3" name="Line 110"/>
          <p:cNvSpPr>
            <a:spLocks noChangeShapeType="1"/>
          </p:cNvSpPr>
          <p:nvPr/>
        </p:nvSpPr>
        <p:spPr bwMode="auto">
          <a:xfrm flipH="1" flipV="1">
            <a:off x="6224732" y="2532512"/>
            <a:ext cx="216877"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4" name="Freeform 111"/>
          <p:cNvSpPr>
            <a:spLocks/>
          </p:cNvSpPr>
          <p:nvPr/>
        </p:nvSpPr>
        <p:spPr bwMode="auto">
          <a:xfrm>
            <a:off x="7205076" y="3300869"/>
            <a:ext cx="21687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5" name="Freeform 112"/>
          <p:cNvSpPr>
            <a:spLocks/>
          </p:cNvSpPr>
          <p:nvPr/>
        </p:nvSpPr>
        <p:spPr bwMode="auto">
          <a:xfrm>
            <a:off x="7421949" y="381839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6" name="Line 113"/>
          <p:cNvSpPr>
            <a:spLocks noChangeShapeType="1"/>
          </p:cNvSpPr>
          <p:nvPr/>
        </p:nvSpPr>
        <p:spPr bwMode="auto">
          <a:xfrm>
            <a:off x="7432209" y="3818387"/>
            <a:ext cx="218342"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7" name="Freeform 114"/>
          <p:cNvSpPr>
            <a:spLocks/>
          </p:cNvSpPr>
          <p:nvPr/>
        </p:nvSpPr>
        <p:spPr bwMode="auto">
          <a:xfrm>
            <a:off x="7319374" y="3445332"/>
            <a:ext cx="213946"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8" name="Line 115"/>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9" name="Line 116"/>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0" name="Line 117"/>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1" name="Line 118"/>
          <p:cNvSpPr>
            <a:spLocks noChangeShapeType="1"/>
          </p:cNvSpPr>
          <p:nvPr/>
        </p:nvSpPr>
        <p:spPr bwMode="auto">
          <a:xfrm flipH="1" flipV="1">
            <a:off x="7205076" y="3300869"/>
            <a:ext cx="21687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2" name="Freeform 119"/>
          <p:cNvSpPr>
            <a:spLocks/>
          </p:cNvSpPr>
          <p:nvPr/>
        </p:nvSpPr>
        <p:spPr bwMode="auto">
          <a:xfrm>
            <a:off x="7102497" y="3240537"/>
            <a:ext cx="21687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3" name="Freeform 120"/>
          <p:cNvSpPr>
            <a:spLocks/>
          </p:cNvSpPr>
          <p:nvPr/>
        </p:nvSpPr>
        <p:spPr bwMode="auto">
          <a:xfrm>
            <a:off x="6441608" y="2556332"/>
            <a:ext cx="218342"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4" name="Line 121"/>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5" name="Line 122"/>
          <p:cNvSpPr>
            <a:spLocks noChangeShapeType="1"/>
          </p:cNvSpPr>
          <p:nvPr/>
        </p:nvSpPr>
        <p:spPr bwMode="auto">
          <a:xfrm>
            <a:off x="7319377" y="3458025"/>
            <a:ext cx="10257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6" name="Line 123"/>
          <p:cNvSpPr>
            <a:spLocks noChangeShapeType="1"/>
          </p:cNvSpPr>
          <p:nvPr/>
        </p:nvSpPr>
        <p:spPr bwMode="auto">
          <a:xfrm>
            <a:off x="7102499" y="324054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7" name="Line 124"/>
          <p:cNvSpPr>
            <a:spLocks noChangeShapeType="1"/>
          </p:cNvSpPr>
          <p:nvPr/>
        </p:nvSpPr>
        <p:spPr bwMode="auto">
          <a:xfrm flipH="1" flipV="1">
            <a:off x="6441608" y="2723012"/>
            <a:ext cx="218342"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8" name="Freeform 125"/>
          <p:cNvSpPr>
            <a:spLocks/>
          </p:cNvSpPr>
          <p:nvPr/>
        </p:nvSpPr>
        <p:spPr bwMode="auto">
          <a:xfrm>
            <a:off x="6554442" y="2556332"/>
            <a:ext cx="216877"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9" name="Freeform 126"/>
          <p:cNvSpPr>
            <a:spLocks/>
          </p:cNvSpPr>
          <p:nvPr/>
        </p:nvSpPr>
        <p:spPr bwMode="auto">
          <a:xfrm>
            <a:off x="6659949" y="2808737"/>
            <a:ext cx="215412"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0" name="Freeform 127"/>
          <p:cNvSpPr>
            <a:spLocks/>
          </p:cNvSpPr>
          <p:nvPr/>
        </p:nvSpPr>
        <p:spPr bwMode="auto">
          <a:xfrm>
            <a:off x="4798911" y="2772225"/>
            <a:ext cx="216877"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1" name="Freeform 128"/>
          <p:cNvSpPr>
            <a:spLocks/>
          </p:cNvSpPr>
          <p:nvPr/>
        </p:nvSpPr>
        <p:spPr bwMode="auto">
          <a:xfrm>
            <a:off x="4913212" y="2569025"/>
            <a:ext cx="216877"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2" name="Freeform 129"/>
          <p:cNvSpPr>
            <a:spLocks/>
          </p:cNvSpPr>
          <p:nvPr/>
        </p:nvSpPr>
        <p:spPr bwMode="auto">
          <a:xfrm>
            <a:off x="7533319" y="3851729"/>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3" name="Freeform 130"/>
          <p:cNvSpPr>
            <a:spLocks/>
          </p:cNvSpPr>
          <p:nvPr/>
        </p:nvSpPr>
        <p:spPr bwMode="auto">
          <a:xfrm>
            <a:off x="7650549" y="3851729"/>
            <a:ext cx="2154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4" name="Line 131"/>
          <p:cNvSpPr>
            <a:spLocks noChangeShapeType="1"/>
          </p:cNvSpPr>
          <p:nvPr/>
        </p:nvSpPr>
        <p:spPr bwMode="auto">
          <a:xfrm flipH="1" flipV="1">
            <a:off x="6659949" y="2843669"/>
            <a:ext cx="215412"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5" name="Line 132"/>
          <p:cNvSpPr>
            <a:spLocks noChangeShapeType="1"/>
          </p:cNvSpPr>
          <p:nvPr/>
        </p:nvSpPr>
        <p:spPr bwMode="auto">
          <a:xfrm>
            <a:off x="4798913" y="3445325"/>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6" name="Line 133"/>
          <p:cNvSpPr>
            <a:spLocks noChangeShapeType="1"/>
          </p:cNvSpPr>
          <p:nvPr/>
        </p:nvSpPr>
        <p:spPr bwMode="auto">
          <a:xfrm flipH="1">
            <a:off x="4913212" y="2569025"/>
            <a:ext cx="216877"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7" name="Line 134"/>
          <p:cNvSpPr>
            <a:spLocks noChangeShapeType="1"/>
          </p:cNvSpPr>
          <p:nvPr/>
        </p:nvSpPr>
        <p:spPr bwMode="auto">
          <a:xfrm flipH="1" flipV="1">
            <a:off x="7650549" y="3851725"/>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8" name="Line 135"/>
          <p:cNvSpPr>
            <a:spLocks noChangeShapeType="1"/>
          </p:cNvSpPr>
          <p:nvPr/>
        </p:nvSpPr>
        <p:spPr bwMode="auto">
          <a:xfrm flipV="1">
            <a:off x="7533320" y="3851732"/>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9" name="Freeform 136"/>
          <p:cNvSpPr>
            <a:spLocks/>
          </p:cNvSpPr>
          <p:nvPr/>
        </p:nvSpPr>
        <p:spPr bwMode="auto">
          <a:xfrm>
            <a:off x="6875361" y="3000825"/>
            <a:ext cx="227134"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0" name="Line 137"/>
          <p:cNvSpPr>
            <a:spLocks noChangeShapeType="1"/>
          </p:cNvSpPr>
          <p:nvPr/>
        </p:nvSpPr>
        <p:spPr bwMode="auto">
          <a:xfrm flipH="1" flipV="1">
            <a:off x="6875361" y="3000825"/>
            <a:ext cx="227134"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1" name="Freeform 138"/>
          <p:cNvSpPr>
            <a:spLocks/>
          </p:cNvSpPr>
          <p:nvPr/>
        </p:nvSpPr>
        <p:spPr bwMode="auto">
          <a:xfrm>
            <a:off x="6771319" y="2808737"/>
            <a:ext cx="216877"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2" name="Line 139"/>
          <p:cNvSpPr>
            <a:spLocks noChangeShapeType="1"/>
          </p:cNvSpPr>
          <p:nvPr/>
        </p:nvSpPr>
        <p:spPr bwMode="auto">
          <a:xfrm>
            <a:off x="6771323" y="2808737"/>
            <a:ext cx="104043"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3" name="Line 140"/>
          <p:cNvSpPr>
            <a:spLocks noChangeShapeType="1"/>
          </p:cNvSpPr>
          <p:nvPr/>
        </p:nvSpPr>
        <p:spPr bwMode="auto">
          <a:xfrm flipV="1">
            <a:off x="7753130" y="3888239"/>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4" name="Freeform 141"/>
          <p:cNvSpPr>
            <a:spLocks/>
          </p:cNvSpPr>
          <p:nvPr/>
        </p:nvSpPr>
        <p:spPr bwMode="auto">
          <a:xfrm>
            <a:off x="6988197" y="3134182"/>
            <a:ext cx="21687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5" name="Freeform 142"/>
          <p:cNvSpPr>
            <a:spLocks/>
          </p:cNvSpPr>
          <p:nvPr/>
        </p:nvSpPr>
        <p:spPr bwMode="auto">
          <a:xfrm>
            <a:off x="7102497" y="3240537"/>
            <a:ext cx="21687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6" name="Freeform 143"/>
          <p:cNvSpPr>
            <a:spLocks/>
          </p:cNvSpPr>
          <p:nvPr/>
        </p:nvSpPr>
        <p:spPr bwMode="auto">
          <a:xfrm>
            <a:off x="5130088" y="1703841"/>
            <a:ext cx="218343"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7" name="Freeform 144"/>
          <p:cNvSpPr>
            <a:spLocks/>
          </p:cNvSpPr>
          <p:nvPr/>
        </p:nvSpPr>
        <p:spPr bwMode="auto">
          <a:xfrm>
            <a:off x="5242926" y="1703841"/>
            <a:ext cx="219808"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8" name="Line 145"/>
          <p:cNvSpPr>
            <a:spLocks noChangeShapeType="1"/>
          </p:cNvSpPr>
          <p:nvPr/>
        </p:nvSpPr>
        <p:spPr bwMode="auto">
          <a:xfrm flipH="1" flipV="1">
            <a:off x="7102497" y="3240537"/>
            <a:ext cx="21687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9" name="Line 146"/>
          <p:cNvSpPr>
            <a:spLocks noChangeShapeType="1"/>
          </p:cNvSpPr>
          <p:nvPr/>
        </p:nvSpPr>
        <p:spPr bwMode="auto">
          <a:xfrm>
            <a:off x="6988197" y="3134175"/>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0" name="Line 147"/>
          <p:cNvSpPr>
            <a:spLocks noChangeShapeType="1"/>
          </p:cNvSpPr>
          <p:nvPr/>
        </p:nvSpPr>
        <p:spPr bwMode="auto">
          <a:xfrm>
            <a:off x="5462735" y="1740350"/>
            <a:ext cx="101111"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1" name="Line 148"/>
          <p:cNvSpPr>
            <a:spLocks noChangeShapeType="1"/>
          </p:cNvSpPr>
          <p:nvPr/>
        </p:nvSpPr>
        <p:spPr bwMode="auto">
          <a:xfrm>
            <a:off x="5130090" y="2569032"/>
            <a:ext cx="112835"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2" name="Line 149"/>
          <p:cNvSpPr>
            <a:spLocks noChangeShapeType="1"/>
          </p:cNvSpPr>
          <p:nvPr/>
        </p:nvSpPr>
        <p:spPr bwMode="auto">
          <a:xfrm flipH="1">
            <a:off x="5242926" y="1740350"/>
            <a:ext cx="219808"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3" name="Freeform 150"/>
          <p:cNvSpPr>
            <a:spLocks/>
          </p:cNvSpPr>
          <p:nvPr/>
        </p:nvSpPr>
        <p:spPr bwMode="auto">
          <a:xfrm>
            <a:off x="7319374" y="3445325"/>
            <a:ext cx="213946"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4" name="Line 151"/>
          <p:cNvSpPr>
            <a:spLocks noChangeShapeType="1"/>
          </p:cNvSpPr>
          <p:nvPr/>
        </p:nvSpPr>
        <p:spPr bwMode="auto">
          <a:xfrm>
            <a:off x="7319372" y="3445325"/>
            <a:ext cx="1466"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5" name="Freeform 152"/>
          <p:cNvSpPr>
            <a:spLocks/>
          </p:cNvSpPr>
          <p:nvPr/>
        </p:nvSpPr>
        <p:spPr bwMode="auto">
          <a:xfrm>
            <a:off x="7205076" y="3434219"/>
            <a:ext cx="21687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6" name="Freeform 153"/>
          <p:cNvSpPr>
            <a:spLocks/>
          </p:cNvSpPr>
          <p:nvPr/>
        </p:nvSpPr>
        <p:spPr bwMode="auto">
          <a:xfrm>
            <a:off x="7421949" y="3912054"/>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7" name="Freeform 154"/>
          <p:cNvSpPr>
            <a:spLocks/>
          </p:cNvSpPr>
          <p:nvPr/>
        </p:nvSpPr>
        <p:spPr bwMode="auto">
          <a:xfrm>
            <a:off x="7533319" y="3912054"/>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8" name="Line 155"/>
          <p:cNvSpPr>
            <a:spLocks noChangeShapeType="1"/>
          </p:cNvSpPr>
          <p:nvPr/>
        </p:nvSpPr>
        <p:spPr bwMode="auto">
          <a:xfrm flipH="1" flipV="1">
            <a:off x="7319374" y="3445332"/>
            <a:ext cx="213946"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9" name="Line 156"/>
          <p:cNvSpPr>
            <a:spLocks noChangeShapeType="1"/>
          </p:cNvSpPr>
          <p:nvPr/>
        </p:nvSpPr>
        <p:spPr bwMode="auto">
          <a:xfrm>
            <a:off x="7205073" y="343421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0" name="Line 157"/>
          <p:cNvSpPr>
            <a:spLocks noChangeShapeType="1"/>
          </p:cNvSpPr>
          <p:nvPr/>
        </p:nvSpPr>
        <p:spPr bwMode="auto">
          <a:xfrm flipH="1" flipV="1">
            <a:off x="7533319" y="3912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1" name="Line 158"/>
          <p:cNvSpPr>
            <a:spLocks noChangeShapeType="1"/>
          </p:cNvSpPr>
          <p:nvPr/>
        </p:nvSpPr>
        <p:spPr bwMode="auto">
          <a:xfrm flipV="1">
            <a:off x="7432212" y="3912057"/>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2" name="Freeform 159"/>
          <p:cNvSpPr>
            <a:spLocks/>
          </p:cNvSpPr>
          <p:nvPr/>
        </p:nvSpPr>
        <p:spPr bwMode="auto">
          <a:xfrm>
            <a:off x="6554442" y="2556325"/>
            <a:ext cx="216877"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3" name="Line 160"/>
          <p:cNvSpPr>
            <a:spLocks noChangeShapeType="1"/>
          </p:cNvSpPr>
          <p:nvPr/>
        </p:nvSpPr>
        <p:spPr bwMode="auto">
          <a:xfrm flipH="1" flipV="1">
            <a:off x="6554442" y="2556325"/>
            <a:ext cx="21687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4" name="Freeform 161"/>
          <p:cNvSpPr>
            <a:spLocks/>
          </p:cNvSpPr>
          <p:nvPr/>
        </p:nvSpPr>
        <p:spPr bwMode="auto">
          <a:xfrm>
            <a:off x="4697802" y="3059569"/>
            <a:ext cx="215411"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5" name="Freeform 162"/>
          <p:cNvSpPr>
            <a:spLocks/>
          </p:cNvSpPr>
          <p:nvPr/>
        </p:nvSpPr>
        <p:spPr bwMode="auto">
          <a:xfrm>
            <a:off x="4798911" y="2772225"/>
            <a:ext cx="216877"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6" name="Freeform 163"/>
          <p:cNvSpPr>
            <a:spLocks/>
          </p:cNvSpPr>
          <p:nvPr/>
        </p:nvSpPr>
        <p:spPr bwMode="auto">
          <a:xfrm>
            <a:off x="7650549" y="394856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7" name="Line 164"/>
          <p:cNvSpPr>
            <a:spLocks noChangeShapeType="1"/>
          </p:cNvSpPr>
          <p:nvPr/>
        </p:nvSpPr>
        <p:spPr bwMode="auto">
          <a:xfrm flipV="1">
            <a:off x="4697804" y="3445325"/>
            <a:ext cx="101111"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8" name="Line 165"/>
          <p:cNvSpPr>
            <a:spLocks noChangeShapeType="1"/>
          </p:cNvSpPr>
          <p:nvPr/>
        </p:nvSpPr>
        <p:spPr bwMode="auto">
          <a:xfrm flipH="1">
            <a:off x="4798911" y="2772225"/>
            <a:ext cx="216877"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9" name="Line 166"/>
          <p:cNvSpPr>
            <a:spLocks noChangeShapeType="1"/>
          </p:cNvSpPr>
          <p:nvPr/>
        </p:nvSpPr>
        <p:spPr bwMode="auto">
          <a:xfrm flipV="1">
            <a:off x="7650552" y="394856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0" name="Freeform 167"/>
          <p:cNvSpPr>
            <a:spLocks/>
          </p:cNvSpPr>
          <p:nvPr/>
        </p:nvSpPr>
        <p:spPr bwMode="auto">
          <a:xfrm>
            <a:off x="6659949" y="2689675"/>
            <a:ext cx="215412"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1" name="Freeform 168"/>
          <p:cNvSpPr>
            <a:spLocks/>
          </p:cNvSpPr>
          <p:nvPr/>
        </p:nvSpPr>
        <p:spPr bwMode="auto">
          <a:xfrm>
            <a:off x="6771319" y="2808737"/>
            <a:ext cx="216877"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2" name="Line 169"/>
          <p:cNvSpPr>
            <a:spLocks noChangeShapeType="1"/>
          </p:cNvSpPr>
          <p:nvPr/>
        </p:nvSpPr>
        <p:spPr bwMode="auto">
          <a:xfrm flipH="1" flipV="1">
            <a:off x="6771319" y="2808737"/>
            <a:ext cx="216877"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3" name="Line 170"/>
          <p:cNvSpPr>
            <a:spLocks noChangeShapeType="1"/>
          </p:cNvSpPr>
          <p:nvPr/>
        </p:nvSpPr>
        <p:spPr bwMode="auto">
          <a:xfrm>
            <a:off x="6659951" y="2689675"/>
            <a:ext cx="111369"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4" name="Freeform 171"/>
          <p:cNvSpPr>
            <a:spLocks/>
          </p:cNvSpPr>
          <p:nvPr/>
        </p:nvSpPr>
        <p:spPr bwMode="auto">
          <a:xfrm>
            <a:off x="6875361"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5" name="Freeform 172"/>
          <p:cNvSpPr>
            <a:spLocks/>
          </p:cNvSpPr>
          <p:nvPr/>
        </p:nvSpPr>
        <p:spPr bwMode="auto">
          <a:xfrm>
            <a:off x="6988197" y="3134182"/>
            <a:ext cx="21687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6" name="Freeform 173"/>
          <p:cNvSpPr>
            <a:spLocks/>
          </p:cNvSpPr>
          <p:nvPr/>
        </p:nvSpPr>
        <p:spPr bwMode="auto">
          <a:xfrm>
            <a:off x="5015792" y="1967364"/>
            <a:ext cx="227135"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7" name="Freeform 174"/>
          <p:cNvSpPr>
            <a:spLocks/>
          </p:cNvSpPr>
          <p:nvPr/>
        </p:nvSpPr>
        <p:spPr bwMode="auto">
          <a:xfrm>
            <a:off x="5130088" y="1703837"/>
            <a:ext cx="218343"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8" name="Line 175"/>
          <p:cNvSpPr>
            <a:spLocks noChangeShapeType="1"/>
          </p:cNvSpPr>
          <p:nvPr/>
        </p:nvSpPr>
        <p:spPr bwMode="auto">
          <a:xfrm flipH="1" flipV="1">
            <a:off x="6988197" y="3134182"/>
            <a:ext cx="2168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9" name="Line 176"/>
          <p:cNvSpPr>
            <a:spLocks noChangeShapeType="1"/>
          </p:cNvSpPr>
          <p:nvPr/>
        </p:nvSpPr>
        <p:spPr bwMode="auto">
          <a:xfrm>
            <a:off x="6875362" y="3013525"/>
            <a:ext cx="112834"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0" name="Line 177"/>
          <p:cNvSpPr>
            <a:spLocks noChangeShapeType="1"/>
          </p:cNvSpPr>
          <p:nvPr/>
        </p:nvSpPr>
        <p:spPr bwMode="auto">
          <a:xfrm flipV="1">
            <a:off x="5015790" y="25690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1" name="Line 178"/>
          <p:cNvSpPr>
            <a:spLocks noChangeShapeType="1"/>
          </p:cNvSpPr>
          <p:nvPr/>
        </p:nvSpPr>
        <p:spPr bwMode="auto">
          <a:xfrm flipH="1">
            <a:off x="5130088" y="1703837"/>
            <a:ext cx="218343"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2" name="Freeform 179"/>
          <p:cNvSpPr>
            <a:spLocks/>
          </p:cNvSpPr>
          <p:nvPr/>
        </p:nvSpPr>
        <p:spPr bwMode="auto">
          <a:xfrm>
            <a:off x="7205076" y="3434219"/>
            <a:ext cx="21687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3" name="Freeform 180"/>
          <p:cNvSpPr>
            <a:spLocks/>
          </p:cNvSpPr>
          <p:nvPr/>
        </p:nvSpPr>
        <p:spPr bwMode="auto">
          <a:xfrm>
            <a:off x="7421949" y="3972380"/>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4" name="Line 181"/>
          <p:cNvSpPr>
            <a:spLocks noChangeShapeType="1"/>
          </p:cNvSpPr>
          <p:nvPr/>
        </p:nvSpPr>
        <p:spPr bwMode="auto">
          <a:xfrm>
            <a:off x="7432209" y="3985075"/>
            <a:ext cx="218342"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5" name="Freeform 182"/>
          <p:cNvSpPr>
            <a:spLocks/>
          </p:cNvSpPr>
          <p:nvPr/>
        </p:nvSpPr>
        <p:spPr bwMode="auto">
          <a:xfrm>
            <a:off x="7319374" y="3564394"/>
            <a:ext cx="213946"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6" name="Line 183"/>
          <p:cNvSpPr>
            <a:spLocks noChangeShapeType="1"/>
          </p:cNvSpPr>
          <p:nvPr/>
        </p:nvSpPr>
        <p:spPr bwMode="auto">
          <a:xfrm>
            <a:off x="7421951" y="3972377"/>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7" name="Line 184"/>
          <p:cNvSpPr>
            <a:spLocks noChangeShapeType="1"/>
          </p:cNvSpPr>
          <p:nvPr/>
        </p:nvSpPr>
        <p:spPr bwMode="auto">
          <a:xfrm flipH="1" flipV="1">
            <a:off x="7205076" y="3434219"/>
            <a:ext cx="21687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8" name="Freeform 185"/>
          <p:cNvSpPr>
            <a:spLocks/>
          </p:cNvSpPr>
          <p:nvPr/>
        </p:nvSpPr>
        <p:spPr bwMode="auto">
          <a:xfrm>
            <a:off x="7102497" y="3324675"/>
            <a:ext cx="21687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9" name="Line 186"/>
          <p:cNvSpPr>
            <a:spLocks noChangeShapeType="1"/>
          </p:cNvSpPr>
          <p:nvPr/>
        </p:nvSpPr>
        <p:spPr bwMode="auto">
          <a:xfrm>
            <a:off x="7421951" y="3972375"/>
            <a:ext cx="1025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0" name="Line 187"/>
          <p:cNvSpPr>
            <a:spLocks noChangeShapeType="1"/>
          </p:cNvSpPr>
          <p:nvPr/>
        </p:nvSpPr>
        <p:spPr bwMode="auto">
          <a:xfrm>
            <a:off x="7319377" y="3564387"/>
            <a:ext cx="1025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1" name="Line 188"/>
          <p:cNvSpPr>
            <a:spLocks noChangeShapeType="1"/>
          </p:cNvSpPr>
          <p:nvPr/>
        </p:nvSpPr>
        <p:spPr bwMode="auto">
          <a:xfrm>
            <a:off x="7102499" y="3324682"/>
            <a:ext cx="10257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2" name="Freeform 189"/>
          <p:cNvSpPr>
            <a:spLocks/>
          </p:cNvSpPr>
          <p:nvPr/>
        </p:nvSpPr>
        <p:spPr bwMode="auto">
          <a:xfrm>
            <a:off x="5348432" y="1306962"/>
            <a:ext cx="215411"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3" name="Line 190"/>
          <p:cNvSpPr>
            <a:spLocks noChangeShapeType="1"/>
          </p:cNvSpPr>
          <p:nvPr/>
        </p:nvSpPr>
        <p:spPr bwMode="auto">
          <a:xfrm>
            <a:off x="5348433" y="170384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4" name="Freeform 191"/>
          <p:cNvSpPr>
            <a:spLocks/>
          </p:cNvSpPr>
          <p:nvPr/>
        </p:nvSpPr>
        <p:spPr bwMode="auto">
          <a:xfrm>
            <a:off x="4584967" y="3337375"/>
            <a:ext cx="213946"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5" name="Freeform 192"/>
          <p:cNvSpPr>
            <a:spLocks/>
          </p:cNvSpPr>
          <p:nvPr/>
        </p:nvSpPr>
        <p:spPr bwMode="auto">
          <a:xfrm>
            <a:off x="4697802" y="3059569"/>
            <a:ext cx="215411"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6" name="Line 193"/>
          <p:cNvSpPr>
            <a:spLocks noChangeShapeType="1"/>
          </p:cNvSpPr>
          <p:nvPr/>
        </p:nvSpPr>
        <p:spPr bwMode="auto">
          <a:xfrm flipV="1">
            <a:off x="4584966" y="3648525"/>
            <a:ext cx="11283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7" name="Line 194"/>
          <p:cNvSpPr>
            <a:spLocks noChangeShapeType="1"/>
          </p:cNvSpPr>
          <p:nvPr/>
        </p:nvSpPr>
        <p:spPr bwMode="auto">
          <a:xfrm flipH="1">
            <a:off x="4697802" y="3059569"/>
            <a:ext cx="215411"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8" name="Freeform 195"/>
          <p:cNvSpPr>
            <a:spLocks/>
          </p:cNvSpPr>
          <p:nvPr/>
        </p:nvSpPr>
        <p:spPr bwMode="auto">
          <a:xfrm>
            <a:off x="7533319" y="400888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9" name="Freeform 196"/>
          <p:cNvSpPr>
            <a:spLocks/>
          </p:cNvSpPr>
          <p:nvPr/>
        </p:nvSpPr>
        <p:spPr bwMode="auto">
          <a:xfrm>
            <a:off x="7650549" y="400888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0" name="Line 197"/>
          <p:cNvSpPr>
            <a:spLocks noChangeShapeType="1"/>
          </p:cNvSpPr>
          <p:nvPr/>
        </p:nvSpPr>
        <p:spPr bwMode="auto">
          <a:xfrm flipH="1" flipV="1">
            <a:off x="7650549" y="4008889"/>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1" name="Line 198"/>
          <p:cNvSpPr>
            <a:spLocks noChangeShapeType="1"/>
          </p:cNvSpPr>
          <p:nvPr/>
        </p:nvSpPr>
        <p:spPr bwMode="auto">
          <a:xfrm flipV="1">
            <a:off x="7533320" y="4008889"/>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2" name="Line 199"/>
          <p:cNvSpPr>
            <a:spLocks noChangeShapeType="1"/>
          </p:cNvSpPr>
          <p:nvPr/>
        </p:nvSpPr>
        <p:spPr bwMode="auto">
          <a:xfrm flipH="1" flipV="1">
            <a:off x="6501687" y="2484887"/>
            <a:ext cx="1582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3" name="Freeform 200"/>
          <p:cNvSpPr>
            <a:spLocks/>
          </p:cNvSpPr>
          <p:nvPr/>
        </p:nvSpPr>
        <p:spPr bwMode="auto">
          <a:xfrm>
            <a:off x="5015792" y="1967364"/>
            <a:ext cx="227135"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4" name="Line 201"/>
          <p:cNvSpPr>
            <a:spLocks noChangeShapeType="1"/>
          </p:cNvSpPr>
          <p:nvPr/>
        </p:nvSpPr>
        <p:spPr bwMode="auto">
          <a:xfrm flipH="1">
            <a:off x="5015792" y="2040387"/>
            <a:ext cx="197827"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5" name="Freeform 202"/>
          <p:cNvSpPr>
            <a:spLocks/>
          </p:cNvSpPr>
          <p:nvPr/>
        </p:nvSpPr>
        <p:spPr bwMode="auto">
          <a:xfrm>
            <a:off x="4913212" y="2448382"/>
            <a:ext cx="216877"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6" name="Line 203"/>
          <p:cNvSpPr>
            <a:spLocks noChangeShapeType="1"/>
          </p:cNvSpPr>
          <p:nvPr/>
        </p:nvSpPr>
        <p:spPr bwMode="auto">
          <a:xfrm flipV="1">
            <a:off x="4913214" y="2772232"/>
            <a:ext cx="102577"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7" name="Freeform 204"/>
          <p:cNvSpPr>
            <a:spLocks/>
          </p:cNvSpPr>
          <p:nvPr/>
        </p:nvSpPr>
        <p:spPr bwMode="auto">
          <a:xfrm>
            <a:off x="6554442" y="2616657"/>
            <a:ext cx="216877"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8" name="Freeform 205"/>
          <p:cNvSpPr>
            <a:spLocks/>
          </p:cNvSpPr>
          <p:nvPr/>
        </p:nvSpPr>
        <p:spPr bwMode="auto">
          <a:xfrm>
            <a:off x="6659949" y="2689675"/>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9" name="Line 206"/>
          <p:cNvSpPr>
            <a:spLocks noChangeShapeType="1"/>
          </p:cNvSpPr>
          <p:nvPr/>
        </p:nvSpPr>
        <p:spPr bwMode="auto">
          <a:xfrm flipH="1" flipV="1">
            <a:off x="6659949" y="2689675"/>
            <a:ext cx="215412"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0" name="Freeform 207"/>
          <p:cNvSpPr>
            <a:spLocks/>
          </p:cNvSpPr>
          <p:nvPr/>
        </p:nvSpPr>
        <p:spPr bwMode="auto">
          <a:xfrm>
            <a:off x="6771319" y="2892875"/>
            <a:ext cx="216877"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1" name="Freeform 208"/>
          <p:cNvSpPr>
            <a:spLocks/>
          </p:cNvSpPr>
          <p:nvPr/>
        </p:nvSpPr>
        <p:spPr bwMode="auto">
          <a:xfrm>
            <a:off x="6875361" y="3013525"/>
            <a:ext cx="227134"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2" name="Line 209"/>
          <p:cNvSpPr>
            <a:spLocks noChangeShapeType="1"/>
          </p:cNvSpPr>
          <p:nvPr/>
        </p:nvSpPr>
        <p:spPr bwMode="auto">
          <a:xfrm flipV="1">
            <a:off x="7753130" y="4045403"/>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3" name="Line 210"/>
          <p:cNvSpPr>
            <a:spLocks noChangeShapeType="1"/>
          </p:cNvSpPr>
          <p:nvPr/>
        </p:nvSpPr>
        <p:spPr bwMode="auto">
          <a:xfrm flipH="1" flipV="1">
            <a:off x="6875361" y="3013525"/>
            <a:ext cx="227134"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4" name="Line 211"/>
          <p:cNvSpPr>
            <a:spLocks noChangeShapeType="1"/>
          </p:cNvSpPr>
          <p:nvPr/>
        </p:nvSpPr>
        <p:spPr bwMode="auto">
          <a:xfrm>
            <a:off x="6771323" y="2892875"/>
            <a:ext cx="10404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5" name="Freeform 212"/>
          <p:cNvSpPr>
            <a:spLocks/>
          </p:cNvSpPr>
          <p:nvPr/>
        </p:nvSpPr>
        <p:spPr bwMode="auto">
          <a:xfrm>
            <a:off x="6988197" y="3216732"/>
            <a:ext cx="21687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6" name="Freeform 213"/>
          <p:cNvSpPr>
            <a:spLocks/>
          </p:cNvSpPr>
          <p:nvPr/>
        </p:nvSpPr>
        <p:spPr bwMode="auto">
          <a:xfrm>
            <a:off x="7102497" y="3324675"/>
            <a:ext cx="21687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7" name="Freeform 214"/>
          <p:cNvSpPr>
            <a:spLocks/>
          </p:cNvSpPr>
          <p:nvPr/>
        </p:nvSpPr>
        <p:spPr bwMode="auto">
          <a:xfrm>
            <a:off x="4470669" y="3637412"/>
            <a:ext cx="227135"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8" name="Freeform 215"/>
          <p:cNvSpPr>
            <a:spLocks/>
          </p:cNvSpPr>
          <p:nvPr/>
        </p:nvSpPr>
        <p:spPr bwMode="auto">
          <a:xfrm>
            <a:off x="4584967" y="3337375"/>
            <a:ext cx="213946"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9" name="Line 216"/>
          <p:cNvSpPr>
            <a:spLocks noChangeShapeType="1"/>
          </p:cNvSpPr>
          <p:nvPr/>
        </p:nvSpPr>
        <p:spPr bwMode="auto">
          <a:xfrm flipH="1" flipV="1">
            <a:off x="5575567" y="1303787"/>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0" name="Line 217"/>
          <p:cNvSpPr>
            <a:spLocks noChangeShapeType="1"/>
          </p:cNvSpPr>
          <p:nvPr/>
        </p:nvSpPr>
        <p:spPr bwMode="auto">
          <a:xfrm flipH="1" flipV="1">
            <a:off x="7102497" y="3324675"/>
            <a:ext cx="21687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1" name="Line 218"/>
          <p:cNvSpPr>
            <a:spLocks noChangeShapeType="1"/>
          </p:cNvSpPr>
          <p:nvPr/>
        </p:nvSpPr>
        <p:spPr bwMode="auto">
          <a:xfrm>
            <a:off x="6988197" y="321672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2" name="Freeform 219"/>
          <p:cNvSpPr>
            <a:spLocks/>
          </p:cNvSpPr>
          <p:nvPr/>
        </p:nvSpPr>
        <p:spPr bwMode="auto">
          <a:xfrm>
            <a:off x="5242926" y="1559382"/>
            <a:ext cx="219808"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3" name="Freeform 220"/>
          <p:cNvSpPr>
            <a:spLocks/>
          </p:cNvSpPr>
          <p:nvPr/>
        </p:nvSpPr>
        <p:spPr bwMode="auto">
          <a:xfrm>
            <a:off x="5348432" y="1306967"/>
            <a:ext cx="215411"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4" name="Line 221"/>
          <p:cNvSpPr>
            <a:spLocks noChangeShapeType="1"/>
          </p:cNvSpPr>
          <p:nvPr/>
        </p:nvSpPr>
        <p:spPr bwMode="auto">
          <a:xfrm flipV="1">
            <a:off x="4470667" y="378188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5" name="Line 222"/>
          <p:cNvSpPr>
            <a:spLocks noChangeShapeType="1"/>
          </p:cNvSpPr>
          <p:nvPr/>
        </p:nvSpPr>
        <p:spPr bwMode="auto">
          <a:xfrm flipH="1">
            <a:off x="4584967" y="3337375"/>
            <a:ext cx="213946"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6" name="Line 223"/>
          <p:cNvSpPr>
            <a:spLocks noChangeShapeType="1"/>
          </p:cNvSpPr>
          <p:nvPr/>
        </p:nvSpPr>
        <p:spPr bwMode="auto">
          <a:xfrm flipV="1">
            <a:off x="5242922" y="1703844"/>
            <a:ext cx="10550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7" name="Line 224"/>
          <p:cNvSpPr>
            <a:spLocks noChangeShapeType="1"/>
          </p:cNvSpPr>
          <p:nvPr/>
        </p:nvSpPr>
        <p:spPr bwMode="auto">
          <a:xfrm flipH="1">
            <a:off x="5348432" y="1306967"/>
            <a:ext cx="215411"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8" name="Freeform 225"/>
          <p:cNvSpPr>
            <a:spLocks/>
          </p:cNvSpPr>
          <p:nvPr/>
        </p:nvSpPr>
        <p:spPr bwMode="auto">
          <a:xfrm>
            <a:off x="4798911" y="2929387"/>
            <a:ext cx="216877"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9" name="Freeform 226"/>
          <p:cNvSpPr>
            <a:spLocks/>
          </p:cNvSpPr>
          <p:nvPr/>
        </p:nvSpPr>
        <p:spPr bwMode="auto">
          <a:xfrm>
            <a:off x="4913212" y="2448382"/>
            <a:ext cx="21687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0" name="Line 227"/>
          <p:cNvSpPr>
            <a:spLocks noChangeShapeType="1"/>
          </p:cNvSpPr>
          <p:nvPr/>
        </p:nvSpPr>
        <p:spPr bwMode="auto">
          <a:xfrm flipH="1">
            <a:off x="5213616" y="1967369"/>
            <a:ext cx="2930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1" name="Freeform 228"/>
          <p:cNvSpPr>
            <a:spLocks/>
          </p:cNvSpPr>
          <p:nvPr/>
        </p:nvSpPr>
        <p:spPr bwMode="auto">
          <a:xfrm>
            <a:off x="7205076" y="3491362"/>
            <a:ext cx="21687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2" name="Freeform 229"/>
          <p:cNvSpPr>
            <a:spLocks/>
          </p:cNvSpPr>
          <p:nvPr/>
        </p:nvSpPr>
        <p:spPr bwMode="auto">
          <a:xfrm>
            <a:off x="7319374" y="3564394"/>
            <a:ext cx="213946"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3" name="Freeform 230"/>
          <p:cNvSpPr>
            <a:spLocks/>
          </p:cNvSpPr>
          <p:nvPr/>
        </p:nvSpPr>
        <p:spPr bwMode="auto">
          <a:xfrm>
            <a:off x="7533319" y="4069212"/>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4" name="Line 231"/>
          <p:cNvSpPr>
            <a:spLocks noChangeShapeType="1"/>
          </p:cNvSpPr>
          <p:nvPr/>
        </p:nvSpPr>
        <p:spPr bwMode="auto">
          <a:xfrm>
            <a:off x="7533319" y="4069214"/>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5" name="Freeform 232"/>
          <p:cNvSpPr>
            <a:spLocks/>
          </p:cNvSpPr>
          <p:nvPr/>
        </p:nvSpPr>
        <p:spPr bwMode="auto">
          <a:xfrm>
            <a:off x="7421949" y="3637412"/>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6" name="Line 233"/>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7" name="Line 234"/>
          <p:cNvSpPr>
            <a:spLocks noChangeShapeType="1"/>
          </p:cNvSpPr>
          <p:nvPr/>
        </p:nvSpPr>
        <p:spPr bwMode="auto">
          <a:xfrm flipV="1">
            <a:off x="4798913" y="305956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8" name="Line 235"/>
          <p:cNvSpPr>
            <a:spLocks noChangeShapeType="1"/>
          </p:cNvSpPr>
          <p:nvPr/>
        </p:nvSpPr>
        <p:spPr bwMode="auto">
          <a:xfrm flipH="1">
            <a:off x="4913212" y="2448382"/>
            <a:ext cx="216877"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9" name="Line 236"/>
          <p:cNvSpPr>
            <a:spLocks noChangeShapeType="1"/>
          </p:cNvSpPr>
          <p:nvPr/>
        </p:nvSpPr>
        <p:spPr bwMode="auto">
          <a:xfrm flipH="1" flipV="1">
            <a:off x="7319374" y="3564394"/>
            <a:ext cx="213946"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0" name="Line 237"/>
          <p:cNvSpPr>
            <a:spLocks noChangeShapeType="1"/>
          </p:cNvSpPr>
          <p:nvPr/>
        </p:nvSpPr>
        <p:spPr bwMode="auto">
          <a:xfrm>
            <a:off x="7215330" y="3491369"/>
            <a:ext cx="10404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1" name="Line 238"/>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2" name="Line 239"/>
          <p:cNvSpPr>
            <a:spLocks noChangeShapeType="1"/>
          </p:cNvSpPr>
          <p:nvPr/>
        </p:nvSpPr>
        <p:spPr bwMode="auto">
          <a:xfrm>
            <a:off x="7432212" y="3648532"/>
            <a:ext cx="101111"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3" name="Freeform 240"/>
          <p:cNvSpPr>
            <a:spLocks/>
          </p:cNvSpPr>
          <p:nvPr/>
        </p:nvSpPr>
        <p:spPr bwMode="auto">
          <a:xfrm>
            <a:off x="6441608" y="2569032"/>
            <a:ext cx="218342"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4" name="Freeform 241"/>
          <p:cNvSpPr>
            <a:spLocks/>
          </p:cNvSpPr>
          <p:nvPr/>
        </p:nvSpPr>
        <p:spPr bwMode="auto">
          <a:xfrm>
            <a:off x="6554442" y="2616657"/>
            <a:ext cx="216877"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5" name="Freeform 242"/>
          <p:cNvSpPr>
            <a:spLocks/>
          </p:cNvSpPr>
          <p:nvPr/>
        </p:nvSpPr>
        <p:spPr bwMode="auto">
          <a:xfrm>
            <a:off x="7650549" y="4105732"/>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6" name="Line 243"/>
          <p:cNvSpPr>
            <a:spLocks noChangeShapeType="1"/>
          </p:cNvSpPr>
          <p:nvPr/>
        </p:nvSpPr>
        <p:spPr bwMode="auto">
          <a:xfrm flipH="1" flipV="1">
            <a:off x="6554442" y="2616657"/>
            <a:ext cx="216877"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7" name="Line 244"/>
          <p:cNvSpPr>
            <a:spLocks noChangeShapeType="1"/>
          </p:cNvSpPr>
          <p:nvPr/>
        </p:nvSpPr>
        <p:spPr bwMode="auto">
          <a:xfrm flipV="1">
            <a:off x="7650552" y="4105728"/>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8" name="Freeform 245"/>
          <p:cNvSpPr>
            <a:spLocks/>
          </p:cNvSpPr>
          <p:nvPr/>
        </p:nvSpPr>
        <p:spPr bwMode="auto">
          <a:xfrm>
            <a:off x="5130088" y="1967366"/>
            <a:ext cx="218343"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9" name="Freeform 246"/>
          <p:cNvSpPr>
            <a:spLocks/>
          </p:cNvSpPr>
          <p:nvPr/>
        </p:nvSpPr>
        <p:spPr bwMode="auto">
          <a:xfrm>
            <a:off x="5242926" y="1559382"/>
            <a:ext cx="219808"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0" name="Line 247"/>
          <p:cNvSpPr>
            <a:spLocks noChangeShapeType="1"/>
          </p:cNvSpPr>
          <p:nvPr/>
        </p:nvSpPr>
        <p:spPr bwMode="auto">
          <a:xfrm flipH="1">
            <a:off x="5242926" y="1559382"/>
            <a:ext cx="219808"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1" name="Freeform 248"/>
          <p:cNvSpPr>
            <a:spLocks/>
          </p:cNvSpPr>
          <p:nvPr/>
        </p:nvSpPr>
        <p:spPr bwMode="auto">
          <a:xfrm>
            <a:off x="4365159" y="3935862"/>
            <a:ext cx="219808"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2" name="Freeform 249"/>
          <p:cNvSpPr>
            <a:spLocks/>
          </p:cNvSpPr>
          <p:nvPr/>
        </p:nvSpPr>
        <p:spPr bwMode="auto">
          <a:xfrm>
            <a:off x="4470669" y="3637412"/>
            <a:ext cx="227135"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3" name="Freeform 250"/>
          <p:cNvSpPr>
            <a:spLocks/>
          </p:cNvSpPr>
          <p:nvPr/>
        </p:nvSpPr>
        <p:spPr bwMode="auto">
          <a:xfrm>
            <a:off x="6659949" y="2819850"/>
            <a:ext cx="215412"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4" name="Freeform 251"/>
          <p:cNvSpPr>
            <a:spLocks/>
          </p:cNvSpPr>
          <p:nvPr/>
        </p:nvSpPr>
        <p:spPr bwMode="auto">
          <a:xfrm>
            <a:off x="6771319" y="2892875"/>
            <a:ext cx="216877"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5" name="Freeform 252"/>
          <p:cNvSpPr>
            <a:spLocks/>
          </p:cNvSpPr>
          <p:nvPr/>
        </p:nvSpPr>
        <p:spPr bwMode="auto">
          <a:xfrm>
            <a:off x="5462733" y="1306962"/>
            <a:ext cx="213946"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6" name="Line 253"/>
          <p:cNvSpPr>
            <a:spLocks noChangeShapeType="1"/>
          </p:cNvSpPr>
          <p:nvPr/>
        </p:nvSpPr>
        <p:spPr bwMode="auto">
          <a:xfrm flipV="1">
            <a:off x="4365157" y="3935862"/>
            <a:ext cx="10550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7" name="Line 254"/>
          <p:cNvSpPr>
            <a:spLocks noChangeShapeType="1"/>
          </p:cNvSpPr>
          <p:nvPr/>
        </p:nvSpPr>
        <p:spPr bwMode="auto">
          <a:xfrm flipH="1">
            <a:off x="4470669" y="3637412"/>
            <a:ext cx="227135"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8" name="Freeform 255"/>
          <p:cNvSpPr>
            <a:spLocks/>
          </p:cNvSpPr>
          <p:nvPr/>
        </p:nvSpPr>
        <p:spPr bwMode="auto">
          <a:xfrm>
            <a:off x="4697802" y="3337382"/>
            <a:ext cx="215411"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9" name="Freeform 256"/>
          <p:cNvSpPr>
            <a:spLocks/>
          </p:cNvSpPr>
          <p:nvPr/>
        </p:nvSpPr>
        <p:spPr bwMode="auto">
          <a:xfrm>
            <a:off x="4798911" y="2929387"/>
            <a:ext cx="216877"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0" name="Line 257"/>
          <p:cNvSpPr>
            <a:spLocks noChangeShapeType="1"/>
          </p:cNvSpPr>
          <p:nvPr/>
        </p:nvSpPr>
        <p:spPr bwMode="auto">
          <a:xfrm flipH="1" flipV="1">
            <a:off x="6771319" y="2892875"/>
            <a:ext cx="216877"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1" name="Line 258"/>
          <p:cNvSpPr>
            <a:spLocks noChangeShapeType="1"/>
          </p:cNvSpPr>
          <p:nvPr/>
        </p:nvSpPr>
        <p:spPr bwMode="auto">
          <a:xfrm>
            <a:off x="6659951" y="2819857"/>
            <a:ext cx="111369"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2" name="Line 259"/>
          <p:cNvSpPr>
            <a:spLocks noChangeShapeType="1"/>
          </p:cNvSpPr>
          <p:nvPr/>
        </p:nvSpPr>
        <p:spPr bwMode="auto">
          <a:xfrm flipH="1" flipV="1">
            <a:off x="5563841" y="1306967"/>
            <a:ext cx="30774"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3" name="Line 260"/>
          <p:cNvSpPr>
            <a:spLocks noChangeShapeType="1"/>
          </p:cNvSpPr>
          <p:nvPr/>
        </p:nvSpPr>
        <p:spPr bwMode="auto">
          <a:xfrm flipV="1">
            <a:off x="4697804" y="3337382"/>
            <a:ext cx="1011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4" name="Line 261"/>
          <p:cNvSpPr>
            <a:spLocks noChangeShapeType="1"/>
          </p:cNvSpPr>
          <p:nvPr/>
        </p:nvSpPr>
        <p:spPr bwMode="auto">
          <a:xfrm flipH="1">
            <a:off x="4798911" y="2929387"/>
            <a:ext cx="2168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5" name="Freeform 262"/>
          <p:cNvSpPr>
            <a:spLocks/>
          </p:cNvSpPr>
          <p:nvPr/>
        </p:nvSpPr>
        <p:spPr bwMode="auto">
          <a:xfrm>
            <a:off x="6875361" y="3097662"/>
            <a:ext cx="227134"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6" name="Freeform 263"/>
          <p:cNvSpPr>
            <a:spLocks/>
          </p:cNvSpPr>
          <p:nvPr/>
        </p:nvSpPr>
        <p:spPr bwMode="auto">
          <a:xfrm>
            <a:off x="6988197" y="3216732"/>
            <a:ext cx="21687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7" name="Line 264"/>
          <p:cNvSpPr>
            <a:spLocks noChangeShapeType="1"/>
          </p:cNvSpPr>
          <p:nvPr/>
        </p:nvSpPr>
        <p:spPr bwMode="auto">
          <a:xfrm flipH="1" flipV="1">
            <a:off x="6988197" y="3216732"/>
            <a:ext cx="21687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8" name="Line 265"/>
          <p:cNvSpPr>
            <a:spLocks noChangeShapeType="1"/>
          </p:cNvSpPr>
          <p:nvPr/>
        </p:nvSpPr>
        <p:spPr bwMode="auto">
          <a:xfrm>
            <a:off x="6875362" y="3097669"/>
            <a:ext cx="112834"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9" name="Freeform 266"/>
          <p:cNvSpPr>
            <a:spLocks/>
          </p:cNvSpPr>
          <p:nvPr/>
        </p:nvSpPr>
        <p:spPr bwMode="auto">
          <a:xfrm>
            <a:off x="7102497" y="3421519"/>
            <a:ext cx="21687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0" name="Freeform 267"/>
          <p:cNvSpPr>
            <a:spLocks/>
          </p:cNvSpPr>
          <p:nvPr/>
        </p:nvSpPr>
        <p:spPr bwMode="auto">
          <a:xfrm>
            <a:off x="7205076" y="3491369"/>
            <a:ext cx="21687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1" name="Line 268"/>
          <p:cNvSpPr>
            <a:spLocks noChangeShapeType="1"/>
          </p:cNvSpPr>
          <p:nvPr/>
        </p:nvSpPr>
        <p:spPr bwMode="auto">
          <a:xfrm>
            <a:off x="7205074" y="3491369"/>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2" name="Freeform 269"/>
          <p:cNvSpPr>
            <a:spLocks/>
          </p:cNvSpPr>
          <p:nvPr/>
        </p:nvSpPr>
        <p:spPr bwMode="auto">
          <a:xfrm>
            <a:off x="5015792" y="2448375"/>
            <a:ext cx="227135"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3" name="Freeform 270"/>
          <p:cNvSpPr>
            <a:spLocks/>
          </p:cNvSpPr>
          <p:nvPr/>
        </p:nvSpPr>
        <p:spPr bwMode="auto">
          <a:xfrm>
            <a:off x="5130088" y="2100712"/>
            <a:ext cx="218343"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4" name="Line 271"/>
          <p:cNvSpPr>
            <a:spLocks noChangeShapeType="1"/>
          </p:cNvSpPr>
          <p:nvPr/>
        </p:nvSpPr>
        <p:spPr bwMode="auto">
          <a:xfrm flipH="1" flipV="1">
            <a:off x="7205076" y="3491362"/>
            <a:ext cx="21687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5" name="Line 272"/>
          <p:cNvSpPr>
            <a:spLocks noChangeShapeType="1"/>
          </p:cNvSpPr>
          <p:nvPr/>
        </p:nvSpPr>
        <p:spPr bwMode="auto">
          <a:xfrm>
            <a:off x="7102499" y="3421512"/>
            <a:ext cx="10257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6" name="Line 273"/>
          <p:cNvSpPr>
            <a:spLocks noChangeShapeType="1"/>
          </p:cNvSpPr>
          <p:nvPr/>
        </p:nvSpPr>
        <p:spPr bwMode="auto">
          <a:xfrm flipH="1">
            <a:off x="5130088" y="2100714"/>
            <a:ext cx="218343"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7" name="Freeform 274"/>
          <p:cNvSpPr>
            <a:spLocks/>
          </p:cNvSpPr>
          <p:nvPr/>
        </p:nvSpPr>
        <p:spPr bwMode="auto">
          <a:xfrm>
            <a:off x="7421949" y="3637417"/>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8" name="Line 275"/>
          <p:cNvSpPr>
            <a:spLocks noChangeShapeType="1"/>
          </p:cNvSpPr>
          <p:nvPr/>
        </p:nvSpPr>
        <p:spPr bwMode="auto">
          <a:xfrm>
            <a:off x="7421951" y="3637419"/>
            <a:ext cx="1025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9" name="Freeform 276"/>
          <p:cNvSpPr>
            <a:spLocks/>
          </p:cNvSpPr>
          <p:nvPr/>
        </p:nvSpPr>
        <p:spPr bwMode="auto">
          <a:xfrm>
            <a:off x="7533319" y="4166050"/>
            <a:ext cx="21980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0" name="Freeform 277"/>
          <p:cNvSpPr>
            <a:spLocks/>
          </p:cNvSpPr>
          <p:nvPr/>
        </p:nvSpPr>
        <p:spPr bwMode="auto">
          <a:xfrm>
            <a:off x="7650549" y="4166050"/>
            <a:ext cx="215412"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1" name="Freeform 278"/>
          <p:cNvSpPr>
            <a:spLocks/>
          </p:cNvSpPr>
          <p:nvPr/>
        </p:nvSpPr>
        <p:spPr bwMode="auto">
          <a:xfrm>
            <a:off x="4252325" y="4166050"/>
            <a:ext cx="218342"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2" name="Freeform 279"/>
          <p:cNvSpPr>
            <a:spLocks/>
          </p:cNvSpPr>
          <p:nvPr/>
        </p:nvSpPr>
        <p:spPr bwMode="auto">
          <a:xfrm>
            <a:off x="4365159" y="4166050"/>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3" name="Freeform 280"/>
          <p:cNvSpPr>
            <a:spLocks/>
          </p:cNvSpPr>
          <p:nvPr/>
        </p:nvSpPr>
        <p:spPr bwMode="auto">
          <a:xfrm>
            <a:off x="4584967" y="3637412"/>
            <a:ext cx="213946"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4" name="Freeform 281"/>
          <p:cNvSpPr>
            <a:spLocks/>
          </p:cNvSpPr>
          <p:nvPr/>
        </p:nvSpPr>
        <p:spPr bwMode="auto">
          <a:xfrm>
            <a:off x="4697802" y="3337382"/>
            <a:ext cx="215411"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5" name="Freeform 282"/>
          <p:cNvSpPr>
            <a:spLocks/>
          </p:cNvSpPr>
          <p:nvPr/>
        </p:nvSpPr>
        <p:spPr bwMode="auto">
          <a:xfrm>
            <a:off x="7319374" y="3637417"/>
            <a:ext cx="213946"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6" name="Freeform 283"/>
          <p:cNvSpPr>
            <a:spLocks/>
          </p:cNvSpPr>
          <p:nvPr/>
        </p:nvSpPr>
        <p:spPr bwMode="auto">
          <a:xfrm>
            <a:off x="5348432" y="1559375"/>
            <a:ext cx="215411"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7" name="Freeform 284"/>
          <p:cNvSpPr>
            <a:spLocks/>
          </p:cNvSpPr>
          <p:nvPr/>
        </p:nvSpPr>
        <p:spPr bwMode="auto">
          <a:xfrm>
            <a:off x="5462733" y="1559375"/>
            <a:ext cx="213946"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8" name="Freeform 285"/>
          <p:cNvSpPr>
            <a:spLocks/>
          </p:cNvSpPr>
          <p:nvPr/>
        </p:nvSpPr>
        <p:spPr bwMode="auto">
          <a:xfrm>
            <a:off x="6327307" y="2569032"/>
            <a:ext cx="227134"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9" name="Freeform 286"/>
          <p:cNvSpPr>
            <a:spLocks/>
          </p:cNvSpPr>
          <p:nvPr/>
        </p:nvSpPr>
        <p:spPr bwMode="auto">
          <a:xfrm>
            <a:off x="6441608" y="2569032"/>
            <a:ext cx="218342"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90" name="Line 287"/>
          <p:cNvSpPr>
            <a:spLocks noChangeShapeType="1"/>
          </p:cNvSpPr>
          <p:nvPr/>
        </p:nvSpPr>
        <p:spPr bwMode="auto">
          <a:xfrm flipH="1" flipV="1">
            <a:off x="7421949" y="3637412"/>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1" name="Line 288"/>
          <p:cNvSpPr>
            <a:spLocks noChangeShapeType="1"/>
          </p:cNvSpPr>
          <p:nvPr/>
        </p:nvSpPr>
        <p:spPr bwMode="auto">
          <a:xfrm flipH="1" flipV="1">
            <a:off x="7650549" y="4166050"/>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2" name="Line 289"/>
          <p:cNvSpPr>
            <a:spLocks noChangeShapeType="1"/>
          </p:cNvSpPr>
          <p:nvPr/>
        </p:nvSpPr>
        <p:spPr bwMode="auto">
          <a:xfrm flipV="1">
            <a:off x="7533320" y="4166054"/>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3" name="Line 290"/>
          <p:cNvSpPr>
            <a:spLocks noChangeShapeType="1"/>
          </p:cNvSpPr>
          <p:nvPr/>
        </p:nvSpPr>
        <p:spPr bwMode="auto">
          <a:xfrm flipH="1" flipV="1">
            <a:off x="4365159" y="4166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4" name="Line 291"/>
          <p:cNvSpPr>
            <a:spLocks noChangeShapeType="1"/>
          </p:cNvSpPr>
          <p:nvPr/>
        </p:nvSpPr>
        <p:spPr bwMode="auto">
          <a:xfrm flipV="1">
            <a:off x="4252323" y="416605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5" name="Line 292"/>
          <p:cNvSpPr>
            <a:spLocks noChangeShapeType="1"/>
          </p:cNvSpPr>
          <p:nvPr/>
        </p:nvSpPr>
        <p:spPr bwMode="auto">
          <a:xfrm flipV="1">
            <a:off x="4584966" y="3637412"/>
            <a:ext cx="112835"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6" name="Line 293"/>
          <p:cNvSpPr>
            <a:spLocks noChangeShapeType="1"/>
          </p:cNvSpPr>
          <p:nvPr/>
        </p:nvSpPr>
        <p:spPr bwMode="auto">
          <a:xfrm flipH="1">
            <a:off x="4697802" y="3337382"/>
            <a:ext cx="2154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7" name="Line 294"/>
          <p:cNvSpPr>
            <a:spLocks noChangeShapeType="1"/>
          </p:cNvSpPr>
          <p:nvPr/>
        </p:nvSpPr>
        <p:spPr bwMode="auto">
          <a:xfrm flipV="1">
            <a:off x="7319377" y="3637419"/>
            <a:ext cx="1025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8" name="Line 295"/>
          <p:cNvSpPr>
            <a:spLocks noChangeShapeType="1"/>
          </p:cNvSpPr>
          <p:nvPr/>
        </p:nvSpPr>
        <p:spPr bwMode="auto">
          <a:xfrm flipH="1" flipV="1">
            <a:off x="5462731" y="1559382"/>
            <a:ext cx="1274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9" name="Line 296"/>
          <p:cNvSpPr>
            <a:spLocks noChangeShapeType="1"/>
          </p:cNvSpPr>
          <p:nvPr/>
        </p:nvSpPr>
        <p:spPr bwMode="auto">
          <a:xfrm flipV="1">
            <a:off x="5348432" y="1610182"/>
            <a:ext cx="158262"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0" name="Freeform 297"/>
          <p:cNvSpPr>
            <a:spLocks/>
          </p:cNvSpPr>
          <p:nvPr/>
        </p:nvSpPr>
        <p:spPr bwMode="auto">
          <a:xfrm>
            <a:off x="4913212" y="2929387"/>
            <a:ext cx="216877"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1" name="Freeform 298"/>
          <p:cNvSpPr>
            <a:spLocks/>
          </p:cNvSpPr>
          <p:nvPr/>
        </p:nvSpPr>
        <p:spPr bwMode="auto">
          <a:xfrm>
            <a:off x="5015792" y="2665869"/>
            <a:ext cx="227135"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2" name="Line 299"/>
          <p:cNvSpPr>
            <a:spLocks noChangeShapeType="1"/>
          </p:cNvSpPr>
          <p:nvPr/>
        </p:nvSpPr>
        <p:spPr bwMode="auto">
          <a:xfrm flipH="1">
            <a:off x="5015792" y="2665869"/>
            <a:ext cx="22713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3" name="Freeform 300"/>
          <p:cNvSpPr>
            <a:spLocks/>
          </p:cNvSpPr>
          <p:nvPr/>
        </p:nvSpPr>
        <p:spPr bwMode="auto">
          <a:xfrm>
            <a:off x="6554442" y="2819850"/>
            <a:ext cx="216877"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4" name="Freeform 301"/>
          <p:cNvSpPr>
            <a:spLocks/>
          </p:cNvSpPr>
          <p:nvPr/>
        </p:nvSpPr>
        <p:spPr bwMode="auto">
          <a:xfrm>
            <a:off x="6659949" y="2819850"/>
            <a:ext cx="215412"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5" name="Line 302"/>
          <p:cNvSpPr>
            <a:spLocks noChangeShapeType="1"/>
          </p:cNvSpPr>
          <p:nvPr/>
        </p:nvSpPr>
        <p:spPr bwMode="auto">
          <a:xfrm flipV="1">
            <a:off x="6554441" y="2819850"/>
            <a:ext cx="1055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6" name="Line 303"/>
          <p:cNvSpPr>
            <a:spLocks noChangeShapeType="1"/>
          </p:cNvSpPr>
          <p:nvPr/>
        </p:nvSpPr>
        <p:spPr bwMode="auto">
          <a:xfrm flipH="1" flipV="1">
            <a:off x="5761669" y="158319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7" name="Line 304"/>
          <p:cNvSpPr>
            <a:spLocks noChangeShapeType="1"/>
          </p:cNvSpPr>
          <p:nvPr/>
        </p:nvSpPr>
        <p:spPr bwMode="auto">
          <a:xfrm flipV="1">
            <a:off x="5563846" y="1692725"/>
            <a:ext cx="26377"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8" name="Freeform 305"/>
          <p:cNvSpPr>
            <a:spLocks/>
          </p:cNvSpPr>
          <p:nvPr/>
        </p:nvSpPr>
        <p:spPr bwMode="auto">
          <a:xfrm>
            <a:off x="4470669" y="4202566"/>
            <a:ext cx="227135"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9" name="Freeform 306"/>
          <p:cNvSpPr>
            <a:spLocks/>
          </p:cNvSpPr>
          <p:nvPr/>
        </p:nvSpPr>
        <p:spPr bwMode="auto">
          <a:xfrm>
            <a:off x="4584967" y="3791402"/>
            <a:ext cx="213946"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0" name="Freeform 307"/>
          <p:cNvSpPr>
            <a:spLocks/>
          </p:cNvSpPr>
          <p:nvPr/>
        </p:nvSpPr>
        <p:spPr bwMode="auto">
          <a:xfrm>
            <a:off x="5242926" y="2100712"/>
            <a:ext cx="219808"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1" name="Freeform 308"/>
          <p:cNvSpPr>
            <a:spLocks/>
          </p:cNvSpPr>
          <p:nvPr/>
        </p:nvSpPr>
        <p:spPr bwMode="auto">
          <a:xfrm>
            <a:off x="5348432" y="2100712"/>
            <a:ext cx="215411"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2" name="Line 309"/>
          <p:cNvSpPr>
            <a:spLocks noChangeShapeType="1"/>
          </p:cNvSpPr>
          <p:nvPr/>
        </p:nvSpPr>
        <p:spPr bwMode="auto">
          <a:xfrm flipH="1">
            <a:off x="7753130" y="4202562"/>
            <a:ext cx="112835"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3" name="Line 310"/>
          <p:cNvSpPr>
            <a:spLocks noChangeShapeType="1"/>
          </p:cNvSpPr>
          <p:nvPr/>
        </p:nvSpPr>
        <p:spPr bwMode="auto">
          <a:xfrm flipV="1">
            <a:off x="4470667" y="4202562"/>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4" name="Freeform 311"/>
          <p:cNvSpPr>
            <a:spLocks/>
          </p:cNvSpPr>
          <p:nvPr/>
        </p:nvSpPr>
        <p:spPr bwMode="auto">
          <a:xfrm>
            <a:off x="6771319" y="3097662"/>
            <a:ext cx="216877"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5" name="Freeform 312"/>
          <p:cNvSpPr>
            <a:spLocks/>
          </p:cNvSpPr>
          <p:nvPr/>
        </p:nvSpPr>
        <p:spPr bwMode="auto">
          <a:xfrm>
            <a:off x="6875361" y="3097662"/>
            <a:ext cx="227134"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6" name="Line 313"/>
          <p:cNvSpPr>
            <a:spLocks noChangeShapeType="1"/>
          </p:cNvSpPr>
          <p:nvPr/>
        </p:nvSpPr>
        <p:spPr bwMode="auto">
          <a:xfrm flipV="1">
            <a:off x="5242922" y="2100712"/>
            <a:ext cx="105508"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7" name="Line 314"/>
          <p:cNvSpPr>
            <a:spLocks noChangeShapeType="1"/>
          </p:cNvSpPr>
          <p:nvPr/>
        </p:nvSpPr>
        <p:spPr bwMode="auto">
          <a:xfrm flipH="1" flipV="1">
            <a:off x="5348432" y="2100719"/>
            <a:ext cx="215411"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8" name="Line 315"/>
          <p:cNvSpPr>
            <a:spLocks noChangeShapeType="1"/>
          </p:cNvSpPr>
          <p:nvPr/>
        </p:nvSpPr>
        <p:spPr bwMode="auto">
          <a:xfrm>
            <a:off x="6771323" y="3097662"/>
            <a:ext cx="10404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9" name="Freeform 316"/>
          <p:cNvSpPr>
            <a:spLocks/>
          </p:cNvSpPr>
          <p:nvPr/>
        </p:nvSpPr>
        <p:spPr bwMode="auto">
          <a:xfrm>
            <a:off x="6988197" y="3313569"/>
            <a:ext cx="21687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0" name="Freeform 317"/>
          <p:cNvSpPr>
            <a:spLocks/>
          </p:cNvSpPr>
          <p:nvPr/>
        </p:nvSpPr>
        <p:spPr bwMode="auto">
          <a:xfrm>
            <a:off x="7102497" y="3421519"/>
            <a:ext cx="21687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1" name="Line 318"/>
          <p:cNvSpPr>
            <a:spLocks noChangeShapeType="1"/>
          </p:cNvSpPr>
          <p:nvPr/>
        </p:nvSpPr>
        <p:spPr bwMode="auto">
          <a:xfrm>
            <a:off x="6988197" y="33135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2" name="Freeform 319"/>
          <p:cNvSpPr>
            <a:spLocks/>
          </p:cNvSpPr>
          <p:nvPr/>
        </p:nvSpPr>
        <p:spPr bwMode="auto">
          <a:xfrm>
            <a:off x="4798911" y="3337382"/>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3" name="Freeform 320"/>
          <p:cNvSpPr>
            <a:spLocks/>
          </p:cNvSpPr>
          <p:nvPr/>
        </p:nvSpPr>
        <p:spPr bwMode="auto">
          <a:xfrm>
            <a:off x="4913212" y="3134182"/>
            <a:ext cx="216877"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4" name="Line 321"/>
          <p:cNvSpPr>
            <a:spLocks noChangeShapeType="1"/>
          </p:cNvSpPr>
          <p:nvPr/>
        </p:nvSpPr>
        <p:spPr bwMode="auto">
          <a:xfrm flipH="1" flipV="1">
            <a:off x="6170514" y="2516637"/>
            <a:ext cx="156797"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5" name="Line 322"/>
          <p:cNvSpPr>
            <a:spLocks noChangeShapeType="1"/>
          </p:cNvSpPr>
          <p:nvPr/>
        </p:nvSpPr>
        <p:spPr bwMode="auto">
          <a:xfrm flipV="1">
            <a:off x="6007854" y="2527755"/>
            <a:ext cx="158262"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6" name="Line 323"/>
          <p:cNvSpPr>
            <a:spLocks noChangeShapeType="1"/>
          </p:cNvSpPr>
          <p:nvPr/>
        </p:nvSpPr>
        <p:spPr bwMode="auto">
          <a:xfrm flipH="1">
            <a:off x="4913212" y="3134175"/>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7" name="Freeform 324"/>
          <p:cNvSpPr>
            <a:spLocks/>
          </p:cNvSpPr>
          <p:nvPr/>
        </p:nvSpPr>
        <p:spPr bwMode="auto">
          <a:xfrm>
            <a:off x="4252325" y="4226375"/>
            <a:ext cx="218342"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8" name="Freeform 325"/>
          <p:cNvSpPr>
            <a:spLocks/>
          </p:cNvSpPr>
          <p:nvPr/>
        </p:nvSpPr>
        <p:spPr bwMode="auto">
          <a:xfrm>
            <a:off x="7319374" y="3661225"/>
            <a:ext cx="213946"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9" name="Freeform 326"/>
          <p:cNvSpPr>
            <a:spLocks/>
          </p:cNvSpPr>
          <p:nvPr/>
        </p:nvSpPr>
        <p:spPr bwMode="auto">
          <a:xfrm>
            <a:off x="7533319" y="4226375"/>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0" name="Freeform 327"/>
          <p:cNvSpPr>
            <a:spLocks/>
          </p:cNvSpPr>
          <p:nvPr/>
        </p:nvSpPr>
        <p:spPr bwMode="auto">
          <a:xfrm>
            <a:off x="7421949" y="3888237"/>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1" name="Line 328"/>
          <p:cNvSpPr>
            <a:spLocks noChangeShapeType="1"/>
          </p:cNvSpPr>
          <p:nvPr/>
        </p:nvSpPr>
        <p:spPr bwMode="auto">
          <a:xfrm>
            <a:off x="7533322" y="4226377"/>
            <a:ext cx="4397"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2" name="Freeform 329"/>
          <p:cNvSpPr>
            <a:spLocks/>
          </p:cNvSpPr>
          <p:nvPr/>
        </p:nvSpPr>
        <p:spPr bwMode="auto">
          <a:xfrm>
            <a:off x="5130088" y="2665869"/>
            <a:ext cx="218343"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3" name="Freeform 330"/>
          <p:cNvSpPr>
            <a:spLocks/>
          </p:cNvSpPr>
          <p:nvPr/>
        </p:nvSpPr>
        <p:spPr bwMode="auto">
          <a:xfrm>
            <a:off x="5242926" y="2629357"/>
            <a:ext cx="219808"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4" name="Freeform 331"/>
          <p:cNvSpPr>
            <a:spLocks/>
          </p:cNvSpPr>
          <p:nvPr/>
        </p:nvSpPr>
        <p:spPr bwMode="auto">
          <a:xfrm>
            <a:off x="5462733" y="2148337"/>
            <a:ext cx="213946"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5" name="Line 332"/>
          <p:cNvSpPr>
            <a:spLocks noChangeShapeType="1"/>
          </p:cNvSpPr>
          <p:nvPr/>
        </p:nvSpPr>
        <p:spPr bwMode="auto">
          <a:xfrm>
            <a:off x="7319374" y="3672337"/>
            <a:ext cx="213946"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6" name="Freeform 333"/>
          <p:cNvSpPr>
            <a:spLocks/>
          </p:cNvSpPr>
          <p:nvPr/>
        </p:nvSpPr>
        <p:spPr bwMode="auto">
          <a:xfrm>
            <a:off x="7205076" y="3661225"/>
            <a:ext cx="21687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7" name="Line 334"/>
          <p:cNvSpPr>
            <a:spLocks noChangeShapeType="1"/>
          </p:cNvSpPr>
          <p:nvPr/>
        </p:nvSpPr>
        <p:spPr bwMode="auto">
          <a:xfrm flipH="1" flipV="1">
            <a:off x="4252325" y="4226382"/>
            <a:ext cx="21834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8" name="Line 335"/>
          <p:cNvSpPr>
            <a:spLocks noChangeShapeType="1"/>
          </p:cNvSpPr>
          <p:nvPr/>
        </p:nvSpPr>
        <p:spPr bwMode="auto">
          <a:xfrm>
            <a:off x="7319372" y="3661225"/>
            <a:ext cx="1466"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9" name="Line 336"/>
          <p:cNvSpPr>
            <a:spLocks noChangeShapeType="1"/>
          </p:cNvSpPr>
          <p:nvPr/>
        </p:nvSpPr>
        <p:spPr bwMode="auto">
          <a:xfrm>
            <a:off x="7533322" y="4226382"/>
            <a:ext cx="4397"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0" name="Line 337"/>
          <p:cNvSpPr>
            <a:spLocks noChangeShapeType="1"/>
          </p:cNvSpPr>
          <p:nvPr/>
        </p:nvSpPr>
        <p:spPr bwMode="auto">
          <a:xfrm>
            <a:off x="7432212" y="3902525"/>
            <a:ext cx="101111"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1" name="Freeform 338"/>
          <p:cNvSpPr>
            <a:spLocks/>
          </p:cNvSpPr>
          <p:nvPr/>
        </p:nvSpPr>
        <p:spPr bwMode="auto">
          <a:xfrm>
            <a:off x="6224732" y="2605544"/>
            <a:ext cx="216877"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2" name="Freeform 339"/>
          <p:cNvSpPr>
            <a:spLocks/>
          </p:cNvSpPr>
          <p:nvPr/>
        </p:nvSpPr>
        <p:spPr bwMode="auto">
          <a:xfrm>
            <a:off x="6327307" y="2605544"/>
            <a:ext cx="227134"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3" name="Line 340"/>
          <p:cNvSpPr>
            <a:spLocks noChangeShapeType="1"/>
          </p:cNvSpPr>
          <p:nvPr/>
        </p:nvSpPr>
        <p:spPr bwMode="auto">
          <a:xfrm flipH="1">
            <a:off x="5242926" y="26293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4" name="Line 341"/>
          <p:cNvSpPr>
            <a:spLocks noChangeShapeType="1"/>
          </p:cNvSpPr>
          <p:nvPr/>
        </p:nvSpPr>
        <p:spPr bwMode="auto">
          <a:xfrm flipV="1">
            <a:off x="5130090" y="2665869"/>
            <a:ext cx="112835"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5" name="Line 342"/>
          <p:cNvSpPr>
            <a:spLocks noChangeShapeType="1"/>
          </p:cNvSpPr>
          <p:nvPr/>
        </p:nvSpPr>
        <p:spPr bwMode="auto">
          <a:xfrm flipH="1" flipV="1">
            <a:off x="5538932" y="2299150"/>
            <a:ext cx="218342"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6" name="Line 343"/>
          <p:cNvSpPr>
            <a:spLocks noChangeShapeType="1"/>
          </p:cNvSpPr>
          <p:nvPr/>
        </p:nvSpPr>
        <p:spPr bwMode="auto">
          <a:xfrm flipV="1">
            <a:off x="5462735" y="2148339"/>
            <a:ext cx="101111"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7" name="Line 344"/>
          <p:cNvSpPr>
            <a:spLocks noChangeShapeType="1"/>
          </p:cNvSpPr>
          <p:nvPr/>
        </p:nvSpPr>
        <p:spPr bwMode="auto">
          <a:xfrm>
            <a:off x="7205073" y="366123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8" name="Line 345"/>
          <p:cNvSpPr>
            <a:spLocks noChangeShapeType="1"/>
          </p:cNvSpPr>
          <p:nvPr/>
        </p:nvSpPr>
        <p:spPr bwMode="auto">
          <a:xfrm flipH="1" flipV="1">
            <a:off x="6327307" y="2605544"/>
            <a:ext cx="227134"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9" name="Freeform 346"/>
          <p:cNvSpPr>
            <a:spLocks/>
          </p:cNvSpPr>
          <p:nvPr/>
        </p:nvSpPr>
        <p:spPr bwMode="auto">
          <a:xfrm>
            <a:off x="6441608" y="2856362"/>
            <a:ext cx="218342"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0" name="Freeform 347"/>
          <p:cNvSpPr>
            <a:spLocks/>
          </p:cNvSpPr>
          <p:nvPr/>
        </p:nvSpPr>
        <p:spPr bwMode="auto">
          <a:xfrm>
            <a:off x="6554442" y="2856362"/>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1" name="Line 348"/>
          <p:cNvSpPr>
            <a:spLocks noChangeShapeType="1"/>
          </p:cNvSpPr>
          <p:nvPr/>
        </p:nvSpPr>
        <p:spPr bwMode="auto">
          <a:xfrm flipH="1" flipV="1">
            <a:off x="5747015" y="2451550"/>
            <a:ext cx="275492"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2" name="Line 349"/>
          <p:cNvSpPr>
            <a:spLocks noChangeShapeType="1"/>
          </p:cNvSpPr>
          <p:nvPr/>
        </p:nvSpPr>
        <p:spPr bwMode="auto">
          <a:xfrm flipV="1">
            <a:off x="5676676" y="245155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3" name="Line 350"/>
          <p:cNvSpPr>
            <a:spLocks noChangeShapeType="1"/>
          </p:cNvSpPr>
          <p:nvPr/>
        </p:nvSpPr>
        <p:spPr bwMode="auto">
          <a:xfrm flipH="1" flipV="1">
            <a:off x="6554442" y="2856362"/>
            <a:ext cx="216877"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4" name="Line 351"/>
          <p:cNvSpPr>
            <a:spLocks noChangeShapeType="1"/>
          </p:cNvSpPr>
          <p:nvPr/>
        </p:nvSpPr>
        <p:spPr bwMode="auto">
          <a:xfrm flipV="1">
            <a:off x="6441610" y="2856362"/>
            <a:ext cx="112834"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5" name="Freeform 352"/>
          <p:cNvSpPr>
            <a:spLocks/>
          </p:cNvSpPr>
          <p:nvPr/>
        </p:nvSpPr>
        <p:spPr bwMode="auto">
          <a:xfrm>
            <a:off x="4697802" y="3791402"/>
            <a:ext cx="215411"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6" name="Freeform 353"/>
          <p:cNvSpPr>
            <a:spLocks/>
          </p:cNvSpPr>
          <p:nvPr/>
        </p:nvSpPr>
        <p:spPr bwMode="auto">
          <a:xfrm>
            <a:off x="4798911" y="3637414"/>
            <a:ext cx="216877"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7" name="Freeform 354"/>
          <p:cNvSpPr>
            <a:spLocks/>
          </p:cNvSpPr>
          <p:nvPr/>
        </p:nvSpPr>
        <p:spPr bwMode="auto">
          <a:xfrm>
            <a:off x="7650549" y="425971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8" name="Freeform 355"/>
          <p:cNvSpPr>
            <a:spLocks/>
          </p:cNvSpPr>
          <p:nvPr/>
        </p:nvSpPr>
        <p:spPr bwMode="auto">
          <a:xfrm>
            <a:off x="4365159" y="4259712"/>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9" name="Freeform 356"/>
          <p:cNvSpPr>
            <a:spLocks/>
          </p:cNvSpPr>
          <p:nvPr/>
        </p:nvSpPr>
        <p:spPr bwMode="auto">
          <a:xfrm>
            <a:off x="4470669" y="4259712"/>
            <a:ext cx="227135"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0" name="Line 357"/>
          <p:cNvSpPr>
            <a:spLocks noChangeShapeType="1"/>
          </p:cNvSpPr>
          <p:nvPr/>
        </p:nvSpPr>
        <p:spPr bwMode="auto">
          <a:xfrm flipH="1">
            <a:off x="7650552" y="4259715"/>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1" name="Line 358"/>
          <p:cNvSpPr>
            <a:spLocks noChangeShapeType="1"/>
          </p:cNvSpPr>
          <p:nvPr/>
        </p:nvSpPr>
        <p:spPr bwMode="auto">
          <a:xfrm flipH="1" flipV="1">
            <a:off x="4470669" y="4259716"/>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2" name="Line 359"/>
          <p:cNvSpPr>
            <a:spLocks noChangeShapeType="1"/>
          </p:cNvSpPr>
          <p:nvPr/>
        </p:nvSpPr>
        <p:spPr bwMode="auto">
          <a:xfrm flipV="1">
            <a:off x="4365157" y="4259715"/>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3" name="Freeform 360"/>
          <p:cNvSpPr>
            <a:spLocks/>
          </p:cNvSpPr>
          <p:nvPr/>
        </p:nvSpPr>
        <p:spPr bwMode="auto">
          <a:xfrm>
            <a:off x="5893554" y="2638875"/>
            <a:ext cx="21687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4" name="Freeform 361"/>
          <p:cNvSpPr>
            <a:spLocks/>
          </p:cNvSpPr>
          <p:nvPr/>
        </p:nvSpPr>
        <p:spPr bwMode="auto">
          <a:xfrm>
            <a:off x="6007854" y="2638875"/>
            <a:ext cx="21687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5" name="Freeform 362"/>
          <p:cNvSpPr>
            <a:spLocks/>
          </p:cNvSpPr>
          <p:nvPr/>
        </p:nvSpPr>
        <p:spPr bwMode="auto">
          <a:xfrm>
            <a:off x="5348432" y="2629350"/>
            <a:ext cx="215411"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6" name="Freeform 363"/>
          <p:cNvSpPr>
            <a:spLocks/>
          </p:cNvSpPr>
          <p:nvPr/>
        </p:nvSpPr>
        <p:spPr bwMode="auto">
          <a:xfrm>
            <a:off x="5462733" y="2629350"/>
            <a:ext cx="213946"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7" name="Freeform 364"/>
          <p:cNvSpPr>
            <a:spLocks/>
          </p:cNvSpPr>
          <p:nvPr/>
        </p:nvSpPr>
        <p:spPr bwMode="auto">
          <a:xfrm>
            <a:off x="5015792" y="3134182"/>
            <a:ext cx="227135"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8" name="Freeform 365"/>
          <p:cNvSpPr>
            <a:spLocks/>
          </p:cNvSpPr>
          <p:nvPr/>
        </p:nvSpPr>
        <p:spPr bwMode="auto">
          <a:xfrm>
            <a:off x="5130088" y="3083382"/>
            <a:ext cx="218343"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9" name="Freeform 366"/>
          <p:cNvSpPr>
            <a:spLocks/>
          </p:cNvSpPr>
          <p:nvPr/>
        </p:nvSpPr>
        <p:spPr bwMode="auto">
          <a:xfrm>
            <a:off x="6659949" y="3097669"/>
            <a:ext cx="215412"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0" name="Freeform 367"/>
          <p:cNvSpPr>
            <a:spLocks/>
          </p:cNvSpPr>
          <p:nvPr/>
        </p:nvSpPr>
        <p:spPr bwMode="auto">
          <a:xfrm>
            <a:off x="6771319" y="3097669"/>
            <a:ext cx="216877"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1" name="Line 368"/>
          <p:cNvSpPr>
            <a:spLocks noChangeShapeType="1"/>
          </p:cNvSpPr>
          <p:nvPr/>
        </p:nvSpPr>
        <p:spPr bwMode="auto">
          <a:xfrm flipH="1" flipV="1">
            <a:off x="6018110" y="2586487"/>
            <a:ext cx="206620"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2" name="Line 369"/>
          <p:cNvSpPr>
            <a:spLocks noChangeShapeType="1"/>
          </p:cNvSpPr>
          <p:nvPr/>
        </p:nvSpPr>
        <p:spPr bwMode="auto">
          <a:xfrm flipV="1">
            <a:off x="5893553" y="2597600"/>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3" name="Line 370"/>
          <p:cNvSpPr>
            <a:spLocks noChangeShapeType="1"/>
          </p:cNvSpPr>
          <p:nvPr/>
        </p:nvSpPr>
        <p:spPr bwMode="auto">
          <a:xfrm flipH="1" flipV="1">
            <a:off x="5462733" y="2629357"/>
            <a:ext cx="213946"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4" name="Line 371"/>
          <p:cNvSpPr>
            <a:spLocks noChangeShapeType="1"/>
          </p:cNvSpPr>
          <p:nvPr/>
        </p:nvSpPr>
        <p:spPr bwMode="auto">
          <a:xfrm flipV="1">
            <a:off x="5348433" y="262935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5" name="Line 372"/>
          <p:cNvSpPr>
            <a:spLocks noChangeShapeType="1"/>
          </p:cNvSpPr>
          <p:nvPr/>
        </p:nvSpPr>
        <p:spPr bwMode="auto">
          <a:xfrm flipV="1">
            <a:off x="5015790" y="313418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6" name="Line 373"/>
          <p:cNvSpPr>
            <a:spLocks noChangeShapeType="1"/>
          </p:cNvSpPr>
          <p:nvPr/>
        </p:nvSpPr>
        <p:spPr bwMode="auto">
          <a:xfrm flipH="1">
            <a:off x="5130088" y="3083375"/>
            <a:ext cx="218343"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7" name="Line 374"/>
          <p:cNvSpPr>
            <a:spLocks noChangeShapeType="1"/>
          </p:cNvSpPr>
          <p:nvPr/>
        </p:nvSpPr>
        <p:spPr bwMode="auto">
          <a:xfrm flipH="1" flipV="1">
            <a:off x="6771319" y="3097662"/>
            <a:ext cx="216877"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8" name="Line 375"/>
          <p:cNvSpPr>
            <a:spLocks noChangeShapeType="1"/>
          </p:cNvSpPr>
          <p:nvPr/>
        </p:nvSpPr>
        <p:spPr bwMode="auto">
          <a:xfrm flipV="1">
            <a:off x="6659951" y="3097662"/>
            <a:ext cx="111369"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9" name="Freeform 376"/>
          <p:cNvSpPr>
            <a:spLocks/>
          </p:cNvSpPr>
          <p:nvPr/>
        </p:nvSpPr>
        <p:spPr bwMode="auto">
          <a:xfrm>
            <a:off x="5563846" y="2808737"/>
            <a:ext cx="227135"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0" name="Freeform 377"/>
          <p:cNvSpPr>
            <a:spLocks/>
          </p:cNvSpPr>
          <p:nvPr/>
        </p:nvSpPr>
        <p:spPr bwMode="auto">
          <a:xfrm>
            <a:off x="5676677" y="2808737"/>
            <a:ext cx="21687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1" name="Freeform 378"/>
          <p:cNvSpPr>
            <a:spLocks/>
          </p:cNvSpPr>
          <p:nvPr/>
        </p:nvSpPr>
        <p:spPr bwMode="auto">
          <a:xfrm>
            <a:off x="6875361" y="3313562"/>
            <a:ext cx="227134"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2" name="Freeform 379"/>
          <p:cNvSpPr>
            <a:spLocks/>
          </p:cNvSpPr>
          <p:nvPr/>
        </p:nvSpPr>
        <p:spPr bwMode="auto">
          <a:xfrm>
            <a:off x="6988197" y="3313569"/>
            <a:ext cx="21687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3" name="Freeform 380"/>
          <p:cNvSpPr>
            <a:spLocks/>
          </p:cNvSpPr>
          <p:nvPr/>
        </p:nvSpPr>
        <p:spPr bwMode="auto">
          <a:xfrm>
            <a:off x="6110432" y="2783337"/>
            <a:ext cx="216877"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4" name="Freeform 381"/>
          <p:cNvSpPr>
            <a:spLocks/>
          </p:cNvSpPr>
          <p:nvPr/>
        </p:nvSpPr>
        <p:spPr bwMode="auto">
          <a:xfrm>
            <a:off x="6224732" y="2783337"/>
            <a:ext cx="216877"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5" name="Freeform 382"/>
          <p:cNvSpPr>
            <a:spLocks/>
          </p:cNvSpPr>
          <p:nvPr/>
        </p:nvSpPr>
        <p:spPr bwMode="auto">
          <a:xfrm>
            <a:off x="4584967" y="4296227"/>
            <a:ext cx="213946"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6" name="Freeform 383"/>
          <p:cNvSpPr>
            <a:spLocks/>
          </p:cNvSpPr>
          <p:nvPr/>
        </p:nvSpPr>
        <p:spPr bwMode="auto">
          <a:xfrm>
            <a:off x="4697802" y="429622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7" name="Line 384"/>
          <p:cNvSpPr>
            <a:spLocks noChangeShapeType="1"/>
          </p:cNvSpPr>
          <p:nvPr/>
        </p:nvSpPr>
        <p:spPr bwMode="auto">
          <a:xfrm flipH="1" flipV="1">
            <a:off x="5676677" y="28087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8" name="Line 385"/>
          <p:cNvSpPr>
            <a:spLocks noChangeShapeType="1"/>
          </p:cNvSpPr>
          <p:nvPr/>
        </p:nvSpPr>
        <p:spPr bwMode="auto">
          <a:xfrm flipV="1">
            <a:off x="5563843" y="2808744"/>
            <a:ext cx="112835"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9" name="Line 386"/>
          <p:cNvSpPr>
            <a:spLocks noChangeShapeType="1"/>
          </p:cNvSpPr>
          <p:nvPr/>
        </p:nvSpPr>
        <p:spPr bwMode="auto">
          <a:xfrm flipH="1" flipV="1">
            <a:off x="6988197" y="3313569"/>
            <a:ext cx="21687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0" name="Line 387"/>
          <p:cNvSpPr>
            <a:spLocks noChangeShapeType="1"/>
          </p:cNvSpPr>
          <p:nvPr/>
        </p:nvSpPr>
        <p:spPr bwMode="auto">
          <a:xfrm flipV="1">
            <a:off x="6875362" y="3313569"/>
            <a:ext cx="112834"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1" name="Line 388"/>
          <p:cNvSpPr>
            <a:spLocks noChangeShapeType="1"/>
          </p:cNvSpPr>
          <p:nvPr/>
        </p:nvSpPr>
        <p:spPr bwMode="auto">
          <a:xfrm flipH="1" flipV="1">
            <a:off x="6224732" y="2783344"/>
            <a:ext cx="216877"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2" name="Line 389"/>
          <p:cNvSpPr>
            <a:spLocks noChangeShapeType="1"/>
          </p:cNvSpPr>
          <p:nvPr/>
        </p:nvSpPr>
        <p:spPr bwMode="auto">
          <a:xfrm flipH="1" flipV="1">
            <a:off x="4697802" y="4296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3" name="Freeform 390"/>
          <p:cNvSpPr>
            <a:spLocks/>
          </p:cNvSpPr>
          <p:nvPr/>
        </p:nvSpPr>
        <p:spPr bwMode="auto">
          <a:xfrm>
            <a:off x="7102497" y="3600900"/>
            <a:ext cx="21687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4" name="Freeform 391"/>
          <p:cNvSpPr>
            <a:spLocks/>
          </p:cNvSpPr>
          <p:nvPr/>
        </p:nvSpPr>
        <p:spPr bwMode="auto">
          <a:xfrm>
            <a:off x="7205076" y="3661232"/>
            <a:ext cx="21687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5" name="Freeform 392"/>
          <p:cNvSpPr>
            <a:spLocks/>
          </p:cNvSpPr>
          <p:nvPr/>
        </p:nvSpPr>
        <p:spPr bwMode="auto">
          <a:xfrm>
            <a:off x="4913212" y="3637414"/>
            <a:ext cx="216877"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6" name="Freeform 393"/>
          <p:cNvSpPr>
            <a:spLocks/>
          </p:cNvSpPr>
          <p:nvPr/>
        </p:nvSpPr>
        <p:spPr bwMode="auto">
          <a:xfrm>
            <a:off x="5015792" y="3518357"/>
            <a:ext cx="227135"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7" name="Freeform 394"/>
          <p:cNvSpPr>
            <a:spLocks/>
          </p:cNvSpPr>
          <p:nvPr/>
        </p:nvSpPr>
        <p:spPr bwMode="auto">
          <a:xfrm>
            <a:off x="5242926" y="3083375"/>
            <a:ext cx="21980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8" name="Freeform 395"/>
          <p:cNvSpPr>
            <a:spLocks/>
          </p:cNvSpPr>
          <p:nvPr/>
        </p:nvSpPr>
        <p:spPr bwMode="auto">
          <a:xfrm>
            <a:off x="5348432" y="3083375"/>
            <a:ext cx="215411"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9" name="Line 396"/>
          <p:cNvSpPr>
            <a:spLocks noChangeShapeType="1"/>
          </p:cNvSpPr>
          <p:nvPr/>
        </p:nvSpPr>
        <p:spPr bwMode="auto">
          <a:xfrm flipH="1" flipV="1">
            <a:off x="7205076" y="3661225"/>
            <a:ext cx="21687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0" name="Line 397"/>
          <p:cNvSpPr>
            <a:spLocks noChangeShapeType="1"/>
          </p:cNvSpPr>
          <p:nvPr/>
        </p:nvSpPr>
        <p:spPr bwMode="auto">
          <a:xfrm>
            <a:off x="7102499" y="36009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1" name="Line 398"/>
          <p:cNvSpPr>
            <a:spLocks noChangeShapeType="1"/>
          </p:cNvSpPr>
          <p:nvPr/>
        </p:nvSpPr>
        <p:spPr bwMode="auto">
          <a:xfrm flipV="1">
            <a:off x="4913214" y="3637414"/>
            <a:ext cx="102577"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2" name="Line 399"/>
          <p:cNvSpPr>
            <a:spLocks noChangeShapeType="1"/>
          </p:cNvSpPr>
          <p:nvPr/>
        </p:nvSpPr>
        <p:spPr bwMode="auto">
          <a:xfrm flipH="1" flipV="1">
            <a:off x="5348432" y="3083382"/>
            <a:ext cx="215411"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3" name="Line 400"/>
          <p:cNvSpPr>
            <a:spLocks noChangeShapeType="1"/>
          </p:cNvSpPr>
          <p:nvPr/>
        </p:nvSpPr>
        <p:spPr bwMode="auto">
          <a:xfrm flipV="1">
            <a:off x="5242922" y="3083382"/>
            <a:ext cx="105508"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4" name="Freeform 401"/>
          <p:cNvSpPr>
            <a:spLocks/>
          </p:cNvSpPr>
          <p:nvPr/>
        </p:nvSpPr>
        <p:spPr bwMode="auto">
          <a:xfrm>
            <a:off x="6327307" y="2953207"/>
            <a:ext cx="227134"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5" name="Freeform 402"/>
          <p:cNvSpPr>
            <a:spLocks/>
          </p:cNvSpPr>
          <p:nvPr/>
        </p:nvSpPr>
        <p:spPr bwMode="auto">
          <a:xfrm>
            <a:off x="6441608" y="2953207"/>
            <a:ext cx="218342"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6" name="Freeform 403"/>
          <p:cNvSpPr>
            <a:spLocks/>
          </p:cNvSpPr>
          <p:nvPr/>
        </p:nvSpPr>
        <p:spPr bwMode="auto">
          <a:xfrm>
            <a:off x="5790977" y="2940507"/>
            <a:ext cx="21687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7" name="Line 404"/>
          <p:cNvSpPr>
            <a:spLocks noChangeShapeType="1"/>
          </p:cNvSpPr>
          <p:nvPr/>
        </p:nvSpPr>
        <p:spPr bwMode="auto">
          <a:xfrm flipH="1" flipV="1">
            <a:off x="6441608" y="2953200"/>
            <a:ext cx="218342"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8" name="Line 405"/>
          <p:cNvSpPr>
            <a:spLocks noChangeShapeType="1"/>
          </p:cNvSpPr>
          <p:nvPr/>
        </p:nvSpPr>
        <p:spPr bwMode="auto">
          <a:xfrm flipV="1">
            <a:off x="6327309" y="295320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9" name="Line 406"/>
          <p:cNvSpPr>
            <a:spLocks noChangeShapeType="1"/>
          </p:cNvSpPr>
          <p:nvPr/>
        </p:nvSpPr>
        <p:spPr bwMode="auto">
          <a:xfrm flipH="1" flipV="1">
            <a:off x="5893554" y="2940507"/>
            <a:ext cx="21687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0" name="Line 407"/>
          <p:cNvSpPr>
            <a:spLocks noChangeShapeType="1"/>
          </p:cNvSpPr>
          <p:nvPr/>
        </p:nvSpPr>
        <p:spPr bwMode="auto">
          <a:xfrm flipV="1">
            <a:off x="5790981" y="2940507"/>
            <a:ext cx="1025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1" name="Freeform 408"/>
          <p:cNvSpPr>
            <a:spLocks/>
          </p:cNvSpPr>
          <p:nvPr/>
        </p:nvSpPr>
        <p:spPr bwMode="auto">
          <a:xfrm>
            <a:off x="7319374" y="3888241"/>
            <a:ext cx="213946"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2" name="Freeform 409"/>
          <p:cNvSpPr>
            <a:spLocks/>
          </p:cNvSpPr>
          <p:nvPr/>
        </p:nvSpPr>
        <p:spPr bwMode="auto">
          <a:xfrm>
            <a:off x="7421949" y="3888241"/>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3" name="Line 410"/>
          <p:cNvSpPr>
            <a:spLocks noChangeShapeType="1"/>
          </p:cNvSpPr>
          <p:nvPr/>
        </p:nvSpPr>
        <p:spPr bwMode="auto">
          <a:xfrm>
            <a:off x="7421951" y="3888237"/>
            <a:ext cx="10258"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4" name="Line 411"/>
          <p:cNvSpPr>
            <a:spLocks noChangeShapeType="1"/>
          </p:cNvSpPr>
          <p:nvPr/>
        </p:nvSpPr>
        <p:spPr bwMode="auto">
          <a:xfrm flipH="1" flipV="1">
            <a:off x="7421949" y="3888237"/>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5" name="Line 412"/>
          <p:cNvSpPr>
            <a:spLocks noChangeShapeType="1"/>
          </p:cNvSpPr>
          <p:nvPr/>
        </p:nvSpPr>
        <p:spPr bwMode="auto">
          <a:xfrm flipV="1">
            <a:off x="7319377" y="3888241"/>
            <a:ext cx="10257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6" name="Freeform 413"/>
          <p:cNvSpPr>
            <a:spLocks/>
          </p:cNvSpPr>
          <p:nvPr/>
        </p:nvSpPr>
        <p:spPr bwMode="auto">
          <a:xfrm>
            <a:off x="4798911" y="4320037"/>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7" name="Freeform 414"/>
          <p:cNvSpPr>
            <a:spLocks/>
          </p:cNvSpPr>
          <p:nvPr/>
        </p:nvSpPr>
        <p:spPr bwMode="auto">
          <a:xfrm>
            <a:off x="4913212" y="3888237"/>
            <a:ext cx="216877"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8" name="Freeform 415"/>
          <p:cNvSpPr>
            <a:spLocks/>
          </p:cNvSpPr>
          <p:nvPr/>
        </p:nvSpPr>
        <p:spPr bwMode="auto">
          <a:xfrm>
            <a:off x="7533319" y="432003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9" name="Freeform 416"/>
          <p:cNvSpPr>
            <a:spLocks/>
          </p:cNvSpPr>
          <p:nvPr/>
        </p:nvSpPr>
        <p:spPr bwMode="auto">
          <a:xfrm>
            <a:off x="7650549" y="432003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0" name="Freeform 417"/>
          <p:cNvSpPr>
            <a:spLocks/>
          </p:cNvSpPr>
          <p:nvPr/>
        </p:nvSpPr>
        <p:spPr bwMode="auto">
          <a:xfrm>
            <a:off x="4252325" y="4320037"/>
            <a:ext cx="218342"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1" name="Freeform 418"/>
          <p:cNvSpPr>
            <a:spLocks/>
          </p:cNvSpPr>
          <p:nvPr/>
        </p:nvSpPr>
        <p:spPr bwMode="auto">
          <a:xfrm>
            <a:off x="4365159" y="4320037"/>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2" name="Line 419"/>
          <p:cNvSpPr>
            <a:spLocks noChangeShapeType="1"/>
          </p:cNvSpPr>
          <p:nvPr/>
        </p:nvSpPr>
        <p:spPr bwMode="auto">
          <a:xfrm flipH="1">
            <a:off x="4913212" y="3888237"/>
            <a:ext cx="216877"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3" name="Line 420"/>
          <p:cNvSpPr>
            <a:spLocks noChangeShapeType="1"/>
          </p:cNvSpPr>
          <p:nvPr/>
        </p:nvSpPr>
        <p:spPr bwMode="auto">
          <a:xfrm flipV="1">
            <a:off x="4798913" y="4320044"/>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4" name="Line 421"/>
          <p:cNvSpPr>
            <a:spLocks noChangeShapeType="1"/>
          </p:cNvSpPr>
          <p:nvPr/>
        </p:nvSpPr>
        <p:spPr bwMode="auto">
          <a:xfrm flipH="1" flipV="1">
            <a:off x="4365159" y="4320041"/>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5" name="Line 422"/>
          <p:cNvSpPr>
            <a:spLocks noChangeShapeType="1"/>
          </p:cNvSpPr>
          <p:nvPr/>
        </p:nvSpPr>
        <p:spPr bwMode="auto">
          <a:xfrm flipH="1" flipV="1">
            <a:off x="7650549" y="4320041"/>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6" name="Line 423"/>
          <p:cNvSpPr>
            <a:spLocks noChangeShapeType="1"/>
          </p:cNvSpPr>
          <p:nvPr/>
        </p:nvSpPr>
        <p:spPr bwMode="auto">
          <a:xfrm flipH="1">
            <a:off x="7533320" y="4320044"/>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7" name="Line 424"/>
          <p:cNvSpPr>
            <a:spLocks noChangeShapeType="1"/>
          </p:cNvSpPr>
          <p:nvPr/>
        </p:nvSpPr>
        <p:spPr bwMode="auto">
          <a:xfrm flipV="1">
            <a:off x="4252323" y="4320044"/>
            <a:ext cx="112834"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8" name="Freeform 425"/>
          <p:cNvSpPr>
            <a:spLocks/>
          </p:cNvSpPr>
          <p:nvPr/>
        </p:nvSpPr>
        <p:spPr bwMode="auto">
          <a:xfrm>
            <a:off x="5462733" y="3180219"/>
            <a:ext cx="213946"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9" name="Freeform 426"/>
          <p:cNvSpPr>
            <a:spLocks/>
          </p:cNvSpPr>
          <p:nvPr/>
        </p:nvSpPr>
        <p:spPr bwMode="auto">
          <a:xfrm>
            <a:off x="5563846" y="3180219"/>
            <a:ext cx="227135"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0" name="Freeform 427"/>
          <p:cNvSpPr>
            <a:spLocks/>
          </p:cNvSpPr>
          <p:nvPr/>
        </p:nvSpPr>
        <p:spPr bwMode="auto">
          <a:xfrm>
            <a:off x="6554442" y="3167512"/>
            <a:ext cx="216877"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1" name="Freeform 428"/>
          <p:cNvSpPr>
            <a:spLocks/>
          </p:cNvSpPr>
          <p:nvPr/>
        </p:nvSpPr>
        <p:spPr bwMode="auto">
          <a:xfrm>
            <a:off x="6659949" y="3167512"/>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2" name="Line 429"/>
          <p:cNvSpPr>
            <a:spLocks noChangeShapeType="1"/>
          </p:cNvSpPr>
          <p:nvPr/>
        </p:nvSpPr>
        <p:spPr bwMode="auto">
          <a:xfrm flipH="1" flipV="1">
            <a:off x="5563846" y="3180219"/>
            <a:ext cx="2271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3" name="Line 430"/>
          <p:cNvSpPr>
            <a:spLocks noChangeShapeType="1"/>
          </p:cNvSpPr>
          <p:nvPr/>
        </p:nvSpPr>
        <p:spPr bwMode="auto">
          <a:xfrm flipV="1">
            <a:off x="5462735" y="3180219"/>
            <a:ext cx="101111"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4" name="Line 431"/>
          <p:cNvSpPr>
            <a:spLocks noChangeShapeType="1"/>
          </p:cNvSpPr>
          <p:nvPr/>
        </p:nvSpPr>
        <p:spPr bwMode="auto">
          <a:xfrm flipH="1" flipV="1">
            <a:off x="6659949" y="3167519"/>
            <a:ext cx="215412"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5" name="Line 432"/>
          <p:cNvSpPr>
            <a:spLocks noChangeShapeType="1"/>
          </p:cNvSpPr>
          <p:nvPr/>
        </p:nvSpPr>
        <p:spPr bwMode="auto">
          <a:xfrm flipV="1">
            <a:off x="6554441" y="3167519"/>
            <a:ext cx="105508"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6" name="Freeform 433"/>
          <p:cNvSpPr>
            <a:spLocks/>
          </p:cNvSpPr>
          <p:nvPr/>
        </p:nvSpPr>
        <p:spPr bwMode="auto">
          <a:xfrm>
            <a:off x="6110432" y="3037337"/>
            <a:ext cx="216877"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7" name="Freeform 434"/>
          <p:cNvSpPr>
            <a:spLocks/>
          </p:cNvSpPr>
          <p:nvPr/>
        </p:nvSpPr>
        <p:spPr bwMode="auto">
          <a:xfrm>
            <a:off x="5130088" y="3518357"/>
            <a:ext cx="218343"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8" name="Freeform 435"/>
          <p:cNvSpPr>
            <a:spLocks/>
          </p:cNvSpPr>
          <p:nvPr/>
        </p:nvSpPr>
        <p:spPr bwMode="auto">
          <a:xfrm>
            <a:off x="5242926" y="3518350"/>
            <a:ext cx="219808"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9" name="Line 436"/>
          <p:cNvSpPr>
            <a:spLocks noChangeShapeType="1"/>
          </p:cNvSpPr>
          <p:nvPr/>
        </p:nvSpPr>
        <p:spPr bwMode="auto">
          <a:xfrm flipH="1" flipV="1">
            <a:off x="6110432" y="3037337"/>
            <a:ext cx="216877"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0" name="Line 437"/>
          <p:cNvSpPr>
            <a:spLocks noChangeShapeType="1"/>
          </p:cNvSpPr>
          <p:nvPr/>
        </p:nvSpPr>
        <p:spPr bwMode="auto">
          <a:xfrm flipV="1">
            <a:off x="5130090" y="3518357"/>
            <a:ext cx="112835"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1" name="Freeform 438"/>
          <p:cNvSpPr>
            <a:spLocks/>
          </p:cNvSpPr>
          <p:nvPr/>
        </p:nvSpPr>
        <p:spPr bwMode="auto">
          <a:xfrm>
            <a:off x="6771319" y="3361194"/>
            <a:ext cx="216877"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2" name="Freeform 439"/>
          <p:cNvSpPr>
            <a:spLocks/>
          </p:cNvSpPr>
          <p:nvPr/>
        </p:nvSpPr>
        <p:spPr bwMode="auto">
          <a:xfrm>
            <a:off x="6875361" y="3361194"/>
            <a:ext cx="227134"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3" name="Freeform 440"/>
          <p:cNvSpPr>
            <a:spLocks/>
          </p:cNvSpPr>
          <p:nvPr/>
        </p:nvSpPr>
        <p:spPr bwMode="auto">
          <a:xfrm>
            <a:off x="4470669" y="4356552"/>
            <a:ext cx="227135"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4" name="Freeform 441"/>
          <p:cNvSpPr>
            <a:spLocks/>
          </p:cNvSpPr>
          <p:nvPr/>
        </p:nvSpPr>
        <p:spPr bwMode="auto">
          <a:xfrm>
            <a:off x="4584967" y="435655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5" name="Line 442"/>
          <p:cNvSpPr>
            <a:spLocks noChangeShapeType="1"/>
          </p:cNvSpPr>
          <p:nvPr/>
        </p:nvSpPr>
        <p:spPr bwMode="auto">
          <a:xfrm flipH="1" flipV="1">
            <a:off x="6875361" y="3361194"/>
            <a:ext cx="227134"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6" name="Line 443"/>
          <p:cNvSpPr>
            <a:spLocks noChangeShapeType="1"/>
          </p:cNvSpPr>
          <p:nvPr/>
        </p:nvSpPr>
        <p:spPr bwMode="auto">
          <a:xfrm flipV="1">
            <a:off x="6771323" y="3361194"/>
            <a:ext cx="104043"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7" name="Line 444"/>
          <p:cNvSpPr>
            <a:spLocks noChangeShapeType="1"/>
          </p:cNvSpPr>
          <p:nvPr/>
        </p:nvSpPr>
        <p:spPr bwMode="auto">
          <a:xfrm flipH="1" flipV="1">
            <a:off x="4584967" y="4356550"/>
            <a:ext cx="213946"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8" name="Line 445"/>
          <p:cNvSpPr>
            <a:spLocks noChangeShapeType="1"/>
          </p:cNvSpPr>
          <p:nvPr/>
        </p:nvSpPr>
        <p:spPr bwMode="auto">
          <a:xfrm flipV="1">
            <a:off x="7753130" y="4356555"/>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9" name="Freeform 446"/>
          <p:cNvSpPr>
            <a:spLocks/>
          </p:cNvSpPr>
          <p:nvPr/>
        </p:nvSpPr>
        <p:spPr bwMode="auto">
          <a:xfrm>
            <a:off x="5676677" y="3240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0" name="Freeform 447"/>
          <p:cNvSpPr>
            <a:spLocks/>
          </p:cNvSpPr>
          <p:nvPr/>
        </p:nvSpPr>
        <p:spPr bwMode="auto">
          <a:xfrm>
            <a:off x="5790977" y="3240544"/>
            <a:ext cx="21687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1" name="Line 448"/>
          <p:cNvSpPr>
            <a:spLocks noChangeShapeType="1"/>
          </p:cNvSpPr>
          <p:nvPr/>
        </p:nvSpPr>
        <p:spPr bwMode="auto">
          <a:xfrm flipH="1">
            <a:off x="5790977" y="3240544"/>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2" name="Line 449"/>
          <p:cNvSpPr>
            <a:spLocks noChangeShapeType="1"/>
          </p:cNvSpPr>
          <p:nvPr/>
        </p:nvSpPr>
        <p:spPr bwMode="auto">
          <a:xfrm flipV="1">
            <a:off x="5676679" y="3240537"/>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3" name="Freeform 450"/>
          <p:cNvSpPr>
            <a:spLocks/>
          </p:cNvSpPr>
          <p:nvPr/>
        </p:nvSpPr>
        <p:spPr bwMode="auto">
          <a:xfrm>
            <a:off x="6988197" y="3600907"/>
            <a:ext cx="21687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4" name="Freeform 451"/>
          <p:cNvSpPr>
            <a:spLocks/>
          </p:cNvSpPr>
          <p:nvPr/>
        </p:nvSpPr>
        <p:spPr bwMode="auto">
          <a:xfrm>
            <a:off x="7102497" y="3600907"/>
            <a:ext cx="21687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5" name="Freeform 452"/>
          <p:cNvSpPr>
            <a:spLocks/>
          </p:cNvSpPr>
          <p:nvPr/>
        </p:nvSpPr>
        <p:spPr bwMode="auto">
          <a:xfrm>
            <a:off x="6224732" y="3083382"/>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6" name="Freeform 453"/>
          <p:cNvSpPr>
            <a:spLocks/>
          </p:cNvSpPr>
          <p:nvPr/>
        </p:nvSpPr>
        <p:spPr bwMode="auto">
          <a:xfrm>
            <a:off x="6327307" y="3083382"/>
            <a:ext cx="227134"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7" name="Freeform 454"/>
          <p:cNvSpPr>
            <a:spLocks/>
          </p:cNvSpPr>
          <p:nvPr/>
        </p:nvSpPr>
        <p:spPr bwMode="auto">
          <a:xfrm>
            <a:off x="5348432" y="3564394"/>
            <a:ext cx="215411"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8" name="Freeform 455"/>
          <p:cNvSpPr>
            <a:spLocks/>
          </p:cNvSpPr>
          <p:nvPr/>
        </p:nvSpPr>
        <p:spPr bwMode="auto">
          <a:xfrm>
            <a:off x="5462733" y="3551694"/>
            <a:ext cx="213946"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9" name="Line 456"/>
          <p:cNvSpPr>
            <a:spLocks noChangeShapeType="1"/>
          </p:cNvSpPr>
          <p:nvPr/>
        </p:nvSpPr>
        <p:spPr bwMode="auto">
          <a:xfrm flipH="1" flipV="1">
            <a:off x="7102497" y="3600900"/>
            <a:ext cx="21687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0" name="Line 457"/>
          <p:cNvSpPr>
            <a:spLocks noChangeShapeType="1"/>
          </p:cNvSpPr>
          <p:nvPr/>
        </p:nvSpPr>
        <p:spPr bwMode="auto">
          <a:xfrm flipV="1">
            <a:off x="6988197" y="36009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1" name="Line 458"/>
          <p:cNvSpPr>
            <a:spLocks noChangeShapeType="1"/>
          </p:cNvSpPr>
          <p:nvPr/>
        </p:nvSpPr>
        <p:spPr bwMode="auto">
          <a:xfrm flipH="1" flipV="1">
            <a:off x="6327307" y="3083375"/>
            <a:ext cx="227134"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2" name="Line 459"/>
          <p:cNvSpPr>
            <a:spLocks noChangeShapeType="1"/>
          </p:cNvSpPr>
          <p:nvPr/>
        </p:nvSpPr>
        <p:spPr bwMode="auto">
          <a:xfrm flipV="1">
            <a:off x="6224734" y="3083375"/>
            <a:ext cx="102577"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3" name="Line 460"/>
          <p:cNvSpPr>
            <a:spLocks noChangeShapeType="1"/>
          </p:cNvSpPr>
          <p:nvPr/>
        </p:nvSpPr>
        <p:spPr bwMode="auto">
          <a:xfrm flipV="1">
            <a:off x="5348433" y="356439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4" name="Freeform 461"/>
          <p:cNvSpPr>
            <a:spLocks/>
          </p:cNvSpPr>
          <p:nvPr/>
        </p:nvSpPr>
        <p:spPr bwMode="auto">
          <a:xfrm>
            <a:off x="7205076" y="3935868"/>
            <a:ext cx="21687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5" name="Freeform 462"/>
          <p:cNvSpPr>
            <a:spLocks/>
          </p:cNvSpPr>
          <p:nvPr/>
        </p:nvSpPr>
        <p:spPr bwMode="auto">
          <a:xfrm>
            <a:off x="7319374" y="3935862"/>
            <a:ext cx="213946"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6" name="Freeform 463"/>
          <p:cNvSpPr>
            <a:spLocks/>
          </p:cNvSpPr>
          <p:nvPr/>
        </p:nvSpPr>
        <p:spPr bwMode="auto">
          <a:xfrm>
            <a:off x="5015792" y="3888237"/>
            <a:ext cx="227135"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7" name="Freeform 464"/>
          <p:cNvSpPr>
            <a:spLocks/>
          </p:cNvSpPr>
          <p:nvPr/>
        </p:nvSpPr>
        <p:spPr bwMode="auto">
          <a:xfrm>
            <a:off x="5130088" y="3842202"/>
            <a:ext cx="218343"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8" name="Freeform 465"/>
          <p:cNvSpPr>
            <a:spLocks/>
          </p:cNvSpPr>
          <p:nvPr/>
        </p:nvSpPr>
        <p:spPr bwMode="auto">
          <a:xfrm>
            <a:off x="4697802" y="4393062"/>
            <a:ext cx="215411"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9" name="Freeform 466"/>
          <p:cNvSpPr>
            <a:spLocks/>
          </p:cNvSpPr>
          <p:nvPr/>
        </p:nvSpPr>
        <p:spPr bwMode="auto">
          <a:xfrm>
            <a:off x="4798911" y="4393062"/>
            <a:ext cx="216877"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0" name="Freeform 467"/>
          <p:cNvSpPr>
            <a:spLocks/>
          </p:cNvSpPr>
          <p:nvPr/>
        </p:nvSpPr>
        <p:spPr bwMode="auto">
          <a:xfrm>
            <a:off x="7533319" y="4393062"/>
            <a:ext cx="21980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1" name="Line 468"/>
          <p:cNvSpPr>
            <a:spLocks noChangeShapeType="1"/>
          </p:cNvSpPr>
          <p:nvPr/>
        </p:nvSpPr>
        <p:spPr bwMode="auto">
          <a:xfrm flipH="1" flipV="1">
            <a:off x="7319374" y="3935862"/>
            <a:ext cx="213946"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2" name="Line 469"/>
          <p:cNvSpPr>
            <a:spLocks noChangeShapeType="1"/>
          </p:cNvSpPr>
          <p:nvPr/>
        </p:nvSpPr>
        <p:spPr bwMode="auto">
          <a:xfrm flipH="1" flipV="1">
            <a:off x="7533319" y="4393064"/>
            <a:ext cx="21980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3" name="Freeform 470"/>
          <p:cNvSpPr>
            <a:spLocks/>
          </p:cNvSpPr>
          <p:nvPr/>
        </p:nvSpPr>
        <p:spPr bwMode="auto">
          <a:xfrm>
            <a:off x="7421949" y="4250194"/>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4" name="Line 471"/>
          <p:cNvSpPr>
            <a:spLocks noChangeShapeType="1"/>
          </p:cNvSpPr>
          <p:nvPr/>
        </p:nvSpPr>
        <p:spPr bwMode="auto">
          <a:xfrm flipV="1">
            <a:off x="7205073" y="3935869"/>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5" name="Line 472"/>
          <p:cNvSpPr>
            <a:spLocks noChangeShapeType="1"/>
          </p:cNvSpPr>
          <p:nvPr/>
        </p:nvSpPr>
        <p:spPr bwMode="auto">
          <a:xfrm flipV="1">
            <a:off x="5015790" y="3888237"/>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6" name="Line 473"/>
          <p:cNvSpPr>
            <a:spLocks noChangeShapeType="1"/>
          </p:cNvSpPr>
          <p:nvPr/>
        </p:nvSpPr>
        <p:spPr bwMode="auto">
          <a:xfrm flipH="1">
            <a:off x="5130088" y="3842207"/>
            <a:ext cx="218343"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7" name="Line 474"/>
          <p:cNvSpPr>
            <a:spLocks noChangeShapeType="1"/>
          </p:cNvSpPr>
          <p:nvPr/>
        </p:nvSpPr>
        <p:spPr bwMode="auto">
          <a:xfrm flipH="1" flipV="1">
            <a:off x="4798911" y="4393064"/>
            <a:ext cx="2168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8" name="Line 475"/>
          <p:cNvSpPr>
            <a:spLocks noChangeShapeType="1"/>
          </p:cNvSpPr>
          <p:nvPr/>
        </p:nvSpPr>
        <p:spPr bwMode="auto">
          <a:xfrm flipV="1">
            <a:off x="4697804" y="4393069"/>
            <a:ext cx="101111"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9" name="Line 476"/>
          <p:cNvSpPr>
            <a:spLocks noChangeShapeType="1"/>
          </p:cNvSpPr>
          <p:nvPr/>
        </p:nvSpPr>
        <p:spPr bwMode="auto">
          <a:xfrm>
            <a:off x="7432212" y="4250192"/>
            <a:ext cx="101111"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0" name="Line 477"/>
          <p:cNvSpPr>
            <a:spLocks noChangeShapeType="1"/>
          </p:cNvSpPr>
          <p:nvPr/>
        </p:nvSpPr>
        <p:spPr bwMode="auto">
          <a:xfrm flipH="1" flipV="1">
            <a:off x="4252325" y="4393064"/>
            <a:ext cx="218342"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1" name="Freeform 478"/>
          <p:cNvSpPr>
            <a:spLocks/>
          </p:cNvSpPr>
          <p:nvPr/>
        </p:nvSpPr>
        <p:spPr bwMode="auto">
          <a:xfrm>
            <a:off x="6441608" y="3253244"/>
            <a:ext cx="218342"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2" name="Freeform 479"/>
          <p:cNvSpPr>
            <a:spLocks/>
          </p:cNvSpPr>
          <p:nvPr/>
        </p:nvSpPr>
        <p:spPr bwMode="auto">
          <a:xfrm>
            <a:off x="6554442" y="3253244"/>
            <a:ext cx="216877"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3" name="Freeform 480"/>
          <p:cNvSpPr>
            <a:spLocks/>
          </p:cNvSpPr>
          <p:nvPr/>
        </p:nvSpPr>
        <p:spPr bwMode="auto">
          <a:xfrm>
            <a:off x="5893554" y="3240544"/>
            <a:ext cx="21687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4" name="Freeform 481"/>
          <p:cNvSpPr>
            <a:spLocks/>
          </p:cNvSpPr>
          <p:nvPr/>
        </p:nvSpPr>
        <p:spPr bwMode="auto">
          <a:xfrm>
            <a:off x="6007854" y="3240537"/>
            <a:ext cx="21687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5" name="Line 482"/>
          <p:cNvSpPr>
            <a:spLocks noChangeShapeType="1"/>
          </p:cNvSpPr>
          <p:nvPr/>
        </p:nvSpPr>
        <p:spPr bwMode="auto">
          <a:xfrm flipH="1" flipV="1">
            <a:off x="6554442" y="3253244"/>
            <a:ext cx="216877"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6" name="Line 483"/>
          <p:cNvSpPr>
            <a:spLocks noChangeShapeType="1"/>
          </p:cNvSpPr>
          <p:nvPr/>
        </p:nvSpPr>
        <p:spPr bwMode="auto">
          <a:xfrm flipV="1">
            <a:off x="6441610" y="3253244"/>
            <a:ext cx="112834"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7" name="Line 484"/>
          <p:cNvSpPr>
            <a:spLocks noChangeShapeType="1"/>
          </p:cNvSpPr>
          <p:nvPr/>
        </p:nvSpPr>
        <p:spPr bwMode="auto">
          <a:xfrm flipH="1" flipV="1">
            <a:off x="6007854" y="3240537"/>
            <a:ext cx="21687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8" name="Freeform 485"/>
          <p:cNvSpPr>
            <a:spLocks/>
          </p:cNvSpPr>
          <p:nvPr/>
        </p:nvSpPr>
        <p:spPr bwMode="auto">
          <a:xfrm>
            <a:off x="5563846" y="3551694"/>
            <a:ext cx="227135"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9" name="Freeform 486"/>
          <p:cNvSpPr>
            <a:spLocks/>
          </p:cNvSpPr>
          <p:nvPr/>
        </p:nvSpPr>
        <p:spPr bwMode="auto">
          <a:xfrm>
            <a:off x="5676677" y="3504069"/>
            <a:ext cx="21687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0" name="Freeform 487"/>
          <p:cNvSpPr>
            <a:spLocks/>
          </p:cNvSpPr>
          <p:nvPr/>
        </p:nvSpPr>
        <p:spPr bwMode="auto">
          <a:xfrm>
            <a:off x="6659949" y="3491369"/>
            <a:ext cx="215412"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1" name="Freeform 488"/>
          <p:cNvSpPr>
            <a:spLocks/>
          </p:cNvSpPr>
          <p:nvPr/>
        </p:nvSpPr>
        <p:spPr bwMode="auto">
          <a:xfrm>
            <a:off x="6771319" y="3491369"/>
            <a:ext cx="216877"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2" name="Line 489"/>
          <p:cNvSpPr>
            <a:spLocks noChangeShapeType="1"/>
          </p:cNvSpPr>
          <p:nvPr/>
        </p:nvSpPr>
        <p:spPr bwMode="auto">
          <a:xfrm flipV="1">
            <a:off x="5563843" y="3551694"/>
            <a:ext cx="112835"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3" name="Line 490"/>
          <p:cNvSpPr>
            <a:spLocks noChangeShapeType="1"/>
          </p:cNvSpPr>
          <p:nvPr/>
        </p:nvSpPr>
        <p:spPr bwMode="auto">
          <a:xfrm flipH="1" flipV="1">
            <a:off x="6771319" y="3491362"/>
            <a:ext cx="216877"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4" name="Line 491"/>
          <p:cNvSpPr>
            <a:spLocks noChangeShapeType="1"/>
          </p:cNvSpPr>
          <p:nvPr/>
        </p:nvSpPr>
        <p:spPr bwMode="auto">
          <a:xfrm flipV="1">
            <a:off x="6659951" y="3491362"/>
            <a:ext cx="111369"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5" name="Freeform 492"/>
          <p:cNvSpPr>
            <a:spLocks/>
          </p:cNvSpPr>
          <p:nvPr/>
        </p:nvSpPr>
        <p:spPr bwMode="auto">
          <a:xfrm>
            <a:off x="4913212" y="4416877"/>
            <a:ext cx="21687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6" name="Freeform 493"/>
          <p:cNvSpPr>
            <a:spLocks/>
          </p:cNvSpPr>
          <p:nvPr/>
        </p:nvSpPr>
        <p:spPr bwMode="auto">
          <a:xfrm>
            <a:off x="5015792" y="4416877"/>
            <a:ext cx="227135"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7" name="Freeform 494"/>
          <p:cNvSpPr>
            <a:spLocks/>
          </p:cNvSpPr>
          <p:nvPr/>
        </p:nvSpPr>
        <p:spPr bwMode="auto">
          <a:xfrm>
            <a:off x="5242926" y="3842202"/>
            <a:ext cx="219808"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8" name="Freeform 495"/>
          <p:cNvSpPr>
            <a:spLocks/>
          </p:cNvSpPr>
          <p:nvPr/>
        </p:nvSpPr>
        <p:spPr bwMode="auto">
          <a:xfrm>
            <a:off x="5348432" y="3829504"/>
            <a:ext cx="215411"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9" name="Line 496"/>
          <p:cNvSpPr>
            <a:spLocks noChangeShapeType="1"/>
          </p:cNvSpPr>
          <p:nvPr/>
        </p:nvSpPr>
        <p:spPr bwMode="auto">
          <a:xfrm flipH="1" flipV="1">
            <a:off x="5015792"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0" name="Line 497"/>
          <p:cNvSpPr>
            <a:spLocks noChangeShapeType="1"/>
          </p:cNvSpPr>
          <p:nvPr/>
        </p:nvSpPr>
        <p:spPr bwMode="auto">
          <a:xfrm flipV="1">
            <a:off x="4913214"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1" name="Line 498"/>
          <p:cNvSpPr>
            <a:spLocks noChangeShapeType="1"/>
          </p:cNvSpPr>
          <p:nvPr/>
        </p:nvSpPr>
        <p:spPr bwMode="auto">
          <a:xfrm flipH="1" flipV="1">
            <a:off x="4470669"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2" name="Line 499"/>
          <p:cNvSpPr>
            <a:spLocks noChangeShapeType="1"/>
          </p:cNvSpPr>
          <p:nvPr/>
        </p:nvSpPr>
        <p:spPr bwMode="auto">
          <a:xfrm flipV="1">
            <a:off x="7650552"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3" name="Freeform 500"/>
          <p:cNvSpPr>
            <a:spLocks/>
          </p:cNvSpPr>
          <p:nvPr/>
        </p:nvSpPr>
        <p:spPr bwMode="auto">
          <a:xfrm>
            <a:off x="6110432" y="3253244"/>
            <a:ext cx="216877"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4" name="Freeform 501"/>
          <p:cNvSpPr>
            <a:spLocks/>
          </p:cNvSpPr>
          <p:nvPr/>
        </p:nvSpPr>
        <p:spPr bwMode="auto">
          <a:xfrm>
            <a:off x="6224732" y="3253244"/>
            <a:ext cx="216877"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5" name="Line 502"/>
          <p:cNvSpPr>
            <a:spLocks noChangeShapeType="1"/>
          </p:cNvSpPr>
          <p:nvPr/>
        </p:nvSpPr>
        <p:spPr bwMode="auto">
          <a:xfrm flipV="1">
            <a:off x="5242922" y="3842202"/>
            <a:ext cx="10550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6" name="Line 503"/>
          <p:cNvSpPr>
            <a:spLocks noChangeShapeType="1"/>
          </p:cNvSpPr>
          <p:nvPr/>
        </p:nvSpPr>
        <p:spPr bwMode="auto">
          <a:xfrm flipH="1">
            <a:off x="5348432" y="3829500"/>
            <a:ext cx="215411"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7" name="Freeform 504"/>
          <p:cNvSpPr>
            <a:spLocks/>
          </p:cNvSpPr>
          <p:nvPr/>
        </p:nvSpPr>
        <p:spPr bwMode="auto">
          <a:xfrm>
            <a:off x="6875361" y="3721557"/>
            <a:ext cx="227134"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8" name="Freeform 505"/>
          <p:cNvSpPr>
            <a:spLocks/>
          </p:cNvSpPr>
          <p:nvPr/>
        </p:nvSpPr>
        <p:spPr bwMode="auto">
          <a:xfrm>
            <a:off x="6988197" y="3721557"/>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9" name="Line 506"/>
          <p:cNvSpPr>
            <a:spLocks noChangeShapeType="1"/>
          </p:cNvSpPr>
          <p:nvPr/>
        </p:nvSpPr>
        <p:spPr bwMode="auto">
          <a:xfrm flipH="1" flipV="1">
            <a:off x="6224732" y="32532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0" name="Line 507"/>
          <p:cNvSpPr>
            <a:spLocks noChangeShapeType="1"/>
          </p:cNvSpPr>
          <p:nvPr/>
        </p:nvSpPr>
        <p:spPr bwMode="auto">
          <a:xfrm flipV="1">
            <a:off x="6110433" y="3253237"/>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1" name="Line 508"/>
          <p:cNvSpPr>
            <a:spLocks noChangeShapeType="1"/>
          </p:cNvSpPr>
          <p:nvPr/>
        </p:nvSpPr>
        <p:spPr bwMode="auto">
          <a:xfrm flipH="1" flipV="1">
            <a:off x="6988197" y="3721557"/>
            <a:ext cx="21687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2" name="Line 509"/>
          <p:cNvSpPr>
            <a:spLocks noChangeShapeType="1"/>
          </p:cNvSpPr>
          <p:nvPr/>
        </p:nvSpPr>
        <p:spPr bwMode="auto">
          <a:xfrm flipV="1">
            <a:off x="6875362" y="3721557"/>
            <a:ext cx="112834"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3" name="Freeform 510"/>
          <p:cNvSpPr>
            <a:spLocks/>
          </p:cNvSpPr>
          <p:nvPr/>
        </p:nvSpPr>
        <p:spPr bwMode="auto">
          <a:xfrm>
            <a:off x="5790977" y="3504069"/>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4" name="Freeform 511"/>
          <p:cNvSpPr>
            <a:spLocks/>
          </p:cNvSpPr>
          <p:nvPr/>
        </p:nvSpPr>
        <p:spPr bwMode="auto">
          <a:xfrm>
            <a:off x="5893554" y="3481844"/>
            <a:ext cx="21687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5" name="Freeform 512"/>
          <p:cNvSpPr>
            <a:spLocks/>
          </p:cNvSpPr>
          <p:nvPr/>
        </p:nvSpPr>
        <p:spPr bwMode="auto">
          <a:xfrm>
            <a:off x="7102497" y="3972375"/>
            <a:ext cx="21687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6" name="Freeform 513"/>
          <p:cNvSpPr>
            <a:spLocks/>
          </p:cNvSpPr>
          <p:nvPr/>
        </p:nvSpPr>
        <p:spPr bwMode="auto">
          <a:xfrm>
            <a:off x="7205076" y="3972375"/>
            <a:ext cx="21687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7" name="Freeform 514"/>
          <p:cNvSpPr>
            <a:spLocks/>
          </p:cNvSpPr>
          <p:nvPr/>
        </p:nvSpPr>
        <p:spPr bwMode="auto">
          <a:xfrm>
            <a:off x="5130088" y="4453387"/>
            <a:ext cx="21834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8" name="Freeform 515"/>
          <p:cNvSpPr>
            <a:spLocks/>
          </p:cNvSpPr>
          <p:nvPr/>
        </p:nvSpPr>
        <p:spPr bwMode="auto">
          <a:xfrm>
            <a:off x="5242926" y="3985075"/>
            <a:ext cx="219808"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9" name="Freeform 516"/>
          <p:cNvSpPr>
            <a:spLocks/>
          </p:cNvSpPr>
          <p:nvPr/>
        </p:nvSpPr>
        <p:spPr bwMode="auto">
          <a:xfrm>
            <a:off x="6327307" y="3385000"/>
            <a:ext cx="227134"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0" name="Freeform 517"/>
          <p:cNvSpPr>
            <a:spLocks/>
          </p:cNvSpPr>
          <p:nvPr/>
        </p:nvSpPr>
        <p:spPr bwMode="auto">
          <a:xfrm>
            <a:off x="6441608" y="3385000"/>
            <a:ext cx="218342"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1" name="Line 518"/>
          <p:cNvSpPr>
            <a:spLocks noChangeShapeType="1"/>
          </p:cNvSpPr>
          <p:nvPr/>
        </p:nvSpPr>
        <p:spPr bwMode="auto">
          <a:xfrm flipH="1" flipV="1">
            <a:off x="7205076" y="3972375"/>
            <a:ext cx="21687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2" name="Line 519"/>
          <p:cNvSpPr>
            <a:spLocks noChangeShapeType="1"/>
          </p:cNvSpPr>
          <p:nvPr/>
        </p:nvSpPr>
        <p:spPr bwMode="auto">
          <a:xfrm flipV="1">
            <a:off x="7102499" y="3972375"/>
            <a:ext cx="1025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3" name="Line 520"/>
          <p:cNvSpPr>
            <a:spLocks noChangeShapeType="1"/>
          </p:cNvSpPr>
          <p:nvPr/>
        </p:nvSpPr>
        <p:spPr bwMode="auto">
          <a:xfrm flipV="1">
            <a:off x="5130090" y="4453394"/>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4" name="Line 521"/>
          <p:cNvSpPr>
            <a:spLocks noChangeShapeType="1"/>
          </p:cNvSpPr>
          <p:nvPr/>
        </p:nvSpPr>
        <p:spPr bwMode="auto">
          <a:xfrm flipH="1">
            <a:off x="5242926" y="3985075"/>
            <a:ext cx="219808"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5" name="Line 522"/>
          <p:cNvSpPr>
            <a:spLocks noChangeShapeType="1"/>
          </p:cNvSpPr>
          <p:nvPr/>
        </p:nvSpPr>
        <p:spPr bwMode="auto">
          <a:xfrm flipH="1" flipV="1">
            <a:off x="4697802" y="4453389"/>
            <a:ext cx="215411"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6" name="Freeform 523"/>
          <p:cNvSpPr>
            <a:spLocks/>
          </p:cNvSpPr>
          <p:nvPr/>
        </p:nvSpPr>
        <p:spPr bwMode="auto">
          <a:xfrm>
            <a:off x="5462733" y="3829504"/>
            <a:ext cx="213946"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7" name="Freeform 524"/>
          <p:cNvSpPr>
            <a:spLocks/>
          </p:cNvSpPr>
          <p:nvPr/>
        </p:nvSpPr>
        <p:spPr bwMode="auto">
          <a:xfrm>
            <a:off x="5563846" y="3805687"/>
            <a:ext cx="227135"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8" name="Line 525"/>
          <p:cNvSpPr>
            <a:spLocks noChangeShapeType="1"/>
          </p:cNvSpPr>
          <p:nvPr/>
        </p:nvSpPr>
        <p:spPr bwMode="auto">
          <a:xfrm flipH="1" flipV="1">
            <a:off x="6441608" y="3385000"/>
            <a:ext cx="218342"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9" name="Line 526"/>
          <p:cNvSpPr>
            <a:spLocks noChangeShapeType="1"/>
          </p:cNvSpPr>
          <p:nvPr/>
        </p:nvSpPr>
        <p:spPr bwMode="auto">
          <a:xfrm flipV="1">
            <a:off x="6327309" y="338500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0" name="Line 527"/>
          <p:cNvSpPr>
            <a:spLocks noChangeShapeType="1"/>
          </p:cNvSpPr>
          <p:nvPr/>
        </p:nvSpPr>
        <p:spPr bwMode="auto">
          <a:xfrm flipH="1">
            <a:off x="5563846" y="3805694"/>
            <a:ext cx="22713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1" name="Line 528"/>
          <p:cNvSpPr>
            <a:spLocks noChangeShapeType="1"/>
          </p:cNvSpPr>
          <p:nvPr/>
        </p:nvSpPr>
        <p:spPr bwMode="auto">
          <a:xfrm flipV="1">
            <a:off x="5462735" y="3829504"/>
            <a:ext cx="101111"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2" name="Freeform 529"/>
          <p:cNvSpPr>
            <a:spLocks/>
          </p:cNvSpPr>
          <p:nvPr/>
        </p:nvSpPr>
        <p:spPr bwMode="auto">
          <a:xfrm>
            <a:off x="7319374" y="4250187"/>
            <a:ext cx="213946"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3" name="Freeform 530"/>
          <p:cNvSpPr>
            <a:spLocks/>
          </p:cNvSpPr>
          <p:nvPr/>
        </p:nvSpPr>
        <p:spPr bwMode="auto">
          <a:xfrm>
            <a:off x="7421949" y="4250187"/>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4" name="Line 531"/>
          <p:cNvSpPr>
            <a:spLocks noChangeShapeType="1"/>
          </p:cNvSpPr>
          <p:nvPr/>
        </p:nvSpPr>
        <p:spPr bwMode="auto">
          <a:xfrm>
            <a:off x="7421951" y="4250187"/>
            <a:ext cx="10258"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5" name="Line 532"/>
          <p:cNvSpPr>
            <a:spLocks noChangeShapeType="1"/>
          </p:cNvSpPr>
          <p:nvPr/>
        </p:nvSpPr>
        <p:spPr bwMode="auto">
          <a:xfrm flipH="1" flipV="1">
            <a:off x="7421949" y="4250194"/>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6" name="Line 533"/>
          <p:cNvSpPr>
            <a:spLocks noChangeShapeType="1"/>
          </p:cNvSpPr>
          <p:nvPr/>
        </p:nvSpPr>
        <p:spPr bwMode="auto">
          <a:xfrm flipH="1">
            <a:off x="7319377" y="4250187"/>
            <a:ext cx="10257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7" name="Freeform 534"/>
          <p:cNvSpPr>
            <a:spLocks/>
          </p:cNvSpPr>
          <p:nvPr/>
        </p:nvSpPr>
        <p:spPr bwMode="auto">
          <a:xfrm>
            <a:off x="6554442" y="3637412"/>
            <a:ext cx="216877"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8" name="Freeform 535"/>
          <p:cNvSpPr>
            <a:spLocks/>
          </p:cNvSpPr>
          <p:nvPr/>
        </p:nvSpPr>
        <p:spPr bwMode="auto">
          <a:xfrm>
            <a:off x="6659949" y="3637412"/>
            <a:ext cx="215412"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9" name="Line 536"/>
          <p:cNvSpPr>
            <a:spLocks noChangeShapeType="1"/>
          </p:cNvSpPr>
          <p:nvPr/>
        </p:nvSpPr>
        <p:spPr bwMode="auto">
          <a:xfrm flipH="1" flipV="1">
            <a:off x="6659949" y="3637419"/>
            <a:ext cx="2154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0" name="Line 537"/>
          <p:cNvSpPr>
            <a:spLocks noChangeShapeType="1"/>
          </p:cNvSpPr>
          <p:nvPr/>
        </p:nvSpPr>
        <p:spPr bwMode="auto">
          <a:xfrm flipV="1">
            <a:off x="6554441" y="3637412"/>
            <a:ext cx="105508"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1" name="Freeform 538"/>
          <p:cNvSpPr>
            <a:spLocks/>
          </p:cNvSpPr>
          <p:nvPr/>
        </p:nvSpPr>
        <p:spPr bwMode="auto">
          <a:xfrm>
            <a:off x="6007854" y="3481837"/>
            <a:ext cx="21687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2" name="Freeform 539"/>
          <p:cNvSpPr>
            <a:spLocks/>
          </p:cNvSpPr>
          <p:nvPr/>
        </p:nvSpPr>
        <p:spPr bwMode="auto">
          <a:xfrm>
            <a:off x="6110432" y="3481837"/>
            <a:ext cx="216877"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3" name="Line 540"/>
          <p:cNvSpPr>
            <a:spLocks noChangeShapeType="1"/>
          </p:cNvSpPr>
          <p:nvPr/>
        </p:nvSpPr>
        <p:spPr bwMode="auto">
          <a:xfrm flipV="1">
            <a:off x="6007857" y="3481844"/>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4" name="Line 541"/>
          <p:cNvSpPr>
            <a:spLocks noChangeShapeType="1"/>
          </p:cNvSpPr>
          <p:nvPr/>
        </p:nvSpPr>
        <p:spPr bwMode="auto">
          <a:xfrm flipH="1" flipV="1">
            <a:off x="4913212" y="4477200"/>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5" name="Line 542"/>
          <p:cNvSpPr>
            <a:spLocks noChangeShapeType="1"/>
          </p:cNvSpPr>
          <p:nvPr/>
        </p:nvSpPr>
        <p:spPr bwMode="auto">
          <a:xfrm flipV="1">
            <a:off x="7533320" y="4477202"/>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6" name="Freeform 543"/>
          <p:cNvSpPr>
            <a:spLocks/>
          </p:cNvSpPr>
          <p:nvPr/>
        </p:nvSpPr>
        <p:spPr bwMode="auto">
          <a:xfrm>
            <a:off x="6771319" y="3888239"/>
            <a:ext cx="216877"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7" name="Freeform 544"/>
          <p:cNvSpPr>
            <a:spLocks/>
          </p:cNvSpPr>
          <p:nvPr/>
        </p:nvSpPr>
        <p:spPr bwMode="auto">
          <a:xfrm>
            <a:off x="6875361" y="3888239"/>
            <a:ext cx="227134"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8" name="Line 545"/>
          <p:cNvSpPr>
            <a:spLocks noChangeShapeType="1"/>
          </p:cNvSpPr>
          <p:nvPr/>
        </p:nvSpPr>
        <p:spPr bwMode="auto">
          <a:xfrm flipH="1" flipV="1">
            <a:off x="6875361" y="3888237"/>
            <a:ext cx="227134"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9" name="Line 546"/>
          <p:cNvSpPr>
            <a:spLocks noChangeShapeType="1"/>
          </p:cNvSpPr>
          <p:nvPr/>
        </p:nvSpPr>
        <p:spPr bwMode="auto">
          <a:xfrm flipV="1">
            <a:off x="6771323" y="3888239"/>
            <a:ext cx="10404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0" name="Freeform 547"/>
          <p:cNvSpPr>
            <a:spLocks/>
          </p:cNvSpPr>
          <p:nvPr/>
        </p:nvSpPr>
        <p:spPr bwMode="auto">
          <a:xfrm>
            <a:off x="5676677" y="3805687"/>
            <a:ext cx="21687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1" name="Freeform 548"/>
          <p:cNvSpPr>
            <a:spLocks/>
          </p:cNvSpPr>
          <p:nvPr/>
        </p:nvSpPr>
        <p:spPr bwMode="auto">
          <a:xfrm>
            <a:off x="5790977" y="3745369"/>
            <a:ext cx="21687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2" name="Line 549"/>
          <p:cNvSpPr>
            <a:spLocks noChangeShapeType="1"/>
          </p:cNvSpPr>
          <p:nvPr/>
        </p:nvSpPr>
        <p:spPr bwMode="auto">
          <a:xfrm flipH="1">
            <a:off x="5790977" y="3745369"/>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3" name="Freeform 550"/>
          <p:cNvSpPr>
            <a:spLocks/>
          </p:cNvSpPr>
          <p:nvPr/>
        </p:nvSpPr>
        <p:spPr bwMode="auto">
          <a:xfrm>
            <a:off x="6988197" y="4129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4" name="Freeform 551"/>
          <p:cNvSpPr>
            <a:spLocks/>
          </p:cNvSpPr>
          <p:nvPr/>
        </p:nvSpPr>
        <p:spPr bwMode="auto">
          <a:xfrm>
            <a:off x="7102497" y="4129537"/>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5" name="Freeform 552"/>
          <p:cNvSpPr>
            <a:spLocks/>
          </p:cNvSpPr>
          <p:nvPr/>
        </p:nvSpPr>
        <p:spPr bwMode="auto">
          <a:xfrm>
            <a:off x="6224732" y="3588200"/>
            <a:ext cx="216877"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6" name="Freeform 553"/>
          <p:cNvSpPr>
            <a:spLocks/>
          </p:cNvSpPr>
          <p:nvPr/>
        </p:nvSpPr>
        <p:spPr bwMode="auto">
          <a:xfrm>
            <a:off x="6327307" y="3588200"/>
            <a:ext cx="227134"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7" name="Line 554"/>
          <p:cNvSpPr>
            <a:spLocks noChangeShapeType="1"/>
          </p:cNvSpPr>
          <p:nvPr/>
        </p:nvSpPr>
        <p:spPr bwMode="auto">
          <a:xfrm flipH="1" flipV="1">
            <a:off x="7102497" y="4129537"/>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8" name="Line 555"/>
          <p:cNvSpPr>
            <a:spLocks noChangeShapeType="1"/>
          </p:cNvSpPr>
          <p:nvPr/>
        </p:nvSpPr>
        <p:spPr bwMode="auto">
          <a:xfrm flipV="1">
            <a:off x="6988197" y="4129541"/>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9" name="Line 556"/>
          <p:cNvSpPr>
            <a:spLocks noChangeShapeType="1"/>
          </p:cNvSpPr>
          <p:nvPr/>
        </p:nvSpPr>
        <p:spPr bwMode="auto">
          <a:xfrm flipV="1">
            <a:off x="6224734" y="3588207"/>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0" name="Freeform 557"/>
          <p:cNvSpPr>
            <a:spLocks/>
          </p:cNvSpPr>
          <p:nvPr/>
        </p:nvSpPr>
        <p:spPr bwMode="auto">
          <a:xfrm>
            <a:off x="5348432" y="3985075"/>
            <a:ext cx="215411"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1" name="Freeform 558"/>
          <p:cNvSpPr>
            <a:spLocks/>
          </p:cNvSpPr>
          <p:nvPr/>
        </p:nvSpPr>
        <p:spPr bwMode="auto">
          <a:xfrm>
            <a:off x="5462733" y="3985075"/>
            <a:ext cx="213946"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2" name="Line 559"/>
          <p:cNvSpPr>
            <a:spLocks noChangeShapeType="1"/>
          </p:cNvSpPr>
          <p:nvPr/>
        </p:nvSpPr>
        <p:spPr bwMode="auto">
          <a:xfrm flipH="1" flipV="1">
            <a:off x="5130088" y="4513719"/>
            <a:ext cx="21834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3" name="Line 560"/>
          <p:cNvSpPr>
            <a:spLocks noChangeShapeType="1"/>
          </p:cNvSpPr>
          <p:nvPr/>
        </p:nvSpPr>
        <p:spPr bwMode="auto">
          <a:xfrm flipV="1">
            <a:off x="5348433" y="3985075"/>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4" name="Line 561"/>
          <p:cNvSpPr>
            <a:spLocks noChangeShapeType="1"/>
          </p:cNvSpPr>
          <p:nvPr/>
        </p:nvSpPr>
        <p:spPr bwMode="auto">
          <a:xfrm flipH="1">
            <a:off x="5462733" y="3985079"/>
            <a:ext cx="21394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5" name="Freeform 562"/>
          <p:cNvSpPr>
            <a:spLocks/>
          </p:cNvSpPr>
          <p:nvPr/>
        </p:nvSpPr>
        <p:spPr bwMode="auto">
          <a:xfrm>
            <a:off x="6441608" y="3842202"/>
            <a:ext cx="218342"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6" name="Freeform 563"/>
          <p:cNvSpPr>
            <a:spLocks/>
          </p:cNvSpPr>
          <p:nvPr/>
        </p:nvSpPr>
        <p:spPr bwMode="auto">
          <a:xfrm>
            <a:off x="6554442" y="3842202"/>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7" name="Freeform 564"/>
          <p:cNvSpPr>
            <a:spLocks/>
          </p:cNvSpPr>
          <p:nvPr/>
        </p:nvSpPr>
        <p:spPr bwMode="auto">
          <a:xfrm>
            <a:off x="7205076" y="4332744"/>
            <a:ext cx="21687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8" name="Freeform 565"/>
          <p:cNvSpPr>
            <a:spLocks/>
          </p:cNvSpPr>
          <p:nvPr/>
        </p:nvSpPr>
        <p:spPr bwMode="auto">
          <a:xfrm>
            <a:off x="7319374" y="4332744"/>
            <a:ext cx="213946"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9" name="Line 566"/>
          <p:cNvSpPr>
            <a:spLocks noChangeShapeType="1"/>
          </p:cNvSpPr>
          <p:nvPr/>
        </p:nvSpPr>
        <p:spPr bwMode="auto">
          <a:xfrm flipV="1">
            <a:off x="6441610" y="3842200"/>
            <a:ext cx="112834"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0" name="Freeform 567"/>
          <p:cNvSpPr>
            <a:spLocks/>
          </p:cNvSpPr>
          <p:nvPr/>
        </p:nvSpPr>
        <p:spPr bwMode="auto">
          <a:xfrm>
            <a:off x="5893554" y="3745365"/>
            <a:ext cx="21687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1" name="Freeform 568"/>
          <p:cNvSpPr>
            <a:spLocks/>
          </p:cNvSpPr>
          <p:nvPr/>
        </p:nvSpPr>
        <p:spPr bwMode="auto">
          <a:xfrm>
            <a:off x="6007854" y="3745365"/>
            <a:ext cx="21687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2" name="Line 569"/>
          <p:cNvSpPr>
            <a:spLocks noChangeShapeType="1"/>
          </p:cNvSpPr>
          <p:nvPr/>
        </p:nvSpPr>
        <p:spPr bwMode="auto">
          <a:xfrm flipH="1" flipV="1">
            <a:off x="7319374" y="4332737"/>
            <a:ext cx="213946"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3" name="Line 570"/>
          <p:cNvSpPr>
            <a:spLocks noChangeShapeType="1"/>
          </p:cNvSpPr>
          <p:nvPr/>
        </p:nvSpPr>
        <p:spPr bwMode="auto">
          <a:xfrm flipH="1">
            <a:off x="7205073" y="433273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4" name="Line 571"/>
          <p:cNvSpPr>
            <a:spLocks noChangeShapeType="1"/>
          </p:cNvSpPr>
          <p:nvPr/>
        </p:nvSpPr>
        <p:spPr bwMode="auto">
          <a:xfrm flipH="1" flipV="1">
            <a:off x="6007854" y="3745369"/>
            <a:ext cx="21687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5" name="Line 572"/>
          <p:cNvSpPr>
            <a:spLocks noChangeShapeType="1"/>
          </p:cNvSpPr>
          <p:nvPr/>
        </p:nvSpPr>
        <p:spPr bwMode="auto">
          <a:xfrm flipV="1">
            <a:off x="5893556" y="374536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6" name="Freeform 573"/>
          <p:cNvSpPr>
            <a:spLocks/>
          </p:cNvSpPr>
          <p:nvPr/>
        </p:nvSpPr>
        <p:spPr bwMode="auto">
          <a:xfrm>
            <a:off x="6659949" y="4069212"/>
            <a:ext cx="215412"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7" name="Freeform 574"/>
          <p:cNvSpPr>
            <a:spLocks/>
          </p:cNvSpPr>
          <p:nvPr/>
        </p:nvSpPr>
        <p:spPr bwMode="auto">
          <a:xfrm>
            <a:off x="6771319" y="4069212"/>
            <a:ext cx="216877"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8" name="Line 575"/>
          <p:cNvSpPr>
            <a:spLocks noChangeShapeType="1"/>
          </p:cNvSpPr>
          <p:nvPr/>
        </p:nvSpPr>
        <p:spPr bwMode="auto">
          <a:xfrm flipV="1">
            <a:off x="6659951" y="4069215"/>
            <a:ext cx="111369"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9" name="Freeform 576"/>
          <p:cNvSpPr>
            <a:spLocks/>
          </p:cNvSpPr>
          <p:nvPr/>
        </p:nvSpPr>
        <p:spPr bwMode="auto">
          <a:xfrm>
            <a:off x="5563846" y="3985081"/>
            <a:ext cx="227135"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0" name="Freeform 577"/>
          <p:cNvSpPr>
            <a:spLocks/>
          </p:cNvSpPr>
          <p:nvPr/>
        </p:nvSpPr>
        <p:spPr bwMode="auto">
          <a:xfrm>
            <a:off x="5676677" y="3985081"/>
            <a:ext cx="21687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1" name="Line 578"/>
          <p:cNvSpPr>
            <a:spLocks noChangeShapeType="1"/>
          </p:cNvSpPr>
          <p:nvPr/>
        </p:nvSpPr>
        <p:spPr bwMode="auto">
          <a:xfrm flipH="1" flipV="1">
            <a:off x="5348432" y="4550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2" name="Line 579"/>
          <p:cNvSpPr>
            <a:spLocks noChangeShapeType="1"/>
          </p:cNvSpPr>
          <p:nvPr/>
        </p:nvSpPr>
        <p:spPr bwMode="auto">
          <a:xfrm flipV="1">
            <a:off x="7421951" y="455023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3" name="Line 580"/>
          <p:cNvSpPr>
            <a:spLocks noChangeShapeType="1"/>
          </p:cNvSpPr>
          <p:nvPr/>
        </p:nvSpPr>
        <p:spPr bwMode="auto">
          <a:xfrm flipH="1" flipV="1">
            <a:off x="5676677" y="3985075"/>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4" name="Freeform 581"/>
          <p:cNvSpPr>
            <a:spLocks/>
          </p:cNvSpPr>
          <p:nvPr/>
        </p:nvSpPr>
        <p:spPr bwMode="auto">
          <a:xfrm>
            <a:off x="6110435" y="3851725"/>
            <a:ext cx="230065"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5" name="Freeform 582"/>
          <p:cNvSpPr>
            <a:spLocks/>
          </p:cNvSpPr>
          <p:nvPr/>
        </p:nvSpPr>
        <p:spPr bwMode="auto">
          <a:xfrm>
            <a:off x="6224732" y="3851725"/>
            <a:ext cx="216877"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6" name="Freeform 583"/>
          <p:cNvSpPr>
            <a:spLocks/>
          </p:cNvSpPr>
          <p:nvPr/>
        </p:nvSpPr>
        <p:spPr bwMode="auto">
          <a:xfrm>
            <a:off x="6875361" y="4286702"/>
            <a:ext cx="227134"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7" name="Freeform 584"/>
          <p:cNvSpPr>
            <a:spLocks/>
          </p:cNvSpPr>
          <p:nvPr/>
        </p:nvSpPr>
        <p:spPr bwMode="auto">
          <a:xfrm>
            <a:off x="6988197" y="4286702"/>
            <a:ext cx="21687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8" name="Line 585"/>
          <p:cNvSpPr>
            <a:spLocks noChangeShapeType="1"/>
          </p:cNvSpPr>
          <p:nvPr/>
        </p:nvSpPr>
        <p:spPr bwMode="auto">
          <a:xfrm flipH="1" flipV="1">
            <a:off x="6224732" y="3851729"/>
            <a:ext cx="216877"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9" name="Line 586"/>
          <p:cNvSpPr>
            <a:spLocks noChangeShapeType="1"/>
          </p:cNvSpPr>
          <p:nvPr/>
        </p:nvSpPr>
        <p:spPr bwMode="auto">
          <a:xfrm flipV="1">
            <a:off x="6110433" y="3851725"/>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0" name="Line 587"/>
          <p:cNvSpPr>
            <a:spLocks noChangeShapeType="1"/>
          </p:cNvSpPr>
          <p:nvPr/>
        </p:nvSpPr>
        <p:spPr bwMode="auto">
          <a:xfrm flipV="1">
            <a:off x="6875362" y="4286700"/>
            <a:ext cx="112834"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1" name="Freeform 588"/>
          <p:cNvSpPr>
            <a:spLocks/>
          </p:cNvSpPr>
          <p:nvPr/>
        </p:nvSpPr>
        <p:spPr bwMode="auto">
          <a:xfrm>
            <a:off x="6340498" y="4069219"/>
            <a:ext cx="213946"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2" name="Freeform 589"/>
          <p:cNvSpPr>
            <a:spLocks/>
          </p:cNvSpPr>
          <p:nvPr/>
        </p:nvSpPr>
        <p:spPr bwMode="auto">
          <a:xfrm>
            <a:off x="6441608" y="4069219"/>
            <a:ext cx="218342"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3" name="Freeform 590"/>
          <p:cNvSpPr>
            <a:spLocks/>
          </p:cNvSpPr>
          <p:nvPr/>
        </p:nvSpPr>
        <p:spPr bwMode="auto">
          <a:xfrm>
            <a:off x="5790977" y="4021587"/>
            <a:ext cx="21687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4" name="Freeform 591"/>
          <p:cNvSpPr>
            <a:spLocks/>
          </p:cNvSpPr>
          <p:nvPr/>
        </p:nvSpPr>
        <p:spPr bwMode="auto">
          <a:xfrm>
            <a:off x="5893554" y="4021587"/>
            <a:ext cx="21687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5" name="Line 592"/>
          <p:cNvSpPr>
            <a:spLocks noChangeShapeType="1"/>
          </p:cNvSpPr>
          <p:nvPr/>
        </p:nvSpPr>
        <p:spPr bwMode="auto">
          <a:xfrm flipH="1" flipV="1">
            <a:off x="6441608" y="4069215"/>
            <a:ext cx="21834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6" name="Line 593"/>
          <p:cNvSpPr>
            <a:spLocks noChangeShapeType="1"/>
          </p:cNvSpPr>
          <p:nvPr/>
        </p:nvSpPr>
        <p:spPr bwMode="auto">
          <a:xfrm flipV="1">
            <a:off x="6340495" y="4069215"/>
            <a:ext cx="1011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7" name="Line 594"/>
          <p:cNvSpPr>
            <a:spLocks noChangeShapeType="1"/>
          </p:cNvSpPr>
          <p:nvPr/>
        </p:nvSpPr>
        <p:spPr bwMode="auto">
          <a:xfrm flipH="1" flipV="1">
            <a:off x="5563846" y="4574044"/>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8" name="Line 595"/>
          <p:cNvSpPr>
            <a:spLocks noChangeShapeType="1"/>
          </p:cNvSpPr>
          <p:nvPr/>
        </p:nvSpPr>
        <p:spPr bwMode="auto">
          <a:xfrm flipH="1" flipV="1">
            <a:off x="5893554" y="4021587"/>
            <a:ext cx="21687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9" name="Line 596"/>
          <p:cNvSpPr>
            <a:spLocks noChangeShapeType="1"/>
          </p:cNvSpPr>
          <p:nvPr/>
        </p:nvSpPr>
        <p:spPr bwMode="auto">
          <a:xfrm flipV="1">
            <a:off x="5790981" y="4021589"/>
            <a:ext cx="10257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0" name="Freeform 597"/>
          <p:cNvSpPr>
            <a:spLocks/>
          </p:cNvSpPr>
          <p:nvPr/>
        </p:nvSpPr>
        <p:spPr bwMode="auto">
          <a:xfrm>
            <a:off x="7102497" y="4440687"/>
            <a:ext cx="21687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1" name="Freeform 598"/>
          <p:cNvSpPr>
            <a:spLocks/>
          </p:cNvSpPr>
          <p:nvPr/>
        </p:nvSpPr>
        <p:spPr bwMode="auto">
          <a:xfrm>
            <a:off x="7205076" y="4440687"/>
            <a:ext cx="21687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2" name="Line 599"/>
          <p:cNvSpPr>
            <a:spLocks noChangeShapeType="1"/>
          </p:cNvSpPr>
          <p:nvPr/>
        </p:nvSpPr>
        <p:spPr bwMode="auto">
          <a:xfrm flipH="1">
            <a:off x="7102499" y="4440687"/>
            <a:ext cx="1025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3" name="Freeform 600"/>
          <p:cNvSpPr>
            <a:spLocks/>
          </p:cNvSpPr>
          <p:nvPr/>
        </p:nvSpPr>
        <p:spPr bwMode="auto">
          <a:xfrm>
            <a:off x="6554442" y="4250187"/>
            <a:ext cx="216877"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4" name="Freeform 601"/>
          <p:cNvSpPr>
            <a:spLocks/>
          </p:cNvSpPr>
          <p:nvPr/>
        </p:nvSpPr>
        <p:spPr bwMode="auto">
          <a:xfrm>
            <a:off x="6659949" y="4250187"/>
            <a:ext cx="215412"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5" name="Line 602"/>
          <p:cNvSpPr>
            <a:spLocks noChangeShapeType="1"/>
          </p:cNvSpPr>
          <p:nvPr/>
        </p:nvSpPr>
        <p:spPr bwMode="auto">
          <a:xfrm flipH="1" flipV="1">
            <a:off x="6659949" y="4250194"/>
            <a:ext cx="2154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6" name="Line 603"/>
          <p:cNvSpPr>
            <a:spLocks noChangeShapeType="1"/>
          </p:cNvSpPr>
          <p:nvPr/>
        </p:nvSpPr>
        <p:spPr bwMode="auto">
          <a:xfrm flipV="1">
            <a:off x="6554441" y="4250187"/>
            <a:ext cx="105508"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7" name="Freeform 604"/>
          <p:cNvSpPr>
            <a:spLocks/>
          </p:cNvSpPr>
          <p:nvPr/>
        </p:nvSpPr>
        <p:spPr bwMode="auto">
          <a:xfrm>
            <a:off x="6007854" y="4116837"/>
            <a:ext cx="21687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8" name="Freeform 605"/>
          <p:cNvSpPr>
            <a:spLocks/>
          </p:cNvSpPr>
          <p:nvPr/>
        </p:nvSpPr>
        <p:spPr bwMode="auto">
          <a:xfrm>
            <a:off x="6110435" y="4116837"/>
            <a:ext cx="230065"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9" name="Freeform 606"/>
          <p:cNvSpPr>
            <a:spLocks/>
          </p:cNvSpPr>
          <p:nvPr/>
        </p:nvSpPr>
        <p:spPr bwMode="auto">
          <a:xfrm>
            <a:off x="6771319" y="4610550"/>
            <a:ext cx="216877"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0" name="Freeform 607"/>
          <p:cNvSpPr>
            <a:spLocks/>
          </p:cNvSpPr>
          <p:nvPr/>
        </p:nvSpPr>
        <p:spPr bwMode="auto">
          <a:xfrm>
            <a:off x="6875361" y="4610550"/>
            <a:ext cx="227134"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1" name="Line 608"/>
          <p:cNvSpPr>
            <a:spLocks noChangeShapeType="1"/>
          </p:cNvSpPr>
          <p:nvPr/>
        </p:nvSpPr>
        <p:spPr bwMode="auto">
          <a:xfrm flipH="1" flipV="1">
            <a:off x="6110435" y="4116837"/>
            <a:ext cx="23006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2" name="Line 609"/>
          <p:cNvSpPr>
            <a:spLocks noChangeShapeType="1"/>
          </p:cNvSpPr>
          <p:nvPr/>
        </p:nvSpPr>
        <p:spPr bwMode="auto">
          <a:xfrm flipV="1">
            <a:off x="6007857" y="4116837"/>
            <a:ext cx="10257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3" name="Line 610"/>
          <p:cNvSpPr>
            <a:spLocks noChangeShapeType="1"/>
          </p:cNvSpPr>
          <p:nvPr/>
        </p:nvSpPr>
        <p:spPr bwMode="auto">
          <a:xfrm flipH="1" flipV="1">
            <a:off x="6875361" y="4610554"/>
            <a:ext cx="227134"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4" name="Line 611"/>
          <p:cNvSpPr>
            <a:spLocks noChangeShapeType="1"/>
          </p:cNvSpPr>
          <p:nvPr/>
        </p:nvSpPr>
        <p:spPr bwMode="auto">
          <a:xfrm flipV="1">
            <a:off x="6771323" y="4610557"/>
            <a:ext cx="10404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5" name="Line 612"/>
          <p:cNvSpPr>
            <a:spLocks noChangeShapeType="1"/>
          </p:cNvSpPr>
          <p:nvPr/>
        </p:nvSpPr>
        <p:spPr bwMode="auto">
          <a:xfrm flipH="1" flipV="1">
            <a:off x="5790977" y="4610554"/>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6" name="Line 613"/>
          <p:cNvSpPr>
            <a:spLocks noChangeShapeType="1"/>
          </p:cNvSpPr>
          <p:nvPr/>
        </p:nvSpPr>
        <p:spPr bwMode="auto">
          <a:xfrm flipV="1">
            <a:off x="7319377" y="461055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7" name="Freeform 614"/>
          <p:cNvSpPr>
            <a:spLocks/>
          </p:cNvSpPr>
          <p:nvPr/>
        </p:nvSpPr>
        <p:spPr bwMode="auto">
          <a:xfrm>
            <a:off x="6224732" y="4250189"/>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8" name="Freeform 615"/>
          <p:cNvSpPr>
            <a:spLocks/>
          </p:cNvSpPr>
          <p:nvPr/>
        </p:nvSpPr>
        <p:spPr bwMode="auto">
          <a:xfrm>
            <a:off x="6340498" y="4250189"/>
            <a:ext cx="213946"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9" name="Line 616"/>
          <p:cNvSpPr>
            <a:spLocks noChangeShapeType="1"/>
          </p:cNvSpPr>
          <p:nvPr/>
        </p:nvSpPr>
        <p:spPr bwMode="auto">
          <a:xfrm flipH="1" flipV="1">
            <a:off x="6340498" y="4250187"/>
            <a:ext cx="213946"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0" name="Line 617"/>
          <p:cNvSpPr>
            <a:spLocks noChangeShapeType="1"/>
          </p:cNvSpPr>
          <p:nvPr/>
        </p:nvSpPr>
        <p:spPr bwMode="auto">
          <a:xfrm flipV="1">
            <a:off x="6224732" y="4250187"/>
            <a:ext cx="115765"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1" name="Freeform 618"/>
          <p:cNvSpPr>
            <a:spLocks/>
          </p:cNvSpPr>
          <p:nvPr/>
        </p:nvSpPr>
        <p:spPr bwMode="auto">
          <a:xfrm>
            <a:off x="6988197" y="4643894"/>
            <a:ext cx="21687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2" name="Freeform 619"/>
          <p:cNvSpPr>
            <a:spLocks/>
          </p:cNvSpPr>
          <p:nvPr/>
        </p:nvSpPr>
        <p:spPr bwMode="auto">
          <a:xfrm>
            <a:off x="7102497"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3" name="Freeform 620"/>
          <p:cNvSpPr>
            <a:spLocks/>
          </p:cNvSpPr>
          <p:nvPr/>
        </p:nvSpPr>
        <p:spPr bwMode="auto">
          <a:xfrm>
            <a:off x="6441608" y="4643894"/>
            <a:ext cx="218342"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4" name="Freeform 621"/>
          <p:cNvSpPr>
            <a:spLocks/>
          </p:cNvSpPr>
          <p:nvPr/>
        </p:nvSpPr>
        <p:spPr bwMode="auto">
          <a:xfrm>
            <a:off x="6554442"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5" name="Line 622"/>
          <p:cNvSpPr>
            <a:spLocks noChangeShapeType="1"/>
          </p:cNvSpPr>
          <p:nvPr/>
        </p:nvSpPr>
        <p:spPr bwMode="auto">
          <a:xfrm flipH="1" flipV="1">
            <a:off x="7102497"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6" name="Line 623"/>
          <p:cNvSpPr>
            <a:spLocks noChangeShapeType="1"/>
          </p:cNvSpPr>
          <p:nvPr/>
        </p:nvSpPr>
        <p:spPr bwMode="auto">
          <a:xfrm flipH="1">
            <a:off x="6988197" y="464389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7" name="Line 624"/>
          <p:cNvSpPr>
            <a:spLocks noChangeShapeType="1"/>
          </p:cNvSpPr>
          <p:nvPr/>
        </p:nvSpPr>
        <p:spPr bwMode="auto">
          <a:xfrm flipH="1" flipV="1">
            <a:off x="6554442"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8" name="Line 625"/>
          <p:cNvSpPr>
            <a:spLocks noChangeShapeType="1"/>
          </p:cNvSpPr>
          <p:nvPr/>
        </p:nvSpPr>
        <p:spPr bwMode="auto">
          <a:xfrm flipH="1" flipV="1">
            <a:off x="6007854"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9" name="Line 626"/>
          <p:cNvSpPr>
            <a:spLocks noChangeShapeType="1"/>
          </p:cNvSpPr>
          <p:nvPr/>
        </p:nvSpPr>
        <p:spPr bwMode="auto">
          <a:xfrm flipV="1">
            <a:off x="6441610" y="464389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0" name="Freeform 627"/>
          <p:cNvSpPr>
            <a:spLocks/>
          </p:cNvSpPr>
          <p:nvPr/>
        </p:nvSpPr>
        <p:spPr bwMode="auto">
          <a:xfrm>
            <a:off x="6659949" y="4670875"/>
            <a:ext cx="215412"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1" name="Freeform 628"/>
          <p:cNvSpPr>
            <a:spLocks/>
          </p:cNvSpPr>
          <p:nvPr/>
        </p:nvSpPr>
        <p:spPr bwMode="auto">
          <a:xfrm>
            <a:off x="6771319" y="4670875"/>
            <a:ext cx="216877"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2" name="Line 629"/>
          <p:cNvSpPr>
            <a:spLocks noChangeShapeType="1"/>
          </p:cNvSpPr>
          <p:nvPr/>
        </p:nvSpPr>
        <p:spPr bwMode="auto">
          <a:xfrm flipH="1" flipV="1">
            <a:off x="6771319"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3" name="Line 630"/>
          <p:cNvSpPr>
            <a:spLocks noChangeShapeType="1"/>
          </p:cNvSpPr>
          <p:nvPr/>
        </p:nvSpPr>
        <p:spPr bwMode="auto">
          <a:xfrm flipV="1">
            <a:off x="7205073" y="46708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4" name="Line 631"/>
          <p:cNvSpPr>
            <a:spLocks noChangeShapeType="1"/>
          </p:cNvSpPr>
          <p:nvPr/>
        </p:nvSpPr>
        <p:spPr bwMode="auto">
          <a:xfrm flipV="1">
            <a:off x="6659951" y="467088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5" name="Line 632"/>
          <p:cNvSpPr>
            <a:spLocks noChangeShapeType="1"/>
          </p:cNvSpPr>
          <p:nvPr/>
        </p:nvSpPr>
        <p:spPr bwMode="auto">
          <a:xfrm flipH="1" flipV="1">
            <a:off x="6224732"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6" name="Line 633"/>
          <p:cNvSpPr>
            <a:spLocks noChangeShapeType="1"/>
          </p:cNvSpPr>
          <p:nvPr/>
        </p:nvSpPr>
        <p:spPr bwMode="auto">
          <a:xfrm flipH="1" flipV="1">
            <a:off x="6988197" y="4704212"/>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7" name="Line 634"/>
          <p:cNvSpPr>
            <a:spLocks noChangeShapeType="1"/>
          </p:cNvSpPr>
          <p:nvPr/>
        </p:nvSpPr>
        <p:spPr bwMode="auto">
          <a:xfrm flipH="1">
            <a:off x="6875362" y="4704219"/>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8" name="Line 635"/>
          <p:cNvSpPr>
            <a:spLocks noChangeShapeType="1"/>
          </p:cNvSpPr>
          <p:nvPr/>
        </p:nvSpPr>
        <p:spPr bwMode="auto">
          <a:xfrm flipH="1" flipV="1">
            <a:off x="6441608" y="4704212"/>
            <a:ext cx="218342"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9" name="Line 636"/>
          <p:cNvSpPr>
            <a:spLocks noChangeShapeType="1"/>
          </p:cNvSpPr>
          <p:nvPr/>
        </p:nvSpPr>
        <p:spPr bwMode="auto">
          <a:xfrm flipH="1" flipV="1">
            <a:off x="6659949" y="4731207"/>
            <a:ext cx="21541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0" name="Line 637"/>
          <p:cNvSpPr>
            <a:spLocks noChangeShapeType="1"/>
          </p:cNvSpPr>
          <p:nvPr/>
        </p:nvSpPr>
        <p:spPr bwMode="auto">
          <a:xfrm>
            <a:off x="5949242" y="2189612"/>
            <a:ext cx="559777"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1" name="Line 638"/>
          <p:cNvSpPr>
            <a:spLocks noChangeShapeType="1"/>
          </p:cNvSpPr>
          <p:nvPr/>
        </p:nvSpPr>
        <p:spPr bwMode="auto">
          <a:xfrm flipV="1">
            <a:off x="6179307" y="2488062"/>
            <a:ext cx="317989"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2" name="Line 639"/>
          <p:cNvSpPr>
            <a:spLocks noChangeShapeType="1"/>
          </p:cNvSpPr>
          <p:nvPr/>
        </p:nvSpPr>
        <p:spPr bwMode="auto">
          <a:xfrm>
            <a:off x="6466523" y="2488067"/>
            <a:ext cx="98181"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3" name="Line 640"/>
          <p:cNvSpPr>
            <a:spLocks noChangeShapeType="1"/>
          </p:cNvSpPr>
          <p:nvPr/>
        </p:nvSpPr>
        <p:spPr bwMode="auto">
          <a:xfrm flipV="1">
            <a:off x="5599011" y="1610175"/>
            <a:ext cx="175846"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4" name="Line 641"/>
          <p:cNvSpPr>
            <a:spLocks noChangeShapeType="1"/>
          </p:cNvSpPr>
          <p:nvPr/>
        </p:nvSpPr>
        <p:spPr bwMode="auto">
          <a:xfrm flipV="1">
            <a:off x="5543327" y="2184850"/>
            <a:ext cx="414704"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5" name="Line 642"/>
          <p:cNvSpPr>
            <a:spLocks noChangeShapeType="1"/>
          </p:cNvSpPr>
          <p:nvPr/>
        </p:nvSpPr>
        <p:spPr bwMode="auto">
          <a:xfrm flipH="1" flipV="1">
            <a:off x="5727967" y="2242000"/>
            <a:ext cx="444012"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6" name="Line 643"/>
          <p:cNvSpPr>
            <a:spLocks noChangeShapeType="1"/>
          </p:cNvSpPr>
          <p:nvPr/>
        </p:nvSpPr>
        <p:spPr bwMode="auto">
          <a:xfrm flipH="1" flipV="1">
            <a:off x="5638577" y="1657800"/>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7" name="Line 644"/>
          <p:cNvSpPr>
            <a:spLocks noChangeShapeType="1"/>
          </p:cNvSpPr>
          <p:nvPr/>
        </p:nvSpPr>
        <p:spPr bwMode="auto">
          <a:xfrm flipH="1" flipV="1">
            <a:off x="5568239" y="1314900"/>
            <a:ext cx="703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8" name="Line 645"/>
          <p:cNvSpPr>
            <a:spLocks noChangeShapeType="1"/>
          </p:cNvSpPr>
          <p:nvPr/>
        </p:nvSpPr>
        <p:spPr bwMode="auto">
          <a:xfrm flipV="1">
            <a:off x="5511090" y="1535562"/>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9" name="Rectangle 646"/>
          <p:cNvSpPr>
            <a:spLocks noGrp="1" noChangeArrowheads="1"/>
          </p:cNvSpPr>
          <p:nvPr>
            <p:ph type="title"/>
          </p:nvPr>
        </p:nvSpPr>
        <p:spPr>
          <a:xfrm>
            <a:off x="287358" y="223556"/>
            <a:ext cx="8999004" cy="438958"/>
          </a:xfrm>
        </p:spPr>
        <p:txBody>
          <a:bodyPr/>
          <a:lstStyle/>
          <a:p>
            <a:r>
              <a:rPr lang="en-US" sz="2400" dirty="0"/>
              <a:t>The Classic Strategy: Tighten Tolerances</a:t>
            </a:r>
          </a:p>
        </p:txBody>
      </p:sp>
      <p:sp>
        <p:nvSpPr>
          <p:cNvPr id="22150" name="Rectangle 647"/>
          <p:cNvSpPr>
            <a:spLocks noChangeArrowheads="1"/>
          </p:cNvSpPr>
          <p:nvPr/>
        </p:nvSpPr>
        <p:spPr bwMode="auto">
          <a:xfrm>
            <a:off x="8269674" y="4375601"/>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2151" name="Freeform 648"/>
          <p:cNvSpPr>
            <a:spLocks/>
          </p:cNvSpPr>
          <p:nvPr/>
        </p:nvSpPr>
        <p:spPr bwMode="auto">
          <a:xfrm>
            <a:off x="3658844" y="243250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720481" y="3832675"/>
            <a:ext cx="1785961"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cs typeface="+mn-cs"/>
              </a:rPr>
              <a:t>Required</a:t>
            </a:r>
          </a:p>
          <a:p>
            <a:pPr algn="ctr">
              <a:defRPr/>
            </a:pPr>
            <a:r>
              <a:rPr lang="en-GB" sz="1800" dirty="0">
                <a:solidFill>
                  <a:schemeClr val="bg1"/>
                </a:solidFill>
                <a:ea typeface="+mn-ea"/>
                <a:cs typeface="+mn-cs"/>
              </a:rPr>
              <a:t>Customer</a:t>
            </a:r>
          </a:p>
          <a:p>
            <a:pPr algn="ctr">
              <a:defRPr/>
            </a:pPr>
            <a:r>
              <a:rPr lang="en-GB" sz="1800" dirty="0">
                <a:solidFill>
                  <a:schemeClr val="bg1"/>
                </a:solidFill>
                <a:ea typeface="+mn-ea"/>
                <a:cs typeface="+mn-cs"/>
              </a:rPr>
              <a:t>Performance</a:t>
            </a:r>
          </a:p>
        </p:txBody>
      </p:sp>
      <p:grpSp>
        <p:nvGrpSpPr>
          <p:cNvPr id="22155" name="Group 650"/>
          <p:cNvGrpSpPr>
            <a:grpSpLocks/>
          </p:cNvGrpSpPr>
          <p:nvPr/>
        </p:nvGrpSpPr>
        <p:grpSpPr bwMode="auto">
          <a:xfrm>
            <a:off x="4482391" y="1327600"/>
            <a:ext cx="1094643" cy="3109912"/>
            <a:chOff x="201" y="546"/>
            <a:chExt cx="689" cy="1959"/>
          </a:xfrm>
        </p:grpSpPr>
        <p:sp>
          <p:nvSpPr>
            <p:cNvPr id="22187"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8"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9"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0"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1"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2"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3"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4"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5"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6" name="Oval 660"/>
          <p:cNvSpPr>
            <a:spLocks noChangeArrowheads="1"/>
          </p:cNvSpPr>
          <p:nvPr/>
        </p:nvSpPr>
        <p:spPr bwMode="auto">
          <a:xfrm>
            <a:off x="4413519" y="4339094"/>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57" name="Line 661"/>
          <p:cNvSpPr>
            <a:spLocks noChangeShapeType="1"/>
          </p:cNvSpPr>
          <p:nvPr/>
        </p:nvSpPr>
        <p:spPr bwMode="auto">
          <a:xfrm>
            <a:off x="7438071" y="4264475"/>
            <a:ext cx="219808"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2158" name="Group 662"/>
          <p:cNvGrpSpPr>
            <a:grpSpLocks/>
          </p:cNvGrpSpPr>
          <p:nvPr/>
        </p:nvGrpSpPr>
        <p:grpSpPr bwMode="auto">
          <a:xfrm>
            <a:off x="5578495" y="1327600"/>
            <a:ext cx="1828800" cy="2546350"/>
            <a:chOff x="893" y="551"/>
            <a:chExt cx="1152" cy="1604"/>
          </a:xfrm>
        </p:grpSpPr>
        <p:sp>
          <p:nvSpPr>
            <p:cNvPr id="22178"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79"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0"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1"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2"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3"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4"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5"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6"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9" name="Oval 672"/>
          <p:cNvSpPr>
            <a:spLocks noChangeArrowheads="1"/>
          </p:cNvSpPr>
          <p:nvPr/>
        </p:nvSpPr>
        <p:spPr bwMode="auto">
          <a:xfrm>
            <a:off x="7643224" y="4188278"/>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76" name="Text Box 674"/>
          <p:cNvSpPr txBox="1">
            <a:spLocks noChangeArrowheads="1"/>
          </p:cNvSpPr>
          <p:nvPr/>
        </p:nvSpPr>
        <p:spPr bwMode="auto">
          <a:xfrm>
            <a:off x="3319039" y="4814758"/>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1</a:t>
            </a:r>
            <a:r>
              <a:rPr lang="en-GB" sz="1800" dirty="0"/>
              <a:t> </a:t>
            </a:r>
          </a:p>
        </p:txBody>
      </p:sp>
      <p:sp>
        <p:nvSpPr>
          <p:cNvPr id="22172" name="Line 680"/>
          <p:cNvSpPr>
            <a:spLocks noChangeShapeType="1"/>
          </p:cNvSpPr>
          <p:nvPr/>
        </p:nvSpPr>
        <p:spPr bwMode="gray">
          <a:xfrm flipV="1">
            <a:off x="4878732" y="1166134"/>
            <a:ext cx="0" cy="1199926"/>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73" name="Text Box 681"/>
          <p:cNvSpPr txBox="1">
            <a:spLocks noChangeArrowheads="1"/>
          </p:cNvSpPr>
          <p:nvPr/>
        </p:nvSpPr>
        <p:spPr bwMode="gray">
          <a:xfrm rot="16200000">
            <a:off x="3668795" y="1493816"/>
            <a:ext cx="1578532"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5181886" y="1338719"/>
            <a:ext cx="766937" cy="962025"/>
            <a:chOff x="3634" y="1044"/>
            <a:chExt cx="483" cy="606"/>
          </a:xfrm>
        </p:grpSpPr>
        <p:sp>
          <p:nvSpPr>
            <p:cNvPr id="22168"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2169"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1763917" y="5811031"/>
            <a:ext cx="8715005" cy="64632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cs typeface="+mn-cs"/>
              </a:rPr>
              <a:t>The classic reaction to a sensitive design is to set tighter tolerances. This does work but often comes at a great cost.</a:t>
            </a:r>
          </a:p>
        </p:txBody>
      </p:sp>
      <p:cxnSp>
        <p:nvCxnSpPr>
          <p:cNvPr id="7" name="Straight Connector 6"/>
          <p:cNvCxnSpPr/>
          <p:nvPr/>
        </p:nvCxnSpPr>
        <p:spPr>
          <a:xfrm flipH="1">
            <a:off x="4150023" y="4514078"/>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693" name="Straight Connector 692"/>
          <p:cNvCxnSpPr/>
          <p:nvPr/>
        </p:nvCxnSpPr>
        <p:spPr>
          <a:xfrm flipH="1">
            <a:off x="4427336" y="4541570"/>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3858550" y="4507574"/>
            <a:ext cx="402506" cy="555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98" name="Straight Arrow Connector 697"/>
          <p:cNvCxnSpPr/>
          <p:nvPr/>
        </p:nvCxnSpPr>
        <p:spPr>
          <a:xfrm flipH="1" flipV="1">
            <a:off x="4531434" y="4618337"/>
            <a:ext cx="402780" cy="488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0" name="Straight Arrow Connector 699"/>
          <p:cNvCxnSpPr/>
          <p:nvPr/>
        </p:nvCxnSpPr>
        <p:spPr>
          <a:xfrm flipV="1">
            <a:off x="7612632" y="4487131"/>
            <a:ext cx="377552" cy="23918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3" name="Straight Connector 702"/>
          <p:cNvCxnSpPr/>
          <p:nvPr/>
        </p:nvCxnSpPr>
        <p:spPr>
          <a:xfrm flipH="1" flipV="1">
            <a:off x="7991856" y="4281652"/>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5" name="Straight Connector 704"/>
          <p:cNvCxnSpPr/>
          <p:nvPr/>
        </p:nvCxnSpPr>
        <p:spPr>
          <a:xfrm flipH="1" flipV="1">
            <a:off x="7803045" y="4443529"/>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8" name="Straight Arrow Connector 707"/>
          <p:cNvCxnSpPr/>
          <p:nvPr/>
        </p:nvCxnSpPr>
        <p:spPr>
          <a:xfrm flipH="1">
            <a:off x="8214178" y="4060657"/>
            <a:ext cx="335214" cy="23783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09" name="Text Box 674"/>
          <p:cNvSpPr txBox="1">
            <a:spLocks noChangeArrowheads="1"/>
          </p:cNvSpPr>
          <p:nvPr/>
        </p:nvSpPr>
        <p:spPr bwMode="auto">
          <a:xfrm>
            <a:off x="7837031" y="4209845"/>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2</a:t>
            </a:r>
            <a:r>
              <a:rPr lang="en-GB" sz="1800" dirty="0"/>
              <a:t> </a:t>
            </a:r>
          </a:p>
        </p:txBody>
      </p:sp>
    </p:spTree>
    <p:extLst>
      <p:ext uri="{BB962C8B-B14F-4D97-AF65-F5344CB8AC3E}">
        <p14:creationId xmlns:p14="http://schemas.microsoft.com/office/powerpoint/2010/main" val="713388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7121" y="259728"/>
            <a:ext cx="7541589" cy="357996"/>
          </a:xfrm>
          <a:noFill/>
        </p:spPr>
        <p:txBody>
          <a:bodyPr lIns="0" tIns="0" rIns="0" bIns="0"/>
          <a:lstStyle/>
          <a:p>
            <a:pPr eaLnBrk="1" hangingPunct="1"/>
            <a:r>
              <a:rPr lang="en-US" sz="2800" dirty="0">
                <a:latin typeface="Arial" charset="0"/>
              </a:rPr>
              <a:t>Achieving Design Robustness</a:t>
            </a:r>
          </a:p>
        </p:txBody>
      </p:sp>
      <p:sp>
        <p:nvSpPr>
          <p:cNvPr id="103427"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0484" name="AutoShape 4"/>
          <p:cNvSpPr>
            <a:spLocks noChangeArrowheads="1"/>
          </p:cNvSpPr>
          <p:nvPr/>
        </p:nvSpPr>
        <p:spPr bwMode="gray">
          <a:xfrm>
            <a:off x="5610958" y="1244600"/>
            <a:ext cx="2476984" cy="598488"/>
          </a:xfrm>
          <a:prstGeom prst="wedgeRoundRectCallout">
            <a:avLst>
              <a:gd name="adj1" fmla="val -60604"/>
              <a:gd name="adj2" fmla="val 18199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eaLnBrk="0" hangingPunct="0">
              <a:defRPr/>
            </a:pPr>
            <a:r>
              <a:rPr lang="en-GB" dirty="0">
                <a:solidFill>
                  <a:srgbClr val="FFFFFF"/>
                </a:solidFill>
                <a:ea typeface="+mn-ea"/>
              </a:rPr>
              <a:t>A Robust Optimum</a:t>
            </a:r>
          </a:p>
        </p:txBody>
      </p:sp>
      <p:grpSp>
        <p:nvGrpSpPr>
          <p:cNvPr id="103431" name="Group 5"/>
          <p:cNvGrpSpPr>
            <a:grpSpLocks/>
          </p:cNvGrpSpPr>
          <p:nvPr/>
        </p:nvGrpSpPr>
        <p:grpSpPr bwMode="auto">
          <a:xfrm>
            <a:off x="3208340" y="1565297"/>
            <a:ext cx="4306887" cy="3694113"/>
            <a:chOff x="395" y="1214"/>
            <a:chExt cx="2276" cy="2189"/>
          </a:xfrm>
        </p:grpSpPr>
        <p:grpSp>
          <p:nvGrpSpPr>
            <p:cNvPr id="103446" name="Group 6"/>
            <p:cNvGrpSpPr>
              <a:grpSpLocks/>
            </p:cNvGrpSpPr>
            <p:nvPr/>
          </p:nvGrpSpPr>
          <p:grpSpPr bwMode="auto">
            <a:xfrm>
              <a:off x="395" y="1225"/>
              <a:ext cx="2276" cy="2178"/>
              <a:chOff x="395" y="1225"/>
              <a:chExt cx="2276" cy="2178"/>
            </a:xfrm>
          </p:grpSpPr>
          <p:sp>
            <p:nvSpPr>
              <p:cNvPr id="103449"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0"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1"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2"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3"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4"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5" name="Freeform 13"/>
              <p:cNvSpPr>
                <a:spLocks/>
              </p:cNvSpPr>
              <p:nvPr/>
            </p:nvSpPr>
            <p:spPr bwMode="gray">
              <a:xfrm>
                <a:off x="1157" y="2595"/>
                <a:ext cx="135" cy="52"/>
              </a:xfrm>
              <a:custGeom>
                <a:avLst/>
                <a:gdLst>
                  <a:gd name="T0" fmla="*/ 2668 w 93"/>
                  <a:gd name="T1" fmla="*/ 0 h 32"/>
                  <a:gd name="T2" fmla="*/ 5622 w 93"/>
                  <a:gd name="T3" fmla="*/ 6604 h 32"/>
                  <a:gd name="T4" fmla="*/ 0 w 93"/>
                  <a:gd name="T5" fmla="*/ 4732 h 32"/>
                  <a:gd name="T6" fmla="*/ 2668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6" name="Freeform 14"/>
              <p:cNvSpPr>
                <a:spLocks/>
              </p:cNvSpPr>
              <p:nvPr/>
            </p:nvSpPr>
            <p:spPr bwMode="gray">
              <a:xfrm>
                <a:off x="1221" y="2595"/>
                <a:ext cx="143" cy="52"/>
              </a:xfrm>
              <a:custGeom>
                <a:avLst/>
                <a:gdLst>
                  <a:gd name="T0" fmla="*/ 6266 w 98"/>
                  <a:gd name="T1" fmla="*/ 1883 h 32"/>
                  <a:gd name="T2" fmla="*/ 0 w 98"/>
                  <a:gd name="T3" fmla="*/ 0 h 32"/>
                  <a:gd name="T4" fmla="*/ 3139 w 98"/>
                  <a:gd name="T5" fmla="*/ 6604 h 32"/>
                  <a:gd name="T6" fmla="*/ 6266 w 98"/>
                  <a:gd name="T7" fmla="*/ 1883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7"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8"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9" name="Freeform 17"/>
              <p:cNvSpPr>
                <a:spLocks/>
              </p:cNvSpPr>
              <p:nvPr/>
            </p:nvSpPr>
            <p:spPr bwMode="gray">
              <a:xfrm>
                <a:off x="1292" y="2609"/>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0" name="Freeform 18"/>
              <p:cNvSpPr>
                <a:spLocks/>
              </p:cNvSpPr>
              <p:nvPr/>
            </p:nvSpPr>
            <p:spPr bwMode="gray">
              <a:xfrm>
                <a:off x="1364" y="2609"/>
                <a:ext cx="137" cy="61"/>
              </a:xfrm>
              <a:custGeom>
                <a:avLst/>
                <a:gdLst>
                  <a:gd name="T0" fmla="*/ 5926 w 94"/>
                  <a:gd name="T1" fmla="*/ 3439 h 37"/>
                  <a:gd name="T2" fmla="*/ 0 w 94"/>
                  <a:gd name="T3" fmla="*/ 0 h 37"/>
                  <a:gd name="T4" fmla="*/ 2848 w 94"/>
                  <a:gd name="T5" fmla="*/ 9101 h 37"/>
                  <a:gd name="T6" fmla="*/ 5926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1"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2"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3" name="Freeform 21"/>
              <p:cNvSpPr>
                <a:spLocks/>
              </p:cNvSpPr>
              <p:nvPr/>
            </p:nvSpPr>
            <p:spPr bwMode="gray">
              <a:xfrm>
                <a:off x="1085" y="2632"/>
                <a:ext cx="136" cy="61"/>
              </a:xfrm>
              <a:custGeom>
                <a:avLst/>
                <a:gdLst>
                  <a:gd name="T0" fmla="*/ 3214 w 93"/>
                  <a:gd name="T1" fmla="*/ 0 h 37"/>
                  <a:gd name="T2" fmla="*/ 6092 w 93"/>
                  <a:gd name="T3" fmla="*/ 9101 h 37"/>
                  <a:gd name="T4" fmla="*/ 0 w 93"/>
                  <a:gd name="T5" fmla="*/ 5670 h 37"/>
                  <a:gd name="T6" fmla="*/ 321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4" name="Freeform 22"/>
              <p:cNvSpPr>
                <a:spLocks/>
              </p:cNvSpPr>
              <p:nvPr/>
            </p:nvSpPr>
            <p:spPr bwMode="gray">
              <a:xfrm>
                <a:off x="1157" y="2632"/>
                <a:ext cx="135" cy="61"/>
              </a:xfrm>
              <a:custGeom>
                <a:avLst/>
                <a:gdLst>
                  <a:gd name="T0" fmla="*/ 5622 w 93"/>
                  <a:gd name="T1" fmla="*/ 2254 h 37"/>
                  <a:gd name="T2" fmla="*/ 0 w 93"/>
                  <a:gd name="T3" fmla="*/ 0 h 37"/>
                  <a:gd name="T4" fmla="*/ 2668 w 93"/>
                  <a:gd name="T5" fmla="*/ 9101 h 37"/>
                  <a:gd name="T6" fmla="*/ 562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5"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6" name="Freeform 24"/>
              <p:cNvSpPr>
                <a:spLocks/>
              </p:cNvSpPr>
              <p:nvPr/>
            </p:nvSpPr>
            <p:spPr bwMode="gray">
              <a:xfrm>
                <a:off x="1501" y="2269"/>
                <a:ext cx="136" cy="363"/>
              </a:xfrm>
              <a:custGeom>
                <a:avLst/>
                <a:gdLst>
                  <a:gd name="T0" fmla="*/ 6092 w 93"/>
                  <a:gd name="T1" fmla="*/ 31423 h 221"/>
                  <a:gd name="T2" fmla="*/ 0 w 93"/>
                  <a:gd name="T3" fmla="*/ 51861 h 221"/>
                  <a:gd name="T4" fmla="*/ 2855 w 93"/>
                  <a:gd name="T5" fmla="*/ 0 h 221"/>
                  <a:gd name="T6" fmla="*/ 6092 w 93"/>
                  <a:gd name="T7" fmla="*/ 3142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7"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8"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9"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0"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1" name="Freeform 29"/>
              <p:cNvSpPr>
                <a:spLocks/>
              </p:cNvSpPr>
              <p:nvPr/>
            </p:nvSpPr>
            <p:spPr bwMode="gray">
              <a:xfrm>
                <a:off x="1221" y="2254"/>
                <a:ext cx="143" cy="439"/>
              </a:xfrm>
              <a:custGeom>
                <a:avLst/>
                <a:gdLst>
                  <a:gd name="T0" fmla="*/ 0 w 98"/>
                  <a:gd name="T1" fmla="*/ 63397 h 267"/>
                  <a:gd name="T2" fmla="*/ 6266 w 98"/>
                  <a:gd name="T3" fmla="*/ 0 h 267"/>
                  <a:gd name="T4" fmla="*/ 3139 w 98"/>
                  <a:gd name="T5" fmla="*/ 56721 h 267"/>
                  <a:gd name="T6" fmla="*/ 0 w 98"/>
                  <a:gd name="T7" fmla="*/ 6339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2"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3" name="Freeform 31"/>
              <p:cNvSpPr>
                <a:spLocks/>
              </p:cNvSpPr>
              <p:nvPr/>
            </p:nvSpPr>
            <p:spPr bwMode="gray">
              <a:xfrm>
                <a:off x="1292" y="2254"/>
                <a:ext cx="137" cy="416"/>
              </a:xfrm>
              <a:custGeom>
                <a:avLst/>
                <a:gdLst>
                  <a:gd name="T0" fmla="*/ 5926 w 94"/>
                  <a:gd name="T1" fmla="*/ 60121 h 253"/>
                  <a:gd name="T2" fmla="*/ 0 w 94"/>
                  <a:gd name="T3" fmla="*/ 56740 h 253"/>
                  <a:gd name="T4" fmla="*/ 3059 w 94"/>
                  <a:gd name="T5" fmla="*/ 0 h 253"/>
                  <a:gd name="T6" fmla="*/ 5926 w 94"/>
                  <a:gd name="T7" fmla="*/ 60121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4"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5"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6"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7" name="Freeform 35"/>
              <p:cNvSpPr>
                <a:spLocks/>
              </p:cNvSpPr>
              <p:nvPr/>
            </p:nvSpPr>
            <p:spPr bwMode="gray">
              <a:xfrm>
                <a:off x="1565" y="2269"/>
                <a:ext cx="137" cy="220"/>
              </a:xfrm>
              <a:custGeom>
                <a:avLst/>
                <a:gdLst>
                  <a:gd name="T0" fmla="*/ 3059 w 94"/>
                  <a:gd name="T1" fmla="*/ 31314 h 134"/>
                  <a:gd name="T2" fmla="*/ 5926 w 94"/>
                  <a:gd name="T3" fmla="*/ 4448 h 134"/>
                  <a:gd name="T4" fmla="*/ 0 w 94"/>
                  <a:gd name="T5" fmla="*/ 0 h 134"/>
                  <a:gd name="T6" fmla="*/ 3059 w 94"/>
                  <a:gd name="T7" fmla="*/ 31314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8" name="Freeform 36"/>
              <p:cNvSpPr>
                <a:spLocks/>
              </p:cNvSpPr>
              <p:nvPr/>
            </p:nvSpPr>
            <p:spPr bwMode="gray">
              <a:xfrm>
                <a:off x="1637" y="2300"/>
                <a:ext cx="137" cy="196"/>
              </a:xfrm>
              <a:custGeom>
                <a:avLst/>
                <a:gdLst>
                  <a:gd name="T0" fmla="*/ 5926 w 94"/>
                  <a:gd name="T1" fmla="*/ 28810 h 119"/>
                  <a:gd name="T2" fmla="*/ 0 w 94"/>
                  <a:gd name="T3" fmla="*/ 27705 h 119"/>
                  <a:gd name="T4" fmla="*/ 2848 w 94"/>
                  <a:gd name="T5" fmla="*/ 0 h 119"/>
                  <a:gd name="T6" fmla="*/ 5926 w 94"/>
                  <a:gd name="T7" fmla="*/ 2881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9"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0" name="Freeform 38"/>
              <p:cNvSpPr>
                <a:spLocks/>
              </p:cNvSpPr>
              <p:nvPr/>
            </p:nvSpPr>
            <p:spPr bwMode="gray">
              <a:xfrm>
                <a:off x="1019" y="2670"/>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1" name="Freeform 39"/>
              <p:cNvSpPr>
                <a:spLocks/>
              </p:cNvSpPr>
              <p:nvPr/>
            </p:nvSpPr>
            <p:spPr bwMode="gray">
              <a:xfrm>
                <a:off x="1085" y="2670"/>
                <a:ext cx="136" cy="61"/>
              </a:xfrm>
              <a:custGeom>
                <a:avLst/>
                <a:gdLst>
                  <a:gd name="T0" fmla="*/ 6092 w 93"/>
                  <a:gd name="T1" fmla="*/ 3439 h 37"/>
                  <a:gd name="T2" fmla="*/ 0 w 93"/>
                  <a:gd name="T3" fmla="*/ 0 h 37"/>
                  <a:gd name="T4" fmla="*/ 3214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2" name="Freeform 40"/>
              <p:cNvSpPr>
                <a:spLocks/>
              </p:cNvSpPr>
              <p:nvPr/>
            </p:nvSpPr>
            <p:spPr bwMode="gray">
              <a:xfrm>
                <a:off x="1364" y="2012"/>
                <a:ext cx="137" cy="658"/>
              </a:xfrm>
              <a:custGeom>
                <a:avLst/>
                <a:gdLst>
                  <a:gd name="T0" fmla="*/ 0 w 94"/>
                  <a:gd name="T1" fmla="*/ 35114 h 400"/>
                  <a:gd name="T2" fmla="*/ 5926 w 94"/>
                  <a:gd name="T3" fmla="*/ 0 h 400"/>
                  <a:gd name="T4" fmla="*/ 2848 w 94"/>
                  <a:gd name="T5" fmla="*/ 95453 h 400"/>
                  <a:gd name="T6" fmla="*/ 0 w 94"/>
                  <a:gd name="T7" fmla="*/ 35114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3"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4"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5"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6" name="Freeform 44"/>
              <p:cNvSpPr>
                <a:spLocks/>
              </p:cNvSpPr>
              <p:nvPr/>
            </p:nvSpPr>
            <p:spPr bwMode="gray">
              <a:xfrm>
                <a:off x="1702" y="2300"/>
                <a:ext cx="143" cy="196"/>
              </a:xfrm>
              <a:custGeom>
                <a:avLst/>
                <a:gdLst>
                  <a:gd name="T0" fmla="*/ 3139 w 98"/>
                  <a:gd name="T1" fmla="*/ 28810 h 119"/>
                  <a:gd name="T2" fmla="*/ 6266 w 98"/>
                  <a:gd name="T3" fmla="*/ 6448 h 119"/>
                  <a:gd name="T4" fmla="*/ 0 w 98"/>
                  <a:gd name="T5" fmla="*/ 0 h 119"/>
                  <a:gd name="T6" fmla="*/ 3139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7" name="Freeform 45"/>
              <p:cNvSpPr>
                <a:spLocks/>
              </p:cNvSpPr>
              <p:nvPr/>
            </p:nvSpPr>
            <p:spPr bwMode="gray">
              <a:xfrm>
                <a:off x="1774" y="2344"/>
                <a:ext cx="137" cy="160"/>
              </a:xfrm>
              <a:custGeom>
                <a:avLst/>
                <a:gdLst>
                  <a:gd name="T0" fmla="*/ 5926 w 94"/>
                  <a:gd name="T1" fmla="*/ 23845 h 97"/>
                  <a:gd name="T2" fmla="*/ 0 w 94"/>
                  <a:gd name="T3" fmla="*/ 22694 h 97"/>
                  <a:gd name="T4" fmla="*/ 3059 w 94"/>
                  <a:gd name="T5" fmla="*/ 0 h 97"/>
                  <a:gd name="T6" fmla="*/ 5926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8"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9"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0" name="Freeform 48"/>
              <p:cNvSpPr>
                <a:spLocks/>
              </p:cNvSpPr>
              <p:nvPr/>
            </p:nvSpPr>
            <p:spPr bwMode="gray">
              <a:xfrm>
                <a:off x="1157" y="2020"/>
                <a:ext cx="135" cy="711"/>
              </a:xfrm>
              <a:custGeom>
                <a:avLst/>
                <a:gdLst>
                  <a:gd name="T0" fmla="*/ 0 w 93"/>
                  <a:gd name="T1" fmla="*/ 103684 h 432"/>
                  <a:gd name="T2" fmla="*/ 5622 w 93"/>
                  <a:gd name="T3" fmla="*/ 0 h 432"/>
                  <a:gd name="T4" fmla="*/ 2668 w 93"/>
                  <a:gd name="T5" fmla="*/ 98204 h 432"/>
                  <a:gd name="T6" fmla="*/ 0 w 93"/>
                  <a:gd name="T7" fmla="*/ 103684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1"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2" name="Freeform 50"/>
              <p:cNvSpPr>
                <a:spLocks/>
              </p:cNvSpPr>
              <p:nvPr/>
            </p:nvSpPr>
            <p:spPr bwMode="gray">
              <a:xfrm>
                <a:off x="1221" y="2020"/>
                <a:ext cx="143" cy="673"/>
              </a:xfrm>
              <a:custGeom>
                <a:avLst/>
                <a:gdLst>
                  <a:gd name="T0" fmla="*/ 6266 w 98"/>
                  <a:gd name="T1" fmla="*/ 34070 h 409"/>
                  <a:gd name="T2" fmla="*/ 0 w 98"/>
                  <a:gd name="T3" fmla="*/ 97914 h 409"/>
                  <a:gd name="T4" fmla="*/ 3139 w 98"/>
                  <a:gd name="T5" fmla="*/ 0 h 409"/>
                  <a:gd name="T6" fmla="*/ 6266 w 98"/>
                  <a:gd name="T7" fmla="*/ 34070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3"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4"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5" name="Freeform 53"/>
              <p:cNvSpPr>
                <a:spLocks/>
              </p:cNvSpPr>
              <p:nvPr/>
            </p:nvSpPr>
            <p:spPr bwMode="gray">
              <a:xfrm>
                <a:off x="1845" y="2344"/>
                <a:ext cx="137" cy="160"/>
              </a:xfrm>
              <a:custGeom>
                <a:avLst/>
                <a:gdLst>
                  <a:gd name="T0" fmla="*/ 2848 w 94"/>
                  <a:gd name="T1" fmla="*/ 23845 h 97"/>
                  <a:gd name="T2" fmla="*/ 5926 w 94"/>
                  <a:gd name="T3" fmla="*/ 0 h 97"/>
                  <a:gd name="T4" fmla="*/ 0 w 94"/>
                  <a:gd name="T5" fmla="*/ 0 h 97"/>
                  <a:gd name="T6" fmla="*/ 2848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6" name="Freeform 54"/>
              <p:cNvSpPr>
                <a:spLocks/>
              </p:cNvSpPr>
              <p:nvPr/>
            </p:nvSpPr>
            <p:spPr bwMode="gray">
              <a:xfrm>
                <a:off x="1911" y="2344"/>
                <a:ext cx="136" cy="160"/>
              </a:xfrm>
              <a:custGeom>
                <a:avLst/>
                <a:gdLst>
                  <a:gd name="T0" fmla="*/ 6092 w 93"/>
                  <a:gd name="T1" fmla="*/ 18202 h 97"/>
                  <a:gd name="T2" fmla="*/ 0 w 93"/>
                  <a:gd name="T3" fmla="*/ 23845 h 97"/>
                  <a:gd name="T4" fmla="*/ 3214 w 93"/>
                  <a:gd name="T5" fmla="*/ 0 h 97"/>
                  <a:gd name="T6" fmla="*/ 6092 w 93"/>
                  <a:gd name="T7" fmla="*/ 1820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7"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8"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9" name="Freeform 57"/>
              <p:cNvSpPr>
                <a:spLocks/>
              </p:cNvSpPr>
              <p:nvPr/>
            </p:nvSpPr>
            <p:spPr bwMode="gray">
              <a:xfrm>
                <a:off x="948" y="2708"/>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0" name="Freeform 58"/>
              <p:cNvSpPr>
                <a:spLocks/>
              </p:cNvSpPr>
              <p:nvPr/>
            </p:nvSpPr>
            <p:spPr bwMode="gray">
              <a:xfrm>
                <a:off x="1019" y="2708"/>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1"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2"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3" name="Freeform 61"/>
              <p:cNvSpPr>
                <a:spLocks/>
              </p:cNvSpPr>
              <p:nvPr/>
            </p:nvSpPr>
            <p:spPr bwMode="gray">
              <a:xfrm>
                <a:off x="1501" y="1997"/>
                <a:ext cx="136" cy="272"/>
              </a:xfrm>
              <a:custGeom>
                <a:avLst/>
                <a:gdLst>
                  <a:gd name="T0" fmla="*/ 2855 w 93"/>
                  <a:gd name="T1" fmla="*/ 40289 h 165"/>
                  <a:gd name="T2" fmla="*/ 6092 w 93"/>
                  <a:gd name="T3" fmla="*/ 0 h 165"/>
                  <a:gd name="T4" fmla="*/ 0 w 93"/>
                  <a:gd name="T5" fmla="*/ 2253 h 165"/>
                  <a:gd name="T6" fmla="*/ 2855 w 93"/>
                  <a:gd name="T7" fmla="*/ 4028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4" name="Freeform 62"/>
              <p:cNvSpPr>
                <a:spLocks/>
              </p:cNvSpPr>
              <p:nvPr/>
            </p:nvSpPr>
            <p:spPr bwMode="gray">
              <a:xfrm>
                <a:off x="1565" y="1997"/>
                <a:ext cx="137" cy="303"/>
              </a:xfrm>
              <a:custGeom>
                <a:avLst/>
                <a:gdLst>
                  <a:gd name="T0" fmla="*/ 5926 w 94"/>
                  <a:gd name="T1" fmla="*/ 44467 h 184"/>
                  <a:gd name="T2" fmla="*/ 0 w 94"/>
                  <a:gd name="T3" fmla="*/ 39900 h 184"/>
                  <a:gd name="T4" fmla="*/ 3059 w 94"/>
                  <a:gd name="T5" fmla="*/ 0 h 184"/>
                  <a:gd name="T6" fmla="*/ 5926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5"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6" name="Freeform 64"/>
              <p:cNvSpPr>
                <a:spLocks/>
              </p:cNvSpPr>
              <p:nvPr/>
            </p:nvSpPr>
            <p:spPr bwMode="gray">
              <a:xfrm>
                <a:off x="1982" y="2344"/>
                <a:ext cx="136" cy="122"/>
              </a:xfrm>
              <a:custGeom>
                <a:avLst/>
                <a:gdLst>
                  <a:gd name="T0" fmla="*/ 2855 w 93"/>
                  <a:gd name="T1" fmla="*/ 18077 h 74"/>
                  <a:gd name="T2" fmla="*/ 6092 w 93"/>
                  <a:gd name="T3" fmla="*/ 5670 h 74"/>
                  <a:gd name="T4" fmla="*/ 0 w 93"/>
                  <a:gd name="T5" fmla="*/ 0 h 74"/>
                  <a:gd name="T6" fmla="*/ 2855 w 93"/>
                  <a:gd name="T7" fmla="*/ 1807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7" name="Freeform 65"/>
              <p:cNvSpPr>
                <a:spLocks/>
              </p:cNvSpPr>
              <p:nvPr/>
            </p:nvSpPr>
            <p:spPr bwMode="gray">
              <a:xfrm>
                <a:off x="2047" y="2382"/>
                <a:ext cx="143" cy="84"/>
              </a:xfrm>
              <a:custGeom>
                <a:avLst/>
                <a:gdLst>
                  <a:gd name="T0" fmla="*/ 6266 w 98"/>
                  <a:gd name="T1" fmla="*/ 11144 h 51"/>
                  <a:gd name="T2" fmla="*/ 0 w 98"/>
                  <a:gd name="T3" fmla="*/ 12305 h 51"/>
                  <a:gd name="T4" fmla="*/ 3139 w 98"/>
                  <a:gd name="T5" fmla="*/ 0 h 51"/>
                  <a:gd name="T6" fmla="*/ 6266 w 98"/>
                  <a:gd name="T7" fmla="*/ 11144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8"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9"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0" name="Freeform 68"/>
              <p:cNvSpPr>
                <a:spLocks/>
              </p:cNvSpPr>
              <p:nvPr/>
            </p:nvSpPr>
            <p:spPr bwMode="gray">
              <a:xfrm>
                <a:off x="1085" y="1793"/>
                <a:ext cx="136" cy="976"/>
              </a:xfrm>
              <a:custGeom>
                <a:avLst/>
                <a:gdLst>
                  <a:gd name="T0" fmla="*/ 0 w 93"/>
                  <a:gd name="T1" fmla="*/ 142322 h 593"/>
                  <a:gd name="T2" fmla="*/ 6092 w 93"/>
                  <a:gd name="T3" fmla="*/ 0 h 593"/>
                  <a:gd name="T4" fmla="*/ 3214 w 93"/>
                  <a:gd name="T5" fmla="*/ 136826 h 593"/>
                  <a:gd name="T6" fmla="*/ 0 w 93"/>
                  <a:gd name="T7" fmla="*/ 142322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1"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2" name="Freeform 70"/>
              <p:cNvSpPr>
                <a:spLocks/>
              </p:cNvSpPr>
              <p:nvPr/>
            </p:nvSpPr>
            <p:spPr bwMode="gray">
              <a:xfrm>
                <a:off x="1157" y="1793"/>
                <a:ext cx="135" cy="938"/>
              </a:xfrm>
              <a:custGeom>
                <a:avLst/>
                <a:gdLst>
                  <a:gd name="T0" fmla="*/ 5622 w 93"/>
                  <a:gd name="T1" fmla="*/ 33065 h 570"/>
                  <a:gd name="T2" fmla="*/ 0 w 93"/>
                  <a:gd name="T3" fmla="*/ 136672 h 570"/>
                  <a:gd name="T4" fmla="*/ 2668 w 93"/>
                  <a:gd name="T5" fmla="*/ 0 h 570"/>
                  <a:gd name="T6" fmla="*/ 5622 w 93"/>
                  <a:gd name="T7" fmla="*/ 3306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3"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4" name="Freeform 72"/>
              <p:cNvSpPr>
                <a:spLocks/>
              </p:cNvSpPr>
              <p:nvPr/>
            </p:nvSpPr>
            <p:spPr bwMode="gray">
              <a:xfrm>
                <a:off x="1637" y="1997"/>
                <a:ext cx="137" cy="303"/>
              </a:xfrm>
              <a:custGeom>
                <a:avLst/>
                <a:gdLst>
                  <a:gd name="T0" fmla="*/ 2848 w 94"/>
                  <a:gd name="T1" fmla="*/ 44467 h 184"/>
                  <a:gd name="T2" fmla="*/ 5926 w 94"/>
                  <a:gd name="T3" fmla="*/ 17635 h 184"/>
                  <a:gd name="T4" fmla="*/ 0 w 94"/>
                  <a:gd name="T5" fmla="*/ 0 h 184"/>
                  <a:gd name="T6" fmla="*/ 2848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5" name="Freeform 73"/>
              <p:cNvSpPr>
                <a:spLocks/>
              </p:cNvSpPr>
              <p:nvPr/>
            </p:nvSpPr>
            <p:spPr bwMode="gray">
              <a:xfrm>
                <a:off x="1702" y="2117"/>
                <a:ext cx="143" cy="227"/>
              </a:xfrm>
              <a:custGeom>
                <a:avLst/>
                <a:gdLst>
                  <a:gd name="T0" fmla="*/ 6266 w 98"/>
                  <a:gd name="T1" fmla="*/ 32900 h 138"/>
                  <a:gd name="T2" fmla="*/ 0 w 98"/>
                  <a:gd name="T3" fmla="*/ 26531 h 138"/>
                  <a:gd name="T4" fmla="*/ 3139 w 98"/>
                  <a:gd name="T5" fmla="*/ 0 h 138"/>
                  <a:gd name="T6" fmla="*/ 6266 w 98"/>
                  <a:gd name="T7" fmla="*/ 32900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6"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7" name="Freeform 75"/>
              <p:cNvSpPr>
                <a:spLocks/>
              </p:cNvSpPr>
              <p:nvPr/>
            </p:nvSpPr>
            <p:spPr bwMode="gray">
              <a:xfrm>
                <a:off x="2118" y="2382"/>
                <a:ext cx="137" cy="99"/>
              </a:xfrm>
              <a:custGeom>
                <a:avLst/>
                <a:gdLst>
                  <a:gd name="T0" fmla="*/ 3059 w 94"/>
                  <a:gd name="T1" fmla="*/ 11326 h 60"/>
                  <a:gd name="T2" fmla="*/ 5926 w 94"/>
                  <a:gd name="T3" fmla="*/ 14789 h 60"/>
                  <a:gd name="T4" fmla="*/ 0 w 94"/>
                  <a:gd name="T5" fmla="*/ 0 h 60"/>
                  <a:gd name="T6" fmla="*/ 3059 w 94"/>
                  <a:gd name="T7" fmla="*/ 1132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8" name="Freeform 76"/>
              <p:cNvSpPr>
                <a:spLocks/>
              </p:cNvSpPr>
              <p:nvPr/>
            </p:nvSpPr>
            <p:spPr bwMode="gray">
              <a:xfrm>
                <a:off x="2190" y="2458"/>
                <a:ext cx="137" cy="53"/>
              </a:xfrm>
              <a:custGeom>
                <a:avLst/>
                <a:gdLst>
                  <a:gd name="T0" fmla="*/ 5926 w 94"/>
                  <a:gd name="T1" fmla="*/ 8280 h 32"/>
                  <a:gd name="T2" fmla="*/ 0 w 94"/>
                  <a:gd name="T3" fmla="*/ 0 h 32"/>
                  <a:gd name="T4" fmla="*/ 2848 w 94"/>
                  <a:gd name="T5" fmla="*/ 3553 h 32"/>
                  <a:gd name="T6" fmla="*/ 5926 w 94"/>
                  <a:gd name="T7" fmla="*/ 8280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9" name="Freeform 77"/>
              <p:cNvSpPr>
                <a:spLocks/>
              </p:cNvSpPr>
              <p:nvPr/>
            </p:nvSpPr>
            <p:spPr bwMode="gray">
              <a:xfrm>
                <a:off x="876" y="2110"/>
                <a:ext cx="143" cy="680"/>
              </a:xfrm>
              <a:custGeom>
                <a:avLst/>
                <a:gdLst>
                  <a:gd name="T0" fmla="*/ 0 w 98"/>
                  <a:gd name="T1" fmla="*/ 99594 h 413"/>
                  <a:gd name="T2" fmla="*/ 6266 w 98"/>
                  <a:gd name="T3" fmla="*/ 0 h 413"/>
                  <a:gd name="T4" fmla="*/ 3139 w 98"/>
                  <a:gd name="T5" fmla="*/ 93124 h 413"/>
                  <a:gd name="T6" fmla="*/ 0 w 98"/>
                  <a:gd name="T7" fmla="*/ 9959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0" name="Freeform 78"/>
              <p:cNvSpPr>
                <a:spLocks/>
              </p:cNvSpPr>
              <p:nvPr/>
            </p:nvSpPr>
            <p:spPr bwMode="gray">
              <a:xfrm>
                <a:off x="948" y="2110"/>
                <a:ext cx="137" cy="659"/>
              </a:xfrm>
              <a:custGeom>
                <a:avLst/>
                <a:gdLst>
                  <a:gd name="T0" fmla="*/ 5926 w 94"/>
                  <a:gd name="T1" fmla="*/ 97086 h 400"/>
                  <a:gd name="T2" fmla="*/ 0 w 94"/>
                  <a:gd name="T3" fmla="*/ 93723 h 400"/>
                  <a:gd name="T4" fmla="*/ 3059 w 94"/>
                  <a:gd name="T5" fmla="*/ 0 h 400"/>
                  <a:gd name="T6" fmla="*/ 5926 w 94"/>
                  <a:gd name="T7" fmla="*/ 97086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1"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2"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3"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4"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5"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6" name="Freeform 84"/>
              <p:cNvSpPr>
                <a:spLocks/>
              </p:cNvSpPr>
              <p:nvPr/>
            </p:nvSpPr>
            <p:spPr bwMode="gray">
              <a:xfrm>
                <a:off x="1774" y="2117"/>
                <a:ext cx="137" cy="227"/>
              </a:xfrm>
              <a:custGeom>
                <a:avLst/>
                <a:gdLst>
                  <a:gd name="T0" fmla="*/ 3059 w 94"/>
                  <a:gd name="T1" fmla="*/ 32900 h 138"/>
                  <a:gd name="T2" fmla="*/ 5926 w 94"/>
                  <a:gd name="T3" fmla="*/ 11056 h 138"/>
                  <a:gd name="T4" fmla="*/ 0 w 94"/>
                  <a:gd name="T5" fmla="*/ 0 h 138"/>
                  <a:gd name="T6" fmla="*/ 3059 w 94"/>
                  <a:gd name="T7" fmla="*/ 3290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7" name="Freeform 85"/>
              <p:cNvSpPr>
                <a:spLocks/>
              </p:cNvSpPr>
              <p:nvPr/>
            </p:nvSpPr>
            <p:spPr bwMode="gray">
              <a:xfrm>
                <a:off x="1845" y="2193"/>
                <a:ext cx="137" cy="151"/>
              </a:xfrm>
              <a:custGeom>
                <a:avLst/>
                <a:gdLst>
                  <a:gd name="T0" fmla="*/ 5926 w 94"/>
                  <a:gd name="T1" fmla="*/ 21431 h 92"/>
                  <a:gd name="T2" fmla="*/ 0 w 94"/>
                  <a:gd name="T3" fmla="*/ 21431 h 92"/>
                  <a:gd name="T4" fmla="*/ 2848 w 94"/>
                  <a:gd name="T5" fmla="*/ 0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8"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9"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0" name="Freeform 88"/>
              <p:cNvSpPr>
                <a:spLocks/>
              </p:cNvSpPr>
              <p:nvPr/>
            </p:nvSpPr>
            <p:spPr bwMode="gray">
              <a:xfrm>
                <a:off x="2327" y="2511"/>
                <a:ext cx="135" cy="296"/>
              </a:xfrm>
              <a:custGeom>
                <a:avLst/>
                <a:gdLst>
                  <a:gd name="T0" fmla="*/ 5622 w 93"/>
                  <a:gd name="T1" fmla="*/ 37278 h 180"/>
                  <a:gd name="T2" fmla="*/ 0 w 93"/>
                  <a:gd name="T3" fmla="*/ 0 h 180"/>
                  <a:gd name="T4" fmla="*/ 2668 w 93"/>
                  <a:gd name="T5" fmla="*/ 42838 h 180"/>
                  <a:gd name="T6" fmla="*/ 5622 w 93"/>
                  <a:gd name="T7" fmla="*/ 37278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1" name="Freeform 89"/>
              <p:cNvSpPr>
                <a:spLocks/>
              </p:cNvSpPr>
              <p:nvPr/>
            </p:nvSpPr>
            <p:spPr bwMode="gray">
              <a:xfrm>
                <a:off x="2255" y="2481"/>
                <a:ext cx="136" cy="326"/>
              </a:xfrm>
              <a:custGeom>
                <a:avLst/>
                <a:gdLst>
                  <a:gd name="T0" fmla="*/ 3214 w 93"/>
                  <a:gd name="T1" fmla="*/ 4365 h 198"/>
                  <a:gd name="T2" fmla="*/ 6092 w 93"/>
                  <a:gd name="T3" fmla="*/ 47729 h 198"/>
                  <a:gd name="T4" fmla="*/ 0 w 93"/>
                  <a:gd name="T5" fmla="*/ 0 h 198"/>
                  <a:gd name="T6" fmla="*/ 3214 w 93"/>
                  <a:gd name="T7" fmla="*/ 4365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2"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3"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4"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5" name="Freeform 93"/>
              <p:cNvSpPr>
                <a:spLocks/>
              </p:cNvSpPr>
              <p:nvPr/>
            </p:nvSpPr>
            <p:spPr bwMode="gray">
              <a:xfrm>
                <a:off x="1019" y="1498"/>
                <a:ext cx="138" cy="1271"/>
              </a:xfrm>
              <a:custGeom>
                <a:avLst/>
                <a:gdLst>
                  <a:gd name="T0" fmla="*/ 0 w 94"/>
                  <a:gd name="T1" fmla="*/ 89615 h 772"/>
                  <a:gd name="T2" fmla="*/ 6429 w 94"/>
                  <a:gd name="T3" fmla="*/ 0 h 772"/>
                  <a:gd name="T4" fmla="*/ 3057 w 94"/>
                  <a:gd name="T5" fmla="*/ 186001 h 772"/>
                  <a:gd name="T6" fmla="*/ 0 w 94"/>
                  <a:gd name="T7" fmla="*/ 89615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6" name="Freeform 94"/>
              <p:cNvSpPr>
                <a:spLocks/>
              </p:cNvSpPr>
              <p:nvPr/>
            </p:nvSpPr>
            <p:spPr bwMode="gray">
              <a:xfrm>
                <a:off x="1085" y="1498"/>
                <a:ext cx="136" cy="1271"/>
              </a:xfrm>
              <a:custGeom>
                <a:avLst/>
                <a:gdLst>
                  <a:gd name="T0" fmla="*/ 6092 w 93"/>
                  <a:gd name="T1" fmla="*/ 43171 h 772"/>
                  <a:gd name="T2" fmla="*/ 0 w 93"/>
                  <a:gd name="T3" fmla="*/ 186001 h 772"/>
                  <a:gd name="T4" fmla="*/ 3214 w 93"/>
                  <a:gd name="T5" fmla="*/ 0 h 772"/>
                  <a:gd name="T6" fmla="*/ 6092 w 93"/>
                  <a:gd name="T7" fmla="*/ 43171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7" name="Freeform 95"/>
              <p:cNvSpPr>
                <a:spLocks/>
              </p:cNvSpPr>
              <p:nvPr/>
            </p:nvSpPr>
            <p:spPr bwMode="gray">
              <a:xfrm>
                <a:off x="2391" y="2769"/>
                <a:ext cx="144" cy="59"/>
              </a:xfrm>
              <a:custGeom>
                <a:avLst/>
                <a:gdLst>
                  <a:gd name="T0" fmla="*/ 3004 w 99"/>
                  <a:gd name="T1" fmla="*/ 0 h 36"/>
                  <a:gd name="T2" fmla="*/ 6087 w 99"/>
                  <a:gd name="T3" fmla="*/ 8289 h 36"/>
                  <a:gd name="T4" fmla="*/ 0 w 99"/>
                  <a:gd name="T5" fmla="*/ 5307 h 36"/>
                  <a:gd name="T6" fmla="*/ 3004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8" name="Freeform 96"/>
              <p:cNvSpPr>
                <a:spLocks/>
              </p:cNvSpPr>
              <p:nvPr/>
            </p:nvSpPr>
            <p:spPr bwMode="gray">
              <a:xfrm>
                <a:off x="2462" y="2769"/>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9"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0"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1"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2"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3" name="Freeform 101"/>
              <p:cNvSpPr>
                <a:spLocks/>
              </p:cNvSpPr>
              <p:nvPr/>
            </p:nvSpPr>
            <p:spPr bwMode="gray">
              <a:xfrm>
                <a:off x="1911" y="2193"/>
                <a:ext cx="136" cy="151"/>
              </a:xfrm>
              <a:custGeom>
                <a:avLst/>
                <a:gdLst>
                  <a:gd name="T0" fmla="*/ 3214 w 93"/>
                  <a:gd name="T1" fmla="*/ 21431 h 92"/>
                  <a:gd name="T2" fmla="*/ 6092 w 93"/>
                  <a:gd name="T3" fmla="*/ 13897 h 92"/>
                  <a:gd name="T4" fmla="*/ 0 w 93"/>
                  <a:gd name="T5" fmla="*/ 0 h 92"/>
                  <a:gd name="T6" fmla="*/ 3214 w 93"/>
                  <a:gd name="T7" fmla="*/ 2143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4" name="Freeform 102"/>
              <p:cNvSpPr>
                <a:spLocks/>
              </p:cNvSpPr>
              <p:nvPr/>
            </p:nvSpPr>
            <p:spPr bwMode="gray">
              <a:xfrm>
                <a:off x="1982" y="2292"/>
                <a:ext cx="136" cy="90"/>
              </a:xfrm>
              <a:custGeom>
                <a:avLst/>
                <a:gdLst>
                  <a:gd name="T0" fmla="*/ 6092 w 93"/>
                  <a:gd name="T1" fmla="*/ 12374 h 55"/>
                  <a:gd name="T2" fmla="*/ 0 w 93"/>
                  <a:gd name="T3" fmla="*/ 7120 h 55"/>
                  <a:gd name="T4" fmla="*/ 2855 w 93"/>
                  <a:gd name="T5" fmla="*/ 0 h 55"/>
                  <a:gd name="T6" fmla="*/ 6092 w 93"/>
                  <a:gd name="T7" fmla="*/ 12374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5"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6"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7" name="Freeform 105"/>
              <p:cNvSpPr>
                <a:spLocks/>
              </p:cNvSpPr>
              <p:nvPr/>
            </p:nvSpPr>
            <p:spPr bwMode="gray">
              <a:xfrm>
                <a:off x="811" y="2020"/>
                <a:ext cx="137" cy="808"/>
              </a:xfrm>
              <a:custGeom>
                <a:avLst/>
                <a:gdLst>
                  <a:gd name="T0" fmla="*/ 0 w 94"/>
                  <a:gd name="T1" fmla="*/ 117724 h 491"/>
                  <a:gd name="T2" fmla="*/ 5926 w 94"/>
                  <a:gd name="T3" fmla="*/ 0 h 491"/>
                  <a:gd name="T4" fmla="*/ 2848 w 94"/>
                  <a:gd name="T5" fmla="*/ 112124 h 491"/>
                  <a:gd name="T6" fmla="*/ 0 w 94"/>
                  <a:gd name="T7" fmla="*/ 117724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8" name="Freeform 106"/>
              <p:cNvSpPr>
                <a:spLocks/>
              </p:cNvSpPr>
              <p:nvPr/>
            </p:nvSpPr>
            <p:spPr bwMode="gray">
              <a:xfrm>
                <a:off x="876" y="2020"/>
                <a:ext cx="143" cy="770"/>
              </a:xfrm>
              <a:custGeom>
                <a:avLst/>
                <a:gdLst>
                  <a:gd name="T0" fmla="*/ 6266 w 98"/>
                  <a:gd name="T1" fmla="*/ 13093 h 468"/>
                  <a:gd name="T2" fmla="*/ 0 w 98"/>
                  <a:gd name="T3" fmla="*/ 111935 h 468"/>
                  <a:gd name="T4" fmla="*/ 3139 w 98"/>
                  <a:gd name="T5" fmla="*/ 0 h 468"/>
                  <a:gd name="T6" fmla="*/ 6266 w 98"/>
                  <a:gd name="T7" fmla="*/ 13093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9" name="Freeform 107"/>
              <p:cNvSpPr>
                <a:spLocks/>
              </p:cNvSpPr>
              <p:nvPr/>
            </p:nvSpPr>
            <p:spPr bwMode="gray">
              <a:xfrm>
                <a:off x="2535" y="2790"/>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0"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1"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2"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3" name="Freeform 111"/>
              <p:cNvSpPr>
                <a:spLocks/>
              </p:cNvSpPr>
              <p:nvPr/>
            </p:nvSpPr>
            <p:spPr bwMode="gray">
              <a:xfrm>
                <a:off x="2118" y="2382"/>
                <a:ext cx="137" cy="99"/>
              </a:xfrm>
              <a:custGeom>
                <a:avLst/>
                <a:gdLst>
                  <a:gd name="T0" fmla="*/ 5926 w 94"/>
                  <a:gd name="T1" fmla="*/ 14789 h 60"/>
                  <a:gd name="T2" fmla="*/ 0 w 94"/>
                  <a:gd name="T3" fmla="*/ 0 h 60"/>
                  <a:gd name="T4" fmla="*/ 3059 w 94"/>
                  <a:gd name="T5" fmla="*/ 9182 h 60"/>
                  <a:gd name="T6" fmla="*/ 5926 w 94"/>
                  <a:gd name="T7" fmla="*/ 1478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4"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5" name="Freeform 113"/>
              <p:cNvSpPr>
                <a:spLocks/>
              </p:cNvSpPr>
              <p:nvPr/>
            </p:nvSpPr>
            <p:spPr bwMode="gray">
              <a:xfrm>
                <a:off x="2047" y="2292"/>
                <a:ext cx="143" cy="151"/>
              </a:xfrm>
              <a:custGeom>
                <a:avLst/>
                <a:gdLst>
                  <a:gd name="T0" fmla="*/ 3139 w 98"/>
                  <a:gd name="T1" fmla="*/ 12801 h 92"/>
                  <a:gd name="T2" fmla="*/ 6266 w 98"/>
                  <a:gd name="T3" fmla="*/ 21431 h 92"/>
                  <a:gd name="T4" fmla="*/ 0 w 98"/>
                  <a:gd name="T5" fmla="*/ 0 h 92"/>
                  <a:gd name="T6" fmla="*/ 3139 w 98"/>
                  <a:gd name="T7" fmla="*/ 1280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6"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7" name="Line 115"/>
              <p:cNvSpPr>
                <a:spLocks noChangeShapeType="1"/>
              </p:cNvSpPr>
              <p:nvPr/>
            </p:nvSpPr>
            <p:spPr bwMode="gray">
              <a:xfrm flipH="1" flipV="1">
                <a:off x="1626" y="1981"/>
                <a:ext cx="74" cy="57"/>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8" name="Freeform 116"/>
              <p:cNvSpPr>
                <a:spLocks/>
              </p:cNvSpPr>
              <p:nvPr/>
            </p:nvSpPr>
            <p:spPr bwMode="gray">
              <a:xfrm>
                <a:off x="2255" y="2481"/>
                <a:ext cx="136" cy="326"/>
              </a:xfrm>
              <a:custGeom>
                <a:avLst/>
                <a:gdLst>
                  <a:gd name="T0" fmla="*/ 6092 w 93"/>
                  <a:gd name="T1" fmla="*/ 47729 h 198"/>
                  <a:gd name="T2" fmla="*/ 0 w 93"/>
                  <a:gd name="T3" fmla="*/ 0 h 198"/>
                  <a:gd name="T4" fmla="*/ 3214 w 93"/>
                  <a:gd name="T5" fmla="*/ 13346 h 198"/>
                  <a:gd name="T6" fmla="*/ 6092 w 93"/>
                  <a:gd name="T7" fmla="*/ 47729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9" name="Freeform 117"/>
              <p:cNvSpPr>
                <a:spLocks/>
              </p:cNvSpPr>
              <p:nvPr/>
            </p:nvSpPr>
            <p:spPr bwMode="gray">
              <a:xfrm>
                <a:off x="2391" y="2807"/>
                <a:ext cx="144" cy="59"/>
              </a:xfrm>
              <a:custGeom>
                <a:avLst/>
                <a:gdLst>
                  <a:gd name="T0" fmla="*/ 6087 w 99"/>
                  <a:gd name="T1" fmla="*/ 2922 h 36"/>
                  <a:gd name="T2" fmla="*/ 0 w 99"/>
                  <a:gd name="T3" fmla="*/ 0 h 36"/>
                  <a:gd name="T4" fmla="*/ 3004 w 99"/>
                  <a:gd name="T5" fmla="*/ 8289 h 36"/>
                  <a:gd name="T6" fmla="*/ 6087 w 99"/>
                  <a:gd name="T7" fmla="*/ 2922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0"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1" name="Freeform 119"/>
              <p:cNvSpPr>
                <a:spLocks/>
              </p:cNvSpPr>
              <p:nvPr/>
            </p:nvSpPr>
            <p:spPr bwMode="gray">
              <a:xfrm>
                <a:off x="2327" y="2572"/>
                <a:ext cx="135" cy="294"/>
              </a:xfrm>
              <a:custGeom>
                <a:avLst/>
                <a:gdLst>
                  <a:gd name="T0" fmla="*/ 2668 w 93"/>
                  <a:gd name="T1" fmla="*/ 33578 h 179"/>
                  <a:gd name="T2" fmla="*/ 5622 w 93"/>
                  <a:gd name="T3" fmla="*/ 41978 h 179"/>
                  <a:gd name="T4" fmla="*/ 0 w 93"/>
                  <a:gd name="T5" fmla="*/ 0 h 179"/>
                  <a:gd name="T6" fmla="*/ 2668 w 93"/>
                  <a:gd name="T7" fmla="*/ 33578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2"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3"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4"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5"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6" name="Freeform 124"/>
              <p:cNvSpPr>
                <a:spLocks/>
              </p:cNvSpPr>
              <p:nvPr/>
            </p:nvSpPr>
            <p:spPr bwMode="gray">
              <a:xfrm>
                <a:off x="2190" y="2443"/>
                <a:ext cx="137" cy="129"/>
              </a:xfrm>
              <a:custGeom>
                <a:avLst/>
                <a:gdLst>
                  <a:gd name="T0" fmla="*/ 2848 w 94"/>
                  <a:gd name="T1" fmla="*/ 5812 h 78"/>
                  <a:gd name="T2" fmla="*/ 5926 w 94"/>
                  <a:gd name="T3" fmla="*/ 19712 h 78"/>
                  <a:gd name="T4" fmla="*/ 0 w 94"/>
                  <a:gd name="T5" fmla="*/ 0 h 78"/>
                  <a:gd name="T6" fmla="*/ 2848 w 94"/>
                  <a:gd name="T7" fmla="*/ 58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7" name="Freeform 125"/>
              <p:cNvSpPr>
                <a:spLocks/>
              </p:cNvSpPr>
              <p:nvPr/>
            </p:nvSpPr>
            <p:spPr bwMode="gray">
              <a:xfrm>
                <a:off x="1774" y="2012"/>
                <a:ext cx="137" cy="181"/>
              </a:xfrm>
              <a:custGeom>
                <a:avLst/>
                <a:gdLst>
                  <a:gd name="T0" fmla="*/ 5926 w 94"/>
                  <a:gd name="T1" fmla="*/ 26317 h 110"/>
                  <a:gd name="T2" fmla="*/ 0 w 94"/>
                  <a:gd name="T3" fmla="*/ 15322 h 110"/>
                  <a:gd name="T4" fmla="*/ 3059 w 94"/>
                  <a:gd name="T5" fmla="*/ 0 h 110"/>
                  <a:gd name="T6" fmla="*/ 5926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8"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9"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0"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1"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2" name="Freeform 130"/>
              <p:cNvSpPr>
                <a:spLocks/>
              </p:cNvSpPr>
              <p:nvPr/>
            </p:nvSpPr>
            <p:spPr bwMode="gray">
              <a:xfrm>
                <a:off x="1845" y="2012"/>
                <a:ext cx="137" cy="181"/>
              </a:xfrm>
              <a:custGeom>
                <a:avLst/>
                <a:gdLst>
                  <a:gd name="T0" fmla="*/ 2848 w 94"/>
                  <a:gd name="T1" fmla="*/ 26317 h 110"/>
                  <a:gd name="T2" fmla="*/ 5926 w 94"/>
                  <a:gd name="T3" fmla="*/ 23252 h 110"/>
                  <a:gd name="T4" fmla="*/ 0 w 94"/>
                  <a:gd name="T5" fmla="*/ 0 h 110"/>
                  <a:gd name="T6" fmla="*/ 2848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3" name="Freeform 131"/>
              <p:cNvSpPr>
                <a:spLocks/>
              </p:cNvSpPr>
              <p:nvPr/>
            </p:nvSpPr>
            <p:spPr bwMode="gray">
              <a:xfrm>
                <a:off x="1911" y="2171"/>
                <a:ext cx="136" cy="121"/>
              </a:xfrm>
              <a:custGeom>
                <a:avLst/>
                <a:gdLst>
                  <a:gd name="T0" fmla="*/ 6092 w 93"/>
                  <a:gd name="T1" fmla="*/ 18977 h 73"/>
                  <a:gd name="T2" fmla="*/ 0 w 93"/>
                  <a:gd name="T3" fmla="*/ 3406 h 73"/>
                  <a:gd name="T4" fmla="*/ 3214 w 93"/>
                  <a:gd name="T5" fmla="*/ 0 h 73"/>
                  <a:gd name="T6" fmla="*/ 6092 w 93"/>
                  <a:gd name="T7" fmla="*/ 1897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4" name="Freeform 132"/>
              <p:cNvSpPr>
                <a:spLocks/>
              </p:cNvSpPr>
              <p:nvPr/>
            </p:nvSpPr>
            <p:spPr bwMode="gray">
              <a:xfrm>
                <a:off x="739" y="2148"/>
                <a:ext cx="137" cy="680"/>
              </a:xfrm>
              <a:custGeom>
                <a:avLst/>
                <a:gdLst>
                  <a:gd name="T0" fmla="*/ 0 w 94"/>
                  <a:gd name="T1" fmla="*/ 61901 h 413"/>
                  <a:gd name="T2" fmla="*/ 5926 w 94"/>
                  <a:gd name="T3" fmla="*/ 0 h 413"/>
                  <a:gd name="T4" fmla="*/ 3059 w 94"/>
                  <a:gd name="T5" fmla="*/ 99594 h 413"/>
                  <a:gd name="T6" fmla="*/ 0 w 94"/>
                  <a:gd name="T7" fmla="*/ 61901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5" name="Freeform 133"/>
              <p:cNvSpPr>
                <a:spLocks/>
              </p:cNvSpPr>
              <p:nvPr/>
            </p:nvSpPr>
            <p:spPr bwMode="gray">
              <a:xfrm>
                <a:off x="811" y="2020"/>
                <a:ext cx="137" cy="808"/>
              </a:xfrm>
              <a:custGeom>
                <a:avLst/>
                <a:gdLst>
                  <a:gd name="T0" fmla="*/ 5926 w 94"/>
                  <a:gd name="T1" fmla="*/ 0 h 491"/>
                  <a:gd name="T2" fmla="*/ 0 w 94"/>
                  <a:gd name="T3" fmla="*/ 117724 h 491"/>
                  <a:gd name="T4" fmla="*/ 2848 w 94"/>
                  <a:gd name="T5" fmla="*/ 18673 h 491"/>
                  <a:gd name="T6" fmla="*/ 5926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6" name="Freeform 134"/>
              <p:cNvSpPr>
                <a:spLocks/>
              </p:cNvSpPr>
              <p:nvPr/>
            </p:nvSpPr>
            <p:spPr bwMode="gray">
              <a:xfrm>
                <a:off x="2462" y="2828"/>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7" name="Freeform 135"/>
              <p:cNvSpPr>
                <a:spLocks/>
              </p:cNvSpPr>
              <p:nvPr/>
            </p:nvSpPr>
            <p:spPr bwMode="gray">
              <a:xfrm>
                <a:off x="2535" y="2828"/>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8"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9"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0"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1"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2"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3" name="Freeform 141"/>
              <p:cNvSpPr>
                <a:spLocks/>
              </p:cNvSpPr>
              <p:nvPr/>
            </p:nvSpPr>
            <p:spPr bwMode="gray">
              <a:xfrm>
                <a:off x="2047" y="2292"/>
                <a:ext cx="143" cy="151"/>
              </a:xfrm>
              <a:custGeom>
                <a:avLst/>
                <a:gdLst>
                  <a:gd name="T0" fmla="*/ 6266 w 98"/>
                  <a:gd name="T1" fmla="*/ 21431 h 92"/>
                  <a:gd name="T2" fmla="*/ 0 w 98"/>
                  <a:gd name="T3" fmla="*/ 0 h 92"/>
                  <a:gd name="T4" fmla="*/ 3139 w 98"/>
                  <a:gd name="T5" fmla="*/ 11960 h 92"/>
                  <a:gd name="T6" fmla="*/ 6266 w 98"/>
                  <a:gd name="T7" fmla="*/ 2143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4"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5" name="Freeform 143"/>
              <p:cNvSpPr>
                <a:spLocks/>
              </p:cNvSpPr>
              <p:nvPr/>
            </p:nvSpPr>
            <p:spPr bwMode="gray">
              <a:xfrm>
                <a:off x="1982" y="2171"/>
                <a:ext cx="136" cy="205"/>
              </a:xfrm>
              <a:custGeom>
                <a:avLst/>
                <a:gdLst>
                  <a:gd name="T0" fmla="*/ 2855 w 93"/>
                  <a:gd name="T1" fmla="*/ 18468 h 124"/>
                  <a:gd name="T2" fmla="*/ 6092 w 93"/>
                  <a:gd name="T3" fmla="*/ 31254 h 124"/>
                  <a:gd name="T4" fmla="*/ 0 w 93"/>
                  <a:gd name="T5" fmla="*/ 0 h 124"/>
                  <a:gd name="T6" fmla="*/ 2855 w 93"/>
                  <a:gd name="T7" fmla="*/ 18468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6"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7"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8" name="Freeform 146"/>
              <p:cNvSpPr>
                <a:spLocks/>
              </p:cNvSpPr>
              <p:nvPr/>
            </p:nvSpPr>
            <p:spPr bwMode="gray">
              <a:xfrm>
                <a:off x="2118" y="2376"/>
                <a:ext cx="137" cy="189"/>
              </a:xfrm>
              <a:custGeom>
                <a:avLst/>
                <a:gdLst>
                  <a:gd name="T0" fmla="*/ 3059 w 94"/>
                  <a:gd name="T1" fmla="*/ 9616 h 115"/>
                  <a:gd name="T2" fmla="*/ 5926 w 94"/>
                  <a:gd name="T3" fmla="*/ 27221 h 115"/>
                  <a:gd name="T4" fmla="*/ 0 w 94"/>
                  <a:gd name="T5" fmla="*/ 0 h 115"/>
                  <a:gd name="T6" fmla="*/ 3059 w 94"/>
                  <a:gd name="T7" fmla="*/ 961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9" name="Freeform 147"/>
              <p:cNvSpPr>
                <a:spLocks/>
              </p:cNvSpPr>
              <p:nvPr/>
            </p:nvSpPr>
            <p:spPr bwMode="gray">
              <a:xfrm>
                <a:off x="2190" y="2443"/>
                <a:ext cx="137" cy="129"/>
              </a:xfrm>
              <a:custGeom>
                <a:avLst/>
                <a:gdLst>
                  <a:gd name="T0" fmla="*/ 5926 w 94"/>
                  <a:gd name="T1" fmla="*/ 19712 h 78"/>
                  <a:gd name="T2" fmla="*/ 0 w 94"/>
                  <a:gd name="T3" fmla="*/ 0 h 78"/>
                  <a:gd name="T4" fmla="*/ 2848 w 94"/>
                  <a:gd name="T5" fmla="*/ 18682 h 78"/>
                  <a:gd name="T6" fmla="*/ 5926 w 94"/>
                  <a:gd name="T7" fmla="*/ 197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0" name="Freeform 148"/>
              <p:cNvSpPr>
                <a:spLocks/>
              </p:cNvSpPr>
              <p:nvPr/>
            </p:nvSpPr>
            <p:spPr bwMode="gray">
              <a:xfrm>
                <a:off x="948" y="1475"/>
                <a:ext cx="137" cy="635"/>
              </a:xfrm>
              <a:custGeom>
                <a:avLst/>
                <a:gdLst>
                  <a:gd name="T0" fmla="*/ 0 w 94"/>
                  <a:gd name="T1" fmla="*/ 79156 h 386"/>
                  <a:gd name="T2" fmla="*/ 5926 w 94"/>
                  <a:gd name="T3" fmla="*/ 0 h 386"/>
                  <a:gd name="T4" fmla="*/ 3059 w 94"/>
                  <a:gd name="T5" fmla="*/ 92212 h 386"/>
                  <a:gd name="T6" fmla="*/ 0 w 94"/>
                  <a:gd name="T7" fmla="*/ 7915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1" name="Freeform 149"/>
              <p:cNvSpPr>
                <a:spLocks/>
              </p:cNvSpPr>
              <p:nvPr/>
            </p:nvSpPr>
            <p:spPr bwMode="gray">
              <a:xfrm>
                <a:off x="1019" y="1475"/>
                <a:ext cx="138" cy="635"/>
              </a:xfrm>
              <a:custGeom>
                <a:avLst/>
                <a:gdLst>
                  <a:gd name="T0" fmla="*/ 6429 w 94"/>
                  <a:gd name="T1" fmla="*/ 3382 h 386"/>
                  <a:gd name="T2" fmla="*/ 0 w 94"/>
                  <a:gd name="T3" fmla="*/ 92212 h 386"/>
                  <a:gd name="T4" fmla="*/ 3057 w 94"/>
                  <a:gd name="T5" fmla="*/ 0 h 386"/>
                  <a:gd name="T6" fmla="*/ 6429 w 94"/>
                  <a:gd name="T7" fmla="*/ 3382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2"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3"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4"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5"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6"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7" name="Freeform 155"/>
              <p:cNvSpPr>
                <a:spLocks/>
              </p:cNvSpPr>
              <p:nvPr/>
            </p:nvSpPr>
            <p:spPr bwMode="gray">
              <a:xfrm>
                <a:off x="2327" y="2572"/>
                <a:ext cx="135" cy="332"/>
              </a:xfrm>
              <a:custGeom>
                <a:avLst/>
                <a:gdLst>
                  <a:gd name="T0" fmla="*/ 5622 w 93"/>
                  <a:gd name="T1" fmla="*/ 42281 h 202"/>
                  <a:gd name="T2" fmla="*/ 0 w 93"/>
                  <a:gd name="T3" fmla="*/ 0 h 202"/>
                  <a:gd name="T4" fmla="*/ 2668 w 93"/>
                  <a:gd name="T5" fmla="*/ 47759 h 202"/>
                  <a:gd name="T6" fmla="*/ 5622 w 93"/>
                  <a:gd name="T7" fmla="*/ 422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8"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9" name="Freeform 157"/>
              <p:cNvSpPr>
                <a:spLocks/>
              </p:cNvSpPr>
              <p:nvPr/>
            </p:nvSpPr>
            <p:spPr bwMode="gray">
              <a:xfrm>
                <a:off x="2255" y="2565"/>
                <a:ext cx="136" cy="339"/>
              </a:xfrm>
              <a:custGeom>
                <a:avLst/>
                <a:gdLst>
                  <a:gd name="T0" fmla="*/ 3214 w 93"/>
                  <a:gd name="T1" fmla="*/ 1070 h 206"/>
                  <a:gd name="T2" fmla="*/ 6092 w 93"/>
                  <a:gd name="T3" fmla="*/ 49402 h 206"/>
                  <a:gd name="T4" fmla="*/ 0 w 93"/>
                  <a:gd name="T5" fmla="*/ 0 h 206"/>
                  <a:gd name="T6" fmla="*/ 3214 w 93"/>
                  <a:gd name="T7" fmla="*/ 107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0" name="Freeform 158"/>
              <p:cNvSpPr>
                <a:spLocks/>
              </p:cNvSpPr>
              <p:nvPr/>
            </p:nvSpPr>
            <p:spPr bwMode="gray">
              <a:xfrm>
                <a:off x="2391" y="2866"/>
                <a:ext cx="144" cy="61"/>
              </a:xfrm>
              <a:custGeom>
                <a:avLst/>
                <a:gdLst>
                  <a:gd name="T0" fmla="*/ 3004 w 99"/>
                  <a:gd name="T1" fmla="*/ 0 h 37"/>
                  <a:gd name="T2" fmla="*/ 6087 w 99"/>
                  <a:gd name="T3" fmla="*/ 9101 h 37"/>
                  <a:gd name="T4" fmla="*/ 0 w 99"/>
                  <a:gd name="T5" fmla="*/ 5670 h 37"/>
                  <a:gd name="T6" fmla="*/ 3004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1" name="Freeform 159"/>
              <p:cNvSpPr>
                <a:spLocks/>
              </p:cNvSpPr>
              <p:nvPr/>
            </p:nvSpPr>
            <p:spPr bwMode="gray">
              <a:xfrm>
                <a:off x="2462" y="2866"/>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2"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3"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4"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5"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6" name="Freeform 164"/>
              <p:cNvSpPr>
                <a:spLocks/>
              </p:cNvSpPr>
              <p:nvPr/>
            </p:nvSpPr>
            <p:spPr bwMode="gray">
              <a:xfrm>
                <a:off x="1845" y="2012"/>
                <a:ext cx="137" cy="159"/>
              </a:xfrm>
              <a:custGeom>
                <a:avLst/>
                <a:gdLst>
                  <a:gd name="T0" fmla="*/ 5926 w 94"/>
                  <a:gd name="T1" fmla="*/ 22330 h 97"/>
                  <a:gd name="T2" fmla="*/ 0 w 94"/>
                  <a:gd name="T3" fmla="*/ 0 h 97"/>
                  <a:gd name="T4" fmla="*/ 2848 w 94"/>
                  <a:gd name="T5" fmla="*/ 11755 h 97"/>
                  <a:gd name="T6" fmla="*/ 5926 w 94"/>
                  <a:gd name="T7" fmla="*/ 22330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7"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8" name="Freeform 166"/>
              <p:cNvSpPr>
                <a:spLocks/>
              </p:cNvSpPr>
              <p:nvPr/>
            </p:nvSpPr>
            <p:spPr bwMode="gray">
              <a:xfrm>
                <a:off x="675" y="2329"/>
                <a:ext cx="136" cy="371"/>
              </a:xfrm>
              <a:custGeom>
                <a:avLst/>
                <a:gdLst>
                  <a:gd name="T0" fmla="*/ 0 w 93"/>
                  <a:gd name="T1" fmla="*/ 55152 h 225"/>
                  <a:gd name="T2" fmla="*/ 6092 w 93"/>
                  <a:gd name="T3" fmla="*/ 0 h 225"/>
                  <a:gd name="T4" fmla="*/ 2855 w 93"/>
                  <a:gd name="T5" fmla="*/ 35954 h 225"/>
                  <a:gd name="T6" fmla="*/ 0 w 93"/>
                  <a:gd name="T7" fmla="*/ 5515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9" name="Freeform 167"/>
              <p:cNvSpPr>
                <a:spLocks/>
              </p:cNvSpPr>
              <p:nvPr/>
            </p:nvSpPr>
            <p:spPr bwMode="gray">
              <a:xfrm>
                <a:off x="739" y="2148"/>
                <a:ext cx="137" cy="424"/>
              </a:xfrm>
              <a:custGeom>
                <a:avLst/>
                <a:gdLst>
                  <a:gd name="T0" fmla="*/ 5926 w 94"/>
                  <a:gd name="T1" fmla="*/ 0 h 257"/>
                  <a:gd name="T2" fmla="*/ 0 w 94"/>
                  <a:gd name="T3" fmla="*/ 63425 h 257"/>
                  <a:gd name="T4" fmla="*/ 3059 w 94"/>
                  <a:gd name="T5" fmla="*/ 27034 h 257"/>
                  <a:gd name="T6" fmla="*/ 5926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0" name="Freeform 168"/>
              <p:cNvSpPr>
                <a:spLocks/>
              </p:cNvSpPr>
              <p:nvPr/>
            </p:nvSpPr>
            <p:spPr bwMode="gray">
              <a:xfrm>
                <a:off x="2535" y="2889"/>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1"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2"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3"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4" name="Freeform 172"/>
              <p:cNvSpPr>
                <a:spLocks/>
              </p:cNvSpPr>
              <p:nvPr/>
            </p:nvSpPr>
            <p:spPr bwMode="gray">
              <a:xfrm>
                <a:off x="1911" y="2096"/>
                <a:ext cx="136" cy="204"/>
              </a:xfrm>
              <a:custGeom>
                <a:avLst/>
                <a:gdLst>
                  <a:gd name="T0" fmla="*/ 3214 w 93"/>
                  <a:gd name="T1" fmla="*/ 11062 h 124"/>
                  <a:gd name="T2" fmla="*/ 6092 w 93"/>
                  <a:gd name="T3" fmla="*/ 29682 h 124"/>
                  <a:gd name="T4" fmla="*/ 0 w 93"/>
                  <a:gd name="T5" fmla="*/ 0 h 124"/>
                  <a:gd name="T6" fmla="*/ 3214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5" name="Freeform 173"/>
              <p:cNvSpPr>
                <a:spLocks/>
              </p:cNvSpPr>
              <p:nvPr/>
            </p:nvSpPr>
            <p:spPr bwMode="gray">
              <a:xfrm>
                <a:off x="1982" y="2171"/>
                <a:ext cx="136" cy="205"/>
              </a:xfrm>
              <a:custGeom>
                <a:avLst/>
                <a:gdLst>
                  <a:gd name="T0" fmla="*/ 6092 w 93"/>
                  <a:gd name="T1" fmla="*/ 31254 h 124"/>
                  <a:gd name="T2" fmla="*/ 0 w 93"/>
                  <a:gd name="T3" fmla="*/ 0 h 124"/>
                  <a:gd name="T4" fmla="*/ 2855 w 93"/>
                  <a:gd name="T5" fmla="*/ 19637 h 124"/>
                  <a:gd name="T6" fmla="*/ 6092 w 93"/>
                  <a:gd name="T7" fmla="*/ 3125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6"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7"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8" name="Freeform 176"/>
              <p:cNvSpPr>
                <a:spLocks/>
              </p:cNvSpPr>
              <p:nvPr/>
            </p:nvSpPr>
            <p:spPr bwMode="gray">
              <a:xfrm>
                <a:off x="2047" y="2300"/>
                <a:ext cx="143" cy="196"/>
              </a:xfrm>
              <a:custGeom>
                <a:avLst/>
                <a:gdLst>
                  <a:gd name="T0" fmla="*/ 3139 w 98"/>
                  <a:gd name="T1" fmla="*/ 11144 h 119"/>
                  <a:gd name="T2" fmla="*/ 6266 w 98"/>
                  <a:gd name="T3" fmla="*/ 28810 h 119"/>
                  <a:gd name="T4" fmla="*/ 0 w 98"/>
                  <a:gd name="T5" fmla="*/ 0 h 119"/>
                  <a:gd name="T6" fmla="*/ 3139 w 98"/>
                  <a:gd name="T7" fmla="*/ 11144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9" name="Freeform 177"/>
              <p:cNvSpPr>
                <a:spLocks/>
              </p:cNvSpPr>
              <p:nvPr/>
            </p:nvSpPr>
            <p:spPr bwMode="gray">
              <a:xfrm>
                <a:off x="2118" y="2376"/>
                <a:ext cx="137" cy="189"/>
              </a:xfrm>
              <a:custGeom>
                <a:avLst/>
                <a:gdLst>
                  <a:gd name="T0" fmla="*/ 5926 w 94"/>
                  <a:gd name="T1" fmla="*/ 27221 h 115"/>
                  <a:gd name="T2" fmla="*/ 0 w 94"/>
                  <a:gd name="T3" fmla="*/ 0 h 115"/>
                  <a:gd name="T4" fmla="*/ 3059 w 94"/>
                  <a:gd name="T5" fmla="*/ 17219 h 115"/>
                  <a:gd name="T6" fmla="*/ 5926 w 94"/>
                  <a:gd name="T7" fmla="*/ 272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0" name="Freeform 178"/>
              <p:cNvSpPr>
                <a:spLocks/>
              </p:cNvSpPr>
              <p:nvPr/>
            </p:nvSpPr>
            <p:spPr bwMode="gray">
              <a:xfrm>
                <a:off x="876" y="1641"/>
                <a:ext cx="143" cy="507"/>
              </a:xfrm>
              <a:custGeom>
                <a:avLst/>
                <a:gdLst>
                  <a:gd name="T0" fmla="*/ 0 w 98"/>
                  <a:gd name="T1" fmla="*/ 74060 h 308"/>
                  <a:gd name="T2" fmla="*/ 6266 w 98"/>
                  <a:gd name="T3" fmla="*/ 0 h 308"/>
                  <a:gd name="T4" fmla="*/ 3139 w 98"/>
                  <a:gd name="T5" fmla="*/ 55388 h 308"/>
                  <a:gd name="T6" fmla="*/ 0 w 98"/>
                  <a:gd name="T7" fmla="*/ 7406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1" name="Freeform 179"/>
              <p:cNvSpPr>
                <a:spLocks/>
              </p:cNvSpPr>
              <p:nvPr/>
            </p:nvSpPr>
            <p:spPr bwMode="gray">
              <a:xfrm>
                <a:off x="948" y="1475"/>
                <a:ext cx="137" cy="545"/>
              </a:xfrm>
              <a:custGeom>
                <a:avLst/>
                <a:gdLst>
                  <a:gd name="T0" fmla="*/ 3059 w 94"/>
                  <a:gd name="T1" fmla="*/ 24316 h 331"/>
                  <a:gd name="T2" fmla="*/ 0 w 94"/>
                  <a:gd name="T3" fmla="*/ 79792 h 331"/>
                  <a:gd name="T4" fmla="*/ 5926 w 94"/>
                  <a:gd name="T5" fmla="*/ 0 h 331"/>
                  <a:gd name="T6" fmla="*/ 3059 w 94"/>
                  <a:gd name="T7" fmla="*/ 24316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2"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3"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4"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5"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6" name="Freeform 184"/>
              <p:cNvSpPr>
                <a:spLocks/>
              </p:cNvSpPr>
              <p:nvPr/>
            </p:nvSpPr>
            <p:spPr bwMode="gray">
              <a:xfrm>
                <a:off x="2255" y="2565"/>
                <a:ext cx="136" cy="339"/>
              </a:xfrm>
              <a:custGeom>
                <a:avLst/>
                <a:gdLst>
                  <a:gd name="T0" fmla="*/ 6092 w 93"/>
                  <a:gd name="T1" fmla="*/ 49402 h 206"/>
                  <a:gd name="T2" fmla="*/ 0 w 93"/>
                  <a:gd name="T3" fmla="*/ 0 h 206"/>
                  <a:gd name="T4" fmla="*/ 3214 w 93"/>
                  <a:gd name="T5" fmla="*/ 11941 h 206"/>
                  <a:gd name="T6" fmla="*/ 6092 w 93"/>
                  <a:gd name="T7" fmla="*/ 49402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7" name="Freeform 185"/>
              <p:cNvSpPr>
                <a:spLocks/>
              </p:cNvSpPr>
              <p:nvPr/>
            </p:nvSpPr>
            <p:spPr bwMode="gray">
              <a:xfrm>
                <a:off x="2391" y="2904"/>
                <a:ext cx="144" cy="61"/>
              </a:xfrm>
              <a:custGeom>
                <a:avLst/>
                <a:gdLst>
                  <a:gd name="T0" fmla="*/ 6087 w 99"/>
                  <a:gd name="T1" fmla="*/ 3439 h 37"/>
                  <a:gd name="T2" fmla="*/ 0 w 99"/>
                  <a:gd name="T3" fmla="*/ 0 h 37"/>
                  <a:gd name="T4" fmla="*/ 3004 w 99"/>
                  <a:gd name="T5" fmla="*/ 9101 h 37"/>
                  <a:gd name="T6" fmla="*/ 6087 w 99"/>
                  <a:gd name="T7" fmla="*/ 3439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8"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9" name="Freeform 187"/>
              <p:cNvSpPr>
                <a:spLocks/>
              </p:cNvSpPr>
              <p:nvPr/>
            </p:nvSpPr>
            <p:spPr bwMode="gray">
              <a:xfrm>
                <a:off x="2327" y="2647"/>
                <a:ext cx="135" cy="318"/>
              </a:xfrm>
              <a:custGeom>
                <a:avLst/>
                <a:gdLst>
                  <a:gd name="T0" fmla="*/ 2668 w 93"/>
                  <a:gd name="T1" fmla="*/ 37852 h 193"/>
                  <a:gd name="T2" fmla="*/ 5622 w 93"/>
                  <a:gd name="T3" fmla="*/ 46875 h 193"/>
                  <a:gd name="T4" fmla="*/ 0 w 93"/>
                  <a:gd name="T5" fmla="*/ 0 h 193"/>
                  <a:gd name="T6" fmla="*/ 2668 w 93"/>
                  <a:gd name="T7" fmla="*/ 37852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0"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1"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2" name="Freeform 190"/>
              <p:cNvSpPr>
                <a:spLocks/>
              </p:cNvSpPr>
              <p:nvPr/>
            </p:nvSpPr>
            <p:spPr bwMode="gray">
              <a:xfrm>
                <a:off x="2190" y="2496"/>
                <a:ext cx="137" cy="151"/>
              </a:xfrm>
              <a:custGeom>
                <a:avLst/>
                <a:gdLst>
                  <a:gd name="T0" fmla="*/ 2848 w 94"/>
                  <a:gd name="T1" fmla="*/ 9754 h 92"/>
                  <a:gd name="T2" fmla="*/ 5926 w 94"/>
                  <a:gd name="T3" fmla="*/ 21431 h 92"/>
                  <a:gd name="T4" fmla="*/ 0 w 94"/>
                  <a:gd name="T5" fmla="*/ 0 h 92"/>
                  <a:gd name="T6" fmla="*/ 2848 w 94"/>
                  <a:gd name="T7" fmla="*/ 9754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3"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4"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5"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6" name="Freeform 194"/>
              <p:cNvSpPr>
                <a:spLocks/>
              </p:cNvSpPr>
              <p:nvPr/>
            </p:nvSpPr>
            <p:spPr bwMode="gray">
              <a:xfrm>
                <a:off x="1085" y="1225"/>
                <a:ext cx="136" cy="273"/>
              </a:xfrm>
              <a:custGeom>
                <a:avLst/>
                <a:gdLst>
                  <a:gd name="T0" fmla="*/ 0 w 93"/>
                  <a:gd name="T1" fmla="*/ 36187 h 166"/>
                  <a:gd name="T2" fmla="*/ 6092 w 93"/>
                  <a:gd name="T3" fmla="*/ 0 h 166"/>
                  <a:gd name="T4" fmla="*/ 3214 w 93"/>
                  <a:gd name="T5" fmla="*/ 39506 h 166"/>
                  <a:gd name="T6" fmla="*/ 0 w 93"/>
                  <a:gd name="T7" fmla="*/ 3618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7"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8" name="Freeform 196"/>
              <p:cNvSpPr>
                <a:spLocks/>
              </p:cNvSpPr>
              <p:nvPr/>
            </p:nvSpPr>
            <p:spPr bwMode="gray">
              <a:xfrm>
                <a:off x="604" y="2504"/>
                <a:ext cx="135" cy="280"/>
              </a:xfrm>
              <a:custGeom>
                <a:avLst/>
                <a:gdLst>
                  <a:gd name="T0" fmla="*/ 0 w 93"/>
                  <a:gd name="T1" fmla="*/ 41102 h 170"/>
                  <a:gd name="T2" fmla="*/ 5622 w 93"/>
                  <a:gd name="T3" fmla="*/ 0 h 170"/>
                  <a:gd name="T4" fmla="*/ 2958 w 93"/>
                  <a:gd name="T5" fmla="*/ 28810 h 170"/>
                  <a:gd name="T6" fmla="*/ 0 w 93"/>
                  <a:gd name="T7" fmla="*/ 41102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9" name="Freeform 197"/>
              <p:cNvSpPr>
                <a:spLocks/>
              </p:cNvSpPr>
              <p:nvPr/>
            </p:nvSpPr>
            <p:spPr bwMode="gray">
              <a:xfrm>
                <a:off x="675" y="2329"/>
                <a:ext cx="136" cy="371"/>
              </a:xfrm>
              <a:custGeom>
                <a:avLst/>
                <a:gdLst>
                  <a:gd name="T0" fmla="*/ 6092 w 93"/>
                  <a:gd name="T1" fmla="*/ 0 h 225"/>
                  <a:gd name="T2" fmla="*/ 0 w 93"/>
                  <a:gd name="T3" fmla="*/ 55152 h 225"/>
                  <a:gd name="T4" fmla="*/ 2855 w 93"/>
                  <a:gd name="T5" fmla="*/ 26087 h 225"/>
                  <a:gd name="T6" fmla="*/ 609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0"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1"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2" name="Freeform 200"/>
              <p:cNvSpPr>
                <a:spLocks/>
              </p:cNvSpPr>
              <p:nvPr/>
            </p:nvSpPr>
            <p:spPr bwMode="gray">
              <a:xfrm>
                <a:off x="2462" y="2927"/>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3" name="Freeform 201"/>
              <p:cNvSpPr>
                <a:spLocks/>
              </p:cNvSpPr>
              <p:nvPr/>
            </p:nvSpPr>
            <p:spPr bwMode="gray">
              <a:xfrm>
                <a:off x="2535" y="2927"/>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4"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5"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6"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7" name="Freeform 205"/>
              <p:cNvSpPr>
                <a:spLocks/>
              </p:cNvSpPr>
              <p:nvPr/>
            </p:nvSpPr>
            <p:spPr bwMode="gray">
              <a:xfrm>
                <a:off x="876" y="1641"/>
                <a:ext cx="143" cy="507"/>
              </a:xfrm>
              <a:custGeom>
                <a:avLst/>
                <a:gdLst>
                  <a:gd name="T0" fmla="*/ 6266 w 98"/>
                  <a:gd name="T1" fmla="*/ 0 h 308"/>
                  <a:gd name="T2" fmla="*/ 0 w 98"/>
                  <a:gd name="T3" fmla="*/ 74060 h 308"/>
                  <a:gd name="T4" fmla="*/ 3139 w 98"/>
                  <a:gd name="T5" fmla="*/ 44244 h 308"/>
                  <a:gd name="T6" fmla="*/ 6266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8"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9" name="Freeform 207"/>
              <p:cNvSpPr>
                <a:spLocks/>
              </p:cNvSpPr>
              <p:nvPr/>
            </p:nvSpPr>
            <p:spPr bwMode="gray">
              <a:xfrm>
                <a:off x="811" y="1944"/>
                <a:ext cx="137" cy="385"/>
              </a:xfrm>
              <a:custGeom>
                <a:avLst/>
                <a:gdLst>
                  <a:gd name="T0" fmla="*/ 0 w 94"/>
                  <a:gd name="T1" fmla="*/ 55897 h 234"/>
                  <a:gd name="T2" fmla="*/ 5926 w 94"/>
                  <a:gd name="T3" fmla="*/ 0 h 234"/>
                  <a:gd name="T4" fmla="*/ 2848 w 94"/>
                  <a:gd name="T5" fmla="*/ 29693 h 234"/>
                  <a:gd name="T6" fmla="*/ 0 w 94"/>
                  <a:gd name="T7" fmla="*/ 5589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0"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1" name="Freeform 209"/>
              <p:cNvSpPr>
                <a:spLocks/>
              </p:cNvSpPr>
              <p:nvPr/>
            </p:nvSpPr>
            <p:spPr bwMode="gray">
              <a:xfrm>
                <a:off x="1845" y="2050"/>
                <a:ext cx="137" cy="174"/>
              </a:xfrm>
              <a:custGeom>
                <a:avLst/>
                <a:gdLst>
                  <a:gd name="T0" fmla="*/ 2848 w 94"/>
                  <a:gd name="T1" fmla="*/ 6591 h 106"/>
                  <a:gd name="T2" fmla="*/ 5926 w 94"/>
                  <a:gd name="T3" fmla="*/ 24731 h 106"/>
                  <a:gd name="T4" fmla="*/ 0 w 94"/>
                  <a:gd name="T5" fmla="*/ 0 h 106"/>
                  <a:gd name="T6" fmla="*/ 2848 w 94"/>
                  <a:gd name="T7" fmla="*/ 659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2" name="Freeform 210"/>
              <p:cNvSpPr>
                <a:spLocks/>
              </p:cNvSpPr>
              <p:nvPr/>
            </p:nvSpPr>
            <p:spPr bwMode="gray">
              <a:xfrm>
                <a:off x="1911" y="2096"/>
                <a:ext cx="136" cy="204"/>
              </a:xfrm>
              <a:custGeom>
                <a:avLst/>
                <a:gdLst>
                  <a:gd name="T0" fmla="*/ 6092 w 93"/>
                  <a:gd name="T1" fmla="*/ 29682 h 124"/>
                  <a:gd name="T2" fmla="*/ 0 w 93"/>
                  <a:gd name="T3" fmla="*/ 0 h 124"/>
                  <a:gd name="T4" fmla="*/ 3214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3"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4" name="Freeform 212"/>
              <p:cNvSpPr>
                <a:spLocks/>
              </p:cNvSpPr>
              <p:nvPr/>
            </p:nvSpPr>
            <p:spPr bwMode="gray">
              <a:xfrm>
                <a:off x="1982" y="2224"/>
                <a:ext cx="136" cy="204"/>
              </a:xfrm>
              <a:custGeom>
                <a:avLst/>
                <a:gdLst>
                  <a:gd name="T0" fmla="*/ 2855 w 93"/>
                  <a:gd name="T1" fmla="*/ 11062 h 124"/>
                  <a:gd name="T2" fmla="*/ 6092 w 93"/>
                  <a:gd name="T3" fmla="*/ 29682 h 124"/>
                  <a:gd name="T4" fmla="*/ 0 w 93"/>
                  <a:gd name="T5" fmla="*/ 0 h 124"/>
                  <a:gd name="T6" fmla="*/ 2855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5" name="Freeform 213"/>
              <p:cNvSpPr>
                <a:spLocks/>
              </p:cNvSpPr>
              <p:nvPr/>
            </p:nvSpPr>
            <p:spPr bwMode="gray">
              <a:xfrm>
                <a:off x="2047" y="2300"/>
                <a:ext cx="143" cy="196"/>
              </a:xfrm>
              <a:custGeom>
                <a:avLst/>
                <a:gdLst>
                  <a:gd name="T0" fmla="*/ 6266 w 98"/>
                  <a:gd name="T1" fmla="*/ 28810 h 119"/>
                  <a:gd name="T2" fmla="*/ 0 w 98"/>
                  <a:gd name="T3" fmla="*/ 0 h 119"/>
                  <a:gd name="T4" fmla="*/ 3139 w 98"/>
                  <a:gd name="T5" fmla="*/ 18846 h 119"/>
                  <a:gd name="T6" fmla="*/ 6266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6"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7"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8"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9" name="Freeform 217"/>
              <p:cNvSpPr>
                <a:spLocks/>
              </p:cNvSpPr>
              <p:nvPr/>
            </p:nvSpPr>
            <p:spPr bwMode="gray">
              <a:xfrm>
                <a:off x="2118" y="2428"/>
                <a:ext cx="137" cy="173"/>
              </a:xfrm>
              <a:custGeom>
                <a:avLst/>
                <a:gdLst>
                  <a:gd name="T0" fmla="*/ 3059 w 94"/>
                  <a:gd name="T1" fmla="*/ 10069 h 105"/>
                  <a:gd name="T2" fmla="*/ 5926 w 94"/>
                  <a:gd name="T3" fmla="*/ 25512 h 105"/>
                  <a:gd name="T4" fmla="*/ 0 w 94"/>
                  <a:gd name="T5" fmla="*/ 0 h 105"/>
                  <a:gd name="T6" fmla="*/ 3059 w 94"/>
                  <a:gd name="T7" fmla="*/ 10069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0" name="Freeform 218"/>
              <p:cNvSpPr>
                <a:spLocks/>
              </p:cNvSpPr>
              <p:nvPr/>
            </p:nvSpPr>
            <p:spPr bwMode="gray">
              <a:xfrm>
                <a:off x="2190" y="2496"/>
                <a:ext cx="137" cy="151"/>
              </a:xfrm>
              <a:custGeom>
                <a:avLst/>
                <a:gdLst>
                  <a:gd name="T0" fmla="*/ 5926 w 94"/>
                  <a:gd name="T1" fmla="*/ 21431 h 92"/>
                  <a:gd name="T2" fmla="*/ 0 w 94"/>
                  <a:gd name="T3" fmla="*/ 0 h 92"/>
                  <a:gd name="T4" fmla="*/ 2848 w 94"/>
                  <a:gd name="T5" fmla="*/ 14857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1" name="Freeform 219"/>
              <p:cNvSpPr>
                <a:spLocks/>
              </p:cNvSpPr>
              <p:nvPr/>
            </p:nvSpPr>
            <p:spPr bwMode="gray">
              <a:xfrm>
                <a:off x="532" y="2693"/>
                <a:ext cx="143" cy="188"/>
              </a:xfrm>
              <a:custGeom>
                <a:avLst/>
                <a:gdLst>
                  <a:gd name="T0" fmla="*/ 3139 w 98"/>
                  <a:gd name="T1" fmla="*/ 13506 h 114"/>
                  <a:gd name="T2" fmla="*/ 6266 w 98"/>
                  <a:gd name="T3" fmla="*/ 0 h 114"/>
                  <a:gd name="T4" fmla="*/ 0 w 98"/>
                  <a:gd name="T5" fmla="*/ 27961 h 114"/>
                  <a:gd name="T6" fmla="*/ 3139 w 98"/>
                  <a:gd name="T7" fmla="*/ 13506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2" name="Freeform 220"/>
              <p:cNvSpPr>
                <a:spLocks/>
              </p:cNvSpPr>
              <p:nvPr/>
            </p:nvSpPr>
            <p:spPr bwMode="gray">
              <a:xfrm>
                <a:off x="604" y="2504"/>
                <a:ext cx="135" cy="280"/>
              </a:xfrm>
              <a:custGeom>
                <a:avLst/>
                <a:gdLst>
                  <a:gd name="T0" fmla="*/ 5622 w 93"/>
                  <a:gd name="T1" fmla="*/ 0 h 170"/>
                  <a:gd name="T2" fmla="*/ 0 w 93"/>
                  <a:gd name="T3" fmla="*/ 41102 h 170"/>
                  <a:gd name="T4" fmla="*/ 2958 w 93"/>
                  <a:gd name="T5" fmla="*/ 27705 h 170"/>
                  <a:gd name="T6" fmla="*/ 5622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3"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4"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5" name="Freeform 223"/>
              <p:cNvSpPr>
                <a:spLocks/>
              </p:cNvSpPr>
              <p:nvPr/>
            </p:nvSpPr>
            <p:spPr bwMode="gray">
              <a:xfrm>
                <a:off x="1019" y="1384"/>
                <a:ext cx="138" cy="257"/>
              </a:xfrm>
              <a:custGeom>
                <a:avLst/>
                <a:gdLst>
                  <a:gd name="T0" fmla="*/ 3057 w 94"/>
                  <a:gd name="T1" fmla="*/ 13405 h 156"/>
                  <a:gd name="T2" fmla="*/ 6429 w 94"/>
                  <a:gd name="T3" fmla="*/ 0 h 156"/>
                  <a:gd name="T4" fmla="*/ 0 w 94"/>
                  <a:gd name="T5" fmla="*/ 37804 h 156"/>
                  <a:gd name="T6" fmla="*/ 3057 w 94"/>
                  <a:gd name="T7" fmla="*/ 13405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6" name="Freeform 224"/>
              <p:cNvSpPr>
                <a:spLocks/>
              </p:cNvSpPr>
              <p:nvPr/>
            </p:nvSpPr>
            <p:spPr bwMode="gray">
              <a:xfrm>
                <a:off x="1085" y="1225"/>
                <a:ext cx="136" cy="250"/>
              </a:xfrm>
              <a:custGeom>
                <a:avLst/>
                <a:gdLst>
                  <a:gd name="T0" fmla="*/ 6092 w 93"/>
                  <a:gd name="T1" fmla="*/ 0 h 152"/>
                  <a:gd name="T2" fmla="*/ 0 w 93"/>
                  <a:gd name="T3" fmla="*/ 36204 h 152"/>
                  <a:gd name="T4" fmla="*/ 3214 w 93"/>
                  <a:gd name="T5" fmla="*/ 23186 h 152"/>
                  <a:gd name="T6" fmla="*/ 6092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7"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8"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9"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0"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1" name="Freeform 229"/>
              <p:cNvSpPr>
                <a:spLocks/>
              </p:cNvSpPr>
              <p:nvPr/>
            </p:nvSpPr>
            <p:spPr bwMode="gray">
              <a:xfrm>
                <a:off x="739" y="2247"/>
                <a:ext cx="137" cy="257"/>
              </a:xfrm>
              <a:custGeom>
                <a:avLst/>
                <a:gdLst>
                  <a:gd name="T0" fmla="*/ 0 w 94"/>
                  <a:gd name="T1" fmla="*/ 37804 h 156"/>
                  <a:gd name="T2" fmla="*/ 5926 w 94"/>
                  <a:gd name="T3" fmla="*/ 0 h 156"/>
                  <a:gd name="T4" fmla="*/ 3059 w 94"/>
                  <a:gd name="T5" fmla="*/ 12051 h 156"/>
                  <a:gd name="T6" fmla="*/ 0 w 94"/>
                  <a:gd name="T7" fmla="*/ 37804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2" name="Freeform 230"/>
              <p:cNvSpPr>
                <a:spLocks/>
              </p:cNvSpPr>
              <p:nvPr/>
            </p:nvSpPr>
            <p:spPr bwMode="gray">
              <a:xfrm>
                <a:off x="811" y="1944"/>
                <a:ext cx="137" cy="385"/>
              </a:xfrm>
              <a:custGeom>
                <a:avLst/>
                <a:gdLst>
                  <a:gd name="T0" fmla="*/ 5926 w 94"/>
                  <a:gd name="T1" fmla="*/ 0 h 234"/>
                  <a:gd name="T2" fmla="*/ 0 w 94"/>
                  <a:gd name="T3" fmla="*/ 55897 h 234"/>
                  <a:gd name="T4" fmla="*/ 2848 w 94"/>
                  <a:gd name="T5" fmla="*/ 44106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3"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4" name="Freeform 232"/>
              <p:cNvSpPr>
                <a:spLocks/>
              </p:cNvSpPr>
              <p:nvPr/>
            </p:nvSpPr>
            <p:spPr bwMode="gray">
              <a:xfrm>
                <a:off x="2255" y="2601"/>
                <a:ext cx="136" cy="92"/>
              </a:xfrm>
              <a:custGeom>
                <a:avLst/>
                <a:gdLst>
                  <a:gd name="T0" fmla="*/ 3214 w 93"/>
                  <a:gd name="T1" fmla="*/ 6629 h 56"/>
                  <a:gd name="T2" fmla="*/ 6092 w 93"/>
                  <a:gd name="T3" fmla="*/ 13154 h 56"/>
                  <a:gd name="T4" fmla="*/ 0 w 93"/>
                  <a:gd name="T5" fmla="*/ 0 h 56"/>
                  <a:gd name="T6" fmla="*/ 3214 w 93"/>
                  <a:gd name="T7" fmla="*/ 6629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5" name="Freeform 233"/>
              <p:cNvSpPr>
                <a:spLocks/>
              </p:cNvSpPr>
              <p:nvPr/>
            </p:nvSpPr>
            <p:spPr bwMode="gray">
              <a:xfrm>
                <a:off x="2327" y="2647"/>
                <a:ext cx="135" cy="318"/>
              </a:xfrm>
              <a:custGeom>
                <a:avLst/>
                <a:gdLst>
                  <a:gd name="T0" fmla="*/ 5622 w 93"/>
                  <a:gd name="T1" fmla="*/ 46875 h 193"/>
                  <a:gd name="T2" fmla="*/ 0 w 93"/>
                  <a:gd name="T3" fmla="*/ 0 h 193"/>
                  <a:gd name="T4" fmla="*/ 2668 w 93"/>
                  <a:gd name="T5" fmla="*/ 6790 h 193"/>
                  <a:gd name="T6" fmla="*/ 5622 w 93"/>
                  <a:gd name="T7" fmla="*/ 46875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6" name="Freeform 234"/>
              <p:cNvSpPr>
                <a:spLocks/>
              </p:cNvSpPr>
              <p:nvPr/>
            </p:nvSpPr>
            <p:spPr bwMode="gray">
              <a:xfrm>
                <a:off x="2462" y="2965"/>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7"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8" name="Freeform 236"/>
              <p:cNvSpPr>
                <a:spLocks/>
              </p:cNvSpPr>
              <p:nvPr/>
            </p:nvSpPr>
            <p:spPr bwMode="gray">
              <a:xfrm>
                <a:off x="2391" y="2693"/>
                <a:ext cx="144" cy="333"/>
              </a:xfrm>
              <a:custGeom>
                <a:avLst/>
                <a:gdLst>
                  <a:gd name="T0" fmla="*/ 3004 w 99"/>
                  <a:gd name="T1" fmla="*/ 40301 h 202"/>
                  <a:gd name="T2" fmla="*/ 6087 w 99"/>
                  <a:gd name="T3" fmla="*/ 49371 h 202"/>
                  <a:gd name="T4" fmla="*/ 0 w 99"/>
                  <a:gd name="T5" fmla="*/ 0 h 202"/>
                  <a:gd name="T6" fmla="*/ 3004 w 99"/>
                  <a:gd name="T7" fmla="*/ 40301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9"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0"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1"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2"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3"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4"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5"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6" name="Freeform 244"/>
              <p:cNvSpPr>
                <a:spLocks/>
              </p:cNvSpPr>
              <p:nvPr/>
            </p:nvSpPr>
            <p:spPr bwMode="gray">
              <a:xfrm>
                <a:off x="1774" y="2020"/>
                <a:ext cx="137" cy="158"/>
              </a:xfrm>
              <a:custGeom>
                <a:avLst/>
                <a:gdLst>
                  <a:gd name="T0" fmla="*/ 3059 w 94"/>
                  <a:gd name="T1" fmla="*/ 4350 h 96"/>
                  <a:gd name="T2" fmla="*/ 5926 w 94"/>
                  <a:gd name="T3" fmla="*/ 23040 h 96"/>
                  <a:gd name="T4" fmla="*/ 0 w 94"/>
                  <a:gd name="T5" fmla="*/ 0 h 96"/>
                  <a:gd name="T6" fmla="*/ 3059 w 94"/>
                  <a:gd name="T7" fmla="*/ 4350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7" name="Freeform 245"/>
              <p:cNvSpPr>
                <a:spLocks/>
              </p:cNvSpPr>
              <p:nvPr/>
            </p:nvSpPr>
            <p:spPr bwMode="gray">
              <a:xfrm>
                <a:off x="1845" y="2050"/>
                <a:ext cx="137" cy="174"/>
              </a:xfrm>
              <a:custGeom>
                <a:avLst/>
                <a:gdLst>
                  <a:gd name="T0" fmla="*/ 5926 w 94"/>
                  <a:gd name="T1" fmla="*/ 24731 h 106"/>
                  <a:gd name="T2" fmla="*/ 0 w 94"/>
                  <a:gd name="T3" fmla="*/ 0 h 106"/>
                  <a:gd name="T4" fmla="*/ 2848 w 94"/>
                  <a:gd name="T5" fmla="*/ 18175 h 106"/>
                  <a:gd name="T6" fmla="*/ 5926 w 94"/>
                  <a:gd name="T7" fmla="*/ 2473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8" name="Freeform 246"/>
              <p:cNvSpPr>
                <a:spLocks/>
              </p:cNvSpPr>
              <p:nvPr/>
            </p:nvSpPr>
            <p:spPr bwMode="gray">
              <a:xfrm>
                <a:off x="2535" y="2988"/>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9"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0"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1" name="Freeform 249"/>
              <p:cNvSpPr>
                <a:spLocks/>
              </p:cNvSpPr>
              <p:nvPr/>
            </p:nvSpPr>
            <p:spPr bwMode="gray">
              <a:xfrm>
                <a:off x="948" y="1641"/>
                <a:ext cx="137" cy="303"/>
              </a:xfrm>
              <a:custGeom>
                <a:avLst/>
                <a:gdLst>
                  <a:gd name="T0" fmla="*/ 0 w 94"/>
                  <a:gd name="T1" fmla="*/ 44467 h 184"/>
                  <a:gd name="T2" fmla="*/ 5926 w 94"/>
                  <a:gd name="T3" fmla="*/ 12281 h 184"/>
                  <a:gd name="T4" fmla="*/ 3059 w 94"/>
                  <a:gd name="T5" fmla="*/ 0 h 184"/>
                  <a:gd name="T6" fmla="*/ 0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2" name="Freeform 250"/>
              <p:cNvSpPr>
                <a:spLocks/>
              </p:cNvSpPr>
              <p:nvPr/>
            </p:nvSpPr>
            <p:spPr bwMode="gray">
              <a:xfrm>
                <a:off x="1019" y="1384"/>
                <a:ext cx="138" cy="341"/>
              </a:xfrm>
              <a:custGeom>
                <a:avLst/>
                <a:gdLst>
                  <a:gd name="T0" fmla="*/ 3057 w 94"/>
                  <a:gd name="T1" fmla="*/ 50204 h 207"/>
                  <a:gd name="T2" fmla="*/ 0 w 94"/>
                  <a:gd name="T3" fmla="*/ 37788 h 207"/>
                  <a:gd name="T4" fmla="*/ 6429 w 94"/>
                  <a:gd name="T5" fmla="*/ 0 h 207"/>
                  <a:gd name="T6" fmla="*/ 3057 w 94"/>
                  <a:gd name="T7" fmla="*/ 50204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3"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4"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5" name="Freeform 253"/>
              <p:cNvSpPr>
                <a:spLocks/>
              </p:cNvSpPr>
              <p:nvPr/>
            </p:nvSpPr>
            <p:spPr bwMode="gray">
              <a:xfrm>
                <a:off x="466" y="2881"/>
                <a:ext cx="138" cy="168"/>
              </a:xfrm>
              <a:custGeom>
                <a:avLst/>
                <a:gdLst>
                  <a:gd name="T0" fmla="*/ 3057 w 94"/>
                  <a:gd name="T1" fmla="*/ 0 h 102"/>
                  <a:gd name="T2" fmla="*/ 6429 w 94"/>
                  <a:gd name="T3" fmla="*/ 24693 h 102"/>
                  <a:gd name="T4" fmla="*/ 0 w 94"/>
                  <a:gd name="T5" fmla="*/ 21339 h 102"/>
                  <a:gd name="T6" fmla="*/ 305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6" name="Freeform 254"/>
              <p:cNvSpPr>
                <a:spLocks/>
              </p:cNvSpPr>
              <p:nvPr/>
            </p:nvSpPr>
            <p:spPr bwMode="gray">
              <a:xfrm>
                <a:off x="532" y="2693"/>
                <a:ext cx="143" cy="356"/>
              </a:xfrm>
              <a:custGeom>
                <a:avLst/>
                <a:gdLst>
                  <a:gd name="T0" fmla="*/ 6266 w 98"/>
                  <a:gd name="T1" fmla="*/ 0 h 216"/>
                  <a:gd name="T2" fmla="*/ 0 w 98"/>
                  <a:gd name="T3" fmla="*/ 27824 h 216"/>
                  <a:gd name="T4" fmla="*/ 3139 w 98"/>
                  <a:gd name="T5" fmla="*/ 52655 h 216"/>
                  <a:gd name="T6" fmla="*/ 6266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7" name="Freeform 255"/>
              <p:cNvSpPr>
                <a:spLocks/>
              </p:cNvSpPr>
              <p:nvPr/>
            </p:nvSpPr>
            <p:spPr bwMode="gray">
              <a:xfrm>
                <a:off x="1911" y="2178"/>
                <a:ext cx="136" cy="175"/>
              </a:xfrm>
              <a:custGeom>
                <a:avLst/>
                <a:gdLst>
                  <a:gd name="T0" fmla="*/ 3214 w 93"/>
                  <a:gd name="T1" fmla="*/ 6879 h 106"/>
                  <a:gd name="T2" fmla="*/ 6092 w 93"/>
                  <a:gd name="T3" fmla="*/ 26304 h 106"/>
                  <a:gd name="T4" fmla="*/ 0 w 93"/>
                  <a:gd name="T5" fmla="*/ 0 h 106"/>
                  <a:gd name="T6" fmla="*/ 3214 w 93"/>
                  <a:gd name="T7" fmla="*/ 6879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8" name="Freeform 256"/>
              <p:cNvSpPr>
                <a:spLocks/>
              </p:cNvSpPr>
              <p:nvPr/>
            </p:nvSpPr>
            <p:spPr bwMode="gray">
              <a:xfrm>
                <a:off x="1982" y="2224"/>
                <a:ext cx="136" cy="204"/>
              </a:xfrm>
              <a:custGeom>
                <a:avLst/>
                <a:gdLst>
                  <a:gd name="T0" fmla="*/ 6092 w 93"/>
                  <a:gd name="T1" fmla="*/ 29682 h 124"/>
                  <a:gd name="T2" fmla="*/ 0 w 93"/>
                  <a:gd name="T3" fmla="*/ 0 h 124"/>
                  <a:gd name="T4" fmla="*/ 2855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9" name="Freeform 257"/>
              <p:cNvSpPr>
                <a:spLocks/>
              </p:cNvSpPr>
              <p:nvPr/>
            </p:nvSpPr>
            <p:spPr bwMode="gray">
              <a:xfrm>
                <a:off x="1157" y="1225"/>
                <a:ext cx="135" cy="280"/>
              </a:xfrm>
              <a:custGeom>
                <a:avLst/>
                <a:gdLst>
                  <a:gd name="T0" fmla="*/ 0 w 93"/>
                  <a:gd name="T1" fmla="*/ 23541 h 170"/>
                  <a:gd name="T2" fmla="*/ 5622 w 93"/>
                  <a:gd name="T3" fmla="*/ 41102 h 170"/>
                  <a:gd name="T4" fmla="*/ 2668 w 93"/>
                  <a:gd name="T5" fmla="*/ 0 h 170"/>
                  <a:gd name="T6" fmla="*/ 0 w 93"/>
                  <a:gd name="T7" fmla="*/ 23541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0"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1"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2" name="Freeform 260"/>
              <p:cNvSpPr>
                <a:spLocks/>
              </p:cNvSpPr>
              <p:nvPr/>
            </p:nvSpPr>
            <p:spPr bwMode="gray">
              <a:xfrm>
                <a:off x="675" y="2504"/>
                <a:ext cx="136" cy="189"/>
              </a:xfrm>
              <a:custGeom>
                <a:avLst/>
                <a:gdLst>
                  <a:gd name="T0" fmla="*/ 2855 w 93"/>
                  <a:gd name="T1" fmla="*/ 0 h 115"/>
                  <a:gd name="T2" fmla="*/ 6092 w 93"/>
                  <a:gd name="T3" fmla="*/ 0 h 115"/>
                  <a:gd name="T4" fmla="*/ 0 w 93"/>
                  <a:gd name="T5" fmla="*/ 27221 h 115"/>
                  <a:gd name="T6" fmla="*/ 285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3" name="Freeform 261"/>
              <p:cNvSpPr>
                <a:spLocks/>
              </p:cNvSpPr>
              <p:nvPr/>
            </p:nvSpPr>
            <p:spPr bwMode="gray">
              <a:xfrm>
                <a:off x="739" y="2247"/>
                <a:ext cx="137" cy="257"/>
              </a:xfrm>
              <a:custGeom>
                <a:avLst/>
                <a:gdLst>
                  <a:gd name="T0" fmla="*/ 5926 w 94"/>
                  <a:gd name="T1" fmla="*/ 0 h 156"/>
                  <a:gd name="T2" fmla="*/ 0 w 94"/>
                  <a:gd name="T3" fmla="*/ 37804 h 156"/>
                  <a:gd name="T4" fmla="*/ 3059 w 94"/>
                  <a:gd name="T5" fmla="*/ 37804 h 156"/>
                  <a:gd name="T6" fmla="*/ 5926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4"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5"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6"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7"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8"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9" name="Freeform 267"/>
              <p:cNvSpPr>
                <a:spLocks/>
              </p:cNvSpPr>
              <p:nvPr/>
            </p:nvSpPr>
            <p:spPr bwMode="gray">
              <a:xfrm>
                <a:off x="2047" y="2353"/>
                <a:ext cx="143" cy="204"/>
              </a:xfrm>
              <a:custGeom>
                <a:avLst/>
                <a:gdLst>
                  <a:gd name="T0" fmla="*/ 3139 w 98"/>
                  <a:gd name="T1" fmla="*/ 11062 h 124"/>
                  <a:gd name="T2" fmla="*/ 6266 w 98"/>
                  <a:gd name="T3" fmla="*/ 29682 h 124"/>
                  <a:gd name="T4" fmla="*/ 0 w 98"/>
                  <a:gd name="T5" fmla="*/ 0 h 124"/>
                  <a:gd name="T6" fmla="*/ 3139 w 98"/>
                  <a:gd name="T7" fmla="*/ 1106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0" name="Freeform 268"/>
              <p:cNvSpPr>
                <a:spLocks/>
              </p:cNvSpPr>
              <p:nvPr/>
            </p:nvSpPr>
            <p:spPr bwMode="gray">
              <a:xfrm>
                <a:off x="2118" y="2428"/>
                <a:ext cx="137" cy="173"/>
              </a:xfrm>
              <a:custGeom>
                <a:avLst/>
                <a:gdLst>
                  <a:gd name="T0" fmla="*/ 5926 w 94"/>
                  <a:gd name="T1" fmla="*/ 25512 h 105"/>
                  <a:gd name="T2" fmla="*/ 0 w 94"/>
                  <a:gd name="T3" fmla="*/ 0 h 105"/>
                  <a:gd name="T4" fmla="*/ 3059 w 94"/>
                  <a:gd name="T5" fmla="*/ 19048 h 105"/>
                  <a:gd name="T6" fmla="*/ 5926 w 94"/>
                  <a:gd name="T7" fmla="*/ 25512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1"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2"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3" name="Freeform 271"/>
              <p:cNvSpPr>
                <a:spLocks/>
              </p:cNvSpPr>
              <p:nvPr/>
            </p:nvSpPr>
            <p:spPr bwMode="gray">
              <a:xfrm>
                <a:off x="2190" y="2557"/>
                <a:ext cx="137" cy="151"/>
              </a:xfrm>
              <a:custGeom>
                <a:avLst/>
                <a:gdLst>
                  <a:gd name="T0" fmla="*/ 2848 w 94"/>
                  <a:gd name="T1" fmla="*/ 6221 h 92"/>
                  <a:gd name="T2" fmla="*/ 5926 w 94"/>
                  <a:gd name="T3" fmla="*/ 21431 h 92"/>
                  <a:gd name="T4" fmla="*/ 0 w 94"/>
                  <a:gd name="T5" fmla="*/ 0 h 92"/>
                  <a:gd name="T6" fmla="*/ 2848 w 94"/>
                  <a:gd name="T7" fmla="*/ 622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4" name="Freeform 272"/>
              <p:cNvSpPr>
                <a:spLocks/>
              </p:cNvSpPr>
              <p:nvPr/>
            </p:nvSpPr>
            <p:spPr bwMode="gray">
              <a:xfrm>
                <a:off x="2255" y="2601"/>
                <a:ext cx="136" cy="107"/>
              </a:xfrm>
              <a:custGeom>
                <a:avLst/>
                <a:gdLst>
                  <a:gd name="T0" fmla="*/ 6092 w 93"/>
                  <a:gd name="T1" fmla="*/ 13433 h 65"/>
                  <a:gd name="T2" fmla="*/ 0 w 93"/>
                  <a:gd name="T3" fmla="*/ 0 h 65"/>
                  <a:gd name="T4" fmla="*/ 3214 w 93"/>
                  <a:gd name="T5" fmla="*/ 15617 h 65"/>
                  <a:gd name="T6" fmla="*/ 6092 w 93"/>
                  <a:gd name="T7" fmla="*/ 13433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5"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6" name="Freeform 274"/>
              <p:cNvSpPr>
                <a:spLocks/>
              </p:cNvSpPr>
              <p:nvPr/>
            </p:nvSpPr>
            <p:spPr bwMode="gray">
              <a:xfrm>
                <a:off x="876" y="1944"/>
                <a:ext cx="143" cy="303"/>
              </a:xfrm>
              <a:custGeom>
                <a:avLst/>
                <a:gdLst>
                  <a:gd name="T0" fmla="*/ 0 w 98"/>
                  <a:gd name="T1" fmla="*/ 44467 h 184"/>
                  <a:gd name="T2" fmla="*/ 6266 w 98"/>
                  <a:gd name="T3" fmla="*/ 20126 h 184"/>
                  <a:gd name="T4" fmla="*/ 3139 w 98"/>
                  <a:gd name="T5" fmla="*/ 0 h 184"/>
                  <a:gd name="T6" fmla="*/ 0 w 98"/>
                  <a:gd name="T7" fmla="*/ 4446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7" name="Freeform 275"/>
              <p:cNvSpPr>
                <a:spLocks/>
              </p:cNvSpPr>
              <p:nvPr/>
            </p:nvSpPr>
            <p:spPr bwMode="gray">
              <a:xfrm>
                <a:off x="948" y="1725"/>
                <a:ext cx="137" cy="356"/>
              </a:xfrm>
              <a:custGeom>
                <a:avLst/>
                <a:gdLst>
                  <a:gd name="T0" fmla="*/ 5926 w 94"/>
                  <a:gd name="T1" fmla="*/ 0 h 216"/>
                  <a:gd name="T2" fmla="*/ 0 w 94"/>
                  <a:gd name="T3" fmla="*/ 32409 h 216"/>
                  <a:gd name="T4" fmla="*/ 3059 w 94"/>
                  <a:gd name="T5" fmla="*/ 52655 h 216"/>
                  <a:gd name="T6" fmla="*/ 5926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8"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9"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0"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1"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2" name="Freeform 280"/>
              <p:cNvSpPr>
                <a:spLocks/>
              </p:cNvSpPr>
              <p:nvPr/>
            </p:nvSpPr>
            <p:spPr bwMode="gray">
              <a:xfrm>
                <a:off x="2391" y="2693"/>
                <a:ext cx="144" cy="371"/>
              </a:xfrm>
              <a:custGeom>
                <a:avLst/>
                <a:gdLst>
                  <a:gd name="T0" fmla="*/ 6087 w 99"/>
                  <a:gd name="T1" fmla="*/ 49439 h 225"/>
                  <a:gd name="T2" fmla="*/ 0 w 99"/>
                  <a:gd name="T3" fmla="*/ 0 h 225"/>
                  <a:gd name="T4" fmla="*/ 3004 w 99"/>
                  <a:gd name="T5" fmla="*/ 55152 h 225"/>
                  <a:gd name="T6" fmla="*/ 6087 w 99"/>
                  <a:gd name="T7" fmla="*/ 49439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3"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4" name="Freeform 282"/>
              <p:cNvSpPr>
                <a:spLocks/>
              </p:cNvSpPr>
              <p:nvPr/>
            </p:nvSpPr>
            <p:spPr bwMode="gray">
              <a:xfrm>
                <a:off x="2462" y="3026"/>
                <a:ext cx="138" cy="59"/>
              </a:xfrm>
              <a:custGeom>
                <a:avLst/>
                <a:gdLst>
                  <a:gd name="T0" fmla="*/ 3381 w 94"/>
                  <a:gd name="T1" fmla="*/ 0 h 36"/>
                  <a:gd name="T2" fmla="*/ 6429 w 94"/>
                  <a:gd name="T3" fmla="*/ 8289 h 36"/>
                  <a:gd name="T4" fmla="*/ 0 w 94"/>
                  <a:gd name="T5" fmla="*/ 5307 h 36"/>
                  <a:gd name="T6" fmla="*/ 3381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5" name="Freeform 283"/>
              <p:cNvSpPr>
                <a:spLocks/>
              </p:cNvSpPr>
              <p:nvPr/>
            </p:nvSpPr>
            <p:spPr bwMode="gray">
              <a:xfrm>
                <a:off x="2535" y="3026"/>
                <a:ext cx="136" cy="59"/>
              </a:xfrm>
              <a:custGeom>
                <a:avLst/>
                <a:gdLst>
                  <a:gd name="T0" fmla="*/ 6092 w 93"/>
                  <a:gd name="T1" fmla="*/ 3238 h 36"/>
                  <a:gd name="T2" fmla="*/ 0 w 93"/>
                  <a:gd name="T3" fmla="*/ 0 h 36"/>
                  <a:gd name="T4" fmla="*/ 2855 w 93"/>
                  <a:gd name="T5" fmla="*/ 8289 h 36"/>
                  <a:gd name="T6" fmla="*/ 6092 w 93"/>
                  <a:gd name="T7" fmla="*/ 3238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6" name="Freeform 284"/>
              <p:cNvSpPr>
                <a:spLocks/>
              </p:cNvSpPr>
              <p:nvPr/>
            </p:nvSpPr>
            <p:spPr bwMode="gray">
              <a:xfrm>
                <a:off x="395" y="3026"/>
                <a:ext cx="137" cy="59"/>
              </a:xfrm>
              <a:custGeom>
                <a:avLst/>
                <a:gdLst>
                  <a:gd name="T0" fmla="*/ 3059 w 94"/>
                  <a:gd name="T1" fmla="*/ 0 h 36"/>
                  <a:gd name="T2" fmla="*/ 5926 w 94"/>
                  <a:gd name="T3" fmla="*/ 8289 h 36"/>
                  <a:gd name="T4" fmla="*/ 0 w 94"/>
                  <a:gd name="T5" fmla="*/ 5307 h 36"/>
                  <a:gd name="T6" fmla="*/ 3059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7" name="Freeform 285"/>
              <p:cNvSpPr>
                <a:spLocks/>
              </p:cNvSpPr>
              <p:nvPr/>
            </p:nvSpPr>
            <p:spPr bwMode="gray">
              <a:xfrm>
                <a:off x="466" y="3026"/>
                <a:ext cx="138" cy="59"/>
              </a:xfrm>
              <a:custGeom>
                <a:avLst/>
                <a:gdLst>
                  <a:gd name="T0" fmla="*/ 6429 w 94"/>
                  <a:gd name="T1" fmla="*/ 3238 h 36"/>
                  <a:gd name="T2" fmla="*/ 0 w 94"/>
                  <a:gd name="T3" fmla="*/ 0 h 36"/>
                  <a:gd name="T4" fmla="*/ 3057 w 94"/>
                  <a:gd name="T5" fmla="*/ 8289 h 36"/>
                  <a:gd name="T6" fmla="*/ 6429 w 94"/>
                  <a:gd name="T7" fmla="*/ 3238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8" name="Freeform 286"/>
              <p:cNvSpPr>
                <a:spLocks/>
              </p:cNvSpPr>
              <p:nvPr/>
            </p:nvSpPr>
            <p:spPr bwMode="gray">
              <a:xfrm>
                <a:off x="604" y="2693"/>
                <a:ext cx="135" cy="356"/>
              </a:xfrm>
              <a:custGeom>
                <a:avLst/>
                <a:gdLst>
                  <a:gd name="T0" fmla="*/ 2958 w 93"/>
                  <a:gd name="T1" fmla="*/ 0 h 216"/>
                  <a:gd name="T2" fmla="*/ 5622 w 93"/>
                  <a:gd name="T3" fmla="*/ 14375 h 216"/>
                  <a:gd name="T4" fmla="*/ 0 w 93"/>
                  <a:gd name="T5" fmla="*/ 52655 h 216"/>
                  <a:gd name="T6" fmla="*/ 2958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9" name="Freeform 287"/>
              <p:cNvSpPr>
                <a:spLocks/>
              </p:cNvSpPr>
              <p:nvPr/>
            </p:nvSpPr>
            <p:spPr bwMode="gray">
              <a:xfrm>
                <a:off x="675" y="2504"/>
                <a:ext cx="136" cy="286"/>
              </a:xfrm>
              <a:custGeom>
                <a:avLst/>
                <a:gdLst>
                  <a:gd name="T0" fmla="*/ 6092 w 93"/>
                  <a:gd name="T1" fmla="*/ 0 h 174"/>
                  <a:gd name="T2" fmla="*/ 0 w 93"/>
                  <a:gd name="T3" fmla="*/ 27236 h 174"/>
                  <a:gd name="T4" fmla="*/ 2855 w 93"/>
                  <a:gd name="T5" fmla="*/ 41196 h 174"/>
                  <a:gd name="T6" fmla="*/ 6092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0" name="Freeform 288"/>
              <p:cNvSpPr>
                <a:spLocks/>
              </p:cNvSpPr>
              <p:nvPr/>
            </p:nvSpPr>
            <p:spPr bwMode="gray">
              <a:xfrm>
                <a:off x="2327" y="2693"/>
                <a:ext cx="135" cy="371"/>
              </a:xfrm>
              <a:custGeom>
                <a:avLst/>
                <a:gdLst>
                  <a:gd name="T0" fmla="*/ 2668 w 93"/>
                  <a:gd name="T1" fmla="*/ 0 h 225"/>
                  <a:gd name="T2" fmla="*/ 5622 w 93"/>
                  <a:gd name="T3" fmla="*/ 55152 h 225"/>
                  <a:gd name="T4" fmla="*/ 0 w 93"/>
                  <a:gd name="T5" fmla="*/ 2254 h 225"/>
                  <a:gd name="T6" fmla="*/ 2668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1" name="Freeform 289"/>
              <p:cNvSpPr>
                <a:spLocks/>
              </p:cNvSpPr>
              <p:nvPr/>
            </p:nvSpPr>
            <p:spPr bwMode="gray">
              <a:xfrm>
                <a:off x="1085" y="1384"/>
                <a:ext cx="136" cy="371"/>
              </a:xfrm>
              <a:custGeom>
                <a:avLst/>
                <a:gdLst>
                  <a:gd name="T0" fmla="*/ 0 w 93"/>
                  <a:gd name="T1" fmla="*/ 50662 h 225"/>
                  <a:gd name="T2" fmla="*/ 6092 w 93"/>
                  <a:gd name="T3" fmla="*/ 55152 h 225"/>
                  <a:gd name="T4" fmla="*/ 3214 w 93"/>
                  <a:gd name="T5" fmla="*/ 0 h 225"/>
                  <a:gd name="T6" fmla="*/ 0 w 93"/>
                  <a:gd name="T7" fmla="*/ 5066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2" name="Freeform 290"/>
              <p:cNvSpPr>
                <a:spLocks/>
              </p:cNvSpPr>
              <p:nvPr/>
            </p:nvSpPr>
            <p:spPr bwMode="gray">
              <a:xfrm>
                <a:off x="1157" y="1384"/>
                <a:ext cx="135" cy="371"/>
              </a:xfrm>
              <a:custGeom>
                <a:avLst/>
                <a:gdLst>
                  <a:gd name="T0" fmla="*/ 5622 w 93"/>
                  <a:gd name="T1" fmla="*/ 17829 h 225"/>
                  <a:gd name="T2" fmla="*/ 0 w 93"/>
                  <a:gd name="T3" fmla="*/ 0 h 225"/>
                  <a:gd name="T4" fmla="*/ 2668 w 93"/>
                  <a:gd name="T5" fmla="*/ 55152 h 225"/>
                  <a:gd name="T6" fmla="*/ 5622 w 93"/>
                  <a:gd name="T7" fmla="*/ 1782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3" name="Freeform 291"/>
              <p:cNvSpPr>
                <a:spLocks/>
              </p:cNvSpPr>
              <p:nvPr/>
            </p:nvSpPr>
            <p:spPr bwMode="gray">
              <a:xfrm>
                <a:off x="1702" y="2020"/>
                <a:ext cx="143" cy="181"/>
              </a:xfrm>
              <a:custGeom>
                <a:avLst/>
                <a:gdLst>
                  <a:gd name="T0" fmla="*/ 3139 w 98"/>
                  <a:gd name="T1" fmla="*/ 0 h 110"/>
                  <a:gd name="T2" fmla="*/ 6266 w 98"/>
                  <a:gd name="T3" fmla="*/ 26317 h 110"/>
                  <a:gd name="T4" fmla="*/ 0 w 98"/>
                  <a:gd name="T5" fmla="*/ 3386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4" name="Freeform 292"/>
              <p:cNvSpPr>
                <a:spLocks/>
              </p:cNvSpPr>
              <p:nvPr/>
            </p:nvSpPr>
            <p:spPr bwMode="gray">
              <a:xfrm>
                <a:off x="1774" y="2020"/>
                <a:ext cx="137" cy="181"/>
              </a:xfrm>
              <a:custGeom>
                <a:avLst/>
                <a:gdLst>
                  <a:gd name="T0" fmla="*/ 5926 w 94"/>
                  <a:gd name="T1" fmla="*/ 22984 h 110"/>
                  <a:gd name="T2" fmla="*/ 0 w 94"/>
                  <a:gd name="T3" fmla="*/ 0 h 110"/>
                  <a:gd name="T4" fmla="*/ 3059 w 94"/>
                  <a:gd name="T5" fmla="*/ 26317 h 110"/>
                  <a:gd name="T6" fmla="*/ 5926 w 94"/>
                  <a:gd name="T7" fmla="*/ 22984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5"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6"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7"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8"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9"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0"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1"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2"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3"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4"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5"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6" name="Freeform 304"/>
              <p:cNvSpPr>
                <a:spLocks/>
              </p:cNvSpPr>
              <p:nvPr/>
            </p:nvSpPr>
            <p:spPr bwMode="gray">
              <a:xfrm>
                <a:off x="811" y="2247"/>
                <a:ext cx="137" cy="257"/>
              </a:xfrm>
              <a:custGeom>
                <a:avLst/>
                <a:gdLst>
                  <a:gd name="T0" fmla="*/ 2848 w 94"/>
                  <a:gd name="T1" fmla="*/ 0 h 156"/>
                  <a:gd name="T2" fmla="*/ 5926 w 94"/>
                  <a:gd name="T3" fmla="*/ 19026 h 156"/>
                  <a:gd name="T4" fmla="*/ 0 w 94"/>
                  <a:gd name="T5" fmla="*/ 37804 h 156"/>
                  <a:gd name="T6" fmla="*/ 2848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7" name="Freeform 305"/>
              <p:cNvSpPr>
                <a:spLocks/>
              </p:cNvSpPr>
              <p:nvPr/>
            </p:nvSpPr>
            <p:spPr bwMode="gray">
              <a:xfrm>
                <a:off x="876" y="2081"/>
                <a:ext cx="143" cy="295"/>
              </a:xfrm>
              <a:custGeom>
                <a:avLst/>
                <a:gdLst>
                  <a:gd name="T0" fmla="*/ 6266 w 98"/>
                  <a:gd name="T1" fmla="*/ 0 h 179"/>
                  <a:gd name="T2" fmla="*/ 0 w 98"/>
                  <a:gd name="T3" fmla="*/ 24610 h 179"/>
                  <a:gd name="T4" fmla="*/ 3139 w 98"/>
                  <a:gd name="T5" fmla="*/ 43576 h 179"/>
                  <a:gd name="T6" fmla="*/ 6266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8"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9"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0" name="Freeform 308"/>
              <p:cNvSpPr>
                <a:spLocks/>
              </p:cNvSpPr>
              <p:nvPr/>
            </p:nvSpPr>
            <p:spPr bwMode="gray">
              <a:xfrm>
                <a:off x="1845" y="2178"/>
                <a:ext cx="137" cy="175"/>
              </a:xfrm>
              <a:custGeom>
                <a:avLst/>
                <a:gdLst>
                  <a:gd name="T0" fmla="*/ 2848 w 94"/>
                  <a:gd name="T1" fmla="*/ 0 h 106"/>
                  <a:gd name="T2" fmla="*/ 5926 w 94"/>
                  <a:gd name="T3" fmla="*/ 26304 h 106"/>
                  <a:gd name="T4" fmla="*/ 0 w 94"/>
                  <a:gd name="T5" fmla="*/ 3483 h 106"/>
                  <a:gd name="T6" fmla="*/ 2848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1" name="Freeform 309"/>
              <p:cNvSpPr>
                <a:spLocks/>
              </p:cNvSpPr>
              <p:nvPr/>
            </p:nvSpPr>
            <p:spPr bwMode="gray">
              <a:xfrm>
                <a:off x="1911" y="2178"/>
                <a:ext cx="136" cy="175"/>
              </a:xfrm>
              <a:custGeom>
                <a:avLst/>
                <a:gdLst>
                  <a:gd name="T0" fmla="*/ 6092 w 93"/>
                  <a:gd name="T1" fmla="*/ 26304 h 106"/>
                  <a:gd name="T2" fmla="*/ 0 w 93"/>
                  <a:gd name="T3" fmla="*/ 0 h 106"/>
                  <a:gd name="T4" fmla="*/ 3214 w 93"/>
                  <a:gd name="T5" fmla="*/ 26304 h 106"/>
                  <a:gd name="T6" fmla="*/ 6092 w 93"/>
                  <a:gd name="T7" fmla="*/ 26304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2"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3"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4"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5"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6" name="Freeform 314"/>
              <p:cNvSpPr>
                <a:spLocks/>
              </p:cNvSpPr>
              <p:nvPr/>
            </p:nvSpPr>
            <p:spPr bwMode="gray">
              <a:xfrm>
                <a:off x="532" y="3049"/>
                <a:ext cx="143" cy="59"/>
              </a:xfrm>
              <a:custGeom>
                <a:avLst/>
                <a:gdLst>
                  <a:gd name="T0" fmla="*/ 3139 w 98"/>
                  <a:gd name="T1" fmla="*/ 0 h 36"/>
                  <a:gd name="T2" fmla="*/ 6266 w 98"/>
                  <a:gd name="T3" fmla="*/ 8289 h 36"/>
                  <a:gd name="T4" fmla="*/ 0 w 98"/>
                  <a:gd name="T5" fmla="*/ 5058 h 36"/>
                  <a:gd name="T6" fmla="*/ 3139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7" name="Freeform 315"/>
              <p:cNvSpPr>
                <a:spLocks/>
              </p:cNvSpPr>
              <p:nvPr/>
            </p:nvSpPr>
            <p:spPr bwMode="gray">
              <a:xfrm>
                <a:off x="604" y="2790"/>
                <a:ext cx="135" cy="318"/>
              </a:xfrm>
              <a:custGeom>
                <a:avLst/>
                <a:gdLst>
                  <a:gd name="T0" fmla="*/ 5622 w 93"/>
                  <a:gd name="T1" fmla="*/ 0 h 193"/>
                  <a:gd name="T2" fmla="*/ 0 w 93"/>
                  <a:gd name="T3" fmla="*/ 38246 h 193"/>
                  <a:gd name="T4" fmla="*/ 2958 w 93"/>
                  <a:gd name="T5" fmla="*/ 46875 h 193"/>
                  <a:gd name="T6" fmla="*/ 5622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8" name="Freeform 316"/>
              <p:cNvSpPr>
                <a:spLocks/>
              </p:cNvSpPr>
              <p:nvPr/>
            </p:nvSpPr>
            <p:spPr bwMode="gray">
              <a:xfrm>
                <a:off x="1019" y="1725"/>
                <a:ext cx="138" cy="356"/>
              </a:xfrm>
              <a:custGeom>
                <a:avLst/>
                <a:gdLst>
                  <a:gd name="T0" fmla="*/ 0 w 94"/>
                  <a:gd name="T1" fmla="*/ 52655 h 216"/>
                  <a:gd name="T2" fmla="*/ 6429 w 94"/>
                  <a:gd name="T3" fmla="*/ 49291 h 216"/>
                  <a:gd name="T4" fmla="*/ 3057 w 94"/>
                  <a:gd name="T5" fmla="*/ 0 h 216"/>
                  <a:gd name="T6" fmla="*/ 0 w 94"/>
                  <a:gd name="T7" fmla="*/ 52655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9" name="Freeform 317"/>
              <p:cNvSpPr>
                <a:spLocks/>
              </p:cNvSpPr>
              <p:nvPr/>
            </p:nvSpPr>
            <p:spPr bwMode="gray">
              <a:xfrm>
                <a:off x="1085" y="1725"/>
                <a:ext cx="136" cy="333"/>
              </a:xfrm>
              <a:custGeom>
                <a:avLst/>
                <a:gdLst>
                  <a:gd name="T0" fmla="*/ 6092 w 93"/>
                  <a:gd name="T1" fmla="*/ 4430 h 202"/>
                  <a:gd name="T2" fmla="*/ 0 w 93"/>
                  <a:gd name="T3" fmla="*/ 0 h 202"/>
                  <a:gd name="T4" fmla="*/ 3214 w 93"/>
                  <a:gd name="T5" fmla="*/ 49371 h 202"/>
                  <a:gd name="T6" fmla="*/ 6092 w 93"/>
                  <a:gd name="T7" fmla="*/ 443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0"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1"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2" name="Freeform 320"/>
              <p:cNvSpPr>
                <a:spLocks/>
              </p:cNvSpPr>
              <p:nvPr/>
            </p:nvSpPr>
            <p:spPr bwMode="gray">
              <a:xfrm>
                <a:off x="1982" y="2353"/>
                <a:ext cx="136" cy="136"/>
              </a:xfrm>
              <a:custGeom>
                <a:avLst/>
                <a:gdLst>
                  <a:gd name="T0" fmla="*/ 2855 w 93"/>
                  <a:gd name="T1" fmla="*/ 0 h 83"/>
                  <a:gd name="T2" fmla="*/ 6092 w 93"/>
                  <a:gd name="T3" fmla="*/ 18974 h 83"/>
                  <a:gd name="T4" fmla="*/ 0 w 93"/>
                  <a:gd name="T5" fmla="*/ 0 h 83"/>
                  <a:gd name="T6" fmla="*/ 2855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3" name="Freeform 321"/>
              <p:cNvSpPr>
                <a:spLocks/>
              </p:cNvSpPr>
              <p:nvPr/>
            </p:nvSpPr>
            <p:spPr bwMode="gray">
              <a:xfrm>
                <a:off x="2047" y="2353"/>
                <a:ext cx="143" cy="204"/>
              </a:xfrm>
              <a:custGeom>
                <a:avLst/>
                <a:gdLst>
                  <a:gd name="T0" fmla="*/ 6266 w 98"/>
                  <a:gd name="T1" fmla="*/ 29682 h 124"/>
                  <a:gd name="T2" fmla="*/ 0 w 98"/>
                  <a:gd name="T3" fmla="*/ 0 h 124"/>
                  <a:gd name="T4" fmla="*/ 3139 w 98"/>
                  <a:gd name="T5" fmla="*/ 19859 h 124"/>
                  <a:gd name="T6" fmla="*/ 6266 w 98"/>
                  <a:gd name="T7" fmla="*/ 2968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4"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5"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6" name="Line 324"/>
              <p:cNvSpPr>
                <a:spLocks noChangeShapeType="1"/>
              </p:cNvSpPr>
              <p:nvPr/>
            </p:nvSpPr>
            <p:spPr bwMode="gray">
              <a:xfrm flipH="1" flipV="1">
                <a:off x="2047" y="2353"/>
                <a:ext cx="143" cy="204"/>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7"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8" name="Freeform 326"/>
              <p:cNvSpPr>
                <a:spLocks/>
              </p:cNvSpPr>
              <p:nvPr/>
            </p:nvSpPr>
            <p:spPr bwMode="gray">
              <a:xfrm>
                <a:off x="2118" y="2489"/>
                <a:ext cx="137" cy="219"/>
              </a:xfrm>
              <a:custGeom>
                <a:avLst/>
                <a:gdLst>
                  <a:gd name="T0" fmla="*/ 3059 w 94"/>
                  <a:gd name="T1" fmla="*/ 9955 h 133"/>
                  <a:gd name="T2" fmla="*/ 5926 w 94"/>
                  <a:gd name="T3" fmla="*/ 32086 h 133"/>
                  <a:gd name="T4" fmla="*/ 0 w 94"/>
                  <a:gd name="T5" fmla="*/ 0 h 133"/>
                  <a:gd name="T6" fmla="*/ 3059 w 94"/>
                  <a:gd name="T7" fmla="*/ 9955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9" name="Freeform 327"/>
              <p:cNvSpPr>
                <a:spLocks/>
              </p:cNvSpPr>
              <p:nvPr/>
            </p:nvSpPr>
            <p:spPr bwMode="gray">
              <a:xfrm>
                <a:off x="2190" y="2557"/>
                <a:ext cx="137" cy="151"/>
              </a:xfrm>
              <a:custGeom>
                <a:avLst/>
                <a:gdLst>
                  <a:gd name="T0" fmla="*/ 5926 w 94"/>
                  <a:gd name="T1" fmla="*/ 21431 h 92"/>
                  <a:gd name="T2" fmla="*/ 0 w 94"/>
                  <a:gd name="T3" fmla="*/ 0 h 92"/>
                  <a:gd name="T4" fmla="*/ 2848 w 94"/>
                  <a:gd name="T5" fmla="*/ 21431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0" name="Line 328"/>
              <p:cNvSpPr>
                <a:spLocks noChangeShapeType="1"/>
              </p:cNvSpPr>
              <p:nvPr/>
            </p:nvSpPr>
            <p:spPr bwMode="gray">
              <a:xfrm flipH="1" flipV="1">
                <a:off x="2190" y="2557"/>
                <a:ext cx="137" cy="151"/>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1" name="Line 329"/>
              <p:cNvSpPr>
                <a:spLocks noChangeShapeType="1"/>
              </p:cNvSpPr>
              <p:nvPr/>
            </p:nvSpPr>
            <p:spPr bwMode="gray">
              <a:xfrm>
                <a:off x="2118" y="2489"/>
                <a:ext cx="72" cy="6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2" name="Freeform 330"/>
              <p:cNvSpPr>
                <a:spLocks/>
              </p:cNvSpPr>
              <p:nvPr/>
            </p:nvSpPr>
            <p:spPr bwMode="gray">
              <a:xfrm>
                <a:off x="739" y="2504"/>
                <a:ext cx="137" cy="286"/>
              </a:xfrm>
              <a:custGeom>
                <a:avLst/>
                <a:gdLst>
                  <a:gd name="T0" fmla="*/ 3059 w 94"/>
                  <a:gd name="T1" fmla="*/ 0 h 174"/>
                  <a:gd name="T2" fmla="*/ 5926 w 94"/>
                  <a:gd name="T3" fmla="*/ 27236 h 174"/>
                  <a:gd name="T4" fmla="*/ 0 w 94"/>
                  <a:gd name="T5" fmla="*/ 41196 h 174"/>
                  <a:gd name="T6" fmla="*/ 305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3" name="Freeform 331"/>
              <p:cNvSpPr>
                <a:spLocks/>
              </p:cNvSpPr>
              <p:nvPr/>
            </p:nvSpPr>
            <p:spPr bwMode="gray">
              <a:xfrm>
                <a:off x="811" y="2376"/>
                <a:ext cx="137" cy="317"/>
              </a:xfrm>
              <a:custGeom>
                <a:avLst/>
                <a:gdLst>
                  <a:gd name="T0" fmla="*/ 5926 w 94"/>
                  <a:gd name="T1" fmla="*/ 0 h 193"/>
                  <a:gd name="T2" fmla="*/ 0 w 94"/>
                  <a:gd name="T3" fmla="*/ 18274 h 193"/>
                  <a:gd name="T4" fmla="*/ 2848 w 94"/>
                  <a:gd name="T5" fmla="*/ 45344 h 193"/>
                  <a:gd name="T6" fmla="*/ 5926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4" name="Line 332"/>
              <p:cNvSpPr>
                <a:spLocks noChangeShapeType="1"/>
              </p:cNvSpPr>
              <p:nvPr/>
            </p:nvSpPr>
            <p:spPr bwMode="gray">
              <a:xfrm flipH="1">
                <a:off x="1486" y="1883"/>
                <a:ext cx="169"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5"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6"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7"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8" name="Freeform 336"/>
              <p:cNvSpPr>
                <a:spLocks/>
              </p:cNvSpPr>
              <p:nvPr/>
            </p:nvSpPr>
            <p:spPr bwMode="gray">
              <a:xfrm>
                <a:off x="395" y="3064"/>
                <a:ext cx="137" cy="59"/>
              </a:xfrm>
              <a:custGeom>
                <a:avLst/>
                <a:gdLst>
                  <a:gd name="T0" fmla="*/ 5926 w 94"/>
                  <a:gd name="T1" fmla="*/ 2922 h 36"/>
                  <a:gd name="T2" fmla="*/ 0 w 94"/>
                  <a:gd name="T3" fmla="*/ 0 h 36"/>
                  <a:gd name="T4" fmla="*/ 3059 w 94"/>
                  <a:gd name="T5" fmla="*/ 8289 h 36"/>
                  <a:gd name="T6" fmla="*/ 5926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9" name="Freeform 337"/>
              <p:cNvSpPr>
                <a:spLocks/>
              </p:cNvSpPr>
              <p:nvPr/>
            </p:nvSpPr>
            <p:spPr bwMode="gray">
              <a:xfrm>
                <a:off x="2327" y="2708"/>
                <a:ext cx="135" cy="356"/>
              </a:xfrm>
              <a:custGeom>
                <a:avLst/>
                <a:gdLst>
                  <a:gd name="T0" fmla="*/ 5622 w 93"/>
                  <a:gd name="T1" fmla="*/ 52655 h 216"/>
                  <a:gd name="T2" fmla="*/ 0 w 93"/>
                  <a:gd name="T3" fmla="*/ 0 h 216"/>
                  <a:gd name="T4" fmla="*/ 2668 w 93"/>
                  <a:gd name="T5" fmla="*/ 21164 h 216"/>
                  <a:gd name="T6" fmla="*/ 5622 w 93"/>
                  <a:gd name="T7" fmla="*/ 52655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0" name="Freeform 338"/>
              <p:cNvSpPr>
                <a:spLocks/>
              </p:cNvSpPr>
              <p:nvPr/>
            </p:nvSpPr>
            <p:spPr bwMode="gray">
              <a:xfrm>
                <a:off x="2462" y="3064"/>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1"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2" name="Freeform 340"/>
              <p:cNvSpPr>
                <a:spLocks/>
              </p:cNvSpPr>
              <p:nvPr/>
            </p:nvSpPr>
            <p:spPr bwMode="gray">
              <a:xfrm>
                <a:off x="2391" y="2851"/>
                <a:ext cx="144" cy="272"/>
              </a:xfrm>
              <a:custGeom>
                <a:avLst/>
                <a:gdLst>
                  <a:gd name="T0" fmla="*/ 3004 w 99"/>
                  <a:gd name="T1" fmla="*/ 31568 h 165"/>
                  <a:gd name="T2" fmla="*/ 6087 w 99"/>
                  <a:gd name="T3" fmla="*/ 40289 h 165"/>
                  <a:gd name="T4" fmla="*/ 0 w 99"/>
                  <a:gd name="T5" fmla="*/ 0 h 165"/>
                  <a:gd name="T6" fmla="*/ 3004 w 99"/>
                  <a:gd name="T7" fmla="*/ 31568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3"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4" name="Freeform 342"/>
              <p:cNvSpPr>
                <a:spLocks/>
              </p:cNvSpPr>
              <p:nvPr/>
            </p:nvSpPr>
            <p:spPr bwMode="gray">
              <a:xfrm>
                <a:off x="948" y="2081"/>
                <a:ext cx="137" cy="295"/>
              </a:xfrm>
              <a:custGeom>
                <a:avLst/>
                <a:gdLst>
                  <a:gd name="T0" fmla="*/ 0 w 94"/>
                  <a:gd name="T1" fmla="*/ 43576 h 179"/>
                  <a:gd name="T2" fmla="*/ 5926 w 94"/>
                  <a:gd name="T3" fmla="*/ 39024 h 179"/>
                  <a:gd name="T4" fmla="*/ 3059 w 94"/>
                  <a:gd name="T5" fmla="*/ 0 h 179"/>
                  <a:gd name="T6" fmla="*/ 0 w 94"/>
                  <a:gd name="T7" fmla="*/ 43576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5" name="Freeform 343"/>
              <p:cNvSpPr>
                <a:spLocks/>
              </p:cNvSpPr>
              <p:nvPr/>
            </p:nvSpPr>
            <p:spPr bwMode="gray">
              <a:xfrm>
                <a:off x="1019" y="2058"/>
                <a:ext cx="138" cy="286"/>
              </a:xfrm>
              <a:custGeom>
                <a:avLst/>
                <a:gdLst>
                  <a:gd name="T0" fmla="*/ 6429 w 94"/>
                  <a:gd name="T1" fmla="*/ 0 h 174"/>
                  <a:gd name="T2" fmla="*/ 0 w 94"/>
                  <a:gd name="T3" fmla="*/ 3312 h 174"/>
                  <a:gd name="T4" fmla="*/ 3057 w 94"/>
                  <a:gd name="T5" fmla="*/ 41196 h 174"/>
                  <a:gd name="T6" fmla="*/ 642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6" name="Freeform 344"/>
              <p:cNvSpPr>
                <a:spLocks/>
              </p:cNvSpPr>
              <p:nvPr/>
            </p:nvSpPr>
            <p:spPr bwMode="gray">
              <a:xfrm>
                <a:off x="1157" y="1755"/>
                <a:ext cx="135" cy="416"/>
              </a:xfrm>
              <a:custGeom>
                <a:avLst/>
                <a:gdLst>
                  <a:gd name="T0" fmla="*/ 0 w 93"/>
                  <a:gd name="T1" fmla="*/ 43769 h 253"/>
                  <a:gd name="T2" fmla="*/ 5622 w 93"/>
                  <a:gd name="T3" fmla="*/ 60121 h 253"/>
                  <a:gd name="T4" fmla="*/ 2668 w 93"/>
                  <a:gd name="T5" fmla="*/ 0 h 253"/>
                  <a:gd name="T6" fmla="*/ 0 w 93"/>
                  <a:gd name="T7" fmla="*/ 4376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7"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8" name="Freeform 346"/>
              <p:cNvSpPr>
                <a:spLocks/>
              </p:cNvSpPr>
              <p:nvPr/>
            </p:nvSpPr>
            <p:spPr bwMode="gray">
              <a:xfrm>
                <a:off x="2255" y="2708"/>
                <a:ext cx="136" cy="143"/>
              </a:xfrm>
              <a:custGeom>
                <a:avLst/>
                <a:gdLst>
                  <a:gd name="T0" fmla="*/ 3214 w 93"/>
                  <a:gd name="T1" fmla="*/ 0 h 87"/>
                  <a:gd name="T2" fmla="*/ 6092 w 93"/>
                  <a:gd name="T3" fmla="*/ 20557 h 87"/>
                  <a:gd name="T4" fmla="*/ 0 w 93"/>
                  <a:gd name="T5" fmla="*/ 0 h 87"/>
                  <a:gd name="T6" fmla="*/ 321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9"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0"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1"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2"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3" name="Freeform 351"/>
              <p:cNvSpPr>
                <a:spLocks/>
              </p:cNvSpPr>
              <p:nvPr/>
            </p:nvSpPr>
            <p:spPr bwMode="gray">
              <a:xfrm>
                <a:off x="1637" y="2043"/>
                <a:ext cx="137" cy="219"/>
              </a:xfrm>
              <a:custGeom>
                <a:avLst/>
                <a:gdLst>
                  <a:gd name="T0" fmla="*/ 2848 w 94"/>
                  <a:gd name="T1" fmla="*/ 0 h 133"/>
                  <a:gd name="T2" fmla="*/ 5926 w 94"/>
                  <a:gd name="T3" fmla="*/ 32086 h 133"/>
                  <a:gd name="T4" fmla="*/ 0 w 94"/>
                  <a:gd name="T5" fmla="*/ 16392 h 133"/>
                  <a:gd name="T6" fmla="*/ 2848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4" name="Freeform 352"/>
              <p:cNvSpPr>
                <a:spLocks/>
              </p:cNvSpPr>
              <p:nvPr/>
            </p:nvSpPr>
            <p:spPr bwMode="gray">
              <a:xfrm>
                <a:off x="1702" y="2043"/>
                <a:ext cx="143" cy="219"/>
              </a:xfrm>
              <a:custGeom>
                <a:avLst/>
                <a:gdLst>
                  <a:gd name="T0" fmla="*/ 6266 w 98"/>
                  <a:gd name="T1" fmla="*/ 23145 h 133"/>
                  <a:gd name="T2" fmla="*/ 0 w 98"/>
                  <a:gd name="T3" fmla="*/ 0 h 133"/>
                  <a:gd name="T4" fmla="*/ 3139 w 98"/>
                  <a:gd name="T5" fmla="*/ 32086 h 133"/>
                  <a:gd name="T6" fmla="*/ 6266 w 98"/>
                  <a:gd name="T7" fmla="*/ 23145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5"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6"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7"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8"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9"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0" name="Line 358"/>
              <p:cNvSpPr>
                <a:spLocks noChangeShapeType="1"/>
              </p:cNvSpPr>
              <p:nvPr/>
            </p:nvSpPr>
            <p:spPr bwMode="gray">
              <a:xfrm flipH="1" flipV="1">
                <a:off x="1702" y="2041"/>
                <a:ext cx="143" cy="15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1" name="Freeform 359"/>
              <p:cNvSpPr>
                <a:spLocks/>
              </p:cNvSpPr>
              <p:nvPr/>
            </p:nvSpPr>
            <p:spPr bwMode="gray">
              <a:xfrm>
                <a:off x="1774" y="2201"/>
                <a:ext cx="137" cy="196"/>
              </a:xfrm>
              <a:custGeom>
                <a:avLst/>
                <a:gdLst>
                  <a:gd name="T0" fmla="*/ 3059 w 94"/>
                  <a:gd name="T1" fmla="*/ 0 h 119"/>
                  <a:gd name="T2" fmla="*/ 5926 w 94"/>
                  <a:gd name="T3" fmla="*/ 28810 h 119"/>
                  <a:gd name="T4" fmla="*/ 0 w 94"/>
                  <a:gd name="T5" fmla="*/ 895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2" name="Freeform 360"/>
              <p:cNvSpPr>
                <a:spLocks/>
              </p:cNvSpPr>
              <p:nvPr/>
            </p:nvSpPr>
            <p:spPr bwMode="gray">
              <a:xfrm>
                <a:off x="1845" y="2201"/>
                <a:ext cx="137" cy="196"/>
              </a:xfrm>
              <a:custGeom>
                <a:avLst/>
                <a:gdLst>
                  <a:gd name="T0" fmla="*/ 5926 w 94"/>
                  <a:gd name="T1" fmla="*/ 22313 h 119"/>
                  <a:gd name="T2" fmla="*/ 0 w 94"/>
                  <a:gd name="T3" fmla="*/ 0 h 119"/>
                  <a:gd name="T4" fmla="*/ 2848 w 94"/>
                  <a:gd name="T5" fmla="*/ 28810 h 119"/>
                  <a:gd name="T6" fmla="*/ 5926 w 94"/>
                  <a:gd name="T7" fmla="*/ 22313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3"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4" name="Line 362"/>
              <p:cNvSpPr>
                <a:spLocks noChangeShapeType="1"/>
              </p:cNvSpPr>
              <p:nvPr/>
            </p:nvSpPr>
            <p:spPr bwMode="gray">
              <a:xfrm flipV="1">
                <a:off x="1292" y="1946"/>
                <a:ext cx="48" cy="22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5" name="Line 363"/>
              <p:cNvSpPr>
                <a:spLocks noChangeShapeType="1"/>
              </p:cNvSpPr>
              <p:nvPr/>
            </p:nvSpPr>
            <p:spPr bwMode="gray">
              <a:xfrm flipH="1" flipV="1">
                <a:off x="1845" y="2201"/>
                <a:ext cx="137" cy="15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6"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7" name="Freeform 365"/>
              <p:cNvSpPr>
                <a:spLocks/>
              </p:cNvSpPr>
              <p:nvPr/>
            </p:nvSpPr>
            <p:spPr bwMode="gray">
              <a:xfrm>
                <a:off x="675" y="2790"/>
                <a:ext cx="136" cy="333"/>
              </a:xfrm>
              <a:custGeom>
                <a:avLst/>
                <a:gdLst>
                  <a:gd name="T0" fmla="*/ 2855 w 93"/>
                  <a:gd name="T1" fmla="*/ 0 h 202"/>
                  <a:gd name="T2" fmla="*/ 6092 w 93"/>
                  <a:gd name="T3" fmla="*/ 49371 h 202"/>
                  <a:gd name="T4" fmla="*/ 0 w 93"/>
                  <a:gd name="T5" fmla="*/ 47101 h 202"/>
                  <a:gd name="T6" fmla="*/ 2855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8" name="Freeform 366"/>
              <p:cNvSpPr>
                <a:spLocks/>
              </p:cNvSpPr>
              <p:nvPr/>
            </p:nvSpPr>
            <p:spPr bwMode="gray">
              <a:xfrm>
                <a:off x="739" y="2693"/>
                <a:ext cx="137" cy="430"/>
              </a:xfrm>
              <a:custGeom>
                <a:avLst/>
                <a:gdLst>
                  <a:gd name="T0" fmla="*/ 5926 w 94"/>
                  <a:gd name="T1" fmla="*/ 0 h 261"/>
                  <a:gd name="T2" fmla="*/ 0 w 94"/>
                  <a:gd name="T3" fmla="*/ 14337 h 261"/>
                  <a:gd name="T4" fmla="*/ 3059 w 94"/>
                  <a:gd name="T5" fmla="*/ 63286 h 261"/>
                  <a:gd name="T6" fmla="*/ 5926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9" name="Freeform 367"/>
              <p:cNvSpPr>
                <a:spLocks/>
              </p:cNvSpPr>
              <p:nvPr/>
            </p:nvSpPr>
            <p:spPr bwMode="gray">
              <a:xfrm>
                <a:off x="2535" y="3085"/>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0" name="Freeform 368"/>
              <p:cNvSpPr>
                <a:spLocks/>
              </p:cNvSpPr>
              <p:nvPr/>
            </p:nvSpPr>
            <p:spPr bwMode="gray">
              <a:xfrm>
                <a:off x="466" y="3085"/>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1" name="Freeform 369"/>
              <p:cNvSpPr>
                <a:spLocks/>
              </p:cNvSpPr>
              <p:nvPr/>
            </p:nvSpPr>
            <p:spPr bwMode="gray">
              <a:xfrm>
                <a:off x="532" y="3085"/>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2"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3"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4"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5"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6" name="Freeform 374"/>
              <p:cNvSpPr>
                <a:spLocks/>
              </p:cNvSpPr>
              <p:nvPr/>
            </p:nvSpPr>
            <p:spPr bwMode="gray">
              <a:xfrm>
                <a:off x="1429" y="2064"/>
                <a:ext cx="136" cy="251"/>
              </a:xfrm>
              <a:custGeom>
                <a:avLst/>
                <a:gdLst>
                  <a:gd name="T0" fmla="*/ 3214 w 93"/>
                  <a:gd name="T1" fmla="*/ 0 h 152"/>
                  <a:gd name="T2" fmla="*/ 6092 w 93"/>
                  <a:gd name="T3" fmla="*/ 37797 h 152"/>
                  <a:gd name="T4" fmla="*/ 0 w 93"/>
                  <a:gd name="T5" fmla="*/ 28692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7" name="Freeform 375"/>
              <p:cNvSpPr>
                <a:spLocks/>
              </p:cNvSpPr>
              <p:nvPr/>
            </p:nvSpPr>
            <p:spPr bwMode="gray">
              <a:xfrm>
                <a:off x="1501" y="2064"/>
                <a:ext cx="136" cy="251"/>
              </a:xfrm>
              <a:custGeom>
                <a:avLst/>
                <a:gdLst>
                  <a:gd name="T0" fmla="*/ 6092 w 93"/>
                  <a:gd name="T1" fmla="*/ 13724 h 152"/>
                  <a:gd name="T2" fmla="*/ 0 w 93"/>
                  <a:gd name="T3" fmla="*/ 0 h 152"/>
                  <a:gd name="T4" fmla="*/ 2855 w 93"/>
                  <a:gd name="T5" fmla="*/ 37797 h 152"/>
                  <a:gd name="T6" fmla="*/ 6092 w 93"/>
                  <a:gd name="T7" fmla="*/ 1372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8" name="Freeform 376"/>
              <p:cNvSpPr>
                <a:spLocks/>
              </p:cNvSpPr>
              <p:nvPr/>
            </p:nvSpPr>
            <p:spPr bwMode="gray">
              <a:xfrm>
                <a:off x="1085" y="2058"/>
                <a:ext cx="136" cy="347"/>
              </a:xfrm>
              <a:custGeom>
                <a:avLst/>
                <a:gdLst>
                  <a:gd name="T0" fmla="*/ 0 w 93"/>
                  <a:gd name="T1" fmla="*/ 41342 h 211"/>
                  <a:gd name="T2" fmla="*/ 6092 w 93"/>
                  <a:gd name="T3" fmla="*/ 50238 h 211"/>
                  <a:gd name="T4" fmla="*/ 3214 w 93"/>
                  <a:gd name="T5" fmla="*/ 0 h 211"/>
                  <a:gd name="T6" fmla="*/ 0 w 93"/>
                  <a:gd name="T7" fmla="*/ 41342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9" name="Freeform 377"/>
              <p:cNvSpPr>
                <a:spLocks/>
              </p:cNvSpPr>
              <p:nvPr/>
            </p:nvSpPr>
            <p:spPr bwMode="gray">
              <a:xfrm>
                <a:off x="1157" y="2058"/>
                <a:ext cx="135" cy="347"/>
              </a:xfrm>
              <a:custGeom>
                <a:avLst/>
                <a:gdLst>
                  <a:gd name="T0" fmla="*/ 5622 w 93"/>
                  <a:gd name="T1" fmla="*/ 16363 h 211"/>
                  <a:gd name="T2" fmla="*/ 0 w 93"/>
                  <a:gd name="T3" fmla="*/ 0 h 211"/>
                  <a:gd name="T4" fmla="*/ 2668 w 93"/>
                  <a:gd name="T5" fmla="*/ 50238 h 211"/>
                  <a:gd name="T6" fmla="*/ 5622 w 93"/>
                  <a:gd name="T7" fmla="*/ 1636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0" name="Freeform 378"/>
              <p:cNvSpPr>
                <a:spLocks/>
              </p:cNvSpPr>
              <p:nvPr/>
            </p:nvSpPr>
            <p:spPr bwMode="gray">
              <a:xfrm>
                <a:off x="876" y="2376"/>
                <a:ext cx="143" cy="317"/>
              </a:xfrm>
              <a:custGeom>
                <a:avLst/>
                <a:gdLst>
                  <a:gd name="T0" fmla="*/ 3139 w 98"/>
                  <a:gd name="T1" fmla="*/ 0 h 193"/>
                  <a:gd name="T2" fmla="*/ 6266 w 98"/>
                  <a:gd name="T3" fmla="*/ 34436 h 193"/>
                  <a:gd name="T4" fmla="*/ 0 w 98"/>
                  <a:gd name="T5" fmla="*/ 45344 h 193"/>
                  <a:gd name="T6" fmla="*/ 3139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1" name="Freeform 379"/>
              <p:cNvSpPr>
                <a:spLocks/>
              </p:cNvSpPr>
              <p:nvPr/>
            </p:nvSpPr>
            <p:spPr bwMode="gray">
              <a:xfrm>
                <a:off x="948" y="2344"/>
                <a:ext cx="137" cy="274"/>
              </a:xfrm>
              <a:custGeom>
                <a:avLst/>
                <a:gdLst>
                  <a:gd name="T0" fmla="*/ 5926 w 94"/>
                  <a:gd name="T1" fmla="*/ 0 h 166"/>
                  <a:gd name="T2" fmla="*/ 0 w 94"/>
                  <a:gd name="T3" fmla="*/ 4632 h 166"/>
                  <a:gd name="T4" fmla="*/ 3059 w 94"/>
                  <a:gd name="T5" fmla="*/ 41093 h 166"/>
                  <a:gd name="T6" fmla="*/ 5926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2" name="Freeform 380"/>
              <p:cNvSpPr>
                <a:spLocks/>
              </p:cNvSpPr>
              <p:nvPr/>
            </p:nvSpPr>
            <p:spPr bwMode="gray">
              <a:xfrm>
                <a:off x="1911" y="2353"/>
                <a:ext cx="136" cy="166"/>
              </a:xfrm>
              <a:custGeom>
                <a:avLst/>
                <a:gdLst>
                  <a:gd name="T0" fmla="*/ 3214 w 93"/>
                  <a:gd name="T1" fmla="*/ 0 h 101"/>
                  <a:gd name="T2" fmla="*/ 6092 w 93"/>
                  <a:gd name="T3" fmla="*/ 23912 h 101"/>
                  <a:gd name="T4" fmla="*/ 0 w 93"/>
                  <a:gd name="T5" fmla="*/ 6283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3" name="Freeform 381"/>
              <p:cNvSpPr>
                <a:spLocks/>
              </p:cNvSpPr>
              <p:nvPr/>
            </p:nvSpPr>
            <p:spPr bwMode="gray">
              <a:xfrm>
                <a:off x="1982" y="2353"/>
                <a:ext cx="136" cy="166"/>
              </a:xfrm>
              <a:custGeom>
                <a:avLst/>
                <a:gdLst>
                  <a:gd name="T0" fmla="*/ 6092 w 93"/>
                  <a:gd name="T1" fmla="*/ 19601 h 101"/>
                  <a:gd name="T2" fmla="*/ 0 w 93"/>
                  <a:gd name="T3" fmla="*/ 0 h 101"/>
                  <a:gd name="T4" fmla="*/ 2855 w 93"/>
                  <a:gd name="T5" fmla="*/ 23912 h 101"/>
                  <a:gd name="T6" fmla="*/ 6092 w 93"/>
                  <a:gd name="T7" fmla="*/ 19601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4"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5"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6"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7"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8"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9"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0" name="Line 388"/>
              <p:cNvSpPr>
                <a:spLocks noChangeShapeType="1"/>
              </p:cNvSpPr>
              <p:nvPr/>
            </p:nvSpPr>
            <p:spPr bwMode="gray">
              <a:xfrm flipH="1" flipV="1">
                <a:off x="1982" y="2353"/>
                <a:ext cx="136" cy="136"/>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1"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2" name="Freeform 390"/>
              <p:cNvSpPr>
                <a:spLocks/>
              </p:cNvSpPr>
              <p:nvPr/>
            </p:nvSpPr>
            <p:spPr bwMode="gray">
              <a:xfrm>
                <a:off x="1221" y="2171"/>
                <a:ext cx="143" cy="272"/>
              </a:xfrm>
              <a:custGeom>
                <a:avLst/>
                <a:gdLst>
                  <a:gd name="T0" fmla="*/ 3139 w 98"/>
                  <a:gd name="T1" fmla="*/ 0 h 165"/>
                  <a:gd name="T2" fmla="*/ 6266 w 98"/>
                  <a:gd name="T3" fmla="*/ 40289 h 165"/>
                  <a:gd name="T4" fmla="*/ 0 w 98"/>
                  <a:gd name="T5" fmla="*/ 34686 h 165"/>
                  <a:gd name="T6" fmla="*/ 3139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3" name="Freeform 391"/>
              <p:cNvSpPr>
                <a:spLocks/>
              </p:cNvSpPr>
              <p:nvPr/>
            </p:nvSpPr>
            <p:spPr bwMode="gray">
              <a:xfrm>
                <a:off x="1292" y="2171"/>
                <a:ext cx="137" cy="272"/>
              </a:xfrm>
              <a:custGeom>
                <a:avLst/>
                <a:gdLst>
                  <a:gd name="T0" fmla="*/ 5926 w 94"/>
                  <a:gd name="T1" fmla="*/ 12186 h 165"/>
                  <a:gd name="T2" fmla="*/ 0 w 94"/>
                  <a:gd name="T3" fmla="*/ 0 h 165"/>
                  <a:gd name="T4" fmla="*/ 3059 w 94"/>
                  <a:gd name="T5" fmla="*/ 40289 h 165"/>
                  <a:gd name="T6" fmla="*/ 5926 w 94"/>
                  <a:gd name="T7" fmla="*/ 12186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4" name="Freeform 392"/>
              <p:cNvSpPr>
                <a:spLocks/>
              </p:cNvSpPr>
              <p:nvPr/>
            </p:nvSpPr>
            <p:spPr bwMode="gray">
              <a:xfrm>
                <a:off x="2047" y="2489"/>
                <a:ext cx="143" cy="181"/>
              </a:xfrm>
              <a:custGeom>
                <a:avLst/>
                <a:gdLst>
                  <a:gd name="T0" fmla="*/ 3139 w 98"/>
                  <a:gd name="T1" fmla="*/ 0 h 110"/>
                  <a:gd name="T2" fmla="*/ 6266 w 98"/>
                  <a:gd name="T3" fmla="*/ 26317 h 110"/>
                  <a:gd name="T4" fmla="*/ 0 w 98"/>
                  <a:gd name="T5" fmla="*/ 4341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5" name="Freeform 393"/>
              <p:cNvSpPr>
                <a:spLocks/>
              </p:cNvSpPr>
              <p:nvPr/>
            </p:nvSpPr>
            <p:spPr bwMode="gray">
              <a:xfrm>
                <a:off x="2118" y="2489"/>
                <a:ext cx="137" cy="219"/>
              </a:xfrm>
              <a:custGeom>
                <a:avLst/>
                <a:gdLst>
                  <a:gd name="T0" fmla="*/ 5926 w 94"/>
                  <a:gd name="T1" fmla="*/ 32086 h 133"/>
                  <a:gd name="T2" fmla="*/ 0 w 94"/>
                  <a:gd name="T3" fmla="*/ 0 h 133"/>
                  <a:gd name="T4" fmla="*/ 3059 w 94"/>
                  <a:gd name="T5" fmla="*/ 26512 h 133"/>
                  <a:gd name="T6" fmla="*/ 5926 w 94"/>
                  <a:gd name="T7" fmla="*/ 32086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6" name="Freeform 394"/>
              <p:cNvSpPr>
                <a:spLocks/>
              </p:cNvSpPr>
              <p:nvPr/>
            </p:nvSpPr>
            <p:spPr bwMode="gray">
              <a:xfrm>
                <a:off x="1565" y="2155"/>
                <a:ext cx="137" cy="189"/>
              </a:xfrm>
              <a:custGeom>
                <a:avLst/>
                <a:gdLst>
                  <a:gd name="T0" fmla="*/ 3059 w 94"/>
                  <a:gd name="T1" fmla="*/ 0 h 115"/>
                  <a:gd name="T2" fmla="*/ 5926 w 94"/>
                  <a:gd name="T3" fmla="*/ 27221 h 115"/>
                  <a:gd name="T4" fmla="*/ 0 w 94"/>
                  <a:gd name="T5" fmla="*/ 22843 h 115"/>
                  <a:gd name="T6" fmla="*/ 3059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7" name="Freeform 395"/>
              <p:cNvSpPr>
                <a:spLocks/>
              </p:cNvSpPr>
              <p:nvPr/>
            </p:nvSpPr>
            <p:spPr bwMode="gray">
              <a:xfrm>
                <a:off x="1637" y="2155"/>
                <a:ext cx="137" cy="189"/>
              </a:xfrm>
              <a:custGeom>
                <a:avLst/>
                <a:gdLst>
                  <a:gd name="T0" fmla="*/ 5926 w 94"/>
                  <a:gd name="T1" fmla="*/ 15396 h 115"/>
                  <a:gd name="T2" fmla="*/ 0 w 94"/>
                  <a:gd name="T3" fmla="*/ 0 h 115"/>
                  <a:gd name="T4" fmla="*/ 2848 w 94"/>
                  <a:gd name="T5" fmla="*/ 27221 h 115"/>
                  <a:gd name="T6" fmla="*/ 5926 w 94"/>
                  <a:gd name="T7" fmla="*/ 1539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8" name="Freeform 396"/>
              <p:cNvSpPr>
                <a:spLocks/>
              </p:cNvSpPr>
              <p:nvPr/>
            </p:nvSpPr>
            <p:spPr bwMode="gray">
              <a:xfrm>
                <a:off x="604" y="3108"/>
                <a:ext cx="135" cy="61"/>
              </a:xfrm>
              <a:custGeom>
                <a:avLst/>
                <a:gdLst>
                  <a:gd name="T0" fmla="*/ 2958 w 93"/>
                  <a:gd name="T1" fmla="*/ 0 h 37"/>
                  <a:gd name="T2" fmla="*/ 5622 w 93"/>
                  <a:gd name="T3" fmla="*/ 9101 h 37"/>
                  <a:gd name="T4" fmla="*/ 0 w 93"/>
                  <a:gd name="T5" fmla="*/ 5670 h 37"/>
                  <a:gd name="T6" fmla="*/ 2958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9" name="Freeform 397"/>
              <p:cNvSpPr>
                <a:spLocks/>
              </p:cNvSpPr>
              <p:nvPr/>
            </p:nvSpPr>
            <p:spPr bwMode="gray">
              <a:xfrm>
                <a:off x="675" y="3108"/>
                <a:ext cx="136" cy="61"/>
              </a:xfrm>
              <a:custGeom>
                <a:avLst/>
                <a:gdLst>
                  <a:gd name="T0" fmla="*/ 6092 w 93"/>
                  <a:gd name="T1" fmla="*/ 2254 h 37"/>
                  <a:gd name="T2" fmla="*/ 0 w 93"/>
                  <a:gd name="T3" fmla="*/ 0 h 37"/>
                  <a:gd name="T4" fmla="*/ 2855 w 93"/>
                  <a:gd name="T5" fmla="*/ 9101 h 37"/>
                  <a:gd name="T6" fmla="*/ 609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0"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1" name="Line 399"/>
              <p:cNvSpPr>
                <a:spLocks noChangeShapeType="1"/>
              </p:cNvSpPr>
              <p:nvPr/>
            </p:nvSpPr>
            <p:spPr bwMode="gray">
              <a:xfrm flipV="1">
                <a:off x="1221" y="2171"/>
                <a:ext cx="71" cy="234"/>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2"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3"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4"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5"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6"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7" name="Freeform 405"/>
              <p:cNvSpPr>
                <a:spLocks/>
              </p:cNvSpPr>
              <p:nvPr/>
            </p:nvSpPr>
            <p:spPr bwMode="gray">
              <a:xfrm>
                <a:off x="2190" y="2670"/>
                <a:ext cx="137" cy="211"/>
              </a:xfrm>
              <a:custGeom>
                <a:avLst/>
                <a:gdLst>
                  <a:gd name="T0" fmla="*/ 2848 w 94"/>
                  <a:gd name="T1" fmla="*/ 5662 h 128"/>
                  <a:gd name="T2" fmla="*/ 5926 w 94"/>
                  <a:gd name="T3" fmla="*/ 31279 h 128"/>
                  <a:gd name="T4" fmla="*/ 0 w 94"/>
                  <a:gd name="T5" fmla="*/ 0 h 128"/>
                  <a:gd name="T6" fmla="*/ 2848 w 94"/>
                  <a:gd name="T7" fmla="*/ 5662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8" name="Freeform 406"/>
              <p:cNvSpPr>
                <a:spLocks/>
              </p:cNvSpPr>
              <p:nvPr/>
            </p:nvSpPr>
            <p:spPr bwMode="gray">
              <a:xfrm>
                <a:off x="2255" y="2708"/>
                <a:ext cx="136" cy="173"/>
              </a:xfrm>
              <a:custGeom>
                <a:avLst/>
                <a:gdLst>
                  <a:gd name="T0" fmla="*/ 6092 w 93"/>
                  <a:gd name="T1" fmla="*/ 21127 h 105"/>
                  <a:gd name="T2" fmla="*/ 0 w 93"/>
                  <a:gd name="T3" fmla="*/ 0 h 105"/>
                  <a:gd name="T4" fmla="*/ 3214 w 93"/>
                  <a:gd name="T5" fmla="*/ 25512 h 105"/>
                  <a:gd name="T6" fmla="*/ 6092 w 93"/>
                  <a:gd name="T7" fmla="*/ 2112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9" name="Freeform 407"/>
              <p:cNvSpPr>
                <a:spLocks/>
              </p:cNvSpPr>
              <p:nvPr/>
            </p:nvSpPr>
            <p:spPr bwMode="gray">
              <a:xfrm>
                <a:off x="811" y="2693"/>
                <a:ext cx="137" cy="430"/>
              </a:xfrm>
              <a:custGeom>
                <a:avLst/>
                <a:gdLst>
                  <a:gd name="T0" fmla="*/ 2848 w 94"/>
                  <a:gd name="T1" fmla="*/ 0 h 261"/>
                  <a:gd name="T2" fmla="*/ 5926 w 94"/>
                  <a:gd name="T3" fmla="*/ 23223 h 261"/>
                  <a:gd name="T4" fmla="*/ 0 w 94"/>
                  <a:gd name="T5" fmla="*/ 63286 h 261"/>
                  <a:gd name="T6" fmla="*/ 2848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0" name="Freeform 408"/>
              <p:cNvSpPr>
                <a:spLocks/>
              </p:cNvSpPr>
              <p:nvPr/>
            </p:nvSpPr>
            <p:spPr bwMode="gray">
              <a:xfrm>
                <a:off x="876" y="2618"/>
                <a:ext cx="143" cy="233"/>
              </a:xfrm>
              <a:custGeom>
                <a:avLst/>
                <a:gdLst>
                  <a:gd name="T0" fmla="*/ 6266 w 98"/>
                  <a:gd name="T1" fmla="*/ 0 h 142"/>
                  <a:gd name="T2" fmla="*/ 0 w 98"/>
                  <a:gd name="T3" fmla="*/ 10597 h 142"/>
                  <a:gd name="T4" fmla="*/ 3139 w 98"/>
                  <a:gd name="T5" fmla="*/ 32947 h 142"/>
                  <a:gd name="T6" fmla="*/ 6266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1" name="Freeform 409"/>
              <p:cNvSpPr>
                <a:spLocks/>
              </p:cNvSpPr>
              <p:nvPr/>
            </p:nvSpPr>
            <p:spPr bwMode="gray">
              <a:xfrm>
                <a:off x="1019" y="2344"/>
                <a:ext cx="138" cy="303"/>
              </a:xfrm>
              <a:custGeom>
                <a:avLst/>
                <a:gdLst>
                  <a:gd name="T0" fmla="*/ 3057 w 94"/>
                  <a:gd name="T1" fmla="*/ 0 h 184"/>
                  <a:gd name="T2" fmla="*/ 6429 w 94"/>
                  <a:gd name="T3" fmla="*/ 44467 h 184"/>
                  <a:gd name="T4" fmla="*/ 0 w 94"/>
                  <a:gd name="T5" fmla="*/ 40055 h 184"/>
                  <a:gd name="T6" fmla="*/ 305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2" name="Freeform 410"/>
              <p:cNvSpPr>
                <a:spLocks/>
              </p:cNvSpPr>
              <p:nvPr/>
            </p:nvSpPr>
            <p:spPr bwMode="gray">
              <a:xfrm>
                <a:off x="1085" y="2344"/>
                <a:ext cx="136" cy="303"/>
              </a:xfrm>
              <a:custGeom>
                <a:avLst/>
                <a:gdLst>
                  <a:gd name="T0" fmla="*/ 6092 w 93"/>
                  <a:gd name="T1" fmla="*/ 8935 h 184"/>
                  <a:gd name="T2" fmla="*/ 0 w 93"/>
                  <a:gd name="T3" fmla="*/ 0 h 184"/>
                  <a:gd name="T4" fmla="*/ 3214 w 93"/>
                  <a:gd name="T5" fmla="*/ 44467 h 184"/>
                  <a:gd name="T6" fmla="*/ 6092 w 93"/>
                  <a:gd name="T7" fmla="*/ 893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3"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4"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5"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6"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7"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8" name="Freeform 416"/>
              <p:cNvSpPr>
                <a:spLocks/>
              </p:cNvSpPr>
              <p:nvPr/>
            </p:nvSpPr>
            <p:spPr bwMode="gray">
              <a:xfrm>
                <a:off x="1702" y="2262"/>
                <a:ext cx="143" cy="189"/>
              </a:xfrm>
              <a:custGeom>
                <a:avLst/>
                <a:gdLst>
                  <a:gd name="T0" fmla="*/ 3139 w 98"/>
                  <a:gd name="T1" fmla="*/ 0 h 115"/>
                  <a:gd name="T2" fmla="*/ 6266 w 98"/>
                  <a:gd name="T3" fmla="*/ 27221 h 115"/>
                  <a:gd name="T4" fmla="*/ 0 w 98"/>
                  <a:gd name="T5" fmla="*/ 11817 h 115"/>
                  <a:gd name="T6" fmla="*/ 3139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9" name="Freeform 417"/>
              <p:cNvSpPr>
                <a:spLocks/>
              </p:cNvSpPr>
              <p:nvPr/>
            </p:nvSpPr>
            <p:spPr bwMode="gray">
              <a:xfrm>
                <a:off x="1774" y="2262"/>
                <a:ext cx="137" cy="189"/>
              </a:xfrm>
              <a:custGeom>
                <a:avLst/>
                <a:gdLst>
                  <a:gd name="T0" fmla="*/ 5926 w 94"/>
                  <a:gd name="T1" fmla="*/ 19421 h 115"/>
                  <a:gd name="T2" fmla="*/ 0 w 94"/>
                  <a:gd name="T3" fmla="*/ 0 h 115"/>
                  <a:gd name="T4" fmla="*/ 3059 w 94"/>
                  <a:gd name="T5" fmla="*/ 27221 h 115"/>
                  <a:gd name="T6" fmla="*/ 5926 w 94"/>
                  <a:gd name="T7" fmla="*/ 194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0" name="Freeform 418"/>
              <p:cNvSpPr>
                <a:spLocks/>
              </p:cNvSpPr>
              <p:nvPr/>
            </p:nvSpPr>
            <p:spPr bwMode="gray">
              <a:xfrm>
                <a:off x="1364" y="2254"/>
                <a:ext cx="137" cy="189"/>
              </a:xfrm>
              <a:custGeom>
                <a:avLst/>
                <a:gdLst>
                  <a:gd name="T0" fmla="*/ 2848 w 94"/>
                  <a:gd name="T1" fmla="*/ 0 h 115"/>
                  <a:gd name="T2" fmla="*/ 5926 w 94"/>
                  <a:gd name="T3" fmla="*/ 27221 h 115"/>
                  <a:gd name="T4" fmla="*/ 0 w 94"/>
                  <a:gd name="T5" fmla="*/ 27221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1"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2"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3"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4"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5" name="Freeform 423"/>
              <p:cNvSpPr>
                <a:spLocks/>
              </p:cNvSpPr>
              <p:nvPr/>
            </p:nvSpPr>
            <p:spPr bwMode="gray">
              <a:xfrm>
                <a:off x="2327" y="2851"/>
                <a:ext cx="135" cy="318"/>
              </a:xfrm>
              <a:custGeom>
                <a:avLst/>
                <a:gdLst>
                  <a:gd name="T0" fmla="*/ 2668 w 93"/>
                  <a:gd name="T1" fmla="*/ 0 h 193"/>
                  <a:gd name="T2" fmla="*/ 5622 w 93"/>
                  <a:gd name="T3" fmla="*/ 46875 h 193"/>
                  <a:gd name="T4" fmla="*/ 0 w 93"/>
                  <a:gd name="T5" fmla="*/ 4384 h 193"/>
                  <a:gd name="T6" fmla="*/ 2668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6" name="Freeform 424"/>
              <p:cNvSpPr>
                <a:spLocks/>
              </p:cNvSpPr>
              <p:nvPr/>
            </p:nvSpPr>
            <p:spPr bwMode="gray">
              <a:xfrm>
                <a:off x="2391" y="2851"/>
                <a:ext cx="144" cy="318"/>
              </a:xfrm>
              <a:custGeom>
                <a:avLst/>
                <a:gdLst>
                  <a:gd name="T0" fmla="*/ 6087 w 99"/>
                  <a:gd name="T1" fmla="*/ 40101 h 193"/>
                  <a:gd name="T2" fmla="*/ 0 w 99"/>
                  <a:gd name="T3" fmla="*/ 0 h 193"/>
                  <a:gd name="T4" fmla="*/ 3004 w 99"/>
                  <a:gd name="T5" fmla="*/ 46875 h 193"/>
                  <a:gd name="T6" fmla="*/ 6087 w 99"/>
                  <a:gd name="T7" fmla="*/ 40101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7"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8"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9"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0" name="Freeform 428"/>
              <p:cNvSpPr>
                <a:spLocks/>
              </p:cNvSpPr>
              <p:nvPr/>
            </p:nvSpPr>
            <p:spPr bwMode="gray">
              <a:xfrm>
                <a:off x="739"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1" name="Freeform 429"/>
              <p:cNvSpPr>
                <a:spLocks/>
              </p:cNvSpPr>
              <p:nvPr/>
            </p:nvSpPr>
            <p:spPr bwMode="gray">
              <a:xfrm>
                <a:off x="811" y="2851"/>
                <a:ext cx="137" cy="333"/>
              </a:xfrm>
              <a:custGeom>
                <a:avLst/>
                <a:gdLst>
                  <a:gd name="T0" fmla="*/ 5926 w 94"/>
                  <a:gd name="T1" fmla="*/ 0 h 202"/>
                  <a:gd name="T2" fmla="*/ 0 w 94"/>
                  <a:gd name="T3" fmla="*/ 40301 h 202"/>
                  <a:gd name="T4" fmla="*/ 2848 w 94"/>
                  <a:gd name="T5" fmla="*/ 49371 h 202"/>
                  <a:gd name="T6" fmla="*/ 5926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2" name="Freeform 430"/>
              <p:cNvSpPr>
                <a:spLocks/>
              </p:cNvSpPr>
              <p:nvPr/>
            </p:nvSpPr>
            <p:spPr bwMode="gray">
              <a:xfrm>
                <a:off x="2462" y="3123"/>
                <a:ext cx="138" cy="61"/>
              </a:xfrm>
              <a:custGeom>
                <a:avLst/>
                <a:gdLst>
                  <a:gd name="T0" fmla="*/ 3381 w 94"/>
                  <a:gd name="T1" fmla="*/ 0 h 37"/>
                  <a:gd name="T2" fmla="*/ 6429 w 94"/>
                  <a:gd name="T3" fmla="*/ 9101 h 37"/>
                  <a:gd name="T4" fmla="*/ 0 w 94"/>
                  <a:gd name="T5" fmla="*/ 6834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3" name="Freeform 431"/>
              <p:cNvSpPr>
                <a:spLocks/>
              </p:cNvSpPr>
              <p:nvPr/>
            </p:nvSpPr>
            <p:spPr bwMode="gray">
              <a:xfrm>
                <a:off x="2535" y="3123"/>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4" name="Freeform 432"/>
              <p:cNvSpPr>
                <a:spLocks/>
              </p:cNvSpPr>
              <p:nvPr/>
            </p:nvSpPr>
            <p:spPr bwMode="gray">
              <a:xfrm>
                <a:off x="395"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5" name="Freeform 433"/>
              <p:cNvSpPr>
                <a:spLocks/>
              </p:cNvSpPr>
              <p:nvPr/>
            </p:nvSpPr>
            <p:spPr bwMode="gray">
              <a:xfrm>
                <a:off x="466" y="3123"/>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6"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7"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8"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9"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0"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1"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2" name="Freeform 440"/>
              <p:cNvSpPr>
                <a:spLocks/>
              </p:cNvSpPr>
              <p:nvPr/>
            </p:nvSpPr>
            <p:spPr bwMode="gray">
              <a:xfrm>
                <a:off x="1157" y="2405"/>
                <a:ext cx="135" cy="242"/>
              </a:xfrm>
              <a:custGeom>
                <a:avLst/>
                <a:gdLst>
                  <a:gd name="T0" fmla="*/ 2668 w 93"/>
                  <a:gd name="T1" fmla="*/ 0 h 147"/>
                  <a:gd name="T2" fmla="*/ 5622 w 93"/>
                  <a:gd name="T3" fmla="*/ 34221 h 147"/>
                  <a:gd name="T4" fmla="*/ 0 w 93"/>
                  <a:gd name="T5" fmla="*/ 35332 h 147"/>
                  <a:gd name="T6" fmla="*/ 2668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3" name="Freeform 441"/>
              <p:cNvSpPr>
                <a:spLocks/>
              </p:cNvSpPr>
              <p:nvPr/>
            </p:nvSpPr>
            <p:spPr bwMode="gray">
              <a:xfrm>
                <a:off x="1221" y="2405"/>
                <a:ext cx="143" cy="234"/>
              </a:xfrm>
              <a:custGeom>
                <a:avLst/>
                <a:gdLst>
                  <a:gd name="T0" fmla="*/ 6266 w 98"/>
                  <a:gd name="T1" fmla="*/ 5649 h 142"/>
                  <a:gd name="T2" fmla="*/ 0 w 98"/>
                  <a:gd name="T3" fmla="*/ 0 h 142"/>
                  <a:gd name="T4" fmla="*/ 3139 w 98"/>
                  <a:gd name="T5" fmla="*/ 34588 h 142"/>
                  <a:gd name="T6" fmla="*/ 6266 w 98"/>
                  <a:gd name="T7" fmla="*/ 5649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4" name="Freeform 442"/>
              <p:cNvSpPr>
                <a:spLocks/>
              </p:cNvSpPr>
              <p:nvPr/>
            </p:nvSpPr>
            <p:spPr bwMode="gray">
              <a:xfrm>
                <a:off x="1845" y="2397"/>
                <a:ext cx="137" cy="204"/>
              </a:xfrm>
              <a:custGeom>
                <a:avLst/>
                <a:gdLst>
                  <a:gd name="T0" fmla="*/ 2848 w 94"/>
                  <a:gd name="T1" fmla="*/ 0 h 124"/>
                  <a:gd name="T2" fmla="*/ 5926 w 94"/>
                  <a:gd name="T3" fmla="*/ 29682 h 124"/>
                  <a:gd name="T4" fmla="*/ 0 w 94"/>
                  <a:gd name="T5" fmla="*/ 7833 h 124"/>
                  <a:gd name="T6" fmla="*/ 2848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5" name="Freeform 443"/>
              <p:cNvSpPr>
                <a:spLocks/>
              </p:cNvSpPr>
              <p:nvPr/>
            </p:nvSpPr>
            <p:spPr bwMode="gray">
              <a:xfrm>
                <a:off x="1911" y="2397"/>
                <a:ext cx="136" cy="204"/>
              </a:xfrm>
              <a:custGeom>
                <a:avLst/>
                <a:gdLst>
                  <a:gd name="T0" fmla="*/ 6092 w 93"/>
                  <a:gd name="T1" fmla="*/ 17784 h 124"/>
                  <a:gd name="T2" fmla="*/ 0 w 93"/>
                  <a:gd name="T3" fmla="*/ 0 h 124"/>
                  <a:gd name="T4" fmla="*/ 3214 w 93"/>
                  <a:gd name="T5" fmla="*/ 29682 h 124"/>
                  <a:gd name="T6" fmla="*/ 6092 w 93"/>
                  <a:gd name="T7" fmla="*/ 1778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6"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7" name="Line 445"/>
              <p:cNvSpPr>
                <a:spLocks noChangeShapeType="1"/>
              </p:cNvSpPr>
              <p:nvPr/>
            </p:nvSpPr>
            <p:spPr bwMode="gray">
              <a:xfrm flipV="1">
                <a:off x="1157" y="2405"/>
                <a:ext cx="64" cy="24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8"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9"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0" name="Freeform 448"/>
              <p:cNvSpPr>
                <a:spLocks/>
              </p:cNvSpPr>
              <p:nvPr/>
            </p:nvSpPr>
            <p:spPr bwMode="gray">
              <a:xfrm>
                <a:off x="1565" y="2315"/>
                <a:ext cx="137" cy="136"/>
              </a:xfrm>
              <a:custGeom>
                <a:avLst/>
                <a:gdLst>
                  <a:gd name="T0" fmla="*/ 5926 w 94"/>
                  <a:gd name="T1" fmla="*/ 4087 h 83"/>
                  <a:gd name="T2" fmla="*/ 0 w 94"/>
                  <a:gd name="T3" fmla="*/ 0 h 83"/>
                  <a:gd name="T4" fmla="*/ 3059 w 94"/>
                  <a:gd name="T5" fmla="*/ 18974 h 83"/>
                  <a:gd name="T6" fmla="*/ 5926 w 94"/>
                  <a:gd name="T7" fmla="*/ 408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1" name="Freeform 449"/>
              <p:cNvSpPr>
                <a:spLocks/>
              </p:cNvSpPr>
              <p:nvPr/>
            </p:nvSpPr>
            <p:spPr bwMode="gray">
              <a:xfrm>
                <a:off x="948" y="2618"/>
                <a:ext cx="137" cy="233"/>
              </a:xfrm>
              <a:custGeom>
                <a:avLst/>
                <a:gdLst>
                  <a:gd name="T0" fmla="*/ 3059 w 94"/>
                  <a:gd name="T1" fmla="*/ 0 h 142"/>
                  <a:gd name="T2" fmla="*/ 5926 w 94"/>
                  <a:gd name="T3" fmla="*/ 28690 h 142"/>
                  <a:gd name="T4" fmla="*/ 0 w 94"/>
                  <a:gd name="T5" fmla="*/ 32947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2" name="Freeform 450"/>
              <p:cNvSpPr>
                <a:spLocks/>
              </p:cNvSpPr>
              <p:nvPr/>
            </p:nvSpPr>
            <p:spPr bwMode="gray">
              <a:xfrm>
                <a:off x="1019" y="2618"/>
                <a:ext cx="138" cy="204"/>
              </a:xfrm>
              <a:custGeom>
                <a:avLst/>
                <a:gdLst>
                  <a:gd name="T0" fmla="*/ 6429 w 94"/>
                  <a:gd name="T1" fmla="*/ 4337 h 124"/>
                  <a:gd name="T2" fmla="*/ 0 w 94"/>
                  <a:gd name="T3" fmla="*/ 0 h 124"/>
                  <a:gd name="T4" fmla="*/ 3057 w 94"/>
                  <a:gd name="T5" fmla="*/ 29682 h 124"/>
                  <a:gd name="T6" fmla="*/ 6429 w 94"/>
                  <a:gd name="T7" fmla="*/ 433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3"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4"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5" name="Freeform 453"/>
              <p:cNvSpPr>
                <a:spLocks/>
              </p:cNvSpPr>
              <p:nvPr/>
            </p:nvSpPr>
            <p:spPr bwMode="gray">
              <a:xfrm>
                <a:off x="1982" y="2519"/>
                <a:ext cx="136" cy="227"/>
              </a:xfrm>
              <a:custGeom>
                <a:avLst/>
                <a:gdLst>
                  <a:gd name="T0" fmla="*/ 2855 w 93"/>
                  <a:gd name="T1" fmla="*/ 0 h 138"/>
                  <a:gd name="T2" fmla="*/ 6092 w 93"/>
                  <a:gd name="T3" fmla="*/ 32900 h 138"/>
                  <a:gd name="T4" fmla="*/ 0 w 93"/>
                  <a:gd name="T5" fmla="*/ 11890 h 138"/>
                  <a:gd name="T6" fmla="*/ 2855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6" name="Freeform 454"/>
              <p:cNvSpPr>
                <a:spLocks/>
              </p:cNvSpPr>
              <p:nvPr/>
            </p:nvSpPr>
            <p:spPr bwMode="gray">
              <a:xfrm>
                <a:off x="2047" y="2519"/>
                <a:ext cx="143" cy="227"/>
              </a:xfrm>
              <a:custGeom>
                <a:avLst/>
                <a:gdLst>
                  <a:gd name="T0" fmla="*/ 6266 w 98"/>
                  <a:gd name="T1" fmla="*/ 21868 h 138"/>
                  <a:gd name="T2" fmla="*/ 0 w 98"/>
                  <a:gd name="T3" fmla="*/ 0 h 138"/>
                  <a:gd name="T4" fmla="*/ 3139 w 98"/>
                  <a:gd name="T5" fmla="*/ 32900 h 138"/>
                  <a:gd name="T6" fmla="*/ 6266 w 98"/>
                  <a:gd name="T7" fmla="*/ 2186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7" name="Freeform 455"/>
              <p:cNvSpPr>
                <a:spLocks/>
              </p:cNvSpPr>
              <p:nvPr/>
            </p:nvSpPr>
            <p:spPr bwMode="gray">
              <a:xfrm>
                <a:off x="532" y="3146"/>
                <a:ext cx="143" cy="61"/>
              </a:xfrm>
              <a:custGeom>
                <a:avLst/>
                <a:gdLst>
                  <a:gd name="T0" fmla="*/ 3139 w 98"/>
                  <a:gd name="T1" fmla="*/ 0 h 37"/>
                  <a:gd name="T2" fmla="*/ 6266 w 98"/>
                  <a:gd name="T3" fmla="*/ 9101 h 37"/>
                  <a:gd name="T4" fmla="*/ 0 w 98"/>
                  <a:gd name="T5" fmla="*/ 5670 h 37"/>
                  <a:gd name="T6" fmla="*/ 3139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8" name="Freeform 456"/>
              <p:cNvSpPr>
                <a:spLocks/>
              </p:cNvSpPr>
              <p:nvPr/>
            </p:nvSpPr>
            <p:spPr bwMode="gray">
              <a:xfrm>
                <a:off x="604" y="3146"/>
                <a:ext cx="135" cy="61"/>
              </a:xfrm>
              <a:custGeom>
                <a:avLst/>
                <a:gdLst>
                  <a:gd name="T0" fmla="*/ 5622 w 93"/>
                  <a:gd name="T1" fmla="*/ 3439 h 37"/>
                  <a:gd name="T2" fmla="*/ 0 w 93"/>
                  <a:gd name="T3" fmla="*/ 0 h 37"/>
                  <a:gd name="T4" fmla="*/ 2958 w 93"/>
                  <a:gd name="T5" fmla="*/ 9101 h 37"/>
                  <a:gd name="T6" fmla="*/ 562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9"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0"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1"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2"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3"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4" name="Freeform 462"/>
              <p:cNvSpPr>
                <a:spLocks/>
              </p:cNvSpPr>
              <p:nvPr/>
            </p:nvSpPr>
            <p:spPr bwMode="gray">
              <a:xfrm>
                <a:off x="1292" y="2443"/>
                <a:ext cx="137" cy="196"/>
              </a:xfrm>
              <a:custGeom>
                <a:avLst/>
                <a:gdLst>
                  <a:gd name="T0" fmla="*/ 3059 w 94"/>
                  <a:gd name="T1" fmla="*/ 0 h 119"/>
                  <a:gd name="T2" fmla="*/ 5926 w 94"/>
                  <a:gd name="T3" fmla="*/ 24350 h 119"/>
                  <a:gd name="T4" fmla="*/ 0 w 94"/>
                  <a:gd name="T5" fmla="*/ 2881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5" name="Freeform 463"/>
              <p:cNvSpPr>
                <a:spLocks/>
              </p:cNvSpPr>
              <p:nvPr/>
            </p:nvSpPr>
            <p:spPr bwMode="gray">
              <a:xfrm>
                <a:off x="1364" y="2443"/>
                <a:ext cx="137" cy="166"/>
              </a:xfrm>
              <a:custGeom>
                <a:avLst/>
                <a:gdLst>
                  <a:gd name="T0" fmla="*/ 5926 w 94"/>
                  <a:gd name="T1" fmla="*/ 0 h 101"/>
                  <a:gd name="T2" fmla="*/ 0 w 94"/>
                  <a:gd name="T3" fmla="*/ 0 h 101"/>
                  <a:gd name="T4" fmla="*/ 2848 w 94"/>
                  <a:gd name="T5" fmla="*/ 23912 h 101"/>
                  <a:gd name="T6" fmla="*/ 5926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6"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7"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8" name="Freeform 466"/>
              <p:cNvSpPr>
                <a:spLocks/>
              </p:cNvSpPr>
              <p:nvPr/>
            </p:nvSpPr>
            <p:spPr bwMode="gray">
              <a:xfrm>
                <a:off x="2118" y="2670"/>
                <a:ext cx="137" cy="234"/>
              </a:xfrm>
              <a:custGeom>
                <a:avLst/>
                <a:gdLst>
                  <a:gd name="T0" fmla="*/ 3059 w 94"/>
                  <a:gd name="T1" fmla="*/ 0 h 142"/>
                  <a:gd name="T2" fmla="*/ 5926 w 94"/>
                  <a:gd name="T3" fmla="*/ 34588 h 142"/>
                  <a:gd name="T4" fmla="*/ 0 w 94"/>
                  <a:gd name="T5" fmla="*/ 11191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9" name="Freeform 467"/>
              <p:cNvSpPr>
                <a:spLocks/>
              </p:cNvSpPr>
              <p:nvPr/>
            </p:nvSpPr>
            <p:spPr bwMode="gray">
              <a:xfrm>
                <a:off x="2190" y="2670"/>
                <a:ext cx="137" cy="234"/>
              </a:xfrm>
              <a:custGeom>
                <a:avLst/>
                <a:gdLst>
                  <a:gd name="T0" fmla="*/ 5926 w 94"/>
                  <a:gd name="T1" fmla="*/ 31155 h 142"/>
                  <a:gd name="T2" fmla="*/ 0 w 94"/>
                  <a:gd name="T3" fmla="*/ 0 h 142"/>
                  <a:gd name="T4" fmla="*/ 2848 w 94"/>
                  <a:gd name="T5" fmla="*/ 34588 h 142"/>
                  <a:gd name="T6" fmla="*/ 5926 w 94"/>
                  <a:gd name="T7" fmla="*/ 3115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0" name="Freeform 468"/>
              <p:cNvSpPr>
                <a:spLocks/>
              </p:cNvSpPr>
              <p:nvPr/>
            </p:nvSpPr>
            <p:spPr bwMode="gray">
              <a:xfrm>
                <a:off x="1637" y="2344"/>
                <a:ext cx="137" cy="190"/>
              </a:xfrm>
              <a:custGeom>
                <a:avLst/>
                <a:gdLst>
                  <a:gd name="T0" fmla="*/ 2848 w 94"/>
                  <a:gd name="T1" fmla="*/ 0 h 115"/>
                  <a:gd name="T2" fmla="*/ 5926 w 94"/>
                  <a:gd name="T3" fmla="*/ 28789 h 115"/>
                  <a:gd name="T4" fmla="*/ 0 w 94"/>
                  <a:gd name="T5" fmla="*/ 16190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1" name="Freeform 469"/>
              <p:cNvSpPr>
                <a:spLocks/>
              </p:cNvSpPr>
              <p:nvPr/>
            </p:nvSpPr>
            <p:spPr bwMode="gray">
              <a:xfrm>
                <a:off x="1702" y="2344"/>
                <a:ext cx="143" cy="190"/>
              </a:xfrm>
              <a:custGeom>
                <a:avLst/>
                <a:gdLst>
                  <a:gd name="T0" fmla="*/ 6266 w 98"/>
                  <a:gd name="T1" fmla="*/ 16190 h 115"/>
                  <a:gd name="T2" fmla="*/ 0 w 98"/>
                  <a:gd name="T3" fmla="*/ 0 h 115"/>
                  <a:gd name="T4" fmla="*/ 3139 w 98"/>
                  <a:gd name="T5" fmla="*/ 28789 h 115"/>
                  <a:gd name="T6" fmla="*/ 6266 w 98"/>
                  <a:gd name="T7" fmla="*/ 1619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2" name="Freeform 470"/>
              <p:cNvSpPr>
                <a:spLocks/>
              </p:cNvSpPr>
              <p:nvPr/>
            </p:nvSpPr>
            <p:spPr bwMode="gray">
              <a:xfrm>
                <a:off x="1085" y="2647"/>
                <a:ext cx="136" cy="175"/>
              </a:xfrm>
              <a:custGeom>
                <a:avLst/>
                <a:gdLst>
                  <a:gd name="T0" fmla="*/ 3214 w 93"/>
                  <a:gd name="T1" fmla="*/ 0 h 106"/>
                  <a:gd name="T2" fmla="*/ 6092 w 93"/>
                  <a:gd name="T3" fmla="*/ 25169 h 106"/>
                  <a:gd name="T4" fmla="*/ 0 w 93"/>
                  <a:gd name="T5" fmla="*/ 263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3" name="Freeform 471"/>
              <p:cNvSpPr>
                <a:spLocks/>
              </p:cNvSpPr>
              <p:nvPr/>
            </p:nvSpPr>
            <p:spPr bwMode="gray">
              <a:xfrm>
                <a:off x="1157" y="2639"/>
                <a:ext cx="135" cy="175"/>
              </a:xfrm>
              <a:custGeom>
                <a:avLst/>
                <a:gdLst>
                  <a:gd name="T0" fmla="*/ 5622 w 93"/>
                  <a:gd name="T1" fmla="*/ 0 h 106"/>
                  <a:gd name="T2" fmla="*/ 0 w 93"/>
                  <a:gd name="T3" fmla="*/ 1175 h 106"/>
                  <a:gd name="T4" fmla="*/ 2668 w 93"/>
                  <a:gd name="T5" fmla="*/ 26304 h 106"/>
                  <a:gd name="T6" fmla="*/ 5622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4"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5"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6"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7"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8" name="Line 476"/>
              <p:cNvSpPr>
                <a:spLocks noChangeShapeType="1"/>
              </p:cNvSpPr>
              <p:nvPr/>
            </p:nvSpPr>
            <p:spPr bwMode="gray">
              <a:xfrm flipV="1">
                <a:off x="1085" y="2647"/>
                <a:ext cx="72" cy="17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9" name="Freeform 477"/>
              <p:cNvSpPr>
                <a:spLocks/>
              </p:cNvSpPr>
              <p:nvPr/>
            </p:nvSpPr>
            <p:spPr bwMode="gray">
              <a:xfrm>
                <a:off x="2255" y="2881"/>
                <a:ext cx="136" cy="198"/>
              </a:xfrm>
              <a:custGeom>
                <a:avLst/>
                <a:gdLst>
                  <a:gd name="T0" fmla="*/ 3214 w 93"/>
                  <a:gd name="T1" fmla="*/ 0 h 120"/>
                  <a:gd name="T2" fmla="*/ 6092 w 93"/>
                  <a:gd name="T3" fmla="*/ 29670 h 120"/>
                  <a:gd name="T4" fmla="*/ 0 w 93"/>
                  <a:gd name="T5" fmla="*/ 3477 h 120"/>
                  <a:gd name="T6" fmla="*/ 321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0" name="Freeform 478"/>
              <p:cNvSpPr>
                <a:spLocks/>
              </p:cNvSpPr>
              <p:nvPr/>
            </p:nvSpPr>
            <p:spPr bwMode="gray">
              <a:xfrm>
                <a:off x="2327" y="2881"/>
                <a:ext cx="135" cy="288"/>
              </a:xfrm>
              <a:custGeom>
                <a:avLst/>
                <a:gdLst>
                  <a:gd name="T0" fmla="*/ 5622 w 93"/>
                  <a:gd name="T1" fmla="*/ 41974 h 175"/>
                  <a:gd name="T2" fmla="*/ 0 w 93"/>
                  <a:gd name="T3" fmla="*/ 0 h 175"/>
                  <a:gd name="T4" fmla="*/ 2668 w 93"/>
                  <a:gd name="T5" fmla="*/ 28673 h 175"/>
                  <a:gd name="T6" fmla="*/ 5622 w 93"/>
                  <a:gd name="T7" fmla="*/ 41974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1" name="Freeform 479"/>
              <p:cNvSpPr>
                <a:spLocks/>
              </p:cNvSpPr>
              <p:nvPr/>
            </p:nvSpPr>
            <p:spPr bwMode="gray">
              <a:xfrm>
                <a:off x="876" y="2851"/>
                <a:ext cx="143" cy="356"/>
              </a:xfrm>
              <a:custGeom>
                <a:avLst/>
                <a:gdLst>
                  <a:gd name="T0" fmla="*/ 3139 w 98"/>
                  <a:gd name="T1" fmla="*/ 0 h 216"/>
                  <a:gd name="T2" fmla="*/ 6266 w 98"/>
                  <a:gd name="T3" fmla="*/ 52655 h 216"/>
                  <a:gd name="T4" fmla="*/ 0 w 98"/>
                  <a:gd name="T5" fmla="*/ 49291 h 216"/>
                  <a:gd name="T6" fmla="*/ 3139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2" name="Freeform 480"/>
              <p:cNvSpPr>
                <a:spLocks/>
              </p:cNvSpPr>
              <p:nvPr/>
            </p:nvSpPr>
            <p:spPr bwMode="gray">
              <a:xfrm>
                <a:off x="948" y="2822"/>
                <a:ext cx="137" cy="385"/>
              </a:xfrm>
              <a:custGeom>
                <a:avLst/>
                <a:gdLst>
                  <a:gd name="T0" fmla="*/ 5926 w 94"/>
                  <a:gd name="T1" fmla="*/ 0 h 234"/>
                  <a:gd name="T2" fmla="*/ 0 w 94"/>
                  <a:gd name="T3" fmla="*/ 4339 h 234"/>
                  <a:gd name="T4" fmla="*/ 3059 w 94"/>
                  <a:gd name="T5" fmla="*/ 55897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3" name="Freeform 481"/>
              <p:cNvSpPr>
                <a:spLocks/>
              </p:cNvSpPr>
              <p:nvPr/>
            </p:nvSpPr>
            <p:spPr bwMode="gray">
              <a:xfrm>
                <a:off x="675" y="3169"/>
                <a:ext cx="136" cy="53"/>
              </a:xfrm>
              <a:custGeom>
                <a:avLst/>
                <a:gdLst>
                  <a:gd name="T0" fmla="*/ 2855 w 93"/>
                  <a:gd name="T1" fmla="*/ 0 h 32"/>
                  <a:gd name="T2" fmla="*/ 6092 w 93"/>
                  <a:gd name="T3" fmla="*/ 8280 h 32"/>
                  <a:gd name="T4" fmla="*/ 0 w 93"/>
                  <a:gd name="T5" fmla="*/ 5885 h 32"/>
                  <a:gd name="T6" fmla="*/ 285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4" name="Freeform 482"/>
              <p:cNvSpPr>
                <a:spLocks/>
              </p:cNvSpPr>
              <p:nvPr/>
            </p:nvSpPr>
            <p:spPr bwMode="gray">
              <a:xfrm>
                <a:off x="739" y="3169"/>
                <a:ext cx="137" cy="53"/>
              </a:xfrm>
              <a:custGeom>
                <a:avLst/>
                <a:gdLst>
                  <a:gd name="T0" fmla="*/ 5926 w 94"/>
                  <a:gd name="T1" fmla="*/ 2332 h 32"/>
                  <a:gd name="T2" fmla="*/ 0 w 94"/>
                  <a:gd name="T3" fmla="*/ 0 h 32"/>
                  <a:gd name="T4" fmla="*/ 3059 w 94"/>
                  <a:gd name="T5" fmla="*/ 8280 h 32"/>
                  <a:gd name="T6" fmla="*/ 5926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5" name="Freeform 483"/>
              <p:cNvSpPr>
                <a:spLocks/>
              </p:cNvSpPr>
              <p:nvPr/>
            </p:nvSpPr>
            <p:spPr bwMode="gray">
              <a:xfrm>
                <a:off x="2462" y="3169"/>
                <a:ext cx="138" cy="53"/>
              </a:xfrm>
              <a:custGeom>
                <a:avLst/>
                <a:gdLst>
                  <a:gd name="T0" fmla="*/ 6429 w 94"/>
                  <a:gd name="T1" fmla="*/ 2332 h 32"/>
                  <a:gd name="T2" fmla="*/ 0 w 94"/>
                  <a:gd name="T3" fmla="*/ 0 h 32"/>
                  <a:gd name="T4" fmla="*/ 3381 w 94"/>
                  <a:gd name="T5" fmla="*/ 8280 h 32"/>
                  <a:gd name="T6" fmla="*/ 6429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6"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7"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8" name="Freeform 486"/>
              <p:cNvSpPr>
                <a:spLocks/>
              </p:cNvSpPr>
              <p:nvPr/>
            </p:nvSpPr>
            <p:spPr bwMode="gray">
              <a:xfrm>
                <a:off x="2391" y="3079"/>
                <a:ext cx="144" cy="143"/>
              </a:xfrm>
              <a:custGeom>
                <a:avLst/>
                <a:gdLst>
                  <a:gd name="T0" fmla="*/ 3004 w 99"/>
                  <a:gd name="T1" fmla="*/ 12936 h 87"/>
                  <a:gd name="T2" fmla="*/ 6087 w 99"/>
                  <a:gd name="T3" fmla="*/ 20557 h 87"/>
                  <a:gd name="T4" fmla="*/ 0 w 99"/>
                  <a:gd name="T5" fmla="*/ 0 h 87"/>
                  <a:gd name="T6" fmla="*/ 3004 w 99"/>
                  <a:gd name="T7" fmla="*/ 12936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9"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0"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1"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2"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3"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4"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5"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6" name="Freeform 494"/>
              <p:cNvSpPr>
                <a:spLocks/>
              </p:cNvSpPr>
              <p:nvPr/>
            </p:nvSpPr>
            <p:spPr bwMode="gray">
              <a:xfrm>
                <a:off x="1774" y="2451"/>
                <a:ext cx="137" cy="242"/>
              </a:xfrm>
              <a:custGeom>
                <a:avLst/>
                <a:gdLst>
                  <a:gd name="T0" fmla="*/ 3059 w 94"/>
                  <a:gd name="T1" fmla="*/ 0 h 147"/>
                  <a:gd name="T2" fmla="*/ 5926 w 94"/>
                  <a:gd name="T3" fmla="*/ 35332 h 147"/>
                  <a:gd name="T4" fmla="*/ 0 w 94"/>
                  <a:gd name="T5" fmla="*/ 11957 h 147"/>
                  <a:gd name="T6" fmla="*/ 3059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7" name="Freeform 495"/>
              <p:cNvSpPr>
                <a:spLocks/>
              </p:cNvSpPr>
              <p:nvPr/>
            </p:nvSpPr>
            <p:spPr bwMode="gray">
              <a:xfrm>
                <a:off x="1845" y="2451"/>
                <a:ext cx="137" cy="242"/>
              </a:xfrm>
              <a:custGeom>
                <a:avLst/>
                <a:gdLst>
                  <a:gd name="T0" fmla="*/ 5926 w 94"/>
                  <a:gd name="T1" fmla="*/ 21961 h 147"/>
                  <a:gd name="T2" fmla="*/ 0 w 94"/>
                  <a:gd name="T3" fmla="*/ 0 h 147"/>
                  <a:gd name="T4" fmla="*/ 2848 w 94"/>
                  <a:gd name="T5" fmla="*/ 35332 h 147"/>
                  <a:gd name="T6" fmla="*/ 5926 w 94"/>
                  <a:gd name="T7" fmla="*/ 21961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8" name="Freeform 496"/>
              <p:cNvSpPr>
                <a:spLocks/>
              </p:cNvSpPr>
              <p:nvPr/>
            </p:nvSpPr>
            <p:spPr bwMode="gray">
              <a:xfrm>
                <a:off x="1429" y="2443"/>
                <a:ext cx="136" cy="166"/>
              </a:xfrm>
              <a:custGeom>
                <a:avLst/>
                <a:gdLst>
                  <a:gd name="T0" fmla="*/ 3214 w 93"/>
                  <a:gd name="T1" fmla="*/ 0 h 101"/>
                  <a:gd name="T2" fmla="*/ 6092 w 93"/>
                  <a:gd name="T3" fmla="*/ 21746 h 101"/>
                  <a:gd name="T4" fmla="*/ 0 w 93"/>
                  <a:gd name="T5" fmla="*/ 23912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9" name="Freeform 497"/>
              <p:cNvSpPr>
                <a:spLocks/>
              </p:cNvSpPr>
              <p:nvPr/>
            </p:nvSpPr>
            <p:spPr bwMode="gray">
              <a:xfrm>
                <a:off x="1501" y="2443"/>
                <a:ext cx="136" cy="152"/>
              </a:xfrm>
              <a:custGeom>
                <a:avLst/>
                <a:gdLst>
                  <a:gd name="T0" fmla="*/ 6092 w 93"/>
                  <a:gd name="T1" fmla="*/ 1188 h 92"/>
                  <a:gd name="T2" fmla="*/ 0 w 93"/>
                  <a:gd name="T3" fmla="*/ 0 h 92"/>
                  <a:gd name="T4" fmla="*/ 2855 w 93"/>
                  <a:gd name="T5" fmla="*/ 23046 h 92"/>
                  <a:gd name="T6" fmla="*/ 6092 w 93"/>
                  <a:gd name="T7" fmla="*/ 1188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0"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1"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2"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3" name="Freeform 501"/>
              <p:cNvSpPr>
                <a:spLocks/>
              </p:cNvSpPr>
              <p:nvPr/>
            </p:nvSpPr>
            <p:spPr bwMode="gray">
              <a:xfrm>
                <a:off x="1221" y="2639"/>
                <a:ext cx="143" cy="175"/>
              </a:xfrm>
              <a:custGeom>
                <a:avLst/>
                <a:gdLst>
                  <a:gd name="T0" fmla="*/ 3139 w 98"/>
                  <a:gd name="T1" fmla="*/ 0 h 106"/>
                  <a:gd name="T2" fmla="*/ 6266 w 98"/>
                  <a:gd name="T3" fmla="*/ 24077 h 106"/>
                  <a:gd name="T4" fmla="*/ 0 w 98"/>
                  <a:gd name="T5" fmla="*/ 26304 h 106"/>
                  <a:gd name="T6" fmla="*/ 3139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4" name="Freeform 502"/>
              <p:cNvSpPr>
                <a:spLocks/>
              </p:cNvSpPr>
              <p:nvPr/>
            </p:nvSpPr>
            <p:spPr bwMode="gray">
              <a:xfrm>
                <a:off x="1292" y="2609"/>
                <a:ext cx="137" cy="190"/>
              </a:xfrm>
              <a:custGeom>
                <a:avLst/>
                <a:gdLst>
                  <a:gd name="T0" fmla="*/ 5926 w 94"/>
                  <a:gd name="T1" fmla="*/ 0 h 115"/>
                  <a:gd name="T2" fmla="*/ 0 w 94"/>
                  <a:gd name="T3" fmla="*/ 4591 h 115"/>
                  <a:gd name="T4" fmla="*/ 3059 w 94"/>
                  <a:gd name="T5" fmla="*/ 28789 h 115"/>
                  <a:gd name="T6" fmla="*/ 5926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5" name="Freeform 503"/>
              <p:cNvSpPr>
                <a:spLocks/>
              </p:cNvSpPr>
              <p:nvPr/>
            </p:nvSpPr>
            <p:spPr bwMode="gray">
              <a:xfrm>
                <a:off x="1911" y="2601"/>
                <a:ext cx="136" cy="250"/>
              </a:xfrm>
              <a:custGeom>
                <a:avLst/>
                <a:gdLst>
                  <a:gd name="T0" fmla="*/ 3214 w 93"/>
                  <a:gd name="T1" fmla="*/ 0 h 152"/>
                  <a:gd name="T2" fmla="*/ 6092 w 93"/>
                  <a:gd name="T3" fmla="*/ 36204 h 152"/>
                  <a:gd name="T4" fmla="*/ 0 w 93"/>
                  <a:gd name="T5" fmla="*/ 13291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6" name="Freeform 504"/>
              <p:cNvSpPr>
                <a:spLocks/>
              </p:cNvSpPr>
              <p:nvPr/>
            </p:nvSpPr>
            <p:spPr bwMode="gray">
              <a:xfrm>
                <a:off x="1982" y="2601"/>
                <a:ext cx="136" cy="250"/>
              </a:xfrm>
              <a:custGeom>
                <a:avLst/>
                <a:gdLst>
                  <a:gd name="T0" fmla="*/ 6092 w 93"/>
                  <a:gd name="T1" fmla="*/ 20944 h 152"/>
                  <a:gd name="T2" fmla="*/ 0 w 93"/>
                  <a:gd name="T3" fmla="*/ 0 h 152"/>
                  <a:gd name="T4" fmla="*/ 2855 w 93"/>
                  <a:gd name="T5" fmla="*/ 36204 h 152"/>
                  <a:gd name="T6" fmla="*/ 6092 w 93"/>
                  <a:gd name="T7" fmla="*/ 2094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7"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8"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9"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0" name="Freeform 508"/>
              <p:cNvSpPr>
                <a:spLocks/>
              </p:cNvSpPr>
              <p:nvPr/>
            </p:nvSpPr>
            <p:spPr bwMode="gray">
              <a:xfrm>
                <a:off x="811" y="3184"/>
                <a:ext cx="137" cy="61"/>
              </a:xfrm>
              <a:custGeom>
                <a:avLst/>
                <a:gdLst>
                  <a:gd name="T0" fmla="*/ 2848 w 94"/>
                  <a:gd name="T1" fmla="*/ 0 h 37"/>
                  <a:gd name="T2" fmla="*/ 5926 w 94"/>
                  <a:gd name="T3" fmla="*/ 9101 h 37"/>
                  <a:gd name="T4" fmla="*/ 0 w 94"/>
                  <a:gd name="T5" fmla="*/ 5670 h 37"/>
                  <a:gd name="T6" fmla="*/ 2848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1" name="Freeform 509"/>
              <p:cNvSpPr>
                <a:spLocks/>
              </p:cNvSpPr>
              <p:nvPr/>
            </p:nvSpPr>
            <p:spPr bwMode="gray">
              <a:xfrm>
                <a:off x="876" y="3184"/>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2" name="Freeform 510"/>
              <p:cNvSpPr>
                <a:spLocks/>
              </p:cNvSpPr>
              <p:nvPr/>
            </p:nvSpPr>
            <p:spPr bwMode="gray">
              <a:xfrm>
                <a:off x="1019" y="2822"/>
                <a:ext cx="138" cy="385"/>
              </a:xfrm>
              <a:custGeom>
                <a:avLst/>
                <a:gdLst>
                  <a:gd name="T0" fmla="*/ 3057 w 94"/>
                  <a:gd name="T1" fmla="*/ 0 h 234"/>
                  <a:gd name="T2" fmla="*/ 6429 w 94"/>
                  <a:gd name="T3" fmla="*/ 13093 h 234"/>
                  <a:gd name="T4" fmla="*/ 0 w 94"/>
                  <a:gd name="T5" fmla="*/ 55897 h 234"/>
                  <a:gd name="T6" fmla="*/ 305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3" name="Freeform 511"/>
              <p:cNvSpPr>
                <a:spLocks/>
              </p:cNvSpPr>
              <p:nvPr/>
            </p:nvSpPr>
            <p:spPr bwMode="gray">
              <a:xfrm>
                <a:off x="1085" y="2814"/>
                <a:ext cx="136" cy="98"/>
              </a:xfrm>
              <a:custGeom>
                <a:avLst/>
                <a:gdLst>
                  <a:gd name="T0" fmla="*/ 6092 w 93"/>
                  <a:gd name="T1" fmla="*/ 0 h 60"/>
                  <a:gd name="T2" fmla="*/ 0 w 93"/>
                  <a:gd name="T3" fmla="*/ 1058 h 60"/>
                  <a:gd name="T4" fmla="*/ 3214 w 93"/>
                  <a:gd name="T5" fmla="*/ 13217 h 60"/>
                  <a:gd name="T6" fmla="*/ 6092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4"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5"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6"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7"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8" name="Freeform 516"/>
              <p:cNvSpPr>
                <a:spLocks/>
              </p:cNvSpPr>
              <p:nvPr/>
            </p:nvSpPr>
            <p:spPr bwMode="gray">
              <a:xfrm>
                <a:off x="1565" y="2451"/>
                <a:ext cx="137" cy="211"/>
              </a:xfrm>
              <a:custGeom>
                <a:avLst/>
                <a:gdLst>
                  <a:gd name="T0" fmla="*/ 3059 w 94"/>
                  <a:gd name="T1" fmla="*/ 0 h 128"/>
                  <a:gd name="T2" fmla="*/ 5926 w 94"/>
                  <a:gd name="T3" fmla="*/ 31279 h 128"/>
                  <a:gd name="T4" fmla="*/ 0 w 94"/>
                  <a:gd name="T5" fmla="*/ 21205 h 128"/>
                  <a:gd name="T6" fmla="*/ 3059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9" name="Freeform 517"/>
              <p:cNvSpPr>
                <a:spLocks/>
              </p:cNvSpPr>
              <p:nvPr/>
            </p:nvSpPr>
            <p:spPr bwMode="gray">
              <a:xfrm>
                <a:off x="1637" y="2451"/>
                <a:ext cx="137" cy="211"/>
              </a:xfrm>
              <a:custGeom>
                <a:avLst/>
                <a:gdLst>
                  <a:gd name="T0" fmla="*/ 5926 w 94"/>
                  <a:gd name="T1" fmla="*/ 12185 h 128"/>
                  <a:gd name="T2" fmla="*/ 0 w 94"/>
                  <a:gd name="T3" fmla="*/ 0 h 128"/>
                  <a:gd name="T4" fmla="*/ 2848 w 94"/>
                  <a:gd name="T5" fmla="*/ 31279 h 128"/>
                  <a:gd name="T6" fmla="*/ 5926 w 94"/>
                  <a:gd name="T7" fmla="*/ 12185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0" name="Line 518"/>
              <p:cNvSpPr>
                <a:spLocks noChangeShapeType="1"/>
              </p:cNvSpPr>
              <p:nvPr/>
            </p:nvSpPr>
            <p:spPr bwMode="gray">
              <a:xfrm flipV="1">
                <a:off x="1019" y="2822"/>
                <a:ext cx="66" cy="38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1"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2" name="Freeform 520"/>
              <p:cNvSpPr>
                <a:spLocks/>
              </p:cNvSpPr>
              <p:nvPr/>
            </p:nvSpPr>
            <p:spPr bwMode="gray">
              <a:xfrm>
                <a:off x="2047" y="2746"/>
                <a:ext cx="143" cy="257"/>
              </a:xfrm>
              <a:custGeom>
                <a:avLst/>
                <a:gdLst>
                  <a:gd name="T0" fmla="*/ 3139 w 98"/>
                  <a:gd name="T1" fmla="*/ 0 h 156"/>
                  <a:gd name="T2" fmla="*/ 6266 w 98"/>
                  <a:gd name="T3" fmla="*/ 37804 h 156"/>
                  <a:gd name="T4" fmla="*/ 0 w 98"/>
                  <a:gd name="T5" fmla="*/ 15469 h 156"/>
                  <a:gd name="T6" fmla="*/ 3139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3" name="Freeform 521"/>
              <p:cNvSpPr>
                <a:spLocks/>
              </p:cNvSpPr>
              <p:nvPr/>
            </p:nvSpPr>
            <p:spPr bwMode="gray">
              <a:xfrm>
                <a:off x="2118" y="2746"/>
                <a:ext cx="137" cy="257"/>
              </a:xfrm>
              <a:custGeom>
                <a:avLst/>
                <a:gdLst>
                  <a:gd name="T0" fmla="*/ 5926 w 94"/>
                  <a:gd name="T1" fmla="*/ 23219 h 156"/>
                  <a:gd name="T2" fmla="*/ 0 w 94"/>
                  <a:gd name="T3" fmla="*/ 0 h 156"/>
                  <a:gd name="T4" fmla="*/ 3059 w 94"/>
                  <a:gd name="T5" fmla="*/ 37804 h 156"/>
                  <a:gd name="T6" fmla="*/ 5926 w 94"/>
                  <a:gd name="T7" fmla="*/ 2321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4"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5"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6"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7"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8" name="Freeform 526"/>
              <p:cNvSpPr>
                <a:spLocks/>
              </p:cNvSpPr>
              <p:nvPr/>
            </p:nvSpPr>
            <p:spPr bwMode="gray">
              <a:xfrm>
                <a:off x="1364" y="2609"/>
                <a:ext cx="137" cy="190"/>
              </a:xfrm>
              <a:custGeom>
                <a:avLst/>
                <a:gdLst>
                  <a:gd name="T0" fmla="*/ 2848 w 94"/>
                  <a:gd name="T1" fmla="*/ 0 h 115"/>
                  <a:gd name="T2" fmla="*/ 5926 w 94"/>
                  <a:gd name="T3" fmla="*/ 23046 h 115"/>
                  <a:gd name="T4" fmla="*/ 0 w 94"/>
                  <a:gd name="T5" fmla="*/ 28789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9" name="Freeform 527"/>
              <p:cNvSpPr>
                <a:spLocks/>
              </p:cNvSpPr>
              <p:nvPr/>
            </p:nvSpPr>
            <p:spPr bwMode="gray">
              <a:xfrm>
                <a:off x="1429" y="2595"/>
                <a:ext cx="136" cy="166"/>
              </a:xfrm>
              <a:custGeom>
                <a:avLst/>
                <a:gdLst>
                  <a:gd name="T0" fmla="*/ 6092 w 93"/>
                  <a:gd name="T1" fmla="*/ 0 h 101"/>
                  <a:gd name="T2" fmla="*/ 0 w 93"/>
                  <a:gd name="T3" fmla="*/ 2166 h 101"/>
                  <a:gd name="T4" fmla="*/ 3214 w 93"/>
                  <a:gd name="T5" fmla="*/ 23912 h 101"/>
                  <a:gd name="T6" fmla="*/ 6092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0" name="Freeform 528"/>
              <p:cNvSpPr>
                <a:spLocks/>
              </p:cNvSpPr>
              <p:nvPr/>
            </p:nvSpPr>
            <p:spPr bwMode="gray">
              <a:xfrm>
                <a:off x="2190" y="2904"/>
                <a:ext cx="137" cy="227"/>
              </a:xfrm>
              <a:custGeom>
                <a:avLst/>
                <a:gdLst>
                  <a:gd name="T0" fmla="*/ 2848 w 94"/>
                  <a:gd name="T1" fmla="*/ 0 h 138"/>
                  <a:gd name="T2" fmla="*/ 5926 w 94"/>
                  <a:gd name="T3" fmla="*/ 32900 h 138"/>
                  <a:gd name="T4" fmla="*/ 0 w 94"/>
                  <a:gd name="T5" fmla="*/ 14362 h 138"/>
                  <a:gd name="T6" fmla="*/ 2848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1" name="Freeform 529"/>
              <p:cNvSpPr>
                <a:spLocks/>
              </p:cNvSpPr>
              <p:nvPr/>
            </p:nvSpPr>
            <p:spPr bwMode="gray">
              <a:xfrm>
                <a:off x="2255" y="2904"/>
                <a:ext cx="136" cy="227"/>
              </a:xfrm>
              <a:custGeom>
                <a:avLst/>
                <a:gdLst>
                  <a:gd name="T0" fmla="*/ 6092 w 93"/>
                  <a:gd name="T1" fmla="*/ 25190 h 138"/>
                  <a:gd name="T2" fmla="*/ 0 w 93"/>
                  <a:gd name="T3" fmla="*/ 0 h 138"/>
                  <a:gd name="T4" fmla="*/ 3214 w 93"/>
                  <a:gd name="T5" fmla="*/ 32900 h 138"/>
                  <a:gd name="T6" fmla="*/ 6092 w 93"/>
                  <a:gd name="T7" fmla="*/ 2519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2" name="Freeform 530"/>
              <p:cNvSpPr>
                <a:spLocks/>
              </p:cNvSpPr>
              <p:nvPr/>
            </p:nvSpPr>
            <p:spPr bwMode="gray">
              <a:xfrm>
                <a:off x="948" y="3207"/>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3" name="Freeform 531"/>
              <p:cNvSpPr>
                <a:spLocks/>
              </p:cNvSpPr>
              <p:nvPr/>
            </p:nvSpPr>
            <p:spPr bwMode="gray">
              <a:xfrm>
                <a:off x="1019" y="2912"/>
                <a:ext cx="138" cy="356"/>
              </a:xfrm>
              <a:custGeom>
                <a:avLst/>
                <a:gdLst>
                  <a:gd name="T0" fmla="*/ 6429 w 94"/>
                  <a:gd name="T1" fmla="*/ 0 h 216"/>
                  <a:gd name="T2" fmla="*/ 0 w 94"/>
                  <a:gd name="T3" fmla="*/ 43612 h 216"/>
                  <a:gd name="T4" fmla="*/ 3057 w 94"/>
                  <a:gd name="T5" fmla="*/ 52655 h 216"/>
                  <a:gd name="T6" fmla="*/ 6429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4" name="Freeform 532"/>
              <p:cNvSpPr>
                <a:spLocks/>
              </p:cNvSpPr>
              <p:nvPr/>
            </p:nvSpPr>
            <p:spPr bwMode="gray">
              <a:xfrm>
                <a:off x="1702" y="2534"/>
                <a:ext cx="143" cy="288"/>
              </a:xfrm>
              <a:custGeom>
                <a:avLst/>
                <a:gdLst>
                  <a:gd name="T0" fmla="*/ 3139 w 98"/>
                  <a:gd name="T1" fmla="*/ 0 h 175"/>
                  <a:gd name="T2" fmla="*/ 6266 w 98"/>
                  <a:gd name="T3" fmla="*/ 41974 h 175"/>
                  <a:gd name="T4" fmla="*/ 0 w 98"/>
                  <a:gd name="T5" fmla="*/ 18677 h 175"/>
                  <a:gd name="T6" fmla="*/ 3139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5" name="Freeform 533"/>
              <p:cNvSpPr>
                <a:spLocks/>
              </p:cNvSpPr>
              <p:nvPr/>
            </p:nvSpPr>
            <p:spPr bwMode="gray">
              <a:xfrm>
                <a:off x="1774" y="2534"/>
                <a:ext cx="137" cy="288"/>
              </a:xfrm>
              <a:custGeom>
                <a:avLst/>
                <a:gdLst>
                  <a:gd name="T0" fmla="*/ 5926 w 94"/>
                  <a:gd name="T1" fmla="*/ 23297 h 175"/>
                  <a:gd name="T2" fmla="*/ 0 w 94"/>
                  <a:gd name="T3" fmla="*/ 0 h 175"/>
                  <a:gd name="T4" fmla="*/ 3059 w 94"/>
                  <a:gd name="T5" fmla="*/ 41974 h 175"/>
                  <a:gd name="T6" fmla="*/ 5926 w 94"/>
                  <a:gd name="T7" fmla="*/ 2329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6"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7"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8"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9"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0"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1" name="Freeform 539"/>
              <p:cNvSpPr>
                <a:spLocks/>
              </p:cNvSpPr>
              <p:nvPr/>
            </p:nvSpPr>
            <p:spPr bwMode="gray">
              <a:xfrm>
                <a:off x="1157" y="2814"/>
                <a:ext cx="135" cy="98"/>
              </a:xfrm>
              <a:custGeom>
                <a:avLst/>
                <a:gdLst>
                  <a:gd name="T0" fmla="*/ 2668 w 93"/>
                  <a:gd name="T1" fmla="*/ 0 h 60"/>
                  <a:gd name="T2" fmla="*/ 5622 w 93"/>
                  <a:gd name="T3" fmla="*/ 13217 h 60"/>
                  <a:gd name="T4" fmla="*/ 0 w 93"/>
                  <a:gd name="T5" fmla="*/ 13217 h 60"/>
                  <a:gd name="T6" fmla="*/ 2668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2" name="Freeform 540"/>
              <p:cNvSpPr>
                <a:spLocks/>
              </p:cNvSpPr>
              <p:nvPr/>
            </p:nvSpPr>
            <p:spPr bwMode="gray">
              <a:xfrm>
                <a:off x="1221" y="2799"/>
                <a:ext cx="143" cy="113"/>
              </a:xfrm>
              <a:custGeom>
                <a:avLst/>
                <a:gdLst>
                  <a:gd name="T0" fmla="*/ 6266 w 98"/>
                  <a:gd name="T1" fmla="*/ 0 h 69"/>
                  <a:gd name="T2" fmla="*/ 0 w 98"/>
                  <a:gd name="T3" fmla="*/ 2121 h 69"/>
                  <a:gd name="T4" fmla="*/ 3139 w 98"/>
                  <a:gd name="T5" fmla="*/ 15668 h 69"/>
                  <a:gd name="T6" fmla="*/ 6266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3"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4"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5"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6"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7" name="Freeform 545"/>
              <p:cNvSpPr>
                <a:spLocks/>
              </p:cNvSpPr>
              <p:nvPr/>
            </p:nvSpPr>
            <p:spPr bwMode="gray">
              <a:xfrm>
                <a:off x="2327" y="3079"/>
                <a:ext cx="135" cy="189"/>
              </a:xfrm>
              <a:custGeom>
                <a:avLst/>
                <a:gdLst>
                  <a:gd name="T0" fmla="*/ 2668 w 93"/>
                  <a:gd name="T1" fmla="*/ 0 h 115"/>
                  <a:gd name="T2" fmla="*/ 5622 w 93"/>
                  <a:gd name="T3" fmla="*/ 27221 h 115"/>
                  <a:gd name="T4" fmla="*/ 0 w 93"/>
                  <a:gd name="T5" fmla="*/ 7603 h 115"/>
                  <a:gd name="T6" fmla="*/ 2668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8" name="Freeform 546"/>
              <p:cNvSpPr>
                <a:spLocks/>
              </p:cNvSpPr>
              <p:nvPr/>
            </p:nvSpPr>
            <p:spPr bwMode="gray">
              <a:xfrm>
                <a:off x="2391" y="3079"/>
                <a:ext cx="144" cy="189"/>
              </a:xfrm>
              <a:custGeom>
                <a:avLst/>
                <a:gdLst>
                  <a:gd name="T0" fmla="*/ 6087 w 99"/>
                  <a:gd name="T1" fmla="*/ 20535 h 115"/>
                  <a:gd name="T2" fmla="*/ 0 w 99"/>
                  <a:gd name="T3" fmla="*/ 0 h 115"/>
                  <a:gd name="T4" fmla="*/ 3004 w 99"/>
                  <a:gd name="T5" fmla="*/ 27221 h 115"/>
                  <a:gd name="T6" fmla="*/ 6087 w 99"/>
                  <a:gd name="T7" fmla="*/ 20535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9"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0"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1"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2" name="Freeform 550"/>
              <p:cNvSpPr>
                <a:spLocks/>
              </p:cNvSpPr>
              <p:nvPr/>
            </p:nvSpPr>
            <p:spPr bwMode="gray">
              <a:xfrm>
                <a:off x="1845" y="2693"/>
                <a:ext cx="137" cy="272"/>
              </a:xfrm>
              <a:custGeom>
                <a:avLst/>
                <a:gdLst>
                  <a:gd name="T0" fmla="*/ 2848 w 94"/>
                  <a:gd name="T1" fmla="*/ 0 h 165"/>
                  <a:gd name="T2" fmla="*/ 5926 w 94"/>
                  <a:gd name="T3" fmla="*/ 40289 h 165"/>
                  <a:gd name="T4" fmla="*/ 0 w 94"/>
                  <a:gd name="T5" fmla="*/ 19150 h 165"/>
                  <a:gd name="T6" fmla="*/ 2848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3" name="Freeform 551"/>
              <p:cNvSpPr>
                <a:spLocks/>
              </p:cNvSpPr>
              <p:nvPr/>
            </p:nvSpPr>
            <p:spPr bwMode="gray">
              <a:xfrm>
                <a:off x="1911" y="2693"/>
                <a:ext cx="136" cy="272"/>
              </a:xfrm>
              <a:custGeom>
                <a:avLst/>
                <a:gdLst>
                  <a:gd name="T0" fmla="*/ 6092 w 93"/>
                  <a:gd name="T1" fmla="*/ 23371 h 165"/>
                  <a:gd name="T2" fmla="*/ 0 w 93"/>
                  <a:gd name="T3" fmla="*/ 0 h 165"/>
                  <a:gd name="T4" fmla="*/ 3214 w 93"/>
                  <a:gd name="T5" fmla="*/ 40289 h 165"/>
                  <a:gd name="T6" fmla="*/ 6092 w 93"/>
                  <a:gd name="T7" fmla="*/ 23371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4"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5"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6" name="Freeform 554"/>
              <p:cNvSpPr>
                <a:spLocks/>
              </p:cNvSpPr>
              <p:nvPr/>
            </p:nvSpPr>
            <p:spPr bwMode="gray">
              <a:xfrm>
                <a:off x="1501" y="2595"/>
                <a:ext cx="136" cy="233"/>
              </a:xfrm>
              <a:custGeom>
                <a:avLst/>
                <a:gdLst>
                  <a:gd name="T0" fmla="*/ 2855 w 93"/>
                  <a:gd name="T1" fmla="*/ 0 h 142"/>
                  <a:gd name="T2" fmla="*/ 6092 w 93"/>
                  <a:gd name="T3" fmla="*/ 32947 h 142"/>
                  <a:gd name="T4" fmla="*/ 0 w 93"/>
                  <a:gd name="T5" fmla="*/ 23439 h 142"/>
                  <a:gd name="T6" fmla="*/ 2855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7" name="Freeform 555"/>
              <p:cNvSpPr>
                <a:spLocks/>
              </p:cNvSpPr>
              <p:nvPr/>
            </p:nvSpPr>
            <p:spPr bwMode="gray">
              <a:xfrm>
                <a:off x="1565" y="2595"/>
                <a:ext cx="137" cy="233"/>
              </a:xfrm>
              <a:custGeom>
                <a:avLst/>
                <a:gdLst>
                  <a:gd name="T0" fmla="*/ 5926 w 94"/>
                  <a:gd name="T1" fmla="*/ 9445 h 142"/>
                  <a:gd name="T2" fmla="*/ 0 w 94"/>
                  <a:gd name="T3" fmla="*/ 0 h 142"/>
                  <a:gd name="T4" fmla="*/ 3059 w 94"/>
                  <a:gd name="T5" fmla="*/ 32947 h 142"/>
                  <a:gd name="T6" fmla="*/ 5926 w 94"/>
                  <a:gd name="T7" fmla="*/ 944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8"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9"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0"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1" name="Freeform 559"/>
              <p:cNvSpPr>
                <a:spLocks/>
              </p:cNvSpPr>
              <p:nvPr/>
            </p:nvSpPr>
            <p:spPr bwMode="gray">
              <a:xfrm>
                <a:off x="1982" y="2851"/>
                <a:ext cx="136" cy="251"/>
              </a:xfrm>
              <a:custGeom>
                <a:avLst/>
                <a:gdLst>
                  <a:gd name="T0" fmla="*/ 2855 w 93"/>
                  <a:gd name="T1" fmla="*/ 0 h 152"/>
                  <a:gd name="T2" fmla="*/ 6092 w 93"/>
                  <a:gd name="T3" fmla="*/ 37797 h 152"/>
                  <a:gd name="T4" fmla="*/ 0 w 93"/>
                  <a:gd name="T5" fmla="*/ 17132 h 152"/>
                  <a:gd name="T6" fmla="*/ 2855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2" name="Freeform 560"/>
              <p:cNvSpPr>
                <a:spLocks/>
              </p:cNvSpPr>
              <p:nvPr/>
            </p:nvSpPr>
            <p:spPr bwMode="gray">
              <a:xfrm>
                <a:off x="2047" y="2851"/>
                <a:ext cx="143" cy="251"/>
              </a:xfrm>
              <a:custGeom>
                <a:avLst/>
                <a:gdLst>
                  <a:gd name="T0" fmla="*/ 6266 w 98"/>
                  <a:gd name="T1" fmla="*/ 22889 h 152"/>
                  <a:gd name="T2" fmla="*/ 0 w 98"/>
                  <a:gd name="T3" fmla="*/ 0 h 152"/>
                  <a:gd name="T4" fmla="*/ 3139 w 98"/>
                  <a:gd name="T5" fmla="*/ 37797 h 152"/>
                  <a:gd name="T6" fmla="*/ 6266 w 98"/>
                  <a:gd name="T7" fmla="*/ 22889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3"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4"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5" name="Freeform 563"/>
              <p:cNvSpPr>
                <a:spLocks/>
              </p:cNvSpPr>
              <p:nvPr/>
            </p:nvSpPr>
            <p:spPr bwMode="gray">
              <a:xfrm>
                <a:off x="1292" y="2799"/>
                <a:ext cx="137" cy="136"/>
              </a:xfrm>
              <a:custGeom>
                <a:avLst/>
                <a:gdLst>
                  <a:gd name="T0" fmla="*/ 3059 w 94"/>
                  <a:gd name="T1" fmla="*/ 0 h 83"/>
                  <a:gd name="T2" fmla="*/ 5926 w 94"/>
                  <a:gd name="T3" fmla="*/ 18974 h 83"/>
                  <a:gd name="T4" fmla="*/ 0 w 94"/>
                  <a:gd name="T5" fmla="*/ 15737 h 83"/>
                  <a:gd name="T6" fmla="*/ 3059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6" name="Freeform 564"/>
              <p:cNvSpPr>
                <a:spLocks/>
              </p:cNvSpPr>
              <p:nvPr/>
            </p:nvSpPr>
            <p:spPr bwMode="gray">
              <a:xfrm>
                <a:off x="1364" y="2761"/>
                <a:ext cx="137" cy="174"/>
              </a:xfrm>
              <a:custGeom>
                <a:avLst/>
                <a:gdLst>
                  <a:gd name="T0" fmla="*/ 5926 w 94"/>
                  <a:gd name="T1" fmla="*/ 0 h 106"/>
                  <a:gd name="T2" fmla="*/ 0 w 94"/>
                  <a:gd name="T3" fmla="*/ 5364 h 106"/>
                  <a:gd name="T4" fmla="*/ 2848 w 94"/>
                  <a:gd name="T5" fmla="*/ 24731 h 106"/>
                  <a:gd name="T6" fmla="*/ 5926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7"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8" name="Freeform 566"/>
              <p:cNvSpPr>
                <a:spLocks/>
              </p:cNvSpPr>
              <p:nvPr/>
            </p:nvSpPr>
            <p:spPr bwMode="gray">
              <a:xfrm>
                <a:off x="2118" y="3003"/>
                <a:ext cx="137" cy="196"/>
              </a:xfrm>
              <a:custGeom>
                <a:avLst/>
                <a:gdLst>
                  <a:gd name="T0" fmla="*/ 3059 w 94"/>
                  <a:gd name="T1" fmla="*/ 0 h 119"/>
                  <a:gd name="T2" fmla="*/ 5926 w 94"/>
                  <a:gd name="T3" fmla="*/ 28810 h 119"/>
                  <a:gd name="T4" fmla="*/ 0 w 94"/>
                  <a:gd name="T5" fmla="*/ 14501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9" name="Freeform 567"/>
              <p:cNvSpPr>
                <a:spLocks/>
              </p:cNvSpPr>
              <p:nvPr/>
            </p:nvSpPr>
            <p:spPr bwMode="gray">
              <a:xfrm>
                <a:off x="2190" y="3003"/>
                <a:ext cx="137" cy="196"/>
              </a:xfrm>
              <a:custGeom>
                <a:avLst/>
                <a:gdLst>
                  <a:gd name="T0" fmla="*/ 5926 w 94"/>
                  <a:gd name="T1" fmla="*/ 18846 h 119"/>
                  <a:gd name="T2" fmla="*/ 0 w 94"/>
                  <a:gd name="T3" fmla="*/ 0 h 119"/>
                  <a:gd name="T4" fmla="*/ 2848 w 94"/>
                  <a:gd name="T5" fmla="*/ 28810 h 119"/>
                  <a:gd name="T6" fmla="*/ 5926 w 94"/>
                  <a:gd name="T7" fmla="*/ 18846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0" name="Freeform 568"/>
              <p:cNvSpPr>
                <a:spLocks/>
              </p:cNvSpPr>
              <p:nvPr/>
            </p:nvSpPr>
            <p:spPr bwMode="gray">
              <a:xfrm>
                <a:off x="1637" y="2662"/>
                <a:ext cx="137" cy="303"/>
              </a:xfrm>
              <a:custGeom>
                <a:avLst/>
                <a:gdLst>
                  <a:gd name="T0" fmla="*/ 2848 w 94"/>
                  <a:gd name="T1" fmla="*/ 0 h 184"/>
                  <a:gd name="T2" fmla="*/ 5926 w 94"/>
                  <a:gd name="T3" fmla="*/ 44467 h 184"/>
                  <a:gd name="T4" fmla="*/ 0 w 94"/>
                  <a:gd name="T5" fmla="*/ 24324 h 184"/>
                  <a:gd name="T6" fmla="*/ 2848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1" name="Freeform 569"/>
              <p:cNvSpPr>
                <a:spLocks/>
              </p:cNvSpPr>
              <p:nvPr/>
            </p:nvSpPr>
            <p:spPr bwMode="gray">
              <a:xfrm>
                <a:off x="1702" y="2662"/>
                <a:ext cx="143" cy="303"/>
              </a:xfrm>
              <a:custGeom>
                <a:avLst/>
                <a:gdLst>
                  <a:gd name="T0" fmla="*/ 6266 w 98"/>
                  <a:gd name="T1" fmla="*/ 23408 h 184"/>
                  <a:gd name="T2" fmla="*/ 0 w 98"/>
                  <a:gd name="T3" fmla="*/ 0 h 184"/>
                  <a:gd name="T4" fmla="*/ 3139 w 98"/>
                  <a:gd name="T5" fmla="*/ 44467 h 184"/>
                  <a:gd name="T6" fmla="*/ 6266 w 98"/>
                  <a:gd name="T7" fmla="*/ 23408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2"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3"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4"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5" name="Freeform 573"/>
              <p:cNvSpPr>
                <a:spLocks/>
              </p:cNvSpPr>
              <p:nvPr/>
            </p:nvSpPr>
            <p:spPr bwMode="gray">
              <a:xfrm>
                <a:off x="1085" y="2912"/>
                <a:ext cx="136" cy="371"/>
              </a:xfrm>
              <a:custGeom>
                <a:avLst/>
                <a:gdLst>
                  <a:gd name="T0" fmla="*/ 3214 w 93"/>
                  <a:gd name="T1" fmla="*/ 0 h 225"/>
                  <a:gd name="T2" fmla="*/ 6092 w 93"/>
                  <a:gd name="T3" fmla="*/ 55152 h 225"/>
                  <a:gd name="T4" fmla="*/ 0 w 93"/>
                  <a:gd name="T5" fmla="*/ 52895 h 225"/>
                  <a:gd name="T6" fmla="*/ 321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6" name="Freeform 574"/>
              <p:cNvSpPr>
                <a:spLocks/>
              </p:cNvSpPr>
              <p:nvPr/>
            </p:nvSpPr>
            <p:spPr bwMode="gray">
              <a:xfrm>
                <a:off x="1157" y="2912"/>
                <a:ext cx="135" cy="371"/>
              </a:xfrm>
              <a:custGeom>
                <a:avLst/>
                <a:gdLst>
                  <a:gd name="T0" fmla="*/ 5622 w 93"/>
                  <a:gd name="T1" fmla="*/ 0 h 225"/>
                  <a:gd name="T2" fmla="*/ 0 w 93"/>
                  <a:gd name="T3" fmla="*/ 0 h 225"/>
                  <a:gd name="T4" fmla="*/ 2668 w 93"/>
                  <a:gd name="T5" fmla="*/ 55152 h 225"/>
                  <a:gd name="T6" fmla="*/ 562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7"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8"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9"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0" name="Freeform 578"/>
              <p:cNvSpPr>
                <a:spLocks/>
              </p:cNvSpPr>
              <p:nvPr/>
            </p:nvSpPr>
            <p:spPr bwMode="gray">
              <a:xfrm>
                <a:off x="1774" y="2822"/>
                <a:ext cx="137" cy="257"/>
              </a:xfrm>
              <a:custGeom>
                <a:avLst/>
                <a:gdLst>
                  <a:gd name="T0" fmla="*/ 3059 w 94"/>
                  <a:gd name="T1" fmla="*/ 0 h 156"/>
                  <a:gd name="T2" fmla="*/ 5926 w 94"/>
                  <a:gd name="T3" fmla="*/ 37804 h 156"/>
                  <a:gd name="T4" fmla="*/ 0 w 94"/>
                  <a:gd name="T5" fmla="*/ 21118 h 156"/>
                  <a:gd name="T6" fmla="*/ 3059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1" name="Freeform 579"/>
              <p:cNvSpPr>
                <a:spLocks/>
              </p:cNvSpPr>
              <p:nvPr/>
            </p:nvSpPr>
            <p:spPr bwMode="gray">
              <a:xfrm>
                <a:off x="1845" y="2822"/>
                <a:ext cx="137" cy="257"/>
              </a:xfrm>
              <a:custGeom>
                <a:avLst/>
                <a:gdLst>
                  <a:gd name="T0" fmla="*/ 5926 w 94"/>
                  <a:gd name="T1" fmla="*/ 21118 h 156"/>
                  <a:gd name="T2" fmla="*/ 0 w 94"/>
                  <a:gd name="T3" fmla="*/ 0 h 156"/>
                  <a:gd name="T4" fmla="*/ 2848 w 94"/>
                  <a:gd name="T5" fmla="*/ 37804 h 156"/>
                  <a:gd name="T6" fmla="*/ 5926 w 94"/>
                  <a:gd name="T7" fmla="*/ 2111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2" name="Freeform 580"/>
              <p:cNvSpPr>
                <a:spLocks/>
              </p:cNvSpPr>
              <p:nvPr/>
            </p:nvSpPr>
            <p:spPr bwMode="gray">
              <a:xfrm>
                <a:off x="2255" y="3131"/>
                <a:ext cx="136" cy="175"/>
              </a:xfrm>
              <a:custGeom>
                <a:avLst/>
                <a:gdLst>
                  <a:gd name="T0" fmla="*/ 3214 w 93"/>
                  <a:gd name="T1" fmla="*/ 0 h 106"/>
                  <a:gd name="T2" fmla="*/ 6092 w 93"/>
                  <a:gd name="T3" fmla="*/ 26304 h 106"/>
                  <a:gd name="T4" fmla="*/ 0 w 93"/>
                  <a:gd name="T5" fmla="*/ 102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3" name="Freeform 581"/>
              <p:cNvSpPr>
                <a:spLocks/>
              </p:cNvSpPr>
              <p:nvPr/>
            </p:nvSpPr>
            <p:spPr bwMode="gray">
              <a:xfrm>
                <a:off x="2327" y="3131"/>
                <a:ext cx="135" cy="175"/>
              </a:xfrm>
              <a:custGeom>
                <a:avLst/>
                <a:gdLst>
                  <a:gd name="T0" fmla="*/ 5622 w 93"/>
                  <a:gd name="T1" fmla="*/ 20592 h 106"/>
                  <a:gd name="T2" fmla="*/ 0 w 93"/>
                  <a:gd name="T3" fmla="*/ 0 h 106"/>
                  <a:gd name="T4" fmla="*/ 2668 w 93"/>
                  <a:gd name="T5" fmla="*/ 26304 h 106"/>
                  <a:gd name="T6" fmla="*/ 5622 w 93"/>
                  <a:gd name="T7" fmla="*/ 20592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4"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5" name="Freeform 583"/>
              <p:cNvSpPr>
                <a:spLocks/>
              </p:cNvSpPr>
              <p:nvPr/>
            </p:nvSpPr>
            <p:spPr bwMode="gray">
              <a:xfrm>
                <a:off x="1429" y="2761"/>
                <a:ext cx="136" cy="234"/>
              </a:xfrm>
              <a:custGeom>
                <a:avLst/>
                <a:gdLst>
                  <a:gd name="T0" fmla="*/ 3214 w 93"/>
                  <a:gd name="T1" fmla="*/ 0 h 142"/>
                  <a:gd name="T2" fmla="*/ 6092 w 93"/>
                  <a:gd name="T3" fmla="*/ 34588 h 142"/>
                  <a:gd name="T4" fmla="*/ 0 w 93"/>
                  <a:gd name="T5" fmla="*/ 25832 h 142"/>
                  <a:gd name="T6" fmla="*/ 321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6" name="Freeform 584"/>
              <p:cNvSpPr>
                <a:spLocks/>
              </p:cNvSpPr>
              <p:nvPr/>
            </p:nvSpPr>
            <p:spPr bwMode="gray">
              <a:xfrm>
                <a:off x="1501" y="2761"/>
                <a:ext cx="136" cy="234"/>
              </a:xfrm>
              <a:custGeom>
                <a:avLst/>
                <a:gdLst>
                  <a:gd name="T0" fmla="*/ 6092 w 93"/>
                  <a:gd name="T1" fmla="*/ 10072 h 142"/>
                  <a:gd name="T2" fmla="*/ 0 w 93"/>
                  <a:gd name="T3" fmla="*/ 0 h 142"/>
                  <a:gd name="T4" fmla="*/ 2855 w 93"/>
                  <a:gd name="T5" fmla="*/ 34588 h 142"/>
                  <a:gd name="T6" fmla="*/ 6092 w 93"/>
                  <a:gd name="T7" fmla="*/ 10072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7"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8"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9"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0"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1" name="Freeform 589"/>
              <p:cNvSpPr>
                <a:spLocks/>
              </p:cNvSpPr>
              <p:nvPr/>
            </p:nvSpPr>
            <p:spPr bwMode="gray">
              <a:xfrm>
                <a:off x="1911" y="2965"/>
                <a:ext cx="136" cy="341"/>
              </a:xfrm>
              <a:custGeom>
                <a:avLst/>
                <a:gdLst>
                  <a:gd name="T0" fmla="*/ 3214 w 93"/>
                  <a:gd name="T1" fmla="*/ 0 h 207"/>
                  <a:gd name="T2" fmla="*/ 6092 w 93"/>
                  <a:gd name="T3" fmla="*/ 50204 h 207"/>
                  <a:gd name="T4" fmla="*/ 0 w 93"/>
                  <a:gd name="T5" fmla="*/ 16828 h 207"/>
                  <a:gd name="T6" fmla="*/ 321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2" name="Freeform 590"/>
              <p:cNvSpPr>
                <a:spLocks/>
              </p:cNvSpPr>
              <p:nvPr/>
            </p:nvSpPr>
            <p:spPr bwMode="gray">
              <a:xfrm>
                <a:off x="1982" y="2965"/>
                <a:ext cx="136" cy="341"/>
              </a:xfrm>
              <a:custGeom>
                <a:avLst/>
                <a:gdLst>
                  <a:gd name="T0" fmla="*/ 6092 w 93"/>
                  <a:gd name="T1" fmla="*/ 20185 h 207"/>
                  <a:gd name="T2" fmla="*/ 0 w 93"/>
                  <a:gd name="T3" fmla="*/ 0 h 207"/>
                  <a:gd name="T4" fmla="*/ 2855 w 93"/>
                  <a:gd name="T5" fmla="*/ 50204 h 207"/>
                  <a:gd name="T6" fmla="*/ 6092 w 93"/>
                  <a:gd name="T7" fmla="*/ 20185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3"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4" name="Freeform 592"/>
              <p:cNvSpPr>
                <a:spLocks/>
              </p:cNvSpPr>
              <p:nvPr/>
            </p:nvSpPr>
            <p:spPr bwMode="gray">
              <a:xfrm>
                <a:off x="1221" y="2912"/>
                <a:ext cx="143" cy="394"/>
              </a:xfrm>
              <a:custGeom>
                <a:avLst/>
                <a:gdLst>
                  <a:gd name="T0" fmla="*/ 3139 w 98"/>
                  <a:gd name="T1" fmla="*/ 0 h 239"/>
                  <a:gd name="T2" fmla="*/ 6266 w 98"/>
                  <a:gd name="T3" fmla="*/ 58465 h 239"/>
                  <a:gd name="T4" fmla="*/ 0 w 98"/>
                  <a:gd name="T5" fmla="*/ 55030 h 239"/>
                  <a:gd name="T6" fmla="*/ 3139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5" name="Freeform 593"/>
              <p:cNvSpPr>
                <a:spLocks/>
              </p:cNvSpPr>
              <p:nvPr/>
            </p:nvSpPr>
            <p:spPr bwMode="gray">
              <a:xfrm>
                <a:off x="1292" y="2912"/>
                <a:ext cx="137" cy="394"/>
              </a:xfrm>
              <a:custGeom>
                <a:avLst/>
                <a:gdLst>
                  <a:gd name="T0" fmla="*/ 5926 w 94"/>
                  <a:gd name="T1" fmla="*/ 3436 h 239"/>
                  <a:gd name="T2" fmla="*/ 0 w 94"/>
                  <a:gd name="T3" fmla="*/ 0 h 239"/>
                  <a:gd name="T4" fmla="*/ 3059 w 94"/>
                  <a:gd name="T5" fmla="*/ 58465 h 239"/>
                  <a:gd name="T6" fmla="*/ 5926 w 94"/>
                  <a:gd name="T7" fmla="*/ 3436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6"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7"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8"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9" name="Freeform 597"/>
              <p:cNvSpPr>
                <a:spLocks/>
              </p:cNvSpPr>
              <p:nvPr/>
            </p:nvSpPr>
            <p:spPr bwMode="gray">
              <a:xfrm>
                <a:off x="1565" y="2828"/>
                <a:ext cx="145" cy="251"/>
              </a:xfrm>
              <a:custGeom>
                <a:avLst/>
                <a:gdLst>
                  <a:gd name="T0" fmla="*/ 3268 w 99"/>
                  <a:gd name="T1" fmla="*/ 0 h 152"/>
                  <a:gd name="T2" fmla="*/ 6588 w 99"/>
                  <a:gd name="T3" fmla="*/ 37797 h 152"/>
                  <a:gd name="T4" fmla="*/ 0 w 99"/>
                  <a:gd name="T5" fmla="*/ 25207 h 152"/>
                  <a:gd name="T6" fmla="*/ 3268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0" name="Freeform 598"/>
              <p:cNvSpPr>
                <a:spLocks/>
              </p:cNvSpPr>
              <p:nvPr/>
            </p:nvSpPr>
            <p:spPr bwMode="gray">
              <a:xfrm>
                <a:off x="1637" y="2828"/>
                <a:ext cx="137" cy="251"/>
              </a:xfrm>
              <a:custGeom>
                <a:avLst/>
                <a:gdLst>
                  <a:gd name="T0" fmla="*/ 5926 w 94"/>
                  <a:gd name="T1" fmla="*/ 20618 h 152"/>
                  <a:gd name="T2" fmla="*/ 0 w 94"/>
                  <a:gd name="T3" fmla="*/ 0 h 152"/>
                  <a:gd name="T4" fmla="*/ 3125 w 94"/>
                  <a:gd name="T5" fmla="*/ 37797 h 152"/>
                  <a:gd name="T6" fmla="*/ 5926 w 94"/>
                  <a:gd name="T7" fmla="*/ 20618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1" name="Freeform 599"/>
              <p:cNvSpPr>
                <a:spLocks/>
              </p:cNvSpPr>
              <p:nvPr/>
            </p:nvSpPr>
            <p:spPr bwMode="gray">
              <a:xfrm>
                <a:off x="2047" y="3102"/>
                <a:ext cx="143" cy="225"/>
              </a:xfrm>
              <a:custGeom>
                <a:avLst/>
                <a:gdLst>
                  <a:gd name="T0" fmla="*/ 3139 w 98"/>
                  <a:gd name="T1" fmla="*/ 0 h 137"/>
                  <a:gd name="T2" fmla="*/ 6266 w 98"/>
                  <a:gd name="T3" fmla="*/ 32200 h 137"/>
                  <a:gd name="T4" fmla="*/ 0 w 98"/>
                  <a:gd name="T5" fmla="*/ 29109 h 137"/>
                  <a:gd name="T6" fmla="*/ 3139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2" name="Freeform 600"/>
              <p:cNvSpPr>
                <a:spLocks/>
              </p:cNvSpPr>
              <p:nvPr/>
            </p:nvSpPr>
            <p:spPr bwMode="gray">
              <a:xfrm>
                <a:off x="2118" y="3102"/>
                <a:ext cx="137" cy="225"/>
              </a:xfrm>
              <a:custGeom>
                <a:avLst/>
                <a:gdLst>
                  <a:gd name="T0" fmla="*/ 5926 w 94"/>
                  <a:gd name="T1" fmla="*/ 13840 h 137"/>
                  <a:gd name="T2" fmla="*/ 0 w 94"/>
                  <a:gd name="T3" fmla="*/ 0 h 137"/>
                  <a:gd name="T4" fmla="*/ 3059 w 94"/>
                  <a:gd name="T5" fmla="*/ 32200 h 137"/>
                  <a:gd name="T6" fmla="*/ 5926 w 94"/>
                  <a:gd name="T7" fmla="*/ 13840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3"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4"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5"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6" name="Freeform 604"/>
              <p:cNvSpPr>
                <a:spLocks/>
              </p:cNvSpPr>
              <p:nvPr/>
            </p:nvSpPr>
            <p:spPr bwMode="gray">
              <a:xfrm>
                <a:off x="1710" y="2965"/>
                <a:ext cx="135" cy="362"/>
              </a:xfrm>
              <a:custGeom>
                <a:avLst/>
                <a:gdLst>
                  <a:gd name="T0" fmla="*/ 2668 w 93"/>
                  <a:gd name="T1" fmla="*/ 0 h 220"/>
                  <a:gd name="T2" fmla="*/ 5622 w 93"/>
                  <a:gd name="T3" fmla="*/ 52712 h 220"/>
                  <a:gd name="T4" fmla="*/ 0 w 93"/>
                  <a:gd name="T5" fmla="*/ 16594 h 220"/>
                  <a:gd name="T6" fmla="*/ 2668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7" name="Freeform 605"/>
              <p:cNvSpPr>
                <a:spLocks/>
              </p:cNvSpPr>
              <p:nvPr/>
            </p:nvSpPr>
            <p:spPr bwMode="gray">
              <a:xfrm>
                <a:off x="1774" y="2965"/>
                <a:ext cx="137" cy="362"/>
              </a:xfrm>
              <a:custGeom>
                <a:avLst/>
                <a:gdLst>
                  <a:gd name="T0" fmla="*/ 5926 w 94"/>
                  <a:gd name="T1" fmla="*/ 16594 h 220"/>
                  <a:gd name="T2" fmla="*/ 0 w 94"/>
                  <a:gd name="T3" fmla="*/ 0 h 220"/>
                  <a:gd name="T4" fmla="*/ 3059 w 94"/>
                  <a:gd name="T5" fmla="*/ 52712 h 220"/>
                  <a:gd name="T6" fmla="*/ 5926 w 94"/>
                  <a:gd name="T7" fmla="*/ 16594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8" name="Freeform 606"/>
              <p:cNvSpPr>
                <a:spLocks/>
              </p:cNvSpPr>
              <p:nvPr/>
            </p:nvSpPr>
            <p:spPr bwMode="gray">
              <a:xfrm>
                <a:off x="1364" y="2935"/>
                <a:ext cx="137" cy="392"/>
              </a:xfrm>
              <a:custGeom>
                <a:avLst/>
                <a:gdLst>
                  <a:gd name="T0" fmla="*/ 2848 w 94"/>
                  <a:gd name="T1" fmla="*/ 0 h 238"/>
                  <a:gd name="T2" fmla="*/ 5926 w 94"/>
                  <a:gd name="T3" fmla="*/ 57609 h 238"/>
                  <a:gd name="T4" fmla="*/ 0 w 94"/>
                  <a:gd name="T5" fmla="*/ 54490 h 238"/>
                  <a:gd name="T6" fmla="*/ 2848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9" name="Freeform 607"/>
              <p:cNvSpPr>
                <a:spLocks/>
              </p:cNvSpPr>
              <p:nvPr/>
            </p:nvSpPr>
            <p:spPr bwMode="gray">
              <a:xfrm>
                <a:off x="1429" y="2935"/>
                <a:ext cx="136" cy="392"/>
              </a:xfrm>
              <a:custGeom>
                <a:avLst/>
                <a:gdLst>
                  <a:gd name="T0" fmla="*/ 6092 w 93"/>
                  <a:gd name="T1" fmla="*/ 8678 h 238"/>
                  <a:gd name="T2" fmla="*/ 0 w 93"/>
                  <a:gd name="T3" fmla="*/ 0 h 238"/>
                  <a:gd name="T4" fmla="*/ 3214 w 93"/>
                  <a:gd name="T5" fmla="*/ 57609 h 238"/>
                  <a:gd name="T6" fmla="*/ 6092 w 93"/>
                  <a:gd name="T7" fmla="*/ 8678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0"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1"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2"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3"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4"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5" name="Freeform 613"/>
              <p:cNvSpPr>
                <a:spLocks/>
              </p:cNvSpPr>
              <p:nvPr/>
            </p:nvSpPr>
            <p:spPr bwMode="gray">
              <a:xfrm>
                <a:off x="2190" y="3199"/>
                <a:ext cx="137" cy="145"/>
              </a:xfrm>
              <a:custGeom>
                <a:avLst/>
                <a:gdLst>
                  <a:gd name="T0" fmla="*/ 2848 w 94"/>
                  <a:gd name="T1" fmla="*/ 0 h 88"/>
                  <a:gd name="T2" fmla="*/ 5926 w 94"/>
                  <a:gd name="T3" fmla="*/ 21391 h 88"/>
                  <a:gd name="T4" fmla="*/ 0 w 94"/>
                  <a:gd name="T5" fmla="*/ 19054 h 88"/>
                  <a:gd name="T6" fmla="*/ 2848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6" name="Freeform 614"/>
              <p:cNvSpPr>
                <a:spLocks/>
              </p:cNvSpPr>
              <p:nvPr/>
            </p:nvSpPr>
            <p:spPr bwMode="gray">
              <a:xfrm>
                <a:off x="2255" y="3199"/>
                <a:ext cx="136" cy="145"/>
              </a:xfrm>
              <a:custGeom>
                <a:avLst/>
                <a:gdLst>
                  <a:gd name="T0" fmla="*/ 6092 w 93"/>
                  <a:gd name="T1" fmla="*/ 15765 h 88"/>
                  <a:gd name="T2" fmla="*/ 0 w 93"/>
                  <a:gd name="T3" fmla="*/ 0 h 88"/>
                  <a:gd name="T4" fmla="*/ 3214 w 93"/>
                  <a:gd name="T5" fmla="*/ 21391 h 88"/>
                  <a:gd name="T6" fmla="*/ 6092 w 93"/>
                  <a:gd name="T7" fmla="*/ 15765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7"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8" name="Freeform 616"/>
              <p:cNvSpPr>
                <a:spLocks/>
              </p:cNvSpPr>
              <p:nvPr/>
            </p:nvSpPr>
            <p:spPr bwMode="gray">
              <a:xfrm>
                <a:off x="1845" y="3079"/>
                <a:ext cx="137" cy="265"/>
              </a:xfrm>
              <a:custGeom>
                <a:avLst/>
                <a:gdLst>
                  <a:gd name="T0" fmla="*/ 2848 w 94"/>
                  <a:gd name="T1" fmla="*/ 0 h 161"/>
                  <a:gd name="T2" fmla="*/ 5926 w 94"/>
                  <a:gd name="T3" fmla="*/ 38698 h 161"/>
                  <a:gd name="T4" fmla="*/ 0 w 94"/>
                  <a:gd name="T5" fmla="*/ 36359 h 161"/>
                  <a:gd name="T6" fmla="*/ 2848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9" name="Freeform 617"/>
              <p:cNvSpPr>
                <a:spLocks/>
              </p:cNvSpPr>
              <p:nvPr/>
            </p:nvSpPr>
            <p:spPr bwMode="gray">
              <a:xfrm>
                <a:off x="1911" y="3079"/>
                <a:ext cx="136" cy="265"/>
              </a:xfrm>
              <a:custGeom>
                <a:avLst/>
                <a:gdLst>
                  <a:gd name="T0" fmla="*/ 6092 w 93"/>
                  <a:gd name="T1" fmla="*/ 33183 h 161"/>
                  <a:gd name="T2" fmla="*/ 0 w 93"/>
                  <a:gd name="T3" fmla="*/ 0 h 161"/>
                  <a:gd name="T4" fmla="*/ 3214 w 93"/>
                  <a:gd name="T5" fmla="*/ 38698 h 161"/>
                  <a:gd name="T6" fmla="*/ 6092 w 93"/>
                  <a:gd name="T7" fmla="*/ 33183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0"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1"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2" name="Freeform 620"/>
              <p:cNvSpPr>
                <a:spLocks/>
              </p:cNvSpPr>
              <p:nvPr/>
            </p:nvSpPr>
            <p:spPr bwMode="gray">
              <a:xfrm>
                <a:off x="1501" y="2995"/>
                <a:ext cx="136" cy="349"/>
              </a:xfrm>
              <a:custGeom>
                <a:avLst/>
                <a:gdLst>
                  <a:gd name="T0" fmla="*/ 2855 w 93"/>
                  <a:gd name="T1" fmla="*/ 0 h 212"/>
                  <a:gd name="T2" fmla="*/ 6092 w 93"/>
                  <a:gd name="T3" fmla="*/ 51074 h 212"/>
                  <a:gd name="T4" fmla="*/ 0 w 93"/>
                  <a:gd name="T5" fmla="*/ 48664 h 212"/>
                  <a:gd name="T6" fmla="*/ 2855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3" name="Freeform 621"/>
              <p:cNvSpPr>
                <a:spLocks/>
              </p:cNvSpPr>
              <p:nvPr/>
            </p:nvSpPr>
            <p:spPr bwMode="gray">
              <a:xfrm>
                <a:off x="1565" y="2995"/>
                <a:ext cx="145" cy="349"/>
              </a:xfrm>
              <a:custGeom>
                <a:avLst/>
                <a:gdLst>
                  <a:gd name="T0" fmla="*/ 6588 w 99"/>
                  <a:gd name="T1" fmla="*/ 12261 h 212"/>
                  <a:gd name="T2" fmla="*/ 0 w 99"/>
                  <a:gd name="T3" fmla="*/ 0 h 212"/>
                  <a:gd name="T4" fmla="*/ 3268 w 99"/>
                  <a:gd name="T5" fmla="*/ 51074 h 212"/>
                  <a:gd name="T6" fmla="*/ 6588 w 99"/>
                  <a:gd name="T7" fmla="*/ 12261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4" name="Freeform 622"/>
              <p:cNvSpPr>
                <a:spLocks/>
              </p:cNvSpPr>
              <p:nvPr/>
            </p:nvSpPr>
            <p:spPr bwMode="gray">
              <a:xfrm>
                <a:off x="1982" y="3306"/>
                <a:ext cx="136" cy="59"/>
              </a:xfrm>
              <a:custGeom>
                <a:avLst/>
                <a:gdLst>
                  <a:gd name="T0" fmla="*/ 2855 w 93"/>
                  <a:gd name="T1" fmla="*/ 0 h 36"/>
                  <a:gd name="T2" fmla="*/ 6092 w 93"/>
                  <a:gd name="T3" fmla="*/ 8289 h 36"/>
                  <a:gd name="T4" fmla="*/ 0 w 93"/>
                  <a:gd name="T5" fmla="*/ 5307 h 36"/>
                  <a:gd name="T6" fmla="*/ 2855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5" name="Freeform 623"/>
              <p:cNvSpPr>
                <a:spLocks/>
              </p:cNvSpPr>
              <p:nvPr/>
            </p:nvSpPr>
            <p:spPr bwMode="gray">
              <a:xfrm>
                <a:off x="2047" y="3306"/>
                <a:ext cx="143" cy="59"/>
              </a:xfrm>
              <a:custGeom>
                <a:avLst/>
                <a:gdLst>
                  <a:gd name="T0" fmla="*/ 6266 w 98"/>
                  <a:gd name="T1" fmla="*/ 2922 h 36"/>
                  <a:gd name="T2" fmla="*/ 0 w 98"/>
                  <a:gd name="T3" fmla="*/ 0 h 36"/>
                  <a:gd name="T4" fmla="*/ 3139 w 98"/>
                  <a:gd name="T5" fmla="*/ 8289 h 36"/>
                  <a:gd name="T6" fmla="*/ 6266 w 98"/>
                  <a:gd name="T7" fmla="*/ 2922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6"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7"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8"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9"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0"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1"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2" name="Freeform 630"/>
              <p:cNvSpPr>
                <a:spLocks/>
              </p:cNvSpPr>
              <p:nvPr/>
            </p:nvSpPr>
            <p:spPr bwMode="gray">
              <a:xfrm>
                <a:off x="1637" y="3079"/>
                <a:ext cx="137" cy="286"/>
              </a:xfrm>
              <a:custGeom>
                <a:avLst/>
                <a:gdLst>
                  <a:gd name="T0" fmla="*/ 3125 w 94"/>
                  <a:gd name="T1" fmla="*/ 0 h 174"/>
                  <a:gd name="T2" fmla="*/ 5926 w 94"/>
                  <a:gd name="T3" fmla="*/ 41196 h 174"/>
                  <a:gd name="T4" fmla="*/ 0 w 94"/>
                  <a:gd name="T5" fmla="*/ 38212 h 174"/>
                  <a:gd name="T6" fmla="*/ 3125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3" name="Freeform 631"/>
              <p:cNvSpPr>
                <a:spLocks/>
              </p:cNvSpPr>
              <p:nvPr/>
            </p:nvSpPr>
            <p:spPr bwMode="gray">
              <a:xfrm>
                <a:off x="1710" y="3079"/>
                <a:ext cx="135" cy="286"/>
              </a:xfrm>
              <a:custGeom>
                <a:avLst/>
                <a:gdLst>
                  <a:gd name="T0" fmla="*/ 5622 w 93"/>
                  <a:gd name="T1" fmla="*/ 35752 h 174"/>
                  <a:gd name="T2" fmla="*/ 0 w 93"/>
                  <a:gd name="T3" fmla="*/ 0 h 174"/>
                  <a:gd name="T4" fmla="*/ 2668 w 93"/>
                  <a:gd name="T5" fmla="*/ 41196 h 174"/>
                  <a:gd name="T6" fmla="*/ 5622 w 93"/>
                  <a:gd name="T7" fmla="*/ 35752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4"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5"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6" name="Freeform 634"/>
              <p:cNvSpPr>
                <a:spLocks/>
              </p:cNvSpPr>
              <p:nvPr/>
            </p:nvSpPr>
            <p:spPr bwMode="gray">
              <a:xfrm>
                <a:off x="2118"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7" name="Freeform 635"/>
              <p:cNvSpPr>
                <a:spLocks/>
              </p:cNvSpPr>
              <p:nvPr/>
            </p:nvSpPr>
            <p:spPr bwMode="gray">
              <a:xfrm>
                <a:off x="2190"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8" name="Freeform 636"/>
              <p:cNvSpPr>
                <a:spLocks/>
              </p:cNvSpPr>
              <p:nvPr/>
            </p:nvSpPr>
            <p:spPr bwMode="gray">
              <a:xfrm>
                <a:off x="1774"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9" name="Freeform 637"/>
              <p:cNvSpPr>
                <a:spLocks/>
              </p:cNvSpPr>
              <p:nvPr/>
            </p:nvSpPr>
            <p:spPr bwMode="gray">
              <a:xfrm>
                <a:off x="1845"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0"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1"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2"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3"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4"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5" name="Freeform 643"/>
              <p:cNvSpPr>
                <a:spLocks/>
              </p:cNvSpPr>
              <p:nvPr/>
            </p:nvSpPr>
            <p:spPr bwMode="gray">
              <a:xfrm>
                <a:off x="1911" y="3344"/>
                <a:ext cx="136" cy="59"/>
              </a:xfrm>
              <a:custGeom>
                <a:avLst/>
                <a:gdLst>
                  <a:gd name="T0" fmla="*/ 3214 w 93"/>
                  <a:gd name="T1" fmla="*/ 0 h 36"/>
                  <a:gd name="T2" fmla="*/ 6092 w 93"/>
                  <a:gd name="T3" fmla="*/ 8289 h 36"/>
                  <a:gd name="T4" fmla="*/ 0 w 93"/>
                  <a:gd name="T5" fmla="*/ 5307 h 36"/>
                  <a:gd name="T6" fmla="*/ 321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6" name="Freeform 644"/>
              <p:cNvSpPr>
                <a:spLocks/>
              </p:cNvSpPr>
              <p:nvPr/>
            </p:nvSpPr>
            <p:spPr bwMode="gray">
              <a:xfrm>
                <a:off x="1982" y="3344"/>
                <a:ext cx="136" cy="59"/>
              </a:xfrm>
              <a:custGeom>
                <a:avLst/>
                <a:gdLst>
                  <a:gd name="T0" fmla="*/ 6092 w 93"/>
                  <a:gd name="T1" fmla="*/ 2922 h 36"/>
                  <a:gd name="T2" fmla="*/ 0 w 93"/>
                  <a:gd name="T3" fmla="*/ 0 h 36"/>
                  <a:gd name="T4" fmla="*/ 2855 w 93"/>
                  <a:gd name="T5" fmla="*/ 8289 h 36"/>
                  <a:gd name="T6" fmla="*/ 6092 w 93"/>
                  <a:gd name="T7" fmla="*/ 292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7"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8"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9"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0"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1"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2"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3"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4"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5"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6"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7" name="Line 655"/>
              <p:cNvSpPr>
                <a:spLocks noChangeShapeType="1"/>
              </p:cNvSpPr>
              <p:nvPr/>
            </p:nvSpPr>
            <p:spPr bwMode="gray">
              <a:xfrm>
                <a:off x="1720" y="1979"/>
                <a:ext cx="64" cy="49"/>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8"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9"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0"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1" name="Line 659"/>
              <p:cNvSpPr>
                <a:spLocks noChangeShapeType="1"/>
              </p:cNvSpPr>
              <p:nvPr/>
            </p:nvSpPr>
            <p:spPr bwMode="gray">
              <a:xfrm flipH="1" flipV="1">
                <a:off x="1479" y="1910"/>
                <a:ext cx="142" cy="70"/>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2" name="Line 660"/>
              <p:cNvSpPr>
                <a:spLocks noChangeShapeType="1"/>
              </p:cNvSpPr>
              <p:nvPr/>
            </p:nvSpPr>
            <p:spPr bwMode="gray">
              <a:xfrm flipH="1" flipV="1">
                <a:off x="1436" y="1790"/>
                <a:ext cx="284" cy="18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3"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4"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5"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6"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7" name="Line 665"/>
              <p:cNvSpPr>
                <a:spLocks noChangeShapeType="1"/>
              </p:cNvSpPr>
              <p:nvPr/>
            </p:nvSpPr>
            <p:spPr bwMode="gray">
              <a:xfrm>
                <a:off x="2324" y="2706"/>
                <a:ext cx="52" cy="128"/>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8"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9" name="Line 667"/>
              <p:cNvSpPr>
                <a:spLocks noChangeShapeType="1"/>
              </p:cNvSpPr>
              <p:nvPr/>
            </p:nvSpPr>
            <p:spPr bwMode="gray">
              <a:xfrm flipV="1">
                <a:off x="1334" y="1914"/>
                <a:ext cx="150" cy="29"/>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10" name="Line 668"/>
              <p:cNvSpPr>
                <a:spLocks noChangeShapeType="1"/>
              </p:cNvSpPr>
              <p:nvPr/>
            </p:nvSpPr>
            <p:spPr bwMode="gray">
              <a:xfrm flipH="1" flipV="1">
                <a:off x="1334" y="1819"/>
                <a:ext cx="161" cy="9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447"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8"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103432" name="Group 671"/>
          <p:cNvGrpSpPr>
            <a:grpSpLocks/>
          </p:cNvGrpSpPr>
          <p:nvPr/>
        </p:nvGrpSpPr>
        <p:grpSpPr bwMode="auto">
          <a:xfrm>
            <a:off x="1717282" y="4878552"/>
            <a:ext cx="2742420" cy="584497"/>
            <a:chOff x="1232" y="3247"/>
            <a:chExt cx="1448" cy="346"/>
          </a:xfrm>
        </p:grpSpPr>
        <p:sp>
          <p:nvSpPr>
            <p:cNvPr id="103443" name="Line 672"/>
            <p:cNvSpPr>
              <a:spLocks noChangeShapeType="1"/>
            </p:cNvSpPr>
            <p:nvPr/>
          </p:nvSpPr>
          <p:spPr bwMode="gray">
            <a:xfrm flipH="1">
              <a:off x="1982" y="3321"/>
              <a:ext cx="573" cy="131"/>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4" name="Oval 673"/>
            <p:cNvSpPr>
              <a:spLocks noChangeArrowheads="1"/>
            </p:cNvSpPr>
            <p:nvPr/>
          </p:nvSpPr>
          <p:spPr bwMode="gray">
            <a:xfrm>
              <a:off x="2558" y="3247"/>
              <a:ext cx="122" cy="122"/>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sp>
          <p:nvSpPr>
            <p:cNvPr id="103445" name="Text Box 674"/>
            <p:cNvSpPr txBox="1">
              <a:spLocks noChangeArrowheads="1"/>
            </p:cNvSpPr>
            <p:nvPr/>
          </p:nvSpPr>
          <p:spPr bwMode="gray">
            <a:xfrm>
              <a:off x="1232" y="3247"/>
              <a:ext cx="960" cy="3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1</a:t>
              </a:r>
            </a:p>
          </p:txBody>
        </p:sp>
      </p:grpSp>
      <p:sp>
        <p:nvSpPr>
          <p:cNvPr id="103433" name="Line 675"/>
          <p:cNvSpPr>
            <a:spLocks noChangeShapeType="1"/>
          </p:cNvSpPr>
          <p:nvPr/>
        </p:nvSpPr>
        <p:spPr bwMode="gray">
          <a:xfrm flipV="1">
            <a:off x="7483477" y="4033838"/>
            <a:ext cx="744538" cy="615950"/>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4" name="Oval 676"/>
          <p:cNvSpPr>
            <a:spLocks noChangeArrowheads="1"/>
          </p:cNvSpPr>
          <p:nvPr/>
        </p:nvSpPr>
        <p:spPr bwMode="gray">
          <a:xfrm>
            <a:off x="7246943" y="4622822"/>
            <a:ext cx="231775" cy="2063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435" name="Text Box 677"/>
          <p:cNvSpPr txBox="1">
            <a:spLocks noChangeArrowheads="1"/>
          </p:cNvSpPr>
          <p:nvPr/>
        </p:nvSpPr>
        <p:spPr bwMode="gray">
          <a:xfrm>
            <a:off x="8064500" y="3738569"/>
            <a:ext cx="1817688" cy="581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2</a:t>
            </a:r>
          </a:p>
        </p:txBody>
      </p:sp>
      <p:sp>
        <p:nvSpPr>
          <p:cNvPr id="103436" name="Line 678"/>
          <p:cNvSpPr>
            <a:spLocks noChangeShapeType="1"/>
          </p:cNvSpPr>
          <p:nvPr/>
        </p:nvSpPr>
        <p:spPr bwMode="gray">
          <a:xfrm>
            <a:off x="3889584" y="5135142"/>
            <a:ext cx="776288" cy="142875"/>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7" name="Line 679"/>
          <p:cNvSpPr>
            <a:spLocks noChangeShapeType="1"/>
          </p:cNvSpPr>
          <p:nvPr/>
        </p:nvSpPr>
        <p:spPr bwMode="gray">
          <a:xfrm flipV="1">
            <a:off x="7348539" y="4684735"/>
            <a:ext cx="514350" cy="319087"/>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8" name="Freeform 682"/>
          <p:cNvSpPr>
            <a:spLocks/>
          </p:cNvSpPr>
          <p:nvPr/>
        </p:nvSpPr>
        <p:spPr bwMode="gray">
          <a:xfrm>
            <a:off x="4743462" y="2525713"/>
            <a:ext cx="1230313"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439" name="Line 685"/>
          <p:cNvSpPr>
            <a:spLocks noChangeShapeType="1"/>
          </p:cNvSpPr>
          <p:nvPr/>
        </p:nvSpPr>
        <p:spPr bwMode="gray">
          <a:xfrm flipV="1">
            <a:off x="3844925" y="2319338"/>
            <a:ext cx="0" cy="514350"/>
          </a:xfrm>
          <a:prstGeom prst="line">
            <a:avLst/>
          </a:prstGeom>
          <a:noFill/>
          <a:ln w="3810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40" name="Text Box 686"/>
          <p:cNvSpPr txBox="1">
            <a:spLocks noChangeArrowheads="1"/>
          </p:cNvSpPr>
          <p:nvPr/>
        </p:nvSpPr>
        <p:spPr bwMode="gray">
          <a:xfrm>
            <a:off x="2317805" y="2308235"/>
            <a:ext cx="1549347"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sp>
        <p:nvSpPr>
          <p:cNvPr id="103441" name="Freeform 687"/>
          <p:cNvSpPr>
            <a:spLocks/>
          </p:cNvSpPr>
          <p:nvPr/>
        </p:nvSpPr>
        <p:spPr bwMode="auto">
          <a:xfrm>
            <a:off x="2500313" y="2760663"/>
            <a:ext cx="6634162" cy="1420812"/>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688" name="Text Box 687"/>
          <p:cNvSpPr txBox="1">
            <a:spLocks noChangeArrowheads="1"/>
          </p:cNvSpPr>
          <p:nvPr/>
        </p:nvSpPr>
        <p:spPr bwMode="auto">
          <a:xfrm>
            <a:off x="2117726" y="5603511"/>
            <a:ext cx="7993063" cy="646321"/>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rPr>
              <a:t>This design is less sensitive to variation and will consistently meet the customers expectation</a:t>
            </a:r>
            <a:endParaRPr lang="en-US" sz="1800" b="1" dirty="0">
              <a:solidFill>
                <a:schemeClr val="dk1"/>
              </a:solidFill>
              <a:latin typeface="+mn-lt"/>
              <a:ea typeface="+mn-ea"/>
            </a:endParaRPr>
          </a:p>
        </p:txBody>
      </p:sp>
    </p:spTree>
    <p:extLst>
      <p:ext uri="{BB962C8B-B14F-4D97-AF65-F5344CB8AC3E}">
        <p14:creationId xmlns:p14="http://schemas.microsoft.com/office/powerpoint/2010/main" val="1501267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9A57-FB2F-48D5-9C33-38A822C846F7}"/>
              </a:ext>
            </a:extLst>
          </p:cNvPr>
          <p:cNvSpPr>
            <a:spLocks noGrp="1"/>
          </p:cNvSpPr>
          <p:nvPr>
            <p:ph type="title"/>
          </p:nvPr>
        </p:nvSpPr>
        <p:spPr/>
        <p:txBody>
          <a:bodyPr/>
          <a:lstStyle/>
          <a:p>
            <a:r>
              <a:rPr lang="en-GB" dirty="0"/>
              <a:t>Insert Variance Re-cap</a:t>
            </a:r>
          </a:p>
        </p:txBody>
      </p:sp>
    </p:spTree>
    <p:extLst>
      <p:ext uri="{BB962C8B-B14F-4D97-AF65-F5344CB8AC3E}">
        <p14:creationId xmlns:p14="http://schemas.microsoft.com/office/powerpoint/2010/main" val="272139711"/>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277738" y="4286248"/>
            <a:ext cx="171678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71658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85027"/>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98985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
        <p:nvSpPr>
          <p:cNvPr id="3" name="Rectangle 2">
            <a:extLst>
              <a:ext uri="{FF2B5EF4-FFF2-40B4-BE49-F238E27FC236}">
                <a16:creationId xmlns:a16="http://schemas.microsoft.com/office/drawing/2014/main" id="{897358C1-E466-C940-9B6A-1AD6F0BDC888}"/>
              </a:ext>
            </a:extLst>
          </p:cNvPr>
          <p:cNvSpPr/>
          <p:nvPr/>
        </p:nvSpPr>
        <p:spPr>
          <a:xfrm>
            <a:off x="1277738" y="4923267"/>
            <a:ext cx="2177311" cy="171972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solidFill>
                  <a:srgbClr val="FF0000"/>
                </a:solidFill>
              </a:rPr>
              <a:t>There is another activity, not included on this diagram, to search the design space to find the best nominal values  </a:t>
            </a:r>
          </a:p>
        </p:txBody>
      </p:sp>
    </p:spTree>
    <p:extLst>
      <p:ext uri="{BB962C8B-B14F-4D97-AF65-F5344CB8AC3E}">
        <p14:creationId xmlns:p14="http://schemas.microsoft.com/office/powerpoint/2010/main" val="3612189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dirty="0"/>
              <a:t>Determine Critical Design Parameters and Noise Variables</a:t>
            </a:r>
          </a:p>
        </p:txBody>
      </p:sp>
      <p:sp>
        <p:nvSpPr>
          <p:cNvPr id="104451" name="Content Placeholder 2"/>
          <p:cNvSpPr>
            <a:spLocks noGrp="1"/>
          </p:cNvSpPr>
          <p:nvPr>
            <p:ph idx="1"/>
          </p:nvPr>
        </p:nvSpPr>
        <p:spPr>
          <a:xfrm>
            <a:off x="1956000" y="1825625"/>
            <a:ext cx="8281108" cy="2754600"/>
          </a:xfrm>
        </p:spPr>
        <p:txBody>
          <a:bodyPr>
            <a:normAutofit fontScale="92500" lnSpcReduction="20000"/>
          </a:bodyPr>
          <a:lstStyle/>
          <a:p>
            <a:r>
              <a:rPr lang="en-GB" sz="2000" dirty="0"/>
              <a:t>We need to find out which design parameters are sensitive to which noise factors</a:t>
            </a:r>
          </a:p>
          <a:p>
            <a:r>
              <a:rPr lang="en-GB" sz="2000" dirty="0"/>
              <a:t>To achieve this we need to identify:</a:t>
            </a:r>
          </a:p>
          <a:p>
            <a:pPr lvl="1"/>
            <a:r>
              <a:rPr lang="en-GB" sz="2000" dirty="0"/>
              <a:t>the system response that relates to the critical customer requirements  </a:t>
            </a:r>
          </a:p>
          <a:p>
            <a:pPr lvl="1"/>
            <a:r>
              <a:rPr lang="en-GB" sz="2000" dirty="0"/>
              <a:t>the design parameters</a:t>
            </a:r>
          </a:p>
          <a:p>
            <a:pPr lvl="1"/>
            <a:r>
              <a:rPr lang="en-GB" sz="2000" dirty="0"/>
              <a:t>the noise parameters</a:t>
            </a:r>
          </a:p>
          <a:p>
            <a:r>
              <a:rPr lang="en-GB" sz="2000" dirty="0"/>
              <a:t>We use a Parameter Diagram</a:t>
            </a:r>
          </a:p>
        </p:txBody>
      </p:sp>
      <p:sp>
        <p:nvSpPr>
          <p:cNvPr id="104452" name="Slide Number Placeholder 3"/>
          <p:cNvSpPr>
            <a:spLocks noGrp="1"/>
          </p:cNvSpPr>
          <p:nvPr>
            <p:ph type="sldNum" sz="quarter" idx="12"/>
          </p:nvPr>
        </p:nvSpPr>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fld id="{4F03A1DF-8CD1-8E44-8224-354F70C410AA}" type="slidenum">
              <a:rPr lang="en-US" smtClean="0"/>
              <a:pPr/>
              <a:t>19</a:t>
            </a:fld>
            <a:endParaRPr lang="en-US" dirty="0"/>
          </a:p>
        </p:txBody>
      </p:sp>
    </p:spTree>
    <p:extLst>
      <p:ext uri="{BB962C8B-B14F-4D97-AF65-F5344CB8AC3E}">
        <p14:creationId xmlns:p14="http://schemas.microsoft.com/office/powerpoint/2010/main" val="873465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24949" y="31181"/>
            <a:ext cx="11010600" cy="664797"/>
          </a:xfrm>
        </p:spPr>
        <p:txBody>
          <a:bodyPr/>
          <a:lstStyle/>
          <a:p>
            <a:r>
              <a:rPr lang="en-GB" altLang="en-US" sz="2800" dirty="0"/>
              <a:t>Qualitative Robustness and Critical Parameter Analysis</a:t>
            </a:r>
            <a:endParaRPr lang="en-US" altLang="en-US" sz="2800" dirty="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dirty="0"/>
              <a:t>Purpose:</a:t>
            </a:r>
          </a:p>
          <a:p>
            <a:r>
              <a:rPr lang="en-GB" altLang="en-US" sz="1600" dirty="0"/>
              <a:t>To identify the critical design parameters and the dominant sources of variation (Noise) that could result in a non-robust design.</a:t>
            </a:r>
          </a:p>
          <a:p>
            <a:pPr marL="0" indent="0">
              <a:buNone/>
            </a:pPr>
            <a:r>
              <a:rPr lang="en-GB" altLang="en-US" dirty="0"/>
              <a:t>Approach</a:t>
            </a:r>
          </a:p>
          <a:p>
            <a:r>
              <a:rPr lang="en-GB" altLang="en-US" sz="1600" dirty="0"/>
              <a:t>It is important to approach this activity in a disciplined and structured way. This can be achieved through using:</a:t>
            </a:r>
          </a:p>
          <a:p>
            <a:pPr lvl="1"/>
            <a:r>
              <a:rPr lang="en-GB" altLang="en-US" sz="1400" b="1" dirty="0">
                <a:solidFill>
                  <a:schemeClr val="accent3">
                    <a:lumMod val="60000"/>
                    <a:lumOff val="40000"/>
                  </a:schemeClr>
                </a:solidFill>
              </a:rPr>
              <a:t>The P-Diagram to identify, categorise and document those factors that affect the performance of system outputs</a:t>
            </a:r>
          </a:p>
          <a:p>
            <a:pPr lvl="1"/>
            <a:r>
              <a:rPr lang="en-GB" altLang="en-US" sz="1400" b="1" dirty="0">
                <a:solidFill>
                  <a:schemeClr val="accent3">
                    <a:lumMod val="60000"/>
                    <a:lumOff val="40000"/>
                  </a:schemeClr>
                </a:solidFill>
              </a:rPr>
              <a:t>The What Why Table to prioritise the identified factors for quantitative analysis</a:t>
            </a:r>
          </a:p>
          <a:p>
            <a:pPr lvl="1"/>
            <a:r>
              <a:rPr lang="en-GB" altLang="en-US" sz="1400" b="1" dirty="0">
                <a:solidFill>
                  <a:schemeClr val="accent3">
                    <a:lumMod val="60000"/>
                    <a:lumOff val="40000"/>
                  </a:schemeClr>
                </a:solidFill>
              </a:rPr>
              <a:t>The Design FMEA to identify, document and prioritise potential failure modes, effects and causes</a:t>
            </a:r>
          </a:p>
          <a:p>
            <a:endParaRPr lang="en-US" dirty="0"/>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dirty="0">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dirty="0">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dirty="0">
                <a:latin typeface="GE Inspira Pitch Regular" charset="0"/>
              </a:rPr>
              <a:t>Design Failure Mode and </a:t>
            </a:r>
          </a:p>
          <a:p>
            <a:pPr algn="ctr"/>
            <a:r>
              <a:rPr lang="en-US" sz="1000" b="1" dirty="0">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400983839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67089"/>
            <a:ext cx="11010600" cy="664797"/>
          </a:xfrm>
        </p:spPr>
        <p:txBody>
          <a:bodyPr/>
          <a:lstStyle/>
          <a:p>
            <a:r>
              <a:rPr lang="en-GB" dirty="0"/>
              <a:t>The P (Parameter) Diagram</a:t>
            </a:r>
          </a:p>
        </p:txBody>
      </p:sp>
      <p:sp>
        <p:nvSpPr>
          <p:cNvPr id="105475" name="Rectangle 3"/>
          <p:cNvSpPr>
            <a:spLocks noGrp="1" noChangeArrowheads="1"/>
          </p:cNvSpPr>
          <p:nvPr>
            <p:ph type="body" sz="quarter" idx="16"/>
          </p:nvPr>
        </p:nvSpPr>
        <p:spPr>
          <a:xfrm>
            <a:off x="6474819" y="1050692"/>
            <a:ext cx="4127889" cy="5078631"/>
          </a:xfrm>
        </p:spPr>
        <p:txBody>
          <a:bodyPr>
            <a:normAutofit fontScale="92500" lnSpcReduction="20000"/>
          </a:bodyPr>
          <a:lstStyle/>
          <a:p>
            <a:pPr marL="0" indent="0">
              <a:buNone/>
            </a:pPr>
            <a:r>
              <a:rPr lang="en-GB" dirty="0"/>
              <a:t>What is it?</a:t>
            </a:r>
          </a:p>
          <a:p>
            <a:r>
              <a:rPr lang="en-GB" sz="1800" dirty="0"/>
              <a:t>A simple diagrammatic tool that allows a team to identify and capture the  various factors (parameters) that influence the performance of a system output – in particular </a:t>
            </a:r>
            <a:r>
              <a:rPr lang="en-US" sz="1800" dirty="0">
                <a:latin typeface="Arial"/>
                <a:cs typeface="Arial"/>
              </a:rPr>
              <a:t>the factors that influence robustness. </a:t>
            </a:r>
          </a:p>
          <a:p>
            <a:endParaRPr lang="en-GB" sz="1800" dirty="0"/>
          </a:p>
          <a:p>
            <a:pPr marL="0" indent="0">
              <a:buNone/>
            </a:pPr>
            <a:r>
              <a:rPr lang="en-GB" dirty="0"/>
              <a:t>Why do it? </a:t>
            </a:r>
          </a:p>
          <a:p>
            <a:r>
              <a:rPr lang="en-GB" sz="1800" dirty="0"/>
              <a:t>Sensitive “cliff-edge” designs are unacceptable to customers and users</a:t>
            </a:r>
          </a:p>
          <a:p>
            <a:pPr lvl="1"/>
            <a:r>
              <a:rPr lang="en-GB" sz="1700" dirty="0"/>
              <a:t>they are a classic example of one of the three types of undesirable emergent behaviour.</a:t>
            </a:r>
          </a:p>
          <a:p>
            <a:pPr marL="457200" lvl="1" indent="0">
              <a:buNone/>
            </a:pPr>
            <a:endParaRPr lang="en-GB" sz="1700" dirty="0"/>
          </a:p>
          <a:p>
            <a:r>
              <a:rPr lang="en-GB" sz="1800" dirty="0"/>
              <a:t>However, all variation is caused and by consideration of the causes and their contribution can provide information to iterate the design and make it robust against the variation. </a:t>
            </a:r>
          </a:p>
        </p:txBody>
      </p:sp>
      <p:pic>
        <p:nvPicPr>
          <p:cNvPr id="8" name="Picture 7">
            <a:extLst>
              <a:ext uri="{FF2B5EF4-FFF2-40B4-BE49-F238E27FC236}">
                <a16:creationId xmlns:a16="http://schemas.microsoft.com/office/drawing/2014/main" id="{27D07782-F025-D94C-B7D2-D3E2298FECBD}"/>
              </a:ext>
            </a:extLst>
          </p:cNvPr>
          <p:cNvPicPr>
            <a:picLocks noChangeAspect="1"/>
          </p:cNvPicPr>
          <p:nvPr/>
        </p:nvPicPr>
        <p:blipFill>
          <a:blip r:embed="rId2"/>
          <a:stretch>
            <a:fillRect/>
          </a:stretch>
        </p:blipFill>
        <p:spPr>
          <a:xfrm>
            <a:off x="1661570" y="1658255"/>
            <a:ext cx="4498605" cy="3710190"/>
          </a:xfrm>
          <a:prstGeom prst="rect">
            <a:avLst/>
          </a:prstGeom>
        </p:spPr>
      </p:pic>
    </p:spTree>
    <p:extLst>
      <p:ext uri="{BB962C8B-B14F-4D97-AF65-F5344CB8AC3E}">
        <p14:creationId xmlns:p14="http://schemas.microsoft.com/office/powerpoint/2010/main" val="359273648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Arrow Connector 17"/>
          <p:cNvCxnSpPr/>
          <p:nvPr/>
        </p:nvCxnSpPr>
        <p:spPr>
          <a:xfrm>
            <a:off x="6745593" y="4132770"/>
            <a:ext cx="639067" cy="449599"/>
          </a:xfrm>
          <a:prstGeom prst="straightConnector1">
            <a:avLst/>
          </a:prstGeom>
          <a:ln w="38100">
            <a:solidFill>
              <a:srgbClr val="FC4C02"/>
            </a:solidFill>
            <a:tailEnd type="triangle"/>
          </a:ln>
        </p:spPr>
        <p:style>
          <a:lnRef idx="3">
            <a:schemeClr val="dk1"/>
          </a:lnRef>
          <a:fillRef idx="0">
            <a:schemeClr val="dk1"/>
          </a:fillRef>
          <a:effectRef idx="2">
            <a:schemeClr val="dk1"/>
          </a:effectRef>
          <a:fontRef idx="minor">
            <a:schemeClr val="tx1"/>
          </a:fontRef>
        </p:style>
      </p:cxnSp>
      <p:sp>
        <p:nvSpPr>
          <p:cNvPr id="106498" name="Rectangle 2"/>
          <p:cNvSpPr>
            <a:spLocks noGrp="1" noChangeArrowheads="1"/>
          </p:cNvSpPr>
          <p:nvPr>
            <p:ph type="title"/>
          </p:nvPr>
        </p:nvSpPr>
        <p:spPr>
          <a:xfrm>
            <a:off x="-1" y="104249"/>
            <a:ext cx="8892129" cy="589237"/>
          </a:xfrm>
        </p:spPr>
        <p:txBody>
          <a:bodyPr/>
          <a:lstStyle/>
          <a:p>
            <a:pPr defTabSz="761909" eaLnBrk="1" hangingPunct="1"/>
            <a:r>
              <a:rPr lang="en-GB" sz="3600" dirty="0">
                <a:latin typeface="Arial" charset="0"/>
              </a:rPr>
              <a:t>Parameter Diagram: The Factors</a:t>
            </a:r>
          </a:p>
        </p:txBody>
      </p:sp>
      <p:sp>
        <p:nvSpPr>
          <p:cNvPr id="106499" name="Text Box 5"/>
          <p:cNvSpPr txBox="1">
            <a:spLocks noChangeArrowheads="1"/>
          </p:cNvSpPr>
          <p:nvPr/>
        </p:nvSpPr>
        <p:spPr bwMode="auto">
          <a:xfrm flipH="1">
            <a:off x="7762903" y="3590895"/>
            <a:ext cx="127470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Output Y</a:t>
            </a:r>
          </a:p>
        </p:txBody>
      </p:sp>
      <p:sp>
        <p:nvSpPr>
          <p:cNvPr id="106500" name="Text Box 6"/>
          <p:cNvSpPr txBox="1">
            <a:spLocks noChangeArrowheads="1"/>
          </p:cNvSpPr>
          <p:nvPr/>
        </p:nvSpPr>
        <p:spPr bwMode="auto">
          <a:xfrm flipH="1">
            <a:off x="3078108" y="3151357"/>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M</a:t>
            </a:r>
          </a:p>
          <a:p>
            <a:pPr algn="ctr"/>
            <a:r>
              <a:rPr lang="en-GB" sz="2000" b="1" dirty="0"/>
              <a:t>Signal</a:t>
            </a:r>
          </a:p>
          <a:p>
            <a:pPr algn="ctr"/>
            <a:r>
              <a:rPr lang="en-GB" sz="2000" b="1" dirty="0"/>
              <a:t>Factor</a:t>
            </a:r>
          </a:p>
        </p:txBody>
      </p:sp>
      <p:sp>
        <p:nvSpPr>
          <p:cNvPr id="106501" name="Text Box 11"/>
          <p:cNvSpPr txBox="1">
            <a:spLocks noChangeArrowheads="1"/>
          </p:cNvSpPr>
          <p:nvPr/>
        </p:nvSpPr>
        <p:spPr bwMode="auto">
          <a:xfrm flipH="1">
            <a:off x="5594295" y="1325734"/>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N</a:t>
            </a:r>
          </a:p>
          <a:p>
            <a:pPr algn="ctr"/>
            <a:r>
              <a:rPr lang="en-GB" sz="2000" b="1" dirty="0"/>
              <a:t>Noise</a:t>
            </a:r>
          </a:p>
          <a:p>
            <a:pPr algn="ctr"/>
            <a:r>
              <a:rPr lang="en-GB" sz="2000" b="1" dirty="0"/>
              <a:t>Factor</a:t>
            </a:r>
          </a:p>
        </p:txBody>
      </p:sp>
      <p:sp>
        <p:nvSpPr>
          <p:cNvPr id="106502" name="Text Box 12"/>
          <p:cNvSpPr txBox="1">
            <a:spLocks noChangeArrowheads="1"/>
          </p:cNvSpPr>
          <p:nvPr/>
        </p:nvSpPr>
        <p:spPr bwMode="auto">
          <a:xfrm flipH="1">
            <a:off x="5466430" y="5250052"/>
            <a:ext cx="1096374"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Z</a:t>
            </a:r>
          </a:p>
          <a:p>
            <a:pPr algn="ctr"/>
            <a:r>
              <a:rPr lang="en-GB" sz="2000" b="1" dirty="0"/>
              <a:t>Control</a:t>
            </a:r>
          </a:p>
          <a:p>
            <a:pPr algn="ctr"/>
            <a:r>
              <a:rPr lang="en-GB" sz="2000" b="1" dirty="0"/>
              <a:t>Factor</a:t>
            </a:r>
          </a:p>
        </p:txBody>
      </p:sp>
      <p:sp>
        <p:nvSpPr>
          <p:cNvPr id="365585" name="Rectangle 17"/>
          <p:cNvSpPr>
            <a:spLocks noChangeArrowheads="1"/>
          </p:cNvSpPr>
          <p:nvPr/>
        </p:nvSpPr>
        <p:spPr bwMode="auto">
          <a:xfrm>
            <a:off x="6792945" y="809647"/>
            <a:ext cx="3401242" cy="100181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90477" tIns="44445" rIns="90477" bIns="44445">
            <a:spAutoFit/>
          </a:bodyPr>
          <a:lstStyle/>
          <a:p>
            <a:pPr marL="471431" indent="-471431" algn="ctr" defTabSz="903179" eaLnBrk="0" hangingPunct="0">
              <a:lnSpc>
                <a:spcPct val="90000"/>
              </a:lnSpc>
              <a:spcBef>
                <a:spcPct val="30000"/>
              </a:spcBef>
              <a:defRPr/>
            </a:pPr>
            <a:r>
              <a:rPr lang="en-GB" sz="2800" b="1" dirty="0">
                <a:solidFill>
                  <a:schemeClr val="bg1"/>
                </a:solidFill>
                <a:latin typeface="+mn-lt"/>
                <a:ea typeface="+mn-ea"/>
              </a:rPr>
              <a:t> </a:t>
            </a:r>
            <a:r>
              <a:rPr lang="en-GB" sz="2800" dirty="0">
                <a:solidFill>
                  <a:schemeClr val="bg1"/>
                </a:solidFill>
                <a:latin typeface="+mn-lt"/>
                <a:ea typeface="+mn-ea"/>
              </a:rPr>
              <a:t>Transfer Function</a:t>
            </a:r>
          </a:p>
          <a:p>
            <a:pPr marL="471431" indent="-471431" algn="ctr" defTabSz="903179" eaLnBrk="0" hangingPunct="0">
              <a:lnSpc>
                <a:spcPct val="90000"/>
              </a:lnSpc>
              <a:spcBef>
                <a:spcPct val="30000"/>
              </a:spcBef>
              <a:defRPr/>
            </a:pPr>
            <a:r>
              <a:rPr lang="en-GB" sz="2800" b="1" dirty="0">
                <a:solidFill>
                  <a:schemeClr val="bg1"/>
                </a:solidFill>
                <a:ea typeface="+mn-ea"/>
              </a:rPr>
              <a:t>Y = f (Ms, Ns, Zs) </a:t>
            </a:r>
            <a:endParaRPr lang="en-GB" sz="2800" b="1" dirty="0">
              <a:solidFill>
                <a:schemeClr val="bg1"/>
              </a:solidFill>
              <a:effectLst>
                <a:outerShdw blurRad="38100" dist="38100" dir="2700000" algn="tl">
                  <a:srgbClr val="C0C0C0"/>
                </a:outerShdw>
              </a:effectLst>
              <a:latin typeface="Helvetica" pitchFamily="34" charset="0"/>
              <a:ea typeface="+mn-ea"/>
            </a:endParaRPr>
          </a:p>
        </p:txBody>
      </p:sp>
      <p:sp>
        <p:nvSpPr>
          <p:cNvPr id="19" name="Rounded Rectangular Callout 18"/>
          <p:cNvSpPr/>
          <p:nvPr/>
        </p:nvSpPr>
        <p:spPr>
          <a:xfrm>
            <a:off x="1854291" y="1006359"/>
            <a:ext cx="2609850" cy="2014537"/>
          </a:xfrm>
          <a:prstGeom prst="wedgeRoundRectCallout">
            <a:avLst>
              <a:gd name="adj1" fmla="val 93318"/>
              <a:gd name="adj2" fmla="val -309"/>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Parameters that cannot be, or chosen not to be, controlled by the designer. They cause the response Y to deviate from the target specified by the Signal Factor M</a:t>
            </a:r>
            <a:endParaRPr lang="en-US" sz="1600" dirty="0"/>
          </a:p>
        </p:txBody>
      </p:sp>
      <p:sp>
        <p:nvSpPr>
          <p:cNvPr id="20" name="Rounded Rectangular Callout 19"/>
          <p:cNvSpPr/>
          <p:nvPr/>
        </p:nvSpPr>
        <p:spPr>
          <a:xfrm>
            <a:off x="7455162" y="2167498"/>
            <a:ext cx="3216488" cy="871537"/>
          </a:xfrm>
          <a:prstGeom prst="wedgeRoundRectCallout">
            <a:avLst>
              <a:gd name="adj1" fmla="val 1341"/>
              <a:gd name="adj2" fmla="val 10771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The required performance characteristics of the system?</a:t>
            </a:r>
            <a:endParaRPr lang="en-US" sz="1600" dirty="0"/>
          </a:p>
        </p:txBody>
      </p:sp>
      <p:sp>
        <p:nvSpPr>
          <p:cNvPr id="21" name="Rounded Rectangular Callout 20"/>
          <p:cNvSpPr/>
          <p:nvPr/>
        </p:nvSpPr>
        <p:spPr>
          <a:xfrm>
            <a:off x="7230210" y="5224303"/>
            <a:ext cx="3884952" cy="1015663"/>
          </a:xfrm>
          <a:prstGeom prst="wedgeRoundRectCallout">
            <a:avLst>
              <a:gd name="adj1" fmla="val -67870"/>
              <a:gd name="adj2" fmla="val 955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600" dirty="0">
                <a:solidFill>
                  <a:schemeClr val="bg1"/>
                </a:solidFill>
              </a:rPr>
              <a:t>Parameters that can be freely specified by the designer. </a:t>
            </a:r>
          </a:p>
          <a:p>
            <a:pPr eaLnBrk="1" hangingPunct="1"/>
            <a:r>
              <a:rPr lang="en-GB" sz="1600" dirty="0">
                <a:solidFill>
                  <a:schemeClr val="bg1"/>
                </a:solidFill>
              </a:rPr>
              <a:t>In fact it is the designer’s responsibility to determine the best values</a:t>
            </a:r>
            <a:endParaRPr lang="en-US" sz="1600" dirty="0">
              <a:solidFill>
                <a:schemeClr val="bg1"/>
              </a:solidFill>
            </a:endParaRPr>
          </a:p>
        </p:txBody>
      </p:sp>
      <p:sp>
        <p:nvSpPr>
          <p:cNvPr id="22" name="Rounded Rectangular Callout 21"/>
          <p:cNvSpPr/>
          <p:nvPr/>
        </p:nvSpPr>
        <p:spPr>
          <a:xfrm>
            <a:off x="1954736" y="4613308"/>
            <a:ext cx="2852232" cy="1050925"/>
          </a:xfrm>
          <a:prstGeom prst="wedgeRoundRectCallout">
            <a:avLst>
              <a:gd name="adj1" fmla="val -833"/>
              <a:gd name="adj2" fmla="val -88095"/>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eaLnBrk="0" hangingPunct="0">
              <a:lnSpc>
                <a:spcPct val="80000"/>
              </a:lnSpc>
              <a:spcBef>
                <a:spcPct val="75000"/>
              </a:spcBef>
              <a:buClr>
                <a:schemeClr val="tx1"/>
              </a:buClr>
              <a:buFont typeface="Wingdings" pitchFamily="2" charset="2"/>
              <a:buNone/>
              <a:defRPr/>
            </a:pPr>
            <a:r>
              <a:rPr lang="en-GB" sz="1600" dirty="0"/>
              <a:t>Parameters set by the user to set or command the intended value for the output of the system</a:t>
            </a:r>
          </a:p>
        </p:txBody>
      </p:sp>
      <p:sp>
        <p:nvSpPr>
          <p:cNvPr id="23" name="Rectangle 142"/>
          <p:cNvSpPr>
            <a:spLocks noChangeArrowheads="1"/>
          </p:cNvSpPr>
          <p:nvPr/>
        </p:nvSpPr>
        <p:spPr bwMode="auto">
          <a:xfrm>
            <a:off x="5236042" y="3346560"/>
            <a:ext cx="1570379" cy="83343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nchor="ctr"/>
          <a:lstStyle/>
          <a:p>
            <a:pPr algn="ctr">
              <a:defRPr/>
            </a:pPr>
            <a:r>
              <a:rPr lang="en-US" sz="2400" b="1" dirty="0">
                <a:ea typeface="+mn-ea"/>
              </a:rPr>
              <a:t>System</a:t>
            </a:r>
          </a:p>
        </p:txBody>
      </p:sp>
      <p:sp>
        <p:nvSpPr>
          <p:cNvPr id="24" name="Right Arrow 23"/>
          <p:cNvSpPr/>
          <p:nvPr/>
        </p:nvSpPr>
        <p:spPr>
          <a:xfrm>
            <a:off x="4269549" y="3653372"/>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5" name="Right Arrow 24"/>
          <p:cNvSpPr/>
          <p:nvPr/>
        </p:nvSpPr>
        <p:spPr>
          <a:xfrm>
            <a:off x="6792945" y="3662897"/>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6" name="Right Arrow 25"/>
          <p:cNvSpPr/>
          <p:nvPr/>
        </p:nvSpPr>
        <p:spPr>
          <a:xfrm rot="5400000">
            <a:off x="5513364" y="2708923"/>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7" name="Right Arrow 26"/>
          <p:cNvSpPr/>
          <p:nvPr/>
        </p:nvSpPr>
        <p:spPr>
          <a:xfrm rot="16200000" flipV="1">
            <a:off x="5504571" y="4585349"/>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8" name="Text Box 12"/>
          <p:cNvSpPr txBox="1">
            <a:spLocks noChangeArrowheads="1"/>
          </p:cNvSpPr>
          <p:nvPr/>
        </p:nvSpPr>
        <p:spPr bwMode="auto">
          <a:xfrm flipH="1">
            <a:off x="7455161" y="4465139"/>
            <a:ext cx="1651392" cy="4000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Side Effects</a:t>
            </a:r>
          </a:p>
        </p:txBody>
      </p:sp>
      <p:sp>
        <p:nvSpPr>
          <p:cNvPr id="29" name="Rounded Rectangular Callout 28"/>
          <p:cNvSpPr/>
          <p:nvPr/>
        </p:nvSpPr>
        <p:spPr>
          <a:xfrm>
            <a:off x="9222417" y="3653372"/>
            <a:ext cx="2111763" cy="581296"/>
          </a:xfrm>
          <a:prstGeom prst="wedgeRoundRectCallout">
            <a:avLst>
              <a:gd name="adj1" fmla="val -57247"/>
              <a:gd name="adj2" fmla="val 11416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400" dirty="0">
                <a:solidFill>
                  <a:schemeClr val="bg1"/>
                </a:solidFill>
              </a:rPr>
              <a:t>Any potential unwanted behaviour</a:t>
            </a:r>
            <a:endParaRPr lang="en-US" sz="1400" dirty="0">
              <a:solidFill>
                <a:schemeClr val="bg1"/>
              </a:solidFill>
            </a:endParaRPr>
          </a:p>
        </p:txBody>
      </p:sp>
    </p:spTree>
    <p:extLst>
      <p:ext uri="{BB962C8B-B14F-4D97-AF65-F5344CB8AC3E}">
        <p14:creationId xmlns:p14="http://schemas.microsoft.com/office/powerpoint/2010/main" val="384763574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04059" y="98498"/>
            <a:ext cx="6489700" cy="389815"/>
          </a:xfrm>
        </p:spPr>
        <p:txBody>
          <a:bodyPr/>
          <a:lstStyle/>
          <a:p>
            <a:r>
              <a:rPr lang="en-GB" dirty="0">
                <a:latin typeface="Arial" charset="0"/>
              </a:rPr>
              <a:t>P-Diagram Process</a:t>
            </a:r>
            <a:endParaRPr lang="en-US" dirty="0">
              <a:latin typeface="Arial" charset="0"/>
            </a:endParaRPr>
          </a:p>
        </p:txBody>
      </p:sp>
      <p:sp>
        <p:nvSpPr>
          <p:cNvPr id="262148" name="Rectangle 4"/>
          <p:cNvSpPr>
            <a:spLocks noChangeArrowheads="1"/>
          </p:cNvSpPr>
          <p:nvPr/>
        </p:nvSpPr>
        <p:spPr bwMode="auto">
          <a:xfrm>
            <a:off x="1828801" y="1693826"/>
            <a:ext cx="2854778"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1: Identify the output (Y) of the system</a:t>
            </a:r>
            <a:endParaRPr lang="en-US" sz="1800" dirty="0">
              <a:solidFill>
                <a:schemeClr val="bg1"/>
              </a:solidFill>
            </a:endParaRPr>
          </a:p>
        </p:txBody>
      </p:sp>
      <p:sp>
        <p:nvSpPr>
          <p:cNvPr id="262149" name="Rectangle 5"/>
          <p:cNvSpPr>
            <a:spLocks noChangeArrowheads="1"/>
          </p:cNvSpPr>
          <p:nvPr/>
        </p:nvSpPr>
        <p:spPr bwMode="auto">
          <a:xfrm>
            <a:off x="3348909" y="2567037"/>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2: Identify the Signal Factors (M)</a:t>
            </a:r>
            <a:endParaRPr lang="en-US" sz="1800" dirty="0">
              <a:solidFill>
                <a:schemeClr val="bg1"/>
              </a:solidFill>
            </a:endParaRPr>
          </a:p>
        </p:txBody>
      </p:sp>
      <p:sp>
        <p:nvSpPr>
          <p:cNvPr id="262150" name="Rectangle 6"/>
          <p:cNvSpPr>
            <a:spLocks noChangeArrowheads="1"/>
          </p:cNvSpPr>
          <p:nvPr/>
        </p:nvSpPr>
        <p:spPr bwMode="auto">
          <a:xfrm>
            <a:off x="4525330" y="344024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3: Identify the Control Factors (Z)</a:t>
            </a:r>
            <a:endParaRPr lang="en-US" sz="1800" dirty="0">
              <a:solidFill>
                <a:schemeClr val="bg1"/>
              </a:solidFill>
            </a:endParaRPr>
          </a:p>
        </p:txBody>
      </p:sp>
      <p:sp>
        <p:nvSpPr>
          <p:cNvPr id="262151" name="Rectangle 7"/>
          <p:cNvSpPr>
            <a:spLocks noChangeArrowheads="1"/>
          </p:cNvSpPr>
          <p:nvPr/>
        </p:nvSpPr>
        <p:spPr bwMode="auto">
          <a:xfrm>
            <a:off x="5785395" y="4313459"/>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4: Identify the Noise Factors (N)</a:t>
            </a:r>
            <a:endParaRPr lang="en-US" sz="1800" dirty="0">
              <a:solidFill>
                <a:schemeClr val="bg1"/>
              </a:solidFill>
            </a:endParaRPr>
          </a:p>
        </p:txBody>
      </p:sp>
      <p:sp>
        <p:nvSpPr>
          <p:cNvPr id="262152" name="Rectangle 8"/>
          <p:cNvSpPr>
            <a:spLocks noChangeArrowheads="1"/>
          </p:cNvSpPr>
          <p:nvPr/>
        </p:nvSpPr>
        <p:spPr bwMode="auto">
          <a:xfrm>
            <a:off x="7854830" y="517347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5: Identify side effects</a:t>
            </a:r>
            <a:endParaRPr lang="en-US" sz="1800" dirty="0">
              <a:solidFill>
                <a:schemeClr val="bg1"/>
              </a:solidFill>
            </a:endParaRPr>
          </a:p>
        </p:txBody>
      </p:sp>
      <p:sp>
        <p:nvSpPr>
          <p:cNvPr id="107542" name="Text Box 16"/>
          <p:cNvSpPr txBox="1">
            <a:spLocks noChangeArrowheads="1"/>
          </p:cNvSpPr>
          <p:nvPr/>
        </p:nvSpPr>
        <p:spPr bwMode="auto">
          <a:xfrm>
            <a:off x="7804629" y="5928515"/>
            <a:ext cx="2605476" cy="364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89989" tIns="43195" rIns="89989" bIns="4319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Optional but very useful</a:t>
            </a:r>
            <a:endParaRPr lang="en-US" sz="1800" dirty="0"/>
          </a:p>
        </p:txBody>
      </p:sp>
      <p:sp>
        <p:nvSpPr>
          <p:cNvPr id="16" name="AutoShape 9"/>
          <p:cNvSpPr>
            <a:spLocks noChangeArrowheads="1"/>
          </p:cNvSpPr>
          <p:nvPr/>
        </p:nvSpPr>
        <p:spPr bwMode="auto">
          <a:xfrm>
            <a:off x="4577083" y="191786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0" name="AutoShape 9"/>
          <p:cNvSpPr>
            <a:spLocks noChangeArrowheads="1"/>
          </p:cNvSpPr>
          <p:nvPr/>
        </p:nvSpPr>
        <p:spPr bwMode="auto">
          <a:xfrm>
            <a:off x="5777867" y="2799873"/>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1" name="AutoShape 9"/>
          <p:cNvSpPr>
            <a:spLocks noChangeArrowheads="1"/>
          </p:cNvSpPr>
          <p:nvPr/>
        </p:nvSpPr>
        <p:spPr bwMode="auto">
          <a:xfrm>
            <a:off x="6976753" y="3674392"/>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2" name="AutoShape 9"/>
          <p:cNvSpPr>
            <a:spLocks noChangeArrowheads="1"/>
          </p:cNvSpPr>
          <p:nvPr/>
        </p:nvSpPr>
        <p:spPr bwMode="auto">
          <a:xfrm>
            <a:off x="8179881" y="454629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Tree>
    <p:extLst>
      <p:ext uri="{BB962C8B-B14F-4D97-AF65-F5344CB8AC3E}">
        <p14:creationId xmlns:p14="http://schemas.microsoft.com/office/powerpoint/2010/main" val="276618585"/>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44962" y="140131"/>
            <a:ext cx="9404723" cy="1400530"/>
          </a:xfrm>
        </p:spPr>
        <p:txBody>
          <a:bodyPr/>
          <a:lstStyle/>
          <a:p>
            <a:r>
              <a:rPr lang="en-GB" sz="3200" dirty="0"/>
              <a:t>P-Diagram – Example for Vehicle Braking</a:t>
            </a:r>
          </a:p>
        </p:txBody>
      </p:sp>
      <p:sp>
        <p:nvSpPr>
          <p:cNvPr id="33793" name="Rectangle 3"/>
          <p:cNvSpPr>
            <a:spLocks noGrp="1" noChangeArrowheads="1"/>
          </p:cNvSpPr>
          <p:nvPr>
            <p:ph idx="1"/>
          </p:nvPr>
        </p:nvSpPr>
        <p:spPr>
          <a:xfrm>
            <a:off x="1172424" y="1517853"/>
            <a:ext cx="8281108" cy="1461939"/>
          </a:xfrm>
        </p:spPr>
        <p:txBody>
          <a:bodyPr>
            <a:normAutofit fontScale="92500" lnSpcReduction="20000"/>
          </a:bodyPr>
          <a:lstStyle/>
          <a:p>
            <a:r>
              <a:rPr lang="en-GB" sz="2000" dirty="0"/>
              <a:t>Step 1: Identify the output (Y) of the system</a:t>
            </a:r>
          </a:p>
          <a:p>
            <a:pPr lvl="1"/>
            <a:r>
              <a:rPr lang="en-GB" sz="2000" dirty="0"/>
              <a:t>The output is defined in terms of the ideal function of the system, subsystem, component or feature. It is a measurable characteristic of the function – that often relates to what the user requires and may be expressed in those terms.</a:t>
            </a:r>
          </a:p>
        </p:txBody>
      </p:sp>
      <p:sp>
        <p:nvSpPr>
          <p:cNvPr id="15369"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5382" name="Text Box 155"/>
          <p:cNvSpPr txBox="1">
            <a:spLocks noChangeArrowheads="1"/>
          </p:cNvSpPr>
          <p:nvPr/>
        </p:nvSpPr>
        <p:spPr bwMode="auto">
          <a:xfrm>
            <a:off x="1697039" y="5157503"/>
            <a:ext cx="3735647" cy="1157741"/>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lIns="83067" tIns="39872" rIns="83067" bIns="39872">
            <a:spAutoFit/>
          </a:bodyPr>
          <a:lstStyle/>
          <a:p>
            <a:pPr>
              <a:defRPr/>
            </a:pPr>
            <a:r>
              <a:rPr lang="en-GB" sz="1400" dirty="0">
                <a:solidFill>
                  <a:schemeClr val="dk1"/>
                </a:solidFill>
                <a:latin typeface="+mn-lt"/>
                <a:ea typeface="+mn-ea"/>
              </a:rPr>
              <a:t>Note: If we have several outputs for a system we should consider constructing a P-Diagram for each output. These should be compared to identify whether they can be combined.</a:t>
            </a:r>
            <a:endParaRPr lang="en-US" sz="1400" dirty="0">
              <a:solidFill>
                <a:schemeClr val="dk1"/>
              </a:solidFill>
              <a:latin typeface="+mn-lt"/>
              <a:ea typeface="+mn-ea"/>
            </a:endParaRPr>
          </a:p>
        </p:txBody>
      </p:sp>
      <p:sp>
        <p:nvSpPr>
          <p:cNvPr id="160" name="Right Arrow 159"/>
          <p:cNvSpPr/>
          <p:nvPr/>
        </p:nvSpPr>
        <p:spPr>
          <a:xfrm>
            <a:off x="4429960" y="4482023"/>
            <a:ext cx="883018" cy="193040"/>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1" name="Right Arrow 160"/>
          <p:cNvSpPr/>
          <p:nvPr/>
        </p:nvSpPr>
        <p:spPr>
          <a:xfrm>
            <a:off x="6759246" y="449081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2" name="Right Arrow 161"/>
          <p:cNvSpPr/>
          <p:nvPr/>
        </p:nvSpPr>
        <p:spPr>
          <a:xfrm rot="5400000">
            <a:off x="5578098" y="3610218"/>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3" name="Right Arrow 162"/>
          <p:cNvSpPr/>
          <p:nvPr/>
        </p:nvSpPr>
        <p:spPr>
          <a:xfrm rot="16200000" flipV="1">
            <a:off x="5569982" y="5342304"/>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3811" name="TextBox 163"/>
          <p:cNvSpPr txBox="1">
            <a:spLocks noChangeArrowheads="1"/>
          </p:cNvSpPr>
          <p:nvPr/>
        </p:nvSpPr>
        <p:spPr bwMode="auto">
          <a:xfrm>
            <a:off x="6794374" y="3907591"/>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 name="Rounded Rectangular Callout 2">
            <a:extLst>
              <a:ext uri="{FF2B5EF4-FFF2-40B4-BE49-F238E27FC236}">
                <a16:creationId xmlns:a16="http://schemas.microsoft.com/office/drawing/2014/main" id="{E06AD8F7-D30F-E641-AA01-7D60C3C173D2}"/>
              </a:ext>
            </a:extLst>
          </p:cNvPr>
          <p:cNvSpPr/>
          <p:nvPr/>
        </p:nvSpPr>
        <p:spPr>
          <a:xfrm>
            <a:off x="6994554" y="5107992"/>
            <a:ext cx="4301297" cy="959430"/>
          </a:xfrm>
          <a:prstGeom prst="wedgeRoundRectCallout">
            <a:avLst>
              <a:gd name="adj1" fmla="val -26966"/>
              <a:gd name="adj2" fmla="val -12579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Notice the output here relates to the whole system (the car) and what’s important to the user </a:t>
            </a:r>
          </a:p>
        </p:txBody>
      </p:sp>
    </p:spTree>
    <p:extLst>
      <p:ext uri="{BB962C8B-B14F-4D97-AF65-F5344CB8AC3E}">
        <p14:creationId xmlns:p14="http://schemas.microsoft.com/office/powerpoint/2010/main" val="124065720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a:xfrm>
            <a:off x="43811" y="59898"/>
            <a:ext cx="9404723" cy="1400530"/>
          </a:xfrm>
        </p:spPr>
        <p:txBody>
          <a:bodyPr/>
          <a:lstStyle/>
          <a:p>
            <a:r>
              <a:rPr lang="en-GB" sz="3600" dirty="0"/>
              <a:t>Example for Vehicle Braking</a:t>
            </a:r>
          </a:p>
        </p:txBody>
      </p:sp>
      <p:sp>
        <p:nvSpPr>
          <p:cNvPr id="35841" name="Rectangle 4"/>
          <p:cNvSpPr>
            <a:spLocks noGrp="1" noChangeArrowheads="1"/>
          </p:cNvSpPr>
          <p:nvPr>
            <p:ph idx="1"/>
          </p:nvPr>
        </p:nvSpPr>
        <p:spPr>
          <a:xfrm>
            <a:off x="1915842" y="1475271"/>
            <a:ext cx="8281108" cy="1538883"/>
          </a:xfrm>
        </p:spPr>
        <p:txBody>
          <a:bodyPr>
            <a:normAutofit fontScale="92500"/>
          </a:bodyPr>
          <a:lstStyle/>
          <a:p>
            <a:r>
              <a:rPr lang="en-GB" sz="2000" dirty="0"/>
              <a:t>Step 2: Identify signal factors (M)</a:t>
            </a:r>
          </a:p>
          <a:p>
            <a:pPr lvl="1"/>
            <a:r>
              <a:rPr lang="en-GB" sz="2000" dirty="0"/>
              <a:t>How does the user instruct the system to command the intended value for the output of the system. They are susceptible to the effects of one or more of the noise factors.</a:t>
            </a:r>
          </a:p>
          <a:p>
            <a:pPr lvl="1"/>
            <a:endParaRPr lang="en-GB" sz="2000" dirty="0"/>
          </a:p>
        </p:txBody>
      </p:sp>
      <p:grpSp>
        <p:nvGrpSpPr>
          <p:cNvPr id="35843" name="Group 9"/>
          <p:cNvGrpSpPr>
            <a:grpSpLocks/>
          </p:cNvGrpSpPr>
          <p:nvPr/>
        </p:nvGrpSpPr>
        <p:grpSpPr bwMode="auto">
          <a:xfrm>
            <a:off x="2509716" y="4023356"/>
            <a:ext cx="1191696" cy="1821473"/>
            <a:chOff x="436" y="2281"/>
            <a:chExt cx="881" cy="1243"/>
          </a:xfrm>
        </p:grpSpPr>
        <p:sp>
          <p:nvSpPr>
            <p:cNvPr id="3586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87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87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8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1"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93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9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164"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65" name="Right Arrow 164"/>
          <p:cNvSpPr/>
          <p:nvPr/>
        </p:nvSpPr>
        <p:spPr>
          <a:xfrm>
            <a:off x="4429960" y="448202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6" name="Right Arrow 165"/>
          <p:cNvSpPr/>
          <p:nvPr/>
        </p:nvSpPr>
        <p:spPr>
          <a:xfrm>
            <a:off x="6794372" y="447914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7" name="Right Arrow 166"/>
          <p:cNvSpPr/>
          <p:nvPr/>
        </p:nvSpPr>
        <p:spPr>
          <a:xfrm rot="5400000">
            <a:off x="5578096" y="3610217"/>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8" name="Right Arrow 167"/>
          <p:cNvSpPr/>
          <p:nvPr/>
        </p:nvSpPr>
        <p:spPr>
          <a:xfrm rot="16200000" flipV="1">
            <a:off x="5569981" y="534230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5859" name="TextBox 168"/>
          <p:cNvSpPr txBox="1">
            <a:spLocks noChangeArrowheads="1"/>
          </p:cNvSpPr>
          <p:nvPr/>
        </p:nvSpPr>
        <p:spPr bwMode="auto">
          <a:xfrm>
            <a:off x="6794372" y="3907590"/>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5860" name="TextBox 169"/>
          <p:cNvSpPr txBox="1">
            <a:spLocks noChangeArrowheads="1"/>
          </p:cNvSpPr>
          <p:nvPr/>
        </p:nvSpPr>
        <p:spPr bwMode="auto">
          <a:xfrm>
            <a:off x="3775222" y="3678992"/>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Tree>
    <p:extLst>
      <p:ext uri="{BB962C8B-B14F-4D97-AF65-F5344CB8AC3E}">
        <p14:creationId xmlns:p14="http://schemas.microsoft.com/office/powerpoint/2010/main" val="375800536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0" y="36672"/>
            <a:ext cx="9404723" cy="1400530"/>
          </a:xfrm>
        </p:spPr>
        <p:txBody>
          <a:bodyPr/>
          <a:lstStyle/>
          <a:p>
            <a:r>
              <a:rPr lang="en-GB" sz="3200" dirty="0"/>
              <a:t>Example for Vehicle Braking</a:t>
            </a:r>
          </a:p>
        </p:txBody>
      </p:sp>
      <p:sp>
        <p:nvSpPr>
          <p:cNvPr id="37890" name="Rectangle 4"/>
          <p:cNvSpPr>
            <a:spLocks noGrp="1" noChangeArrowheads="1"/>
          </p:cNvSpPr>
          <p:nvPr>
            <p:ph idx="1"/>
          </p:nvPr>
        </p:nvSpPr>
        <p:spPr>
          <a:xfrm>
            <a:off x="1429731" y="1196882"/>
            <a:ext cx="8281108" cy="1338828"/>
          </a:xfrm>
        </p:spPr>
        <p:txBody>
          <a:bodyPr/>
          <a:lstStyle/>
          <a:p>
            <a:r>
              <a:rPr lang="en-GB" sz="2000" dirty="0"/>
              <a:t>Step 3: Identify the control factors (Z)</a:t>
            </a:r>
          </a:p>
          <a:p>
            <a:pPr lvl="1"/>
            <a:r>
              <a:rPr lang="en-GB" sz="2000" dirty="0"/>
              <a:t>What are the parameters that the designer has CONTROL over that will cause the output (Y) to vary?</a:t>
            </a:r>
          </a:p>
          <a:p>
            <a:endParaRPr lang="en-GB" sz="2000" dirty="0"/>
          </a:p>
        </p:txBody>
      </p:sp>
      <p:grpSp>
        <p:nvGrpSpPr>
          <p:cNvPr id="37891" name="Group 9"/>
          <p:cNvGrpSpPr>
            <a:grpSpLocks/>
          </p:cNvGrpSpPr>
          <p:nvPr/>
        </p:nvGrpSpPr>
        <p:grpSpPr bwMode="auto">
          <a:xfrm>
            <a:off x="2554729" y="3219451"/>
            <a:ext cx="1191696" cy="1821473"/>
            <a:chOff x="436" y="2281"/>
            <a:chExt cx="881" cy="1243"/>
          </a:xfrm>
        </p:grpSpPr>
        <p:sp>
          <p:nvSpPr>
            <p:cNvPr id="37912"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3"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4"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5"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6"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7"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8"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9"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0"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21"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2"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23"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4"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5"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6"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7"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8"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9"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0"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1"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2"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3"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4"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5"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6"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7"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8"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39"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0"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1"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2"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3"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4"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5"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6"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7"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8"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9"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0"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1"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2"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3"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4"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5"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6"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7"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8"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9"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0"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1"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2"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3"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4"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5"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6"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7"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8"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9"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0"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1"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2"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3"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4"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5"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6"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7"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8"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9"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0"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1"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2"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3"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4"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5"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6"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7"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88"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9"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0"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1"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2"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3"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4"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5"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6"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7"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8"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9"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0"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1"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2"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3"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4"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5"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6"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7"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8"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9"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0"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1"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2"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3"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4"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5"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6"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7"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8"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9"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0"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1"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2"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3"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4"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5"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6"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7"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8"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9"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0"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1"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2"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3"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4"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5"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6"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7"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8"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39"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40"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8041"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04" name="Rectangle 142"/>
          <p:cNvSpPr>
            <a:spLocks noChangeArrowheads="1"/>
          </p:cNvSpPr>
          <p:nvPr/>
        </p:nvSpPr>
        <p:spPr bwMode="auto">
          <a:xfrm>
            <a:off x="5367123" y="3387096"/>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05" name="Right Arrow 304"/>
          <p:cNvSpPr/>
          <p:nvPr/>
        </p:nvSpPr>
        <p:spPr>
          <a:xfrm>
            <a:off x="4474971" y="367812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6" name="Right Arrow 305"/>
          <p:cNvSpPr/>
          <p:nvPr/>
        </p:nvSpPr>
        <p:spPr>
          <a:xfrm>
            <a:off x="6839386" y="367523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7" name="Right Arrow 306"/>
          <p:cNvSpPr/>
          <p:nvPr/>
        </p:nvSpPr>
        <p:spPr>
          <a:xfrm rot="5400000">
            <a:off x="5623111" y="280631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8" name="Right Arrow 307"/>
          <p:cNvSpPr/>
          <p:nvPr/>
        </p:nvSpPr>
        <p:spPr>
          <a:xfrm rot="16200000" flipV="1">
            <a:off x="5614994" y="4538398"/>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7907" name="TextBox 308"/>
          <p:cNvSpPr txBox="1">
            <a:spLocks noChangeArrowheads="1"/>
          </p:cNvSpPr>
          <p:nvPr/>
        </p:nvSpPr>
        <p:spPr bwMode="auto">
          <a:xfrm>
            <a:off x="6839386" y="310368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7908" name="TextBox 309"/>
          <p:cNvSpPr txBox="1">
            <a:spLocks noChangeArrowheads="1"/>
          </p:cNvSpPr>
          <p:nvPr/>
        </p:nvSpPr>
        <p:spPr bwMode="auto">
          <a:xfrm>
            <a:off x="3820236" y="2875090"/>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7909" name="TextBox 310"/>
          <p:cNvSpPr txBox="1">
            <a:spLocks noChangeArrowheads="1"/>
          </p:cNvSpPr>
          <p:nvPr/>
        </p:nvSpPr>
        <p:spPr bwMode="auto">
          <a:xfrm>
            <a:off x="6228488" y="429065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312" name="Rounded Rectangular Callout 311"/>
          <p:cNvSpPr>
            <a:spLocks noChangeArrowheads="1"/>
          </p:cNvSpPr>
          <p:nvPr/>
        </p:nvSpPr>
        <p:spPr bwMode="auto">
          <a:xfrm>
            <a:off x="2223032" y="5367130"/>
            <a:ext cx="3347253" cy="1337640"/>
          </a:xfrm>
          <a:prstGeom prst="wedgeRoundRectCallout">
            <a:avLst>
              <a:gd name="adj1" fmla="val 62308"/>
              <a:gd name="adj2" fmla="val -7421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84396" tIns="42198" rIns="84396" bIns="42198" anchor="ctr"/>
          <a:lstStyle/>
          <a:p>
            <a:pPr algn="ctr">
              <a:defRPr/>
            </a:pPr>
            <a:r>
              <a:rPr lang="en-GB" sz="1100" dirty="0">
                <a:solidFill>
                  <a:srgbClr val="000000"/>
                </a:solidFill>
              </a:rPr>
              <a:t>It is important to understand the scope of the system of interest to determine which design parameters are to included as Control Factors and which are not since this influences the classification of parameters as design parameters or noise parameters, and indeed which type of noise</a:t>
            </a:r>
          </a:p>
        </p:txBody>
      </p:sp>
      <p:sp>
        <p:nvSpPr>
          <p:cNvPr id="314" name="Rounded Rectangular Callout 313"/>
          <p:cNvSpPr>
            <a:spLocks noChangeArrowheads="1"/>
          </p:cNvSpPr>
          <p:nvPr/>
        </p:nvSpPr>
        <p:spPr bwMode="auto">
          <a:xfrm>
            <a:off x="8431953" y="4469424"/>
            <a:ext cx="3459494" cy="1591404"/>
          </a:xfrm>
          <a:prstGeom prst="wedgeRoundRectCallout">
            <a:avLst>
              <a:gd name="adj1" fmla="val -68009"/>
              <a:gd name="adj2" fmla="val 949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r>
              <a:rPr lang="en-GB" sz="1100" dirty="0">
                <a:solidFill>
                  <a:srgbClr val="000000"/>
                </a:solidFill>
              </a:rPr>
              <a:t>Design Parameters that could be Control Factors but are chosen by the designer not to be become Noise Factors. That is, you may not be able, or wish, to change the nominal value of a design parameter, but you may nevertheless wish to include VARIATION in the parameter in a robustness assessment.</a:t>
            </a:r>
          </a:p>
        </p:txBody>
      </p:sp>
    </p:spTree>
    <p:extLst>
      <p:ext uri="{BB962C8B-B14F-4D97-AF65-F5344CB8AC3E}">
        <p14:creationId xmlns:p14="http://schemas.microsoft.com/office/powerpoint/2010/main" val="3831481554"/>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Rectangle 179"/>
          <p:cNvSpPr>
            <a:spLocks noGrp="1" noChangeArrowheads="1"/>
          </p:cNvSpPr>
          <p:nvPr>
            <p:ph type="title"/>
          </p:nvPr>
        </p:nvSpPr>
        <p:spPr>
          <a:xfrm>
            <a:off x="0" y="17554"/>
            <a:ext cx="9404723" cy="1400530"/>
          </a:xfrm>
        </p:spPr>
        <p:txBody>
          <a:bodyPr/>
          <a:lstStyle/>
          <a:p>
            <a:r>
              <a:rPr lang="en-GB" sz="3600" dirty="0"/>
              <a:t>Example for Vehicle Braking</a:t>
            </a:r>
            <a:endParaRPr lang="en-US" sz="3600" dirty="0"/>
          </a:p>
        </p:txBody>
      </p:sp>
      <p:sp>
        <p:nvSpPr>
          <p:cNvPr id="3" name="Content Placeholder 2"/>
          <p:cNvSpPr>
            <a:spLocks noGrp="1"/>
          </p:cNvSpPr>
          <p:nvPr>
            <p:ph idx="1"/>
          </p:nvPr>
        </p:nvSpPr>
        <p:spPr>
          <a:xfrm>
            <a:off x="1386176" y="1154711"/>
            <a:ext cx="8281108" cy="1074140"/>
          </a:xfrm>
        </p:spPr>
        <p:txBody>
          <a:bodyPr>
            <a:normAutofit fontScale="92500" lnSpcReduction="20000"/>
          </a:bodyPr>
          <a:lstStyle/>
          <a:p>
            <a:r>
              <a:rPr lang="en-GB" sz="1800" dirty="0"/>
              <a:t>Step 4: Identify the Noise Factors (N)</a:t>
            </a:r>
          </a:p>
          <a:p>
            <a:pPr lvl="1"/>
            <a:r>
              <a:rPr lang="en-GB" sz="1800" dirty="0"/>
              <a:t>What are the parameters that cannot be, (or chosen not to be), controlled by the designer but will affect the ability of the control factors to achieve the required output.</a:t>
            </a:r>
          </a:p>
        </p:txBody>
      </p:sp>
      <p:sp>
        <p:nvSpPr>
          <p:cNvPr id="39938" name="Rectangle 175"/>
          <p:cNvSpPr>
            <a:spLocks noChangeArrowheads="1"/>
          </p:cNvSpPr>
          <p:nvPr/>
        </p:nvSpPr>
        <p:spPr bwMode="auto">
          <a:xfrm>
            <a:off x="6353898" y="2169869"/>
            <a:ext cx="2952348"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chemeClr val="accent3">
                    <a:lumMod val="60000"/>
                    <a:lumOff val="40000"/>
                  </a:schemeClr>
                </a:solidFill>
              </a:rPr>
              <a:t>Noise Factors</a:t>
            </a:r>
          </a:p>
          <a:p>
            <a:pPr algn="ctr" eaLnBrk="0" hangingPunct="0"/>
            <a:r>
              <a:rPr lang="en-GB" sz="1292" dirty="0">
                <a:solidFill>
                  <a:schemeClr val="accent3">
                    <a:lumMod val="60000"/>
                    <a:lumOff val="40000"/>
                  </a:schemeClr>
                </a:solidFill>
              </a:rPr>
              <a:t>Manuf. Variation</a:t>
            </a:r>
          </a:p>
          <a:p>
            <a:pPr algn="ctr" eaLnBrk="0" hangingPunct="0"/>
            <a:r>
              <a:rPr lang="en-GB" sz="1292" dirty="0">
                <a:solidFill>
                  <a:schemeClr val="accent3">
                    <a:lumMod val="60000"/>
                    <a:lumOff val="40000"/>
                  </a:schemeClr>
                </a:solidFill>
              </a:rPr>
              <a:t>Assembly Variation</a:t>
            </a:r>
            <a:br>
              <a:rPr lang="en-GB" sz="1292" dirty="0">
                <a:solidFill>
                  <a:schemeClr val="accent3">
                    <a:lumMod val="60000"/>
                    <a:lumOff val="40000"/>
                  </a:schemeClr>
                </a:solidFill>
              </a:rPr>
            </a:br>
            <a:r>
              <a:rPr lang="en-GB" sz="1292" dirty="0">
                <a:solidFill>
                  <a:schemeClr val="accent3">
                    <a:lumMod val="60000"/>
                    <a:lumOff val="40000"/>
                  </a:schemeClr>
                </a:solidFill>
              </a:rPr>
              <a:t>Variation in friction coefficient</a:t>
            </a:r>
            <a:br>
              <a:rPr lang="en-GB" sz="1292" dirty="0">
                <a:solidFill>
                  <a:schemeClr val="accent3">
                    <a:lumMod val="60000"/>
                    <a:lumOff val="40000"/>
                  </a:schemeClr>
                </a:solidFill>
              </a:rPr>
            </a:br>
            <a:r>
              <a:rPr lang="en-GB" sz="1292" dirty="0">
                <a:solidFill>
                  <a:schemeClr val="accent3">
                    <a:lumMod val="60000"/>
                    <a:lumOff val="40000"/>
                  </a:schemeClr>
                </a:solidFill>
              </a:rPr>
              <a:t>Road Surface Condition</a:t>
            </a:r>
            <a:br>
              <a:rPr lang="en-GB" sz="1292" dirty="0">
                <a:solidFill>
                  <a:schemeClr val="accent3">
                    <a:lumMod val="60000"/>
                    <a:lumOff val="40000"/>
                  </a:schemeClr>
                </a:solidFill>
              </a:rPr>
            </a:br>
            <a:r>
              <a:rPr lang="en-GB" sz="1292" dirty="0">
                <a:solidFill>
                  <a:schemeClr val="accent3">
                    <a:lumMod val="60000"/>
                    <a:lumOff val="40000"/>
                  </a:schemeClr>
                </a:solidFill>
              </a:rPr>
              <a:t>Vehicle Loading</a:t>
            </a:r>
            <a:br>
              <a:rPr lang="en-GB" sz="1292" dirty="0">
                <a:solidFill>
                  <a:schemeClr val="accent3">
                    <a:lumMod val="60000"/>
                    <a:lumOff val="40000"/>
                  </a:schemeClr>
                </a:solidFill>
              </a:rPr>
            </a:br>
            <a:r>
              <a:rPr lang="en-GB" sz="1292" dirty="0">
                <a:solidFill>
                  <a:schemeClr val="accent3">
                    <a:lumMod val="60000"/>
                    <a:lumOff val="40000"/>
                  </a:schemeClr>
                </a:solidFill>
              </a:rPr>
              <a:t>Ambient Temperature</a:t>
            </a:r>
            <a:br>
              <a:rPr lang="en-GB" sz="1292" dirty="0">
                <a:solidFill>
                  <a:schemeClr val="accent3">
                    <a:lumMod val="60000"/>
                    <a:lumOff val="40000"/>
                  </a:schemeClr>
                </a:solidFill>
              </a:rPr>
            </a:br>
            <a:r>
              <a:rPr lang="en-GB" sz="1292" dirty="0">
                <a:solidFill>
                  <a:schemeClr val="accent3">
                    <a:lumMod val="60000"/>
                    <a:lumOff val="40000"/>
                  </a:schemeClr>
                </a:solidFill>
              </a:rPr>
              <a:t>Wear of pad over time</a:t>
            </a:r>
            <a:br>
              <a:rPr lang="en-GB" sz="1292" dirty="0">
                <a:solidFill>
                  <a:schemeClr val="accent3">
                    <a:lumMod val="60000"/>
                    <a:lumOff val="40000"/>
                  </a:schemeClr>
                </a:solidFill>
              </a:rPr>
            </a:br>
            <a:r>
              <a:rPr lang="en-GB" sz="1292" dirty="0">
                <a:solidFill>
                  <a:schemeClr val="accent3">
                    <a:lumMod val="60000"/>
                    <a:lumOff val="40000"/>
                  </a:schemeClr>
                </a:solidFill>
              </a:rPr>
              <a:t>Vehicle speed</a:t>
            </a:r>
          </a:p>
          <a:p>
            <a:pPr algn="ctr" eaLnBrk="0" hangingPunct="0"/>
            <a:r>
              <a:rPr lang="en-GB" sz="1292" dirty="0">
                <a:solidFill>
                  <a:schemeClr val="accent3">
                    <a:lumMod val="60000"/>
                    <a:lumOff val="40000"/>
                  </a:schemeClr>
                </a:solidFill>
              </a:rPr>
              <a:t>etc.</a:t>
            </a:r>
            <a:endParaRPr lang="en-US" sz="1292" dirty="0">
              <a:solidFill>
                <a:schemeClr val="accent3">
                  <a:lumMod val="60000"/>
                  <a:lumOff val="40000"/>
                </a:schemeClr>
              </a:solidFill>
            </a:endParaRPr>
          </a:p>
        </p:txBody>
      </p:sp>
      <p:grpSp>
        <p:nvGrpSpPr>
          <p:cNvPr id="39940" name="Group 9"/>
          <p:cNvGrpSpPr>
            <a:grpSpLocks/>
          </p:cNvGrpSpPr>
          <p:nvPr/>
        </p:nvGrpSpPr>
        <p:grpSpPr bwMode="auto">
          <a:xfrm>
            <a:off x="2509714" y="3726469"/>
            <a:ext cx="1191696" cy="1821473"/>
            <a:chOff x="436" y="2281"/>
            <a:chExt cx="881" cy="1243"/>
          </a:xfrm>
        </p:grpSpPr>
        <p:sp>
          <p:nvSpPr>
            <p:cNvPr id="39959"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0"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1"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2"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3"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4"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5"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6"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7"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9968"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69"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9970"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1"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2"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3"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4"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5"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6"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7"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8"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9"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0"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1"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2"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3"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4"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5"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6"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7"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8"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9"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0"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1"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2"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3"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4"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5"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6"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7"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8"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9"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0"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1"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2"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3"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4"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5"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6"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7"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8"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9"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0"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1"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2"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3"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4"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5"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6"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7"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8"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9"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0"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1"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2"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3"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4"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5"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6"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7"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28"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9"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0"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1"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2"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0033"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4"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0035"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6"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7"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38"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9"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0"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1"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42"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3"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4"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5"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6"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7"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8"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9"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0"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1"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2"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3"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4"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5"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6"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7"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8"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9"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0"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1"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2"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3"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4"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5"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6"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7"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8"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9"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0"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1"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2"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3"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4"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5"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6"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7"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8"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9"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0"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1"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2"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3"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4"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5"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6"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7"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88"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22108" y="41754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29956" y="446649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859861" y="446908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78096" y="3594684"/>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69979" y="5326770"/>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9956" name="TextBox 316"/>
          <p:cNvSpPr txBox="1">
            <a:spLocks noChangeArrowheads="1"/>
          </p:cNvSpPr>
          <p:nvPr/>
        </p:nvSpPr>
        <p:spPr bwMode="auto">
          <a:xfrm>
            <a:off x="8117275" y="41909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9957" name="TextBox 317"/>
          <p:cNvSpPr txBox="1">
            <a:spLocks noChangeArrowheads="1"/>
          </p:cNvSpPr>
          <p:nvPr/>
        </p:nvSpPr>
        <p:spPr bwMode="auto">
          <a:xfrm>
            <a:off x="3775221" y="36634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9958" name="TextBox 318"/>
          <p:cNvSpPr txBox="1">
            <a:spLocks noChangeArrowheads="1"/>
          </p:cNvSpPr>
          <p:nvPr/>
        </p:nvSpPr>
        <p:spPr bwMode="auto">
          <a:xfrm>
            <a:off x="6326852" y="4967679"/>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Tree>
    <p:extLst>
      <p:ext uri="{BB962C8B-B14F-4D97-AF65-F5344CB8AC3E}">
        <p14:creationId xmlns:p14="http://schemas.microsoft.com/office/powerpoint/2010/main" val="2020012945"/>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 name="Right Arrow 143"/>
          <p:cNvSpPr/>
          <p:nvPr/>
        </p:nvSpPr>
        <p:spPr>
          <a:xfrm rot="2641473">
            <a:off x="6648491" y="4812361"/>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1988" name="Rectangle 179"/>
          <p:cNvSpPr>
            <a:spLocks noGrp="1" noChangeArrowheads="1"/>
          </p:cNvSpPr>
          <p:nvPr>
            <p:ph type="title"/>
          </p:nvPr>
        </p:nvSpPr>
        <p:spPr>
          <a:xfrm>
            <a:off x="38336" y="63179"/>
            <a:ext cx="9404723" cy="1400530"/>
          </a:xfrm>
        </p:spPr>
        <p:txBody>
          <a:bodyPr/>
          <a:lstStyle/>
          <a:p>
            <a:r>
              <a:rPr lang="en-GB" sz="3200" dirty="0"/>
              <a:t>Example for Vehicle Braking</a:t>
            </a:r>
            <a:endParaRPr lang="en-US" sz="3200" dirty="0"/>
          </a:p>
        </p:txBody>
      </p:sp>
      <p:sp>
        <p:nvSpPr>
          <p:cNvPr id="3" name="Content Placeholder 2"/>
          <p:cNvSpPr>
            <a:spLocks noGrp="1"/>
          </p:cNvSpPr>
          <p:nvPr>
            <p:ph idx="1"/>
          </p:nvPr>
        </p:nvSpPr>
        <p:spPr>
          <a:xfrm>
            <a:off x="1112672" y="974627"/>
            <a:ext cx="8281108" cy="1477328"/>
          </a:xfrm>
        </p:spPr>
        <p:txBody>
          <a:bodyPr>
            <a:normAutofit lnSpcReduction="10000"/>
          </a:bodyPr>
          <a:lstStyle/>
          <a:p>
            <a:r>
              <a:rPr lang="en-GB" sz="1800" dirty="0"/>
              <a:t>Step 5: Identify side effects</a:t>
            </a:r>
          </a:p>
          <a:p>
            <a:pPr lvl="1"/>
            <a:r>
              <a:rPr lang="en-GB" sz="1800" dirty="0"/>
              <a:t>What are the </a:t>
            </a:r>
            <a:r>
              <a:rPr lang="ja-JP" altLang="en-GB" sz="1800" dirty="0"/>
              <a:t>“</a:t>
            </a:r>
            <a:r>
              <a:rPr lang="en-GB" altLang="ja-JP" sz="1800" dirty="0"/>
              <a:t>side effects</a:t>
            </a:r>
            <a:r>
              <a:rPr lang="ja-JP" altLang="en-GB" sz="1800" dirty="0"/>
              <a:t>”</a:t>
            </a:r>
            <a:r>
              <a:rPr lang="en-GB" altLang="ja-JP" sz="1800" dirty="0"/>
              <a:t> that might be experienced by the user?. These are often undesirable emergent behaviour, that relates to the specific technology chosen to fulfil the function of the system.</a:t>
            </a:r>
          </a:p>
          <a:p>
            <a:endParaRPr lang="en-GB" sz="1800" dirty="0"/>
          </a:p>
        </p:txBody>
      </p:sp>
      <p:sp>
        <p:nvSpPr>
          <p:cNvPr id="41989" name="Rectangle 175"/>
          <p:cNvSpPr>
            <a:spLocks noChangeArrowheads="1"/>
          </p:cNvSpPr>
          <p:nvPr/>
        </p:nvSpPr>
        <p:spPr bwMode="auto">
          <a:xfrm>
            <a:off x="6351779" y="2247356"/>
            <a:ext cx="2345543"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Factors</a:t>
            </a:r>
          </a:p>
          <a:p>
            <a:pPr algn="ctr" eaLnBrk="0" hangingPunct="0"/>
            <a:r>
              <a:rPr lang="en-GB" sz="1292" dirty="0">
                <a:solidFill>
                  <a:srgbClr val="000000"/>
                </a:solidFill>
              </a:rPr>
              <a:t>Manuf. Variation</a:t>
            </a:r>
          </a:p>
          <a:p>
            <a:pPr algn="ctr" eaLnBrk="0" hangingPunct="0"/>
            <a:r>
              <a:rPr lang="en-GB" sz="1292" dirty="0">
                <a:solidFill>
                  <a:srgbClr val="000000"/>
                </a:solidFill>
              </a:rPr>
              <a:t>Assembly Variation</a:t>
            </a:r>
            <a:br>
              <a:rPr lang="en-GB" sz="1292" dirty="0">
                <a:solidFill>
                  <a:srgbClr val="000000"/>
                </a:solidFill>
              </a:rPr>
            </a:br>
            <a:r>
              <a:rPr lang="en-GB" sz="1292" dirty="0">
                <a:solidFill>
                  <a:srgbClr val="000000"/>
                </a:solidFill>
              </a:rPr>
              <a:t>Variation in friction coefficient</a:t>
            </a:r>
            <a:br>
              <a:rPr lang="en-GB" sz="1292" dirty="0">
                <a:solidFill>
                  <a:srgbClr val="000000"/>
                </a:solidFill>
              </a:rPr>
            </a:br>
            <a:r>
              <a:rPr lang="en-GB" sz="1292" dirty="0">
                <a:solidFill>
                  <a:srgbClr val="000000"/>
                </a:solidFill>
              </a:rPr>
              <a:t>Road Surface Condition</a:t>
            </a:r>
            <a:br>
              <a:rPr lang="en-GB" sz="1292" dirty="0">
                <a:solidFill>
                  <a:srgbClr val="000000"/>
                </a:solidFill>
              </a:rPr>
            </a:br>
            <a:r>
              <a:rPr lang="en-GB" sz="1292" dirty="0">
                <a:solidFill>
                  <a:srgbClr val="000000"/>
                </a:solidFill>
              </a:rPr>
              <a:t>Vehicle Loading</a:t>
            </a:r>
            <a:br>
              <a:rPr lang="en-GB" sz="1292" dirty="0">
                <a:solidFill>
                  <a:srgbClr val="000000"/>
                </a:solidFill>
              </a:rPr>
            </a:br>
            <a:r>
              <a:rPr lang="en-GB" sz="1292" dirty="0">
                <a:solidFill>
                  <a:srgbClr val="000000"/>
                </a:solidFill>
              </a:rPr>
              <a:t>Ambient Temperature</a:t>
            </a:r>
            <a:br>
              <a:rPr lang="en-GB" sz="1292" dirty="0">
                <a:solidFill>
                  <a:srgbClr val="000000"/>
                </a:solidFill>
              </a:rPr>
            </a:br>
            <a:r>
              <a:rPr lang="en-GB" sz="1292" dirty="0">
                <a:solidFill>
                  <a:srgbClr val="000000"/>
                </a:solidFill>
              </a:rPr>
              <a:t>Wear of pad over time</a:t>
            </a:r>
            <a:br>
              <a:rPr lang="en-GB" sz="1292" dirty="0">
                <a:solidFill>
                  <a:srgbClr val="000000"/>
                </a:solidFill>
              </a:rPr>
            </a:br>
            <a:r>
              <a:rPr lang="en-GB" sz="1292" dirty="0">
                <a:solidFill>
                  <a:srgbClr val="000000"/>
                </a:solidFill>
              </a:rPr>
              <a:t>Vehicle speed</a:t>
            </a:r>
          </a:p>
          <a:p>
            <a:pPr algn="ctr" eaLnBrk="0" hangingPunct="0"/>
            <a:r>
              <a:rPr lang="en-GB" sz="1292" dirty="0">
                <a:solidFill>
                  <a:srgbClr val="000000"/>
                </a:solidFill>
              </a:rPr>
              <a:t>etc.</a:t>
            </a:r>
            <a:endParaRPr lang="en-US" sz="1292" dirty="0">
              <a:solidFill>
                <a:srgbClr val="000000"/>
              </a:solidFill>
            </a:endParaRPr>
          </a:p>
        </p:txBody>
      </p:sp>
      <p:grpSp>
        <p:nvGrpSpPr>
          <p:cNvPr id="41991" name="Group 9"/>
          <p:cNvGrpSpPr>
            <a:grpSpLocks/>
          </p:cNvGrpSpPr>
          <p:nvPr/>
        </p:nvGrpSpPr>
        <p:grpSpPr bwMode="auto">
          <a:xfrm>
            <a:off x="2521607" y="3719669"/>
            <a:ext cx="1191696" cy="1821473"/>
            <a:chOff x="436" y="2281"/>
            <a:chExt cx="881" cy="1243"/>
          </a:xfrm>
        </p:grpSpPr>
        <p:sp>
          <p:nvSpPr>
            <p:cNvPr id="4201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2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2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3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1"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8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14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34001" y="41686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41849" y="4459692"/>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771134" y="4468484"/>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89989" y="3587884"/>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81872" y="5319970"/>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007" name="TextBox 316"/>
          <p:cNvSpPr txBox="1">
            <a:spLocks noChangeArrowheads="1"/>
          </p:cNvSpPr>
          <p:nvPr/>
        </p:nvSpPr>
        <p:spPr bwMode="auto">
          <a:xfrm>
            <a:off x="8129168" y="41841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42008" name="TextBox 317"/>
          <p:cNvSpPr txBox="1">
            <a:spLocks noChangeArrowheads="1"/>
          </p:cNvSpPr>
          <p:nvPr/>
        </p:nvSpPr>
        <p:spPr bwMode="auto">
          <a:xfrm>
            <a:off x="3787114" y="36566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42009" name="TextBox 318"/>
          <p:cNvSpPr txBox="1">
            <a:spLocks noChangeArrowheads="1"/>
          </p:cNvSpPr>
          <p:nvPr/>
        </p:nvSpPr>
        <p:spPr bwMode="auto">
          <a:xfrm>
            <a:off x="3988414" y="493301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42010" name="TextBox 316"/>
          <p:cNvSpPr txBox="1">
            <a:spLocks noChangeArrowheads="1"/>
          </p:cNvSpPr>
          <p:nvPr/>
        </p:nvSpPr>
        <p:spPr bwMode="auto">
          <a:xfrm>
            <a:off x="7414375" y="5199708"/>
            <a:ext cx="1467270" cy="1676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Side Effects</a:t>
            </a:r>
          </a:p>
          <a:p>
            <a:pPr algn="ctr" eaLnBrk="1" hangingPunct="1"/>
            <a:r>
              <a:rPr lang="en-GB" sz="1477" dirty="0"/>
              <a:t>Brake dust</a:t>
            </a:r>
          </a:p>
          <a:p>
            <a:pPr algn="ctr" eaLnBrk="1" hangingPunct="1"/>
            <a:r>
              <a:rPr lang="en-GB" sz="1477" dirty="0"/>
              <a:t>Brake </a:t>
            </a:r>
            <a:r>
              <a:rPr lang="ja-JP" altLang="en-GB" sz="1477"/>
              <a:t>“</a:t>
            </a:r>
            <a:r>
              <a:rPr lang="en-GB" altLang="ja-JP" sz="1477" dirty="0"/>
              <a:t>squeal</a:t>
            </a:r>
            <a:r>
              <a:rPr lang="ja-JP" altLang="en-GB" sz="1477"/>
              <a:t>”</a:t>
            </a:r>
            <a:endParaRPr lang="en-GB" altLang="ja-JP" sz="1477" dirty="0"/>
          </a:p>
          <a:p>
            <a:pPr algn="ctr" eaLnBrk="1" hangingPunct="1"/>
            <a:r>
              <a:rPr lang="en-GB" sz="1477" dirty="0"/>
              <a:t>Brake </a:t>
            </a:r>
            <a:r>
              <a:rPr lang="ja-JP" altLang="en-GB" sz="1477"/>
              <a:t>“</a:t>
            </a:r>
            <a:r>
              <a:rPr lang="en-GB" altLang="ja-JP" sz="1477" dirty="0"/>
              <a:t>judder</a:t>
            </a:r>
            <a:r>
              <a:rPr lang="ja-JP" altLang="en-GB" sz="1477"/>
              <a:t>”</a:t>
            </a:r>
            <a:endParaRPr lang="en-GB" altLang="ja-JP" sz="1477" dirty="0"/>
          </a:p>
          <a:p>
            <a:pPr algn="ctr" eaLnBrk="1" hangingPunct="1"/>
            <a:r>
              <a:rPr lang="en-GB" sz="1477" dirty="0"/>
              <a:t>Skidding</a:t>
            </a:r>
          </a:p>
          <a:p>
            <a:pPr algn="ctr" eaLnBrk="1" hangingPunct="1"/>
            <a:r>
              <a:rPr lang="en-GB" sz="1477" dirty="0"/>
              <a:t>Heat</a:t>
            </a:r>
          </a:p>
          <a:p>
            <a:pPr algn="ctr" eaLnBrk="1" hangingPunct="1"/>
            <a:endParaRPr lang="en-GB" sz="1477" dirty="0"/>
          </a:p>
        </p:txBody>
      </p:sp>
    </p:spTree>
    <p:extLst>
      <p:ext uri="{BB962C8B-B14F-4D97-AF65-F5344CB8AC3E}">
        <p14:creationId xmlns:p14="http://schemas.microsoft.com/office/powerpoint/2010/main" val="146023264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98567" y="0"/>
            <a:ext cx="9404723" cy="1400530"/>
          </a:xfrm>
        </p:spPr>
        <p:txBody>
          <a:bodyPr/>
          <a:lstStyle/>
          <a:p>
            <a:r>
              <a:rPr lang="en-GB" sz="3600" dirty="0"/>
              <a:t>Noise the Causes of Variation</a:t>
            </a:r>
          </a:p>
        </p:txBody>
      </p:sp>
      <p:sp>
        <p:nvSpPr>
          <p:cNvPr id="113667" name="Rectangle 3"/>
          <p:cNvSpPr>
            <a:spLocks noGrp="1" noChangeArrowheads="1"/>
          </p:cNvSpPr>
          <p:nvPr>
            <p:ph idx="1"/>
          </p:nvPr>
        </p:nvSpPr>
        <p:spPr>
          <a:xfrm>
            <a:off x="1642635" y="1352436"/>
            <a:ext cx="8594473" cy="5172937"/>
          </a:xfrm>
        </p:spPr>
        <p:txBody>
          <a:bodyPr>
            <a:normAutofit fontScale="92500" lnSpcReduction="20000"/>
          </a:bodyPr>
          <a:lstStyle/>
          <a:p>
            <a:pPr marL="0" indent="0">
              <a:buNone/>
            </a:pPr>
            <a:r>
              <a:rPr lang="en-US" dirty="0"/>
              <a:t>Although there are many causes of variation they can be put into three groups:</a:t>
            </a:r>
          </a:p>
          <a:p>
            <a:r>
              <a:rPr lang="en-US" dirty="0"/>
              <a:t>External: </a:t>
            </a:r>
            <a:r>
              <a:rPr lang="en-GB" dirty="0"/>
              <a:t>The environment and the load under which a system must function are the two main external sources of variation</a:t>
            </a:r>
            <a:endParaRPr lang="en-US" dirty="0"/>
          </a:p>
          <a:p>
            <a:pPr lvl="2"/>
            <a:r>
              <a:rPr lang="en-US" dirty="0"/>
              <a:t>Temperature, humidity, vibration</a:t>
            </a:r>
          </a:p>
          <a:p>
            <a:pPr lvl="2"/>
            <a:r>
              <a:rPr lang="en-US" dirty="0"/>
              <a:t>Operator usage</a:t>
            </a:r>
          </a:p>
          <a:p>
            <a:r>
              <a:rPr lang="en-US" dirty="0"/>
              <a:t>Unit-to-Unit Variation: </a:t>
            </a:r>
            <a:r>
              <a:rPr lang="en-GB" dirty="0"/>
              <a:t>The variation in a manufacturing process leads to variation in the system from unit-to-unit</a:t>
            </a:r>
            <a:endParaRPr lang="en-US" dirty="0"/>
          </a:p>
          <a:p>
            <a:pPr lvl="2"/>
            <a:r>
              <a:rPr lang="en-US" dirty="0"/>
              <a:t>Manufacturing Variation</a:t>
            </a:r>
          </a:p>
          <a:p>
            <a:pPr lvl="3"/>
            <a:r>
              <a:rPr lang="en-US" dirty="0"/>
              <a:t>Differences in torque on a fastener</a:t>
            </a:r>
          </a:p>
          <a:p>
            <a:pPr lvl="3"/>
            <a:r>
              <a:rPr lang="en-US" dirty="0"/>
              <a:t>Differences in diameter from machining</a:t>
            </a:r>
          </a:p>
          <a:p>
            <a:pPr lvl="3"/>
            <a:r>
              <a:rPr lang="en-US" dirty="0"/>
              <a:t>Raw material variation</a:t>
            </a:r>
          </a:p>
          <a:p>
            <a:pPr lvl="2"/>
            <a:r>
              <a:rPr lang="en-US" dirty="0"/>
              <a:t>Measurement System Variation</a:t>
            </a:r>
          </a:p>
          <a:p>
            <a:pPr lvl="3"/>
            <a:r>
              <a:rPr lang="en-US" dirty="0"/>
              <a:t>Calibration</a:t>
            </a:r>
          </a:p>
          <a:p>
            <a:pPr lvl="3"/>
            <a:r>
              <a:rPr lang="en-US" dirty="0"/>
              <a:t>Gauge Repeatability &amp; Reproducibility</a:t>
            </a:r>
          </a:p>
          <a:p>
            <a:r>
              <a:rPr lang="en-US" dirty="0"/>
              <a:t>Deterioration: </a:t>
            </a:r>
            <a:r>
              <a:rPr lang="en-GB" dirty="0"/>
              <a:t>As time passes the system characteristics can change leading to a deterioration in performance</a:t>
            </a:r>
          </a:p>
        </p:txBody>
      </p:sp>
      <p:sp>
        <p:nvSpPr>
          <p:cNvPr id="4" name="Rectangle 3"/>
          <p:cNvSpPr/>
          <p:nvPr/>
        </p:nvSpPr>
        <p:spPr>
          <a:xfrm>
            <a:off x="7563305" y="4060517"/>
            <a:ext cx="2564295" cy="1107621"/>
          </a:xfrm>
          <a:prstGeom prst="rect">
            <a:avLst/>
          </a:prstGeom>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r>
              <a:rPr lang="en-GB" sz="1477" dirty="0"/>
              <a:t>Noise can also be categorised in terms of how it affects the output. It can either be direct or indirect</a:t>
            </a:r>
          </a:p>
        </p:txBody>
      </p:sp>
    </p:spTree>
    <p:extLst>
      <p:ext uri="{BB962C8B-B14F-4D97-AF65-F5344CB8AC3E}">
        <p14:creationId xmlns:p14="http://schemas.microsoft.com/office/powerpoint/2010/main" val="765236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2E2B76BA-CA01-F141-8E77-C6533F36FA08}"/>
              </a:ext>
            </a:extLst>
          </p:cNvPr>
          <p:cNvSpPr>
            <a:spLocks noGrp="1" noChangeArrowheads="1"/>
          </p:cNvSpPr>
          <p:nvPr>
            <p:ph type="title"/>
          </p:nvPr>
        </p:nvSpPr>
        <p:spPr>
          <a:xfrm>
            <a:off x="60238" y="17422"/>
            <a:ext cx="9404723" cy="1400530"/>
          </a:xfrm>
        </p:spPr>
        <p:txBody>
          <a:bodyPr/>
          <a:lstStyle/>
          <a:p>
            <a:pPr eaLnBrk="1" hangingPunct="1"/>
            <a:r>
              <a:rPr lang="en-GB" altLang="en-US" sz="3600" dirty="0">
                <a:ea typeface="ＭＳ Ｐゴシック" panose="020B0600070205080204" pitchFamily="34" charset="-128"/>
              </a:rPr>
              <a:t>Indirect and Direct Noise Factors</a:t>
            </a:r>
          </a:p>
        </p:txBody>
      </p:sp>
      <p:sp>
        <p:nvSpPr>
          <p:cNvPr id="36866" name="Rectangle 3">
            <a:extLst>
              <a:ext uri="{FF2B5EF4-FFF2-40B4-BE49-F238E27FC236}">
                <a16:creationId xmlns:a16="http://schemas.microsoft.com/office/drawing/2014/main" id="{72E212FF-706F-CA4C-8500-27BBBB250AA9}"/>
              </a:ext>
            </a:extLst>
          </p:cNvPr>
          <p:cNvSpPr>
            <a:spLocks noGrp="1" noChangeArrowheads="1"/>
          </p:cNvSpPr>
          <p:nvPr>
            <p:ph idx="1"/>
          </p:nvPr>
        </p:nvSpPr>
        <p:spPr>
          <a:xfrm>
            <a:off x="1903286" y="1268414"/>
            <a:ext cx="8229600" cy="3293209"/>
          </a:xfrm>
        </p:spPr>
        <p:txBody>
          <a:bodyPr>
            <a:normAutofit lnSpcReduction="10000"/>
          </a:bodyPr>
          <a:lstStyle/>
          <a:p>
            <a:pPr eaLnBrk="1" hangingPunct="1">
              <a:lnSpc>
                <a:spcPct val="100000"/>
              </a:lnSpc>
              <a:spcBef>
                <a:spcPts val="0"/>
              </a:spcBef>
            </a:pPr>
            <a:r>
              <a:rPr lang="en-GB" altLang="en-US" sz="2000" dirty="0">
                <a:ea typeface="ＭＳ Ｐゴシック" panose="020B0600070205080204" pitchFamily="34" charset="-128"/>
              </a:rPr>
              <a:t>Some noise factors are simply variation in the design parameters.  They are indirect factors noise factors</a:t>
            </a:r>
          </a:p>
          <a:p>
            <a:pPr eaLnBrk="1" hangingPunct="1"/>
            <a:r>
              <a:rPr lang="en-GB" altLang="en-US" sz="2000" dirty="0">
                <a:ea typeface="ＭＳ Ｐゴシック" panose="020B0600070205080204" pitchFamily="34" charset="-128"/>
              </a:rPr>
              <a:t>Other noise factors do not influence the design parameters directly, but influence the output in their own right – they are called direct noise factors</a:t>
            </a:r>
          </a:p>
          <a:p>
            <a:pPr eaLnBrk="1" hangingPunct="1"/>
            <a:r>
              <a:rPr lang="en-GB" altLang="en-US" sz="2000" dirty="0">
                <a:ea typeface="ＭＳ Ｐゴシック" panose="020B0600070205080204" pitchFamily="34" charset="-128"/>
              </a:rPr>
              <a:t>Since indirect noise factors are simply variation in design parameters it is relatively easy to assess their impact via simulation or hardware experimentation</a:t>
            </a:r>
          </a:p>
          <a:p>
            <a:pPr eaLnBrk="1" hangingPunct="1"/>
            <a:r>
              <a:rPr lang="en-GB" altLang="en-US" sz="2000" dirty="0">
                <a:ea typeface="ＭＳ Ｐゴシック" panose="020B0600070205080204" pitchFamily="34" charset="-128"/>
              </a:rPr>
              <a:t>It is also important to assess the impact of variation* in direct noise factors on performance.</a:t>
            </a:r>
          </a:p>
        </p:txBody>
      </p:sp>
      <p:sp>
        <p:nvSpPr>
          <p:cNvPr id="92164" name="Text Box 4">
            <a:extLst>
              <a:ext uri="{FF2B5EF4-FFF2-40B4-BE49-F238E27FC236}">
                <a16:creationId xmlns:a16="http://schemas.microsoft.com/office/drawing/2014/main" id="{97ED4286-EA3B-BF40-B595-A8C02EE5BFA6}"/>
              </a:ext>
            </a:extLst>
          </p:cNvPr>
          <p:cNvSpPr txBox="1">
            <a:spLocks noChangeArrowheads="1"/>
          </p:cNvSpPr>
          <p:nvPr/>
        </p:nvSpPr>
        <p:spPr bwMode="auto">
          <a:xfrm>
            <a:off x="1903287" y="4816338"/>
            <a:ext cx="8499475" cy="13239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hangingPunct="1">
              <a:spcBef>
                <a:spcPct val="50000"/>
              </a:spcBef>
              <a:defRPr/>
            </a:pPr>
            <a:r>
              <a:rPr lang="en-GB" sz="2000" dirty="0">
                <a:latin typeface="+mn-lt"/>
                <a:ea typeface="+mn-ea"/>
              </a:rPr>
              <a:t>*  In defining a nominal design, account should (must) be taken of the expected level of direct noise factors. For example the mean vehicle loading for a braking system design and the variation around that expected value.</a:t>
            </a:r>
            <a:endParaRPr lang="en-US" sz="2000" dirty="0">
              <a:latin typeface="+mn-lt"/>
              <a:ea typeface="+mn-ea"/>
            </a:endParaRPr>
          </a:p>
        </p:txBody>
      </p:sp>
    </p:spTree>
    <p:extLst>
      <p:ext uri="{BB962C8B-B14F-4D97-AF65-F5344CB8AC3E}">
        <p14:creationId xmlns:p14="http://schemas.microsoft.com/office/powerpoint/2010/main" val="355082941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6" name="TextBox 19"/>
          <p:cNvSpPr txBox="1">
            <a:spLocks noChangeArrowheads="1"/>
          </p:cNvSpPr>
          <p:nvPr/>
        </p:nvSpPr>
        <p:spPr bwMode="auto">
          <a:xfrm>
            <a:off x="4337446" y="4923976"/>
            <a:ext cx="248484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 the control factors to deviate from their design set point, resulting in ...</a:t>
            </a:r>
          </a:p>
        </p:txBody>
      </p:sp>
      <p:sp>
        <p:nvSpPr>
          <p:cNvPr id="45058" name="Rectangle 2"/>
          <p:cNvSpPr>
            <a:spLocks noGrp="1" noChangeArrowheads="1"/>
          </p:cNvSpPr>
          <p:nvPr>
            <p:ph type="title"/>
          </p:nvPr>
        </p:nvSpPr>
        <p:spPr>
          <a:xfrm>
            <a:off x="54762" y="41919"/>
            <a:ext cx="9404723" cy="1400530"/>
          </a:xfrm>
        </p:spPr>
        <p:txBody>
          <a:bodyPr/>
          <a:lstStyle/>
          <a:p>
            <a:r>
              <a:rPr lang="en-GB" sz="3600" dirty="0"/>
              <a:t>Indirect Noise Factors</a:t>
            </a:r>
          </a:p>
        </p:txBody>
      </p:sp>
      <p:sp>
        <p:nvSpPr>
          <p:cNvPr id="25605" name="TextBox 18"/>
          <p:cNvSpPr txBox="1">
            <a:spLocks noChangeArrowheads="1"/>
          </p:cNvSpPr>
          <p:nvPr/>
        </p:nvSpPr>
        <p:spPr bwMode="auto">
          <a:xfrm>
            <a:off x="1463945" y="1338105"/>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cause ...</a:t>
            </a:r>
          </a:p>
        </p:txBody>
      </p:sp>
      <p:sp>
        <p:nvSpPr>
          <p:cNvPr id="35" name="Curved Right Arrow 34"/>
          <p:cNvSpPr/>
          <p:nvPr/>
        </p:nvSpPr>
        <p:spPr>
          <a:xfrm>
            <a:off x="3003818" y="1863975"/>
            <a:ext cx="2120975" cy="2875085"/>
          </a:xfrm>
          <a:prstGeom prst="curvedRightArrow">
            <a:avLst>
              <a:gd name="adj1" fmla="val 9447"/>
              <a:gd name="adj2" fmla="val 20702"/>
              <a:gd name="adj3" fmla="val 20408"/>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37" name="Curved Right Arrow 36"/>
          <p:cNvSpPr/>
          <p:nvPr/>
        </p:nvSpPr>
        <p:spPr>
          <a:xfrm rot="12905091">
            <a:off x="6722343" y="3055954"/>
            <a:ext cx="1019908" cy="1934308"/>
          </a:xfrm>
          <a:prstGeom prst="curvedRightArrow">
            <a:avLst>
              <a:gd name="adj1" fmla="val 19640"/>
              <a:gd name="adj2" fmla="val 45606"/>
              <a:gd name="adj3" fmla="val 32920"/>
            </a:avLst>
          </a:prstGeom>
        </p:spPr>
        <p:style>
          <a:lnRef idx="2">
            <a:schemeClr val="accent1">
              <a:shade val="50000"/>
            </a:schemeClr>
          </a:lnRef>
          <a:fillRef idx="1">
            <a:schemeClr val="accent1"/>
          </a:fillRef>
          <a:effectRef idx="0">
            <a:schemeClr val="accent1"/>
          </a:effectRef>
          <a:fontRef idx="minor">
            <a:schemeClr val="lt1"/>
          </a:fontRef>
        </p:style>
        <p:txBody>
          <a:bodyPr lIns="84396" tIns="42198" rIns="84396" bIns="42198" anchor="ctr"/>
          <a:lstStyle/>
          <a:p>
            <a:pPr algn="ctr">
              <a:defRPr/>
            </a:pPr>
            <a:endParaRPr lang="en-GB" sz="1477" dirty="0">
              <a:solidFill>
                <a:schemeClr val="tx1"/>
              </a:solidFill>
            </a:endParaRPr>
          </a:p>
        </p:txBody>
      </p:sp>
      <p:sp>
        <p:nvSpPr>
          <p:cNvPr id="25608" name="TextBox 20"/>
          <p:cNvSpPr txBox="1">
            <a:spLocks noChangeArrowheads="1"/>
          </p:cNvSpPr>
          <p:nvPr/>
        </p:nvSpPr>
        <p:spPr bwMode="auto">
          <a:xfrm>
            <a:off x="7946044" y="2910150"/>
            <a:ext cx="3169118"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tx1"/>
                </a:solidFill>
              </a:rPr>
              <a:t>... Undesirable variation in system performance</a:t>
            </a:r>
          </a:p>
        </p:txBody>
      </p:sp>
      <p:sp>
        <p:nvSpPr>
          <p:cNvPr id="45065" name="Rectangle 175"/>
          <p:cNvSpPr>
            <a:spLocks noChangeArrowheads="1"/>
          </p:cNvSpPr>
          <p:nvPr/>
        </p:nvSpPr>
        <p:spPr bwMode="auto">
          <a:xfrm>
            <a:off x="5364537" y="196801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571758" y="286835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679607" y="3159374"/>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6008890" y="3168167"/>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827744" y="228756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819628" y="4019652"/>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5081" name="TextBox 157"/>
          <p:cNvSpPr txBox="1">
            <a:spLocks noChangeArrowheads="1"/>
          </p:cNvSpPr>
          <p:nvPr/>
        </p:nvSpPr>
        <p:spPr bwMode="auto">
          <a:xfrm>
            <a:off x="6449277" y="2699240"/>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5082" name="TextBox 158"/>
          <p:cNvSpPr txBox="1">
            <a:spLocks noChangeArrowheads="1"/>
          </p:cNvSpPr>
          <p:nvPr/>
        </p:nvSpPr>
        <p:spPr bwMode="auto">
          <a:xfrm>
            <a:off x="3563098" y="2664070"/>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5083" name="TextBox 159"/>
          <p:cNvSpPr txBox="1">
            <a:spLocks noChangeArrowheads="1"/>
          </p:cNvSpPr>
          <p:nvPr/>
        </p:nvSpPr>
        <p:spPr bwMode="auto">
          <a:xfrm>
            <a:off x="5340903" y="3877408"/>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865569" y="4577883"/>
            <a:ext cx="3731432"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effect of Indirect Noise Factors can be determined by varying the design parameters. Their inclusion is implicit</a:t>
            </a:r>
          </a:p>
        </p:txBody>
      </p:sp>
    </p:spTree>
    <p:extLst>
      <p:ext uri="{BB962C8B-B14F-4D97-AF65-F5344CB8AC3E}">
        <p14:creationId xmlns:p14="http://schemas.microsoft.com/office/powerpoint/2010/main" val="492935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animBg="1"/>
      <p:bldP spid="25605" grpId="0" animBg="1"/>
      <p:bldP spid="35" grpId="0" animBg="1"/>
      <p:bldP spid="37" grpId="0" animBg="1"/>
      <p:bldP spid="25608" grpId="0" animBg="1"/>
      <p:bldP spid="16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0" y="0"/>
            <a:ext cx="6489700" cy="389830"/>
          </a:xfrm>
        </p:spPr>
        <p:txBody>
          <a:bodyPr/>
          <a:lstStyle/>
          <a:p>
            <a:r>
              <a:rPr lang="en-GB" sz="3600" dirty="0"/>
              <a:t>Direct Noise Factors</a:t>
            </a:r>
          </a:p>
        </p:txBody>
      </p:sp>
      <p:sp>
        <p:nvSpPr>
          <p:cNvPr id="25605" name="TextBox 18"/>
          <p:cNvSpPr txBox="1">
            <a:spLocks noChangeArrowheads="1"/>
          </p:cNvSpPr>
          <p:nvPr/>
        </p:nvSpPr>
        <p:spPr bwMode="auto">
          <a:xfrm>
            <a:off x="3044394" y="1301267"/>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directly cause ...</a:t>
            </a:r>
          </a:p>
        </p:txBody>
      </p:sp>
      <p:sp>
        <p:nvSpPr>
          <p:cNvPr id="37" name="Curved Right Arrow 36"/>
          <p:cNvSpPr/>
          <p:nvPr/>
        </p:nvSpPr>
        <p:spPr>
          <a:xfrm rot="7585725" flipV="1">
            <a:off x="6021225" y="1348914"/>
            <a:ext cx="1103435" cy="1662422"/>
          </a:xfrm>
          <a:prstGeom prst="curvedRightArrow">
            <a:avLst>
              <a:gd name="adj1" fmla="val 19640"/>
              <a:gd name="adj2" fmla="val 45606"/>
              <a:gd name="adj3" fmla="val 32920"/>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46087" name="Rectangle 175"/>
          <p:cNvSpPr>
            <a:spLocks noChangeArrowheads="1"/>
          </p:cNvSpPr>
          <p:nvPr/>
        </p:nvSpPr>
        <p:spPr bwMode="auto">
          <a:xfrm>
            <a:off x="4901928" y="234608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109145" y="3246419"/>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216995" y="353744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5546282" y="354623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365134" y="266563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357018" y="4397721"/>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103" name="TextBox 157"/>
          <p:cNvSpPr txBox="1">
            <a:spLocks noChangeArrowheads="1"/>
          </p:cNvSpPr>
          <p:nvPr/>
        </p:nvSpPr>
        <p:spPr bwMode="auto">
          <a:xfrm>
            <a:off x="5986667" y="3077309"/>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6104" name="TextBox 158"/>
          <p:cNvSpPr txBox="1">
            <a:spLocks noChangeArrowheads="1"/>
          </p:cNvSpPr>
          <p:nvPr/>
        </p:nvSpPr>
        <p:spPr bwMode="auto">
          <a:xfrm>
            <a:off x="3100490" y="3042139"/>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6105" name="TextBox 159"/>
          <p:cNvSpPr txBox="1">
            <a:spLocks noChangeArrowheads="1"/>
          </p:cNvSpPr>
          <p:nvPr/>
        </p:nvSpPr>
        <p:spPr bwMode="auto">
          <a:xfrm>
            <a:off x="4878292" y="4255477"/>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267587" y="4672399"/>
            <a:ext cx="3668749"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affect of Direct Noise Factors can only be determined by including them explicitly in the analysis </a:t>
            </a:r>
          </a:p>
        </p:txBody>
      </p:sp>
      <p:sp>
        <p:nvSpPr>
          <p:cNvPr id="16" name="TextBox 20">
            <a:extLst>
              <a:ext uri="{FF2B5EF4-FFF2-40B4-BE49-F238E27FC236}">
                <a16:creationId xmlns:a16="http://schemas.microsoft.com/office/drawing/2014/main" id="{FC207704-67A3-7D46-988E-6AA0193DCEF8}"/>
              </a:ext>
            </a:extLst>
          </p:cNvPr>
          <p:cNvSpPr txBox="1">
            <a:spLocks noChangeArrowheads="1"/>
          </p:cNvSpPr>
          <p:nvPr/>
        </p:nvSpPr>
        <p:spPr bwMode="auto">
          <a:xfrm>
            <a:off x="7268480" y="3077308"/>
            <a:ext cx="3342940"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tx1"/>
                </a:solidFill>
              </a:rPr>
              <a:t>... Undesirable variation in system performance</a:t>
            </a:r>
          </a:p>
        </p:txBody>
      </p:sp>
    </p:spTree>
    <p:extLst>
      <p:ext uri="{BB962C8B-B14F-4D97-AF65-F5344CB8AC3E}">
        <p14:creationId xmlns:p14="http://schemas.microsoft.com/office/powerpoint/2010/main" val="19540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37" grpId="0" animBg="1"/>
      <p:bldP spid="162" grpId="0" animBg="1"/>
      <p:bldP spid="1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ight Arrow 10">
            <a:extLst>
              <a:ext uri="{FF2B5EF4-FFF2-40B4-BE49-F238E27FC236}">
                <a16:creationId xmlns:a16="http://schemas.microsoft.com/office/drawing/2014/main" id="{36E543D9-E419-6740-ACC0-8DC52E28936C}"/>
              </a:ext>
            </a:extLst>
          </p:cNvPr>
          <p:cNvSpPr/>
          <p:nvPr/>
        </p:nvSpPr>
        <p:spPr>
          <a:xfrm rot="2542151">
            <a:off x="3403389" y="248947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 name="Title 1">
            <a:extLst>
              <a:ext uri="{FF2B5EF4-FFF2-40B4-BE49-F238E27FC236}">
                <a16:creationId xmlns:a16="http://schemas.microsoft.com/office/drawing/2014/main" id="{1DB8D214-82F5-BB4C-9A42-B3D3936E51F9}"/>
              </a:ext>
            </a:extLst>
          </p:cNvPr>
          <p:cNvSpPr>
            <a:spLocks noGrp="1"/>
          </p:cNvSpPr>
          <p:nvPr>
            <p:ph type="title"/>
          </p:nvPr>
        </p:nvSpPr>
        <p:spPr>
          <a:xfrm>
            <a:off x="36399" y="56615"/>
            <a:ext cx="6489700" cy="416831"/>
          </a:xfrm>
        </p:spPr>
        <p:txBody>
          <a:bodyPr/>
          <a:lstStyle/>
          <a:p>
            <a:r>
              <a:rPr lang="en-US" sz="3600" dirty="0"/>
              <a:t>Cascading P-Diagrams</a:t>
            </a:r>
          </a:p>
        </p:txBody>
      </p:sp>
      <p:sp>
        <p:nvSpPr>
          <p:cNvPr id="4" name="Rectangle 142">
            <a:extLst>
              <a:ext uri="{FF2B5EF4-FFF2-40B4-BE49-F238E27FC236}">
                <a16:creationId xmlns:a16="http://schemas.microsoft.com/office/drawing/2014/main" id="{DA15C608-5C97-4C41-9D1C-12885E6134B7}"/>
              </a:ext>
            </a:extLst>
          </p:cNvPr>
          <p:cNvSpPr>
            <a:spLocks noChangeArrowheads="1"/>
          </p:cNvSpPr>
          <p:nvPr/>
        </p:nvSpPr>
        <p:spPr bwMode="auto">
          <a:xfrm>
            <a:off x="2079080" y="1907383"/>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5" name="Right Arrow 4">
            <a:extLst>
              <a:ext uri="{FF2B5EF4-FFF2-40B4-BE49-F238E27FC236}">
                <a16:creationId xmlns:a16="http://schemas.microsoft.com/office/drawing/2014/main" id="{F0F3D85E-CFED-424D-A1FE-AA35F0B04E09}"/>
              </a:ext>
            </a:extLst>
          </p:cNvPr>
          <p:cNvSpPr/>
          <p:nvPr/>
        </p:nvSpPr>
        <p:spPr>
          <a:xfrm>
            <a:off x="1371600" y="2198405"/>
            <a:ext cx="698348" cy="201832"/>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6" name="Right Arrow 5">
            <a:extLst>
              <a:ext uri="{FF2B5EF4-FFF2-40B4-BE49-F238E27FC236}">
                <a16:creationId xmlns:a16="http://schemas.microsoft.com/office/drawing/2014/main" id="{1650693D-4B31-8045-ABCB-E6BFC4DEC5B2}"/>
              </a:ext>
            </a:extLst>
          </p:cNvPr>
          <p:cNvSpPr/>
          <p:nvPr/>
        </p:nvSpPr>
        <p:spPr>
          <a:xfrm>
            <a:off x="3537793" y="218191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7" name="Right Arrow 6">
            <a:extLst>
              <a:ext uri="{FF2B5EF4-FFF2-40B4-BE49-F238E27FC236}">
                <a16:creationId xmlns:a16="http://schemas.microsoft.com/office/drawing/2014/main" id="{FCBB2F42-2A1F-F647-8955-6CAE8ECF8D97}"/>
              </a:ext>
            </a:extLst>
          </p:cNvPr>
          <p:cNvSpPr/>
          <p:nvPr/>
        </p:nvSpPr>
        <p:spPr>
          <a:xfrm rot="5400000">
            <a:off x="2488195" y="1487843"/>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8" name="Right Arrow 7">
            <a:extLst>
              <a:ext uri="{FF2B5EF4-FFF2-40B4-BE49-F238E27FC236}">
                <a16:creationId xmlns:a16="http://schemas.microsoft.com/office/drawing/2014/main" id="{99DFB578-4888-8A40-A647-552C99EC9962}"/>
              </a:ext>
            </a:extLst>
          </p:cNvPr>
          <p:cNvSpPr/>
          <p:nvPr/>
        </p:nvSpPr>
        <p:spPr>
          <a:xfrm rot="16200000" flipV="1">
            <a:off x="2523510" y="2862126"/>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3" name="TextBox 12">
            <a:extLst>
              <a:ext uri="{FF2B5EF4-FFF2-40B4-BE49-F238E27FC236}">
                <a16:creationId xmlns:a16="http://schemas.microsoft.com/office/drawing/2014/main" id="{D88D3AFE-BCD0-D64C-990B-1D8E2855CCFE}"/>
              </a:ext>
            </a:extLst>
          </p:cNvPr>
          <p:cNvSpPr txBox="1"/>
          <p:nvPr/>
        </p:nvSpPr>
        <p:spPr>
          <a:xfrm>
            <a:off x="3532286" y="2921294"/>
            <a:ext cx="1002647" cy="830997"/>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Brake Dust</a:t>
            </a:r>
          </a:p>
          <a:p>
            <a:r>
              <a:rPr lang="en-US" sz="1200" dirty="0">
                <a:latin typeface="Arial"/>
                <a:cs typeface="Arial"/>
              </a:rPr>
              <a:t>Heat</a:t>
            </a:r>
          </a:p>
          <a:p>
            <a:r>
              <a:rPr lang="en-US" sz="1200" dirty="0">
                <a:latin typeface="Arial"/>
                <a:cs typeface="Arial"/>
              </a:rPr>
              <a:t>Vibration</a:t>
            </a:r>
          </a:p>
        </p:txBody>
      </p:sp>
      <p:sp>
        <p:nvSpPr>
          <p:cNvPr id="14" name="Right Arrow 13">
            <a:extLst>
              <a:ext uri="{FF2B5EF4-FFF2-40B4-BE49-F238E27FC236}">
                <a16:creationId xmlns:a16="http://schemas.microsoft.com/office/drawing/2014/main" id="{02C4D524-E3FE-E042-8F90-50849708A6E1}"/>
              </a:ext>
            </a:extLst>
          </p:cNvPr>
          <p:cNvSpPr/>
          <p:nvPr/>
        </p:nvSpPr>
        <p:spPr>
          <a:xfrm rot="2542151">
            <a:off x="5971762" y="509461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 name="Rectangle 142">
            <a:extLst>
              <a:ext uri="{FF2B5EF4-FFF2-40B4-BE49-F238E27FC236}">
                <a16:creationId xmlns:a16="http://schemas.microsoft.com/office/drawing/2014/main" id="{D2ABA858-36FC-3441-A54D-A13DB6FA0B4C}"/>
              </a:ext>
            </a:extLst>
          </p:cNvPr>
          <p:cNvSpPr>
            <a:spLocks noChangeArrowheads="1"/>
          </p:cNvSpPr>
          <p:nvPr/>
        </p:nvSpPr>
        <p:spPr bwMode="auto">
          <a:xfrm>
            <a:off x="4647453" y="4512528"/>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Caliper Piston System</a:t>
            </a:r>
          </a:p>
        </p:txBody>
      </p:sp>
      <p:sp>
        <p:nvSpPr>
          <p:cNvPr id="16" name="Right Arrow 15">
            <a:extLst>
              <a:ext uri="{FF2B5EF4-FFF2-40B4-BE49-F238E27FC236}">
                <a16:creationId xmlns:a16="http://schemas.microsoft.com/office/drawing/2014/main" id="{3A842D2B-C6BF-2249-BB4E-14F5E3947EE6}"/>
              </a:ext>
            </a:extLst>
          </p:cNvPr>
          <p:cNvSpPr/>
          <p:nvPr/>
        </p:nvSpPr>
        <p:spPr>
          <a:xfrm>
            <a:off x="3755303" y="480355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7" name="Right Arrow 16">
            <a:extLst>
              <a:ext uri="{FF2B5EF4-FFF2-40B4-BE49-F238E27FC236}">
                <a16:creationId xmlns:a16="http://schemas.microsoft.com/office/drawing/2014/main" id="{0491034C-5DB0-9C46-A157-51C76C2A0F28}"/>
              </a:ext>
            </a:extLst>
          </p:cNvPr>
          <p:cNvSpPr/>
          <p:nvPr/>
        </p:nvSpPr>
        <p:spPr>
          <a:xfrm>
            <a:off x="6084590" y="481234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8" name="Right Arrow 17">
            <a:extLst>
              <a:ext uri="{FF2B5EF4-FFF2-40B4-BE49-F238E27FC236}">
                <a16:creationId xmlns:a16="http://schemas.microsoft.com/office/drawing/2014/main" id="{2C3F6DE3-5EBD-6143-B4F8-6E3F43399D5F}"/>
              </a:ext>
            </a:extLst>
          </p:cNvPr>
          <p:cNvSpPr/>
          <p:nvPr/>
        </p:nvSpPr>
        <p:spPr>
          <a:xfrm rot="5400000">
            <a:off x="5056568" y="4092988"/>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9" name="Right Arrow 18">
            <a:extLst>
              <a:ext uri="{FF2B5EF4-FFF2-40B4-BE49-F238E27FC236}">
                <a16:creationId xmlns:a16="http://schemas.microsoft.com/office/drawing/2014/main" id="{71BC0185-08D8-2E4E-B51A-A66E561E0FDA}"/>
              </a:ext>
            </a:extLst>
          </p:cNvPr>
          <p:cNvSpPr/>
          <p:nvPr/>
        </p:nvSpPr>
        <p:spPr>
          <a:xfrm rot="16200000" flipV="1">
            <a:off x="5091883" y="5467271"/>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0" name="TextBox 19">
            <a:extLst>
              <a:ext uri="{FF2B5EF4-FFF2-40B4-BE49-F238E27FC236}">
                <a16:creationId xmlns:a16="http://schemas.microsoft.com/office/drawing/2014/main" id="{13EBCA57-1A5F-7B4D-8F64-373CCFB8AF08}"/>
              </a:ext>
            </a:extLst>
          </p:cNvPr>
          <p:cNvSpPr txBox="1"/>
          <p:nvPr/>
        </p:nvSpPr>
        <p:spPr>
          <a:xfrm>
            <a:off x="6248162" y="5556404"/>
            <a:ext cx="1726755" cy="461665"/>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Leakage of brake fluid</a:t>
            </a:r>
          </a:p>
        </p:txBody>
      </p:sp>
      <p:sp>
        <p:nvSpPr>
          <p:cNvPr id="35" name="Bent Arrow 34">
            <a:extLst>
              <a:ext uri="{FF2B5EF4-FFF2-40B4-BE49-F238E27FC236}">
                <a16:creationId xmlns:a16="http://schemas.microsoft.com/office/drawing/2014/main" id="{0C109429-BBFC-054A-A5C7-33C1CF783252}"/>
              </a:ext>
            </a:extLst>
          </p:cNvPr>
          <p:cNvSpPr/>
          <p:nvPr/>
        </p:nvSpPr>
        <p:spPr bwMode="auto">
          <a:xfrm rot="5400000">
            <a:off x="4686193" y="2872159"/>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7" name="Rounded Rectangular Callout 36">
            <a:extLst>
              <a:ext uri="{FF2B5EF4-FFF2-40B4-BE49-F238E27FC236}">
                <a16:creationId xmlns:a16="http://schemas.microsoft.com/office/drawing/2014/main" id="{76684DB1-8ACD-8F4A-8EAD-8FD97832B18D}"/>
              </a:ext>
            </a:extLst>
          </p:cNvPr>
          <p:cNvSpPr/>
          <p:nvPr/>
        </p:nvSpPr>
        <p:spPr bwMode="auto">
          <a:xfrm>
            <a:off x="4955655" y="1000141"/>
            <a:ext cx="2257869" cy="1145477"/>
          </a:xfrm>
          <a:prstGeom prst="wedgeRoundRectCallout">
            <a:avLst>
              <a:gd name="adj1" fmla="val -56467"/>
              <a:gd name="adj2" fmla="val 12405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feedback and become sources of noise to subsystem</a:t>
            </a:r>
          </a:p>
        </p:txBody>
      </p:sp>
      <p:sp>
        <p:nvSpPr>
          <p:cNvPr id="38" name="Bent Arrow 37">
            <a:extLst>
              <a:ext uri="{FF2B5EF4-FFF2-40B4-BE49-F238E27FC236}">
                <a16:creationId xmlns:a16="http://schemas.microsoft.com/office/drawing/2014/main" id="{E2587D31-3A32-B44F-8337-5084BD0FE5E9}"/>
              </a:ext>
            </a:extLst>
          </p:cNvPr>
          <p:cNvSpPr/>
          <p:nvPr/>
        </p:nvSpPr>
        <p:spPr bwMode="auto">
          <a:xfrm rot="5400000">
            <a:off x="8412631" y="289989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9" name="Right Arrow 38">
            <a:extLst>
              <a:ext uri="{FF2B5EF4-FFF2-40B4-BE49-F238E27FC236}">
                <a16:creationId xmlns:a16="http://schemas.microsoft.com/office/drawing/2014/main" id="{3FD82A7D-65CC-D943-98B8-F66E7C39804C}"/>
              </a:ext>
            </a:extLst>
          </p:cNvPr>
          <p:cNvSpPr/>
          <p:nvPr/>
        </p:nvSpPr>
        <p:spPr>
          <a:xfrm rot="2542151">
            <a:off x="9672154" y="5081228"/>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0" name="Rectangle 142">
            <a:extLst>
              <a:ext uri="{FF2B5EF4-FFF2-40B4-BE49-F238E27FC236}">
                <a16:creationId xmlns:a16="http://schemas.microsoft.com/office/drawing/2014/main" id="{AABAB6C9-89AA-9F4A-AD61-BA66CC18D2F6}"/>
              </a:ext>
            </a:extLst>
          </p:cNvPr>
          <p:cNvSpPr>
            <a:spLocks noChangeArrowheads="1"/>
          </p:cNvSpPr>
          <p:nvPr/>
        </p:nvSpPr>
        <p:spPr bwMode="auto">
          <a:xfrm>
            <a:off x="8347845" y="4499141"/>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Other System</a:t>
            </a:r>
          </a:p>
        </p:txBody>
      </p:sp>
      <p:sp>
        <p:nvSpPr>
          <p:cNvPr id="41" name="Right Arrow 40">
            <a:extLst>
              <a:ext uri="{FF2B5EF4-FFF2-40B4-BE49-F238E27FC236}">
                <a16:creationId xmlns:a16="http://schemas.microsoft.com/office/drawing/2014/main" id="{7B2BD1E0-D9B7-1643-A20F-775595251228}"/>
              </a:ext>
            </a:extLst>
          </p:cNvPr>
          <p:cNvSpPr/>
          <p:nvPr/>
        </p:nvSpPr>
        <p:spPr>
          <a:xfrm>
            <a:off x="7455695" y="479016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 name="Right Arrow 41">
            <a:extLst>
              <a:ext uri="{FF2B5EF4-FFF2-40B4-BE49-F238E27FC236}">
                <a16:creationId xmlns:a16="http://schemas.microsoft.com/office/drawing/2014/main" id="{D55CF0C6-529C-8345-B7AD-64D7EC426921}"/>
              </a:ext>
            </a:extLst>
          </p:cNvPr>
          <p:cNvSpPr/>
          <p:nvPr/>
        </p:nvSpPr>
        <p:spPr>
          <a:xfrm>
            <a:off x="9784982" y="479895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3" name="Right Arrow 42">
            <a:extLst>
              <a:ext uri="{FF2B5EF4-FFF2-40B4-BE49-F238E27FC236}">
                <a16:creationId xmlns:a16="http://schemas.microsoft.com/office/drawing/2014/main" id="{7B20A022-9587-9548-8D14-16541BEEDB46}"/>
              </a:ext>
            </a:extLst>
          </p:cNvPr>
          <p:cNvSpPr/>
          <p:nvPr/>
        </p:nvSpPr>
        <p:spPr>
          <a:xfrm rot="5400000">
            <a:off x="8756960" y="4079601"/>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4" name="Right Arrow 43">
            <a:extLst>
              <a:ext uri="{FF2B5EF4-FFF2-40B4-BE49-F238E27FC236}">
                <a16:creationId xmlns:a16="http://schemas.microsoft.com/office/drawing/2014/main" id="{6D2D2187-67B0-F640-92A1-FDA5338C5BB1}"/>
              </a:ext>
            </a:extLst>
          </p:cNvPr>
          <p:cNvSpPr/>
          <p:nvPr/>
        </p:nvSpPr>
        <p:spPr>
          <a:xfrm rot="16200000" flipV="1">
            <a:off x="8792275" y="5453884"/>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 name="Bent Arrow 45">
            <a:extLst>
              <a:ext uri="{FF2B5EF4-FFF2-40B4-BE49-F238E27FC236}">
                <a16:creationId xmlns:a16="http://schemas.microsoft.com/office/drawing/2014/main" id="{8E7E9739-AE4B-4143-BFFA-D8FD31AA52A2}"/>
              </a:ext>
            </a:extLst>
          </p:cNvPr>
          <p:cNvSpPr/>
          <p:nvPr/>
        </p:nvSpPr>
        <p:spPr bwMode="auto">
          <a:xfrm rot="5400000">
            <a:off x="8128040" y="557178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7" name="Rounded Rectangular Callout 46">
            <a:extLst>
              <a:ext uri="{FF2B5EF4-FFF2-40B4-BE49-F238E27FC236}">
                <a16:creationId xmlns:a16="http://schemas.microsoft.com/office/drawing/2014/main" id="{5F81976E-B967-A243-B716-D9B3ECFD7DE1}"/>
              </a:ext>
            </a:extLst>
          </p:cNvPr>
          <p:cNvSpPr/>
          <p:nvPr/>
        </p:nvSpPr>
        <p:spPr bwMode="auto">
          <a:xfrm>
            <a:off x="7327561" y="1008303"/>
            <a:ext cx="3278365" cy="1391934"/>
          </a:xfrm>
          <a:prstGeom prst="wedgeRoundRectCallout">
            <a:avLst>
              <a:gd name="adj1" fmla="val -11557"/>
              <a:gd name="adj2" fmla="val 8858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interact with other systems. Systems Engineering tools like Function Flow Diagrams, QFD and FMEA can help find them</a:t>
            </a:r>
          </a:p>
        </p:txBody>
      </p:sp>
      <p:sp>
        <p:nvSpPr>
          <p:cNvPr id="48" name="Rectangle 47">
            <a:extLst>
              <a:ext uri="{FF2B5EF4-FFF2-40B4-BE49-F238E27FC236}">
                <a16:creationId xmlns:a16="http://schemas.microsoft.com/office/drawing/2014/main" id="{809B2587-37A4-C642-BFE5-5D3A4D97ACA8}"/>
              </a:ext>
            </a:extLst>
          </p:cNvPr>
          <p:cNvSpPr/>
          <p:nvPr/>
        </p:nvSpPr>
        <p:spPr bwMode="auto">
          <a:xfrm>
            <a:off x="5643880" y="3014896"/>
            <a:ext cx="2280921" cy="218069"/>
          </a:xfrm>
          <a:prstGeom prst="rect">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3452821853"/>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46F9C5-486B-4F1B-A913-85B54494FF4B}"/>
              </a:ext>
            </a:extLst>
          </p:cNvPr>
          <p:cNvSpPr/>
          <p:nvPr/>
        </p:nvSpPr>
        <p:spPr>
          <a:xfrm>
            <a:off x="246395" y="862080"/>
            <a:ext cx="8996163" cy="59444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1" name="Rectangle 2"/>
          <p:cNvSpPr>
            <a:spLocks noGrp="1" noChangeArrowheads="1"/>
          </p:cNvSpPr>
          <p:nvPr>
            <p:ph type="title"/>
          </p:nvPr>
        </p:nvSpPr>
        <p:spPr>
          <a:xfrm>
            <a:off x="61462" y="51454"/>
            <a:ext cx="12789417" cy="429570"/>
          </a:xfrm>
        </p:spPr>
        <p:txBody>
          <a:bodyPr/>
          <a:lstStyle/>
          <a:p>
            <a:pPr eaLnBrk="1" hangingPunct="1"/>
            <a:r>
              <a:rPr lang="en-GB" sz="3200" dirty="0">
                <a:latin typeface="Arial" charset="0"/>
              </a:rPr>
              <a:t>Example: Consistent Light: Robust to Variation?</a:t>
            </a:r>
            <a:endParaRPr lang="en-US" sz="3200" dirty="0">
              <a:latin typeface="Arial" charset="0"/>
            </a:endParaRPr>
          </a:p>
        </p:txBody>
      </p:sp>
      <p:graphicFrame>
        <p:nvGraphicFramePr>
          <p:cNvPr id="12290" name="Object 8"/>
          <p:cNvGraphicFramePr>
            <a:graphicFrameLocks noGrp="1" noChangeAspect="1"/>
          </p:cNvGraphicFramePr>
          <p:nvPr>
            <p:ph idx="4294967295"/>
            <p:extLst>
              <p:ext uri="{D42A27DB-BD31-4B8C-83A1-F6EECF244321}">
                <p14:modId xmlns:p14="http://schemas.microsoft.com/office/powerpoint/2010/main" val="4064206737"/>
              </p:ext>
            </p:extLst>
          </p:nvPr>
        </p:nvGraphicFramePr>
        <p:xfrm>
          <a:off x="432559" y="862080"/>
          <a:ext cx="8497801" cy="5856296"/>
        </p:xfrm>
        <a:graphic>
          <a:graphicData uri="http://schemas.openxmlformats.org/presentationml/2006/ole">
            <mc:AlternateContent xmlns:mc="http://schemas.openxmlformats.org/markup-compatibility/2006">
              <mc:Choice xmlns:v="urn:schemas-microsoft-com:vml" Requires="v">
                <p:oleObj spid="_x0000_s1028" name="Worksheet" r:id="rId3" imgW="14126016" imgH="9730763" progId="Excel.Sheet.8">
                  <p:embed/>
                </p:oleObj>
              </mc:Choice>
              <mc:Fallback>
                <p:oleObj name="Worksheet" r:id="rId3" imgW="14126016" imgH="9730763" progId="Excel.Sheet.8">
                  <p:embed/>
                  <p:pic>
                    <p:nvPicPr>
                      <p:cNvPr id="12290" name="Object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559" y="862080"/>
                        <a:ext cx="8497801" cy="585629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4015448958"/>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4" name="Picture 73">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6" name="Oval 75">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0" name="Picture 79">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81">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2" name="Rectangle 2"/>
          <p:cNvSpPr>
            <a:spLocks noGrp="1" noChangeArrowheads="1"/>
          </p:cNvSpPr>
          <p:nvPr>
            <p:ph type="title"/>
          </p:nvPr>
        </p:nvSpPr>
        <p:spPr>
          <a:xfrm>
            <a:off x="646111" y="609601"/>
            <a:ext cx="4793473" cy="1675975"/>
          </a:xfrm>
        </p:spPr>
        <p:txBody>
          <a:bodyPr vert="horz" lIns="91440" tIns="45720" rIns="91440" bIns="45720" rtlCol="0" anchor="t">
            <a:normAutofit/>
          </a:bodyPr>
          <a:lstStyle/>
          <a:p>
            <a:r>
              <a:rPr lang="en-US"/>
              <a:t>Exercise: P-Diagram </a:t>
            </a:r>
          </a:p>
        </p:txBody>
      </p:sp>
      <p:pic>
        <p:nvPicPr>
          <p:cNvPr id="6" name="Picture 6" descr="See the source image">
            <a:extLst>
              <a:ext uri="{FF2B5EF4-FFF2-40B4-BE49-F238E27FC236}">
                <a16:creationId xmlns:a16="http://schemas.microsoft.com/office/drawing/2014/main" id="{3C4BAC05-2440-4751-9398-283CA0A8691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1826" r="2" b="27416"/>
          <a:stretch/>
        </p:blipFill>
        <p:spPr bwMode="auto">
          <a:xfrm>
            <a:off x="6094412" y="609137"/>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4" name="Rectangle 83">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3" name="Rectangle 3"/>
          <p:cNvSpPr>
            <a:spLocks noGrp="1" noChangeArrowheads="1"/>
          </p:cNvSpPr>
          <p:nvPr>
            <p:ph type="body" sz="quarter" idx="16"/>
          </p:nvPr>
        </p:nvSpPr>
        <p:spPr>
          <a:xfrm>
            <a:off x="642175" y="2484544"/>
            <a:ext cx="4799145" cy="3763855"/>
          </a:xfrm>
        </p:spPr>
        <p:txBody>
          <a:bodyPr vert="horz" lIns="91440" tIns="45720" rIns="91440" bIns="45720" rtlCol="0">
            <a:normAutofit/>
          </a:bodyPr>
          <a:lstStyle/>
          <a:p>
            <a:pPr>
              <a:spcBef>
                <a:spcPts val="1000"/>
              </a:spcBef>
              <a:buClr>
                <a:schemeClr val="bg2">
                  <a:lumMod val="40000"/>
                  <a:lumOff val="60000"/>
                </a:schemeClr>
              </a:buClr>
              <a:buFont typeface="Wingdings 3" charset="2"/>
              <a:buChar char=""/>
            </a:pPr>
            <a:r>
              <a:rPr lang="en-US" dirty="0"/>
              <a:t>In Small teams</a:t>
            </a:r>
          </a:p>
          <a:p>
            <a:pPr>
              <a:spcBef>
                <a:spcPts val="1000"/>
              </a:spcBef>
              <a:buClr>
                <a:schemeClr val="bg2">
                  <a:lumMod val="40000"/>
                  <a:lumOff val="60000"/>
                </a:schemeClr>
              </a:buClr>
              <a:buFont typeface="Wingdings 3" charset="2"/>
              <a:buChar char=""/>
            </a:pPr>
            <a:endParaRPr lang="en-US" dirty="0"/>
          </a:p>
          <a:p>
            <a:pPr>
              <a:spcBef>
                <a:spcPts val="1000"/>
              </a:spcBef>
              <a:buClr>
                <a:schemeClr val="bg2">
                  <a:lumMod val="40000"/>
                  <a:lumOff val="60000"/>
                </a:schemeClr>
              </a:buClr>
              <a:buFont typeface="Wingdings 3" charset="2"/>
              <a:buChar char=""/>
            </a:pPr>
            <a:r>
              <a:rPr lang="en-US" dirty="0"/>
              <a:t>Consider your Mower  Concept </a:t>
            </a:r>
          </a:p>
          <a:p>
            <a:pPr>
              <a:spcBef>
                <a:spcPts val="1000"/>
              </a:spcBef>
              <a:buClr>
                <a:schemeClr val="bg2">
                  <a:lumMod val="40000"/>
                  <a:lumOff val="60000"/>
                </a:schemeClr>
              </a:buClr>
              <a:buFont typeface="Wingdings 3" charset="2"/>
              <a:buChar char=""/>
            </a:pPr>
            <a:r>
              <a:rPr lang="en-US" dirty="0"/>
              <a:t>Construct a P-Diagram for the output of green cut to the correct height</a:t>
            </a:r>
          </a:p>
          <a:p>
            <a:pPr>
              <a:spcBef>
                <a:spcPts val="1000"/>
              </a:spcBef>
              <a:buClr>
                <a:schemeClr val="bg2">
                  <a:lumMod val="40000"/>
                  <a:lumOff val="60000"/>
                </a:schemeClr>
              </a:buClr>
              <a:buFont typeface="Wingdings 3" charset="2"/>
              <a:buChar char=""/>
            </a:pPr>
            <a:endParaRPr lang="en-US" dirty="0"/>
          </a:p>
          <a:p>
            <a:pPr>
              <a:spcBef>
                <a:spcPts val="1000"/>
              </a:spcBef>
              <a:buClr>
                <a:schemeClr val="bg2">
                  <a:lumMod val="40000"/>
                  <a:lumOff val="60000"/>
                </a:schemeClr>
              </a:buClr>
              <a:buFont typeface="Wingdings 3" charset="2"/>
              <a:buChar char=""/>
            </a:pPr>
            <a:r>
              <a:rPr lang="en-US" dirty="0"/>
              <a:t>Time: 30 Minutes</a:t>
            </a:r>
          </a:p>
          <a:p>
            <a:pPr lvl="1"/>
            <a:endParaRPr lang="en-US" dirty="0"/>
          </a:p>
          <a:p>
            <a:pPr>
              <a:spcBef>
                <a:spcPts val="1000"/>
              </a:spcBef>
              <a:buClr>
                <a:schemeClr val="bg2">
                  <a:lumMod val="40000"/>
                  <a:lumOff val="60000"/>
                </a:schemeClr>
              </a:buClr>
              <a:buFont typeface="Wingdings 3" charset="2"/>
              <a:buChar char=""/>
            </a:pPr>
            <a:endParaRPr lang="en-US" dirty="0"/>
          </a:p>
          <a:p>
            <a:pPr>
              <a:spcBef>
                <a:spcPts val="1000"/>
              </a:spcBef>
              <a:buClr>
                <a:schemeClr val="bg2">
                  <a:lumMod val="40000"/>
                  <a:lumOff val="60000"/>
                </a:schemeClr>
              </a:buClr>
              <a:buFont typeface="Wingdings 3" charset="2"/>
              <a:buChar char=""/>
            </a:pPr>
            <a:endParaRPr lang="en-US" dirty="0"/>
          </a:p>
        </p:txBody>
      </p:sp>
      <p:pic>
        <p:nvPicPr>
          <p:cNvPr id="5" name="Picture 2" descr="See the source image">
            <a:extLst>
              <a:ext uri="{FF2B5EF4-FFF2-40B4-BE49-F238E27FC236}">
                <a16:creationId xmlns:a16="http://schemas.microsoft.com/office/drawing/2014/main" id="{A4825ECC-6C56-49B3-945E-0AC4ECDDBA7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9068" r="2" b="696"/>
          <a:stretch/>
        </p:blipFill>
        <p:spPr bwMode="auto">
          <a:xfrm>
            <a:off x="6094412" y="3482108"/>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16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815344-E717-5B48-A7D9-481AE7E414B4}"/>
              </a:ext>
            </a:extLst>
          </p:cNvPr>
          <p:cNvSpPr>
            <a:spLocks noGrp="1"/>
          </p:cNvSpPr>
          <p:nvPr>
            <p:ph type="title"/>
          </p:nvPr>
        </p:nvSpPr>
        <p:spPr>
          <a:xfrm>
            <a:off x="266917" y="51454"/>
            <a:ext cx="6489700" cy="419170"/>
          </a:xfrm>
        </p:spPr>
        <p:txBody>
          <a:bodyPr/>
          <a:lstStyle/>
          <a:p>
            <a:r>
              <a:rPr lang="en-US" sz="3200" dirty="0"/>
              <a:t>Case Study Example P-Diagram</a:t>
            </a:r>
          </a:p>
        </p:txBody>
      </p:sp>
      <p:pic>
        <p:nvPicPr>
          <p:cNvPr id="5" name="Picture 4" descr="A picture containing graphical user interface&#10;&#10;Description automatically generated">
            <a:extLst>
              <a:ext uri="{FF2B5EF4-FFF2-40B4-BE49-F238E27FC236}">
                <a16:creationId xmlns:a16="http://schemas.microsoft.com/office/drawing/2014/main" id="{E9960523-532A-4273-8EFE-102F1FFAE7D6}"/>
              </a:ext>
            </a:extLst>
          </p:cNvPr>
          <p:cNvPicPr>
            <a:picLocks noChangeAspect="1"/>
          </p:cNvPicPr>
          <p:nvPr/>
        </p:nvPicPr>
        <p:blipFill rotWithShape="1">
          <a:blip r:embed="rId2">
            <a:extLst>
              <a:ext uri="{28A0092B-C50C-407E-A947-70E740481C1C}">
                <a14:useLocalDpi xmlns:a14="http://schemas.microsoft.com/office/drawing/2010/main" val="0"/>
              </a:ext>
            </a:extLst>
          </a:blip>
          <a:srcRect t="15449" r="42831" b="20864"/>
          <a:stretch/>
        </p:blipFill>
        <p:spPr>
          <a:xfrm>
            <a:off x="399672" y="830423"/>
            <a:ext cx="9997843" cy="5976123"/>
          </a:xfrm>
          <a:prstGeom prst="rect">
            <a:avLst/>
          </a:prstGeom>
        </p:spPr>
      </p:pic>
    </p:spTree>
    <p:extLst>
      <p:ext uri="{BB962C8B-B14F-4D97-AF65-F5344CB8AC3E}">
        <p14:creationId xmlns:p14="http://schemas.microsoft.com/office/powerpoint/2010/main" val="1324403997"/>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0788"/>
            <a:ext cx="11010600" cy="664797"/>
          </a:xfrm>
        </p:spPr>
        <p:txBody>
          <a:bodyPr/>
          <a:lstStyle/>
          <a:p>
            <a:r>
              <a:rPr lang="en-US" sz="3600" dirty="0"/>
              <a:t>P - Diagram - Summary</a:t>
            </a:r>
          </a:p>
        </p:txBody>
      </p:sp>
      <p:sp>
        <p:nvSpPr>
          <p:cNvPr id="3" name="Content Placeholder 2"/>
          <p:cNvSpPr>
            <a:spLocks noGrp="1"/>
          </p:cNvSpPr>
          <p:nvPr>
            <p:ph type="body" sz="quarter" idx="16"/>
          </p:nvPr>
        </p:nvSpPr>
        <p:spPr>
          <a:xfrm>
            <a:off x="643683" y="1314646"/>
            <a:ext cx="2718704" cy="4359060"/>
          </a:xfrm>
        </p:spPr>
        <p:txBody>
          <a:bodyPr/>
          <a:lstStyle/>
          <a:p>
            <a:pPr marL="0" indent="0">
              <a:buNone/>
            </a:pPr>
            <a:r>
              <a:rPr lang="en-US" sz="2400" b="1" dirty="0"/>
              <a:t>Pros</a:t>
            </a:r>
          </a:p>
          <a:p>
            <a:r>
              <a:rPr lang="en-GB" dirty="0"/>
              <a:t>Straightforward to use</a:t>
            </a:r>
          </a:p>
          <a:p>
            <a:r>
              <a:rPr lang="en-GB" dirty="0"/>
              <a:t>Promotes discussion</a:t>
            </a:r>
          </a:p>
          <a:p>
            <a:r>
              <a:rPr lang="en-GB" dirty="0"/>
              <a:t>Captures external sources of Noise that can directly or indirectly affect system behaviour </a:t>
            </a:r>
          </a:p>
          <a:p>
            <a:r>
              <a:rPr lang="en-GB" dirty="0"/>
              <a:t>Identifies potential “side effects” – unwanted behaviours</a:t>
            </a:r>
          </a:p>
          <a:p>
            <a:pPr lvl="1"/>
            <a:endParaRPr lang="en-GB" sz="1800" dirty="0"/>
          </a:p>
        </p:txBody>
      </p:sp>
      <p:sp>
        <p:nvSpPr>
          <p:cNvPr id="4" name="Content Placeholder 3"/>
          <p:cNvSpPr>
            <a:spLocks noGrp="1"/>
          </p:cNvSpPr>
          <p:nvPr>
            <p:ph type="body" sz="quarter" idx="17"/>
          </p:nvPr>
        </p:nvSpPr>
        <p:spPr>
          <a:xfrm>
            <a:off x="3933097" y="1314646"/>
            <a:ext cx="2775026" cy="4359060"/>
          </a:xfrm>
        </p:spPr>
        <p:txBody>
          <a:bodyPr/>
          <a:lstStyle/>
          <a:p>
            <a:pPr marL="0" indent="0">
              <a:buNone/>
            </a:pPr>
            <a:r>
              <a:rPr lang="en-US" sz="2400" b="1" dirty="0"/>
              <a:t>Cons</a:t>
            </a:r>
          </a:p>
          <a:p>
            <a:r>
              <a:rPr lang="en-US" dirty="0"/>
              <a:t>Often results in many factors – but it is what it is!</a:t>
            </a:r>
          </a:p>
          <a:p>
            <a:r>
              <a:rPr lang="en-US" dirty="0"/>
              <a:t>Difficultly in bounding the “situation”</a:t>
            </a:r>
          </a:p>
        </p:txBody>
      </p:sp>
      <p:sp>
        <p:nvSpPr>
          <p:cNvPr id="6" name="Content Placeholder 3">
            <a:extLst>
              <a:ext uri="{FF2B5EF4-FFF2-40B4-BE49-F238E27FC236}">
                <a16:creationId xmlns:a16="http://schemas.microsoft.com/office/drawing/2014/main" id="{F2B02268-9BCC-0845-B3B5-083D5FD27DCF}"/>
              </a:ext>
            </a:extLst>
          </p:cNvPr>
          <p:cNvSpPr txBox="1">
            <a:spLocks/>
          </p:cNvSpPr>
          <p:nvPr/>
        </p:nvSpPr>
        <p:spPr bwMode="gray">
          <a:xfrm>
            <a:off x="7371422" y="1314646"/>
            <a:ext cx="2775026"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r>
              <a:rPr lang="en-US" sz="2000" kern="0" dirty="0"/>
              <a:t>Use a team to identify the various factors</a:t>
            </a:r>
          </a:p>
          <a:p>
            <a:r>
              <a:rPr lang="en-US" sz="2000" kern="0" dirty="0"/>
              <a:t>Take time to decide what’s in and what’s out of scope</a:t>
            </a:r>
          </a:p>
          <a:p>
            <a:r>
              <a:rPr lang="en-US" sz="2000" kern="0" dirty="0"/>
              <a:t>Clearly Define the output</a:t>
            </a:r>
          </a:p>
          <a:p>
            <a:r>
              <a:rPr lang="en-US" sz="2000" kern="0" dirty="0"/>
              <a:t>Be detailed and specific when defining the Noise and Control Factors</a:t>
            </a:r>
          </a:p>
        </p:txBody>
      </p:sp>
    </p:spTree>
    <p:extLst>
      <p:ext uri="{BB962C8B-B14F-4D97-AF65-F5344CB8AC3E}">
        <p14:creationId xmlns:p14="http://schemas.microsoft.com/office/powerpoint/2010/main" val="40976707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0" y="0"/>
            <a:ext cx="9404723" cy="1400530"/>
          </a:xfrm>
        </p:spPr>
        <p:txBody>
          <a:bodyPr/>
          <a:lstStyle/>
          <a:p>
            <a:pPr eaLnBrk="1" hangingPunct="1"/>
            <a:r>
              <a:rPr lang="en-GB" sz="3600" dirty="0">
                <a:latin typeface="Arial" charset="0"/>
              </a:rPr>
              <a:t>Prioritising Control and Noise Factors</a:t>
            </a:r>
          </a:p>
        </p:txBody>
      </p:sp>
      <p:sp>
        <p:nvSpPr>
          <p:cNvPr id="118787" name="Rectangle 3"/>
          <p:cNvSpPr>
            <a:spLocks noGrp="1" noChangeArrowheads="1"/>
          </p:cNvSpPr>
          <p:nvPr>
            <p:ph idx="1"/>
          </p:nvPr>
        </p:nvSpPr>
        <p:spPr>
          <a:xfrm>
            <a:off x="1424098" y="2305615"/>
            <a:ext cx="9343804" cy="2246769"/>
          </a:xfrm>
        </p:spPr>
        <p:txBody>
          <a:bodyPr>
            <a:normAutofit/>
          </a:bodyPr>
          <a:lstStyle/>
          <a:p>
            <a:pPr eaLnBrk="1" hangingPunct="1"/>
            <a:r>
              <a:rPr lang="en-GB" sz="2000" dirty="0">
                <a:latin typeface="Arial" charset="0"/>
              </a:rPr>
              <a:t>It is not uncommon for a P-Diagram to identify 50-100 noise factors and 20-50 control factors (design parameters)</a:t>
            </a:r>
          </a:p>
          <a:p>
            <a:pPr eaLnBrk="1" hangingPunct="1"/>
            <a:r>
              <a:rPr lang="en-GB" sz="2000" dirty="0">
                <a:latin typeface="Arial" charset="0"/>
              </a:rPr>
              <a:t>It is not possible to study all of these, nor is it necessary as the Pareto principle often applies (80% of the variation is due to 20% of the Noise factors)</a:t>
            </a:r>
          </a:p>
          <a:p>
            <a:pPr eaLnBrk="1" hangingPunct="1"/>
            <a:r>
              <a:rPr lang="en-GB" sz="2000" dirty="0">
                <a:latin typeface="Arial" charset="0"/>
              </a:rPr>
              <a:t>Our task is therefore to determine which of the identified noise factors are the most likely – this can be achieved using a What-Why Table </a:t>
            </a:r>
          </a:p>
        </p:txBody>
      </p:sp>
    </p:spTree>
    <p:extLst>
      <p:ext uri="{BB962C8B-B14F-4D97-AF65-F5344CB8AC3E}">
        <p14:creationId xmlns:p14="http://schemas.microsoft.com/office/powerpoint/2010/main" val="3623792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529636-DED3-4A1E-B1BA-7DA337CE299F}"/>
              </a:ext>
            </a:extLst>
          </p:cNvPr>
          <p:cNvSpPr/>
          <p:nvPr/>
        </p:nvSpPr>
        <p:spPr>
          <a:xfrm>
            <a:off x="567088" y="1477574"/>
            <a:ext cx="4235026" cy="173796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105" name="Rectangle 2"/>
          <p:cNvSpPr>
            <a:spLocks noGrp="1" noChangeArrowheads="1"/>
          </p:cNvSpPr>
          <p:nvPr>
            <p:ph type="title"/>
          </p:nvPr>
        </p:nvSpPr>
        <p:spPr>
          <a:xfrm>
            <a:off x="103660" y="15735"/>
            <a:ext cx="11010600" cy="664797"/>
          </a:xfrm>
        </p:spPr>
        <p:txBody>
          <a:bodyPr/>
          <a:lstStyle/>
          <a:p>
            <a:r>
              <a:rPr lang="en-GB" altLang="en-US" dirty="0"/>
              <a:t>What-Why Table</a:t>
            </a:r>
          </a:p>
        </p:txBody>
      </p:sp>
      <p:sp>
        <p:nvSpPr>
          <p:cNvPr id="47106" name="Rectangle 3"/>
          <p:cNvSpPr>
            <a:spLocks noGrp="1" noChangeArrowheads="1"/>
          </p:cNvSpPr>
          <p:nvPr>
            <p:ph type="body" sz="quarter" idx="16"/>
          </p:nvPr>
        </p:nvSpPr>
        <p:spPr>
          <a:xfrm>
            <a:off x="7526840" y="1194105"/>
            <a:ext cx="4098072" cy="5448984"/>
          </a:xfrm>
        </p:spPr>
        <p:txBody>
          <a:bodyPr/>
          <a:lstStyle/>
          <a:p>
            <a:pPr marL="0" indent="0">
              <a:buNone/>
            </a:pPr>
            <a:r>
              <a:rPr lang="en-GB" altLang="en-US" dirty="0"/>
              <a:t>What is it? </a:t>
            </a:r>
          </a:p>
          <a:p>
            <a:r>
              <a:rPr lang="en-GB" altLang="en-US" sz="1600" dirty="0"/>
              <a:t>The What-Why table allows a design team to assess which factors are most likely to influence the robustness of a nominal design </a:t>
            </a:r>
          </a:p>
          <a:p>
            <a:r>
              <a:rPr lang="en-GB" altLang="en-US" sz="1600" dirty="0"/>
              <a:t>Certain indirect noise factors will only influence certain design parameters (control factors). This relationship is not evident in a P-diagram but can be captured through the construction of a What-Why table</a:t>
            </a:r>
            <a:endParaRPr lang="en-GB" altLang="ja-JP" sz="1600" dirty="0"/>
          </a:p>
          <a:p>
            <a:pPr marL="0" indent="0">
              <a:buNone/>
            </a:pPr>
            <a:r>
              <a:rPr lang="en-GB" altLang="en-US" dirty="0"/>
              <a:t>How to do it</a:t>
            </a:r>
          </a:p>
          <a:p>
            <a:r>
              <a:rPr lang="en-GB" altLang="en-US" sz="1600" dirty="0"/>
              <a:t>Each noise factor is assessed as to how much variation it might cause around the nominal value of each design parameter (control factor)</a:t>
            </a:r>
          </a:p>
          <a:p>
            <a:r>
              <a:rPr lang="en-GB" altLang="en-US" sz="1600" dirty="0"/>
              <a:t>Noise factors with no relationship to any design parameter (control factors) are direct noise factors and are dealt with separately.</a:t>
            </a:r>
          </a:p>
        </p:txBody>
      </p:sp>
      <p:pic>
        <p:nvPicPr>
          <p:cNvPr id="3" name="Picture 2">
            <a:extLst>
              <a:ext uri="{FF2B5EF4-FFF2-40B4-BE49-F238E27FC236}">
                <a16:creationId xmlns:a16="http://schemas.microsoft.com/office/drawing/2014/main" id="{E4DD6E31-36A6-1347-B1C3-E3D7AEDA435C}"/>
              </a:ext>
            </a:extLst>
          </p:cNvPr>
          <p:cNvPicPr>
            <a:picLocks noChangeAspect="1"/>
          </p:cNvPicPr>
          <p:nvPr/>
        </p:nvPicPr>
        <p:blipFill>
          <a:blip r:embed="rId3"/>
          <a:stretch>
            <a:fillRect/>
          </a:stretch>
        </p:blipFill>
        <p:spPr>
          <a:xfrm>
            <a:off x="645208" y="1547329"/>
            <a:ext cx="4081670" cy="1563332"/>
          </a:xfrm>
          <a:prstGeom prst="rect">
            <a:avLst/>
          </a:prstGeom>
        </p:spPr>
      </p:pic>
      <p:pic>
        <p:nvPicPr>
          <p:cNvPr id="4" name="Picture 3" descr="Table&#10;&#10;Description automatically generated with low confidence">
            <a:extLst>
              <a:ext uri="{FF2B5EF4-FFF2-40B4-BE49-F238E27FC236}">
                <a16:creationId xmlns:a16="http://schemas.microsoft.com/office/drawing/2014/main" id="{1D4BEF88-8F0B-45F1-AC9E-B61561C14A94}"/>
              </a:ext>
            </a:extLst>
          </p:cNvPr>
          <p:cNvPicPr>
            <a:picLocks noChangeAspect="1"/>
          </p:cNvPicPr>
          <p:nvPr/>
        </p:nvPicPr>
        <p:blipFill rotWithShape="1">
          <a:blip r:embed="rId4">
            <a:extLst>
              <a:ext uri="{28A0092B-C50C-407E-A947-70E740481C1C}">
                <a14:useLocalDpi xmlns:a14="http://schemas.microsoft.com/office/drawing/2010/main" val="0"/>
              </a:ext>
            </a:extLst>
          </a:blip>
          <a:srcRect l="-19371" t="15188" r="19371" b="30306"/>
          <a:stretch/>
        </p:blipFill>
        <p:spPr>
          <a:xfrm>
            <a:off x="-756953" y="4056177"/>
            <a:ext cx="7920762" cy="2316471"/>
          </a:xfrm>
          <a:prstGeom prst="rect">
            <a:avLst/>
          </a:prstGeom>
        </p:spPr>
      </p:pic>
      <p:sp>
        <p:nvSpPr>
          <p:cNvPr id="6" name="Arrow: Bent 5">
            <a:extLst>
              <a:ext uri="{FF2B5EF4-FFF2-40B4-BE49-F238E27FC236}">
                <a16:creationId xmlns:a16="http://schemas.microsoft.com/office/drawing/2014/main" id="{41141C06-6847-4A74-8254-6286FBAF6E0E}"/>
              </a:ext>
            </a:extLst>
          </p:cNvPr>
          <p:cNvSpPr/>
          <p:nvPr/>
        </p:nvSpPr>
        <p:spPr>
          <a:xfrm rot="5400000">
            <a:off x="4984798" y="2901988"/>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1402635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131418" y="129666"/>
            <a:ext cx="10079382" cy="1400530"/>
          </a:xfrm>
        </p:spPr>
        <p:txBody>
          <a:bodyPr/>
          <a:lstStyle/>
          <a:p>
            <a:r>
              <a:rPr lang="en-GB" altLang="en-US" sz="3200" dirty="0"/>
              <a:t>Process for Constructing a What-Why Table</a:t>
            </a:r>
          </a:p>
        </p:txBody>
      </p:sp>
      <p:sp>
        <p:nvSpPr>
          <p:cNvPr id="49154" name="Rectangle 3"/>
          <p:cNvSpPr>
            <a:spLocks noGrp="1" noChangeArrowheads="1"/>
          </p:cNvSpPr>
          <p:nvPr>
            <p:ph idx="1"/>
          </p:nvPr>
        </p:nvSpPr>
        <p:spPr>
          <a:xfrm>
            <a:off x="1718378" y="1356059"/>
            <a:ext cx="8229600" cy="4914894"/>
          </a:xfrm>
        </p:spPr>
        <p:txBody>
          <a:bodyPr>
            <a:normAutofit fontScale="70000" lnSpcReduction="20000"/>
          </a:bodyPr>
          <a:lstStyle/>
          <a:p>
            <a:pPr marL="0" indent="0">
              <a:lnSpc>
                <a:spcPct val="120000"/>
              </a:lnSpc>
              <a:spcBef>
                <a:spcPts val="0"/>
              </a:spcBef>
              <a:buNone/>
            </a:pPr>
            <a:r>
              <a:rPr lang="en-GB" altLang="en-US" sz="1700" b="1" dirty="0"/>
              <a:t>Step 1:	</a:t>
            </a:r>
          </a:p>
          <a:p>
            <a:pPr>
              <a:lnSpc>
                <a:spcPct val="120000"/>
              </a:lnSpc>
              <a:spcBef>
                <a:spcPts val="0"/>
              </a:spcBef>
            </a:pPr>
            <a:r>
              <a:rPr lang="en-GB" altLang="en-US" dirty="0"/>
              <a:t>Using the P-diagram, the Design Parameters (Control Factors) are listed down the left hand side of the table and all Noise Factors are listed across the top</a:t>
            </a:r>
          </a:p>
          <a:p>
            <a:pPr marL="0" indent="0">
              <a:lnSpc>
                <a:spcPct val="120000"/>
              </a:lnSpc>
              <a:spcBef>
                <a:spcPts val="0"/>
              </a:spcBef>
              <a:buNone/>
            </a:pPr>
            <a:r>
              <a:rPr lang="en-GB" altLang="en-US" sz="1700" b="1" dirty="0"/>
              <a:t>Step 2:</a:t>
            </a:r>
          </a:p>
          <a:p>
            <a:pPr>
              <a:lnSpc>
                <a:spcPct val="120000"/>
              </a:lnSpc>
              <a:spcBef>
                <a:spcPts val="0"/>
              </a:spcBef>
            </a:pPr>
            <a:r>
              <a:rPr lang="en-GB" altLang="en-US" dirty="0"/>
              <a:t>Each Design Parameter (Control Factor) is given a weighing in terms of the strength of it’</a:t>
            </a:r>
            <a:r>
              <a:rPr lang="en-GB" altLang="ja-JP" dirty="0"/>
              <a:t>s potential EFFECT on the selected output Y.  In other words:</a:t>
            </a:r>
          </a:p>
          <a:p>
            <a:pPr lvl="1">
              <a:lnSpc>
                <a:spcPct val="120000"/>
              </a:lnSpc>
              <a:spcBef>
                <a:spcPts val="0"/>
              </a:spcBef>
            </a:pPr>
            <a:r>
              <a:rPr lang="en-GB" altLang="en-US" dirty="0"/>
              <a:t>How sensitive do we think the output is to variation in this design parameter ? -</a:t>
            </a:r>
            <a:br>
              <a:rPr lang="en-GB" altLang="en-US" dirty="0"/>
            </a:br>
            <a:r>
              <a:rPr lang="en-GB" altLang="en-US" dirty="0"/>
              <a:t>If the design parameter varies, within its expected range, will we see a little or a lot of variation in the output?</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3:</a:t>
            </a:r>
          </a:p>
          <a:p>
            <a:pPr>
              <a:lnSpc>
                <a:spcPct val="120000"/>
              </a:lnSpc>
              <a:spcBef>
                <a:spcPts val="0"/>
              </a:spcBef>
            </a:pPr>
            <a:r>
              <a:rPr lang="en-GB" altLang="en-US" dirty="0"/>
              <a:t>The body of the table is populated by rating how the expected variation in each Noise Factor will change the value of the Design Parameter and thereby affect its ability to achieve the required target output. The question is: “Does the variation in the Noise Factor cause variation in the Design Parameter?” If yes – by how much?</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4:</a:t>
            </a:r>
          </a:p>
          <a:p>
            <a:pPr>
              <a:lnSpc>
                <a:spcPct val="120000"/>
              </a:lnSpc>
              <a:spcBef>
                <a:spcPts val="0"/>
              </a:spcBef>
            </a:pPr>
            <a:r>
              <a:rPr lang="en-GB" altLang="en-US" dirty="0"/>
              <a:t>The values from step 3 and 4 are multiplied together and summed by row and column to enable prioritisation. </a:t>
            </a:r>
          </a:p>
          <a:p>
            <a:endParaRPr lang="en-GB" altLang="en-US" dirty="0"/>
          </a:p>
        </p:txBody>
      </p:sp>
    </p:spTree>
    <p:extLst>
      <p:ext uri="{BB962C8B-B14F-4D97-AF65-F5344CB8AC3E}">
        <p14:creationId xmlns:p14="http://schemas.microsoft.com/office/powerpoint/2010/main" val="39529376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41"/>
          <p:cNvSpPr>
            <a:spLocks noGrp="1"/>
          </p:cNvSpPr>
          <p:nvPr>
            <p:ph type="title"/>
          </p:nvPr>
        </p:nvSpPr>
        <p:spPr>
          <a:xfrm>
            <a:off x="164308" y="81760"/>
            <a:ext cx="9260682" cy="1041400"/>
          </a:xfrm>
        </p:spPr>
        <p:txBody>
          <a:bodyPr/>
          <a:lstStyle/>
          <a:p>
            <a:r>
              <a:rPr lang="en-GB" sz="2800" dirty="0">
                <a:latin typeface="Arial" charset="0"/>
              </a:rPr>
              <a:t>Extract from a What and Why table for a Braking System</a:t>
            </a:r>
          </a:p>
        </p:txBody>
      </p:sp>
      <p:sp>
        <p:nvSpPr>
          <p:cNvPr id="9" name="Rectangle 14"/>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0" name="Rectangle 15"/>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4" name="Rectangle 16"/>
          <p:cNvSpPr>
            <a:spLocks noChangeArrowheads="1"/>
          </p:cNvSpPr>
          <p:nvPr/>
        </p:nvSpPr>
        <p:spPr bwMode="auto">
          <a:xfrm>
            <a:off x="1999019" y="3203575"/>
            <a:ext cx="1266825" cy="1568450"/>
          </a:xfrm>
          <a:prstGeom prst="rect">
            <a:avLst/>
          </a:prstGeom>
          <a:solidFill>
            <a:srgbClr val="FF9999"/>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2" name="Rectangle 17"/>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6" name="Rectangle 18"/>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657" name="Rectangle 19"/>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658" name="Rectangle 20"/>
          <p:cNvSpPr>
            <a:spLocks noChangeArrowheads="1"/>
          </p:cNvSpPr>
          <p:nvPr/>
        </p:nvSpPr>
        <p:spPr bwMode="auto">
          <a:xfrm>
            <a:off x="5567363" y="2070101"/>
            <a:ext cx="52541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27659" name="Rectangle 21"/>
          <p:cNvSpPr>
            <a:spLocks noChangeArrowheads="1"/>
          </p:cNvSpPr>
          <p:nvPr/>
        </p:nvSpPr>
        <p:spPr bwMode="auto">
          <a:xfrm>
            <a:off x="5672140" y="2228851"/>
            <a:ext cx="29027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27660" name="Rectangle 22"/>
          <p:cNvSpPr>
            <a:spLocks noChangeArrowheads="1"/>
          </p:cNvSpPr>
          <p:nvPr/>
        </p:nvSpPr>
        <p:spPr bwMode="auto">
          <a:xfrm>
            <a:off x="6207129" y="2992537"/>
            <a:ext cx="347657"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27661" name="Rectangle 23"/>
          <p:cNvSpPr>
            <a:spLocks noChangeArrowheads="1"/>
          </p:cNvSpPr>
          <p:nvPr/>
        </p:nvSpPr>
        <p:spPr bwMode="auto">
          <a:xfrm>
            <a:off x="6730737" y="2991695"/>
            <a:ext cx="433387" cy="1547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27662" name="Rectangle 24"/>
          <p:cNvSpPr>
            <a:spLocks noChangeArrowheads="1"/>
          </p:cNvSpPr>
          <p:nvPr/>
        </p:nvSpPr>
        <p:spPr bwMode="auto">
          <a:xfrm>
            <a:off x="7230473" y="2980739"/>
            <a:ext cx="5409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27663" name="Rectangle 25"/>
          <p:cNvSpPr>
            <a:spLocks noChangeArrowheads="1"/>
          </p:cNvSpPr>
          <p:nvPr/>
        </p:nvSpPr>
        <p:spPr bwMode="auto">
          <a:xfrm>
            <a:off x="7808527" y="2925763"/>
            <a:ext cx="51752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4" name="Rectangle 26"/>
          <p:cNvSpPr>
            <a:spLocks noChangeArrowheads="1"/>
          </p:cNvSpPr>
          <p:nvPr/>
        </p:nvSpPr>
        <p:spPr bwMode="auto">
          <a:xfrm>
            <a:off x="7907867" y="3073399"/>
            <a:ext cx="334963" cy="1587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27665" name="Rectangle 27"/>
          <p:cNvSpPr>
            <a:spLocks noChangeArrowheads="1"/>
          </p:cNvSpPr>
          <p:nvPr/>
        </p:nvSpPr>
        <p:spPr bwMode="auto">
          <a:xfrm>
            <a:off x="8336499" y="2942382"/>
            <a:ext cx="48946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6" name="Rectangle 28"/>
          <p:cNvSpPr>
            <a:spLocks noChangeArrowheads="1"/>
          </p:cNvSpPr>
          <p:nvPr/>
        </p:nvSpPr>
        <p:spPr bwMode="auto">
          <a:xfrm>
            <a:off x="8379620" y="3078581"/>
            <a:ext cx="41115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27667" name="Rectangle 29"/>
          <p:cNvSpPr>
            <a:spLocks noChangeArrowheads="1"/>
          </p:cNvSpPr>
          <p:nvPr/>
        </p:nvSpPr>
        <p:spPr bwMode="auto">
          <a:xfrm>
            <a:off x="9009064" y="2948803"/>
            <a:ext cx="358236"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27668" name="Rectangle 30"/>
          <p:cNvSpPr>
            <a:spLocks noChangeArrowheads="1"/>
          </p:cNvSpPr>
          <p:nvPr/>
        </p:nvSpPr>
        <p:spPr bwMode="auto">
          <a:xfrm>
            <a:off x="8875178" y="3098609"/>
            <a:ext cx="538699"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27669" name="Rectangle 31"/>
          <p:cNvSpPr>
            <a:spLocks noChangeArrowheads="1"/>
          </p:cNvSpPr>
          <p:nvPr/>
        </p:nvSpPr>
        <p:spPr bwMode="auto">
          <a:xfrm>
            <a:off x="2757488" y="3281361"/>
            <a:ext cx="374577"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27670" name="Rectangle 32"/>
          <p:cNvSpPr>
            <a:spLocks noChangeArrowheads="1"/>
          </p:cNvSpPr>
          <p:nvPr/>
        </p:nvSpPr>
        <p:spPr bwMode="auto">
          <a:xfrm>
            <a:off x="2673036" y="3423825"/>
            <a:ext cx="62610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27671" name="Rectangle 33"/>
          <p:cNvSpPr>
            <a:spLocks noChangeArrowheads="1"/>
          </p:cNvSpPr>
          <p:nvPr/>
        </p:nvSpPr>
        <p:spPr bwMode="auto">
          <a:xfrm>
            <a:off x="3540125" y="337820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72" name="Rectangle 34"/>
          <p:cNvSpPr>
            <a:spLocks noChangeArrowheads="1"/>
          </p:cNvSpPr>
          <p:nvPr/>
        </p:nvSpPr>
        <p:spPr bwMode="auto">
          <a:xfrm>
            <a:off x="4679950" y="33813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3" name="Rectangle 35"/>
          <p:cNvSpPr>
            <a:spLocks noChangeArrowheads="1"/>
          </p:cNvSpPr>
          <p:nvPr/>
        </p:nvSpPr>
        <p:spPr bwMode="auto">
          <a:xfrm>
            <a:off x="5789615" y="338137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4" name="Rectangle 36"/>
          <p:cNvSpPr>
            <a:spLocks noChangeArrowheads="1"/>
          </p:cNvSpPr>
          <p:nvPr/>
        </p:nvSpPr>
        <p:spPr bwMode="auto">
          <a:xfrm>
            <a:off x="6342064" y="338137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75" name="Rectangle 37"/>
          <p:cNvSpPr>
            <a:spLocks noChangeArrowheads="1"/>
          </p:cNvSpPr>
          <p:nvPr/>
        </p:nvSpPr>
        <p:spPr bwMode="auto">
          <a:xfrm>
            <a:off x="9561514" y="337978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27676" name="Rectangle 38"/>
          <p:cNvSpPr>
            <a:spLocks noChangeArrowheads="1"/>
          </p:cNvSpPr>
          <p:nvPr/>
        </p:nvSpPr>
        <p:spPr bwMode="auto">
          <a:xfrm>
            <a:off x="2808288" y="3671844"/>
            <a:ext cx="51752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27677" name="Rectangle 39"/>
          <p:cNvSpPr>
            <a:spLocks noChangeArrowheads="1"/>
          </p:cNvSpPr>
          <p:nvPr/>
        </p:nvSpPr>
        <p:spPr bwMode="auto">
          <a:xfrm>
            <a:off x="3540125" y="375602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78" name="Rectangle 40"/>
          <p:cNvSpPr>
            <a:spLocks noChangeArrowheads="1"/>
          </p:cNvSpPr>
          <p:nvPr/>
        </p:nvSpPr>
        <p:spPr bwMode="auto">
          <a:xfrm>
            <a:off x="4679950" y="375920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9" name="Rectangle 41"/>
          <p:cNvSpPr>
            <a:spLocks noChangeArrowheads="1"/>
          </p:cNvSpPr>
          <p:nvPr/>
        </p:nvSpPr>
        <p:spPr bwMode="auto">
          <a:xfrm>
            <a:off x="5789614" y="375920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0" name="Rectangle 42"/>
          <p:cNvSpPr>
            <a:spLocks noChangeArrowheads="1"/>
          </p:cNvSpPr>
          <p:nvPr/>
        </p:nvSpPr>
        <p:spPr bwMode="auto">
          <a:xfrm>
            <a:off x="6342065" y="375920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1" name="Rectangle 43"/>
          <p:cNvSpPr>
            <a:spLocks noChangeArrowheads="1"/>
          </p:cNvSpPr>
          <p:nvPr/>
        </p:nvSpPr>
        <p:spPr bwMode="auto">
          <a:xfrm>
            <a:off x="9528176" y="375761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27682" name="Rectangle 44"/>
          <p:cNvSpPr>
            <a:spLocks noChangeArrowheads="1"/>
          </p:cNvSpPr>
          <p:nvPr/>
        </p:nvSpPr>
        <p:spPr bwMode="auto">
          <a:xfrm>
            <a:off x="2725536" y="4032252"/>
            <a:ext cx="53498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27683" name="Rectangle 45"/>
          <p:cNvSpPr>
            <a:spLocks noChangeArrowheads="1"/>
          </p:cNvSpPr>
          <p:nvPr/>
        </p:nvSpPr>
        <p:spPr bwMode="auto">
          <a:xfrm>
            <a:off x="2733011" y="4196455"/>
            <a:ext cx="43338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27684" name="Rectangle 46"/>
          <p:cNvSpPr>
            <a:spLocks noChangeArrowheads="1"/>
          </p:cNvSpPr>
          <p:nvPr/>
        </p:nvSpPr>
        <p:spPr bwMode="auto">
          <a:xfrm>
            <a:off x="3540125" y="413385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85" name="Rectangle 47"/>
          <p:cNvSpPr>
            <a:spLocks noChangeArrowheads="1"/>
          </p:cNvSpPr>
          <p:nvPr/>
        </p:nvSpPr>
        <p:spPr bwMode="auto">
          <a:xfrm>
            <a:off x="4679950"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6" name="Rectangle 48"/>
          <p:cNvSpPr>
            <a:spLocks noChangeArrowheads="1"/>
          </p:cNvSpPr>
          <p:nvPr/>
        </p:nvSpPr>
        <p:spPr bwMode="auto">
          <a:xfrm>
            <a:off x="5233989"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7" name="Rectangle 49"/>
          <p:cNvSpPr>
            <a:spLocks noChangeArrowheads="1"/>
          </p:cNvSpPr>
          <p:nvPr/>
        </p:nvSpPr>
        <p:spPr bwMode="auto">
          <a:xfrm>
            <a:off x="6342065" y="413702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8" name="Rectangle 50"/>
          <p:cNvSpPr>
            <a:spLocks noChangeArrowheads="1"/>
          </p:cNvSpPr>
          <p:nvPr/>
        </p:nvSpPr>
        <p:spPr bwMode="auto">
          <a:xfrm>
            <a:off x="9561514" y="413543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27689" name="Rectangle 51"/>
          <p:cNvSpPr>
            <a:spLocks noChangeArrowheads="1"/>
          </p:cNvSpPr>
          <p:nvPr/>
        </p:nvSpPr>
        <p:spPr bwMode="auto">
          <a:xfrm>
            <a:off x="2092327" y="4433888"/>
            <a:ext cx="479185"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27690" name="Rectangle 52"/>
          <p:cNvSpPr>
            <a:spLocks noChangeArrowheads="1"/>
          </p:cNvSpPr>
          <p:nvPr/>
        </p:nvSpPr>
        <p:spPr bwMode="auto">
          <a:xfrm>
            <a:off x="2020888" y="4594226"/>
            <a:ext cx="594834"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27691" name="Rectangle 53"/>
          <p:cNvSpPr>
            <a:spLocks noChangeArrowheads="1"/>
          </p:cNvSpPr>
          <p:nvPr/>
        </p:nvSpPr>
        <p:spPr bwMode="auto">
          <a:xfrm>
            <a:off x="2724632" y="4437164"/>
            <a:ext cx="47735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27692" name="Rectangle 54"/>
          <p:cNvSpPr>
            <a:spLocks noChangeArrowheads="1"/>
          </p:cNvSpPr>
          <p:nvPr/>
        </p:nvSpPr>
        <p:spPr bwMode="auto">
          <a:xfrm>
            <a:off x="2798763" y="4594225"/>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27693" name="Rectangle 55"/>
          <p:cNvSpPr>
            <a:spLocks noChangeArrowheads="1"/>
          </p:cNvSpPr>
          <p:nvPr/>
        </p:nvSpPr>
        <p:spPr bwMode="auto">
          <a:xfrm>
            <a:off x="3540125" y="45116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94" name="Rectangle 56"/>
          <p:cNvSpPr>
            <a:spLocks noChangeArrowheads="1"/>
          </p:cNvSpPr>
          <p:nvPr/>
        </p:nvSpPr>
        <p:spPr bwMode="auto">
          <a:xfrm>
            <a:off x="4125915"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5" name="Rectangle 57"/>
          <p:cNvSpPr>
            <a:spLocks noChangeArrowheads="1"/>
          </p:cNvSpPr>
          <p:nvPr/>
        </p:nvSpPr>
        <p:spPr bwMode="auto">
          <a:xfrm>
            <a:off x="6342064" y="451485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96" name="Rectangle 58"/>
          <p:cNvSpPr>
            <a:spLocks noChangeArrowheads="1"/>
          </p:cNvSpPr>
          <p:nvPr/>
        </p:nvSpPr>
        <p:spPr bwMode="auto">
          <a:xfrm>
            <a:off x="6896100" y="451485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7" name="Rectangle 59"/>
          <p:cNvSpPr>
            <a:spLocks noChangeArrowheads="1"/>
          </p:cNvSpPr>
          <p:nvPr/>
        </p:nvSpPr>
        <p:spPr bwMode="auto">
          <a:xfrm>
            <a:off x="7450140"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8" name="Rectangle 60"/>
          <p:cNvSpPr>
            <a:spLocks noChangeArrowheads="1"/>
          </p:cNvSpPr>
          <p:nvPr/>
        </p:nvSpPr>
        <p:spPr bwMode="auto">
          <a:xfrm>
            <a:off x="9528176" y="451326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27699" name="Rectangle 61"/>
          <p:cNvSpPr>
            <a:spLocks noChangeArrowheads="1"/>
          </p:cNvSpPr>
          <p:nvPr/>
        </p:nvSpPr>
        <p:spPr bwMode="auto">
          <a:xfrm>
            <a:off x="4083052"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0" name="Rectangle 62"/>
          <p:cNvSpPr>
            <a:spLocks noChangeArrowheads="1"/>
          </p:cNvSpPr>
          <p:nvPr/>
        </p:nvSpPr>
        <p:spPr bwMode="auto">
          <a:xfrm>
            <a:off x="4605339" y="4822825"/>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7701" name="Rectangle 63"/>
          <p:cNvSpPr>
            <a:spLocks noChangeArrowheads="1"/>
          </p:cNvSpPr>
          <p:nvPr/>
        </p:nvSpPr>
        <p:spPr bwMode="auto">
          <a:xfrm>
            <a:off x="5192714" y="4822825"/>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7702" name="Rectangle 64"/>
          <p:cNvSpPr>
            <a:spLocks noChangeArrowheads="1"/>
          </p:cNvSpPr>
          <p:nvPr/>
        </p:nvSpPr>
        <p:spPr bwMode="auto">
          <a:xfrm>
            <a:off x="5746751"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7703" name="Rectangle 65"/>
          <p:cNvSpPr>
            <a:spLocks noChangeArrowheads="1"/>
          </p:cNvSpPr>
          <p:nvPr/>
        </p:nvSpPr>
        <p:spPr bwMode="auto">
          <a:xfrm>
            <a:off x="6300789"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7704" name="Rectangle 66"/>
          <p:cNvSpPr>
            <a:spLocks noChangeArrowheads="1"/>
          </p:cNvSpPr>
          <p:nvPr/>
        </p:nvSpPr>
        <p:spPr bwMode="auto">
          <a:xfrm>
            <a:off x="6854827"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5" name="Rectangle 67"/>
          <p:cNvSpPr>
            <a:spLocks noChangeArrowheads="1"/>
          </p:cNvSpPr>
          <p:nvPr/>
        </p:nvSpPr>
        <p:spPr bwMode="auto">
          <a:xfrm>
            <a:off x="7408865"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6" name="Rectangle 68"/>
          <p:cNvSpPr>
            <a:spLocks noChangeArrowheads="1"/>
          </p:cNvSpPr>
          <p:nvPr/>
        </p:nvSpPr>
        <p:spPr bwMode="auto">
          <a:xfrm>
            <a:off x="7996240"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7" name="Rectangle 69"/>
          <p:cNvSpPr>
            <a:spLocks noChangeArrowheads="1"/>
          </p:cNvSpPr>
          <p:nvPr/>
        </p:nvSpPr>
        <p:spPr bwMode="auto">
          <a:xfrm>
            <a:off x="8550277"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8" name="Rectangle 70"/>
          <p:cNvSpPr>
            <a:spLocks noChangeArrowheads="1"/>
          </p:cNvSpPr>
          <p:nvPr/>
        </p:nvSpPr>
        <p:spPr bwMode="auto">
          <a:xfrm>
            <a:off x="9104315"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9" name="Rectangle 71"/>
          <p:cNvSpPr>
            <a:spLocks noChangeArrowheads="1"/>
          </p:cNvSpPr>
          <p:nvPr/>
        </p:nvSpPr>
        <p:spPr bwMode="auto">
          <a:xfrm>
            <a:off x="2111375" y="3671890"/>
            <a:ext cx="46990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7710" name="Rectangle 72"/>
          <p:cNvSpPr>
            <a:spLocks noChangeArrowheads="1"/>
          </p:cNvSpPr>
          <p:nvPr/>
        </p:nvSpPr>
        <p:spPr bwMode="auto">
          <a:xfrm>
            <a:off x="2141539" y="3832225"/>
            <a:ext cx="37601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7711" name="Rectangle 73"/>
          <p:cNvSpPr>
            <a:spLocks noChangeArrowheads="1"/>
          </p:cNvSpPr>
          <p:nvPr/>
        </p:nvSpPr>
        <p:spPr bwMode="auto">
          <a:xfrm>
            <a:off x="2014538" y="3108325"/>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endParaRPr lang="en-US" sz="2400" dirty="0"/>
          </a:p>
        </p:txBody>
      </p:sp>
      <p:sp>
        <p:nvSpPr>
          <p:cNvPr id="27712" name="Rectangle 74"/>
          <p:cNvSpPr>
            <a:spLocks noChangeArrowheads="1"/>
          </p:cNvSpPr>
          <p:nvPr/>
        </p:nvSpPr>
        <p:spPr bwMode="auto">
          <a:xfrm>
            <a:off x="3980188" y="2677330"/>
            <a:ext cx="518999"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7713" name="Rectangle 75"/>
          <p:cNvSpPr>
            <a:spLocks noChangeArrowheads="1"/>
          </p:cNvSpPr>
          <p:nvPr/>
        </p:nvSpPr>
        <p:spPr bwMode="auto">
          <a:xfrm>
            <a:off x="4614863" y="2794001"/>
            <a:ext cx="292100"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7714" name="Rectangle 76"/>
          <p:cNvSpPr>
            <a:spLocks noChangeArrowheads="1"/>
          </p:cNvSpPr>
          <p:nvPr/>
        </p:nvSpPr>
        <p:spPr bwMode="auto">
          <a:xfrm>
            <a:off x="4119563" y="2143125"/>
            <a:ext cx="127476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7715" name="Rectangle 77"/>
          <p:cNvSpPr>
            <a:spLocks noChangeArrowheads="1"/>
          </p:cNvSpPr>
          <p:nvPr/>
        </p:nvSpPr>
        <p:spPr bwMode="auto">
          <a:xfrm>
            <a:off x="3314700" y="2484438"/>
            <a:ext cx="52272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7716" name="Rectangle 78"/>
          <p:cNvSpPr>
            <a:spLocks noChangeArrowheads="1"/>
          </p:cNvSpPr>
          <p:nvPr/>
        </p:nvSpPr>
        <p:spPr bwMode="auto">
          <a:xfrm>
            <a:off x="3292476" y="2646363"/>
            <a:ext cx="56871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7717" name="Rectangle 79"/>
          <p:cNvSpPr>
            <a:spLocks noChangeArrowheads="1"/>
          </p:cNvSpPr>
          <p:nvPr/>
        </p:nvSpPr>
        <p:spPr bwMode="auto">
          <a:xfrm>
            <a:off x="6602412" y="2532066"/>
            <a:ext cx="80644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7718" name="Rectangle 80"/>
          <p:cNvSpPr>
            <a:spLocks noChangeArrowheads="1"/>
          </p:cNvSpPr>
          <p:nvPr/>
        </p:nvSpPr>
        <p:spPr bwMode="auto">
          <a:xfrm>
            <a:off x="8153401" y="2523714"/>
            <a:ext cx="9588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7719" name="Rectangle 81"/>
          <p:cNvSpPr>
            <a:spLocks noChangeArrowheads="1"/>
          </p:cNvSpPr>
          <p:nvPr/>
        </p:nvSpPr>
        <p:spPr bwMode="auto">
          <a:xfrm>
            <a:off x="7519988" y="2143125"/>
            <a:ext cx="108585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7720" name="Rectangle 82"/>
          <p:cNvSpPr>
            <a:spLocks noChangeArrowheads="1"/>
          </p:cNvSpPr>
          <p:nvPr/>
        </p:nvSpPr>
        <p:spPr bwMode="auto">
          <a:xfrm>
            <a:off x="5141913" y="2762251"/>
            <a:ext cx="25804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7721" name="Rectangle 83"/>
          <p:cNvSpPr>
            <a:spLocks noChangeArrowheads="1"/>
          </p:cNvSpPr>
          <p:nvPr/>
        </p:nvSpPr>
        <p:spPr bwMode="auto">
          <a:xfrm>
            <a:off x="5640391" y="2568575"/>
            <a:ext cx="377824" cy="1547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7722" name="Rectangle 84"/>
          <p:cNvSpPr>
            <a:spLocks noChangeArrowheads="1"/>
          </p:cNvSpPr>
          <p:nvPr/>
        </p:nvSpPr>
        <p:spPr bwMode="auto">
          <a:xfrm>
            <a:off x="5659275" y="2728171"/>
            <a:ext cx="331368"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7723" name="Rectangle 85"/>
          <p:cNvSpPr>
            <a:spLocks noChangeArrowheads="1"/>
          </p:cNvSpPr>
          <p:nvPr/>
        </p:nvSpPr>
        <p:spPr bwMode="auto">
          <a:xfrm>
            <a:off x="5667374" y="2920834"/>
            <a:ext cx="2857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7724" name="Line 86"/>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5" name="Rectangle 87"/>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26" name="Line 88"/>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7" name="Rectangle 89"/>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28" name="Line 90"/>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9" name="Rectangle 91"/>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0" name="Line 92"/>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1" name="Rectangle 93"/>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2" name="Line 94"/>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3" name="Rectangle 95"/>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4" name="Line 96"/>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5" name="Rectangle 97"/>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6" name="Line 98"/>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7" name="Rectangle 99"/>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8" name="Line 100"/>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9" name="Rectangle 101"/>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0" name="Line 102"/>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1" name="Rectangle 103"/>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2" name="Line 104"/>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3" name="Rectangle 105"/>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4" name="Line 106"/>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5" name="Rectangle 107"/>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6" name="Line 108"/>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7" name="Rectangle 109"/>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8" name="Line 110"/>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9" name="Rectangle 111"/>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0" name="Line 112"/>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1" name="Rectangle 113"/>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2" name="Line 114"/>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3" name="Rectangle 115"/>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4" name="Line 116"/>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5" name="Rectangle 117"/>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6" name="Line 118"/>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7" name="Rectangle 119"/>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8" name="Line 120"/>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9" name="Rectangle 121"/>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0" name="Line 122"/>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1" name="Rectangle 123"/>
          <p:cNvSpPr>
            <a:spLocks noChangeArrowheads="1"/>
          </p:cNvSpPr>
          <p:nvPr/>
        </p:nvSpPr>
        <p:spPr bwMode="auto">
          <a:xfrm>
            <a:off x="2000088" y="3254777"/>
            <a:ext cx="7850187"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2" name="Line 124"/>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3" name="Rectangle 125"/>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4" name="Line 126"/>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5" name="Rectangle 127"/>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6" name="Line 128"/>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7" name="Rectangle 129"/>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8" name="Line 130"/>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9" name="Rectangle 131"/>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70" name="Line 132"/>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71" name="Rectangle 133"/>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grpSp>
        <p:nvGrpSpPr>
          <p:cNvPr id="27772" name="Group 134"/>
          <p:cNvGrpSpPr>
            <a:grpSpLocks/>
          </p:cNvGrpSpPr>
          <p:nvPr/>
        </p:nvGrpSpPr>
        <p:grpSpPr bwMode="auto">
          <a:xfrm>
            <a:off x="1985965" y="2019302"/>
            <a:ext cx="1265237" cy="1235075"/>
            <a:chOff x="154" y="1062"/>
            <a:chExt cx="863" cy="778"/>
          </a:xfrm>
        </p:grpSpPr>
        <p:sp>
          <p:nvSpPr>
            <p:cNvPr id="27783" name="Freeform 135"/>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7784" name="Freeform 136"/>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773" name="Rectangle 137"/>
          <p:cNvSpPr>
            <a:spLocks noChangeArrowheads="1"/>
          </p:cNvSpPr>
          <p:nvPr/>
        </p:nvSpPr>
        <p:spPr bwMode="auto">
          <a:xfrm>
            <a:off x="2114550" y="2744788"/>
            <a:ext cx="590454"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774" name="Rectangle 138"/>
          <p:cNvSpPr>
            <a:spLocks noChangeArrowheads="1"/>
          </p:cNvSpPr>
          <p:nvPr/>
        </p:nvSpPr>
        <p:spPr bwMode="auto">
          <a:xfrm>
            <a:off x="2114552" y="293528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775" name="Group 139"/>
          <p:cNvGrpSpPr>
            <a:grpSpLocks/>
          </p:cNvGrpSpPr>
          <p:nvPr/>
        </p:nvGrpSpPr>
        <p:grpSpPr bwMode="auto">
          <a:xfrm>
            <a:off x="1985965" y="2027238"/>
            <a:ext cx="1265237" cy="1236662"/>
            <a:chOff x="154" y="1067"/>
            <a:chExt cx="863" cy="779"/>
          </a:xfrm>
        </p:grpSpPr>
        <p:sp>
          <p:nvSpPr>
            <p:cNvPr id="135" name="Freeform 140"/>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782" name="Freeform 141"/>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 xmlns:a14="http://schemas.microsoft.com/office/drawing/2010/main">
                  <a:solidFill>
                    <a:srgbClr val="FFFFFF"/>
                  </a:solidFill>
                </a14:hiddenFill>
              </a:ext>
            </a:extLst>
          </p:spPr>
          <p:txBody>
            <a:bodyPr/>
            <a:lstStyle/>
            <a:p>
              <a:endParaRPr lang="en-US" sz="1800" dirty="0"/>
            </a:p>
          </p:txBody>
        </p:sp>
      </p:grpSp>
      <p:sp>
        <p:nvSpPr>
          <p:cNvPr id="27776" name="Rectangle 142"/>
          <p:cNvSpPr>
            <a:spLocks noChangeArrowheads="1"/>
          </p:cNvSpPr>
          <p:nvPr/>
        </p:nvSpPr>
        <p:spPr bwMode="auto">
          <a:xfrm>
            <a:off x="2532063" y="2141538"/>
            <a:ext cx="460966"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7777" name="Rectangle 143"/>
          <p:cNvSpPr>
            <a:spLocks noChangeArrowheads="1"/>
          </p:cNvSpPr>
          <p:nvPr/>
        </p:nvSpPr>
        <p:spPr bwMode="auto">
          <a:xfrm>
            <a:off x="2532065" y="233203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
        <p:nvSpPr>
          <p:cNvPr id="139" name="Rounded Rectangular Callout 138"/>
          <p:cNvSpPr>
            <a:spLocks noChangeArrowheads="1"/>
          </p:cNvSpPr>
          <p:nvPr/>
        </p:nvSpPr>
        <p:spPr bwMode="auto">
          <a:xfrm>
            <a:off x="8434390" y="954085"/>
            <a:ext cx="2666296" cy="1318421"/>
          </a:xfrm>
          <a:prstGeom prst="wedgeRoundRectCallout">
            <a:avLst>
              <a:gd name="adj1" fmla="val 3287"/>
              <a:gd name="adj2" fmla="val 1254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800" dirty="0">
                <a:solidFill>
                  <a:schemeClr val="bg2"/>
                </a:solidFill>
                <a:latin typeface="+mn-lt"/>
                <a:ea typeface="+mn-ea"/>
              </a:rPr>
              <a:t>Highlights those control factors most susceptible to sources of variation</a:t>
            </a:r>
          </a:p>
        </p:txBody>
      </p:sp>
      <p:sp>
        <p:nvSpPr>
          <p:cNvPr id="140" name="Rounded Rectangular Callout 139"/>
          <p:cNvSpPr>
            <a:spLocks noChangeArrowheads="1"/>
          </p:cNvSpPr>
          <p:nvPr/>
        </p:nvSpPr>
        <p:spPr bwMode="auto">
          <a:xfrm>
            <a:off x="4414037" y="5757376"/>
            <a:ext cx="3338264" cy="815975"/>
          </a:xfrm>
          <a:prstGeom prst="wedgeRoundRectCallout">
            <a:avLst>
              <a:gd name="adj1" fmla="val -37966"/>
              <a:gd name="adj2" fmla="val -15214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600" dirty="0">
                <a:solidFill>
                  <a:schemeClr val="bg2"/>
                </a:solidFill>
                <a:latin typeface="+mn-lt"/>
                <a:ea typeface="+mn-ea"/>
              </a:rPr>
              <a:t>Identifies sources of variation with most influence over the performance of the design</a:t>
            </a:r>
          </a:p>
        </p:txBody>
      </p:sp>
      <p:sp>
        <p:nvSpPr>
          <p:cNvPr id="141" name="Rounded Rectangular Callout 140"/>
          <p:cNvSpPr>
            <a:spLocks noChangeArrowheads="1"/>
          </p:cNvSpPr>
          <p:nvPr/>
        </p:nvSpPr>
        <p:spPr bwMode="auto">
          <a:xfrm>
            <a:off x="1231977" y="5189538"/>
            <a:ext cx="2966532" cy="1383812"/>
          </a:xfrm>
          <a:prstGeom prst="wedgeRoundRectCallout">
            <a:avLst>
              <a:gd name="adj1" fmla="val 23369"/>
              <a:gd name="adj2" fmla="val -86333"/>
              <a:gd name="adj3" fmla="val 16667"/>
            </a:avLst>
          </a:prstGeom>
          <a:ln>
            <a:headEnd/>
            <a:tailEnd/>
          </a:ln>
        </p:spPr>
        <p:style>
          <a:lnRef idx="1">
            <a:schemeClr val="accent5"/>
          </a:lnRef>
          <a:fillRef idx="2">
            <a:schemeClr val="accent5"/>
          </a:fillRef>
          <a:effectRef idx="1">
            <a:schemeClr val="accent5"/>
          </a:effectRef>
          <a:fontRef idx="minor">
            <a:schemeClr val="dk1"/>
          </a:fontRef>
        </p:style>
        <p:txBody>
          <a:bodyPr lIns="91429" tIns="45715" rIns="91429" bIns="45715" anchor="ctr"/>
          <a:lstStyle/>
          <a:p>
            <a:pPr algn="ctr">
              <a:defRPr/>
            </a:pPr>
            <a:r>
              <a:rPr lang="en-GB" sz="1400" dirty="0">
                <a:solidFill>
                  <a:schemeClr val="dk1"/>
                </a:solidFill>
                <a:latin typeface="+mn-lt"/>
                <a:ea typeface="+mn-ea"/>
              </a:rPr>
              <a:t>Allows prioritisation of influential control parameters. If this is team judgement only – may wish to perform trials to quantify influence </a:t>
            </a:r>
          </a:p>
        </p:txBody>
      </p:sp>
      <p:sp>
        <p:nvSpPr>
          <p:cNvPr id="2" name="Rounded Rectangular Callout 1"/>
          <p:cNvSpPr/>
          <p:nvPr/>
        </p:nvSpPr>
        <p:spPr>
          <a:xfrm>
            <a:off x="3011184" y="885742"/>
            <a:ext cx="2735567" cy="751057"/>
          </a:xfrm>
          <a:prstGeom prst="wedgeRoundRectCallout">
            <a:avLst>
              <a:gd name="adj1" fmla="val 8233"/>
              <a:gd name="adj2" fmla="val 295993"/>
              <a:gd name="adj3" fmla="val 16667"/>
            </a:avLst>
          </a:prstGeom>
        </p:spPr>
        <p:style>
          <a:lnRef idx="1">
            <a:schemeClr val="accent3"/>
          </a:lnRef>
          <a:fillRef idx="2">
            <a:schemeClr val="accent3"/>
          </a:fillRef>
          <a:effectRef idx="1">
            <a:schemeClr val="accent3"/>
          </a:effectRef>
          <a:fontRef idx="minor">
            <a:schemeClr val="dk1"/>
          </a:fontRef>
        </p:style>
        <p:txBody>
          <a:bodyPr lIns="91429" tIns="45715" rIns="91429" bIns="45715" rtlCol="0" anchor="ctr"/>
          <a:lstStyle/>
          <a:p>
            <a:pPr algn="ctr"/>
            <a:r>
              <a:rPr lang="en-GB" sz="1400" dirty="0">
                <a:latin typeface="Arial" charset="0"/>
              </a:rPr>
              <a:t>The expected manufacturing variation will have a strong effect on the Rotor Thickness  </a:t>
            </a:r>
            <a:endParaRPr lang="en-US" sz="1400" dirty="0"/>
          </a:p>
        </p:txBody>
      </p:sp>
      <p:sp>
        <p:nvSpPr>
          <p:cNvPr id="3" name="Rounded Rectangular Callout 2"/>
          <p:cNvSpPr/>
          <p:nvPr/>
        </p:nvSpPr>
        <p:spPr>
          <a:xfrm>
            <a:off x="8035794" y="5129214"/>
            <a:ext cx="2966532" cy="1079499"/>
          </a:xfrm>
          <a:prstGeom prst="wedgeRoundRectCallout">
            <a:avLst>
              <a:gd name="adj1" fmla="val -26564"/>
              <a:gd name="adj2" fmla="val -110648"/>
              <a:gd name="adj3" fmla="val 16667"/>
            </a:avLst>
          </a:prstGeom>
          <a:ln/>
        </p:spPr>
        <p:style>
          <a:lnRef idx="0">
            <a:schemeClr val="accent4"/>
          </a:lnRef>
          <a:fillRef idx="3">
            <a:schemeClr val="accent4"/>
          </a:fillRef>
          <a:effectRef idx="3">
            <a:schemeClr val="accent4"/>
          </a:effectRef>
          <a:fontRef idx="minor">
            <a:schemeClr val="lt1"/>
          </a:fontRef>
        </p:style>
        <p:txBody>
          <a:bodyPr lIns="91429" tIns="45715" rIns="91429" bIns="45715" rtlCol="0" anchor="ctr"/>
          <a:lstStyle/>
          <a:p>
            <a:pPr algn="ctr"/>
            <a:r>
              <a:rPr lang="en-US" sz="1600" dirty="0"/>
              <a:t>Noise Factors that have no impact on the Control Factors are likely to be DIRECT</a:t>
            </a:r>
          </a:p>
        </p:txBody>
      </p:sp>
    </p:spTree>
    <p:extLst>
      <p:ext uri="{BB962C8B-B14F-4D97-AF65-F5344CB8AC3E}">
        <p14:creationId xmlns:p14="http://schemas.microsoft.com/office/powerpoint/2010/main" val="4351227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14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2"/>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3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1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p:bldP spid="139" grpId="1" animBg="1"/>
      <p:bldP spid="140" grpId="0" animBg="1"/>
      <p:bldP spid="140" grpId="1" animBg="1"/>
      <p:bldP spid="141" grpId="0" animBg="1"/>
      <p:bldP spid="141" grpId="1" animBg="1"/>
      <p:bldP spid="2" grpId="0" animBg="1"/>
      <p:bldP spid="2" grpId="1" animBg="1"/>
      <p:bldP spid="3" grpId="0" animBg="1"/>
      <p:bldP spid="3" grpId="1"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E09995F-1980-4F91-8B97-31E2F23F5DF7}"/>
              </a:ext>
            </a:extLst>
          </p:cNvPr>
          <p:cNvSpPr/>
          <p:nvPr/>
        </p:nvSpPr>
        <p:spPr>
          <a:xfrm>
            <a:off x="718457" y="1379538"/>
            <a:ext cx="9850582" cy="51637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278A22D3-9163-46D7-956A-7F7C1E1B3DE9}"/>
              </a:ext>
            </a:extLst>
          </p:cNvPr>
          <p:cNvPicPr>
            <a:picLocks noChangeAspect="1"/>
          </p:cNvPicPr>
          <p:nvPr/>
        </p:nvPicPr>
        <p:blipFill>
          <a:blip r:embed="rId2"/>
          <a:stretch>
            <a:fillRect/>
          </a:stretch>
        </p:blipFill>
        <p:spPr>
          <a:xfrm>
            <a:off x="730333" y="1424618"/>
            <a:ext cx="9851949" cy="5132948"/>
          </a:xfrm>
          <a:prstGeom prst="rect">
            <a:avLst/>
          </a:prstGeom>
        </p:spPr>
      </p:pic>
      <p:sp>
        <p:nvSpPr>
          <p:cNvPr id="35842" name="Rectangle 2"/>
          <p:cNvSpPr>
            <a:spLocks noGrp="1" noChangeArrowheads="1"/>
          </p:cNvSpPr>
          <p:nvPr>
            <p:ph type="title"/>
          </p:nvPr>
        </p:nvSpPr>
        <p:spPr>
          <a:xfrm>
            <a:off x="-64850" y="7145"/>
            <a:ext cx="7957224" cy="427038"/>
          </a:xfrm>
        </p:spPr>
        <p:txBody>
          <a:bodyPr/>
          <a:lstStyle/>
          <a:p>
            <a:r>
              <a:rPr lang="en-GB" altLang="en-US" sz="3200" dirty="0"/>
              <a:t>What-Why Table (Spreadsheet version)</a:t>
            </a:r>
            <a:endParaRPr lang="en-US" altLang="en-US" sz="3200" dirty="0"/>
          </a:p>
        </p:txBody>
      </p:sp>
      <p:sp>
        <p:nvSpPr>
          <p:cNvPr id="35844" name="AutoShape 4"/>
          <p:cNvSpPr>
            <a:spLocks noChangeArrowheads="1"/>
          </p:cNvSpPr>
          <p:nvPr/>
        </p:nvSpPr>
        <p:spPr bwMode="auto">
          <a:xfrm>
            <a:off x="859188" y="2678000"/>
            <a:ext cx="1828800" cy="623888"/>
          </a:xfrm>
          <a:prstGeom prst="wedgeRoundRectCallout">
            <a:avLst>
              <a:gd name="adj1" fmla="val 21088"/>
              <a:gd name="adj2" fmla="val 348284"/>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5" name="AutoShape 5"/>
          <p:cNvSpPr>
            <a:spLocks noChangeArrowheads="1"/>
          </p:cNvSpPr>
          <p:nvPr/>
        </p:nvSpPr>
        <p:spPr bwMode="auto">
          <a:xfrm>
            <a:off x="3990501" y="733111"/>
            <a:ext cx="1828800" cy="623887"/>
          </a:xfrm>
          <a:prstGeom prst="wedgeRoundRectCallout">
            <a:avLst>
              <a:gd name="adj1" fmla="val 31983"/>
              <a:gd name="adj2" fmla="val 36196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Noise</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6" name="AutoShape 6"/>
          <p:cNvSpPr>
            <a:spLocks noChangeArrowheads="1"/>
          </p:cNvSpPr>
          <p:nvPr/>
        </p:nvSpPr>
        <p:spPr bwMode="auto">
          <a:xfrm>
            <a:off x="924256" y="5879649"/>
            <a:ext cx="2917825" cy="623887"/>
          </a:xfrm>
          <a:prstGeom prst="wedgeRoundRectCallout">
            <a:avLst>
              <a:gd name="adj1" fmla="val 76232"/>
              <a:gd name="adj2" fmla="val 23948"/>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 Noise Parameters</a:t>
            </a:r>
            <a:endParaRPr lang="en-US" altLang="en-US" sz="1800">
              <a:solidFill>
                <a:schemeClr val="bg1"/>
              </a:solidFill>
            </a:endParaRPr>
          </a:p>
        </p:txBody>
      </p:sp>
      <p:sp>
        <p:nvSpPr>
          <p:cNvPr id="35848" name="AutoShape 8"/>
          <p:cNvSpPr>
            <a:spLocks noChangeArrowheads="1"/>
          </p:cNvSpPr>
          <p:nvPr/>
        </p:nvSpPr>
        <p:spPr bwMode="auto">
          <a:xfrm>
            <a:off x="9783494" y="2778347"/>
            <a:ext cx="1828800" cy="1189037"/>
          </a:xfrm>
          <a:prstGeom prst="wedgeRoundRectCallout">
            <a:avLst>
              <a:gd name="adj1" fmla="val -59634"/>
              <a:gd name="adj2" fmla="val 12530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a:t>
            </a:r>
          </a:p>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14" name="AutoShape 4">
            <a:extLst>
              <a:ext uri="{FF2B5EF4-FFF2-40B4-BE49-F238E27FC236}">
                <a16:creationId xmlns:a16="http://schemas.microsoft.com/office/drawing/2014/main" id="{B7BB1DF6-0CFB-4727-9026-A07B4B1DD791}"/>
              </a:ext>
            </a:extLst>
          </p:cNvPr>
          <p:cNvSpPr>
            <a:spLocks noChangeArrowheads="1"/>
          </p:cNvSpPr>
          <p:nvPr/>
        </p:nvSpPr>
        <p:spPr bwMode="auto">
          <a:xfrm>
            <a:off x="2288185" y="2357253"/>
            <a:ext cx="1828800" cy="989716"/>
          </a:xfrm>
          <a:prstGeom prst="wedgeRoundRectCallout">
            <a:avLst>
              <a:gd name="adj1" fmla="val 29205"/>
              <a:gd name="adj2" fmla="val 26880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solidFill>
                  <a:schemeClr val="bg1"/>
                </a:solidFill>
              </a:rPr>
              <a:t>Control </a:t>
            </a:r>
          </a:p>
          <a:p>
            <a:pPr algn="ctr" eaLnBrk="1" hangingPunct="1">
              <a:spcBef>
                <a:spcPct val="0"/>
              </a:spcBef>
              <a:buFontTx/>
              <a:buNone/>
            </a:pPr>
            <a:r>
              <a:rPr lang="en-GB" altLang="en-US" sz="1800" dirty="0">
                <a:solidFill>
                  <a:schemeClr val="bg1"/>
                </a:solidFill>
              </a:rPr>
              <a:t>Factors Importance</a:t>
            </a:r>
            <a:endParaRPr lang="en-US" altLang="en-US" sz="1800" dirty="0">
              <a:solidFill>
                <a:schemeClr val="bg1"/>
              </a:solidFill>
            </a:endParaRPr>
          </a:p>
        </p:txBody>
      </p:sp>
      <p:sp>
        <p:nvSpPr>
          <p:cNvPr id="15" name="AutoShape 5">
            <a:extLst>
              <a:ext uri="{FF2B5EF4-FFF2-40B4-BE49-F238E27FC236}">
                <a16:creationId xmlns:a16="http://schemas.microsoft.com/office/drawing/2014/main" id="{246C7D11-F9E7-4FB8-B103-0C0A986FC0C0}"/>
              </a:ext>
            </a:extLst>
          </p:cNvPr>
          <p:cNvSpPr>
            <a:spLocks noChangeArrowheads="1"/>
          </p:cNvSpPr>
          <p:nvPr/>
        </p:nvSpPr>
        <p:spPr bwMode="auto">
          <a:xfrm>
            <a:off x="6161706" y="1497090"/>
            <a:ext cx="1828800" cy="765159"/>
          </a:xfrm>
          <a:prstGeom prst="wedgeRoundRectCallout">
            <a:avLst>
              <a:gd name="adj1" fmla="val -83926"/>
              <a:gd name="adj2" fmla="val 492715"/>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solidFill>
                  <a:schemeClr val="bg1"/>
                </a:solidFill>
              </a:rPr>
              <a:t>Effect of noise on control</a:t>
            </a:r>
            <a:endParaRPr lang="en-US" altLang="en-US" sz="1800" dirty="0">
              <a:solidFill>
                <a:schemeClr val="bg1"/>
              </a:solidFill>
            </a:endParaRPr>
          </a:p>
        </p:txBody>
      </p:sp>
    </p:spTree>
    <p:extLst>
      <p:ext uri="{BB962C8B-B14F-4D97-AF65-F5344CB8AC3E}">
        <p14:creationId xmlns:p14="http://schemas.microsoft.com/office/powerpoint/2010/main" val="135663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584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584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584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3584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584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358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animBg="1"/>
      <p:bldP spid="35844" grpId="1" animBg="1"/>
      <p:bldP spid="35845" grpId="0" animBg="1"/>
      <p:bldP spid="35845" grpId="1" animBg="1"/>
      <p:bldP spid="35846" grpId="0" animBg="1"/>
      <p:bldP spid="35846" grpId="1" animBg="1"/>
      <p:bldP spid="35848" grpId="0" animBg="1"/>
      <p:bldP spid="35848" grpId="1" animBg="1"/>
      <p:bldP spid="14" grpId="0" animBg="1"/>
      <p:bldP spid="14" grpId="1" animBg="1"/>
      <p:bldP spid="15" grpId="0" animBg="1"/>
      <p:bldP spid="15" grpId="1"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8725F6C-139D-49E5-80B4-BDFFE0247B61}"/>
              </a:ext>
            </a:extLst>
          </p:cNvPr>
          <p:cNvSpPr>
            <a:spLocks noGrp="1" noChangeArrowheads="1"/>
          </p:cNvSpPr>
          <p:nvPr>
            <p:ph type="title"/>
          </p:nvPr>
        </p:nvSpPr>
        <p:spPr>
          <a:xfrm>
            <a:off x="-90157" y="0"/>
            <a:ext cx="9404350" cy="1400175"/>
          </a:xfrm>
        </p:spPr>
        <p:txBody>
          <a:bodyPr/>
          <a:lstStyle/>
          <a:p>
            <a:r>
              <a:rPr lang="en-GB" altLang="en-US" sz="3200" dirty="0"/>
              <a:t>What-Why Table (Spreadsheet version)</a:t>
            </a:r>
            <a:endParaRPr lang="en-US" altLang="en-US" sz="3200" dirty="0"/>
          </a:p>
        </p:txBody>
      </p:sp>
      <p:graphicFrame>
        <p:nvGraphicFramePr>
          <p:cNvPr id="5" name="Chart 4">
            <a:extLst>
              <a:ext uri="{FF2B5EF4-FFF2-40B4-BE49-F238E27FC236}">
                <a16:creationId xmlns:a16="http://schemas.microsoft.com/office/drawing/2014/main" id="{00000000-0008-0000-2400-000002000000}"/>
              </a:ext>
            </a:extLst>
          </p:cNvPr>
          <p:cNvGraphicFramePr>
            <a:graphicFrameLocks noGrp="1"/>
          </p:cNvGraphicFramePr>
          <p:nvPr>
            <p:extLst>
              <p:ext uri="{D42A27DB-BD31-4B8C-83A1-F6EECF244321}">
                <p14:modId xmlns:p14="http://schemas.microsoft.com/office/powerpoint/2010/main" val="1477821003"/>
              </p:ext>
            </p:extLst>
          </p:nvPr>
        </p:nvGraphicFramePr>
        <p:xfrm>
          <a:off x="275539" y="700087"/>
          <a:ext cx="7870940" cy="50666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00000000-0008-0000-2500-000002000000}"/>
              </a:ext>
            </a:extLst>
          </p:cNvPr>
          <p:cNvGraphicFramePr>
            <a:graphicFrameLocks noGrp="1"/>
          </p:cNvGraphicFramePr>
          <p:nvPr>
            <p:extLst>
              <p:ext uri="{D42A27DB-BD31-4B8C-83A1-F6EECF244321}">
                <p14:modId xmlns:p14="http://schemas.microsoft.com/office/powerpoint/2010/main" val="3756230698"/>
              </p:ext>
            </p:extLst>
          </p:nvPr>
        </p:nvGraphicFramePr>
        <p:xfrm>
          <a:off x="3645243" y="1649628"/>
          <a:ext cx="8184720" cy="513227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74385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4" name="Picture 73">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6" name="Oval 75">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0" name="Picture 79">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81">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2" name="Rectangle 2"/>
          <p:cNvSpPr>
            <a:spLocks noGrp="1" noChangeArrowheads="1"/>
          </p:cNvSpPr>
          <p:nvPr>
            <p:ph type="title"/>
          </p:nvPr>
        </p:nvSpPr>
        <p:spPr>
          <a:xfrm>
            <a:off x="646111" y="609601"/>
            <a:ext cx="4793473" cy="1675975"/>
          </a:xfrm>
        </p:spPr>
        <p:txBody>
          <a:bodyPr vert="horz" lIns="91440" tIns="45720" rIns="91440" bIns="45720" rtlCol="0" anchor="t">
            <a:normAutofit/>
          </a:bodyPr>
          <a:lstStyle/>
          <a:p>
            <a:r>
              <a:rPr lang="en-US"/>
              <a:t>Exercise: What-Why</a:t>
            </a:r>
          </a:p>
        </p:txBody>
      </p:sp>
      <p:pic>
        <p:nvPicPr>
          <p:cNvPr id="6" name="Picture 6" descr="See the source image">
            <a:extLst>
              <a:ext uri="{FF2B5EF4-FFF2-40B4-BE49-F238E27FC236}">
                <a16:creationId xmlns:a16="http://schemas.microsoft.com/office/drawing/2014/main" id="{33D802AF-4141-4C3E-8C1A-FB2162026F3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1826" r="2" b="27416"/>
          <a:stretch/>
        </p:blipFill>
        <p:spPr bwMode="auto">
          <a:xfrm>
            <a:off x="6094412" y="609137"/>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4" name="Rectangle 83">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3" name="Rectangle 3"/>
          <p:cNvSpPr>
            <a:spLocks noGrp="1" noChangeArrowheads="1"/>
          </p:cNvSpPr>
          <p:nvPr>
            <p:ph type="body" sz="quarter" idx="16"/>
          </p:nvPr>
        </p:nvSpPr>
        <p:spPr>
          <a:xfrm>
            <a:off x="642175" y="2484544"/>
            <a:ext cx="4799145" cy="3763855"/>
          </a:xfrm>
        </p:spPr>
        <p:txBody>
          <a:bodyPr vert="horz" lIns="91440" tIns="45720" rIns="91440" bIns="45720" rtlCol="0">
            <a:normAutofit/>
          </a:bodyPr>
          <a:lstStyle/>
          <a:p>
            <a:pPr>
              <a:spcBef>
                <a:spcPts val="1000"/>
              </a:spcBef>
              <a:buClr>
                <a:schemeClr val="bg2">
                  <a:lumMod val="40000"/>
                  <a:lumOff val="60000"/>
                </a:schemeClr>
              </a:buClr>
              <a:buFont typeface="Wingdings 3" charset="2"/>
              <a:buChar char=""/>
            </a:pPr>
            <a:r>
              <a:rPr lang="en-US"/>
              <a:t>In small teams</a:t>
            </a:r>
          </a:p>
          <a:p>
            <a:pPr>
              <a:spcBef>
                <a:spcPts val="1000"/>
              </a:spcBef>
              <a:buClr>
                <a:schemeClr val="bg2">
                  <a:lumMod val="40000"/>
                  <a:lumOff val="60000"/>
                </a:schemeClr>
              </a:buClr>
              <a:buFont typeface="Wingdings 3" charset="2"/>
              <a:buChar char=""/>
            </a:pPr>
            <a:endParaRPr lang="en-US"/>
          </a:p>
          <a:p>
            <a:pPr>
              <a:spcBef>
                <a:spcPts val="1000"/>
              </a:spcBef>
              <a:buClr>
                <a:schemeClr val="bg2">
                  <a:lumMod val="40000"/>
                  <a:lumOff val="60000"/>
                </a:schemeClr>
              </a:buClr>
              <a:buFont typeface="Wingdings 3" charset="2"/>
              <a:buChar char=""/>
            </a:pPr>
            <a:r>
              <a:rPr lang="en-US"/>
              <a:t>Construct a What-Why Table to determine the critical Mower Design Parameters and Noise Factors</a:t>
            </a:r>
          </a:p>
          <a:p>
            <a:pPr marL="0" indent="0">
              <a:spcBef>
                <a:spcPts val="1000"/>
              </a:spcBef>
              <a:buClr>
                <a:schemeClr val="bg2">
                  <a:lumMod val="40000"/>
                  <a:lumOff val="60000"/>
                </a:schemeClr>
              </a:buClr>
              <a:buFont typeface="Wingdings 3" charset="2"/>
              <a:buChar char=""/>
            </a:pPr>
            <a:endParaRPr lang="en-US"/>
          </a:p>
          <a:p>
            <a:pPr marL="0" indent="0">
              <a:spcBef>
                <a:spcPts val="1000"/>
              </a:spcBef>
              <a:buClr>
                <a:schemeClr val="bg2">
                  <a:lumMod val="40000"/>
                  <a:lumOff val="60000"/>
                </a:schemeClr>
              </a:buClr>
              <a:buFont typeface="Wingdings 3" charset="2"/>
              <a:buChar char=""/>
            </a:pPr>
            <a:r>
              <a:rPr lang="en-US"/>
              <a:t>Time: 20 Minutes</a:t>
            </a:r>
          </a:p>
          <a:p>
            <a:pPr lvl="1"/>
            <a:endParaRPr lang="en-US"/>
          </a:p>
          <a:p>
            <a:pPr>
              <a:spcBef>
                <a:spcPts val="1000"/>
              </a:spcBef>
              <a:buClr>
                <a:schemeClr val="bg2">
                  <a:lumMod val="40000"/>
                  <a:lumOff val="60000"/>
                </a:schemeClr>
              </a:buClr>
              <a:buFont typeface="Wingdings 3" charset="2"/>
              <a:buChar char=""/>
            </a:pPr>
            <a:endParaRPr lang="en-US"/>
          </a:p>
          <a:p>
            <a:pPr>
              <a:spcBef>
                <a:spcPts val="1000"/>
              </a:spcBef>
              <a:buClr>
                <a:schemeClr val="bg2">
                  <a:lumMod val="40000"/>
                  <a:lumOff val="60000"/>
                </a:schemeClr>
              </a:buClr>
              <a:buFont typeface="Wingdings 3" charset="2"/>
              <a:buChar char=""/>
            </a:pPr>
            <a:endParaRPr lang="en-US"/>
          </a:p>
        </p:txBody>
      </p:sp>
      <p:pic>
        <p:nvPicPr>
          <p:cNvPr id="5" name="Picture 2" descr="See the source image">
            <a:extLst>
              <a:ext uri="{FF2B5EF4-FFF2-40B4-BE49-F238E27FC236}">
                <a16:creationId xmlns:a16="http://schemas.microsoft.com/office/drawing/2014/main" id="{3EC47D99-BF26-422D-BA1F-485878A4620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9068" r="2" b="696"/>
          <a:stretch/>
        </p:blipFill>
        <p:spPr bwMode="auto">
          <a:xfrm>
            <a:off x="6094412" y="3482108"/>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6243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CB3343-C3FD-BA4F-8EC2-5335531CA104}"/>
              </a:ext>
            </a:extLst>
          </p:cNvPr>
          <p:cNvPicPr>
            <a:picLocks noChangeAspect="1"/>
          </p:cNvPicPr>
          <p:nvPr/>
        </p:nvPicPr>
        <p:blipFill rotWithShape="1">
          <a:blip r:embed="rId3"/>
          <a:srcRect l="65426"/>
          <a:stretch/>
        </p:blipFill>
        <p:spPr>
          <a:xfrm>
            <a:off x="5613515" y="2206488"/>
            <a:ext cx="1921773" cy="2128977"/>
          </a:xfrm>
          <a:prstGeom prst="rect">
            <a:avLst/>
          </a:prstGeom>
        </p:spPr>
      </p:pic>
      <p:sp>
        <p:nvSpPr>
          <p:cNvPr id="52225" name="Rectangle 3"/>
          <p:cNvSpPr>
            <a:spLocks noGrp="1" noChangeArrowheads="1"/>
          </p:cNvSpPr>
          <p:nvPr>
            <p:ph type="title"/>
          </p:nvPr>
        </p:nvSpPr>
        <p:spPr>
          <a:xfrm>
            <a:off x="0" y="21258"/>
            <a:ext cx="9404723" cy="1400530"/>
          </a:xfrm>
        </p:spPr>
        <p:txBody>
          <a:bodyPr/>
          <a:lstStyle/>
          <a:p>
            <a:r>
              <a:rPr lang="en-GB" altLang="en-US" sz="3600" dirty="0"/>
              <a:t>Dealing with Direct Noise Factors</a:t>
            </a:r>
          </a:p>
        </p:txBody>
      </p:sp>
      <p:sp>
        <p:nvSpPr>
          <p:cNvPr id="52226" name="Content Placeholder 3"/>
          <p:cNvSpPr>
            <a:spLocks noGrp="1"/>
          </p:cNvSpPr>
          <p:nvPr>
            <p:ph idx="1"/>
          </p:nvPr>
        </p:nvSpPr>
        <p:spPr>
          <a:xfrm>
            <a:off x="1867340" y="1319673"/>
            <a:ext cx="8281108" cy="5053691"/>
          </a:xfrm>
        </p:spPr>
        <p:txBody>
          <a:bodyPr>
            <a:normAutofit fontScale="92500" lnSpcReduction="10000"/>
          </a:bodyPr>
          <a:lstStyle/>
          <a:p>
            <a:r>
              <a:rPr lang="en-GB" altLang="en-US" sz="1800" dirty="0"/>
              <a:t>The noise factors </a:t>
            </a:r>
            <a:r>
              <a:rPr lang="ja-JP" altLang="en-GB" sz="1800"/>
              <a:t>‘</a:t>
            </a:r>
            <a:r>
              <a:rPr lang="en-GB" altLang="ja-JP" sz="1800" dirty="0"/>
              <a:t>vehicle load’, </a:t>
            </a:r>
            <a:r>
              <a:rPr lang="ja-JP" altLang="en-GB" sz="1800"/>
              <a:t>‘</a:t>
            </a:r>
            <a:r>
              <a:rPr lang="en-GB" altLang="ja-JP" sz="1800" dirty="0"/>
              <a:t>vehicle speed</a:t>
            </a:r>
            <a:r>
              <a:rPr lang="ja-JP" altLang="en-GB" sz="1800"/>
              <a:t>’</a:t>
            </a:r>
            <a:r>
              <a:rPr lang="en-GB" altLang="ja-JP" sz="1800" dirty="0"/>
              <a:t> and </a:t>
            </a:r>
            <a:r>
              <a:rPr lang="ja-JP" altLang="en-GB" sz="1800"/>
              <a:t>‘</a:t>
            </a:r>
            <a:r>
              <a:rPr lang="en-GB" altLang="ja-JP" sz="1800" dirty="0"/>
              <a:t>road conditions</a:t>
            </a:r>
            <a:r>
              <a:rPr lang="ja-JP" altLang="en-GB" sz="1800"/>
              <a:t>’</a:t>
            </a:r>
            <a:r>
              <a:rPr lang="en-GB" altLang="ja-JP" sz="1800" dirty="0"/>
              <a:t> do not affect the Design Parameters but do influence its ability to meet stopping distance specifications consistently</a:t>
            </a:r>
          </a:p>
          <a:p>
            <a:endParaRPr lang="en-GB" altLang="ja-JP" dirty="0"/>
          </a:p>
          <a:p>
            <a:endParaRPr lang="en-GB" altLang="ja-JP" dirty="0"/>
          </a:p>
          <a:p>
            <a:endParaRPr lang="en-GB" altLang="ja-JP" dirty="0"/>
          </a:p>
          <a:p>
            <a:endParaRPr lang="en-GB" altLang="ja-JP" dirty="0"/>
          </a:p>
          <a:p>
            <a:endParaRPr lang="en-GB" altLang="ja-JP" dirty="0"/>
          </a:p>
          <a:p>
            <a:pPr marL="0" indent="0">
              <a:buNone/>
            </a:pPr>
            <a:endParaRPr lang="en-GB" altLang="en-US" dirty="0"/>
          </a:p>
          <a:p>
            <a:r>
              <a:rPr lang="en-GB" altLang="en-US" sz="1800" dirty="0"/>
              <a:t>If we were creating a nominal design we could consider these direct Noise Factors in our engineering analysis. For example, to find the right pad area to deal with the expected values of the direct noise factors, and then do a robustness assessment to appreciate what happens to stopping distance when these factors vary.</a:t>
            </a:r>
          </a:p>
          <a:p>
            <a:r>
              <a:rPr lang="en-GB" altLang="en-US" sz="1800" dirty="0"/>
              <a:t>To do the latter we use a table to qualitatively assess the importance of variation in the noise factors in affecting variation in the output(s)</a:t>
            </a:r>
            <a:endParaRPr lang="en-US" altLang="en-US" sz="1800" dirty="0"/>
          </a:p>
        </p:txBody>
      </p:sp>
      <p:sp>
        <p:nvSpPr>
          <p:cNvPr id="52228" name="TextBox 1"/>
          <p:cNvSpPr txBox="1">
            <a:spLocks noChangeArrowheads="1"/>
          </p:cNvSpPr>
          <p:nvPr/>
        </p:nvSpPr>
        <p:spPr bwMode="auto">
          <a:xfrm>
            <a:off x="1867341" y="2521798"/>
            <a:ext cx="31448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Clr>
                <a:srgbClr val="FC4C02"/>
              </a:buClr>
            </a:pPr>
            <a:r>
              <a:rPr lang="en-GB" altLang="ja-JP" sz="1800" dirty="0">
                <a:latin typeface="+mn-ea"/>
                <a:ea typeface="+mn-ea"/>
              </a:rPr>
              <a:t>We identify these from the What-Why Table as the Noise Factors that have empty cells</a:t>
            </a:r>
          </a:p>
          <a:p>
            <a:pPr eaLnBrk="1" hangingPunct="1">
              <a:spcBef>
                <a:spcPct val="0"/>
              </a:spcBef>
            </a:pPr>
            <a:endParaRPr lang="en-US" altLang="en-US" sz="1800" dirty="0">
              <a:latin typeface="+mj-ea"/>
              <a:ea typeface="+mj-ea"/>
            </a:endParaRPr>
          </a:p>
        </p:txBody>
      </p:sp>
      <p:sp>
        <p:nvSpPr>
          <p:cNvPr id="6" name="Rounded Rectangular Callout 5"/>
          <p:cNvSpPr/>
          <p:nvPr/>
        </p:nvSpPr>
        <p:spPr>
          <a:xfrm>
            <a:off x="7920267" y="2630449"/>
            <a:ext cx="1957136" cy="1155032"/>
          </a:xfrm>
          <a:prstGeom prst="wedgeRoundRectCallout">
            <a:avLst>
              <a:gd name="adj1" fmla="val -124112"/>
              <a:gd name="adj2" fmla="val 2777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Empty cells – potential Direct Noise Factor</a:t>
            </a:r>
          </a:p>
        </p:txBody>
      </p:sp>
    </p:spTree>
    <p:extLst>
      <p:ext uri="{BB962C8B-B14F-4D97-AF65-F5344CB8AC3E}">
        <p14:creationId xmlns:p14="http://schemas.microsoft.com/office/powerpoint/2010/main" val="18203919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4"/>
          <p:cNvSpPr>
            <a:spLocks noGrp="1"/>
          </p:cNvSpPr>
          <p:nvPr>
            <p:ph type="title"/>
          </p:nvPr>
        </p:nvSpPr>
        <p:spPr>
          <a:xfrm>
            <a:off x="155679" y="113668"/>
            <a:ext cx="8382839" cy="419632"/>
          </a:xfrm>
        </p:spPr>
        <p:txBody>
          <a:bodyPr/>
          <a:lstStyle/>
          <a:p>
            <a:r>
              <a:rPr lang="en-US" altLang="en-US" dirty="0">
                <a:ea typeface="ＭＳ Ｐゴシック" charset="-128"/>
              </a:rPr>
              <a:t>Dealing Direct Noise Factors</a:t>
            </a:r>
          </a:p>
        </p:txBody>
      </p:sp>
      <p:graphicFrame>
        <p:nvGraphicFramePr>
          <p:cNvPr id="6" name="Group 2"/>
          <p:cNvGraphicFramePr>
            <a:graphicFrameLocks noGrp="1"/>
          </p:cNvGraphicFramePr>
          <p:nvPr>
            <p:extLst>
              <p:ext uri="{D42A27DB-BD31-4B8C-83A1-F6EECF244321}">
                <p14:modId xmlns:p14="http://schemas.microsoft.com/office/powerpoint/2010/main" val="1854306419"/>
              </p:ext>
            </p:extLst>
          </p:nvPr>
        </p:nvGraphicFramePr>
        <p:xfrm>
          <a:off x="2173288" y="1539875"/>
          <a:ext cx="7427912" cy="2333664"/>
        </p:xfrm>
        <a:graphic>
          <a:graphicData uri="http://schemas.openxmlformats.org/drawingml/2006/table">
            <a:tbl>
              <a:tblPr/>
              <a:tblGrid>
                <a:gridCol w="1857375">
                  <a:extLst>
                    <a:ext uri="{9D8B030D-6E8A-4147-A177-3AD203B41FA5}">
                      <a16:colId xmlns:a16="http://schemas.microsoft.com/office/drawing/2014/main" val="20000"/>
                    </a:ext>
                  </a:extLst>
                </a:gridCol>
                <a:gridCol w="1858962">
                  <a:extLst>
                    <a:ext uri="{9D8B030D-6E8A-4147-A177-3AD203B41FA5}">
                      <a16:colId xmlns:a16="http://schemas.microsoft.com/office/drawing/2014/main" val="20001"/>
                    </a:ext>
                  </a:extLst>
                </a:gridCol>
                <a:gridCol w="1854200">
                  <a:extLst>
                    <a:ext uri="{9D8B030D-6E8A-4147-A177-3AD203B41FA5}">
                      <a16:colId xmlns:a16="http://schemas.microsoft.com/office/drawing/2014/main" val="20002"/>
                    </a:ext>
                  </a:extLst>
                </a:gridCol>
                <a:gridCol w="1857375">
                  <a:extLst>
                    <a:ext uri="{9D8B030D-6E8A-4147-A177-3AD203B41FA5}">
                      <a16:colId xmlns:a16="http://schemas.microsoft.com/office/drawing/2014/main" val="20003"/>
                    </a:ext>
                  </a:extLst>
                </a:gridCol>
              </a:tblGrid>
              <a:tr h="372127">
                <a:tc>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3">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US" altLang="en-US" sz="1800" b="0" i="0" u="none" strike="noStrike" cap="none" normalizeH="0" baseline="0" dirty="0">
                          <a:ln>
                            <a:noFill/>
                          </a:ln>
                          <a:solidFill>
                            <a:schemeClr val="bg2"/>
                          </a:solidFill>
                          <a:effectLst/>
                          <a:latin typeface="Arial" charset="0"/>
                          <a:ea typeface="ＭＳ Ｐゴシック" charset="-128"/>
                        </a:rPr>
                        <a:t>Direct Noise Factors</a:t>
                      </a:r>
                    </a:p>
                  </a:txBody>
                  <a:tcPr marT="45726" marB="45726"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78965">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Variation in Vehicle Load</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Variation in vehicle speed around signal factor level</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Variation in Road conditions</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extLst>
                  <a:ext uri="{0D108BD9-81ED-4DB2-BD59-A6C34878D82A}">
                    <a16:rowId xmlns:a16="http://schemas.microsoft.com/office/drawing/2014/main" val="10001"/>
                  </a:ext>
                </a:extLst>
              </a:tr>
              <a:tr h="882533">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Influence on Y=stopping distance</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9999"/>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4</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1</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9</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40" name="Rounded Rectangular Callout 139"/>
          <p:cNvSpPr/>
          <p:nvPr/>
        </p:nvSpPr>
        <p:spPr>
          <a:xfrm>
            <a:off x="5836722" y="4880114"/>
            <a:ext cx="3320530" cy="757139"/>
          </a:xfrm>
          <a:prstGeom prst="wedgeRoundRectCallout">
            <a:avLst>
              <a:gd name="adj1" fmla="val 31238"/>
              <a:gd name="adj2" fmla="val -193314"/>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This can be added to the What Why table</a:t>
            </a:r>
          </a:p>
        </p:txBody>
      </p:sp>
    </p:spTree>
    <p:extLst>
      <p:ext uri="{BB962C8B-B14F-4D97-AF65-F5344CB8AC3E}">
        <p14:creationId xmlns:p14="http://schemas.microsoft.com/office/powerpoint/2010/main" val="2951129019"/>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51763" y="5016804"/>
            <a:ext cx="565150" cy="25528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2" name="Rectangle 141"/>
          <p:cNvSpPr/>
          <p:nvPr/>
        </p:nvSpPr>
        <p:spPr>
          <a:xfrm>
            <a:off x="8301037" y="5016501"/>
            <a:ext cx="573088" cy="249833"/>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3" name="Rectangle 142"/>
          <p:cNvSpPr/>
          <p:nvPr/>
        </p:nvSpPr>
        <p:spPr>
          <a:xfrm>
            <a:off x="8855075" y="5014914"/>
            <a:ext cx="565150" cy="2514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55300" name="Title 141"/>
          <p:cNvSpPr>
            <a:spLocks noGrp="1"/>
          </p:cNvSpPr>
          <p:nvPr>
            <p:ph type="title"/>
          </p:nvPr>
        </p:nvSpPr>
        <p:spPr>
          <a:xfrm>
            <a:off x="1665767" y="605623"/>
            <a:ext cx="8445642" cy="430235"/>
          </a:xfrm>
        </p:spPr>
        <p:txBody>
          <a:bodyPr/>
          <a:lstStyle/>
          <a:p>
            <a:r>
              <a:rPr lang="en-GB" altLang="en-US" sz="2800" dirty="0">
                <a:ea typeface="ＭＳ Ｐゴシック" charset="-128"/>
              </a:rPr>
              <a:t> Modified What-Why Table for a Braking System</a:t>
            </a:r>
          </a:p>
        </p:txBody>
      </p:sp>
      <p:sp>
        <p:nvSpPr>
          <p:cNvPr id="55301" name="Slide Number Placeholder 3"/>
          <p:cNvSpPr>
            <a:spLocks noGrp="1"/>
          </p:cNvSpPr>
          <p:nvPr>
            <p:ph type="sldNum"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a:spcBef>
                <a:spcPct val="0"/>
              </a:spcBef>
              <a:buFontTx/>
              <a:buNone/>
            </a:pPr>
            <a:fld id="{9242A326-E5DB-8249-9FB5-9A16150BA2D2}" type="slidenum">
              <a:rPr lang="en-GB" altLang="en-US" sz="1100"/>
              <a:pPr>
                <a:spcBef>
                  <a:spcPct val="0"/>
                </a:spcBef>
                <a:buFontTx/>
                <a:buNone/>
              </a:pPr>
              <a:t>47</a:t>
            </a:fld>
            <a:endParaRPr lang="en-GB" altLang="en-US" sz="1100" dirty="0"/>
          </a:p>
        </p:txBody>
      </p:sp>
      <p:sp>
        <p:nvSpPr>
          <p:cNvPr id="55384" name="Line 96"/>
          <p:cNvSpPr>
            <a:spLocks noChangeShapeType="1"/>
          </p:cNvSpPr>
          <p:nvPr/>
        </p:nvSpPr>
        <p:spPr bwMode="auto">
          <a:xfrm>
            <a:off x="9412289" y="2032000"/>
            <a:ext cx="0" cy="324772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6" name="Line 108"/>
          <p:cNvSpPr>
            <a:spLocks noChangeShapeType="1"/>
          </p:cNvSpPr>
          <p:nvPr/>
        </p:nvSpPr>
        <p:spPr bwMode="auto">
          <a:xfrm>
            <a:off x="8304214" y="2889251"/>
            <a:ext cx="6349" cy="23844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8" name="Line 110"/>
          <p:cNvSpPr>
            <a:spLocks noChangeShapeType="1"/>
          </p:cNvSpPr>
          <p:nvPr/>
        </p:nvSpPr>
        <p:spPr bwMode="auto">
          <a:xfrm>
            <a:off x="8858251" y="2889251"/>
            <a:ext cx="1587" cy="239117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8" name="Line 96"/>
          <p:cNvSpPr>
            <a:spLocks noChangeShapeType="1"/>
          </p:cNvSpPr>
          <p:nvPr/>
        </p:nvSpPr>
        <p:spPr bwMode="auto">
          <a:xfrm flipV="1">
            <a:off x="1999849" y="5266334"/>
            <a:ext cx="7406093" cy="952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9" name="TextBox 2"/>
          <p:cNvSpPr txBox="1">
            <a:spLocks noChangeArrowheads="1"/>
          </p:cNvSpPr>
          <p:nvPr/>
        </p:nvSpPr>
        <p:spPr bwMode="auto">
          <a:xfrm>
            <a:off x="7890030" y="5020189"/>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solidFill>
                  <a:schemeClr val="accent1"/>
                </a:solidFill>
              </a:rPr>
              <a:t>4</a:t>
            </a:r>
          </a:p>
        </p:txBody>
      </p:sp>
      <p:sp>
        <p:nvSpPr>
          <p:cNvPr id="55430" name="TextBox 143"/>
          <p:cNvSpPr txBox="1">
            <a:spLocks noChangeArrowheads="1"/>
          </p:cNvSpPr>
          <p:nvPr/>
        </p:nvSpPr>
        <p:spPr bwMode="auto">
          <a:xfrm>
            <a:off x="8468907" y="4988521"/>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spcBef>
                <a:spcPct val="0"/>
              </a:spcBef>
              <a:buFontTx/>
              <a:buNone/>
              <a:defRPr sz="1100" b="1" i="1">
                <a:solidFill>
                  <a:schemeClr val="accent1"/>
                </a:solidFill>
                <a:latin typeface="Arial" charset="0"/>
                <a:ea typeface="ＭＳ Ｐゴシック" charset="-128"/>
              </a:defRPr>
            </a:lvl1pPr>
            <a:lvl2pPr marL="742950" indent="-285750">
              <a:spcBef>
                <a:spcPct val="20000"/>
              </a:spcBef>
              <a:buChar char="–"/>
              <a:defRPr sz="2000">
                <a:latin typeface="Arial" charset="0"/>
                <a:ea typeface="ＭＳ Ｐゴシック" charset="-128"/>
              </a:defRPr>
            </a:lvl2pPr>
            <a:lvl3pPr marL="1143000" indent="-228600">
              <a:spcBef>
                <a:spcPct val="20000"/>
              </a:spcBef>
              <a:buChar char="•"/>
              <a:defRPr>
                <a:latin typeface="Arial" charset="0"/>
                <a:ea typeface="ＭＳ Ｐゴシック" charset="-128"/>
              </a:defRPr>
            </a:lvl3pPr>
            <a:lvl4pPr marL="1600200" indent="-228600">
              <a:spcBef>
                <a:spcPct val="20000"/>
              </a:spcBef>
              <a:buChar char="–"/>
              <a:defRPr sz="1600">
                <a:latin typeface="Arial" charset="0"/>
                <a:ea typeface="ＭＳ Ｐゴシック" charset="-128"/>
              </a:defRPr>
            </a:lvl4pPr>
            <a:lvl5pPr marL="2057400" indent="-228600">
              <a:spcBef>
                <a:spcPct val="20000"/>
              </a:spcBef>
              <a:buChar char="»"/>
              <a:defRPr sz="1400">
                <a:latin typeface="Arial" charset="0"/>
                <a:ea typeface="ＭＳ Ｐゴシック" charset="-128"/>
              </a:defRPr>
            </a:lvl5pPr>
            <a:lvl6pPr marL="2514600" indent="-228600" eaLnBrk="0" fontAlgn="base" hangingPunct="0">
              <a:spcBef>
                <a:spcPct val="20000"/>
              </a:spcBef>
              <a:spcAft>
                <a:spcPct val="0"/>
              </a:spcAft>
              <a:buChar char="»"/>
              <a:defRPr sz="1400">
                <a:latin typeface="Arial" charset="0"/>
                <a:ea typeface="ＭＳ Ｐゴシック" charset="-128"/>
              </a:defRPr>
            </a:lvl6pPr>
            <a:lvl7pPr marL="2971800" indent="-228600" eaLnBrk="0" fontAlgn="base" hangingPunct="0">
              <a:spcBef>
                <a:spcPct val="20000"/>
              </a:spcBef>
              <a:spcAft>
                <a:spcPct val="0"/>
              </a:spcAft>
              <a:buChar char="»"/>
              <a:defRPr sz="1400">
                <a:latin typeface="Arial" charset="0"/>
                <a:ea typeface="ＭＳ Ｐゴシック" charset="-128"/>
              </a:defRPr>
            </a:lvl7pPr>
            <a:lvl8pPr marL="3429000" indent="-228600" eaLnBrk="0" fontAlgn="base" hangingPunct="0">
              <a:spcBef>
                <a:spcPct val="20000"/>
              </a:spcBef>
              <a:spcAft>
                <a:spcPct val="0"/>
              </a:spcAft>
              <a:buChar char="»"/>
              <a:defRPr sz="1400">
                <a:latin typeface="Arial" charset="0"/>
                <a:ea typeface="ＭＳ Ｐゴシック" charset="-128"/>
              </a:defRPr>
            </a:lvl8pPr>
            <a:lvl9pPr marL="3886200" indent="-228600" eaLnBrk="0" fontAlgn="base" hangingPunct="0">
              <a:spcBef>
                <a:spcPct val="20000"/>
              </a:spcBef>
              <a:spcAft>
                <a:spcPct val="0"/>
              </a:spcAft>
              <a:buChar char="»"/>
              <a:defRPr sz="1400">
                <a:latin typeface="Arial" charset="0"/>
                <a:ea typeface="ＭＳ Ｐゴシック" charset="-128"/>
              </a:defRPr>
            </a:lvl9pPr>
          </a:lstStyle>
          <a:p>
            <a:r>
              <a:rPr lang="en-US" altLang="en-US" dirty="0"/>
              <a:t>1</a:t>
            </a:r>
          </a:p>
        </p:txBody>
      </p:sp>
      <p:sp>
        <p:nvSpPr>
          <p:cNvPr id="55431" name="TextBox 144"/>
          <p:cNvSpPr txBox="1">
            <a:spLocks noChangeArrowheads="1"/>
          </p:cNvSpPr>
          <p:nvPr/>
        </p:nvSpPr>
        <p:spPr bwMode="auto">
          <a:xfrm>
            <a:off x="9020738" y="4997450"/>
            <a:ext cx="28098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spcBef>
                <a:spcPct val="0"/>
              </a:spcBef>
              <a:buFontTx/>
              <a:buNone/>
              <a:defRPr sz="1100" b="1" i="1">
                <a:solidFill>
                  <a:schemeClr val="accent1"/>
                </a:solidFill>
                <a:latin typeface="Arial" charset="0"/>
                <a:ea typeface="ＭＳ Ｐゴシック" charset="-128"/>
              </a:defRPr>
            </a:lvl1pPr>
            <a:lvl2pPr marL="742950" indent="-285750">
              <a:spcBef>
                <a:spcPct val="20000"/>
              </a:spcBef>
              <a:buChar char="–"/>
              <a:defRPr sz="2000">
                <a:latin typeface="Arial" charset="0"/>
                <a:ea typeface="ＭＳ Ｐゴシック" charset="-128"/>
              </a:defRPr>
            </a:lvl2pPr>
            <a:lvl3pPr marL="1143000" indent="-228600">
              <a:spcBef>
                <a:spcPct val="20000"/>
              </a:spcBef>
              <a:buChar char="•"/>
              <a:defRPr>
                <a:latin typeface="Arial" charset="0"/>
                <a:ea typeface="ＭＳ Ｐゴシック" charset="-128"/>
              </a:defRPr>
            </a:lvl3pPr>
            <a:lvl4pPr marL="1600200" indent="-228600">
              <a:spcBef>
                <a:spcPct val="20000"/>
              </a:spcBef>
              <a:buChar char="–"/>
              <a:defRPr sz="1600">
                <a:latin typeface="Arial" charset="0"/>
                <a:ea typeface="ＭＳ Ｐゴシック" charset="-128"/>
              </a:defRPr>
            </a:lvl4pPr>
            <a:lvl5pPr marL="2057400" indent="-228600">
              <a:spcBef>
                <a:spcPct val="20000"/>
              </a:spcBef>
              <a:buChar char="»"/>
              <a:defRPr sz="1400">
                <a:latin typeface="Arial" charset="0"/>
                <a:ea typeface="ＭＳ Ｐゴシック" charset="-128"/>
              </a:defRPr>
            </a:lvl5pPr>
            <a:lvl6pPr marL="2514600" indent="-228600" eaLnBrk="0" fontAlgn="base" hangingPunct="0">
              <a:spcBef>
                <a:spcPct val="20000"/>
              </a:spcBef>
              <a:spcAft>
                <a:spcPct val="0"/>
              </a:spcAft>
              <a:buChar char="»"/>
              <a:defRPr sz="1400">
                <a:latin typeface="Arial" charset="0"/>
                <a:ea typeface="ＭＳ Ｐゴシック" charset="-128"/>
              </a:defRPr>
            </a:lvl6pPr>
            <a:lvl7pPr marL="2971800" indent="-228600" eaLnBrk="0" fontAlgn="base" hangingPunct="0">
              <a:spcBef>
                <a:spcPct val="20000"/>
              </a:spcBef>
              <a:spcAft>
                <a:spcPct val="0"/>
              </a:spcAft>
              <a:buChar char="»"/>
              <a:defRPr sz="1400">
                <a:latin typeface="Arial" charset="0"/>
                <a:ea typeface="ＭＳ Ｐゴシック" charset="-128"/>
              </a:defRPr>
            </a:lvl7pPr>
            <a:lvl8pPr marL="3429000" indent="-228600" eaLnBrk="0" fontAlgn="base" hangingPunct="0">
              <a:spcBef>
                <a:spcPct val="20000"/>
              </a:spcBef>
              <a:spcAft>
                <a:spcPct val="0"/>
              </a:spcAft>
              <a:buChar char="»"/>
              <a:defRPr sz="1400">
                <a:latin typeface="Arial" charset="0"/>
                <a:ea typeface="ＭＳ Ｐゴシック" charset="-128"/>
              </a:defRPr>
            </a:lvl8pPr>
            <a:lvl9pPr marL="3886200" indent="-228600" eaLnBrk="0" fontAlgn="base" hangingPunct="0">
              <a:spcBef>
                <a:spcPct val="20000"/>
              </a:spcBef>
              <a:spcAft>
                <a:spcPct val="0"/>
              </a:spcAft>
              <a:buChar char="»"/>
              <a:defRPr sz="1400">
                <a:latin typeface="Arial" charset="0"/>
                <a:ea typeface="ＭＳ Ｐゴシック" charset="-128"/>
              </a:defRPr>
            </a:lvl9pPr>
          </a:lstStyle>
          <a:p>
            <a:r>
              <a:rPr lang="en-US" altLang="en-US" dirty="0"/>
              <a:t>9</a:t>
            </a:r>
          </a:p>
        </p:txBody>
      </p:sp>
      <p:sp>
        <p:nvSpPr>
          <p:cNvPr id="3" name="Rectangle 2"/>
          <p:cNvSpPr/>
          <p:nvPr/>
        </p:nvSpPr>
        <p:spPr>
          <a:xfrm>
            <a:off x="1994203" y="4772025"/>
            <a:ext cx="1264935" cy="494308"/>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4" name="Rectangle 143"/>
          <p:cNvSpPr/>
          <p:nvPr/>
        </p:nvSpPr>
        <p:spPr>
          <a:xfrm>
            <a:off x="3259138" y="4771628"/>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5" name="Rectangle 144"/>
          <p:cNvSpPr/>
          <p:nvPr/>
        </p:nvSpPr>
        <p:spPr>
          <a:xfrm>
            <a:off x="3261322" y="5018287"/>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6" name="Rectangle 145"/>
          <p:cNvSpPr/>
          <p:nvPr/>
        </p:nvSpPr>
        <p:spPr>
          <a:xfrm>
            <a:off x="3870326" y="5019607"/>
            <a:ext cx="3870325"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7" name="Rectangle 54"/>
          <p:cNvSpPr>
            <a:spLocks noChangeArrowheads="1"/>
          </p:cNvSpPr>
          <p:nvPr/>
        </p:nvSpPr>
        <p:spPr bwMode="auto">
          <a:xfrm>
            <a:off x="3349984" y="4808538"/>
            <a:ext cx="46166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Indirect</a:t>
            </a:r>
            <a:endParaRPr lang="en-US" altLang="en-US" sz="2400" b="1" dirty="0"/>
          </a:p>
        </p:txBody>
      </p:sp>
      <p:sp>
        <p:nvSpPr>
          <p:cNvPr id="148" name="Rectangle 54"/>
          <p:cNvSpPr>
            <a:spLocks noChangeArrowheads="1"/>
          </p:cNvSpPr>
          <p:nvPr/>
        </p:nvSpPr>
        <p:spPr bwMode="auto">
          <a:xfrm>
            <a:off x="3385288" y="5068947"/>
            <a:ext cx="3622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Direct</a:t>
            </a:r>
            <a:endParaRPr lang="en-US" altLang="en-US" sz="2400" b="1" dirty="0"/>
          </a:p>
        </p:txBody>
      </p:sp>
      <p:sp>
        <p:nvSpPr>
          <p:cNvPr id="149" name="Rectangle 54"/>
          <p:cNvSpPr>
            <a:spLocks noChangeArrowheads="1"/>
          </p:cNvSpPr>
          <p:nvPr/>
        </p:nvSpPr>
        <p:spPr bwMode="auto">
          <a:xfrm>
            <a:off x="2149879" y="4852793"/>
            <a:ext cx="91050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System Output</a:t>
            </a:r>
          </a:p>
        </p:txBody>
      </p:sp>
      <p:sp>
        <p:nvSpPr>
          <p:cNvPr id="151" name="Rectangle 54"/>
          <p:cNvSpPr>
            <a:spLocks noChangeArrowheads="1"/>
          </p:cNvSpPr>
          <p:nvPr/>
        </p:nvSpPr>
        <p:spPr bwMode="auto">
          <a:xfrm>
            <a:off x="2119978" y="5058619"/>
            <a:ext cx="10114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dirty="0">
                <a:solidFill>
                  <a:srgbClr val="000000"/>
                </a:solidFill>
              </a:rPr>
              <a:t>Stopping distance</a:t>
            </a:r>
          </a:p>
        </p:txBody>
      </p:sp>
      <p:sp>
        <p:nvSpPr>
          <p:cNvPr id="150" name="Rectangle 14">
            <a:extLst>
              <a:ext uri="{FF2B5EF4-FFF2-40B4-BE49-F238E27FC236}">
                <a16:creationId xmlns:a16="http://schemas.microsoft.com/office/drawing/2014/main" id="{FFC267A6-0FE6-5841-B70F-6BBB30204B3D}"/>
              </a:ext>
            </a:extLst>
          </p:cNvPr>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2" name="Rectangle 15">
            <a:extLst>
              <a:ext uri="{FF2B5EF4-FFF2-40B4-BE49-F238E27FC236}">
                <a16:creationId xmlns:a16="http://schemas.microsoft.com/office/drawing/2014/main" id="{960F1CBB-9842-E543-9222-CE2B77E534C0}"/>
              </a:ext>
            </a:extLst>
          </p:cNvPr>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3" name="Rectangle 16">
            <a:extLst>
              <a:ext uri="{FF2B5EF4-FFF2-40B4-BE49-F238E27FC236}">
                <a16:creationId xmlns:a16="http://schemas.microsoft.com/office/drawing/2014/main" id="{AB2B3F65-4B17-2246-9346-877EAD847EF0}"/>
              </a:ext>
            </a:extLst>
          </p:cNvPr>
          <p:cNvSpPr>
            <a:spLocks noChangeArrowheads="1"/>
          </p:cNvSpPr>
          <p:nvPr/>
        </p:nvSpPr>
        <p:spPr bwMode="auto">
          <a:xfrm>
            <a:off x="1989138" y="3243263"/>
            <a:ext cx="1266825" cy="1512888"/>
          </a:xfrm>
          <a:prstGeom prst="rect">
            <a:avLst/>
          </a:prstGeom>
          <a:solidFill>
            <a:srgbClr val="FF9999"/>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4" name="Rectangle 17">
            <a:extLst>
              <a:ext uri="{FF2B5EF4-FFF2-40B4-BE49-F238E27FC236}">
                <a16:creationId xmlns:a16="http://schemas.microsoft.com/office/drawing/2014/main" id="{0269693B-B69A-6349-A8BA-32E270100374}"/>
              </a:ext>
            </a:extLst>
          </p:cNvPr>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5" name="Rectangle 18">
            <a:extLst>
              <a:ext uri="{FF2B5EF4-FFF2-40B4-BE49-F238E27FC236}">
                <a16:creationId xmlns:a16="http://schemas.microsoft.com/office/drawing/2014/main" id="{692BB2E2-87D8-B744-B6AE-2F8FAFA4AD26}"/>
              </a:ext>
            </a:extLst>
          </p:cNvPr>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6" name="Rectangle 19">
            <a:extLst>
              <a:ext uri="{FF2B5EF4-FFF2-40B4-BE49-F238E27FC236}">
                <a16:creationId xmlns:a16="http://schemas.microsoft.com/office/drawing/2014/main" id="{66B3FAED-EDFB-284E-8E60-BE91FA3F4CB6}"/>
              </a:ext>
            </a:extLst>
          </p:cNvPr>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7" name="Rectangle 20">
            <a:extLst>
              <a:ext uri="{FF2B5EF4-FFF2-40B4-BE49-F238E27FC236}">
                <a16:creationId xmlns:a16="http://schemas.microsoft.com/office/drawing/2014/main" id="{46E864D2-30D9-5644-9E62-14787616DCEE}"/>
              </a:ext>
            </a:extLst>
          </p:cNvPr>
          <p:cNvSpPr>
            <a:spLocks noChangeArrowheads="1"/>
          </p:cNvSpPr>
          <p:nvPr/>
        </p:nvSpPr>
        <p:spPr bwMode="auto">
          <a:xfrm>
            <a:off x="5567363" y="2070101"/>
            <a:ext cx="52541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158" name="Rectangle 21">
            <a:extLst>
              <a:ext uri="{FF2B5EF4-FFF2-40B4-BE49-F238E27FC236}">
                <a16:creationId xmlns:a16="http://schemas.microsoft.com/office/drawing/2014/main" id="{C438ED12-06D4-2743-A52D-814FB79B03DE}"/>
              </a:ext>
            </a:extLst>
          </p:cNvPr>
          <p:cNvSpPr>
            <a:spLocks noChangeArrowheads="1"/>
          </p:cNvSpPr>
          <p:nvPr/>
        </p:nvSpPr>
        <p:spPr bwMode="auto">
          <a:xfrm>
            <a:off x="5672140" y="2228851"/>
            <a:ext cx="29027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159" name="Rectangle 22">
            <a:extLst>
              <a:ext uri="{FF2B5EF4-FFF2-40B4-BE49-F238E27FC236}">
                <a16:creationId xmlns:a16="http://schemas.microsoft.com/office/drawing/2014/main" id="{D98752F4-B628-DF4F-8518-7BAE25BA9550}"/>
              </a:ext>
            </a:extLst>
          </p:cNvPr>
          <p:cNvSpPr>
            <a:spLocks noChangeArrowheads="1"/>
          </p:cNvSpPr>
          <p:nvPr/>
        </p:nvSpPr>
        <p:spPr bwMode="auto">
          <a:xfrm>
            <a:off x="6224590" y="3003551"/>
            <a:ext cx="428623"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160" name="Rectangle 23">
            <a:extLst>
              <a:ext uri="{FF2B5EF4-FFF2-40B4-BE49-F238E27FC236}">
                <a16:creationId xmlns:a16="http://schemas.microsoft.com/office/drawing/2014/main" id="{7B7ABC51-5BD8-034F-A4C4-4773B0CD05E0}"/>
              </a:ext>
            </a:extLst>
          </p:cNvPr>
          <p:cNvSpPr>
            <a:spLocks noChangeArrowheads="1"/>
          </p:cNvSpPr>
          <p:nvPr/>
        </p:nvSpPr>
        <p:spPr bwMode="auto">
          <a:xfrm>
            <a:off x="6770688" y="3013402"/>
            <a:ext cx="4052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161" name="Rectangle 24">
            <a:extLst>
              <a:ext uri="{FF2B5EF4-FFF2-40B4-BE49-F238E27FC236}">
                <a16:creationId xmlns:a16="http://schemas.microsoft.com/office/drawing/2014/main" id="{69AF9840-A44E-1244-81E1-B5671E50A5BD}"/>
              </a:ext>
            </a:extLst>
          </p:cNvPr>
          <p:cNvSpPr>
            <a:spLocks noChangeArrowheads="1"/>
          </p:cNvSpPr>
          <p:nvPr/>
        </p:nvSpPr>
        <p:spPr bwMode="auto">
          <a:xfrm>
            <a:off x="7226298" y="3000183"/>
            <a:ext cx="56991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err="1">
                <a:solidFill>
                  <a:srgbClr val="000000"/>
                </a:solidFill>
              </a:rPr>
              <a:t>Contam</a:t>
            </a:r>
            <a:endParaRPr lang="en-US" sz="2400" dirty="0"/>
          </a:p>
        </p:txBody>
      </p:sp>
      <p:sp>
        <p:nvSpPr>
          <p:cNvPr id="162" name="Rectangle 25">
            <a:extLst>
              <a:ext uri="{FF2B5EF4-FFF2-40B4-BE49-F238E27FC236}">
                <a16:creationId xmlns:a16="http://schemas.microsoft.com/office/drawing/2014/main" id="{C44F5BC5-9F96-234A-B692-93666284A400}"/>
              </a:ext>
            </a:extLst>
          </p:cNvPr>
          <p:cNvSpPr>
            <a:spLocks noChangeArrowheads="1"/>
          </p:cNvSpPr>
          <p:nvPr/>
        </p:nvSpPr>
        <p:spPr bwMode="auto">
          <a:xfrm>
            <a:off x="7793534" y="2925765"/>
            <a:ext cx="561973"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3" name="Rectangle 26">
            <a:extLst>
              <a:ext uri="{FF2B5EF4-FFF2-40B4-BE49-F238E27FC236}">
                <a16:creationId xmlns:a16="http://schemas.microsoft.com/office/drawing/2014/main" id="{A5536579-3946-2549-B597-0729342B4D80}"/>
              </a:ext>
            </a:extLst>
          </p:cNvPr>
          <p:cNvSpPr>
            <a:spLocks noChangeArrowheads="1"/>
          </p:cNvSpPr>
          <p:nvPr/>
        </p:nvSpPr>
        <p:spPr bwMode="auto">
          <a:xfrm>
            <a:off x="7900116" y="3077649"/>
            <a:ext cx="29686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164" name="Rectangle 27">
            <a:extLst>
              <a:ext uri="{FF2B5EF4-FFF2-40B4-BE49-F238E27FC236}">
                <a16:creationId xmlns:a16="http://schemas.microsoft.com/office/drawing/2014/main" id="{BC576B06-95A1-C247-B9FC-673B4B0C1EB7}"/>
              </a:ext>
            </a:extLst>
          </p:cNvPr>
          <p:cNvSpPr>
            <a:spLocks noChangeArrowheads="1"/>
          </p:cNvSpPr>
          <p:nvPr/>
        </p:nvSpPr>
        <p:spPr bwMode="auto">
          <a:xfrm>
            <a:off x="8341120" y="2918026"/>
            <a:ext cx="48738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5" name="Rectangle 28">
            <a:extLst>
              <a:ext uri="{FF2B5EF4-FFF2-40B4-BE49-F238E27FC236}">
                <a16:creationId xmlns:a16="http://schemas.microsoft.com/office/drawing/2014/main" id="{43C35A87-6C7B-A946-824D-C5F49F8989BC}"/>
              </a:ext>
            </a:extLst>
          </p:cNvPr>
          <p:cNvSpPr>
            <a:spLocks noChangeArrowheads="1"/>
          </p:cNvSpPr>
          <p:nvPr/>
        </p:nvSpPr>
        <p:spPr bwMode="auto">
          <a:xfrm>
            <a:off x="8404263" y="3076188"/>
            <a:ext cx="457618"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166" name="Rectangle 29">
            <a:extLst>
              <a:ext uri="{FF2B5EF4-FFF2-40B4-BE49-F238E27FC236}">
                <a16:creationId xmlns:a16="http://schemas.microsoft.com/office/drawing/2014/main" id="{49E22B04-1D53-6847-BA3C-021A0572F1A6}"/>
              </a:ext>
            </a:extLst>
          </p:cNvPr>
          <p:cNvSpPr>
            <a:spLocks noChangeArrowheads="1"/>
          </p:cNvSpPr>
          <p:nvPr/>
        </p:nvSpPr>
        <p:spPr bwMode="auto">
          <a:xfrm>
            <a:off x="8936036" y="2918430"/>
            <a:ext cx="381419"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167" name="Rectangle 30">
            <a:extLst>
              <a:ext uri="{FF2B5EF4-FFF2-40B4-BE49-F238E27FC236}">
                <a16:creationId xmlns:a16="http://schemas.microsoft.com/office/drawing/2014/main" id="{0292C486-1522-BC42-8EB6-83AC54B5C963}"/>
              </a:ext>
            </a:extLst>
          </p:cNvPr>
          <p:cNvSpPr>
            <a:spLocks noChangeArrowheads="1"/>
          </p:cNvSpPr>
          <p:nvPr/>
        </p:nvSpPr>
        <p:spPr bwMode="auto">
          <a:xfrm>
            <a:off x="8889793" y="3067916"/>
            <a:ext cx="533816"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168" name="Rectangle 31">
            <a:extLst>
              <a:ext uri="{FF2B5EF4-FFF2-40B4-BE49-F238E27FC236}">
                <a16:creationId xmlns:a16="http://schemas.microsoft.com/office/drawing/2014/main" id="{1FE891D4-0197-4047-B9E4-2E2EDF643FE4}"/>
              </a:ext>
            </a:extLst>
          </p:cNvPr>
          <p:cNvSpPr>
            <a:spLocks noChangeArrowheads="1"/>
          </p:cNvSpPr>
          <p:nvPr/>
        </p:nvSpPr>
        <p:spPr bwMode="auto">
          <a:xfrm>
            <a:off x="2811464" y="3303589"/>
            <a:ext cx="354011"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169" name="Rectangle 32">
            <a:extLst>
              <a:ext uri="{FF2B5EF4-FFF2-40B4-BE49-F238E27FC236}">
                <a16:creationId xmlns:a16="http://schemas.microsoft.com/office/drawing/2014/main" id="{6ECFC809-B14C-B548-A247-54C16AD2F820}"/>
              </a:ext>
            </a:extLst>
          </p:cNvPr>
          <p:cNvSpPr>
            <a:spLocks noChangeArrowheads="1"/>
          </p:cNvSpPr>
          <p:nvPr/>
        </p:nvSpPr>
        <p:spPr bwMode="auto">
          <a:xfrm>
            <a:off x="2683857" y="3455430"/>
            <a:ext cx="61460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170" name="Rectangle 33">
            <a:extLst>
              <a:ext uri="{FF2B5EF4-FFF2-40B4-BE49-F238E27FC236}">
                <a16:creationId xmlns:a16="http://schemas.microsoft.com/office/drawing/2014/main" id="{CB3CE11A-7B54-C147-88F5-324F5DAB955E}"/>
              </a:ext>
            </a:extLst>
          </p:cNvPr>
          <p:cNvSpPr>
            <a:spLocks noChangeArrowheads="1"/>
          </p:cNvSpPr>
          <p:nvPr/>
        </p:nvSpPr>
        <p:spPr bwMode="auto">
          <a:xfrm>
            <a:off x="3540125" y="337820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71" name="Rectangle 34">
            <a:extLst>
              <a:ext uri="{FF2B5EF4-FFF2-40B4-BE49-F238E27FC236}">
                <a16:creationId xmlns:a16="http://schemas.microsoft.com/office/drawing/2014/main" id="{530A595D-AB5F-F54A-B25D-661934480C09}"/>
              </a:ext>
            </a:extLst>
          </p:cNvPr>
          <p:cNvSpPr>
            <a:spLocks noChangeArrowheads="1"/>
          </p:cNvSpPr>
          <p:nvPr/>
        </p:nvSpPr>
        <p:spPr bwMode="auto">
          <a:xfrm>
            <a:off x="4679950" y="33813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2" name="Rectangle 35">
            <a:extLst>
              <a:ext uri="{FF2B5EF4-FFF2-40B4-BE49-F238E27FC236}">
                <a16:creationId xmlns:a16="http://schemas.microsoft.com/office/drawing/2014/main" id="{051794F6-EAE7-E149-A8CE-204C8AF2C74F}"/>
              </a:ext>
            </a:extLst>
          </p:cNvPr>
          <p:cNvSpPr>
            <a:spLocks noChangeArrowheads="1"/>
          </p:cNvSpPr>
          <p:nvPr/>
        </p:nvSpPr>
        <p:spPr bwMode="auto">
          <a:xfrm>
            <a:off x="5789615" y="338137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3" name="Rectangle 36">
            <a:extLst>
              <a:ext uri="{FF2B5EF4-FFF2-40B4-BE49-F238E27FC236}">
                <a16:creationId xmlns:a16="http://schemas.microsoft.com/office/drawing/2014/main" id="{6392C746-DB52-844B-9595-6CB73002A516}"/>
              </a:ext>
            </a:extLst>
          </p:cNvPr>
          <p:cNvSpPr>
            <a:spLocks noChangeArrowheads="1"/>
          </p:cNvSpPr>
          <p:nvPr/>
        </p:nvSpPr>
        <p:spPr bwMode="auto">
          <a:xfrm>
            <a:off x="6342064" y="338137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4" name="Rectangle 37">
            <a:extLst>
              <a:ext uri="{FF2B5EF4-FFF2-40B4-BE49-F238E27FC236}">
                <a16:creationId xmlns:a16="http://schemas.microsoft.com/office/drawing/2014/main" id="{97B651FE-216B-3F40-A2DB-9F8264642A1A}"/>
              </a:ext>
            </a:extLst>
          </p:cNvPr>
          <p:cNvSpPr>
            <a:spLocks noChangeArrowheads="1"/>
          </p:cNvSpPr>
          <p:nvPr/>
        </p:nvSpPr>
        <p:spPr bwMode="auto">
          <a:xfrm>
            <a:off x="9561514" y="337978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175" name="Rectangle 38">
            <a:extLst>
              <a:ext uri="{FF2B5EF4-FFF2-40B4-BE49-F238E27FC236}">
                <a16:creationId xmlns:a16="http://schemas.microsoft.com/office/drawing/2014/main" id="{ABDBE74F-DFAE-F640-A362-0416D1CD92F5}"/>
              </a:ext>
            </a:extLst>
          </p:cNvPr>
          <p:cNvSpPr>
            <a:spLocks noChangeArrowheads="1"/>
          </p:cNvSpPr>
          <p:nvPr/>
        </p:nvSpPr>
        <p:spPr bwMode="auto">
          <a:xfrm>
            <a:off x="2786062" y="3664281"/>
            <a:ext cx="51752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176" name="Rectangle 39">
            <a:extLst>
              <a:ext uri="{FF2B5EF4-FFF2-40B4-BE49-F238E27FC236}">
                <a16:creationId xmlns:a16="http://schemas.microsoft.com/office/drawing/2014/main" id="{AC886862-D02F-F744-9C57-4A3B6FF58F29}"/>
              </a:ext>
            </a:extLst>
          </p:cNvPr>
          <p:cNvSpPr>
            <a:spLocks noChangeArrowheads="1"/>
          </p:cNvSpPr>
          <p:nvPr/>
        </p:nvSpPr>
        <p:spPr bwMode="auto">
          <a:xfrm>
            <a:off x="3540125" y="375602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77" name="Rectangle 40">
            <a:extLst>
              <a:ext uri="{FF2B5EF4-FFF2-40B4-BE49-F238E27FC236}">
                <a16:creationId xmlns:a16="http://schemas.microsoft.com/office/drawing/2014/main" id="{0733393C-A93D-AB40-83A1-A19724157C12}"/>
              </a:ext>
            </a:extLst>
          </p:cNvPr>
          <p:cNvSpPr>
            <a:spLocks noChangeArrowheads="1"/>
          </p:cNvSpPr>
          <p:nvPr/>
        </p:nvSpPr>
        <p:spPr bwMode="auto">
          <a:xfrm>
            <a:off x="4679950" y="375920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8" name="Rectangle 41">
            <a:extLst>
              <a:ext uri="{FF2B5EF4-FFF2-40B4-BE49-F238E27FC236}">
                <a16:creationId xmlns:a16="http://schemas.microsoft.com/office/drawing/2014/main" id="{42FDE361-12B0-A440-9BBD-6950E5F201EA}"/>
              </a:ext>
            </a:extLst>
          </p:cNvPr>
          <p:cNvSpPr>
            <a:spLocks noChangeArrowheads="1"/>
          </p:cNvSpPr>
          <p:nvPr/>
        </p:nvSpPr>
        <p:spPr bwMode="auto">
          <a:xfrm>
            <a:off x="5789614" y="375920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9" name="Rectangle 42">
            <a:extLst>
              <a:ext uri="{FF2B5EF4-FFF2-40B4-BE49-F238E27FC236}">
                <a16:creationId xmlns:a16="http://schemas.microsoft.com/office/drawing/2014/main" id="{EC03E46E-0D47-614E-8C32-B11E3C7E1539}"/>
              </a:ext>
            </a:extLst>
          </p:cNvPr>
          <p:cNvSpPr>
            <a:spLocks noChangeArrowheads="1"/>
          </p:cNvSpPr>
          <p:nvPr/>
        </p:nvSpPr>
        <p:spPr bwMode="auto">
          <a:xfrm>
            <a:off x="6342065" y="375920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0" name="Rectangle 43">
            <a:extLst>
              <a:ext uri="{FF2B5EF4-FFF2-40B4-BE49-F238E27FC236}">
                <a16:creationId xmlns:a16="http://schemas.microsoft.com/office/drawing/2014/main" id="{FA595EF2-85C2-5E45-950D-5645109D3BBF}"/>
              </a:ext>
            </a:extLst>
          </p:cNvPr>
          <p:cNvSpPr>
            <a:spLocks noChangeArrowheads="1"/>
          </p:cNvSpPr>
          <p:nvPr/>
        </p:nvSpPr>
        <p:spPr bwMode="auto">
          <a:xfrm>
            <a:off x="9528176" y="375761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181" name="Rectangle 44">
            <a:extLst>
              <a:ext uri="{FF2B5EF4-FFF2-40B4-BE49-F238E27FC236}">
                <a16:creationId xmlns:a16="http://schemas.microsoft.com/office/drawing/2014/main" id="{96C678E2-2916-9943-8761-1DAAEAE64ED7}"/>
              </a:ext>
            </a:extLst>
          </p:cNvPr>
          <p:cNvSpPr>
            <a:spLocks noChangeArrowheads="1"/>
          </p:cNvSpPr>
          <p:nvPr/>
        </p:nvSpPr>
        <p:spPr bwMode="auto">
          <a:xfrm>
            <a:off x="2726539" y="4029306"/>
            <a:ext cx="48259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182" name="Rectangle 45">
            <a:extLst>
              <a:ext uri="{FF2B5EF4-FFF2-40B4-BE49-F238E27FC236}">
                <a16:creationId xmlns:a16="http://schemas.microsoft.com/office/drawing/2014/main" id="{9C2B57A2-6165-5141-9E13-C45424D1AA15}"/>
              </a:ext>
            </a:extLst>
          </p:cNvPr>
          <p:cNvSpPr>
            <a:spLocks noChangeArrowheads="1"/>
          </p:cNvSpPr>
          <p:nvPr/>
        </p:nvSpPr>
        <p:spPr bwMode="auto">
          <a:xfrm>
            <a:off x="2723083" y="4211080"/>
            <a:ext cx="461961"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183" name="Rectangle 46">
            <a:extLst>
              <a:ext uri="{FF2B5EF4-FFF2-40B4-BE49-F238E27FC236}">
                <a16:creationId xmlns:a16="http://schemas.microsoft.com/office/drawing/2014/main" id="{4219E472-EE17-FD4B-B7E2-8D2A5F8D8826}"/>
              </a:ext>
            </a:extLst>
          </p:cNvPr>
          <p:cNvSpPr>
            <a:spLocks noChangeArrowheads="1"/>
          </p:cNvSpPr>
          <p:nvPr/>
        </p:nvSpPr>
        <p:spPr bwMode="auto">
          <a:xfrm>
            <a:off x="3540125" y="413385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84" name="Rectangle 47">
            <a:extLst>
              <a:ext uri="{FF2B5EF4-FFF2-40B4-BE49-F238E27FC236}">
                <a16:creationId xmlns:a16="http://schemas.microsoft.com/office/drawing/2014/main" id="{3AC570D1-8076-044B-858D-845E54043518}"/>
              </a:ext>
            </a:extLst>
          </p:cNvPr>
          <p:cNvSpPr>
            <a:spLocks noChangeArrowheads="1"/>
          </p:cNvSpPr>
          <p:nvPr/>
        </p:nvSpPr>
        <p:spPr bwMode="auto">
          <a:xfrm>
            <a:off x="4679950"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5" name="Rectangle 48">
            <a:extLst>
              <a:ext uri="{FF2B5EF4-FFF2-40B4-BE49-F238E27FC236}">
                <a16:creationId xmlns:a16="http://schemas.microsoft.com/office/drawing/2014/main" id="{4DB2827A-2ED3-AD49-B2B6-2EBE65E68606}"/>
              </a:ext>
            </a:extLst>
          </p:cNvPr>
          <p:cNvSpPr>
            <a:spLocks noChangeArrowheads="1"/>
          </p:cNvSpPr>
          <p:nvPr/>
        </p:nvSpPr>
        <p:spPr bwMode="auto">
          <a:xfrm>
            <a:off x="5233989"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6" name="Rectangle 49">
            <a:extLst>
              <a:ext uri="{FF2B5EF4-FFF2-40B4-BE49-F238E27FC236}">
                <a16:creationId xmlns:a16="http://schemas.microsoft.com/office/drawing/2014/main" id="{4F916863-41D3-7244-BC41-04E28A236A66}"/>
              </a:ext>
            </a:extLst>
          </p:cNvPr>
          <p:cNvSpPr>
            <a:spLocks noChangeArrowheads="1"/>
          </p:cNvSpPr>
          <p:nvPr/>
        </p:nvSpPr>
        <p:spPr bwMode="auto">
          <a:xfrm>
            <a:off x="6342065" y="413702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7" name="Rectangle 50">
            <a:extLst>
              <a:ext uri="{FF2B5EF4-FFF2-40B4-BE49-F238E27FC236}">
                <a16:creationId xmlns:a16="http://schemas.microsoft.com/office/drawing/2014/main" id="{7C2B8A83-F9B9-E240-80C9-B5C610E83F83}"/>
              </a:ext>
            </a:extLst>
          </p:cNvPr>
          <p:cNvSpPr>
            <a:spLocks noChangeArrowheads="1"/>
          </p:cNvSpPr>
          <p:nvPr/>
        </p:nvSpPr>
        <p:spPr bwMode="auto">
          <a:xfrm>
            <a:off x="9561514" y="413543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188" name="Rectangle 51">
            <a:extLst>
              <a:ext uri="{FF2B5EF4-FFF2-40B4-BE49-F238E27FC236}">
                <a16:creationId xmlns:a16="http://schemas.microsoft.com/office/drawing/2014/main" id="{9E8E077D-B714-4143-B8E8-FDDFBBB2AEA2}"/>
              </a:ext>
            </a:extLst>
          </p:cNvPr>
          <p:cNvSpPr>
            <a:spLocks noChangeArrowheads="1"/>
          </p:cNvSpPr>
          <p:nvPr/>
        </p:nvSpPr>
        <p:spPr bwMode="auto">
          <a:xfrm>
            <a:off x="2092327" y="4433888"/>
            <a:ext cx="479185"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189" name="Rectangle 52">
            <a:extLst>
              <a:ext uri="{FF2B5EF4-FFF2-40B4-BE49-F238E27FC236}">
                <a16:creationId xmlns:a16="http://schemas.microsoft.com/office/drawing/2014/main" id="{DAFD2876-E127-2342-A9F8-96F46F1B3430}"/>
              </a:ext>
            </a:extLst>
          </p:cNvPr>
          <p:cNvSpPr>
            <a:spLocks noChangeArrowheads="1"/>
          </p:cNvSpPr>
          <p:nvPr/>
        </p:nvSpPr>
        <p:spPr bwMode="auto">
          <a:xfrm>
            <a:off x="2020888" y="4594226"/>
            <a:ext cx="594834"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190" name="Rectangle 53">
            <a:extLst>
              <a:ext uri="{FF2B5EF4-FFF2-40B4-BE49-F238E27FC236}">
                <a16:creationId xmlns:a16="http://schemas.microsoft.com/office/drawing/2014/main" id="{E2843BC0-5919-9742-89ED-FA1FA0461A3A}"/>
              </a:ext>
            </a:extLst>
          </p:cNvPr>
          <p:cNvSpPr>
            <a:spLocks noChangeArrowheads="1"/>
          </p:cNvSpPr>
          <p:nvPr/>
        </p:nvSpPr>
        <p:spPr bwMode="auto">
          <a:xfrm>
            <a:off x="2745807" y="4437164"/>
            <a:ext cx="49053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191" name="Rectangle 54">
            <a:extLst>
              <a:ext uri="{FF2B5EF4-FFF2-40B4-BE49-F238E27FC236}">
                <a16:creationId xmlns:a16="http://schemas.microsoft.com/office/drawing/2014/main" id="{8908AB73-C97D-8642-931A-DF515614E40E}"/>
              </a:ext>
            </a:extLst>
          </p:cNvPr>
          <p:cNvSpPr>
            <a:spLocks noChangeArrowheads="1"/>
          </p:cNvSpPr>
          <p:nvPr/>
        </p:nvSpPr>
        <p:spPr bwMode="auto">
          <a:xfrm>
            <a:off x="2798763" y="4594225"/>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192" name="Rectangle 55">
            <a:extLst>
              <a:ext uri="{FF2B5EF4-FFF2-40B4-BE49-F238E27FC236}">
                <a16:creationId xmlns:a16="http://schemas.microsoft.com/office/drawing/2014/main" id="{F1D6A5CD-9327-5C43-A524-3FDB999BA7F2}"/>
              </a:ext>
            </a:extLst>
          </p:cNvPr>
          <p:cNvSpPr>
            <a:spLocks noChangeArrowheads="1"/>
          </p:cNvSpPr>
          <p:nvPr/>
        </p:nvSpPr>
        <p:spPr bwMode="auto">
          <a:xfrm>
            <a:off x="3540125" y="45116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93" name="Rectangle 56">
            <a:extLst>
              <a:ext uri="{FF2B5EF4-FFF2-40B4-BE49-F238E27FC236}">
                <a16:creationId xmlns:a16="http://schemas.microsoft.com/office/drawing/2014/main" id="{CFAFE0E3-A93F-384C-B55C-7545242CE48A}"/>
              </a:ext>
            </a:extLst>
          </p:cNvPr>
          <p:cNvSpPr>
            <a:spLocks noChangeArrowheads="1"/>
          </p:cNvSpPr>
          <p:nvPr/>
        </p:nvSpPr>
        <p:spPr bwMode="auto">
          <a:xfrm>
            <a:off x="4125915"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4" name="Rectangle 57">
            <a:extLst>
              <a:ext uri="{FF2B5EF4-FFF2-40B4-BE49-F238E27FC236}">
                <a16:creationId xmlns:a16="http://schemas.microsoft.com/office/drawing/2014/main" id="{A51314E8-E0A8-E448-AEC8-C1D1D22CB29E}"/>
              </a:ext>
            </a:extLst>
          </p:cNvPr>
          <p:cNvSpPr>
            <a:spLocks noChangeArrowheads="1"/>
          </p:cNvSpPr>
          <p:nvPr/>
        </p:nvSpPr>
        <p:spPr bwMode="auto">
          <a:xfrm>
            <a:off x="6342064" y="451485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95" name="Rectangle 58">
            <a:extLst>
              <a:ext uri="{FF2B5EF4-FFF2-40B4-BE49-F238E27FC236}">
                <a16:creationId xmlns:a16="http://schemas.microsoft.com/office/drawing/2014/main" id="{A01C4666-4799-5A4D-ACF0-BDFA62152188}"/>
              </a:ext>
            </a:extLst>
          </p:cNvPr>
          <p:cNvSpPr>
            <a:spLocks noChangeArrowheads="1"/>
          </p:cNvSpPr>
          <p:nvPr/>
        </p:nvSpPr>
        <p:spPr bwMode="auto">
          <a:xfrm>
            <a:off x="6896100" y="451485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6" name="Rectangle 59">
            <a:extLst>
              <a:ext uri="{FF2B5EF4-FFF2-40B4-BE49-F238E27FC236}">
                <a16:creationId xmlns:a16="http://schemas.microsoft.com/office/drawing/2014/main" id="{7D7B7327-B45A-3B49-9EDF-E15C0A5D689E}"/>
              </a:ext>
            </a:extLst>
          </p:cNvPr>
          <p:cNvSpPr>
            <a:spLocks noChangeArrowheads="1"/>
          </p:cNvSpPr>
          <p:nvPr/>
        </p:nvSpPr>
        <p:spPr bwMode="auto">
          <a:xfrm>
            <a:off x="7450140"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7" name="Rectangle 60">
            <a:extLst>
              <a:ext uri="{FF2B5EF4-FFF2-40B4-BE49-F238E27FC236}">
                <a16:creationId xmlns:a16="http://schemas.microsoft.com/office/drawing/2014/main" id="{8A280F2D-0D5F-6741-83CB-4F501595A19A}"/>
              </a:ext>
            </a:extLst>
          </p:cNvPr>
          <p:cNvSpPr>
            <a:spLocks noChangeArrowheads="1"/>
          </p:cNvSpPr>
          <p:nvPr/>
        </p:nvSpPr>
        <p:spPr bwMode="auto">
          <a:xfrm>
            <a:off x="9528176" y="451326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198" name="Rectangle 61">
            <a:extLst>
              <a:ext uri="{FF2B5EF4-FFF2-40B4-BE49-F238E27FC236}">
                <a16:creationId xmlns:a16="http://schemas.microsoft.com/office/drawing/2014/main" id="{AF23ED54-8821-0846-B4D2-B06CD19BAE4B}"/>
              </a:ext>
            </a:extLst>
          </p:cNvPr>
          <p:cNvSpPr>
            <a:spLocks noChangeArrowheads="1"/>
          </p:cNvSpPr>
          <p:nvPr/>
        </p:nvSpPr>
        <p:spPr bwMode="auto">
          <a:xfrm>
            <a:off x="4083052"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199" name="Rectangle 62">
            <a:extLst>
              <a:ext uri="{FF2B5EF4-FFF2-40B4-BE49-F238E27FC236}">
                <a16:creationId xmlns:a16="http://schemas.microsoft.com/office/drawing/2014/main" id="{1F8BBA47-E949-4A43-8423-95F6C2C41C89}"/>
              </a:ext>
            </a:extLst>
          </p:cNvPr>
          <p:cNvSpPr>
            <a:spLocks noChangeArrowheads="1"/>
          </p:cNvSpPr>
          <p:nvPr/>
        </p:nvSpPr>
        <p:spPr bwMode="auto">
          <a:xfrm>
            <a:off x="4605339" y="4822825"/>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00" name="Rectangle 63">
            <a:extLst>
              <a:ext uri="{FF2B5EF4-FFF2-40B4-BE49-F238E27FC236}">
                <a16:creationId xmlns:a16="http://schemas.microsoft.com/office/drawing/2014/main" id="{A68A60DA-A9B9-204F-8896-E9587B161E67}"/>
              </a:ext>
            </a:extLst>
          </p:cNvPr>
          <p:cNvSpPr>
            <a:spLocks noChangeArrowheads="1"/>
          </p:cNvSpPr>
          <p:nvPr/>
        </p:nvSpPr>
        <p:spPr bwMode="auto">
          <a:xfrm>
            <a:off x="5192714" y="4822825"/>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01" name="Rectangle 64">
            <a:extLst>
              <a:ext uri="{FF2B5EF4-FFF2-40B4-BE49-F238E27FC236}">
                <a16:creationId xmlns:a16="http://schemas.microsoft.com/office/drawing/2014/main" id="{B0CA3379-CB59-C94C-8134-0971EC4987A3}"/>
              </a:ext>
            </a:extLst>
          </p:cNvPr>
          <p:cNvSpPr>
            <a:spLocks noChangeArrowheads="1"/>
          </p:cNvSpPr>
          <p:nvPr/>
        </p:nvSpPr>
        <p:spPr bwMode="auto">
          <a:xfrm>
            <a:off x="5746751"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02" name="Rectangle 65">
            <a:extLst>
              <a:ext uri="{FF2B5EF4-FFF2-40B4-BE49-F238E27FC236}">
                <a16:creationId xmlns:a16="http://schemas.microsoft.com/office/drawing/2014/main" id="{BA94C2DD-66FC-354C-B440-6328A15F3924}"/>
              </a:ext>
            </a:extLst>
          </p:cNvPr>
          <p:cNvSpPr>
            <a:spLocks noChangeArrowheads="1"/>
          </p:cNvSpPr>
          <p:nvPr/>
        </p:nvSpPr>
        <p:spPr bwMode="auto">
          <a:xfrm>
            <a:off x="6300789"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03" name="Rectangle 66">
            <a:extLst>
              <a:ext uri="{FF2B5EF4-FFF2-40B4-BE49-F238E27FC236}">
                <a16:creationId xmlns:a16="http://schemas.microsoft.com/office/drawing/2014/main" id="{0F8AFDAC-DE91-B24C-A752-3682E07E5B97}"/>
              </a:ext>
            </a:extLst>
          </p:cNvPr>
          <p:cNvSpPr>
            <a:spLocks noChangeArrowheads="1"/>
          </p:cNvSpPr>
          <p:nvPr/>
        </p:nvSpPr>
        <p:spPr bwMode="auto">
          <a:xfrm>
            <a:off x="6854827"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4" name="Rectangle 67">
            <a:extLst>
              <a:ext uri="{FF2B5EF4-FFF2-40B4-BE49-F238E27FC236}">
                <a16:creationId xmlns:a16="http://schemas.microsoft.com/office/drawing/2014/main" id="{2879BFC3-2B86-9540-AAAA-2CE6C724BBFB}"/>
              </a:ext>
            </a:extLst>
          </p:cNvPr>
          <p:cNvSpPr>
            <a:spLocks noChangeArrowheads="1"/>
          </p:cNvSpPr>
          <p:nvPr/>
        </p:nvSpPr>
        <p:spPr bwMode="auto">
          <a:xfrm>
            <a:off x="7408865"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5" name="Rectangle 68">
            <a:extLst>
              <a:ext uri="{FF2B5EF4-FFF2-40B4-BE49-F238E27FC236}">
                <a16:creationId xmlns:a16="http://schemas.microsoft.com/office/drawing/2014/main" id="{D0F682C1-FC27-4F43-90F2-68601F44B64E}"/>
              </a:ext>
            </a:extLst>
          </p:cNvPr>
          <p:cNvSpPr>
            <a:spLocks noChangeArrowheads="1"/>
          </p:cNvSpPr>
          <p:nvPr/>
        </p:nvSpPr>
        <p:spPr bwMode="auto">
          <a:xfrm>
            <a:off x="7996240"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6" name="Rectangle 69">
            <a:extLst>
              <a:ext uri="{FF2B5EF4-FFF2-40B4-BE49-F238E27FC236}">
                <a16:creationId xmlns:a16="http://schemas.microsoft.com/office/drawing/2014/main" id="{CC29C3E8-790F-F849-A0E0-A07CA46C102E}"/>
              </a:ext>
            </a:extLst>
          </p:cNvPr>
          <p:cNvSpPr>
            <a:spLocks noChangeArrowheads="1"/>
          </p:cNvSpPr>
          <p:nvPr/>
        </p:nvSpPr>
        <p:spPr bwMode="auto">
          <a:xfrm>
            <a:off x="8550277"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7" name="Rectangle 70">
            <a:extLst>
              <a:ext uri="{FF2B5EF4-FFF2-40B4-BE49-F238E27FC236}">
                <a16:creationId xmlns:a16="http://schemas.microsoft.com/office/drawing/2014/main" id="{09C392BF-55AD-F541-A714-9FE34CFF7601}"/>
              </a:ext>
            </a:extLst>
          </p:cNvPr>
          <p:cNvSpPr>
            <a:spLocks noChangeArrowheads="1"/>
          </p:cNvSpPr>
          <p:nvPr/>
        </p:nvSpPr>
        <p:spPr bwMode="auto">
          <a:xfrm>
            <a:off x="9104315"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8" name="Rectangle 71">
            <a:extLst>
              <a:ext uri="{FF2B5EF4-FFF2-40B4-BE49-F238E27FC236}">
                <a16:creationId xmlns:a16="http://schemas.microsoft.com/office/drawing/2014/main" id="{27204DA4-F6B3-DA4A-8E4C-B689B3E93286}"/>
              </a:ext>
            </a:extLst>
          </p:cNvPr>
          <p:cNvSpPr>
            <a:spLocks noChangeArrowheads="1"/>
          </p:cNvSpPr>
          <p:nvPr/>
        </p:nvSpPr>
        <p:spPr bwMode="auto">
          <a:xfrm>
            <a:off x="2111375" y="3671890"/>
            <a:ext cx="46990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09" name="Rectangle 72">
            <a:extLst>
              <a:ext uri="{FF2B5EF4-FFF2-40B4-BE49-F238E27FC236}">
                <a16:creationId xmlns:a16="http://schemas.microsoft.com/office/drawing/2014/main" id="{70C9E757-C082-D84F-A96C-7749C18B0948}"/>
              </a:ext>
            </a:extLst>
          </p:cNvPr>
          <p:cNvSpPr>
            <a:spLocks noChangeArrowheads="1"/>
          </p:cNvSpPr>
          <p:nvPr/>
        </p:nvSpPr>
        <p:spPr bwMode="auto">
          <a:xfrm>
            <a:off x="2141539" y="3832225"/>
            <a:ext cx="37601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10" name="Rectangle 73">
            <a:extLst>
              <a:ext uri="{FF2B5EF4-FFF2-40B4-BE49-F238E27FC236}">
                <a16:creationId xmlns:a16="http://schemas.microsoft.com/office/drawing/2014/main" id="{4AC2739E-C3B6-3140-A3B0-532967870114}"/>
              </a:ext>
            </a:extLst>
          </p:cNvPr>
          <p:cNvSpPr>
            <a:spLocks noChangeArrowheads="1"/>
          </p:cNvSpPr>
          <p:nvPr/>
        </p:nvSpPr>
        <p:spPr bwMode="auto">
          <a:xfrm>
            <a:off x="2014538" y="3108325"/>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endParaRPr lang="en-US" sz="2400" dirty="0"/>
          </a:p>
        </p:txBody>
      </p:sp>
      <p:sp>
        <p:nvSpPr>
          <p:cNvPr id="211" name="Rectangle 74">
            <a:extLst>
              <a:ext uri="{FF2B5EF4-FFF2-40B4-BE49-F238E27FC236}">
                <a16:creationId xmlns:a16="http://schemas.microsoft.com/office/drawing/2014/main" id="{2EC1F1A7-4A1A-2E4F-9846-302416D44A8B}"/>
              </a:ext>
            </a:extLst>
          </p:cNvPr>
          <p:cNvSpPr>
            <a:spLocks noChangeArrowheads="1"/>
          </p:cNvSpPr>
          <p:nvPr/>
        </p:nvSpPr>
        <p:spPr bwMode="auto">
          <a:xfrm>
            <a:off x="3962257" y="2680073"/>
            <a:ext cx="518999"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12" name="Rectangle 75">
            <a:extLst>
              <a:ext uri="{FF2B5EF4-FFF2-40B4-BE49-F238E27FC236}">
                <a16:creationId xmlns:a16="http://schemas.microsoft.com/office/drawing/2014/main" id="{9C149DC5-5D8A-BD4F-A565-679A6D841BB7}"/>
              </a:ext>
            </a:extLst>
          </p:cNvPr>
          <p:cNvSpPr>
            <a:spLocks noChangeArrowheads="1"/>
          </p:cNvSpPr>
          <p:nvPr/>
        </p:nvSpPr>
        <p:spPr bwMode="auto">
          <a:xfrm>
            <a:off x="4637314" y="2766951"/>
            <a:ext cx="239487"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13" name="Rectangle 76">
            <a:extLst>
              <a:ext uri="{FF2B5EF4-FFF2-40B4-BE49-F238E27FC236}">
                <a16:creationId xmlns:a16="http://schemas.microsoft.com/office/drawing/2014/main" id="{FEE899AC-67A7-AE4E-9890-06C9DDF4211F}"/>
              </a:ext>
            </a:extLst>
          </p:cNvPr>
          <p:cNvSpPr>
            <a:spLocks noChangeArrowheads="1"/>
          </p:cNvSpPr>
          <p:nvPr/>
        </p:nvSpPr>
        <p:spPr bwMode="auto">
          <a:xfrm>
            <a:off x="4119563" y="2143125"/>
            <a:ext cx="127476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14" name="Rectangle 77">
            <a:extLst>
              <a:ext uri="{FF2B5EF4-FFF2-40B4-BE49-F238E27FC236}">
                <a16:creationId xmlns:a16="http://schemas.microsoft.com/office/drawing/2014/main" id="{D5478719-94EA-114F-BC08-CCDA5440729F}"/>
              </a:ext>
            </a:extLst>
          </p:cNvPr>
          <p:cNvSpPr>
            <a:spLocks noChangeArrowheads="1"/>
          </p:cNvSpPr>
          <p:nvPr/>
        </p:nvSpPr>
        <p:spPr bwMode="auto">
          <a:xfrm>
            <a:off x="3314700" y="2484438"/>
            <a:ext cx="52272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15" name="Rectangle 78">
            <a:extLst>
              <a:ext uri="{FF2B5EF4-FFF2-40B4-BE49-F238E27FC236}">
                <a16:creationId xmlns:a16="http://schemas.microsoft.com/office/drawing/2014/main" id="{3FD30C86-EBBC-CC42-B54B-5C7F685E9436}"/>
              </a:ext>
            </a:extLst>
          </p:cNvPr>
          <p:cNvSpPr>
            <a:spLocks noChangeArrowheads="1"/>
          </p:cNvSpPr>
          <p:nvPr/>
        </p:nvSpPr>
        <p:spPr bwMode="auto">
          <a:xfrm>
            <a:off x="3292476" y="2646363"/>
            <a:ext cx="56871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16" name="Rectangle 79">
            <a:extLst>
              <a:ext uri="{FF2B5EF4-FFF2-40B4-BE49-F238E27FC236}">
                <a16:creationId xmlns:a16="http://schemas.microsoft.com/office/drawing/2014/main" id="{38ADB3E4-3AA4-E945-B837-DCC517159B6D}"/>
              </a:ext>
            </a:extLst>
          </p:cNvPr>
          <p:cNvSpPr>
            <a:spLocks noChangeArrowheads="1"/>
          </p:cNvSpPr>
          <p:nvPr/>
        </p:nvSpPr>
        <p:spPr bwMode="auto">
          <a:xfrm>
            <a:off x="6602413" y="2557462"/>
            <a:ext cx="105251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17" name="Rectangle 80">
            <a:extLst>
              <a:ext uri="{FF2B5EF4-FFF2-40B4-BE49-F238E27FC236}">
                <a16:creationId xmlns:a16="http://schemas.microsoft.com/office/drawing/2014/main" id="{5AEA6B17-56FF-CC47-8D8C-33E43451D68D}"/>
              </a:ext>
            </a:extLst>
          </p:cNvPr>
          <p:cNvSpPr>
            <a:spLocks noChangeArrowheads="1"/>
          </p:cNvSpPr>
          <p:nvPr/>
        </p:nvSpPr>
        <p:spPr bwMode="auto">
          <a:xfrm>
            <a:off x="8151812" y="2505076"/>
            <a:ext cx="112394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18" name="Rectangle 81">
            <a:extLst>
              <a:ext uri="{FF2B5EF4-FFF2-40B4-BE49-F238E27FC236}">
                <a16:creationId xmlns:a16="http://schemas.microsoft.com/office/drawing/2014/main" id="{DCAB6C50-35EA-2D4A-859C-766F5FE828F1}"/>
              </a:ext>
            </a:extLst>
          </p:cNvPr>
          <p:cNvSpPr>
            <a:spLocks noChangeArrowheads="1"/>
          </p:cNvSpPr>
          <p:nvPr/>
        </p:nvSpPr>
        <p:spPr bwMode="auto">
          <a:xfrm>
            <a:off x="7519988" y="2143125"/>
            <a:ext cx="108585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19" name="Rectangle 82">
            <a:extLst>
              <a:ext uri="{FF2B5EF4-FFF2-40B4-BE49-F238E27FC236}">
                <a16:creationId xmlns:a16="http://schemas.microsoft.com/office/drawing/2014/main" id="{C3226FD8-DA2B-154B-ADBB-40D7BBB75E59}"/>
              </a:ext>
            </a:extLst>
          </p:cNvPr>
          <p:cNvSpPr>
            <a:spLocks noChangeArrowheads="1"/>
          </p:cNvSpPr>
          <p:nvPr/>
        </p:nvSpPr>
        <p:spPr bwMode="auto">
          <a:xfrm>
            <a:off x="5141913" y="2762251"/>
            <a:ext cx="25804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20" name="Rectangle 83">
            <a:extLst>
              <a:ext uri="{FF2B5EF4-FFF2-40B4-BE49-F238E27FC236}">
                <a16:creationId xmlns:a16="http://schemas.microsoft.com/office/drawing/2014/main" id="{24C63101-8665-504E-AABE-3CF16A08693E}"/>
              </a:ext>
            </a:extLst>
          </p:cNvPr>
          <p:cNvSpPr>
            <a:spLocks noChangeArrowheads="1"/>
          </p:cNvSpPr>
          <p:nvPr/>
        </p:nvSpPr>
        <p:spPr bwMode="auto">
          <a:xfrm>
            <a:off x="5678489" y="2587648"/>
            <a:ext cx="36036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21" name="Rectangle 84">
            <a:extLst>
              <a:ext uri="{FF2B5EF4-FFF2-40B4-BE49-F238E27FC236}">
                <a16:creationId xmlns:a16="http://schemas.microsoft.com/office/drawing/2014/main" id="{674B0494-0C97-B547-8D42-E64D01611AB8}"/>
              </a:ext>
            </a:extLst>
          </p:cNvPr>
          <p:cNvSpPr>
            <a:spLocks noChangeArrowheads="1"/>
          </p:cNvSpPr>
          <p:nvPr/>
        </p:nvSpPr>
        <p:spPr bwMode="auto">
          <a:xfrm>
            <a:off x="5708652" y="2725739"/>
            <a:ext cx="3349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22" name="Rectangle 85">
            <a:extLst>
              <a:ext uri="{FF2B5EF4-FFF2-40B4-BE49-F238E27FC236}">
                <a16:creationId xmlns:a16="http://schemas.microsoft.com/office/drawing/2014/main" id="{4FB89A31-4B0C-6B48-A416-5359810E6DDC}"/>
              </a:ext>
            </a:extLst>
          </p:cNvPr>
          <p:cNvSpPr>
            <a:spLocks noChangeArrowheads="1"/>
          </p:cNvSpPr>
          <p:nvPr/>
        </p:nvSpPr>
        <p:spPr bwMode="auto">
          <a:xfrm>
            <a:off x="5689600" y="2919415"/>
            <a:ext cx="2857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23" name="Line 86">
            <a:extLst>
              <a:ext uri="{FF2B5EF4-FFF2-40B4-BE49-F238E27FC236}">
                <a16:creationId xmlns:a16="http://schemas.microsoft.com/office/drawing/2014/main" id="{2930F819-4C58-D145-8386-E7E9D358765E}"/>
              </a:ext>
            </a:extLst>
          </p:cNvPr>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4" name="Rectangle 87">
            <a:extLst>
              <a:ext uri="{FF2B5EF4-FFF2-40B4-BE49-F238E27FC236}">
                <a16:creationId xmlns:a16="http://schemas.microsoft.com/office/drawing/2014/main" id="{690939BC-9AF9-EF4C-B251-7BB65F0B1012}"/>
              </a:ext>
            </a:extLst>
          </p:cNvPr>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5" name="Line 88">
            <a:extLst>
              <a:ext uri="{FF2B5EF4-FFF2-40B4-BE49-F238E27FC236}">
                <a16:creationId xmlns:a16="http://schemas.microsoft.com/office/drawing/2014/main" id="{D3EE162A-96BA-914A-B63E-29624FE433A7}"/>
              </a:ext>
            </a:extLst>
          </p:cNvPr>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6" name="Rectangle 89">
            <a:extLst>
              <a:ext uri="{FF2B5EF4-FFF2-40B4-BE49-F238E27FC236}">
                <a16:creationId xmlns:a16="http://schemas.microsoft.com/office/drawing/2014/main" id="{4189D0C4-6E5C-8C45-8140-35EFC8F3EE6B}"/>
              </a:ext>
            </a:extLst>
          </p:cNvPr>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7" name="Line 90">
            <a:extLst>
              <a:ext uri="{FF2B5EF4-FFF2-40B4-BE49-F238E27FC236}">
                <a16:creationId xmlns:a16="http://schemas.microsoft.com/office/drawing/2014/main" id="{00BC6457-DCFB-3C42-9591-9E6A7ADF3296}"/>
              </a:ext>
            </a:extLst>
          </p:cNvPr>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8" name="Rectangle 91">
            <a:extLst>
              <a:ext uri="{FF2B5EF4-FFF2-40B4-BE49-F238E27FC236}">
                <a16:creationId xmlns:a16="http://schemas.microsoft.com/office/drawing/2014/main" id="{FE28FA8E-DEBD-E346-BD68-20003194B614}"/>
              </a:ext>
            </a:extLst>
          </p:cNvPr>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9" name="Line 92">
            <a:extLst>
              <a:ext uri="{FF2B5EF4-FFF2-40B4-BE49-F238E27FC236}">
                <a16:creationId xmlns:a16="http://schemas.microsoft.com/office/drawing/2014/main" id="{0B368F8A-17D0-7A4A-90D4-FEE43F2CDB13}"/>
              </a:ext>
            </a:extLst>
          </p:cNvPr>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0" name="Rectangle 93">
            <a:extLst>
              <a:ext uri="{FF2B5EF4-FFF2-40B4-BE49-F238E27FC236}">
                <a16:creationId xmlns:a16="http://schemas.microsoft.com/office/drawing/2014/main" id="{9BF3416A-A029-1443-903B-F968AC617E77}"/>
              </a:ext>
            </a:extLst>
          </p:cNvPr>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1" name="Line 94">
            <a:extLst>
              <a:ext uri="{FF2B5EF4-FFF2-40B4-BE49-F238E27FC236}">
                <a16:creationId xmlns:a16="http://schemas.microsoft.com/office/drawing/2014/main" id="{551350E6-DACC-744D-A1A5-BDE2BB431300}"/>
              </a:ext>
            </a:extLst>
          </p:cNvPr>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2" name="Rectangle 95">
            <a:extLst>
              <a:ext uri="{FF2B5EF4-FFF2-40B4-BE49-F238E27FC236}">
                <a16:creationId xmlns:a16="http://schemas.microsoft.com/office/drawing/2014/main" id="{9221709D-D148-DB43-8E47-8C7F56E92745}"/>
              </a:ext>
            </a:extLst>
          </p:cNvPr>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3" name="Line 96">
            <a:extLst>
              <a:ext uri="{FF2B5EF4-FFF2-40B4-BE49-F238E27FC236}">
                <a16:creationId xmlns:a16="http://schemas.microsoft.com/office/drawing/2014/main" id="{3F4AE5E7-A7F7-B944-ACF8-32BB16BBE593}"/>
              </a:ext>
            </a:extLst>
          </p:cNvPr>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4" name="Rectangle 97">
            <a:extLst>
              <a:ext uri="{FF2B5EF4-FFF2-40B4-BE49-F238E27FC236}">
                <a16:creationId xmlns:a16="http://schemas.microsoft.com/office/drawing/2014/main" id="{314882A6-4580-884C-9F22-81758CFB6CA7}"/>
              </a:ext>
            </a:extLst>
          </p:cNvPr>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5" name="Line 98">
            <a:extLst>
              <a:ext uri="{FF2B5EF4-FFF2-40B4-BE49-F238E27FC236}">
                <a16:creationId xmlns:a16="http://schemas.microsoft.com/office/drawing/2014/main" id="{EF91E4A1-FF29-F14A-840F-60E4864B43F0}"/>
              </a:ext>
            </a:extLst>
          </p:cNvPr>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6" name="Rectangle 99">
            <a:extLst>
              <a:ext uri="{FF2B5EF4-FFF2-40B4-BE49-F238E27FC236}">
                <a16:creationId xmlns:a16="http://schemas.microsoft.com/office/drawing/2014/main" id="{90CEEDA8-2099-C14D-A674-B2C31FB5BE2C}"/>
              </a:ext>
            </a:extLst>
          </p:cNvPr>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7" name="Line 100">
            <a:extLst>
              <a:ext uri="{FF2B5EF4-FFF2-40B4-BE49-F238E27FC236}">
                <a16:creationId xmlns:a16="http://schemas.microsoft.com/office/drawing/2014/main" id="{E201FF68-0D35-D241-8BF8-9C51CB0F46E4}"/>
              </a:ext>
            </a:extLst>
          </p:cNvPr>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8" name="Rectangle 101">
            <a:extLst>
              <a:ext uri="{FF2B5EF4-FFF2-40B4-BE49-F238E27FC236}">
                <a16:creationId xmlns:a16="http://schemas.microsoft.com/office/drawing/2014/main" id="{190EDFC7-C545-3140-82B9-5257B6C4AB95}"/>
              </a:ext>
            </a:extLst>
          </p:cNvPr>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9" name="Line 102">
            <a:extLst>
              <a:ext uri="{FF2B5EF4-FFF2-40B4-BE49-F238E27FC236}">
                <a16:creationId xmlns:a16="http://schemas.microsoft.com/office/drawing/2014/main" id="{DE6D4C46-4DC9-8B4B-9BBA-3B22A1D65F1E}"/>
              </a:ext>
            </a:extLst>
          </p:cNvPr>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0" name="Rectangle 103">
            <a:extLst>
              <a:ext uri="{FF2B5EF4-FFF2-40B4-BE49-F238E27FC236}">
                <a16:creationId xmlns:a16="http://schemas.microsoft.com/office/drawing/2014/main" id="{84E8A921-7E42-F24F-B581-41F31DDE2269}"/>
              </a:ext>
            </a:extLst>
          </p:cNvPr>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1" name="Line 104">
            <a:extLst>
              <a:ext uri="{FF2B5EF4-FFF2-40B4-BE49-F238E27FC236}">
                <a16:creationId xmlns:a16="http://schemas.microsoft.com/office/drawing/2014/main" id="{5A6A3DBF-260E-C749-BD4A-FFF34CA5FF69}"/>
              </a:ext>
            </a:extLst>
          </p:cNvPr>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2" name="Rectangle 105">
            <a:extLst>
              <a:ext uri="{FF2B5EF4-FFF2-40B4-BE49-F238E27FC236}">
                <a16:creationId xmlns:a16="http://schemas.microsoft.com/office/drawing/2014/main" id="{B66BC507-2A64-EE42-BDCF-84494CBD6CDF}"/>
              </a:ext>
            </a:extLst>
          </p:cNvPr>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3" name="Line 106">
            <a:extLst>
              <a:ext uri="{FF2B5EF4-FFF2-40B4-BE49-F238E27FC236}">
                <a16:creationId xmlns:a16="http://schemas.microsoft.com/office/drawing/2014/main" id="{19402D52-DE7C-024A-900D-E7ABEA9BFD54}"/>
              </a:ext>
            </a:extLst>
          </p:cNvPr>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4" name="Rectangle 107">
            <a:extLst>
              <a:ext uri="{FF2B5EF4-FFF2-40B4-BE49-F238E27FC236}">
                <a16:creationId xmlns:a16="http://schemas.microsoft.com/office/drawing/2014/main" id="{228A6D6A-F584-4B41-A63E-9824C2265B4C}"/>
              </a:ext>
            </a:extLst>
          </p:cNvPr>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5" name="Line 108">
            <a:extLst>
              <a:ext uri="{FF2B5EF4-FFF2-40B4-BE49-F238E27FC236}">
                <a16:creationId xmlns:a16="http://schemas.microsoft.com/office/drawing/2014/main" id="{C31E007F-1110-E34F-B49D-A9A848407F5F}"/>
              </a:ext>
            </a:extLst>
          </p:cNvPr>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6" name="Rectangle 109">
            <a:extLst>
              <a:ext uri="{FF2B5EF4-FFF2-40B4-BE49-F238E27FC236}">
                <a16:creationId xmlns:a16="http://schemas.microsoft.com/office/drawing/2014/main" id="{380669D3-4A1F-0844-BA7B-EA3F4D0A3E27}"/>
              </a:ext>
            </a:extLst>
          </p:cNvPr>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7" name="Line 110">
            <a:extLst>
              <a:ext uri="{FF2B5EF4-FFF2-40B4-BE49-F238E27FC236}">
                <a16:creationId xmlns:a16="http://schemas.microsoft.com/office/drawing/2014/main" id="{06E5A5D2-2D4B-224D-99EF-BD112613B12D}"/>
              </a:ext>
            </a:extLst>
          </p:cNvPr>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8" name="Rectangle 111">
            <a:extLst>
              <a:ext uri="{FF2B5EF4-FFF2-40B4-BE49-F238E27FC236}">
                <a16:creationId xmlns:a16="http://schemas.microsoft.com/office/drawing/2014/main" id="{6EC2567C-B66E-0B4F-B201-D082297E87DC}"/>
              </a:ext>
            </a:extLst>
          </p:cNvPr>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9" name="Line 112">
            <a:extLst>
              <a:ext uri="{FF2B5EF4-FFF2-40B4-BE49-F238E27FC236}">
                <a16:creationId xmlns:a16="http://schemas.microsoft.com/office/drawing/2014/main" id="{045EBF09-43AA-144B-9CAA-1FD97537F8C7}"/>
              </a:ext>
            </a:extLst>
          </p:cNvPr>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0" name="Rectangle 113">
            <a:extLst>
              <a:ext uri="{FF2B5EF4-FFF2-40B4-BE49-F238E27FC236}">
                <a16:creationId xmlns:a16="http://schemas.microsoft.com/office/drawing/2014/main" id="{57D858B3-4FC1-2A49-8ED3-1ACAC84E6801}"/>
              </a:ext>
            </a:extLst>
          </p:cNvPr>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1" name="Line 114">
            <a:extLst>
              <a:ext uri="{FF2B5EF4-FFF2-40B4-BE49-F238E27FC236}">
                <a16:creationId xmlns:a16="http://schemas.microsoft.com/office/drawing/2014/main" id="{4E96851F-E813-C746-BAD6-60D8A30C3B24}"/>
              </a:ext>
            </a:extLst>
          </p:cNvPr>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2" name="Rectangle 115">
            <a:extLst>
              <a:ext uri="{FF2B5EF4-FFF2-40B4-BE49-F238E27FC236}">
                <a16:creationId xmlns:a16="http://schemas.microsoft.com/office/drawing/2014/main" id="{B0E0CE63-8B21-E247-867E-3D42D2573F55}"/>
              </a:ext>
            </a:extLst>
          </p:cNvPr>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3" name="Line 116">
            <a:extLst>
              <a:ext uri="{FF2B5EF4-FFF2-40B4-BE49-F238E27FC236}">
                <a16:creationId xmlns:a16="http://schemas.microsoft.com/office/drawing/2014/main" id="{A24D5837-76F3-F74B-A0A5-4A10BCDDEFF5}"/>
              </a:ext>
            </a:extLst>
          </p:cNvPr>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4" name="Rectangle 117">
            <a:extLst>
              <a:ext uri="{FF2B5EF4-FFF2-40B4-BE49-F238E27FC236}">
                <a16:creationId xmlns:a16="http://schemas.microsoft.com/office/drawing/2014/main" id="{C0130F10-EA0B-B249-9A86-74BEBC5A311D}"/>
              </a:ext>
            </a:extLst>
          </p:cNvPr>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5" name="Line 118">
            <a:extLst>
              <a:ext uri="{FF2B5EF4-FFF2-40B4-BE49-F238E27FC236}">
                <a16:creationId xmlns:a16="http://schemas.microsoft.com/office/drawing/2014/main" id="{D9106FEB-18AB-364A-886A-E956ACE32AC5}"/>
              </a:ext>
            </a:extLst>
          </p:cNvPr>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6" name="Rectangle 119">
            <a:extLst>
              <a:ext uri="{FF2B5EF4-FFF2-40B4-BE49-F238E27FC236}">
                <a16:creationId xmlns:a16="http://schemas.microsoft.com/office/drawing/2014/main" id="{CD1C7702-77C9-8A4A-B4A7-071259A206EC}"/>
              </a:ext>
            </a:extLst>
          </p:cNvPr>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7" name="Line 120">
            <a:extLst>
              <a:ext uri="{FF2B5EF4-FFF2-40B4-BE49-F238E27FC236}">
                <a16:creationId xmlns:a16="http://schemas.microsoft.com/office/drawing/2014/main" id="{5AF52A03-897A-5D42-96DA-97D427C3D194}"/>
              </a:ext>
            </a:extLst>
          </p:cNvPr>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8" name="Rectangle 121">
            <a:extLst>
              <a:ext uri="{FF2B5EF4-FFF2-40B4-BE49-F238E27FC236}">
                <a16:creationId xmlns:a16="http://schemas.microsoft.com/office/drawing/2014/main" id="{0D645ABD-7477-7A4E-8B87-7EF566340E8A}"/>
              </a:ext>
            </a:extLst>
          </p:cNvPr>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9" name="Line 122">
            <a:extLst>
              <a:ext uri="{FF2B5EF4-FFF2-40B4-BE49-F238E27FC236}">
                <a16:creationId xmlns:a16="http://schemas.microsoft.com/office/drawing/2014/main" id="{CEA15AC1-BA09-D346-8FD7-A96D4E3C802F}"/>
              </a:ext>
            </a:extLst>
          </p:cNvPr>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0" name="Rectangle 123">
            <a:extLst>
              <a:ext uri="{FF2B5EF4-FFF2-40B4-BE49-F238E27FC236}">
                <a16:creationId xmlns:a16="http://schemas.microsoft.com/office/drawing/2014/main" id="{BC13A2A3-F45C-714E-92A3-5B4D8AD1C5EA}"/>
              </a:ext>
            </a:extLst>
          </p:cNvPr>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1" name="Line 124">
            <a:extLst>
              <a:ext uri="{FF2B5EF4-FFF2-40B4-BE49-F238E27FC236}">
                <a16:creationId xmlns:a16="http://schemas.microsoft.com/office/drawing/2014/main" id="{9A893F46-A482-1A41-84A3-FF45FAA64E80}"/>
              </a:ext>
            </a:extLst>
          </p:cNvPr>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2" name="Rectangle 125">
            <a:extLst>
              <a:ext uri="{FF2B5EF4-FFF2-40B4-BE49-F238E27FC236}">
                <a16:creationId xmlns:a16="http://schemas.microsoft.com/office/drawing/2014/main" id="{822B63C5-FE15-8D45-A7DD-430732B2E2E3}"/>
              </a:ext>
            </a:extLst>
          </p:cNvPr>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3" name="Line 126">
            <a:extLst>
              <a:ext uri="{FF2B5EF4-FFF2-40B4-BE49-F238E27FC236}">
                <a16:creationId xmlns:a16="http://schemas.microsoft.com/office/drawing/2014/main" id="{0893891E-6861-C84B-AF8A-338CA221C1D7}"/>
              </a:ext>
            </a:extLst>
          </p:cNvPr>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4" name="Rectangle 127">
            <a:extLst>
              <a:ext uri="{FF2B5EF4-FFF2-40B4-BE49-F238E27FC236}">
                <a16:creationId xmlns:a16="http://schemas.microsoft.com/office/drawing/2014/main" id="{76BF40F2-EFB3-C74F-A57C-46C2769F5A4D}"/>
              </a:ext>
            </a:extLst>
          </p:cNvPr>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5" name="Line 128">
            <a:extLst>
              <a:ext uri="{FF2B5EF4-FFF2-40B4-BE49-F238E27FC236}">
                <a16:creationId xmlns:a16="http://schemas.microsoft.com/office/drawing/2014/main" id="{8DE0E53C-9D92-EC4B-98FC-1B95813228D9}"/>
              </a:ext>
            </a:extLst>
          </p:cNvPr>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6" name="Rectangle 129">
            <a:extLst>
              <a:ext uri="{FF2B5EF4-FFF2-40B4-BE49-F238E27FC236}">
                <a16:creationId xmlns:a16="http://schemas.microsoft.com/office/drawing/2014/main" id="{E2075E0E-50CD-E342-A827-E781EC118AFF}"/>
              </a:ext>
            </a:extLst>
          </p:cNvPr>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7" name="Line 130">
            <a:extLst>
              <a:ext uri="{FF2B5EF4-FFF2-40B4-BE49-F238E27FC236}">
                <a16:creationId xmlns:a16="http://schemas.microsoft.com/office/drawing/2014/main" id="{86C6BE65-EE67-9B42-9849-6C9120AE6FD5}"/>
              </a:ext>
            </a:extLst>
          </p:cNvPr>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8" name="Rectangle 131">
            <a:extLst>
              <a:ext uri="{FF2B5EF4-FFF2-40B4-BE49-F238E27FC236}">
                <a16:creationId xmlns:a16="http://schemas.microsoft.com/office/drawing/2014/main" id="{17A76AA4-DEBD-F84D-821F-936C9CC3ECD2}"/>
              </a:ext>
            </a:extLst>
          </p:cNvPr>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9" name="Line 132">
            <a:extLst>
              <a:ext uri="{FF2B5EF4-FFF2-40B4-BE49-F238E27FC236}">
                <a16:creationId xmlns:a16="http://schemas.microsoft.com/office/drawing/2014/main" id="{86F69763-9733-6143-86D6-62D9D4CB81F9}"/>
              </a:ext>
            </a:extLst>
          </p:cNvPr>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0" name="Rectangle 133">
            <a:extLst>
              <a:ext uri="{FF2B5EF4-FFF2-40B4-BE49-F238E27FC236}">
                <a16:creationId xmlns:a16="http://schemas.microsoft.com/office/drawing/2014/main" id="{4088DA67-44BC-B049-A043-65CF211C1944}"/>
              </a:ext>
            </a:extLst>
          </p:cNvPr>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grpSp>
        <p:nvGrpSpPr>
          <p:cNvPr id="271" name="Group 134">
            <a:extLst>
              <a:ext uri="{FF2B5EF4-FFF2-40B4-BE49-F238E27FC236}">
                <a16:creationId xmlns:a16="http://schemas.microsoft.com/office/drawing/2014/main" id="{F6B2FD57-666A-6F48-9FB9-1882C0C17176}"/>
              </a:ext>
            </a:extLst>
          </p:cNvPr>
          <p:cNvGrpSpPr>
            <a:grpSpLocks/>
          </p:cNvGrpSpPr>
          <p:nvPr/>
        </p:nvGrpSpPr>
        <p:grpSpPr bwMode="auto">
          <a:xfrm>
            <a:off x="1985965" y="2019302"/>
            <a:ext cx="1265237" cy="1235075"/>
            <a:chOff x="154" y="1062"/>
            <a:chExt cx="863" cy="778"/>
          </a:xfrm>
        </p:grpSpPr>
        <p:sp>
          <p:nvSpPr>
            <p:cNvPr id="272" name="Freeform 135">
              <a:extLst>
                <a:ext uri="{FF2B5EF4-FFF2-40B4-BE49-F238E27FC236}">
                  <a16:creationId xmlns:a16="http://schemas.microsoft.com/office/drawing/2014/main" id="{B587FFBD-16F5-844A-B883-A0C5D6A98FFA}"/>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73" name="Freeform 136">
              <a:extLst>
                <a:ext uri="{FF2B5EF4-FFF2-40B4-BE49-F238E27FC236}">
                  <a16:creationId xmlns:a16="http://schemas.microsoft.com/office/drawing/2014/main" id="{6F3EBADC-BD62-0942-807A-439964F44EEC}"/>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4" name="Rectangle 137">
            <a:extLst>
              <a:ext uri="{FF2B5EF4-FFF2-40B4-BE49-F238E27FC236}">
                <a16:creationId xmlns:a16="http://schemas.microsoft.com/office/drawing/2014/main" id="{9339A6CD-8DC3-7F43-BB38-94F2BD94A4B3}"/>
              </a:ext>
            </a:extLst>
          </p:cNvPr>
          <p:cNvSpPr>
            <a:spLocks noChangeArrowheads="1"/>
          </p:cNvSpPr>
          <p:nvPr/>
        </p:nvSpPr>
        <p:spPr bwMode="auto">
          <a:xfrm>
            <a:off x="2114550" y="2744788"/>
            <a:ext cx="590454"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5" name="Rectangle 138">
            <a:extLst>
              <a:ext uri="{FF2B5EF4-FFF2-40B4-BE49-F238E27FC236}">
                <a16:creationId xmlns:a16="http://schemas.microsoft.com/office/drawing/2014/main" id="{824DBB63-EFA2-624F-ACA9-EF2A0F479803}"/>
              </a:ext>
            </a:extLst>
          </p:cNvPr>
          <p:cNvSpPr>
            <a:spLocks noChangeArrowheads="1"/>
          </p:cNvSpPr>
          <p:nvPr/>
        </p:nvSpPr>
        <p:spPr bwMode="auto">
          <a:xfrm>
            <a:off x="2114552" y="293528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6" name="Group 139">
            <a:extLst>
              <a:ext uri="{FF2B5EF4-FFF2-40B4-BE49-F238E27FC236}">
                <a16:creationId xmlns:a16="http://schemas.microsoft.com/office/drawing/2014/main" id="{A9BFF3A2-1D73-6840-8505-BDBAC962BB43}"/>
              </a:ext>
            </a:extLst>
          </p:cNvPr>
          <p:cNvGrpSpPr>
            <a:grpSpLocks/>
          </p:cNvGrpSpPr>
          <p:nvPr/>
        </p:nvGrpSpPr>
        <p:grpSpPr bwMode="auto">
          <a:xfrm>
            <a:off x="1985965" y="2027238"/>
            <a:ext cx="1265237" cy="1236662"/>
            <a:chOff x="154" y="1067"/>
            <a:chExt cx="863" cy="779"/>
          </a:xfrm>
        </p:grpSpPr>
        <p:sp>
          <p:nvSpPr>
            <p:cNvPr id="277" name="Freeform 140">
              <a:extLst>
                <a:ext uri="{FF2B5EF4-FFF2-40B4-BE49-F238E27FC236}">
                  <a16:creationId xmlns:a16="http://schemas.microsoft.com/office/drawing/2014/main" id="{A5D254DD-DC91-DA40-8CA4-54C62789353F}"/>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8" name="Freeform 141">
              <a:extLst>
                <a:ext uri="{FF2B5EF4-FFF2-40B4-BE49-F238E27FC236}">
                  <a16:creationId xmlns:a16="http://schemas.microsoft.com/office/drawing/2014/main" id="{51FD1D0E-83A1-D24D-B5F6-BBF71B928D1E}"/>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 xmlns:a14="http://schemas.microsoft.com/office/drawing/2010/main">
                  <a:solidFill>
                    <a:srgbClr val="FFFFFF"/>
                  </a:solidFill>
                </a14:hiddenFill>
              </a:ext>
            </a:extLst>
          </p:spPr>
          <p:txBody>
            <a:bodyPr/>
            <a:lstStyle/>
            <a:p>
              <a:endParaRPr lang="en-US" sz="1800" dirty="0"/>
            </a:p>
          </p:txBody>
        </p:sp>
      </p:grpSp>
      <p:sp>
        <p:nvSpPr>
          <p:cNvPr id="279" name="Rectangle 142">
            <a:extLst>
              <a:ext uri="{FF2B5EF4-FFF2-40B4-BE49-F238E27FC236}">
                <a16:creationId xmlns:a16="http://schemas.microsoft.com/office/drawing/2014/main" id="{11FFD7A1-E977-6A41-A8D6-A2F61C805D73}"/>
              </a:ext>
            </a:extLst>
          </p:cNvPr>
          <p:cNvSpPr>
            <a:spLocks noChangeArrowheads="1"/>
          </p:cNvSpPr>
          <p:nvPr/>
        </p:nvSpPr>
        <p:spPr bwMode="auto">
          <a:xfrm>
            <a:off x="2532063" y="2141538"/>
            <a:ext cx="460966"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80" name="Rectangle 143">
            <a:extLst>
              <a:ext uri="{FF2B5EF4-FFF2-40B4-BE49-F238E27FC236}">
                <a16:creationId xmlns:a16="http://schemas.microsoft.com/office/drawing/2014/main" id="{0074842B-9E50-D949-B03F-00D21D0053B6}"/>
              </a:ext>
            </a:extLst>
          </p:cNvPr>
          <p:cNvSpPr>
            <a:spLocks noChangeArrowheads="1"/>
          </p:cNvSpPr>
          <p:nvPr/>
        </p:nvSpPr>
        <p:spPr bwMode="auto">
          <a:xfrm>
            <a:off x="2532065" y="233203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Tree>
    <p:extLst>
      <p:ext uri="{BB962C8B-B14F-4D97-AF65-F5344CB8AC3E}">
        <p14:creationId xmlns:p14="http://schemas.microsoft.com/office/powerpoint/2010/main" val="3525439971"/>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4" name="Picture 73">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6" name="Oval 75">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0" name="Picture 79">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81">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2" name="Rectangle 2"/>
          <p:cNvSpPr>
            <a:spLocks noGrp="1" noChangeArrowheads="1"/>
          </p:cNvSpPr>
          <p:nvPr>
            <p:ph type="title"/>
          </p:nvPr>
        </p:nvSpPr>
        <p:spPr>
          <a:xfrm>
            <a:off x="646111" y="609601"/>
            <a:ext cx="6246093" cy="1675975"/>
          </a:xfrm>
        </p:spPr>
        <p:txBody>
          <a:bodyPr vert="horz" lIns="91440" tIns="45720" rIns="91440" bIns="45720" rtlCol="0" anchor="t">
            <a:normAutofit/>
          </a:bodyPr>
          <a:lstStyle/>
          <a:p>
            <a:r>
              <a:rPr lang="en-US"/>
              <a:t>Exercise: Direct Noise Factors</a:t>
            </a:r>
          </a:p>
        </p:txBody>
      </p:sp>
      <p:pic>
        <p:nvPicPr>
          <p:cNvPr id="6" name="Picture 6" descr="See the source image">
            <a:extLst>
              <a:ext uri="{FF2B5EF4-FFF2-40B4-BE49-F238E27FC236}">
                <a16:creationId xmlns:a16="http://schemas.microsoft.com/office/drawing/2014/main" id="{7C4FEF8F-4FEE-4B6B-99A2-229E8A0D902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543" r="-4" b="18127"/>
          <a:stretch/>
        </p:blipFill>
        <p:spPr bwMode="auto">
          <a:xfrm>
            <a:off x="7554138" y="609137"/>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4" name="Rectangle 83">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3" name="Rectangle 3"/>
          <p:cNvSpPr>
            <a:spLocks noGrp="1" noChangeArrowheads="1"/>
          </p:cNvSpPr>
          <p:nvPr>
            <p:ph type="body" sz="half" idx="4294967295"/>
          </p:nvPr>
        </p:nvSpPr>
        <p:spPr>
          <a:xfrm>
            <a:off x="642175" y="2484544"/>
            <a:ext cx="6253484" cy="3763855"/>
          </a:xfrm>
        </p:spPr>
        <p:txBody>
          <a:bodyPr vert="horz" lIns="91440" tIns="45720" rIns="91440" bIns="45720" rtlCol="0">
            <a:normAutofit/>
          </a:bodyPr>
          <a:lstStyle/>
          <a:p>
            <a:r>
              <a:rPr lang="en-US"/>
              <a:t>In small teams</a:t>
            </a:r>
          </a:p>
          <a:p>
            <a:endParaRPr lang="en-US"/>
          </a:p>
          <a:p>
            <a:r>
              <a:rPr lang="en-US"/>
              <a:t>Identify the direct noise factors and construct a Direct Factor Robustness Assessment Table to determine the critical Noise Factors</a:t>
            </a:r>
          </a:p>
          <a:p>
            <a:pPr marL="0" indent="0"/>
            <a:r>
              <a:rPr lang="en-US"/>
              <a:t>Time: 20 Minutes</a:t>
            </a:r>
          </a:p>
          <a:p>
            <a:pPr lvl="1"/>
            <a:endParaRPr lang="en-US"/>
          </a:p>
          <a:p>
            <a:endParaRPr lang="en-US"/>
          </a:p>
          <a:p>
            <a:endParaRPr lang="en-US"/>
          </a:p>
        </p:txBody>
      </p:sp>
      <p:pic>
        <p:nvPicPr>
          <p:cNvPr id="5" name="Picture 2" descr="See the source image">
            <a:extLst>
              <a:ext uri="{FF2B5EF4-FFF2-40B4-BE49-F238E27FC236}">
                <a16:creationId xmlns:a16="http://schemas.microsoft.com/office/drawing/2014/main" id="{1569619C-FDCD-4E87-94E0-F2F27D62B735}"/>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3084" r="5782" b="3"/>
          <a:stretch/>
        </p:blipFill>
        <p:spPr bwMode="auto">
          <a:xfrm>
            <a:off x="7554138" y="3482108"/>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79275"/>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51823" y="51454"/>
            <a:ext cx="10548887" cy="504230"/>
          </a:xfrm>
        </p:spPr>
        <p:txBody>
          <a:bodyPr/>
          <a:lstStyle/>
          <a:p>
            <a:r>
              <a:rPr lang="en-US" sz="3600" dirty="0"/>
              <a:t>Case Study Example What Why Table</a:t>
            </a:r>
          </a:p>
        </p:txBody>
      </p:sp>
      <p:pic>
        <p:nvPicPr>
          <p:cNvPr id="4" name="Picture 3" descr="Schematic&#10;&#10;Description automatically generated">
            <a:extLst>
              <a:ext uri="{FF2B5EF4-FFF2-40B4-BE49-F238E27FC236}">
                <a16:creationId xmlns:a16="http://schemas.microsoft.com/office/drawing/2014/main" id="{8560F419-2920-4362-BA9C-CF3D908DA115}"/>
              </a:ext>
            </a:extLst>
          </p:cNvPr>
          <p:cNvPicPr>
            <a:picLocks noChangeAspect="1"/>
          </p:cNvPicPr>
          <p:nvPr/>
        </p:nvPicPr>
        <p:blipFill rotWithShape="1">
          <a:blip r:embed="rId2">
            <a:extLst>
              <a:ext uri="{28A0092B-C50C-407E-A947-70E740481C1C}">
                <a14:useLocalDpi xmlns:a14="http://schemas.microsoft.com/office/drawing/2010/main" val="0"/>
              </a:ext>
            </a:extLst>
          </a:blip>
          <a:srcRect l="557" t="19928" r="15778" b="27900"/>
          <a:stretch/>
        </p:blipFill>
        <p:spPr>
          <a:xfrm>
            <a:off x="63238" y="1727438"/>
            <a:ext cx="12065524" cy="4036989"/>
          </a:xfrm>
          <a:prstGeom prst="rect">
            <a:avLst/>
          </a:prstGeom>
        </p:spPr>
      </p:pic>
    </p:spTree>
    <p:extLst>
      <p:ext uri="{BB962C8B-B14F-4D97-AF65-F5344CB8AC3E}">
        <p14:creationId xmlns:p14="http://schemas.microsoft.com/office/powerpoint/2010/main" val="3615894967"/>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51823" y="51454"/>
            <a:ext cx="10548887" cy="504230"/>
          </a:xfrm>
        </p:spPr>
        <p:txBody>
          <a:bodyPr/>
          <a:lstStyle/>
          <a:p>
            <a:r>
              <a:rPr lang="en-US" sz="3600" dirty="0"/>
              <a:t>Case Study Example What Why Table</a:t>
            </a:r>
          </a:p>
        </p:txBody>
      </p:sp>
      <p:graphicFrame>
        <p:nvGraphicFramePr>
          <p:cNvPr id="7" name="Chart 6">
            <a:extLst>
              <a:ext uri="{FF2B5EF4-FFF2-40B4-BE49-F238E27FC236}">
                <a16:creationId xmlns:a16="http://schemas.microsoft.com/office/drawing/2014/main" id="{00000000-0008-0000-1000-000002000000}"/>
              </a:ext>
            </a:extLst>
          </p:cNvPr>
          <p:cNvGraphicFramePr>
            <a:graphicFrameLocks noGrp="1"/>
          </p:cNvGraphicFramePr>
          <p:nvPr>
            <p:extLst>
              <p:ext uri="{D42A27DB-BD31-4B8C-83A1-F6EECF244321}">
                <p14:modId xmlns:p14="http://schemas.microsoft.com/office/powerpoint/2010/main" val="2010584613"/>
              </p:ext>
            </p:extLst>
          </p:nvPr>
        </p:nvGraphicFramePr>
        <p:xfrm>
          <a:off x="127259" y="784654"/>
          <a:ext cx="7360936" cy="396456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00000000-0008-0000-1100-000002000000}"/>
              </a:ext>
            </a:extLst>
          </p:cNvPr>
          <p:cNvGraphicFramePr>
            <a:graphicFrameLocks noGrp="1"/>
          </p:cNvGraphicFramePr>
          <p:nvPr>
            <p:extLst>
              <p:ext uri="{D42A27DB-BD31-4B8C-83A1-F6EECF244321}">
                <p14:modId xmlns:p14="http://schemas.microsoft.com/office/powerpoint/2010/main" val="536736629"/>
              </p:ext>
            </p:extLst>
          </p:nvPr>
        </p:nvGraphicFramePr>
        <p:xfrm>
          <a:off x="3206579" y="1810265"/>
          <a:ext cx="8932304" cy="563272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5066177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9" grpId="0">
        <p:bldAsOne/>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a:xfrm>
            <a:off x="69373" y="59985"/>
            <a:ext cx="11010600" cy="664797"/>
          </a:xfrm>
        </p:spPr>
        <p:txBody>
          <a:bodyPr/>
          <a:lstStyle/>
          <a:p>
            <a:r>
              <a:rPr lang="en-GB" altLang="en-US" sz="3600" dirty="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806822" y="1384525"/>
            <a:ext cx="2742897"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393236" y="1403629"/>
            <a:ext cx="2837974" cy="4359060"/>
          </a:xfrm>
        </p:spPr>
        <p:txBody>
          <a:bodyPr/>
          <a:lstStyle/>
          <a:p>
            <a:pPr marL="0" indent="0">
              <a:buNone/>
            </a:pPr>
            <a:r>
              <a:rPr lang="en-GB" altLang="en-US" sz="2400" b="1" dirty="0"/>
              <a:t>Cons</a:t>
            </a:r>
          </a:p>
          <a:p>
            <a:r>
              <a:rPr lang="en-GB" altLang="en-US" dirty="0"/>
              <a:t>Objective subjectivity! can select criteria, weightings and scores to obtain any result!</a:t>
            </a:r>
          </a:p>
          <a:p>
            <a:r>
              <a:rPr lang="en-GB" altLang="en-US" dirty="0"/>
              <a:t>Can be treated as a “handle turning” process without thinking</a:t>
            </a:r>
          </a:p>
          <a:p>
            <a:r>
              <a:rPr lang="en-GB" altLang="en-US" dirty="0"/>
              <a:t>Relies on a complete P-Diagram</a:t>
            </a:r>
            <a:endParaRPr lang="en-US" altLang="en-US" dirty="0"/>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7691668" y="1342413"/>
            <a:ext cx="2837974"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t>Use a team to identify the various factors</a:t>
            </a:r>
          </a:p>
          <a:p>
            <a:r>
              <a:rPr lang="en-US" sz="2000" kern="0" dirty="0"/>
              <a:t>Clearly define the:</a:t>
            </a:r>
          </a:p>
          <a:p>
            <a:pPr lvl="1"/>
            <a:r>
              <a:rPr lang="en-US" sz="1600" kern="0" dirty="0"/>
              <a:t>Output</a:t>
            </a:r>
          </a:p>
          <a:p>
            <a:pPr lvl="1"/>
            <a:r>
              <a:rPr lang="en-US" sz="1600" kern="0" dirty="0"/>
              <a:t>Control Factors</a:t>
            </a:r>
          </a:p>
          <a:p>
            <a:pPr lvl="1"/>
            <a:r>
              <a:rPr lang="en-US" sz="1600" kern="0" dirty="0"/>
              <a:t>Noise Factors</a:t>
            </a:r>
          </a:p>
          <a:p>
            <a:r>
              <a:rPr lang="en-US" sz="2000" kern="0" dirty="0"/>
              <a:t>Check the outcome with experience </a:t>
            </a:r>
          </a:p>
        </p:txBody>
      </p:sp>
    </p:spTree>
    <p:extLst>
      <p:ext uri="{BB962C8B-B14F-4D97-AF65-F5344CB8AC3E}">
        <p14:creationId xmlns:p14="http://schemas.microsoft.com/office/powerpoint/2010/main" val="8144057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0" y="-20693"/>
            <a:ext cx="9404723" cy="1400530"/>
          </a:xfrm>
        </p:spPr>
        <p:txBody>
          <a:bodyPr/>
          <a:lstStyle/>
          <a:p>
            <a:r>
              <a:rPr lang="en-GB" sz="3600" dirty="0">
                <a:latin typeface="Arial" charset="0"/>
              </a:rPr>
              <a:t>Recap – What have we done?</a:t>
            </a:r>
          </a:p>
        </p:txBody>
      </p:sp>
      <p:sp>
        <p:nvSpPr>
          <p:cNvPr id="29699" name="Rectangle 3"/>
          <p:cNvSpPr>
            <a:spLocks noGrp="1" noChangeArrowheads="1"/>
          </p:cNvSpPr>
          <p:nvPr>
            <p:ph idx="1"/>
          </p:nvPr>
        </p:nvSpPr>
        <p:spPr>
          <a:xfrm>
            <a:off x="1454436" y="1008921"/>
            <a:ext cx="8281108" cy="3939540"/>
          </a:xfrm>
        </p:spPr>
        <p:txBody>
          <a:bodyPr>
            <a:normAutofit fontScale="92500" lnSpcReduction="20000"/>
          </a:bodyPr>
          <a:lstStyle/>
          <a:p>
            <a:r>
              <a:rPr lang="en-GB" sz="2000" dirty="0">
                <a:latin typeface="Arial" charset="0"/>
              </a:rPr>
              <a:t>Created a P-Diagram to capture all possible sources of variation impacting on the intended performance of the design</a:t>
            </a:r>
          </a:p>
          <a:p>
            <a:pPr lvl="1"/>
            <a:r>
              <a:rPr lang="en-GB" sz="1800" dirty="0">
                <a:latin typeface="Arial" charset="0"/>
              </a:rPr>
              <a:t>Considered </a:t>
            </a:r>
            <a:r>
              <a:rPr lang="ja-JP" altLang="en-GB" sz="1800" dirty="0">
                <a:latin typeface="Arial" charset="0"/>
              </a:rPr>
              <a:t>“</a:t>
            </a:r>
            <a:r>
              <a:rPr lang="en-GB" sz="1800" dirty="0">
                <a:latin typeface="Arial" charset="0"/>
              </a:rPr>
              <a:t>what</a:t>
            </a:r>
            <a:r>
              <a:rPr lang="ja-JP" altLang="en-GB" sz="1800" dirty="0">
                <a:latin typeface="Arial" charset="0"/>
              </a:rPr>
              <a:t>”</a:t>
            </a:r>
            <a:r>
              <a:rPr lang="en-GB" altLang="ja-JP" sz="1800" dirty="0">
                <a:latin typeface="Arial" charset="0"/>
              </a:rPr>
              <a:t> </a:t>
            </a:r>
            <a:r>
              <a:rPr lang="en-GB" sz="1800" dirty="0">
                <a:latin typeface="Arial" charset="0"/>
              </a:rPr>
              <a:t>we have control over in the design (control factors)</a:t>
            </a:r>
          </a:p>
          <a:p>
            <a:pPr lvl="1"/>
            <a:r>
              <a:rPr lang="en-GB" sz="1800" dirty="0">
                <a:latin typeface="Arial" charset="0"/>
              </a:rPr>
              <a:t>Considered </a:t>
            </a:r>
            <a:r>
              <a:rPr lang="ja-JP" altLang="en-GB" sz="1800" dirty="0">
                <a:latin typeface="Arial" charset="0"/>
              </a:rPr>
              <a:t>“</a:t>
            </a:r>
            <a:r>
              <a:rPr lang="en-GB" sz="1800" dirty="0">
                <a:latin typeface="Arial" charset="0"/>
              </a:rPr>
              <a:t>why</a:t>
            </a:r>
            <a:r>
              <a:rPr lang="ja-JP" altLang="en-GB" sz="1800" dirty="0">
                <a:latin typeface="Arial" charset="0"/>
              </a:rPr>
              <a:t>”</a:t>
            </a:r>
            <a:r>
              <a:rPr lang="en-GB" sz="1800" dirty="0">
                <a:latin typeface="Arial" charset="0"/>
              </a:rPr>
              <a:t> the primary output might vary (noise factors). </a:t>
            </a:r>
          </a:p>
          <a:p>
            <a:r>
              <a:rPr lang="en-GB" sz="2000" dirty="0">
                <a:latin typeface="Arial" charset="0"/>
              </a:rPr>
              <a:t>Created a What-Why table to capture the expected influence of indirect noise factors on control factors and to allow prioritisation of subsequent data collection and analysis</a:t>
            </a:r>
          </a:p>
          <a:p>
            <a:r>
              <a:rPr lang="en-GB" sz="2000" dirty="0">
                <a:latin typeface="Arial" charset="0"/>
              </a:rPr>
              <a:t>We have also identified some of the Critical Design Parameters (CDP). These need to given appropriate target values by:</a:t>
            </a:r>
          </a:p>
          <a:p>
            <a:pPr lvl="1"/>
            <a:r>
              <a:rPr lang="en-GB" sz="1600" dirty="0">
                <a:latin typeface="Arial" charset="0"/>
              </a:rPr>
              <a:t>Robust Design – can we find suitable target values for the CDP that make it insensitive to design.</a:t>
            </a:r>
          </a:p>
          <a:p>
            <a:pPr lvl="1"/>
            <a:r>
              <a:rPr lang="en-GB" sz="1600" dirty="0">
                <a:latin typeface="Arial" charset="0"/>
              </a:rPr>
              <a:t>Manufacturing System Design – can we design the Manufacturing System to not  cause variation in the CDP.</a:t>
            </a:r>
          </a:p>
        </p:txBody>
      </p:sp>
      <p:sp>
        <p:nvSpPr>
          <p:cNvPr id="2" name="TextBox 1"/>
          <p:cNvSpPr txBox="1"/>
          <p:nvPr/>
        </p:nvSpPr>
        <p:spPr>
          <a:xfrm>
            <a:off x="2523507" y="5264303"/>
            <a:ext cx="6416607" cy="584776"/>
          </a:xfrm>
          <a:prstGeom prst="rect">
            <a:avLst/>
          </a:prstGeom>
        </p:spPr>
        <p:style>
          <a:lnRef idx="0">
            <a:schemeClr val="accent2"/>
          </a:lnRef>
          <a:fillRef idx="3">
            <a:schemeClr val="accent2"/>
          </a:fillRef>
          <a:effectRef idx="3">
            <a:schemeClr val="accent2"/>
          </a:effectRef>
          <a:fontRef idx="minor">
            <a:schemeClr val="lt1"/>
          </a:fontRef>
        </p:style>
        <p:txBody>
          <a:bodyPr wrap="square" lIns="91429" tIns="45715" rIns="91429" bIns="45715" rtlCol="0">
            <a:spAutoFit/>
          </a:bodyPr>
          <a:lstStyle/>
          <a:p>
            <a:r>
              <a:rPr lang="en-US" sz="3200" dirty="0"/>
              <a:t>We can now update our QFD 2 </a:t>
            </a:r>
          </a:p>
        </p:txBody>
      </p:sp>
    </p:spTree>
    <p:extLst>
      <p:ext uri="{BB962C8B-B14F-4D97-AF65-F5344CB8AC3E}">
        <p14:creationId xmlns:p14="http://schemas.microsoft.com/office/powerpoint/2010/main" val="2064054747"/>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489700" cy="415459"/>
          </a:xfrm>
        </p:spPr>
        <p:txBody>
          <a:bodyPr/>
          <a:lstStyle/>
          <a:p>
            <a:r>
              <a:rPr lang="en-US" sz="3600" dirty="0"/>
              <a:t>In other words</a:t>
            </a:r>
          </a:p>
        </p:txBody>
      </p:sp>
      <p:sp>
        <p:nvSpPr>
          <p:cNvPr id="3" name="Slide Number Placeholder 2"/>
          <p:cNvSpPr>
            <a:spLocks noGrp="1"/>
          </p:cNvSpPr>
          <p:nvPr>
            <p:ph type="sldNum" sz="quarter" idx="4"/>
          </p:nvPr>
        </p:nvSpPr>
        <p:spPr/>
        <p:txBody>
          <a:bodyPr/>
          <a:lstStyle/>
          <a:p>
            <a:fld id="{714C567D-0E37-3E41-B6D4-8C0AC45026B9}" type="slidenum">
              <a:rPr lang="en-US" smtClean="0"/>
              <a:pPr/>
              <a:t>53</a:t>
            </a:fld>
            <a:endParaRPr lang="en-US" dirty="0"/>
          </a:p>
        </p:txBody>
      </p:sp>
      <p:grpSp>
        <p:nvGrpSpPr>
          <p:cNvPr id="5" name="Group 4"/>
          <p:cNvGrpSpPr>
            <a:grpSpLocks/>
          </p:cNvGrpSpPr>
          <p:nvPr/>
        </p:nvGrpSpPr>
        <p:grpSpPr bwMode="auto">
          <a:xfrm>
            <a:off x="2283036" y="1291833"/>
            <a:ext cx="4600260" cy="4411663"/>
            <a:chOff x="383" y="967"/>
            <a:chExt cx="2949" cy="2903"/>
          </a:xfrm>
        </p:grpSpPr>
        <p:sp>
          <p:nvSpPr>
            <p:cNvPr id="6"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0"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2"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3" name="Rectangle 12"/>
            <p:cNvSpPr>
              <a:spLocks noChangeArrowheads="1"/>
            </p:cNvSpPr>
            <p:nvPr/>
          </p:nvSpPr>
          <p:spPr bwMode="auto">
            <a:xfrm rot="16200000">
              <a:off x="1762" y="446"/>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4" name="Rectangle 13"/>
            <p:cNvSpPr>
              <a:spLocks noChangeArrowheads="1"/>
            </p:cNvSpPr>
            <p:nvPr/>
          </p:nvSpPr>
          <p:spPr bwMode="auto">
            <a:xfrm rot="16200000">
              <a:off x="1762" y="638"/>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5" name="Rectangle 14"/>
            <p:cNvSpPr>
              <a:spLocks noChangeArrowheads="1"/>
            </p:cNvSpPr>
            <p:nvPr/>
          </p:nvSpPr>
          <p:spPr bwMode="auto">
            <a:xfrm rot="16200000">
              <a:off x="1762" y="830"/>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6" name="Rectangle 15"/>
            <p:cNvSpPr>
              <a:spLocks noChangeArrowheads="1"/>
            </p:cNvSpPr>
            <p:nvPr/>
          </p:nvSpPr>
          <p:spPr bwMode="auto">
            <a:xfrm rot="16200000">
              <a:off x="1762" y="1022"/>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7" name="Rectangle 16"/>
            <p:cNvSpPr>
              <a:spLocks noChangeArrowheads="1"/>
            </p:cNvSpPr>
            <p:nvPr/>
          </p:nvSpPr>
          <p:spPr bwMode="auto">
            <a:xfrm rot="16200000">
              <a:off x="1762" y="1406"/>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9" name="Text Box 18"/>
            <p:cNvSpPr txBox="1">
              <a:spLocks noChangeArrowheads="1"/>
            </p:cNvSpPr>
            <p:nvPr/>
          </p:nvSpPr>
          <p:spPr bwMode="auto">
            <a:xfrm>
              <a:off x="470" y="1543"/>
              <a:ext cx="595"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9"/>
            <p:cNvSpPr txBox="1">
              <a:spLocks noChangeArrowheads="1"/>
            </p:cNvSpPr>
            <p:nvPr/>
          </p:nvSpPr>
          <p:spPr bwMode="auto">
            <a:xfrm>
              <a:off x="1910" y="967"/>
              <a:ext cx="508"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20"/>
            <p:cNvSpPr>
              <a:spLocks noChangeArrowheads="1"/>
            </p:cNvSpPr>
            <p:nvPr/>
          </p:nvSpPr>
          <p:spPr bwMode="auto">
            <a:xfrm rot="16200000">
              <a:off x="1762" y="1214"/>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22" name="Group 21"/>
            <p:cNvGrpSpPr>
              <a:grpSpLocks/>
            </p:cNvGrpSpPr>
            <p:nvPr/>
          </p:nvGrpSpPr>
          <p:grpSpPr bwMode="auto">
            <a:xfrm>
              <a:off x="1488" y="1872"/>
              <a:ext cx="96" cy="96"/>
              <a:chOff x="3648" y="2400"/>
              <a:chExt cx="96" cy="96"/>
            </a:xfrm>
          </p:grpSpPr>
          <p:sp>
            <p:nvSpPr>
              <p:cNvPr id="3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23" name="Group 24"/>
            <p:cNvGrpSpPr>
              <a:grpSpLocks/>
            </p:cNvGrpSpPr>
            <p:nvPr/>
          </p:nvGrpSpPr>
          <p:grpSpPr bwMode="auto">
            <a:xfrm>
              <a:off x="2064" y="2640"/>
              <a:ext cx="96" cy="96"/>
              <a:chOff x="3648" y="2400"/>
              <a:chExt cx="96" cy="96"/>
            </a:xfrm>
          </p:grpSpPr>
          <p:sp>
            <p:nvSpPr>
              <p:cNvPr id="3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24" name="Group 27"/>
            <p:cNvGrpSpPr>
              <a:grpSpLocks/>
            </p:cNvGrpSpPr>
            <p:nvPr/>
          </p:nvGrpSpPr>
          <p:grpSpPr bwMode="auto">
            <a:xfrm>
              <a:off x="1680" y="2064"/>
              <a:ext cx="96" cy="96"/>
              <a:chOff x="3648" y="2400"/>
              <a:chExt cx="96" cy="96"/>
            </a:xfrm>
          </p:grpSpPr>
          <p:sp>
            <p:nvSpPr>
              <p:cNvPr id="3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25"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6"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7"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3" name="Text Box 39"/>
            <p:cNvSpPr txBox="1">
              <a:spLocks noChangeArrowheads="1"/>
            </p:cNvSpPr>
            <p:nvPr/>
          </p:nvSpPr>
          <p:spPr bwMode="auto">
            <a:xfrm>
              <a:off x="1599" y="3607"/>
              <a:ext cx="1043"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
        <p:nvSpPr>
          <p:cNvPr id="40" name="TextBox 39"/>
          <p:cNvSpPr txBox="1"/>
          <p:nvPr/>
        </p:nvSpPr>
        <p:spPr>
          <a:xfrm>
            <a:off x="1678548" y="1060986"/>
            <a:ext cx="184644" cy="369322"/>
          </a:xfrm>
          <a:prstGeom prst="rect">
            <a:avLst/>
          </a:prstGeom>
          <a:noFill/>
        </p:spPr>
        <p:txBody>
          <a:bodyPr wrap="square" lIns="91429" tIns="45715" rIns="91429" bIns="45715" rtlCol="0">
            <a:spAutoFit/>
          </a:bodyPr>
          <a:lstStyle/>
          <a:p>
            <a:endParaRPr lang="en-US" sz="1800" dirty="0"/>
          </a:p>
        </p:txBody>
      </p:sp>
      <p:grpSp>
        <p:nvGrpSpPr>
          <p:cNvPr id="41" name="Group 40"/>
          <p:cNvGrpSpPr/>
          <p:nvPr/>
        </p:nvGrpSpPr>
        <p:grpSpPr>
          <a:xfrm>
            <a:off x="2281160" y="2591047"/>
            <a:ext cx="1658519" cy="1749934"/>
            <a:chOff x="2800914" y="2401258"/>
            <a:chExt cx="1658519" cy="1749934"/>
          </a:xfrm>
        </p:grpSpPr>
        <p:sp>
          <p:nvSpPr>
            <p:cNvPr id="42" name="Rectangle 41"/>
            <p:cNvSpPr/>
            <p:nvPr/>
          </p:nvSpPr>
          <p:spPr>
            <a:xfrm>
              <a:off x="2802655" y="2401258"/>
              <a:ext cx="1656778" cy="291946"/>
            </a:xfrm>
            <a:prstGeom prst="rect">
              <a:avLst/>
            </a:prstGeom>
            <a:solidFill>
              <a:schemeClr val="accent5">
                <a:lumMod val="9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a:t>Functional RQMT</a:t>
              </a:r>
              <a:r>
                <a:rPr lang="en-US" sz="1200" baseline="-25000" dirty="0"/>
                <a:t>1</a:t>
              </a:r>
              <a:r>
                <a:rPr lang="en-US" sz="1200" dirty="0"/>
                <a:t> </a:t>
              </a:r>
              <a:endParaRPr lang="en-US" sz="900" dirty="0"/>
            </a:p>
          </p:txBody>
        </p:sp>
        <p:sp>
          <p:nvSpPr>
            <p:cNvPr id="43" name="Rectangle 42"/>
            <p:cNvSpPr/>
            <p:nvPr/>
          </p:nvSpPr>
          <p:spPr>
            <a:xfrm>
              <a:off x="2801785" y="2699632"/>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2</a:t>
              </a:r>
              <a:r>
                <a:rPr lang="en-US" sz="1200" dirty="0"/>
                <a:t> </a:t>
              </a:r>
              <a:endParaRPr lang="en-US" sz="900" dirty="0"/>
            </a:p>
          </p:txBody>
        </p:sp>
        <p:sp>
          <p:nvSpPr>
            <p:cNvPr id="44" name="Rectangle 43"/>
            <p:cNvSpPr/>
            <p:nvPr/>
          </p:nvSpPr>
          <p:spPr>
            <a:xfrm>
              <a:off x="2800915" y="2990707"/>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3</a:t>
              </a:r>
              <a:r>
                <a:rPr lang="en-US" sz="1200" dirty="0"/>
                <a:t> </a:t>
              </a:r>
              <a:endParaRPr lang="en-US" sz="900" dirty="0"/>
            </a:p>
          </p:txBody>
        </p:sp>
        <p:sp>
          <p:nvSpPr>
            <p:cNvPr id="45" name="Rectangle 44"/>
            <p:cNvSpPr/>
            <p:nvPr/>
          </p:nvSpPr>
          <p:spPr>
            <a:xfrm>
              <a:off x="2800915" y="3282653"/>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4</a:t>
              </a:r>
              <a:r>
                <a:rPr lang="en-US" sz="1200" dirty="0"/>
                <a:t> </a:t>
              </a:r>
              <a:endParaRPr lang="en-US" sz="900" dirty="0"/>
            </a:p>
          </p:txBody>
        </p:sp>
        <p:sp>
          <p:nvSpPr>
            <p:cNvPr id="46" name="Rectangle 45"/>
            <p:cNvSpPr/>
            <p:nvPr/>
          </p:nvSpPr>
          <p:spPr>
            <a:xfrm>
              <a:off x="2800914" y="3574599"/>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5</a:t>
              </a:r>
              <a:r>
                <a:rPr lang="en-US" sz="1200" dirty="0"/>
                <a:t> </a:t>
              </a:r>
              <a:endParaRPr lang="en-US" sz="900" dirty="0"/>
            </a:p>
          </p:txBody>
        </p:sp>
        <p:sp>
          <p:nvSpPr>
            <p:cNvPr id="47" name="Rectangle 46"/>
            <p:cNvSpPr/>
            <p:nvPr/>
          </p:nvSpPr>
          <p:spPr>
            <a:xfrm>
              <a:off x="2800915" y="3859246"/>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6</a:t>
              </a:r>
              <a:r>
                <a:rPr lang="en-US" sz="1200" dirty="0"/>
                <a:t> </a:t>
              </a:r>
              <a:endParaRPr lang="en-US" sz="900" dirty="0"/>
            </a:p>
          </p:txBody>
        </p:sp>
      </p:grpSp>
      <p:grpSp>
        <p:nvGrpSpPr>
          <p:cNvPr id="48" name="Group 47"/>
          <p:cNvGrpSpPr/>
          <p:nvPr/>
        </p:nvGrpSpPr>
        <p:grpSpPr>
          <a:xfrm>
            <a:off x="3922861" y="1708989"/>
            <a:ext cx="2117360" cy="886405"/>
            <a:chOff x="4442617" y="1519200"/>
            <a:chExt cx="2117360" cy="886405"/>
          </a:xfrm>
        </p:grpSpPr>
        <p:sp>
          <p:nvSpPr>
            <p:cNvPr id="49" name="Rectangle 48"/>
            <p:cNvSpPr/>
            <p:nvPr/>
          </p:nvSpPr>
          <p:spPr>
            <a:xfrm>
              <a:off x="4442617" y="1519200"/>
              <a:ext cx="317297" cy="886405"/>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1</a:t>
              </a:r>
              <a:endParaRPr lang="en-US" sz="1200" dirty="0">
                <a:solidFill>
                  <a:srgbClr val="000000"/>
                </a:solidFill>
              </a:endParaRPr>
            </a:p>
          </p:txBody>
        </p:sp>
        <p:sp>
          <p:nvSpPr>
            <p:cNvPr id="50" name="Rectangle 49"/>
            <p:cNvSpPr/>
            <p:nvPr/>
          </p:nvSpPr>
          <p:spPr>
            <a:xfrm>
              <a:off x="4743763" y="1528415"/>
              <a:ext cx="317297" cy="873042"/>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2</a:t>
              </a:r>
              <a:endParaRPr lang="en-US" sz="1200" dirty="0">
                <a:solidFill>
                  <a:srgbClr val="000000"/>
                </a:solidFill>
              </a:endParaRPr>
            </a:p>
          </p:txBody>
        </p:sp>
        <p:sp>
          <p:nvSpPr>
            <p:cNvPr id="51" name="Rectangle 50"/>
            <p:cNvSpPr/>
            <p:nvPr/>
          </p:nvSpPr>
          <p:spPr>
            <a:xfrm>
              <a:off x="5041259" y="1528416"/>
              <a:ext cx="317297" cy="873042"/>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3</a:t>
              </a:r>
              <a:endParaRPr lang="en-US" sz="1200" dirty="0">
                <a:solidFill>
                  <a:srgbClr val="000000"/>
                </a:solidFill>
              </a:endParaRPr>
            </a:p>
          </p:txBody>
        </p:sp>
        <p:sp>
          <p:nvSpPr>
            <p:cNvPr id="52" name="Rectangle 51"/>
            <p:cNvSpPr/>
            <p:nvPr/>
          </p:nvSpPr>
          <p:spPr>
            <a:xfrm>
              <a:off x="5350195" y="1528417"/>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4</a:t>
              </a:r>
              <a:endParaRPr lang="en-US" sz="1200" dirty="0">
                <a:solidFill>
                  <a:srgbClr val="000000"/>
                </a:solidFill>
              </a:endParaRPr>
            </a:p>
          </p:txBody>
        </p:sp>
        <p:sp>
          <p:nvSpPr>
            <p:cNvPr id="53" name="Rectangle 52"/>
            <p:cNvSpPr/>
            <p:nvPr/>
          </p:nvSpPr>
          <p:spPr>
            <a:xfrm>
              <a:off x="6242680" y="1526974"/>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7</a:t>
              </a:r>
              <a:endParaRPr lang="en-US" sz="1200" dirty="0">
                <a:solidFill>
                  <a:srgbClr val="000000"/>
                </a:solidFill>
              </a:endParaRPr>
            </a:p>
          </p:txBody>
        </p:sp>
        <p:sp>
          <p:nvSpPr>
            <p:cNvPr id="54" name="Rectangle 53"/>
            <p:cNvSpPr/>
            <p:nvPr/>
          </p:nvSpPr>
          <p:spPr>
            <a:xfrm>
              <a:off x="5925954" y="1525629"/>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6</a:t>
              </a:r>
              <a:endParaRPr lang="en-US" sz="1200" dirty="0">
                <a:solidFill>
                  <a:srgbClr val="000000"/>
                </a:solidFill>
              </a:endParaRPr>
            </a:p>
          </p:txBody>
        </p:sp>
        <p:sp>
          <p:nvSpPr>
            <p:cNvPr id="55" name="Rectangle 54"/>
            <p:cNvSpPr/>
            <p:nvPr/>
          </p:nvSpPr>
          <p:spPr>
            <a:xfrm>
              <a:off x="5643553" y="1529285"/>
              <a:ext cx="317297" cy="873042"/>
            </a:xfrm>
            <a:prstGeom prst="rect">
              <a:avLst/>
            </a:prstGeom>
            <a:solidFill>
              <a:srgbClr val="FF99CC"/>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5</a:t>
              </a:r>
              <a:endParaRPr lang="en-US" sz="1200" dirty="0">
                <a:solidFill>
                  <a:srgbClr val="000000"/>
                </a:solidFill>
              </a:endParaRPr>
            </a:p>
          </p:txBody>
        </p:sp>
      </p:grpSp>
      <p:sp>
        <p:nvSpPr>
          <p:cNvPr id="56" name="Oval 28"/>
          <p:cNvSpPr>
            <a:spLocks noChangeArrowheads="1"/>
          </p:cNvSpPr>
          <p:nvPr/>
        </p:nvSpPr>
        <p:spPr bwMode="auto">
          <a:xfrm>
            <a:off x="4294530" y="3551967"/>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57" name="Oval 28"/>
          <p:cNvSpPr>
            <a:spLocks noChangeArrowheads="1"/>
          </p:cNvSpPr>
          <p:nvPr/>
        </p:nvSpPr>
        <p:spPr bwMode="auto">
          <a:xfrm>
            <a:off x="4590507" y="3229984"/>
            <a:ext cx="149754" cy="150143"/>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58" name="Oval 29"/>
          <p:cNvSpPr>
            <a:spLocks noChangeArrowheads="1"/>
          </p:cNvSpPr>
          <p:nvPr/>
        </p:nvSpPr>
        <p:spPr bwMode="auto">
          <a:xfrm>
            <a:off x="4627952" y="3266448"/>
            <a:ext cx="74877" cy="7507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59" name="Oval 28"/>
          <p:cNvSpPr>
            <a:spLocks noChangeArrowheads="1"/>
          </p:cNvSpPr>
          <p:nvPr/>
        </p:nvSpPr>
        <p:spPr bwMode="auto">
          <a:xfrm>
            <a:off x="5806344" y="4120634"/>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0" name="Oval 29"/>
          <p:cNvSpPr>
            <a:spLocks noChangeArrowheads="1"/>
          </p:cNvSpPr>
          <p:nvPr/>
        </p:nvSpPr>
        <p:spPr bwMode="auto">
          <a:xfrm>
            <a:off x="5843788" y="4157115"/>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1" name="Oval 28"/>
          <p:cNvSpPr>
            <a:spLocks noChangeArrowheads="1"/>
          </p:cNvSpPr>
          <p:nvPr/>
        </p:nvSpPr>
        <p:spPr bwMode="auto">
          <a:xfrm>
            <a:off x="5511921" y="4107449"/>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2" name="Oval 29"/>
          <p:cNvSpPr>
            <a:spLocks noChangeArrowheads="1"/>
          </p:cNvSpPr>
          <p:nvPr/>
        </p:nvSpPr>
        <p:spPr bwMode="auto">
          <a:xfrm>
            <a:off x="5549365" y="4143930"/>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3" name="Oval 28"/>
          <p:cNvSpPr>
            <a:spLocks noChangeArrowheads="1"/>
          </p:cNvSpPr>
          <p:nvPr/>
        </p:nvSpPr>
        <p:spPr bwMode="auto">
          <a:xfrm>
            <a:off x="5199921" y="3830604"/>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4" name="Oval 29"/>
          <p:cNvSpPr>
            <a:spLocks noChangeArrowheads="1"/>
          </p:cNvSpPr>
          <p:nvPr/>
        </p:nvSpPr>
        <p:spPr bwMode="auto">
          <a:xfrm>
            <a:off x="5237365" y="3867078"/>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5" name="Oval 28"/>
          <p:cNvSpPr>
            <a:spLocks noChangeArrowheads="1"/>
          </p:cNvSpPr>
          <p:nvPr/>
        </p:nvSpPr>
        <p:spPr bwMode="auto">
          <a:xfrm>
            <a:off x="4892315" y="3544969"/>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6" name="Oval 29"/>
          <p:cNvSpPr>
            <a:spLocks noChangeArrowheads="1"/>
          </p:cNvSpPr>
          <p:nvPr/>
        </p:nvSpPr>
        <p:spPr bwMode="auto">
          <a:xfrm>
            <a:off x="4929760" y="3581449"/>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7" name="Text Box 39"/>
          <p:cNvSpPr txBox="1">
            <a:spLocks noChangeArrowheads="1"/>
          </p:cNvSpPr>
          <p:nvPr/>
        </p:nvSpPr>
        <p:spPr bwMode="auto">
          <a:xfrm>
            <a:off x="5726091" y="1633259"/>
            <a:ext cx="1525742" cy="10156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 HOW MUCH</a:t>
            </a:r>
          </a:p>
        </p:txBody>
      </p:sp>
      <p:sp>
        <p:nvSpPr>
          <p:cNvPr id="68" name="Rectangle 67"/>
          <p:cNvSpPr/>
          <p:nvPr/>
        </p:nvSpPr>
        <p:spPr>
          <a:xfrm>
            <a:off x="5135250" y="4349693"/>
            <a:ext cx="317297" cy="873042"/>
          </a:xfrm>
          <a:prstGeom prst="rect">
            <a:avLst/>
          </a:prstGeom>
          <a:solidFill>
            <a:srgbClr val="FF99CC"/>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5996" tIns="45715" rIns="35996" bIns="45715" anchor="ctr"/>
          <a:lstStyle/>
          <a:p>
            <a:pPr algn="ctr">
              <a:defRPr/>
            </a:pPr>
            <a:r>
              <a:rPr lang="en-US" sz="1200" dirty="0">
                <a:solidFill>
                  <a:srgbClr val="000000"/>
                </a:solidFill>
              </a:rPr>
              <a:t>How Much</a:t>
            </a:r>
          </a:p>
        </p:txBody>
      </p:sp>
      <p:sp>
        <p:nvSpPr>
          <p:cNvPr id="69" name="TextBox 68"/>
          <p:cNvSpPr txBox="1"/>
          <p:nvPr/>
        </p:nvSpPr>
        <p:spPr>
          <a:xfrm>
            <a:off x="6413990" y="1099860"/>
            <a:ext cx="3904760" cy="400110"/>
          </a:xfrm>
          <a:prstGeom prst="rect">
            <a:avLst/>
          </a:prstGeom>
        </p:spPr>
        <p:style>
          <a:lnRef idx="0">
            <a:schemeClr val="accent4"/>
          </a:lnRef>
          <a:fillRef idx="3">
            <a:schemeClr val="accent4"/>
          </a:fillRef>
          <a:effectRef idx="3">
            <a:schemeClr val="accent4"/>
          </a:effectRef>
          <a:fontRef idx="minor">
            <a:schemeClr val="lt1"/>
          </a:fontRef>
        </p:style>
        <p:txBody>
          <a:bodyPr wrap="square" lIns="91429" tIns="45715" rIns="91429" bIns="45715" rtlCol="0">
            <a:spAutoFit/>
          </a:bodyPr>
          <a:lstStyle/>
          <a:p>
            <a:r>
              <a:rPr lang="en-US" sz="2000" dirty="0"/>
              <a:t>This is the QFD 2 for the System</a:t>
            </a:r>
          </a:p>
        </p:txBody>
      </p:sp>
      <p:sp>
        <p:nvSpPr>
          <p:cNvPr id="70" name="Rounded Rectangular Callout 69"/>
          <p:cNvSpPr/>
          <p:nvPr/>
        </p:nvSpPr>
        <p:spPr>
          <a:xfrm>
            <a:off x="7830465" y="3396604"/>
            <a:ext cx="2944627" cy="1289768"/>
          </a:xfrm>
          <a:prstGeom prst="wedgeRoundRectCallout">
            <a:avLst>
              <a:gd name="adj1" fmla="val -138435"/>
              <a:gd name="adj2" fmla="val 30591"/>
              <a:gd name="adj3" fmla="val 16667"/>
            </a:avLst>
          </a:prstGeom>
        </p:spPr>
        <p:style>
          <a:lnRef idx="0">
            <a:schemeClr val="accent2"/>
          </a:lnRef>
          <a:fillRef idx="3">
            <a:schemeClr val="accent2"/>
          </a:fillRef>
          <a:effectRef idx="3">
            <a:schemeClr val="accent2"/>
          </a:effectRef>
          <a:fontRef idx="minor">
            <a:schemeClr val="lt1"/>
          </a:fontRef>
        </p:style>
        <p:txBody>
          <a:bodyPr lIns="91429" tIns="45715" rIns="91429" bIns="45715" rtlCol="0" anchor="ctr"/>
          <a:lstStyle/>
          <a:p>
            <a:pPr algn="ctr"/>
            <a:r>
              <a:rPr lang="en-US" sz="1800" dirty="0"/>
              <a:t>Any Critical Design Parameters should be highlighted</a:t>
            </a:r>
          </a:p>
        </p:txBody>
      </p:sp>
      <p:sp>
        <p:nvSpPr>
          <p:cNvPr id="71" name="Rounded Rectangular Callout 69">
            <a:extLst>
              <a:ext uri="{FF2B5EF4-FFF2-40B4-BE49-F238E27FC236}">
                <a16:creationId xmlns:a16="http://schemas.microsoft.com/office/drawing/2014/main" id="{D8146DD4-8FC6-408E-8DFE-46585722CEF2}"/>
              </a:ext>
            </a:extLst>
          </p:cNvPr>
          <p:cNvSpPr/>
          <p:nvPr/>
        </p:nvSpPr>
        <p:spPr>
          <a:xfrm>
            <a:off x="8668665" y="1815056"/>
            <a:ext cx="2944627" cy="1289768"/>
          </a:xfrm>
          <a:prstGeom prst="wedgeRoundRectCallout">
            <a:avLst>
              <a:gd name="adj1" fmla="val -130042"/>
              <a:gd name="adj2" fmla="val 42567"/>
              <a:gd name="adj3" fmla="val 16667"/>
            </a:avLst>
          </a:prstGeom>
        </p:spPr>
        <p:style>
          <a:lnRef idx="0">
            <a:schemeClr val="accent2"/>
          </a:lnRef>
          <a:fillRef idx="3">
            <a:schemeClr val="accent2"/>
          </a:fillRef>
          <a:effectRef idx="3">
            <a:schemeClr val="accent2"/>
          </a:effectRef>
          <a:fontRef idx="minor">
            <a:schemeClr val="lt1"/>
          </a:fontRef>
        </p:style>
        <p:txBody>
          <a:bodyPr lIns="91429" tIns="45715" rIns="91429" bIns="45715" rtlCol="0" anchor="ctr"/>
          <a:lstStyle/>
          <a:p>
            <a:pPr algn="ctr"/>
            <a:r>
              <a:rPr lang="en-US" sz="1800" dirty="0"/>
              <a:t>Non-Functional Performance Requirements</a:t>
            </a:r>
          </a:p>
        </p:txBody>
      </p:sp>
    </p:spTree>
    <p:extLst>
      <p:ext uri="{BB962C8B-B14F-4D97-AF65-F5344CB8AC3E}">
        <p14:creationId xmlns:p14="http://schemas.microsoft.com/office/powerpoint/2010/main" val="2084152343"/>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p:txBody>
          <a:bodyPr/>
          <a:lstStyle/>
          <a:p>
            <a:r>
              <a:rPr lang="en-GB" altLang="en-US" dirty="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887142" y="1477201"/>
            <a:ext cx="2742897"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312917" y="1551342"/>
            <a:ext cx="2837974" cy="4359060"/>
          </a:xfrm>
        </p:spPr>
        <p:txBody>
          <a:bodyPr/>
          <a:lstStyle/>
          <a:p>
            <a:pPr marL="0" indent="0">
              <a:buNone/>
            </a:pPr>
            <a:r>
              <a:rPr lang="en-GB" altLang="en-US" sz="2400" b="1" dirty="0"/>
              <a:t>Cons</a:t>
            </a:r>
          </a:p>
          <a:p>
            <a:r>
              <a:rPr lang="en-GB" altLang="en-US" dirty="0"/>
              <a:t>Objective subjectivity! can select criteria, weightings and scores to obtain any result!</a:t>
            </a:r>
          </a:p>
          <a:p>
            <a:r>
              <a:rPr lang="en-GB" altLang="en-US" dirty="0"/>
              <a:t>Can be treated as a “handle turning” process without thinking</a:t>
            </a:r>
          </a:p>
          <a:p>
            <a:r>
              <a:rPr lang="en-GB" altLang="en-US" dirty="0"/>
              <a:t>Relies on a complete P-Diagram</a:t>
            </a:r>
            <a:endParaRPr lang="en-US" altLang="en-US" dirty="0"/>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7716381" y="1477201"/>
            <a:ext cx="2837974"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t>Use a team to identify the various factors</a:t>
            </a:r>
          </a:p>
          <a:p>
            <a:r>
              <a:rPr lang="en-US" sz="2000" kern="0" dirty="0"/>
              <a:t>Clearly define the:</a:t>
            </a:r>
          </a:p>
          <a:p>
            <a:pPr lvl="1"/>
            <a:r>
              <a:rPr lang="en-US" sz="1600" kern="0" dirty="0"/>
              <a:t>Output</a:t>
            </a:r>
          </a:p>
          <a:p>
            <a:pPr lvl="1"/>
            <a:r>
              <a:rPr lang="en-US" sz="1600" kern="0" dirty="0"/>
              <a:t>Control Factors</a:t>
            </a:r>
          </a:p>
          <a:p>
            <a:pPr lvl="1"/>
            <a:r>
              <a:rPr lang="en-US" sz="1600" kern="0" dirty="0"/>
              <a:t>Noise Factors</a:t>
            </a:r>
          </a:p>
          <a:p>
            <a:r>
              <a:rPr lang="en-US" sz="2000" kern="0" dirty="0"/>
              <a:t>Check the outcome with experience </a:t>
            </a:r>
          </a:p>
        </p:txBody>
      </p:sp>
    </p:spTree>
    <p:extLst>
      <p:ext uri="{BB962C8B-B14F-4D97-AF65-F5344CB8AC3E}">
        <p14:creationId xmlns:p14="http://schemas.microsoft.com/office/powerpoint/2010/main" val="9232169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466</TotalTime>
  <Words>4239</Words>
  <Application>Microsoft Office PowerPoint</Application>
  <PresentationFormat>Widescreen</PresentationFormat>
  <Paragraphs>735</Paragraphs>
  <Slides>54</Slides>
  <Notes>26</Notes>
  <HiddenSlides>0</HiddenSlides>
  <MMClips>0</MMClips>
  <ScaleCrop>false</ScaleCrop>
  <HeadingPairs>
    <vt:vector size="8" baseType="variant">
      <vt:variant>
        <vt:lpstr>Fonts Used</vt:lpstr>
      </vt:variant>
      <vt:variant>
        <vt:i4>12</vt:i4>
      </vt:variant>
      <vt:variant>
        <vt:lpstr>Theme</vt:lpstr>
      </vt:variant>
      <vt:variant>
        <vt:i4>2</vt:i4>
      </vt:variant>
      <vt:variant>
        <vt:lpstr>Embedded OLE Servers</vt:lpstr>
      </vt:variant>
      <vt:variant>
        <vt:i4>1</vt:i4>
      </vt:variant>
      <vt:variant>
        <vt:lpstr>Slide Titles</vt:lpstr>
      </vt:variant>
      <vt:variant>
        <vt:i4>54</vt:i4>
      </vt:variant>
    </vt:vector>
  </HeadingPairs>
  <TitlesOfParts>
    <vt:vector size="69" baseType="lpstr">
      <vt:lpstr>GE Inspira Pitch Regular</vt:lpstr>
      <vt:lpstr>メイリオ</vt:lpstr>
      <vt:lpstr>Arial</vt:lpstr>
      <vt:lpstr>Calibri</vt:lpstr>
      <vt:lpstr>Century Gothic</vt:lpstr>
      <vt:lpstr>Courier New</vt:lpstr>
      <vt:lpstr>Helvetica</vt:lpstr>
      <vt:lpstr>Times New Roman</vt:lpstr>
      <vt:lpstr>Verdana</vt:lpstr>
      <vt:lpstr>Wingdings</vt:lpstr>
      <vt:lpstr>Wingdings 2</vt:lpstr>
      <vt:lpstr>Wingdings 3</vt:lpstr>
      <vt:lpstr>Ion</vt:lpstr>
      <vt:lpstr>Ion</vt:lpstr>
      <vt:lpstr>Worksheet</vt:lpstr>
      <vt:lpstr>Systems and Subsystems</vt:lpstr>
      <vt:lpstr>Designing System and Specifying Subsystems </vt:lpstr>
      <vt:lpstr>What Now?</vt:lpstr>
      <vt:lpstr>Where are we? BAE Systems’ Design System Process (RFCD)</vt:lpstr>
      <vt:lpstr>Designing System and Specifying Subsystems (D)</vt:lpstr>
      <vt:lpstr>Where are we? BAE Systems’ Design System Process (RFCD)</vt:lpstr>
      <vt:lpstr>Performing Systems Analysis (A)</vt:lpstr>
      <vt:lpstr>System Design and Optimisation</vt:lpstr>
      <vt:lpstr>System Design and Optimisation</vt:lpstr>
      <vt:lpstr>The Design Space?</vt:lpstr>
      <vt:lpstr>Solution Space and Design Space</vt:lpstr>
      <vt:lpstr>Where is the best Place to be?</vt:lpstr>
      <vt:lpstr>The Best Place – the Global Optimum?</vt:lpstr>
      <vt:lpstr>All Systems are Subject to Noise?</vt:lpstr>
      <vt:lpstr>The Classic Strategy: Tighten Tolerances</vt:lpstr>
      <vt:lpstr>Achieving Design Robustness</vt:lpstr>
      <vt:lpstr>Insert Variance Re-cap</vt:lpstr>
      <vt:lpstr>Designing System and Specifying Sub-systems (D)</vt:lpstr>
      <vt:lpstr>Determine Critical Design Parameters and Noise Variables</vt:lpstr>
      <vt:lpstr>Qualitative Robustness and Critical Parameter Analysis</vt:lpstr>
      <vt:lpstr>The P (Parameter) Diagram</vt:lpstr>
      <vt:lpstr>Parameter Diagram: The Factors</vt:lpstr>
      <vt:lpstr>P-Diagram Process</vt:lpstr>
      <vt:lpstr>P-Diagram – Example for Vehicle Braking</vt:lpstr>
      <vt:lpstr>Example for Vehicle Braking</vt:lpstr>
      <vt:lpstr>Example for Vehicle Braking</vt:lpstr>
      <vt:lpstr>Example for Vehicle Braking</vt:lpstr>
      <vt:lpstr>Example for Vehicle Braking</vt:lpstr>
      <vt:lpstr>Noise the Causes of Variation</vt:lpstr>
      <vt:lpstr>Indirect and Direct Noise Factors</vt:lpstr>
      <vt:lpstr>Indirect Noise Factors</vt:lpstr>
      <vt:lpstr>Direct Noise Factors</vt:lpstr>
      <vt:lpstr>Cascading P-Diagrams</vt:lpstr>
      <vt:lpstr>Example: Consistent Light: Robust to Variation?</vt:lpstr>
      <vt:lpstr>Exercise: P-Diagram </vt:lpstr>
      <vt:lpstr>Case Study Example P-Diagram</vt:lpstr>
      <vt:lpstr>P - Diagram - Summary</vt:lpstr>
      <vt:lpstr>Prioritising Control and Noise Factors</vt:lpstr>
      <vt:lpstr>What-Why Table</vt:lpstr>
      <vt:lpstr>Process for Constructing a What-Why Table</vt:lpstr>
      <vt:lpstr>Extract from a What and Why table for a Braking System</vt:lpstr>
      <vt:lpstr>What-Why Table (Spreadsheet version)</vt:lpstr>
      <vt:lpstr>What-Why Table (Spreadsheet version)</vt:lpstr>
      <vt:lpstr>Exercise: What-Why</vt:lpstr>
      <vt:lpstr>Dealing with Direct Noise Factors</vt:lpstr>
      <vt:lpstr>Dealing Direct Noise Factors</vt:lpstr>
      <vt:lpstr> Modified What-Why Table for a Braking System</vt:lpstr>
      <vt:lpstr>Exercise: Direct Noise Factors</vt:lpstr>
      <vt:lpstr>Case Study Example What Why Table</vt:lpstr>
      <vt:lpstr>Case Study Example What Why Table</vt:lpstr>
      <vt:lpstr>Summary: What Why Table</vt:lpstr>
      <vt:lpstr>Recap – What have we done?</vt:lpstr>
      <vt:lpstr>In other words</vt:lpstr>
      <vt:lpstr>Summary: What Why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Systems and Subsystems</dc:title>
  <dc:creator>David Holley</dc:creator>
  <cp:lastModifiedBy>David Holley</cp:lastModifiedBy>
  <cp:revision>9</cp:revision>
  <dcterms:created xsi:type="dcterms:W3CDTF">2021-09-15T15:33:44Z</dcterms:created>
  <dcterms:modified xsi:type="dcterms:W3CDTF">2022-02-14T14:04:37Z</dcterms:modified>
</cp:coreProperties>
</file>