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9"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8" d="100"/>
          <a:sy n="78" d="100"/>
        </p:scale>
        <p:origin x="850" y="6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notesMaster" Target="notesMasters/notesMaster1.xml"/><Relationship Id="rId18" Type="http://schemas.openxmlformats.org/officeDocument/2006/relationships/presProps" Target="presProps.xml"/><Relationship Id="rId19" Type="http://schemas.openxmlformats.org/officeDocument/2006/relationships/viewProps" Target="viewProps.xml"/><Relationship Id="rId20" Type="http://schemas.openxmlformats.org/officeDocument/2006/relationships/theme" Target="theme/theme1.xml"/><Relationship Id="rId2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28AE93-C1FE-44D0-8513-F6832A71E5F9}" type="datetimeFigureOut">
              <a:rPr lang="en-GB" smtClean="0"/>
              <a:t>10/08/2026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84793D-0E18-4337-9C42-1E05D78976CF}" type="slidenum">
              <a:rPr lang="en-GB" smtClean="0"/>
              <a:t>‹#›</a:t>
            </a:fld>
            <a:endParaRPr lang="en-GB"/>
          </a:p>
        </p:txBody>
      </p:sp>
    </p:spTree>
    <p:extLst>
      <p:ext uri="{BB962C8B-B14F-4D97-AF65-F5344CB8AC3E}">
        <p14:creationId xmlns:p14="http://schemas.microsoft.com/office/powerpoint/2010/main" val="7529518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Good morning. My presentation is about how I arrived at my DBA research topic and, more importantly, how I moved from a practical problem to a research design that is philosophically coherent. My study looks at the operational and psychological impacts of inter-visit travel time on community care staff in UK community care organisations. I’ll explain the story behind the topic, how the literature helped me refine it, and why I eventually chose Critical Realism. I’ll also use Kuhn’s ideas to explain why I see this as normal science rather than a paradigm shift. So the main purpose today is not simply to define different philosophies, but to show why the philosophical choices actually make sense for this particular research problem.</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is the route I’ll follow. I’ll start with my own research journey and the gap I identified. Then I’ll explain why that gap made research philosophy important. From there I’ll discuss Kuhn, compare the main paradigms I considered, and explain why Critical Realism gives me the strongest fit. I’ll then connect that philosophy to the research design and conceptual framework, before finishing with the contribution I expect the DBA to make. I’ve organised it this way because I want the choices to follow logically from one another rather than presenting philosophy and methodology as separate topics.</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My topic developed gradually rather than appearing fully formed at the start. Through my professional experience in community care, I became aware of practical issues around travelling between visits, fragmented schedules and the pressure staff can experience when one visit follows another very closely. My earlier academic interests were broader and included AI and management in community care. But as I read more critically, I kept coming back to the everyday workforce problem. The literature helped me see that travel time is not just a transport issue. It can be connected to scheduling, workload, working conditions and the delivery of care. That was the point where I started narrowing the research towards inter-visit travel time. So I would describe the journey as practice identifying the problem and the literature helping me turn it into a focused doctoral question.</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Here I’m being careful about how I state the research gap. I’m not saying that nobody has studied travel time or working conditions in domiciliary care. There is already useful evidence. For example, Rubery and colleagues discuss the contested nature of time in domiciliary care work, and later research by Johnson and colleagues continues to highlight travel-time payment and regular working hours as employment-quality issues. NICE also recognises that scheduling should allow sufficient travel time between visits. What I think is less well explained is how the organisational conditions surrounding inter-visit travel time may connect operational consequences and psychological wellbeing. So the gap I’m proposing is mainly explanatory. I want to move beyond saying that the problem exists and investigate how and why it is produced in organisational practice.</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Once I reached that point, I realised that research philosophy was not something I could simply add at the end of the proposal. The way I understand the problem affects how I investigate it. A strongly positivist approach might lead me towards measuring travel time and testing relationships between variables. An interpretivist approach might focus mainly on how workers make sense of their experiences. Both are useful, but my question is asking something slightly different. I want to understand workers’ experiences while also asking whether underlying organisational structures and mechanisms help produce those experiences. That meant I needed to be explicit about my assumptions about reality, knowledge and explanation. This is why the choice of paradigm became important.</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Kuhn was useful for helping me think about what a paradigm actually means and also for avoiding an exaggerated claim about my research. His idea is that researchers normally work within shared intellectual frameworks that influence the questions they ask, the methods they accept and the way they interpret evidence. Most research is what he calls normal science: researchers work on unresolved puzzles and gradually extend knowledge. A paradigm shift is much rarer. It involves a much more fundamental change in the framework itself. My DBA clearly does not attempt that. I’m investigating an unresolved organisational problem and trying to produce an original empirical explanation, but I’m not replacing an established scientific worldview. So I position the study as normal science. For me, that is a stronger and more defensible claim than trying to describe the DBA as a paradigm shift.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5687798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I also don’t want to apply Kuhn uncritically. His work was developed mainly through the history of the natural sciences, whereas business and management research often contains several philosophical traditions at the same time. Burrell and Morgan, and Guba and Lincoln, make that plurality much clearer. So in management research it can be difficult to say that there is one dominant paradigm waiting to be replaced. That is why I use Kuhn in a limited and deliberate way. His concept helps me explain how philosophical assumptions guide research and why most knowledge development is cumulative. But I’m not using his theory to claim that my study represents a scientific revolution. My position is that Kuhn helps me locate the study intellectually, while the actual philosophical foundation of my research comes from Critical Realism.</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3575904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This comparison shows why I did not choose a paradigm simply because I prefer a particular method. Positivism is strong when the purpose is measurement and testing observable relationships. That could certainly tell us something about travel time, but it would be more limited for the explanatory question I’m asking. Interpretivism is very useful for understanding how community care workers experience and interpret their working conditions. I need that dimension as well. Critical Realism, however, allows me to combine an interest in experience with an interest in underlying structures and mechanisms. It assumes that reality exists independently of our perceptions, while recognising that our knowledge of it is always partial and interpreted. Because my study is trying to explain mechanisms as well as understand experience, I see Critical Realism as the strongest overall fit.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9759078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This slide shows the part of Critical Realism that is most useful for my research. Bhaskar distinguishes between the real, the actual and the empirical. In my context, the real level might include structures and mechanisms such as scheduling systems, commissioning arrangements, staffing capacity and route planning. The actual level concerns events that occur when those mechanisms operate in particular conditions, for example travel delays, compressed visits or time pressure. The empirical level is what workers actually experience and report, such as stress, fatigue, coping strategies or perceived effects on care. The important point is that an interview gives me access to experience, but experience alone is not necessarily the whole explanation. Through retroductive reasoning, I can ask what underlying mechanisms could plausibly account for the patterns I observe.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37246056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This is where I bring the philosophy and research design together. Ontologically, I take a Critical Realist position, so I accept that organisational structures and mechanisms can exist beyond an individual worker’s perception. Epistemologically, I recognise that my knowledge of those mechanisms is fallible. I develop an explanation through evidence and interpretation rather than claiming direct access to reality. Methodologically, the logic is explanatory and retroductive: I move from what is observed towards plausible mechanisms. A qualitative case-study strategy then gives me the context I need, using semi-structured interviews and relevant documentary or contextual evidence. Thematic analysis can identify patterns, and retroductive reasoning helps me ask what might explain those patterns. The important point for me is alignment: the method follows the research question and philosophical assumptions, rather than the other way around.</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2713989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Axiology matters in this study because I have professional experience related to community care. That experience is valuable because it helps me understand the context and recognise practical issues, but it also means I need to be very aware of my own assumptions. I don’t want to claim that I can become completely neutral. Instead, I’ll use reflexivity and make my positioning visible through reflexive notes and transparent analytic decisions. Ethical safeguards will include informed consent, confidentiality, anonymisation, the right to withdraw and secure data handling. I’ll also be careful about possible organisational harm, particularly where staff may discuss sensitive working practices. In terms of quality, I’ll focus on credibility, dependability, confirmability and transferability. For me, transparency is more defensible than pretending the researcher has no influence at all.</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framework is my current way of organising the proposed explanation. On the left are organisational mechanisms such as scheduling, route planning, workforce capacity and commissioning. These may shape the conditions around inter-visit travel time. Travel conditions may then be associated with operational impacts such as delay, time pressure or reduced flexibility, and psychological impacts such as stress, fatigue or burnout. Those experiences may also have wider implications for care quality, retention and workforce sustainability. I want to stress that the arrows are not claims of proven causation. They represent proposed explanatory relationships that the empirical research will investigate. From a Critical Realist perspective, the question is not simply whether two things are associated, but what mechanisms could plausibly produce the observed events and experiences, and under what conditions those mechanisms operate.</a:t>
            </a:r>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 see the contribution of the DBA in four connected areas. The first is theoretical: I want to develop a clearer explanation of how travel time, organisational mechanisms and staff wellbeing may be connected. The second is practical: the findings could inform scheduling, route planning and workforce support. Third, there may be implications for commissioning and workforce planning, particularly around realistic travel allocation. Finally, there is a methodological contribution in showing how a Critical Realist approach can be applied to a practical community-care problem and potentially generate propositions for later testing. Again, I’m deliberately separating originality from paradigm change. I don’t need to create a new paradigm for the DBA to be original. A well-supported new explanation of an important organisational problem can itself be a meaningful doctoral contribution.</a:t>
            </a:r>
          </a:p>
        </p:txBody>
      </p:sp>
      <p:sp>
        <p:nvSpPr>
          <p:cNvPr id="4" name="Slide Number Placeholder 3"/>
          <p:cNvSpPr>
            <a:spLocks noGrp="1"/>
          </p:cNvSpPr>
          <p:nvPr>
            <p:ph type="sldNum" sz="quarter" idx="5"/>
          </p:nvPr>
        </p:nvSpPr>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To bring everything together, the study started with a practical observation, but it has gradually become a more focused and philosophically informed research problem. The literature helped me identify an explanatory gap. Kuhn helped me understand why the study should be positioned as normal science rather than a paradigm shift. Comparing alternative paradigms then led me towards Critical Realism because it allows me to consider both underlying </a:t>
            </a:r>
            <a:r>
              <a:rPr dirty="0" err="1"/>
              <a:t>organisational</a:t>
            </a:r>
            <a:r>
              <a:rPr dirty="0"/>
              <a:t> mechanisms and workers’ lived experiences. That position now informs the explanatory and </a:t>
            </a:r>
            <a:r>
              <a:rPr dirty="0" err="1"/>
              <a:t>retroductive</a:t>
            </a:r>
            <a:r>
              <a:rPr dirty="0"/>
              <a:t> logic, the qualitative case-study strategy and the conceptual framework. Ultimately, I want the DBA to produce knowledge that is academically defensible but also useful to community care </a:t>
            </a:r>
            <a:r>
              <a:rPr dirty="0" err="1"/>
              <a:t>organisations</a:t>
            </a:r>
            <a:r>
              <a:rPr dirty="0"/>
              <a:t>. The aim is to explain the problem well enough that the findings can support better </a:t>
            </a:r>
            <a:r>
              <a:rPr dirty="0" err="1"/>
              <a:t>organisational</a:t>
            </a:r>
            <a:r>
              <a:rPr dirty="0"/>
              <a:t> decisions. Thank you, and I’m happy to discuss any part of the argument.</a:t>
            </a:r>
          </a:p>
        </p:txBody>
      </p:sp>
      <p:sp>
        <p:nvSpPr>
          <p:cNvPr id="4" name="Slide Number Placeholder 3"/>
          <p:cNvSpPr>
            <a:spLocks noGrp="1"/>
          </p:cNvSpPr>
          <p:nvPr>
            <p:ph type="sldNum" sz="quarter" idx="5"/>
          </p:nvPr>
        </p:nvSpPr>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I’ll leave the references here rather than talk through them individually. They include the key philosophical and methodological sources used in developing the argument, together with recent UK evidence on adult social care, working conditions and workforce wellbeing. Thank you. I’m happy to take questions.</a:t>
            </a:r>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6792716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28173-C074-39C6-A52D-F8945E39268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7259AB8-5C96-2363-8A3F-BD5EA4EC4DE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D130045-DAA0-542C-81D5-2763F3991077}"/>
              </a:ext>
            </a:extLst>
          </p:cNvPr>
          <p:cNvSpPr>
            <a:spLocks noGrp="1"/>
          </p:cNvSpPr>
          <p:nvPr>
            <p:ph type="dt" sz="half" idx="10"/>
          </p:nvPr>
        </p:nvSpPr>
        <p:spPr/>
        <p:txBody>
          <a:bodyPr/>
          <a:lstStyle/>
          <a:p>
            <a:fld id="{5BCAD085-E8A6-8845-BD4E-CB4CCA059FC4}" type="datetimeFigureOut">
              <a:rPr lang="en-US" smtClean="0"/>
              <a:t>8/10/2026</a:t>
            </a:fld>
            <a:endParaRPr lang="en-US"/>
          </a:p>
        </p:txBody>
      </p:sp>
      <p:sp>
        <p:nvSpPr>
          <p:cNvPr id="5" name="Footer Placeholder 4">
            <a:extLst>
              <a:ext uri="{FF2B5EF4-FFF2-40B4-BE49-F238E27FC236}">
                <a16:creationId xmlns:a16="http://schemas.microsoft.com/office/drawing/2014/main" id="{7730C147-DA2D-BE80-9A2F-0B97ACD078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3100F7-22CC-1BB7-BB76-28A6DF5DF8E5}"/>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55930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0652E-9A0D-C3DC-310F-5D255CB42A0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7A2610-EC1B-05CD-050F-23ED16356C1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4B9AF57-6301-16DF-4966-E0D2E1462605}"/>
              </a:ext>
            </a:extLst>
          </p:cNvPr>
          <p:cNvSpPr>
            <a:spLocks noGrp="1"/>
          </p:cNvSpPr>
          <p:nvPr>
            <p:ph type="dt" sz="half" idx="10"/>
          </p:nvPr>
        </p:nvSpPr>
        <p:spPr/>
        <p:txBody>
          <a:bodyPr/>
          <a:lstStyle/>
          <a:p>
            <a:fld id="{5BCAD085-E8A6-8845-BD4E-CB4CCA059FC4}" type="datetimeFigureOut">
              <a:rPr lang="en-US" smtClean="0"/>
              <a:t>8/10/2026</a:t>
            </a:fld>
            <a:endParaRPr lang="en-US"/>
          </a:p>
        </p:txBody>
      </p:sp>
      <p:sp>
        <p:nvSpPr>
          <p:cNvPr id="5" name="Footer Placeholder 4">
            <a:extLst>
              <a:ext uri="{FF2B5EF4-FFF2-40B4-BE49-F238E27FC236}">
                <a16:creationId xmlns:a16="http://schemas.microsoft.com/office/drawing/2014/main" id="{7E2D220B-6016-1491-A740-593A170C63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6D9C17-346F-B002-75F2-F218BD2D9B83}"/>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28864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F7151-E7D7-E630-4C28-D89E9C034AC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5156616-9282-ED47-27A4-CAE23AACD5E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AD539E0-DAD3-32DB-18B0-6D64BC3E8B10}"/>
              </a:ext>
            </a:extLst>
          </p:cNvPr>
          <p:cNvSpPr>
            <a:spLocks noGrp="1"/>
          </p:cNvSpPr>
          <p:nvPr>
            <p:ph type="dt" sz="half" idx="10"/>
          </p:nvPr>
        </p:nvSpPr>
        <p:spPr/>
        <p:txBody>
          <a:bodyPr/>
          <a:lstStyle/>
          <a:p>
            <a:fld id="{5BCAD085-E8A6-8845-BD4E-CB4CCA059FC4}" type="datetimeFigureOut">
              <a:rPr lang="en-US" smtClean="0"/>
              <a:t>8/10/2026</a:t>
            </a:fld>
            <a:endParaRPr lang="en-US"/>
          </a:p>
        </p:txBody>
      </p:sp>
      <p:sp>
        <p:nvSpPr>
          <p:cNvPr id="5" name="Footer Placeholder 4">
            <a:extLst>
              <a:ext uri="{FF2B5EF4-FFF2-40B4-BE49-F238E27FC236}">
                <a16:creationId xmlns:a16="http://schemas.microsoft.com/office/drawing/2014/main" id="{58DAB828-9C1C-F8E6-C85A-E299E14FBA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15B1C0-DD0E-7BA8-3FA5-55BBACE9E40E}"/>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217546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84507-CA1B-0822-6749-4F1CC79A8AC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702E8C7-2344-D61B-C7B9-58B9B60E557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5376D2D-5FC1-2D7E-0CFB-9DBB24BC783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76398A7-5797-E3EA-F825-4645F14C5EEE}"/>
              </a:ext>
            </a:extLst>
          </p:cNvPr>
          <p:cNvSpPr>
            <a:spLocks noGrp="1"/>
          </p:cNvSpPr>
          <p:nvPr>
            <p:ph type="dt" sz="half" idx="10"/>
          </p:nvPr>
        </p:nvSpPr>
        <p:spPr/>
        <p:txBody>
          <a:bodyPr/>
          <a:lstStyle/>
          <a:p>
            <a:fld id="{5BCAD085-E8A6-8845-BD4E-CB4CCA059FC4}" type="datetimeFigureOut">
              <a:rPr lang="en-US" smtClean="0"/>
              <a:t>8/10/2026</a:t>
            </a:fld>
            <a:endParaRPr lang="en-US"/>
          </a:p>
        </p:txBody>
      </p:sp>
      <p:sp>
        <p:nvSpPr>
          <p:cNvPr id="6" name="Footer Placeholder 5">
            <a:extLst>
              <a:ext uri="{FF2B5EF4-FFF2-40B4-BE49-F238E27FC236}">
                <a16:creationId xmlns:a16="http://schemas.microsoft.com/office/drawing/2014/main" id="{D34E1413-3941-DB1A-3A47-EF8C35F8095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F10FFE7-B048-EA99-5897-C8A34BD9578A}"/>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20672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C4039-37B6-02ED-50B0-7C090B8AF95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D54D8FF-DADC-9614-51CE-B52C15862E9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90ADE39-02E5-14FA-DD47-E541669D02C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C6865EB-EA45-37AE-5F93-89DB95AF534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BFC28AD-746E-6383-CF8A-66B2185F967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3A9A44A-6331-8528-4832-F9B4FC9169D2}"/>
              </a:ext>
            </a:extLst>
          </p:cNvPr>
          <p:cNvSpPr>
            <a:spLocks noGrp="1"/>
          </p:cNvSpPr>
          <p:nvPr>
            <p:ph type="dt" sz="half" idx="10"/>
          </p:nvPr>
        </p:nvSpPr>
        <p:spPr/>
        <p:txBody>
          <a:bodyPr/>
          <a:lstStyle/>
          <a:p>
            <a:fld id="{5BCAD085-E8A6-8845-BD4E-CB4CCA059FC4}" type="datetimeFigureOut">
              <a:rPr lang="en-US" smtClean="0"/>
              <a:t>8/10/2026</a:t>
            </a:fld>
            <a:endParaRPr lang="en-US"/>
          </a:p>
        </p:txBody>
      </p:sp>
      <p:sp>
        <p:nvSpPr>
          <p:cNvPr id="8" name="Footer Placeholder 7">
            <a:extLst>
              <a:ext uri="{FF2B5EF4-FFF2-40B4-BE49-F238E27FC236}">
                <a16:creationId xmlns:a16="http://schemas.microsoft.com/office/drawing/2014/main" id="{FF31E7CA-BF88-7DF6-05BF-24F94F7E281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FC870D6-D01F-B10C-3136-3D4C601018FB}"/>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314703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CAF47-80DE-7676-8BAC-11533E0A501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BA794A2-F53A-D366-C6B4-99BE6F49F327}"/>
              </a:ext>
            </a:extLst>
          </p:cNvPr>
          <p:cNvSpPr>
            <a:spLocks noGrp="1"/>
          </p:cNvSpPr>
          <p:nvPr>
            <p:ph type="dt" sz="half" idx="10"/>
          </p:nvPr>
        </p:nvSpPr>
        <p:spPr/>
        <p:txBody>
          <a:bodyPr/>
          <a:lstStyle/>
          <a:p>
            <a:fld id="{5BCAD085-E8A6-8845-BD4E-CB4CCA059FC4}" type="datetimeFigureOut">
              <a:rPr lang="en-US" smtClean="0"/>
              <a:t>8/10/2026</a:t>
            </a:fld>
            <a:endParaRPr lang="en-US"/>
          </a:p>
        </p:txBody>
      </p:sp>
      <p:sp>
        <p:nvSpPr>
          <p:cNvPr id="4" name="Footer Placeholder 3">
            <a:extLst>
              <a:ext uri="{FF2B5EF4-FFF2-40B4-BE49-F238E27FC236}">
                <a16:creationId xmlns:a16="http://schemas.microsoft.com/office/drawing/2014/main" id="{2F55E0FE-4C52-DE46-E73D-A4E5AFD8CA8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3639A9-83C9-1BD1-2737-934661CFF5F4}"/>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588745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463773-F34B-0457-0243-88539E80F903}"/>
              </a:ext>
            </a:extLst>
          </p:cNvPr>
          <p:cNvSpPr>
            <a:spLocks noGrp="1"/>
          </p:cNvSpPr>
          <p:nvPr>
            <p:ph type="dt" sz="half" idx="10"/>
          </p:nvPr>
        </p:nvSpPr>
        <p:spPr/>
        <p:txBody>
          <a:bodyPr/>
          <a:lstStyle/>
          <a:p>
            <a:fld id="{5BCAD085-E8A6-8845-BD4E-CB4CCA059FC4}" type="datetimeFigureOut">
              <a:rPr lang="en-US" smtClean="0"/>
              <a:t>8/10/2026</a:t>
            </a:fld>
            <a:endParaRPr lang="en-US"/>
          </a:p>
        </p:txBody>
      </p:sp>
      <p:sp>
        <p:nvSpPr>
          <p:cNvPr id="3" name="Footer Placeholder 2">
            <a:extLst>
              <a:ext uri="{FF2B5EF4-FFF2-40B4-BE49-F238E27FC236}">
                <a16:creationId xmlns:a16="http://schemas.microsoft.com/office/drawing/2014/main" id="{B1CEF82B-96A3-06B3-047C-63B980289CF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DF04BDC-2C27-32E3-D13A-7C760E10B63C}"/>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03888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FC40D-BAC8-D1EF-C2FD-583ACC4D4BD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E35E971-6662-915F-CCAF-D5BCEEE053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E69BE10-FE9A-98C6-35CA-2E0D75C34A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24BD7C4-5654-FFA8-BEF2-05E821F38FF2}"/>
              </a:ext>
            </a:extLst>
          </p:cNvPr>
          <p:cNvSpPr>
            <a:spLocks noGrp="1"/>
          </p:cNvSpPr>
          <p:nvPr>
            <p:ph type="dt" sz="half" idx="10"/>
          </p:nvPr>
        </p:nvSpPr>
        <p:spPr/>
        <p:txBody>
          <a:bodyPr/>
          <a:lstStyle/>
          <a:p>
            <a:fld id="{5BCAD085-E8A6-8845-BD4E-CB4CCA059FC4}" type="datetimeFigureOut">
              <a:rPr lang="en-US" smtClean="0"/>
              <a:t>8/10/2026</a:t>
            </a:fld>
            <a:endParaRPr lang="en-US"/>
          </a:p>
        </p:txBody>
      </p:sp>
      <p:sp>
        <p:nvSpPr>
          <p:cNvPr id="6" name="Footer Placeholder 5">
            <a:extLst>
              <a:ext uri="{FF2B5EF4-FFF2-40B4-BE49-F238E27FC236}">
                <a16:creationId xmlns:a16="http://schemas.microsoft.com/office/drawing/2014/main" id="{A00A1631-1880-3924-8DB1-1B2045136E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F5CC1E4-3E74-97A0-40F1-46778BEC64BE}"/>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17602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768A-834A-FD2F-729F-8DFB25BAED7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B8DF7B8-3DAF-50AB-644A-8FC7A3987A5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752CCF7-AC27-AA44-955F-AC3B1C0DC0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0B2A34D-316B-2698-4CC4-17056BEF20CD}"/>
              </a:ext>
            </a:extLst>
          </p:cNvPr>
          <p:cNvSpPr>
            <a:spLocks noGrp="1"/>
          </p:cNvSpPr>
          <p:nvPr>
            <p:ph type="dt" sz="half" idx="10"/>
          </p:nvPr>
        </p:nvSpPr>
        <p:spPr/>
        <p:txBody>
          <a:bodyPr/>
          <a:lstStyle/>
          <a:p>
            <a:fld id="{5BCAD085-E8A6-8845-BD4E-CB4CCA059FC4}" type="datetimeFigureOut">
              <a:rPr lang="en-US" smtClean="0"/>
              <a:t>8/10/2026</a:t>
            </a:fld>
            <a:endParaRPr lang="en-US"/>
          </a:p>
        </p:txBody>
      </p:sp>
      <p:sp>
        <p:nvSpPr>
          <p:cNvPr id="6" name="Footer Placeholder 5">
            <a:extLst>
              <a:ext uri="{FF2B5EF4-FFF2-40B4-BE49-F238E27FC236}">
                <a16:creationId xmlns:a16="http://schemas.microsoft.com/office/drawing/2014/main" id="{97DB5DFA-8B17-CA31-3A20-83E9358FEF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C81BDFE-8990-9756-052F-F4FDC8ADF2B8}"/>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656779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273A9-7568-F2CE-4480-DD4CC9AE2A5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06A5F55-5052-F255-A98F-D463CFA9087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FD6CA9B-D627-5901-5694-458BA1FB1875}"/>
              </a:ext>
            </a:extLst>
          </p:cNvPr>
          <p:cNvSpPr>
            <a:spLocks noGrp="1"/>
          </p:cNvSpPr>
          <p:nvPr>
            <p:ph type="dt" sz="half" idx="10"/>
          </p:nvPr>
        </p:nvSpPr>
        <p:spPr/>
        <p:txBody>
          <a:bodyPr/>
          <a:lstStyle/>
          <a:p>
            <a:fld id="{5BCAD085-E8A6-8845-BD4E-CB4CCA059FC4}" type="datetimeFigureOut">
              <a:rPr lang="en-US" smtClean="0"/>
              <a:t>8/10/2026</a:t>
            </a:fld>
            <a:endParaRPr lang="en-US"/>
          </a:p>
        </p:txBody>
      </p:sp>
      <p:sp>
        <p:nvSpPr>
          <p:cNvPr id="5" name="Footer Placeholder 4">
            <a:extLst>
              <a:ext uri="{FF2B5EF4-FFF2-40B4-BE49-F238E27FC236}">
                <a16:creationId xmlns:a16="http://schemas.microsoft.com/office/drawing/2014/main" id="{A2C2AF1D-6721-D937-4E0A-2712BE5BC2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41C12D-B37D-88D4-E86E-3F680F23C883}"/>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90090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627DC6B-59DB-39B5-1291-C9E3DF773E1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42E0E69-1F47-C451-59F0-5718363B588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497D8F5-9645-72A2-A829-1AFDF79E78B3}"/>
              </a:ext>
            </a:extLst>
          </p:cNvPr>
          <p:cNvSpPr>
            <a:spLocks noGrp="1"/>
          </p:cNvSpPr>
          <p:nvPr>
            <p:ph type="dt" sz="half" idx="10"/>
          </p:nvPr>
        </p:nvSpPr>
        <p:spPr/>
        <p:txBody>
          <a:bodyPr/>
          <a:lstStyle/>
          <a:p>
            <a:fld id="{5BCAD085-E8A6-8845-BD4E-CB4CCA059FC4}" type="datetimeFigureOut">
              <a:rPr lang="en-US" smtClean="0"/>
              <a:t>8/10/2026</a:t>
            </a:fld>
            <a:endParaRPr lang="en-US"/>
          </a:p>
        </p:txBody>
      </p:sp>
      <p:sp>
        <p:nvSpPr>
          <p:cNvPr id="5" name="Footer Placeholder 4">
            <a:extLst>
              <a:ext uri="{FF2B5EF4-FFF2-40B4-BE49-F238E27FC236}">
                <a16:creationId xmlns:a16="http://schemas.microsoft.com/office/drawing/2014/main" id="{FA3379A0-2DBC-77A0-F463-DA4CB8A63C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ADA522-9D23-5B65-AAF4-7C00416FA792}"/>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339452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79962125"/>
      </p:ext>
    </p:extLst>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381542-EF85-494C-D516-048CEFF02F0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5C93284-369E-CA93-5321-DEE3C0EE72A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8ED8CFE-4655-EA37-27A2-5EEC62699D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BCAD085-E8A6-8845-BD4E-CB4CCA059FC4}" type="datetimeFigureOut">
              <a:rPr lang="en-US" smtClean="0"/>
              <a:t>8/10/2026</a:t>
            </a:fld>
            <a:endParaRPr lang="en-US"/>
          </a:p>
        </p:txBody>
      </p:sp>
      <p:sp>
        <p:nvSpPr>
          <p:cNvPr id="5" name="Footer Placeholder 4">
            <a:extLst>
              <a:ext uri="{FF2B5EF4-FFF2-40B4-BE49-F238E27FC236}">
                <a16:creationId xmlns:a16="http://schemas.microsoft.com/office/drawing/2014/main" id="{11FD7458-8D40-D78B-FF5A-1CE279AC55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DCB3652-C313-D4BD-0A3D-43CA0088D48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467627373"/>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 id="214748374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39480" y="274320"/>
            <a:ext cx="10281917" cy="954107"/>
          </a:xfrm>
          <a:prstGeom prst="rect">
            <a:avLst/>
          </a:prstGeom>
          <a:noFill/>
        </p:spPr>
        <p:txBody>
          <a:bodyPr wrap="none">
            <a:spAutoFit/>
          </a:bodyPr>
          <a:lstStyle/>
          <a:p>
            <a:pPr>
              <a:defRPr sz="2800" b="1">
                <a:solidFill>
                  <a:srgbClr val="14365E"/>
                </a:solidFill>
              </a:defRPr>
            </a:pPr>
            <a:r>
              <a:rPr dirty="0"/>
              <a:t>How Thomas Kuhn's Concept of Paradigm Shapes My Doctoral</a:t>
            </a:r>
            <a:endParaRPr lang="en-GB" dirty="0"/>
          </a:p>
          <a:p>
            <a:pPr>
              <a:defRPr sz="2800" b="1">
                <a:solidFill>
                  <a:srgbClr val="14365E"/>
                </a:solidFill>
              </a:defRPr>
            </a:pPr>
            <a:r>
              <a:rPr dirty="0"/>
              <a:t> Research Journey</a:t>
            </a:r>
          </a:p>
        </p:txBody>
      </p:sp>
      <p:sp>
        <p:nvSpPr>
          <p:cNvPr id="3" name="TextBox 2"/>
          <p:cNvSpPr txBox="1"/>
          <p:nvPr/>
        </p:nvSpPr>
        <p:spPr>
          <a:xfrm>
            <a:off x="548640" y="1249684"/>
            <a:ext cx="7494103" cy="2954655"/>
          </a:xfrm>
          <a:prstGeom prst="rect">
            <a:avLst/>
          </a:prstGeom>
          <a:noFill/>
        </p:spPr>
        <p:txBody>
          <a:bodyPr wrap="none">
            <a:spAutoFit/>
          </a:bodyPr>
          <a:lstStyle/>
          <a:p>
            <a:pPr>
              <a:defRPr sz="1800"/>
            </a:pPr>
            <a:r>
              <a:rPr dirty="0"/>
              <a:t>Module: LCDB7012 – Advancing to Doctoral Research Stage</a:t>
            </a:r>
          </a:p>
          <a:p>
            <a:pPr>
              <a:defRPr sz="1800"/>
            </a:pPr>
            <a:endParaRPr dirty="0"/>
          </a:p>
          <a:p>
            <a:pPr>
              <a:defRPr sz="1800"/>
            </a:pPr>
            <a:r>
              <a:rPr dirty="0"/>
              <a:t>Research Topic:</a:t>
            </a:r>
          </a:p>
          <a:p>
            <a:pPr>
              <a:defRPr sz="2000" b="1"/>
            </a:pPr>
            <a:r>
              <a:rPr dirty="0"/>
              <a:t>The Operational and Psychological Impacts of Inter-Visit Travel </a:t>
            </a:r>
            <a:endParaRPr lang="en-GB" dirty="0"/>
          </a:p>
          <a:p>
            <a:pPr>
              <a:defRPr sz="2000" b="1"/>
            </a:pPr>
            <a:r>
              <a:rPr dirty="0"/>
              <a:t>Time on Community Care Staff: Evidence from UK Community </a:t>
            </a:r>
            <a:endParaRPr lang="en-GB" dirty="0"/>
          </a:p>
          <a:p>
            <a:pPr>
              <a:defRPr sz="2000" b="1"/>
            </a:pPr>
            <a:r>
              <a:rPr dirty="0"/>
              <a:t>Care</a:t>
            </a:r>
            <a:r>
              <a:rPr lang="en-GB" dirty="0"/>
              <a:t> </a:t>
            </a:r>
            <a:r>
              <a:rPr dirty="0" err="1"/>
              <a:t>Organi</a:t>
            </a:r>
            <a:r>
              <a:rPr lang="en-GB" dirty="0"/>
              <a:t>s</a:t>
            </a:r>
            <a:r>
              <a:rPr dirty="0" err="1"/>
              <a:t>ations</a:t>
            </a:r>
            <a:r>
              <a:rPr lang="en-GB" dirty="0"/>
              <a:t>.</a:t>
            </a:r>
            <a:endParaRPr dirty="0"/>
          </a:p>
          <a:p>
            <a:pPr>
              <a:defRPr sz="1800"/>
            </a:pPr>
            <a:endParaRPr dirty="0"/>
          </a:p>
          <a:p>
            <a:pPr>
              <a:defRPr sz="1800"/>
            </a:pPr>
            <a:r>
              <a:rPr dirty="0"/>
              <a:t>Presented by: Aklima Begum</a:t>
            </a:r>
          </a:p>
          <a:p>
            <a:pPr>
              <a:defRPr sz="1800"/>
            </a:pPr>
            <a:r>
              <a:rPr dirty="0"/>
              <a:t>Doctor of Business Administration (DBA)</a:t>
            </a:r>
          </a:p>
          <a:p>
            <a:pPr>
              <a:defRPr sz="1800"/>
            </a:pPr>
            <a:r>
              <a:rPr dirty="0"/>
              <a:t>University of Wales Trinity Saint David</a:t>
            </a:r>
          </a:p>
        </p:txBody>
      </p:sp>
      <p:sp>
        <p:nvSpPr>
          <p:cNvPr id="4" name="Rounded Rectangle 3"/>
          <p:cNvSpPr/>
          <p:nvPr/>
        </p:nvSpPr>
        <p:spPr>
          <a:xfrm>
            <a:off x="8229600" y="914400"/>
            <a:ext cx="3017520" cy="548640"/>
          </a:xfrm>
          <a:prstGeom prst="roundRect">
            <a:avLst/>
          </a:prstGeom>
          <a:solidFill>
            <a:srgbClr val="EBF3FA"/>
          </a:solidFill>
          <a:ln>
            <a:solidFill>
              <a:srgbClr val="14365E"/>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b="1"/>
            </a:pPr>
            <a:r>
              <a:rPr dirty="0">
                <a:solidFill>
                  <a:schemeClr val="tx2"/>
                </a:solidFill>
              </a:rPr>
              <a:t>Professional</a:t>
            </a:r>
            <a:br>
              <a:rPr dirty="0">
                <a:solidFill>
                  <a:schemeClr val="tx2"/>
                </a:solidFill>
              </a:rPr>
            </a:br>
            <a:r>
              <a:rPr dirty="0">
                <a:solidFill>
                  <a:schemeClr val="tx2"/>
                </a:solidFill>
              </a:rPr>
              <a:t>Practice</a:t>
            </a:r>
          </a:p>
        </p:txBody>
      </p:sp>
      <p:sp>
        <p:nvSpPr>
          <p:cNvPr id="5" name="TextBox 4"/>
          <p:cNvSpPr txBox="1"/>
          <p:nvPr/>
        </p:nvSpPr>
        <p:spPr>
          <a:xfrm>
            <a:off x="9555480" y="1444752"/>
            <a:ext cx="182880" cy="182880"/>
          </a:xfrm>
          <a:prstGeom prst="rect">
            <a:avLst/>
          </a:prstGeom>
          <a:noFill/>
        </p:spPr>
        <p:txBody>
          <a:bodyPr wrap="none">
            <a:spAutoFit/>
          </a:bodyPr>
          <a:lstStyle/>
          <a:p>
            <a:r>
              <a:t>↓</a:t>
            </a:r>
          </a:p>
        </p:txBody>
      </p:sp>
      <p:sp>
        <p:nvSpPr>
          <p:cNvPr id="6" name="Rounded Rectangle 5"/>
          <p:cNvSpPr/>
          <p:nvPr/>
        </p:nvSpPr>
        <p:spPr>
          <a:xfrm>
            <a:off x="8229600" y="1783080"/>
            <a:ext cx="3017520" cy="548640"/>
          </a:xfrm>
          <a:prstGeom prst="roundRect">
            <a:avLst/>
          </a:prstGeom>
          <a:solidFill>
            <a:srgbClr val="EBF3FA"/>
          </a:solidFill>
          <a:ln>
            <a:solidFill>
              <a:srgbClr val="14365E"/>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b="1"/>
            </a:pPr>
            <a:r>
              <a:rPr dirty="0">
                <a:solidFill>
                  <a:schemeClr val="tx2"/>
                </a:solidFill>
              </a:rPr>
              <a:t>Research</a:t>
            </a:r>
            <a:br>
              <a:rPr dirty="0">
                <a:solidFill>
                  <a:schemeClr val="tx2"/>
                </a:solidFill>
              </a:rPr>
            </a:br>
            <a:r>
              <a:rPr dirty="0">
                <a:solidFill>
                  <a:schemeClr val="tx2"/>
                </a:solidFill>
              </a:rPr>
              <a:t>Journey</a:t>
            </a:r>
          </a:p>
        </p:txBody>
      </p:sp>
      <p:sp>
        <p:nvSpPr>
          <p:cNvPr id="7" name="TextBox 6"/>
          <p:cNvSpPr txBox="1"/>
          <p:nvPr/>
        </p:nvSpPr>
        <p:spPr>
          <a:xfrm>
            <a:off x="9555480" y="2313432"/>
            <a:ext cx="182880" cy="182880"/>
          </a:xfrm>
          <a:prstGeom prst="rect">
            <a:avLst/>
          </a:prstGeom>
          <a:noFill/>
        </p:spPr>
        <p:txBody>
          <a:bodyPr wrap="none">
            <a:spAutoFit/>
          </a:bodyPr>
          <a:lstStyle/>
          <a:p>
            <a:r>
              <a:t>↓</a:t>
            </a:r>
          </a:p>
        </p:txBody>
      </p:sp>
      <p:sp>
        <p:nvSpPr>
          <p:cNvPr id="8" name="Rounded Rectangle 7"/>
          <p:cNvSpPr/>
          <p:nvPr/>
        </p:nvSpPr>
        <p:spPr>
          <a:xfrm>
            <a:off x="8229600" y="2651760"/>
            <a:ext cx="3017520" cy="548640"/>
          </a:xfrm>
          <a:prstGeom prst="roundRect">
            <a:avLst/>
          </a:prstGeom>
          <a:solidFill>
            <a:srgbClr val="EBF3FA"/>
          </a:solidFill>
          <a:ln>
            <a:solidFill>
              <a:srgbClr val="14365E"/>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b="1"/>
            </a:pPr>
            <a:r>
              <a:rPr dirty="0">
                <a:solidFill>
                  <a:schemeClr val="tx2"/>
                </a:solidFill>
              </a:rPr>
              <a:t>Research</a:t>
            </a:r>
            <a:br>
              <a:rPr dirty="0">
                <a:solidFill>
                  <a:schemeClr val="tx2"/>
                </a:solidFill>
              </a:rPr>
            </a:br>
            <a:r>
              <a:rPr dirty="0">
                <a:solidFill>
                  <a:schemeClr val="tx2"/>
                </a:solidFill>
              </a:rPr>
              <a:t>Philosophy</a:t>
            </a:r>
          </a:p>
        </p:txBody>
      </p:sp>
      <p:sp>
        <p:nvSpPr>
          <p:cNvPr id="9" name="TextBox 8"/>
          <p:cNvSpPr txBox="1"/>
          <p:nvPr/>
        </p:nvSpPr>
        <p:spPr>
          <a:xfrm>
            <a:off x="9555480" y="3182112"/>
            <a:ext cx="182880" cy="182880"/>
          </a:xfrm>
          <a:prstGeom prst="rect">
            <a:avLst/>
          </a:prstGeom>
          <a:noFill/>
        </p:spPr>
        <p:txBody>
          <a:bodyPr wrap="none">
            <a:spAutoFit/>
          </a:bodyPr>
          <a:lstStyle/>
          <a:p>
            <a:r>
              <a:t>↓</a:t>
            </a:r>
          </a:p>
        </p:txBody>
      </p:sp>
      <p:sp>
        <p:nvSpPr>
          <p:cNvPr id="10" name="Rounded Rectangle 9"/>
          <p:cNvSpPr/>
          <p:nvPr/>
        </p:nvSpPr>
        <p:spPr>
          <a:xfrm>
            <a:off x="8229600" y="3520439"/>
            <a:ext cx="3017520" cy="548640"/>
          </a:xfrm>
          <a:prstGeom prst="roundRect">
            <a:avLst/>
          </a:prstGeom>
          <a:solidFill>
            <a:srgbClr val="EBF3FA"/>
          </a:solidFill>
          <a:ln>
            <a:solidFill>
              <a:srgbClr val="14365E"/>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b="1"/>
            </a:pPr>
            <a:r>
              <a:rPr dirty="0">
                <a:solidFill>
                  <a:schemeClr val="tx2"/>
                </a:solidFill>
              </a:rPr>
              <a:t>Doctoral</a:t>
            </a:r>
            <a:br>
              <a:rPr dirty="0">
                <a:solidFill>
                  <a:schemeClr val="tx2"/>
                </a:solidFill>
              </a:rPr>
            </a:br>
            <a:r>
              <a:rPr dirty="0">
                <a:solidFill>
                  <a:schemeClr val="tx2"/>
                </a:solidFill>
              </a:rPr>
              <a:t>Research</a:t>
            </a:r>
          </a:p>
        </p:txBody>
      </p:sp>
      <p:sp>
        <p:nvSpPr>
          <p:cNvPr id="11" name="TextBox 10"/>
          <p:cNvSpPr txBox="1"/>
          <p:nvPr/>
        </p:nvSpPr>
        <p:spPr>
          <a:xfrm>
            <a:off x="548640" y="5669280"/>
            <a:ext cx="10556672" cy="584775"/>
          </a:xfrm>
          <a:prstGeom prst="rect">
            <a:avLst/>
          </a:prstGeom>
          <a:noFill/>
        </p:spPr>
        <p:txBody>
          <a:bodyPr wrap="none">
            <a:spAutoFit/>
          </a:bodyPr>
          <a:lstStyle/>
          <a:p>
            <a:pPr>
              <a:defRPr sz="1500" i="1"/>
            </a:pPr>
            <a:r>
              <a:rPr sz="1600" dirty="0"/>
              <a:t>Presentation Aim: Explain how my research evolved from a practical </a:t>
            </a:r>
            <a:r>
              <a:rPr lang="en-GB" sz="1600" dirty="0"/>
              <a:t>O</a:t>
            </a:r>
            <a:r>
              <a:rPr sz="1600" dirty="0" err="1"/>
              <a:t>rgani</a:t>
            </a:r>
            <a:r>
              <a:rPr lang="en-GB" sz="1600" dirty="0" err="1"/>
              <a:t>sa</a:t>
            </a:r>
            <a:r>
              <a:rPr sz="1600" dirty="0" err="1"/>
              <a:t>tional</a:t>
            </a:r>
            <a:r>
              <a:rPr sz="1600" dirty="0"/>
              <a:t> problem to a philosophically coherent</a:t>
            </a:r>
            <a:endParaRPr lang="en-GB" sz="1600" dirty="0"/>
          </a:p>
          <a:p>
            <a:pPr>
              <a:defRPr sz="1500" i="1"/>
            </a:pPr>
            <a:r>
              <a:rPr sz="1600" dirty="0"/>
              <a:t> study and justify why Critical Realism is the most appropriate paradigm.</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274320"/>
            <a:ext cx="9144000" cy="548640"/>
          </a:xfrm>
          <a:prstGeom prst="rect">
            <a:avLst/>
          </a:prstGeom>
          <a:noFill/>
        </p:spPr>
        <p:txBody>
          <a:bodyPr wrap="none">
            <a:spAutoFit/>
          </a:bodyPr>
          <a:lstStyle/>
          <a:p>
            <a:pPr>
              <a:defRPr sz="2800" b="1">
                <a:solidFill>
                  <a:srgbClr val="14365E"/>
                </a:solidFill>
              </a:defRPr>
            </a:pPr>
            <a:r>
              <a:t>Presentation Roadmap</a:t>
            </a:r>
          </a:p>
        </p:txBody>
      </p:sp>
      <p:sp>
        <p:nvSpPr>
          <p:cNvPr id="3" name="Rounded Rectangle 2"/>
          <p:cNvSpPr/>
          <p:nvPr/>
        </p:nvSpPr>
        <p:spPr>
          <a:xfrm>
            <a:off x="320040" y="2377440"/>
            <a:ext cx="960120" cy="822960"/>
          </a:xfrm>
          <a:prstGeom prst="roundRect">
            <a:avLst/>
          </a:prstGeom>
          <a:ln/>
          <a:effectLst>
            <a:glow rad="63500">
              <a:schemeClr val="accent4">
                <a:satMod val="175000"/>
                <a:alpha val="40000"/>
              </a:schemeClr>
            </a:glow>
          </a:effectLst>
        </p:spPr>
        <p:style>
          <a:lnRef idx="2">
            <a:schemeClr val="dk1"/>
          </a:lnRef>
          <a:fillRef idx="1">
            <a:schemeClr val="lt1"/>
          </a:fillRef>
          <a:effectRef idx="0">
            <a:schemeClr val="dk1"/>
          </a:effectRef>
          <a:fontRef idx="minor">
            <a:schemeClr val="dk1"/>
          </a:fontRef>
        </p:style>
        <p:txBody>
          <a:bodyPr rtlCol="0" anchor="ctr"/>
          <a:lstStyle/>
          <a:p>
            <a:pPr algn="ctr">
              <a:defRPr sz="1100"/>
            </a:pPr>
            <a:r>
              <a:rPr dirty="0">
                <a:solidFill>
                  <a:schemeClr val="accent5"/>
                </a:solidFill>
              </a:rPr>
              <a:t>1</a:t>
            </a:r>
            <a:br>
              <a:rPr dirty="0">
                <a:solidFill>
                  <a:schemeClr val="accent5"/>
                </a:solidFill>
              </a:rPr>
            </a:br>
            <a:r>
              <a:rPr dirty="0">
                <a:solidFill>
                  <a:schemeClr val="accent5"/>
                </a:solidFill>
              </a:rPr>
              <a:t>Research</a:t>
            </a:r>
            <a:br>
              <a:rPr dirty="0">
                <a:solidFill>
                  <a:schemeClr val="accent5"/>
                </a:solidFill>
              </a:rPr>
            </a:br>
            <a:r>
              <a:rPr dirty="0">
                <a:solidFill>
                  <a:schemeClr val="accent5"/>
                </a:solidFill>
              </a:rPr>
              <a:t>Journey</a:t>
            </a:r>
          </a:p>
        </p:txBody>
      </p:sp>
      <p:sp>
        <p:nvSpPr>
          <p:cNvPr id="4" name="TextBox 3"/>
          <p:cNvSpPr txBox="1"/>
          <p:nvPr/>
        </p:nvSpPr>
        <p:spPr>
          <a:xfrm>
            <a:off x="1252728" y="2651760"/>
            <a:ext cx="182880" cy="182880"/>
          </a:xfrm>
          <a:prstGeom prst="rect">
            <a:avLst/>
          </a:prstGeom>
          <a:noFill/>
        </p:spPr>
        <p:txBody>
          <a:bodyPr wrap="none">
            <a:spAutoFit/>
          </a:bodyPr>
          <a:lstStyle/>
          <a:p>
            <a:r>
              <a:t>→</a:t>
            </a:r>
          </a:p>
        </p:txBody>
      </p:sp>
      <p:sp>
        <p:nvSpPr>
          <p:cNvPr id="5" name="Rounded Rectangle 4"/>
          <p:cNvSpPr/>
          <p:nvPr/>
        </p:nvSpPr>
        <p:spPr>
          <a:xfrm>
            <a:off x="1463040" y="2377440"/>
            <a:ext cx="960120" cy="822960"/>
          </a:xfrm>
          <a:prstGeom prst="roundRect">
            <a:avLst/>
          </a:prstGeom>
          <a:ln>
            <a:headEnd type="none" w="med" len="med"/>
            <a:tailEnd type="none" w="med" len="med"/>
          </a:ln>
          <a:effectLst>
            <a:glow rad="101600">
              <a:schemeClr val="accent3">
                <a:satMod val="175000"/>
                <a:alpha val="40000"/>
              </a:schemeClr>
            </a:glow>
            <a:outerShdw blurRad="50800" dist="38100" dir="18900000" algn="bl" rotWithShape="0">
              <a:prstClr val="black">
                <a:alpha val="40000"/>
              </a:prstClr>
            </a:outerShdw>
          </a:effectLst>
        </p:spPr>
        <p:style>
          <a:lnRef idx="2">
            <a:schemeClr val="accent1"/>
          </a:lnRef>
          <a:fillRef idx="1">
            <a:schemeClr val="lt1"/>
          </a:fillRef>
          <a:effectRef idx="0">
            <a:schemeClr val="accent1"/>
          </a:effectRef>
          <a:fontRef idx="minor">
            <a:schemeClr val="dk1"/>
          </a:fontRef>
        </p:style>
        <p:txBody>
          <a:bodyPr rtlCol="0" anchor="ctr"/>
          <a:lstStyle/>
          <a:p>
            <a:pPr algn="ctr">
              <a:defRPr sz="1100"/>
            </a:pPr>
            <a:r>
              <a:rPr sz="1200" dirty="0">
                <a:solidFill>
                  <a:schemeClr val="accent5"/>
                </a:solidFill>
              </a:rPr>
              <a:t>2</a:t>
            </a:r>
            <a:br>
              <a:rPr sz="1200" dirty="0">
                <a:solidFill>
                  <a:schemeClr val="accent5"/>
                </a:solidFill>
              </a:rPr>
            </a:br>
            <a:r>
              <a:rPr sz="1200" dirty="0">
                <a:solidFill>
                  <a:schemeClr val="accent5"/>
                </a:solidFill>
              </a:rPr>
              <a:t>Literature</a:t>
            </a:r>
            <a:br>
              <a:rPr sz="1200" dirty="0">
                <a:solidFill>
                  <a:schemeClr val="accent5"/>
                </a:solidFill>
              </a:rPr>
            </a:br>
            <a:r>
              <a:rPr sz="1200" dirty="0">
                <a:solidFill>
                  <a:schemeClr val="accent5"/>
                </a:solidFill>
              </a:rPr>
              <a:t>&amp; Gap</a:t>
            </a:r>
          </a:p>
        </p:txBody>
      </p:sp>
      <p:sp>
        <p:nvSpPr>
          <p:cNvPr id="6" name="TextBox 5"/>
          <p:cNvSpPr txBox="1"/>
          <p:nvPr/>
        </p:nvSpPr>
        <p:spPr>
          <a:xfrm>
            <a:off x="2395728" y="2651760"/>
            <a:ext cx="182880" cy="182880"/>
          </a:xfrm>
          <a:prstGeom prst="rect">
            <a:avLst/>
          </a:prstGeom>
          <a:noFill/>
        </p:spPr>
        <p:txBody>
          <a:bodyPr wrap="none">
            <a:spAutoFit/>
          </a:bodyPr>
          <a:lstStyle/>
          <a:p>
            <a:r>
              <a:t>→</a:t>
            </a:r>
          </a:p>
        </p:txBody>
      </p:sp>
      <p:sp>
        <p:nvSpPr>
          <p:cNvPr id="7" name="Rounded Rectangle 6"/>
          <p:cNvSpPr/>
          <p:nvPr/>
        </p:nvSpPr>
        <p:spPr>
          <a:xfrm>
            <a:off x="2606040" y="2377440"/>
            <a:ext cx="960120" cy="822960"/>
          </a:xfrm>
          <a:prstGeom prst="roundRect">
            <a:avLst/>
          </a:prstGeom>
          <a:solidFill>
            <a:srgbClr val="EBF3FA"/>
          </a:solidFill>
          <a:ln>
            <a:solidFill>
              <a:srgbClr val="14365E"/>
            </a:solidFill>
          </a:ln>
          <a:effectLst>
            <a:glow rad="63500">
              <a:schemeClr val="accent5">
                <a:satMod val="175000"/>
                <a:alpha val="40000"/>
              </a:schemeClr>
            </a:glow>
            <a:innerShdw blurRad="114300">
              <a:prstClr val="black"/>
            </a:innerShdw>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100"/>
            </a:pPr>
            <a:r>
              <a:rPr sz="1200" dirty="0">
                <a:solidFill>
                  <a:schemeClr val="accent5"/>
                </a:solidFill>
              </a:rPr>
              <a:t>3</a:t>
            </a:r>
            <a:br>
              <a:rPr sz="1200" dirty="0">
                <a:solidFill>
                  <a:schemeClr val="accent5"/>
                </a:solidFill>
              </a:rPr>
            </a:br>
            <a:r>
              <a:rPr sz="1200" dirty="0">
                <a:solidFill>
                  <a:schemeClr val="accent5"/>
                </a:solidFill>
              </a:rPr>
              <a:t>Research</a:t>
            </a:r>
            <a:br>
              <a:rPr sz="1200" dirty="0">
                <a:solidFill>
                  <a:schemeClr val="accent5"/>
                </a:solidFill>
              </a:rPr>
            </a:br>
            <a:r>
              <a:rPr sz="1200" dirty="0">
                <a:solidFill>
                  <a:schemeClr val="accent5"/>
                </a:solidFill>
              </a:rPr>
              <a:t>Philosophy</a:t>
            </a:r>
          </a:p>
        </p:txBody>
      </p:sp>
      <p:sp>
        <p:nvSpPr>
          <p:cNvPr id="8" name="TextBox 7"/>
          <p:cNvSpPr txBox="1"/>
          <p:nvPr/>
        </p:nvSpPr>
        <p:spPr>
          <a:xfrm>
            <a:off x="3538728" y="2651760"/>
            <a:ext cx="182880" cy="182880"/>
          </a:xfrm>
          <a:prstGeom prst="rect">
            <a:avLst/>
          </a:prstGeom>
          <a:noFill/>
        </p:spPr>
        <p:txBody>
          <a:bodyPr wrap="none">
            <a:spAutoFit/>
          </a:bodyPr>
          <a:lstStyle/>
          <a:p>
            <a:r>
              <a:t>→</a:t>
            </a:r>
          </a:p>
        </p:txBody>
      </p:sp>
      <p:sp>
        <p:nvSpPr>
          <p:cNvPr id="9" name="Rounded Rectangle 8"/>
          <p:cNvSpPr/>
          <p:nvPr/>
        </p:nvSpPr>
        <p:spPr>
          <a:xfrm>
            <a:off x="3749039" y="2377440"/>
            <a:ext cx="960120" cy="822960"/>
          </a:xfrm>
          <a:prstGeom prst="roundRect">
            <a:avLst/>
          </a:prstGeom>
          <a:solidFill>
            <a:srgbClr val="EBF3FA"/>
          </a:solidFill>
          <a:ln>
            <a:solidFill>
              <a:srgbClr val="14365E"/>
            </a:solidFill>
          </a:ln>
          <a:effectLst>
            <a:glow rad="139700">
              <a:schemeClr val="accent2">
                <a:satMod val="175000"/>
                <a:alpha val="40000"/>
              </a:schemeClr>
            </a:glow>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100"/>
            </a:pPr>
            <a:r>
              <a:rPr sz="1200" dirty="0">
                <a:solidFill>
                  <a:schemeClr val="accent5"/>
                </a:solidFill>
              </a:rPr>
              <a:t>4</a:t>
            </a:r>
            <a:br>
              <a:rPr sz="1200" dirty="0">
                <a:solidFill>
                  <a:schemeClr val="accent5"/>
                </a:solidFill>
              </a:rPr>
            </a:br>
            <a:r>
              <a:rPr sz="1200" dirty="0">
                <a:solidFill>
                  <a:schemeClr val="accent5"/>
                </a:solidFill>
              </a:rPr>
              <a:t>Kuhn</a:t>
            </a:r>
          </a:p>
        </p:txBody>
      </p:sp>
      <p:sp>
        <p:nvSpPr>
          <p:cNvPr id="10" name="TextBox 9"/>
          <p:cNvSpPr txBox="1"/>
          <p:nvPr/>
        </p:nvSpPr>
        <p:spPr>
          <a:xfrm>
            <a:off x="4681727" y="2651760"/>
            <a:ext cx="182880" cy="182880"/>
          </a:xfrm>
          <a:prstGeom prst="rect">
            <a:avLst/>
          </a:prstGeom>
          <a:noFill/>
        </p:spPr>
        <p:txBody>
          <a:bodyPr wrap="none">
            <a:spAutoFit/>
          </a:bodyPr>
          <a:lstStyle/>
          <a:p>
            <a:r>
              <a:t>→</a:t>
            </a:r>
          </a:p>
        </p:txBody>
      </p:sp>
      <p:sp>
        <p:nvSpPr>
          <p:cNvPr id="11" name="Rounded Rectangle 10"/>
          <p:cNvSpPr/>
          <p:nvPr/>
        </p:nvSpPr>
        <p:spPr>
          <a:xfrm>
            <a:off x="4892040" y="2377440"/>
            <a:ext cx="960120" cy="822960"/>
          </a:xfrm>
          <a:prstGeom prst="roundRect">
            <a:avLst/>
          </a:prstGeom>
          <a:solidFill>
            <a:srgbClr val="EBF3FA"/>
          </a:solidFill>
          <a:ln>
            <a:solidFill>
              <a:srgbClr val="14365E"/>
            </a:solidFill>
          </a:ln>
          <a:effectLst>
            <a:glow rad="139700">
              <a:schemeClr val="accent5">
                <a:satMod val="175000"/>
                <a:alpha val="40000"/>
              </a:schemeClr>
            </a:glow>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100"/>
            </a:pPr>
            <a:r>
              <a:rPr sz="1200" dirty="0">
                <a:solidFill>
                  <a:schemeClr val="accent5"/>
                </a:solidFill>
              </a:rPr>
              <a:t>5</a:t>
            </a:r>
            <a:br>
              <a:rPr sz="1200" dirty="0">
                <a:solidFill>
                  <a:schemeClr val="accent5"/>
                </a:solidFill>
              </a:rPr>
            </a:br>
            <a:r>
              <a:rPr sz="1200" dirty="0">
                <a:solidFill>
                  <a:schemeClr val="accent5"/>
                </a:solidFill>
              </a:rPr>
              <a:t>Paradigms</a:t>
            </a:r>
          </a:p>
        </p:txBody>
      </p:sp>
      <p:sp>
        <p:nvSpPr>
          <p:cNvPr id="12" name="TextBox 11"/>
          <p:cNvSpPr txBox="1"/>
          <p:nvPr/>
        </p:nvSpPr>
        <p:spPr>
          <a:xfrm>
            <a:off x="5824727" y="2651760"/>
            <a:ext cx="182880" cy="182880"/>
          </a:xfrm>
          <a:prstGeom prst="rect">
            <a:avLst/>
          </a:prstGeom>
          <a:noFill/>
        </p:spPr>
        <p:txBody>
          <a:bodyPr wrap="none">
            <a:spAutoFit/>
          </a:bodyPr>
          <a:lstStyle/>
          <a:p>
            <a:r>
              <a:t>→</a:t>
            </a:r>
          </a:p>
        </p:txBody>
      </p:sp>
      <p:sp>
        <p:nvSpPr>
          <p:cNvPr id="13" name="Rounded Rectangle 12"/>
          <p:cNvSpPr/>
          <p:nvPr/>
        </p:nvSpPr>
        <p:spPr>
          <a:xfrm>
            <a:off x="6035040" y="2377440"/>
            <a:ext cx="960120" cy="822960"/>
          </a:xfrm>
          <a:prstGeom prst="roundRect">
            <a:avLst/>
          </a:prstGeom>
          <a:solidFill>
            <a:srgbClr val="EBF3FA"/>
          </a:solidFill>
          <a:ln>
            <a:solidFill>
              <a:srgbClr val="14365E"/>
            </a:solidFill>
          </a:ln>
          <a:effectLst>
            <a:glow rad="228600">
              <a:schemeClr val="accent1">
                <a:satMod val="175000"/>
                <a:alpha val="40000"/>
              </a:schemeClr>
            </a:glow>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100"/>
            </a:pPr>
            <a:r>
              <a:rPr sz="1200" dirty="0">
                <a:solidFill>
                  <a:schemeClr val="accent5"/>
                </a:solidFill>
              </a:rPr>
              <a:t>6</a:t>
            </a:r>
            <a:br>
              <a:rPr sz="1200" dirty="0">
                <a:solidFill>
                  <a:schemeClr val="accent5"/>
                </a:solidFill>
              </a:rPr>
            </a:br>
            <a:r>
              <a:rPr sz="1200" dirty="0">
                <a:solidFill>
                  <a:schemeClr val="accent5"/>
                </a:solidFill>
              </a:rPr>
              <a:t>Critical</a:t>
            </a:r>
            <a:br>
              <a:rPr sz="1200" dirty="0">
                <a:solidFill>
                  <a:schemeClr val="accent5"/>
                </a:solidFill>
              </a:rPr>
            </a:br>
            <a:r>
              <a:rPr sz="1200" dirty="0">
                <a:solidFill>
                  <a:schemeClr val="accent5"/>
                </a:solidFill>
              </a:rPr>
              <a:t>Realism</a:t>
            </a:r>
          </a:p>
        </p:txBody>
      </p:sp>
      <p:sp>
        <p:nvSpPr>
          <p:cNvPr id="14" name="TextBox 13"/>
          <p:cNvSpPr txBox="1"/>
          <p:nvPr/>
        </p:nvSpPr>
        <p:spPr>
          <a:xfrm>
            <a:off x="6967727" y="2651760"/>
            <a:ext cx="182880" cy="182880"/>
          </a:xfrm>
          <a:prstGeom prst="rect">
            <a:avLst/>
          </a:prstGeom>
          <a:noFill/>
        </p:spPr>
        <p:txBody>
          <a:bodyPr wrap="none">
            <a:spAutoFit/>
          </a:bodyPr>
          <a:lstStyle/>
          <a:p>
            <a:r>
              <a:t>→</a:t>
            </a:r>
          </a:p>
        </p:txBody>
      </p:sp>
      <p:sp>
        <p:nvSpPr>
          <p:cNvPr id="15" name="Rounded Rectangle 14"/>
          <p:cNvSpPr/>
          <p:nvPr/>
        </p:nvSpPr>
        <p:spPr>
          <a:xfrm>
            <a:off x="7178040" y="2377440"/>
            <a:ext cx="960120" cy="822960"/>
          </a:xfrm>
          <a:prstGeom prst="roundRect">
            <a:avLst/>
          </a:prstGeom>
          <a:solidFill>
            <a:srgbClr val="EBF3FA"/>
          </a:solidFill>
          <a:ln>
            <a:solidFill>
              <a:srgbClr val="14365E"/>
            </a:solidFill>
          </a:ln>
          <a:effectLst>
            <a:glow rad="101600">
              <a:schemeClr val="accent3">
                <a:alpha val="60000"/>
              </a:schemeClr>
            </a:glow>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100"/>
            </a:pPr>
            <a:r>
              <a:rPr sz="1200" dirty="0">
                <a:solidFill>
                  <a:schemeClr val="accent5"/>
                </a:solidFill>
              </a:rPr>
              <a:t>7</a:t>
            </a:r>
            <a:br>
              <a:rPr sz="1200" dirty="0">
                <a:solidFill>
                  <a:schemeClr val="accent5"/>
                </a:solidFill>
              </a:rPr>
            </a:br>
            <a:r>
              <a:rPr sz="1200" dirty="0">
                <a:solidFill>
                  <a:schemeClr val="accent5"/>
                </a:solidFill>
              </a:rPr>
              <a:t>Alignment</a:t>
            </a:r>
          </a:p>
        </p:txBody>
      </p:sp>
      <p:sp>
        <p:nvSpPr>
          <p:cNvPr id="16" name="TextBox 15"/>
          <p:cNvSpPr txBox="1"/>
          <p:nvPr/>
        </p:nvSpPr>
        <p:spPr>
          <a:xfrm>
            <a:off x="8110727" y="2651760"/>
            <a:ext cx="182880" cy="182880"/>
          </a:xfrm>
          <a:prstGeom prst="rect">
            <a:avLst/>
          </a:prstGeom>
          <a:noFill/>
        </p:spPr>
        <p:txBody>
          <a:bodyPr wrap="none">
            <a:spAutoFit/>
          </a:bodyPr>
          <a:lstStyle/>
          <a:p>
            <a:r>
              <a:t>→</a:t>
            </a:r>
          </a:p>
        </p:txBody>
      </p:sp>
      <p:sp>
        <p:nvSpPr>
          <p:cNvPr id="17" name="Rounded Rectangle 16"/>
          <p:cNvSpPr/>
          <p:nvPr/>
        </p:nvSpPr>
        <p:spPr>
          <a:xfrm>
            <a:off x="8321040" y="2377440"/>
            <a:ext cx="960120" cy="822960"/>
          </a:xfrm>
          <a:prstGeom prst="roundRect">
            <a:avLst/>
          </a:prstGeom>
          <a:solidFill>
            <a:srgbClr val="EBF3FA"/>
          </a:solidFill>
          <a:ln>
            <a:solidFill>
              <a:srgbClr val="14365E"/>
            </a:solidFill>
          </a:ln>
          <a:effectLst>
            <a:glow rad="101600">
              <a:schemeClr val="tx1">
                <a:alpha val="60000"/>
              </a:schemeClr>
            </a:glow>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100"/>
            </a:pPr>
            <a:r>
              <a:rPr dirty="0">
                <a:solidFill>
                  <a:schemeClr val="accent5"/>
                </a:solidFill>
              </a:rPr>
              <a:t>8</a:t>
            </a:r>
            <a:br>
              <a:rPr dirty="0">
                <a:solidFill>
                  <a:schemeClr val="accent5"/>
                </a:solidFill>
              </a:rPr>
            </a:br>
            <a:r>
              <a:rPr dirty="0">
                <a:solidFill>
                  <a:schemeClr val="accent5"/>
                </a:solidFill>
              </a:rPr>
              <a:t>Framework</a:t>
            </a:r>
          </a:p>
        </p:txBody>
      </p:sp>
      <p:sp>
        <p:nvSpPr>
          <p:cNvPr id="18" name="TextBox 17"/>
          <p:cNvSpPr txBox="1"/>
          <p:nvPr/>
        </p:nvSpPr>
        <p:spPr>
          <a:xfrm>
            <a:off x="9253728" y="2651760"/>
            <a:ext cx="182880" cy="182880"/>
          </a:xfrm>
          <a:prstGeom prst="rect">
            <a:avLst/>
          </a:prstGeom>
          <a:noFill/>
        </p:spPr>
        <p:txBody>
          <a:bodyPr wrap="none">
            <a:spAutoFit/>
          </a:bodyPr>
          <a:lstStyle/>
          <a:p>
            <a:r>
              <a:t>→</a:t>
            </a:r>
          </a:p>
        </p:txBody>
      </p:sp>
      <p:sp>
        <p:nvSpPr>
          <p:cNvPr id="19" name="Rounded Rectangle 18"/>
          <p:cNvSpPr/>
          <p:nvPr/>
        </p:nvSpPr>
        <p:spPr>
          <a:xfrm>
            <a:off x="9416034" y="2377440"/>
            <a:ext cx="1056132" cy="822960"/>
          </a:xfrm>
          <a:prstGeom prst="roundRect">
            <a:avLst/>
          </a:prstGeom>
          <a:solidFill>
            <a:srgbClr val="EBF3FA"/>
          </a:solidFill>
          <a:ln>
            <a:solidFill>
              <a:srgbClr val="14365E"/>
            </a:solidFill>
          </a:ln>
          <a:effectLst>
            <a:glow rad="101600">
              <a:srgbClr val="7030A0">
                <a:alpha val="60000"/>
              </a:srgbClr>
            </a:glow>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100"/>
            </a:pPr>
            <a:r>
              <a:rPr dirty="0">
                <a:solidFill>
                  <a:schemeClr val="accent5">
                    <a:lumMod val="60000"/>
                    <a:lumOff val="40000"/>
                  </a:schemeClr>
                </a:solidFill>
              </a:rPr>
              <a:t>9</a:t>
            </a:r>
            <a:br>
              <a:rPr dirty="0">
                <a:solidFill>
                  <a:schemeClr val="accent5">
                    <a:lumMod val="60000"/>
                    <a:lumOff val="40000"/>
                  </a:schemeClr>
                </a:solidFill>
              </a:rPr>
            </a:br>
            <a:r>
              <a:rPr dirty="0" err="1">
                <a:solidFill>
                  <a:schemeClr val="accent5">
                    <a:lumMod val="60000"/>
                    <a:lumOff val="40000"/>
                  </a:schemeClr>
                </a:solidFill>
              </a:rPr>
              <a:t>Contributio</a:t>
            </a:r>
            <a:r>
              <a:rPr lang="en-GB" dirty="0">
                <a:solidFill>
                  <a:schemeClr val="accent5">
                    <a:lumMod val="60000"/>
                    <a:lumOff val="40000"/>
                  </a:schemeClr>
                </a:solidFill>
              </a:rPr>
              <a:t>n</a:t>
            </a:r>
            <a:endParaRPr dirty="0">
              <a:solidFill>
                <a:schemeClr val="accent5">
                  <a:lumMod val="60000"/>
                  <a:lumOff val="40000"/>
                </a:schemeClr>
              </a:solidFill>
            </a:endParaRPr>
          </a:p>
        </p:txBody>
      </p:sp>
      <p:sp>
        <p:nvSpPr>
          <p:cNvPr id="20" name="TextBox 19"/>
          <p:cNvSpPr txBox="1"/>
          <p:nvPr/>
        </p:nvSpPr>
        <p:spPr>
          <a:xfrm>
            <a:off x="10396728" y="2651760"/>
            <a:ext cx="182880" cy="182880"/>
          </a:xfrm>
          <a:prstGeom prst="rect">
            <a:avLst/>
          </a:prstGeom>
          <a:noFill/>
        </p:spPr>
        <p:txBody>
          <a:bodyPr wrap="none">
            <a:spAutoFit/>
          </a:bodyPr>
          <a:lstStyle/>
          <a:p>
            <a:r>
              <a:t>→</a:t>
            </a:r>
          </a:p>
        </p:txBody>
      </p:sp>
      <p:sp>
        <p:nvSpPr>
          <p:cNvPr id="21" name="Rounded Rectangle 20"/>
          <p:cNvSpPr/>
          <p:nvPr/>
        </p:nvSpPr>
        <p:spPr>
          <a:xfrm>
            <a:off x="10559034" y="2377440"/>
            <a:ext cx="1056132" cy="822960"/>
          </a:xfrm>
          <a:prstGeom prst="roundRect">
            <a:avLst/>
          </a:prstGeom>
          <a:solidFill>
            <a:srgbClr val="EBF3FA"/>
          </a:solidFill>
          <a:ln>
            <a:solidFill>
              <a:srgbClr val="14365E"/>
            </a:solidFill>
          </a:ln>
          <a:effectLst>
            <a:glow rad="101600">
              <a:srgbClr val="FFC000">
                <a:alpha val="60000"/>
              </a:srgbClr>
            </a:glow>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100"/>
            </a:pPr>
            <a:r>
              <a:rPr sz="1200" dirty="0">
                <a:solidFill>
                  <a:schemeClr val="accent5"/>
                </a:solidFill>
              </a:rPr>
              <a:t>10</a:t>
            </a:r>
            <a:br>
              <a:rPr sz="1200" dirty="0">
                <a:solidFill>
                  <a:schemeClr val="accent5"/>
                </a:solidFill>
              </a:rPr>
            </a:br>
            <a:r>
              <a:rPr sz="1200" dirty="0">
                <a:solidFill>
                  <a:schemeClr val="accent5"/>
                </a:solidFill>
              </a:rPr>
              <a:t>Conclusion</a:t>
            </a:r>
          </a:p>
        </p:txBody>
      </p:sp>
      <p:sp>
        <p:nvSpPr>
          <p:cNvPr id="22" name="TextBox 21"/>
          <p:cNvSpPr txBox="1"/>
          <p:nvPr/>
        </p:nvSpPr>
        <p:spPr>
          <a:xfrm>
            <a:off x="731520" y="4572000"/>
            <a:ext cx="10176632" cy="646331"/>
          </a:xfrm>
          <a:prstGeom prst="rect">
            <a:avLst/>
          </a:prstGeom>
          <a:noFill/>
        </p:spPr>
        <p:txBody>
          <a:bodyPr wrap="none">
            <a:spAutoFit/>
          </a:bodyPr>
          <a:lstStyle/>
          <a:p>
            <a:r>
              <a:rPr dirty="0"/>
              <a:t>This presentation follows the intellectual development of my doctoral research from a practical problem to</a:t>
            </a:r>
            <a:endParaRPr lang="en-GB" dirty="0"/>
          </a:p>
          <a:p>
            <a:r>
              <a:rPr dirty="0"/>
              <a:t> a philosophically coherent research design.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274320"/>
            <a:ext cx="9144000" cy="548640"/>
          </a:xfrm>
          <a:prstGeom prst="rect">
            <a:avLst/>
          </a:prstGeom>
          <a:noFill/>
        </p:spPr>
        <p:txBody>
          <a:bodyPr wrap="none">
            <a:spAutoFit/>
          </a:bodyPr>
          <a:lstStyle/>
          <a:p>
            <a:pPr>
              <a:defRPr sz="2800" b="1">
                <a:solidFill>
                  <a:srgbClr val="14365E"/>
                </a:solidFill>
              </a:defRPr>
            </a:pPr>
            <a:r>
              <a:t>How My Doctoral Research Evolved</a:t>
            </a:r>
          </a:p>
        </p:txBody>
      </p:sp>
      <p:sp>
        <p:nvSpPr>
          <p:cNvPr id="3" name="Rounded Rectangle 2"/>
          <p:cNvSpPr/>
          <p:nvPr/>
        </p:nvSpPr>
        <p:spPr>
          <a:xfrm>
            <a:off x="365760" y="1828800"/>
            <a:ext cx="1645920" cy="1371600"/>
          </a:xfrm>
          <a:prstGeom prst="roundRect">
            <a:avLst/>
          </a:prstGeom>
          <a:solidFill>
            <a:srgbClr val="DCF2DC"/>
          </a:solidFill>
          <a:ln>
            <a:solidFill>
              <a:srgbClr val="14365E"/>
            </a:solidFill>
          </a:ln>
        </p:spPr>
        <p:style>
          <a:lnRef idx="1">
            <a:schemeClr val="accent1"/>
          </a:lnRef>
          <a:fillRef idx="3">
            <a:schemeClr val="accent1"/>
          </a:fillRef>
          <a:effectRef idx="2">
            <a:schemeClr val="accent1"/>
          </a:effectRef>
          <a:fontRef idx="minor">
            <a:schemeClr val="lt1"/>
          </a:fontRef>
        </p:style>
        <p:txBody>
          <a:bodyPr rtlCol="0" anchor="ctr"/>
          <a:lstStyle/>
          <a:p>
            <a:r>
              <a:rPr dirty="0">
                <a:solidFill>
                  <a:schemeClr val="tx1"/>
                </a:solidFill>
              </a:rPr>
              <a:t>Professional</a:t>
            </a:r>
          </a:p>
          <a:p>
            <a:r>
              <a:rPr dirty="0">
                <a:solidFill>
                  <a:schemeClr val="tx1"/>
                </a:solidFill>
              </a:rPr>
              <a:t>Experience</a:t>
            </a:r>
          </a:p>
        </p:txBody>
      </p:sp>
      <p:sp>
        <p:nvSpPr>
          <p:cNvPr id="4" name="TextBox 3"/>
          <p:cNvSpPr txBox="1"/>
          <p:nvPr/>
        </p:nvSpPr>
        <p:spPr>
          <a:xfrm>
            <a:off x="2029968" y="2331720"/>
            <a:ext cx="182880" cy="182880"/>
          </a:xfrm>
          <a:prstGeom prst="rect">
            <a:avLst/>
          </a:prstGeom>
          <a:noFill/>
        </p:spPr>
        <p:txBody>
          <a:bodyPr wrap="none">
            <a:spAutoFit/>
          </a:bodyPr>
          <a:lstStyle/>
          <a:p>
            <a:r>
              <a:t>→</a:t>
            </a:r>
          </a:p>
        </p:txBody>
      </p:sp>
      <p:sp>
        <p:nvSpPr>
          <p:cNvPr id="5" name="Rounded Rectangle 4"/>
          <p:cNvSpPr/>
          <p:nvPr/>
        </p:nvSpPr>
        <p:spPr>
          <a:xfrm>
            <a:off x="2286000" y="1828800"/>
            <a:ext cx="1645920" cy="1371600"/>
          </a:xfrm>
          <a:prstGeom prst="roundRect">
            <a:avLst/>
          </a:prstGeom>
          <a:ln/>
        </p:spPr>
        <p:style>
          <a:lnRef idx="1">
            <a:schemeClr val="accent1"/>
          </a:lnRef>
          <a:fillRef idx="2">
            <a:schemeClr val="accent1"/>
          </a:fillRef>
          <a:effectRef idx="1">
            <a:schemeClr val="accent1"/>
          </a:effectRef>
          <a:fontRef idx="minor">
            <a:schemeClr val="dk1"/>
          </a:fontRef>
        </p:style>
        <p:txBody>
          <a:bodyPr rtlCol="0" anchor="ctr"/>
          <a:lstStyle/>
          <a:p>
            <a:r>
              <a:rPr dirty="0">
                <a:solidFill>
                  <a:schemeClr val="tx1"/>
                </a:solidFill>
              </a:rPr>
              <a:t>Observed</a:t>
            </a:r>
          </a:p>
          <a:p>
            <a:r>
              <a:rPr dirty="0">
                <a:solidFill>
                  <a:schemeClr val="tx1"/>
                </a:solidFill>
              </a:rPr>
              <a:t>Challenges</a:t>
            </a:r>
          </a:p>
        </p:txBody>
      </p:sp>
      <p:sp>
        <p:nvSpPr>
          <p:cNvPr id="6" name="TextBox 5"/>
          <p:cNvSpPr txBox="1"/>
          <p:nvPr/>
        </p:nvSpPr>
        <p:spPr>
          <a:xfrm>
            <a:off x="3950208" y="2331720"/>
            <a:ext cx="182880" cy="182880"/>
          </a:xfrm>
          <a:prstGeom prst="rect">
            <a:avLst/>
          </a:prstGeom>
          <a:noFill/>
        </p:spPr>
        <p:txBody>
          <a:bodyPr wrap="none">
            <a:spAutoFit/>
          </a:bodyPr>
          <a:lstStyle/>
          <a:p>
            <a:r>
              <a:t>→</a:t>
            </a:r>
          </a:p>
        </p:txBody>
      </p:sp>
      <p:sp>
        <p:nvSpPr>
          <p:cNvPr id="7" name="Rounded Rectangle 6"/>
          <p:cNvSpPr/>
          <p:nvPr/>
        </p:nvSpPr>
        <p:spPr>
          <a:xfrm>
            <a:off x="4206240" y="1828800"/>
            <a:ext cx="1645920" cy="1371600"/>
          </a:xfrm>
          <a:prstGeom prst="roundRect">
            <a:avLst/>
          </a:prstGeom>
          <a:ln/>
        </p:spPr>
        <p:style>
          <a:lnRef idx="1">
            <a:schemeClr val="accent3"/>
          </a:lnRef>
          <a:fillRef idx="2">
            <a:schemeClr val="accent3"/>
          </a:fillRef>
          <a:effectRef idx="1">
            <a:schemeClr val="accent3"/>
          </a:effectRef>
          <a:fontRef idx="minor">
            <a:schemeClr val="dk1"/>
          </a:fontRef>
        </p:style>
        <p:txBody>
          <a:bodyPr rtlCol="0" anchor="ctr"/>
          <a:lstStyle/>
          <a:p>
            <a:r>
              <a:rPr dirty="0">
                <a:solidFill>
                  <a:schemeClr val="tx1"/>
                </a:solidFill>
              </a:rPr>
              <a:t>AI &amp; Broad</a:t>
            </a:r>
          </a:p>
          <a:p>
            <a:r>
              <a:rPr dirty="0">
                <a:solidFill>
                  <a:schemeClr val="tx1"/>
                </a:solidFill>
              </a:rPr>
              <a:t>Interests</a:t>
            </a:r>
          </a:p>
        </p:txBody>
      </p:sp>
      <p:sp>
        <p:nvSpPr>
          <p:cNvPr id="8" name="TextBox 7"/>
          <p:cNvSpPr txBox="1"/>
          <p:nvPr/>
        </p:nvSpPr>
        <p:spPr>
          <a:xfrm>
            <a:off x="5870448" y="2331720"/>
            <a:ext cx="182880" cy="182880"/>
          </a:xfrm>
          <a:prstGeom prst="rect">
            <a:avLst/>
          </a:prstGeom>
          <a:noFill/>
        </p:spPr>
        <p:txBody>
          <a:bodyPr wrap="none">
            <a:spAutoFit/>
          </a:bodyPr>
          <a:lstStyle/>
          <a:p>
            <a:r>
              <a:t>→</a:t>
            </a:r>
          </a:p>
        </p:txBody>
      </p:sp>
      <p:sp>
        <p:nvSpPr>
          <p:cNvPr id="9" name="Rounded Rectangle 8"/>
          <p:cNvSpPr/>
          <p:nvPr/>
        </p:nvSpPr>
        <p:spPr>
          <a:xfrm>
            <a:off x="6126480" y="1828800"/>
            <a:ext cx="1645920" cy="1371600"/>
          </a:xfrm>
          <a:prstGeom prst="roundRect">
            <a:avLst/>
          </a:prstGeom>
          <a:ln/>
        </p:spPr>
        <p:style>
          <a:lnRef idx="1">
            <a:schemeClr val="accent4"/>
          </a:lnRef>
          <a:fillRef idx="2">
            <a:schemeClr val="accent4"/>
          </a:fillRef>
          <a:effectRef idx="1">
            <a:schemeClr val="accent4"/>
          </a:effectRef>
          <a:fontRef idx="minor">
            <a:schemeClr val="dk1"/>
          </a:fontRef>
        </p:style>
        <p:txBody>
          <a:bodyPr rtlCol="0" anchor="ctr"/>
          <a:lstStyle/>
          <a:p>
            <a:r>
              <a:rPr dirty="0">
                <a:solidFill>
                  <a:schemeClr val="tx1"/>
                </a:solidFill>
              </a:rPr>
              <a:t>Critical</a:t>
            </a:r>
          </a:p>
          <a:p>
            <a:r>
              <a:rPr dirty="0">
                <a:solidFill>
                  <a:schemeClr val="tx1"/>
                </a:solidFill>
              </a:rPr>
              <a:t>Literature</a:t>
            </a:r>
          </a:p>
        </p:txBody>
      </p:sp>
      <p:sp>
        <p:nvSpPr>
          <p:cNvPr id="10" name="TextBox 9"/>
          <p:cNvSpPr txBox="1"/>
          <p:nvPr/>
        </p:nvSpPr>
        <p:spPr>
          <a:xfrm>
            <a:off x="7790688" y="2331720"/>
            <a:ext cx="182880" cy="182880"/>
          </a:xfrm>
          <a:prstGeom prst="rect">
            <a:avLst/>
          </a:prstGeom>
          <a:noFill/>
        </p:spPr>
        <p:txBody>
          <a:bodyPr wrap="none">
            <a:spAutoFit/>
          </a:bodyPr>
          <a:lstStyle/>
          <a:p>
            <a:r>
              <a:t>→</a:t>
            </a:r>
          </a:p>
        </p:txBody>
      </p:sp>
      <p:sp>
        <p:nvSpPr>
          <p:cNvPr id="11" name="Rounded Rectangle 10"/>
          <p:cNvSpPr/>
          <p:nvPr/>
        </p:nvSpPr>
        <p:spPr>
          <a:xfrm>
            <a:off x="8046720" y="1828800"/>
            <a:ext cx="1645920" cy="1371600"/>
          </a:xfrm>
          <a:prstGeom prst="roundRect">
            <a:avLst/>
          </a:prstGeom>
          <a:ln/>
        </p:spPr>
        <p:style>
          <a:lnRef idx="1">
            <a:schemeClr val="accent5"/>
          </a:lnRef>
          <a:fillRef idx="2">
            <a:schemeClr val="accent5"/>
          </a:fillRef>
          <a:effectRef idx="1">
            <a:schemeClr val="accent5"/>
          </a:effectRef>
          <a:fontRef idx="minor">
            <a:schemeClr val="dk1"/>
          </a:fontRef>
        </p:style>
        <p:txBody>
          <a:bodyPr rtlCol="0" anchor="ctr"/>
          <a:lstStyle/>
          <a:p>
            <a:r>
              <a:rPr dirty="0">
                <a:solidFill>
                  <a:schemeClr val="tx1"/>
                </a:solidFill>
              </a:rPr>
              <a:t>Research</a:t>
            </a:r>
          </a:p>
          <a:p>
            <a:r>
              <a:rPr dirty="0">
                <a:solidFill>
                  <a:schemeClr val="tx1"/>
                </a:solidFill>
              </a:rPr>
              <a:t>Gap</a:t>
            </a:r>
          </a:p>
        </p:txBody>
      </p:sp>
      <p:sp>
        <p:nvSpPr>
          <p:cNvPr id="12" name="TextBox 11"/>
          <p:cNvSpPr txBox="1"/>
          <p:nvPr/>
        </p:nvSpPr>
        <p:spPr>
          <a:xfrm>
            <a:off x="9710928" y="2331720"/>
            <a:ext cx="182880" cy="182880"/>
          </a:xfrm>
          <a:prstGeom prst="rect">
            <a:avLst/>
          </a:prstGeom>
          <a:noFill/>
        </p:spPr>
        <p:txBody>
          <a:bodyPr wrap="none">
            <a:spAutoFit/>
          </a:bodyPr>
          <a:lstStyle/>
          <a:p>
            <a:r>
              <a:t>→</a:t>
            </a:r>
          </a:p>
        </p:txBody>
      </p:sp>
      <p:sp>
        <p:nvSpPr>
          <p:cNvPr id="13" name="Rounded Rectangle 12"/>
          <p:cNvSpPr/>
          <p:nvPr/>
        </p:nvSpPr>
        <p:spPr>
          <a:xfrm>
            <a:off x="9966960" y="1828800"/>
            <a:ext cx="1645920" cy="1371600"/>
          </a:xfrm>
          <a:prstGeom prst="roundRect">
            <a:avLst/>
          </a:prstGeom>
          <a:ln/>
        </p:spPr>
        <p:style>
          <a:lnRef idx="1">
            <a:schemeClr val="accent2"/>
          </a:lnRef>
          <a:fillRef idx="2">
            <a:schemeClr val="accent2"/>
          </a:fillRef>
          <a:effectRef idx="1">
            <a:schemeClr val="accent2"/>
          </a:effectRef>
          <a:fontRef idx="minor">
            <a:schemeClr val="dk1"/>
          </a:fontRef>
        </p:style>
        <p:txBody>
          <a:bodyPr rtlCol="0" anchor="ctr"/>
          <a:lstStyle/>
          <a:p>
            <a:r>
              <a:rPr dirty="0">
                <a:solidFill>
                  <a:schemeClr val="tx1"/>
                </a:solidFill>
              </a:rPr>
              <a:t>Final DBA</a:t>
            </a:r>
          </a:p>
          <a:p>
            <a:r>
              <a:rPr dirty="0">
                <a:solidFill>
                  <a:schemeClr val="tx1"/>
                </a:solidFill>
              </a:rPr>
              <a:t>Topic</a:t>
            </a:r>
          </a:p>
        </p:txBody>
      </p:sp>
      <p:sp>
        <p:nvSpPr>
          <p:cNvPr id="14" name="TextBox 13"/>
          <p:cNvSpPr txBox="1"/>
          <p:nvPr/>
        </p:nvSpPr>
        <p:spPr>
          <a:xfrm>
            <a:off x="548640" y="4114800"/>
            <a:ext cx="10964605" cy="923330"/>
          </a:xfrm>
          <a:prstGeom prst="rect">
            <a:avLst/>
          </a:prstGeom>
          <a:noFill/>
        </p:spPr>
        <p:txBody>
          <a:bodyPr wrap="none">
            <a:spAutoFit/>
          </a:bodyPr>
          <a:lstStyle/>
          <a:p>
            <a:r>
              <a:rPr b="1" dirty="0"/>
              <a:t>Key Reflection</a:t>
            </a:r>
          </a:p>
          <a:p>
            <a:r>
              <a:rPr dirty="0"/>
              <a:t>My professional experience identified the practical problem, while critical engagement with the literature refined it</a:t>
            </a:r>
            <a:endParaRPr lang="en-GB" dirty="0"/>
          </a:p>
          <a:p>
            <a:r>
              <a:rPr dirty="0"/>
              <a:t> into a focused and researchable doctoral question.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5800" y="435580"/>
            <a:ext cx="9144000" cy="548640"/>
          </a:xfrm>
          <a:prstGeom prst="rect">
            <a:avLst/>
          </a:prstGeom>
          <a:noFill/>
        </p:spPr>
        <p:txBody>
          <a:bodyPr wrap="none">
            <a:spAutoFit/>
          </a:bodyPr>
          <a:lstStyle/>
          <a:p>
            <a:pPr>
              <a:defRPr sz="2800" b="1">
                <a:solidFill>
                  <a:srgbClr val="14365E"/>
                </a:solidFill>
              </a:defRPr>
            </a:pPr>
            <a:r>
              <a:t>Literature Review and Research Gap</a:t>
            </a:r>
          </a:p>
        </p:txBody>
      </p:sp>
      <p:sp>
        <p:nvSpPr>
          <p:cNvPr id="3" name="TextBox 2"/>
          <p:cNvSpPr txBox="1"/>
          <p:nvPr/>
        </p:nvSpPr>
        <p:spPr>
          <a:xfrm>
            <a:off x="359849" y="1235680"/>
            <a:ext cx="4185092" cy="2457904"/>
          </a:xfrm>
          <a:prstGeom prst="rect">
            <a:avLst/>
          </a:prstGeom>
          <a:noFill/>
          <a:ln>
            <a:noFill/>
          </a:ln>
          <a:effectLst>
            <a:glow rad="101600">
              <a:srgbClr val="0070C0">
                <a:alpha val="60000"/>
              </a:srgbClr>
            </a:glow>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txBody>
          <a:bodyPr wrap="none">
            <a:spAutoFit/>
          </a:bodyPr>
          <a:lstStyle/>
          <a:p>
            <a:r>
              <a:rPr dirty="0"/>
              <a:t>What the literature tells us</a:t>
            </a:r>
            <a:endParaRPr lang="en-GB" dirty="0"/>
          </a:p>
          <a:p>
            <a:endParaRPr dirty="0"/>
          </a:p>
          <a:p>
            <a:r>
              <a:rPr dirty="0"/>
              <a:t>• Fragmented work schedules</a:t>
            </a:r>
          </a:p>
          <a:p>
            <a:r>
              <a:rPr dirty="0"/>
              <a:t>• Travel time pressure</a:t>
            </a:r>
          </a:p>
          <a:p>
            <a:r>
              <a:rPr dirty="0"/>
              <a:t>• Burnout and fatigue</a:t>
            </a:r>
          </a:p>
          <a:p>
            <a:r>
              <a:rPr dirty="0"/>
              <a:t>• Continuity of care</a:t>
            </a:r>
          </a:p>
          <a:p>
            <a:r>
              <a:rPr dirty="0"/>
              <a:t>• Workforce shortages</a:t>
            </a:r>
          </a:p>
        </p:txBody>
      </p:sp>
      <p:sp>
        <p:nvSpPr>
          <p:cNvPr id="4" name="Rounded Rectangle 3"/>
          <p:cNvSpPr/>
          <p:nvPr/>
        </p:nvSpPr>
        <p:spPr>
          <a:xfrm>
            <a:off x="6400800" y="1280160"/>
            <a:ext cx="5029200" cy="347472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r>
              <a:rPr dirty="0">
                <a:solidFill>
                  <a:schemeClr val="tx1"/>
                </a:solidFill>
              </a:rPr>
              <a:t>Research Gap</a:t>
            </a:r>
          </a:p>
          <a:p>
            <a:r>
              <a:rPr dirty="0">
                <a:solidFill>
                  <a:schemeClr val="tx1"/>
                </a:solidFill>
              </a:rPr>
              <a:t>Limited explanation of how inter-visit travel time simultaneously influences operational performance and psychological wellbeing through underlying </a:t>
            </a:r>
            <a:r>
              <a:rPr dirty="0" err="1">
                <a:solidFill>
                  <a:schemeClr val="tx1"/>
                </a:solidFill>
              </a:rPr>
              <a:t>organisational</a:t>
            </a:r>
            <a:r>
              <a:rPr dirty="0">
                <a:solidFill>
                  <a:schemeClr val="tx1"/>
                </a:solidFill>
              </a:rPr>
              <a:t> mechanisms.</a:t>
            </a:r>
          </a:p>
        </p:txBody>
      </p:sp>
      <p:sp>
        <p:nvSpPr>
          <p:cNvPr id="6" name="Rectangle 5"/>
          <p:cNvSpPr/>
          <p:nvPr/>
        </p:nvSpPr>
        <p:spPr>
          <a:xfrm>
            <a:off x="502920" y="841248"/>
            <a:ext cx="1051560" cy="41148"/>
          </a:xfrm>
          <a:prstGeom prst="rect">
            <a:avLst/>
          </a:prstGeom>
          <a:solidFill>
            <a:srgbClr val="C7912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566928" y="6510528"/>
            <a:ext cx="10972800" cy="219456"/>
          </a:xfrm>
          <a:prstGeom prst="rect">
            <a:avLst/>
          </a:prstGeom>
          <a:noFill/>
        </p:spPr>
        <p:txBody>
          <a:bodyPr wrap="none">
            <a:spAutoFit/>
          </a:bodyPr>
          <a:lstStyle/>
          <a:p>
            <a:pPr>
              <a:defRPr sz="850" i="1"/>
            </a:pPr>
            <a:r>
              <a:t>Sources: Johnson, Rubery &amp; Egan (2021); Ravalier et al. (2023); DHSC (2026); NICE (2015).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274320"/>
            <a:ext cx="9144000" cy="548640"/>
          </a:xfrm>
          <a:prstGeom prst="rect">
            <a:avLst/>
          </a:prstGeom>
          <a:noFill/>
        </p:spPr>
        <p:txBody>
          <a:bodyPr wrap="none">
            <a:spAutoFit/>
          </a:bodyPr>
          <a:lstStyle/>
          <a:p>
            <a:pPr>
              <a:defRPr sz="2800" b="1">
                <a:solidFill>
                  <a:srgbClr val="14365E"/>
                </a:solidFill>
              </a:defRPr>
            </a:pPr>
            <a:r>
              <a:t>Why Research Philosophy Became Essential</a:t>
            </a:r>
          </a:p>
        </p:txBody>
      </p:sp>
      <p:sp>
        <p:nvSpPr>
          <p:cNvPr id="3" name="Rounded Rectangle 2"/>
          <p:cNvSpPr/>
          <p:nvPr/>
        </p:nvSpPr>
        <p:spPr>
          <a:xfrm>
            <a:off x="640080" y="2286000"/>
            <a:ext cx="1645920" cy="822960"/>
          </a:xfrm>
          <a:prstGeom prst="roundRect">
            <a:avLst/>
          </a:prstGeom>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dirty="0"/>
              <a:t>Practical Problem</a:t>
            </a:r>
          </a:p>
        </p:txBody>
      </p:sp>
      <p:sp>
        <p:nvSpPr>
          <p:cNvPr id="4" name="TextBox 3"/>
          <p:cNvSpPr txBox="1"/>
          <p:nvPr/>
        </p:nvSpPr>
        <p:spPr>
          <a:xfrm>
            <a:off x="2304288" y="2578608"/>
            <a:ext cx="182880" cy="182880"/>
          </a:xfrm>
          <a:prstGeom prst="rect">
            <a:avLst/>
          </a:prstGeom>
          <a:noFill/>
        </p:spPr>
        <p:txBody>
          <a:bodyPr wrap="none">
            <a:spAutoFit/>
          </a:bodyPr>
          <a:lstStyle/>
          <a:p>
            <a:r>
              <a:t>→</a:t>
            </a:r>
          </a:p>
        </p:txBody>
      </p:sp>
      <p:sp>
        <p:nvSpPr>
          <p:cNvPr id="5" name="Rounded Rectangle 4"/>
          <p:cNvSpPr/>
          <p:nvPr/>
        </p:nvSpPr>
        <p:spPr>
          <a:xfrm>
            <a:off x="2788920" y="2286000"/>
            <a:ext cx="1645920" cy="822960"/>
          </a:xfrm>
          <a:prstGeom prst="roundRect">
            <a:avLst/>
          </a:prstGeom>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r>
              <a:t>Research Questions</a:t>
            </a:r>
          </a:p>
        </p:txBody>
      </p:sp>
      <p:sp>
        <p:nvSpPr>
          <p:cNvPr id="6" name="TextBox 5"/>
          <p:cNvSpPr txBox="1"/>
          <p:nvPr/>
        </p:nvSpPr>
        <p:spPr>
          <a:xfrm>
            <a:off x="4453128" y="2578608"/>
            <a:ext cx="182880" cy="182880"/>
          </a:xfrm>
          <a:prstGeom prst="rect">
            <a:avLst/>
          </a:prstGeom>
          <a:noFill/>
        </p:spPr>
        <p:txBody>
          <a:bodyPr wrap="none">
            <a:spAutoFit/>
          </a:bodyPr>
          <a:lstStyle/>
          <a:p>
            <a:r>
              <a:t>→</a:t>
            </a:r>
          </a:p>
        </p:txBody>
      </p:sp>
      <p:sp>
        <p:nvSpPr>
          <p:cNvPr id="7" name="Rounded Rectangle 6"/>
          <p:cNvSpPr/>
          <p:nvPr/>
        </p:nvSpPr>
        <p:spPr>
          <a:xfrm>
            <a:off x="4937760" y="2286000"/>
            <a:ext cx="1645920" cy="822960"/>
          </a:xfrm>
          <a:prstGeom prst="roundRect">
            <a:avLst/>
          </a:prstGeom>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r>
              <a:rPr dirty="0"/>
              <a:t>Need for Philosophy</a:t>
            </a:r>
          </a:p>
        </p:txBody>
      </p:sp>
      <p:sp>
        <p:nvSpPr>
          <p:cNvPr id="8" name="TextBox 7"/>
          <p:cNvSpPr txBox="1"/>
          <p:nvPr/>
        </p:nvSpPr>
        <p:spPr>
          <a:xfrm>
            <a:off x="6601968" y="2578608"/>
            <a:ext cx="182880" cy="182880"/>
          </a:xfrm>
          <a:prstGeom prst="rect">
            <a:avLst/>
          </a:prstGeom>
          <a:noFill/>
        </p:spPr>
        <p:txBody>
          <a:bodyPr wrap="none">
            <a:spAutoFit/>
          </a:bodyPr>
          <a:lstStyle/>
          <a:p>
            <a:r>
              <a:t>→</a:t>
            </a:r>
          </a:p>
        </p:txBody>
      </p:sp>
      <p:sp>
        <p:nvSpPr>
          <p:cNvPr id="9" name="Rounded Rectangle 8"/>
          <p:cNvSpPr/>
          <p:nvPr/>
        </p:nvSpPr>
        <p:spPr>
          <a:xfrm>
            <a:off x="7086600" y="2286000"/>
            <a:ext cx="1645920" cy="822960"/>
          </a:xfrm>
          <a:prstGeom prst="roundRect">
            <a:avLst/>
          </a:prstGeom>
          <a:ln/>
        </p:spPr>
        <p:style>
          <a:lnRef idx="2">
            <a:schemeClr val="accent5">
              <a:shade val="15000"/>
            </a:schemeClr>
          </a:lnRef>
          <a:fillRef idx="1">
            <a:schemeClr val="accent5"/>
          </a:fillRef>
          <a:effectRef idx="0">
            <a:schemeClr val="accent5"/>
          </a:effectRef>
          <a:fontRef idx="minor">
            <a:schemeClr val="lt1"/>
          </a:fontRef>
        </p:style>
        <p:txBody>
          <a:bodyPr rtlCol="0" anchor="ctr"/>
          <a:lstStyle/>
          <a:p>
            <a:r>
              <a:rPr dirty="0"/>
              <a:t>Choice of Paradigm</a:t>
            </a:r>
          </a:p>
        </p:txBody>
      </p:sp>
      <p:sp>
        <p:nvSpPr>
          <p:cNvPr id="10" name="TextBox 9"/>
          <p:cNvSpPr txBox="1"/>
          <p:nvPr/>
        </p:nvSpPr>
        <p:spPr>
          <a:xfrm>
            <a:off x="8750808" y="2578608"/>
            <a:ext cx="182880" cy="182880"/>
          </a:xfrm>
          <a:prstGeom prst="rect">
            <a:avLst/>
          </a:prstGeom>
          <a:noFill/>
        </p:spPr>
        <p:txBody>
          <a:bodyPr wrap="none">
            <a:spAutoFit/>
          </a:bodyPr>
          <a:lstStyle/>
          <a:p>
            <a:r>
              <a:t>→</a:t>
            </a:r>
          </a:p>
        </p:txBody>
      </p:sp>
      <p:sp>
        <p:nvSpPr>
          <p:cNvPr id="11" name="Rounded Rectangle 10"/>
          <p:cNvSpPr/>
          <p:nvPr/>
        </p:nvSpPr>
        <p:spPr>
          <a:xfrm>
            <a:off x="9235440" y="2286000"/>
            <a:ext cx="1645920" cy="822960"/>
          </a:xfrm>
          <a:prstGeom prst="roundRect">
            <a:avLst/>
          </a:prstGeom>
          <a:ln/>
        </p:spPr>
        <p:style>
          <a:lnRef idx="1">
            <a:schemeClr val="accent6"/>
          </a:lnRef>
          <a:fillRef idx="2">
            <a:schemeClr val="accent6"/>
          </a:fillRef>
          <a:effectRef idx="1">
            <a:schemeClr val="accent6"/>
          </a:effectRef>
          <a:fontRef idx="minor">
            <a:schemeClr val="dk1"/>
          </a:fontRef>
        </p:style>
        <p:txBody>
          <a:bodyPr rtlCol="0" anchor="ctr"/>
          <a:lstStyle/>
          <a:p>
            <a:r>
              <a:t>Research Design</a:t>
            </a:r>
          </a:p>
        </p:txBody>
      </p:sp>
      <p:sp>
        <p:nvSpPr>
          <p:cNvPr id="12" name="TextBox 11"/>
          <p:cNvSpPr txBox="1"/>
          <p:nvPr/>
        </p:nvSpPr>
        <p:spPr>
          <a:xfrm>
            <a:off x="640080" y="4572000"/>
            <a:ext cx="10354309" cy="646331"/>
          </a:xfrm>
          <a:prstGeom prst="rect">
            <a:avLst/>
          </a:prstGeom>
          <a:noFill/>
        </p:spPr>
        <p:txBody>
          <a:bodyPr wrap="none">
            <a:spAutoFit/>
          </a:bodyPr>
          <a:lstStyle/>
          <a:p>
            <a:r>
              <a:rPr dirty="0"/>
              <a:t>Research philosophy became essential because the research problem required a justified position on reality, </a:t>
            </a:r>
            <a:endParaRPr lang="en-GB" dirty="0"/>
          </a:p>
          <a:p>
            <a:r>
              <a:rPr dirty="0"/>
              <a:t>knowledge and the most appropriate way to investigate the phenomenon.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256032"/>
            <a:ext cx="11064240" cy="411480"/>
          </a:xfrm>
          <a:prstGeom prst="rect">
            <a:avLst/>
          </a:prstGeom>
          <a:solidFill>
            <a:srgbClr val="E7F3EA"/>
          </a:solidFill>
          <a:ln>
            <a:solidFill>
              <a:srgbClr val="508C65"/>
            </a:solidFill>
          </a:ln>
        </p:spPr>
        <p:txBody>
          <a:bodyPr wrap="square" lIns="0" tIns="0" rIns="0" bIns="0" rtlCol="0" anchor="ctr"/>
          <a:lstStyle/>
          <a:p>
            <a:pPr marL="0" indent="0">
              <a:buNone/>
            </a:pPr>
            <a:r>
              <a:rPr lang="en-US" sz="2500" b="1" dirty="0">
                <a:solidFill>
                  <a:srgbClr val="18304E"/>
                </a:solidFill>
                <a:latin typeface="Aptos Display" pitchFamily="34" charset="0"/>
                <a:ea typeface="Aptos Display" pitchFamily="34" charset="-122"/>
                <a:cs typeface="Aptos Display" pitchFamily="34" charset="-120"/>
              </a:rPr>
              <a:t>Thomas Kuhn: Paradigm, Normal Science and Paradigm Shift</a:t>
            </a:r>
            <a:endParaRPr lang="en-US" sz="2500" dirty="0"/>
          </a:p>
        </p:txBody>
      </p:sp>
      <p:sp>
        <p:nvSpPr>
          <p:cNvPr id="3" name="Shape 1"/>
          <p:cNvSpPr/>
          <p:nvPr/>
        </p:nvSpPr>
        <p:spPr>
          <a:xfrm>
            <a:off x="502920" y="786384"/>
            <a:ext cx="11109960" cy="22860"/>
          </a:xfrm>
          <a:prstGeom prst="rect">
            <a:avLst/>
          </a:prstGeom>
          <a:solidFill>
            <a:srgbClr val="008080"/>
          </a:solidFill>
          <a:ln w="12700">
            <a:solidFill>
              <a:srgbClr val="008080">
                <a:alpha val="0"/>
              </a:srgbClr>
            </a:solidFill>
            <a:prstDash val="solid"/>
          </a:ln>
        </p:spPr>
        <p:txBody>
          <a:bodyPr/>
          <a:lstStyle/>
          <a:p>
            <a:endParaRPr lang="en-GB"/>
          </a:p>
        </p:txBody>
      </p:sp>
      <p:sp>
        <p:nvSpPr>
          <p:cNvPr id="4" name="Shape 2"/>
          <p:cNvSpPr/>
          <p:nvPr/>
        </p:nvSpPr>
        <p:spPr>
          <a:xfrm>
            <a:off x="640080" y="1078992"/>
            <a:ext cx="10881360" cy="530352"/>
          </a:xfrm>
          <a:prstGeom prst="roundRect">
            <a:avLst>
              <a:gd name="adj" fmla="val 13793"/>
            </a:avLst>
          </a:prstGeom>
          <a:solidFill>
            <a:srgbClr val="E8F4F2"/>
          </a:solidFill>
          <a:ln w="12700">
            <a:solidFill>
              <a:srgbClr val="008080"/>
            </a:solidFill>
            <a:prstDash val="solid"/>
          </a:ln>
        </p:spPr>
        <p:txBody>
          <a:bodyPr/>
          <a:lstStyle/>
          <a:p>
            <a:endParaRPr lang="en-GB"/>
          </a:p>
        </p:txBody>
      </p:sp>
      <p:sp>
        <p:nvSpPr>
          <p:cNvPr id="5" name="Text 3"/>
          <p:cNvSpPr/>
          <p:nvPr/>
        </p:nvSpPr>
        <p:spPr>
          <a:xfrm>
            <a:off x="868680" y="1207008"/>
            <a:ext cx="10378440" cy="256032"/>
          </a:xfrm>
          <a:prstGeom prst="rect">
            <a:avLst/>
          </a:prstGeom>
          <a:noFill/>
          <a:ln/>
        </p:spPr>
        <p:txBody>
          <a:bodyPr wrap="square" lIns="0" tIns="0" rIns="0" bIns="0" rtlCol="0" anchor="ctr"/>
          <a:lstStyle/>
          <a:p>
            <a:pPr marL="0" indent="0" algn="ctr">
              <a:buNone/>
            </a:pPr>
            <a:r>
              <a:rPr lang="en-US" sz="1450" b="1" dirty="0">
                <a:solidFill>
                  <a:srgbClr val="162C4A"/>
                </a:solidFill>
              </a:rPr>
              <a:t>Kuhn helps position my DBA as knowledge advancement within an existing intellectual framework—not a scientific revolution.</a:t>
            </a:r>
            <a:endParaRPr lang="en-US" sz="1450" dirty="0"/>
          </a:p>
        </p:txBody>
      </p:sp>
      <p:sp>
        <p:nvSpPr>
          <p:cNvPr id="6" name="Shape 4"/>
          <p:cNvSpPr/>
          <p:nvPr/>
        </p:nvSpPr>
        <p:spPr>
          <a:xfrm>
            <a:off x="594360" y="1828800"/>
            <a:ext cx="3154680" cy="3337560"/>
          </a:xfrm>
          <a:prstGeom prst="roundRect">
            <a:avLst>
              <a:gd name="adj" fmla="val 1739"/>
            </a:avLst>
          </a:prstGeom>
          <a:solidFill>
            <a:srgbClr val="F4F8FA"/>
          </a:solidFill>
          <a:ln w="13970">
            <a:solidFill>
              <a:srgbClr val="008080"/>
            </a:solidFill>
            <a:prstDash val="solid"/>
          </a:ln>
        </p:spPr>
        <p:txBody>
          <a:bodyPr/>
          <a:lstStyle/>
          <a:p>
            <a:endParaRPr lang="en-GB"/>
          </a:p>
        </p:txBody>
      </p:sp>
      <p:sp>
        <p:nvSpPr>
          <p:cNvPr id="7" name="Text 5"/>
          <p:cNvSpPr/>
          <p:nvPr/>
        </p:nvSpPr>
        <p:spPr>
          <a:xfrm>
            <a:off x="758952" y="1965960"/>
            <a:ext cx="2825496" cy="274320"/>
          </a:xfrm>
          <a:prstGeom prst="rect">
            <a:avLst/>
          </a:prstGeom>
          <a:noFill/>
          <a:ln/>
        </p:spPr>
        <p:txBody>
          <a:bodyPr wrap="square" lIns="0" tIns="0" rIns="0" bIns="0" rtlCol="0" anchor="ctr"/>
          <a:lstStyle/>
          <a:p>
            <a:pPr marL="0" indent="0">
              <a:buNone/>
            </a:pPr>
            <a:r>
              <a:rPr lang="en-US" sz="1600" b="1" dirty="0">
                <a:solidFill>
                  <a:srgbClr val="162C4A"/>
                </a:solidFill>
              </a:rPr>
              <a:t>Paradigm</a:t>
            </a:r>
            <a:endParaRPr lang="en-US" sz="1600" dirty="0"/>
          </a:p>
        </p:txBody>
      </p:sp>
      <p:sp>
        <p:nvSpPr>
          <p:cNvPr id="8" name="Text 6"/>
          <p:cNvSpPr/>
          <p:nvPr/>
        </p:nvSpPr>
        <p:spPr>
          <a:xfrm>
            <a:off x="777240" y="2395728"/>
            <a:ext cx="2788920" cy="2624328"/>
          </a:xfrm>
          <a:prstGeom prst="rect">
            <a:avLst/>
          </a:prstGeom>
          <a:noFill/>
          <a:ln/>
        </p:spPr>
        <p:txBody>
          <a:bodyPr wrap="square" lIns="381" tIns="381" rIns="381" bIns="381" rtlCol="0" anchor="ctr"/>
          <a:lstStyle/>
          <a:p>
            <a:r>
              <a:rPr lang="en-US" sz="1250" dirty="0">
                <a:solidFill>
                  <a:srgbClr val="333333"/>
                </a:solidFill>
              </a:rPr>
              <a:t>Shared assumptions about reality</a:t>
            </a:r>
            <a:endParaRPr lang="en-US" sz="1250" dirty="0"/>
          </a:p>
          <a:p>
            <a:r>
              <a:rPr lang="en-US" sz="1250" dirty="0">
                <a:solidFill>
                  <a:srgbClr val="333333"/>
                </a:solidFill>
              </a:rPr>
              <a:t>Research questions judged important</a:t>
            </a:r>
            <a:endParaRPr lang="en-US" sz="1250" dirty="0"/>
          </a:p>
          <a:p>
            <a:r>
              <a:rPr lang="en-US" sz="1250" dirty="0">
                <a:solidFill>
                  <a:srgbClr val="333333"/>
                </a:solidFill>
              </a:rPr>
              <a:t>Accepted methods and standards</a:t>
            </a:r>
            <a:endParaRPr lang="en-US" sz="1250" dirty="0"/>
          </a:p>
          <a:p>
            <a:r>
              <a:rPr lang="en-US" sz="1250" dirty="0">
                <a:solidFill>
                  <a:srgbClr val="333333"/>
                </a:solidFill>
              </a:rPr>
              <a:t>Ways of interpreting evidence</a:t>
            </a:r>
            <a:endParaRPr lang="en-US" sz="1250" dirty="0"/>
          </a:p>
        </p:txBody>
      </p:sp>
      <p:sp>
        <p:nvSpPr>
          <p:cNvPr id="9" name="Text 7"/>
          <p:cNvSpPr/>
          <p:nvPr/>
        </p:nvSpPr>
        <p:spPr>
          <a:xfrm>
            <a:off x="4069080" y="1828800"/>
            <a:ext cx="2560320" cy="274320"/>
          </a:xfrm>
          <a:prstGeom prst="rect">
            <a:avLst/>
          </a:prstGeom>
          <a:noFill/>
          <a:ln/>
        </p:spPr>
        <p:txBody>
          <a:bodyPr wrap="square" lIns="0" tIns="0" rIns="0" bIns="0" rtlCol="0" anchor="ctr"/>
          <a:lstStyle/>
          <a:p>
            <a:pPr marL="0" indent="0" algn="ctr">
              <a:buNone/>
            </a:pPr>
            <a:r>
              <a:rPr lang="en-US" sz="1600" b="1" dirty="0">
                <a:solidFill>
                  <a:srgbClr val="162C4A"/>
                </a:solidFill>
              </a:rPr>
              <a:t>Kuhn’s model</a:t>
            </a:r>
            <a:endParaRPr lang="en-US" sz="1600" dirty="0"/>
          </a:p>
        </p:txBody>
      </p:sp>
      <p:sp>
        <p:nvSpPr>
          <p:cNvPr id="10" name="Shape 8"/>
          <p:cNvSpPr/>
          <p:nvPr/>
        </p:nvSpPr>
        <p:spPr>
          <a:xfrm>
            <a:off x="4343400" y="2331720"/>
            <a:ext cx="2011680" cy="502920"/>
          </a:xfrm>
          <a:prstGeom prst="roundRect">
            <a:avLst>
              <a:gd name="adj" fmla="val 9091"/>
            </a:avLst>
          </a:prstGeom>
          <a:solidFill>
            <a:srgbClr val="F4F8FA"/>
          </a:solidFill>
          <a:ln w="12700">
            <a:solidFill>
              <a:srgbClr val="008080"/>
            </a:solidFill>
            <a:prstDash val="solid"/>
          </a:ln>
        </p:spPr>
        <p:txBody>
          <a:bodyPr/>
          <a:lstStyle/>
          <a:p>
            <a:endParaRPr lang="en-GB"/>
          </a:p>
        </p:txBody>
      </p:sp>
      <p:sp>
        <p:nvSpPr>
          <p:cNvPr id="11" name="Text 9"/>
          <p:cNvSpPr/>
          <p:nvPr/>
        </p:nvSpPr>
        <p:spPr>
          <a:xfrm>
            <a:off x="4434840" y="2459736"/>
            <a:ext cx="1828800" cy="201168"/>
          </a:xfrm>
          <a:prstGeom prst="rect">
            <a:avLst/>
          </a:prstGeom>
          <a:noFill/>
          <a:ln/>
        </p:spPr>
        <p:txBody>
          <a:bodyPr wrap="square" lIns="0" tIns="0" rIns="0" bIns="0" rtlCol="0" anchor="ctr"/>
          <a:lstStyle/>
          <a:p>
            <a:pPr marL="0" indent="0" algn="ctr">
              <a:buNone/>
            </a:pPr>
            <a:r>
              <a:rPr lang="en-US" sz="1250" b="1" dirty="0">
                <a:solidFill>
                  <a:srgbClr val="162C4A"/>
                </a:solidFill>
              </a:rPr>
              <a:t>Shared Paradigm</a:t>
            </a:r>
            <a:endParaRPr lang="en-US" sz="1250" dirty="0"/>
          </a:p>
        </p:txBody>
      </p:sp>
      <p:sp>
        <p:nvSpPr>
          <p:cNvPr id="12" name="Shape 10"/>
          <p:cNvSpPr/>
          <p:nvPr/>
        </p:nvSpPr>
        <p:spPr>
          <a:xfrm>
            <a:off x="5166360" y="2880360"/>
            <a:ext cx="365760" cy="292608"/>
          </a:xfrm>
          <a:prstGeom prst="downArrow">
            <a:avLst/>
          </a:prstGeom>
          <a:solidFill>
            <a:srgbClr val="008080"/>
          </a:solidFill>
          <a:ln w="12700">
            <a:solidFill>
              <a:srgbClr val="008080"/>
            </a:solidFill>
            <a:prstDash val="solid"/>
          </a:ln>
        </p:spPr>
        <p:txBody>
          <a:bodyPr/>
          <a:lstStyle/>
          <a:p>
            <a:endParaRPr lang="en-GB"/>
          </a:p>
        </p:txBody>
      </p:sp>
      <p:sp>
        <p:nvSpPr>
          <p:cNvPr id="13" name="Shape 11"/>
          <p:cNvSpPr/>
          <p:nvPr/>
        </p:nvSpPr>
        <p:spPr>
          <a:xfrm>
            <a:off x="4343400" y="3154680"/>
            <a:ext cx="2011680" cy="502920"/>
          </a:xfrm>
          <a:prstGeom prst="roundRect">
            <a:avLst>
              <a:gd name="adj" fmla="val 9091"/>
            </a:avLst>
          </a:prstGeom>
          <a:solidFill>
            <a:srgbClr val="F4F8FA"/>
          </a:solidFill>
          <a:ln w="12700">
            <a:solidFill>
              <a:srgbClr val="008080"/>
            </a:solidFill>
            <a:prstDash val="solid"/>
          </a:ln>
        </p:spPr>
        <p:txBody>
          <a:bodyPr/>
          <a:lstStyle/>
          <a:p>
            <a:endParaRPr lang="en-GB"/>
          </a:p>
        </p:txBody>
      </p:sp>
      <p:sp>
        <p:nvSpPr>
          <p:cNvPr id="14" name="Text 12"/>
          <p:cNvSpPr/>
          <p:nvPr/>
        </p:nvSpPr>
        <p:spPr>
          <a:xfrm>
            <a:off x="4434840" y="3282696"/>
            <a:ext cx="1828800" cy="201168"/>
          </a:xfrm>
          <a:prstGeom prst="rect">
            <a:avLst/>
          </a:prstGeom>
          <a:solidFill>
            <a:srgbClr val="E7F3EA"/>
          </a:solidFill>
          <a:ln>
            <a:solidFill>
              <a:srgbClr val="508C65"/>
            </a:solidFill>
          </a:ln>
        </p:spPr>
        <p:txBody>
          <a:bodyPr wrap="square" lIns="0" tIns="0" rIns="0" bIns="0" rtlCol="0" anchor="ctr"/>
          <a:lstStyle/>
          <a:p>
            <a:pPr marL="0" indent="0" algn="ctr">
              <a:buNone/>
            </a:pPr>
            <a:r>
              <a:rPr lang="en-US" sz="1250" b="1" dirty="0">
                <a:solidFill>
                  <a:srgbClr val="18304E"/>
                </a:solidFill>
              </a:rPr>
              <a:t>Normal Science</a:t>
            </a:r>
            <a:endParaRPr lang="en-US" sz="1250" dirty="0"/>
          </a:p>
        </p:txBody>
      </p:sp>
      <p:sp>
        <p:nvSpPr>
          <p:cNvPr id="15" name="Shape 13"/>
          <p:cNvSpPr/>
          <p:nvPr/>
        </p:nvSpPr>
        <p:spPr>
          <a:xfrm>
            <a:off x="5166360" y="3703320"/>
            <a:ext cx="365760" cy="292608"/>
          </a:xfrm>
          <a:prstGeom prst="downArrow">
            <a:avLst/>
          </a:prstGeom>
          <a:solidFill>
            <a:srgbClr val="008080"/>
          </a:solidFill>
          <a:ln w="12700">
            <a:solidFill>
              <a:srgbClr val="008080"/>
            </a:solidFill>
            <a:prstDash val="solid"/>
          </a:ln>
        </p:spPr>
        <p:txBody>
          <a:bodyPr/>
          <a:lstStyle/>
          <a:p>
            <a:endParaRPr lang="en-GB"/>
          </a:p>
        </p:txBody>
      </p:sp>
      <p:sp>
        <p:nvSpPr>
          <p:cNvPr id="16" name="Shape 14"/>
          <p:cNvSpPr/>
          <p:nvPr/>
        </p:nvSpPr>
        <p:spPr>
          <a:xfrm>
            <a:off x="4343400" y="3977640"/>
            <a:ext cx="2011680" cy="502920"/>
          </a:xfrm>
          <a:prstGeom prst="roundRect">
            <a:avLst>
              <a:gd name="adj" fmla="val 9091"/>
            </a:avLst>
          </a:prstGeom>
          <a:solidFill>
            <a:srgbClr val="F4F8FA"/>
          </a:solidFill>
          <a:ln w="12700">
            <a:solidFill>
              <a:srgbClr val="008080"/>
            </a:solidFill>
            <a:prstDash val="solid"/>
          </a:ln>
        </p:spPr>
        <p:txBody>
          <a:bodyPr/>
          <a:lstStyle/>
          <a:p>
            <a:endParaRPr lang="en-GB"/>
          </a:p>
        </p:txBody>
      </p:sp>
      <p:sp>
        <p:nvSpPr>
          <p:cNvPr id="17" name="Text 15"/>
          <p:cNvSpPr/>
          <p:nvPr/>
        </p:nvSpPr>
        <p:spPr>
          <a:xfrm>
            <a:off x="4434840" y="4105656"/>
            <a:ext cx="1828800" cy="201168"/>
          </a:xfrm>
          <a:prstGeom prst="rect">
            <a:avLst/>
          </a:prstGeom>
          <a:noFill/>
          <a:ln/>
        </p:spPr>
        <p:txBody>
          <a:bodyPr wrap="square" lIns="0" tIns="0" rIns="0" bIns="0" rtlCol="0" anchor="ctr"/>
          <a:lstStyle/>
          <a:p>
            <a:pPr marL="0" indent="0" algn="ctr">
              <a:buNone/>
            </a:pPr>
            <a:r>
              <a:rPr lang="en-US" sz="1250" b="1" dirty="0">
                <a:solidFill>
                  <a:srgbClr val="162C4A"/>
                </a:solidFill>
              </a:rPr>
              <a:t>Persistent Anomalies</a:t>
            </a:r>
            <a:endParaRPr lang="en-US" sz="1250" dirty="0"/>
          </a:p>
        </p:txBody>
      </p:sp>
      <p:sp>
        <p:nvSpPr>
          <p:cNvPr id="18" name="Shape 16"/>
          <p:cNvSpPr/>
          <p:nvPr/>
        </p:nvSpPr>
        <p:spPr>
          <a:xfrm>
            <a:off x="5166360" y="4526280"/>
            <a:ext cx="365760" cy="292608"/>
          </a:xfrm>
          <a:prstGeom prst="downArrow">
            <a:avLst/>
          </a:prstGeom>
          <a:solidFill>
            <a:srgbClr val="008080"/>
          </a:solidFill>
          <a:ln w="12700">
            <a:solidFill>
              <a:srgbClr val="008080"/>
            </a:solidFill>
            <a:prstDash val="solid"/>
          </a:ln>
        </p:spPr>
        <p:txBody>
          <a:bodyPr/>
          <a:lstStyle/>
          <a:p>
            <a:endParaRPr lang="en-GB"/>
          </a:p>
        </p:txBody>
      </p:sp>
      <p:sp>
        <p:nvSpPr>
          <p:cNvPr id="19" name="Shape 17"/>
          <p:cNvSpPr/>
          <p:nvPr/>
        </p:nvSpPr>
        <p:spPr>
          <a:xfrm>
            <a:off x="4343400" y="4800600"/>
            <a:ext cx="2011680" cy="502920"/>
          </a:xfrm>
          <a:prstGeom prst="roundRect">
            <a:avLst>
              <a:gd name="adj" fmla="val 9091"/>
            </a:avLst>
          </a:prstGeom>
          <a:solidFill>
            <a:srgbClr val="FFF2E8"/>
          </a:solidFill>
          <a:ln w="12700">
            <a:solidFill>
              <a:srgbClr val="F4A261"/>
            </a:solidFill>
            <a:prstDash val="solid"/>
          </a:ln>
        </p:spPr>
        <p:txBody>
          <a:bodyPr/>
          <a:lstStyle/>
          <a:p>
            <a:endParaRPr lang="en-GB"/>
          </a:p>
        </p:txBody>
      </p:sp>
      <p:sp>
        <p:nvSpPr>
          <p:cNvPr id="20" name="Text 18"/>
          <p:cNvSpPr/>
          <p:nvPr/>
        </p:nvSpPr>
        <p:spPr>
          <a:xfrm>
            <a:off x="4434840" y="4928616"/>
            <a:ext cx="1828800" cy="201168"/>
          </a:xfrm>
          <a:prstGeom prst="rect">
            <a:avLst/>
          </a:prstGeom>
          <a:solidFill>
            <a:srgbClr val="FAF2DC"/>
          </a:solidFill>
          <a:ln>
            <a:solidFill>
              <a:srgbClr val="C7912D"/>
            </a:solidFill>
          </a:ln>
        </p:spPr>
        <p:txBody>
          <a:bodyPr wrap="square" lIns="0" tIns="0" rIns="0" bIns="0" rtlCol="0" anchor="ctr"/>
          <a:lstStyle/>
          <a:p>
            <a:pPr marL="0" indent="0" algn="ctr">
              <a:buNone/>
            </a:pPr>
            <a:r>
              <a:rPr lang="en-US" sz="1250" b="1" dirty="0">
                <a:solidFill>
                  <a:srgbClr val="162C4A"/>
                </a:solidFill>
              </a:rPr>
              <a:t>Paradigm Shift</a:t>
            </a:r>
            <a:endParaRPr lang="en-US" sz="1250" dirty="0"/>
          </a:p>
        </p:txBody>
      </p:sp>
      <p:sp>
        <p:nvSpPr>
          <p:cNvPr id="21" name="Shape 19"/>
          <p:cNvSpPr/>
          <p:nvPr/>
        </p:nvSpPr>
        <p:spPr>
          <a:xfrm>
            <a:off x="6995160" y="1828800"/>
            <a:ext cx="4526280" cy="3337560"/>
          </a:xfrm>
          <a:prstGeom prst="roundRect">
            <a:avLst>
              <a:gd name="adj" fmla="val 1644"/>
            </a:avLst>
          </a:prstGeom>
          <a:solidFill>
            <a:srgbClr val="E6F4EA"/>
          </a:solidFill>
          <a:ln w="13970">
            <a:solidFill>
              <a:srgbClr val="008080"/>
            </a:solidFill>
            <a:prstDash val="solid"/>
          </a:ln>
        </p:spPr>
        <p:txBody>
          <a:bodyPr/>
          <a:lstStyle/>
          <a:p>
            <a:endParaRPr lang="en-GB"/>
          </a:p>
        </p:txBody>
      </p:sp>
      <p:sp>
        <p:nvSpPr>
          <p:cNvPr id="22" name="Text 20"/>
          <p:cNvSpPr/>
          <p:nvPr/>
        </p:nvSpPr>
        <p:spPr>
          <a:xfrm>
            <a:off x="7159752" y="1965960"/>
            <a:ext cx="4197096" cy="274320"/>
          </a:xfrm>
          <a:prstGeom prst="rect">
            <a:avLst/>
          </a:prstGeom>
          <a:noFill/>
          <a:ln/>
        </p:spPr>
        <p:txBody>
          <a:bodyPr wrap="square" lIns="0" tIns="0" rIns="0" bIns="0" rtlCol="0" anchor="ctr"/>
          <a:lstStyle/>
          <a:p>
            <a:pPr marL="0" indent="0">
              <a:buNone/>
            </a:pPr>
            <a:r>
              <a:rPr lang="en-US" sz="1600" b="1" dirty="0">
                <a:solidFill>
                  <a:srgbClr val="162C4A"/>
                </a:solidFill>
              </a:rPr>
              <a:t>Positioning my DBA</a:t>
            </a:r>
            <a:endParaRPr lang="en-US" sz="1600" dirty="0"/>
          </a:p>
        </p:txBody>
      </p:sp>
      <p:sp>
        <p:nvSpPr>
          <p:cNvPr id="23" name="Text 21"/>
          <p:cNvSpPr/>
          <p:nvPr/>
        </p:nvSpPr>
        <p:spPr>
          <a:xfrm>
            <a:off x="7178040" y="2395728"/>
            <a:ext cx="4160520" cy="2624328"/>
          </a:xfrm>
          <a:prstGeom prst="rect">
            <a:avLst/>
          </a:prstGeom>
          <a:noFill/>
          <a:ln/>
        </p:spPr>
        <p:txBody>
          <a:bodyPr wrap="square" lIns="381" tIns="381" rIns="381" bIns="381" rtlCol="0" anchor="ctr"/>
          <a:lstStyle/>
          <a:p>
            <a:r>
              <a:rPr lang="en-US" sz="1250" dirty="0">
                <a:solidFill>
                  <a:srgbClr val="333333"/>
                </a:solidFill>
              </a:rPr>
              <a:t>Unresolved organisational problem</a:t>
            </a:r>
            <a:endParaRPr lang="en-US" sz="1250" dirty="0"/>
          </a:p>
          <a:p>
            <a:r>
              <a:rPr lang="en-US" sz="1250" dirty="0">
                <a:solidFill>
                  <a:srgbClr val="333333"/>
                </a:solidFill>
              </a:rPr>
              <a:t>Extends existing knowledge</a:t>
            </a:r>
            <a:endParaRPr lang="en-US" sz="1250" dirty="0"/>
          </a:p>
          <a:p>
            <a:r>
              <a:rPr lang="en-US" sz="1250" dirty="0">
                <a:solidFill>
                  <a:srgbClr val="333333"/>
                </a:solidFill>
              </a:rPr>
              <a:t>Generates original empirical evidence</a:t>
            </a:r>
            <a:endParaRPr lang="en-US" sz="1250" dirty="0"/>
          </a:p>
          <a:p>
            <a:r>
              <a:rPr lang="en-US" sz="1250" dirty="0">
                <a:solidFill>
                  <a:srgbClr val="333333"/>
                </a:solidFill>
              </a:rPr>
              <a:t>Does not replace an established paradigm</a:t>
            </a:r>
            <a:endParaRPr lang="en-US" sz="1250" dirty="0"/>
          </a:p>
        </p:txBody>
      </p:sp>
      <p:sp>
        <p:nvSpPr>
          <p:cNvPr id="24" name="Text 22"/>
          <p:cNvSpPr/>
          <p:nvPr/>
        </p:nvSpPr>
        <p:spPr>
          <a:xfrm>
            <a:off x="7406640" y="5413248"/>
            <a:ext cx="3703320" cy="384048"/>
          </a:xfrm>
          <a:prstGeom prst="rect">
            <a:avLst/>
          </a:prstGeom>
          <a:solidFill>
            <a:srgbClr val="E7F3EA"/>
          </a:solidFill>
          <a:ln>
            <a:solidFill>
              <a:srgbClr val="508C65"/>
            </a:solidFill>
          </a:ln>
        </p:spPr>
        <p:txBody>
          <a:bodyPr wrap="square" lIns="0" tIns="0" rIns="0" bIns="0" rtlCol="0" anchor="ctr"/>
          <a:lstStyle/>
          <a:p>
            <a:pPr marL="0" indent="0" algn="ctr">
              <a:buNone/>
            </a:pPr>
            <a:r>
              <a:rPr lang="en-US" sz="1800" b="1" dirty="0">
                <a:solidFill>
                  <a:srgbClr val="18304E"/>
                </a:solidFill>
              </a:rPr>
              <a:t>Therefore: NORMAL SCIENCE</a:t>
            </a:r>
            <a:endParaRPr lang="en-US" sz="1800" dirty="0"/>
          </a:p>
        </p:txBody>
      </p:sp>
      <p:sp>
        <p:nvSpPr>
          <p:cNvPr id="25" name="Text 23"/>
          <p:cNvSpPr/>
          <p:nvPr/>
        </p:nvSpPr>
        <p:spPr>
          <a:xfrm>
            <a:off x="960120" y="5897880"/>
            <a:ext cx="10241280" cy="384048"/>
          </a:xfrm>
          <a:prstGeom prst="rect">
            <a:avLst/>
          </a:prstGeom>
          <a:noFill/>
          <a:ln/>
        </p:spPr>
        <p:txBody>
          <a:bodyPr wrap="square" lIns="0" tIns="0" rIns="0" bIns="0" rtlCol="0" anchor="ctr"/>
          <a:lstStyle/>
          <a:p>
            <a:pPr marL="0" indent="0" algn="ctr">
              <a:buNone/>
            </a:pPr>
            <a:r>
              <a:rPr lang="en-US" sz="1350" i="1" dirty="0">
                <a:solidFill>
                  <a:srgbClr val="162C4A"/>
                </a:solidFill>
              </a:rPr>
              <a:t>Originality ≠ paradigm shift. My contribution is a stronger empirical explanation of a significant organisational problem.</a:t>
            </a:r>
            <a:endParaRPr lang="en-US" sz="1350" dirty="0"/>
          </a:p>
        </p:txBody>
      </p:sp>
      <p:sp>
        <p:nvSpPr>
          <p:cNvPr id="26" name="TextBox 25"/>
          <p:cNvSpPr txBox="1"/>
          <p:nvPr/>
        </p:nvSpPr>
        <p:spPr>
          <a:xfrm>
            <a:off x="566928" y="6528816"/>
            <a:ext cx="10972800" cy="219456"/>
          </a:xfrm>
          <a:prstGeom prst="rect">
            <a:avLst/>
          </a:prstGeom>
          <a:noFill/>
        </p:spPr>
        <p:txBody>
          <a:bodyPr wrap="none">
            <a:spAutoFit/>
          </a:bodyPr>
          <a:lstStyle/>
          <a:p>
            <a:pPr>
              <a:defRPr sz="850" i="1"/>
            </a:pPr>
            <a:r>
              <a:t>Source: Kuhn (2012).</a:t>
            </a:r>
          </a:p>
        </p:txBody>
      </p:sp>
    </p:spTree>
    <p:extLst>
      <p:ext uri="{BB962C8B-B14F-4D97-AF65-F5344CB8AC3E}">
        <p14:creationId xmlns:p14="http://schemas.microsoft.com/office/powerpoint/2010/main" val="6483932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256032"/>
            <a:ext cx="11064240" cy="411480"/>
          </a:xfrm>
          <a:prstGeom prst="rect">
            <a:avLst/>
          </a:prstGeom>
          <a:noFill/>
          <a:ln/>
        </p:spPr>
        <p:txBody>
          <a:bodyPr wrap="square" lIns="0" tIns="0" rIns="0" bIns="0" rtlCol="0" anchor="ctr"/>
          <a:lstStyle/>
          <a:p>
            <a:pPr marL="0" indent="0">
              <a:buNone/>
            </a:pPr>
            <a:r>
              <a:rPr lang="en-US" sz="2500" b="1" dirty="0">
                <a:solidFill>
                  <a:srgbClr val="162C4A"/>
                </a:solidFill>
                <a:latin typeface="Aptos Display" pitchFamily="34" charset="0"/>
                <a:ea typeface="Aptos Display" pitchFamily="34" charset="-122"/>
                <a:cs typeface="Aptos Display" pitchFamily="34" charset="-120"/>
              </a:rPr>
              <a:t>Critiquing Kuhn: Relevance and Limits for Management Research</a:t>
            </a:r>
            <a:endParaRPr lang="en-US" sz="2500" dirty="0"/>
          </a:p>
        </p:txBody>
      </p:sp>
      <p:sp>
        <p:nvSpPr>
          <p:cNvPr id="3" name="Shape 1"/>
          <p:cNvSpPr/>
          <p:nvPr/>
        </p:nvSpPr>
        <p:spPr>
          <a:xfrm>
            <a:off x="502920" y="786384"/>
            <a:ext cx="11109960" cy="22860"/>
          </a:xfrm>
          <a:prstGeom prst="rect">
            <a:avLst/>
          </a:prstGeom>
          <a:solidFill>
            <a:srgbClr val="008080"/>
          </a:solidFill>
          <a:ln w="12700">
            <a:solidFill>
              <a:srgbClr val="008080">
                <a:alpha val="0"/>
              </a:srgbClr>
            </a:solidFill>
            <a:prstDash val="solid"/>
          </a:ln>
        </p:spPr>
        <p:txBody>
          <a:bodyPr/>
          <a:lstStyle/>
          <a:p>
            <a:endParaRPr lang="en-GB"/>
          </a:p>
        </p:txBody>
      </p:sp>
      <p:sp>
        <p:nvSpPr>
          <p:cNvPr id="4" name="Shape 2"/>
          <p:cNvSpPr/>
          <p:nvPr/>
        </p:nvSpPr>
        <p:spPr>
          <a:xfrm>
            <a:off x="640080" y="1078992"/>
            <a:ext cx="10881360" cy="530352"/>
          </a:xfrm>
          <a:prstGeom prst="roundRect">
            <a:avLst>
              <a:gd name="adj" fmla="val 13793"/>
            </a:avLst>
          </a:prstGeom>
          <a:solidFill>
            <a:srgbClr val="E8F4F2"/>
          </a:solidFill>
          <a:ln w="12700">
            <a:solidFill>
              <a:srgbClr val="008080"/>
            </a:solidFill>
            <a:prstDash val="solid"/>
          </a:ln>
        </p:spPr>
        <p:txBody>
          <a:bodyPr/>
          <a:lstStyle/>
          <a:p>
            <a:endParaRPr lang="en-GB"/>
          </a:p>
        </p:txBody>
      </p:sp>
      <p:sp>
        <p:nvSpPr>
          <p:cNvPr id="5" name="Text 3"/>
          <p:cNvSpPr/>
          <p:nvPr/>
        </p:nvSpPr>
        <p:spPr>
          <a:xfrm>
            <a:off x="868680" y="1207008"/>
            <a:ext cx="10378440" cy="256032"/>
          </a:xfrm>
          <a:prstGeom prst="rect">
            <a:avLst/>
          </a:prstGeom>
          <a:noFill/>
          <a:ln/>
        </p:spPr>
        <p:txBody>
          <a:bodyPr wrap="square" lIns="0" tIns="0" rIns="0" bIns="0" rtlCol="0" anchor="ctr"/>
          <a:lstStyle/>
          <a:p>
            <a:pPr marL="0" indent="0" algn="ctr">
              <a:buNone/>
            </a:pPr>
            <a:r>
              <a:rPr lang="en-US" sz="1450" b="1" dirty="0">
                <a:solidFill>
                  <a:srgbClr val="162C4A"/>
                </a:solidFill>
              </a:rPr>
              <a:t>Kuhn is useful for understanding research frameworks, but his model should not be applied uncritically to business and management research.</a:t>
            </a:r>
            <a:endParaRPr lang="en-US" sz="1450" dirty="0"/>
          </a:p>
        </p:txBody>
      </p:sp>
      <p:sp>
        <p:nvSpPr>
          <p:cNvPr id="6" name="Shape 4"/>
          <p:cNvSpPr/>
          <p:nvPr/>
        </p:nvSpPr>
        <p:spPr>
          <a:xfrm>
            <a:off x="685800" y="1828800"/>
            <a:ext cx="5166360" cy="3154680"/>
          </a:xfrm>
          <a:prstGeom prst="roundRect">
            <a:avLst>
              <a:gd name="adj" fmla="val 1739"/>
            </a:avLst>
          </a:prstGeom>
          <a:solidFill>
            <a:srgbClr val="E6F4EA"/>
          </a:solidFill>
          <a:ln w="13970">
            <a:solidFill>
              <a:srgbClr val="008080"/>
            </a:solidFill>
            <a:prstDash val="solid"/>
          </a:ln>
        </p:spPr>
        <p:txBody>
          <a:bodyPr/>
          <a:lstStyle/>
          <a:p>
            <a:endParaRPr lang="en-GB"/>
          </a:p>
        </p:txBody>
      </p:sp>
      <p:sp>
        <p:nvSpPr>
          <p:cNvPr id="7" name="Text 5"/>
          <p:cNvSpPr/>
          <p:nvPr/>
        </p:nvSpPr>
        <p:spPr>
          <a:xfrm>
            <a:off x="850392" y="1965960"/>
            <a:ext cx="4837176" cy="274320"/>
          </a:xfrm>
          <a:prstGeom prst="rect">
            <a:avLst/>
          </a:prstGeom>
          <a:noFill/>
          <a:ln/>
        </p:spPr>
        <p:txBody>
          <a:bodyPr wrap="square" lIns="0" tIns="0" rIns="0" bIns="0" rtlCol="0" anchor="ctr"/>
          <a:lstStyle/>
          <a:p>
            <a:pPr marL="0" indent="0">
              <a:buNone/>
            </a:pPr>
            <a:r>
              <a:rPr lang="en-US" sz="1600" b="1" dirty="0">
                <a:solidFill>
                  <a:srgbClr val="162C4A"/>
                </a:solidFill>
              </a:rPr>
              <a:t>Why Kuhn remains useful</a:t>
            </a:r>
            <a:endParaRPr lang="en-US" sz="1600" dirty="0"/>
          </a:p>
        </p:txBody>
      </p:sp>
      <p:sp>
        <p:nvSpPr>
          <p:cNvPr id="8" name="Text 6"/>
          <p:cNvSpPr/>
          <p:nvPr/>
        </p:nvSpPr>
        <p:spPr>
          <a:xfrm>
            <a:off x="868680" y="2395728"/>
            <a:ext cx="4800600" cy="2441448"/>
          </a:xfrm>
          <a:prstGeom prst="rect">
            <a:avLst/>
          </a:prstGeom>
          <a:noFill/>
          <a:ln/>
        </p:spPr>
        <p:txBody>
          <a:bodyPr wrap="square" lIns="381" tIns="381" rIns="381" bIns="381" rtlCol="0" anchor="ctr"/>
          <a:lstStyle/>
          <a:p>
            <a:r>
              <a:rPr lang="en-US" sz="1250" dirty="0">
                <a:solidFill>
                  <a:srgbClr val="333333"/>
                </a:solidFill>
              </a:rPr>
              <a:t>Shows how shared assumptions guide inquiry</a:t>
            </a:r>
            <a:endParaRPr lang="en-US" sz="1250" dirty="0"/>
          </a:p>
          <a:p>
            <a:r>
              <a:rPr lang="en-US" sz="1250" dirty="0">
                <a:solidFill>
                  <a:srgbClr val="333333"/>
                </a:solidFill>
              </a:rPr>
              <a:t>Connects research questions, methods and standards</a:t>
            </a:r>
            <a:endParaRPr lang="en-US" sz="1250" dirty="0"/>
          </a:p>
          <a:p>
            <a:r>
              <a:rPr lang="en-US" sz="1250" dirty="0">
                <a:solidFill>
                  <a:srgbClr val="333333"/>
                </a:solidFill>
              </a:rPr>
              <a:t>Clarifies why most research is cumulative “normal science”</a:t>
            </a:r>
            <a:endParaRPr lang="en-US" sz="1250" dirty="0"/>
          </a:p>
        </p:txBody>
      </p:sp>
      <p:sp>
        <p:nvSpPr>
          <p:cNvPr id="9" name="Shape 7"/>
          <p:cNvSpPr/>
          <p:nvPr/>
        </p:nvSpPr>
        <p:spPr>
          <a:xfrm>
            <a:off x="6309360" y="1828800"/>
            <a:ext cx="5166360" cy="3154680"/>
          </a:xfrm>
          <a:prstGeom prst="roundRect">
            <a:avLst>
              <a:gd name="adj" fmla="val 1739"/>
            </a:avLst>
          </a:prstGeom>
          <a:solidFill>
            <a:srgbClr val="FFF4E8"/>
          </a:solidFill>
          <a:ln w="13970">
            <a:solidFill>
              <a:srgbClr val="008080"/>
            </a:solidFill>
            <a:prstDash val="solid"/>
          </a:ln>
        </p:spPr>
        <p:txBody>
          <a:bodyPr/>
          <a:lstStyle/>
          <a:p>
            <a:endParaRPr lang="en-GB"/>
          </a:p>
        </p:txBody>
      </p:sp>
      <p:sp>
        <p:nvSpPr>
          <p:cNvPr id="10" name="Text 8"/>
          <p:cNvSpPr/>
          <p:nvPr/>
        </p:nvSpPr>
        <p:spPr>
          <a:xfrm>
            <a:off x="6473952" y="1965960"/>
            <a:ext cx="4837176" cy="274320"/>
          </a:xfrm>
          <a:prstGeom prst="rect">
            <a:avLst/>
          </a:prstGeom>
          <a:noFill/>
          <a:ln/>
        </p:spPr>
        <p:txBody>
          <a:bodyPr wrap="square" lIns="0" tIns="0" rIns="0" bIns="0" rtlCol="0" anchor="ctr"/>
          <a:lstStyle/>
          <a:p>
            <a:pPr marL="0" indent="0">
              <a:buNone/>
            </a:pPr>
            <a:r>
              <a:rPr lang="en-US" sz="1600" b="1" dirty="0">
                <a:solidFill>
                  <a:srgbClr val="162C4A"/>
                </a:solidFill>
              </a:rPr>
              <a:t>Why caution is needed</a:t>
            </a:r>
            <a:endParaRPr lang="en-US" sz="1600" dirty="0"/>
          </a:p>
        </p:txBody>
      </p:sp>
      <p:sp>
        <p:nvSpPr>
          <p:cNvPr id="11" name="Text 9"/>
          <p:cNvSpPr/>
          <p:nvPr/>
        </p:nvSpPr>
        <p:spPr>
          <a:xfrm>
            <a:off x="6492240" y="2395728"/>
            <a:ext cx="4800600" cy="2441448"/>
          </a:xfrm>
          <a:prstGeom prst="rect">
            <a:avLst/>
          </a:prstGeom>
          <a:noFill/>
          <a:ln/>
        </p:spPr>
        <p:txBody>
          <a:bodyPr wrap="square" lIns="381" tIns="381" rIns="381" bIns="381" rtlCol="0" anchor="ctr"/>
          <a:lstStyle/>
          <a:p>
            <a:r>
              <a:rPr lang="en-US" sz="1250" dirty="0">
                <a:solidFill>
                  <a:srgbClr val="333333"/>
                </a:solidFill>
              </a:rPr>
              <a:t>Model developed largely from natural science history</a:t>
            </a:r>
            <a:endParaRPr lang="en-US" sz="1250" dirty="0"/>
          </a:p>
          <a:p>
            <a:r>
              <a:rPr lang="en-US" sz="1250" dirty="0">
                <a:solidFill>
                  <a:srgbClr val="333333"/>
                </a:solidFill>
              </a:rPr>
              <a:t>Management research often contains coexisting paradigms</a:t>
            </a:r>
            <a:endParaRPr lang="en-US" sz="1250" dirty="0"/>
          </a:p>
          <a:p>
            <a:r>
              <a:rPr lang="en-US" sz="1250" dirty="0">
                <a:solidFill>
                  <a:srgbClr val="333333"/>
                </a:solidFill>
              </a:rPr>
              <a:t>A single dominant paradigm is harder to identify</a:t>
            </a:r>
            <a:endParaRPr lang="en-US" sz="1250" dirty="0"/>
          </a:p>
          <a:p>
            <a:r>
              <a:rPr lang="en-US" sz="1250" dirty="0">
                <a:solidFill>
                  <a:srgbClr val="333333"/>
                </a:solidFill>
              </a:rPr>
              <a:t>Full paradigm shifts are therefore uncommon</a:t>
            </a:r>
            <a:endParaRPr lang="en-US" sz="1250" dirty="0"/>
          </a:p>
        </p:txBody>
      </p:sp>
      <p:sp>
        <p:nvSpPr>
          <p:cNvPr id="12" name="Shape 10"/>
          <p:cNvSpPr/>
          <p:nvPr/>
        </p:nvSpPr>
        <p:spPr>
          <a:xfrm>
            <a:off x="1234440" y="5285232"/>
            <a:ext cx="9738360" cy="658368"/>
          </a:xfrm>
          <a:prstGeom prst="roundRect">
            <a:avLst>
              <a:gd name="adj" fmla="val 6944"/>
            </a:avLst>
          </a:prstGeom>
          <a:solidFill>
            <a:srgbClr val="E8F4F2"/>
          </a:solidFill>
          <a:ln w="15240">
            <a:solidFill>
              <a:srgbClr val="008080"/>
            </a:solidFill>
            <a:prstDash val="solid"/>
          </a:ln>
        </p:spPr>
        <p:txBody>
          <a:bodyPr/>
          <a:lstStyle/>
          <a:p>
            <a:endParaRPr lang="en-GB"/>
          </a:p>
        </p:txBody>
      </p:sp>
      <p:sp>
        <p:nvSpPr>
          <p:cNvPr id="13" name="Text 11"/>
          <p:cNvSpPr/>
          <p:nvPr/>
        </p:nvSpPr>
        <p:spPr>
          <a:xfrm>
            <a:off x="1508760" y="5468112"/>
            <a:ext cx="9189720" cy="274320"/>
          </a:xfrm>
          <a:prstGeom prst="rect">
            <a:avLst/>
          </a:prstGeom>
          <a:noFill/>
          <a:ln/>
        </p:spPr>
        <p:txBody>
          <a:bodyPr wrap="square" lIns="0" tIns="0" rIns="0" bIns="0" rtlCol="0" anchor="ctr"/>
          <a:lstStyle/>
          <a:p>
            <a:pPr marL="0" indent="0" algn="ctr">
              <a:buNone/>
            </a:pPr>
            <a:r>
              <a:rPr lang="en-US" sz="1400" b="1" dirty="0">
                <a:solidFill>
                  <a:srgbClr val="162C4A"/>
                </a:solidFill>
              </a:rPr>
              <a:t>My position: I use “paradigm” as a framework for making my philosophical assumptions explicit—not to claim that my DBA produces a Kuhnian scientific revolution.</a:t>
            </a:r>
            <a:endParaRPr lang="en-US" sz="1400" dirty="0"/>
          </a:p>
        </p:txBody>
      </p:sp>
      <p:sp>
        <p:nvSpPr>
          <p:cNvPr id="15" name="Rectangle 14"/>
          <p:cNvSpPr/>
          <p:nvPr/>
        </p:nvSpPr>
        <p:spPr>
          <a:xfrm>
            <a:off x="502920" y="841248"/>
            <a:ext cx="1051560" cy="41148"/>
          </a:xfrm>
          <a:prstGeom prst="rect">
            <a:avLst/>
          </a:prstGeom>
          <a:solidFill>
            <a:srgbClr val="C7912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566928" y="6528816"/>
            <a:ext cx="10972800" cy="219456"/>
          </a:xfrm>
          <a:prstGeom prst="rect">
            <a:avLst/>
          </a:prstGeom>
          <a:noFill/>
        </p:spPr>
        <p:txBody>
          <a:bodyPr wrap="none">
            <a:spAutoFit/>
          </a:bodyPr>
          <a:lstStyle/>
          <a:p>
            <a:pPr>
              <a:defRPr sz="850" i="1"/>
            </a:pPr>
            <a:r>
              <a:t>Source: Kuhn (2012).</a:t>
            </a:r>
          </a:p>
        </p:txBody>
      </p:sp>
    </p:spTree>
    <p:extLst>
      <p:ext uri="{BB962C8B-B14F-4D97-AF65-F5344CB8AC3E}">
        <p14:creationId xmlns:p14="http://schemas.microsoft.com/office/powerpoint/2010/main" val="17237954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256032"/>
            <a:ext cx="11064240" cy="411480"/>
          </a:xfrm>
          <a:prstGeom prst="rect">
            <a:avLst/>
          </a:prstGeom>
          <a:noFill/>
          <a:ln/>
        </p:spPr>
        <p:txBody>
          <a:bodyPr wrap="square" lIns="0" tIns="0" rIns="0" bIns="0" rtlCol="0" anchor="ctr"/>
          <a:lstStyle/>
          <a:p>
            <a:pPr marL="0" indent="0">
              <a:buNone/>
            </a:pPr>
            <a:r>
              <a:rPr lang="en-US" sz="2500" b="1" dirty="0">
                <a:solidFill>
                  <a:srgbClr val="162C4A"/>
                </a:solidFill>
                <a:latin typeface="Aptos Display" pitchFamily="34" charset="0"/>
                <a:ea typeface="Aptos Display" pitchFamily="34" charset="-122"/>
                <a:cs typeface="Aptos Display" pitchFamily="34" charset="-120"/>
              </a:rPr>
              <a:t>Comparing Research Paradigms: Which Best Fits My Study?</a:t>
            </a:r>
            <a:endParaRPr lang="en-US" sz="2500" dirty="0"/>
          </a:p>
        </p:txBody>
      </p:sp>
      <p:sp>
        <p:nvSpPr>
          <p:cNvPr id="3" name="Shape 1"/>
          <p:cNvSpPr/>
          <p:nvPr/>
        </p:nvSpPr>
        <p:spPr>
          <a:xfrm>
            <a:off x="502920" y="786384"/>
            <a:ext cx="11109960" cy="22860"/>
          </a:xfrm>
          <a:prstGeom prst="rect">
            <a:avLst/>
          </a:prstGeom>
          <a:solidFill>
            <a:srgbClr val="008080"/>
          </a:solidFill>
          <a:ln w="12700">
            <a:solidFill>
              <a:srgbClr val="008080">
                <a:alpha val="0"/>
              </a:srgbClr>
            </a:solidFill>
            <a:prstDash val="solid"/>
          </a:ln>
        </p:spPr>
        <p:txBody>
          <a:bodyPr/>
          <a:lstStyle/>
          <a:p>
            <a:endParaRPr lang="en-GB"/>
          </a:p>
        </p:txBody>
      </p:sp>
      <p:sp>
        <p:nvSpPr>
          <p:cNvPr id="4" name="Shape 2"/>
          <p:cNvSpPr/>
          <p:nvPr/>
        </p:nvSpPr>
        <p:spPr>
          <a:xfrm>
            <a:off x="640080" y="1078992"/>
            <a:ext cx="10881360" cy="530352"/>
          </a:xfrm>
          <a:prstGeom prst="roundRect">
            <a:avLst>
              <a:gd name="adj" fmla="val 13793"/>
            </a:avLst>
          </a:prstGeom>
          <a:solidFill>
            <a:srgbClr val="E8F4F2"/>
          </a:solidFill>
          <a:ln w="12700">
            <a:solidFill>
              <a:srgbClr val="008080"/>
            </a:solidFill>
            <a:prstDash val="solid"/>
          </a:ln>
        </p:spPr>
        <p:txBody>
          <a:bodyPr/>
          <a:lstStyle/>
          <a:p>
            <a:endParaRPr lang="en-GB"/>
          </a:p>
        </p:txBody>
      </p:sp>
      <p:sp>
        <p:nvSpPr>
          <p:cNvPr id="5" name="Text 3"/>
          <p:cNvSpPr/>
          <p:nvPr/>
        </p:nvSpPr>
        <p:spPr>
          <a:xfrm>
            <a:off x="868680" y="1207008"/>
            <a:ext cx="10378440" cy="256032"/>
          </a:xfrm>
          <a:prstGeom prst="rect">
            <a:avLst/>
          </a:prstGeom>
          <a:noFill/>
          <a:ln/>
        </p:spPr>
        <p:txBody>
          <a:bodyPr wrap="square" lIns="0" tIns="0" rIns="0" bIns="0" rtlCol="0" anchor="ctr"/>
          <a:lstStyle/>
          <a:p>
            <a:pPr marL="0" indent="0" algn="ctr">
              <a:buNone/>
            </a:pPr>
            <a:r>
              <a:rPr lang="en-US" sz="1450" b="1" dirty="0">
                <a:solidFill>
                  <a:srgbClr val="162C4A"/>
                </a:solidFill>
              </a:rPr>
              <a:t>The paradigm choice follows the research aim: I need to explain organisational mechanisms while retaining workers’ lived experiences.</a:t>
            </a:r>
            <a:endParaRPr lang="en-US" sz="1450" dirty="0"/>
          </a:p>
        </p:txBody>
      </p:sp>
      <p:sp>
        <p:nvSpPr>
          <p:cNvPr id="6" name="Shape 4"/>
          <p:cNvSpPr/>
          <p:nvPr/>
        </p:nvSpPr>
        <p:spPr>
          <a:xfrm>
            <a:off x="640080" y="1828800"/>
            <a:ext cx="2240280" cy="502920"/>
          </a:xfrm>
          <a:prstGeom prst="rect">
            <a:avLst/>
          </a:prstGeom>
          <a:solidFill>
            <a:srgbClr val="162C4A"/>
          </a:solidFill>
          <a:ln w="12700">
            <a:solidFill>
              <a:srgbClr val="FFFFFF"/>
            </a:solidFill>
            <a:prstDash val="solid"/>
          </a:ln>
        </p:spPr>
        <p:txBody>
          <a:bodyPr/>
          <a:lstStyle/>
          <a:p>
            <a:endParaRPr lang="en-GB"/>
          </a:p>
        </p:txBody>
      </p:sp>
      <p:sp>
        <p:nvSpPr>
          <p:cNvPr id="7" name="Text 5"/>
          <p:cNvSpPr/>
          <p:nvPr/>
        </p:nvSpPr>
        <p:spPr>
          <a:xfrm>
            <a:off x="713232" y="1965960"/>
            <a:ext cx="2093976" cy="182880"/>
          </a:xfrm>
          <a:prstGeom prst="rect">
            <a:avLst/>
          </a:prstGeom>
          <a:ln/>
        </p:spPr>
        <p:style>
          <a:lnRef idx="1">
            <a:schemeClr val="dk1"/>
          </a:lnRef>
          <a:fillRef idx="2">
            <a:schemeClr val="dk1"/>
          </a:fillRef>
          <a:effectRef idx="1">
            <a:schemeClr val="dk1"/>
          </a:effectRef>
          <a:fontRef idx="minor">
            <a:schemeClr val="dk1"/>
          </a:fontRef>
        </p:style>
        <p:txBody>
          <a:bodyPr wrap="square" lIns="0" tIns="0" rIns="0" bIns="0" rtlCol="0" anchor="ctr"/>
          <a:lstStyle/>
          <a:p>
            <a:pPr marL="0" indent="0" algn="ctr">
              <a:buNone/>
            </a:pPr>
            <a:r>
              <a:rPr lang="en-US" sz="1300" b="1" dirty="0">
                <a:solidFill>
                  <a:srgbClr val="FFFFFF"/>
                </a:solidFill>
              </a:rPr>
              <a:t>Dimension</a:t>
            </a:r>
            <a:endParaRPr lang="en-US" sz="1300" dirty="0"/>
          </a:p>
        </p:txBody>
      </p:sp>
      <p:sp>
        <p:nvSpPr>
          <p:cNvPr id="8" name="Shape 6"/>
          <p:cNvSpPr/>
          <p:nvPr/>
        </p:nvSpPr>
        <p:spPr>
          <a:xfrm>
            <a:off x="2971800" y="1828800"/>
            <a:ext cx="2651760" cy="502920"/>
          </a:xfrm>
          <a:prstGeom prst="rect">
            <a:avLst/>
          </a:prstGeom>
          <a:solidFill>
            <a:srgbClr val="162C4A"/>
          </a:solidFill>
          <a:ln w="12700">
            <a:solidFill>
              <a:srgbClr val="FFFFFF"/>
            </a:solidFill>
            <a:prstDash val="solid"/>
          </a:ln>
        </p:spPr>
        <p:txBody>
          <a:bodyPr/>
          <a:lstStyle/>
          <a:p>
            <a:endParaRPr lang="en-GB"/>
          </a:p>
        </p:txBody>
      </p:sp>
      <p:sp>
        <p:nvSpPr>
          <p:cNvPr id="9" name="Text 7"/>
          <p:cNvSpPr/>
          <p:nvPr/>
        </p:nvSpPr>
        <p:spPr>
          <a:xfrm>
            <a:off x="3044952" y="1965960"/>
            <a:ext cx="2505456" cy="182880"/>
          </a:xfrm>
          <a:prstGeom prst="rect">
            <a:avLst/>
          </a:prstGeom>
          <a:solidFill>
            <a:srgbClr val="E8EFF7"/>
          </a:solidFill>
          <a:ln>
            <a:solidFill>
              <a:srgbClr val="4A749E"/>
            </a:solidFill>
          </a:ln>
        </p:spPr>
        <p:txBody>
          <a:bodyPr wrap="square" lIns="0" tIns="0" rIns="0" bIns="0" rtlCol="0" anchor="ctr"/>
          <a:lstStyle/>
          <a:p>
            <a:pPr marL="0" indent="0" algn="ctr">
              <a:buNone/>
            </a:pPr>
            <a:r>
              <a:rPr lang="en-US" sz="1300" b="1" dirty="0">
                <a:solidFill>
                  <a:srgbClr val="18304E"/>
                </a:solidFill>
              </a:rPr>
              <a:t>Positivism</a:t>
            </a:r>
            <a:endParaRPr lang="en-US" sz="1300" dirty="0"/>
          </a:p>
        </p:txBody>
      </p:sp>
      <p:sp>
        <p:nvSpPr>
          <p:cNvPr id="10" name="Shape 8"/>
          <p:cNvSpPr/>
          <p:nvPr/>
        </p:nvSpPr>
        <p:spPr>
          <a:xfrm>
            <a:off x="5760720" y="1828800"/>
            <a:ext cx="2651760" cy="502920"/>
          </a:xfrm>
          <a:prstGeom prst="rect">
            <a:avLst/>
          </a:prstGeom>
          <a:solidFill>
            <a:srgbClr val="162C4A"/>
          </a:solidFill>
          <a:ln w="12700">
            <a:solidFill>
              <a:srgbClr val="FFFFFF"/>
            </a:solidFill>
            <a:prstDash val="solid"/>
          </a:ln>
        </p:spPr>
        <p:txBody>
          <a:bodyPr/>
          <a:lstStyle/>
          <a:p>
            <a:endParaRPr lang="en-GB"/>
          </a:p>
        </p:txBody>
      </p:sp>
      <p:sp>
        <p:nvSpPr>
          <p:cNvPr id="11" name="Text 9"/>
          <p:cNvSpPr/>
          <p:nvPr/>
        </p:nvSpPr>
        <p:spPr>
          <a:xfrm>
            <a:off x="5833872" y="1965960"/>
            <a:ext cx="2505456" cy="182880"/>
          </a:xfrm>
          <a:prstGeom prst="rect">
            <a:avLst/>
          </a:prstGeom>
          <a:solidFill>
            <a:srgbClr val="FAF2DC"/>
          </a:solidFill>
          <a:ln>
            <a:solidFill>
              <a:srgbClr val="C7912D"/>
            </a:solidFill>
          </a:ln>
        </p:spPr>
        <p:txBody>
          <a:bodyPr wrap="square" lIns="0" tIns="0" rIns="0" bIns="0" rtlCol="0" anchor="ctr"/>
          <a:lstStyle/>
          <a:p>
            <a:pPr marL="0" indent="0" algn="ctr">
              <a:buNone/>
            </a:pPr>
            <a:r>
              <a:rPr lang="en-US" sz="1300" b="1" dirty="0">
                <a:solidFill>
                  <a:srgbClr val="18304E"/>
                </a:solidFill>
              </a:rPr>
              <a:t>Interpretivism</a:t>
            </a:r>
            <a:endParaRPr lang="en-US" sz="1300" dirty="0"/>
          </a:p>
        </p:txBody>
      </p:sp>
      <p:sp>
        <p:nvSpPr>
          <p:cNvPr id="12" name="Shape 10"/>
          <p:cNvSpPr/>
          <p:nvPr/>
        </p:nvSpPr>
        <p:spPr>
          <a:xfrm>
            <a:off x="8549640" y="1828800"/>
            <a:ext cx="2971800" cy="502920"/>
          </a:xfrm>
          <a:prstGeom prst="rect">
            <a:avLst/>
          </a:prstGeom>
          <a:solidFill>
            <a:srgbClr val="008080"/>
          </a:solidFill>
          <a:ln w="12700">
            <a:solidFill>
              <a:srgbClr val="FFFFFF"/>
            </a:solidFill>
            <a:prstDash val="solid"/>
          </a:ln>
        </p:spPr>
        <p:txBody>
          <a:bodyPr/>
          <a:lstStyle/>
          <a:p>
            <a:endParaRPr lang="en-GB"/>
          </a:p>
        </p:txBody>
      </p:sp>
      <p:sp>
        <p:nvSpPr>
          <p:cNvPr id="13" name="Text 11"/>
          <p:cNvSpPr/>
          <p:nvPr/>
        </p:nvSpPr>
        <p:spPr>
          <a:xfrm>
            <a:off x="8622792" y="1965960"/>
            <a:ext cx="2825496" cy="182880"/>
          </a:xfrm>
          <a:prstGeom prst="rect">
            <a:avLst/>
          </a:prstGeom>
          <a:solidFill>
            <a:srgbClr val="E2F2F1"/>
          </a:solidFill>
          <a:ln>
            <a:solidFill>
              <a:srgbClr val="157E83"/>
            </a:solidFill>
          </a:ln>
        </p:spPr>
        <p:txBody>
          <a:bodyPr wrap="square" lIns="0" tIns="0" rIns="0" bIns="0" rtlCol="0" anchor="ctr"/>
          <a:lstStyle/>
          <a:p>
            <a:pPr marL="0" indent="0" algn="ctr">
              <a:buNone/>
            </a:pPr>
            <a:r>
              <a:rPr lang="en-US" sz="1300" b="1" dirty="0">
                <a:solidFill>
                  <a:srgbClr val="18304E"/>
                </a:solidFill>
              </a:rPr>
              <a:t>Critical Realism</a:t>
            </a:r>
            <a:endParaRPr lang="en-US" sz="1300" dirty="0"/>
          </a:p>
        </p:txBody>
      </p:sp>
      <p:sp>
        <p:nvSpPr>
          <p:cNvPr id="14" name="Shape 12"/>
          <p:cNvSpPr/>
          <p:nvPr/>
        </p:nvSpPr>
        <p:spPr>
          <a:xfrm>
            <a:off x="640080" y="2331720"/>
            <a:ext cx="2240280" cy="658368"/>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a:lstStyle/>
          <a:p>
            <a:endParaRPr lang="en-GB"/>
          </a:p>
        </p:txBody>
      </p:sp>
      <p:sp>
        <p:nvSpPr>
          <p:cNvPr id="15" name="Text 13"/>
          <p:cNvSpPr/>
          <p:nvPr/>
        </p:nvSpPr>
        <p:spPr>
          <a:xfrm>
            <a:off x="713232" y="2459736"/>
            <a:ext cx="2093976" cy="365760"/>
          </a:xfrm>
          <a:prstGeom prst="rect">
            <a:avLst/>
          </a:prstGeom>
          <a:noFill/>
          <a:ln/>
        </p:spPr>
        <p:txBody>
          <a:bodyPr wrap="square" lIns="0" tIns="0" rIns="0" bIns="0" rtlCol="0" anchor="ctr"/>
          <a:lstStyle/>
          <a:p>
            <a:pPr marL="0" indent="0" algn="l">
              <a:buNone/>
            </a:pPr>
            <a:r>
              <a:rPr lang="en-US" sz="1150" b="1" dirty="0">
                <a:solidFill>
                  <a:srgbClr val="333333"/>
                </a:solidFill>
              </a:rPr>
              <a:t>Reality</a:t>
            </a:r>
            <a:endParaRPr lang="en-US" sz="1150" dirty="0"/>
          </a:p>
        </p:txBody>
      </p:sp>
      <p:sp>
        <p:nvSpPr>
          <p:cNvPr id="16" name="Shape 14"/>
          <p:cNvSpPr/>
          <p:nvPr/>
        </p:nvSpPr>
        <p:spPr>
          <a:xfrm>
            <a:off x="2971800" y="2331720"/>
            <a:ext cx="2651760" cy="658368"/>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a:lstStyle/>
          <a:p>
            <a:endParaRPr lang="en-GB"/>
          </a:p>
        </p:txBody>
      </p:sp>
      <p:sp>
        <p:nvSpPr>
          <p:cNvPr id="17" name="Text 15"/>
          <p:cNvSpPr/>
          <p:nvPr/>
        </p:nvSpPr>
        <p:spPr>
          <a:xfrm>
            <a:off x="3044952" y="2459736"/>
            <a:ext cx="2505456" cy="365760"/>
          </a:xfrm>
          <a:prstGeom prst="rect">
            <a:avLst/>
          </a:prstGeom>
          <a:noFill/>
          <a:ln/>
        </p:spPr>
        <p:txBody>
          <a:bodyPr wrap="square" lIns="0" tIns="0" rIns="0" bIns="0" rtlCol="0" anchor="ctr"/>
          <a:lstStyle/>
          <a:p>
            <a:pPr marL="0" indent="0" algn="ctr">
              <a:buNone/>
            </a:pPr>
            <a:r>
              <a:rPr lang="en-US" sz="1150" dirty="0">
                <a:solidFill>
                  <a:srgbClr val="333333"/>
                </a:solidFill>
              </a:rPr>
              <a:t>Objective; measurable through observable evidence</a:t>
            </a:r>
            <a:endParaRPr lang="en-US" sz="1150" dirty="0"/>
          </a:p>
        </p:txBody>
      </p:sp>
      <p:sp>
        <p:nvSpPr>
          <p:cNvPr id="18" name="Shape 16"/>
          <p:cNvSpPr/>
          <p:nvPr/>
        </p:nvSpPr>
        <p:spPr>
          <a:xfrm>
            <a:off x="5760720" y="2331720"/>
            <a:ext cx="2651760" cy="658368"/>
          </a:xfrm>
          <a:prstGeom prst="rect">
            <a:avLst/>
          </a:prstGeom>
          <a:solidFill>
            <a:srgbClr val="F4F8FA"/>
          </a:solidFill>
          <a:ln w="8890">
            <a:solidFill>
              <a:srgbClr val="D9E4EA"/>
            </a:solidFill>
            <a:prstDash val="solid"/>
          </a:ln>
        </p:spPr>
        <p:txBody>
          <a:bodyPr/>
          <a:lstStyle/>
          <a:p>
            <a:endParaRPr lang="en-GB"/>
          </a:p>
        </p:txBody>
      </p:sp>
      <p:sp>
        <p:nvSpPr>
          <p:cNvPr id="19" name="Text 17"/>
          <p:cNvSpPr/>
          <p:nvPr/>
        </p:nvSpPr>
        <p:spPr>
          <a:xfrm>
            <a:off x="5833872" y="2459736"/>
            <a:ext cx="2505456" cy="365760"/>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wrap="square" lIns="0" tIns="0" rIns="0" bIns="0" rtlCol="0" anchor="ctr"/>
          <a:lstStyle/>
          <a:p>
            <a:pPr marL="0" indent="0" algn="ctr">
              <a:buNone/>
            </a:pPr>
            <a:r>
              <a:rPr lang="en-US" sz="1150" dirty="0">
                <a:solidFill>
                  <a:srgbClr val="333333"/>
                </a:solidFill>
              </a:rPr>
              <a:t>Understood through socially constructed meanings</a:t>
            </a:r>
            <a:endParaRPr lang="en-US" sz="1150" dirty="0"/>
          </a:p>
        </p:txBody>
      </p:sp>
      <p:sp>
        <p:nvSpPr>
          <p:cNvPr id="20" name="Shape 18"/>
          <p:cNvSpPr/>
          <p:nvPr/>
        </p:nvSpPr>
        <p:spPr>
          <a:xfrm>
            <a:off x="8549640" y="2331720"/>
            <a:ext cx="2971800" cy="658368"/>
          </a:xfrm>
          <a:prstGeom prst="rect">
            <a:avLst/>
          </a:prstGeom>
          <a:ln/>
        </p:spPr>
        <p:style>
          <a:lnRef idx="1">
            <a:schemeClr val="accent3"/>
          </a:lnRef>
          <a:fillRef idx="2">
            <a:schemeClr val="accent3"/>
          </a:fillRef>
          <a:effectRef idx="1">
            <a:schemeClr val="accent3"/>
          </a:effectRef>
          <a:fontRef idx="minor">
            <a:schemeClr val="dk1"/>
          </a:fontRef>
        </p:style>
        <p:txBody>
          <a:bodyPr/>
          <a:lstStyle/>
          <a:p>
            <a:endParaRPr lang="en-GB"/>
          </a:p>
        </p:txBody>
      </p:sp>
      <p:sp>
        <p:nvSpPr>
          <p:cNvPr id="21" name="Text 19"/>
          <p:cNvSpPr/>
          <p:nvPr/>
        </p:nvSpPr>
        <p:spPr>
          <a:xfrm>
            <a:off x="8622792" y="2459736"/>
            <a:ext cx="2825496" cy="365760"/>
          </a:xfrm>
          <a:prstGeom prst="rect">
            <a:avLst/>
          </a:prstGeom>
          <a:noFill/>
          <a:ln/>
        </p:spPr>
        <p:txBody>
          <a:bodyPr wrap="square" lIns="0" tIns="0" rIns="0" bIns="0" rtlCol="0" anchor="ctr"/>
          <a:lstStyle/>
          <a:p>
            <a:pPr marL="0" indent="0" algn="ctr">
              <a:buNone/>
            </a:pPr>
            <a:r>
              <a:rPr lang="en-US" sz="1150" dirty="0">
                <a:solidFill>
                  <a:srgbClr val="333333"/>
                </a:solidFill>
              </a:rPr>
              <a:t>Stratified reality; exists independently of perception</a:t>
            </a:r>
            <a:endParaRPr lang="en-US" sz="1150" dirty="0"/>
          </a:p>
        </p:txBody>
      </p:sp>
      <p:sp>
        <p:nvSpPr>
          <p:cNvPr id="22" name="Shape 20"/>
          <p:cNvSpPr/>
          <p:nvPr/>
        </p:nvSpPr>
        <p:spPr>
          <a:xfrm>
            <a:off x="640080" y="2990088"/>
            <a:ext cx="2240280" cy="658368"/>
          </a:xfrm>
          <a:prstGeom prst="rect">
            <a:avLst/>
          </a:prstGeom>
          <a:solidFill>
            <a:srgbClr val="FFFFFF"/>
          </a:solidFill>
          <a:ln w="8890">
            <a:solidFill>
              <a:srgbClr val="D9E4EA"/>
            </a:solidFill>
            <a:prstDash val="solid"/>
          </a:ln>
        </p:spPr>
        <p:txBody>
          <a:bodyPr/>
          <a:lstStyle/>
          <a:p>
            <a:endParaRPr lang="en-GB"/>
          </a:p>
        </p:txBody>
      </p:sp>
      <p:sp>
        <p:nvSpPr>
          <p:cNvPr id="23" name="Text 21"/>
          <p:cNvSpPr/>
          <p:nvPr/>
        </p:nvSpPr>
        <p:spPr>
          <a:xfrm>
            <a:off x="713232" y="3118104"/>
            <a:ext cx="2093976" cy="365760"/>
          </a:xfrm>
          <a:prstGeom prst="rect">
            <a:avLst/>
          </a:prstGeom>
          <a:noFill/>
          <a:ln/>
        </p:spPr>
        <p:txBody>
          <a:bodyPr wrap="square" lIns="0" tIns="0" rIns="0" bIns="0" rtlCol="0" anchor="ctr"/>
          <a:lstStyle/>
          <a:p>
            <a:pPr marL="0" indent="0" algn="l">
              <a:buNone/>
            </a:pPr>
            <a:r>
              <a:rPr lang="en-US" sz="1150" b="1" dirty="0">
                <a:solidFill>
                  <a:srgbClr val="333333"/>
                </a:solidFill>
              </a:rPr>
              <a:t>Purpose</a:t>
            </a:r>
            <a:endParaRPr lang="en-US" sz="1150" dirty="0"/>
          </a:p>
        </p:txBody>
      </p:sp>
      <p:sp>
        <p:nvSpPr>
          <p:cNvPr id="24" name="Shape 22"/>
          <p:cNvSpPr/>
          <p:nvPr/>
        </p:nvSpPr>
        <p:spPr>
          <a:xfrm>
            <a:off x="2971800" y="2990088"/>
            <a:ext cx="2651760" cy="658368"/>
          </a:xfrm>
          <a:prstGeom prst="rect">
            <a:avLst/>
          </a:prstGeom>
          <a:solidFill>
            <a:srgbClr val="FFFFFF"/>
          </a:solidFill>
          <a:ln w="8890">
            <a:solidFill>
              <a:srgbClr val="D9E4EA"/>
            </a:solidFill>
            <a:prstDash val="solid"/>
          </a:ln>
        </p:spPr>
        <p:txBody>
          <a:bodyPr/>
          <a:lstStyle/>
          <a:p>
            <a:endParaRPr lang="en-GB"/>
          </a:p>
        </p:txBody>
      </p:sp>
      <p:sp>
        <p:nvSpPr>
          <p:cNvPr id="25" name="Text 23"/>
          <p:cNvSpPr/>
          <p:nvPr/>
        </p:nvSpPr>
        <p:spPr>
          <a:xfrm>
            <a:off x="3044952" y="3118104"/>
            <a:ext cx="2505456" cy="365760"/>
          </a:xfrm>
          <a:prstGeom prst="rect">
            <a:avLst/>
          </a:prstGeom>
          <a:noFill/>
          <a:ln/>
        </p:spPr>
        <p:txBody>
          <a:bodyPr wrap="square" lIns="0" tIns="0" rIns="0" bIns="0" rtlCol="0" anchor="ctr"/>
          <a:lstStyle/>
          <a:p>
            <a:pPr marL="0" indent="0" algn="ctr">
              <a:buNone/>
            </a:pPr>
            <a:r>
              <a:rPr lang="en-US" sz="1150" dirty="0">
                <a:solidFill>
                  <a:srgbClr val="333333"/>
                </a:solidFill>
              </a:rPr>
              <a:t>Measure &amp; test</a:t>
            </a:r>
            <a:endParaRPr lang="en-US" sz="1150" dirty="0"/>
          </a:p>
        </p:txBody>
      </p:sp>
      <p:sp>
        <p:nvSpPr>
          <p:cNvPr id="26" name="Shape 24"/>
          <p:cNvSpPr/>
          <p:nvPr/>
        </p:nvSpPr>
        <p:spPr>
          <a:xfrm>
            <a:off x="5760720" y="2990088"/>
            <a:ext cx="2651760" cy="658368"/>
          </a:xfrm>
          <a:prstGeom prst="rect">
            <a:avLst/>
          </a:prstGeom>
          <a:solidFill>
            <a:srgbClr val="FFFFFF"/>
          </a:solidFill>
          <a:ln w="8890">
            <a:solidFill>
              <a:srgbClr val="D9E4EA"/>
            </a:solidFill>
            <a:prstDash val="solid"/>
          </a:ln>
        </p:spPr>
        <p:txBody>
          <a:bodyPr/>
          <a:lstStyle/>
          <a:p>
            <a:endParaRPr lang="en-GB"/>
          </a:p>
        </p:txBody>
      </p:sp>
      <p:sp>
        <p:nvSpPr>
          <p:cNvPr id="27" name="Text 25"/>
          <p:cNvSpPr/>
          <p:nvPr/>
        </p:nvSpPr>
        <p:spPr>
          <a:xfrm>
            <a:off x="5833872" y="3118104"/>
            <a:ext cx="2505456" cy="365760"/>
          </a:xfrm>
          <a:prstGeom prst="rect">
            <a:avLst/>
          </a:prstGeom>
          <a:noFill/>
          <a:ln/>
        </p:spPr>
        <p:txBody>
          <a:bodyPr wrap="square" lIns="0" tIns="0" rIns="0" bIns="0" rtlCol="0" anchor="ctr"/>
          <a:lstStyle/>
          <a:p>
            <a:pPr marL="0" indent="0" algn="ctr">
              <a:buNone/>
            </a:pPr>
            <a:r>
              <a:rPr lang="en-US" sz="1150" dirty="0">
                <a:solidFill>
                  <a:srgbClr val="333333"/>
                </a:solidFill>
              </a:rPr>
              <a:t>Understand meaning</a:t>
            </a:r>
            <a:endParaRPr lang="en-US" sz="1150" dirty="0"/>
          </a:p>
        </p:txBody>
      </p:sp>
      <p:sp>
        <p:nvSpPr>
          <p:cNvPr id="28" name="Shape 26"/>
          <p:cNvSpPr/>
          <p:nvPr/>
        </p:nvSpPr>
        <p:spPr>
          <a:xfrm>
            <a:off x="8549640" y="2990088"/>
            <a:ext cx="2971800" cy="658368"/>
          </a:xfrm>
          <a:prstGeom prst="rect">
            <a:avLst/>
          </a:prstGeom>
          <a:ln/>
        </p:spPr>
        <p:style>
          <a:lnRef idx="1">
            <a:schemeClr val="accent3"/>
          </a:lnRef>
          <a:fillRef idx="2">
            <a:schemeClr val="accent3"/>
          </a:fillRef>
          <a:effectRef idx="1">
            <a:schemeClr val="accent3"/>
          </a:effectRef>
          <a:fontRef idx="minor">
            <a:schemeClr val="dk1"/>
          </a:fontRef>
        </p:style>
        <p:txBody>
          <a:bodyPr/>
          <a:lstStyle/>
          <a:p>
            <a:endParaRPr lang="en-GB"/>
          </a:p>
        </p:txBody>
      </p:sp>
      <p:sp>
        <p:nvSpPr>
          <p:cNvPr id="29" name="Text 27"/>
          <p:cNvSpPr/>
          <p:nvPr/>
        </p:nvSpPr>
        <p:spPr>
          <a:xfrm>
            <a:off x="8622792" y="3118104"/>
            <a:ext cx="2825496" cy="365760"/>
          </a:xfrm>
          <a:prstGeom prst="rect">
            <a:avLst/>
          </a:prstGeom>
          <a:noFill/>
          <a:ln/>
        </p:spPr>
        <p:txBody>
          <a:bodyPr wrap="square" lIns="0" tIns="0" rIns="0" bIns="0" rtlCol="0" anchor="ctr"/>
          <a:lstStyle/>
          <a:p>
            <a:pPr marL="0" indent="0" algn="ctr">
              <a:buNone/>
            </a:pPr>
            <a:r>
              <a:rPr lang="en-US" sz="1150" dirty="0">
                <a:solidFill>
                  <a:srgbClr val="333333"/>
                </a:solidFill>
              </a:rPr>
              <a:t>Explain mechanisms</a:t>
            </a:r>
            <a:endParaRPr lang="en-US" sz="1150" dirty="0"/>
          </a:p>
        </p:txBody>
      </p:sp>
      <p:sp>
        <p:nvSpPr>
          <p:cNvPr id="30" name="Shape 28"/>
          <p:cNvSpPr/>
          <p:nvPr/>
        </p:nvSpPr>
        <p:spPr>
          <a:xfrm>
            <a:off x="640080" y="3648456"/>
            <a:ext cx="2240280" cy="658368"/>
          </a:xfrm>
          <a:prstGeom prst="rect">
            <a:avLst/>
          </a:prstGeom>
          <a:ln/>
        </p:spPr>
        <p:style>
          <a:lnRef idx="1">
            <a:schemeClr val="accent1"/>
          </a:lnRef>
          <a:fillRef idx="2">
            <a:schemeClr val="accent1"/>
          </a:fillRef>
          <a:effectRef idx="1">
            <a:schemeClr val="accent1"/>
          </a:effectRef>
          <a:fontRef idx="minor">
            <a:schemeClr val="dk1"/>
          </a:fontRef>
        </p:style>
        <p:txBody>
          <a:bodyPr/>
          <a:lstStyle/>
          <a:p>
            <a:endParaRPr lang="en-GB"/>
          </a:p>
        </p:txBody>
      </p:sp>
      <p:sp>
        <p:nvSpPr>
          <p:cNvPr id="31" name="Text 29"/>
          <p:cNvSpPr/>
          <p:nvPr/>
        </p:nvSpPr>
        <p:spPr>
          <a:xfrm>
            <a:off x="713232" y="3776472"/>
            <a:ext cx="2093976" cy="365760"/>
          </a:xfrm>
          <a:prstGeom prst="rect">
            <a:avLst/>
          </a:prstGeom>
          <a:noFill/>
          <a:ln/>
        </p:spPr>
        <p:txBody>
          <a:bodyPr wrap="square" lIns="0" tIns="0" rIns="0" bIns="0" rtlCol="0" anchor="ctr"/>
          <a:lstStyle/>
          <a:p>
            <a:pPr marL="0" indent="0" algn="l">
              <a:buNone/>
            </a:pPr>
            <a:r>
              <a:rPr lang="en-US" sz="1150" b="1" dirty="0">
                <a:solidFill>
                  <a:srgbClr val="333333"/>
                </a:solidFill>
              </a:rPr>
              <a:t>Knowledge</a:t>
            </a:r>
            <a:endParaRPr lang="en-US" sz="1150" dirty="0"/>
          </a:p>
        </p:txBody>
      </p:sp>
      <p:sp>
        <p:nvSpPr>
          <p:cNvPr id="32" name="Shape 30"/>
          <p:cNvSpPr/>
          <p:nvPr/>
        </p:nvSpPr>
        <p:spPr>
          <a:xfrm>
            <a:off x="2971800" y="3648456"/>
            <a:ext cx="2651760" cy="658368"/>
          </a:xfrm>
          <a:prstGeom prst="rect">
            <a:avLst/>
          </a:prstGeom>
          <a:ln/>
        </p:spPr>
        <p:style>
          <a:lnRef idx="1">
            <a:schemeClr val="accent1"/>
          </a:lnRef>
          <a:fillRef idx="2">
            <a:schemeClr val="accent1"/>
          </a:fillRef>
          <a:effectRef idx="1">
            <a:schemeClr val="accent1"/>
          </a:effectRef>
          <a:fontRef idx="minor">
            <a:schemeClr val="dk1"/>
          </a:fontRef>
        </p:style>
        <p:txBody>
          <a:bodyPr/>
          <a:lstStyle/>
          <a:p>
            <a:endParaRPr lang="en-GB"/>
          </a:p>
        </p:txBody>
      </p:sp>
      <p:sp>
        <p:nvSpPr>
          <p:cNvPr id="33" name="Text 31"/>
          <p:cNvSpPr/>
          <p:nvPr/>
        </p:nvSpPr>
        <p:spPr>
          <a:xfrm>
            <a:off x="3044952" y="3776472"/>
            <a:ext cx="2505456" cy="365760"/>
          </a:xfrm>
          <a:prstGeom prst="rect">
            <a:avLst/>
          </a:prstGeom>
          <a:noFill/>
          <a:ln>
            <a:noFill/>
          </a:ln>
        </p:spPr>
        <p:style>
          <a:lnRef idx="0">
            <a:scrgbClr r="0" g="0" b="0"/>
          </a:lnRef>
          <a:fillRef idx="0">
            <a:scrgbClr r="0" g="0" b="0"/>
          </a:fillRef>
          <a:effectRef idx="0">
            <a:scrgbClr r="0" g="0" b="0"/>
          </a:effectRef>
          <a:fontRef idx="minor">
            <a:schemeClr val="accent2"/>
          </a:fontRef>
        </p:style>
        <p:txBody>
          <a:bodyPr wrap="square" lIns="0" tIns="0" rIns="0" bIns="0" rtlCol="0" anchor="ctr"/>
          <a:lstStyle/>
          <a:p>
            <a:pPr marL="0" indent="0" algn="ctr">
              <a:buNone/>
            </a:pPr>
            <a:r>
              <a:rPr lang="en-US" sz="1150" dirty="0">
                <a:solidFill>
                  <a:srgbClr val="333333"/>
                </a:solidFill>
              </a:rPr>
              <a:t>Knowledge sought through objective observation</a:t>
            </a:r>
            <a:endParaRPr lang="en-US" sz="1150" dirty="0"/>
          </a:p>
        </p:txBody>
      </p:sp>
      <p:sp>
        <p:nvSpPr>
          <p:cNvPr id="34" name="Shape 32"/>
          <p:cNvSpPr/>
          <p:nvPr/>
        </p:nvSpPr>
        <p:spPr>
          <a:xfrm>
            <a:off x="5760720" y="3648456"/>
            <a:ext cx="2651760" cy="658368"/>
          </a:xfrm>
          <a:prstGeom prst="rect">
            <a:avLst/>
          </a:prstGeom>
          <a:ln/>
        </p:spPr>
        <p:style>
          <a:lnRef idx="1">
            <a:schemeClr val="accent1"/>
          </a:lnRef>
          <a:fillRef idx="2">
            <a:schemeClr val="accent1"/>
          </a:fillRef>
          <a:effectRef idx="1">
            <a:schemeClr val="accent1"/>
          </a:effectRef>
          <a:fontRef idx="minor">
            <a:schemeClr val="dk1"/>
          </a:fontRef>
        </p:style>
        <p:txBody>
          <a:bodyPr/>
          <a:lstStyle/>
          <a:p>
            <a:endParaRPr lang="en-GB"/>
          </a:p>
        </p:txBody>
      </p:sp>
      <p:sp>
        <p:nvSpPr>
          <p:cNvPr id="35" name="Text 33"/>
          <p:cNvSpPr/>
          <p:nvPr/>
        </p:nvSpPr>
        <p:spPr>
          <a:xfrm>
            <a:off x="5833872" y="3776472"/>
            <a:ext cx="2505456" cy="365760"/>
          </a:xfrm>
          <a:prstGeom prst="rect">
            <a:avLst/>
          </a:prstGeom>
          <a:noFill/>
          <a:ln/>
        </p:spPr>
        <p:txBody>
          <a:bodyPr wrap="square" lIns="0" tIns="0" rIns="0" bIns="0" rtlCol="0" anchor="ctr"/>
          <a:lstStyle/>
          <a:p>
            <a:pPr marL="0" indent="0" algn="ctr">
              <a:buNone/>
            </a:pPr>
            <a:r>
              <a:rPr lang="en-US" sz="1150" dirty="0">
                <a:solidFill>
                  <a:srgbClr val="333333"/>
                </a:solidFill>
              </a:rPr>
              <a:t>Knowledge developed through interpretation of meaning</a:t>
            </a:r>
            <a:endParaRPr lang="en-US" sz="1150" dirty="0"/>
          </a:p>
        </p:txBody>
      </p:sp>
      <p:sp>
        <p:nvSpPr>
          <p:cNvPr id="36" name="Shape 34"/>
          <p:cNvSpPr/>
          <p:nvPr/>
        </p:nvSpPr>
        <p:spPr>
          <a:xfrm>
            <a:off x="8549640" y="3648456"/>
            <a:ext cx="2971800" cy="658368"/>
          </a:xfrm>
          <a:prstGeom prst="rect">
            <a:avLst/>
          </a:prstGeom>
          <a:solidFill>
            <a:srgbClr val="E8F4F2"/>
          </a:solidFill>
          <a:ln w="8890">
            <a:solidFill>
              <a:srgbClr val="D9E4EA"/>
            </a:solidFill>
            <a:prstDash val="solid"/>
          </a:ln>
        </p:spPr>
        <p:txBody>
          <a:bodyPr/>
          <a:lstStyle/>
          <a:p>
            <a:endParaRPr lang="en-GB"/>
          </a:p>
        </p:txBody>
      </p:sp>
      <p:sp>
        <p:nvSpPr>
          <p:cNvPr id="37" name="Text 35"/>
          <p:cNvSpPr/>
          <p:nvPr/>
        </p:nvSpPr>
        <p:spPr>
          <a:xfrm>
            <a:off x="8622792" y="3776472"/>
            <a:ext cx="2825496" cy="365760"/>
          </a:xfrm>
          <a:prstGeom prst="rect">
            <a:avLst/>
          </a:prstGeom>
          <a:noFill/>
          <a:ln/>
        </p:spPr>
        <p:txBody>
          <a:bodyPr wrap="square" lIns="0" tIns="0" rIns="0" bIns="0" rtlCol="0" anchor="ctr"/>
          <a:lstStyle/>
          <a:p>
            <a:pPr marL="0" indent="0" algn="ctr">
              <a:buNone/>
            </a:pPr>
            <a:r>
              <a:rPr lang="en-US" sz="1150" dirty="0">
                <a:solidFill>
                  <a:srgbClr val="333333"/>
                </a:solidFill>
              </a:rPr>
              <a:t>Fallible, theory-informed explanation</a:t>
            </a:r>
            <a:endParaRPr lang="en-US" sz="1150" dirty="0"/>
          </a:p>
        </p:txBody>
      </p:sp>
      <p:sp>
        <p:nvSpPr>
          <p:cNvPr id="38" name="Shape 36"/>
          <p:cNvSpPr/>
          <p:nvPr/>
        </p:nvSpPr>
        <p:spPr>
          <a:xfrm>
            <a:off x="640080" y="4306824"/>
            <a:ext cx="2240280" cy="658368"/>
          </a:xfrm>
          <a:prstGeom prst="rect">
            <a:avLst/>
          </a:prstGeom>
          <a:solidFill>
            <a:srgbClr val="FFFFFF"/>
          </a:solidFill>
          <a:ln w="8890">
            <a:solidFill>
              <a:srgbClr val="D9E4EA"/>
            </a:solidFill>
            <a:prstDash val="solid"/>
          </a:ln>
        </p:spPr>
        <p:txBody>
          <a:bodyPr/>
          <a:lstStyle/>
          <a:p>
            <a:endParaRPr lang="en-GB"/>
          </a:p>
        </p:txBody>
      </p:sp>
      <p:sp>
        <p:nvSpPr>
          <p:cNvPr id="39" name="Text 37"/>
          <p:cNvSpPr/>
          <p:nvPr/>
        </p:nvSpPr>
        <p:spPr>
          <a:xfrm>
            <a:off x="713232" y="4434840"/>
            <a:ext cx="2093976" cy="365760"/>
          </a:xfrm>
          <a:prstGeom prst="rect">
            <a:avLst/>
          </a:prstGeom>
          <a:noFill/>
          <a:ln/>
        </p:spPr>
        <p:txBody>
          <a:bodyPr wrap="square" lIns="0" tIns="0" rIns="0" bIns="0" rtlCol="0" anchor="ctr"/>
          <a:lstStyle/>
          <a:p>
            <a:pPr marL="0" indent="0" algn="l">
              <a:buNone/>
            </a:pPr>
            <a:r>
              <a:rPr lang="en-US" sz="1150" b="1" dirty="0">
                <a:solidFill>
                  <a:srgbClr val="333333"/>
                </a:solidFill>
              </a:rPr>
              <a:t>Typical design</a:t>
            </a:r>
            <a:endParaRPr lang="en-US" sz="1150" dirty="0"/>
          </a:p>
        </p:txBody>
      </p:sp>
      <p:sp>
        <p:nvSpPr>
          <p:cNvPr id="40" name="Shape 38"/>
          <p:cNvSpPr/>
          <p:nvPr/>
        </p:nvSpPr>
        <p:spPr>
          <a:xfrm>
            <a:off x="2971800" y="4306824"/>
            <a:ext cx="2651760" cy="658368"/>
          </a:xfrm>
          <a:prstGeom prst="rect">
            <a:avLst/>
          </a:prstGeom>
          <a:solidFill>
            <a:srgbClr val="FFFFFF"/>
          </a:solidFill>
          <a:ln w="8890">
            <a:solidFill>
              <a:srgbClr val="D9E4EA"/>
            </a:solidFill>
            <a:prstDash val="solid"/>
          </a:ln>
        </p:spPr>
        <p:txBody>
          <a:bodyPr/>
          <a:lstStyle/>
          <a:p>
            <a:endParaRPr lang="en-GB"/>
          </a:p>
        </p:txBody>
      </p:sp>
      <p:sp>
        <p:nvSpPr>
          <p:cNvPr id="41" name="Text 39"/>
          <p:cNvSpPr/>
          <p:nvPr/>
        </p:nvSpPr>
        <p:spPr>
          <a:xfrm>
            <a:off x="3044952" y="4434840"/>
            <a:ext cx="2505456" cy="365760"/>
          </a:xfrm>
          <a:prstGeom prst="rect">
            <a:avLst/>
          </a:prstGeom>
          <a:noFill/>
          <a:ln/>
        </p:spPr>
        <p:txBody>
          <a:bodyPr wrap="square" lIns="0" tIns="0" rIns="0" bIns="0" rtlCol="0" anchor="ctr"/>
          <a:lstStyle/>
          <a:p>
            <a:pPr marL="0" indent="0" algn="ctr">
              <a:buNone/>
            </a:pPr>
            <a:r>
              <a:rPr lang="en-US" sz="1150" dirty="0">
                <a:solidFill>
                  <a:srgbClr val="333333"/>
                </a:solidFill>
              </a:rPr>
              <a:t>Surveys / experiments</a:t>
            </a:r>
            <a:endParaRPr lang="en-US" sz="1150" dirty="0"/>
          </a:p>
        </p:txBody>
      </p:sp>
      <p:sp>
        <p:nvSpPr>
          <p:cNvPr id="42" name="Shape 40"/>
          <p:cNvSpPr/>
          <p:nvPr/>
        </p:nvSpPr>
        <p:spPr>
          <a:xfrm>
            <a:off x="5760720" y="4306824"/>
            <a:ext cx="2651760" cy="658368"/>
          </a:xfrm>
          <a:prstGeom prst="rect">
            <a:avLst/>
          </a:prstGeom>
          <a:solidFill>
            <a:srgbClr val="FFFFFF"/>
          </a:solidFill>
          <a:ln w="8890">
            <a:solidFill>
              <a:srgbClr val="D9E4EA"/>
            </a:solidFill>
            <a:prstDash val="solid"/>
          </a:ln>
        </p:spPr>
        <p:txBody>
          <a:bodyPr/>
          <a:lstStyle/>
          <a:p>
            <a:endParaRPr lang="en-GB"/>
          </a:p>
        </p:txBody>
      </p:sp>
      <p:sp>
        <p:nvSpPr>
          <p:cNvPr id="43" name="Text 41"/>
          <p:cNvSpPr/>
          <p:nvPr/>
        </p:nvSpPr>
        <p:spPr>
          <a:xfrm>
            <a:off x="5833872" y="4434840"/>
            <a:ext cx="2505456" cy="365760"/>
          </a:xfrm>
          <a:prstGeom prst="rect">
            <a:avLst/>
          </a:prstGeom>
          <a:noFill/>
          <a:ln/>
        </p:spPr>
        <p:txBody>
          <a:bodyPr wrap="square" lIns="0" tIns="0" rIns="0" bIns="0" rtlCol="0" anchor="ctr"/>
          <a:lstStyle/>
          <a:p>
            <a:pPr marL="0" indent="0" algn="ctr">
              <a:buNone/>
            </a:pPr>
            <a:r>
              <a:rPr lang="en-US" sz="1150" dirty="0">
                <a:solidFill>
                  <a:srgbClr val="333333"/>
                </a:solidFill>
              </a:rPr>
              <a:t>Interviews / ethnography</a:t>
            </a:r>
            <a:endParaRPr lang="en-US" sz="1150" dirty="0"/>
          </a:p>
        </p:txBody>
      </p:sp>
      <p:sp>
        <p:nvSpPr>
          <p:cNvPr id="44" name="Shape 42"/>
          <p:cNvSpPr/>
          <p:nvPr/>
        </p:nvSpPr>
        <p:spPr>
          <a:xfrm>
            <a:off x="8549640" y="4306824"/>
            <a:ext cx="2971800" cy="658368"/>
          </a:xfrm>
          <a:prstGeom prst="rect">
            <a:avLst/>
          </a:prstGeom>
          <a:solidFill>
            <a:srgbClr val="E8F4F2"/>
          </a:solidFill>
          <a:ln w="8890">
            <a:solidFill>
              <a:srgbClr val="D9E4EA"/>
            </a:solidFill>
            <a:prstDash val="solid"/>
          </a:ln>
        </p:spPr>
        <p:txBody>
          <a:bodyPr/>
          <a:lstStyle/>
          <a:p>
            <a:endParaRPr lang="en-GB"/>
          </a:p>
        </p:txBody>
      </p:sp>
      <p:sp>
        <p:nvSpPr>
          <p:cNvPr id="45" name="Text 43"/>
          <p:cNvSpPr/>
          <p:nvPr/>
        </p:nvSpPr>
        <p:spPr>
          <a:xfrm>
            <a:off x="8622792" y="4434840"/>
            <a:ext cx="2825496" cy="365760"/>
          </a:xfrm>
          <a:prstGeom prst="rect">
            <a:avLst/>
          </a:prstGeom>
          <a:noFill/>
          <a:ln/>
        </p:spPr>
        <p:txBody>
          <a:bodyPr wrap="square" lIns="0" tIns="0" rIns="0" bIns="0" rtlCol="0" anchor="ctr"/>
          <a:lstStyle/>
          <a:p>
            <a:pPr marL="0" indent="0" algn="ctr">
              <a:buNone/>
            </a:pPr>
            <a:r>
              <a:rPr lang="en-US" sz="1150" dirty="0">
                <a:solidFill>
                  <a:srgbClr val="333333"/>
                </a:solidFill>
              </a:rPr>
              <a:t>Case study; qualitative or mixed</a:t>
            </a:r>
            <a:endParaRPr lang="en-US" sz="1150" dirty="0"/>
          </a:p>
        </p:txBody>
      </p:sp>
      <p:sp>
        <p:nvSpPr>
          <p:cNvPr id="46" name="Shape 44"/>
          <p:cNvSpPr/>
          <p:nvPr/>
        </p:nvSpPr>
        <p:spPr>
          <a:xfrm>
            <a:off x="640080" y="4965192"/>
            <a:ext cx="2240280" cy="658368"/>
          </a:xfrm>
          <a:prstGeom prst="rect">
            <a:avLst/>
          </a:prstGeom>
          <a:ln/>
        </p:spPr>
        <p:style>
          <a:lnRef idx="1">
            <a:schemeClr val="accent4"/>
          </a:lnRef>
          <a:fillRef idx="2">
            <a:schemeClr val="accent4"/>
          </a:fillRef>
          <a:effectRef idx="1">
            <a:schemeClr val="accent4"/>
          </a:effectRef>
          <a:fontRef idx="minor">
            <a:schemeClr val="dk1"/>
          </a:fontRef>
        </p:style>
        <p:txBody>
          <a:bodyPr/>
          <a:lstStyle/>
          <a:p>
            <a:endParaRPr lang="en-GB"/>
          </a:p>
        </p:txBody>
      </p:sp>
      <p:sp>
        <p:nvSpPr>
          <p:cNvPr id="47" name="Text 45"/>
          <p:cNvSpPr/>
          <p:nvPr/>
        </p:nvSpPr>
        <p:spPr>
          <a:xfrm>
            <a:off x="713232" y="5093208"/>
            <a:ext cx="2093976" cy="365760"/>
          </a:xfrm>
          <a:prstGeom prst="rect">
            <a:avLst/>
          </a:prstGeom>
          <a:noFill/>
          <a:ln/>
        </p:spPr>
        <p:txBody>
          <a:bodyPr wrap="square" lIns="0" tIns="0" rIns="0" bIns="0" rtlCol="0" anchor="ctr"/>
          <a:lstStyle/>
          <a:p>
            <a:pPr marL="0" indent="0" algn="l">
              <a:buNone/>
            </a:pPr>
            <a:r>
              <a:rPr lang="en-US" sz="1150" b="1" dirty="0">
                <a:solidFill>
                  <a:srgbClr val="333333"/>
                </a:solidFill>
              </a:rPr>
              <a:t>Fit for my DBA</a:t>
            </a:r>
            <a:endParaRPr lang="en-US" sz="1150" dirty="0"/>
          </a:p>
        </p:txBody>
      </p:sp>
      <p:sp>
        <p:nvSpPr>
          <p:cNvPr id="48" name="Shape 46"/>
          <p:cNvSpPr/>
          <p:nvPr/>
        </p:nvSpPr>
        <p:spPr>
          <a:xfrm>
            <a:off x="2971800" y="4965192"/>
            <a:ext cx="2651760" cy="658368"/>
          </a:xfrm>
          <a:prstGeom prst="rect">
            <a:avLst/>
          </a:prstGeom>
          <a:ln/>
        </p:spPr>
        <p:style>
          <a:lnRef idx="1">
            <a:schemeClr val="accent4"/>
          </a:lnRef>
          <a:fillRef idx="2">
            <a:schemeClr val="accent4"/>
          </a:fillRef>
          <a:effectRef idx="1">
            <a:schemeClr val="accent4"/>
          </a:effectRef>
          <a:fontRef idx="minor">
            <a:schemeClr val="dk1"/>
          </a:fontRef>
        </p:style>
        <p:txBody>
          <a:bodyPr/>
          <a:lstStyle/>
          <a:p>
            <a:endParaRPr lang="en-GB"/>
          </a:p>
        </p:txBody>
      </p:sp>
      <p:sp>
        <p:nvSpPr>
          <p:cNvPr id="49" name="Text 47"/>
          <p:cNvSpPr/>
          <p:nvPr/>
        </p:nvSpPr>
        <p:spPr>
          <a:xfrm>
            <a:off x="3044952" y="5093208"/>
            <a:ext cx="2505456" cy="365760"/>
          </a:xfrm>
          <a:prstGeom prst="rect">
            <a:avLst/>
          </a:prstGeom>
          <a:noFill/>
          <a:ln/>
        </p:spPr>
        <p:txBody>
          <a:bodyPr wrap="square" lIns="0" tIns="0" rIns="0" bIns="0" rtlCol="0" anchor="ctr"/>
          <a:lstStyle/>
          <a:p>
            <a:pPr marL="0" indent="0" algn="ctr">
              <a:buNone/>
            </a:pPr>
            <a:r>
              <a:rPr lang="en-US" sz="1150" dirty="0">
                <a:solidFill>
                  <a:srgbClr val="333333"/>
                </a:solidFill>
              </a:rPr>
              <a:t>Partial</a:t>
            </a:r>
            <a:endParaRPr lang="en-US" sz="1150" dirty="0"/>
          </a:p>
        </p:txBody>
      </p:sp>
      <p:sp>
        <p:nvSpPr>
          <p:cNvPr id="50" name="Shape 48"/>
          <p:cNvSpPr/>
          <p:nvPr/>
        </p:nvSpPr>
        <p:spPr>
          <a:xfrm>
            <a:off x="5760720" y="4965192"/>
            <a:ext cx="2651760" cy="658368"/>
          </a:xfrm>
          <a:prstGeom prst="rect">
            <a:avLst/>
          </a:prstGeom>
          <a:ln/>
        </p:spPr>
        <p:style>
          <a:lnRef idx="1">
            <a:schemeClr val="accent4"/>
          </a:lnRef>
          <a:fillRef idx="2">
            <a:schemeClr val="accent4"/>
          </a:fillRef>
          <a:effectRef idx="1">
            <a:schemeClr val="accent4"/>
          </a:effectRef>
          <a:fontRef idx="minor">
            <a:schemeClr val="dk1"/>
          </a:fontRef>
        </p:style>
        <p:txBody>
          <a:bodyPr/>
          <a:lstStyle/>
          <a:p>
            <a:endParaRPr lang="en-GB"/>
          </a:p>
        </p:txBody>
      </p:sp>
      <p:sp>
        <p:nvSpPr>
          <p:cNvPr id="51" name="Text 49"/>
          <p:cNvSpPr/>
          <p:nvPr/>
        </p:nvSpPr>
        <p:spPr>
          <a:xfrm>
            <a:off x="5833872" y="5093208"/>
            <a:ext cx="2505456" cy="365760"/>
          </a:xfrm>
          <a:prstGeom prst="rect">
            <a:avLst/>
          </a:prstGeom>
          <a:noFill/>
          <a:ln/>
        </p:spPr>
        <p:txBody>
          <a:bodyPr wrap="square" lIns="0" tIns="0" rIns="0" bIns="0" rtlCol="0" anchor="ctr"/>
          <a:lstStyle/>
          <a:p>
            <a:pPr marL="0" indent="0" algn="ctr">
              <a:buNone/>
            </a:pPr>
            <a:r>
              <a:rPr lang="en-US" sz="1150" dirty="0">
                <a:solidFill>
                  <a:srgbClr val="333333"/>
                </a:solidFill>
              </a:rPr>
              <a:t>Partial</a:t>
            </a:r>
            <a:endParaRPr lang="en-US" sz="1150" dirty="0"/>
          </a:p>
        </p:txBody>
      </p:sp>
      <p:sp>
        <p:nvSpPr>
          <p:cNvPr id="52" name="Shape 50"/>
          <p:cNvSpPr/>
          <p:nvPr/>
        </p:nvSpPr>
        <p:spPr>
          <a:xfrm>
            <a:off x="8549640" y="4965192"/>
            <a:ext cx="2971800" cy="658368"/>
          </a:xfrm>
          <a:prstGeom prst="rect">
            <a:avLst/>
          </a:prstGeom>
          <a:solidFill>
            <a:srgbClr val="E6F4EA"/>
          </a:solidFill>
          <a:ln w="8890">
            <a:solidFill>
              <a:srgbClr val="D9E4EA"/>
            </a:solidFill>
            <a:prstDash val="solid"/>
          </a:ln>
        </p:spPr>
        <p:txBody>
          <a:bodyPr/>
          <a:lstStyle/>
          <a:p>
            <a:endParaRPr lang="en-GB"/>
          </a:p>
        </p:txBody>
      </p:sp>
      <p:sp>
        <p:nvSpPr>
          <p:cNvPr id="53" name="Text 51"/>
          <p:cNvSpPr/>
          <p:nvPr/>
        </p:nvSpPr>
        <p:spPr>
          <a:xfrm>
            <a:off x="8622792" y="5093208"/>
            <a:ext cx="2825496" cy="365760"/>
          </a:xfrm>
          <a:prstGeom prst="rect">
            <a:avLst/>
          </a:prstGeom>
          <a:solidFill>
            <a:srgbClr val="E7F3EA"/>
          </a:solidFill>
          <a:ln>
            <a:solidFill>
              <a:srgbClr val="508C65"/>
            </a:solidFill>
          </a:ln>
        </p:spPr>
        <p:txBody>
          <a:bodyPr wrap="square" lIns="0" tIns="0" rIns="0" bIns="0" rtlCol="0" anchor="ctr"/>
          <a:lstStyle/>
          <a:p>
            <a:pPr marL="0" indent="0" algn="ctr">
              <a:buNone/>
            </a:pPr>
            <a:r>
              <a:rPr lang="en-US" sz="1150" b="1" dirty="0">
                <a:solidFill>
                  <a:srgbClr val="508C65"/>
                </a:solidFill>
              </a:rPr>
              <a:t>STRONGEST FIT</a:t>
            </a:r>
            <a:endParaRPr lang="en-US" sz="1150" dirty="0"/>
          </a:p>
        </p:txBody>
      </p:sp>
      <p:sp>
        <p:nvSpPr>
          <p:cNvPr id="54" name="Text 52"/>
          <p:cNvSpPr/>
          <p:nvPr/>
        </p:nvSpPr>
        <p:spPr>
          <a:xfrm>
            <a:off x="914400" y="5870448"/>
            <a:ext cx="10241280" cy="347472"/>
          </a:xfrm>
          <a:prstGeom prst="rect">
            <a:avLst/>
          </a:prstGeom>
          <a:solidFill>
            <a:srgbClr val="E7F3EA"/>
          </a:solidFill>
          <a:ln>
            <a:solidFill>
              <a:srgbClr val="508C65"/>
            </a:solidFill>
          </a:ln>
        </p:spPr>
        <p:txBody>
          <a:bodyPr wrap="square" lIns="0" tIns="0" rIns="0" bIns="0" rtlCol="0" anchor="ctr"/>
          <a:lstStyle/>
          <a:p>
            <a:pPr marL="0" indent="0" algn="ctr">
              <a:buNone/>
            </a:pPr>
            <a:r>
              <a:rPr lang="en-US" sz="1350" b="1" dirty="0">
                <a:solidFill>
                  <a:srgbClr val="508C65"/>
                </a:solidFill>
              </a:rPr>
              <a:t>Decision: Critical Realism offers the strongest fit because my study seeks to explain underlying organisational mechanisms while also recognising how those mechanisms are experienced and interpreted by community care staff.</a:t>
            </a:r>
            <a:endParaRPr lang="en-US" sz="1350" dirty="0"/>
          </a:p>
        </p:txBody>
      </p:sp>
      <p:sp>
        <p:nvSpPr>
          <p:cNvPr id="56" name="Rectangle 55"/>
          <p:cNvSpPr/>
          <p:nvPr/>
        </p:nvSpPr>
        <p:spPr>
          <a:xfrm>
            <a:off x="502920" y="841248"/>
            <a:ext cx="1051560" cy="41148"/>
          </a:xfrm>
          <a:prstGeom prst="rect">
            <a:avLst/>
          </a:prstGeom>
          <a:solidFill>
            <a:srgbClr val="C7912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8425572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256032"/>
            <a:ext cx="11064240" cy="411480"/>
          </a:xfrm>
          <a:prstGeom prst="rect">
            <a:avLst/>
          </a:prstGeom>
          <a:noFill/>
          <a:ln/>
        </p:spPr>
        <p:txBody>
          <a:bodyPr wrap="square" lIns="0" tIns="0" rIns="0" bIns="0" rtlCol="0" anchor="ctr"/>
          <a:lstStyle/>
          <a:p>
            <a:pPr marL="0" indent="0">
              <a:buNone/>
            </a:pPr>
            <a:r>
              <a:rPr lang="en-US" sz="2500" b="1" dirty="0">
                <a:solidFill>
                  <a:srgbClr val="162C4A"/>
                </a:solidFill>
                <a:latin typeface="Aptos Display" pitchFamily="34" charset="0"/>
                <a:ea typeface="Aptos Display" pitchFamily="34" charset="-122"/>
                <a:cs typeface="Aptos Display" pitchFamily="34" charset="-120"/>
              </a:rPr>
              <a:t>Why Critical Realism?</a:t>
            </a:r>
            <a:endParaRPr lang="en-US" sz="2500" dirty="0"/>
          </a:p>
        </p:txBody>
      </p:sp>
      <p:sp>
        <p:nvSpPr>
          <p:cNvPr id="3" name="Shape 1"/>
          <p:cNvSpPr/>
          <p:nvPr/>
        </p:nvSpPr>
        <p:spPr>
          <a:xfrm>
            <a:off x="502920" y="786384"/>
            <a:ext cx="11109960" cy="22860"/>
          </a:xfrm>
          <a:prstGeom prst="rect">
            <a:avLst/>
          </a:prstGeom>
          <a:solidFill>
            <a:srgbClr val="008080"/>
          </a:solidFill>
          <a:ln w="12700">
            <a:solidFill>
              <a:srgbClr val="008080">
                <a:alpha val="0"/>
              </a:srgbClr>
            </a:solidFill>
            <a:prstDash val="solid"/>
          </a:ln>
        </p:spPr>
        <p:txBody>
          <a:bodyPr/>
          <a:lstStyle/>
          <a:p>
            <a:endParaRPr lang="en-GB"/>
          </a:p>
        </p:txBody>
      </p:sp>
      <p:sp>
        <p:nvSpPr>
          <p:cNvPr id="4" name="Shape 2"/>
          <p:cNvSpPr/>
          <p:nvPr/>
        </p:nvSpPr>
        <p:spPr>
          <a:xfrm>
            <a:off x="640080" y="1078992"/>
            <a:ext cx="10881360" cy="530352"/>
          </a:xfrm>
          <a:prstGeom prst="roundRect">
            <a:avLst>
              <a:gd name="adj" fmla="val 13793"/>
            </a:avLst>
          </a:prstGeom>
          <a:solidFill>
            <a:srgbClr val="E8F4F2"/>
          </a:solidFill>
          <a:ln w="12700">
            <a:solidFill>
              <a:srgbClr val="008080"/>
            </a:solidFill>
            <a:prstDash val="solid"/>
          </a:ln>
        </p:spPr>
        <p:txBody>
          <a:bodyPr/>
          <a:lstStyle/>
          <a:p>
            <a:endParaRPr lang="en-GB"/>
          </a:p>
        </p:txBody>
      </p:sp>
      <p:sp>
        <p:nvSpPr>
          <p:cNvPr id="5" name="Text 3"/>
          <p:cNvSpPr/>
          <p:nvPr/>
        </p:nvSpPr>
        <p:spPr>
          <a:xfrm>
            <a:off x="868680" y="1207008"/>
            <a:ext cx="10378440" cy="256032"/>
          </a:xfrm>
          <a:prstGeom prst="rect">
            <a:avLst/>
          </a:prstGeom>
          <a:noFill/>
          <a:ln/>
        </p:spPr>
        <p:txBody>
          <a:bodyPr wrap="square" lIns="0" tIns="0" rIns="0" bIns="0" rtlCol="0" anchor="ctr"/>
          <a:lstStyle/>
          <a:p>
            <a:pPr marL="0" indent="0" algn="ctr">
              <a:buNone/>
            </a:pPr>
            <a:r>
              <a:rPr lang="en-US" sz="1450" b="1" dirty="0">
                <a:solidFill>
                  <a:srgbClr val="162C4A"/>
                </a:solidFill>
              </a:rPr>
              <a:t>Critical Realism allows me to move beyond describing travel-time experiences to explain the organisational mechanisms that generate them.</a:t>
            </a:r>
            <a:endParaRPr lang="en-US" sz="1450" dirty="0"/>
          </a:p>
        </p:txBody>
      </p:sp>
      <p:sp>
        <p:nvSpPr>
          <p:cNvPr id="6" name="Shape 4"/>
          <p:cNvSpPr/>
          <p:nvPr/>
        </p:nvSpPr>
        <p:spPr>
          <a:xfrm>
            <a:off x="1234440" y="1874520"/>
            <a:ext cx="9692640" cy="914400"/>
          </a:xfrm>
          <a:prstGeom prst="roundRect">
            <a:avLst>
              <a:gd name="adj" fmla="val 5000"/>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a:lstStyle/>
          <a:p>
            <a:endParaRPr lang="en-GB"/>
          </a:p>
        </p:txBody>
      </p:sp>
      <p:sp>
        <p:nvSpPr>
          <p:cNvPr id="7" name="Text 5"/>
          <p:cNvSpPr/>
          <p:nvPr/>
        </p:nvSpPr>
        <p:spPr>
          <a:xfrm>
            <a:off x="1435608" y="2011680"/>
            <a:ext cx="1051560" cy="228600"/>
          </a:xfrm>
          <a:prstGeom prst="rect">
            <a:avLst/>
          </a:prstGeom>
          <a:solidFill>
            <a:srgbClr val="E8EFF7"/>
          </a:solidFill>
          <a:ln>
            <a:solidFill>
              <a:srgbClr val="4A749E"/>
            </a:solidFill>
          </a:ln>
        </p:spPr>
        <p:txBody>
          <a:bodyPr wrap="square" lIns="0" tIns="0" rIns="0" bIns="0" rtlCol="0" anchor="ctr"/>
          <a:lstStyle/>
          <a:p>
            <a:pPr marL="0" indent="0">
              <a:buNone/>
            </a:pPr>
            <a:r>
              <a:rPr lang="en-US" sz="1400" b="1" dirty="0">
                <a:solidFill>
                  <a:srgbClr val="18304E"/>
                </a:solidFill>
              </a:rPr>
              <a:t>REAL</a:t>
            </a:r>
            <a:endParaRPr lang="en-US" sz="1400" dirty="0"/>
          </a:p>
        </p:txBody>
      </p:sp>
      <p:sp>
        <p:nvSpPr>
          <p:cNvPr id="8" name="Text 6"/>
          <p:cNvSpPr/>
          <p:nvPr/>
        </p:nvSpPr>
        <p:spPr>
          <a:xfrm>
            <a:off x="2560320" y="1984248"/>
            <a:ext cx="3749040" cy="237744"/>
          </a:xfrm>
          <a:prstGeom prst="rect">
            <a:avLst/>
          </a:prstGeom>
          <a:noFill/>
          <a:ln/>
        </p:spPr>
        <p:txBody>
          <a:bodyPr wrap="square" lIns="0" tIns="0" rIns="0" bIns="0" rtlCol="0" anchor="ctr"/>
          <a:lstStyle/>
          <a:p>
            <a:pPr marL="0" indent="0">
              <a:buNone/>
            </a:pPr>
            <a:r>
              <a:rPr lang="en-US" sz="1350" b="1" dirty="0">
                <a:solidFill>
                  <a:srgbClr val="162C4A"/>
                </a:solidFill>
              </a:rPr>
              <a:t>Underlying structures &amp; mechanisms</a:t>
            </a:r>
            <a:endParaRPr lang="en-US" sz="1350" dirty="0"/>
          </a:p>
        </p:txBody>
      </p:sp>
      <p:sp>
        <p:nvSpPr>
          <p:cNvPr id="9" name="Text 7"/>
          <p:cNvSpPr/>
          <p:nvPr/>
        </p:nvSpPr>
        <p:spPr>
          <a:xfrm>
            <a:off x="2560320" y="2313432"/>
            <a:ext cx="8138160" cy="274320"/>
          </a:xfrm>
          <a:prstGeom prst="rect">
            <a:avLst/>
          </a:prstGeom>
          <a:noFill/>
          <a:ln/>
        </p:spPr>
        <p:txBody>
          <a:bodyPr wrap="square" lIns="0" tIns="0" rIns="0" bIns="0" rtlCol="0" anchor="ctr"/>
          <a:lstStyle/>
          <a:p>
            <a:pPr marL="0" indent="0">
              <a:buNone/>
            </a:pPr>
            <a:r>
              <a:rPr lang="en-US" sz="1150" dirty="0">
                <a:solidFill>
                  <a:srgbClr val="333333"/>
                </a:solidFill>
              </a:rPr>
              <a:t>Scheduling systems • commissioning • staffing • route planning</a:t>
            </a:r>
            <a:endParaRPr lang="en-US" sz="1150" dirty="0"/>
          </a:p>
        </p:txBody>
      </p:sp>
      <p:sp>
        <p:nvSpPr>
          <p:cNvPr id="10" name="Shape 8"/>
          <p:cNvSpPr/>
          <p:nvPr/>
        </p:nvSpPr>
        <p:spPr>
          <a:xfrm>
            <a:off x="1600200" y="2953512"/>
            <a:ext cx="8961120" cy="914400"/>
          </a:xfrm>
          <a:prstGeom prst="roundRect">
            <a:avLst>
              <a:gd name="adj" fmla="val 5000"/>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a:lstStyle/>
          <a:p>
            <a:endParaRPr lang="en-GB"/>
          </a:p>
        </p:txBody>
      </p:sp>
      <p:sp>
        <p:nvSpPr>
          <p:cNvPr id="11" name="Text 9"/>
          <p:cNvSpPr/>
          <p:nvPr/>
        </p:nvSpPr>
        <p:spPr>
          <a:xfrm>
            <a:off x="1801368" y="3090672"/>
            <a:ext cx="1051560" cy="228600"/>
          </a:xfrm>
          <a:prstGeom prst="rect">
            <a:avLst/>
          </a:prstGeom>
          <a:solidFill>
            <a:srgbClr val="FAF2DC"/>
          </a:solidFill>
          <a:ln>
            <a:solidFill>
              <a:srgbClr val="C7912D"/>
            </a:solidFill>
          </a:ln>
        </p:spPr>
        <p:txBody>
          <a:bodyPr wrap="square" lIns="0" tIns="0" rIns="0" bIns="0" rtlCol="0" anchor="ctr"/>
          <a:lstStyle/>
          <a:p>
            <a:pPr marL="0" indent="0">
              <a:buNone/>
            </a:pPr>
            <a:r>
              <a:rPr lang="en-US" sz="1400" b="1" dirty="0">
                <a:solidFill>
                  <a:srgbClr val="18304E"/>
                </a:solidFill>
              </a:rPr>
              <a:t>ACTUAL</a:t>
            </a:r>
            <a:endParaRPr lang="en-US" sz="1400" dirty="0"/>
          </a:p>
        </p:txBody>
      </p:sp>
      <p:sp>
        <p:nvSpPr>
          <p:cNvPr id="12" name="Text 10"/>
          <p:cNvSpPr/>
          <p:nvPr/>
        </p:nvSpPr>
        <p:spPr>
          <a:xfrm>
            <a:off x="2926080" y="3063240"/>
            <a:ext cx="3749040" cy="237744"/>
          </a:xfrm>
          <a:prstGeom prst="rect">
            <a:avLst/>
          </a:prstGeom>
          <a:noFill/>
          <a:ln/>
        </p:spPr>
        <p:txBody>
          <a:bodyPr wrap="square" lIns="0" tIns="0" rIns="0" bIns="0" rtlCol="0" anchor="ctr"/>
          <a:lstStyle/>
          <a:p>
            <a:pPr marL="0" indent="0">
              <a:buNone/>
            </a:pPr>
            <a:r>
              <a:rPr lang="en-US" sz="1350" b="1" dirty="0">
                <a:solidFill>
                  <a:srgbClr val="162C4A"/>
                </a:solidFill>
              </a:rPr>
              <a:t>Events generated by those mechanisms</a:t>
            </a:r>
            <a:endParaRPr lang="en-US" sz="1350" dirty="0"/>
          </a:p>
        </p:txBody>
      </p:sp>
      <p:sp>
        <p:nvSpPr>
          <p:cNvPr id="13" name="Text 11"/>
          <p:cNvSpPr/>
          <p:nvPr/>
        </p:nvSpPr>
        <p:spPr>
          <a:xfrm>
            <a:off x="2926080" y="3392424"/>
            <a:ext cx="7406640" cy="274320"/>
          </a:xfrm>
          <a:prstGeom prst="rect">
            <a:avLst/>
          </a:prstGeom>
          <a:noFill/>
          <a:ln/>
        </p:spPr>
        <p:txBody>
          <a:bodyPr wrap="square" lIns="0" tIns="0" rIns="0" bIns="0" rtlCol="0" anchor="ctr"/>
          <a:lstStyle/>
          <a:p>
            <a:pPr marL="0" indent="0">
              <a:buNone/>
            </a:pPr>
            <a:r>
              <a:rPr lang="en-US" sz="1150" dirty="0">
                <a:solidFill>
                  <a:srgbClr val="333333"/>
                </a:solidFill>
              </a:rPr>
              <a:t>Travel delays • compressed visits • time pressure</a:t>
            </a:r>
            <a:endParaRPr lang="en-US" sz="1150" dirty="0"/>
          </a:p>
        </p:txBody>
      </p:sp>
      <p:sp>
        <p:nvSpPr>
          <p:cNvPr id="14" name="Shape 12"/>
          <p:cNvSpPr/>
          <p:nvPr/>
        </p:nvSpPr>
        <p:spPr>
          <a:xfrm>
            <a:off x="1965960" y="4032504"/>
            <a:ext cx="8229600" cy="914400"/>
          </a:xfrm>
          <a:prstGeom prst="roundRect">
            <a:avLst>
              <a:gd name="adj" fmla="val 5000"/>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lstStyle/>
          <a:p>
            <a:endParaRPr lang="en-GB"/>
          </a:p>
        </p:txBody>
      </p:sp>
      <p:sp>
        <p:nvSpPr>
          <p:cNvPr id="15" name="Text 13"/>
          <p:cNvSpPr/>
          <p:nvPr/>
        </p:nvSpPr>
        <p:spPr>
          <a:xfrm>
            <a:off x="2167128" y="4169664"/>
            <a:ext cx="1051560" cy="228600"/>
          </a:xfrm>
          <a:prstGeom prst="rect">
            <a:avLst/>
          </a:prstGeom>
          <a:solidFill>
            <a:srgbClr val="E2F2F1"/>
          </a:solidFill>
          <a:ln>
            <a:solidFill>
              <a:srgbClr val="157E83"/>
            </a:solidFill>
          </a:ln>
        </p:spPr>
        <p:txBody>
          <a:bodyPr wrap="square" lIns="0" tIns="0" rIns="0" bIns="0" rtlCol="0" anchor="ctr"/>
          <a:lstStyle/>
          <a:p>
            <a:pPr marL="0" indent="0">
              <a:buNone/>
            </a:pPr>
            <a:r>
              <a:rPr lang="en-US" sz="1400" b="1" dirty="0">
                <a:solidFill>
                  <a:srgbClr val="18304E"/>
                </a:solidFill>
              </a:rPr>
              <a:t>EMPIRICAL</a:t>
            </a:r>
            <a:endParaRPr lang="en-US" sz="1400" dirty="0"/>
          </a:p>
        </p:txBody>
      </p:sp>
      <p:sp>
        <p:nvSpPr>
          <p:cNvPr id="16" name="Text 14"/>
          <p:cNvSpPr/>
          <p:nvPr/>
        </p:nvSpPr>
        <p:spPr>
          <a:xfrm>
            <a:off x="3291840" y="4142232"/>
            <a:ext cx="3749040" cy="237744"/>
          </a:xfrm>
          <a:prstGeom prst="rect">
            <a:avLst/>
          </a:prstGeom>
          <a:noFill/>
          <a:ln/>
        </p:spPr>
        <p:txBody>
          <a:bodyPr wrap="square" lIns="0" tIns="0" rIns="0" bIns="0" rtlCol="0" anchor="ctr"/>
          <a:lstStyle/>
          <a:p>
            <a:pPr marL="0" indent="0">
              <a:buNone/>
            </a:pPr>
            <a:r>
              <a:rPr lang="en-US" sz="1350" b="1" dirty="0">
                <a:solidFill>
                  <a:srgbClr val="162C4A"/>
                </a:solidFill>
              </a:rPr>
              <a:t>What workers experience and report</a:t>
            </a:r>
            <a:endParaRPr lang="en-US" sz="1350" dirty="0"/>
          </a:p>
        </p:txBody>
      </p:sp>
      <p:sp>
        <p:nvSpPr>
          <p:cNvPr id="17" name="Text 15"/>
          <p:cNvSpPr/>
          <p:nvPr/>
        </p:nvSpPr>
        <p:spPr>
          <a:xfrm>
            <a:off x="3291840" y="4471416"/>
            <a:ext cx="6675120" cy="274320"/>
          </a:xfrm>
          <a:prstGeom prst="rect">
            <a:avLst/>
          </a:prstGeom>
          <a:noFill/>
          <a:ln/>
        </p:spPr>
        <p:txBody>
          <a:bodyPr wrap="square" lIns="0" tIns="0" rIns="0" bIns="0" rtlCol="0" anchor="ctr"/>
          <a:lstStyle/>
          <a:p>
            <a:pPr marL="0" indent="0">
              <a:buNone/>
            </a:pPr>
            <a:r>
              <a:rPr lang="en-US" sz="1150" dirty="0">
                <a:solidFill>
                  <a:srgbClr val="333333"/>
                </a:solidFill>
              </a:rPr>
              <a:t>Stress • fatigue • coping • perceived care impact</a:t>
            </a:r>
            <a:endParaRPr lang="en-US" sz="1150" dirty="0"/>
          </a:p>
        </p:txBody>
      </p:sp>
      <p:sp>
        <p:nvSpPr>
          <p:cNvPr id="18" name="Shape 16"/>
          <p:cNvSpPr/>
          <p:nvPr/>
        </p:nvSpPr>
        <p:spPr>
          <a:xfrm>
            <a:off x="5349240" y="5230368"/>
            <a:ext cx="1417320" cy="438912"/>
          </a:xfrm>
          <a:prstGeom prst="rightArrow">
            <a:avLst/>
          </a:prstGeom>
          <a:solidFill>
            <a:srgbClr val="008080"/>
          </a:solidFill>
          <a:ln w="12700">
            <a:solidFill>
              <a:srgbClr val="008080"/>
            </a:solidFill>
            <a:prstDash val="solid"/>
          </a:ln>
        </p:spPr>
        <p:txBody>
          <a:bodyPr/>
          <a:lstStyle/>
          <a:p>
            <a:endParaRPr lang="en-GB"/>
          </a:p>
        </p:txBody>
      </p:sp>
      <p:sp>
        <p:nvSpPr>
          <p:cNvPr id="19" name="Text 17"/>
          <p:cNvSpPr/>
          <p:nvPr/>
        </p:nvSpPr>
        <p:spPr>
          <a:xfrm>
            <a:off x="3657600" y="5285232"/>
            <a:ext cx="1645920" cy="228600"/>
          </a:xfrm>
          <a:prstGeom prst="rect">
            <a:avLst/>
          </a:prstGeom>
          <a:solidFill>
            <a:srgbClr val="E7F3EA"/>
          </a:solidFill>
          <a:ln>
            <a:solidFill>
              <a:srgbClr val="508C65"/>
            </a:solidFill>
          </a:ln>
        </p:spPr>
        <p:txBody>
          <a:bodyPr wrap="square" lIns="0" tIns="0" rIns="0" bIns="0" rtlCol="0" anchor="ctr"/>
          <a:lstStyle/>
          <a:p>
            <a:pPr marL="0" indent="0" algn="r">
              <a:buNone/>
            </a:pPr>
            <a:r>
              <a:rPr lang="en-US" sz="1200" b="1" dirty="0">
                <a:solidFill>
                  <a:srgbClr val="18304E"/>
                </a:solidFill>
              </a:rPr>
              <a:t>RETRODUCTION</a:t>
            </a:r>
            <a:endParaRPr lang="en-US" sz="1200" dirty="0"/>
          </a:p>
        </p:txBody>
      </p:sp>
      <p:sp>
        <p:nvSpPr>
          <p:cNvPr id="20" name="Text 18"/>
          <p:cNvSpPr/>
          <p:nvPr/>
        </p:nvSpPr>
        <p:spPr>
          <a:xfrm>
            <a:off x="6903720" y="5230368"/>
            <a:ext cx="3931920" cy="411480"/>
          </a:xfrm>
          <a:prstGeom prst="rect">
            <a:avLst/>
          </a:prstGeom>
          <a:noFill/>
          <a:ln/>
        </p:spPr>
        <p:txBody>
          <a:bodyPr wrap="square" lIns="0" tIns="0" rIns="0" bIns="0" rtlCol="0" anchor="ctr"/>
          <a:lstStyle/>
          <a:p>
            <a:pPr marL="0" indent="0">
              <a:buNone/>
            </a:pPr>
            <a:r>
              <a:rPr lang="en-US" sz="1250" i="1" dirty="0">
                <a:solidFill>
                  <a:srgbClr val="162C4A"/>
                </a:solidFill>
              </a:rPr>
              <a:t>Ask: “What mechanisms must exist for these observed experiences to occur?”</a:t>
            </a:r>
            <a:endParaRPr lang="en-US" sz="1250" dirty="0"/>
          </a:p>
        </p:txBody>
      </p:sp>
      <p:sp>
        <p:nvSpPr>
          <p:cNvPr id="21" name="Text 19"/>
          <p:cNvSpPr/>
          <p:nvPr/>
        </p:nvSpPr>
        <p:spPr>
          <a:xfrm>
            <a:off x="1920240" y="5925312"/>
            <a:ext cx="8412480" cy="320040"/>
          </a:xfrm>
          <a:prstGeom prst="rect">
            <a:avLst/>
          </a:prstGeom>
          <a:noFill/>
          <a:ln/>
        </p:spPr>
        <p:txBody>
          <a:bodyPr wrap="square" lIns="0" tIns="0" rIns="0" bIns="0" rtlCol="0" anchor="ctr"/>
          <a:lstStyle/>
          <a:p>
            <a:pPr marL="0" indent="0" algn="ctr">
              <a:buNone/>
            </a:pPr>
            <a:r>
              <a:rPr lang="en-US" sz="1500" b="1" dirty="0">
                <a:solidFill>
                  <a:srgbClr val="008080"/>
                </a:solidFill>
              </a:rPr>
              <a:t>Best fit for my DBA: explanation + context + lived experience</a:t>
            </a:r>
            <a:endParaRPr lang="en-US" sz="1500" dirty="0"/>
          </a:p>
        </p:txBody>
      </p:sp>
      <p:sp>
        <p:nvSpPr>
          <p:cNvPr id="22" name="TextBox 21"/>
          <p:cNvSpPr txBox="1"/>
          <p:nvPr/>
        </p:nvSpPr>
        <p:spPr>
          <a:xfrm>
            <a:off x="566928" y="6528816"/>
            <a:ext cx="10972800" cy="219456"/>
          </a:xfrm>
          <a:prstGeom prst="rect">
            <a:avLst/>
          </a:prstGeom>
          <a:noFill/>
        </p:spPr>
        <p:txBody>
          <a:bodyPr wrap="none">
            <a:spAutoFit/>
          </a:bodyPr>
          <a:lstStyle/>
          <a:p>
            <a:pPr>
              <a:defRPr sz="850" i="1"/>
            </a:pPr>
            <a:r>
              <a:t>Sources: Bhaskar (2013); Fletcher (2017).</a:t>
            </a:r>
          </a:p>
        </p:txBody>
      </p:sp>
    </p:spTree>
    <p:extLst>
      <p:ext uri="{BB962C8B-B14F-4D97-AF65-F5344CB8AC3E}">
        <p14:creationId xmlns:p14="http://schemas.microsoft.com/office/powerpoint/2010/main" val="17452025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02920" y="256032"/>
            <a:ext cx="11064240" cy="411480"/>
          </a:xfrm>
          <a:prstGeom prst="rect">
            <a:avLst/>
          </a:prstGeom>
          <a:noFill/>
          <a:ln/>
        </p:spPr>
        <p:txBody>
          <a:bodyPr wrap="square" lIns="0" tIns="0" rIns="0" bIns="0" rtlCol="0" anchor="ctr"/>
          <a:lstStyle/>
          <a:p>
            <a:pPr marL="0" indent="0">
              <a:buNone/>
            </a:pPr>
            <a:r>
              <a:rPr lang="en-US" sz="2500" b="1" dirty="0">
                <a:solidFill>
                  <a:srgbClr val="162C4A"/>
                </a:solidFill>
                <a:latin typeface="Aptos Display" pitchFamily="34" charset="0"/>
                <a:ea typeface="Aptos Display" pitchFamily="34" charset="-122"/>
                <a:cs typeface="Aptos Display" pitchFamily="34" charset="-120"/>
              </a:rPr>
              <a:t>Philosophical Alignment: From Assumptions to Research Design</a:t>
            </a:r>
            <a:endParaRPr lang="en-US" sz="2500" dirty="0"/>
          </a:p>
        </p:txBody>
      </p:sp>
      <p:sp>
        <p:nvSpPr>
          <p:cNvPr id="3" name="Shape 1"/>
          <p:cNvSpPr/>
          <p:nvPr/>
        </p:nvSpPr>
        <p:spPr>
          <a:xfrm>
            <a:off x="502920" y="786384"/>
            <a:ext cx="11109960" cy="22860"/>
          </a:xfrm>
          <a:prstGeom prst="rect">
            <a:avLst/>
          </a:prstGeom>
          <a:solidFill>
            <a:srgbClr val="008080"/>
          </a:solidFill>
          <a:ln w="12700">
            <a:solidFill>
              <a:srgbClr val="008080">
                <a:alpha val="0"/>
              </a:srgbClr>
            </a:solidFill>
            <a:prstDash val="solid"/>
          </a:ln>
        </p:spPr>
        <p:txBody>
          <a:bodyPr/>
          <a:lstStyle/>
          <a:p>
            <a:endParaRPr lang="en-GB"/>
          </a:p>
        </p:txBody>
      </p:sp>
      <p:sp>
        <p:nvSpPr>
          <p:cNvPr id="4" name="Shape 2"/>
          <p:cNvSpPr/>
          <p:nvPr/>
        </p:nvSpPr>
        <p:spPr>
          <a:xfrm>
            <a:off x="640080" y="1078992"/>
            <a:ext cx="10881360" cy="530352"/>
          </a:xfrm>
          <a:prstGeom prst="roundRect">
            <a:avLst>
              <a:gd name="adj" fmla="val 13793"/>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a:lstStyle/>
          <a:p>
            <a:endParaRPr lang="en-GB"/>
          </a:p>
        </p:txBody>
      </p:sp>
      <p:sp>
        <p:nvSpPr>
          <p:cNvPr id="5" name="Text 3"/>
          <p:cNvSpPr/>
          <p:nvPr/>
        </p:nvSpPr>
        <p:spPr>
          <a:xfrm>
            <a:off x="868680" y="1207008"/>
            <a:ext cx="10378440" cy="256032"/>
          </a:xfrm>
          <a:prstGeom prst="rect">
            <a:avLst/>
          </a:prstGeom>
          <a:noFill/>
          <a:ln/>
        </p:spPr>
        <p:txBody>
          <a:bodyPr wrap="square" lIns="0" tIns="0" rIns="0" bIns="0" rtlCol="0" anchor="ctr"/>
          <a:lstStyle/>
          <a:p>
            <a:pPr marL="0" indent="0" algn="ctr">
              <a:buNone/>
            </a:pPr>
            <a:r>
              <a:rPr lang="en-US" sz="1450" b="1" dirty="0">
                <a:solidFill>
                  <a:srgbClr val="162C4A"/>
                </a:solidFill>
              </a:rPr>
              <a:t>A coherent DBA requires alignment between what I believe exists, how I can know it, and how I investigate it.</a:t>
            </a:r>
            <a:endParaRPr lang="en-US" sz="1450" dirty="0"/>
          </a:p>
        </p:txBody>
      </p:sp>
      <p:sp>
        <p:nvSpPr>
          <p:cNvPr id="6" name="Shape 4"/>
          <p:cNvSpPr/>
          <p:nvPr/>
        </p:nvSpPr>
        <p:spPr>
          <a:xfrm>
            <a:off x="640080" y="1965960"/>
            <a:ext cx="2240280" cy="2240280"/>
          </a:xfrm>
          <a:prstGeom prst="roundRect">
            <a:avLst>
              <a:gd name="adj" fmla="val 2041"/>
            </a:avLst>
          </a:prstGeom>
          <a:solidFill>
            <a:srgbClr val="E8F4F2"/>
          </a:solidFill>
          <a:ln w="15240">
            <a:solidFill>
              <a:srgbClr val="008080"/>
            </a:solidFill>
            <a:prstDash val="solid"/>
          </a:ln>
          <a:effectLst>
            <a:outerShdw blurRad="50800" dist="38100" dir="2700000" algn="tl" rotWithShape="0">
              <a:prstClr val="black">
                <a:alpha val="40000"/>
              </a:prstClr>
            </a:outerShdw>
          </a:effectLst>
        </p:spPr>
        <p:txBody>
          <a:bodyPr/>
          <a:lstStyle/>
          <a:p>
            <a:endParaRPr lang="en-GB"/>
          </a:p>
        </p:txBody>
      </p:sp>
      <p:sp>
        <p:nvSpPr>
          <p:cNvPr id="7" name="Text 5"/>
          <p:cNvSpPr/>
          <p:nvPr/>
        </p:nvSpPr>
        <p:spPr>
          <a:xfrm>
            <a:off x="749808" y="2176272"/>
            <a:ext cx="2011680" cy="256032"/>
          </a:xfrm>
          <a:prstGeom prst="rect">
            <a:avLst/>
          </a:prstGeom>
          <a:solidFill>
            <a:srgbClr val="E8EFF7"/>
          </a:solidFill>
          <a:ln>
            <a:solidFill>
              <a:srgbClr val="4A749E"/>
            </a:solidFill>
          </a:ln>
        </p:spPr>
        <p:txBody>
          <a:bodyPr wrap="square" lIns="0" tIns="0" rIns="0" bIns="0" rtlCol="0" anchor="ctr"/>
          <a:lstStyle/>
          <a:p>
            <a:pPr marL="0" indent="0" algn="ctr">
              <a:buNone/>
            </a:pPr>
            <a:r>
              <a:rPr lang="en-US" sz="1400" b="1" dirty="0">
                <a:solidFill>
                  <a:srgbClr val="008080"/>
                </a:solidFill>
              </a:rPr>
              <a:t>ONTOLOGY</a:t>
            </a:r>
            <a:endParaRPr lang="en-US" sz="1400" dirty="0"/>
          </a:p>
        </p:txBody>
      </p:sp>
      <p:sp>
        <p:nvSpPr>
          <p:cNvPr id="8" name="Text 6"/>
          <p:cNvSpPr/>
          <p:nvPr/>
        </p:nvSpPr>
        <p:spPr>
          <a:xfrm>
            <a:off x="822960" y="2697480"/>
            <a:ext cx="1874520" cy="1051560"/>
          </a:xfrm>
          <a:prstGeom prst="rect">
            <a:avLst/>
          </a:prstGeom>
          <a:noFill/>
          <a:ln/>
        </p:spPr>
        <p:txBody>
          <a:bodyPr wrap="square" lIns="0" tIns="0" rIns="0" bIns="0" rtlCol="0" anchor="ctr"/>
          <a:lstStyle/>
          <a:p>
            <a:pPr marL="0" indent="0" algn="ctr">
              <a:buNone/>
            </a:pPr>
            <a:r>
              <a:rPr lang="en-US" sz="1200" dirty="0">
                <a:solidFill>
                  <a:srgbClr val="333333"/>
                </a:solidFill>
              </a:rPr>
              <a:t>Critical Realism</a:t>
            </a:r>
            <a:endParaRPr lang="en-US" sz="1200" dirty="0"/>
          </a:p>
          <a:p>
            <a:pPr marL="0" indent="0" algn="ctr">
              <a:buNone/>
            </a:pPr>
            <a:r>
              <a:rPr lang="en-US" sz="1200" dirty="0">
                <a:solidFill>
                  <a:srgbClr val="333333"/>
                </a:solidFill>
              </a:rPr>
              <a:t>A stratified reality exists beyond perception</a:t>
            </a:r>
            <a:endParaRPr lang="en-US" sz="1200" dirty="0"/>
          </a:p>
        </p:txBody>
      </p:sp>
      <p:sp>
        <p:nvSpPr>
          <p:cNvPr id="9" name="Shape 7"/>
          <p:cNvSpPr/>
          <p:nvPr/>
        </p:nvSpPr>
        <p:spPr>
          <a:xfrm>
            <a:off x="2926080" y="2880360"/>
            <a:ext cx="502920" cy="347472"/>
          </a:xfrm>
          <a:prstGeom prst="rightArrow">
            <a:avLst/>
          </a:prstGeom>
          <a:solidFill>
            <a:srgbClr val="008080"/>
          </a:solidFill>
          <a:ln w="12700">
            <a:solidFill>
              <a:srgbClr val="008080"/>
            </a:solidFill>
            <a:prstDash val="solid"/>
          </a:ln>
        </p:spPr>
        <p:txBody>
          <a:bodyPr/>
          <a:lstStyle/>
          <a:p>
            <a:endParaRPr lang="en-GB"/>
          </a:p>
        </p:txBody>
      </p:sp>
      <p:sp>
        <p:nvSpPr>
          <p:cNvPr id="10" name="Shape 8"/>
          <p:cNvSpPr/>
          <p:nvPr/>
        </p:nvSpPr>
        <p:spPr>
          <a:xfrm>
            <a:off x="3520440" y="1965960"/>
            <a:ext cx="2240280" cy="2240280"/>
          </a:xfrm>
          <a:prstGeom prst="roundRect">
            <a:avLst>
              <a:gd name="adj" fmla="val 2041"/>
            </a:avLst>
          </a:prstGeom>
          <a:solidFill>
            <a:srgbClr val="F4F8FA"/>
          </a:solidFill>
          <a:ln w="15240">
            <a:solidFill>
              <a:schemeClr val="accent1">
                <a:lumMod val="60000"/>
                <a:lumOff val="40000"/>
              </a:schemeClr>
            </a:solidFill>
            <a:prstDash val="solid"/>
          </a:ln>
        </p:spPr>
        <p:txBody>
          <a:bodyPr/>
          <a:lstStyle/>
          <a:p>
            <a:endParaRPr lang="en-GB"/>
          </a:p>
        </p:txBody>
      </p:sp>
      <p:sp>
        <p:nvSpPr>
          <p:cNvPr id="11" name="Text 9"/>
          <p:cNvSpPr/>
          <p:nvPr/>
        </p:nvSpPr>
        <p:spPr>
          <a:xfrm>
            <a:off x="3630168" y="2176272"/>
            <a:ext cx="2011680" cy="256032"/>
          </a:xfrm>
          <a:prstGeom prst="rect">
            <a:avLst/>
          </a:prstGeom>
          <a:solidFill>
            <a:srgbClr val="FAF2DC"/>
          </a:solidFill>
          <a:ln>
            <a:solidFill>
              <a:srgbClr val="C7912D"/>
            </a:solidFill>
          </a:ln>
        </p:spPr>
        <p:txBody>
          <a:bodyPr wrap="square" lIns="0" tIns="0" rIns="0" bIns="0" rtlCol="0" anchor="ctr"/>
          <a:lstStyle/>
          <a:p>
            <a:pPr marL="0" indent="0" algn="ctr">
              <a:buNone/>
            </a:pPr>
            <a:r>
              <a:rPr lang="en-US" sz="1400" b="1" dirty="0">
                <a:solidFill>
                  <a:srgbClr val="008080"/>
                </a:solidFill>
              </a:rPr>
              <a:t>EPISTEMOLOGY</a:t>
            </a:r>
            <a:endParaRPr lang="en-US" sz="1400" dirty="0"/>
          </a:p>
        </p:txBody>
      </p:sp>
      <p:sp>
        <p:nvSpPr>
          <p:cNvPr id="12" name="Text 10"/>
          <p:cNvSpPr/>
          <p:nvPr/>
        </p:nvSpPr>
        <p:spPr>
          <a:xfrm>
            <a:off x="3703320" y="2697480"/>
            <a:ext cx="1874520" cy="1051560"/>
          </a:xfrm>
          <a:prstGeom prst="rect">
            <a:avLst/>
          </a:prstGeom>
          <a:noFill/>
          <a:ln/>
          <a:effectLst/>
        </p:spPr>
        <p:txBody>
          <a:bodyPr wrap="square" lIns="0" tIns="0" rIns="0" bIns="0" rtlCol="0" anchor="ctr"/>
          <a:lstStyle/>
          <a:p>
            <a:pPr marL="0" indent="0" algn="ctr">
              <a:buNone/>
            </a:pPr>
            <a:r>
              <a:rPr lang="en-US" sz="1200" dirty="0">
                <a:solidFill>
                  <a:srgbClr val="333333"/>
                </a:solidFill>
              </a:rPr>
              <a:t>Knowledge is fallible</a:t>
            </a:r>
            <a:endParaRPr lang="en-US" sz="1200" dirty="0"/>
          </a:p>
          <a:p>
            <a:pPr marL="0" indent="0" algn="ctr">
              <a:buNone/>
            </a:pPr>
            <a:r>
              <a:rPr lang="en-US" sz="1200" dirty="0">
                <a:solidFill>
                  <a:srgbClr val="333333"/>
                </a:solidFill>
              </a:rPr>
              <a:t>Accessed through evidence and interpretation</a:t>
            </a:r>
            <a:endParaRPr lang="en-US" sz="1200" dirty="0"/>
          </a:p>
        </p:txBody>
      </p:sp>
      <p:sp>
        <p:nvSpPr>
          <p:cNvPr id="13" name="Shape 11"/>
          <p:cNvSpPr/>
          <p:nvPr/>
        </p:nvSpPr>
        <p:spPr>
          <a:xfrm>
            <a:off x="5806440" y="2880360"/>
            <a:ext cx="502920" cy="347472"/>
          </a:xfrm>
          <a:prstGeom prst="rightArrow">
            <a:avLst/>
          </a:prstGeom>
          <a:solidFill>
            <a:srgbClr val="008080"/>
          </a:solidFill>
          <a:ln w="12700">
            <a:solidFill>
              <a:srgbClr val="008080"/>
            </a:solidFill>
            <a:prstDash val="solid"/>
          </a:ln>
        </p:spPr>
        <p:txBody>
          <a:bodyPr/>
          <a:lstStyle/>
          <a:p>
            <a:endParaRPr lang="en-GB"/>
          </a:p>
        </p:txBody>
      </p:sp>
      <p:sp>
        <p:nvSpPr>
          <p:cNvPr id="14" name="Shape 12"/>
          <p:cNvSpPr/>
          <p:nvPr/>
        </p:nvSpPr>
        <p:spPr>
          <a:xfrm>
            <a:off x="6400800" y="1965960"/>
            <a:ext cx="2240280" cy="2240280"/>
          </a:xfrm>
          <a:prstGeom prst="roundRect">
            <a:avLst>
              <a:gd name="adj" fmla="val 2041"/>
            </a:avLst>
          </a:prstGeom>
          <a:solidFill>
            <a:srgbClr val="F4F8FA"/>
          </a:solidFill>
          <a:ln w="15240">
            <a:solidFill>
              <a:srgbClr val="008080"/>
            </a:solidFill>
            <a:prstDash val="solid"/>
          </a:ln>
        </p:spPr>
        <p:txBody>
          <a:bodyPr/>
          <a:lstStyle/>
          <a:p>
            <a:endParaRPr lang="en-GB"/>
          </a:p>
        </p:txBody>
      </p:sp>
      <p:sp>
        <p:nvSpPr>
          <p:cNvPr id="15" name="Text 13"/>
          <p:cNvSpPr/>
          <p:nvPr/>
        </p:nvSpPr>
        <p:spPr>
          <a:xfrm>
            <a:off x="6510528" y="2165993"/>
            <a:ext cx="2011680" cy="453577"/>
          </a:xfrm>
          <a:prstGeom prst="rect">
            <a:avLst/>
          </a:prstGeom>
          <a:solidFill>
            <a:srgbClr val="E2F2F1"/>
          </a:solidFill>
          <a:ln>
            <a:solidFill>
              <a:srgbClr val="157E83"/>
            </a:solidFill>
          </a:ln>
        </p:spPr>
        <p:txBody>
          <a:bodyPr wrap="square" lIns="0" tIns="0" rIns="0" bIns="0" rtlCol="0" anchor="ctr"/>
          <a:lstStyle/>
          <a:p>
            <a:pPr marL="0" indent="0" algn="ctr">
              <a:buNone/>
            </a:pPr>
            <a:r>
              <a:rPr lang="en-US" sz="1400" b="1" dirty="0">
                <a:solidFill>
                  <a:srgbClr val="008080"/>
                </a:solidFill>
              </a:rPr>
              <a:t>METHODOLOGICAL LOGIC</a:t>
            </a:r>
            <a:endParaRPr lang="en-US" sz="1400" dirty="0"/>
          </a:p>
        </p:txBody>
      </p:sp>
      <p:sp>
        <p:nvSpPr>
          <p:cNvPr id="16" name="Text 14"/>
          <p:cNvSpPr/>
          <p:nvPr/>
        </p:nvSpPr>
        <p:spPr>
          <a:xfrm>
            <a:off x="6583680" y="2697480"/>
            <a:ext cx="1874520" cy="1051560"/>
          </a:xfrm>
          <a:prstGeom prst="rect">
            <a:avLst/>
          </a:prstGeom>
          <a:noFill/>
          <a:ln/>
          <a:effectLst/>
        </p:spPr>
        <p:txBody>
          <a:bodyPr wrap="square" lIns="0" tIns="0" rIns="0" bIns="0" rtlCol="0" anchor="ctr"/>
          <a:lstStyle/>
          <a:p>
            <a:pPr marL="0" indent="0" algn="ctr">
              <a:buNone/>
            </a:pPr>
            <a:r>
              <a:rPr lang="en-US" sz="1200" dirty="0">
                <a:solidFill>
                  <a:srgbClr val="333333"/>
                </a:solidFill>
              </a:rPr>
              <a:t>Explanatory &amp; retroductive reasoning</a:t>
            </a:r>
            <a:endParaRPr lang="en-US" sz="1200" dirty="0"/>
          </a:p>
          <a:p>
            <a:pPr marL="0" indent="0" algn="ctr">
              <a:buNone/>
            </a:pPr>
            <a:r>
              <a:rPr lang="en-US" sz="1200" dirty="0">
                <a:solidFill>
                  <a:srgbClr val="333333"/>
                </a:solidFill>
              </a:rPr>
              <a:t>Move from observed experiences to plausible mechanisms</a:t>
            </a:r>
            <a:endParaRPr lang="en-US" sz="1200" dirty="0"/>
          </a:p>
        </p:txBody>
      </p:sp>
      <p:sp>
        <p:nvSpPr>
          <p:cNvPr id="17" name="Shape 15"/>
          <p:cNvSpPr/>
          <p:nvPr/>
        </p:nvSpPr>
        <p:spPr>
          <a:xfrm>
            <a:off x="8686800" y="2880360"/>
            <a:ext cx="502920" cy="347472"/>
          </a:xfrm>
          <a:prstGeom prst="rightArrow">
            <a:avLst/>
          </a:prstGeom>
          <a:solidFill>
            <a:srgbClr val="008080"/>
          </a:solidFill>
          <a:ln w="12700">
            <a:solidFill>
              <a:srgbClr val="008080"/>
            </a:solidFill>
            <a:prstDash val="solid"/>
          </a:ln>
        </p:spPr>
        <p:txBody>
          <a:bodyPr/>
          <a:lstStyle/>
          <a:p>
            <a:endParaRPr lang="en-GB"/>
          </a:p>
        </p:txBody>
      </p:sp>
      <p:sp>
        <p:nvSpPr>
          <p:cNvPr id="18" name="Shape 16"/>
          <p:cNvSpPr/>
          <p:nvPr/>
        </p:nvSpPr>
        <p:spPr>
          <a:xfrm>
            <a:off x="9281160" y="1965960"/>
            <a:ext cx="2240280" cy="2240280"/>
          </a:xfrm>
          <a:prstGeom prst="roundRect">
            <a:avLst>
              <a:gd name="adj" fmla="val 2041"/>
            </a:avLst>
          </a:prstGeom>
          <a:solidFill>
            <a:srgbClr val="F4F8FA"/>
          </a:solidFill>
          <a:ln w="15240">
            <a:solidFill>
              <a:srgbClr val="008080"/>
            </a:solidFill>
            <a:prstDash val="solid"/>
          </a:ln>
        </p:spPr>
        <p:txBody>
          <a:bodyPr/>
          <a:lstStyle/>
          <a:p>
            <a:endParaRPr lang="en-GB"/>
          </a:p>
        </p:txBody>
      </p:sp>
      <p:sp>
        <p:nvSpPr>
          <p:cNvPr id="19" name="Text 17"/>
          <p:cNvSpPr/>
          <p:nvPr/>
        </p:nvSpPr>
        <p:spPr>
          <a:xfrm>
            <a:off x="9390888" y="2054821"/>
            <a:ext cx="2011680" cy="498935"/>
          </a:xfrm>
          <a:prstGeom prst="rect">
            <a:avLst/>
          </a:prstGeom>
          <a:solidFill>
            <a:srgbClr val="E7F3EA"/>
          </a:solidFill>
          <a:ln>
            <a:solidFill>
              <a:srgbClr val="508C65"/>
            </a:solidFill>
          </a:ln>
        </p:spPr>
        <p:txBody>
          <a:bodyPr wrap="square" lIns="0" tIns="0" rIns="0" bIns="0" rtlCol="0" anchor="ctr"/>
          <a:lstStyle/>
          <a:p>
            <a:pPr marL="0" indent="0" algn="ctr">
              <a:buNone/>
            </a:pPr>
            <a:r>
              <a:rPr lang="en-US" sz="1400" b="1" dirty="0">
                <a:solidFill>
                  <a:srgbClr val="008080"/>
                </a:solidFill>
              </a:rPr>
              <a:t>RESEARCH STRATEGY &amp; METHODS</a:t>
            </a:r>
            <a:endParaRPr lang="en-US" sz="1400" dirty="0"/>
          </a:p>
        </p:txBody>
      </p:sp>
      <p:sp>
        <p:nvSpPr>
          <p:cNvPr id="20" name="Text 18"/>
          <p:cNvSpPr/>
          <p:nvPr/>
        </p:nvSpPr>
        <p:spPr>
          <a:xfrm>
            <a:off x="9439951" y="2664584"/>
            <a:ext cx="1874520" cy="1399627"/>
          </a:xfrm>
          <a:prstGeom prst="rect">
            <a:avLst/>
          </a:prstGeom>
          <a:noFill/>
          <a:ln>
            <a:solidFill>
              <a:srgbClr val="002060"/>
            </a:solidFill>
          </a:ln>
        </p:spPr>
        <p:txBody>
          <a:bodyPr wrap="square" lIns="0" tIns="0" rIns="0" bIns="0" rtlCol="0" anchor="ctr"/>
          <a:lstStyle/>
          <a:p>
            <a:pPr marL="0" indent="0" algn="ctr">
              <a:buNone/>
            </a:pPr>
            <a:r>
              <a:rPr lang="en-US" sz="1200" dirty="0">
                <a:solidFill>
                  <a:srgbClr val="333333"/>
                </a:solidFill>
              </a:rPr>
              <a:t>Qualitative case-study strategy</a:t>
            </a:r>
            <a:endParaRPr lang="en-US" sz="1200" dirty="0"/>
          </a:p>
          <a:p>
            <a:pPr marL="0" indent="0" algn="ctr">
              <a:buNone/>
            </a:pPr>
            <a:r>
              <a:rPr lang="en-US" sz="1200" dirty="0">
                <a:solidFill>
                  <a:srgbClr val="333333"/>
                </a:solidFill>
              </a:rPr>
              <a:t>Semi-structured interviews + contextual/documentary evidence</a:t>
            </a:r>
            <a:endParaRPr lang="en-US" sz="1200" dirty="0"/>
          </a:p>
          <a:p>
            <a:pPr marL="0" indent="0" algn="ctr">
              <a:buNone/>
            </a:pPr>
            <a:r>
              <a:rPr lang="en-US" sz="1200" dirty="0">
                <a:solidFill>
                  <a:srgbClr val="333333"/>
                </a:solidFill>
              </a:rPr>
              <a:t>Thematic analysis informed by retroductive reasoning</a:t>
            </a:r>
            <a:endParaRPr lang="en-US" sz="1200" dirty="0"/>
          </a:p>
        </p:txBody>
      </p:sp>
      <p:sp>
        <p:nvSpPr>
          <p:cNvPr id="21" name="Shape 19"/>
          <p:cNvSpPr/>
          <p:nvPr/>
        </p:nvSpPr>
        <p:spPr>
          <a:xfrm>
            <a:off x="1234440" y="4800600"/>
            <a:ext cx="9738360" cy="841248"/>
          </a:xfrm>
          <a:prstGeom prst="roundRect">
            <a:avLst>
              <a:gd name="adj" fmla="val 5435"/>
            </a:avLst>
          </a:prstGeom>
          <a:solidFill>
            <a:srgbClr val="E6F4EA"/>
          </a:solidFill>
          <a:ln w="15240">
            <a:solidFill>
              <a:srgbClr val="008080"/>
            </a:solidFill>
            <a:prstDash val="solid"/>
          </a:ln>
        </p:spPr>
        <p:txBody>
          <a:bodyPr/>
          <a:lstStyle/>
          <a:p>
            <a:endParaRPr lang="en-GB"/>
          </a:p>
        </p:txBody>
      </p:sp>
      <p:sp>
        <p:nvSpPr>
          <p:cNvPr id="22" name="Text 20"/>
          <p:cNvSpPr/>
          <p:nvPr/>
        </p:nvSpPr>
        <p:spPr>
          <a:xfrm>
            <a:off x="1508760" y="5056632"/>
            <a:ext cx="9189720" cy="320040"/>
          </a:xfrm>
          <a:prstGeom prst="rect">
            <a:avLst/>
          </a:prstGeom>
          <a:noFill/>
          <a:ln/>
        </p:spPr>
        <p:txBody>
          <a:bodyPr wrap="square" lIns="0" tIns="0" rIns="0" bIns="0" rtlCol="0" anchor="ctr"/>
          <a:lstStyle/>
          <a:p>
            <a:pPr marL="0" indent="0" algn="ctr">
              <a:buNone/>
            </a:pPr>
            <a:r>
              <a:rPr lang="en-US" sz="1400" b="1" dirty="0">
                <a:solidFill>
                  <a:srgbClr val="162C4A"/>
                </a:solidFill>
              </a:rPr>
              <a:t>Alignment with my question: explain how underlying organisational mechanisms shape inter-visit travel time and how their effects are experienced by community care staff.</a:t>
            </a:r>
            <a:endParaRPr lang="en-US" sz="1400" dirty="0"/>
          </a:p>
        </p:txBody>
      </p:sp>
      <p:sp>
        <p:nvSpPr>
          <p:cNvPr id="23" name="Text 21"/>
          <p:cNvSpPr/>
          <p:nvPr/>
        </p:nvSpPr>
        <p:spPr>
          <a:xfrm>
            <a:off x="2194560" y="5897880"/>
            <a:ext cx="7772400" cy="274320"/>
          </a:xfrm>
          <a:prstGeom prst="rect">
            <a:avLst/>
          </a:prstGeom>
          <a:noFill/>
          <a:ln/>
        </p:spPr>
        <p:txBody>
          <a:bodyPr wrap="square" lIns="0" tIns="0" rIns="0" bIns="0" rtlCol="0" anchor="ctr"/>
          <a:lstStyle/>
          <a:p>
            <a:pPr marL="0" indent="0" algn="ctr">
              <a:buNone/>
            </a:pPr>
            <a:r>
              <a:rPr lang="en-US" sz="1350" i="1" dirty="0">
                <a:solidFill>
                  <a:srgbClr val="162C4A"/>
                </a:solidFill>
              </a:rPr>
              <a:t>Philosophy informs methodological logic, which then guides research strategy, methods and analysis.</a:t>
            </a:r>
            <a:endParaRPr lang="en-US" sz="1350" dirty="0"/>
          </a:p>
        </p:txBody>
      </p:sp>
      <p:sp>
        <p:nvSpPr>
          <p:cNvPr id="24" name="Text 22"/>
          <p:cNvSpPr/>
          <p:nvPr/>
        </p:nvSpPr>
        <p:spPr>
          <a:xfrm>
            <a:off x="7543800" y="6473952"/>
            <a:ext cx="4069080" cy="164592"/>
          </a:xfrm>
          <a:prstGeom prst="rect">
            <a:avLst/>
          </a:prstGeom>
          <a:noFill/>
          <a:ln/>
        </p:spPr>
        <p:txBody>
          <a:bodyPr wrap="square" lIns="0" tIns="0" rIns="0" bIns="0" rtlCol="0" anchor="ctr"/>
          <a:lstStyle/>
          <a:p>
            <a:pPr marL="0" indent="0" algn="r">
              <a:buNone/>
            </a:pPr>
            <a:r>
              <a:rPr lang="en-US" sz="850" i="1" dirty="0">
                <a:solidFill>
                  <a:srgbClr val="5A5A5A"/>
                </a:solidFill>
              </a:rPr>
              <a:t>Saunders et al. (2023); Fletcher (2017)</a:t>
            </a:r>
            <a:endParaRPr lang="en-US" sz="850" dirty="0"/>
          </a:p>
        </p:txBody>
      </p:sp>
    </p:spTree>
    <p:extLst>
      <p:ext uri="{BB962C8B-B14F-4D97-AF65-F5344CB8AC3E}">
        <p14:creationId xmlns:p14="http://schemas.microsoft.com/office/powerpoint/2010/main" val="6654840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2920" y="256032"/>
            <a:ext cx="10698480" cy="502920"/>
          </a:xfrm>
          <a:prstGeom prst="rect">
            <a:avLst/>
          </a:prstGeom>
          <a:noFill/>
        </p:spPr>
        <p:txBody>
          <a:bodyPr wrap="none">
            <a:spAutoFit/>
          </a:bodyPr>
          <a:lstStyle/>
          <a:p>
            <a:pPr>
              <a:defRPr sz="2700" b="1">
                <a:solidFill>
                  <a:srgbClr val="162C4A"/>
                </a:solidFill>
                <a:latin typeface="Aptos Display"/>
              </a:defRPr>
            </a:pPr>
            <a:r>
              <a:t>Axiology, Ethics and Research Quality</a:t>
            </a:r>
          </a:p>
        </p:txBody>
      </p:sp>
      <p:sp>
        <p:nvSpPr>
          <p:cNvPr id="3" name="TextBox 2"/>
          <p:cNvSpPr txBox="1"/>
          <p:nvPr/>
        </p:nvSpPr>
        <p:spPr>
          <a:xfrm>
            <a:off x="11292840" y="274320"/>
            <a:ext cx="411480" cy="320040"/>
          </a:xfrm>
          <a:prstGeom prst="rect">
            <a:avLst/>
          </a:prstGeom>
          <a:noFill/>
        </p:spPr>
        <p:txBody>
          <a:bodyPr wrap="none">
            <a:spAutoFit/>
          </a:bodyPr>
          <a:lstStyle/>
          <a:p>
            <a:pPr algn="r">
              <a:defRPr sz="1300">
                <a:solidFill>
                  <a:srgbClr val="5A5A5A"/>
                </a:solidFill>
              </a:defRPr>
            </a:pPr>
            <a:r>
              <a:t>11</a:t>
            </a:r>
          </a:p>
        </p:txBody>
      </p:sp>
      <p:sp>
        <p:nvSpPr>
          <p:cNvPr id="4" name="Rectangle 3"/>
          <p:cNvSpPr/>
          <p:nvPr/>
        </p:nvSpPr>
        <p:spPr>
          <a:xfrm>
            <a:off x="502920" y="804672"/>
            <a:ext cx="11155680" cy="32004"/>
          </a:xfrm>
          <a:prstGeom prst="rect">
            <a:avLst/>
          </a:prstGeom>
          <a:solidFill>
            <a:srgbClr val="0080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658368" y="987552"/>
            <a:ext cx="10881360" cy="658368"/>
          </a:xfrm>
          <a:prstGeom prst="roundRect">
            <a:avLst/>
          </a:prstGeom>
          <a:solidFill>
            <a:srgbClr val="EBF3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600" i="1">
                <a:solidFill>
                  <a:srgbClr val="162C4A"/>
                </a:solidFill>
                <a:latin typeface="Aptos"/>
              </a:defRPr>
            </a:pPr>
            <a:r>
              <a:t>My professional experience is a source of insight, but it also requires reflexivity, ethical safeguards and transparent procedures to protect research quality.</a:t>
            </a:r>
          </a:p>
        </p:txBody>
      </p:sp>
      <p:sp>
        <p:nvSpPr>
          <p:cNvPr id="6" name="Rounded Rectangle 5"/>
          <p:cNvSpPr/>
          <p:nvPr/>
        </p:nvSpPr>
        <p:spPr>
          <a:xfrm>
            <a:off x="640080" y="1874519"/>
            <a:ext cx="3383280" cy="3611880"/>
          </a:xfrm>
          <a:prstGeom prst="roundRect">
            <a:avLst/>
          </a:prstGeom>
          <a:ln/>
        </p:spPr>
        <p:style>
          <a:lnRef idx="1">
            <a:schemeClr val="accent1"/>
          </a:lnRef>
          <a:fillRef idx="2">
            <a:schemeClr val="accent1"/>
          </a:fillRef>
          <a:effectRef idx="1">
            <a:schemeClr val="accent1"/>
          </a:effectRef>
          <a:fontRef idx="minor">
            <a:schemeClr val="dk1"/>
          </a:fontRef>
        </p:style>
        <p:txBody>
          <a:bodyPr lIns="164592" tIns="109728" rIns="164592" rtlCol="0" anchor="t"/>
          <a:lstStyle/>
          <a:p>
            <a:pPr algn="ctr">
              <a:defRPr sz="1700" b="1">
                <a:solidFill>
                  <a:srgbClr val="162C4A"/>
                </a:solidFill>
                <a:latin typeface="Aptos"/>
              </a:defRPr>
            </a:pPr>
            <a:r>
              <a:t>Axiology &amp; Reflexivity</a:t>
            </a:r>
          </a:p>
          <a:p>
            <a:pPr>
              <a:spcBef>
                <a:spcPts val="500"/>
              </a:spcBef>
              <a:defRPr sz="1300">
                <a:solidFill>
                  <a:srgbClr val="282828"/>
                </a:solidFill>
                <a:latin typeface="Aptos"/>
              </a:defRPr>
            </a:pPr>
            <a:r>
              <a:t>• Professional experience informs problem identification</a:t>
            </a:r>
          </a:p>
          <a:p>
            <a:pPr>
              <a:spcBef>
                <a:spcPts val="500"/>
              </a:spcBef>
              <a:defRPr sz="1300">
                <a:solidFill>
                  <a:srgbClr val="282828"/>
                </a:solidFill>
                <a:latin typeface="Aptos"/>
              </a:defRPr>
            </a:pPr>
            <a:r>
              <a:t>• Values may shape interpretation</a:t>
            </a:r>
          </a:p>
          <a:p>
            <a:pPr>
              <a:spcBef>
                <a:spcPts val="500"/>
              </a:spcBef>
              <a:defRPr sz="1300">
                <a:solidFill>
                  <a:srgbClr val="282828"/>
                </a:solidFill>
                <a:latin typeface="Aptos"/>
              </a:defRPr>
            </a:pPr>
            <a:r>
              <a:t>• Reflexive notes make assumptions visible</a:t>
            </a:r>
          </a:p>
          <a:p>
            <a:pPr>
              <a:spcBef>
                <a:spcPts val="500"/>
              </a:spcBef>
              <a:defRPr sz="1300">
                <a:solidFill>
                  <a:srgbClr val="282828"/>
                </a:solidFill>
                <a:latin typeface="Aptos"/>
              </a:defRPr>
            </a:pPr>
            <a:r>
              <a:t>• Researcher positioning is acknowledged</a:t>
            </a:r>
          </a:p>
        </p:txBody>
      </p:sp>
      <p:sp>
        <p:nvSpPr>
          <p:cNvPr id="7" name="Rounded Rectangle 6"/>
          <p:cNvSpPr/>
          <p:nvPr/>
        </p:nvSpPr>
        <p:spPr>
          <a:xfrm>
            <a:off x="4407408" y="1874519"/>
            <a:ext cx="3383280" cy="3611880"/>
          </a:xfrm>
          <a:prstGeom prst="roundRect">
            <a:avLst/>
          </a:prstGeom>
          <a:solidFill>
            <a:srgbClr val="E6F5EB"/>
          </a:solidFill>
          <a:ln w="15240">
            <a:solidFill>
              <a:srgbClr val="008080"/>
            </a:solidFill>
          </a:ln>
        </p:spPr>
        <p:style>
          <a:lnRef idx="1">
            <a:schemeClr val="accent1"/>
          </a:lnRef>
          <a:fillRef idx="3">
            <a:schemeClr val="accent1"/>
          </a:fillRef>
          <a:effectRef idx="2">
            <a:schemeClr val="accent1"/>
          </a:effectRef>
          <a:fontRef idx="minor">
            <a:schemeClr val="lt1"/>
          </a:fontRef>
        </p:style>
        <p:txBody>
          <a:bodyPr lIns="164592" tIns="109728" rIns="164592" rtlCol="0" anchor="t"/>
          <a:lstStyle/>
          <a:p>
            <a:pPr algn="ctr">
              <a:defRPr sz="1700" b="1">
                <a:solidFill>
                  <a:srgbClr val="162C4A"/>
                </a:solidFill>
                <a:latin typeface="Aptos"/>
              </a:defRPr>
            </a:pPr>
            <a:r>
              <a:t>Ethical Safeguards</a:t>
            </a:r>
          </a:p>
          <a:p>
            <a:pPr>
              <a:spcBef>
                <a:spcPts val="500"/>
              </a:spcBef>
              <a:defRPr sz="1300">
                <a:solidFill>
                  <a:srgbClr val="282828"/>
                </a:solidFill>
                <a:latin typeface="Aptos"/>
              </a:defRPr>
            </a:pPr>
            <a:r>
              <a:t>• Informed and voluntary consent</a:t>
            </a:r>
          </a:p>
          <a:p>
            <a:pPr>
              <a:spcBef>
                <a:spcPts val="500"/>
              </a:spcBef>
              <a:defRPr sz="1300">
                <a:solidFill>
                  <a:srgbClr val="282828"/>
                </a:solidFill>
                <a:latin typeface="Aptos"/>
              </a:defRPr>
            </a:pPr>
            <a:r>
              <a:t>• Confidentiality and anonymisation</a:t>
            </a:r>
          </a:p>
          <a:p>
            <a:pPr>
              <a:spcBef>
                <a:spcPts val="500"/>
              </a:spcBef>
              <a:defRPr sz="1300">
                <a:solidFill>
                  <a:srgbClr val="282828"/>
                </a:solidFill>
                <a:latin typeface="Aptos"/>
              </a:defRPr>
            </a:pPr>
            <a:r>
              <a:t>• Right to withdraw</a:t>
            </a:r>
          </a:p>
          <a:p>
            <a:pPr>
              <a:spcBef>
                <a:spcPts val="500"/>
              </a:spcBef>
              <a:defRPr sz="1300">
                <a:solidFill>
                  <a:srgbClr val="282828"/>
                </a:solidFill>
                <a:latin typeface="Aptos"/>
              </a:defRPr>
            </a:pPr>
            <a:r>
              <a:t>• Secure data handling</a:t>
            </a:r>
          </a:p>
          <a:p>
            <a:pPr>
              <a:spcBef>
                <a:spcPts val="500"/>
              </a:spcBef>
              <a:defRPr sz="1300">
                <a:solidFill>
                  <a:srgbClr val="282828"/>
                </a:solidFill>
                <a:latin typeface="Aptos"/>
              </a:defRPr>
            </a:pPr>
            <a:r>
              <a:t>• Avoidance of organisational harm</a:t>
            </a:r>
          </a:p>
        </p:txBody>
      </p:sp>
      <p:sp>
        <p:nvSpPr>
          <p:cNvPr id="8" name="Rounded Rectangle 7"/>
          <p:cNvSpPr/>
          <p:nvPr/>
        </p:nvSpPr>
        <p:spPr>
          <a:xfrm>
            <a:off x="8174736" y="1874519"/>
            <a:ext cx="3383280" cy="3611880"/>
          </a:xfrm>
          <a:prstGeom prst="roundRect">
            <a:avLst/>
          </a:prstGeom>
          <a:ln/>
        </p:spPr>
        <p:style>
          <a:lnRef idx="1">
            <a:schemeClr val="accent3"/>
          </a:lnRef>
          <a:fillRef idx="2">
            <a:schemeClr val="accent3"/>
          </a:fillRef>
          <a:effectRef idx="1">
            <a:schemeClr val="accent3"/>
          </a:effectRef>
          <a:fontRef idx="minor">
            <a:schemeClr val="dk1"/>
          </a:fontRef>
        </p:style>
        <p:txBody>
          <a:bodyPr lIns="164592" tIns="109728" rIns="164592" rtlCol="0" anchor="t"/>
          <a:lstStyle/>
          <a:p>
            <a:pPr algn="ctr">
              <a:defRPr sz="1700" b="1">
                <a:solidFill>
                  <a:srgbClr val="162C4A"/>
                </a:solidFill>
                <a:latin typeface="Aptos"/>
              </a:defRPr>
            </a:pPr>
            <a:r>
              <a:t>Trustworthiness</a:t>
            </a:r>
          </a:p>
          <a:p>
            <a:pPr>
              <a:spcBef>
                <a:spcPts val="500"/>
              </a:spcBef>
              <a:defRPr sz="1300">
                <a:solidFill>
                  <a:srgbClr val="282828"/>
                </a:solidFill>
                <a:latin typeface="Aptos"/>
              </a:defRPr>
            </a:pPr>
            <a:r>
              <a:t>• Credibility</a:t>
            </a:r>
          </a:p>
          <a:p>
            <a:pPr>
              <a:spcBef>
                <a:spcPts val="500"/>
              </a:spcBef>
              <a:defRPr sz="1300">
                <a:solidFill>
                  <a:srgbClr val="282828"/>
                </a:solidFill>
                <a:latin typeface="Aptos"/>
              </a:defRPr>
            </a:pPr>
            <a:r>
              <a:t>• Dependability</a:t>
            </a:r>
          </a:p>
          <a:p>
            <a:pPr>
              <a:spcBef>
                <a:spcPts val="500"/>
              </a:spcBef>
              <a:defRPr sz="1300">
                <a:solidFill>
                  <a:srgbClr val="282828"/>
                </a:solidFill>
                <a:latin typeface="Aptos"/>
              </a:defRPr>
            </a:pPr>
            <a:r>
              <a:t>• Confirmability</a:t>
            </a:r>
          </a:p>
          <a:p>
            <a:pPr>
              <a:spcBef>
                <a:spcPts val="500"/>
              </a:spcBef>
              <a:defRPr sz="1300">
                <a:solidFill>
                  <a:srgbClr val="282828"/>
                </a:solidFill>
                <a:latin typeface="Aptos"/>
              </a:defRPr>
            </a:pPr>
            <a:r>
              <a:t>• Transferability</a:t>
            </a:r>
          </a:p>
          <a:p>
            <a:pPr>
              <a:spcBef>
                <a:spcPts val="500"/>
              </a:spcBef>
              <a:defRPr sz="1300">
                <a:solidFill>
                  <a:srgbClr val="282828"/>
                </a:solidFill>
                <a:latin typeface="Aptos"/>
              </a:defRPr>
            </a:pPr>
            <a:r>
              <a:t>• Transparent analytic decisions</a:t>
            </a:r>
          </a:p>
        </p:txBody>
      </p:sp>
      <p:sp>
        <p:nvSpPr>
          <p:cNvPr id="9" name="TextBox 8"/>
          <p:cNvSpPr txBox="1"/>
          <p:nvPr/>
        </p:nvSpPr>
        <p:spPr>
          <a:xfrm>
            <a:off x="822960" y="5715000"/>
            <a:ext cx="10424160" cy="411480"/>
          </a:xfrm>
          <a:prstGeom prst="rect">
            <a:avLst/>
          </a:prstGeom>
          <a:noFill/>
        </p:spPr>
        <p:txBody>
          <a:bodyPr wrap="none">
            <a:spAutoFit/>
          </a:bodyPr>
          <a:lstStyle/>
          <a:p>
            <a:pPr algn="ctr">
              <a:defRPr sz="1500" b="1">
                <a:solidFill>
                  <a:srgbClr val="008080"/>
                </a:solidFill>
              </a:defRPr>
            </a:pPr>
            <a:r>
              <a:t>Research quality is strengthened by reflexive transparency rather than by claiming complete researcher neutrality.</a:t>
            </a:r>
          </a:p>
        </p:txBody>
      </p:sp>
      <p:sp>
        <p:nvSpPr>
          <p:cNvPr id="10" name="TextBox 9"/>
          <p:cNvSpPr txBox="1"/>
          <p:nvPr/>
        </p:nvSpPr>
        <p:spPr>
          <a:xfrm>
            <a:off x="566928" y="6528816"/>
            <a:ext cx="10972800" cy="219456"/>
          </a:xfrm>
          <a:prstGeom prst="rect">
            <a:avLst/>
          </a:prstGeom>
          <a:noFill/>
        </p:spPr>
        <p:txBody>
          <a:bodyPr wrap="none">
            <a:spAutoFit/>
          </a:bodyPr>
          <a:lstStyle/>
          <a:p>
            <a:pPr>
              <a:defRPr sz="850" i="1"/>
            </a:pPr>
            <a:r>
              <a:t>Source: Tracy (2010).</a:t>
            </a:r>
          </a:p>
        </p:txBody>
      </p:sp>
    </p:spTree>
    <p:extLst>
      <p:ext uri="{BB962C8B-B14F-4D97-AF65-F5344CB8AC3E}">
        <p14:creationId xmlns:p14="http://schemas.microsoft.com/office/powerpoint/2010/main" val="17628701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2920" y="256032"/>
            <a:ext cx="10698480" cy="502920"/>
          </a:xfrm>
          <a:prstGeom prst="rect">
            <a:avLst/>
          </a:prstGeom>
          <a:noFill/>
        </p:spPr>
        <p:txBody>
          <a:bodyPr wrap="none">
            <a:spAutoFit/>
          </a:bodyPr>
          <a:lstStyle/>
          <a:p>
            <a:pPr>
              <a:defRPr sz="2700" b="1">
                <a:solidFill>
                  <a:srgbClr val="162C4A"/>
                </a:solidFill>
                <a:latin typeface="Aptos Display"/>
              </a:defRPr>
            </a:pPr>
            <a:r>
              <a:t>Conceptual Framework: From Mechanisms to Outcomes</a:t>
            </a:r>
          </a:p>
        </p:txBody>
      </p:sp>
      <p:sp>
        <p:nvSpPr>
          <p:cNvPr id="3" name="TextBox 2"/>
          <p:cNvSpPr txBox="1"/>
          <p:nvPr/>
        </p:nvSpPr>
        <p:spPr>
          <a:xfrm>
            <a:off x="11292840" y="274320"/>
            <a:ext cx="411480" cy="320040"/>
          </a:xfrm>
          <a:prstGeom prst="rect">
            <a:avLst/>
          </a:prstGeom>
          <a:noFill/>
        </p:spPr>
        <p:txBody>
          <a:bodyPr wrap="none">
            <a:spAutoFit/>
          </a:bodyPr>
          <a:lstStyle/>
          <a:p>
            <a:pPr algn="r">
              <a:defRPr sz="1300">
                <a:solidFill>
                  <a:srgbClr val="5A5A5A"/>
                </a:solidFill>
              </a:defRPr>
            </a:pPr>
            <a:r>
              <a:t>12</a:t>
            </a:r>
          </a:p>
        </p:txBody>
      </p:sp>
      <p:sp>
        <p:nvSpPr>
          <p:cNvPr id="4" name="Rectangle 3"/>
          <p:cNvSpPr/>
          <p:nvPr/>
        </p:nvSpPr>
        <p:spPr>
          <a:xfrm>
            <a:off x="502920" y="804672"/>
            <a:ext cx="11155680" cy="32004"/>
          </a:xfrm>
          <a:prstGeom prst="rect">
            <a:avLst/>
          </a:prstGeom>
          <a:solidFill>
            <a:srgbClr val="0080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658368" y="987552"/>
            <a:ext cx="10881360" cy="658368"/>
          </a:xfrm>
          <a:prstGeom prst="roundRect">
            <a:avLst/>
          </a:prstGeom>
          <a:solidFill>
            <a:srgbClr val="EBF3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600" i="1">
                <a:solidFill>
                  <a:srgbClr val="162C4A"/>
                </a:solidFill>
                <a:latin typeface="Aptos"/>
              </a:defRPr>
            </a:pPr>
            <a:r>
              <a:t>Critical Realism directs attention beyond observable travel time to investigate how organisational mechanisms may shape operational and psychological consequences.</a:t>
            </a:r>
          </a:p>
        </p:txBody>
      </p:sp>
      <p:sp>
        <p:nvSpPr>
          <p:cNvPr id="6" name="Rounded Rectangle 5"/>
          <p:cNvSpPr/>
          <p:nvPr/>
        </p:nvSpPr>
        <p:spPr>
          <a:xfrm>
            <a:off x="411480" y="2057400"/>
            <a:ext cx="1965960" cy="2788920"/>
          </a:xfrm>
          <a:prstGeom prst="roundRect">
            <a:avLst/>
          </a:prstGeom>
          <a:ln/>
        </p:spPr>
        <p:style>
          <a:lnRef idx="1">
            <a:schemeClr val="accent6"/>
          </a:lnRef>
          <a:fillRef idx="2">
            <a:schemeClr val="accent6"/>
          </a:fillRef>
          <a:effectRef idx="1">
            <a:schemeClr val="accent6"/>
          </a:effectRef>
          <a:fontRef idx="minor">
            <a:schemeClr val="dk1"/>
          </a:fontRef>
        </p:style>
        <p:txBody>
          <a:bodyPr rtlCol="0" anchor="ctr"/>
          <a:lstStyle/>
          <a:p>
            <a:pPr algn="ctr">
              <a:defRPr sz="1600" b="1">
                <a:solidFill>
                  <a:srgbClr val="162C4A"/>
                </a:solidFill>
              </a:defRPr>
            </a:pPr>
            <a:r>
              <a:t>Organisational</a:t>
            </a:r>
            <a:br/>
            <a:r>
              <a:t>Mechanisms</a:t>
            </a:r>
          </a:p>
          <a:p>
            <a:pPr algn="ctr">
              <a:spcBef>
                <a:spcPts val="700"/>
              </a:spcBef>
              <a:defRPr sz="1150"/>
            </a:pPr>
            <a:r>
              <a:t>Scheduling</a:t>
            </a:r>
          </a:p>
          <a:p>
            <a:pPr algn="ctr">
              <a:spcBef>
                <a:spcPts val="700"/>
              </a:spcBef>
              <a:defRPr sz="1150"/>
            </a:pPr>
            <a:r>
              <a:t>Route planning</a:t>
            </a:r>
          </a:p>
          <a:p>
            <a:pPr algn="ctr">
              <a:spcBef>
                <a:spcPts val="700"/>
              </a:spcBef>
              <a:defRPr sz="1150"/>
            </a:pPr>
            <a:r>
              <a:t>Workforce capacity</a:t>
            </a:r>
          </a:p>
          <a:p>
            <a:pPr algn="ctr">
              <a:spcBef>
                <a:spcPts val="700"/>
              </a:spcBef>
              <a:defRPr sz="1150"/>
            </a:pPr>
            <a:r>
              <a:t>Commissioning</a:t>
            </a:r>
          </a:p>
        </p:txBody>
      </p:sp>
      <p:sp>
        <p:nvSpPr>
          <p:cNvPr id="7" name="TextBox 6"/>
          <p:cNvSpPr txBox="1"/>
          <p:nvPr/>
        </p:nvSpPr>
        <p:spPr>
          <a:xfrm>
            <a:off x="2386584" y="3154680"/>
            <a:ext cx="329184" cy="365760"/>
          </a:xfrm>
          <a:prstGeom prst="rect">
            <a:avLst/>
          </a:prstGeom>
          <a:noFill/>
        </p:spPr>
        <p:txBody>
          <a:bodyPr wrap="none">
            <a:spAutoFit/>
          </a:bodyPr>
          <a:lstStyle/>
          <a:p>
            <a:pPr algn="ctr">
              <a:defRPr sz="2400">
                <a:solidFill>
                  <a:srgbClr val="008080"/>
                </a:solidFill>
              </a:defRPr>
            </a:pPr>
            <a:r>
              <a:t>→</a:t>
            </a:r>
          </a:p>
        </p:txBody>
      </p:sp>
      <p:sp>
        <p:nvSpPr>
          <p:cNvPr id="8" name="Rounded Rectangle 7"/>
          <p:cNvSpPr/>
          <p:nvPr/>
        </p:nvSpPr>
        <p:spPr>
          <a:xfrm>
            <a:off x="2743200" y="2057400"/>
            <a:ext cx="1965960" cy="2788920"/>
          </a:xfrm>
          <a:prstGeom prst="roundRect">
            <a:avLst/>
          </a:prstGeom>
          <a:ln/>
        </p:spPr>
        <p:style>
          <a:lnRef idx="1">
            <a:schemeClr val="accent5"/>
          </a:lnRef>
          <a:fillRef idx="2">
            <a:schemeClr val="accent5"/>
          </a:fillRef>
          <a:effectRef idx="1">
            <a:schemeClr val="accent5"/>
          </a:effectRef>
          <a:fontRef idx="minor">
            <a:schemeClr val="dk1"/>
          </a:fontRef>
        </p:style>
        <p:txBody>
          <a:bodyPr rtlCol="0" anchor="ctr"/>
          <a:lstStyle/>
          <a:p>
            <a:pPr algn="ctr">
              <a:defRPr sz="1600" b="1">
                <a:solidFill>
                  <a:srgbClr val="162C4A"/>
                </a:solidFill>
              </a:defRPr>
            </a:pPr>
            <a:r>
              <a:t>Inter-Visit</a:t>
            </a:r>
            <a:br/>
            <a:r>
              <a:t>Travel Time</a:t>
            </a:r>
          </a:p>
          <a:p>
            <a:pPr algn="ctr">
              <a:spcBef>
                <a:spcPts val="700"/>
              </a:spcBef>
              <a:defRPr sz="1150"/>
            </a:pPr>
            <a:r>
              <a:t>Distance</a:t>
            </a:r>
          </a:p>
          <a:p>
            <a:pPr algn="ctr">
              <a:spcBef>
                <a:spcPts val="700"/>
              </a:spcBef>
              <a:defRPr sz="1150"/>
            </a:pPr>
            <a:r>
              <a:t>Traffic</a:t>
            </a:r>
          </a:p>
          <a:p>
            <a:pPr algn="ctr">
              <a:spcBef>
                <a:spcPts val="700"/>
              </a:spcBef>
              <a:defRPr sz="1150"/>
            </a:pPr>
            <a:r>
              <a:t>Visit sequencing</a:t>
            </a:r>
          </a:p>
        </p:txBody>
      </p:sp>
      <p:sp>
        <p:nvSpPr>
          <p:cNvPr id="9" name="TextBox 8"/>
          <p:cNvSpPr txBox="1"/>
          <p:nvPr/>
        </p:nvSpPr>
        <p:spPr>
          <a:xfrm>
            <a:off x="4718304" y="3154680"/>
            <a:ext cx="329184" cy="365760"/>
          </a:xfrm>
          <a:prstGeom prst="rect">
            <a:avLst/>
          </a:prstGeom>
          <a:noFill/>
        </p:spPr>
        <p:txBody>
          <a:bodyPr wrap="none">
            <a:spAutoFit/>
          </a:bodyPr>
          <a:lstStyle/>
          <a:p>
            <a:pPr algn="ctr">
              <a:defRPr sz="2400">
                <a:solidFill>
                  <a:srgbClr val="008080"/>
                </a:solidFill>
              </a:defRPr>
            </a:pPr>
            <a:r>
              <a:t>→</a:t>
            </a:r>
          </a:p>
        </p:txBody>
      </p:sp>
      <p:sp>
        <p:nvSpPr>
          <p:cNvPr id="10" name="Rounded Rectangle 9"/>
          <p:cNvSpPr/>
          <p:nvPr/>
        </p:nvSpPr>
        <p:spPr>
          <a:xfrm>
            <a:off x="5074920" y="2057400"/>
            <a:ext cx="1965960" cy="2788920"/>
          </a:xfrm>
          <a:prstGeom prst="roundRect">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defRPr sz="1600" b="1">
                <a:solidFill>
                  <a:srgbClr val="162C4A"/>
                </a:solidFill>
              </a:defRPr>
            </a:pPr>
            <a:r>
              <a:rPr dirty="0"/>
              <a:t>Operational</a:t>
            </a:r>
            <a:br>
              <a:rPr dirty="0"/>
            </a:br>
            <a:r>
              <a:rPr dirty="0"/>
              <a:t>Impacts</a:t>
            </a:r>
          </a:p>
          <a:p>
            <a:pPr algn="ctr">
              <a:spcBef>
                <a:spcPts val="700"/>
              </a:spcBef>
              <a:defRPr sz="1150"/>
            </a:pPr>
            <a:r>
              <a:rPr dirty="0"/>
              <a:t>Delay</a:t>
            </a:r>
          </a:p>
          <a:p>
            <a:pPr algn="ctr">
              <a:spcBef>
                <a:spcPts val="700"/>
              </a:spcBef>
              <a:defRPr sz="1150"/>
            </a:pPr>
            <a:r>
              <a:rPr dirty="0"/>
              <a:t>Time pressure</a:t>
            </a:r>
          </a:p>
          <a:p>
            <a:pPr algn="ctr">
              <a:spcBef>
                <a:spcPts val="700"/>
              </a:spcBef>
              <a:defRPr sz="1150"/>
            </a:pPr>
            <a:r>
              <a:rPr dirty="0"/>
              <a:t>Reduced flexibility</a:t>
            </a:r>
          </a:p>
        </p:txBody>
      </p:sp>
      <p:sp>
        <p:nvSpPr>
          <p:cNvPr id="11" name="TextBox 10"/>
          <p:cNvSpPr txBox="1"/>
          <p:nvPr/>
        </p:nvSpPr>
        <p:spPr>
          <a:xfrm>
            <a:off x="7050024" y="3154680"/>
            <a:ext cx="329184" cy="365760"/>
          </a:xfrm>
          <a:prstGeom prst="rect">
            <a:avLst/>
          </a:prstGeom>
          <a:noFill/>
        </p:spPr>
        <p:txBody>
          <a:bodyPr wrap="none">
            <a:spAutoFit/>
          </a:bodyPr>
          <a:lstStyle/>
          <a:p>
            <a:pPr algn="ctr">
              <a:defRPr sz="2400">
                <a:solidFill>
                  <a:srgbClr val="008080"/>
                </a:solidFill>
              </a:defRPr>
            </a:pPr>
            <a:r>
              <a:t>→</a:t>
            </a:r>
          </a:p>
        </p:txBody>
      </p:sp>
      <p:sp>
        <p:nvSpPr>
          <p:cNvPr id="12" name="Rounded Rectangle 11"/>
          <p:cNvSpPr/>
          <p:nvPr/>
        </p:nvSpPr>
        <p:spPr>
          <a:xfrm>
            <a:off x="7406640" y="2057400"/>
            <a:ext cx="1965960" cy="2788920"/>
          </a:xfrm>
          <a:prstGeom prst="roundRect">
            <a:avLst/>
          </a:prstGeom>
          <a:ln/>
        </p:spPr>
        <p:style>
          <a:lnRef idx="1">
            <a:schemeClr val="accent1"/>
          </a:lnRef>
          <a:fillRef idx="2">
            <a:schemeClr val="accent1"/>
          </a:fillRef>
          <a:effectRef idx="1">
            <a:schemeClr val="accent1"/>
          </a:effectRef>
          <a:fontRef idx="minor">
            <a:schemeClr val="dk1"/>
          </a:fontRef>
        </p:style>
        <p:txBody>
          <a:bodyPr rtlCol="0" anchor="ctr"/>
          <a:lstStyle/>
          <a:p>
            <a:pPr algn="ctr">
              <a:defRPr sz="1600" b="1">
                <a:solidFill>
                  <a:srgbClr val="162C4A"/>
                </a:solidFill>
              </a:defRPr>
            </a:pPr>
            <a:r>
              <a:rPr dirty="0"/>
              <a:t>Psychological</a:t>
            </a:r>
            <a:br>
              <a:rPr dirty="0"/>
            </a:br>
            <a:r>
              <a:rPr dirty="0"/>
              <a:t>Impacts</a:t>
            </a:r>
          </a:p>
          <a:p>
            <a:pPr algn="ctr">
              <a:spcBef>
                <a:spcPts val="700"/>
              </a:spcBef>
              <a:defRPr sz="1150"/>
            </a:pPr>
            <a:r>
              <a:rPr dirty="0"/>
              <a:t>Stress</a:t>
            </a:r>
          </a:p>
          <a:p>
            <a:pPr algn="ctr">
              <a:spcBef>
                <a:spcPts val="700"/>
              </a:spcBef>
              <a:defRPr sz="1150"/>
            </a:pPr>
            <a:r>
              <a:rPr dirty="0"/>
              <a:t>Fatigue</a:t>
            </a:r>
          </a:p>
          <a:p>
            <a:pPr algn="ctr">
              <a:spcBef>
                <a:spcPts val="700"/>
              </a:spcBef>
              <a:defRPr sz="1150"/>
            </a:pPr>
            <a:r>
              <a:rPr dirty="0"/>
              <a:t>Burnout</a:t>
            </a:r>
          </a:p>
        </p:txBody>
      </p:sp>
      <p:sp>
        <p:nvSpPr>
          <p:cNvPr id="13" name="TextBox 12"/>
          <p:cNvSpPr txBox="1"/>
          <p:nvPr/>
        </p:nvSpPr>
        <p:spPr>
          <a:xfrm>
            <a:off x="9381744" y="3154680"/>
            <a:ext cx="329184" cy="365760"/>
          </a:xfrm>
          <a:prstGeom prst="rect">
            <a:avLst/>
          </a:prstGeom>
          <a:noFill/>
        </p:spPr>
        <p:txBody>
          <a:bodyPr wrap="none">
            <a:spAutoFit/>
          </a:bodyPr>
          <a:lstStyle/>
          <a:p>
            <a:pPr algn="ctr">
              <a:defRPr sz="2400">
                <a:solidFill>
                  <a:srgbClr val="008080"/>
                </a:solidFill>
              </a:defRPr>
            </a:pPr>
            <a:r>
              <a:t>→</a:t>
            </a:r>
          </a:p>
        </p:txBody>
      </p:sp>
      <p:sp>
        <p:nvSpPr>
          <p:cNvPr id="14" name="Rounded Rectangle 13"/>
          <p:cNvSpPr/>
          <p:nvPr/>
        </p:nvSpPr>
        <p:spPr>
          <a:xfrm>
            <a:off x="9738360" y="2057400"/>
            <a:ext cx="1965960" cy="2788920"/>
          </a:xfrm>
          <a:prstGeom prst="roundRect">
            <a:avLst/>
          </a:prstGeom>
          <a:ln/>
        </p:spPr>
        <p:style>
          <a:lnRef idx="1">
            <a:schemeClr val="accent4"/>
          </a:lnRef>
          <a:fillRef idx="2">
            <a:schemeClr val="accent4"/>
          </a:fillRef>
          <a:effectRef idx="1">
            <a:schemeClr val="accent4"/>
          </a:effectRef>
          <a:fontRef idx="minor">
            <a:schemeClr val="dk1"/>
          </a:fontRef>
        </p:style>
        <p:txBody>
          <a:bodyPr rtlCol="0" anchor="ctr"/>
          <a:lstStyle/>
          <a:p>
            <a:pPr algn="ctr">
              <a:defRPr sz="1600" b="1">
                <a:solidFill>
                  <a:srgbClr val="162C4A"/>
                </a:solidFill>
              </a:defRPr>
            </a:pPr>
            <a:r>
              <a:rPr dirty="0" err="1"/>
              <a:t>Organisational</a:t>
            </a:r>
            <a:br>
              <a:rPr dirty="0"/>
            </a:br>
            <a:r>
              <a:rPr dirty="0"/>
              <a:t>Outcomes</a:t>
            </a:r>
          </a:p>
          <a:p>
            <a:pPr algn="ctr">
              <a:spcBef>
                <a:spcPts val="700"/>
              </a:spcBef>
              <a:defRPr sz="1150"/>
            </a:pPr>
            <a:r>
              <a:rPr dirty="0"/>
              <a:t>Care quality</a:t>
            </a:r>
          </a:p>
          <a:p>
            <a:pPr algn="ctr">
              <a:spcBef>
                <a:spcPts val="700"/>
              </a:spcBef>
              <a:defRPr sz="1150"/>
            </a:pPr>
            <a:r>
              <a:rPr dirty="0"/>
              <a:t>Retention</a:t>
            </a:r>
          </a:p>
          <a:p>
            <a:pPr algn="ctr">
              <a:spcBef>
                <a:spcPts val="700"/>
              </a:spcBef>
              <a:defRPr sz="1150"/>
            </a:pPr>
            <a:r>
              <a:rPr dirty="0"/>
              <a:t>Sustainability</a:t>
            </a:r>
          </a:p>
        </p:txBody>
      </p:sp>
      <p:sp>
        <p:nvSpPr>
          <p:cNvPr id="15" name="Rounded Rectangle 14"/>
          <p:cNvSpPr/>
          <p:nvPr/>
        </p:nvSpPr>
        <p:spPr>
          <a:xfrm>
            <a:off x="2011680" y="5166360"/>
            <a:ext cx="8138160" cy="594360"/>
          </a:xfrm>
          <a:prstGeom prst="roundRect">
            <a:avLst/>
          </a:prstGeom>
          <a:solidFill>
            <a:srgbClr val="EEF2F7"/>
          </a:solidFill>
          <a:ln>
            <a:solidFill>
              <a:srgbClr val="162C4A"/>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500" b="1">
                <a:solidFill>
                  <a:srgbClr val="162C4A"/>
                </a:solidFill>
              </a:defRPr>
            </a:pPr>
            <a:r>
              <a:t>Critical Realist lens: What underlying mechanisms could plausibly account for the events and experiences observed?</a:t>
            </a:r>
          </a:p>
        </p:txBody>
      </p:sp>
      <p:sp>
        <p:nvSpPr>
          <p:cNvPr id="17" name="TextBox 16"/>
          <p:cNvSpPr txBox="1"/>
          <p:nvPr/>
        </p:nvSpPr>
        <p:spPr>
          <a:xfrm>
            <a:off x="685800" y="5715000"/>
            <a:ext cx="6984604" cy="400110"/>
          </a:xfrm>
          <a:prstGeom prst="rect">
            <a:avLst/>
          </a:prstGeom>
          <a:noFill/>
        </p:spPr>
        <p:txBody>
          <a:bodyPr wrap="none">
            <a:spAutoFit/>
          </a:bodyPr>
          <a:lstStyle/>
          <a:p>
            <a:pPr>
              <a:defRPr sz="1000" i="1"/>
            </a:pPr>
            <a:endParaRPr lang="en-GB" dirty="0"/>
          </a:p>
          <a:p>
            <a:pPr>
              <a:defRPr sz="1000" i="1"/>
            </a:pPr>
            <a:r>
              <a:rPr dirty="0"/>
              <a:t>Arrows represent proposed explanatory relationships to be investigated empirically; they do not imply established causality.</a:t>
            </a:r>
          </a:p>
        </p:txBody>
      </p:sp>
      <p:sp>
        <p:nvSpPr>
          <p:cNvPr id="18" name="Rectangle 17"/>
          <p:cNvSpPr/>
          <p:nvPr/>
        </p:nvSpPr>
        <p:spPr>
          <a:xfrm>
            <a:off x="502920" y="841248"/>
            <a:ext cx="1051560" cy="41148"/>
          </a:xfrm>
          <a:prstGeom prst="rect">
            <a:avLst/>
          </a:prstGeom>
          <a:solidFill>
            <a:srgbClr val="C7912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9474956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2920" y="256032"/>
            <a:ext cx="10698480" cy="502920"/>
          </a:xfrm>
          <a:prstGeom prst="rect">
            <a:avLst/>
          </a:prstGeom>
          <a:noFill/>
        </p:spPr>
        <p:txBody>
          <a:bodyPr wrap="none">
            <a:spAutoFit/>
          </a:bodyPr>
          <a:lstStyle/>
          <a:p>
            <a:pPr>
              <a:defRPr sz="2700" b="1">
                <a:solidFill>
                  <a:srgbClr val="162C4A"/>
                </a:solidFill>
                <a:latin typeface="Aptos Display"/>
              </a:defRPr>
            </a:pPr>
            <a:r>
              <a:t>Expected Doctoral Contribution</a:t>
            </a:r>
          </a:p>
        </p:txBody>
      </p:sp>
      <p:sp>
        <p:nvSpPr>
          <p:cNvPr id="3" name="TextBox 2"/>
          <p:cNvSpPr txBox="1"/>
          <p:nvPr/>
        </p:nvSpPr>
        <p:spPr>
          <a:xfrm>
            <a:off x="11292840" y="274320"/>
            <a:ext cx="411480" cy="320040"/>
          </a:xfrm>
          <a:prstGeom prst="rect">
            <a:avLst/>
          </a:prstGeom>
          <a:noFill/>
        </p:spPr>
        <p:txBody>
          <a:bodyPr wrap="none">
            <a:spAutoFit/>
          </a:bodyPr>
          <a:lstStyle/>
          <a:p>
            <a:pPr algn="r">
              <a:defRPr sz="1300">
                <a:solidFill>
                  <a:srgbClr val="5A5A5A"/>
                </a:solidFill>
              </a:defRPr>
            </a:pPr>
            <a:r>
              <a:t>13</a:t>
            </a:r>
          </a:p>
        </p:txBody>
      </p:sp>
      <p:sp>
        <p:nvSpPr>
          <p:cNvPr id="4" name="Rectangle 3"/>
          <p:cNvSpPr/>
          <p:nvPr/>
        </p:nvSpPr>
        <p:spPr>
          <a:xfrm>
            <a:off x="502920" y="804672"/>
            <a:ext cx="11155680" cy="32004"/>
          </a:xfrm>
          <a:prstGeom prst="rect">
            <a:avLst/>
          </a:prstGeom>
          <a:solidFill>
            <a:srgbClr val="0080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658368" y="987552"/>
            <a:ext cx="10881360" cy="658368"/>
          </a:xfrm>
          <a:prstGeom prst="roundRect">
            <a:avLst/>
          </a:prstGeom>
          <a:solidFill>
            <a:srgbClr val="EBF3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600" i="1">
                <a:solidFill>
                  <a:srgbClr val="162C4A"/>
                </a:solidFill>
                <a:latin typeface="Aptos"/>
              </a:defRPr>
            </a:pPr>
            <a:r>
              <a:t>The DBA contribution is explanatory and practice-oriented: generating new empirical understanding that can improve organisational decision-making.</a:t>
            </a:r>
          </a:p>
        </p:txBody>
      </p:sp>
      <p:sp>
        <p:nvSpPr>
          <p:cNvPr id="6" name="Rounded Rectangle 5"/>
          <p:cNvSpPr/>
          <p:nvPr/>
        </p:nvSpPr>
        <p:spPr>
          <a:xfrm>
            <a:off x="640080" y="1874519"/>
            <a:ext cx="2514600" cy="3566160"/>
          </a:xfrm>
          <a:prstGeom prst="roundRect">
            <a:avLst/>
          </a:prstGeom>
          <a:ln/>
        </p:spPr>
        <p:style>
          <a:lnRef idx="2">
            <a:schemeClr val="accent5"/>
          </a:lnRef>
          <a:fillRef idx="1">
            <a:schemeClr val="lt1"/>
          </a:fillRef>
          <a:effectRef idx="0">
            <a:schemeClr val="accent5"/>
          </a:effectRef>
          <a:fontRef idx="minor">
            <a:schemeClr val="dk1"/>
          </a:fontRef>
        </p:style>
        <p:txBody>
          <a:bodyPr lIns="164592" tIns="109728" rIns="164592" rtlCol="0" anchor="t"/>
          <a:lstStyle/>
          <a:p>
            <a:pPr algn="ctr">
              <a:defRPr sz="1700" b="1">
                <a:solidFill>
                  <a:srgbClr val="162C4A"/>
                </a:solidFill>
                <a:latin typeface="Aptos"/>
              </a:defRPr>
            </a:pPr>
            <a:r>
              <a:t>Theory</a:t>
            </a:r>
          </a:p>
          <a:p>
            <a:pPr>
              <a:spcBef>
                <a:spcPts val="500"/>
              </a:spcBef>
              <a:defRPr sz="1300">
                <a:solidFill>
                  <a:srgbClr val="282828"/>
                </a:solidFill>
                <a:latin typeface="Aptos"/>
              </a:defRPr>
            </a:pPr>
            <a:r>
              <a:t>Explain links between travel time, mechanisms and wellbeing</a:t>
            </a:r>
          </a:p>
          <a:p>
            <a:pPr>
              <a:spcBef>
                <a:spcPts val="500"/>
              </a:spcBef>
              <a:defRPr sz="1300">
                <a:solidFill>
                  <a:srgbClr val="282828"/>
                </a:solidFill>
                <a:latin typeface="Aptos"/>
              </a:defRPr>
            </a:pPr>
            <a:r>
              <a:t>Move beyond descriptive associations</a:t>
            </a:r>
          </a:p>
        </p:txBody>
      </p:sp>
      <p:sp>
        <p:nvSpPr>
          <p:cNvPr id="7" name="Rounded Rectangle 6"/>
          <p:cNvSpPr/>
          <p:nvPr/>
        </p:nvSpPr>
        <p:spPr>
          <a:xfrm>
            <a:off x="3401568" y="1874519"/>
            <a:ext cx="2514600" cy="3566160"/>
          </a:xfrm>
          <a:prstGeom prst="roundRect">
            <a:avLst/>
          </a:prstGeom>
          <a:ln/>
        </p:spPr>
        <p:style>
          <a:lnRef idx="2">
            <a:schemeClr val="accent2"/>
          </a:lnRef>
          <a:fillRef idx="1">
            <a:schemeClr val="lt1"/>
          </a:fillRef>
          <a:effectRef idx="0">
            <a:schemeClr val="accent2"/>
          </a:effectRef>
          <a:fontRef idx="minor">
            <a:schemeClr val="dk1"/>
          </a:fontRef>
        </p:style>
        <p:txBody>
          <a:bodyPr lIns="164592" tIns="109728" rIns="164592" rtlCol="0" anchor="t"/>
          <a:lstStyle/>
          <a:p>
            <a:pPr algn="ctr">
              <a:defRPr sz="1700" b="1">
                <a:solidFill>
                  <a:srgbClr val="162C4A"/>
                </a:solidFill>
                <a:latin typeface="Aptos"/>
              </a:defRPr>
            </a:pPr>
            <a:r>
              <a:t>Practice</a:t>
            </a:r>
          </a:p>
          <a:p>
            <a:pPr>
              <a:spcBef>
                <a:spcPts val="500"/>
              </a:spcBef>
              <a:defRPr sz="1300">
                <a:solidFill>
                  <a:srgbClr val="282828"/>
                </a:solidFill>
                <a:latin typeface="Aptos"/>
              </a:defRPr>
            </a:pPr>
            <a:r>
              <a:t>Inform scheduling and route planning</a:t>
            </a:r>
          </a:p>
          <a:p>
            <a:pPr>
              <a:spcBef>
                <a:spcPts val="500"/>
              </a:spcBef>
              <a:defRPr sz="1300">
                <a:solidFill>
                  <a:srgbClr val="282828"/>
                </a:solidFill>
                <a:latin typeface="Aptos"/>
              </a:defRPr>
            </a:pPr>
            <a:r>
              <a:t>Support workforce wellbeing and retention</a:t>
            </a:r>
          </a:p>
        </p:txBody>
      </p:sp>
      <p:sp>
        <p:nvSpPr>
          <p:cNvPr id="8" name="Rounded Rectangle 7"/>
          <p:cNvSpPr/>
          <p:nvPr/>
        </p:nvSpPr>
        <p:spPr>
          <a:xfrm>
            <a:off x="6163056" y="1874519"/>
            <a:ext cx="2514600" cy="3566160"/>
          </a:xfrm>
          <a:prstGeom prst="roundRect">
            <a:avLst/>
          </a:prstGeom>
          <a:ln/>
        </p:spPr>
        <p:style>
          <a:lnRef idx="2">
            <a:schemeClr val="accent1"/>
          </a:lnRef>
          <a:fillRef idx="1">
            <a:schemeClr val="lt1"/>
          </a:fillRef>
          <a:effectRef idx="0">
            <a:schemeClr val="accent1"/>
          </a:effectRef>
          <a:fontRef idx="minor">
            <a:schemeClr val="dk1"/>
          </a:fontRef>
        </p:style>
        <p:txBody>
          <a:bodyPr lIns="164592" tIns="109728" rIns="164592" rtlCol="0" anchor="t"/>
          <a:lstStyle/>
          <a:p>
            <a:pPr algn="ctr">
              <a:defRPr sz="1700" b="1">
                <a:solidFill>
                  <a:srgbClr val="162C4A"/>
                </a:solidFill>
                <a:latin typeface="Aptos"/>
              </a:defRPr>
            </a:pPr>
            <a:r>
              <a:rPr lang="en-GB" dirty="0"/>
              <a:t>Policy</a:t>
            </a:r>
          </a:p>
          <a:p>
            <a:pPr>
              <a:spcBef>
                <a:spcPts val="500"/>
              </a:spcBef>
              <a:defRPr sz="1300">
                <a:solidFill>
                  <a:srgbClr val="282828"/>
                </a:solidFill>
                <a:latin typeface="Aptos"/>
              </a:defRPr>
            </a:pPr>
            <a:r>
              <a:rPr lang="en-GB" dirty="0"/>
              <a:t>Inform realistic travel allocation</a:t>
            </a:r>
          </a:p>
          <a:p>
            <a:pPr>
              <a:spcBef>
                <a:spcPts val="500"/>
              </a:spcBef>
              <a:defRPr sz="1300">
                <a:solidFill>
                  <a:srgbClr val="282828"/>
                </a:solidFill>
                <a:latin typeface="Aptos"/>
              </a:defRPr>
            </a:pPr>
            <a:r>
              <a:rPr lang="en-GB" dirty="0"/>
              <a:t>Support commissioning and workforce planning</a:t>
            </a:r>
          </a:p>
        </p:txBody>
      </p:sp>
      <p:sp>
        <p:nvSpPr>
          <p:cNvPr id="9" name="Rounded Rectangle 8"/>
          <p:cNvSpPr/>
          <p:nvPr/>
        </p:nvSpPr>
        <p:spPr>
          <a:xfrm>
            <a:off x="8924544" y="1874519"/>
            <a:ext cx="2514600" cy="3566160"/>
          </a:xfrm>
          <a:prstGeom prst="roundRect">
            <a:avLst/>
          </a:prstGeom>
          <a:ln/>
        </p:spPr>
        <p:style>
          <a:lnRef idx="2">
            <a:schemeClr val="accent6"/>
          </a:lnRef>
          <a:fillRef idx="1">
            <a:schemeClr val="lt1"/>
          </a:fillRef>
          <a:effectRef idx="0">
            <a:schemeClr val="accent6"/>
          </a:effectRef>
          <a:fontRef idx="minor">
            <a:schemeClr val="dk1"/>
          </a:fontRef>
        </p:style>
        <p:txBody>
          <a:bodyPr lIns="164592" tIns="109728" rIns="164592" rtlCol="0" anchor="t"/>
          <a:lstStyle/>
          <a:p>
            <a:pPr algn="ctr">
              <a:defRPr sz="1700" b="1">
                <a:solidFill>
                  <a:srgbClr val="162C4A"/>
                </a:solidFill>
                <a:latin typeface="Aptos"/>
              </a:defRPr>
            </a:pPr>
            <a:r>
              <a:t>Methodology</a:t>
            </a:r>
          </a:p>
          <a:p>
            <a:pPr>
              <a:spcBef>
                <a:spcPts val="500"/>
              </a:spcBef>
              <a:defRPr sz="1300">
                <a:solidFill>
                  <a:srgbClr val="282828"/>
                </a:solidFill>
                <a:latin typeface="Aptos"/>
              </a:defRPr>
            </a:pPr>
            <a:r>
              <a:t>Apply Critical Realist explanation</a:t>
            </a:r>
          </a:p>
          <a:p>
            <a:pPr>
              <a:spcBef>
                <a:spcPts val="500"/>
              </a:spcBef>
              <a:defRPr sz="1300">
                <a:solidFill>
                  <a:srgbClr val="282828"/>
                </a:solidFill>
                <a:latin typeface="Aptos"/>
              </a:defRPr>
            </a:pPr>
            <a:r>
              <a:t>Provide propositions for future testing</a:t>
            </a:r>
          </a:p>
        </p:txBody>
      </p:sp>
      <p:sp>
        <p:nvSpPr>
          <p:cNvPr id="10" name="TextBox 9"/>
          <p:cNvSpPr txBox="1"/>
          <p:nvPr/>
        </p:nvSpPr>
        <p:spPr>
          <a:xfrm>
            <a:off x="731520" y="5669280"/>
            <a:ext cx="10607040" cy="438912"/>
          </a:xfrm>
          <a:prstGeom prst="rect">
            <a:avLst/>
          </a:prstGeom>
          <a:noFill/>
        </p:spPr>
        <p:txBody>
          <a:bodyPr wrap="none">
            <a:spAutoFit/>
          </a:bodyPr>
          <a:lstStyle/>
          <a:p>
            <a:pPr algn="ctr">
              <a:defRPr sz="1500" b="1">
                <a:solidFill>
                  <a:srgbClr val="008080"/>
                </a:solidFill>
              </a:defRPr>
            </a:pPr>
            <a:r>
              <a:t>Originality ≠ paradigm shift. Originality can arise from a new explanation of an important organisational problem.</a:t>
            </a:r>
          </a:p>
        </p:txBody>
      </p:sp>
    </p:spTree>
    <p:extLst>
      <p:ext uri="{BB962C8B-B14F-4D97-AF65-F5344CB8AC3E}">
        <p14:creationId xmlns:p14="http://schemas.microsoft.com/office/powerpoint/2010/main" val="24496539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2920" y="256032"/>
            <a:ext cx="10698480" cy="502920"/>
          </a:xfrm>
          <a:prstGeom prst="rect">
            <a:avLst/>
          </a:prstGeom>
          <a:noFill/>
        </p:spPr>
        <p:txBody>
          <a:bodyPr wrap="none">
            <a:spAutoFit/>
          </a:bodyPr>
          <a:lstStyle/>
          <a:p>
            <a:pPr>
              <a:defRPr sz="2700" b="1">
                <a:solidFill>
                  <a:srgbClr val="162C4A"/>
                </a:solidFill>
                <a:latin typeface="Aptos Display"/>
              </a:defRPr>
            </a:pPr>
            <a:r>
              <a:t>Conclusion: From Practice to Philosophically Coherent Research</a:t>
            </a:r>
          </a:p>
        </p:txBody>
      </p:sp>
      <p:sp>
        <p:nvSpPr>
          <p:cNvPr id="3" name="TextBox 2"/>
          <p:cNvSpPr txBox="1"/>
          <p:nvPr/>
        </p:nvSpPr>
        <p:spPr>
          <a:xfrm>
            <a:off x="11292840" y="274320"/>
            <a:ext cx="411480" cy="320040"/>
          </a:xfrm>
          <a:prstGeom prst="rect">
            <a:avLst/>
          </a:prstGeom>
          <a:noFill/>
        </p:spPr>
        <p:txBody>
          <a:bodyPr wrap="none">
            <a:spAutoFit/>
          </a:bodyPr>
          <a:lstStyle/>
          <a:p>
            <a:pPr algn="r">
              <a:defRPr sz="1300">
                <a:solidFill>
                  <a:srgbClr val="5A5A5A"/>
                </a:solidFill>
              </a:defRPr>
            </a:pPr>
            <a:r>
              <a:t>14</a:t>
            </a:r>
          </a:p>
        </p:txBody>
      </p:sp>
      <p:sp>
        <p:nvSpPr>
          <p:cNvPr id="4" name="Rectangle 3"/>
          <p:cNvSpPr/>
          <p:nvPr/>
        </p:nvSpPr>
        <p:spPr>
          <a:xfrm>
            <a:off x="502920" y="804672"/>
            <a:ext cx="11155680" cy="32004"/>
          </a:xfrm>
          <a:prstGeom prst="rect">
            <a:avLst/>
          </a:prstGeom>
          <a:solidFill>
            <a:srgbClr val="0080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658368" y="987552"/>
            <a:ext cx="10881360" cy="658368"/>
          </a:xfrm>
          <a:prstGeom prst="roundRect">
            <a:avLst/>
          </a:prstGeom>
          <a:ln/>
        </p:spPr>
        <p:style>
          <a:lnRef idx="1">
            <a:schemeClr val="dk1"/>
          </a:lnRef>
          <a:fillRef idx="2">
            <a:schemeClr val="dk1"/>
          </a:fillRef>
          <a:effectRef idx="1">
            <a:schemeClr val="dk1"/>
          </a:effectRef>
          <a:fontRef idx="minor">
            <a:schemeClr val="dk1"/>
          </a:fontRef>
        </p:style>
        <p:txBody>
          <a:bodyPr rtlCol="0" anchor="ctr"/>
          <a:lstStyle/>
          <a:p>
            <a:pPr algn="ctr">
              <a:defRPr sz="1600" i="1">
                <a:solidFill>
                  <a:srgbClr val="162C4A"/>
                </a:solidFill>
                <a:latin typeface="Aptos"/>
              </a:defRPr>
            </a:pPr>
            <a:r>
              <a:t>The research journey connects professional experience, evidence, philosophy and method into one coherent DBA study.</a:t>
            </a:r>
          </a:p>
        </p:txBody>
      </p:sp>
      <p:sp>
        <p:nvSpPr>
          <p:cNvPr id="6" name="Rounded Rectangle 5"/>
          <p:cNvSpPr/>
          <p:nvPr/>
        </p:nvSpPr>
        <p:spPr>
          <a:xfrm>
            <a:off x="502920" y="2148840"/>
            <a:ext cx="1508760" cy="960120"/>
          </a:xfrm>
          <a:prstGeom prst="roundRect">
            <a:avLst/>
          </a:prstGeom>
          <a:solidFill>
            <a:srgbClr val="E6F5EB"/>
          </a:solidFill>
          <a:ln>
            <a:solidFill>
              <a:srgbClr val="008080"/>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400" b="1">
                <a:solidFill>
                  <a:srgbClr val="162C4A"/>
                </a:solidFill>
              </a:defRPr>
            </a:pPr>
            <a:r>
              <a:t>Professional</a:t>
            </a:r>
            <a:br/>
            <a:r>
              <a:t>Experience</a:t>
            </a:r>
          </a:p>
        </p:txBody>
      </p:sp>
      <p:sp>
        <p:nvSpPr>
          <p:cNvPr id="7" name="TextBox 6"/>
          <p:cNvSpPr txBox="1"/>
          <p:nvPr/>
        </p:nvSpPr>
        <p:spPr>
          <a:xfrm>
            <a:off x="2020824" y="2450592"/>
            <a:ext cx="320040" cy="320040"/>
          </a:xfrm>
          <a:prstGeom prst="rect">
            <a:avLst/>
          </a:prstGeom>
          <a:noFill/>
        </p:spPr>
        <p:txBody>
          <a:bodyPr wrap="none">
            <a:spAutoFit/>
          </a:bodyPr>
          <a:lstStyle/>
          <a:p>
            <a:pPr>
              <a:defRPr sz="2300">
                <a:solidFill>
                  <a:srgbClr val="008080"/>
                </a:solidFill>
              </a:defRPr>
            </a:pPr>
            <a:r>
              <a:t>→</a:t>
            </a:r>
          </a:p>
        </p:txBody>
      </p:sp>
      <p:sp>
        <p:nvSpPr>
          <p:cNvPr id="8" name="Rounded Rectangle 7"/>
          <p:cNvSpPr/>
          <p:nvPr/>
        </p:nvSpPr>
        <p:spPr>
          <a:xfrm>
            <a:off x="2377439" y="2148840"/>
            <a:ext cx="1508760" cy="960120"/>
          </a:xfrm>
          <a:prstGeom prst="roundRect">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defRPr sz="1400" b="1">
                <a:solidFill>
                  <a:srgbClr val="162C4A"/>
                </a:solidFill>
              </a:defRPr>
            </a:pPr>
            <a:r>
              <a:rPr dirty="0"/>
              <a:t>Research</a:t>
            </a:r>
            <a:br>
              <a:rPr dirty="0"/>
            </a:br>
            <a:r>
              <a:rPr dirty="0"/>
              <a:t>Gap</a:t>
            </a:r>
          </a:p>
        </p:txBody>
      </p:sp>
      <p:sp>
        <p:nvSpPr>
          <p:cNvPr id="9" name="TextBox 8"/>
          <p:cNvSpPr txBox="1"/>
          <p:nvPr/>
        </p:nvSpPr>
        <p:spPr>
          <a:xfrm>
            <a:off x="3895344" y="2450592"/>
            <a:ext cx="320040" cy="320040"/>
          </a:xfrm>
          <a:prstGeom prst="rect">
            <a:avLst/>
          </a:prstGeom>
          <a:noFill/>
        </p:spPr>
        <p:txBody>
          <a:bodyPr wrap="none">
            <a:spAutoFit/>
          </a:bodyPr>
          <a:lstStyle/>
          <a:p>
            <a:pPr>
              <a:defRPr sz="2300">
                <a:solidFill>
                  <a:srgbClr val="008080"/>
                </a:solidFill>
              </a:defRPr>
            </a:pPr>
            <a:r>
              <a:t>→</a:t>
            </a:r>
          </a:p>
        </p:txBody>
      </p:sp>
      <p:sp>
        <p:nvSpPr>
          <p:cNvPr id="10" name="Rounded Rectangle 9"/>
          <p:cNvSpPr/>
          <p:nvPr/>
        </p:nvSpPr>
        <p:spPr>
          <a:xfrm>
            <a:off x="4251959" y="2148840"/>
            <a:ext cx="1508760" cy="960120"/>
          </a:xfrm>
          <a:prstGeom prst="round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defRPr sz="1400" b="1">
                <a:solidFill>
                  <a:srgbClr val="162C4A"/>
                </a:solidFill>
              </a:defRPr>
            </a:pPr>
            <a:r>
              <a:rPr dirty="0"/>
              <a:t>Kuhn &amp;</a:t>
            </a:r>
            <a:br>
              <a:rPr dirty="0"/>
            </a:br>
            <a:r>
              <a:rPr dirty="0"/>
              <a:t>Normal Science</a:t>
            </a:r>
          </a:p>
        </p:txBody>
      </p:sp>
      <p:sp>
        <p:nvSpPr>
          <p:cNvPr id="11" name="TextBox 10"/>
          <p:cNvSpPr txBox="1"/>
          <p:nvPr/>
        </p:nvSpPr>
        <p:spPr>
          <a:xfrm>
            <a:off x="5769864" y="2450592"/>
            <a:ext cx="320040" cy="320040"/>
          </a:xfrm>
          <a:prstGeom prst="rect">
            <a:avLst/>
          </a:prstGeom>
          <a:noFill/>
        </p:spPr>
        <p:txBody>
          <a:bodyPr wrap="none">
            <a:spAutoFit/>
          </a:bodyPr>
          <a:lstStyle/>
          <a:p>
            <a:pPr>
              <a:defRPr sz="2300">
                <a:solidFill>
                  <a:srgbClr val="008080"/>
                </a:solidFill>
              </a:defRPr>
            </a:pPr>
            <a:r>
              <a:t>→</a:t>
            </a:r>
          </a:p>
        </p:txBody>
      </p:sp>
      <p:sp>
        <p:nvSpPr>
          <p:cNvPr id="12" name="Rounded Rectangle 11"/>
          <p:cNvSpPr/>
          <p:nvPr/>
        </p:nvSpPr>
        <p:spPr>
          <a:xfrm>
            <a:off x="6126479" y="2148840"/>
            <a:ext cx="1508760" cy="960120"/>
          </a:xfrm>
          <a:prstGeom prst="round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defRPr sz="1400" b="1">
                <a:solidFill>
                  <a:srgbClr val="162C4A"/>
                </a:solidFill>
              </a:defRPr>
            </a:pPr>
            <a:r>
              <a:t>Critical</a:t>
            </a:r>
            <a:br/>
            <a:r>
              <a:t>Realism</a:t>
            </a:r>
          </a:p>
        </p:txBody>
      </p:sp>
      <p:sp>
        <p:nvSpPr>
          <p:cNvPr id="13" name="TextBox 12"/>
          <p:cNvSpPr txBox="1"/>
          <p:nvPr/>
        </p:nvSpPr>
        <p:spPr>
          <a:xfrm>
            <a:off x="7644383" y="2450592"/>
            <a:ext cx="320040" cy="320040"/>
          </a:xfrm>
          <a:prstGeom prst="rect">
            <a:avLst/>
          </a:prstGeom>
          <a:noFill/>
        </p:spPr>
        <p:txBody>
          <a:bodyPr wrap="none">
            <a:spAutoFit/>
          </a:bodyPr>
          <a:lstStyle/>
          <a:p>
            <a:pPr>
              <a:defRPr sz="2300">
                <a:solidFill>
                  <a:srgbClr val="008080"/>
                </a:solidFill>
              </a:defRPr>
            </a:pPr>
            <a:r>
              <a:t>→</a:t>
            </a:r>
          </a:p>
        </p:txBody>
      </p:sp>
      <p:sp>
        <p:nvSpPr>
          <p:cNvPr id="14" name="Rounded Rectangle 13"/>
          <p:cNvSpPr/>
          <p:nvPr/>
        </p:nvSpPr>
        <p:spPr>
          <a:xfrm>
            <a:off x="8001000" y="2148840"/>
            <a:ext cx="1508760" cy="960120"/>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defRPr sz="1400" b="1">
                <a:solidFill>
                  <a:srgbClr val="162C4A"/>
                </a:solidFill>
              </a:defRPr>
            </a:pPr>
            <a:r>
              <a:t>Aligned</a:t>
            </a:r>
            <a:br/>
            <a:r>
              <a:t>Design</a:t>
            </a:r>
          </a:p>
        </p:txBody>
      </p:sp>
      <p:sp>
        <p:nvSpPr>
          <p:cNvPr id="15" name="TextBox 14"/>
          <p:cNvSpPr txBox="1"/>
          <p:nvPr/>
        </p:nvSpPr>
        <p:spPr>
          <a:xfrm>
            <a:off x="9518904" y="2450592"/>
            <a:ext cx="320040" cy="320040"/>
          </a:xfrm>
          <a:prstGeom prst="rect">
            <a:avLst/>
          </a:prstGeom>
          <a:noFill/>
        </p:spPr>
        <p:txBody>
          <a:bodyPr wrap="none">
            <a:spAutoFit/>
          </a:bodyPr>
          <a:lstStyle/>
          <a:p>
            <a:pPr>
              <a:defRPr sz="2300">
                <a:solidFill>
                  <a:srgbClr val="008080"/>
                </a:solidFill>
              </a:defRPr>
            </a:pPr>
            <a:r>
              <a:t>→</a:t>
            </a:r>
          </a:p>
        </p:txBody>
      </p:sp>
      <p:sp>
        <p:nvSpPr>
          <p:cNvPr id="16" name="Rounded Rectangle 15"/>
          <p:cNvSpPr/>
          <p:nvPr/>
        </p:nvSpPr>
        <p:spPr>
          <a:xfrm>
            <a:off x="9875520" y="2148840"/>
            <a:ext cx="1508760" cy="960120"/>
          </a:xfrm>
          <a:prstGeom prst="round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defRPr sz="1400" b="1">
                <a:solidFill>
                  <a:srgbClr val="162C4A"/>
                </a:solidFill>
              </a:defRPr>
            </a:pPr>
            <a:r>
              <a:rPr dirty="0"/>
              <a:t>DBA</a:t>
            </a:r>
            <a:br>
              <a:rPr dirty="0"/>
            </a:br>
            <a:r>
              <a:rPr dirty="0"/>
              <a:t>Contribution</a:t>
            </a:r>
          </a:p>
        </p:txBody>
      </p:sp>
      <p:sp>
        <p:nvSpPr>
          <p:cNvPr id="17" name="Rounded Rectangle 16"/>
          <p:cNvSpPr/>
          <p:nvPr/>
        </p:nvSpPr>
        <p:spPr>
          <a:xfrm>
            <a:off x="914400" y="3886200"/>
            <a:ext cx="3154680" cy="1325880"/>
          </a:xfrm>
          <a:prstGeom prst="roundRect">
            <a:avLst/>
          </a:prstGeom>
          <a:solidFill>
            <a:srgbClr val="FAF2DC"/>
          </a:solidFill>
          <a:ln w="15240">
            <a:solidFill>
              <a:srgbClr val="C7912D"/>
            </a:solidFill>
          </a:ln>
        </p:spPr>
        <p:style>
          <a:lnRef idx="1">
            <a:schemeClr val="accent1"/>
          </a:lnRef>
          <a:fillRef idx="3">
            <a:schemeClr val="accent1"/>
          </a:fillRef>
          <a:effectRef idx="2">
            <a:schemeClr val="accent1"/>
          </a:effectRef>
          <a:fontRef idx="minor">
            <a:schemeClr val="lt1"/>
          </a:fontRef>
        </p:style>
        <p:txBody>
          <a:bodyPr lIns="164592" tIns="109728" rIns="164592" rtlCol="0" anchor="t"/>
          <a:lstStyle/>
          <a:p>
            <a:pPr algn="ctr">
              <a:defRPr sz="1700" b="1">
                <a:solidFill>
                  <a:srgbClr val="162C4A"/>
                </a:solidFill>
                <a:latin typeface="Aptos"/>
              </a:defRPr>
            </a:pPr>
            <a:r>
              <a:t>1  Position</a:t>
            </a:r>
          </a:p>
          <a:p>
            <a:pPr>
              <a:spcBef>
                <a:spcPts val="500"/>
              </a:spcBef>
              <a:defRPr sz="1300">
                <a:solidFill>
                  <a:srgbClr val="282828"/>
                </a:solidFill>
                <a:latin typeface="Aptos"/>
              </a:defRPr>
            </a:pPr>
            <a:r>
              <a:t>Normal science, not paradigm shift</a:t>
            </a:r>
          </a:p>
        </p:txBody>
      </p:sp>
      <p:sp>
        <p:nvSpPr>
          <p:cNvPr id="18" name="Rounded Rectangle 17"/>
          <p:cNvSpPr/>
          <p:nvPr/>
        </p:nvSpPr>
        <p:spPr>
          <a:xfrm>
            <a:off x="4526280" y="3886200"/>
            <a:ext cx="3154680" cy="1325880"/>
          </a:xfrm>
          <a:prstGeom prst="roundRect">
            <a:avLst/>
          </a:prstGeom>
          <a:solidFill>
            <a:srgbClr val="E2F2F1"/>
          </a:solidFill>
          <a:ln w="15240">
            <a:solidFill>
              <a:srgbClr val="157E83"/>
            </a:solidFill>
          </a:ln>
        </p:spPr>
        <p:style>
          <a:lnRef idx="1">
            <a:schemeClr val="accent1"/>
          </a:lnRef>
          <a:fillRef idx="3">
            <a:schemeClr val="accent1"/>
          </a:fillRef>
          <a:effectRef idx="2">
            <a:schemeClr val="accent1"/>
          </a:effectRef>
          <a:fontRef idx="minor">
            <a:schemeClr val="lt1"/>
          </a:fontRef>
        </p:style>
        <p:txBody>
          <a:bodyPr lIns="164592" tIns="109728" rIns="164592" rtlCol="0" anchor="t"/>
          <a:lstStyle/>
          <a:p>
            <a:pPr algn="ctr">
              <a:defRPr sz="1700" b="1">
                <a:solidFill>
                  <a:srgbClr val="162C4A"/>
                </a:solidFill>
                <a:latin typeface="Aptos"/>
              </a:defRPr>
            </a:pPr>
            <a:r>
              <a:t>2  Philosophy</a:t>
            </a:r>
          </a:p>
          <a:p>
            <a:pPr>
              <a:spcBef>
                <a:spcPts val="500"/>
              </a:spcBef>
              <a:defRPr sz="1300">
                <a:solidFill>
                  <a:srgbClr val="282828"/>
                </a:solidFill>
                <a:latin typeface="Aptos"/>
              </a:defRPr>
            </a:pPr>
            <a:r>
              <a:t>Critical Realism provides best fit</a:t>
            </a:r>
          </a:p>
        </p:txBody>
      </p:sp>
      <p:sp>
        <p:nvSpPr>
          <p:cNvPr id="19" name="Rounded Rectangle 18"/>
          <p:cNvSpPr/>
          <p:nvPr/>
        </p:nvSpPr>
        <p:spPr>
          <a:xfrm>
            <a:off x="8138160" y="3886200"/>
            <a:ext cx="3154680" cy="1325880"/>
          </a:xfrm>
          <a:prstGeom prst="roundRect">
            <a:avLst/>
          </a:prstGeom>
          <a:solidFill>
            <a:srgbClr val="E7F3EA"/>
          </a:solidFill>
          <a:ln w="15240">
            <a:solidFill>
              <a:srgbClr val="508C65"/>
            </a:solidFill>
          </a:ln>
        </p:spPr>
        <p:style>
          <a:lnRef idx="1">
            <a:schemeClr val="accent1"/>
          </a:lnRef>
          <a:fillRef idx="3">
            <a:schemeClr val="accent1"/>
          </a:fillRef>
          <a:effectRef idx="2">
            <a:schemeClr val="accent1"/>
          </a:effectRef>
          <a:fontRef idx="minor">
            <a:schemeClr val="lt1"/>
          </a:fontRef>
        </p:style>
        <p:txBody>
          <a:bodyPr lIns="164592" tIns="109728" rIns="164592" rtlCol="0" anchor="t"/>
          <a:lstStyle/>
          <a:p>
            <a:pPr algn="ctr">
              <a:defRPr sz="1700" b="1">
                <a:solidFill>
                  <a:srgbClr val="162C4A"/>
                </a:solidFill>
                <a:latin typeface="Aptos"/>
              </a:defRPr>
            </a:pPr>
            <a:r>
              <a:t>3  Contribution</a:t>
            </a:r>
          </a:p>
          <a:p>
            <a:pPr>
              <a:spcBef>
                <a:spcPts val="500"/>
              </a:spcBef>
              <a:defRPr sz="1300">
                <a:solidFill>
                  <a:srgbClr val="282828"/>
                </a:solidFill>
                <a:latin typeface="Aptos"/>
              </a:defRPr>
            </a:pPr>
            <a:r>
              <a:t>Original explanatory evidence for practice</a:t>
            </a:r>
          </a:p>
        </p:txBody>
      </p:sp>
      <p:sp>
        <p:nvSpPr>
          <p:cNvPr id="20" name="TextBox 19"/>
          <p:cNvSpPr txBox="1"/>
          <p:nvPr/>
        </p:nvSpPr>
        <p:spPr>
          <a:xfrm>
            <a:off x="1695809" y="5532120"/>
            <a:ext cx="8769901" cy="553998"/>
          </a:xfrm>
          <a:prstGeom prst="rect">
            <a:avLst/>
          </a:prstGeom>
        </p:spPr>
        <p:style>
          <a:lnRef idx="1">
            <a:schemeClr val="accent4"/>
          </a:lnRef>
          <a:fillRef idx="2">
            <a:schemeClr val="accent4"/>
          </a:fillRef>
          <a:effectRef idx="1">
            <a:schemeClr val="accent4"/>
          </a:effectRef>
          <a:fontRef idx="minor">
            <a:schemeClr val="dk1"/>
          </a:fontRef>
        </p:style>
        <p:txBody>
          <a:bodyPr wrap="none">
            <a:spAutoFit/>
          </a:bodyPr>
          <a:lstStyle/>
          <a:p>
            <a:pPr algn="ctr">
              <a:defRPr sz="1500" i="1">
                <a:solidFill>
                  <a:srgbClr val="162C4A"/>
                </a:solidFill>
              </a:defRPr>
            </a:pPr>
            <a:r>
              <a:rPr dirty="0"/>
              <a:t>My study seeks to explain how </a:t>
            </a:r>
            <a:r>
              <a:rPr dirty="0" err="1"/>
              <a:t>organisational</a:t>
            </a:r>
            <a:r>
              <a:rPr dirty="0"/>
              <a:t> conditions shape travel-related experiences and outcomes</a:t>
            </a:r>
            <a:endParaRPr lang="en-GB" dirty="0"/>
          </a:p>
          <a:p>
            <a:pPr algn="ctr">
              <a:defRPr sz="1500" i="1">
                <a:solidFill>
                  <a:srgbClr val="162C4A"/>
                </a:solidFill>
              </a:defRPr>
            </a:pPr>
            <a:r>
              <a:rPr dirty="0"/>
              <a:t>and how that knowledge can improve community care practice.</a:t>
            </a:r>
          </a:p>
        </p:txBody>
      </p:sp>
    </p:spTree>
    <p:extLst>
      <p:ext uri="{BB962C8B-B14F-4D97-AF65-F5344CB8AC3E}">
        <p14:creationId xmlns:p14="http://schemas.microsoft.com/office/powerpoint/2010/main" val="26671693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2920" y="1143000"/>
            <a:ext cx="5394960" cy="5349240"/>
          </a:xfrm>
          <a:prstGeom prst="rect">
            <a:avLst/>
          </a:prstGeom>
          <a:noFill/>
        </p:spPr>
        <p:txBody>
          <a:bodyPr wrap="square">
            <a:spAutoFit/>
          </a:bodyPr>
          <a:lstStyle/>
          <a:p>
            <a:pPr>
              <a:spcAft>
                <a:spcPts val="900"/>
              </a:spcAft>
              <a:defRPr sz="1000"/>
            </a:pPr>
            <a:r>
              <a:t>Bhaskar, R. (2013) A Realist Theory of Science. Routledge.</a:t>
            </a:r>
          </a:p>
          <a:p>
            <a:pPr>
              <a:spcAft>
                <a:spcPts val="900"/>
              </a:spcAft>
              <a:defRPr sz="1000"/>
            </a:pPr>
            <a:r>
              <a:t>Fletcher, A.J. (2017) ‘Applying critical realism in qualitative research: methodology meets method’, International Journal of Social Research Methodology, 20(2), pp. 181–194. doi:10.1080/13645579.2016.1144401.</a:t>
            </a:r>
          </a:p>
          <a:p>
            <a:pPr>
              <a:spcAft>
                <a:spcPts val="900"/>
              </a:spcAft>
              <a:defRPr sz="1000"/>
            </a:pPr>
            <a:r>
              <a:t>Kuhn, T.S. (2012) The Structure of Scientific Revolutions. 4th ed. Chicago: University of Chicago Press.</a:t>
            </a:r>
          </a:p>
          <a:p>
            <a:pPr>
              <a:spcAft>
                <a:spcPts val="900"/>
              </a:spcAft>
              <a:defRPr sz="1000"/>
            </a:pPr>
            <a:r>
              <a:t>Saunders, M.N.K., Lewis, P. and Thornhill, A. (2023) Research Methods for Business Students. 9th ed. Harlow: Pearson.</a:t>
            </a:r>
          </a:p>
          <a:p>
            <a:pPr>
              <a:spcAft>
                <a:spcPts val="900"/>
              </a:spcAft>
              <a:defRPr sz="1000"/>
            </a:pPr>
            <a:r>
              <a:t>Tracy, S.J. (2010) ‘Qualitative quality: Eight “big-tent” criteria for excellent qualitative research’, Qualitative Inquiry, 16(10), pp. 837–851. doi:10.1177/1077800410383121.</a:t>
            </a:r>
          </a:p>
        </p:txBody>
      </p:sp>
      <p:sp>
        <p:nvSpPr>
          <p:cNvPr id="3" name="TextBox 2"/>
          <p:cNvSpPr txBox="1"/>
          <p:nvPr/>
        </p:nvSpPr>
        <p:spPr>
          <a:xfrm>
            <a:off x="6172200" y="1143000"/>
            <a:ext cx="5394960" cy="5349240"/>
          </a:xfrm>
          <a:prstGeom prst="rect">
            <a:avLst/>
          </a:prstGeom>
          <a:noFill/>
        </p:spPr>
        <p:txBody>
          <a:bodyPr wrap="square">
            <a:spAutoFit/>
          </a:bodyPr>
          <a:lstStyle/>
          <a:p>
            <a:pPr>
              <a:spcAft>
                <a:spcPts val="900"/>
              </a:spcAft>
              <a:defRPr sz="1000"/>
            </a:pPr>
            <a:r>
              <a:t>Department of Health and Social Care (2026) Work-related quality of life of the adult social care workforce in England in 2025. London: DHSC.</a:t>
            </a:r>
          </a:p>
          <a:p>
            <a:pPr>
              <a:spcAft>
                <a:spcPts val="900"/>
              </a:spcAft>
              <a:defRPr sz="1000"/>
            </a:pPr>
            <a:r>
              <a:t>Johnson, M., Rubery, J. and Egan, M. (2021) ‘Raising the bar? The impact of the UNISON ethical care campaign in UK domiciliary care’, Transfer: European Review of Labour and Research, 27(3), pp. 367–382. doi:10.1177/10242589211028460.</a:t>
            </a:r>
          </a:p>
          <a:p>
            <a:pPr>
              <a:spcAft>
                <a:spcPts val="900"/>
              </a:spcAft>
              <a:defRPr sz="1000"/>
            </a:pPr>
            <a:r>
              <a:t>Ravalier, J.M. et al. (2023) ‘Working Conditions and Well-Being across the COVID Pandemic in UK Social (Care) Workers’, The British Journal of Social Work, 53(2), pp. 1225–1242. doi:10.1093/bjsw/bcac214.</a:t>
            </a:r>
          </a:p>
          <a:p>
            <a:pPr>
              <a:spcAft>
                <a:spcPts val="900"/>
              </a:spcAft>
              <a:defRPr sz="1000"/>
            </a:pPr>
            <a:r>
              <a:t>National Institute for Health and Care Excellence (NICE) (2015) Home care: delivering personal care and practical support to older people living in their own homes. NICE guideline NG21. London: NICE.</a:t>
            </a:r>
          </a:p>
        </p:txBody>
      </p:sp>
    </p:spTree>
    <p:extLst>
      <p:ext uri="{BB962C8B-B14F-4D97-AF65-F5344CB8AC3E}">
        <p14:creationId xmlns:p14="http://schemas.microsoft.com/office/powerpoint/2010/main" val="13723917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310</TotalTime>
  <Words>3809</Words>
  <Application>Microsoft Office PowerPoint</Application>
  <PresentationFormat>Widescreen</PresentationFormat>
  <Paragraphs>304</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Aklima Begum</cp:lastModifiedBy>
  <cp:revision>29</cp:revision>
  <dcterms:created xsi:type="dcterms:W3CDTF">2013-01-27T09:14:16Z</dcterms:created>
  <dcterms:modified xsi:type="dcterms:W3CDTF">2026-08-10T05:22:45Z</dcterms:modified>
  <cp:category/>
</cp:coreProperties>
</file>