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39"/>
  </p:notesMasterIdLst>
  <p:handoutMasterIdLst>
    <p:handoutMasterId r:id="rId40"/>
  </p:handoutMasterIdLst>
  <p:sldIdLst>
    <p:sldId id="317" r:id="rId2"/>
    <p:sldId id="259" r:id="rId3"/>
    <p:sldId id="260" r:id="rId4"/>
    <p:sldId id="261" r:id="rId5"/>
    <p:sldId id="262" r:id="rId6"/>
    <p:sldId id="264" r:id="rId7"/>
    <p:sldId id="265" r:id="rId8"/>
    <p:sldId id="266" r:id="rId9"/>
    <p:sldId id="268" r:id="rId10"/>
    <p:sldId id="272" r:id="rId11"/>
    <p:sldId id="273" r:id="rId12"/>
    <p:sldId id="275" r:id="rId13"/>
    <p:sldId id="277" r:id="rId14"/>
    <p:sldId id="276" r:id="rId15"/>
    <p:sldId id="321" r:id="rId16"/>
    <p:sldId id="278" r:id="rId17"/>
    <p:sldId id="281" r:id="rId18"/>
    <p:sldId id="283" r:id="rId19"/>
    <p:sldId id="284" r:id="rId20"/>
    <p:sldId id="285" r:id="rId21"/>
    <p:sldId id="286" r:id="rId22"/>
    <p:sldId id="287" r:id="rId23"/>
    <p:sldId id="288" r:id="rId24"/>
    <p:sldId id="312" r:id="rId25"/>
    <p:sldId id="290" r:id="rId26"/>
    <p:sldId id="292" r:id="rId27"/>
    <p:sldId id="293" r:id="rId28"/>
    <p:sldId id="319" r:id="rId29"/>
    <p:sldId id="295" r:id="rId30"/>
    <p:sldId id="302" r:id="rId31"/>
    <p:sldId id="320" r:id="rId32"/>
    <p:sldId id="297" r:id="rId33"/>
    <p:sldId id="299" r:id="rId34"/>
    <p:sldId id="300" r:id="rId35"/>
    <p:sldId id="322" r:id="rId36"/>
    <p:sldId id="318" r:id="rId37"/>
    <p:sldId id="307" r:id="rId38"/>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647" autoAdjust="0"/>
    <p:restoredTop sz="96247" autoAdjust="0"/>
  </p:normalViewPr>
  <p:slideViewPr>
    <p:cSldViewPr>
      <p:cViewPr>
        <p:scale>
          <a:sx n="130" d="100"/>
          <a:sy n="130" d="100"/>
        </p:scale>
        <p:origin x="498" y="-7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10/5/2025</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10/5/2025</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10000"/>
          </a:bodyPr>
          <a:lstStyle/>
          <a:p>
            <a:pPr>
              <a:spcBef>
                <a:spcPct val="20000"/>
              </a:spcBef>
              <a:defRPr/>
            </a:pPr>
            <a:r>
              <a:rPr lang="en-GB" altLang="en-US" sz="2600" b="1" kern="0" dirty="0">
                <a:solidFill>
                  <a:srgbClr val="222222"/>
                </a:solidFill>
                <a:latin typeface="Arial"/>
              </a:rPr>
              <a:t>Learning Objectives</a:t>
            </a:r>
          </a:p>
          <a:p>
            <a:pPr marL="342900" indent="-342900">
              <a:spcBef>
                <a:spcPct val="20000"/>
              </a:spcBef>
              <a:buFontTx/>
              <a:buChar char="•"/>
              <a:defRPr/>
            </a:pPr>
            <a:r>
              <a:rPr lang="en-GB" altLang="en-US" sz="2600" kern="0" dirty="0">
                <a:solidFill>
                  <a:srgbClr val="222222"/>
                </a:solidFill>
                <a:latin typeface="Arial"/>
              </a:rPr>
              <a:t>Upon completion of this material, you should be able to:</a:t>
            </a:r>
            <a:endParaRPr lang="en-US" altLang="en-US" sz="2600" kern="0" dirty="0">
              <a:solidFill>
                <a:srgbClr val="222222"/>
              </a:solidFill>
              <a:latin typeface="Arial"/>
            </a:endParaRPr>
          </a:p>
          <a:p>
            <a:pPr marL="742950" lvl="1" indent="-285750">
              <a:spcBef>
                <a:spcPct val="20000"/>
              </a:spcBef>
              <a:buFontTx/>
              <a:buChar char="–"/>
              <a:defRPr/>
            </a:pPr>
            <a:r>
              <a:rPr lang="en-US" altLang="en-US" sz="2400" kern="0" dirty="0">
                <a:solidFill>
                  <a:srgbClr val="222222"/>
                </a:solidFill>
                <a:latin typeface="Arial"/>
              </a:rPr>
              <a:t>Describe the functions of and relationships among laws, regulations, and professional organizations in information security</a:t>
            </a:r>
          </a:p>
          <a:p>
            <a:pPr marL="742950" lvl="1" indent="-285750">
              <a:spcBef>
                <a:spcPct val="20000"/>
              </a:spcBef>
              <a:buFontTx/>
              <a:buChar char="–"/>
              <a:defRPr/>
            </a:pPr>
            <a:r>
              <a:rPr lang="en-GB" altLang="en-US" sz="2400" kern="0" dirty="0">
                <a:solidFill>
                  <a:srgbClr val="222222"/>
                </a:solidFill>
                <a:latin typeface="Arial"/>
              </a:rPr>
              <a:t>Explain the differences between laws and ethics</a:t>
            </a:r>
          </a:p>
          <a:p>
            <a:pPr marL="742950" lvl="1" indent="-285750">
              <a:spcBef>
                <a:spcPct val="20000"/>
              </a:spcBef>
              <a:buFontTx/>
              <a:buChar char="–"/>
              <a:defRPr/>
            </a:pPr>
            <a:r>
              <a:rPr lang="en-GB" altLang="en-US" sz="2400" kern="0" dirty="0">
                <a:solidFill>
                  <a:srgbClr val="222222"/>
                </a:solidFill>
                <a:latin typeface="Arial"/>
              </a:rPr>
              <a:t>Identify major national laws that affect the practice of information security</a:t>
            </a:r>
          </a:p>
          <a:p>
            <a:pPr marL="742950" lvl="1" indent="-285750">
              <a:spcBef>
                <a:spcPct val="20000"/>
              </a:spcBef>
              <a:buFontTx/>
              <a:buChar char="–"/>
              <a:defRPr/>
            </a:pPr>
            <a:r>
              <a:rPr lang="en-GB" altLang="en-US" sz="2400" kern="0" dirty="0">
                <a:solidFill>
                  <a:srgbClr val="222222"/>
                </a:solidFill>
                <a:latin typeface="Arial"/>
              </a:rPr>
              <a:t>Discuss the role of culture as it applies to ethics in information security</a:t>
            </a:r>
          </a:p>
        </p:txBody>
      </p:sp>
    </p:spTree>
    <p:extLst>
      <p:ext uri="{BB962C8B-B14F-4D97-AF65-F5344CB8AC3E}">
        <p14:creationId xmlns:p14="http://schemas.microsoft.com/office/powerpoint/2010/main" val="396041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21398B2-3FAB-4F05-8F34-87483C508B5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536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5300"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Introduction</a:t>
            </a:r>
          </a:p>
          <a:p>
            <a:pPr marL="342900" indent="-342900">
              <a:spcBef>
                <a:spcPct val="20000"/>
              </a:spcBef>
              <a:buFontTx/>
              <a:buChar char="•"/>
              <a:defRPr/>
            </a:pPr>
            <a:r>
              <a:rPr lang="en-GB" altLang="en-US" sz="2600" kern="0" dirty="0">
                <a:solidFill>
                  <a:srgbClr val="222222"/>
                </a:solidFill>
                <a:latin typeface="Arial"/>
              </a:rPr>
              <a:t>You must understand scope of an organization’s legal and ethical responsibilities</a:t>
            </a:r>
          </a:p>
          <a:p>
            <a:pPr marL="342900" indent="-342900">
              <a:spcBef>
                <a:spcPct val="20000"/>
              </a:spcBef>
              <a:buFontTx/>
              <a:buChar char="•"/>
              <a:defRPr/>
            </a:pPr>
            <a:r>
              <a:rPr lang="en-GB" altLang="en-US" sz="2600" kern="0" dirty="0">
                <a:solidFill>
                  <a:srgbClr val="222222"/>
                </a:solidFill>
                <a:latin typeface="Arial"/>
              </a:rPr>
              <a:t>To minimize liabilities/reduce risks, the information security practitioner must:</a:t>
            </a:r>
          </a:p>
          <a:p>
            <a:pPr marL="742950" lvl="1" indent="-285750">
              <a:spcBef>
                <a:spcPct val="20000"/>
              </a:spcBef>
              <a:buFontTx/>
              <a:buChar char="–"/>
              <a:defRPr/>
            </a:pPr>
            <a:r>
              <a:rPr lang="en-GB" altLang="en-US" sz="2400" kern="0" dirty="0">
                <a:solidFill>
                  <a:srgbClr val="222222"/>
                </a:solidFill>
                <a:latin typeface="Arial"/>
              </a:rPr>
              <a:t>Understand current legal environment</a:t>
            </a:r>
          </a:p>
          <a:p>
            <a:pPr marL="742950" lvl="1" indent="-285750">
              <a:spcBef>
                <a:spcPct val="20000"/>
              </a:spcBef>
              <a:buFontTx/>
              <a:buChar char="–"/>
              <a:defRPr/>
            </a:pPr>
            <a:r>
              <a:rPr lang="en-GB" altLang="en-US" sz="2400" kern="0" dirty="0">
                <a:solidFill>
                  <a:srgbClr val="222222"/>
                </a:solidFill>
                <a:latin typeface="Arial"/>
              </a:rPr>
              <a:t>Stay current with laws and regulations </a:t>
            </a:r>
          </a:p>
          <a:p>
            <a:pPr marL="742950" lvl="1" indent="-285750">
              <a:spcBef>
                <a:spcPct val="20000"/>
              </a:spcBef>
              <a:buFontTx/>
              <a:buChar char="–"/>
              <a:defRPr/>
            </a:pPr>
            <a:r>
              <a:rPr lang="en-GB" altLang="en-US" sz="2400" kern="0" dirty="0">
                <a:solidFill>
                  <a:srgbClr val="222222"/>
                </a:solidFill>
                <a:latin typeface="Arial"/>
              </a:rPr>
              <a:t>Watch for new and emerging issues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dirty="0">
                <a:ea typeface="Lucida Sans Unicode" pitchFamily="34" charset="0"/>
                <a:cs typeface="Lucida Sans Unicode" pitchFamily="34" charset="0"/>
              </a:rPr>
              <a:t>. </a:t>
            </a:r>
          </a:p>
        </p:txBody>
      </p:sp>
    </p:spTree>
    <p:extLst>
      <p:ext uri="{BB962C8B-B14F-4D97-AF65-F5344CB8AC3E}">
        <p14:creationId xmlns:p14="http://schemas.microsoft.com/office/powerpoint/2010/main" val="1841451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01356CA7-4256-4267-98BD-DE115A71F0C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741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6324" name="Text Box 2"/>
          <p:cNvSpPr>
            <a:spLocks noGrp="1" noChangeArrowheads="1"/>
          </p:cNvSpPr>
          <p:nvPr>
            <p:ph type="body"/>
          </p:nvPr>
        </p:nvSpPr>
        <p:spPr>
          <a:xfrm>
            <a:off x="974725" y="4560888"/>
            <a:ext cx="5365750" cy="4319587"/>
          </a:xfrm>
        </p:spPr>
        <p:txBody>
          <a:bodyPr>
            <a:normAutofit fontScale="92500"/>
          </a:bodyPr>
          <a:lstStyle/>
          <a:p>
            <a:pPr eaLnBrk="1" hangingPunct="1">
              <a:spcBef>
                <a:spcPts val="375"/>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Law and Ethics in Information Security</a:t>
            </a:r>
          </a:p>
          <a:p>
            <a:pPr marL="342900" indent="-342900">
              <a:spcBef>
                <a:spcPct val="20000"/>
              </a:spcBef>
              <a:buFontTx/>
              <a:buChar char="•"/>
              <a:defRPr/>
            </a:pPr>
            <a:r>
              <a:rPr lang="en-GB" altLang="en-US" sz="2600" kern="0" dirty="0">
                <a:solidFill>
                  <a:srgbClr val="222222"/>
                </a:solidFill>
                <a:latin typeface="Arial"/>
              </a:rPr>
              <a:t>Laws: rules that mandate or prohibit certain behavior and are enforced by the state</a:t>
            </a:r>
          </a:p>
          <a:p>
            <a:pPr marL="342900" indent="-342900">
              <a:spcBef>
                <a:spcPct val="20000"/>
              </a:spcBef>
              <a:buFontTx/>
              <a:buChar char="•"/>
              <a:defRPr/>
            </a:pPr>
            <a:r>
              <a:rPr lang="en-GB" altLang="en-US" sz="2600" kern="0" dirty="0">
                <a:solidFill>
                  <a:srgbClr val="222222"/>
                </a:solidFill>
                <a:latin typeface="Arial"/>
              </a:rPr>
              <a:t>Ethics: regulate and define socially acceptable behavior</a:t>
            </a:r>
          </a:p>
          <a:p>
            <a:pPr marL="342900" indent="-342900">
              <a:spcBef>
                <a:spcPct val="20000"/>
              </a:spcBef>
              <a:buFontTx/>
              <a:buChar char="•"/>
              <a:defRPr/>
            </a:pPr>
            <a:r>
              <a:rPr lang="en-GB" altLang="en-US" sz="2600" kern="0" dirty="0">
                <a:solidFill>
                  <a:srgbClr val="222222"/>
                </a:solidFill>
                <a:latin typeface="Arial"/>
              </a:rPr>
              <a:t>Cultural mores: fixed moral attitudes or customs of a particular group</a:t>
            </a:r>
          </a:p>
          <a:p>
            <a:pPr marL="342900" indent="-342900">
              <a:spcBef>
                <a:spcPct val="20000"/>
              </a:spcBef>
              <a:buFontTx/>
              <a:buChar char="•"/>
              <a:defRPr/>
            </a:pPr>
            <a:r>
              <a:rPr lang="en-GB" altLang="en-US" sz="2600" kern="0" dirty="0">
                <a:solidFill>
                  <a:srgbClr val="222222"/>
                </a:solidFill>
                <a:latin typeface="Arial"/>
              </a:rPr>
              <a:t>Laws carry authority of a governing authority; ethics do not</a:t>
            </a:r>
          </a:p>
          <a:p>
            <a:pPr eaLnBrk="1" hangingPunct="1">
              <a:lnSpc>
                <a:spcPct val="90000"/>
              </a:lnSpc>
              <a:spcBef>
                <a:spcPts val="375"/>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4198219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C0C68C6-2F5E-47E2-B4AA-FE5873B9459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9459" name="Rectangle 1"/>
          <p:cNvSpPr>
            <a:spLocks noGrp="1" noRot="1" noChangeAspect="1" noChangeArrowheads="1" noTextEdit="1"/>
          </p:cNvSpPr>
          <p:nvPr>
            <p:ph type="sldImg"/>
          </p:nvPr>
        </p:nvSpPr>
        <p:spPr>
          <a:ln/>
        </p:spPr>
      </p:sp>
      <p:sp>
        <p:nvSpPr>
          <p:cNvPr id="57348" name="Rectangle 2"/>
          <p:cNvSpPr>
            <a:spLocks noGrp="1" noChangeArrowheads="1"/>
          </p:cNvSpPr>
          <p:nvPr>
            <p:ph type="body" idx="1"/>
          </p:nvPr>
        </p:nvSpPr>
        <p:spPr>
          <a:xfrm>
            <a:off x="974725" y="4560888"/>
            <a:ext cx="5365750" cy="4227512"/>
          </a:xfrm>
        </p:spPr>
        <p:txBody>
          <a:bodyPr wrap="none" anchor="ctr">
            <a:normAutofit lnSpcReduction="10000"/>
          </a:bodyPr>
          <a:lstStyle/>
          <a:p>
            <a:r>
              <a:rPr lang="en-GB" sz="1200" b="0" i="0" u="none" strike="noStrike" kern="1200" baseline="0" dirty="0">
                <a:solidFill>
                  <a:schemeClr val="tx1"/>
                </a:solidFill>
                <a:latin typeface="+mn-lt"/>
                <a:ea typeface="+mn-ea"/>
                <a:cs typeface="+mn-cs"/>
              </a:rPr>
              <a:t>What if an organization does not demand or even encourage strong ethical </a:t>
            </a:r>
            <a:r>
              <a:rPr lang="en-GB" sz="1200" b="0" i="0" u="none" strike="noStrike" kern="1200" baseline="0" dirty="0" err="1">
                <a:solidFill>
                  <a:schemeClr val="tx1"/>
                </a:solidFill>
                <a:latin typeface="+mn-lt"/>
                <a:ea typeface="+mn-ea"/>
                <a:cs typeface="+mn-cs"/>
              </a:rPr>
              <a:t>behavior</a:t>
            </a:r>
            <a:r>
              <a:rPr lang="en-GB" sz="1200" b="0" i="0" u="none" strike="noStrike" kern="1200" baseline="0" dirty="0">
                <a:solidFill>
                  <a:schemeClr val="tx1"/>
                </a:solidFill>
                <a:latin typeface="+mn-lt"/>
                <a:ea typeface="+mn-ea"/>
                <a:cs typeface="+mn-cs"/>
              </a:rPr>
              <a:t> from its employees? What if an organization does not behave ethically? Even if there is no breach of</a:t>
            </a:r>
          </a:p>
          <a:p>
            <a:r>
              <a:rPr lang="en-GB" sz="1200" b="0" i="0" u="none" strike="noStrike" kern="1200" baseline="0" dirty="0">
                <a:solidFill>
                  <a:schemeClr val="tx1"/>
                </a:solidFill>
                <a:latin typeface="+mn-lt"/>
                <a:ea typeface="+mn-ea"/>
                <a:cs typeface="+mn-cs"/>
              </a:rPr>
              <a:t>criminal law, there can still be liability—legal responsibility.</a:t>
            </a:r>
            <a:endParaRPr lang="en-GB" altLang="en-US" sz="2600" b="1" kern="0" dirty="0">
              <a:solidFill>
                <a:srgbClr val="222222"/>
              </a:solidFill>
              <a:latin typeface="Arial"/>
            </a:endParaRPr>
          </a:p>
          <a:p>
            <a:pPr>
              <a:spcBef>
                <a:spcPct val="20000"/>
              </a:spcBef>
              <a:defRPr/>
            </a:pPr>
            <a:endParaRPr lang="en-GB" altLang="en-US" sz="2600" b="1" kern="0" dirty="0">
              <a:solidFill>
                <a:srgbClr val="222222"/>
              </a:solidFill>
              <a:latin typeface="Arial"/>
            </a:endParaRPr>
          </a:p>
          <a:p>
            <a:pPr>
              <a:spcBef>
                <a:spcPct val="20000"/>
              </a:spcBef>
              <a:defRPr/>
            </a:pPr>
            <a:endParaRPr lang="en-GB" altLang="en-US" sz="2600" b="1" kern="0" dirty="0">
              <a:solidFill>
                <a:srgbClr val="222222"/>
              </a:solidFill>
              <a:latin typeface="Arial"/>
            </a:endParaRPr>
          </a:p>
          <a:p>
            <a:pPr>
              <a:spcBef>
                <a:spcPct val="20000"/>
              </a:spcBef>
              <a:defRPr/>
            </a:pPr>
            <a:endParaRPr lang="en-GB" altLang="en-US" sz="2600" b="1" kern="0" dirty="0">
              <a:solidFill>
                <a:srgbClr val="222222"/>
              </a:solidFill>
              <a:latin typeface="Arial"/>
            </a:endParaRPr>
          </a:p>
          <a:p>
            <a:pPr>
              <a:spcBef>
                <a:spcPct val="20000"/>
              </a:spcBef>
              <a:defRPr/>
            </a:pPr>
            <a:r>
              <a:rPr lang="en-GB" altLang="en-US" sz="2600" b="1" kern="0" dirty="0">
                <a:solidFill>
                  <a:srgbClr val="222222"/>
                </a:solidFill>
                <a:latin typeface="Arial"/>
              </a:rPr>
              <a:t>Organizational Liability and the Need for Counsel</a:t>
            </a:r>
          </a:p>
          <a:p>
            <a:pPr marL="342900" indent="-342900">
              <a:spcBef>
                <a:spcPct val="20000"/>
              </a:spcBef>
              <a:buFontTx/>
              <a:buChar char="•"/>
              <a:defRPr/>
            </a:pPr>
            <a:r>
              <a:rPr lang="en-GB" altLang="en-US" sz="2600" kern="0" dirty="0">
                <a:solidFill>
                  <a:srgbClr val="222222"/>
                </a:solidFill>
                <a:latin typeface="Arial"/>
              </a:rPr>
              <a:t>Liability: legal obligation of an entity extending beyond criminal or contract law; includes legal obligation to make restitution</a:t>
            </a:r>
          </a:p>
          <a:p>
            <a:pPr marL="342900" indent="-342900">
              <a:spcBef>
                <a:spcPct val="20000"/>
              </a:spcBef>
              <a:buFontTx/>
              <a:buChar char="•"/>
              <a:defRPr/>
            </a:pPr>
            <a:r>
              <a:rPr lang="en-GB" altLang="en-US" sz="2600" kern="0" dirty="0">
                <a:solidFill>
                  <a:srgbClr val="222222"/>
                </a:solidFill>
                <a:latin typeface="Arial"/>
              </a:rPr>
              <a:t>Restitution: legal obligation to compensate injured party for wrongs committed</a:t>
            </a:r>
          </a:p>
          <a:p>
            <a:pPr marL="342900" indent="-342900">
              <a:spcBef>
                <a:spcPct val="20000"/>
              </a:spcBef>
              <a:buFontTx/>
              <a:buChar char="•"/>
              <a:defRPr/>
            </a:pPr>
            <a:r>
              <a:rPr lang="en-GB" altLang="en-US" sz="2600" kern="0" dirty="0">
                <a:solidFill>
                  <a:srgbClr val="222222"/>
                </a:solidFill>
                <a:latin typeface="Arial"/>
              </a:rPr>
              <a:t>Due care: legal standard requiring prudent organization to act legally and ethically and know consequences of actions</a:t>
            </a:r>
          </a:p>
          <a:p>
            <a:pPr marL="342900" indent="-342900">
              <a:spcBef>
                <a:spcPct val="20000"/>
              </a:spcBef>
              <a:buFontTx/>
              <a:buChar char="•"/>
              <a:defRPr/>
            </a:pPr>
            <a:r>
              <a:rPr lang="en-GB" altLang="en-US" sz="2600" kern="0" dirty="0">
                <a:solidFill>
                  <a:srgbClr val="222222"/>
                </a:solidFill>
                <a:latin typeface="Arial"/>
              </a:rPr>
              <a:t>Due diligence: legal standard requiring prudent organization to maintain standard of due care and ensure actions are effective</a:t>
            </a:r>
          </a:p>
          <a:p>
            <a:pPr>
              <a:defRPr/>
            </a:pPr>
            <a:endParaRPr lang="en-US" altLang="en-US" dirty="0"/>
          </a:p>
        </p:txBody>
      </p:sp>
    </p:spTree>
    <p:extLst>
      <p:ext uri="{BB962C8B-B14F-4D97-AF65-F5344CB8AC3E}">
        <p14:creationId xmlns:p14="http://schemas.microsoft.com/office/powerpoint/2010/main" val="2182532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3421037-F6AB-4BCE-B957-2A66F0E3303A}" type="slidenum">
              <a:rPr lang="en-GB" altLang="en-US">
                <a:solidFill>
                  <a:srgbClr val="000000"/>
                </a:solidFill>
                <a:latin typeface="Times New Roman" panose="02020603050405020304" pitchFamily="18" charset="0"/>
                <a:cs typeface="Lucida Sans Unicode" panose="020B0602030504020204" pitchFamily="34" charset="0"/>
              </a:rPr>
              <a:pPr eaLnBrk="1" hangingPunct="1"/>
              <a:t>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23555" name="Rectangle 1"/>
          <p:cNvSpPr>
            <a:spLocks noGrp="1" noRot="1" noChangeAspect="1" noChangeArrowheads="1" noTextEdit="1"/>
          </p:cNvSpPr>
          <p:nvPr>
            <p:ph type="sldImg"/>
          </p:nvPr>
        </p:nvSpPr>
        <p:spPr>
          <a:ln/>
        </p:spPr>
      </p:sp>
      <p:sp>
        <p:nvSpPr>
          <p:cNvPr id="59396" name="Rectangle 2"/>
          <p:cNvSpPr>
            <a:spLocks noGrp="1" noChangeArrowheads="1"/>
          </p:cNvSpPr>
          <p:nvPr>
            <p:ph type="body" idx="1"/>
          </p:nvPr>
        </p:nvSpPr>
        <p:spPr>
          <a:xfrm>
            <a:off x="974725" y="4560888"/>
            <a:ext cx="5365750" cy="4227512"/>
          </a:xfrm>
        </p:spPr>
        <p:txBody>
          <a:bodyPr wrap="none" anchor="ctr">
            <a:normAutofit fontScale="92500" lnSpcReduction="20000"/>
          </a:bodyPr>
          <a:lstStyle/>
          <a:p>
            <a:r>
              <a:rPr lang="en-GB" sz="1200" b="0" i="0" u="none" strike="noStrike" kern="1200" baseline="0" dirty="0">
                <a:solidFill>
                  <a:schemeClr val="tx1"/>
                </a:solidFill>
                <a:latin typeface="+mn-lt"/>
                <a:ea typeface="+mn-ea"/>
                <a:cs typeface="+mn-cs"/>
              </a:rPr>
              <a:t>Within an organization, information security professionals help maintain security via the establishment and enforcement of policy.</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These policies function as organizational laws, complete with penalties, judicial practices, and sanctions to require compliance.</a:t>
            </a:r>
            <a:endParaRPr lang="en-US" altLang="en-US" b="1" dirty="0"/>
          </a:p>
          <a:p>
            <a:pPr>
              <a:defRPr/>
            </a:pPr>
            <a:endParaRPr lang="en-US" altLang="en-US" b="1" dirty="0"/>
          </a:p>
          <a:p>
            <a:r>
              <a:rPr lang="en-GB" sz="1200" b="0" i="0" u="none" strike="noStrike" kern="1200" baseline="0" dirty="0">
                <a:solidFill>
                  <a:schemeClr val="tx1"/>
                </a:solidFill>
                <a:latin typeface="+mn-lt"/>
                <a:ea typeface="+mn-ea"/>
                <a:cs typeface="+mn-cs"/>
              </a:rPr>
              <a:t>• Dissemination (distribution): The organization must be able to demonstrate that the relevant policy has been made readily available for review by the employee. Common</a:t>
            </a:r>
          </a:p>
          <a:p>
            <a:r>
              <a:rPr lang="en-GB" sz="1200" b="0" i="0" u="none" strike="noStrike" kern="1200" baseline="0" dirty="0">
                <a:solidFill>
                  <a:schemeClr val="tx1"/>
                </a:solidFill>
                <a:latin typeface="+mn-lt"/>
                <a:ea typeface="+mn-ea"/>
                <a:cs typeface="+mn-cs"/>
              </a:rPr>
              <a:t>dissemination techniques include hard copy and electronic distribution.</a:t>
            </a:r>
          </a:p>
          <a:p>
            <a:r>
              <a:rPr lang="en-GB" sz="1200" b="0" i="0" u="none" strike="noStrike" kern="1200" baseline="0" dirty="0">
                <a:solidFill>
                  <a:schemeClr val="tx1"/>
                </a:solidFill>
                <a:latin typeface="+mn-lt"/>
                <a:ea typeface="+mn-ea"/>
                <a:cs typeface="+mn-cs"/>
              </a:rPr>
              <a:t>• Review (reading): The organization must be able to demonstrate that it disseminated the document in an intelligible form, including versions for employees who are illiterate,</a:t>
            </a:r>
          </a:p>
          <a:p>
            <a:r>
              <a:rPr lang="en-GB" sz="1200" b="0" i="0" u="none" strike="noStrike" kern="1200" baseline="0" dirty="0">
                <a:solidFill>
                  <a:schemeClr val="tx1"/>
                </a:solidFill>
                <a:latin typeface="+mn-lt"/>
                <a:ea typeface="+mn-ea"/>
                <a:cs typeface="+mn-cs"/>
              </a:rPr>
              <a:t>reading-impaired, and unable to read English. Common techniques include recordings of the policy in English and alternate languages.</a:t>
            </a:r>
          </a:p>
          <a:p>
            <a:r>
              <a:rPr lang="en-GB" sz="1200" b="0" i="0" u="none" strike="noStrike" kern="1200" baseline="0" dirty="0">
                <a:solidFill>
                  <a:schemeClr val="tx1"/>
                </a:solidFill>
                <a:latin typeface="+mn-lt"/>
                <a:ea typeface="+mn-ea"/>
                <a:cs typeface="+mn-cs"/>
              </a:rPr>
              <a:t>• Comprehension (understanding): The organization must be able to demonstrate that the employee understands the requirements and content of the policy. Common techniques</a:t>
            </a:r>
          </a:p>
          <a:p>
            <a:r>
              <a:rPr lang="en-GB" sz="1200" b="0" i="0" u="none" strike="noStrike" kern="1200" baseline="0" dirty="0">
                <a:solidFill>
                  <a:schemeClr val="tx1"/>
                </a:solidFill>
                <a:latin typeface="+mn-lt"/>
                <a:ea typeface="+mn-ea"/>
                <a:cs typeface="+mn-cs"/>
              </a:rPr>
              <a:t>include quizzes and other assessments.</a:t>
            </a:r>
          </a:p>
          <a:p>
            <a:r>
              <a:rPr lang="en-GB" sz="1200" b="0" i="0" u="none" strike="noStrike" kern="1200" baseline="0" dirty="0">
                <a:solidFill>
                  <a:schemeClr val="tx1"/>
                </a:solidFill>
                <a:latin typeface="+mn-lt"/>
                <a:ea typeface="+mn-ea"/>
                <a:cs typeface="+mn-cs"/>
              </a:rPr>
              <a:t>• Compliance (agreement): The organization must be able to demonstrate that the employee agreed to comply with the policy through act or affirmation. Common techniques</a:t>
            </a:r>
          </a:p>
          <a:p>
            <a:r>
              <a:rPr lang="en-GB" sz="1200" b="0" i="0" u="none" strike="noStrike" kern="1200" baseline="0" dirty="0">
                <a:solidFill>
                  <a:schemeClr val="tx1"/>
                </a:solidFill>
                <a:latin typeface="+mn-lt"/>
                <a:ea typeface="+mn-ea"/>
                <a:cs typeface="+mn-cs"/>
              </a:rPr>
              <a:t>include logon banners, which require a specific action (mouse click or keystroke) to acknowledge agreement, or a signed document clearly indicating the employee has read, understood, and agreed to comply with the policy.</a:t>
            </a:r>
          </a:p>
          <a:p>
            <a:r>
              <a:rPr lang="en-GB" sz="1200" b="0" i="0" u="none" strike="noStrike" kern="1200" baseline="0" dirty="0">
                <a:solidFill>
                  <a:schemeClr val="tx1"/>
                </a:solidFill>
                <a:latin typeface="+mn-lt"/>
                <a:ea typeface="+mn-ea"/>
                <a:cs typeface="+mn-cs"/>
              </a:rPr>
              <a:t>• Uniform enforcement: The organization must be able to demonstrate that the policy has been uniformly enforced, regardless of employee status or assignment.</a:t>
            </a:r>
          </a:p>
          <a:p>
            <a:endParaRPr lang="en-US" altLang="en-US" b="1" dirty="0"/>
          </a:p>
          <a:p>
            <a:pPr>
              <a:defRPr/>
            </a:pPr>
            <a:r>
              <a:rPr lang="en-US" altLang="en-US" b="1" dirty="0"/>
              <a:t>Policy Versus Law</a:t>
            </a:r>
          </a:p>
          <a:p>
            <a:pPr marL="342900" indent="-342900">
              <a:spcBef>
                <a:spcPct val="20000"/>
              </a:spcBef>
              <a:buFontTx/>
              <a:buChar char="•"/>
              <a:defRPr/>
            </a:pPr>
            <a:r>
              <a:rPr lang="en-GB" altLang="en-US" sz="2600" kern="0" dirty="0">
                <a:solidFill>
                  <a:srgbClr val="222222"/>
                </a:solidFill>
                <a:latin typeface="Arial"/>
              </a:rPr>
              <a:t>Policies: managerial directives that specify acceptable and unacceptable employee behavior in the workplace</a:t>
            </a:r>
          </a:p>
          <a:p>
            <a:pPr marL="342900" indent="-342900">
              <a:spcBef>
                <a:spcPct val="20000"/>
              </a:spcBef>
              <a:buFontTx/>
              <a:buChar char="•"/>
              <a:defRPr/>
            </a:pPr>
            <a:r>
              <a:rPr lang="en-GB" altLang="en-US" sz="2600" kern="0" dirty="0">
                <a:solidFill>
                  <a:srgbClr val="222222"/>
                </a:solidFill>
                <a:latin typeface="Arial"/>
              </a:rPr>
              <a:t>Policies function as organizational laws; must be crafted and implemented with care to ensure they are complete, appropriate, and fairly applied to everyone</a:t>
            </a:r>
          </a:p>
          <a:p>
            <a:pPr marL="342900" indent="-342900">
              <a:spcBef>
                <a:spcPct val="20000"/>
              </a:spcBef>
              <a:buFontTx/>
              <a:buChar char="•"/>
              <a:defRPr/>
            </a:pPr>
            <a:r>
              <a:rPr lang="en-GB" altLang="en-US" sz="2600" kern="0" dirty="0">
                <a:solidFill>
                  <a:srgbClr val="222222"/>
                </a:solidFill>
                <a:latin typeface="Arial"/>
              </a:rPr>
              <a:t>Difference between policy and law: ignorance of a policy is an acceptable defense</a:t>
            </a:r>
          </a:p>
          <a:p>
            <a:pPr>
              <a:defRPr/>
            </a:pPr>
            <a:endParaRPr lang="en-US" altLang="en-US" b="1" dirty="0"/>
          </a:p>
        </p:txBody>
      </p:sp>
    </p:spTree>
    <p:extLst>
      <p:ext uri="{BB962C8B-B14F-4D97-AF65-F5344CB8AC3E}">
        <p14:creationId xmlns:p14="http://schemas.microsoft.com/office/powerpoint/2010/main" val="1700260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marL="0" indent="0">
              <a:buNone/>
            </a:pPr>
            <a:r>
              <a:rPr lang="en-GB" altLang="en-US" dirty="0"/>
              <a:t>Business policies function as _____ laws and must be crafted and implemented with care to ensure they are complete, appropriate, and fairly applied to everyone.</a:t>
            </a:r>
          </a:p>
          <a:p>
            <a:pPr marL="0" indent="0">
              <a:buNone/>
            </a:pPr>
            <a:r>
              <a:rPr lang="en-GB" altLang="en-US" dirty="0"/>
              <a:t> </a:t>
            </a:r>
            <a:endParaRPr lang="en-US" altLang="en-US" dirty="0"/>
          </a:p>
          <a:p>
            <a:pPr marL="0" indent="0">
              <a:buNone/>
            </a:pPr>
            <a:r>
              <a:rPr lang="en-US" b="1" dirty="0"/>
              <a:t>Answer: c.</a:t>
            </a:r>
            <a:r>
              <a:rPr lang="en-US" altLang="en-US" b="1" dirty="0"/>
              <a:t> organizational</a:t>
            </a:r>
          </a:p>
          <a:p>
            <a:pPr marL="0" indent="0">
              <a:buNone/>
            </a:pPr>
            <a:endParaRPr lang="en-US" altLang="en-US" b="1" dirty="0"/>
          </a:p>
          <a:p>
            <a:pPr marL="0" indent="0">
              <a:buNone/>
            </a:pPr>
            <a:r>
              <a:rPr lang="en-US" altLang="en-US" dirty="0"/>
              <a:t>Explanation.</a:t>
            </a:r>
          </a:p>
          <a:p>
            <a:pPr marL="0" indent="0">
              <a:buNone/>
            </a:pPr>
            <a:r>
              <a:rPr lang="en-US" dirty="0"/>
              <a:t>Business polices are not directly aligned with criminal or civil laws although they must be aligned with them. Policies are the rules inside the business.</a:t>
            </a:r>
            <a:endParaRPr lang="en-US" altLang="en-US" dirty="0"/>
          </a:p>
          <a:p>
            <a:endParaRPr lang="en-US" dirty="0"/>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7</a:t>
            </a:fld>
            <a:endParaRPr lang="en-US" dirty="0"/>
          </a:p>
        </p:txBody>
      </p:sp>
    </p:spTree>
    <p:extLst>
      <p:ext uri="{BB962C8B-B14F-4D97-AF65-F5344CB8AC3E}">
        <p14:creationId xmlns:p14="http://schemas.microsoft.com/office/powerpoint/2010/main" val="650934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4A369D6A-AE37-463E-B7A4-0C7B71D59A7C}" type="slidenum">
              <a:rPr lang="en-GB" altLang="en-US">
                <a:solidFill>
                  <a:srgbClr val="000000"/>
                </a:solidFill>
                <a:latin typeface="Times New Roman" panose="02020603050405020304" pitchFamily="18" charset="0"/>
                <a:cs typeface="Lucida Sans Unicode" panose="020B0602030504020204" pitchFamily="34" charset="0"/>
              </a:rPr>
              <a:pPr eaLnBrk="1" hangingPunct="1"/>
              <a:t>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2765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0420" name="Text Box 2"/>
          <p:cNvSpPr>
            <a:spLocks noGrp="1" noChangeArrowheads="1"/>
          </p:cNvSpPr>
          <p:nvPr>
            <p:ph type="body"/>
          </p:nvPr>
        </p:nvSpPr>
        <p:spPr>
          <a:xfrm>
            <a:off x="974725" y="4560888"/>
            <a:ext cx="5365750" cy="4319587"/>
          </a:xfrm>
        </p:spPr>
        <p:txBody>
          <a:bodyPr>
            <a:normAutofit fontScale="55000" lnSpcReduction="20000"/>
          </a:bodyPr>
          <a:lstStyle/>
          <a:p>
            <a:r>
              <a:rPr lang="en-GB" sz="1200" b="0" i="0" u="none" strike="noStrike" kern="1200" baseline="0" dirty="0">
                <a:solidFill>
                  <a:schemeClr val="tx1"/>
                </a:solidFill>
                <a:latin typeface="+mn-lt"/>
                <a:ea typeface="+mn-ea"/>
                <a:cs typeface="+mn-cs"/>
              </a:rPr>
              <a:t>• Constitutional Law: Originates with the U.S. Constitution, a state constitution, or local constitution, bylaws, or charter.</a:t>
            </a:r>
          </a:p>
          <a:p>
            <a:r>
              <a:rPr lang="en-GB" sz="1200" b="0" i="0" u="none" strike="noStrike" kern="1200" baseline="0" dirty="0">
                <a:solidFill>
                  <a:schemeClr val="tx1"/>
                </a:solidFill>
                <a:latin typeface="+mn-lt"/>
                <a:ea typeface="+mn-ea"/>
                <a:cs typeface="+mn-cs"/>
              </a:rPr>
              <a:t>• Statutory Law: Originates from a legislative branch specifically tasked with the creation and publication of laws and statutes.</a:t>
            </a:r>
          </a:p>
          <a:p>
            <a:r>
              <a:rPr lang="en-GB" sz="1200" b="0" i="0" u="none" strike="noStrike" kern="1200" baseline="0" dirty="0">
                <a:solidFill>
                  <a:schemeClr val="tx1"/>
                </a:solidFill>
                <a:latin typeface="+mn-lt"/>
                <a:ea typeface="+mn-ea"/>
                <a:cs typeface="+mn-cs"/>
              </a:rPr>
              <a:t>• Regulatory or Administrative Law: Originates from an executive branch or authorized regulatory agency, and includes executive orders and regulations.</a:t>
            </a:r>
          </a:p>
          <a:p>
            <a:r>
              <a:rPr lang="en-GB" sz="1200" b="0" i="0" u="none" strike="noStrike" kern="1200" baseline="0" dirty="0">
                <a:solidFill>
                  <a:schemeClr val="tx1"/>
                </a:solidFill>
                <a:latin typeface="+mn-lt"/>
                <a:ea typeface="+mn-ea"/>
                <a:cs typeface="+mn-cs"/>
              </a:rPr>
              <a:t>• Common Law, Case Law, and Precedent: Originates from a judicial branch or oversight board and involves the interpretation of law based on the actions of a previous</a:t>
            </a:r>
          </a:p>
          <a:p>
            <a:r>
              <a:rPr lang="en-GB" sz="1200" b="0" i="0" u="none" strike="noStrike" kern="1200" baseline="0" dirty="0">
                <a:solidFill>
                  <a:schemeClr val="tx1"/>
                </a:solidFill>
                <a:latin typeface="+mn-lt"/>
                <a:ea typeface="+mn-ea"/>
                <a:cs typeface="+mn-cs"/>
              </a:rPr>
              <a:t>and/or higher court or board.</a:t>
            </a:r>
          </a:p>
          <a:p>
            <a:r>
              <a:rPr lang="en-GB" sz="1200" b="0" i="0" u="none" strike="noStrike" kern="1200" baseline="0" dirty="0">
                <a:solidFill>
                  <a:schemeClr val="tx1"/>
                </a:solidFill>
                <a:latin typeface="+mn-lt"/>
                <a:ea typeface="+mn-ea"/>
                <a:cs typeface="+mn-cs"/>
              </a:rPr>
              <a:t>• Civil law embodies a wide variety of laws pertaining to relationships between and among individuals and organizations. Civil law includes contract law, employment law, family law, and tort law. Tort law is the subset of civil law that allows individuals</a:t>
            </a:r>
          </a:p>
          <a:p>
            <a:r>
              <a:rPr lang="en-GB" sz="1200" b="0" i="0" u="none" strike="noStrike" kern="1200" baseline="0" dirty="0">
                <a:solidFill>
                  <a:schemeClr val="tx1"/>
                </a:solidFill>
                <a:latin typeface="+mn-lt"/>
                <a:ea typeface="+mn-ea"/>
                <a:cs typeface="+mn-cs"/>
              </a:rPr>
              <a:t>to seek redress in the event of personal, physical, or financial injury. Perceived damages within civil law are pursued in civil court and are not prosecuted by the state.</a:t>
            </a:r>
          </a:p>
          <a:p>
            <a:r>
              <a:rPr lang="en-GB" sz="1200" b="0" i="0" u="none" strike="noStrike" kern="1200" baseline="0" dirty="0">
                <a:solidFill>
                  <a:schemeClr val="tx1"/>
                </a:solidFill>
                <a:latin typeface="+mn-lt"/>
                <a:ea typeface="+mn-ea"/>
                <a:cs typeface="+mn-cs"/>
              </a:rPr>
              <a:t>• Criminal law addresses violations harmful to society and is actively enforced and prosecuted by the state. Criminal law addresses statutes associated with traffic law, public order, property damage, and personal damage, where the state takes on the responsibility of seeking retribution on behalf of the plaintiff, or injured party.</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Private law </a:t>
            </a:r>
            <a:r>
              <a:rPr lang="en-GB" sz="1200" b="0" i="0" u="none" strike="noStrike" kern="1200" baseline="0" dirty="0">
                <a:solidFill>
                  <a:schemeClr val="tx1"/>
                </a:solidFill>
                <a:latin typeface="+mn-lt"/>
                <a:ea typeface="+mn-ea"/>
                <a:cs typeface="+mn-cs"/>
              </a:rPr>
              <a:t>is considered a subset of civil law, and regulates the relationships among individuals as well as relationships between individuals and organizations; it encompasses family law, commercial law, and </a:t>
            </a:r>
            <a:r>
              <a:rPr lang="en-GB" sz="1200" b="0" i="0" u="none" strike="noStrike" kern="1200" baseline="0" dirty="0" err="1">
                <a:solidFill>
                  <a:schemeClr val="tx1"/>
                </a:solidFill>
                <a:latin typeface="+mn-lt"/>
                <a:ea typeface="+mn-ea"/>
                <a:cs typeface="+mn-cs"/>
              </a:rPr>
              <a:t>labor</a:t>
            </a:r>
            <a:r>
              <a:rPr lang="en-GB" sz="1200" b="0" i="0" u="none" strike="noStrike" kern="1200" baseline="0" dirty="0">
                <a:solidFill>
                  <a:schemeClr val="tx1"/>
                </a:solidFill>
                <a:latin typeface="+mn-lt"/>
                <a:ea typeface="+mn-ea"/>
                <a:cs typeface="+mn-cs"/>
              </a:rPr>
              <a:t> law.</a:t>
            </a:r>
          </a:p>
          <a:p>
            <a:r>
              <a:rPr lang="en-GB" sz="1200" b="1" i="0" u="none" strike="noStrike" kern="1200" baseline="0" dirty="0">
                <a:solidFill>
                  <a:schemeClr val="tx1"/>
                </a:solidFill>
                <a:latin typeface="+mn-lt"/>
                <a:ea typeface="+mn-ea"/>
                <a:cs typeface="+mn-cs"/>
              </a:rPr>
              <a:t>Public law </a:t>
            </a:r>
            <a:r>
              <a:rPr lang="en-GB" sz="1200" b="0" i="0" u="none" strike="noStrike" kern="1200" baseline="0" dirty="0">
                <a:solidFill>
                  <a:schemeClr val="tx1"/>
                </a:solidFill>
                <a:latin typeface="+mn-lt"/>
                <a:ea typeface="+mn-ea"/>
                <a:cs typeface="+mn-cs"/>
              </a:rPr>
              <a:t>regulates the structure and administration of government agencies and their relationships with citizens, employees, and other governments. Public law includes criminal law, administrative</a:t>
            </a:r>
          </a:p>
          <a:p>
            <a:r>
              <a:rPr lang="en-GB" sz="1200" b="0" i="0" u="none" strike="noStrike" kern="1200" baseline="0" dirty="0">
                <a:solidFill>
                  <a:schemeClr val="tx1"/>
                </a:solidFill>
                <a:latin typeface="+mn-lt"/>
                <a:ea typeface="+mn-ea"/>
                <a:cs typeface="+mn-cs"/>
              </a:rPr>
              <a:t>law, and constitutional law.</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Types of Law</a:t>
            </a:r>
          </a:p>
          <a:p>
            <a:pPr marL="342900" indent="-342900">
              <a:spcBef>
                <a:spcPct val="20000"/>
              </a:spcBef>
              <a:buFontTx/>
              <a:buChar char="•"/>
              <a:defRPr/>
            </a:pPr>
            <a:r>
              <a:rPr lang="en-GB" altLang="en-US" sz="2600" kern="0" dirty="0">
                <a:solidFill>
                  <a:srgbClr val="222222"/>
                </a:solidFill>
                <a:latin typeface="Arial"/>
              </a:rPr>
              <a:t>Civil: governs nation or state; manages relationships/conflicts between organizations and people</a:t>
            </a:r>
          </a:p>
          <a:p>
            <a:pPr marL="342900" indent="-342900">
              <a:spcBef>
                <a:spcPct val="20000"/>
              </a:spcBef>
              <a:buFontTx/>
              <a:buChar char="•"/>
              <a:defRPr/>
            </a:pPr>
            <a:r>
              <a:rPr lang="en-GB" altLang="en-US" sz="2600" kern="0" dirty="0">
                <a:solidFill>
                  <a:srgbClr val="222222"/>
                </a:solidFill>
                <a:latin typeface="Arial"/>
              </a:rPr>
              <a:t>Criminal: addresses activities and conduct harmful to society; actively enforced by the state</a:t>
            </a:r>
          </a:p>
          <a:p>
            <a:pPr marL="342900" indent="-342900">
              <a:spcBef>
                <a:spcPct val="20000"/>
              </a:spcBef>
              <a:buFontTx/>
              <a:buChar char="•"/>
              <a:defRPr/>
            </a:pPr>
            <a:r>
              <a:rPr lang="en-GB" altLang="en-US" sz="2600" kern="0" dirty="0">
                <a:solidFill>
                  <a:srgbClr val="222222"/>
                </a:solidFill>
                <a:latin typeface="Arial"/>
              </a:rPr>
              <a:t>Private: family/commercial/labor law; regulates relationships between individuals and organizations</a:t>
            </a:r>
          </a:p>
          <a:p>
            <a:pPr marL="342900" indent="-342900">
              <a:spcBef>
                <a:spcPct val="20000"/>
              </a:spcBef>
              <a:buFontTx/>
              <a:buChar char="•"/>
              <a:defRPr/>
            </a:pPr>
            <a:r>
              <a:rPr lang="en-GB" altLang="en-US" sz="2600" kern="0" dirty="0">
                <a:solidFill>
                  <a:srgbClr val="222222"/>
                </a:solidFill>
                <a:latin typeface="Arial"/>
              </a:rPr>
              <a:t>Public: regulates structure/administration of government agencies and relationships with citizens, employees, and other governments</a:t>
            </a:r>
          </a:p>
        </p:txBody>
      </p:sp>
    </p:spTree>
    <p:extLst>
      <p:ext uri="{BB962C8B-B14F-4D97-AF65-F5344CB8AC3E}">
        <p14:creationId xmlns:p14="http://schemas.microsoft.com/office/powerpoint/2010/main" val="2303308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25BD3BFA-DD4F-4312-B26A-3ED6E3FB84AF}" type="slidenum">
              <a:rPr lang="en-GB" altLang="en-US">
                <a:solidFill>
                  <a:srgbClr val="000000"/>
                </a:solidFill>
                <a:latin typeface="Times New Roman" panose="02020603050405020304" pitchFamily="18" charset="0"/>
                <a:cs typeface="Lucida Sans Unicode" panose="020B0602030504020204" pitchFamily="34" charset="0"/>
              </a:rPr>
              <a:pPr eaLnBrk="1" hangingPunct="1"/>
              <a:t>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31747"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2468" name="Text Box 2"/>
          <p:cNvSpPr>
            <a:spLocks noGrp="1" noChangeArrowheads="1"/>
          </p:cNvSpPr>
          <p:nvPr>
            <p:ph type="body"/>
          </p:nvPr>
        </p:nvSpPr>
        <p:spPr>
          <a:xfrm>
            <a:off x="974725" y="4560888"/>
            <a:ext cx="5365750" cy="5797550"/>
          </a:xfrm>
        </p:spPr>
        <p:txBody>
          <a:bodyPr>
            <a:normAutofit fontScale="92500" lnSpcReduction="10000"/>
          </a:bodyPr>
          <a:lstStyle/>
          <a:p>
            <a:r>
              <a:rPr lang="en-GB" sz="1200" b="0" i="0" u="none" strike="noStrike" kern="1200" baseline="0" dirty="0">
                <a:solidFill>
                  <a:schemeClr val="tx1"/>
                </a:solidFill>
                <a:latin typeface="+mn-lt"/>
                <a:ea typeface="+mn-ea"/>
                <a:cs typeface="+mn-cs"/>
              </a:rPr>
              <a:t>Several key laws are relevant to the field of information security and are of particular interest to those who live or work in the United States.</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Relevant U.S. Laws - General Computer Crime Laws</a:t>
            </a:r>
          </a:p>
          <a:p>
            <a:pPr marL="342900" indent="-342900">
              <a:spcBef>
                <a:spcPct val="20000"/>
              </a:spcBef>
              <a:buFontTx/>
              <a:buChar char="•"/>
              <a:defRPr/>
            </a:pPr>
            <a:r>
              <a:rPr lang="en-GB" altLang="en-US" sz="2400" kern="0" dirty="0">
                <a:solidFill>
                  <a:srgbClr val="222222"/>
                </a:solidFill>
                <a:latin typeface="Arial"/>
              </a:rPr>
              <a:t>Computer Fraud and Abuse Act of 1986 (CFA Act): </a:t>
            </a:r>
            <a:r>
              <a:rPr lang="en-US" altLang="en-US" sz="2400" kern="0" dirty="0">
                <a:solidFill>
                  <a:srgbClr val="222222"/>
                </a:solidFill>
                <a:latin typeface="Arial"/>
              </a:rPr>
              <a:t>cornerstone of many computer-related federal laws and enforcement efforts</a:t>
            </a:r>
            <a:r>
              <a:rPr lang="ar-SA" altLang="en-US" sz="2400" kern="0" dirty="0">
                <a:solidFill>
                  <a:srgbClr val="222222"/>
                </a:solidFill>
                <a:latin typeface="Arial"/>
              </a:rPr>
              <a:t>‏</a:t>
            </a:r>
            <a:endParaRPr lang="en-GB" altLang="en-US" sz="2400" kern="0" dirty="0">
              <a:solidFill>
                <a:srgbClr val="222222"/>
              </a:solidFill>
              <a:latin typeface="Arial"/>
            </a:endParaRPr>
          </a:p>
          <a:p>
            <a:pPr marL="342900" indent="-342900">
              <a:spcBef>
                <a:spcPct val="20000"/>
              </a:spcBef>
              <a:buFontTx/>
              <a:buChar char="•"/>
              <a:defRPr/>
            </a:pPr>
            <a:r>
              <a:rPr lang="en-GB" altLang="en-US" sz="2400" kern="0" dirty="0">
                <a:solidFill>
                  <a:srgbClr val="222222"/>
                </a:solidFill>
                <a:latin typeface="Arial"/>
              </a:rPr>
              <a:t>National Information Infrastructure Protection Act of 1996: </a:t>
            </a:r>
          </a:p>
          <a:p>
            <a:pPr marL="742950" lvl="1" indent="-285750">
              <a:spcBef>
                <a:spcPct val="20000"/>
              </a:spcBef>
              <a:buFontTx/>
              <a:buChar char="–"/>
              <a:defRPr/>
            </a:pPr>
            <a:r>
              <a:rPr lang="en-US" altLang="en-US" sz="2300" kern="0" dirty="0">
                <a:solidFill>
                  <a:srgbClr val="222222"/>
                </a:solidFill>
                <a:latin typeface="Arial"/>
              </a:rPr>
              <a:t>Modified several sections of the previous act and increased the penalties for selected crimes</a:t>
            </a:r>
          </a:p>
          <a:p>
            <a:pPr marL="742950" lvl="1" indent="-285750">
              <a:spcBef>
                <a:spcPct val="20000"/>
              </a:spcBef>
              <a:buFontTx/>
              <a:buChar char="–"/>
              <a:defRPr/>
            </a:pPr>
            <a:r>
              <a:rPr lang="en-US" altLang="en-US" sz="2300" kern="0" dirty="0">
                <a:solidFill>
                  <a:srgbClr val="222222"/>
                </a:solidFill>
                <a:latin typeface="Arial"/>
              </a:rPr>
              <a:t>Severity of penalties judged on value of information and the purpose</a:t>
            </a:r>
          </a:p>
          <a:p>
            <a:pPr marL="1143000" lvl="2" indent="-228600">
              <a:spcBef>
                <a:spcPct val="20000"/>
              </a:spcBef>
              <a:buFontTx/>
              <a:buChar char="•"/>
              <a:defRPr/>
            </a:pPr>
            <a:r>
              <a:rPr lang="en-US" altLang="en-US" sz="2100" kern="0" dirty="0">
                <a:solidFill>
                  <a:srgbClr val="222222"/>
                </a:solidFill>
                <a:latin typeface="Arial"/>
              </a:rPr>
              <a:t>For purposes of commercial advantage</a:t>
            </a:r>
          </a:p>
          <a:p>
            <a:pPr marL="1143000" lvl="2" indent="-228600">
              <a:spcBef>
                <a:spcPct val="20000"/>
              </a:spcBef>
              <a:buFontTx/>
              <a:buChar char="•"/>
              <a:defRPr/>
            </a:pPr>
            <a:r>
              <a:rPr lang="en-US" altLang="en-US" sz="2100" kern="0" dirty="0">
                <a:solidFill>
                  <a:srgbClr val="222222"/>
                </a:solidFill>
                <a:latin typeface="Arial"/>
              </a:rPr>
              <a:t>For private financial gain</a:t>
            </a:r>
          </a:p>
          <a:p>
            <a:pPr marL="1143000" lvl="2" indent="-228600">
              <a:spcBef>
                <a:spcPct val="20000"/>
              </a:spcBef>
              <a:buFontTx/>
              <a:buChar char="•"/>
              <a:defRPr/>
            </a:pPr>
            <a:r>
              <a:rPr lang="en-US" altLang="en-US" sz="2100" kern="0" dirty="0">
                <a:solidFill>
                  <a:srgbClr val="222222"/>
                </a:solidFill>
                <a:latin typeface="Arial"/>
              </a:rPr>
              <a:t>In furtherance of a criminal act</a:t>
            </a:r>
            <a:endParaRPr lang="en-GB" altLang="en-US" sz="2100" kern="0" dirty="0">
              <a:solidFill>
                <a:srgbClr val="222222"/>
              </a:solidFill>
              <a:latin typeface="Arial"/>
            </a:endParaRPr>
          </a:p>
        </p:txBody>
      </p:sp>
    </p:spTree>
    <p:extLst>
      <p:ext uri="{BB962C8B-B14F-4D97-AF65-F5344CB8AC3E}">
        <p14:creationId xmlns:p14="http://schemas.microsoft.com/office/powerpoint/2010/main" val="3122748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Privacy</a:t>
            </a:r>
          </a:p>
          <a:p>
            <a:pPr marL="171450" indent="-171450" eaLnBrk="1" hangingPunct="1">
              <a:spcBef>
                <a:spcPts val="4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issue of privacy has become one of the hottest topics in information.</a:t>
            </a:r>
          </a:p>
          <a:p>
            <a:pPr marL="171450" indent="-171450" eaLnBrk="1" hangingPunct="1">
              <a:spcBef>
                <a:spcPts val="4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ability to collect information on an individual, combine facts from separate sources, and merge it with other information has resulted in databases of information that were previously impossible to set up. </a:t>
            </a:r>
          </a:p>
          <a:p>
            <a:pPr marL="171450" indent="-171450" eaLnBrk="1" hangingPunct="1">
              <a:spcBef>
                <a:spcPts val="4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aggregation of data from multiple sources permits unethical organizations to build databases of facts with frightening capabilities. </a:t>
            </a:r>
          </a:p>
          <a:p>
            <a:endParaRPr lang="en-US" dirty="0"/>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10</a:t>
            </a:fld>
            <a:endParaRPr lang="en-US" dirty="0"/>
          </a:p>
        </p:txBody>
      </p:sp>
    </p:spTree>
    <p:extLst>
      <p:ext uri="{BB962C8B-B14F-4D97-AF65-F5344CB8AC3E}">
        <p14:creationId xmlns:p14="http://schemas.microsoft.com/office/powerpoint/2010/main" val="2426237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11</a:t>
            </a:fld>
            <a:endParaRPr lang="en-US" dirty="0"/>
          </a:p>
        </p:txBody>
      </p:sp>
    </p:spTree>
    <p:extLst>
      <p:ext uri="{BB962C8B-B14F-4D97-AF65-F5344CB8AC3E}">
        <p14:creationId xmlns:p14="http://schemas.microsoft.com/office/powerpoint/2010/main" val="3524995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400"/>
              </a:spcBef>
              <a:spcAft>
                <a:spcPts val="400"/>
              </a:spcAft>
              <a:buNone/>
            </a:pPr>
            <a:r>
              <a:rPr lang="en-US" sz="1200" dirty="0"/>
              <a:t>Which of the following is another name for the Financial Services Modernization Act?</a:t>
            </a:r>
          </a:p>
          <a:p>
            <a:pPr marL="457200" indent="-457200">
              <a:spcBef>
                <a:spcPts val="400"/>
              </a:spcBef>
              <a:spcAft>
                <a:spcPts val="400"/>
              </a:spcAft>
              <a:buFont typeface="+mj-lt"/>
              <a:buAutoNum type="alphaLcPeriod"/>
            </a:pPr>
            <a:r>
              <a:rPr lang="en-US" sz="1200" dirty="0"/>
              <a:t>Gramm-Leach-Bliley Act </a:t>
            </a:r>
          </a:p>
          <a:p>
            <a:pPr marL="457200" indent="-457200">
              <a:spcBef>
                <a:spcPts val="400"/>
              </a:spcBef>
              <a:spcAft>
                <a:spcPts val="400"/>
              </a:spcAft>
              <a:buFont typeface="+mj-lt"/>
              <a:buAutoNum type="alphaLcPeriod"/>
            </a:pPr>
            <a:r>
              <a:rPr lang="en-US" sz="1200" dirty="0"/>
              <a:t>Hitech Act</a:t>
            </a:r>
          </a:p>
          <a:p>
            <a:pPr marL="457200" indent="-457200">
              <a:spcBef>
                <a:spcPts val="400"/>
              </a:spcBef>
              <a:spcAft>
                <a:spcPts val="400"/>
              </a:spcAft>
              <a:buFont typeface="+mj-lt"/>
              <a:buAutoNum type="alphaLcPeriod"/>
            </a:pPr>
            <a:r>
              <a:rPr lang="en-US" sz="1200" dirty="0"/>
              <a:t>The HIPAA Act</a:t>
            </a:r>
          </a:p>
          <a:p>
            <a:pPr marL="457200" indent="-457200">
              <a:spcBef>
                <a:spcPts val="400"/>
              </a:spcBef>
              <a:spcAft>
                <a:spcPts val="400"/>
              </a:spcAft>
              <a:buFont typeface="+mj-lt"/>
              <a:buAutoNum type="alphaLcPeriod"/>
            </a:pPr>
            <a:r>
              <a:rPr lang="en-US" sz="1200" dirty="0"/>
              <a:t>Kennedy-Kassebaum Act</a:t>
            </a:r>
          </a:p>
          <a:p>
            <a:pPr marL="457200" indent="-457200">
              <a:spcBef>
                <a:spcPts val="400"/>
              </a:spcBef>
              <a:spcAft>
                <a:spcPts val="400"/>
              </a:spcAft>
              <a:buFont typeface="+mj-lt"/>
              <a:buAutoNum type="alphaLcPeriod"/>
            </a:pPr>
            <a:endParaRPr lang="en-US" sz="1200" dirty="0"/>
          </a:p>
          <a:p>
            <a:pPr marL="0" indent="0">
              <a:spcBef>
                <a:spcPts val="400"/>
              </a:spcBef>
              <a:spcAft>
                <a:spcPts val="400"/>
              </a:spcAft>
              <a:buNone/>
            </a:pPr>
            <a:r>
              <a:rPr lang="en-US" sz="1200" b="1" dirty="0"/>
              <a:t>Answer: a. Gramm-Leach-Bliley Act </a:t>
            </a:r>
          </a:p>
          <a:p>
            <a:pPr marL="0" indent="0">
              <a:spcBef>
                <a:spcPts val="400"/>
              </a:spcBef>
              <a:spcAft>
                <a:spcPts val="400"/>
              </a:spcAft>
              <a:buNone/>
            </a:pPr>
            <a:endParaRPr lang="en-US" sz="1200" dirty="0"/>
          </a:p>
          <a:p>
            <a:pPr marL="0" indent="0">
              <a:spcBef>
                <a:spcPts val="400"/>
              </a:spcBef>
              <a:spcAft>
                <a:spcPts val="400"/>
              </a:spcAft>
              <a:buNone/>
            </a:pPr>
            <a:r>
              <a:rPr lang="en-US" sz="1200" dirty="0"/>
              <a:t>Explanation.</a:t>
            </a:r>
          </a:p>
          <a:p>
            <a:pPr marL="0" indent="0">
              <a:spcBef>
                <a:spcPts val="400"/>
              </a:spcBef>
              <a:spcAft>
                <a:spcPts val="400"/>
              </a:spcAft>
              <a:buNone/>
            </a:pPr>
            <a:r>
              <a:rPr lang="en-US" sz="1200" dirty="0"/>
              <a:t>The other choices are all healthcare-related privacy statutes.</a:t>
            </a:r>
            <a:endParaRPr lang="en-GB" dirty="0"/>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12</a:t>
            </a:fld>
            <a:endParaRPr lang="en-US" dirty="0"/>
          </a:p>
        </p:txBody>
      </p:sp>
    </p:spTree>
    <p:extLst>
      <p:ext uri="{BB962C8B-B14F-4D97-AF65-F5344CB8AC3E}">
        <p14:creationId xmlns:p14="http://schemas.microsoft.com/office/powerpoint/2010/main" val="31622630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a:defRPr/>
            </a:pPr>
            <a:r>
              <a:rPr lang="en-US" altLang="en-US" b="1" dirty="0"/>
              <a:t>Identity Theft</a:t>
            </a:r>
          </a:p>
          <a:p>
            <a:pPr marL="342900" indent="-342900">
              <a:spcBef>
                <a:spcPct val="20000"/>
              </a:spcBef>
              <a:buFontTx/>
              <a:buChar char="•"/>
              <a:defRPr/>
            </a:pPr>
            <a:r>
              <a:rPr lang="en-GB" altLang="en-US" sz="1200" kern="0" dirty="0">
                <a:solidFill>
                  <a:srgbClr val="222222"/>
                </a:solidFill>
                <a:latin typeface="Arial"/>
              </a:rPr>
              <a:t>Can occur when someone steals victim’s personally identifiable information (PII) and poses as victim to conduct actions/make purchases</a:t>
            </a:r>
          </a:p>
          <a:p>
            <a:pPr marL="342900" indent="-342900">
              <a:spcBef>
                <a:spcPct val="20000"/>
              </a:spcBef>
              <a:buFontTx/>
              <a:buChar char="•"/>
              <a:defRPr/>
            </a:pPr>
            <a:r>
              <a:rPr lang="en-GB" altLang="en-US" sz="1200" kern="0" dirty="0">
                <a:solidFill>
                  <a:srgbClr val="222222"/>
                </a:solidFill>
                <a:latin typeface="Arial"/>
              </a:rPr>
              <a:t>Federal Trade Commission oversees efforts to foster coordination, effective prosecution of criminals, and methods to increase victim’s restitution</a:t>
            </a:r>
          </a:p>
          <a:p>
            <a:pPr marL="342900" indent="-342900">
              <a:spcBef>
                <a:spcPct val="20000"/>
              </a:spcBef>
              <a:buFontTx/>
              <a:buChar char="•"/>
              <a:defRPr/>
            </a:pPr>
            <a:r>
              <a:rPr lang="en-GB" altLang="en-US" sz="1200" kern="0" dirty="0">
                <a:solidFill>
                  <a:srgbClr val="222222"/>
                </a:solidFill>
                <a:latin typeface="Arial"/>
              </a:rPr>
              <a:t>Fraud and Related Activity in Connection with Identification Documents, Authentication Features, and Information	 (Title 18, U.S.C. § 1028)</a:t>
            </a:r>
            <a:r>
              <a:rPr lang="ar-SA" altLang="en-US" sz="1200" kern="0" dirty="0">
                <a:solidFill>
                  <a:srgbClr val="222222"/>
                </a:solidFill>
                <a:latin typeface="Arial"/>
              </a:rPr>
              <a:t>‏</a:t>
            </a:r>
            <a:endParaRPr lang="en-GB" altLang="en-US" sz="1200" kern="0" dirty="0">
              <a:solidFill>
                <a:srgbClr val="222222"/>
              </a:solidFill>
              <a:latin typeface="Arial"/>
            </a:endParaRPr>
          </a:p>
          <a:p>
            <a:endParaRPr lang="en-US" dirty="0"/>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13</a:t>
            </a:fld>
            <a:endParaRPr lang="en-US" dirty="0"/>
          </a:p>
        </p:txBody>
      </p:sp>
    </p:spTree>
    <p:extLst>
      <p:ext uri="{BB962C8B-B14F-4D97-AF65-F5344CB8AC3E}">
        <p14:creationId xmlns:p14="http://schemas.microsoft.com/office/powerpoint/2010/main" val="19177141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930455B2-924D-4216-AA7D-746BA2F82774}"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45059"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45060" name="Text Box 2"/>
          <p:cNvSpPr>
            <a:spLocks noGrp="1" noChangeArrowheads="1"/>
          </p:cNvSpPr>
          <p:nvPr>
            <p:ph type="body"/>
          </p:nvPr>
        </p:nvSpPr>
        <p:spPr>
          <a:xfrm>
            <a:off x="974725" y="4560888"/>
            <a:ext cx="5365750" cy="4319587"/>
          </a:xfrm>
          <a:noFill/>
        </p:spPr>
        <p:txBody>
          <a:bodyPr/>
          <a:lstStyle/>
          <a:p>
            <a:r>
              <a:rPr lang="en-GB" sz="1200" b="0" i="0" u="none" strike="noStrike" kern="1200" baseline="0" dirty="0">
                <a:solidFill>
                  <a:schemeClr val="tx1"/>
                </a:solidFill>
                <a:latin typeface="+mn-lt"/>
                <a:ea typeface="+mn-ea"/>
                <a:cs typeface="+mn-cs"/>
              </a:rPr>
              <a:t>To meet national security needs and to protect trade secrets and other state and private assets, several laws restrict which information, information management resources, and security</a:t>
            </a:r>
          </a:p>
          <a:p>
            <a:r>
              <a:rPr lang="en-GB" sz="1200" b="0" i="0" u="none" strike="noStrike" kern="1200" baseline="0" dirty="0">
                <a:solidFill>
                  <a:schemeClr val="tx1"/>
                </a:solidFill>
                <a:latin typeface="+mn-lt"/>
                <a:ea typeface="+mn-ea"/>
                <a:cs typeface="+mn-cs"/>
              </a:rPr>
              <a:t>resources may be exported from the United States.</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Export And Espionage Laws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 an attempt to protect American ingenuity, intellectual property, and competitive advantage, Congress passed the </a:t>
            </a:r>
            <a:r>
              <a:rPr lang="en-GB" altLang="en-US" b="1" dirty="0">
                <a:cs typeface="Lucida Sans Unicode" panose="020B0602030504020204" pitchFamily="34" charset="0"/>
              </a:rPr>
              <a:t>Economic Espionage Act</a:t>
            </a:r>
            <a:r>
              <a:rPr lang="en-GB" altLang="en-US" dirty="0">
                <a:cs typeface="Lucida Sans Unicode" panose="020B0602030504020204" pitchFamily="34" charset="0"/>
              </a:rPr>
              <a:t> (EEA) in 1996. This law attempts to prevent trade secrets from being illegally shared.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a:t>
            </a:r>
            <a:r>
              <a:rPr lang="en-GB" altLang="en-US" b="1" dirty="0">
                <a:cs typeface="Lucida Sans Unicode" panose="020B0602030504020204" pitchFamily="34" charset="0"/>
              </a:rPr>
              <a:t>Security And Freedom Through Encryption Act</a:t>
            </a:r>
            <a:r>
              <a:rPr lang="en-GB" altLang="en-US" dirty="0">
                <a:cs typeface="Lucida Sans Unicode" panose="020B0602030504020204" pitchFamily="34" charset="0"/>
              </a:rPr>
              <a:t> </a:t>
            </a:r>
            <a:r>
              <a:rPr lang="en-GB" altLang="en-US" b="1" dirty="0">
                <a:cs typeface="Lucida Sans Unicode" panose="020B0602030504020204" pitchFamily="34" charset="0"/>
              </a:rPr>
              <a:t>of 1997</a:t>
            </a:r>
            <a:r>
              <a:rPr lang="en-GB" altLang="en-US" dirty="0">
                <a:cs typeface="Lucida Sans Unicode" panose="020B0602030504020204" pitchFamily="34" charset="0"/>
              </a:rPr>
              <a:t> (SAFE) was an attempt by Congress to provide guidance on the use of encryption and provided measures of public protection from government intervention.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326857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Intellectual property includes all of the following EXCEPT?</a:t>
            </a:r>
          </a:p>
          <a:p>
            <a:pPr marL="0" indent="0">
              <a:buNone/>
            </a:pPr>
            <a:endParaRPr lang="en-US" dirty="0"/>
          </a:p>
          <a:p>
            <a:pPr marL="0" indent="0">
              <a:buNone/>
            </a:pPr>
            <a:r>
              <a:rPr lang="en-US" b="1" dirty="0"/>
              <a:t>Answer: d. The Adventures of Sherlock Holmes (1892)</a:t>
            </a:r>
          </a:p>
          <a:p>
            <a:pPr marL="0" indent="0">
              <a:buNone/>
            </a:pPr>
            <a:endParaRPr lang="en-US" dirty="0"/>
          </a:p>
          <a:p>
            <a:pPr marL="0" indent="0">
              <a:buNone/>
            </a:pPr>
            <a:r>
              <a:rPr lang="en-US" dirty="0"/>
              <a:t>This work of fiction is no longer protected by copyright as that has expired.</a:t>
            </a:r>
          </a:p>
          <a:p>
            <a:endParaRPr lang="en-GB" dirty="0"/>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15</a:t>
            </a:fld>
            <a:endParaRPr lang="en-US" dirty="0"/>
          </a:p>
        </p:txBody>
      </p:sp>
    </p:spTree>
    <p:extLst>
      <p:ext uri="{BB962C8B-B14F-4D97-AF65-F5344CB8AC3E}">
        <p14:creationId xmlns:p14="http://schemas.microsoft.com/office/powerpoint/2010/main" val="4284889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215056B0-53D8-49C5-AA26-8D3A7FD1A48A}"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51203" name="Rectangle 1"/>
          <p:cNvSpPr>
            <a:spLocks noGrp="1" noRot="1" noChangeAspect="1" noChangeArrowheads="1" noTextEdit="1"/>
          </p:cNvSpPr>
          <p:nvPr>
            <p:ph type="sldImg"/>
          </p:nvPr>
        </p:nvSpPr>
        <p:spPr>
          <a:ln/>
        </p:spPr>
      </p:sp>
      <p:sp>
        <p:nvSpPr>
          <p:cNvPr id="69636" name="Rectangle 2"/>
          <p:cNvSpPr>
            <a:spLocks noGrp="1" noChangeArrowheads="1"/>
          </p:cNvSpPr>
          <p:nvPr>
            <p:ph type="body" idx="1"/>
          </p:nvPr>
        </p:nvSpPr>
        <p:spPr>
          <a:xfrm>
            <a:off x="974725" y="4560888"/>
            <a:ext cx="5365750" cy="4227512"/>
          </a:xfrm>
        </p:spPr>
        <p:txBody>
          <a:bodyPr wrap="none" anchor="ctr"/>
          <a:lstStyle/>
          <a:p>
            <a:pPr>
              <a:defRPr/>
            </a:pPr>
            <a:r>
              <a:rPr lang="en-US" altLang="en-US" b="1" dirty="0"/>
              <a:t>Financial Reporting</a:t>
            </a:r>
          </a:p>
          <a:p>
            <a:pPr marL="342900" indent="-342900">
              <a:spcBef>
                <a:spcPct val="20000"/>
              </a:spcBef>
              <a:buFontTx/>
              <a:buChar char="•"/>
              <a:defRPr/>
            </a:pPr>
            <a:r>
              <a:rPr lang="en-GB" altLang="en-US" sz="2600" kern="0" dirty="0">
                <a:solidFill>
                  <a:srgbClr val="222222"/>
                </a:solidFill>
                <a:latin typeface="Arial"/>
              </a:rPr>
              <a:t>Sarbanes-Oxley Act of 2002</a:t>
            </a:r>
          </a:p>
          <a:p>
            <a:pPr marL="342900" indent="-342900">
              <a:spcBef>
                <a:spcPct val="20000"/>
              </a:spcBef>
              <a:buFontTx/>
              <a:buChar char="•"/>
              <a:defRPr/>
            </a:pPr>
            <a:r>
              <a:rPr lang="en-GB" altLang="en-US" sz="2600" kern="0" dirty="0">
                <a:solidFill>
                  <a:srgbClr val="222222"/>
                </a:solidFill>
                <a:latin typeface="Arial"/>
              </a:rPr>
              <a:t>Affects executive management of publicly traded corporations and public accounting firms</a:t>
            </a:r>
          </a:p>
          <a:p>
            <a:pPr marL="342900" indent="-342900">
              <a:spcBef>
                <a:spcPct val="20000"/>
              </a:spcBef>
              <a:buFontTx/>
              <a:buChar char="•"/>
              <a:defRPr/>
            </a:pPr>
            <a:r>
              <a:rPr lang="en-GB" altLang="en-US" sz="2600" kern="0" dirty="0">
                <a:solidFill>
                  <a:srgbClr val="222222"/>
                </a:solidFill>
                <a:latin typeface="Arial"/>
              </a:rPr>
              <a:t>Seeks to improve reliability and accuracy of financial reporting and increase the accountability of corporate governance in publicly traded companies</a:t>
            </a:r>
          </a:p>
          <a:p>
            <a:pPr marL="342900" indent="-342900">
              <a:spcBef>
                <a:spcPct val="20000"/>
              </a:spcBef>
              <a:buFontTx/>
              <a:buChar char="•"/>
              <a:defRPr/>
            </a:pPr>
            <a:r>
              <a:rPr lang="en-GB" altLang="en-US" sz="2600" kern="0" dirty="0">
                <a:solidFill>
                  <a:srgbClr val="222222"/>
                </a:solidFill>
                <a:latin typeface="Arial"/>
              </a:rPr>
              <a:t>Penalties for noncompliance range from fines to jail terms</a:t>
            </a:r>
          </a:p>
          <a:p>
            <a:pPr>
              <a:defRPr/>
            </a:pPr>
            <a:endParaRPr lang="en-US" altLang="en-US" b="1" dirty="0"/>
          </a:p>
        </p:txBody>
      </p:sp>
    </p:spTree>
    <p:extLst>
      <p:ext uri="{BB962C8B-B14F-4D97-AF65-F5344CB8AC3E}">
        <p14:creationId xmlns:p14="http://schemas.microsoft.com/office/powerpoint/2010/main" val="5418761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For organizations that process payment cards, such as credit cards, debit cards, ATM cards, store-value cards, gift cards, or other related items, the Payment Card Industry (PCI) Security</a:t>
            </a:r>
          </a:p>
          <a:p>
            <a:r>
              <a:rPr lang="en-GB" sz="1200" b="0" i="0" u="none" strike="noStrike" kern="1200" baseline="0" dirty="0">
                <a:solidFill>
                  <a:schemeClr val="tx1"/>
                </a:solidFill>
                <a:latin typeface="+mn-lt"/>
                <a:ea typeface="+mn-ea"/>
                <a:cs typeface="+mn-cs"/>
              </a:rPr>
              <a:t>Standards Council offers a standard of performance to which participating organizations must comply.</a:t>
            </a:r>
            <a:endParaRPr lang="en-US" b="1" dirty="0"/>
          </a:p>
          <a:p>
            <a:pPr>
              <a:defRPr/>
            </a:pPr>
            <a:endParaRPr lang="en-US" b="1" dirty="0"/>
          </a:p>
          <a:p>
            <a:pPr>
              <a:defRPr/>
            </a:pPr>
            <a:endParaRPr lang="en-US" b="1" dirty="0"/>
          </a:p>
          <a:p>
            <a:pPr>
              <a:defRPr/>
            </a:pPr>
            <a:endParaRPr lang="en-US" b="1" dirty="0"/>
          </a:p>
          <a:p>
            <a:pPr>
              <a:defRPr/>
            </a:pPr>
            <a:r>
              <a:rPr lang="en-US" b="1" dirty="0"/>
              <a:t>PCI DSS</a:t>
            </a:r>
          </a:p>
          <a:p>
            <a:pPr marL="342900" indent="-342900">
              <a:spcBef>
                <a:spcPct val="20000"/>
              </a:spcBef>
              <a:buFontTx/>
              <a:buChar char="•"/>
              <a:defRPr/>
            </a:pPr>
            <a:r>
              <a:rPr lang="en-US" sz="2300" kern="0" dirty="0">
                <a:solidFill>
                  <a:srgbClr val="222222"/>
                </a:solidFill>
                <a:latin typeface="Arial"/>
              </a:rPr>
              <a:t>PCI Security Standards Council offers standard of performance to which organizations processing payment cards must comply</a:t>
            </a:r>
          </a:p>
          <a:p>
            <a:pPr marL="342900" indent="-342900">
              <a:spcBef>
                <a:spcPct val="20000"/>
              </a:spcBef>
              <a:buFontTx/>
              <a:buChar char="•"/>
              <a:defRPr/>
            </a:pPr>
            <a:r>
              <a:rPr lang="en-US" sz="2300" kern="0" dirty="0">
                <a:solidFill>
                  <a:srgbClr val="222222"/>
                </a:solidFill>
                <a:latin typeface="Arial"/>
              </a:rPr>
              <a:t>Designed to enhance security of customer’s account data</a:t>
            </a:r>
          </a:p>
          <a:p>
            <a:pPr marL="342900" indent="-342900">
              <a:spcBef>
                <a:spcPct val="20000"/>
              </a:spcBef>
              <a:buFontTx/>
              <a:buChar char="•"/>
              <a:defRPr/>
            </a:pPr>
            <a:r>
              <a:rPr lang="en-US" sz="2300" kern="0" dirty="0">
                <a:solidFill>
                  <a:srgbClr val="222222"/>
                </a:solidFill>
                <a:latin typeface="Arial"/>
              </a:rPr>
              <a:t>Addresses six areas</a:t>
            </a:r>
            <a:r>
              <a:rPr lang="en-US" sz="2400" kern="0" dirty="0">
                <a:solidFill>
                  <a:srgbClr val="222222"/>
                </a:solidFill>
                <a:latin typeface="Arial"/>
              </a:rPr>
              <a:t>:</a:t>
            </a:r>
          </a:p>
          <a:p>
            <a:pPr marL="742950" lvl="1" indent="-285750">
              <a:spcBef>
                <a:spcPct val="20000"/>
              </a:spcBef>
              <a:buFontTx/>
              <a:buChar char="–"/>
              <a:defRPr/>
            </a:pPr>
            <a:r>
              <a:rPr lang="en-US" sz="2200" kern="0" dirty="0">
                <a:solidFill>
                  <a:srgbClr val="222222"/>
                </a:solidFill>
                <a:latin typeface="Arial"/>
              </a:rPr>
              <a:t>Build and maintain secure networks/systems</a:t>
            </a:r>
          </a:p>
          <a:p>
            <a:pPr marL="742950" lvl="1" indent="-285750">
              <a:spcBef>
                <a:spcPct val="20000"/>
              </a:spcBef>
              <a:buFontTx/>
              <a:buChar char="–"/>
              <a:defRPr/>
            </a:pPr>
            <a:r>
              <a:rPr lang="en-US" sz="2200" kern="0" dirty="0">
                <a:solidFill>
                  <a:srgbClr val="222222"/>
                </a:solidFill>
                <a:latin typeface="Arial"/>
              </a:rPr>
              <a:t>Protect cardholder data</a:t>
            </a:r>
          </a:p>
          <a:p>
            <a:pPr marL="742950" lvl="1" indent="-285750">
              <a:spcBef>
                <a:spcPct val="20000"/>
              </a:spcBef>
              <a:buFontTx/>
              <a:buChar char="–"/>
              <a:defRPr/>
            </a:pPr>
            <a:r>
              <a:rPr lang="en-US" sz="2200" kern="0" dirty="0">
                <a:solidFill>
                  <a:srgbClr val="222222"/>
                </a:solidFill>
                <a:latin typeface="Arial"/>
              </a:rPr>
              <a:t>Maintain vulnerability management program</a:t>
            </a:r>
          </a:p>
          <a:p>
            <a:pPr marL="742950" lvl="1" indent="-285750">
              <a:spcBef>
                <a:spcPct val="20000"/>
              </a:spcBef>
              <a:buFontTx/>
              <a:buChar char="–"/>
              <a:defRPr/>
            </a:pPr>
            <a:r>
              <a:rPr lang="en-US" sz="2200" kern="0" dirty="0">
                <a:solidFill>
                  <a:srgbClr val="222222"/>
                </a:solidFill>
                <a:latin typeface="Arial"/>
              </a:rPr>
              <a:t>Implement strong access control measures</a:t>
            </a:r>
          </a:p>
          <a:p>
            <a:pPr marL="742950" lvl="1" indent="-285750">
              <a:spcBef>
                <a:spcPct val="20000"/>
              </a:spcBef>
              <a:buFontTx/>
              <a:buChar char="–"/>
              <a:defRPr/>
            </a:pPr>
            <a:r>
              <a:rPr lang="en-US" sz="2200" kern="0" dirty="0">
                <a:solidFill>
                  <a:srgbClr val="222222"/>
                </a:solidFill>
                <a:latin typeface="Arial"/>
              </a:rPr>
              <a:t>Regularly monitor and test networks</a:t>
            </a:r>
          </a:p>
          <a:p>
            <a:pPr marL="742950" lvl="1" indent="-285750">
              <a:spcBef>
                <a:spcPct val="20000"/>
              </a:spcBef>
              <a:buFontTx/>
              <a:buChar char="–"/>
              <a:defRPr/>
            </a:pPr>
            <a:r>
              <a:rPr lang="en-US" sz="2200" kern="0" dirty="0">
                <a:solidFill>
                  <a:srgbClr val="222222"/>
                </a:solidFill>
                <a:latin typeface="Arial"/>
              </a:rPr>
              <a:t>Maintain information security policy</a:t>
            </a:r>
          </a:p>
          <a:p>
            <a:pPr>
              <a:defRPr/>
            </a:pPr>
            <a:endParaRPr lang="en-US" b="1" dirty="0"/>
          </a:p>
        </p:txBody>
      </p:sp>
      <p:sp>
        <p:nvSpPr>
          <p:cNvPr id="5632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6EF7F57-8C64-4799-B80F-3F749162A351}" type="slidenum">
              <a:rPr lang="en-US" altLang="en-US"/>
              <a:pPr/>
              <a:t>17</a:t>
            </a:fld>
            <a:endParaRPr lang="en-US" altLang="en-US"/>
          </a:p>
        </p:txBody>
      </p:sp>
    </p:spTree>
    <p:extLst>
      <p:ext uri="{BB962C8B-B14F-4D97-AF65-F5344CB8AC3E}">
        <p14:creationId xmlns:p14="http://schemas.microsoft.com/office/powerpoint/2010/main" val="21871884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DBD1EF7-90E7-4D0F-B3D8-BED85F9DD12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0419" name="Rectangle 1"/>
          <p:cNvSpPr>
            <a:spLocks noGrp="1" noRot="1" noChangeAspect="1" noChangeArrowheads="1" noTextEdit="1"/>
          </p:cNvSpPr>
          <p:nvPr>
            <p:ph type="sldImg"/>
          </p:nvPr>
        </p:nvSpPr>
        <p:spPr>
          <a:ln/>
        </p:spPr>
      </p:sp>
      <p:sp>
        <p:nvSpPr>
          <p:cNvPr id="72708" name="Rectangle 2"/>
          <p:cNvSpPr>
            <a:spLocks noGrp="1" noChangeArrowheads="1"/>
          </p:cNvSpPr>
          <p:nvPr>
            <p:ph type="body" idx="1"/>
          </p:nvPr>
        </p:nvSpPr>
        <p:spPr>
          <a:xfrm>
            <a:off x="974725" y="4560888"/>
            <a:ext cx="5365750" cy="4227512"/>
          </a:xfrm>
        </p:spPr>
        <p:txBody>
          <a:bodyPr wrap="none" anchor="ctr"/>
          <a:lstStyle/>
          <a:p>
            <a:r>
              <a:rPr lang="en-GB" sz="1200" b="0" i="0" u="none" strike="noStrike" kern="1200" baseline="0" dirty="0">
                <a:solidFill>
                  <a:schemeClr val="tx1"/>
                </a:solidFill>
                <a:latin typeface="+mn-lt"/>
                <a:ea typeface="+mn-ea"/>
                <a:cs typeface="+mn-cs"/>
              </a:rPr>
              <a:t>IT professionals and information security practitioners must realize that when their organizations do business on the Internet, they do business globally. As a result, these professionals</a:t>
            </a:r>
          </a:p>
          <a:p>
            <a:r>
              <a:rPr lang="en-GB" sz="1200" b="0" i="0" u="none" strike="noStrike" kern="1200" baseline="0" dirty="0">
                <a:solidFill>
                  <a:schemeClr val="tx1"/>
                </a:solidFill>
                <a:latin typeface="+mn-lt"/>
                <a:ea typeface="+mn-ea"/>
                <a:cs typeface="+mn-cs"/>
              </a:rPr>
              <a:t>must be sensitive to the laws and ethical values of many different cultures, societies, and countries.</a:t>
            </a:r>
            <a:endParaRPr lang="en-US" altLang="en-US" b="1" dirty="0"/>
          </a:p>
          <a:p>
            <a:pPr>
              <a:defRPr/>
            </a:pPr>
            <a:endParaRPr lang="en-US" altLang="en-US" b="1" dirty="0"/>
          </a:p>
          <a:p>
            <a:pPr>
              <a:defRPr/>
            </a:pPr>
            <a:endParaRPr lang="en-US" altLang="en-US" b="1" dirty="0"/>
          </a:p>
          <a:p>
            <a:pPr>
              <a:defRPr/>
            </a:pPr>
            <a:endParaRPr lang="en-US" altLang="en-US" b="1" dirty="0"/>
          </a:p>
          <a:p>
            <a:pPr>
              <a:defRPr/>
            </a:pPr>
            <a:r>
              <a:rPr lang="en-US" altLang="en-US" b="1" dirty="0"/>
              <a:t>International Laws and Legal Bodies</a:t>
            </a:r>
          </a:p>
          <a:p>
            <a:pPr marL="342900" indent="-342900">
              <a:spcBef>
                <a:spcPct val="20000"/>
              </a:spcBef>
              <a:buFontTx/>
              <a:buChar char="•"/>
              <a:defRPr/>
            </a:pPr>
            <a:r>
              <a:rPr lang="en-GB" altLang="en-US" sz="2600" kern="0" dirty="0">
                <a:solidFill>
                  <a:srgbClr val="222222"/>
                </a:solidFill>
                <a:latin typeface="Arial"/>
              </a:rPr>
              <a:t>When organizations do business on the Internet, they do business globally</a:t>
            </a:r>
          </a:p>
          <a:p>
            <a:pPr marL="342900" indent="-342900">
              <a:spcBef>
                <a:spcPct val="20000"/>
              </a:spcBef>
              <a:buFontTx/>
              <a:buChar char="•"/>
              <a:defRPr/>
            </a:pPr>
            <a:r>
              <a:rPr lang="en-GB" altLang="en-US" sz="2600" kern="0" dirty="0">
                <a:solidFill>
                  <a:srgbClr val="222222"/>
                </a:solidFill>
                <a:latin typeface="Arial"/>
              </a:rPr>
              <a:t>Professionals must be sensitive to laws and ethical values of many different cultures, societies, and countries</a:t>
            </a:r>
          </a:p>
          <a:p>
            <a:pPr marL="342900" indent="-342900">
              <a:spcBef>
                <a:spcPct val="20000"/>
              </a:spcBef>
              <a:buFontTx/>
              <a:buChar char="•"/>
              <a:defRPr/>
            </a:pPr>
            <a:r>
              <a:rPr lang="en-GB" altLang="en-US" sz="2600" kern="0" dirty="0">
                <a:solidFill>
                  <a:srgbClr val="222222"/>
                </a:solidFill>
                <a:latin typeface="Arial"/>
              </a:rPr>
              <a:t>Because of political complexities of relationships among nations and differences in culture, few international laws cover privacy and information security</a:t>
            </a:r>
          </a:p>
          <a:p>
            <a:pPr marL="342900" indent="-342900">
              <a:spcBef>
                <a:spcPct val="20000"/>
              </a:spcBef>
              <a:buFontTx/>
              <a:buChar char="•"/>
              <a:defRPr/>
            </a:pPr>
            <a:r>
              <a:rPr lang="en-GB" altLang="en-US" sz="2600" kern="0" dirty="0">
                <a:solidFill>
                  <a:srgbClr val="222222"/>
                </a:solidFill>
                <a:latin typeface="Arial"/>
              </a:rPr>
              <a:t>These international laws are important but are limited in their enforceability</a:t>
            </a:r>
          </a:p>
          <a:p>
            <a:pPr>
              <a:defRPr/>
            </a:pPr>
            <a:endParaRPr lang="en-US" altLang="en-US" b="1" dirty="0"/>
          </a:p>
        </p:txBody>
      </p:sp>
    </p:spTree>
    <p:extLst>
      <p:ext uri="{BB962C8B-B14F-4D97-AF65-F5344CB8AC3E}">
        <p14:creationId xmlns:p14="http://schemas.microsoft.com/office/powerpoint/2010/main" val="26073064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0135A4E0-72D6-4236-A520-3E1C16FA25BD}"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2467"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2468" name="Text Box 2"/>
          <p:cNvSpPr>
            <a:spLocks noGrp="1" noChangeArrowheads="1"/>
          </p:cNvSpPr>
          <p:nvPr>
            <p:ph type="body"/>
          </p:nvPr>
        </p:nvSpPr>
        <p:spPr>
          <a:xfrm>
            <a:off x="974725" y="4560888"/>
            <a:ext cx="5365750" cy="4319587"/>
          </a:xfrm>
          <a:noFill/>
        </p:spPr>
        <p:txBody>
          <a:bodyPr>
            <a:normAutofit fontScale="92500"/>
          </a:bodyPr>
          <a:lstStyle/>
          <a:p>
            <a:r>
              <a:rPr lang="en-GB" sz="1200" b="0" i="0" u="none" strike="noStrike" kern="1200" baseline="0" dirty="0">
                <a:solidFill>
                  <a:schemeClr val="tx1"/>
                </a:solidFill>
                <a:latin typeface="+mn-lt"/>
                <a:ea typeface="+mn-ea"/>
                <a:cs typeface="+mn-cs"/>
              </a:rPr>
              <a:t>The Council of Europe adopted the Convention on Cybercrime in 2001. It created an international task force to oversee a range of security functions associated with Internet activities</a:t>
            </a:r>
          </a:p>
          <a:p>
            <a:r>
              <a:rPr lang="en-GB" sz="1200" b="0" i="0" u="none" strike="noStrike" kern="1200" baseline="0" dirty="0">
                <a:solidFill>
                  <a:schemeClr val="tx1"/>
                </a:solidFill>
                <a:latin typeface="+mn-lt"/>
                <a:ea typeface="+mn-ea"/>
                <a:cs typeface="+mn-cs"/>
              </a:rPr>
              <a:t>and standardized technology laws across international borders. It also attempts to improve the effectiveness of international investigations into breaches of technology law. </a:t>
            </a:r>
          </a:p>
          <a:p>
            <a:r>
              <a:rPr lang="en-GB" sz="1200" b="0" i="0" u="none" strike="noStrike" kern="1200" baseline="0" dirty="0">
                <a:solidFill>
                  <a:schemeClr val="tx1"/>
                </a:solidFill>
                <a:latin typeface="+mn-lt"/>
                <a:ea typeface="+mn-ea"/>
                <a:cs typeface="+mn-cs"/>
              </a:rPr>
              <a:t>This convention has been well received by advocates of intellectual property rights because it emphasizes prosecution for copyright infringement.</a:t>
            </a:r>
            <a:endParaRPr lang="en-GB" altLang="en-US" b="1" dirty="0">
              <a:cs typeface="Lucida Sans Unicode" panose="020B0602030504020204" pitchFamily="34" charset="0"/>
            </a:endParaRPr>
          </a:p>
          <a:p>
            <a:r>
              <a:rPr lang="en-GB" sz="1200" b="0" i="0" u="none" strike="noStrike" kern="1200" baseline="0" dirty="0">
                <a:solidFill>
                  <a:schemeClr val="tx1"/>
                </a:solidFill>
                <a:latin typeface="+mn-lt"/>
                <a:ea typeface="+mn-ea"/>
                <a:cs typeface="+mn-cs"/>
              </a:rPr>
              <a:t>However, many supporters of individual rights oppose the convention because they think it unduly infringes on freedom of speech and threatens the civil liberties of U.S. residents.</a:t>
            </a:r>
          </a:p>
          <a:p>
            <a:endParaRPr lang="en-GB" altLang="en-US" sz="1200" b="0" i="0" u="none" strike="noStrike" kern="1200" baseline="0" dirty="0">
              <a:solidFill>
                <a:schemeClr val="tx1"/>
              </a:solidFill>
              <a:latin typeface="+mn-lt"/>
              <a:ea typeface="+mn-ea"/>
              <a:cs typeface="+mn-cs"/>
            </a:endParaRPr>
          </a:p>
          <a:p>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International Laws and Legal Bodies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Recently the Council of Europe drafted the European Council Cyber-Crime Convention, designed to create an international task force to oversee a range of security functions associated with Internet activities and to standardize technology laws across international borders.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It also attempts to improve the effectiveness of international investigations into breaches of technology law.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This convention is well received by advocates of intellectual property rights with its emphasis on copyright infringement prosecution.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9036568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447847D-D9D6-4438-9629-3C12A387BB7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4515" name="Rectangle 1"/>
          <p:cNvSpPr>
            <a:spLocks noGrp="1" noRot="1" noChangeAspect="1" noChangeArrowheads="1" noTextEdit="1"/>
          </p:cNvSpPr>
          <p:nvPr>
            <p:ph type="sldImg"/>
          </p:nvPr>
        </p:nvSpPr>
        <p:spPr>
          <a:ln/>
        </p:spPr>
      </p:sp>
      <p:sp>
        <p:nvSpPr>
          <p:cNvPr id="74756" name="Rectangle 2"/>
          <p:cNvSpPr>
            <a:spLocks noGrp="1" noChangeArrowheads="1"/>
          </p:cNvSpPr>
          <p:nvPr>
            <p:ph type="body" idx="1"/>
          </p:nvPr>
        </p:nvSpPr>
        <p:spPr>
          <a:xfrm>
            <a:off x="974725" y="4560888"/>
            <a:ext cx="5365750" cy="4227512"/>
          </a:xfrm>
        </p:spPr>
        <p:txBody>
          <a:bodyPr wrap="none" anchor="ctr"/>
          <a:lstStyle/>
          <a:p>
            <a:pPr>
              <a:defRPr/>
            </a:pPr>
            <a:endParaRPr lang="en-US" altLang="en-US" b="1" dirty="0"/>
          </a:p>
          <a:p>
            <a:pPr>
              <a:defRPr/>
            </a:pPr>
            <a:endParaRPr lang="en-US" altLang="en-US" b="1" dirty="0"/>
          </a:p>
          <a:p>
            <a:pPr>
              <a:defRPr/>
            </a:pPr>
            <a:endParaRPr lang="en-US" altLang="en-US" b="1" dirty="0"/>
          </a:p>
          <a:p>
            <a:pPr>
              <a:defRPr/>
            </a:pPr>
            <a:endParaRPr lang="en-US" altLang="en-US" b="1" dirty="0"/>
          </a:p>
          <a:p>
            <a:pPr>
              <a:defRPr/>
            </a:pPr>
            <a:r>
              <a:rPr lang="en-US" altLang="en-US" b="1" dirty="0"/>
              <a:t>Agreement on Trade-Related Aspects of Intellectual Property Rights</a:t>
            </a:r>
          </a:p>
          <a:p>
            <a:pPr marL="342900" indent="-342900">
              <a:spcBef>
                <a:spcPct val="20000"/>
              </a:spcBef>
              <a:buFontTx/>
              <a:buChar char="•"/>
              <a:defRPr/>
            </a:pPr>
            <a:r>
              <a:rPr lang="en-GB" altLang="en-US" sz="2600" kern="0" dirty="0">
                <a:solidFill>
                  <a:srgbClr val="222222"/>
                </a:solidFill>
                <a:latin typeface="Arial"/>
              </a:rPr>
              <a:t>Created by World Trade Organization (WTO) </a:t>
            </a:r>
          </a:p>
          <a:p>
            <a:pPr marL="342900" indent="-342900">
              <a:spcBef>
                <a:spcPct val="20000"/>
              </a:spcBef>
              <a:buFontTx/>
              <a:buChar char="•"/>
              <a:defRPr/>
            </a:pPr>
            <a:r>
              <a:rPr lang="en-GB" altLang="en-US" sz="2600" kern="0" dirty="0">
                <a:solidFill>
                  <a:srgbClr val="222222"/>
                </a:solidFill>
                <a:latin typeface="Arial"/>
              </a:rPr>
              <a:t>First significant international effort to protect intellectual property rights</a:t>
            </a:r>
          </a:p>
          <a:p>
            <a:pPr marL="342900" indent="-342900">
              <a:spcBef>
                <a:spcPct val="20000"/>
              </a:spcBef>
              <a:buFontTx/>
              <a:buChar char="•"/>
              <a:defRPr/>
            </a:pPr>
            <a:r>
              <a:rPr lang="en-US" altLang="en-US" sz="2600" kern="0" dirty="0">
                <a:solidFill>
                  <a:srgbClr val="222222"/>
                </a:solidFill>
                <a:latin typeface="Arial"/>
              </a:rPr>
              <a:t>Outlines requirements for governmental oversight and legislation providing minimum levels of protection for intellectual property</a:t>
            </a:r>
            <a:endParaRPr lang="en-GB" altLang="en-US" sz="2600" kern="0" dirty="0">
              <a:solidFill>
                <a:srgbClr val="222222"/>
              </a:solidFill>
              <a:latin typeface="Arial"/>
            </a:endParaRPr>
          </a:p>
          <a:p>
            <a:pPr>
              <a:defRPr/>
            </a:pPr>
            <a:endParaRPr lang="en-US" altLang="en-US" b="1" dirty="0"/>
          </a:p>
        </p:txBody>
      </p:sp>
    </p:spTree>
    <p:extLst>
      <p:ext uri="{BB962C8B-B14F-4D97-AF65-F5344CB8AC3E}">
        <p14:creationId xmlns:p14="http://schemas.microsoft.com/office/powerpoint/2010/main" val="14400761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91FB75C-63E0-4FEB-9E37-22D5DEF079D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7587"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7588" name="Text Box 2"/>
          <p:cNvSpPr>
            <a:spLocks noGrp="1" noChangeArrowheads="1"/>
          </p:cNvSpPr>
          <p:nvPr>
            <p:ph type="body"/>
          </p:nvPr>
        </p:nvSpPr>
        <p:spPr>
          <a:xfrm>
            <a:off x="974725" y="4560888"/>
            <a:ext cx="5365750" cy="4319587"/>
          </a:xfrm>
          <a:noFill/>
        </p:spPr>
        <p:txBody>
          <a:bodyPr>
            <a:normAutofit/>
          </a:bodyPr>
          <a:lstStyle/>
          <a:p>
            <a:r>
              <a:rPr lang="en-GB" sz="1200" b="0" i="0" u="none" strike="noStrike" kern="1200" baseline="0" dirty="0">
                <a:solidFill>
                  <a:schemeClr val="tx1"/>
                </a:solidFill>
                <a:latin typeface="+mn-lt"/>
                <a:ea typeface="+mn-ea"/>
                <a:cs typeface="+mn-cs"/>
              </a:rPr>
              <a:t>This law was created in response to the 1995 adoption of Directive 95/46/EC by the European Union, which added protection for individual citizens with regard to the processing of personal data and its use and movement.</a:t>
            </a:r>
          </a:p>
          <a:p>
            <a:r>
              <a:rPr lang="en-GB" sz="1200" b="0" i="0" u="none" strike="noStrike" kern="1200" baseline="0" dirty="0">
                <a:solidFill>
                  <a:schemeClr val="tx1"/>
                </a:solidFill>
                <a:latin typeface="+mn-lt"/>
                <a:ea typeface="+mn-ea"/>
                <a:cs typeface="+mn-cs"/>
              </a:rPr>
              <a:t>The United Kingdom has implemented a version of this law called the Database Right to comply with Directive 95/46/EC.</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Digital Millennium Copyright Act (DMCA)</a:t>
            </a:r>
            <a:r>
              <a:rPr lang="ar-SA" altLang="en-US" b="1" dirty="0">
                <a:cs typeface="Times New Roman" panose="02020603050405020304" pitchFamily="18" charset="0"/>
              </a:rPr>
              <a:t>‏</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Digital Millennium Copyright Act (DMCA) is the U.S. version of an international effort to reduce the impact of copyright, trademark, and privacy infringement especially through the removal of technological copyright protection measures.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European Union also put forward Directive 95/46/EC that increases protection of individuals with regard to the processing of personal data and the free movement of such data.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United Kingdom has already implemented a version of this directive called the Database Right.</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11028828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For example, doctors and lawyers who commit egregious violations of their professions’ canons of conduct can have their legal ability to practice revoked. Unlike</a:t>
            </a:r>
          </a:p>
          <a:p>
            <a:r>
              <a:rPr lang="en-GB" sz="1200" b="0" i="0" u="none" strike="noStrike" kern="1200" baseline="0" dirty="0">
                <a:solidFill>
                  <a:schemeClr val="tx1"/>
                </a:solidFill>
                <a:latin typeface="+mn-lt"/>
                <a:ea typeface="+mn-ea"/>
                <a:cs typeface="+mn-cs"/>
              </a:rPr>
              <a:t>the medical and legal fields, however, the information technology and information security fields do not have binding codes of ethics.</a:t>
            </a:r>
            <a:endParaRPr lang="en-US" b="1" dirty="0"/>
          </a:p>
          <a:p>
            <a:pPr>
              <a:defRPr/>
            </a:pPr>
            <a:endParaRPr lang="en-US" b="1" dirty="0"/>
          </a:p>
          <a:p>
            <a:pPr>
              <a:defRPr/>
            </a:pPr>
            <a:endParaRPr lang="en-US" b="1" dirty="0"/>
          </a:p>
          <a:p>
            <a:pPr>
              <a:defRPr/>
            </a:pPr>
            <a:endParaRPr lang="en-US" b="1" dirty="0"/>
          </a:p>
          <a:p>
            <a:pPr>
              <a:defRPr/>
            </a:pPr>
            <a:endParaRPr lang="en-US" b="1" dirty="0"/>
          </a:p>
          <a:p>
            <a:pPr>
              <a:defRPr/>
            </a:pPr>
            <a:r>
              <a:rPr lang="en-US" b="1" dirty="0"/>
              <a:t>Ethics and Information Security</a:t>
            </a:r>
          </a:p>
          <a:p>
            <a:pPr marL="342900" indent="-342900">
              <a:spcBef>
                <a:spcPct val="20000"/>
              </a:spcBef>
              <a:buFontTx/>
              <a:buChar char="•"/>
              <a:defRPr/>
            </a:pPr>
            <a:r>
              <a:rPr lang="en-US" altLang="en-US" sz="2600" kern="0" dirty="0">
                <a:solidFill>
                  <a:srgbClr val="222222"/>
                </a:solidFill>
                <a:latin typeface="Arial"/>
              </a:rPr>
              <a:t>Many professional disciplines have explicit rules governing ethical behavior of members</a:t>
            </a:r>
          </a:p>
          <a:p>
            <a:pPr marL="342900" indent="-342900">
              <a:spcBef>
                <a:spcPct val="20000"/>
              </a:spcBef>
              <a:buFontTx/>
              <a:buChar char="•"/>
              <a:defRPr/>
            </a:pPr>
            <a:r>
              <a:rPr lang="en-US" altLang="en-US" sz="2600" kern="0" dirty="0">
                <a:solidFill>
                  <a:srgbClr val="222222"/>
                </a:solidFill>
                <a:latin typeface="Arial"/>
              </a:rPr>
              <a:t>IT and IT security do not have binding codes of ethics</a:t>
            </a:r>
          </a:p>
          <a:p>
            <a:pPr marL="342900" indent="-342900">
              <a:spcBef>
                <a:spcPct val="20000"/>
              </a:spcBef>
              <a:buFontTx/>
              <a:buChar char="•"/>
              <a:defRPr/>
            </a:pPr>
            <a:r>
              <a:rPr lang="en-US" altLang="en-US" sz="2600" kern="0" dirty="0">
                <a:solidFill>
                  <a:srgbClr val="222222"/>
                </a:solidFill>
                <a:latin typeface="Arial"/>
              </a:rPr>
              <a:t>Professional associations and certification agencies work to maintain ethical codes of conduct</a:t>
            </a:r>
          </a:p>
          <a:p>
            <a:pPr marL="742950" lvl="1" indent="-285750">
              <a:spcBef>
                <a:spcPct val="20000"/>
              </a:spcBef>
              <a:buFontTx/>
              <a:buChar char="–"/>
              <a:defRPr/>
            </a:pPr>
            <a:r>
              <a:rPr lang="en-US" altLang="en-US" sz="2400" kern="0" dirty="0">
                <a:solidFill>
                  <a:srgbClr val="222222"/>
                </a:solidFill>
                <a:latin typeface="Arial"/>
              </a:rPr>
              <a:t>Can prescribe ethical conduct</a:t>
            </a:r>
          </a:p>
          <a:p>
            <a:pPr marL="742950" lvl="1" indent="-285750">
              <a:spcBef>
                <a:spcPct val="20000"/>
              </a:spcBef>
              <a:buFontTx/>
              <a:buChar char="–"/>
              <a:defRPr/>
            </a:pPr>
            <a:r>
              <a:rPr lang="en-US" altLang="en-US" sz="2400" kern="0" dirty="0">
                <a:solidFill>
                  <a:srgbClr val="222222"/>
                </a:solidFill>
                <a:latin typeface="Arial"/>
              </a:rPr>
              <a:t>Do not always have the ability to ban violators from practice in field</a:t>
            </a:r>
          </a:p>
        </p:txBody>
      </p:sp>
      <p:sp>
        <p:nvSpPr>
          <p:cNvPr id="69636"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EB949F5-D2EA-49E2-B1FB-821205C6E931}" type="slidenum">
              <a:rPr lang="en-US" altLang="en-US"/>
              <a:pPr/>
              <a:t>23</a:t>
            </a:fld>
            <a:endParaRPr lang="en-US" altLang="en-US"/>
          </a:p>
        </p:txBody>
      </p:sp>
    </p:spTree>
    <p:extLst>
      <p:ext uri="{BB962C8B-B14F-4D97-AF65-F5344CB8AC3E}">
        <p14:creationId xmlns:p14="http://schemas.microsoft.com/office/powerpoint/2010/main" val="1828662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A3825368-6785-4145-8FB9-9347A395A297}"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7373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3732"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Cultural Differences in Ethical Concepts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With regard to computer use, differences in cultures cause problems in determining what is ethical and what is not ethical.</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Studies of ethical sensitivity to computer use reveal that individuals of different nationalities have different perspectives on ethics.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Difficulties arise when one nationality’s ethical behavior contradicts that of another national group.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32445674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359B221A-CFD7-4654-BAEC-6F871607158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7680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8852" name="Text Box 2"/>
          <p:cNvSpPr>
            <a:spLocks noGrp="1" noChangeArrowheads="1"/>
          </p:cNvSpPr>
          <p:nvPr>
            <p:ph type="body"/>
          </p:nvPr>
        </p:nvSpPr>
        <p:spPr>
          <a:xfrm>
            <a:off x="974725" y="4560888"/>
            <a:ext cx="5365750" cy="4319587"/>
          </a:xfrm>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Ethics and Education</a:t>
            </a:r>
          </a:p>
          <a:p>
            <a:pPr marL="342900" indent="-342900">
              <a:spcBef>
                <a:spcPct val="20000"/>
              </a:spcBef>
              <a:buFontTx/>
              <a:buChar char="•"/>
              <a:defRPr/>
            </a:pPr>
            <a:r>
              <a:rPr lang="en-GB" altLang="en-US" sz="2600" kern="0" dirty="0">
                <a:solidFill>
                  <a:srgbClr val="222222"/>
                </a:solidFill>
                <a:latin typeface="Arial"/>
              </a:rPr>
              <a:t>Education is overriding factor in levelling ethical perceptions within a small population</a:t>
            </a:r>
          </a:p>
          <a:p>
            <a:pPr marL="342900" indent="-342900">
              <a:spcBef>
                <a:spcPct val="20000"/>
              </a:spcBef>
              <a:buFontTx/>
              <a:buChar char="•"/>
              <a:defRPr/>
            </a:pPr>
            <a:r>
              <a:rPr lang="en-GB" altLang="en-US" sz="2600" kern="0" dirty="0">
                <a:solidFill>
                  <a:srgbClr val="222222"/>
                </a:solidFill>
                <a:latin typeface="Arial"/>
              </a:rPr>
              <a:t>Employees must be trained and kept aware of expected behavior of an ethical employee</a:t>
            </a:r>
          </a:p>
          <a:p>
            <a:pPr marL="342900" indent="-342900">
              <a:spcBef>
                <a:spcPct val="20000"/>
              </a:spcBef>
              <a:buFontTx/>
              <a:buChar char="•"/>
              <a:defRPr/>
            </a:pPr>
            <a:r>
              <a:rPr lang="en-GB" altLang="en-US" sz="2600" kern="0" dirty="0">
                <a:solidFill>
                  <a:srgbClr val="222222"/>
                </a:solidFill>
                <a:latin typeface="Arial"/>
              </a:rPr>
              <a:t>Proper ethical training is vital to creating informed and well prepared system user</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1127529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4321EA9E-41AB-4B84-A941-612B4BFDA2F8}"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7885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9876" name="Text Box 2"/>
          <p:cNvSpPr>
            <a:spLocks noGrp="1" noChangeArrowheads="1"/>
          </p:cNvSpPr>
          <p:nvPr>
            <p:ph type="body"/>
          </p:nvPr>
        </p:nvSpPr>
        <p:spPr>
          <a:xfrm>
            <a:off x="974725" y="4560888"/>
            <a:ext cx="5365750" cy="4319587"/>
          </a:xfrm>
        </p:spPr>
        <p:txBody>
          <a:bodyPr>
            <a:normAutofit fontScale="77500" lnSpcReduction="20000"/>
          </a:bodyPr>
          <a:lstStyle/>
          <a:p>
            <a:r>
              <a:rPr lang="en-GB" sz="1200" b="0" i="0" u="none" strike="noStrike" kern="1200" baseline="0" dirty="0">
                <a:solidFill>
                  <a:schemeClr val="tx1"/>
                </a:solidFill>
                <a:latin typeface="+mn-lt"/>
                <a:ea typeface="+mn-ea"/>
                <a:cs typeface="+mn-cs"/>
              </a:rPr>
              <a:t>Whatever the cause of illegal, immoral, or unethical </a:t>
            </a:r>
            <a:r>
              <a:rPr lang="en-GB" sz="1200" b="0" i="0" u="none" strike="noStrike" kern="1200" baseline="0" dirty="0" err="1">
                <a:solidFill>
                  <a:schemeClr val="tx1"/>
                </a:solidFill>
                <a:latin typeface="+mn-lt"/>
                <a:ea typeface="+mn-ea"/>
                <a:cs typeface="+mn-cs"/>
              </a:rPr>
              <a:t>behavior</a:t>
            </a:r>
            <a:r>
              <a:rPr lang="en-GB" sz="1200" b="0" i="0" u="none" strike="noStrike" kern="1200" baseline="0" dirty="0">
                <a:solidFill>
                  <a:schemeClr val="tx1"/>
                </a:solidFill>
                <a:latin typeface="+mn-lt"/>
                <a:ea typeface="+mn-ea"/>
                <a:cs typeface="+mn-cs"/>
              </a:rPr>
              <a:t>, one thing is certain: information security personnel must do everything in their power to deter these acts and to use policy,</a:t>
            </a:r>
          </a:p>
          <a:p>
            <a:r>
              <a:rPr lang="en-GB" sz="1200" b="0" i="0" u="none" strike="noStrike" kern="1200" baseline="0" dirty="0">
                <a:solidFill>
                  <a:schemeClr val="tx1"/>
                </a:solidFill>
                <a:latin typeface="+mn-lt"/>
                <a:ea typeface="+mn-ea"/>
                <a:cs typeface="+mn-cs"/>
              </a:rPr>
              <a:t>education and training, and technology to protect information and systems.</a:t>
            </a:r>
          </a:p>
          <a:p>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Deterrence To Unethical and Illegal Behavior</a:t>
            </a:r>
          </a:p>
          <a:p>
            <a:pPr marL="342900" indent="-342900">
              <a:spcBef>
                <a:spcPct val="20000"/>
              </a:spcBef>
              <a:buFontTx/>
              <a:buChar char="•"/>
              <a:defRPr/>
            </a:pPr>
            <a:r>
              <a:rPr lang="en-GB" altLang="en-US" sz="2600" kern="0" dirty="0">
                <a:solidFill>
                  <a:srgbClr val="222222"/>
                </a:solidFill>
                <a:latin typeface="Arial"/>
              </a:rPr>
              <a:t>Three general causes of unethical and illegal behavior: ignorance, accident, intent</a:t>
            </a:r>
          </a:p>
          <a:p>
            <a:pPr marL="342900" indent="-342900">
              <a:spcBef>
                <a:spcPct val="20000"/>
              </a:spcBef>
              <a:buFontTx/>
              <a:buChar char="•"/>
              <a:defRPr/>
            </a:pPr>
            <a:r>
              <a:rPr lang="en-GB" altLang="en-US" sz="2600" kern="0" dirty="0">
                <a:solidFill>
                  <a:srgbClr val="222222"/>
                </a:solidFill>
                <a:latin typeface="Arial"/>
              </a:rPr>
              <a:t>Deterrence: best method for preventing an illegal or unethical activity; e.g., laws, policies, technical controls</a:t>
            </a:r>
          </a:p>
          <a:p>
            <a:pPr marL="342900" indent="-342900">
              <a:spcBef>
                <a:spcPct val="20000"/>
              </a:spcBef>
              <a:buFontTx/>
              <a:buChar char="•"/>
              <a:defRPr/>
            </a:pPr>
            <a:r>
              <a:rPr lang="en-GB" altLang="en-US" sz="2600" kern="0" dirty="0">
                <a:solidFill>
                  <a:srgbClr val="222222"/>
                </a:solidFill>
                <a:latin typeface="Arial"/>
              </a:rPr>
              <a:t>Laws and policies only deter if three conditions are present:</a:t>
            </a:r>
          </a:p>
          <a:p>
            <a:pPr marL="742950" lvl="1" indent="-285750">
              <a:spcBef>
                <a:spcPct val="20000"/>
              </a:spcBef>
              <a:buFontTx/>
              <a:buChar char="–"/>
              <a:defRPr/>
            </a:pPr>
            <a:r>
              <a:rPr lang="en-GB" altLang="en-US" sz="2400" kern="0" dirty="0">
                <a:solidFill>
                  <a:srgbClr val="222222"/>
                </a:solidFill>
                <a:latin typeface="Arial"/>
              </a:rPr>
              <a:t>Fear of penalty</a:t>
            </a:r>
          </a:p>
          <a:p>
            <a:pPr marL="742950" lvl="1" indent="-285750">
              <a:spcBef>
                <a:spcPct val="20000"/>
              </a:spcBef>
              <a:buFontTx/>
              <a:buChar char="–"/>
              <a:defRPr/>
            </a:pPr>
            <a:r>
              <a:rPr lang="en-GB" altLang="en-US" sz="2400" kern="0" dirty="0">
                <a:solidFill>
                  <a:srgbClr val="222222"/>
                </a:solidFill>
                <a:latin typeface="Arial"/>
              </a:rPr>
              <a:t>Probability of being apprehended</a:t>
            </a:r>
          </a:p>
          <a:p>
            <a:pPr marL="742950" lvl="1" indent="-285750">
              <a:spcBef>
                <a:spcPct val="20000"/>
              </a:spcBef>
              <a:buFontTx/>
              <a:buChar char="–"/>
              <a:defRPr/>
            </a:pPr>
            <a:r>
              <a:rPr lang="en-GB" altLang="en-US" sz="2400" kern="0" dirty="0">
                <a:solidFill>
                  <a:srgbClr val="222222"/>
                </a:solidFill>
                <a:latin typeface="Arial"/>
              </a:rPr>
              <a:t>Probability of penalty being applied</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16428956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CA7634BE-661D-4DD7-9DAE-FB88DB9AE526}"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192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1924" name="Text Box 2"/>
          <p:cNvSpPr>
            <a:spLocks noGrp="1" noChangeArrowheads="1"/>
          </p:cNvSpPr>
          <p:nvPr>
            <p:ph type="body"/>
          </p:nvPr>
        </p:nvSpPr>
        <p:spPr>
          <a:xfrm>
            <a:off x="974725" y="4560888"/>
            <a:ext cx="5365750" cy="4319587"/>
          </a:xfrm>
          <a:noFill/>
        </p:spPr>
        <p:txBody>
          <a:bodyPr/>
          <a:lstStyle/>
          <a:p>
            <a:r>
              <a:rPr lang="en-GB" sz="1200" b="0" i="0" u="none" strike="noStrike" kern="1200" baseline="0" dirty="0">
                <a:solidFill>
                  <a:schemeClr val="tx1"/>
                </a:solidFill>
                <a:latin typeface="+mn-lt"/>
                <a:ea typeface="+mn-ea"/>
                <a:cs typeface="+mn-cs"/>
              </a:rPr>
              <a:t>But, employees who have earned some level of certification or professional accreditation can be deterred from ethical lapses if they fear losing that accreditation or certification by violating a code of conduct.</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i="0" u="none" strike="noStrike" kern="1200" baseline="0" dirty="0">
              <a:solidFill>
                <a:schemeClr val="tx1"/>
              </a:solidFill>
              <a:latin typeface="+mn-lt"/>
              <a:ea typeface="+mn-ea"/>
              <a:cs typeface="+mn-cs"/>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i="0" u="none" strike="noStrike" kern="1200" baseline="0" dirty="0">
                <a:solidFill>
                  <a:schemeClr val="tx1"/>
                </a:solidFill>
                <a:latin typeface="+mn-lt"/>
                <a:ea typeface="+mn-ea"/>
                <a:cs typeface="+mn-cs"/>
              </a:rPr>
              <a:t>It is the organization’s responsibility to develop, disseminate, and enforce its policies.</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Codes Of Ethics, Certifications, and Professional Organizations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A number of professional organizations have established codes of conduct and/or codes of ethics that members are expected to follow.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Codes of ethics can have a positive effect on an individual’s judgment regarding computer use.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Unfortunately, having a code of ethics is not enough, because many employers do not encourage their employees to join these professional organizations.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It is the responsibility of security professionals to act ethically and according to the policies and procedures of their employer, their professional organization, and the laws of society.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3139145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90832669-98A5-4A66-9DF1-F5C2F039BF31}"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499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4996"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Association of Computing Machinery</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ACM (www.acm.org) is a respected professional society, originally established in 1947 as “the world's first educational and scientific computing society.”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ACM’s code of ethics requires members to perform their duties in a manner befitting an ethical computing professional.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code contains specific references to protecting the confidentiality of information, causing no harm, protecting the privacy of others, and respecting the intellectual property and copyrights of others.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3523452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2A144071-5EB8-40AA-B011-D239DF92F55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909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3972" name="Text Box 2"/>
          <p:cNvSpPr>
            <a:spLocks noGrp="1" noChangeArrowheads="1"/>
          </p:cNvSpPr>
          <p:nvPr>
            <p:ph type="body"/>
          </p:nvPr>
        </p:nvSpPr>
        <p:spPr>
          <a:xfrm>
            <a:off x="974725" y="4560888"/>
            <a:ext cx="5365750" cy="4319587"/>
          </a:xfrm>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System Administration, Networking, and Security Institute</a:t>
            </a:r>
          </a:p>
          <a:p>
            <a:pPr marL="342900" indent="-342900">
              <a:spcBef>
                <a:spcPct val="20000"/>
              </a:spcBef>
              <a:buFontTx/>
              <a:buChar char="•"/>
              <a:defRPr/>
            </a:pPr>
            <a:r>
              <a:rPr lang="en-US" altLang="en-US" sz="2600" kern="0" dirty="0">
                <a:solidFill>
                  <a:srgbClr val="222222"/>
                </a:solidFill>
                <a:latin typeface="Arial"/>
              </a:rPr>
              <a:t>SANS (formerly System Administration, Networking, and Security Institute)</a:t>
            </a:r>
            <a:endParaRPr lang="en-GB" altLang="en-US" sz="2600" kern="0" dirty="0">
              <a:solidFill>
                <a:srgbClr val="222222"/>
              </a:solidFill>
              <a:latin typeface="Arial"/>
            </a:endParaRPr>
          </a:p>
          <a:p>
            <a:pPr marL="742950" lvl="1" indent="-285750">
              <a:spcBef>
                <a:spcPct val="20000"/>
              </a:spcBef>
              <a:buFontTx/>
              <a:buChar char="–"/>
              <a:defRPr/>
            </a:pPr>
            <a:r>
              <a:rPr lang="en-GB" altLang="en-US" sz="2400" kern="0" dirty="0">
                <a:solidFill>
                  <a:srgbClr val="222222"/>
                </a:solidFill>
                <a:latin typeface="Arial"/>
              </a:rPr>
              <a:t>Professional organization with a large membership dedicated to protection of information and systems</a:t>
            </a:r>
          </a:p>
          <a:p>
            <a:pPr marL="742950" lvl="1" indent="-285750">
              <a:spcBef>
                <a:spcPct val="20000"/>
              </a:spcBef>
              <a:buFontTx/>
              <a:buChar char="–"/>
              <a:defRPr/>
            </a:pPr>
            <a:r>
              <a:rPr lang="en-GB" altLang="en-US" sz="2400" kern="0" dirty="0">
                <a:solidFill>
                  <a:srgbClr val="222222"/>
                </a:solidFill>
                <a:latin typeface="Arial"/>
              </a:rPr>
              <a:t>SANS offers set of certifications called Global Information Assurance Certification (GIAC)</a:t>
            </a:r>
            <a:r>
              <a:rPr lang="ar-SA" altLang="en-US" sz="2400" kern="0" dirty="0">
                <a:solidFill>
                  <a:srgbClr val="222222"/>
                </a:solidFill>
                <a:latin typeface="Arial"/>
              </a:rPr>
              <a:t>‏</a:t>
            </a:r>
            <a:endParaRPr lang="en-GB" altLang="en-US" sz="2400" kern="0" dirty="0">
              <a:solidFill>
                <a:srgbClr val="222222"/>
              </a:solidFill>
              <a:latin typeface="Arial"/>
            </a:endParaRPr>
          </a:p>
        </p:txBody>
      </p:sp>
    </p:spTree>
    <p:extLst>
      <p:ext uri="{BB962C8B-B14F-4D97-AF65-F5344CB8AC3E}">
        <p14:creationId xmlns:p14="http://schemas.microsoft.com/office/powerpoint/2010/main" val="6667979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64E26EF-E917-4986-BB0B-BAB5F797C727}"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91139"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91140"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Information Systems Audit and Control Association</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Information Systems Audit and Control Association or ISACA (www.isaca.org) is a professional association with a focus on auditing, control, and security.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Although it does not focus exclusively on information security, the Certified Information Systems Auditor or CISA certification does contain many information security components.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ISACA also has a code of ethics for its professionals. It requires many of the same high standards for ethical performance as the other organizations and certifications.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3114321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1883D8D-A09C-4DC2-B436-C7EC79F884FA}"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03427" name="Rectangle 1"/>
          <p:cNvSpPr>
            <a:spLocks noGrp="1" noRot="1" noChangeAspect="1" noChangeArrowheads="1" noTextEdit="1"/>
          </p:cNvSpPr>
          <p:nvPr>
            <p:ph type="sldImg"/>
          </p:nvPr>
        </p:nvSpPr>
        <p:spPr>
          <a:ln/>
        </p:spPr>
      </p:sp>
      <p:sp>
        <p:nvSpPr>
          <p:cNvPr id="103428" name="Rectangle 2"/>
          <p:cNvSpPr>
            <a:spLocks noGrp="1" noChangeArrowheads="1"/>
          </p:cNvSpPr>
          <p:nvPr>
            <p:ph type="body" idx="1"/>
          </p:nvPr>
        </p:nvSpPr>
        <p:spPr>
          <a:xfrm>
            <a:off x="974725" y="4560888"/>
            <a:ext cx="5365750" cy="4319587"/>
          </a:xfrm>
          <a:noFill/>
        </p:spPr>
        <p:txBody>
          <a:bodyPr wrap="none" anchor="ctr"/>
          <a:lstStyle/>
          <a:p>
            <a:endParaRPr lang="en-US" altLang="en-US" dirty="0"/>
          </a:p>
        </p:txBody>
      </p:sp>
    </p:spTree>
    <p:extLst>
      <p:ext uri="{BB962C8B-B14F-4D97-AF65-F5344CB8AC3E}">
        <p14:creationId xmlns:p14="http://schemas.microsoft.com/office/powerpoint/2010/main" val="1150521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9" name="Text Placeholder 8"/>
          <p:cNvSpPr>
            <a:spLocks noGrp="1"/>
          </p:cNvSpPr>
          <p:nvPr>
            <p:ph type="body" sz="quarter" idx="14" hasCustomPrompt="1"/>
          </p:nvPr>
        </p:nvSpPr>
        <p:spPr>
          <a:xfrm>
            <a:off x="3810000" y="1600201"/>
            <a:ext cx="48768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3810000" y="3200400"/>
            <a:ext cx="48768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0547742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66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519169" y="34290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3887321"/>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4" name="Picture 3" descr="Audio.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5"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7"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bg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841781659"/>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2" name="Title"/>
          <p:cNvSpPr>
            <a:spLocks noGrp="1"/>
          </p:cNvSpPr>
          <p:nvPr>
            <p:ph type="title" hasCustomPrompt="1"/>
          </p:nvPr>
        </p:nvSpPr>
        <p:spPr/>
        <p:txBody>
          <a:bodyPr/>
          <a:lstStyle>
            <a:lvl1pPr>
              <a:defRPr/>
            </a:lvl1pPr>
          </a:lstStyle>
          <a:p>
            <a:r>
              <a:rPr lang="en-US" dirty="0"/>
              <a:t>Slide Title</a:t>
            </a:r>
          </a:p>
        </p:txBody>
      </p:sp>
      <p:sp>
        <p:nvSpPr>
          <p:cNvPr id="3" name="Content Placeholder"/>
          <p:cNvSpPr>
            <a:spLocks noGrp="1"/>
          </p:cNvSpPr>
          <p:nvPr>
            <p:ph idx="1" hasCustomPrompt="1"/>
          </p:nvPr>
        </p:nvSpPr>
        <p:spPr/>
        <p:txBody>
          <a:bodyPr/>
          <a:lstStyle>
            <a:lvl1pPr>
              <a:spcAft>
                <a:spcPts val="600"/>
              </a:spcAft>
              <a:defRPr sz="1800">
                <a:solidFill>
                  <a:srgbClr val="000000"/>
                </a:solidFill>
              </a:defRPr>
            </a:lvl1pPr>
            <a:lvl2pPr>
              <a:spcAft>
                <a:spcPts val="600"/>
              </a:spcAft>
              <a:defRPr sz="1800" b="0">
                <a:solidFill>
                  <a:srgbClr val="000000"/>
                </a:solidFill>
              </a:defRPr>
            </a:lvl2pPr>
            <a:lvl3pPr>
              <a:spcAft>
                <a:spcPts val="600"/>
              </a:spcAft>
              <a:defRPr sz="1800" b="0">
                <a:solidFill>
                  <a:srgbClr val="000000"/>
                </a:solidFill>
              </a:defRPr>
            </a:lvl3pPr>
            <a:lvl4pPr marL="1028700" marR="0" indent="0" algn="l" defTabSz="685800" rtl="0" eaLnBrk="1" fontAlgn="auto" latinLnBrk="0" hangingPunct="1">
              <a:lnSpc>
                <a:spcPct val="90000"/>
              </a:lnSpc>
              <a:spcBef>
                <a:spcPts val="375"/>
              </a:spcBef>
              <a:spcAft>
                <a:spcPts val="0"/>
              </a:spcAft>
              <a:buClrTx/>
              <a:buSzPct val="100000"/>
              <a:buFont typeface="Arial" panose="020B0604020202020204" pitchFamily="34" charset="0"/>
              <a:buNone/>
              <a:tabLst/>
              <a:defRPr>
                <a:solidFill>
                  <a:srgbClr val="000000"/>
                </a:solidFill>
              </a:defRPr>
            </a:lvl4pPr>
          </a:lstStyle>
          <a:p>
            <a:pPr lvl="0"/>
            <a:r>
              <a:rPr lang="en-US" dirty="0"/>
              <a:t>First Level</a:t>
            </a:r>
          </a:p>
          <a:p>
            <a:pPr lvl="1"/>
            <a:r>
              <a:rPr lang="en-US" dirty="0"/>
              <a:t>Second level</a:t>
            </a:r>
          </a:p>
          <a:p>
            <a:pPr lvl="2"/>
            <a:r>
              <a:rPr lang="en-US" dirty="0"/>
              <a:t>Third level</a:t>
            </a:r>
          </a:p>
          <a:p>
            <a:pPr marL="1285875" marR="0" lvl="3" indent="-257175" algn="l" defTabSz="685800" rtl="0" eaLnBrk="1" fontAlgn="auto" latinLnBrk="0" hangingPunct="1">
              <a:lnSpc>
                <a:spcPct val="90000"/>
              </a:lnSpc>
              <a:spcBef>
                <a:spcPts val="375"/>
              </a:spcBef>
              <a:spcAft>
                <a:spcPts val="0"/>
              </a:spcAft>
              <a:buClrTx/>
              <a:buSzPct val="100000"/>
              <a:buFont typeface="Arial" panose="020B0604020202020204" pitchFamily="34" charset="0"/>
              <a:buChar char="•"/>
              <a:tabLst/>
              <a:defRPr/>
            </a:pPr>
            <a:r>
              <a:rPr lang="en-US" dirty="0"/>
              <a:t>Fourth Level</a:t>
            </a:r>
          </a:p>
          <a:p>
            <a:pPr lvl="3"/>
            <a:endParaRPr lang="en-US" dirty="0"/>
          </a:p>
        </p:txBody>
      </p:sp>
    </p:spTree>
    <p:custDataLst>
      <p:tags r:id="rId1"/>
    </p:custDataLst>
    <p:extLst>
      <p:ext uri="{BB962C8B-B14F-4D97-AF65-F5344CB8AC3E}">
        <p14:creationId xmlns:p14="http://schemas.microsoft.com/office/powerpoint/2010/main" val="1814028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members.issa.org/page/CodeofEthics"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csrc.nist.gov/publications/detail/sp/800-53/rev-5/final" TargetMode="External"/><Relationship Id="rId13" Type="http://schemas.openxmlformats.org/officeDocument/2006/relationships/hyperlink" Target="https://www.gov.za/documents/protection-personal-information-act" TargetMode="External"/><Relationship Id="rId3" Type="http://schemas.openxmlformats.org/officeDocument/2006/relationships/hyperlink" Target="https://www.nist.gov/cyberframework" TargetMode="External"/><Relationship Id="rId7" Type="http://schemas.openxmlformats.org/officeDocument/2006/relationships/hyperlink" Target="https://ico.org.uk/for-organisations/uk-gdpr/" TargetMode="External"/><Relationship Id="rId12" Type="http://schemas.openxmlformats.org/officeDocument/2006/relationships/hyperlink" Target="http://www.planalto.gov.br/ccivil_03/_ato2015-2018/2018/lei/l13709.htm" TargetMode="External"/><Relationship Id="rId2" Type="http://schemas.openxmlformats.org/officeDocument/2006/relationships/hyperlink" Target="https://www.iso.org/standard/27001" TargetMode="External"/><Relationship Id="rId1" Type="http://schemas.openxmlformats.org/officeDocument/2006/relationships/slideLayout" Target="../slideLayouts/slideLayout2.xml"/><Relationship Id="rId6" Type="http://schemas.openxmlformats.org/officeDocument/2006/relationships/hyperlink" Target="https://eur-lex.europa.eu/legal-content/EN/TXT/?uri=CELEX:32022R2554" TargetMode="External"/><Relationship Id="rId11" Type="http://schemas.openxmlformats.org/officeDocument/2006/relationships/hyperlink" Target="http://www.npc.gov.cn/zgrdw/englishnpc/Law/2017-06/27/content_2023932.htm" TargetMode="External"/><Relationship Id="rId5" Type="http://schemas.openxmlformats.org/officeDocument/2006/relationships/hyperlink" Target="https://eur-lex.europa.eu/legal-content/EN/TXT/?uri=CELEX:32022L2555" TargetMode="External"/><Relationship Id="rId15" Type="http://schemas.openxmlformats.org/officeDocument/2006/relationships/hyperlink" Target="https://www.pcisecuritystandards.org/" TargetMode="External"/><Relationship Id="rId10" Type="http://schemas.openxmlformats.org/officeDocument/2006/relationships/hyperlink" Target="https://www.chinalawtranslate.com/en/pipldraft/" TargetMode="External"/><Relationship Id="rId4" Type="http://schemas.openxmlformats.org/officeDocument/2006/relationships/hyperlink" Target="https://eur-lex.europa.eu/eli/reg/2016/679/oj" TargetMode="External"/><Relationship Id="rId9" Type="http://schemas.openxmlformats.org/officeDocument/2006/relationships/hyperlink" Target="https://oag.ca.gov/privacy/ccpa" TargetMode="External"/><Relationship Id="rId14" Type="http://schemas.openxmlformats.org/officeDocument/2006/relationships/hyperlink" Target="https://jis.gov.jm/data-protection-act/"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8600" y="314984"/>
            <a:ext cx="8610600" cy="1209016"/>
          </a:xfrm>
        </p:spPr>
        <p:txBody>
          <a:bodyPr/>
          <a:lstStyle/>
          <a:p>
            <a:r>
              <a:rPr lang="en-US" dirty="0"/>
              <a:t>Legal, Ethical, and Professional Issues in Data/Information Security</a:t>
            </a:r>
            <a:br>
              <a:rPr lang="en-US" dirty="0"/>
            </a:br>
            <a:br>
              <a:rPr lang="en-US" dirty="0"/>
            </a:br>
            <a:endParaRPr lang="en-US" dirty="0"/>
          </a:p>
        </p:txBody>
      </p:sp>
      <p:sp>
        <p:nvSpPr>
          <p:cNvPr id="6" name="Text Placeholder 5"/>
          <p:cNvSpPr>
            <a:spLocks noGrp="1"/>
          </p:cNvSpPr>
          <p:nvPr>
            <p:ph type="body" sz="quarter" idx="14"/>
          </p:nvPr>
        </p:nvSpPr>
        <p:spPr>
          <a:xfrm>
            <a:off x="2286000" y="1632280"/>
            <a:ext cx="6705600" cy="1377619"/>
          </a:xfrm>
        </p:spPr>
        <p:txBody>
          <a:bodyPr/>
          <a:lstStyle/>
          <a:p>
            <a:pPr algn="ctr"/>
            <a:r>
              <a:rPr lang="en-US" sz="4000" b="1" dirty="0"/>
              <a:t>Lecture 3</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11" name="Text Placeholder 1">
            <a:extLst>
              <a:ext uri="{FF2B5EF4-FFF2-40B4-BE49-F238E27FC236}">
                <a16:creationId xmlns:a16="http://schemas.microsoft.com/office/drawing/2014/main" id="{94249796-4754-BDED-C263-EC8CD3A9A597}"/>
              </a:ext>
            </a:extLst>
          </p:cNvPr>
          <p:cNvSpPr txBox="1">
            <a:spLocks/>
          </p:cNvSpPr>
          <p:nvPr/>
        </p:nvSpPr>
        <p:spPr>
          <a:xfrm>
            <a:off x="2904489" y="407963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302728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lstStyle/>
          <a:p>
            <a:r>
              <a:rPr lang="en-GB" altLang="en-US" dirty="0"/>
              <a:t>Learning Objectives</a:t>
            </a:r>
          </a:p>
        </p:txBody>
      </p:sp>
      <p:sp>
        <p:nvSpPr>
          <p:cNvPr id="12291" name="Content Placeholder 5"/>
          <p:cNvSpPr>
            <a:spLocks noGrp="1" noChangeArrowheads="1"/>
          </p:cNvSpPr>
          <p:nvPr>
            <p:ph idx="1"/>
          </p:nvPr>
        </p:nvSpPr>
        <p:spPr>
          <a:xfrm>
            <a:off x="228600" y="1295401"/>
            <a:ext cx="8763000" cy="4267200"/>
          </a:xfrm>
        </p:spPr>
        <p:txBody>
          <a:bodyPr/>
          <a:lstStyle/>
          <a:p>
            <a:pPr algn="just"/>
            <a:r>
              <a:rPr lang="en-GB" altLang="en-US" sz="2600" dirty="0"/>
              <a:t>Upon completion of this material, you should be able to:</a:t>
            </a:r>
            <a:endParaRPr lang="en-US" altLang="en-US" sz="2600" dirty="0"/>
          </a:p>
          <a:p>
            <a:pPr lvl="1" algn="just"/>
            <a:r>
              <a:rPr lang="en-US" altLang="en-US" dirty="0"/>
              <a:t>Describe the functions of and relationships among laws, regulations, and professional organizations in information security</a:t>
            </a:r>
          </a:p>
          <a:p>
            <a:pPr lvl="1" algn="just"/>
            <a:r>
              <a:rPr lang="en-GB" altLang="en-US" dirty="0"/>
              <a:t>Explain the differences between laws and ethics</a:t>
            </a:r>
          </a:p>
          <a:p>
            <a:pPr lvl="1" algn="just"/>
            <a:r>
              <a:rPr lang="en-GB" altLang="en-US" dirty="0"/>
              <a:t>Discuss the role of privacy as it applies to law and ethics in information security</a:t>
            </a:r>
          </a:p>
        </p:txBody>
      </p:sp>
    </p:spTree>
    <p:extLst>
      <p:ext uri="{BB962C8B-B14F-4D97-AF65-F5344CB8AC3E}">
        <p14:creationId xmlns:p14="http://schemas.microsoft.com/office/powerpoint/2010/main" val="342647656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noChangeArrowheads="1"/>
          </p:cNvSpPr>
          <p:nvPr>
            <p:ph type="title"/>
          </p:nvPr>
        </p:nvSpPr>
        <p:spPr/>
        <p:txBody>
          <a:bodyPr/>
          <a:lstStyle/>
          <a:p>
            <a:r>
              <a:rPr lang="en-GB" altLang="en-US" dirty="0"/>
              <a:t>Introduction</a:t>
            </a:r>
          </a:p>
        </p:txBody>
      </p:sp>
      <p:sp>
        <p:nvSpPr>
          <p:cNvPr id="14339" name="Content Placeholder 5"/>
          <p:cNvSpPr>
            <a:spLocks noGrp="1" noChangeArrowheads="1"/>
          </p:cNvSpPr>
          <p:nvPr>
            <p:ph idx="1"/>
          </p:nvPr>
        </p:nvSpPr>
        <p:spPr>
          <a:xfrm>
            <a:off x="228600" y="1295401"/>
            <a:ext cx="8763000" cy="3505199"/>
          </a:xfrm>
        </p:spPr>
        <p:txBody>
          <a:bodyPr/>
          <a:lstStyle/>
          <a:p>
            <a:r>
              <a:rPr lang="en-US" dirty="0"/>
              <a:t>As a future InfoSec professional, you must understand the scope of an organization’s legal and ethical responsibilities.</a:t>
            </a:r>
          </a:p>
          <a:p>
            <a:r>
              <a:rPr lang="en-US" dirty="0"/>
              <a:t>To minimize liabilities and reduce risks, the information security practitioner must be able to do the following:</a:t>
            </a:r>
          </a:p>
          <a:p>
            <a:pPr lvl="2">
              <a:buFont typeface="Arial" panose="020B0604020202020204" pitchFamily="34" charset="0"/>
              <a:buChar char="‒"/>
            </a:pPr>
            <a:r>
              <a:rPr lang="en-US" dirty="0"/>
              <a:t>Understand the current legal environment.</a:t>
            </a:r>
          </a:p>
          <a:p>
            <a:pPr lvl="2">
              <a:buFont typeface="Arial" panose="020B0604020202020204" pitchFamily="34" charset="0"/>
              <a:buChar char="‒"/>
            </a:pPr>
            <a:r>
              <a:rPr lang="en-US" dirty="0"/>
              <a:t>Stay current with laws and regulations. </a:t>
            </a:r>
          </a:p>
          <a:p>
            <a:pPr lvl="2">
              <a:buFont typeface="Arial" panose="020B0604020202020204" pitchFamily="34" charset="0"/>
              <a:buChar char="‒"/>
            </a:pPr>
            <a:r>
              <a:rPr lang="en-US" dirty="0"/>
              <a:t>Watch for new and emerging issues.</a:t>
            </a:r>
          </a:p>
          <a:p>
            <a:pPr lvl="1" algn="just"/>
            <a:endParaRPr lang="en-GB" altLang="en-US" dirty="0"/>
          </a:p>
        </p:txBody>
      </p:sp>
    </p:spTree>
    <p:extLst>
      <p:ext uri="{BB962C8B-B14F-4D97-AF65-F5344CB8AC3E}">
        <p14:creationId xmlns:p14="http://schemas.microsoft.com/office/powerpoint/2010/main" val="499498909"/>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33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noChangeArrowheads="1"/>
          </p:cNvSpPr>
          <p:nvPr>
            <p:ph type="title"/>
          </p:nvPr>
        </p:nvSpPr>
        <p:spPr>
          <a:xfrm>
            <a:off x="45720" y="27709"/>
            <a:ext cx="9052560" cy="810491"/>
          </a:xfrm>
        </p:spPr>
        <p:txBody>
          <a:bodyPr/>
          <a:lstStyle/>
          <a:p>
            <a:r>
              <a:rPr lang="en-GB" altLang="en-US" dirty="0"/>
              <a:t>Law and Ethics in Information Security</a:t>
            </a:r>
          </a:p>
        </p:txBody>
      </p:sp>
      <p:sp>
        <p:nvSpPr>
          <p:cNvPr id="16387" name="Content Placeholder 5"/>
          <p:cNvSpPr>
            <a:spLocks noGrp="1" noChangeArrowheads="1"/>
          </p:cNvSpPr>
          <p:nvPr>
            <p:ph idx="1"/>
          </p:nvPr>
        </p:nvSpPr>
        <p:spPr>
          <a:xfrm>
            <a:off x="228600" y="914400"/>
            <a:ext cx="8763000" cy="4572001"/>
          </a:xfrm>
        </p:spPr>
        <p:txBody>
          <a:bodyPr>
            <a:normAutofit fontScale="92500" lnSpcReduction="10000"/>
          </a:bodyPr>
          <a:lstStyle/>
          <a:p>
            <a:pPr algn="just"/>
            <a:r>
              <a:rPr lang="en-GB" altLang="en-US" dirty="0"/>
              <a:t>Laws: rules that mandate or prohibit certain behaviour and are enforced by the state</a:t>
            </a:r>
          </a:p>
          <a:p>
            <a:pPr algn="just"/>
            <a:r>
              <a:rPr lang="en-GB" altLang="en-US" dirty="0"/>
              <a:t>Ethics: regulate and define socially acceptable behaviour</a:t>
            </a:r>
          </a:p>
          <a:p>
            <a:pPr algn="just"/>
            <a:r>
              <a:rPr lang="en-GB" altLang="en-US" dirty="0"/>
              <a:t>Cultural mores: fixed moral attitudes or customs of a particular group</a:t>
            </a:r>
          </a:p>
          <a:p>
            <a:pPr algn="just"/>
            <a:r>
              <a:rPr lang="en-GB" altLang="en-US" dirty="0"/>
              <a:t>Laws carry the authority of a governing authority; ethics do not</a:t>
            </a:r>
          </a:p>
          <a:p>
            <a:pPr algn="just"/>
            <a:r>
              <a:rPr lang="en-US" altLang="en-US" dirty="0"/>
              <a:t>Liability: the legal obligation of an entity extending beyond criminal or contract law; includes the legal obligation to make restitution.</a:t>
            </a:r>
          </a:p>
          <a:p>
            <a:pPr algn="just"/>
            <a:r>
              <a:rPr lang="en-US" altLang="en-US" dirty="0"/>
              <a:t>Restitution: the legal obligation to compensate an injured party for wrongs committed.</a:t>
            </a:r>
          </a:p>
          <a:p>
            <a:pPr algn="just"/>
            <a:endParaRPr lang="en-GB" altLang="en-US" dirty="0"/>
          </a:p>
        </p:txBody>
      </p:sp>
    </p:spTree>
    <p:extLst>
      <p:ext uri="{BB962C8B-B14F-4D97-AF65-F5344CB8AC3E}">
        <p14:creationId xmlns:p14="http://schemas.microsoft.com/office/powerpoint/2010/main" val="378988158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3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noChangeArrowheads="1"/>
          </p:cNvSpPr>
          <p:nvPr>
            <p:ph type="title"/>
          </p:nvPr>
        </p:nvSpPr>
        <p:spPr>
          <a:xfrm>
            <a:off x="45720" y="27709"/>
            <a:ext cx="9052560" cy="505691"/>
          </a:xfrm>
        </p:spPr>
        <p:txBody>
          <a:bodyPr>
            <a:noAutofit/>
          </a:bodyPr>
          <a:lstStyle/>
          <a:p>
            <a:r>
              <a:rPr lang="en-GB" altLang="en-US" sz="3200" dirty="0"/>
              <a:t>Organizational Liability and the Need for Counsel</a:t>
            </a:r>
          </a:p>
        </p:txBody>
      </p:sp>
      <p:sp>
        <p:nvSpPr>
          <p:cNvPr id="18435" name="Content Placeholder 5"/>
          <p:cNvSpPr>
            <a:spLocks noGrp="1" noChangeArrowheads="1"/>
          </p:cNvSpPr>
          <p:nvPr>
            <p:ph idx="1"/>
          </p:nvPr>
        </p:nvSpPr>
        <p:spPr>
          <a:xfrm>
            <a:off x="190500" y="685800"/>
            <a:ext cx="8763000" cy="4830763"/>
          </a:xfrm>
        </p:spPr>
        <p:txBody>
          <a:bodyPr>
            <a:normAutofit lnSpcReduction="10000"/>
          </a:bodyPr>
          <a:lstStyle/>
          <a:p>
            <a:pPr algn="just">
              <a:lnSpc>
                <a:spcPct val="110000"/>
              </a:lnSpc>
            </a:pPr>
            <a:r>
              <a:rPr lang="en-GB" altLang="en-US" dirty="0"/>
              <a:t>Liability: the legal obligation of an entity extending beyond criminal or contract law; includes the legal obligation to make restitution</a:t>
            </a:r>
          </a:p>
          <a:p>
            <a:pPr algn="just">
              <a:lnSpc>
                <a:spcPct val="110000"/>
              </a:lnSpc>
            </a:pPr>
            <a:r>
              <a:rPr lang="en-GB" altLang="en-US" dirty="0"/>
              <a:t>Restitution: the legal obligation to compensate an injured party for wrongs committed</a:t>
            </a:r>
          </a:p>
          <a:p>
            <a:pPr algn="just">
              <a:lnSpc>
                <a:spcPct val="110000"/>
              </a:lnSpc>
            </a:pPr>
            <a:r>
              <a:rPr lang="en-GB" altLang="en-US" dirty="0"/>
              <a:t>Due care: the legal standard requiring a prudent organization to act legally and ethically and know the consequences of actions</a:t>
            </a:r>
          </a:p>
          <a:p>
            <a:pPr algn="just">
              <a:lnSpc>
                <a:spcPct val="110000"/>
              </a:lnSpc>
            </a:pPr>
            <a:r>
              <a:rPr lang="en-GB" altLang="en-US" dirty="0"/>
              <a:t>Due diligence: the legal standard requiring a prudent organization to maintain the</a:t>
            </a:r>
            <a:r>
              <a:rPr lang="en-US" altLang="en-US" dirty="0"/>
              <a:t> </a:t>
            </a:r>
            <a:r>
              <a:rPr lang="en-GB" altLang="en-US" dirty="0"/>
              <a:t>standard of due care and ensure actions are effective</a:t>
            </a:r>
          </a:p>
        </p:txBody>
      </p:sp>
    </p:spTree>
    <p:extLst>
      <p:ext uri="{BB962C8B-B14F-4D97-AF65-F5344CB8AC3E}">
        <p14:creationId xmlns:p14="http://schemas.microsoft.com/office/powerpoint/2010/main" val="3448562168"/>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noChangeArrowheads="1"/>
          </p:cNvSpPr>
          <p:nvPr>
            <p:ph type="title"/>
          </p:nvPr>
        </p:nvSpPr>
        <p:spPr>
          <a:xfrm>
            <a:off x="45720" y="27709"/>
            <a:ext cx="9052560" cy="658091"/>
          </a:xfrm>
        </p:spPr>
        <p:txBody>
          <a:bodyPr/>
          <a:lstStyle/>
          <a:p>
            <a:r>
              <a:rPr lang="en-GB" altLang="en-US" dirty="0"/>
              <a:t>Policy Versus Law</a:t>
            </a:r>
          </a:p>
        </p:txBody>
      </p:sp>
      <p:sp>
        <p:nvSpPr>
          <p:cNvPr id="22531" name="Content Placeholder 5"/>
          <p:cNvSpPr>
            <a:spLocks noGrp="1" noChangeArrowheads="1"/>
          </p:cNvSpPr>
          <p:nvPr>
            <p:ph idx="1"/>
          </p:nvPr>
        </p:nvSpPr>
        <p:spPr>
          <a:xfrm>
            <a:off x="190500" y="762000"/>
            <a:ext cx="8763000" cy="4800600"/>
          </a:xfrm>
        </p:spPr>
        <p:txBody>
          <a:bodyPr>
            <a:normAutofit fontScale="92500" lnSpcReduction="10000"/>
          </a:bodyPr>
          <a:lstStyle/>
          <a:p>
            <a:pPr algn="just"/>
            <a:r>
              <a:rPr lang="en-GB" altLang="en-US" dirty="0"/>
              <a:t>Policies: managerial directives that specify acceptable and unacceptable employee behaviour in the workplace</a:t>
            </a:r>
          </a:p>
          <a:p>
            <a:pPr algn="just"/>
            <a:r>
              <a:rPr lang="en-GB" altLang="en-US" dirty="0"/>
              <a:t>Policies function as organizational laws; must be crafted and implemented with care to ensure they are complete, appropriate, and fairly applied to everyone</a:t>
            </a:r>
          </a:p>
          <a:p>
            <a:pPr algn="just"/>
            <a:r>
              <a:rPr lang="en-GB" altLang="en-US" dirty="0"/>
              <a:t>Difference between policy and law: Ignorance of a policy is an acceptable defence.</a:t>
            </a:r>
          </a:p>
          <a:p>
            <a:pPr algn="just"/>
            <a:r>
              <a:rPr lang="en-GB" altLang="en-US" dirty="0"/>
              <a:t>Criteria for policy enforcement: </a:t>
            </a:r>
          </a:p>
          <a:p>
            <a:pPr lvl="1" algn="just"/>
            <a:r>
              <a:rPr lang="en-GB" altLang="en-US" dirty="0"/>
              <a:t>Dissemination (distribution)</a:t>
            </a:r>
          </a:p>
          <a:p>
            <a:pPr lvl="1" algn="just"/>
            <a:r>
              <a:rPr lang="en-GB" altLang="en-US" dirty="0"/>
              <a:t>Review (reading)</a:t>
            </a:r>
          </a:p>
          <a:p>
            <a:pPr lvl="1" algn="just"/>
            <a:r>
              <a:rPr lang="en-GB" altLang="en-US" dirty="0"/>
              <a:t>Comprehension (understanding)</a:t>
            </a:r>
          </a:p>
          <a:p>
            <a:pPr lvl="1" algn="just"/>
            <a:r>
              <a:rPr lang="en-GB" altLang="en-US" dirty="0"/>
              <a:t>Compliance (agreement)</a:t>
            </a:r>
          </a:p>
          <a:p>
            <a:pPr lvl="1" algn="just"/>
            <a:r>
              <a:rPr lang="en-GB" altLang="en-US" dirty="0"/>
              <a:t>Uniform enforcement</a:t>
            </a:r>
          </a:p>
          <a:p>
            <a:pPr algn="just"/>
            <a:endParaRPr lang="en-GB" altLang="en-US" dirty="0"/>
          </a:p>
        </p:txBody>
      </p:sp>
    </p:spTree>
    <p:extLst>
      <p:ext uri="{BB962C8B-B14F-4D97-AF65-F5344CB8AC3E}">
        <p14:creationId xmlns:p14="http://schemas.microsoft.com/office/powerpoint/2010/main" val="345447617"/>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531">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253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2531">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531">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253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93032-53F9-4099-8148-649767A13745}"/>
              </a:ext>
            </a:extLst>
          </p:cNvPr>
          <p:cNvSpPr>
            <a:spLocks noGrp="1"/>
          </p:cNvSpPr>
          <p:nvPr>
            <p:ph type="title"/>
          </p:nvPr>
        </p:nvSpPr>
        <p:spPr/>
        <p:txBody>
          <a:bodyPr/>
          <a:lstStyle/>
          <a:p>
            <a:r>
              <a:rPr lang="en-US" dirty="0"/>
              <a:t>Knowledge Check Activity</a:t>
            </a:r>
          </a:p>
        </p:txBody>
      </p:sp>
      <p:sp>
        <p:nvSpPr>
          <p:cNvPr id="3" name="Content Placeholder 2">
            <a:extLst>
              <a:ext uri="{FF2B5EF4-FFF2-40B4-BE49-F238E27FC236}">
                <a16:creationId xmlns:a16="http://schemas.microsoft.com/office/drawing/2014/main" id="{312E2C8B-6419-4349-96C1-6C97DE6F7E71}"/>
              </a:ext>
            </a:extLst>
          </p:cNvPr>
          <p:cNvSpPr>
            <a:spLocks noGrp="1"/>
          </p:cNvSpPr>
          <p:nvPr>
            <p:ph idx="1"/>
          </p:nvPr>
        </p:nvSpPr>
        <p:spPr/>
        <p:txBody>
          <a:bodyPr/>
          <a:lstStyle/>
          <a:p>
            <a:pPr marL="0" indent="0">
              <a:buNone/>
            </a:pPr>
            <a:r>
              <a:rPr lang="en-US" dirty="0"/>
              <a:t>Business policies function as _____ laws and must be crafted and implemented with care to ensure they are complete, appropriate, and fairly applied to everyone. </a:t>
            </a:r>
          </a:p>
          <a:p>
            <a:pPr>
              <a:buFont typeface="+mj-lt"/>
              <a:buAutoNum type="alphaLcPeriod"/>
            </a:pPr>
            <a:r>
              <a:rPr lang="en-US" dirty="0"/>
              <a:t>national</a:t>
            </a:r>
          </a:p>
          <a:p>
            <a:pPr>
              <a:buFont typeface="+mj-lt"/>
              <a:buAutoNum type="alphaLcPeriod"/>
            </a:pPr>
            <a:r>
              <a:rPr lang="en-US" dirty="0"/>
              <a:t>state</a:t>
            </a:r>
          </a:p>
          <a:p>
            <a:pPr>
              <a:buFont typeface="+mj-lt"/>
              <a:buAutoNum type="alphaLcPeriod"/>
            </a:pPr>
            <a:r>
              <a:rPr lang="en-US" dirty="0"/>
              <a:t>organizational</a:t>
            </a:r>
          </a:p>
          <a:p>
            <a:pPr>
              <a:buFont typeface="+mj-lt"/>
              <a:buAutoNum type="alphaLcPeriod"/>
            </a:pPr>
            <a:r>
              <a:rPr lang="en-US" dirty="0"/>
              <a:t>city</a:t>
            </a:r>
          </a:p>
        </p:txBody>
      </p:sp>
    </p:spTree>
    <p:extLst>
      <p:ext uri="{BB962C8B-B14F-4D97-AF65-F5344CB8AC3E}">
        <p14:creationId xmlns:p14="http://schemas.microsoft.com/office/powerpoint/2010/main" val="3295239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noChangeArrowheads="1"/>
          </p:cNvSpPr>
          <p:nvPr>
            <p:ph type="title"/>
          </p:nvPr>
        </p:nvSpPr>
        <p:spPr/>
        <p:txBody>
          <a:bodyPr/>
          <a:lstStyle/>
          <a:p>
            <a:r>
              <a:rPr lang="en-GB" altLang="en-US"/>
              <a:t>Types of Law</a:t>
            </a:r>
            <a:endParaRPr lang="en-GB" altLang="en-US" dirty="0"/>
          </a:p>
        </p:txBody>
      </p:sp>
      <p:sp>
        <p:nvSpPr>
          <p:cNvPr id="6" name="Content Placeholder 5"/>
          <p:cNvSpPr>
            <a:spLocks noGrp="1"/>
          </p:cNvSpPr>
          <p:nvPr>
            <p:ph idx="1"/>
          </p:nvPr>
        </p:nvSpPr>
        <p:spPr>
          <a:xfrm>
            <a:off x="228600" y="1295401"/>
            <a:ext cx="8763000" cy="4114800"/>
          </a:xfrm>
        </p:spPr>
        <p:txBody>
          <a:bodyPr>
            <a:normAutofit/>
          </a:bodyPr>
          <a:lstStyle/>
          <a:p>
            <a:r>
              <a:rPr lang="en-US" dirty="0"/>
              <a:t>Constitutional</a:t>
            </a:r>
          </a:p>
          <a:p>
            <a:r>
              <a:rPr lang="en-US" dirty="0"/>
              <a:t>Statutory</a:t>
            </a:r>
          </a:p>
          <a:p>
            <a:pPr lvl="1"/>
            <a:r>
              <a:rPr lang="en-US" dirty="0"/>
              <a:t>Civil</a:t>
            </a:r>
          </a:p>
          <a:p>
            <a:pPr lvl="2"/>
            <a:r>
              <a:rPr lang="en-US" dirty="0"/>
              <a:t>Tort</a:t>
            </a:r>
          </a:p>
          <a:p>
            <a:pPr lvl="1"/>
            <a:r>
              <a:rPr lang="en-US" dirty="0"/>
              <a:t>Criminal</a:t>
            </a:r>
          </a:p>
          <a:p>
            <a:r>
              <a:rPr lang="en-US" dirty="0"/>
              <a:t>Regulatory or Administrative</a:t>
            </a:r>
          </a:p>
          <a:p>
            <a:r>
              <a:rPr lang="en-US" dirty="0"/>
              <a:t>Common Case, and Precedent</a:t>
            </a:r>
          </a:p>
          <a:p>
            <a:r>
              <a:rPr lang="en-US" dirty="0"/>
              <a:t>Private and Public</a:t>
            </a:r>
          </a:p>
        </p:txBody>
      </p:sp>
    </p:spTree>
    <p:extLst>
      <p:ext uri="{BB962C8B-B14F-4D97-AF65-F5344CB8AC3E}">
        <p14:creationId xmlns:p14="http://schemas.microsoft.com/office/powerpoint/2010/main" val="145245937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noChangeArrowheads="1"/>
          </p:cNvSpPr>
          <p:nvPr>
            <p:ph type="title"/>
          </p:nvPr>
        </p:nvSpPr>
        <p:spPr>
          <a:xfrm>
            <a:off x="45720" y="27709"/>
            <a:ext cx="9052560" cy="734291"/>
          </a:xfrm>
        </p:spPr>
        <p:txBody>
          <a:bodyPr/>
          <a:lstStyle/>
          <a:p>
            <a:r>
              <a:rPr lang="en-GB" altLang="en-US" dirty="0"/>
              <a:t>General Computer Crime Laws</a:t>
            </a:r>
          </a:p>
        </p:txBody>
      </p:sp>
      <p:sp>
        <p:nvSpPr>
          <p:cNvPr id="30723" name="Content Placeholder 5"/>
          <p:cNvSpPr>
            <a:spLocks noGrp="1" noChangeArrowheads="1"/>
          </p:cNvSpPr>
          <p:nvPr>
            <p:ph idx="1"/>
          </p:nvPr>
        </p:nvSpPr>
        <p:spPr>
          <a:xfrm>
            <a:off x="190500" y="990600"/>
            <a:ext cx="8763000" cy="4830763"/>
          </a:xfrm>
        </p:spPr>
        <p:txBody>
          <a:bodyPr>
            <a:normAutofit lnSpcReduction="10000"/>
          </a:bodyPr>
          <a:lstStyle/>
          <a:p>
            <a:pPr algn="just"/>
            <a:r>
              <a:rPr lang="en-GB" altLang="en-US" dirty="0"/>
              <a:t>Computer Fraud and Abuse Act of 1986 (CFA Act): </a:t>
            </a:r>
            <a:r>
              <a:rPr lang="en-US" altLang="en-US" dirty="0"/>
              <a:t>Cornerstone of many computer-related federal laws and enforcement efforts</a:t>
            </a:r>
            <a:r>
              <a:rPr lang="ar-SA" altLang="en-US" dirty="0"/>
              <a:t>‏</a:t>
            </a:r>
            <a:endParaRPr lang="en-GB" altLang="en-US" dirty="0"/>
          </a:p>
          <a:p>
            <a:pPr algn="just"/>
            <a:r>
              <a:rPr lang="en-GB" altLang="en-US" dirty="0"/>
              <a:t>National Information Infrastructure Protection Act of 1996: </a:t>
            </a:r>
          </a:p>
          <a:p>
            <a:pPr lvl="1" algn="just"/>
            <a:r>
              <a:rPr lang="en-US" altLang="en-US" dirty="0"/>
              <a:t>Modified several sections of the previous act and increased the penalties for selected crimes</a:t>
            </a:r>
          </a:p>
          <a:p>
            <a:pPr lvl="1" algn="just"/>
            <a:r>
              <a:rPr lang="en-US" altLang="en-US" dirty="0"/>
              <a:t>Severity of the penalties was judged on the value of the information and the purpose</a:t>
            </a:r>
          </a:p>
          <a:p>
            <a:pPr lvl="2" algn="just"/>
            <a:r>
              <a:rPr lang="en-US" altLang="en-US" dirty="0"/>
              <a:t>For purposes of commercial advantage</a:t>
            </a:r>
          </a:p>
          <a:p>
            <a:pPr lvl="2" algn="just"/>
            <a:r>
              <a:rPr lang="en-US" altLang="en-US" dirty="0"/>
              <a:t>For private financial gain</a:t>
            </a:r>
          </a:p>
          <a:p>
            <a:pPr lvl="2" algn="just"/>
            <a:r>
              <a:rPr lang="en-US" altLang="en-US" dirty="0"/>
              <a:t>In furtherance of a criminal act</a:t>
            </a:r>
            <a:endParaRPr lang="en-GB" altLang="en-US" dirty="0"/>
          </a:p>
        </p:txBody>
      </p:sp>
    </p:spTree>
    <p:extLst>
      <p:ext uri="{BB962C8B-B14F-4D97-AF65-F5344CB8AC3E}">
        <p14:creationId xmlns:p14="http://schemas.microsoft.com/office/powerpoint/2010/main" val="3321567518"/>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72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072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072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07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7F98D-B625-42E2-A15B-3B49DD45D21F}"/>
              </a:ext>
            </a:extLst>
          </p:cNvPr>
          <p:cNvSpPr>
            <a:spLocks noGrp="1"/>
          </p:cNvSpPr>
          <p:nvPr>
            <p:ph type="title"/>
          </p:nvPr>
        </p:nvSpPr>
        <p:spPr>
          <a:xfrm>
            <a:off x="457200" y="27710"/>
            <a:ext cx="8229600" cy="704128"/>
          </a:xfrm>
        </p:spPr>
        <p:txBody>
          <a:bodyPr/>
          <a:lstStyle/>
          <a:p>
            <a:r>
              <a:rPr lang="en-US" dirty="0"/>
              <a:t>Privacy</a:t>
            </a:r>
          </a:p>
        </p:txBody>
      </p:sp>
      <p:sp>
        <p:nvSpPr>
          <p:cNvPr id="3" name="Content Placeholder 2">
            <a:extLst>
              <a:ext uri="{FF2B5EF4-FFF2-40B4-BE49-F238E27FC236}">
                <a16:creationId xmlns:a16="http://schemas.microsoft.com/office/drawing/2014/main" id="{76FEBC81-57DC-4E7C-8F07-88114395B7D4}"/>
              </a:ext>
            </a:extLst>
          </p:cNvPr>
          <p:cNvSpPr>
            <a:spLocks noGrp="1"/>
          </p:cNvSpPr>
          <p:nvPr>
            <p:ph idx="1"/>
          </p:nvPr>
        </p:nvSpPr>
        <p:spPr>
          <a:xfrm>
            <a:off x="360556" y="838200"/>
            <a:ext cx="8763000" cy="4830763"/>
          </a:xfrm>
        </p:spPr>
        <p:txBody>
          <a:bodyPr>
            <a:normAutofit lnSpcReduction="10000"/>
          </a:bodyPr>
          <a:lstStyle/>
          <a:p>
            <a:r>
              <a:rPr lang="en-US" dirty="0"/>
              <a:t>Privacy has become one of the hottest topics in information security.</a:t>
            </a:r>
          </a:p>
          <a:p>
            <a:r>
              <a:rPr lang="en-US" dirty="0"/>
              <a:t>It is the right of individuals or groups to protect themselves and their information from unauthorized access, providing confidentiality.</a:t>
            </a:r>
          </a:p>
          <a:p>
            <a:r>
              <a:rPr lang="en-US" dirty="0"/>
              <a:t>The ability to develop information aggregation from multiple sources allows creation of information databases previously impossible.</a:t>
            </a:r>
          </a:p>
          <a:p>
            <a:r>
              <a:rPr lang="en-US" dirty="0"/>
              <a:t>The number of statutes addressing an individual’s right to privacy has grown dramatically.</a:t>
            </a:r>
          </a:p>
          <a:p>
            <a:r>
              <a:rPr lang="en-US" dirty="0"/>
              <a:t>U.S. Regulations</a:t>
            </a:r>
          </a:p>
          <a:p>
            <a:pPr lvl="1">
              <a:buFont typeface="Arial" panose="020B0604020202020204" pitchFamily="34" charset="0"/>
              <a:buChar char="‒"/>
            </a:pPr>
            <a:r>
              <a:rPr lang="en-US" dirty="0"/>
              <a:t>Privacy of Customer Information Section of the common carrier regulation</a:t>
            </a:r>
          </a:p>
          <a:p>
            <a:pPr lvl="1">
              <a:buFont typeface="Arial" panose="020B0604020202020204" pitchFamily="34" charset="0"/>
              <a:buChar char="‒"/>
            </a:pPr>
            <a:r>
              <a:rPr lang="en-US" dirty="0"/>
              <a:t>Federal Privacy Act of 1974 </a:t>
            </a:r>
          </a:p>
          <a:p>
            <a:pPr lvl="1">
              <a:buFont typeface="Arial" panose="020B0604020202020204" pitchFamily="34" charset="0"/>
              <a:buChar char="‒"/>
            </a:pPr>
            <a:r>
              <a:rPr lang="en-US" dirty="0"/>
              <a:t>Electronic Communications Privacy Act of 1986</a:t>
            </a:r>
          </a:p>
          <a:p>
            <a:pPr lvl="1">
              <a:buFont typeface="Arial" panose="020B0604020202020204" pitchFamily="34" charset="0"/>
              <a:buChar char="‒"/>
            </a:pPr>
            <a:r>
              <a:rPr lang="en-US" dirty="0"/>
              <a:t>Health Insurance Portability and Accountability Act of 1996 (HIPAA), aka Kennedy-Kassebaum Act</a:t>
            </a:r>
          </a:p>
          <a:p>
            <a:pPr lvl="1">
              <a:buFont typeface="Arial" panose="020B0604020202020204" pitchFamily="34" charset="0"/>
              <a:buChar char="‒"/>
            </a:pPr>
            <a:r>
              <a:rPr lang="en-US" dirty="0"/>
              <a:t>Financial Services Modernization Act, or Gramm-Leach-Bliley Act of 1999</a:t>
            </a:r>
          </a:p>
          <a:p>
            <a:endParaRPr lang="en-US" dirty="0"/>
          </a:p>
        </p:txBody>
      </p:sp>
    </p:spTree>
    <p:extLst>
      <p:ext uri="{BB962C8B-B14F-4D97-AF65-F5344CB8AC3E}">
        <p14:creationId xmlns:p14="http://schemas.microsoft.com/office/powerpoint/2010/main" val="836660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07610-004C-4F4B-AF26-B254CCD3B8E2}"/>
              </a:ext>
            </a:extLst>
          </p:cNvPr>
          <p:cNvSpPr>
            <a:spLocks noGrp="1"/>
          </p:cNvSpPr>
          <p:nvPr>
            <p:ph type="title"/>
          </p:nvPr>
        </p:nvSpPr>
        <p:spPr>
          <a:xfrm>
            <a:off x="356282" y="152400"/>
            <a:ext cx="8431436" cy="913085"/>
          </a:xfrm>
        </p:spPr>
        <p:txBody>
          <a:bodyPr anchor="t">
            <a:normAutofit/>
          </a:bodyPr>
          <a:lstStyle/>
          <a:p>
            <a:r>
              <a:rPr lang="en-IN" dirty="0"/>
              <a:t>Information Aggregation</a:t>
            </a:r>
            <a:endParaRPr lang="en-US" dirty="0"/>
          </a:p>
        </p:txBody>
      </p:sp>
      <p:pic>
        <p:nvPicPr>
          <p:cNvPr id="5" name="Content Placeholder 4" descr="Figure 6-2: Information aggregation. A picture of a trash can, a laptop labeled web cookies, several different web sites, a phone labeled phone surveys, and a grocery checkout labeled store loyalty programs all pointing to several file folders labeled &quot;information assembled from multiple sources (name, address, phone number, financial information, online browsing habits, purchasing habits, etc.)&quot;">
            <a:extLst>
              <a:ext uri="{FF2B5EF4-FFF2-40B4-BE49-F238E27FC236}">
                <a16:creationId xmlns:a16="http://schemas.microsoft.com/office/drawing/2014/main" id="{E2282251-6979-447F-BCE4-6EFECCA1BB8C}"/>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rcRect b="8895"/>
          <a:stretch/>
        </p:blipFill>
        <p:spPr>
          <a:xfrm>
            <a:off x="873479" y="887097"/>
            <a:ext cx="7127521" cy="4641885"/>
          </a:xfrm>
          <a:noFill/>
        </p:spPr>
      </p:pic>
    </p:spTree>
    <p:extLst>
      <p:ext uri="{BB962C8B-B14F-4D97-AF65-F5344CB8AC3E}">
        <p14:creationId xmlns:p14="http://schemas.microsoft.com/office/powerpoint/2010/main" val="4014731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D0AF9-54B6-4681-84BB-94E17B437807}"/>
              </a:ext>
            </a:extLst>
          </p:cNvPr>
          <p:cNvSpPr>
            <a:spLocks noGrp="1"/>
          </p:cNvSpPr>
          <p:nvPr>
            <p:ph type="title"/>
          </p:nvPr>
        </p:nvSpPr>
        <p:spPr/>
        <p:txBody>
          <a:bodyPr/>
          <a:lstStyle/>
          <a:p>
            <a:r>
              <a:rPr lang="en-US" dirty="0"/>
              <a:t>Knowledge Check</a:t>
            </a:r>
          </a:p>
        </p:txBody>
      </p:sp>
      <p:sp>
        <p:nvSpPr>
          <p:cNvPr id="3" name="Content Placeholder 2">
            <a:extLst>
              <a:ext uri="{FF2B5EF4-FFF2-40B4-BE49-F238E27FC236}">
                <a16:creationId xmlns:a16="http://schemas.microsoft.com/office/drawing/2014/main" id="{F03367A0-9D47-482D-A71B-4AD85C358303}"/>
              </a:ext>
            </a:extLst>
          </p:cNvPr>
          <p:cNvSpPr>
            <a:spLocks noGrp="1"/>
          </p:cNvSpPr>
          <p:nvPr>
            <p:ph idx="1"/>
          </p:nvPr>
        </p:nvSpPr>
        <p:spPr/>
        <p:txBody>
          <a:bodyPr/>
          <a:lstStyle/>
          <a:p>
            <a:pPr marL="0" indent="0">
              <a:buNone/>
            </a:pPr>
            <a:r>
              <a:rPr lang="en-US" dirty="0"/>
              <a:t>Which of the following is another name for the Financial Services Modernization Act?</a:t>
            </a:r>
          </a:p>
          <a:p>
            <a:pPr>
              <a:buFont typeface="+mj-lt"/>
              <a:buAutoNum type="alphaLcPeriod"/>
            </a:pPr>
            <a:r>
              <a:rPr lang="en-US" dirty="0"/>
              <a:t>Gramm-Leach-Bliley Act </a:t>
            </a:r>
          </a:p>
          <a:p>
            <a:pPr>
              <a:buFont typeface="+mj-lt"/>
              <a:buAutoNum type="alphaLcPeriod"/>
            </a:pPr>
            <a:r>
              <a:rPr lang="en-US" dirty="0"/>
              <a:t>Hitech Act</a:t>
            </a:r>
          </a:p>
          <a:p>
            <a:pPr>
              <a:buFont typeface="+mj-lt"/>
              <a:buAutoNum type="alphaLcPeriod"/>
            </a:pPr>
            <a:r>
              <a:rPr lang="en-US" dirty="0"/>
              <a:t>The HIPAA Act</a:t>
            </a:r>
          </a:p>
          <a:p>
            <a:pPr>
              <a:buFont typeface="+mj-lt"/>
              <a:buAutoNum type="alphaLcPeriod"/>
            </a:pPr>
            <a:r>
              <a:rPr lang="en-US" dirty="0"/>
              <a:t>Kennedy-</a:t>
            </a:r>
            <a:r>
              <a:rPr lang="en-US" dirty="0" err="1"/>
              <a:t>Kassebaum</a:t>
            </a:r>
            <a:r>
              <a:rPr lang="en-US" dirty="0"/>
              <a:t> Act</a:t>
            </a:r>
          </a:p>
        </p:txBody>
      </p:sp>
    </p:spTree>
    <p:extLst>
      <p:ext uri="{BB962C8B-B14F-4D97-AF65-F5344CB8AC3E}">
        <p14:creationId xmlns:p14="http://schemas.microsoft.com/office/powerpoint/2010/main" val="24100820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A8106-91D2-486B-BDF1-F7B7BC14BF09}"/>
              </a:ext>
            </a:extLst>
          </p:cNvPr>
          <p:cNvSpPr>
            <a:spLocks noGrp="1"/>
          </p:cNvSpPr>
          <p:nvPr>
            <p:ph type="title"/>
          </p:nvPr>
        </p:nvSpPr>
        <p:spPr>
          <a:xfrm>
            <a:off x="457200" y="27710"/>
            <a:ext cx="8229600" cy="704128"/>
          </a:xfrm>
        </p:spPr>
        <p:txBody>
          <a:bodyPr/>
          <a:lstStyle/>
          <a:p>
            <a:r>
              <a:rPr lang="en-GB" altLang="en-US" dirty="0"/>
              <a:t>Identity Theft</a:t>
            </a:r>
            <a:endParaRPr lang="en-US" dirty="0"/>
          </a:p>
        </p:txBody>
      </p:sp>
      <p:sp>
        <p:nvSpPr>
          <p:cNvPr id="3" name="Content Placeholder 2">
            <a:extLst>
              <a:ext uri="{FF2B5EF4-FFF2-40B4-BE49-F238E27FC236}">
                <a16:creationId xmlns:a16="http://schemas.microsoft.com/office/drawing/2014/main" id="{90A7A0D7-B4DF-4BE8-9C94-A0CE51D0CD69}"/>
              </a:ext>
            </a:extLst>
          </p:cNvPr>
          <p:cNvSpPr>
            <a:spLocks noGrp="1"/>
          </p:cNvSpPr>
          <p:nvPr>
            <p:ph idx="1"/>
          </p:nvPr>
        </p:nvSpPr>
        <p:spPr>
          <a:xfrm>
            <a:off x="190500" y="914400"/>
            <a:ext cx="8763000" cy="4495800"/>
          </a:xfrm>
        </p:spPr>
        <p:txBody>
          <a:bodyPr>
            <a:normAutofit fontScale="92500" lnSpcReduction="20000"/>
          </a:bodyPr>
          <a:lstStyle/>
          <a:p>
            <a:r>
              <a:rPr lang="en-US" dirty="0"/>
              <a:t>Identity theft can occur when someone steals victim’s personally identifiable information (PII) and poses as the victim to conduct actions/make purchases.</a:t>
            </a:r>
          </a:p>
          <a:p>
            <a:r>
              <a:rPr lang="en-US" dirty="0"/>
              <a:t>Federal Trade Commission oversees efforts to foster coordination, effective prosecution of criminals, and methods to increase victim’s restitution.</a:t>
            </a:r>
          </a:p>
          <a:p>
            <a:r>
              <a:rPr lang="en-US" dirty="0"/>
              <a:t>Fraud and Related Activity in Connection with Identification Documents, Authentication Features, and Information (Title 18, U.S.C. § 1028)‏.</a:t>
            </a:r>
          </a:p>
          <a:p>
            <a:pPr>
              <a:spcBef>
                <a:spcPts val="400"/>
              </a:spcBef>
              <a:spcAft>
                <a:spcPts val="400"/>
              </a:spcAft>
            </a:pPr>
            <a:r>
              <a:rPr lang="en-US" dirty="0"/>
              <a:t>If someone suspects identity theft, the FTC recommends the following:</a:t>
            </a:r>
          </a:p>
          <a:p>
            <a:pPr lvl="1">
              <a:spcBef>
                <a:spcPts val="400"/>
              </a:spcBef>
              <a:spcAft>
                <a:spcPts val="400"/>
              </a:spcAft>
              <a:buFont typeface="Arial" panose="020B0604020202020204" pitchFamily="34" charset="0"/>
              <a:buChar char="‒"/>
            </a:pPr>
            <a:r>
              <a:rPr lang="en-US" dirty="0"/>
              <a:t>Place an initial fraud alert: Report to one of the three national credit reporting companies and ask for an initial fraud alert on your credit report. </a:t>
            </a:r>
          </a:p>
          <a:p>
            <a:pPr lvl="1">
              <a:spcBef>
                <a:spcPts val="400"/>
              </a:spcBef>
              <a:spcAft>
                <a:spcPts val="400"/>
              </a:spcAft>
              <a:buFont typeface="Arial" panose="020B0604020202020204" pitchFamily="34" charset="0"/>
              <a:buChar char="‒"/>
            </a:pPr>
            <a:r>
              <a:rPr lang="en-US" dirty="0"/>
              <a:t>Order your credit reports: Filing an initial fraud alert entitles you to a free credit report from each of the three credit reporting companies. Examine the reports for fraud activity.</a:t>
            </a:r>
          </a:p>
          <a:p>
            <a:pPr lvl="1">
              <a:spcBef>
                <a:spcPts val="400"/>
              </a:spcBef>
              <a:spcAft>
                <a:spcPts val="400"/>
              </a:spcAft>
              <a:buFont typeface="Arial" panose="020B0604020202020204" pitchFamily="34" charset="0"/>
              <a:buChar char="‒"/>
            </a:pPr>
            <a:r>
              <a:rPr lang="en-US" dirty="0"/>
              <a:t>Create an identity theft report: Filing a complaint with the FTC will generate an identity theft affidavit, which can be used to file a police report and create an identity theft report. </a:t>
            </a:r>
          </a:p>
          <a:p>
            <a:pPr lvl="1">
              <a:spcBef>
                <a:spcPts val="400"/>
              </a:spcBef>
              <a:spcAft>
                <a:spcPts val="400"/>
              </a:spcAft>
              <a:buFont typeface="Arial" panose="020B0604020202020204" pitchFamily="34" charset="0"/>
              <a:buChar char="‒"/>
            </a:pPr>
            <a:r>
              <a:rPr lang="en-US" dirty="0"/>
              <a:t>Monitor your progress: Document all calls, letters, and communications during the process.</a:t>
            </a:r>
          </a:p>
        </p:txBody>
      </p:sp>
    </p:spTree>
    <p:extLst>
      <p:ext uri="{BB962C8B-B14F-4D97-AF65-F5344CB8AC3E}">
        <p14:creationId xmlns:p14="http://schemas.microsoft.com/office/powerpoint/2010/main" val="1572196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noChangeArrowheads="1"/>
          </p:cNvSpPr>
          <p:nvPr>
            <p:ph type="title"/>
          </p:nvPr>
        </p:nvSpPr>
        <p:spPr/>
        <p:txBody>
          <a:bodyPr/>
          <a:lstStyle/>
          <a:p>
            <a:r>
              <a:rPr lang="en-GB" altLang="en-US"/>
              <a:t>Export and Espionage Laws</a:t>
            </a:r>
          </a:p>
        </p:txBody>
      </p:sp>
      <p:sp>
        <p:nvSpPr>
          <p:cNvPr id="44035" name="Content Placeholder 5"/>
          <p:cNvSpPr>
            <a:spLocks noGrp="1" noChangeArrowheads="1"/>
          </p:cNvSpPr>
          <p:nvPr>
            <p:ph idx="1"/>
          </p:nvPr>
        </p:nvSpPr>
        <p:spPr>
          <a:xfrm>
            <a:off x="190500" y="914400"/>
            <a:ext cx="8763000" cy="4830763"/>
          </a:xfrm>
        </p:spPr>
        <p:txBody>
          <a:bodyPr>
            <a:normAutofit/>
          </a:bodyPr>
          <a:lstStyle/>
          <a:p>
            <a:pPr algn="just"/>
            <a:r>
              <a:rPr lang="en-GB" altLang="en-US" dirty="0"/>
              <a:t>Economic Espionage Act of 1996</a:t>
            </a:r>
            <a:r>
              <a:rPr lang="ar-SA" altLang="en-US" dirty="0"/>
              <a:t>‏</a:t>
            </a:r>
            <a:endParaRPr lang="en-GB" altLang="en-US" dirty="0"/>
          </a:p>
          <a:p>
            <a:pPr algn="just"/>
            <a:r>
              <a:rPr lang="en-GB" altLang="en-US" dirty="0"/>
              <a:t>Security and Freedom through Encryption Act of 1999</a:t>
            </a:r>
            <a:r>
              <a:rPr lang="ar-SA" altLang="en-US" dirty="0"/>
              <a:t>‏</a:t>
            </a:r>
            <a:endParaRPr lang="en-US" altLang="en-US" dirty="0"/>
          </a:p>
          <a:p>
            <a:pPr algn="just"/>
            <a:r>
              <a:rPr lang="en-US" altLang="en-US" dirty="0"/>
              <a:t>The acts include provisions about encryption that:</a:t>
            </a:r>
          </a:p>
          <a:p>
            <a:pPr lvl="1" algn="just"/>
            <a:r>
              <a:rPr lang="en-US" altLang="en-US" dirty="0"/>
              <a:t>Reinforce the right to use or sell encryption algorithms, without concern of key registration.</a:t>
            </a:r>
          </a:p>
          <a:p>
            <a:pPr lvl="1" algn="just"/>
            <a:r>
              <a:rPr lang="en-US" altLang="en-US" dirty="0"/>
              <a:t>Prohibit the federal government from requiring the use of encryption.</a:t>
            </a:r>
          </a:p>
          <a:p>
            <a:pPr lvl="1" algn="just"/>
            <a:r>
              <a:rPr lang="en-US" altLang="en-US" dirty="0"/>
              <a:t>Make it not probable cause to suspect criminal activity.</a:t>
            </a:r>
          </a:p>
          <a:p>
            <a:pPr lvl="1" algn="just"/>
            <a:r>
              <a:rPr lang="en-US" altLang="en-US" dirty="0"/>
              <a:t>Relax export restrictions.</a:t>
            </a:r>
          </a:p>
          <a:p>
            <a:pPr lvl="1" algn="just"/>
            <a:r>
              <a:rPr lang="en-US" altLang="en-US" dirty="0"/>
              <a:t>Additional penalties for using encryption in a crime.</a:t>
            </a:r>
            <a:endParaRPr lang="en-GB" altLang="en-US" dirty="0"/>
          </a:p>
        </p:txBody>
      </p:sp>
    </p:spTree>
    <p:extLst>
      <p:ext uri="{BB962C8B-B14F-4D97-AF65-F5344CB8AC3E}">
        <p14:creationId xmlns:p14="http://schemas.microsoft.com/office/powerpoint/2010/main" val="193894255"/>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4035">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4035">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4035">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4035">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403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AC9BC-9CAE-4B69-9B00-2EF63487A28D}"/>
              </a:ext>
            </a:extLst>
          </p:cNvPr>
          <p:cNvSpPr>
            <a:spLocks noGrp="1"/>
          </p:cNvSpPr>
          <p:nvPr>
            <p:ph type="title"/>
          </p:nvPr>
        </p:nvSpPr>
        <p:spPr/>
        <p:txBody>
          <a:bodyPr/>
          <a:lstStyle/>
          <a:p>
            <a:r>
              <a:rPr lang="en-US" dirty="0"/>
              <a:t>Knowledge Check Activity</a:t>
            </a:r>
          </a:p>
        </p:txBody>
      </p:sp>
      <p:sp>
        <p:nvSpPr>
          <p:cNvPr id="3" name="Content Placeholder 2">
            <a:extLst>
              <a:ext uri="{FF2B5EF4-FFF2-40B4-BE49-F238E27FC236}">
                <a16:creationId xmlns:a16="http://schemas.microsoft.com/office/drawing/2014/main" id="{A54B23F5-48A7-4D7E-801E-8DF0712157C3}"/>
              </a:ext>
            </a:extLst>
          </p:cNvPr>
          <p:cNvSpPr>
            <a:spLocks noGrp="1"/>
          </p:cNvSpPr>
          <p:nvPr>
            <p:ph idx="1"/>
          </p:nvPr>
        </p:nvSpPr>
        <p:spPr/>
        <p:txBody>
          <a:bodyPr/>
          <a:lstStyle/>
          <a:p>
            <a:pPr marL="0" indent="0">
              <a:buNone/>
            </a:pPr>
            <a:r>
              <a:rPr lang="en-US" dirty="0"/>
              <a:t>Intellectual property includes all of the following </a:t>
            </a:r>
            <a:r>
              <a:rPr lang="en-US" b="1" dirty="0"/>
              <a:t>EXCEPT</a:t>
            </a:r>
            <a:r>
              <a:rPr lang="en-US" dirty="0"/>
              <a:t>?</a:t>
            </a:r>
          </a:p>
          <a:p>
            <a:pPr>
              <a:buFont typeface="+mj-lt"/>
              <a:buAutoNum type="alphaLcPeriod"/>
            </a:pPr>
            <a:r>
              <a:rPr lang="en-US" dirty="0"/>
              <a:t>The recipe to make Coca-Cola</a:t>
            </a:r>
          </a:p>
          <a:p>
            <a:pPr>
              <a:buFont typeface="+mj-lt"/>
              <a:buAutoNum type="alphaLcPeriod"/>
            </a:pPr>
            <a:r>
              <a:rPr lang="en-US" dirty="0"/>
              <a:t>An article from the New York Times</a:t>
            </a:r>
          </a:p>
          <a:p>
            <a:pPr>
              <a:buFont typeface="+mj-lt"/>
              <a:buAutoNum type="alphaLcPeriod"/>
            </a:pPr>
            <a:r>
              <a:rPr lang="en-US" dirty="0"/>
              <a:t> </a:t>
            </a:r>
          </a:p>
          <a:p>
            <a:pPr>
              <a:buFont typeface="+mj-lt"/>
              <a:buAutoNum type="alphaLcPeriod"/>
            </a:pPr>
            <a:r>
              <a:rPr lang="en-US" dirty="0"/>
              <a:t>The Adventures of Sherlock Holmes (1892)</a:t>
            </a:r>
          </a:p>
          <a:p>
            <a:pPr>
              <a:buFont typeface="+mj-lt"/>
              <a:buAutoNum type="alphaLcPeriod"/>
            </a:pPr>
            <a:r>
              <a:rPr lang="en-US" dirty="0"/>
              <a:t>Process to manufacturer an iPhone</a:t>
            </a:r>
          </a:p>
        </p:txBody>
      </p:sp>
      <p:pic>
        <p:nvPicPr>
          <p:cNvPr id="5" name="Picture 4" descr="The Cengage Logo">
            <a:extLst>
              <a:ext uri="{FF2B5EF4-FFF2-40B4-BE49-F238E27FC236}">
                <a16:creationId xmlns:a16="http://schemas.microsoft.com/office/drawing/2014/main" id="{770D52B7-6F9B-4787-8216-2DB30FA2B4E5}"/>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762000" y="2590800"/>
            <a:ext cx="1025134" cy="259893"/>
          </a:xfrm>
          <a:prstGeom prst="rect">
            <a:avLst/>
          </a:prstGeom>
        </p:spPr>
      </p:pic>
    </p:spTree>
    <p:extLst>
      <p:ext uri="{BB962C8B-B14F-4D97-AF65-F5344CB8AC3E}">
        <p14:creationId xmlns:p14="http://schemas.microsoft.com/office/powerpoint/2010/main" val="2377878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noChangeArrowheads="1"/>
          </p:cNvSpPr>
          <p:nvPr>
            <p:ph type="title"/>
          </p:nvPr>
        </p:nvSpPr>
        <p:spPr/>
        <p:txBody>
          <a:bodyPr/>
          <a:lstStyle/>
          <a:p>
            <a:r>
              <a:rPr lang="en-GB" altLang="en-US"/>
              <a:t>Financial Reporting</a:t>
            </a:r>
          </a:p>
        </p:txBody>
      </p:sp>
      <p:sp>
        <p:nvSpPr>
          <p:cNvPr id="50179" name="Content Placeholder 5"/>
          <p:cNvSpPr>
            <a:spLocks noGrp="1" noChangeArrowheads="1"/>
          </p:cNvSpPr>
          <p:nvPr>
            <p:ph idx="1"/>
          </p:nvPr>
        </p:nvSpPr>
        <p:spPr>
          <a:xfrm>
            <a:off x="190500" y="1066800"/>
            <a:ext cx="8763000" cy="4267200"/>
          </a:xfrm>
        </p:spPr>
        <p:txBody>
          <a:bodyPr>
            <a:normAutofit/>
          </a:bodyPr>
          <a:lstStyle/>
          <a:p>
            <a:r>
              <a:rPr lang="en-US" dirty="0"/>
              <a:t>Sarbanes-Oxley Act of 2002, also known as SOX or the Corporate and Auditing Accountability and Responsibility Act of 2002, is a critical piece of legislation that affects the executive management of publicly traded corporations and public accounting firms.</a:t>
            </a:r>
          </a:p>
          <a:p>
            <a:r>
              <a:rPr lang="en-US" dirty="0"/>
              <a:t>SOX seeks to improve the reliability and accuracy of financial reporting and increase the accountability of corporate governance in publicly traded companies.</a:t>
            </a:r>
          </a:p>
          <a:p>
            <a:r>
              <a:rPr lang="en-US" dirty="0"/>
              <a:t>It provides penalties for noncompliance ranging from fines to jail terms.</a:t>
            </a:r>
          </a:p>
        </p:txBody>
      </p:sp>
    </p:spTree>
    <p:extLst>
      <p:ext uri="{BB962C8B-B14F-4D97-AF65-F5344CB8AC3E}">
        <p14:creationId xmlns:p14="http://schemas.microsoft.com/office/powerpoint/2010/main" val="38094935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noAutofit/>
          </a:bodyPr>
          <a:lstStyle/>
          <a:p>
            <a:r>
              <a:rPr lang="en-US" altLang="en-US" sz="3200" dirty="0"/>
              <a:t>Payment Card Industry Data Security Standards (PCI DSS)</a:t>
            </a:r>
          </a:p>
        </p:txBody>
      </p:sp>
      <p:sp>
        <p:nvSpPr>
          <p:cNvPr id="55299" name="Content Placeholder 2"/>
          <p:cNvSpPr>
            <a:spLocks noGrp="1"/>
          </p:cNvSpPr>
          <p:nvPr>
            <p:ph idx="1"/>
          </p:nvPr>
        </p:nvSpPr>
        <p:spPr>
          <a:xfrm>
            <a:off x="228600" y="1085851"/>
            <a:ext cx="8763000" cy="4629150"/>
          </a:xfrm>
        </p:spPr>
        <p:txBody>
          <a:bodyPr>
            <a:normAutofit fontScale="92500"/>
          </a:bodyPr>
          <a:lstStyle/>
          <a:p>
            <a:pPr algn="just"/>
            <a:r>
              <a:rPr lang="en-US" altLang="en-US" dirty="0"/>
              <a:t>PCI Security Standards Council offers a standard of performance to which organizations processing payment cards must comply</a:t>
            </a:r>
          </a:p>
          <a:p>
            <a:pPr algn="just"/>
            <a:r>
              <a:rPr lang="en-US" altLang="en-US" dirty="0"/>
              <a:t>Designed to enhance security of customer’s account data</a:t>
            </a:r>
          </a:p>
          <a:p>
            <a:pPr algn="just"/>
            <a:r>
              <a:rPr lang="en-US" altLang="en-US" dirty="0"/>
              <a:t>Addresses six areas:</a:t>
            </a:r>
          </a:p>
          <a:p>
            <a:pPr lvl="1" algn="just"/>
            <a:r>
              <a:rPr lang="en-US" altLang="en-US" dirty="0"/>
              <a:t>Build and maintain secure networks/systems</a:t>
            </a:r>
          </a:p>
          <a:p>
            <a:pPr lvl="1" algn="just"/>
            <a:r>
              <a:rPr lang="en-US" altLang="en-US" dirty="0"/>
              <a:t>Protect cardholder data</a:t>
            </a:r>
          </a:p>
          <a:p>
            <a:pPr lvl="1" algn="just"/>
            <a:r>
              <a:rPr lang="en-US" altLang="en-US" dirty="0"/>
              <a:t>Maintain a vulnerability management program</a:t>
            </a:r>
          </a:p>
          <a:p>
            <a:pPr lvl="1" algn="just"/>
            <a:r>
              <a:rPr lang="en-US" altLang="en-US" dirty="0"/>
              <a:t>Implement strong access control measures</a:t>
            </a:r>
          </a:p>
          <a:p>
            <a:pPr lvl="1" algn="just"/>
            <a:r>
              <a:rPr lang="en-US" altLang="en-US" dirty="0"/>
              <a:t>Regularly monitor and test networks</a:t>
            </a:r>
          </a:p>
          <a:p>
            <a:pPr lvl="1" algn="just"/>
            <a:r>
              <a:rPr lang="en-US" altLang="en-US" dirty="0"/>
              <a:t>Maintain information security policy</a:t>
            </a:r>
          </a:p>
        </p:txBody>
      </p:sp>
    </p:spTree>
    <p:extLst>
      <p:ext uri="{BB962C8B-B14F-4D97-AF65-F5344CB8AC3E}">
        <p14:creationId xmlns:p14="http://schemas.microsoft.com/office/powerpoint/2010/main" val="418283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2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52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5299">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5299">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5299">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5299">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5299">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5299">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52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9"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noChangeArrowheads="1"/>
          </p:cNvSpPr>
          <p:nvPr>
            <p:ph type="title"/>
          </p:nvPr>
        </p:nvSpPr>
        <p:spPr>
          <a:xfrm>
            <a:off x="45720" y="27709"/>
            <a:ext cx="9052560" cy="658091"/>
          </a:xfrm>
        </p:spPr>
        <p:txBody>
          <a:bodyPr/>
          <a:lstStyle/>
          <a:p>
            <a:r>
              <a:rPr lang="en-GB" altLang="en-US" dirty="0"/>
              <a:t>International Laws and Legal Bodies</a:t>
            </a:r>
          </a:p>
        </p:txBody>
      </p:sp>
      <p:sp>
        <p:nvSpPr>
          <p:cNvPr id="59395" name="Content Placeholder 5"/>
          <p:cNvSpPr>
            <a:spLocks noGrp="1" noChangeArrowheads="1"/>
          </p:cNvSpPr>
          <p:nvPr>
            <p:ph idx="1"/>
          </p:nvPr>
        </p:nvSpPr>
        <p:spPr>
          <a:xfrm>
            <a:off x="306705" y="838200"/>
            <a:ext cx="8763000" cy="4830763"/>
          </a:xfrm>
        </p:spPr>
        <p:txBody>
          <a:bodyPr/>
          <a:lstStyle/>
          <a:p>
            <a:pPr algn="just"/>
            <a:r>
              <a:rPr lang="en-GB" altLang="en-US" dirty="0"/>
              <a:t>When organizations do business on the Internet, they do business globally.</a:t>
            </a:r>
          </a:p>
          <a:p>
            <a:pPr algn="just"/>
            <a:r>
              <a:rPr lang="en-GB" altLang="en-US" dirty="0"/>
              <a:t>Professionals must be sensitive to the laws and ethical values of many different cultures, societies, and countries.</a:t>
            </a:r>
          </a:p>
          <a:p>
            <a:pPr algn="just"/>
            <a:r>
              <a:rPr lang="en-GB" altLang="en-US" dirty="0"/>
              <a:t>Because of </a:t>
            </a:r>
            <a:r>
              <a:rPr lang="en-US" altLang="en-US" dirty="0"/>
              <a:t>the </a:t>
            </a:r>
            <a:r>
              <a:rPr lang="en-GB" altLang="en-US" dirty="0"/>
              <a:t>political complexities of relationships among nations and differences in culture, few international laws cover privacy and information security.</a:t>
            </a:r>
          </a:p>
          <a:p>
            <a:pPr algn="just"/>
            <a:r>
              <a:rPr lang="en-GB" altLang="en-US" dirty="0"/>
              <a:t>These international laws are important but are limited in their enforceability.</a:t>
            </a:r>
          </a:p>
        </p:txBody>
      </p:sp>
    </p:spTree>
    <p:extLst>
      <p:ext uri="{BB962C8B-B14F-4D97-AF65-F5344CB8AC3E}">
        <p14:creationId xmlns:p14="http://schemas.microsoft.com/office/powerpoint/2010/main" val="887543921"/>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93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93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93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658091"/>
          </a:xfrm>
        </p:spPr>
        <p:txBody>
          <a:bodyPr>
            <a:normAutofit/>
          </a:bodyPr>
          <a:lstStyle/>
          <a:p>
            <a:r>
              <a:rPr lang="en-US" dirty="0"/>
              <a:t>U.K. Computer Security Laws</a:t>
            </a:r>
          </a:p>
        </p:txBody>
      </p:sp>
      <p:sp>
        <p:nvSpPr>
          <p:cNvPr id="3" name="Content Placeholder 2"/>
          <p:cNvSpPr>
            <a:spLocks noGrp="1"/>
          </p:cNvSpPr>
          <p:nvPr>
            <p:ph idx="1"/>
          </p:nvPr>
        </p:nvSpPr>
        <p:spPr>
          <a:xfrm>
            <a:off x="190500" y="990600"/>
            <a:ext cx="8763000" cy="4830763"/>
          </a:xfrm>
        </p:spPr>
        <p:txBody>
          <a:bodyPr>
            <a:normAutofit fontScale="92500" lnSpcReduction="20000"/>
          </a:bodyPr>
          <a:lstStyle/>
          <a:p>
            <a:pPr algn="just"/>
            <a:r>
              <a:rPr lang="en-US" dirty="0"/>
              <a:t>Computer Misuse Act 1990: Defined three “computer misuse offenses”:</a:t>
            </a:r>
          </a:p>
          <a:p>
            <a:pPr lvl="1" algn="just"/>
            <a:r>
              <a:rPr lang="en-US" dirty="0"/>
              <a:t>Unauthorized access to computer material.</a:t>
            </a:r>
          </a:p>
          <a:p>
            <a:pPr lvl="1" algn="just"/>
            <a:r>
              <a:rPr lang="en-US" dirty="0"/>
              <a:t>Unauthorized access with intent to commit or facilitate commission of further offenses.</a:t>
            </a:r>
          </a:p>
          <a:p>
            <a:pPr lvl="1" algn="just"/>
            <a:r>
              <a:rPr lang="en-US" dirty="0"/>
              <a:t>Unauthorized acts with intent to impair, or with recklessness as to impairing, operation of computer, etc.</a:t>
            </a:r>
          </a:p>
          <a:p>
            <a:pPr algn="just"/>
            <a:r>
              <a:rPr lang="en-US" dirty="0"/>
              <a:t>Privacy and Electronic Communications (EC Directive) Regulations 2003: Focuses on protection against unwanted or harassing phone, e-mail, and SMS messages</a:t>
            </a:r>
          </a:p>
          <a:p>
            <a:pPr algn="just"/>
            <a:r>
              <a:rPr lang="en-US" dirty="0"/>
              <a:t>Police and Justice Act 2006: Updated the Computer Misuse Act, modified the penalties, and created new crimes defined as the “unauthorized acts with intent to impair operation of computer, etc.”</a:t>
            </a:r>
          </a:p>
        </p:txBody>
      </p:sp>
    </p:spTree>
    <p:extLst>
      <p:ext uri="{BB962C8B-B14F-4D97-AF65-F5344CB8AC3E}">
        <p14:creationId xmlns:p14="http://schemas.microsoft.com/office/powerpoint/2010/main" val="3478021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noChangeArrowheads="1"/>
          </p:cNvSpPr>
          <p:nvPr>
            <p:ph type="title"/>
          </p:nvPr>
        </p:nvSpPr>
        <p:spPr/>
        <p:txBody>
          <a:bodyPr>
            <a:noAutofit/>
          </a:bodyPr>
          <a:lstStyle/>
          <a:p>
            <a:r>
              <a:rPr lang="en-GB" altLang="en-US" dirty="0"/>
              <a:t>Council of Europe Convention on Cybercrime</a:t>
            </a:r>
          </a:p>
        </p:txBody>
      </p:sp>
      <p:sp>
        <p:nvSpPr>
          <p:cNvPr id="61443" name="Content Placeholder 5"/>
          <p:cNvSpPr>
            <a:spLocks noGrp="1" noChangeArrowheads="1"/>
          </p:cNvSpPr>
          <p:nvPr>
            <p:ph idx="1"/>
          </p:nvPr>
        </p:nvSpPr>
        <p:spPr>
          <a:xfrm>
            <a:off x="228600" y="1295401"/>
            <a:ext cx="8763000" cy="4343400"/>
          </a:xfrm>
        </p:spPr>
        <p:txBody>
          <a:bodyPr/>
          <a:lstStyle/>
          <a:p>
            <a:pPr algn="just"/>
            <a:r>
              <a:rPr lang="en-GB" altLang="en-US" dirty="0"/>
              <a:t>Created international task force to oversee Internet security functions for standardized international technology laws</a:t>
            </a:r>
          </a:p>
          <a:p>
            <a:r>
              <a:rPr lang="en-GB" altLang="en-US" dirty="0"/>
              <a:t>Attempts to improve effectiveness of international investigations into breaches of technology law</a:t>
            </a:r>
          </a:p>
          <a:p>
            <a:r>
              <a:rPr lang="en-GB" altLang="en-US" dirty="0"/>
              <a:t>Well received by intellectual property rights advocates due to emphasis on copyright infringement prosecution</a:t>
            </a:r>
          </a:p>
          <a:p>
            <a:r>
              <a:rPr lang="en-GB" altLang="en-US" dirty="0"/>
              <a:t>Lacks realistic provisions for enforcement</a:t>
            </a:r>
          </a:p>
        </p:txBody>
      </p:sp>
    </p:spTree>
    <p:extLst>
      <p:ext uri="{BB962C8B-B14F-4D97-AF65-F5344CB8AC3E}">
        <p14:creationId xmlns:p14="http://schemas.microsoft.com/office/powerpoint/2010/main" val="2363076707"/>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noChangeArrowheads="1"/>
          </p:cNvSpPr>
          <p:nvPr>
            <p:ph type="title"/>
          </p:nvPr>
        </p:nvSpPr>
        <p:spPr>
          <a:xfrm>
            <a:off x="76200" y="0"/>
            <a:ext cx="9052560" cy="1039091"/>
          </a:xfrm>
        </p:spPr>
        <p:txBody>
          <a:bodyPr>
            <a:noAutofit/>
          </a:bodyPr>
          <a:lstStyle/>
          <a:p>
            <a:r>
              <a:rPr lang="en-GB" altLang="en-US" sz="3200" dirty="0"/>
              <a:t>WTO and the Agreement on Trade-Related Aspects of Intellectual Property Rights</a:t>
            </a:r>
          </a:p>
        </p:txBody>
      </p:sp>
      <p:sp>
        <p:nvSpPr>
          <p:cNvPr id="63491" name="Content Placeholder 5"/>
          <p:cNvSpPr>
            <a:spLocks noGrp="1" noChangeArrowheads="1"/>
          </p:cNvSpPr>
          <p:nvPr>
            <p:ph idx="1"/>
          </p:nvPr>
        </p:nvSpPr>
        <p:spPr>
          <a:xfrm>
            <a:off x="45720" y="1371600"/>
            <a:ext cx="9052560" cy="4343400"/>
          </a:xfrm>
        </p:spPr>
        <p:txBody>
          <a:bodyPr>
            <a:normAutofit fontScale="92500" lnSpcReduction="20000"/>
          </a:bodyPr>
          <a:lstStyle/>
          <a:p>
            <a:pPr algn="just"/>
            <a:r>
              <a:rPr lang="en-GB" altLang="en-US" dirty="0"/>
              <a:t>Created by the World Trade Organization (WTO) </a:t>
            </a:r>
          </a:p>
          <a:p>
            <a:pPr algn="just"/>
            <a:r>
              <a:rPr lang="en-GB" altLang="en-US" dirty="0"/>
              <a:t>The first significant international effort to protect intellectual property rights; </a:t>
            </a:r>
            <a:r>
              <a:rPr lang="en-US" altLang="en-US" dirty="0"/>
              <a:t>outlines requirements for governmental oversight and legislation providing minimum levels of protection for intellectual property.</a:t>
            </a:r>
          </a:p>
          <a:p>
            <a:pPr algn="just"/>
            <a:r>
              <a:rPr lang="en-GB" altLang="en-US" dirty="0"/>
              <a:t>Agreement covers five issues:</a:t>
            </a:r>
          </a:p>
          <a:p>
            <a:pPr lvl="1" algn="just"/>
            <a:r>
              <a:rPr lang="en-GB" altLang="en-US" dirty="0"/>
              <a:t>Application of basic principles of trading system and international intellectual property agreements</a:t>
            </a:r>
          </a:p>
          <a:p>
            <a:pPr lvl="1" algn="just"/>
            <a:r>
              <a:rPr lang="en-GB" altLang="en-US" dirty="0"/>
              <a:t>Giving adequate protection to intellectual property rights</a:t>
            </a:r>
          </a:p>
          <a:p>
            <a:pPr lvl="1" algn="just"/>
            <a:r>
              <a:rPr lang="en-GB" altLang="en-US" dirty="0"/>
              <a:t>Enforcement of those rights by countries within their borders </a:t>
            </a:r>
          </a:p>
          <a:p>
            <a:pPr lvl="1" algn="just"/>
            <a:r>
              <a:rPr lang="en-GB" altLang="en-US" dirty="0"/>
              <a:t>Settling intellectual property disputes between WTO members</a:t>
            </a:r>
          </a:p>
          <a:p>
            <a:pPr lvl="1" algn="just"/>
            <a:r>
              <a:rPr lang="en-GB" altLang="en-US" dirty="0"/>
              <a:t>Transitional arrangements while new system is being introduced</a:t>
            </a:r>
            <a:endParaRPr lang="en-US" altLang="en-US" dirty="0"/>
          </a:p>
        </p:txBody>
      </p:sp>
    </p:spTree>
    <p:extLst>
      <p:ext uri="{BB962C8B-B14F-4D97-AF65-F5344CB8AC3E}">
        <p14:creationId xmlns:p14="http://schemas.microsoft.com/office/powerpoint/2010/main" val="217225027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34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34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349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349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3491">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3491">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3491">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349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noChangeArrowheads="1"/>
          </p:cNvSpPr>
          <p:nvPr>
            <p:ph type="title"/>
          </p:nvPr>
        </p:nvSpPr>
        <p:spPr/>
        <p:txBody>
          <a:bodyPr/>
          <a:lstStyle/>
          <a:p>
            <a:r>
              <a:rPr lang="en-GB" altLang="en-US"/>
              <a:t>Digital Millennium Copyright Act (DMCA)</a:t>
            </a:r>
            <a:r>
              <a:rPr lang="ar-SA" altLang="en-US"/>
              <a:t>‏</a:t>
            </a:r>
            <a:endParaRPr lang="en-GB" altLang="en-US"/>
          </a:p>
        </p:txBody>
      </p:sp>
      <p:sp>
        <p:nvSpPr>
          <p:cNvPr id="66563" name="Content Placeholder 5"/>
          <p:cNvSpPr>
            <a:spLocks noGrp="1" noChangeArrowheads="1"/>
          </p:cNvSpPr>
          <p:nvPr>
            <p:ph idx="1"/>
          </p:nvPr>
        </p:nvSpPr>
        <p:spPr>
          <a:xfrm>
            <a:off x="228600" y="1066801"/>
            <a:ext cx="8763000" cy="4572000"/>
          </a:xfrm>
        </p:spPr>
        <p:txBody>
          <a:bodyPr>
            <a:normAutofit lnSpcReduction="10000"/>
          </a:bodyPr>
          <a:lstStyle/>
          <a:p>
            <a:pPr algn="just"/>
            <a:r>
              <a:rPr lang="en-GB" altLang="en-US" dirty="0"/>
              <a:t>U.S. contribution to international effort to reduce impact of copyright, trademark, and privacy infringement </a:t>
            </a:r>
          </a:p>
          <a:p>
            <a:pPr algn="just"/>
            <a:r>
              <a:rPr lang="en-GB" altLang="en-US" dirty="0"/>
              <a:t>A response to European Union Directive 95/46/EC </a:t>
            </a:r>
          </a:p>
          <a:p>
            <a:pPr algn="just"/>
            <a:r>
              <a:rPr lang="en-GB" altLang="en-US" dirty="0"/>
              <a:t>Prohibits </a:t>
            </a:r>
          </a:p>
          <a:p>
            <a:pPr lvl="1" algn="just"/>
            <a:r>
              <a:rPr lang="en-GB" altLang="en-US" dirty="0"/>
              <a:t>Circumvention of protections and countermeasures</a:t>
            </a:r>
          </a:p>
          <a:p>
            <a:pPr lvl="1" algn="just"/>
            <a:r>
              <a:rPr lang="en-GB" altLang="en-US" dirty="0"/>
              <a:t>Manufacture and trafficking of devices used to circumvent such protections</a:t>
            </a:r>
          </a:p>
          <a:p>
            <a:pPr lvl="1" algn="just"/>
            <a:r>
              <a:rPr lang="en-GB" altLang="en-US" dirty="0"/>
              <a:t>Altering information attached or imbedded in copyrighted material</a:t>
            </a:r>
          </a:p>
          <a:p>
            <a:pPr algn="just"/>
            <a:r>
              <a:rPr lang="en-GB" altLang="en-US" dirty="0"/>
              <a:t>Excludes Internet Service Providers (ISPs) from some copyright infringement</a:t>
            </a:r>
          </a:p>
        </p:txBody>
      </p:sp>
    </p:spTree>
    <p:extLst>
      <p:ext uri="{BB962C8B-B14F-4D97-AF65-F5344CB8AC3E}">
        <p14:creationId xmlns:p14="http://schemas.microsoft.com/office/powerpoint/2010/main" val="24468102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65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656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656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656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656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65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r>
              <a:rPr lang="en-GB" altLang="en-US"/>
              <a:t>Ethics and Information Security</a:t>
            </a:r>
            <a:endParaRPr lang="en-US" altLang="en-US"/>
          </a:p>
        </p:txBody>
      </p:sp>
      <p:sp>
        <p:nvSpPr>
          <p:cNvPr id="68611" name="Content Placeholder 2"/>
          <p:cNvSpPr>
            <a:spLocks noGrp="1"/>
          </p:cNvSpPr>
          <p:nvPr>
            <p:ph idx="1"/>
          </p:nvPr>
        </p:nvSpPr>
        <p:spPr/>
        <p:txBody>
          <a:bodyPr/>
          <a:lstStyle/>
          <a:p>
            <a:pPr algn="just"/>
            <a:r>
              <a:rPr lang="en-US" altLang="en-US" dirty="0"/>
              <a:t>Many professional disciplines have explicit rules governing the ethical behavior of members.</a:t>
            </a:r>
          </a:p>
          <a:p>
            <a:pPr algn="just"/>
            <a:r>
              <a:rPr lang="en-US" altLang="en-US" dirty="0"/>
              <a:t>IT and InfoSec do not have binding codes of ethics.</a:t>
            </a:r>
          </a:p>
          <a:p>
            <a:pPr algn="just"/>
            <a:r>
              <a:rPr lang="en-US" altLang="en-US" dirty="0"/>
              <a:t>Professional associations and certification agencies work to maintain ethical codes of conduct.</a:t>
            </a:r>
          </a:p>
          <a:p>
            <a:pPr lvl="1" algn="just"/>
            <a:r>
              <a:rPr lang="en-US" altLang="en-US" dirty="0"/>
              <a:t>Can prescribe ethical conduct</a:t>
            </a:r>
          </a:p>
          <a:p>
            <a:pPr lvl="1" algn="just"/>
            <a:r>
              <a:rPr lang="en-US" altLang="en-US" dirty="0"/>
              <a:t>Do not always have the ability to ban violators from practice in field</a:t>
            </a:r>
          </a:p>
        </p:txBody>
      </p:sp>
    </p:spTree>
    <p:extLst>
      <p:ext uri="{BB962C8B-B14F-4D97-AF65-F5344CB8AC3E}">
        <p14:creationId xmlns:p14="http://schemas.microsoft.com/office/powerpoint/2010/main" val="3873734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6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61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861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6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28600"/>
            <a:ext cx="9052560" cy="734291"/>
          </a:xfrm>
        </p:spPr>
        <p:txBody>
          <a:bodyPr>
            <a:normAutofit fontScale="90000"/>
          </a:bodyPr>
          <a:lstStyle/>
          <a:p>
            <a:br>
              <a:rPr lang="en-US" sz="2700" b="1" dirty="0"/>
            </a:br>
            <a:r>
              <a:rPr lang="en-US" sz="2700" b="1" dirty="0"/>
              <a:t>The Ten Commandments of Computer Ethics: </a:t>
            </a:r>
            <a:br>
              <a:rPr lang="en-US" sz="2700" b="1" dirty="0"/>
            </a:br>
            <a:r>
              <a:rPr lang="en-US" sz="2700" b="1" dirty="0"/>
              <a:t>The Computer Ethics Institute</a:t>
            </a:r>
            <a:br>
              <a:rPr lang="en-US" dirty="0"/>
            </a:br>
            <a:r>
              <a:rPr lang="en-US" dirty="0"/>
              <a:t> </a:t>
            </a:r>
          </a:p>
        </p:txBody>
      </p:sp>
      <p:sp>
        <p:nvSpPr>
          <p:cNvPr id="3" name="Content Placeholder 2"/>
          <p:cNvSpPr>
            <a:spLocks noGrp="1"/>
          </p:cNvSpPr>
          <p:nvPr>
            <p:ph idx="1"/>
          </p:nvPr>
        </p:nvSpPr>
        <p:spPr>
          <a:xfrm>
            <a:off x="190500" y="1066800"/>
            <a:ext cx="8763000" cy="4572001"/>
          </a:xfrm>
        </p:spPr>
        <p:txBody>
          <a:bodyPr>
            <a:normAutofit fontScale="77500" lnSpcReduction="20000"/>
          </a:bodyPr>
          <a:lstStyle/>
          <a:p>
            <a:pPr marL="457200" indent="-457200" algn="just">
              <a:spcBef>
                <a:spcPts val="200"/>
              </a:spcBef>
              <a:spcAft>
                <a:spcPts val="200"/>
              </a:spcAft>
              <a:buFont typeface="+mj-lt"/>
              <a:buAutoNum type="arabicPeriod"/>
            </a:pPr>
            <a:r>
              <a:rPr lang="en-US" sz="2800" dirty="0"/>
              <a:t>Thou shalt not use a computer to harm other people.</a:t>
            </a:r>
          </a:p>
          <a:p>
            <a:pPr marL="457200" indent="-457200" algn="just">
              <a:spcBef>
                <a:spcPts val="200"/>
              </a:spcBef>
              <a:spcAft>
                <a:spcPts val="200"/>
              </a:spcAft>
              <a:buFont typeface="+mj-lt"/>
              <a:buAutoNum type="arabicPeriod"/>
            </a:pPr>
            <a:r>
              <a:rPr lang="en-US" sz="2800" dirty="0"/>
              <a:t>Thou shalt not interfere with other people’s computer work.</a:t>
            </a:r>
          </a:p>
          <a:p>
            <a:pPr marL="457200" indent="-457200" algn="just">
              <a:spcBef>
                <a:spcPts val="200"/>
              </a:spcBef>
              <a:spcAft>
                <a:spcPts val="200"/>
              </a:spcAft>
              <a:buFont typeface="+mj-lt"/>
              <a:buAutoNum type="arabicPeriod"/>
            </a:pPr>
            <a:r>
              <a:rPr lang="en-US" sz="2800" dirty="0"/>
              <a:t>Thou shalt not snoop around in other people’s computer files.</a:t>
            </a:r>
          </a:p>
          <a:p>
            <a:pPr marL="457200" indent="-457200" algn="just">
              <a:spcBef>
                <a:spcPts val="200"/>
              </a:spcBef>
              <a:spcAft>
                <a:spcPts val="200"/>
              </a:spcAft>
              <a:buFont typeface="+mj-lt"/>
              <a:buAutoNum type="arabicPeriod"/>
            </a:pPr>
            <a:r>
              <a:rPr lang="en-US" sz="2800" dirty="0"/>
              <a:t>Thou shalt not use a computer to steal.</a:t>
            </a:r>
          </a:p>
          <a:p>
            <a:pPr marL="457200" indent="-457200" algn="just">
              <a:spcBef>
                <a:spcPts val="200"/>
              </a:spcBef>
              <a:spcAft>
                <a:spcPts val="200"/>
              </a:spcAft>
              <a:buFont typeface="+mj-lt"/>
              <a:buAutoNum type="arabicPeriod"/>
            </a:pPr>
            <a:r>
              <a:rPr lang="en-US" sz="2800" dirty="0"/>
              <a:t>Thou shalt not use a computer to bear false witness.</a:t>
            </a:r>
          </a:p>
          <a:p>
            <a:pPr marL="457200" indent="-457200" algn="just">
              <a:spcBef>
                <a:spcPts val="200"/>
              </a:spcBef>
              <a:spcAft>
                <a:spcPts val="200"/>
              </a:spcAft>
              <a:buFont typeface="+mj-lt"/>
              <a:buAutoNum type="arabicPeriod"/>
            </a:pPr>
            <a:r>
              <a:rPr lang="en-US" sz="2800" dirty="0"/>
              <a:t>Thou shalt not copy or use proprietary software for which you have not paid.</a:t>
            </a:r>
          </a:p>
          <a:p>
            <a:pPr marL="457200" indent="-457200" algn="just">
              <a:spcBef>
                <a:spcPts val="200"/>
              </a:spcBef>
              <a:spcAft>
                <a:spcPts val="200"/>
              </a:spcAft>
              <a:buFont typeface="+mj-lt"/>
              <a:buAutoNum type="arabicPeriod"/>
            </a:pPr>
            <a:r>
              <a:rPr lang="en-US" sz="2800" dirty="0"/>
              <a:t>Thou shalt not use other people’s computer resources without authorization or proper compensation.</a:t>
            </a:r>
          </a:p>
          <a:p>
            <a:pPr marL="457200" indent="-457200" algn="just">
              <a:spcBef>
                <a:spcPts val="200"/>
              </a:spcBef>
              <a:spcAft>
                <a:spcPts val="200"/>
              </a:spcAft>
              <a:buFont typeface="+mj-lt"/>
              <a:buAutoNum type="arabicPeriod"/>
            </a:pPr>
            <a:r>
              <a:rPr lang="en-US" sz="2800" dirty="0"/>
              <a:t>Thou shalt not appropriate other people’s intellectual output.</a:t>
            </a:r>
          </a:p>
          <a:p>
            <a:pPr marL="457200" indent="-457200" algn="just">
              <a:spcBef>
                <a:spcPts val="200"/>
              </a:spcBef>
              <a:spcAft>
                <a:spcPts val="200"/>
              </a:spcAft>
              <a:buFont typeface="+mj-lt"/>
              <a:buAutoNum type="arabicPeriod"/>
            </a:pPr>
            <a:r>
              <a:rPr lang="en-US" sz="2800" dirty="0"/>
              <a:t>Thou shalt think about the social consequences of the program you are writing or the system you are designing.</a:t>
            </a:r>
          </a:p>
          <a:p>
            <a:pPr marL="457200" indent="-457200" algn="just">
              <a:spcBef>
                <a:spcPts val="200"/>
              </a:spcBef>
              <a:spcAft>
                <a:spcPts val="200"/>
              </a:spcAft>
              <a:buFont typeface="+mj-lt"/>
              <a:buAutoNum type="arabicPeriod"/>
            </a:pPr>
            <a:r>
              <a:rPr lang="en-US" sz="2800" dirty="0"/>
              <a:t>Thou shalt always use a computer in ways that ensure consideration and respect for your fellow humans.</a:t>
            </a:r>
          </a:p>
        </p:txBody>
      </p:sp>
    </p:spTree>
    <p:extLst>
      <p:ext uri="{BB962C8B-B14F-4D97-AF65-F5344CB8AC3E}">
        <p14:creationId xmlns:p14="http://schemas.microsoft.com/office/powerpoint/2010/main" val="1718631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noChangeArrowheads="1"/>
          </p:cNvSpPr>
          <p:nvPr>
            <p:ph type="title"/>
          </p:nvPr>
        </p:nvSpPr>
        <p:spPr/>
        <p:txBody>
          <a:bodyPr/>
          <a:lstStyle/>
          <a:p>
            <a:r>
              <a:rPr lang="en-GB" altLang="en-US"/>
              <a:t>Ethical Differences Across Cultures</a:t>
            </a:r>
          </a:p>
        </p:txBody>
      </p:sp>
      <p:sp>
        <p:nvSpPr>
          <p:cNvPr id="72707" name="Content Placeholder 5"/>
          <p:cNvSpPr>
            <a:spLocks noGrp="1" noChangeArrowheads="1"/>
          </p:cNvSpPr>
          <p:nvPr>
            <p:ph idx="1"/>
          </p:nvPr>
        </p:nvSpPr>
        <p:spPr>
          <a:xfrm>
            <a:off x="190500" y="1076325"/>
            <a:ext cx="8763000" cy="4410075"/>
          </a:xfrm>
        </p:spPr>
        <p:txBody>
          <a:bodyPr/>
          <a:lstStyle/>
          <a:p>
            <a:pPr algn="just"/>
            <a:r>
              <a:rPr lang="en-GB" altLang="en-US" dirty="0"/>
              <a:t>Cultural differences create difficulty in determining what is and is not ethical.</a:t>
            </a:r>
          </a:p>
          <a:p>
            <a:pPr algn="just"/>
            <a:r>
              <a:rPr lang="en-GB" altLang="en-US" dirty="0"/>
              <a:t>Difficulties arise when one nationality’s ethical </a:t>
            </a:r>
            <a:r>
              <a:rPr lang="en-GB" altLang="en-US" dirty="0" err="1"/>
              <a:t>behavior</a:t>
            </a:r>
            <a:r>
              <a:rPr lang="en-GB" altLang="en-US" dirty="0"/>
              <a:t> conflicts with the ethics of another national group.</a:t>
            </a:r>
          </a:p>
          <a:p>
            <a:pPr algn="just"/>
            <a:r>
              <a:rPr lang="en-GB" altLang="en-US" dirty="0"/>
              <a:t>Scenarios are grouped into:</a:t>
            </a:r>
          </a:p>
          <a:p>
            <a:pPr lvl="1" algn="just"/>
            <a:r>
              <a:rPr lang="en-GB" altLang="en-US" dirty="0"/>
              <a:t>Software license infringement</a:t>
            </a:r>
          </a:p>
          <a:p>
            <a:pPr lvl="1" algn="just"/>
            <a:r>
              <a:rPr lang="en-GB" altLang="en-US" dirty="0"/>
              <a:t>Illicit use</a:t>
            </a:r>
          </a:p>
          <a:p>
            <a:pPr lvl="1" algn="just"/>
            <a:r>
              <a:rPr lang="en-GB" altLang="en-US" dirty="0"/>
              <a:t>Misuse of corporate resources</a:t>
            </a:r>
          </a:p>
          <a:p>
            <a:pPr algn="just"/>
            <a:r>
              <a:rPr lang="en-GB" altLang="en-US" dirty="0"/>
              <a:t>Cultures have different views on the scenarios.</a:t>
            </a:r>
          </a:p>
        </p:txBody>
      </p:sp>
    </p:spTree>
    <p:extLst>
      <p:ext uri="{BB962C8B-B14F-4D97-AF65-F5344CB8AC3E}">
        <p14:creationId xmlns:p14="http://schemas.microsoft.com/office/powerpoint/2010/main" val="854736887"/>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27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27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270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2707">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2707">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2707">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270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noChangeArrowheads="1"/>
          </p:cNvSpPr>
          <p:nvPr>
            <p:ph type="title"/>
          </p:nvPr>
        </p:nvSpPr>
        <p:spPr/>
        <p:txBody>
          <a:bodyPr/>
          <a:lstStyle/>
          <a:p>
            <a:r>
              <a:rPr lang="en-GB" altLang="en-US"/>
              <a:t>Ethics and Education</a:t>
            </a:r>
          </a:p>
        </p:txBody>
      </p:sp>
      <p:sp>
        <p:nvSpPr>
          <p:cNvPr id="75779" name="Content Placeholder 5"/>
          <p:cNvSpPr>
            <a:spLocks noGrp="1" noChangeArrowheads="1"/>
          </p:cNvSpPr>
          <p:nvPr>
            <p:ph idx="1"/>
          </p:nvPr>
        </p:nvSpPr>
        <p:spPr/>
        <p:txBody>
          <a:bodyPr/>
          <a:lstStyle/>
          <a:p>
            <a:pPr algn="just"/>
            <a:r>
              <a:rPr lang="en-GB" altLang="en-US"/>
              <a:t>Education is the overriding factor in leveling ethical perceptions within a small population.</a:t>
            </a:r>
          </a:p>
          <a:p>
            <a:pPr algn="just"/>
            <a:r>
              <a:rPr lang="en-GB" altLang="en-US"/>
              <a:t>Employees must be trained and kept aware of the expected behavior of an ethical employee, as well as many other information security topics.</a:t>
            </a:r>
          </a:p>
          <a:p>
            <a:pPr algn="just"/>
            <a:r>
              <a:rPr lang="en-GB" altLang="en-US"/>
              <a:t>Proper ethical training is vital to creating informed and a well-prepared system user.</a:t>
            </a:r>
          </a:p>
        </p:txBody>
      </p:sp>
    </p:spTree>
    <p:extLst>
      <p:ext uri="{BB962C8B-B14F-4D97-AF65-F5344CB8AC3E}">
        <p14:creationId xmlns:p14="http://schemas.microsoft.com/office/powerpoint/2010/main" val="2062983431"/>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7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77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noChangeArrowheads="1"/>
          </p:cNvSpPr>
          <p:nvPr>
            <p:ph type="title"/>
          </p:nvPr>
        </p:nvSpPr>
        <p:spPr/>
        <p:txBody>
          <a:bodyPr/>
          <a:lstStyle/>
          <a:p>
            <a:r>
              <a:rPr lang="en-US" altLang="en-US" dirty="0"/>
              <a:t>Deterring Unethical and Illegal </a:t>
            </a:r>
            <a:r>
              <a:rPr lang="en-US" altLang="en-US" dirty="0" err="1"/>
              <a:t>Behaviour</a:t>
            </a:r>
            <a:endParaRPr lang="en-US" altLang="en-US" dirty="0"/>
          </a:p>
        </p:txBody>
      </p:sp>
      <p:sp>
        <p:nvSpPr>
          <p:cNvPr id="77827" name="Content Placeholder 5"/>
          <p:cNvSpPr>
            <a:spLocks noGrp="1" noChangeArrowheads="1"/>
          </p:cNvSpPr>
          <p:nvPr>
            <p:ph idx="1"/>
          </p:nvPr>
        </p:nvSpPr>
        <p:spPr>
          <a:xfrm>
            <a:off x="190500" y="990601"/>
            <a:ext cx="8763000" cy="4648200"/>
          </a:xfrm>
        </p:spPr>
        <p:txBody>
          <a:bodyPr/>
          <a:lstStyle/>
          <a:p>
            <a:pPr algn="just"/>
            <a:r>
              <a:rPr lang="en-GB" altLang="en-US" dirty="0"/>
              <a:t>Three general causes of unethical and illegal behaviour: ignorance, accident, intent</a:t>
            </a:r>
          </a:p>
          <a:p>
            <a:pPr algn="just"/>
            <a:r>
              <a:rPr lang="en-GB" altLang="en-US" dirty="0"/>
              <a:t>Deterrence: best method for preventing an illegal or unethical activity; for example, laws, policies, technical controls</a:t>
            </a:r>
          </a:p>
          <a:p>
            <a:pPr algn="just"/>
            <a:r>
              <a:rPr lang="en-GB" altLang="en-US" dirty="0"/>
              <a:t>Laws and policies only deter if three conditions are present:</a:t>
            </a:r>
          </a:p>
          <a:p>
            <a:pPr lvl="1" algn="just"/>
            <a:r>
              <a:rPr lang="en-GB" altLang="en-US" dirty="0"/>
              <a:t>Fear of penalty</a:t>
            </a:r>
          </a:p>
          <a:p>
            <a:pPr lvl="1" algn="just"/>
            <a:r>
              <a:rPr lang="en-GB" altLang="en-US" dirty="0"/>
              <a:t>Probability of being apprehended</a:t>
            </a:r>
          </a:p>
          <a:p>
            <a:pPr lvl="1" algn="just"/>
            <a:r>
              <a:rPr lang="en-GB" altLang="en-US" dirty="0"/>
              <a:t>Probability of penalty being applied</a:t>
            </a:r>
          </a:p>
        </p:txBody>
      </p:sp>
    </p:spTree>
    <p:extLst>
      <p:ext uri="{BB962C8B-B14F-4D97-AF65-F5344CB8AC3E}">
        <p14:creationId xmlns:p14="http://schemas.microsoft.com/office/powerpoint/2010/main" val="1528017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78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782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7827">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7827">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78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FD78E-0AD0-4538-B4F1-8EAE71C49252}"/>
              </a:ext>
            </a:extLst>
          </p:cNvPr>
          <p:cNvSpPr>
            <a:spLocks noGrp="1"/>
          </p:cNvSpPr>
          <p:nvPr>
            <p:ph type="title"/>
          </p:nvPr>
        </p:nvSpPr>
        <p:spPr>
          <a:xfrm>
            <a:off x="609600" y="228601"/>
            <a:ext cx="8431436" cy="762000"/>
          </a:xfrm>
        </p:spPr>
        <p:txBody>
          <a:bodyPr anchor="t">
            <a:normAutofit fontScale="90000"/>
          </a:bodyPr>
          <a:lstStyle/>
          <a:p>
            <a:r>
              <a:rPr lang="en-IN" dirty="0"/>
              <a:t>Deterrents to Illegal or Unethical Behaviour</a:t>
            </a:r>
            <a:endParaRPr lang="en-US" dirty="0"/>
          </a:p>
        </p:txBody>
      </p:sp>
      <p:pic>
        <p:nvPicPr>
          <p:cNvPr id="5" name="Content Placeholder 4" descr="Figure 6-4: Deterrents to illegal or unethical behavior. Three pictures. &quot;Penalty&quot; is a picture of a no parking sign that reads &quot;reserved parking for Dr. Whitman, violators will be towed&quot;. &quot;apprehension&quot; is a picture of a police officer giving a ticket to a woman in a car parked in front of the no parking sign. &quot;Application&quot; is a picture of a tow truck towing the car from the second picture.">
            <a:extLst>
              <a:ext uri="{FF2B5EF4-FFF2-40B4-BE49-F238E27FC236}">
                <a16:creationId xmlns:a16="http://schemas.microsoft.com/office/drawing/2014/main" id="{8EE07A07-F887-43BB-B9E2-AE516A351910}"/>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rcRect b="7669"/>
          <a:stretch/>
        </p:blipFill>
        <p:spPr>
          <a:xfrm>
            <a:off x="1295399" y="852018"/>
            <a:ext cx="6035767" cy="4634381"/>
          </a:xfrm>
          <a:noFill/>
        </p:spPr>
      </p:pic>
    </p:spTree>
    <p:extLst>
      <p:ext uri="{BB962C8B-B14F-4D97-AF65-F5344CB8AC3E}">
        <p14:creationId xmlns:p14="http://schemas.microsoft.com/office/powerpoint/2010/main" val="18979289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p:cNvSpPr>
            <a:spLocks noGrp="1" noChangeArrowheads="1"/>
          </p:cNvSpPr>
          <p:nvPr>
            <p:ph type="title"/>
          </p:nvPr>
        </p:nvSpPr>
        <p:spPr>
          <a:xfrm>
            <a:off x="0" y="27709"/>
            <a:ext cx="9098280" cy="1039091"/>
          </a:xfrm>
        </p:spPr>
        <p:txBody>
          <a:bodyPr>
            <a:noAutofit/>
          </a:bodyPr>
          <a:lstStyle/>
          <a:p>
            <a:r>
              <a:rPr lang="en-GB" altLang="en-US" dirty="0"/>
              <a:t>Codes of Ethics of Professional Organizations</a:t>
            </a:r>
          </a:p>
        </p:txBody>
      </p:sp>
      <p:sp>
        <p:nvSpPr>
          <p:cNvPr id="80899" name="Content Placeholder 5"/>
          <p:cNvSpPr>
            <a:spLocks noGrp="1" noChangeArrowheads="1"/>
          </p:cNvSpPr>
          <p:nvPr>
            <p:ph idx="1"/>
          </p:nvPr>
        </p:nvSpPr>
        <p:spPr/>
        <p:txBody>
          <a:bodyPr/>
          <a:lstStyle/>
          <a:p>
            <a:pPr algn="just"/>
            <a:r>
              <a:rPr lang="en-GB" altLang="en-US" dirty="0"/>
              <a:t>Many professional organizations have established codes of conduct/ethics. </a:t>
            </a:r>
          </a:p>
          <a:p>
            <a:pPr algn="just"/>
            <a:r>
              <a:rPr lang="en-GB" altLang="en-US" dirty="0"/>
              <a:t>Codes of ethics can have a positive effect; unfortunately, many employers do not encourage joining these professional organizations.</a:t>
            </a:r>
          </a:p>
          <a:p>
            <a:pPr algn="just"/>
            <a:r>
              <a:rPr lang="en-GB" altLang="en-US" dirty="0"/>
              <a:t>Responsibility of security professionals is to act ethically and according to the policies of the employer, the professional organization, and </a:t>
            </a:r>
            <a:r>
              <a:rPr lang="en-US" altLang="en-US" dirty="0"/>
              <a:t>the </a:t>
            </a:r>
            <a:r>
              <a:rPr lang="en-GB" altLang="en-US" dirty="0"/>
              <a:t>laws of society.</a:t>
            </a:r>
          </a:p>
        </p:txBody>
      </p:sp>
    </p:spTree>
    <p:extLst>
      <p:ext uri="{BB962C8B-B14F-4D97-AF65-F5344CB8AC3E}">
        <p14:creationId xmlns:p14="http://schemas.microsoft.com/office/powerpoint/2010/main" val="3860954625"/>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08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08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08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D35F7-A4B1-499A-9DBE-D05A7C1BA88A}"/>
              </a:ext>
            </a:extLst>
          </p:cNvPr>
          <p:cNvSpPr>
            <a:spLocks noGrp="1"/>
          </p:cNvSpPr>
          <p:nvPr>
            <p:ph type="title"/>
          </p:nvPr>
        </p:nvSpPr>
        <p:spPr/>
        <p:txBody>
          <a:bodyPr>
            <a:normAutofit fontScale="90000"/>
          </a:bodyPr>
          <a:lstStyle/>
          <a:p>
            <a:r>
              <a:rPr lang="en-US" dirty="0"/>
              <a:t>Professional Organizations of Interest to Information Security Professionals</a:t>
            </a:r>
            <a:r>
              <a:rPr lang="en-IN" dirty="0"/>
              <a:t> (1 of 2)</a:t>
            </a:r>
            <a:endParaRPr lang="en-US" dirty="0"/>
          </a:p>
        </p:txBody>
      </p:sp>
      <p:graphicFrame>
        <p:nvGraphicFramePr>
          <p:cNvPr id="5" name="Table 5">
            <a:extLst>
              <a:ext uri="{FF2B5EF4-FFF2-40B4-BE49-F238E27FC236}">
                <a16:creationId xmlns:a16="http://schemas.microsoft.com/office/drawing/2014/main" id="{B620C273-3898-49D0-9278-C4019F8725F4}"/>
              </a:ext>
            </a:extLst>
          </p:cNvPr>
          <p:cNvGraphicFramePr>
            <a:graphicFrameLocks noGrp="1"/>
          </p:cNvGraphicFramePr>
          <p:nvPr>
            <p:extLst>
              <p:ext uri="{D42A27DB-BD31-4B8C-83A1-F6EECF244321}">
                <p14:modId xmlns:p14="http://schemas.microsoft.com/office/powerpoint/2010/main" val="2691390809"/>
              </p:ext>
            </p:extLst>
          </p:nvPr>
        </p:nvGraphicFramePr>
        <p:xfrm>
          <a:off x="304800" y="1447800"/>
          <a:ext cx="8660384" cy="3962400"/>
        </p:xfrm>
        <a:graphic>
          <a:graphicData uri="http://schemas.openxmlformats.org/drawingml/2006/table">
            <a:tbl>
              <a:tblPr firstRow="1" bandRow="1">
                <a:tableStyleId>{5C22544A-7EE6-4342-B048-85BDC9FD1C3A}</a:tableStyleId>
              </a:tblPr>
              <a:tblGrid>
                <a:gridCol w="1373544">
                  <a:extLst>
                    <a:ext uri="{9D8B030D-6E8A-4147-A177-3AD203B41FA5}">
                      <a16:colId xmlns:a16="http://schemas.microsoft.com/office/drawing/2014/main" val="1690769151"/>
                    </a:ext>
                  </a:extLst>
                </a:gridCol>
                <a:gridCol w="1945163">
                  <a:extLst>
                    <a:ext uri="{9D8B030D-6E8A-4147-A177-3AD203B41FA5}">
                      <a16:colId xmlns:a16="http://schemas.microsoft.com/office/drawing/2014/main" val="211114559"/>
                    </a:ext>
                  </a:extLst>
                </a:gridCol>
                <a:gridCol w="5341677">
                  <a:extLst>
                    <a:ext uri="{9D8B030D-6E8A-4147-A177-3AD203B41FA5}">
                      <a16:colId xmlns:a16="http://schemas.microsoft.com/office/drawing/2014/main" val="3009123922"/>
                    </a:ext>
                  </a:extLst>
                </a:gridCol>
              </a:tblGrid>
              <a:tr h="557242">
                <a:tc>
                  <a:txBody>
                    <a:bodyPr/>
                    <a:lstStyle/>
                    <a:p>
                      <a:r>
                        <a:rPr lang="en-US" sz="1400" b="1" i="0" u="none" strike="noStrike" kern="1200" baseline="0" dirty="0">
                          <a:solidFill>
                            <a:schemeClr val="tx1"/>
                          </a:solidFill>
                          <a:latin typeface="+mn-lt"/>
                          <a:ea typeface="+mn-ea"/>
                          <a:cs typeface="+mn-cs"/>
                        </a:rPr>
                        <a:t>Professional Organization</a:t>
                      </a:r>
                      <a:endParaRPr lang="en-US" sz="1400" dirty="0">
                        <a:solidFill>
                          <a:schemeClr val="tx1"/>
                        </a:solidFill>
                      </a:endParaRPr>
                    </a:p>
                  </a:txBody>
                  <a:tcPr marL="68580" marR="68580" marT="34290" marB="34290"/>
                </a:tc>
                <a:tc>
                  <a:txBody>
                    <a:bodyPr/>
                    <a:lstStyle/>
                    <a:p>
                      <a:r>
                        <a:rPr lang="en-US" sz="1400" b="1" i="0" u="none" strike="noStrike" kern="1200" baseline="0" dirty="0">
                          <a:solidFill>
                            <a:schemeClr val="tx1"/>
                          </a:solidFill>
                          <a:latin typeface="+mn-lt"/>
                          <a:ea typeface="+mn-ea"/>
                          <a:cs typeface="+mn-cs"/>
                        </a:rPr>
                        <a:t>Web Resource Location</a:t>
                      </a:r>
                      <a:endParaRPr lang="en-US" sz="1400" dirty="0">
                        <a:solidFill>
                          <a:schemeClr val="tx1"/>
                        </a:solidFill>
                      </a:endParaRPr>
                    </a:p>
                  </a:txBody>
                  <a:tcPr marL="68580" marR="68580" marT="34290" marB="34290"/>
                </a:tc>
                <a:tc>
                  <a:txBody>
                    <a:bodyPr/>
                    <a:lstStyle/>
                    <a:p>
                      <a:r>
                        <a:rPr lang="en-US" sz="1400" b="1" i="0" u="none" strike="noStrike" kern="1200" baseline="0" dirty="0">
                          <a:solidFill>
                            <a:schemeClr val="tx1"/>
                          </a:solidFill>
                          <a:latin typeface="+mn-lt"/>
                          <a:ea typeface="+mn-ea"/>
                          <a:cs typeface="+mn-cs"/>
                        </a:rPr>
                        <a:t>Description and Link to Code of Ethics</a:t>
                      </a:r>
                      <a:endParaRPr lang="en-US" sz="1400" dirty="0">
                        <a:solidFill>
                          <a:schemeClr val="tx1"/>
                        </a:solidFill>
                      </a:endParaRPr>
                    </a:p>
                  </a:txBody>
                  <a:tcPr marL="68580" marR="68580" marT="34290" marB="34290"/>
                </a:tc>
                <a:extLst>
                  <a:ext uri="{0D108BD9-81ED-4DB2-BD59-A6C34878D82A}">
                    <a16:rowId xmlns:a16="http://schemas.microsoft.com/office/drawing/2014/main" val="2254821267"/>
                  </a:ext>
                </a:extLst>
              </a:tr>
              <a:tr h="1294784">
                <a:tc>
                  <a:txBody>
                    <a:bodyPr/>
                    <a:lstStyle/>
                    <a:p>
                      <a:r>
                        <a:rPr lang="en-US" sz="1800" b="0" i="0" u="none" strike="noStrike" kern="1200" baseline="0" dirty="0">
                          <a:solidFill>
                            <a:schemeClr val="dk1"/>
                          </a:solidFill>
                          <a:latin typeface="+mn-lt"/>
                          <a:ea typeface="+mn-ea"/>
                          <a:cs typeface="+mn-cs"/>
                        </a:rPr>
                        <a:t>ACM</a:t>
                      </a:r>
                      <a:endParaRPr lang="en-US" sz="1800" b="0" dirty="0"/>
                    </a:p>
                  </a:txBody>
                  <a:tcPr marL="68580" marR="68580" marT="34290" marB="34290"/>
                </a:tc>
                <a:tc>
                  <a:txBody>
                    <a:bodyPr/>
                    <a:lstStyle/>
                    <a:p>
                      <a:r>
                        <a:rPr lang="en-US" sz="1800" b="0" i="1" u="none" strike="noStrike" kern="1200" baseline="0" dirty="0">
                          <a:solidFill>
                            <a:schemeClr val="dk1"/>
                          </a:solidFill>
                          <a:latin typeface="+mn-lt"/>
                          <a:ea typeface="+mn-ea"/>
                          <a:cs typeface="+mn-cs"/>
                        </a:rPr>
                        <a:t>www.acm.org</a:t>
                      </a:r>
                      <a:endParaRPr lang="en-US" sz="1800" dirty="0"/>
                    </a:p>
                  </a:txBody>
                  <a:tcPr marL="68580" marR="68580" marT="34290" marB="34290"/>
                </a:tc>
                <a:tc>
                  <a:txBody>
                    <a:bodyPr/>
                    <a:lstStyle/>
                    <a:p>
                      <a:r>
                        <a:rPr lang="en-US" sz="1800" b="0" i="0" u="none" strike="noStrike" kern="1200" baseline="0" dirty="0">
                          <a:solidFill>
                            <a:schemeClr val="dk1"/>
                          </a:solidFill>
                          <a:latin typeface="+mn-lt"/>
                          <a:ea typeface="+mn-ea"/>
                          <a:cs typeface="+mn-cs"/>
                        </a:rPr>
                        <a:t>The ACM is the oldest computing society; its code of ethics requires members to perform their duties in a manner befitting an ethical computing professional.</a:t>
                      </a:r>
                    </a:p>
                    <a:p>
                      <a:r>
                        <a:rPr lang="en-US" sz="1800" b="0" i="1" u="none" strike="noStrike" kern="1200" baseline="0" dirty="0">
                          <a:solidFill>
                            <a:schemeClr val="dk1"/>
                          </a:solidFill>
                          <a:latin typeface="+mn-lt"/>
                          <a:ea typeface="+mn-ea"/>
                          <a:cs typeface="+mn-cs"/>
                        </a:rPr>
                        <a:t>www.acm.org/code-of-ethics</a:t>
                      </a:r>
                      <a:endParaRPr lang="en-US" sz="1800" dirty="0"/>
                    </a:p>
                  </a:txBody>
                  <a:tcPr marL="68580" marR="68580" marT="34290" marB="34290"/>
                </a:tc>
                <a:extLst>
                  <a:ext uri="{0D108BD9-81ED-4DB2-BD59-A6C34878D82A}">
                    <a16:rowId xmlns:a16="http://schemas.microsoft.com/office/drawing/2014/main" val="2189878954"/>
                  </a:ext>
                </a:extLst>
              </a:tr>
              <a:tr h="1372878">
                <a:tc>
                  <a:txBody>
                    <a:bodyPr/>
                    <a:lstStyle/>
                    <a:p>
                      <a:r>
                        <a:rPr lang="en-US" sz="1800" b="0" i="0" u="none" strike="noStrike" kern="1200" baseline="0" dirty="0">
                          <a:solidFill>
                            <a:schemeClr val="dk1"/>
                          </a:solidFill>
                          <a:latin typeface="+mn-lt"/>
                          <a:ea typeface="+mn-ea"/>
                          <a:cs typeface="+mn-cs"/>
                        </a:rPr>
                        <a:t>ISACA</a:t>
                      </a:r>
                      <a:endParaRPr lang="en-US" sz="1800" dirty="0"/>
                    </a:p>
                  </a:txBody>
                  <a:tcPr marL="68580" marR="68580" marT="34290" marB="34290"/>
                </a:tc>
                <a:tc>
                  <a:txBody>
                    <a:bodyPr/>
                    <a:lstStyle/>
                    <a:p>
                      <a:r>
                        <a:rPr lang="en-US" sz="1800" b="0" i="1" u="none" strike="noStrike" kern="1200" baseline="0" dirty="0">
                          <a:solidFill>
                            <a:schemeClr val="dk1"/>
                          </a:solidFill>
                          <a:latin typeface="+mn-lt"/>
                          <a:ea typeface="+mn-ea"/>
                          <a:cs typeface="+mn-cs"/>
                        </a:rPr>
                        <a:t>www.isaca.org</a:t>
                      </a:r>
                      <a:endParaRPr lang="en-US" sz="1800" dirty="0"/>
                    </a:p>
                  </a:txBody>
                  <a:tcPr marL="68580" marR="68580" marT="34290" marB="34290"/>
                </a:tc>
                <a:tc>
                  <a:txBody>
                    <a:bodyPr/>
                    <a:lstStyle/>
                    <a:p>
                      <a:r>
                        <a:rPr lang="en-US" sz="1800" b="0" i="0" u="none" strike="noStrike" kern="1200" baseline="0" dirty="0">
                          <a:solidFill>
                            <a:schemeClr val="dk1"/>
                          </a:solidFill>
                          <a:latin typeface="+mn-lt"/>
                          <a:ea typeface="+mn-ea"/>
                          <a:cs typeface="+mn-cs"/>
                        </a:rPr>
                        <a:t>Promotes a code of ethics for its certification holders, including CISA and CISM.</a:t>
                      </a:r>
                    </a:p>
                    <a:p>
                      <a:r>
                        <a:rPr lang="en-US" sz="1800" b="0" i="1" u="none" strike="noStrike" kern="1200" baseline="0" dirty="0">
                          <a:solidFill>
                            <a:schemeClr val="dk1"/>
                          </a:solidFill>
                          <a:latin typeface="+mn-lt"/>
                          <a:ea typeface="+mn-ea"/>
                          <a:cs typeface="+mn-cs"/>
                        </a:rPr>
                        <a:t>www.isaca.org/credentialing/code-of-professional-ethics</a:t>
                      </a:r>
                      <a:endParaRPr lang="en-US" sz="1800" dirty="0"/>
                    </a:p>
                  </a:txBody>
                  <a:tcPr marL="68580" marR="68580" marT="34290" marB="34290"/>
                </a:tc>
                <a:extLst>
                  <a:ext uri="{0D108BD9-81ED-4DB2-BD59-A6C34878D82A}">
                    <a16:rowId xmlns:a16="http://schemas.microsoft.com/office/drawing/2014/main" val="1876265547"/>
                  </a:ext>
                </a:extLst>
              </a:tr>
              <a:tr h="737496">
                <a:tc>
                  <a:txBody>
                    <a:bodyPr/>
                    <a:lstStyle/>
                    <a:p>
                      <a:r>
                        <a:rPr lang="en-US" sz="1800" b="0" i="0" u="none" strike="noStrike" kern="1200" baseline="0" dirty="0">
                          <a:solidFill>
                            <a:schemeClr val="dk1"/>
                          </a:solidFill>
                          <a:latin typeface="+mn-lt"/>
                          <a:ea typeface="+mn-ea"/>
                          <a:cs typeface="+mn-cs"/>
                        </a:rPr>
                        <a:t>ISSA</a:t>
                      </a:r>
                      <a:endParaRPr lang="en-US" sz="1800" dirty="0"/>
                    </a:p>
                  </a:txBody>
                  <a:tcPr marL="68580" marR="68580" marT="34290" marB="34290"/>
                </a:tc>
                <a:tc>
                  <a:txBody>
                    <a:bodyPr/>
                    <a:lstStyle/>
                    <a:p>
                      <a:r>
                        <a:rPr lang="en-US" sz="1800" b="0" i="1" u="none" strike="noStrike" kern="1200" baseline="0" dirty="0">
                          <a:solidFill>
                            <a:schemeClr val="dk1"/>
                          </a:solidFill>
                          <a:latin typeface="+mn-lt"/>
                          <a:ea typeface="+mn-ea"/>
                          <a:cs typeface="+mn-cs"/>
                        </a:rPr>
                        <a:t>www.issa.org</a:t>
                      </a:r>
                      <a:endParaRPr lang="en-US" sz="1800" dirty="0"/>
                    </a:p>
                  </a:txBody>
                  <a:tcPr marL="68580" marR="68580" marT="34290" marB="34290"/>
                </a:tc>
                <a:tc>
                  <a:txBody>
                    <a:bodyPr/>
                    <a:lstStyle/>
                    <a:p>
                      <a:r>
                        <a:rPr lang="en-US" sz="1800" b="0" i="0" u="none" strike="noStrike" kern="1200" baseline="0" dirty="0">
                          <a:solidFill>
                            <a:schemeClr val="dk1"/>
                          </a:solidFill>
                          <a:latin typeface="+mn-lt"/>
                          <a:ea typeface="+mn-ea"/>
                          <a:cs typeface="+mn-cs"/>
                        </a:rPr>
                        <a:t>Professional association of security  professionals.</a:t>
                      </a:r>
                    </a:p>
                    <a:p>
                      <a:r>
                        <a:rPr lang="en-US" sz="1800" b="0" i="1" u="none" strike="noStrike" kern="1200" baseline="0" dirty="0">
                          <a:solidFill>
                            <a:schemeClr val="dk1"/>
                          </a:solidFill>
                          <a:latin typeface="+mn-lt"/>
                          <a:ea typeface="+mn-ea"/>
                          <a:cs typeface="+mn-cs"/>
                          <a:hlinkClick r:id="rId2"/>
                        </a:rPr>
                        <a:t>www.members.issa.org/page/CodeofEthics</a:t>
                      </a:r>
                      <a:endParaRPr lang="en-US" sz="1800" dirty="0"/>
                    </a:p>
                  </a:txBody>
                  <a:tcPr marL="68580" marR="68580" marT="34290" marB="34290"/>
                </a:tc>
                <a:extLst>
                  <a:ext uri="{0D108BD9-81ED-4DB2-BD59-A6C34878D82A}">
                    <a16:rowId xmlns:a16="http://schemas.microsoft.com/office/drawing/2014/main" val="2858381097"/>
                  </a:ext>
                </a:extLst>
              </a:tr>
            </a:tbl>
          </a:graphicData>
        </a:graphic>
      </p:graphicFrame>
    </p:spTree>
    <p:extLst>
      <p:ext uri="{BB962C8B-B14F-4D97-AF65-F5344CB8AC3E}">
        <p14:creationId xmlns:p14="http://schemas.microsoft.com/office/powerpoint/2010/main" val="1425163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D35F7-A4B1-499A-9DBE-D05A7C1BA88A}"/>
              </a:ext>
            </a:extLst>
          </p:cNvPr>
          <p:cNvSpPr>
            <a:spLocks noGrp="1"/>
          </p:cNvSpPr>
          <p:nvPr>
            <p:ph type="title"/>
          </p:nvPr>
        </p:nvSpPr>
        <p:spPr/>
        <p:txBody>
          <a:bodyPr>
            <a:normAutofit fontScale="90000"/>
          </a:bodyPr>
          <a:lstStyle/>
          <a:p>
            <a:r>
              <a:rPr lang="en-US" dirty="0"/>
              <a:t>Professional Organizations of Interest to Information Security Professionals</a:t>
            </a:r>
            <a:r>
              <a:rPr lang="en-IN" dirty="0"/>
              <a:t> (2 of 2)</a:t>
            </a:r>
            <a:endParaRPr lang="en-US" dirty="0"/>
          </a:p>
        </p:txBody>
      </p:sp>
      <p:graphicFrame>
        <p:nvGraphicFramePr>
          <p:cNvPr id="5" name="Table 5">
            <a:extLst>
              <a:ext uri="{FF2B5EF4-FFF2-40B4-BE49-F238E27FC236}">
                <a16:creationId xmlns:a16="http://schemas.microsoft.com/office/drawing/2014/main" id="{B620C273-3898-49D0-9278-C4019F8725F4}"/>
              </a:ext>
            </a:extLst>
          </p:cNvPr>
          <p:cNvGraphicFramePr>
            <a:graphicFrameLocks noGrp="1"/>
          </p:cNvGraphicFramePr>
          <p:nvPr>
            <p:extLst>
              <p:ext uri="{D42A27DB-BD31-4B8C-83A1-F6EECF244321}">
                <p14:modId xmlns:p14="http://schemas.microsoft.com/office/powerpoint/2010/main" val="174143268"/>
              </p:ext>
            </p:extLst>
          </p:nvPr>
        </p:nvGraphicFramePr>
        <p:xfrm>
          <a:off x="76200" y="1295400"/>
          <a:ext cx="8991600" cy="4078988"/>
        </p:xfrm>
        <a:graphic>
          <a:graphicData uri="http://schemas.openxmlformats.org/drawingml/2006/table">
            <a:tbl>
              <a:tblPr firstRow="1" bandRow="1">
                <a:tableStyleId>{5C22544A-7EE6-4342-B048-85BDC9FD1C3A}</a:tableStyleId>
              </a:tblPr>
              <a:tblGrid>
                <a:gridCol w="2599745">
                  <a:extLst>
                    <a:ext uri="{9D8B030D-6E8A-4147-A177-3AD203B41FA5}">
                      <a16:colId xmlns:a16="http://schemas.microsoft.com/office/drawing/2014/main" val="1690769151"/>
                    </a:ext>
                  </a:extLst>
                </a:gridCol>
                <a:gridCol w="1934481">
                  <a:extLst>
                    <a:ext uri="{9D8B030D-6E8A-4147-A177-3AD203B41FA5}">
                      <a16:colId xmlns:a16="http://schemas.microsoft.com/office/drawing/2014/main" val="211114559"/>
                    </a:ext>
                  </a:extLst>
                </a:gridCol>
                <a:gridCol w="4457374">
                  <a:extLst>
                    <a:ext uri="{9D8B030D-6E8A-4147-A177-3AD203B41FA5}">
                      <a16:colId xmlns:a16="http://schemas.microsoft.com/office/drawing/2014/main" val="3009123922"/>
                    </a:ext>
                  </a:extLst>
                </a:gridCol>
              </a:tblGrid>
              <a:tr h="396957">
                <a:tc>
                  <a:txBody>
                    <a:bodyPr/>
                    <a:lstStyle/>
                    <a:p>
                      <a:r>
                        <a:rPr lang="en-US" sz="1800" b="1" i="0" u="none" strike="noStrike" kern="1200" baseline="0" dirty="0">
                          <a:solidFill>
                            <a:schemeClr val="tx1"/>
                          </a:solidFill>
                          <a:latin typeface="+mn-lt"/>
                          <a:ea typeface="+mn-ea"/>
                          <a:cs typeface="+mn-cs"/>
                        </a:rPr>
                        <a:t>Professional Organization</a:t>
                      </a:r>
                      <a:endParaRPr lang="en-US" sz="1800" dirty="0">
                        <a:solidFill>
                          <a:schemeClr val="tx1"/>
                        </a:solidFill>
                      </a:endParaRPr>
                    </a:p>
                  </a:txBody>
                  <a:tcPr marL="68580" marR="68580" marT="34290" marB="34290"/>
                </a:tc>
                <a:tc>
                  <a:txBody>
                    <a:bodyPr/>
                    <a:lstStyle/>
                    <a:p>
                      <a:r>
                        <a:rPr lang="en-US" sz="1800" b="1" i="0" u="none" strike="noStrike" kern="1200" baseline="0" dirty="0">
                          <a:solidFill>
                            <a:schemeClr val="tx1"/>
                          </a:solidFill>
                          <a:latin typeface="+mn-lt"/>
                          <a:ea typeface="+mn-ea"/>
                          <a:cs typeface="+mn-cs"/>
                        </a:rPr>
                        <a:t>Web Resource Location</a:t>
                      </a:r>
                      <a:endParaRPr lang="en-US" sz="1800" dirty="0">
                        <a:solidFill>
                          <a:schemeClr val="tx1"/>
                        </a:solidFill>
                      </a:endParaRPr>
                    </a:p>
                  </a:txBody>
                  <a:tcPr marL="68580" marR="68580" marT="34290" marB="34290"/>
                </a:tc>
                <a:tc>
                  <a:txBody>
                    <a:bodyPr/>
                    <a:lstStyle/>
                    <a:p>
                      <a:r>
                        <a:rPr lang="en-US" sz="1800" b="1" i="0" u="none" strike="noStrike" kern="1200" baseline="0" dirty="0">
                          <a:solidFill>
                            <a:schemeClr val="tx1"/>
                          </a:solidFill>
                          <a:latin typeface="+mn-lt"/>
                          <a:ea typeface="+mn-ea"/>
                          <a:cs typeface="+mn-cs"/>
                        </a:rPr>
                        <a:t>Description and Link to Code of Ethics</a:t>
                      </a:r>
                      <a:endParaRPr lang="en-US" sz="1800" dirty="0">
                        <a:solidFill>
                          <a:schemeClr val="tx1"/>
                        </a:solidFill>
                      </a:endParaRPr>
                    </a:p>
                  </a:txBody>
                  <a:tcPr marL="68580" marR="68580" marT="34290" marB="34290"/>
                </a:tc>
                <a:extLst>
                  <a:ext uri="{0D108BD9-81ED-4DB2-BD59-A6C34878D82A}">
                    <a16:rowId xmlns:a16="http://schemas.microsoft.com/office/drawing/2014/main" val="2254821267"/>
                  </a:ext>
                </a:extLst>
              </a:tr>
              <a:tr h="997754">
                <a:tc>
                  <a:txBody>
                    <a:bodyPr/>
                    <a:lstStyle/>
                    <a:p>
                      <a:r>
                        <a:rPr lang="en-US" sz="1800" b="0" i="0" u="none" strike="noStrike" kern="1200" baseline="0" dirty="0">
                          <a:solidFill>
                            <a:schemeClr val="dk1"/>
                          </a:solidFill>
                          <a:latin typeface="+mn-lt"/>
                          <a:ea typeface="+mn-ea"/>
                          <a:cs typeface="+mn-cs"/>
                        </a:rPr>
                        <a:t>(ISC)</a:t>
                      </a:r>
                      <a:r>
                        <a:rPr lang="en-US" sz="1800" b="0" i="0" u="none" strike="noStrike" kern="1200" baseline="30000" dirty="0">
                          <a:solidFill>
                            <a:schemeClr val="dk1"/>
                          </a:solidFill>
                          <a:latin typeface="+mn-lt"/>
                          <a:ea typeface="+mn-ea"/>
                          <a:cs typeface="+mn-cs"/>
                        </a:rPr>
                        <a:t>2</a:t>
                      </a:r>
                      <a:endParaRPr lang="en-US" sz="1800" baseline="30000" dirty="0"/>
                    </a:p>
                  </a:txBody>
                  <a:tcPr marL="68580" marR="68580" marT="34290" marB="34290"/>
                </a:tc>
                <a:tc>
                  <a:txBody>
                    <a:bodyPr/>
                    <a:lstStyle/>
                    <a:p>
                      <a:r>
                        <a:rPr lang="en-US" sz="1800" b="0" i="1" u="none" strike="noStrike" kern="1200" baseline="0" dirty="0">
                          <a:solidFill>
                            <a:schemeClr val="dk1"/>
                          </a:solidFill>
                          <a:latin typeface="+mn-lt"/>
                          <a:ea typeface="+mn-ea"/>
                          <a:cs typeface="+mn-cs"/>
                        </a:rPr>
                        <a:t>www.isc2.org</a:t>
                      </a:r>
                      <a:endParaRPr lang="en-US" sz="1800" dirty="0"/>
                    </a:p>
                  </a:txBody>
                  <a:tcPr marL="68580" marR="68580" marT="34290" marB="34290"/>
                </a:tc>
                <a:tc>
                  <a:txBody>
                    <a:bodyPr/>
                    <a:lstStyle/>
                    <a:p>
                      <a:r>
                        <a:rPr lang="en-US" sz="1800" b="0" i="0" u="none" strike="noStrike" kern="1200" baseline="0" dirty="0">
                          <a:solidFill>
                            <a:schemeClr val="dk1"/>
                          </a:solidFill>
                          <a:latin typeface="+mn-lt"/>
                          <a:ea typeface="+mn-ea"/>
                          <a:cs typeface="+mn-cs"/>
                        </a:rPr>
                        <a:t>Promotes a code of ethics based on four canons for its certification holders, including CISSP and SSCP.</a:t>
                      </a:r>
                    </a:p>
                    <a:p>
                      <a:r>
                        <a:rPr lang="en-US" sz="1800" b="0" i="1" u="none" strike="noStrike" kern="1200" baseline="0" dirty="0">
                          <a:solidFill>
                            <a:schemeClr val="dk1"/>
                          </a:solidFill>
                          <a:latin typeface="+mn-lt"/>
                          <a:ea typeface="+mn-ea"/>
                          <a:cs typeface="+mn-cs"/>
                        </a:rPr>
                        <a:t>www.isc2.org/Ethics</a:t>
                      </a:r>
                      <a:endParaRPr lang="en-US" sz="1800" dirty="0"/>
                    </a:p>
                  </a:txBody>
                  <a:tcPr marL="68580" marR="68580" marT="34290" marB="34290"/>
                </a:tc>
                <a:extLst>
                  <a:ext uri="{0D108BD9-81ED-4DB2-BD59-A6C34878D82A}">
                    <a16:rowId xmlns:a16="http://schemas.microsoft.com/office/drawing/2014/main" val="673717488"/>
                  </a:ext>
                </a:extLst>
              </a:tr>
              <a:tr h="1298154">
                <a:tc>
                  <a:txBody>
                    <a:bodyPr/>
                    <a:lstStyle/>
                    <a:p>
                      <a:r>
                        <a:rPr lang="en-US" sz="1800" b="0" i="0" u="none" strike="noStrike" kern="1200" baseline="0" dirty="0">
                          <a:solidFill>
                            <a:schemeClr val="dk1"/>
                          </a:solidFill>
                          <a:latin typeface="+mn-lt"/>
                          <a:ea typeface="+mn-ea"/>
                          <a:cs typeface="+mn-cs"/>
                        </a:rPr>
                        <a:t>SANS GIAC</a:t>
                      </a:r>
                      <a:endParaRPr lang="en-US" sz="1800" baseline="30000" dirty="0"/>
                    </a:p>
                  </a:txBody>
                  <a:tcPr marL="68580" marR="68580" marT="34290" marB="34290"/>
                </a:tc>
                <a:tc>
                  <a:txBody>
                    <a:bodyPr/>
                    <a:lstStyle/>
                    <a:p>
                      <a:r>
                        <a:rPr lang="en-US" sz="1800" b="0" i="1" u="none" strike="noStrike" kern="1200" baseline="0" dirty="0">
                          <a:solidFill>
                            <a:schemeClr val="dk1"/>
                          </a:solidFill>
                          <a:latin typeface="+mn-lt"/>
                          <a:ea typeface="+mn-ea"/>
                          <a:cs typeface="+mn-cs"/>
                        </a:rPr>
                        <a:t>www.giac.org</a:t>
                      </a:r>
                      <a:endParaRPr lang="en-US" sz="1800" dirty="0"/>
                    </a:p>
                  </a:txBody>
                  <a:tcPr marL="68580" marR="68580" marT="34290" marB="34290"/>
                </a:tc>
                <a:tc>
                  <a:txBody>
                    <a:bodyPr/>
                    <a:lstStyle/>
                    <a:p>
                      <a:r>
                        <a:rPr lang="en-US" sz="1800" b="0" i="0" u="none" strike="noStrike" kern="1200" baseline="0" dirty="0">
                          <a:solidFill>
                            <a:schemeClr val="dk1"/>
                          </a:solidFill>
                          <a:latin typeface="+mn-lt"/>
                          <a:ea typeface="+mn-ea"/>
                          <a:cs typeface="+mn-cs"/>
                        </a:rPr>
                        <a:t>Promotes a code of ethics based on respect for the public, the certification, and its certification holders, including GIAC and GSE.</a:t>
                      </a:r>
                    </a:p>
                    <a:p>
                      <a:r>
                        <a:rPr lang="en-US" sz="1800" b="0" i="1" u="none" strike="noStrike" kern="1200" baseline="0" dirty="0">
                          <a:solidFill>
                            <a:schemeClr val="dk1"/>
                          </a:solidFill>
                          <a:latin typeface="+mn-lt"/>
                          <a:ea typeface="+mn-ea"/>
                          <a:cs typeface="+mn-cs"/>
                        </a:rPr>
                        <a:t>www.giac</a:t>
                      </a:r>
                      <a:r>
                        <a:rPr lang="en-US" sz="1800" b="0" i="1" u="none" strike="noStrike" kern="1200" baseline="0">
                          <a:solidFill>
                            <a:schemeClr val="dk1"/>
                          </a:solidFill>
                          <a:latin typeface="+mn-lt"/>
                          <a:ea typeface="+mn-ea"/>
                          <a:cs typeface="+mn-cs"/>
                        </a:rPr>
                        <a:t>.org/about</a:t>
                      </a:r>
                      <a:r>
                        <a:rPr lang="en-US" sz="1800" b="0" i="1" u="none" strike="noStrike" kern="1200" baseline="0" dirty="0">
                          <a:solidFill>
                            <a:schemeClr val="dk1"/>
                          </a:solidFill>
                          <a:latin typeface="+mn-lt"/>
                          <a:ea typeface="+mn-ea"/>
                          <a:cs typeface="+mn-cs"/>
                        </a:rPr>
                        <a:t>/ethics</a:t>
                      </a:r>
                      <a:endParaRPr lang="en-US" sz="1800" dirty="0"/>
                    </a:p>
                  </a:txBody>
                  <a:tcPr marL="68580" marR="68580" marT="34290" marB="34290"/>
                </a:tc>
                <a:extLst>
                  <a:ext uri="{0D108BD9-81ED-4DB2-BD59-A6C34878D82A}">
                    <a16:rowId xmlns:a16="http://schemas.microsoft.com/office/drawing/2014/main" val="747179495"/>
                  </a:ext>
                </a:extLst>
              </a:tr>
              <a:tr h="997754">
                <a:tc>
                  <a:txBody>
                    <a:bodyPr/>
                    <a:lstStyle/>
                    <a:p>
                      <a:r>
                        <a:rPr lang="en-US" sz="1800" b="0" i="0" u="none" strike="noStrike" kern="1200" baseline="0" dirty="0">
                          <a:solidFill>
                            <a:schemeClr val="dk1"/>
                          </a:solidFill>
                          <a:latin typeface="+mn-lt"/>
                          <a:ea typeface="+mn-ea"/>
                          <a:cs typeface="+mn-cs"/>
                        </a:rPr>
                        <a:t>EC-Council</a:t>
                      </a:r>
                      <a:endParaRPr lang="en-US" sz="1800" dirty="0"/>
                    </a:p>
                  </a:txBody>
                  <a:tcPr marL="68580" marR="68580" marT="34290" marB="34290"/>
                </a:tc>
                <a:tc>
                  <a:txBody>
                    <a:bodyPr/>
                    <a:lstStyle/>
                    <a:p>
                      <a:r>
                        <a:rPr lang="en-US" sz="1800" b="0" i="1" u="none" strike="noStrike" kern="1200" baseline="0" dirty="0">
                          <a:solidFill>
                            <a:schemeClr val="dk1"/>
                          </a:solidFill>
                          <a:latin typeface="+mn-lt"/>
                          <a:ea typeface="+mn-ea"/>
                          <a:cs typeface="+mn-cs"/>
                        </a:rPr>
                        <a:t>www.eccouncil.org</a:t>
                      </a:r>
                      <a:endParaRPr lang="en-US" sz="1800" dirty="0"/>
                    </a:p>
                  </a:txBody>
                  <a:tcPr marL="68580" marR="68580" marT="34290" marB="34290"/>
                </a:tc>
                <a:tc>
                  <a:txBody>
                    <a:bodyPr/>
                    <a:lstStyle/>
                    <a:p>
                      <a:r>
                        <a:rPr lang="en-US" sz="1800" b="0" i="0" u="none" strike="noStrike" kern="1200" baseline="0" dirty="0">
                          <a:solidFill>
                            <a:schemeClr val="dk1"/>
                          </a:solidFill>
                          <a:latin typeface="+mn-lt"/>
                          <a:ea typeface="+mn-ea"/>
                          <a:cs typeface="+mn-cs"/>
                        </a:rPr>
                        <a:t>Promotes a code of ethics for its certification holders, including CCISO and CEH.</a:t>
                      </a:r>
                    </a:p>
                    <a:p>
                      <a:r>
                        <a:rPr lang="en-US" sz="1800" b="0" i="1" u="none" strike="noStrike" kern="1200" baseline="0" dirty="0">
                          <a:solidFill>
                            <a:schemeClr val="dk1"/>
                          </a:solidFill>
                          <a:latin typeface="+mn-lt"/>
                          <a:ea typeface="+mn-ea"/>
                          <a:cs typeface="+mn-cs"/>
                        </a:rPr>
                        <a:t>www.eccouncil.org/code-of-ethics/</a:t>
                      </a:r>
                      <a:endParaRPr lang="en-US" sz="1800" dirty="0"/>
                    </a:p>
                  </a:txBody>
                  <a:tcPr marL="68580" marR="68580" marT="34290" marB="34290"/>
                </a:tc>
                <a:extLst>
                  <a:ext uri="{0D108BD9-81ED-4DB2-BD59-A6C34878D82A}">
                    <a16:rowId xmlns:a16="http://schemas.microsoft.com/office/drawing/2014/main" val="646653250"/>
                  </a:ext>
                </a:extLst>
              </a:tr>
            </a:tbl>
          </a:graphicData>
        </a:graphic>
      </p:graphicFrame>
    </p:spTree>
    <p:extLst>
      <p:ext uri="{BB962C8B-B14F-4D97-AF65-F5344CB8AC3E}">
        <p14:creationId xmlns:p14="http://schemas.microsoft.com/office/powerpoint/2010/main" val="578952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noChangeArrowheads="1"/>
          </p:cNvSpPr>
          <p:nvPr>
            <p:ph type="title"/>
          </p:nvPr>
        </p:nvSpPr>
        <p:spPr/>
        <p:txBody>
          <a:bodyPr>
            <a:noAutofit/>
          </a:bodyPr>
          <a:lstStyle/>
          <a:p>
            <a:r>
              <a:rPr lang="en-US" altLang="en-US" dirty="0"/>
              <a:t>Major IT and InfoSec Professional Organizations (1 of 3)</a:t>
            </a:r>
            <a:endParaRPr lang="en-GB" altLang="en-US" dirty="0"/>
          </a:p>
        </p:txBody>
      </p:sp>
      <p:sp>
        <p:nvSpPr>
          <p:cNvPr id="83971" name="Content Placeholder 5"/>
          <p:cNvSpPr>
            <a:spLocks noGrp="1" noChangeArrowheads="1"/>
          </p:cNvSpPr>
          <p:nvPr>
            <p:ph idx="1"/>
          </p:nvPr>
        </p:nvSpPr>
        <p:spPr>
          <a:xfrm>
            <a:off x="45720" y="1295401"/>
            <a:ext cx="8945880" cy="4190999"/>
          </a:xfrm>
        </p:spPr>
        <p:txBody>
          <a:bodyPr>
            <a:normAutofit fontScale="92500" lnSpcReduction="10000"/>
          </a:bodyPr>
          <a:lstStyle/>
          <a:p>
            <a:pPr algn="just">
              <a:spcBef>
                <a:spcPts val="400"/>
              </a:spcBef>
              <a:spcAft>
                <a:spcPts val="400"/>
              </a:spcAft>
            </a:pPr>
            <a:r>
              <a:rPr lang="en-US" sz="2200" dirty="0"/>
              <a:t>Association of Computing Machinery (ACM)‏ </a:t>
            </a:r>
          </a:p>
          <a:p>
            <a:pPr lvl="1" algn="just">
              <a:spcBef>
                <a:spcPts val="400"/>
              </a:spcBef>
              <a:spcAft>
                <a:spcPts val="400"/>
              </a:spcAft>
              <a:buFont typeface="Arial" panose="020B0604020202020204" pitchFamily="34" charset="0"/>
              <a:buChar char="‒"/>
            </a:pPr>
            <a:r>
              <a:rPr lang="en-US" sz="2200" dirty="0"/>
              <a:t>Established in 1947 as “the world’s first educational and scientific computing society.”</a:t>
            </a:r>
          </a:p>
          <a:p>
            <a:pPr lvl="1" algn="just">
              <a:spcBef>
                <a:spcPts val="400"/>
              </a:spcBef>
              <a:spcAft>
                <a:spcPts val="400"/>
              </a:spcAft>
              <a:buFont typeface="Arial" panose="020B0604020202020204" pitchFamily="34" charset="0"/>
              <a:buChar char="‒"/>
            </a:pPr>
            <a:r>
              <a:rPr lang="en-US" sz="2200" dirty="0"/>
              <a:t>Code of ethics contains references to protecting information confidentiality, causing no harm, protecting others’ privacy, and respecting others’ intellectual property and copyrights.</a:t>
            </a:r>
          </a:p>
          <a:p>
            <a:pPr algn="just">
              <a:spcBef>
                <a:spcPts val="400"/>
              </a:spcBef>
              <a:spcAft>
                <a:spcPts val="400"/>
              </a:spcAft>
            </a:pPr>
            <a:r>
              <a:rPr lang="en-GB" altLang="en-US" sz="2200" dirty="0"/>
              <a:t>International Information Systems Security Certification Consortium, Inc. (ISC)2</a:t>
            </a:r>
            <a:endParaRPr lang="en-US" sz="2200" dirty="0"/>
          </a:p>
          <a:p>
            <a:pPr lvl="1" algn="just">
              <a:spcBef>
                <a:spcPts val="400"/>
              </a:spcBef>
              <a:spcAft>
                <a:spcPts val="400"/>
              </a:spcAft>
            </a:pPr>
            <a:r>
              <a:rPr lang="en-GB" altLang="en-US" sz="2200" dirty="0"/>
              <a:t>Non-profit organization focusing on the development and implementation of information security certifications and credentials.</a:t>
            </a:r>
          </a:p>
          <a:p>
            <a:pPr lvl="1" algn="just">
              <a:spcBef>
                <a:spcPts val="400"/>
              </a:spcBef>
              <a:spcAft>
                <a:spcPts val="400"/>
              </a:spcAft>
            </a:pPr>
            <a:r>
              <a:rPr lang="en-GB" altLang="en-US" sz="2200" dirty="0"/>
              <a:t>Code is primarily designed for the information security professionals who have certification from (ISC)2.</a:t>
            </a:r>
          </a:p>
          <a:p>
            <a:pPr lvl="1">
              <a:spcBef>
                <a:spcPts val="400"/>
              </a:spcBef>
              <a:spcAft>
                <a:spcPts val="400"/>
              </a:spcAft>
            </a:pPr>
            <a:endParaRPr lang="en-GB" altLang="en-US" sz="2200" dirty="0"/>
          </a:p>
        </p:txBody>
      </p:sp>
    </p:spTree>
    <p:extLst>
      <p:ext uri="{BB962C8B-B14F-4D97-AF65-F5344CB8AC3E}">
        <p14:creationId xmlns:p14="http://schemas.microsoft.com/office/powerpoint/2010/main" val="71357001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397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397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39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397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397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39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1"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noChangeArrowheads="1"/>
          </p:cNvSpPr>
          <p:nvPr>
            <p:ph type="title"/>
          </p:nvPr>
        </p:nvSpPr>
        <p:spPr/>
        <p:txBody>
          <a:bodyPr>
            <a:noAutofit/>
          </a:bodyPr>
          <a:lstStyle/>
          <a:p>
            <a:r>
              <a:rPr lang="en-US" altLang="en-US" dirty="0"/>
              <a:t>Major IT and InfoSec Professional Organizations (2 of 3)</a:t>
            </a:r>
            <a:endParaRPr lang="en-GB" altLang="en-US" dirty="0"/>
          </a:p>
        </p:txBody>
      </p:sp>
      <p:sp>
        <p:nvSpPr>
          <p:cNvPr id="88067" name="Content Placeholder 5"/>
          <p:cNvSpPr>
            <a:spLocks noGrp="1" noChangeArrowheads="1"/>
          </p:cNvSpPr>
          <p:nvPr>
            <p:ph idx="1"/>
          </p:nvPr>
        </p:nvSpPr>
        <p:spPr>
          <a:xfrm>
            <a:off x="228600" y="1295401"/>
            <a:ext cx="8763000" cy="4191000"/>
          </a:xfrm>
        </p:spPr>
        <p:txBody>
          <a:bodyPr>
            <a:normAutofit fontScale="92500" lnSpcReduction="20000"/>
          </a:bodyPr>
          <a:lstStyle/>
          <a:p>
            <a:pPr algn="just">
              <a:spcBef>
                <a:spcPts val="600"/>
              </a:spcBef>
              <a:spcAft>
                <a:spcPts val="400"/>
              </a:spcAft>
            </a:pPr>
            <a:r>
              <a:rPr lang="en-US" dirty="0"/>
              <a:t>SANS (originally System Administration, Networking, and Security Institute)</a:t>
            </a:r>
          </a:p>
          <a:p>
            <a:pPr lvl="1" algn="just">
              <a:spcBef>
                <a:spcPts val="600"/>
              </a:spcBef>
              <a:spcAft>
                <a:spcPts val="400"/>
              </a:spcAft>
              <a:buFont typeface="Arial" panose="020B0604020202020204" pitchFamily="34" charset="0"/>
              <a:buChar char="‒"/>
            </a:pPr>
            <a:r>
              <a:rPr lang="en-US" dirty="0"/>
              <a:t>Professional organization with a large membership dedicated to the protection of information and systems.</a:t>
            </a:r>
          </a:p>
          <a:p>
            <a:pPr lvl="1" algn="just">
              <a:spcBef>
                <a:spcPts val="600"/>
              </a:spcBef>
              <a:spcAft>
                <a:spcPts val="400"/>
              </a:spcAft>
              <a:buFont typeface="Arial" panose="020B0604020202020204" pitchFamily="34" charset="0"/>
              <a:buChar char="‒"/>
            </a:pPr>
            <a:r>
              <a:rPr lang="en-US" dirty="0"/>
              <a:t>SANS offers a set of certifications called Global Information Assurance Certification (GIAC)‏.</a:t>
            </a:r>
          </a:p>
          <a:p>
            <a:pPr algn="just">
              <a:spcBef>
                <a:spcPts val="600"/>
              </a:spcBef>
              <a:spcAft>
                <a:spcPts val="400"/>
              </a:spcAft>
            </a:pPr>
            <a:r>
              <a:rPr lang="en-US" dirty="0"/>
              <a:t>ISACA (originally Information Systems Audit and Control Association)‏</a:t>
            </a:r>
          </a:p>
          <a:p>
            <a:pPr lvl="1" algn="just">
              <a:spcBef>
                <a:spcPts val="600"/>
              </a:spcBef>
              <a:spcAft>
                <a:spcPts val="400"/>
              </a:spcAft>
            </a:pPr>
            <a:r>
              <a:rPr lang="en-US" dirty="0"/>
              <a:t>Professional association with focus on auditing, control, and security </a:t>
            </a:r>
          </a:p>
          <a:p>
            <a:pPr lvl="1" algn="just">
              <a:spcBef>
                <a:spcPts val="600"/>
              </a:spcBef>
              <a:spcAft>
                <a:spcPts val="400"/>
              </a:spcAft>
            </a:pPr>
            <a:r>
              <a:rPr lang="en-US" dirty="0"/>
              <a:t>Concentrates on providing IT control practices and standards</a:t>
            </a:r>
          </a:p>
          <a:p>
            <a:pPr lvl="1" algn="just">
              <a:spcBef>
                <a:spcPts val="600"/>
              </a:spcBef>
              <a:spcAft>
                <a:spcPts val="400"/>
              </a:spcAft>
            </a:pPr>
            <a:r>
              <a:rPr lang="en-US" dirty="0"/>
              <a:t>ISACA has a code of ethics for its professionals</a:t>
            </a:r>
          </a:p>
        </p:txBody>
      </p:sp>
    </p:spTree>
    <p:extLst>
      <p:ext uri="{BB962C8B-B14F-4D97-AF65-F5344CB8AC3E}">
        <p14:creationId xmlns:p14="http://schemas.microsoft.com/office/powerpoint/2010/main" val="2099571191"/>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806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806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80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806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8067">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8067">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80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7"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noChangeArrowheads="1"/>
          </p:cNvSpPr>
          <p:nvPr>
            <p:ph type="title"/>
          </p:nvPr>
        </p:nvSpPr>
        <p:spPr/>
        <p:txBody>
          <a:bodyPr>
            <a:noAutofit/>
          </a:bodyPr>
          <a:lstStyle/>
          <a:p>
            <a:r>
              <a:rPr lang="en-US" altLang="en-US" dirty="0"/>
              <a:t>Major IT and InfoSec Professional Organizations (3 of 3)</a:t>
            </a:r>
            <a:endParaRPr lang="en-GB" altLang="en-US" dirty="0"/>
          </a:p>
        </p:txBody>
      </p:sp>
      <p:sp>
        <p:nvSpPr>
          <p:cNvPr id="90115" name="Content Placeholder 5"/>
          <p:cNvSpPr>
            <a:spLocks noGrp="1" noChangeArrowheads="1"/>
          </p:cNvSpPr>
          <p:nvPr>
            <p:ph idx="1"/>
          </p:nvPr>
        </p:nvSpPr>
        <p:spPr>
          <a:xfrm>
            <a:off x="228600" y="1295401"/>
            <a:ext cx="8763000" cy="4267200"/>
          </a:xfrm>
        </p:spPr>
        <p:txBody>
          <a:bodyPr>
            <a:normAutofit fontScale="92500" lnSpcReduction="10000"/>
          </a:bodyPr>
          <a:lstStyle/>
          <a:p>
            <a:pPr algn="just">
              <a:spcBef>
                <a:spcPts val="200"/>
              </a:spcBef>
              <a:spcAft>
                <a:spcPts val="200"/>
              </a:spcAft>
            </a:pPr>
            <a:r>
              <a:rPr lang="en-US" dirty="0"/>
              <a:t>Information Systems Security Association (ISSA)‏</a:t>
            </a:r>
          </a:p>
          <a:p>
            <a:pPr lvl="1" algn="just">
              <a:spcBef>
                <a:spcPts val="200"/>
              </a:spcBef>
              <a:spcAft>
                <a:spcPts val="200"/>
              </a:spcAft>
              <a:buFont typeface="Arial" panose="020B0604020202020204" pitchFamily="34" charset="0"/>
              <a:buChar char="‒"/>
            </a:pPr>
            <a:r>
              <a:rPr lang="en-US" dirty="0"/>
              <a:t>Non-profit society of information security (IS) professionals.</a:t>
            </a:r>
          </a:p>
          <a:p>
            <a:pPr lvl="1" algn="just">
              <a:spcBef>
                <a:spcPts val="200"/>
              </a:spcBef>
              <a:spcAft>
                <a:spcPts val="200"/>
              </a:spcAft>
              <a:buFont typeface="Arial" panose="020B0604020202020204" pitchFamily="34" charset="0"/>
              <a:buChar char="‒"/>
            </a:pPr>
            <a:r>
              <a:rPr lang="en-US" dirty="0"/>
              <a:t>Primary mission to bring together qualified IS practitioners for information exchange and educational development.</a:t>
            </a:r>
          </a:p>
          <a:p>
            <a:pPr lvl="1" algn="just">
              <a:spcBef>
                <a:spcPts val="200"/>
              </a:spcBef>
              <a:spcAft>
                <a:spcPts val="200"/>
              </a:spcAft>
              <a:buFont typeface="Arial" panose="020B0604020202020204" pitchFamily="34" charset="0"/>
              <a:buChar char="‒"/>
            </a:pPr>
            <a:r>
              <a:rPr lang="en-US" dirty="0"/>
              <a:t>Promotes code of ethics similar to (ISC)2, ISACA, and ACM.</a:t>
            </a:r>
          </a:p>
          <a:p>
            <a:pPr algn="just">
              <a:spcBef>
                <a:spcPts val="200"/>
              </a:spcBef>
              <a:spcAft>
                <a:spcPts val="200"/>
              </a:spcAft>
            </a:pPr>
            <a:r>
              <a:rPr lang="en-GB" altLang="en-US" dirty="0"/>
              <a:t>EC-Council</a:t>
            </a:r>
            <a:endParaRPr lang="en-GB" altLang="en-US" dirty="0">
              <a:solidFill>
                <a:srgbClr val="004A78"/>
              </a:solidFill>
            </a:endParaRPr>
          </a:p>
          <a:p>
            <a:pPr lvl="1" algn="just">
              <a:spcBef>
                <a:spcPts val="200"/>
              </a:spcBef>
              <a:spcAft>
                <a:spcPts val="200"/>
              </a:spcAft>
            </a:pPr>
            <a:r>
              <a:rPr lang="en-US" dirty="0"/>
              <a:t>Another security certification organization, with more than 220,000 certified professionals in more than 145 countries. </a:t>
            </a:r>
          </a:p>
          <a:p>
            <a:pPr lvl="1" algn="just">
              <a:spcBef>
                <a:spcPts val="200"/>
              </a:spcBef>
              <a:spcAft>
                <a:spcPts val="200"/>
              </a:spcAft>
            </a:pPr>
            <a:r>
              <a:rPr lang="en-US" dirty="0"/>
              <a:t>Offers a variety of security technical and managerial certifications, building on its renowned Certified Ethical Hacker (CEH) and CCISO certifications.</a:t>
            </a:r>
          </a:p>
          <a:p>
            <a:pPr lvl="1" algn="just">
              <a:spcBef>
                <a:spcPts val="200"/>
              </a:spcBef>
              <a:spcAft>
                <a:spcPts val="200"/>
              </a:spcAft>
            </a:pPr>
            <a:r>
              <a:rPr lang="en-US" dirty="0"/>
              <a:t>Promotes a 19-point code of ethics for certification holders.</a:t>
            </a:r>
          </a:p>
        </p:txBody>
      </p:sp>
    </p:spTree>
    <p:extLst>
      <p:ext uri="{BB962C8B-B14F-4D97-AF65-F5344CB8AC3E}">
        <p14:creationId xmlns:p14="http://schemas.microsoft.com/office/powerpoint/2010/main" val="3646612427"/>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011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011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011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011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011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0115">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0115">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011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5"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CAC15-9AC7-63A9-0A6D-19DFD656F168}"/>
              </a:ext>
            </a:extLst>
          </p:cNvPr>
          <p:cNvSpPr>
            <a:spLocks noGrp="1"/>
          </p:cNvSpPr>
          <p:nvPr>
            <p:ph type="title"/>
          </p:nvPr>
        </p:nvSpPr>
        <p:spPr>
          <a:xfrm>
            <a:off x="45720" y="27709"/>
            <a:ext cx="9052560" cy="734291"/>
          </a:xfrm>
        </p:spPr>
        <p:txBody>
          <a:bodyPr>
            <a:noAutofit/>
          </a:bodyPr>
          <a:lstStyle/>
          <a:p>
            <a:r>
              <a:rPr lang="en-GB" sz="2400" dirty="0"/>
              <a:t>key regulations by region and type (Privacy Law, Security Standard, Sector-Specific, etc.).</a:t>
            </a:r>
          </a:p>
        </p:txBody>
      </p:sp>
      <p:graphicFrame>
        <p:nvGraphicFramePr>
          <p:cNvPr id="4" name="Content Placeholder 3">
            <a:extLst>
              <a:ext uri="{FF2B5EF4-FFF2-40B4-BE49-F238E27FC236}">
                <a16:creationId xmlns:a16="http://schemas.microsoft.com/office/drawing/2014/main" id="{20D549C2-EB7C-723C-06F5-E5A23AC94B31}"/>
              </a:ext>
            </a:extLst>
          </p:cNvPr>
          <p:cNvGraphicFramePr>
            <a:graphicFrameLocks noGrp="1"/>
          </p:cNvGraphicFramePr>
          <p:nvPr>
            <p:ph idx="1"/>
            <p:extLst>
              <p:ext uri="{D42A27DB-BD31-4B8C-83A1-F6EECF244321}">
                <p14:modId xmlns:p14="http://schemas.microsoft.com/office/powerpoint/2010/main" val="4084993818"/>
              </p:ext>
            </p:extLst>
          </p:nvPr>
        </p:nvGraphicFramePr>
        <p:xfrm>
          <a:off x="0" y="890480"/>
          <a:ext cx="9120584" cy="5939473"/>
        </p:xfrm>
        <a:graphic>
          <a:graphicData uri="http://schemas.openxmlformats.org/drawingml/2006/table">
            <a:tbl>
              <a:tblPr firstRow="1" firstCol="1" bandRow="1">
                <a:tableStyleId>{5C22544A-7EE6-4342-B048-85BDC9FD1C3A}</a:tableStyleId>
              </a:tblPr>
              <a:tblGrid>
                <a:gridCol w="916884">
                  <a:extLst>
                    <a:ext uri="{9D8B030D-6E8A-4147-A177-3AD203B41FA5}">
                      <a16:colId xmlns:a16="http://schemas.microsoft.com/office/drawing/2014/main" val="1922251963"/>
                    </a:ext>
                  </a:extLst>
                </a:gridCol>
                <a:gridCol w="1955298">
                  <a:extLst>
                    <a:ext uri="{9D8B030D-6E8A-4147-A177-3AD203B41FA5}">
                      <a16:colId xmlns:a16="http://schemas.microsoft.com/office/drawing/2014/main" val="4153924579"/>
                    </a:ext>
                  </a:extLst>
                </a:gridCol>
                <a:gridCol w="1326182">
                  <a:extLst>
                    <a:ext uri="{9D8B030D-6E8A-4147-A177-3AD203B41FA5}">
                      <a16:colId xmlns:a16="http://schemas.microsoft.com/office/drawing/2014/main" val="3356555094"/>
                    </a:ext>
                  </a:extLst>
                </a:gridCol>
                <a:gridCol w="1640740">
                  <a:extLst>
                    <a:ext uri="{9D8B030D-6E8A-4147-A177-3AD203B41FA5}">
                      <a16:colId xmlns:a16="http://schemas.microsoft.com/office/drawing/2014/main" val="1819227215"/>
                    </a:ext>
                  </a:extLst>
                </a:gridCol>
                <a:gridCol w="2290878">
                  <a:extLst>
                    <a:ext uri="{9D8B030D-6E8A-4147-A177-3AD203B41FA5}">
                      <a16:colId xmlns:a16="http://schemas.microsoft.com/office/drawing/2014/main" val="601471115"/>
                    </a:ext>
                  </a:extLst>
                </a:gridCol>
                <a:gridCol w="990602">
                  <a:extLst>
                    <a:ext uri="{9D8B030D-6E8A-4147-A177-3AD203B41FA5}">
                      <a16:colId xmlns:a16="http://schemas.microsoft.com/office/drawing/2014/main" val="1327056186"/>
                    </a:ext>
                  </a:extLst>
                </a:gridCol>
              </a:tblGrid>
              <a:tr h="210418">
                <a:tc>
                  <a:txBody>
                    <a:bodyPr/>
                    <a:lstStyle/>
                    <a:p>
                      <a:pPr>
                        <a:lnSpc>
                          <a:spcPct val="104000"/>
                        </a:lnSpc>
                        <a:spcAft>
                          <a:spcPts val="800"/>
                        </a:spcAft>
                        <a:buNone/>
                      </a:pPr>
                      <a:r>
                        <a:rPr lang="en-GB" sz="900" kern="150" dirty="0">
                          <a:solidFill>
                            <a:schemeClr val="tx1"/>
                          </a:solidFill>
                          <a:effectLst/>
                        </a:rPr>
                        <a:t>Region</a:t>
                      </a:r>
                      <a:endParaRPr lang="en-GB" sz="9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Name &amp; Acronym</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Type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Key Scope &amp; Jurisdiction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Core Principle / Focus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Official Link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32637009"/>
                  </a:ext>
                </a:extLst>
              </a:tr>
              <a:tr h="371473">
                <a:tc>
                  <a:txBody>
                    <a:bodyPr/>
                    <a:lstStyle/>
                    <a:p>
                      <a:pPr>
                        <a:lnSpc>
                          <a:spcPct val="104000"/>
                        </a:lnSpc>
                        <a:spcAft>
                          <a:spcPts val="800"/>
                        </a:spcAft>
                        <a:buNone/>
                      </a:pPr>
                      <a:r>
                        <a:rPr lang="en-GB" sz="900" kern="150">
                          <a:solidFill>
                            <a:schemeClr val="tx1"/>
                          </a:solidFill>
                          <a:effectLst/>
                        </a:rPr>
                        <a:t>Global Framework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ISO/IEC 27001</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International Security Standard</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Global (Certification)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Establishing an Information Security Management System (ISMS). Risk-based, comprehensive controls.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2">
                            <a:extLst>
                              <a:ext uri="{A12FA001-AC4F-418D-AE19-62706E023703}">
                                <ahyp:hlinkClr xmlns:ahyp="http://schemas.microsoft.com/office/drawing/2018/hyperlinkcolor" val="tx"/>
                              </a:ext>
                            </a:extLst>
                          </a:hlinkClick>
                        </a:rPr>
                        <a:t>ISO Website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53823734"/>
                  </a:ext>
                </a:extLst>
              </a:tr>
              <a:tr h="262247">
                <a:tc>
                  <a:txBody>
                    <a:bodyPr/>
                    <a:lstStyle/>
                    <a:p>
                      <a:pPr>
                        <a:lnSpc>
                          <a:spcPct val="104000"/>
                        </a:lnSpc>
                        <a:spcAft>
                          <a:spcPts val="800"/>
                        </a:spcAft>
                        <a:buNone/>
                      </a:pPr>
                      <a:r>
                        <a:rPr lang="en-GB" sz="900" kern="150">
                          <a:solidFill>
                            <a:schemeClr val="tx1"/>
                          </a:solidFill>
                          <a:effectLst/>
                        </a:rPr>
                        <a:t>Global Framework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NIST Cybersecurity Framework (CSF)</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Voluntary Framework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Global (Widely adopted, especially in US)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Identify, Protect, Detect, Respond, Recover. Risk management and resilience.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3">
                            <a:extLst>
                              <a:ext uri="{A12FA001-AC4F-418D-AE19-62706E023703}">
                                <ahyp:hlinkClr xmlns:ahyp="http://schemas.microsoft.com/office/drawing/2018/hyperlinkcolor" val="tx"/>
                              </a:ext>
                            </a:extLst>
                          </a:hlinkClick>
                        </a:rPr>
                        <a:t>NIST CSF Website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11835666"/>
                  </a:ext>
                </a:extLst>
              </a:tr>
              <a:tr h="371842">
                <a:tc>
                  <a:txBody>
                    <a:bodyPr/>
                    <a:lstStyle/>
                    <a:p>
                      <a:pPr>
                        <a:lnSpc>
                          <a:spcPct val="104000"/>
                        </a:lnSpc>
                        <a:spcAft>
                          <a:spcPts val="800"/>
                        </a:spcAft>
                        <a:buNone/>
                      </a:pPr>
                      <a:r>
                        <a:rPr lang="en-GB" sz="900" kern="150">
                          <a:solidFill>
                            <a:schemeClr val="tx1"/>
                          </a:solidFill>
                          <a:effectLst/>
                        </a:rPr>
                        <a:t>European Union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General Data Protection Regulation (GDPR)</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EU &amp; EEA; extraterritorial (any co. processing EU data)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Lawful processing, data subject rights, privacy by design, breach notification.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4">
                            <a:extLst>
                              <a:ext uri="{A12FA001-AC4F-418D-AE19-62706E023703}">
                                <ahyp:hlinkClr xmlns:ahyp="http://schemas.microsoft.com/office/drawing/2018/hyperlinkcolor" val="tx"/>
                              </a:ext>
                            </a:extLst>
                          </a:hlinkClick>
                        </a:rPr>
                        <a:t>EUR-Lex</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60161961"/>
                  </a:ext>
                </a:extLst>
              </a:tr>
              <a:tr h="101996">
                <a:tc>
                  <a:txBody>
                    <a:bodyPr/>
                    <a:lstStyle/>
                    <a:p>
                      <a:pPr>
                        <a:lnSpc>
                          <a:spcPct val="104000"/>
                        </a:lnSpc>
                        <a:spcAft>
                          <a:spcPts val="800"/>
                        </a:spcAft>
                        <a:buNone/>
                      </a:pPr>
                      <a:r>
                        <a:rPr lang="en-GB" sz="900" kern="150">
                          <a:solidFill>
                            <a:schemeClr val="tx1"/>
                          </a:solidFill>
                          <a:effectLst/>
                        </a:rPr>
                        <a:t>European Union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Network and Information Systems Directive 2 (NIS2)</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Cybersecurity Directive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EU Member States (critical sectors)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Improves resilience &amp; incident reporting across essential sectors (energy, transport, health, etc.).</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5">
                            <a:extLst>
                              <a:ext uri="{A12FA001-AC4F-418D-AE19-62706E023703}">
                                <ahyp:hlinkClr xmlns:ahyp="http://schemas.microsoft.com/office/drawing/2018/hyperlinkcolor" val="tx"/>
                              </a:ext>
                            </a:extLst>
                          </a:hlinkClick>
                        </a:rPr>
                        <a:t>EUR-Lex</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53047109"/>
                  </a:ext>
                </a:extLst>
              </a:tr>
              <a:tr h="335283">
                <a:tc>
                  <a:txBody>
                    <a:bodyPr/>
                    <a:lstStyle/>
                    <a:p>
                      <a:pPr>
                        <a:lnSpc>
                          <a:spcPct val="104000"/>
                        </a:lnSpc>
                        <a:spcAft>
                          <a:spcPts val="800"/>
                        </a:spcAft>
                        <a:buNone/>
                      </a:pPr>
                      <a:r>
                        <a:rPr lang="en-GB" sz="900" kern="150">
                          <a:solidFill>
                            <a:schemeClr val="tx1"/>
                          </a:solidFill>
                          <a:effectLst/>
                        </a:rPr>
                        <a:t>European Union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Digital Operational Resilience Act (DORA)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Sector-Specific (Finance)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EU Financial Sector</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Ensures the financial sector can withstand ICT-related disruptions.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6">
                            <a:extLst>
                              <a:ext uri="{A12FA001-AC4F-418D-AE19-62706E023703}">
                                <ahyp:hlinkClr xmlns:ahyp="http://schemas.microsoft.com/office/drawing/2018/hyperlinkcolor" val="tx"/>
                              </a:ext>
                            </a:extLst>
                          </a:hlinkClick>
                        </a:rPr>
                        <a:t>EUR-Lex</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14860379"/>
                  </a:ext>
                </a:extLst>
              </a:tr>
              <a:tr h="292847">
                <a:tc>
                  <a:txBody>
                    <a:bodyPr/>
                    <a:lstStyle/>
                    <a:p>
                      <a:pPr>
                        <a:lnSpc>
                          <a:spcPct val="104000"/>
                        </a:lnSpc>
                        <a:spcAft>
                          <a:spcPts val="800"/>
                        </a:spcAft>
                        <a:buNone/>
                      </a:pPr>
                      <a:r>
                        <a:rPr lang="en-GB" sz="900" kern="150">
                          <a:solidFill>
                            <a:schemeClr val="tx1"/>
                          </a:solidFill>
                          <a:effectLst/>
                        </a:rPr>
                        <a:t>United Kingdom</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UK GDPR &amp; Data Protection Act 2018</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United Kingdom</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Largely mirrors EU GDPR but is a separate UK law post-Brexit.</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7">
                            <a:extLst>
                              <a:ext uri="{A12FA001-AC4F-418D-AE19-62706E023703}">
                                <ahyp:hlinkClr xmlns:ahyp="http://schemas.microsoft.com/office/drawing/2018/hyperlinkcolor" val="tx"/>
                              </a:ext>
                            </a:extLst>
                          </a:hlinkClick>
                        </a:rPr>
                        <a:t>ICO UK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41144669"/>
                  </a:ext>
                </a:extLst>
              </a:tr>
              <a:tr h="472848">
                <a:tc>
                  <a:txBody>
                    <a:bodyPr/>
                    <a:lstStyle/>
                    <a:p>
                      <a:pPr>
                        <a:lnSpc>
                          <a:spcPct val="104000"/>
                        </a:lnSpc>
                        <a:spcAft>
                          <a:spcPts val="800"/>
                        </a:spcAft>
                        <a:buNone/>
                      </a:pPr>
                      <a:r>
                        <a:rPr lang="en-GB" sz="900" kern="150">
                          <a:solidFill>
                            <a:schemeClr val="tx1"/>
                          </a:solidFill>
                          <a:effectLst/>
                        </a:rPr>
                        <a:t>United States (Federal)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NIST SP 800-53</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Security Control Catalog</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U.S. Federal Agencies; widely used as a benchmark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Provides a catalog of security and privacy controls for all federal information systems.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8">
                            <a:extLst>
                              <a:ext uri="{A12FA001-AC4F-418D-AE19-62706E023703}">
                                <ahyp:hlinkClr xmlns:ahyp="http://schemas.microsoft.com/office/drawing/2018/hyperlinkcolor" val="tx"/>
                              </a:ext>
                            </a:extLst>
                          </a:hlinkClick>
                        </a:rPr>
                        <a:t>NIST SP 800-53</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8046216"/>
                  </a:ext>
                </a:extLst>
              </a:tr>
              <a:tr h="322916">
                <a:tc>
                  <a:txBody>
                    <a:bodyPr/>
                    <a:lstStyle/>
                    <a:p>
                      <a:pPr>
                        <a:lnSpc>
                          <a:spcPct val="104000"/>
                        </a:lnSpc>
                        <a:spcAft>
                          <a:spcPts val="800"/>
                        </a:spcAft>
                        <a:buNone/>
                      </a:pPr>
                      <a:r>
                        <a:rPr lang="en-GB" sz="900" kern="150" dirty="0">
                          <a:solidFill>
                            <a:schemeClr val="tx1"/>
                          </a:solidFill>
                          <a:effectLst/>
                        </a:rPr>
                        <a:t>United States (State)</a:t>
                      </a:r>
                      <a:endParaRPr lang="en-GB" sz="9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California Consumer Privacy Act (CCPA/CPRA)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California, USA; extraterritorial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Consumer rights to know, delete, and opt-out of sale of personal information.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9">
                            <a:extLst>
                              <a:ext uri="{A12FA001-AC4F-418D-AE19-62706E023703}">
                                <ahyp:hlinkClr xmlns:ahyp="http://schemas.microsoft.com/office/drawing/2018/hyperlinkcolor" val="tx"/>
                              </a:ext>
                            </a:extLst>
                          </a:hlinkClick>
                        </a:rPr>
                        <a:t>State of 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75421110"/>
                  </a:ext>
                </a:extLst>
              </a:tr>
              <a:tr h="356311">
                <a:tc>
                  <a:txBody>
                    <a:bodyPr/>
                    <a:lstStyle/>
                    <a:p>
                      <a:pPr>
                        <a:lnSpc>
                          <a:spcPct val="104000"/>
                        </a:lnSpc>
                        <a:spcAft>
                          <a:spcPts val="800"/>
                        </a:spcAft>
                        <a:buNone/>
                      </a:pPr>
                      <a:r>
                        <a:rPr lang="en-GB" sz="900" kern="150">
                          <a:solidFill>
                            <a:schemeClr val="tx1"/>
                          </a:solidFill>
                          <a:effectLst/>
                        </a:rPr>
                        <a:t>China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Personal Information Protection Law (PIPL)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China; extraterritorial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Similar to GDPR: consent, data minimization, rights to access/correct/delete. Data localization.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0">
                            <a:extLst>
                              <a:ext uri="{A12FA001-AC4F-418D-AE19-62706E023703}">
                                <ahyp:hlinkClr xmlns:ahyp="http://schemas.microsoft.com/office/drawing/2018/hyperlinkcolor" val="tx"/>
                              </a:ext>
                            </a:extLst>
                          </a:hlinkClick>
                        </a:rPr>
                        <a:t>China Law Translate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13546524"/>
                  </a:ext>
                </a:extLst>
              </a:tr>
              <a:tr h="323285">
                <a:tc>
                  <a:txBody>
                    <a:bodyPr/>
                    <a:lstStyle/>
                    <a:p>
                      <a:pPr>
                        <a:lnSpc>
                          <a:spcPct val="104000"/>
                        </a:lnSpc>
                        <a:spcAft>
                          <a:spcPts val="800"/>
                        </a:spcAft>
                        <a:buNone/>
                      </a:pPr>
                      <a:r>
                        <a:rPr lang="en-GB" sz="900" kern="150">
                          <a:solidFill>
                            <a:schemeClr val="tx1"/>
                          </a:solidFill>
                          <a:effectLst/>
                        </a:rPr>
                        <a:t>China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Cybersecurity Law (CSL)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Cybersecurity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China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Multi-level protection scheme (MLPS), data localization, and critical information infrastructure (CII) protection.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1">
                            <a:extLst>
                              <a:ext uri="{A12FA001-AC4F-418D-AE19-62706E023703}">
                                <ahyp:hlinkClr xmlns:ahyp="http://schemas.microsoft.com/office/drawing/2018/hyperlinkcolor" val="tx"/>
                              </a:ext>
                            </a:extLst>
                          </a:hlinkClick>
                        </a:rPr>
                        <a:t>NPC China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37740486"/>
                  </a:ext>
                </a:extLst>
              </a:tr>
              <a:tr h="196681">
                <a:tc>
                  <a:txBody>
                    <a:bodyPr/>
                    <a:lstStyle/>
                    <a:p>
                      <a:pPr>
                        <a:lnSpc>
                          <a:spcPct val="104000"/>
                        </a:lnSpc>
                        <a:spcAft>
                          <a:spcPts val="800"/>
                        </a:spcAft>
                        <a:buNone/>
                      </a:pPr>
                      <a:r>
                        <a:rPr lang="en-GB" sz="900" kern="150">
                          <a:solidFill>
                            <a:schemeClr val="tx1"/>
                          </a:solidFill>
                          <a:effectLst/>
                        </a:rPr>
                        <a:t>South America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Lei Geral de Proteção de Dados (LGPD)</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Brazil; extraterritorial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Heavily inspired by GDPR. Establishes principles, rights, and legal bases for data processing.</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2">
                            <a:extLst>
                              <a:ext uri="{A12FA001-AC4F-418D-AE19-62706E023703}">
                                <ahyp:hlinkClr xmlns:ahyp="http://schemas.microsoft.com/office/drawing/2018/hyperlinkcolor" val="tx"/>
                              </a:ext>
                            </a:extLst>
                          </a:hlinkClick>
                        </a:rPr>
                        <a:t>Planalto (PT)</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34232843"/>
                  </a:ext>
                </a:extLst>
              </a:tr>
              <a:tr h="181033">
                <a:tc>
                  <a:txBody>
                    <a:bodyPr/>
                    <a:lstStyle/>
                    <a:p>
                      <a:pPr>
                        <a:lnSpc>
                          <a:spcPct val="104000"/>
                        </a:lnSpc>
                        <a:spcAft>
                          <a:spcPts val="800"/>
                        </a:spcAft>
                        <a:buNone/>
                      </a:pPr>
                      <a:r>
                        <a:rPr lang="en-GB" sz="900" kern="150">
                          <a:solidFill>
                            <a:schemeClr val="tx1"/>
                          </a:solidFill>
                          <a:effectLst/>
                        </a:rPr>
                        <a:t>Africa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Protection of Personal Information Act (POPIA)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South Africa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Conditions for lawful processing, regulator established, rights of data subjects.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3">
                            <a:extLst>
                              <a:ext uri="{A12FA001-AC4F-418D-AE19-62706E023703}">
                                <ahyp:hlinkClr xmlns:ahyp="http://schemas.microsoft.com/office/drawing/2018/hyperlinkcolor" val="tx"/>
                              </a:ext>
                            </a:extLst>
                          </a:hlinkClick>
                        </a:rPr>
                        <a:t>SA Govt.</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6788274"/>
                  </a:ext>
                </a:extLst>
              </a:tr>
              <a:tr h="214428">
                <a:tc>
                  <a:txBody>
                    <a:bodyPr/>
                    <a:lstStyle/>
                    <a:p>
                      <a:pPr>
                        <a:lnSpc>
                          <a:spcPct val="104000"/>
                        </a:lnSpc>
                        <a:spcAft>
                          <a:spcPts val="800"/>
                        </a:spcAft>
                        <a:buNone/>
                      </a:pPr>
                      <a:r>
                        <a:rPr lang="en-GB" sz="900" kern="150">
                          <a:solidFill>
                            <a:schemeClr val="tx1"/>
                          </a:solidFill>
                          <a:effectLst/>
                        </a:rPr>
                        <a:t>Caribbean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Data Protection Act, 2020</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Jamaica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Governs the collection, use, and disclosure of personal information by organizations.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4">
                            <a:extLst>
                              <a:ext uri="{A12FA001-AC4F-418D-AE19-62706E023703}">
                                <ahyp:hlinkClr xmlns:ahyp="http://schemas.microsoft.com/office/drawing/2018/hyperlinkcolor" val="tx"/>
                              </a:ext>
                            </a:extLst>
                          </a:hlinkClick>
                        </a:rPr>
                        <a:t>JIS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73579648"/>
                  </a:ext>
                </a:extLst>
              </a:tr>
              <a:tr h="335283">
                <a:tc>
                  <a:txBody>
                    <a:bodyPr/>
                    <a:lstStyle/>
                    <a:p>
                      <a:pPr>
                        <a:lnSpc>
                          <a:spcPct val="104000"/>
                        </a:lnSpc>
                        <a:spcAft>
                          <a:spcPts val="800"/>
                        </a:spcAft>
                        <a:buNone/>
                      </a:pPr>
                      <a:r>
                        <a:rPr lang="en-GB" sz="900" kern="150">
                          <a:solidFill>
                            <a:schemeClr val="tx1"/>
                          </a:solidFill>
                          <a:effectLst/>
                        </a:rPr>
                        <a:t>Sector-Specific (Global)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Payment Card Industry Data Security Standard (PCI DSS)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Sector-Specific (Finance)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Global (Any org handling card data)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12 requirements to secure credit cardholder data.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dirty="0">
                          <a:solidFill>
                            <a:schemeClr val="tx1"/>
                          </a:solidFill>
                          <a:effectLst/>
                          <a:hlinkClick r:id="rId15">
                            <a:extLst>
                              <a:ext uri="{A12FA001-AC4F-418D-AE19-62706E023703}">
                                <ahyp:hlinkClr xmlns:ahyp="http://schemas.microsoft.com/office/drawing/2018/hyperlinkcolor" val="tx"/>
                              </a:ext>
                            </a:extLst>
                          </a:hlinkClick>
                        </a:rPr>
                        <a:t>PCI SSC</a:t>
                      </a:r>
                      <a:endParaRPr lang="en-GB" sz="9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88425867"/>
                  </a:ext>
                </a:extLst>
              </a:tr>
            </a:tbl>
          </a:graphicData>
        </a:graphic>
      </p:graphicFrame>
    </p:spTree>
    <p:extLst>
      <p:ext uri="{BB962C8B-B14F-4D97-AF65-F5344CB8AC3E}">
        <p14:creationId xmlns:p14="http://schemas.microsoft.com/office/powerpoint/2010/main" val="6318694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p:txBody>
          <a:bodyPr/>
          <a:lstStyle/>
          <a:p>
            <a:r>
              <a:rPr lang="en-GB" dirty="0"/>
              <a:t>Focus on:</a:t>
            </a:r>
          </a:p>
          <a:p>
            <a:pPr lvl="1"/>
            <a:r>
              <a:rPr lang="en-GB" dirty="0"/>
              <a:t>Planning for Security</a:t>
            </a:r>
          </a:p>
        </p:txBody>
      </p:sp>
    </p:spTree>
    <p:extLst>
      <p:ext uri="{BB962C8B-B14F-4D97-AF65-F5344CB8AC3E}">
        <p14:creationId xmlns:p14="http://schemas.microsoft.com/office/powerpoint/2010/main" val="619259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p:cNvSpPr>
            <a:spLocks noGrp="1" noChangeArrowheads="1"/>
          </p:cNvSpPr>
          <p:nvPr>
            <p:ph type="title"/>
          </p:nvPr>
        </p:nvSpPr>
        <p:spPr>
          <a:xfrm>
            <a:off x="45720" y="27709"/>
            <a:ext cx="9052560" cy="505691"/>
          </a:xfrm>
        </p:spPr>
        <p:txBody>
          <a:bodyPr>
            <a:normAutofit fontScale="90000"/>
          </a:bodyPr>
          <a:lstStyle/>
          <a:p>
            <a:r>
              <a:rPr lang="en-GB" altLang="en-US" dirty="0"/>
              <a:t>Summary</a:t>
            </a:r>
          </a:p>
        </p:txBody>
      </p:sp>
      <p:sp>
        <p:nvSpPr>
          <p:cNvPr id="102403" name="Content Placeholder 5"/>
          <p:cNvSpPr>
            <a:spLocks noGrp="1" noChangeArrowheads="1"/>
          </p:cNvSpPr>
          <p:nvPr>
            <p:ph idx="1"/>
          </p:nvPr>
        </p:nvSpPr>
        <p:spPr>
          <a:xfrm>
            <a:off x="190500" y="685800"/>
            <a:ext cx="8763000" cy="5029200"/>
          </a:xfrm>
        </p:spPr>
        <p:txBody>
          <a:bodyPr>
            <a:normAutofit fontScale="70000" lnSpcReduction="20000"/>
          </a:bodyPr>
          <a:lstStyle/>
          <a:p>
            <a:pPr algn="just"/>
            <a:r>
              <a:rPr lang="en-GB" altLang="en-US" dirty="0"/>
              <a:t>Laws: rules that mandate or prohibit certain behaviour in society; drawn from ethics</a:t>
            </a:r>
          </a:p>
          <a:p>
            <a:pPr algn="just"/>
            <a:r>
              <a:rPr lang="en-GB" altLang="en-US" dirty="0"/>
              <a:t>Ethics: define socially acceptable behaviours, based on cultural mores (fixed moral attitudes or customs of a particular group)</a:t>
            </a:r>
            <a:r>
              <a:rPr lang="ar-SA" altLang="en-US" dirty="0"/>
              <a:t>‏</a:t>
            </a:r>
            <a:endParaRPr lang="en-GB" altLang="en-US" dirty="0"/>
          </a:p>
          <a:p>
            <a:pPr algn="just"/>
            <a:r>
              <a:rPr lang="en-GB" altLang="en-US" dirty="0"/>
              <a:t>Types of law: civil, criminal, private, and public</a:t>
            </a:r>
          </a:p>
          <a:p>
            <a:pPr algn="just"/>
            <a:r>
              <a:rPr lang="en-GB" altLang="en-US" dirty="0"/>
              <a:t>Relevant U.S. laws:</a:t>
            </a:r>
          </a:p>
          <a:p>
            <a:pPr lvl="1" algn="just"/>
            <a:r>
              <a:rPr lang="en-GB" altLang="en-US" dirty="0"/>
              <a:t>Computer Fraud and Abuse Act of 1986 (CFA Act)</a:t>
            </a:r>
            <a:r>
              <a:rPr lang="ar-SA" altLang="en-US" dirty="0"/>
              <a:t>‏</a:t>
            </a:r>
            <a:endParaRPr lang="en-GB" altLang="en-US" dirty="0"/>
          </a:p>
          <a:p>
            <a:pPr lvl="1" algn="just"/>
            <a:r>
              <a:rPr lang="en-GB" altLang="en-US" dirty="0"/>
              <a:t>National Information Infrastructure Protection Act of 1996</a:t>
            </a:r>
          </a:p>
          <a:p>
            <a:pPr lvl="1" algn="just"/>
            <a:r>
              <a:rPr lang="en-GB" altLang="en-US" dirty="0"/>
              <a:t>USA PATRIOT Act of 2001</a:t>
            </a:r>
          </a:p>
          <a:p>
            <a:pPr lvl="1" algn="just"/>
            <a:r>
              <a:rPr lang="en-GB" altLang="en-US" dirty="0"/>
              <a:t>USA PATRIOT Improvement and Reauthorization Act</a:t>
            </a:r>
          </a:p>
          <a:p>
            <a:pPr lvl="1" algn="just"/>
            <a:r>
              <a:rPr lang="en-GB" altLang="en-US" dirty="0"/>
              <a:t>USA FREEDOM Act of 2015</a:t>
            </a:r>
          </a:p>
          <a:p>
            <a:pPr lvl="1" algn="just"/>
            <a:r>
              <a:rPr lang="en-GB" altLang="en-US" dirty="0"/>
              <a:t>Computer Security Act of 1987</a:t>
            </a:r>
          </a:p>
          <a:p>
            <a:pPr lvl="1" algn="just"/>
            <a:r>
              <a:rPr lang="en-US" dirty="0"/>
              <a:t>Fraud and Related Activity in Connection with Identification Documents, Authentication Features, and Information Act (Title 18, U.S.C. § 1028)</a:t>
            </a:r>
            <a:endParaRPr lang="en-GB" altLang="en-US" dirty="0"/>
          </a:p>
          <a:p>
            <a:pPr algn="just"/>
            <a:r>
              <a:rPr lang="en-GB" altLang="en-US" dirty="0"/>
              <a:t>Many organizations have codes of conduct and/or codes of ethics. </a:t>
            </a:r>
          </a:p>
          <a:p>
            <a:pPr algn="just"/>
            <a:r>
              <a:rPr lang="en-GB" altLang="en-US" dirty="0"/>
              <a:t>Organization increases liability if it refuses to take measures known as due care.</a:t>
            </a:r>
          </a:p>
          <a:p>
            <a:pPr algn="just"/>
            <a:r>
              <a:rPr lang="en-GB" altLang="en-US" dirty="0"/>
              <a:t>Due diligence requires that organizations make a valid effort to protect others and continually maintain that effort.</a:t>
            </a:r>
          </a:p>
          <a:p>
            <a:pPr algn="just"/>
            <a:endParaRPr lang="en-GB" altLang="en-US" dirty="0"/>
          </a:p>
        </p:txBody>
      </p:sp>
    </p:spTree>
    <p:extLst>
      <p:ext uri="{BB962C8B-B14F-4D97-AF65-F5344CB8AC3E}">
        <p14:creationId xmlns:p14="http://schemas.microsoft.com/office/powerpoint/2010/main" val="317655323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Sampl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5634</TotalTime>
  <Words>6098</Words>
  <Application>Microsoft Office PowerPoint</Application>
  <PresentationFormat>On-screen Show (4:3)</PresentationFormat>
  <Paragraphs>613</Paragraphs>
  <Slides>37</Slides>
  <Notes>29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Courier New</vt:lpstr>
      <vt:lpstr>Lucida Sans Unicode</vt:lpstr>
      <vt:lpstr>Times New Roman</vt:lpstr>
      <vt:lpstr>Wingdings</vt:lpstr>
      <vt:lpstr>Sample</vt:lpstr>
      <vt:lpstr>Legal, Ethical, and Professional Issues in Data/Information Security  </vt:lpstr>
      <vt:lpstr>Learning Objectives</vt:lpstr>
      <vt:lpstr>Introduction</vt:lpstr>
      <vt:lpstr>Law and Ethics in Information Security</vt:lpstr>
      <vt:lpstr>Organizational Liability and the Need for Counsel</vt:lpstr>
      <vt:lpstr>Policy Versus Law</vt:lpstr>
      <vt:lpstr>Knowledge Check Activity</vt:lpstr>
      <vt:lpstr>Types of Law</vt:lpstr>
      <vt:lpstr>General Computer Crime Laws</vt:lpstr>
      <vt:lpstr>Privacy</vt:lpstr>
      <vt:lpstr>Information Aggregation</vt:lpstr>
      <vt:lpstr>Knowledge Check</vt:lpstr>
      <vt:lpstr>Identity Theft</vt:lpstr>
      <vt:lpstr>Export and Espionage Laws</vt:lpstr>
      <vt:lpstr>Knowledge Check Activity</vt:lpstr>
      <vt:lpstr>Financial Reporting</vt:lpstr>
      <vt:lpstr>Payment Card Industry Data Security Standards (PCI DSS)</vt:lpstr>
      <vt:lpstr>International Laws and Legal Bodies</vt:lpstr>
      <vt:lpstr>U.K. Computer Security Laws</vt:lpstr>
      <vt:lpstr>Council of Europe Convention on Cybercrime</vt:lpstr>
      <vt:lpstr>WTO and the Agreement on Trade-Related Aspects of Intellectual Property Rights</vt:lpstr>
      <vt:lpstr>Digital Millennium Copyright Act (DMCA)‏</vt:lpstr>
      <vt:lpstr>Ethics and Information Security</vt:lpstr>
      <vt:lpstr> The Ten Commandments of Computer Ethics:  The Computer Ethics Institute  </vt:lpstr>
      <vt:lpstr>Ethical Differences Across Cultures</vt:lpstr>
      <vt:lpstr>Ethics and Education</vt:lpstr>
      <vt:lpstr>Deterring Unethical and Illegal Behaviour</vt:lpstr>
      <vt:lpstr>Deterrents to Illegal or Unethical Behaviour</vt:lpstr>
      <vt:lpstr>Codes of Ethics of Professional Organizations</vt:lpstr>
      <vt:lpstr>Professional Organizations of Interest to Information Security Professionals (1 of 2)</vt:lpstr>
      <vt:lpstr>Professional Organizations of Interest to Information Security Professionals (2 of 2)</vt:lpstr>
      <vt:lpstr>Major IT and InfoSec Professional Organizations (1 of 3)</vt:lpstr>
      <vt:lpstr>Major IT and InfoSec Professional Organizations (2 of 3)</vt:lpstr>
      <vt:lpstr>Major IT and InfoSec Professional Organizations (3 of 3)</vt:lpstr>
      <vt:lpstr>key regulations by region and type (Privacy Law, Security Standard, Sector-Specific, etc.).</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3: Legal, Ethical, and Professional Issues in Information Security</dc:title>
  <dc:creator>Whitman</dc:creator>
  <cp:lastModifiedBy>Dr Carlene Campbell</cp:lastModifiedBy>
  <cp:revision>306</cp:revision>
  <cp:lastPrinted>2017-03-09T12:30:14Z</cp:lastPrinted>
  <dcterms:created xsi:type="dcterms:W3CDTF">2007-02-15T20:50:52Z</dcterms:created>
  <dcterms:modified xsi:type="dcterms:W3CDTF">2025-10-05T18:23:06Z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