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6" r:id="rId8"/>
    <p:sldId id="264" r:id="rId9"/>
    <p:sldId id="263" r:id="rId10"/>
    <p:sldId id="265" r:id="rId11"/>
    <p:sldId id="267" r:id="rId12"/>
    <p:sldId id="268" r:id="rId13"/>
    <p:sldId id="269" r:id="rId14"/>
    <p:sldId id="270" r:id="rId15"/>
    <p:sldId id="271" r:id="rId16"/>
    <p:sldId id="25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1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E256ED-DF13-4ECE-A680-BA7E3487525C}" type="doc">
      <dgm:prSet loTypeId="urn:microsoft.com/office/officeart/2005/8/layout/cycle3" loCatId="cycle" qsTypeId="urn:microsoft.com/office/officeart/2005/8/quickstyle/simple1" qsCatId="simple" csTypeId="urn:microsoft.com/office/officeart/2005/8/colors/colorful1" csCatId="colorful" phldr="1"/>
      <dgm:spPr/>
      <dgm:t>
        <a:bodyPr/>
        <a:lstStyle/>
        <a:p>
          <a:endParaRPr lang="en-US"/>
        </a:p>
      </dgm:t>
    </dgm:pt>
    <dgm:pt modelId="{AAE569E1-54A5-443E-A531-B4CA27EE1FCD}">
      <dgm:prSet/>
      <dgm:spPr/>
      <dgm:t>
        <a:bodyPr/>
        <a:lstStyle/>
        <a:p>
          <a:r>
            <a:rPr lang="en-GB"/>
            <a:t>Content Page</a:t>
          </a:r>
          <a:endParaRPr lang="en-US"/>
        </a:p>
      </dgm:t>
    </dgm:pt>
    <dgm:pt modelId="{2F7A53E0-A96D-4449-9EEF-F930FBF70A53}" type="parTrans" cxnId="{A73397FD-7E72-425D-9F90-98A7DACB549E}">
      <dgm:prSet/>
      <dgm:spPr/>
      <dgm:t>
        <a:bodyPr/>
        <a:lstStyle/>
        <a:p>
          <a:endParaRPr lang="en-US"/>
        </a:p>
      </dgm:t>
    </dgm:pt>
    <dgm:pt modelId="{AA48EBE3-F5D3-45E8-B5CB-4E4DB8E30BBF}" type="sibTrans" cxnId="{A73397FD-7E72-425D-9F90-98A7DACB549E}">
      <dgm:prSet/>
      <dgm:spPr/>
      <dgm:t>
        <a:bodyPr/>
        <a:lstStyle/>
        <a:p>
          <a:endParaRPr lang="en-US"/>
        </a:p>
      </dgm:t>
    </dgm:pt>
    <dgm:pt modelId="{53D88FD1-0BDC-41F2-8997-A9C61B126B9D}">
      <dgm:prSet/>
      <dgm:spPr/>
      <dgm:t>
        <a:bodyPr/>
        <a:lstStyle/>
        <a:p>
          <a:r>
            <a:rPr lang="en-GB" dirty="0"/>
            <a:t>Introduction</a:t>
          </a:r>
          <a:endParaRPr lang="en-US" dirty="0"/>
        </a:p>
      </dgm:t>
    </dgm:pt>
    <dgm:pt modelId="{17CCF0E0-1207-41A9-A423-BEB7C2DFB5AC}" type="parTrans" cxnId="{561E5C7A-7D5F-41CE-B027-E58FC5289B36}">
      <dgm:prSet/>
      <dgm:spPr/>
      <dgm:t>
        <a:bodyPr/>
        <a:lstStyle/>
        <a:p>
          <a:endParaRPr lang="en-US"/>
        </a:p>
      </dgm:t>
    </dgm:pt>
    <dgm:pt modelId="{BA7131D8-74F5-4442-B765-FC4C9A82A485}" type="sibTrans" cxnId="{561E5C7A-7D5F-41CE-B027-E58FC5289B36}">
      <dgm:prSet/>
      <dgm:spPr/>
      <dgm:t>
        <a:bodyPr/>
        <a:lstStyle/>
        <a:p>
          <a:endParaRPr lang="en-US"/>
        </a:p>
      </dgm:t>
    </dgm:pt>
    <dgm:pt modelId="{667CFA3D-8CC9-47BD-ADE4-38F10E032922}">
      <dgm:prSet/>
      <dgm:spPr/>
      <dgm:t>
        <a:bodyPr/>
        <a:lstStyle/>
        <a:p>
          <a:r>
            <a:rPr lang="en-GB" dirty="0"/>
            <a:t>Definitions of some of the key terms</a:t>
          </a:r>
          <a:endParaRPr lang="en-US" dirty="0"/>
        </a:p>
      </dgm:t>
    </dgm:pt>
    <dgm:pt modelId="{58B507B1-6FF1-4E6F-9A22-32215E24E167}" type="parTrans" cxnId="{08141BD9-5129-430D-90EC-12435B551015}">
      <dgm:prSet/>
      <dgm:spPr/>
      <dgm:t>
        <a:bodyPr/>
        <a:lstStyle/>
        <a:p>
          <a:endParaRPr lang="en-US"/>
        </a:p>
      </dgm:t>
    </dgm:pt>
    <dgm:pt modelId="{1A82444E-C421-4880-9C27-E7215A6CB354}" type="sibTrans" cxnId="{08141BD9-5129-430D-90EC-12435B551015}">
      <dgm:prSet/>
      <dgm:spPr/>
      <dgm:t>
        <a:bodyPr/>
        <a:lstStyle/>
        <a:p>
          <a:endParaRPr lang="en-US"/>
        </a:p>
      </dgm:t>
    </dgm:pt>
    <dgm:pt modelId="{C5EC00B3-DB90-49F7-8342-DA78A1FE3298}">
      <dgm:prSet/>
      <dgm:spPr/>
      <dgm:t>
        <a:bodyPr/>
        <a:lstStyle/>
        <a:p>
          <a:r>
            <a:rPr lang="en-GB" dirty="0"/>
            <a:t>Introduce Topic</a:t>
          </a:r>
          <a:endParaRPr lang="en-US" dirty="0"/>
        </a:p>
      </dgm:t>
    </dgm:pt>
    <dgm:pt modelId="{47E00A7D-DC0D-4151-9D99-1472D5F0A895}" type="parTrans" cxnId="{B5835345-9018-4FFF-9741-29816B7FA631}">
      <dgm:prSet/>
      <dgm:spPr/>
      <dgm:t>
        <a:bodyPr/>
        <a:lstStyle/>
        <a:p>
          <a:endParaRPr lang="en-US"/>
        </a:p>
      </dgm:t>
    </dgm:pt>
    <dgm:pt modelId="{F6A88064-0CF6-4BF1-96E3-B204CEEA5E32}" type="sibTrans" cxnId="{B5835345-9018-4FFF-9741-29816B7FA631}">
      <dgm:prSet/>
      <dgm:spPr/>
      <dgm:t>
        <a:bodyPr/>
        <a:lstStyle/>
        <a:p>
          <a:endParaRPr lang="en-US"/>
        </a:p>
      </dgm:t>
    </dgm:pt>
    <dgm:pt modelId="{A5942427-299A-4F18-87ED-8E2B296B5AB2}">
      <dgm:prSet/>
      <dgm:spPr/>
      <dgm:t>
        <a:bodyPr/>
        <a:lstStyle/>
        <a:p>
          <a:r>
            <a:rPr lang="en-GB"/>
            <a:t>Advisory Group Presentation</a:t>
          </a:r>
          <a:endParaRPr lang="en-US"/>
        </a:p>
      </dgm:t>
    </dgm:pt>
    <dgm:pt modelId="{5494A549-7063-4EFB-B263-73D3DB2969D7}" type="parTrans" cxnId="{92032BD7-FC7E-465D-BE2E-D32C9E4C7CD7}">
      <dgm:prSet/>
      <dgm:spPr/>
      <dgm:t>
        <a:bodyPr/>
        <a:lstStyle/>
        <a:p>
          <a:endParaRPr lang="en-US"/>
        </a:p>
      </dgm:t>
    </dgm:pt>
    <dgm:pt modelId="{DCC92C16-918D-4373-B203-89DC3B2D3DB9}" type="sibTrans" cxnId="{92032BD7-FC7E-465D-BE2E-D32C9E4C7CD7}">
      <dgm:prSet/>
      <dgm:spPr/>
      <dgm:t>
        <a:bodyPr/>
        <a:lstStyle/>
        <a:p>
          <a:endParaRPr lang="en-US"/>
        </a:p>
      </dgm:t>
    </dgm:pt>
    <dgm:pt modelId="{119A0EC2-694B-43A9-83CE-98E3D23044DE}">
      <dgm:prSet/>
      <dgm:spPr/>
      <dgm:t>
        <a:bodyPr/>
        <a:lstStyle/>
        <a:p>
          <a:r>
            <a:rPr lang="en-GB"/>
            <a:t>Youth works Role</a:t>
          </a:r>
          <a:endParaRPr lang="en-US"/>
        </a:p>
      </dgm:t>
    </dgm:pt>
    <dgm:pt modelId="{23AACE71-5B76-41FF-84EF-1E03B30F8EED}" type="parTrans" cxnId="{369BB3F5-9BE8-452D-8377-0ED064B686D6}">
      <dgm:prSet/>
      <dgm:spPr/>
      <dgm:t>
        <a:bodyPr/>
        <a:lstStyle/>
        <a:p>
          <a:endParaRPr lang="en-US"/>
        </a:p>
      </dgm:t>
    </dgm:pt>
    <dgm:pt modelId="{27786F1B-BE7A-48B3-B941-349235F3E789}" type="sibTrans" cxnId="{369BB3F5-9BE8-452D-8377-0ED064B686D6}">
      <dgm:prSet/>
      <dgm:spPr/>
      <dgm:t>
        <a:bodyPr/>
        <a:lstStyle/>
        <a:p>
          <a:endParaRPr lang="en-US"/>
        </a:p>
      </dgm:t>
    </dgm:pt>
    <dgm:pt modelId="{22BAF1A6-D3C9-4D99-B106-2D173FD816AB}">
      <dgm:prSet/>
      <dgm:spPr/>
      <dgm:t>
        <a:bodyPr/>
        <a:lstStyle/>
        <a:p>
          <a:r>
            <a:rPr lang="en-GB" dirty="0"/>
            <a:t>Conclusion</a:t>
          </a:r>
          <a:endParaRPr lang="en-US" dirty="0"/>
        </a:p>
      </dgm:t>
    </dgm:pt>
    <dgm:pt modelId="{9A269DBF-B6C6-4380-9D31-BAE45D775626}" type="parTrans" cxnId="{EDA655D7-5A93-488E-983E-AE58D7C97B41}">
      <dgm:prSet/>
      <dgm:spPr/>
      <dgm:t>
        <a:bodyPr/>
        <a:lstStyle/>
        <a:p>
          <a:endParaRPr lang="en-US"/>
        </a:p>
      </dgm:t>
    </dgm:pt>
    <dgm:pt modelId="{524AFFEA-1423-41A2-9251-F1CB360C61B7}" type="sibTrans" cxnId="{EDA655D7-5A93-488E-983E-AE58D7C97B41}">
      <dgm:prSet/>
      <dgm:spPr/>
      <dgm:t>
        <a:bodyPr/>
        <a:lstStyle/>
        <a:p>
          <a:endParaRPr lang="en-US"/>
        </a:p>
      </dgm:t>
    </dgm:pt>
    <dgm:pt modelId="{8DF68271-95D0-4AD0-96AF-4E392C4E45E2}">
      <dgm:prSet/>
      <dgm:spPr/>
      <dgm:t>
        <a:bodyPr/>
        <a:lstStyle/>
        <a:p>
          <a:r>
            <a:rPr lang="en-GB" dirty="0"/>
            <a:t>Contemporary Issues in society today</a:t>
          </a:r>
          <a:endParaRPr lang="en-US" dirty="0"/>
        </a:p>
      </dgm:t>
    </dgm:pt>
    <dgm:pt modelId="{4DBAE4CF-D01D-4A30-95D6-6BD915BF9012}" type="parTrans" cxnId="{CECFD4D4-851C-40E7-8ADD-0CD064BFA936}">
      <dgm:prSet/>
      <dgm:spPr/>
    </dgm:pt>
    <dgm:pt modelId="{960A8209-F282-4607-A485-8B344A38ACA9}" type="sibTrans" cxnId="{CECFD4D4-851C-40E7-8ADD-0CD064BFA936}">
      <dgm:prSet/>
      <dgm:spPr/>
    </dgm:pt>
    <dgm:pt modelId="{5F8D158E-6CE0-4193-BD95-2E3026C0D9E2}">
      <dgm:prSet/>
      <dgm:spPr/>
      <dgm:t>
        <a:bodyPr/>
        <a:lstStyle/>
        <a:p>
          <a:r>
            <a:rPr lang="en-US" dirty="0"/>
            <a:t>Reference List</a:t>
          </a:r>
        </a:p>
      </dgm:t>
    </dgm:pt>
    <dgm:pt modelId="{B67FB30E-3DC0-4AAF-A6CB-C1C605AA75A9}" type="parTrans" cxnId="{F55F9C4E-A9F3-46B2-A11C-280442C77508}">
      <dgm:prSet/>
      <dgm:spPr/>
    </dgm:pt>
    <dgm:pt modelId="{02577118-8368-4E3F-A744-56C9022FFD42}" type="sibTrans" cxnId="{F55F9C4E-A9F3-46B2-A11C-280442C77508}">
      <dgm:prSet/>
      <dgm:spPr/>
    </dgm:pt>
    <dgm:pt modelId="{192EE409-58C3-4CD6-A3CB-147D5B1E27A9}" type="pres">
      <dgm:prSet presAssocID="{3DE256ED-DF13-4ECE-A680-BA7E3487525C}" presName="Name0" presStyleCnt="0">
        <dgm:presLayoutVars>
          <dgm:dir/>
          <dgm:resizeHandles val="exact"/>
        </dgm:presLayoutVars>
      </dgm:prSet>
      <dgm:spPr/>
    </dgm:pt>
    <dgm:pt modelId="{99BDE6E7-DEF6-4010-A34A-E5A827C325AB}" type="pres">
      <dgm:prSet presAssocID="{3DE256ED-DF13-4ECE-A680-BA7E3487525C}" presName="cycle" presStyleCnt="0"/>
      <dgm:spPr/>
    </dgm:pt>
    <dgm:pt modelId="{2C042F1A-8126-48B7-9E26-1D680A21F486}" type="pres">
      <dgm:prSet presAssocID="{AAE569E1-54A5-443E-A531-B4CA27EE1FCD}" presName="nodeFirstNode" presStyleLbl="node1" presStyleIdx="0" presStyleCnt="1" custRadScaleRad="114402" custRadScaleInc="419">
        <dgm:presLayoutVars>
          <dgm:bulletEnabled val="1"/>
        </dgm:presLayoutVars>
      </dgm:prSet>
      <dgm:spPr/>
    </dgm:pt>
  </dgm:ptLst>
  <dgm:cxnLst>
    <dgm:cxn modelId="{DD2E2F25-9B59-4177-B94B-96ED69F290A5}" type="presOf" srcId="{3DE256ED-DF13-4ECE-A680-BA7E3487525C}" destId="{192EE409-58C3-4CD6-A3CB-147D5B1E27A9}" srcOrd="0" destOrd="0" presId="urn:microsoft.com/office/officeart/2005/8/layout/cycle3"/>
    <dgm:cxn modelId="{BDF0DB36-4924-4A55-9F6E-674773D53B83}" type="presOf" srcId="{22BAF1A6-D3C9-4D99-B106-2D173FD816AB}" destId="{2C042F1A-8126-48B7-9E26-1D680A21F486}" srcOrd="0" destOrd="7" presId="urn:microsoft.com/office/officeart/2005/8/layout/cycle3"/>
    <dgm:cxn modelId="{1C444542-E876-41BB-A289-381B4790A896}" type="presOf" srcId="{C5EC00B3-DB90-49F7-8342-DA78A1FE3298}" destId="{2C042F1A-8126-48B7-9E26-1D680A21F486}" srcOrd="0" destOrd="4" presId="urn:microsoft.com/office/officeart/2005/8/layout/cycle3"/>
    <dgm:cxn modelId="{7A12C963-634B-45EC-81DF-5A0F01D3BD12}" type="presOf" srcId="{53D88FD1-0BDC-41F2-8997-A9C61B126B9D}" destId="{2C042F1A-8126-48B7-9E26-1D680A21F486}" srcOrd="0" destOrd="1" presId="urn:microsoft.com/office/officeart/2005/8/layout/cycle3"/>
    <dgm:cxn modelId="{B5835345-9018-4FFF-9741-29816B7FA631}" srcId="{AAE569E1-54A5-443E-A531-B4CA27EE1FCD}" destId="{C5EC00B3-DB90-49F7-8342-DA78A1FE3298}" srcOrd="3" destOrd="0" parTransId="{47E00A7D-DC0D-4151-9D99-1472D5F0A895}" sibTransId="{F6A88064-0CF6-4BF1-96E3-B204CEEA5E32}"/>
    <dgm:cxn modelId="{F55F9C4E-A9F3-46B2-A11C-280442C77508}" srcId="{AAE569E1-54A5-443E-A531-B4CA27EE1FCD}" destId="{5F8D158E-6CE0-4193-BD95-2E3026C0D9E2}" srcOrd="7" destOrd="0" parTransId="{B67FB30E-3DC0-4AAF-A6CB-C1C605AA75A9}" sibTransId="{02577118-8368-4E3F-A744-56C9022FFD42}"/>
    <dgm:cxn modelId="{14FC036F-9E19-4FE3-9C25-6C9CFD4B907B}" type="presOf" srcId="{8DF68271-95D0-4AD0-96AF-4E392C4E45E2}" destId="{2C042F1A-8126-48B7-9E26-1D680A21F486}" srcOrd="0" destOrd="2" presId="urn:microsoft.com/office/officeart/2005/8/layout/cycle3"/>
    <dgm:cxn modelId="{05627E77-50EC-45B2-BC48-B92CA424497D}" type="presOf" srcId="{119A0EC2-694B-43A9-83CE-98E3D23044DE}" destId="{2C042F1A-8126-48B7-9E26-1D680A21F486}" srcOrd="0" destOrd="6" presId="urn:microsoft.com/office/officeart/2005/8/layout/cycle3"/>
    <dgm:cxn modelId="{561E5C7A-7D5F-41CE-B027-E58FC5289B36}" srcId="{AAE569E1-54A5-443E-A531-B4CA27EE1FCD}" destId="{53D88FD1-0BDC-41F2-8997-A9C61B126B9D}" srcOrd="0" destOrd="0" parTransId="{17CCF0E0-1207-41A9-A423-BEB7C2DFB5AC}" sibTransId="{BA7131D8-74F5-4442-B765-FC4C9A82A485}"/>
    <dgm:cxn modelId="{B693807F-49D6-4CC8-9A88-407AF2FE18E5}" type="presOf" srcId="{AAE569E1-54A5-443E-A531-B4CA27EE1FCD}" destId="{2C042F1A-8126-48B7-9E26-1D680A21F486}" srcOrd="0" destOrd="0" presId="urn:microsoft.com/office/officeart/2005/8/layout/cycle3"/>
    <dgm:cxn modelId="{FF9E678A-9F51-4968-B7BC-9E17ED8136C3}" type="presOf" srcId="{A5942427-299A-4F18-87ED-8E2B296B5AB2}" destId="{2C042F1A-8126-48B7-9E26-1D680A21F486}" srcOrd="0" destOrd="5" presId="urn:microsoft.com/office/officeart/2005/8/layout/cycle3"/>
    <dgm:cxn modelId="{ECC405BB-940E-4DD7-806D-D7C1AABB6887}" type="presOf" srcId="{5F8D158E-6CE0-4193-BD95-2E3026C0D9E2}" destId="{2C042F1A-8126-48B7-9E26-1D680A21F486}" srcOrd="0" destOrd="8" presId="urn:microsoft.com/office/officeart/2005/8/layout/cycle3"/>
    <dgm:cxn modelId="{CECFD4D4-851C-40E7-8ADD-0CD064BFA936}" srcId="{AAE569E1-54A5-443E-A531-B4CA27EE1FCD}" destId="{8DF68271-95D0-4AD0-96AF-4E392C4E45E2}" srcOrd="1" destOrd="0" parTransId="{4DBAE4CF-D01D-4A30-95D6-6BD915BF9012}" sibTransId="{960A8209-F282-4607-A485-8B344A38ACA9}"/>
    <dgm:cxn modelId="{92032BD7-FC7E-465D-BE2E-D32C9E4C7CD7}" srcId="{AAE569E1-54A5-443E-A531-B4CA27EE1FCD}" destId="{A5942427-299A-4F18-87ED-8E2B296B5AB2}" srcOrd="4" destOrd="0" parTransId="{5494A549-7063-4EFB-B263-73D3DB2969D7}" sibTransId="{DCC92C16-918D-4373-B203-89DC3B2D3DB9}"/>
    <dgm:cxn modelId="{EDA655D7-5A93-488E-983E-AE58D7C97B41}" srcId="{AAE569E1-54A5-443E-A531-B4CA27EE1FCD}" destId="{22BAF1A6-D3C9-4D99-B106-2D173FD816AB}" srcOrd="6" destOrd="0" parTransId="{9A269DBF-B6C6-4380-9D31-BAE45D775626}" sibTransId="{524AFFEA-1423-41A2-9251-F1CB360C61B7}"/>
    <dgm:cxn modelId="{08141BD9-5129-430D-90EC-12435B551015}" srcId="{AAE569E1-54A5-443E-A531-B4CA27EE1FCD}" destId="{667CFA3D-8CC9-47BD-ADE4-38F10E032922}" srcOrd="2" destOrd="0" parTransId="{58B507B1-6FF1-4E6F-9A22-32215E24E167}" sibTransId="{1A82444E-C421-4880-9C27-E7215A6CB354}"/>
    <dgm:cxn modelId="{247491F0-B51B-467E-8447-6275B23A6D69}" type="presOf" srcId="{667CFA3D-8CC9-47BD-ADE4-38F10E032922}" destId="{2C042F1A-8126-48B7-9E26-1D680A21F486}" srcOrd="0" destOrd="3" presId="urn:microsoft.com/office/officeart/2005/8/layout/cycle3"/>
    <dgm:cxn modelId="{369BB3F5-9BE8-452D-8377-0ED064B686D6}" srcId="{AAE569E1-54A5-443E-A531-B4CA27EE1FCD}" destId="{119A0EC2-694B-43A9-83CE-98E3D23044DE}" srcOrd="5" destOrd="0" parTransId="{23AACE71-5B76-41FF-84EF-1E03B30F8EED}" sibTransId="{27786F1B-BE7A-48B3-B941-349235F3E789}"/>
    <dgm:cxn modelId="{A73397FD-7E72-425D-9F90-98A7DACB549E}" srcId="{3DE256ED-DF13-4ECE-A680-BA7E3487525C}" destId="{AAE569E1-54A5-443E-A531-B4CA27EE1FCD}" srcOrd="0" destOrd="0" parTransId="{2F7A53E0-A96D-4449-9EEF-F930FBF70A53}" sibTransId="{AA48EBE3-F5D3-45E8-B5CB-4E4DB8E30BBF}"/>
    <dgm:cxn modelId="{C27BBE72-1E66-47B1-8EA6-5527A805E266}" type="presParOf" srcId="{192EE409-58C3-4CD6-A3CB-147D5B1E27A9}" destId="{99BDE6E7-DEF6-4010-A34A-E5A827C325AB}" srcOrd="0" destOrd="0" presId="urn:microsoft.com/office/officeart/2005/8/layout/cycle3"/>
    <dgm:cxn modelId="{6A78D106-C2A4-4947-86C4-4C7CCBF6114D}" type="presParOf" srcId="{99BDE6E7-DEF6-4010-A34A-E5A827C325AB}" destId="{2C042F1A-8126-48B7-9E26-1D680A21F486}" srcOrd="0"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F99D41-1D7D-4530-AF3A-8F0F88F73EDF}"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8130C3F-218F-405C-9BD0-6E86FFB45B80}">
      <dgm:prSet/>
      <dgm:spPr/>
      <dgm:t>
        <a:bodyPr/>
        <a:lstStyle/>
        <a:p>
          <a:pPr algn="ctr"/>
          <a:r>
            <a:rPr lang="en-GB" dirty="0"/>
            <a:t>Advisory Session Group</a:t>
          </a:r>
          <a:endParaRPr lang="en-US" dirty="0"/>
        </a:p>
      </dgm:t>
    </dgm:pt>
    <dgm:pt modelId="{ED367728-8514-47A4-A79C-366A9CAC88FD}" type="parTrans" cxnId="{57613500-AF23-4F74-BA14-197F46CEA63B}">
      <dgm:prSet/>
      <dgm:spPr/>
      <dgm:t>
        <a:bodyPr/>
        <a:lstStyle/>
        <a:p>
          <a:endParaRPr lang="en-US"/>
        </a:p>
      </dgm:t>
    </dgm:pt>
    <dgm:pt modelId="{89262552-FC3F-4BA4-A8B6-9AD1365E1250}" type="sibTrans" cxnId="{57613500-AF23-4F74-BA14-197F46CEA63B}">
      <dgm:prSet/>
      <dgm:spPr/>
      <dgm:t>
        <a:bodyPr/>
        <a:lstStyle/>
        <a:p>
          <a:endParaRPr lang="en-US"/>
        </a:p>
      </dgm:t>
    </dgm:pt>
    <dgm:pt modelId="{0B074E00-D82D-48D2-8EAB-A289F91FFF0B}">
      <dgm:prSet/>
      <dgm:spPr/>
      <dgm:t>
        <a:bodyPr/>
        <a:lstStyle/>
        <a:p>
          <a:pPr algn="l"/>
          <a:r>
            <a:rPr lang="en-GB" dirty="0"/>
            <a:t>Introduction to County Lines</a:t>
          </a:r>
          <a:endParaRPr lang="en-US" dirty="0"/>
        </a:p>
      </dgm:t>
    </dgm:pt>
    <dgm:pt modelId="{7F4FA6C5-506F-4362-B348-3C2B62378B7C}" type="parTrans" cxnId="{EF784A6C-B86C-4670-BE9D-A98E7FA4A07A}">
      <dgm:prSet/>
      <dgm:spPr/>
      <dgm:t>
        <a:bodyPr/>
        <a:lstStyle/>
        <a:p>
          <a:endParaRPr lang="en-US"/>
        </a:p>
      </dgm:t>
    </dgm:pt>
    <dgm:pt modelId="{56B0FEF4-C940-4F5A-9950-4F0320E58803}" type="sibTrans" cxnId="{EF784A6C-B86C-4670-BE9D-A98E7FA4A07A}">
      <dgm:prSet/>
      <dgm:spPr/>
      <dgm:t>
        <a:bodyPr/>
        <a:lstStyle/>
        <a:p>
          <a:endParaRPr lang="en-US"/>
        </a:p>
      </dgm:t>
    </dgm:pt>
    <dgm:pt modelId="{1F387637-CF6A-4BD4-8F33-A6609D84C346}">
      <dgm:prSet/>
      <dgm:spPr/>
      <dgm:t>
        <a:bodyPr/>
        <a:lstStyle/>
        <a:p>
          <a:pPr algn="l"/>
          <a:r>
            <a:rPr lang="en-GB" dirty="0"/>
            <a:t>Statistics and Discussion</a:t>
          </a:r>
          <a:endParaRPr lang="en-US" dirty="0"/>
        </a:p>
      </dgm:t>
    </dgm:pt>
    <dgm:pt modelId="{C1BC1CB8-0B18-43D6-A972-2F129FB72F8B}" type="parTrans" cxnId="{554E79AD-2E6B-48D2-A105-21E789668D3B}">
      <dgm:prSet/>
      <dgm:spPr/>
      <dgm:t>
        <a:bodyPr/>
        <a:lstStyle/>
        <a:p>
          <a:endParaRPr lang="en-US"/>
        </a:p>
      </dgm:t>
    </dgm:pt>
    <dgm:pt modelId="{6688A6E9-A031-461F-ADBC-3E0E9104E716}" type="sibTrans" cxnId="{554E79AD-2E6B-48D2-A105-21E789668D3B}">
      <dgm:prSet/>
      <dgm:spPr/>
      <dgm:t>
        <a:bodyPr/>
        <a:lstStyle/>
        <a:p>
          <a:endParaRPr lang="en-US"/>
        </a:p>
      </dgm:t>
    </dgm:pt>
    <dgm:pt modelId="{BC8423FD-B92B-45E7-9164-C9652A3AE40F}">
      <dgm:prSet/>
      <dgm:spPr/>
      <dgm:t>
        <a:bodyPr/>
        <a:lstStyle/>
        <a:p>
          <a:pPr algn="l"/>
          <a:r>
            <a:rPr lang="en-GB" dirty="0"/>
            <a:t>Gaining an understanding of what parents/guardians know already</a:t>
          </a:r>
          <a:endParaRPr lang="en-US" dirty="0"/>
        </a:p>
      </dgm:t>
    </dgm:pt>
    <dgm:pt modelId="{E44FD1E2-5EA0-4426-AAB1-242B6DF0E646}" type="parTrans" cxnId="{D75A07B5-1C0B-4ABA-BDC8-458F7015DF45}">
      <dgm:prSet/>
      <dgm:spPr/>
      <dgm:t>
        <a:bodyPr/>
        <a:lstStyle/>
        <a:p>
          <a:endParaRPr lang="en-US"/>
        </a:p>
      </dgm:t>
    </dgm:pt>
    <dgm:pt modelId="{17A7ABA2-35B1-4694-B38D-3351B16CF789}" type="sibTrans" cxnId="{D75A07B5-1C0B-4ABA-BDC8-458F7015DF45}">
      <dgm:prSet/>
      <dgm:spPr/>
      <dgm:t>
        <a:bodyPr/>
        <a:lstStyle/>
        <a:p>
          <a:endParaRPr lang="en-US"/>
        </a:p>
      </dgm:t>
    </dgm:pt>
    <dgm:pt modelId="{0AB5EC14-FF2B-4879-B663-4D832F090CDA}">
      <dgm:prSet/>
      <dgm:spPr/>
      <dgm:t>
        <a:bodyPr/>
        <a:lstStyle/>
        <a:p>
          <a:pPr algn="l"/>
          <a:r>
            <a:rPr lang="en-GB" dirty="0"/>
            <a:t>How to support young people if they suspect they are being exploited</a:t>
          </a:r>
          <a:endParaRPr lang="en-US" dirty="0"/>
        </a:p>
      </dgm:t>
    </dgm:pt>
    <dgm:pt modelId="{8693125E-21FB-4418-BF38-7A580ED85CDC}" type="parTrans" cxnId="{7B01F277-51DB-4916-A1E4-B25549FE6D4C}">
      <dgm:prSet/>
      <dgm:spPr/>
      <dgm:t>
        <a:bodyPr/>
        <a:lstStyle/>
        <a:p>
          <a:endParaRPr lang="en-US"/>
        </a:p>
      </dgm:t>
    </dgm:pt>
    <dgm:pt modelId="{7C69F4D7-8E9D-462F-9689-E8A631D7CCB3}" type="sibTrans" cxnId="{7B01F277-51DB-4916-A1E4-B25549FE6D4C}">
      <dgm:prSet/>
      <dgm:spPr/>
      <dgm:t>
        <a:bodyPr/>
        <a:lstStyle/>
        <a:p>
          <a:endParaRPr lang="en-US"/>
        </a:p>
      </dgm:t>
    </dgm:pt>
    <dgm:pt modelId="{49AEF482-9379-4774-9FA2-D144A45E60DD}">
      <dgm:prSet/>
      <dgm:spPr/>
      <dgm:t>
        <a:bodyPr/>
        <a:lstStyle/>
        <a:p>
          <a:pPr algn="l"/>
          <a:r>
            <a:rPr lang="en-GB"/>
            <a:t>How youth workers can help</a:t>
          </a:r>
          <a:endParaRPr lang="en-US"/>
        </a:p>
      </dgm:t>
    </dgm:pt>
    <dgm:pt modelId="{2A413140-EE5F-4D61-818D-4038DAED00FD}" type="parTrans" cxnId="{C98C64B2-4291-4456-B6BC-BC73903A824E}">
      <dgm:prSet/>
      <dgm:spPr/>
      <dgm:t>
        <a:bodyPr/>
        <a:lstStyle/>
        <a:p>
          <a:endParaRPr lang="en-US"/>
        </a:p>
      </dgm:t>
    </dgm:pt>
    <dgm:pt modelId="{744CB9DE-5C35-4C3B-9D5F-389F754149FE}" type="sibTrans" cxnId="{C98C64B2-4291-4456-B6BC-BC73903A824E}">
      <dgm:prSet/>
      <dgm:spPr/>
      <dgm:t>
        <a:bodyPr/>
        <a:lstStyle/>
        <a:p>
          <a:endParaRPr lang="en-US"/>
        </a:p>
      </dgm:t>
    </dgm:pt>
    <dgm:pt modelId="{93785920-DB5A-4719-B7B4-6DCA0856A3DF}" type="pres">
      <dgm:prSet presAssocID="{83F99D41-1D7D-4530-AF3A-8F0F88F73EDF}" presName="diagram" presStyleCnt="0">
        <dgm:presLayoutVars>
          <dgm:dir/>
          <dgm:resizeHandles val="exact"/>
        </dgm:presLayoutVars>
      </dgm:prSet>
      <dgm:spPr/>
    </dgm:pt>
    <dgm:pt modelId="{E2140EC1-1637-4250-B52C-2766A876DF19}" type="pres">
      <dgm:prSet presAssocID="{38130C3F-218F-405C-9BD0-6E86FFB45B80}" presName="node" presStyleLbl="node1" presStyleIdx="0" presStyleCnt="1">
        <dgm:presLayoutVars>
          <dgm:bulletEnabled val="1"/>
        </dgm:presLayoutVars>
      </dgm:prSet>
      <dgm:spPr/>
    </dgm:pt>
  </dgm:ptLst>
  <dgm:cxnLst>
    <dgm:cxn modelId="{57613500-AF23-4F74-BA14-197F46CEA63B}" srcId="{83F99D41-1D7D-4530-AF3A-8F0F88F73EDF}" destId="{38130C3F-218F-405C-9BD0-6E86FFB45B80}" srcOrd="0" destOrd="0" parTransId="{ED367728-8514-47A4-A79C-366A9CAC88FD}" sibTransId="{89262552-FC3F-4BA4-A8B6-9AD1365E1250}"/>
    <dgm:cxn modelId="{DC389F03-35C9-4387-BA83-A3F63E7E82E5}" type="presOf" srcId="{0AB5EC14-FF2B-4879-B663-4D832F090CDA}" destId="{E2140EC1-1637-4250-B52C-2766A876DF19}" srcOrd="0" destOrd="4" presId="urn:microsoft.com/office/officeart/2005/8/layout/default"/>
    <dgm:cxn modelId="{576B8C25-9E2E-448B-BFF3-6174863CD088}" type="presOf" srcId="{83F99D41-1D7D-4530-AF3A-8F0F88F73EDF}" destId="{93785920-DB5A-4719-B7B4-6DCA0856A3DF}" srcOrd="0" destOrd="0" presId="urn:microsoft.com/office/officeart/2005/8/layout/default"/>
    <dgm:cxn modelId="{0644E630-8143-405B-83E1-DC8283802597}" type="presOf" srcId="{38130C3F-218F-405C-9BD0-6E86FFB45B80}" destId="{E2140EC1-1637-4250-B52C-2766A876DF19}" srcOrd="0" destOrd="0" presId="urn:microsoft.com/office/officeart/2005/8/layout/default"/>
    <dgm:cxn modelId="{F42DDD5D-284A-445A-B0E8-987697887BD4}" type="presOf" srcId="{49AEF482-9379-4774-9FA2-D144A45E60DD}" destId="{E2140EC1-1637-4250-B52C-2766A876DF19}" srcOrd="0" destOrd="5" presId="urn:microsoft.com/office/officeart/2005/8/layout/default"/>
    <dgm:cxn modelId="{83ACC769-9432-45C1-BC40-EDE6ABEECD5E}" type="presOf" srcId="{0B074E00-D82D-48D2-8EAB-A289F91FFF0B}" destId="{E2140EC1-1637-4250-B52C-2766A876DF19}" srcOrd="0" destOrd="1" presId="urn:microsoft.com/office/officeart/2005/8/layout/default"/>
    <dgm:cxn modelId="{EF784A6C-B86C-4670-BE9D-A98E7FA4A07A}" srcId="{38130C3F-218F-405C-9BD0-6E86FFB45B80}" destId="{0B074E00-D82D-48D2-8EAB-A289F91FFF0B}" srcOrd="0" destOrd="0" parTransId="{7F4FA6C5-506F-4362-B348-3C2B62378B7C}" sibTransId="{56B0FEF4-C940-4F5A-9950-4F0320E58803}"/>
    <dgm:cxn modelId="{F8CD3277-B1F7-47F1-BFBF-487BC8F7CCB2}" type="presOf" srcId="{BC8423FD-B92B-45E7-9164-C9652A3AE40F}" destId="{E2140EC1-1637-4250-B52C-2766A876DF19}" srcOrd="0" destOrd="3" presId="urn:microsoft.com/office/officeart/2005/8/layout/default"/>
    <dgm:cxn modelId="{7B01F277-51DB-4916-A1E4-B25549FE6D4C}" srcId="{38130C3F-218F-405C-9BD0-6E86FFB45B80}" destId="{0AB5EC14-FF2B-4879-B663-4D832F090CDA}" srcOrd="3" destOrd="0" parTransId="{8693125E-21FB-4418-BF38-7A580ED85CDC}" sibTransId="{7C69F4D7-8E9D-462F-9689-E8A631D7CCB3}"/>
    <dgm:cxn modelId="{29635787-2955-45F4-9156-5449DA273794}" type="presOf" srcId="{1F387637-CF6A-4BD4-8F33-A6609D84C346}" destId="{E2140EC1-1637-4250-B52C-2766A876DF19}" srcOrd="0" destOrd="2" presId="urn:microsoft.com/office/officeart/2005/8/layout/default"/>
    <dgm:cxn modelId="{554E79AD-2E6B-48D2-A105-21E789668D3B}" srcId="{38130C3F-218F-405C-9BD0-6E86FFB45B80}" destId="{1F387637-CF6A-4BD4-8F33-A6609D84C346}" srcOrd="1" destOrd="0" parTransId="{C1BC1CB8-0B18-43D6-A972-2F129FB72F8B}" sibTransId="{6688A6E9-A031-461F-ADBC-3E0E9104E716}"/>
    <dgm:cxn modelId="{C98C64B2-4291-4456-B6BC-BC73903A824E}" srcId="{38130C3F-218F-405C-9BD0-6E86FFB45B80}" destId="{49AEF482-9379-4774-9FA2-D144A45E60DD}" srcOrd="4" destOrd="0" parTransId="{2A413140-EE5F-4D61-818D-4038DAED00FD}" sibTransId="{744CB9DE-5C35-4C3B-9D5F-389F754149FE}"/>
    <dgm:cxn modelId="{D75A07B5-1C0B-4ABA-BDC8-458F7015DF45}" srcId="{38130C3F-218F-405C-9BD0-6E86FFB45B80}" destId="{BC8423FD-B92B-45E7-9164-C9652A3AE40F}" srcOrd="2" destOrd="0" parTransId="{E44FD1E2-5EA0-4426-AAB1-242B6DF0E646}" sibTransId="{17A7ABA2-35B1-4694-B38D-3351B16CF789}"/>
    <dgm:cxn modelId="{96ADAB8A-0872-4A9F-82C2-994CB08B5AC0}" type="presParOf" srcId="{93785920-DB5A-4719-B7B4-6DCA0856A3DF}" destId="{E2140EC1-1637-4250-B52C-2766A876DF1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0E50D1-C4D4-48F1-8E66-AEE630D9DC56}"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827468EB-9DBE-43C1-9958-520A47B4711D}">
      <dgm:prSet/>
      <dgm:spPr/>
      <dgm:t>
        <a:bodyPr/>
        <a:lstStyle/>
        <a:p>
          <a:r>
            <a:rPr lang="en-GB" b="1" dirty="0"/>
            <a:t>County Lines closed- 5,165</a:t>
          </a:r>
          <a:endParaRPr lang="en-US" b="1" dirty="0"/>
        </a:p>
      </dgm:t>
    </dgm:pt>
    <dgm:pt modelId="{34F47CA3-87DE-497C-BF77-4E682B76E5DA}" type="parTrans" cxnId="{9AC3D2AA-0943-49AF-8441-2E9B3A6E21B9}">
      <dgm:prSet/>
      <dgm:spPr/>
      <dgm:t>
        <a:bodyPr/>
        <a:lstStyle/>
        <a:p>
          <a:endParaRPr lang="en-US"/>
        </a:p>
      </dgm:t>
    </dgm:pt>
    <dgm:pt modelId="{77FA52CD-196F-44F3-B4C3-F9944C80BECE}" type="sibTrans" cxnId="{9AC3D2AA-0943-49AF-8441-2E9B3A6E21B9}">
      <dgm:prSet/>
      <dgm:spPr/>
      <dgm:t>
        <a:bodyPr/>
        <a:lstStyle/>
        <a:p>
          <a:endParaRPr lang="en-US"/>
        </a:p>
      </dgm:t>
    </dgm:pt>
    <dgm:pt modelId="{5604EAA5-3BD8-4EA2-9D29-70E0A44AB935}">
      <dgm:prSet/>
      <dgm:spPr/>
      <dgm:t>
        <a:bodyPr/>
        <a:lstStyle/>
        <a:p>
          <a:r>
            <a:rPr lang="en-GB" b="1" dirty="0"/>
            <a:t>People Arrested- 15,623</a:t>
          </a:r>
          <a:endParaRPr lang="en-US" b="1" dirty="0"/>
        </a:p>
      </dgm:t>
    </dgm:pt>
    <dgm:pt modelId="{7436E17E-D5B8-4A7D-97C1-B8CA5AA5AC55}" type="parTrans" cxnId="{6FB04659-51B3-43E1-A364-C327C4654811}">
      <dgm:prSet/>
      <dgm:spPr/>
      <dgm:t>
        <a:bodyPr/>
        <a:lstStyle/>
        <a:p>
          <a:endParaRPr lang="en-US"/>
        </a:p>
      </dgm:t>
    </dgm:pt>
    <dgm:pt modelId="{38CBF5A5-D519-4BC8-B715-AE89DB14D6CF}" type="sibTrans" cxnId="{6FB04659-51B3-43E1-A364-C327C4654811}">
      <dgm:prSet/>
      <dgm:spPr/>
      <dgm:t>
        <a:bodyPr/>
        <a:lstStyle/>
        <a:p>
          <a:endParaRPr lang="en-US"/>
        </a:p>
      </dgm:t>
    </dgm:pt>
    <dgm:pt modelId="{60520E91-7E5A-402D-ABB9-5090D52DC5F1}">
      <dgm:prSet/>
      <dgm:spPr/>
      <dgm:t>
        <a:bodyPr/>
        <a:lstStyle/>
        <a:p>
          <a:r>
            <a:rPr lang="en-GB" b="1" dirty="0"/>
            <a:t>Individuals referred by Police to Safeguarding- 8,011</a:t>
          </a:r>
          <a:endParaRPr lang="en-US" b="1" dirty="0"/>
        </a:p>
      </dgm:t>
    </dgm:pt>
    <dgm:pt modelId="{DB31CF6C-75AE-4055-ACDB-3F5E5EA82D72}" type="parTrans" cxnId="{6E9A829D-4F0C-431D-8EEC-690A118539D4}">
      <dgm:prSet/>
      <dgm:spPr/>
      <dgm:t>
        <a:bodyPr/>
        <a:lstStyle/>
        <a:p>
          <a:endParaRPr lang="en-US"/>
        </a:p>
      </dgm:t>
    </dgm:pt>
    <dgm:pt modelId="{0B8DA8C9-027E-4336-8A19-ADBB05D0ED27}" type="sibTrans" cxnId="{6E9A829D-4F0C-431D-8EEC-690A118539D4}">
      <dgm:prSet/>
      <dgm:spPr/>
      <dgm:t>
        <a:bodyPr/>
        <a:lstStyle/>
        <a:p>
          <a:endParaRPr lang="en-US"/>
        </a:p>
      </dgm:t>
    </dgm:pt>
    <dgm:pt modelId="{461E0069-5DF0-47B9-ABB3-F50F990D3DEE}">
      <dgm:prSet/>
      <dgm:spPr/>
      <dgm:t>
        <a:bodyPr/>
        <a:lstStyle/>
        <a:p>
          <a:r>
            <a:rPr lang="en-GB" b="1" dirty="0"/>
            <a:t>There have been many co-ordinated raids on suspected houses between different police forces where drugs, weapons and money were seized</a:t>
          </a:r>
          <a:endParaRPr lang="en-US" b="1" dirty="0"/>
        </a:p>
      </dgm:t>
    </dgm:pt>
    <dgm:pt modelId="{F37B22BF-DC03-49B4-A382-C2597ECD9F4D}" type="parTrans" cxnId="{2ED4EAA6-062D-407F-9DFB-87515B272E88}">
      <dgm:prSet/>
      <dgm:spPr/>
      <dgm:t>
        <a:bodyPr/>
        <a:lstStyle/>
        <a:p>
          <a:endParaRPr lang="en-US"/>
        </a:p>
      </dgm:t>
    </dgm:pt>
    <dgm:pt modelId="{F98C9D84-1020-42BA-B1F1-B2BFA0ED0244}" type="sibTrans" cxnId="{2ED4EAA6-062D-407F-9DFB-87515B272E88}">
      <dgm:prSet/>
      <dgm:spPr/>
      <dgm:t>
        <a:bodyPr/>
        <a:lstStyle/>
        <a:p>
          <a:endParaRPr lang="en-US"/>
        </a:p>
      </dgm:t>
    </dgm:pt>
    <dgm:pt modelId="{2AF1CC8A-38B2-4C8D-9E57-F5B3C3F6EA0C}">
      <dgm:prSet/>
      <dgm:spPr/>
      <dgm:t>
        <a:bodyPr/>
        <a:lstStyle/>
        <a:p>
          <a:r>
            <a:rPr lang="en-GB" b="1" dirty="0"/>
            <a:t>Organised Crime Groups (OCG’s) are targeting young people to be a part of the drug lines and these young people are being exploited. </a:t>
          </a:r>
          <a:endParaRPr lang="en-US" b="1" dirty="0"/>
        </a:p>
      </dgm:t>
    </dgm:pt>
    <dgm:pt modelId="{309617CF-C912-4C9E-AB56-8C85CA2910CC}" type="parTrans" cxnId="{6AC3888A-75DA-447C-B001-758A90F56B39}">
      <dgm:prSet/>
      <dgm:spPr/>
      <dgm:t>
        <a:bodyPr/>
        <a:lstStyle/>
        <a:p>
          <a:endParaRPr lang="en-US"/>
        </a:p>
      </dgm:t>
    </dgm:pt>
    <dgm:pt modelId="{869D0CB6-313C-453B-BEB6-F78FFB0CA530}" type="sibTrans" cxnId="{6AC3888A-75DA-447C-B001-758A90F56B39}">
      <dgm:prSet/>
      <dgm:spPr/>
      <dgm:t>
        <a:bodyPr/>
        <a:lstStyle/>
        <a:p>
          <a:endParaRPr lang="en-US"/>
        </a:p>
      </dgm:t>
    </dgm:pt>
    <dgm:pt modelId="{002DBA61-CDEA-44D1-8FB0-66F12EB65ACD}" type="pres">
      <dgm:prSet presAssocID="{950E50D1-C4D4-48F1-8E66-AEE630D9DC56}" presName="diagram" presStyleCnt="0">
        <dgm:presLayoutVars>
          <dgm:dir/>
          <dgm:resizeHandles val="exact"/>
        </dgm:presLayoutVars>
      </dgm:prSet>
      <dgm:spPr/>
    </dgm:pt>
    <dgm:pt modelId="{05A10591-3F2A-4B86-AE76-720D48178E00}" type="pres">
      <dgm:prSet presAssocID="{827468EB-9DBE-43C1-9958-520A47B4711D}" presName="arrow" presStyleLbl="node1" presStyleIdx="0" presStyleCnt="5">
        <dgm:presLayoutVars>
          <dgm:bulletEnabled val="1"/>
        </dgm:presLayoutVars>
      </dgm:prSet>
      <dgm:spPr/>
    </dgm:pt>
    <dgm:pt modelId="{AD3EC53C-D87F-45DB-8AEF-55978C1C08E3}" type="pres">
      <dgm:prSet presAssocID="{5604EAA5-3BD8-4EA2-9D29-70E0A44AB935}" presName="arrow" presStyleLbl="node1" presStyleIdx="1" presStyleCnt="5">
        <dgm:presLayoutVars>
          <dgm:bulletEnabled val="1"/>
        </dgm:presLayoutVars>
      </dgm:prSet>
      <dgm:spPr/>
    </dgm:pt>
    <dgm:pt modelId="{58CA9D97-FEE0-4F68-83DF-A457460863AE}" type="pres">
      <dgm:prSet presAssocID="{60520E91-7E5A-402D-ABB9-5090D52DC5F1}" presName="arrow" presStyleLbl="node1" presStyleIdx="2" presStyleCnt="5">
        <dgm:presLayoutVars>
          <dgm:bulletEnabled val="1"/>
        </dgm:presLayoutVars>
      </dgm:prSet>
      <dgm:spPr/>
    </dgm:pt>
    <dgm:pt modelId="{DBCDEAC6-E21B-4199-B405-FFD223C8658A}" type="pres">
      <dgm:prSet presAssocID="{461E0069-5DF0-47B9-ABB3-F50F990D3DEE}" presName="arrow" presStyleLbl="node1" presStyleIdx="3" presStyleCnt="5">
        <dgm:presLayoutVars>
          <dgm:bulletEnabled val="1"/>
        </dgm:presLayoutVars>
      </dgm:prSet>
      <dgm:spPr/>
    </dgm:pt>
    <dgm:pt modelId="{E5031CD6-1321-426E-ABA7-02148BFB814B}" type="pres">
      <dgm:prSet presAssocID="{2AF1CC8A-38B2-4C8D-9E57-F5B3C3F6EA0C}" presName="arrow" presStyleLbl="node1" presStyleIdx="4" presStyleCnt="5">
        <dgm:presLayoutVars>
          <dgm:bulletEnabled val="1"/>
        </dgm:presLayoutVars>
      </dgm:prSet>
      <dgm:spPr/>
    </dgm:pt>
  </dgm:ptLst>
  <dgm:cxnLst>
    <dgm:cxn modelId="{9C21D01A-E97B-4AAD-BC3B-0D4FFE10E713}" type="presOf" srcId="{60520E91-7E5A-402D-ABB9-5090D52DC5F1}" destId="{58CA9D97-FEE0-4F68-83DF-A457460863AE}" srcOrd="0" destOrd="0" presId="urn:microsoft.com/office/officeart/2005/8/layout/arrow5"/>
    <dgm:cxn modelId="{6FB04659-51B3-43E1-A364-C327C4654811}" srcId="{950E50D1-C4D4-48F1-8E66-AEE630D9DC56}" destId="{5604EAA5-3BD8-4EA2-9D29-70E0A44AB935}" srcOrd="1" destOrd="0" parTransId="{7436E17E-D5B8-4A7D-97C1-B8CA5AA5AC55}" sibTransId="{38CBF5A5-D519-4BC8-B715-AE89DB14D6CF}"/>
    <dgm:cxn modelId="{0E9FFC59-0049-4B53-8AEB-B0501E12D451}" type="presOf" srcId="{827468EB-9DBE-43C1-9958-520A47B4711D}" destId="{05A10591-3F2A-4B86-AE76-720D48178E00}" srcOrd="0" destOrd="0" presId="urn:microsoft.com/office/officeart/2005/8/layout/arrow5"/>
    <dgm:cxn modelId="{871AA47C-A546-4FB7-9587-739659E506A4}" type="presOf" srcId="{2AF1CC8A-38B2-4C8D-9E57-F5B3C3F6EA0C}" destId="{E5031CD6-1321-426E-ABA7-02148BFB814B}" srcOrd="0" destOrd="0" presId="urn:microsoft.com/office/officeart/2005/8/layout/arrow5"/>
    <dgm:cxn modelId="{6AC3888A-75DA-447C-B001-758A90F56B39}" srcId="{950E50D1-C4D4-48F1-8E66-AEE630D9DC56}" destId="{2AF1CC8A-38B2-4C8D-9E57-F5B3C3F6EA0C}" srcOrd="4" destOrd="0" parTransId="{309617CF-C912-4C9E-AB56-8C85CA2910CC}" sibTransId="{869D0CB6-313C-453B-BEB6-F78FFB0CA530}"/>
    <dgm:cxn modelId="{6E9A829D-4F0C-431D-8EEC-690A118539D4}" srcId="{950E50D1-C4D4-48F1-8E66-AEE630D9DC56}" destId="{60520E91-7E5A-402D-ABB9-5090D52DC5F1}" srcOrd="2" destOrd="0" parTransId="{DB31CF6C-75AE-4055-ACDB-3F5E5EA82D72}" sibTransId="{0B8DA8C9-027E-4336-8A19-ADBB05D0ED27}"/>
    <dgm:cxn modelId="{2ED4EAA6-062D-407F-9DFB-87515B272E88}" srcId="{950E50D1-C4D4-48F1-8E66-AEE630D9DC56}" destId="{461E0069-5DF0-47B9-ABB3-F50F990D3DEE}" srcOrd="3" destOrd="0" parTransId="{F37B22BF-DC03-49B4-A382-C2597ECD9F4D}" sibTransId="{F98C9D84-1020-42BA-B1F1-B2BFA0ED0244}"/>
    <dgm:cxn modelId="{B69551AA-1EFE-4F57-9E52-708896C03312}" type="presOf" srcId="{950E50D1-C4D4-48F1-8E66-AEE630D9DC56}" destId="{002DBA61-CDEA-44D1-8FB0-66F12EB65ACD}" srcOrd="0" destOrd="0" presId="urn:microsoft.com/office/officeart/2005/8/layout/arrow5"/>
    <dgm:cxn modelId="{9AC3D2AA-0943-49AF-8441-2E9B3A6E21B9}" srcId="{950E50D1-C4D4-48F1-8E66-AEE630D9DC56}" destId="{827468EB-9DBE-43C1-9958-520A47B4711D}" srcOrd="0" destOrd="0" parTransId="{34F47CA3-87DE-497C-BF77-4E682B76E5DA}" sibTransId="{77FA52CD-196F-44F3-B4C3-F9944C80BECE}"/>
    <dgm:cxn modelId="{4E7E15B3-6B54-4901-B469-EC979AF09E07}" type="presOf" srcId="{5604EAA5-3BD8-4EA2-9D29-70E0A44AB935}" destId="{AD3EC53C-D87F-45DB-8AEF-55978C1C08E3}" srcOrd="0" destOrd="0" presId="urn:microsoft.com/office/officeart/2005/8/layout/arrow5"/>
    <dgm:cxn modelId="{03CE7BE0-D057-427A-8EC6-59C9975CCD6E}" type="presOf" srcId="{461E0069-5DF0-47B9-ABB3-F50F990D3DEE}" destId="{DBCDEAC6-E21B-4199-B405-FFD223C8658A}" srcOrd="0" destOrd="0" presId="urn:microsoft.com/office/officeart/2005/8/layout/arrow5"/>
    <dgm:cxn modelId="{EB5F0352-C0FD-4C37-B7D4-256573DF36BD}" type="presParOf" srcId="{002DBA61-CDEA-44D1-8FB0-66F12EB65ACD}" destId="{05A10591-3F2A-4B86-AE76-720D48178E00}" srcOrd="0" destOrd="0" presId="urn:microsoft.com/office/officeart/2005/8/layout/arrow5"/>
    <dgm:cxn modelId="{E9A2680F-C5E6-45C6-84C6-2D6826996C47}" type="presParOf" srcId="{002DBA61-CDEA-44D1-8FB0-66F12EB65ACD}" destId="{AD3EC53C-D87F-45DB-8AEF-55978C1C08E3}" srcOrd="1" destOrd="0" presId="urn:microsoft.com/office/officeart/2005/8/layout/arrow5"/>
    <dgm:cxn modelId="{C9F3418D-F783-4E0A-8EA1-460DDAED47CF}" type="presParOf" srcId="{002DBA61-CDEA-44D1-8FB0-66F12EB65ACD}" destId="{58CA9D97-FEE0-4F68-83DF-A457460863AE}" srcOrd="2" destOrd="0" presId="urn:microsoft.com/office/officeart/2005/8/layout/arrow5"/>
    <dgm:cxn modelId="{BC5E841D-4BEC-4F63-A84D-18119FF357EF}" type="presParOf" srcId="{002DBA61-CDEA-44D1-8FB0-66F12EB65ACD}" destId="{DBCDEAC6-E21B-4199-B405-FFD223C8658A}" srcOrd="3" destOrd="0" presId="urn:microsoft.com/office/officeart/2005/8/layout/arrow5"/>
    <dgm:cxn modelId="{EED467B0-5C21-4A59-880B-57E4EFDDC4D3}" type="presParOf" srcId="{002DBA61-CDEA-44D1-8FB0-66F12EB65ACD}" destId="{E5031CD6-1321-426E-ABA7-02148BFB814B}" srcOrd="4"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F201BED-7587-407D-8038-9A67760A333B}" type="doc">
      <dgm:prSet loTypeId="urn:microsoft.com/office/officeart/2005/8/layout/hProcess9" loCatId="process" qsTypeId="urn:microsoft.com/office/officeart/2005/8/quickstyle/simple5" qsCatId="simple" csTypeId="urn:microsoft.com/office/officeart/2005/8/colors/colorful1" csCatId="colorful" phldr="1"/>
      <dgm:spPr/>
      <dgm:t>
        <a:bodyPr/>
        <a:lstStyle/>
        <a:p>
          <a:endParaRPr lang="en-US"/>
        </a:p>
      </dgm:t>
    </dgm:pt>
    <dgm:pt modelId="{8B5A6EB3-32D6-4A85-ACD0-3EC4A871639A}">
      <dgm:prSet/>
      <dgm:spPr/>
      <dgm:t>
        <a:bodyPr/>
        <a:lstStyle/>
        <a:p>
          <a:r>
            <a:rPr lang="en-GB" dirty="0"/>
            <a:t>How can Youth Work help?</a:t>
          </a:r>
          <a:endParaRPr lang="en-US" dirty="0"/>
        </a:p>
      </dgm:t>
    </dgm:pt>
    <dgm:pt modelId="{1A261871-F639-4D2D-8849-F29E10B7FBDF}" type="parTrans" cxnId="{6371AD38-54E1-42D7-882C-0CCEA1998822}">
      <dgm:prSet/>
      <dgm:spPr/>
      <dgm:t>
        <a:bodyPr/>
        <a:lstStyle/>
        <a:p>
          <a:endParaRPr lang="en-US"/>
        </a:p>
      </dgm:t>
    </dgm:pt>
    <dgm:pt modelId="{A6A53C21-A35B-4CA4-BA3C-42AB83F1E115}" type="sibTrans" cxnId="{6371AD38-54E1-42D7-882C-0CCEA1998822}">
      <dgm:prSet/>
      <dgm:spPr/>
      <dgm:t>
        <a:bodyPr/>
        <a:lstStyle/>
        <a:p>
          <a:endParaRPr lang="en-US"/>
        </a:p>
      </dgm:t>
    </dgm:pt>
    <dgm:pt modelId="{4D2E908F-9CF6-4537-940E-EB60BAD20093}">
      <dgm:prSet/>
      <dgm:spPr/>
      <dgm:t>
        <a:bodyPr/>
        <a:lstStyle/>
        <a:p>
          <a:r>
            <a:rPr lang="en-GB"/>
            <a:t>5 Pillars- Educative, Inclusive, Participative, Empowering  and Expressive</a:t>
          </a:r>
          <a:endParaRPr lang="en-US"/>
        </a:p>
      </dgm:t>
    </dgm:pt>
    <dgm:pt modelId="{1382CCFC-FE4D-448B-826E-855727806205}" type="parTrans" cxnId="{C147B618-B68D-460A-8944-743022536369}">
      <dgm:prSet/>
      <dgm:spPr/>
      <dgm:t>
        <a:bodyPr/>
        <a:lstStyle/>
        <a:p>
          <a:endParaRPr lang="en-US"/>
        </a:p>
      </dgm:t>
    </dgm:pt>
    <dgm:pt modelId="{259D7794-00C4-41F3-9014-BB88761EA219}" type="sibTrans" cxnId="{C147B618-B68D-460A-8944-743022536369}">
      <dgm:prSet/>
      <dgm:spPr/>
      <dgm:t>
        <a:bodyPr/>
        <a:lstStyle/>
        <a:p>
          <a:endParaRPr lang="en-US"/>
        </a:p>
      </dgm:t>
    </dgm:pt>
    <dgm:pt modelId="{239D0E05-3252-4741-B843-4B395D2A5A7F}">
      <dgm:prSet/>
      <dgm:spPr/>
      <dgm:t>
        <a:bodyPr/>
        <a:lstStyle/>
        <a:p>
          <a:r>
            <a:rPr lang="en-GB"/>
            <a:t>Building trusting relationships with young people that they open up</a:t>
          </a:r>
          <a:endParaRPr lang="en-US"/>
        </a:p>
      </dgm:t>
    </dgm:pt>
    <dgm:pt modelId="{2B4B0650-2EE7-4B77-8E26-9E8CCC8BF110}" type="parTrans" cxnId="{8DE0BD7D-A607-43E0-8EDA-ED46DB375370}">
      <dgm:prSet/>
      <dgm:spPr/>
      <dgm:t>
        <a:bodyPr/>
        <a:lstStyle/>
        <a:p>
          <a:endParaRPr lang="en-US"/>
        </a:p>
      </dgm:t>
    </dgm:pt>
    <dgm:pt modelId="{7780E973-9B5E-40DA-992B-3830C7519089}" type="sibTrans" cxnId="{8DE0BD7D-A607-43E0-8EDA-ED46DB375370}">
      <dgm:prSet/>
      <dgm:spPr/>
      <dgm:t>
        <a:bodyPr/>
        <a:lstStyle/>
        <a:p>
          <a:endParaRPr lang="en-US"/>
        </a:p>
      </dgm:t>
    </dgm:pt>
    <dgm:pt modelId="{04AA9453-C420-4879-80FF-A91EDD818B49}">
      <dgm:prSet/>
      <dgm:spPr/>
      <dgm:t>
        <a:bodyPr/>
        <a:lstStyle/>
        <a:p>
          <a:r>
            <a:rPr lang="en-GB"/>
            <a:t>Youth work offers different activities that cater for all young people, and this could encourage informal conversations.</a:t>
          </a:r>
          <a:endParaRPr lang="en-US"/>
        </a:p>
      </dgm:t>
    </dgm:pt>
    <dgm:pt modelId="{9385E782-3BC6-4B47-B11E-13DC88919D5B}" type="parTrans" cxnId="{7398A3F4-9D3E-4667-80AB-427E5F5996F9}">
      <dgm:prSet/>
      <dgm:spPr/>
      <dgm:t>
        <a:bodyPr/>
        <a:lstStyle/>
        <a:p>
          <a:endParaRPr lang="en-US"/>
        </a:p>
      </dgm:t>
    </dgm:pt>
    <dgm:pt modelId="{F65FE147-85EE-4002-8DD4-E88CD293B9BA}" type="sibTrans" cxnId="{7398A3F4-9D3E-4667-80AB-427E5F5996F9}">
      <dgm:prSet/>
      <dgm:spPr/>
      <dgm:t>
        <a:bodyPr/>
        <a:lstStyle/>
        <a:p>
          <a:endParaRPr lang="en-US"/>
        </a:p>
      </dgm:t>
    </dgm:pt>
    <dgm:pt modelId="{4CE7B30B-1778-46F4-A155-CB41042FA6CB}">
      <dgm:prSet/>
      <dgm:spPr/>
      <dgm:t>
        <a:bodyPr/>
        <a:lstStyle/>
        <a:p>
          <a:r>
            <a:rPr lang="en-GB"/>
            <a:t>Youth workers can spot changes in the young people and can ask questions and help build a picture for the parents and authorities.</a:t>
          </a:r>
          <a:endParaRPr lang="en-US"/>
        </a:p>
      </dgm:t>
    </dgm:pt>
    <dgm:pt modelId="{A1AA1CFA-58E7-4DDB-834F-3932513189AA}" type="parTrans" cxnId="{878F41DA-0101-4E7F-B216-3F19B2850B0E}">
      <dgm:prSet/>
      <dgm:spPr/>
      <dgm:t>
        <a:bodyPr/>
        <a:lstStyle/>
        <a:p>
          <a:endParaRPr lang="en-US"/>
        </a:p>
      </dgm:t>
    </dgm:pt>
    <dgm:pt modelId="{9287164A-A452-49F4-86EB-0136A1FAA4D0}" type="sibTrans" cxnId="{878F41DA-0101-4E7F-B216-3F19B2850B0E}">
      <dgm:prSet/>
      <dgm:spPr/>
      <dgm:t>
        <a:bodyPr/>
        <a:lstStyle/>
        <a:p>
          <a:endParaRPr lang="en-US"/>
        </a:p>
      </dgm:t>
    </dgm:pt>
    <dgm:pt modelId="{B60C84F1-50EF-4677-95F6-BFC1B3075560}" type="pres">
      <dgm:prSet presAssocID="{0F201BED-7587-407D-8038-9A67760A333B}" presName="CompostProcess" presStyleCnt="0">
        <dgm:presLayoutVars>
          <dgm:dir/>
          <dgm:resizeHandles val="exact"/>
        </dgm:presLayoutVars>
      </dgm:prSet>
      <dgm:spPr/>
    </dgm:pt>
    <dgm:pt modelId="{957B2FFA-F569-4157-8E60-214AAD016538}" type="pres">
      <dgm:prSet presAssocID="{0F201BED-7587-407D-8038-9A67760A333B}" presName="arrow" presStyleLbl="bgShp" presStyleIdx="0" presStyleCnt="1" custScaleX="117647" custLinFactNeighborX="219" custLinFactNeighborY="-48993"/>
      <dgm:spPr/>
    </dgm:pt>
    <dgm:pt modelId="{70E80E0D-1C2C-4229-A0E0-3E04C22F0C13}" type="pres">
      <dgm:prSet presAssocID="{0F201BED-7587-407D-8038-9A67760A333B}" presName="linearProcess" presStyleCnt="0"/>
      <dgm:spPr/>
    </dgm:pt>
    <dgm:pt modelId="{6630F4D1-C640-4811-851F-C5BD0C8A1207}" type="pres">
      <dgm:prSet presAssocID="{8B5A6EB3-32D6-4A85-ACD0-3EC4A871639A}" presName="textNode" presStyleLbl="node1" presStyleIdx="0" presStyleCnt="5">
        <dgm:presLayoutVars>
          <dgm:bulletEnabled val="1"/>
        </dgm:presLayoutVars>
      </dgm:prSet>
      <dgm:spPr/>
    </dgm:pt>
    <dgm:pt modelId="{3428C68D-A5B7-45D3-B7E9-2EE819F2984F}" type="pres">
      <dgm:prSet presAssocID="{A6A53C21-A35B-4CA4-BA3C-42AB83F1E115}" presName="sibTrans" presStyleCnt="0"/>
      <dgm:spPr/>
    </dgm:pt>
    <dgm:pt modelId="{CE6C6422-AB66-4890-ABAF-A0335EB968B4}" type="pres">
      <dgm:prSet presAssocID="{4D2E908F-9CF6-4537-940E-EB60BAD20093}" presName="textNode" presStyleLbl="node1" presStyleIdx="1" presStyleCnt="5">
        <dgm:presLayoutVars>
          <dgm:bulletEnabled val="1"/>
        </dgm:presLayoutVars>
      </dgm:prSet>
      <dgm:spPr/>
    </dgm:pt>
    <dgm:pt modelId="{74E50ACE-A340-426F-980B-EEDBDD56B69D}" type="pres">
      <dgm:prSet presAssocID="{259D7794-00C4-41F3-9014-BB88761EA219}" presName="sibTrans" presStyleCnt="0"/>
      <dgm:spPr/>
    </dgm:pt>
    <dgm:pt modelId="{1F591BEA-40F6-4AF1-8243-32ED3C6A292D}" type="pres">
      <dgm:prSet presAssocID="{239D0E05-3252-4741-B843-4B395D2A5A7F}" presName="textNode" presStyleLbl="node1" presStyleIdx="2" presStyleCnt="5">
        <dgm:presLayoutVars>
          <dgm:bulletEnabled val="1"/>
        </dgm:presLayoutVars>
      </dgm:prSet>
      <dgm:spPr/>
    </dgm:pt>
    <dgm:pt modelId="{4B2F46CA-E154-4B57-82B1-DFF280C553F3}" type="pres">
      <dgm:prSet presAssocID="{7780E973-9B5E-40DA-992B-3830C7519089}" presName="sibTrans" presStyleCnt="0"/>
      <dgm:spPr/>
    </dgm:pt>
    <dgm:pt modelId="{91E08C71-640E-49FB-B8CE-871A248ED9C6}" type="pres">
      <dgm:prSet presAssocID="{04AA9453-C420-4879-80FF-A91EDD818B49}" presName="textNode" presStyleLbl="node1" presStyleIdx="3" presStyleCnt="5">
        <dgm:presLayoutVars>
          <dgm:bulletEnabled val="1"/>
        </dgm:presLayoutVars>
      </dgm:prSet>
      <dgm:spPr/>
    </dgm:pt>
    <dgm:pt modelId="{A11AC88B-3259-4CDF-B18A-5F87D80120AB}" type="pres">
      <dgm:prSet presAssocID="{F65FE147-85EE-4002-8DD4-E88CD293B9BA}" presName="sibTrans" presStyleCnt="0"/>
      <dgm:spPr/>
    </dgm:pt>
    <dgm:pt modelId="{F9CDB538-EAF9-4F1C-B3B7-5314C8EB5D03}" type="pres">
      <dgm:prSet presAssocID="{4CE7B30B-1778-46F4-A155-CB41042FA6CB}" presName="textNode" presStyleLbl="node1" presStyleIdx="4" presStyleCnt="5">
        <dgm:presLayoutVars>
          <dgm:bulletEnabled val="1"/>
        </dgm:presLayoutVars>
      </dgm:prSet>
      <dgm:spPr/>
    </dgm:pt>
  </dgm:ptLst>
  <dgm:cxnLst>
    <dgm:cxn modelId="{C147B618-B68D-460A-8944-743022536369}" srcId="{0F201BED-7587-407D-8038-9A67760A333B}" destId="{4D2E908F-9CF6-4537-940E-EB60BAD20093}" srcOrd="1" destOrd="0" parTransId="{1382CCFC-FE4D-448B-826E-855727806205}" sibTransId="{259D7794-00C4-41F3-9014-BB88761EA219}"/>
    <dgm:cxn modelId="{6371AD38-54E1-42D7-882C-0CCEA1998822}" srcId="{0F201BED-7587-407D-8038-9A67760A333B}" destId="{8B5A6EB3-32D6-4A85-ACD0-3EC4A871639A}" srcOrd="0" destOrd="0" parTransId="{1A261871-F639-4D2D-8849-F29E10B7FBDF}" sibTransId="{A6A53C21-A35B-4CA4-BA3C-42AB83F1E115}"/>
    <dgm:cxn modelId="{1B3F764F-8E94-4A8D-8C00-C5D86A2ADB17}" type="presOf" srcId="{4D2E908F-9CF6-4537-940E-EB60BAD20093}" destId="{CE6C6422-AB66-4890-ABAF-A0335EB968B4}" srcOrd="0" destOrd="0" presId="urn:microsoft.com/office/officeart/2005/8/layout/hProcess9"/>
    <dgm:cxn modelId="{E98A787B-4617-4766-84CF-213DC31362AA}" type="presOf" srcId="{0F201BED-7587-407D-8038-9A67760A333B}" destId="{B60C84F1-50EF-4677-95F6-BFC1B3075560}" srcOrd="0" destOrd="0" presId="urn:microsoft.com/office/officeart/2005/8/layout/hProcess9"/>
    <dgm:cxn modelId="{8DE0BD7D-A607-43E0-8EDA-ED46DB375370}" srcId="{0F201BED-7587-407D-8038-9A67760A333B}" destId="{239D0E05-3252-4741-B843-4B395D2A5A7F}" srcOrd="2" destOrd="0" parTransId="{2B4B0650-2EE7-4B77-8E26-9E8CCC8BF110}" sibTransId="{7780E973-9B5E-40DA-992B-3830C7519089}"/>
    <dgm:cxn modelId="{FA142A87-8255-4E03-8A78-FAACF9CBA4EB}" type="presOf" srcId="{04AA9453-C420-4879-80FF-A91EDD818B49}" destId="{91E08C71-640E-49FB-B8CE-871A248ED9C6}" srcOrd="0" destOrd="0" presId="urn:microsoft.com/office/officeart/2005/8/layout/hProcess9"/>
    <dgm:cxn modelId="{CD299BA9-2425-48F3-BD2E-3CA9C0457A19}" type="presOf" srcId="{239D0E05-3252-4741-B843-4B395D2A5A7F}" destId="{1F591BEA-40F6-4AF1-8243-32ED3C6A292D}" srcOrd="0" destOrd="0" presId="urn:microsoft.com/office/officeart/2005/8/layout/hProcess9"/>
    <dgm:cxn modelId="{4E44A3B5-EF09-4090-88BA-8F21781BFB33}" type="presOf" srcId="{4CE7B30B-1778-46F4-A155-CB41042FA6CB}" destId="{F9CDB538-EAF9-4F1C-B3B7-5314C8EB5D03}" srcOrd="0" destOrd="0" presId="urn:microsoft.com/office/officeart/2005/8/layout/hProcess9"/>
    <dgm:cxn modelId="{878F41DA-0101-4E7F-B216-3F19B2850B0E}" srcId="{0F201BED-7587-407D-8038-9A67760A333B}" destId="{4CE7B30B-1778-46F4-A155-CB41042FA6CB}" srcOrd="4" destOrd="0" parTransId="{A1AA1CFA-58E7-4DDB-834F-3932513189AA}" sibTransId="{9287164A-A452-49F4-86EB-0136A1FAA4D0}"/>
    <dgm:cxn modelId="{7398A3F4-9D3E-4667-80AB-427E5F5996F9}" srcId="{0F201BED-7587-407D-8038-9A67760A333B}" destId="{04AA9453-C420-4879-80FF-A91EDD818B49}" srcOrd="3" destOrd="0" parTransId="{9385E782-3BC6-4B47-B11E-13DC88919D5B}" sibTransId="{F65FE147-85EE-4002-8DD4-E88CD293B9BA}"/>
    <dgm:cxn modelId="{C0568EFC-1BAC-49F0-9D2C-8F2AAC32E70B}" type="presOf" srcId="{8B5A6EB3-32D6-4A85-ACD0-3EC4A871639A}" destId="{6630F4D1-C640-4811-851F-C5BD0C8A1207}" srcOrd="0" destOrd="0" presId="urn:microsoft.com/office/officeart/2005/8/layout/hProcess9"/>
    <dgm:cxn modelId="{B16C1622-D780-4442-8710-D0F148D9FE37}" type="presParOf" srcId="{B60C84F1-50EF-4677-95F6-BFC1B3075560}" destId="{957B2FFA-F569-4157-8E60-214AAD016538}" srcOrd="0" destOrd="0" presId="urn:microsoft.com/office/officeart/2005/8/layout/hProcess9"/>
    <dgm:cxn modelId="{F70D92A3-D525-4D3B-97E7-6CCA19779B2E}" type="presParOf" srcId="{B60C84F1-50EF-4677-95F6-BFC1B3075560}" destId="{70E80E0D-1C2C-4229-A0E0-3E04C22F0C13}" srcOrd="1" destOrd="0" presId="urn:microsoft.com/office/officeart/2005/8/layout/hProcess9"/>
    <dgm:cxn modelId="{1ADEBA3F-AE7A-414E-86F4-E348CC3473D5}" type="presParOf" srcId="{70E80E0D-1C2C-4229-A0E0-3E04C22F0C13}" destId="{6630F4D1-C640-4811-851F-C5BD0C8A1207}" srcOrd="0" destOrd="0" presId="urn:microsoft.com/office/officeart/2005/8/layout/hProcess9"/>
    <dgm:cxn modelId="{BD01F9FB-A4C0-49FC-9247-3EBFD7E11623}" type="presParOf" srcId="{70E80E0D-1C2C-4229-A0E0-3E04C22F0C13}" destId="{3428C68D-A5B7-45D3-B7E9-2EE819F2984F}" srcOrd="1" destOrd="0" presId="urn:microsoft.com/office/officeart/2005/8/layout/hProcess9"/>
    <dgm:cxn modelId="{83BF8A4B-5CFD-4AAE-BFAB-3822B338450E}" type="presParOf" srcId="{70E80E0D-1C2C-4229-A0E0-3E04C22F0C13}" destId="{CE6C6422-AB66-4890-ABAF-A0335EB968B4}" srcOrd="2" destOrd="0" presId="urn:microsoft.com/office/officeart/2005/8/layout/hProcess9"/>
    <dgm:cxn modelId="{BF5F8CD8-1044-406D-977F-93743AE965A6}" type="presParOf" srcId="{70E80E0D-1C2C-4229-A0E0-3E04C22F0C13}" destId="{74E50ACE-A340-426F-980B-EEDBDD56B69D}" srcOrd="3" destOrd="0" presId="urn:microsoft.com/office/officeart/2005/8/layout/hProcess9"/>
    <dgm:cxn modelId="{EB613D61-0BA4-4AD3-AE40-89B664D51C8C}" type="presParOf" srcId="{70E80E0D-1C2C-4229-A0E0-3E04C22F0C13}" destId="{1F591BEA-40F6-4AF1-8243-32ED3C6A292D}" srcOrd="4" destOrd="0" presId="urn:microsoft.com/office/officeart/2005/8/layout/hProcess9"/>
    <dgm:cxn modelId="{3D6D7F3D-436B-4AC5-BDC4-4624EBC241A5}" type="presParOf" srcId="{70E80E0D-1C2C-4229-A0E0-3E04C22F0C13}" destId="{4B2F46CA-E154-4B57-82B1-DFF280C553F3}" srcOrd="5" destOrd="0" presId="urn:microsoft.com/office/officeart/2005/8/layout/hProcess9"/>
    <dgm:cxn modelId="{9875184A-E6CD-4C68-A23F-1E9D67F3CB77}" type="presParOf" srcId="{70E80E0D-1C2C-4229-A0E0-3E04C22F0C13}" destId="{91E08C71-640E-49FB-B8CE-871A248ED9C6}" srcOrd="6" destOrd="0" presId="urn:microsoft.com/office/officeart/2005/8/layout/hProcess9"/>
    <dgm:cxn modelId="{10482FBE-142B-4C9D-890E-74AC34501B1F}" type="presParOf" srcId="{70E80E0D-1C2C-4229-A0E0-3E04C22F0C13}" destId="{A11AC88B-3259-4CDF-B18A-5F87D80120AB}" srcOrd="7" destOrd="0" presId="urn:microsoft.com/office/officeart/2005/8/layout/hProcess9"/>
    <dgm:cxn modelId="{D73FEB42-E94D-4349-AAB3-D509CCECC1A8}" type="presParOf" srcId="{70E80E0D-1C2C-4229-A0E0-3E04C22F0C13}" destId="{F9CDB538-EAF9-4F1C-B3B7-5314C8EB5D03}"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042F1A-8126-48B7-9E26-1D680A21F486}">
      <dsp:nvSpPr>
        <dsp:cNvPr id="0" name=""/>
        <dsp:cNvSpPr/>
      </dsp:nvSpPr>
      <dsp:spPr>
        <a:xfrm>
          <a:off x="1066076" y="0"/>
          <a:ext cx="8697962" cy="434898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Content Page</a:t>
          </a:r>
          <a:endParaRPr lang="en-US" sz="3100" kern="1200"/>
        </a:p>
        <a:p>
          <a:pPr marL="228600" lvl="1" indent="-228600" algn="l" defTabSz="1066800">
            <a:lnSpc>
              <a:spcPct val="90000"/>
            </a:lnSpc>
            <a:spcBef>
              <a:spcPct val="0"/>
            </a:spcBef>
            <a:spcAft>
              <a:spcPct val="15000"/>
            </a:spcAft>
            <a:buChar char="•"/>
          </a:pPr>
          <a:r>
            <a:rPr lang="en-GB" sz="2400" kern="1200" dirty="0"/>
            <a:t>Introduction</a:t>
          </a:r>
          <a:endParaRPr lang="en-US" sz="2400" kern="1200" dirty="0"/>
        </a:p>
        <a:p>
          <a:pPr marL="228600" lvl="1" indent="-228600" algn="l" defTabSz="1066800">
            <a:lnSpc>
              <a:spcPct val="90000"/>
            </a:lnSpc>
            <a:spcBef>
              <a:spcPct val="0"/>
            </a:spcBef>
            <a:spcAft>
              <a:spcPct val="15000"/>
            </a:spcAft>
            <a:buChar char="•"/>
          </a:pPr>
          <a:r>
            <a:rPr lang="en-GB" sz="2400" kern="1200" dirty="0"/>
            <a:t>Contemporary Issues in society today</a:t>
          </a:r>
          <a:endParaRPr lang="en-US" sz="2400" kern="1200" dirty="0"/>
        </a:p>
        <a:p>
          <a:pPr marL="228600" lvl="1" indent="-228600" algn="l" defTabSz="1066800">
            <a:lnSpc>
              <a:spcPct val="90000"/>
            </a:lnSpc>
            <a:spcBef>
              <a:spcPct val="0"/>
            </a:spcBef>
            <a:spcAft>
              <a:spcPct val="15000"/>
            </a:spcAft>
            <a:buChar char="•"/>
          </a:pPr>
          <a:r>
            <a:rPr lang="en-GB" sz="2400" kern="1200" dirty="0"/>
            <a:t>Definitions of some of the key terms</a:t>
          </a:r>
          <a:endParaRPr lang="en-US" sz="2400" kern="1200" dirty="0"/>
        </a:p>
        <a:p>
          <a:pPr marL="228600" lvl="1" indent="-228600" algn="l" defTabSz="1066800">
            <a:lnSpc>
              <a:spcPct val="90000"/>
            </a:lnSpc>
            <a:spcBef>
              <a:spcPct val="0"/>
            </a:spcBef>
            <a:spcAft>
              <a:spcPct val="15000"/>
            </a:spcAft>
            <a:buChar char="•"/>
          </a:pPr>
          <a:r>
            <a:rPr lang="en-GB" sz="2400" kern="1200" dirty="0"/>
            <a:t>Introduce Topic</a:t>
          </a:r>
          <a:endParaRPr lang="en-US" sz="2400" kern="1200" dirty="0"/>
        </a:p>
        <a:p>
          <a:pPr marL="228600" lvl="1" indent="-228600" algn="l" defTabSz="1066800">
            <a:lnSpc>
              <a:spcPct val="90000"/>
            </a:lnSpc>
            <a:spcBef>
              <a:spcPct val="0"/>
            </a:spcBef>
            <a:spcAft>
              <a:spcPct val="15000"/>
            </a:spcAft>
            <a:buChar char="•"/>
          </a:pPr>
          <a:r>
            <a:rPr lang="en-GB" sz="2400" kern="1200"/>
            <a:t>Advisory Group Presentation</a:t>
          </a:r>
          <a:endParaRPr lang="en-US" sz="2400" kern="1200"/>
        </a:p>
        <a:p>
          <a:pPr marL="228600" lvl="1" indent="-228600" algn="l" defTabSz="1066800">
            <a:lnSpc>
              <a:spcPct val="90000"/>
            </a:lnSpc>
            <a:spcBef>
              <a:spcPct val="0"/>
            </a:spcBef>
            <a:spcAft>
              <a:spcPct val="15000"/>
            </a:spcAft>
            <a:buChar char="•"/>
          </a:pPr>
          <a:r>
            <a:rPr lang="en-GB" sz="2400" kern="1200"/>
            <a:t>Youth works Role</a:t>
          </a:r>
          <a:endParaRPr lang="en-US" sz="2400" kern="1200"/>
        </a:p>
        <a:p>
          <a:pPr marL="228600" lvl="1" indent="-228600" algn="l" defTabSz="1066800">
            <a:lnSpc>
              <a:spcPct val="90000"/>
            </a:lnSpc>
            <a:spcBef>
              <a:spcPct val="0"/>
            </a:spcBef>
            <a:spcAft>
              <a:spcPct val="15000"/>
            </a:spcAft>
            <a:buChar char="•"/>
          </a:pPr>
          <a:r>
            <a:rPr lang="en-GB" sz="2400" kern="1200" dirty="0"/>
            <a:t>Conclusion</a:t>
          </a:r>
          <a:endParaRPr lang="en-US" sz="2400" kern="1200" dirty="0"/>
        </a:p>
        <a:p>
          <a:pPr marL="228600" lvl="1" indent="-228600" algn="l" defTabSz="1066800">
            <a:lnSpc>
              <a:spcPct val="90000"/>
            </a:lnSpc>
            <a:spcBef>
              <a:spcPct val="0"/>
            </a:spcBef>
            <a:spcAft>
              <a:spcPct val="15000"/>
            </a:spcAft>
            <a:buChar char="•"/>
          </a:pPr>
          <a:r>
            <a:rPr lang="en-US" sz="2400" kern="1200" dirty="0"/>
            <a:t>Reference List</a:t>
          </a:r>
        </a:p>
      </dsp:txBody>
      <dsp:txXfrm>
        <a:off x="1278376" y="212300"/>
        <a:ext cx="8273362" cy="39243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40EC1-1637-4250-B52C-2766A876DF19}">
      <dsp:nvSpPr>
        <dsp:cNvPr id="0" name=""/>
        <dsp:cNvSpPr/>
      </dsp:nvSpPr>
      <dsp:spPr>
        <a:xfrm>
          <a:off x="1632793" y="665"/>
          <a:ext cx="7250013" cy="435000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t" anchorCtr="0">
          <a:noAutofit/>
        </a:bodyPr>
        <a:lstStyle/>
        <a:p>
          <a:pPr marL="0" lvl="0" indent="0" algn="ctr" defTabSz="1733550">
            <a:lnSpc>
              <a:spcPct val="90000"/>
            </a:lnSpc>
            <a:spcBef>
              <a:spcPct val="0"/>
            </a:spcBef>
            <a:spcAft>
              <a:spcPct val="35000"/>
            </a:spcAft>
            <a:buNone/>
          </a:pPr>
          <a:r>
            <a:rPr lang="en-GB" sz="3900" kern="1200" dirty="0"/>
            <a:t>Advisory Session Group</a:t>
          </a:r>
          <a:endParaRPr lang="en-US" sz="3900" kern="1200" dirty="0"/>
        </a:p>
        <a:p>
          <a:pPr marL="285750" lvl="1" indent="-285750" algn="l" defTabSz="1333500">
            <a:lnSpc>
              <a:spcPct val="90000"/>
            </a:lnSpc>
            <a:spcBef>
              <a:spcPct val="0"/>
            </a:spcBef>
            <a:spcAft>
              <a:spcPct val="15000"/>
            </a:spcAft>
            <a:buChar char="•"/>
          </a:pPr>
          <a:r>
            <a:rPr lang="en-GB" sz="3000" kern="1200" dirty="0"/>
            <a:t>Introduction to County Lines</a:t>
          </a:r>
          <a:endParaRPr lang="en-US" sz="3000" kern="1200" dirty="0"/>
        </a:p>
        <a:p>
          <a:pPr marL="285750" lvl="1" indent="-285750" algn="l" defTabSz="1333500">
            <a:lnSpc>
              <a:spcPct val="90000"/>
            </a:lnSpc>
            <a:spcBef>
              <a:spcPct val="0"/>
            </a:spcBef>
            <a:spcAft>
              <a:spcPct val="15000"/>
            </a:spcAft>
            <a:buChar char="•"/>
          </a:pPr>
          <a:r>
            <a:rPr lang="en-GB" sz="3000" kern="1200" dirty="0"/>
            <a:t>Statistics and Discussion</a:t>
          </a:r>
          <a:endParaRPr lang="en-US" sz="3000" kern="1200" dirty="0"/>
        </a:p>
        <a:p>
          <a:pPr marL="285750" lvl="1" indent="-285750" algn="l" defTabSz="1333500">
            <a:lnSpc>
              <a:spcPct val="90000"/>
            </a:lnSpc>
            <a:spcBef>
              <a:spcPct val="0"/>
            </a:spcBef>
            <a:spcAft>
              <a:spcPct val="15000"/>
            </a:spcAft>
            <a:buChar char="•"/>
          </a:pPr>
          <a:r>
            <a:rPr lang="en-GB" sz="3000" kern="1200" dirty="0"/>
            <a:t>Gaining an understanding of what parents/guardians know already</a:t>
          </a:r>
          <a:endParaRPr lang="en-US" sz="3000" kern="1200" dirty="0"/>
        </a:p>
        <a:p>
          <a:pPr marL="285750" lvl="1" indent="-285750" algn="l" defTabSz="1333500">
            <a:lnSpc>
              <a:spcPct val="90000"/>
            </a:lnSpc>
            <a:spcBef>
              <a:spcPct val="0"/>
            </a:spcBef>
            <a:spcAft>
              <a:spcPct val="15000"/>
            </a:spcAft>
            <a:buChar char="•"/>
          </a:pPr>
          <a:r>
            <a:rPr lang="en-GB" sz="3000" kern="1200" dirty="0"/>
            <a:t>How to support young people if they suspect they are being exploited</a:t>
          </a:r>
          <a:endParaRPr lang="en-US" sz="3000" kern="1200" dirty="0"/>
        </a:p>
        <a:p>
          <a:pPr marL="285750" lvl="1" indent="-285750" algn="l" defTabSz="1333500">
            <a:lnSpc>
              <a:spcPct val="90000"/>
            </a:lnSpc>
            <a:spcBef>
              <a:spcPct val="0"/>
            </a:spcBef>
            <a:spcAft>
              <a:spcPct val="15000"/>
            </a:spcAft>
            <a:buChar char="•"/>
          </a:pPr>
          <a:r>
            <a:rPr lang="en-GB" sz="3000" kern="1200"/>
            <a:t>How youth workers can help</a:t>
          </a:r>
          <a:endParaRPr lang="en-US" sz="3000" kern="1200"/>
        </a:p>
      </dsp:txBody>
      <dsp:txXfrm>
        <a:off x="1632793" y="665"/>
        <a:ext cx="7250013" cy="43500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10591-3F2A-4B86-AE76-720D48178E00}">
      <dsp:nvSpPr>
        <dsp:cNvPr id="0" name=""/>
        <dsp:cNvSpPr/>
      </dsp:nvSpPr>
      <dsp:spPr>
        <a:xfrm>
          <a:off x="3300023" y="475"/>
          <a:ext cx="1718043" cy="1718043"/>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b="1" kern="1200" dirty="0"/>
            <a:t>County Lines closed- 5,165</a:t>
          </a:r>
          <a:endParaRPr lang="en-US" sz="800" b="1" kern="1200" dirty="0"/>
        </a:p>
      </dsp:txBody>
      <dsp:txXfrm>
        <a:off x="3729534" y="475"/>
        <a:ext cx="859021" cy="1417385"/>
      </dsp:txXfrm>
    </dsp:sp>
    <dsp:sp modelId="{AD3EC53C-D87F-45DB-8AEF-55978C1C08E3}">
      <dsp:nvSpPr>
        <dsp:cNvPr id="0" name=""/>
        <dsp:cNvSpPr/>
      </dsp:nvSpPr>
      <dsp:spPr>
        <a:xfrm rot="4320000">
          <a:off x="4741618" y="1047855"/>
          <a:ext cx="1718043" cy="1718043"/>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b="1" kern="1200" dirty="0"/>
            <a:t>People Arrested- 15,623</a:t>
          </a:r>
          <a:endParaRPr lang="en-US" sz="800" b="1" kern="1200" dirty="0"/>
        </a:p>
      </dsp:txBody>
      <dsp:txXfrm rot="-5400000">
        <a:off x="5034918" y="1430912"/>
        <a:ext cx="1417385" cy="859021"/>
      </dsp:txXfrm>
    </dsp:sp>
    <dsp:sp modelId="{58CA9D97-FEE0-4F68-83DF-A457460863AE}">
      <dsp:nvSpPr>
        <dsp:cNvPr id="0" name=""/>
        <dsp:cNvSpPr/>
      </dsp:nvSpPr>
      <dsp:spPr>
        <a:xfrm rot="8640000">
          <a:off x="4190978" y="2742552"/>
          <a:ext cx="1718043" cy="1718043"/>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b="1" kern="1200" dirty="0"/>
            <a:t>Individuals referred by Police to Safeguarding- 8,011</a:t>
          </a:r>
          <a:endParaRPr lang="en-US" sz="800" b="1" kern="1200" dirty="0"/>
        </a:p>
      </dsp:txBody>
      <dsp:txXfrm rot="10800000">
        <a:off x="4708850" y="3014500"/>
        <a:ext cx="859021" cy="1417385"/>
      </dsp:txXfrm>
    </dsp:sp>
    <dsp:sp modelId="{DBCDEAC6-E21B-4199-B405-FFD223C8658A}">
      <dsp:nvSpPr>
        <dsp:cNvPr id="0" name=""/>
        <dsp:cNvSpPr/>
      </dsp:nvSpPr>
      <dsp:spPr>
        <a:xfrm rot="12960000">
          <a:off x="2409068" y="2742552"/>
          <a:ext cx="1718043" cy="1718043"/>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b="1" kern="1200" dirty="0"/>
            <a:t>There have been many co-ordinated raids on suspected houses between different police forces where drugs, weapons and money were seized</a:t>
          </a:r>
          <a:endParaRPr lang="en-US" sz="800" b="1" kern="1200" dirty="0"/>
        </a:p>
      </dsp:txBody>
      <dsp:txXfrm rot="10800000">
        <a:off x="2750218" y="3014500"/>
        <a:ext cx="859021" cy="1417385"/>
      </dsp:txXfrm>
    </dsp:sp>
    <dsp:sp modelId="{E5031CD6-1321-426E-ABA7-02148BFB814B}">
      <dsp:nvSpPr>
        <dsp:cNvPr id="0" name=""/>
        <dsp:cNvSpPr/>
      </dsp:nvSpPr>
      <dsp:spPr>
        <a:xfrm rot="17280000">
          <a:off x="1858428" y="1047855"/>
          <a:ext cx="1718043" cy="1718043"/>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b="1" kern="1200" dirty="0"/>
            <a:t>Organised Crime Groups (OCG’s) are targeting young people to be a part of the drug lines and these young people are being exploited. </a:t>
          </a:r>
          <a:endParaRPr lang="en-US" sz="800" b="1" kern="1200" dirty="0"/>
        </a:p>
      </dsp:txBody>
      <dsp:txXfrm rot="5400000">
        <a:off x="1865786" y="1430912"/>
        <a:ext cx="1417385" cy="8590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7B2FFA-F569-4157-8E60-214AAD016538}">
      <dsp:nvSpPr>
        <dsp:cNvPr id="0" name=""/>
        <dsp:cNvSpPr/>
      </dsp:nvSpPr>
      <dsp:spPr>
        <a:xfrm>
          <a:off x="4" y="0"/>
          <a:ext cx="9075928" cy="4294346"/>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630F4D1-C640-4811-851F-C5BD0C8A1207}">
      <dsp:nvSpPr>
        <dsp:cNvPr id="0" name=""/>
        <dsp:cNvSpPr/>
      </dsp:nvSpPr>
      <dsp:spPr>
        <a:xfrm>
          <a:off x="3988" y="1288303"/>
          <a:ext cx="1743837" cy="171773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How can Youth Work help?</a:t>
          </a:r>
          <a:endParaRPr lang="en-US" sz="1200" kern="1200" dirty="0"/>
        </a:p>
      </dsp:txBody>
      <dsp:txXfrm>
        <a:off x="87841" y="1372156"/>
        <a:ext cx="1576131" cy="1550032"/>
      </dsp:txXfrm>
    </dsp:sp>
    <dsp:sp modelId="{CE6C6422-AB66-4890-ABAF-A0335EB968B4}">
      <dsp:nvSpPr>
        <dsp:cNvPr id="0" name=""/>
        <dsp:cNvSpPr/>
      </dsp:nvSpPr>
      <dsp:spPr>
        <a:xfrm>
          <a:off x="1835018" y="1288303"/>
          <a:ext cx="1743837" cy="171773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5 Pillars- Educative, Inclusive, Participative, Empowering  and Expressive</a:t>
          </a:r>
          <a:endParaRPr lang="en-US" sz="1200" kern="1200"/>
        </a:p>
      </dsp:txBody>
      <dsp:txXfrm>
        <a:off x="1918871" y="1372156"/>
        <a:ext cx="1576131" cy="1550032"/>
      </dsp:txXfrm>
    </dsp:sp>
    <dsp:sp modelId="{1F591BEA-40F6-4AF1-8243-32ED3C6A292D}">
      <dsp:nvSpPr>
        <dsp:cNvPr id="0" name=""/>
        <dsp:cNvSpPr/>
      </dsp:nvSpPr>
      <dsp:spPr>
        <a:xfrm>
          <a:off x="3666047" y="1288303"/>
          <a:ext cx="1743837" cy="171773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Building trusting relationships with young people that they open up</a:t>
          </a:r>
          <a:endParaRPr lang="en-US" sz="1200" kern="1200"/>
        </a:p>
      </dsp:txBody>
      <dsp:txXfrm>
        <a:off x="3749900" y="1372156"/>
        <a:ext cx="1576131" cy="1550032"/>
      </dsp:txXfrm>
    </dsp:sp>
    <dsp:sp modelId="{91E08C71-640E-49FB-B8CE-871A248ED9C6}">
      <dsp:nvSpPr>
        <dsp:cNvPr id="0" name=""/>
        <dsp:cNvSpPr/>
      </dsp:nvSpPr>
      <dsp:spPr>
        <a:xfrm>
          <a:off x="5497077" y="1288303"/>
          <a:ext cx="1743837" cy="171773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Youth work offers different activities that cater for all young people, and this could encourage informal conversations.</a:t>
          </a:r>
          <a:endParaRPr lang="en-US" sz="1200" kern="1200"/>
        </a:p>
      </dsp:txBody>
      <dsp:txXfrm>
        <a:off x="5580930" y="1372156"/>
        <a:ext cx="1576131" cy="1550032"/>
      </dsp:txXfrm>
    </dsp:sp>
    <dsp:sp modelId="{F9CDB538-EAF9-4F1C-B3B7-5314C8EB5D03}">
      <dsp:nvSpPr>
        <dsp:cNvPr id="0" name=""/>
        <dsp:cNvSpPr/>
      </dsp:nvSpPr>
      <dsp:spPr>
        <a:xfrm>
          <a:off x="7328106" y="1288303"/>
          <a:ext cx="1743837" cy="1717738"/>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Youth workers can spot changes in the young people and can ask questions and help build a picture for the parents and authorities.</a:t>
          </a:r>
          <a:endParaRPr lang="en-US" sz="1200" kern="1200"/>
        </a:p>
      </dsp:txBody>
      <dsp:txXfrm>
        <a:off x="7411959" y="1372156"/>
        <a:ext cx="1576131" cy="1550032"/>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854F4-AC07-4D3C-85BE-DA1A6524D1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79FA33-8EFA-1C45-0F08-223A4C3B1B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FFE893-F311-D39A-7CE5-9FE0AE34159E}"/>
              </a:ext>
            </a:extLst>
          </p:cNvPr>
          <p:cNvSpPr>
            <a:spLocks noGrp="1"/>
          </p:cNvSpPr>
          <p:nvPr>
            <p:ph type="dt" sz="half" idx="10"/>
          </p:nvPr>
        </p:nvSpPr>
        <p:spPr/>
        <p:txBody>
          <a:bodyPr/>
          <a:lstStyle/>
          <a:p>
            <a:fld id="{71CC1ECC-B1FC-489F-ABE2-4B523FD64655}" type="datetimeFigureOut">
              <a:rPr lang="en-GB" smtClean="0"/>
              <a:t>22/05/2024</a:t>
            </a:fld>
            <a:endParaRPr lang="en-GB"/>
          </a:p>
        </p:txBody>
      </p:sp>
      <p:sp>
        <p:nvSpPr>
          <p:cNvPr id="5" name="Footer Placeholder 4">
            <a:extLst>
              <a:ext uri="{FF2B5EF4-FFF2-40B4-BE49-F238E27FC236}">
                <a16:creationId xmlns:a16="http://schemas.microsoft.com/office/drawing/2014/main" id="{C24B83FD-1313-E466-D7F7-1D18008A60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0F4CA9-9FB8-17B6-41CE-3862DD38B635}"/>
              </a:ext>
            </a:extLst>
          </p:cNvPr>
          <p:cNvSpPr>
            <a:spLocks noGrp="1"/>
          </p:cNvSpPr>
          <p:nvPr>
            <p:ph type="sldNum" sz="quarter" idx="12"/>
          </p:nvPr>
        </p:nvSpPr>
        <p:spPr/>
        <p:txBody>
          <a:bodyPr/>
          <a:lstStyle/>
          <a:p>
            <a:fld id="{0E0AB0B5-2BF1-4F55-A526-802532E3041F}" type="slidenum">
              <a:rPr lang="en-GB" smtClean="0"/>
              <a:t>‹#›</a:t>
            </a:fld>
            <a:endParaRPr lang="en-GB"/>
          </a:p>
        </p:txBody>
      </p:sp>
    </p:spTree>
    <p:extLst>
      <p:ext uri="{BB962C8B-B14F-4D97-AF65-F5344CB8AC3E}">
        <p14:creationId xmlns:p14="http://schemas.microsoft.com/office/powerpoint/2010/main" val="877421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94AFA-9B72-63CD-9519-6C2D14C048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B1B5A2-F782-655B-AFF5-1C04AA09CA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F31A51-8C09-E5B1-46B7-F2E83441B4D4}"/>
              </a:ext>
            </a:extLst>
          </p:cNvPr>
          <p:cNvSpPr>
            <a:spLocks noGrp="1"/>
          </p:cNvSpPr>
          <p:nvPr>
            <p:ph type="dt" sz="half" idx="10"/>
          </p:nvPr>
        </p:nvSpPr>
        <p:spPr/>
        <p:txBody>
          <a:bodyPr/>
          <a:lstStyle/>
          <a:p>
            <a:fld id="{71CC1ECC-B1FC-489F-ABE2-4B523FD64655}" type="datetimeFigureOut">
              <a:rPr lang="en-GB" smtClean="0"/>
              <a:t>22/05/2024</a:t>
            </a:fld>
            <a:endParaRPr lang="en-GB"/>
          </a:p>
        </p:txBody>
      </p:sp>
      <p:sp>
        <p:nvSpPr>
          <p:cNvPr id="5" name="Footer Placeholder 4">
            <a:extLst>
              <a:ext uri="{FF2B5EF4-FFF2-40B4-BE49-F238E27FC236}">
                <a16:creationId xmlns:a16="http://schemas.microsoft.com/office/drawing/2014/main" id="{051F3B5F-C8BE-77F7-4783-C6AC18870C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67B335-BB17-FB56-BFAA-33B3F0C0C32E}"/>
              </a:ext>
            </a:extLst>
          </p:cNvPr>
          <p:cNvSpPr>
            <a:spLocks noGrp="1"/>
          </p:cNvSpPr>
          <p:nvPr>
            <p:ph type="sldNum" sz="quarter" idx="12"/>
          </p:nvPr>
        </p:nvSpPr>
        <p:spPr/>
        <p:txBody>
          <a:bodyPr/>
          <a:lstStyle/>
          <a:p>
            <a:fld id="{0E0AB0B5-2BF1-4F55-A526-802532E3041F}" type="slidenum">
              <a:rPr lang="en-GB" smtClean="0"/>
              <a:t>‹#›</a:t>
            </a:fld>
            <a:endParaRPr lang="en-GB"/>
          </a:p>
        </p:txBody>
      </p:sp>
    </p:spTree>
    <p:extLst>
      <p:ext uri="{BB962C8B-B14F-4D97-AF65-F5344CB8AC3E}">
        <p14:creationId xmlns:p14="http://schemas.microsoft.com/office/powerpoint/2010/main" val="2424025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616E7-6AF8-95A0-6683-D66CC83A2C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48BF0B2-EE5A-F9B7-D34F-03D2FA96D2A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6048AE-5A7C-97F5-EDBC-AEB52483F386}"/>
              </a:ext>
            </a:extLst>
          </p:cNvPr>
          <p:cNvSpPr>
            <a:spLocks noGrp="1"/>
          </p:cNvSpPr>
          <p:nvPr>
            <p:ph type="dt" sz="half" idx="10"/>
          </p:nvPr>
        </p:nvSpPr>
        <p:spPr/>
        <p:txBody>
          <a:bodyPr/>
          <a:lstStyle/>
          <a:p>
            <a:fld id="{71CC1ECC-B1FC-489F-ABE2-4B523FD64655}" type="datetimeFigureOut">
              <a:rPr lang="en-GB" smtClean="0"/>
              <a:t>22/05/2024</a:t>
            </a:fld>
            <a:endParaRPr lang="en-GB"/>
          </a:p>
        </p:txBody>
      </p:sp>
      <p:sp>
        <p:nvSpPr>
          <p:cNvPr id="5" name="Footer Placeholder 4">
            <a:extLst>
              <a:ext uri="{FF2B5EF4-FFF2-40B4-BE49-F238E27FC236}">
                <a16:creationId xmlns:a16="http://schemas.microsoft.com/office/drawing/2014/main" id="{C5A7DC0B-1A29-386C-AA37-A797D44259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10295B-A894-3E90-F6D3-3F4F494113B0}"/>
              </a:ext>
            </a:extLst>
          </p:cNvPr>
          <p:cNvSpPr>
            <a:spLocks noGrp="1"/>
          </p:cNvSpPr>
          <p:nvPr>
            <p:ph type="sldNum" sz="quarter" idx="12"/>
          </p:nvPr>
        </p:nvSpPr>
        <p:spPr/>
        <p:txBody>
          <a:bodyPr/>
          <a:lstStyle/>
          <a:p>
            <a:fld id="{0E0AB0B5-2BF1-4F55-A526-802532E3041F}" type="slidenum">
              <a:rPr lang="en-GB" smtClean="0"/>
              <a:t>‹#›</a:t>
            </a:fld>
            <a:endParaRPr lang="en-GB"/>
          </a:p>
        </p:txBody>
      </p:sp>
    </p:spTree>
    <p:extLst>
      <p:ext uri="{BB962C8B-B14F-4D97-AF65-F5344CB8AC3E}">
        <p14:creationId xmlns:p14="http://schemas.microsoft.com/office/powerpoint/2010/main" val="2726487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BE58C-3695-2215-BF67-5F9B8A1085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E321DF-BB9C-9F80-523A-2128544B0E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551188-A801-FE90-BC8B-3516B9298FE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B2D604-2596-6C2C-5A2C-61A0DCEEBE0E}"/>
              </a:ext>
            </a:extLst>
          </p:cNvPr>
          <p:cNvSpPr>
            <a:spLocks noGrp="1"/>
          </p:cNvSpPr>
          <p:nvPr>
            <p:ph type="dt" sz="half" idx="10"/>
          </p:nvPr>
        </p:nvSpPr>
        <p:spPr/>
        <p:txBody>
          <a:bodyPr/>
          <a:lstStyle/>
          <a:p>
            <a:fld id="{71CC1ECC-B1FC-489F-ABE2-4B523FD64655}" type="datetimeFigureOut">
              <a:rPr lang="en-GB" smtClean="0"/>
              <a:t>22/05/2024</a:t>
            </a:fld>
            <a:endParaRPr lang="en-GB"/>
          </a:p>
        </p:txBody>
      </p:sp>
      <p:sp>
        <p:nvSpPr>
          <p:cNvPr id="6" name="Footer Placeholder 5">
            <a:extLst>
              <a:ext uri="{FF2B5EF4-FFF2-40B4-BE49-F238E27FC236}">
                <a16:creationId xmlns:a16="http://schemas.microsoft.com/office/drawing/2014/main" id="{5023496F-F594-4608-6389-DE55B059D4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F7AF9E-4040-1CC2-1B3B-EA647F9A9D5D}"/>
              </a:ext>
            </a:extLst>
          </p:cNvPr>
          <p:cNvSpPr>
            <a:spLocks noGrp="1"/>
          </p:cNvSpPr>
          <p:nvPr>
            <p:ph type="sldNum" sz="quarter" idx="12"/>
          </p:nvPr>
        </p:nvSpPr>
        <p:spPr/>
        <p:txBody>
          <a:bodyPr/>
          <a:lstStyle/>
          <a:p>
            <a:fld id="{0E0AB0B5-2BF1-4F55-A526-802532E3041F}" type="slidenum">
              <a:rPr lang="en-GB" smtClean="0"/>
              <a:t>‹#›</a:t>
            </a:fld>
            <a:endParaRPr lang="en-GB"/>
          </a:p>
        </p:txBody>
      </p:sp>
    </p:spTree>
    <p:extLst>
      <p:ext uri="{BB962C8B-B14F-4D97-AF65-F5344CB8AC3E}">
        <p14:creationId xmlns:p14="http://schemas.microsoft.com/office/powerpoint/2010/main" val="2145860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21FF1-F4FC-7731-3422-6BE87DD9EA2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E96262-337E-F009-2372-10192C061B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AD6A69-F2FC-5ABD-82A4-E106EA37501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22822B-5E34-333B-1AD8-5711A5FB2B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EBC3C7-A2BA-E01C-FA6C-B6BD66E5E1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77C3F31-7A69-DAF6-AA99-B94E526ABD1E}"/>
              </a:ext>
            </a:extLst>
          </p:cNvPr>
          <p:cNvSpPr>
            <a:spLocks noGrp="1"/>
          </p:cNvSpPr>
          <p:nvPr>
            <p:ph type="dt" sz="half" idx="10"/>
          </p:nvPr>
        </p:nvSpPr>
        <p:spPr/>
        <p:txBody>
          <a:bodyPr/>
          <a:lstStyle/>
          <a:p>
            <a:fld id="{71CC1ECC-B1FC-489F-ABE2-4B523FD64655}" type="datetimeFigureOut">
              <a:rPr lang="en-GB" smtClean="0"/>
              <a:t>22/05/2024</a:t>
            </a:fld>
            <a:endParaRPr lang="en-GB"/>
          </a:p>
        </p:txBody>
      </p:sp>
      <p:sp>
        <p:nvSpPr>
          <p:cNvPr id="8" name="Footer Placeholder 7">
            <a:extLst>
              <a:ext uri="{FF2B5EF4-FFF2-40B4-BE49-F238E27FC236}">
                <a16:creationId xmlns:a16="http://schemas.microsoft.com/office/drawing/2014/main" id="{07E29BB1-4721-1B6A-F89C-BE8E1F13B7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A4AD948-6986-F235-0D41-E782F4BD9640}"/>
              </a:ext>
            </a:extLst>
          </p:cNvPr>
          <p:cNvSpPr>
            <a:spLocks noGrp="1"/>
          </p:cNvSpPr>
          <p:nvPr>
            <p:ph type="sldNum" sz="quarter" idx="12"/>
          </p:nvPr>
        </p:nvSpPr>
        <p:spPr/>
        <p:txBody>
          <a:bodyPr/>
          <a:lstStyle/>
          <a:p>
            <a:fld id="{0E0AB0B5-2BF1-4F55-A526-802532E3041F}" type="slidenum">
              <a:rPr lang="en-GB" smtClean="0"/>
              <a:t>‹#›</a:t>
            </a:fld>
            <a:endParaRPr lang="en-GB"/>
          </a:p>
        </p:txBody>
      </p:sp>
    </p:spTree>
    <p:extLst>
      <p:ext uri="{BB962C8B-B14F-4D97-AF65-F5344CB8AC3E}">
        <p14:creationId xmlns:p14="http://schemas.microsoft.com/office/powerpoint/2010/main" val="1555923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AF672-708C-A503-53FC-2C3D3975D0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AC1731-0D7A-045F-4C35-01B7BBE738A4}"/>
              </a:ext>
            </a:extLst>
          </p:cNvPr>
          <p:cNvSpPr>
            <a:spLocks noGrp="1"/>
          </p:cNvSpPr>
          <p:nvPr>
            <p:ph type="dt" sz="half" idx="10"/>
          </p:nvPr>
        </p:nvSpPr>
        <p:spPr/>
        <p:txBody>
          <a:bodyPr/>
          <a:lstStyle/>
          <a:p>
            <a:fld id="{71CC1ECC-B1FC-489F-ABE2-4B523FD64655}" type="datetimeFigureOut">
              <a:rPr lang="en-GB" smtClean="0"/>
              <a:t>22/05/2024</a:t>
            </a:fld>
            <a:endParaRPr lang="en-GB"/>
          </a:p>
        </p:txBody>
      </p:sp>
      <p:sp>
        <p:nvSpPr>
          <p:cNvPr id="4" name="Footer Placeholder 3">
            <a:extLst>
              <a:ext uri="{FF2B5EF4-FFF2-40B4-BE49-F238E27FC236}">
                <a16:creationId xmlns:a16="http://schemas.microsoft.com/office/drawing/2014/main" id="{4573A3EC-D1D2-2CFE-F2A2-15236CC6AB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E7FDB7-0378-1AC6-F59B-83FA44E00867}"/>
              </a:ext>
            </a:extLst>
          </p:cNvPr>
          <p:cNvSpPr>
            <a:spLocks noGrp="1"/>
          </p:cNvSpPr>
          <p:nvPr>
            <p:ph type="sldNum" sz="quarter" idx="12"/>
          </p:nvPr>
        </p:nvSpPr>
        <p:spPr/>
        <p:txBody>
          <a:bodyPr/>
          <a:lstStyle/>
          <a:p>
            <a:fld id="{0E0AB0B5-2BF1-4F55-A526-802532E3041F}" type="slidenum">
              <a:rPr lang="en-GB" smtClean="0"/>
              <a:t>‹#›</a:t>
            </a:fld>
            <a:endParaRPr lang="en-GB"/>
          </a:p>
        </p:txBody>
      </p:sp>
    </p:spTree>
    <p:extLst>
      <p:ext uri="{BB962C8B-B14F-4D97-AF65-F5344CB8AC3E}">
        <p14:creationId xmlns:p14="http://schemas.microsoft.com/office/powerpoint/2010/main" val="3261178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23A9B7-FC2B-69BE-C36C-6BEEBAC27300}"/>
              </a:ext>
            </a:extLst>
          </p:cNvPr>
          <p:cNvSpPr>
            <a:spLocks noGrp="1"/>
          </p:cNvSpPr>
          <p:nvPr>
            <p:ph type="dt" sz="half" idx="10"/>
          </p:nvPr>
        </p:nvSpPr>
        <p:spPr/>
        <p:txBody>
          <a:bodyPr/>
          <a:lstStyle/>
          <a:p>
            <a:fld id="{71CC1ECC-B1FC-489F-ABE2-4B523FD64655}" type="datetimeFigureOut">
              <a:rPr lang="en-GB" smtClean="0"/>
              <a:t>22/05/2024</a:t>
            </a:fld>
            <a:endParaRPr lang="en-GB"/>
          </a:p>
        </p:txBody>
      </p:sp>
      <p:sp>
        <p:nvSpPr>
          <p:cNvPr id="3" name="Footer Placeholder 2">
            <a:extLst>
              <a:ext uri="{FF2B5EF4-FFF2-40B4-BE49-F238E27FC236}">
                <a16:creationId xmlns:a16="http://schemas.microsoft.com/office/drawing/2014/main" id="{F60398EF-8864-BA5A-5D08-8E675D2484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C6A923-B5A5-A554-7C5E-432FFECB1386}"/>
              </a:ext>
            </a:extLst>
          </p:cNvPr>
          <p:cNvSpPr>
            <a:spLocks noGrp="1"/>
          </p:cNvSpPr>
          <p:nvPr>
            <p:ph type="sldNum" sz="quarter" idx="12"/>
          </p:nvPr>
        </p:nvSpPr>
        <p:spPr/>
        <p:txBody>
          <a:bodyPr/>
          <a:lstStyle/>
          <a:p>
            <a:fld id="{0E0AB0B5-2BF1-4F55-A526-802532E3041F}" type="slidenum">
              <a:rPr lang="en-GB" smtClean="0"/>
              <a:t>‹#›</a:t>
            </a:fld>
            <a:endParaRPr lang="en-GB"/>
          </a:p>
        </p:txBody>
      </p:sp>
    </p:spTree>
    <p:extLst>
      <p:ext uri="{BB962C8B-B14F-4D97-AF65-F5344CB8AC3E}">
        <p14:creationId xmlns:p14="http://schemas.microsoft.com/office/powerpoint/2010/main" val="84244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D844F-41B4-9CD5-9108-9954936364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34DE06-F00A-655C-38C0-136FEE6D78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9F4873-9DD9-7EAF-EE9B-D6BDDBD0E3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6195AC-2B06-3675-5978-8BD6FC6FCB87}"/>
              </a:ext>
            </a:extLst>
          </p:cNvPr>
          <p:cNvSpPr>
            <a:spLocks noGrp="1"/>
          </p:cNvSpPr>
          <p:nvPr>
            <p:ph type="dt" sz="half" idx="10"/>
          </p:nvPr>
        </p:nvSpPr>
        <p:spPr/>
        <p:txBody>
          <a:bodyPr/>
          <a:lstStyle/>
          <a:p>
            <a:fld id="{71CC1ECC-B1FC-489F-ABE2-4B523FD64655}" type="datetimeFigureOut">
              <a:rPr lang="en-GB" smtClean="0"/>
              <a:t>22/05/2024</a:t>
            </a:fld>
            <a:endParaRPr lang="en-GB"/>
          </a:p>
        </p:txBody>
      </p:sp>
      <p:sp>
        <p:nvSpPr>
          <p:cNvPr id="6" name="Footer Placeholder 5">
            <a:extLst>
              <a:ext uri="{FF2B5EF4-FFF2-40B4-BE49-F238E27FC236}">
                <a16:creationId xmlns:a16="http://schemas.microsoft.com/office/drawing/2014/main" id="{775D5D3B-DAAE-DBFF-9AE6-CBF39D1191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603AF0-5D97-157A-CF1B-8026ED257FBC}"/>
              </a:ext>
            </a:extLst>
          </p:cNvPr>
          <p:cNvSpPr>
            <a:spLocks noGrp="1"/>
          </p:cNvSpPr>
          <p:nvPr>
            <p:ph type="sldNum" sz="quarter" idx="12"/>
          </p:nvPr>
        </p:nvSpPr>
        <p:spPr/>
        <p:txBody>
          <a:bodyPr/>
          <a:lstStyle/>
          <a:p>
            <a:fld id="{0E0AB0B5-2BF1-4F55-A526-802532E3041F}" type="slidenum">
              <a:rPr lang="en-GB" smtClean="0"/>
              <a:t>‹#›</a:t>
            </a:fld>
            <a:endParaRPr lang="en-GB"/>
          </a:p>
        </p:txBody>
      </p:sp>
    </p:spTree>
    <p:extLst>
      <p:ext uri="{BB962C8B-B14F-4D97-AF65-F5344CB8AC3E}">
        <p14:creationId xmlns:p14="http://schemas.microsoft.com/office/powerpoint/2010/main" val="2859278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8301E-B6FD-DA1E-5A0F-646782DAD5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5189E4-EF18-945D-3B32-E9BD801909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52E5CB-C454-7E5B-1929-B5BBE3BB56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61D8AE-7CCF-DA2B-A05A-1592472604B3}"/>
              </a:ext>
            </a:extLst>
          </p:cNvPr>
          <p:cNvSpPr>
            <a:spLocks noGrp="1"/>
          </p:cNvSpPr>
          <p:nvPr>
            <p:ph type="dt" sz="half" idx="10"/>
          </p:nvPr>
        </p:nvSpPr>
        <p:spPr/>
        <p:txBody>
          <a:bodyPr/>
          <a:lstStyle/>
          <a:p>
            <a:fld id="{71CC1ECC-B1FC-489F-ABE2-4B523FD64655}" type="datetimeFigureOut">
              <a:rPr lang="en-GB" smtClean="0"/>
              <a:t>22/05/2024</a:t>
            </a:fld>
            <a:endParaRPr lang="en-GB"/>
          </a:p>
        </p:txBody>
      </p:sp>
      <p:sp>
        <p:nvSpPr>
          <p:cNvPr id="6" name="Footer Placeholder 5">
            <a:extLst>
              <a:ext uri="{FF2B5EF4-FFF2-40B4-BE49-F238E27FC236}">
                <a16:creationId xmlns:a16="http://schemas.microsoft.com/office/drawing/2014/main" id="{38E04E15-CD30-E465-CF78-281A433A47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45A50C-5850-3AD8-D1D3-17ACDE51CF74}"/>
              </a:ext>
            </a:extLst>
          </p:cNvPr>
          <p:cNvSpPr>
            <a:spLocks noGrp="1"/>
          </p:cNvSpPr>
          <p:nvPr>
            <p:ph type="sldNum" sz="quarter" idx="12"/>
          </p:nvPr>
        </p:nvSpPr>
        <p:spPr/>
        <p:txBody>
          <a:bodyPr/>
          <a:lstStyle/>
          <a:p>
            <a:fld id="{0E0AB0B5-2BF1-4F55-A526-802532E3041F}" type="slidenum">
              <a:rPr lang="en-GB" smtClean="0"/>
              <a:t>‹#›</a:t>
            </a:fld>
            <a:endParaRPr lang="en-GB"/>
          </a:p>
        </p:txBody>
      </p:sp>
    </p:spTree>
    <p:extLst>
      <p:ext uri="{BB962C8B-B14F-4D97-AF65-F5344CB8AC3E}">
        <p14:creationId xmlns:p14="http://schemas.microsoft.com/office/powerpoint/2010/main" val="2113582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119AE-36C3-9ECA-9AA2-30B40413D3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7D8B0A-D5A3-4736-E24D-7D8915717F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19D0E4-1896-3A92-186E-24A80F75F38C}"/>
              </a:ext>
            </a:extLst>
          </p:cNvPr>
          <p:cNvSpPr>
            <a:spLocks noGrp="1"/>
          </p:cNvSpPr>
          <p:nvPr>
            <p:ph type="dt" sz="half" idx="10"/>
          </p:nvPr>
        </p:nvSpPr>
        <p:spPr/>
        <p:txBody>
          <a:bodyPr/>
          <a:lstStyle/>
          <a:p>
            <a:fld id="{71CC1ECC-B1FC-489F-ABE2-4B523FD64655}" type="datetimeFigureOut">
              <a:rPr lang="en-GB" smtClean="0"/>
              <a:t>22/05/2024</a:t>
            </a:fld>
            <a:endParaRPr lang="en-GB"/>
          </a:p>
        </p:txBody>
      </p:sp>
      <p:sp>
        <p:nvSpPr>
          <p:cNvPr id="5" name="Footer Placeholder 4">
            <a:extLst>
              <a:ext uri="{FF2B5EF4-FFF2-40B4-BE49-F238E27FC236}">
                <a16:creationId xmlns:a16="http://schemas.microsoft.com/office/drawing/2014/main" id="{D46054A2-AE80-18F6-596B-40BADDC814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9053EB-FFF4-0D48-2369-8CBA985B569E}"/>
              </a:ext>
            </a:extLst>
          </p:cNvPr>
          <p:cNvSpPr>
            <a:spLocks noGrp="1"/>
          </p:cNvSpPr>
          <p:nvPr>
            <p:ph type="sldNum" sz="quarter" idx="12"/>
          </p:nvPr>
        </p:nvSpPr>
        <p:spPr/>
        <p:txBody>
          <a:bodyPr/>
          <a:lstStyle/>
          <a:p>
            <a:fld id="{0E0AB0B5-2BF1-4F55-A526-802532E3041F}" type="slidenum">
              <a:rPr lang="en-GB" smtClean="0"/>
              <a:t>‹#›</a:t>
            </a:fld>
            <a:endParaRPr lang="en-GB"/>
          </a:p>
        </p:txBody>
      </p:sp>
    </p:spTree>
    <p:extLst>
      <p:ext uri="{BB962C8B-B14F-4D97-AF65-F5344CB8AC3E}">
        <p14:creationId xmlns:p14="http://schemas.microsoft.com/office/powerpoint/2010/main" val="263657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D0F275-07B9-E330-14B6-55DB26E9D0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1BA7F7-D0A5-B9F6-D330-109FCF2850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9C20EE-67FC-07E3-4BE2-42C89A12995A}"/>
              </a:ext>
            </a:extLst>
          </p:cNvPr>
          <p:cNvSpPr>
            <a:spLocks noGrp="1"/>
          </p:cNvSpPr>
          <p:nvPr>
            <p:ph type="dt" sz="half" idx="10"/>
          </p:nvPr>
        </p:nvSpPr>
        <p:spPr/>
        <p:txBody>
          <a:bodyPr/>
          <a:lstStyle/>
          <a:p>
            <a:fld id="{71CC1ECC-B1FC-489F-ABE2-4B523FD64655}" type="datetimeFigureOut">
              <a:rPr lang="en-GB" smtClean="0"/>
              <a:t>22/05/2024</a:t>
            </a:fld>
            <a:endParaRPr lang="en-GB"/>
          </a:p>
        </p:txBody>
      </p:sp>
      <p:sp>
        <p:nvSpPr>
          <p:cNvPr id="5" name="Footer Placeholder 4">
            <a:extLst>
              <a:ext uri="{FF2B5EF4-FFF2-40B4-BE49-F238E27FC236}">
                <a16:creationId xmlns:a16="http://schemas.microsoft.com/office/drawing/2014/main" id="{F0B60385-6090-C194-C9E8-77D252AAF2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FCE120-4036-4E95-F1F8-FF4840EA45E3}"/>
              </a:ext>
            </a:extLst>
          </p:cNvPr>
          <p:cNvSpPr>
            <a:spLocks noGrp="1"/>
          </p:cNvSpPr>
          <p:nvPr>
            <p:ph type="sldNum" sz="quarter" idx="12"/>
          </p:nvPr>
        </p:nvSpPr>
        <p:spPr/>
        <p:txBody>
          <a:bodyPr/>
          <a:lstStyle/>
          <a:p>
            <a:fld id="{0E0AB0B5-2BF1-4F55-A526-802532E3041F}" type="slidenum">
              <a:rPr lang="en-GB" smtClean="0"/>
              <a:t>‹#›</a:t>
            </a:fld>
            <a:endParaRPr lang="en-GB"/>
          </a:p>
        </p:txBody>
      </p:sp>
    </p:spTree>
    <p:extLst>
      <p:ext uri="{BB962C8B-B14F-4D97-AF65-F5344CB8AC3E}">
        <p14:creationId xmlns:p14="http://schemas.microsoft.com/office/powerpoint/2010/main" val="1189487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07FDF7-27E3-B3FE-6EA8-3F1F1656C1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BAE990-9FC6-ABAD-0C39-E8009FAD53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786AC2-D270-25AA-0AB1-927D05F915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CC1ECC-B1FC-489F-ABE2-4B523FD64655}" type="datetimeFigureOut">
              <a:rPr lang="en-GB" smtClean="0"/>
              <a:t>22/05/2024</a:t>
            </a:fld>
            <a:endParaRPr lang="en-GB"/>
          </a:p>
        </p:txBody>
      </p:sp>
      <p:sp>
        <p:nvSpPr>
          <p:cNvPr id="5" name="Footer Placeholder 4">
            <a:extLst>
              <a:ext uri="{FF2B5EF4-FFF2-40B4-BE49-F238E27FC236}">
                <a16:creationId xmlns:a16="http://schemas.microsoft.com/office/drawing/2014/main" id="{5DBEAC04-3FE5-A983-1D7B-1927F1F3A0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3D3FFA9-B704-6F2D-3796-22EFA95E97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E0AB0B5-2BF1-4F55-A526-802532E3041F}" type="slidenum">
              <a:rPr lang="en-GB" smtClean="0"/>
              <a:t>‹#›</a:t>
            </a:fld>
            <a:endParaRPr lang="en-GB"/>
          </a:p>
        </p:txBody>
      </p:sp>
    </p:spTree>
    <p:extLst>
      <p:ext uri="{BB962C8B-B14F-4D97-AF65-F5344CB8AC3E}">
        <p14:creationId xmlns:p14="http://schemas.microsoft.com/office/powerpoint/2010/main" val="42775016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hyperlink" Target="https://www.youtube.com/watch?v=hm12wGUefV4"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hyperlink" Target="https://www.mind.org.uk/information-support/types-of-mental-health-problems/trauma/about-trauma/" TargetMode="External"/><Relationship Id="rId3" Type="http://schemas.openxmlformats.org/officeDocument/2006/relationships/hyperlink" Target="https://www.youtube.com/watch?v=hm12wGUefV4" TargetMode="External"/><Relationship Id="rId7" Type="http://schemas.openxmlformats.org/officeDocument/2006/relationships/hyperlink" Target="https://www.internetmatters.org/issues/online-grooming/what-is-county-lines/" TargetMode="External"/><Relationship Id="rId2" Type="http://schemas.openxmlformats.org/officeDocument/2006/relationships/hyperlink" Target="http://dyfed-powys.police.uk/en/newsroom/campaigns/op-guardian-county-lines/"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county-lines-exploitation-applying-all-our-health/county-lines-exploitation-applying-all-our-health" TargetMode="External"/><Relationship Id="rId5" Type="http://schemas.openxmlformats.org/officeDocument/2006/relationships/hyperlink" Target="https://www.gov.uk/government/collections/county-lines-criminal-exploitation-of-children-and-vulnerable-adults" TargetMode="External"/><Relationship Id="rId10" Type="http://schemas.openxmlformats.org/officeDocument/2006/relationships/hyperlink" Target="https://www.unicef.org.uk/what-we-do/un-convention-child-rights/" TargetMode="External"/><Relationship Id="rId4" Type="http://schemas.openxmlformats.org/officeDocument/2006/relationships/hyperlink" Target="https://www.gov.uk/government/publications/child-exploitation-disruption-toolkit" TargetMode="External"/><Relationship Id="rId9" Type="http://schemas.openxmlformats.org/officeDocument/2006/relationships/hyperlink" Target="https://nationalcrimeagency.gov.uk/what-we-do/crime-threats/drug-trafficking/county-lin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E8CB351-FB5C-2AAC-07F9-4CA93D398D72}"/>
              </a:ext>
            </a:extLst>
          </p:cNvPr>
          <p:cNvPicPr>
            <a:picLocks noChangeAspect="1"/>
          </p:cNvPicPr>
          <p:nvPr/>
        </p:nvPicPr>
        <p:blipFill rotWithShape="1">
          <a:blip r:embed="rId2"/>
          <a:srcRect r="596"/>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D7DDD5F3-2B5D-2E90-4FA2-A837EB2C3A2C}"/>
              </a:ext>
            </a:extLst>
          </p:cNvPr>
          <p:cNvSpPr txBox="1"/>
          <p:nvPr/>
        </p:nvSpPr>
        <p:spPr>
          <a:xfrm>
            <a:off x="8122642" y="-170494"/>
            <a:ext cx="3445765" cy="3692028"/>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5200" dirty="0">
                <a:latin typeface="+mj-lt"/>
                <a:ea typeface="+mj-ea"/>
                <a:cs typeface="+mj-cs"/>
              </a:rPr>
              <a:t>Trauma, Exploitation and Toxic Childhood.</a:t>
            </a:r>
          </a:p>
        </p:txBody>
      </p:sp>
      <p:sp>
        <p:nvSpPr>
          <p:cNvPr id="5" name="TextBox 4">
            <a:extLst>
              <a:ext uri="{FF2B5EF4-FFF2-40B4-BE49-F238E27FC236}">
                <a16:creationId xmlns:a16="http://schemas.microsoft.com/office/drawing/2014/main" id="{FA65EB5C-BC83-D135-7046-02A41EE069C5}"/>
              </a:ext>
            </a:extLst>
          </p:cNvPr>
          <p:cNvSpPr txBox="1"/>
          <p:nvPr/>
        </p:nvSpPr>
        <p:spPr>
          <a:xfrm>
            <a:off x="9056082" y="5474809"/>
            <a:ext cx="3125887" cy="886662"/>
          </a:xfrm>
          <a:prstGeom prst="rect">
            <a:avLst/>
          </a:prstGeom>
          <a:noFill/>
        </p:spPr>
        <p:txBody>
          <a:bodyPr vert="horz" lIns="91440" tIns="45720" rIns="91440" bIns="45720" rtlCol="0">
            <a:normAutofit/>
          </a:bodyPr>
          <a:lstStyle/>
          <a:p>
            <a:pPr algn="ctr">
              <a:lnSpc>
                <a:spcPct val="90000"/>
              </a:lnSpc>
              <a:spcBef>
                <a:spcPts val="1000"/>
              </a:spcBef>
            </a:pPr>
            <a:r>
              <a:rPr lang="en-US" sz="2400" dirty="0"/>
              <a:t>Ash Lewis</a:t>
            </a:r>
          </a:p>
          <a:p>
            <a:pPr algn="ctr">
              <a:lnSpc>
                <a:spcPct val="90000"/>
              </a:lnSpc>
              <a:spcBef>
                <a:spcPts val="1000"/>
              </a:spcBef>
            </a:pPr>
            <a:r>
              <a:rPr lang="en-US" sz="2400" dirty="0"/>
              <a:t>2017412</a:t>
            </a:r>
          </a:p>
        </p:txBody>
      </p:sp>
    </p:spTree>
    <p:extLst>
      <p:ext uri="{BB962C8B-B14F-4D97-AF65-F5344CB8AC3E}">
        <p14:creationId xmlns:p14="http://schemas.microsoft.com/office/powerpoint/2010/main" val="3050623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Isosceles Triangle 2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TextBox 1">
            <a:extLst>
              <a:ext uri="{FF2B5EF4-FFF2-40B4-BE49-F238E27FC236}">
                <a16:creationId xmlns:a16="http://schemas.microsoft.com/office/drawing/2014/main" id="{E1F0DA77-1D5E-F9FE-8B1E-ADF4481F76C7}"/>
              </a:ext>
            </a:extLst>
          </p:cNvPr>
          <p:cNvGraphicFramePr/>
          <p:nvPr>
            <p:extLst>
              <p:ext uri="{D42A27DB-BD31-4B8C-83A1-F6EECF244321}">
                <p14:modId xmlns:p14="http://schemas.microsoft.com/office/powerpoint/2010/main" val="696800174"/>
              </p:ext>
            </p:extLst>
          </p:nvPr>
        </p:nvGraphicFramePr>
        <p:xfrm>
          <a:off x="537663" y="1415072"/>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8649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7" name="Group 16">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8" name="Freeform: Shape 17">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9F5D7A10-5ABB-4865-C005-6E5645C536FF}"/>
              </a:ext>
            </a:extLst>
          </p:cNvPr>
          <p:cNvSpPr txBox="1"/>
          <p:nvPr/>
        </p:nvSpPr>
        <p:spPr>
          <a:xfrm>
            <a:off x="6090574" y="801866"/>
            <a:ext cx="5306084" cy="5230634"/>
          </a:xfrm>
          <a:prstGeom prst="rect">
            <a:avLst/>
          </a:prstGeom>
          <a:noFill/>
          <a:ln>
            <a:noFill/>
          </a:ln>
        </p:spPr>
        <p:txBody>
          <a:bodyPr vert="horz" lIns="91440" tIns="45720" rIns="91440" bIns="45720" rtlCol="0" anchor="ctr">
            <a:normAutofit/>
          </a:bodyPr>
          <a:lstStyle/>
          <a:p>
            <a:pPr>
              <a:lnSpc>
                <a:spcPct val="90000"/>
              </a:lnSpc>
              <a:spcAft>
                <a:spcPts val="600"/>
              </a:spcAft>
            </a:pPr>
            <a:endParaRPr lang="en-US" dirty="0">
              <a:solidFill>
                <a:schemeClr val="tx2"/>
              </a:solidFill>
            </a:endParaRPr>
          </a:p>
          <a:p>
            <a:pPr>
              <a:lnSpc>
                <a:spcPct val="90000"/>
              </a:lnSpc>
              <a:spcAft>
                <a:spcPts val="600"/>
              </a:spcAft>
            </a:pPr>
            <a:r>
              <a:rPr lang="en-US" dirty="0">
                <a:solidFill>
                  <a:schemeClr val="tx2"/>
                </a:solidFill>
              </a:rPr>
              <a:t>This seminar will look at the following points:</a:t>
            </a:r>
          </a:p>
          <a:p>
            <a:pPr indent="-228600">
              <a:lnSpc>
                <a:spcPct val="90000"/>
              </a:lnSpc>
              <a:spcAft>
                <a:spcPts val="600"/>
              </a:spcAft>
              <a:buFont typeface="Arial" panose="020B0604020202020204" pitchFamily="34" charset="0"/>
              <a:buChar char="•"/>
            </a:pPr>
            <a:endParaRPr lang="en-US" dirty="0">
              <a:solidFill>
                <a:schemeClr val="tx2"/>
              </a:solidFill>
            </a:endParaRPr>
          </a:p>
          <a:p>
            <a:pPr marL="285750" indent="-228600">
              <a:lnSpc>
                <a:spcPct val="90000"/>
              </a:lnSpc>
              <a:spcAft>
                <a:spcPts val="600"/>
              </a:spcAft>
              <a:buFont typeface="Arial" panose="020B0604020202020204" pitchFamily="34" charset="0"/>
              <a:buChar char="•"/>
            </a:pPr>
            <a:r>
              <a:rPr lang="en-US" dirty="0">
                <a:solidFill>
                  <a:schemeClr val="tx2"/>
                </a:solidFill>
              </a:rPr>
              <a:t>What are issues young facing young people today.</a:t>
            </a:r>
          </a:p>
          <a:p>
            <a:pPr marL="285750" indent="-228600">
              <a:lnSpc>
                <a:spcPct val="90000"/>
              </a:lnSpc>
              <a:spcAft>
                <a:spcPts val="600"/>
              </a:spcAft>
              <a:buFont typeface="Arial" panose="020B0604020202020204" pitchFamily="34" charset="0"/>
              <a:buChar char="•"/>
            </a:pPr>
            <a:r>
              <a:rPr lang="en-US" dirty="0">
                <a:solidFill>
                  <a:schemeClr val="tx2"/>
                </a:solidFill>
              </a:rPr>
              <a:t>Defining some of the key terms around trauma, exploitation and toxic childhood.</a:t>
            </a:r>
          </a:p>
          <a:p>
            <a:pPr marL="285750" indent="-228600">
              <a:lnSpc>
                <a:spcPct val="90000"/>
              </a:lnSpc>
              <a:spcAft>
                <a:spcPts val="600"/>
              </a:spcAft>
              <a:buFont typeface="Arial" panose="020B0604020202020204" pitchFamily="34" charset="0"/>
              <a:buChar char="•"/>
            </a:pPr>
            <a:r>
              <a:rPr lang="en-US" dirty="0">
                <a:solidFill>
                  <a:schemeClr val="tx2"/>
                </a:solidFill>
              </a:rPr>
              <a:t>Concentrate on one specific issue which for the purpose of this seminar will be County Lines.</a:t>
            </a:r>
          </a:p>
          <a:p>
            <a:pPr marL="285750" indent="-228600">
              <a:lnSpc>
                <a:spcPct val="90000"/>
              </a:lnSpc>
              <a:spcAft>
                <a:spcPts val="600"/>
              </a:spcAft>
              <a:buFont typeface="Arial" panose="020B0604020202020204" pitchFamily="34" charset="0"/>
              <a:buChar char="•"/>
            </a:pPr>
            <a:r>
              <a:rPr lang="en-US" dirty="0">
                <a:solidFill>
                  <a:schemeClr val="tx2"/>
                </a:solidFill>
              </a:rPr>
              <a:t>Present an outline of an advisory session for parents/guardians.</a:t>
            </a:r>
          </a:p>
          <a:p>
            <a:pPr marL="285750" indent="-228600">
              <a:lnSpc>
                <a:spcPct val="90000"/>
              </a:lnSpc>
              <a:spcAft>
                <a:spcPts val="600"/>
              </a:spcAft>
              <a:buFont typeface="Arial" panose="020B0604020202020204" pitchFamily="34" charset="0"/>
              <a:buChar char="•"/>
            </a:pPr>
            <a:r>
              <a:rPr lang="en-US" dirty="0">
                <a:solidFill>
                  <a:schemeClr val="tx2"/>
                </a:solidFill>
              </a:rPr>
              <a:t>Outline the importance of youth work in the lives of young people.</a:t>
            </a:r>
          </a:p>
          <a:p>
            <a:pPr indent="-228600">
              <a:lnSpc>
                <a:spcPct val="90000"/>
              </a:lnSpc>
              <a:spcAft>
                <a:spcPts val="600"/>
              </a:spcAft>
              <a:buFont typeface="Arial" panose="020B0604020202020204" pitchFamily="34" charset="0"/>
              <a:buChar char="•"/>
            </a:pPr>
            <a:endParaRPr lang="en-US" dirty="0">
              <a:solidFill>
                <a:schemeClr val="tx2"/>
              </a:solidFill>
            </a:endParaRPr>
          </a:p>
        </p:txBody>
      </p:sp>
      <p:sp>
        <p:nvSpPr>
          <p:cNvPr id="5" name="TextBox 4">
            <a:extLst>
              <a:ext uri="{FF2B5EF4-FFF2-40B4-BE49-F238E27FC236}">
                <a16:creationId xmlns:a16="http://schemas.microsoft.com/office/drawing/2014/main" id="{7571E8E9-D654-7675-1BC2-9D5F8DA12219}"/>
              </a:ext>
            </a:extLst>
          </p:cNvPr>
          <p:cNvSpPr txBox="1"/>
          <p:nvPr/>
        </p:nvSpPr>
        <p:spPr>
          <a:xfrm>
            <a:off x="1415846" y="2696186"/>
            <a:ext cx="2064774" cy="461665"/>
          </a:xfrm>
          <a:prstGeom prst="rect">
            <a:avLst/>
          </a:prstGeom>
          <a:noFill/>
        </p:spPr>
        <p:txBody>
          <a:bodyPr wrap="square">
            <a:spAutoFit/>
          </a:bodyPr>
          <a:lstStyle/>
          <a:p>
            <a:r>
              <a:rPr lang="en-GB" sz="2400" b="1" dirty="0"/>
              <a:t>Introduction</a:t>
            </a:r>
          </a:p>
        </p:txBody>
      </p:sp>
    </p:spTree>
    <p:extLst>
      <p:ext uri="{BB962C8B-B14F-4D97-AF65-F5344CB8AC3E}">
        <p14:creationId xmlns:p14="http://schemas.microsoft.com/office/powerpoint/2010/main" val="3042798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22" name="Freeform: Shape 21">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Oval 2">
            <a:extLst>
              <a:ext uri="{FF2B5EF4-FFF2-40B4-BE49-F238E27FC236}">
                <a16:creationId xmlns:a16="http://schemas.microsoft.com/office/drawing/2014/main" id="{2D7A93B9-71A2-2DE7-0566-E28F85B54727}"/>
              </a:ext>
            </a:extLst>
          </p:cNvPr>
          <p:cNvSpPr/>
          <p:nvPr/>
        </p:nvSpPr>
        <p:spPr>
          <a:xfrm>
            <a:off x="4991695" y="2557940"/>
            <a:ext cx="3470140" cy="226230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49B3C65D-3050-E260-EB14-B692D8BC79DC}"/>
              </a:ext>
            </a:extLst>
          </p:cNvPr>
          <p:cNvSpPr txBox="1"/>
          <p:nvPr/>
        </p:nvSpPr>
        <p:spPr>
          <a:xfrm>
            <a:off x="5518926" y="3238988"/>
            <a:ext cx="2875807" cy="900206"/>
          </a:xfrm>
          <a:prstGeom prst="rect">
            <a:avLst/>
          </a:prstGeom>
          <a:noFill/>
        </p:spPr>
        <p:txBody>
          <a:bodyPr wrap="square" rtlCol="0">
            <a:spAutoFit/>
          </a:bodyPr>
          <a:lstStyle/>
          <a:p>
            <a:pPr defTabSz="886968">
              <a:spcAft>
                <a:spcPts val="600"/>
              </a:spcAft>
            </a:pPr>
            <a:r>
              <a:rPr lang="en-GB" sz="1746" b="1" kern="1200">
                <a:solidFill>
                  <a:schemeClr val="tx1"/>
                </a:solidFill>
                <a:latin typeface="+mn-lt"/>
                <a:ea typeface="+mn-ea"/>
                <a:cs typeface="+mn-cs"/>
              </a:rPr>
              <a:t>Contemporary Issues affecting young people today.</a:t>
            </a:r>
            <a:endParaRPr lang="en-GB" b="1"/>
          </a:p>
        </p:txBody>
      </p:sp>
      <p:sp>
        <p:nvSpPr>
          <p:cNvPr id="4" name="TextBox 3">
            <a:extLst>
              <a:ext uri="{FF2B5EF4-FFF2-40B4-BE49-F238E27FC236}">
                <a16:creationId xmlns:a16="http://schemas.microsoft.com/office/drawing/2014/main" id="{D0765255-7666-0D3F-1489-74EB24007A32}"/>
              </a:ext>
            </a:extLst>
          </p:cNvPr>
          <p:cNvSpPr txBox="1"/>
          <p:nvPr/>
        </p:nvSpPr>
        <p:spPr>
          <a:xfrm>
            <a:off x="9353334" y="1838989"/>
            <a:ext cx="2060995" cy="360083"/>
          </a:xfrm>
          <a:prstGeom prst="rect">
            <a:avLst/>
          </a:prstGeom>
          <a:noFill/>
        </p:spPr>
        <p:txBody>
          <a:bodyPr wrap="square" rtlCol="0">
            <a:spAutoFit/>
          </a:bodyPr>
          <a:lstStyle/>
          <a:p>
            <a:pPr defTabSz="886968">
              <a:spcAft>
                <a:spcPts val="600"/>
              </a:spcAft>
            </a:pPr>
            <a:r>
              <a:rPr lang="en-GB" sz="1746" kern="1200">
                <a:solidFill>
                  <a:schemeClr val="tx1"/>
                </a:solidFill>
                <a:latin typeface="+mn-lt"/>
                <a:ea typeface="+mn-ea"/>
                <a:cs typeface="+mn-cs"/>
              </a:rPr>
              <a:t>Technology</a:t>
            </a:r>
            <a:endParaRPr lang="en-GB"/>
          </a:p>
        </p:txBody>
      </p:sp>
      <p:sp>
        <p:nvSpPr>
          <p:cNvPr id="5" name="TextBox 4">
            <a:extLst>
              <a:ext uri="{FF2B5EF4-FFF2-40B4-BE49-F238E27FC236}">
                <a16:creationId xmlns:a16="http://schemas.microsoft.com/office/drawing/2014/main" id="{679227BA-D7FC-7AE4-2515-422B00435B90}"/>
              </a:ext>
            </a:extLst>
          </p:cNvPr>
          <p:cNvSpPr txBox="1"/>
          <p:nvPr/>
        </p:nvSpPr>
        <p:spPr>
          <a:xfrm>
            <a:off x="9736776" y="3382338"/>
            <a:ext cx="1677554" cy="360083"/>
          </a:xfrm>
          <a:prstGeom prst="rect">
            <a:avLst/>
          </a:prstGeom>
          <a:noFill/>
        </p:spPr>
        <p:txBody>
          <a:bodyPr wrap="square" rtlCol="0">
            <a:spAutoFit/>
          </a:bodyPr>
          <a:lstStyle/>
          <a:p>
            <a:pPr defTabSz="886968">
              <a:spcAft>
                <a:spcPts val="600"/>
              </a:spcAft>
            </a:pPr>
            <a:r>
              <a:rPr lang="en-GB" sz="1746" kern="1200">
                <a:solidFill>
                  <a:schemeClr val="tx1"/>
                </a:solidFill>
                <a:latin typeface="+mn-lt"/>
                <a:ea typeface="+mn-ea"/>
                <a:cs typeface="+mn-cs"/>
              </a:rPr>
              <a:t>Social Media</a:t>
            </a:r>
            <a:endParaRPr lang="en-GB"/>
          </a:p>
        </p:txBody>
      </p:sp>
      <p:sp>
        <p:nvSpPr>
          <p:cNvPr id="6" name="TextBox 5">
            <a:extLst>
              <a:ext uri="{FF2B5EF4-FFF2-40B4-BE49-F238E27FC236}">
                <a16:creationId xmlns:a16="http://schemas.microsoft.com/office/drawing/2014/main" id="{67A1A827-A149-BD31-A5BD-D1B6F3423459}"/>
              </a:ext>
            </a:extLst>
          </p:cNvPr>
          <p:cNvSpPr txBox="1"/>
          <p:nvPr/>
        </p:nvSpPr>
        <p:spPr>
          <a:xfrm>
            <a:off x="9190372" y="4925687"/>
            <a:ext cx="2358161" cy="630144"/>
          </a:xfrm>
          <a:prstGeom prst="rect">
            <a:avLst/>
          </a:prstGeom>
          <a:noFill/>
        </p:spPr>
        <p:txBody>
          <a:bodyPr wrap="square" rtlCol="0">
            <a:spAutoFit/>
          </a:bodyPr>
          <a:lstStyle/>
          <a:p>
            <a:pPr defTabSz="886968">
              <a:spcAft>
                <a:spcPts val="600"/>
              </a:spcAft>
            </a:pPr>
            <a:r>
              <a:rPr lang="en-GB" sz="1746" kern="1200">
                <a:solidFill>
                  <a:schemeClr val="tx1"/>
                </a:solidFill>
                <a:latin typeface="+mn-lt"/>
                <a:ea typeface="+mn-ea"/>
                <a:cs typeface="+mn-cs"/>
              </a:rPr>
              <a:t>Social Circles- Peer Pressure</a:t>
            </a:r>
            <a:endParaRPr lang="en-GB"/>
          </a:p>
        </p:txBody>
      </p:sp>
      <p:sp>
        <p:nvSpPr>
          <p:cNvPr id="7" name="TextBox 6">
            <a:extLst>
              <a:ext uri="{FF2B5EF4-FFF2-40B4-BE49-F238E27FC236}">
                <a16:creationId xmlns:a16="http://schemas.microsoft.com/office/drawing/2014/main" id="{96BE9F0B-5FC9-1D13-17B1-88A18AC9D3FC}"/>
              </a:ext>
            </a:extLst>
          </p:cNvPr>
          <p:cNvSpPr txBox="1"/>
          <p:nvPr/>
        </p:nvSpPr>
        <p:spPr>
          <a:xfrm>
            <a:off x="5231345" y="5117408"/>
            <a:ext cx="2108925" cy="360083"/>
          </a:xfrm>
          <a:prstGeom prst="rect">
            <a:avLst/>
          </a:prstGeom>
          <a:noFill/>
        </p:spPr>
        <p:txBody>
          <a:bodyPr wrap="square" rtlCol="0">
            <a:spAutoFit/>
          </a:bodyPr>
          <a:lstStyle/>
          <a:p>
            <a:pPr defTabSz="886968">
              <a:spcAft>
                <a:spcPts val="600"/>
              </a:spcAft>
            </a:pPr>
            <a:r>
              <a:rPr lang="en-GB" sz="1746" kern="1200">
                <a:solidFill>
                  <a:schemeClr val="tx1"/>
                </a:solidFill>
                <a:latin typeface="+mn-lt"/>
                <a:ea typeface="+mn-ea"/>
                <a:cs typeface="+mn-cs"/>
              </a:rPr>
              <a:t>Families</a:t>
            </a:r>
            <a:endParaRPr lang="en-GB"/>
          </a:p>
        </p:txBody>
      </p:sp>
      <p:sp>
        <p:nvSpPr>
          <p:cNvPr id="8" name="TextBox 7">
            <a:extLst>
              <a:ext uri="{FF2B5EF4-FFF2-40B4-BE49-F238E27FC236}">
                <a16:creationId xmlns:a16="http://schemas.microsoft.com/office/drawing/2014/main" id="{9E4F4189-B5A2-1497-246D-E62AFD90471C}"/>
              </a:ext>
            </a:extLst>
          </p:cNvPr>
          <p:cNvSpPr txBox="1"/>
          <p:nvPr/>
        </p:nvSpPr>
        <p:spPr>
          <a:xfrm>
            <a:off x="2374710" y="3583645"/>
            <a:ext cx="1888446" cy="360083"/>
          </a:xfrm>
          <a:prstGeom prst="rect">
            <a:avLst/>
          </a:prstGeom>
          <a:noFill/>
        </p:spPr>
        <p:txBody>
          <a:bodyPr wrap="square" rtlCol="0">
            <a:spAutoFit/>
          </a:bodyPr>
          <a:lstStyle/>
          <a:p>
            <a:pPr defTabSz="886968">
              <a:spcAft>
                <a:spcPts val="600"/>
              </a:spcAft>
            </a:pPr>
            <a:r>
              <a:rPr lang="en-GB" sz="1746" kern="1200">
                <a:solidFill>
                  <a:schemeClr val="tx1"/>
                </a:solidFill>
                <a:latin typeface="+mn-lt"/>
                <a:ea typeface="+mn-ea"/>
                <a:cs typeface="+mn-cs"/>
              </a:rPr>
              <a:t>Covid-19</a:t>
            </a:r>
            <a:endParaRPr lang="en-GB"/>
          </a:p>
        </p:txBody>
      </p:sp>
      <p:sp>
        <p:nvSpPr>
          <p:cNvPr id="9" name="TextBox 8">
            <a:extLst>
              <a:ext uri="{FF2B5EF4-FFF2-40B4-BE49-F238E27FC236}">
                <a16:creationId xmlns:a16="http://schemas.microsoft.com/office/drawing/2014/main" id="{6FF7A97E-6997-4AAE-12D1-0316182D5CFF}"/>
              </a:ext>
            </a:extLst>
          </p:cNvPr>
          <p:cNvSpPr txBox="1"/>
          <p:nvPr/>
        </p:nvSpPr>
        <p:spPr>
          <a:xfrm>
            <a:off x="3848209" y="1514936"/>
            <a:ext cx="1783000" cy="630144"/>
          </a:xfrm>
          <a:prstGeom prst="rect">
            <a:avLst/>
          </a:prstGeom>
          <a:noFill/>
        </p:spPr>
        <p:txBody>
          <a:bodyPr wrap="square" rtlCol="0">
            <a:spAutoFit/>
          </a:bodyPr>
          <a:lstStyle/>
          <a:p>
            <a:pPr defTabSz="886968">
              <a:spcAft>
                <a:spcPts val="600"/>
              </a:spcAft>
            </a:pPr>
            <a:r>
              <a:rPr lang="en-GB" sz="1746" kern="1200" dirty="0">
                <a:solidFill>
                  <a:schemeClr val="tx1"/>
                </a:solidFill>
                <a:latin typeface="+mn-lt"/>
                <a:ea typeface="+mn-ea"/>
                <a:cs typeface="+mn-cs"/>
              </a:rPr>
              <a:t>Cost of Living crisis</a:t>
            </a:r>
            <a:endParaRPr lang="en-GB" dirty="0"/>
          </a:p>
        </p:txBody>
      </p:sp>
      <p:sp>
        <p:nvSpPr>
          <p:cNvPr id="10" name="TextBox 9">
            <a:extLst>
              <a:ext uri="{FF2B5EF4-FFF2-40B4-BE49-F238E27FC236}">
                <a16:creationId xmlns:a16="http://schemas.microsoft.com/office/drawing/2014/main" id="{C9869771-19D5-E8A8-506E-E969CCEBCB50}"/>
              </a:ext>
            </a:extLst>
          </p:cNvPr>
          <p:cNvSpPr txBox="1"/>
          <p:nvPr/>
        </p:nvSpPr>
        <p:spPr>
          <a:xfrm>
            <a:off x="7023931" y="1302171"/>
            <a:ext cx="1706312" cy="360083"/>
          </a:xfrm>
          <a:prstGeom prst="rect">
            <a:avLst/>
          </a:prstGeom>
          <a:noFill/>
        </p:spPr>
        <p:txBody>
          <a:bodyPr wrap="square" rtlCol="0">
            <a:spAutoFit/>
          </a:bodyPr>
          <a:lstStyle/>
          <a:p>
            <a:pPr defTabSz="886968">
              <a:spcAft>
                <a:spcPts val="600"/>
              </a:spcAft>
            </a:pPr>
            <a:r>
              <a:rPr lang="en-GB" sz="1746" kern="1200" dirty="0">
                <a:solidFill>
                  <a:schemeClr val="tx1"/>
                </a:solidFill>
                <a:latin typeface="+mn-lt"/>
                <a:ea typeface="+mn-ea"/>
                <a:cs typeface="+mn-cs"/>
              </a:rPr>
              <a:t>Schools</a:t>
            </a:r>
            <a:endParaRPr lang="en-GB" dirty="0"/>
          </a:p>
        </p:txBody>
      </p:sp>
      <p:sp>
        <p:nvSpPr>
          <p:cNvPr id="11" name="TextBox 10">
            <a:extLst>
              <a:ext uri="{FF2B5EF4-FFF2-40B4-BE49-F238E27FC236}">
                <a16:creationId xmlns:a16="http://schemas.microsoft.com/office/drawing/2014/main" id="{47B7BF74-1412-D2D3-1C51-AD6B0FE227C4}"/>
              </a:ext>
            </a:extLst>
          </p:cNvPr>
          <p:cNvSpPr txBox="1"/>
          <p:nvPr/>
        </p:nvSpPr>
        <p:spPr>
          <a:xfrm>
            <a:off x="2585603" y="4925687"/>
            <a:ext cx="1888446" cy="360083"/>
          </a:xfrm>
          <a:prstGeom prst="rect">
            <a:avLst/>
          </a:prstGeom>
          <a:noFill/>
        </p:spPr>
        <p:txBody>
          <a:bodyPr wrap="square" rtlCol="0">
            <a:spAutoFit/>
          </a:bodyPr>
          <a:lstStyle/>
          <a:p>
            <a:pPr defTabSz="886968">
              <a:spcAft>
                <a:spcPts val="600"/>
              </a:spcAft>
            </a:pPr>
            <a:r>
              <a:rPr lang="en-GB" sz="1746" kern="1200">
                <a:solidFill>
                  <a:schemeClr val="tx1"/>
                </a:solidFill>
                <a:latin typeface="+mn-lt"/>
                <a:ea typeface="+mn-ea"/>
                <a:cs typeface="+mn-cs"/>
              </a:rPr>
              <a:t>Identities</a:t>
            </a:r>
            <a:endParaRPr lang="en-GB"/>
          </a:p>
        </p:txBody>
      </p:sp>
    </p:spTree>
    <p:extLst>
      <p:ext uri="{BB962C8B-B14F-4D97-AF65-F5344CB8AC3E}">
        <p14:creationId xmlns:p14="http://schemas.microsoft.com/office/powerpoint/2010/main" val="1789868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A7168FB-9733-E4C9-9BA3-173D5D5FA800}"/>
              </a:ext>
            </a:extLst>
          </p:cNvPr>
          <p:cNvPicPr>
            <a:picLocks noChangeAspect="1"/>
          </p:cNvPicPr>
          <p:nvPr/>
        </p:nvPicPr>
        <p:blipFill rotWithShape="1">
          <a:blip r:embed="rId2"/>
          <a:srcRect r="596"/>
          <a:stretch/>
        </p:blipFill>
        <p:spPr>
          <a:xfrm>
            <a:off x="-4623" y="1963007"/>
            <a:ext cx="12191234" cy="4894565"/>
          </a:xfrm>
          <a:prstGeom prst="rect">
            <a:avLst/>
          </a:prstGeom>
        </p:spPr>
      </p:pic>
      <p:sp>
        <p:nvSpPr>
          <p:cNvPr id="3" name="TextBox 2">
            <a:extLst>
              <a:ext uri="{FF2B5EF4-FFF2-40B4-BE49-F238E27FC236}">
                <a16:creationId xmlns:a16="http://schemas.microsoft.com/office/drawing/2014/main" id="{0EECED0B-6E87-82E3-8820-95F529C51C01}"/>
              </a:ext>
            </a:extLst>
          </p:cNvPr>
          <p:cNvSpPr txBox="1"/>
          <p:nvPr/>
        </p:nvSpPr>
        <p:spPr>
          <a:xfrm>
            <a:off x="8300537" y="5297142"/>
            <a:ext cx="3630075" cy="1040287"/>
          </a:xfrm>
          <a:prstGeom prst="rect">
            <a:avLst/>
          </a:prstGeom>
          <a:noFill/>
        </p:spPr>
        <p:txBody>
          <a:bodyPr wrap="square" rtlCol="0">
            <a:spAutoFit/>
          </a:bodyPr>
          <a:lstStyle/>
          <a:p>
            <a:pPr defTabSz="786384">
              <a:spcAft>
                <a:spcPts val="600"/>
              </a:spcAft>
            </a:pPr>
            <a:r>
              <a:rPr lang="en-GB" sz="1548" kern="1200" dirty="0">
                <a:solidFill>
                  <a:schemeClr val="tx1"/>
                </a:solidFill>
                <a:latin typeface="+mn-lt"/>
                <a:ea typeface="+mn-ea"/>
                <a:cs typeface="+mn-cs"/>
              </a:rPr>
              <a:t>Toxic Childhood-Rapid technological and cultural changes causing psychological and physical damage to young people (Palmer, 2015)</a:t>
            </a:r>
            <a:endParaRPr lang="en-GB" dirty="0"/>
          </a:p>
        </p:txBody>
      </p:sp>
      <p:sp>
        <p:nvSpPr>
          <p:cNvPr id="4" name="TextBox 3">
            <a:extLst>
              <a:ext uri="{FF2B5EF4-FFF2-40B4-BE49-F238E27FC236}">
                <a16:creationId xmlns:a16="http://schemas.microsoft.com/office/drawing/2014/main" id="{6D9ED4C7-FB07-F0B4-50AC-27B3C7B96BCC}"/>
              </a:ext>
            </a:extLst>
          </p:cNvPr>
          <p:cNvSpPr txBox="1"/>
          <p:nvPr/>
        </p:nvSpPr>
        <p:spPr>
          <a:xfrm>
            <a:off x="4428122" y="3284848"/>
            <a:ext cx="3630075" cy="1760484"/>
          </a:xfrm>
          <a:prstGeom prst="rect">
            <a:avLst/>
          </a:prstGeom>
          <a:noFill/>
        </p:spPr>
        <p:txBody>
          <a:bodyPr wrap="square" rtlCol="0">
            <a:spAutoFit/>
          </a:bodyPr>
          <a:lstStyle/>
          <a:p>
            <a:pPr defTabSz="786384">
              <a:spcAft>
                <a:spcPts val="600"/>
              </a:spcAft>
            </a:pPr>
            <a:r>
              <a:rPr lang="en-GB" sz="1548" kern="1200" dirty="0">
                <a:solidFill>
                  <a:schemeClr val="tx1"/>
                </a:solidFill>
                <a:latin typeface="+mn-lt"/>
                <a:ea typeface="+mn-ea"/>
                <a:cs typeface="+mn-cs"/>
              </a:rPr>
              <a:t>Exploitation-The exploitation of children can take a number of different forms and perpetrators may subject children and young people to multiple forms of abuse at the same time, such as criminal exploitation (including county lines) and sexual exploitation. (Home Office, 2022)</a:t>
            </a:r>
            <a:endParaRPr lang="en-GB" dirty="0"/>
          </a:p>
        </p:txBody>
      </p:sp>
      <p:sp>
        <p:nvSpPr>
          <p:cNvPr id="5" name="TextBox 4">
            <a:extLst>
              <a:ext uri="{FF2B5EF4-FFF2-40B4-BE49-F238E27FC236}">
                <a16:creationId xmlns:a16="http://schemas.microsoft.com/office/drawing/2014/main" id="{21375916-D4A2-AC88-15BE-82070558EE13}"/>
              </a:ext>
            </a:extLst>
          </p:cNvPr>
          <p:cNvSpPr txBox="1"/>
          <p:nvPr/>
        </p:nvSpPr>
        <p:spPr>
          <a:xfrm>
            <a:off x="3455061" y="806598"/>
            <a:ext cx="1576441" cy="330540"/>
          </a:xfrm>
          <a:prstGeom prst="rect">
            <a:avLst/>
          </a:prstGeom>
          <a:noFill/>
        </p:spPr>
        <p:txBody>
          <a:bodyPr wrap="square" rtlCol="0">
            <a:spAutoFit/>
          </a:bodyPr>
          <a:lstStyle/>
          <a:p>
            <a:pPr defTabSz="786384">
              <a:spcAft>
                <a:spcPts val="600"/>
              </a:spcAft>
            </a:pPr>
            <a:r>
              <a:rPr lang="en-GB" sz="1548" b="1" kern="1200" dirty="0">
                <a:solidFill>
                  <a:schemeClr val="bg1"/>
                </a:solidFill>
                <a:latin typeface="+mn-lt"/>
                <a:ea typeface="+mn-ea"/>
                <a:cs typeface="+mn-cs"/>
              </a:rPr>
              <a:t>DEFINITIONS</a:t>
            </a:r>
            <a:endParaRPr lang="en-GB" b="1" dirty="0">
              <a:solidFill>
                <a:schemeClr val="bg1"/>
              </a:solidFill>
            </a:endParaRPr>
          </a:p>
        </p:txBody>
      </p:sp>
      <p:sp>
        <p:nvSpPr>
          <p:cNvPr id="6" name="TextBox 5">
            <a:extLst>
              <a:ext uri="{FF2B5EF4-FFF2-40B4-BE49-F238E27FC236}">
                <a16:creationId xmlns:a16="http://schemas.microsoft.com/office/drawing/2014/main" id="{E720EBDF-C3BB-BBF1-F383-6D6180AE532F}"/>
              </a:ext>
            </a:extLst>
          </p:cNvPr>
          <p:cNvSpPr txBox="1"/>
          <p:nvPr/>
        </p:nvSpPr>
        <p:spPr>
          <a:xfrm>
            <a:off x="880554" y="2327573"/>
            <a:ext cx="2803509" cy="2000550"/>
          </a:xfrm>
          <a:prstGeom prst="rect">
            <a:avLst/>
          </a:prstGeom>
          <a:noFill/>
        </p:spPr>
        <p:txBody>
          <a:bodyPr wrap="square" rtlCol="0">
            <a:spAutoFit/>
          </a:bodyPr>
          <a:lstStyle/>
          <a:p>
            <a:pPr defTabSz="786384">
              <a:spcAft>
                <a:spcPts val="600"/>
              </a:spcAft>
            </a:pPr>
            <a:r>
              <a:rPr lang="en-GB" sz="1548" kern="1200" dirty="0">
                <a:solidFill>
                  <a:schemeClr val="tx1"/>
                </a:solidFill>
                <a:ea typeface="+mn-ea"/>
                <a:cs typeface="+mn-cs"/>
              </a:rPr>
              <a:t>Trauma-is when we experience very stressful, frightening or distressing events that are difficult to cope with or out of our control. It could be one incident, or an ongoing event that happens over a long period of time. (Mind, 2023)</a:t>
            </a:r>
            <a:endParaRPr lang="en-GB" dirty="0"/>
          </a:p>
        </p:txBody>
      </p:sp>
    </p:spTree>
    <p:extLst>
      <p:ext uri="{BB962C8B-B14F-4D97-AF65-F5344CB8AC3E}">
        <p14:creationId xmlns:p14="http://schemas.microsoft.com/office/powerpoint/2010/main" val="3256067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0A4596-C31F-225C-A906-4A13044D8FB8}"/>
              </a:ext>
            </a:extLst>
          </p:cNvPr>
          <p:cNvSpPr txBox="1"/>
          <p:nvPr/>
        </p:nvSpPr>
        <p:spPr>
          <a:xfrm>
            <a:off x="5663381" y="384469"/>
            <a:ext cx="6164825" cy="1200329"/>
          </a:xfrm>
          <a:prstGeom prst="rect">
            <a:avLst/>
          </a:prstGeom>
          <a:noFill/>
        </p:spPr>
        <p:txBody>
          <a:bodyPr wrap="square" rtlCol="0">
            <a:spAutoFit/>
          </a:bodyPr>
          <a:lstStyle/>
          <a:p>
            <a:pPr algn="ctr"/>
            <a:r>
              <a:rPr lang="en-GB" b="1" dirty="0"/>
              <a:t>Toxic Childhood</a:t>
            </a:r>
          </a:p>
          <a:p>
            <a:pPr algn="ctr"/>
            <a:endParaRPr lang="en-GB" b="1" dirty="0"/>
          </a:p>
          <a:p>
            <a:pPr algn="ctr"/>
            <a:r>
              <a:rPr lang="en-GB" b="1" dirty="0"/>
              <a:t>Sue Palmer discusses the 6 Social Changes that are affecting young people.</a:t>
            </a:r>
          </a:p>
        </p:txBody>
      </p:sp>
      <p:sp>
        <p:nvSpPr>
          <p:cNvPr id="3" name="TextBox 2">
            <a:extLst>
              <a:ext uri="{FF2B5EF4-FFF2-40B4-BE49-F238E27FC236}">
                <a16:creationId xmlns:a16="http://schemas.microsoft.com/office/drawing/2014/main" id="{AEE8720A-8608-6582-9FBF-0ACBF3E54DE3}"/>
              </a:ext>
            </a:extLst>
          </p:cNvPr>
          <p:cNvSpPr txBox="1"/>
          <p:nvPr/>
        </p:nvSpPr>
        <p:spPr>
          <a:xfrm>
            <a:off x="5928852" y="1691288"/>
            <a:ext cx="3224981" cy="369332"/>
          </a:xfrm>
          <a:prstGeom prst="rect">
            <a:avLst/>
          </a:prstGeom>
          <a:noFill/>
        </p:spPr>
        <p:txBody>
          <a:bodyPr wrap="square" rtlCol="0">
            <a:spAutoFit/>
          </a:bodyPr>
          <a:lstStyle/>
          <a:p>
            <a:r>
              <a:rPr lang="en-GB" dirty="0"/>
              <a:t>Decline of outdoor play</a:t>
            </a:r>
          </a:p>
        </p:txBody>
      </p:sp>
      <p:sp>
        <p:nvSpPr>
          <p:cNvPr id="4" name="TextBox 3">
            <a:extLst>
              <a:ext uri="{FF2B5EF4-FFF2-40B4-BE49-F238E27FC236}">
                <a16:creationId xmlns:a16="http://schemas.microsoft.com/office/drawing/2014/main" id="{1EFC4148-0CEA-1B20-75A8-9DF35EF02F2F}"/>
              </a:ext>
            </a:extLst>
          </p:cNvPr>
          <p:cNvSpPr txBox="1"/>
          <p:nvPr/>
        </p:nvSpPr>
        <p:spPr>
          <a:xfrm>
            <a:off x="5946057" y="4956360"/>
            <a:ext cx="2595716" cy="646331"/>
          </a:xfrm>
          <a:prstGeom prst="rect">
            <a:avLst/>
          </a:prstGeom>
          <a:noFill/>
        </p:spPr>
        <p:txBody>
          <a:bodyPr wrap="square" rtlCol="0">
            <a:spAutoFit/>
          </a:bodyPr>
          <a:lstStyle/>
          <a:p>
            <a:r>
              <a:rPr lang="en-GB" dirty="0"/>
              <a:t>Commercialisation of Childhood</a:t>
            </a:r>
          </a:p>
        </p:txBody>
      </p:sp>
      <p:sp>
        <p:nvSpPr>
          <p:cNvPr id="5" name="TextBox 4">
            <a:extLst>
              <a:ext uri="{FF2B5EF4-FFF2-40B4-BE49-F238E27FC236}">
                <a16:creationId xmlns:a16="http://schemas.microsoft.com/office/drawing/2014/main" id="{02D8A0AB-1227-0658-E71B-0B3CBB046998}"/>
              </a:ext>
            </a:extLst>
          </p:cNvPr>
          <p:cNvSpPr txBox="1"/>
          <p:nvPr/>
        </p:nvSpPr>
        <p:spPr>
          <a:xfrm>
            <a:off x="6012425" y="3569615"/>
            <a:ext cx="3431458" cy="646331"/>
          </a:xfrm>
          <a:prstGeom prst="rect">
            <a:avLst/>
          </a:prstGeom>
          <a:noFill/>
        </p:spPr>
        <p:txBody>
          <a:bodyPr wrap="square" rtlCol="0">
            <a:spAutoFit/>
          </a:bodyPr>
          <a:lstStyle/>
          <a:p>
            <a:r>
              <a:rPr lang="en-GB" dirty="0"/>
              <a:t>Schoolification of Early Childhood</a:t>
            </a:r>
          </a:p>
        </p:txBody>
      </p:sp>
      <p:sp>
        <p:nvSpPr>
          <p:cNvPr id="6" name="TextBox 5">
            <a:extLst>
              <a:ext uri="{FF2B5EF4-FFF2-40B4-BE49-F238E27FC236}">
                <a16:creationId xmlns:a16="http://schemas.microsoft.com/office/drawing/2014/main" id="{A501D89E-AAAB-B96D-2F2D-29CA2DDC11AF}"/>
              </a:ext>
            </a:extLst>
          </p:cNvPr>
          <p:cNvSpPr txBox="1"/>
          <p:nvPr/>
        </p:nvSpPr>
        <p:spPr>
          <a:xfrm>
            <a:off x="9153833" y="2304871"/>
            <a:ext cx="2595716" cy="923330"/>
          </a:xfrm>
          <a:prstGeom prst="rect">
            <a:avLst/>
          </a:prstGeom>
          <a:noFill/>
        </p:spPr>
        <p:txBody>
          <a:bodyPr wrap="square" rtlCol="0">
            <a:spAutoFit/>
          </a:bodyPr>
          <a:lstStyle/>
          <a:p>
            <a:r>
              <a:rPr lang="en-GB" dirty="0"/>
              <a:t>Decline of listening, language and communication skills</a:t>
            </a:r>
          </a:p>
        </p:txBody>
      </p:sp>
      <p:sp>
        <p:nvSpPr>
          <p:cNvPr id="7" name="TextBox 6">
            <a:extLst>
              <a:ext uri="{FF2B5EF4-FFF2-40B4-BE49-F238E27FC236}">
                <a16:creationId xmlns:a16="http://schemas.microsoft.com/office/drawing/2014/main" id="{31CE6E77-F993-7470-BC84-733CE32D92E9}"/>
              </a:ext>
            </a:extLst>
          </p:cNvPr>
          <p:cNvSpPr txBox="1"/>
          <p:nvPr/>
        </p:nvSpPr>
        <p:spPr>
          <a:xfrm>
            <a:off x="9153833" y="4188028"/>
            <a:ext cx="2900516" cy="369332"/>
          </a:xfrm>
          <a:prstGeom prst="rect">
            <a:avLst/>
          </a:prstGeom>
          <a:noFill/>
        </p:spPr>
        <p:txBody>
          <a:bodyPr wrap="square" rtlCol="0">
            <a:spAutoFit/>
          </a:bodyPr>
          <a:lstStyle/>
          <a:p>
            <a:r>
              <a:rPr lang="en-GB" dirty="0"/>
              <a:t>Screen Saturation</a:t>
            </a:r>
          </a:p>
        </p:txBody>
      </p:sp>
      <p:sp>
        <p:nvSpPr>
          <p:cNvPr id="8" name="TextBox 7">
            <a:extLst>
              <a:ext uri="{FF2B5EF4-FFF2-40B4-BE49-F238E27FC236}">
                <a16:creationId xmlns:a16="http://schemas.microsoft.com/office/drawing/2014/main" id="{6BC95288-4A11-AEFD-7E3F-4E25A8626FEF}"/>
              </a:ext>
            </a:extLst>
          </p:cNvPr>
          <p:cNvSpPr txBox="1"/>
          <p:nvPr/>
        </p:nvSpPr>
        <p:spPr>
          <a:xfrm>
            <a:off x="9306233" y="5817873"/>
            <a:ext cx="2595716" cy="646331"/>
          </a:xfrm>
          <a:prstGeom prst="rect">
            <a:avLst/>
          </a:prstGeom>
          <a:noFill/>
        </p:spPr>
        <p:txBody>
          <a:bodyPr wrap="square" rtlCol="0">
            <a:spAutoFit/>
          </a:bodyPr>
          <a:lstStyle/>
          <a:p>
            <a:r>
              <a:rPr lang="en-GB" dirty="0"/>
              <a:t>Tests, targets and education</a:t>
            </a:r>
          </a:p>
        </p:txBody>
      </p:sp>
      <p:pic>
        <p:nvPicPr>
          <p:cNvPr id="11" name="Picture 10">
            <a:extLst>
              <a:ext uri="{FF2B5EF4-FFF2-40B4-BE49-F238E27FC236}">
                <a16:creationId xmlns:a16="http://schemas.microsoft.com/office/drawing/2014/main" id="{EC6C0745-04F0-90B7-2B2D-17F7E8A9646F}"/>
              </a:ext>
            </a:extLst>
          </p:cNvPr>
          <p:cNvPicPr>
            <a:picLocks noChangeAspect="1"/>
          </p:cNvPicPr>
          <p:nvPr/>
        </p:nvPicPr>
        <p:blipFill>
          <a:blip r:embed="rId2">
            <a:alphaModFix amt="50000"/>
          </a:blip>
          <a:stretch>
            <a:fillRect/>
          </a:stretch>
        </p:blipFill>
        <p:spPr>
          <a:xfrm>
            <a:off x="137651" y="127820"/>
            <a:ext cx="5422684" cy="6645362"/>
          </a:xfrm>
          <a:prstGeom prst="rect">
            <a:avLst/>
          </a:prstGeom>
        </p:spPr>
      </p:pic>
    </p:spTree>
    <p:extLst>
      <p:ext uri="{BB962C8B-B14F-4D97-AF65-F5344CB8AC3E}">
        <p14:creationId xmlns:p14="http://schemas.microsoft.com/office/powerpoint/2010/main" val="3264390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FCDE4A9-FB4E-706C-FEB7-B266141C0693}"/>
              </a:ext>
            </a:extLst>
          </p:cNvPr>
          <p:cNvSpPr txBox="1"/>
          <p:nvPr/>
        </p:nvSpPr>
        <p:spPr>
          <a:xfrm>
            <a:off x="838200" y="2333297"/>
            <a:ext cx="4619621" cy="3843666"/>
          </a:xfrm>
          <a:prstGeom prst="rect">
            <a:avLst/>
          </a:prstGeom>
        </p:spPr>
        <p:txBody>
          <a:bodyPr vert="horz" lIns="91440" tIns="45720" rIns="91440" bIns="45720" rtlCol="0">
            <a:normAutofit/>
          </a:bodyPr>
          <a:lstStyle/>
          <a:p>
            <a:pPr algn="ctr">
              <a:lnSpc>
                <a:spcPct val="90000"/>
              </a:lnSpc>
              <a:spcAft>
                <a:spcPts val="600"/>
              </a:spcAft>
            </a:pPr>
            <a:r>
              <a:rPr lang="en-US" sz="2000" b="1" dirty="0"/>
              <a:t>Today’s seminar will now look at an advisory session layout targeted at parents/guardians around a specific topic. This topic will be around County Lines and how young people are affected.</a:t>
            </a:r>
          </a:p>
        </p:txBody>
      </p:sp>
      <p:pic>
        <p:nvPicPr>
          <p:cNvPr id="4" name="Picture 3" descr="Maze">
            <a:extLst>
              <a:ext uri="{FF2B5EF4-FFF2-40B4-BE49-F238E27FC236}">
                <a16:creationId xmlns:a16="http://schemas.microsoft.com/office/drawing/2014/main" id="{D2034C8A-4824-709D-2BFD-0C6AD5F1EA22}"/>
              </a:ext>
            </a:extLst>
          </p:cNvPr>
          <p:cNvPicPr>
            <a:picLocks noChangeAspect="1"/>
          </p:cNvPicPr>
          <p:nvPr/>
        </p:nvPicPr>
        <p:blipFill rotWithShape="1">
          <a:blip r:embed="rId2"/>
          <a:srcRect l="17921" r="2404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83424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fan&#10;&#10;Description automatically generated">
            <a:extLst>
              <a:ext uri="{FF2B5EF4-FFF2-40B4-BE49-F238E27FC236}">
                <a16:creationId xmlns:a16="http://schemas.microsoft.com/office/drawing/2014/main" id="{87593C90-0450-A1B3-BBEF-A7195773CE59}"/>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graphicFrame>
        <p:nvGraphicFramePr>
          <p:cNvPr id="4" name="TextBox 1">
            <a:extLst>
              <a:ext uri="{FF2B5EF4-FFF2-40B4-BE49-F238E27FC236}">
                <a16:creationId xmlns:a16="http://schemas.microsoft.com/office/drawing/2014/main" id="{689BCCE3-9E42-D1E2-617F-3D36BB917DBE}"/>
              </a:ext>
            </a:extLst>
          </p:cNvPr>
          <p:cNvGraphicFramePr/>
          <p:nvPr>
            <p:extLst>
              <p:ext uri="{D42A27DB-BD31-4B8C-83A1-F6EECF244321}">
                <p14:modId xmlns:p14="http://schemas.microsoft.com/office/powerpoint/2010/main" val="2947653212"/>
              </p:ext>
            </p:extLst>
          </p:nvPr>
        </p:nvGraphicFramePr>
        <p:xfrm>
          <a:off x="838200" y="1412670"/>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541877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8E3B6AC-695B-22A3-F895-93A7D0F10063}"/>
              </a:ext>
            </a:extLst>
          </p:cNvPr>
          <p:cNvSpPr txBox="1"/>
          <p:nvPr/>
        </p:nvSpPr>
        <p:spPr>
          <a:xfrm>
            <a:off x="2076228" y="1123527"/>
            <a:ext cx="1744598" cy="344390"/>
          </a:xfrm>
          <a:prstGeom prst="rect">
            <a:avLst/>
          </a:prstGeom>
          <a:noFill/>
        </p:spPr>
        <p:txBody>
          <a:bodyPr wrap="square" rtlCol="0">
            <a:spAutoFit/>
          </a:bodyPr>
          <a:lstStyle/>
          <a:p>
            <a:pPr defTabSz="832104">
              <a:spcAft>
                <a:spcPts val="600"/>
              </a:spcAft>
            </a:pPr>
            <a:r>
              <a:rPr lang="en-GB" sz="1638" b="1" kern="1200">
                <a:solidFill>
                  <a:schemeClr val="tx1"/>
                </a:solidFill>
                <a:latin typeface="+mn-lt"/>
                <a:ea typeface="+mn-ea"/>
                <a:cs typeface="+mn-cs"/>
              </a:rPr>
              <a:t>COUNTY LINES</a:t>
            </a:r>
            <a:endParaRPr lang="en-GB" b="1"/>
          </a:p>
        </p:txBody>
      </p:sp>
      <p:pic>
        <p:nvPicPr>
          <p:cNvPr id="3" name="Picture 2">
            <a:extLst>
              <a:ext uri="{FF2B5EF4-FFF2-40B4-BE49-F238E27FC236}">
                <a16:creationId xmlns:a16="http://schemas.microsoft.com/office/drawing/2014/main" id="{1FC39827-B3F8-ACE0-2EA5-7177BDB70B33}"/>
              </a:ext>
            </a:extLst>
          </p:cNvPr>
          <p:cNvPicPr>
            <a:picLocks noChangeAspect="1"/>
          </p:cNvPicPr>
          <p:nvPr/>
        </p:nvPicPr>
        <p:blipFill>
          <a:blip r:embed="rId2"/>
          <a:stretch>
            <a:fillRect/>
          </a:stretch>
        </p:blipFill>
        <p:spPr>
          <a:xfrm>
            <a:off x="4756072" y="1292426"/>
            <a:ext cx="6294942" cy="4196627"/>
          </a:xfrm>
          <a:prstGeom prst="rect">
            <a:avLst/>
          </a:prstGeom>
        </p:spPr>
      </p:pic>
      <p:sp>
        <p:nvSpPr>
          <p:cNvPr id="4" name="TextBox 3">
            <a:extLst>
              <a:ext uri="{FF2B5EF4-FFF2-40B4-BE49-F238E27FC236}">
                <a16:creationId xmlns:a16="http://schemas.microsoft.com/office/drawing/2014/main" id="{72EA88D6-063C-5B05-FC8A-A24A029E3ED9}"/>
              </a:ext>
            </a:extLst>
          </p:cNvPr>
          <p:cNvSpPr txBox="1"/>
          <p:nvPr/>
        </p:nvSpPr>
        <p:spPr>
          <a:xfrm>
            <a:off x="8146349" y="5489053"/>
            <a:ext cx="1762584" cy="246349"/>
          </a:xfrm>
          <a:prstGeom prst="rect">
            <a:avLst/>
          </a:prstGeom>
          <a:noFill/>
        </p:spPr>
        <p:txBody>
          <a:bodyPr wrap="square" rtlCol="0">
            <a:spAutoFit/>
          </a:bodyPr>
          <a:lstStyle/>
          <a:p>
            <a:pPr defTabSz="832104">
              <a:spcAft>
                <a:spcPts val="600"/>
              </a:spcAft>
            </a:pPr>
            <a:r>
              <a:rPr lang="en-GB" sz="1001" kern="1200">
                <a:solidFill>
                  <a:schemeClr val="tx1"/>
                </a:solidFill>
                <a:latin typeface="+mn-lt"/>
                <a:ea typeface="+mn-ea"/>
                <a:cs typeface="+mn-cs"/>
              </a:rPr>
              <a:t>(Image 1, 2021)</a:t>
            </a:r>
            <a:endParaRPr lang="en-GB" sz="1100"/>
          </a:p>
        </p:txBody>
      </p:sp>
      <p:sp>
        <p:nvSpPr>
          <p:cNvPr id="6" name="TextBox 5">
            <a:extLst>
              <a:ext uri="{FF2B5EF4-FFF2-40B4-BE49-F238E27FC236}">
                <a16:creationId xmlns:a16="http://schemas.microsoft.com/office/drawing/2014/main" id="{3F4DC0A5-F43A-756C-27F1-F68AF369D82A}"/>
              </a:ext>
            </a:extLst>
          </p:cNvPr>
          <p:cNvSpPr txBox="1"/>
          <p:nvPr/>
        </p:nvSpPr>
        <p:spPr>
          <a:xfrm>
            <a:off x="1140980" y="2509160"/>
            <a:ext cx="4478402" cy="2617935"/>
          </a:xfrm>
          <a:prstGeom prst="rect">
            <a:avLst/>
          </a:prstGeom>
          <a:noFill/>
        </p:spPr>
        <p:txBody>
          <a:bodyPr wrap="square">
            <a:spAutoFit/>
          </a:bodyPr>
          <a:lstStyle/>
          <a:p>
            <a:pPr defTabSz="832104">
              <a:spcAft>
                <a:spcPts val="600"/>
              </a:spcAft>
            </a:pPr>
            <a:r>
              <a:rPr lang="en-GB" sz="1638" kern="1200">
                <a:solidFill>
                  <a:schemeClr val="tx1"/>
                </a:solidFill>
                <a:latin typeface="+mn-lt"/>
                <a:ea typeface="+mn-ea"/>
                <a:cs typeface="+mn-cs"/>
              </a:rPr>
              <a:t>The term ‘county lines’ is used to describe gangs and organised criminal networks involved in exporting illegal drugs into one or more importing areas within the UK, using dedicated mobile phone lines or other form of “deal line”. They are likely to exploit children and vulnerable adults to move and store the drugs and money and they will often use coercion, intimidation, violence (including sexual violence) and weapons.</a:t>
            </a:r>
            <a:endParaRPr lang="en-GB"/>
          </a:p>
        </p:txBody>
      </p:sp>
    </p:spTree>
    <p:extLst>
      <p:ext uri="{BB962C8B-B14F-4D97-AF65-F5344CB8AC3E}">
        <p14:creationId xmlns:p14="http://schemas.microsoft.com/office/powerpoint/2010/main" val="2218014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BE5D96D-815E-F404-0C20-53AE723B1616}"/>
              </a:ext>
            </a:extLst>
          </p:cNvPr>
          <p:cNvSpPr txBox="1"/>
          <p:nvPr/>
        </p:nvSpPr>
        <p:spPr>
          <a:xfrm>
            <a:off x="4596234" y="64614"/>
            <a:ext cx="6798541" cy="167562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700" b="1" dirty="0">
                <a:latin typeface="+mj-lt"/>
                <a:ea typeface="+mj-ea"/>
                <a:cs typeface="+mj-cs"/>
              </a:rPr>
              <a:t>Statistics of County Lines since the start of the County Lines Programme started in 2019.</a:t>
            </a:r>
          </a:p>
        </p:txBody>
      </p:sp>
      <p:pic>
        <p:nvPicPr>
          <p:cNvPr id="8" name="Picture 7" descr="A blue and black background&#10;&#10;Description automatically generated">
            <a:extLst>
              <a:ext uri="{FF2B5EF4-FFF2-40B4-BE49-F238E27FC236}">
                <a16:creationId xmlns:a16="http://schemas.microsoft.com/office/drawing/2014/main" id="{F21896DC-5A48-89AF-7A7B-A6F1BFF57EB8}"/>
              </a:ext>
            </a:extLst>
          </p:cNvPr>
          <p:cNvPicPr>
            <a:picLocks noChangeAspect="1"/>
          </p:cNvPicPr>
          <p:nvPr/>
        </p:nvPicPr>
        <p:blipFill rotWithShape="1">
          <a:blip r:embed="rId2"/>
          <a:srcRect l="29326" r="29829" b="-1"/>
          <a:stretch/>
        </p:blipFill>
        <p:spPr>
          <a:xfrm>
            <a:off x="1" y="10"/>
            <a:ext cx="4196496" cy="6857990"/>
          </a:xfrm>
          <a:prstGeom prst="rect">
            <a:avLst/>
          </a:prstGeom>
          <a:effectLst/>
        </p:spPr>
      </p:pic>
      <p:sp>
        <p:nvSpPr>
          <p:cNvPr id="5" name="TextBox 4">
            <a:extLst>
              <a:ext uri="{FF2B5EF4-FFF2-40B4-BE49-F238E27FC236}">
                <a16:creationId xmlns:a16="http://schemas.microsoft.com/office/drawing/2014/main" id="{26532198-829D-A6ED-1036-35BC4620747B}"/>
              </a:ext>
            </a:extLst>
          </p:cNvPr>
          <p:cNvSpPr txBox="1"/>
          <p:nvPr/>
        </p:nvSpPr>
        <p:spPr>
          <a:xfrm>
            <a:off x="9637948" y="6115047"/>
            <a:ext cx="2969342" cy="369332"/>
          </a:xfrm>
          <a:prstGeom prst="rect">
            <a:avLst/>
          </a:prstGeom>
          <a:noFill/>
        </p:spPr>
        <p:txBody>
          <a:bodyPr wrap="square" rtlCol="0">
            <a:spAutoFit/>
          </a:bodyPr>
          <a:lstStyle/>
          <a:p>
            <a:pPr>
              <a:spcAft>
                <a:spcPts val="600"/>
              </a:spcAft>
            </a:pPr>
            <a:r>
              <a:rPr lang="en-GB" dirty="0"/>
              <a:t>(Home Office, 2023)</a:t>
            </a:r>
            <a:endParaRPr lang="en-GB"/>
          </a:p>
        </p:txBody>
      </p:sp>
      <p:graphicFrame>
        <p:nvGraphicFramePr>
          <p:cNvPr id="7" name="TextBox 3">
            <a:extLst>
              <a:ext uri="{FF2B5EF4-FFF2-40B4-BE49-F238E27FC236}">
                <a16:creationId xmlns:a16="http://schemas.microsoft.com/office/drawing/2014/main" id="{670086DE-E26E-B150-BD80-8F3D242EE893}"/>
              </a:ext>
            </a:extLst>
          </p:cNvPr>
          <p:cNvGraphicFramePr/>
          <p:nvPr>
            <p:extLst>
              <p:ext uri="{D42A27DB-BD31-4B8C-83A1-F6EECF244321}">
                <p14:modId xmlns:p14="http://schemas.microsoft.com/office/powerpoint/2010/main" val="3875681520"/>
              </p:ext>
            </p:extLst>
          </p:nvPr>
        </p:nvGraphicFramePr>
        <p:xfrm>
          <a:off x="3873910" y="1848465"/>
          <a:ext cx="8318090" cy="44610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2256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5F6F4C8-C3D4-A9EC-9B2C-2ECE5E1D81A7}"/>
              </a:ext>
            </a:extLst>
          </p:cNvPr>
          <p:cNvPicPr>
            <a:picLocks noChangeAspect="1"/>
          </p:cNvPicPr>
          <p:nvPr/>
        </p:nvPicPr>
        <p:blipFill>
          <a:blip r:embed="rId2"/>
          <a:stretch>
            <a:fillRect/>
          </a:stretch>
        </p:blipFill>
        <p:spPr>
          <a:xfrm>
            <a:off x="567504" y="1563001"/>
            <a:ext cx="5528496" cy="3908647"/>
          </a:xfrm>
          <a:prstGeom prst="rect">
            <a:avLst/>
          </a:prstGeom>
        </p:spPr>
      </p:pic>
      <p:pic>
        <p:nvPicPr>
          <p:cNvPr id="3" name="Picture 2">
            <a:extLst>
              <a:ext uri="{FF2B5EF4-FFF2-40B4-BE49-F238E27FC236}">
                <a16:creationId xmlns:a16="http://schemas.microsoft.com/office/drawing/2014/main" id="{234D7AE5-DD4E-6E1C-0D52-18B9EECF2EF1}"/>
              </a:ext>
            </a:extLst>
          </p:cNvPr>
          <p:cNvPicPr>
            <a:picLocks noChangeAspect="1"/>
          </p:cNvPicPr>
          <p:nvPr/>
        </p:nvPicPr>
        <p:blipFill>
          <a:blip r:embed="rId3"/>
          <a:stretch>
            <a:fillRect/>
          </a:stretch>
        </p:blipFill>
        <p:spPr>
          <a:xfrm>
            <a:off x="6272983" y="1563001"/>
            <a:ext cx="5528496" cy="3908647"/>
          </a:xfrm>
          <a:prstGeom prst="rect">
            <a:avLst/>
          </a:prstGeom>
        </p:spPr>
      </p:pic>
      <p:sp>
        <p:nvSpPr>
          <p:cNvPr id="4" name="TextBox 3">
            <a:extLst>
              <a:ext uri="{FF2B5EF4-FFF2-40B4-BE49-F238E27FC236}">
                <a16:creationId xmlns:a16="http://schemas.microsoft.com/office/drawing/2014/main" id="{F8E6906E-A140-0B74-D7D1-439D7F7388B3}"/>
              </a:ext>
            </a:extLst>
          </p:cNvPr>
          <p:cNvSpPr txBox="1"/>
          <p:nvPr/>
        </p:nvSpPr>
        <p:spPr>
          <a:xfrm>
            <a:off x="4631685" y="444601"/>
            <a:ext cx="2928630" cy="369332"/>
          </a:xfrm>
          <a:prstGeom prst="rect">
            <a:avLst/>
          </a:prstGeom>
          <a:noFill/>
        </p:spPr>
        <p:txBody>
          <a:bodyPr wrap="square" rtlCol="0">
            <a:spAutoFit/>
          </a:bodyPr>
          <a:lstStyle/>
          <a:p>
            <a:r>
              <a:rPr lang="en-GB" b="1" dirty="0"/>
              <a:t>Leaflet with Information</a:t>
            </a:r>
          </a:p>
        </p:txBody>
      </p:sp>
      <p:sp>
        <p:nvSpPr>
          <p:cNvPr id="8" name="TextBox 7">
            <a:extLst>
              <a:ext uri="{FF2B5EF4-FFF2-40B4-BE49-F238E27FC236}">
                <a16:creationId xmlns:a16="http://schemas.microsoft.com/office/drawing/2014/main" id="{7DE4BA01-A69A-6BF0-1EF0-CF1F4D157172}"/>
              </a:ext>
            </a:extLst>
          </p:cNvPr>
          <p:cNvSpPr txBox="1"/>
          <p:nvPr/>
        </p:nvSpPr>
        <p:spPr>
          <a:xfrm>
            <a:off x="3559277" y="5851384"/>
            <a:ext cx="6096000" cy="369332"/>
          </a:xfrm>
          <a:prstGeom prst="rect">
            <a:avLst/>
          </a:prstGeom>
          <a:noFill/>
        </p:spPr>
        <p:txBody>
          <a:bodyPr wrap="square">
            <a:spAutoFit/>
          </a:bodyPr>
          <a:lstStyle/>
          <a:p>
            <a:r>
              <a:rPr lang="en-GB" dirty="0">
                <a:hlinkClick r:id="rId4"/>
              </a:rPr>
              <a:t>County lines: Spot the signs (youtube.com)</a:t>
            </a:r>
            <a:endParaRPr lang="en-GB" dirty="0"/>
          </a:p>
        </p:txBody>
      </p:sp>
    </p:spTree>
    <p:extLst>
      <p:ext uri="{BB962C8B-B14F-4D97-AF65-F5344CB8AC3E}">
        <p14:creationId xmlns:p14="http://schemas.microsoft.com/office/powerpoint/2010/main" val="3771297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rry blue and green background&#10;&#10;Description automatically generated">
            <a:extLst>
              <a:ext uri="{FF2B5EF4-FFF2-40B4-BE49-F238E27FC236}">
                <a16:creationId xmlns:a16="http://schemas.microsoft.com/office/drawing/2014/main" id="{C1146006-EAD0-B45E-DE2E-35CE3AA321D6}"/>
              </a:ext>
            </a:extLst>
          </p:cNvPr>
          <p:cNvPicPr>
            <a:picLocks noChangeAspect="1"/>
          </p:cNvPicPr>
          <p:nvPr/>
        </p:nvPicPr>
        <p:blipFill rotWithShape="1">
          <a:blip r:embed="rId2"/>
          <a:srcRect l="16500" r="24376"/>
          <a:stretch/>
        </p:blipFill>
        <p:spPr>
          <a:xfrm>
            <a:off x="3029455" y="283636"/>
            <a:ext cx="4953136" cy="5571065"/>
          </a:xfrm>
          <a:prstGeom prst="rect">
            <a:avLst/>
          </a:prstGeom>
          <a:ln>
            <a:noFill/>
          </a:ln>
        </p:spPr>
      </p:pic>
      <p:graphicFrame>
        <p:nvGraphicFramePr>
          <p:cNvPr id="4" name="TextBox 1">
            <a:extLst>
              <a:ext uri="{FF2B5EF4-FFF2-40B4-BE49-F238E27FC236}">
                <a16:creationId xmlns:a16="http://schemas.microsoft.com/office/drawing/2014/main" id="{482410EE-F805-47CA-2D66-9CBA326B9C1A}"/>
              </a:ext>
            </a:extLst>
          </p:cNvPr>
          <p:cNvGraphicFramePr/>
          <p:nvPr>
            <p:extLst>
              <p:ext uri="{D42A27DB-BD31-4B8C-83A1-F6EECF244321}">
                <p14:modId xmlns:p14="http://schemas.microsoft.com/office/powerpoint/2010/main" val="566117974"/>
              </p:ext>
            </p:extLst>
          </p:nvPr>
        </p:nvGraphicFramePr>
        <p:xfrm>
          <a:off x="1465006" y="1182222"/>
          <a:ext cx="9075933" cy="42943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78ED63C4-2681-1DA4-FF03-96F03A935D72}"/>
              </a:ext>
            </a:extLst>
          </p:cNvPr>
          <p:cNvSpPr txBox="1"/>
          <p:nvPr/>
        </p:nvSpPr>
        <p:spPr>
          <a:xfrm>
            <a:off x="8593073" y="6104887"/>
            <a:ext cx="6110748" cy="369332"/>
          </a:xfrm>
          <a:prstGeom prst="rect">
            <a:avLst/>
          </a:prstGeom>
          <a:noFill/>
        </p:spPr>
        <p:txBody>
          <a:bodyPr wrap="square">
            <a:spAutoFit/>
          </a:bodyPr>
          <a:lstStyle/>
          <a:p>
            <a:r>
              <a:rPr lang="en-GB" dirty="0"/>
              <a:t>(YWWRG, 2023, CLDSS, 2019) </a:t>
            </a:r>
          </a:p>
        </p:txBody>
      </p:sp>
    </p:spTree>
    <p:extLst>
      <p:ext uri="{BB962C8B-B14F-4D97-AF65-F5344CB8AC3E}">
        <p14:creationId xmlns:p14="http://schemas.microsoft.com/office/powerpoint/2010/main" val="3697065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81061A-7D2B-D776-6175-5A02DEDBA60A}"/>
              </a:ext>
            </a:extLst>
          </p:cNvPr>
          <p:cNvSpPr txBox="1"/>
          <p:nvPr/>
        </p:nvSpPr>
        <p:spPr>
          <a:xfrm>
            <a:off x="5868557" y="1138036"/>
            <a:ext cx="5444382" cy="140247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200" b="1">
                <a:latin typeface="+mj-lt"/>
                <a:ea typeface="+mj-ea"/>
                <a:cs typeface="+mj-cs"/>
              </a:rPr>
              <a:t>Youth Workers Role in Helping Young People</a:t>
            </a:r>
          </a:p>
        </p:txBody>
      </p:sp>
      <p:pic>
        <p:nvPicPr>
          <p:cNvPr id="5" name="Picture 4" descr="Bird's eye view of a person's hand planting">
            <a:extLst>
              <a:ext uri="{FF2B5EF4-FFF2-40B4-BE49-F238E27FC236}">
                <a16:creationId xmlns:a16="http://schemas.microsoft.com/office/drawing/2014/main" id="{0776AB20-5544-0DBB-ED32-212FD2E7EDFA}"/>
              </a:ext>
            </a:extLst>
          </p:cNvPr>
          <p:cNvPicPr>
            <a:picLocks noChangeAspect="1"/>
          </p:cNvPicPr>
          <p:nvPr/>
        </p:nvPicPr>
        <p:blipFill rotWithShape="1">
          <a:blip r:embed="rId2"/>
          <a:srcRect l="48658" r="1204"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50010DC-6AC8-09B0-5A96-F3CB21D89D3E}"/>
              </a:ext>
            </a:extLst>
          </p:cNvPr>
          <p:cNvSpPr txBox="1"/>
          <p:nvPr/>
        </p:nvSpPr>
        <p:spPr>
          <a:xfrm>
            <a:off x="5868556" y="2399072"/>
            <a:ext cx="5546695" cy="374331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200" b="1" dirty="0"/>
              <a:t>The current education system has a rigid approach to education and not every young person is able to perform in tests and in a structured setting, within youth work we can offer informal learning by learning new skills in a relaxed environment.</a:t>
            </a:r>
          </a:p>
          <a:p>
            <a:pPr indent="-228600">
              <a:lnSpc>
                <a:spcPct val="90000"/>
              </a:lnSpc>
              <a:spcAft>
                <a:spcPts val="600"/>
              </a:spcAft>
              <a:buFont typeface="Arial" panose="020B0604020202020204" pitchFamily="34" charset="0"/>
              <a:buChar char="•"/>
            </a:pPr>
            <a:endParaRPr lang="en-US" sz="1200" b="1" dirty="0"/>
          </a:p>
          <a:p>
            <a:pPr indent="-228600">
              <a:lnSpc>
                <a:spcPct val="90000"/>
              </a:lnSpc>
              <a:spcAft>
                <a:spcPts val="600"/>
              </a:spcAft>
              <a:buFont typeface="Arial" panose="020B0604020202020204" pitchFamily="34" charset="0"/>
              <a:buChar char="•"/>
            </a:pPr>
            <a:r>
              <a:rPr lang="en-US" sz="1200" b="1" dirty="0"/>
              <a:t>Activities include- cooking, gardening, playing, getting experience in a café.</a:t>
            </a:r>
          </a:p>
          <a:p>
            <a:pPr indent="-228600">
              <a:lnSpc>
                <a:spcPct val="90000"/>
              </a:lnSpc>
              <a:spcAft>
                <a:spcPts val="600"/>
              </a:spcAft>
              <a:buFont typeface="Arial" panose="020B0604020202020204" pitchFamily="34" charset="0"/>
              <a:buChar char="•"/>
            </a:pPr>
            <a:endParaRPr lang="en-US" sz="1200" b="1" dirty="0"/>
          </a:p>
          <a:p>
            <a:pPr indent="-228600">
              <a:lnSpc>
                <a:spcPct val="90000"/>
              </a:lnSpc>
              <a:spcAft>
                <a:spcPts val="600"/>
              </a:spcAft>
              <a:buFont typeface="Arial" panose="020B0604020202020204" pitchFamily="34" charset="0"/>
              <a:buChar char="•"/>
            </a:pPr>
            <a:r>
              <a:rPr lang="en-US" sz="1200" b="1" dirty="0"/>
              <a:t>Informal approach and on a voluntary basis</a:t>
            </a:r>
          </a:p>
          <a:p>
            <a:pPr>
              <a:lnSpc>
                <a:spcPct val="90000"/>
              </a:lnSpc>
              <a:spcAft>
                <a:spcPts val="600"/>
              </a:spcAft>
            </a:pPr>
            <a:endParaRPr lang="en-US" sz="1200" b="1" dirty="0"/>
          </a:p>
          <a:p>
            <a:pPr indent="-228600">
              <a:lnSpc>
                <a:spcPct val="90000"/>
              </a:lnSpc>
              <a:spcAft>
                <a:spcPts val="600"/>
              </a:spcAft>
              <a:buFont typeface="Arial" panose="020B0604020202020204" pitchFamily="34" charset="0"/>
              <a:buChar char="•"/>
            </a:pPr>
            <a:r>
              <a:rPr lang="en-US" sz="1200" b="1" dirty="0"/>
              <a:t>Building and maintain relationships</a:t>
            </a:r>
          </a:p>
          <a:p>
            <a:pPr indent="-228600">
              <a:lnSpc>
                <a:spcPct val="90000"/>
              </a:lnSpc>
              <a:spcAft>
                <a:spcPts val="600"/>
              </a:spcAft>
              <a:buFont typeface="Arial" panose="020B0604020202020204" pitchFamily="34" charset="0"/>
              <a:buChar char="•"/>
            </a:pPr>
            <a:endParaRPr lang="en-US" sz="1200" b="1" dirty="0"/>
          </a:p>
          <a:p>
            <a:pPr indent="-228600">
              <a:lnSpc>
                <a:spcPct val="90000"/>
              </a:lnSpc>
              <a:spcAft>
                <a:spcPts val="600"/>
              </a:spcAft>
              <a:buFont typeface="Arial" panose="020B0604020202020204" pitchFamily="34" charset="0"/>
              <a:buChar char="•"/>
            </a:pPr>
            <a:r>
              <a:rPr lang="en-US" sz="1200" b="1" dirty="0"/>
              <a:t>Youth work is seen a protective factor, and it is shown that young people with positive adult role models are more likely to grow, thrive and this can prevent young people making risky decisions.</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192183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E4BD48-FB9D-9B5F-19DA-B05B50FEE398}"/>
              </a:ext>
            </a:extLst>
          </p:cNvPr>
          <p:cNvSpPr txBox="1"/>
          <p:nvPr/>
        </p:nvSpPr>
        <p:spPr>
          <a:xfrm>
            <a:off x="1813892" y="715617"/>
            <a:ext cx="4544762" cy="140118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200" kern="1200" dirty="0">
                <a:solidFill>
                  <a:schemeClr val="tx1"/>
                </a:solidFill>
                <a:latin typeface="+mj-lt"/>
                <a:ea typeface="+mj-ea"/>
                <a:cs typeface="+mj-cs"/>
              </a:rPr>
              <a:t>Activity Example</a:t>
            </a:r>
          </a:p>
        </p:txBody>
      </p:sp>
      <p:cxnSp>
        <p:nvCxnSpPr>
          <p:cNvPr id="21" name="Straight Connector 2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FC5B0D6-3117-DE55-4B79-81C8F9D30BF0}"/>
              </a:ext>
            </a:extLst>
          </p:cNvPr>
          <p:cNvSpPr txBox="1"/>
          <p:nvPr/>
        </p:nvSpPr>
        <p:spPr>
          <a:xfrm>
            <a:off x="1813892" y="1838856"/>
            <a:ext cx="4544762" cy="3602935"/>
          </a:xfrm>
          <a:prstGeom prst="rect">
            <a:avLst/>
          </a:prstGeom>
        </p:spPr>
        <p:txBody>
          <a:bodyPr vert="horz" lIns="91440" tIns="45720" rIns="91440" bIns="45720" rtlCol="0">
            <a:noAutofit/>
          </a:bodyPr>
          <a:lstStyle/>
          <a:p>
            <a:pPr>
              <a:lnSpc>
                <a:spcPct val="90000"/>
              </a:lnSpc>
              <a:spcAft>
                <a:spcPts val="600"/>
              </a:spcAft>
            </a:pPr>
            <a:r>
              <a:rPr lang="en-US" sz="1600" dirty="0"/>
              <a:t>Outdoor Camping trip</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dirty="0"/>
              <a:t>Responsibility, teamwork, use communication skills, less screen saturation</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dirty="0"/>
              <a:t>Mental health will be improved- being outdoors is shown to improve well-being</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dirty="0"/>
              <a:t>Senses will all be used, being around a campfire will build bonds</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dirty="0"/>
              <a:t>Principles and Purposes will be able to empower and get young people to participate</a:t>
            </a:r>
          </a:p>
          <a:p>
            <a:pPr>
              <a:lnSpc>
                <a:spcPct val="90000"/>
              </a:lnSpc>
              <a:spcAft>
                <a:spcPts val="600"/>
              </a:spcAft>
            </a:pPr>
            <a:r>
              <a:rPr lang="en-US" sz="1600" dirty="0"/>
              <a:t>UNCRC Article 31- the right to play, relax and leisure time</a:t>
            </a:r>
          </a:p>
          <a:p>
            <a:pPr>
              <a:lnSpc>
                <a:spcPct val="90000"/>
              </a:lnSpc>
              <a:spcAft>
                <a:spcPts val="600"/>
              </a:spcAft>
            </a:pPr>
            <a:r>
              <a:rPr lang="en-US" sz="1600" dirty="0"/>
              <a:t>Well-being of Future Generations Act 2015- A resilient and healthier Wales</a:t>
            </a:r>
          </a:p>
        </p:txBody>
      </p:sp>
      <p:pic>
        <p:nvPicPr>
          <p:cNvPr id="15" name="Graphic 14" descr="Tent">
            <a:extLst>
              <a:ext uri="{FF2B5EF4-FFF2-40B4-BE49-F238E27FC236}">
                <a16:creationId xmlns:a16="http://schemas.microsoft.com/office/drawing/2014/main" id="{AD06BA24-3B04-F1FF-FC16-5B9EC5850E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85400" y="1715650"/>
            <a:ext cx="5316095" cy="5316095"/>
          </a:xfrm>
          <a:prstGeom prst="rect">
            <a:avLst/>
          </a:prstGeom>
        </p:spPr>
      </p:pic>
    </p:spTree>
    <p:extLst>
      <p:ext uri="{BB962C8B-B14F-4D97-AF65-F5344CB8AC3E}">
        <p14:creationId xmlns:p14="http://schemas.microsoft.com/office/powerpoint/2010/main" val="505884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and holding a glittering sparkler at night">
            <a:extLst>
              <a:ext uri="{FF2B5EF4-FFF2-40B4-BE49-F238E27FC236}">
                <a16:creationId xmlns:a16="http://schemas.microsoft.com/office/drawing/2014/main" id="{7BC07DA9-F7CC-3665-EA6A-BE45732B4E59}"/>
              </a:ext>
            </a:extLst>
          </p:cNvPr>
          <p:cNvPicPr>
            <a:picLocks noChangeAspect="1"/>
          </p:cNvPicPr>
          <p:nvPr/>
        </p:nvPicPr>
        <p:blipFill rotWithShape="1">
          <a:blip r:embed="rId2"/>
          <a:srcRect l="165" r="40724"/>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29FB8099-F10D-8073-E148-FBFA3680D63A}"/>
              </a:ext>
            </a:extLst>
          </p:cNvPr>
          <p:cNvSpPr txBox="1"/>
          <p:nvPr/>
        </p:nvSpPr>
        <p:spPr>
          <a:xfrm>
            <a:off x="6873040" y="1131520"/>
            <a:ext cx="4491820" cy="5106237"/>
          </a:xfrm>
          <a:prstGeom prst="rect">
            <a:avLst/>
          </a:prstGeom>
        </p:spPr>
        <p:txBody>
          <a:bodyPr vert="horz" lIns="91440" tIns="45720" rIns="91440" bIns="45720" rtlCol="0" anchor="t">
            <a:normAutofit/>
          </a:bodyPr>
          <a:lstStyle/>
          <a:p>
            <a:pPr algn="ctr">
              <a:lnSpc>
                <a:spcPct val="90000"/>
              </a:lnSpc>
              <a:spcAft>
                <a:spcPts val="600"/>
              </a:spcAft>
            </a:pPr>
            <a:r>
              <a:rPr lang="en-US" sz="1400" b="1" u="sng" dirty="0"/>
              <a:t>Conclusion</a:t>
            </a:r>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Young people are at risk of exploitation- criminal and sexual</a:t>
            </a:r>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There is a multiagency approach to identifying young people who are vulnerable and could be targeted</a:t>
            </a:r>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Youth work has an important role to play in identifying young people at risk and can help build relationships.</a:t>
            </a:r>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Youth work also has a massive role to play in negating toxic childhood by offering informal learning opportunities, having activities that gets young people away from their screens and by giving them a chance to play.</a:t>
            </a:r>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By creating safe spaces that are engaging we can prevent young people from suffering and allow them to grow into independent young people. </a:t>
            </a:r>
          </a:p>
        </p:txBody>
      </p:sp>
    </p:spTree>
    <p:extLst>
      <p:ext uri="{BB962C8B-B14F-4D97-AF65-F5344CB8AC3E}">
        <p14:creationId xmlns:p14="http://schemas.microsoft.com/office/powerpoint/2010/main" val="2565376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ADF8F7-6C8E-ABEB-E6F5-D6011C3F17C5}"/>
              </a:ext>
            </a:extLst>
          </p:cNvPr>
          <p:cNvSpPr>
            <a:spLocks noGrp="1"/>
          </p:cNvSpPr>
          <p:nvPr>
            <p:ph idx="1"/>
          </p:nvPr>
        </p:nvSpPr>
        <p:spPr>
          <a:xfrm>
            <a:off x="432619" y="304800"/>
            <a:ext cx="11415252" cy="5872163"/>
          </a:xfrm>
        </p:spPr>
        <p:txBody>
          <a:bodyPr/>
          <a:lstStyle/>
          <a:p>
            <a:pPr marL="0" indent="0">
              <a:buNone/>
            </a:pPr>
            <a:r>
              <a:rPr lang="en-GB" dirty="0"/>
              <a:t>Reference List</a:t>
            </a:r>
          </a:p>
          <a:p>
            <a:pPr marL="0" indent="0" algn="l" fontAlgn="base">
              <a:lnSpc>
                <a:spcPct val="100000"/>
              </a:lnSpc>
              <a:buNone/>
            </a:pPr>
            <a:r>
              <a:rPr lang="en-GB" sz="1200" dirty="0">
                <a:latin typeface="Times New Roman" panose="02020603050405020304" pitchFamily="18" charset="0"/>
                <a:cs typeface="Times New Roman" panose="02020603050405020304" pitchFamily="18" charset="0"/>
              </a:rPr>
              <a:t>Dyfed Powys Police (2024) </a:t>
            </a:r>
            <a:r>
              <a:rPr lang="en-GB" sz="1200" i="1" dirty="0">
                <a:latin typeface="Times New Roman" panose="02020603050405020304" pitchFamily="18" charset="0"/>
                <a:cs typeface="Times New Roman" panose="02020603050405020304" pitchFamily="18" charset="0"/>
              </a:rPr>
              <a:t>Op Guardian - County Lines</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2"/>
              </a:rPr>
              <a:t>Op Guardian - County Lines (dyfed-powys.police.uk)</a:t>
            </a:r>
            <a:r>
              <a:rPr lang="en-GB" sz="1200" dirty="0">
                <a:latin typeface="Times New Roman" panose="02020603050405020304" pitchFamily="18" charset="0"/>
                <a:cs typeface="Times New Roman" panose="02020603050405020304" pitchFamily="18" charset="0"/>
              </a:rPr>
              <a:t> (Accessed: 15 May 2024).</a:t>
            </a:r>
          </a:p>
          <a:p>
            <a:pPr marL="0" indent="0" algn="l" fontAlgn="base">
              <a:lnSpc>
                <a:spcPct val="100000"/>
              </a:lnSpc>
              <a:buNone/>
            </a:pPr>
            <a:r>
              <a:rPr lang="en-GB" sz="1200" dirty="0">
                <a:latin typeface="Times New Roman" panose="02020603050405020304" pitchFamily="18" charset="0"/>
                <a:cs typeface="Times New Roman" panose="02020603050405020304" pitchFamily="18" charset="0"/>
              </a:rPr>
              <a:t>Gwent Police (2020) </a:t>
            </a:r>
            <a:r>
              <a:rPr lang="en-GB" sz="1200" i="1" dirty="0">
                <a:latin typeface="Times New Roman" panose="02020603050405020304" pitchFamily="18" charset="0"/>
                <a:cs typeface="Times New Roman" panose="02020603050405020304" pitchFamily="18" charset="0"/>
              </a:rPr>
              <a:t>County Lines: Spot the signs</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3"/>
              </a:rPr>
              <a:t>County lines: Spot the signs (youtube.com)</a:t>
            </a:r>
            <a:r>
              <a:rPr lang="en-GB" sz="1200" dirty="0">
                <a:latin typeface="Times New Roman" panose="02020603050405020304" pitchFamily="18" charset="0"/>
                <a:cs typeface="Times New Roman" panose="02020603050405020304" pitchFamily="18" charset="0"/>
              </a:rPr>
              <a:t> (Accessed: 20 May 2024).</a:t>
            </a:r>
          </a:p>
          <a:p>
            <a:pPr marL="0" indent="0" algn="l" fontAlgn="base">
              <a:lnSpc>
                <a:spcPct val="100000"/>
              </a:lnSpc>
              <a:buNone/>
            </a:pPr>
            <a:r>
              <a:rPr lang="en-GB" sz="1200" dirty="0">
                <a:latin typeface="Times New Roman" panose="02020603050405020304" pitchFamily="18" charset="0"/>
                <a:cs typeface="Times New Roman" panose="02020603050405020304" pitchFamily="18" charset="0"/>
              </a:rPr>
              <a:t>Home Office (2022) </a:t>
            </a:r>
            <a:r>
              <a:rPr lang="en-GB" sz="1200" i="1" dirty="0">
                <a:latin typeface="Times New Roman" panose="02020603050405020304" pitchFamily="18" charset="0"/>
                <a:cs typeface="Times New Roman" panose="02020603050405020304" pitchFamily="18" charset="0"/>
              </a:rPr>
              <a:t>Child exploitation disruption toolkit. Available at: </a:t>
            </a:r>
            <a:r>
              <a:rPr lang="en-GB" sz="1200" dirty="0">
                <a:latin typeface="Times New Roman" panose="02020603050405020304" pitchFamily="18" charset="0"/>
                <a:cs typeface="Times New Roman" panose="02020603050405020304" pitchFamily="18" charset="0"/>
                <a:hlinkClick r:id="rId4"/>
              </a:rPr>
              <a:t>Child exploitation disruption toolkit - GOV.UK (www.gov.uk)</a:t>
            </a:r>
            <a:r>
              <a:rPr lang="en-GB" sz="1200" dirty="0">
                <a:latin typeface="Times New Roman" panose="02020603050405020304" pitchFamily="18" charset="0"/>
                <a:cs typeface="Times New Roman" panose="02020603050405020304" pitchFamily="18" charset="0"/>
              </a:rPr>
              <a:t> (Accessed: 18 May 2024).</a:t>
            </a:r>
            <a:endParaRPr lang="en-GB" sz="1200" i="1" dirty="0">
              <a:latin typeface="Times New Roman" panose="02020603050405020304" pitchFamily="18" charset="0"/>
              <a:cs typeface="Times New Roman" panose="02020603050405020304" pitchFamily="18" charset="0"/>
            </a:endParaRPr>
          </a:p>
          <a:p>
            <a:pPr marL="0" indent="0" algn="l" fontAlgn="base">
              <a:lnSpc>
                <a:spcPct val="100000"/>
              </a:lnSpc>
              <a:buNone/>
            </a:pPr>
            <a:r>
              <a:rPr lang="en-GB" sz="1200" dirty="0">
                <a:latin typeface="Times New Roman" panose="02020603050405020304" pitchFamily="18" charset="0"/>
                <a:cs typeface="Times New Roman" panose="02020603050405020304" pitchFamily="18" charset="0"/>
              </a:rPr>
              <a:t>Home Office (2023) </a:t>
            </a:r>
            <a:r>
              <a:rPr lang="en-GB" sz="1200" i="1" dirty="0">
                <a:latin typeface="Times New Roman" panose="02020603050405020304" pitchFamily="18" charset="0"/>
                <a:cs typeface="Times New Roman" panose="02020603050405020304" pitchFamily="18" charset="0"/>
              </a:rPr>
              <a:t>County lines: criminal exploitation of children and vulnerable adults. </a:t>
            </a:r>
            <a:r>
              <a:rPr lang="en-GB" sz="1200" dirty="0">
                <a:latin typeface="Times New Roman" panose="02020603050405020304" pitchFamily="18" charset="0"/>
                <a:cs typeface="Times New Roman" panose="02020603050405020304" pitchFamily="18" charset="0"/>
              </a:rPr>
              <a:t>Available </a:t>
            </a:r>
            <a:r>
              <a:rPr lang="en-GB" sz="1200" dirty="0" err="1">
                <a:latin typeface="Times New Roman" panose="02020603050405020304" pitchFamily="18" charset="0"/>
                <a:cs typeface="Times New Roman" panose="02020603050405020304" pitchFamily="18" charset="0"/>
              </a:rPr>
              <a:t>at:</a:t>
            </a:r>
            <a:r>
              <a:rPr lang="en-GB" sz="1200" dirty="0" err="1">
                <a:latin typeface="Times New Roman" panose="02020603050405020304" pitchFamily="18" charset="0"/>
                <a:cs typeface="Times New Roman" panose="02020603050405020304" pitchFamily="18" charset="0"/>
                <a:hlinkClick r:id="rId5"/>
              </a:rPr>
              <a:t>County</a:t>
            </a:r>
            <a:r>
              <a:rPr lang="en-GB" sz="1200" dirty="0">
                <a:latin typeface="Times New Roman" panose="02020603050405020304" pitchFamily="18" charset="0"/>
                <a:cs typeface="Times New Roman" panose="02020603050405020304" pitchFamily="18" charset="0"/>
                <a:hlinkClick r:id="rId5"/>
              </a:rPr>
              <a:t> lines: criminal exploitation of children and vulnerable adults - GOV.UK (www.gov.uk)</a:t>
            </a:r>
            <a:r>
              <a:rPr lang="en-GB" sz="1200" dirty="0">
                <a:latin typeface="Times New Roman" panose="02020603050405020304" pitchFamily="18" charset="0"/>
                <a:cs typeface="Times New Roman" panose="02020603050405020304" pitchFamily="18" charset="0"/>
              </a:rPr>
              <a:t> (Accessed: 19 May 2024).</a:t>
            </a:r>
            <a:r>
              <a:rPr lang="en-GB" sz="1200" i="1" dirty="0">
                <a:latin typeface="Times New Roman" panose="02020603050405020304" pitchFamily="18" charset="0"/>
                <a:cs typeface="Times New Roman" panose="02020603050405020304" pitchFamily="18" charset="0"/>
              </a:rPr>
              <a:t> </a:t>
            </a:r>
          </a:p>
          <a:p>
            <a:pPr marL="0" indent="0" algn="l" fontAlgn="base">
              <a:lnSpc>
                <a:spcPct val="100000"/>
              </a:lnSpc>
              <a:buNone/>
            </a:pPr>
            <a:r>
              <a:rPr lang="en-GB" sz="1200" dirty="0">
                <a:latin typeface="Times New Roman" panose="02020603050405020304" pitchFamily="18" charset="0"/>
                <a:cs typeface="Times New Roman" panose="02020603050405020304" pitchFamily="18" charset="0"/>
              </a:rPr>
              <a:t>Image 1 (2021) </a:t>
            </a:r>
            <a:r>
              <a:rPr lang="en-GB" sz="1200" i="1" dirty="0">
                <a:latin typeface="Times New Roman" panose="02020603050405020304" pitchFamily="18" charset="0"/>
                <a:cs typeface="Times New Roman" panose="02020603050405020304" pitchFamily="18" charset="0"/>
              </a:rPr>
              <a:t>County Lines exploitation: applying All Our Health. Available at: </a:t>
            </a:r>
            <a:r>
              <a:rPr lang="en-GB" sz="1200" dirty="0">
                <a:latin typeface="Times New Roman" panose="02020603050405020304" pitchFamily="18" charset="0"/>
                <a:cs typeface="Times New Roman" panose="02020603050405020304" pitchFamily="18" charset="0"/>
                <a:hlinkClick r:id="rId6"/>
              </a:rPr>
              <a:t>County Lines exploitation: applying All Our Health - GOV.UK (www.gov.uk)</a:t>
            </a:r>
            <a:r>
              <a:rPr lang="en-GB" sz="1200" dirty="0">
                <a:latin typeface="Times New Roman" panose="02020603050405020304" pitchFamily="18" charset="0"/>
                <a:cs typeface="Times New Roman" panose="02020603050405020304" pitchFamily="18" charset="0"/>
              </a:rPr>
              <a:t> (Accessed: 20 May 2024).</a:t>
            </a:r>
            <a:endParaRPr lang="en-GB" sz="1200" i="1" dirty="0">
              <a:latin typeface="Times New Roman" panose="02020603050405020304" pitchFamily="18" charset="0"/>
              <a:cs typeface="Times New Roman" panose="02020603050405020304" pitchFamily="18" charset="0"/>
            </a:endParaRPr>
          </a:p>
          <a:p>
            <a:pPr marL="0" indent="0" algn="l" fontAlgn="base">
              <a:lnSpc>
                <a:spcPct val="100000"/>
              </a:lnSpc>
              <a:buNone/>
            </a:pPr>
            <a:r>
              <a:rPr lang="en-GB" sz="1200" dirty="0">
                <a:latin typeface="Times New Roman" panose="02020603050405020304" pitchFamily="18" charset="0"/>
                <a:cs typeface="Times New Roman" panose="02020603050405020304" pitchFamily="18" charset="0"/>
              </a:rPr>
              <a:t>Internetmatters.org (2024) </a:t>
            </a:r>
            <a:r>
              <a:rPr lang="en-GB" sz="1200" b="0" i="1" dirty="0">
                <a:effectLst/>
                <a:latin typeface="Times New Roman" panose="02020603050405020304" pitchFamily="18" charset="0"/>
                <a:cs typeface="Times New Roman" panose="02020603050405020304" pitchFamily="18" charset="0"/>
              </a:rPr>
              <a:t>What is County Lines? </a:t>
            </a:r>
            <a:r>
              <a:rPr lang="en-GB" sz="1200" b="0" dirty="0">
                <a:effectLst/>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7"/>
              </a:rPr>
              <a:t>What is county lines? Learn about it | Internet Matters</a:t>
            </a:r>
            <a:r>
              <a:rPr lang="en-GB" sz="1200" dirty="0">
                <a:latin typeface="Times New Roman" panose="02020603050405020304" pitchFamily="18" charset="0"/>
                <a:cs typeface="Times New Roman" panose="02020603050405020304" pitchFamily="18" charset="0"/>
              </a:rPr>
              <a:t> (Accessed: 22 May 2024).</a:t>
            </a:r>
          </a:p>
          <a:p>
            <a:pPr marL="0" indent="0" algn="l" fontAlgn="base">
              <a:lnSpc>
                <a:spcPct val="100000"/>
              </a:lnSpc>
              <a:buNone/>
            </a:pPr>
            <a:r>
              <a:rPr lang="en-GB" sz="1200" dirty="0">
                <a:latin typeface="Times New Roman" panose="02020603050405020304" pitchFamily="18" charset="0"/>
                <a:cs typeface="Times New Roman" panose="02020603050405020304" pitchFamily="18" charset="0"/>
              </a:rPr>
              <a:t>Mind (2024) </a:t>
            </a:r>
            <a:r>
              <a:rPr lang="en-GB" sz="1200" i="1" dirty="0">
                <a:latin typeface="Times New Roman" panose="02020603050405020304" pitchFamily="18" charset="0"/>
                <a:cs typeface="Times New Roman" panose="02020603050405020304" pitchFamily="18" charset="0"/>
              </a:rPr>
              <a:t>Trauma.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8"/>
              </a:rPr>
              <a:t>What is trauma? – Mind</a:t>
            </a:r>
            <a:r>
              <a:rPr lang="en-GB" sz="1200" dirty="0">
                <a:latin typeface="Times New Roman" panose="02020603050405020304" pitchFamily="18" charset="0"/>
                <a:cs typeface="Times New Roman" panose="02020603050405020304" pitchFamily="18" charset="0"/>
              </a:rPr>
              <a:t> (Accessed: 16 May 2024).</a:t>
            </a:r>
            <a:endParaRPr lang="en-GB" sz="1200" b="0" dirty="0">
              <a:effectLst/>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National Crime Agency (2024) </a:t>
            </a:r>
            <a:r>
              <a:rPr lang="en-GB" sz="1200" i="1" dirty="0">
                <a:latin typeface="Times New Roman" panose="02020603050405020304" pitchFamily="18" charset="0"/>
                <a:cs typeface="Times New Roman" panose="02020603050405020304" pitchFamily="18" charset="0"/>
              </a:rPr>
              <a:t>County Lines.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9"/>
              </a:rPr>
              <a:t>County Lines - National Crime Agency</a:t>
            </a:r>
            <a:r>
              <a:rPr lang="en-GB" sz="1200" dirty="0">
                <a:latin typeface="Times New Roman" panose="02020603050405020304" pitchFamily="18" charset="0"/>
                <a:cs typeface="Times New Roman" panose="02020603050405020304" pitchFamily="18" charset="0"/>
              </a:rPr>
              <a:t> (Accessed: 20 May 2024).</a:t>
            </a:r>
          </a:p>
          <a:p>
            <a:pPr marL="0" indent="0">
              <a:buNone/>
            </a:pPr>
            <a:r>
              <a:rPr lang="en-GB" sz="1200" dirty="0">
                <a:latin typeface="Times New Roman" panose="02020603050405020304" pitchFamily="18" charset="0"/>
                <a:cs typeface="Times New Roman" panose="02020603050405020304" pitchFamily="18" charset="0"/>
              </a:rPr>
              <a:t>National Occupational Standards (2019) National Occupational Standards for Youth Work. Available at: http://www.youthworkessentials.org/media/2859/national_occupational_standards_for_youth_work.pdf (Accessed: 01 May 2024).</a:t>
            </a:r>
          </a:p>
          <a:p>
            <a:pPr marL="0" indent="0">
              <a:buNone/>
            </a:pPr>
            <a:r>
              <a:rPr lang="en-GB" sz="1200" dirty="0">
                <a:latin typeface="Times New Roman" panose="02020603050405020304" pitchFamily="18" charset="0"/>
                <a:cs typeface="Times New Roman" panose="02020603050405020304" pitchFamily="18" charset="0"/>
              </a:rPr>
              <a:t>Palmer, S. (2015) </a:t>
            </a:r>
            <a:r>
              <a:rPr lang="en-GB" sz="1200" i="1" dirty="0">
                <a:latin typeface="Times New Roman" panose="02020603050405020304" pitchFamily="18" charset="0"/>
                <a:cs typeface="Times New Roman" panose="02020603050405020304" pitchFamily="18" charset="0"/>
              </a:rPr>
              <a:t>Toxic childhood : how the modern world is damaging our children and what we can do about it</a:t>
            </a:r>
            <a:r>
              <a:rPr lang="en-GB" sz="1200" dirty="0">
                <a:latin typeface="Times New Roman" panose="02020603050405020304" pitchFamily="18" charset="0"/>
                <a:cs typeface="Times New Roman" panose="02020603050405020304" pitchFamily="18" charset="0"/>
              </a:rPr>
              <a:t>. New edition. London: Orion.</a:t>
            </a:r>
          </a:p>
          <a:p>
            <a:pPr marL="0" indent="0">
              <a:buNone/>
            </a:pPr>
            <a:r>
              <a:rPr lang="en-GB" sz="1200" dirty="0" err="1">
                <a:latin typeface="Times New Roman" panose="02020603050405020304" pitchFamily="18" charset="0"/>
                <a:cs typeface="Times New Roman" panose="02020603050405020304" pitchFamily="18" charset="0"/>
              </a:rPr>
              <a:t>Unicef</a:t>
            </a:r>
            <a:r>
              <a:rPr lang="en-GB" sz="1200" dirty="0">
                <a:latin typeface="Times New Roman" panose="02020603050405020304" pitchFamily="18" charset="0"/>
                <a:cs typeface="Times New Roman" panose="02020603050405020304" pitchFamily="18" charset="0"/>
              </a:rPr>
              <a:t> (2024) </a:t>
            </a:r>
            <a:r>
              <a:rPr lang="en-GB" sz="1200" i="1" dirty="0">
                <a:latin typeface="Times New Roman" panose="02020603050405020304" pitchFamily="18" charset="0"/>
                <a:cs typeface="Times New Roman" panose="02020603050405020304" pitchFamily="18" charset="0"/>
              </a:rPr>
              <a:t>How We Protect Children’s Rights With The UN Convention on the Rights of the Child.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10"/>
              </a:rPr>
              <a:t>https://www.unicef.org.uk/what-we-do/un-convention-child-rights/</a:t>
            </a:r>
            <a:r>
              <a:rPr lang="en-GB" sz="1200" dirty="0">
                <a:latin typeface="Times New Roman" panose="02020603050405020304" pitchFamily="18" charset="0"/>
                <a:cs typeface="Times New Roman" panose="02020603050405020304" pitchFamily="18" charset="0"/>
              </a:rPr>
              <a:t> (Accessed: 08 May 2024). </a:t>
            </a:r>
          </a:p>
          <a:p>
            <a:pPr marL="0" indent="0">
              <a:buNone/>
            </a:pPr>
            <a:r>
              <a:rPr lang="en-GB" sz="1200" dirty="0">
                <a:latin typeface="Times New Roman" panose="02020603050405020304" pitchFamily="18" charset="0"/>
                <a:cs typeface="Times New Roman" panose="02020603050405020304" pitchFamily="18" charset="0"/>
              </a:rPr>
              <a:t>Welsh Government (2015). Well-being of Future Generations (Wales) Act 2015: the essentials. Available at: https://www.gov.wales/well-being-future-generations-act-essentials-html (Accessed: 12 April 2024). </a:t>
            </a:r>
          </a:p>
          <a:p>
            <a:pPr marL="0" indent="0">
              <a:buNone/>
            </a:pPr>
            <a:r>
              <a:rPr lang="en-GB" sz="1200" dirty="0">
                <a:latin typeface="Times New Roman" panose="02020603050405020304" pitchFamily="18" charset="0"/>
                <a:cs typeface="Times New Roman" panose="02020603050405020304" pitchFamily="18" charset="0"/>
              </a:rPr>
              <a:t>Youth Work in Wales Review Group. (2022) Youth Work in Wales: Principles and Purposes, Cardiff: Youth Work in Wales Review Group.</a:t>
            </a:r>
          </a:p>
          <a:p>
            <a:pPr marL="0" indent="0">
              <a:buNone/>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5053837"/>
      </p:ext>
    </p:extLst>
  </p:cSld>
  <p:clrMapOvr>
    <a:masterClrMapping/>
  </p:clrMapOvr>
</p:sld>
</file>

<file path=ppt/theme/theme1.xml><?xml version="1.0" encoding="utf-8"?>
<a:theme xmlns:a="http://schemas.openxmlformats.org/drawingml/2006/main" name="Office Theme">
  <a:themeElements>
    <a:clrScheme name="Office">
      <a:dk1>
        <a:sysClr val="windowText" lastClr="3D3D3D"/>
      </a:dk1>
      <a:lt1>
        <a:sysClr val="window" lastClr="FFFAE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1405</TotalTime>
  <Words>1385</Words>
  <Application>Microsoft Office PowerPoint</Application>
  <PresentationFormat>Widescreen</PresentationFormat>
  <Paragraphs>116</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 Lewis (2017412)</dc:creator>
  <cp:lastModifiedBy>Ash Lewis (2017412)</cp:lastModifiedBy>
  <cp:revision>7</cp:revision>
  <dcterms:created xsi:type="dcterms:W3CDTF">2024-05-22T09:39:26Z</dcterms:created>
  <dcterms:modified xsi:type="dcterms:W3CDTF">2024-05-23T09:04:29Z</dcterms:modified>
</cp:coreProperties>
</file>