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5" r:id="rId2"/>
    <p:sldId id="274" r:id="rId3"/>
    <p:sldId id="273" r:id="rId4"/>
    <p:sldId id="272" r:id="rId5"/>
    <p:sldId id="269" r:id="rId6"/>
    <p:sldId id="268" r:id="rId7"/>
    <p:sldId id="267" r:id="rId8"/>
    <p:sldId id="266" r:id="rId9"/>
    <p:sldId id="265" r:id="rId10"/>
    <p:sldId id="270" r:id="rId11"/>
    <p:sldId id="264" r:id="rId12"/>
    <p:sldId id="263" r:id="rId13"/>
    <p:sldId id="262" r:id="rId14"/>
    <p:sldId id="261" r:id="rId15"/>
    <p:sldId id="260" r:id="rId16"/>
    <p:sldId id="259" r:id="rId17"/>
    <p:sldId id="258" r:id="rId18"/>
    <p:sldId id="257"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D1E760-E736-09BE-DA70-B9BC811F8428}" v="100" dt="2020-03-11T15:38:14.454"/>
    <p1510:client id="{E06B6D44-75EF-5E81-0F92-6CE414342F3B}" v="14" dt="2020-03-12T09:16:36.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95CD8B-5EC4-438A-A722-97D0C27B12F5}" type="datetimeFigureOut">
              <a:rPr lang="en-GB"/>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22B83-6945-4078-9973-E1A4598711AA}" type="slidenum">
              <a:rPr lang="en-GB"/>
              <a:t>‹#›</a:t>
            </a:fld>
            <a:endParaRPr lang="en-GB"/>
          </a:p>
        </p:txBody>
      </p:sp>
    </p:spTree>
    <p:extLst>
      <p:ext uri="{BB962C8B-B14F-4D97-AF65-F5344CB8AC3E}">
        <p14:creationId xmlns:p14="http://schemas.microsoft.com/office/powerpoint/2010/main" val="2496312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xfrm>
            <a:off x="390525" y="692150"/>
            <a:ext cx="6153150" cy="3462338"/>
          </a:xfrm>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5</a:t>
            </a:fld>
            <a:endParaRPr lang="en-US"/>
          </a:p>
        </p:txBody>
      </p:sp>
    </p:spTree>
    <p:extLst>
      <p:ext uri="{BB962C8B-B14F-4D97-AF65-F5344CB8AC3E}">
        <p14:creationId xmlns:p14="http://schemas.microsoft.com/office/powerpoint/2010/main" val="3466918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whatworks.college.police.uk/toolkit/Pages/Toolkit.aspx"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eNE_bvX7DNQ?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49DD84-A282-4988-8EC5-3A1924511F67}"/>
              </a:ext>
            </a:extLst>
          </p:cNvPr>
          <p:cNvSpPr>
            <a:spLocks noGrp="1"/>
          </p:cNvSpPr>
          <p:nvPr>
            <p:ph type="title"/>
          </p:nvPr>
        </p:nvSpPr>
        <p:spPr>
          <a:xfrm>
            <a:off x="640079" y="2053641"/>
            <a:ext cx="3669161" cy="2760098"/>
          </a:xfrm>
        </p:spPr>
        <p:txBody>
          <a:bodyPr>
            <a:normAutofit/>
          </a:bodyPr>
          <a:lstStyle/>
          <a:p>
            <a:r>
              <a:rPr lang="en-GB" dirty="0">
                <a:solidFill>
                  <a:srgbClr val="FFFFFF"/>
                </a:solidFill>
                <a:cs typeface="Calibri Light"/>
              </a:rPr>
              <a:t>What Works &amp; Crime Reduction</a:t>
            </a:r>
            <a:endParaRPr lang="en-GB" dirty="0">
              <a:solidFill>
                <a:srgbClr val="FFFFFF"/>
              </a:solidFill>
            </a:endParaRPr>
          </a:p>
        </p:txBody>
      </p:sp>
      <p:sp>
        <p:nvSpPr>
          <p:cNvPr id="3" name="Content Placeholder 2">
            <a:extLst>
              <a:ext uri="{FF2B5EF4-FFF2-40B4-BE49-F238E27FC236}">
                <a16:creationId xmlns:a16="http://schemas.microsoft.com/office/drawing/2014/main" id="{4FE2852B-C3F8-40C0-8639-FE75B64D68BF}"/>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cs typeface="Calibri"/>
              </a:rPr>
              <a:t>Continued from last week.......</a:t>
            </a:r>
          </a:p>
        </p:txBody>
      </p:sp>
    </p:spTree>
    <p:extLst>
      <p:ext uri="{BB962C8B-B14F-4D97-AF65-F5344CB8AC3E}">
        <p14:creationId xmlns:p14="http://schemas.microsoft.com/office/powerpoint/2010/main" val="3358070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Works Crime Reduction Toolkit</a:t>
            </a:r>
          </a:p>
        </p:txBody>
      </p:sp>
      <p:pic>
        <p:nvPicPr>
          <p:cNvPr id="4" name="Content Placeholder 3"/>
          <p:cNvPicPr>
            <a:picLocks noGrp="1" noChangeAspect="1"/>
          </p:cNvPicPr>
          <p:nvPr>
            <p:ph idx="1"/>
          </p:nvPr>
        </p:nvPicPr>
        <p:blipFill>
          <a:blip r:embed="rId2"/>
          <a:stretch>
            <a:fillRect/>
          </a:stretch>
        </p:blipFill>
        <p:spPr>
          <a:xfrm>
            <a:off x="2147651" y="1576243"/>
            <a:ext cx="7820751" cy="4351338"/>
          </a:xfrm>
          <a:prstGeom prst="rect">
            <a:avLst/>
          </a:prstGeom>
        </p:spPr>
      </p:pic>
      <p:sp>
        <p:nvSpPr>
          <p:cNvPr id="5" name="TextBox 4"/>
          <p:cNvSpPr txBox="1"/>
          <p:nvPr/>
        </p:nvSpPr>
        <p:spPr>
          <a:xfrm>
            <a:off x="1931324" y="6184669"/>
            <a:ext cx="8212974" cy="369332"/>
          </a:xfrm>
          <a:prstGeom prst="rect">
            <a:avLst/>
          </a:prstGeom>
          <a:noFill/>
        </p:spPr>
        <p:txBody>
          <a:bodyPr wrap="square" rtlCol="0">
            <a:spAutoFit/>
          </a:bodyPr>
          <a:lstStyle/>
          <a:p>
            <a:r>
              <a:rPr lang="en-GB">
                <a:hlinkClick r:id="rId3"/>
              </a:rPr>
              <a:t>http://whatworks.college.police.uk/toolkit/Pages/Toolkit.aspx</a:t>
            </a:r>
            <a:r>
              <a:rPr lang="en-GB"/>
              <a:t> </a:t>
            </a:r>
          </a:p>
        </p:txBody>
      </p:sp>
    </p:spTree>
    <p:extLst>
      <p:ext uri="{BB962C8B-B14F-4D97-AF65-F5344CB8AC3E}">
        <p14:creationId xmlns:p14="http://schemas.microsoft.com/office/powerpoint/2010/main" val="1055440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C5832-AC72-44D6-BDB7-461A00610EDA}"/>
              </a:ext>
            </a:extLst>
          </p:cNvPr>
          <p:cNvSpPr>
            <a:spLocks noGrp="1"/>
          </p:cNvSpPr>
          <p:nvPr>
            <p:ph type="title"/>
          </p:nvPr>
        </p:nvSpPr>
        <p:spPr/>
        <p:txBody>
          <a:bodyPr/>
          <a:lstStyle/>
          <a:p>
            <a:r>
              <a:rPr lang="en-GB" dirty="0">
                <a:cs typeface="Calibri Light"/>
              </a:rPr>
              <a:t>Group </a:t>
            </a:r>
            <a:r>
              <a:rPr lang="en-GB" dirty="0" err="1">
                <a:cs typeface="Calibri Light"/>
              </a:rPr>
              <a:t>Excersise</a:t>
            </a:r>
            <a:endParaRPr lang="en-GB" dirty="0" err="1"/>
          </a:p>
        </p:txBody>
      </p:sp>
      <p:sp>
        <p:nvSpPr>
          <p:cNvPr id="3" name="Content Placeholder 2">
            <a:extLst>
              <a:ext uri="{FF2B5EF4-FFF2-40B4-BE49-F238E27FC236}">
                <a16:creationId xmlns:a16="http://schemas.microsoft.com/office/drawing/2014/main" id="{FD04C365-43A4-40FA-9571-E51A1E9777F3}"/>
              </a:ext>
            </a:extLst>
          </p:cNvPr>
          <p:cNvSpPr>
            <a:spLocks noGrp="1"/>
          </p:cNvSpPr>
          <p:nvPr>
            <p:ph idx="1"/>
          </p:nvPr>
        </p:nvSpPr>
        <p:spPr>
          <a:xfrm>
            <a:off x="1673489" y="1416343"/>
            <a:ext cx="8765162" cy="4760621"/>
          </a:xfrm>
        </p:spPr>
        <p:txBody>
          <a:bodyPr vert="horz" lIns="91440" tIns="45720" rIns="91440" bIns="45720" rtlCol="0" anchor="t">
            <a:noAutofit/>
          </a:bodyPr>
          <a:lstStyle/>
          <a:p>
            <a:r>
              <a:rPr lang="en-GB" sz="1800" b="1" dirty="0">
                <a:ea typeface="+mn-lt"/>
                <a:cs typeface="+mn-lt"/>
              </a:rPr>
              <a:t>What would your considerations and actions be to overcome this</a:t>
            </a:r>
            <a:endParaRPr lang="en-GB" sz="1800" b="1">
              <a:cs typeface="Calibri" panose="020F0502020204030204"/>
            </a:endParaRPr>
          </a:p>
          <a:p>
            <a:r>
              <a:rPr lang="en-GB" sz="1800" b="1" dirty="0">
                <a:ea typeface="+mn-lt"/>
                <a:cs typeface="+mn-lt"/>
              </a:rPr>
              <a:t>problem?</a:t>
            </a:r>
            <a:endParaRPr lang="en-GB" sz="1800" b="1">
              <a:cs typeface="Calibri"/>
            </a:endParaRPr>
          </a:p>
          <a:p>
            <a:r>
              <a:rPr lang="en-GB" sz="1800" b="1" dirty="0">
                <a:ea typeface="+mn-lt"/>
                <a:cs typeface="+mn-lt"/>
              </a:rPr>
              <a:t>1. Explain the details of the problem, issue or concern, including who may be affected by it. - consider who is involved, as collaborative working plays an important part in EBP</a:t>
            </a:r>
            <a:endParaRPr lang="en-GB" sz="1800" b="1">
              <a:cs typeface="Calibri"/>
            </a:endParaRPr>
          </a:p>
          <a:p>
            <a:pPr marL="0" indent="0">
              <a:buNone/>
            </a:pPr>
            <a:r>
              <a:rPr lang="en-GB" sz="1800" b="1" dirty="0">
                <a:ea typeface="+mn-lt"/>
                <a:cs typeface="+mn-lt"/>
              </a:rPr>
              <a:t>Consider the stages of Evidenced Based Policing</a:t>
            </a:r>
            <a:endParaRPr lang="en-GB" sz="1800" b="1">
              <a:cs typeface="Calibri" panose="020F0502020204030204"/>
            </a:endParaRPr>
          </a:p>
          <a:p>
            <a:r>
              <a:rPr lang="en-GB" sz="1800" b="1" dirty="0">
                <a:ea typeface="+mn-lt"/>
                <a:cs typeface="+mn-lt"/>
              </a:rPr>
              <a:t>• Identify Problem</a:t>
            </a:r>
            <a:endParaRPr lang="en-GB" sz="1800" b="1">
              <a:cs typeface="Calibri"/>
            </a:endParaRPr>
          </a:p>
          <a:p>
            <a:r>
              <a:rPr lang="en-GB" sz="1800" b="1" dirty="0">
                <a:ea typeface="+mn-lt"/>
                <a:cs typeface="+mn-lt"/>
              </a:rPr>
              <a:t>• Define Problem</a:t>
            </a:r>
            <a:endParaRPr lang="en-GB" sz="1800" b="1">
              <a:cs typeface="Calibri"/>
            </a:endParaRPr>
          </a:p>
          <a:p>
            <a:r>
              <a:rPr lang="en-GB" sz="1800" b="1" dirty="0">
                <a:ea typeface="+mn-lt"/>
                <a:cs typeface="+mn-lt"/>
              </a:rPr>
              <a:t>• Understand Problem</a:t>
            </a:r>
            <a:endParaRPr lang="en-GB" sz="1800" b="1">
              <a:cs typeface="Calibri"/>
            </a:endParaRPr>
          </a:p>
          <a:p>
            <a:r>
              <a:rPr lang="en-GB" sz="1800" b="1" dirty="0">
                <a:ea typeface="+mn-lt"/>
                <a:cs typeface="+mn-lt"/>
              </a:rPr>
              <a:t>• Develop Ideas</a:t>
            </a:r>
            <a:endParaRPr lang="en-GB" sz="1800" b="1">
              <a:cs typeface="Calibri"/>
            </a:endParaRPr>
          </a:p>
          <a:p>
            <a:r>
              <a:rPr lang="en-GB" sz="1800" b="1" dirty="0">
                <a:ea typeface="+mn-lt"/>
                <a:cs typeface="+mn-lt"/>
              </a:rPr>
              <a:t>• Identify Opportunities</a:t>
            </a:r>
            <a:endParaRPr lang="en-GB" sz="1800" b="1">
              <a:cs typeface="Calibri"/>
            </a:endParaRPr>
          </a:p>
          <a:p>
            <a:r>
              <a:rPr lang="en-GB" sz="1800" b="1" dirty="0">
                <a:ea typeface="+mn-lt"/>
                <a:cs typeface="+mn-lt"/>
              </a:rPr>
              <a:t>• Plan</a:t>
            </a:r>
            <a:endParaRPr lang="en-GB" sz="1800" b="1">
              <a:cs typeface="Calibri"/>
            </a:endParaRPr>
          </a:p>
          <a:p>
            <a:r>
              <a:rPr lang="en-GB" sz="1800" b="1" dirty="0">
                <a:ea typeface="+mn-lt"/>
                <a:cs typeface="+mn-lt"/>
              </a:rPr>
              <a:t>• Implement</a:t>
            </a:r>
            <a:endParaRPr lang="en-GB" sz="1800" b="1">
              <a:cs typeface="Calibri"/>
            </a:endParaRPr>
          </a:p>
          <a:p>
            <a:r>
              <a:rPr lang="en-GB" sz="1800" b="1" dirty="0">
                <a:ea typeface="+mn-lt"/>
                <a:cs typeface="+mn-lt"/>
              </a:rPr>
              <a:t>• Evaluate This cannot be completed at this stage</a:t>
            </a:r>
            <a:endParaRPr lang="en-GB" sz="1800" b="1">
              <a:cs typeface="Calibri"/>
            </a:endParaRPr>
          </a:p>
        </p:txBody>
      </p:sp>
    </p:spTree>
    <p:extLst>
      <p:ext uri="{BB962C8B-B14F-4D97-AF65-F5344CB8AC3E}">
        <p14:creationId xmlns:p14="http://schemas.microsoft.com/office/powerpoint/2010/main" val="3471096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9871-22B2-4B89-9CA4-25A6BD3B1295}"/>
              </a:ext>
            </a:extLst>
          </p:cNvPr>
          <p:cNvSpPr>
            <a:spLocks noGrp="1"/>
          </p:cNvSpPr>
          <p:nvPr>
            <p:ph type="title"/>
          </p:nvPr>
        </p:nvSpPr>
        <p:spPr/>
        <p:txBody>
          <a:bodyPr/>
          <a:lstStyle/>
          <a:p>
            <a:r>
              <a:rPr lang="en-GB" dirty="0">
                <a:cs typeface="Calibri Light"/>
              </a:rPr>
              <a:t>Group </a:t>
            </a:r>
            <a:r>
              <a:rPr lang="en-GB" dirty="0" err="1">
                <a:cs typeface="Calibri Light"/>
              </a:rPr>
              <a:t>Excersise</a:t>
            </a:r>
            <a:r>
              <a:rPr lang="en-GB" dirty="0">
                <a:cs typeface="Calibri Light"/>
              </a:rPr>
              <a:t>....</a:t>
            </a:r>
            <a:endParaRPr lang="en-GB" dirty="0"/>
          </a:p>
        </p:txBody>
      </p:sp>
      <p:sp>
        <p:nvSpPr>
          <p:cNvPr id="3" name="Content Placeholder 2">
            <a:extLst>
              <a:ext uri="{FF2B5EF4-FFF2-40B4-BE49-F238E27FC236}">
                <a16:creationId xmlns:a16="http://schemas.microsoft.com/office/drawing/2014/main" id="{0A3B3A3D-3D93-4F8D-979C-CA26C8903567}"/>
              </a:ext>
            </a:extLst>
          </p:cNvPr>
          <p:cNvSpPr>
            <a:spLocks noGrp="1"/>
          </p:cNvSpPr>
          <p:nvPr>
            <p:ph idx="1"/>
          </p:nvPr>
        </p:nvSpPr>
        <p:spPr/>
        <p:txBody>
          <a:bodyPr vert="horz" lIns="91440" tIns="45720" rIns="91440" bIns="45720" rtlCol="0" anchor="t">
            <a:normAutofit/>
          </a:bodyPr>
          <a:lstStyle/>
          <a:p>
            <a:r>
              <a:rPr lang="en-GB" b="1" dirty="0">
                <a:cs typeface="Calibri"/>
              </a:rPr>
              <a:t>2. Outline the key stakeholders in relation to this situation – consider what is involved, the roles and responsibilities of each organisation or</a:t>
            </a:r>
            <a:endParaRPr lang="en-GB" b="1">
              <a:ea typeface="+mn-lt"/>
              <a:cs typeface="+mn-lt"/>
            </a:endParaRPr>
          </a:p>
          <a:p>
            <a:r>
              <a:rPr lang="en-GB" b="1" dirty="0">
                <a:cs typeface="Calibri"/>
              </a:rPr>
              <a:t>individual will have in implementing a new approach</a:t>
            </a:r>
            <a:endParaRPr lang="en-GB" b="1">
              <a:ea typeface="+mn-lt"/>
              <a:cs typeface="+mn-lt"/>
            </a:endParaRPr>
          </a:p>
          <a:p>
            <a:r>
              <a:rPr lang="en-GB" b="1" dirty="0">
                <a:cs typeface="Calibri"/>
              </a:rPr>
              <a:t>3. Where may you go to research the problem?</a:t>
            </a:r>
            <a:endParaRPr lang="en-GB" b="1">
              <a:ea typeface="+mn-lt"/>
              <a:cs typeface="+mn-lt"/>
            </a:endParaRPr>
          </a:p>
          <a:p>
            <a:r>
              <a:rPr lang="en-GB" b="1" dirty="0">
                <a:cs typeface="Calibri"/>
              </a:rPr>
              <a:t>4. Define possible options for resolving or the issue</a:t>
            </a:r>
            <a:endParaRPr lang="en-GB" b="1">
              <a:ea typeface="+mn-lt"/>
              <a:cs typeface="+mn-lt"/>
            </a:endParaRPr>
          </a:p>
          <a:p>
            <a:r>
              <a:rPr lang="en-GB" b="1" dirty="0">
                <a:cs typeface="Calibri"/>
              </a:rPr>
              <a:t>5. Define the preferred solution, including the rationale for the choice and likely benefits based on evidence.</a:t>
            </a:r>
            <a:endParaRPr lang="en-GB" b="1">
              <a:ea typeface="+mn-lt"/>
              <a:cs typeface="+mn-lt"/>
            </a:endParaRPr>
          </a:p>
          <a:p>
            <a:r>
              <a:rPr lang="en-GB" b="1" dirty="0">
                <a:cs typeface="Calibri"/>
              </a:rPr>
              <a:t>6. Construct a plan for the implementation of the preferred option. This should include consideration of: cost, resources, any partner agency involvement, timescales, monitoring, recording findings and date for concluding the implementation.</a:t>
            </a:r>
            <a:endParaRPr lang="en-GB" b="1">
              <a:ea typeface="+mn-lt"/>
              <a:cs typeface="+mn-lt"/>
            </a:endParaRPr>
          </a:p>
          <a:p>
            <a:endParaRPr lang="en-GB" b="1" dirty="0">
              <a:cs typeface="Calibri"/>
            </a:endParaRPr>
          </a:p>
        </p:txBody>
      </p:sp>
    </p:spTree>
    <p:extLst>
      <p:ext uri="{BB962C8B-B14F-4D97-AF65-F5344CB8AC3E}">
        <p14:creationId xmlns:p14="http://schemas.microsoft.com/office/powerpoint/2010/main" val="216272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409" name="Rectangle 6"/>
          <p:cNvSpPr>
            <a:spLocks noGrp="1" noChangeArrowheads="1"/>
          </p:cNvSpPr>
          <p:nvPr>
            <p:ph type="ctrTitle"/>
          </p:nvPr>
        </p:nvSpPr>
        <p:spPr>
          <a:xfrm>
            <a:off x="3045368" y="2043663"/>
            <a:ext cx="6105194" cy="2031055"/>
          </a:xfrm>
        </p:spPr>
        <p:txBody>
          <a:bodyPr>
            <a:normAutofit/>
          </a:bodyPr>
          <a:lstStyle/>
          <a:p>
            <a:r>
              <a:rPr lang="en-US" sz="3300" b="1" dirty="0">
                <a:solidFill>
                  <a:srgbClr val="FFFFFF"/>
                </a:solidFill>
              </a:rPr>
              <a:t>What Works Best BWV </a:t>
            </a:r>
            <a:br>
              <a:rPr lang="en-US" sz="3300" b="1" dirty="0"/>
            </a:br>
            <a:br>
              <a:rPr lang="en-US" sz="3300" b="1" dirty="0"/>
            </a:br>
            <a:endParaRPr lang="en-US" sz="3300" b="1">
              <a:solidFill>
                <a:srgbClr val="FFFFFF"/>
              </a:solidFill>
              <a:cs typeface="Calibri Light"/>
            </a:endParaRPr>
          </a:p>
        </p:txBody>
      </p:sp>
      <p:sp>
        <p:nvSpPr>
          <p:cNvPr id="17410" name="Rectangle 10"/>
          <p:cNvSpPr>
            <a:spLocks noGrp="1" noChangeArrowheads="1"/>
          </p:cNvSpPr>
          <p:nvPr>
            <p:ph type="subTitle" idx="1"/>
          </p:nvPr>
        </p:nvSpPr>
        <p:spPr>
          <a:xfrm>
            <a:off x="3045368" y="4074718"/>
            <a:ext cx="6105194" cy="682079"/>
          </a:xfrm>
        </p:spPr>
        <p:txBody>
          <a:bodyPr vert="horz" lIns="91440" tIns="45720" rIns="91440" bIns="45720" rtlCol="0">
            <a:normAutofit/>
          </a:bodyPr>
          <a:lstStyle/>
          <a:p>
            <a:r>
              <a:rPr lang="en-US" i="1" dirty="0">
                <a:solidFill>
                  <a:srgbClr val="FFFFFF"/>
                </a:solidFill>
              </a:rPr>
              <a:t>Peter Doyle, M.A.</a:t>
            </a:r>
            <a:endParaRPr lang="en-US">
              <a:solidFill>
                <a:srgbClr val="FFFFFF"/>
              </a:solidFill>
            </a:endParaRPr>
          </a:p>
        </p:txBody>
      </p:sp>
    </p:spTree>
    <p:extLst>
      <p:ext uri="{BB962C8B-B14F-4D97-AF65-F5344CB8AC3E}">
        <p14:creationId xmlns:p14="http://schemas.microsoft.com/office/powerpoint/2010/main" val="41754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how do we find out what works best?</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dirty="0"/>
              <a:t>Randomized Control Trials (RCT)</a:t>
            </a:r>
            <a:endParaRPr lang="en-GB" dirty="0">
              <a:cs typeface="Calibri"/>
            </a:endParaRPr>
          </a:p>
          <a:p>
            <a:endParaRPr lang="en-GB" dirty="0"/>
          </a:p>
          <a:p>
            <a:r>
              <a:rPr lang="en-GB" dirty="0"/>
              <a:t>An empirical study of a subject known as a population (shared characteristics) </a:t>
            </a:r>
            <a:r>
              <a:rPr lang="en-GB" dirty="0" err="1"/>
              <a:t>i.e</a:t>
            </a:r>
            <a:r>
              <a:rPr lang="en-GB" dirty="0"/>
              <a:t> – Victims of Domestic Abuse</a:t>
            </a:r>
          </a:p>
          <a:p>
            <a:pPr marL="0" indent="0">
              <a:buNone/>
            </a:pPr>
            <a:endParaRPr lang="en-GB" dirty="0">
              <a:cs typeface="Calibri" panose="020F0502020204030204"/>
            </a:endParaRPr>
          </a:p>
          <a:p>
            <a:r>
              <a:rPr lang="en-GB" dirty="0"/>
              <a:t>But the population could also be a place i.e. a car park or car parks where crime was high.</a:t>
            </a:r>
          </a:p>
          <a:p>
            <a:endParaRPr lang="en-GB" dirty="0"/>
          </a:p>
          <a:p>
            <a:r>
              <a:rPr lang="en-GB" dirty="0"/>
              <a:t>But choosing who to ask or what area to look at can be problematical.</a:t>
            </a:r>
          </a:p>
          <a:p>
            <a:endParaRPr lang="en-GB" dirty="0"/>
          </a:p>
          <a:p>
            <a:pPr marL="0" indent="0" algn="ctr">
              <a:buNone/>
            </a:pPr>
            <a:r>
              <a:rPr lang="en-GB" b="1" dirty="0">
                <a:solidFill>
                  <a:srgbClr val="FF0000"/>
                </a:solidFill>
              </a:rPr>
              <a:t>As with any research the outcome is only as good as your selection of sample to research</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883189170"/>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sp>
        <p:nvSpPr>
          <p:cNvPr id="3" name="Content Placeholder 2"/>
          <p:cNvSpPr>
            <a:spLocks noGrp="1"/>
          </p:cNvSpPr>
          <p:nvPr>
            <p:ph idx="1"/>
          </p:nvPr>
        </p:nvSpPr>
        <p:spPr/>
        <p:txBody>
          <a:bodyPr/>
          <a:lstStyle/>
          <a:p>
            <a:r>
              <a:rPr lang="en-GB" dirty="0"/>
              <a:t>The impact of Body Worn Video on criminal justice outcomes of domestic abuse incidents in Essex Owens, Mann &amp; </a:t>
            </a:r>
            <a:r>
              <a:rPr lang="en-GB" dirty="0" err="1"/>
              <a:t>Mckenna</a:t>
            </a:r>
            <a:r>
              <a:rPr lang="en-GB" dirty="0"/>
              <a:t> (2014)</a:t>
            </a:r>
          </a:p>
          <a:p>
            <a:endParaRPr lang="en-GB" dirty="0"/>
          </a:p>
          <a:p>
            <a:r>
              <a:rPr lang="en-GB" dirty="0"/>
              <a:t>The College of Policing worked in collaboration with Essex Police to test the impact of Body Worn Video (BWV) cameras on criminal justice outcomes of Domestic Abuse (DA) incidents.</a:t>
            </a:r>
          </a:p>
          <a:p>
            <a:endParaRPr lang="en-GB" dirty="0"/>
          </a:p>
          <a:p>
            <a:r>
              <a:rPr lang="en-GB" dirty="0"/>
              <a:t>The BWV were implemented as a randomised controlled trial which allows strong statements to be made about the impact of the cameras because it can establish </a:t>
            </a:r>
            <a:r>
              <a:rPr lang="en-GB" dirty="0" err="1"/>
              <a:t>‘cause</a:t>
            </a:r>
            <a:r>
              <a:rPr lang="en-GB" dirty="0"/>
              <a:t> and effect’ relationships. practice.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2041599528"/>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837380757"/>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Previous research has suggested that attrition of DA incidents out of the CJS process is a particular issue, with only 7% of incidents resulting in a charge in one force.</a:t>
            </a:r>
          </a:p>
          <a:p>
            <a:endParaRPr lang="en-GB" dirty="0"/>
          </a:p>
          <a:p>
            <a:r>
              <a:rPr lang="en-GB" dirty="0"/>
              <a:t>Rape &amp; sexual offence conviction rates are also very low from point of reporting</a:t>
            </a:r>
          </a:p>
          <a:p>
            <a:endParaRPr lang="en-GB" dirty="0"/>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endParaRPr lang="en-GB" dirty="0">
              <a:solidFill>
                <a:srgbClr val="FF0000"/>
              </a:solidFill>
            </a:endParaRPr>
          </a:p>
          <a:p>
            <a:pPr marL="0" indent="0" algn="ctr">
              <a:buNone/>
            </a:pPr>
            <a:r>
              <a:rPr lang="en-GB" dirty="0">
                <a:solidFill>
                  <a:srgbClr val="FF0000"/>
                </a:solidFill>
              </a:rPr>
              <a:t>10 minutes to discuss - why do you think that this may be the case?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3905983634"/>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2252-8529-4DA3-92E9-A1DE7224B88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A54791E7-1434-4737-8D4B-BF11044ACD30}"/>
              </a:ext>
            </a:extLst>
          </p:cNvPr>
          <p:cNvPicPr>
            <a:picLocks noGrp="1" noRot="1" noChangeAspect="1"/>
          </p:cNvPicPr>
          <p:nvPr>
            <p:ph idx="1"/>
            <a:videoFile r:link="rId1"/>
          </p:nvPr>
        </p:nvPicPr>
        <p:blipFill>
          <a:blip r:embed="rId3"/>
          <a:stretch>
            <a:fillRect/>
          </a:stretch>
        </p:blipFill>
        <p:spPr>
          <a:xfrm>
            <a:off x="-42333" y="795"/>
            <a:ext cx="12234333" cy="6868582"/>
          </a:xfrm>
        </p:spPr>
      </p:pic>
    </p:spTree>
    <p:extLst>
      <p:ext uri="{BB962C8B-B14F-4D97-AF65-F5344CB8AC3E}">
        <p14:creationId xmlns:p14="http://schemas.microsoft.com/office/powerpoint/2010/main" val="3106394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Do you feel that BWV would help in the investigation of this type of crime?</a:t>
            </a:r>
          </a:p>
          <a:p>
            <a:endParaRPr lang="en-GB" dirty="0"/>
          </a:p>
          <a:p>
            <a:r>
              <a:rPr lang="en-GB" dirty="0"/>
              <a:t>If so how?</a:t>
            </a:r>
          </a:p>
          <a:p>
            <a:endParaRPr lang="en-GB" dirty="0"/>
          </a:p>
          <a:p>
            <a:r>
              <a:rPr lang="en-GB" dirty="0"/>
              <a:t>If not why not?</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3654439869"/>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It was felt that BWV may help because;</a:t>
            </a:r>
          </a:p>
          <a:p>
            <a:pPr marL="0" indent="0">
              <a:buNone/>
            </a:pPr>
            <a:endParaRPr lang="en-GB" dirty="0"/>
          </a:p>
          <a:p>
            <a:r>
              <a:rPr lang="en-GB" dirty="0">
                <a:solidFill>
                  <a:srgbClr val="FF0000"/>
                </a:solidFill>
              </a:rPr>
              <a:t>Increased accountability </a:t>
            </a:r>
            <a:r>
              <a:rPr lang="en-GB" dirty="0"/>
              <a:t>- the recording of officer interactions at domestic abuse incidents may increase the likelihood of them following force procedure/stricter adherence to force policies as footage can be viewed after the incident.</a:t>
            </a:r>
          </a:p>
          <a:p>
            <a:endParaRPr lang="en-GB" dirty="0"/>
          </a:p>
          <a:p>
            <a:r>
              <a:rPr lang="en-GB" dirty="0">
                <a:solidFill>
                  <a:srgbClr val="FF0000"/>
                </a:solidFill>
              </a:rPr>
              <a:t>Increased confidence and efficacy - </a:t>
            </a:r>
            <a:r>
              <a:rPr lang="en-GB" dirty="0"/>
              <a:t>camera recording of evidence at the scene may increase officers’ confidence in securing a successful outcome. This increased confidence may be apparent to suspects, victims and witnesses which in turn could affect their behaviour. </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Can you see any issues with this?</a:t>
            </a:r>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287856797"/>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a:xfrm>
            <a:off x="615915" y="1511669"/>
            <a:ext cx="9423436" cy="4665295"/>
          </a:xfrm>
        </p:spPr>
        <p:txBody>
          <a:bodyPr>
            <a:normAutofit fontScale="70000" lnSpcReduction="20000"/>
          </a:bodyPr>
          <a:lstStyle/>
          <a:p>
            <a:r>
              <a:rPr lang="en-GB" dirty="0"/>
              <a:t>There was no significant difference between whether a camera was present or not in the rate at which incidents resulted in a sanction detection (SD). However, there was evidence to suggest that use of the camera affected the type of SD. </a:t>
            </a:r>
          </a:p>
          <a:p>
            <a:r>
              <a:rPr lang="en-GB"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a:p>
            <a:r>
              <a:rPr lang="en-GB" dirty="0"/>
              <a:t>This finding was supported by a 5% 1 Compared to a penalty, community resolution or caution 2 difference in the mean for individual officer charging rates in the two groups (75% vs 80%), which although not statistically significant2 matches the pattern of findings from incidents. </a:t>
            </a:r>
          </a:p>
          <a:p>
            <a:r>
              <a:rPr lang="en-GB" dirty="0"/>
              <a:t>There was no evidence to suggest the cameras work differently for different types of officer, victim or area. However, the presence of the camera increases the probability of an individual being charged (as opposed to other forms of detection). </a:t>
            </a:r>
          </a:p>
          <a:p>
            <a:r>
              <a:rPr lang="en-GB" dirty="0"/>
              <a:t>There were no differences in incidents being recorded as crimes, or rates of arrest, and too few cases to identify impact on guilty pleas and sentencing at this time.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80486425"/>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a:xfrm>
            <a:off x="286753" y="1825625"/>
            <a:ext cx="11067047" cy="4351338"/>
          </a:xfrm>
        </p:spPr>
        <p:txBody>
          <a:bodyPr>
            <a:normAutofit lnSpcReduction="10000"/>
          </a:bodyPr>
          <a:lstStyle/>
          <a:p>
            <a:r>
              <a:rPr lang="en-GB" dirty="0"/>
              <a:t>Overall, the trial showed that issuing officers with BWV, could be effective at increasing the charging rates of detected domestic abuse incidents. </a:t>
            </a:r>
          </a:p>
          <a:p>
            <a:r>
              <a:rPr lang="en-GB" dirty="0"/>
              <a:t>However, the findings from the officer interviews and surveys also give a good context of considerable practical challenges that the officers faced when using the cameras and a lower than expected usage rate by officers. </a:t>
            </a:r>
          </a:p>
          <a:p>
            <a:r>
              <a:rPr lang="en-GB"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dirty="0"/>
              <a:t>However, there is still a question, from a victim and public perspective if CJ outcomes are the right outcome. </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552070196"/>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52400"/>
            <a:ext cx="8001000" cy="1311275"/>
          </a:xfrm>
        </p:spPr>
        <p:txBody>
          <a:bodyPr/>
          <a:lstStyle/>
          <a:p>
            <a:r>
              <a:rPr lang="en-US" dirty="0"/>
              <a:t>Discussion Exercise -1</a:t>
            </a:r>
          </a:p>
        </p:txBody>
      </p:sp>
      <p:sp>
        <p:nvSpPr>
          <p:cNvPr id="3" name="Content Placeholder 2"/>
          <p:cNvSpPr>
            <a:spLocks noGrp="1"/>
          </p:cNvSpPr>
          <p:nvPr>
            <p:ph idx="1"/>
          </p:nvPr>
        </p:nvSpPr>
        <p:spPr>
          <a:xfrm>
            <a:off x="595564" y="1408176"/>
            <a:ext cx="11028946" cy="4953000"/>
          </a:xfrm>
        </p:spPr>
        <p:txBody>
          <a:bodyPr>
            <a:normAutofit/>
          </a:bodyPr>
          <a:lstStyle/>
          <a:p>
            <a:pPr marL="0" indent="0">
              <a:buNone/>
            </a:pPr>
            <a:r>
              <a:rPr lang="en-US" dirty="0"/>
              <a:t>Think of a situation in which a crime has occurred in your own life or in the life of a family member, friend, or acquaintance: </a:t>
            </a:r>
          </a:p>
          <a:p>
            <a:pPr lvl="1">
              <a:buFont typeface="Wingdings" panose="05000000000000000000" pitchFamily="2" charset="2"/>
              <a:buChar char="§"/>
            </a:pPr>
            <a:endParaRPr lang="en-US" dirty="0"/>
          </a:p>
          <a:p>
            <a:pPr lvl="1">
              <a:buFont typeface="Wingdings" panose="05000000000000000000" pitchFamily="2" charset="2"/>
              <a:buChar char="§"/>
            </a:pPr>
            <a:r>
              <a:rPr lang="en-US" dirty="0"/>
              <a:t>What was (or seemed to be) the offender’s motivation to commit the crime? </a:t>
            </a:r>
          </a:p>
          <a:p>
            <a:pPr lvl="1">
              <a:buFont typeface="Wingdings" panose="05000000000000000000" pitchFamily="2" charset="2"/>
              <a:buChar char="§"/>
            </a:pPr>
            <a:r>
              <a:rPr lang="en-US" dirty="0"/>
              <a:t>What was the nature of the place where the crime occurred? </a:t>
            </a:r>
          </a:p>
          <a:p>
            <a:pPr lvl="1">
              <a:buFont typeface="Wingdings" panose="05000000000000000000" pitchFamily="2" charset="2"/>
              <a:buChar char="§"/>
            </a:pPr>
            <a:r>
              <a:rPr lang="en-US" dirty="0"/>
              <a:t>What was the nature of the target or behavior of the victim during the crime?  </a:t>
            </a:r>
          </a:p>
          <a:p>
            <a:pPr lvl="1">
              <a:buFont typeface="Wingdings" panose="05000000000000000000" pitchFamily="2" charset="2"/>
              <a:buChar char="§"/>
            </a:pPr>
            <a:r>
              <a:rPr lang="en-US" dirty="0"/>
              <a:t>How might the handlers, the guardians, and the managers have increased the opportunity for the crime to occur? </a:t>
            </a:r>
          </a:p>
          <a:p>
            <a:pPr lvl="1">
              <a:buFont typeface="Wingdings" panose="05000000000000000000" pitchFamily="2" charset="2"/>
              <a:buChar char="§"/>
            </a:pPr>
            <a:r>
              <a:rPr lang="en-US" dirty="0"/>
              <a:t>How might the crime have been prevented?</a:t>
            </a:r>
          </a:p>
          <a:p>
            <a:pPr lvl="1">
              <a:buFont typeface="Wingdings" panose="05000000000000000000" pitchFamily="2" charset="2"/>
              <a:buChar char="§"/>
            </a:pPr>
            <a:endParaRPr lang="en-US" dirty="0"/>
          </a:p>
          <a:p>
            <a:pPr marL="457200" lvl="1" indent="0" algn="ctr">
              <a:buNone/>
            </a:pPr>
            <a:r>
              <a:rPr lang="en-US" b="1" dirty="0">
                <a:solidFill>
                  <a:srgbClr val="FF0000"/>
                </a:solidFill>
              </a:rPr>
              <a:t>Health Warning!!</a:t>
            </a:r>
          </a:p>
        </p:txBody>
      </p:sp>
      <p:sp>
        <p:nvSpPr>
          <p:cNvPr id="5" name="Footer Placeholder 3"/>
          <p:cNvSpPr>
            <a:spLocks noGrp="1"/>
          </p:cNvSpPr>
          <p:nvPr>
            <p:ph type="ftr" sz="quarter" idx="11"/>
          </p:nvPr>
        </p:nvSpPr>
        <p:spPr>
          <a:xfrm>
            <a:off x="2057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36940462"/>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52400"/>
            <a:ext cx="8001000" cy="1311275"/>
          </a:xfrm>
        </p:spPr>
        <p:txBody>
          <a:bodyPr/>
          <a:lstStyle/>
          <a:p>
            <a:r>
              <a:rPr lang="en-US" dirty="0"/>
              <a:t>Discussion Exercise - 2</a:t>
            </a:r>
          </a:p>
        </p:txBody>
      </p:sp>
      <p:sp>
        <p:nvSpPr>
          <p:cNvPr id="3" name="Content Placeholder 2"/>
          <p:cNvSpPr>
            <a:spLocks noGrp="1"/>
          </p:cNvSpPr>
          <p:nvPr>
            <p:ph idx="1"/>
          </p:nvPr>
        </p:nvSpPr>
        <p:spPr>
          <a:xfrm>
            <a:off x="2438400" y="838200"/>
            <a:ext cx="8001000" cy="4953000"/>
          </a:xfrm>
        </p:spPr>
        <p:txBody>
          <a:bodyPr vert="horz" lIns="91440" tIns="45720" rIns="91440" bIns="45720" rtlCol="0" anchor="t">
            <a:normAutofit/>
          </a:bodyPr>
          <a:lstStyle/>
          <a:p>
            <a:endParaRPr lang="en-US" sz="2800" dirty="0"/>
          </a:p>
          <a:p>
            <a:r>
              <a:rPr lang="en-US" dirty="0"/>
              <a:t>For this exercise, partner up with one other person from class and go into the car park; then document the contents and condition of one another’s vehicle (if you don’t have a vehicle just chose a vehicle)</a:t>
            </a:r>
            <a:endParaRPr lang="en-US" dirty="0">
              <a:cs typeface="Calibri"/>
            </a:endParaRPr>
          </a:p>
          <a:p>
            <a:endParaRPr lang="en-US" dirty="0"/>
          </a:p>
          <a:p>
            <a:r>
              <a:rPr lang="en-US" dirty="0"/>
              <a:t>Document your observations of your fellow student’s vehicle and rate it from 1 to 10 on crime prevention vulnerability/opportunity—1 being not very vulnerable, with few opportunities, and 10 being very vulnerable to crime. </a:t>
            </a:r>
          </a:p>
        </p:txBody>
      </p:sp>
      <p:sp>
        <p:nvSpPr>
          <p:cNvPr id="5" name="Footer Placeholder 3"/>
          <p:cNvSpPr>
            <a:spLocks noGrp="1"/>
          </p:cNvSpPr>
          <p:nvPr>
            <p:ph type="ftr" sz="quarter" idx="11"/>
          </p:nvPr>
        </p:nvSpPr>
        <p:spPr>
          <a:xfrm>
            <a:off x="2057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403608091"/>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52399"/>
            <a:ext cx="8001000" cy="990600"/>
          </a:xfrm>
        </p:spPr>
        <p:txBody>
          <a:bodyPr/>
          <a:lstStyle/>
          <a:p>
            <a:r>
              <a:rPr lang="en-US" dirty="0"/>
              <a:t>Discussion Exercise  - 3</a:t>
            </a:r>
          </a:p>
        </p:txBody>
      </p:sp>
      <p:sp>
        <p:nvSpPr>
          <p:cNvPr id="3" name="Content Placeholder 2"/>
          <p:cNvSpPr>
            <a:spLocks noGrp="1"/>
          </p:cNvSpPr>
          <p:nvPr>
            <p:ph idx="1"/>
          </p:nvPr>
        </p:nvSpPr>
        <p:spPr>
          <a:xfrm>
            <a:off x="2362200" y="838200"/>
            <a:ext cx="8001000" cy="4953000"/>
          </a:xfrm>
        </p:spPr>
        <p:txBody>
          <a:bodyPr>
            <a:normAutofit/>
          </a:bodyPr>
          <a:lstStyle/>
          <a:p>
            <a:r>
              <a:rPr lang="en-US" dirty="0"/>
              <a:t>Select one or more of the following problems and describe how one technique from each of the five general situational crime prevention categories could be implemented to reduce the opportunities for this problematic activity: </a:t>
            </a:r>
          </a:p>
          <a:p>
            <a:pPr lvl="1">
              <a:buFont typeface="Wingdings" panose="05000000000000000000" pitchFamily="2" charset="2"/>
              <a:buChar char="§"/>
            </a:pPr>
            <a:endParaRPr lang="en-US" dirty="0"/>
          </a:p>
          <a:p>
            <a:pPr lvl="1">
              <a:buFont typeface="Wingdings" panose="05000000000000000000" pitchFamily="2" charset="2"/>
              <a:buChar char="§"/>
            </a:pPr>
            <a:r>
              <a:rPr lang="en-US" dirty="0"/>
              <a:t>Assaults at schools </a:t>
            </a:r>
          </a:p>
          <a:p>
            <a:pPr lvl="1">
              <a:buFont typeface="Wingdings" panose="05000000000000000000" pitchFamily="2" charset="2"/>
              <a:buChar char="§"/>
            </a:pPr>
            <a:r>
              <a:rPr lang="en-US" dirty="0"/>
              <a:t>Robbery at grocery stores </a:t>
            </a:r>
          </a:p>
          <a:p>
            <a:pPr lvl="1">
              <a:buFont typeface="Wingdings" panose="05000000000000000000" pitchFamily="2" charset="2"/>
              <a:buChar char="§"/>
            </a:pPr>
            <a:r>
              <a:rPr lang="en-US" dirty="0"/>
              <a:t>Graffiti on residential fences along a major roadway </a:t>
            </a:r>
          </a:p>
          <a:p>
            <a:pPr lvl="1">
              <a:buFont typeface="Wingdings" panose="05000000000000000000" pitchFamily="2" charset="2"/>
              <a:buChar char="§"/>
            </a:pPr>
            <a:r>
              <a:rPr lang="en-US" dirty="0"/>
              <a:t>Shoplifting at a major retailer </a:t>
            </a:r>
          </a:p>
          <a:p>
            <a:pPr lvl="1">
              <a:buFont typeface="Wingdings" panose="05000000000000000000" pitchFamily="2" charset="2"/>
              <a:buChar char="§"/>
            </a:pPr>
            <a:r>
              <a:rPr lang="en-US" dirty="0"/>
              <a:t>Disorderly youth at a cinema</a:t>
            </a:r>
          </a:p>
          <a:p>
            <a:pPr lvl="1">
              <a:buFont typeface="Wingdings" panose="05000000000000000000" pitchFamily="2" charset="2"/>
              <a:buChar char="§"/>
            </a:pPr>
            <a:r>
              <a:rPr lang="en-US" dirty="0"/>
              <a:t>Theft from vehicles in an apartment complex </a:t>
            </a:r>
          </a:p>
        </p:txBody>
      </p:sp>
      <p:sp>
        <p:nvSpPr>
          <p:cNvPr id="5" name="Footer Placeholder 3"/>
          <p:cNvSpPr>
            <a:spLocks noGrp="1"/>
          </p:cNvSpPr>
          <p:nvPr>
            <p:ph type="ftr" sz="quarter" idx="11"/>
          </p:nvPr>
        </p:nvSpPr>
        <p:spPr>
          <a:xfrm>
            <a:off x="2057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390153083"/>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b="1" dirty="0">
                <a:solidFill>
                  <a:srgbClr val="FF0000"/>
                </a:solidFill>
              </a:rPr>
              <a:t>Any Questions Please?</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18</a:t>
            </a:fld>
            <a:endParaRPr lang="en-US" dirty="0"/>
          </a:p>
        </p:txBody>
      </p:sp>
    </p:spTree>
    <p:extLst>
      <p:ext uri="{BB962C8B-B14F-4D97-AF65-F5344CB8AC3E}">
        <p14:creationId xmlns:p14="http://schemas.microsoft.com/office/powerpoint/2010/main" val="3112958856"/>
      </p:ext>
    </p:extLst>
  </p:cSld>
  <p:clrMapOvr>
    <a:masterClrMapping/>
  </p:clrMapOvr>
  <p:transition spd="med">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What Works &amp; Crime Reduction</vt:lpstr>
      <vt:lpstr>What Works Crime Reduction Toolkit</vt:lpstr>
      <vt:lpstr>Group Excersise</vt:lpstr>
      <vt:lpstr>Group Excersise....</vt:lpstr>
      <vt:lpstr>What Works Best BWV   </vt:lpstr>
      <vt:lpstr>But how do we find out what works best?</vt:lpstr>
      <vt:lpstr>Some examples</vt:lpstr>
      <vt:lpstr>Continued…</vt:lpstr>
      <vt:lpstr>Continued….</vt:lpstr>
      <vt:lpstr>PowerPoint Presentation</vt:lpstr>
      <vt:lpstr>Continued….</vt:lpstr>
      <vt:lpstr>Continued</vt:lpstr>
      <vt:lpstr>Continued….</vt:lpstr>
      <vt:lpstr>Continued….</vt:lpstr>
      <vt:lpstr>Discussion Exercise -1</vt:lpstr>
      <vt:lpstr>Discussion Exercise - 2</vt:lpstr>
      <vt:lpstr>Discussion Exercise  - 3</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40</cp:revision>
  <dcterms:created xsi:type="dcterms:W3CDTF">2020-03-11T15:32:26Z</dcterms:created>
  <dcterms:modified xsi:type="dcterms:W3CDTF">2020-03-12T13:19:42Z</dcterms:modified>
</cp:coreProperties>
</file>