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9" r:id="rId3"/>
    <p:sldId id="257" r:id="rId4"/>
    <p:sldId id="266" r:id="rId5"/>
    <p:sldId id="269" r:id="rId6"/>
    <p:sldId id="292" r:id="rId7"/>
    <p:sldId id="312" r:id="rId8"/>
    <p:sldId id="302" r:id="rId9"/>
    <p:sldId id="296" r:id="rId10"/>
    <p:sldId id="294" r:id="rId11"/>
    <p:sldId id="301" r:id="rId12"/>
    <p:sldId id="287" r:id="rId13"/>
    <p:sldId id="298" r:id="rId14"/>
    <p:sldId id="299" r:id="rId15"/>
    <p:sldId id="300" r:id="rId16"/>
    <p:sldId id="262" r:id="rId17"/>
    <p:sldId id="305" r:id="rId18"/>
    <p:sldId id="304" r:id="rId19"/>
    <p:sldId id="313" r:id="rId20"/>
    <p:sldId id="314" r:id="rId21"/>
    <p:sldId id="315" r:id="rId22"/>
    <p:sldId id="303" r:id="rId23"/>
    <p:sldId id="316" r:id="rId24"/>
    <p:sldId id="317" r:id="rId25"/>
    <p:sldId id="318" r:id="rId26"/>
    <p:sldId id="319" r:id="rId27"/>
    <p:sldId id="320" r:id="rId28"/>
    <p:sldId id="321" r:id="rId29"/>
    <p:sldId id="322" r:id="rId30"/>
    <p:sldId id="295" r:id="rId31"/>
    <p:sldId id="267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4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621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62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486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925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681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17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878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578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859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94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93183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8651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0106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1086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30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98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62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ulis.eu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andregistry.gov.uk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andregistry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462645"/>
            <a:ext cx="6600451" cy="2314737"/>
          </a:xfrm>
        </p:spPr>
        <p:txBody>
          <a:bodyPr>
            <a:normAutofit/>
          </a:bodyPr>
          <a:lstStyle/>
          <a:p>
            <a:r>
              <a:rPr lang="en-GB" dirty="0" smtClean="0"/>
              <a:t>Property Law &amp;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&amp; Natural Environments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68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215245"/>
          </a:xfrm>
        </p:spPr>
        <p:txBody>
          <a:bodyPr/>
          <a:lstStyle/>
          <a:p>
            <a:r>
              <a:rPr lang="en-GB" dirty="0" smtClean="0"/>
              <a:t>Leases</a:t>
            </a:r>
            <a:endParaRPr lang="en-GB" dirty="0"/>
          </a:p>
          <a:p>
            <a:pPr lvl="1"/>
            <a:r>
              <a:rPr lang="en-GB" dirty="0"/>
              <a:t>What do you remember?</a:t>
            </a:r>
          </a:p>
          <a:p>
            <a:pPr lvl="1"/>
            <a:r>
              <a:rPr lang="en-GB" dirty="0"/>
              <a:t>Some </a:t>
            </a:r>
            <a:r>
              <a:rPr lang="en-GB" dirty="0" smtClean="0"/>
              <a:t>basics</a:t>
            </a:r>
          </a:p>
          <a:p>
            <a:r>
              <a:rPr lang="en-GB" dirty="0" smtClean="0"/>
              <a:t>Licenses</a:t>
            </a:r>
          </a:p>
          <a:p>
            <a:pPr lvl="1"/>
            <a:r>
              <a:rPr lang="en-GB" dirty="0" smtClean="0"/>
              <a:t>What do you remember?</a:t>
            </a:r>
          </a:p>
          <a:p>
            <a:pPr lvl="1"/>
            <a:r>
              <a:rPr lang="en-GB" dirty="0" smtClean="0"/>
              <a:t>Some basics</a:t>
            </a:r>
          </a:p>
          <a:p>
            <a:r>
              <a:rPr lang="en-GB" dirty="0" smtClean="0"/>
              <a:t>Extensions</a:t>
            </a:r>
          </a:p>
          <a:p>
            <a:pPr lvl="1"/>
            <a:r>
              <a:rPr lang="en-GB" dirty="0" smtClean="0"/>
              <a:t>What this relates to</a:t>
            </a:r>
          </a:p>
          <a:p>
            <a:r>
              <a:rPr lang="en-GB" dirty="0" smtClean="0"/>
              <a:t>Enfranchisements</a:t>
            </a:r>
          </a:p>
          <a:p>
            <a:pPr lvl="1"/>
            <a:r>
              <a:rPr lang="en-GB" dirty="0" smtClean="0"/>
              <a:t>What this relates to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4421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this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Land registration</a:t>
            </a:r>
          </a:p>
          <a:p>
            <a:pPr lvl="1"/>
            <a:r>
              <a:rPr lang="en-GB" dirty="0" smtClean="0"/>
              <a:t>What is it</a:t>
            </a:r>
          </a:p>
          <a:p>
            <a:pPr lvl="1"/>
            <a:r>
              <a:rPr lang="en-GB" dirty="0" smtClean="0"/>
              <a:t>Legal perspective</a:t>
            </a:r>
          </a:p>
          <a:p>
            <a:pPr lvl="1"/>
            <a:r>
              <a:rPr lang="en-GB" dirty="0" smtClean="0"/>
              <a:t>What can be registered?</a:t>
            </a:r>
          </a:p>
          <a:p>
            <a:pPr lvl="1"/>
            <a:r>
              <a:rPr lang="en-GB" dirty="0" smtClean="0"/>
              <a:t>Registration process</a:t>
            </a:r>
          </a:p>
          <a:p>
            <a:pPr lvl="1"/>
            <a:r>
              <a:rPr lang="en-GB" dirty="0" smtClean="0"/>
              <a:t>Land Registry</a:t>
            </a:r>
          </a:p>
          <a:p>
            <a:pPr lvl="1"/>
            <a:r>
              <a:rPr lang="en-GB" dirty="0" smtClean="0"/>
              <a:t>Plans and boundaries</a:t>
            </a:r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46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for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Does any land remain unregistered?</a:t>
            </a:r>
          </a:p>
          <a:p>
            <a:pPr lvl="1"/>
            <a:r>
              <a:rPr lang="en-GB" dirty="0" smtClean="0"/>
              <a:t>Yes, although this is less than 5%</a:t>
            </a:r>
          </a:p>
          <a:p>
            <a:pPr lvl="1"/>
            <a:r>
              <a:rPr lang="en-GB" dirty="0" smtClean="0"/>
              <a:t>By the 1980s about half titles were registered; by 2010s, 95% was registered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Why is land registration important?</a:t>
            </a:r>
          </a:p>
          <a:p>
            <a:pPr lvl="1"/>
            <a:r>
              <a:rPr lang="en-GB" dirty="0" smtClean="0"/>
              <a:t>Valuable asset, conclusive in respect to ownership, greater protection to adverse possession, clear picture of legal state of land.</a:t>
            </a:r>
          </a:p>
        </p:txBody>
      </p:sp>
    </p:spTree>
    <p:extLst>
      <p:ext uri="{BB962C8B-B14F-4D97-AF65-F5344CB8AC3E}">
        <p14:creationId xmlns:p14="http://schemas.microsoft.com/office/powerpoint/2010/main" val="3073647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it for?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048259"/>
          </a:xfrm>
        </p:spPr>
        <p:txBody>
          <a:bodyPr/>
          <a:lstStyle/>
          <a:p>
            <a:r>
              <a:rPr lang="en-GB" dirty="0" smtClean="0"/>
              <a:t>Enables the recording of interests in land</a:t>
            </a:r>
          </a:p>
          <a:p>
            <a:pPr lvl="1"/>
            <a:r>
              <a:rPr lang="en-GB" dirty="0" smtClean="0"/>
              <a:t>Ownership</a:t>
            </a:r>
          </a:p>
          <a:p>
            <a:pPr lvl="1"/>
            <a:r>
              <a:rPr lang="en-GB" dirty="0" smtClean="0"/>
              <a:t>Possession</a:t>
            </a:r>
          </a:p>
          <a:p>
            <a:pPr lvl="1"/>
            <a:r>
              <a:rPr lang="en-GB" dirty="0" smtClean="0"/>
              <a:t>Other registrable rights</a:t>
            </a:r>
          </a:p>
          <a:p>
            <a:pPr lvl="2"/>
            <a:r>
              <a:rPr lang="en-GB" dirty="0" smtClean="0"/>
              <a:t>Leases</a:t>
            </a:r>
          </a:p>
          <a:p>
            <a:pPr lvl="2"/>
            <a:r>
              <a:rPr lang="en-GB" dirty="0" smtClean="0"/>
              <a:t>Easements 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47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905000"/>
            <a:ext cx="6591985" cy="4312226"/>
          </a:xfrm>
        </p:spPr>
        <p:txBody>
          <a:bodyPr>
            <a:normAutofit/>
          </a:bodyPr>
          <a:lstStyle/>
          <a:p>
            <a:r>
              <a:rPr lang="en-GB" dirty="0" smtClean="0"/>
              <a:t>Land Registration Act 1862</a:t>
            </a:r>
          </a:p>
          <a:p>
            <a:pPr lvl="1"/>
            <a:r>
              <a:rPr lang="en-GB" dirty="0" smtClean="0"/>
              <a:t>First attempt at a system of land registration</a:t>
            </a:r>
          </a:p>
          <a:p>
            <a:r>
              <a:rPr lang="en-GB" dirty="0" smtClean="0"/>
              <a:t>Land Registration Act 1925</a:t>
            </a:r>
          </a:p>
          <a:p>
            <a:pPr lvl="1"/>
            <a:r>
              <a:rPr lang="en-GB" dirty="0" smtClean="0"/>
              <a:t>Fully codifies land registration system</a:t>
            </a:r>
          </a:p>
          <a:p>
            <a:pPr lvl="1"/>
            <a:r>
              <a:rPr lang="en-GB" dirty="0" smtClean="0"/>
              <a:t>Includes what and how</a:t>
            </a:r>
          </a:p>
          <a:p>
            <a:pPr lvl="1"/>
            <a:r>
              <a:rPr lang="en-GB" dirty="0" smtClean="0"/>
              <a:t>Overriding interests</a:t>
            </a:r>
          </a:p>
          <a:p>
            <a:pPr lvl="1"/>
            <a:r>
              <a:rPr lang="en-GB" dirty="0" smtClean="0"/>
              <a:t>Fully repealed by 2002 Act</a:t>
            </a:r>
          </a:p>
          <a:p>
            <a:r>
              <a:rPr lang="en-GB" dirty="0" smtClean="0"/>
              <a:t>Land Registration Act 2002 </a:t>
            </a:r>
          </a:p>
          <a:p>
            <a:pPr lvl="1"/>
            <a:r>
              <a:rPr lang="en-GB" dirty="0" smtClean="0"/>
              <a:t>Amends registration of leases</a:t>
            </a:r>
          </a:p>
          <a:p>
            <a:pPr lvl="1"/>
            <a:r>
              <a:rPr lang="en-GB" dirty="0" smtClean="0"/>
              <a:t>Voluntary land registration</a:t>
            </a:r>
          </a:p>
          <a:p>
            <a:pPr lvl="1"/>
            <a:r>
              <a:rPr lang="en-GB" dirty="0" smtClean="0"/>
              <a:t>Reforms adverse possession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45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09"/>
            <a:ext cx="6589199" cy="4114145"/>
          </a:xfrm>
        </p:spPr>
        <p:txBody>
          <a:bodyPr>
            <a:normAutofit/>
          </a:bodyPr>
          <a:lstStyle/>
          <a:p>
            <a:r>
              <a:rPr lang="en-GB" dirty="0" smtClean="0"/>
              <a:t>What are the key differences?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Land Registration Act 1925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Land Registration Act 2002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17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EULIS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329545"/>
          </a:xfrm>
        </p:spPr>
        <p:txBody>
          <a:bodyPr/>
          <a:lstStyle/>
          <a:p>
            <a:r>
              <a:rPr lang="en-GB" dirty="0" smtClean="0"/>
              <a:t>European Land Information Service</a:t>
            </a:r>
          </a:p>
          <a:p>
            <a:r>
              <a:rPr lang="en-GB" dirty="0" smtClean="0"/>
              <a:t>European Economic Interest Group</a:t>
            </a:r>
          </a:p>
          <a:p>
            <a:r>
              <a:rPr lang="en-GB" dirty="0" smtClean="0"/>
              <a:t>Aims to connect land registers across Europe</a:t>
            </a:r>
          </a:p>
          <a:p>
            <a:pPr lvl="1"/>
            <a:r>
              <a:rPr lang="en-GB" dirty="0" smtClean="0"/>
              <a:t>Currently 6 fully connected</a:t>
            </a:r>
          </a:p>
          <a:p>
            <a:pPr lvl="1"/>
            <a:r>
              <a:rPr lang="en-GB" dirty="0" smtClean="0"/>
              <a:t>Further 15 member countries either not or partly connected</a:t>
            </a:r>
          </a:p>
          <a:p>
            <a:pPr lvl="1"/>
            <a:r>
              <a:rPr lang="en-GB" dirty="0" smtClean="0"/>
              <a:t>2 non-member countries partly connected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Website </a:t>
            </a:r>
            <a:r>
              <a:rPr lang="en-GB" dirty="0" smtClean="0">
                <a:hlinkClick r:id="rId2"/>
              </a:rPr>
              <a:t>www.eulis.eu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04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requires registration?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589172"/>
          </a:xfrm>
        </p:spPr>
        <p:txBody>
          <a:bodyPr/>
          <a:lstStyle/>
          <a:p>
            <a:r>
              <a:rPr lang="en-GB" dirty="0" smtClean="0"/>
              <a:t>All land or property when:</a:t>
            </a:r>
          </a:p>
          <a:p>
            <a:pPr lvl="1"/>
            <a:r>
              <a:rPr lang="en-GB" dirty="0" smtClean="0"/>
              <a:t>It is purchased</a:t>
            </a:r>
          </a:p>
          <a:p>
            <a:pPr lvl="1"/>
            <a:r>
              <a:rPr lang="en-GB" dirty="0" smtClean="0"/>
              <a:t>It is given to you</a:t>
            </a:r>
          </a:p>
          <a:p>
            <a:pPr lvl="1"/>
            <a:r>
              <a:rPr lang="en-GB" dirty="0" smtClean="0"/>
              <a:t>It is inherited</a:t>
            </a:r>
          </a:p>
          <a:p>
            <a:pPr lvl="1"/>
            <a:r>
              <a:rPr lang="en-GB" dirty="0" smtClean="0"/>
              <a:t>It is received in exchange for other property or land</a:t>
            </a:r>
          </a:p>
          <a:p>
            <a:pPr lvl="1"/>
            <a:r>
              <a:rPr lang="en-GB" dirty="0" smtClean="0"/>
              <a:t>The property is mortgaged</a:t>
            </a:r>
          </a:p>
          <a:p>
            <a:pPr lvl="1"/>
            <a:r>
              <a:rPr lang="en-GB" dirty="0" smtClean="0"/>
              <a:t>It is leased </a:t>
            </a:r>
          </a:p>
          <a:p>
            <a:pPr lvl="2"/>
            <a:r>
              <a:rPr lang="en-GB" dirty="0" smtClean="0"/>
              <a:t>With more than 7 years on the lease</a:t>
            </a:r>
          </a:p>
          <a:p>
            <a:pPr lvl="2"/>
            <a:r>
              <a:rPr lang="en-GB" dirty="0" smtClean="0"/>
              <a:t>New leases with a delayed start more than 3 months</a:t>
            </a:r>
          </a:p>
          <a:p>
            <a:pPr lvl="2"/>
            <a:r>
              <a:rPr lang="en-GB" dirty="0" smtClean="0"/>
              <a:t>Existing leases that are transferred</a:t>
            </a:r>
          </a:p>
          <a:p>
            <a:pPr lvl="2"/>
            <a:r>
              <a:rPr lang="en-GB" dirty="0" smtClean="0"/>
              <a:t>Discontinuous leases where granted out of registered land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0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Joint ownership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property is purchased in joint names:</a:t>
            </a:r>
          </a:p>
          <a:p>
            <a:pPr lvl="1"/>
            <a:r>
              <a:rPr lang="en-GB" dirty="0" smtClean="0"/>
              <a:t>Hold legal estate as </a:t>
            </a:r>
            <a:r>
              <a:rPr lang="en-GB" b="1" dirty="0" smtClean="0"/>
              <a:t>joint tenants</a:t>
            </a:r>
          </a:p>
          <a:p>
            <a:pPr lvl="1"/>
            <a:r>
              <a:rPr lang="en-GB" dirty="0" smtClean="0"/>
              <a:t>Hold beneficial interests as either:</a:t>
            </a:r>
          </a:p>
          <a:p>
            <a:pPr lvl="2"/>
            <a:r>
              <a:rPr lang="en-GB" dirty="0" smtClean="0"/>
              <a:t>Joint tenants</a:t>
            </a:r>
          </a:p>
          <a:p>
            <a:pPr lvl="2"/>
            <a:r>
              <a:rPr lang="en-GB" dirty="0" smtClean="0"/>
              <a:t>Tenants in common</a:t>
            </a:r>
          </a:p>
          <a:p>
            <a:endParaRPr lang="en-GB" dirty="0"/>
          </a:p>
          <a:p>
            <a:r>
              <a:rPr lang="en-GB" dirty="0" smtClean="0"/>
              <a:t>Benefits?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48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Private trusts of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Formal title is separated from the underlying ownership</a:t>
            </a:r>
          </a:p>
          <a:p>
            <a:pPr lvl="1"/>
            <a:r>
              <a:rPr lang="en-GB" dirty="0" smtClean="0"/>
              <a:t>Expressly created in writing</a:t>
            </a:r>
          </a:p>
          <a:p>
            <a:pPr lvl="1"/>
            <a:r>
              <a:rPr lang="en-GB" dirty="0" smtClean="0"/>
              <a:t>Bare trust</a:t>
            </a:r>
          </a:p>
          <a:p>
            <a:pPr lvl="1"/>
            <a:r>
              <a:rPr lang="en-GB" dirty="0" smtClean="0"/>
              <a:t>Operation of law, either:</a:t>
            </a:r>
          </a:p>
          <a:p>
            <a:pPr lvl="2"/>
            <a:r>
              <a:rPr lang="en-GB" dirty="0" smtClean="0"/>
              <a:t>Implied, resulting or constructive trust</a:t>
            </a:r>
          </a:p>
          <a:p>
            <a:pPr lvl="2"/>
            <a:r>
              <a:rPr lang="en-GB" dirty="0" smtClean="0"/>
              <a:t>Statutory trust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35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 declaration of trust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3955473"/>
          </a:xfrm>
        </p:spPr>
        <p:txBody>
          <a:bodyPr>
            <a:normAutofit/>
          </a:bodyPr>
          <a:lstStyle/>
          <a:p>
            <a:r>
              <a:rPr lang="en-GB" dirty="0" smtClean="0"/>
              <a:t>Conclusive evidence of parties interests in the property</a:t>
            </a:r>
          </a:p>
          <a:p>
            <a:pPr lvl="1"/>
            <a:r>
              <a:rPr lang="en-GB" dirty="0" smtClean="0"/>
              <a:t>Goodman v Gallant [1986]</a:t>
            </a:r>
          </a:p>
          <a:p>
            <a:pPr lvl="1"/>
            <a:r>
              <a:rPr lang="en-GB" dirty="0" err="1" smtClean="0"/>
              <a:t>Pankhania</a:t>
            </a:r>
            <a:r>
              <a:rPr lang="en-GB" dirty="0" smtClean="0"/>
              <a:t> v </a:t>
            </a:r>
            <a:r>
              <a:rPr lang="en-GB" dirty="0" err="1" smtClean="0"/>
              <a:t>Chadegra</a:t>
            </a:r>
            <a:r>
              <a:rPr lang="en-GB" dirty="0" smtClean="0"/>
              <a:t> [2012]</a:t>
            </a:r>
          </a:p>
          <a:p>
            <a:pPr lvl="1"/>
            <a:endParaRPr lang="en-GB" dirty="0"/>
          </a:p>
          <a:p>
            <a:r>
              <a:rPr lang="en-GB" dirty="0" smtClean="0"/>
              <a:t>Declaration as joint tenants</a:t>
            </a:r>
          </a:p>
          <a:p>
            <a:pPr lvl="1"/>
            <a:r>
              <a:rPr lang="en-GB" dirty="0" smtClean="0"/>
              <a:t>On sale, assets split equally</a:t>
            </a:r>
          </a:p>
          <a:p>
            <a:r>
              <a:rPr lang="en-GB" dirty="0" smtClean="0"/>
              <a:t>Declaration as tenants in common</a:t>
            </a:r>
          </a:p>
          <a:p>
            <a:pPr lvl="1"/>
            <a:r>
              <a:rPr lang="en-GB" dirty="0" smtClean="0"/>
              <a:t>On sale, assets split in accordance to share split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498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 express declaration of trust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383110"/>
          </a:xfrm>
        </p:spPr>
        <p:txBody>
          <a:bodyPr/>
          <a:lstStyle/>
          <a:p>
            <a:r>
              <a:rPr lang="en-GB" dirty="0" smtClean="0"/>
              <a:t>Makes position more complicated</a:t>
            </a:r>
          </a:p>
          <a:p>
            <a:r>
              <a:rPr lang="en-GB" dirty="0" smtClean="0"/>
              <a:t>Where no express declaration of trust</a:t>
            </a:r>
          </a:p>
          <a:p>
            <a:pPr lvl="1"/>
            <a:r>
              <a:rPr lang="en-GB" dirty="0" smtClean="0"/>
              <a:t>Presumption that equity follows the law and are </a:t>
            </a:r>
            <a:r>
              <a:rPr lang="en-GB" b="1" dirty="0" smtClean="0"/>
              <a:t>joint tenants</a:t>
            </a:r>
          </a:p>
          <a:p>
            <a:pPr lvl="1"/>
            <a:r>
              <a:rPr lang="en-GB" dirty="0" smtClean="0"/>
              <a:t>Stack v Dowden [2007]</a:t>
            </a:r>
          </a:p>
          <a:p>
            <a:pPr lvl="1"/>
            <a:r>
              <a:rPr lang="en-GB" dirty="0" smtClean="0"/>
              <a:t>Jones v Kernott [2011]</a:t>
            </a:r>
          </a:p>
          <a:p>
            <a:pPr lvl="1"/>
            <a:r>
              <a:rPr lang="en-GB" dirty="0" smtClean="0"/>
              <a:t>Does not apply to commercial property or property purchased as an investment</a:t>
            </a:r>
          </a:p>
          <a:p>
            <a:pPr lvl="1"/>
            <a:r>
              <a:rPr lang="en-GB" dirty="0" err="1" smtClean="0"/>
              <a:t>Laskar</a:t>
            </a:r>
            <a:r>
              <a:rPr lang="en-GB" dirty="0" smtClean="0"/>
              <a:t> v </a:t>
            </a:r>
            <a:r>
              <a:rPr lang="en-GB" dirty="0" err="1" smtClean="0"/>
              <a:t>Laskar</a:t>
            </a:r>
            <a:r>
              <a:rPr lang="en-GB" dirty="0" smtClean="0"/>
              <a:t> [2008]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72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Registering interests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599"/>
            <a:ext cx="6591985" cy="4099775"/>
          </a:xfrm>
        </p:spPr>
        <p:txBody>
          <a:bodyPr/>
          <a:lstStyle/>
          <a:p>
            <a:r>
              <a:rPr lang="en-GB" dirty="0" smtClean="0"/>
              <a:t>Either:</a:t>
            </a:r>
          </a:p>
          <a:p>
            <a:pPr lvl="1"/>
            <a:r>
              <a:rPr lang="en-GB" dirty="0" smtClean="0"/>
              <a:t>Via Land Registry</a:t>
            </a:r>
          </a:p>
          <a:p>
            <a:pPr lvl="1"/>
            <a:r>
              <a:rPr lang="en-GB" dirty="0" smtClean="0"/>
              <a:t>Declaration of trust</a:t>
            </a:r>
          </a:p>
          <a:p>
            <a:pPr lvl="2"/>
            <a:r>
              <a:rPr lang="en-GB" dirty="0" smtClean="0"/>
              <a:t>Can be changed either jointly or unilaterally</a:t>
            </a:r>
          </a:p>
          <a:p>
            <a:pPr lvl="2"/>
            <a:r>
              <a:rPr lang="en-GB" dirty="0" smtClean="0"/>
              <a:t>More detailed than Land Registry information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82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Government department that records interests in registered land</a:t>
            </a:r>
          </a:p>
          <a:p>
            <a:r>
              <a:rPr lang="en-GB" dirty="0" smtClean="0"/>
              <a:t>Covers England &amp; Wales</a:t>
            </a:r>
          </a:p>
          <a:p>
            <a:pPr lvl="1"/>
            <a:r>
              <a:rPr lang="en-GB" dirty="0" smtClean="0"/>
              <a:t>Scotland has the Registers of Scotland</a:t>
            </a:r>
          </a:p>
          <a:p>
            <a:r>
              <a:rPr lang="en-GB" dirty="0" smtClean="0"/>
              <a:t>Holds more than 24 million titles</a:t>
            </a:r>
          </a:p>
          <a:p>
            <a:pPr lvl="1"/>
            <a:r>
              <a:rPr lang="en-GB" dirty="0" smtClean="0"/>
              <a:t>Unregistered land (first registration)</a:t>
            </a:r>
          </a:p>
          <a:p>
            <a:pPr lvl="1"/>
            <a:r>
              <a:rPr lang="en-GB" dirty="0" smtClean="0"/>
              <a:t>Change of ownership</a:t>
            </a:r>
          </a:p>
          <a:p>
            <a:pPr lvl="1"/>
            <a:r>
              <a:rPr lang="en-GB" dirty="0" smtClean="0"/>
              <a:t>Interests affecting land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Website </a:t>
            </a:r>
            <a:r>
              <a:rPr lang="en-GB" dirty="0" smtClean="0">
                <a:hlinkClick r:id="rId2"/>
              </a:rPr>
              <a:t>www.landregistry.gov.uk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99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09"/>
            <a:ext cx="6589199" cy="1672282"/>
          </a:xfrm>
        </p:spPr>
        <p:txBody>
          <a:bodyPr>
            <a:noAutofit/>
          </a:bodyPr>
          <a:lstStyle/>
          <a:p>
            <a:r>
              <a:rPr lang="en-GB" dirty="0" smtClean="0"/>
              <a:t>First registration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493817"/>
            <a:ext cx="6016729" cy="4074407"/>
          </a:xfrm>
        </p:spPr>
        <p:txBody>
          <a:bodyPr>
            <a:normAutofit/>
          </a:bodyPr>
          <a:lstStyle/>
          <a:p>
            <a:r>
              <a:rPr lang="en-GB" dirty="0" smtClean="0"/>
              <a:t>May be compulsory or voluntary</a:t>
            </a:r>
          </a:p>
          <a:p>
            <a:pPr lvl="1"/>
            <a:r>
              <a:rPr lang="en-GB" dirty="0" smtClean="0"/>
              <a:t>Estate in land (freehold or leasehold) (C)</a:t>
            </a:r>
          </a:p>
          <a:p>
            <a:pPr lvl="1"/>
            <a:r>
              <a:rPr lang="en-GB" dirty="0" smtClean="0"/>
              <a:t>A </a:t>
            </a:r>
            <a:r>
              <a:rPr lang="en-GB" dirty="0" err="1" smtClean="0"/>
              <a:t>rentcharge</a:t>
            </a:r>
            <a:r>
              <a:rPr lang="en-GB" dirty="0" smtClean="0"/>
              <a:t> (V)</a:t>
            </a:r>
          </a:p>
          <a:p>
            <a:pPr lvl="1"/>
            <a:r>
              <a:rPr lang="en-GB" dirty="0" smtClean="0"/>
              <a:t>A franchise (V)</a:t>
            </a:r>
          </a:p>
          <a:p>
            <a:pPr lvl="1"/>
            <a:r>
              <a:rPr lang="en-GB" dirty="0" smtClean="0"/>
              <a:t>A profit a </a:t>
            </a:r>
            <a:r>
              <a:rPr lang="en-GB" dirty="0" err="1" smtClean="0"/>
              <a:t>prendre</a:t>
            </a:r>
            <a:r>
              <a:rPr lang="en-GB" dirty="0" smtClean="0"/>
              <a:t> in gross (V)</a:t>
            </a:r>
          </a:p>
          <a:p>
            <a:pPr lvl="1"/>
            <a:r>
              <a:rPr lang="en-GB" dirty="0" smtClean="0"/>
              <a:t>No longer possible to register title of lordship of a manor</a:t>
            </a:r>
          </a:p>
          <a:p>
            <a:r>
              <a:rPr lang="en-GB" dirty="0" smtClean="0"/>
              <a:t>Granted:</a:t>
            </a:r>
          </a:p>
          <a:p>
            <a:pPr lvl="1"/>
            <a:r>
              <a:rPr lang="en-GB" dirty="0" smtClean="0"/>
              <a:t>On transfer (freehold &amp; leasehold)</a:t>
            </a:r>
          </a:p>
          <a:p>
            <a:pPr lvl="1"/>
            <a:r>
              <a:rPr lang="en-GB" dirty="0" smtClean="0"/>
              <a:t>On grant of new leasehold</a:t>
            </a:r>
          </a:p>
          <a:p>
            <a:pPr lvl="1"/>
            <a:r>
              <a:rPr lang="en-GB" dirty="0" smtClean="0"/>
              <a:t>On first legal mortgage</a:t>
            </a:r>
          </a:p>
        </p:txBody>
      </p:sp>
    </p:spTree>
    <p:extLst>
      <p:ext uri="{BB962C8B-B14F-4D97-AF65-F5344CB8AC3E}">
        <p14:creationId xmlns:p14="http://schemas.microsoft.com/office/powerpoint/2010/main" val="34035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Lodging 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can apply?</a:t>
            </a:r>
          </a:p>
          <a:p>
            <a:pPr lvl="1"/>
            <a:r>
              <a:rPr lang="en-GB" dirty="0" smtClean="0"/>
              <a:t>Estate owner OR successor</a:t>
            </a:r>
          </a:p>
          <a:p>
            <a:pPr lvl="1"/>
            <a:r>
              <a:rPr lang="en-GB" dirty="0" smtClean="0"/>
              <a:t>Mortgagee </a:t>
            </a:r>
          </a:p>
          <a:p>
            <a:r>
              <a:rPr lang="en-GB" dirty="0" smtClean="0"/>
              <a:t>Complete form</a:t>
            </a:r>
          </a:p>
          <a:p>
            <a:pPr lvl="1"/>
            <a:r>
              <a:rPr lang="en-GB" dirty="0" smtClean="0"/>
              <a:t>Supply plan:</a:t>
            </a:r>
          </a:p>
          <a:p>
            <a:pPr lvl="2"/>
            <a:r>
              <a:rPr lang="en-GB" dirty="0" smtClean="0"/>
              <a:t>Ad-hoc plan</a:t>
            </a:r>
          </a:p>
          <a:p>
            <a:pPr lvl="2"/>
            <a:r>
              <a:rPr lang="en-GB" dirty="0" smtClean="0"/>
              <a:t>Plan in title deeds</a:t>
            </a:r>
          </a:p>
          <a:p>
            <a:pPr lvl="2"/>
            <a:r>
              <a:rPr lang="en-GB" dirty="0" smtClean="0"/>
              <a:t>Postal address or other description</a:t>
            </a:r>
          </a:p>
          <a:p>
            <a:pPr lvl="1"/>
            <a:r>
              <a:rPr lang="en-GB" dirty="0" smtClean="0"/>
              <a:t>Outline class of title applied for</a:t>
            </a:r>
          </a:p>
          <a:p>
            <a:pPr lvl="1"/>
            <a:r>
              <a:rPr lang="en-GB" dirty="0" smtClean="0"/>
              <a:t>Overriding interests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14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399246"/>
            <a:ext cx="6589199" cy="1481070"/>
          </a:xfrm>
        </p:spPr>
        <p:txBody>
          <a:bodyPr>
            <a:normAutofit/>
          </a:bodyPr>
          <a:lstStyle/>
          <a:p>
            <a:r>
              <a:rPr lang="en-GB" dirty="0" smtClean="0"/>
              <a:t>Titles that can be granted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Absolute freehold title</a:t>
            </a:r>
          </a:p>
          <a:p>
            <a:r>
              <a:rPr lang="en-GB" dirty="0" smtClean="0"/>
              <a:t>Absolute leasehold and good leasehold title</a:t>
            </a:r>
          </a:p>
          <a:p>
            <a:r>
              <a:rPr lang="en-GB" dirty="0" smtClean="0"/>
              <a:t>Qualified titles</a:t>
            </a:r>
          </a:p>
          <a:p>
            <a:r>
              <a:rPr lang="en-GB" dirty="0" smtClean="0"/>
              <a:t>Possessory titles</a:t>
            </a:r>
          </a:p>
          <a:p>
            <a:r>
              <a:rPr lang="en-GB" dirty="0" smtClean="0"/>
              <a:t>Title based on assent</a:t>
            </a:r>
          </a:p>
          <a:p>
            <a:r>
              <a:rPr lang="en-GB" dirty="0" smtClean="0"/>
              <a:t>Title to appurtenant easements</a:t>
            </a:r>
          </a:p>
          <a:p>
            <a:endParaRPr lang="en-GB" dirty="0"/>
          </a:p>
          <a:p>
            <a:r>
              <a:rPr lang="en-GB" dirty="0" smtClean="0"/>
              <a:t>Issue – land that has been in same ownership for considerable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37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Absolute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Granted in vast majority of cases</a:t>
            </a:r>
          </a:p>
          <a:p>
            <a:r>
              <a:rPr lang="en-GB" dirty="0" smtClean="0"/>
              <a:t>May not be possible if:</a:t>
            </a:r>
          </a:p>
          <a:p>
            <a:pPr lvl="1"/>
            <a:r>
              <a:rPr lang="en-GB" dirty="0" smtClean="0"/>
              <a:t>Lacking some evidence</a:t>
            </a:r>
          </a:p>
          <a:p>
            <a:pPr lvl="1"/>
            <a:r>
              <a:rPr lang="en-GB" dirty="0" smtClean="0"/>
              <a:t>Defect in the title is apparent</a:t>
            </a:r>
          </a:p>
          <a:p>
            <a:r>
              <a:rPr lang="en-GB" dirty="0" smtClean="0"/>
              <a:t>Absolute freehold</a:t>
            </a:r>
          </a:p>
          <a:p>
            <a:r>
              <a:rPr lang="en-GB" dirty="0" smtClean="0"/>
              <a:t>Absolute leasehold – only if</a:t>
            </a:r>
          </a:p>
          <a:p>
            <a:pPr lvl="1"/>
            <a:r>
              <a:rPr lang="en-GB" dirty="0" smtClean="0"/>
              <a:t>Lessors mortgagee had consented</a:t>
            </a:r>
          </a:p>
          <a:p>
            <a:pPr lvl="1"/>
            <a:r>
              <a:rPr lang="en-GB" dirty="0" smtClean="0"/>
              <a:t>Lease was sub-lease &amp; lessors lease contained a limitation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1830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Possessory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Rare</a:t>
            </a:r>
          </a:p>
          <a:p>
            <a:r>
              <a:rPr lang="en-GB" dirty="0" smtClean="0"/>
              <a:t>Granted if:</a:t>
            </a:r>
          </a:p>
          <a:p>
            <a:pPr lvl="1"/>
            <a:r>
              <a:rPr lang="en-GB" dirty="0" smtClean="0"/>
              <a:t>Land acquired by adverse possession</a:t>
            </a:r>
          </a:p>
          <a:p>
            <a:pPr lvl="1"/>
            <a:r>
              <a:rPr lang="en-GB" dirty="0" smtClean="0"/>
              <a:t>Lack of documentary evidence of title</a:t>
            </a:r>
          </a:p>
          <a:p>
            <a:pPr lvl="2"/>
            <a:r>
              <a:rPr lang="en-GB" dirty="0" smtClean="0"/>
              <a:t>E.g. lost, stolen, destroyed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3172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Qualified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Even rarer</a:t>
            </a:r>
          </a:p>
          <a:p>
            <a:r>
              <a:rPr lang="en-GB" dirty="0" smtClean="0"/>
              <a:t>Specific defect identified</a:t>
            </a:r>
          </a:p>
          <a:p>
            <a:r>
              <a:rPr lang="en-GB" dirty="0" smtClean="0"/>
              <a:t>Stated within the register</a:t>
            </a:r>
          </a:p>
          <a:p>
            <a:pPr lvl="1"/>
            <a:r>
              <a:rPr lang="en-GB" dirty="0" smtClean="0"/>
              <a:t>E.g. breach of trust</a:t>
            </a:r>
          </a:p>
          <a:p>
            <a:r>
              <a:rPr lang="en-GB" dirty="0" smtClean="0"/>
              <a:t>Owner takes ownership subject to interests of beneficiaries under 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633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Adverse Possession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</a:t>
            </a:r>
            <a:r>
              <a:rPr lang="en-GB" i="1" dirty="0" smtClean="0"/>
              <a:t>Factual possession of the land, with intention to possess without the owners consent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1925 Act – ability for squatter to acquire right to be registered after min 12 years of possession</a:t>
            </a:r>
          </a:p>
          <a:p>
            <a:r>
              <a:rPr lang="en-GB" dirty="0" smtClean="0"/>
              <a:t>Amended by 2002 Act:</a:t>
            </a:r>
          </a:p>
          <a:p>
            <a:pPr lvl="1"/>
            <a:r>
              <a:rPr lang="en-GB" dirty="0" smtClean="0"/>
              <a:t>Adverse possession of 12 years no longer affects original title</a:t>
            </a:r>
          </a:p>
          <a:p>
            <a:pPr lvl="1"/>
            <a:r>
              <a:rPr lang="en-GB" dirty="0" smtClean="0"/>
              <a:t>After 10 years adverse possession, can apply for title</a:t>
            </a:r>
          </a:p>
          <a:p>
            <a:pPr lvl="1"/>
            <a:r>
              <a:rPr lang="en-GB" dirty="0" smtClean="0"/>
              <a:t>Registered proprietor will be notified on application</a:t>
            </a:r>
          </a:p>
          <a:p>
            <a:pPr lvl="1"/>
            <a:r>
              <a:rPr lang="en-GB" dirty="0" smtClean="0"/>
              <a:t>Can oppose application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98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Resolution of objections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 smtClean="0"/>
              <a:t>Unequitable to dispossess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Possessor has some other entitlement to be registered</a:t>
            </a:r>
          </a:p>
          <a:p>
            <a:pPr lvl="1"/>
            <a:r>
              <a:rPr lang="en-GB" dirty="0" smtClean="0"/>
              <a:t>E.g. Bridges v </a:t>
            </a:r>
            <a:r>
              <a:rPr lang="en-GB" dirty="0" err="1" smtClean="0"/>
              <a:t>Mees</a:t>
            </a:r>
            <a:r>
              <a:rPr lang="en-GB" dirty="0" smtClean="0"/>
              <a:t> [1957]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Possessor already owns adjoining land &amp; believes disputed land belongs to them</a:t>
            </a:r>
          </a:p>
          <a:p>
            <a:pPr lvl="1"/>
            <a:r>
              <a:rPr lang="en-GB" dirty="0" smtClean="0"/>
              <a:t>Intended to cover cases where boundaries are uncertain</a:t>
            </a:r>
          </a:p>
          <a:p>
            <a:pPr lvl="1"/>
            <a:r>
              <a:rPr lang="en-GB" dirty="0" smtClean="0"/>
              <a:t>E.g. inaccurate placing of fences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8968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for adverse possession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2545" y="2133600"/>
            <a:ext cx="7232073" cy="4152900"/>
          </a:xfrm>
        </p:spPr>
        <p:txBody>
          <a:bodyPr>
            <a:normAutofit/>
          </a:bodyPr>
          <a:lstStyle/>
          <a:p>
            <a:r>
              <a:rPr lang="en-GB" dirty="0" smtClean="0"/>
              <a:t>Possession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has the paper owner been dispossessed by the adverse possessor going into ordinary possession for the requisite time without consent of the owner?</a:t>
            </a:r>
            <a:r>
              <a:rPr lang="en-GB" dirty="0" smtClean="0"/>
              <a:t>”</a:t>
            </a:r>
          </a:p>
          <a:p>
            <a:pPr lvl="1"/>
            <a:r>
              <a:rPr lang="en-GB" dirty="0" smtClean="0"/>
              <a:t>E.g. if builds on land, occupies and uses a building, incorporates land into farm</a:t>
            </a:r>
          </a:p>
          <a:p>
            <a:pPr lvl="1"/>
            <a:r>
              <a:rPr lang="en-GB" dirty="0" smtClean="0"/>
              <a:t>Trespass is NOT sufficient</a:t>
            </a:r>
          </a:p>
          <a:p>
            <a:pPr lvl="1"/>
            <a:r>
              <a:rPr lang="en-GB" dirty="0" smtClean="0"/>
              <a:t>MUST be exclusive possession</a:t>
            </a:r>
          </a:p>
          <a:p>
            <a:pPr lvl="1"/>
            <a:r>
              <a:rPr lang="en-GB" dirty="0" smtClean="0"/>
              <a:t>If land suitable for limited use, easy to show adverse possession – Red House Farms (Thorndon) Ltd v Catchpole [1977]</a:t>
            </a:r>
          </a:p>
          <a:p>
            <a:pPr lvl="1"/>
            <a:r>
              <a:rPr lang="en-GB" dirty="0" smtClean="0"/>
              <a:t>Fencing of land as indicator of possession – Seddon v Smith [1877]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1114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for adverse possession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Animus </a:t>
            </a:r>
            <a:r>
              <a:rPr lang="en-GB" i="1" dirty="0" err="1" smtClean="0"/>
              <a:t>possidendi</a:t>
            </a:r>
            <a:r>
              <a:rPr lang="en-GB" i="1" dirty="0" smtClean="0"/>
              <a:t> </a:t>
            </a:r>
            <a:r>
              <a:rPr lang="en-GB" dirty="0" smtClean="0"/>
              <a:t>(intent to possess)</a:t>
            </a:r>
          </a:p>
          <a:p>
            <a:pPr lvl="1"/>
            <a:r>
              <a:rPr lang="en-GB" dirty="0" smtClean="0"/>
              <a:t>Must intend to exclude the world at large, including the paper owner</a:t>
            </a:r>
          </a:p>
          <a:p>
            <a:pPr lvl="1"/>
            <a:r>
              <a:rPr lang="en-GB" dirty="0" smtClean="0"/>
              <a:t>Key case – J A </a:t>
            </a:r>
            <a:r>
              <a:rPr lang="en-GB" dirty="0" err="1" smtClean="0"/>
              <a:t>Pye</a:t>
            </a:r>
            <a:r>
              <a:rPr lang="en-GB" dirty="0" smtClean="0"/>
              <a:t> (Oxford) Ltd v Graham [2003]</a:t>
            </a:r>
          </a:p>
          <a:p>
            <a:pPr lvl="1"/>
            <a:r>
              <a:rPr lang="en-GB" dirty="0" smtClean="0"/>
              <a:t>Mistaken belief of permission can also highlight intent to possess</a:t>
            </a:r>
          </a:p>
          <a:p>
            <a:pPr lvl="1"/>
            <a:r>
              <a:rPr lang="en-GB" dirty="0" smtClean="0"/>
              <a:t>E.g. </a:t>
            </a:r>
            <a:r>
              <a:rPr lang="en-GB" dirty="0" err="1" smtClean="0"/>
              <a:t>Wretham</a:t>
            </a:r>
            <a:r>
              <a:rPr lang="en-GB" dirty="0" smtClean="0"/>
              <a:t> v Ross &amp; others [2005]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6424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for adverse possession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Possession must be adverse</a:t>
            </a:r>
          </a:p>
          <a:p>
            <a:pPr lvl="1"/>
            <a:r>
              <a:rPr lang="en-GB" dirty="0" smtClean="0"/>
              <a:t>If owner provides consent – no possession / dispossession</a:t>
            </a:r>
          </a:p>
          <a:p>
            <a:pPr lvl="1"/>
            <a:r>
              <a:rPr lang="en-GB" dirty="0" smtClean="0"/>
              <a:t>Applies if possession is for a legal right e.g. lease</a:t>
            </a:r>
          </a:p>
          <a:p>
            <a:pPr lvl="1"/>
            <a:r>
              <a:rPr lang="en-GB" dirty="0" smtClean="0"/>
              <a:t>If permission for a specific time, may become adverse at termination</a:t>
            </a:r>
          </a:p>
          <a:p>
            <a:pPr lvl="1"/>
            <a:r>
              <a:rPr lang="en-GB" dirty="0" smtClean="0"/>
              <a:t>If there is informal agreement, possession may not be adverse</a:t>
            </a:r>
          </a:p>
          <a:p>
            <a:pPr lvl="2"/>
            <a:r>
              <a:rPr lang="en-GB" dirty="0" smtClean="0"/>
              <a:t>ER Ives Investment v High [1967]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9162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Successive adverse possessors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Consecutive periods of adverse possession can accumulate</a:t>
            </a:r>
          </a:p>
          <a:p>
            <a:pPr lvl="1"/>
            <a:r>
              <a:rPr lang="en-GB" dirty="0" smtClean="0"/>
              <a:t>Can be from differing possessors</a:t>
            </a:r>
          </a:p>
          <a:p>
            <a:pPr lvl="1"/>
            <a:r>
              <a:rPr lang="en-GB" dirty="0" smtClean="0"/>
              <a:t>Must not be a break between periods</a:t>
            </a:r>
          </a:p>
          <a:p>
            <a:pPr lvl="1"/>
            <a:r>
              <a:rPr lang="en-GB" dirty="0" smtClean="0"/>
              <a:t>“Stopping time running”</a:t>
            </a:r>
          </a:p>
          <a:p>
            <a:pPr lvl="2"/>
            <a:r>
              <a:rPr lang="en-GB" dirty="0" smtClean="0"/>
              <a:t>E.g. Mount Carmel Investments Ltd v Peter </a:t>
            </a:r>
            <a:r>
              <a:rPr lang="en-GB" dirty="0" err="1" smtClean="0"/>
              <a:t>Thurlow</a:t>
            </a:r>
            <a:r>
              <a:rPr lang="en-GB" dirty="0" smtClean="0"/>
              <a:t> Ltd [1989]</a:t>
            </a:r>
          </a:p>
          <a:p>
            <a:pPr lvl="1"/>
            <a:r>
              <a:rPr lang="en-GB" dirty="0" smtClean="0"/>
              <a:t>Brought to end by signed, written acknowledgement of owners title by the squatter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3504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 periods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Currently 12 years</a:t>
            </a:r>
          </a:p>
          <a:p>
            <a:r>
              <a:rPr lang="en-GB" dirty="0" smtClean="0"/>
              <a:t>Extended to:</a:t>
            </a:r>
          </a:p>
          <a:p>
            <a:pPr lvl="1"/>
            <a:r>
              <a:rPr lang="en-GB" dirty="0" smtClean="0"/>
              <a:t>30 years for the Crown</a:t>
            </a:r>
          </a:p>
          <a:p>
            <a:pPr lvl="1"/>
            <a:r>
              <a:rPr lang="en-GB" dirty="0" smtClean="0"/>
              <a:t>30 years for any spiritual corporation sole (bishops, vicars)</a:t>
            </a:r>
          </a:p>
          <a:p>
            <a:pPr lvl="2"/>
            <a:r>
              <a:rPr lang="en-GB" dirty="0" smtClean="0"/>
              <a:t>12 years for any spiritual corporation aggregate (diocesan trust)</a:t>
            </a:r>
          </a:p>
          <a:p>
            <a:pPr lvl="1"/>
            <a:r>
              <a:rPr lang="en-GB" dirty="0" smtClean="0"/>
              <a:t>60 years for foreshore land owned by the Crown</a:t>
            </a:r>
          </a:p>
          <a:p>
            <a:pPr lvl="2"/>
            <a:r>
              <a:rPr lang="en-GB" dirty="0" smtClean="0"/>
              <a:t>12 years for foreshore land owned by parties other than the Crown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5428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of adverse possession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Squatter becomes new proprietor of estate</a:t>
            </a:r>
          </a:p>
          <a:p>
            <a:r>
              <a:rPr lang="en-GB" dirty="0" smtClean="0"/>
              <a:t>Any interests on the owner remain binding</a:t>
            </a:r>
          </a:p>
          <a:p>
            <a:r>
              <a:rPr lang="en-GB" dirty="0" smtClean="0"/>
              <a:t>Exception:</a:t>
            </a:r>
          </a:p>
          <a:p>
            <a:pPr lvl="1"/>
            <a:r>
              <a:rPr lang="en-GB" dirty="0" smtClean="0"/>
              <a:t>Registered charge</a:t>
            </a:r>
          </a:p>
          <a:p>
            <a:pPr lvl="1"/>
            <a:r>
              <a:rPr lang="en-GB" dirty="0" smtClean="0"/>
              <a:t>All owners rights are terminated</a:t>
            </a:r>
          </a:p>
          <a:p>
            <a:r>
              <a:rPr lang="en-GB" dirty="0" smtClean="0"/>
              <a:t>In case of landlord / tenant relationship:</a:t>
            </a:r>
          </a:p>
          <a:p>
            <a:pPr lvl="1"/>
            <a:r>
              <a:rPr lang="en-GB" dirty="0" smtClean="0"/>
              <a:t>Landlord still has right to claim possession at end of lease</a:t>
            </a:r>
          </a:p>
          <a:p>
            <a:pPr lvl="1"/>
            <a:r>
              <a:rPr lang="en-GB" dirty="0" smtClean="0"/>
              <a:t>Adverse possessor does not acquire lease</a:t>
            </a:r>
          </a:p>
          <a:p>
            <a:pPr lvl="1"/>
            <a:r>
              <a:rPr lang="en-GB" dirty="0" err="1" smtClean="0"/>
              <a:t>Tichbourne</a:t>
            </a:r>
            <a:r>
              <a:rPr lang="en-GB" dirty="0" smtClean="0"/>
              <a:t> v Weir [1892]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73650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Talib</a:t>
            </a:r>
            <a:r>
              <a:rPr lang="en-GB" dirty="0" smtClean="0"/>
              <a:t> will be covering lectures – 3 weeks:</a:t>
            </a:r>
          </a:p>
          <a:p>
            <a:pPr lvl="1"/>
            <a:r>
              <a:rPr lang="en-GB" dirty="0" smtClean="0"/>
              <a:t>Health &amp; Safety related</a:t>
            </a:r>
          </a:p>
          <a:p>
            <a:pPr lvl="1"/>
            <a:endParaRPr lang="en-GB" dirty="0"/>
          </a:p>
          <a:p>
            <a:r>
              <a:rPr lang="en-GB" dirty="0" smtClean="0"/>
              <a:t>For week commencing 12</a:t>
            </a:r>
            <a:r>
              <a:rPr lang="en-GB" baseline="30000" dirty="0" smtClean="0"/>
              <a:t>th</a:t>
            </a:r>
            <a:r>
              <a:rPr lang="en-GB" dirty="0" smtClean="0"/>
              <a:t> December (final week of term)…</a:t>
            </a:r>
          </a:p>
          <a:p>
            <a:r>
              <a:rPr lang="en-GB" dirty="0" smtClean="0"/>
              <a:t>Pre-reading</a:t>
            </a:r>
          </a:p>
          <a:p>
            <a:pPr lvl="1"/>
            <a:r>
              <a:rPr lang="en-GB" dirty="0" smtClean="0"/>
              <a:t>Party Wall </a:t>
            </a:r>
            <a:r>
              <a:rPr lang="en-GB" dirty="0" err="1" smtClean="0"/>
              <a:t>etc</a:t>
            </a:r>
            <a:r>
              <a:rPr lang="en-GB" dirty="0" smtClean="0"/>
              <a:t> Act 1996</a:t>
            </a:r>
          </a:p>
          <a:p>
            <a:pPr lvl="1"/>
            <a:r>
              <a:rPr lang="en-GB" dirty="0" smtClean="0"/>
              <a:t>Defining boundaries</a:t>
            </a:r>
          </a:p>
        </p:txBody>
      </p:sp>
    </p:spTree>
    <p:extLst>
      <p:ext uri="{BB962C8B-B14F-4D97-AF65-F5344CB8AC3E}">
        <p14:creationId xmlns:p14="http://schemas.microsoft.com/office/powerpoint/2010/main" val="142785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4" y="2133600"/>
            <a:ext cx="6900249" cy="3777622"/>
          </a:xfrm>
        </p:spPr>
        <p:txBody>
          <a:bodyPr/>
          <a:lstStyle/>
          <a:p>
            <a:r>
              <a:rPr lang="en-GB" dirty="0" smtClean="0"/>
              <a:t>UK Government (</a:t>
            </a:r>
            <a:r>
              <a:rPr lang="en-GB" dirty="0" smtClean="0">
                <a:hlinkClick r:id="rId2"/>
              </a:rPr>
              <a:t>www.gov.uk</a:t>
            </a:r>
            <a:r>
              <a:rPr lang="en-GB" dirty="0" smtClean="0"/>
              <a:t>) </a:t>
            </a:r>
          </a:p>
          <a:p>
            <a:endParaRPr lang="en-GB" dirty="0" smtClean="0"/>
          </a:p>
          <a:p>
            <a:r>
              <a:rPr lang="en-GB" dirty="0" smtClean="0"/>
              <a:t>E-law resources (</a:t>
            </a:r>
            <a:r>
              <a:rPr lang="en-GB" dirty="0" smtClean="0">
                <a:hlinkClick r:id="rId3"/>
              </a:rPr>
              <a:t>www.e-lawresources.co.uk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/>
              <a:t>Land Registry (</a:t>
            </a:r>
            <a:r>
              <a:rPr lang="en-GB" dirty="0" smtClean="0">
                <a:hlinkClick r:id="rId4"/>
              </a:rPr>
              <a:t>www.landregistry.gov.uk</a:t>
            </a:r>
            <a:r>
              <a:rPr lang="en-GB" dirty="0" smtClean="0"/>
              <a:t>)  </a:t>
            </a:r>
          </a:p>
        </p:txBody>
      </p:sp>
    </p:spTree>
    <p:extLst>
      <p:ext uri="{BB962C8B-B14F-4D97-AF65-F5344CB8AC3E}">
        <p14:creationId xmlns:p14="http://schemas.microsoft.com/office/powerpoint/2010/main" val="67980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4993</TotalTime>
  <Words>1318</Words>
  <Application>Microsoft Office PowerPoint</Application>
  <PresentationFormat>On-screen Show (4:3)</PresentationFormat>
  <Paragraphs>248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Century Gothic</vt:lpstr>
      <vt:lpstr>Wingdings 3</vt:lpstr>
      <vt:lpstr>Wisp</vt:lpstr>
      <vt:lpstr>Property Law &amp; Practice</vt:lpstr>
      <vt:lpstr>Recap from last week</vt:lpstr>
      <vt:lpstr>Topics for this week</vt:lpstr>
      <vt:lpstr>Questions for you</vt:lpstr>
      <vt:lpstr>What is it for?</vt:lpstr>
      <vt:lpstr>Legal perspective</vt:lpstr>
      <vt:lpstr>What are the key differences?  Land Registration Act 1925  Land Registration Act 2002</vt:lpstr>
      <vt:lpstr>EULIS</vt:lpstr>
      <vt:lpstr>What requires registration?</vt:lpstr>
      <vt:lpstr>Joint ownership</vt:lpstr>
      <vt:lpstr>Private trusts of land</vt:lpstr>
      <vt:lpstr>Express declaration of trust</vt:lpstr>
      <vt:lpstr>No express declaration of trust</vt:lpstr>
      <vt:lpstr>Registering interests</vt:lpstr>
      <vt:lpstr>Land Registry</vt:lpstr>
      <vt:lpstr>First registration</vt:lpstr>
      <vt:lpstr>Lodging applications</vt:lpstr>
      <vt:lpstr>Titles that can be granted</vt:lpstr>
      <vt:lpstr>Absolute title</vt:lpstr>
      <vt:lpstr>Possessory title</vt:lpstr>
      <vt:lpstr>Qualified title</vt:lpstr>
      <vt:lpstr>Adverse Possession</vt:lpstr>
      <vt:lpstr>Resolution of objections</vt:lpstr>
      <vt:lpstr>Requirements for adverse possession</vt:lpstr>
      <vt:lpstr>Requirements for adverse possession</vt:lpstr>
      <vt:lpstr>Requirements for adverse possession</vt:lpstr>
      <vt:lpstr>Successive adverse possessors</vt:lpstr>
      <vt:lpstr>Limitation periods</vt:lpstr>
      <vt:lpstr>Effect of adverse possession</vt:lpstr>
      <vt:lpstr>Next week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Latent Defects Insurance</dc:title>
  <dc:creator>Lara Hopkinson</dc:creator>
  <cp:lastModifiedBy>Lara Hopkinson</cp:lastModifiedBy>
  <cp:revision>94</cp:revision>
  <dcterms:created xsi:type="dcterms:W3CDTF">2016-03-09T09:17:43Z</dcterms:created>
  <dcterms:modified xsi:type="dcterms:W3CDTF">2016-11-14T12:57:07Z</dcterms:modified>
</cp:coreProperties>
</file>