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30"/>
  </p:notesMasterIdLst>
  <p:sldIdLst>
    <p:sldId id="257" r:id="rId3"/>
    <p:sldId id="258" r:id="rId4"/>
    <p:sldId id="259" r:id="rId5"/>
    <p:sldId id="260" r:id="rId6"/>
    <p:sldId id="261" r:id="rId7"/>
    <p:sldId id="276" r:id="rId8"/>
    <p:sldId id="262" r:id="rId9"/>
    <p:sldId id="263" r:id="rId10"/>
    <p:sldId id="265" r:id="rId11"/>
    <p:sldId id="278" r:id="rId12"/>
    <p:sldId id="271" r:id="rId13"/>
    <p:sldId id="266" r:id="rId14"/>
    <p:sldId id="269" r:id="rId15"/>
    <p:sldId id="264" r:id="rId16"/>
    <p:sldId id="273" r:id="rId17"/>
    <p:sldId id="272" r:id="rId18"/>
    <p:sldId id="279" r:id="rId19"/>
    <p:sldId id="280" r:id="rId20"/>
    <p:sldId id="281" r:id="rId21"/>
    <p:sldId id="282" r:id="rId22"/>
    <p:sldId id="283" r:id="rId23"/>
    <p:sldId id="284" r:id="rId24"/>
    <p:sldId id="285" r:id="rId25"/>
    <p:sldId id="286" r:id="rId26"/>
    <p:sldId id="287" r:id="rId27"/>
    <p:sldId id="274" r:id="rId28"/>
    <p:sldId id="275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138" y="3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38EE15D-0CA8-4670-9E35-0ED5521C88B0}" type="doc">
      <dgm:prSet loTypeId="urn:microsoft.com/office/officeart/2005/8/layout/cycle5" loCatId="cycle" qsTypeId="urn:microsoft.com/office/officeart/2005/8/quickstyle/simple1#1" qsCatId="simple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6A99B28D-9733-4FEB-BAD3-82D5359F69A9}" type="pres">
      <dgm:prSet presAssocID="{038EE15D-0CA8-4670-9E35-0ED5521C88B0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</dgm:ptLst>
  <dgm:cxnLst>
    <dgm:cxn modelId="{B4A90C3D-AC0E-4E6C-B230-9E03A1FAF042}" type="presOf" srcId="{038EE15D-0CA8-4670-9E35-0ED5521C88B0}" destId="{6A99B28D-9733-4FEB-BAD3-82D5359F69A9}" srcOrd="0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C3F16D5-D904-4F1E-B590-D432CBA18D29}" type="doc">
      <dgm:prSet loTypeId="urn:microsoft.com/office/officeart/2005/8/layout/cycle5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A1B7526-569A-488E-96BA-FDE4659E1685}">
      <dgm:prSet phldrT="[Text]"/>
      <dgm:spPr/>
      <dgm:t>
        <a:bodyPr/>
        <a:lstStyle/>
        <a:p>
          <a:r>
            <a:rPr lang="en-GB" altLang="en-US" dirty="0" smtClean="0">
              <a:solidFill>
                <a:schemeClr val="bg1"/>
              </a:solidFill>
            </a:rPr>
            <a:t>Unconscious incompetence – you don’t know what you don’t know</a:t>
          </a:r>
          <a:endParaRPr lang="en-US" dirty="0">
            <a:solidFill>
              <a:schemeClr val="bg1"/>
            </a:solidFill>
          </a:endParaRPr>
        </a:p>
      </dgm:t>
    </dgm:pt>
    <dgm:pt modelId="{9E90332D-4E15-43B2-AF31-521BD3462F58}" type="parTrans" cxnId="{81B65685-EC39-4700-83AB-E0BC9ECA0375}">
      <dgm:prSet/>
      <dgm:spPr/>
      <dgm:t>
        <a:bodyPr/>
        <a:lstStyle/>
        <a:p>
          <a:endParaRPr lang="en-US">
            <a:solidFill>
              <a:schemeClr val="bg1"/>
            </a:solidFill>
          </a:endParaRPr>
        </a:p>
      </dgm:t>
    </dgm:pt>
    <dgm:pt modelId="{47E07E49-4FC2-4D67-905D-4FAEFD617DB0}" type="sibTrans" cxnId="{81B65685-EC39-4700-83AB-E0BC9ECA0375}">
      <dgm:prSet/>
      <dgm:spPr/>
      <dgm:t>
        <a:bodyPr/>
        <a:lstStyle/>
        <a:p>
          <a:endParaRPr lang="en-US">
            <a:solidFill>
              <a:schemeClr val="bg1"/>
            </a:solidFill>
          </a:endParaRPr>
        </a:p>
      </dgm:t>
    </dgm:pt>
    <dgm:pt modelId="{373E6E3C-63C4-4952-8E29-270F858A7299}">
      <dgm:prSet/>
      <dgm:spPr/>
      <dgm:t>
        <a:bodyPr/>
        <a:lstStyle/>
        <a:p>
          <a:r>
            <a:rPr lang="en-GB" altLang="en-US" smtClean="0">
              <a:solidFill>
                <a:schemeClr val="bg1"/>
              </a:solidFill>
            </a:rPr>
            <a:t>Conscious incompetence – you know what you don’t know</a:t>
          </a:r>
          <a:endParaRPr lang="en-GB" altLang="en-US" dirty="0">
            <a:solidFill>
              <a:schemeClr val="bg1"/>
            </a:solidFill>
          </a:endParaRPr>
        </a:p>
      </dgm:t>
    </dgm:pt>
    <dgm:pt modelId="{66BAFDD0-A1D9-49E2-9CDC-02402AA25D6B}" type="parTrans" cxnId="{02F54807-51AB-41DB-9246-BAAC40B41E19}">
      <dgm:prSet/>
      <dgm:spPr/>
      <dgm:t>
        <a:bodyPr/>
        <a:lstStyle/>
        <a:p>
          <a:endParaRPr lang="en-US">
            <a:solidFill>
              <a:schemeClr val="bg1"/>
            </a:solidFill>
          </a:endParaRPr>
        </a:p>
      </dgm:t>
    </dgm:pt>
    <dgm:pt modelId="{47F1F58E-36BC-4C0D-846C-ACF158820A12}" type="sibTrans" cxnId="{02F54807-51AB-41DB-9246-BAAC40B41E19}">
      <dgm:prSet/>
      <dgm:spPr/>
      <dgm:t>
        <a:bodyPr/>
        <a:lstStyle/>
        <a:p>
          <a:endParaRPr lang="en-US">
            <a:solidFill>
              <a:schemeClr val="bg1"/>
            </a:solidFill>
          </a:endParaRPr>
        </a:p>
      </dgm:t>
    </dgm:pt>
    <dgm:pt modelId="{158EB04E-5CAB-48FF-895A-4E907A5A20FD}">
      <dgm:prSet/>
      <dgm:spPr/>
      <dgm:t>
        <a:bodyPr/>
        <a:lstStyle/>
        <a:p>
          <a:r>
            <a:rPr lang="en-GB" altLang="en-US" smtClean="0">
              <a:solidFill>
                <a:schemeClr val="bg1"/>
              </a:solidFill>
            </a:rPr>
            <a:t>Conscious competence – you know what you know</a:t>
          </a:r>
          <a:endParaRPr lang="en-GB" altLang="en-US" dirty="0">
            <a:solidFill>
              <a:schemeClr val="bg1"/>
            </a:solidFill>
          </a:endParaRPr>
        </a:p>
      </dgm:t>
    </dgm:pt>
    <dgm:pt modelId="{19A811DE-8D83-4CEF-879A-5CE7056F3DD6}" type="parTrans" cxnId="{6504EEA9-3A85-4870-AD10-11E30D6188A4}">
      <dgm:prSet/>
      <dgm:spPr/>
      <dgm:t>
        <a:bodyPr/>
        <a:lstStyle/>
        <a:p>
          <a:endParaRPr lang="en-US">
            <a:solidFill>
              <a:schemeClr val="bg1"/>
            </a:solidFill>
          </a:endParaRPr>
        </a:p>
      </dgm:t>
    </dgm:pt>
    <dgm:pt modelId="{F0A7E3CA-FE80-4C71-A1E6-87AAB85D0012}" type="sibTrans" cxnId="{6504EEA9-3A85-4870-AD10-11E30D6188A4}">
      <dgm:prSet/>
      <dgm:spPr/>
      <dgm:t>
        <a:bodyPr/>
        <a:lstStyle/>
        <a:p>
          <a:endParaRPr lang="en-US">
            <a:solidFill>
              <a:schemeClr val="bg1"/>
            </a:solidFill>
          </a:endParaRPr>
        </a:p>
      </dgm:t>
    </dgm:pt>
    <dgm:pt modelId="{02CBB118-CB80-47B4-A395-F82A5A8F1087}">
      <dgm:prSet/>
      <dgm:spPr/>
      <dgm:t>
        <a:bodyPr/>
        <a:lstStyle/>
        <a:p>
          <a:r>
            <a:rPr lang="en-GB" altLang="en-US" smtClean="0">
              <a:solidFill>
                <a:schemeClr val="bg1"/>
              </a:solidFill>
            </a:rPr>
            <a:t>Unconscious competence – you don’t know what you know</a:t>
          </a:r>
          <a:endParaRPr lang="en-US" altLang="en-US" dirty="0">
            <a:solidFill>
              <a:schemeClr val="bg1"/>
            </a:solidFill>
          </a:endParaRPr>
        </a:p>
      </dgm:t>
    </dgm:pt>
    <dgm:pt modelId="{1D84734D-49EA-4A6B-A3BF-31E3A237274E}" type="parTrans" cxnId="{6801CFB9-DB24-4F86-BEBB-FF9F96F09F7B}">
      <dgm:prSet/>
      <dgm:spPr/>
      <dgm:t>
        <a:bodyPr/>
        <a:lstStyle/>
        <a:p>
          <a:endParaRPr lang="en-US">
            <a:solidFill>
              <a:schemeClr val="bg1"/>
            </a:solidFill>
          </a:endParaRPr>
        </a:p>
      </dgm:t>
    </dgm:pt>
    <dgm:pt modelId="{F9329822-EF57-44E7-9E11-0F2360509B7F}" type="sibTrans" cxnId="{6801CFB9-DB24-4F86-BEBB-FF9F96F09F7B}">
      <dgm:prSet/>
      <dgm:spPr/>
      <dgm:t>
        <a:bodyPr/>
        <a:lstStyle/>
        <a:p>
          <a:endParaRPr lang="en-US">
            <a:solidFill>
              <a:schemeClr val="bg1"/>
            </a:solidFill>
          </a:endParaRPr>
        </a:p>
      </dgm:t>
    </dgm:pt>
    <dgm:pt modelId="{3181EE4F-A625-4514-B0F0-CB5C6D1D2653}" type="pres">
      <dgm:prSet presAssocID="{3C3F16D5-D904-4F1E-B590-D432CBA18D29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42C4C097-34A4-4C91-87D8-15B3AEE566A2}" type="pres">
      <dgm:prSet presAssocID="{8A1B7526-569A-488E-96BA-FDE4659E1685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3EF173E-8545-414D-BF30-9DEB325CCEFF}" type="pres">
      <dgm:prSet presAssocID="{8A1B7526-569A-488E-96BA-FDE4659E1685}" presName="spNode" presStyleCnt="0"/>
      <dgm:spPr/>
    </dgm:pt>
    <dgm:pt modelId="{F368C3C4-6E29-44DD-B82A-77F0B3675C28}" type="pres">
      <dgm:prSet presAssocID="{47E07E49-4FC2-4D67-905D-4FAEFD617DB0}" presName="sibTrans" presStyleLbl="sibTrans1D1" presStyleIdx="0" presStyleCnt="4"/>
      <dgm:spPr/>
      <dgm:t>
        <a:bodyPr/>
        <a:lstStyle/>
        <a:p>
          <a:endParaRPr lang="en-US"/>
        </a:p>
      </dgm:t>
    </dgm:pt>
    <dgm:pt modelId="{A171BBCD-B15E-4AF5-97FC-175793450794}" type="pres">
      <dgm:prSet presAssocID="{373E6E3C-63C4-4952-8E29-270F858A7299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069D642-B52A-4EEE-8AED-6C7E7C87AF99}" type="pres">
      <dgm:prSet presAssocID="{373E6E3C-63C4-4952-8E29-270F858A7299}" presName="spNode" presStyleCnt="0"/>
      <dgm:spPr/>
    </dgm:pt>
    <dgm:pt modelId="{28B638A3-AA52-4F29-AF73-A0AE579F0B06}" type="pres">
      <dgm:prSet presAssocID="{47F1F58E-36BC-4C0D-846C-ACF158820A12}" presName="sibTrans" presStyleLbl="sibTrans1D1" presStyleIdx="1" presStyleCnt="4"/>
      <dgm:spPr/>
      <dgm:t>
        <a:bodyPr/>
        <a:lstStyle/>
        <a:p>
          <a:endParaRPr lang="en-US"/>
        </a:p>
      </dgm:t>
    </dgm:pt>
    <dgm:pt modelId="{596E4F6A-F900-4D58-BE35-FF35E0F888A7}" type="pres">
      <dgm:prSet presAssocID="{158EB04E-5CAB-48FF-895A-4E907A5A20FD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38C798D-0475-442D-B786-85E12444791B}" type="pres">
      <dgm:prSet presAssocID="{158EB04E-5CAB-48FF-895A-4E907A5A20FD}" presName="spNode" presStyleCnt="0"/>
      <dgm:spPr/>
    </dgm:pt>
    <dgm:pt modelId="{BD5E5430-7A0D-46FB-BEA9-7A4F18AE9B27}" type="pres">
      <dgm:prSet presAssocID="{F0A7E3CA-FE80-4C71-A1E6-87AAB85D0012}" presName="sibTrans" presStyleLbl="sibTrans1D1" presStyleIdx="2" presStyleCnt="4"/>
      <dgm:spPr/>
      <dgm:t>
        <a:bodyPr/>
        <a:lstStyle/>
        <a:p>
          <a:endParaRPr lang="en-US"/>
        </a:p>
      </dgm:t>
    </dgm:pt>
    <dgm:pt modelId="{A1B0DA13-4690-4C28-8032-4422D8898326}" type="pres">
      <dgm:prSet presAssocID="{02CBB118-CB80-47B4-A395-F82A5A8F1087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90E42AF-307B-4469-BD8E-18D291CBCAE8}" type="pres">
      <dgm:prSet presAssocID="{02CBB118-CB80-47B4-A395-F82A5A8F1087}" presName="spNode" presStyleCnt="0"/>
      <dgm:spPr/>
    </dgm:pt>
    <dgm:pt modelId="{244C8D23-E14D-43F5-AD07-86BECD8C18E6}" type="pres">
      <dgm:prSet presAssocID="{F9329822-EF57-44E7-9E11-0F2360509B7F}" presName="sibTrans" presStyleLbl="sibTrans1D1" presStyleIdx="3" presStyleCnt="4"/>
      <dgm:spPr/>
      <dgm:t>
        <a:bodyPr/>
        <a:lstStyle/>
        <a:p>
          <a:endParaRPr lang="en-US"/>
        </a:p>
      </dgm:t>
    </dgm:pt>
  </dgm:ptLst>
  <dgm:cxnLst>
    <dgm:cxn modelId="{81B65685-EC39-4700-83AB-E0BC9ECA0375}" srcId="{3C3F16D5-D904-4F1E-B590-D432CBA18D29}" destId="{8A1B7526-569A-488E-96BA-FDE4659E1685}" srcOrd="0" destOrd="0" parTransId="{9E90332D-4E15-43B2-AF31-521BD3462F58}" sibTransId="{47E07E49-4FC2-4D67-905D-4FAEFD617DB0}"/>
    <dgm:cxn modelId="{937DA744-50AD-4074-BEE9-133604F60CBD}" type="presOf" srcId="{F0A7E3CA-FE80-4C71-A1E6-87AAB85D0012}" destId="{BD5E5430-7A0D-46FB-BEA9-7A4F18AE9B27}" srcOrd="0" destOrd="0" presId="urn:microsoft.com/office/officeart/2005/8/layout/cycle5"/>
    <dgm:cxn modelId="{E296AD38-780D-4C3B-8F2E-DA7ADA06FF95}" type="presOf" srcId="{F9329822-EF57-44E7-9E11-0F2360509B7F}" destId="{244C8D23-E14D-43F5-AD07-86BECD8C18E6}" srcOrd="0" destOrd="0" presId="urn:microsoft.com/office/officeart/2005/8/layout/cycle5"/>
    <dgm:cxn modelId="{02F54807-51AB-41DB-9246-BAAC40B41E19}" srcId="{3C3F16D5-D904-4F1E-B590-D432CBA18D29}" destId="{373E6E3C-63C4-4952-8E29-270F858A7299}" srcOrd="1" destOrd="0" parTransId="{66BAFDD0-A1D9-49E2-9CDC-02402AA25D6B}" sibTransId="{47F1F58E-36BC-4C0D-846C-ACF158820A12}"/>
    <dgm:cxn modelId="{BB2A0A45-CC12-4C43-B1B6-CEE31E5E47EF}" type="presOf" srcId="{373E6E3C-63C4-4952-8E29-270F858A7299}" destId="{A171BBCD-B15E-4AF5-97FC-175793450794}" srcOrd="0" destOrd="0" presId="urn:microsoft.com/office/officeart/2005/8/layout/cycle5"/>
    <dgm:cxn modelId="{91BA007F-8E7E-4C7E-AA28-AFBF88FBEF54}" type="presOf" srcId="{8A1B7526-569A-488E-96BA-FDE4659E1685}" destId="{42C4C097-34A4-4C91-87D8-15B3AEE566A2}" srcOrd="0" destOrd="0" presId="urn:microsoft.com/office/officeart/2005/8/layout/cycle5"/>
    <dgm:cxn modelId="{F6F7C83F-E6A6-468F-82F1-71A5D0D014BD}" type="presOf" srcId="{158EB04E-5CAB-48FF-895A-4E907A5A20FD}" destId="{596E4F6A-F900-4D58-BE35-FF35E0F888A7}" srcOrd="0" destOrd="0" presId="urn:microsoft.com/office/officeart/2005/8/layout/cycle5"/>
    <dgm:cxn modelId="{6801CFB9-DB24-4F86-BEBB-FF9F96F09F7B}" srcId="{3C3F16D5-D904-4F1E-B590-D432CBA18D29}" destId="{02CBB118-CB80-47B4-A395-F82A5A8F1087}" srcOrd="3" destOrd="0" parTransId="{1D84734D-49EA-4A6B-A3BF-31E3A237274E}" sibTransId="{F9329822-EF57-44E7-9E11-0F2360509B7F}"/>
    <dgm:cxn modelId="{6504EEA9-3A85-4870-AD10-11E30D6188A4}" srcId="{3C3F16D5-D904-4F1E-B590-D432CBA18D29}" destId="{158EB04E-5CAB-48FF-895A-4E907A5A20FD}" srcOrd="2" destOrd="0" parTransId="{19A811DE-8D83-4CEF-879A-5CE7056F3DD6}" sibTransId="{F0A7E3CA-FE80-4C71-A1E6-87AAB85D0012}"/>
    <dgm:cxn modelId="{23A10EA3-D205-4224-B7BD-013647D76773}" type="presOf" srcId="{47F1F58E-36BC-4C0D-846C-ACF158820A12}" destId="{28B638A3-AA52-4F29-AF73-A0AE579F0B06}" srcOrd="0" destOrd="0" presId="urn:microsoft.com/office/officeart/2005/8/layout/cycle5"/>
    <dgm:cxn modelId="{C786BF59-FFE3-42EB-8BB3-F4CDBB920C83}" type="presOf" srcId="{02CBB118-CB80-47B4-A395-F82A5A8F1087}" destId="{A1B0DA13-4690-4C28-8032-4422D8898326}" srcOrd="0" destOrd="0" presId="urn:microsoft.com/office/officeart/2005/8/layout/cycle5"/>
    <dgm:cxn modelId="{8EDE166D-0E51-412C-90D0-710372F49608}" type="presOf" srcId="{47E07E49-4FC2-4D67-905D-4FAEFD617DB0}" destId="{F368C3C4-6E29-44DD-B82A-77F0B3675C28}" srcOrd="0" destOrd="0" presId="urn:microsoft.com/office/officeart/2005/8/layout/cycle5"/>
    <dgm:cxn modelId="{8BC823CB-2CF8-4280-8271-C3C8E79635FB}" type="presOf" srcId="{3C3F16D5-D904-4F1E-B590-D432CBA18D29}" destId="{3181EE4F-A625-4514-B0F0-CB5C6D1D2653}" srcOrd="0" destOrd="0" presId="urn:microsoft.com/office/officeart/2005/8/layout/cycle5"/>
    <dgm:cxn modelId="{72B0EE1B-E474-40D0-90C2-81764D57E786}" type="presParOf" srcId="{3181EE4F-A625-4514-B0F0-CB5C6D1D2653}" destId="{42C4C097-34A4-4C91-87D8-15B3AEE566A2}" srcOrd="0" destOrd="0" presId="urn:microsoft.com/office/officeart/2005/8/layout/cycle5"/>
    <dgm:cxn modelId="{4BE62BEB-1755-418E-84BF-469FB229B64D}" type="presParOf" srcId="{3181EE4F-A625-4514-B0F0-CB5C6D1D2653}" destId="{43EF173E-8545-414D-BF30-9DEB325CCEFF}" srcOrd="1" destOrd="0" presId="urn:microsoft.com/office/officeart/2005/8/layout/cycle5"/>
    <dgm:cxn modelId="{1483067E-DD45-4A27-8EB7-5EDFC144E431}" type="presParOf" srcId="{3181EE4F-A625-4514-B0F0-CB5C6D1D2653}" destId="{F368C3C4-6E29-44DD-B82A-77F0B3675C28}" srcOrd="2" destOrd="0" presId="urn:microsoft.com/office/officeart/2005/8/layout/cycle5"/>
    <dgm:cxn modelId="{DC83B4F6-2D2B-487D-8E1F-8EFF9301EF8A}" type="presParOf" srcId="{3181EE4F-A625-4514-B0F0-CB5C6D1D2653}" destId="{A171BBCD-B15E-4AF5-97FC-175793450794}" srcOrd="3" destOrd="0" presId="urn:microsoft.com/office/officeart/2005/8/layout/cycle5"/>
    <dgm:cxn modelId="{240754A3-1BA6-4A7C-AD92-AF0590A98EAE}" type="presParOf" srcId="{3181EE4F-A625-4514-B0F0-CB5C6D1D2653}" destId="{7069D642-B52A-4EEE-8AED-6C7E7C87AF99}" srcOrd="4" destOrd="0" presId="urn:microsoft.com/office/officeart/2005/8/layout/cycle5"/>
    <dgm:cxn modelId="{31FAFCB8-2CAD-4E3E-B8DB-3515C39F10D7}" type="presParOf" srcId="{3181EE4F-A625-4514-B0F0-CB5C6D1D2653}" destId="{28B638A3-AA52-4F29-AF73-A0AE579F0B06}" srcOrd="5" destOrd="0" presId="urn:microsoft.com/office/officeart/2005/8/layout/cycle5"/>
    <dgm:cxn modelId="{3C33E802-7CD2-4FBF-BC46-7EC83BDDEBB7}" type="presParOf" srcId="{3181EE4F-A625-4514-B0F0-CB5C6D1D2653}" destId="{596E4F6A-F900-4D58-BE35-FF35E0F888A7}" srcOrd="6" destOrd="0" presId="urn:microsoft.com/office/officeart/2005/8/layout/cycle5"/>
    <dgm:cxn modelId="{04A77E82-1861-4DC9-8750-9033880DA5D7}" type="presParOf" srcId="{3181EE4F-A625-4514-B0F0-CB5C6D1D2653}" destId="{738C798D-0475-442D-B786-85E12444791B}" srcOrd="7" destOrd="0" presId="urn:microsoft.com/office/officeart/2005/8/layout/cycle5"/>
    <dgm:cxn modelId="{F1510606-59CE-4229-AFD4-847349F62A90}" type="presParOf" srcId="{3181EE4F-A625-4514-B0F0-CB5C6D1D2653}" destId="{BD5E5430-7A0D-46FB-BEA9-7A4F18AE9B27}" srcOrd="8" destOrd="0" presId="urn:microsoft.com/office/officeart/2005/8/layout/cycle5"/>
    <dgm:cxn modelId="{86A98E24-E817-41B0-84F5-91B9F255212A}" type="presParOf" srcId="{3181EE4F-A625-4514-B0F0-CB5C6D1D2653}" destId="{A1B0DA13-4690-4C28-8032-4422D8898326}" srcOrd="9" destOrd="0" presId="urn:microsoft.com/office/officeart/2005/8/layout/cycle5"/>
    <dgm:cxn modelId="{2FD3FF4A-E9DF-4B30-81EE-DFAE545FC0AD}" type="presParOf" srcId="{3181EE4F-A625-4514-B0F0-CB5C6D1D2653}" destId="{C90E42AF-307B-4469-BD8E-18D291CBCAE8}" srcOrd="10" destOrd="0" presId="urn:microsoft.com/office/officeart/2005/8/layout/cycle5"/>
    <dgm:cxn modelId="{755A1489-D836-4C41-B029-6524B0A15A61}" type="presParOf" srcId="{3181EE4F-A625-4514-B0F0-CB5C6D1D2653}" destId="{244C8D23-E14D-43F5-AD07-86BECD8C18E6}" srcOrd="11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38EE15D-0CA8-4670-9E35-0ED5521C88B0}" type="doc">
      <dgm:prSet loTypeId="urn:microsoft.com/office/officeart/2005/8/layout/cycle5" loCatId="cycle" qsTypeId="urn:microsoft.com/office/officeart/2005/8/quickstyle/simple1#1" qsCatId="simple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6A99B28D-9733-4FEB-BAD3-82D5359F69A9}" type="pres">
      <dgm:prSet presAssocID="{038EE15D-0CA8-4670-9E35-0ED5521C88B0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</dgm:ptLst>
  <dgm:cxnLst>
    <dgm:cxn modelId="{B4A90C3D-AC0E-4E6C-B230-9E03A1FAF042}" type="presOf" srcId="{038EE15D-0CA8-4670-9E35-0ED5521C88B0}" destId="{6A99B28D-9733-4FEB-BAD3-82D5359F69A9}" srcOrd="0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C3F16D5-D904-4F1E-B590-D432CBA18D29}" type="doc">
      <dgm:prSet loTypeId="urn:microsoft.com/office/officeart/2005/8/layout/cycle5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A1B7526-569A-488E-96BA-FDE4659E1685}">
      <dgm:prSet phldrT="[Text]"/>
      <dgm:spPr/>
      <dgm:t>
        <a:bodyPr/>
        <a:lstStyle/>
        <a:p>
          <a:r>
            <a:rPr lang="en-GB" altLang="en-US" dirty="0" smtClean="0">
              <a:solidFill>
                <a:schemeClr val="bg1"/>
              </a:solidFill>
            </a:rPr>
            <a:t>Unconscious incompetence – you don’t know what you don’t know</a:t>
          </a:r>
          <a:endParaRPr lang="en-US" dirty="0">
            <a:solidFill>
              <a:schemeClr val="bg1"/>
            </a:solidFill>
          </a:endParaRPr>
        </a:p>
      </dgm:t>
    </dgm:pt>
    <dgm:pt modelId="{9E90332D-4E15-43B2-AF31-521BD3462F58}" type="parTrans" cxnId="{81B65685-EC39-4700-83AB-E0BC9ECA0375}">
      <dgm:prSet/>
      <dgm:spPr/>
      <dgm:t>
        <a:bodyPr/>
        <a:lstStyle/>
        <a:p>
          <a:endParaRPr lang="en-US">
            <a:solidFill>
              <a:schemeClr val="bg1"/>
            </a:solidFill>
          </a:endParaRPr>
        </a:p>
      </dgm:t>
    </dgm:pt>
    <dgm:pt modelId="{47E07E49-4FC2-4D67-905D-4FAEFD617DB0}" type="sibTrans" cxnId="{81B65685-EC39-4700-83AB-E0BC9ECA0375}">
      <dgm:prSet/>
      <dgm:spPr/>
      <dgm:t>
        <a:bodyPr/>
        <a:lstStyle/>
        <a:p>
          <a:endParaRPr lang="en-US">
            <a:solidFill>
              <a:schemeClr val="bg1"/>
            </a:solidFill>
          </a:endParaRPr>
        </a:p>
      </dgm:t>
    </dgm:pt>
    <dgm:pt modelId="{373E6E3C-63C4-4952-8E29-270F858A7299}">
      <dgm:prSet/>
      <dgm:spPr/>
      <dgm:t>
        <a:bodyPr/>
        <a:lstStyle/>
        <a:p>
          <a:r>
            <a:rPr lang="en-GB" altLang="en-US" smtClean="0">
              <a:solidFill>
                <a:schemeClr val="bg1"/>
              </a:solidFill>
            </a:rPr>
            <a:t>Conscious incompetence – you know what you don’t know</a:t>
          </a:r>
          <a:endParaRPr lang="en-GB" altLang="en-US" dirty="0">
            <a:solidFill>
              <a:schemeClr val="bg1"/>
            </a:solidFill>
          </a:endParaRPr>
        </a:p>
      </dgm:t>
    </dgm:pt>
    <dgm:pt modelId="{66BAFDD0-A1D9-49E2-9CDC-02402AA25D6B}" type="parTrans" cxnId="{02F54807-51AB-41DB-9246-BAAC40B41E19}">
      <dgm:prSet/>
      <dgm:spPr/>
      <dgm:t>
        <a:bodyPr/>
        <a:lstStyle/>
        <a:p>
          <a:endParaRPr lang="en-US">
            <a:solidFill>
              <a:schemeClr val="bg1"/>
            </a:solidFill>
          </a:endParaRPr>
        </a:p>
      </dgm:t>
    </dgm:pt>
    <dgm:pt modelId="{47F1F58E-36BC-4C0D-846C-ACF158820A12}" type="sibTrans" cxnId="{02F54807-51AB-41DB-9246-BAAC40B41E19}">
      <dgm:prSet/>
      <dgm:spPr/>
      <dgm:t>
        <a:bodyPr/>
        <a:lstStyle/>
        <a:p>
          <a:endParaRPr lang="en-US">
            <a:solidFill>
              <a:schemeClr val="bg1"/>
            </a:solidFill>
          </a:endParaRPr>
        </a:p>
      </dgm:t>
    </dgm:pt>
    <dgm:pt modelId="{158EB04E-5CAB-48FF-895A-4E907A5A20FD}">
      <dgm:prSet/>
      <dgm:spPr/>
      <dgm:t>
        <a:bodyPr/>
        <a:lstStyle/>
        <a:p>
          <a:r>
            <a:rPr lang="en-GB" altLang="en-US" smtClean="0">
              <a:solidFill>
                <a:schemeClr val="bg1"/>
              </a:solidFill>
            </a:rPr>
            <a:t>Conscious competence – you know what you know</a:t>
          </a:r>
          <a:endParaRPr lang="en-GB" altLang="en-US" dirty="0">
            <a:solidFill>
              <a:schemeClr val="bg1"/>
            </a:solidFill>
          </a:endParaRPr>
        </a:p>
      </dgm:t>
    </dgm:pt>
    <dgm:pt modelId="{19A811DE-8D83-4CEF-879A-5CE7056F3DD6}" type="parTrans" cxnId="{6504EEA9-3A85-4870-AD10-11E30D6188A4}">
      <dgm:prSet/>
      <dgm:spPr/>
      <dgm:t>
        <a:bodyPr/>
        <a:lstStyle/>
        <a:p>
          <a:endParaRPr lang="en-US">
            <a:solidFill>
              <a:schemeClr val="bg1"/>
            </a:solidFill>
          </a:endParaRPr>
        </a:p>
      </dgm:t>
    </dgm:pt>
    <dgm:pt modelId="{F0A7E3CA-FE80-4C71-A1E6-87AAB85D0012}" type="sibTrans" cxnId="{6504EEA9-3A85-4870-AD10-11E30D6188A4}">
      <dgm:prSet/>
      <dgm:spPr/>
      <dgm:t>
        <a:bodyPr/>
        <a:lstStyle/>
        <a:p>
          <a:endParaRPr lang="en-US">
            <a:solidFill>
              <a:schemeClr val="bg1"/>
            </a:solidFill>
          </a:endParaRPr>
        </a:p>
      </dgm:t>
    </dgm:pt>
    <dgm:pt modelId="{02CBB118-CB80-47B4-A395-F82A5A8F1087}">
      <dgm:prSet/>
      <dgm:spPr/>
      <dgm:t>
        <a:bodyPr/>
        <a:lstStyle/>
        <a:p>
          <a:r>
            <a:rPr lang="en-GB" altLang="en-US" smtClean="0">
              <a:solidFill>
                <a:schemeClr val="bg1"/>
              </a:solidFill>
            </a:rPr>
            <a:t>Unconscious competence – you don’t know what you know</a:t>
          </a:r>
          <a:endParaRPr lang="en-US" altLang="en-US" dirty="0">
            <a:solidFill>
              <a:schemeClr val="bg1"/>
            </a:solidFill>
          </a:endParaRPr>
        </a:p>
      </dgm:t>
    </dgm:pt>
    <dgm:pt modelId="{1D84734D-49EA-4A6B-A3BF-31E3A237274E}" type="parTrans" cxnId="{6801CFB9-DB24-4F86-BEBB-FF9F96F09F7B}">
      <dgm:prSet/>
      <dgm:spPr/>
      <dgm:t>
        <a:bodyPr/>
        <a:lstStyle/>
        <a:p>
          <a:endParaRPr lang="en-US">
            <a:solidFill>
              <a:schemeClr val="bg1"/>
            </a:solidFill>
          </a:endParaRPr>
        </a:p>
      </dgm:t>
    </dgm:pt>
    <dgm:pt modelId="{F9329822-EF57-44E7-9E11-0F2360509B7F}" type="sibTrans" cxnId="{6801CFB9-DB24-4F86-BEBB-FF9F96F09F7B}">
      <dgm:prSet/>
      <dgm:spPr/>
      <dgm:t>
        <a:bodyPr/>
        <a:lstStyle/>
        <a:p>
          <a:endParaRPr lang="en-US">
            <a:solidFill>
              <a:schemeClr val="bg1"/>
            </a:solidFill>
          </a:endParaRPr>
        </a:p>
      </dgm:t>
    </dgm:pt>
    <dgm:pt modelId="{3181EE4F-A625-4514-B0F0-CB5C6D1D2653}" type="pres">
      <dgm:prSet presAssocID="{3C3F16D5-D904-4F1E-B590-D432CBA18D29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42C4C097-34A4-4C91-87D8-15B3AEE566A2}" type="pres">
      <dgm:prSet presAssocID="{8A1B7526-569A-488E-96BA-FDE4659E1685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3EF173E-8545-414D-BF30-9DEB325CCEFF}" type="pres">
      <dgm:prSet presAssocID="{8A1B7526-569A-488E-96BA-FDE4659E1685}" presName="spNode" presStyleCnt="0"/>
      <dgm:spPr/>
    </dgm:pt>
    <dgm:pt modelId="{F368C3C4-6E29-44DD-B82A-77F0B3675C28}" type="pres">
      <dgm:prSet presAssocID="{47E07E49-4FC2-4D67-905D-4FAEFD617DB0}" presName="sibTrans" presStyleLbl="sibTrans1D1" presStyleIdx="0" presStyleCnt="4"/>
      <dgm:spPr/>
      <dgm:t>
        <a:bodyPr/>
        <a:lstStyle/>
        <a:p>
          <a:endParaRPr lang="en-US"/>
        </a:p>
      </dgm:t>
    </dgm:pt>
    <dgm:pt modelId="{A171BBCD-B15E-4AF5-97FC-175793450794}" type="pres">
      <dgm:prSet presAssocID="{373E6E3C-63C4-4952-8E29-270F858A7299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069D642-B52A-4EEE-8AED-6C7E7C87AF99}" type="pres">
      <dgm:prSet presAssocID="{373E6E3C-63C4-4952-8E29-270F858A7299}" presName="spNode" presStyleCnt="0"/>
      <dgm:spPr/>
    </dgm:pt>
    <dgm:pt modelId="{28B638A3-AA52-4F29-AF73-A0AE579F0B06}" type="pres">
      <dgm:prSet presAssocID="{47F1F58E-36BC-4C0D-846C-ACF158820A12}" presName="sibTrans" presStyleLbl="sibTrans1D1" presStyleIdx="1" presStyleCnt="4"/>
      <dgm:spPr/>
      <dgm:t>
        <a:bodyPr/>
        <a:lstStyle/>
        <a:p>
          <a:endParaRPr lang="en-US"/>
        </a:p>
      </dgm:t>
    </dgm:pt>
    <dgm:pt modelId="{596E4F6A-F900-4D58-BE35-FF35E0F888A7}" type="pres">
      <dgm:prSet presAssocID="{158EB04E-5CAB-48FF-895A-4E907A5A20FD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38C798D-0475-442D-B786-85E12444791B}" type="pres">
      <dgm:prSet presAssocID="{158EB04E-5CAB-48FF-895A-4E907A5A20FD}" presName="spNode" presStyleCnt="0"/>
      <dgm:spPr/>
    </dgm:pt>
    <dgm:pt modelId="{BD5E5430-7A0D-46FB-BEA9-7A4F18AE9B27}" type="pres">
      <dgm:prSet presAssocID="{F0A7E3CA-FE80-4C71-A1E6-87AAB85D0012}" presName="sibTrans" presStyleLbl="sibTrans1D1" presStyleIdx="2" presStyleCnt="4"/>
      <dgm:spPr/>
      <dgm:t>
        <a:bodyPr/>
        <a:lstStyle/>
        <a:p>
          <a:endParaRPr lang="en-US"/>
        </a:p>
      </dgm:t>
    </dgm:pt>
    <dgm:pt modelId="{A1B0DA13-4690-4C28-8032-4422D8898326}" type="pres">
      <dgm:prSet presAssocID="{02CBB118-CB80-47B4-A395-F82A5A8F1087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90E42AF-307B-4469-BD8E-18D291CBCAE8}" type="pres">
      <dgm:prSet presAssocID="{02CBB118-CB80-47B4-A395-F82A5A8F1087}" presName="spNode" presStyleCnt="0"/>
      <dgm:spPr/>
    </dgm:pt>
    <dgm:pt modelId="{244C8D23-E14D-43F5-AD07-86BECD8C18E6}" type="pres">
      <dgm:prSet presAssocID="{F9329822-EF57-44E7-9E11-0F2360509B7F}" presName="sibTrans" presStyleLbl="sibTrans1D1" presStyleIdx="3" presStyleCnt="4"/>
      <dgm:spPr/>
      <dgm:t>
        <a:bodyPr/>
        <a:lstStyle/>
        <a:p>
          <a:endParaRPr lang="en-US"/>
        </a:p>
      </dgm:t>
    </dgm:pt>
  </dgm:ptLst>
  <dgm:cxnLst>
    <dgm:cxn modelId="{81B65685-EC39-4700-83AB-E0BC9ECA0375}" srcId="{3C3F16D5-D904-4F1E-B590-D432CBA18D29}" destId="{8A1B7526-569A-488E-96BA-FDE4659E1685}" srcOrd="0" destOrd="0" parTransId="{9E90332D-4E15-43B2-AF31-521BD3462F58}" sibTransId="{47E07E49-4FC2-4D67-905D-4FAEFD617DB0}"/>
    <dgm:cxn modelId="{937DA744-50AD-4074-BEE9-133604F60CBD}" type="presOf" srcId="{F0A7E3CA-FE80-4C71-A1E6-87AAB85D0012}" destId="{BD5E5430-7A0D-46FB-BEA9-7A4F18AE9B27}" srcOrd="0" destOrd="0" presId="urn:microsoft.com/office/officeart/2005/8/layout/cycle5"/>
    <dgm:cxn modelId="{E296AD38-780D-4C3B-8F2E-DA7ADA06FF95}" type="presOf" srcId="{F9329822-EF57-44E7-9E11-0F2360509B7F}" destId="{244C8D23-E14D-43F5-AD07-86BECD8C18E6}" srcOrd="0" destOrd="0" presId="urn:microsoft.com/office/officeart/2005/8/layout/cycle5"/>
    <dgm:cxn modelId="{02F54807-51AB-41DB-9246-BAAC40B41E19}" srcId="{3C3F16D5-D904-4F1E-B590-D432CBA18D29}" destId="{373E6E3C-63C4-4952-8E29-270F858A7299}" srcOrd="1" destOrd="0" parTransId="{66BAFDD0-A1D9-49E2-9CDC-02402AA25D6B}" sibTransId="{47F1F58E-36BC-4C0D-846C-ACF158820A12}"/>
    <dgm:cxn modelId="{BB2A0A45-CC12-4C43-B1B6-CEE31E5E47EF}" type="presOf" srcId="{373E6E3C-63C4-4952-8E29-270F858A7299}" destId="{A171BBCD-B15E-4AF5-97FC-175793450794}" srcOrd="0" destOrd="0" presId="urn:microsoft.com/office/officeart/2005/8/layout/cycle5"/>
    <dgm:cxn modelId="{91BA007F-8E7E-4C7E-AA28-AFBF88FBEF54}" type="presOf" srcId="{8A1B7526-569A-488E-96BA-FDE4659E1685}" destId="{42C4C097-34A4-4C91-87D8-15B3AEE566A2}" srcOrd="0" destOrd="0" presId="urn:microsoft.com/office/officeart/2005/8/layout/cycle5"/>
    <dgm:cxn modelId="{F6F7C83F-E6A6-468F-82F1-71A5D0D014BD}" type="presOf" srcId="{158EB04E-5CAB-48FF-895A-4E907A5A20FD}" destId="{596E4F6A-F900-4D58-BE35-FF35E0F888A7}" srcOrd="0" destOrd="0" presId="urn:microsoft.com/office/officeart/2005/8/layout/cycle5"/>
    <dgm:cxn modelId="{6801CFB9-DB24-4F86-BEBB-FF9F96F09F7B}" srcId="{3C3F16D5-D904-4F1E-B590-D432CBA18D29}" destId="{02CBB118-CB80-47B4-A395-F82A5A8F1087}" srcOrd="3" destOrd="0" parTransId="{1D84734D-49EA-4A6B-A3BF-31E3A237274E}" sibTransId="{F9329822-EF57-44E7-9E11-0F2360509B7F}"/>
    <dgm:cxn modelId="{6504EEA9-3A85-4870-AD10-11E30D6188A4}" srcId="{3C3F16D5-D904-4F1E-B590-D432CBA18D29}" destId="{158EB04E-5CAB-48FF-895A-4E907A5A20FD}" srcOrd="2" destOrd="0" parTransId="{19A811DE-8D83-4CEF-879A-5CE7056F3DD6}" sibTransId="{F0A7E3CA-FE80-4C71-A1E6-87AAB85D0012}"/>
    <dgm:cxn modelId="{23A10EA3-D205-4224-B7BD-013647D76773}" type="presOf" srcId="{47F1F58E-36BC-4C0D-846C-ACF158820A12}" destId="{28B638A3-AA52-4F29-AF73-A0AE579F0B06}" srcOrd="0" destOrd="0" presId="urn:microsoft.com/office/officeart/2005/8/layout/cycle5"/>
    <dgm:cxn modelId="{C786BF59-FFE3-42EB-8BB3-F4CDBB920C83}" type="presOf" srcId="{02CBB118-CB80-47B4-A395-F82A5A8F1087}" destId="{A1B0DA13-4690-4C28-8032-4422D8898326}" srcOrd="0" destOrd="0" presId="urn:microsoft.com/office/officeart/2005/8/layout/cycle5"/>
    <dgm:cxn modelId="{8EDE166D-0E51-412C-90D0-710372F49608}" type="presOf" srcId="{47E07E49-4FC2-4D67-905D-4FAEFD617DB0}" destId="{F368C3C4-6E29-44DD-B82A-77F0B3675C28}" srcOrd="0" destOrd="0" presId="urn:microsoft.com/office/officeart/2005/8/layout/cycle5"/>
    <dgm:cxn modelId="{8BC823CB-2CF8-4280-8271-C3C8E79635FB}" type="presOf" srcId="{3C3F16D5-D904-4F1E-B590-D432CBA18D29}" destId="{3181EE4F-A625-4514-B0F0-CB5C6D1D2653}" srcOrd="0" destOrd="0" presId="urn:microsoft.com/office/officeart/2005/8/layout/cycle5"/>
    <dgm:cxn modelId="{72B0EE1B-E474-40D0-90C2-81764D57E786}" type="presParOf" srcId="{3181EE4F-A625-4514-B0F0-CB5C6D1D2653}" destId="{42C4C097-34A4-4C91-87D8-15B3AEE566A2}" srcOrd="0" destOrd="0" presId="urn:microsoft.com/office/officeart/2005/8/layout/cycle5"/>
    <dgm:cxn modelId="{4BE62BEB-1755-418E-84BF-469FB229B64D}" type="presParOf" srcId="{3181EE4F-A625-4514-B0F0-CB5C6D1D2653}" destId="{43EF173E-8545-414D-BF30-9DEB325CCEFF}" srcOrd="1" destOrd="0" presId="urn:microsoft.com/office/officeart/2005/8/layout/cycle5"/>
    <dgm:cxn modelId="{1483067E-DD45-4A27-8EB7-5EDFC144E431}" type="presParOf" srcId="{3181EE4F-A625-4514-B0F0-CB5C6D1D2653}" destId="{F368C3C4-6E29-44DD-B82A-77F0B3675C28}" srcOrd="2" destOrd="0" presId="urn:microsoft.com/office/officeart/2005/8/layout/cycle5"/>
    <dgm:cxn modelId="{DC83B4F6-2D2B-487D-8E1F-8EFF9301EF8A}" type="presParOf" srcId="{3181EE4F-A625-4514-B0F0-CB5C6D1D2653}" destId="{A171BBCD-B15E-4AF5-97FC-175793450794}" srcOrd="3" destOrd="0" presId="urn:microsoft.com/office/officeart/2005/8/layout/cycle5"/>
    <dgm:cxn modelId="{240754A3-1BA6-4A7C-AD92-AF0590A98EAE}" type="presParOf" srcId="{3181EE4F-A625-4514-B0F0-CB5C6D1D2653}" destId="{7069D642-B52A-4EEE-8AED-6C7E7C87AF99}" srcOrd="4" destOrd="0" presId="urn:microsoft.com/office/officeart/2005/8/layout/cycle5"/>
    <dgm:cxn modelId="{31FAFCB8-2CAD-4E3E-B8DB-3515C39F10D7}" type="presParOf" srcId="{3181EE4F-A625-4514-B0F0-CB5C6D1D2653}" destId="{28B638A3-AA52-4F29-AF73-A0AE579F0B06}" srcOrd="5" destOrd="0" presId="urn:microsoft.com/office/officeart/2005/8/layout/cycle5"/>
    <dgm:cxn modelId="{3C33E802-7CD2-4FBF-BC46-7EC83BDDEBB7}" type="presParOf" srcId="{3181EE4F-A625-4514-B0F0-CB5C6D1D2653}" destId="{596E4F6A-F900-4D58-BE35-FF35E0F888A7}" srcOrd="6" destOrd="0" presId="urn:microsoft.com/office/officeart/2005/8/layout/cycle5"/>
    <dgm:cxn modelId="{04A77E82-1861-4DC9-8750-9033880DA5D7}" type="presParOf" srcId="{3181EE4F-A625-4514-B0F0-CB5C6D1D2653}" destId="{738C798D-0475-442D-B786-85E12444791B}" srcOrd="7" destOrd="0" presId="urn:microsoft.com/office/officeart/2005/8/layout/cycle5"/>
    <dgm:cxn modelId="{F1510606-59CE-4229-AFD4-847349F62A90}" type="presParOf" srcId="{3181EE4F-A625-4514-B0F0-CB5C6D1D2653}" destId="{BD5E5430-7A0D-46FB-BEA9-7A4F18AE9B27}" srcOrd="8" destOrd="0" presId="urn:microsoft.com/office/officeart/2005/8/layout/cycle5"/>
    <dgm:cxn modelId="{86A98E24-E817-41B0-84F5-91B9F255212A}" type="presParOf" srcId="{3181EE4F-A625-4514-B0F0-CB5C6D1D2653}" destId="{A1B0DA13-4690-4C28-8032-4422D8898326}" srcOrd="9" destOrd="0" presId="urn:microsoft.com/office/officeart/2005/8/layout/cycle5"/>
    <dgm:cxn modelId="{2FD3FF4A-E9DF-4B30-81EE-DFAE545FC0AD}" type="presParOf" srcId="{3181EE4F-A625-4514-B0F0-CB5C6D1D2653}" destId="{C90E42AF-307B-4469-BD8E-18D291CBCAE8}" srcOrd="10" destOrd="0" presId="urn:microsoft.com/office/officeart/2005/8/layout/cycle5"/>
    <dgm:cxn modelId="{755A1489-D836-4C41-B029-6524B0A15A61}" type="presParOf" srcId="{3181EE4F-A625-4514-B0F0-CB5C6D1D2653}" destId="{244C8D23-E14D-43F5-AD07-86BECD8C18E6}" srcOrd="11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C4C097-34A4-4C91-87D8-15B3AEE566A2}">
      <dsp:nvSpPr>
        <dsp:cNvPr id="0" name=""/>
        <dsp:cNvSpPr/>
      </dsp:nvSpPr>
      <dsp:spPr>
        <a:xfrm>
          <a:off x="3095624" y="232"/>
          <a:ext cx="1936750" cy="125888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altLang="en-US" sz="1500" kern="1200" dirty="0" smtClean="0">
              <a:solidFill>
                <a:schemeClr val="bg1"/>
              </a:solidFill>
            </a:rPr>
            <a:t>Unconscious incompetence – you don’t know what you don’t know</a:t>
          </a:r>
          <a:endParaRPr lang="en-US" sz="1500" kern="1200" dirty="0">
            <a:solidFill>
              <a:schemeClr val="bg1"/>
            </a:solidFill>
          </a:endParaRPr>
        </a:p>
      </dsp:txBody>
      <dsp:txXfrm>
        <a:off x="3157078" y="61686"/>
        <a:ext cx="1813842" cy="1135979"/>
      </dsp:txXfrm>
    </dsp:sp>
    <dsp:sp modelId="{F368C3C4-6E29-44DD-B82A-77F0B3675C28}">
      <dsp:nvSpPr>
        <dsp:cNvPr id="0" name=""/>
        <dsp:cNvSpPr/>
      </dsp:nvSpPr>
      <dsp:spPr>
        <a:xfrm>
          <a:off x="1984342" y="629676"/>
          <a:ext cx="4159314" cy="4159314"/>
        </a:xfrm>
        <a:custGeom>
          <a:avLst/>
          <a:gdLst/>
          <a:ahLst/>
          <a:cxnLst/>
          <a:rect l="0" t="0" r="0" b="0"/>
          <a:pathLst>
            <a:path>
              <a:moveTo>
                <a:pt x="3315338" y="406915"/>
              </a:moveTo>
              <a:arcTo wR="2079657" hR="2079657" stAng="18387232" swAng="1633569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171BBCD-B15E-4AF5-97FC-175793450794}">
      <dsp:nvSpPr>
        <dsp:cNvPr id="0" name=""/>
        <dsp:cNvSpPr/>
      </dsp:nvSpPr>
      <dsp:spPr>
        <a:xfrm>
          <a:off x="5175282" y="2079889"/>
          <a:ext cx="1936750" cy="125888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altLang="en-US" sz="1500" kern="1200" smtClean="0">
              <a:solidFill>
                <a:schemeClr val="bg1"/>
              </a:solidFill>
            </a:rPr>
            <a:t>Conscious incompetence – you know what you don’t know</a:t>
          </a:r>
          <a:endParaRPr lang="en-GB" altLang="en-US" sz="1500" kern="1200" dirty="0">
            <a:solidFill>
              <a:schemeClr val="bg1"/>
            </a:solidFill>
          </a:endParaRPr>
        </a:p>
      </dsp:txBody>
      <dsp:txXfrm>
        <a:off x="5236736" y="2141343"/>
        <a:ext cx="1813842" cy="1135979"/>
      </dsp:txXfrm>
    </dsp:sp>
    <dsp:sp modelId="{28B638A3-AA52-4F29-AF73-A0AE579F0B06}">
      <dsp:nvSpPr>
        <dsp:cNvPr id="0" name=""/>
        <dsp:cNvSpPr/>
      </dsp:nvSpPr>
      <dsp:spPr>
        <a:xfrm>
          <a:off x="1984342" y="629676"/>
          <a:ext cx="4159314" cy="4159314"/>
        </a:xfrm>
        <a:custGeom>
          <a:avLst/>
          <a:gdLst/>
          <a:ahLst/>
          <a:cxnLst/>
          <a:rect l="0" t="0" r="0" b="0"/>
          <a:pathLst>
            <a:path>
              <a:moveTo>
                <a:pt x="3943720" y="3001743"/>
              </a:moveTo>
              <a:arcTo wR="2079657" hR="2079657" stAng="1579199" swAng="1633569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96E4F6A-F900-4D58-BE35-FF35E0F888A7}">
      <dsp:nvSpPr>
        <dsp:cNvPr id="0" name=""/>
        <dsp:cNvSpPr/>
      </dsp:nvSpPr>
      <dsp:spPr>
        <a:xfrm>
          <a:off x="3095625" y="4159546"/>
          <a:ext cx="1936750" cy="125888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altLang="en-US" sz="1500" kern="1200" smtClean="0">
              <a:solidFill>
                <a:schemeClr val="bg1"/>
              </a:solidFill>
            </a:rPr>
            <a:t>Conscious competence – you know what you know</a:t>
          </a:r>
          <a:endParaRPr lang="en-GB" altLang="en-US" sz="1500" kern="1200" dirty="0">
            <a:solidFill>
              <a:schemeClr val="bg1"/>
            </a:solidFill>
          </a:endParaRPr>
        </a:p>
      </dsp:txBody>
      <dsp:txXfrm>
        <a:off x="3157079" y="4221000"/>
        <a:ext cx="1813842" cy="1135979"/>
      </dsp:txXfrm>
    </dsp:sp>
    <dsp:sp modelId="{BD5E5430-7A0D-46FB-BEA9-7A4F18AE9B27}">
      <dsp:nvSpPr>
        <dsp:cNvPr id="0" name=""/>
        <dsp:cNvSpPr/>
      </dsp:nvSpPr>
      <dsp:spPr>
        <a:xfrm>
          <a:off x="1984342" y="629676"/>
          <a:ext cx="4159314" cy="4159314"/>
        </a:xfrm>
        <a:custGeom>
          <a:avLst/>
          <a:gdLst/>
          <a:ahLst/>
          <a:cxnLst/>
          <a:rect l="0" t="0" r="0" b="0"/>
          <a:pathLst>
            <a:path>
              <a:moveTo>
                <a:pt x="843976" y="3752399"/>
              </a:moveTo>
              <a:arcTo wR="2079657" hR="2079657" stAng="7587232" swAng="1633569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1B0DA13-4690-4C28-8032-4422D8898326}">
      <dsp:nvSpPr>
        <dsp:cNvPr id="0" name=""/>
        <dsp:cNvSpPr/>
      </dsp:nvSpPr>
      <dsp:spPr>
        <a:xfrm>
          <a:off x="1015967" y="2079889"/>
          <a:ext cx="1936750" cy="125888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altLang="en-US" sz="1500" kern="1200" smtClean="0">
              <a:solidFill>
                <a:schemeClr val="bg1"/>
              </a:solidFill>
            </a:rPr>
            <a:t>Unconscious competence – you don’t know what you know</a:t>
          </a:r>
          <a:endParaRPr lang="en-US" altLang="en-US" sz="1500" kern="1200" dirty="0">
            <a:solidFill>
              <a:schemeClr val="bg1"/>
            </a:solidFill>
          </a:endParaRPr>
        </a:p>
      </dsp:txBody>
      <dsp:txXfrm>
        <a:off x="1077421" y="2141343"/>
        <a:ext cx="1813842" cy="1135979"/>
      </dsp:txXfrm>
    </dsp:sp>
    <dsp:sp modelId="{244C8D23-E14D-43F5-AD07-86BECD8C18E6}">
      <dsp:nvSpPr>
        <dsp:cNvPr id="0" name=""/>
        <dsp:cNvSpPr/>
      </dsp:nvSpPr>
      <dsp:spPr>
        <a:xfrm>
          <a:off x="1984342" y="629676"/>
          <a:ext cx="4159314" cy="4159314"/>
        </a:xfrm>
        <a:custGeom>
          <a:avLst/>
          <a:gdLst/>
          <a:ahLst/>
          <a:cxnLst/>
          <a:rect l="0" t="0" r="0" b="0"/>
          <a:pathLst>
            <a:path>
              <a:moveTo>
                <a:pt x="215594" y="1157570"/>
              </a:moveTo>
              <a:arcTo wR="2079657" hR="2079657" stAng="12379199" swAng="1633569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C4C097-34A4-4C91-87D8-15B3AEE566A2}">
      <dsp:nvSpPr>
        <dsp:cNvPr id="0" name=""/>
        <dsp:cNvSpPr/>
      </dsp:nvSpPr>
      <dsp:spPr>
        <a:xfrm>
          <a:off x="3095624" y="232"/>
          <a:ext cx="1936750" cy="125888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altLang="en-US" sz="1500" kern="1200" dirty="0" smtClean="0">
              <a:solidFill>
                <a:schemeClr val="bg1"/>
              </a:solidFill>
            </a:rPr>
            <a:t>Unconscious incompetence – you don’t know what you don’t know</a:t>
          </a:r>
          <a:endParaRPr lang="en-US" sz="1500" kern="1200" dirty="0">
            <a:solidFill>
              <a:schemeClr val="bg1"/>
            </a:solidFill>
          </a:endParaRPr>
        </a:p>
      </dsp:txBody>
      <dsp:txXfrm>
        <a:off x="3157078" y="61686"/>
        <a:ext cx="1813842" cy="1135979"/>
      </dsp:txXfrm>
    </dsp:sp>
    <dsp:sp modelId="{F368C3C4-6E29-44DD-B82A-77F0B3675C28}">
      <dsp:nvSpPr>
        <dsp:cNvPr id="0" name=""/>
        <dsp:cNvSpPr/>
      </dsp:nvSpPr>
      <dsp:spPr>
        <a:xfrm>
          <a:off x="1984342" y="629676"/>
          <a:ext cx="4159314" cy="4159314"/>
        </a:xfrm>
        <a:custGeom>
          <a:avLst/>
          <a:gdLst/>
          <a:ahLst/>
          <a:cxnLst/>
          <a:rect l="0" t="0" r="0" b="0"/>
          <a:pathLst>
            <a:path>
              <a:moveTo>
                <a:pt x="3315338" y="406915"/>
              </a:moveTo>
              <a:arcTo wR="2079657" hR="2079657" stAng="18387232" swAng="1633569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171BBCD-B15E-4AF5-97FC-175793450794}">
      <dsp:nvSpPr>
        <dsp:cNvPr id="0" name=""/>
        <dsp:cNvSpPr/>
      </dsp:nvSpPr>
      <dsp:spPr>
        <a:xfrm>
          <a:off x="5175282" y="2079889"/>
          <a:ext cx="1936750" cy="125888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altLang="en-US" sz="1500" kern="1200" smtClean="0">
              <a:solidFill>
                <a:schemeClr val="bg1"/>
              </a:solidFill>
            </a:rPr>
            <a:t>Conscious incompetence – you know what you don’t know</a:t>
          </a:r>
          <a:endParaRPr lang="en-GB" altLang="en-US" sz="1500" kern="1200" dirty="0">
            <a:solidFill>
              <a:schemeClr val="bg1"/>
            </a:solidFill>
          </a:endParaRPr>
        </a:p>
      </dsp:txBody>
      <dsp:txXfrm>
        <a:off x="5236736" y="2141343"/>
        <a:ext cx="1813842" cy="1135979"/>
      </dsp:txXfrm>
    </dsp:sp>
    <dsp:sp modelId="{28B638A3-AA52-4F29-AF73-A0AE579F0B06}">
      <dsp:nvSpPr>
        <dsp:cNvPr id="0" name=""/>
        <dsp:cNvSpPr/>
      </dsp:nvSpPr>
      <dsp:spPr>
        <a:xfrm>
          <a:off x="1984342" y="629676"/>
          <a:ext cx="4159314" cy="4159314"/>
        </a:xfrm>
        <a:custGeom>
          <a:avLst/>
          <a:gdLst/>
          <a:ahLst/>
          <a:cxnLst/>
          <a:rect l="0" t="0" r="0" b="0"/>
          <a:pathLst>
            <a:path>
              <a:moveTo>
                <a:pt x="3943720" y="3001743"/>
              </a:moveTo>
              <a:arcTo wR="2079657" hR="2079657" stAng="1579199" swAng="1633569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96E4F6A-F900-4D58-BE35-FF35E0F888A7}">
      <dsp:nvSpPr>
        <dsp:cNvPr id="0" name=""/>
        <dsp:cNvSpPr/>
      </dsp:nvSpPr>
      <dsp:spPr>
        <a:xfrm>
          <a:off x="3095625" y="4159546"/>
          <a:ext cx="1936750" cy="125888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altLang="en-US" sz="1500" kern="1200" smtClean="0">
              <a:solidFill>
                <a:schemeClr val="bg1"/>
              </a:solidFill>
            </a:rPr>
            <a:t>Conscious competence – you know what you know</a:t>
          </a:r>
          <a:endParaRPr lang="en-GB" altLang="en-US" sz="1500" kern="1200" dirty="0">
            <a:solidFill>
              <a:schemeClr val="bg1"/>
            </a:solidFill>
          </a:endParaRPr>
        </a:p>
      </dsp:txBody>
      <dsp:txXfrm>
        <a:off x="3157079" y="4221000"/>
        <a:ext cx="1813842" cy="1135979"/>
      </dsp:txXfrm>
    </dsp:sp>
    <dsp:sp modelId="{BD5E5430-7A0D-46FB-BEA9-7A4F18AE9B27}">
      <dsp:nvSpPr>
        <dsp:cNvPr id="0" name=""/>
        <dsp:cNvSpPr/>
      </dsp:nvSpPr>
      <dsp:spPr>
        <a:xfrm>
          <a:off x="1984342" y="629676"/>
          <a:ext cx="4159314" cy="4159314"/>
        </a:xfrm>
        <a:custGeom>
          <a:avLst/>
          <a:gdLst/>
          <a:ahLst/>
          <a:cxnLst/>
          <a:rect l="0" t="0" r="0" b="0"/>
          <a:pathLst>
            <a:path>
              <a:moveTo>
                <a:pt x="843976" y="3752399"/>
              </a:moveTo>
              <a:arcTo wR="2079657" hR="2079657" stAng="7587232" swAng="1633569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1B0DA13-4690-4C28-8032-4422D8898326}">
      <dsp:nvSpPr>
        <dsp:cNvPr id="0" name=""/>
        <dsp:cNvSpPr/>
      </dsp:nvSpPr>
      <dsp:spPr>
        <a:xfrm>
          <a:off x="1015967" y="2079889"/>
          <a:ext cx="1936750" cy="125888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altLang="en-US" sz="1500" kern="1200" smtClean="0">
              <a:solidFill>
                <a:schemeClr val="bg1"/>
              </a:solidFill>
            </a:rPr>
            <a:t>Unconscious competence – you don’t know what you know</a:t>
          </a:r>
          <a:endParaRPr lang="en-US" altLang="en-US" sz="1500" kern="1200" dirty="0">
            <a:solidFill>
              <a:schemeClr val="bg1"/>
            </a:solidFill>
          </a:endParaRPr>
        </a:p>
      </dsp:txBody>
      <dsp:txXfrm>
        <a:off x="1077421" y="2141343"/>
        <a:ext cx="1813842" cy="1135979"/>
      </dsp:txXfrm>
    </dsp:sp>
    <dsp:sp modelId="{244C8D23-E14D-43F5-AD07-86BECD8C18E6}">
      <dsp:nvSpPr>
        <dsp:cNvPr id="0" name=""/>
        <dsp:cNvSpPr/>
      </dsp:nvSpPr>
      <dsp:spPr>
        <a:xfrm>
          <a:off x="1984342" y="629676"/>
          <a:ext cx="4159314" cy="4159314"/>
        </a:xfrm>
        <a:custGeom>
          <a:avLst/>
          <a:gdLst/>
          <a:ahLst/>
          <a:cxnLst/>
          <a:rect l="0" t="0" r="0" b="0"/>
          <a:pathLst>
            <a:path>
              <a:moveTo>
                <a:pt x="215594" y="1157570"/>
              </a:moveTo>
              <a:arcTo wR="2079657" hR="2079657" stAng="12379199" swAng="1633569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D6733C7-C1D1-4FE0-8776-4F43ACB87760}" type="datetimeFigureOut">
              <a:rPr lang="en-GB" smtClean="0"/>
              <a:t>01/10/2019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B2ACE7-81C9-4406-AE6B-A038731F60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9671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Why is it</a:t>
            </a:r>
            <a:r>
              <a:rPr lang="en-GB" baseline="0" dirty="0"/>
              <a:t> important for people to learn and grow?</a:t>
            </a:r>
          </a:p>
          <a:p>
            <a:r>
              <a:rPr lang="en-GB" baseline="0" dirty="0"/>
              <a:t>What impact does this have on an organisation?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5091124-0407-4365-83FA-AF978F484C50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7293983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4275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US" altLang="en-US" smtClean="0"/>
              <a:t>From Knowles, M. S. et al (1984) </a:t>
            </a:r>
            <a:r>
              <a:rPr lang="en-US" altLang="en-US" i="1" smtClean="0"/>
              <a:t>Andragogy in Action. Applying modern principles of adult education</a:t>
            </a:r>
            <a:r>
              <a:rPr lang="en-US" altLang="en-US" smtClean="0"/>
              <a:t>, San Francisco: Jossey Bass. </a:t>
            </a:r>
          </a:p>
          <a:p>
            <a:r>
              <a:rPr lang="en-US" altLang="en-US" smtClean="0"/>
              <a:t>See also - Knowles, M. S. (1980) </a:t>
            </a:r>
            <a:r>
              <a:rPr lang="en-US" altLang="en-US" i="1" smtClean="0"/>
              <a:t>The Modern Practice of Adult Education, From pedagogy to andragogy</a:t>
            </a:r>
            <a:r>
              <a:rPr lang="en-US" altLang="en-US" smtClean="0"/>
              <a:t>. 2</a:t>
            </a:r>
            <a:r>
              <a:rPr lang="en-US" altLang="en-US" baseline="30000" smtClean="0"/>
              <a:t>nd</a:t>
            </a:r>
            <a:r>
              <a:rPr lang="en-US" altLang="en-US" smtClean="0"/>
              <a:t> edition</a:t>
            </a:r>
          </a:p>
          <a:p>
            <a:r>
              <a:rPr lang="en-US" altLang="en-US" smtClean="0"/>
              <a:t> Englewood Cliffs: Prentice Hall/Cambridge. 400 pages. </a:t>
            </a:r>
          </a:p>
        </p:txBody>
      </p:sp>
    </p:spTree>
    <p:extLst>
      <p:ext uri="{BB962C8B-B14F-4D97-AF65-F5344CB8AC3E}">
        <p14:creationId xmlns:p14="http://schemas.microsoft.com/office/powerpoint/2010/main" val="349686635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DE9390-4F4A-4A25-8BCF-3A25027C3DC2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68766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01/10/2019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41533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01/10/2019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54667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01/10/2019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34554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01/10/2019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33906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01/10/2019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28807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01/10/2019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48338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01/10/2019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47465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01/10/2019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18766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01/10/2019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93434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01/10/2019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94627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01/10/2019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45720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01/10/2019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363343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01/10/2019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83172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01/10/2019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36905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01/10/2019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253498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01/10/2019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104258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01/10/2019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365417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01/10/2019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895253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01/10/2019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026617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01/10/2019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844947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01/10/2019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424329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01/10/2019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11978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01/10/2019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3071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01/10/2019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45375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7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7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4.xml"/><Relationship Id="rId3" Type="http://schemas.openxmlformats.org/officeDocument/2006/relationships/diagramLayout" Target="../diagrams/layout3.xml"/><Relationship Id="rId7" Type="http://schemas.openxmlformats.org/officeDocument/2006/relationships/diagramData" Target="../diagrams/data4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7.xml"/><Relationship Id="rId6" Type="http://schemas.microsoft.com/office/2007/relationships/diagramDrawing" Target="../diagrams/drawing3.xml"/><Relationship Id="rId11" Type="http://schemas.microsoft.com/office/2007/relationships/diagramDrawing" Target="../diagrams/drawing4.xml"/><Relationship Id="rId5" Type="http://schemas.openxmlformats.org/officeDocument/2006/relationships/diagramColors" Target="../diagrams/colors3.xml"/><Relationship Id="rId10" Type="http://schemas.openxmlformats.org/officeDocument/2006/relationships/diagramColors" Target="../diagrams/colors4.xml"/><Relationship Id="rId4" Type="http://schemas.openxmlformats.org/officeDocument/2006/relationships/diagramQuickStyle" Target="../diagrams/quickStyle3.xml"/><Relationship Id="rId9" Type="http://schemas.openxmlformats.org/officeDocument/2006/relationships/diagramQuickStyle" Target="../diagrams/quickStyle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70235" y="1746421"/>
            <a:ext cx="10363200" cy="196884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Coaching and </a:t>
            </a:r>
            <a:r>
              <a:rPr lang="en-GB" dirty="0" smtClean="0">
                <a:solidFill>
                  <a:schemeClr val="bg1"/>
                </a:solidFill>
              </a:rPr>
              <a:t>Mentoring</a:t>
            </a:r>
            <a:br>
              <a:rPr lang="en-GB" dirty="0" smtClean="0">
                <a:solidFill>
                  <a:schemeClr val="bg1"/>
                </a:solidFill>
              </a:rPr>
            </a:br>
            <a:r>
              <a:rPr lang="en-GB" dirty="0" smtClean="0">
                <a:solidFill>
                  <a:schemeClr val="bg1"/>
                </a:solidFill>
              </a:rPr>
              <a:t>BMPF7016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303037" y="4666741"/>
            <a:ext cx="8444204" cy="528464"/>
          </a:xfrm>
        </p:spPr>
        <p:txBody>
          <a:bodyPr>
            <a:no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Presented by </a:t>
            </a:r>
            <a:r>
              <a:rPr lang="en-GB" sz="2000" dirty="0" smtClean="0">
                <a:solidFill>
                  <a:schemeClr val="bg1"/>
                </a:solidFill>
              </a:rPr>
              <a:t>Annette Fillery-Travis, Julie </a:t>
            </a:r>
            <a:r>
              <a:rPr lang="en-GB" sz="2000" dirty="0">
                <a:solidFill>
                  <a:schemeClr val="bg1"/>
                </a:solidFill>
              </a:rPr>
              <a:t>Crossman and Mair O’Connor</a:t>
            </a:r>
          </a:p>
        </p:txBody>
      </p:sp>
    </p:spTree>
    <p:extLst>
      <p:ext uri="{BB962C8B-B14F-4D97-AF65-F5344CB8AC3E}">
        <p14:creationId xmlns:p14="http://schemas.microsoft.com/office/powerpoint/2010/main" val="8622867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354975"/>
            <a:ext cx="10972800" cy="4663270"/>
          </a:xfrm>
        </p:spPr>
        <p:txBody>
          <a:bodyPr>
            <a:normAutofit/>
          </a:bodyPr>
          <a:lstStyle/>
          <a:p>
            <a:pPr lvl="0"/>
            <a:r>
              <a:rPr lang="en-GB" dirty="0"/>
              <a:t>To enable the student to critically analyse different coaching and mentoring theories, and to develop a deeper understanding of the issues involved in work-based coaching and mentoring processes and practice.</a:t>
            </a:r>
          </a:p>
          <a:p>
            <a:pPr lvl="0"/>
            <a:r>
              <a:rPr lang="en-GB" dirty="0"/>
              <a:t>To enable the student to plan, deliver, and critically evaluate a workplace coaching or mentoring programme in order to improve individual performance in the workplace.</a:t>
            </a:r>
          </a:p>
        </p:txBody>
      </p:sp>
    </p:spTree>
    <p:extLst>
      <p:ext uri="{BB962C8B-B14F-4D97-AF65-F5344CB8AC3E}">
        <p14:creationId xmlns:p14="http://schemas.microsoft.com/office/powerpoint/2010/main" val="42650233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781078"/>
          </a:xfrm>
        </p:spPr>
        <p:txBody>
          <a:bodyPr/>
          <a:lstStyle/>
          <a:p>
            <a:r>
              <a:rPr lang="en-GB" dirty="0" smtClean="0"/>
              <a:t>Learning Outcomes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155469"/>
            <a:ext cx="10972800" cy="5319975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By the end of the Course, participants should be able to :</a:t>
            </a:r>
          </a:p>
          <a:p>
            <a:pPr lvl="0"/>
            <a:r>
              <a:rPr lang="en-GB" dirty="0"/>
              <a:t>critically examine a range of underpinning theories and differing perspectives in relation to mentoring and coaching, and explore the issues that can arise from these;</a:t>
            </a:r>
          </a:p>
          <a:p>
            <a:pPr lvl="0"/>
            <a:r>
              <a:rPr lang="en-GB" dirty="0"/>
              <a:t>critically evaluate the relevance and value of a range of coaching or mentoring models, and identify a model that is appropriate for the needs and culture of their organisation;</a:t>
            </a:r>
          </a:p>
          <a:p>
            <a:pPr lvl="0"/>
            <a:r>
              <a:rPr lang="en-GB" dirty="0"/>
              <a:t>plan, implement and evaluate a coaching or mentoring programme appropriate for the organisation; </a:t>
            </a:r>
          </a:p>
          <a:p>
            <a:pPr lvl="0"/>
            <a:r>
              <a:rPr lang="en-GB" dirty="0"/>
              <a:t>critically reflect on their own coaching or mentoring performance in the workplace, identify areas for improvement, and produce a personal development plan.</a:t>
            </a:r>
          </a:p>
        </p:txBody>
      </p:sp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4889898" y="3572681"/>
            <a:ext cx="138564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68580" tIns="34290" rIns="68580" bIns="3429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35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568139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Who’s doing what?</a:t>
            </a:r>
            <a:endParaRPr lang="en-US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688632"/>
          </a:xfrm>
        </p:spPr>
        <p:txBody>
          <a:bodyPr>
            <a:normAutofit fontScale="85000" lnSpcReduction="1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On the job training, internal development programmes, and coaching by managers/peers are the most common  L and D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75% of organisations overall use coaching and mentoring, with 89% of public sector and large organisation doing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so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further 13% plan to begin </a:t>
            </a:r>
            <a:r>
              <a:rPr lang="en-GB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coaching/mentoring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65% of organisations anticipate a growth in coaching over next 2 years</a:t>
            </a:r>
          </a:p>
          <a:p>
            <a:pPr marL="0" indent="0">
              <a:buNone/>
            </a:pP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		 </a:t>
            </a:r>
            <a:r>
              <a:rPr lang="en-GB" sz="2400" dirty="0"/>
              <a:t>CIPD annual survey report Learning and Development 2015</a:t>
            </a:r>
            <a:endParaRPr lang="en-US" sz="24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712952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How effective is coaching and mentoring?</a:t>
            </a:r>
            <a:endParaRPr lang="en-US" sz="3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On-the-job training, in-house development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programmes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and coaching by line managers or peers were rated the most effective commonly-used L and D practices (47%, 34% and </a:t>
            </a:r>
            <a:r>
              <a:rPr lang="en-US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40%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respectively)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High-potential in-house development schemes, coaching, and mentoring and buddying schemes were rated the most effective talent management activities (35%, </a:t>
            </a:r>
            <a:r>
              <a:rPr lang="en-US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40%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en-US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30%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respectively</a:t>
            </a:r>
            <a:r>
              <a:rPr lang="en-US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4213116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views of L &amp; D professionals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Recent </a:t>
            </a:r>
            <a:r>
              <a:rPr lang="en-GB" dirty="0"/>
              <a:t>research by </a:t>
            </a:r>
            <a:r>
              <a:rPr lang="en-GB" dirty="0" smtClean="0"/>
              <a:t>CIPD (Towards Maturity) </a:t>
            </a:r>
            <a:r>
              <a:rPr lang="en-GB" dirty="0"/>
              <a:t>which shows that 96% of L&amp;D teams view coaching and mentoring as a priority</a:t>
            </a:r>
            <a:r>
              <a:rPr lang="en-GB" dirty="0" smtClean="0"/>
              <a:t>. The </a:t>
            </a:r>
            <a:r>
              <a:rPr lang="en-GB" dirty="0"/>
              <a:t>aims of workplace coaching can include:</a:t>
            </a:r>
          </a:p>
          <a:p>
            <a:pPr marL="0" indent="0">
              <a:buNone/>
            </a:pPr>
            <a:r>
              <a:rPr lang="en-GB" dirty="0" smtClean="0"/>
              <a:t>•  assisting </a:t>
            </a:r>
            <a:r>
              <a:rPr lang="en-GB" dirty="0"/>
              <a:t>performance management</a:t>
            </a:r>
          </a:p>
          <a:p>
            <a:r>
              <a:rPr lang="en-GB" dirty="0" smtClean="0"/>
              <a:t>preparing </a:t>
            </a:r>
            <a:r>
              <a:rPr lang="en-GB" dirty="0"/>
              <a:t>and supporting people through change</a:t>
            </a:r>
          </a:p>
          <a:p>
            <a:r>
              <a:rPr lang="en-GB" dirty="0" smtClean="0"/>
              <a:t>supporting </a:t>
            </a:r>
            <a:r>
              <a:rPr lang="en-GB" dirty="0"/>
              <a:t>learning and development.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70360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656387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The views of UK professional workers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047404"/>
            <a:ext cx="10972800" cy="4469829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 smtClean="0"/>
              <a:t>Recent research has found that coaching</a:t>
            </a:r>
            <a:r>
              <a:rPr lang="en-GB" dirty="0"/>
              <a:t> is integral to productivity and </a:t>
            </a:r>
            <a:r>
              <a:rPr lang="en-GB" dirty="0" smtClean="0"/>
              <a:t>performance: </a:t>
            </a:r>
            <a:endParaRPr lang="en-GB" dirty="0"/>
          </a:p>
          <a:p>
            <a:r>
              <a:rPr lang="en-GB" dirty="0" smtClean="0"/>
              <a:t>84</a:t>
            </a:r>
            <a:r>
              <a:rPr lang="en-GB" dirty="0"/>
              <a:t>% of workers </a:t>
            </a:r>
            <a:r>
              <a:rPr lang="en-GB" dirty="0" smtClean="0"/>
              <a:t>say </a:t>
            </a:r>
            <a:r>
              <a:rPr lang="en-GB" dirty="0"/>
              <a:t>that coaching should be part of every business’s management and development programme </a:t>
            </a:r>
            <a:endParaRPr lang="en-GB" dirty="0" smtClean="0"/>
          </a:p>
          <a:p>
            <a:r>
              <a:rPr lang="en-GB" dirty="0" smtClean="0"/>
              <a:t>79</a:t>
            </a:r>
            <a:r>
              <a:rPr lang="en-GB" dirty="0"/>
              <a:t>% of UK professionals say they consider coaching useful for adopting new technologies and ways of working</a:t>
            </a:r>
          </a:p>
          <a:p>
            <a:r>
              <a:rPr lang="en-GB" dirty="0" smtClean="0"/>
              <a:t>76</a:t>
            </a:r>
            <a:r>
              <a:rPr lang="en-GB" dirty="0"/>
              <a:t>% of employees believe coaching is helpful when going through periods of organisational </a:t>
            </a:r>
            <a:r>
              <a:rPr lang="en-GB" dirty="0" smtClean="0"/>
              <a:t>change</a:t>
            </a:r>
          </a:p>
          <a:p>
            <a:r>
              <a:rPr lang="en-GB" dirty="0" smtClean="0"/>
              <a:t>79</a:t>
            </a:r>
            <a:r>
              <a:rPr lang="en-GB" dirty="0"/>
              <a:t>% say it’s useful for adopting new technologies and ways of </a:t>
            </a:r>
            <a:r>
              <a:rPr lang="en-GB" dirty="0" smtClean="0"/>
              <a:t>working</a:t>
            </a:r>
          </a:p>
          <a:p>
            <a:r>
              <a:rPr lang="en-GB" dirty="0" smtClean="0"/>
              <a:t>64% </a:t>
            </a:r>
            <a:r>
              <a:rPr lang="en-GB" dirty="0"/>
              <a:t>of those surveyed say that coaching has already become important in facilitating intergenerational </a:t>
            </a:r>
            <a:r>
              <a:rPr lang="en-GB" dirty="0" smtClean="0"/>
              <a:t>working</a:t>
            </a:r>
          </a:p>
          <a:p>
            <a:pPr marL="0" indent="0">
              <a:buNone/>
            </a:pPr>
            <a:r>
              <a:rPr lang="en-GB" i="1" dirty="0" smtClean="0"/>
              <a:t>						City </a:t>
            </a:r>
            <a:r>
              <a:rPr lang="en-GB" i="1" dirty="0"/>
              <a:t>&amp; Guilds Group November </a:t>
            </a:r>
            <a:r>
              <a:rPr lang="en-GB" i="1" dirty="0" smtClean="0"/>
              <a:t>2018</a:t>
            </a:r>
            <a:endParaRPr lang="en-GB" i="1" dirty="0"/>
          </a:p>
          <a:p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8556024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dirty="0"/>
              <a:t>Standard/traditional definitions</a:t>
            </a:r>
            <a:endParaRPr lang="en-US" altLang="en-US" dirty="0"/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609600" y="1417638"/>
            <a:ext cx="10972800" cy="4099595"/>
          </a:xfrm>
        </p:spPr>
        <p:txBody>
          <a:bodyPr>
            <a:normAutofit fontScale="92500"/>
          </a:bodyPr>
          <a:lstStyle/>
          <a:p>
            <a:pPr>
              <a:buSzPct val="125000"/>
              <a:buFont typeface="Wingdings" panose="05000000000000000000" pitchFamily="2" charset="2"/>
              <a:buChar char="§"/>
            </a:pPr>
            <a:r>
              <a:rPr lang="en-GB" altLang="en-US" b="1" dirty="0" smtClean="0"/>
              <a:t>Coaching</a:t>
            </a:r>
            <a:r>
              <a:rPr lang="en-GB" altLang="en-US" dirty="0"/>
              <a:t>:	</a:t>
            </a:r>
            <a:r>
              <a:rPr lang="en-US" altLang="en-US" dirty="0" smtClean="0"/>
              <a:t>an </a:t>
            </a:r>
            <a:r>
              <a:rPr lang="en-US" altLang="en-US" dirty="0"/>
              <a:t>inexperienced person is put under the guidance of an experienced person to learn how to do the job. </a:t>
            </a:r>
            <a:endParaRPr lang="en-US" altLang="en-US" dirty="0" smtClean="0"/>
          </a:p>
          <a:p>
            <a:pPr>
              <a:buSzPct val="125000"/>
              <a:buFont typeface="Wingdings" panose="05000000000000000000" pitchFamily="2" charset="2"/>
              <a:buChar char="§"/>
            </a:pPr>
            <a:endParaRPr lang="en-US" altLang="en-US" dirty="0"/>
          </a:p>
          <a:p>
            <a:pPr>
              <a:buSzPct val="125000"/>
              <a:buFont typeface="Wingdings" panose="05000000000000000000" pitchFamily="2" charset="2"/>
              <a:buChar char="§"/>
            </a:pPr>
            <a:r>
              <a:rPr lang="en-US" altLang="en-US" b="1" dirty="0"/>
              <a:t>Mentoring:</a:t>
            </a:r>
            <a:r>
              <a:rPr lang="en-US" altLang="en-US" dirty="0"/>
              <a:t>	a relationship in which a more experienced colleague uses their greater knowledge and understanding of the work or workplace to support the development of a more junior or inexperienced member of staff</a:t>
            </a:r>
            <a:r>
              <a:rPr lang="en-US" altLang="en-US" sz="2400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2099673753"/>
      </p:ext>
    </p:extLst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274638"/>
            <a:ext cx="10972800" cy="754062"/>
          </a:xfrm>
        </p:spPr>
        <p:txBody>
          <a:bodyPr>
            <a:normAutofit fontScale="90000"/>
          </a:bodyPr>
          <a:lstStyle/>
          <a:p>
            <a:r>
              <a:rPr lang="en-GB" altLang="en-US" dirty="0" smtClean="0"/>
              <a:t>Contemporary </a:t>
            </a:r>
            <a:r>
              <a:rPr lang="en-GB" altLang="en-US" dirty="0"/>
              <a:t>definitions </a:t>
            </a:r>
            <a:endParaRPr lang="en-US" altLang="en-US" dirty="0"/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>
          <a:xfrm>
            <a:off x="609600" y="1028700"/>
            <a:ext cx="10972800" cy="5306786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US" altLang="en-US" dirty="0" smtClean="0"/>
              <a:t>Coaching:    “A </a:t>
            </a:r>
            <a:r>
              <a:rPr lang="en-US" altLang="en-US" dirty="0"/>
              <a:t>process that enables learning and development to occur and thus performance to improve” </a:t>
            </a:r>
            <a:r>
              <a:rPr lang="en-US" altLang="en-US" sz="2400" i="1" dirty="0"/>
              <a:t>	Eric </a:t>
            </a:r>
            <a:r>
              <a:rPr lang="en-US" altLang="en-US" sz="2400" i="1" dirty="0" err="1"/>
              <a:t>Parsloe</a:t>
            </a:r>
            <a:endParaRPr lang="en-US" altLang="en-US" sz="2400" i="1" dirty="0"/>
          </a:p>
          <a:p>
            <a:endParaRPr lang="en-US" altLang="en-US" sz="2400" i="1" dirty="0"/>
          </a:p>
          <a:p>
            <a:pPr marL="0" indent="0">
              <a:buNone/>
            </a:pPr>
            <a:r>
              <a:rPr lang="en-GB" altLang="en-US" dirty="0" smtClean="0"/>
              <a:t>Coaching </a:t>
            </a:r>
            <a:r>
              <a:rPr lang="en-GB" altLang="en-US" dirty="0"/>
              <a:t>could be seen as a human development process </a:t>
            </a:r>
            <a:r>
              <a:rPr lang="en-GB" altLang="en-US" dirty="0" smtClean="0"/>
              <a:t>that involves </a:t>
            </a:r>
            <a:r>
              <a:rPr lang="en-GB" altLang="en-US" dirty="0"/>
              <a:t>structured, focused interaction and the use of </a:t>
            </a:r>
            <a:r>
              <a:rPr lang="en-GB" altLang="en-US" dirty="0" smtClean="0"/>
              <a:t>appropriate strategies</a:t>
            </a:r>
            <a:r>
              <a:rPr lang="en-GB" altLang="en-US" dirty="0"/>
              <a:t>, tools and techniques to promote desirable </a:t>
            </a:r>
            <a:r>
              <a:rPr lang="en-GB" altLang="en-US" dirty="0" smtClean="0"/>
              <a:t>and sustainable </a:t>
            </a:r>
            <a:r>
              <a:rPr lang="en-GB" altLang="en-US" dirty="0"/>
              <a:t>change for the benefit of the </a:t>
            </a:r>
            <a:r>
              <a:rPr lang="en-GB" altLang="en-US" dirty="0" err="1"/>
              <a:t>coachee</a:t>
            </a:r>
            <a:r>
              <a:rPr lang="en-GB" altLang="en-US" dirty="0"/>
              <a:t> and potentially </a:t>
            </a:r>
            <a:r>
              <a:rPr lang="en-GB" altLang="en-US" dirty="0" smtClean="0"/>
              <a:t>for  other </a:t>
            </a:r>
            <a:r>
              <a:rPr lang="en-GB" altLang="en-US" dirty="0"/>
              <a:t>stakeholders” </a:t>
            </a:r>
            <a:endParaRPr lang="en-GB" altLang="en-US" dirty="0" smtClean="0"/>
          </a:p>
          <a:p>
            <a:pPr marL="0" indent="0">
              <a:buNone/>
            </a:pPr>
            <a:r>
              <a:rPr lang="en-GB" altLang="en-US" sz="2600" i="1" dirty="0" smtClean="0"/>
              <a:t>Tatiana </a:t>
            </a:r>
            <a:r>
              <a:rPr lang="en-GB" altLang="en-US" sz="2600" i="1" dirty="0" err="1"/>
              <a:t>Bachkirova</a:t>
            </a:r>
            <a:r>
              <a:rPr lang="en-GB" altLang="en-US" sz="2600" i="1" dirty="0"/>
              <a:t>, Elaine Cox and David Clutterbuck </a:t>
            </a:r>
            <a:r>
              <a:rPr lang="en-GB" altLang="en-US" sz="2600" i="1" dirty="0" smtClean="0"/>
              <a:t>(2017)</a:t>
            </a:r>
          </a:p>
          <a:p>
            <a:pPr marL="0" indent="0">
              <a:buNone/>
            </a:pPr>
            <a:endParaRPr lang="en-GB" sz="2600" b="1" i="1" dirty="0"/>
          </a:p>
          <a:p>
            <a:pPr>
              <a:buFontTx/>
              <a:buNone/>
            </a:pPr>
            <a:r>
              <a:rPr lang="en-US" altLang="en-US" dirty="0" smtClean="0"/>
              <a:t>Mentoring:  “off-line </a:t>
            </a:r>
            <a:r>
              <a:rPr lang="en-US" altLang="en-US" dirty="0"/>
              <a:t>help by one person to another in making significant</a:t>
            </a:r>
          </a:p>
          <a:p>
            <a:pPr>
              <a:buFontTx/>
              <a:buNone/>
            </a:pPr>
            <a:r>
              <a:rPr lang="en-US" altLang="en-US" dirty="0"/>
              <a:t>  transitions in knowledge, work or thinking” </a:t>
            </a:r>
            <a:r>
              <a:rPr lang="en-US" altLang="en-US" sz="2600" i="1" dirty="0" smtClean="0"/>
              <a:t>Clutterbuck</a:t>
            </a:r>
            <a:r>
              <a:rPr lang="en-US" altLang="en-US" sz="2600" i="1" dirty="0"/>
              <a:t>, D &amp; </a:t>
            </a:r>
            <a:r>
              <a:rPr lang="en-US" altLang="en-US" sz="2600" i="1" dirty="0" err="1"/>
              <a:t>Megginson</a:t>
            </a:r>
            <a:r>
              <a:rPr lang="en-US" altLang="en-US" sz="2600" i="1" dirty="0"/>
              <a:t>, D, (1999</a:t>
            </a:r>
            <a:r>
              <a:rPr lang="en-US" altLang="en-US" sz="2600" i="1" dirty="0" smtClean="0"/>
              <a:t>)</a:t>
            </a:r>
          </a:p>
          <a:p>
            <a:pPr>
              <a:buFontTx/>
              <a:buNone/>
            </a:pPr>
            <a:endParaRPr lang="en-US" altLang="en-US" sz="2800" i="1" dirty="0"/>
          </a:p>
          <a:p>
            <a:pPr marL="0" indent="0">
              <a:buNone/>
            </a:pPr>
            <a:r>
              <a:rPr lang="en-GB" dirty="0" smtClean="0"/>
              <a:t>Mentoring:  “a </a:t>
            </a:r>
            <a:r>
              <a:rPr lang="en-GB" dirty="0"/>
              <a:t>relationship in which a more experienced colleague shares their greater knowledge to support the development of an inexperienced member of </a:t>
            </a:r>
            <a:r>
              <a:rPr lang="en-GB" dirty="0" smtClean="0"/>
              <a:t>staff”     </a:t>
            </a:r>
            <a:r>
              <a:rPr lang="en-GB" sz="2600" i="1" dirty="0" smtClean="0"/>
              <a:t>CIPD Factsheet Coaching and Mentoring (2019)</a:t>
            </a:r>
            <a:endParaRPr lang="en-US" altLang="en-US" sz="2600" i="1" dirty="0"/>
          </a:p>
        </p:txBody>
      </p:sp>
    </p:spTree>
    <p:extLst>
      <p:ext uri="{BB962C8B-B14F-4D97-AF65-F5344CB8AC3E}">
        <p14:creationId xmlns:p14="http://schemas.microsoft.com/office/powerpoint/2010/main" val="20055945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Origins and Roots of Coaching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417638"/>
            <a:ext cx="10972800" cy="4330019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Coaching is rooted in intellectual disciplines and knowledge-based practices:</a:t>
            </a:r>
          </a:p>
          <a:p>
            <a:pPr marL="0" indent="0">
              <a:buNone/>
            </a:pPr>
            <a:r>
              <a:rPr lang="en-GB" dirty="0" smtClean="0"/>
              <a:t>Social Sciences – human development</a:t>
            </a:r>
          </a:p>
          <a:p>
            <a:pPr marL="0" indent="0">
              <a:buNone/>
            </a:pPr>
            <a:r>
              <a:rPr lang="en-GB" dirty="0" smtClean="0"/>
              <a:t>Psychology – organisational and human behaviour</a:t>
            </a:r>
          </a:p>
          <a:p>
            <a:pPr marL="0" indent="0">
              <a:buNone/>
            </a:pPr>
            <a:r>
              <a:rPr lang="en-GB" dirty="0" smtClean="0"/>
              <a:t>Philosophy – rational thinking, existence and being</a:t>
            </a:r>
          </a:p>
          <a:p>
            <a:pPr marL="0" indent="0">
              <a:buNone/>
            </a:pPr>
            <a:r>
              <a:rPr lang="en-GB" dirty="0" smtClean="0"/>
              <a:t>Education - learning theories</a:t>
            </a:r>
          </a:p>
          <a:p>
            <a:pPr marL="0" indent="0">
              <a:buNone/>
            </a:pPr>
            <a:r>
              <a:rPr lang="en-GB" dirty="0" smtClean="0"/>
              <a:t>Management – organisational development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8819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56D0E8-A154-4C71-9977-6B68D322B1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Mentoring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FFF622-3E8E-470D-B71C-EBAB2D563F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“Mentoring has a longer tradition than coaching, but both activities share many of the same practices, applications and values… it comes down to a choice of terminology and the meaning associated with that terminology.” (Garvey, 2018:409) </a:t>
            </a:r>
          </a:p>
        </p:txBody>
      </p:sp>
    </p:spTree>
    <p:extLst>
      <p:ext uri="{BB962C8B-B14F-4D97-AF65-F5344CB8AC3E}">
        <p14:creationId xmlns:p14="http://schemas.microsoft.com/office/powerpoint/2010/main" val="31149697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274638"/>
            <a:ext cx="10972800" cy="1026940"/>
          </a:xfrm>
        </p:spPr>
        <p:txBody>
          <a:bodyPr>
            <a:normAutofit/>
          </a:bodyPr>
          <a:lstStyle/>
          <a:p>
            <a:r>
              <a:rPr lang="en-GB" altLang="en-US" sz="4000" dirty="0"/>
              <a:t>Characteristics of Coaching</a:t>
            </a:r>
            <a:endParaRPr lang="en-US" altLang="en-US" sz="4000" dirty="0"/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>
          <a:xfrm>
            <a:off x="609600" y="1301578"/>
            <a:ext cx="10972800" cy="4725998"/>
          </a:xfrm>
        </p:spPr>
        <p:txBody>
          <a:bodyPr>
            <a:normAutofit fontScale="85000" lnSpcReduction="10000"/>
          </a:bodyPr>
          <a:lstStyle/>
          <a:p>
            <a:pPr lvl="0"/>
            <a:r>
              <a:rPr lang="en-GB" dirty="0" smtClean="0"/>
              <a:t>It's </a:t>
            </a:r>
            <a:r>
              <a:rPr lang="en-GB" dirty="0"/>
              <a:t>essentially a non-directive form of development.</a:t>
            </a:r>
          </a:p>
          <a:p>
            <a:pPr lvl="0"/>
            <a:r>
              <a:rPr lang="en-GB" dirty="0"/>
              <a:t>It focuses on improving performance and developing an individual.</a:t>
            </a:r>
          </a:p>
          <a:p>
            <a:pPr lvl="0"/>
            <a:r>
              <a:rPr lang="en-GB" dirty="0"/>
              <a:t>Personal factors may be included but the emphasis is on performance at work.</a:t>
            </a:r>
          </a:p>
          <a:p>
            <a:pPr lvl="0"/>
            <a:r>
              <a:rPr lang="en-GB" dirty="0"/>
              <a:t>Coaching activities have both organisational and individual goals.</a:t>
            </a:r>
          </a:p>
          <a:p>
            <a:pPr lvl="0"/>
            <a:r>
              <a:rPr lang="en-GB" dirty="0"/>
              <a:t>It provides people with the opportunity to better assess their strengths as well as their development areas.</a:t>
            </a:r>
          </a:p>
          <a:p>
            <a:pPr lvl="0"/>
            <a:r>
              <a:rPr lang="en-GB" dirty="0"/>
              <a:t>It's a skilled activity, which should be delivered by people who are trained to do so. This can be line managers and others trained in coaching skills.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altLang="en-US" sz="1800" dirty="0"/>
              <a:t>						CIPD </a:t>
            </a:r>
            <a:r>
              <a:rPr lang="en-US" altLang="en-US" sz="1800" i="1" dirty="0"/>
              <a:t>Factsheet C</a:t>
            </a:r>
            <a:r>
              <a:rPr lang="en-US" altLang="en-US" sz="1800" b="1" i="1" dirty="0"/>
              <a:t>oaching and Mentoring </a:t>
            </a:r>
            <a:r>
              <a:rPr lang="en-US" altLang="en-US" sz="1800" i="1" dirty="0"/>
              <a:t>revised </a:t>
            </a:r>
            <a:r>
              <a:rPr lang="en-US" altLang="en-US" sz="1800" i="1" dirty="0" smtClean="0"/>
              <a:t>2019</a:t>
            </a:r>
            <a:endParaRPr lang="en-US" altLang="en-US" sz="1800" dirty="0"/>
          </a:p>
        </p:txBody>
      </p:sp>
    </p:spTree>
    <p:extLst>
      <p:ext uri="{BB962C8B-B14F-4D97-AF65-F5344CB8AC3E}">
        <p14:creationId xmlns:p14="http://schemas.microsoft.com/office/powerpoint/2010/main" val="208827591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Characteristics of Mentoring</a:t>
            </a:r>
            <a:endParaRPr lang="en-US" altLang="en-US"/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sz="2800" dirty="0"/>
              <a:t>It is essentially a supportive form of development </a:t>
            </a:r>
          </a:p>
          <a:p>
            <a:pPr>
              <a:lnSpc>
                <a:spcPct val="90000"/>
              </a:lnSpc>
            </a:pPr>
            <a:r>
              <a:rPr lang="en-US" altLang="en-US" sz="2800" dirty="0"/>
              <a:t>It focuses on helping an individual manage their career and improve skills </a:t>
            </a:r>
          </a:p>
          <a:p>
            <a:pPr>
              <a:lnSpc>
                <a:spcPct val="90000"/>
              </a:lnSpc>
            </a:pPr>
            <a:r>
              <a:rPr lang="en-US" altLang="en-US" sz="2800" dirty="0"/>
              <a:t>Personal issues can be discussed more productively unlike in coaching where the emphasis is on performance at work</a:t>
            </a:r>
          </a:p>
          <a:p>
            <a:pPr>
              <a:lnSpc>
                <a:spcPct val="90000"/>
              </a:lnSpc>
            </a:pPr>
            <a:r>
              <a:rPr lang="en-US" altLang="en-US" sz="2800" dirty="0"/>
              <a:t>Mentoring activities have both </a:t>
            </a:r>
            <a:r>
              <a:rPr lang="en-US" altLang="en-US" sz="2800" dirty="0" err="1"/>
              <a:t>organisational</a:t>
            </a:r>
            <a:r>
              <a:rPr lang="en-US" altLang="en-US" sz="2800" dirty="0"/>
              <a:t> and individual goals </a:t>
            </a:r>
          </a:p>
        </p:txBody>
      </p:sp>
    </p:spTree>
    <p:extLst>
      <p:ext uri="{BB962C8B-B14F-4D97-AF65-F5344CB8AC3E}">
        <p14:creationId xmlns:p14="http://schemas.microsoft.com/office/powerpoint/2010/main" val="92202873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013835"/>
          </a:xfrm>
        </p:spPr>
        <p:txBody>
          <a:bodyPr/>
          <a:lstStyle/>
          <a:p>
            <a:r>
              <a:rPr lang="en-US" dirty="0"/>
              <a:t>Counselling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474237"/>
            <a:ext cx="10972800" cy="3793614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US" dirty="0" smtClean="0"/>
              <a:t>Exploration of personal </a:t>
            </a:r>
            <a:r>
              <a:rPr lang="en-US" dirty="0"/>
              <a:t>issues and problems through discussion in order to increase understanding or develop greater self-awareness.</a:t>
            </a:r>
          </a:p>
          <a:p>
            <a:pPr marL="0" indent="0">
              <a:buNone/>
            </a:pPr>
            <a:r>
              <a:rPr lang="en-US" dirty="0"/>
              <a:t>The aim of counselling is to lead the client toward self-directed actions to achieve their goals</a:t>
            </a:r>
            <a:r>
              <a:rPr lang="en-US" dirty="0" smtClean="0"/>
              <a:t>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b="1" i="1" dirty="0"/>
              <a:t>N.B.</a:t>
            </a:r>
            <a:r>
              <a:rPr lang="en-US" i="1" dirty="0"/>
              <a:t> Coaching and counselling share many core skills. However, professional counsellors work with personal issues in much greater depth than would generally be explored within a coaching context.</a:t>
            </a:r>
          </a:p>
          <a:p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250962833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 the Workplace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“Learning and development are fundamentally what mentoring and coaching are about and perhaps the strongest philosophy behind coaching and mentoring is that everyone has the potential to learn and grow.” </a:t>
            </a: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2400" dirty="0"/>
              <a:t>					</a:t>
            </a:r>
            <a:r>
              <a:rPr lang="en-GB" sz="2400" dirty="0" err="1"/>
              <a:t>Hafford-Letchfield</a:t>
            </a:r>
            <a:r>
              <a:rPr lang="en-GB" sz="2400" dirty="0"/>
              <a:t> et al., (2007: 167)</a:t>
            </a:r>
          </a:p>
        </p:txBody>
      </p:sp>
    </p:spTree>
    <p:extLst>
      <p:ext uri="{BB962C8B-B14F-4D97-AF65-F5344CB8AC3E}">
        <p14:creationId xmlns:p14="http://schemas.microsoft.com/office/powerpoint/2010/main" val="272289783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482" name="Group 2"/>
          <p:cNvGrpSpPr>
            <a:grpSpLocks noChangeAspect="1"/>
          </p:cNvGrpSpPr>
          <p:nvPr/>
        </p:nvGrpSpPr>
        <p:grpSpPr bwMode="auto">
          <a:xfrm>
            <a:off x="1458097" y="1196976"/>
            <a:ext cx="9316995" cy="4752975"/>
            <a:chOff x="2445" y="2423"/>
            <a:chExt cx="7150" cy="4320"/>
          </a:xfrm>
        </p:grpSpPr>
        <p:sp>
          <p:nvSpPr>
            <p:cNvPr id="20483" name="AutoShape 3"/>
            <p:cNvSpPr>
              <a:spLocks noChangeAspect="1" noChangeArrowheads="1"/>
            </p:cNvSpPr>
            <p:nvPr/>
          </p:nvSpPr>
          <p:spPr bwMode="auto">
            <a:xfrm>
              <a:off x="2445" y="2423"/>
              <a:ext cx="7150" cy="43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endParaRPr>
            </a:p>
          </p:txBody>
        </p:sp>
        <p:sp>
          <p:nvSpPr>
            <p:cNvPr id="20484" name="Text Box 4"/>
            <p:cNvSpPr txBox="1">
              <a:spLocks noChangeArrowheads="1"/>
            </p:cNvSpPr>
            <p:nvPr/>
          </p:nvSpPr>
          <p:spPr bwMode="auto">
            <a:xfrm>
              <a:off x="6773" y="3436"/>
              <a:ext cx="1620" cy="59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ja-JP" sz="20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imes New Roman" panose="02020603050405020304" pitchFamily="18" charset="0"/>
                  <a:ea typeface="MS Mincho" panose="02020609040205080304" pitchFamily="49" charset="-128"/>
                  <a:cs typeface="+mn-cs"/>
                </a:rPr>
                <a:t>Delegate 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endParaRPr>
            </a:p>
          </p:txBody>
        </p:sp>
        <p:sp>
          <p:nvSpPr>
            <p:cNvPr id="20485" name="Line 5"/>
            <p:cNvSpPr>
              <a:spLocks noChangeShapeType="1"/>
            </p:cNvSpPr>
            <p:nvPr/>
          </p:nvSpPr>
          <p:spPr bwMode="auto">
            <a:xfrm flipV="1">
              <a:off x="2770" y="3205"/>
              <a:ext cx="6617" cy="2793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endParaRPr>
            </a:p>
          </p:txBody>
        </p:sp>
        <p:sp>
          <p:nvSpPr>
            <p:cNvPr id="20486" name="Text Box 6"/>
            <p:cNvSpPr txBox="1">
              <a:spLocks noChangeArrowheads="1"/>
            </p:cNvSpPr>
            <p:nvPr/>
          </p:nvSpPr>
          <p:spPr bwMode="auto">
            <a:xfrm>
              <a:off x="3758" y="4859"/>
              <a:ext cx="838" cy="348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ja-JP" sz="20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imes New Roman" panose="02020603050405020304" pitchFamily="18" charset="0"/>
                  <a:ea typeface="MS Mincho" panose="02020609040205080304" pitchFamily="49" charset="-128"/>
                  <a:cs typeface="+mn-cs"/>
                </a:rPr>
                <a:t>Direct</a:t>
              </a:r>
              <a:endPara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endParaRPr>
            </a:p>
          </p:txBody>
        </p:sp>
        <p:sp>
          <p:nvSpPr>
            <p:cNvPr id="20487" name="Text Box 7"/>
            <p:cNvSpPr txBox="1">
              <a:spLocks noChangeArrowheads="1"/>
            </p:cNvSpPr>
            <p:nvPr/>
          </p:nvSpPr>
          <p:spPr bwMode="auto">
            <a:xfrm>
              <a:off x="4717" y="4458"/>
              <a:ext cx="1200" cy="5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ja-JP" sz="20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imes New Roman" panose="02020603050405020304" pitchFamily="18" charset="0"/>
                  <a:ea typeface="MS Mincho" panose="02020609040205080304" pitchFamily="49" charset="-128"/>
                  <a:cs typeface="+mn-cs"/>
                </a:rPr>
                <a:t>Guide</a:t>
              </a:r>
              <a:endPara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endParaRPr>
            </a:p>
          </p:txBody>
        </p:sp>
        <p:sp>
          <p:nvSpPr>
            <p:cNvPr id="20488" name="Text Box 8"/>
            <p:cNvSpPr txBox="1">
              <a:spLocks noChangeArrowheads="1"/>
            </p:cNvSpPr>
            <p:nvPr/>
          </p:nvSpPr>
          <p:spPr bwMode="auto">
            <a:xfrm>
              <a:off x="5776" y="3984"/>
              <a:ext cx="1309" cy="4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ja-JP" sz="20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imes New Roman" panose="02020603050405020304" pitchFamily="18" charset="0"/>
                  <a:ea typeface="MS Mincho" panose="02020609040205080304" pitchFamily="49" charset="-128"/>
                  <a:cs typeface="+mn-cs"/>
                </a:rPr>
                <a:t>Motivate</a:t>
              </a:r>
              <a:endPara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endParaRPr>
            </a:p>
          </p:txBody>
        </p:sp>
        <p:sp>
          <p:nvSpPr>
            <p:cNvPr id="20489" name="Text Box 9"/>
            <p:cNvSpPr txBox="1">
              <a:spLocks noChangeArrowheads="1"/>
            </p:cNvSpPr>
            <p:nvPr/>
          </p:nvSpPr>
          <p:spPr bwMode="auto">
            <a:xfrm>
              <a:off x="2491" y="5327"/>
              <a:ext cx="1200" cy="50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ja-JP" sz="2000" b="0" i="0" u="none" strike="noStrike" kern="1200" cap="none" spc="0" normalizeH="0" baseline="0" noProof="0" dirty="0">
                  <a:ln>
                    <a:noFill/>
                  </a:ln>
                  <a:solidFill>
                    <a:srgbClr val="FF0000"/>
                  </a:solidFill>
                  <a:effectLst/>
                  <a:uLnTx/>
                  <a:uFillTx/>
                  <a:latin typeface="Times New Roman" panose="02020603050405020304" pitchFamily="18" charset="0"/>
                  <a:ea typeface="MS Mincho" panose="02020609040205080304" pitchFamily="49" charset="-128"/>
                  <a:cs typeface="+mn-cs"/>
                </a:rPr>
                <a:t>Train</a:t>
              </a:r>
              <a:endPara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Myriad Pro"/>
                <a:ea typeface="+mn-ea"/>
                <a:cs typeface="+mn-cs"/>
              </a:endParaRPr>
            </a:p>
          </p:txBody>
        </p:sp>
        <p:sp>
          <p:nvSpPr>
            <p:cNvPr id="20490" name="Text Box 10"/>
            <p:cNvSpPr txBox="1">
              <a:spLocks noChangeArrowheads="1"/>
            </p:cNvSpPr>
            <p:nvPr/>
          </p:nvSpPr>
          <p:spPr bwMode="auto">
            <a:xfrm>
              <a:off x="8393" y="2924"/>
              <a:ext cx="1100" cy="3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altLang="ja-JP" sz="20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FF"/>
                  </a:solidFill>
                  <a:effectLst/>
                  <a:uLnTx/>
                  <a:uFillTx/>
                  <a:latin typeface="Times New Roman" panose="02020603050405020304" pitchFamily="18" charset="0"/>
                  <a:ea typeface="MS Mincho" panose="02020609040205080304" pitchFamily="49" charset="-128"/>
                  <a:cs typeface="+mn-cs"/>
                </a:rPr>
                <a:t>Mentor</a:t>
              </a:r>
              <a:endPara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endParaRPr>
            </a:p>
          </p:txBody>
        </p:sp>
        <p:sp>
          <p:nvSpPr>
            <p:cNvPr id="20491" name="Text Box 11"/>
            <p:cNvSpPr txBox="1">
              <a:spLocks noChangeArrowheads="1"/>
            </p:cNvSpPr>
            <p:nvPr/>
          </p:nvSpPr>
          <p:spPr bwMode="auto">
            <a:xfrm>
              <a:off x="2671" y="2781"/>
              <a:ext cx="1658" cy="135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ja-JP" sz="20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imes New Roman" panose="02020603050405020304" pitchFamily="18" charset="0"/>
                  <a:ea typeface="MS Mincho" panose="02020609040205080304" pitchFamily="49" charset="-128"/>
                  <a:cs typeface="+mn-cs"/>
                </a:rPr>
                <a:t>PUSH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ja-JP" sz="20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imes New Roman" panose="02020603050405020304" pitchFamily="18" charset="0"/>
                  <a:ea typeface="MS Mincho" panose="02020609040205080304" pitchFamily="49" charset="-128"/>
                  <a:cs typeface="+mn-cs"/>
                </a:rPr>
                <a:t>Solving someone’s problems for them</a:t>
              </a:r>
              <a:endPara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endParaRPr>
            </a:p>
          </p:txBody>
        </p:sp>
        <p:sp>
          <p:nvSpPr>
            <p:cNvPr id="20492" name="Text Box 12"/>
            <p:cNvSpPr txBox="1">
              <a:spLocks noChangeArrowheads="1"/>
            </p:cNvSpPr>
            <p:nvPr/>
          </p:nvSpPr>
          <p:spPr bwMode="auto">
            <a:xfrm>
              <a:off x="7862" y="5005"/>
              <a:ext cx="1516" cy="134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ja-JP" sz="2000" b="1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imes New Roman" panose="02020603050405020304" pitchFamily="18" charset="0"/>
                  <a:ea typeface="MS Mincho" panose="02020609040205080304" pitchFamily="49" charset="-128"/>
                  <a:cs typeface="+mn-cs"/>
                </a:rPr>
                <a:t>PULL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ja-JP" sz="20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Times New Roman" panose="02020603050405020304" pitchFamily="18" charset="0"/>
                  <a:ea typeface="MS Mincho" panose="02020609040205080304" pitchFamily="49" charset="-128"/>
                  <a:cs typeface="+mn-cs"/>
                </a:rPr>
                <a:t>Helping someone solve their own problems </a:t>
              </a:r>
              <a:endPara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endParaRPr>
            </a:p>
          </p:txBody>
        </p:sp>
      </p:grpSp>
      <p:sp>
        <p:nvSpPr>
          <p:cNvPr id="20493" name="Text Box 13"/>
          <p:cNvSpPr txBox="1">
            <a:spLocks noChangeArrowheads="1"/>
          </p:cNvSpPr>
          <p:nvPr/>
        </p:nvSpPr>
        <p:spPr bwMode="auto">
          <a:xfrm>
            <a:off x="4255600" y="549276"/>
            <a:ext cx="3679212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 Coaching Continuum</a:t>
            </a:r>
            <a:endParaRPr kumimoji="0" lang="en-US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7073939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The need to understand culture:</a:t>
            </a:r>
            <a:endParaRPr lang="en-US" altLang="en-US" smtClean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It influences management behaviour</a:t>
            </a:r>
          </a:p>
          <a:p>
            <a:pPr eaLnBrk="1" hangingPunct="1"/>
            <a:r>
              <a:rPr lang="en-GB" altLang="en-US" smtClean="0"/>
              <a:t>It helps to identify potential conflict</a:t>
            </a:r>
          </a:p>
          <a:p>
            <a:pPr eaLnBrk="1" hangingPunct="1"/>
            <a:r>
              <a:rPr lang="en-GB" altLang="en-US" smtClean="0"/>
              <a:t>It establishes norms of behaviour</a:t>
            </a:r>
          </a:p>
          <a:p>
            <a:pPr eaLnBrk="1" hangingPunct="1"/>
            <a:r>
              <a:rPr lang="en-GB" altLang="en-US" smtClean="0"/>
              <a:t>It helps to identify strengths and weaknesses</a:t>
            </a:r>
          </a:p>
          <a:p>
            <a:pPr eaLnBrk="1" hangingPunct="1"/>
            <a:r>
              <a:rPr lang="en-GB" altLang="en-US" smtClean="0"/>
              <a:t>It helps to identify opportunities and threats</a:t>
            </a:r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9875669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Culture - definitions</a:t>
            </a:r>
            <a:endParaRPr lang="en-US" altLang="en-US" smtClean="0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The pattern of deep set beliefs, values and sets of norms about the way that work should be organised, authority exercised, people controlled and rewarded.</a:t>
            </a:r>
          </a:p>
          <a:p>
            <a:pPr eaLnBrk="1" hangingPunct="1"/>
            <a:r>
              <a:rPr lang="en-GB" altLang="en-US" smtClean="0"/>
              <a:t>A slimy green substance formed as a result of not attending to the washing-up</a:t>
            </a:r>
          </a:p>
          <a:p>
            <a:pPr eaLnBrk="1" hangingPunct="1"/>
            <a:r>
              <a:rPr lang="en-GB" altLang="en-US" smtClean="0"/>
              <a:t>The way we do things around here</a:t>
            </a:r>
          </a:p>
          <a:p>
            <a:pPr eaLnBrk="1" hangingPunct="1">
              <a:buFontTx/>
              <a:buNone/>
            </a:pPr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28329574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Types of Organisation Culture</a:t>
            </a:r>
            <a:endParaRPr lang="en-US" altLang="en-US" smtClean="0"/>
          </a:p>
        </p:txBody>
      </p:sp>
      <p:sp>
        <p:nvSpPr>
          <p:cNvPr id="5123" name="Rectangle 5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altLang="en-US" b="1" smtClean="0"/>
              <a:t>Harrison</a:t>
            </a:r>
          </a:p>
          <a:p>
            <a:pPr eaLnBrk="1" hangingPunct="1"/>
            <a:r>
              <a:rPr lang="en-GB" altLang="en-US"/>
              <a:t>Role</a:t>
            </a:r>
          </a:p>
          <a:p>
            <a:pPr eaLnBrk="1" hangingPunct="1"/>
            <a:r>
              <a:rPr lang="en-GB" altLang="en-US"/>
              <a:t>Power</a:t>
            </a:r>
          </a:p>
          <a:p>
            <a:pPr eaLnBrk="1" hangingPunct="1"/>
            <a:r>
              <a:rPr lang="en-GB" altLang="en-US"/>
              <a:t>Achievement</a:t>
            </a:r>
          </a:p>
          <a:p>
            <a:pPr eaLnBrk="1" hangingPunct="1"/>
            <a:r>
              <a:rPr lang="en-GB" altLang="en-US"/>
              <a:t>Support</a:t>
            </a:r>
            <a:endParaRPr lang="en-US" altLang="en-US"/>
          </a:p>
        </p:txBody>
      </p:sp>
      <p:sp>
        <p:nvSpPr>
          <p:cNvPr id="5124" name="Rectangle 6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altLang="en-US" b="1" smtClean="0"/>
              <a:t>Handy</a:t>
            </a:r>
          </a:p>
          <a:p>
            <a:pPr eaLnBrk="1" hangingPunct="1"/>
            <a:r>
              <a:rPr lang="en-GB" altLang="en-US"/>
              <a:t>Role (Apollo)</a:t>
            </a:r>
          </a:p>
          <a:p>
            <a:pPr eaLnBrk="1" hangingPunct="1"/>
            <a:r>
              <a:rPr lang="en-GB" altLang="en-US"/>
              <a:t>Power (Zeus)</a:t>
            </a:r>
          </a:p>
          <a:p>
            <a:pPr eaLnBrk="1" hangingPunct="1"/>
            <a:r>
              <a:rPr lang="en-GB" altLang="en-US"/>
              <a:t>Task (Athena)</a:t>
            </a:r>
          </a:p>
          <a:p>
            <a:pPr eaLnBrk="1" hangingPunct="1"/>
            <a:r>
              <a:rPr lang="en-GB" altLang="en-US"/>
              <a:t>Person (Dionysus)</a:t>
            </a: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1174246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The organisational iceberg</a:t>
            </a:r>
            <a:endParaRPr lang="en-US" altLang="en-US" smtClean="0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92125" y="1747680"/>
            <a:ext cx="10972800" cy="4438516"/>
          </a:xfrm>
        </p:spPr>
        <p:txBody>
          <a:bodyPr/>
          <a:lstStyle/>
          <a:p>
            <a:pPr eaLnBrk="1" hangingPunct="1">
              <a:buFontTx/>
              <a:buNone/>
            </a:pPr>
            <a:endParaRPr lang="en-US" altLang="en-US" dirty="0" smtClean="0"/>
          </a:p>
        </p:txBody>
      </p:sp>
      <p:pic>
        <p:nvPicPr>
          <p:cNvPr id="6148" name="Picture 4" descr="MPj04004920000[1]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1314" y="2636839"/>
            <a:ext cx="3902075" cy="2600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49" name="Line 5"/>
          <p:cNvSpPr>
            <a:spLocks noChangeShapeType="1"/>
          </p:cNvSpPr>
          <p:nvPr/>
        </p:nvSpPr>
        <p:spPr bwMode="auto">
          <a:xfrm>
            <a:off x="2135188" y="4005263"/>
            <a:ext cx="7993062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6150" name="Text Box 6"/>
          <p:cNvSpPr txBox="1">
            <a:spLocks noChangeArrowheads="1"/>
          </p:cNvSpPr>
          <p:nvPr/>
        </p:nvSpPr>
        <p:spPr bwMode="auto">
          <a:xfrm>
            <a:off x="4800600" y="2060576"/>
            <a:ext cx="23558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/>
              <a:t>organisational charts </a:t>
            </a:r>
            <a:endParaRPr lang="en-US" altLang="en-US" sz="1800"/>
          </a:p>
        </p:txBody>
      </p:sp>
      <p:sp>
        <p:nvSpPr>
          <p:cNvPr id="6151" name="Text Box 7"/>
          <p:cNvSpPr txBox="1">
            <a:spLocks noChangeArrowheads="1"/>
          </p:cNvSpPr>
          <p:nvPr/>
        </p:nvSpPr>
        <p:spPr bwMode="auto">
          <a:xfrm>
            <a:off x="2187575" y="3016251"/>
            <a:ext cx="17970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/>
              <a:t>spans of control</a:t>
            </a:r>
            <a:endParaRPr lang="en-US" altLang="en-US" sz="1800"/>
          </a:p>
        </p:txBody>
      </p:sp>
      <p:sp>
        <p:nvSpPr>
          <p:cNvPr id="6152" name="Text Box 8"/>
          <p:cNvSpPr txBox="1">
            <a:spLocks noChangeArrowheads="1"/>
          </p:cNvSpPr>
          <p:nvPr/>
        </p:nvSpPr>
        <p:spPr bwMode="auto">
          <a:xfrm>
            <a:off x="2711450" y="3500438"/>
            <a:ext cx="10096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/>
              <a:t> policies</a:t>
            </a:r>
            <a:endParaRPr lang="en-US" altLang="en-US" sz="1800"/>
          </a:p>
        </p:txBody>
      </p:sp>
      <p:sp>
        <p:nvSpPr>
          <p:cNvPr id="6153" name="Text Box 9"/>
          <p:cNvSpPr txBox="1">
            <a:spLocks noChangeArrowheads="1"/>
          </p:cNvSpPr>
          <p:nvPr/>
        </p:nvSpPr>
        <p:spPr bwMode="auto">
          <a:xfrm>
            <a:off x="7967663" y="2060576"/>
            <a:ext cx="21399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/>
              <a:t>mission statements</a:t>
            </a:r>
            <a:endParaRPr lang="en-US" altLang="en-US" sz="1800"/>
          </a:p>
        </p:txBody>
      </p:sp>
      <p:sp>
        <p:nvSpPr>
          <p:cNvPr id="6154" name="Text Box 10"/>
          <p:cNvSpPr txBox="1">
            <a:spLocks noChangeArrowheads="1"/>
          </p:cNvSpPr>
          <p:nvPr/>
        </p:nvSpPr>
        <p:spPr bwMode="auto">
          <a:xfrm>
            <a:off x="8256588" y="3357563"/>
            <a:ext cx="11493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/>
              <a:t>job specs</a:t>
            </a:r>
            <a:endParaRPr lang="en-US" altLang="en-US" sz="1800"/>
          </a:p>
        </p:txBody>
      </p:sp>
      <p:sp>
        <p:nvSpPr>
          <p:cNvPr id="6155" name="Text Box 11"/>
          <p:cNvSpPr txBox="1">
            <a:spLocks noChangeArrowheads="1"/>
          </p:cNvSpPr>
          <p:nvPr/>
        </p:nvSpPr>
        <p:spPr bwMode="auto">
          <a:xfrm>
            <a:off x="2403475" y="2368551"/>
            <a:ext cx="12509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/>
              <a:t>production</a:t>
            </a:r>
            <a:endParaRPr lang="en-US" altLang="en-US" sz="1800"/>
          </a:p>
        </p:txBody>
      </p:sp>
      <p:sp>
        <p:nvSpPr>
          <p:cNvPr id="6156" name="Text Box 12"/>
          <p:cNvSpPr txBox="1">
            <a:spLocks noChangeArrowheads="1"/>
          </p:cNvSpPr>
          <p:nvPr/>
        </p:nvSpPr>
        <p:spPr bwMode="auto">
          <a:xfrm>
            <a:off x="8543925" y="2852738"/>
            <a:ext cx="151130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/>
              <a:t>procedures</a:t>
            </a:r>
            <a:endParaRPr lang="en-US" altLang="en-US" sz="1800"/>
          </a:p>
        </p:txBody>
      </p:sp>
      <p:sp>
        <p:nvSpPr>
          <p:cNvPr id="6157" name="Text Box 13"/>
          <p:cNvSpPr txBox="1">
            <a:spLocks noChangeArrowheads="1"/>
          </p:cNvSpPr>
          <p:nvPr/>
        </p:nvSpPr>
        <p:spPr bwMode="auto">
          <a:xfrm>
            <a:off x="2259013" y="4240213"/>
            <a:ext cx="18224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/>
              <a:t>Informal leaders</a:t>
            </a:r>
            <a:endParaRPr lang="en-US" altLang="en-US" sz="1800"/>
          </a:p>
        </p:txBody>
      </p:sp>
      <p:sp>
        <p:nvSpPr>
          <p:cNvPr id="6158" name="Text Box 14"/>
          <p:cNvSpPr txBox="1">
            <a:spLocks noChangeArrowheads="1"/>
          </p:cNvSpPr>
          <p:nvPr/>
        </p:nvSpPr>
        <p:spPr bwMode="auto">
          <a:xfrm>
            <a:off x="2403475" y="4889501"/>
            <a:ext cx="14287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/>
              <a:t>Group goals</a:t>
            </a:r>
            <a:endParaRPr lang="en-US" altLang="en-US" sz="1800"/>
          </a:p>
        </p:txBody>
      </p:sp>
      <p:sp>
        <p:nvSpPr>
          <p:cNvPr id="6159" name="Text Box 15"/>
          <p:cNvSpPr txBox="1">
            <a:spLocks noChangeArrowheads="1"/>
          </p:cNvSpPr>
          <p:nvPr/>
        </p:nvSpPr>
        <p:spPr bwMode="auto">
          <a:xfrm>
            <a:off x="7608888" y="5300663"/>
            <a:ext cx="24320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/>
              <a:t>Personal relationships</a:t>
            </a:r>
            <a:endParaRPr lang="en-US" altLang="en-US" sz="1800"/>
          </a:p>
        </p:txBody>
      </p:sp>
      <p:sp>
        <p:nvSpPr>
          <p:cNvPr id="6160" name="Text Box 16"/>
          <p:cNvSpPr txBox="1">
            <a:spLocks noChangeArrowheads="1"/>
          </p:cNvSpPr>
          <p:nvPr/>
        </p:nvSpPr>
        <p:spPr bwMode="auto">
          <a:xfrm>
            <a:off x="8401050" y="4292601"/>
            <a:ext cx="15176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/>
              <a:t>Group norms</a:t>
            </a:r>
            <a:endParaRPr lang="en-US" altLang="en-US" sz="1800"/>
          </a:p>
        </p:txBody>
      </p:sp>
      <p:sp>
        <p:nvSpPr>
          <p:cNvPr id="6161" name="Text Box 17"/>
          <p:cNvSpPr txBox="1">
            <a:spLocks noChangeArrowheads="1"/>
          </p:cNvSpPr>
          <p:nvPr/>
        </p:nvSpPr>
        <p:spPr bwMode="auto">
          <a:xfrm>
            <a:off x="4800601" y="5589588"/>
            <a:ext cx="2879725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/>
              <a:t>Emotions, needs, desires</a:t>
            </a:r>
            <a:endParaRPr lang="en-US" altLang="en-US" sz="1800"/>
          </a:p>
        </p:txBody>
      </p:sp>
      <p:sp>
        <p:nvSpPr>
          <p:cNvPr id="6162" name="Text Box 18"/>
          <p:cNvSpPr txBox="1">
            <a:spLocks noChangeArrowheads="1"/>
          </p:cNvSpPr>
          <p:nvPr/>
        </p:nvSpPr>
        <p:spPr bwMode="auto">
          <a:xfrm>
            <a:off x="3287713" y="5445126"/>
            <a:ext cx="11874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/>
              <a:t>grapevine</a:t>
            </a:r>
            <a:endParaRPr lang="en-US" altLang="en-US" sz="1800"/>
          </a:p>
        </p:txBody>
      </p:sp>
    </p:spTree>
    <p:extLst>
      <p:ext uri="{BB962C8B-B14F-4D97-AF65-F5344CB8AC3E}">
        <p14:creationId xmlns:p14="http://schemas.microsoft.com/office/powerpoint/2010/main" val="389401516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sz="4000" b="1"/>
              <a:t>The Learning Cycle – Kolb’s Learning Cycle (1984)</a:t>
            </a:r>
            <a:endParaRPr lang="en-US" altLang="en-US" sz="4000" b="1"/>
          </a:p>
        </p:txBody>
      </p:sp>
      <p:pic>
        <p:nvPicPr>
          <p:cNvPr id="4813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3776" y="1962150"/>
            <a:ext cx="5083175" cy="3894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5903903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4"/>
          <p:cNvSpPr>
            <a:spLocks noGrp="1"/>
          </p:cNvSpPr>
          <p:nvPr>
            <p:ph type="title"/>
          </p:nvPr>
        </p:nvSpPr>
        <p:spPr>
          <a:xfrm>
            <a:off x="0" y="5386"/>
            <a:ext cx="5847184" cy="951578"/>
          </a:xfrm>
        </p:spPr>
        <p:txBody>
          <a:bodyPr>
            <a:normAutofit/>
          </a:bodyPr>
          <a:lstStyle/>
          <a:p>
            <a:pPr algn="l"/>
            <a:r>
              <a:rPr lang="en-GB" altLang="en-US" sz="4000" b="1" dirty="0"/>
              <a:t>The stages of </a:t>
            </a:r>
            <a:r>
              <a:rPr lang="en-GB" altLang="en-US" sz="4000" b="1" dirty="0" smtClean="0"/>
              <a:t>learning</a:t>
            </a:r>
            <a:endParaRPr lang="en-US" altLang="en-US" sz="4000" b="1" dirty="0"/>
          </a:p>
        </p:txBody>
      </p:sp>
      <p:graphicFrame>
        <p:nvGraphicFramePr>
          <p:cNvPr id="3" name="Diagram 2"/>
          <p:cNvGraphicFramePr/>
          <p:nvPr>
            <p:extLst/>
          </p:nvPr>
        </p:nvGraphicFramePr>
        <p:xfrm>
          <a:off x="3076427" y="1972965"/>
          <a:ext cx="612068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Diagram 4"/>
          <p:cNvGraphicFramePr/>
          <p:nvPr>
            <p:extLst/>
          </p:nvPr>
        </p:nvGraphicFramePr>
        <p:xfrm>
          <a:off x="1938693" y="1071697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142550141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4"/>
          <p:cNvSpPr>
            <a:spLocks noGrp="1"/>
          </p:cNvSpPr>
          <p:nvPr>
            <p:ph type="title"/>
          </p:nvPr>
        </p:nvSpPr>
        <p:spPr>
          <a:xfrm>
            <a:off x="0" y="5386"/>
            <a:ext cx="5847184" cy="951578"/>
          </a:xfrm>
        </p:spPr>
        <p:txBody>
          <a:bodyPr>
            <a:normAutofit/>
          </a:bodyPr>
          <a:lstStyle/>
          <a:p>
            <a:pPr algn="l"/>
            <a:r>
              <a:rPr lang="en-GB" altLang="en-US" sz="4000" b="1" dirty="0"/>
              <a:t>The stages of </a:t>
            </a:r>
            <a:r>
              <a:rPr lang="en-GB" altLang="en-US" sz="4000" b="1" dirty="0" smtClean="0"/>
              <a:t>learning</a:t>
            </a:r>
            <a:endParaRPr lang="en-US" altLang="en-US" sz="4000" b="1" dirty="0"/>
          </a:p>
        </p:txBody>
      </p:sp>
      <p:graphicFrame>
        <p:nvGraphicFramePr>
          <p:cNvPr id="3" name="Diagram 2"/>
          <p:cNvGraphicFramePr/>
          <p:nvPr>
            <p:extLst/>
          </p:nvPr>
        </p:nvGraphicFramePr>
        <p:xfrm>
          <a:off x="3076427" y="1972965"/>
          <a:ext cx="612068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Diagram 4"/>
          <p:cNvGraphicFramePr/>
          <p:nvPr>
            <p:extLst/>
          </p:nvPr>
        </p:nvGraphicFramePr>
        <p:xfrm>
          <a:off x="1938693" y="1071697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92276642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Adult learning assumptions</a:t>
            </a:r>
          </a:p>
        </p:txBody>
      </p:sp>
      <p:sp>
        <p:nvSpPr>
          <p:cNvPr id="53251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 smtClean="0"/>
              <a:t>As they mature, adults tend to prefer self-direction. </a:t>
            </a:r>
          </a:p>
          <a:p>
            <a:r>
              <a:rPr lang="en-US" altLang="en-US" dirty="0" smtClean="0"/>
              <a:t>Adult's experiences are a rich resource for learning.  </a:t>
            </a:r>
          </a:p>
          <a:p>
            <a:r>
              <a:rPr lang="en-US" altLang="en-US" dirty="0" smtClean="0"/>
              <a:t>Adults are aware of specific learning needs generated by real-life events </a:t>
            </a:r>
          </a:p>
          <a:p>
            <a:r>
              <a:rPr lang="en-US" altLang="en-US" dirty="0" smtClean="0"/>
              <a:t>Adults are competency-based learners</a:t>
            </a:r>
          </a:p>
          <a:p>
            <a:pPr>
              <a:buFont typeface="Arial" panose="020B0604020202020204" pitchFamily="34" charset="0"/>
              <a:buNone/>
            </a:pPr>
            <a:r>
              <a:rPr lang="en-GB" altLang="en-US" sz="2400" dirty="0"/>
              <a:t>							</a:t>
            </a:r>
            <a:r>
              <a:rPr lang="en-GB" altLang="en-US" sz="2400" dirty="0" smtClean="0"/>
              <a:t>		Malcolm </a:t>
            </a:r>
            <a:r>
              <a:rPr lang="en-GB" altLang="en-US" sz="2400" dirty="0"/>
              <a:t>Knowles </a:t>
            </a:r>
            <a:endParaRPr lang="en-US" altLang="en-US" sz="2400" dirty="0"/>
          </a:p>
        </p:txBody>
      </p:sp>
    </p:spTree>
    <p:extLst>
      <p:ext uri="{BB962C8B-B14F-4D97-AF65-F5344CB8AC3E}">
        <p14:creationId xmlns:p14="http://schemas.microsoft.com/office/powerpoint/2010/main" val="2062841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 sz="4000"/>
              <a:t>Adult learning issues to be considered </a:t>
            </a:r>
          </a:p>
        </p:txBody>
      </p:sp>
      <p:sp>
        <p:nvSpPr>
          <p:cNvPr id="55299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 smtClean="0"/>
              <a:t>The need to know </a:t>
            </a:r>
          </a:p>
          <a:p>
            <a:r>
              <a:rPr lang="en-US" altLang="en-US" dirty="0" smtClean="0"/>
              <a:t>The need to be self directing </a:t>
            </a:r>
          </a:p>
          <a:p>
            <a:r>
              <a:rPr lang="en-US" altLang="en-US" dirty="0" smtClean="0"/>
              <a:t>Greater volume and quality of experience </a:t>
            </a:r>
          </a:p>
          <a:p>
            <a:r>
              <a:rPr lang="en-US" altLang="en-US" dirty="0" smtClean="0"/>
              <a:t>Readiness to learn</a:t>
            </a:r>
          </a:p>
          <a:p>
            <a:r>
              <a:rPr lang="en-US" altLang="en-US" dirty="0" smtClean="0"/>
              <a:t>A need to have a life centered, task centered, or problem centered orientation </a:t>
            </a:r>
          </a:p>
          <a:p>
            <a:pPr>
              <a:buFont typeface="Arial" panose="020B0604020202020204" pitchFamily="34" charset="0"/>
              <a:buNone/>
            </a:pPr>
            <a:r>
              <a:rPr lang="en-GB" altLang="en-US" sz="2400" dirty="0"/>
              <a:t>							</a:t>
            </a:r>
            <a:r>
              <a:rPr lang="en-GB" altLang="en-US" sz="2400" dirty="0" smtClean="0"/>
              <a:t>		Malcolm </a:t>
            </a:r>
            <a:r>
              <a:rPr lang="en-GB" altLang="en-US" sz="2400" dirty="0"/>
              <a:t>Knowles</a:t>
            </a:r>
            <a:endParaRPr lang="en-US" altLang="en-US" sz="2400" dirty="0"/>
          </a:p>
        </p:txBody>
      </p:sp>
    </p:spTree>
    <p:extLst>
      <p:ext uri="{BB962C8B-B14F-4D97-AF65-F5344CB8AC3E}">
        <p14:creationId xmlns:p14="http://schemas.microsoft.com/office/powerpoint/2010/main" val="843811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Coaching opportunities</a:t>
            </a:r>
            <a:endParaRPr lang="en-US" altLang="en-US"/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US" altLang="en-US" sz="2800" dirty="0"/>
              <a:t>delegation</a:t>
            </a:r>
          </a:p>
          <a:p>
            <a:pPr>
              <a:lnSpc>
                <a:spcPct val="80000"/>
              </a:lnSpc>
            </a:pPr>
            <a:r>
              <a:rPr lang="en-US" altLang="en-US" sz="2800" dirty="0"/>
              <a:t>addressing underperformance </a:t>
            </a:r>
          </a:p>
          <a:p>
            <a:pPr>
              <a:lnSpc>
                <a:spcPct val="80000"/>
              </a:lnSpc>
            </a:pPr>
            <a:r>
              <a:rPr lang="en-US" altLang="en-US" sz="2800" dirty="0"/>
              <a:t>project work</a:t>
            </a:r>
          </a:p>
          <a:p>
            <a:pPr>
              <a:lnSpc>
                <a:spcPct val="80000"/>
              </a:lnSpc>
            </a:pPr>
            <a:r>
              <a:rPr lang="en-US" altLang="en-US" sz="2800" dirty="0" err="1"/>
              <a:t>deputising</a:t>
            </a:r>
            <a:endParaRPr lang="en-US" altLang="en-US" sz="2800" dirty="0"/>
          </a:p>
          <a:p>
            <a:pPr>
              <a:lnSpc>
                <a:spcPct val="80000"/>
              </a:lnSpc>
            </a:pPr>
            <a:r>
              <a:rPr lang="en-US" altLang="en-US" sz="2800" dirty="0"/>
              <a:t>problem solving</a:t>
            </a:r>
          </a:p>
          <a:p>
            <a:pPr>
              <a:lnSpc>
                <a:spcPct val="80000"/>
              </a:lnSpc>
            </a:pPr>
            <a:r>
              <a:rPr lang="en-US" altLang="en-US" sz="2800" dirty="0"/>
              <a:t>changes to operating processes, procedures or systems</a:t>
            </a:r>
          </a:p>
          <a:p>
            <a:pPr>
              <a:lnSpc>
                <a:spcPct val="80000"/>
              </a:lnSpc>
            </a:pPr>
            <a:r>
              <a:rPr lang="en-US" altLang="en-US" sz="2800" dirty="0"/>
              <a:t>change of responsibilities</a:t>
            </a:r>
          </a:p>
          <a:p>
            <a:pPr>
              <a:lnSpc>
                <a:spcPct val="80000"/>
              </a:lnSpc>
            </a:pPr>
            <a:r>
              <a:rPr lang="en-US" altLang="en-US" sz="2800" dirty="0"/>
              <a:t>application of learning before and after attending a training course</a:t>
            </a:r>
          </a:p>
        </p:txBody>
      </p:sp>
    </p:spTree>
    <p:extLst>
      <p:ext uri="{BB962C8B-B14F-4D97-AF65-F5344CB8AC3E}">
        <p14:creationId xmlns:p14="http://schemas.microsoft.com/office/powerpoint/2010/main" val="216050356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Opportunities for Mentoring</a:t>
            </a:r>
            <a:endParaRPr lang="en-US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/>
          </p:nvPr>
        </p:nvGraphicFramePr>
        <p:xfrm>
          <a:off x="2174788" y="1664041"/>
          <a:ext cx="8097796" cy="358346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04889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04889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55962"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 dirty="0">
                          <a:effectLst/>
                        </a:rPr>
                        <a:t>Context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>
                          <a:effectLst/>
                        </a:rPr>
                        <a:t>Purpose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55962"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>
                          <a:effectLst/>
                        </a:rPr>
                        <a:t>Induction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 dirty="0">
                          <a:effectLst/>
                        </a:rPr>
                        <a:t>Helps people get up to speed 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55962"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>
                          <a:effectLst/>
                        </a:rPr>
                        <a:t>Support for development 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>
                          <a:effectLst/>
                        </a:rPr>
                        <a:t>Ensures effective learning 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11923"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>
                          <a:effectLst/>
                        </a:rPr>
                        <a:t>Career progression 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>
                          <a:effectLst/>
                        </a:rPr>
                        <a:t>Assist in identifying and supporting potential talent 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11923"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>
                          <a:effectLst/>
                        </a:rPr>
                        <a:t>On the job learning 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>
                          <a:effectLst/>
                        </a:rPr>
                        <a:t>To enhance job related knowledge and skills for the present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11923"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>
                          <a:effectLst/>
                        </a:rPr>
                        <a:t>Equal opportunity programmes 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>
                          <a:effectLst/>
                        </a:rPr>
                        <a:t>To ensure proper integration and fairness of treatment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11923"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>
                          <a:effectLst/>
                        </a:rPr>
                        <a:t>Redundancy and outplacement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>
                          <a:effectLst/>
                        </a:rPr>
                        <a:t>To assist individual in managing the difficult transition 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55962"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>
                          <a:effectLst/>
                        </a:rPr>
                        <a:t>New projects 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>
                          <a:effectLst/>
                        </a:rPr>
                        <a:t>Help rapid assimilation and delivery 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55962"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>
                          <a:effectLst/>
                        </a:rPr>
                        <a:t>New job transition 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>
                          <a:effectLst/>
                        </a:rPr>
                        <a:t>Helps employee adjust 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55962"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>
                          <a:effectLst/>
                        </a:rPr>
                        <a:t>Within change programmes 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 dirty="0">
                          <a:effectLst/>
                        </a:rPr>
                        <a:t>To help people adjust to change 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8504753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357</TotalTime>
  <Words>1282</Words>
  <Application>Microsoft Office PowerPoint</Application>
  <PresentationFormat>Widescreen</PresentationFormat>
  <Paragraphs>189</Paragraphs>
  <Slides>27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27</vt:i4>
      </vt:variant>
    </vt:vector>
  </HeadingPairs>
  <TitlesOfParts>
    <vt:vector size="35" baseType="lpstr">
      <vt:lpstr>Arial</vt:lpstr>
      <vt:lpstr>Calibri</vt:lpstr>
      <vt:lpstr>MS Mincho</vt:lpstr>
      <vt:lpstr>Myriad Pro</vt:lpstr>
      <vt:lpstr>Times New Roman</vt:lpstr>
      <vt:lpstr>Wingdings</vt:lpstr>
      <vt:lpstr>20140311PresentationUWTSDTemplate</vt:lpstr>
      <vt:lpstr>1_20140311PresentationUWTSDTemplate</vt:lpstr>
      <vt:lpstr>Coaching and Mentoring BMPF7016</vt:lpstr>
      <vt:lpstr>Aims</vt:lpstr>
      <vt:lpstr>Learning Outcomes</vt:lpstr>
      <vt:lpstr>Who’s doing what?</vt:lpstr>
      <vt:lpstr>How effective is coaching and mentoring?</vt:lpstr>
      <vt:lpstr>The views of L &amp; D professionals</vt:lpstr>
      <vt:lpstr>The views of UK professional workers</vt:lpstr>
      <vt:lpstr>Standard/traditional definitions</vt:lpstr>
      <vt:lpstr>Contemporary definitions </vt:lpstr>
      <vt:lpstr>Origins and Roots of Coaching</vt:lpstr>
      <vt:lpstr>Mentoring</vt:lpstr>
      <vt:lpstr>Characteristics of Coaching</vt:lpstr>
      <vt:lpstr>Characteristics of Mentoring</vt:lpstr>
      <vt:lpstr>Counselling</vt:lpstr>
      <vt:lpstr>In the Workplace</vt:lpstr>
      <vt:lpstr>PowerPoint Presentation</vt:lpstr>
      <vt:lpstr>The need to understand culture:</vt:lpstr>
      <vt:lpstr>Culture - definitions</vt:lpstr>
      <vt:lpstr>Types of Organisation Culture</vt:lpstr>
      <vt:lpstr>The organisational iceberg</vt:lpstr>
      <vt:lpstr>The Learning Cycle – Kolb’s Learning Cycle (1984)</vt:lpstr>
      <vt:lpstr>The stages of learning</vt:lpstr>
      <vt:lpstr>The stages of learning</vt:lpstr>
      <vt:lpstr>Adult learning assumptions</vt:lpstr>
      <vt:lpstr>Adult learning issues to be considered </vt:lpstr>
      <vt:lpstr>Coaching opportunities</vt:lpstr>
      <vt:lpstr>Opportunities for Mentoring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Mair O'connor</dc:creator>
  <cp:lastModifiedBy>Mair O'connor</cp:lastModifiedBy>
  <cp:revision>13</cp:revision>
  <dcterms:created xsi:type="dcterms:W3CDTF">2019-10-01T08:36:44Z</dcterms:created>
  <dcterms:modified xsi:type="dcterms:W3CDTF">2019-10-01T14:34:07Z</dcterms:modified>
</cp:coreProperties>
</file>