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7"/>
  </p:notesMasterIdLst>
  <p:handoutMasterIdLst>
    <p:handoutMasterId r:id="rId14"/>
  </p:handoutMasterIdLst>
  <p:sldIdLst>
    <p:sldId id="338" r:id="rId3"/>
    <p:sldId id="339" r:id="rId4"/>
    <p:sldId id="302" r:id="rId5"/>
    <p:sldId id="331" r:id="rId6"/>
    <p:sldId id="287" r:id="rId8"/>
    <p:sldId id="360" r:id="rId9"/>
    <p:sldId id="361" r:id="rId10"/>
    <p:sldId id="364" r:id="rId11"/>
    <p:sldId id="362" r:id="rId12"/>
    <p:sldId id="270" r:id="rId13"/>
  </p:sldIdLst>
  <p:sldSz cx="12192000" cy="6858000"/>
  <p:notesSz cx="6858000" cy="9144000"/>
  <p:embeddedFontLst>
    <p:embeddedFont>
      <p:font typeface="MiSans Bold" panose="00000800000000000000" charset="-122"/>
      <p:regular r:id="rId18"/>
    </p:embeddedFont>
    <p:embeddedFont>
      <p:font typeface="MiSans Medium" panose="00000600000000000000" charset="-122"/>
      <p:regular r:id="rId19"/>
    </p:embeddedFont>
    <p:embeddedFont>
      <p:font typeface="MiSans Normal" panose="00000500000000000000" charset="-122"/>
      <p:regular r:id="rId20"/>
    </p:embeddedFont>
  </p:embeddedFontLst>
  <p:custDataLst>
    <p:tags r:id="rId2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808080"/>
    <a:srgbClr val="F2F2F2"/>
    <a:srgbClr val="610000"/>
    <a:srgbClr val="860000"/>
    <a:srgbClr val="C20000"/>
    <a:srgbClr val="720000"/>
    <a:srgbClr val="9A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1" Type="http://schemas.openxmlformats.org/officeDocument/2006/relationships/tags" Target="tags/tag67.xml"/><Relationship Id="rId20" Type="http://schemas.openxmlformats.org/officeDocument/2006/relationships/font" Target="fonts/font3.fntdata"/><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handoutMaster" Target="handoutMasters/handoutMaster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MiSans Bold" panose="00000800000000000000" charset="-122"/>
              <a:ea typeface="MiSans Bold" panose="00000800000000000000"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MiSans Bold" panose="00000800000000000000" charset="-122"/>
                <a:ea typeface="MiSans Bold" panose="00000800000000000000" charset="-122"/>
              </a:rPr>
            </a:fld>
            <a:endParaRPr lang="zh-CN" altLang="en-US">
              <a:latin typeface="MiSans Bold" panose="00000800000000000000" charset="-122"/>
              <a:ea typeface="MiSans Bold" panose="00000800000000000000"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MiSans Bold" panose="00000800000000000000" charset="-122"/>
              <a:ea typeface="MiSans Bold" panose="00000800000000000000"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MiSans Bold" panose="00000800000000000000" charset="-122"/>
                <a:ea typeface="MiSans Bold" panose="00000800000000000000" charset="-122"/>
              </a:rPr>
            </a:fld>
            <a:endParaRPr lang="zh-CN" altLang="en-US">
              <a:latin typeface="MiSans Bold" panose="00000800000000000000" charset="-122"/>
              <a:ea typeface="MiSans Bold" panose="00000800000000000000"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MiSans Bold" panose="00000800000000000000" charset="-122"/>
                <a:ea typeface="MiSans Bold" panose="00000800000000000000"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MiSans Bold" panose="00000800000000000000" charset="-122"/>
                <a:ea typeface="MiSans Bold" panose="00000800000000000000" charset="-122"/>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MiSans Bold" panose="00000800000000000000" charset="-122"/>
                <a:ea typeface="MiSans Bold" panose="00000800000000000000"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MiSans Bold" panose="00000800000000000000" charset="-122"/>
                <a:ea typeface="MiSans Bold" panose="00000800000000000000" charset="-122"/>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iSans Bold" panose="00000800000000000000" charset="-122"/>
        <a:ea typeface="MiSans Bold" panose="00000800000000000000" charset="-122"/>
        <a:cs typeface="+mn-cs"/>
      </a:defRPr>
    </a:lvl1pPr>
    <a:lvl2pPr marL="457200" algn="l" defTabSz="914400" rtl="0" eaLnBrk="1" latinLnBrk="0" hangingPunct="1">
      <a:defRPr sz="1200" kern="1200">
        <a:solidFill>
          <a:schemeClr val="tx1"/>
        </a:solidFill>
        <a:latin typeface="MiSans Bold" panose="00000800000000000000" charset="-122"/>
        <a:ea typeface="MiSans Bold" panose="00000800000000000000" charset="-122"/>
        <a:cs typeface="+mn-cs"/>
      </a:defRPr>
    </a:lvl2pPr>
    <a:lvl3pPr marL="914400" algn="l" defTabSz="914400" rtl="0" eaLnBrk="1" latinLnBrk="0" hangingPunct="1">
      <a:defRPr sz="1200" kern="1200">
        <a:solidFill>
          <a:schemeClr val="tx1"/>
        </a:solidFill>
        <a:latin typeface="MiSans Bold" panose="00000800000000000000" charset="-122"/>
        <a:ea typeface="MiSans Bold" panose="00000800000000000000" charset="-122"/>
        <a:cs typeface="+mn-cs"/>
      </a:defRPr>
    </a:lvl3pPr>
    <a:lvl4pPr marL="1371600" algn="l" defTabSz="914400" rtl="0" eaLnBrk="1" latinLnBrk="0" hangingPunct="1">
      <a:defRPr sz="1200" kern="1200">
        <a:solidFill>
          <a:schemeClr val="tx1"/>
        </a:solidFill>
        <a:latin typeface="MiSans Bold" panose="00000800000000000000" charset="-122"/>
        <a:ea typeface="MiSans Bold" panose="00000800000000000000" charset="-122"/>
        <a:cs typeface="+mn-cs"/>
      </a:defRPr>
    </a:lvl4pPr>
    <a:lvl5pPr marL="1828800" algn="l" defTabSz="914400" rtl="0" eaLnBrk="1" latinLnBrk="0" hangingPunct="1">
      <a:defRPr sz="1200" kern="1200">
        <a:solidFill>
          <a:schemeClr val="tx1"/>
        </a:solidFill>
        <a:latin typeface="MiSans Bold" panose="00000800000000000000" charset="-122"/>
        <a:ea typeface="MiSans Bold" panose="00000800000000000000"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4" Type="http://schemas.openxmlformats.org/officeDocument/2006/relationships/image" Target="../media/image2.png"/><Relationship Id="rId3" Type="http://schemas.openxmlformats.org/officeDocument/2006/relationships/image" Target="../media/image1.png"/><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11" name="图片 10" descr="微信截图_20240325143033-removebg-preview"/>
          <p:cNvPicPr>
            <a:picLocks noChangeAspect="1"/>
          </p:cNvPicPr>
          <p:nvPr userDrawn="1"/>
        </p:nvPicPr>
        <p:blipFill>
          <a:blip r:embed="rId2"/>
          <a:stretch>
            <a:fillRect/>
          </a:stretch>
        </p:blipFill>
        <p:spPr>
          <a:xfrm>
            <a:off x="5527675" y="890960"/>
            <a:ext cx="1158240" cy="1094105"/>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
        <p:nvSpPr>
          <p:cNvPr id="8" name="矩形 7"/>
          <p:cNvSpPr/>
          <p:nvPr userDrawn="1"/>
        </p:nvSpPr>
        <p:spPr>
          <a:xfrm>
            <a:off x="568643" y="0"/>
            <a:ext cx="1143000" cy="6858000"/>
          </a:xfrm>
          <a:prstGeom prst="rect">
            <a:avLst/>
          </a:prstGeom>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椭圆 8"/>
          <p:cNvSpPr/>
          <p:nvPr userDrawn="1"/>
        </p:nvSpPr>
        <p:spPr>
          <a:xfrm>
            <a:off x="477520" y="2766378"/>
            <a:ext cx="1325245" cy="1325245"/>
          </a:xfrm>
          <a:prstGeom prst="ellipse">
            <a:avLst/>
          </a:prstGeom>
          <a:solidFill>
            <a:schemeClr val="bg1"/>
          </a:solidFill>
          <a:ln>
            <a:noFill/>
          </a:ln>
          <a:effectLst>
            <a:outerShdw blurRad="127000" sx="102000" sy="102000" algn="ctr"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10" name="图片 9" descr="微信截图_20240325143033-removebg-preview"/>
          <p:cNvPicPr>
            <a:picLocks noChangeAspect="1"/>
          </p:cNvPicPr>
          <p:nvPr userDrawn="1">
            <p:custDataLst>
              <p:tags r:id="rId2"/>
            </p:custDataLst>
          </p:nvPr>
        </p:nvPicPr>
        <p:blipFill>
          <a:blip r:embed="rId3"/>
          <a:stretch>
            <a:fillRect/>
          </a:stretch>
        </p:blipFill>
        <p:spPr>
          <a:xfrm>
            <a:off x="532765" y="2844483"/>
            <a:ext cx="1237615" cy="1169035"/>
          </a:xfrm>
          <a:prstGeom prst="rect">
            <a:avLst/>
          </a:prstGeom>
        </p:spPr>
      </p:pic>
      <p:pic>
        <p:nvPicPr>
          <p:cNvPr id="12" name="图片 11" descr="1711347522039-removebg-preview"/>
          <p:cNvPicPr>
            <a:picLocks noChangeAspect="1"/>
          </p:cNvPicPr>
          <p:nvPr userDrawn="1"/>
        </p:nvPicPr>
        <p:blipFill>
          <a:blip r:embed="rId4"/>
          <a:stretch>
            <a:fillRect/>
          </a:stretch>
        </p:blipFill>
        <p:spPr>
          <a:xfrm>
            <a:off x="10525125" y="234950"/>
            <a:ext cx="1623695" cy="48895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7" name="矩形 6"/>
          <p:cNvSpPr/>
          <p:nvPr userDrawn="1"/>
        </p:nvSpPr>
        <p:spPr>
          <a:xfrm>
            <a:off x="0" y="0"/>
            <a:ext cx="12192000" cy="612775"/>
          </a:xfrm>
          <a:prstGeom prst="rect">
            <a:avLst/>
          </a:prstGeom>
          <a:solidFill>
            <a:schemeClr val="bg2">
              <a:lumMod val="9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pic>
        <p:nvPicPr>
          <p:cNvPr id="6" name="图片 5" descr="1711347522039-removebg-preview"/>
          <p:cNvPicPr>
            <a:picLocks noChangeAspect="1"/>
          </p:cNvPicPr>
          <p:nvPr userDrawn="1"/>
        </p:nvPicPr>
        <p:blipFill>
          <a:blip r:embed="rId2"/>
          <a:stretch>
            <a:fillRect/>
          </a:stretch>
        </p:blipFill>
        <p:spPr>
          <a:xfrm>
            <a:off x="10525125" y="61913"/>
            <a:ext cx="1623695" cy="48895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4" Type="http://schemas.openxmlformats.org/officeDocument/2006/relationships/theme" Target="../theme/theme1.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MiSans Bold" panose="00000800000000000000" charset="-122"/>
                <a:ea typeface="MiSans Bold" panose="00000800000000000000" charset="-122"/>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MiSans Bold" panose="00000800000000000000" charset="-122"/>
                <a:ea typeface="MiSans Bold" panose="00000800000000000000" charset="-122"/>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MiSans Bold" panose="00000800000000000000" charset="-122"/>
                <a:ea typeface="MiSans Bold" panose="00000800000000000000" charset="-122"/>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iSans Bold" panose="00000800000000000000" charset="-122"/>
          <a:ea typeface="MiSans Bold" panose="00000800000000000000" charset="-122"/>
          <a:cs typeface="+mj-cs"/>
        </a:defRPr>
      </a:lvl1pPr>
    </p:titleStyle>
    <p:body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iSans Bold" panose="00000800000000000000" charset="-122"/>
          <a:ea typeface="MiSans Bold" panose="00000800000000000000" charset="-122"/>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iSans Bold" panose="00000800000000000000" charset="-122"/>
          <a:ea typeface="MiSans Bold" panose="00000800000000000000" charset="-122"/>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iSans Bold" panose="00000800000000000000" charset="-122"/>
          <a:ea typeface="MiSans Bold" panose="00000800000000000000" charset="-122"/>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iSans Bold" panose="00000800000000000000" charset="-122"/>
          <a:ea typeface="MiSans Bold" panose="00000800000000000000" charset="-122"/>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iSans Bold" panose="00000800000000000000" charset="-122"/>
          <a:ea typeface="MiSans Bold" panose="00000800000000000000" charset="-122"/>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tags" Target="../tags/tag3.xml"/><Relationship Id="rId2" Type="http://schemas.openxmlformats.org/officeDocument/2006/relationships/image" Target="../media/image3.png"/><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9" Type="http://schemas.openxmlformats.org/officeDocument/2006/relationships/tags" Target="../tags/tag12.xml"/><Relationship Id="rId8" Type="http://schemas.openxmlformats.org/officeDocument/2006/relationships/tags" Target="../tags/tag11.xml"/><Relationship Id="rId7" Type="http://schemas.openxmlformats.org/officeDocument/2006/relationships/tags" Target="../tags/tag10.xml"/><Relationship Id="rId6" Type="http://schemas.openxmlformats.org/officeDocument/2006/relationships/tags" Target="../tags/tag9.xml"/><Relationship Id="rId5" Type="http://schemas.openxmlformats.org/officeDocument/2006/relationships/tags" Target="../tags/tag8.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5" Type="http://schemas.openxmlformats.org/officeDocument/2006/relationships/slideLayout" Target="../slideLayouts/slideLayout2.xml"/><Relationship Id="rId14" Type="http://schemas.openxmlformats.org/officeDocument/2006/relationships/image" Target="../media/image7.png"/><Relationship Id="rId13" Type="http://schemas.openxmlformats.org/officeDocument/2006/relationships/tags" Target="../tags/tag16.xml"/><Relationship Id="rId12" Type="http://schemas.openxmlformats.org/officeDocument/2006/relationships/tags" Target="../tags/tag15.xml"/><Relationship Id="rId11" Type="http://schemas.openxmlformats.org/officeDocument/2006/relationships/tags" Target="../tags/tag14.xml"/><Relationship Id="rId10" Type="http://schemas.openxmlformats.org/officeDocument/2006/relationships/tags" Target="../tags/tag13.xml"/><Relationship Id="rId1" Type="http://schemas.openxmlformats.org/officeDocument/2006/relationships/tags" Target="../tags/tag4.xml"/></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3.xml"/><Relationship Id="rId7" Type="http://schemas.openxmlformats.org/officeDocument/2006/relationships/image" Target="../media/image8.png"/><Relationship Id="rId6" Type="http://schemas.openxmlformats.org/officeDocument/2006/relationships/tags" Target="../tags/tag22.xml"/><Relationship Id="rId5" Type="http://schemas.openxmlformats.org/officeDocument/2006/relationships/tags" Target="../tags/tag21.xml"/><Relationship Id="rId4" Type="http://schemas.openxmlformats.org/officeDocument/2006/relationships/tags" Target="../tags/tag20.xml"/><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s>
</file>

<file path=ppt/slides/_rels/slide4.xml.rels><?xml version="1.0" encoding="UTF-8" standalone="yes"?>
<Relationships xmlns="http://schemas.openxmlformats.org/package/2006/relationships"><Relationship Id="rId9" Type="http://schemas.openxmlformats.org/officeDocument/2006/relationships/slideLayout" Target="../slideLayouts/slideLayout3.xml"/><Relationship Id="rId8" Type="http://schemas.openxmlformats.org/officeDocument/2006/relationships/image" Target="../media/image10.png"/><Relationship Id="rId7" Type="http://schemas.openxmlformats.org/officeDocument/2006/relationships/image" Target="../media/image9.png"/><Relationship Id="rId6" Type="http://schemas.openxmlformats.org/officeDocument/2006/relationships/tags" Target="../tags/tag28.xml"/><Relationship Id="rId5" Type="http://schemas.openxmlformats.org/officeDocument/2006/relationships/tags" Target="../tags/tag27.xml"/><Relationship Id="rId4" Type="http://schemas.openxmlformats.org/officeDocument/2006/relationships/tags" Target="../tags/tag26.xml"/><Relationship Id="rId3" Type="http://schemas.openxmlformats.org/officeDocument/2006/relationships/tags" Target="../tags/tag25.xml"/><Relationship Id="rId2" Type="http://schemas.openxmlformats.org/officeDocument/2006/relationships/tags" Target="../tags/tag24.xml"/><Relationship Id="rId10" Type="http://schemas.openxmlformats.org/officeDocument/2006/relationships/notesSlide" Target="../notesSlides/notesSlide1.xml"/><Relationship Id="rId1" Type="http://schemas.openxmlformats.org/officeDocument/2006/relationships/tags" Target="../tags/tag23.xml"/></Relationships>
</file>

<file path=ppt/slides/_rels/slide5.xml.rels><?xml version="1.0" encoding="UTF-8" standalone="yes"?>
<Relationships xmlns="http://schemas.openxmlformats.org/package/2006/relationships"><Relationship Id="rId9" Type="http://schemas.openxmlformats.org/officeDocument/2006/relationships/slideLayout" Target="../slideLayouts/slideLayout3.xml"/><Relationship Id="rId8" Type="http://schemas.openxmlformats.org/officeDocument/2006/relationships/tags" Target="../tags/tag36.xml"/><Relationship Id="rId7" Type="http://schemas.openxmlformats.org/officeDocument/2006/relationships/tags" Target="../tags/tag35.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0" Type="http://schemas.openxmlformats.org/officeDocument/2006/relationships/notesSlide" Target="../notesSlides/notesSlide2.xml"/><Relationship Id="rId1" Type="http://schemas.openxmlformats.org/officeDocument/2006/relationships/tags" Target="../tags/tag29.xml"/></Relationships>
</file>

<file path=ppt/slides/_rels/slide6.xml.rels><?xml version="1.0" encoding="UTF-8" standalone="yes"?>
<Relationships xmlns="http://schemas.openxmlformats.org/package/2006/relationships"><Relationship Id="rId9" Type="http://schemas.openxmlformats.org/officeDocument/2006/relationships/slideLayout" Target="../slideLayouts/slideLayout3.xml"/><Relationship Id="rId8" Type="http://schemas.openxmlformats.org/officeDocument/2006/relationships/image" Target="../media/image12.png"/><Relationship Id="rId7" Type="http://schemas.openxmlformats.org/officeDocument/2006/relationships/image" Target="../media/image11.png"/><Relationship Id="rId6" Type="http://schemas.openxmlformats.org/officeDocument/2006/relationships/tags" Target="../tags/tag42.xml"/><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0" Type="http://schemas.openxmlformats.org/officeDocument/2006/relationships/notesSlide" Target="../notesSlides/notesSlide3.xml"/><Relationship Id="rId1" Type="http://schemas.openxmlformats.org/officeDocument/2006/relationships/tags" Target="../tags/tag37.xml"/></Relationships>
</file>

<file path=ppt/slides/_rels/slide7.xml.rels><?xml version="1.0" encoding="UTF-8" standalone="yes"?>
<Relationships xmlns="http://schemas.openxmlformats.org/package/2006/relationships"><Relationship Id="rId9" Type="http://schemas.openxmlformats.org/officeDocument/2006/relationships/slideLayout" Target="../slideLayouts/slideLayout3.xml"/><Relationship Id="rId8" Type="http://schemas.openxmlformats.org/officeDocument/2006/relationships/image" Target="../media/image14.png"/><Relationship Id="rId7" Type="http://schemas.openxmlformats.org/officeDocument/2006/relationships/image" Target="../media/image13.png"/><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 Id="rId3" Type="http://schemas.openxmlformats.org/officeDocument/2006/relationships/tags" Target="../tags/tag45.xml"/><Relationship Id="rId2" Type="http://schemas.openxmlformats.org/officeDocument/2006/relationships/tags" Target="../tags/tag44.xml"/><Relationship Id="rId10" Type="http://schemas.openxmlformats.org/officeDocument/2006/relationships/notesSlide" Target="../notesSlides/notesSlide4.xml"/><Relationship Id="rId1" Type="http://schemas.openxmlformats.org/officeDocument/2006/relationships/tags" Target="../tags/tag43.xml"/></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5.xml"/><Relationship Id="rId7" Type="http://schemas.openxmlformats.org/officeDocument/2006/relationships/slideLayout" Target="../slideLayouts/slideLayout3.xml"/><Relationship Id="rId6" Type="http://schemas.openxmlformats.org/officeDocument/2006/relationships/tags" Target="../tags/tag54.xml"/><Relationship Id="rId5" Type="http://schemas.openxmlformats.org/officeDocument/2006/relationships/tags" Target="../tags/tag53.xml"/><Relationship Id="rId4" Type="http://schemas.openxmlformats.org/officeDocument/2006/relationships/tags" Target="../tags/tag52.xml"/><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s>
</file>

<file path=ppt/slides/_rels/slide9.xml.rels><?xml version="1.0" encoding="UTF-8" standalone="yes"?>
<Relationships xmlns="http://schemas.openxmlformats.org/package/2006/relationships"><Relationship Id="rId9" Type="http://schemas.openxmlformats.org/officeDocument/2006/relationships/tags" Target="../tags/tag62.xml"/><Relationship Id="rId8" Type="http://schemas.openxmlformats.org/officeDocument/2006/relationships/image" Target="../media/image15.jpeg"/><Relationship Id="rId7" Type="http://schemas.openxmlformats.org/officeDocument/2006/relationships/tags" Target="../tags/tag61.xml"/><Relationship Id="rId6" Type="http://schemas.openxmlformats.org/officeDocument/2006/relationships/tags" Target="../tags/tag60.xml"/><Relationship Id="rId5" Type="http://schemas.openxmlformats.org/officeDocument/2006/relationships/tags" Target="../tags/tag59.xml"/><Relationship Id="rId4" Type="http://schemas.openxmlformats.org/officeDocument/2006/relationships/tags" Target="../tags/tag58.xml"/><Relationship Id="rId3" Type="http://schemas.openxmlformats.org/officeDocument/2006/relationships/tags" Target="../tags/tag57.xml"/><Relationship Id="rId2" Type="http://schemas.openxmlformats.org/officeDocument/2006/relationships/tags" Target="../tags/tag56.xml"/><Relationship Id="rId16" Type="http://schemas.openxmlformats.org/officeDocument/2006/relationships/notesSlide" Target="../notesSlides/notesSlide6.xml"/><Relationship Id="rId15" Type="http://schemas.openxmlformats.org/officeDocument/2006/relationships/slideLayout" Target="../slideLayouts/slideLayout3.xml"/><Relationship Id="rId14" Type="http://schemas.openxmlformats.org/officeDocument/2006/relationships/tags" Target="../tags/tag65.xml"/><Relationship Id="rId13" Type="http://schemas.openxmlformats.org/officeDocument/2006/relationships/tags" Target="../tags/tag64.xml"/><Relationship Id="rId12" Type="http://schemas.openxmlformats.org/officeDocument/2006/relationships/image" Target="../media/image17.jpeg"/><Relationship Id="rId11" Type="http://schemas.openxmlformats.org/officeDocument/2006/relationships/tags" Target="../tags/tag63.xml"/><Relationship Id="rId10" Type="http://schemas.openxmlformats.org/officeDocument/2006/relationships/image" Target="../media/image16.jpeg"/><Relationship Id="rId1" Type="http://schemas.openxmlformats.org/officeDocument/2006/relationships/tags" Target="../tags/tag5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6.xml"/><Relationship Id="rId1"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任意多边形 7"/>
          <p:cNvSpPr/>
          <p:nvPr/>
        </p:nvSpPr>
        <p:spPr>
          <a:xfrm>
            <a:off x="0" y="0"/>
            <a:ext cx="12192000" cy="1446530"/>
          </a:xfrm>
          <a:custGeom>
            <a:avLst/>
            <a:gdLst/>
            <a:ahLst/>
            <a:cxnLst>
              <a:cxn ang="3">
                <a:pos x="hc" y="t"/>
              </a:cxn>
              <a:cxn ang="cd2">
                <a:pos x="l" y="vc"/>
              </a:cxn>
              <a:cxn ang="cd4">
                <a:pos x="hc" y="b"/>
              </a:cxn>
              <a:cxn ang="0">
                <a:pos x="r" y="vc"/>
              </a:cxn>
            </a:cxnLst>
            <a:rect l="l" t="t" r="r" b="b"/>
            <a:pathLst>
              <a:path w="19200" h="2278">
                <a:moveTo>
                  <a:pt x="0" y="0"/>
                </a:moveTo>
                <a:lnTo>
                  <a:pt x="19200" y="0"/>
                </a:lnTo>
                <a:lnTo>
                  <a:pt x="19200" y="2278"/>
                </a:lnTo>
                <a:lnTo>
                  <a:pt x="10507" y="2278"/>
                </a:lnTo>
                <a:lnTo>
                  <a:pt x="10507" y="2265"/>
                </a:lnTo>
                <a:cubicBezTo>
                  <a:pt x="10507" y="1764"/>
                  <a:pt x="10101" y="1358"/>
                  <a:pt x="9600" y="1358"/>
                </a:cubicBezTo>
                <a:cubicBezTo>
                  <a:pt x="9099" y="1358"/>
                  <a:pt x="8693" y="1764"/>
                  <a:pt x="8693" y="2265"/>
                </a:cubicBezTo>
                <a:lnTo>
                  <a:pt x="8693" y="2278"/>
                </a:lnTo>
                <a:lnTo>
                  <a:pt x="0" y="2278"/>
                </a:lnTo>
                <a:lnTo>
                  <a:pt x="0" y="0"/>
                </a:lnTo>
                <a:close/>
              </a:path>
            </a:pathLst>
          </a:custGeom>
          <a:solidFill>
            <a:schemeClr val="accent1"/>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p>
            <a:pPr algn="ctr"/>
            <a:endParaRPr lang="zh-CN" altLang="en-US"/>
          </a:p>
        </p:txBody>
      </p:sp>
      <p:sp>
        <p:nvSpPr>
          <p:cNvPr id="3" name="文本框 2"/>
          <p:cNvSpPr txBox="1"/>
          <p:nvPr/>
        </p:nvSpPr>
        <p:spPr>
          <a:xfrm>
            <a:off x="842010" y="2054225"/>
            <a:ext cx="10506710" cy="2306955"/>
          </a:xfrm>
          <a:prstGeom prst="rect">
            <a:avLst/>
          </a:prstGeom>
          <a:noFill/>
        </p:spPr>
        <p:txBody>
          <a:bodyPr wrap="square" rtlCol="0">
            <a:spAutoFit/>
          </a:bodyPr>
          <a:p>
            <a:pPr algn="ctr"/>
            <a:r>
              <a:rPr sz="3600">
                <a:solidFill>
                  <a:schemeClr val="accent1"/>
                </a:solidFill>
                <a:latin typeface="MiSans Bold" panose="00000800000000000000" charset="-122"/>
                <a:ea typeface="MiSans Bold" panose="00000800000000000000" charset="-122"/>
                <a:cs typeface="MiSans Bold" panose="00000800000000000000" charset="-122"/>
              </a:rPr>
              <a:t>Research on the Protection and Renewal of Industrial Heritage from the Perspective of Cultural Genes: A Case Study of Yidu 288 Factory</a:t>
            </a:r>
            <a:endParaRPr sz="3600">
              <a:solidFill>
                <a:schemeClr val="accent1"/>
              </a:solidFill>
              <a:latin typeface="MiSans Bold" panose="00000800000000000000" charset="-122"/>
              <a:ea typeface="MiSans Bold" panose="00000800000000000000" charset="-122"/>
              <a:cs typeface="MiSans Bold" panose="00000800000000000000" charset="-122"/>
            </a:endParaRPr>
          </a:p>
        </p:txBody>
      </p:sp>
      <p:sp>
        <p:nvSpPr>
          <p:cNvPr id="30" name="文本框 29"/>
          <p:cNvSpPr txBox="1"/>
          <p:nvPr/>
        </p:nvSpPr>
        <p:spPr>
          <a:xfrm>
            <a:off x="6463030" y="4766310"/>
            <a:ext cx="1141095" cy="368300"/>
          </a:xfrm>
          <a:prstGeom prst="rect">
            <a:avLst/>
          </a:prstGeom>
          <a:noFill/>
        </p:spPr>
        <p:txBody>
          <a:bodyPr wrap="square" rtlCol="0">
            <a:spAutoFit/>
          </a:bodyPr>
          <a:p>
            <a:pPr algn="dist"/>
            <a:r>
              <a:rPr lang="en-US" altLang="zh-CN">
                <a:solidFill>
                  <a:schemeClr val="tx1">
                    <a:lumMod val="85000"/>
                    <a:lumOff val="15000"/>
                  </a:schemeClr>
                </a:solidFill>
                <a:latin typeface="MiSans Medium" panose="00000600000000000000" charset="-122"/>
                <a:ea typeface="MiSans Medium" panose="00000600000000000000" charset="-122"/>
              </a:rPr>
              <a:t>Date</a:t>
            </a:r>
            <a:r>
              <a:rPr lang="zh-CN" altLang="en-US">
                <a:solidFill>
                  <a:schemeClr val="tx1">
                    <a:lumMod val="85000"/>
                    <a:lumOff val="15000"/>
                  </a:schemeClr>
                </a:solidFill>
                <a:latin typeface="MiSans Medium" panose="00000600000000000000" charset="-122"/>
                <a:ea typeface="MiSans Medium" panose="00000600000000000000" charset="-122"/>
              </a:rPr>
              <a:t>：</a:t>
            </a:r>
            <a:endParaRPr lang="zh-CN" altLang="en-US">
              <a:solidFill>
                <a:schemeClr val="tx1">
                  <a:lumMod val="85000"/>
                  <a:lumOff val="15000"/>
                </a:schemeClr>
              </a:solidFill>
              <a:latin typeface="MiSans Medium" panose="00000600000000000000" charset="-122"/>
              <a:ea typeface="MiSans Medium" panose="00000600000000000000" charset="-122"/>
            </a:endParaRPr>
          </a:p>
        </p:txBody>
      </p:sp>
      <p:sp>
        <p:nvSpPr>
          <p:cNvPr id="32" name="文本框 31"/>
          <p:cNvSpPr txBox="1"/>
          <p:nvPr/>
        </p:nvSpPr>
        <p:spPr>
          <a:xfrm>
            <a:off x="7652385" y="4766310"/>
            <a:ext cx="1703070" cy="368300"/>
          </a:xfrm>
          <a:prstGeom prst="rect">
            <a:avLst/>
          </a:prstGeom>
          <a:noFill/>
        </p:spPr>
        <p:txBody>
          <a:bodyPr wrap="square" rtlCol="0">
            <a:spAutoFit/>
          </a:bodyPr>
          <a:p>
            <a:pPr algn="dist"/>
            <a:r>
              <a:rPr lang="en-US" altLang="zh-CN">
                <a:solidFill>
                  <a:schemeClr val="tx1">
                    <a:lumMod val="85000"/>
                    <a:lumOff val="15000"/>
                  </a:schemeClr>
                </a:solidFill>
                <a:latin typeface="MiSans Medium" panose="00000600000000000000" charset="-122"/>
                <a:ea typeface="MiSans Medium" panose="00000600000000000000" charset="-122"/>
              </a:rPr>
              <a:t>2024.12.10</a:t>
            </a:r>
            <a:endParaRPr lang="en-US" altLang="zh-CN">
              <a:solidFill>
                <a:schemeClr val="tx1">
                  <a:lumMod val="85000"/>
                  <a:lumOff val="15000"/>
                </a:schemeClr>
              </a:solidFill>
              <a:latin typeface="MiSans Medium" panose="00000600000000000000" charset="-122"/>
              <a:ea typeface="MiSans Medium" panose="00000600000000000000" charset="-122"/>
            </a:endParaRPr>
          </a:p>
        </p:txBody>
      </p:sp>
      <p:sp>
        <p:nvSpPr>
          <p:cNvPr id="62" name="文本框 61"/>
          <p:cNvSpPr txBox="1"/>
          <p:nvPr/>
        </p:nvSpPr>
        <p:spPr>
          <a:xfrm>
            <a:off x="3361690" y="4745355"/>
            <a:ext cx="2487295" cy="368300"/>
          </a:xfrm>
          <a:prstGeom prst="rect">
            <a:avLst/>
          </a:prstGeom>
          <a:noFill/>
        </p:spPr>
        <p:txBody>
          <a:bodyPr wrap="square" rtlCol="0">
            <a:spAutoFit/>
          </a:bodyPr>
          <a:p>
            <a:pPr algn="l"/>
            <a:r>
              <a:rPr lang="zh-CN" altLang="en-US">
                <a:solidFill>
                  <a:schemeClr val="tx1">
                    <a:lumMod val="85000"/>
                    <a:lumOff val="15000"/>
                  </a:schemeClr>
                </a:solidFill>
                <a:latin typeface="MiSans Medium" panose="00000600000000000000" charset="-122"/>
                <a:ea typeface="MiSans Medium" panose="00000600000000000000" charset="-122"/>
              </a:rPr>
              <a:t>Tianci</a:t>
            </a:r>
            <a:r>
              <a:rPr lang="en-US" altLang="zh-CN">
                <a:solidFill>
                  <a:schemeClr val="tx1">
                    <a:lumMod val="85000"/>
                    <a:lumOff val="15000"/>
                  </a:schemeClr>
                </a:solidFill>
                <a:latin typeface="MiSans Medium" panose="00000600000000000000" charset="-122"/>
                <a:ea typeface="MiSans Medium" panose="00000600000000000000" charset="-122"/>
              </a:rPr>
              <a:t> </a:t>
            </a:r>
            <a:r>
              <a:rPr lang="en-US" altLang="zh-CN">
                <a:solidFill>
                  <a:schemeClr val="tx1">
                    <a:lumMod val="85000"/>
                    <a:lumOff val="15000"/>
                  </a:schemeClr>
                </a:solidFill>
                <a:latin typeface="MiSans Medium" panose="00000600000000000000" charset="-122"/>
                <a:ea typeface="MiSans Medium" panose="00000600000000000000" charset="-122"/>
              </a:rPr>
              <a:t>Wei </a:t>
            </a:r>
            <a:endParaRPr lang="en-US" altLang="zh-CN">
              <a:solidFill>
                <a:schemeClr val="tx1">
                  <a:lumMod val="85000"/>
                  <a:lumOff val="15000"/>
                </a:schemeClr>
              </a:solidFill>
              <a:latin typeface="MiSans Medium" panose="00000600000000000000" charset="-122"/>
              <a:ea typeface="MiSans Medium" panose="00000600000000000000" charset="-122"/>
            </a:endParaRPr>
          </a:p>
        </p:txBody>
      </p:sp>
      <p:grpSp>
        <p:nvGrpSpPr>
          <p:cNvPr id="75" name="组合 74"/>
          <p:cNvGrpSpPr/>
          <p:nvPr/>
        </p:nvGrpSpPr>
        <p:grpSpPr>
          <a:xfrm rot="0">
            <a:off x="2941320" y="4766310"/>
            <a:ext cx="356870" cy="356870"/>
            <a:chOff x="4719" y="7434"/>
            <a:chExt cx="562" cy="562"/>
          </a:xfrm>
        </p:grpSpPr>
        <p:sp>
          <p:nvSpPr>
            <p:cNvPr id="65" name="椭圆 64"/>
            <p:cNvSpPr/>
            <p:nvPr/>
          </p:nvSpPr>
          <p:spPr>
            <a:xfrm>
              <a:off x="4719" y="7434"/>
              <a:ext cx="563" cy="563"/>
            </a:xfrm>
            <a:prstGeom prst="ellipse">
              <a:avLst/>
            </a:prstGeom>
            <a:solidFill>
              <a:schemeClr val="accent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66" name="图片 65"/>
            <p:cNvPicPr>
              <a:picLocks noChangeAspect="1"/>
            </p:cNvPicPr>
            <p:nvPr>
              <p:custDataLst>
                <p:tags r:id="rId1"/>
              </p:custDataLst>
            </p:nvPr>
          </p:nvPicPr>
          <p:blipFill>
            <a:blip r:embed="rId2"/>
            <a:stretch>
              <a:fillRect/>
            </a:stretch>
          </p:blipFill>
          <p:spPr>
            <a:xfrm>
              <a:off x="4805" y="7519"/>
              <a:ext cx="392" cy="392"/>
            </a:xfrm>
            <a:prstGeom prst="rect">
              <a:avLst/>
            </a:prstGeom>
          </p:spPr>
        </p:pic>
      </p:grpSp>
      <p:grpSp>
        <p:nvGrpSpPr>
          <p:cNvPr id="73" name="组合 72"/>
          <p:cNvGrpSpPr/>
          <p:nvPr/>
        </p:nvGrpSpPr>
        <p:grpSpPr>
          <a:xfrm rot="0">
            <a:off x="6042660" y="4787265"/>
            <a:ext cx="356870" cy="356870"/>
            <a:chOff x="9702" y="8394"/>
            <a:chExt cx="562" cy="562"/>
          </a:xfrm>
        </p:grpSpPr>
        <p:sp>
          <p:nvSpPr>
            <p:cNvPr id="41" name="椭圆 40"/>
            <p:cNvSpPr/>
            <p:nvPr/>
          </p:nvSpPr>
          <p:spPr>
            <a:xfrm>
              <a:off x="9702" y="8394"/>
              <a:ext cx="563" cy="563"/>
            </a:xfrm>
            <a:prstGeom prst="ellipse">
              <a:avLst/>
            </a:prstGeom>
            <a:solidFill>
              <a:schemeClr val="accent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72" name="图片 71"/>
            <p:cNvPicPr/>
            <p:nvPr>
              <p:custDataLst>
                <p:tags r:id="rId3"/>
              </p:custDataLst>
            </p:nvPr>
          </p:nvPicPr>
          <p:blipFill>
            <a:blip r:embed="rId4"/>
            <a:stretch>
              <a:fillRect/>
            </a:stretch>
          </p:blipFill>
          <p:spPr>
            <a:xfrm>
              <a:off x="9787" y="8479"/>
              <a:ext cx="392" cy="392"/>
            </a:xfrm>
            <a:prstGeom prst="rect">
              <a:avLst/>
            </a:prstGeom>
          </p:spPr>
        </p:pic>
      </p:grpSp>
      <p:pic>
        <p:nvPicPr>
          <p:cNvPr id="88" name="图片 87" descr="2-removebg-preview"/>
          <p:cNvPicPr>
            <a:picLocks noChangeAspect="1"/>
          </p:cNvPicPr>
          <p:nvPr/>
        </p:nvPicPr>
        <p:blipFill>
          <a:blip r:embed="rId5"/>
          <a:stretch>
            <a:fillRect/>
          </a:stretch>
        </p:blipFill>
        <p:spPr>
          <a:xfrm>
            <a:off x="45720" y="165100"/>
            <a:ext cx="1702435" cy="542925"/>
          </a:xfrm>
          <a:prstGeom prst="rect">
            <a:avLst/>
          </a:prstGeom>
        </p:spPr>
      </p:pic>
      <p:pic>
        <p:nvPicPr>
          <p:cNvPr id="4" name="图片 3" descr="QQ_1729438397140"/>
          <p:cNvPicPr>
            <a:picLocks noChangeAspect="1"/>
          </p:cNvPicPr>
          <p:nvPr/>
        </p:nvPicPr>
        <p:blipFill>
          <a:blip r:embed="rId6"/>
          <a:stretch>
            <a:fillRect/>
          </a:stretch>
        </p:blipFill>
        <p:spPr>
          <a:xfrm>
            <a:off x="45720" y="165100"/>
            <a:ext cx="1581150" cy="895350"/>
          </a:xfrm>
          <a:prstGeom prst="rect">
            <a:avLst/>
          </a:prstGeom>
        </p:spPr>
      </p:pic>
      <p:sp>
        <p:nvSpPr>
          <p:cNvPr id="7" name="椭圆 6"/>
          <p:cNvSpPr/>
          <p:nvPr/>
        </p:nvSpPr>
        <p:spPr>
          <a:xfrm>
            <a:off x="5593080" y="973455"/>
            <a:ext cx="1005840" cy="1006475"/>
          </a:xfrm>
          <a:prstGeom prst="ellipse">
            <a:avLst/>
          </a:prstGeom>
          <a:solidFill>
            <a:srgbClr val="FFFFFF"/>
          </a:solidFill>
          <a:ln>
            <a:solidFill>
              <a:srgbClr val="FFFFFF"/>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9" name="文本框 8"/>
          <p:cNvSpPr txBox="1"/>
          <p:nvPr>
            <p:custDataLst>
              <p:tags r:id="rId1"/>
            </p:custDataLst>
          </p:nvPr>
        </p:nvSpPr>
        <p:spPr>
          <a:xfrm>
            <a:off x="4402455" y="333375"/>
            <a:ext cx="4603750" cy="645160"/>
          </a:xfrm>
          <a:prstGeom prst="rect">
            <a:avLst/>
          </a:prstGeom>
          <a:noFill/>
        </p:spPr>
        <p:txBody>
          <a:bodyPr wrap="square" rtlCol="0">
            <a:spAutoFit/>
          </a:bodyPr>
          <a:p>
            <a:pPr algn="dist"/>
            <a:r>
              <a:rPr lang="en-US" sz="3600">
                <a:solidFill>
                  <a:schemeClr val="tx1">
                    <a:lumMod val="50000"/>
                    <a:lumOff val="50000"/>
                  </a:schemeClr>
                </a:solidFill>
                <a:latin typeface="MiSans Medium" panose="00000600000000000000" charset="-122"/>
                <a:ea typeface="MiSans Medium" panose="00000600000000000000" charset="-122"/>
                <a:cs typeface="MiSans Normal" panose="00000500000000000000" charset="-122"/>
              </a:rPr>
              <a:t>CONTENTS</a:t>
            </a:r>
            <a:endParaRPr lang="en-US" sz="3600">
              <a:solidFill>
                <a:schemeClr val="tx1">
                  <a:lumMod val="50000"/>
                  <a:lumOff val="50000"/>
                </a:schemeClr>
              </a:solidFill>
              <a:latin typeface="MiSans Medium" panose="00000600000000000000" charset="-122"/>
              <a:ea typeface="MiSans Medium" panose="00000600000000000000" charset="-122"/>
              <a:cs typeface="MiSans Normal" panose="00000500000000000000" charset="-122"/>
            </a:endParaRPr>
          </a:p>
        </p:txBody>
      </p:sp>
      <p:sp>
        <p:nvSpPr>
          <p:cNvPr id="47" name="文本框 46"/>
          <p:cNvSpPr txBox="1"/>
          <p:nvPr>
            <p:custDataLst>
              <p:tags r:id="rId2"/>
            </p:custDataLst>
          </p:nvPr>
        </p:nvSpPr>
        <p:spPr>
          <a:xfrm>
            <a:off x="4338955" y="1999615"/>
            <a:ext cx="4234815" cy="462915"/>
          </a:xfrm>
          <a:prstGeom prst="rect">
            <a:avLst/>
          </a:prstGeom>
          <a:noFill/>
        </p:spPr>
        <p:txBody>
          <a:bodyPr wrap="square" rtlCol="0">
            <a:noAutofit/>
          </a:bodyPr>
          <a:p>
            <a:pPr algn="dist"/>
            <a:r>
              <a:rPr lang="en-US" altLang="zh-CN" sz="2400">
                <a:solidFill>
                  <a:schemeClr val="tx1">
                    <a:lumMod val="85000"/>
                    <a:lumOff val="15000"/>
                  </a:schemeClr>
                </a:solidFill>
                <a:latin typeface="MiSans Bold" panose="00000800000000000000" charset="-122"/>
                <a:ea typeface="MiSans Bold" panose="00000800000000000000" charset="-122"/>
              </a:rPr>
              <a:t>R</a:t>
            </a:r>
            <a:r>
              <a:rPr lang="zh-CN" altLang="en-US" sz="2400">
                <a:solidFill>
                  <a:schemeClr val="tx1">
                    <a:lumMod val="85000"/>
                    <a:lumOff val="15000"/>
                  </a:schemeClr>
                </a:solidFill>
                <a:latin typeface="MiSans Bold" panose="00000800000000000000" charset="-122"/>
                <a:ea typeface="MiSans Bold" panose="00000800000000000000" charset="-122"/>
              </a:rPr>
              <a:t>esearch </a:t>
            </a:r>
            <a:r>
              <a:rPr lang="en-US" altLang="zh-CN" sz="2400">
                <a:solidFill>
                  <a:schemeClr val="tx1">
                    <a:lumMod val="85000"/>
                    <a:lumOff val="15000"/>
                  </a:schemeClr>
                </a:solidFill>
                <a:latin typeface="MiSans Bold" panose="00000800000000000000" charset="-122"/>
                <a:ea typeface="MiSans Bold" panose="00000800000000000000" charset="-122"/>
              </a:rPr>
              <a:t>B</a:t>
            </a:r>
            <a:r>
              <a:rPr lang="zh-CN" altLang="en-US" sz="2400">
                <a:solidFill>
                  <a:schemeClr val="tx1">
                    <a:lumMod val="85000"/>
                    <a:lumOff val="15000"/>
                  </a:schemeClr>
                </a:solidFill>
                <a:latin typeface="MiSans Bold" panose="00000800000000000000" charset="-122"/>
                <a:ea typeface="MiSans Bold" panose="00000800000000000000" charset="-122"/>
              </a:rPr>
              <a:t>ackground</a:t>
            </a:r>
            <a:endParaRPr lang="zh-CN" altLang="en-US" sz="2400">
              <a:solidFill>
                <a:schemeClr val="tx1">
                  <a:lumMod val="85000"/>
                  <a:lumOff val="15000"/>
                </a:schemeClr>
              </a:solidFill>
              <a:latin typeface="MiSans Bold" panose="00000800000000000000" charset="-122"/>
              <a:ea typeface="MiSans Bold" panose="00000800000000000000" charset="-122"/>
            </a:endParaRPr>
          </a:p>
        </p:txBody>
      </p:sp>
      <p:sp>
        <p:nvSpPr>
          <p:cNvPr id="13" name="文本框 12"/>
          <p:cNvSpPr txBox="1"/>
          <p:nvPr>
            <p:custDataLst>
              <p:tags r:id="rId3"/>
            </p:custDataLst>
          </p:nvPr>
        </p:nvSpPr>
        <p:spPr>
          <a:xfrm>
            <a:off x="3289935" y="2007870"/>
            <a:ext cx="619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01</a:t>
            </a:r>
            <a:endParaRPr lang="en-US" altLang="zh-CN" sz="2400">
              <a:solidFill>
                <a:schemeClr val="accent1"/>
              </a:solidFill>
              <a:latin typeface="MiSans Bold" panose="00000800000000000000" charset="-122"/>
              <a:ea typeface="MiSans Bold" panose="00000800000000000000" charset="-122"/>
            </a:endParaRPr>
          </a:p>
        </p:txBody>
      </p:sp>
      <p:sp>
        <p:nvSpPr>
          <p:cNvPr id="16" name="文本框 15"/>
          <p:cNvSpPr txBox="1"/>
          <p:nvPr>
            <p:custDataLst>
              <p:tags r:id="rId4"/>
            </p:custDataLst>
          </p:nvPr>
        </p:nvSpPr>
        <p:spPr>
          <a:xfrm>
            <a:off x="3909695" y="2029460"/>
            <a:ext cx="492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a:t>
            </a:r>
            <a:endParaRPr lang="en-US" altLang="zh-CN" sz="2400">
              <a:solidFill>
                <a:schemeClr val="accent1"/>
              </a:solidFill>
              <a:latin typeface="MiSans Bold" panose="00000800000000000000" charset="-122"/>
              <a:ea typeface="MiSans Bold" panose="00000800000000000000" charset="-122"/>
            </a:endParaRPr>
          </a:p>
        </p:txBody>
      </p:sp>
      <p:sp>
        <p:nvSpPr>
          <p:cNvPr id="19" name="文本框 18"/>
          <p:cNvSpPr txBox="1"/>
          <p:nvPr>
            <p:custDataLst>
              <p:tags r:id="rId5"/>
            </p:custDataLst>
          </p:nvPr>
        </p:nvSpPr>
        <p:spPr>
          <a:xfrm>
            <a:off x="3289935" y="2840990"/>
            <a:ext cx="619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02</a:t>
            </a:r>
            <a:endParaRPr lang="en-US" altLang="zh-CN" sz="2400">
              <a:solidFill>
                <a:schemeClr val="accent1"/>
              </a:solidFill>
              <a:latin typeface="MiSans Bold" panose="00000800000000000000" charset="-122"/>
              <a:ea typeface="MiSans Bold" panose="00000800000000000000" charset="-122"/>
            </a:endParaRPr>
          </a:p>
        </p:txBody>
      </p:sp>
      <p:sp>
        <p:nvSpPr>
          <p:cNvPr id="18" name="文本框 17"/>
          <p:cNvSpPr txBox="1"/>
          <p:nvPr>
            <p:custDataLst>
              <p:tags r:id="rId6"/>
            </p:custDataLst>
          </p:nvPr>
        </p:nvSpPr>
        <p:spPr>
          <a:xfrm>
            <a:off x="4262120" y="2846705"/>
            <a:ext cx="4926965" cy="451485"/>
          </a:xfrm>
          <a:prstGeom prst="rect">
            <a:avLst/>
          </a:prstGeom>
          <a:noFill/>
        </p:spPr>
        <p:txBody>
          <a:bodyPr wrap="square" rtlCol="0">
            <a:noAutofit/>
          </a:bodyPr>
          <a:p>
            <a:pPr algn="l"/>
            <a:r>
              <a:rPr lang="zh-CN" altLang="en-US" sz="2400">
                <a:solidFill>
                  <a:schemeClr val="tx1">
                    <a:lumMod val="85000"/>
                    <a:lumOff val="15000"/>
                  </a:schemeClr>
                </a:solidFill>
                <a:latin typeface="MiSans Bold" panose="00000800000000000000" charset="-122"/>
                <a:ea typeface="MiSans Bold" panose="00000800000000000000" charset="-122"/>
              </a:rPr>
              <a:t> </a:t>
            </a:r>
            <a:r>
              <a:rPr lang="en-US" altLang="zh-CN" sz="2400">
                <a:solidFill>
                  <a:schemeClr val="tx1">
                    <a:lumMod val="85000"/>
                    <a:lumOff val="15000"/>
                  </a:schemeClr>
                </a:solidFill>
                <a:latin typeface="MiSans Bold" panose="00000800000000000000" charset="-122"/>
                <a:ea typeface="MiSans Bold" panose="00000800000000000000" charset="-122"/>
              </a:rPr>
              <a:t>R</a:t>
            </a:r>
            <a:r>
              <a:rPr lang="zh-CN" altLang="en-US" sz="2400">
                <a:solidFill>
                  <a:schemeClr val="tx1">
                    <a:lumMod val="85000"/>
                    <a:lumOff val="15000"/>
                  </a:schemeClr>
                </a:solidFill>
                <a:latin typeface="MiSans Bold" panose="00000800000000000000" charset="-122"/>
                <a:ea typeface="MiSans Bold" panose="00000800000000000000" charset="-122"/>
              </a:rPr>
              <a:t>esearch </a:t>
            </a:r>
            <a:r>
              <a:rPr lang="en-US" altLang="zh-CN" sz="2400">
                <a:solidFill>
                  <a:schemeClr val="tx1">
                    <a:lumMod val="85000"/>
                    <a:lumOff val="15000"/>
                  </a:schemeClr>
                </a:solidFill>
                <a:latin typeface="MiSans Bold" panose="00000800000000000000" charset="-122"/>
                <a:ea typeface="MiSans Bold" panose="00000800000000000000" charset="-122"/>
              </a:rPr>
              <a:t>S</a:t>
            </a:r>
            <a:r>
              <a:rPr lang="zh-CN" altLang="en-US" sz="2400">
                <a:solidFill>
                  <a:schemeClr val="tx1">
                    <a:lumMod val="85000"/>
                    <a:lumOff val="15000"/>
                  </a:schemeClr>
                </a:solidFill>
                <a:latin typeface="MiSans Bold" panose="00000800000000000000" charset="-122"/>
                <a:ea typeface="MiSans Bold" panose="00000800000000000000" charset="-122"/>
              </a:rPr>
              <a:t>ignificance</a:t>
            </a:r>
            <a:endParaRPr lang="zh-CN" altLang="en-US" sz="2400">
              <a:solidFill>
                <a:schemeClr val="tx1">
                  <a:lumMod val="85000"/>
                  <a:lumOff val="15000"/>
                </a:schemeClr>
              </a:solidFill>
              <a:latin typeface="MiSans Bold" panose="00000800000000000000" charset="-122"/>
              <a:ea typeface="MiSans Bold" panose="00000800000000000000" charset="-122"/>
            </a:endParaRPr>
          </a:p>
        </p:txBody>
      </p:sp>
      <p:sp>
        <p:nvSpPr>
          <p:cNvPr id="17" name="文本框 16"/>
          <p:cNvSpPr txBox="1"/>
          <p:nvPr>
            <p:custDataLst>
              <p:tags r:id="rId7"/>
            </p:custDataLst>
          </p:nvPr>
        </p:nvSpPr>
        <p:spPr>
          <a:xfrm>
            <a:off x="3909695" y="2851785"/>
            <a:ext cx="492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a:t>
            </a:r>
            <a:endParaRPr lang="en-US" altLang="zh-CN" sz="2400">
              <a:solidFill>
                <a:schemeClr val="accent1"/>
              </a:solidFill>
              <a:latin typeface="MiSans Bold" panose="00000800000000000000" charset="-122"/>
              <a:ea typeface="MiSans Bold" panose="00000800000000000000" charset="-122"/>
            </a:endParaRPr>
          </a:p>
        </p:txBody>
      </p:sp>
      <p:sp>
        <p:nvSpPr>
          <p:cNvPr id="28" name="文本框 27"/>
          <p:cNvSpPr txBox="1"/>
          <p:nvPr>
            <p:custDataLst>
              <p:tags r:id="rId8"/>
            </p:custDataLst>
          </p:nvPr>
        </p:nvSpPr>
        <p:spPr>
          <a:xfrm>
            <a:off x="3289935" y="3693795"/>
            <a:ext cx="619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03</a:t>
            </a:r>
            <a:endParaRPr lang="en-US" altLang="zh-CN" sz="2400">
              <a:solidFill>
                <a:schemeClr val="accent1"/>
              </a:solidFill>
              <a:latin typeface="MiSans Bold" panose="00000800000000000000" charset="-122"/>
              <a:ea typeface="MiSans Bold" panose="00000800000000000000" charset="-122"/>
            </a:endParaRPr>
          </a:p>
        </p:txBody>
      </p:sp>
      <p:sp>
        <p:nvSpPr>
          <p:cNvPr id="29" name="文本框 28"/>
          <p:cNvSpPr txBox="1"/>
          <p:nvPr>
            <p:custDataLst>
              <p:tags r:id="rId9"/>
            </p:custDataLst>
          </p:nvPr>
        </p:nvSpPr>
        <p:spPr>
          <a:xfrm>
            <a:off x="4370705" y="3693795"/>
            <a:ext cx="6202045" cy="451485"/>
          </a:xfrm>
          <a:prstGeom prst="rect">
            <a:avLst/>
          </a:prstGeom>
          <a:noFill/>
        </p:spPr>
        <p:txBody>
          <a:bodyPr wrap="square" rtlCol="0">
            <a:noAutofit/>
          </a:bodyPr>
          <a:p>
            <a:pPr algn="l"/>
            <a:r>
              <a:rPr lang="en-US" altLang="zh-CN" sz="2400">
                <a:solidFill>
                  <a:schemeClr val="tx1">
                    <a:lumMod val="85000"/>
                    <a:lumOff val="15000"/>
                  </a:schemeClr>
                </a:solidFill>
                <a:latin typeface="MiSans Bold" panose="00000800000000000000" charset="-122"/>
                <a:ea typeface="MiSans Bold" panose="00000800000000000000" charset="-122"/>
              </a:rPr>
              <a:t>C</a:t>
            </a:r>
            <a:r>
              <a:rPr lang="zh-CN" altLang="en-US" sz="2400">
                <a:solidFill>
                  <a:schemeClr val="tx1">
                    <a:lumMod val="85000"/>
                    <a:lumOff val="15000"/>
                  </a:schemeClr>
                </a:solidFill>
                <a:latin typeface="MiSans Bold" panose="00000800000000000000" charset="-122"/>
                <a:ea typeface="MiSans Bold" panose="00000800000000000000" charset="-122"/>
              </a:rPr>
              <a:t>oncept </a:t>
            </a:r>
            <a:r>
              <a:rPr lang="en-US" altLang="zh-CN" sz="2400">
                <a:solidFill>
                  <a:schemeClr val="tx1">
                    <a:lumMod val="85000"/>
                    <a:lumOff val="15000"/>
                  </a:schemeClr>
                </a:solidFill>
                <a:latin typeface="MiSans Bold" panose="00000800000000000000" charset="-122"/>
                <a:ea typeface="MiSans Bold" panose="00000800000000000000" charset="-122"/>
              </a:rPr>
              <a:t>O</a:t>
            </a:r>
            <a:r>
              <a:rPr lang="zh-CN" altLang="en-US" sz="2400">
                <a:solidFill>
                  <a:schemeClr val="tx1">
                    <a:lumMod val="85000"/>
                    <a:lumOff val="15000"/>
                  </a:schemeClr>
                </a:solidFill>
                <a:latin typeface="MiSans Bold" panose="00000800000000000000" charset="-122"/>
                <a:ea typeface="MiSans Bold" panose="00000800000000000000" charset="-122"/>
              </a:rPr>
              <a:t>verview</a:t>
            </a:r>
            <a:endParaRPr lang="zh-CN" altLang="en-US" sz="2400">
              <a:solidFill>
                <a:schemeClr val="tx1">
                  <a:lumMod val="85000"/>
                  <a:lumOff val="15000"/>
                </a:schemeClr>
              </a:solidFill>
              <a:latin typeface="MiSans Bold" panose="00000800000000000000" charset="-122"/>
              <a:ea typeface="MiSans Bold" panose="00000800000000000000" charset="-122"/>
            </a:endParaRPr>
          </a:p>
        </p:txBody>
      </p:sp>
      <p:sp>
        <p:nvSpPr>
          <p:cNvPr id="21" name="文本框 20"/>
          <p:cNvSpPr txBox="1"/>
          <p:nvPr>
            <p:custDataLst>
              <p:tags r:id="rId10"/>
            </p:custDataLst>
          </p:nvPr>
        </p:nvSpPr>
        <p:spPr>
          <a:xfrm>
            <a:off x="3877945" y="3674110"/>
            <a:ext cx="492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a:t>
            </a:r>
            <a:endParaRPr lang="en-US" altLang="zh-CN" sz="2400">
              <a:solidFill>
                <a:schemeClr val="accent1"/>
              </a:solidFill>
              <a:latin typeface="MiSans Bold" panose="00000800000000000000" charset="-122"/>
              <a:ea typeface="MiSans Bold" panose="00000800000000000000" charset="-122"/>
            </a:endParaRPr>
          </a:p>
        </p:txBody>
      </p:sp>
      <p:sp>
        <p:nvSpPr>
          <p:cNvPr id="41" name="文本框 40"/>
          <p:cNvSpPr txBox="1"/>
          <p:nvPr>
            <p:custDataLst>
              <p:tags r:id="rId11"/>
            </p:custDataLst>
          </p:nvPr>
        </p:nvSpPr>
        <p:spPr>
          <a:xfrm>
            <a:off x="3289935" y="4507230"/>
            <a:ext cx="619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04</a:t>
            </a:r>
            <a:endParaRPr lang="en-US" altLang="zh-CN" sz="2400">
              <a:solidFill>
                <a:schemeClr val="accent1"/>
              </a:solidFill>
              <a:latin typeface="MiSans Bold" panose="00000800000000000000" charset="-122"/>
              <a:ea typeface="MiSans Bold" panose="00000800000000000000" charset="-122"/>
            </a:endParaRPr>
          </a:p>
        </p:txBody>
      </p:sp>
      <p:sp>
        <p:nvSpPr>
          <p:cNvPr id="42" name="文本框 41"/>
          <p:cNvSpPr txBox="1"/>
          <p:nvPr>
            <p:custDataLst>
              <p:tags r:id="rId12"/>
            </p:custDataLst>
          </p:nvPr>
        </p:nvSpPr>
        <p:spPr>
          <a:xfrm>
            <a:off x="4471670" y="4507230"/>
            <a:ext cx="2924810" cy="451485"/>
          </a:xfrm>
          <a:prstGeom prst="rect">
            <a:avLst/>
          </a:prstGeom>
          <a:noFill/>
        </p:spPr>
        <p:txBody>
          <a:bodyPr wrap="square" rtlCol="0">
            <a:noAutofit/>
          </a:bodyPr>
          <a:p>
            <a:pPr algn="dist"/>
            <a:r>
              <a:rPr lang="en-US" altLang="zh-CN" sz="2400">
                <a:solidFill>
                  <a:schemeClr val="tx1">
                    <a:lumMod val="85000"/>
                    <a:lumOff val="15000"/>
                  </a:schemeClr>
                </a:solidFill>
                <a:latin typeface="MiSans Bold" panose="00000800000000000000" charset="-122"/>
                <a:ea typeface="MiSans Bold" panose="00000800000000000000" charset="-122"/>
              </a:rPr>
              <a:t>I</a:t>
            </a:r>
            <a:r>
              <a:rPr lang="zh-CN" altLang="en-US" sz="2400">
                <a:solidFill>
                  <a:schemeClr val="tx1">
                    <a:lumMod val="85000"/>
                    <a:lumOff val="15000"/>
                  </a:schemeClr>
                </a:solidFill>
                <a:latin typeface="MiSans Bold" panose="00000800000000000000" charset="-122"/>
                <a:ea typeface="MiSans Bold" panose="00000800000000000000" charset="-122"/>
              </a:rPr>
              <a:t>nitial </a:t>
            </a:r>
            <a:r>
              <a:rPr lang="en-US" altLang="zh-CN" sz="2400">
                <a:solidFill>
                  <a:schemeClr val="tx1">
                    <a:lumMod val="85000"/>
                    <a:lumOff val="15000"/>
                  </a:schemeClr>
                </a:solidFill>
                <a:latin typeface="MiSans Bold" panose="00000800000000000000" charset="-122"/>
                <a:ea typeface="MiSans Bold" panose="00000800000000000000" charset="-122"/>
              </a:rPr>
              <a:t>P</a:t>
            </a:r>
            <a:r>
              <a:rPr lang="zh-CN" altLang="en-US" sz="2400">
                <a:solidFill>
                  <a:schemeClr val="tx1">
                    <a:lumMod val="85000"/>
                    <a:lumOff val="15000"/>
                  </a:schemeClr>
                </a:solidFill>
                <a:latin typeface="MiSans Bold" panose="00000800000000000000" charset="-122"/>
                <a:ea typeface="MiSans Bold" panose="00000800000000000000" charset="-122"/>
              </a:rPr>
              <a:t>ractice</a:t>
            </a:r>
            <a:endParaRPr lang="zh-CN" altLang="en-US" sz="2400">
              <a:solidFill>
                <a:schemeClr val="tx1">
                  <a:lumMod val="85000"/>
                  <a:lumOff val="15000"/>
                </a:schemeClr>
              </a:solidFill>
              <a:latin typeface="MiSans Bold" panose="00000800000000000000" charset="-122"/>
              <a:ea typeface="MiSans Bold" panose="00000800000000000000" charset="-122"/>
            </a:endParaRPr>
          </a:p>
        </p:txBody>
      </p:sp>
      <p:sp>
        <p:nvSpPr>
          <p:cNvPr id="50" name="文本框 49"/>
          <p:cNvSpPr txBox="1"/>
          <p:nvPr>
            <p:custDataLst>
              <p:tags r:id="rId13"/>
            </p:custDataLst>
          </p:nvPr>
        </p:nvSpPr>
        <p:spPr>
          <a:xfrm>
            <a:off x="3877945" y="4507230"/>
            <a:ext cx="492760" cy="451485"/>
          </a:xfrm>
          <a:prstGeom prst="rect">
            <a:avLst/>
          </a:prstGeom>
          <a:noFill/>
        </p:spPr>
        <p:txBody>
          <a:bodyPr wrap="square" rtlCol="0">
            <a:noAutofit/>
          </a:bodyPr>
          <a:p>
            <a:pPr algn="ctr"/>
            <a:r>
              <a:rPr lang="en-US" altLang="zh-CN" sz="2400">
                <a:solidFill>
                  <a:schemeClr val="accent1"/>
                </a:solidFill>
                <a:latin typeface="MiSans Bold" panose="00000800000000000000" charset="-122"/>
                <a:ea typeface="MiSans Bold" panose="00000800000000000000" charset="-122"/>
              </a:rPr>
              <a:t>|</a:t>
            </a:r>
            <a:endParaRPr lang="en-US" altLang="zh-CN" sz="2400">
              <a:solidFill>
                <a:schemeClr val="accent1"/>
              </a:solidFill>
              <a:latin typeface="MiSans Bold" panose="00000800000000000000" charset="-122"/>
              <a:ea typeface="MiSans Bold" panose="00000800000000000000" charset="-122"/>
            </a:endParaRPr>
          </a:p>
        </p:txBody>
      </p:sp>
      <p:pic>
        <p:nvPicPr>
          <p:cNvPr id="4" name="图片 3" descr="QQ_1729438408315"/>
          <p:cNvPicPr>
            <a:picLocks noChangeAspect="1"/>
          </p:cNvPicPr>
          <p:nvPr/>
        </p:nvPicPr>
        <p:blipFill>
          <a:blip r:embed="rId14"/>
          <a:stretch>
            <a:fillRect/>
          </a:stretch>
        </p:blipFill>
        <p:spPr>
          <a:xfrm>
            <a:off x="10573385" y="128270"/>
            <a:ext cx="1485900" cy="685800"/>
          </a:xfrm>
          <a:prstGeom prst="rect">
            <a:avLst/>
          </a:prstGeom>
        </p:spPr>
      </p:pic>
      <p:sp>
        <p:nvSpPr>
          <p:cNvPr id="7" name="椭圆 6"/>
          <p:cNvSpPr/>
          <p:nvPr/>
        </p:nvSpPr>
        <p:spPr>
          <a:xfrm>
            <a:off x="605790" y="2926715"/>
            <a:ext cx="1049020" cy="1064895"/>
          </a:xfrm>
          <a:prstGeom prst="ellipse">
            <a:avLst/>
          </a:prstGeom>
          <a:solidFill>
            <a:srgbClr val="FFFFFF"/>
          </a:solidFill>
          <a:ln>
            <a:solidFill>
              <a:srgbClr val="FFFFFF"/>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1" name="文本框 30"/>
          <p:cNvSpPr txBox="1"/>
          <p:nvPr>
            <p:custDataLst>
              <p:tags r:id="rId1"/>
            </p:custDataLst>
          </p:nvPr>
        </p:nvSpPr>
        <p:spPr>
          <a:xfrm>
            <a:off x="6652260" y="-3810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C</a:t>
            </a:r>
            <a:r>
              <a:rPr lang="zh-CN" altLang="en-US" sz="2400">
                <a:solidFill>
                  <a:schemeClr val="tx1">
                    <a:lumMod val="50000"/>
                    <a:lumOff val="50000"/>
                  </a:schemeClr>
                </a:solidFill>
                <a:latin typeface="MiSans Bold" panose="00000800000000000000" charset="-122"/>
                <a:ea typeface="MiSans Bold" panose="00000800000000000000" charset="-122"/>
                <a:sym typeface="+mn-ea"/>
              </a:rPr>
              <a:t>oncept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O</a:t>
            </a:r>
            <a:r>
              <a:rPr lang="zh-CN" altLang="en-US" sz="2400">
                <a:solidFill>
                  <a:schemeClr val="tx1">
                    <a:lumMod val="50000"/>
                    <a:lumOff val="50000"/>
                  </a:schemeClr>
                </a:solidFill>
                <a:latin typeface="MiSans Bold" panose="00000800000000000000" charset="-122"/>
                <a:ea typeface="MiSans Bold" panose="00000800000000000000" charset="-122"/>
                <a:sym typeface="+mn-ea"/>
              </a:rPr>
              <a:t>verview</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8" name="同侧圆角矩形 7"/>
          <p:cNvSpPr/>
          <p:nvPr/>
        </p:nvSpPr>
        <p:spPr>
          <a:xfrm flipV="1">
            <a:off x="0" y="0"/>
            <a:ext cx="2920365" cy="742315"/>
          </a:xfrm>
          <a:prstGeom prst="round2SameRect">
            <a:avLst>
              <a:gd name="adj1" fmla="val 18391"/>
              <a:gd name="adj2" fmla="val 0"/>
            </a:avLst>
          </a:prstGeom>
          <a:ln>
            <a:noFill/>
          </a:ln>
          <a:effectLst>
            <a:outerShdw blurRad="279400" dist="101600" dir="5400000" algn="t"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6" name="文本框 5"/>
          <p:cNvSpPr txBox="1"/>
          <p:nvPr>
            <p:custDataLst>
              <p:tags r:id="rId2"/>
            </p:custDataLst>
          </p:nvPr>
        </p:nvSpPr>
        <p:spPr>
          <a:xfrm>
            <a:off x="0" y="0"/>
            <a:ext cx="2776855" cy="451485"/>
          </a:xfrm>
          <a:prstGeom prst="rect">
            <a:avLst/>
          </a:prstGeom>
          <a:noFill/>
        </p:spPr>
        <p:txBody>
          <a:bodyPr wrap="square" rtlCol="0">
            <a:noAutofit/>
          </a:bodyPr>
          <a:p>
            <a:pPr algn="dist"/>
            <a:r>
              <a:rPr lang="en-US" altLang="zh-CN" sz="2400">
                <a:solidFill>
                  <a:schemeClr val="bg1"/>
                </a:solidFill>
                <a:latin typeface="MiSans Bold" panose="00000800000000000000" charset="-122"/>
                <a:ea typeface="MiSans Bold" panose="00000800000000000000" charset="-122"/>
                <a:sym typeface="+mn-ea"/>
              </a:rPr>
              <a:t>R</a:t>
            </a:r>
            <a:r>
              <a:rPr lang="zh-CN" altLang="en-US" sz="2400">
                <a:solidFill>
                  <a:schemeClr val="bg1"/>
                </a:solidFill>
                <a:latin typeface="MiSans Bold" panose="00000800000000000000" charset="-122"/>
                <a:ea typeface="MiSans Bold" panose="00000800000000000000" charset="-122"/>
                <a:sym typeface="+mn-ea"/>
              </a:rPr>
              <a:t>esearch </a:t>
            </a:r>
            <a:r>
              <a:rPr lang="en-US" altLang="zh-CN" sz="2400">
                <a:solidFill>
                  <a:schemeClr val="bg1"/>
                </a:solidFill>
                <a:latin typeface="MiSans Bold" panose="00000800000000000000" charset="-122"/>
                <a:ea typeface="MiSans Bold" panose="00000800000000000000" charset="-122"/>
                <a:sym typeface="+mn-ea"/>
              </a:rPr>
              <a:t>B</a:t>
            </a:r>
            <a:r>
              <a:rPr lang="zh-CN" altLang="en-US" sz="2400">
                <a:solidFill>
                  <a:schemeClr val="bg1"/>
                </a:solidFill>
                <a:latin typeface="MiSans Bold" panose="00000800000000000000" charset="-122"/>
                <a:ea typeface="MiSans Bold" panose="00000800000000000000" charset="-122"/>
                <a:sym typeface="+mn-ea"/>
              </a:rPr>
              <a:t>ackground</a:t>
            </a:r>
            <a:endParaRPr lang="zh-CN" altLang="en-US" sz="2400">
              <a:solidFill>
                <a:schemeClr val="bg1"/>
              </a:solidFill>
              <a:latin typeface="MiSans Bold" panose="00000800000000000000" charset="-122"/>
              <a:ea typeface="MiSans Bold" panose="00000800000000000000" charset="-122"/>
              <a:sym typeface="+mn-ea"/>
            </a:endParaRPr>
          </a:p>
        </p:txBody>
      </p:sp>
      <p:sp>
        <p:nvSpPr>
          <p:cNvPr id="2" name="文本框 1"/>
          <p:cNvSpPr txBox="1"/>
          <p:nvPr>
            <p:custDataLst>
              <p:tags r:id="rId3"/>
            </p:custDataLst>
          </p:nvPr>
        </p:nvSpPr>
        <p:spPr>
          <a:xfrm>
            <a:off x="842010" y="4551045"/>
            <a:ext cx="10935335" cy="1311910"/>
          </a:xfrm>
          <a:prstGeom prst="rect">
            <a:avLst/>
          </a:prstGeom>
          <a:noFill/>
        </p:spPr>
        <p:txBody>
          <a:bodyPr wrap="square" rtlCol="0">
            <a:noAutofit/>
          </a:bodyPr>
          <a:p>
            <a:pPr algn="l">
              <a:lnSpc>
                <a:spcPct val="100000"/>
              </a:lnSpc>
            </a:pPr>
            <a:r>
              <a:rPr>
                <a:solidFill>
                  <a:schemeClr val="accent1"/>
                </a:solidFill>
                <a:latin typeface="MiSans Medium" panose="00000600000000000000" charset="-122"/>
                <a:ea typeface="MiSans Medium" panose="00000600000000000000" charset="-122"/>
                <a:cs typeface="MiSans Medium" panose="00000600000000000000" charset="-122"/>
              </a:rPr>
              <a:t>Nowadays, With the rapid growth of the economy and technology，More and more places are focusing on the protection and renewal of industrial heritage</a:t>
            </a:r>
            <a:r>
              <a:rPr lang="en-US">
                <a:solidFill>
                  <a:schemeClr val="accent1"/>
                </a:solidFill>
                <a:latin typeface="MiSans Medium" panose="00000600000000000000" charset="-122"/>
                <a:ea typeface="MiSans Medium" panose="00000600000000000000" charset="-122"/>
                <a:cs typeface="MiSans Medium" panose="00000600000000000000" charset="-122"/>
              </a:rPr>
              <a:t>. Because the protection and utilization of industrial heritage can promote the rational use of the economy and the ecological construction of old urban areas. </a:t>
            </a:r>
            <a:endParaRPr lang="en-US">
              <a:solidFill>
                <a:schemeClr val="accent1"/>
              </a:solidFill>
              <a:latin typeface="MiSans Medium" panose="00000600000000000000" charset="-122"/>
              <a:ea typeface="MiSans Medium" panose="00000600000000000000" charset="-122"/>
              <a:cs typeface="MiSans Medium" panose="00000600000000000000" charset="-122"/>
            </a:endParaRPr>
          </a:p>
        </p:txBody>
      </p:sp>
      <p:sp>
        <p:nvSpPr>
          <p:cNvPr id="5" name="矩形 4"/>
          <p:cNvSpPr/>
          <p:nvPr>
            <p:custDataLst>
              <p:tags r:id="rId4"/>
            </p:custDataLst>
          </p:nvPr>
        </p:nvSpPr>
        <p:spPr>
          <a:xfrm>
            <a:off x="10636885" y="80645"/>
            <a:ext cx="1478280" cy="474345"/>
          </a:xfrm>
          <a:prstGeom prst="rect">
            <a:avLst/>
          </a:prstGeom>
          <a:solidFill>
            <a:srgbClr val="F2F2F2"/>
          </a:solidFill>
          <a:ln w="12700" cap="flat" cmpd="sng">
            <a:no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文本框 6"/>
          <p:cNvSpPr txBox="1"/>
          <p:nvPr>
            <p:custDataLst>
              <p:tags r:id="rId5"/>
            </p:custDataLst>
          </p:nvPr>
        </p:nvSpPr>
        <p:spPr>
          <a:xfrm>
            <a:off x="3839210" y="-38100"/>
            <a:ext cx="2199640" cy="451485"/>
          </a:xfrm>
          <a:prstGeom prst="rect">
            <a:avLst/>
          </a:prstGeom>
          <a:noFill/>
        </p:spPr>
        <p:txBody>
          <a:bodyPr wrap="square" rtlCol="0">
            <a:noAutofit/>
          </a:bodyPr>
          <a:p>
            <a:pPr algn="l"/>
            <a:r>
              <a:rPr lang="zh-CN" altLang="en-US" sz="2400">
                <a:solidFill>
                  <a:schemeClr val="tx1">
                    <a:lumMod val="85000"/>
                    <a:lumOff val="15000"/>
                  </a:schemeClr>
                </a:solidFill>
                <a:latin typeface="MiSans Bold" panose="00000800000000000000" charset="-122"/>
                <a:ea typeface="MiSans Bold" panose="00000800000000000000" charset="-122"/>
                <a:sym typeface="+mn-ea"/>
              </a:rPr>
              <a: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S</a:t>
            </a:r>
            <a:r>
              <a:rPr lang="zh-CN" altLang="en-US" sz="2400">
                <a:solidFill>
                  <a:schemeClr val="tx1">
                    <a:lumMod val="50000"/>
                    <a:lumOff val="50000"/>
                  </a:schemeClr>
                </a:solidFill>
                <a:latin typeface="MiSans Bold" panose="00000800000000000000" charset="-122"/>
                <a:ea typeface="MiSans Bold" panose="00000800000000000000" charset="-122"/>
                <a:sym typeface="+mn-ea"/>
              </a:rPr>
              <a:t>ignificance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42" name="文本框 41"/>
          <p:cNvSpPr txBox="1"/>
          <p:nvPr>
            <p:custDataLst>
              <p:tags r:id="rId6"/>
            </p:custDataLst>
          </p:nvPr>
        </p:nvSpPr>
        <p:spPr>
          <a:xfrm>
            <a:off x="9234170" y="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I</a:t>
            </a:r>
            <a:r>
              <a:rPr lang="zh-CN" altLang="en-US" sz="2400">
                <a:solidFill>
                  <a:schemeClr val="tx1">
                    <a:lumMod val="50000"/>
                    <a:lumOff val="50000"/>
                  </a:schemeClr>
                </a:solidFill>
                <a:latin typeface="MiSans Bold" panose="00000800000000000000" charset="-122"/>
                <a:ea typeface="MiSans Bold" panose="00000800000000000000" charset="-122"/>
                <a:sym typeface="+mn-ea"/>
              </a:rPr>
              <a:t>nitial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P</a:t>
            </a:r>
            <a:r>
              <a:rPr lang="zh-CN" altLang="en-US" sz="2400">
                <a:solidFill>
                  <a:schemeClr val="tx1">
                    <a:lumMod val="50000"/>
                    <a:lumOff val="50000"/>
                  </a:schemeClr>
                </a:solidFill>
                <a:latin typeface="MiSans Bold" panose="00000800000000000000" charset="-122"/>
                <a:ea typeface="MiSans Bold" panose="00000800000000000000" charset="-122"/>
                <a:sym typeface="+mn-ea"/>
              </a:rPr>
              <a:t>ractice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pic>
        <p:nvPicPr>
          <p:cNvPr id="10" name="图片 9" descr="QQ_1733619519549"/>
          <p:cNvPicPr>
            <a:picLocks noChangeAspect="1"/>
          </p:cNvPicPr>
          <p:nvPr/>
        </p:nvPicPr>
        <p:blipFill>
          <a:blip r:embed="rId7"/>
          <a:stretch>
            <a:fillRect/>
          </a:stretch>
        </p:blipFill>
        <p:spPr>
          <a:xfrm>
            <a:off x="1917065" y="843280"/>
            <a:ext cx="8013700" cy="3277235"/>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1" name="文本框 30"/>
          <p:cNvSpPr txBox="1"/>
          <p:nvPr>
            <p:custDataLst>
              <p:tags r:id="rId1"/>
            </p:custDataLst>
          </p:nvPr>
        </p:nvSpPr>
        <p:spPr>
          <a:xfrm>
            <a:off x="6652260" y="-3810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C</a:t>
            </a:r>
            <a:r>
              <a:rPr lang="zh-CN" altLang="en-US" sz="2400">
                <a:solidFill>
                  <a:schemeClr val="tx1">
                    <a:lumMod val="50000"/>
                    <a:lumOff val="50000"/>
                  </a:schemeClr>
                </a:solidFill>
                <a:latin typeface="MiSans Bold" panose="00000800000000000000" charset="-122"/>
                <a:ea typeface="MiSans Bold" panose="00000800000000000000" charset="-122"/>
                <a:sym typeface="+mn-ea"/>
              </a:rPr>
              <a:t>oncept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O</a:t>
            </a:r>
            <a:r>
              <a:rPr lang="zh-CN" altLang="en-US" sz="2400">
                <a:solidFill>
                  <a:schemeClr val="tx1">
                    <a:lumMod val="50000"/>
                    <a:lumOff val="50000"/>
                  </a:schemeClr>
                </a:solidFill>
                <a:latin typeface="MiSans Bold" panose="00000800000000000000" charset="-122"/>
                <a:ea typeface="MiSans Bold" panose="00000800000000000000" charset="-122"/>
                <a:sym typeface="+mn-ea"/>
              </a:rPr>
              <a:t>verview</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2" name="同侧圆角矩形 1"/>
          <p:cNvSpPr/>
          <p:nvPr>
            <p:custDataLst>
              <p:tags r:id="rId2"/>
            </p:custDataLst>
          </p:nvPr>
        </p:nvSpPr>
        <p:spPr>
          <a:xfrm flipV="1">
            <a:off x="0" y="0"/>
            <a:ext cx="2920365" cy="742315"/>
          </a:xfrm>
          <a:prstGeom prst="round2SameRect">
            <a:avLst>
              <a:gd name="adj1" fmla="val 18391"/>
              <a:gd name="adj2" fmla="val 0"/>
            </a:avLst>
          </a:prstGeom>
          <a:ln>
            <a:noFill/>
          </a:ln>
          <a:effectLst>
            <a:outerShdw blurRad="279400" dist="101600" dir="5400000" algn="t"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4" name="文本框 3"/>
          <p:cNvSpPr txBox="1"/>
          <p:nvPr>
            <p:custDataLst>
              <p:tags r:id="rId3"/>
            </p:custDataLst>
          </p:nvPr>
        </p:nvSpPr>
        <p:spPr>
          <a:xfrm>
            <a:off x="0" y="0"/>
            <a:ext cx="2776855" cy="451485"/>
          </a:xfrm>
          <a:prstGeom prst="rect">
            <a:avLst/>
          </a:prstGeom>
          <a:noFill/>
        </p:spPr>
        <p:txBody>
          <a:bodyPr wrap="square" rtlCol="0">
            <a:noAutofit/>
          </a:bodyPr>
          <a:p>
            <a:pPr algn="dist"/>
            <a:r>
              <a:rPr lang="en-US" altLang="zh-CN" sz="2400">
                <a:solidFill>
                  <a:schemeClr val="bg1"/>
                </a:solidFill>
                <a:latin typeface="MiSans Bold" panose="00000800000000000000" charset="-122"/>
                <a:ea typeface="MiSans Bold" panose="00000800000000000000" charset="-122"/>
                <a:sym typeface="+mn-ea"/>
              </a:rPr>
              <a:t>R</a:t>
            </a:r>
            <a:r>
              <a:rPr lang="zh-CN" altLang="en-US" sz="2400">
                <a:solidFill>
                  <a:schemeClr val="bg1"/>
                </a:solidFill>
                <a:latin typeface="MiSans Bold" panose="00000800000000000000" charset="-122"/>
                <a:ea typeface="MiSans Bold" panose="00000800000000000000" charset="-122"/>
                <a:sym typeface="+mn-ea"/>
              </a:rPr>
              <a:t>esearch </a:t>
            </a:r>
            <a:r>
              <a:rPr lang="en-US" altLang="zh-CN" sz="2400">
                <a:solidFill>
                  <a:schemeClr val="bg1"/>
                </a:solidFill>
                <a:latin typeface="MiSans Bold" panose="00000800000000000000" charset="-122"/>
                <a:ea typeface="MiSans Bold" panose="00000800000000000000" charset="-122"/>
                <a:sym typeface="+mn-ea"/>
              </a:rPr>
              <a:t>B</a:t>
            </a:r>
            <a:r>
              <a:rPr lang="zh-CN" altLang="en-US" sz="2400">
                <a:solidFill>
                  <a:schemeClr val="bg1"/>
                </a:solidFill>
                <a:latin typeface="MiSans Bold" panose="00000800000000000000" charset="-122"/>
                <a:ea typeface="MiSans Bold" panose="00000800000000000000" charset="-122"/>
                <a:sym typeface="+mn-ea"/>
              </a:rPr>
              <a:t>ackground</a:t>
            </a:r>
            <a:endParaRPr lang="zh-CN" altLang="en-US" sz="2400">
              <a:solidFill>
                <a:schemeClr val="bg1"/>
              </a:solidFill>
              <a:latin typeface="MiSans Bold" panose="00000800000000000000" charset="-122"/>
              <a:ea typeface="MiSans Bold" panose="00000800000000000000" charset="-122"/>
              <a:sym typeface="+mn-ea"/>
            </a:endParaRPr>
          </a:p>
        </p:txBody>
      </p:sp>
      <p:sp>
        <p:nvSpPr>
          <p:cNvPr id="5" name="矩形 4"/>
          <p:cNvSpPr/>
          <p:nvPr>
            <p:custDataLst>
              <p:tags r:id="rId4"/>
            </p:custDataLst>
          </p:nvPr>
        </p:nvSpPr>
        <p:spPr>
          <a:xfrm>
            <a:off x="10636885" y="80645"/>
            <a:ext cx="1478280" cy="474345"/>
          </a:xfrm>
          <a:prstGeom prst="rect">
            <a:avLst/>
          </a:prstGeom>
          <a:solidFill>
            <a:srgbClr val="F2F2F2"/>
          </a:solidFill>
          <a:ln w="12700" cap="flat" cmpd="sng">
            <a:no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文本框 6"/>
          <p:cNvSpPr txBox="1"/>
          <p:nvPr>
            <p:custDataLst>
              <p:tags r:id="rId5"/>
            </p:custDataLst>
          </p:nvPr>
        </p:nvSpPr>
        <p:spPr>
          <a:xfrm>
            <a:off x="3839210" y="-38100"/>
            <a:ext cx="2199640" cy="451485"/>
          </a:xfrm>
          <a:prstGeom prst="rect">
            <a:avLst/>
          </a:prstGeom>
          <a:noFill/>
        </p:spPr>
        <p:txBody>
          <a:bodyPr wrap="square" rtlCol="0">
            <a:noAutofit/>
          </a:bodyPr>
          <a:p>
            <a:pPr algn="l"/>
            <a:r>
              <a:rPr lang="zh-CN" altLang="en-US" sz="2400">
                <a:solidFill>
                  <a:schemeClr val="tx1">
                    <a:lumMod val="85000"/>
                    <a:lumOff val="15000"/>
                  </a:schemeClr>
                </a:solidFill>
                <a:latin typeface="MiSans Bold" panose="00000800000000000000" charset="-122"/>
                <a:ea typeface="MiSans Bold" panose="00000800000000000000" charset="-122"/>
                <a:sym typeface="+mn-ea"/>
              </a:rPr>
              <a: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S</a:t>
            </a:r>
            <a:r>
              <a:rPr lang="zh-CN" altLang="en-US" sz="2400">
                <a:solidFill>
                  <a:schemeClr val="tx1">
                    <a:lumMod val="50000"/>
                    <a:lumOff val="50000"/>
                  </a:schemeClr>
                </a:solidFill>
                <a:latin typeface="MiSans Bold" panose="00000800000000000000" charset="-122"/>
                <a:ea typeface="MiSans Bold" panose="00000800000000000000" charset="-122"/>
                <a:sym typeface="+mn-ea"/>
              </a:rPr>
              <a:t>ignificance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42" name="文本框 41"/>
          <p:cNvSpPr txBox="1"/>
          <p:nvPr>
            <p:custDataLst>
              <p:tags r:id="rId6"/>
            </p:custDataLst>
          </p:nvPr>
        </p:nvSpPr>
        <p:spPr>
          <a:xfrm>
            <a:off x="9234170" y="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I</a:t>
            </a:r>
            <a:r>
              <a:rPr lang="zh-CN" altLang="en-US" sz="2400">
                <a:solidFill>
                  <a:schemeClr val="tx1">
                    <a:lumMod val="50000"/>
                    <a:lumOff val="50000"/>
                  </a:schemeClr>
                </a:solidFill>
                <a:latin typeface="MiSans Bold" panose="00000800000000000000" charset="-122"/>
                <a:ea typeface="MiSans Bold" panose="00000800000000000000" charset="-122"/>
                <a:sym typeface="+mn-ea"/>
              </a:rPr>
              <a:t>nitial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P</a:t>
            </a:r>
            <a:r>
              <a:rPr lang="zh-CN" altLang="en-US" sz="2400">
                <a:solidFill>
                  <a:schemeClr val="tx1">
                    <a:lumMod val="50000"/>
                    <a:lumOff val="50000"/>
                  </a:schemeClr>
                </a:solidFill>
                <a:latin typeface="MiSans Bold" panose="00000800000000000000" charset="-122"/>
                <a:ea typeface="MiSans Bold" panose="00000800000000000000" charset="-122"/>
                <a:sym typeface="+mn-ea"/>
              </a:rPr>
              <a:t>ractice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pic>
        <p:nvPicPr>
          <p:cNvPr id="3" name="图片 2" descr="QQ_1733625207401"/>
          <p:cNvPicPr>
            <a:picLocks noChangeAspect="1"/>
          </p:cNvPicPr>
          <p:nvPr/>
        </p:nvPicPr>
        <p:blipFill>
          <a:blip r:embed="rId7"/>
          <a:stretch>
            <a:fillRect/>
          </a:stretch>
        </p:blipFill>
        <p:spPr>
          <a:xfrm>
            <a:off x="0" y="823595"/>
            <a:ext cx="5652135" cy="4491990"/>
          </a:xfrm>
          <a:prstGeom prst="rect">
            <a:avLst/>
          </a:prstGeom>
        </p:spPr>
      </p:pic>
      <p:sp>
        <p:nvSpPr>
          <p:cNvPr id="6" name="文本框 5"/>
          <p:cNvSpPr txBox="1"/>
          <p:nvPr/>
        </p:nvSpPr>
        <p:spPr>
          <a:xfrm>
            <a:off x="52070" y="5396865"/>
            <a:ext cx="5600065" cy="1222375"/>
          </a:xfrm>
          <a:prstGeom prst="rect">
            <a:avLst/>
          </a:prstGeom>
        </p:spPr>
        <p:txBody>
          <a:bodyPr wrap="square">
            <a:spAutoFit/>
          </a:bodyPr>
          <a:p>
            <a:pPr defTabSz="266700">
              <a:lnSpc>
                <a:spcPct val="115000"/>
              </a:lnSpc>
            </a:pPr>
            <a:r>
              <a:rPr lang="en-US" sz="1600">
                <a:latin typeface="DengXian"/>
              </a:rPr>
              <a:t>Kaster Beckenbosch took the Ruhr region of Germany as an example in their articles which’s named </a:t>
            </a:r>
            <a:r>
              <a:rPr lang="zh-CN" sz="1600">
                <a:ea typeface="DengXian"/>
              </a:rPr>
              <a:t>《</a:t>
            </a:r>
            <a:r>
              <a:rPr lang="en-US" sz="1600">
                <a:latin typeface="DengXian"/>
              </a:rPr>
              <a:t>Industrial heritage in tourism marketing: legitimizing post-industrial development strategies of the Ruhr Region, Germany</a:t>
            </a:r>
            <a:r>
              <a:rPr lang="zh-CN" sz="1600">
                <a:ea typeface="DengXian"/>
              </a:rPr>
              <a:t>》</a:t>
            </a:r>
            <a:endParaRPr lang="zh-CN" altLang="en-US" sz="1600">
              <a:ea typeface="DengXian"/>
            </a:endParaRPr>
          </a:p>
        </p:txBody>
      </p:sp>
      <p:sp>
        <p:nvSpPr>
          <p:cNvPr id="8" name="文本框 7"/>
          <p:cNvSpPr txBox="1"/>
          <p:nvPr/>
        </p:nvSpPr>
        <p:spPr>
          <a:xfrm>
            <a:off x="5793740" y="1062355"/>
            <a:ext cx="2957195" cy="3594100"/>
          </a:xfrm>
          <a:prstGeom prst="rect">
            <a:avLst/>
          </a:prstGeom>
        </p:spPr>
        <p:txBody>
          <a:bodyPr wrap="square">
            <a:spAutoFit/>
          </a:bodyPr>
          <a:p>
            <a:pPr defTabSz="266700">
              <a:lnSpc>
                <a:spcPct val="115000"/>
              </a:lnSpc>
            </a:pPr>
            <a:r>
              <a:rPr lang="en-US" sz="2200">
                <a:latin typeface="DengXian"/>
              </a:rPr>
              <a:t>This paper analyzes the tourism marketing of industrial heritage in the Ruhr region of Germany and explores the legitimizing role of industrial heritage in post-industrial development strategies. </a:t>
            </a:r>
            <a:endParaRPr lang="en-US" altLang="zh-CN" sz="2200">
              <a:latin typeface="DengXian"/>
            </a:endParaRPr>
          </a:p>
        </p:txBody>
      </p:sp>
      <p:sp>
        <p:nvSpPr>
          <p:cNvPr id="9" name="文本框 8"/>
          <p:cNvSpPr txBox="1"/>
          <p:nvPr/>
        </p:nvSpPr>
        <p:spPr>
          <a:xfrm>
            <a:off x="5927725" y="5151755"/>
            <a:ext cx="5568315" cy="1467485"/>
          </a:xfrm>
          <a:prstGeom prst="rect">
            <a:avLst/>
          </a:prstGeom>
        </p:spPr>
        <p:txBody>
          <a:bodyPr wrap="square">
            <a:spAutoFit/>
          </a:bodyPr>
          <a:p>
            <a:pPr marL="0" indent="0" defTabSz="266700">
              <a:lnSpc>
                <a:spcPct val="115000"/>
              </a:lnSpc>
              <a:spcBef>
                <a:spcPct val="0"/>
              </a:spcBef>
              <a:spcAft>
                <a:spcPts val="800"/>
              </a:spcAft>
            </a:pPr>
            <a:r>
              <a:rPr lang="en-US" sz="2400">
                <a:latin typeface="DengXian"/>
                <a:ea typeface="DengXian"/>
              </a:rPr>
              <a:t>Shortcoming：</a:t>
            </a:r>
            <a:endParaRPr lang="en-US" sz="2400">
              <a:latin typeface="DengXian"/>
              <a:ea typeface="DengXian"/>
            </a:endParaRPr>
          </a:p>
          <a:p>
            <a:pPr marL="0" indent="0" defTabSz="266700">
              <a:lnSpc>
                <a:spcPct val="115000"/>
              </a:lnSpc>
              <a:spcBef>
                <a:spcPct val="0"/>
              </a:spcBef>
              <a:spcAft>
                <a:spcPts val="800"/>
              </a:spcAft>
            </a:pPr>
            <a:r>
              <a:rPr lang="en-US" sz="2400">
                <a:latin typeface="DengXian"/>
                <a:ea typeface="DengXian"/>
              </a:rPr>
              <a:t>lack of substantive research on industrial heritage in this type of research,</a:t>
            </a:r>
            <a:endParaRPr lang="en-US" altLang="zh-CN" sz="2400">
              <a:latin typeface="DengXian"/>
              <a:ea typeface="DengXian"/>
            </a:endParaRPr>
          </a:p>
        </p:txBody>
      </p:sp>
      <p:pic>
        <p:nvPicPr>
          <p:cNvPr id="10" name="图片 9" descr="QQ_1733625496717"/>
          <p:cNvPicPr>
            <a:picLocks noChangeAspect="1"/>
          </p:cNvPicPr>
          <p:nvPr/>
        </p:nvPicPr>
        <p:blipFill>
          <a:blip r:embed="rId8"/>
          <a:stretch>
            <a:fillRect/>
          </a:stretch>
        </p:blipFill>
        <p:spPr>
          <a:xfrm>
            <a:off x="8787130" y="831850"/>
            <a:ext cx="2957195" cy="40919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15" name="矩形 14"/>
          <p:cNvSpPr/>
          <p:nvPr/>
        </p:nvSpPr>
        <p:spPr>
          <a:xfrm>
            <a:off x="73025" y="793750"/>
            <a:ext cx="3765550" cy="889635"/>
          </a:xfrm>
          <a:prstGeom prst="rect">
            <a:avLst/>
          </a:prstGeom>
          <a:solidFill>
            <a:schemeClr val="accent5">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41" name="组合 40"/>
          <p:cNvGrpSpPr/>
          <p:nvPr/>
        </p:nvGrpSpPr>
        <p:grpSpPr>
          <a:xfrm rot="0">
            <a:off x="4177665" y="1861820"/>
            <a:ext cx="4038600" cy="4038600"/>
            <a:chOff x="6420" y="2508"/>
            <a:chExt cx="6360" cy="6360"/>
          </a:xfrm>
        </p:grpSpPr>
        <p:sp>
          <p:nvSpPr>
            <p:cNvPr id="3" name="任意多边形 2"/>
            <p:cNvSpPr/>
            <p:nvPr/>
          </p:nvSpPr>
          <p:spPr>
            <a:xfrm>
              <a:off x="9718" y="5806"/>
              <a:ext cx="3062" cy="3062"/>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2216" h="2216">
                  <a:moveTo>
                    <a:pt x="0" y="0"/>
                  </a:moveTo>
                  <a:lnTo>
                    <a:pt x="2216" y="0"/>
                  </a:lnTo>
                  <a:lnTo>
                    <a:pt x="2214" y="54"/>
                  </a:lnTo>
                  <a:cubicBezTo>
                    <a:pt x="2157" y="1220"/>
                    <a:pt x="1223" y="2155"/>
                    <a:pt x="58" y="2214"/>
                  </a:cubicBezTo>
                  <a:lnTo>
                    <a:pt x="0" y="2216"/>
                  </a:lnTo>
                  <a:lnTo>
                    <a:pt x="0" y="0"/>
                  </a:lnTo>
                  <a:close/>
                </a:path>
              </a:pathLst>
            </a:custGeom>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p>
              <a:pPr algn="ctr"/>
              <a:endParaRPr lang="zh-CN" altLang="en-US"/>
            </a:p>
          </p:txBody>
        </p:sp>
        <p:sp>
          <p:nvSpPr>
            <p:cNvPr id="19" name="任意多边形 18"/>
            <p:cNvSpPr/>
            <p:nvPr/>
          </p:nvSpPr>
          <p:spPr>
            <a:xfrm>
              <a:off x="6420" y="2508"/>
              <a:ext cx="3062" cy="3062"/>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2216" h="2216">
                  <a:moveTo>
                    <a:pt x="2216" y="0"/>
                  </a:moveTo>
                  <a:lnTo>
                    <a:pt x="2216" y="2216"/>
                  </a:lnTo>
                  <a:lnTo>
                    <a:pt x="0" y="2216"/>
                  </a:lnTo>
                  <a:lnTo>
                    <a:pt x="2" y="2162"/>
                  </a:lnTo>
                  <a:cubicBezTo>
                    <a:pt x="59" y="996"/>
                    <a:pt x="993" y="61"/>
                    <a:pt x="2159" y="2"/>
                  </a:cubicBezTo>
                  <a:lnTo>
                    <a:pt x="2216" y="0"/>
                  </a:lnTo>
                  <a:close/>
                </a:path>
              </a:pathLst>
            </a:custGeom>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0" name="任意多边形 19"/>
            <p:cNvSpPr/>
            <p:nvPr/>
          </p:nvSpPr>
          <p:spPr>
            <a:xfrm>
              <a:off x="9718" y="2508"/>
              <a:ext cx="3062" cy="3062"/>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2216" h="2216">
                  <a:moveTo>
                    <a:pt x="0" y="0"/>
                  </a:moveTo>
                  <a:lnTo>
                    <a:pt x="58" y="2"/>
                  </a:lnTo>
                  <a:cubicBezTo>
                    <a:pt x="1223" y="61"/>
                    <a:pt x="2157" y="996"/>
                    <a:pt x="2214" y="2162"/>
                  </a:cubicBezTo>
                  <a:lnTo>
                    <a:pt x="2216" y="2216"/>
                  </a:lnTo>
                  <a:lnTo>
                    <a:pt x="0" y="2216"/>
                  </a:lnTo>
                  <a:lnTo>
                    <a:pt x="0" y="0"/>
                  </a:lnTo>
                  <a:close/>
                </a:path>
              </a:pathLst>
            </a:custGeom>
            <a:solidFill>
              <a:schemeClr val="bg2">
                <a:lumMod val="9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1" name="任意多边形 20"/>
            <p:cNvSpPr/>
            <p:nvPr/>
          </p:nvSpPr>
          <p:spPr>
            <a:xfrm>
              <a:off x="6420" y="5806"/>
              <a:ext cx="3062" cy="3062"/>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2216" h="2216">
                  <a:moveTo>
                    <a:pt x="0" y="0"/>
                  </a:moveTo>
                  <a:lnTo>
                    <a:pt x="2216" y="0"/>
                  </a:lnTo>
                  <a:lnTo>
                    <a:pt x="2216" y="2216"/>
                  </a:lnTo>
                  <a:lnTo>
                    <a:pt x="2159" y="2214"/>
                  </a:lnTo>
                  <a:cubicBezTo>
                    <a:pt x="993" y="2155"/>
                    <a:pt x="59" y="1220"/>
                    <a:pt x="2" y="54"/>
                  </a:cubicBezTo>
                  <a:lnTo>
                    <a:pt x="0" y="0"/>
                  </a:lnTo>
                  <a:close/>
                </a:path>
              </a:pathLst>
            </a:custGeom>
            <a:solidFill>
              <a:schemeClr val="bg2">
                <a:lumMod val="9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sp>
        <p:nvSpPr>
          <p:cNvPr id="22" name="椭圆 21"/>
          <p:cNvSpPr/>
          <p:nvPr/>
        </p:nvSpPr>
        <p:spPr>
          <a:xfrm>
            <a:off x="5005705" y="2632710"/>
            <a:ext cx="2440940" cy="2440940"/>
          </a:xfrm>
          <a:prstGeom prst="ellipse">
            <a:avLst/>
          </a:prstGeom>
          <a:solidFill>
            <a:schemeClr val="bg1"/>
          </a:solidFill>
          <a:ln w="3175">
            <a:solidFill>
              <a:schemeClr val="accent1"/>
            </a:solidFill>
          </a:ln>
          <a:effectLst>
            <a:outerShdw blurRad="127000" sx="102000" sy="102000" algn="ctr"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31" name="文本框 30"/>
          <p:cNvSpPr txBox="1"/>
          <p:nvPr>
            <p:custDataLst>
              <p:tags r:id="rId1"/>
            </p:custDataLst>
          </p:nvPr>
        </p:nvSpPr>
        <p:spPr>
          <a:xfrm>
            <a:off x="6652260" y="-3810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C</a:t>
            </a:r>
            <a:r>
              <a:rPr lang="zh-CN" altLang="en-US" sz="2400">
                <a:solidFill>
                  <a:schemeClr val="tx1">
                    <a:lumMod val="50000"/>
                    <a:lumOff val="50000"/>
                  </a:schemeClr>
                </a:solidFill>
                <a:latin typeface="MiSans Bold" panose="00000800000000000000" charset="-122"/>
                <a:ea typeface="MiSans Bold" panose="00000800000000000000" charset="-122"/>
                <a:sym typeface="+mn-ea"/>
              </a:rPr>
              <a:t>oncept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O</a:t>
            </a:r>
            <a:r>
              <a:rPr lang="zh-CN" altLang="en-US" sz="2400">
                <a:solidFill>
                  <a:schemeClr val="tx1">
                    <a:lumMod val="50000"/>
                    <a:lumOff val="50000"/>
                  </a:schemeClr>
                </a:solidFill>
                <a:latin typeface="MiSans Bold" panose="00000800000000000000" charset="-122"/>
                <a:ea typeface="MiSans Bold" panose="00000800000000000000" charset="-122"/>
                <a:sym typeface="+mn-ea"/>
              </a:rPr>
              <a:t>verview</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2" name="同侧圆角矩形 1"/>
          <p:cNvSpPr/>
          <p:nvPr>
            <p:custDataLst>
              <p:tags r:id="rId2"/>
            </p:custDataLst>
          </p:nvPr>
        </p:nvSpPr>
        <p:spPr>
          <a:xfrm flipV="1">
            <a:off x="3254375" y="0"/>
            <a:ext cx="2920365" cy="742315"/>
          </a:xfrm>
          <a:prstGeom prst="round2SameRect">
            <a:avLst>
              <a:gd name="adj1" fmla="val 18391"/>
              <a:gd name="adj2" fmla="val 0"/>
            </a:avLst>
          </a:prstGeom>
          <a:ln>
            <a:noFill/>
          </a:ln>
          <a:effectLst>
            <a:outerShdw blurRad="279400" dist="101600" dir="5400000" algn="t"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5" name="文本框 4"/>
          <p:cNvSpPr txBox="1"/>
          <p:nvPr>
            <p:custDataLst>
              <p:tags r:id="rId3"/>
            </p:custDataLst>
          </p:nvPr>
        </p:nvSpPr>
        <p:spPr>
          <a:xfrm>
            <a:off x="0" y="0"/>
            <a:ext cx="2776855" cy="451485"/>
          </a:xfrm>
          <a:prstGeom prst="rect">
            <a:avLst/>
          </a:prstGeom>
          <a:noFill/>
        </p:spPr>
        <p:txBody>
          <a:bodyPr wrap="square" rtlCol="0">
            <a:noAutofit/>
          </a:bodyPr>
          <a:p>
            <a:pPr algn="dist"/>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B</a:t>
            </a:r>
            <a:r>
              <a:rPr lang="zh-CN" altLang="en-US" sz="2400">
                <a:solidFill>
                  <a:schemeClr val="tx1">
                    <a:lumMod val="50000"/>
                    <a:lumOff val="50000"/>
                  </a:schemeClr>
                </a:solidFill>
                <a:latin typeface="MiSans Bold" panose="00000800000000000000" charset="-122"/>
                <a:ea typeface="MiSans Bold" panose="00000800000000000000" charset="-122"/>
                <a:sym typeface="+mn-ea"/>
              </a:rPr>
              <a:t>ackground</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6" name="矩形 5"/>
          <p:cNvSpPr/>
          <p:nvPr>
            <p:custDataLst>
              <p:tags r:id="rId4"/>
            </p:custDataLst>
          </p:nvPr>
        </p:nvSpPr>
        <p:spPr>
          <a:xfrm>
            <a:off x="10636885" y="80645"/>
            <a:ext cx="1478280" cy="474345"/>
          </a:xfrm>
          <a:prstGeom prst="rect">
            <a:avLst/>
          </a:prstGeom>
          <a:solidFill>
            <a:srgbClr val="F2F2F2"/>
          </a:solidFill>
          <a:ln w="12700" cap="flat" cmpd="sng">
            <a:no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custDataLst>
              <p:tags r:id="rId5"/>
            </p:custDataLst>
          </p:nvPr>
        </p:nvSpPr>
        <p:spPr>
          <a:xfrm>
            <a:off x="3839210" y="-38100"/>
            <a:ext cx="2199640" cy="451485"/>
          </a:xfrm>
          <a:prstGeom prst="rect">
            <a:avLst/>
          </a:prstGeom>
          <a:noFill/>
        </p:spPr>
        <p:txBody>
          <a:bodyPr wrap="square" rtlCol="0">
            <a:noAutofit/>
          </a:bodyPr>
          <a:p>
            <a:pPr algn="l"/>
            <a:r>
              <a:rPr lang="zh-CN" altLang="en-US" sz="2400">
                <a:solidFill>
                  <a:schemeClr val="bg1"/>
                </a:solidFill>
                <a:latin typeface="MiSans Bold" panose="00000800000000000000" charset="-122"/>
                <a:ea typeface="MiSans Bold" panose="00000800000000000000" charset="-122"/>
                <a:sym typeface="+mn-ea"/>
              </a:rPr>
              <a:t> </a:t>
            </a:r>
            <a:r>
              <a:rPr lang="en-US" altLang="zh-CN" sz="2400">
                <a:solidFill>
                  <a:schemeClr val="bg1"/>
                </a:solidFill>
                <a:latin typeface="MiSans Bold" panose="00000800000000000000" charset="-122"/>
                <a:ea typeface="MiSans Bold" panose="00000800000000000000" charset="-122"/>
                <a:sym typeface="+mn-ea"/>
              </a:rPr>
              <a:t>R</a:t>
            </a:r>
            <a:r>
              <a:rPr lang="zh-CN" altLang="en-US" sz="2400">
                <a:solidFill>
                  <a:schemeClr val="bg1"/>
                </a:solidFill>
                <a:latin typeface="MiSans Bold" panose="00000800000000000000" charset="-122"/>
                <a:ea typeface="MiSans Bold" panose="00000800000000000000" charset="-122"/>
                <a:sym typeface="+mn-ea"/>
              </a:rPr>
              <a:t>esearch </a:t>
            </a:r>
            <a:r>
              <a:rPr lang="en-US" altLang="zh-CN" sz="2400">
                <a:solidFill>
                  <a:schemeClr val="bg1"/>
                </a:solidFill>
                <a:latin typeface="MiSans Bold" panose="00000800000000000000" charset="-122"/>
                <a:ea typeface="MiSans Bold" panose="00000800000000000000" charset="-122"/>
                <a:sym typeface="+mn-ea"/>
              </a:rPr>
              <a:t>S</a:t>
            </a:r>
            <a:r>
              <a:rPr lang="zh-CN" altLang="en-US" sz="2400">
                <a:solidFill>
                  <a:schemeClr val="bg1"/>
                </a:solidFill>
                <a:latin typeface="MiSans Bold" panose="00000800000000000000" charset="-122"/>
                <a:ea typeface="MiSans Bold" panose="00000800000000000000" charset="-122"/>
                <a:sym typeface="+mn-ea"/>
              </a:rPr>
              <a:t>ignificance</a:t>
            </a:r>
            <a:endParaRPr lang="zh-CN" altLang="en-US" sz="2400">
              <a:solidFill>
                <a:schemeClr val="bg1"/>
              </a:solidFill>
              <a:latin typeface="MiSans Bold" panose="00000800000000000000" charset="-122"/>
              <a:ea typeface="MiSans Bold" panose="00000800000000000000" charset="-122"/>
              <a:sym typeface="+mn-ea"/>
            </a:endParaRPr>
          </a:p>
        </p:txBody>
      </p:sp>
      <p:sp>
        <p:nvSpPr>
          <p:cNvPr id="42" name="文本框 41"/>
          <p:cNvSpPr txBox="1"/>
          <p:nvPr>
            <p:custDataLst>
              <p:tags r:id="rId6"/>
            </p:custDataLst>
          </p:nvPr>
        </p:nvSpPr>
        <p:spPr>
          <a:xfrm>
            <a:off x="9234170" y="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I</a:t>
            </a:r>
            <a:r>
              <a:rPr lang="zh-CN" altLang="en-US" sz="2400">
                <a:solidFill>
                  <a:schemeClr val="tx1">
                    <a:lumMod val="50000"/>
                    <a:lumOff val="50000"/>
                  </a:schemeClr>
                </a:solidFill>
                <a:latin typeface="MiSans Bold" panose="00000800000000000000" charset="-122"/>
                <a:ea typeface="MiSans Bold" panose="00000800000000000000" charset="-122"/>
                <a:sym typeface="+mn-ea"/>
              </a:rPr>
              <a:t>nitial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P</a:t>
            </a:r>
            <a:r>
              <a:rPr lang="zh-CN" altLang="en-US" sz="2400">
                <a:solidFill>
                  <a:schemeClr val="tx1">
                    <a:lumMod val="50000"/>
                    <a:lumOff val="50000"/>
                  </a:schemeClr>
                </a:solidFill>
                <a:latin typeface="MiSans Bold" panose="00000800000000000000" charset="-122"/>
                <a:ea typeface="MiSans Bold" panose="00000800000000000000" charset="-122"/>
                <a:sym typeface="+mn-ea"/>
              </a:rPr>
              <a:t>ractice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12" name="文本框 11"/>
          <p:cNvSpPr txBox="1"/>
          <p:nvPr/>
        </p:nvSpPr>
        <p:spPr>
          <a:xfrm>
            <a:off x="5179060" y="3658870"/>
            <a:ext cx="2339975" cy="460375"/>
          </a:xfrm>
          <a:prstGeom prst="rect">
            <a:avLst/>
          </a:prstGeom>
          <a:noFill/>
        </p:spPr>
        <p:txBody>
          <a:bodyPr wrap="square" rtlCol="0" anchor="t">
            <a:sp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S</a:t>
            </a:r>
            <a:r>
              <a:rPr lang="zh-CN" altLang="en-US" sz="2400">
                <a:solidFill>
                  <a:schemeClr val="tx1">
                    <a:lumMod val="50000"/>
                    <a:lumOff val="50000"/>
                  </a:schemeClr>
                </a:solidFill>
                <a:latin typeface="MiSans Bold" panose="00000800000000000000" charset="-122"/>
                <a:ea typeface="MiSans Bold" panose="00000800000000000000" charset="-122"/>
                <a:sym typeface="+mn-ea"/>
              </a:rPr>
              <a:t>ignificance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13" name="文本框 12"/>
          <p:cNvSpPr txBox="1"/>
          <p:nvPr/>
        </p:nvSpPr>
        <p:spPr>
          <a:xfrm>
            <a:off x="99060" y="907097"/>
            <a:ext cx="5080000" cy="586105"/>
          </a:xfrm>
          <a:prstGeom prst="rect">
            <a:avLst/>
          </a:prstGeom>
        </p:spPr>
        <p:txBody>
          <a:bodyPr>
            <a:spAutoFit/>
          </a:bodyPr>
          <a:p>
            <a:pPr defTabSz="266700">
              <a:lnSpc>
                <a:spcPct val="115000"/>
              </a:lnSpc>
            </a:pPr>
            <a:r>
              <a:rPr lang="en-US" sz="2800">
                <a:latin typeface="DengXian"/>
              </a:rPr>
              <a:t>Practical </a:t>
            </a:r>
            <a:r>
              <a:rPr lang="en-US" sz="2800">
                <a:latin typeface="DengXian"/>
              </a:rPr>
              <a:t>Implications</a:t>
            </a:r>
            <a:endParaRPr lang="en-US" altLang="zh-CN" sz="2800">
              <a:latin typeface="DengXian"/>
            </a:endParaRPr>
          </a:p>
        </p:txBody>
      </p:sp>
      <p:sp>
        <p:nvSpPr>
          <p:cNvPr id="14" name="文本框 13"/>
          <p:cNvSpPr txBox="1"/>
          <p:nvPr/>
        </p:nvSpPr>
        <p:spPr>
          <a:xfrm>
            <a:off x="217170" y="2073910"/>
            <a:ext cx="3765550" cy="3630930"/>
          </a:xfrm>
          <a:prstGeom prst="rect">
            <a:avLst/>
          </a:prstGeom>
        </p:spPr>
        <p:txBody>
          <a:bodyPr wrap="square">
            <a:spAutoFit/>
          </a:bodyPr>
          <a:p>
            <a:pPr marL="0" indent="0" defTabSz="266700">
              <a:lnSpc>
                <a:spcPct val="115000"/>
              </a:lnSpc>
              <a:spcBef>
                <a:spcPct val="0"/>
              </a:spcBef>
              <a:spcAft>
                <a:spcPts val="800"/>
              </a:spcAft>
            </a:pPr>
            <a:r>
              <a:rPr lang="en-US" altLang="en-GB" sz="2000">
                <a:latin typeface="DengXian"/>
                <a:ea typeface="DengXian"/>
              </a:rPr>
              <a:t>my</a:t>
            </a:r>
            <a:r>
              <a:rPr lang="en-GB" sz="2000">
                <a:latin typeface="DengXian"/>
                <a:ea typeface="DengXian"/>
              </a:rPr>
              <a:t> study is committed to studying the intrinsic factors of the cultural gene of Yidu 288 industrial heritage, and applying its unique cultural gene concept to the protection and renewal of industrial heritage</a:t>
            </a:r>
            <a:r>
              <a:rPr lang="en-US" sz="2000">
                <a:latin typeface="DengXian"/>
                <a:ea typeface="DengXian"/>
              </a:rPr>
              <a:t>, Finally, it provides a new transformation plan for Yidu 288 industrial heritage.</a:t>
            </a:r>
            <a:endParaRPr lang="en-US" altLang="zh-CN" sz="2000">
              <a:latin typeface="DengXian"/>
              <a:ea typeface="DengXian"/>
            </a:endParaRPr>
          </a:p>
        </p:txBody>
      </p:sp>
      <p:sp>
        <p:nvSpPr>
          <p:cNvPr id="16" name="矩形 15"/>
          <p:cNvSpPr/>
          <p:nvPr>
            <p:custDataLst>
              <p:tags r:id="rId7"/>
            </p:custDataLst>
          </p:nvPr>
        </p:nvSpPr>
        <p:spPr>
          <a:xfrm>
            <a:off x="8410575" y="793750"/>
            <a:ext cx="3765550" cy="889635"/>
          </a:xfrm>
          <a:prstGeom prst="rect">
            <a:avLst/>
          </a:prstGeom>
          <a:solidFill>
            <a:schemeClr val="accent5">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8" name="文本框 17"/>
          <p:cNvSpPr txBox="1"/>
          <p:nvPr>
            <p:custDataLst>
              <p:tags r:id="rId8"/>
            </p:custDataLst>
          </p:nvPr>
        </p:nvSpPr>
        <p:spPr>
          <a:xfrm>
            <a:off x="8537575" y="906780"/>
            <a:ext cx="3639185" cy="586105"/>
          </a:xfrm>
          <a:prstGeom prst="rect">
            <a:avLst/>
          </a:prstGeom>
        </p:spPr>
        <p:txBody>
          <a:bodyPr wrap="square">
            <a:spAutoFit/>
          </a:bodyPr>
          <a:p>
            <a:pPr defTabSz="266700">
              <a:lnSpc>
                <a:spcPct val="115000"/>
              </a:lnSpc>
            </a:pPr>
            <a:r>
              <a:rPr lang="en-US" sz="2800">
                <a:latin typeface="DengXian"/>
              </a:rPr>
              <a:t>Theoretical </a:t>
            </a:r>
            <a:r>
              <a:rPr lang="en-US" sz="2800">
                <a:latin typeface="DengXian"/>
              </a:rPr>
              <a:t>Significance</a:t>
            </a:r>
            <a:endParaRPr lang="en-US" sz="2800">
              <a:latin typeface="DengXian"/>
            </a:endParaRPr>
          </a:p>
        </p:txBody>
      </p:sp>
      <p:sp>
        <p:nvSpPr>
          <p:cNvPr id="23" name="文本框 22"/>
          <p:cNvSpPr txBox="1"/>
          <p:nvPr/>
        </p:nvSpPr>
        <p:spPr>
          <a:xfrm>
            <a:off x="8366125" y="1873250"/>
            <a:ext cx="3837305" cy="4692650"/>
          </a:xfrm>
          <a:prstGeom prst="rect">
            <a:avLst/>
          </a:prstGeom>
        </p:spPr>
        <p:txBody>
          <a:bodyPr wrap="square">
            <a:spAutoFit/>
          </a:bodyPr>
          <a:p>
            <a:pPr marL="0" indent="279400" defTabSz="266700">
              <a:lnSpc>
                <a:spcPct val="115000"/>
              </a:lnSpc>
              <a:spcBef>
                <a:spcPct val="0"/>
              </a:spcBef>
              <a:spcAft>
                <a:spcPts val="800"/>
              </a:spcAft>
            </a:pPr>
            <a:r>
              <a:rPr lang="en-US" altLang="en-GB" sz="2000">
                <a:latin typeface="DengXian"/>
                <a:ea typeface="DengXian"/>
              </a:rPr>
              <a:t>T</a:t>
            </a:r>
            <a:r>
              <a:rPr lang="en-GB" sz="2000">
                <a:latin typeface="DengXian"/>
                <a:ea typeface="DengXian"/>
              </a:rPr>
              <a:t>he cultural gene theory focuses on the inheritance and expression of the cultural value behind the heritage, and through the study of Yidu 288 Factory, the cultural characteristics, historical value and regeneration path of the third-line construction heritage in modern society can be further explored, to provide new perspectives and theoretical support for research in related fields.</a:t>
            </a:r>
            <a:endParaRPr lang="en-US" altLang="zh-CN" sz="1600">
              <a:latin typeface="DengXian"/>
              <a:ea typeface="DengXian"/>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2" name="同侧圆角矩形 1"/>
          <p:cNvSpPr/>
          <p:nvPr>
            <p:custDataLst>
              <p:tags r:id="rId1"/>
            </p:custDataLst>
          </p:nvPr>
        </p:nvSpPr>
        <p:spPr>
          <a:xfrm flipV="1">
            <a:off x="6061710" y="0"/>
            <a:ext cx="2920365" cy="742315"/>
          </a:xfrm>
          <a:prstGeom prst="round2SameRect">
            <a:avLst>
              <a:gd name="adj1" fmla="val 18391"/>
              <a:gd name="adj2" fmla="val 0"/>
            </a:avLst>
          </a:prstGeom>
          <a:ln>
            <a:noFill/>
          </a:ln>
          <a:effectLst>
            <a:outerShdw blurRad="279400" dist="101600" dir="5400000" algn="t"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31" name="文本框 30"/>
          <p:cNvSpPr txBox="1"/>
          <p:nvPr>
            <p:custDataLst>
              <p:tags r:id="rId2"/>
            </p:custDataLst>
          </p:nvPr>
        </p:nvSpPr>
        <p:spPr>
          <a:xfrm>
            <a:off x="6652260" y="-38100"/>
            <a:ext cx="1804035" cy="451485"/>
          </a:xfrm>
          <a:prstGeom prst="rect">
            <a:avLst/>
          </a:prstGeom>
          <a:noFill/>
        </p:spPr>
        <p:txBody>
          <a:bodyPr wrap="square" rtlCol="0">
            <a:noAutofit/>
          </a:bodyPr>
          <a:p>
            <a:pPr algn="l"/>
            <a:r>
              <a:rPr lang="en-US" altLang="zh-CN" sz="2400">
                <a:solidFill>
                  <a:schemeClr val="bg1"/>
                </a:solidFill>
                <a:latin typeface="MiSans Bold" panose="00000800000000000000" charset="-122"/>
                <a:ea typeface="MiSans Bold" panose="00000800000000000000" charset="-122"/>
                <a:sym typeface="+mn-ea"/>
              </a:rPr>
              <a:t>C</a:t>
            </a:r>
            <a:r>
              <a:rPr lang="zh-CN" altLang="en-US" sz="2400">
                <a:solidFill>
                  <a:schemeClr val="bg1"/>
                </a:solidFill>
                <a:latin typeface="MiSans Bold" panose="00000800000000000000" charset="-122"/>
                <a:ea typeface="MiSans Bold" panose="00000800000000000000" charset="-122"/>
                <a:sym typeface="+mn-ea"/>
              </a:rPr>
              <a:t>oncept </a:t>
            </a:r>
            <a:r>
              <a:rPr lang="en-US" altLang="zh-CN" sz="2400">
                <a:solidFill>
                  <a:schemeClr val="bg1"/>
                </a:solidFill>
                <a:latin typeface="MiSans Bold" panose="00000800000000000000" charset="-122"/>
                <a:ea typeface="MiSans Bold" panose="00000800000000000000" charset="-122"/>
                <a:sym typeface="+mn-ea"/>
              </a:rPr>
              <a:t>O</a:t>
            </a:r>
            <a:r>
              <a:rPr lang="zh-CN" altLang="en-US" sz="2400">
                <a:solidFill>
                  <a:schemeClr val="bg1"/>
                </a:solidFill>
                <a:latin typeface="MiSans Bold" panose="00000800000000000000" charset="-122"/>
                <a:ea typeface="MiSans Bold" panose="00000800000000000000" charset="-122"/>
                <a:sym typeface="+mn-ea"/>
              </a:rPr>
              <a:t>verview</a:t>
            </a:r>
            <a:endParaRPr lang="zh-CN" altLang="en-US" sz="2400">
              <a:solidFill>
                <a:schemeClr val="bg1"/>
              </a:solidFill>
              <a:latin typeface="MiSans Bold" panose="00000800000000000000" charset="-122"/>
              <a:ea typeface="MiSans Bold" panose="00000800000000000000" charset="-122"/>
              <a:sym typeface="+mn-ea"/>
            </a:endParaRPr>
          </a:p>
        </p:txBody>
      </p:sp>
      <p:sp>
        <p:nvSpPr>
          <p:cNvPr id="5" name="文本框 4"/>
          <p:cNvSpPr txBox="1"/>
          <p:nvPr>
            <p:custDataLst>
              <p:tags r:id="rId3"/>
            </p:custDataLst>
          </p:nvPr>
        </p:nvSpPr>
        <p:spPr>
          <a:xfrm>
            <a:off x="0" y="0"/>
            <a:ext cx="2776855" cy="451485"/>
          </a:xfrm>
          <a:prstGeom prst="rect">
            <a:avLst/>
          </a:prstGeom>
          <a:noFill/>
        </p:spPr>
        <p:txBody>
          <a:bodyPr wrap="square" rtlCol="0">
            <a:noAutofit/>
          </a:bodyPr>
          <a:p>
            <a:pPr algn="dist"/>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B</a:t>
            </a:r>
            <a:r>
              <a:rPr lang="zh-CN" altLang="en-US" sz="2400">
                <a:solidFill>
                  <a:schemeClr val="tx1">
                    <a:lumMod val="50000"/>
                    <a:lumOff val="50000"/>
                  </a:schemeClr>
                </a:solidFill>
                <a:latin typeface="MiSans Bold" panose="00000800000000000000" charset="-122"/>
                <a:ea typeface="MiSans Bold" panose="00000800000000000000" charset="-122"/>
                <a:sym typeface="+mn-ea"/>
              </a:rPr>
              <a:t>ackground</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6" name="矩形 5"/>
          <p:cNvSpPr/>
          <p:nvPr>
            <p:custDataLst>
              <p:tags r:id="rId4"/>
            </p:custDataLst>
          </p:nvPr>
        </p:nvSpPr>
        <p:spPr>
          <a:xfrm>
            <a:off x="10636885" y="80645"/>
            <a:ext cx="1478280" cy="474345"/>
          </a:xfrm>
          <a:prstGeom prst="rect">
            <a:avLst/>
          </a:prstGeom>
          <a:solidFill>
            <a:srgbClr val="F2F2F2"/>
          </a:solidFill>
          <a:ln w="12700" cap="flat" cmpd="sng">
            <a:no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custDataLst>
              <p:tags r:id="rId5"/>
            </p:custDataLst>
          </p:nvPr>
        </p:nvSpPr>
        <p:spPr>
          <a:xfrm>
            <a:off x="3839210" y="-38100"/>
            <a:ext cx="2199640" cy="451485"/>
          </a:xfrm>
          <a:prstGeom prst="rect">
            <a:avLst/>
          </a:prstGeom>
          <a:noFill/>
        </p:spPr>
        <p:txBody>
          <a:bodyPr wrap="square" rtlCol="0">
            <a:noAutofit/>
          </a:bodyPr>
          <a:p>
            <a:pPr algn="l"/>
            <a:r>
              <a:rPr lang="zh-CN" altLang="en-US" sz="2400">
                <a:solidFill>
                  <a:schemeClr val="tx1">
                    <a:lumMod val="50000"/>
                    <a:lumOff val="50000"/>
                  </a:schemeClr>
                </a:solidFill>
                <a:latin typeface="MiSans Bold" panose="00000800000000000000" charset="-122"/>
                <a:ea typeface="MiSans Bold" panose="00000800000000000000" charset="-122"/>
                <a:sym typeface="+mn-ea"/>
              </a:rPr>
              <a: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S</a:t>
            </a:r>
            <a:r>
              <a:rPr lang="zh-CN" altLang="en-US" sz="2400">
                <a:solidFill>
                  <a:schemeClr val="tx1">
                    <a:lumMod val="50000"/>
                    <a:lumOff val="50000"/>
                  </a:schemeClr>
                </a:solidFill>
                <a:latin typeface="MiSans Bold" panose="00000800000000000000" charset="-122"/>
                <a:ea typeface="MiSans Bold" panose="00000800000000000000" charset="-122"/>
                <a:sym typeface="+mn-ea"/>
              </a:rPr>
              <a:t>ignificance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42" name="文本框 41"/>
          <p:cNvSpPr txBox="1"/>
          <p:nvPr>
            <p:custDataLst>
              <p:tags r:id="rId6"/>
            </p:custDataLst>
          </p:nvPr>
        </p:nvSpPr>
        <p:spPr>
          <a:xfrm>
            <a:off x="9234170" y="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I</a:t>
            </a:r>
            <a:r>
              <a:rPr lang="zh-CN" altLang="en-US" sz="2400">
                <a:solidFill>
                  <a:schemeClr val="tx1">
                    <a:lumMod val="50000"/>
                    <a:lumOff val="50000"/>
                  </a:schemeClr>
                </a:solidFill>
                <a:latin typeface="MiSans Bold" panose="00000800000000000000" charset="-122"/>
                <a:ea typeface="MiSans Bold" panose="00000800000000000000" charset="-122"/>
                <a:sym typeface="+mn-ea"/>
              </a:rPr>
              <a:t>nitial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P</a:t>
            </a:r>
            <a:r>
              <a:rPr lang="zh-CN" altLang="en-US" sz="2400">
                <a:solidFill>
                  <a:schemeClr val="tx1">
                    <a:lumMod val="50000"/>
                    <a:lumOff val="50000"/>
                  </a:schemeClr>
                </a:solidFill>
                <a:latin typeface="MiSans Bold" panose="00000800000000000000" charset="-122"/>
                <a:ea typeface="MiSans Bold" panose="00000800000000000000" charset="-122"/>
                <a:sym typeface="+mn-ea"/>
              </a:rPr>
              <a:t>ractice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pic>
        <p:nvPicPr>
          <p:cNvPr id="4" name="图片 3" descr="QQ_1733626431246"/>
          <p:cNvPicPr>
            <a:picLocks noChangeAspect="1"/>
          </p:cNvPicPr>
          <p:nvPr/>
        </p:nvPicPr>
        <p:blipFill>
          <a:blip r:embed="rId7"/>
          <a:stretch>
            <a:fillRect/>
          </a:stretch>
        </p:blipFill>
        <p:spPr>
          <a:xfrm>
            <a:off x="143510" y="855980"/>
            <a:ext cx="3572510" cy="5483225"/>
          </a:xfrm>
          <a:prstGeom prst="rect">
            <a:avLst/>
          </a:prstGeom>
        </p:spPr>
      </p:pic>
      <p:pic>
        <p:nvPicPr>
          <p:cNvPr id="7" name="图片 6" descr="QQ_1733626464820"/>
          <p:cNvPicPr>
            <a:picLocks noChangeAspect="1"/>
          </p:cNvPicPr>
          <p:nvPr/>
        </p:nvPicPr>
        <p:blipFill>
          <a:blip r:embed="rId8"/>
          <a:stretch>
            <a:fillRect/>
          </a:stretch>
        </p:blipFill>
        <p:spPr>
          <a:xfrm>
            <a:off x="8456295" y="855980"/>
            <a:ext cx="3519170" cy="3983990"/>
          </a:xfrm>
          <a:prstGeom prst="rect">
            <a:avLst/>
          </a:prstGeom>
        </p:spPr>
      </p:pic>
      <p:sp>
        <p:nvSpPr>
          <p:cNvPr id="8" name="文本框 7"/>
          <p:cNvSpPr txBox="1"/>
          <p:nvPr/>
        </p:nvSpPr>
        <p:spPr>
          <a:xfrm>
            <a:off x="550545" y="6339205"/>
            <a:ext cx="2757805" cy="374015"/>
          </a:xfrm>
          <a:prstGeom prst="rect">
            <a:avLst/>
          </a:prstGeom>
        </p:spPr>
        <p:txBody>
          <a:bodyPr wrap="square">
            <a:spAutoFit/>
          </a:bodyPr>
          <a:p>
            <a:pPr defTabSz="266700">
              <a:lnSpc>
                <a:spcPct val="115000"/>
              </a:lnSpc>
            </a:pPr>
            <a:r>
              <a:rPr lang="en-US" sz="1600">
                <a:latin typeface="DengXian"/>
              </a:rPr>
              <a:t>"The Selfish Gene",1976</a:t>
            </a:r>
            <a:endParaRPr lang="en-US" altLang="zh-CN" sz="1600">
              <a:latin typeface="DengXian"/>
            </a:endParaRPr>
          </a:p>
        </p:txBody>
      </p:sp>
      <p:sp>
        <p:nvSpPr>
          <p:cNvPr id="9" name="文本框 8"/>
          <p:cNvSpPr txBox="1"/>
          <p:nvPr/>
        </p:nvSpPr>
        <p:spPr>
          <a:xfrm>
            <a:off x="9422130" y="4890135"/>
            <a:ext cx="1616075" cy="374015"/>
          </a:xfrm>
          <a:prstGeom prst="rect">
            <a:avLst/>
          </a:prstGeom>
        </p:spPr>
        <p:txBody>
          <a:bodyPr wrap="square">
            <a:spAutoFit/>
          </a:bodyPr>
          <a:p>
            <a:pPr defTabSz="266700">
              <a:lnSpc>
                <a:spcPct val="115000"/>
              </a:lnSpc>
            </a:pPr>
            <a:r>
              <a:rPr lang="en-US" sz="1600">
                <a:latin typeface="DengXian"/>
              </a:rPr>
              <a:t>Richard Dawkins</a:t>
            </a:r>
            <a:endParaRPr lang="en-US" altLang="zh-CN" sz="1600">
              <a:latin typeface="DengXian"/>
            </a:endParaRPr>
          </a:p>
        </p:txBody>
      </p:sp>
      <p:sp>
        <p:nvSpPr>
          <p:cNvPr id="10" name="文本框 9"/>
          <p:cNvSpPr txBox="1"/>
          <p:nvPr/>
        </p:nvSpPr>
        <p:spPr>
          <a:xfrm>
            <a:off x="3839210" y="1017270"/>
            <a:ext cx="4921250" cy="939165"/>
          </a:xfrm>
          <a:prstGeom prst="rect">
            <a:avLst/>
          </a:prstGeom>
        </p:spPr>
        <p:txBody>
          <a:bodyPr wrap="square">
            <a:spAutoFit/>
          </a:bodyPr>
          <a:p>
            <a:pPr defTabSz="266700">
              <a:lnSpc>
                <a:spcPct val="115000"/>
              </a:lnSpc>
            </a:pPr>
            <a:r>
              <a:rPr lang="en-US" sz="1600">
                <a:latin typeface="DengXian"/>
              </a:rPr>
              <a:t>The cultural gene originated from the term MEME mentioned in Richard Dawkins' article "The Selfish Gene" in 1976</a:t>
            </a:r>
            <a:r>
              <a:rPr lang="zh-CN" sz="1600">
                <a:ea typeface="DengXian"/>
              </a:rPr>
              <a:t>，</a:t>
            </a:r>
            <a:endParaRPr lang="zh-CN" altLang="en-US" sz="1600">
              <a:ea typeface="DengXian"/>
            </a:endParaRPr>
          </a:p>
        </p:txBody>
      </p:sp>
      <p:sp>
        <p:nvSpPr>
          <p:cNvPr id="17" name="文本框 16"/>
          <p:cNvSpPr txBox="1"/>
          <p:nvPr/>
        </p:nvSpPr>
        <p:spPr>
          <a:xfrm>
            <a:off x="3839210" y="4707255"/>
            <a:ext cx="5080000" cy="1504950"/>
          </a:xfrm>
          <a:prstGeom prst="rect">
            <a:avLst/>
          </a:prstGeom>
        </p:spPr>
        <p:txBody>
          <a:bodyPr>
            <a:spAutoFit/>
          </a:bodyPr>
          <a:p>
            <a:pPr defTabSz="266700">
              <a:lnSpc>
                <a:spcPct val="115000"/>
              </a:lnSpc>
            </a:pPr>
            <a:r>
              <a:rPr lang="en-US" sz="1600">
                <a:latin typeface="DengXian"/>
              </a:rPr>
              <a:t>Dawkins uses this concept to explain the process of transmission and evolution of cultural information, arguing that memes, like genes, can be transmitted through imitation and have characteristics similar to "natural selection".</a:t>
            </a:r>
            <a:endParaRPr lang="en-US" altLang="zh-CN" sz="1600">
              <a:latin typeface="DengXian"/>
            </a:endParaRPr>
          </a:p>
        </p:txBody>
      </p:sp>
      <p:sp>
        <p:nvSpPr>
          <p:cNvPr id="25" name="文本框 24"/>
          <p:cNvSpPr txBox="1"/>
          <p:nvPr/>
        </p:nvSpPr>
        <p:spPr>
          <a:xfrm>
            <a:off x="3902710" y="2316480"/>
            <a:ext cx="4466590" cy="2030095"/>
          </a:xfrm>
          <a:prstGeom prst="rect">
            <a:avLst/>
          </a:prstGeom>
          <a:noFill/>
        </p:spPr>
        <p:txBody>
          <a:bodyPr wrap="square" rtlCol="0">
            <a:spAutoFit/>
          </a:bodyPr>
          <a:p>
            <a:r>
              <a:rPr lang="en-US" altLang="zh-CN">
                <a:latin typeface="Arial Regular" panose="020B0604020202090204" charset="0"/>
                <a:cs typeface="Arial Regular" panose="020B0604020202090204" charset="0"/>
              </a:rPr>
              <a:t>meme: refers to a unit that can be transmitted in human culture, such as ideas, beliefs, customs, behavior patterns, Similar to the transmission of genes in biological evolution, memes spread and evolve in human culture through imitation and communication. </a:t>
            </a:r>
            <a:endParaRPr lang="en-US" altLang="zh-CN">
              <a:latin typeface="Arial Regular" panose="020B0604020202090204" charset="0"/>
              <a:cs typeface="Arial Regular" panose="020B060402020209020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2" name="同侧圆角矩形 1"/>
          <p:cNvSpPr/>
          <p:nvPr>
            <p:custDataLst>
              <p:tags r:id="rId1"/>
            </p:custDataLst>
          </p:nvPr>
        </p:nvSpPr>
        <p:spPr>
          <a:xfrm flipV="1">
            <a:off x="6061710" y="0"/>
            <a:ext cx="2920365" cy="742315"/>
          </a:xfrm>
          <a:prstGeom prst="round2SameRect">
            <a:avLst>
              <a:gd name="adj1" fmla="val 18391"/>
              <a:gd name="adj2" fmla="val 0"/>
            </a:avLst>
          </a:prstGeom>
          <a:ln>
            <a:noFill/>
          </a:ln>
          <a:effectLst>
            <a:outerShdw blurRad="279400" dist="101600" dir="5400000" algn="t"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31" name="文本框 30"/>
          <p:cNvSpPr txBox="1"/>
          <p:nvPr>
            <p:custDataLst>
              <p:tags r:id="rId2"/>
            </p:custDataLst>
          </p:nvPr>
        </p:nvSpPr>
        <p:spPr>
          <a:xfrm>
            <a:off x="6652260" y="-38100"/>
            <a:ext cx="1804035" cy="451485"/>
          </a:xfrm>
          <a:prstGeom prst="rect">
            <a:avLst/>
          </a:prstGeom>
          <a:noFill/>
        </p:spPr>
        <p:txBody>
          <a:bodyPr wrap="square" rtlCol="0">
            <a:noAutofit/>
          </a:bodyPr>
          <a:p>
            <a:pPr algn="l"/>
            <a:r>
              <a:rPr lang="en-US" altLang="zh-CN" sz="2400">
                <a:solidFill>
                  <a:schemeClr val="bg1"/>
                </a:solidFill>
                <a:latin typeface="MiSans Bold" panose="00000800000000000000" charset="-122"/>
                <a:ea typeface="MiSans Bold" panose="00000800000000000000" charset="-122"/>
                <a:sym typeface="+mn-ea"/>
              </a:rPr>
              <a:t>C</a:t>
            </a:r>
            <a:r>
              <a:rPr lang="zh-CN" altLang="en-US" sz="2400">
                <a:solidFill>
                  <a:schemeClr val="bg1"/>
                </a:solidFill>
                <a:latin typeface="MiSans Bold" panose="00000800000000000000" charset="-122"/>
                <a:ea typeface="MiSans Bold" panose="00000800000000000000" charset="-122"/>
                <a:sym typeface="+mn-ea"/>
              </a:rPr>
              <a:t>oncept </a:t>
            </a:r>
            <a:r>
              <a:rPr lang="en-US" altLang="zh-CN" sz="2400">
                <a:solidFill>
                  <a:schemeClr val="bg1"/>
                </a:solidFill>
                <a:latin typeface="MiSans Bold" panose="00000800000000000000" charset="-122"/>
                <a:ea typeface="MiSans Bold" panose="00000800000000000000" charset="-122"/>
                <a:sym typeface="+mn-ea"/>
              </a:rPr>
              <a:t>O</a:t>
            </a:r>
            <a:r>
              <a:rPr lang="zh-CN" altLang="en-US" sz="2400">
                <a:solidFill>
                  <a:schemeClr val="bg1"/>
                </a:solidFill>
                <a:latin typeface="MiSans Bold" panose="00000800000000000000" charset="-122"/>
                <a:ea typeface="MiSans Bold" panose="00000800000000000000" charset="-122"/>
                <a:sym typeface="+mn-ea"/>
              </a:rPr>
              <a:t>verview</a:t>
            </a:r>
            <a:endParaRPr lang="zh-CN" altLang="en-US" sz="2400">
              <a:solidFill>
                <a:schemeClr val="bg1"/>
              </a:solidFill>
              <a:latin typeface="MiSans Bold" panose="00000800000000000000" charset="-122"/>
              <a:ea typeface="MiSans Bold" panose="00000800000000000000" charset="-122"/>
              <a:sym typeface="+mn-ea"/>
            </a:endParaRPr>
          </a:p>
        </p:txBody>
      </p:sp>
      <p:sp>
        <p:nvSpPr>
          <p:cNvPr id="5" name="文本框 4"/>
          <p:cNvSpPr txBox="1"/>
          <p:nvPr>
            <p:custDataLst>
              <p:tags r:id="rId3"/>
            </p:custDataLst>
          </p:nvPr>
        </p:nvSpPr>
        <p:spPr>
          <a:xfrm>
            <a:off x="0" y="0"/>
            <a:ext cx="2776855" cy="451485"/>
          </a:xfrm>
          <a:prstGeom prst="rect">
            <a:avLst/>
          </a:prstGeom>
          <a:noFill/>
        </p:spPr>
        <p:txBody>
          <a:bodyPr wrap="square" rtlCol="0">
            <a:noAutofit/>
          </a:bodyPr>
          <a:p>
            <a:pPr algn="dist"/>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B</a:t>
            </a:r>
            <a:r>
              <a:rPr lang="zh-CN" altLang="en-US" sz="2400">
                <a:solidFill>
                  <a:schemeClr val="tx1">
                    <a:lumMod val="50000"/>
                    <a:lumOff val="50000"/>
                  </a:schemeClr>
                </a:solidFill>
                <a:latin typeface="MiSans Bold" panose="00000800000000000000" charset="-122"/>
                <a:ea typeface="MiSans Bold" panose="00000800000000000000" charset="-122"/>
                <a:sym typeface="+mn-ea"/>
              </a:rPr>
              <a:t>ackground</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6" name="矩形 5"/>
          <p:cNvSpPr/>
          <p:nvPr>
            <p:custDataLst>
              <p:tags r:id="rId4"/>
            </p:custDataLst>
          </p:nvPr>
        </p:nvSpPr>
        <p:spPr>
          <a:xfrm>
            <a:off x="10636885" y="80645"/>
            <a:ext cx="1478280" cy="474345"/>
          </a:xfrm>
          <a:prstGeom prst="rect">
            <a:avLst/>
          </a:prstGeom>
          <a:solidFill>
            <a:srgbClr val="F2F2F2"/>
          </a:solidFill>
          <a:ln w="12700" cap="flat" cmpd="sng">
            <a:no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custDataLst>
              <p:tags r:id="rId5"/>
            </p:custDataLst>
          </p:nvPr>
        </p:nvSpPr>
        <p:spPr>
          <a:xfrm>
            <a:off x="3839210" y="-38100"/>
            <a:ext cx="2199640" cy="451485"/>
          </a:xfrm>
          <a:prstGeom prst="rect">
            <a:avLst/>
          </a:prstGeom>
          <a:noFill/>
        </p:spPr>
        <p:txBody>
          <a:bodyPr wrap="square" rtlCol="0">
            <a:noAutofit/>
          </a:bodyPr>
          <a:p>
            <a:pPr algn="l"/>
            <a:r>
              <a:rPr lang="zh-CN" altLang="en-US" sz="2400">
                <a:solidFill>
                  <a:schemeClr val="tx1">
                    <a:lumMod val="50000"/>
                    <a:lumOff val="50000"/>
                  </a:schemeClr>
                </a:solidFill>
                <a:latin typeface="MiSans Bold" panose="00000800000000000000" charset="-122"/>
                <a:ea typeface="MiSans Bold" panose="00000800000000000000" charset="-122"/>
                <a:sym typeface="+mn-ea"/>
              </a:rPr>
              <a: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S</a:t>
            </a:r>
            <a:r>
              <a:rPr lang="zh-CN" altLang="en-US" sz="2400">
                <a:solidFill>
                  <a:schemeClr val="tx1">
                    <a:lumMod val="50000"/>
                    <a:lumOff val="50000"/>
                  </a:schemeClr>
                </a:solidFill>
                <a:latin typeface="MiSans Bold" panose="00000800000000000000" charset="-122"/>
                <a:ea typeface="MiSans Bold" panose="00000800000000000000" charset="-122"/>
                <a:sym typeface="+mn-ea"/>
              </a:rPr>
              <a:t>ignificance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42" name="文本框 41"/>
          <p:cNvSpPr txBox="1"/>
          <p:nvPr>
            <p:custDataLst>
              <p:tags r:id="rId6"/>
            </p:custDataLst>
          </p:nvPr>
        </p:nvSpPr>
        <p:spPr>
          <a:xfrm>
            <a:off x="9234170" y="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I</a:t>
            </a:r>
            <a:r>
              <a:rPr lang="zh-CN" altLang="en-US" sz="2400">
                <a:solidFill>
                  <a:schemeClr val="tx1">
                    <a:lumMod val="50000"/>
                    <a:lumOff val="50000"/>
                  </a:schemeClr>
                </a:solidFill>
                <a:latin typeface="MiSans Bold" panose="00000800000000000000" charset="-122"/>
                <a:ea typeface="MiSans Bold" panose="00000800000000000000" charset="-122"/>
                <a:sym typeface="+mn-ea"/>
              </a:rPr>
              <a:t>nitial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P</a:t>
            </a:r>
            <a:r>
              <a:rPr lang="zh-CN" altLang="en-US" sz="2400">
                <a:solidFill>
                  <a:schemeClr val="tx1">
                    <a:lumMod val="50000"/>
                    <a:lumOff val="50000"/>
                  </a:schemeClr>
                </a:solidFill>
                <a:latin typeface="MiSans Bold" panose="00000800000000000000" charset="-122"/>
                <a:ea typeface="MiSans Bold" panose="00000800000000000000" charset="-122"/>
                <a:sym typeface="+mn-ea"/>
              </a:rPr>
              <a:t>ractice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pic>
        <p:nvPicPr>
          <p:cNvPr id="3" name="图片 2" descr="QQ_1733626897855"/>
          <p:cNvPicPr>
            <a:picLocks noChangeAspect="1"/>
          </p:cNvPicPr>
          <p:nvPr/>
        </p:nvPicPr>
        <p:blipFill>
          <a:blip r:embed="rId7"/>
          <a:stretch>
            <a:fillRect/>
          </a:stretch>
        </p:blipFill>
        <p:spPr>
          <a:xfrm>
            <a:off x="8456295" y="980440"/>
            <a:ext cx="3607435" cy="3669665"/>
          </a:xfrm>
          <a:prstGeom prst="rect">
            <a:avLst/>
          </a:prstGeom>
        </p:spPr>
      </p:pic>
      <p:sp>
        <p:nvSpPr>
          <p:cNvPr id="12" name="文本框 11"/>
          <p:cNvSpPr txBox="1"/>
          <p:nvPr/>
        </p:nvSpPr>
        <p:spPr>
          <a:xfrm>
            <a:off x="9239885" y="4650105"/>
            <a:ext cx="2920365" cy="368300"/>
          </a:xfrm>
          <a:prstGeom prst="rect">
            <a:avLst/>
          </a:prstGeom>
          <a:noFill/>
        </p:spPr>
        <p:txBody>
          <a:bodyPr wrap="square" rtlCol="0">
            <a:spAutoFit/>
          </a:bodyPr>
          <a:p>
            <a:r>
              <a:rPr lang="en-US" altLang="zh-CN">
                <a:latin typeface="Arial Regular" panose="020B0604020202090204" charset="0"/>
                <a:cs typeface="Arial Regular" panose="020B0604020202090204" charset="0"/>
              </a:rPr>
              <a:t>Susan Blackmore</a:t>
            </a:r>
            <a:endParaRPr lang="en-US" altLang="zh-CN">
              <a:latin typeface="Arial Regular" panose="020B0604020202090204" charset="0"/>
              <a:cs typeface="Arial Regular" panose="020B0604020202090204" charset="0"/>
            </a:endParaRPr>
          </a:p>
        </p:txBody>
      </p:sp>
      <p:pic>
        <p:nvPicPr>
          <p:cNvPr id="13" name="图片 12" descr="QQ_1733627017799"/>
          <p:cNvPicPr>
            <a:picLocks noChangeAspect="1"/>
          </p:cNvPicPr>
          <p:nvPr/>
        </p:nvPicPr>
        <p:blipFill>
          <a:blip r:embed="rId8"/>
          <a:srcRect b="2599"/>
          <a:stretch>
            <a:fillRect/>
          </a:stretch>
        </p:blipFill>
        <p:spPr>
          <a:xfrm>
            <a:off x="144780" y="980440"/>
            <a:ext cx="3506470" cy="5331460"/>
          </a:xfrm>
          <a:prstGeom prst="rect">
            <a:avLst/>
          </a:prstGeom>
        </p:spPr>
      </p:pic>
      <p:sp>
        <p:nvSpPr>
          <p:cNvPr id="14" name="文本框 13"/>
          <p:cNvSpPr txBox="1"/>
          <p:nvPr/>
        </p:nvSpPr>
        <p:spPr>
          <a:xfrm>
            <a:off x="108585" y="6311900"/>
            <a:ext cx="3283585" cy="583565"/>
          </a:xfrm>
          <a:prstGeom prst="rect">
            <a:avLst/>
          </a:prstGeom>
        </p:spPr>
        <p:txBody>
          <a:bodyPr wrap="square">
            <a:spAutoFit/>
          </a:bodyPr>
          <a:p>
            <a:pPr marL="0" indent="0" algn="ctr"/>
            <a:r>
              <a:rPr lang="zh-CN" altLang="en-US" sz="1600" b="0" i="0">
                <a:solidFill>
                  <a:srgbClr val="000000"/>
                </a:solidFill>
                <a:latin typeface="-webkit-standard"/>
                <a:ea typeface="宋体" charset="0"/>
              </a:rPr>
              <a:t>“</a:t>
            </a:r>
            <a:r>
              <a:rPr lang="en-US" altLang="zh-CN" sz="1600" b="0" i="0">
                <a:solidFill>
                  <a:srgbClr val="000000"/>
                </a:solidFill>
                <a:latin typeface="-webkit-standard"/>
                <a:ea typeface="-webkit-standard"/>
              </a:rPr>
              <a:t>The Meme Machine</a:t>
            </a:r>
            <a:r>
              <a:rPr lang="zh-CN" altLang="en-US" sz="1600" b="0" i="0">
                <a:solidFill>
                  <a:srgbClr val="000000"/>
                </a:solidFill>
                <a:latin typeface="-webkit-standard"/>
                <a:ea typeface="宋体" charset="0"/>
              </a:rPr>
              <a:t>”</a:t>
            </a:r>
            <a:endParaRPr lang="zh-CN" altLang="en-US" sz="1600" b="0" i="0">
              <a:solidFill>
                <a:srgbClr val="000000"/>
              </a:solidFill>
              <a:latin typeface="-webkit-standard"/>
              <a:ea typeface="宋体" charset="0"/>
            </a:endParaRPr>
          </a:p>
          <a:p>
            <a:pPr marL="0" indent="0" algn="ctr"/>
            <a:r>
              <a:rPr lang="en-US" altLang="zh-CN" sz="1600" b="0" i="0">
                <a:solidFill>
                  <a:srgbClr val="000000"/>
                </a:solidFill>
                <a:latin typeface="-webkit-standard"/>
                <a:ea typeface="宋体" charset="0"/>
              </a:rPr>
              <a:t>Susan Blackmore</a:t>
            </a:r>
            <a:endParaRPr lang="en-US" altLang="zh-CN" sz="1600" b="0" i="0">
              <a:solidFill>
                <a:srgbClr val="000000"/>
              </a:solidFill>
              <a:latin typeface="-webkit-standard"/>
              <a:ea typeface="宋体" charset="0"/>
            </a:endParaRPr>
          </a:p>
        </p:txBody>
      </p:sp>
      <p:sp>
        <p:nvSpPr>
          <p:cNvPr id="16" name="文本框 15"/>
          <p:cNvSpPr txBox="1"/>
          <p:nvPr/>
        </p:nvSpPr>
        <p:spPr>
          <a:xfrm>
            <a:off x="3759200" y="980440"/>
            <a:ext cx="4697095" cy="4460240"/>
          </a:xfrm>
          <a:prstGeom prst="rect">
            <a:avLst/>
          </a:prstGeom>
        </p:spPr>
        <p:txBody>
          <a:bodyPr wrap="square">
            <a:spAutoFit/>
          </a:bodyPr>
          <a:p>
            <a:pPr marL="0" indent="0" defTabSz="266700">
              <a:lnSpc>
                <a:spcPct val="115000"/>
              </a:lnSpc>
              <a:spcBef>
                <a:spcPct val="0"/>
              </a:spcBef>
              <a:spcAft>
                <a:spcPts val="800"/>
              </a:spcAft>
            </a:pPr>
            <a:r>
              <a:rPr lang="en-US" sz="1600">
                <a:latin typeface="DengXian"/>
                <a:ea typeface="DengXian"/>
              </a:rPr>
              <a:t>She systematically explains how memes, as the central unit of cultural communication, influence human behavior, social structure, and cultural evolution through imitation and communication. </a:t>
            </a:r>
            <a:endParaRPr lang="en-US" sz="1600">
              <a:latin typeface="DengXian"/>
              <a:ea typeface="DengXian"/>
            </a:endParaRPr>
          </a:p>
          <a:p>
            <a:pPr marL="0" indent="0" defTabSz="266700">
              <a:lnSpc>
                <a:spcPct val="115000"/>
              </a:lnSpc>
              <a:spcBef>
                <a:spcPct val="0"/>
              </a:spcBef>
              <a:spcAft>
                <a:spcPts val="800"/>
              </a:spcAft>
            </a:pPr>
            <a:endParaRPr lang="en-US" sz="1600">
              <a:latin typeface="DengXian"/>
              <a:ea typeface="DengXian"/>
            </a:endParaRPr>
          </a:p>
          <a:p>
            <a:pPr marL="0" indent="0" defTabSz="266700">
              <a:lnSpc>
                <a:spcPct val="115000"/>
              </a:lnSpc>
              <a:spcBef>
                <a:spcPct val="0"/>
              </a:spcBef>
              <a:spcAft>
                <a:spcPts val="800"/>
              </a:spcAft>
            </a:pPr>
            <a:endParaRPr lang="en-US" sz="1600">
              <a:latin typeface="DengXian"/>
              <a:ea typeface="DengXian"/>
            </a:endParaRPr>
          </a:p>
          <a:p>
            <a:pPr marL="0" indent="0" defTabSz="266700">
              <a:lnSpc>
                <a:spcPct val="115000"/>
              </a:lnSpc>
              <a:spcBef>
                <a:spcPct val="0"/>
              </a:spcBef>
              <a:spcAft>
                <a:spcPts val="800"/>
              </a:spcAft>
            </a:pPr>
            <a:endParaRPr lang="en-US" sz="1600">
              <a:latin typeface="DengXian"/>
              <a:ea typeface="DengXian"/>
            </a:endParaRPr>
          </a:p>
          <a:p>
            <a:pPr marL="0" indent="0" defTabSz="266700">
              <a:lnSpc>
                <a:spcPct val="115000"/>
              </a:lnSpc>
              <a:spcBef>
                <a:spcPct val="0"/>
              </a:spcBef>
              <a:spcAft>
                <a:spcPts val="800"/>
              </a:spcAft>
            </a:pPr>
            <a:r>
              <a:rPr lang="en-US" sz="1600">
                <a:latin typeface="DengXian"/>
                <a:ea typeface="DengXian"/>
              </a:rPr>
              <a:t>Blackmore regards memes as a key mechanism of cultural inheritance, which provides a theoretical framework for the study of cultural genes, expands the application perspective of memes in the fields of technology, language, and belief, and promotes the interdisciplinary development of cultural evolutionary science.</a:t>
            </a:r>
            <a:endParaRPr lang="en-US" altLang="zh-CN" sz="1600">
              <a:latin typeface="DengXian"/>
              <a:ea typeface="DengXian"/>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2" name="同侧圆角矩形 1"/>
          <p:cNvSpPr/>
          <p:nvPr>
            <p:custDataLst>
              <p:tags r:id="rId1"/>
            </p:custDataLst>
          </p:nvPr>
        </p:nvSpPr>
        <p:spPr>
          <a:xfrm flipV="1">
            <a:off x="6061710" y="0"/>
            <a:ext cx="2920365" cy="742315"/>
          </a:xfrm>
          <a:prstGeom prst="round2SameRect">
            <a:avLst>
              <a:gd name="adj1" fmla="val 18391"/>
              <a:gd name="adj2" fmla="val 0"/>
            </a:avLst>
          </a:prstGeom>
          <a:ln>
            <a:noFill/>
          </a:ln>
          <a:effectLst>
            <a:outerShdw blurRad="279400" dist="101600" dir="5400000" algn="t"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31" name="文本框 30"/>
          <p:cNvSpPr txBox="1"/>
          <p:nvPr>
            <p:custDataLst>
              <p:tags r:id="rId2"/>
            </p:custDataLst>
          </p:nvPr>
        </p:nvSpPr>
        <p:spPr>
          <a:xfrm>
            <a:off x="6652260" y="-38100"/>
            <a:ext cx="1804035" cy="451485"/>
          </a:xfrm>
          <a:prstGeom prst="rect">
            <a:avLst/>
          </a:prstGeom>
          <a:noFill/>
        </p:spPr>
        <p:txBody>
          <a:bodyPr wrap="square" rtlCol="0">
            <a:noAutofit/>
          </a:bodyPr>
          <a:p>
            <a:pPr algn="l"/>
            <a:r>
              <a:rPr lang="en-US" altLang="zh-CN" sz="2400">
                <a:solidFill>
                  <a:schemeClr val="bg1"/>
                </a:solidFill>
                <a:latin typeface="MiSans Bold" panose="00000800000000000000" charset="-122"/>
                <a:ea typeface="MiSans Bold" panose="00000800000000000000" charset="-122"/>
                <a:sym typeface="+mn-ea"/>
              </a:rPr>
              <a:t>C</a:t>
            </a:r>
            <a:r>
              <a:rPr lang="zh-CN" altLang="en-US" sz="2400">
                <a:solidFill>
                  <a:schemeClr val="bg1"/>
                </a:solidFill>
                <a:latin typeface="MiSans Bold" panose="00000800000000000000" charset="-122"/>
                <a:ea typeface="MiSans Bold" panose="00000800000000000000" charset="-122"/>
                <a:sym typeface="+mn-ea"/>
              </a:rPr>
              <a:t>oncept </a:t>
            </a:r>
            <a:r>
              <a:rPr lang="en-US" altLang="zh-CN" sz="2400">
                <a:solidFill>
                  <a:schemeClr val="bg1"/>
                </a:solidFill>
                <a:latin typeface="MiSans Bold" panose="00000800000000000000" charset="-122"/>
                <a:ea typeface="MiSans Bold" panose="00000800000000000000" charset="-122"/>
                <a:sym typeface="+mn-ea"/>
              </a:rPr>
              <a:t>O</a:t>
            </a:r>
            <a:r>
              <a:rPr lang="zh-CN" altLang="en-US" sz="2400">
                <a:solidFill>
                  <a:schemeClr val="bg1"/>
                </a:solidFill>
                <a:latin typeface="MiSans Bold" panose="00000800000000000000" charset="-122"/>
                <a:ea typeface="MiSans Bold" panose="00000800000000000000" charset="-122"/>
                <a:sym typeface="+mn-ea"/>
              </a:rPr>
              <a:t>verview</a:t>
            </a:r>
            <a:endParaRPr lang="zh-CN" altLang="en-US" sz="2400">
              <a:solidFill>
                <a:schemeClr val="bg1"/>
              </a:solidFill>
              <a:latin typeface="MiSans Bold" panose="00000800000000000000" charset="-122"/>
              <a:ea typeface="MiSans Bold" panose="00000800000000000000" charset="-122"/>
              <a:sym typeface="+mn-ea"/>
            </a:endParaRPr>
          </a:p>
        </p:txBody>
      </p:sp>
      <p:sp>
        <p:nvSpPr>
          <p:cNvPr id="5" name="文本框 4"/>
          <p:cNvSpPr txBox="1"/>
          <p:nvPr>
            <p:custDataLst>
              <p:tags r:id="rId3"/>
            </p:custDataLst>
          </p:nvPr>
        </p:nvSpPr>
        <p:spPr>
          <a:xfrm>
            <a:off x="0" y="0"/>
            <a:ext cx="2776855" cy="451485"/>
          </a:xfrm>
          <a:prstGeom prst="rect">
            <a:avLst/>
          </a:prstGeom>
          <a:noFill/>
        </p:spPr>
        <p:txBody>
          <a:bodyPr wrap="square" rtlCol="0">
            <a:noAutofit/>
          </a:bodyPr>
          <a:p>
            <a:pPr algn="dist"/>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B</a:t>
            </a:r>
            <a:r>
              <a:rPr lang="zh-CN" altLang="en-US" sz="2400">
                <a:solidFill>
                  <a:schemeClr val="tx1">
                    <a:lumMod val="50000"/>
                    <a:lumOff val="50000"/>
                  </a:schemeClr>
                </a:solidFill>
                <a:latin typeface="MiSans Bold" panose="00000800000000000000" charset="-122"/>
                <a:ea typeface="MiSans Bold" panose="00000800000000000000" charset="-122"/>
                <a:sym typeface="+mn-ea"/>
              </a:rPr>
              <a:t>ackground</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6" name="矩形 5"/>
          <p:cNvSpPr/>
          <p:nvPr>
            <p:custDataLst>
              <p:tags r:id="rId4"/>
            </p:custDataLst>
          </p:nvPr>
        </p:nvSpPr>
        <p:spPr>
          <a:xfrm>
            <a:off x="10636885" y="80645"/>
            <a:ext cx="1478280" cy="474345"/>
          </a:xfrm>
          <a:prstGeom prst="rect">
            <a:avLst/>
          </a:prstGeom>
          <a:solidFill>
            <a:srgbClr val="F2F2F2"/>
          </a:solidFill>
          <a:ln w="12700" cap="flat" cmpd="sng">
            <a:no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custDataLst>
              <p:tags r:id="rId5"/>
            </p:custDataLst>
          </p:nvPr>
        </p:nvSpPr>
        <p:spPr>
          <a:xfrm>
            <a:off x="3839210" y="-38100"/>
            <a:ext cx="2199640" cy="451485"/>
          </a:xfrm>
          <a:prstGeom prst="rect">
            <a:avLst/>
          </a:prstGeom>
          <a:noFill/>
        </p:spPr>
        <p:txBody>
          <a:bodyPr wrap="square" rtlCol="0">
            <a:noAutofit/>
          </a:bodyPr>
          <a:p>
            <a:pPr algn="l"/>
            <a:r>
              <a:rPr lang="zh-CN" altLang="en-US" sz="2400">
                <a:solidFill>
                  <a:schemeClr val="tx1">
                    <a:lumMod val="50000"/>
                    <a:lumOff val="50000"/>
                  </a:schemeClr>
                </a:solidFill>
                <a:latin typeface="MiSans Bold" panose="00000800000000000000" charset="-122"/>
                <a:ea typeface="MiSans Bold" panose="00000800000000000000" charset="-122"/>
                <a:sym typeface="+mn-ea"/>
              </a:rPr>
              <a: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S</a:t>
            </a:r>
            <a:r>
              <a:rPr lang="zh-CN" altLang="en-US" sz="2400">
                <a:solidFill>
                  <a:schemeClr val="tx1">
                    <a:lumMod val="50000"/>
                    <a:lumOff val="50000"/>
                  </a:schemeClr>
                </a:solidFill>
                <a:latin typeface="MiSans Bold" panose="00000800000000000000" charset="-122"/>
                <a:ea typeface="MiSans Bold" panose="00000800000000000000" charset="-122"/>
                <a:sym typeface="+mn-ea"/>
              </a:rPr>
              <a:t>ignificance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42" name="文本框 41"/>
          <p:cNvSpPr txBox="1"/>
          <p:nvPr>
            <p:custDataLst>
              <p:tags r:id="rId6"/>
            </p:custDataLst>
          </p:nvPr>
        </p:nvSpPr>
        <p:spPr>
          <a:xfrm>
            <a:off x="9234170" y="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I</a:t>
            </a:r>
            <a:r>
              <a:rPr lang="zh-CN" altLang="en-US" sz="2400">
                <a:solidFill>
                  <a:schemeClr val="tx1">
                    <a:lumMod val="50000"/>
                    <a:lumOff val="50000"/>
                  </a:schemeClr>
                </a:solidFill>
                <a:latin typeface="MiSans Bold" panose="00000800000000000000" charset="-122"/>
                <a:ea typeface="MiSans Bold" panose="00000800000000000000" charset="-122"/>
                <a:sym typeface="+mn-ea"/>
              </a:rPr>
              <a:t>nitial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P</a:t>
            </a:r>
            <a:r>
              <a:rPr lang="zh-CN" altLang="en-US" sz="2400">
                <a:solidFill>
                  <a:schemeClr val="tx1">
                    <a:lumMod val="50000"/>
                    <a:lumOff val="50000"/>
                  </a:schemeClr>
                </a:solidFill>
                <a:latin typeface="MiSans Bold" panose="00000800000000000000" charset="-122"/>
                <a:ea typeface="MiSans Bold" panose="00000800000000000000" charset="-122"/>
                <a:sym typeface="+mn-ea"/>
              </a:rPr>
              <a:t>ractice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4" name="文本框 3"/>
          <p:cNvSpPr txBox="1"/>
          <p:nvPr/>
        </p:nvSpPr>
        <p:spPr>
          <a:xfrm>
            <a:off x="3961765" y="864870"/>
            <a:ext cx="4268470" cy="460375"/>
          </a:xfrm>
          <a:prstGeom prst="rect">
            <a:avLst/>
          </a:prstGeom>
          <a:noFill/>
        </p:spPr>
        <p:txBody>
          <a:bodyPr wrap="square" rtlCol="0">
            <a:spAutoFit/>
          </a:bodyPr>
          <a:p>
            <a:r>
              <a:rPr lang="en-US" altLang="zh-CN" sz="2400"/>
              <a:t>what is Contemporary?</a:t>
            </a:r>
            <a:r>
              <a:rPr lang="en-US" altLang="zh-CN"/>
              <a:t> </a:t>
            </a:r>
            <a:endParaRPr lang="en-US" altLang="zh-CN"/>
          </a:p>
        </p:txBody>
      </p:sp>
      <p:sp>
        <p:nvSpPr>
          <p:cNvPr id="7" name="文本框 6"/>
          <p:cNvSpPr txBox="1"/>
          <p:nvPr/>
        </p:nvSpPr>
        <p:spPr>
          <a:xfrm>
            <a:off x="75565" y="1776730"/>
            <a:ext cx="12117070" cy="3969385"/>
          </a:xfrm>
          <a:prstGeom prst="rect">
            <a:avLst/>
          </a:prstGeom>
          <a:noFill/>
        </p:spPr>
        <p:txBody>
          <a:bodyPr wrap="square" rtlCol="0" anchor="t">
            <a:spAutoFit/>
          </a:bodyPr>
          <a:p>
            <a:pPr>
              <a:lnSpc>
                <a:spcPct val="200000"/>
              </a:lnSpc>
            </a:pPr>
            <a:r>
              <a:rPr lang="en-US" altLang="zh-CN">
                <a:latin typeface="Arial Regular" panose="020B0604020202090204" charset="0"/>
                <a:cs typeface="Arial Regular" panose="020B0604020202090204" charset="0"/>
              </a:rPr>
              <a:t>In my opinion, </a:t>
            </a:r>
            <a:r>
              <a:rPr lang="zh-CN" altLang="en-US">
                <a:latin typeface="Arial Regular" panose="020B0604020202090204" charset="0"/>
                <a:cs typeface="Arial Regular" panose="020B0604020202090204" charset="0"/>
              </a:rPr>
              <a:t> "Contemporary" is primarily used to denote phenomena, ideas, or practices that belong to or are characteristic of the present time, emphasizing their relevance to current social, cultural, or intellectual contexts. In an academic or scholarly framework, "contemporary" often serves to highlight the temporal immediacy of an event, artifact, or trend, situating it within the ongoing discourse of modernity and its evolving paradigms. Furthermore, the term may also be employed in a relational sense, indicating simultaneity or co-occurrence, as when referring to historical figures, events, or movements that share a common temporal framework. It often carries an implicit contrast with "traditional" or "historical," suggesting a dynamic engagement with present-day conditions and challenges.</a:t>
            </a:r>
            <a:endParaRPr lang="zh-CN" altLang="en-US">
              <a:latin typeface="Arial Regular" panose="020B0604020202090204" charset="0"/>
              <a:cs typeface="Arial Regular" panose="020B060402020209020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6" name="矩形 5"/>
          <p:cNvSpPr/>
          <p:nvPr>
            <p:custDataLst>
              <p:tags r:id="rId1"/>
            </p:custDataLst>
          </p:nvPr>
        </p:nvSpPr>
        <p:spPr>
          <a:xfrm>
            <a:off x="10636885" y="80645"/>
            <a:ext cx="1478280" cy="474345"/>
          </a:xfrm>
          <a:prstGeom prst="rect">
            <a:avLst/>
          </a:prstGeom>
          <a:solidFill>
            <a:srgbClr val="F2F2F2"/>
          </a:solidFill>
          <a:ln w="12700" cap="flat" cmpd="sng">
            <a:noFill/>
            <a:prstDash val="solid"/>
            <a:miter lim="800000"/>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 name="同侧圆角矩形 1"/>
          <p:cNvSpPr/>
          <p:nvPr>
            <p:custDataLst>
              <p:tags r:id="rId2"/>
            </p:custDataLst>
          </p:nvPr>
        </p:nvSpPr>
        <p:spPr>
          <a:xfrm flipV="1">
            <a:off x="8573770" y="0"/>
            <a:ext cx="2920365" cy="742315"/>
          </a:xfrm>
          <a:prstGeom prst="round2SameRect">
            <a:avLst>
              <a:gd name="adj1" fmla="val 18391"/>
              <a:gd name="adj2" fmla="val 0"/>
            </a:avLst>
          </a:prstGeom>
          <a:ln>
            <a:noFill/>
          </a:ln>
          <a:effectLst>
            <a:outerShdw blurRad="279400" dist="101600" dir="5400000" algn="t" rotWithShape="0">
              <a:schemeClr val="accent1">
                <a:lumMod val="75000"/>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a:sym typeface="+mn-ea"/>
            </a:endParaRPr>
          </a:p>
        </p:txBody>
      </p:sp>
      <p:sp>
        <p:nvSpPr>
          <p:cNvPr id="31" name="文本框 30"/>
          <p:cNvSpPr txBox="1"/>
          <p:nvPr>
            <p:custDataLst>
              <p:tags r:id="rId3"/>
            </p:custDataLst>
          </p:nvPr>
        </p:nvSpPr>
        <p:spPr>
          <a:xfrm>
            <a:off x="6652260" y="-38100"/>
            <a:ext cx="1804035" cy="451485"/>
          </a:xfrm>
          <a:prstGeom prst="rect">
            <a:avLst/>
          </a:prstGeom>
          <a:noFill/>
        </p:spPr>
        <p:txBody>
          <a:bodyPr wrap="square" rtlCol="0">
            <a:noAutofit/>
          </a:bodyPr>
          <a:p>
            <a:pPr algn="l"/>
            <a:r>
              <a:rPr lang="en-US" altLang="zh-CN" sz="2400">
                <a:solidFill>
                  <a:schemeClr val="tx1">
                    <a:lumMod val="50000"/>
                    <a:lumOff val="50000"/>
                  </a:schemeClr>
                </a:solidFill>
                <a:latin typeface="MiSans Bold" panose="00000800000000000000" charset="-122"/>
                <a:ea typeface="MiSans Bold" panose="00000800000000000000" charset="-122"/>
                <a:sym typeface="+mn-ea"/>
              </a:rPr>
              <a:t>C</a:t>
            </a:r>
            <a:r>
              <a:rPr lang="zh-CN" altLang="en-US" sz="2400">
                <a:solidFill>
                  <a:schemeClr val="tx1">
                    <a:lumMod val="50000"/>
                    <a:lumOff val="50000"/>
                  </a:schemeClr>
                </a:solidFill>
                <a:latin typeface="MiSans Bold" panose="00000800000000000000" charset="-122"/>
                <a:ea typeface="MiSans Bold" panose="00000800000000000000" charset="-122"/>
                <a:sym typeface="+mn-ea"/>
              </a:rPr>
              <a:t>oncept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O</a:t>
            </a:r>
            <a:r>
              <a:rPr lang="zh-CN" altLang="en-US" sz="2400">
                <a:solidFill>
                  <a:schemeClr val="tx1">
                    <a:lumMod val="50000"/>
                    <a:lumOff val="50000"/>
                  </a:schemeClr>
                </a:solidFill>
                <a:latin typeface="MiSans Bold" panose="00000800000000000000" charset="-122"/>
                <a:ea typeface="MiSans Bold" panose="00000800000000000000" charset="-122"/>
                <a:sym typeface="+mn-ea"/>
              </a:rPr>
              <a:t>verview</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5" name="文本框 4"/>
          <p:cNvSpPr txBox="1"/>
          <p:nvPr>
            <p:custDataLst>
              <p:tags r:id="rId4"/>
            </p:custDataLst>
          </p:nvPr>
        </p:nvSpPr>
        <p:spPr>
          <a:xfrm>
            <a:off x="0" y="0"/>
            <a:ext cx="2776855" cy="451485"/>
          </a:xfrm>
          <a:prstGeom prst="rect">
            <a:avLst/>
          </a:prstGeom>
          <a:noFill/>
        </p:spPr>
        <p:txBody>
          <a:bodyPr wrap="square" rtlCol="0">
            <a:noAutofit/>
          </a:bodyPr>
          <a:p>
            <a:pPr algn="dist"/>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B</a:t>
            </a:r>
            <a:r>
              <a:rPr lang="zh-CN" altLang="en-US" sz="2400">
                <a:solidFill>
                  <a:schemeClr val="tx1">
                    <a:lumMod val="50000"/>
                    <a:lumOff val="50000"/>
                  </a:schemeClr>
                </a:solidFill>
                <a:latin typeface="MiSans Bold" panose="00000800000000000000" charset="-122"/>
                <a:ea typeface="MiSans Bold" panose="00000800000000000000" charset="-122"/>
                <a:sym typeface="+mn-ea"/>
              </a:rPr>
              <a:t>ackground</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11" name="文本框 10"/>
          <p:cNvSpPr txBox="1"/>
          <p:nvPr>
            <p:custDataLst>
              <p:tags r:id="rId5"/>
            </p:custDataLst>
          </p:nvPr>
        </p:nvSpPr>
        <p:spPr>
          <a:xfrm>
            <a:off x="3839210" y="-38100"/>
            <a:ext cx="2199640" cy="451485"/>
          </a:xfrm>
          <a:prstGeom prst="rect">
            <a:avLst/>
          </a:prstGeom>
          <a:noFill/>
        </p:spPr>
        <p:txBody>
          <a:bodyPr wrap="square" rtlCol="0">
            <a:noAutofit/>
          </a:bodyPr>
          <a:p>
            <a:pPr algn="l"/>
            <a:r>
              <a:rPr lang="zh-CN" altLang="en-US" sz="2400">
                <a:solidFill>
                  <a:schemeClr val="tx1">
                    <a:lumMod val="50000"/>
                    <a:lumOff val="50000"/>
                  </a:schemeClr>
                </a:solidFill>
                <a:latin typeface="MiSans Bold" panose="00000800000000000000" charset="-122"/>
                <a:ea typeface="MiSans Bold" panose="00000800000000000000" charset="-122"/>
                <a:sym typeface="+mn-ea"/>
              </a:rPr>
              <a:t>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R</a:t>
            </a:r>
            <a:r>
              <a:rPr lang="zh-CN" altLang="en-US" sz="2400">
                <a:solidFill>
                  <a:schemeClr val="tx1">
                    <a:lumMod val="50000"/>
                    <a:lumOff val="50000"/>
                  </a:schemeClr>
                </a:solidFill>
                <a:latin typeface="MiSans Bold" panose="00000800000000000000" charset="-122"/>
                <a:ea typeface="MiSans Bold" panose="00000800000000000000" charset="-122"/>
                <a:sym typeface="+mn-ea"/>
              </a:rPr>
              <a:t>esearch </a:t>
            </a:r>
            <a:r>
              <a:rPr lang="en-US" altLang="zh-CN" sz="2400">
                <a:solidFill>
                  <a:schemeClr val="tx1">
                    <a:lumMod val="50000"/>
                    <a:lumOff val="50000"/>
                  </a:schemeClr>
                </a:solidFill>
                <a:latin typeface="MiSans Bold" panose="00000800000000000000" charset="-122"/>
                <a:ea typeface="MiSans Bold" panose="00000800000000000000" charset="-122"/>
                <a:sym typeface="+mn-ea"/>
              </a:rPr>
              <a:t>S</a:t>
            </a:r>
            <a:r>
              <a:rPr lang="zh-CN" altLang="en-US" sz="2400">
                <a:solidFill>
                  <a:schemeClr val="tx1">
                    <a:lumMod val="50000"/>
                    <a:lumOff val="50000"/>
                  </a:schemeClr>
                </a:solidFill>
                <a:latin typeface="MiSans Bold" panose="00000800000000000000" charset="-122"/>
                <a:ea typeface="MiSans Bold" panose="00000800000000000000" charset="-122"/>
                <a:sym typeface="+mn-ea"/>
              </a:rPr>
              <a:t>ignificance</a:t>
            </a:r>
            <a:endParaRPr lang="zh-CN" altLang="en-US" sz="2400">
              <a:solidFill>
                <a:schemeClr val="tx1">
                  <a:lumMod val="50000"/>
                  <a:lumOff val="50000"/>
                </a:schemeClr>
              </a:solidFill>
              <a:latin typeface="MiSans Bold" panose="00000800000000000000" charset="-122"/>
              <a:ea typeface="MiSans Bold" panose="00000800000000000000" charset="-122"/>
              <a:sym typeface="+mn-ea"/>
            </a:endParaRPr>
          </a:p>
        </p:txBody>
      </p:sp>
      <p:sp>
        <p:nvSpPr>
          <p:cNvPr id="42" name="文本框 41"/>
          <p:cNvSpPr txBox="1"/>
          <p:nvPr>
            <p:custDataLst>
              <p:tags r:id="rId6"/>
            </p:custDataLst>
          </p:nvPr>
        </p:nvSpPr>
        <p:spPr>
          <a:xfrm>
            <a:off x="9234170" y="0"/>
            <a:ext cx="1804035" cy="451485"/>
          </a:xfrm>
          <a:prstGeom prst="rect">
            <a:avLst/>
          </a:prstGeom>
          <a:noFill/>
        </p:spPr>
        <p:txBody>
          <a:bodyPr wrap="square" rtlCol="0">
            <a:noAutofit/>
          </a:bodyPr>
          <a:p>
            <a:pPr algn="l"/>
            <a:r>
              <a:rPr lang="en-US" altLang="zh-CN" sz="2400">
                <a:solidFill>
                  <a:schemeClr val="bg1"/>
                </a:solidFill>
                <a:latin typeface="MiSans Bold" panose="00000800000000000000" charset="-122"/>
                <a:ea typeface="MiSans Bold" panose="00000800000000000000" charset="-122"/>
                <a:sym typeface="+mn-ea"/>
              </a:rPr>
              <a:t>I</a:t>
            </a:r>
            <a:r>
              <a:rPr lang="zh-CN" altLang="en-US" sz="2400">
                <a:solidFill>
                  <a:schemeClr val="bg1"/>
                </a:solidFill>
                <a:latin typeface="MiSans Bold" panose="00000800000000000000" charset="-122"/>
                <a:ea typeface="MiSans Bold" panose="00000800000000000000" charset="-122"/>
                <a:sym typeface="+mn-ea"/>
              </a:rPr>
              <a:t>nitial </a:t>
            </a:r>
            <a:r>
              <a:rPr lang="en-US" altLang="zh-CN" sz="2400">
                <a:solidFill>
                  <a:schemeClr val="bg1"/>
                </a:solidFill>
                <a:latin typeface="MiSans Bold" panose="00000800000000000000" charset="-122"/>
                <a:ea typeface="MiSans Bold" panose="00000800000000000000" charset="-122"/>
                <a:sym typeface="+mn-ea"/>
              </a:rPr>
              <a:t>P</a:t>
            </a:r>
            <a:r>
              <a:rPr lang="zh-CN" altLang="en-US" sz="2400">
                <a:solidFill>
                  <a:schemeClr val="bg1"/>
                </a:solidFill>
                <a:latin typeface="MiSans Bold" panose="00000800000000000000" charset="-122"/>
                <a:ea typeface="MiSans Bold" panose="00000800000000000000" charset="-122"/>
                <a:sym typeface="+mn-ea"/>
              </a:rPr>
              <a:t>ractice</a:t>
            </a:r>
            <a:endParaRPr lang="zh-CN" altLang="en-US" sz="2400">
              <a:solidFill>
                <a:schemeClr val="bg1"/>
              </a:solidFill>
              <a:latin typeface="MiSans Bold" panose="00000800000000000000" charset="-122"/>
              <a:ea typeface="MiSans Bold" panose="00000800000000000000" charset="-122"/>
              <a:sym typeface="+mn-ea"/>
            </a:endParaRPr>
          </a:p>
        </p:txBody>
      </p:sp>
      <p:pic>
        <p:nvPicPr>
          <p:cNvPr id="4" name="图片 3"/>
          <p:cNvPicPr>
            <a:picLocks noChangeAspect="1"/>
          </p:cNvPicPr>
          <p:nvPr>
            <p:custDataLst>
              <p:tags r:id="rId7"/>
            </p:custDataLst>
          </p:nvPr>
        </p:nvPicPr>
        <p:blipFill>
          <a:blip r:embed="rId8"/>
          <a:srcRect l="5124" r="3487"/>
          <a:stretch>
            <a:fillRect/>
          </a:stretch>
        </p:blipFill>
        <p:spPr>
          <a:xfrm rot="16200000">
            <a:off x="1056005" y="17780"/>
            <a:ext cx="3528695" cy="5457190"/>
          </a:xfrm>
          <a:prstGeom prst="rect">
            <a:avLst/>
          </a:prstGeom>
        </p:spPr>
      </p:pic>
      <p:pic>
        <p:nvPicPr>
          <p:cNvPr id="7" name="图片 6"/>
          <p:cNvPicPr>
            <a:picLocks noChangeAspect="1"/>
          </p:cNvPicPr>
          <p:nvPr>
            <p:custDataLst>
              <p:tags r:id="rId9"/>
            </p:custDataLst>
          </p:nvPr>
        </p:nvPicPr>
        <p:blipFill>
          <a:blip r:embed="rId10"/>
          <a:stretch>
            <a:fillRect/>
          </a:stretch>
        </p:blipFill>
        <p:spPr>
          <a:xfrm>
            <a:off x="5977890" y="981710"/>
            <a:ext cx="2652395" cy="3528695"/>
          </a:xfrm>
          <a:prstGeom prst="rect">
            <a:avLst/>
          </a:prstGeom>
        </p:spPr>
      </p:pic>
      <p:pic>
        <p:nvPicPr>
          <p:cNvPr id="8" name="图片 7"/>
          <p:cNvPicPr>
            <a:picLocks noChangeAspect="1"/>
          </p:cNvPicPr>
          <p:nvPr>
            <p:custDataLst>
              <p:tags r:id="rId11"/>
            </p:custDataLst>
          </p:nvPr>
        </p:nvPicPr>
        <p:blipFill>
          <a:blip r:embed="rId12"/>
          <a:srcRect t="16167" b="21287"/>
          <a:stretch>
            <a:fillRect/>
          </a:stretch>
        </p:blipFill>
        <p:spPr>
          <a:xfrm>
            <a:off x="9018905" y="981710"/>
            <a:ext cx="3173730" cy="3528695"/>
          </a:xfrm>
          <a:prstGeom prst="rect">
            <a:avLst/>
          </a:prstGeom>
        </p:spPr>
      </p:pic>
      <p:sp>
        <p:nvSpPr>
          <p:cNvPr id="9" name="文本框 8"/>
          <p:cNvSpPr txBox="1"/>
          <p:nvPr/>
        </p:nvSpPr>
        <p:spPr>
          <a:xfrm>
            <a:off x="1619250" y="4510405"/>
            <a:ext cx="2402840" cy="337185"/>
          </a:xfrm>
          <a:prstGeom prst="rect">
            <a:avLst/>
          </a:prstGeom>
        </p:spPr>
        <p:txBody>
          <a:bodyPr wrap="square">
            <a:spAutoFit/>
          </a:bodyPr>
          <a:p>
            <a:pPr marL="0" indent="0"/>
            <a:r>
              <a:rPr lang="en-US" altLang="zh-CN" sz="1600" b="0" i="0">
                <a:solidFill>
                  <a:srgbClr val="000000"/>
                </a:solidFill>
                <a:latin typeface="Segoe UI Web (West European)"/>
                <a:ea typeface="Segoe UI Web (West European)"/>
              </a:rPr>
              <a:t>Architectural design</a:t>
            </a:r>
            <a:endParaRPr lang="en-US" altLang="zh-CN" sz="1600" b="0" i="0">
              <a:solidFill>
                <a:srgbClr val="000000"/>
              </a:solidFill>
              <a:latin typeface="Segoe UI Web (West European)"/>
              <a:ea typeface="Segoe UI Web (West European)"/>
            </a:endParaRPr>
          </a:p>
        </p:txBody>
      </p:sp>
      <p:sp>
        <p:nvSpPr>
          <p:cNvPr id="10" name="文本框 9"/>
          <p:cNvSpPr txBox="1"/>
          <p:nvPr>
            <p:custDataLst>
              <p:tags r:id="rId13"/>
            </p:custDataLst>
          </p:nvPr>
        </p:nvSpPr>
        <p:spPr>
          <a:xfrm>
            <a:off x="6453505" y="4511040"/>
            <a:ext cx="1894840" cy="337185"/>
          </a:xfrm>
          <a:prstGeom prst="rect">
            <a:avLst/>
          </a:prstGeom>
        </p:spPr>
        <p:txBody>
          <a:bodyPr wrap="square">
            <a:spAutoFit/>
          </a:bodyPr>
          <a:p>
            <a:pPr marL="0" indent="0"/>
            <a:r>
              <a:rPr lang="en-US" altLang="zh-CN" sz="1600" b="0" i="0">
                <a:solidFill>
                  <a:srgbClr val="000000"/>
                </a:solidFill>
                <a:latin typeface="Segoe UI Web (West European)"/>
                <a:ea typeface="Segoe UI Web (West European)"/>
              </a:rPr>
              <a:t>Interior design</a:t>
            </a:r>
            <a:endParaRPr lang="en-US" altLang="zh-CN" sz="1600" b="0" i="0">
              <a:solidFill>
                <a:srgbClr val="000000"/>
              </a:solidFill>
              <a:latin typeface="Segoe UI Web (West European)"/>
              <a:ea typeface="Segoe UI Web (West European)"/>
            </a:endParaRPr>
          </a:p>
        </p:txBody>
      </p:sp>
      <p:sp>
        <p:nvSpPr>
          <p:cNvPr id="15" name="文本框 14"/>
          <p:cNvSpPr txBox="1"/>
          <p:nvPr>
            <p:custDataLst>
              <p:tags r:id="rId14"/>
            </p:custDataLst>
          </p:nvPr>
        </p:nvSpPr>
        <p:spPr>
          <a:xfrm>
            <a:off x="9307830" y="4511040"/>
            <a:ext cx="2788285" cy="337185"/>
          </a:xfrm>
          <a:prstGeom prst="rect">
            <a:avLst/>
          </a:prstGeom>
        </p:spPr>
        <p:txBody>
          <a:bodyPr wrap="square">
            <a:spAutoFit/>
          </a:bodyPr>
          <a:p>
            <a:pPr marL="0" indent="0"/>
            <a:r>
              <a:rPr lang="en-US" altLang="zh-CN" sz="1600" b="0" i="0">
                <a:solidFill>
                  <a:srgbClr val="000000"/>
                </a:solidFill>
                <a:latin typeface="Segoe UI Web (West European)"/>
                <a:ea typeface="Segoe UI Web (West European)"/>
              </a:rPr>
              <a:t>Road planning and design</a:t>
            </a:r>
            <a:endParaRPr lang="en-US" altLang="zh-CN" sz="1600" b="0" i="0">
              <a:solidFill>
                <a:srgbClr val="000000"/>
              </a:solidFill>
              <a:latin typeface="Segoe UI Web (West European)"/>
              <a:ea typeface="Segoe UI Web (West European)"/>
            </a:endParaRPr>
          </a:p>
        </p:txBody>
      </p:sp>
      <p:sp>
        <p:nvSpPr>
          <p:cNvPr id="17" name="文本框 16"/>
          <p:cNvSpPr txBox="1"/>
          <p:nvPr/>
        </p:nvSpPr>
        <p:spPr>
          <a:xfrm>
            <a:off x="280670" y="5083810"/>
            <a:ext cx="11815445" cy="1504950"/>
          </a:xfrm>
          <a:prstGeom prst="rect">
            <a:avLst/>
          </a:prstGeom>
        </p:spPr>
        <p:txBody>
          <a:bodyPr wrap="square">
            <a:spAutoFit/>
          </a:bodyPr>
          <a:p>
            <a:pPr marL="0" indent="0" defTabSz="266700">
              <a:lnSpc>
                <a:spcPct val="115000"/>
              </a:lnSpc>
              <a:spcBef>
                <a:spcPct val="0"/>
              </a:spcBef>
              <a:spcAft>
                <a:spcPts val="800"/>
              </a:spcAft>
            </a:pPr>
            <a:r>
              <a:rPr lang="en-US" sz="1600">
                <a:latin typeface="DengXian"/>
                <a:ea typeface="DengXian"/>
              </a:rPr>
              <a:t>The following is a preliminary sketch of my renovation plan for Yidu 288 factory at this stage.I classify and extract the material and intangible cultural genes of Yidu 288 industrial heritage and apply them to interior design and architectural design.I will classify and extract the material and intangible cultural genes of Yidu 288 industrial heritage, and apply them to interior design and architectural design, through the extraction of cultural genes and the evaluation results of cultural genes, screen out the cultural gene factors with the highest importance, and construct an identification system of cultural gene evaluation system.</a:t>
            </a:r>
            <a:endParaRPr lang="en-US" sz="1600">
              <a:latin typeface="DengXian"/>
              <a:ea typeface="DengXian"/>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8" name="任意多边形 7"/>
          <p:cNvSpPr/>
          <p:nvPr/>
        </p:nvSpPr>
        <p:spPr>
          <a:xfrm>
            <a:off x="0" y="0"/>
            <a:ext cx="12192000" cy="1446530"/>
          </a:xfrm>
          <a:custGeom>
            <a:avLst/>
            <a:gdLst/>
            <a:ahLst/>
            <a:cxnLst>
              <a:cxn ang="3">
                <a:pos x="hc" y="t"/>
              </a:cxn>
              <a:cxn ang="cd2">
                <a:pos x="l" y="vc"/>
              </a:cxn>
              <a:cxn ang="cd4">
                <a:pos x="hc" y="b"/>
              </a:cxn>
              <a:cxn ang="0">
                <a:pos x="r" y="vc"/>
              </a:cxn>
            </a:cxnLst>
            <a:rect l="l" t="t" r="r" b="b"/>
            <a:pathLst>
              <a:path w="19200" h="2278">
                <a:moveTo>
                  <a:pt x="0" y="0"/>
                </a:moveTo>
                <a:lnTo>
                  <a:pt x="19200" y="0"/>
                </a:lnTo>
                <a:lnTo>
                  <a:pt x="19200" y="2278"/>
                </a:lnTo>
                <a:lnTo>
                  <a:pt x="10507" y="2278"/>
                </a:lnTo>
                <a:lnTo>
                  <a:pt x="10507" y="2265"/>
                </a:lnTo>
                <a:cubicBezTo>
                  <a:pt x="10507" y="1764"/>
                  <a:pt x="10101" y="1358"/>
                  <a:pt x="9600" y="1358"/>
                </a:cubicBezTo>
                <a:cubicBezTo>
                  <a:pt x="9099" y="1358"/>
                  <a:pt x="8693" y="1764"/>
                  <a:pt x="8693" y="2265"/>
                </a:cubicBezTo>
                <a:lnTo>
                  <a:pt x="8693" y="2278"/>
                </a:lnTo>
                <a:lnTo>
                  <a:pt x="0" y="2278"/>
                </a:lnTo>
                <a:lnTo>
                  <a:pt x="0" y="0"/>
                </a:lnTo>
                <a:close/>
              </a:path>
            </a:pathLst>
          </a:custGeom>
          <a:solidFill>
            <a:schemeClr val="accent1"/>
          </a:soli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p>
            <a:pPr algn="ctr"/>
            <a:endParaRPr lang="zh-CN" altLang="en-US"/>
          </a:p>
        </p:txBody>
      </p:sp>
      <p:sp>
        <p:nvSpPr>
          <p:cNvPr id="3" name="文本框 2"/>
          <p:cNvSpPr txBox="1"/>
          <p:nvPr/>
        </p:nvSpPr>
        <p:spPr>
          <a:xfrm>
            <a:off x="4641215" y="2887345"/>
            <a:ext cx="2774315" cy="1083310"/>
          </a:xfrm>
          <a:prstGeom prst="rect">
            <a:avLst/>
          </a:prstGeom>
          <a:noFill/>
        </p:spPr>
        <p:txBody>
          <a:bodyPr wrap="square" rtlCol="0">
            <a:noAutofit/>
          </a:bodyPr>
          <a:p>
            <a:pPr algn="l"/>
            <a:r>
              <a:rPr lang="en-US" sz="4400">
                <a:solidFill>
                  <a:schemeClr val="accent1"/>
                </a:solidFill>
                <a:latin typeface="MiSans Bold" panose="00000800000000000000" charset="-122"/>
                <a:ea typeface="MiSans Bold" panose="00000800000000000000" charset="-122"/>
                <a:cs typeface="MiSans Bold" panose="00000800000000000000" charset="-122"/>
              </a:rPr>
              <a:t>THANKS</a:t>
            </a:r>
            <a:endParaRPr lang="en-US" sz="4400">
              <a:solidFill>
                <a:schemeClr val="accent1"/>
              </a:solidFill>
              <a:latin typeface="MiSans Bold" panose="00000800000000000000" charset="-122"/>
              <a:ea typeface="MiSans Bold" panose="00000800000000000000" charset="-122"/>
              <a:cs typeface="MiSans Bold" panose="00000800000000000000" charset="-122"/>
            </a:endParaRPr>
          </a:p>
          <a:p>
            <a:pPr algn="dist"/>
            <a:endParaRPr lang="en-US" sz="4400">
              <a:solidFill>
                <a:schemeClr val="accent1"/>
              </a:solidFill>
              <a:latin typeface="MiSans Bold" panose="00000800000000000000" charset="-122"/>
              <a:ea typeface="MiSans Bold" panose="00000800000000000000" charset="-122"/>
              <a:cs typeface="MiSans Bold" panose="00000800000000000000" charset="-122"/>
            </a:endParaRPr>
          </a:p>
        </p:txBody>
      </p:sp>
      <p:sp>
        <p:nvSpPr>
          <p:cNvPr id="22" name="任意多边形 21"/>
          <p:cNvSpPr/>
          <p:nvPr/>
        </p:nvSpPr>
        <p:spPr>
          <a:xfrm>
            <a:off x="1520508" y="4087495"/>
            <a:ext cx="9015095" cy="205740"/>
          </a:xfrm>
          <a:custGeom>
            <a:avLst/>
            <a:gdLst>
              <a:gd name="connsiteX0" fmla="*/ 0 w 10118"/>
              <a:gd name="connsiteY0" fmla="*/ 0 h 231"/>
              <a:gd name="connsiteX1" fmla="*/ 6584 w 10118"/>
              <a:gd name="connsiteY1" fmla="*/ 0 h 231"/>
              <a:gd name="connsiteX2" fmla="*/ 6623 w 10118"/>
              <a:gd name="connsiteY2" fmla="*/ 231 h 231"/>
              <a:gd name="connsiteX3" fmla="*/ 6773 w 10118"/>
              <a:gd name="connsiteY3" fmla="*/ 0 h 231"/>
              <a:gd name="connsiteX4" fmla="*/ 10118 w 10118"/>
              <a:gd name="connsiteY4" fmla="*/ 0 h 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8" h="231">
                <a:moveTo>
                  <a:pt x="0" y="0"/>
                </a:moveTo>
                <a:lnTo>
                  <a:pt x="6584" y="0"/>
                </a:lnTo>
                <a:lnTo>
                  <a:pt x="6623" y="231"/>
                </a:lnTo>
                <a:lnTo>
                  <a:pt x="6773" y="0"/>
                </a:lnTo>
                <a:lnTo>
                  <a:pt x="10118" y="0"/>
                </a:lnTo>
              </a:path>
            </a:pathLst>
          </a:custGeom>
          <a:noFill/>
          <a:ln w="6350">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88" name="图片 87" descr="2-removebg-preview"/>
          <p:cNvPicPr>
            <a:picLocks noChangeAspect="1"/>
          </p:cNvPicPr>
          <p:nvPr/>
        </p:nvPicPr>
        <p:blipFill>
          <a:blip r:embed="rId1"/>
          <a:stretch>
            <a:fillRect/>
          </a:stretch>
        </p:blipFill>
        <p:spPr>
          <a:xfrm>
            <a:off x="45720" y="165100"/>
            <a:ext cx="1702435" cy="542925"/>
          </a:xfrm>
          <a:prstGeom prst="rect">
            <a:avLst/>
          </a:prstGeom>
        </p:spPr>
      </p:pic>
      <p:sp>
        <p:nvSpPr>
          <p:cNvPr id="2" name="矩形 1"/>
          <p:cNvSpPr/>
          <p:nvPr/>
        </p:nvSpPr>
        <p:spPr>
          <a:xfrm>
            <a:off x="106680" y="182245"/>
            <a:ext cx="2122170" cy="645160"/>
          </a:xfrm>
          <a:prstGeom prst="rect">
            <a:avLst/>
          </a:prstGeom>
          <a:ln>
            <a:solidFill>
              <a:schemeClr val="accent1"/>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椭圆 6"/>
          <p:cNvSpPr/>
          <p:nvPr>
            <p:custDataLst>
              <p:tags r:id="rId2"/>
            </p:custDataLst>
          </p:nvPr>
        </p:nvSpPr>
        <p:spPr>
          <a:xfrm>
            <a:off x="5552440" y="946785"/>
            <a:ext cx="1049020" cy="1064895"/>
          </a:xfrm>
          <a:prstGeom prst="ellipse">
            <a:avLst/>
          </a:prstGeom>
          <a:solidFill>
            <a:srgbClr val="FFFFFF"/>
          </a:solidFill>
          <a:ln>
            <a:solidFill>
              <a:srgbClr val="FFFFFF"/>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 name="KSO_WM_DIAGRAM_VIRTUALLY_FRAME" val="{&quot;height&quot;:277.55,&quot;left&quot;:259.05,&quot;top&quot;:130.8,&quot;width&quot;:418.05}"/>
</p:tagLst>
</file>

<file path=ppt/tags/tag18.xml><?xml version="1.0" encoding="utf-8"?>
<p:tagLst xmlns:p="http://schemas.openxmlformats.org/presentationml/2006/main">
  <p:tag name="KSO_WM_BEAUTIFY_FLAG" val=""/>
  <p:tag name="KSO_WM_DIAGRAM_VIRTUALLY_FRAME" val="{&quot;height&quot;:277.55,&quot;left&quot;:259.05,&quot;top&quot;:130.8,&quot;width&quot;:418.05}"/>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 name="KSO_WM_DIAGRAM_VIRTUALLY_FRAME" val="{&quot;height&quot;:277.55,&quot;left&quot;:259.05,&quot;top&quot;:130.8,&quot;width&quot;:418.05}"/>
</p:tagLst>
</file>

<file path=ppt/tags/tag22.xml><?xml version="1.0" encoding="utf-8"?>
<p:tagLst xmlns:p="http://schemas.openxmlformats.org/presentationml/2006/main">
  <p:tag name="KSO_WM_BEAUTIFY_FLAG" val=""/>
  <p:tag name="KSO_WM_DIAGRAM_VIRTUALLY_FRAME" val="{&quot;height&quot;:277.55,&quot;left&quot;:259.05,&quot;top&quot;:130.8,&quot;width&quot;:418.05}"/>
</p:tagLst>
</file>

<file path=ppt/tags/tag23.xml><?xml version="1.0" encoding="utf-8"?>
<p:tagLst xmlns:p="http://schemas.openxmlformats.org/presentationml/2006/main">
  <p:tag name="KSO_WM_BEAUTIFY_FLAG" val=""/>
  <p:tag name="KSO_WM_DIAGRAM_VIRTUALLY_FRAME" val="{&quot;height&quot;:277.55,&quot;left&quot;:259.05,&quot;top&quot;:130.8,&quot;width&quot;:418.05}"/>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 name="KSO_WM_DIAGRAM_VIRTUALLY_FRAME" val="{&quot;height&quot;:277.55,&quot;left&quot;:259.05,&quot;top&quot;:130.8,&quot;width&quot;:418.05}"/>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 name="KSO_WM_DIAGRAM_VIRTUALLY_FRAME" val="{&quot;height&quot;:277.55,&quot;left&quot;:259.05,&quot;top&quot;:130.8,&quot;width&quot;:418.05}"/>
</p:tagLst>
</file>

<file path=ppt/tags/tag28.xml><?xml version="1.0" encoding="utf-8"?>
<p:tagLst xmlns:p="http://schemas.openxmlformats.org/presentationml/2006/main">
  <p:tag name="KSO_WM_BEAUTIFY_FLAG" val=""/>
  <p:tag name="KSO_WM_DIAGRAM_VIRTUALLY_FRAME" val="{&quot;height&quot;:277.55,&quot;left&quot;:259.05,&quot;top&quot;:130.8,&quot;width&quot;:418.05}"/>
</p:tagLst>
</file>

<file path=ppt/tags/tag29.xml><?xml version="1.0" encoding="utf-8"?>
<p:tagLst xmlns:p="http://schemas.openxmlformats.org/presentationml/2006/main">
  <p:tag name="KSO_WM_BEAUTIFY_FLAG" val=""/>
  <p:tag name="KSO_WM_DIAGRAM_VIRTUALLY_FRAME" val="{&quot;height&quot;:277.55,&quot;left&quot;:259.05,&quot;top&quot;:130.8,&quot;width&quot;:418.05}"/>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 name="KSO_WM_DIAGRAM_VIRTUALLY_FRAME" val="{&quot;height&quot;:277.55,&quot;left&quot;:259.05,&quot;top&quot;:130.8,&quot;width&quot;:418.05}"/>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 name="KSO_WM_DIAGRAM_VIRTUALLY_FRAME" val="{&quot;height&quot;:277.55,&quot;left&quot;:259.05,&quot;top&quot;:130.8,&quot;width&quot;:418.05}"/>
</p:tagLst>
</file>

<file path=ppt/tags/tag34.xml><?xml version="1.0" encoding="utf-8"?>
<p:tagLst xmlns:p="http://schemas.openxmlformats.org/presentationml/2006/main">
  <p:tag name="KSO_WM_BEAUTIFY_FLAG" val=""/>
  <p:tag name="KSO_WM_DIAGRAM_VIRTUALLY_FRAME" val="{&quot;height&quot;:277.55,&quot;left&quot;:259.05,&quot;top&quot;:130.8,&quot;width&quot;:418.05}"/>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 name="KSO_WM_DIAGRAM_VIRTUALLY_FRAME" val="{&quot;height&quot;:277.55,&quot;left&quot;:259.05,&quot;top&quot;:130.8,&quot;width&quot;:418.05}"/>
</p:tagLst>
</file>

<file path=ppt/tags/tag39.xml><?xml version="1.0" encoding="utf-8"?>
<p:tagLst xmlns:p="http://schemas.openxmlformats.org/presentationml/2006/main">
  <p:tag name="KSO_WM_BEAUTIFY_FLAG" val=""/>
  <p:tag name="KSO_WM_DIAGRAM_VIRTUALLY_FRAME" val="{&quot;height&quot;:277.55,&quot;left&quot;:259.05,&quot;top&quot;:130.8,&quot;width&quot;:418.05}"/>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 name="KSO_WM_DIAGRAM_VIRTUALLY_FRAME" val="{&quot;height&quot;:277.55,&quot;left&quot;:259.05,&quot;top&quot;:130.8,&quot;width&quot;:418.05}"/>
</p:tagLst>
</file>

<file path=ppt/tags/tag42.xml><?xml version="1.0" encoding="utf-8"?>
<p:tagLst xmlns:p="http://schemas.openxmlformats.org/presentationml/2006/main">
  <p:tag name="KSO_WM_BEAUTIFY_FLAG" val=""/>
  <p:tag name="KSO_WM_DIAGRAM_VIRTUALLY_FRAME" val="{&quot;height&quot;:277.55,&quot;left&quot;:259.05,&quot;top&quot;:130.8,&quot;width&quot;:418.05}"/>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 name="KSO_WM_DIAGRAM_VIRTUALLY_FRAME" val="{&quot;height&quot;:277.55,&quot;left&quot;:259.05,&quot;top&quot;:130.8,&quot;width&quot;:418.05}"/>
</p:tagLst>
</file>

<file path=ppt/tags/tag45.xml><?xml version="1.0" encoding="utf-8"?>
<p:tagLst xmlns:p="http://schemas.openxmlformats.org/presentationml/2006/main">
  <p:tag name="KSO_WM_BEAUTIFY_FLAG" val=""/>
  <p:tag name="KSO_WM_DIAGRAM_VIRTUALLY_FRAME" val="{&quot;height&quot;:277.55,&quot;left&quot;:259.05,&quot;top&quot;:130.8,&quot;width&quot;:418.05}"/>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 name="KSO_WM_DIAGRAM_VIRTUALLY_FRAME" val="{&quot;height&quot;:277.55,&quot;left&quot;:259.05,&quot;top&quot;:130.8,&quot;width&quot;:418.05}"/>
</p:tagLst>
</file>

<file path=ppt/tags/tag48.xml><?xml version="1.0" encoding="utf-8"?>
<p:tagLst xmlns:p="http://schemas.openxmlformats.org/presentationml/2006/main">
  <p:tag name="KSO_WM_BEAUTIFY_FLAG" val=""/>
  <p:tag name="KSO_WM_DIAGRAM_VIRTUALLY_FRAME" val="{&quot;height&quot;:277.55,&quot;left&quot;:259.05,&quot;top&quot;:130.8,&quot;width&quot;:418.05}"/>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 name="KSO_WM_DIAGRAM_VIRTUALLY_FRAME" val="{&quot;height&quot;:277.55,&quot;left&quot;:259.05,&quot;top&quot;:130.8,&quot;width&quot;:418.05}"/>
</p:tagLst>
</file>

<file path=ppt/tags/tag51.xml><?xml version="1.0" encoding="utf-8"?>
<p:tagLst xmlns:p="http://schemas.openxmlformats.org/presentationml/2006/main">
  <p:tag name="KSO_WM_BEAUTIFY_FLAG" val=""/>
  <p:tag name="KSO_WM_DIAGRAM_VIRTUALLY_FRAME" val="{&quot;height&quot;:277.55,&quot;left&quot;:259.05,&quot;top&quot;:130.8,&quot;width&quot;:418.05}"/>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 name="KSO_WM_DIAGRAM_VIRTUALLY_FRAME" val="{&quot;height&quot;:277.55,&quot;left&quot;:259.05,&quot;top&quot;:130.8,&quot;width&quot;:418.05}"/>
</p:tagLst>
</file>

<file path=ppt/tags/tag54.xml><?xml version="1.0" encoding="utf-8"?>
<p:tagLst xmlns:p="http://schemas.openxmlformats.org/presentationml/2006/main">
  <p:tag name="KSO_WM_BEAUTIFY_FLAG" val=""/>
  <p:tag name="KSO_WM_DIAGRAM_VIRTUALLY_FRAME" val="{&quot;height&quot;:277.55,&quot;left&quot;:259.05,&quot;top&quot;:130.8,&quot;width&quot;:418.05}"/>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 name="KSO_WM_DIAGRAM_VIRTUALLY_FRAME" val="{&quot;height&quot;:277.55,&quot;left&quot;:259.05,&quot;top&quot;:130.8,&quot;width&quot;:418.05}"/>
</p:tagLst>
</file>

<file path=ppt/tags/tag58.xml><?xml version="1.0" encoding="utf-8"?>
<p:tagLst xmlns:p="http://schemas.openxmlformats.org/presentationml/2006/main">
  <p:tag name="KSO_WM_BEAUTIFY_FLAG" val=""/>
  <p:tag name="KSO_WM_DIAGRAM_VIRTUALLY_FRAME" val="{&quot;height&quot;:277.55,&quot;left&quot;:259.05,&quot;top&quot;:130.8,&quot;width&quot;:418.05}"/>
</p:tagLst>
</file>

<file path=ppt/tags/tag59.xml><?xml version="1.0" encoding="utf-8"?>
<p:tagLst xmlns:p="http://schemas.openxmlformats.org/presentationml/2006/main">
  <p:tag name="KSO_WM_BEAUTIFY_FLAG" val=""/>
  <p:tag name="KSO_WM_DIAGRAM_VIRTUALLY_FRAME" val="{&quot;height&quot;:277.55,&quot;left&quot;:259.05,&quot;top&quot;:130.8,&quot;width&quot;:418.05}"/>
</p:tagLst>
</file>

<file path=ppt/tags/tag60.xml><?xml version="1.0" encoding="utf-8"?>
<p:tagLst xmlns:p="http://schemas.openxmlformats.org/presentationml/2006/main">
  <p:tag name="KSO_WM_BEAUTIFY_FLAG" val=""/>
  <p:tag name="KSO_WM_DIAGRAM_VIRTUALLY_FRAME" val="{&quot;height&quot;:277.55,&quot;left&quot;:259.05,&quot;top&quot;:130.8,&quot;width&quot;:418.05}"/>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commondata" val="eyJoZGlkIjoiZDI5NzUyMWNkNDZjN2NiOGE4YzUxODZiNjAxNDJkNDAifQ=="/>
</p:tagLst>
</file>

<file path=ppt/theme/theme1.xml><?xml version="1.0" encoding="utf-8"?>
<a:theme xmlns:a="http://schemas.openxmlformats.org/drawingml/2006/main" name="1_WPS">
  <a:themeElements>
    <a:clrScheme name="">
      <a:dk1>
        <a:srgbClr val="000000"/>
      </a:dk1>
      <a:lt1>
        <a:srgbClr val="FFFFFF"/>
      </a:lt1>
      <a:dk2>
        <a:srgbClr val="44546A"/>
      </a:dk2>
      <a:lt2>
        <a:srgbClr val="FFFFFF"/>
      </a:lt2>
      <a:accent1>
        <a:srgbClr val="860000"/>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MiSans Bold"/>
        <a:ea typeface=""/>
        <a:cs typeface=""/>
        <a:font script="Jpan" typeface="ＭＳ Ｐゴシック"/>
        <a:font script="Hang" typeface="맑은 고딕"/>
        <a:font script="Hans" typeface="MiSans Bold"/>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MiSans Bold"/>
        <a:ea typeface=""/>
        <a:cs typeface=""/>
        <a:font script="Jpan" typeface="ＭＳ Ｐゴシック"/>
        <a:font script="Hang" typeface="맑은 고딕"/>
        <a:font script="Hans" typeface="MiSans Bold"/>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MiSans Bold"/>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MiSans Bold"/>
        <a:ea typeface=""/>
        <a:cs typeface=""/>
        <a:font script="Jpan" typeface="ＭＳ Ｐゴシック"/>
        <a:font script="Hang" typeface="맑은 고딕"/>
        <a:font script="Hans" typeface="MiSans Bold"/>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MiSans Bold"/>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MiSans Bold"/>
        <a:ea typeface=""/>
        <a:cs typeface=""/>
        <a:font script="Jpan" typeface="ＭＳ Ｐゴシック"/>
        <a:font script="Hang" typeface="맑은 고딕"/>
        <a:font script="Hans" typeface="MiSans Bold"/>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5043</Words>
  <Application>WPS 文字</Application>
  <PresentationFormat>宽屏</PresentationFormat>
  <Paragraphs>145</Paragraphs>
  <Slides>10</Slides>
  <Notes>0</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10</vt:i4>
      </vt:variant>
    </vt:vector>
  </HeadingPairs>
  <TitlesOfParts>
    <vt:vector size="28" baseType="lpstr">
      <vt:lpstr>Arial</vt:lpstr>
      <vt:lpstr>宋体</vt:lpstr>
      <vt:lpstr>Wingdings</vt:lpstr>
      <vt:lpstr>MiSans Bold</vt:lpstr>
      <vt:lpstr>MiSans Medium</vt:lpstr>
      <vt:lpstr>MiSans Normal</vt:lpstr>
      <vt:lpstr>DengXian</vt:lpstr>
      <vt:lpstr>汉仪中等线KW</vt:lpstr>
      <vt:lpstr>Arial Regular</vt:lpstr>
      <vt:lpstr>-webkit-standard</vt:lpstr>
      <vt:lpstr>Thonburi</vt:lpstr>
      <vt:lpstr>宋体</vt:lpstr>
      <vt:lpstr>Segoe UI Web (West European)</vt:lpstr>
      <vt:lpstr>微软雅黑</vt:lpstr>
      <vt:lpstr>汉仪旗黑</vt:lpstr>
      <vt:lpstr>Arial Unicode MS</vt:lpstr>
      <vt:lpstr>汉仪书宋二KW</vt:lpstr>
      <vt:lpstr>1_WPS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banana</cp:lastModifiedBy>
  <cp:revision>87</cp:revision>
  <dcterms:created xsi:type="dcterms:W3CDTF">2024-12-08T20:31:29Z</dcterms:created>
  <dcterms:modified xsi:type="dcterms:W3CDTF">2024-12-08T20:31:29Z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EA8B6702819EF3A067FC54677B5BC791_43</vt:lpwstr>
  </property>
  <property fmtid="{D5CDD505-2E9C-101B-9397-08002B2CF9AE}" pid="3" name="KSOProductBuildVer">
    <vt:lpwstr>2052-6.11.0.8885</vt:lpwstr>
  </property>
</Properties>
</file>