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2" r:id="rId5"/>
  </p:sldMasterIdLst>
  <p:notesMasterIdLst>
    <p:notesMasterId r:id="rId48"/>
  </p:notesMasterIdLst>
  <p:sldIdLst>
    <p:sldId id="332" r:id="rId6"/>
    <p:sldId id="333" r:id="rId7"/>
    <p:sldId id="334" r:id="rId8"/>
    <p:sldId id="390" r:id="rId9"/>
    <p:sldId id="335" r:id="rId10"/>
    <p:sldId id="336" r:id="rId11"/>
    <p:sldId id="337" r:id="rId12"/>
    <p:sldId id="391" r:id="rId13"/>
    <p:sldId id="338" r:id="rId14"/>
    <p:sldId id="392" r:id="rId15"/>
    <p:sldId id="340" r:id="rId16"/>
    <p:sldId id="343" r:id="rId17"/>
    <p:sldId id="393" r:id="rId18"/>
    <p:sldId id="344" r:id="rId19"/>
    <p:sldId id="349" r:id="rId20"/>
    <p:sldId id="345" r:id="rId21"/>
    <p:sldId id="346" r:id="rId22"/>
    <p:sldId id="347" r:id="rId23"/>
    <p:sldId id="348" r:id="rId24"/>
    <p:sldId id="350" r:id="rId25"/>
    <p:sldId id="351" r:id="rId26"/>
    <p:sldId id="352" r:id="rId27"/>
    <p:sldId id="353" r:id="rId28"/>
    <p:sldId id="354" r:id="rId29"/>
    <p:sldId id="355" r:id="rId30"/>
    <p:sldId id="356" r:id="rId31"/>
    <p:sldId id="357" r:id="rId32"/>
    <p:sldId id="361" r:id="rId33"/>
    <p:sldId id="387" r:id="rId34"/>
    <p:sldId id="359" r:id="rId35"/>
    <p:sldId id="360" r:id="rId36"/>
    <p:sldId id="362" r:id="rId37"/>
    <p:sldId id="363" r:id="rId38"/>
    <p:sldId id="383" r:id="rId39"/>
    <p:sldId id="384" r:id="rId40"/>
    <p:sldId id="367" r:id="rId41"/>
    <p:sldId id="371" r:id="rId42"/>
    <p:sldId id="374" r:id="rId43"/>
    <p:sldId id="377" r:id="rId44"/>
    <p:sldId id="381" r:id="rId45"/>
    <p:sldId id="385" r:id="rId46"/>
    <p:sldId id="386"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0" d="100"/>
          <a:sy n="80" d="100"/>
        </p:scale>
        <p:origin x="345"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1379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02/10/2025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913091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30921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6130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8802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0733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8434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533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12027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093306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1704349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8761799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Placement 3:  The impact of People, Places and Spaces</a:t>
            </a:r>
            <a:br>
              <a:rPr lang="en-GB" dirty="0"/>
            </a:br>
            <a:r>
              <a:rPr lang="en-GB" dirty="0"/>
              <a:t>ECYW6008</a:t>
            </a:r>
          </a:p>
        </p:txBody>
      </p:sp>
      <p:sp>
        <p:nvSpPr>
          <p:cNvPr id="3" name="Subtitle 2"/>
          <p:cNvSpPr>
            <a:spLocks noGrp="1"/>
          </p:cNvSpPr>
          <p:nvPr>
            <p:ph type="subTitle" idx="1"/>
          </p:nvPr>
        </p:nvSpPr>
        <p:spPr>
          <a:xfrm>
            <a:off x="2387588" y="4295477"/>
            <a:ext cx="7416824" cy="1440160"/>
          </a:xfrm>
        </p:spPr>
        <p:txBody>
          <a:bodyPr>
            <a:normAutofit/>
          </a:bodyPr>
          <a:lstStyle/>
          <a:p>
            <a:r>
              <a:rPr lang="en-GB" sz="3200" b="1" dirty="0"/>
              <a:t>SWOT Analysis</a:t>
            </a:r>
          </a:p>
          <a:p>
            <a:endParaRPr lang="en-GB" dirty="0"/>
          </a:p>
        </p:txBody>
      </p:sp>
    </p:spTree>
    <p:extLst>
      <p:ext uri="{BB962C8B-B14F-4D97-AF65-F5344CB8AC3E}">
        <p14:creationId xmlns:p14="http://schemas.microsoft.com/office/powerpoint/2010/main" val="2711173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732" y="365125"/>
            <a:ext cx="11030068" cy="731019"/>
          </a:xfrm>
        </p:spPr>
        <p:txBody>
          <a:bodyPr>
            <a:normAutofit/>
          </a:bodyPr>
          <a:lstStyle/>
          <a:p>
            <a:r>
              <a:rPr lang="en-GB" b="1" dirty="0"/>
              <a:t>How to Do a SWOT Analysis (with Examples)</a:t>
            </a:r>
          </a:p>
        </p:txBody>
      </p:sp>
      <p:sp>
        <p:nvSpPr>
          <p:cNvPr id="3" name="Content Placeholder 2"/>
          <p:cNvSpPr>
            <a:spLocks noGrp="1"/>
          </p:cNvSpPr>
          <p:nvPr>
            <p:ph idx="1"/>
          </p:nvPr>
        </p:nvSpPr>
        <p:spPr>
          <a:xfrm>
            <a:off x="323731" y="1306286"/>
            <a:ext cx="11432839" cy="4276666"/>
          </a:xfrm>
        </p:spPr>
        <p:txBody>
          <a:bodyPr>
            <a:noAutofit/>
          </a:bodyPr>
          <a:lstStyle/>
          <a:p>
            <a:r>
              <a:rPr lang="en-GB" dirty="0"/>
              <a:t>Conducting a SWOT analysis is a powerful way to evaluate your organisation or project, whether you’re two people working within that organisation/project or 500 people. </a:t>
            </a:r>
          </a:p>
          <a:p>
            <a:pPr marL="0" indent="0">
              <a:buNone/>
            </a:pPr>
            <a:endParaRPr lang="en-GB" dirty="0"/>
          </a:p>
          <a:p>
            <a:r>
              <a:rPr lang="en-GB" dirty="0"/>
              <a:t>In this lecture, you’ll learn what a SWOT analysis is, and learn tips and strategies for conducting a comprehensive SWOT analysis of your own. </a:t>
            </a:r>
          </a:p>
          <a:p>
            <a:endParaRPr lang="en-GB" dirty="0"/>
          </a:p>
          <a:p>
            <a:r>
              <a:rPr lang="en-GB" dirty="0"/>
              <a:t>You’ll also see how you can use the data from a SWOT analysis exercise to improve your organisation or project. </a:t>
            </a:r>
          </a:p>
        </p:txBody>
      </p:sp>
    </p:spTree>
    <p:extLst>
      <p:ext uri="{BB962C8B-B14F-4D97-AF65-F5344CB8AC3E}">
        <p14:creationId xmlns:p14="http://schemas.microsoft.com/office/powerpoint/2010/main" val="3236337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168" y="365125"/>
            <a:ext cx="10984632" cy="594711"/>
          </a:xfrm>
        </p:spPr>
        <p:txBody>
          <a:bodyPr>
            <a:normAutofit fontScale="90000"/>
          </a:bodyPr>
          <a:lstStyle/>
          <a:p>
            <a:r>
              <a:rPr lang="en-GB" b="1" dirty="0"/>
              <a:t>What is a SWOT Analysis?</a:t>
            </a:r>
          </a:p>
        </p:txBody>
      </p:sp>
      <p:sp>
        <p:nvSpPr>
          <p:cNvPr id="3" name="Content Placeholder 2"/>
          <p:cNvSpPr>
            <a:spLocks noGrp="1"/>
          </p:cNvSpPr>
          <p:nvPr>
            <p:ph idx="1"/>
          </p:nvPr>
        </p:nvSpPr>
        <p:spPr>
          <a:xfrm>
            <a:off x="675861" y="1196752"/>
            <a:ext cx="10597953" cy="1080399"/>
          </a:xfrm>
        </p:spPr>
        <p:txBody>
          <a:bodyPr>
            <a:normAutofit/>
          </a:bodyPr>
          <a:lstStyle/>
          <a:p>
            <a:r>
              <a:rPr lang="en-GB" dirty="0"/>
              <a:t>According to the Chartered Institute of Personnel and Development (CIPD)(2025, </a:t>
            </a:r>
            <a:r>
              <a:rPr lang="en-GB" dirty="0" err="1"/>
              <a:t>n.p</a:t>
            </a:r>
            <a:r>
              <a:rPr lang="en-GB" dirty="0"/>
              <a:t>), </a:t>
            </a:r>
          </a:p>
          <a:p>
            <a:pPr marL="0" indent="0">
              <a:buNone/>
            </a:pPr>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8261C200-31DB-A38D-F344-03C55372A2F0}"/>
              </a:ext>
            </a:extLst>
          </p:cNvPr>
          <p:cNvSpPr txBox="1"/>
          <p:nvPr/>
        </p:nvSpPr>
        <p:spPr>
          <a:xfrm>
            <a:off x="1811103" y="2228671"/>
            <a:ext cx="7810746" cy="2677656"/>
          </a:xfrm>
          <a:prstGeom prst="rect">
            <a:avLst/>
          </a:prstGeom>
          <a:noFill/>
        </p:spPr>
        <p:txBody>
          <a:bodyPr wrap="square" rtlCol="0">
            <a:spAutoFit/>
          </a:bodyPr>
          <a:lstStyle/>
          <a:p>
            <a:pPr algn="just"/>
            <a:r>
              <a:rPr lang="en-GB" sz="2800" dirty="0"/>
              <a:t>a SWOT analysis is a planning tool which seeks to identify the </a:t>
            </a:r>
            <a:r>
              <a:rPr lang="en-GB" sz="2800" b="1" dirty="0"/>
              <a:t>S</a:t>
            </a:r>
            <a:r>
              <a:rPr lang="en-GB" sz="2800" dirty="0"/>
              <a:t>trengths, </a:t>
            </a:r>
            <a:r>
              <a:rPr lang="en-GB" sz="2800" b="1" dirty="0"/>
              <a:t>W</a:t>
            </a:r>
            <a:r>
              <a:rPr lang="en-GB" sz="2800" dirty="0"/>
              <a:t>eaknesses, </a:t>
            </a:r>
            <a:r>
              <a:rPr lang="en-GB" sz="2800" b="1" dirty="0"/>
              <a:t>O</a:t>
            </a:r>
            <a:r>
              <a:rPr lang="en-GB" sz="2800" dirty="0"/>
              <a:t>pportunities and </a:t>
            </a:r>
            <a:r>
              <a:rPr lang="en-GB" sz="2800" b="1" dirty="0"/>
              <a:t>T</a:t>
            </a:r>
            <a:r>
              <a:rPr lang="en-GB" sz="2800" dirty="0"/>
              <a:t>hreats involved in a project or organisation. It's a framework for matching an organisation's goals, programmes and capacities to the environment in which it operates.</a:t>
            </a:r>
          </a:p>
        </p:txBody>
      </p:sp>
      <p:sp>
        <p:nvSpPr>
          <p:cNvPr id="8" name="TextBox 7">
            <a:extLst>
              <a:ext uri="{FF2B5EF4-FFF2-40B4-BE49-F238E27FC236}">
                <a16:creationId xmlns:a16="http://schemas.microsoft.com/office/drawing/2014/main" id="{94676059-9F63-09D7-EAA4-17E57B392297}"/>
              </a:ext>
            </a:extLst>
          </p:cNvPr>
          <p:cNvSpPr txBox="1"/>
          <p:nvPr/>
        </p:nvSpPr>
        <p:spPr>
          <a:xfrm>
            <a:off x="8365286" y="5038049"/>
            <a:ext cx="3061765" cy="523220"/>
          </a:xfrm>
          <a:prstGeom prst="rect">
            <a:avLst/>
          </a:prstGeom>
          <a:noFill/>
        </p:spPr>
        <p:txBody>
          <a:bodyPr wrap="square" rtlCol="0">
            <a:spAutoFit/>
          </a:bodyPr>
          <a:lstStyle/>
          <a:p>
            <a:r>
              <a:rPr lang="en-GB" sz="2800" dirty="0"/>
              <a:t>(CIPD, 2025. </a:t>
            </a:r>
            <a:r>
              <a:rPr lang="en-GB" sz="2800" dirty="0" err="1"/>
              <a:t>n.p</a:t>
            </a:r>
            <a:r>
              <a:rPr lang="en-GB" sz="2800" dirty="0"/>
              <a:t>)</a:t>
            </a:r>
          </a:p>
        </p:txBody>
      </p:sp>
    </p:spTree>
    <p:extLst>
      <p:ext uri="{BB962C8B-B14F-4D97-AF65-F5344CB8AC3E}">
        <p14:creationId xmlns:p14="http://schemas.microsoft.com/office/powerpoint/2010/main" val="2030622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A259E-63B6-4E54-C016-FB5C03E5C0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375F27-34FF-4864-E92F-27C83CB68493}"/>
              </a:ext>
            </a:extLst>
          </p:cNvPr>
          <p:cNvSpPr>
            <a:spLocks noGrp="1"/>
          </p:cNvSpPr>
          <p:nvPr>
            <p:ph type="title"/>
          </p:nvPr>
        </p:nvSpPr>
        <p:spPr>
          <a:xfrm>
            <a:off x="369168" y="365125"/>
            <a:ext cx="10984632" cy="594711"/>
          </a:xfrm>
        </p:spPr>
        <p:txBody>
          <a:bodyPr>
            <a:normAutofit fontScale="90000"/>
          </a:bodyPr>
          <a:lstStyle/>
          <a:p>
            <a:r>
              <a:rPr lang="en-GB" b="1" dirty="0"/>
              <a:t>What is a SWOT Analysis?</a:t>
            </a:r>
          </a:p>
        </p:txBody>
      </p:sp>
      <p:sp>
        <p:nvSpPr>
          <p:cNvPr id="3" name="Content Placeholder 2">
            <a:extLst>
              <a:ext uri="{FF2B5EF4-FFF2-40B4-BE49-F238E27FC236}">
                <a16:creationId xmlns:a16="http://schemas.microsoft.com/office/drawing/2014/main" id="{0373C805-B092-0654-A79A-812637C515DD}"/>
              </a:ext>
            </a:extLst>
          </p:cNvPr>
          <p:cNvSpPr>
            <a:spLocks noGrp="1"/>
          </p:cNvSpPr>
          <p:nvPr>
            <p:ph idx="1"/>
          </p:nvPr>
        </p:nvSpPr>
        <p:spPr>
          <a:xfrm>
            <a:off x="675861" y="1196752"/>
            <a:ext cx="10597953" cy="4369161"/>
          </a:xfrm>
        </p:spPr>
        <p:txBody>
          <a:bodyPr>
            <a:normAutofit lnSpcReduction="10000"/>
          </a:bodyPr>
          <a:lstStyle/>
          <a:p>
            <a:pPr marL="0" indent="0">
              <a:buNone/>
            </a:pPr>
            <a:endParaRPr lang="en-GB" dirty="0"/>
          </a:p>
          <a:p>
            <a:r>
              <a:rPr lang="en-GB" dirty="0"/>
              <a:t>A SWOT analysis is a technique used to determine and define your Strengths, Weaknesses, Opportunities, and Threats – SWOT. </a:t>
            </a:r>
          </a:p>
          <a:p>
            <a:r>
              <a:rPr lang="en-GB" dirty="0"/>
              <a:t>SWOT analysis can be applied to an entire Youth Service or organisation, or individual projects within a single department or youth club. </a:t>
            </a:r>
          </a:p>
          <a:p>
            <a:r>
              <a:rPr lang="en-GB" dirty="0"/>
              <a:t>Most commonly, SWOT analysis is used at an organisational level to determine success benchmarks, and is a key management tool.</a:t>
            </a:r>
          </a:p>
          <a:p>
            <a:r>
              <a:rPr lang="en-GB" dirty="0"/>
              <a:t>However, they can also be used to ascertain how well a particular project – such as an online Youth Project – is performing.</a:t>
            </a:r>
          </a:p>
        </p:txBody>
      </p:sp>
    </p:spTree>
    <p:extLst>
      <p:ext uri="{BB962C8B-B14F-4D97-AF65-F5344CB8AC3E}">
        <p14:creationId xmlns:p14="http://schemas.microsoft.com/office/powerpoint/2010/main" val="729891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p:spPr>
        <p:txBody>
          <a:bodyPr anchor="ctr">
            <a:normAutofit/>
          </a:bodyPr>
          <a:lstStyle/>
          <a:p>
            <a:r>
              <a:rPr lang="en-GB" b="1" dirty="0"/>
              <a:t>Breaking Down the SWOT Analysis Process</a:t>
            </a:r>
          </a:p>
        </p:txBody>
      </p:sp>
      <p:sp>
        <p:nvSpPr>
          <p:cNvPr id="3" name="Content Placeholder 2"/>
          <p:cNvSpPr>
            <a:spLocks noGrp="1"/>
          </p:cNvSpPr>
          <p:nvPr>
            <p:ph sz="half" idx="1"/>
          </p:nvPr>
        </p:nvSpPr>
        <p:spPr>
          <a:xfrm>
            <a:off x="838200" y="1825625"/>
            <a:ext cx="5156200" cy="3809862"/>
          </a:xfrm>
        </p:spPr>
        <p:txBody>
          <a:bodyPr>
            <a:normAutofit/>
          </a:bodyPr>
          <a:lstStyle/>
          <a:p>
            <a:endParaRPr lang="en-GB" dirty="0"/>
          </a:p>
          <a:p>
            <a:r>
              <a:rPr lang="en-GB" dirty="0"/>
              <a:t>We know that SWOT stands for </a:t>
            </a:r>
            <a:r>
              <a:rPr lang="en-GB" b="1" dirty="0"/>
              <a:t>S</a:t>
            </a:r>
            <a:r>
              <a:rPr lang="en-GB" dirty="0"/>
              <a:t>trengths, </a:t>
            </a:r>
            <a:r>
              <a:rPr lang="en-GB" b="1" dirty="0"/>
              <a:t>W</a:t>
            </a:r>
            <a:r>
              <a:rPr lang="en-GB" dirty="0"/>
              <a:t>eaknesses, </a:t>
            </a:r>
            <a:r>
              <a:rPr lang="en-GB" b="1" dirty="0"/>
              <a:t>O</a:t>
            </a:r>
            <a:r>
              <a:rPr lang="en-GB" dirty="0"/>
              <a:t>pportunities, and </a:t>
            </a:r>
            <a:r>
              <a:rPr lang="en-GB" b="1" dirty="0"/>
              <a:t>T</a:t>
            </a:r>
            <a:r>
              <a:rPr lang="en-GB" dirty="0"/>
              <a:t>hreats – but what do each of these elements mean? </a:t>
            </a:r>
          </a:p>
          <a:p>
            <a:r>
              <a:rPr lang="en-GB" dirty="0"/>
              <a:t>Let’s look at each element individually…</a:t>
            </a:r>
          </a:p>
          <a:p>
            <a:endParaRPr lang="en-GB" dirty="0"/>
          </a:p>
          <a:p>
            <a:pPr marL="0" indent="0">
              <a:buNone/>
            </a:pPr>
            <a:endParaRPr lang="en-GB" dirty="0"/>
          </a:p>
        </p:txBody>
      </p:sp>
      <p:pic>
        <p:nvPicPr>
          <p:cNvPr id="1026" name="Picture 2" descr="SWOT: Strengths, Weaknesses, Opportunities, Threats">
            <a:extLst>
              <a:ext uri="{FF2B5EF4-FFF2-40B4-BE49-F238E27FC236}">
                <a16:creationId xmlns:a16="http://schemas.microsoft.com/office/drawing/2014/main" id="{0E5D6F6D-8EE5-83E1-855F-C8C76451CE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99481" y="1825625"/>
            <a:ext cx="4152437" cy="380986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70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319" y="116632"/>
            <a:ext cx="9467481" cy="1431818"/>
          </a:xfrm>
        </p:spPr>
        <p:txBody>
          <a:bodyPr>
            <a:normAutofit fontScale="90000"/>
          </a:bodyPr>
          <a:lstStyle/>
          <a:p>
            <a:pPr>
              <a:spcBef>
                <a:spcPts val="600"/>
              </a:spcBef>
              <a:buClr>
                <a:srgbClr val="727CA3"/>
              </a:buClr>
              <a:buSzPct val="76000"/>
            </a:pPr>
            <a:br>
              <a:rPr lang="en-GB" b="1" dirty="0"/>
            </a:br>
            <a:r>
              <a:rPr lang="en-GB" b="1" dirty="0"/>
              <a:t>Strengths</a:t>
            </a:r>
            <a:br>
              <a:rPr lang="en-GB" sz="2600" dirty="0">
                <a:solidFill>
                  <a:prstClr val="black"/>
                </a:solidFill>
                <a:latin typeface="Gill Sans MT"/>
                <a:ea typeface="+mn-ea"/>
                <a:cs typeface="+mn-cs"/>
              </a:rPr>
            </a:br>
            <a:endParaRPr lang="en-GB" dirty="0"/>
          </a:p>
        </p:txBody>
      </p:sp>
      <p:sp>
        <p:nvSpPr>
          <p:cNvPr id="3" name="Content Placeholder 2"/>
          <p:cNvSpPr>
            <a:spLocks noGrp="1"/>
          </p:cNvSpPr>
          <p:nvPr>
            <p:ph idx="1"/>
          </p:nvPr>
        </p:nvSpPr>
        <p:spPr>
          <a:xfrm>
            <a:off x="378988" y="1548450"/>
            <a:ext cx="9790517" cy="4289918"/>
          </a:xfrm>
        </p:spPr>
        <p:txBody>
          <a:bodyPr>
            <a:normAutofit fontScale="92500" lnSpcReduction="10000"/>
          </a:bodyPr>
          <a:lstStyle/>
          <a:p>
            <a:r>
              <a:rPr lang="en-GB" dirty="0">
                <a:solidFill>
                  <a:prstClr val="black"/>
                </a:solidFill>
              </a:rPr>
              <a:t>The first element of a SWOT analysis is Strengths</a:t>
            </a:r>
            <a:endParaRPr lang="en-GB" dirty="0"/>
          </a:p>
          <a:p>
            <a:r>
              <a:rPr lang="en-GB" dirty="0"/>
              <a:t>Things that the project or provision does well</a:t>
            </a:r>
          </a:p>
          <a:p>
            <a:r>
              <a:rPr lang="en-GB" dirty="0"/>
              <a:t>Effective Qualities – what do the young people say they like about the project/service</a:t>
            </a:r>
          </a:p>
          <a:p>
            <a:r>
              <a:rPr lang="en-GB" dirty="0"/>
              <a:t>Internal Resources such as skilled, enthusiastic and qualified staff</a:t>
            </a:r>
          </a:p>
          <a:p>
            <a:r>
              <a:rPr lang="en-GB" dirty="0"/>
              <a:t>Assets – such as capital, property</a:t>
            </a:r>
          </a:p>
          <a:p>
            <a:r>
              <a:rPr lang="en-GB" dirty="0"/>
              <a:t>Is the project linked to policy?</a:t>
            </a:r>
          </a:p>
          <a:p>
            <a:r>
              <a:rPr lang="en-GB" dirty="0"/>
              <a:t>Well-funded?</a:t>
            </a:r>
          </a:p>
          <a:p>
            <a:r>
              <a:rPr lang="en-GB" dirty="0"/>
              <a:t>Young People’s rights/voice?</a:t>
            </a:r>
          </a:p>
          <a:p>
            <a:r>
              <a:rPr lang="en-GB" dirty="0"/>
              <a:t>Values and principles of YW evident?</a:t>
            </a:r>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683264" y="3370275"/>
            <a:ext cx="2246079" cy="2398311"/>
          </a:xfrm>
          <a:prstGeom prst="rect">
            <a:avLst/>
          </a:prstGeom>
        </p:spPr>
      </p:pic>
    </p:spTree>
    <p:extLst>
      <p:ext uri="{BB962C8B-B14F-4D97-AF65-F5344CB8AC3E}">
        <p14:creationId xmlns:p14="http://schemas.microsoft.com/office/powerpoint/2010/main" val="2588942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669" y="294334"/>
            <a:ext cx="11007350" cy="848666"/>
          </a:xfrm>
        </p:spPr>
        <p:txBody>
          <a:bodyPr>
            <a:normAutofit/>
          </a:bodyPr>
          <a:lstStyle/>
          <a:p>
            <a:r>
              <a:rPr lang="en-GB" b="1" dirty="0"/>
              <a:t>Strengths</a:t>
            </a:r>
          </a:p>
        </p:txBody>
      </p:sp>
      <p:sp>
        <p:nvSpPr>
          <p:cNvPr id="3" name="Content Placeholder 2"/>
          <p:cNvSpPr>
            <a:spLocks noGrp="1"/>
          </p:cNvSpPr>
          <p:nvPr>
            <p:ph idx="1"/>
          </p:nvPr>
        </p:nvSpPr>
        <p:spPr>
          <a:xfrm>
            <a:off x="758195" y="1426169"/>
            <a:ext cx="10580914" cy="4116220"/>
          </a:xfrm>
        </p:spPr>
        <p:txBody>
          <a:bodyPr>
            <a:normAutofit/>
          </a:bodyPr>
          <a:lstStyle/>
          <a:p>
            <a:r>
              <a:rPr lang="en-GB" dirty="0"/>
              <a:t>As you’ve probably guessed, this element addresses what the organisation or project does especially well. </a:t>
            </a:r>
          </a:p>
          <a:p>
            <a:r>
              <a:rPr lang="en-GB" dirty="0"/>
              <a:t>It could also be related to the people – your human resources, so strong leadership, or a great youth work team.</a:t>
            </a:r>
          </a:p>
          <a:p>
            <a:endParaRPr lang="en-GB" dirty="0"/>
          </a:p>
          <a:p>
            <a:r>
              <a:rPr lang="en-GB" dirty="0"/>
              <a:t>Remember that in the Youth Work Strategy (WG, 2019, p.19) it states that “our greatest resource is the youth workforce – both voluntary and paid professional staff – that provides opportunities and experiences for young people across the country”. </a:t>
            </a:r>
          </a:p>
          <a:p>
            <a:endParaRPr lang="en-GB" dirty="0"/>
          </a:p>
          <a:p>
            <a:pPr marL="0" indent="0">
              <a:buNone/>
            </a:pPr>
            <a:endParaRPr lang="en-GB" dirty="0"/>
          </a:p>
        </p:txBody>
      </p:sp>
    </p:spTree>
    <p:extLst>
      <p:ext uri="{BB962C8B-B14F-4D97-AF65-F5344CB8AC3E}">
        <p14:creationId xmlns:p14="http://schemas.microsoft.com/office/powerpoint/2010/main" val="1950435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357D8-A7D8-B7E6-2AEC-45597449F6EA}"/>
              </a:ext>
            </a:extLst>
          </p:cNvPr>
          <p:cNvSpPr>
            <a:spLocks noGrp="1"/>
          </p:cNvSpPr>
          <p:nvPr>
            <p:ph type="title"/>
          </p:nvPr>
        </p:nvSpPr>
        <p:spPr/>
        <p:txBody>
          <a:bodyPr/>
          <a:lstStyle/>
          <a:p>
            <a:r>
              <a:rPr lang="en-GB" b="1" dirty="0"/>
              <a:t>Small Group Task – 7 minutes </a:t>
            </a:r>
          </a:p>
        </p:txBody>
      </p:sp>
      <p:sp>
        <p:nvSpPr>
          <p:cNvPr id="3" name="Content Placeholder 2">
            <a:extLst>
              <a:ext uri="{FF2B5EF4-FFF2-40B4-BE49-F238E27FC236}">
                <a16:creationId xmlns:a16="http://schemas.microsoft.com/office/drawing/2014/main" id="{CF8F9597-7B15-7E78-F9D4-A6B80FA4D68B}"/>
              </a:ext>
            </a:extLst>
          </p:cNvPr>
          <p:cNvSpPr>
            <a:spLocks noGrp="1"/>
          </p:cNvSpPr>
          <p:nvPr>
            <p:ph idx="1"/>
          </p:nvPr>
        </p:nvSpPr>
        <p:spPr/>
        <p:txBody>
          <a:bodyPr/>
          <a:lstStyle/>
          <a:p>
            <a:r>
              <a:rPr lang="en-GB" dirty="0"/>
              <a:t>Think of your current placement (or your Level 5 placement if you have not yet started at Level 6).  </a:t>
            </a:r>
          </a:p>
          <a:p>
            <a:r>
              <a:rPr lang="en-GB" dirty="0"/>
              <a:t>Discuss what you feel are some of the strengths of the organisation/project you are involved in.  </a:t>
            </a:r>
          </a:p>
          <a:p>
            <a:r>
              <a:rPr lang="en-GB" dirty="0"/>
              <a:t>You will summarise your feedback to the whole group.</a:t>
            </a:r>
          </a:p>
        </p:txBody>
      </p:sp>
    </p:spTree>
    <p:extLst>
      <p:ext uri="{BB962C8B-B14F-4D97-AF65-F5344CB8AC3E}">
        <p14:creationId xmlns:p14="http://schemas.microsoft.com/office/powerpoint/2010/main" val="3462248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377079"/>
            <a:ext cx="10515600" cy="826366"/>
          </a:xfrm>
        </p:spPr>
        <p:txBody>
          <a:bodyPr anchor="ctr">
            <a:normAutofit/>
          </a:bodyPr>
          <a:lstStyle/>
          <a:p>
            <a:r>
              <a:rPr lang="en-GB" b="1" dirty="0"/>
              <a:t>Weaknesses</a:t>
            </a:r>
          </a:p>
        </p:txBody>
      </p:sp>
      <p:sp>
        <p:nvSpPr>
          <p:cNvPr id="5" name="Content Placeholder 4"/>
          <p:cNvSpPr>
            <a:spLocks noGrp="1"/>
          </p:cNvSpPr>
          <p:nvPr>
            <p:ph sz="half" idx="1"/>
          </p:nvPr>
        </p:nvSpPr>
        <p:spPr>
          <a:xfrm>
            <a:off x="332509" y="1572491"/>
            <a:ext cx="6151417" cy="3886200"/>
          </a:xfrm>
        </p:spPr>
        <p:txBody>
          <a:bodyPr>
            <a:normAutofit/>
          </a:bodyPr>
          <a:lstStyle/>
          <a:p>
            <a:r>
              <a:rPr lang="en-GB" dirty="0"/>
              <a:t>Once you’ve figured out your strengths, it’s time to turn that critical self-awareness on your weaknesses. </a:t>
            </a:r>
          </a:p>
          <a:p>
            <a:r>
              <a:rPr lang="en-GB" dirty="0"/>
              <a:t>What’s holding your organisation or project back? </a:t>
            </a:r>
          </a:p>
          <a:p>
            <a:r>
              <a:rPr lang="en-GB" dirty="0"/>
              <a:t>This element can include organisational challenges like a shortage of skilled people and financial issues.</a:t>
            </a:r>
          </a:p>
        </p:txBody>
      </p:sp>
      <p:pic>
        <p:nvPicPr>
          <p:cNvPr id="6" name="Content Placeholder 3"/>
          <p:cNvPicPr>
            <a:picLocks noChangeAspect="1"/>
          </p:cNvPicPr>
          <p:nvPr/>
        </p:nvPicPr>
        <p:blipFill>
          <a:blip r:embed="rId2"/>
          <a:stretch>
            <a:fillRect/>
          </a:stretch>
        </p:blipFill>
        <p:spPr>
          <a:xfrm>
            <a:off x="7447446" y="1440874"/>
            <a:ext cx="4280425" cy="3081905"/>
          </a:xfrm>
          <a:prstGeom prst="rect">
            <a:avLst/>
          </a:prstGeom>
          <a:noFill/>
        </p:spPr>
      </p:pic>
    </p:spTree>
    <p:extLst>
      <p:ext uri="{BB962C8B-B14F-4D97-AF65-F5344CB8AC3E}">
        <p14:creationId xmlns:p14="http://schemas.microsoft.com/office/powerpoint/2010/main" val="3553971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8BFAC-A4E5-6AF6-C0C5-CD30532256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BEA561-AA07-106C-664C-3D92DE55F0E1}"/>
              </a:ext>
            </a:extLst>
          </p:cNvPr>
          <p:cNvSpPr>
            <a:spLocks noGrp="1"/>
          </p:cNvSpPr>
          <p:nvPr>
            <p:ph type="title"/>
          </p:nvPr>
        </p:nvSpPr>
        <p:spPr/>
        <p:txBody>
          <a:bodyPr/>
          <a:lstStyle/>
          <a:p>
            <a:r>
              <a:rPr lang="en-GB" b="1" dirty="0"/>
              <a:t>Small Group Task –7 minutes </a:t>
            </a:r>
          </a:p>
        </p:txBody>
      </p:sp>
      <p:sp>
        <p:nvSpPr>
          <p:cNvPr id="3" name="Content Placeholder 2">
            <a:extLst>
              <a:ext uri="{FF2B5EF4-FFF2-40B4-BE49-F238E27FC236}">
                <a16:creationId xmlns:a16="http://schemas.microsoft.com/office/drawing/2014/main" id="{399FC1A9-FDBB-D681-C5E1-058502694824}"/>
              </a:ext>
            </a:extLst>
          </p:cNvPr>
          <p:cNvSpPr>
            <a:spLocks noGrp="1"/>
          </p:cNvSpPr>
          <p:nvPr>
            <p:ph idx="1"/>
          </p:nvPr>
        </p:nvSpPr>
        <p:spPr/>
        <p:txBody>
          <a:bodyPr/>
          <a:lstStyle/>
          <a:p>
            <a:r>
              <a:rPr lang="en-GB" dirty="0"/>
              <a:t>What weaknesses can you identify in your organisation/project?</a:t>
            </a:r>
          </a:p>
          <a:p>
            <a:r>
              <a:rPr lang="en-GB" dirty="0"/>
              <a:t>Discuss in your group.</a:t>
            </a:r>
          </a:p>
          <a:p>
            <a:r>
              <a:rPr lang="en-GB" dirty="0"/>
              <a:t>You will summarise your feedback to the whole group.</a:t>
            </a:r>
          </a:p>
        </p:txBody>
      </p:sp>
    </p:spTree>
    <p:extLst>
      <p:ext uri="{BB962C8B-B14F-4D97-AF65-F5344CB8AC3E}">
        <p14:creationId xmlns:p14="http://schemas.microsoft.com/office/powerpoint/2010/main" val="574047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Opportunities</a:t>
            </a:r>
            <a:endParaRPr lang="en-GB" dirty="0"/>
          </a:p>
        </p:txBody>
      </p:sp>
      <p:sp>
        <p:nvSpPr>
          <p:cNvPr id="3" name="Content Placeholder 2"/>
          <p:cNvSpPr>
            <a:spLocks noGrp="1"/>
          </p:cNvSpPr>
          <p:nvPr>
            <p:ph idx="1"/>
          </p:nvPr>
        </p:nvSpPr>
        <p:spPr/>
        <p:txBody>
          <a:bodyPr/>
          <a:lstStyle/>
          <a:p>
            <a:r>
              <a:rPr lang="en-GB" dirty="0"/>
              <a:t>Next up is Opportunities. </a:t>
            </a:r>
          </a:p>
          <a:p>
            <a:r>
              <a:rPr lang="en-GB" dirty="0"/>
              <a:t>Can’t keep up with the volume of funding applications available?</a:t>
            </a:r>
          </a:p>
          <a:p>
            <a:pPr lvl="1"/>
            <a:r>
              <a:rPr lang="en-GB" dirty="0"/>
              <a:t>That’s an opportunity!</a:t>
            </a:r>
          </a:p>
          <a:p>
            <a:r>
              <a:rPr lang="en-GB" dirty="0"/>
              <a:t>Is your project developing an innovative new idea that will open up new opportunities for young people or the service? </a:t>
            </a:r>
          </a:p>
          <a:p>
            <a:pPr lvl="1"/>
            <a:r>
              <a:rPr lang="en-GB" dirty="0"/>
              <a:t>That’s another opportunity!</a:t>
            </a:r>
          </a:p>
          <a:p>
            <a:endParaRPr lang="en-GB" dirty="0"/>
          </a:p>
        </p:txBody>
      </p:sp>
      <p:pic>
        <p:nvPicPr>
          <p:cNvPr id="4" name="Picture 2" descr="SWOT analysis opportunities examp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28909" y="0"/>
            <a:ext cx="2563091" cy="2169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295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Opportunities</a:t>
            </a:r>
          </a:p>
        </p:txBody>
      </p:sp>
      <p:sp>
        <p:nvSpPr>
          <p:cNvPr id="3" name="Content Placeholder 2"/>
          <p:cNvSpPr>
            <a:spLocks noGrp="1"/>
          </p:cNvSpPr>
          <p:nvPr>
            <p:ph idx="1"/>
          </p:nvPr>
        </p:nvSpPr>
        <p:spPr/>
        <p:txBody>
          <a:bodyPr>
            <a:normAutofit/>
          </a:bodyPr>
          <a:lstStyle/>
          <a:p>
            <a:r>
              <a:rPr lang="en-GB" dirty="0"/>
              <a:t>In short, this element of a SWOT analysis covers everything you could do to improve the service, or advance your organisation’s mission.</a:t>
            </a:r>
          </a:p>
          <a:p>
            <a:endParaRPr lang="en-GB" dirty="0"/>
          </a:p>
          <a:p>
            <a:r>
              <a:rPr lang="en-GB" dirty="0"/>
              <a:t>Opportunities are great – it provides motivation and enthusiasm. </a:t>
            </a:r>
          </a:p>
        </p:txBody>
      </p:sp>
    </p:spTree>
    <p:extLst>
      <p:ext uri="{BB962C8B-B14F-4D97-AF65-F5344CB8AC3E}">
        <p14:creationId xmlns:p14="http://schemas.microsoft.com/office/powerpoint/2010/main" val="1096283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BB3BC-C457-3262-1746-F804CA528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904BF7-849B-08E2-EF16-F9EC82371366}"/>
              </a:ext>
            </a:extLst>
          </p:cNvPr>
          <p:cNvSpPr>
            <a:spLocks noGrp="1"/>
          </p:cNvSpPr>
          <p:nvPr>
            <p:ph type="title"/>
          </p:nvPr>
        </p:nvSpPr>
        <p:spPr/>
        <p:txBody>
          <a:bodyPr/>
          <a:lstStyle/>
          <a:p>
            <a:r>
              <a:rPr lang="en-GB" b="1" dirty="0"/>
              <a:t>Small Group Task –7 minutes </a:t>
            </a:r>
          </a:p>
        </p:txBody>
      </p:sp>
      <p:sp>
        <p:nvSpPr>
          <p:cNvPr id="3" name="Content Placeholder 2">
            <a:extLst>
              <a:ext uri="{FF2B5EF4-FFF2-40B4-BE49-F238E27FC236}">
                <a16:creationId xmlns:a16="http://schemas.microsoft.com/office/drawing/2014/main" id="{A044DF05-08FE-F9A1-6A16-6A3F5CE05DB4}"/>
              </a:ext>
            </a:extLst>
          </p:cNvPr>
          <p:cNvSpPr>
            <a:spLocks noGrp="1"/>
          </p:cNvSpPr>
          <p:nvPr>
            <p:ph idx="1"/>
          </p:nvPr>
        </p:nvSpPr>
        <p:spPr/>
        <p:txBody>
          <a:bodyPr/>
          <a:lstStyle/>
          <a:p>
            <a:r>
              <a:rPr lang="en-GB" dirty="0"/>
              <a:t>What opportunities are there available to your organisation/staff and young people?</a:t>
            </a:r>
          </a:p>
          <a:p>
            <a:r>
              <a:rPr lang="en-GB" dirty="0"/>
              <a:t>Discuss and feedback.</a:t>
            </a:r>
          </a:p>
        </p:txBody>
      </p:sp>
    </p:spTree>
    <p:extLst>
      <p:ext uri="{BB962C8B-B14F-4D97-AF65-F5344CB8AC3E}">
        <p14:creationId xmlns:p14="http://schemas.microsoft.com/office/powerpoint/2010/main" val="917591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b="1" dirty="0"/>
              <a:t>Threats</a:t>
            </a:r>
            <a:br>
              <a:rPr lang="en-GB" b="1" dirty="0"/>
            </a:br>
            <a:endParaRPr lang="en-GB" dirty="0"/>
          </a:p>
        </p:txBody>
      </p:sp>
      <p:sp>
        <p:nvSpPr>
          <p:cNvPr id="3" name="Content Placeholder 2"/>
          <p:cNvSpPr>
            <a:spLocks noGrp="1"/>
          </p:cNvSpPr>
          <p:nvPr>
            <p:ph sz="half" idx="1"/>
          </p:nvPr>
        </p:nvSpPr>
        <p:spPr/>
        <p:txBody>
          <a:bodyPr>
            <a:normAutofit/>
          </a:bodyPr>
          <a:lstStyle/>
          <a:p>
            <a:r>
              <a:rPr lang="en-GB" dirty="0"/>
              <a:t>The final element of a SWOT analysis is Threats.</a:t>
            </a:r>
          </a:p>
          <a:p>
            <a:r>
              <a:rPr lang="en-GB" dirty="0"/>
              <a:t>So – everything that poses a risk to either your organisation/project itself or its likelihood of success or growth.</a:t>
            </a:r>
          </a:p>
          <a:p>
            <a:endParaRPr lang="en-GB" dirty="0"/>
          </a:p>
        </p:txBody>
      </p:sp>
      <p:pic>
        <p:nvPicPr>
          <p:cNvPr id="4" name="Picture 2" descr="SWOT analysis threats examples"/>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08618" y="1235373"/>
            <a:ext cx="5181600" cy="3730751"/>
          </a:xfrm>
          <a:prstGeom prst="rect">
            <a:avLst/>
          </a:prstGeom>
          <a:solidFill>
            <a:srgbClr val="FFFFFF"/>
          </a:solidFill>
        </p:spPr>
      </p:pic>
    </p:spTree>
    <p:extLst>
      <p:ext uri="{BB962C8B-B14F-4D97-AF65-F5344CB8AC3E}">
        <p14:creationId xmlns:p14="http://schemas.microsoft.com/office/powerpoint/2010/main" val="824123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4291" y="1200150"/>
            <a:ext cx="10820400" cy="4417868"/>
          </a:xfrm>
        </p:spPr>
        <p:txBody>
          <a:bodyPr/>
          <a:lstStyle/>
          <a:p>
            <a:r>
              <a:rPr lang="en-GB" dirty="0"/>
              <a:t>This could include things like emerging competitors (in non business terms).</a:t>
            </a:r>
          </a:p>
          <a:p>
            <a:r>
              <a:rPr lang="en-GB" dirty="0"/>
              <a:t>This could be that the local leisure centre is holding a free activity night on the evening that your project runs and this affects the numbers in your project. </a:t>
            </a:r>
          </a:p>
          <a:p>
            <a:r>
              <a:rPr lang="en-GB" dirty="0"/>
              <a:t>Or changes in regulatory law, financial risks, and virtually everything else that could potentially jeopardise the future of your project/service.</a:t>
            </a:r>
          </a:p>
        </p:txBody>
      </p:sp>
    </p:spTree>
    <p:extLst>
      <p:ext uri="{BB962C8B-B14F-4D97-AF65-F5344CB8AC3E}">
        <p14:creationId xmlns:p14="http://schemas.microsoft.com/office/powerpoint/2010/main" val="4279906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Threats</a:t>
            </a:r>
          </a:p>
        </p:txBody>
      </p:sp>
      <p:sp>
        <p:nvSpPr>
          <p:cNvPr id="4" name="Content Placeholder 3"/>
          <p:cNvSpPr>
            <a:spLocks noGrp="1"/>
          </p:cNvSpPr>
          <p:nvPr>
            <p:ph idx="1"/>
          </p:nvPr>
        </p:nvSpPr>
        <p:spPr/>
        <p:txBody>
          <a:bodyPr/>
          <a:lstStyle/>
          <a:p>
            <a:r>
              <a:rPr lang="en-GB" dirty="0"/>
              <a:t>What Threats can you identify?</a:t>
            </a:r>
          </a:p>
          <a:p>
            <a:pPr lvl="1"/>
            <a:r>
              <a:rPr lang="en-GB" dirty="0"/>
              <a:t>Lack of funding</a:t>
            </a:r>
          </a:p>
          <a:p>
            <a:pPr lvl="1"/>
            <a:r>
              <a:rPr lang="en-GB" dirty="0"/>
              <a:t>Staff</a:t>
            </a:r>
          </a:p>
          <a:p>
            <a:pPr lvl="1"/>
            <a:r>
              <a:rPr lang="en-GB" dirty="0"/>
              <a:t>Young People</a:t>
            </a:r>
          </a:p>
          <a:p>
            <a:pPr lvl="1"/>
            <a:r>
              <a:rPr lang="en-GB" dirty="0"/>
              <a:t>Building</a:t>
            </a:r>
          </a:p>
          <a:p>
            <a:pPr lvl="1"/>
            <a:r>
              <a:rPr lang="en-GB" dirty="0"/>
              <a:t>Numbers of young people decreasing</a:t>
            </a:r>
          </a:p>
          <a:p>
            <a:pPr lvl="1"/>
            <a:r>
              <a:rPr lang="en-GB" dirty="0"/>
              <a:t>Another project/provision more popular</a:t>
            </a:r>
          </a:p>
          <a:p>
            <a:pPr lvl="1"/>
            <a:r>
              <a:rPr lang="en-GB" dirty="0"/>
              <a:t>Short-term, target-driven grant funding - can undermine the sustainability of services</a:t>
            </a:r>
          </a:p>
          <a:p>
            <a:pPr marL="457200" lvl="1" indent="0">
              <a:buNone/>
            </a:pPr>
            <a:endParaRPr lang="en-GB" dirty="0"/>
          </a:p>
          <a:p>
            <a:pPr lvl="1"/>
            <a:endParaRPr lang="en-GB" dirty="0"/>
          </a:p>
        </p:txBody>
      </p:sp>
    </p:spTree>
    <p:extLst>
      <p:ext uri="{BB962C8B-B14F-4D97-AF65-F5344CB8AC3E}">
        <p14:creationId xmlns:p14="http://schemas.microsoft.com/office/powerpoint/2010/main" val="2535345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Internal and External Factors</a:t>
            </a:r>
            <a:br>
              <a:rPr lang="en-GB" b="1" dirty="0"/>
            </a:br>
            <a:endParaRPr lang="en-GB" dirty="0"/>
          </a:p>
        </p:txBody>
      </p:sp>
      <p:sp>
        <p:nvSpPr>
          <p:cNvPr id="3" name="Content Placeholder 2"/>
          <p:cNvSpPr>
            <a:spLocks noGrp="1"/>
          </p:cNvSpPr>
          <p:nvPr>
            <p:ph idx="1"/>
          </p:nvPr>
        </p:nvSpPr>
        <p:spPr/>
        <p:txBody>
          <a:bodyPr>
            <a:normAutofit/>
          </a:bodyPr>
          <a:lstStyle/>
          <a:p>
            <a:r>
              <a:rPr lang="en-GB" dirty="0"/>
              <a:t>The four elements discussed so far are common to all SWOT analyses. </a:t>
            </a:r>
          </a:p>
          <a:p>
            <a:r>
              <a:rPr lang="en-GB" dirty="0"/>
              <a:t>However, many organisations further compartmentalise these elements into two distinct subgroups: Internal and External.</a:t>
            </a:r>
          </a:p>
          <a:p>
            <a:r>
              <a:rPr lang="en-GB" dirty="0"/>
              <a:t>Typically, Strengths and Weaknesses are considered internal factors, in that they are the result of organisational decisions under the control of your organisation or team. </a:t>
            </a:r>
          </a:p>
          <a:p>
            <a:pPr marL="0" indent="0">
              <a:buNone/>
            </a:pPr>
            <a:endParaRPr lang="en-GB" dirty="0"/>
          </a:p>
        </p:txBody>
      </p:sp>
    </p:spTree>
    <p:extLst>
      <p:ext uri="{BB962C8B-B14F-4D97-AF65-F5344CB8AC3E}">
        <p14:creationId xmlns:p14="http://schemas.microsoft.com/office/powerpoint/2010/main" val="2271340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Internal and External Factors</a:t>
            </a:r>
          </a:p>
        </p:txBody>
      </p:sp>
      <p:pic>
        <p:nvPicPr>
          <p:cNvPr id="3074" name="Picture 2" descr="SWOT analysis internal external example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95606" y="1584186"/>
            <a:ext cx="7645400" cy="3238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F82076-1D89-3DAF-E480-216C879C8846}"/>
              </a:ext>
            </a:extLst>
          </p:cNvPr>
          <p:cNvSpPr txBox="1"/>
          <p:nvPr/>
        </p:nvSpPr>
        <p:spPr>
          <a:xfrm>
            <a:off x="1259542" y="4919871"/>
            <a:ext cx="10094258" cy="707886"/>
          </a:xfrm>
          <a:prstGeom prst="rect">
            <a:avLst/>
          </a:prstGeom>
          <a:noFill/>
        </p:spPr>
        <p:txBody>
          <a:bodyPr wrap="square" rtlCol="0">
            <a:spAutoFit/>
          </a:bodyPr>
          <a:lstStyle/>
          <a:p>
            <a:r>
              <a:rPr lang="en-GB" sz="2000" dirty="0"/>
              <a:t>So, this is now viewed as a strategic planning tool that connects an organisation’s internal factors (strengths and weaknesses) with external factors (opportunities and threats)</a:t>
            </a:r>
          </a:p>
        </p:txBody>
      </p:sp>
    </p:spTree>
    <p:extLst>
      <p:ext uri="{BB962C8B-B14F-4D97-AF65-F5344CB8AC3E}">
        <p14:creationId xmlns:p14="http://schemas.microsoft.com/office/powerpoint/2010/main" val="3705143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Subcategorising your four primary elements into Internal and External factors isn’t necessarily critical to the success of your SWOT analysis, but it can be helpful in determining your next move or evaluating the degree of control you have over a given problem or opportunity.</a:t>
            </a:r>
          </a:p>
          <a:p>
            <a:r>
              <a:rPr lang="en-GB" dirty="0"/>
              <a:t>Now that we know what each of the elements of a SWOT analysis means, let’s look at how to go about creating and conducting a SWOT analysis.</a:t>
            </a:r>
          </a:p>
          <a:p>
            <a:endParaRPr lang="en-GB" dirty="0"/>
          </a:p>
        </p:txBody>
      </p:sp>
    </p:spTree>
    <p:extLst>
      <p:ext uri="{BB962C8B-B14F-4D97-AF65-F5344CB8AC3E}">
        <p14:creationId xmlns:p14="http://schemas.microsoft.com/office/powerpoint/2010/main" val="2117814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13402"/>
          </a:xfrm>
        </p:spPr>
        <p:txBody>
          <a:bodyPr>
            <a:normAutofit/>
          </a:bodyPr>
          <a:lstStyle/>
          <a:p>
            <a:r>
              <a:rPr lang="en-GB" b="1" dirty="0"/>
              <a:t>How to Conduct a SWOT Analysis</a:t>
            </a:r>
            <a:endParaRPr lang="en-GB" dirty="0"/>
          </a:p>
        </p:txBody>
      </p:sp>
      <p:sp>
        <p:nvSpPr>
          <p:cNvPr id="3" name="Content Placeholder 2"/>
          <p:cNvSpPr>
            <a:spLocks noGrp="1"/>
          </p:cNvSpPr>
          <p:nvPr>
            <p:ph idx="1"/>
          </p:nvPr>
        </p:nvSpPr>
        <p:spPr>
          <a:xfrm>
            <a:off x="781152" y="1601694"/>
            <a:ext cx="11353800" cy="5162128"/>
          </a:xfrm>
        </p:spPr>
        <p:txBody>
          <a:bodyPr/>
          <a:lstStyle/>
          <a:p>
            <a:r>
              <a:rPr lang="en-GB" dirty="0"/>
              <a:t>There are several ways to conduct a SWOT analysis, and you will know your organisation/service the best.  This can be viewed as a positive as you know the organisation well. </a:t>
            </a:r>
          </a:p>
          <a:p>
            <a:pPr marL="0" indent="0">
              <a:buNone/>
            </a:pPr>
            <a:endParaRPr lang="en-GB" dirty="0"/>
          </a:p>
          <a:p>
            <a:r>
              <a:rPr lang="en-GB" dirty="0"/>
              <a:t>You also need to remember that this is an opportunity to reflect, to demonstrate your critical analysis skills without being critical or personal. </a:t>
            </a:r>
          </a:p>
          <a:p>
            <a:endParaRPr lang="en-GB" dirty="0"/>
          </a:p>
          <a:p>
            <a:r>
              <a:rPr lang="en-GB" dirty="0"/>
              <a:t>Regardless of how you choose to structure your analysis, you could start the process by asking a series of questions.</a:t>
            </a:r>
          </a:p>
          <a:p>
            <a:endParaRPr lang="en-GB" dirty="0"/>
          </a:p>
          <a:p>
            <a:endParaRPr lang="en-GB" dirty="0"/>
          </a:p>
        </p:txBody>
      </p:sp>
    </p:spTree>
    <p:extLst>
      <p:ext uri="{BB962C8B-B14F-4D97-AF65-F5344CB8AC3E}">
        <p14:creationId xmlns:p14="http://schemas.microsoft.com/office/powerpoint/2010/main" val="2797185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224" y="365125"/>
            <a:ext cx="10648576" cy="854075"/>
          </a:xfrm>
        </p:spPr>
        <p:txBody>
          <a:bodyPr>
            <a:normAutofit/>
          </a:bodyPr>
          <a:lstStyle/>
          <a:p>
            <a:r>
              <a:rPr lang="en-GB" b="1" dirty="0"/>
              <a:t>Strengths</a:t>
            </a:r>
          </a:p>
        </p:txBody>
      </p:sp>
      <p:sp>
        <p:nvSpPr>
          <p:cNvPr id="3" name="Content Placeholder 2"/>
          <p:cNvSpPr>
            <a:spLocks noGrp="1"/>
          </p:cNvSpPr>
          <p:nvPr>
            <p:ph idx="1"/>
          </p:nvPr>
        </p:nvSpPr>
        <p:spPr>
          <a:xfrm>
            <a:off x="853004" y="1350681"/>
            <a:ext cx="10813473" cy="5085977"/>
          </a:xfrm>
        </p:spPr>
        <p:txBody>
          <a:bodyPr>
            <a:normAutofit/>
          </a:bodyPr>
          <a:lstStyle/>
          <a:p>
            <a:r>
              <a:rPr lang="en-GB" dirty="0"/>
              <a:t>Let’s take our first element, Strengths, for example. </a:t>
            </a:r>
          </a:p>
          <a:p>
            <a:r>
              <a:rPr lang="en-GB" dirty="0"/>
              <a:t>To determine what your strengths are as an organisation, you could begin by asking some of the following questions:</a:t>
            </a:r>
          </a:p>
          <a:p>
            <a:pPr lvl="1"/>
            <a:r>
              <a:rPr lang="en-GB" sz="2800" dirty="0"/>
              <a:t>What do your young people love about your service or product(s)? What does the manager think? Wider public or members of LA or other statutory bodies?</a:t>
            </a:r>
          </a:p>
          <a:p>
            <a:pPr lvl="1"/>
            <a:r>
              <a:rPr lang="en-GB" sz="2800" dirty="0"/>
              <a:t>What does your service do better than other services in your industry?</a:t>
            </a:r>
          </a:p>
          <a:p>
            <a:pPr lvl="1"/>
            <a:r>
              <a:rPr lang="en-GB" sz="2800" dirty="0"/>
              <a:t>What’s your unique selling proposition?</a:t>
            </a:r>
          </a:p>
          <a:p>
            <a:pPr lvl="1"/>
            <a:r>
              <a:rPr lang="en-GB" sz="2800" dirty="0"/>
              <a:t>What resources do you have at your disposal?</a:t>
            </a:r>
          </a:p>
          <a:p>
            <a:endParaRPr lang="en-GB" dirty="0"/>
          </a:p>
        </p:txBody>
      </p:sp>
    </p:spTree>
    <p:extLst>
      <p:ext uri="{BB962C8B-B14F-4D97-AF65-F5344CB8AC3E}">
        <p14:creationId xmlns:p14="http://schemas.microsoft.com/office/powerpoint/2010/main" val="1156011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600" dirty="0"/>
              <a:t>By answering these questions, you’ll be in great shape to start identifying and listing your organisation’s strengths.</a:t>
            </a:r>
          </a:p>
          <a:p>
            <a:pPr marL="0" indent="0">
              <a:buNone/>
            </a:pPr>
            <a:br>
              <a:rPr lang="en-GB" dirty="0"/>
            </a:br>
            <a:endParaRPr lang="en-GB" dirty="0"/>
          </a:p>
        </p:txBody>
      </p:sp>
    </p:spTree>
    <p:extLst>
      <p:ext uri="{BB962C8B-B14F-4D97-AF65-F5344CB8AC3E}">
        <p14:creationId xmlns:p14="http://schemas.microsoft.com/office/powerpoint/2010/main" val="3384278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473" y="365126"/>
            <a:ext cx="10827327" cy="632402"/>
          </a:xfrm>
        </p:spPr>
        <p:txBody>
          <a:bodyPr>
            <a:normAutofit fontScale="90000"/>
          </a:bodyPr>
          <a:lstStyle/>
          <a:p>
            <a:r>
              <a:rPr lang="en-GB" b="1" dirty="0"/>
              <a:t>Weaknesses</a:t>
            </a:r>
          </a:p>
        </p:txBody>
      </p:sp>
      <p:sp>
        <p:nvSpPr>
          <p:cNvPr id="3" name="Content Placeholder 2"/>
          <p:cNvSpPr>
            <a:spLocks noGrp="1"/>
          </p:cNvSpPr>
          <p:nvPr>
            <p:ph idx="1"/>
          </p:nvPr>
        </p:nvSpPr>
        <p:spPr>
          <a:xfrm>
            <a:off x="595745" y="1219200"/>
            <a:ext cx="11152910" cy="4572000"/>
          </a:xfrm>
        </p:spPr>
        <p:txBody>
          <a:bodyPr>
            <a:normAutofit/>
          </a:bodyPr>
          <a:lstStyle/>
          <a:p>
            <a:r>
              <a:rPr lang="en-GB" dirty="0"/>
              <a:t>We can use the same principle to determine your organisation’s weaknesses:</a:t>
            </a:r>
          </a:p>
          <a:p>
            <a:pPr lvl="1"/>
            <a:r>
              <a:rPr lang="en-GB" sz="2800" dirty="0"/>
              <a:t>What do your ‘customers’ dislike about your service(s)?</a:t>
            </a:r>
          </a:p>
          <a:p>
            <a:pPr lvl="1"/>
            <a:r>
              <a:rPr lang="en-GB" sz="2800" dirty="0"/>
              <a:t>What problems or complaints are often mentioned in your negative reviews/evaluations?</a:t>
            </a:r>
          </a:p>
          <a:p>
            <a:pPr lvl="1"/>
            <a:r>
              <a:rPr lang="en-GB" sz="2800" dirty="0"/>
              <a:t>Why do your ‘customers’ cancel or not attend?</a:t>
            </a:r>
          </a:p>
          <a:p>
            <a:pPr lvl="1"/>
            <a:r>
              <a:rPr lang="en-GB" sz="2800" dirty="0"/>
              <a:t>What could your project do better? </a:t>
            </a:r>
          </a:p>
          <a:p>
            <a:pPr lvl="1"/>
            <a:r>
              <a:rPr lang="en-GB" sz="2800" dirty="0"/>
              <a:t>What are the biggest obstacles/challenges?</a:t>
            </a:r>
          </a:p>
          <a:p>
            <a:pPr lvl="1"/>
            <a:r>
              <a:rPr lang="en-GB" sz="2800" dirty="0"/>
              <a:t>What resources do your competitors have that you do not?</a:t>
            </a:r>
          </a:p>
          <a:p>
            <a:endParaRPr lang="en-GB" dirty="0"/>
          </a:p>
        </p:txBody>
      </p:sp>
    </p:spTree>
    <p:extLst>
      <p:ext uri="{BB962C8B-B14F-4D97-AF65-F5344CB8AC3E}">
        <p14:creationId xmlns:p14="http://schemas.microsoft.com/office/powerpoint/2010/main" val="906344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 may find that determining the strengths and weaknesses of your organisation or project is considerably easier or takes less time than figuring out the opportunities and threats faced. </a:t>
            </a:r>
          </a:p>
          <a:p>
            <a:r>
              <a:rPr lang="en-GB" dirty="0"/>
              <a:t>This is because, as discussed earlier, these are internal factors. External factors, on the other hand, may require more effort and rely upon more data, as these are often beyond your immediate sphere of influence.</a:t>
            </a:r>
          </a:p>
        </p:txBody>
      </p:sp>
    </p:spTree>
    <p:extLst>
      <p:ext uri="{BB962C8B-B14F-4D97-AF65-F5344CB8AC3E}">
        <p14:creationId xmlns:p14="http://schemas.microsoft.com/office/powerpoint/2010/main" val="73316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1" name="Title 1">
            <a:extLst>
              <a:ext uri="{FF2B5EF4-FFF2-40B4-BE49-F238E27FC236}">
                <a16:creationId xmlns:a16="http://schemas.microsoft.com/office/drawing/2014/main" id="{2C56B970-BD6F-1FA0-1279-6FA43E48A521}"/>
              </a:ext>
            </a:extLst>
          </p:cNvPr>
          <p:cNvSpPr>
            <a:spLocks noGrp="1"/>
          </p:cNvSpPr>
          <p:nvPr>
            <p:ph type="title"/>
          </p:nvPr>
        </p:nvSpPr>
        <p:spPr>
          <a:xfrm>
            <a:off x="838200" y="365126"/>
            <a:ext cx="10515600" cy="1325563"/>
          </a:xfrm>
        </p:spPr>
        <p:txBody>
          <a:bodyPr/>
          <a:lstStyle/>
          <a:p>
            <a:r>
              <a:rPr lang="en-US" b="1" dirty="0"/>
              <a:t>Sphere of Influence</a:t>
            </a:r>
          </a:p>
        </p:txBody>
      </p:sp>
      <p:pic>
        <p:nvPicPr>
          <p:cNvPr id="5122" name="Picture 2" descr="SWOT analysis internal external factor relationship diagram"/>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620903" y="1825625"/>
            <a:ext cx="3590794" cy="3809862"/>
          </a:xfrm>
          <a:prstGeom prst="rect">
            <a:avLst/>
          </a:prstGeom>
          <a:noFill/>
        </p:spPr>
      </p:pic>
      <p:sp>
        <p:nvSpPr>
          <p:cNvPr id="5132" name="Content Placeholder 3">
            <a:extLst>
              <a:ext uri="{FF2B5EF4-FFF2-40B4-BE49-F238E27FC236}">
                <a16:creationId xmlns:a16="http://schemas.microsoft.com/office/drawing/2014/main" id="{6BD6F278-DD45-8315-34A8-E7CEED4BBEF6}"/>
              </a:ext>
            </a:extLst>
          </p:cNvPr>
          <p:cNvSpPr>
            <a:spLocks noGrp="1"/>
          </p:cNvSpPr>
          <p:nvPr>
            <p:ph sz="half" idx="2"/>
          </p:nvPr>
        </p:nvSpPr>
        <p:spPr>
          <a:xfrm>
            <a:off x="6197600" y="1825624"/>
            <a:ext cx="5156200" cy="4216587"/>
          </a:xfrm>
        </p:spPr>
        <p:txBody>
          <a:bodyPr>
            <a:normAutofit fontScale="47500" lnSpcReduction="20000"/>
          </a:bodyPr>
          <a:lstStyle/>
          <a:p>
            <a:r>
              <a:rPr lang="en-GB" sz="3400" dirty="0"/>
              <a:t>The image illustrates the concept of a sphere of influence in a business or organisational context.</a:t>
            </a:r>
          </a:p>
          <a:p>
            <a:r>
              <a:rPr lang="en-GB" sz="3400" dirty="0"/>
              <a:t>At the core is the internal environment of the organisation, which includes its structure, culture, and resources. These are under direct control and form the internal sphere.</a:t>
            </a:r>
          </a:p>
          <a:p>
            <a:r>
              <a:rPr lang="en-GB" sz="3400" dirty="0"/>
              <a:t>The next layer is industry-specific factors that shape the organisation's sphere of influence, including shareholders, creditors, communities, customers, competitors, suppliers, and trade unions. These represent stakeholders with whom the organisation interacts regularly and who influence or are influenced by its actions.</a:t>
            </a:r>
          </a:p>
          <a:p>
            <a:r>
              <a:rPr lang="en-GB" sz="3400" dirty="0"/>
              <a:t>The outermost layer represents external influences that affect the organisation indirectly, divided into social, economic, political/regulatory, and technological forces. These shape the broader environment in which the organisation operates but are less directly controllable.</a:t>
            </a:r>
          </a:p>
          <a:p>
            <a:r>
              <a:rPr lang="en-GB" sz="3400" dirty="0"/>
              <a:t>This structure helps organisations understand their impact and the factors they must consider for strategic decisions.</a:t>
            </a:r>
          </a:p>
          <a:p>
            <a:endParaRPr lang="en-US" dirty="0"/>
          </a:p>
        </p:txBody>
      </p:sp>
    </p:spTree>
    <p:extLst>
      <p:ext uri="{BB962C8B-B14F-4D97-AF65-F5344CB8AC3E}">
        <p14:creationId xmlns:p14="http://schemas.microsoft.com/office/powerpoint/2010/main" val="641142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0435" y="1219200"/>
            <a:ext cx="11000509" cy="5090120"/>
          </a:xfrm>
        </p:spPr>
        <p:txBody>
          <a:bodyPr/>
          <a:lstStyle/>
          <a:p>
            <a:r>
              <a:rPr lang="en-GB" dirty="0"/>
              <a:t>Identifying opportunities and threats may require you to consider external factors such as an examination of wider economic trends that could have an impact on your service. </a:t>
            </a:r>
          </a:p>
          <a:p>
            <a:r>
              <a:rPr lang="en-GB" dirty="0"/>
              <a:t>However, that’s not to say that opportunities and threats cannot be internal.  You may discover opportunities and threats based solely on the strengths and weaknesses of your company. </a:t>
            </a:r>
          </a:p>
          <a:p>
            <a:r>
              <a:rPr lang="en-GB" dirty="0"/>
              <a:t>Some possible questions you could ask to identify potential opportunities might include:</a:t>
            </a:r>
          </a:p>
        </p:txBody>
      </p:sp>
    </p:spTree>
    <p:extLst>
      <p:ext uri="{BB962C8B-B14F-4D97-AF65-F5344CB8AC3E}">
        <p14:creationId xmlns:p14="http://schemas.microsoft.com/office/powerpoint/2010/main" val="1462786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43000"/>
            <a:ext cx="10515600" cy="5033963"/>
          </a:xfrm>
        </p:spPr>
        <p:txBody>
          <a:bodyPr/>
          <a:lstStyle/>
          <a:p>
            <a:r>
              <a:rPr lang="en-GB" dirty="0"/>
              <a:t>How can we improve our service/numbers? What kind of activities would resonate with our young people? What would benefit the young people/service?</a:t>
            </a:r>
          </a:p>
          <a:p>
            <a:r>
              <a:rPr lang="en-GB" dirty="0"/>
              <a:t>Are we allocating departmental resources effectively?</a:t>
            </a:r>
          </a:p>
          <a:p>
            <a:r>
              <a:rPr lang="en-GB" dirty="0"/>
              <a:t>Is there budget, tools, or other resources that we are not leveraging to full capacity?</a:t>
            </a:r>
          </a:p>
          <a:p>
            <a:r>
              <a:rPr lang="en-GB" dirty="0"/>
              <a:t>How could we engage the young people in the organisation? Could young people fundraise if this was a weakness? </a:t>
            </a:r>
          </a:p>
          <a:p>
            <a:endParaRPr lang="en-GB" dirty="0"/>
          </a:p>
        </p:txBody>
      </p:sp>
    </p:spTree>
    <p:extLst>
      <p:ext uri="{BB962C8B-B14F-4D97-AF65-F5344CB8AC3E}">
        <p14:creationId xmlns:p14="http://schemas.microsoft.com/office/powerpoint/2010/main" val="101295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54074"/>
          </a:xfrm>
        </p:spPr>
        <p:txBody>
          <a:bodyPr>
            <a:normAutofit/>
          </a:bodyPr>
          <a:lstStyle/>
          <a:p>
            <a:r>
              <a:rPr lang="en-GB" b="1" dirty="0"/>
              <a:t>Threats</a:t>
            </a:r>
          </a:p>
        </p:txBody>
      </p:sp>
      <p:sp>
        <p:nvSpPr>
          <p:cNvPr id="3" name="Content Placeholder 2"/>
          <p:cNvSpPr>
            <a:spLocks noGrp="1"/>
          </p:cNvSpPr>
          <p:nvPr>
            <p:ph idx="1"/>
          </p:nvPr>
        </p:nvSpPr>
        <p:spPr>
          <a:xfrm>
            <a:off x="685800" y="1412776"/>
            <a:ext cx="10667999" cy="4226024"/>
          </a:xfrm>
        </p:spPr>
        <p:txBody>
          <a:bodyPr>
            <a:normAutofit/>
          </a:bodyPr>
          <a:lstStyle/>
          <a:p>
            <a:r>
              <a:rPr lang="en-GB" dirty="0"/>
              <a:t>When it comes to threats, you could certainly begin by asking a series of questions like those previously asked.</a:t>
            </a:r>
          </a:p>
          <a:p>
            <a:r>
              <a:rPr lang="en-GB" dirty="0"/>
              <a:t>However, it’s often quite easy to come up with a list of potential threats facing your project without posing questions beforehand. </a:t>
            </a:r>
          </a:p>
          <a:p>
            <a:r>
              <a:rPr lang="en-GB" dirty="0"/>
              <a:t>This could include “branded” threats such as emerging or established competitors, broader threats such as changing regulatory environments, or even internal threats such as high staff turnover that could threaten the sustainability of the project.</a:t>
            </a:r>
          </a:p>
        </p:txBody>
      </p:sp>
    </p:spTree>
    <p:extLst>
      <p:ext uri="{BB962C8B-B14F-4D97-AF65-F5344CB8AC3E}">
        <p14:creationId xmlns:p14="http://schemas.microsoft.com/office/powerpoint/2010/main" val="2514178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41F1-414C-4CCA-618E-9B60DE5CC2B6}"/>
              </a:ext>
            </a:extLst>
          </p:cNvPr>
          <p:cNvSpPr>
            <a:spLocks noGrp="1"/>
          </p:cNvSpPr>
          <p:nvPr>
            <p:ph type="title"/>
          </p:nvPr>
        </p:nvSpPr>
        <p:spPr/>
        <p:txBody>
          <a:bodyPr/>
          <a:lstStyle/>
          <a:p>
            <a:r>
              <a:rPr lang="en-GB" b="1" dirty="0"/>
              <a:t>Comfort Break</a:t>
            </a:r>
          </a:p>
        </p:txBody>
      </p:sp>
      <p:sp>
        <p:nvSpPr>
          <p:cNvPr id="3" name="Content Placeholder 2">
            <a:extLst>
              <a:ext uri="{FF2B5EF4-FFF2-40B4-BE49-F238E27FC236}">
                <a16:creationId xmlns:a16="http://schemas.microsoft.com/office/drawing/2014/main" id="{02FD0A3C-FF79-6B51-F7F9-0F796A3BFAA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861489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Benefits of Conducting a SWOT</a:t>
            </a:r>
          </a:p>
        </p:txBody>
      </p:sp>
      <p:sp>
        <p:nvSpPr>
          <p:cNvPr id="3" name="Content Placeholder 2"/>
          <p:cNvSpPr>
            <a:spLocks noGrp="1"/>
          </p:cNvSpPr>
          <p:nvPr>
            <p:ph idx="1"/>
          </p:nvPr>
        </p:nvSpPr>
        <p:spPr/>
        <p:txBody>
          <a:bodyPr>
            <a:normAutofit/>
          </a:bodyPr>
          <a:lstStyle/>
          <a:p>
            <a:r>
              <a:rPr lang="en-GB" sz="3200" dirty="0"/>
              <a:t>Conducting a comprehensive SWOT analysis provides a unique opportunity to gain greater insight into how your organisation/project operates. </a:t>
            </a:r>
          </a:p>
          <a:p>
            <a:r>
              <a:rPr lang="en-GB" sz="3200" dirty="0"/>
              <a:t>It’s all too easy to get lost in the weeds of the day-to-day workings of your project or organisation, and conducting a SWOT analysis allows you to take a broader, bird’s eye view of your provision and its position.</a:t>
            </a:r>
          </a:p>
        </p:txBody>
      </p:sp>
    </p:spTree>
    <p:extLst>
      <p:ext uri="{BB962C8B-B14F-4D97-AF65-F5344CB8AC3E}">
        <p14:creationId xmlns:p14="http://schemas.microsoft.com/office/powerpoint/2010/main" val="14668539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Benefits</a:t>
            </a:r>
          </a:p>
        </p:txBody>
      </p:sp>
      <p:sp>
        <p:nvSpPr>
          <p:cNvPr id="3" name="Content Placeholder 2"/>
          <p:cNvSpPr>
            <a:spLocks noGrp="1"/>
          </p:cNvSpPr>
          <p:nvPr>
            <p:ph idx="1"/>
          </p:nvPr>
        </p:nvSpPr>
        <p:spPr/>
        <p:txBody>
          <a:bodyPr>
            <a:normAutofit/>
          </a:bodyPr>
          <a:lstStyle/>
          <a:p>
            <a:r>
              <a:rPr lang="en-GB" sz="3200" dirty="0"/>
              <a:t>Another benefit of conducting a SWOT analysis is that this technique can be applied to a wide range of scenarios, not just as an overview of your organisation/project.</a:t>
            </a:r>
          </a:p>
          <a:p>
            <a:r>
              <a:rPr lang="en-GB" sz="3200" dirty="0"/>
              <a:t> You could use a SWOT analysis to evaluate the potential strengths and weaknesses of a forthcoming trip or campaign, a planned project, or even whether your service should offer a counselling service.</a:t>
            </a:r>
          </a:p>
        </p:txBody>
      </p:sp>
    </p:spTree>
    <p:extLst>
      <p:ext uri="{BB962C8B-B14F-4D97-AF65-F5344CB8AC3E}">
        <p14:creationId xmlns:p14="http://schemas.microsoft.com/office/powerpoint/2010/main" val="2119351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327" y="365125"/>
            <a:ext cx="10813473" cy="895909"/>
          </a:xfrm>
        </p:spPr>
        <p:txBody>
          <a:bodyPr>
            <a:normAutofit/>
          </a:bodyPr>
          <a:lstStyle/>
          <a:p>
            <a:r>
              <a:rPr lang="en-GB" b="1" dirty="0"/>
              <a:t>Benefits</a:t>
            </a:r>
          </a:p>
        </p:txBody>
      </p:sp>
      <p:sp>
        <p:nvSpPr>
          <p:cNvPr id="3" name="Content Placeholder 2"/>
          <p:cNvSpPr>
            <a:spLocks noGrp="1"/>
          </p:cNvSpPr>
          <p:nvPr>
            <p:ph idx="1"/>
          </p:nvPr>
        </p:nvSpPr>
        <p:spPr>
          <a:xfrm>
            <a:off x="540327" y="1577788"/>
            <a:ext cx="11312236" cy="5234136"/>
          </a:xfrm>
        </p:spPr>
        <p:txBody>
          <a:bodyPr>
            <a:normAutofit/>
          </a:bodyPr>
          <a:lstStyle/>
          <a:p>
            <a:r>
              <a:rPr lang="en-GB" dirty="0"/>
              <a:t>Obviously, it goes without saying that conducting a SWOT analysis allows you to identify what your organisation/project does well, where it could improve, and the opportunities and threats facing you. </a:t>
            </a:r>
          </a:p>
          <a:p>
            <a:r>
              <a:rPr lang="en-GB" dirty="0"/>
              <a:t>However, conducting a SWOT analysis provides you with the opportunity to not only identify these factors, but also develop and implement tangible roadmaps and timelines for potential solutions. </a:t>
            </a:r>
          </a:p>
          <a:p>
            <a:r>
              <a:rPr lang="en-GB" dirty="0"/>
              <a:t>This can be beneficial in the creation of budgetary plans, identifying hiring needs for great people!, and other mid- to long-term strategic planning.</a:t>
            </a:r>
          </a:p>
        </p:txBody>
      </p:sp>
    </p:spTree>
    <p:extLst>
      <p:ext uri="{BB962C8B-B14F-4D97-AF65-F5344CB8AC3E}">
        <p14:creationId xmlns:p14="http://schemas.microsoft.com/office/powerpoint/2010/main" val="10501864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Do Your Own SWOT Analysis</a:t>
            </a:r>
          </a:p>
        </p:txBody>
      </p:sp>
      <p:sp>
        <p:nvSpPr>
          <p:cNvPr id="3" name="Content Placeholder 2"/>
          <p:cNvSpPr>
            <a:spLocks noGrp="1"/>
          </p:cNvSpPr>
          <p:nvPr>
            <p:ph idx="1"/>
          </p:nvPr>
        </p:nvSpPr>
        <p:spPr/>
        <p:txBody>
          <a:bodyPr/>
          <a:lstStyle/>
          <a:p>
            <a:r>
              <a:rPr lang="en-GB" dirty="0"/>
              <a:t>So, now we know what each element of a SWOT analysis is concerned with and the kinds of exploratory questions we can ask to get the ball rolling, it’s time to actually get to work and create your SWOT analysis.</a:t>
            </a:r>
          </a:p>
          <a:p>
            <a:pPr marL="0" indent="0">
              <a:buNone/>
            </a:pPr>
            <a:endParaRPr lang="en-GB" dirty="0"/>
          </a:p>
        </p:txBody>
      </p:sp>
    </p:spTree>
    <p:extLst>
      <p:ext uri="{BB962C8B-B14F-4D97-AF65-F5344CB8AC3E}">
        <p14:creationId xmlns:p14="http://schemas.microsoft.com/office/powerpoint/2010/main" val="39313701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Four Quadrants of SWOT Analyses</a:t>
            </a:r>
          </a:p>
        </p:txBody>
      </p:sp>
      <p:sp>
        <p:nvSpPr>
          <p:cNvPr id="3" name="Content Placeholder 2"/>
          <p:cNvSpPr>
            <a:spLocks noGrp="1"/>
          </p:cNvSpPr>
          <p:nvPr>
            <p:ph idx="1"/>
          </p:nvPr>
        </p:nvSpPr>
        <p:spPr/>
        <p:txBody>
          <a:bodyPr/>
          <a:lstStyle/>
          <a:p>
            <a:r>
              <a:rPr lang="en-GB" dirty="0"/>
              <a:t>Whatever you choose to call them, SWOT analyses are often presented as a grid-like matrix with four distinct quadrants – one representing each individual element.</a:t>
            </a:r>
          </a:p>
          <a:p>
            <a:r>
              <a:rPr lang="en-GB" dirty="0"/>
              <a:t>This presentation offers several benefits, such as identifying which elements are internal versus external, and displaying a wide range of data in an easy-to-read, predominantly visual format.</a:t>
            </a:r>
          </a:p>
        </p:txBody>
      </p:sp>
    </p:spTree>
    <p:extLst>
      <p:ext uri="{BB962C8B-B14F-4D97-AF65-F5344CB8AC3E}">
        <p14:creationId xmlns:p14="http://schemas.microsoft.com/office/powerpoint/2010/main" val="4139618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SWOT Analysis Matrix </a:t>
            </a:r>
          </a:p>
        </p:txBody>
      </p:sp>
      <p:pic>
        <p:nvPicPr>
          <p:cNvPr id="4" name="Content Placeholder 3"/>
          <p:cNvPicPr>
            <a:picLocks noGrp="1" noChangeAspect="1"/>
          </p:cNvPicPr>
          <p:nvPr>
            <p:ph idx="1"/>
          </p:nvPr>
        </p:nvPicPr>
        <p:blipFill>
          <a:blip r:embed="rId2"/>
          <a:stretch>
            <a:fillRect/>
          </a:stretch>
        </p:blipFill>
        <p:spPr>
          <a:xfrm>
            <a:off x="3857625" y="2378869"/>
            <a:ext cx="4476750" cy="2533650"/>
          </a:xfrm>
          <a:prstGeom prst="rect">
            <a:avLst/>
          </a:prstGeom>
        </p:spPr>
      </p:pic>
    </p:spTree>
    <p:extLst>
      <p:ext uri="{BB962C8B-B14F-4D97-AF65-F5344CB8AC3E}">
        <p14:creationId xmlns:p14="http://schemas.microsoft.com/office/powerpoint/2010/main" val="41074901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After you have completed the Matrix</a:t>
            </a:r>
          </a:p>
        </p:txBody>
      </p:sp>
      <p:sp>
        <p:nvSpPr>
          <p:cNvPr id="3" name="Content Placeholder 2"/>
          <p:cNvSpPr>
            <a:spLocks noGrp="1"/>
          </p:cNvSpPr>
          <p:nvPr>
            <p:ph idx="1"/>
          </p:nvPr>
        </p:nvSpPr>
        <p:spPr/>
        <p:txBody>
          <a:bodyPr/>
          <a:lstStyle/>
          <a:p>
            <a:pPr marL="0" indent="0">
              <a:buNone/>
            </a:pPr>
            <a:r>
              <a:rPr lang="en-GB" b="1" dirty="0"/>
              <a:t>How to Act Upon Your SWOT Analysis</a:t>
            </a:r>
          </a:p>
          <a:p>
            <a:r>
              <a:rPr lang="en-GB" dirty="0"/>
              <a:t>So, you’ve finally got your hands on a completed SWOT matrix. </a:t>
            </a:r>
          </a:p>
          <a:p>
            <a:r>
              <a:rPr lang="en-GB" dirty="0"/>
              <a:t>You’ve identified internal strengths and weaknesses, as well as external opportunities and threats. You’ve begun to see your project in a whole new light.</a:t>
            </a:r>
          </a:p>
          <a:p>
            <a:endParaRPr lang="en-GB" dirty="0"/>
          </a:p>
        </p:txBody>
      </p:sp>
    </p:spTree>
    <p:extLst>
      <p:ext uri="{BB962C8B-B14F-4D97-AF65-F5344CB8AC3E}">
        <p14:creationId xmlns:p14="http://schemas.microsoft.com/office/powerpoint/2010/main" val="33189444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b="1" dirty="0"/>
              <a:t>Shoring Up Your Weaknesses</a:t>
            </a:r>
          </a:p>
          <a:p>
            <a:r>
              <a:rPr lang="en-GB" dirty="0"/>
              <a:t>Acting on the weaknesses you identified in your SWOT analysis is a little trickier, not least because you have to be honest enough with yourself about your weaknesses in the first place.</a:t>
            </a:r>
          </a:p>
          <a:p>
            <a:endParaRPr lang="en-GB" dirty="0"/>
          </a:p>
        </p:txBody>
      </p:sp>
      <p:pic>
        <p:nvPicPr>
          <p:cNvPr id="4" name="Picture 3"/>
          <p:cNvPicPr>
            <a:picLocks noChangeAspect="1"/>
          </p:cNvPicPr>
          <p:nvPr/>
        </p:nvPicPr>
        <p:blipFill>
          <a:blip r:embed="rId2"/>
          <a:stretch>
            <a:fillRect/>
          </a:stretch>
        </p:blipFill>
        <p:spPr>
          <a:xfrm>
            <a:off x="9179355" y="3532908"/>
            <a:ext cx="2478380" cy="2169535"/>
          </a:xfrm>
          <a:prstGeom prst="rect">
            <a:avLst/>
          </a:prstGeom>
        </p:spPr>
      </p:pic>
    </p:spTree>
    <p:extLst>
      <p:ext uri="{BB962C8B-B14F-4D97-AF65-F5344CB8AC3E}">
        <p14:creationId xmlns:p14="http://schemas.microsoft.com/office/powerpoint/2010/main" val="13536666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Seizing Opportunities</a:t>
            </a:r>
          </a:p>
          <a:p>
            <a:r>
              <a:rPr lang="en-GB" dirty="0"/>
              <a:t>The Opportunities section of your SWOT analysis is by far the most actionable. By identifying opportunities by evaluating your organisation’s strengths, you should have a ready-made list of targets to aim for.</a:t>
            </a:r>
          </a:p>
          <a:p>
            <a:endParaRPr lang="en-GB" dirty="0"/>
          </a:p>
        </p:txBody>
      </p:sp>
      <p:pic>
        <p:nvPicPr>
          <p:cNvPr id="4" name="Picture 3"/>
          <p:cNvPicPr>
            <a:picLocks noChangeAspect="1"/>
          </p:cNvPicPr>
          <p:nvPr/>
        </p:nvPicPr>
        <p:blipFill>
          <a:blip r:embed="rId2"/>
          <a:stretch>
            <a:fillRect/>
          </a:stretch>
        </p:blipFill>
        <p:spPr>
          <a:xfrm>
            <a:off x="9580417" y="3718019"/>
            <a:ext cx="2167371" cy="1897283"/>
          </a:xfrm>
          <a:prstGeom prst="rect">
            <a:avLst/>
          </a:prstGeom>
        </p:spPr>
      </p:pic>
    </p:spTree>
    <p:extLst>
      <p:ext uri="{BB962C8B-B14F-4D97-AF65-F5344CB8AC3E}">
        <p14:creationId xmlns:p14="http://schemas.microsoft.com/office/powerpoint/2010/main" val="11231869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Mitigating Threats</a:t>
            </a:r>
          </a:p>
          <a:p>
            <a:r>
              <a:rPr lang="en-GB" dirty="0"/>
              <a:t>Anticipating and mitigating the threats identified in your SWOT analysis may be the most difficult challenge you’ll face in this scenario, primarily because threats are typically external factors; there’s only so much you can do to mitigate the potential damage of factors beyond your control.</a:t>
            </a:r>
          </a:p>
          <a:p>
            <a:pPr marL="0" indent="0">
              <a:buNone/>
            </a:pPr>
            <a:br>
              <a:rPr lang="en-GB" dirty="0"/>
            </a:br>
            <a:endParaRPr lang="en-GB" dirty="0"/>
          </a:p>
        </p:txBody>
      </p:sp>
    </p:spTree>
    <p:extLst>
      <p:ext uri="{BB962C8B-B14F-4D97-AF65-F5344CB8AC3E}">
        <p14:creationId xmlns:p14="http://schemas.microsoft.com/office/powerpoint/2010/main" val="9295838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When compiling the results of your SWOT analysis, be sure to look for areas of crossover like this and see if it’s possible to seize an opportunity and reduce a threat at the same time.</a:t>
            </a:r>
          </a:p>
        </p:txBody>
      </p:sp>
    </p:spTree>
    <p:extLst>
      <p:ext uri="{BB962C8B-B14F-4D97-AF65-F5344CB8AC3E}">
        <p14:creationId xmlns:p14="http://schemas.microsoft.com/office/powerpoint/2010/main" val="2549970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6"/>
            <a:ext cx="10972800" cy="874856"/>
          </a:xfrm>
        </p:spPr>
        <p:txBody>
          <a:bodyPr/>
          <a:lstStyle/>
          <a:p>
            <a:r>
              <a:rPr lang="en-GB" b="1" dirty="0"/>
              <a:t>Requirements of the Portfolio</a:t>
            </a:r>
          </a:p>
        </p:txBody>
      </p:sp>
      <p:sp>
        <p:nvSpPr>
          <p:cNvPr id="3" name="Content Placeholder 2"/>
          <p:cNvSpPr>
            <a:spLocks noGrp="1"/>
          </p:cNvSpPr>
          <p:nvPr>
            <p:ph idx="1"/>
          </p:nvPr>
        </p:nvSpPr>
        <p:spPr>
          <a:xfrm>
            <a:off x="547255" y="1371601"/>
            <a:ext cx="11111345" cy="4246418"/>
          </a:xfrm>
        </p:spPr>
        <p:txBody>
          <a:bodyPr>
            <a:normAutofit lnSpcReduction="10000"/>
          </a:bodyPr>
          <a:lstStyle/>
          <a:p>
            <a:pPr marL="0" indent="0">
              <a:buNone/>
            </a:pPr>
            <a:r>
              <a:rPr lang="en-US" sz="3500" b="1" dirty="0"/>
              <a:t>“An in-depth SWOT analysis of the </a:t>
            </a:r>
            <a:r>
              <a:rPr lang="en-US" sz="3500" b="1" dirty="0" err="1"/>
              <a:t>organisation</a:t>
            </a:r>
            <a:r>
              <a:rPr lang="en-US" sz="3500" b="1" dirty="0"/>
              <a:t>”.</a:t>
            </a:r>
          </a:p>
          <a:p>
            <a:pPr marL="0" indent="0">
              <a:buNone/>
            </a:pPr>
            <a:endParaRPr lang="en-US" sz="3500" b="1" dirty="0"/>
          </a:p>
          <a:p>
            <a:r>
              <a:rPr lang="en-US" dirty="0"/>
              <a:t>This can also be the project/service or provision you are engaged in. </a:t>
            </a:r>
          </a:p>
          <a:p>
            <a:r>
              <a:rPr lang="en-US" dirty="0"/>
              <a:t>You could include a SWOT Matrix to begin identifying the Strengths, Weaknesses, Opportunities and Threats. This can then become an in-depth discussion of what you have identified. </a:t>
            </a:r>
          </a:p>
          <a:p>
            <a:r>
              <a:rPr lang="en-US" dirty="0"/>
              <a:t>You could also consider the external and internal factors within this section.</a:t>
            </a:r>
          </a:p>
          <a:p>
            <a:r>
              <a:rPr lang="en-US" b="1" dirty="0"/>
              <a:t>Read</a:t>
            </a:r>
            <a:r>
              <a:rPr lang="en-US" dirty="0"/>
              <a:t> around the subject!!!</a:t>
            </a:r>
          </a:p>
          <a:p>
            <a:endParaRPr lang="en-GB" dirty="0"/>
          </a:p>
        </p:txBody>
      </p:sp>
    </p:spTree>
    <p:extLst>
      <p:ext uri="{BB962C8B-B14F-4D97-AF65-F5344CB8AC3E}">
        <p14:creationId xmlns:p14="http://schemas.microsoft.com/office/powerpoint/2010/main" val="3948163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Directed Study</a:t>
            </a:r>
          </a:p>
        </p:txBody>
      </p:sp>
      <p:sp>
        <p:nvSpPr>
          <p:cNvPr id="3" name="Content Placeholder 2"/>
          <p:cNvSpPr>
            <a:spLocks noGrp="1"/>
          </p:cNvSpPr>
          <p:nvPr>
            <p:ph idx="1"/>
          </p:nvPr>
        </p:nvSpPr>
        <p:spPr/>
        <p:txBody>
          <a:bodyPr/>
          <a:lstStyle/>
          <a:p>
            <a:endParaRPr lang="en-GB" dirty="0"/>
          </a:p>
          <a:p>
            <a:r>
              <a:rPr lang="en-GB" dirty="0"/>
              <a:t>Engage in reading around SWOT analyses and begin to prepare your own SWOT</a:t>
            </a:r>
          </a:p>
          <a:p>
            <a:r>
              <a:rPr lang="en-GB" dirty="0"/>
              <a:t>Begin by completing the GRID discussed in today’s lecture before moving on to a more detailed SWOT. </a:t>
            </a:r>
          </a:p>
        </p:txBody>
      </p:sp>
    </p:spTree>
    <p:extLst>
      <p:ext uri="{BB962C8B-B14F-4D97-AF65-F5344CB8AC3E}">
        <p14:creationId xmlns:p14="http://schemas.microsoft.com/office/powerpoint/2010/main" val="342579463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153</TotalTime>
  <Words>2450</Words>
  <Application>Microsoft Office PowerPoint</Application>
  <PresentationFormat>Widescreen</PresentationFormat>
  <Paragraphs>169</Paragraphs>
  <Slides>42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42</vt:i4>
      </vt:variant>
    </vt:vector>
  </HeadingPairs>
  <TitlesOfParts>
    <vt:vector size="48" baseType="lpstr">
      <vt:lpstr>Arial</vt:lpstr>
      <vt:lpstr>Calibri</vt:lpstr>
      <vt:lpstr>Calibri Light</vt:lpstr>
      <vt:lpstr>Gill Sans MT</vt:lpstr>
      <vt:lpstr>Holding PAge</vt:lpstr>
      <vt:lpstr>Accessible 2</vt:lpstr>
      <vt:lpstr>Placement 3:  The impact of People, Places and Spaces ECYW6008</vt:lpstr>
      <vt:lpstr>How to Do a SWOT Analysis (with Examples)</vt:lpstr>
      <vt:lpstr>What is a SWOT Analysis?</vt:lpstr>
      <vt:lpstr>What is a SWOT Analysis?</vt:lpstr>
      <vt:lpstr>Breaking Down the SWOT Analysis Process</vt:lpstr>
      <vt:lpstr> Strengths </vt:lpstr>
      <vt:lpstr>Strengths</vt:lpstr>
      <vt:lpstr>Small Group Task – 7 minutes </vt:lpstr>
      <vt:lpstr>Weaknesses</vt:lpstr>
      <vt:lpstr>Small Group Task –7 minutes </vt:lpstr>
      <vt:lpstr>Opportunities</vt:lpstr>
      <vt:lpstr>Opportunities</vt:lpstr>
      <vt:lpstr>Small Group Task –7 minutes </vt:lpstr>
      <vt:lpstr>Threats </vt:lpstr>
      <vt:lpstr>PowerPoint Presentation</vt:lpstr>
      <vt:lpstr>Threats</vt:lpstr>
      <vt:lpstr> Internal and External Factors </vt:lpstr>
      <vt:lpstr>Internal and External Factors</vt:lpstr>
      <vt:lpstr>PowerPoint Presentation</vt:lpstr>
      <vt:lpstr>How to Conduct a SWOT Analysis</vt:lpstr>
      <vt:lpstr>Strengths</vt:lpstr>
      <vt:lpstr>PowerPoint Presentation</vt:lpstr>
      <vt:lpstr>Weaknesses</vt:lpstr>
      <vt:lpstr>PowerPoint Presentation</vt:lpstr>
      <vt:lpstr>Sphere of Influence</vt:lpstr>
      <vt:lpstr>PowerPoint Presentation</vt:lpstr>
      <vt:lpstr>PowerPoint Presentation</vt:lpstr>
      <vt:lpstr>Threats</vt:lpstr>
      <vt:lpstr>Comfort Break</vt:lpstr>
      <vt:lpstr>Benefits of Conducting a SWOT</vt:lpstr>
      <vt:lpstr>Benefits</vt:lpstr>
      <vt:lpstr>Benefits</vt:lpstr>
      <vt:lpstr>How to Do Your Own SWOT Analysis</vt:lpstr>
      <vt:lpstr>The Four Quadrants of SWOT Analyses</vt:lpstr>
      <vt:lpstr>SWOT Analysis Matrix </vt:lpstr>
      <vt:lpstr>After you have completed the Matrix</vt:lpstr>
      <vt:lpstr>PowerPoint Presentation</vt:lpstr>
      <vt:lpstr>PowerPoint Presentation</vt:lpstr>
      <vt:lpstr>PowerPoint Presentation</vt:lpstr>
      <vt:lpstr>PowerPoint Presentation</vt:lpstr>
      <vt:lpstr>Requirements of the Portfolio</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Angharad Lewis</cp:lastModifiedBy>
  <cp:revision>7</cp:revision>
  <dcterms:created xsi:type="dcterms:W3CDTF">2022-06-22T10:03:12Z</dcterms:created>
  <dcterms:modified xsi:type="dcterms:W3CDTF">2025-10-02T14:41:36Z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