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74" r:id="rId2"/>
    <p:sldId id="280" r:id="rId3"/>
    <p:sldId id="273" r:id="rId4"/>
    <p:sldId id="261" r:id="rId5"/>
    <p:sldId id="281" r:id="rId6"/>
    <p:sldId id="264" r:id="rId7"/>
    <p:sldId id="265" r:id="rId8"/>
    <p:sldId id="266" r:id="rId9"/>
    <p:sldId id="267" r:id="rId10"/>
    <p:sldId id="268" r:id="rId11"/>
    <p:sldId id="277" r:id="rId12"/>
    <p:sldId id="269" r:id="rId13"/>
    <p:sldId id="279" r:id="rId14"/>
    <p:sldId id="270" r:id="rId15"/>
    <p:sldId id="271" r:id="rId16"/>
    <p:sldId id="283" r:id="rId17"/>
    <p:sldId id="275" r:id="rId18"/>
    <p:sldId id="259" r:id="rId19"/>
    <p:sldId id="284" r:id="rId20"/>
    <p:sldId id="28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68"/>
    <p:restoredTop sz="94684"/>
  </p:normalViewPr>
  <p:slideViewPr>
    <p:cSldViewPr snapToGrid="0">
      <p:cViewPr>
        <p:scale>
          <a:sx n="80" d="100"/>
          <a:sy n="80" d="100"/>
        </p:scale>
        <p:origin x="696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3440F-F6E8-AE45-8FEA-28ECBC1D8A39}" type="datetimeFigureOut">
              <a:rPr lang="en-US" smtClean="0"/>
              <a:t>9/28/25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0E0D2E-3901-984F-A39F-8681D286F0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37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0E0D2E-3901-984F-A39F-8681D286F0B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219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6" indent="0" algn="ctr">
              <a:buNone/>
              <a:defRPr sz="2000"/>
            </a:lvl2pPr>
            <a:lvl3pPr marL="914411" indent="0" algn="ctr">
              <a:buNone/>
              <a:defRPr sz="1801"/>
            </a:lvl3pPr>
            <a:lvl4pPr marL="1371617" indent="0" algn="ctr">
              <a:buNone/>
              <a:defRPr sz="1600"/>
            </a:lvl4pPr>
            <a:lvl5pPr marL="1828823" indent="0" algn="ctr">
              <a:buNone/>
              <a:defRPr sz="1600"/>
            </a:lvl5pPr>
            <a:lvl6pPr marL="2286029" indent="0" algn="ctr">
              <a:buNone/>
              <a:defRPr sz="1600"/>
            </a:lvl6pPr>
            <a:lvl7pPr marL="2743234" indent="0" algn="ctr">
              <a:buNone/>
              <a:defRPr sz="1600"/>
            </a:lvl7pPr>
            <a:lvl8pPr marL="3200440" indent="0" algn="ctr">
              <a:buNone/>
              <a:defRPr sz="1600"/>
            </a:lvl8pPr>
            <a:lvl9pPr marL="3657646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764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208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2" y="1709741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2" y="4589466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6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11" indent="0">
              <a:buNone/>
              <a:defRPr sz="1801">
                <a:solidFill>
                  <a:schemeClr val="tx1">
                    <a:tint val="82000"/>
                  </a:schemeClr>
                </a:solidFill>
              </a:defRPr>
            </a:lvl3pPr>
            <a:lvl4pPr marL="1371617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23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29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34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4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46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137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298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91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91" y="2505076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981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779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146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610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1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6" indent="0">
              <a:buNone/>
              <a:defRPr sz="2800"/>
            </a:lvl2pPr>
            <a:lvl3pPr marL="914411" indent="0">
              <a:buNone/>
              <a:defRPr sz="2400"/>
            </a:lvl3pPr>
            <a:lvl4pPr marL="1371617" indent="0">
              <a:buNone/>
              <a:defRPr sz="2000"/>
            </a:lvl4pPr>
            <a:lvl5pPr marL="1828823" indent="0">
              <a:buNone/>
              <a:defRPr sz="2000"/>
            </a:lvl5pPr>
            <a:lvl6pPr marL="2286029" indent="0">
              <a:buNone/>
              <a:defRPr sz="2000"/>
            </a:lvl6pPr>
            <a:lvl7pPr marL="2743234" indent="0">
              <a:buNone/>
              <a:defRPr sz="2000"/>
            </a:lvl7pPr>
            <a:lvl8pPr marL="3200440" indent="0">
              <a:buNone/>
              <a:defRPr sz="2000"/>
            </a:lvl8pPr>
            <a:lvl9pPr marL="3657646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168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887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554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2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199" y="635635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DF015F-8762-6749-B750-B0F03A6427E0}" type="datetimeFigureOut">
              <a:rPr lang="en-US" smtClean="0"/>
              <a:t>9/28/25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2" y="635635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5635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8BADBC-9736-594A-B408-656EAB8D4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180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11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4" indent="-228604" algn="l" defTabSz="914411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15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21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27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32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38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44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4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11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17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23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29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34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4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4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7.png"/><Relationship Id="rId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microsoft.com/office/2007/relationships/hdphoto" Target="../media/hdphoto6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microsoft.com/office/2007/relationships/hdphoto" Target="../media/hdphoto6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E4EAC8-04FF-170C-C3A5-0D4471512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DD81D90-8C64-BF3C-9CAB-86E2AA936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697045D5-73D7-B6A9-16C0-444A20A82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C9409B-76E8-37FA-BF61-2203E405D9D0}"/>
              </a:ext>
            </a:extLst>
          </p:cNvPr>
          <p:cNvSpPr txBox="1"/>
          <p:nvPr/>
        </p:nvSpPr>
        <p:spPr>
          <a:xfrm>
            <a:off x="193964" y="648422"/>
            <a:ext cx="8439673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u="sng" dirty="0">
              <a:latin typeface="Comic Sans MS" panose="030F0902030302020204" pitchFamily="66" charset="0"/>
            </a:endParaRPr>
          </a:p>
          <a:p>
            <a:pPr algn="just"/>
            <a:r>
              <a:rPr lang="en-GB" sz="3200" dirty="0">
                <a:latin typeface="Comic Sans MS" panose="030F0902030302020204" pitchFamily="66" charset="0"/>
              </a:rPr>
              <a:t>Bore da, </a:t>
            </a:r>
            <a:r>
              <a:rPr lang="en-GB" sz="3200" dirty="0" err="1">
                <a:latin typeface="Comic Sans MS" panose="030F0902030302020204" pitchFamily="66" charset="0"/>
              </a:rPr>
              <a:t>bawb</a:t>
            </a:r>
            <a:r>
              <a:rPr lang="en-GB" sz="3200" dirty="0">
                <a:latin typeface="Comic Sans MS" panose="030F0902030302020204" pitchFamily="66" charset="0"/>
              </a:rPr>
              <a:t>. </a:t>
            </a:r>
            <a:r>
              <a:rPr lang="en-GB" sz="3200" dirty="0" err="1">
                <a:latin typeface="Comic Sans MS" panose="030F0902030302020204" pitchFamily="66" charset="0"/>
              </a:rPr>
              <a:t>De</a:t>
            </a:r>
            <a:r>
              <a:rPr lang="en-GB" sz="32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i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mewn</a:t>
            </a:r>
            <a:r>
              <a:rPr lang="en-GB" sz="3200" dirty="0">
                <a:latin typeface="Comic Sans MS" panose="030F0902030302020204" pitchFamily="66" charset="0"/>
              </a:rPr>
              <a:t>. </a:t>
            </a:r>
            <a:r>
              <a:rPr lang="en-GB" sz="3200" dirty="0" err="1">
                <a:latin typeface="Comic Sans MS" panose="030F0902030302020204" pitchFamily="66" charset="0"/>
              </a:rPr>
              <a:t>Eistedd</a:t>
            </a:r>
            <a:r>
              <a:rPr lang="en-GB" sz="32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yn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llonydd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os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gwel</a:t>
            </a:r>
            <a:r>
              <a:rPr lang="en-GB" sz="32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yn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dda</a:t>
            </a:r>
            <a:r>
              <a:rPr lang="en-GB" sz="3200" dirty="0">
                <a:latin typeface="Comic Sans MS" panose="030F0902030302020204" pitchFamily="66" charset="0"/>
              </a:rPr>
              <a:t>. </a:t>
            </a:r>
            <a:r>
              <a:rPr lang="en-GB" sz="3200" dirty="0" err="1">
                <a:latin typeface="Comic Sans MS" panose="030F0902030302020204" pitchFamily="66" charset="0"/>
              </a:rPr>
              <a:t>Ydych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chi’n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barod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i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ddysgu</a:t>
            </a:r>
            <a:r>
              <a:rPr lang="en-GB" sz="3200" dirty="0">
                <a:latin typeface="Comic Sans MS" panose="030F0902030302020204" pitchFamily="66" charset="0"/>
              </a:rPr>
              <a:t>? Heddiw, nod y </a:t>
            </a:r>
            <a:r>
              <a:rPr lang="en-GB" sz="3200" dirty="0" err="1">
                <a:latin typeface="Comic Sans MS" panose="030F0902030302020204" pitchFamily="66" charset="0"/>
              </a:rPr>
              <a:t>wers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ydy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siarad</a:t>
            </a:r>
            <a:r>
              <a:rPr lang="en-GB" sz="3200" dirty="0">
                <a:latin typeface="Comic Sans MS" panose="030F0902030302020204" pitchFamily="66" charset="0"/>
              </a:rPr>
              <a:t> am </a:t>
            </a:r>
            <a:r>
              <a:rPr lang="en-GB" sz="3200" dirty="0" err="1">
                <a:latin typeface="Comic Sans MS" panose="030F0902030302020204" pitchFamily="66" charset="0"/>
              </a:rPr>
              <a:t>ddiddordebau</a:t>
            </a:r>
            <a:r>
              <a:rPr lang="en-GB" sz="3200" dirty="0">
                <a:latin typeface="Comic Sans MS" panose="030F0902030302020204" pitchFamily="66" charset="0"/>
              </a:rPr>
              <a:t>. </a:t>
            </a:r>
            <a:r>
              <a:rPr lang="en-GB" sz="3200" dirty="0" err="1">
                <a:latin typeface="Comic Sans MS" panose="030F0902030302020204" pitchFamily="66" charset="0"/>
              </a:rPr>
              <a:t>Byddwn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ni’n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chwarae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gemau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bwrdd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mewn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parau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i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ofyn</a:t>
            </a:r>
            <a:r>
              <a:rPr lang="en-GB" sz="3200" dirty="0">
                <a:latin typeface="Comic Sans MS" panose="030F0902030302020204" pitchFamily="66" charset="0"/>
              </a:rPr>
              <a:t> </a:t>
            </a:r>
            <a:r>
              <a:rPr lang="en-GB" sz="3200" dirty="0" err="1">
                <a:latin typeface="Comic Sans MS" panose="030F0902030302020204" pitchFamily="66" charset="0"/>
              </a:rPr>
              <a:t>cwestiynau</a:t>
            </a:r>
            <a:r>
              <a:rPr lang="en-GB" sz="3200" dirty="0">
                <a:latin typeface="Comic Sans MS" panose="030F0902030302020204" pitchFamily="66" charset="0"/>
              </a:rPr>
              <a:t> am </a:t>
            </a:r>
            <a:r>
              <a:rPr lang="en-GB" sz="3200" dirty="0" err="1">
                <a:latin typeface="Comic Sans MS" panose="030F0902030302020204" pitchFamily="66" charset="0"/>
              </a:rPr>
              <a:t>ddiddordebau</a:t>
            </a:r>
            <a:r>
              <a:rPr lang="en-GB" sz="3200" dirty="0">
                <a:latin typeface="Comic Sans MS" panose="030F0902030302020204" pitchFamily="66" charset="0"/>
              </a:rPr>
              <a:t>.</a:t>
            </a:r>
            <a:endParaRPr lang="en-GB" sz="3200" dirty="0"/>
          </a:p>
          <a:p>
            <a:pPr algn="just"/>
            <a:endParaRPr lang="en-GB" sz="32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2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3264FA5-079D-922B-0500-A614B649FDDA}"/>
              </a:ext>
            </a:extLst>
          </p:cNvPr>
          <p:cNvSpPr txBox="1"/>
          <p:nvPr/>
        </p:nvSpPr>
        <p:spPr>
          <a:xfrm>
            <a:off x="108708" y="551289"/>
            <a:ext cx="5832606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GB" sz="2400" dirty="0">
              <a:latin typeface="Comic Sans MS" panose="030F0902030302020204" pitchFamily="66" charset="0"/>
            </a:endParaRPr>
          </a:p>
          <a:p>
            <a:pPr algn="just"/>
            <a:r>
              <a:rPr lang="en-GB" sz="2400" dirty="0" err="1">
                <a:latin typeface="Comic Sans MS" panose="030F0902030302020204" pitchFamily="66" charset="0"/>
              </a:rPr>
              <a:t>Dyma'r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cwestiwn</a:t>
            </a:r>
            <a:r>
              <a:rPr lang="en-GB" sz="2400" dirty="0">
                <a:latin typeface="Comic Sans MS" panose="030F0902030302020204" pitchFamily="66" charset="0"/>
              </a:rPr>
              <a:t>. </a:t>
            </a:r>
            <a:r>
              <a:rPr lang="en-GB" sz="2400" dirty="0" err="1">
                <a:latin typeface="Comic Sans MS" panose="030F0902030302020204" pitchFamily="66" charset="0"/>
              </a:rPr>
              <a:t>Dwedwch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ar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ôl</a:t>
            </a:r>
            <a:r>
              <a:rPr lang="en-GB" sz="2400" dirty="0">
                <a:latin typeface="Comic Sans MS" panose="030F0902030302020204" pitchFamily="66" charset="0"/>
              </a:rPr>
              <a:t> fi:</a:t>
            </a:r>
          </a:p>
          <a:p>
            <a:pPr algn="just"/>
            <a:r>
              <a:rPr lang="en-GB" sz="2400" dirty="0">
                <a:latin typeface="Comic Sans MS" panose="030F0902030302020204" pitchFamily="66" charset="0"/>
              </a:rPr>
              <a:t> ‘Wyt </a:t>
            </a:r>
            <a:r>
              <a:rPr lang="en-GB" sz="2400" dirty="0" err="1">
                <a:latin typeface="Comic Sans MS" panose="030F0902030302020204" pitchFamily="66" charset="0"/>
              </a:rPr>
              <a:t>ti’n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hoffi</a:t>
            </a:r>
            <a:r>
              <a:rPr lang="en-GB" sz="2400" dirty="0">
                <a:latin typeface="Comic Sans MS" panose="030F0902030302020204" pitchFamily="66" charset="0"/>
              </a:rPr>
              <a:t> ____?’</a:t>
            </a:r>
          </a:p>
          <a:p>
            <a:pPr algn="just"/>
            <a:endParaRPr lang="en-GB" sz="2400" dirty="0">
              <a:latin typeface="Comic Sans MS" panose="030F0902030302020204" pitchFamily="66" charset="0"/>
            </a:endParaRPr>
          </a:p>
          <a:p>
            <a:pPr algn="just"/>
            <a:r>
              <a:rPr lang="en-GB" sz="2400" dirty="0">
                <a:latin typeface="Comic Sans MS" panose="030F0902030302020204" pitchFamily="66" charset="0"/>
              </a:rPr>
              <a:t>Dyma </a:t>
            </a:r>
            <a:r>
              <a:rPr lang="en-GB" sz="2400" dirty="0" err="1">
                <a:latin typeface="Comic Sans MS" panose="030F0902030302020204" pitchFamily="66" charset="0"/>
              </a:rPr>
              <a:t>ateb</a:t>
            </a:r>
            <a:r>
              <a:rPr lang="en-GB" sz="2400" dirty="0">
                <a:latin typeface="Comic Sans MS" panose="030F0902030302020204" pitchFamily="66" charset="0"/>
              </a:rPr>
              <a:t>:</a:t>
            </a:r>
          </a:p>
          <a:p>
            <a:pPr algn="just"/>
            <a:endParaRPr lang="en-GB" sz="2400" dirty="0">
              <a:latin typeface="Comic Sans MS" panose="030F0902030302020204" pitchFamily="66" charset="0"/>
            </a:endParaRPr>
          </a:p>
          <a:p>
            <a:pPr algn="just"/>
            <a:r>
              <a:rPr lang="en-GB" sz="2400" dirty="0">
                <a:latin typeface="Comic Sans MS" panose="030F0902030302020204" pitchFamily="66" charset="0"/>
              </a:rPr>
              <a:t>✔️ </a:t>
            </a:r>
            <a:r>
              <a:rPr lang="en-GB" sz="2400" dirty="0" err="1">
                <a:latin typeface="Comic Sans MS" panose="030F0902030302020204" pitchFamily="66" charset="0"/>
              </a:rPr>
              <a:t>Ydw</a:t>
            </a:r>
            <a:r>
              <a:rPr lang="en-GB" sz="2400" dirty="0">
                <a:latin typeface="Comic Sans MS" panose="030F0902030302020204" pitchFamily="66" charset="0"/>
              </a:rPr>
              <a:t>. </a:t>
            </a:r>
            <a:r>
              <a:rPr lang="en-GB" sz="2400" dirty="0" err="1">
                <a:latin typeface="Comic Sans MS" panose="030F0902030302020204" pitchFamily="66" charset="0"/>
              </a:rPr>
              <a:t>Rydw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i’n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hoffi</a:t>
            </a:r>
            <a:r>
              <a:rPr lang="en-GB" sz="2400" dirty="0">
                <a:latin typeface="Comic Sans MS" panose="030F0902030302020204" pitchFamily="66" charset="0"/>
              </a:rPr>
              <a:t> ___</a:t>
            </a:r>
          </a:p>
          <a:p>
            <a:pPr algn="just"/>
            <a:endParaRPr lang="en-GB" sz="2400" dirty="0">
              <a:latin typeface="Comic Sans MS" panose="030F0902030302020204" pitchFamily="66" charset="0"/>
            </a:endParaRPr>
          </a:p>
          <a:p>
            <a:pPr algn="just"/>
            <a:r>
              <a:rPr lang="en-GB" sz="2400" dirty="0">
                <a:solidFill>
                  <a:srgbClr val="FF0000"/>
                </a:solidFill>
                <a:latin typeface="Comic Sans MS" panose="030F0902030302020204" pitchFamily="66" charset="0"/>
              </a:rPr>
              <a:t>X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Nac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ydw</a:t>
            </a:r>
            <a:r>
              <a:rPr lang="en-GB" sz="2400" dirty="0">
                <a:latin typeface="Comic Sans MS" panose="030F0902030302020204" pitchFamily="66" charset="0"/>
              </a:rPr>
              <a:t>, </a:t>
            </a:r>
            <a:r>
              <a:rPr lang="en-GB" sz="2400" dirty="0" err="1">
                <a:latin typeface="Comic Sans MS" panose="030F0902030302020204" pitchFamily="66" charset="0"/>
              </a:rPr>
              <a:t>dydw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ddim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yn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hoffi</a:t>
            </a:r>
            <a:r>
              <a:rPr lang="en-GB" sz="2400" dirty="0">
                <a:latin typeface="Comic Sans MS" panose="030F0902030302020204" pitchFamily="66" charset="0"/>
              </a:rPr>
              <a:t> ___.</a:t>
            </a:r>
            <a:endParaRPr lang="en-GB" sz="32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5" name="Picture 24" descr="A game with snakes and ladders&#10;&#10;AI-generated content may be incorrect.">
            <a:extLst>
              <a:ext uri="{FF2B5EF4-FFF2-40B4-BE49-F238E27FC236}">
                <a16:creationId xmlns:a16="http://schemas.microsoft.com/office/drawing/2014/main" id="{BD54A334-99B6-C96B-0990-AA4DAD88AD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798" y="551290"/>
            <a:ext cx="6543202" cy="4907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633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FD713C-7900-CC68-5D9F-B6DD39D019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1FDD02D-F2FA-5023-C5A3-B74656CF9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2E3EBD8D-3B5E-F954-8D26-3E74B3EDD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435EDE-7271-8B34-4714-E81135411EA1}"/>
              </a:ext>
            </a:extLst>
          </p:cNvPr>
          <p:cNvSpPr txBox="1"/>
          <p:nvPr/>
        </p:nvSpPr>
        <p:spPr>
          <a:xfrm>
            <a:off x="329317" y="5660539"/>
            <a:ext cx="87824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1. Yn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gyntaf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, </a:t>
            </a:r>
            <a:r>
              <a:rPr lang="en-GB" sz="3600" dirty="0" err="1">
                <a:latin typeface="Comic Sans MS" panose="030F0902030302020204" pitchFamily="66" charset="0"/>
                <a:ea typeface="Times New Roman" panose="02020603050405020304" pitchFamily="18" charset="0"/>
              </a:rPr>
              <a:t>e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istedd</a:t>
            </a:r>
            <a:r>
              <a:rPr lang="en-GB" sz="3600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wch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wrth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 y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bwrdd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yn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llonydd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.</a:t>
            </a:r>
            <a:endParaRPr lang="en-GB" sz="3200" dirty="0">
              <a:effectLst/>
              <a:latin typeface="Comic Sans MS" panose="030F0902030302020204" pitchFamily="66" charset="0"/>
              <a:ea typeface="Times New Roman" panose="02020603050405020304" pitchFamily="18" charset="0"/>
            </a:endParaRPr>
          </a:p>
        </p:txBody>
      </p:sp>
      <p:pic>
        <p:nvPicPr>
          <p:cNvPr id="2050" name="Picture 2" descr="Cartoon People at a Table Clip Art Image - ClipSafari">
            <a:extLst>
              <a:ext uri="{FF2B5EF4-FFF2-40B4-BE49-F238E27FC236}">
                <a16:creationId xmlns:a16="http://schemas.microsoft.com/office/drawing/2014/main" id="{89C9889B-43AB-02CA-A5EA-EF14B8FC5D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945" y="1438935"/>
            <a:ext cx="4658519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E1B3D5-8BC6-A3DB-4A39-E42954E052AA}"/>
              </a:ext>
            </a:extLst>
          </p:cNvPr>
          <p:cNvSpPr txBox="1"/>
          <p:nvPr/>
        </p:nvSpPr>
        <p:spPr>
          <a:xfrm>
            <a:off x="0" y="276999"/>
            <a:ext cx="860942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dirty="0" err="1">
                <a:latin typeface="Comic Sans MS" panose="030F0902030302020204" pitchFamily="66" charset="0"/>
              </a:rPr>
              <a:t>Dyma’r</a:t>
            </a:r>
            <a:r>
              <a:rPr lang="en-GB" sz="4400" dirty="0">
                <a:latin typeface="Comic Sans MS" panose="030F0902030302020204" pitchFamily="66" charset="0"/>
              </a:rPr>
              <a:t> </a:t>
            </a:r>
            <a:r>
              <a:rPr lang="en-GB" sz="4400" dirty="0" err="1">
                <a:latin typeface="Comic Sans MS" panose="030F0902030302020204" pitchFamily="66" charset="0"/>
              </a:rPr>
              <a:t>Cyfarwyddiadau</a:t>
            </a:r>
            <a:r>
              <a:rPr lang="en-GB" sz="4400" dirty="0">
                <a:latin typeface="Comic Sans MS" panose="030F0902030302020204" pitchFamily="66" charset="0"/>
              </a:rPr>
              <a:t>, </a:t>
            </a:r>
            <a:r>
              <a:rPr lang="en-GB" sz="4400" dirty="0" err="1">
                <a:latin typeface="Comic Sans MS" panose="030F0902030302020204" pitchFamily="66" charset="0"/>
              </a:rPr>
              <a:t>bawb</a:t>
            </a:r>
            <a:r>
              <a:rPr lang="en-GB" sz="4400" dirty="0">
                <a:latin typeface="Comic Sans MS" panose="030F0902030302020204" pitchFamily="66" charset="0"/>
              </a:rPr>
              <a:t>.</a:t>
            </a:r>
            <a:r>
              <a:rPr lang="en-GB" sz="1600" dirty="0">
                <a:latin typeface="Comic Sans MS" panose="030F09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77467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A5B615-8582-A6F1-C433-99038A1447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167D5C0-AEA6-71DB-8E3E-2EE4BD004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7D3AD78E-0487-973E-7EE6-829B48C32B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0CC9B7-1E70-87BF-576B-02A5AD8C69E1}"/>
              </a:ext>
            </a:extLst>
          </p:cNvPr>
          <p:cNvSpPr txBox="1"/>
          <p:nvPr/>
        </p:nvSpPr>
        <p:spPr>
          <a:xfrm>
            <a:off x="789709" y="5660539"/>
            <a:ext cx="8322057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2.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Nesaf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,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g</a:t>
            </a:r>
            <a:r>
              <a:rPr lang="en-GB" sz="3600" dirty="0" err="1">
                <a:latin typeface="Comic Sans MS" panose="030F0902030302020204" pitchFamily="66" charset="0"/>
              </a:rPr>
              <a:t>wrande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yn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ofalus</a:t>
            </a:r>
            <a:r>
              <a:rPr lang="en-GB" dirty="0"/>
              <a:t>.</a:t>
            </a:r>
          </a:p>
          <a:p>
            <a:pPr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100" name="Picture 4" descr="Ear Clipart - Listening Ears Clip Art - Free Transparent PNG Clipart Images  Download. ClipartMax.com | Clip">
            <a:extLst>
              <a:ext uri="{FF2B5EF4-FFF2-40B4-BE49-F238E27FC236}">
                <a16:creationId xmlns:a16="http://schemas.microsoft.com/office/drawing/2014/main" id="{943023B2-0296-D27C-892D-D0CB7F5BFE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370" y="615298"/>
            <a:ext cx="5122321" cy="5045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2344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415407-5376-A3A8-AE9A-399BE2ABF1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A7EF8EE-4BCF-A383-03C6-6AE150A4A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38292AE2-FB4D-D41D-1624-281D22C2F5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05654C-4179-922A-4AAB-E3C4D15F940D}"/>
              </a:ext>
            </a:extLst>
          </p:cNvPr>
          <p:cNvSpPr txBox="1"/>
          <p:nvPr/>
        </p:nvSpPr>
        <p:spPr>
          <a:xfrm>
            <a:off x="789709" y="5660539"/>
            <a:ext cx="8322057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3.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De</a:t>
            </a:r>
            <a:r>
              <a:rPr lang="en-GB" sz="3600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wch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 o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hyd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i</a:t>
            </a:r>
            <a:r>
              <a:rPr lang="en-GB" sz="3600" dirty="0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Comic Sans MS" panose="030F0902030302020204" pitchFamily="66" charset="0"/>
                <a:ea typeface="Times New Roman" panose="02020603050405020304" pitchFamily="18" charset="0"/>
              </a:rPr>
              <a:t>bartner</a:t>
            </a:r>
            <a:r>
              <a:rPr lang="en-GB" dirty="0">
                <a:latin typeface="Comic Sans MS" panose="030F0902030302020204" pitchFamily="66" charset="0"/>
              </a:rPr>
              <a:t>.</a:t>
            </a:r>
          </a:p>
          <a:p>
            <a:pPr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078" name="Picture 6" descr="Working With A Partner Clipart Clipart Black And White - Ice Breaker Clip  Art, HD Png Download - vhv">
            <a:extLst>
              <a:ext uri="{FF2B5EF4-FFF2-40B4-BE49-F238E27FC236}">
                <a16:creationId xmlns:a16="http://schemas.microsoft.com/office/drawing/2014/main" id="{00703895-7BC6-AF58-47B8-27DD69098F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2380"/>
          <a:stretch>
            <a:fillRect/>
          </a:stretch>
        </p:blipFill>
        <p:spPr bwMode="auto">
          <a:xfrm>
            <a:off x="223400" y="-628075"/>
            <a:ext cx="3843650" cy="5752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Working With A Partner Clipart Clipart Black And White - Ice Breaker Clip  Art, HD Png Download - vhv">
            <a:extLst>
              <a:ext uri="{FF2B5EF4-FFF2-40B4-BE49-F238E27FC236}">
                <a16:creationId xmlns:a16="http://schemas.microsoft.com/office/drawing/2014/main" id="{FCD243DA-FC0F-1353-3756-3434D33988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2380"/>
          <a:stretch>
            <a:fillRect/>
          </a:stretch>
        </p:blipFill>
        <p:spPr bwMode="auto">
          <a:xfrm flipH="1">
            <a:off x="4529826" y="-598725"/>
            <a:ext cx="45819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77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E25041-27B1-83A7-AB3D-1EF5D7670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A57426D-6A5C-6767-6EF5-D11D03319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77D483FF-E193-7E70-F179-18B4FBD37F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E08665-2F9A-CD80-5DF4-0F07AAE2DD35}"/>
              </a:ext>
            </a:extLst>
          </p:cNvPr>
          <p:cNvSpPr txBox="1"/>
          <p:nvPr/>
        </p:nvSpPr>
        <p:spPr>
          <a:xfrm>
            <a:off x="329316" y="5009375"/>
            <a:ext cx="87824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4. </a:t>
            </a:r>
            <a:r>
              <a:rPr lang="en-GB" sz="3600" dirty="0" err="1">
                <a:latin typeface="Comic Sans MS" panose="030F0902030302020204" pitchFamily="66" charset="0"/>
              </a:rPr>
              <a:t>Dewis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un </a:t>
            </a:r>
            <a:r>
              <a:rPr lang="en-GB" sz="3600" dirty="0" err="1">
                <a:latin typeface="Comic Sans MS" panose="030F0902030302020204" pitchFamily="66" charset="0"/>
              </a:rPr>
              <a:t>cownter</a:t>
            </a:r>
            <a:r>
              <a:rPr lang="en-GB" sz="3600" dirty="0">
                <a:latin typeface="Comic Sans MS" panose="030F0902030302020204" pitchFamily="66" charset="0"/>
              </a:rPr>
              <a:t>.</a:t>
            </a:r>
          </a:p>
          <a:p>
            <a:endParaRPr lang="en-GB" sz="3600" dirty="0"/>
          </a:p>
        </p:txBody>
      </p:sp>
      <p:pic>
        <p:nvPicPr>
          <p:cNvPr id="3" name="Picture 6" descr="Transparent Color Counting Chips - 250 Pieces, Ages 5+ Math Counters for  Kids, Counting Chips">
            <a:extLst>
              <a:ext uri="{FF2B5EF4-FFF2-40B4-BE49-F238E27FC236}">
                <a16:creationId xmlns:a16="http://schemas.microsoft.com/office/drawing/2014/main" id="{CFA0CC67-B88A-C50B-232A-F9B11C6E8E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344" y="2893127"/>
            <a:ext cx="3237003" cy="1872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Free Vectors | pinching hand">
            <a:extLst>
              <a:ext uri="{FF2B5EF4-FFF2-40B4-BE49-F238E27FC236}">
                <a16:creationId xmlns:a16="http://schemas.microsoft.com/office/drawing/2014/main" id="{CB05F04B-FB74-7C64-DB06-4A33B7A2E4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99473">
            <a:off x="283845" y="22129"/>
            <a:ext cx="4746647" cy="3562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680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FBDAC7-3694-A69F-7B5B-B13154007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8B8EB83-6335-A1C7-F58C-866F2B4C8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8F9A42A4-710E-27AA-9279-7563C911B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7DAD18-07E3-AEC7-E21B-747E250631E7}"/>
              </a:ext>
            </a:extLst>
          </p:cNvPr>
          <p:cNvSpPr txBox="1"/>
          <p:nvPr/>
        </p:nvSpPr>
        <p:spPr>
          <a:xfrm>
            <a:off x="329316" y="5009375"/>
            <a:ext cx="87824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5</a:t>
            </a:r>
            <a:r>
              <a:rPr lang="en-GB" sz="3600" dirty="0">
                <a:latin typeface="Calibri" panose="020F0502020204030204" pitchFamily="34" charset="0"/>
              </a:rPr>
              <a:t>. </a:t>
            </a:r>
            <a:r>
              <a:rPr lang="en-GB" sz="3600" dirty="0">
                <a:latin typeface="Comic Sans MS" panose="030F0902030302020204" pitchFamily="66" charset="0"/>
              </a:rPr>
              <a:t>Ro</a:t>
            </a:r>
            <a:r>
              <a:rPr lang="en-GB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y </a:t>
            </a:r>
            <a:r>
              <a:rPr lang="en-GB" sz="3600" dirty="0" err="1">
                <a:latin typeface="Comic Sans MS" panose="030F0902030302020204" pitchFamily="66" charset="0"/>
              </a:rPr>
              <a:t>cownter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ar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sgwâr</a:t>
            </a:r>
            <a:r>
              <a:rPr lang="en-GB" sz="3600" dirty="0">
                <a:latin typeface="Comic Sans MS" panose="030F0902030302020204" pitchFamily="66" charset="0"/>
              </a:rPr>
              <a:t> un</a:t>
            </a:r>
            <a:r>
              <a:rPr lang="en-GB" sz="3600" dirty="0">
                <a:latin typeface="Calibri" panose="020F0502020204030204" pitchFamily="34" charset="0"/>
              </a:rPr>
              <a:t>.</a:t>
            </a:r>
            <a:endParaRPr lang="en-GB" sz="3600" dirty="0"/>
          </a:p>
          <a:p>
            <a:endParaRPr lang="en-GB" sz="3600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78CCCA9-B418-CDD7-BEE9-4B2103E03ED8}"/>
              </a:ext>
            </a:extLst>
          </p:cNvPr>
          <p:cNvCxnSpPr>
            <a:cxnSpLocks/>
          </p:cNvCxnSpPr>
          <p:nvPr/>
        </p:nvCxnSpPr>
        <p:spPr>
          <a:xfrm flipV="1">
            <a:off x="1783886" y="4456191"/>
            <a:ext cx="956493" cy="708398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" name="Picture 7" descr="A game with snakes and ladders&#10;&#10;AI-generated content may be incorrect.">
            <a:extLst>
              <a:ext uri="{FF2B5EF4-FFF2-40B4-BE49-F238E27FC236}">
                <a16:creationId xmlns:a16="http://schemas.microsoft.com/office/drawing/2014/main" id="{5D3BCB9A-8DC4-4190-3D2E-00BEBFA51E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878" y="513065"/>
            <a:ext cx="5784167" cy="433812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B17F2DB5-4BF7-B236-33E4-497108442352}"/>
              </a:ext>
            </a:extLst>
          </p:cNvPr>
          <p:cNvSpPr/>
          <p:nvPr/>
        </p:nvSpPr>
        <p:spPr>
          <a:xfrm>
            <a:off x="2774881" y="4049121"/>
            <a:ext cx="410547" cy="44787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793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5735D3-9E7F-3A95-5147-7EF6EB68D6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2F63A52-DA9E-7C63-F942-3FE4AA881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FEE055AD-A40D-CE6C-E621-600344F033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F70511-A4B7-5224-B315-7230D2E4A27B}"/>
              </a:ext>
            </a:extLst>
          </p:cNvPr>
          <p:cNvSpPr txBox="1"/>
          <p:nvPr/>
        </p:nvSpPr>
        <p:spPr>
          <a:xfrm>
            <a:off x="329316" y="5657671"/>
            <a:ext cx="87824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6. </a:t>
            </a:r>
            <a:r>
              <a:rPr lang="en-GB" sz="3600" dirty="0" err="1">
                <a:latin typeface="Comic Sans MS" panose="030F0902030302020204" pitchFamily="66" charset="0"/>
              </a:rPr>
              <a:t>Rho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dis </a:t>
            </a:r>
            <a:r>
              <a:rPr lang="en-GB" sz="3600" dirty="0" err="1">
                <a:latin typeface="Comic Sans MS" panose="030F0902030302020204" pitchFamily="66" charset="0"/>
              </a:rPr>
              <a:t>yn</a:t>
            </a:r>
            <a:r>
              <a:rPr lang="en-GB" sz="3600" dirty="0">
                <a:latin typeface="Comic Sans MS" panose="030F0902030302020204" pitchFamily="66" charset="0"/>
              </a:rPr>
              <a:t> y </a:t>
            </a:r>
            <a:r>
              <a:rPr lang="en-GB" sz="3600" dirty="0" err="1">
                <a:latin typeface="Comic Sans MS" panose="030F0902030302020204" pitchFamily="66" charset="0"/>
              </a:rPr>
              <a:t>cwpan</a:t>
            </a:r>
            <a:endParaRPr lang="en-GB" sz="3600" dirty="0">
              <a:latin typeface="Comic Sans MS" panose="030F0902030302020204" pitchFamily="66" charset="0"/>
            </a:endParaRPr>
          </a:p>
          <a:p>
            <a:endParaRPr lang="en-GB" sz="3600" dirty="0"/>
          </a:p>
        </p:txBody>
      </p:sp>
      <p:pic>
        <p:nvPicPr>
          <p:cNvPr id="8194" name="Picture 2" descr="Transparent Cup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F8D857E7-0854-E0BF-4682-FEBFF815E6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255" y="1085671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TYI 30: Expected number of Dice throws | Combinatorics and more">
            <a:extLst>
              <a:ext uri="{FF2B5EF4-FFF2-40B4-BE49-F238E27FC236}">
                <a16:creationId xmlns:a16="http://schemas.microsoft.com/office/drawing/2014/main" id="{CCF7B590-4ED7-2E5B-0C75-A010EB9BF0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218" y="3050274"/>
            <a:ext cx="1136073" cy="1095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1508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9984C70-2A5C-687C-3C43-B46DBF4D2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E50D88A-D891-3A63-D2A1-6A131D033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D3933334-163B-0A7C-11B6-659BBB3B60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2769B7-E089-50B8-8EAB-897C4CEF430E}"/>
              </a:ext>
            </a:extLst>
          </p:cNvPr>
          <p:cNvSpPr txBox="1"/>
          <p:nvPr/>
        </p:nvSpPr>
        <p:spPr>
          <a:xfrm>
            <a:off x="329316" y="5574544"/>
            <a:ext cx="878245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7. </a:t>
            </a:r>
            <a:r>
              <a:rPr lang="en-GB" sz="3600" dirty="0" err="1">
                <a:latin typeface="Comic Sans MS" panose="030F0902030302020204" pitchFamily="66" charset="0"/>
              </a:rPr>
              <a:t>Tafl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y dis</a:t>
            </a:r>
            <a:r>
              <a:rPr lang="en-GB" dirty="0">
                <a:latin typeface="Comic Sans MS" panose="030F0902030302020204" pitchFamily="66" charset="0"/>
              </a:rPr>
              <a:t>. </a:t>
            </a:r>
          </a:p>
          <a:p>
            <a:endParaRPr lang="en-GB" sz="3600" dirty="0"/>
          </a:p>
          <a:p>
            <a:endParaRPr lang="en-GB" sz="3600" dirty="0"/>
          </a:p>
        </p:txBody>
      </p:sp>
      <p:pic>
        <p:nvPicPr>
          <p:cNvPr id="3" name="Picture 2" descr="Transparent Cup PNG, Vector, PSD, and Clipart With Transparent Background  for Free Download | Pngtree">
            <a:extLst>
              <a:ext uri="{FF2B5EF4-FFF2-40B4-BE49-F238E27FC236}">
                <a16:creationId xmlns:a16="http://schemas.microsoft.com/office/drawing/2014/main" id="{BC12287D-99C2-73FB-4FA0-269466CACB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04331">
            <a:off x="456802" y="104062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YI 30: Expected number of Dice throws | Combinatorics and more">
            <a:extLst>
              <a:ext uri="{FF2B5EF4-FFF2-40B4-BE49-F238E27FC236}">
                <a16:creationId xmlns:a16="http://schemas.microsoft.com/office/drawing/2014/main" id="{931E5568-9574-CEFD-40D8-6EF539473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929" y="3931291"/>
            <a:ext cx="1136073" cy="1095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61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046112-6FBD-F6AA-8576-C306486E13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6FCC8E4-3B09-6569-036A-39E621E7A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0D893AD6-C3B7-F8DE-CB18-11A24CE91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647670-C992-302C-8086-B20E954B3C82}"/>
              </a:ext>
            </a:extLst>
          </p:cNvPr>
          <p:cNvSpPr txBox="1"/>
          <p:nvPr/>
        </p:nvSpPr>
        <p:spPr>
          <a:xfrm>
            <a:off x="329316" y="5574544"/>
            <a:ext cx="878245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8. </a:t>
            </a:r>
            <a:r>
              <a:rPr lang="en-GB" sz="3600" dirty="0" err="1">
                <a:latin typeface="Comic Sans MS" panose="030F0902030302020204" pitchFamily="66" charset="0"/>
              </a:rPr>
              <a:t>Cyfr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y </a:t>
            </a:r>
            <a:r>
              <a:rPr lang="en-GB" sz="3600" dirty="0" err="1">
                <a:latin typeface="Comic Sans MS" panose="030F0902030302020204" pitchFamily="66" charset="0"/>
              </a:rPr>
              <a:t>smotiau</a:t>
            </a:r>
            <a:r>
              <a:rPr lang="en-GB" sz="3600" dirty="0">
                <a:latin typeface="Comic Sans MS" panose="030F0902030302020204" pitchFamily="66" charset="0"/>
              </a:rPr>
              <a:t>.</a:t>
            </a:r>
          </a:p>
          <a:p>
            <a:endParaRPr lang="en-GB" sz="3600" dirty="0"/>
          </a:p>
          <a:p>
            <a:endParaRPr lang="en-GB" sz="3600" dirty="0"/>
          </a:p>
        </p:txBody>
      </p:sp>
      <p:pic>
        <p:nvPicPr>
          <p:cNvPr id="3" name="Picture 2" descr="TYI 30: Expected number of Dice throws | Combinatorics and more">
            <a:extLst>
              <a:ext uri="{FF2B5EF4-FFF2-40B4-BE49-F238E27FC236}">
                <a16:creationId xmlns:a16="http://schemas.microsoft.com/office/drawing/2014/main" id="{E911EF70-83DE-8E67-6C6B-8AF58BF158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684" y="1326390"/>
            <a:ext cx="3327528" cy="320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0B4CE0-0BC2-6247-3F91-A7AD76BA54C4}"/>
              </a:ext>
            </a:extLst>
          </p:cNvPr>
          <p:cNvSpPr txBox="1"/>
          <p:nvPr/>
        </p:nvSpPr>
        <p:spPr>
          <a:xfrm>
            <a:off x="2374685" y="4331281"/>
            <a:ext cx="87824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"un, </a:t>
            </a:r>
            <a:r>
              <a:rPr lang="en-GB" sz="2400" dirty="0" err="1">
                <a:solidFill>
                  <a:schemeClr val="bg1"/>
                </a:solidFill>
              </a:rPr>
              <a:t>dau</a:t>
            </a:r>
            <a:r>
              <a:rPr lang="en-GB" sz="2400" dirty="0">
                <a:solidFill>
                  <a:schemeClr val="bg1"/>
                </a:solidFill>
              </a:rPr>
              <a:t>, tri, </a:t>
            </a:r>
            <a:r>
              <a:rPr lang="en-GB" sz="2400" dirty="0" err="1">
                <a:solidFill>
                  <a:schemeClr val="bg1"/>
                </a:solidFill>
              </a:rPr>
              <a:t>pedwar</a:t>
            </a:r>
            <a:r>
              <a:rPr lang="en-GB" sz="2400" dirty="0">
                <a:solidFill>
                  <a:schemeClr val="bg1"/>
                </a:solidFill>
              </a:rPr>
              <a:t>.”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494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B250A5-C629-C7FD-F934-A8CE28810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00FD65F-AEB2-9579-058C-1FB584FD0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4B9B00AC-D709-4105-ABE6-79E19A00CD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game with snakes and ladders&#10;&#10;AI-generated content may be incorrect.">
            <a:extLst>
              <a:ext uri="{FF2B5EF4-FFF2-40B4-BE49-F238E27FC236}">
                <a16:creationId xmlns:a16="http://schemas.microsoft.com/office/drawing/2014/main" id="{6141F55F-D217-906A-D180-CA06E7FBEF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457" y="535492"/>
            <a:ext cx="5784167" cy="43381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699EA2-1742-6F6C-374D-C20FF474E88E}"/>
              </a:ext>
            </a:extLst>
          </p:cNvPr>
          <p:cNvSpPr txBox="1"/>
          <p:nvPr/>
        </p:nvSpPr>
        <p:spPr>
          <a:xfrm>
            <a:off x="329316" y="5283599"/>
            <a:ext cx="878245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9. </a:t>
            </a:r>
            <a:r>
              <a:rPr lang="en-GB" sz="3600" dirty="0" err="1">
                <a:latin typeface="Comic Sans MS" panose="030F0902030302020204" pitchFamily="66" charset="0"/>
              </a:rPr>
              <a:t>Symud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ymlaen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ar</a:t>
            </a:r>
            <a:r>
              <a:rPr lang="en-GB" sz="3600" dirty="0">
                <a:latin typeface="Comic Sans MS" panose="030F0902030302020204" pitchFamily="66" charset="0"/>
              </a:rPr>
              <a:t> draws y </a:t>
            </a:r>
            <a:r>
              <a:rPr lang="en-GB" sz="3600" dirty="0" err="1">
                <a:latin typeface="Comic Sans MS" panose="030F0902030302020204" pitchFamily="66" charset="0"/>
              </a:rPr>
              <a:t>bwrdd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yn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ofalus</a:t>
            </a:r>
            <a:r>
              <a:rPr lang="en-GB" sz="3600" dirty="0">
                <a:latin typeface="Comic Sans MS" panose="030F0902030302020204" pitchFamily="66" charset="0"/>
              </a:rPr>
              <a:t>.</a:t>
            </a:r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E17069C-3E06-3F46-9873-9B05E73581C7}"/>
              </a:ext>
            </a:extLst>
          </p:cNvPr>
          <p:cNvSpPr/>
          <p:nvPr/>
        </p:nvSpPr>
        <p:spPr>
          <a:xfrm>
            <a:off x="5551878" y="3771743"/>
            <a:ext cx="410547" cy="44787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3F2C2BF-3284-1C8B-E768-83F632B08457}"/>
              </a:ext>
            </a:extLst>
          </p:cNvPr>
          <p:cNvCxnSpPr>
            <a:cxnSpLocks/>
          </p:cNvCxnSpPr>
          <p:nvPr/>
        </p:nvCxnSpPr>
        <p:spPr>
          <a:xfrm>
            <a:off x="2913625" y="5054477"/>
            <a:ext cx="2497824" cy="0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12186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AEB2CF-C891-429D-7D4B-F11607D75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6FCAC66-44F2-7048-E7F9-C114438E9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76B741B1-23F7-DE07-19DB-C29107F200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126CAA-4FC1-8927-4643-6AB3BFE08BB2}"/>
              </a:ext>
            </a:extLst>
          </p:cNvPr>
          <p:cNvSpPr txBox="1"/>
          <p:nvPr/>
        </p:nvSpPr>
        <p:spPr>
          <a:xfrm>
            <a:off x="329316" y="5283599"/>
            <a:ext cx="878245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10. Gofynn</a:t>
            </a:r>
            <a:r>
              <a:rPr lang="en-GB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eich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phartner</a:t>
            </a:r>
            <a:r>
              <a:rPr lang="en-GB" sz="3600" dirty="0">
                <a:latin typeface="Comic Sans MS" panose="030F0902030302020204" pitchFamily="66" charset="0"/>
              </a:rPr>
              <a:t> y </a:t>
            </a:r>
            <a:r>
              <a:rPr lang="en-GB" sz="3600" dirty="0" err="1">
                <a:latin typeface="Comic Sans MS" panose="030F0902030302020204" pitchFamily="66" charset="0"/>
              </a:rPr>
              <a:t>gwestiwn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ar</a:t>
            </a:r>
            <a:r>
              <a:rPr lang="en-GB" sz="3600" dirty="0">
                <a:latin typeface="Comic Sans MS" panose="030F0902030302020204" pitchFamily="66" charset="0"/>
              </a:rPr>
              <a:t> y </a:t>
            </a:r>
            <a:r>
              <a:rPr lang="en-GB" sz="3600" dirty="0" err="1">
                <a:latin typeface="Comic Sans MS" panose="030F0902030302020204" pitchFamily="66" charset="0"/>
              </a:rPr>
              <a:t>sgwar</a:t>
            </a:r>
            <a:r>
              <a:rPr lang="en-GB" sz="3600" dirty="0">
                <a:latin typeface="Comic Sans MS" panose="030F0902030302020204" pitchFamily="66" charset="0"/>
              </a:rPr>
              <a:t>.</a:t>
            </a:r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</p:txBody>
      </p:sp>
      <p:pic>
        <p:nvPicPr>
          <p:cNvPr id="4098" name="Picture 2" descr="Business Partner Agreement Vector Icon">
            <a:extLst>
              <a:ext uri="{FF2B5EF4-FFF2-40B4-BE49-F238E27FC236}">
                <a16:creationId xmlns:a16="http://schemas.microsoft.com/office/drawing/2014/main" id="{C9B784EB-799C-DFA3-378C-5003DC421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735" y="1275611"/>
            <a:ext cx="5221177" cy="3474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91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FDC273-A30F-AAB2-6339-BFD4DFBA90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5139103-1EF6-3F52-D8F7-7EC8AA3FE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0CF1E44F-0A29-B177-CB43-DC8DE1958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1B99DB-C44D-6EEE-F095-27C7214771BD}"/>
              </a:ext>
            </a:extLst>
          </p:cNvPr>
          <p:cNvSpPr txBox="1"/>
          <p:nvPr/>
        </p:nvSpPr>
        <p:spPr>
          <a:xfrm>
            <a:off x="329316" y="5283599"/>
            <a:ext cx="878245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11. </a:t>
            </a:r>
            <a:r>
              <a:rPr lang="en-GB" sz="3600" dirty="0" err="1">
                <a:latin typeface="Comic Sans MS" panose="030F0902030302020204" pitchFamily="66" charset="0"/>
              </a:rPr>
              <a:t>Rho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GB" sz="3600" dirty="0">
                <a:latin typeface="Comic Sans MS" panose="030F0902030302020204" pitchFamily="66" charset="0"/>
              </a:rPr>
              <a:t>y dis </a:t>
            </a:r>
            <a:r>
              <a:rPr lang="en-GB" sz="3600" dirty="0" err="1">
                <a:latin typeface="Comic Sans MS" panose="030F0902030302020204" pitchFamily="66" charset="0"/>
              </a:rPr>
              <a:t>i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eich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phartner</a:t>
            </a:r>
            <a:r>
              <a:rPr lang="en-GB" sz="3600" dirty="0">
                <a:latin typeface="Comic Sans MS" panose="030F0902030302020204" pitchFamily="66" charset="0"/>
              </a:rPr>
              <a:t>.</a:t>
            </a:r>
          </a:p>
          <a:p>
            <a:endParaRPr lang="en-GB" sz="3600" dirty="0">
              <a:latin typeface="Comic Sans MS" panose="030F0902030302020204" pitchFamily="66" charset="0"/>
            </a:endParaRPr>
          </a:p>
          <a:p>
            <a:endParaRPr lang="en-GB" sz="3600" dirty="0">
              <a:latin typeface="Comic Sans MS" panose="030F0902030302020204" pitchFamily="66" charset="0"/>
            </a:endParaRPr>
          </a:p>
        </p:txBody>
      </p:sp>
      <p:pic>
        <p:nvPicPr>
          <p:cNvPr id="6" name="Picture 5" descr="TYI 30: Expected number of Dice throws | Combinatorics and more">
            <a:extLst>
              <a:ext uri="{FF2B5EF4-FFF2-40B4-BE49-F238E27FC236}">
                <a16:creationId xmlns:a16="http://schemas.microsoft.com/office/drawing/2014/main" id="{6DEBB5D7-C7D1-35B9-6EEE-84CCB9749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463" y="1786270"/>
            <a:ext cx="3360539" cy="324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448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6AB57E-A57F-8AEA-E595-5BBF96276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007009C-37C7-9169-9B72-B73C55E97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292682F4-92DA-3053-624C-1B762EE36E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573C22A-FC33-AB03-BF1A-0B6070F03A0F}"/>
              </a:ext>
            </a:extLst>
          </p:cNvPr>
          <p:cNvSpPr txBox="1"/>
          <p:nvPr/>
        </p:nvSpPr>
        <p:spPr>
          <a:xfrm>
            <a:off x="190770" y="5149830"/>
            <a:ext cx="878245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12. Dyma </a:t>
            </a:r>
            <a:r>
              <a:rPr lang="en-GB" sz="3600" dirty="0" err="1">
                <a:latin typeface="Comic Sans MS" panose="030F0902030302020204" pitchFamily="66" charset="0"/>
              </a:rPr>
              <a:t>neidr</a:t>
            </a:r>
            <a:r>
              <a:rPr lang="en-GB" sz="3600" dirty="0">
                <a:latin typeface="Comic Sans MS" panose="030F0902030302020204" pitchFamily="66" charset="0"/>
              </a:rPr>
              <a:t>. </a:t>
            </a:r>
            <a:r>
              <a:rPr lang="en-GB" sz="3600" dirty="0" err="1">
                <a:latin typeface="Comic Sans MS" panose="030F0902030302020204" pitchFamily="66" charset="0"/>
              </a:rPr>
              <a:t>Symud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i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lawr</a:t>
            </a:r>
            <a:r>
              <a:rPr lang="en-GB" sz="3600" dirty="0"/>
              <a:t>.</a:t>
            </a:r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</p:txBody>
      </p:sp>
      <p:pic>
        <p:nvPicPr>
          <p:cNvPr id="8" name="Picture 7" descr="A game with snakes and ladders&#10;&#10;AI-generated content may be incorrect.">
            <a:extLst>
              <a:ext uri="{FF2B5EF4-FFF2-40B4-BE49-F238E27FC236}">
                <a16:creationId xmlns:a16="http://schemas.microsoft.com/office/drawing/2014/main" id="{EA5F3104-C9CC-FEC9-31CE-EB1DDC44E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2477" y="526280"/>
            <a:ext cx="5784167" cy="4338125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9C4A072-E089-3220-35BA-B7E9F030A158}"/>
              </a:ext>
            </a:extLst>
          </p:cNvPr>
          <p:cNvCxnSpPr>
            <a:cxnSpLocks/>
          </p:cNvCxnSpPr>
          <p:nvPr/>
        </p:nvCxnSpPr>
        <p:spPr>
          <a:xfrm flipH="1">
            <a:off x="3460652" y="902957"/>
            <a:ext cx="1755195" cy="1530754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Oval 4">
            <a:extLst>
              <a:ext uri="{FF2B5EF4-FFF2-40B4-BE49-F238E27FC236}">
                <a16:creationId xmlns:a16="http://schemas.microsoft.com/office/drawing/2014/main" id="{69B35D90-E772-CB95-E536-11AB1EA1129E}"/>
              </a:ext>
            </a:extLst>
          </p:cNvPr>
          <p:cNvSpPr/>
          <p:nvPr/>
        </p:nvSpPr>
        <p:spPr>
          <a:xfrm>
            <a:off x="3648534" y="1444399"/>
            <a:ext cx="410547" cy="44787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0838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249EA7-6457-18FC-0635-01B2C9308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D84A4D4-E9EF-2E4B-C5D7-00CE6C998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79BFD7C3-E26A-28CF-1E58-686C9A29FD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0" y="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2DAE52-ADBB-E25F-F3ED-9AE85684DC72}"/>
              </a:ext>
            </a:extLst>
          </p:cNvPr>
          <p:cNvSpPr txBox="1"/>
          <p:nvPr/>
        </p:nvSpPr>
        <p:spPr>
          <a:xfrm>
            <a:off x="218479" y="5574544"/>
            <a:ext cx="878245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13. Dyma </a:t>
            </a:r>
            <a:r>
              <a:rPr lang="en-GB" sz="3600" dirty="0" err="1">
                <a:latin typeface="Comic Sans MS" panose="030F0902030302020204" pitchFamily="66" charset="0"/>
              </a:rPr>
              <a:t>ysgol</a:t>
            </a:r>
            <a:r>
              <a:rPr lang="en-GB" sz="3600" dirty="0">
                <a:latin typeface="Comic Sans MS" panose="030F0902030302020204" pitchFamily="66" charset="0"/>
              </a:rPr>
              <a:t>. </a:t>
            </a:r>
            <a:r>
              <a:rPr lang="en-GB" sz="3600" dirty="0" err="1">
                <a:latin typeface="Comic Sans MS" panose="030F0902030302020204" pitchFamily="66" charset="0"/>
              </a:rPr>
              <a:t>Symud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i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fyny</a:t>
            </a:r>
            <a:r>
              <a:rPr lang="en-GB" sz="3600" dirty="0">
                <a:latin typeface="Comic Sans MS" panose="030F0902030302020204" pitchFamily="66" charset="0"/>
              </a:rPr>
              <a:t>. </a:t>
            </a:r>
          </a:p>
          <a:p>
            <a:endParaRPr lang="en-GB" sz="3600" dirty="0">
              <a:latin typeface="Comic Sans MS" panose="030F0902030302020204" pitchFamily="66" charset="0"/>
            </a:endParaRPr>
          </a:p>
          <a:p>
            <a:endParaRPr lang="en-GB" sz="3600" dirty="0">
              <a:latin typeface="Comic Sans MS" panose="030F0902030302020204" pitchFamily="66" charset="0"/>
            </a:endParaRPr>
          </a:p>
          <a:p>
            <a:endParaRPr lang="en-GB" sz="3600" dirty="0">
              <a:latin typeface="Comic Sans MS" panose="030F0902030302020204" pitchFamily="66" charset="0"/>
            </a:endParaRPr>
          </a:p>
          <a:p>
            <a:endParaRPr lang="en-GB" sz="3600" dirty="0">
              <a:latin typeface="Comic Sans MS" panose="030F0902030302020204" pitchFamily="66" charset="0"/>
            </a:endParaRPr>
          </a:p>
        </p:txBody>
      </p:sp>
      <p:pic>
        <p:nvPicPr>
          <p:cNvPr id="8" name="Picture 7" descr="A game with snakes and ladders&#10;&#10;AI-generated content may be incorrect.">
            <a:extLst>
              <a:ext uri="{FF2B5EF4-FFF2-40B4-BE49-F238E27FC236}">
                <a16:creationId xmlns:a16="http://schemas.microsoft.com/office/drawing/2014/main" id="{8AFDFA76-9D5D-6118-FA81-4D6F81E4E1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010" y="641067"/>
            <a:ext cx="5784167" cy="433812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F30DCF73-03D1-EAED-60DA-406B7DF3C182}"/>
              </a:ext>
            </a:extLst>
          </p:cNvPr>
          <p:cNvSpPr/>
          <p:nvPr/>
        </p:nvSpPr>
        <p:spPr>
          <a:xfrm>
            <a:off x="6161474" y="2810129"/>
            <a:ext cx="410547" cy="44787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Comic Sans MS" panose="030F0902030302020204" pitchFamily="66" charset="0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DF89DA2-02DC-E4FC-EDC4-4E42A1AB1A94}"/>
              </a:ext>
            </a:extLst>
          </p:cNvPr>
          <p:cNvCxnSpPr>
            <a:cxnSpLocks/>
          </p:cNvCxnSpPr>
          <p:nvPr/>
        </p:nvCxnSpPr>
        <p:spPr>
          <a:xfrm flipH="1" flipV="1">
            <a:off x="6030527" y="3034064"/>
            <a:ext cx="541494" cy="707942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0595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9D5225-84C2-1732-AEF9-E765DE8DB2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382F1A1-E6C3-75FA-6817-AED6BA95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BD480A5D-0066-FC48-3D11-40AD4007F0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0" y="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D0C30E-6AEE-3EBA-2456-0B7323C902DC}"/>
              </a:ext>
            </a:extLst>
          </p:cNvPr>
          <p:cNvSpPr txBox="1"/>
          <p:nvPr/>
        </p:nvSpPr>
        <p:spPr>
          <a:xfrm>
            <a:off x="218479" y="5574544"/>
            <a:ext cx="878245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902030302020204" pitchFamily="66" charset="0"/>
              </a:rPr>
              <a:t>14. </a:t>
            </a:r>
            <a:r>
              <a:rPr lang="en-GB" sz="3600" dirty="0" err="1">
                <a:latin typeface="Comic Sans MS" panose="030F0902030302020204" pitchFamily="66" charset="0"/>
              </a:rPr>
              <a:t>Taclus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. </a:t>
            </a:r>
          </a:p>
          <a:p>
            <a:endParaRPr lang="en-GB" sz="3600" dirty="0">
              <a:latin typeface="Comic Sans MS" panose="030F0902030302020204" pitchFamily="66" charset="0"/>
            </a:endParaRPr>
          </a:p>
          <a:p>
            <a:endParaRPr lang="en-GB" sz="3600" dirty="0">
              <a:latin typeface="Comic Sans MS" panose="030F0902030302020204" pitchFamily="66" charset="0"/>
            </a:endParaRPr>
          </a:p>
          <a:p>
            <a:endParaRPr lang="en-GB" sz="3600" dirty="0">
              <a:latin typeface="Comic Sans MS" panose="030F0902030302020204" pitchFamily="66" charset="0"/>
            </a:endParaRPr>
          </a:p>
          <a:p>
            <a:endParaRPr lang="en-GB" sz="3600" dirty="0">
              <a:latin typeface="Comic Sans MS" panose="030F0902030302020204" pitchFamily="66" charset="0"/>
            </a:endParaRPr>
          </a:p>
        </p:txBody>
      </p:sp>
      <p:pic>
        <p:nvPicPr>
          <p:cNvPr id="9" name="Picture 8" descr="A silhouette of a person holding a pillow&#10;&#10;AI-generated content may be incorrect.">
            <a:extLst>
              <a:ext uri="{FF2B5EF4-FFF2-40B4-BE49-F238E27FC236}">
                <a16:creationId xmlns:a16="http://schemas.microsoft.com/office/drawing/2014/main" id="{12554702-C6FA-D18D-B791-F0913EDFB1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800" y="589518"/>
            <a:ext cx="3403023" cy="460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072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3E4463-04B3-A3F5-5A52-5D7A843D3C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oard Game Background Images – Browse 413,270 Stock Photos ...">
            <a:extLst>
              <a:ext uri="{FF2B5EF4-FFF2-40B4-BE49-F238E27FC236}">
                <a16:creationId xmlns:a16="http://schemas.microsoft.com/office/drawing/2014/main" id="{7A97D691-A869-17CF-37FF-F8356B7F6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0" r="1" b="7832"/>
          <a:stretch>
            <a:fillRect/>
          </a:stretch>
        </p:blipFill>
        <p:spPr bwMode="auto"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D927C8-1F0C-90B3-0720-CE965E28D649}"/>
              </a:ext>
            </a:extLst>
          </p:cNvPr>
          <p:cNvSpPr txBox="1"/>
          <p:nvPr/>
        </p:nvSpPr>
        <p:spPr>
          <a:xfrm>
            <a:off x="329316" y="1359550"/>
            <a:ext cx="8385193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u="sng" dirty="0">
              <a:latin typeface="Comic Sans MS" panose="030F0902030302020204" pitchFamily="66" charset="0"/>
            </a:endParaRPr>
          </a:p>
          <a:p>
            <a:pPr algn="just"/>
            <a:r>
              <a:rPr lang="en-GB" sz="3600" dirty="0" err="1">
                <a:latin typeface="Comic Sans MS" panose="030F0902030302020204" pitchFamily="66" charset="0"/>
              </a:rPr>
              <a:t>Mae’n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amser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gwaith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grŵp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nawr</a:t>
            </a:r>
            <a:r>
              <a:rPr lang="en-GB" sz="3600" dirty="0">
                <a:latin typeface="Comic Sans MS" panose="030F0902030302020204" pitchFamily="66" charset="0"/>
              </a:rPr>
              <a:t>. Cerys, Osian, Siân, Aled a Siôn, </a:t>
            </a:r>
            <a:r>
              <a:rPr lang="en-GB" sz="3600" dirty="0" err="1">
                <a:latin typeface="Comic Sans MS" panose="030F0902030302020204" pitchFamily="66" charset="0"/>
              </a:rPr>
              <a:t>gweithi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mewn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grŵp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gyda</a:t>
            </a:r>
            <a:r>
              <a:rPr lang="en-GB" sz="3600" dirty="0">
                <a:latin typeface="Comic Sans MS" panose="030F0902030302020204" pitchFamily="66" charset="0"/>
              </a:rPr>
              <a:t> Mrs Jones. </a:t>
            </a:r>
            <a:r>
              <a:rPr lang="en-GB" sz="3600" dirty="0" err="1">
                <a:latin typeface="Comic Sans MS" panose="030F0902030302020204" pitchFamily="66" charset="0"/>
              </a:rPr>
              <a:t>Rydw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i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eisiau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i</a:t>
            </a:r>
            <a:r>
              <a:rPr lang="en-GB" sz="3600" dirty="0">
                <a:latin typeface="Comic Sans MS" panose="030F0902030302020204" pitchFamily="66" charset="0"/>
              </a:rPr>
              <a:t> chi </a:t>
            </a:r>
            <a:r>
              <a:rPr lang="en-GB" sz="3600" dirty="0" err="1">
                <a:latin typeface="Comic Sans MS" panose="030F0902030302020204" pitchFamily="66" charset="0"/>
              </a:rPr>
              <a:t>fwynhau'r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gêm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fwrdd</a:t>
            </a:r>
            <a:r>
              <a:rPr lang="en-GB" sz="3600" dirty="0">
                <a:latin typeface="Comic Sans MS" panose="030F0902030302020204" pitchFamily="66" charset="0"/>
              </a:rPr>
              <a:t>. </a:t>
            </a:r>
            <a:r>
              <a:rPr lang="en-GB" sz="3600" dirty="0" err="1">
                <a:latin typeface="Comic Sans MS" panose="030F0902030302020204" pitchFamily="66" charset="0"/>
              </a:rPr>
              <a:t>Gwne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eich</a:t>
            </a:r>
            <a:r>
              <a:rPr lang="en-GB" sz="3600" dirty="0">
                <a:latin typeface="Comic Sans MS" panose="030F0902030302020204" pitchFamily="66" charset="0"/>
              </a:rPr>
              <a:t> </a:t>
            </a:r>
            <a:r>
              <a:rPr lang="en-GB" sz="3600" dirty="0" err="1">
                <a:latin typeface="Comic Sans MS" panose="030F0902030302020204" pitchFamily="66" charset="0"/>
              </a:rPr>
              <a:t>gorau</a:t>
            </a:r>
            <a:r>
              <a:rPr lang="en-GB" sz="3600" dirty="0">
                <a:latin typeface="Comic Sans MS" panose="030F0902030302020204" pitchFamily="66" charset="0"/>
              </a:rPr>
              <a:t>. </a:t>
            </a:r>
            <a:r>
              <a:rPr lang="en-GB" sz="3600" dirty="0" err="1">
                <a:latin typeface="Comic Sans MS" panose="030F0902030302020204" pitchFamily="66" charset="0"/>
              </a:rPr>
              <a:t>E</a:t>
            </a:r>
            <a:r>
              <a:rPr lang="en-GB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3600" dirty="0">
                <a:latin typeface="Comic Sans MS" panose="030F0902030302020204" pitchFamily="66" charset="0"/>
              </a:rPr>
              <a:t>!</a:t>
            </a:r>
          </a:p>
          <a:p>
            <a:pPr algn="just"/>
            <a:endParaRPr lang="en-GB" sz="3600" dirty="0">
              <a:latin typeface="Comic Sans MS" panose="030F0902030302020204" pitchFamily="66" charset="0"/>
            </a:endParaRPr>
          </a:p>
          <a:p>
            <a:pPr algn="just"/>
            <a:endParaRPr lang="en-GB" sz="32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2907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ED6D31D-AB1E-416D-EDFE-A2C386F44507}"/>
              </a:ext>
            </a:extLst>
          </p:cNvPr>
          <p:cNvSpPr txBox="1"/>
          <p:nvPr/>
        </p:nvSpPr>
        <p:spPr>
          <a:xfrm>
            <a:off x="224659" y="167784"/>
            <a:ext cx="111697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u="sng" dirty="0" err="1">
                <a:latin typeface="Comic Sans MS" panose="030F0902030302020204" pitchFamily="66" charset="0"/>
              </a:rPr>
              <a:t>Gorchmynion</a:t>
            </a:r>
            <a:r>
              <a:rPr lang="en-GB" sz="2800" u="sng" dirty="0">
                <a:latin typeface="Comic Sans MS" panose="030F0902030302020204" pitchFamily="66" charset="0"/>
              </a:rPr>
              <a:t> am y </a:t>
            </a:r>
            <a:r>
              <a:rPr lang="cy-GB" sz="2800" u="sng" dirty="0">
                <a:solidFill>
                  <a:srgbClr val="1F1F1F"/>
                </a:solidFill>
                <a:latin typeface="Comic Sans MS" panose="030F0902030302020204" pitchFamily="66" charset="0"/>
              </a:rPr>
              <a:t>Cynorthwydd Dosbarth</a:t>
            </a:r>
            <a:endParaRPr lang="en-GB" sz="2800" u="sng" dirty="0">
              <a:latin typeface="Comic Sans MS" panose="030F09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98BB16-E75E-AE44-EB40-5C1E8A3FF88D}"/>
              </a:ext>
            </a:extLst>
          </p:cNvPr>
          <p:cNvSpPr txBox="1"/>
          <p:nvPr/>
        </p:nvSpPr>
        <p:spPr>
          <a:xfrm>
            <a:off x="675249" y="1214271"/>
            <a:ext cx="1116974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 err="1">
                <a:latin typeface="Comic Sans MS" panose="030F0902030302020204" pitchFamily="66" charset="0"/>
              </a:rPr>
              <a:t>Dweud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wrth</a:t>
            </a:r>
            <a:r>
              <a:rPr lang="en-GB" sz="2400" dirty="0">
                <a:latin typeface="Comic Sans MS" panose="030F0902030302020204" pitchFamily="66" charset="0"/>
              </a:rPr>
              <a:t> y plant “</a:t>
            </a:r>
            <a:r>
              <a:rPr lang="en-GB" sz="2400" dirty="0" err="1">
                <a:latin typeface="Comic Sans MS" panose="030F0902030302020204" pitchFamily="66" charset="0"/>
              </a:rPr>
              <a:t>eistedd</a:t>
            </a:r>
            <a:r>
              <a:rPr lang="en-GB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yn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llonydd</a:t>
            </a:r>
            <a:r>
              <a:rPr lang="en-GB" sz="2400" dirty="0">
                <a:latin typeface="Comic Sans MS" panose="030F0902030302020204" pitchFamily="66" charset="0"/>
              </a:rPr>
              <a:t>. </a:t>
            </a:r>
            <a:r>
              <a:rPr lang="en-GB" sz="2400" dirty="0" err="1">
                <a:latin typeface="Comic Sans MS" panose="030F0902030302020204" pitchFamily="66" charset="0"/>
              </a:rPr>
              <a:t>Edrych</a:t>
            </a:r>
            <a:r>
              <a:rPr lang="en-GB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arnat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ti</a:t>
            </a:r>
            <a:r>
              <a:rPr lang="en-GB" sz="2400" dirty="0">
                <a:latin typeface="Comic Sans MS" panose="030F0902030302020204" pitchFamily="66" charset="0"/>
              </a:rPr>
              <a:t> a </a:t>
            </a:r>
            <a:r>
              <a:rPr lang="en-GB" sz="2400" dirty="0" err="1">
                <a:latin typeface="Comic Sans MS" panose="030F0902030302020204" pitchFamily="66" charset="0"/>
              </a:rPr>
              <a:t>gwrande</a:t>
            </a:r>
            <a:r>
              <a:rPr lang="en-GB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2400" dirty="0">
                <a:latin typeface="Comic Sans MS" panose="030F0902030302020204" pitchFamily="66" charset="0"/>
              </a:rPr>
              <a:t>. </a:t>
            </a:r>
            <a:r>
              <a:rPr lang="en-GB" sz="2400" dirty="0" err="1">
                <a:latin typeface="Comic Sans MS" panose="030F0902030302020204" pitchFamily="66" charset="0"/>
              </a:rPr>
              <a:t>De</a:t>
            </a:r>
            <a:r>
              <a:rPr lang="en-GB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2400" dirty="0">
                <a:latin typeface="Comic Sans MS" panose="030F0902030302020204" pitchFamily="66" charset="0"/>
              </a:rPr>
              <a:t> o </a:t>
            </a:r>
            <a:r>
              <a:rPr lang="en-GB" sz="2400" dirty="0" err="1">
                <a:latin typeface="Comic Sans MS" panose="030F0902030302020204" pitchFamily="66" charset="0"/>
              </a:rPr>
              <a:t>hyd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bartner</a:t>
            </a:r>
            <a:r>
              <a:rPr lang="en-GB" sz="2400" dirty="0">
                <a:latin typeface="Comic Sans MS" panose="030F0902030302020204" pitchFamily="66" charset="0"/>
              </a:rPr>
              <a:t>.” </a:t>
            </a:r>
          </a:p>
          <a:p>
            <a:pPr>
              <a:buNone/>
            </a:pPr>
            <a:r>
              <a:rPr lang="en-GB" sz="2400" dirty="0">
                <a:latin typeface="Comic Sans MS" panose="030F0902030302020204" pitchFamily="66" charset="0"/>
              </a:rPr>
              <a:t>Rh</a:t>
            </a:r>
            <a:r>
              <a:rPr lang="en-GB" sz="2400" dirty="0">
                <a:solidFill>
                  <a:srgbClr val="00B0F0"/>
                </a:solidFill>
                <a:latin typeface="Comic Sans MS" panose="030F0902030302020204" pitchFamily="66" charset="0"/>
              </a:rPr>
              <a:t>o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cownteri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ar</a:t>
            </a:r>
            <a:r>
              <a:rPr lang="en-GB" sz="2400" dirty="0">
                <a:latin typeface="Comic Sans MS" panose="030F0902030302020204" pitchFamily="66" charset="0"/>
              </a:rPr>
              <a:t> y </a:t>
            </a:r>
            <a:r>
              <a:rPr lang="en-GB" sz="2400" dirty="0" err="1">
                <a:latin typeface="Comic Sans MS" panose="030F0902030302020204" pitchFamily="66" charset="0"/>
              </a:rPr>
              <a:t>bwrdd</a:t>
            </a:r>
            <a:r>
              <a:rPr lang="en-GB" sz="2400" dirty="0">
                <a:latin typeface="Comic Sans MS" panose="030F0902030302020204" pitchFamily="66" charset="0"/>
              </a:rPr>
              <a:t>. </a:t>
            </a:r>
            <a:r>
              <a:rPr lang="en-GB" sz="2400" dirty="0" err="1">
                <a:latin typeface="Comic Sans MS" panose="030F0902030302020204" pitchFamily="66" charset="0"/>
              </a:rPr>
              <a:t>Dweud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wrth</a:t>
            </a:r>
            <a:r>
              <a:rPr lang="en-GB" sz="2400" dirty="0">
                <a:latin typeface="Comic Sans MS" panose="030F0902030302020204" pitchFamily="66" charset="0"/>
              </a:rPr>
              <a:t> y plant “</a:t>
            </a:r>
            <a:r>
              <a:rPr lang="en-GB" sz="2400" dirty="0" err="1">
                <a:latin typeface="Comic Sans MS" panose="030F0902030302020204" pitchFamily="66" charset="0"/>
              </a:rPr>
              <a:t>dewis</a:t>
            </a:r>
            <a:r>
              <a:rPr lang="en-GB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2400" dirty="0">
                <a:latin typeface="Comic Sans MS" panose="030F0902030302020204" pitchFamily="66" charset="0"/>
              </a:rPr>
              <a:t> un </a:t>
            </a:r>
            <a:r>
              <a:rPr lang="en-GB" sz="2400" dirty="0" err="1">
                <a:latin typeface="Comic Sans MS" panose="030F0902030302020204" pitchFamily="66" charset="0"/>
              </a:rPr>
              <a:t>cownter</a:t>
            </a:r>
            <a:r>
              <a:rPr lang="en-GB" sz="2400" dirty="0">
                <a:latin typeface="Comic Sans MS" panose="030F0902030302020204" pitchFamily="66" charset="0"/>
              </a:rPr>
              <a:t> a </a:t>
            </a:r>
            <a:r>
              <a:rPr lang="en-GB" sz="2400" dirty="0" err="1">
                <a:latin typeface="Comic Sans MS" panose="030F0902030302020204" pitchFamily="66" charset="0"/>
              </a:rPr>
              <a:t>rho</a:t>
            </a:r>
            <a:r>
              <a:rPr lang="en-GB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wch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cownteri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ar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sgwâr</a:t>
            </a:r>
            <a:r>
              <a:rPr lang="en-GB" sz="2400" dirty="0">
                <a:latin typeface="Comic Sans MS" panose="030F0902030302020204" pitchFamily="66" charset="0"/>
              </a:rPr>
              <a:t> un.”</a:t>
            </a:r>
          </a:p>
          <a:p>
            <a:pPr>
              <a:buNone/>
            </a:pPr>
            <a:r>
              <a:rPr lang="en-GB" sz="2400" dirty="0" err="1">
                <a:latin typeface="Comic Sans MS" panose="030F0902030302020204" pitchFamily="66" charset="0"/>
              </a:rPr>
              <a:t>Gofynn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>
                <a:latin typeface="Comic Sans MS" panose="030F0902030302020204" pitchFamily="66" charset="0"/>
              </a:rPr>
              <a:t> “</a:t>
            </a:r>
            <a:r>
              <a:rPr lang="en-GB" sz="2400" dirty="0" err="1">
                <a:latin typeface="Comic Sans MS" panose="030F0902030302020204" pitchFamily="66" charset="0"/>
              </a:rPr>
              <a:t>pwy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sy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eisiau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dechrau</a:t>
            </a:r>
            <a:r>
              <a:rPr lang="en-GB" sz="2400" dirty="0">
                <a:latin typeface="Comic Sans MS" panose="030F0902030302020204" pitchFamily="66" charset="0"/>
              </a:rPr>
              <a:t>?”</a:t>
            </a:r>
          </a:p>
          <a:p>
            <a:pPr>
              <a:buNone/>
            </a:pPr>
            <a:r>
              <a:rPr lang="en-GB" sz="2400" dirty="0">
                <a:latin typeface="Comic Sans MS" panose="030F0902030302020204" pitchFamily="66" charset="0"/>
              </a:rPr>
              <a:t>Rh</a:t>
            </a:r>
            <a:r>
              <a:rPr lang="en-GB" sz="2400" dirty="0">
                <a:solidFill>
                  <a:srgbClr val="00B0F0"/>
                </a:solidFill>
                <a:latin typeface="Comic Sans MS" panose="030F0902030302020204" pitchFamily="66" charset="0"/>
              </a:rPr>
              <a:t>o</a:t>
            </a:r>
            <a:r>
              <a:rPr lang="en-GB" sz="2400" dirty="0">
                <a:latin typeface="Comic Sans MS" panose="030F0902030302020204" pitchFamily="66" charset="0"/>
              </a:rPr>
              <a:t> dis </a:t>
            </a:r>
            <a:r>
              <a:rPr lang="en-GB" sz="2400" dirty="0" err="1">
                <a:latin typeface="Comic Sans MS" panose="030F0902030302020204" pitchFamily="66" charset="0"/>
              </a:rPr>
              <a:t>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blentyn</a:t>
            </a:r>
            <a:r>
              <a:rPr lang="en-GB" sz="2400" dirty="0">
                <a:latin typeface="Comic Sans MS" panose="030F0902030302020204" pitchFamily="66" charset="0"/>
              </a:rPr>
              <a:t>. </a:t>
            </a:r>
          </a:p>
          <a:p>
            <a:pPr>
              <a:buNone/>
            </a:pPr>
            <a:r>
              <a:rPr lang="en-GB" sz="2400" dirty="0" err="1">
                <a:latin typeface="Comic Sans MS" panose="030F0902030302020204" pitchFamily="66" charset="0"/>
              </a:rPr>
              <a:t>Dweud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wrth</a:t>
            </a:r>
            <a:r>
              <a:rPr lang="en-GB" sz="2400" dirty="0">
                <a:latin typeface="Comic Sans MS" panose="030F0902030302020204" pitchFamily="66" charset="0"/>
              </a:rPr>
              <a:t> y </a:t>
            </a:r>
            <a:r>
              <a:rPr lang="en-GB" sz="2400" dirty="0" err="1">
                <a:latin typeface="Comic Sans MS" panose="030F0902030302020204" pitchFamily="66" charset="0"/>
              </a:rPr>
              <a:t>plentyn</a:t>
            </a:r>
            <a:r>
              <a:rPr lang="en-GB" sz="2400" dirty="0">
                <a:latin typeface="Comic Sans MS" panose="030F0902030302020204" pitchFamily="66" charset="0"/>
              </a:rPr>
              <a:t> “</a:t>
            </a:r>
            <a:r>
              <a:rPr lang="en-GB" sz="2400" dirty="0" err="1">
                <a:latin typeface="Comic Sans MS" panose="030F0902030302020204" pitchFamily="66" charset="0"/>
              </a:rPr>
              <a:t>tafl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 err="1">
                <a:latin typeface="Comic Sans MS" panose="030F0902030302020204" pitchFamily="66" charset="0"/>
              </a:rPr>
              <a:t>’r</a:t>
            </a:r>
            <a:r>
              <a:rPr lang="en-GB" sz="2400" dirty="0">
                <a:latin typeface="Comic Sans MS" panose="030F0902030302020204" pitchFamily="66" charset="0"/>
              </a:rPr>
              <a:t> dis a </a:t>
            </a:r>
            <a:r>
              <a:rPr lang="en-GB" sz="2400" dirty="0" err="1">
                <a:latin typeface="Comic Sans MS" panose="030F0902030302020204" pitchFamily="66" charset="0"/>
              </a:rPr>
              <a:t>chyfr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smotiau</a:t>
            </a:r>
            <a:r>
              <a:rPr lang="en-GB" sz="2400" dirty="0">
                <a:latin typeface="Comic Sans MS" panose="030F0902030302020204" pitchFamily="66" charset="0"/>
              </a:rPr>
              <a:t>.”</a:t>
            </a:r>
          </a:p>
          <a:p>
            <a:pPr>
              <a:buNone/>
            </a:pPr>
            <a:r>
              <a:rPr lang="en-GB" sz="2400" dirty="0">
                <a:latin typeface="Comic Sans MS" panose="030F0902030302020204" pitchFamily="66" charset="0"/>
              </a:rPr>
              <a:t>Yna, </a:t>
            </a:r>
            <a:r>
              <a:rPr lang="en-GB" sz="2400" dirty="0" err="1">
                <a:latin typeface="Comic Sans MS" panose="030F0902030302020204" pitchFamily="66" charset="0"/>
              </a:rPr>
              <a:t>dweud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>
                <a:latin typeface="Comic Sans MS" panose="030F0902030302020204" pitchFamily="66" charset="0"/>
              </a:rPr>
              <a:t> y </a:t>
            </a:r>
            <a:r>
              <a:rPr lang="en-GB" sz="2400" dirty="0" err="1">
                <a:latin typeface="Comic Sans MS" panose="030F0902030302020204" pitchFamily="66" charset="0"/>
              </a:rPr>
              <a:t>plentyn</a:t>
            </a:r>
            <a:r>
              <a:rPr lang="en-GB" sz="2400" dirty="0">
                <a:latin typeface="Comic Sans MS" panose="030F0902030302020204" pitchFamily="66" charset="0"/>
              </a:rPr>
              <a:t> “</a:t>
            </a:r>
            <a:r>
              <a:rPr lang="en-GB" sz="2400" dirty="0" err="1">
                <a:latin typeface="Comic Sans MS" panose="030F0902030302020204" pitchFamily="66" charset="0"/>
              </a:rPr>
              <a:t>symud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dy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gownter</a:t>
            </a:r>
            <a:r>
              <a:rPr lang="en-GB" sz="2400" dirty="0">
                <a:latin typeface="Comic Sans MS" panose="030F0902030302020204" pitchFamily="66" charset="0"/>
              </a:rPr>
              <a:t>. </a:t>
            </a:r>
            <a:r>
              <a:rPr lang="en-GB" sz="2400" dirty="0" err="1">
                <a:latin typeface="Comic Sans MS" panose="030F0902030302020204" pitchFamily="66" charset="0"/>
              </a:rPr>
              <a:t>Rydw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eisiau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ti</a:t>
            </a:r>
            <a:r>
              <a:rPr lang="en-GB" sz="2400" dirty="0">
                <a:latin typeface="Comic Sans MS" panose="030F0902030302020204" pitchFamily="66" charset="0"/>
              </a:rPr>
              <a:t> gofio </a:t>
            </a:r>
            <a:r>
              <a:rPr lang="en-GB" sz="2400" dirty="0" err="1">
                <a:latin typeface="Comic Sans MS" panose="030F0902030302020204" pitchFamily="66" charset="0"/>
              </a:rPr>
              <a:t>gofynn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cwestiwn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dy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bartner</a:t>
            </a:r>
            <a:r>
              <a:rPr lang="en-GB" sz="2400" dirty="0">
                <a:latin typeface="Comic Sans MS" panose="030F0902030302020204" pitchFamily="66" charset="0"/>
              </a:rPr>
              <a:t>. </a:t>
            </a:r>
            <a:r>
              <a:rPr lang="en-GB" sz="2400" dirty="0" err="1">
                <a:latin typeface="Comic Sans MS" panose="030F0902030302020204" pitchFamily="66" charset="0"/>
              </a:rPr>
              <a:t>Pryd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mae</a:t>
            </a:r>
            <a:r>
              <a:rPr lang="en-GB" sz="2400" dirty="0">
                <a:latin typeface="Comic Sans MS" panose="030F0902030302020204" pitchFamily="66" charset="0"/>
              </a:rPr>
              <a:t> partner </a:t>
            </a:r>
            <a:r>
              <a:rPr lang="en-GB" sz="2400" dirty="0" err="1">
                <a:latin typeface="Comic Sans MS" panose="030F0902030302020204" pitchFamily="66" charset="0"/>
              </a:rPr>
              <a:t>wedi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ateb</a:t>
            </a:r>
            <a:r>
              <a:rPr lang="en-GB" sz="2400" dirty="0">
                <a:latin typeface="Comic Sans MS" panose="030F0902030302020204" pitchFamily="66" charset="0"/>
              </a:rPr>
              <a:t>, </a:t>
            </a:r>
            <a:r>
              <a:rPr lang="en-GB" sz="2400" dirty="0" err="1">
                <a:latin typeface="Comic Sans MS" panose="030F0902030302020204" pitchFamily="66" charset="0"/>
              </a:rPr>
              <a:t>rhaid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ti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roi</a:t>
            </a:r>
            <a:r>
              <a:rPr lang="en-GB" sz="2400" dirty="0">
                <a:latin typeface="Comic Sans MS" panose="030F0902030302020204" pitchFamily="66" charset="0"/>
              </a:rPr>
              <a:t> dis </a:t>
            </a:r>
            <a:r>
              <a:rPr lang="en-GB" sz="2400" dirty="0" err="1">
                <a:latin typeface="Comic Sans MS" panose="030F0902030302020204" pitchFamily="66" charset="0"/>
              </a:rPr>
              <a:t>iddo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fe</a:t>
            </a:r>
            <a:r>
              <a:rPr lang="en-GB" sz="2400" dirty="0">
                <a:latin typeface="Comic Sans MS" panose="030F0902030302020204" pitchFamily="66" charset="0"/>
              </a:rPr>
              <a:t>/hi.”</a:t>
            </a:r>
          </a:p>
          <a:p>
            <a:pPr>
              <a:buNone/>
            </a:pPr>
            <a:r>
              <a:rPr lang="en-GB" sz="2400" dirty="0" err="1">
                <a:latin typeface="Comic Sans MS" panose="030F0902030302020204" pitchFamily="66" charset="0"/>
              </a:rPr>
              <a:t>Ar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ddiwedd</a:t>
            </a:r>
            <a:r>
              <a:rPr lang="en-GB" sz="2400" dirty="0">
                <a:latin typeface="Comic Sans MS" panose="030F0902030302020204" pitchFamily="66" charset="0"/>
              </a:rPr>
              <a:t>, </a:t>
            </a:r>
            <a:r>
              <a:rPr lang="en-GB" sz="2400" dirty="0" err="1">
                <a:latin typeface="Comic Sans MS" panose="030F0902030302020204" pitchFamily="66" charset="0"/>
              </a:rPr>
              <a:t>gofynn</a:t>
            </a:r>
            <a:r>
              <a:rPr lang="en-GB" sz="24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a</a:t>
            </a:r>
            <a:r>
              <a:rPr lang="en-GB" sz="2400" dirty="0">
                <a:solidFill>
                  <a:srgbClr val="00B0F0"/>
                </a:solidFill>
                <a:latin typeface="Comic Sans MS" panose="030F0902030302020204" pitchFamily="66" charset="0"/>
              </a:rPr>
              <a:t> </a:t>
            </a:r>
            <a:r>
              <a:rPr lang="en-GB" sz="2400" dirty="0">
                <a:latin typeface="Comic Sans MS" panose="030F0902030302020204" pitchFamily="66" charset="0"/>
              </a:rPr>
              <a:t>“</a:t>
            </a:r>
            <a:r>
              <a:rPr lang="en-GB" sz="2400" dirty="0" err="1">
                <a:latin typeface="Comic Sans MS" panose="030F0902030302020204" pitchFamily="66" charset="0"/>
              </a:rPr>
              <a:t>pwy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sy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wedi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ennill</a:t>
            </a:r>
            <a:r>
              <a:rPr lang="en-GB" sz="2400" dirty="0">
                <a:latin typeface="Comic Sans MS" panose="030F0902030302020204" pitchFamily="66" charset="0"/>
              </a:rPr>
              <a:t>?”</a:t>
            </a:r>
          </a:p>
          <a:p>
            <a:pPr>
              <a:buNone/>
            </a:pPr>
            <a:r>
              <a:rPr lang="en-GB" sz="2400" dirty="0" err="1">
                <a:latin typeface="Comic Sans MS" panose="030F0902030302020204" pitchFamily="66" charset="0"/>
              </a:rPr>
              <a:t>Bydd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pawb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yn</a:t>
            </a:r>
            <a:r>
              <a:rPr lang="en-GB" sz="2400" dirty="0">
                <a:latin typeface="Comic Sans MS" panose="030F0902030302020204" pitchFamily="66" charset="0"/>
              </a:rPr>
              <a:t> </a:t>
            </a:r>
            <a:r>
              <a:rPr lang="en-GB" sz="2400" dirty="0" err="1">
                <a:latin typeface="Comic Sans MS" panose="030F0902030302020204" pitchFamily="66" charset="0"/>
              </a:rPr>
              <a:t>tacluso</a:t>
            </a:r>
            <a:r>
              <a:rPr lang="en-GB" sz="2400" dirty="0">
                <a:latin typeface="Comic Sans MS" panose="030F0902030302020204" pitchFamily="66" charset="0"/>
              </a:rPr>
              <a:t>.</a:t>
            </a:r>
            <a:endParaRPr lang="en-GB" sz="2400" dirty="0">
              <a:effectLst/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03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5E6EFCE-5BF4-B1FE-A9C1-5971ADBD2E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0612247"/>
              </p:ext>
            </p:extLst>
          </p:nvPr>
        </p:nvGraphicFramePr>
        <p:xfrm>
          <a:off x="443346" y="632267"/>
          <a:ext cx="11305308" cy="53526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97850">
                  <a:extLst>
                    <a:ext uri="{9D8B030D-6E8A-4147-A177-3AD203B41FA5}">
                      <a16:colId xmlns:a16="http://schemas.microsoft.com/office/drawing/2014/main" val="2659402716"/>
                    </a:ext>
                  </a:extLst>
                </a:gridCol>
                <a:gridCol w="9907458">
                  <a:extLst>
                    <a:ext uri="{9D8B030D-6E8A-4147-A177-3AD203B41FA5}">
                      <a16:colId xmlns:a16="http://schemas.microsoft.com/office/drawing/2014/main" val="366743100"/>
                    </a:ext>
                  </a:extLst>
                </a:gridCol>
              </a:tblGrid>
              <a:tr h="439481">
                <a:tc gridSpan="2">
                  <a:txBody>
                    <a:bodyPr/>
                    <a:lstStyle/>
                    <a:p>
                      <a:pPr marL="0" marR="0" lvl="0" indent="0" algn="ctr" defTabSz="914411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u="sng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Sgwrs y G</a:t>
                      </a:r>
                      <a:r>
                        <a:rPr lang="en-GB" sz="1600" b="1" u="sng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êm</a:t>
                      </a:r>
                      <a:endParaRPr lang="en-GB" sz="1600" b="1" u="sng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9254982"/>
                  </a:ext>
                </a:extLst>
              </a:tr>
              <a:tr h="1507422">
                <a:tc>
                  <a:txBody>
                    <a:bodyPr/>
                    <a:lstStyle/>
                    <a:p>
                      <a:pPr marL="0" marR="0" lvl="0" indent="0" algn="l" defTabSz="914411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Oedolyn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Eisteddw</a:t>
                      </a:r>
                      <a:r>
                        <a:rPr lang="en-GB" sz="16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ch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llonydd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.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Gwrande</a:t>
                      </a:r>
                      <a:r>
                        <a:rPr lang="en-GB" sz="16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wch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ofalus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bawb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. Heddiw,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byddwn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chwarae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gêm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mewn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parau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. Cerys,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dewisa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un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cownter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Nawrte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, Cerys,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  <a:r>
                        <a:rPr lang="en-GB" sz="1600" b="0" dirty="0" err="1">
                          <a:solidFill>
                            <a:srgbClr val="00B0F0"/>
                          </a:solidFill>
                          <a:latin typeface="Comic Sans MS" panose="030F0902030302020204" pitchFamily="66" charset="0"/>
                        </a:rPr>
                        <a:t>o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'r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cownter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y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bwrdd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sgwâr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un. Nawr,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  <a:r>
                        <a:rPr lang="en-GB" sz="1600" b="0" dirty="0" err="1">
                          <a:solidFill>
                            <a:srgbClr val="00B0F0"/>
                          </a:solidFill>
                          <a:latin typeface="Comic Sans MS" panose="030F0902030302020204" pitchFamily="66" charset="0"/>
                        </a:rPr>
                        <a:t>o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'r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dis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y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cwpan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.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Tafl</a:t>
                      </a:r>
                      <a:r>
                        <a:rPr lang="en-GB" sz="1600" b="0" dirty="0" err="1">
                          <a:solidFill>
                            <a:srgbClr val="00B0F0"/>
                          </a:solidFill>
                          <a:latin typeface="Comic Sans MS" panose="030F0902030302020204" pitchFamily="66" charset="0"/>
                        </a:rPr>
                        <a:t>a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’r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dis.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Pryd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mae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dis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wedi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stopio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Gymraeg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cyfr</a:t>
                      </a:r>
                      <a:r>
                        <a:rPr lang="en-GB" sz="1600" b="0" dirty="0" err="1">
                          <a:solidFill>
                            <a:srgbClr val="00B0F0"/>
                          </a:solidFill>
                          <a:latin typeface="Comic Sans MS" panose="030F0902030302020204" pitchFamily="66" charset="0"/>
                        </a:rPr>
                        <a:t>a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’r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 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smotiau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ofalus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. Pa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rif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Cyfr</a:t>
                      </a:r>
                      <a:r>
                        <a:rPr lang="en-GB" sz="1600" b="0" dirty="0" err="1">
                          <a:solidFill>
                            <a:srgbClr val="00B0F0"/>
                          </a:solidFill>
                          <a:latin typeface="Comic Sans MS" panose="030F0902030302020204" pitchFamily="66" charset="0"/>
                        </a:rPr>
                        <a:t>a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gyda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fi.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9411977"/>
                  </a:ext>
                </a:extLst>
              </a:tr>
              <a:tr h="3172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Cerys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Un, dau, tri.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3089104"/>
                  </a:ext>
                </a:extLst>
              </a:tr>
              <a:tr h="7057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Oedolyn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Cerys,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symud</a:t>
                      </a:r>
                      <a:r>
                        <a:rPr lang="en-GB" sz="1600" b="0" kern="1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</a:rPr>
                        <a:t>a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dy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gownter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ymlaen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ar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draws y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bwrdd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.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Cyfr</a:t>
                      </a:r>
                      <a:r>
                        <a:rPr lang="en-GB" sz="1600" b="0" kern="1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</a:rPr>
                        <a:t>a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'r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sgwariau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ofalus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. Un,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dau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, tri.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Symud</a:t>
                      </a:r>
                      <a:r>
                        <a:rPr lang="en-GB" sz="1600" b="0" kern="1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</a:rPr>
                        <a:t>a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’r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cownter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ar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draws y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bwrdd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. Nawr,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gofynn</a:t>
                      </a:r>
                      <a:r>
                        <a:rPr lang="en-GB" sz="1600" b="0" kern="1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</a:rPr>
                        <a:t>a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'r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cwestiwn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Osian.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3259903"/>
                  </a:ext>
                </a:extLst>
              </a:tr>
              <a:tr h="3319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Cerys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Osian, wyt ti’n hoffi darllen?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6972093"/>
                  </a:ext>
                </a:extLst>
              </a:tr>
              <a:tr h="4716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Osian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Ydw, rydw i’n hoffi darllen.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4100573"/>
                  </a:ext>
                </a:extLst>
              </a:tr>
              <a:tr h="419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Oedolyn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Osian, ymestynn</a:t>
                      </a:r>
                      <a:r>
                        <a:rPr lang="en-GB" sz="1600" b="0" kern="1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 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 ateb.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867382"/>
                  </a:ext>
                </a:extLst>
              </a:tr>
              <a:tr h="419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Osian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11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Ydw, rydw i’n hoffi darllen achos mae’n wych.</a:t>
                      </a: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3916896"/>
                  </a:ext>
                </a:extLst>
              </a:tr>
              <a:tr h="740659">
                <a:tc>
                  <a:txBody>
                    <a:bodyPr/>
                    <a:lstStyle/>
                    <a:p>
                      <a:pPr marL="0" marR="0" lvl="0" indent="0" algn="l" defTabSz="914411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Oedolyn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Gwaith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arbennig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! Cerys,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rydw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eisiau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ti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rhoi'r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dis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Osian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os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gweli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di’n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dda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. Osian,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cer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!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11" marR="52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98823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7500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chart&#10;&#10;AI-generated content may be incorrect.">
            <a:extLst>
              <a:ext uri="{FF2B5EF4-FFF2-40B4-BE49-F238E27FC236}">
                <a16:creationId xmlns:a16="http://schemas.microsoft.com/office/drawing/2014/main" id="{F700753B-BA3A-F378-A65B-227B335394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47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406</TotalTime>
  <Words>547</Words>
  <Application>Microsoft Macintosh PowerPoint</Application>
  <PresentationFormat>Widescreen</PresentationFormat>
  <Paragraphs>83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Comic Sans MS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Olivia Davies (0900375)</dc:creator>
  <cp:keywords/>
  <dc:description/>
  <cp:lastModifiedBy>Olivia Davies (0900375)</cp:lastModifiedBy>
  <cp:revision>139</cp:revision>
  <dcterms:created xsi:type="dcterms:W3CDTF">2025-09-07T14:51:57Z</dcterms:created>
  <dcterms:modified xsi:type="dcterms:W3CDTF">2025-09-28T18:15:26Z</dcterms:modified>
  <cp:category/>
</cp:coreProperties>
</file>