
<file path=[Content_Types].xml><?xml version="1.0" encoding="utf-8"?>
<Types xmlns="http://schemas.openxmlformats.org/package/2006/content-types">
  <Default Extension="bin" ContentType="application/vnd.openxmlformats-officedocument.oleObject"/>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972" r:id="rId1"/>
  </p:sldMasterIdLst>
  <p:notesMasterIdLst>
    <p:notesMasterId r:id="rId31"/>
  </p:notesMasterIdLst>
  <p:handoutMasterIdLst>
    <p:handoutMasterId r:id="rId32"/>
  </p:handoutMasterIdLst>
  <p:sldIdLst>
    <p:sldId id="256" r:id="rId2"/>
    <p:sldId id="393" r:id="rId3"/>
    <p:sldId id="279" r:id="rId4"/>
    <p:sldId id="378" r:id="rId5"/>
    <p:sldId id="379" r:id="rId6"/>
    <p:sldId id="380" r:id="rId7"/>
    <p:sldId id="381" r:id="rId8"/>
    <p:sldId id="499" r:id="rId9"/>
    <p:sldId id="525" r:id="rId10"/>
    <p:sldId id="501" r:id="rId11"/>
    <p:sldId id="502" r:id="rId12"/>
    <p:sldId id="503" r:id="rId13"/>
    <p:sldId id="527" r:id="rId14"/>
    <p:sldId id="382" r:id="rId15"/>
    <p:sldId id="259" r:id="rId16"/>
    <p:sldId id="383" r:id="rId17"/>
    <p:sldId id="384" r:id="rId18"/>
    <p:sldId id="394" r:id="rId19"/>
    <p:sldId id="529" r:id="rId20"/>
    <p:sldId id="385" r:id="rId21"/>
    <p:sldId id="395" r:id="rId22"/>
    <p:sldId id="386" r:id="rId23"/>
    <p:sldId id="387" r:id="rId24"/>
    <p:sldId id="388" r:id="rId25"/>
    <p:sldId id="389" r:id="rId26"/>
    <p:sldId id="390" r:id="rId27"/>
    <p:sldId id="391" r:id="rId28"/>
    <p:sldId id="392" r:id="rId29"/>
    <p:sldId id="257" r:id="rId30"/>
  </p:sldIdLst>
  <p:sldSz cx="9144000" cy="6858000" type="screen4x3"/>
  <p:notesSz cx="6797675" cy="9926638"/>
  <p:embeddedFontLst>
    <p:embeddedFont>
      <p:font typeface="Arial Rounded MT Bold" panose="020F0704030504030204" pitchFamily="34" charset="0"/>
      <p:regular r:id="rId33"/>
    </p:embeddedFont>
    <p:embeddedFont>
      <p:font typeface="Calibri" panose="020F0502020204030204" pitchFamily="34" charset="0"/>
      <p:regular r:id="rId34"/>
      <p:bold r:id="rId35"/>
      <p:italic r:id="rId36"/>
      <p:boldItalic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BC5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76518" autoAdjust="0"/>
  </p:normalViewPr>
  <p:slideViewPr>
    <p:cSldViewPr>
      <p:cViewPr varScale="1">
        <p:scale>
          <a:sx n="76" d="100"/>
          <a:sy n="76" d="100"/>
        </p:scale>
        <p:origin x="156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font" Target="fonts/font2.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openxmlformats.org/officeDocument/2006/relationships/font" Target="fonts/font5.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3.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1.fntdata"/><Relationship Id="rId38"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0BB650-7CA5-4E02-AAD4-ED1BA92308FD}"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152C1D2B-3A91-446C-9F16-C7166F78E6DA}">
      <dgm:prSet/>
      <dgm:spPr/>
      <dgm:t>
        <a:bodyPr/>
        <a:lstStyle/>
        <a:p>
          <a:r>
            <a:rPr lang="en-AU"/>
            <a:t>1. International frameworks that govern tourism </a:t>
          </a:r>
          <a:endParaRPr lang="en-US"/>
        </a:p>
      </dgm:t>
    </dgm:pt>
    <dgm:pt modelId="{174FE32E-827A-46FE-AA41-46FFAB1302E7}" type="parTrans" cxnId="{B9B3FC29-FB9C-4986-AF61-D9D46224A123}">
      <dgm:prSet/>
      <dgm:spPr/>
      <dgm:t>
        <a:bodyPr/>
        <a:lstStyle/>
        <a:p>
          <a:endParaRPr lang="en-US"/>
        </a:p>
      </dgm:t>
    </dgm:pt>
    <dgm:pt modelId="{568735BA-B1AD-4D1C-ADCE-AE318886C57D}" type="sibTrans" cxnId="{B9B3FC29-FB9C-4986-AF61-D9D46224A123}">
      <dgm:prSet/>
      <dgm:spPr/>
      <dgm:t>
        <a:bodyPr/>
        <a:lstStyle/>
        <a:p>
          <a:endParaRPr lang="en-US"/>
        </a:p>
      </dgm:t>
    </dgm:pt>
    <dgm:pt modelId="{4DE6A1F0-0884-4A79-B3F3-DA32DB729F92}">
      <dgm:prSet/>
      <dgm:spPr/>
      <dgm:t>
        <a:bodyPr/>
        <a:lstStyle/>
        <a:p>
          <a:r>
            <a:rPr lang="en-AU" dirty="0"/>
            <a:t>2. International frameworks related to tourism</a:t>
          </a:r>
          <a:endParaRPr lang="en-US" dirty="0"/>
        </a:p>
      </dgm:t>
    </dgm:pt>
    <dgm:pt modelId="{1B6F937E-38B8-4B9C-8B9F-C4202D7686E4}" type="parTrans" cxnId="{42BC78BA-12CB-4A8A-A99D-7C70665D69F8}">
      <dgm:prSet/>
      <dgm:spPr/>
      <dgm:t>
        <a:bodyPr/>
        <a:lstStyle/>
        <a:p>
          <a:endParaRPr lang="en-US"/>
        </a:p>
      </dgm:t>
    </dgm:pt>
    <dgm:pt modelId="{BFB91129-70B0-4AEB-A139-1AFC39023904}" type="sibTrans" cxnId="{42BC78BA-12CB-4A8A-A99D-7C70665D69F8}">
      <dgm:prSet/>
      <dgm:spPr/>
      <dgm:t>
        <a:bodyPr/>
        <a:lstStyle/>
        <a:p>
          <a:endParaRPr lang="en-US"/>
        </a:p>
      </dgm:t>
    </dgm:pt>
    <dgm:pt modelId="{2C73F288-0F3E-4F2F-99B5-773274EEE695}">
      <dgm:prSet/>
      <dgm:spPr/>
      <dgm:t>
        <a:bodyPr/>
        <a:lstStyle/>
        <a:p>
          <a:r>
            <a:rPr lang="en-AU"/>
            <a:t>3. National regulations</a:t>
          </a:r>
          <a:endParaRPr lang="en-US"/>
        </a:p>
      </dgm:t>
    </dgm:pt>
    <dgm:pt modelId="{3ECC3D58-3E2B-46C7-AD98-6A3DCD12D5BB}" type="parTrans" cxnId="{3E492790-E441-4E53-9FAF-E7A60A147A0B}">
      <dgm:prSet/>
      <dgm:spPr/>
      <dgm:t>
        <a:bodyPr/>
        <a:lstStyle/>
        <a:p>
          <a:endParaRPr lang="en-US"/>
        </a:p>
      </dgm:t>
    </dgm:pt>
    <dgm:pt modelId="{2A45CFE0-1401-487E-91F8-CDF783DB0BBB}" type="sibTrans" cxnId="{3E492790-E441-4E53-9FAF-E7A60A147A0B}">
      <dgm:prSet/>
      <dgm:spPr/>
      <dgm:t>
        <a:bodyPr/>
        <a:lstStyle/>
        <a:p>
          <a:endParaRPr lang="en-US"/>
        </a:p>
      </dgm:t>
    </dgm:pt>
    <dgm:pt modelId="{F50EF440-EBAD-43B4-B155-71422A1F253F}">
      <dgm:prSet/>
      <dgm:spPr/>
      <dgm:t>
        <a:bodyPr/>
        <a:lstStyle/>
        <a:p>
          <a:r>
            <a:rPr lang="en-AU"/>
            <a:t>4. Tourism master plans </a:t>
          </a:r>
          <a:endParaRPr lang="en-US"/>
        </a:p>
      </dgm:t>
    </dgm:pt>
    <dgm:pt modelId="{797F9231-A9FA-46E3-AB99-605EBE4BFBD7}" type="parTrans" cxnId="{8ED06153-D14A-49E6-9391-18A6C657232F}">
      <dgm:prSet/>
      <dgm:spPr/>
      <dgm:t>
        <a:bodyPr/>
        <a:lstStyle/>
        <a:p>
          <a:endParaRPr lang="en-US"/>
        </a:p>
      </dgm:t>
    </dgm:pt>
    <dgm:pt modelId="{BFC7112B-3EE9-4CA7-8357-ADCE5AF283B7}" type="sibTrans" cxnId="{8ED06153-D14A-49E6-9391-18A6C657232F}">
      <dgm:prSet/>
      <dgm:spPr/>
      <dgm:t>
        <a:bodyPr/>
        <a:lstStyle/>
        <a:p>
          <a:endParaRPr lang="en-US"/>
        </a:p>
      </dgm:t>
    </dgm:pt>
    <dgm:pt modelId="{693EA4A4-6717-47E9-8035-DDDE944EED54}" type="pres">
      <dgm:prSet presAssocID="{C30BB650-7CA5-4E02-AAD4-ED1BA92308FD}" presName="vert0" presStyleCnt="0">
        <dgm:presLayoutVars>
          <dgm:dir/>
          <dgm:animOne val="branch"/>
          <dgm:animLvl val="lvl"/>
        </dgm:presLayoutVars>
      </dgm:prSet>
      <dgm:spPr/>
    </dgm:pt>
    <dgm:pt modelId="{1507F931-4949-4A42-87FC-1E7577C6AE31}" type="pres">
      <dgm:prSet presAssocID="{152C1D2B-3A91-446C-9F16-C7166F78E6DA}" presName="thickLine" presStyleLbl="alignNode1" presStyleIdx="0" presStyleCnt="4"/>
      <dgm:spPr/>
    </dgm:pt>
    <dgm:pt modelId="{12247564-1DB6-44CF-992A-3BF9B52D3CAB}" type="pres">
      <dgm:prSet presAssocID="{152C1D2B-3A91-446C-9F16-C7166F78E6DA}" presName="horz1" presStyleCnt="0"/>
      <dgm:spPr/>
    </dgm:pt>
    <dgm:pt modelId="{1596D4DC-6A19-4D9C-B7E4-4D3ABB6C0DB8}" type="pres">
      <dgm:prSet presAssocID="{152C1D2B-3A91-446C-9F16-C7166F78E6DA}" presName="tx1" presStyleLbl="revTx" presStyleIdx="0" presStyleCnt="4"/>
      <dgm:spPr/>
    </dgm:pt>
    <dgm:pt modelId="{3CF33014-23F0-4607-86C0-570F0CD3FF10}" type="pres">
      <dgm:prSet presAssocID="{152C1D2B-3A91-446C-9F16-C7166F78E6DA}" presName="vert1" presStyleCnt="0"/>
      <dgm:spPr/>
    </dgm:pt>
    <dgm:pt modelId="{D71CF5D4-A858-4A61-B35C-C7DADBED5EFA}" type="pres">
      <dgm:prSet presAssocID="{4DE6A1F0-0884-4A79-B3F3-DA32DB729F92}" presName="thickLine" presStyleLbl="alignNode1" presStyleIdx="1" presStyleCnt="4"/>
      <dgm:spPr/>
    </dgm:pt>
    <dgm:pt modelId="{27A53C9A-F457-410F-B36E-224554663C80}" type="pres">
      <dgm:prSet presAssocID="{4DE6A1F0-0884-4A79-B3F3-DA32DB729F92}" presName="horz1" presStyleCnt="0"/>
      <dgm:spPr/>
    </dgm:pt>
    <dgm:pt modelId="{7D9AF534-5C46-47A1-9A39-5405C36F2865}" type="pres">
      <dgm:prSet presAssocID="{4DE6A1F0-0884-4A79-B3F3-DA32DB729F92}" presName="tx1" presStyleLbl="revTx" presStyleIdx="1" presStyleCnt="4"/>
      <dgm:spPr/>
    </dgm:pt>
    <dgm:pt modelId="{58211DE9-8FEE-4488-92F4-DE53B7C26CFE}" type="pres">
      <dgm:prSet presAssocID="{4DE6A1F0-0884-4A79-B3F3-DA32DB729F92}" presName="vert1" presStyleCnt="0"/>
      <dgm:spPr/>
    </dgm:pt>
    <dgm:pt modelId="{4DE53725-3245-4AFC-B96E-A59D34482BD8}" type="pres">
      <dgm:prSet presAssocID="{2C73F288-0F3E-4F2F-99B5-773274EEE695}" presName="thickLine" presStyleLbl="alignNode1" presStyleIdx="2" presStyleCnt="4"/>
      <dgm:spPr/>
    </dgm:pt>
    <dgm:pt modelId="{3FD3C122-5E41-47E3-95C8-DCCBE3166641}" type="pres">
      <dgm:prSet presAssocID="{2C73F288-0F3E-4F2F-99B5-773274EEE695}" presName="horz1" presStyleCnt="0"/>
      <dgm:spPr/>
    </dgm:pt>
    <dgm:pt modelId="{C92EF285-7B8E-4DE5-8A2F-FE5AE6346F1A}" type="pres">
      <dgm:prSet presAssocID="{2C73F288-0F3E-4F2F-99B5-773274EEE695}" presName="tx1" presStyleLbl="revTx" presStyleIdx="2" presStyleCnt="4"/>
      <dgm:spPr/>
    </dgm:pt>
    <dgm:pt modelId="{D7C10A43-30A8-4549-BA51-C9170A99443E}" type="pres">
      <dgm:prSet presAssocID="{2C73F288-0F3E-4F2F-99B5-773274EEE695}" presName="vert1" presStyleCnt="0"/>
      <dgm:spPr/>
    </dgm:pt>
    <dgm:pt modelId="{7A0A2ED9-483A-4934-AFC2-C7ABFB56EC46}" type="pres">
      <dgm:prSet presAssocID="{F50EF440-EBAD-43B4-B155-71422A1F253F}" presName="thickLine" presStyleLbl="alignNode1" presStyleIdx="3" presStyleCnt="4"/>
      <dgm:spPr/>
    </dgm:pt>
    <dgm:pt modelId="{5AA4124B-4EEB-4ADC-800B-8577A68B2C1A}" type="pres">
      <dgm:prSet presAssocID="{F50EF440-EBAD-43B4-B155-71422A1F253F}" presName="horz1" presStyleCnt="0"/>
      <dgm:spPr/>
    </dgm:pt>
    <dgm:pt modelId="{66665F66-20E5-4C86-9EC7-8BE3FA9771AF}" type="pres">
      <dgm:prSet presAssocID="{F50EF440-EBAD-43B4-B155-71422A1F253F}" presName="tx1" presStyleLbl="revTx" presStyleIdx="3" presStyleCnt="4"/>
      <dgm:spPr/>
    </dgm:pt>
    <dgm:pt modelId="{917C4B73-2FB9-4D46-9E5C-C6B41F371103}" type="pres">
      <dgm:prSet presAssocID="{F50EF440-EBAD-43B4-B155-71422A1F253F}" presName="vert1" presStyleCnt="0"/>
      <dgm:spPr/>
    </dgm:pt>
  </dgm:ptLst>
  <dgm:cxnLst>
    <dgm:cxn modelId="{B9B3FC29-FB9C-4986-AF61-D9D46224A123}" srcId="{C30BB650-7CA5-4E02-AAD4-ED1BA92308FD}" destId="{152C1D2B-3A91-446C-9F16-C7166F78E6DA}" srcOrd="0" destOrd="0" parTransId="{174FE32E-827A-46FE-AA41-46FFAB1302E7}" sibTransId="{568735BA-B1AD-4D1C-ADCE-AE318886C57D}"/>
    <dgm:cxn modelId="{8388B86F-B5FF-4B51-83BF-E782C3F5A4C0}" type="presOf" srcId="{C30BB650-7CA5-4E02-AAD4-ED1BA92308FD}" destId="{693EA4A4-6717-47E9-8035-DDDE944EED54}" srcOrd="0" destOrd="0" presId="urn:microsoft.com/office/officeart/2008/layout/LinedList"/>
    <dgm:cxn modelId="{8ED06153-D14A-49E6-9391-18A6C657232F}" srcId="{C30BB650-7CA5-4E02-AAD4-ED1BA92308FD}" destId="{F50EF440-EBAD-43B4-B155-71422A1F253F}" srcOrd="3" destOrd="0" parTransId="{797F9231-A9FA-46E3-AB99-605EBE4BFBD7}" sibTransId="{BFC7112B-3EE9-4CA7-8357-ADCE5AF283B7}"/>
    <dgm:cxn modelId="{3E492790-E441-4E53-9FAF-E7A60A147A0B}" srcId="{C30BB650-7CA5-4E02-AAD4-ED1BA92308FD}" destId="{2C73F288-0F3E-4F2F-99B5-773274EEE695}" srcOrd="2" destOrd="0" parTransId="{3ECC3D58-3E2B-46C7-AD98-6A3DCD12D5BB}" sibTransId="{2A45CFE0-1401-487E-91F8-CDF783DB0BBB}"/>
    <dgm:cxn modelId="{38B87EA0-E31F-4225-8246-C6034443085D}" type="presOf" srcId="{F50EF440-EBAD-43B4-B155-71422A1F253F}" destId="{66665F66-20E5-4C86-9EC7-8BE3FA9771AF}" srcOrd="0" destOrd="0" presId="urn:microsoft.com/office/officeart/2008/layout/LinedList"/>
    <dgm:cxn modelId="{42BC78BA-12CB-4A8A-A99D-7C70665D69F8}" srcId="{C30BB650-7CA5-4E02-AAD4-ED1BA92308FD}" destId="{4DE6A1F0-0884-4A79-B3F3-DA32DB729F92}" srcOrd="1" destOrd="0" parTransId="{1B6F937E-38B8-4B9C-8B9F-C4202D7686E4}" sibTransId="{BFB91129-70B0-4AEB-A139-1AFC39023904}"/>
    <dgm:cxn modelId="{A28CEFC8-6E33-4728-BE74-D0FEBD502E8E}" type="presOf" srcId="{2C73F288-0F3E-4F2F-99B5-773274EEE695}" destId="{C92EF285-7B8E-4DE5-8A2F-FE5AE6346F1A}" srcOrd="0" destOrd="0" presId="urn:microsoft.com/office/officeart/2008/layout/LinedList"/>
    <dgm:cxn modelId="{8514F9DE-22DD-4B4B-B841-B04AB138A381}" type="presOf" srcId="{4DE6A1F0-0884-4A79-B3F3-DA32DB729F92}" destId="{7D9AF534-5C46-47A1-9A39-5405C36F2865}" srcOrd="0" destOrd="0" presId="urn:microsoft.com/office/officeart/2008/layout/LinedList"/>
    <dgm:cxn modelId="{3807C8EC-2B7A-41C6-8094-07B4A0A4A828}" type="presOf" srcId="{152C1D2B-3A91-446C-9F16-C7166F78E6DA}" destId="{1596D4DC-6A19-4D9C-B7E4-4D3ABB6C0DB8}" srcOrd="0" destOrd="0" presId="urn:microsoft.com/office/officeart/2008/layout/LinedList"/>
    <dgm:cxn modelId="{72FA5937-6771-4C28-9C37-0B97A1E7D246}" type="presParOf" srcId="{693EA4A4-6717-47E9-8035-DDDE944EED54}" destId="{1507F931-4949-4A42-87FC-1E7577C6AE31}" srcOrd="0" destOrd="0" presId="urn:microsoft.com/office/officeart/2008/layout/LinedList"/>
    <dgm:cxn modelId="{F34F0017-C9FC-40AA-BA7C-8DDB778440FE}" type="presParOf" srcId="{693EA4A4-6717-47E9-8035-DDDE944EED54}" destId="{12247564-1DB6-44CF-992A-3BF9B52D3CAB}" srcOrd="1" destOrd="0" presId="urn:microsoft.com/office/officeart/2008/layout/LinedList"/>
    <dgm:cxn modelId="{7E8E6152-43F5-4521-95EE-2A7E619DC28F}" type="presParOf" srcId="{12247564-1DB6-44CF-992A-3BF9B52D3CAB}" destId="{1596D4DC-6A19-4D9C-B7E4-4D3ABB6C0DB8}" srcOrd="0" destOrd="0" presId="urn:microsoft.com/office/officeart/2008/layout/LinedList"/>
    <dgm:cxn modelId="{2DDBF8E9-3E42-41BB-9AD3-2EAFD1FA0328}" type="presParOf" srcId="{12247564-1DB6-44CF-992A-3BF9B52D3CAB}" destId="{3CF33014-23F0-4607-86C0-570F0CD3FF10}" srcOrd="1" destOrd="0" presId="urn:microsoft.com/office/officeart/2008/layout/LinedList"/>
    <dgm:cxn modelId="{F11C98C3-FC72-44E7-AF66-8B5AA7A19C89}" type="presParOf" srcId="{693EA4A4-6717-47E9-8035-DDDE944EED54}" destId="{D71CF5D4-A858-4A61-B35C-C7DADBED5EFA}" srcOrd="2" destOrd="0" presId="urn:microsoft.com/office/officeart/2008/layout/LinedList"/>
    <dgm:cxn modelId="{5F68B40D-85B0-4801-B670-3A270B961A68}" type="presParOf" srcId="{693EA4A4-6717-47E9-8035-DDDE944EED54}" destId="{27A53C9A-F457-410F-B36E-224554663C80}" srcOrd="3" destOrd="0" presId="urn:microsoft.com/office/officeart/2008/layout/LinedList"/>
    <dgm:cxn modelId="{0E4C1497-0F8F-47AE-BF68-BCA831C560A1}" type="presParOf" srcId="{27A53C9A-F457-410F-B36E-224554663C80}" destId="{7D9AF534-5C46-47A1-9A39-5405C36F2865}" srcOrd="0" destOrd="0" presId="urn:microsoft.com/office/officeart/2008/layout/LinedList"/>
    <dgm:cxn modelId="{3A5B592D-2386-4CE9-B446-929EFECF3144}" type="presParOf" srcId="{27A53C9A-F457-410F-B36E-224554663C80}" destId="{58211DE9-8FEE-4488-92F4-DE53B7C26CFE}" srcOrd="1" destOrd="0" presId="urn:microsoft.com/office/officeart/2008/layout/LinedList"/>
    <dgm:cxn modelId="{04DA71A3-FBF1-4116-A459-CDBD90CBC3FA}" type="presParOf" srcId="{693EA4A4-6717-47E9-8035-DDDE944EED54}" destId="{4DE53725-3245-4AFC-B96E-A59D34482BD8}" srcOrd="4" destOrd="0" presId="urn:microsoft.com/office/officeart/2008/layout/LinedList"/>
    <dgm:cxn modelId="{3ADB03DD-89E5-425F-8C11-1A8A17173E45}" type="presParOf" srcId="{693EA4A4-6717-47E9-8035-DDDE944EED54}" destId="{3FD3C122-5E41-47E3-95C8-DCCBE3166641}" srcOrd="5" destOrd="0" presId="urn:microsoft.com/office/officeart/2008/layout/LinedList"/>
    <dgm:cxn modelId="{A0906092-B276-488C-8078-B9BA4D0E9C64}" type="presParOf" srcId="{3FD3C122-5E41-47E3-95C8-DCCBE3166641}" destId="{C92EF285-7B8E-4DE5-8A2F-FE5AE6346F1A}" srcOrd="0" destOrd="0" presId="urn:microsoft.com/office/officeart/2008/layout/LinedList"/>
    <dgm:cxn modelId="{182CB167-1EDC-4A8D-B6C4-B1079F56D528}" type="presParOf" srcId="{3FD3C122-5E41-47E3-95C8-DCCBE3166641}" destId="{D7C10A43-30A8-4549-BA51-C9170A99443E}" srcOrd="1" destOrd="0" presId="urn:microsoft.com/office/officeart/2008/layout/LinedList"/>
    <dgm:cxn modelId="{E237C3BA-09F3-4C84-943A-E99A8E5B57D0}" type="presParOf" srcId="{693EA4A4-6717-47E9-8035-DDDE944EED54}" destId="{7A0A2ED9-483A-4934-AFC2-C7ABFB56EC46}" srcOrd="6" destOrd="0" presId="urn:microsoft.com/office/officeart/2008/layout/LinedList"/>
    <dgm:cxn modelId="{73DCF0CF-CF54-476B-8312-851547392737}" type="presParOf" srcId="{693EA4A4-6717-47E9-8035-DDDE944EED54}" destId="{5AA4124B-4EEB-4ADC-800B-8577A68B2C1A}" srcOrd="7" destOrd="0" presId="urn:microsoft.com/office/officeart/2008/layout/LinedList"/>
    <dgm:cxn modelId="{79821509-3684-4F06-8664-C2426FDEB259}" type="presParOf" srcId="{5AA4124B-4EEB-4ADC-800B-8577A68B2C1A}" destId="{66665F66-20E5-4C86-9EC7-8BE3FA9771AF}" srcOrd="0" destOrd="0" presId="urn:microsoft.com/office/officeart/2008/layout/LinedList"/>
    <dgm:cxn modelId="{CD8CBCE9-76B8-4C88-ABDA-23F0D5D0EFB8}" type="presParOf" srcId="{5AA4124B-4EEB-4ADC-800B-8577A68B2C1A}" destId="{917C4B73-2FB9-4D46-9E5C-C6B41F37110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90F8DB-8C38-485C-9C90-561EB037C8E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2C5BF24-FC93-44C0-9898-DC0FF9518566}">
      <dgm:prSet/>
      <dgm:spPr/>
      <dgm:t>
        <a:bodyPr/>
        <a:lstStyle/>
        <a:p>
          <a:r>
            <a:rPr lang="en-AU"/>
            <a:t>Transparency, </a:t>
          </a:r>
          <a:endParaRPr lang="en-US"/>
        </a:p>
      </dgm:t>
    </dgm:pt>
    <dgm:pt modelId="{0CC3C761-32F8-4A38-9808-6177F46F81AA}" type="parTrans" cxnId="{EB16D1C8-EAB4-4A9D-BB0C-8B67E32F4D3D}">
      <dgm:prSet/>
      <dgm:spPr/>
      <dgm:t>
        <a:bodyPr/>
        <a:lstStyle/>
        <a:p>
          <a:endParaRPr lang="en-US"/>
        </a:p>
      </dgm:t>
    </dgm:pt>
    <dgm:pt modelId="{EC41BA66-33BD-4DC2-82A2-03E66E38C0F2}" type="sibTrans" cxnId="{EB16D1C8-EAB4-4A9D-BB0C-8B67E32F4D3D}">
      <dgm:prSet/>
      <dgm:spPr/>
      <dgm:t>
        <a:bodyPr/>
        <a:lstStyle/>
        <a:p>
          <a:endParaRPr lang="en-US"/>
        </a:p>
      </dgm:t>
    </dgm:pt>
    <dgm:pt modelId="{686A6435-8D60-4EDA-8D22-40D6894AC3F1}">
      <dgm:prSet/>
      <dgm:spPr/>
      <dgm:t>
        <a:bodyPr/>
        <a:lstStyle/>
        <a:p>
          <a:r>
            <a:rPr lang="en-AU"/>
            <a:t>Accountability </a:t>
          </a:r>
          <a:endParaRPr lang="en-US"/>
        </a:p>
      </dgm:t>
    </dgm:pt>
    <dgm:pt modelId="{6E02BD56-2419-414A-8C5E-1C6CA7E46387}" type="parTrans" cxnId="{98BAFC2D-4B1B-4D83-92FE-A9A0CA14E4F3}">
      <dgm:prSet/>
      <dgm:spPr/>
      <dgm:t>
        <a:bodyPr/>
        <a:lstStyle/>
        <a:p>
          <a:endParaRPr lang="en-US"/>
        </a:p>
      </dgm:t>
    </dgm:pt>
    <dgm:pt modelId="{FBBA7D9A-EC26-456E-B3EA-0976F1CCD11D}" type="sibTrans" cxnId="{98BAFC2D-4B1B-4D83-92FE-A9A0CA14E4F3}">
      <dgm:prSet/>
      <dgm:spPr/>
      <dgm:t>
        <a:bodyPr/>
        <a:lstStyle/>
        <a:p>
          <a:endParaRPr lang="en-US"/>
        </a:p>
      </dgm:t>
    </dgm:pt>
    <dgm:pt modelId="{2EDA6EA6-F8C5-4B87-AD6F-31BBFCB253B8}">
      <dgm:prSet/>
      <dgm:spPr/>
      <dgm:t>
        <a:bodyPr/>
        <a:lstStyle/>
        <a:p>
          <a:r>
            <a:rPr lang="en-AU"/>
            <a:t>Inclusiveness </a:t>
          </a:r>
          <a:endParaRPr lang="en-US"/>
        </a:p>
      </dgm:t>
    </dgm:pt>
    <dgm:pt modelId="{AC032E96-E097-4796-BF59-44266AF299A4}" type="parTrans" cxnId="{EB865796-9C1C-4472-994C-82E0CC965EF7}">
      <dgm:prSet/>
      <dgm:spPr/>
      <dgm:t>
        <a:bodyPr/>
        <a:lstStyle/>
        <a:p>
          <a:endParaRPr lang="en-US"/>
        </a:p>
      </dgm:t>
    </dgm:pt>
    <dgm:pt modelId="{BCEACD31-D457-42F0-9D81-3345F64EEE57}" type="sibTrans" cxnId="{EB865796-9C1C-4472-994C-82E0CC965EF7}">
      <dgm:prSet/>
      <dgm:spPr/>
      <dgm:t>
        <a:bodyPr/>
        <a:lstStyle/>
        <a:p>
          <a:endParaRPr lang="en-US"/>
        </a:p>
      </dgm:t>
    </dgm:pt>
    <dgm:pt modelId="{89318E40-4641-4C3F-AB18-AC7AF4B8ADFC}" type="pres">
      <dgm:prSet presAssocID="{6290F8DB-8C38-485C-9C90-561EB037C8EF}" presName="root" presStyleCnt="0">
        <dgm:presLayoutVars>
          <dgm:dir/>
          <dgm:resizeHandles val="exact"/>
        </dgm:presLayoutVars>
      </dgm:prSet>
      <dgm:spPr/>
    </dgm:pt>
    <dgm:pt modelId="{5D483F5B-4980-4F6C-A771-B71A77270602}" type="pres">
      <dgm:prSet presAssocID="{62C5BF24-FC93-44C0-9898-DC0FF9518566}" presName="compNode" presStyleCnt="0"/>
      <dgm:spPr/>
    </dgm:pt>
    <dgm:pt modelId="{1AAEFEC8-2939-49AA-A5D7-48C2666342A9}" type="pres">
      <dgm:prSet presAssocID="{62C5BF24-FC93-44C0-9898-DC0FF9518566}" presName="bgRect" presStyleLbl="bgShp" presStyleIdx="0" presStyleCnt="3"/>
      <dgm:spPr/>
    </dgm:pt>
    <dgm:pt modelId="{64B17D00-FAFE-4659-9882-D5B915190BB8}" type="pres">
      <dgm:prSet presAssocID="{62C5BF24-FC93-44C0-9898-DC0FF9518566}"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Eyes"/>
        </a:ext>
      </dgm:extLst>
    </dgm:pt>
    <dgm:pt modelId="{9B73FB1F-DA4D-4755-B347-9985F7F0F5F1}" type="pres">
      <dgm:prSet presAssocID="{62C5BF24-FC93-44C0-9898-DC0FF9518566}" presName="spaceRect" presStyleCnt="0"/>
      <dgm:spPr/>
    </dgm:pt>
    <dgm:pt modelId="{0F0D7A83-02A2-44AD-896B-28528604CA7D}" type="pres">
      <dgm:prSet presAssocID="{62C5BF24-FC93-44C0-9898-DC0FF9518566}" presName="parTx" presStyleLbl="revTx" presStyleIdx="0" presStyleCnt="3">
        <dgm:presLayoutVars>
          <dgm:chMax val="0"/>
          <dgm:chPref val="0"/>
        </dgm:presLayoutVars>
      </dgm:prSet>
      <dgm:spPr/>
    </dgm:pt>
    <dgm:pt modelId="{846EE42E-991D-40C6-88B4-04CB705B521D}" type="pres">
      <dgm:prSet presAssocID="{EC41BA66-33BD-4DC2-82A2-03E66E38C0F2}" presName="sibTrans" presStyleCnt="0"/>
      <dgm:spPr/>
    </dgm:pt>
    <dgm:pt modelId="{C85E85CF-A8A5-4FF3-A3CF-CAC08BCF66D2}" type="pres">
      <dgm:prSet presAssocID="{686A6435-8D60-4EDA-8D22-40D6894AC3F1}" presName="compNode" presStyleCnt="0"/>
      <dgm:spPr/>
    </dgm:pt>
    <dgm:pt modelId="{46120839-8080-4371-85D5-6451554787F7}" type="pres">
      <dgm:prSet presAssocID="{686A6435-8D60-4EDA-8D22-40D6894AC3F1}" presName="bgRect" presStyleLbl="bgShp" presStyleIdx="1" presStyleCnt="3"/>
      <dgm:spPr/>
    </dgm:pt>
    <dgm:pt modelId="{9E25BD47-CBF2-4C33-824B-37628EE69A7D}" type="pres">
      <dgm:prSet presAssocID="{686A6435-8D60-4EDA-8D22-40D6894AC3F1}" presName="iconRect" presStyleLbl="nod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Checklist"/>
        </a:ext>
      </dgm:extLst>
    </dgm:pt>
    <dgm:pt modelId="{6571F0E7-7262-4468-AD2B-EC8460F7D13F}" type="pres">
      <dgm:prSet presAssocID="{686A6435-8D60-4EDA-8D22-40D6894AC3F1}" presName="spaceRect" presStyleCnt="0"/>
      <dgm:spPr/>
    </dgm:pt>
    <dgm:pt modelId="{3028C77E-5D25-4FC5-9077-4D19937DE17D}" type="pres">
      <dgm:prSet presAssocID="{686A6435-8D60-4EDA-8D22-40D6894AC3F1}" presName="parTx" presStyleLbl="revTx" presStyleIdx="1" presStyleCnt="3">
        <dgm:presLayoutVars>
          <dgm:chMax val="0"/>
          <dgm:chPref val="0"/>
        </dgm:presLayoutVars>
      </dgm:prSet>
      <dgm:spPr/>
    </dgm:pt>
    <dgm:pt modelId="{5A9A899B-011E-4E62-8B87-98A0A96AC1D5}" type="pres">
      <dgm:prSet presAssocID="{FBBA7D9A-EC26-456E-B3EA-0976F1CCD11D}" presName="sibTrans" presStyleCnt="0"/>
      <dgm:spPr/>
    </dgm:pt>
    <dgm:pt modelId="{EAB8CC25-220D-40B5-92A9-3F2409EEDC34}" type="pres">
      <dgm:prSet presAssocID="{2EDA6EA6-F8C5-4B87-AD6F-31BBFCB253B8}" presName="compNode" presStyleCnt="0"/>
      <dgm:spPr/>
    </dgm:pt>
    <dgm:pt modelId="{F4C1709F-E488-4E8E-A425-7A21ABCC1ABF}" type="pres">
      <dgm:prSet presAssocID="{2EDA6EA6-F8C5-4B87-AD6F-31BBFCB253B8}" presName="bgRect" presStyleLbl="bgShp" presStyleIdx="2" presStyleCnt="3"/>
      <dgm:spPr/>
    </dgm:pt>
    <dgm:pt modelId="{A620F557-C92E-4311-A9FD-43D3E25AC344}" type="pres">
      <dgm:prSet presAssocID="{2EDA6EA6-F8C5-4B87-AD6F-31BBFCB253B8}" presName="iconRect" presStyleLbl="nod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Group"/>
        </a:ext>
      </dgm:extLst>
    </dgm:pt>
    <dgm:pt modelId="{31204754-D2AD-4536-8194-C51DDB671A33}" type="pres">
      <dgm:prSet presAssocID="{2EDA6EA6-F8C5-4B87-AD6F-31BBFCB253B8}" presName="spaceRect" presStyleCnt="0"/>
      <dgm:spPr/>
    </dgm:pt>
    <dgm:pt modelId="{F01E0519-639E-481D-85B2-20845D4B0FD4}" type="pres">
      <dgm:prSet presAssocID="{2EDA6EA6-F8C5-4B87-AD6F-31BBFCB253B8}" presName="parTx" presStyleLbl="revTx" presStyleIdx="2" presStyleCnt="3">
        <dgm:presLayoutVars>
          <dgm:chMax val="0"/>
          <dgm:chPref val="0"/>
        </dgm:presLayoutVars>
      </dgm:prSet>
      <dgm:spPr/>
    </dgm:pt>
  </dgm:ptLst>
  <dgm:cxnLst>
    <dgm:cxn modelId="{CCFA2325-111B-48F2-9540-3CD19A99E68E}" type="presOf" srcId="{6290F8DB-8C38-485C-9C90-561EB037C8EF}" destId="{89318E40-4641-4C3F-AB18-AC7AF4B8ADFC}" srcOrd="0" destOrd="0" presId="urn:microsoft.com/office/officeart/2018/2/layout/IconVerticalSolidList"/>
    <dgm:cxn modelId="{98BAFC2D-4B1B-4D83-92FE-A9A0CA14E4F3}" srcId="{6290F8DB-8C38-485C-9C90-561EB037C8EF}" destId="{686A6435-8D60-4EDA-8D22-40D6894AC3F1}" srcOrd="1" destOrd="0" parTransId="{6E02BD56-2419-414A-8C5E-1C6CA7E46387}" sibTransId="{FBBA7D9A-EC26-456E-B3EA-0976F1CCD11D}"/>
    <dgm:cxn modelId="{8623EC31-3576-46EC-9940-1539D022A92F}" type="presOf" srcId="{62C5BF24-FC93-44C0-9898-DC0FF9518566}" destId="{0F0D7A83-02A2-44AD-896B-28528604CA7D}" srcOrd="0" destOrd="0" presId="urn:microsoft.com/office/officeart/2018/2/layout/IconVerticalSolidList"/>
    <dgm:cxn modelId="{7E7A566E-4E98-425F-AD03-4920C9D7F9F4}" type="presOf" srcId="{686A6435-8D60-4EDA-8D22-40D6894AC3F1}" destId="{3028C77E-5D25-4FC5-9077-4D19937DE17D}" srcOrd="0" destOrd="0" presId="urn:microsoft.com/office/officeart/2018/2/layout/IconVerticalSolidList"/>
    <dgm:cxn modelId="{EB865796-9C1C-4472-994C-82E0CC965EF7}" srcId="{6290F8DB-8C38-485C-9C90-561EB037C8EF}" destId="{2EDA6EA6-F8C5-4B87-AD6F-31BBFCB253B8}" srcOrd="2" destOrd="0" parTransId="{AC032E96-E097-4796-BF59-44266AF299A4}" sibTransId="{BCEACD31-D457-42F0-9D81-3345F64EEE57}"/>
    <dgm:cxn modelId="{EB16D1C8-EAB4-4A9D-BB0C-8B67E32F4D3D}" srcId="{6290F8DB-8C38-485C-9C90-561EB037C8EF}" destId="{62C5BF24-FC93-44C0-9898-DC0FF9518566}" srcOrd="0" destOrd="0" parTransId="{0CC3C761-32F8-4A38-9808-6177F46F81AA}" sibTransId="{EC41BA66-33BD-4DC2-82A2-03E66E38C0F2}"/>
    <dgm:cxn modelId="{08AC19F9-94A6-4573-807E-9C4370A2E650}" type="presOf" srcId="{2EDA6EA6-F8C5-4B87-AD6F-31BBFCB253B8}" destId="{F01E0519-639E-481D-85B2-20845D4B0FD4}" srcOrd="0" destOrd="0" presId="urn:microsoft.com/office/officeart/2018/2/layout/IconVerticalSolidList"/>
    <dgm:cxn modelId="{7D7D73ED-BAC9-467D-B39A-E6E6EC20C127}" type="presParOf" srcId="{89318E40-4641-4C3F-AB18-AC7AF4B8ADFC}" destId="{5D483F5B-4980-4F6C-A771-B71A77270602}" srcOrd="0" destOrd="0" presId="urn:microsoft.com/office/officeart/2018/2/layout/IconVerticalSolidList"/>
    <dgm:cxn modelId="{0D1BD27A-920A-4BE6-A3A2-72CB3DA889D4}" type="presParOf" srcId="{5D483F5B-4980-4F6C-A771-B71A77270602}" destId="{1AAEFEC8-2939-49AA-A5D7-48C2666342A9}" srcOrd="0" destOrd="0" presId="urn:microsoft.com/office/officeart/2018/2/layout/IconVerticalSolidList"/>
    <dgm:cxn modelId="{0D47C616-16F0-491C-AAA2-E29C29A12FDB}" type="presParOf" srcId="{5D483F5B-4980-4F6C-A771-B71A77270602}" destId="{64B17D00-FAFE-4659-9882-D5B915190BB8}" srcOrd="1" destOrd="0" presId="urn:microsoft.com/office/officeart/2018/2/layout/IconVerticalSolidList"/>
    <dgm:cxn modelId="{6D1F8C62-D109-4957-9FBD-0054D600B6E4}" type="presParOf" srcId="{5D483F5B-4980-4F6C-A771-B71A77270602}" destId="{9B73FB1F-DA4D-4755-B347-9985F7F0F5F1}" srcOrd="2" destOrd="0" presId="urn:microsoft.com/office/officeart/2018/2/layout/IconVerticalSolidList"/>
    <dgm:cxn modelId="{4C67D71F-3E85-44BB-A847-48C00BDE5E84}" type="presParOf" srcId="{5D483F5B-4980-4F6C-A771-B71A77270602}" destId="{0F0D7A83-02A2-44AD-896B-28528604CA7D}" srcOrd="3" destOrd="0" presId="urn:microsoft.com/office/officeart/2018/2/layout/IconVerticalSolidList"/>
    <dgm:cxn modelId="{B1A36EF5-7D68-4732-A856-26434471B3AA}" type="presParOf" srcId="{89318E40-4641-4C3F-AB18-AC7AF4B8ADFC}" destId="{846EE42E-991D-40C6-88B4-04CB705B521D}" srcOrd="1" destOrd="0" presId="urn:microsoft.com/office/officeart/2018/2/layout/IconVerticalSolidList"/>
    <dgm:cxn modelId="{064EA992-6944-44F3-9C14-5AB260268F0F}" type="presParOf" srcId="{89318E40-4641-4C3F-AB18-AC7AF4B8ADFC}" destId="{C85E85CF-A8A5-4FF3-A3CF-CAC08BCF66D2}" srcOrd="2" destOrd="0" presId="urn:microsoft.com/office/officeart/2018/2/layout/IconVerticalSolidList"/>
    <dgm:cxn modelId="{06B0506B-F4C2-4E4E-BCFD-55B2FC4E51CE}" type="presParOf" srcId="{C85E85CF-A8A5-4FF3-A3CF-CAC08BCF66D2}" destId="{46120839-8080-4371-85D5-6451554787F7}" srcOrd="0" destOrd="0" presId="urn:microsoft.com/office/officeart/2018/2/layout/IconVerticalSolidList"/>
    <dgm:cxn modelId="{3C630983-C852-4793-9D9B-B4D71DEDB489}" type="presParOf" srcId="{C85E85CF-A8A5-4FF3-A3CF-CAC08BCF66D2}" destId="{9E25BD47-CBF2-4C33-824B-37628EE69A7D}" srcOrd="1" destOrd="0" presId="urn:microsoft.com/office/officeart/2018/2/layout/IconVerticalSolidList"/>
    <dgm:cxn modelId="{57699EC0-DA11-4DFF-9ADE-77E91A04C8BF}" type="presParOf" srcId="{C85E85CF-A8A5-4FF3-A3CF-CAC08BCF66D2}" destId="{6571F0E7-7262-4468-AD2B-EC8460F7D13F}" srcOrd="2" destOrd="0" presId="urn:microsoft.com/office/officeart/2018/2/layout/IconVerticalSolidList"/>
    <dgm:cxn modelId="{23A8876A-4C09-4AD2-84B5-0104CF12623D}" type="presParOf" srcId="{C85E85CF-A8A5-4FF3-A3CF-CAC08BCF66D2}" destId="{3028C77E-5D25-4FC5-9077-4D19937DE17D}" srcOrd="3" destOrd="0" presId="urn:microsoft.com/office/officeart/2018/2/layout/IconVerticalSolidList"/>
    <dgm:cxn modelId="{1E3BA0C1-E46E-4D9C-8D85-2CF4725C73D4}" type="presParOf" srcId="{89318E40-4641-4C3F-AB18-AC7AF4B8ADFC}" destId="{5A9A899B-011E-4E62-8B87-98A0A96AC1D5}" srcOrd="3" destOrd="0" presId="urn:microsoft.com/office/officeart/2018/2/layout/IconVerticalSolidList"/>
    <dgm:cxn modelId="{E612B9F8-9A42-45FD-A4D8-773EFDCF4BD4}" type="presParOf" srcId="{89318E40-4641-4C3F-AB18-AC7AF4B8ADFC}" destId="{EAB8CC25-220D-40B5-92A9-3F2409EEDC34}" srcOrd="4" destOrd="0" presId="urn:microsoft.com/office/officeart/2018/2/layout/IconVerticalSolidList"/>
    <dgm:cxn modelId="{93B3BF5A-75A6-44EC-9BA0-6B2E3201D182}" type="presParOf" srcId="{EAB8CC25-220D-40B5-92A9-3F2409EEDC34}" destId="{F4C1709F-E488-4E8E-A425-7A21ABCC1ABF}" srcOrd="0" destOrd="0" presId="urn:microsoft.com/office/officeart/2018/2/layout/IconVerticalSolidList"/>
    <dgm:cxn modelId="{FC5980B1-C82A-4C3F-814E-5808F0A04B56}" type="presParOf" srcId="{EAB8CC25-220D-40B5-92A9-3F2409EEDC34}" destId="{A620F557-C92E-4311-A9FD-43D3E25AC344}" srcOrd="1" destOrd="0" presId="urn:microsoft.com/office/officeart/2018/2/layout/IconVerticalSolidList"/>
    <dgm:cxn modelId="{FF6E954D-B95E-44C8-AAC8-14205495E7E3}" type="presParOf" srcId="{EAB8CC25-220D-40B5-92A9-3F2409EEDC34}" destId="{31204754-D2AD-4536-8194-C51DDB671A33}" srcOrd="2" destOrd="0" presId="urn:microsoft.com/office/officeart/2018/2/layout/IconVerticalSolidList"/>
    <dgm:cxn modelId="{2C905A15-E840-49E9-BD5E-430851AC17F0}" type="presParOf" srcId="{EAB8CC25-220D-40B5-92A9-3F2409EEDC34}" destId="{F01E0519-639E-481D-85B2-20845D4B0F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E4603B-1296-4BE0-96A7-0D505D5E40A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CFB641E-D1C6-4D81-9743-62528C6AA2B5}">
      <dgm:prSet/>
      <dgm:spPr/>
      <dgm:t>
        <a:bodyPr/>
        <a:lstStyle/>
        <a:p>
          <a:r>
            <a:rPr lang="en-AU" dirty="0"/>
            <a:t>What is the problem domain being addressed? Who are the stakeholders and who do they represent (are they inclusive)? </a:t>
          </a:r>
          <a:endParaRPr lang="en-US" dirty="0"/>
        </a:p>
      </dgm:t>
    </dgm:pt>
    <dgm:pt modelId="{D5C5AB0B-4907-486F-80C8-D8A33E4E2772}" type="parTrans" cxnId="{3040FD6C-78AC-45EC-9513-84DB84875605}">
      <dgm:prSet/>
      <dgm:spPr/>
      <dgm:t>
        <a:bodyPr/>
        <a:lstStyle/>
        <a:p>
          <a:endParaRPr lang="en-US"/>
        </a:p>
      </dgm:t>
    </dgm:pt>
    <dgm:pt modelId="{61CF0BF6-36DC-4E6A-92C0-2BF0AFFD3FEA}" type="sibTrans" cxnId="{3040FD6C-78AC-45EC-9513-84DB84875605}">
      <dgm:prSet/>
      <dgm:spPr/>
      <dgm:t>
        <a:bodyPr/>
        <a:lstStyle/>
        <a:p>
          <a:endParaRPr lang="en-US"/>
        </a:p>
      </dgm:t>
    </dgm:pt>
    <dgm:pt modelId="{6B65944A-8BAC-433D-B4B8-21B81F30575E}">
      <dgm:prSet/>
      <dgm:spPr/>
      <dgm:t>
        <a:bodyPr/>
        <a:lstStyle/>
        <a:p>
          <a:r>
            <a:rPr lang="en-AU" dirty="0"/>
            <a:t>Who are the stakeholders and who do they represent (are they inclusive)? To what degree is agreement reached about how to act on the problem domain? </a:t>
          </a:r>
          <a:endParaRPr lang="en-US" dirty="0"/>
        </a:p>
      </dgm:t>
    </dgm:pt>
    <dgm:pt modelId="{60E05FA3-3A1D-4734-ACB8-563B081FC6F8}" type="parTrans" cxnId="{7251EE3F-9368-44AA-B330-C2357E3882AD}">
      <dgm:prSet/>
      <dgm:spPr/>
      <dgm:t>
        <a:bodyPr/>
        <a:lstStyle/>
        <a:p>
          <a:endParaRPr lang="en-AU"/>
        </a:p>
      </dgm:t>
    </dgm:pt>
    <dgm:pt modelId="{0C7F5495-B1A8-4586-AB4C-BEE6E8C871E6}" type="sibTrans" cxnId="{7251EE3F-9368-44AA-B330-C2357E3882AD}">
      <dgm:prSet/>
      <dgm:spPr/>
      <dgm:t>
        <a:bodyPr/>
        <a:lstStyle/>
        <a:p>
          <a:endParaRPr lang="en-AU"/>
        </a:p>
      </dgm:t>
    </dgm:pt>
    <dgm:pt modelId="{A57D0A17-53D1-4854-9E8C-6E0B4686AAFB}">
      <dgm:prSet/>
      <dgm:spPr/>
      <dgm:t>
        <a:bodyPr/>
        <a:lstStyle/>
        <a:p>
          <a:r>
            <a:rPr lang="en-AU" dirty="0"/>
            <a:t>To what degree is agreement reached about how to act on the problem domain? What is the outcome and achievements of the partnership? </a:t>
          </a:r>
          <a:endParaRPr lang="en-US" dirty="0"/>
        </a:p>
      </dgm:t>
    </dgm:pt>
    <dgm:pt modelId="{C00E08AB-DD44-4FC7-A7FD-65E8EAD6AA33}" type="parTrans" cxnId="{AD1620CC-98F3-4714-BD50-A53635C3003B}">
      <dgm:prSet/>
      <dgm:spPr/>
      <dgm:t>
        <a:bodyPr/>
        <a:lstStyle/>
        <a:p>
          <a:endParaRPr lang="en-AU"/>
        </a:p>
      </dgm:t>
    </dgm:pt>
    <dgm:pt modelId="{49B03B94-BF80-433D-88D9-5FC815497388}" type="sibTrans" cxnId="{AD1620CC-98F3-4714-BD50-A53635C3003B}">
      <dgm:prSet/>
      <dgm:spPr/>
      <dgm:t>
        <a:bodyPr/>
        <a:lstStyle/>
        <a:p>
          <a:endParaRPr lang="en-AU"/>
        </a:p>
      </dgm:t>
    </dgm:pt>
    <dgm:pt modelId="{3028B822-2BE7-4487-A74B-E075395CE74E}">
      <dgm:prSet/>
      <dgm:spPr/>
      <dgm:t>
        <a:bodyPr/>
        <a:lstStyle/>
        <a:p>
          <a:r>
            <a:rPr lang="en-AU" dirty="0"/>
            <a:t>What is the outcome and achievements of the partnership?</a:t>
          </a:r>
          <a:endParaRPr lang="en-US" dirty="0"/>
        </a:p>
      </dgm:t>
    </dgm:pt>
    <dgm:pt modelId="{0D468972-6AC0-4AA0-8B36-F2D36FE8EAB4}" type="parTrans" cxnId="{10346EAC-5792-422E-B12F-C7FE90808910}">
      <dgm:prSet/>
      <dgm:spPr/>
      <dgm:t>
        <a:bodyPr/>
        <a:lstStyle/>
        <a:p>
          <a:endParaRPr lang="en-AU"/>
        </a:p>
      </dgm:t>
    </dgm:pt>
    <dgm:pt modelId="{264B72B1-CCFF-40C4-AA3C-800BF728736F}" type="sibTrans" cxnId="{10346EAC-5792-422E-B12F-C7FE90808910}">
      <dgm:prSet/>
      <dgm:spPr/>
      <dgm:t>
        <a:bodyPr/>
        <a:lstStyle/>
        <a:p>
          <a:endParaRPr lang="en-AU"/>
        </a:p>
      </dgm:t>
    </dgm:pt>
    <dgm:pt modelId="{0F61B4B5-61D2-4DC1-A1DD-929A2FD87FF1}" type="pres">
      <dgm:prSet presAssocID="{C2E4603B-1296-4BE0-96A7-0D505D5E40A2}" presName="vert0" presStyleCnt="0">
        <dgm:presLayoutVars>
          <dgm:dir/>
          <dgm:animOne val="branch"/>
          <dgm:animLvl val="lvl"/>
        </dgm:presLayoutVars>
      </dgm:prSet>
      <dgm:spPr/>
    </dgm:pt>
    <dgm:pt modelId="{ECCAF5FC-822B-4962-8D46-592A997462B8}" type="pres">
      <dgm:prSet presAssocID="{8CFB641E-D1C6-4D81-9743-62528C6AA2B5}" presName="thickLine" presStyleLbl="alignNode1" presStyleIdx="0" presStyleCnt="4"/>
      <dgm:spPr/>
    </dgm:pt>
    <dgm:pt modelId="{007BA96D-6B4A-406E-8994-23CCCA49A7CB}" type="pres">
      <dgm:prSet presAssocID="{8CFB641E-D1C6-4D81-9743-62528C6AA2B5}" presName="horz1" presStyleCnt="0"/>
      <dgm:spPr/>
    </dgm:pt>
    <dgm:pt modelId="{A2A0B3F7-8897-4112-BF6C-B950291EA638}" type="pres">
      <dgm:prSet presAssocID="{8CFB641E-D1C6-4D81-9743-62528C6AA2B5}" presName="tx1" presStyleLbl="revTx" presStyleIdx="0" presStyleCnt="4"/>
      <dgm:spPr/>
    </dgm:pt>
    <dgm:pt modelId="{86198C82-D962-4D9D-BCEF-8FE83024CD89}" type="pres">
      <dgm:prSet presAssocID="{8CFB641E-D1C6-4D81-9743-62528C6AA2B5}" presName="vert1" presStyleCnt="0"/>
      <dgm:spPr/>
    </dgm:pt>
    <dgm:pt modelId="{0E899948-2563-45D4-815A-1F7407F483B1}" type="pres">
      <dgm:prSet presAssocID="{6B65944A-8BAC-433D-B4B8-21B81F30575E}" presName="thickLine" presStyleLbl="alignNode1" presStyleIdx="1" presStyleCnt="4"/>
      <dgm:spPr/>
    </dgm:pt>
    <dgm:pt modelId="{A2CE03C6-BFBD-4578-95BD-BC004AE8F1A2}" type="pres">
      <dgm:prSet presAssocID="{6B65944A-8BAC-433D-B4B8-21B81F30575E}" presName="horz1" presStyleCnt="0"/>
      <dgm:spPr/>
    </dgm:pt>
    <dgm:pt modelId="{A2BA1906-8E1E-4C98-8CB0-4FC6C0AC1415}" type="pres">
      <dgm:prSet presAssocID="{6B65944A-8BAC-433D-B4B8-21B81F30575E}" presName="tx1" presStyleLbl="revTx" presStyleIdx="1" presStyleCnt="4"/>
      <dgm:spPr/>
    </dgm:pt>
    <dgm:pt modelId="{5DD34B44-CB8F-40EF-AEC9-B9B4248CADAA}" type="pres">
      <dgm:prSet presAssocID="{6B65944A-8BAC-433D-B4B8-21B81F30575E}" presName="vert1" presStyleCnt="0"/>
      <dgm:spPr/>
    </dgm:pt>
    <dgm:pt modelId="{043F5AED-2D00-4C2A-8D7C-DEB693EC764D}" type="pres">
      <dgm:prSet presAssocID="{A57D0A17-53D1-4854-9E8C-6E0B4686AAFB}" presName="thickLine" presStyleLbl="alignNode1" presStyleIdx="2" presStyleCnt="4"/>
      <dgm:spPr/>
    </dgm:pt>
    <dgm:pt modelId="{B0453859-D17E-427F-9F14-3E34AB17E497}" type="pres">
      <dgm:prSet presAssocID="{A57D0A17-53D1-4854-9E8C-6E0B4686AAFB}" presName="horz1" presStyleCnt="0"/>
      <dgm:spPr/>
    </dgm:pt>
    <dgm:pt modelId="{A99C213C-FA3A-45A3-BC86-FFA8C87366F9}" type="pres">
      <dgm:prSet presAssocID="{A57D0A17-53D1-4854-9E8C-6E0B4686AAFB}" presName="tx1" presStyleLbl="revTx" presStyleIdx="2" presStyleCnt="4"/>
      <dgm:spPr/>
    </dgm:pt>
    <dgm:pt modelId="{1869672B-AA63-43AC-8A9B-98239E1274E1}" type="pres">
      <dgm:prSet presAssocID="{A57D0A17-53D1-4854-9E8C-6E0B4686AAFB}" presName="vert1" presStyleCnt="0"/>
      <dgm:spPr/>
    </dgm:pt>
    <dgm:pt modelId="{3220E08A-B4E4-437B-8323-FA7F9C06D080}" type="pres">
      <dgm:prSet presAssocID="{3028B822-2BE7-4487-A74B-E075395CE74E}" presName="thickLine" presStyleLbl="alignNode1" presStyleIdx="3" presStyleCnt="4"/>
      <dgm:spPr/>
    </dgm:pt>
    <dgm:pt modelId="{7848C6CA-FD2D-4106-A5E4-826751EDDEF2}" type="pres">
      <dgm:prSet presAssocID="{3028B822-2BE7-4487-A74B-E075395CE74E}" presName="horz1" presStyleCnt="0"/>
      <dgm:spPr/>
    </dgm:pt>
    <dgm:pt modelId="{F89CC507-66DF-445C-945D-2D0B484160AC}" type="pres">
      <dgm:prSet presAssocID="{3028B822-2BE7-4487-A74B-E075395CE74E}" presName="tx1" presStyleLbl="revTx" presStyleIdx="3" presStyleCnt="4"/>
      <dgm:spPr/>
    </dgm:pt>
    <dgm:pt modelId="{D3C6BBCE-29F6-4297-BFF3-0D4D6F43B61C}" type="pres">
      <dgm:prSet presAssocID="{3028B822-2BE7-4487-A74B-E075395CE74E}" presName="vert1" presStyleCnt="0"/>
      <dgm:spPr/>
    </dgm:pt>
  </dgm:ptLst>
  <dgm:cxnLst>
    <dgm:cxn modelId="{8F848D09-FD39-417E-8E5E-C2DD55A69B71}" type="presOf" srcId="{C2E4603B-1296-4BE0-96A7-0D505D5E40A2}" destId="{0F61B4B5-61D2-4DC1-A1DD-929A2FD87FF1}" srcOrd="0" destOrd="0" presId="urn:microsoft.com/office/officeart/2008/layout/LinedList"/>
    <dgm:cxn modelId="{7251EE3F-9368-44AA-B330-C2357E3882AD}" srcId="{C2E4603B-1296-4BE0-96A7-0D505D5E40A2}" destId="{6B65944A-8BAC-433D-B4B8-21B81F30575E}" srcOrd="1" destOrd="0" parTransId="{60E05FA3-3A1D-4734-ACB8-563B081FC6F8}" sibTransId="{0C7F5495-B1A8-4586-AB4C-BEE6E8C871E6}"/>
    <dgm:cxn modelId="{E9652F5C-46E9-4A05-8F22-9B84E6A912A5}" type="presOf" srcId="{8CFB641E-D1C6-4D81-9743-62528C6AA2B5}" destId="{A2A0B3F7-8897-4112-BF6C-B950291EA638}" srcOrd="0" destOrd="0" presId="urn:microsoft.com/office/officeart/2008/layout/LinedList"/>
    <dgm:cxn modelId="{3040FD6C-78AC-45EC-9513-84DB84875605}" srcId="{C2E4603B-1296-4BE0-96A7-0D505D5E40A2}" destId="{8CFB641E-D1C6-4D81-9743-62528C6AA2B5}" srcOrd="0" destOrd="0" parTransId="{D5C5AB0B-4907-486F-80C8-D8A33E4E2772}" sibTransId="{61CF0BF6-36DC-4E6A-92C0-2BF0AFFD3FEA}"/>
    <dgm:cxn modelId="{10346EAC-5792-422E-B12F-C7FE90808910}" srcId="{C2E4603B-1296-4BE0-96A7-0D505D5E40A2}" destId="{3028B822-2BE7-4487-A74B-E075395CE74E}" srcOrd="3" destOrd="0" parTransId="{0D468972-6AC0-4AA0-8B36-F2D36FE8EAB4}" sibTransId="{264B72B1-CCFF-40C4-AA3C-800BF728736F}"/>
    <dgm:cxn modelId="{7B20C2AE-B884-435A-A42A-30C5C9F08319}" type="presOf" srcId="{6B65944A-8BAC-433D-B4B8-21B81F30575E}" destId="{A2BA1906-8E1E-4C98-8CB0-4FC6C0AC1415}" srcOrd="0" destOrd="0" presId="urn:microsoft.com/office/officeart/2008/layout/LinedList"/>
    <dgm:cxn modelId="{AD1620CC-98F3-4714-BD50-A53635C3003B}" srcId="{C2E4603B-1296-4BE0-96A7-0D505D5E40A2}" destId="{A57D0A17-53D1-4854-9E8C-6E0B4686AAFB}" srcOrd="2" destOrd="0" parTransId="{C00E08AB-DD44-4FC7-A7FD-65E8EAD6AA33}" sibTransId="{49B03B94-BF80-433D-88D9-5FC815497388}"/>
    <dgm:cxn modelId="{5F1AACEC-28B8-49E9-AC6B-B3D7B79BD360}" type="presOf" srcId="{3028B822-2BE7-4487-A74B-E075395CE74E}" destId="{F89CC507-66DF-445C-945D-2D0B484160AC}" srcOrd="0" destOrd="0" presId="urn:microsoft.com/office/officeart/2008/layout/LinedList"/>
    <dgm:cxn modelId="{9E168BED-F957-4908-A087-1EB189B84AB1}" type="presOf" srcId="{A57D0A17-53D1-4854-9E8C-6E0B4686AAFB}" destId="{A99C213C-FA3A-45A3-BC86-FFA8C87366F9}" srcOrd="0" destOrd="0" presId="urn:microsoft.com/office/officeart/2008/layout/LinedList"/>
    <dgm:cxn modelId="{A0521DC2-5736-4288-BCD3-35AE12621D5B}" type="presParOf" srcId="{0F61B4B5-61D2-4DC1-A1DD-929A2FD87FF1}" destId="{ECCAF5FC-822B-4962-8D46-592A997462B8}" srcOrd="0" destOrd="0" presId="urn:microsoft.com/office/officeart/2008/layout/LinedList"/>
    <dgm:cxn modelId="{A32E302E-F2B1-4F29-8B73-DC74144EB9E2}" type="presParOf" srcId="{0F61B4B5-61D2-4DC1-A1DD-929A2FD87FF1}" destId="{007BA96D-6B4A-406E-8994-23CCCA49A7CB}" srcOrd="1" destOrd="0" presId="urn:microsoft.com/office/officeart/2008/layout/LinedList"/>
    <dgm:cxn modelId="{8053C05D-E7AA-4C0C-80F7-427D2FD001DB}" type="presParOf" srcId="{007BA96D-6B4A-406E-8994-23CCCA49A7CB}" destId="{A2A0B3F7-8897-4112-BF6C-B950291EA638}" srcOrd="0" destOrd="0" presId="urn:microsoft.com/office/officeart/2008/layout/LinedList"/>
    <dgm:cxn modelId="{4B3773A9-F006-4BFE-9C20-C9A28EBCAA52}" type="presParOf" srcId="{007BA96D-6B4A-406E-8994-23CCCA49A7CB}" destId="{86198C82-D962-4D9D-BCEF-8FE83024CD89}" srcOrd="1" destOrd="0" presId="urn:microsoft.com/office/officeart/2008/layout/LinedList"/>
    <dgm:cxn modelId="{4F69E2AB-E105-414D-A10B-B432E543B2B0}" type="presParOf" srcId="{0F61B4B5-61D2-4DC1-A1DD-929A2FD87FF1}" destId="{0E899948-2563-45D4-815A-1F7407F483B1}" srcOrd="2" destOrd="0" presId="urn:microsoft.com/office/officeart/2008/layout/LinedList"/>
    <dgm:cxn modelId="{CB6C97B1-4905-4D60-B11B-3313E6782CAE}" type="presParOf" srcId="{0F61B4B5-61D2-4DC1-A1DD-929A2FD87FF1}" destId="{A2CE03C6-BFBD-4578-95BD-BC004AE8F1A2}" srcOrd="3" destOrd="0" presId="urn:microsoft.com/office/officeart/2008/layout/LinedList"/>
    <dgm:cxn modelId="{6252BB29-FB18-4DEA-BAD6-1404B8D0EC58}" type="presParOf" srcId="{A2CE03C6-BFBD-4578-95BD-BC004AE8F1A2}" destId="{A2BA1906-8E1E-4C98-8CB0-4FC6C0AC1415}" srcOrd="0" destOrd="0" presId="urn:microsoft.com/office/officeart/2008/layout/LinedList"/>
    <dgm:cxn modelId="{1B5FB984-C779-4993-8659-793F290930B8}" type="presParOf" srcId="{A2CE03C6-BFBD-4578-95BD-BC004AE8F1A2}" destId="{5DD34B44-CB8F-40EF-AEC9-B9B4248CADAA}" srcOrd="1" destOrd="0" presId="urn:microsoft.com/office/officeart/2008/layout/LinedList"/>
    <dgm:cxn modelId="{EDC60C9F-72A6-4EAF-A15C-F4104A47949A}" type="presParOf" srcId="{0F61B4B5-61D2-4DC1-A1DD-929A2FD87FF1}" destId="{043F5AED-2D00-4C2A-8D7C-DEB693EC764D}" srcOrd="4" destOrd="0" presId="urn:microsoft.com/office/officeart/2008/layout/LinedList"/>
    <dgm:cxn modelId="{E81F2DD1-9C42-408C-933F-7F510E10A99B}" type="presParOf" srcId="{0F61B4B5-61D2-4DC1-A1DD-929A2FD87FF1}" destId="{B0453859-D17E-427F-9F14-3E34AB17E497}" srcOrd="5" destOrd="0" presId="urn:microsoft.com/office/officeart/2008/layout/LinedList"/>
    <dgm:cxn modelId="{D4D19AD6-7849-47F6-9B32-F754ACCEB1E0}" type="presParOf" srcId="{B0453859-D17E-427F-9F14-3E34AB17E497}" destId="{A99C213C-FA3A-45A3-BC86-FFA8C87366F9}" srcOrd="0" destOrd="0" presId="urn:microsoft.com/office/officeart/2008/layout/LinedList"/>
    <dgm:cxn modelId="{BB4C925D-45A5-4224-904E-23E7867C557C}" type="presParOf" srcId="{B0453859-D17E-427F-9F14-3E34AB17E497}" destId="{1869672B-AA63-43AC-8A9B-98239E1274E1}" srcOrd="1" destOrd="0" presId="urn:microsoft.com/office/officeart/2008/layout/LinedList"/>
    <dgm:cxn modelId="{A7658888-21BC-4062-940E-08F1D84C9513}" type="presParOf" srcId="{0F61B4B5-61D2-4DC1-A1DD-929A2FD87FF1}" destId="{3220E08A-B4E4-437B-8323-FA7F9C06D080}" srcOrd="6" destOrd="0" presId="urn:microsoft.com/office/officeart/2008/layout/LinedList"/>
    <dgm:cxn modelId="{C34E384E-1BD3-49B7-88CB-7A677484CFD8}" type="presParOf" srcId="{0F61B4B5-61D2-4DC1-A1DD-929A2FD87FF1}" destId="{7848C6CA-FD2D-4106-A5E4-826751EDDEF2}" srcOrd="7" destOrd="0" presId="urn:microsoft.com/office/officeart/2008/layout/LinedList"/>
    <dgm:cxn modelId="{447DF0A1-8F5C-4526-AB54-319C4425018C}" type="presParOf" srcId="{7848C6CA-FD2D-4106-A5E4-826751EDDEF2}" destId="{F89CC507-66DF-445C-945D-2D0B484160AC}" srcOrd="0" destOrd="0" presId="urn:microsoft.com/office/officeart/2008/layout/LinedList"/>
    <dgm:cxn modelId="{06863349-5764-4ADE-B548-7A6FD14D4676}" type="presParOf" srcId="{7848C6CA-FD2D-4106-A5E4-826751EDDEF2}" destId="{D3C6BBCE-29F6-4297-BFF3-0D4D6F43B61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A9D8BB-8349-4933-BFBC-87E4305FB847}"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9C5952E6-709A-4CBB-95BC-D3ADE8375447}">
      <dgm:prSet/>
      <dgm:spPr/>
      <dgm:t>
        <a:bodyPr/>
        <a:lstStyle/>
        <a:p>
          <a:r>
            <a:rPr lang="en-US"/>
            <a:t>Mutual benefits, which can sustain long-term relationships </a:t>
          </a:r>
        </a:p>
      </dgm:t>
    </dgm:pt>
    <dgm:pt modelId="{EBD8F6C4-F41E-4F10-8B52-701D60EC0C93}" type="parTrans" cxnId="{1B1E46F3-2E34-425E-9D40-09DCC69FFD9B}">
      <dgm:prSet/>
      <dgm:spPr/>
      <dgm:t>
        <a:bodyPr/>
        <a:lstStyle/>
        <a:p>
          <a:endParaRPr lang="en-US"/>
        </a:p>
      </dgm:t>
    </dgm:pt>
    <dgm:pt modelId="{FDF692CC-D5B4-489C-BE1D-93AC1B100446}" type="sibTrans" cxnId="{1B1E46F3-2E34-425E-9D40-09DCC69FFD9B}">
      <dgm:prSet/>
      <dgm:spPr/>
      <dgm:t>
        <a:bodyPr/>
        <a:lstStyle/>
        <a:p>
          <a:endParaRPr lang="en-US"/>
        </a:p>
      </dgm:t>
    </dgm:pt>
    <dgm:pt modelId="{6F9E0ACE-66B0-447E-A9F0-BFA89737174D}">
      <dgm:prSet/>
      <dgm:spPr/>
      <dgm:t>
        <a:bodyPr/>
        <a:lstStyle/>
        <a:p>
          <a:r>
            <a:rPr lang="en-US"/>
            <a:t>Enlightened self-interest, where societal needs are acknowledged and considered over the long-term, rather than short-term. </a:t>
          </a:r>
        </a:p>
      </dgm:t>
    </dgm:pt>
    <dgm:pt modelId="{2C38474D-4132-4134-A243-A5A54B3A229F}" type="parTrans" cxnId="{FBC67881-00FC-4C1A-92BC-67B535074BE8}">
      <dgm:prSet/>
      <dgm:spPr/>
      <dgm:t>
        <a:bodyPr/>
        <a:lstStyle/>
        <a:p>
          <a:endParaRPr lang="en-US"/>
        </a:p>
      </dgm:t>
    </dgm:pt>
    <dgm:pt modelId="{5B7E7517-287C-4A04-A275-4137251E5202}" type="sibTrans" cxnId="{FBC67881-00FC-4C1A-92BC-67B535074BE8}">
      <dgm:prSet/>
      <dgm:spPr/>
      <dgm:t>
        <a:bodyPr/>
        <a:lstStyle/>
        <a:p>
          <a:endParaRPr lang="en-US"/>
        </a:p>
      </dgm:t>
    </dgm:pt>
    <dgm:pt modelId="{1B1041E9-C993-413F-B486-080F9DE73219}">
      <dgm:prSet/>
      <dgm:spPr/>
      <dgm:t>
        <a:bodyPr/>
        <a:lstStyle/>
        <a:p>
          <a:r>
            <a:rPr lang="en-US"/>
            <a:t>Ethical awareness, in which a set of moral or social obligations are considered and valued as legitimate. </a:t>
          </a:r>
        </a:p>
      </dgm:t>
    </dgm:pt>
    <dgm:pt modelId="{D8376D42-39BC-48BB-80CF-ED2F4C024648}" type="parTrans" cxnId="{3C9B5260-F57C-4434-B6A5-19CFEF144744}">
      <dgm:prSet/>
      <dgm:spPr/>
      <dgm:t>
        <a:bodyPr/>
        <a:lstStyle/>
        <a:p>
          <a:endParaRPr lang="en-US"/>
        </a:p>
      </dgm:t>
    </dgm:pt>
    <dgm:pt modelId="{B3C9D18C-464D-42A6-95B7-4D83AAD5B5BA}" type="sibTrans" cxnId="{3C9B5260-F57C-4434-B6A5-19CFEF144744}">
      <dgm:prSet/>
      <dgm:spPr/>
      <dgm:t>
        <a:bodyPr/>
        <a:lstStyle/>
        <a:p>
          <a:endParaRPr lang="en-US"/>
        </a:p>
      </dgm:t>
    </dgm:pt>
    <dgm:pt modelId="{40A831F2-14A3-454D-8DE7-51E6D04783F0}">
      <dgm:prSet/>
      <dgm:spPr/>
      <dgm:t>
        <a:bodyPr/>
        <a:lstStyle/>
        <a:p>
          <a:r>
            <a:rPr lang="en-US"/>
            <a:t>Power and responsibilities, where the person holding power recognises the responsibilities that come with it. </a:t>
          </a:r>
        </a:p>
      </dgm:t>
    </dgm:pt>
    <dgm:pt modelId="{FC836638-D0A2-4149-89F2-D27D330F88BD}" type="parTrans" cxnId="{84D9DD4D-231E-4645-9F01-1EF90C16D8D7}">
      <dgm:prSet/>
      <dgm:spPr/>
      <dgm:t>
        <a:bodyPr/>
        <a:lstStyle/>
        <a:p>
          <a:endParaRPr lang="en-US"/>
        </a:p>
      </dgm:t>
    </dgm:pt>
    <dgm:pt modelId="{2C32F4E5-C85B-492C-BB79-DA969513AB9E}" type="sibTrans" cxnId="{84D9DD4D-231E-4645-9F01-1EF90C16D8D7}">
      <dgm:prSet/>
      <dgm:spPr/>
      <dgm:t>
        <a:bodyPr/>
        <a:lstStyle/>
        <a:p>
          <a:endParaRPr lang="en-US"/>
        </a:p>
      </dgm:t>
    </dgm:pt>
    <dgm:pt modelId="{C7B96D81-9E9D-42D6-A837-D8FBC95F03AD}">
      <dgm:prSet/>
      <dgm:spPr/>
      <dgm:t>
        <a:bodyPr/>
        <a:lstStyle/>
        <a:p>
          <a:r>
            <a:rPr lang="en-US"/>
            <a:t>Enterprise defence, where the autonomy of various stakeholders is preserved. </a:t>
          </a:r>
        </a:p>
      </dgm:t>
    </dgm:pt>
    <dgm:pt modelId="{6CCC563B-0072-4157-B29D-BCDE84ECE326}" type="parTrans" cxnId="{586E0806-3BAA-42A0-9A31-31C191D3FB95}">
      <dgm:prSet/>
      <dgm:spPr/>
      <dgm:t>
        <a:bodyPr/>
        <a:lstStyle/>
        <a:p>
          <a:endParaRPr lang="en-US"/>
        </a:p>
      </dgm:t>
    </dgm:pt>
    <dgm:pt modelId="{4D260EFD-F674-48EB-9FF6-7F1586EF164C}" type="sibTrans" cxnId="{586E0806-3BAA-42A0-9A31-31C191D3FB95}">
      <dgm:prSet/>
      <dgm:spPr/>
      <dgm:t>
        <a:bodyPr/>
        <a:lstStyle/>
        <a:p>
          <a:endParaRPr lang="en-US"/>
        </a:p>
      </dgm:t>
    </dgm:pt>
    <dgm:pt modelId="{001DDBB5-71D8-44F9-9DE5-AE2B0E038110}" type="pres">
      <dgm:prSet presAssocID="{B2A9D8BB-8349-4933-BFBC-87E4305FB847}" presName="vert0" presStyleCnt="0">
        <dgm:presLayoutVars>
          <dgm:dir/>
          <dgm:animOne val="branch"/>
          <dgm:animLvl val="lvl"/>
        </dgm:presLayoutVars>
      </dgm:prSet>
      <dgm:spPr/>
    </dgm:pt>
    <dgm:pt modelId="{26727FB9-2BCA-405C-9134-FE3B2B135760}" type="pres">
      <dgm:prSet presAssocID="{9C5952E6-709A-4CBB-95BC-D3ADE8375447}" presName="thickLine" presStyleLbl="alignNode1" presStyleIdx="0" presStyleCnt="5"/>
      <dgm:spPr/>
    </dgm:pt>
    <dgm:pt modelId="{78AAA8D7-9491-425E-A161-87913F305471}" type="pres">
      <dgm:prSet presAssocID="{9C5952E6-709A-4CBB-95BC-D3ADE8375447}" presName="horz1" presStyleCnt="0"/>
      <dgm:spPr/>
    </dgm:pt>
    <dgm:pt modelId="{B8F98734-CEB4-48F2-BC4B-DCBA914978DD}" type="pres">
      <dgm:prSet presAssocID="{9C5952E6-709A-4CBB-95BC-D3ADE8375447}" presName="tx1" presStyleLbl="revTx" presStyleIdx="0" presStyleCnt="5"/>
      <dgm:spPr/>
    </dgm:pt>
    <dgm:pt modelId="{6DF82DCB-8A3A-42AA-84C6-662E0AE9DBA9}" type="pres">
      <dgm:prSet presAssocID="{9C5952E6-709A-4CBB-95BC-D3ADE8375447}" presName="vert1" presStyleCnt="0"/>
      <dgm:spPr/>
    </dgm:pt>
    <dgm:pt modelId="{E5854610-E539-4BDD-A7BC-7499C294EDE7}" type="pres">
      <dgm:prSet presAssocID="{6F9E0ACE-66B0-447E-A9F0-BFA89737174D}" presName="thickLine" presStyleLbl="alignNode1" presStyleIdx="1" presStyleCnt="5"/>
      <dgm:spPr/>
    </dgm:pt>
    <dgm:pt modelId="{C6FBBAD7-EFED-4F98-96D4-B4F86A4F7F1F}" type="pres">
      <dgm:prSet presAssocID="{6F9E0ACE-66B0-447E-A9F0-BFA89737174D}" presName="horz1" presStyleCnt="0"/>
      <dgm:spPr/>
    </dgm:pt>
    <dgm:pt modelId="{E41B1071-350F-42BE-B024-3D2A6AC8CFA3}" type="pres">
      <dgm:prSet presAssocID="{6F9E0ACE-66B0-447E-A9F0-BFA89737174D}" presName="tx1" presStyleLbl="revTx" presStyleIdx="1" presStyleCnt="5"/>
      <dgm:spPr/>
    </dgm:pt>
    <dgm:pt modelId="{733AE33B-8D33-4E5B-A220-CDB98C4D92AF}" type="pres">
      <dgm:prSet presAssocID="{6F9E0ACE-66B0-447E-A9F0-BFA89737174D}" presName="vert1" presStyleCnt="0"/>
      <dgm:spPr/>
    </dgm:pt>
    <dgm:pt modelId="{E2B9C6FA-8B34-4DEC-8924-E79BD97AA97D}" type="pres">
      <dgm:prSet presAssocID="{1B1041E9-C993-413F-B486-080F9DE73219}" presName="thickLine" presStyleLbl="alignNode1" presStyleIdx="2" presStyleCnt="5"/>
      <dgm:spPr/>
    </dgm:pt>
    <dgm:pt modelId="{6C3C9FC2-FD62-4553-A5A7-D9BCE199E8D1}" type="pres">
      <dgm:prSet presAssocID="{1B1041E9-C993-413F-B486-080F9DE73219}" presName="horz1" presStyleCnt="0"/>
      <dgm:spPr/>
    </dgm:pt>
    <dgm:pt modelId="{84637049-FBA5-495D-84C7-D9CDDB130EFD}" type="pres">
      <dgm:prSet presAssocID="{1B1041E9-C993-413F-B486-080F9DE73219}" presName="tx1" presStyleLbl="revTx" presStyleIdx="2" presStyleCnt="5"/>
      <dgm:spPr/>
    </dgm:pt>
    <dgm:pt modelId="{602A9B85-8A42-4628-98B8-F930E649303F}" type="pres">
      <dgm:prSet presAssocID="{1B1041E9-C993-413F-B486-080F9DE73219}" presName="vert1" presStyleCnt="0"/>
      <dgm:spPr/>
    </dgm:pt>
    <dgm:pt modelId="{4312C1A4-DCCC-48FE-931B-D3822AC689F8}" type="pres">
      <dgm:prSet presAssocID="{40A831F2-14A3-454D-8DE7-51E6D04783F0}" presName="thickLine" presStyleLbl="alignNode1" presStyleIdx="3" presStyleCnt="5"/>
      <dgm:spPr/>
    </dgm:pt>
    <dgm:pt modelId="{56EA35E4-19CA-4745-A34B-62CDFB5EF40F}" type="pres">
      <dgm:prSet presAssocID="{40A831F2-14A3-454D-8DE7-51E6D04783F0}" presName="horz1" presStyleCnt="0"/>
      <dgm:spPr/>
    </dgm:pt>
    <dgm:pt modelId="{37CA9B62-4C6E-4B54-90A5-48B4CB4C8FD5}" type="pres">
      <dgm:prSet presAssocID="{40A831F2-14A3-454D-8DE7-51E6D04783F0}" presName="tx1" presStyleLbl="revTx" presStyleIdx="3" presStyleCnt="5"/>
      <dgm:spPr/>
    </dgm:pt>
    <dgm:pt modelId="{C60831F3-28C7-4D16-AB0D-AAB73613B012}" type="pres">
      <dgm:prSet presAssocID="{40A831F2-14A3-454D-8DE7-51E6D04783F0}" presName="vert1" presStyleCnt="0"/>
      <dgm:spPr/>
    </dgm:pt>
    <dgm:pt modelId="{A4255B7B-98E0-4DDE-B300-A01916D7DD57}" type="pres">
      <dgm:prSet presAssocID="{C7B96D81-9E9D-42D6-A837-D8FBC95F03AD}" presName="thickLine" presStyleLbl="alignNode1" presStyleIdx="4" presStyleCnt="5"/>
      <dgm:spPr/>
    </dgm:pt>
    <dgm:pt modelId="{70283527-46D8-4723-9122-D806B8D85602}" type="pres">
      <dgm:prSet presAssocID="{C7B96D81-9E9D-42D6-A837-D8FBC95F03AD}" presName="horz1" presStyleCnt="0"/>
      <dgm:spPr/>
    </dgm:pt>
    <dgm:pt modelId="{1CFF7F81-A004-4DC8-8172-72C8105A7E1D}" type="pres">
      <dgm:prSet presAssocID="{C7B96D81-9E9D-42D6-A837-D8FBC95F03AD}" presName="tx1" presStyleLbl="revTx" presStyleIdx="4" presStyleCnt="5"/>
      <dgm:spPr/>
    </dgm:pt>
    <dgm:pt modelId="{F0A80180-48CF-4CD6-A2E6-06F5942F30A7}" type="pres">
      <dgm:prSet presAssocID="{C7B96D81-9E9D-42D6-A837-D8FBC95F03AD}" presName="vert1" presStyleCnt="0"/>
      <dgm:spPr/>
    </dgm:pt>
  </dgm:ptLst>
  <dgm:cxnLst>
    <dgm:cxn modelId="{586E0806-3BAA-42A0-9A31-31C191D3FB95}" srcId="{B2A9D8BB-8349-4933-BFBC-87E4305FB847}" destId="{C7B96D81-9E9D-42D6-A837-D8FBC95F03AD}" srcOrd="4" destOrd="0" parTransId="{6CCC563B-0072-4157-B29D-BCDE84ECE326}" sibTransId="{4D260EFD-F674-48EB-9FF6-7F1586EF164C}"/>
    <dgm:cxn modelId="{27458023-7734-472A-8DC5-0EC0C7AF3D9E}" type="presOf" srcId="{C7B96D81-9E9D-42D6-A837-D8FBC95F03AD}" destId="{1CFF7F81-A004-4DC8-8172-72C8105A7E1D}" srcOrd="0" destOrd="0" presId="urn:microsoft.com/office/officeart/2008/layout/LinedList"/>
    <dgm:cxn modelId="{3C9B5260-F57C-4434-B6A5-19CFEF144744}" srcId="{B2A9D8BB-8349-4933-BFBC-87E4305FB847}" destId="{1B1041E9-C993-413F-B486-080F9DE73219}" srcOrd="2" destOrd="0" parTransId="{D8376D42-39BC-48BB-80CF-ED2F4C024648}" sibTransId="{B3C9D18C-464D-42A6-95B7-4D83AAD5B5BA}"/>
    <dgm:cxn modelId="{3B64D843-7FE8-473B-9BE4-E566B2093DB7}" type="presOf" srcId="{1B1041E9-C993-413F-B486-080F9DE73219}" destId="{84637049-FBA5-495D-84C7-D9CDDB130EFD}" srcOrd="0" destOrd="0" presId="urn:microsoft.com/office/officeart/2008/layout/LinedList"/>
    <dgm:cxn modelId="{84D9DD4D-231E-4645-9F01-1EF90C16D8D7}" srcId="{B2A9D8BB-8349-4933-BFBC-87E4305FB847}" destId="{40A831F2-14A3-454D-8DE7-51E6D04783F0}" srcOrd="3" destOrd="0" parTransId="{FC836638-D0A2-4149-89F2-D27D330F88BD}" sibTransId="{2C32F4E5-C85B-492C-BB79-DA969513AB9E}"/>
    <dgm:cxn modelId="{760E726E-2D56-4D4C-9217-EFD69327E41B}" type="presOf" srcId="{B2A9D8BB-8349-4933-BFBC-87E4305FB847}" destId="{001DDBB5-71D8-44F9-9DE5-AE2B0E038110}" srcOrd="0" destOrd="0" presId="urn:microsoft.com/office/officeart/2008/layout/LinedList"/>
    <dgm:cxn modelId="{89010E79-7320-49AC-8592-C391C0784473}" type="presOf" srcId="{9C5952E6-709A-4CBB-95BC-D3ADE8375447}" destId="{B8F98734-CEB4-48F2-BC4B-DCBA914978DD}" srcOrd="0" destOrd="0" presId="urn:microsoft.com/office/officeart/2008/layout/LinedList"/>
    <dgm:cxn modelId="{FBC67881-00FC-4C1A-92BC-67B535074BE8}" srcId="{B2A9D8BB-8349-4933-BFBC-87E4305FB847}" destId="{6F9E0ACE-66B0-447E-A9F0-BFA89737174D}" srcOrd="1" destOrd="0" parTransId="{2C38474D-4132-4134-A243-A5A54B3A229F}" sibTransId="{5B7E7517-287C-4A04-A275-4137251E5202}"/>
    <dgm:cxn modelId="{6128DA8F-DFA8-499A-B6F4-7217990FA143}" type="presOf" srcId="{6F9E0ACE-66B0-447E-A9F0-BFA89737174D}" destId="{E41B1071-350F-42BE-B024-3D2A6AC8CFA3}" srcOrd="0" destOrd="0" presId="urn:microsoft.com/office/officeart/2008/layout/LinedList"/>
    <dgm:cxn modelId="{5A7FAC92-7D08-4625-9C9F-8E77B41FE78A}" type="presOf" srcId="{40A831F2-14A3-454D-8DE7-51E6D04783F0}" destId="{37CA9B62-4C6E-4B54-90A5-48B4CB4C8FD5}" srcOrd="0" destOrd="0" presId="urn:microsoft.com/office/officeart/2008/layout/LinedList"/>
    <dgm:cxn modelId="{1B1E46F3-2E34-425E-9D40-09DCC69FFD9B}" srcId="{B2A9D8BB-8349-4933-BFBC-87E4305FB847}" destId="{9C5952E6-709A-4CBB-95BC-D3ADE8375447}" srcOrd="0" destOrd="0" parTransId="{EBD8F6C4-F41E-4F10-8B52-701D60EC0C93}" sibTransId="{FDF692CC-D5B4-489C-BE1D-93AC1B100446}"/>
    <dgm:cxn modelId="{14EF40E8-5AE5-4F0D-9439-9FE0A136F57E}" type="presParOf" srcId="{001DDBB5-71D8-44F9-9DE5-AE2B0E038110}" destId="{26727FB9-2BCA-405C-9134-FE3B2B135760}" srcOrd="0" destOrd="0" presId="urn:microsoft.com/office/officeart/2008/layout/LinedList"/>
    <dgm:cxn modelId="{46EEE583-29BB-4C5B-935B-8652BEE0204D}" type="presParOf" srcId="{001DDBB5-71D8-44F9-9DE5-AE2B0E038110}" destId="{78AAA8D7-9491-425E-A161-87913F305471}" srcOrd="1" destOrd="0" presId="urn:microsoft.com/office/officeart/2008/layout/LinedList"/>
    <dgm:cxn modelId="{8D71AE66-2A06-4138-AF35-7826401682B3}" type="presParOf" srcId="{78AAA8D7-9491-425E-A161-87913F305471}" destId="{B8F98734-CEB4-48F2-BC4B-DCBA914978DD}" srcOrd="0" destOrd="0" presId="urn:microsoft.com/office/officeart/2008/layout/LinedList"/>
    <dgm:cxn modelId="{11255248-16CF-426A-B342-3FA12C02FA0D}" type="presParOf" srcId="{78AAA8D7-9491-425E-A161-87913F305471}" destId="{6DF82DCB-8A3A-42AA-84C6-662E0AE9DBA9}" srcOrd="1" destOrd="0" presId="urn:microsoft.com/office/officeart/2008/layout/LinedList"/>
    <dgm:cxn modelId="{D1363F74-8C06-478A-8131-A5B6C3C06151}" type="presParOf" srcId="{001DDBB5-71D8-44F9-9DE5-AE2B0E038110}" destId="{E5854610-E539-4BDD-A7BC-7499C294EDE7}" srcOrd="2" destOrd="0" presId="urn:microsoft.com/office/officeart/2008/layout/LinedList"/>
    <dgm:cxn modelId="{653BDCC5-8F1E-4DC0-8916-E07443BDF910}" type="presParOf" srcId="{001DDBB5-71D8-44F9-9DE5-AE2B0E038110}" destId="{C6FBBAD7-EFED-4F98-96D4-B4F86A4F7F1F}" srcOrd="3" destOrd="0" presId="urn:microsoft.com/office/officeart/2008/layout/LinedList"/>
    <dgm:cxn modelId="{A4F7887A-A177-436C-A2F0-BE6DFB1C4254}" type="presParOf" srcId="{C6FBBAD7-EFED-4F98-96D4-B4F86A4F7F1F}" destId="{E41B1071-350F-42BE-B024-3D2A6AC8CFA3}" srcOrd="0" destOrd="0" presId="urn:microsoft.com/office/officeart/2008/layout/LinedList"/>
    <dgm:cxn modelId="{61F96E31-BF5B-43EA-9A3D-36C6102C7520}" type="presParOf" srcId="{C6FBBAD7-EFED-4F98-96D4-B4F86A4F7F1F}" destId="{733AE33B-8D33-4E5B-A220-CDB98C4D92AF}" srcOrd="1" destOrd="0" presId="urn:microsoft.com/office/officeart/2008/layout/LinedList"/>
    <dgm:cxn modelId="{260AD1FE-92D2-4CD4-9347-DFBD3DB765FD}" type="presParOf" srcId="{001DDBB5-71D8-44F9-9DE5-AE2B0E038110}" destId="{E2B9C6FA-8B34-4DEC-8924-E79BD97AA97D}" srcOrd="4" destOrd="0" presId="urn:microsoft.com/office/officeart/2008/layout/LinedList"/>
    <dgm:cxn modelId="{B28CF35F-3B4B-431A-B3FE-0E3B1175D02C}" type="presParOf" srcId="{001DDBB5-71D8-44F9-9DE5-AE2B0E038110}" destId="{6C3C9FC2-FD62-4553-A5A7-D9BCE199E8D1}" srcOrd="5" destOrd="0" presId="urn:microsoft.com/office/officeart/2008/layout/LinedList"/>
    <dgm:cxn modelId="{1C1FB710-C925-415A-8204-226BACFF2231}" type="presParOf" srcId="{6C3C9FC2-FD62-4553-A5A7-D9BCE199E8D1}" destId="{84637049-FBA5-495D-84C7-D9CDDB130EFD}" srcOrd="0" destOrd="0" presId="urn:microsoft.com/office/officeart/2008/layout/LinedList"/>
    <dgm:cxn modelId="{78897C2E-6CE3-4C00-BC1D-31E3A2B8170B}" type="presParOf" srcId="{6C3C9FC2-FD62-4553-A5A7-D9BCE199E8D1}" destId="{602A9B85-8A42-4628-98B8-F930E649303F}" srcOrd="1" destOrd="0" presId="urn:microsoft.com/office/officeart/2008/layout/LinedList"/>
    <dgm:cxn modelId="{8D3534DD-D504-4F3B-B8F4-FB6EF30F0789}" type="presParOf" srcId="{001DDBB5-71D8-44F9-9DE5-AE2B0E038110}" destId="{4312C1A4-DCCC-48FE-931B-D3822AC689F8}" srcOrd="6" destOrd="0" presId="urn:microsoft.com/office/officeart/2008/layout/LinedList"/>
    <dgm:cxn modelId="{5001FC67-94A4-43B1-A9A6-DE477D455A26}" type="presParOf" srcId="{001DDBB5-71D8-44F9-9DE5-AE2B0E038110}" destId="{56EA35E4-19CA-4745-A34B-62CDFB5EF40F}" srcOrd="7" destOrd="0" presId="urn:microsoft.com/office/officeart/2008/layout/LinedList"/>
    <dgm:cxn modelId="{99981647-569E-48DF-BD7E-E13183533E4B}" type="presParOf" srcId="{56EA35E4-19CA-4745-A34B-62CDFB5EF40F}" destId="{37CA9B62-4C6E-4B54-90A5-48B4CB4C8FD5}" srcOrd="0" destOrd="0" presId="urn:microsoft.com/office/officeart/2008/layout/LinedList"/>
    <dgm:cxn modelId="{5068C2CD-CC67-40DA-9112-C0055378E213}" type="presParOf" srcId="{56EA35E4-19CA-4745-A34B-62CDFB5EF40F}" destId="{C60831F3-28C7-4D16-AB0D-AAB73613B012}" srcOrd="1" destOrd="0" presId="urn:microsoft.com/office/officeart/2008/layout/LinedList"/>
    <dgm:cxn modelId="{3F6A3632-89E2-4B1E-BD9F-83F78DF31E72}" type="presParOf" srcId="{001DDBB5-71D8-44F9-9DE5-AE2B0E038110}" destId="{A4255B7B-98E0-4DDE-B300-A01916D7DD57}" srcOrd="8" destOrd="0" presId="urn:microsoft.com/office/officeart/2008/layout/LinedList"/>
    <dgm:cxn modelId="{B70A3BA5-5652-4003-8F19-CEE6EF69A4A4}" type="presParOf" srcId="{001DDBB5-71D8-44F9-9DE5-AE2B0E038110}" destId="{70283527-46D8-4723-9122-D806B8D85602}" srcOrd="9" destOrd="0" presId="urn:microsoft.com/office/officeart/2008/layout/LinedList"/>
    <dgm:cxn modelId="{5F2082F9-0F3F-4CF4-BEA1-6D05197684E7}" type="presParOf" srcId="{70283527-46D8-4723-9122-D806B8D85602}" destId="{1CFF7F81-A004-4DC8-8172-72C8105A7E1D}" srcOrd="0" destOrd="0" presId="urn:microsoft.com/office/officeart/2008/layout/LinedList"/>
    <dgm:cxn modelId="{E1E46B55-A3F1-4081-92FE-EEB75CB8D36D}" type="presParOf" srcId="{70283527-46D8-4723-9122-D806B8D85602}" destId="{F0A80180-48CF-4CD6-A2E6-06F5942F30A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7F931-4949-4A42-87FC-1E7577C6AE31}">
      <dsp:nvSpPr>
        <dsp:cNvPr id="0" name=""/>
        <dsp:cNvSpPr/>
      </dsp:nvSpPr>
      <dsp:spPr>
        <a:xfrm>
          <a:off x="0" y="0"/>
          <a:ext cx="640871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1596D4DC-6A19-4D9C-B7E4-4D3ABB6C0DB8}">
      <dsp:nvSpPr>
        <dsp:cNvPr id="0" name=""/>
        <dsp:cNvSpPr/>
      </dsp:nvSpPr>
      <dsp:spPr>
        <a:xfrm>
          <a:off x="0" y="0"/>
          <a:ext cx="6408712" cy="774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AU" sz="2300" kern="1200"/>
            <a:t>1. International frameworks that govern tourism </a:t>
          </a:r>
          <a:endParaRPr lang="en-US" sz="2300" kern="1200"/>
        </a:p>
      </dsp:txBody>
      <dsp:txXfrm>
        <a:off x="0" y="0"/>
        <a:ext cx="6408712" cy="774085"/>
      </dsp:txXfrm>
    </dsp:sp>
    <dsp:sp modelId="{D71CF5D4-A858-4A61-B35C-C7DADBED5EFA}">
      <dsp:nvSpPr>
        <dsp:cNvPr id="0" name=""/>
        <dsp:cNvSpPr/>
      </dsp:nvSpPr>
      <dsp:spPr>
        <a:xfrm>
          <a:off x="0" y="774086"/>
          <a:ext cx="640871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7D9AF534-5C46-47A1-9A39-5405C36F2865}">
      <dsp:nvSpPr>
        <dsp:cNvPr id="0" name=""/>
        <dsp:cNvSpPr/>
      </dsp:nvSpPr>
      <dsp:spPr>
        <a:xfrm>
          <a:off x="0" y="774085"/>
          <a:ext cx="6408712" cy="774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AU" sz="2300" kern="1200" dirty="0"/>
            <a:t>2. International frameworks related to tourism</a:t>
          </a:r>
          <a:endParaRPr lang="en-US" sz="2300" kern="1200" dirty="0"/>
        </a:p>
      </dsp:txBody>
      <dsp:txXfrm>
        <a:off x="0" y="774085"/>
        <a:ext cx="6408712" cy="774085"/>
      </dsp:txXfrm>
    </dsp:sp>
    <dsp:sp modelId="{4DE53725-3245-4AFC-B96E-A59D34482BD8}">
      <dsp:nvSpPr>
        <dsp:cNvPr id="0" name=""/>
        <dsp:cNvSpPr/>
      </dsp:nvSpPr>
      <dsp:spPr>
        <a:xfrm>
          <a:off x="0" y="1548172"/>
          <a:ext cx="640871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92EF285-7B8E-4DE5-8A2F-FE5AE6346F1A}">
      <dsp:nvSpPr>
        <dsp:cNvPr id="0" name=""/>
        <dsp:cNvSpPr/>
      </dsp:nvSpPr>
      <dsp:spPr>
        <a:xfrm>
          <a:off x="0" y="1548171"/>
          <a:ext cx="6408712" cy="774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AU" sz="2300" kern="1200"/>
            <a:t>3. National regulations</a:t>
          </a:r>
          <a:endParaRPr lang="en-US" sz="2300" kern="1200"/>
        </a:p>
      </dsp:txBody>
      <dsp:txXfrm>
        <a:off x="0" y="1548171"/>
        <a:ext cx="6408712" cy="774085"/>
      </dsp:txXfrm>
    </dsp:sp>
    <dsp:sp modelId="{7A0A2ED9-483A-4934-AFC2-C7ABFB56EC46}">
      <dsp:nvSpPr>
        <dsp:cNvPr id="0" name=""/>
        <dsp:cNvSpPr/>
      </dsp:nvSpPr>
      <dsp:spPr>
        <a:xfrm>
          <a:off x="0" y="2322257"/>
          <a:ext cx="6408712"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66665F66-20E5-4C86-9EC7-8BE3FA9771AF}">
      <dsp:nvSpPr>
        <dsp:cNvPr id="0" name=""/>
        <dsp:cNvSpPr/>
      </dsp:nvSpPr>
      <dsp:spPr>
        <a:xfrm>
          <a:off x="0" y="2322257"/>
          <a:ext cx="6408712" cy="774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AU" sz="2300" kern="1200"/>
            <a:t>4. Tourism master plans </a:t>
          </a:r>
          <a:endParaRPr lang="en-US" sz="2300" kern="1200"/>
        </a:p>
      </dsp:txBody>
      <dsp:txXfrm>
        <a:off x="0" y="2322257"/>
        <a:ext cx="6408712" cy="7740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AEFEC8-2939-49AA-A5D7-48C2666342A9}">
      <dsp:nvSpPr>
        <dsp:cNvPr id="0" name=""/>
        <dsp:cNvSpPr/>
      </dsp:nvSpPr>
      <dsp:spPr>
        <a:xfrm>
          <a:off x="0" y="478"/>
          <a:ext cx="8229600" cy="111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B17D00-FAFE-4659-9882-D5B915190BB8}">
      <dsp:nvSpPr>
        <dsp:cNvPr id="0" name=""/>
        <dsp:cNvSpPr/>
      </dsp:nvSpPr>
      <dsp:spPr>
        <a:xfrm>
          <a:off x="338403" y="252182"/>
          <a:ext cx="615278" cy="615278"/>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0D7A83-02A2-44AD-896B-28528604CA7D}">
      <dsp:nvSpPr>
        <dsp:cNvPr id="0" name=""/>
        <dsp:cNvSpPr/>
      </dsp:nvSpPr>
      <dsp:spPr>
        <a:xfrm>
          <a:off x="1292084" y="478"/>
          <a:ext cx="6937515" cy="111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94" tIns="118394" rIns="118394" bIns="118394" numCol="1" spcCol="1270" anchor="ctr" anchorCtr="0">
          <a:noAutofit/>
        </a:bodyPr>
        <a:lstStyle/>
        <a:p>
          <a:pPr marL="0" lvl="0" indent="0" algn="l" defTabSz="1111250">
            <a:lnSpc>
              <a:spcPct val="90000"/>
            </a:lnSpc>
            <a:spcBef>
              <a:spcPct val="0"/>
            </a:spcBef>
            <a:spcAft>
              <a:spcPct val="35000"/>
            </a:spcAft>
            <a:buNone/>
          </a:pPr>
          <a:r>
            <a:rPr lang="en-AU" sz="2500" kern="1200"/>
            <a:t>Transparency, </a:t>
          </a:r>
          <a:endParaRPr lang="en-US" sz="2500" kern="1200"/>
        </a:p>
      </dsp:txBody>
      <dsp:txXfrm>
        <a:off x="1292084" y="478"/>
        <a:ext cx="6937515" cy="1118687"/>
      </dsp:txXfrm>
    </dsp:sp>
    <dsp:sp modelId="{46120839-8080-4371-85D5-6451554787F7}">
      <dsp:nvSpPr>
        <dsp:cNvPr id="0" name=""/>
        <dsp:cNvSpPr/>
      </dsp:nvSpPr>
      <dsp:spPr>
        <a:xfrm>
          <a:off x="0" y="1398837"/>
          <a:ext cx="8229600" cy="111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25BD47-CBF2-4C33-824B-37628EE69A7D}">
      <dsp:nvSpPr>
        <dsp:cNvPr id="0" name=""/>
        <dsp:cNvSpPr/>
      </dsp:nvSpPr>
      <dsp:spPr>
        <a:xfrm>
          <a:off x="338403" y="1650542"/>
          <a:ext cx="615278" cy="615278"/>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28C77E-5D25-4FC5-9077-4D19937DE17D}">
      <dsp:nvSpPr>
        <dsp:cNvPr id="0" name=""/>
        <dsp:cNvSpPr/>
      </dsp:nvSpPr>
      <dsp:spPr>
        <a:xfrm>
          <a:off x="1292084" y="1398837"/>
          <a:ext cx="6937515" cy="111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94" tIns="118394" rIns="118394" bIns="118394" numCol="1" spcCol="1270" anchor="ctr" anchorCtr="0">
          <a:noAutofit/>
        </a:bodyPr>
        <a:lstStyle/>
        <a:p>
          <a:pPr marL="0" lvl="0" indent="0" algn="l" defTabSz="1111250">
            <a:lnSpc>
              <a:spcPct val="90000"/>
            </a:lnSpc>
            <a:spcBef>
              <a:spcPct val="0"/>
            </a:spcBef>
            <a:spcAft>
              <a:spcPct val="35000"/>
            </a:spcAft>
            <a:buNone/>
          </a:pPr>
          <a:r>
            <a:rPr lang="en-AU" sz="2500" kern="1200"/>
            <a:t>Accountability </a:t>
          </a:r>
          <a:endParaRPr lang="en-US" sz="2500" kern="1200"/>
        </a:p>
      </dsp:txBody>
      <dsp:txXfrm>
        <a:off x="1292084" y="1398837"/>
        <a:ext cx="6937515" cy="1118687"/>
      </dsp:txXfrm>
    </dsp:sp>
    <dsp:sp modelId="{F4C1709F-E488-4E8E-A425-7A21ABCC1ABF}">
      <dsp:nvSpPr>
        <dsp:cNvPr id="0" name=""/>
        <dsp:cNvSpPr/>
      </dsp:nvSpPr>
      <dsp:spPr>
        <a:xfrm>
          <a:off x="0" y="2797197"/>
          <a:ext cx="8229600" cy="111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20F557-C92E-4311-A9FD-43D3E25AC344}">
      <dsp:nvSpPr>
        <dsp:cNvPr id="0" name=""/>
        <dsp:cNvSpPr/>
      </dsp:nvSpPr>
      <dsp:spPr>
        <a:xfrm>
          <a:off x="338403" y="3048901"/>
          <a:ext cx="615278" cy="615278"/>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1E0519-639E-481D-85B2-20845D4B0FD4}">
      <dsp:nvSpPr>
        <dsp:cNvPr id="0" name=""/>
        <dsp:cNvSpPr/>
      </dsp:nvSpPr>
      <dsp:spPr>
        <a:xfrm>
          <a:off x="1292084" y="2797197"/>
          <a:ext cx="6937515" cy="111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94" tIns="118394" rIns="118394" bIns="118394" numCol="1" spcCol="1270" anchor="ctr" anchorCtr="0">
          <a:noAutofit/>
        </a:bodyPr>
        <a:lstStyle/>
        <a:p>
          <a:pPr marL="0" lvl="0" indent="0" algn="l" defTabSz="1111250">
            <a:lnSpc>
              <a:spcPct val="90000"/>
            </a:lnSpc>
            <a:spcBef>
              <a:spcPct val="0"/>
            </a:spcBef>
            <a:spcAft>
              <a:spcPct val="35000"/>
            </a:spcAft>
            <a:buNone/>
          </a:pPr>
          <a:r>
            <a:rPr lang="en-AU" sz="2500" kern="1200"/>
            <a:t>Inclusiveness </a:t>
          </a:r>
          <a:endParaRPr lang="en-US" sz="2500" kern="1200"/>
        </a:p>
      </dsp:txBody>
      <dsp:txXfrm>
        <a:off x="1292084" y="2797197"/>
        <a:ext cx="6937515" cy="11186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AF5FC-822B-4962-8D46-592A997462B8}">
      <dsp:nvSpPr>
        <dsp:cNvPr id="0" name=""/>
        <dsp:cNvSpPr/>
      </dsp:nvSpPr>
      <dsp:spPr>
        <a:xfrm>
          <a:off x="0" y="0"/>
          <a:ext cx="822960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A0B3F7-8897-4112-BF6C-B950291EA638}">
      <dsp:nvSpPr>
        <dsp:cNvPr id="0" name=""/>
        <dsp:cNvSpPr/>
      </dsp:nvSpPr>
      <dsp:spPr>
        <a:xfrm>
          <a:off x="0" y="0"/>
          <a:ext cx="8229600" cy="979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AU" sz="1800" kern="1200" dirty="0"/>
            <a:t>What is the problem domain being addressed? Who are the stakeholders and who do they represent (are they inclusive)? </a:t>
          </a:r>
          <a:endParaRPr lang="en-US" sz="1800" kern="1200" dirty="0"/>
        </a:p>
      </dsp:txBody>
      <dsp:txXfrm>
        <a:off x="0" y="0"/>
        <a:ext cx="8229600" cy="979090"/>
      </dsp:txXfrm>
    </dsp:sp>
    <dsp:sp modelId="{0E899948-2563-45D4-815A-1F7407F483B1}">
      <dsp:nvSpPr>
        <dsp:cNvPr id="0" name=""/>
        <dsp:cNvSpPr/>
      </dsp:nvSpPr>
      <dsp:spPr>
        <a:xfrm>
          <a:off x="0" y="979090"/>
          <a:ext cx="822960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BA1906-8E1E-4C98-8CB0-4FC6C0AC1415}">
      <dsp:nvSpPr>
        <dsp:cNvPr id="0" name=""/>
        <dsp:cNvSpPr/>
      </dsp:nvSpPr>
      <dsp:spPr>
        <a:xfrm>
          <a:off x="0" y="979090"/>
          <a:ext cx="8229600" cy="979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AU" sz="1800" kern="1200" dirty="0"/>
            <a:t>Who are the stakeholders and who do they represent (are they inclusive)? To what degree is agreement reached about how to act on the problem domain? </a:t>
          </a:r>
          <a:endParaRPr lang="en-US" sz="1800" kern="1200" dirty="0"/>
        </a:p>
      </dsp:txBody>
      <dsp:txXfrm>
        <a:off x="0" y="979090"/>
        <a:ext cx="8229600" cy="979090"/>
      </dsp:txXfrm>
    </dsp:sp>
    <dsp:sp modelId="{043F5AED-2D00-4C2A-8D7C-DEB693EC764D}">
      <dsp:nvSpPr>
        <dsp:cNvPr id="0" name=""/>
        <dsp:cNvSpPr/>
      </dsp:nvSpPr>
      <dsp:spPr>
        <a:xfrm>
          <a:off x="0" y="1958181"/>
          <a:ext cx="822960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9C213C-FA3A-45A3-BC86-FFA8C87366F9}">
      <dsp:nvSpPr>
        <dsp:cNvPr id="0" name=""/>
        <dsp:cNvSpPr/>
      </dsp:nvSpPr>
      <dsp:spPr>
        <a:xfrm>
          <a:off x="0" y="1958181"/>
          <a:ext cx="8229600" cy="979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AU" sz="1800" kern="1200" dirty="0"/>
            <a:t>To what degree is agreement reached about how to act on the problem domain? What is the outcome and achievements of the partnership? </a:t>
          </a:r>
          <a:endParaRPr lang="en-US" sz="1800" kern="1200" dirty="0"/>
        </a:p>
      </dsp:txBody>
      <dsp:txXfrm>
        <a:off x="0" y="1958181"/>
        <a:ext cx="8229600" cy="979090"/>
      </dsp:txXfrm>
    </dsp:sp>
    <dsp:sp modelId="{3220E08A-B4E4-437B-8323-FA7F9C06D080}">
      <dsp:nvSpPr>
        <dsp:cNvPr id="0" name=""/>
        <dsp:cNvSpPr/>
      </dsp:nvSpPr>
      <dsp:spPr>
        <a:xfrm>
          <a:off x="0" y="2937272"/>
          <a:ext cx="82296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9CC507-66DF-445C-945D-2D0B484160AC}">
      <dsp:nvSpPr>
        <dsp:cNvPr id="0" name=""/>
        <dsp:cNvSpPr/>
      </dsp:nvSpPr>
      <dsp:spPr>
        <a:xfrm>
          <a:off x="0" y="2937272"/>
          <a:ext cx="8229600" cy="979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AU" sz="1800" kern="1200" dirty="0"/>
            <a:t>What is the outcome and achievements of the partnership?</a:t>
          </a:r>
          <a:endParaRPr lang="en-US" sz="1800" kern="1200" dirty="0"/>
        </a:p>
      </dsp:txBody>
      <dsp:txXfrm>
        <a:off x="0" y="2937272"/>
        <a:ext cx="8229600" cy="9790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27FB9-2BCA-405C-9134-FE3B2B135760}">
      <dsp:nvSpPr>
        <dsp:cNvPr id="0" name=""/>
        <dsp:cNvSpPr/>
      </dsp:nvSpPr>
      <dsp:spPr>
        <a:xfrm>
          <a:off x="0" y="478"/>
          <a:ext cx="82296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F98734-CEB4-48F2-BC4B-DCBA914978DD}">
      <dsp:nvSpPr>
        <dsp:cNvPr id="0" name=""/>
        <dsp:cNvSpPr/>
      </dsp:nvSpPr>
      <dsp:spPr>
        <a:xfrm>
          <a:off x="0" y="478"/>
          <a:ext cx="8229600" cy="78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Mutual benefits, which can sustain long-term relationships </a:t>
          </a:r>
        </a:p>
      </dsp:txBody>
      <dsp:txXfrm>
        <a:off x="0" y="478"/>
        <a:ext cx="8229600" cy="783081"/>
      </dsp:txXfrm>
    </dsp:sp>
    <dsp:sp modelId="{E5854610-E539-4BDD-A7BC-7499C294EDE7}">
      <dsp:nvSpPr>
        <dsp:cNvPr id="0" name=""/>
        <dsp:cNvSpPr/>
      </dsp:nvSpPr>
      <dsp:spPr>
        <a:xfrm>
          <a:off x="0" y="783559"/>
          <a:ext cx="8229600" cy="0"/>
        </a:xfrm>
        <a:prstGeom prst="line">
          <a:avLst/>
        </a:prstGeom>
        <a:solidFill>
          <a:schemeClr val="accent5">
            <a:hueOff val="-2483469"/>
            <a:satOff val="9953"/>
            <a:lumOff val="2157"/>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1B1071-350F-42BE-B024-3D2A6AC8CFA3}">
      <dsp:nvSpPr>
        <dsp:cNvPr id="0" name=""/>
        <dsp:cNvSpPr/>
      </dsp:nvSpPr>
      <dsp:spPr>
        <a:xfrm>
          <a:off x="0" y="783559"/>
          <a:ext cx="8229600" cy="78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Enlightened self-interest, where societal needs are acknowledged and considered over the long-term, rather than short-term. </a:t>
          </a:r>
        </a:p>
      </dsp:txBody>
      <dsp:txXfrm>
        <a:off x="0" y="783559"/>
        <a:ext cx="8229600" cy="783081"/>
      </dsp:txXfrm>
    </dsp:sp>
    <dsp:sp modelId="{E2B9C6FA-8B34-4DEC-8924-E79BD97AA97D}">
      <dsp:nvSpPr>
        <dsp:cNvPr id="0" name=""/>
        <dsp:cNvSpPr/>
      </dsp:nvSpPr>
      <dsp:spPr>
        <a:xfrm>
          <a:off x="0" y="1566640"/>
          <a:ext cx="8229600" cy="0"/>
        </a:xfrm>
        <a:prstGeom prst="line">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637049-FBA5-495D-84C7-D9CDDB130EFD}">
      <dsp:nvSpPr>
        <dsp:cNvPr id="0" name=""/>
        <dsp:cNvSpPr/>
      </dsp:nvSpPr>
      <dsp:spPr>
        <a:xfrm>
          <a:off x="0" y="1566640"/>
          <a:ext cx="8229600" cy="78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Ethical awareness, in which a set of moral or social obligations are considered and valued as legitimate. </a:t>
          </a:r>
        </a:p>
      </dsp:txBody>
      <dsp:txXfrm>
        <a:off x="0" y="1566640"/>
        <a:ext cx="8229600" cy="783081"/>
      </dsp:txXfrm>
    </dsp:sp>
    <dsp:sp modelId="{4312C1A4-DCCC-48FE-931B-D3822AC689F8}">
      <dsp:nvSpPr>
        <dsp:cNvPr id="0" name=""/>
        <dsp:cNvSpPr/>
      </dsp:nvSpPr>
      <dsp:spPr>
        <a:xfrm>
          <a:off x="0" y="2349722"/>
          <a:ext cx="8229600" cy="0"/>
        </a:xfrm>
        <a:prstGeom prst="line">
          <a:avLst/>
        </a:prstGeom>
        <a:solidFill>
          <a:schemeClr val="accent5">
            <a:hueOff val="-7450407"/>
            <a:satOff val="29858"/>
            <a:lumOff val="6471"/>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CA9B62-4C6E-4B54-90A5-48B4CB4C8FD5}">
      <dsp:nvSpPr>
        <dsp:cNvPr id="0" name=""/>
        <dsp:cNvSpPr/>
      </dsp:nvSpPr>
      <dsp:spPr>
        <a:xfrm>
          <a:off x="0" y="2349722"/>
          <a:ext cx="8229600" cy="78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Power and responsibilities, where the person holding power recognises the responsibilities that come with it. </a:t>
          </a:r>
        </a:p>
      </dsp:txBody>
      <dsp:txXfrm>
        <a:off x="0" y="2349722"/>
        <a:ext cx="8229600" cy="783081"/>
      </dsp:txXfrm>
    </dsp:sp>
    <dsp:sp modelId="{A4255B7B-98E0-4DDE-B300-A01916D7DD57}">
      <dsp:nvSpPr>
        <dsp:cNvPr id="0" name=""/>
        <dsp:cNvSpPr/>
      </dsp:nvSpPr>
      <dsp:spPr>
        <a:xfrm>
          <a:off x="0" y="3132803"/>
          <a:ext cx="822960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FF7F81-A004-4DC8-8172-72C8105A7E1D}">
      <dsp:nvSpPr>
        <dsp:cNvPr id="0" name=""/>
        <dsp:cNvSpPr/>
      </dsp:nvSpPr>
      <dsp:spPr>
        <a:xfrm>
          <a:off x="0" y="3132803"/>
          <a:ext cx="8229600" cy="78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Enterprise defence, where the autonomy of various stakeholders is preserved. </a:t>
          </a:r>
        </a:p>
      </dsp:txBody>
      <dsp:txXfrm>
        <a:off x="0" y="3132803"/>
        <a:ext cx="8229600" cy="7830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524ED0AA-6C8C-42E5-BBB8-FFE9CE524397}" type="datetimeFigureOut">
              <a:rPr lang="en-AU" smtClean="0"/>
              <a:t>10/02/2022</a:t>
            </a:fld>
            <a:endParaRPr lang="en-AU"/>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AU"/>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286A112C-3A36-4472-ABCA-4EEE55D122E4}" type="slidenum">
              <a:rPr lang="en-AU" smtClean="0"/>
              <a:t>‹#›</a:t>
            </a:fld>
            <a:endParaRPr lang="en-AU"/>
          </a:p>
        </p:txBody>
      </p:sp>
    </p:spTree>
    <p:extLst>
      <p:ext uri="{BB962C8B-B14F-4D97-AF65-F5344CB8AC3E}">
        <p14:creationId xmlns:p14="http://schemas.microsoft.com/office/powerpoint/2010/main" val="18567490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C7F2517D-3D53-4D21-9302-78885830E6DE}" type="datetimeFigureOut">
              <a:rPr lang="en-AU" smtClean="0"/>
              <a:t>10/02/2022</a:t>
            </a:fld>
            <a:endParaRPr lang="en-AU"/>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44E498-E6E7-43FB-B34B-C293D5D4F816}" type="slidenum">
              <a:rPr lang="en-AU" smtClean="0"/>
              <a:t>‹#›</a:t>
            </a:fld>
            <a:endParaRPr lang="en-AU"/>
          </a:p>
        </p:txBody>
      </p:sp>
    </p:spTree>
    <p:extLst>
      <p:ext uri="{BB962C8B-B14F-4D97-AF65-F5344CB8AC3E}">
        <p14:creationId xmlns:p14="http://schemas.microsoft.com/office/powerpoint/2010/main" val="480837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a:t>
            </a:r>
            <a:r>
              <a:rPr lang="en-GB" sz="1200" b="1" i="0" u="none" strike="noStrike" kern="1200" dirty="0">
                <a:solidFill>
                  <a:schemeClr val="tx1"/>
                </a:solidFill>
                <a:effectLst/>
                <a:latin typeface="+mn-lt"/>
                <a:ea typeface="+mn-ea"/>
                <a:cs typeface="+mn-cs"/>
              </a:rPr>
              <a:t>AALEP  Governance in tourism is - </a:t>
            </a:r>
            <a:endParaRPr lang="en-GB" dirty="0"/>
          </a:p>
        </p:txBody>
      </p:sp>
      <p:sp>
        <p:nvSpPr>
          <p:cNvPr id="4" name="Slide Number Placeholder 3"/>
          <p:cNvSpPr>
            <a:spLocks noGrp="1"/>
          </p:cNvSpPr>
          <p:nvPr>
            <p:ph type="sldNum" sz="quarter" idx="5"/>
          </p:nvPr>
        </p:nvSpPr>
        <p:spPr/>
        <p:txBody>
          <a:bodyPr/>
          <a:lstStyle/>
          <a:p>
            <a:fld id="{9344E498-E6E7-43FB-B34B-C293D5D4F816}" type="slidenum">
              <a:rPr lang="en-AU" smtClean="0"/>
              <a:t>4</a:t>
            </a:fld>
            <a:endParaRPr lang="en-AU"/>
          </a:p>
        </p:txBody>
      </p:sp>
    </p:spTree>
    <p:extLst>
      <p:ext uri="{BB962C8B-B14F-4D97-AF65-F5344CB8AC3E}">
        <p14:creationId xmlns:p14="http://schemas.microsoft.com/office/powerpoint/2010/main" val="1938440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READ SLIDE  -In this framework, the government’s directive functions, under current conditions, are particularly relevant in coordinating efforts to help ensure that the dynamic of permanent growth that tourism has achieved to date is economically, socially and environmentally sustainable so as to increase its contribution to development.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7722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i="1" dirty="0"/>
              <a:t>So </a:t>
            </a:r>
            <a:r>
              <a:rPr lang="en-AU" sz="1200" dirty="0">
                <a:solidFill>
                  <a:schemeClr val="accent1"/>
                </a:solidFill>
              </a:rPr>
              <a:t>Where has “governance” come from?  </a:t>
            </a:r>
            <a:r>
              <a:rPr lang="en-AU" sz="1200" i="1" dirty="0"/>
              <a:t>In </a:t>
            </a:r>
            <a:r>
              <a:rPr lang="en-AU" sz="1200" dirty="0"/>
              <a:t> “New Right”, corporatist or neo-conservative agenda, who looks out for public good?  </a:t>
            </a:r>
          </a:p>
          <a:p>
            <a:pPr marL="0" indent="0">
              <a:buNone/>
            </a:pPr>
            <a:r>
              <a:rPr lang="en-AU" sz="1200" dirty="0"/>
              <a:t>Governance is a stakeholder partnerships approach for decision-making where public good is involved. READ SLIDE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5044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When considering sustainable tourism development Co-responsibility, transparency and accountability, it should be reiterated, as they have been assigned an important role in the exercise of public-private coordination, collaboration and cooperation. Because policy expands the information available not only on results but also on the quality of public and private participation in obtaining those results. This will become clearer when we examine the 2 case studies of </a:t>
            </a:r>
            <a:r>
              <a:rPr lang="en-GB" sz="1200" b="0" i="0" u="none" strike="noStrike" kern="1200" dirty="0" err="1">
                <a:solidFill>
                  <a:schemeClr val="tx1"/>
                </a:solidFill>
                <a:effectLst/>
                <a:latin typeface="+mn-lt"/>
                <a:ea typeface="+mn-ea"/>
                <a:cs typeface="+mn-cs"/>
              </a:rPr>
              <a:t>Indoneisia</a:t>
            </a:r>
            <a:r>
              <a:rPr lang="en-GB" sz="1200" b="0" i="0" u="none" strike="noStrike" kern="1200" dirty="0">
                <a:solidFill>
                  <a:schemeClr val="tx1"/>
                </a:solidFill>
                <a:effectLst/>
                <a:latin typeface="+mn-lt"/>
                <a:ea typeface="+mn-ea"/>
                <a:cs typeface="+mn-cs"/>
              </a:rPr>
              <a:t>. Therefore it is important to draw upon governance and policy through areas such as -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5290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F62EF331-5AAD-4862-BAA9-B0B7142FD0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a:extLst>
              <a:ext uri="{FF2B5EF4-FFF2-40B4-BE49-F238E27FC236}">
                <a16:creationId xmlns:a16="http://schemas.microsoft.com/office/drawing/2014/main" id="{617BAF58-9882-424F-9330-4996857519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372652E-68AB-4A49-A1EA-25189754CC2E}"/>
              </a:ext>
            </a:extLst>
          </p:cNvPr>
          <p:cNvSpPr>
            <a:spLocks noGrp="1" noRot="1" noChangeAspect="1" noTextEdit="1"/>
          </p:cNvSpPr>
          <p:nvPr>
            <p:ph type="sldImg"/>
          </p:nvPr>
        </p:nvSpPr>
        <p:spPr bwMode="auto">
          <a:xfrm>
            <a:off x="1144588"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a:extLst>
              <a:ext uri="{FF2B5EF4-FFF2-40B4-BE49-F238E27FC236}">
                <a16:creationId xmlns:a16="http://schemas.microsoft.com/office/drawing/2014/main" id="{33C13B4B-F57B-4799-8D62-380F779F762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9DA9FA83-4709-4EEA-84F9-E1A13D37056C}"/>
              </a:ext>
            </a:extLst>
          </p:cNvPr>
          <p:cNvSpPr>
            <a:spLocks noGrp="1" noRot="1" noChangeAspect="1" noTextEdit="1"/>
          </p:cNvSpPr>
          <p:nvPr>
            <p:ph type="sldImg"/>
          </p:nvPr>
        </p:nvSpPr>
        <p:spPr bwMode="auto">
          <a:xfrm>
            <a:off x="1144588"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Rectangle 3">
            <a:extLst>
              <a:ext uri="{FF2B5EF4-FFF2-40B4-BE49-F238E27FC236}">
                <a16:creationId xmlns:a16="http://schemas.microsoft.com/office/drawing/2014/main" id="{4990FF46-D650-4572-8C60-A4D535BBE05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89A6124C-C857-4B56-8E3D-5DB7E463F758}"/>
              </a:ext>
            </a:extLst>
          </p:cNvPr>
          <p:cNvSpPr>
            <a:spLocks noGrp="1" noRot="1" noChangeAspect="1" noTextEdit="1"/>
          </p:cNvSpPr>
          <p:nvPr>
            <p:ph type="sldImg"/>
          </p:nvPr>
        </p:nvSpPr>
        <p:spPr bwMode="auto">
          <a:xfrm>
            <a:off x="1144588"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Rectangle 3">
            <a:extLst>
              <a:ext uri="{FF2B5EF4-FFF2-40B4-BE49-F238E27FC236}">
                <a16:creationId xmlns:a16="http://schemas.microsoft.com/office/drawing/2014/main" id="{71B16A96-9FC8-4735-B429-5B861B5DF4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governance and political support using the case study of the Coral Triangle, Indonesia.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7910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81622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E498-E6E7-43FB-B34B-C293D5D4F816}" type="slidenum">
              <a:rPr lang="en-AU" smtClean="0"/>
              <a:t>16</a:t>
            </a:fld>
            <a:endParaRPr lang="en-AU"/>
          </a:p>
        </p:txBody>
      </p:sp>
    </p:spTree>
    <p:extLst>
      <p:ext uri="{BB962C8B-B14F-4D97-AF65-F5344CB8AC3E}">
        <p14:creationId xmlns:p14="http://schemas.microsoft.com/office/powerpoint/2010/main" val="1421414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eco or sustainable tourism developments within Indonesia. This is </a:t>
            </a:r>
            <a:r>
              <a:rPr lang="en-GB" dirty="0" err="1"/>
              <a:t>j</a:t>
            </a:r>
            <a:r>
              <a:rPr lang="en-GB" sz="1200" dirty="0" err="1">
                <a:solidFill>
                  <a:srgbClr val="000000"/>
                </a:solidFill>
              </a:rPr>
              <a:t>eeva</a:t>
            </a:r>
            <a:r>
              <a:rPr lang="en-GB" sz="1200" dirty="0">
                <a:solidFill>
                  <a:srgbClr val="000000"/>
                </a:solidFill>
              </a:rPr>
              <a:t> </a:t>
            </a:r>
            <a:r>
              <a:rPr lang="en-GB" sz="1200" dirty="0" err="1">
                <a:solidFill>
                  <a:srgbClr val="000000"/>
                </a:solidFill>
              </a:rPr>
              <a:t>Beloam</a:t>
            </a:r>
            <a:r>
              <a:rPr lang="en-GB" sz="1200" dirty="0">
                <a:solidFill>
                  <a:srgbClr val="000000"/>
                </a:solidFill>
              </a:rPr>
              <a:t> Beach Camp a sustainable development which is a luxury resort – some of the key considerations used amongst a vast array of others are – READ slides.</a:t>
            </a:r>
          </a:p>
          <a:p>
            <a:r>
              <a:rPr lang="en-GB" sz="1200" dirty="0">
                <a:solidFill>
                  <a:srgbClr val="000000"/>
                </a:solidFill>
              </a:rPr>
              <a:t>To put the last 4 slides in contest the following short film by the Economist highlights the sustainable develop being carries out in </a:t>
            </a:r>
            <a:r>
              <a:rPr lang="en-GB" sz="1200" b="0" i="0" u="none" strike="noStrike" kern="1200" dirty="0">
                <a:solidFill>
                  <a:schemeClr val="tx1"/>
                </a:solidFill>
                <a:effectLst/>
                <a:latin typeface="+mn-lt"/>
                <a:ea typeface="+mn-ea"/>
                <a:cs typeface="+mn-cs"/>
              </a:rPr>
              <a:t>Indonesia's Coral Triangle is one of the most biodiverse places on the planet, this give further information around the conservation pioneers who are reviving these water and bringing species back from the brink of extinction to protect marine life and ecosystem. Watch carefully and make notes that show how sustainable development is transforming this region with the help of the </a:t>
            </a:r>
            <a:r>
              <a:rPr lang="en-GB" sz="1200" b="0" i="0" u="none" strike="noStrike" kern="1200" dirty="0" err="1">
                <a:solidFill>
                  <a:schemeClr val="tx1"/>
                </a:solidFill>
                <a:effectLst/>
                <a:latin typeface="+mn-lt"/>
                <a:ea typeface="+mn-ea"/>
                <a:cs typeface="+mn-cs"/>
              </a:rPr>
              <a:t>Indonsisian</a:t>
            </a:r>
            <a:r>
              <a:rPr lang="en-GB" sz="1200" b="0" i="0" u="none" strike="noStrike" kern="1200" dirty="0">
                <a:solidFill>
                  <a:schemeClr val="tx1"/>
                </a:solidFill>
                <a:effectLst/>
                <a:latin typeface="+mn-lt"/>
                <a:ea typeface="+mn-ea"/>
                <a:cs typeface="+mn-cs"/>
              </a:rPr>
              <a:t> Government </a:t>
            </a:r>
          </a:p>
          <a:p>
            <a:r>
              <a:rPr lang="en-GB" dirty="0"/>
              <a:t>https://www.youtube.com/watch?v=BudHTnb9G5s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8822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As with the previous example in Indonesia there are many eco- resorts and accommodation, the following video further outlines how sustainable development and governance from stakeholders such as the local community and the national parks can assist in sustainable development. </a:t>
            </a:r>
          </a:p>
          <a:p>
            <a:r>
              <a:rPr lang="en-GB" dirty="0"/>
              <a:t>https://www.youtube.com/watch?time_continue=46&amp;v=JzK2Cq8tTw4&amp;feature=emb_logo</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44288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Let’s reflect on the stages of governance within </a:t>
            </a:r>
            <a:r>
              <a:rPr lang="en-AU" dirty="0" err="1"/>
              <a:t>Indoneisia</a:t>
            </a:r>
            <a:r>
              <a:rPr lang="en-AU"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Problem setting: identifying key stakeholders and issues  -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Direction setting: identifying and sharing future collaborative interpretations; appreciating a sense of common purpose – Government buy in, in Coral Triangle </a:t>
            </a:r>
            <a:r>
              <a:rPr lang="en-AU" dirty="0" err="1"/>
              <a:t>pinoneers</a:t>
            </a:r>
            <a:r>
              <a:rPr lang="en-AU" dirty="0"/>
              <a:t> were given the policy and power to police and transform the waters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Implementation (or empowerment stage) – institutionalising the shared meanings that emerge as the domain develops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Changing culture or a way of life of the to many poachers and fishermen, now over 200 are directly employed by the group within the region </a:t>
            </a:r>
          </a:p>
          <a:p>
            <a:endParaRPr lang="en-GB" dirty="0"/>
          </a:p>
        </p:txBody>
      </p:sp>
      <p:sp>
        <p:nvSpPr>
          <p:cNvPr id="4" name="Slide Number Placeholder 3"/>
          <p:cNvSpPr>
            <a:spLocks noGrp="1"/>
          </p:cNvSpPr>
          <p:nvPr>
            <p:ph type="sldNum" sz="quarter" idx="5"/>
          </p:nvPr>
        </p:nvSpPr>
        <p:spPr/>
        <p:txBody>
          <a:bodyPr/>
          <a:lstStyle/>
          <a:p>
            <a:fld id="{9344E498-E6E7-43FB-B34B-C293D5D4F816}" type="slidenum">
              <a:rPr lang="en-AU" smtClean="0"/>
              <a:t>24</a:t>
            </a:fld>
            <a:endParaRPr lang="en-AU"/>
          </a:p>
        </p:txBody>
      </p:sp>
    </p:spTree>
    <p:extLst>
      <p:ext uri="{BB962C8B-B14F-4D97-AF65-F5344CB8AC3E}">
        <p14:creationId xmlns:p14="http://schemas.microsoft.com/office/powerpoint/2010/main" val="22550456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just some of the examples of Additional requirements to reach socially responsible action where Indonesia demonstrate success in sustainable development through the use of the 2 case studies I have sown you.  </a:t>
            </a:r>
          </a:p>
        </p:txBody>
      </p:sp>
      <p:sp>
        <p:nvSpPr>
          <p:cNvPr id="4" name="Slide Number Placeholder 3"/>
          <p:cNvSpPr>
            <a:spLocks noGrp="1"/>
          </p:cNvSpPr>
          <p:nvPr>
            <p:ph type="sldNum" sz="quarter" idx="5"/>
          </p:nvPr>
        </p:nvSpPr>
        <p:spPr/>
        <p:txBody>
          <a:bodyPr/>
          <a:lstStyle/>
          <a:p>
            <a:fld id="{9344E498-E6E7-43FB-B34B-C293D5D4F816}" type="slidenum">
              <a:rPr lang="en-AU" smtClean="0"/>
              <a:t>25</a:t>
            </a:fld>
            <a:endParaRPr lang="en-AU"/>
          </a:p>
        </p:txBody>
      </p:sp>
    </p:spTree>
    <p:extLst>
      <p:ext uri="{BB962C8B-B14F-4D97-AF65-F5344CB8AC3E}">
        <p14:creationId xmlns:p14="http://schemas.microsoft.com/office/powerpoint/2010/main" val="3479028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benefits for sustainable development are as followings - </a:t>
            </a:r>
          </a:p>
        </p:txBody>
      </p:sp>
      <p:sp>
        <p:nvSpPr>
          <p:cNvPr id="4" name="Slide Number Placeholder 3"/>
          <p:cNvSpPr>
            <a:spLocks noGrp="1"/>
          </p:cNvSpPr>
          <p:nvPr>
            <p:ph type="sldNum" sz="quarter" idx="5"/>
          </p:nvPr>
        </p:nvSpPr>
        <p:spPr/>
        <p:txBody>
          <a:bodyPr/>
          <a:lstStyle/>
          <a:p>
            <a:fld id="{9344E498-E6E7-43FB-B34B-C293D5D4F816}" type="slidenum">
              <a:rPr lang="en-AU" smtClean="0"/>
              <a:t>26</a:t>
            </a:fld>
            <a:endParaRPr lang="en-AU"/>
          </a:p>
        </p:txBody>
      </p:sp>
    </p:spTree>
    <p:extLst>
      <p:ext uri="{BB962C8B-B14F-4D97-AF65-F5344CB8AC3E}">
        <p14:creationId xmlns:p14="http://schemas.microsoft.com/office/powerpoint/2010/main" val="42401790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see here that the Indonesian government and the stakeholders highlighted in both films adopt  governance as a strategic foundation. As identifies by the UNESCO within this diagram addresses the is needed to lay the foundation to ensure that the core delivery of the deliver of sustainable principles throughout both regions of the country.  </a:t>
            </a:r>
          </a:p>
        </p:txBody>
      </p:sp>
      <p:sp>
        <p:nvSpPr>
          <p:cNvPr id="4" name="Slide Number Placeholder 3"/>
          <p:cNvSpPr>
            <a:spLocks noGrp="1"/>
          </p:cNvSpPr>
          <p:nvPr>
            <p:ph type="sldNum" sz="quarter" idx="5"/>
          </p:nvPr>
        </p:nvSpPr>
        <p:spPr/>
        <p:txBody>
          <a:bodyPr/>
          <a:lstStyle/>
          <a:p>
            <a:fld id="{9344E498-E6E7-43FB-B34B-C293D5D4F816}" type="slidenum">
              <a:rPr lang="en-AU" smtClean="0"/>
              <a:t>27</a:t>
            </a:fld>
            <a:endParaRPr lang="en-AU"/>
          </a:p>
        </p:txBody>
      </p:sp>
    </p:spTree>
    <p:extLst>
      <p:ext uri="{BB962C8B-B14F-4D97-AF65-F5344CB8AC3E}">
        <p14:creationId xmlns:p14="http://schemas.microsoft.com/office/powerpoint/2010/main" val="1349832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a:t>the political–legal decisions of the regional government to regulate tourism activity, which we have seen with Indonesia's Coral Triangle . Whereby a number of issues have been addressed with government support as well as active cultural change with the fishing industry as well as Human rights.   </a:t>
            </a:r>
          </a:p>
          <a:p>
            <a:pPr lvl="1"/>
            <a:r>
              <a:rPr lang="en-GB" dirty="0"/>
              <a:t>Decisions to regrade supply, developed by the administrative institutions related to tourism activity – the emphasis on eco tourism experiences we have seen is a far cry from the over-development of Bali which has seen a high increase in tourism numbers since the 1970s.  If we refer back to the Butlers </a:t>
            </a:r>
            <a:r>
              <a:rPr lang="en-GB" sz="1200" b="0" i="0" u="none" strike="noStrike" kern="1200" dirty="0">
                <a:solidFill>
                  <a:schemeClr val="tx1"/>
                </a:solidFill>
                <a:effectLst/>
                <a:latin typeface="+mn-lt"/>
                <a:ea typeface="+mn-ea"/>
                <a:cs typeface="+mn-cs"/>
              </a:rPr>
              <a:t>life cycle model The proposed model leads us to demonstrate how integrating strategic aspects of the sustainable approaches highlighted in this session can help to overcome some limitations highlighted with the Boracay case study – this could be equally said of the over development of Bali </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04348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please attempt this activity –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29903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t>10/02/2022</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792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93688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74285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95149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1092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85777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20791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0583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1076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3210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00786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10/02/2022</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52586108"/>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 id="2147483978" r:id="rId6"/>
    <p:sldLayoutId id="2147483979" r:id="rId7"/>
    <p:sldLayoutId id="2147483980" r:id="rId8"/>
    <p:sldLayoutId id="2147483981" r:id="rId9"/>
    <p:sldLayoutId id="2147483982" r:id="rId10"/>
    <p:sldLayoutId id="2147483983"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BudHTnb9G5s?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7.xml"/><Relationship Id="rId1" Type="http://schemas.openxmlformats.org/officeDocument/2006/relationships/video" Target="https://www.youtube.com/embed/JzK2Cq8tTw4?start=46&amp;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B86B4-1F52-4EB5-9176-5D4AB4C08DDA}"/>
              </a:ext>
            </a:extLst>
          </p:cNvPr>
          <p:cNvSpPr>
            <a:spLocks noGrp="1"/>
          </p:cNvSpPr>
          <p:nvPr>
            <p:ph type="ctrTitle"/>
          </p:nvPr>
        </p:nvSpPr>
        <p:spPr/>
        <p:txBody>
          <a:bodyPr>
            <a:normAutofit fontScale="90000"/>
          </a:bodyPr>
          <a:lstStyle/>
          <a:p>
            <a:r>
              <a:rPr lang="en-GB" dirty="0"/>
              <a:t>The development of Sustainable tourism</a:t>
            </a:r>
            <a:br>
              <a:rPr lang="en-GB" dirty="0"/>
            </a:br>
            <a:r>
              <a:rPr lang="en-GB" dirty="0"/>
              <a:t>Governance and stakeholder impact </a:t>
            </a:r>
            <a:br>
              <a:rPr lang="en-GB" dirty="0"/>
            </a:br>
            <a:r>
              <a:rPr lang="en-GB" dirty="0"/>
              <a:t> </a:t>
            </a:r>
            <a:br>
              <a:rPr lang="en-GB" dirty="0"/>
            </a:br>
            <a:endParaRPr lang="en-GB" dirty="0"/>
          </a:p>
        </p:txBody>
      </p:sp>
      <p:sp>
        <p:nvSpPr>
          <p:cNvPr id="3" name="Subtitle 2">
            <a:extLst>
              <a:ext uri="{FF2B5EF4-FFF2-40B4-BE49-F238E27FC236}">
                <a16:creationId xmlns:a16="http://schemas.microsoft.com/office/drawing/2014/main" id="{72B58977-87DD-45FF-A455-8528CB7D57D4}"/>
              </a:ext>
            </a:extLst>
          </p:cNvPr>
          <p:cNvSpPr>
            <a:spLocks noGrp="1"/>
          </p:cNvSpPr>
          <p:nvPr>
            <p:ph type="subTitle" idx="1"/>
          </p:nvPr>
        </p:nvSpPr>
        <p:spPr/>
        <p:txBody>
          <a:bodyPr/>
          <a:lstStyle/>
          <a:p>
            <a:r>
              <a:rPr lang="en-GB" dirty="0"/>
              <a:t> </a:t>
            </a:r>
          </a:p>
          <a:p>
            <a:r>
              <a:rPr lang="en-GB" dirty="0"/>
              <a:t>Case study examples</a:t>
            </a:r>
          </a:p>
          <a:p>
            <a:r>
              <a:rPr lang="en-GB" dirty="0"/>
              <a:t>The country of Indonesia  </a:t>
            </a:r>
          </a:p>
        </p:txBody>
      </p:sp>
    </p:spTree>
    <p:extLst>
      <p:ext uri="{BB962C8B-B14F-4D97-AF65-F5344CB8AC3E}">
        <p14:creationId xmlns:p14="http://schemas.microsoft.com/office/powerpoint/2010/main" val="909941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89BD8-2006-4765-B7EE-D11BE643C0A5}"/>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A72B5D05-1106-4232-BE5E-5B697666CAD4}"/>
              </a:ext>
            </a:extLst>
          </p:cNvPr>
          <p:cNvSpPr>
            <a:spLocks noGrp="1"/>
          </p:cNvSpPr>
          <p:nvPr>
            <p:ph idx="1"/>
          </p:nvPr>
        </p:nvSpPr>
        <p:spPr/>
        <p:txBody>
          <a:bodyPr/>
          <a:lstStyle/>
          <a:p>
            <a:r>
              <a:rPr lang="en-GB" dirty="0"/>
              <a:t>Who should drive sustainable development </a:t>
            </a:r>
          </a:p>
          <a:p>
            <a:r>
              <a:rPr lang="en-GB" dirty="0"/>
              <a:t>Governance </a:t>
            </a:r>
          </a:p>
          <a:p>
            <a:r>
              <a:rPr lang="en-GB" dirty="0"/>
              <a:t>Stakeholders</a:t>
            </a:r>
          </a:p>
          <a:p>
            <a:r>
              <a:rPr lang="en-GB" dirty="0"/>
              <a:t>Indonesia case study example (explore 2 regions) </a:t>
            </a:r>
          </a:p>
          <a:p>
            <a:r>
              <a:rPr lang="en-GB" dirty="0"/>
              <a:t>Activity </a:t>
            </a:r>
          </a:p>
          <a:p>
            <a:endParaRPr lang="en-GB" dirty="0"/>
          </a:p>
        </p:txBody>
      </p:sp>
    </p:spTree>
    <p:extLst>
      <p:ext uri="{BB962C8B-B14F-4D97-AF65-F5344CB8AC3E}">
        <p14:creationId xmlns:p14="http://schemas.microsoft.com/office/powerpoint/2010/main" val="1955956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2018281"/>
            <a:ext cx="2774103" cy="2267440"/>
          </a:xfrm>
          <a:solidFill>
            <a:srgbClr val="FFFFFF"/>
          </a:solidFill>
          <a:ln w="25400" cap="sq">
            <a:solidFill>
              <a:srgbClr val="404040"/>
            </a:solidFill>
            <a:miter lim="800000"/>
          </a:ln>
        </p:spPr>
        <p:txBody>
          <a:bodyPr>
            <a:normAutofit fontScale="90000"/>
          </a:bodyPr>
          <a:lstStyle/>
          <a:p>
            <a:pPr algn="ctr"/>
            <a:r>
              <a:rPr lang="en-AU" sz="2800" dirty="0">
                <a:solidFill>
                  <a:srgbClr val="262626"/>
                </a:solidFill>
              </a:rPr>
              <a:t>How do we drive sustainability? </a:t>
            </a:r>
            <a:br>
              <a:rPr lang="en-AU" sz="2800" dirty="0">
                <a:solidFill>
                  <a:srgbClr val="262626"/>
                </a:solidFill>
              </a:rPr>
            </a:br>
            <a:r>
              <a:rPr lang="en-AU" sz="2800" dirty="0">
                <a:solidFill>
                  <a:srgbClr val="262626"/>
                </a:solidFill>
              </a:rPr>
              <a:t>Is it from top down? Or from the bottom up? </a:t>
            </a:r>
          </a:p>
        </p:txBody>
      </p:sp>
      <p:sp>
        <p:nvSpPr>
          <p:cNvPr id="5" name="Content Placeholder 4"/>
          <p:cNvSpPr>
            <a:spLocks noGrp="1"/>
          </p:cNvSpPr>
          <p:nvPr>
            <p:ph idx="1"/>
          </p:nvPr>
        </p:nvSpPr>
        <p:spPr>
          <a:xfrm>
            <a:off x="3817461" y="332656"/>
            <a:ext cx="4811061" cy="6116818"/>
          </a:xfrm>
        </p:spPr>
        <p:txBody>
          <a:bodyPr anchor="ctr">
            <a:normAutofit/>
          </a:bodyPr>
          <a:lstStyle/>
          <a:p>
            <a:pPr marL="0" lvl="0" indent="0">
              <a:lnSpc>
                <a:spcPct val="90000"/>
              </a:lnSpc>
              <a:buNone/>
            </a:pPr>
            <a:r>
              <a:rPr lang="en-AU" sz="1600" dirty="0"/>
              <a:t>The top-down approach – often starting out as  a command and control governing approach which seeks stakeholder buy in to translate the rhetoric of sustainable tourism into practical, on the ground, outcomes. </a:t>
            </a:r>
          </a:p>
          <a:p>
            <a:pPr marL="0" lvl="0" indent="0">
              <a:lnSpc>
                <a:spcPct val="90000"/>
              </a:lnSpc>
              <a:buNone/>
            </a:pPr>
            <a:endParaRPr lang="en-AU" sz="1600" i="1" dirty="0"/>
          </a:p>
          <a:p>
            <a:pPr marL="0" lvl="0" indent="0">
              <a:lnSpc>
                <a:spcPct val="90000"/>
              </a:lnSpc>
              <a:buNone/>
            </a:pPr>
            <a:endParaRPr lang="en-AU" sz="1600" i="1" dirty="0"/>
          </a:p>
          <a:p>
            <a:pPr marL="0" lvl="0" indent="0">
              <a:lnSpc>
                <a:spcPct val="90000"/>
              </a:lnSpc>
              <a:buNone/>
            </a:pPr>
            <a:r>
              <a:rPr lang="en-AU" sz="1600" i="1" dirty="0"/>
              <a:t>Vs</a:t>
            </a:r>
          </a:p>
          <a:p>
            <a:pPr marL="0" lvl="0" indent="0">
              <a:lnSpc>
                <a:spcPct val="90000"/>
              </a:lnSpc>
              <a:buNone/>
            </a:pPr>
            <a:endParaRPr lang="en-AU" sz="1600" i="1" dirty="0"/>
          </a:p>
          <a:p>
            <a:pPr marL="0" lvl="0" indent="0">
              <a:lnSpc>
                <a:spcPct val="90000"/>
              </a:lnSpc>
              <a:buNone/>
            </a:pPr>
            <a:r>
              <a:rPr lang="en-AU" sz="1600" dirty="0"/>
              <a:t>The bottom up approach - where stakeholders seek to have on-the-ground concerns and actions taken up by policy makers, who are encouraged to consider the social, environmental as well as economic outcomes of their decision-making.</a:t>
            </a:r>
          </a:p>
          <a:p>
            <a:pPr marL="0" lvl="0" indent="0">
              <a:lnSpc>
                <a:spcPct val="90000"/>
              </a:lnSpc>
              <a:buNone/>
            </a:pPr>
            <a:endParaRPr lang="en-AU" sz="1600" dirty="0"/>
          </a:p>
          <a:p>
            <a:pPr marL="0" indent="0">
              <a:lnSpc>
                <a:spcPct val="90000"/>
              </a:lnSpc>
              <a:buNone/>
            </a:pPr>
            <a:r>
              <a:rPr lang="en-AU" sz="1600" dirty="0"/>
              <a:t>Or meeting in the middle…</a:t>
            </a:r>
          </a:p>
          <a:p>
            <a:pPr marL="0" lvl="0" indent="0">
              <a:lnSpc>
                <a:spcPct val="90000"/>
              </a:lnSpc>
              <a:buNone/>
            </a:pPr>
            <a:endParaRPr lang="en-AU" sz="1600" dirty="0"/>
          </a:p>
          <a:p>
            <a:pPr>
              <a:lnSpc>
                <a:spcPct val="90000"/>
              </a:lnSpc>
            </a:pPr>
            <a:endParaRPr lang="en-AU" sz="1600" dirty="0"/>
          </a:p>
          <a:p>
            <a:pPr>
              <a:lnSpc>
                <a:spcPct val="90000"/>
              </a:lnSpc>
            </a:pPr>
            <a:endParaRPr lang="en-AU" sz="1600" dirty="0"/>
          </a:p>
          <a:p>
            <a:pPr>
              <a:lnSpc>
                <a:spcPct val="90000"/>
              </a:lnSpc>
            </a:pPr>
            <a:endParaRPr lang="en-AU" sz="1600" dirty="0"/>
          </a:p>
        </p:txBody>
      </p:sp>
      <p:sp>
        <p:nvSpPr>
          <p:cNvPr id="8" name="TextBox 8"/>
          <p:cNvSpPr txBox="1"/>
          <p:nvPr/>
        </p:nvSpPr>
        <p:spPr>
          <a:xfrm>
            <a:off x="1027482" y="6584413"/>
            <a:ext cx="4811061" cy="276999"/>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dirty="0"/>
              <a:t>© Alexandra</a:t>
            </a:r>
            <a:r>
              <a:rPr lang="en-US" sz="1200" baseline="0" dirty="0"/>
              <a:t> Coghlan 2019 </a:t>
            </a:r>
            <a:r>
              <a:rPr lang="en-US" sz="1200" i="1" dirty="0"/>
              <a:t>Introduction</a:t>
            </a:r>
            <a:r>
              <a:rPr lang="en-US" sz="1200" i="1" baseline="0" dirty="0"/>
              <a:t> to Sustainable </a:t>
            </a:r>
            <a:r>
              <a:rPr lang="en-US" sz="1200" i="1" dirty="0"/>
              <a:t>Tourism</a:t>
            </a:r>
          </a:p>
        </p:txBody>
      </p:sp>
      <p:cxnSp>
        <p:nvCxnSpPr>
          <p:cNvPr id="3" name="Straight Arrow Connector 2">
            <a:extLst>
              <a:ext uri="{FF2B5EF4-FFF2-40B4-BE49-F238E27FC236}">
                <a16:creationId xmlns:a16="http://schemas.microsoft.com/office/drawing/2014/main" id="{027C4158-DF38-4498-9316-977B5AF86699}"/>
              </a:ext>
            </a:extLst>
          </p:cNvPr>
          <p:cNvCxnSpPr/>
          <p:nvPr/>
        </p:nvCxnSpPr>
        <p:spPr>
          <a:xfrm>
            <a:off x="395536" y="1268760"/>
            <a:ext cx="0" cy="345638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9474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8FC14-50EC-456B-88D0-5E4BADA756B9}"/>
              </a:ext>
            </a:extLst>
          </p:cNvPr>
          <p:cNvSpPr>
            <a:spLocks noGrp="1"/>
          </p:cNvSpPr>
          <p:nvPr>
            <p:ph type="title"/>
          </p:nvPr>
        </p:nvSpPr>
        <p:spPr>
          <a:xfrm>
            <a:off x="2051720" y="373855"/>
            <a:ext cx="5543549" cy="994172"/>
          </a:xfrm>
        </p:spPr>
        <p:txBody>
          <a:bodyPr>
            <a:normAutofit/>
          </a:bodyPr>
          <a:lstStyle/>
          <a:p>
            <a:r>
              <a:rPr lang="en-AU" dirty="0"/>
              <a:t>Definition of governance </a:t>
            </a:r>
          </a:p>
        </p:txBody>
      </p:sp>
      <p:pic>
        <p:nvPicPr>
          <p:cNvPr id="7" name="Graphic 6" descr="Hierarchy">
            <a:extLst>
              <a:ext uri="{FF2B5EF4-FFF2-40B4-BE49-F238E27FC236}">
                <a16:creationId xmlns:a16="http://schemas.microsoft.com/office/drawing/2014/main" id="{B085313D-FA12-4BB8-8022-85BA0C5C03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8161" y="2198571"/>
            <a:ext cx="1927100" cy="1927100"/>
          </a:xfrm>
          <a:prstGeom prst="rect">
            <a:avLst/>
          </a:prstGeom>
        </p:spPr>
      </p:pic>
      <p:sp>
        <p:nvSpPr>
          <p:cNvPr id="3" name="Content Placeholder 2">
            <a:extLst>
              <a:ext uri="{FF2B5EF4-FFF2-40B4-BE49-F238E27FC236}">
                <a16:creationId xmlns:a16="http://schemas.microsoft.com/office/drawing/2014/main" id="{4BC98441-75B3-4C75-B839-D69EB76599CF}"/>
              </a:ext>
            </a:extLst>
          </p:cNvPr>
          <p:cNvSpPr>
            <a:spLocks noGrp="1"/>
          </p:cNvSpPr>
          <p:nvPr>
            <p:ph idx="1"/>
          </p:nvPr>
        </p:nvSpPr>
        <p:spPr>
          <a:xfrm>
            <a:off x="2727959" y="1484784"/>
            <a:ext cx="5897880" cy="3115771"/>
          </a:xfrm>
        </p:spPr>
        <p:txBody>
          <a:bodyPr>
            <a:normAutofit fontScale="77500" lnSpcReduction="20000"/>
          </a:bodyPr>
          <a:lstStyle/>
          <a:p>
            <a:pPr marL="0" indent="0">
              <a:buNone/>
            </a:pPr>
            <a:r>
              <a:rPr lang="en-GB" dirty="0"/>
              <a:t>Governance entails a guidance process that is institutionally and technically structured, that is, based on principles, norms, procedures and practices to collectively decide about common goals for coexistence and about how to coordinate and cooperate for the achievement of decided objectives. </a:t>
            </a:r>
          </a:p>
          <a:p>
            <a:pPr marL="0" indent="0">
              <a:buNone/>
            </a:pPr>
            <a:r>
              <a:rPr lang="en-GB" dirty="0"/>
              <a:t>While there is no clear definition of what governance in the tourism sector consists of, it can be paraphrased as follows: a process of conducting coordinated activities among public, private and social actors in the “tourism system” to create synergies.</a:t>
            </a:r>
          </a:p>
          <a:p>
            <a:pPr marL="0" indent="0">
              <a:buNone/>
            </a:pPr>
            <a:endParaRPr lang="en-AU" sz="1275" dirty="0"/>
          </a:p>
        </p:txBody>
      </p:sp>
      <p:sp>
        <p:nvSpPr>
          <p:cNvPr id="10" name="TextBox 8"/>
          <p:cNvSpPr txBox="1"/>
          <p:nvPr/>
        </p:nvSpPr>
        <p:spPr>
          <a:xfrm>
            <a:off x="5508104" y="5229200"/>
            <a:ext cx="3122075"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prstClr val="black"/>
                </a:solidFill>
                <a:latin typeface="Myriad Pro"/>
              </a:rPr>
              <a:t>http://www.aalep.eu/governance-tourism-sector</a:t>
            </a:r>
            <a:endParaRPr lang="en-US" sz="900" i="1" dirty="0">
              <a:solidFill>
                <a:prstClr val="black"/>
              </a:solidFill>
              <a:latin typeface="Myriad Pro"/>
            </a:endParaRPr>
          </a:p>
        </p:txBody>
      </p:sp>
    </p:spTree>
    <p:extLst>
      <p:ext uri="{BB962C8B-B14F-4D97-AF65-F5344CB8AC3E}">
        <p14:creationId xmlns:p14="http://schemas.microsoft.com/office/powerpoint/2010/main" val="2928685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C463C-F5E3-4CEE-98FC-50BDB1D7F91C}"/>
              </a:ext>
            </a:extLst>
          </p:cNvPr>
          <p:cNvSpPr>
            <a:spLocks noGrp="1"/>
          </p:cNvSpPr>
          <p:nvPr>
            <p:ph type="title"/>
          </p:nvPr>
        </p:nvSpPr>
        <p:spPr/>
        <p:txBody>
          <a:bodyPr/>
          <a:lstStyle/>
          <a:p>
            <a:r>
              <a:rPr lang="en-GB"/>
              <a:t>Why is Governance needed?</a:t>
            </a:r>
            <a:endParaRPr lang="en-GB" dirty="0"/>
          </a:p>
        </p:txBody>
      </p:sp>
      <p:sp>
        <p:nvSpPr>
          <p:cNvPr id="3" name="Content Placeholder 2">
            <a:extLst>
              <a:ext uri="{FF2B5EF4-FFF2-40B4-BE49-F238E27FC236}">
                <a16:creationId xmlns:a16="http://schemas.microsoft.com/office/drawing/2014/main" id="{233BD13B-E48D-4923-8F75-EBC9E6DA0FE7}"/>
              </a:ext>
            </a:extLst>
          </p:cNvPr>
          <p:cNvSpPr>
            <a:spLocks noGrp="1"/>
          </p:cNvSpPr>
          <p:nvPr>
            <p:ph idx="1"/>
          </p:nvPr>
        </p:nvSpPr>
        <p:spPr/>
        <p:txBody>
          <a:bodyPr/>
          <a:lstStyle/>
          <a:p>
            <a:r>
              <a:rPr lang="en-GB" dirty="0"/>
              <a:t>Tourism is a sector of activity that involves multiple interrelationships among numerous types of actors and agents intervening in the production of goods and services consumed by visitors. </a:t>
            </a:r>
          </a:p>
          <a:p>
            <a:r>
              <a:rPr lang="en-GB" dirty="0"/>
              <a:t>Often a complex relationship of collaborative relationship between the public and private sectors and the inhabitants of tourist destinations. </a:t>
            </a:r>
          </a:p>
        </p:txBody>
      </p:sp>
    </p:spTree>
    <p:extLst>
      <p:ext uri="{BB962C8B-B14F-4D97-AF65-F5344CB8AC3E}">
        <p14:creationId xmlns:p14="http://schemas.microsoft.com/office/powerpoint/2010/main" val="3051777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76672"/>
            <a:ext cx="7886700" cy="1142874"/>
          </a:xfrm>
        </p:spPr>
        <p:txBody>
          <a:bodyPr>
            <a:normAutofit/>
          </a:bodyPr>
          <a:lstStyle/>
          <a:p>
            <a:r>
              <a:rPr lang="en-AU" sz="2700" dirty="0">
                <a:solidFill>
                  <a:schemeClr val="accent1"/>
                </a:solidFill>
              </a:rPr>
              <a:t>Where has “governance” come from? </a:t>
            </a:r>
          </a:p>
        </p:txBody>
      </p:sp>
      <p:sp>
        <p:nvSpPr>
          <p:cNvPr id="3" name="Content Placeholder 2"/>
          <p:cNvSpPr>
            <a:spLocks noGrp="1"/>
          </p:cNvSpPr>
          <p:nvPr>
            <p:ph idx="1"/>
          </p:nvPr>
        </p:nvSpPr>
        <p:spPr>
          <a:xfrm>
            <a:off x="628650" y="1988840"/>
            <a:ext cx="7886700" cy="3263504"/>
          </a:xfrm>
        </p:spPr>
        <p:txBody>
          <a:bodyPr anchor="ctr">
            <a:noAutofit/>
          </a:bodyPr>
          <a:lstStyle/>
          <a:p>
            <a:pPr marL="0" indent="0">
              <a:buNone/>
            </a:pPr>
            <a:r>
              <a:rPr lang="en-AU" sz="1350" dirty="0"/>
              <a:t>  </a:t>
            </a:r>
          </a:p>
          <a:p>
            <a:pPr marL="0" indent="0">
              <a:buNone/>
            </a:pPr>
            <a:r>
              <a:rPr lang="en-AU" sz="1350" dirty="0"/>
              <a:t>Stakeholders in sustainable tourism development include: </a:t>
            </a:r>
          </a:p>
          <a:p>
            <a:r>
              <a:rPr lang="en-US" sz="1350" dirty="0"/>
              <a:t>national governments;</a:t>
            </a:r>
          </a:p>
          <a:p>
            <a:r>
              <a:rPr lang="en-US" sz="1350" dirty="0"/>
              <a:t>local governments with specific competence in tourism matters;</a:t>
            </a:r>
          </a:p>
          <a:p>
            <a:r>
              <a:rPr lang="en-US" sz="1350" dirty="0"/>
              <a:t>tourism establishments and tourism enterprises, including their associations;</a:t>
            </a:r>
          </a:p>
          <a:p>
            <a:r>
              <a:rPr lang="en-US" sz="1350" dirty="0"/>
              <a:t>institutions engaged in financing tourism projects;</a:t>
            </a:r>
          </a:p>
          <a:p>
            <a:r>
              <a:rPr lang="en-US" sz="1350" dirty="0"/>
              <a:t>tourism employees, tourism professionals and tourism consultants;</a:t>
            </a:r>
          </a:p>
          <a:p>
            <a:r>
              <a:rPr lang="en-US" sz="1350" dirty="0"/>
              <a:t>trade unions of tourism employees;</a:t>
            </a:r>
          </a:p>
          <a:p>
            <a:r>
              <a:rPr lang="en-US" sz="1350" dirty="0"/>
              <a:t>tourism education and training centers;</a:t>
            </a:r>
          </a:p>
          <a:p>
            <a:r>
              <a:rPr lang="en-US" sz="1350" dirty="0" err="1"/>
              <a:t>travellers</a:t>
            </a:r>
            <a:r>
              <a:rPr lang="en-US" sz="1350" dirty="0"/>
              <a:t>, including business </a:t>
            </a:r>
            <a:r>
              <a:rPr lang="en-US" sz="1350" dirty="0" err="1"/>
              <a:t>travellers</a:t>
            </a:r>
            <a:r>
              <a:rPr lang="en-US" sz="1350" dirty="0"/>
              <a:t>, and visitors to tourism destinations, sites and attractions;</a:t>
            </a:r>
          </a:p>
          <a:p>
            <a:r>
              <a:rPr lang="en-US" sz="1350" dirty="0"/>
              <a:t>local populations and host communities at tourism destinations through their representatives;</a:t>
            </a:r>
          </a:p>
          <a:p>
            <a:r>
              <a:rPr lang="en-US" sz="1350" dirty="0"/>
              <a:t>other juridical and natural persons having stakes in tourism development including non-governmental organizations specializing in tourism and directly involved in tourism projects and the supply of tourism services.</a:t>
            </a:r>
          </a:p>
          <a:p>
            <a:pPr marL="0" indent="0" algn="r">
              <a:buNone/>
            </a:pPr>
            <a:r>
              <a:rPr lang="en-AU" sz="1350" dirty="0"/>
              <a:t>(according to the UNWTO) </a:t>
            </a:r>
          </a:p>
          <a:p>
            <a:pPr marL="0" indent="0">
              <a:buNone/>
            </a:pPr>
            <a:endParaRPr lang="en-AU" sz="1350" dirty="0"/>
          </a:p>
          <a:p>
            <a:pPr marL="0" indent="0">
              <a:buNone/>
            </a:pPr>
            <a:endParaRPr lang="en-AU" sz="1350" dirty="0"/>
          </a:p>
          <a:p>
            <a:pPr marL="0" indent="0">
              <a:buNone/>
            </a:pPr>
            <a:endParaRPr lang="en-AU" sz="1350" dirty="0"/>
          </a:p>
        </p:txBody>
      </p:sp>
    </p:spTree>
    <p:extLst>
      <p:ext uri="{BB962C8B-B14F-4D97-AF65-F5344CB8AC3E}">
        <p14:creationId xmlns:p14="http://schemas.microsoft.com/office/powerpoint/2010/main" val="390346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548680"/>
            <a:ext cx="5605629" cy="994172"/>
          </a:xfrm>
        </p:spPr>
        <p:txBody>
          <a:bodyPr>
            <a:normAutofit/>
          </a:bodyPr>
          <a:lstStyle/>
          <a:p>
            <a:r>
              <a:rPr lang="en-AU" dirty="0"/>
              <a:t>POLICY </a:t>
            </a:r>
          </a:p>
        </p:txBody>
      </p:sp>
      <p:graphicFrame>
        <p:nvGraphicFramePr>
          <p:cNvPr id="5" name="Content Placeholder 2">
            <a:extLst>
              <a:ext uri="{FF2B5EF4-FFF2-40B4-BE49-F238E27FC236}">
                <a16:creationId xmlns:a16="http://schemas.microsoft.com/office/drawing/2014/main" id="{47E82C59-B03D-498E-813D-32BEF6991E08}"/>
              </a:ext>
            </a:extLst>
          </p:cNvPr>
          <p:cNvGraphicFramePr>
            <a:graphicFrameLocks noGrp="1"/>
          </p:cNvGraphicFramePr>
          <p:nvPr>
            <p:ph idx="1"/>
            <p:extLst>
              <p:ext uri="{D42A27DB-BD31-4B8C-83A1-F6EECF244321}">
                <p14:modId xmlns:p14="http://schemas.microsoft.com/office/powerpoint/2010/main" val="1689216287"/>
              </p:ext>
            </p:extLst>
          </p:nvPr>
        </p:nvGraphicFramePr>
        <p:xfrm>
          <a:off x="1331640" y="1988840"/>
          <a:ext cx="6408712"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129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866" name="Object 2">
            <a:extLst>
              <a:ext uri="{FF2B5EF4-FFF2-40B4-BE49-F238E27FC236}">
                <a16:creationId xmlns:a16="http://schemas.microsoft.com/office/drawing/2014/main" id="{DA214F34-50F3-4E79-8D85-7235C35CC188}"/>
              </a:ext>
            </a:extLst>
          </p:cNvPr>
          <p:cNvGraphicFramePr>
            <a:graphicFrameLocks noChangeAspect="1"/>
          </p:cNvGraphicFramePr>
          <p:nvPr>
            <p:extLst>
              <p:ext uri="{D42A27DB-BD31-4B8C-83A1-F6EECF244321}">
                <p14:modId xmlns:p14="http://schemas.microsoft.com/office/powerpoint/2010/main" val="925749989"/>
              </p:ext>
            </p:extLst>
          </p:nvPr>
        </p:nvGraphicFramePr>
        <p:xfrm>
          <a:off x="548640" y="1115571"/>
          <a:ext cx="8153400" cy="4751884"/>
        </p:xfrm>
        <a:graphic>
          <a:graphicData uri="http://schemas.openxmlformats.org/presentationml/2006/ole">
            <mc:AlternateContent xmlns:mc="http://schemas.openxmlformats.org/markup-compatibility/2006">
              <mc:Choice xmlns:v="urn:schemas-microsoft-com:vml" Requires="v">
                <p:oleObj name="Acrobat Document" r:id="rId3" imgW="7542857" imgH="5830114" progId="AcroExch.Document.7">
                  <p:embed/>
                </p:oleObj>
              </mc:Choice>
              <mc:Fallback>
                <p:oleObj name="Acrobat Document" r:id="rId3" imgW="7542857" imgH="5830114" progId="AcroExch.Document.7">
                  <p:embed/>
                  <p:pic>
                    <p:nvPicPr>
                      <p:cNvPr id="36866" name="Object 2">
                        <a:extLst>
                          <a:ext uri="{FF2B5EF4-FFF2-40B4-BE49-F238E27FC236}">
                            <a16:creationId xmlns:a16="http://schemas.microsoft.com/office/drawing/2014/main" id="{DA214F34-50F3-4E79-8D85-7235C35CC1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8640" y="1115571"/>
                        <a:ext cx="8153400" cy="4751884"/>
                      </a:xfrm>
                      <a:prstGeom prst="rect">
                        <a:avLst/>
                      </a:prstGeom>
                      <a:noFill/>
                      <a:ln>
                        <a:noFill/>
                      </a:ln>
                      <a:effectLst/>
                    </p:spPr>
                  </p:pic>
                </p:oleObj>
              </mc:Fallback>
            </mc:AlternateContent>
          </a:graphicData>
        </a:graphic>
      </p:graphicFrame>
      <p:sp>
        <p:nvSpPr>
          <p:cNvPr id="36867" name="Text Box 3">
            <a:extLst>
              <a:ext uri="{FF2B5EF4-FFF2-40B4-BE49-F238E27FC236}">
                <a16:creationId xmlns:a16="http://schemas.microsoft.com/office/drawing/2014/main" id="{B2085FF3-2BE1-4F1C-8063-7C6BC4BB0EAC}"/>
              </a:ext>
            </a:extLst>
          </p:cNvPr>
          <p:cNvSpPr txBox="1">
            <a:spLocks noChangeArrowheads="1"/>
          </p:cNvSpPr>
          <p:nvPr/>
        </p:nvSpPr>
        <p:spPr bwMode="auto">
          <a:xfrm>
            <a:off x="1872021" y="504348"/>
            <a:ext cx="5506637"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Light" panose="020F0302020204030204" pitchFamily="34" charset="0"/>
              </a:defRPr>
            </a:lvl1pPr>
            <a:lvl2pPr marL="742950" indent="-285750">
              <a:defRPr>
                <a:solidFill>
                  <a:schemeClr val="tx1"/>
                </a:solidFill>
                <a:latin typeface="Calibri Light" panose="020F0302020204030204" pitchFamily="34" charset="0"/>
              </a:defRPr>
            </a:lvl2pPr>
            <a:lvl3pPr marL="1143000" indent="-228600">
              <a:defRPr>
                <a:solidFill>
                  <a:schemeClr val="tx1"/>
                </a:solidFill>
                <a:latin typeface="Calibri Light" panose="020F0302020204030204" pitchFamily="34" charset="0"/>
              </a:defRPr>
            </a:lvl3pPr>
            <a:lvl4pPr marL="1600200" indent="-228600">
              <a:defRPr>
                <a:solidFill>
                  <a:schemeClr val="tx1"/>
                </a:solidFill>
                <a:latin typeface="Calibri Light" panose="020F0302020204030204" pitchFamily="34" charset="0"/>
              </a:defRPr>
            </a:lvl4pPr>
            <a:lvl5pPr marL="2057400" indent="-228600">
              <a:defRPr>
                <a:solidFill>
                  <a:schemeClr val="tx1"/>
                </a:solidFill>
                <a:latin typeface="Calibri Light" panose="020F0302020204030204" pitchFamily="34" charset="0"/>
              </a:defRPr>
            </a:lvl5pPr>
            <a:lvl6pPr marL="2514600" indent="-228600" defTabSz="457200" fontAlgn="base">
              <a:spcBef>
                <a:spcPct val="0"/>
              </a:spcBef>
              <a:spcAft>
                <a:spcPct val="0"/>
              </a:spcAft>
              <a:defRPr>
                <a:solidFill>
                  <a:schemeClr val="tx1"/>
                </a:solidFill>
                <a:latin typeface="Calibri Light" panose="020F0302020204030204" pitchFamily="34" charset="0"/>
              </a:defRPr>
            </a:lvl6pPr>
            <a:lvl7pPr marL="2971800" indent="-228600" defTabSz="457200" fontAlgn="base">
              <a:spcBef>
                <a:spcPct val="0"/>
              </a:spcBef>
              <a:spcAft>
                <a:spcPct val="0"/>
              </a:spcAft>
              <a:defRPr>
                <a:solidFill>
                  <a:schemeClr val="tx1"/>
                </a:solidFill>
                <a:latin typeface="Calibri Light" panose="020F0302020204030204" pitchFamily="34" charset="0"/>
              </a:defRPr>
            </a:lvl7pPr>
            <a:lvl8pPr marL="3429000" indent="-228600" defTabSz="457200" fontAlgn="base">
              <a:spcBef>
                <a:spcPct val="0"/>
              </a:spcBef>
              <a:spcAft>
                <a:spcPct val="0"/>
              </a:spcAft>
              <a:defRPr>
                <a:solidFill>
                  <a:schemeClr val="tx1"/>
                </a:solidFill>
                <a:latin typeface="Calibri Light" panose="020F0302020204030204" pitchFamily="34" charset="0"/>
              </a:defRPr>
            </a:lvl8pPr>
            <a:lvl9pPr marL="3886200" indent="-228600" defTabSz="457200" fontAlgn="base">
              <a:spcBef>
                <a:spcPct val="0"/>
              </a:spcBef>
              <a:spcAft>
                <a:spcPct val="0"/>
              </a:spcAft>
              <a:defRPr>
                <a:solidFill>
                  <a:schemeClr val="tx1"/>
                </a:solidFill>
                <a:latin typeface="Calibri Light" panose="020F0302020204030204" pitchFamily="34" charset="0"/>
              </a:defRPr>
            </a:lvl9pPr>
          </a:lstStyle>
          <a:p>
            <a:pPr algn="r" eaLnBrk="1" hangingPunct="1"/>
            <a:r>
              <a:rPr kumimoji="1" lang="en-GB" altLang="en-US" sz="2400" dirty="0">
                <a:latin typeface="Calibri" panose="020F0502020204030204" pitchFamily="34" charset="0"/>
                <a:ea typeface="PMingLiU" panose="02020500000000000000" pitchFamily="18" charset="-120"/>
                <a:cs typeface="Arial" panose="020B0604020202020204" pitchFamily="34" charset="0"/>
              </a:rPr>
              <a:t>Linking competitiveness with sustainability</a:t>
            </a:r>
          </a:p>
          <a:p>
            <a:pPr algn="r" eaLnBrk="1" hangingPunct="1"/>
            <a:endParaRPr kumimoji="1" lang="en-US" altLang="en-US" dirty="0">
              <a:latin typeface="Calibri" panose="020F0502020204030204" pitchFamily="34" charset="0"/>
              <a:ea typeface="PMingLiU" panose="02020500000000000000" pitchFamily="18" charset="-120"/>
              <a:cs typeface="Arial" panose="020B0604020202020204" pitchFamily="34" charset="0"/>
            </a:endParaRPr>
          </a:p>
        </p:txBody>
      </p:sp>
      <p:sp>
        <p:nvSpPr>
          <p:cNvPr id="36868" name="Text Box 4">
            <a:extLst>
              <a:ext uri="{FF2B5EF4-FFF2-40B4-BE49-F238E27FC236}">
                <a16:creationId xmlns:a16="http://schemas.microsoft.com/office/drawing/2014/main" id="{AAF9461D-28E9-4C69-9147-0BDF06D5B696}"/>
              </a:ext>
            </a:extLst>
          </p:cNvPr>
          <p:cNvSpPr txBox="1">
            <a:spLocks noChangeArrowheads="1"/>
          </p:cNvSpPr>
          <p:nvPr/>
        </p:nvSpPr>
        <p:spPr bwMode="auto">
          <a:xfrm>
            <a:off x="5529263" y="5442347"/>
            <a:ext cx="2048831" cy="300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Light" panose="020F0302020204030204" pitchFamily="34" charset="0"/>
              </a:defRPr>
            </a:lvl1pPr>
            <a:lvl2pPr marL="742950" indent="-285750">
              <a:defRPr>
                <a:solidFill>
                  <a:schemeClr val="tx1"/>
                </a:solidFill>
                <a:latin typeface="Calibri Light" panose="020F0302020204030204" pitchFamily="34" charset="0"/>
              </a:defRPr>
            </a:lvl2pPr>
            <a:lvl3pPr marL="1143000" indent="-228600">
              <a:defRPr>
                <a:solidFill>
                  <a:schemeClr val="tx1"/>
                </a:solidFill>
                <a:latin typeface="Calibri Light" panose="020F0302020204030204" pitchFamily="34" charset="0"/>
              </a:defRPr>
            </a:lvl3pPr>
            <a:lvl4pPr marL="1600200" indent="-228600">
              <a:defRPr>
                <a:solidFill>
                  <a:schemeClr val="tx1"/>
                </a:solidFill>
                <a:latin typeface="Calibri Light" panose="020F0302020204030204" pitchFamily="34" charset="0"/>
              </a:defRPr>
            </a:lvl4pPr>
            <a:lvl5pPr marL="2057400" indent="-228600">
              <a:defRPr>
                <a:solidFill>
                  <a:schemeClr val="tx1"/>
                </a:solidFill>
                <a:latin typeface="Calibri Light" panose="020F0302020204030204" pitchFamily="34" charset="0"/>
              </a:defRPr>
            </a:lvl5pPr>
            <a:lvl6pPr marL="2514600" indent="-228600" defTabSz="457200" fontAlgn="base">
              <a:spcBef>
                <a:spcPct val="0"/>
              </a:spcBef>
              <a:spcAft>
                <a:spcPct val="0"/>
              </a:spcAft>
              <a:defRPr>
                <a:solidFill>
                  <a:schemeClr val="tx1"/>
                </a:solidFill>
                <a:latin typeface="Calibri Light" panose="020F0302020204030204" pitchFamily="34" charset="0"/>
              </a:defRPr>
            </a:lvl6pPr>
            <a:lvl7pPr marL="2971800" indent="-228600" defTabSz="457200" fontAlgn="base">
              <a:spcBef>
                <a:spcPct val="0"/>
              </a:spcBef>
              <a:spcAft>
                <a:spcPct val="0"/>
              </a:spcAft>
              <a:defRPr>
                <a:solidFill>
                  <a:schemeClr val="tx1"/>
                </a:solidFill>
                <a:latin typeface="Calibri Light" panose="020F0302020204030204" pitchFamily="34" charset="0"/>
              </a:defRPr>
            </a:lvl7pPr>
            <a:lvl8pPr marL="3429000" indent="-228600" defTabSz="457200" fontAlgn="base">
              <a:spcBef>
                <a:spcPct val="0"/>
              </a:spcBef>
              <a:spcAft>
                <a:spcPct val="0"/>
              </a:spcAft>
              <a:defRPr>
                <a:solidFill>
                  <a:schemeClr val="tx1"/>
                </a:solidFill>
                <a:latin typeface="Calibri Light" panose="020F0302020204030204" pitchFamily="34" charset="0"/>
              </a:defRPr>
            </a:lvl8pPr>
            <a:lvl9pPr marL="3886200" indent="-228600" defTabSz="457200" fontAlgn="base">
              <a:spcBef>
                <a:spcPct val="0"/>
              </a:spcBef>
              <a:spcAft>
                <a:spcPct val="0"/>
              </a:spcAft>
              <a:defRPr>
                <a:solidFill>
                  <a:schemeClr val="tx1"/>
                </a:solidFill>
                <a:latin typeface="Calibri Light" panose="020F0302020204030204" pitchFamily="34" charset="0"/>
              </a:defRPr>
            </a:lvl9pPr>
          </a:lstStyle>
          <a:p>
            <a:pPr eaLnBrk="1" hangingPunct="1"/>
            <a:r>
              <a:rPr kumimoji="1" lang="en-GB" altLang="en-US" sz="1350">
                <a:latin typeface="Calibri" panose="020F0502020204030204" pitchFamily="34" charset="0"/>
                <a:ea typeface="PMingLiU" panose="02020500000000000000" pitchFamily="18" charset="-120"/>
                <a:cs typeface="Arial" panose="020B0604020202020204" pitchFamily="34" charset="0"/>
              </a:rPr>
              <a:t>Ritchie and Crouch, (2003)</a:t>
            </a:r>
            <a:endParaRPr kumimoji="1" lang="en-US" altLang="en-US" sz="1350">
              <a:latin typeface="Calibri" panose="020F0502020204030204" pitchFamily="34" charset="0"/>
              <a:ea typeface="PMingLiU" panose="02020500000000000000" pitchFamily="18" charset="-12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9224A0-5DFA-4360-9F80-7262BE4288CD}"/>
              </a:ext>
            </a:extLst>
          </p:cNvPr>
          <p:cNvSpPr>
            <a:spLocks noGrp="1"/>
          </p:cNvSpPr>
          <p:nvPr>
            <p:ph type="title"/>
          </p:nvPr>
        </p:nvSpPr>
        <p:spPr/>
        <p:txBody>
          <a:bodyPr>
            <a:normAutofit/>
          </a:bodyPr>
          <a:lstStyle/>
          <a:p>
            <a:pPr>
              <a:defRPr/>
            </a:pPr>
            <a:r>
              <a:rPr lang="en-GB" dirty="0"/>
              <a:t>4 Pillars of sustainability (Ritchie &amp; Crouch, 2003:44-47)</a:t>
            </a:r>
          </a:p>
        </p:txBody>
      </p:sp>
      <p:sp>
        <p:nvSpPr>
          <p:cNvPr id="38915" name="Content Placeholder 4">
            <a:extLst>
              <a:ext uri="{FF2B5EF4-FFF2-40B4-BE49-F238E27FC236}">
                <a16:creationId xmlns:a16="http://schemas.microsoft.com/office/drawing/2014/main" id="{B008206D-4986-49C7-ABD8-FCB0558A8E6B}"/>
              </a:ext>
            </a:extLst>
          </p:cNvPr>
          <p:cNvSpPr>
            <a:spLocks noGrp="1" noChangeArrowheads="1"/>
          </p:cNvSpPr>
          <p:nvPr>
            <p:ph idx="1"/>
          </p:nvPr>
        </p:nvSpPr>
        <p:spPr/>
        <p:txBody>
          <a:bodyPr>
            <a:normAutofit/>
          </a:bodyPr>
          <a:lstStyle/>
          <a:p>
            <a:r>
              <a:rPr lang="en-GB" altLang="en-US"/>
              <a:t>Ecological sustainability</a:t>
            </a:r>
          </a:p>
          <a:p>
            <a:endParaRPr lang="en-GB" altLang="en-US"/>
          </a:p>
          <a:p>
            <a:r>
              <a:rPr lang="en-GB" altLang="en-US"/>
              <a:t>Economic sustainability</a:t>
            </a:r>
          </a:p>
          <a:p>
            <a:endParaRPr lang="en-GB" altLang="en-US"/>
          </a:p>
          <a:p>
            <a:r>
              <a:rPr lang="en-GB" altLang="en-US"/>
              <a:t>Socio-cultural sustainability</a:t>
            </a:r>
          </a:p>
          <a:p>
            <a:endParaRPr lang="en-GB" altLang="en-US"/>
          </a:p>
          <a:p>
            <a:r>
              <a:rPr lang="en-GB" altLang="en-US"/>
              <a:t>Political (governance) sustainability</a:t>
            </a:r>
          </a:p>
          <a:p>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389FF2D0-B833-4375-BC68-EF8EAB17A04B}"/>
              </a:ext>
            </a:extLst>
          </p:cNvPr>
          <p:cNvSpPr>
            <a:spLocks noGrp="1" noChangeArrowheads="1"/>
          </p:cNvSpPr>
          <p:nvPr>
            <p:ph type="title"/>
          </p:nvPr>
        </p:nvSpPr>
        <p:spPr>
          <a:xfrm>
            <a:off x="1300369" y="476672"/>
            <a:ext cx="6172200" cy="638175"/>
          </a:xfrm>
          <a:solidFill>
            <a:srgbClr val="FFFFFF"/>
          </a:solidFill>
          <a:ln>
            <a:solidFill>
              <a:srgbClr val="000000"/>
            </a:solidFill>
            <a:miter lim="800000"/>
            <a:headEnd/>
            <a:tailEnd/>
          </a:ln>
        </p:spPr>
        <p:txBody>
          <a:bodyPr anchor="t"/>
          <a:lstStyle/>
          <a:p>
            <a:pPr>
              <a:defRPr/>
            </a:pPr>
            <a:r>
              <a:rPr lang="en-US" altLang="en-US" sz="3000" dirty="0"/>
              <a:t>Political sustainability (governance)</a:t>
            </a:r>
            <a:endParaRPr lang="en-GB" altLang="en-US" sz="3000" dirty="0"/>
          </a:p>
        </p:txBody>
      </p:sp>
      <p:sp>
        <p:nvSpPr>
          <p:cNvPr id="39939" name="Rectangle 3">
            <a:extLst>
              <a:ext uri="{FF2B5EF4-FFF2-40B4-BE49-F238E27FC236}">
                <a16:creationId xmlns:a16="http://schemas.microsoft.com/office/drawing/2014/main" id="{4B41FD5E-7101-4901-B7C3-2E0D80E0A759}"/>
              </a:ext>
            </a:extLst>
          </p:cNvPr>
          <p:cNvSpPr>
            <a:spLocks noGrp="1" noChangeArrowheads="1"/>
          </p:cNvSpPr>
          <p:nvPr>
            <p:ph idx="1"/>
          </p:nvPr>
        </p:nvSpPr>
        <p:spPr>
          <a:xfrm>
            <a:off x="1331119" y="1970485"/>
            <a:ext cx="6481763" cy="3481388"/>
          </a:xfrm>
        </p:spPr>
        <p:txBody>
          <a:bodyPr/>
          <a:lstStyle/>
          <a:p>
            <a:r>
              <a:rPr lang="en-US" altLang="en-US" sz="2100" dirty="0"/>
              <a:t>Political sustainability is rarely identified as one of the pillars of sustainability.</a:t>
            </a:r>
          </a:p>
          <a:p>
            <a:r>
              <a:rPr lang="en-US" altLang="en-US" sz="2100" dirty="0"/>
              <a:t>However-critical to the acceptability of any solution. </a:t>
            </a:r>
          </a:p>
          <a:p>
            <a:r>
              <a:rPr lang="en-US" altLang="en-US" sz="2100" dirty="0"/>
              <a:t>Problem lies on how one determines sustainability. </a:t>
            </a:r>
          </a:p>
          <a:p>
            <a:r>
              <a:rPr lang="en-US" altLang="en-US" sz="2100" dirty="0"/>
              <a:t>A philosophical question – a political debate.</a:t>
            </a:r>
          </a:p>
          <a:p>
            <a:r>
              <a:rPr lang="en-US" altLang="en-US" sz="2100" dirty="0"/>
              <a:t>Who decides? Power structures, elites and democracy.</a:t>
            </a:r>
          </a:p>
          <a:p>
            <a:pPr algn="r">
              <a:buFont typeface="Wingdings" panose="05000000000000000000" pitchFamily="2" charset="2"/>
              <a:buNone/>
            </a:pPr>
            <a:r>
              <a:rPr lang="en-US" altLang="en-US" sz="2100" dirty="0"/>
              <a:t>(Ritchie &amp; Crouch 2003.)</a:t>
            </a:r>
            <a:r>
              <a:rPr lang="en-US" altLang="en-US" dirty="0"/>
              <a:t> </a:t>
            </a:r>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360B6E84-553C-4E8C-BCDD-3EC13575B18A}"/>
              </a:ext>
            </a:extLst>
          </p:cNvPr>
          <p:cNvSpPr>
            <a:spLocks noGrp="1" noChangeArrowheads="1"/>
          </p:cNvSpPr>
          <p:nvPr>
            <p:ph type="title"/>
          </p:nvPr>
        </p:nvSpPr>
        <p:spPr>
          <a:solidFill>
            <a:srgbClr val="FFFFFF"/>
          </a:solidFill>
          <a:ln>
            <a:solidFill>
              <a:srgbClr val="000000"/>
            </a:solidFill>
            <a:miter lim="800000"/>
            <a:headEnd/>
            <a:tailEnd/>
          </a:ln>
        </p:spPr>
        <p:txBody>
          <a:bodyPr anchor="t"/>
          <a:lstStyle/>
          <a:p>
            <a:pPr>
              <a:defRPr/>
            </a:pPr>
            <a:r>
              <a:rPr lang="en-GB" altLang="en-US" sz="2400"/>
              <a:t>A framework for monitoring destination impacts</a:t>
            </a:r>
            <a:endParaRPr lang="en-GB" altLang="en-US" sz="3000"/>
          </a:p>
        </p:txBody>
      </p:sp>
      <p:sp>
        <p:nvSpPr>
          <p:cNvPr id="41987" name="Rectangle 3">
            <a:extLst>
              <a:ext uri="{FF2B5EF4-FFF2-40B4-BE49-F238E27FC236}">
                <a16:creationId xmlns:a16="http://schemas.microsoft.com/office/drawing/2014/main" id="{5073F143-F310-4EBF-B1C0-45CF6460B059}"/>
              </a:ext>
            </a:extLst>
          </p:cNvPr>
          <p:cNvSpPr>
            <a:spLocks noGrp="1" noChangeArrowheads="1"/>
          </p:cNvSpPr>
          <p:nvPr>
            <p:ph idx="1"/>
          </p:nvPr>
        </p:nvSpPr>
        <p:spPr>
          <a:xfrm>
            <a:off x="1494235" y="2078831"/>
            <a:ext cx="6172200" cy="3186113"/>
          </a:xfrm>
        </p:spPr>
        <p:txBody>
          <a:bodyPr/>
          <a:lstStyle/>
          <a:p>
            <a:pPr marL="457200" indent="-457200" algn="ctr">
              <a:buNone/>
            </a:pPr>
            <a:r>
              <a:rPr lang="en-GB" altLang="en-US" sz="2100" b="1"/>
              <a:t> Six factors</a:t>
            </a:r>
          </a:p>
          <a:p>
            <a:pPr marL="457200" indent="-457200">
              <a:buFontTx/>
              <a:buAutoNum type="arabicPeriod"/>
            </a:pPr>
            <a:r>
              <a:rPr lang="en-GB" altLang="en-US" sz="2100"/>
              <a:t>Economic and regional development benefits</a:t>
            </a:r>
          </a:p>
          <a:p>
            <a:pPr marL="457200" indent="-457200">
              <a:buFontTx/>
              <a:buAutoNum type="arabicPeriod"/>
            </a:pPr>
            <a:r>
              <a:rPr lang="en-GB" altLang="en-US" sz="2100"/>
              <a:t>Adverse environmental effects</a:t>
            </a:r>
          </a:p>
          <a:p>
            <a:pPr marL="457200" indent="-457200">
              <a:buFontTx/>
              <a:buAutoNum type="arabicPeriod"/>
            </a:pPr>
            <a:r>
              <a:rPr lang="en-GB" altLang="en-US" sz="2100"/>
              <a:t>Quality of life &amp; employment opportunities</a:t>
            </a:r>
          </a:p>
          <a:p>
            <a:pPr marL="457200" indent="-457200">
              <a:buFontTx/>
              <a:buAutoNum type="arabicPeriod"/>
            </a:pPr>
            <a:r>
              <a:rPr lang="en-GB" altLang="en-US" sz="2100"/>
              <a:t>Improved community environment</a:t>
            </a:r>
          </a:p>
          <a:p>
            <a:pPr marL="457200" indent="-457200">
              <a:buFontTx/>
              <a:buAutoNum type="arabicPeriod"/>
            </a:pPr>
            <a:r>
              <a:rPr lang="en-GB" altLang="en-US" sz="2100"/>
              <a:t>Cultural erosion</a:t>
            </a:r>
          </a:p>
          <a:p>
            <a:pPr marL="457200" indent="-457200">
              <a:buFontTx/>
              <a:buAutoNum type="arabicPeriod"/>
            </a:pPr>
            <a:r>
              <a:rPr lang="en-GB" altLang="en-US" sz="2100"/>
              <a:t>Crime</a:t>
            </a:r>
          </a:p>
          <a:p>
            <a:pPr marL="457200" indent="-457200" algn="r">
              <a:buNone/>
            </a:pPr>
            <a:endParaRPr lang="en-GB" altLang="en-US" sz="21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38FBEC07-E195-4526-B9B9-22BF77F98C6D}"/>
              </a:ext>
            </a:extLst>
          </p:cNvPr>
          <p:cNvSpPr>
            <a:spLocks noGrp="1" noChangeArrowheads="1"/>
          </p:cNvSpPr>
          <p:nvPr>
            <p:ph type="title"/>
          </p:nvPr>
        </p:nvSpPr>
        <p:spPr>
          <a:xfrm>
            <a:off x="457200" y="232693"/>
            <a:ext cx="8229600" cy="1143000"/>
          </a:xfrm>
          <a:solidFill>
            <a:srgbClr val="FFFFFF"/>
          </a:solidFill>
          <a:ln>
            <a:solidFill>
              <a:srgbClr val="000000"/>
            </a:solidFill>
            <a:miter lim="800000"/>
            <a:headEnd/>
            <a:tailEnd/>
          </a:ln>
        </p:spPr>
        <p:txBody>
          <a:bodyPr anchor="t">
            <a:noAutofit/>
          </a:bodyPr>
          <a:lstStyle/>
          <a:p>
            <a:pPr>
              <a:defRPr/>
            </a:pPr>
            <a:r>
              <a:rPr lang="en-GB" altLang="en-US" sz="4000" dirty="0"/>
              <a:t>Core indicators of sustainable tourism</a:t>
            </a:r>
            <a:br>
              <a:rPr lang="en-GB" altLang="en-US" sz="4000" dirty="0"/>
            </a:br>
            <a:br>
              <a:rPr lang="en-GB" altLang="en-US" sz="4000" dirty="0"/>
            </a:br>
            <a:endParaRPr lang="en-GB" altLang="en-US" sz="4000" dirty="0"/>
          </a:p>
        </p:txBody>
      </p:sp>
      <p:sp>
        <p:nvSpPr>
          <p:cNvPr id="44035" name="Rectangle 3">
            <a:extLst>
              <a:ext uri="{FF2B5EF4-FFF2-40B4-BE49-F238E27FC236}">
                <a16:creationId xmlns:a16="http://schemas.microsoft.com/office/drawing/2014/main" id="{0DFE7BA2-C8AD-46CE-A814-28858D4CB1A5}"/>
              </a:ext>
            </a:extLst>
          </p:cNvPr>
          <p:cNvSpPr>
            <a:spLocks noGrp="1" noChangeArrowheads="1"/>
          </p:cNvSpPr>
          <p:nvPr>
            <p:ph idx="1"/>
          </p:nvPr>
        </p:nvSpPr>
        <p:spPr>
          <a:xfrm>
            <a:off x="1250310" y="1920479"/>
            <a:ext cx="2707481" cy="2992040"/>
          </a:xfrm>
        </p:spPr>
        <p:txBody>
          <a:bodyPr/>
          <a:lstStyle/>
          <a:p>
            <a:r>
              <a:rPr lang="en-GB" altLang="en-US" sz="2100" dirty="0"/>
              <a:t>Site protection</a:t>
            </a:r>
          </a:p>
          <a:p>
            <a:r>
              <a:rPr lang="en-GB" altLang="en-US" sz="2100" dirty="0"/>
              <a:t>Stress</a:t>
            </a:r>
          </a:p>
          <a:p>
            <a:r>
              <a:rPr lang="en-GB" altLang="en-US" sz="2100" dirty="0"/>
              <a:t>Use intensity</a:t>
            </a:r>
          </a:p>
          <a:p>
            <a:r>
              <a:rPr lang="en-GB" altLang="en-US" sz="2100" dirty="0"/>
              <a:t>Social impact</a:t>
            </a:r>
          </a:p>
          <a:p>
            <a:r>
              <a:rPr lang="en-GB" altLang="en-US" sz="2100" dirty="0"/>
              <a:t>Development control</a:t>
            </a:r>
          </a:p>
          <a:p>
            <a:r>
              <a:rPr lang="en-GB" altLang="en-US" sz="2100" dirty="0"/>
              <a:t>Waste management</a:t>
            </a:r>
          </a:p>
        </p:txBody>
      </p:sp>
      <p:sp>
        <p:nvSpPr>
          <p:cNvPr id="44036" name="Text Box 4">
            <a:extLst>
              <a:ext uri="{FF2B5EF4-FFF2-40B4-BE49-F238E27FC236}">
                <a16:creationId xmlns:a16="http://schemas.microsoft.com/office/drawing/2014/main" id="{C6813F5E-2639-4601-A818-4FB520E6DE1C}"/>
              </a:ext>
            </a:extLst>
          </p:cNvPr>
          <p:cNvSpPr txBox="1">
            <a:spLocks noChangeArrowheads="1"/>
          </p:cNvSpPr>
          <p:nvPr/>
        </p:nvSpPr>
        <p:spPr bwMode="auto">
          <a:xfrm>
            <a:off x="4429501" y="2010045"/>
            <a:ext cx="3006329" cy="24861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Light" panose="020F0302020204030204" pitchFamily="34" charset="0"/>
              </a:defRPr>
            </a:lvl1pPr>
            <a:lvl2pPr marL="742950" indent="-285750">
              <a:defRPr>
                <a:solidFill>
                  <a:schemeClr val="tx1"/>
                </a:solidFill>
                <a:latin typeface="Calibri Light" panose="020F0302020204030204" pitchFamily="34" charset="0"/>
              </a:defRPr>
            </a:lvl2pPr>
            <a:lvl3pPr marL="1143000" indent="-228600">
              <a:defRPr>
                <a:solidFill>
                  <a:schemeClr val="tx1"/>
                </a:solidFill>
                <a:latin typeface="Calibri Light" panose="020F0302020204030204" pitchFamily="34" charset="0"/>
              </a:defRPr>
            </a:lvl3pPr>
            <a:lvl4pPr marL="1600200" indent="-228600">
              <a:defRPr>
                <a:solidFill>
                  <a:schemeClr val="tx1"/>
                </a:solidFill>
                <a:latin typeface="Calibri Light" panose="020F0302020204030204" pitchFamily="34" charset="0"/>
              </a:defRPr>
            </a:lvl4pPr>
            <a:lvl5pPr marL="2057400" indent="-228600">
              <a:defRPr>
                <a:solidFill>
                  <a:schemeClr val="tx1"/>
                </a:solidFill>
                <a:latin typeface="Calibri Light" panose="020F0302020204030204" pitchFamily="34" charset="0"/>
              </a:defRPr>
            </a:lvl5pPr>
            <a:lvl6pPr marL="2514600" indent="-228600" defTabSz="457200" fontAlgn="base">
              <a:spcBef>
                <a:spcPct val="0"/>
              </a:spcBef>
              <a:spcAft>
                <a:spcPct val="0"/>
              </a:spcAft>
              <a:defRPr>
                <a:solidFill>
                  <a:schemeClr val="tx1"/>
                </a:solidFill>
                <a:latin typeface="Calibri Light" panose="020F0302020204030204" pitchFamily="34" charset="0"/>
              </a:defRPr>
            </a:lvl6pPr>
            <a:lvl7pPr marL="2971800" indent="-228600" defTabSz="457200" fontAlgn="base">
              <a:spcBef>
                <a:spcPct val="0"/>
              </a:spcBef>
              <a:spcAft>
                <a:spcPct val="0"/>
              </a:spcAft>
              <a:defRPr>
                <a:solidFill>
                  <a:schemeClr val="tx1"/>
                </a:solidFill>
                <a:latin typeface="Calibri Light" panose="020F0302020204030204" pitchFamily="34" charset="0"/>
              </a:defRPr>
            </a:lvl7pPr>
            <a:lvl8pPr marL="3429000" indent="-228600" defTabSz="457200" fontAlgn="base">
              <a:spcBef>
                <a:spcPct val="0"/>
              </a:spcBef>
              <a:spcAft>
                <a:spcPct val="0"/>
              </a:spcAft>
              <a:defRPr>
                <a:solidFill>
                  <a:schemeClr val="tx1"/>
                </a:solidFill>
                <a:latin typeface="Calibri Light" panose="020F0302020204030204" pitchFamily="34" charset="0"/>
              </a:defRPr>
            </a:lvl8pPr>
            <a:lvl9pPr marL="3886200" indent="-228600" defTabSz="457200" fontAlgn="base">
              <a:spcBef>
                <a:spcPct val="0"/>
              </a:spcBef>
              <a:spcAft>
                <a:spcPct val="0"/>
              </a:spcAft>
              <a:defRPr>
                <a:solidFill>
                  <a:schemeClr val="tx1"/>
                </a:solidFill>
                <a:latin typeface="Calibri Light" panose="020F0302020204030204" pitchFamily="34" charset="0"/>
              </a:defRPr>
            </a:lvl9pPr>
          </a:lstStyle>
          <a:p>
            <a:pPr eaLnBrk="1" hangingPunct="1">
              <a:lnSpc>
                <a:spcPct val="125000"/>
              </a:lnSpc>
              <a:buFontTx/>
              <a:buChar char="•"/>
            </a:pPr>
            <a:r>
              <a:rPr kumimoji="1" lang="en-GB" altLang="en-US" sz="2100" dirty="0">
                <a:latin typeface="Calibri" panose="020F0502020204030204" pitchFamily="34" charset="0"/>
                <a:ea typeface="PMingLiU" panose="02020500000000000000" pitchFamily="18" charset="-120"/>
                <a:cs typeface="Arial" panose="020B0604020202020204" pitchFamily="34" charset="0"/>
              </a:rPr>
              <a:t>Planning processes</a:t>
            </a:r>
          </a:p>
          <a:p>
            <a:pPr eaLnBrk="1" hangingPunct="1">
              <a:lnSpc>
                <a:spcPct val="125000"/>
              </a:lnSpc>
              <a:buFontTx/>
              <a:buChar char="•"/>
            </a:pPr>
            <a:r>
              <a:rPr kumimoji="1" lang="en-GB" altLang="en-US" sz="2100" dirty="0">
                <a:latin typeface="Calibri" panose="020F0502020204030204" pitchFamily="34" charset="0"/>
                <a:ea typeface="PMingLiU" panose="02020500000000000000" pitchFamily="18" charset="-120"/>
                <a:cs typeface="Arial" panose="020B0604020202020204" pitchFamily="34" charset="0"/>
              </a:rPr>
              <a:t>Critical ecosystems</a:t>
            </a:r>
          </a:p>
          <a:p>
            <a:pPr eaLnBrk="1" hangingPunct="1">
              <a:lnSpc>
                <a:spcPct val="125000"/>
              </a:lnSpc>
              <a:buFontTx/>
              <a:buChar char="•"/>
            </a:pPr>
            <a:r>
              <a:rPr kumimoji="1" lang="en-GB" altLang="en-US" sz="2100" dirty="0">
                <a:latin typeface="Calibri" panose="020F0502020204030204" pitchFamily="34" charset="0"/>
                <a:ea typeface="PMingLiU" panose="02020500000000000000" pitchFamily="18" charset="-120"/>
                <a:cs typeface="Arial" panose="020B0604020202020204" pitchFamily="34" charset="0"/>
              </a:rPr>
              <a:t>Consumer satisfaction</a:t>
            </a:r>
          </a:p>
          <a:p>
            <a:pPr eaLnBrk="1" hangingPunct="1">
              <a:lnSpc>
                <a:spcPct val="125000"/>
              </a:lnSpc>
              <a:buFontTx/>
              <a:buChar char="•"/>
            </a:pPr>
            <a:r>
              <a:rPr kumimoji="1" lang="en-GB" altLang="en-US" sz="2100" dirty="0">
                <a:latin typeface="Calibri" panose="020F0502020204030204" pitchFamily="34" charset="0"/>
                <a:ea typeface="PMingLiU" panose="02020500000000000000" pitchFamily="18" charset="-120"/>
                <a:cs typeface="Arial" panose="020B0604020202020204" pitchFamily="34" charset="0"/>
              </a:rPr>
              <a:t>Local satisfaction</a:t>
            </a:r>
          </a:p>
          <a:p>
            <a:pPr eaLnBrk="1" hangingPunct="1">
              <a:lnSpc>
                <a:spcPct val="125000"/>
              </a:lnSpc>
              <a:buFontTx/>
              <a:buChar char="•"/>
            </a:pPr>
            <a:r>
              <a:rPr kumimoji="1" lang="en-GB" altLang="en-US" sz="2100" dirty="0">
                <a:latin typeface="Calibri" panose="020F0502020204030204" pitchFamily="34" charset="0"/>
                <a:ea typeface="PMingLiU" panose="02020500000000000000" pitchFamily="18" charset="-120"/>
                <a:cs typeface="Arial" panose="020B0604020202020204" pitchFamily="34" charset="0"/>
              </a:rPr>
              <a:t>Tourism’s contribution</a:t>
            </a:r>
          </a:p>
          <a:p>
            <a:pPr eaLnBrk="1" hangingPunct="1">
              <a:lnSpc>
                <a:spcPct val="125000"/>
              </a:lnSpc>
              <a:buFontTx/>
              <a:buChar char="•"/>
            </a:pPr>
            <a:r>
              <a:rPr kumimoji="1" lang="en-GB" altLang="en-US" sz="2100" dirty="0">
                <a:latin typeface="Calibri" panose="020F0502020204030204" pitchFamily="34" charset="0"/>
                <a:ea typeface="PMingLiU" panose="02020500000000000000" pitchFamily="18" charset="-120"/>
                <a:cs typeface="Arial" panose="020B0604020202020204" pitchFamily="34" charset="0"/>
              </a:rPr>
              <a:t> to local economy</a:t>
            </a:r>
          </a:p>
        </p:txBody>
      </p:sp>
      <p:sp>
        <p:nvSpPr>
          <p:cNvPr id="2" name="TextBox 1">
            <a:extLst>
              <a:ext uri="{FF2B5EF4-FFF2-40B4-BE49-F238E27FC236}">
                <a16:creationId xmlns:a16="http://schemas.microsoft.com/office/drawing/2014/main" id="{09A5DDAD-374F-4DCC-A5B4-3E56EDF7B22F}"/>
              </a:ext>
            </a:extLst>
          </p:cNvPr>
          <p:cNvSpPr txBox="1"/>
          <p:nvPr/>
        </p:nvSpPr>
        <p:spPr>
          <a:xfrm flipH="1">
            <a:off x="2051720" y="5157289"/>
            <a:ext cx="6156176" cy="369332"/>
          </a:xfrm>
          <a:prstGeom prst="rect">
            <a:avLst/>
          </a:prstGeom>
          <a:noFill/>
        </p:spPr>
        <p:txBody>
          <a:bodyPr wrap="square" rtlCol="0">
            <a:spAutoFit/>
          </a:bodyPr>
          <a:lstStyle/>
          <a:p>
            <a:r>
              <a:rPr lang="en-GB" dirty="0"/>
              <a:t>How should governance approach the indicators……?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41750-D7A5-41AE-9B00-FD7498ABBDBF}"/>
              </a:ext>
            </a:extLst>
          </p:cNvPr>
          <p:cNvSpPr>
            <a:spLocks noGrp="1"/>
          </p:cNvSpPr>
          <p:nvPr>
            <p:ph type="title"/>
          </p:nvPr>
        </p:nvSpPr>
        <p:spPr/>
        <p:txBody>
          <a:bodyPr/>
          <a:lstStyle/>
          <a:p>
            <a:r>
              <a:rPr lang="en-GB" dirty="0"/>
              <a:t>Sustainability and the blue economy …</a:t>
            </a:r>
          </a:p>
        </p:txBody>
      </p:sp>
      <p:sp>
        <p:nvSpPr>
          <p:cNvPr id="3" name="Text Placeholder 2">
            <a:extLst>
              <a:ext uri="{FF2B5EF4-FFF2-40B4-BE49-F238E27FC236}">
                <a16:creationId xmlns:a16="http://schemas.microsoft.com/office/drawing/2014/main" id="{581FE579-6089-4DF0-837F-E950CC072745}"/>
              </a:ext>
            </a:extLst>
          </p:cNvPr>
          <p:cNvSpPr>
            <a:spLocks noGrp="1"/>
          </p:cNvSpPr>
          <p:nvPr>
            <p:ph type="body" idx="1"/>
          </p:nvPr>
        </p:nvSpPr>
        <p:spPr/>
        <p:txBody>
          <a:bodyPr>
            <a:normAutofit/>
          </a:bodyPr>
          <a:lstStyle/>
          <a:p>
            <a:r>
              <a:rPr lang="en-GB" sz="4400" dirty="0">
                <a:solidFill>
                  <a:srgbClr val="FF0000"/>
                </a:solidFill>
              </a:rPr>
              <a:t>Governance in action… </a:t>
            </a:r>
          </a:p>
        </p:txBody>
      </p:sp>
    </p:spTree>
    <p:extLst>
      <p:ext uri="{BB962C8B-B14F-4D97-AF65-F5344CB8AC3E}">
        <p14:creationId xmlns:p14="http://schemas.microsoft.com/office/powerpoint/2010/main" val="2508167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B3AEE-E7BB-4086-966C-88228B3E6821}"/>
              </a:ext>
            </a:extLst>
          </p:cNvPr>
          <p:cNvSpPr>
            <a:spLocks noGrp="1"/>
          </p:cNvSpPr>
          <p:nvPr>
            <p:ph type="title"/>
          </p:nvPr>
        </p:nvSpPr>
        <p:spPr/>
        <p:txBody>
          <a:bodyPr>
            <a:normAutofit/>
          </a:bodyPr>
          <a:lstStyle/>
          <a:p>
            <a:r>
              <a:rPr lang="en-GB" dirty="0"/>
              <a:t>Can eco-tourism help save the ocean? </a:t>
            </a:r>
            <a:br>
              <a:rPr lang="en-GB" dirty="0"/>
            </a:br>
            <a:r>
              <a:rPr lang="en-GB" dirty="0"/>
              <a:t> </a:t>
            </a:r>
          </a:p>
        </p:txBody>
      </p:sp>
      <p:sp>
        <p:nvSpPr>
          <p:cNvPr id="3" name="Content Placeholder 2">
            <a:extLst>
              <a:ext uri="{FF2B5EF4-FFF2-40B4-BE49-F238E27FC236}">
                <a16:creationId xmlns:a16="http://schemas.microsoft.com/office/drawing/2014/main" id="{862C0889-E27E-4FF2-A869-C4D489CCA0B1}"/>
              </a:ext>
            </a:extLst>
          </p:cNvPr>
          <p:cNvSpPr>
            <a:spLocks noGrp="1"/>
          </p:cNvSpPr>
          <p:nvPr>
            <p:ph idx="1"/>
          </p:nvPr>
        </p:nvSpPr>
        <p:spPr/>
        <p:txBody>
          <a:bodyPr>
            <a:normAutofit fontScale="85000" lnSpcReduction="20000"/>
          </a:bodyPr>
          <a:lstStyle/>
          <a:p>
            <a:r>
              <a:rPr lang="en-GB" dirty="0"/>
              <a:t>Indonesia's Coral Triangle is one of the most biodiverse places on the planet, it is the underwater equivalent of the Amazon. </a:t>
            </a:r>
          </a:p>
          <a:p>
            <a:r>
              <a:rPr lang="en-GB" dirty="0"/>
              <a:t>This is a bioregion that’s half the size of the United States, passes through six countries (the Philippines, Indonesia, Malaysia, Papua New Guinea Solomon Islands and East Timor), and harbours more marine species than anywhere else on the planet. </a:t>
            </a:r>
          </a:p>
          <a:p>
            <a:r>
              <a:rPr lang="en-GB" dirty="0"/>
              <a:t>There are single reefs in the Coral Triangle that contain more species than the entire Caribbean. When it comes to abundance and sheer scale, nowhere else comes close to the Coral Triangle.</a:t>
            </a:r>
          </a:p>
          <a:p>
            <a:r>
              <a:rPr lang="en-GB" dirty="0"/>
              <a:t>Destructive fishing practices there are threatening ocean life. </a:t>
            </a:r>
          </a:p>
          <a:p>
            <a:r>
              <a:rPr lang="en-GB" dirty="0"/>
              <a:t>Conservation pioneers who have moved to the island are reviving these waters—bringing species back from the brink of extinction.</a:t>
            </a:r>
          </a:p>
          <a:p>
            <a:pPr algn="r"/>
            <a:r>
              <a:rPr lang="en-GB" dirty="0"/>
              <a:t>The Economist</a:t>
            </a:r>
          </a:p>
        </p:txBody>
      </p:sp>
    </p:spTree>
    <p:extLst>
      <p:ext uri="{BB962C8B-B14F-4D97-AF65-F5344CB8AC3E}">
        <p14:creationId xmlns:p14="http://schemas.microsoft.com/office/powerpoint/2010/main" val="42941756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E12B-B5C2-4108-BB63-6AE3CDB4A1D7}"/>
              </a:ext>
            </a:extLst>
          </p:cNvPr>
          <p:cNvSpPr>
            <a:spLocks noGrp="1"/>
          </p:cNvSpPr>
          <p:nvPr>
            <p:ph type="title"/>
          </p:nvPr>
        </p:nvSpPr>
        <p:spPr/>
        <p:txBody>
          <a:bodyPr/>
          <a:lstStyle/>
          <a:p>
            <a:r>
              <a:rPr lang="en-GB" dirty="0"/>
              <a:t>The impact of Illegal fishing in Indonesia</a:t>
            </a:r>
          </a:p>
        </p:txBody>
      </p:sp>
      <p:sp>
        <p:nvSpPr>
          <p:cNvPr id="3" name="Content Placeholder 2">
            <a:extLst>
              <a:ext uri="{FF2B5EF4-FFF2-40B4-BE49-F238E27FC236}">
                <a16:creationId xmlns:a16="http://schemas.microsoft.com/office/drawing/2014/main" id="{D4A48640-E0DA-4EDC-9865-A1A4C916C1FF}"/>
              </a:ext>
            </a:extLst>
          </p:cNvPr>
          <p:cNvSpPr>
            <a:spLocks noGrp="1"/>
          </p:cNvSpPr>
          <p:nvPr>
            <p:ph idx="1"/>
          </p:nvPr>
        </p:nvSpPr>
        <p:spPr/>
        <p:txBody>
          <a:bodyPr>
            <a:normAutofit/>
          </a:bodyPr>
          <a:lstStyle/>
          <a:p>
            <a:r>
              <a:rPr lang="en-GB" dirty="0"/>
              <a:t>BUT decades of destructive fishing practices there are threatening ocean life. </a:t>
            </a:r>
          </a:p>
          <a:p>
            <a:r>
              <a:rPr lang="en-GB" dirty="0"/>
              <a:t>Conservation pioneers who have moved to the island are reviving these waters—bringing species back from the brink of extinction.</a:t>
            </a:r>
          </a:p>
          <a:p>
            <a:r>
              <a:rPr lang="en-GB" dirty="0"/>
              <a:t>Having lobbied Government they have gained their support and they responded by establishing the National IUU Task Force, and Minister </a:t>
            </a:r>
            <a:r>
              <a:rPr lang="en-GB" dirty="0" err="1"/>
              <a:t>Pudjiastuti</a:t>
            </a:r>
            <a:r>
              <a:rPr lang="en-GB" dirty="0"/>
              <a:t> initiated a further series of policies to combat IUU fishing.</a:t>
            </a:r>
          </a:p>
          <a:p>
            <a:endParaRPr lang="en-GB" dirty="0"/>
          </a:p>
        </p:txBody>
      </p:sp>
    </p:spTree>
    <p:extLst>
      <p:ext uri="{BB962C8B-B14F-4D97-AF65-F5344CB8AC3E}">
        <p14:creationId xmlns:p14="http://schemas.microsoft.com/office/powerpoint/2010/main" val="3867464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351A3-A26D-4D8F-A74B-8B4DB9D604A6}"/>
              </a:ext>
            </a:extLst>
          </p:cNvPr>
          <p:cNvSpPr>
            <a:spLocks noGrp="1"/>
          </p:cNvSpPr>
          <p:nvPr>
            <p:ph type="title"/>
          </p:nvPr>
        </p:nvSpPr>
        <p:spPr/>
        <p:txBody>
          <a:bodyPr/>
          <a:lstStyle/>
          <a:p>
            <a:r>
              <a:rPr lang="en-GB" dirty="0"/>
              <a:t>Human Rights </a:t>
            </a:r>
          </a:p>
        </p:txBody>
      </p:sp>
      <p:sp>
        <p:nvSpPr>
          <p:cNvPr id="3" name="Content Placeholder 2">
            <a:extLst>
              <a:ext uri="{FF2B5EF4-FFF2-40B4-BE49-F238E27FC236}">
                <a16:creationId xmlns:a16="http://schemas.microsoft.com/office/drawing/2014/main" id="{D00522C1-1E95-46AC-B40C-99DE5C628E5A}"/>
              </a:ext>
            </a:extLst>
          </p:cNvPr>
          <p:cNvSpPr>
            <a:spLocks noGrp="1"/>
          </p:cNvSpPr>
          <p:nvPr>
            <p:ph idx="1"/>
          </p:nvPr>
        </p:nvSpPr>
        <p:spPr/>
        <p:txBody>
          <a:bodyPr>
            <a:normAutofit/>
          </a:bodyPr>
          <a:lstStyle/>
          <a:p>
            <a:r>
              <a:rPr lang="en-GB" dirty="0"/>
              <a:t>A distinct but overlapping issue surrounding IUU is that of human rights violations in the fisheries industry.</a:t>
            </a:r>
          </a:p>
          <a:p>
            <a:r>
              <a:rPr lang="en-GB" dirty="0"/>
              <a:t> The International Organization for Migration, in collaboration with MMAF, began working in Indonesia with victims of human trafficking that were freed following MMAF’s moratorium on foreign owned and built vessels. </a:t>
            </a:r>
          </a:p>
          <a:p>
            <a:r>
              <a:rPr lang="en-GB" dirty="0"/>
              <a:t>Again this cause has seen significant government support.</a:t>
            </a:r>
          </a:p>
        </p:txBody>
      </p:sp>
    </p:spTree>
    <p:extLst>
      <p:ext uri="{BB962C8B-B14F-4D97-AF65-F5344CB8AC3E}">
        <p14:creationId xmlns:p14="http://schemas.microsoft.com/office/powerpoint/2010/main" val="4147963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2FCF888-8092-4758-B55A-72B0CED6E024}"/>
              </a:ext>
            </a:extLst>
          </p:cNvPr>
          <p:cNvPicPr>
            <a:picLocks noChangeAspect="1"/>
          </p:cNvPicPr>
          <p:nvPr/>
        </p:nvPicPr>
        <p:blipFill rotWithShape="1">
          <a:blip r:embed="rId3">
            <a:alphaModFix/>
          </a:blip>
          <a:srcRect r="29941" b="1"/>
          <a:stretch/>
        </p:blipFill>
        <p:spPr>
          <a:xfrm>
            <a:off x="4562839" y="731013"/>
            <a:ext cx="4695998" cy="2949235"/>
          </a:xfrm>
          <a:prstGeom prst="rect">
            <a:avLst/>
          </a:prstGeom>
          <a:effectLst>
            <a:softEdge rad="533400"/>
          </a:effectLst>
        </p:spPr>
      </p:pic>
      <p:pic>
        <p:nvPicPr>
          <p:cNvPr id="4" name="Picture 3">
            <a:extLst>
              <a:ext uri="{FF2B5EF4-FFF2-40B4-BE49-F238E27FC236}">
                <a16:creationId xmlns:a16="http://schemas.microsoft.com/office/drawing/2014/main" id="{E409A554-19B0-4A99-9970-C62E635417E1}"/>
              </a:ext>
            </a:extLst>
          </p:cNvPr>
          <p:cNvPicPr>
            <a:picLocks noChangeAspect="1"/>
          </p:cNvPicPr>
          <p:nvPr/>
        </p:nvPicPr>
        <p:blipFill rotWithShape="1">
          <a:blip r:embed="rId4"/>
          <a:srcRect r="816"/>
          <a:stretch/>
        </p:blipFill>
        <p:spPr>
          <a:xfrm>
            <a:off x="4567428" y="2722625"/>
            <a:ext cx="4697730" cy="3161538"/>
          </a:xfrm>
          <a:prstGeom prst="rect">
            <a:avLst/>
          </a:prstGeom>
          <a:effectLst>
            <a:softEdge rad="533400"/>
          </a:effectLst>
        </p:spPr>
      </p:pic>
      <p:sp>
        <p:nvSpPr>
          <p:cNvPr id="2" name="Title 1">
            <a:extLst>
              <a:ext uri="{FF2B5EF4-FFF2-40B4-BE49-F238E27FC236}">
                <a16:creationId xmlns:a16="http://schemas.microsoft.com/office/drawing/2014/main" id="{C4819EB5-8F87-4E66-8B2D-DE66AFEF2B49}"/>
              </a:ext>
            </a:extLst>
          </p:cNvPr>
          <p:cNvSpPr>
            <a:spLocks noGrp="1"/>
          </p:cNvSpPr>
          <p:nvPr>
            <p:ph type="title"/>
          </p:nvPr>
        </p:nvSpPr>
        <p:spPr>
          <a:xfrm>
            <a:off x="603749" y="620688"/>
            <a:ext cx="3602727" cy="983748"/>
          </a:xfrm>
        </p:spPr>
        <p:txBody>
          <a:bodyPr>
            <a:normAutofit fontScale="90000"/>
          </a:bodyPr>
          <a:lstStyle/>
          <a:p>
            <a:r>
              <a:rPr lang="en-GB" sz="2775" b="1" dirty="0">
                <a:solidFill>
                  <a:srgbClr val="000000"/>
                </a:solidFill>
                <a:effectLst>
                  <a:outerShdw blurRad="38100" dist="38100" dir="2700000" algn="tl">
                    <a:srgbClr val="000000">
                      <a:alpha val="43137"/>
                    </a:srgbClr>
                  </a:outerShdw>
                </a:effectLst>
              </a:rPr>
              <a:t>Sustainable tourism and hospitality development </a:t>
            </a:r>
          </a:p>
        </p:txBody>
      </p:sp>
      <p:sp>
        <p:nvSpPr>
          <p:cNvPr id="3" name="Content Placeholder 2">
            <a:extLst>
              <a:ext uri="{FF2B5EF4-FFF2-40B4-BE49-F238E27FC236}">
                <a16:creationId xmlns:a16="http://schemas.microsoft.com/office/drawing/2014/main" id="{0CC21007-885C-428F-903B-5F337E594F25}"/>
              </a:ext>
            </a:extLst>
          </p:cNvPr>
          <p:cNvSpPr>
            <a:spLocks noGrp="1"/>
          </p:cNvSpPr>
          <p:nvPr>
            <p:ph idx="1"/>
          </p:nvPr>
        </p:nvSpPr>
        <p:spPr>
          <a:xfrm>
            <a:off x="603749" y="1649922"/>
            <a:ext cx="4328292" cy="3558156"/>
          </a:xfrm>
        </p:spPr>
        <p:txBody>
          <a:bodyPr anchor="ctr">
            <a:normAutofit/>
          </a:bodyPr>
          <a:lstStyle/>
          <a:p>
            <a:pPr marL="0" indent="0">
              <a:buNone/>
            </a:pPr>
            <a:r>
              <a:rPr lang="en-GB" sz="1275" dirty="0">
                <a:solidFill>
                  <a:srgbClr val="000000"/>
                </a:solidFill>
              </a:rPr>
              <a:t>Jeeva </a:t>
            </a:r>
            <a:r>
              <a:rPr lang="en-GB" sz="1275" dirty="0" err="1">
                <a:solidFill>
                  <a:srgbClr val="000000"/>
                </a:solidFill>
              </a:rPr>
              <a:t>Beloam</a:t>
            </a:r>
            <a:r>
              <a:rPr lang="en-GB" sz="1275" dirty="0">
                <a:solidFill>
                  <a:srgbClr val="000000"/>
                </a:solidFill>
              </a:rPr>
              <a:t> Beach Camp (luxury Eco resort ) </a:t>
            </a:r>
          </a:p>
          <a:p>
            <a:r>
              <a:rPr lang="en-GB" sz="1275" dirty="0">
                <a:solidFill>
                  <a:srgbClr val="000000"/>
                </a:solidFill>
              </a:rPr>
              <a:t>Environmental stewardship and support of local communities and culture through responsible tourism is reflected in every Jeeva Resort. </a:t>
            </a:r>
          </a:p>
          <a:p>
            <a:r>
              <a:rPr lang="en-GB" sz="1275" dirty="0">
                <a:solidFill>
                  <a:srgbClr val="000000"/>
                </a:solidFill>
              </a:rPr>
              <a:t>Daytime electrical needs are supplied by solar power. </a:t>
            </a:r>
          </a:p>
          <a:p>
            <a:r>
              <a:rPr lang="en-GB" sz="1275" dirty="0">
                <a:solidFill>
                  <a:srgbClr val="000000"/>
                </a:solidFill>
              </a:rPr>
              <a:t>Recycled rainwater used wherever possible.</a:t>
            </a:r>
          </a:p>
          <a:p>
            <a:r>
              <a:rPr lang="en-GB" sz="1275" dirty="0">
                <a:solidFill>
                  <a:srgbClr val="000000"/>
                </a:solidFill>
              </a:rPr>
              <a:t>All meals are created from locally sourced and freshly available ingredients.</a:t>
            </a:r>
          </a:p>
          <a:p>
            <a:r>
              <a:rPr lang="en-GB" sz="1275" dirty="0">
                <a:solidFill>
                  <a:srgbClr val="000000"/>
                </a:solidFill>
              </a:rPr>
              <a:t>The resort and eco initiative within the region employs over 200 people </a:t>
            </a:r>
          </a:p>
          <a:p>
            <a:pPr marL="0" indent="0">
              <a:buNone/>
            </a:pPr>
            <a:r>
              <a:rPr lang="en-GB" sz="1275" dirty="0">
                <a:solidFill>
                  <a:srgbClr val="000000"/>
                </a:solidFill>
              </a:rPr>
              <a:t> </a:t>
            </a:r>
          </a:p>
          <a:p>
            <a:endParaRPr lang="en-GB" sz="1275" dirty="0">
              <a:solidFill>
                <a:srgbClr val="000000"/>
              </a:solidFill>
            </a:endParaRPr>
          </a:p>
        </p:txBody>
      </p:sp>
    </p:spTree>
    <p:extLst>
      <p:ext uri="{BB962C8B-B14F-4D97-AF65-F5344CB8AC3E}">
        <p14:creationId xmlns:p14="http://schemas.microsoft.com/office/powerpoint/2010/main" val="2420624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Can eco-tourism help save the ocean? | The Economist">
            <a:hlinkClick r:id="" action="ppaction://media"/>
            <a:extLst>
              <a:ext uri="{FF2B5EF4-FFF2-40B4-BE49-F238E27FC236}">
                <a16:creationId xmlns:a16="http://schemas.microsoft.com/office/drawing/2014/main" id="{9E0EAA09-F58D-480B-84D1-2BC13E44F1EE}"/>
              </a:ext>
            </a:extLst>
          </p:cNvPr>
          <p:cNvPicPr>
            <a:picLocks noRot="1" noChangeAspect="1"/>
          </p:cNvPicPr>
          <p:nvPr>
            <a:videoFile r:link="rId1"/>
          </p:nvPr>
        </p:nvPicPr>
        <p:blipFill>
          <a:blip r:embed="rId3"/>
          <a:stretch>
            <a:fillRect/>
          </a:stretch>
        </p:blipFill>
        <p:spPr>
          <a:xfrm>
            <a:off x="755576" y="692696"/>
            <a:ext cx="7519419" cy="4896544"/>
          </a:xfrm>
          <a:prstGeom prst="rect">
            <a:avLst/>
          </a:prstGeom>
        </p:spPr>
      </p:pic>
    </p:spTree>
    <p:extLst>
      <p:ext uri="{BB962C8B-B14F-4D97-AF65-F5344CB8AC3E}">
        <p14:creationId xmlns:p14="http://schemas.microsoft.com/office/powerpoint/2010/main" val="3458516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C53AF-D04B-46CE-97F1-B49729AA870A}"/>
              </a:ext>
            </a:extLst>
          </p:cNvPr>
          <p:cNvSpPr>
            <a:spLocks noGrp="1"/>
          </p:cNvSpPr>
          <p:nvPr>
            <p:ph type="title"/>
          </p:nvPr>
        </p:nvSpPr>
        <p:spPr/>
        <p:txBody>
          <a:bodyPr/>
          <a:lstStyle/>
          <a:p>
            <a:r>
              <a:rPr lang="en-GB" dirty="0"/>
              <a:t>Case study 2… </a:t>
            </a:r>
          </a:p>
        </p:txBody>
      </p:sp>
      <p:sp>
        <p:nvSpPr>
          <p:cNvPr id="3" name="Text Placeholder 2">
            <a:extLst>
              <a:ext uri="{FF2B5EF4-FFF2-40B4-BE49-F238E27FC236}">
                <a16:creationId xmlns:a16="http://schemas.microsoft.com/office/drawing/2014/main" id="{5BC36B08-30D6-4B9F-8CD5-037FDDAEBD1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97321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70B6FE-6C8C-4897-AE90-C155AC4FDD64}"/>
              </a:ext>
            </a:extLst>
          </p:cNvPr>
          <p:cNvSpPr>
            <a:spLocks noGrp="1"/>
          </p:cNvSpPr>
          <p:nvPr>
            <p:ph idx="1"/>
          </p:nvPr>
        </p:nvSpPr>
        <p:spPr>
          <a:xfrm>
            <a:off x="323528" y="201090"/>
            <a:ext cx="7886700" cy="3083894"/>
          </a:xfrm>
        </p:spPr>
        <p:txBody>
          <a:bodyPr>
            <a:normAutofit fontScale="92500" lnSpcReduction="10000"/>
          </a:bodyPr>
          <a:lstStyle/>
          <a:p>
            <a:pPr marL="0" indent="0">
              <a:buNone/>
            </a:pPr>
            <a:r>
              <a:rPr lang="en-GB" b="1" u="sng" cap="all" dirty="0">
                <a:effectLst>
                  <a:outerShdw blurRad="38100" dist="38100" dir="2700000" algn="tl">
                    <a:srgbClr val="000000">
                      <a:alpha val="43137"/>
                    </a:srgbClr>
                  </a:outerShdw>
                </a:effectLst>
              </a:rPr>
              <a:t>Indonesia Eco Accommodation</a:t>
            </a:r>
          </a:p>
          <a:p>
            <a:pPr marL="0" indent="0">
              <a:buNone/>
            </a:pPr>
            <a:endParaRPr lang="en-GB" b="1" u="sng" cap="all" dirty="0">
              <a:effectLst>
                <a:outerShdw blurRad="38100" dist="38100" dir="2700000" algn="tl">
                  <a:srgbClr val="000000">
                    <a:alpha val="43137"/>
                  </a:srgbClr>
                </a:outerShdw>
              </a:effectLst>
            </a:endParaRPr>
          </a:p>
          <a:p>
            <a:r>
              <a:rPr lang="en-GB" dirty="0"/>
              <a:t>Enjoy modern, sustainable Ecolodges that support local communities and their culture.</a:t>
            </a:r>
            <a:br>
              <a:rPr lang="en-GB" dirty="0"/>
            </a:br>
            <a:r>
              <a:rPr lang="en-GB" dirty="0"/>
              <a:t>Conservation fund directly funds the protection of Indonesia’s precious national parks.</a:t>
            </a:r>
          </a:p>
          <a:p>
            <a:r>
              <a:rPr lang="en-GB" dirty="0"/>
              <a:t>Only employs local people at our lodges as a conservation measure aimed to strengthen and empower their commitment to the environment as an employment source.</a:t>
            </a:r>
          </a:p>
          <a:p>
            <a:endParaRPr lang="en-GB" dirty="0"/>
          </a:p>
        </p:txBody>
      </p:sp>
      <p:pic>
        <p:nvPicPr>
          <p:cNvPr id="4" name="Picture 3">
            <a:extLst>
              <a:ext uri="{FF2B5EF4-FFF2-40B4-BE49-F238E27FC236}">
                <a16:creationId xmlns:a16="http://schemas.microsoft.com/office/drawing/2014/main" id="{46F681AD-B8A8-4D48-B71B-BECE6FA6A50E}"/>
              </a:ext>
            </a:extLst>
          </p:cNvPr>
          <p:cNvPicPr>
            <a:picLocks noChangeAspect="1"/>
          </p:cNvPicPr>
          <p:nvPr/>
        </p:nvPicPr>
        <p:blipFill rotWithShape="1">
          <a:blip r:embed="rId3"/>
          <a:srcRect l="2292" t="17778" r="3334" b="16666"/>
          <a:stretch/>
        </p:blipFill>
        <p:spPr>
          <a:xfrm>
            <a:off x="152400" y="3781425"/>
            <a:ext cx="8886825" cy="2133600"/>
          </a:xfrm>
          <a:prstGeom prst="rect">
            <a:avLst/>
          </a:prstGeom>
        </p:spPr>
      </p:pic>
    </p:spTree>
    <p:extLst>
      <p:ext uri="{BB962C8B-B14F-4D97-AF65-F5344CB8AC3E}">
        <p14:creationId xmlns:p14="http://schemas.microsoft.com/office/powerpoint/2010/main" val="2705363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ECOLODGES INDONESIA - Empowering Local Community Through Ecotourism">
            <a:hlinkClick r:id="" action="ppaction://media"/>
            <a:extLst>
              <a:ext uri="{FF2B5EF4-FFF2-40B4-BE49-F238E27FC236}">
                <a16:creationId xmlns:a16="http://schemas.microsoft.com/office/drawing/2014/main" id="{6B01295F-0056-41A4-80A3-A6367B83C451}"/>
              </a:ext>
            </a:extLst>
          </p:cNvPr>
          <p:cNvPicPr>
            <a:picLocks noRot="1" noChangeAspect="1"/>
          </p:cNvPicPr>
          <p:nvPr>
            <a:videoFile r:link="rId1"/>
          </p:nvPr>
        </p:nvPicPr>
        <p:blipFill>
          <a:blip r:embed="rId3"/>
          <a:stretch>
            <a:fillRect/>
          </a:stretch>
        </p:blipFill>
        <p:spPr>
          <a:xfrm>
            <a:off x="611560" y="620688"/>
            <a:ext cx="8280920" cy="5040560"/>
          </a:xfrm>
          <a:prstGeom prst="rect">
            <a:avLst/>
          </a:prstGeom>
        </p:spPr>
      </p:pic>
    </p:spTree>
    <p:extLst>
      <p:ext uri="{BB962C8B-B14F-4D97-AF65-F5344CB8AC3E}">
        <p14:creationId xmlns:p14="http://schemas.microsoft.com/office/powerpoint/2010/main" val="423807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D79AA-7A14-4CF5-B0CC-216455AD349C}"/>
              </a:ext>
            </a:extLst>
          </p:cNvPr>
          <p:cNvSpPr>
            <a:spLocks noGrp="1"/>
          </p:cNvSpPr>
          <p:nvPr>
            <p:ph type="title"/>
          </p:nvPr>
        </p:nvSpPr>
        <p:spPr/>
        <p:txBody>
          <a:bodyPr>
            <a:normAutofit/>
          </a:bodyPr>
          <a:lstStyle/>
          <a:p>
            <a:r>
              <a:rPr lang="en-AU" sz="2550">
                <a:solidFill>
                  <a:schemeClr val="accent6">
                    <a:lumMod val="75000"/>
                  </a:schemeClr>
                </a:solidFill>
              </a:rPr>
              <a:t>3 Principles of good governance</a:t>
            </a:r>
          </a:p>
        </p:txBody>
      </p:sp>
      <p:graphicFrame>
        <p:nvGraphicFramePr>
          <p:cNvPr id="5" name="Content Placeholder 2">
            <a:extLst>
              <a:ext uri="{FF2B5EF4-FFF2-40B4-BE49-F238E27FC236}">
                <a16:creationId xmlns:a16="http://schemas.microsoft.com/office/drawing/2014/main" id="{081B7D8E-1E77-42CC-907B-9EB114646070}"/>
              </a:ext>
            </a:extLst>
          </p:cNvPr>
          <p:cNvGraphicFramePr>
            <a:graphicFrameLocks noGrp="1"/>
          </p:cNvGraphicFramePr>
          <p:nvPr>
            <p:ph idx="1"/>
            <p:extLst>
              <p:ext uri="{D42A27DB-BD31-4B8C-83A1-F6EECF244321}">
                <p14:modId xmlns:p14="http://schemas.microsoft.com/office/powerpoint/2010/main" val="395554017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8"/>
          <p:cNvSpPr txBox="1"/>
          <p:nvPr/>
        </p:nvSpPr>
        <p:spPr>
          <a:xfrm>
            <a:off x="1925134" y="5809695"/>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Tree>
    <p:extLst>
      <p:ext uri="{BB962C8B-B14F-4D97-AF65-F5344CB8AC3E}">
        <p14:creationId xmlns:p14="http://schemas.microsoft.com/office/powerpoint/2010/main" val="3087617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EBE6E-6DFD-43D9-B839-30699341511A}"/>
              </a:ext>
            </a:extLst>
          </p:cNvPr>
          <p:cNvSpPr>
            <a:spLocks noGrp="1"/>
          </p:cNvSpPr>
          <p:nvPr>
            <p:ph type="title"/>
          </p:nvPr>
        </p:nvSpPr>
        <p:spPr/>
        <p:txBody>
          <a:bodyPr>
            <a:normAutofit/>
          </a:bodyPr>
          <a:lstStyle/>
          <a:p>
            <a:r>
              <a:rPr lang="en-AU" sz="2325" dirty="0">
                <a:solidFill>
                  <a:schemeClr val="accent6">
                    <a:lumMod val="75000"/>
                  </a:schemeClr>
                </a:solidFill>
              </a:rPr>
              <a:t>Starting the governance process –</a:t>
            </a:r>
            <a:br>
              <a:rPr lang="en-AU" sz="2325" dirty="0">
                <a:solidFill>
                  <a:schemeClr val="accent6">
                    <a:lumMod val="75000"/>
                  </a:schemeClr>
                </a:solidFill>
              </a:rPr>
            </a:br>
            <a:r>
              <a:rPr lang="en-AU" sz="2325" dirty="0">
                <a:solidFill>
                  <a:schemeClr val="accent6">
                    <a:lumMod val="75000"/>
                  </a:schemeClr>
                </a:solidFill>
              </a:rPr>
              <a:t>basic questions to be addressed  </a:t>
            </a:r>
          </a:p>
        </p:txBody>
      </p:sp>
      <p:graphicFrame>
        <p:nvGraphicFramePr>
          <p:cNvPr id="5" name="Content Placeholder 2">
            <a:extLst>
              <a:ext uri="{FF2B5EF4-FFF2-40B4-BE49-F238E27FC236}">
                <a16:creationId xmlns:a16="http://schemas.microsoft.com/office/drawing/2014/main" id="{803FF4F8-94E3-4F0F-8862-43E3290FC638}"/>
              </a:ext>
            </a:extLst>
          </p:cNvPr>
          <p:cNvGraphicFramePr>
            <a:graphicFrameLocks noGrp="1"/>
          </p:cNvGraphicFramePr>
          <p:nvPr>
            <p:ph idx="1"/>
            <p:extLst>
              <p:ext uri="{D42A27DB-BD31-4B8C-83A1-F6EECF244321}">
                <p14:modId xmlns:p14="http://schemas.microsoft.com/office/powerpoint/2010/main" val="1157150335"/>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8"/>
          <p:cNvSpPr txBox="1"/>
          <p:nvPr/>
        </p:nvSpPr>
        <p:spPr>
          <a:xfrm>
            <a:off x="1911168" y="5793002"/>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Tree>
    <p:extLst>
      <p:ext uri="{BB962C8B-B14F-4D97-AF65-F5344CB8AC3E}">
        <p14:creationId xmlns:p14="http://schemas.microsoft.com/office/powerpoint/2010/main" val="1802169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B84A1-922D-44BA-B3DE-A2F7CCD61757}"/>
              </a:ext>
            </a:extLst>
          </p:cNvPr>
          <p:cNvSpPr>
            <a:spLocks noGrp="1"/>
          </p:cNvSpPr>
          <p:nvPr>
            <p:ph type="title"/>
          </p:nvPr>
        </p:nvSpPr>
        <p:spPr/>
        <p:txBody>
          <a:bodyPr>
            <a:normAutofit/>
          </a:bodyPr>
          <a:lstStyle/>
          <a:p>
            <a:r>
              <a:rPr lang="en-AU" sz="2325">
                <a:solidFill>
                  <a:schemeClr val="accent6">
                    <a:lumMod val="75000"/>
                  </a:schemeClr>
                </a:solidFill>
              </a:rPr>
              <a:t>Stages in governance </a:t>
            </a:r>
          </a:p>
        </p:txBody>
      </p:sp>
      <p:sp>
        <p:nvSpPr>
          <p:cNvPr id="6" name="Content Placeholder 5">
            <a:extLst>
              <a:ext uri="{FF2B5EF4-FFF2-40B4-BE49-F238E27FC236}">
                <a16:creationId xmlns:a16="http://schemas.microsoft.com/office/drawing/2014/main" id="{E359AC9F-6252-4CA7-A8F7-E47809704CEC}"/>
              </a:ext>
            </a:extLst>
          </p:cNvPr>
          <p:cNvSpPr>
            <a:spLocks noGrp="1"/>
          </p:cNvSpPr>
          <p:nvPr>
            <p:ph idx="1"/>
          </p:nvPr>
        </p:nvSpPr>
        <p:spPr/>
        <p:txBody>
          <a:bodyPr/>
          <a:lstStyle/>
          <a:p>
            <a:pPr marL="0" lvl="0" indent="0" defTabSz="914400">
              <a:spcBef>
                <a:spcPts val="0"/>
              </a:spcBef>
              <a:buNone/>
              <a:defRPr/>
            </a:pPr>
            <a:r>
              <a:rPr lang="en-AU" dirty="0"/>
              <a:t>Problem setting: identifying key stakeholders and issues </a:t>
            </a:r>
            <a:endParaRPr lang="en-US" dirty="0"/>
          </a:p>
          <a:p>
            <a:endParaRPr lang="en-GB" dirty="0"/>
          </a:p>
          <a:p>
            <a:pPr marL="0" lvl="0" indent="0" defTabSz="914400">
              <a:spcBef>
                <a:spcPts val="0"/>
              </a:spcBef>
              <a:buNone/>
              <a:defRPr/>
            </a:pPr>
            <a:r>
              <a:rPr lang="en-AU" dirty="0"/>
              <a:t>Direction setting: identifying and sharing future collaborative interpretations; appreciating a sense of common purpose</a:t>
            </a:r>
          </a:p>
          <a:p>
            <a:pPr marL="0" lvl="0" indent="0" defTabSz="914400">
              <a:spcBef>
                <a:spcPts val="0"/>
              </a:spcBef>
              <a:buNone/>
              <a:defRPr/>
            </a:pPr>
            <a:endParaRPr lang="en-AU" dirty="0"/>
          </a:p>
          <a:p>
            <a:pPr marL="0" lvl="0" indent="0" defTabSz="914400">
              <a:spcBef>
                <a:spcPts val="0"/>
              </a:spcBef>
              <a:buNone/>
              <a:defRPr/>
            </a:pPr>
            <a:r>
              <a:rPr lang="en-AU" dirty="0"/>
              <a:t>Implementation (or empowerment stage) – institutionalising the shared meanings that emerge as the domain develops </a:t>
            </a:r>
            <a:endParaRPr lang="en-US" dirty="0"/>
          </a:p>
          <a:p>
            <a:endParaRPr lang="en-GB" dirty="0"/>
          </a:p>
        </p:txBody>
      </p:sp>
      <p:sp>
        <p:nvSpPr>
          <p:cNvPr id="8" name="TextBox 8"/>
          <p:cNvSpPr txBox="1"/>
          <p:nvPr/>
        </p:nvSpPr>
        <p:spPr>
          <a:xfrm>
            <a:off x="1911168" y="5793002"/>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Tree>
    <p:extLst>
      <p:ext uri="{BB962C8B-B14F-4D97-AF65-F5344CB8AC3E}">
        <p14:creationId xmlns:p14="http://schemas.microsoft.com/office/powerpoint/2010/main" val="3205488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7C3A2-C71C-4B0A-8B8D-F3F9BAFE6CF5}"/>
              </a:ext>
            </a:extLst>
          </p:cNvPr>
          <p:cNvSpPr>
            <a:spLocks noGrp="1"/>
          </p:cNvSpPr>
          <p:nvPr>
            <p:ph type="title"/>
          </p:nvPr>
        </p:nvSpPr>
        <p:spPr/>
        <p:txBody>
          <a:bodyPr>
            <a:normAutofit/>
          </a:bodyPr>
          <a:lstStyle/>
          <a:p>
            <a:r>
              <a:rPr lang="en-AU" sz="2400" b="1" dirty="0">
                <a:solidFill>
                  <a:schemeClr val="accent6">
                    <a:lumMod val="75000"/>
                  </a:schemeClr>
                </a:solidFill>
              </a:rPr>
              <a:t>Additional requirements to reach socially responsible action</a:t>
            </a:r>
          </a:p>
        </p:txBody>
      </p:sp>
      <p:graphicFrame>
        <p:nvGraphicFramePr>
          <p:cNvPr id="5" name="Content Placeholder 2">
            <a:extLst>
              <a:ext uri="{FF2B5EF4-FFF2-40B4-BE49-F238E27FC236}">
                <a16:creationId xmlns:a16="http://schemas.microsoft.com/office/drawing/2014/main" id="{866640E8-44EB-47F9-B0FA-0D94DC9086D0}"/>
              </a:ext>
            </a:extLst>
          </p:cNvPr>
          <p:cNvGraphicFramePr>
            <a:graphicFrameLocks noGrp="1"/>
          </p:cNvGraphicFramePr>
          <p:nvPr>
            <p:ph idx="1"/>
            <p:extLst>
              <p:ext uri="{D42A27DB-BD31-4B8C-83A1-F6EECF244321}">
                <p14:modId xmlns:p14="http://schemas.microsoft.com/office/powerpoint/2010/main" val="316603896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8"/>
          <p:cNvSpPr txBox="1"/>
          <p:nvPr/>
        </p:nvSpPr>
        <p:spPr>
          <a:xfrm>
            <a:off x="1911168" y="5793002"/>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Tree>
    <p:extLst>
      <p:ext uri="{BB962C8B-B14F-4D97-AF65-F5344CB8AC3E}">
        <p14:creationId xmlns:p14="http://schemas.microsoft.com/office/powerpoint/2010/main" val="41993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pPr algn="l"/>
            <a:r>
              <a:rPr lang="en-AU" sz="2400" dirty="0">
                <a:solidFill>
                  <a:schemeClr val="accent6">
                    <a:lumMod val="75000"/>
                  </a:schemeClr>
                </a:solidFill>
              </a:rPr>
              <a:t>Benefits &amp; Costs </a:t>
            </a:r>
          </a:p>
        </p:txBody>
      </p:sp>
      <p:sp>
        <p:nvSpPr>
          <p:cNvPr id="4" name="Content Placeholder 3"/>
          <p:cNvSpPr>
            <a:spLocks noGrp="1"/>
          </p:cNvSpPr>
          <p:nvPr>
            <p:ph sz="half" idx="1"/>
          </p:nvPr>
        </p:nvSpPr>
        <p:spPr/>
        <p:txBody>
          <a:bodyPr>
            <a:normAutofit fontScale="92500" lnSpcReduction="10000"/>
          </a:bodyPr>
          <a:lstStyle/>
          <a:p>
            <a:r>
              <a:rPr lang="en-AU" sz="2400" dirty="0"/>
              <a:t>Supports democracy </a:t>
            </a:r>
          </a:p>
          <a:p>
            <a:r>
              <a:rPr lang="en-AU" sz="2400" dirty="0"/>
              <a:t>Accesses those who will introduce change </a:t>
            </a:r>
          </a:p>
          <a:p>
            <a:r>
              <a:rPr lang="en-AU" sz="2400" dirty="0"/>
              <a:t>Increases support for implementation </a:t>
            </a:r>
          </a:p>
          <a:p>
            <a:r>
              <a:rPr lang="en-AU" sz="2400" dirty="0"/>
              <a:t>Pools knowledge and resources </a:t>
            </a:r>
          </a:p>
          <a:p>
            <a:r>
              <a:rPr lang="en-AU" sz="2400" dirty="0"/>
              <a:t>Recognises non-economic values </a:t>
            </a:r>
          </a:p>
          <a:p>
            <a:r>
              <a:rPr lang="en-AU" sz="2400" dirty="0"/>
              <a:t>More flexible, sensitive solutions </a:t>
            </a:r>
          </a:p>
        </p:txBody>
      </p:sp>
      <p:sp>
        <p:nvSpPr>
          <p:cNvPr id="5" name="Content Placeholder 4"/>
          <p:cNvSpPr>
            <a:spLocks noGrp="1"/>
          </p:cNvSpPr>
          <p:nvPr>
            <p:ph sz="half" idx="2"/>
          </p:nvPr>
        </p:nvSpPr>
        <p:spPr/>
        <p:txBody>
          <a:bodyPr>
            <a:normAutofit fontScale="92500" lnSpcReduction="10000"/>
          </a:bodyPr>
          <a:lstStyle/>
          <a:p>
            <a:r>
              <a:rPr lang="en-AU" sz="1800" dirty="0"/>
              <a:t>Limited representation</a:t>
            </a:r>
          </a:p>
          <a:p>
            <a:r>
              <a:rPr lang="en-AU" sz="1800" dirty="0"/>
              <a:t>Conflict vs collaboration</a:t>
            </a:r>
          </a:p>
          <a:p>
            <a:r>
              <a:rPr lang="en-AU" sz="1800" dirty="0"/>
              <a:t>Usually under-resourced</a:t>
            </a:r>
          </a:p>
          <a:p>
            <a:r>
              <a:rPr lang="en-AU" sz="1800" dirty="0"/>
              <a:t>Blurred accountability</a:t>
            </a:r>
          </a:p>
          <a:p>
            <a:r>
              <a:rPr lang="en-AU" sz="1800" dirty="0"/>
              <a:t>Uncertainty around outcomes </a:t>
            </a:r>
          </a:p>
          <a:p>
            <a:r>
              <a:rPr lang="en-AU" sz="1800" dirty="0"/>
              <a:t>Disclosure of confidential commercial info. </a:t>
            </a:r>
          </a:p>
          <a:p>
            <a:r>
              <a:rPr lang="en-AU" sz="1800" dirty="0"/>
              <a:t>Time consuming and costly </a:t>
            </a:r>
          </a:p>
        </p:txBody>
      </p:sp>
      <p:sp>
        <p:nvSpPr>
          <p:cNvPr id="9" name="TextBox 8"/>
          <p:cNvSpPr txBox="1"/>
          <p:nvPr/>
        </p:nvSpPr>
        <p:spPr>
          <a:xfrm>
            <a:off x="1955298" y="5793002"/>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Tree>
    <p:extLst>
      <p:ext uri="{BB962C8B-B14F-4D97-AF65-F5344CB8AC3E}">
        <p14:creationId xmlns:p14="http://schemas.microsoft.com/office/powerpoint/2010/main" val="8446233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FDAA6-0B6F-4F0A-B70B-3A5A6DFF6CB4}"/>
              </a:ext>
            </a:extLst>
          </p:cNvPr>
          <p:cNvSpPr>
            <a:spLocks noGrp="1"/>
          </p:cNvSpPr>
          <p:nvPr>
            <p:ph type="title"/>
          </p:nvPr>
        </p:nvSpPr>
        <p:spPr>
          <a:xfrm>
            <a:off x="1438917" y="1207185"/>
            <a:ext cx="6266168" cy="697835"/>
          </a:xfrm>
        </p:spPr>
        <p:txBody>
          <a:bodyPr vert="horz" lIns="68580" tIns="34290" rIns="68580" bIns="34290" rtlCol="0" anchor="b">
            <a:normAutofit/>
          </a:bodyPr>
          <a:lstStyle/>
          <a:p>
            <a:pPr algn="ctr">
              <a:lnSpc>
                <a:spcPct val="90000"/>
              </a:lnSpc>
            </a:pPr>
            <a:r>
              <a:rPr lang="en-US" sz="3525" dirty="0">
                <a:solidFill>
                  <a:srgbClr val="FFFFFF"/>
                </a:solidFill>
              </a:rPr>
              <a:t>UNESCO tourism planning</a:t>
            </a:r>
          </a:p>
        </p:txBody>
      </p:sp>
      <p:pic>
        <p:nvPicPr>
          <p:cNvPr id="5" name="Picture 4">
            <a:extLst>
              <a:ext uri="{FF2B5EF4-FFF2-40B4-BE49-F238E27FC236}">
                <a16:creationId xmlns:a16="http://schemas.microsoft.com/office/drawing/2014/main" id="{1A7B9582-35F9-4A4B-930F-0B596CE66EF6}"/>
              </a:ext>
            </a:extLst>
          </p:cNvPr>
          <p:cNvPicPr>
            <a:picLocks noChangeAspect="1"/>
          </p:cNvPicPr>
          <p:nvPr/>
        </p:nvPicPr>
        <p:blipFill rotWithShape="1">
          <a:blip r:embed="rId3"/>
          <a:srcRect l="2875"/>
          <a:stretch/>
        </p:blipFill>
        <p:spPr>
          <a:xfrm>
            <a:off x="1457863" y="1900673"/>
            <a:ext cx="6714537" cy="3520916"/>
          </a:xfrm>
          <a:prstGeom prst="rect">
            <a:avLst/>
          </a:prstGeom>
        </p:spPr>
      </p:pic>
      <p:sp>
        <p:nvSpPr>
          <p:cNvPr id="8" name="Title 1">
            <a:extLst>
              <a:ext uri="{FF2B5EF4-FFF2-40B4-BE49-F238E27FC236}">
                <a16:creationId xmlns:a16="http://schemas.microsoft.com/office/drawing/2014/main" id="{BE9D42D9-41C8-45A7-B058-E87F88C3E63B}"/>
              </a:ext>
            </a:extLst>
          </p:cNvPr>
          <p:cNvSpPr txBox="1">
            <a:spLocks/>
          </p:cNvSpPr>
          <p:nvPr/>
        </p:nvSpPr>
        <p:spPr>
          <a:xfrm>
            <a:off x="1619672" y="629796"/>
            <a:ext cx="6266168" cy="1143020"/>
          </a:xfrm>
          <a:prstGeom prst="rect">
            <a:avLst/>
          </a:prstGeom>
        </p:spPr>
        <p:txBody>
          <a:bodyPr vert="horz" lIns="68580" tIns="34290" rIns="68580" bIns="34290" rtlCol="0" anchor="b">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pPr algn="ctr" defTabSz="685800">
              <a:lnSpc>
                <a:spcPct val="90000"/>
              </a:lnSpc>
            </a:pPr>
            <a:r>
              <a:rPr lang="en-US" sz="2800" b="1" dirty="0">
                <a:solidFill>
                  <a:schemeClr val="tx1"/>
                </a:solidFill>
              </a:rPr>
              <a:t>UNESCO tourism planning l</a:t>
            </a:r>
            <a:r>
              <a:rPr lang="en-US" sz="2700" spc="-75" dirty="0">
                <a:solidFill>
                  <a:schemeClr val="tx1"/>
                </a:solidFill>
                <a:latin typeface="Arial Rounded MT Bold"/>
              </a:rPr>
              <a:t>ists governance as foundational </a:t>
            </a:r>
          </a:p>
        </p:txBody>
      </p:sp>
      <p:sp>
        <p:nvSpPr>
          <p:cNvPr id="11" name="TextBox 8"/>
          <p:cNvSpPr txBox="1"/>
          <p:nvPr/>
        </p:nvSpPr>
        <p:spPr>
          <a:xfrm>
            <a:off x="1932537" y="5793002"/>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Tree>
    <p:extLst>
      <p:ext uri="{BB962C8B-B14F-4D97-AF65-F5344CB8AC3E}">
        <p14:creationId xmlns:p14="http://schemas.microsoft.com/office/powerpoint/2010/main" val="15563356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1680B-3E09-4462-8D81-22FBF8CB4B22}"/>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DF2CA5D4-00F5-426C-B401-D3DBE020C565}"/>
              </a:ext>
            </a:extLst>
          </p:cNvPr>
          <p:cNvSpPr>
            <a:spLocks noGrp="1"/>
          </p:cNvSpPr>
          <p:nvPr>
            <p:ph idx="1"/>
          </p:nvPr>
        </p:nvSpPr>
        <p:spPr/>
        <p:txBody>
          <a:bodyPr>
            <a:normAutofit lnSpcReduction="10000"/>
          </a:bodyPr>
          <a:lstStyle/>
          <a:p>
            <a:r>
              <a:rPr lang="en-GB" dirty="0"/>
              <a:t>Ensuring the sustainability of natural, cultural, human and infrastructure resources is considered as a strategic objective. </a:t>
            </a:r>
          </a:p>
          <a:p>
            <a:r>
              <a:rPr lang="en-GB" dirty="0"/>
              <a:t>To achieve this aim, it is necessary to combine strategic decisions that are both internal and external to the island destinations.</a:t>
            </a:r>
          </a:p>
          <a:p>
            <a:r>
              <a:rPr lang="en-GB" dirty="0"/>
              <a:t>two types of strategic decisions are considered: </a:t>
            </a:r>
          </a:p>
          <a:p>
            <a:pPr lvl="1"/>
            <a:r>
              <a:rPr lang="en-GB" dirty="0"/>
              <a:t>the political–legal decisions of the regional government to regulate tourism activity</a:t>
            </a:r>
          </a:p>
          <a:p>
            <a:pPr lvl="1"/>
            <a:r>
              <a:rPr lang="en-GB" dirty="0"/>
              <a:t>decisions to regrade supply, developed by the administrative institutions related to tourism activity </a:t>
            </a:r>
          </a:p>
        </p:txBody>
      </p:sp>
    </p:spTree>
    <p:extLst>
      <p:ext uri="{BB962C8B-B14F-4D97-AF65-F5344CB8AC3E}">
        <p14:creationId xmlns:p14="http://schemas.microsoft.com/office/powerpoint/2010/main" val="35991845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FCCAD-512F-4149-A26F-6C3538BB12B7}"/>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9B5B0439-A329-482C-A7F7-A44C8CB4554D}"/>
              </a:ext>
            </a:extLst>
          </p:cNvPr>
          <p:cNvSpPr>
            <a:spLocks noGrp="1"/>
          </p:cNvSpPr>
          <p:nvPr>
            <p:ph idx="1"/>
          </p:nvPr>
        </p:nvSpPr>
        <p:spPr/>
        <p:txBody>
          <a:bodyPr>
            <a:normAutofit fontScale="92500" lnSpcReduction="20000"/>
          </a:bodyPr>
          <a:lstStyle/>
          <a:p>
            <a:r>
              <a:rPr lang="en-GB" dirty="0"/>
              <a:t>Now you have watched the 2 case study videos. </a:t>
            </a:r>
          </a:p>
          <a:p>
            <a:r>
              <a:rPr lang="en-GB" dirty="0"/>
              <a:t>Make detailed notes to illustrate how sustainable tourism is organised and managed in the country of Indonesia. </a:t>
            </a:r>
          </a:p>
          <a:p>
            <a:r>
              <a:rPr lang="en-GB" dirty="0"/>
              <a:t>Who are the stakeholders involved?</a:t>
            </a:r>
          </a:p>
          <a:p>
            <a:r>
              <a:rPr lang="en-GB" dirty="0"/>
              <a:t>Who is responsible for the governance of sustainable development and the protection of the region. </a:t>
            </a:r>
          </a:p>
          <a:p>
            <a:r>
              <a:rPr lang="en-GB" dirty="0"/>
              <a:t>Carry out some additional research to identify linkages and identify the engagement of other organisations/stakeholders in the development of sustainable tourism and hospitality in Indonesia. </a:t>
            </a:r>
          </a:p>
          <a:p>
            <a:r>
              <a:rPr lang="en-GB" dirty="0"/>
              <a:t>What theories covered over the past few weeks can also be linked to the sustainable development of Indonesia? </a:t>
            </a:r>
          </a:p>
          <a:p>
            <a:endParaRPr lang="en-GB" dirty="0"/>
          </a:p>
        </p:txBody>
      </p:sp>
    </p:spTree>
    <p:extLst>
      <p:ext uri="{BB962C8B-B14F-4D97-AF65-F5344CB8AC3E}">
        <p14:creationId xmlns:p14="http://schemas.microsoft.com/office/powerpoint/2010/main" val="7461716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2352</Words>
  <Application>Microsoft Office PowerPoint</Application>
  <PresentationFormat>On-screen Show (4:3)</PresentationFormat>
  <Paragraphs>213</Paragraphs>
  <Slides>29</Slides>
  <Notes>19</Notes>
  <HiddenSlides>0</HiddenSlides>
  <MMClips>2</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36" baseType="lpstr">
      <vt:lpstr>Calibri</vt:lpstr>
      <vt:lpstr>Myriad Pro</vt:lpstr>
      <vt:lpstr>Wingdings</vt:lpstr>
      <vt:lpstr>Arial</vt:lpstr>
      <vt:lpstr>Arial Rounded MT Bold</vt:lpstr>
      <vt:lpstr>20140311PresentationUWTSDTemplate</vt:lpstr>
      <vt:lpstr>Acrobat Document</vt:lpstr>
      <vt:lpstr>The development of Sustainable tourism Governance and stakeholder impact    </vt:lpstr>
      <vt:lpstr>Session Objectives</vt:lpstr>
      <vt:lpstr>How do we drive sustainability?  Is it from top down? Or from the bottom up? </vt:lpstr>
      <vt:lpstr>Definition of governance </vt:lpstr>
      <vt:lpstr>Why is Governance needed?</vt:lpstr>
      <vt:lpstr>Where has “governance” come from? </vt:lpstr>
      <vt:lpstr>POLICY </vt:lpstr>
      <vt:lpstr>PowerPoint Presentation</vt:lpstr>
      <vt:lpstr>4 Pillars of sustainability (Ritchie &amp; Crouch, 2003:44-47)</vt:lpstr>
      <vt:lpstr>Political sustainability (governance)</vt:lpstr>
      <vt:lpstr>A framework for monitoring destination impacts</vt:lpstr>
      <vt:lpstr>Core indicators of sustainable tourism  </vt:lpstr>
      <vt:lpstr>Sustainability and the blue economy …</vt:lpstr>
      <vt:lpstr>Can eco-tourism help save the ocean?   </vt:lpstr>
      <vt:lpstr>The impact of Illegal fishing in Indonesia</vt:lpstr>
      <vt:lpstr>Human Rights </vt:lpstr>
      <vt:lpstr>Sustainable tourism and hospitality development </vt:lpstr>
      <vt:lpstr>PowerPoint Presentation</vt:lpstr>
      <vt:lpstr>Case study 2… </vt:lpstr>
      <vt:lpstr>PowerPoint Presentation</vt:lpstr>
      <vt:lpstr>PowerPoint Presentation</vt:lpstr>
      <vt:lpstr>3 Principles of good governance</vt:lpstr>
      <vt:lpstr>Starting the governance process – basic questions to be addressed  </vt:lpstr>
      <vt:lpstr>Stages in governance </vt:lpstr>
      <vt:lpstr>Additional requirements to reach socially responsible action</vt:lpstr>
      <vt:lpstr>Benefits &amp; Costs </vt:lpstr>
      <vt:lpstr>UNESCO tourism planning</vt:lpstr>
      <vt:lpstr>Recap</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GOVERNANCE For sustainable tourism</dc:title>
  <dc:creator>Alexandra Coghlan</dc:creator>
  <cp:lastModifiedBy>Helen Evans (Institute of Management and Health)</cp:lastModifiedBy>
  <cp:revision>19</cp:revision>
  <dcterms:created xsi:type="dcterms:W3CDTF">2019-08-20T02:33:08Z</dcterms:created>
  <dcterms:modified xsi:type="dcterms:W3CDTF">2022-02-10T16:39:36Z</dcterms:modified>
</cp:coreProperties>
</file>