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1"/>
  </p:notesMasterIdLst>
  <p:sldIdLst>
    <p:sldId id="256" r:id="rId3"/>
    <p:sldId id="261" r:id="rId4"/>
    <p:sldId id="268" r:id="rId5"/>
    <p:sldId id="258" r:id="rId6"/>
    <p:sldId id="257" r:id="rId7"/>
    <p:sldId id="259" r:id="rId8"/>
    <p:sldId id="260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 bwMode="auto"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5873969" y="3294993"/>
            <a:ext cx="6286500" cy="119079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170" tIns="46990" rIns="90170" bIns="46990"/>
          <a:lstStyle>
            <a:lvl1pPr algn="r">
              <a:defRPr sz="4400">
                <a:ea typeface="宋体" panose="02010600030101010101" pitchFamily="2" charset="-122"/>
                <a:sym typeface="Arial" panose="020B0604020202020204" pitchFamily="34" charset="0"/>
              </a:defRPr>
            </a:lvl1pPr>
          </a:lstStyle>
          <a:p>
            <a:pPr lvl="0"/>
            <a:r>
              <a:rPr lang="zh-CN" noProof="0" dirty="0" smtClean="0">
                <a:sym typeface="Arial" panose="020B0604020202020204" pitchFamily="34" charset="0"/>
              </a:rPr>
              <a:t>编辑标题</a:t>
            </a:r>
            <a:endParaRPr lang="zh-CN" noProof="0" dirty="0" smtClean="0">
              <a:sym typeface="Arial" panose="020B0604020202020204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873969" y="4484202"/>
            <a:ext cx="6286500" cy="1317508"/>
          </a:xfrm>
        </p:spPr>
        <p:txBody>
          <a:bodyPr lIns="90170" tIns="46990" rIns="90170" bIns="46990"/>
          <a:lstStyle>
            <a:lvl1pPr marL="0" indent="0" algn="r">
              <a:spcBef>
                <a:spcPct val="0"/>
              </a:spcBef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HelveticaNeueLT Pro 43 LtEx" charset="0"/>
              </a:defRPr>
            </a:lvl1pPr>
          </a:lstStyle>
          <a:p>
            <a:pPr lvl="0"/>
            <a:r>
              <a:rPr lang="zh-CN" noProof="0" smtClean="0">
                <a:sym typeface="Arial" panose="020B0604020202020204" pitchFamily="34" charset="0"/>
              </a:rPr>
              <a:t>单击此处编辑母版副标题样式</a:t>
            </a:r>
            <a:endParaRPr lang="zh-CN" noProof="0" smtClean="0">
              <a:sym typeface="Arial" panose="020B0604020202020204" pitchFamily="34" charset="0"/>
            </a:endParaRPr>
          </a:p>
        </p:txBody>
      </p:sp>
      <p:sp>
        <p:nvSpPr>
          <p:cNvPr id="2052" name="Line 4"/>
          <p:cNvSpPr>
            <a:spLocks noChangeShapeType="1"/>
          </p:cNvSpPr>
          <p:nvPr/>
        </p:nvSpPr>
        <p:spPr bwMode="auto">
          <a:xfrm>
            <a:off x="6257086" y="4484201"/>
            <a:ext cx="5903383" cy="1588"/>
          </a:xfrm>
          <a:prstGeom prst="line">
            <a:avLst/>
          </a:prstGeom>
          <a:noFill/>
          <a:ln w="9525" cap="flat" cmpd="sng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 sz="1800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0" y="375649"/>
            <a:ext cx="3042745" cy="87715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</a:lstStyle>
          <a:p>
            <a:r>
              <a:rPr lang="zh-CN" altLang="en-US" dirty="0" smtClean="0"/>
              <a:t>编辑标题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2065283"/>
            <a:ext cx="10515600" cy="4072717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2400"/>
            </a:lvl1pPr>
            <a:lvl2pPr marL="742950" indent="-285750">
              <a:buFont typeface="Arial" panose="020B0604020202020204" pitchFamily="34" charset="0"/>
              <a:buChar char="•"/>
              <a:defRPr sz="2000"/>
            </a:lvl2pPr>
            <a:lvl3pPr marL="1200150" indent="-285750">
              <a:buFont typeface="Arial" panose="020B0604020202020204" pitchFamily="34" charset="0"/>
              <a:buChar char="•"/>
              <a:defRPr sz="1800"/>
            </a:lvl3pPr>
            <a:lvl4pPr marL="1657350" indent="-285750">
              <a:buFont typeface="Arial" panose="020B0604020202020204" pitchFamily="34" charset="0"/>
              <a:buChar char="•"/>
              <a:defRPr sz="1800"/>
            </a:lvl4pPr>
            <a:lvl5pPr marL="2114550" indent="-285750">
              <a:buFont typeface="Arial" panose="020B0604020202020204" pitchFamily="34" charset="0"/>
              <a:buChar char="•"/>
              <a:defRPr sz="1800"/>
            </a:lvl5pPr>
          </a:lstStyle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  <a:p>
            <a:pPr lvl="1"/>
            <a:r>
              <a:rPr lang="zh-CN" altLang="en-US" dirty="0" smtClean="0"/>
              <a:t>第二级</a:t>
            </a:r>
            <a:endParaRPr lang="zh-CN" altLang="en-US" dirty="0" smtClean="0"/>
          </a:p>
          <a:p>
            <a:pPr lvl="2"/>
            <a:r>
              <a:rPr lang="zh-CN" altLang="en-US" dirty="0" smtClean="0"/>
              <a:t>第三级</a:t>
            </a:r>
            <a:endParaRPr lang="zh-CN" altLang="en-US" dirty="0" smtClean="0"/>
          </a:p>
          <a:p>
            <a:pPr lvl="3"/>
            <a:r>
              <a:rPr lang="zh-CN" altLang="en-US" dirty="0" smtClean="0"/>
              <a:t>第四级</a:t>
            </a:r>
            <a:endParaRPr lang="zh-CN" altLang="en-US" dirty="0" smtClean="0"/>
          </a:p>
          <a:p>
            <a:pPr lvl="4"/>
            <a:r>
              <a:rPr lang="zh-CN" altLang="en-US" dirty="0" smtClean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1851" y="2386361"/>
            <a:ext cx="10515600" cy="2176114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dirty="0" smtClean="0"/>
              <a:t>单击编辑标题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64566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600201"/>
            <a:ext cx="51562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  <a:p>
            <a:pPr lvl="1"/>
            <a:r>
              <a:rPr lang="zh-CN" altLang="en-US" dirty="0" smtClean="0"/>
              <a:t>第二级</a:t>
            </a:r>
            <a:endParaRPr lang="zh-CN" altLang="en-US" dirty="0" smtClean="0"/>
          </a:p>
          <a:p>
            <a:pPr lvl="2"/>
            <a:r>
              <a:rPr lang="zh-CN" altLang="en-US" dirty="0" smtClean="0"/>
              <a:t>第三级</a:t>
            </a:r>
            <a:endParaRPr lang="zh-CN" altLang="en-US" dirty="0" smtClean="0"/>
          </a:p>
          <a:p>
            <a:pPr lvl="3"/>
            <a:r>
              <a:rPr lang="zh-CN" altLang="en-US" dirty="0" smtClean="0"/>
              <a:t>第四级</a:t>
            </a:r>
            <a:endParaRPr lang="zh-CN" altLang="en-US" dirty="0" smtClean="0"/>
          </a:p>
          <a:p>
            <a:pPr lvl="4"/>
            <a:r>
              <a:rPr lang="zh-CN" altLang="en-US" dirty="0" smtClean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1562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  <a:p>
            <a:pPr lvl="1"/>
            <a:r>
              <a:rPr lang="zh-CN" altLang="en-US" dirty="0" smtClean="0"/>
              <a:t>第二级</a:t>
            </a:r>
            <a:endParaRPr lang="zh-CN" altLang="en-US" dirty="0" smtClean="0"/>
          </a:p>
          <a:p>
            <a:pPr lvl="2"/>
            <a:r>
              <a:rPr lang="zh-CN" altLang="en-US" dirty="0" smtClean="0"/>
              <a:t>第三级</a:t>
            </a:r>
            <a:endParaRPr lang="zh-CN" altLang="en-US" dirty="0" smtClean="0"/>
          </a:p>
          <a:p>
            <a:pPr lvl="3"/>
            <a:r>
              <a:rPr lang="zh-CN" altLang="en-US" dirty="0" smtClean="0"/>
              <a:t>第四级</a:t>
            </a:r>
            <a:endParaRPr lang="zh-CN" altLang="en-US" dirty="0" smtClean="0"/>
          </a:p>
          <a:p>
            <a:pPr lvl="4"/>
            <a:r>
              <a:rPr lang="zh-CN" altLang="en-US" dirty="0" smtClean="0"/>
              <a:t>第五级</a:t>
            </a:r>
            <a:endParaRPr lang="zh-CN" altLang="en-US" dirty="0"/>
          </a:p>
        </p:txBody>
      </p:sp>
      <p:sp>
        <p:nvSpPr>
          <p:cNvPr id="9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73382"/>
          </a:xfrm>
        </p:spPr>
        <p:txBody>
          <a:bodyPr/>
          <a:lstStyle>
            <a:lvl1pPr algn="l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196046"/>
          </a:xfrm>
        </p:spPr>
        <p:txBody>
          <a:bodyPr/>
          <a:lstStyle>
            <a:lvl1pPr algn="l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标题 1"/>
          <p:cNvSpPr txBox="1"/>
          <p:nvPr/>
        </p:nvSpPr>
        <p:spPr bwMode="auto">
          <a:xfrm>
            <a:off x="4800000" y="2853560"/>
            <a:ext cx="3508428" cy="1008991"/>
          </a:xfrm>
          <a:prstGeom prst="rect">
            <a:avLst/>
          </a:prstGeom>
          <a:solidFill>
            <a:srgbClr val="409EA8">
              <a:alpha val="5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  <a:cs typeface="+mj-cs"/>
                <a:sym typeface="Arial" panose="020B0604020202020204" pitchFamily="34" charset="0"/>
              </a:defRPr>
            </a:lvl1pPr>
            <a:lvl2pPr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>
              <a:buFontTx/>
            </a:pPr>
            <a:endParaRPr lang="zh-CN" altLang="en-US" sz="2400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800000" y="2853559"/>
            <a:ext cx="3508427" cy="1008991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zh-CN" altLang="en-US" dirty="0" smtClean="0"/>
              <a:t>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  <p:sp>
        <p:nvSpPr>
          <p:cNvPr id="8" name="空心弧 50" descr="#wm#_21_23_*Z"/>
          <p:cNvSpPr/>
          <p:nvPr/>
        </p:nvSpPr>
        <p:spPr bwMode="auto">
          <a:xfrm rot="3000000" flipH="1" flipV="1">
            <a:off x="4024366" y="2699325"/>
            <a:ext cx="1340625" cy="1340625"/>
          </a:xfrm>
          <a:custGeom>
            <a:avLst/>
            <a:gdLst>
              <a:gd name="T0" fmla="*/ 3589 w 581025"/>
              <a:gd name="T1" fmla="*/ 244986 h 581025"/>
              <a:gd name="T2" fmla="*/ 280639 w 581025"/>
              <a:gd name="T3" fmla="*/ 168 h 581025"/>
              <a:gd name="T4" fmla="*/ 573680 w 581025"/>
              <a:gd name="T5" fmla="*/ 225600 h 581025"/>
              <a:gd name="T6" fmla="*/ 408096 w 581025"/>
              <a:gd name="T7" fmla="*/ 556167 h 581025"/>
              <a:gd name="T8" fmla="*/ 408096 w 581025"/>
              <a:gd name="T9" fmla="*/ 556166 h 581025"/>
              <a:gd name="T10" fmla="*/ 573680 w 581025"/>
              <a:gd name="T11" fmla="*/ 225599 h 581025"/>
              <a:gd name="T12" fmla="*/ 280639 w 581025"/>
              <a:gd name="T13" fmla="*/ 167 h 581025"/>
              <a:gd name="T14" fmla="*/ 3589 w 581025"/>
              <a:gd name="T15" fmla="*/ 244985 h 581025"/>
              <a:gd name="T16" fmla="*/ 3589 w 581025"/>
              <a:gd name="T17" fmla="*/ 244986 h 5810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81025" h="581025">
                <a:moveTo>
                  <a:pt x="3589" y="244986"/>
                </a:moveTo>
                <a:cubicBezTo>
                  <a:pt x="25394" y="107563"/>
                  <a:pt x="141577" y="4897"/>
                  <a:pt x="280639" y="168"/>
                </a:cubicBezTo>
                <a:cubicBezTo>
                  <a:pt x="419701" y="-4561"/>
                  <a:pt x="542590" y="89975"/>
                  <a:pt x="573680" y="225600"/>
                </a:cubicBezTo>
                <a:cubicBezTo>
                  <a:pt x="604771" y="361224"/>
                  <a:pt x="535332" y="499850"/>
                  <a:pt x="408096" y="556167"/>
                </a:cubicBezTo>
                <a:lnTo>
                  <a:pt x="408096" y="556166"/>
                </a:lnTo>
                <a:cubicBezTo>
                  <a:pt x="535332" y="499849"/>
                  <a:pt x="604771" y="361223"/>
                  <a:pt x="573680" y="225599"/>
                </a:cubicBezTo>
                <a:cubicBezTo>
                  <a:pt x="542589" y="89975"/>
                  <a:pt x="419701" y="-4562"/>
                  <a:pt x="280639" y="167"/>
                </a:cubicBezTo>
                <a:cubicBezTo>
                  <a:pt x="141577" y="4896"/>
                  <a:pt x="25394" y="107562"/>
                  <a:pt x="3589" y="244985"/>
                </a:cubicBezTo>
                <a:lnTo>
                  <a:pt x="3589" y="244986"/>
                </a:lnTo>
                <a:close/>
              </a:path>
            </a:pathLst>
          </a:custGeom>
          <a:solidFill>
            <a:schemeClr val="accent1"/>
          </a:solidFill>
          <a:ln w="12700" cap="flat" cmpd="sng">
            <a:solidFill>
              <a:schemeClr val="hlink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 bwMode="auto">
          <a:xfrm>
            <a:off x="609600" y="252242"/>
            <a:ext cx="10972800" cy="813999"/>
          </a:xfrm>
          <a:prstGeom prst="rect">
            <a:avLst/>
          </a:prstGeom>
          <a:solidFill>
            <a:srgbClr val="96B9B5"/>
          </a:solidFill>
          <a:ln w="9525" cap="flat" cmpd="sng" algn="ctr">
            <a:solidFill>
              <a:srgbClr val="96B9B5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normAutofit/>
          </a:bodyPr>
          <a:lstStyle/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黑体" panose="02010609060101010101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52243"/>
            <a:ext cx="10972800" cy="813998"/>
          </a:xfrm>
        </p:spPr>
        <p:txBody>
          <a:bodyPr anchor="ctr" anchorCtr="0">
            <a:norm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649300" y="1247595"/>
            <a:ext cx="6893400" cy="427840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5590800"/>
            <a:ext cx="10972800" cy="91632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4D4D4D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507127"/>
            <a:ext cx="2743200" cy="214349"/>
          </a:xfrm>
        </p:spPr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507127"/>
            <a:ext cx="4114800" cy="214349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507127"/>
            <a:ext cx="2743200" cy="214349"/>
          </a:xfrm>
        </p:spPr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317421" y="592139"/>
            <a:ext cx="2036379" cy="5534025"/>
          </a:xfrm>
        </p:spPr>
        <p:txBody>
          <a:bodyPr vert="eaVer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592139"/>
            <a:ext cx="8290034" cy="5534025"/>
          </a:xfrm>
        </p:spPr>
        <p:txBody>
          <a:bodyPr vert="eaVert"/>
          <a:lstStyle>
            <a:lvl1pPr indent="0">
              <a:spcBef>
                <a:spcPts val="0"/>
              </a:spcBef>
              <a:defRPr sz="2400"/>
            </a:lvl1pPr>
            <a:lvl2pPr indent="0">
              <a:spcBef>
                <a:spcPts val="0"/>
              </a:spcBef>
              <a:defRPr sz="2000"/>
            </a:lvl2pPr>
            <a:lvl3pPr indent="0">
              <a:spcBef>
                <a:spcPts val="0"/>
              </a:spcBef>
              <a:defRPr sz="1800"/>
            </a:lvl3pPr>
            <a:lvl4pPr indent="0">
              <a:spcBef>
                <a:spcPts val="0"/>
              </a:spcBef>
              <a:defRPr sz="1800"/>
            </a:lvl4pPr>
            <a:lvl5pPr indent="0">
              <a:spcBef>
                <a:spcPts val="0"/>
              </a:spcBef>
              <a:defRPr sz="1800"/>
            </a:lvl5pPr>
          </a:lstStyle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  <a:p>
            <a:pPr lvl="1"/>
            <a:r>
              <a:rPr lang="zh-CN" altLang="en-US" dirty="0" smtClean="0"/>
              <a:t>第二级</a:t>
            </a:r>
            <a:endParaRPr lang="zh-CN" altLang="en-US" dirty="0" smtClean="0"/>
          </a:p>
          <a:p>
            <a:pPr lvl="2"/>
            <a:r>
              <a:rPr lang="zh-CN" altLang="en-US" dirty="0" smtClean="0"/>
              <a:t>第三级</a:t>
            </a:r>
            <a:endParaRPr lang="zh-CN" altLang="en-US" dirty="0" smtClean="0"/>
          </a:p>
          <a:p>
            <a:pPr lvl="3"/>
            <a:r>
              <a:rPr lang="zh-CN" altLang="en-US" dirty="0" smtClean="0"/>
              <a:t>第四级</a:t>
            </a:r>
            <a:endParaRPr lang="zh-CN" altLang="en-US" dirty="0" smtClean="0"/>
          </a:p>
          <a:p>
            <a:pPr lvl="4"/>
            <a:r>
              <a:rPr lang="zh-CN" altLang="en-US" dirty="0" smtClean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  <p:sp>
        <p:nvSpPr>
          <p:cNvPr id="6" name="内容占位符 6"/>
          <p:cNvSpPr>
            <a:spLocks noGrp="1"/>
          </p:cNvSpPr>
          <p:nvPr>
            <p:ph sz="quarter" idx="13"/>
          </p:nvPr>
        </p:nvSpPr>
        <p:spPr>
          <a:xfrm>
            <a:off x="838200" y="412955"/>
            <a:ext cx="10515600" cy="5575095"/>
          </a:xfrm>
        </p:spPr>
        <p:txBody>
          <a:bodyPr/>
          <a:lstStyle/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  <a:p>
            <a:pPr lvl="1"/>
            <a:r>
              <a:rPr lang="zh-CN" altLang="en-US" dirty="0" smtClean="0"/>
              <a:t>第二级</a:t>
            </a:r>
            <a:endParaRPr lang="zh-CN" altLang="en-US" dirty="0" smtClean="0"/>
          </a:p>
          <a:p>
            <a:pPr lvl="2"/>
            <a:r>
              <a:rPr lang="zh-CN" altLang="en-US" dirty="0" smtClean="0"/>
              <a:t>第三级</a:t>
            </a:r>
            <a:endParaRPr lang="zh-CN" altLang="en-US" dirty="0" smtClean="0"/>
          </a:p>
          <a:p>
            <a:pPr lvl="3"/>
            <a:r>
              <a:rPr lang="zh-CN" altLang="en-US" dirty="0" smtClean="0"/>
              <a:t>第四级</a:t>
            </a:r>
            <a:endParaRPr lang="zh-CN" altLang="en-US" dirty="0" smtClean="0"/>
          </a:p>
          <a:p>
            <a:pPr lvl="4"/>
            <a:r>
              <a:rPr lang="zh-CN" altLang="en-US" dirty="0" smtClean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5" Type="http://schemas.openxmlformats.org/officeDocument/2006/relationships/theme" Target="../theme/theme1.xml"/><Relationship Id="rId14" Type="http://schemas.openxmlformats.org/officeDocument/2006/relationships/tags" Target="../tags/tag3.xml"/><Relationship Id="rId13" Type="http://schemas.openxmlformats.org/officeDocument/2006/relationships/tags" Target="../tags/tag2.xml"/><Relationship Id="rId12" Type="http://schemas.openxmlformats.org/officeDocument/2006/relationships/tags" Target="../tags/tag1.xml"/><Relationship Id="rId11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title"/>
            <p:custDataLst>
              <p:tags r:id="rId12"/>
            </p:custDataLst>
          </p:nvPr>
        </p:nvSpPr>
        <p:spPr bwMode="auto">
          <a:xfrm>
            <a:off x="838200" y="423746"/>
            <a:ext cx="10515600" cy="1057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/>
          <a:p>
            <a:pPr lvl="0"/>
            <a:r>
              <a:rPr lang="zh-CN" smtClean="0"/>
              <a:t>编辑母版标题样式</a:t>
            </a:r>
            <a:endParaRPr lang="zh-CN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  <p:custDataLst>
              <p:tags r:id="rId13"/>
            </p:custDataLst>
          </p:nvPr>
        </p:nvSpPr>
        <p:spPr bwMode="auto">
          <a:xfrm>
            <a:off x="838200" y="1600201"/>
            <a:ext cx="10515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0000" tIns="45720" rIns="91440" bIns="45720" numCol="1" anchor="t" anchorCtr="0" compatLnSpc="1">
            <a:normAutofit/>
          </a:bodyPr>
          <a:lstStyle/>
          <a:p>
            <a:pPr lvl="0"/>
            <a:r>
              <a:rPr lang="zh-CN" altLang="en-US" dirty="0" smtClean="0"/>
              <a:t>单击此处编辑母版文本样式</a:t>
            </a:r>
            <a:endParaRPr lang="zh-CN" altLang="en-US" dirty="0" smtClean="0"/>
          </a:p>
          <a:p>
            <a:pPr lvl="1"/>
            <a:r>
              <a:rPr lang="zh-CN" altLang="en-US" dirty="0" smtClean="0"/>
              <a:t>第二级</a:t>
            </a:r>
            <a:endParaRPr lang="zh-CN" altLang="en-US" dirty="0" smtClean="0"/>
          </a:p>
          <a:p>
            <a:pPr lvl="2"/>
            <a:r>
              <a:rPr lang="zh-CN" altLang="en-US" dirty="0" smtClean="0"/>
              <a:t>第三级</a:t>
            </a:r>
            <a:endParaRPr lang="zh-CN" altLang="en-US" dirty="0" smtClean="0"/>
          </a:p>
          <a:p>
            <a:pPr lvl="3"/>
            <a:r>
              <a:rPr lang="zh-CN" altLang="en-US" dirty="0" smtClean="0"/>
              <a:t>第四级</a:t>
            </a:r>
            <a:endParaRPr lang="zh-CN" altLang="en-US" dirty="0" smtClean="0"/>
          </a:p>
          <a:p>
            <a:pPr lvl="4"/>
            <a:r>
              <a:rPr lang="zh-CN" altLang="en-US" dirty="0" smtClean="0"/>
              <a:t>第五级</a:t>
            </a:r>
            <a:endParaRPr lang="zh-CN" altLang="en-US" dirty="0" smtClean="0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04123-BB53-4869-8639-CF6E07D71404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662AF-87CA-410F-B15D-0D30E3F65D66}" type="slidenum">
              <a:rPr lang="zh-CN" altLang="en-US" smtClean="0"/>
            </a:fld>
            <a:endParaRPr lang="zh-CN" altLang="en-US"/>
          </a:p>
        </p:txBody>
      </p:sp>
      <p:sp>
        <p:nvSpPr>
          <p:cNvPr id="5" name="KSO_TEMPLATE" hidden="1"/>
          <p:cNvSpPr/>
          <p:nvPr>
            <p:custDataLst>
              <p:tags r:id="rId14"/>
            </p:custDataLst>
          </p:nvPr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黑体" panose="02010609060101010101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rtl="0" fontAlgn="base">
        <a:spcBef>
          <a:spcPct val="0"/>
        </a:spcBef>
        <a:spcAft>
          <a:spcPct val="0"/>
        </a:spcAft>
        <a:defRPr sz="3200" kern="1200">
          <a:solidFill>
            <a:schemeClr val="bg1"/>
          </a:solidFill>
          <a:latin typeface="Arial" panose="020B0604020202020204" pitchFamily="34" charset="0"/>
          <a:ea typeface="黑体" panose="02010609060101010101" charset="-122"/>
          <a:cs typeface="+mj-cs"/>
          <a:sym typeface="Arial" panose="020B0604020202020204" pitchFamily="34" charset="0"/>
        </a:defRPr>
      </a:lvl1pPr>
      <a:lvl2pPr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2pPr>
      <a:lvl3pPr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3pPr>
      <a:lvl4pPr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4pPr>
      <a:lvl5pPr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5pPr>
      <a:lvl6pPr marL="457200"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6pPr>
      <a:lvl7pPr marL="914400"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7pPr>
      <a:lvl8pPr marL="1371600"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8pPr>
      <a:lvl9pPr marL="1828800" algn="r" rtl="0" fontAlgn="base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9pPr>
    </p:titleStyle>
    <p:bodyStyle>
      <a:lvl1pPr marL="628650" indent="-628650" algn="l" rtl="0" fontAlgn="base">
        <a:spcBef>
          <a:spcPts val="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cs"/>
          <a:sym typeface="Arial" panose="020B0604020202020204" pitchFamily="34" charset="0"/>
        </a:defRPr>
      </a:lvl1pPr>
      <a:lvl2pPr marL="993775" indent="-457200" algn="l" rtl="0" eaLnBrk="0" fontAlgn="base" hangingPunct="0">
        <a:spcBef>
          <a:spcPts val="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+mn-cs"/>
          <a:sym typeface="Arial" panose="020B0604020202020204" pitchFamily="34" charset="0"/>
        </a:defRPr>
      </a:lvl2pPr>
      <a:lvl3pPr marL="1435100" indent="-441325" algn="l" rtl="0" eaLnBrk="0" fontAlgn="base" hangingPunct="0">
        <a:spcBef>
          <a:spcPts val="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+mn-cs"/>
          <a:sym typeface="Arial" panose="020B0604020202020204" pitchFamily="34" charset="0"/>
        </a:defRPr>
      </a:lvl3pPr>
      <a:lvl4pPr marL="1876425" indent="-441325" algn="l" rtl="0" eaLnBrk="0" fontAlgn="base" hangingPunct="0">
        <a:spcBef>
          <a:spcPts val="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+mn-cs"/>
          <a:sym typeface="Arial" panose="020B0604020202020204" pitchFamily="34" charset="0"/>
        </a:defRPr>
      </a:lvl4pPr>
      <a:lvl5pPr marL="2333625" indent="-457200" algn="l" rtl="0" eaLnBrk="0" fontAlgn="base" hangingPunct="0">
        <a:spcBef>
          <a:spcPts val="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+mn-cs"/>
          <a:sym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11.xml"/><Relationship Id="rId4" Type="http://schemas.openxmlformats.org/officeDocument/2006/relationships/hyperlink" Target="mailto:https://www.forbes.com/sites/helenwang/2011/07/01/can-groupon-succeed-in-china/#16104cb17488" TargetMode="External"/><Relationship Id="rId3" Type="http://schemas.openxmlformats.org/officeDocument/2006/relationships/hyperlink" Target="mailto:https://gfluence.com/cant-just-buy-way-groupon-learned-china/" TargetMode="External"/><Relationship Id="rId2" Type="http://schemas.openxmlformats.org/officeDocument/2006/relationships/hyperlink" Target="mailto:https://www.techinasia.com/4-mistakes-behind-groupons-failure-in-china" TargetMode="External"/><Relationship Id="rId1" Type="http://schemas.openxmlformats.org/officeDocument/2006/relationships/hyperlink" Target="mailto:https://www.groupo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charset="0"/>
              </a:rPr>
              <a:t>Groupon’s attempt to enter China</a:t>
            </a:r>
            <a:endParaRPr lang="en-GB" dirty="0">
              <a:latin typeface="Times New Roman" panose="0202060305040502030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Zhang chao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>
    <p:blinds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025" y="345440"/>
            <a:ext cx="4063365" cy="1498600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Groupon’s background</a:t>
            </a:r>
            <a:endParaRPr lang="en-GB" sz="3200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GB" sz="2200">
                <a:latin typeface="Times New Roman" panose="02020603050405020304" charset="0"/>
              </a:rPr>
              <a:t>Groupon was first established in November 2008 and take online group purchase as the selling point. In the United States and Europe as the main place of sale.</a:t>
            </a:r>
            <a:endParaRPr lang="en-US" altLang="en-GB" sz="2200">
              <a:latin typeface="Times New Roman" panose="02020603050405020304" charset="0"/>
            </a:endParaRPr>
          </a:p>
          <a:p>
            <a:endParaRPr lang="en-US" altLang="en-GB" sz="2200">
              <a:latin typeface="Times New Roman" panose="02020603050405020304" charset="0"/>
            </a:endParaRPr>
          </a:p>
          <a:p>
            <a:endParaRPr lang="en-US" altLang="en-GB" sz="2200">
              <a:latin typeface="Times New Roman" panose="02020603050405020304" charset="0"/>
            </a:endParaRPr>
          </a:p>
          <a:p>
            <a:r>
              <a:rPr lang="en-US" altLang="en-GB" sz="2200">
                <a:latin typeface="Times New Roman" panose="02020603050405020304" charset="0"/>
              </a:rPr>
              <a:t>Groupon is not a </a:t>
            </a:r>
            <a:r>
              <a:rPr lang="en-GB" altLang="en-US" sz="2200">
                <a:latin typeface="Times New Roman" panose="02020603050405020304" charset="0"/>
              </a:rPr>
              <a:t>sheer</a:t>
            </a:r>
            <a:r>
              <a:rPr lang="en-US" altLang="en-GB" sz="2200">
                <a:latin typeface="Times New Roman" panose="02020603050405020304" charset="0"/>
              </a:rPr>
              <a:t> e-</a:t>
            </a:r>
            <a:r>
              <a:rPr lang="en-GB" altLang="en-US" sz="2200">
                <a:latin typeface="Times New Roman" panose="02020603050405020304" charset="0"/>
              </a:rPr>
              <a:t>business</a:t>
            </a:r>
            <a:r>
              <a:rPr lang="en-US" altLang="en-GB" sz="2200">
                <a:latin typeface="Times New Roman" panose="02020603050405020304" charset="0"/>
              </a:rPr>
              <a:t> </a:t>
            </a:r>
            <a:r>
              <a:rPr lang="en-GB" altLang="en-US" sz="2200">
                <a:latin typeface="Times New Roman" panose="02020603050405020304" charset="0"/>
              </a:rPr>
              <a:t>web</a:t>
            </a:r>
            <a:r>
              <a:rPr lang="en-US" altLang="en-GB" sz="2200">
                <a:latin typeface="Times New Roman" panose="02020603050405020304" charset="0"/>
              </a:rPr>
              <a:t>site, it is a combination of e-</a:t>
            </a:r>
            <a:r>
              <a:rPr lang="en-GB" altLang="en-US" sz="2200">
                <a:latin typeface="Times New Roman" panose="02020603050405020304" charset="0"/>
              </a:rPr>
              <a:t>business</a:t>
            </a:r>
            <a:r>
              <a:rPr lang="en-US" altLang="en-GB" sz="2200">
                <a:latin typeface="Times New Roman" panose="02020603050405020304" charset="0"/>
              </a:rPr>
              <a:t>, web2.0, Internet advertis</a:t>
            </a:r>
            <a:r>
              <a:rPr lang="en-GB" altLang="en-US" sz="2200">
                <a:latin typeface="Times New Roman" panose="02020603050405020304" charset="0"/>
              </a:rPr>
              <a:t>ement</a:t>
            </a:r>
            <a:r>
              <a:rPr lang="en-US" altLang="en-GB" sz="2200">
                <a:latin typeface="Times New Roman" panose="02020603050405020304" charset="0"/>
              </a:rPr>
              <a:t> and offline mode</a:t>
            </a:r>
            <a:r>
              <a:rPr lang="en-GB" altLang="en-US" sz="2200">
                <a:latin typeface="Times New Roman" panose="02020603050405020304" charset="0"/>
              </a:rPr>
              <a:t>l</a:t>
            </a:r>
            <a:r>
              <a:rPr lang="en-US" altLang="en-GB" sz="2200">
                <a:latin typeface="Times New Roman" panose="02020603050405020304" charset="0"/>
              </a:rPr>
              <a:t>. Although its form is a group purchase, the revenue model relies on the collection etc., but </a:t>
            </a:r>
            <a:r>
              <a:rPr lang="en-GB" altLang="en-US" sz="2200">
                <a:latin typeface="Times New Roman" panose="02020603050405020304" charset="0"/>
              </a:rPr>
              <a:t>the company's future remains uncertain.</a:t>
            </a:r>
            <a:endParaRPr lang="en-GB" altLang="en-US" sz="2200">
              <a:latin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p:transition>
    <p:blinds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7185" y="520065"/>
            <a:ext cx="10617835" cy="1682115"/>
          </a:xfrm>
        </p:spPr>
        <p:txBody>
          <a:bodyPr>
            <a:normAutofit/>
            <a:scene3d>
              <a:camera prst="orthographicFront"/>
              <a:lightRig rig="threePt" dir="t"/>
            </a:scene3d>
          </a:bodyPr>
          <a:p>
            <a:r>
              <a:rPr lang="zh-CN" altLang="en-US" sz="32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Why </a:t>
            </a:r>
            <a:r>
              <a:rPr 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  <a:sym typeface="+mn-ea"/>
              </a:rPr>
              <a:t>Groupon</a:t>
            </a:r>
            <a:r>
              <a:rPr lang="zh-CN" altLang="en-US" sz="32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 failed to enter the Chinese market</a:t>
            </a:r>
            <a:endParaRPr lang="zh-CN" altLang="en-US" sz="32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GB" dirty="0" smtClean="0">
              <a:latin typeface="Times New Roman" panose="02020603050405020304" charset="0"/>
              <a:sym typeface="+mn-ea"/>
            </a:endParaRPr>
          </a:p>
          <a:p>
            <a:endParaRPr lang="en-GB" dirty="0" smtClean="0">
              <a:latin typeface="Times New Roman" panose="02020603050405020304" charset="0"/>
              <a:sym typeface="+mn-ea"/>
            </a:endParaRPr>
          </a:p>
          <a:p>
            <a:r>
              <a:rPr lang="en-GB" dirty="0" smtClean="0">
                <a:latin typeface="Times New Roman" panose="02020603050405020304" charset="0"/>
                <a:sym typeface="+mn-ea"/>
              </a:rPr>
              <a:t>Choose the correct entry time in China</a:t>
            </a:r>
            <a:endParaRPr lang="en-GB" dirty="0">
              <a:latin typeface="Times New Roman" panose="02020603050405020304" charset="0"/>
            </a:endParaRPr>
          </a:p>
          <a:p>
            <a:r>
              <a:rPr lang="en-GB" dirty="0" smtClean="0">
                <a:latin typeface="Times New Roman" panose="02020603050405020304" charset="0"/>
                <a:sym typeface="+mn-ea"/>
              </a:rPr>
              <a:t>Choose the right partner</a:t>
            </a:r>
            <a:endParaRPr lang="en-GB" dirty="0">
              <a:latin typeface="Times New Roman" panose="02020603050405020304" charset="0"/>
            </a:endParaRPr>
          </a:p>
          <a:p>
            <a:r>
              <a:rPr lang="en-GB" dirty="0" smtClean="0">
                <a:latin typeface="Times New Roman" panose="02020603050405020304" charset="0"/>
                <a:sym typeface="+mn-ea"/>
              </a:rPr>
              <a:t>Market competition</a:t>
            </a:r>
            <a:endParaRPr lang="en-GB" dirty="0">
              <a:latin typeface="Times New Roman" panose="02020603050405020304" charset="0"/>
            </a:endParaRPr>
          </a:p>
          <a:p>
            <a:r>
              <a:rPr lang="en-GB" dirty="0" smtClean="0">
                <a:latin typeface="Times New Roman" panose="02020603050405020304" charset="0"/>
                <a:sym typeface="+mn-ea"/>
              </a:rPr>
              <a:t>Internal problems of the company</a:t>
            </a:r>
            <a:endParaRPr lang="en-GB" dirty="0">
              <a:latin typeface="Times New Roman" panose="02020603050405020304" charset="0"/>
            </a:endParaRPr>
          </a:p>
          <a:p>
            <a:endParaRPr lang="zh-CN" altLang="en-US"/>
          </a:p>
        </p:txBody>
      </p:sp>
    </p:spTree>
    <p:custDataLst>
      <p:tags r:id="rId1"/>
    </p:custDataLst>
  </p:cSld>
  <p:clrMapOvr>
    <a:masterClrMapping/>
  </p:clrMapOvr>
  <p:transition>
    <p:blinds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865" y="467360"/>
            <a:ext cx="7616825" cy="1510030"/>
          </a:xfrm>
        </p:spPr>
        <p:txBody>
          <a:bodyPr>
            <a:noAutofit/>
          </a:bodyPr>
          <a:lstStyle/>
          <a:p>
            <a:r>
              <a:rPr lang="en-US" alt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C</a:t>
            </a:r>
            <a:r>
              <a:rPr 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hoose the correct entry time in China</a:t>
            </a:r>
            <a:endParaRPr lang="en-GB" sz="3200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>
              <a:latin typeface="Times New Roman" panose="02020603050405020304" charset="0"/>
            </a:endParaRPr>
          </a:p>
          <a:p>
            <a:r>
              <a:rPr lang="en-GB" dirty="0">
                <a:latin typeface="Times New Roman" panose="02020603050405020304" charset="0"/>
              </a:rPr>
              <a:t>Groupon choose a not good time enter the China, By the end of 2010, the number of Chinese group-buying websites have reached 2,612.</a:t>
            </a:r>
            <a:endParaRPr lang="en-GB" dirty="0">
              <a:latin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p:transition>
    <p:blinds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025" y="447675"/>
            <a:ext cx="4420870" cy="1417955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Choose the right partner</a:t>
            </a:r>
            <a:endParaRPr lang="en-GB" sz="3200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charset="0"/>
              </a:rPr>
              <a:t>Groupon entered China with Tencent as a partner at first , each holding 50% of stock. As the largest Internet company in China, Tencent has tremendous users, which are expected by every corporation that wishes to enter the Chinese market.</a:t>
            </a:r>
            <a:endParaRPr lang="en-GB" dirty="0">
              <a:latin typeface="Times New Roman" panose="02020603050405020304" charset="0"/>
            </a:endParaRPr>
          </a:p>
          <a:p>
            <a:endParaRPr lang="en-GB" dirty="0">
              <a:latin typeface="Times New Roman" panose="02020603050405020304" charset="0"/>
            </a:endParaRPr>
          </a:p>
          <a:p>
            <a:r>
              <a:rPr lang="en-US" altLang="en-GB" dirty="0">
                <a:latin typeface="Times New Roman" panose="02020603050405020304" charset="0"/>
              </a:rPr>
              <a:t>T</a:t>
            </a:r>
            <a:r>
              <a:rPr lang="en-GB" dirty="0">
                <a:latin typeface="Times New Roman" panose="02020603050405020304" charset="0"/>
              </a:rPr>
              <a:t>here are also some problems with the cooperation of Tencent, for example, Tencent in China has no innovation.</a:t>
            </a:r>
            <a:endParaRPr lang="en-GB" dirty="0">
              <a:latin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p:transition>
    <p:blind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910" y="422910"/>
            <a:ext cx="4931410" cy="1540510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Market competition</a:t>
            </a:r>
            <a:endParaRPr lang="en-GB" sz="3200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>
                <a:latin typeface="Times New Roman" panose="02020603050405020304" charset="0"/>
              </a:rPr>
              <a:t>Founded in November 2008, Groupon achieved initial success in the United States, the model was quickly copied to China in early 2010, because the </a:t>
            </a:r>
            <a:r>
              <a:rPr lang="en-GB" dirty="0">
                <a:latin typeface="Times New Roman" panose="02020603050405020304" charset="0"/>
                <a:sym typeface="+mn-ea"/>
              </a:rPr>
              <a:t>group-buying website </a:t>
            </a:r>
            <a:r>
              <a:rPr lang="en-GB">
                <a:latin typeface="Times New Roman" panose="02020603050405020304" charset="0"/>
              </a:rPr>
              <a:t>itself is not too technical, it is easy to be imitated, thousands of </a:t>
            </a:r>
            <a:r>
              <a:rPr lang="en-GB" dirty="0">
                <a:latin typeface="Times New Roman" panose="02020603050405020304" charset="0"/>
                <a:sym typeface="+mn-ea"/>
              </a:rPr>
              <a:t>group-buying website</a:t>
            </a:r>
            <a:r>
              <a:rPr lang="en-GB">
                <a:latin typeface="Times New Roman" panose="02020603050405020304" charset="0"/>
              </a:rPr>
              <a:t> set up within a year, unprecedented competition.</a:t>
            </a:r>
            <a:endParaRPr lang="en-GB">
              <a:latin typeface="Times New Roman" panose="02020603050405020304" charset="0"/>
            </a:endParaRPr>
          </a:p>
          <a:p>
            <a:endParaRPr lang="en-GB">
              <a:latin typeface="Times New Roman" panose="02020603050405020304" charset="0"/>
            </a:endParaRPr>
          </a:p>
          <a:p>
            <a:r>
              <a:rPr lang="en-GB">
                <a:latin typeface="Times New Roman" panose="02020603050405020304" charset="0"/>
              </a:rPr>
              <a:t>The main reason for the failure of online </a:t>
            </a:r>
            <a:r>
              <a:rPr lang="en-GB" dirty="0">
                <a:latin typeface="Times New Roman" panose="02020603050405020304" charset="0"/>
                <a:sym typeface="+mn-ea"/>
              </a:rPr>
              <a:t>group-buying website</a:t>
            </a:r>
            <a:r>
              <a:rPr lang="en-GB">
                <a:latin typeface="Times New Roman" panose="02020603050405020304" charset="0"/>
              </a:rPr>
              <a:t> is that most consumers in China do not value brands and services but value discounts.</a:t>
            </a:r>
            <a:endParaRPr lang="en-GB">
              <a:latin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p:transition>
    <p:blind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385" y="416560"/>
            <a:ext cx="6769735" cy="1510030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Internal problems of the company</a:t>
            </a:r>
            <a:endParaRPr lang="en-GB" sz="3200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latin typeface="Times New Roman" panose="02020603050405020304" charset="0"/>
              </a:rPr>
              <a:t>Fake lottery</a:t>
            </a:r>
            <a:endParaRPr lang="en-GB" dirty="0" smtClean="0">
              <a:latin typeface="Times New Roman" panose="02020603050405020304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charset="0"/>
              </a:rPr>
              <a:t>Groupon microblogging in the event of false draw was exposed, allowing users to have a feeling of distrust, resulting in a sharp decline in the number of users.</a:t>
            </a:r>
            <a:endParaRPr lang="en-GB" dirty="0">
              <a:latin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p:transition>
    <p:blinds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305" y="600439"/>
            <a:ext cx="3042745" cy="877151"/>
          </a:xfrm>
        </p:spPr>
        <p:txBody>
          <a:bodyPr/>
          <a:lstStyle/>
          <a:p>
            <a:r>
              <a:rPr lang="en-GB" sz="3200" dirty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charset="0"/>
              </a:rPr>
              <a:t>References</a:t>
            </a:r>
            <a:endParaRPr lang="en-GB" sz="3200" dirty="0" smtClean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charset="0"/>
            </a:endParaRPr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838200" y="2065283"/>
            <a:ext cx="10515600" cy="4072717"/>
          </a:xfrm>
        </p:spPr>
        <p:txBody>
          <a:bodyPr/>
          <a:p>
            <a:r>
              <a:rPr lang="en-GB" altLang="zh-CN" sz="1800"/>
              <a:t>Groupon(2017) Available from: </a:t>
            </a:r>
            <a:r>
              <a:rPr lang="en-GB" altLang="zh-CN" sz="1800">
                <a:hlinkClick r:id="rId1"/>
              </a:rPr>
              <a:t>https://www.groupon.com/</a:t>
            </a:r>
            <a:r>
              <a:rPr lang="en-GB" altLang="zh-CN" sz="1800"/>
              <a:t> [Accessed 1 December 2017]</a:t>
            </a:r>
            <a:endParaRPr lang="en-GB" altLang="zh-CN" sz="1800"/>
          </a:p>
          <a:p>
            <a:endParaRPr lang="en-GB" altLang="zh-CN" sz="1800"/>
          </a:p>
          <a:p>
            <a:r>
              <a:rPr lang="en-GB" altLang="zh-CN" sz="1800"/>
              <a:t>Julia Z. (2011) 4 Mistakes Behind Groupon’s Failure in China. </a:t>
            </a:r>
            <a:r>
              <a:rPr lang="en-GB" altLang="zh-CN" sz="1800">
                <a:sym typeface="+mn-ea"/>
              </a:rPr>
              <a:t>Available from: </a:t>
            </a:r>
            <a:r>
              <a:rPr lang="en-GB" altLang="zh-CN" sz="1800">
                <a:sym typeface="+mn-ea"/>
                <a:hlinkClick r:id="rId2"/>
              </a:rPr>
              <a:t>mailto:https://www.techinasia.com/4-mistakes-behind-groupons-failure-in-china</a:t>
            </a:r>
            <a:r>
              <a:rPr lang="en-GB" altLang="zh-CN" sz="1800">
                <a:sym typeface="+mn-ea"/>
              </a:rPr>
              <a:t> [Accessed 2 December 2017] </a:t>
            </a:r>
            <a:endParaRPr lang="en-GB" altLang="zh-CN" sz="1800">
              <a:sym typeface="+mn-ea"/>
            </a:endParaRPr>
          </a:p>
          <a:p>
            <a:endParaRPr lang="en-GB" altLang="zh-CN" sz="1800">
              <a:sym typeface="+mn-ea"/>
            </a:endParaRPr>
          </a:p>
          <a:p>
            <a:r>
              <a:rPr lang="en-GB" altLang="zh-CN" sz="1800">
                <a:sym typeface="+mn-ea"/>
              </a:rPr>
              <a:t>Artur K. (2016) Can’t Just Buy Your Way In – What Groupon Learned in China. Available from: </a:t>
            </a:r>
            <a:r>
              <a:rPr lang="en-GB" altLang="zh-CN" sz="1800">
                <a:sym typeface="+mn-ea"/>
                <a:hlinkClick r:id="rId3"/>
              </a:rPr>
              <a:t>mailto:https://gfluence.com/cant-just-buy-way-groupon-learned-china/</a:t>
            </a:r>
            <a:r>
              <a:rPr lang="en-GB" altLang="zh-CN" sz="1800">
                <a:sym typeface="+mn-ea"/>
              </a:rPr>
              <a:t> [Accessed 2 December 2017]</a:t>
            </a:r>
            <a:endParaRPr lang="en-GB" altLang="zh-CN" sz="1800">
              <a:sym typeface="+mn-ea"/>
            </a:endParaRPr>
          </a:p>
          <a:p>
            <a:endParaRPr lang="en-GB" altLang="zh-CN" sz="1800">
              <a:sym typeface="+mn-ea"/>
            </a:endParaRPr>
          </a:p>
          <a:p>
            <a:r>
              <a:rPr lang="en-GB" altLang="zh-CN" sz="1800">
                <a:sym typeface="+mn-ea"/>
              </a:rPr>
              <a:t>Helen H.(2011) Can Groupon Succeed in China? Available from: </a:t>
            </a:r>
            <a:r>
              <a:rPr lang="en-GB" altLang="zh-CN" sz="1800">
                <a:sym typeface="+mn-ea"/>
                <a:hlinkClick r:id="rId4"/>
              </a:rPr>
              <a:t>mailto:https://www.forbes.com/sites/helenwang/2011/07/01/can-groupon-succeed-in-china/#16104cb17488</a:t>
            </a:r>
            <a:r>
              <a:rPr lang="en-GB" altLang="zh-CN" sz="1800">
                <a:sym typeface="+mn-ea"/>
              </a:rPr>
              <a:t> [Accessed 2 December 2017]</a:t>
            </a:r>
            <a:endParaRPr lang="en-GB" altLang="zh-CN" sz="1800">
              <a:sym typeface="+mn-ea"/>
            </a:endParaRPr>
          </a:p>
          <a:p>
            <a:endParaRPr lang="en-GB" altLang="zh-CN" sz="1800">
              <a:sym typeface="+mn-ea"/>
            </a:endParaRPr>
          </a:p>
          <a:p>
            <a:endParaRPr lang="en-GB" altLang="zh-CN">
              <a:sym typeface="+mn-ea"/>
            </a:endParaRPr>
          </a:p>
          <a:p>
            <a:endParaRPr lang="en-GB" altLang="zh-CN"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>
    <p:blinds/>
  </p:transition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160021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160021"/>
</p:tagLst>
</file>

<file path=ppt/tags/tag3.xml><?xml version="1.0" encoding="utf-8"?>
<p:tagLst xmlns:p="http://schemas.openxmlformats.org/presentationml/2006/main">
  <p:tag name="KSO_WM_TEMPLATE_THUMBS_INDEX" val="1、7、11、13、14、16、18、19、20、23、25、27"/>
  <p:tag name="KSO_WM_BEAUTIFY_FLAG" val="#wm#"/>
  <p:tag name="KSO_WM_TEMPLATE_CATEGORY" val="custom"/>
  <p:tag name="KSO_WM_TEMPLATE_INDEX" val="160021"/>
  <p:tag name="KSO_WM_TAG_VERSION" val="1.0"/>
</p:tagLst>
</file>

<file path=ppt/tags/tag4.xml><?xml version="1.0" encoding="utf-8"?>
<p:tagLst xmlns:p="http://schemas.openxmlformats.org/presentationml/2006/main">
  <p:tag name="KSO_WM_TEMPLATE_CATEGORY" val="custom"/>
  <p:tag name="KSO_WM_TEMPLATE_INDEX" val="160021"/>
</p:tagLst>
</file>

<file path=ppt/tags/tag5.xml><?xml version="1.0" encoding="utf-8"?>
<p:tagLst xmlns:p="http://schemas.openxmlformats.org/presentationml/2006/main">
  <p:tag name="KSO_WM_TEMPLATE_CATEGORY" val="custom"/>
  <p:tag name="KSO_WM_TEMPLATE_INDEX" val="160021"/>
</p:tagLst>
</file>

<file path=ppt/tags/tag6.xml><?xml version="1.0" encoding="utf-8"?>
<p:tagLst xmlns:p="http://schemas.openxmlformats.org/presentationml/2006/main">
  <p:tag name="KSO_WM_TEMPLATE_CATEGORY" val="custom"/>
  <p:tag name="KSO_WM_TEMPLATE_INDEX" val="160021"/>
</p:tagLst>
</file>

<file path=ppt/tags/tag7.xml><?xml version="1.0" encoding="utf-8"?>
<p:tagLst xmlns:p="http://schemas.openxmlformats.org/presentationml/2006/main">
  <p:tag name="KSO_WM_TEMPLATE_CATEGORY" val="custom"/>
  <p:tag name="KSO_WM_TEMPLATE_INDEX" val="160021"/>
</p:tagLst>
</file>

<file path=ppt/tags/tag8.xml><?xml version="1.0" encoding="utf-8"?>
<p:tagLst xmlns:p="http://schemas.openxmlformats.org/presentationml/2006/main">
  <p:tag name="KSO_WM_TEMPLATE_CATEGORY" val="custom"/>
  <p:tag name="KSO_WM_TEMPLATE_INDEX" val="160021"/>
</p:tagLst>
</file>

<file path=ppt/tags/tag9.xml><?xml version="1.0" encoding="utf-8"?>
<p:tagLst xmlns:p="http://schemas.openxmlformats.org/presentationml/2006/main">
  <p:tag name="KSO_WM_TEMPLATE_CATEGORY" val="custom"/>
  <p:tag name="KSO_WM_TEMPLATE_INDEX" val="160021"/>
</p:tagLst>
</file>

<file path=ppt/tags/tag10.xml><?xml version="1.0" encoding="utf-8"?>
<p:tagLst xmlns:p="http://schemas.openxmlformats.org/presentationml/2006/main">
  <p:tag name="KSO_WM_TEMPLATE_CATEGORY" val="custom"/>
  <p:tag name="KSO_WM_TEMPLATE_INDEX" val="160021"/>
</p:tagLst>
</file>

<file path=ppt/tags/tag11.xml><?xml version="1.0" encoding="utf-8"?>
<p:tagLst xmlns:p="http://schemas.openxmlformats.org/presentationml/2006/main">
  <p:tag name="KSO_WM_TEMPLATE_CATEGORY" val="custom"/>
  <p:tag name="KSO_WM_TEMPLATE_INDEX" val="160021"/>
</p:tagLst>
</file>

<file path=ppt/theme/theme1.xml><?xml version="1.0" encoding="utf-8"?>
<a:theme xmlns:a="http://schemas.openxmlformats.org/drawingml/2006/main" name="1_默认设计模板">
  <a:themeElements>
    <a:clrScheme name="PPT21">
      <a:dk1>
        <a:srgbClr val="000000"/>
      </a:dk1>
      <a:lt1>
        <a:srgbClr val="FFFFFF"/>
      </a:lt1>
      <a:dk2>
        <a:srgbClr val="009999"/>
      </a:dk2>
      <a:lt2>
        <a:srgbClr val="4D4D4D"/>
      </a:lt2>
      <a:accent1>
        <a:srgbClr val="409E9E"/>
      </a:accent1>
      <a:accent2>
        <a:srgbClr val="88D7D4"/>
      </a:accent2>
      <a:accent3>
        <a:srgbClr val="FFFFFF"/>
      </a:accent3>
      <a:accent4>
        <a:srgbClr val="000000"/>
      </a:accent4>
      <a:accent5>
        <a:srgbClr val="E4ECF8"/>
      </a:accent5>
      <a:accent6>
        <a:srgbClr val="2D2D8A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黑体" panose="02010609060101010101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黑体" panose="02010609060101010101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4ECF8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2505</Words>
  <Application>WPS 演示</Application>
  <PresentationFormat>Widescreen</PresentationFormat>
  <Paragraphs>58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8" baseType="lpstr">
      <vt:lpstr>Arial</vt:lpstr>
      <vt:lpstr>宋体</vt:lpstr>
      <vt:lpstr>Wingdings</vt:lpstr>
      <vt:lpstr>黑体</vt:lpstr>
      <vt:lpstr>HelveticaNeueLT Pro 43 LtEx</vt:lpstr>
      <vt:lpstr>Times New Roman</vt:lpstr>
      <vt:lpstr>Segoe Print</vt:lpstr>
      <vt:lpstr>微软雅黑</vt:lpstr>
      <vt:lpstr>Calibri</vt:lpstr>
      <vt:lpstr>1_默认设计模板</vt:lpstr>
      <vt:lpstr>Groupon’s attempt to enter China</vt:lpstr>
      <vt:lpstr>Groupon’s background</vt:lpstr>
      <vt:lpstr>Why Groupon failed to enter the Chinese market</vt:lpstr>
      <vt:lpstr>Choose the correct entry time in China</vt:lpstr>
      <vt:lpstr>Choose the right partner</vt:lpstr>
      <vt:lpstr>Market competition</vt:lpstr>
      <vt:lpstr>Internal problems of the company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Groupon’s attempt to enter China</dc:title>
  <dc:creator>Chao Zhang</dc:creator>
  <cp:lastModifiedBy>37786</cp:lastModifiedBy>
  <cp:revision>36</cp:revision>
  <dcterms:created xsi:type="dcterms:W3CDTF">2017-11-15T09:14:00Z</dcterms:created>
  <dcterms:modified xsi:type="dcterms:W3CDTF">2017-12-04T21:09:54Z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2052-10.1.0.6156</vt:lpwstr>
  </property>
</Properties>
</file>