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61" d="100"/>
          <a:sy n="61" d="100"/>
        </p:scale>
        <p:origin x="1098" y="7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D49ECB-B487-4924-9550-2F4044A2C357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70FC36-BF7A-44AC-8133-A28C9D0664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50627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70FC36-BF7A-44AC-8133-A28C9D0664E5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5218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E44A84-500E-2600-C0B4-EA6DCEDB9A7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53DD52-2DFF-BDA4-BB5E-A368D257D11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9F30B5-C6BD-6564-28A4-6D07C9E3EB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858A09-3D44-4BEC-9D3F-BFFFE19640F2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13E500-EC5F-5112-9D48-577191D19B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15DDCC-1649-27A2-705D-1CEF055F35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BE070-9EF0-484B-9B7C-31ECC4D692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80031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60A21B-6971-5EE0-463F-5E525B814E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00F1A3-6875-6C0B-246A-37B873A640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E22159-4327-88A8-C177-950B8B6289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858A09-3D44-4BEC-9D3F-BFFFE19640F2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B0FB1F-0761-CC6B-A5D3-8BB1B808EA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0A225D-2BE2-EB94-BFD4-6CA2C8E7EF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BE070-9EF0-484B-9B7C-31ECC4D692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00948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A5DFAD-8479-AE0F-69C2-9BDEB5DFC1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42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3BBC01-5D7C-C62C-0972-FB4CC88421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7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F7AC8D-4256-F1DA-6159-2F8E512579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858A09-3D44-4BEC-9D3F-BFFFE19640F2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C5F2F3-D7AA-5F42-5B48-D6CB12DC61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0178C8-EEE0-C676-B59A-492E6390BB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BE070-9EF0-484B-9B7C-31ECC4D692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66744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2E9336-9491-B7BF-44DA-9F6F67B061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0B1ABF-BD50-ED1B-4B73-6009D07A2C8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6DB66C1-04FD-014F-0855-5A4D6191C72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429E69-0DFC-E6F3-B30A-DC2C1403FC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858A09-3D44-4BEC-9D3F-BFFFE19640F2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145773F-C7AC-2EF0-1A11-7F09405E14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3977DB9-0C18-BBA1-424D-9F780AB302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BE070-9EF0-484B-9B7C-31ECC4D692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96483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910B0D-D78F-589F-B9A8-F568CB267F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9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C706B0-725C-D33E-720D-3265ACE1893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C13D963-5759-806E-3E8D-EDD9CAE9A55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2BE2A0E-15D4-E033-494B-1025AFF562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2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E669772-9758-BD19-9ED4-658E419380C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2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71C6126-676F-96B4-C315-2DEF4AB554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858A09-3D44-4BEC-9D3F-BFFFE19640F2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F21DD6F-F7B8-3E4B-3482-8B43A05E3A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A1054D2-E319-D914-7B52-13D5469348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BE070-9EF0-484B-9B7C-31ECC4D692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7254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A544B9-E94C-5F80-3FB9-614613D697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657ACA9-A9CF-68A7-6376-C50BA6B368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858A09-3D44-4BEC-9D3F-BFFFE19640F2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1968E68-B08F-933D-5F9D-84CF390B22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D03801-FADE-9030-AB9A-13C86AFE3A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BE070-9EF0-484B-9B7C-31ECC4D692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68119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71C96A-9335-6430-F67D-D934A6BD05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858A09-3D44-4BEC-9D3F-BFFFE19640F2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8AEF6E7-8DC2-A3C3-60FC-1ABA9F619E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FB4F043-C900-7264-AF51-A70E2CA886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BE070-9EF0-484B-9B7C-31ECC4D692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72517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CD5717-5F29-ECFD-A7BC-4547C3BAF4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A79B74-F388-CCFD-5606-CA3FDAF9AB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9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50F190-CC11-E4A4-4702-006BECF0E99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EA6A15-F552-6423-89E4-A07430D0E2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858A09-3D44-4BEC-9D3F-BFFFE19640F2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BA82FC-A632-5F1D-9EB9-1B5024F50F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065BD7D-A6DC-8AC1-33A9-7CEABA79F2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BE070-9EF0-484B-9B7C-31ECC4D692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26492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C37D84-D486-762D-E79B-AAEA8134A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EA7FE8D-6A58-880D-61E9-1AA63C482B7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9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2E5136B-B1B9-53A5-FDD8-5E40489B94D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EF408D0-ABD4-21E6-DC27-385E4D88C5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858A09-3D44-4BEC-9D3F-BFFFE19640F2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440D1D3-80BA-FDD8-5AA2-7379141EC2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81E7E1-45BF-B055-ADDE-A62B670858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BE070-9EF0-484B-9B7C-31ECC4D692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85440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A7CCAD-4407-D793-7F8C-28683E993E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8B94CE9-4037-8B56-5C97-5B510F4CD83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E907C5-B0A0-8BE9-EA79-B0D229CE91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858A09-3D44-4BEC-9D3F-BFFFE19640F2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38BDEE-8096-33F6-22F8-6D3A306481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A85889-7DD2-9445-D4B2-386328925E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BE070-9EF0-484B-9B7C-31ECC4D692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10450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364FFDF-B465-E808-F160-417F64F7529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2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6185E72-24DB-039F-B32E-A7A715020C6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2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76F6A5-9577-E6AE-69EC-078AD4E31A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858A09-3D44-4BEC-9D3F-BFFFE19640F2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20B229-1750-07BE-19C2-75F7B3E5B2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7D4C47-22A0-D0CC-CF99-83FB7C552B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BE070-9EF0-484B-9B7C-31ECC4D692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23172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D2B2C0E-0CC7-98B4-9AD2-03F19DDB74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9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5F6347-CF90-3957-681F-74C527BC89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F1162E-CBB0-A479-690E-2F1648D6429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4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6858A09-3D44-4BEC-9D3F-BFFFE19640F2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9CD736-FF01-C0AB-2A5F-82ED3F6D49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5C1A90-E30B-2E7E-B2DD-F614DF79265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4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CEBE070-9EF0-484B-9B7C-31ECC4D692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45612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urveymonkey.com/mp/how-to-measure-the-dimensions-of-service-quality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522B21E-B2B9-4C72-9A71-C87EFD1374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4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EB7D2A2-F448-44D4-938C-DC84CBCB3B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"/>
            <a:ext cx="12192000" cy="4412583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71AEA07-1E14-44B4-8E55-64EF049CD6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6464" y="551966"/>
            <a:ext cx="10999072" cy="4618549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ED1793-E6B3-CA61-792C-599C2C46E6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293338"/>
            <a:ext cx="9144000" cy="3274592"/>
          </a:xfrm>
        </p:spPr>
        <p:txBody>
          <a:bodyPr anchor="ctr">
            <a:normAutofit/>
          </a:bodyPr>
          <a:lstStyle/>
          <a:p>
            <a:pPr algn="l"/>
            <a:r>
              <a:rPr lang="en-GB" sz="3200" b="1" dirty="0" err="1">
                <a:latin typeface="Arial" pitchFamily="34" charset="0"/>
                <a:cs typeface="Arial" pitchFamily="34" charset="0"/>
              </a:rPr>
              <a:t>Shaibah</a:t>
            </a:r>
            <a:r>
              <a:rPr lang="en-GB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3200" b="1" dirty="0" err="1">
                <a:latin typeface="Arial" pitchFamily="34" charset="0"/>
                <a:cs typeface="Arial" pitchFamily="34" charset="0"/>
              </a:rPr>
              <a:t>Riaz</a:t>
            </a:r>
            <a:r>
              <a:rPr lang="en-GB" sz="3200" b="1" dirty="0">
                <a:latin typeface="Arial" pitchFamily="34" charset="0"/>
                <a:cs typeface="Arial" pitchFamily="34" charset="0"/>
              </a:rPr>
              <a:t> 2314358</a:t>
            </a:r>
            <a:br>
              <a:rPr lang="en-GB" sz="3200" dirty="0">
                <a:latin typeface="Arial" pitchFamily="34" charset="0"/>
                <a:cs typeface="Arial" pitchFamily="34" charset="0"/>
              </a:rPr>
            </a:br>
            <a:r>
              <a:rPr lang="en-GB" sz="3200" b="1" dirty="0">
                <a:latin typeface="Arial" pitchFamily="34" charset="0"/>
                <a:cs typeface="Arial" pitchFamily="34" charset="0"/>
              </a:rPr>
              <a:t>BSc (</a:t>
            </a:r>
            <a:r>
              <a:rPr lang="en-GB" sz="3200" b="1" dirty="0" err="1">
                <a:latin typeface="Arial" pitchFamily="34" charset="0"/>
                <a:cs typeface="Arial" pitchFamily="34" charset="0"/>
              </a:rPr>
              <a:t>Hons</a:t>
            </a:r>
            <a:r>
              <a:rPr lang="en-GB" sz="3200" b="1" dirty="0">
                <a:latin typeface="Arial" pitchFamily="34" charset="0"/>
                <a:cs typeface="Arial" pitchFamily="34" charset="0"/>
              </a:rPr>
              <a:t>) Health and Social Care </a:t>
            </a:r>
            <a:br>
              <a:rPr lang="en-GB" sz="3200" dirty="0">
                <a:latin typeface="Arial" pitchFamily="34" charset="0"/>
                <a:cs typeface="Arial" pitchFamily="34" charset="0"/>
              </a:rPr>
            </a:br>
            <a:r>
              <a:rPr lang="en-GB" sz="3200" b="1" dirty="0">
                <a:latin typeface="Arial" pitchFamily="34" charset="0"/>
                <a:cs typeface="Arial" pitchFamily="34" charset="0"/>
              </a:rPr>
              <a:t>Digital Transformation in the Health and Care Professions</a:t>
            </a:r>
            <a:br>
              <a:rPr lang="en-GB" sz="3200" dirty="0">
                <a:latin typeface="Arial" pitchFamily="34" charset="0"/>
                <a:cs typeface="Arial" pitchFamily="34" charset="0"/>
              </a:rPr>
            </a:br>
            <a:r>
              <a:rPr lang="en-GB" sz="3200" b="1" dirty="0">
                <a:latin typeface="Arial" pitchFamily="34" charset="0"/>
                <a:cs typeface="Arial" pitchFamily="34" charset="0"/>
              </a:rPr>
              <a:t>Lecturer: Joanne Davies</a:t>
            </a:r>
            <a:br>
              <a:rPr lang="en-GB" sz="3200" dirty="0">
                <a:latin typeface="Arial" pitchFamily="34" charset="0"/>
                <a:cs typeface="Arial" pitchFamily="34" charset="0"/>
              </a:rPr>
            </a:br>
            <a:r>
              <a:rPr lang="en-GB" sz="3200" b="1" dirty="0">
                <a:latin typeface="Arial" pitchFamily="34" charset="0"/>
                <a:cs typeface="Arial" pitchFamily="34" charset="0"/>
              </a:rPr>
              <a:t>Module: BMHP6026</a:t>
            </a:r>
            <a:br>
              <a:rPr lang="en-GB" sz="3200" dirty="0">
                <a:latin typeface="Arial" pitchFamily="34" charset="0"/>
                <a:cs typeface="Arial" pitchFamily="34" charset="0"/>
              </a:rPr>
            </a:br>
            <a:endParaRPr lang="en-GB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7C8EA93-3210-4C62-99E9-153C275E3A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96464" y="6354708"/>
            <a:ext cx="11000232" cy="0"/>
          </a:xfrm>
          <a:prstGeom prst="line">
            <a:avLst/>
          </a:prstGeom>
          <a:ln w="1016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464330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4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A5E3A15-6C61-CE8A-D069-FFA1A3813348}"/>
              </a:ext>
            </a:extLst>
          </p:cNvPr>
          <p:cNvSpPr txBox="1"/>
          <p:nvPr/>
        </p:nvSpPr>
        <p:spPr>
          <a:xfrm>
            <a:off x="645067" y="525986"/>
            <a:ext cx="4282983" cy="120036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kern="1200" dirty="0">
                <a:solidFill>
                  <a:schemeClr val="tx1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Introduction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6428D87-C1FB-6651-E0F9-BB65E7690D19}"/>
              </a:ext>
            </a:extLst>
          </p:cNvPr>
          <p:cNvSpPr txBox="1"/>
          <p:nvPr/>
        </p:nvSpPr>
        <p:spPr>
          <a:xfrm>
            <a:off x="221553" y="2031105"/>
            <a:ext cx="4706499" cy="351194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marL="285750" indent="-28575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>
                <a:latin typeface="Arial" pitchFamily="34" charset="0"/>
                <a:cs typeface="Arial" pitchFamily="34" charset="0"/>
              </a:rPr>
              <a:t>Launched in 2018 to the digital transformation strategy of NHS England (Rodgers et al., 2019).</a:t>
            </a:r>
          </a:p>
          <a:p>
            <a:pPr marL="285750" indent="-28575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>
                <a:latin typeface="Arial" pitchFamily="34" charset="0"/>
                <a:cs typeface="Arial" pitchFamily="34" charset="0"/>
              </a:rPr>
              <a:t>Goals: Streamline access by patients, ease the administration load, enhance communication.</a:t>
            </a:r>
          </a:p>
          <a:p>
            <a:pPr marL="285750" indent="-28575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>
                <a:latin typeface="Arial" pitchFamily="34" charset="0"/>
                <a:cs typeface="Arial" pitchFamily="34" charset="0"/>
              </a:rPr>
              <a:t>Background: A segment of UK’s move to digital-first healthcare (DHSC, 2025).</a:t>
            </a:r>
          </a:p>
          <a:p>
            <a:pPr marL="285750" indent="-28575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>
                <a:latin typeface="Arial" pitchFamily="34" charset="0"/>
                <a:cs typeface="Arial" pitchFamily="34" charset="0"/>
              </a:rPr>
              <a:t>Difficulties: Long queues, shortages of staff, individualised caring requirements.</a:t>
            </a:r>
          </a:p>
          <a:p>
            <a:pPr marL="285750" indent="-28575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>
                <a:latin typeface="Arial" pitchFamily="34" charset="0"/>
                <a:cs typeface="Arial" pitchFamily="34" charset="0"/>
              </a:rPr>
              <a:t>The report critically examines on three dimensions, patients, service delivery and workforce.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2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3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5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phone with a blue background&#10;&#10;AI-generated content may be incorrect.">
            <a:extLst>
              <a:ext uri="{FF2B5EF4-FFF2-40B4-BE49-F238E27FC236}">
                <a16:creationId xmlns:a16="http://schemas.microsoft.com/office/drawing/2014/main" id="{3EA0787F-260B-5233-8601-3B0969B57B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7737" y="1441249"/>
            <a:ext cx="5628019" cy="3742632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65A394B-9D70-47BD-8A3C-D0C96B18AB03}"/>
              </a:ext>
            </a:extLst>
          </p:cNvPr>
          <p:cNvSpPr txBox="1"/>
          <p:nvPr/>
        </p:nvSpPr>
        <p:spPr>
          <a:xfrm>
            <a:off x="6921308" y="5345723"/>
            <a:ext cx="43328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Source: e-Consultant, 2021</a:t>
            </a:r>
          </a:p>
        </p:txBody>
      </p:sp>
    </p:spTree>
    <p:extLst>
      <p:ext uri="{BB962C8B-B14F-4D97-AF65-F5344CB8AC3E}">
        <p14:creationId xmlns:p14="http://schemas.microsoft.com/office/powerpoint/2010/main" val="766889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58" name="Rectangle 1057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4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14D6A2A-0D5B-7D65-D4E0-AD4955DF161D}"/>
              </a:ext>
            </a:extLst>
          </p:cNvPr>
          <p:cNvSpPr txBox="1"/>
          <p:nvPr/>
        </p:nvSpPr>
        <p:spPr>
          <a:xfrm>
            <a:off x="645067" y="525986"/>
            <a:ext cx="4282983" cy="1200361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kern="1200" dirty="0">
                <a:solidFill>
                  <a:schemeClr val="tx1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Digital Transformation Context</a:t>
            </a:r>
          </a:p>
        </p:txBody>
      </p:sp>
      <p:sp>
        <p:nvSpPr>
          <p:cNvPr id="1060" name="Rectangle 1059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573892B-B5AF-570B-74DD-4418A513A31A}"/>
              </a:ext>
            </a:extLst>
          </p:cNvPr>
          <p:cNvSpPr txBox="1"/>
          <p:nvPr/>
        </p:nvSpPr>
        <p:spPr>
          <a:xfrm>
            <a:off x="67429" y="2031105"/>
            <a:ext cx="5484287" cy="351194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285750" indent="-28575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>
                <a:latin typeface="Arial" pitchFamily="34" charset="0"/>
                <a:cs typeface="Arial" pitchFamily="34" charset="0"/>
              </a:rPr>
              <a:t>NHS Long Term Plan (2019) has focused on an entirely digitised health system that is digital first.</a:t>
            </a:r>
          </a:p>
          <a:p>
            <a:pPr marL="285750" indent="-28575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>
                <a:latin typeface="Arial" pitchFamily="34" charset="0"/>
                <a:cs typeface="Arial" pitchFamily="34" charset="0"/>
              </a:rPr>
              <a:t>The Department of Health and Social Care (2025) encourages the use of technology to make healthcare easier.</a:t>
            </a:r>
          </a:p>
          <a:p>
            <a:pPr marL="285750" indent="-28575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>
                <a:latin typeface="Arial" pitchFamily="34" charset="0"/>
                <a:cs typeface="Arial" pitchFamily="34" charset="0"/>
              </a:rPr>
              <a:t>NHS England (2024) focused on the digital innovation in order to improve accessibility and efficiency.</a:t>
            </a:r>
          </a:p>
          <a:p>
            <a:pPr marL="285750" indent="-28575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>
                <a:latin typeface="Arial" pitchFamily="34" charset="0"/>
                <a:cs typeface="Arial" pitchFamily="34" charset="0"/>
              </a:rPr>
              <a:t>Digital transformation is impossible to achieve without social, organisational, and technological adjustment.</a:t>
            </a:r>
          </a:p>
          <a:p>
            <a:pPr marL="285750" indent="-28575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>
                <a:latin typeface="Arial" pitchFamily="34" charset="0"/>
                <a:cs typeface="Arial" pitchFamily="34" charset="0"/>
              </a:rPr>
              <a:t>The NHS App is an indicator of the shift to equitable and sustainable digital care in the UK.</a:t>
            </a:r>
          </a:p>
        </p:txBody>
      </p:sp>
      <p:sp>
        <p:nvSpPr>
          <p:cNvPr id="1062" name="Rectangle 1061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2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4" name="Rectangle 1063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3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6" name="Rectangle 1065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5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Online Access - Patient Access and NHS App - Warwick House Medical Practice">
            <a:extLst>
              <a:ext uri="{FF2B5EF4-FFF2-40B4-BE49-F238E27FC236}">
                <a16:creationId xmlns:a16="http://schemas.microsoft.com/office/drawing/2014/main" id="{032A45B9-B450-58C2-518B-B8E98CBD80B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987737" y="1202062"/>
            <a:ext cx="5628019" cy="4221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74EADABB-6D8D-44E4-AB71-607485CE2EA9}"/>
              </a:ext>
            </a:extLst>
          </p:cNvPr>
          <p:cNvSpPr txBox="1"/>
          <p:nvPr/>
        </p:nvSpPr>
        <p:spPr>
          <a:xfrm>
            <a:off x="6583682" y="5514539"/>
            <a:ext cx="472674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Source: Warwick House Medical Practice, (</a:t>
            </a:r>
            <a:r>
              <a:rPr lang="en-US" dirty="0" err="1"/>
              <a:t>n.d</a:t>
            </a:r>
            <a:r>
              <a:rPr lang="en-US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40536204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97" name="Rectangle 2096">
            <a:extLst>
              <a:ext uri="{FF2B5EF4-FFF2-40B4-BE49-F238E27FC236}">
                <a16:creationId xmlns:a16="http://schemas.microsoft.com/office/drawing/2014/main" id="{9A724DBA-D2D9-471E-8ED7-2015DDD950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4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7F429F5-03B0-1F99-3087-937C040B0311}"/>
              </a:ext>
            </a:extLst>
          </p:cNvPr>
          <p:cNvSpPr txBox="1"/>
          <p:nvPr/>
        </p:nvSpPr>
        <p:spPr>
          <a:xfrm>
            <a:off x="7239017" y="525985"/>
            <a:ext cx="4282983" cy="851881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20000"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kern="1200" dirty="0">
                <a:solidFill>
                  <a:schemeClr val="tx1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Patient/Service-User Dimension: Benefits</a:t>
            </a:r>
          </a:p>
        </p:txBody>
      </p:sp>
      <p:sp>
        <p:nvSpPr>
          <p:cNvPr id="2099" name="Rectangle 2098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546413" y="215203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01" name="Rectangle 2100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0236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Framework of the eight dimensions of patient-centered care, as defined... |  Download Scientific Diagram">
            <a:extLst>
              <a:ext uri="{FF2B5EF4-FFF2-40B4-BE49-F238E27FC236}">
                <a16:creationId xmlns:a16="http://schemas.microsoft.com/office/drawing/2014/main" id="{A2BB7D95-7140-13CD-D81E-19FB7540A8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32" r="-2" b="2072"/>
          <a:stretch>
            <a:fillRect/>
          </a:stretch>
        </p:blipFill>
        <p:spPr bwMode="auto">
          <a:xfrm>
            <a:off x="897312" y="548644"/>
            <a:ext cx="4885499" cy="42765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03" name="Rectangle 2102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277787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FEE6680-B2E2-5491-6AF6-73FAA1D01B1B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70172" y="2248147"/>
            <a:ext cx="5854403" cy="351194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Autofit/>
          </a:bodyPr>
          <a:lstStyle/>
          <a:p>
            <a:pPr marL="285750" marR="0" lvl="0" indent="-285750" algn="just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GB" altLang="en-US" sz="1600" b="1" i="0" u="none" strike="noStrike" cap="none" normalizeH="0" baseline="0" dirty="0">
                <a:ln>
                  <a:noFill/>
                </a:ln>
                <a:effectLst/>
                <a:latin typeface="Arial" pitchFamily="34" charset="0"/>
                <a:cs typeface="Arial" pitchFamily="34" charset="0"/>
              </a:rPr>
              <a:t>Streamlines the process of accessing healthcare services via booking, prescriptions, and health record management.</a:t>
            </a:r>
          </a:p>
          <a:p>
            <a:pPr marL="285750" marR="0" lvl="0" indent="-285750" algn="just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GB" altLang="en-US" sz="1600" b="1" i="0" u="none" strike="noStrike" cap="none" normalizeH="0" baseline="0" dirty="0">
                <a:ln>
                  <a:noFill/>
                </a:ln>
                <a:effectLst/>
                <a:latin typeface="Arial" pitchFamily="34" charset="0"/>
                <a:cs typeface="Arial" pitchFamily="34" charset="0"/>
              </a:rPr>
              <a:t>Empowers the patients by making them self-managed and participatory in the health decisions (Alomar et al., 2024).</a:t>
            </a:r>
          </a:p>
          <a:p>
            <a:pPr marL="285750" marR="0" lvl="0" indent="-285750" algn="just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GB" altLang="en-US" sz="1600" b="1" i="0" u="none" strike="noStrike" cap="none" normalizeH="0" baseline="0" dirty="0">
                <a:ln>
                  <a:noFill/>
                </a:ln>
                <a:effectLst/>
                <a:latin typeface="Arial" pitchFamily="34" charset="0"/>
                <a:cs typeface="Arial" pitchFamily="34" charset="0"/>
              </a:rPr>
              <a:t>Favours openness and less reliance on administration of general practise.</a:t>
            </a:r>
          </a:p>
          <a:p>
            <a:pPr marL="285750" marR="0" lvl="0" indent="-285750" algn="just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GB" altLang="en-US" sz="1600" b="1" i="0" u="none" strike="noStrike" cap="none" normalizeH="0" baseline="0" dirty="0">
                <a:ln>
                  <a:noFill/>
                </a:ln>
                <a:effectLst/>
                <a:latin typeface="Arial" pitchFamily="34" charset="0"/>
                <a:cs typeface="Arial" pitchFamily="34" charset="0"/>
              </a:rPr>
              <a:t>Convenience and better continuity of care result in increased patient satisfaction (Reidy et al., 2025).</a:t>
            </a:r>
          </a:p>
          <a:p>
            <a:pPr marL="285750" marR="0" lvl="0" indent="-285750" algn="just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GB" altLang="en-US" sz="1600" b="1" i="0" u="none" strike="noStrike" cap="none" normalizeH="0" baseline="0" dirty="0">
                <a:ln>
                  <a:noFill/>
                </a:ln>
                <a:effectLst/>
                <a:latin typeface="Arial" pitchFamily="34" charset="0"/>
                <a:cs typeface="Arial" pitchFamily="34" charset="0"/>
              </a:rPr>
              <a:t>Practises a patient-centred approach which encourages involvement and accountability in health care management.</a:t>
            </a:r>
          </a:p>
          <a:p>
            <a:pPr marL="285750" indent="-285750" algn="just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600" b="1" dirty="0">
                <a:latin typeface="Arial" pitchFamily="34" charset="0"/>
                <a:cs typeface="Arial" pitchFamily="34" charset="0"/>
              </a:rPr>
              <a:t>Solihull NHS App improved efficiency but required costly training and system integration (SHP, 2023).</a:t>
            </a:r>
          </a:p>
          <a:p>
            <a:pPr marL="285750" marR="0" lvl="0" indent="-285750" algn="just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GB" altLang="en-US" b="0" i="0" u="none" strike="noStrike" cap="none" normalizeH="0" baseline="0" dirty="0">
              <a:ln>
                <a:noFill/>
              </a:ln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105" name="Rectangle 2104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677179" y="6053362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D1C21F4-1C8F-4ADB-AAD5-0F4435DF4BB5}"/>
              </a:ext>
            </a:extLst>
          </p:cNvPr>
          <p:cNvSpPr txBox="1"/>
          <p:nvPr/>
        </p:nvSpPr>
        <p:spPr>
          <a:xfrm>
            <a:off x="1477110" y="5205048"/>
            <a:ext cx="38967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Source: </a:t>
            </a:r>
            <a:r>
              <a:rPr lang="en-US" dirty="0" err="1"/>
              <a:t>Kuipers</a:t>
            </a:r>
            <a:r>
              <a:rPr lang="en-US" dirty="0"/>
              <a:t> et al., (2021)</a:t>
            </a:r>
          </a:p>
        </p:txBody>
      </p:sp>
    </p:spTree>
    <p:extLst>
      <p:ext uri="{BB962C8B-B14F-4D97-AF65-F5344CB8AC3E}">
        <p14:creationId xmlns:p14="http://schemas.microsoft.com/office/powerpoint/2010/main" val="12557761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4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E6439FB-954F-A8AE-152D-96980FDAF7EF}"/>
              </a:ext>
            </a:extLst>
          </p:cNvPr>
          <p:cNvSpPr txBox="1"/>
          <p:nvPr/>
        </p:nvSpPr>
        <p:spPr>
          <a:xfrm>
            <a:off x="645067" y="525986"/>
            <a:ext cx="4282983" cy="120036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300" kern="1200" dirty="0">
                <a:solidFill>
                  <a:schemeClr val="tx1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Patient/Service-User Dimension: Challenges</a:t>
            </a:r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8C863CA3-7219-316A-88EA-3FAEF5CA127B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429" y="2031105"/>
            <a:ext cx="5506059" cy="351194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Autofit/>
          </a:bodyPr>
          <a:lstStyle/>
          <a:p>
            <a:pPr marL="285750" marR="0" lvl="0" indent="-285750" algn="just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lang="en-GB" altLang="en-US" sz="1400" dirty="0">
                <a:latin typeface="Arial" pitchFamily="34" charset="0"/>
                <a:cs typeface="Arial" pitchFamily="34" charset="0"/>
              </a:rPr>
              <a:t>Elderly, low-income, and rural populations remain the demographics that are still out of the digital divide because of their limited access to technology and connectivity (Farre et al., 2023).</a:t>
            </a:r>
          </a:p>
          <a:p>
            <a:pPr marL="285750" marR="0" lvl="0" indent="-285750" algn="just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lang="en-GB" altLang="en-US" sz="1400" dirty="0">
                <a:latin typeface="Arial" pitchFamily="34" charset="0"/>
                <a:cs typeface="Arial" pitchFamily="34" charset="0"/>
              </a:rPr>
              <a:t>Cyclical privacy and data safety issues lower the confidence of the population and discourage the use of digital health systems (DHSC, 2025).</a:t>
            </a:r>
          </a:p>
          <a:p>
            <a:pPr marL="285750" marR="0" lvl="0" indent="-285750" algn="just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lang="en-GB" altLang="en-US" sz="1400" dirty="0">
                <a:latin typeface="Arial" pitchFamily="34" charset="0"/>
                <a:cs typeface="Arial" pitchFamily="34" charset="0"/>
              </a:rPr>
              <a:t>The problems with the technical side that occur frequently, like failure to log in or the app crashing, also have an adverse effect on patient trust and convenience.</a:t>
            </a:r>
          </a:p>
          <a:p>
            <a:pPr marL="285750" marR="0" lvl="0" indent="-285750" algn="just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lang="en-GB" altLang="en-US" sz="1400" dirty="0">
                <a:latin typeface="Arial" pitchFamily="34" charset="0"/>
                <a:cs typeface="Arial" pitchFamily="34" charset="0"/>
              </a:rPr>
              <a:t>The NHS App is most useful among the digitally literate, young, and urban population with stable access to the internet (Farre et al., 2023).</a:t>
            </a:r>
          </a:p>
          <a:p>
            <a:pPr marL="285750" marR="0" lvl="0" indent="-285750" algn="just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lang="en-GB" altLang="en-US" sz="1400" dirty="0">
                <a:latin typeface="Arial" pitchFamily="34" charset="0"/>
                <a:cs typeface="Arial" pitchFamily="34" charset="0"/>
              </a:rPr>
              <a:t>In the absence of inclusive digital policies, health technologies will only tend to increase the existing inequalities instead of reducing them effectively.</a:t>
            </a:r>
            <a:endParaRPr kumimoji="0" lang="en-GB" altLang="en-US" sz="1400" b="0" i="0" u="none" strike="noStrike" cap="none" normalizeH="0" baseline="0" dirty="0">
              <a:ln>
                <a:noFill/>
              </a:ln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2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3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5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E85519A-6818-4F91-8D7F-C83164859DAD}"/>
              </a:ext>
            </a:extLst>
          </p:cNvPr>
          <p:cNvSpPr txBox="1"/>
          <p:nvPr/>
        </p:nvSpPr>
        <p:spPr>
          <a:xfrm>
            <a:off x="7258931" y="5387926"/>
            <a:ext cx="38967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Source: Masons, (2022)</a:t>
            </a:r>
          </a:p>
        </p:txBody>
      </p:sp>
      <p:pic>
        <p:nvPicPr>
          <p:cNvPr id="2050" name="Picture 2" descr="Components of Service Quality">
            <a:extLst>
              <a:ext uri="{FF2B5EF4-FFF2-40B4-BE49-F238E27FC236}">
                <a16:creationId xmlns:a16="http://schemas.microsoft.com/office/drawing/2014/main" id="{8FAAC338-88B7-1F87-69A8-02D2EE54CA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0415" y="1053885"/>
            <a:ext cx="4952728" cy="37145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09382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9A724DBA-D2D9-471E-8ED7-2015DDD950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4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45BA961-5066-4AFD-7CC9-E614F33B5062}"/>
              </a:ext>
            </a:extLst>
          </p:cNvPr>
          <p:cNvSpPr txBox="1"/>
          <p:nvPr/>
        </p:nvSpPr>
        <p:spPr>
          <a:xfrm>
            <a:off x="7239017" y="525986"/>
            <a:ext cx="4282983" cy="120036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kern="1200" dirty="0">
                <a:solidFill>
                  <a:schemeClr val="tx1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Service Delivery Dimension: Benefits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546413" y="215203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0236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A73AB03-536A-2196-33FE-D4DF3165AA9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83214" y="618179"/>
            <a:ext cx="4558343" cy="4136695"/>
          </a:xfrm>
          <a:prstGeom prst="rect">
            <a:avLst/>
          </a:prstGeom>
        </p:spPr>
      </p:pic>
      <p:sp>
        <p:nvSpPr>
          <p:cNvPr id="40" name="Rectangle 39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277787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1C232248-8F6C-A8CD-4AA5-D5184DF77451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44331" y="2111012"/>
            <a:ext cx="5285023" cy="351194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Autofit/>
          </a:bodyPr>
          <a:lstStyle/>
          <a:p>
            <a:pPr marL="285750" marR="0" lvl="0" indent="-285750" algn="just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GB" altLang="en-US" sz="1600" b="0" i="0" u="none" strike="noStrike" cap="none" normalizeH="0" baseline="0" dirty="0">
                <a:ln>
                  <a:noFill/>
                </a:ln>
                <a:effectLst/>
                <a:latin typeface="Arial" pitchFamily="34" charset="0"/>
                <a:cs typeface="Arial" pitchFamily="34" charset="0"/>
              </a:rPr>
              <a:t>Allows access remotely and minimises the use of face-to-face and phone contact (Reidy et al., 2025).</a:t>
            </a:r>
          </a:p>
          <a:p>
            <a:pPr marL="285750" marR="0" lvl="0" indent="-285750" algn="just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GB" altLang="en-US" sz="1600" b="0" i="0" u="none" strike="noStrike" cap="none" normalizeH="0" baseline="0" dirty="0">
                <a:ln>
                  <a:noFill/>
                </a:ln>
                <a:effectLst/>
                <a:latin typeface="Arial" pitchFamily="34" charset="0"/>
                <a:cs typeface="Arial" pitchFamily="34" charset="0"/>
              </a:rPr>
              <a:t>Automates the booking and prescription management processes to streamline the processes.</a:t>
            </a:r>
          </a:p>
          <a:p>
            <a:pPr marL="285750" marR="0" lvl="0" indent="-285750" algn="just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GB" altLang="en-US" sz="1600" b="0" i="0" u="none" strike="noStrike" cap="none" normalizeH="0" baseline="0" dirty="0">
                <a:ln>
                  <a:noFill/>
                </a:ln>
                <a:effectLst/>
                <a:latin typeface="Arial" pitchFamily="34" charset="0"/>
                <a:cs typeface="Arial" pitchFamily="34" charset="0"/>
              </a:rPr>
              <a:t>Enhances the efficiency by enabling its use during the hours that exceed the usual clinic operating hours (Faulkner-</a:t>
            </a:r>
            <a:r>
              <a:rPr kumimoji="0" lang="en-GB" altLang="en-US" sz="1600" b="0" i="0" u="none" strike="noStrike" cap="none" normalizeH="0" baseline="0" dirty="0" err="1">
                <a:ln>
                  <a:noFill/>
                </a:ln>
                <a:effectLst/>
                <a:latin typeface="Arial" pitchFamily="34" charset="0"/>
                <a:cs typeface="Arial" pitchFamily="34" charset="0"/>
              </a:rPr>
              <a:t>Gurstein</a:t>
            </a:r>
            <a:r>
              <a:rPr kumimoji="0" lang="en-GB" altLang="en-US" sz="1600" b="0" i="0" u="none" strike="noStrike" cap="none" normalizeH="0" baseline="0" dirty="0">
                <a:ln>
                  <a:noFill/>
                </a:ln>
                <a:effectLst/>
                <a:latin typeface="Arial" pitchFamily="34" charset="0"/>
                <a:cs typeface="Arial" pitchFamily="34" charset="0"/>
              </a:rPr>
              <a:t> and Wyatt, 2023).</a:t>
            </a:r>
          </a:p>
          <a:p>
            <a:pPr marL="285750" marR="0" lvl="0" indent="-285750" algn="just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GB" altLang="en-US" sz="1600" b="0" i="0" u="none" strike="noStrike" cap="none" normalizeH="0" baseline="0" dirty="0">
                <a:ln>
                  <a:noFill/>
                </a:ln>
                <a:effectLst/>
                <a:latin typeface="Arial" pitchFamily="34" charset="0"/>
                <a:cs typeface="Arial" pitchFamily="34" charset="0"/>
              </a:rPr>
              <a:t>Improves communication among the health practitioners by sharing data with the right groups at the appropriate time.</a:t>
            </a:r>
          </a:p>
          <a:p>
            <a:pPr marL="285750" marR="0" lvl="0" indent="-285750" algn="just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GB" altLang="en-US" sz="1600" b="0" i="0" u="none" strike="noStrike" cap="none" normalizeH="0" baseline="0" dirty="0">
                <a:ln>
                  <a:noFill/>
                </a:ln>
                <a:effectLst/>
                <a:latin typeface="Arial" pitchFamily="34" charset="0"/>
                <a:cs typeface="Arial" pitchFamily="34" charset="0"/>
              </a:rPr>
              <a:t>Cuts down operational expenses and sustains a national digital-first healthcare delivery model.</a:t>
            </a:r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677179" y="6053362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7E2D11E-DDEA-4E82-B5B7-E05198D523AB}"/>
              </a:ext>
            </a:extLst>
          </p:cNvPr>
          <p:cNvSpPr txBox="1"/>
          <p:nvPr/>
        </p:nvSpPr>
        <p:spPr>
          <a:xfrm>
            <a:off x="1716260" y="5472334"/>
            <a:ext cx="37279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Source: Survey Monkey, (2024)</a:t>
            </a:r>
          </a:p>
        </p:txBody>
      </p:sp>
    </p:spTree>
    <p:extLst>
      <p:ext uri="{BB962C8B-B14F-4D97-AF65-F5344CB8AC3E}">
        <p14:creationId xmlns:p14="http://schemas.microsoft.com/office/powerpoint/2010/main" val="21656214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4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5EC31AE-2F18-3D91-065F-305924AD2EDC}"/>
              </a:ext>
            </a:extLst>
          </p:cNvPr>
          <p:cNvSpPr txBox="1"/>
          <p:nvPr/>
        </p:nvSpPr>
        <p:spPr>
          <a:xfrm>
            <a:off x="589560" y="856180"/>
            <a:ext cx="4560584" cy="11280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400" dirty="0"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Service Delivery Dimension: Challenges</a:t>
            </a:r>
          </a:p>
        </p:txBody>
      </p:sp>
      <p:grpSp>
        <p:nvGrpSpPr>
          <p:cNvPr id="38" name="Group 37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" y="1083484"/>
            <a:ext cx="355196" cy="673460"/>
            <a:chOff x="0" y="823811"/>
            <a:chExt cx="355196" cy="673460"/>
          </a:xfrm>
        </p:grpSpPr>
        <p:sp>
          <p:nvSpPr>
            <p:cNvPr id="39" name="Rectangle 38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" name="Rectangle 39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2" name="Rectangle 41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81BAD89B-E7FA-0F93-12F7-9C51ECC684DE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5199" y="2090569"/>
            <a:ext cx="4794948" cy="451518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 lnSpcReduction="10000"/>
          </a:bodyPr>
          <a:lstStyle/>
          <a:p>
            <a:pPr marL="285750" marR="0" lvl="0" indent="-285750" algn="just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GB" altLang="en-US" b="0" i="0" u="none" strike="noStrike" cap="none" normalizeH="0" baseline="0" dirty="0">
                <a:ln>
                  <a:noFill/>
                </a:ln>
                <a:effectLst/>
                <a:latin typeface="Arial" pitchFamily="34" charset="0"/>
                <a:cs typeface="Arial" pitchFamily="34" charset="0"/>
              </a:rPr>
              <a:t>The antiquity of NHS software is a barrier to cross-hospital and GP system interoperability and integration.</a:t>
            </a:r>
          </a:p>
          <a:p>
            <a:pPr marL="285750" marR="0" lvl="0" indent="-285750" algn="just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GB" altLang="en-US" b="0" i="0" u="none" strike="noStrike" cap="none" normalizeH="0" baseline="0" dirty="0">
                <a:ln>
                  <a:noFill/>
                </a:ln>
                <a:effectLst/>
                <a:latin typeface="Arial" pitchFamily="34" charset="0"/>
                <a:cs typeface="Arial" pitchFamily="34" charset="0"/>
              </a:rPr>
              <a:t>Patients will lack trust because the higher demand will overload the servers and decrease the confirmation speed (Priestley et al., 2022).</a:t>
            </a:r>
          </a:p>
          <a:p>
            <a:pPr marL="285750" marR="0" lvl="0" indent="-285750" algn="just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GB" altLang="en-US" b="0" i="0" u="none" strike="noStrike" cap="none" normalizeH="0" baseline="0" dirty="0">
                <a:ln>
                  <a:noFill/>
                </a:ln>
                <a:effectLst/>
                <a:latin typeface="Arial" pitchFamily="34" charset="0"/>
                <a:cs typeface="Arial" pitchFamily="34" charset="0"/>
              </a:rPr>
              <a:t>Lack of staff training interferes with successful adjustment to the new digital workflows (Faulkner-</a:t>
            </a:r>
            <a:r>
              <a:rPr kumimoji="0" lang="en-GB" altLang="en-US" b="0" i="0" u="none" strike="noStrike" cap="none" normalizeH="0" baseline="0" dirty="0" err="1">
                <a:ln>
                  <a:noFill/>
                </a:ln>
                <a:effectLst/>
                <a:latin typeface="Arial" pitchFamily="34" charset="0"/>
                <a:cs typeface="Arial" pitchFamily="34" charset="0"/>
              </a:rPr>
              <a:t>Gurstein</a:t>
            </a:r>
            <a:r>
              <a:rPr kumimoji="0" lang="en-GB" altLang="en-US" b="0" i="0" u="none" strike="noStrike" cap="none" normalizeH="0" baseline="0" dirty="0">
                <a:ln>
                  <a:noFill/>
                </a:ln>
                <a:effectLst/>
                <a:latin typeface="Arial" pitchFamily="34" charset="0"/>
                <a:cs typeface="Arial" pitchFamily="34" charset="0"/>
              </a:rPr>
              <a:t> and Wyatt, 2023).</a:t>
            </a:r>
          </a:p>
          <a:p>
            <a:pPr marL="285750" marR="0" lvl="0" indent="-285750" algn="just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GB" altLang="en-US" b="0" i="0" u="none" strike="noStrike" cap="none" normalizeH="0" baseline="0" dirty="0">
                <a:ln>
                  <a:noFill/>
                </a:ln>
                <a:effectLst/>
                <a:latin typeface="Arial" pitchFamily="34" charset="0"/>
                <a:cs typeface="Arial" pitchFamily="34" charset="0"/>
              </a:rPr>
              <a:t>There are also complex services that cannot be achieved through quality patient interactions without a face-to-face interaction.</a:t>
            </a:r>
          </a:p>
          <a:p>
            <a:pPr marL="285750" marR="0" lvl="0" indent="-285750" algn="just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GB" altLang="en-US" b="0" i="0" u="none" strike="noStrike" cap="none" normalizeH="0" baseline="0" dirty="0">
                <a:ln>
                  <a:noFill/>
                </a:ln>
                <a:effectLst/>
                <a:latin typeface="Arial" pitchFamily="34" charset="0"/>
                <a:cs typeface="Arial" pitchFamily="34" charset="0"/>
              </a:rPr>
              <a:t>Without infrastructure, support and inclusive policies, efficiency is not consistent.</a:t>
            </a:r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69" y="0"/>
            <a:ext cx="1494331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1" y="513857"/>
            <a:ext cx="6009367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101157E-A06B-4C46-803B-CDB40EE85826}"/>
              </a:ext>
            </a:extLst>
          </p:cNvPr>
          <p:cNvSpPr txBox="1"/>
          <p:nvPr/>
        </p:nvSpPr>
        <p:spPr>
          <a:xfrm>
            <a:off x="7132320" y="5387928"/>
            <a:ext cx="372793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Source: </a:t>
            </a:r>
            <a:r>
              <a:rPr lang="en-US"/>
              <a:t>Coventry University, (2025)</a:t>
            </a:r>
            <a:endParaRPr lang="en-US" dirty="0"/>
          </a:p>
        </p:txBody>
      </p:sp>
      <p:pic>
        <p:nvPicPr>
          <p:cNvPr id="1026" name="Picture 2" descr="Dimensions of service quality">
            <a:extLst>
              <a:ext uri="{FF2B5EF4-FFF2-40B4-BE49-F238E27FC236}">
                <a16:creationId xmlns:a16="http://schemas.microsoft.com/office/drawing/2014/main" id="{228DC455-18D4-4455-92F7-ADEB218FCD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2798" y="1322365"/>
            <a:ext cx="4966385" cy="33497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888775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80" name="Rectangle 6179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4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3B01107-99EE-AF32-5BAE-CA31A8B3B637}"/>
              </a:ext>
            </a:extLst>
          </p:cNvPr>
          <p:cNvSpPr txBox="1"/>
          <p:nvPr/>
        </p:nvSpPr>
        <p:spPr>
          <a:xfrm>
            <a:off x="589560" y="856180"/>
            <a:ext cx="4560584" cy="11280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dirty="0"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Workforce/</a:t>
            </a:r>
            <a:r>
              <a:rPr lang="en-US" sz="3200" dirty="0" err="1"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Organisational</a:t>
            </a:r>
            <a:r>
              <a:rPr lang="en-US" sz="3200" dirty="0"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 Dimension: Benefits</a:t>
            </a:r>
          </a:p>
        </p:txBody>
      </p:sp>
      <p:grpSp>
        <p:nvGrpSpPr>
          <p:cNvPr id="6182" name="Group 6181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" y="1083484"/>
            <a:ext cx="355196" cy="673460"/>
            <a:chOff x="0" y="823811"/>
            <a:chExt cx="355196" cy="673460"/>
          </a:xfrm>
        </p:grpSpPr>
        <p:sp>
          <p:nvSpPr>
            <p:cNvPr id="6183" name="Rectangle 6182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84" name="Rectangle 6183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186" name="Rectangle 6185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1A96327-4506-A287-509F-EA2C4D0B35C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72145" y="2118001"/>
            <a:ext cx="4878001" cy="465707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 fontScale="47500" lnSpcReduction="20000"/>
          </a:bodyPr>
          <a:lstStyle/>
          <a:p>
            <a:pPr marL="285750" marR="0" lvl="0" indent="-285750" algn="just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lang="en-GB" sz="3800" dirty="0">
                <a:latin typeface="Arial" pitchFamily="34" charset="0"/>
                <a:cs typeface="Arial" pitchFamily="34" charset="0"/>
              </a:rPr>
              <a:t>Automates the duties of administration to spend the time on direct clinical care (O’Connor et al., 2024).</a:t>
            </a:r>
            <a:endParaRPr lang="en-GB" altLang="en-US" sz="3800" dirty="0">
              <a:latin typeface="Arial" pitchFamily="34" charset="0"/>
              <a:cs typeface="Arial" pitchFamily="34" charset="0"/>
            </a:endParaRPr>
          </a:p>
          <a:p>
            <a:pPr marL="285750" marR="0" lvl="0" indent="-285750" algn="just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lang="en-GB" altLang="en-US" sz="3800" dirty="0">
                <a:latin typeface="Arial" pitchFamily="34" charset="0"/>
                <a:cs typeface="Arial" pitchFamily="34" charset="0"/>
              </a:rPr>
              <a:t>Increases the accuracy of recruitment using data-supported insights and better workforce planning decisions.</a:t>
            </a:r>
          </a:p>
          <a:p>
            <a:pPr marL="285750" marR="0" lvl="0" indent="-285750" algn="just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lang="en-GB" altLang="en-US" sz="3800" dirty="0">
                <a:latin typeface="Arial" pitchFamily="34" charset="0"/>
                <a:cs typeface="Arial" pitchFamily="34" charset="0"/>
              </a:rPr>
              <a:t>Eliminates talent shortages by forecasting the shortage of staff and facilitating the development of specific skills (</a:t>
            </a:r>
            <a:r>
              <a:rPr lang="en-GB" sz="3800" dirty="0" err="1">
                <a:latin typeface="Arial" pitchFamily="34" charset="0"/>
                <a:cs typeface="Arial" pitchFamily="34" charset="0"/>
              </a:rPr>
              <a:t>Yanamala</a:t>
            </a:r>
            <a:r>
              <a:rPr lang="en-GB" sz="3800" dirty="0">
                <a:latin typeface="Arial" pitchFamily="34" charset="0"/>
                <a:cs typeface="Arial" pitchFamily="34" charset="0"/>
              </a:rPr>
              <a:t>, 2024</a:t>
            </a:r>
            <a:r>
              <a:rPr lang="en-GB" altLang="en-US" sz="3800" dirty="0">
                <a:latin typeface="Arial" pitchFamily="34" charset="0"/>
                <a:cs typeface="Arial" pitchFamily="34" charset="0"/>
              </a:rPr>
              <a:t>).</a:t>
            </a:r>
          </a:p>
          <a:p>
            <a:pPr marL="285750" marR="0" lvl="0" indent="-285750" algn="just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lang="en-GB" altLang="en-US" sz="3800" dirty="0">
                <a:latin typeface="Arial" pitchFamily="34" charset="0"/>
                <a:cs typeface="Arial" pitchFamily="34" charset="0"/>
              </a:rPr>
              <a:t>Condenses employee training through effective, analytics, and dynamic learning platforms.</a:t>
            </a:r>
          </a:p>
          <a:p>
            <a:pPr marL="285750" marR="0" lvl="0" indent="-285750" algn="just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lang="en-GB" altLang="en-US" sz="3800" dirty="0">
                <a:latin typeface="Arial" pitchFamily="34" charset="0"/>
                <a:cs typeface="Arial" pitchFamily="34" charset="0"/>
              </a:rPr>
              <a:t>Offers comprehensive information on employee performance to direct organisational changes and responsibility.</a:t>
            </a:r>
          </a:p>
          <a:p>
            <a:pPr marL="285750" marR="0" lvl="0" indent="-285750" algn="just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lang="en-GB" altLang="en-US" sz="3800" dirty="0">
                <a:latin typeface="Arial" pitchFamily="34" charset="0"/>
                <a:cs typeface="Arial" pitchFamily="34" charset="0"/>
              </a:rPr>
              <a:t>Increases retention and productivity by using data-based engagement and optimising workforce solutions (</a:t>
            </a:r>
            <a:r>
              <a:rPr lang="en-GB" sz="3800" dirty="0" err="1">
                <a:latin typeface="Arial" pitchFamily="34" charset="0"/>
                <a:cs typeface="Arial" pitchFamily="34" charset="0"/>
              </a:rPr>
              <a:t>Yanamala</a:t>
            </a:r>
            <a:r>
              <a:rPr lang="en-GB" sz="3800" dirty="0">
                <a:latin typeface="Arial" pitchFamily="34" charset="0"/>
                <a:cs typeface="Arial" pitchFamily="34" charset="0"/>
              </a:rPr>
              <a:t>, 2024</a:t>
            </a:r>
            <a:r>
              <a:rPr lang="en-GB" altLang="en-US" sz="3800" dirty="0">
                <a:latin typeface="Arial" pitchFamily="34" charset="0"/>
                <a:cs typeface="Arial" pitchFamily="34" charset="0"/>
              </a:rPr>
              <a:t>).</a:t>
            </a:r>
          </a:p>
          <a:p>
            <a:pPr marL="285750" marR="0" lvl="0" indent="-285750" algn="just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lang="en-GB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188" name="Rectangle 6187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69" y="0"/>
            <a:ext cx="1494331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90" name="Rectangle 6189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1" y="513857"/>
            <a:ext cx="6009367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99FA2D7-A43A-4C14-9D40-89BE7713889E}"/>
              </a:ext>
            </a:extLst>
          </p:cNvPr>
          <p:cNvSpPr txBox="1"/>
          <p:nvPr/>
        </p:nvSpPr>
        <p:spPr>
          <a:xfrm>
            <a:off x="7132320" y="5387925"/>
            <a:ext cx="37279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Source: Jain, (2022)</a:t>
            </a:r>
          </a:p>
        </p:txBody>
      </p:sp>
      <p:pic>
        <p:nvPicPr>
          <p:cNvPr id="1026" name="Picture 2" descr="What is Workforce Analytics - Definition, Types &amp; Benefits!">
            <a:extLst>
              <a:ext uri="{FF2B5EF4-FFF2-40B4-BE49-F238E27FC236}">
                <a16:creationId xmlns:a16="http://schemas.microsoft.com/office/drawing/2014/main" id="{8E105901-3E58-5E07-D6B1-2959596BF25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9343" y="957312"/>
            <a:ext cx="4612304" cy="3763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53695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4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8059F10-C5AA-9403-B937-7960151FF2EA}"/>
              </a:ext>
            </a:extLst>
          </p:cNvPr>
          <p:cNvSpPr txBox="1"/>
          <p:nvPr/>
        </p:nvSpPr>
        <p:spPr>
          <a:xfrm>
            <a:off x="793661" y="386930"/>
            <a:ext cx="10066123" cy="129844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100" kern="1200" dirty="0">
                <a:solidFill>
                  <a:schemeClr val="tx1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Workforce/</a:t>
            </a:r>
            <a:r>
              <a:rPr lang="en-US" sz="4100" kern="1200" dirty="0" err="1">
                <a:solidFill>
                  <a:schemeClr val="tx1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Organisational</a:t>
            </a:r>
            <a:r>
              <a:rPr lang="en-US" sz="4100" kern="1200" dirty="0">
                <a:solidFill>
                  <a:schemeClr val="tx1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 Dimension: Challenges</a:t>
            </a: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9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2203083"/>
            <a:ext cx="11383363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30EC8E7A-8645-0322-7DA7-7A6D3389744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0371" y="2599509"/>
            <a:ext cx="5339608" cy="363945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Autofit/>
          </a:bodyPr>
          <a:lstStyle/>
          <a:p>
            <a:pPr marL="285750" marR="0" lvl="0" indent="-285750" algn="just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GB" altLang="en-US" b="0" i="0" u="none" strike="noStrike" cap="none" normalizeH="0" baseline="0" dirty="0">
                <a:ln>
                  <a:noFill/>
                </a:ln>
                <a:effectLst/>
                <a:latin typeface="Arial" pitchFamily="34" charset="0"/>
                <a:cs typeface="Arial" pitchFamily="34" charset="0"/>
              </a:rPr>
              <a:t>The problem of digital skills among older or non-technical employees restricts working with digital (Gavin et al., 2024).</a:t>
            </a:r>
          </a:p>
          <a:p>
            <a:pPr marL="285750" marR="0" lvl="0" indent="-285750" algn="just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GB" altLang="en-US" b="0" i="0" u="none" strike="noStrike" cap="none" normalizeH="0" baseline="0" dirty="0">
                <a:ln>
                  <a:noFill/>
                </a:ln>
                <a:effectLst/>
                <a:latin typeface="Arial" pitchFamily="34" charset="0"/>
                <a:cs typeface="Arial" pitchFamily="34" charset="0"/>
              </a:rPr>
              <a:t>Other professionals are resistant to change because they are afraid of losing their autonomy or depersonalised care of the patient.</a:t>
            </a:r>
          </a:p>
          <a:p>
            <a:pPr marL="285750" marR="0" lvl="0" indent="-285750" algn="just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GB" altLang="en-US" b="0" i="0" u="none" strike="noStrike" cap="none" normalizeH="0" baseline="0" dirty="0">
                <a:ln>
                  <a:noFill/>
                </a:ln>
                <a:effectLst/>
                <a:latin typeface="Arial" pitchFamily="34" charset="0"/>
                <a:cs typeface="Arial" pitchFamily="34" charset="0"/>
              </a:rPr>
              <a:t>Dealing with the queries at the app level imposes new workload burdens on clinical and administrative personnel.</a:t>
            </a:r>
          </a:p>
          <a:p>
            <a:pPr marL="285750" marR="0" lvl="0" indent="-285750" algn="just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GB" altLang="en-US" b="0" i="0" u="none" strike="noStrike" cap="none" normalizeH="0" baseline="0" dirty="0">
                <a:ln>
                  <a:noFill/>
                </a:ln>
                <a:effectLst/>
                <a:latin typeface="Arial" pitchFamily="34" charset="0"/>
                <a:cs typeface="Arial" pitchFamily="34" charset="0"/>
              </a:rPr>
              <a:t>The absence of organised training undermines the effectiveness of the staff in the use of emerging technologies.</a:t>
            </a:r>
          </a:p>
          <a:p>
            <a:pPr marL="285750" marR="0" lvl="0" indent="-285750" algn="just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GB" altLang="en-US" b="0" i="0" u="none" strike="noStrike" cap="none" normalizeH="0" baseline="0" dirty="0">
                <a:ln>
                  <a:noFill/>
                </a:ln>
                <a:effectLst/>
                <a:latin typeface="Arial" pitchFamily="34" charset="0"/>
                <a:cs typeface="Arial" pitchFamily="34" charset="0"/>
              </a:rPr>
              <a:t>The success of organisations is determined by the long-term investments in digital literacy and developing the workforce.</a:t>
            </a:r>
          </a:p>
        </p:txBody>
      </p:sp>
      <p:pic>
        <p:nvPicPr>
          <p:cNvPr id="4" name="Picture 2" descr="Workforce Dimensions">
            <a:extLst>
              <a:ext uri="{FF2B5EF4-FFF2-40B4-BE49-F238E27FC236}">
                <a16:creationId xmlns:a16="http://schemas.microsoft.com/office/drawing/2014/main" id="{842A2D6D-5524-52A7-9B1F-969A661925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64" b="298"/>
          <a:stretch>
            <a:fillRect/>
          </a:stretch>
        </p:blipFill>
        <p:spPr bwMode="auto">
          <a:xfrm>
            <a:off x="6570888" y="2484255"/>
            <a:ext cx="3831565" cy="3714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2" name="Rectangle 41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1" y="2313030"/>
            <a:ext cx="781700" cy="152383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F39DD04-E310-4A42-A19D-CA6C27E58A18}"/>
              </a:ext>
            </a:extLst>
          </p:cNvPr>
          <p:cNvSpPr txBox="1"/>
          <p:nvPr/>
        </p:nvSpPr>
        <p:spPr>
          <a:xfrm>
            <a:off x="7202657" y="6119447"/>
            <a:ext cx="37279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Source: Go-Vicinity, (2025)</a:t>
            </a:r>
          </a:p>
        </p:txBody>
      </p:sp>
    </p:spTree>
    <p:extLst>
      <p:ext uri="{BB962C8B-B14F-4D97-AF65-F5344CB8AC3E}">
        <p14:creationId xmlns:p14="http://schemas.microsoft.com/office/powerpoint/2010/main" val="2655344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4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38" name="Rectangle 37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" name="Rectangle 38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" name="Rectangle 39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2" name="Rectangle 41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2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58099ED-F2D7-D7CE-4D38-EDB70198B7CE}"/>
              </a:ext>
            </a:extLst>
          </p:cNvPr>
          <p:cNvSpPr txBox="1"/>
          <p:nvPr/>
        </p:nvSpPr>
        <p:spPr>
          <a:xfrm>
            <a:off x="1043631" y="809898"/>
            <a:ext cx="9942716" cy="15544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kern="1200" dirty="0">
                <a:solidFill>
                  <a:schemeClr val="tx1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Conclusion and Recommendations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85D52568-A2F7-D0B6-D9AF-6181885D30DA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5669" y="3017522"/>
            <a:ext cx="10818131" cy="312465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Autofit/>
          </a:bodyPr>
          <a:lstStyle/>
          <a:p>
            <a:pPr marL="285750" marR="0" lvl="0" indent="-285750" algn="just" fontAlgn="base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GB" altLang="en-US" b="0" i="0" u="none" strike="noStrike" cap="none" normalizeH="0" baseline="0" dirty="0">
                <a:ln>
                  <a:noFill/>
                </a:ln>
                <a:effectLst/>
                <a:latin typeface="Arial" pitchFamily="34" charset="0"/>
                <a:cs typeface="Arial" pitchFamily="34" charset="0"/>
              </a:rPr>
              <a:t>NHS App increased access, efficiency, and patient involvement but the benefits are still unequally distributed.</a:t>
            </a:r>
          </a:p>
          <a:p>
            <a:pPr marL="285750" marR="0" lvl="0" indent="-285750" algn="just" fontAlgn="base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GB" altLang="en-US" b="0" i="0" u="none" strike="noStrike" cap="none" normalizeH="0" baseline="0" dirty="0">
                <a:ln>
                  <a:noFill/>
                </a:ln>
                <a:effectLst/>
                <a:latin typeface="Arial" pitchFamily="34" charset="0"/>
                <a:cs typeface="Arial" pitchFamily="34" charset="0"/>
              </a:rPr>
              <a:t>The main obstacles that cannot be overlooked are exclusion, technical integration barriers, and barriers to workforce adaptability.</a:t>
            </a:r>
          </a:p>
          <a:p>
            <a:pPr marL="285750" marR="0" lvl="0" indent="-285750" algn="just" fontAlgn="base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GB" altLang="en-US" b="0" i="0" u="none" strike="noStrike" cap="none" normalizeH="0" baseline="0" dirty="0">
                <a:ln>
                  <a:noFill/>
                </a:ln>
                <a:effectLst/>
                <a:latin typeface="Arial" pitchFamily="34" charset="0"/>
                <a:cs typeface="Arial" pitchFamily="34" charset="0"/>
              </a:rPr>
              <a:t>Increase digital inclusion and literacy programmes so as to create a level playing field.</a:t>
            </a:r>
          </a:p>
          <a:p>
            <a:pPr marL="285750" marR="0" lvl="0" indent="-285750" algn="just" fontAlgn="base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GB" altLang="en-US" b="0" i="0" u="none" strike="noStrike" cap="none" normalizeH="0" baseline="0" dirty="0">
                <a:ln>
                  <a:noFill/>
                </a:ln>
                <a:effectLst/>
                <a:latin typeface="Arial" pitchFamily="34" charset="0"/>
                <a:cs typeface="Arial" pitchFamily="34" charset="0"/>
              </a:rPr>
              <a:t>Keep non-digital communications with vulnerable populations that do not have easy access to technology/connectivity.</a:t>
            </a:r>
          </a:p>
          <a:p>
            <a:pPr marL="285750" marR="0" lvl="0" indent="-285750" algn="just" fontAlgn="base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GB" altLang="en-US" b="0" i="0" u="none" strike="noStrike" cap="none" normalizeH="0" baseline="0" dirty="0">
                <a:ln>
                  <a:noFill/>
                </a:ln>
                <a:effectLst/>
                <a:latin typeface="Arial" pitchFamily="34" charset="0"/>
                <a:cs typeface="Arial" pitchFamily="34" charset="0"/>
              </a:rPr>
              <a:t>Invest in sustainable transformation through interoperability, training of the staff and ethical digital governance</a:t>
            </a:r>
            <a:r>
              <a:rPr kumimoji="0" lang="en-GB" altLang="en-US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</p:txBody>
      </p: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334684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38132C6-4EF3-F494-3150-FECD701BAE75}"/>
              </a:ext>
            </a:extLst>
          </p:cNvPr>
          <p:cNvSpPr txBox="1"/>
          <p:nvPr/>
        </p:nvSpPr>
        <p:spPr>
          <a:xfrm>
            <a:off x="808639" y="386930"/>
            <a:ext cx="9236700" cy="43602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000" b="1" kern="1200" dirty="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C8E8804C-B1C5-B3FD-CF62-43DB058D1516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3662" y="822955"/>
            <a:ext cx="10143668" cy="6145404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Autofit/>
          </a:bodyPr>
          <a:lstStyle/>
          <a:p>
            <a:pPr marL="171450" marR="0" lvl="0" indent="-171450" algn="just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Abel, G. et al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(2024)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Current experience and future potential of facilitating access to digital NHS primary care services in England: the Di-Facto mixed-methods study.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Health and Social Care Delivery Research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12(32), pp.1–197.</a:t>
            </a:r>
          </a:p>
          <a:p>
            <a:pPr marL="171450" marR="0" lvl="0" indent="-171450" algn="just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Alomar, D. et al. (2024)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 impact of patient access to electronic health records on health care engagement: systematic review.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Journal of Medical Internet Research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26, p.e56473.</a:t>
            </a:r>
          </a:p>
          <a:p>
            <a:pPr marL="171450" marR="0" lvl="0" indent="-171450" algn="just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Department of Health and Social Care (2025)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Managing healthcare as easy as online banking with revamped NHS App.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GOV.UK.</a:t>
            </a:r>
          </a:p>
          <a:p>
            <a:pPr marL="171450" marR="0" lvl="0" indent="-171450" algn="just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GOV.UK (2025)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NHS App overhaul will break down barriers to healthcare and reduce inequalities.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GOV.UK.</a:t>
            </a:r>
          </a:p>
          <a:p>
            <a:pPr marL="171450" marR="0" lvl="0" indent="-171450" algn="just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GB" altLang="en-US" sz="14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Solihull Healthcare Partnership (2023). Online services – NHS App and digital access. Available at: https://solihullhealthcarepartnership.nhs.uk/online-services/ [Accessed 21 October 2025].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marR="0" lvl="0" indent="-171450" algn="just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Farre, A. et al. (2023)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Exploring the use of digital technology to deliver healthcare services with explicit consideration of health inequalities in UK settings: A scoping review.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Digital Health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9, p.20552076231185442.</a:t>
            </a:r>
          </a:p>
          <a:p>
            <a:pPr marL="171450" marR="0" lvl="0" indent="-171450" algn="just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Faulkner-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Gurstein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R. &amp; Wyatt, D. (2023)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Platform NHS: reconfiguring a public service in the age of digital capitalism.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Science, Technology &amp; Human Values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48(4), pp.888–908.</a:t>
            </a:r>
          </a:p>
          <a:p>
            <a:pPr marL="171450" marR="0" lvl="0" indent="-171450" algn="just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Gavin, J.P. et al. (2024)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Healthcare professional and commissioners’ perspectives on digital tools for self-management of long-term conditions.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1400" b="0" i="1" u="none" strike="noStrike" cap="none" normalizeH="0" baseline="0" dirty="0" err="1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PLoS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One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19(8), p.e0307493.</a:t>
            </a:r>
          </a:p>
          <a:p>
            <a:pPr marL="171450" marR="0" lvl="0" indent="-171450" algn="just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NHS England (2024)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Digital technology: enabling health and wellbeing.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NHS England.</a:t>
            </a:r>
          </a:p>
          <a:p>
            <a:pPr marL="171450" marR="0" lvl="0" indent="-171450" algn="just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GB" altLang="en-US" sz="1400" b="0" i="0" u="none" strike="noStrike" cap="none" normalizeH="0" baseline="0" dirty="0" err="1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Yanamala</a:t>
            </a:r>
            <a:r>
              <a:rPr kumimoji="0" lang="en-GB" altLang="en-US" sz="14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K.K.R., 2024. Strategic implications of AI integration in workforce planning and talent forecasting. Journal of Advanced Computing Systems, 4(1), pp.1-9.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marR="0" lvl="0" indent="-171450" algn="just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O’Connor, S., Cave, L. and Philips, N. (2024)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Informing nursing policy: An exploration of digital health research by nurses in England.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Journal of Medical Informatics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185, pp.105381.</a:t>
            </a:r>
          </a:p>
          <a:p>
            <a:pPr marL="171450" marR="0" lvl="0" indent="-171450" algn="just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Priestley, M. et al. (2022)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Student perspectives on improving mental health support services at university.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Counselling and Psychotherapy Research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22(1).</a:t>
            </a:r>
          </a:p>
          <a:p>
            <a:pPr marL="171450" marR="0" lvl="0" indent="-171450" algn="just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Reidy, C. et al. (2025)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Qualitative evaluation of the implementation and national roll-out of the NHS App in England.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BMC Medicine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23(1).</a:t>
            </a:r>
          </a:p>
          <a:p>
            <a:pPr marL="171450" marR="0" lvl="0" indent="-171450" algn="just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800" b="0" i="0" u="none" strike="noStrike" cap="none" normalizeH="0" baseline="0" dirty="0">
              <a:ln>
                <a:noFill/>
              </a:ln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marR="0" lvl="0" indent="-171450" algn="just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800" b="0" i="0" u="none" strike="noStrike" cap="none" normalizeH="0" baseline="0" dirty="0">
              <a:ln>
                <a:noFill/>
              </a:ln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35155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B9E7E1C-77CD-EF02-A513-ABD9E3E6C70B}"/>
              </a:ext>
            </a:extLst>
          </p:cNvPr>
          <p:cNvSpPr txBox="1"/>
          <p:nvPr/>
        </p:nvSpPr>
        <p:spPr>
          <a:xfrm>
            <a:off x="1150883" y="867104"/>
            <a:ext cx="10042634" cy="47397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marR="0" lvl="0" indent="-171450" algn="just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Rodgers, M. et al. (2019)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Informing NHS policy in ‘digital-first primary care’: a rapid evidence synthesis.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Health Services and Delivery Research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pp.1–154.</a:t>
            </a:r>
          </a:p>
          <a:p>
            <a:pPr marL="171450" marR="0" lvl="0" indent="-171450" algn="just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eConsult. (2021). How to the NHS App to view your health information | eConsult blog. [online] Available at: https://econsult.net/blog/using-the-nhs-app-to-view-your-health-information.</a:t>
            </a:r>
          </a:p>
          <a:p>
            <a:pPr marL="171450" marR="0" lvl="0" indent="-171450" algn="just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Warwick House Medical Practice. (n.d.). Online Access - Patient Access and NHS App. [online] Available at: https://warwickhouse.org.uk/patient-access/.</a:t>
            </a:r>
          </a:p>
          <a:p>
            <a:pPr marL="171450" marR="0" lvl="0" indent="-171450" algn="just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Kuipers, S.J., Nieboer, A.P. and Cramm, J.M. (2021). Easier Said Than Done: Healthcare Professionals’ Barriers to the Provision of Patient-Centered Primary Care to Patients with Multimorbidity. International Journal of Environmental Research and Public Health, [online] 18(11), p.6057.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doi:https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://doi.org/10.3390/ijerph18116057.</a:t>
            </a:r>
          </a:p>
          <a:p>
            <a:pPr marL="171450" marR="0" lvl="0" indent="-171450" algn="just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Survey Monkey (2024). How to measure the dimensions of service quality. [online] SurveyMonkey. Available at: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https://www.surveymonkey.com/mp/how-to-measure-the-dimensions-of-service-quality/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171450" marR="0" lvl="0" indent="-171450" algn="just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Coventry University (2025). Dimensions of Service Quality. [online]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FutureLearn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https://www.futurelearn.com/info/courses/international-logistics-introduction-et/0/steps/204283.</a:t>
            </a:r>
          </a:p>
          <a:p>
            <a:pPr marL="171450" marR="0" lvl="0" indent="-171450" algn="just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Go Vicinity - Kent, Canterbury. (2025). Workforce Dimensions. [online] Available at: https://www.govicinity.com/graphic-design-case-studies/graphic-design-case-studies-workforce-dimensions.html [Accessed 28 Oct. 2025].</a:t>
            </a:r>
          </a:p>
        </p:txBody>
      </p:sp>
    </p:spTree>
    <p:extLst>
      <p:ext uri="{BB962C8B-B14F-4D97-AF65-F5344CB8AC3E}">
        <p14:creationId xmlns:p14="http://schemas.microsoft.com/office/powerpoint/2010/main" val="420305756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843</TotalTime>
  <Words>1726</Words>
  <Application>Microsoft Office PowerPoint</Application>
  <PresentationFormat>Widescreen</PresentationFormat>
  <Paragraphs>87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Aptos</vt:lpstr>
      <vt:lpstr>Aptos Display</vt:lpstr>
      <vt:lpstr>Arial</vt:lpstr>
      <vt:lpstr>Times New Roman</vt:lpstr>
      <vt:lpstr>Office Theme</vt:lpstr>
      <vt:lpstr>Shaibah Riaz 2314358 BSc (Hons) Health and Social Care  Digital Transformation in the Health and Care Professions Lecturer: Joanne Davies Module: BMHP6026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 critical analysis of NHS App as a digital innovation in NHS England: the effect on patient-service user access, service delivery, and workforce change within the past decade.</dc:title>
  <dc:creator>S;riaz</dc:creator>
  <cp:lastModifiedBy>S Rr</cp:lastModifiedBy>
  <cp:revision>29</cp:revision>
  <dcterms:created xsi:type="dcterms:W3CDTF">2025-10-18T15:06:50Z</dcterms:created>
  <dcterms:modified xsi:type="dcterms:W3CDTF">2025-11-08T13:53:19Z</dcterms:modified>
</cp:coreProperties>
</file>