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sldIdLst>
    <p:sldId id="256" r:id="rId2"/>
    <p:sldId id="257" r:id="rId3"/>
    <p:sldId id="258" r:id="rId4"/>
    <p:sldId id="259" r:id="rId5"/>
    <p:sldId id="260" r:id="rId6"/>
    <p:sldId id="261" r:id="rId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143000" y="1033272"/>
            <a:ext cx="6858000" cy="2478024"/>
          </a:xfrm>
        </p:spPr>
        <p:txBody>
          <a:bodyPr lIns="0" tIns="0" rIns="0" bIns="0" anchor="b">
            <a:noAutofit/>
          </a:bodyPr>
          <a:lstStyle>
            <a:lvl1pPr algn="ctr">
              <a:defRPr sz="3000" spc="563"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143000" y="3822192"/>
            <a:ext cx="6858000" cy="1435608"/>
          </a:xfrm>
        </p:spPr>
        <p:txBody>
          <a:bodyPr lIns="0" tIns="0" rIns="0" bIns="0">
            <a:normAutofit/>
          </a:bodyPr>
          <a:lstStyle>
            <a:lvl1pPr marL="0" indent="0" algn="ctr">
              <a:lnSpc>
                <a:spcPct val="150000"/>
              </a:lnSpc>
              <a:buNone/>
              <a:defRPr sz="1200" cap="all" spc="450"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Thursday, May 2, 2024</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567625593"/>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7"/>
            <a:ext cx="9144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0" name="Rectangle 9">
            <a:extLst>
              <a:ext uri="{FF2B5EF4-FFF2-40B4-BE49-F238E27FC236}">
                <a16:creationId xmlns:a16="http://schemas.microsoft.com/office/drawing/2014/main" id="{010D1F30-F118-4A1F-A48F-7E5706959F64}"/>
              </a:ext>
            </a:extLst>
          </p:cNvPr>
          <p:cNvSpPr/>
          <p:nvPr/>
        </p:nvSpPr>
        <p:spPr>
          <a:xfrm flipH="1">
            <a:off x="3028951" y="6401228"/>
            <a:ext cx="6115049"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028700" y="795528"/>
            <a:ext cx="768096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028700" y="2112264"/>
            <a:ext cx="768096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5932170" y="6409944"/>
            <a:ext cx="2777490" cy="448056"/>
          </a:xfrm>
          <a:prstGeom prst="rect">
            <a:avLst/>
          </a:prstGeom>
        </p:spPr>
        <p:txBody>
          <a:bodyPr vert="horz" lIns="91440" tIns="45720" rIns="91440" bIns="45720" rtlCol="0" anchor="ctr"/>
          <a:lstStyle>
            <a:lvl1pPr algn="r">
              <a:defRPr sz="600" cap="all" spc="225" baseline="0">
                <a:solidFill>
                  <a:srgbClr val="FFFFFF"/>
                </a:solidFill>
              </a:defRPr>
            </a:lvl1pPr>
          </a:lstStyle>
          <a:p>
            <a:fld id="{AE0C963C-C1DB-4AFD-9DDC-0691666BF49B}" type="datetime2">
              <a:rPr lang="en-US" smtClean="0"/>
              <a:pPr/>
              <a:t>Thursday, May 2, 2024</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85950" y="1968246"/>
            <a:ext cx="4114800" cy="342900"/>
          </a:xfrm>
          <a:prstGeom prst="rect">
            <a:avLst/>
          </a:prstGeom>
        </p:spPr>
        <p:txBody>
          <a:bodyPr vert="horz" lIns="91440" tIns="45720" rIns="91440" bIns="45720" rtlCol="0" anchor="ctr"/>
          <a:lstStyle>
            <a:lvl1pPr algn="l">
              <a:defRPr sz="6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8750808" y="6409944"/>
            <a:ext cx="329184" cy="448056"/>
          </a:xfrm>
          <a:prstGeom prst="rect">
            <a:avLst/>
          </a:prstGeom>
        </p:spPr>
        <p:txBody>
          <a:bodyPr vert="horz" lIns="91440" tIns="45720" rIns="91440" bIns="45720" rtlCol="0" anchor="ctr"/>
          <a:lstStyle>
            <a:lvl1pPr algn="r">
              <a:defRPr sz="600">
                <a:solidFill>
                  <a:srgbClr val="FFFFFF"/>
                </a:solidFill>
              </a:defRPr>
            </a:lvl1pPr>
          </a:lstStyle>
          <a:p>
            <a:fld id="{C01389E6-C847-4AD0-B56D-D205B2EAB1EE}" type="slidenum">
              <a:rPr lang="en-US" smtClean="0"/>
              <a:pPr/>
              <a:t>‹#›</a:t>
            </a:fld>
            <a:endParaRPr lang="en-US" sz="600" dirty="0"/>
          </a:p>
        </p:txBody>
      </p:sp>
    </p:spTree>
    <p:extLst>
      <p:ext uri="{BB962C8B-B14F-4D97-AF65-F5344CB8AC3E}">
        <p14:creationId xmlns:p14="http://schemas.microsoft.com/office/powerpoint/2010/main" val="2014937215"/>
      </p:ext>
    </p:extLst>
  </p:cSld>
  <p:clrMap bg1="lt1" tx1="dk1" bg2="lt2" tx2="dk2" accent1="accent1" accent2="accent2" accent3="accent3" accent4="accent4" accent5="accent5" accent6="accent6" hlink="hlink" folHlink="folHlink"/>
  <p:sldLayoutIdLst>
    <p:sldLayoutId id="2147483696" r:id="rId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7" name="Picture 6">
            <a:extLst>
              <a:ext uri="{FF2B5EF4-FFF2-40B4-BE49-F238E27FC236}">
                <a16:creationId xmlns:a16="http://schemas.microsoft.com/office/drawing/2014/main" id="{EECFB504-B731-6C8D-9A75-9CE2FA298E19}"/>
              </a:ext>
            </a:extLst>
          </p:cNvPr>
          <p:cNvPicPr>
            <a:picLocks noChangeAspect="1"/>
          </p:cNvPicPr>
          <p:nvPr/>
        </p:nvPicPr>
        <p:blipFill rotWithShape="1">
          <a:blip r:embed="rId2">
            <a:extLst>
              <a:ext uri="{28A0092B-C50C-407E-A947-70E740481C1C}">
                <a14:useLocalDpi xmlns:a14="http://schemas.microsoft.com/office/drawing/2010/main" val="0"/>
              </a:ext>
            </a:extLst>
          </a:blip>
          <a:srcRect l="259"/>
          <a:stretch/>
        </p:blipFill>
        <p:spPr>
          <a:xfrm>
            <a:off x="4969" y="857258"/>
            <a:ext cx="9144000" cy="5156857"/>
          </a:xfrm>
          <a:prstGeom prst="rect">
            <a:avLst/>
          </a:prstGeom>
        </p:spPr>
      </p:pic>
      <p:sp>
        <p:nvSpPr>
          <p:cNvPr id="22" name="Rectangle 21">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063155" y="1920404"/>
            <a:ext cx="5156864" cy="3030558"/>
          </a:xfrm>
          <a:prstGeom prst="rect">
            <a:avLst/>
          </a:prstGeom>
          <a:gradFill>
            <a:gsLst>
              <a:gs pos="11000">
                <a:schemeClr val="accent2"/>
              </a:gs>
              <a:gs pos="100000">
                <a:schemeClr val="accent6">
                  <a:lumMod val="75000"/>
                  <a:alpha val="32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dirty="0"/>
          </a:p>
        </p:txBody>
      </p:sp>
      <p:sp>
        <p:nvSpPr>
          <p:cNvPr id="24" name="Rectangle 23">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9674" y="2851803"/>
            <a:ext cx="3266696" cy="3030557"/>
          </a:xfrm>
          <a:prstGeom prst="rect">
            <a:avLst/>
          </a:prstGeom>
          <a:gradFill>
            <a:gsLst>
              <a:gs pos="0">
                <a:schemeClr val="accent5">
                  <a:alpha val="65000"/>
                </a:schemeClr>
              </a:gs>
              <a:gs pos="100000">
                <a:schemeClr val="accent6">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6" name="Freeform: Shape 25">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560517" y="1758234"/>
            <a:ext cx="3606227"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dirty="0"/>
          </a:p>
        </p:txBody>
      </p:sp>
      <p:sp>
        <p:nvSpPr>
          <p:cNvPr id="2" name="Title 1">
            <a:extLst>
              <a:ext uri="{FF2B5EF4-FFF2-40B4-BE49-F238E27FC236}">
                <a16:creationId xmlns:a16="http://schemas.microsoft.com/office/drawing/2014/main" id="{68EFFB46-B130-BBDA-8458-CDC4DCAEDC82}"/>
              </a:ext>
            </a:extLst>
          </p:cNvPr>
          <p:cNvSpPr>
            <a:spLocks noGrp="1"/>
          </p:cNvSpPr>
          <p:nvPr>
            <p:ph type="ctrTitle"/>
          </p:nvPr>
        </p:nvSpPr>
        <p:spPr>
          <a:xfrm>
            <a:off x="250778" y="3070041"/>
            <a:ext cx="2434057" cy="2648552"/>
          </a:xfrm>
        </p:spPr>
        <p:txBody>
          <a:bodyPr anchor="t">
            <a:normAutofit/>
          </a:bodyPr>
          <a:lstStyle/>
          <a:p>
            <a:pPr algn="r"/>
            <a:r>
              <a:rPr lang="en-US" sz="2400" i="1" u="sng" baseline="-25000" dirty="0">
                <a:solidFill>
                  <a:schemeClr val="bg1"/>
                </a:solidFill>
              </a:rPr>
              <a:t>before the course what I knew and what I learned from the course</a:t>
            </a:r>
          </a:p>
        </p:txBody>
      </p:sp>
      <p:sp>
        <p:nvSpPr>
          <p:cNvPr id="3" name="Subtitle 2">
            <a:extLst>
              <a:ext uri="{FF2B5EF4-FFF2-40B4-BE49-F238E27FC236}">
                <a16:creationId xmlns:a16="http://schemas.microsoft.com/office/drawing/2014/main" id="{2DA10D65-C186-91B8-6E61-4CEF8646B580}"/>
              </a:ext>
            </a:extLst>
          </p:cNvPr>
          <p:cNvSpPr>
            <a:spLocks noGrp="1"/>
          </p:cNvSpPr>
          <p:nvPr>
            <p:ph type="subTitle" idx="1"/>
          </p:nvPr>
        </p:nvSpPr>
        <p:spPr>
          <a:xfrm>
            <a:off x="481520" y="1251728"/>
            <a:ext cx="2203315" cy="1200169"/>
          </a:xfrm>
        </p:spPr>
        <p:txBody>
          <a:bodyPr anchor="b">
            <a:normAutofit/>
          </a:bodyPr>
          <a:lstStyle/>
          <a:p>
            <a:pPr algn="r"/>
            <a:r>
              <a:rPr lang="en-US" sz="900" dirty="0">
                <a:solidFill>
                  <a:schemeClr val="bg1"/>
                </a:solidFill>
              </a:rPr>
              <a:t>digital technology skills</a:t>
            </a:r>
          </a:p>
        </p:txBody>
      </p:sp>
    </p:spTree>
    <p:extLst>
      <p:ext uri="{BB962C8B-B14F-4D97-AF65-F5344CB8AC3E}">
        <p14:creationId xmlns:p14="http://schemas.microsoft.com/office/powerpoint/2010/main" val="14036107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DBC8414-BE7E-4B6C-A114-B2C3795C8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3" name="Rectangle 12">
            <a:extLst>
              <a:ext uri="{FF2B5EF4-FFF2-40B4-BE49-F238E27FC236}">
                <a16:creationId xmlns:a16="http://schemas.microsoft.com/office/drawing/2014/main" id="{0EC398C5-5C2E-4038-9DB3-DE2B5A9BE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056989" y="1914812"/>
            <a:ext cx="5143500" cy="3028376"/>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5" name="Rectangle 14">
            <a:extLst>
              <a:ext uri="{FF2B5EF4-FFF2-40B4-BE49-F238E27FC236}">
                <a16:creationId xmlns:a16="http://schemas.microsoft.com/office/drawing/2014/main" id="{A2F10B26-073B-4B10-8AAA-161242DD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865354" y="1722603"/>
            <a:ext cx="4759657" cy="3028951"/>
          </a:xfrm>
          <a:prstGeom prst="rect">
            <a:avLst/>
          </a:prstGeom>
          <a:gradFill>
            <a:gsLst>
              <a:gs pos="0">
                <a:schemeClr val="accent5">
                  <a:lumMod val="60000"/>
                  <a:lumOff val="40000"/>
                  <a:alpha val="0"/>
                </a:schemeClr>
              </a:gs>
              <a:gs pos="99000">
                <a:schemeClr val="accent2">
                  <a:alpha val="92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7" name="Rectangle 16">
            <a:extLst>
              <a:ext uri="{FF2B5EF4-FFF2-40B4-BE49-F238E27FC236}">
                <a16:creationId xmlns:a16="http://schemas.microsoft.com/office/drawing/2014/main" id="{610DBBC7-698F-4A54-B1CB-A99F9CC35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69681" y="3541481"/>
            <a:ext cx="1876805" cy="3041733"/>
          </a:xfrm>
          <a:prstGeom prst="rect">
            <a:avLst/>
          </a:prstGeom>
          <a:gradFill>
            <a:gsLst>
              <a:gs pos="2000">
                <a:schemeClr val="accent5">
                  <a:alpha val="28000"/>
                </a:schemeClr>
              </a:gs>
              <a:gs pos="100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9" name="Freeform: Shape 18">
            <a:extLst>
              <a:ext uri="{FF2B5EF4-FFF2-40B4-BE49-F238E27FC236}">
                <a16:creationId xmlns:a16="http://schemas.microsoft.com/office/drawing/2014/main" id="{DE6E822A-8BCF-432C-83E6-BBE821476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560517" y="1758234"/>
            <a:ext cx="3606227"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13000">
                <a:schemeClr val="accent4">
                  <a:lumMod val="20000"/>
                  <a:lumOff val="80000"/>
                  <a:alpha val="200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dirty="0"/>
          </a:p>
        </p:txBody>
      </p:sp>
      <p:sp>
        <p:nvSpPr>
          <p:cNvPr id="2" name="Title 1">
            <a:extLst>
              <a:ext uri="{FF2B5EF4-FFF2-40B4-BE49-F238E27FC236}">
                <a16:creationId xmlns:a16="http://schemas.microsoft.com/office/drawing/2014/main" id="{A1CD95F8-0C70-2393-816D-6123C2CE2635}"/>
              </a:ext>
            </a:extLst>
          </p:cNvPr>
          <p:cNvSpPr>
            <a:spLocks noGrp="1"/>
          </p:cNvSpPr>
          <p:nvPr>
            <p:ph type="ctrTitle"/>
          </p:nvPr>
        </p:nvSpPr>
        <p:spPr>
          <a:xfrm>
            <a:off x="355683" y="1368238"/>
            <a:ext cx="2427460" cy="2554640"/>
          </a:xfrm>
        </p:spPr>
        <p:txBody>
          <a:bodyPr>
            <a:normAutofit/>
          </a:bodyPr>
          <a:lstStyle/>
          <a:p>
            <a:pPr algn="r"/>
            <a:r>
              <a:rPr lang="en-GB" sz="2400" b="0" i="0" u="none" strike="noStrike">
                <a:solidFill>
                  <a:schemeClr val="bg1"/>
                </a:solidFill>
                <a:effectLst/>
                <a:highlight>
                  <a:srgbClr val="1F1F1F"/>
                </a:highlight>
                <a:latin typeface="Google Sans"/>
              </a:rPr>
              <a:t>When was the 1st computer invented?</a:t>
            </a:r>
            <a:endParaRPr lang="en-US" sz="2400">
              <a:solidFill>
                <a:schemeClr val="bg1"/>
              </a:solidFill>
            </a:endParaRPr>
          </a:p>
        </p:txBody>
      </p:sp>
      <p:sp>
        <p:nvSpPr>
          <p:cNvPr id="3" name="Subtitle 2">
            <a:extLst>
              <a:ext uri="{FF2B5EF4-FFF2-40B4-BE49-F238E27FC236}">
                <a16:creationId xmlns:a16="http://schemas.microsoft.com/office/drawing/2014/main" id="{6C5E72AB-AFDE-39F2-6D09-705CE00F5FF3}"/>
              </a:ext>
            </a:extLst>
          </p:cNvPr>
          <p:cNvSpPr>
            <a:spLocks noGrp="1"/>
          </p:cNvSpPr>
          <p:nvPr>
            <p:ph type="subTitle" idx="1"/>
          </p:nvPr>
        </p:nvSpPr>
        <p:spPr>
          <a:xfrm>
            <a:off x="355683" y="4457700"/>
            <a:ext cx="2422952" cy="1154088"/>
          </a:xfrm>
        </p:spPr>
        <p:txBody>
          <a:bodyPr>
            <a:normAutofit/>
          </a:bodyPr>
          <a:lstStyle/>
          <a:p>
            <a:pPr algn="r">
              <a:lnSpc>
                <a:spcPct val="140000"/>
              </a:lnSpc>
            </a:pPr>
            <a:r>
              <a:rPr lang="en-US" sz="300" dirty="0">
                <a:solidFill>
                  <a:schemeClr val="bg2">
                    <a:lumMod val="10000"/>
                  </a:schemeClr>
                </a:solidFill>
              </a:rPr>
              <a:t>before the course I knew how to use a computer and its applications, I just didn't know what year the first computer came out When was the first computer invented?When was the first computer invented? The first computer, which resembled today's modern machines, was invented between 1833 and 1871 by Charles Babbage. He developed a device called the analytical engine, which he worked on for nearly 40 years. their course helped me to use the computer better and help me in my career from now on</a:t>
            </a:r>
          </a:p>
        </p:txBody>
      </p:sp>
      <p:pic>
        <p:nvPicPr>
          <p:cNvPr id="6" name="Picture 5">
            <a:extLst>
              <a:ext uri="{FF2B5EF4-FFF2-40B4-BE49-F238E27FC236}">
                <a16:creationId xmlns:a16="http://schemas.microsoft.com/office/drawing/2014/main" id="{08E3F225-4047-E30B-D668-21F685AD2C1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77714" y="1260813"/>
            <a:ext cx="5410604" cy="4342009"/>
          </a:xfrm>
          <a:prstGeom prst="rect">
            <a:avLst/>
          </a:prstGeom>
        </p:spPr>
      </p:pic>
    </p:spTree>
    <p:extLst>
      <p:ext uri="{BB962C8B-B14F-4D97-AF65-F5344CB8AC3E}">
        <p14:creationId xmlns:p14="http://schemas.microsoft.com/office/powerpoint/2010/main" val="39981845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0B33C195-EADE-4D82-BF5C-495538A3D718}"/>
              </a:ext>
            </a:extLst>
          </p:cNvPr>
          <p:cNvSpPr>
            <a:spLocks noGrp="1"/>
          </p:cNvSpPr>
          <p:nvPr>
            <p:ph type="subTitle" idx="1"/>
          </p:nvPr>
        </p:nvSpPr>
        <p:spPr>
          <a:xfrm>
            <a:off x="0" y="2403302"/>
            <a:ext cx="6858000" cy="1435608"/>
          </a:xfrm>
        </p:spPr>
        <p:txBody>
          <a:bodyPr/>
          <a:lstStyle/>
          <a:p>
            <a:r>
              <a:rPr lang="en-GB" b="0" i="0" dirty="0">
                <a:effectLst/>
                <a:latin typeface="UICTFontTextStyleBody"/>
              </a:rPr>
              <a:t>Before class. Know. gigabytes and megabytes It is a great benefit for our phone laptop computers and Tablet but we didn't know what benefits our phones laptops and computers have for our phones.</a:t>
            </a:r>
            <a:endParaRPr lang="en-GB" dirty="0">
              <a:effectLst/>
              <a:latin typeface=".AppleSystemUIFont"/>
            </a:endParaRPr>
          </a:p>
          <a:p>
            <a:endParaRPr lang="en-US" dirty="0"/>
          </a:p>
        </p:txBody>
      </p:sp>
      <p:sp>
        <p:nvSpPr>
          <p:cNvPr id="5" name="Title 4">
            <a:extLst>
              <a:ext uri="{FF2B5EF4-FFF2-40B4-BE49-F238E27FC236}">
                <a16:creationId xmlns:a16="http://schemas.microsoft.com/office/drawing/2014/main" id="{0912AF5E-1C00-FD3B-D9E9-20367AED0959}"/>
              </a:ext>
            </a:extLst>
          </p:cNvPr>
          <p:cNvSpPr>
            <a:spLocks noGrp="1"/>
          </p:cNvSpPr>
          <p:nvPr>
            <p:ph type="ctrTitle"/>
          </p:nvPr>
        </p:nvSpPr>
        <p:spPr>
          <a:xfrm>
            <a:off x="1772226" y="-882904"/>
            <a:ext cx="6292273" cy="2478024"/>
          </a:xfrm>
        </p:spPr>
        <p:txBody>
          <a:bodyPr/>
          <a:lstStyle/>
          <a:p>
            <a:r>
              <a:rPr lang="en-GB" dirty="0"/>
              <a:t>Megabyte and gigabytes</a:t>
            </a:r>
            <a:endParaRPr lang="en-US" dirty="0"/>
          </a:p>
        </p:txBody>
      </p:sp>
      <p:sp>
        <p:nvSpPr>
          <p:cNvPr id="9" name="TextBox 8">
            <a:extLst>
              <a:ext uri="{FF2B5EF4-FFF2-40B4-BE49-F238E27FC236}">
                <a16:creationId xmlns:a16="http://schemas.microsoft.com/office/drawing/2014/main" id="{7935552B-F029-8AA8-7470-C6154CE5563C}"/>
              </a:ext>
            </a:extLst>
          </p:cNvPr>
          <p:cNvSpPr txBox="1"/>
          <p:nvPr/>
        </p:nvSpPr>
        <p:spPr>
          <a:xfrm>
            <a:off x="0" y="3838910"/>
            <a:ext cx="5588000" cy="2031325"/>
          </a:xfrm>
          <a:prstGeom prst="rect">
            <a:avLst/>
          </a:prstGeom>
          <a:noFill/>
        </p:spPr>
        <p:txBody>
          <a:bodyPr wrap="square">
            <a:spAutoFit/>
          </a:bodyPr>
          <a:lstStyle/>
          <a:p>
            <a:r>
              <a:rPr lang="en-GB" dirty="0">
                <a:effectLst/>
                <a:latin typeface="var(--it-web-font-primary)"/>
              </a:rPr>
              <a:t>What is the difference between megabytes and megabits? Megabits are mostly used in the context of data transfer rates, e.g. upload and download speeds on the internet, which are measured in megabits per second (abbreviated Mbps), while megabytes are used as a measure of computer memory or file size (e.g. a file size of 8 MB means 8 megabytes).</a:t>
            </a:r>
            <a:endParaRPr lang="en-US" dirty="0"/>
          </a:p>
        </p:txBody>
      </p:sp>
      <p:pic>
        <p:nvPicPr>
          <p:cNvPr id="11" name="Picture 10">
            <a:extLst>
              <a:ext uri="{FF2B5EF4-FFF2-40B4-BE49-F238E27FC236}">
                <a16:creationId xmlns:a16="http://schemas.microsoft.com/office/drawing/2014/main" id="{B3E786A6-EA13-C892-E2BB-7FED8E6E96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88000" y="3930034"/>
            <a:ext cx="3555999" cy="2114058"/>
          </a:xfrm>
          <a:prstGeom prst="rect">
            <a:avLst/>
          </a:prstGeom>
        </p:spPr>
      </p:pic>
    </p:spTree>
    <p:extLst>
      <p:ext uri="{BB962C8B-B14F-4D97-AF65-F5344CB8AC3E}">
        <p14:creationId xmlns:p14="http://schemas.microsoft.com/office/powerpoint/2010/main" val="11729514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F5274-02F1-243A-B5DF-C60528A144A6}"/>
              </a:ext>
            </a:extLst>
          </p:cNvPr>
          <p:cNvSpPr>
            <a:spLocks noGrp="1"/>
          </p:cNvSpPr>
          <p:nvPr>
            <p:ph type="ctrTitle"/>
          </p:nvPr>
        </p:nvSpPr>
        <p:spPr>
          <a:xfrm>
            <a:off x="1143000" y="-837092"/>
            <a:ext cx="6858000" cy="2478024"/>
          </a:xfrm>
        </p:spPr>
        <p:txBody>
          <a:bodyPr/>
          <a:lstStyle/>
          <a:p>
            <a:r>
              <a:rPr lang="en-GB" b="1" i="0" u="none" strike="noStrike" dirty="0">
                <a:solidFill>
                  <a:srgbClr val="323232"/>
                </a:solidFill>
                <a:effectLst/>
                <a:latin typeface="Arial" panose="020B0604020202020204" pitchFamily="34" charset="0"/>
              </a:rPr>
              <a:t>operating system</a:t>
            </a:r>
            <a:br>
              <a:rPr lang="en-GB" b="1" i="0" u="none" strike="noStrike" dirty="0">
                <a:solidFill>
                  <a:srgbClr val="323232"/>
                </a:solidFill>
                <a:effectLst/>
                <a:latin typeface="Arial" panose="020B0604020202020204" pitchFamily="34" charset="0"/>
              </a:rPr>
            </a:br>
            <a:endParaRPr lang="en-US" dirty="0"/>
          </a:p>
        </p:txBody>
      </p:sp>
      <p:sp>
        <p:nvSpPr>
          <p:cNvPr id="3" name="Subtitle 2">
            <a:extLst>
              <a:ext uri="{FF2B5EF4-FFF2-40B4-BE49-F238E27FC236}">
                <a16:creationId xmlns:a16="http://schemas.microsoft.com/office/drawing/2014/main" id="{248F7749-01C7-6048-F25F-E227CDBEEF86}"/>
              </a:ext>
            </a:extLst>
          </p:cNvPr>
          <p:cNvSpPr>
            <a:spLocks noGrp="1"/>
          </p:cNvSpPr>
          <p:nvPr>
            <p:ph type="subTitle" idx="1"/>
          </p:nvPr>
        </p:nvSpPr>
        <p:spPr>
          <a:xfrm>
            <a:off x="0" y="4722738"/>
            <a:ext cx="6858000" cy="1435608"/>
          </a:xfrm>
        </p:spPr>
        <p:txBody>
          <a:bodyPr>
            <a:normAutofit fontScale="70000" lnSpcReduction="20000"/>
          </a:bodyPr>
          <a:lstStyle/>
          <a:p>
            <a:r>
              <a:rPr lang="en-GB" dirty="0">
                <a:effectLst/>
                <a:latin typeface="var(--it-web-font-primary)"/>
              </a:rPr>
              <a:t>What is an operating system? An operating system (OS) is the program that, after being loaded into the computer by a trunk program, manages all the other application programs on a computer. The application programs use the operating system by requesting services via a defined application program interface (API). In addition, users can interact directly with the operating system via a user interface, such as a command line interface (CLI) or a graphical user interface (GUI).</a:t>
            </a:r>
            <a:endParaRPr lang="en-US" dirty="0"/>
          </a:p>
        </p:txBody>
      </p:sp>
      <p:sp>
        <p:nvSpPr>
          <p:cNvPr id="5" name="TextBox 4">
            <a:extLst>
              <a:ext uri="{FF2B5EF4-FFF2-40B4-BE49-F238E27FC236}">
                <a16:creationId xmlns:a16="http://schemas.microsoft.com/office/drawing/2014/main" id="{30E3AACF-BD19-C622-88FA-F8026822E732}"/>
              </a:ext>
            </a:extLst>
          </p:cNvPr>
          <p:cNvSpPr txBox="1"/>
          <p:nvPr/>
        </p:nvSpPr>
        <p:spPr>
          <a:xfrm>
            <a:off x="0" y="2505670"/>
            <a:ext cx="4595090" cy="923330"/>
          </a:xfrm>
          <a:prstGeom prst="rect">
            <a:avLst/>
          </a:prstGeom>
          <a:noFill/>
        </p:spPr>
        <p:txBody>
          <a:bodyPr wrap="square">
            <a:spAutoFit/>
          </a:bodyPr>
          <a:lstStyle/>
          <a:p>
            <a:r>
              <a:rPr lang="en-US" dirty="0"/>
              <a:t>before the course I didn't know anything about operating system But this course helped me to learn more both now and in the future</a:t>
            </a:r>
          </a:p>
        </p:txBody>
      </p:sp>
      <p:pic>
        <p:nvPicPr>
          <p:cNvPr id="8" name="Picture 7">
            <a:extLst>
              <a:ext uri="{FF2B5EF4-FFF2-40B4-BE49-F238E27FC236}">
                <a16:creationId xmlns:a16="http://schemas.microsoft.com/office/drawing/2014/main" id="{3F945B55-C16D-449E-BBC1-AE115D0933A6}"/>
              </a:ext>
            </a:extLst>
          </p:cNvPr>
          <p:cNvPicPr>
            <a:picLocks noChangeAspect="1"/>
          </p:cNvPicPr>
          <p:nvPr/>
        </p:nvPicPr>
        <p:blipFill>
          <a:blip r:embed="rId2"/>
          <a:stretch>
            <a:fillRect/>
          </a:stretch>
        </p:blipFill>
        <p:spPr>
          <a:xfrm>
            <a:off x="5029488" y="2138236"/>
            <a:ext cx="3657023" cy="2290688"/>
          </a:xfrm>
          <a:prstGeom prst="rect">
            <a:avLst/>
          </a:prstGeom>
        </p:spPr>
      </p:pic>
    </p:spTree>
    <p:extLst>
      <p:ext uri="{BB962C8B-B14F-4D97-AF65-F5344CB8AC3E}">
        <p14:creationId xmlns:p14="http://schemas.microsoft.com/office/powerpoint/2010/main" val="14808356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77CC8-3B87-49A3-ABBF-1A9ADCEBB96F}"/>
              </a:ext>
            </a:extLst>
          </p:cNvPr>
          <p:cNvSpPr>
            <a:spLocks noGrp="1"/>
          </p:cNvSpPr>
          <p:nvPr>
            <p:ph type="ctrTitle"/>
          </p:nvPr>
        </p:nvSpPr>
        <p:spPr>
          <a:xfrm>
            <a:off x="681182" y="-952546"/>
            <a:ext cx="6858000" cy="2478024"/>
          </a:xfrm>
        </p:spPr>
        <p:txBody>
          <a:bodyPr/>
          <a:lstStyle/>
          <a:p>
            <a:r>
              <a:rPr lang="en-GB" dirty="0"/>
              <a:t>Cloud computing </a:t>
            </a:r>
            <a:endParaRPr lang="en-US" dirty="0"/>
          </a:p>
        </p:txBody>
      </p:sp>
      <p:sp>
        <p:nvSpPr>
          <p:cNvPr id="3" name="Subtitle 2">
            <a:extLst>
              <a:ext uri="{FF2B5EF4-FFF2-40B4-BE49-F238E27FC236}">
                <a16:creationId xmlns:a16="http://schemas.microsoft.com/office/drawing/2014/main" id="{F44D3C02-EFA9-F1DF-EBD5-4E05A85958A8}"/>
              </a:ext>
            </a:extLst>
          </p:cNvPr>
          <p:cNvSpPr>
            <a:spLocks noGrp="1"/>
          </p:cNvSpPr>
          <p:nvPr>
            <p:ph type="subTitle" idx="1"/>
          </p:nvPr>
        </p:nvSpPr>
        <p:spPr>
          <a:xfrm>
            <a:off x="0" y="4699647"/>
            <a:ext cx="6858000" cy="1435608"/>
          </a:xfrm>
        </p:spPr>
        <p:txBody>
          <a:bodyPr/>
          <a:lstStyle/>
          <a:p>
            <a:r>
              <a:rPr lang="en-GB" dirty="0">
                <a:effectLst/>
                <a:latin typeface="var(--it-web-font-primary)"/>
              </a:rPr>
              <a:t>Cloud computing is the on-demand availability of computer system resources, in particular data storage (cloud storage) and computing power, without direct active ...</a:t>
            </a:r>
            <a:endParaRPr lang="en-US" dirty="0"/>
          </a:p>
        </p:txBody>
      </p:sp>
      <p:sp>
        <p:nvSpPr>
          <p:cNvPr id="5" name="TextBox 4">
            <a:extLst>
              <a:ext uri="{FF2B5EF4-FFF2-40B4-BE49-F238E27FC236}">
                <a16:creationId xmlns:a16="http://schemas.microsoft.com/office/drawing/2014/main" id="{467475D5-0AE7-7C95-C502-58912E9C243A}"/>
              </a:ext>
            </a:extLst>
          </p:cNvPr>
          <p:cNvSpPr txBox="1"/>
          <p:nvPr/>
        </p:nvSpPr>
        <p:spPr>
          <a:xfrm>
            <a:off x="923637" y="2650897"/>
            <a:ext cx="4572000" cy="923330"/>
          </a:xfrm>
          <a:prstGeom prst="rect">
            <a:avLst/>
          </a:prstGeom>
          <a:noFill/>
        </p:spPr>
        <p:txBody>
          <a:bodyPr wrap="square">
            <a:spAutoFit/>
          </a:bodyPr>
          <a:lstStyle/>
          <a:p>
            <a:r>
              <a:rPr lang="en-US" dirty="0"/>
              <a:t>before the course I didn't know anything about cloud </a:t>
            </a:r>
            <a:r>
              <a:rPr lang="en-US" dirty="0" err="1"/>
              <a:t>compuing</a:t>
            </a:r>
            <a:r>
              <a:rPr lang="en-US" dirty="0"/>
              <a:t>  But this course helped me to learn more both now and in the future</a:t>
            </a:r>
          </a:p>
        </p:txBody>
      </p:sp>
      <p:pic>
        <p:nvPicPr>
          <p:cNvPr id="8" name="Picture 7">
            <a:extLst>
              <a:ext uri="{FF2B5EF4-FFF2-40B4-BE49-F238E27FC236}">
                <a16:creationId xmlns:a16="http://schemas.microsoft.com/office/drawing/2014/main" id="{993A8060-90C1-20C5-BBA7-8F0CE257C13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95637" y="1689018"/>
            <a:ext cx="2932545" cy="2847087"/>
          </a:xfrm>
          <a:prstGeom prst="rect">
            <a:avLst/>
          </a:prstGeom>
        </p:spPr>
      </p:pic>
    </p:spTree>
    <p:extLst>
      <p:ext uri="{BB962C8B-B14F-4D97-AF65-F5344CB8AC3E}">
        <p14:creationId xmlns:p14="http://schemas.microsoft.com/office/powerpoint/2010/main" val="38959873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D7360-112F-9F65-6001-1300B28BAEF5}"/>
              </a:ext>
            </a:extLst>
          </p:cNvPr>
          <p:cNvSpPr>
            <a:spLocks noGrp="1"/>
          </p:cNvSpPr>
          <p:nvPr>
            <p:ph type="ctrTitle"/>
          </p:nvPr>
        </p:nvSpPr>
        <p:spPr>
          <a:xfrm>
            <a:off x="1143000" y="-767818"/>
            <a:ext cx="6858000" cy="2478024"/>
          </a:xfrm>
        </p:spPr>
        <p:txBody>
          <a:bodyPr/>
          <a:lstStyle/>
          <a:p>
            <a:r>
              <a:rPr lang="en-GB" dirty="0"/>
              <a:t>Reference</a:t>
            </a:r>
            <a:endParaRPr lang="en-US" dirty="0"/>
          </a:p>
        </p:txBody>
      </p:sp>
      <p:sp>
        <p:nvSpPr>
          <p:cNvPr id="5" name="TextBox 4">
            <a:extLst>
              <a:ext uri="{FF2B5EF4-FFF2-40B4-BE49-F238E27FC236}">
                <a16:creationId xmlns:a16="http://schemas.microsoft.com/office/drawing/2014/main" id="{B05A185E-A023-5613-A953-DDD23FC7CDA9}"/>
              </a:ext>
            </a:extLst>
          </p:cNvPr>
          <p:cNvSpPr txBox="1"/>
          <p:nvPr/>
        </p:nvSpPr>
        <p:spPr>
          <a:xfrm>
            <a:off x="2286000" y="2713289"/>
            <a:ext cx="4572000" cy="646331"/>
          </a:xfrm>
          <a:prstGeom prst="rect">
            <a:avLst/>
          </a:prstGeom>
          <a:noFill/>
        </p:spPr>
        <p:txBody>
          <a:bodyPr wrap="square">
            <a:spAutoFit/>
          </a:bodyPr>
          <a:lstStyle/>
          <a:p>
            <a:r>
              <a:rPr lang="en-GB" dirty="0"/>
              <a:t>1)</a:t>
            </a:r>
            <a:r>
              <a:rPr lang="en-US" dirty="0"/>
              <a:t>https://science.howstuffworks.com/innovation/inventions/who-invented-the-computer.htm</a:t>
            </a:r>
          </a:p>
        </p:txBody>
      </p:sp>
      <p:sp>
        <p:nvSpPr>
          <p:cNvPr id="7" name="TextBox 6">
            <a:extLst>
              <a:ext uri="{FF2B5EF4-FFF2-40B4-BE49-F238E27FC236}">
                <a16:creationId xmlns:a16="http://schemas.microsoft.com/office/drawing/2014/main" id="{36125506-59DB-3F92-5328-60A8E4CCD431}"/>
              </a:ext>
            </a:extLst>
          </p:cNvPr>
          <p:cNvSpPr txBox="1"/>
          <p:nvPr/>
        </p:nvSpPr>
        <p:spPr>
          <a:xfrm>
            <a:off x="2286000" y="3704826"/>
            <a:ext cx="4572000" cy="646331"/>
          </a:xfrm>
          <a:prstGeom prst="rect">
            <a:avLst/>
          </a:prstGeom>
          <a:noFill/>
        </p:spPr>
        <p:txBody>
          <a:bodyPr wrap="square">
            <a:spAutoFit/>
          </a:bodyPr>
          <a:lstStyle/>
          <a:p>
            <a:r>
              <a:rPr lang="en-GB" dirty="0"/>
              <a:t>2)</a:t>
            </a:r>
            <a:r>
              <a:rPr lang="en-US" dirty="0"/>
              <a:t>https://</a:t>
            </a:r>
            <a:r>
              <a:rPr lang="en-US" dirty="0" err="1"/>
              <a:t>www.quora.com</a:t>
            </a:r>
            <a:r>
              <a:rPr lang="en-US" dirty="0"/>
              <a:t>/What-is-the-difference-between-Mb-and-MB</a:t>
            </a:r>
          </a:p>
        </p:txBody>
      </p:sp>
      <p:sp>
        <p:nvSpPr>
          <p:cNvPr id="9" name="TextBox 8">
            <a:extLst>
              <a:ext uri="{FF2B5EF4-FFF2-40B4-BE49-F238E27FC236}">
                <a16:creationId xmlns:a16="http://schemas.microsoft.com/office/drawing/2014/main" id="{3114DE28-B23B-39FF-785D-DAB327757717}"/>
              </a:ext>
            </a:extLst>
          </p:cNvPr>
          <p:cNvSpPr txBox="1"/>
          <p:nvPr/>
        </p:nvSpPr>
        <p:spPr>
          <a:xfrm>
            <a:off x="2101273" y="4455066"/>
            <a:ext cx="4572000" cy="646331"/>
          </a:xfrm>
          <a:prstGeom prst="rect">
            <a:avLst/>
          </a:prstGeom>
          <a:noFill/>
        </p:spPr>
        <p:txBody>
          <a:bodyPr wrap="square">
            <a:spAutoFit/>
          </a:bodyPr>
          <a:lstStyle/>
          <a:p>
            <a:r>
              <a:rPr lang="en-GB" dirty="0"/>
              <a:t>3)</a:t>
            </a:r>
            <a:r>
              <a:rPr lang="en-US" dirty="0"/>
              <a:t>https://en.m.wikipedia.org/wiki/Operational_system</a:t>
            </a:r>
          </a:p>
        </p:txBody>
      </p:sp>
      <p:sp>
        <p:nvSpPr>
          <p:cNvPr id="11" name="TextBox 10">
            <a:extLst>
              <a:ext uri="{FF2B5EF4-FFF2-40B4-BE49-F238E27FC236}">
                <a16:creationId xmlns:a16="http://schemas.microsoft.com/office/drawing/2014/main" id="{D0EF0F6C-3831-B053-AD0D-992802AAF5B4}"/>
              </a:ext>
            </a:extLst>
          </p:cNvPr>
          <p:cNvSpPr txBox="1"/>
          <p:nvPr/>
        </p:nvSpPr>
        <p:spPr>
          <a:xfrm>
            <a:off x="2101273" y="5193867"/>
            <a:ext cx="4572000" cy="646331"/>
          </a:xfrm>
          <a:prstGeom prst="rect">
            <a:avLst/>
          </a:prstGeom>
          <a:noFill/>
        </p:spPr>
        <p:txBody>
          <a:bodyPr wrap="square">
            <a:spAutoFit/>
          </a:bodyPr>
          <a:lstStyle/>
          <a:p>
            <a:r>
              <a:rPr lang="en-GB" dirty="0"/>
              <a:t>4)</a:t>
            </a:r>
            <a:r>
              <a:rPr lang="en-US" dirty="0"/>
              <a:t>https://en.m.wikipedia.org/wiki/Cloud_computing</a:t>
            </a:r>
          </a:p>
        </p:txBody>
      </p:sp>
    </p:spTree>
    <p:extLst>
      <p:ext uri="{BB962C8B-B14F-4D97-AF65-F5344CB8AC3E}">
        <p14:creationId xmlns:p14="http://schemas.microsoft.com/office/powerpoint/2010/main" val="751538160"/>
      </p:ext>
    </p:extLst>
  </p:cSld>
  <p:clrMapOvr>
    <a:masterClrMapping/>
  </p:clrMapOvr>
</p:sld>
</file>

<file path=ppt/theme/theme1.xml><?xml version="1.0" encoding="utf-8"?>
<a:theme xmlns:a="http://schemas.openxmlformats.org/drawingml/2006/main" name="GradientRiseVTI">
  <a:themeElements>
    <a:clrScheme name="AnalogousFromDarkSeedLeftStep">
      <a:dk1>
        <a:srgbClr val="000000"/>
      </a:dk1>
      <a:lt1>
        <a:srgbClr val="FFFFFF"/>
      </a:lt1>
      <a:dk2>
        <a:srgbClr val="1C2031"/>
      </a:dk2>
      <a:lt2>
        <a:srgbClr val="F0F3F1"/>
      </a:lt2>
      <a:accent1>
        <a:srgbClr val="D040B9"/>
      </a:accent1>
      <a:accent2>
        <a:srgbClr val="9A2EBE"/>
      </a:accent2>
      <a:accent3>
        <a:srgbClr val="6F40D0"/>
      </a:accent3>
      <a:accent4>
        <a:srgbClr val="3440C0"/>
      </a:accent4>
      <a:accent5>
        <a:srgbClr val="4088D0"/>
      </a:accent5>
      <a:accent6>
        <a:srgbClr val="2EB3BE"/>
      </a:accent6>
      <a:hlink>
        <a:srgbClr val="3F6ABF"/>
      </a:hlink>
      <a:folHlink>
        <a:srgbClr val="7F7F7F"/>
      </a:folHlink>
    </a:clrScheme>
    <a:fontScheme name="Avenir">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GradientRiseVTI</vt:lpstr>
      <vt:lpstr>before the course what I knew and what I learned from the course</vt:lpstr>
      <vt:lpstr>When was the 1st computer invented?</vt:lpstr>
      <vt:lpstr>Megabyte and gigabytes</vt:lpstr>
      <vt:lpstr>operating system </vt:lpstr>
      <vt:lpstr>Cloud computing </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before the course what I knew and what I learned from the course</dc:title>
  <dc:creator>Cosmina-Alexandra</dc:creator>
  <cp:lastModifiedBy>Samuel-David Anghel (2309987)</cp:lastModifiedBy>
  <cp:revision>3</cp:revision>
  <dcterms:created xsi:type="dcterms:W3CDTF">2024-05-02T11:20:07Z</dcterms:created>
  <dcterms:modified xsi:type="dcterms:W3CDTF">2024-05-02T12:21:03Z</dcterms:modified>
</cp:coreProperties>
</file>