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sldIdLst>
    <p:sldId id="719" r:id="rId7"/>
    <p:sldId id="301" r:id="rId8"/>
    <p:sldId id="302" r:id="rId9"/>
    <p:sldId id="458" r:id="rId10"/>
    <p:sldId id="786" r:id="rId11"/>
    <p:sldId id="788" r:id="rId12"/>
    <p:sldId id="760" r:id="rId13"/>
    <p:sldId id="761" r:id="rId14"/>
    <p:sldId id="762" r:id="rId15"/>
    <p:sldId id="764" r:id="rId16"/>
    <p:sldId id="765" r:id="rId17"/>
    <p:sldId id="787" r:id="rId18"/>
    <p:sldId id="774" r:id="rId19"/>
    <p:sldId id="783" r:id="rId20"/>
    <p:sldId id="771" r:id="rId21"/>
    <p:sldId id="791" r:id="rId22"/>
    <p:sldId id="776" r:id="rId23"/>
    <p:sldId id="777" r:id="rId24"/>
    <p:sldId id="773" r:id="rId25"/>
    <p:sldId id="778" r:id="rId26"/>
    <p:sldId id="779" r:id="rId27"/>
    <p:sldId id="780" r:id="rId28"/>
    <p:sldId id="798" r:id="rId29"/>
    <p:sldId id="724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9B0C67-D040-4541-9BB0-387806C013C2}" v="69" dt="2026-05-01T11:31:15.3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3295" autoAdjust="0"/>
  </p:normalViewPr>
  <p:slideViewPr>
    <p:cSldViewPr snapToGrid="0">
      <p:cViewPr varScale="1">
        <p:scale>
          <a:sx n="71" d="100"/>
          <a:sy n="71" d="100"/>
        </p:scale>
        <p:origin x="1195" y="3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">
      <pc:chgData name="Stalin Jacob Wilson Packia Dhas" userId="050d7d71-3621-4503-95e8-1c9a9d962492" providerId="ADAL" clId="{3FBC77E1-FE42-4F9E-B4B2-3759F3328945}" dt="2026-05-01T11:32:57.685" v="347" actId="6549"/>
      <pc:docMkLst>
        <pc:docMk/>
      </pc:docMkLst>
      <pc:sldChg chg="modSp mod">
        <pc:chgData name="Stalin Jacob Wilson Packia Dhas" userId="050d7d71-3621-4503-95e8-1c9a9d962492" providerId="ADAL" clId="{3FBC77E1-FE42-4F9E-B4B2-3759F3328945}" dt="2026-05-01T08:33:04.103" v="40" actId="6549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FBC77E1-FE42-4F9E-B4B2-3759F3328945}" dt="2026-05-01T08:33:04.103" v="40" actId="6549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5-01T08:32:51.026" v="38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3FBC77E1-FE42-4F9E-B4B2-3759F3328945}" dt="2026-05-01T08:32:51.026" v="38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5-01T11:25:34.475" v="280" actId="113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3FBC77E1-FE42-4F9E-B4B2-3759F3328945}" dt="2026-05-01T11:25:34.475" v="280" actId="113"/>
          <ac:spMkLst>
            <pc:docMk/>
            <pc:sldMk cId="1687854761" sldId="458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FBC77E1-FE42-4F9E-B4B2-3759F3328945}" dt="2026-05-01T08:32:32.944" v="11" actId="20577"/>
          <ac:spMkLst>
            <pc:docMk/>
            <pc:sldMk cId="1687854761" sldId="458"/>
            <ac:spMk id="4" creationId="{00000000-0000-0000-0000-000000000000}"/>
          </ac:spMkLst>
        </pc:spChg>
      </pc:sldChg>
      <pc:sldChg chg="del">
        <pc:chgData name="Stalin Jacob Wilson Packia Dhas" userId="050d7d71-3621-4503-95e8-1c9a9d962492" providerId="ADAL" clId="{3FBC77E1-FE42-4F9E-B4B2-3759F3328945}" dt="2026-05-01T11:31:56.862" v="340" actId="47"/>
        <pc:sldMkLst>
          <pc:docMk/>
          <pc:sldMk cId="3380877915" sldId="464"/>
        </pc:sldMkLst>
      </pc:sldChg>
      <pc:sldChg chg="addSp delSp modSp del mod">
        <pc:chgData name="Stalin Jacob Wilson Packia Dhas" userId="050d7d71-3621-4503-95e8-1c9a9d962492" providerId="ADAL" clId="{3FBC77E1-FE42-4F9E-B4B2-3759F3328945}" dt="2026-05-01T11:31:57.448" v="341" actId="47"/>
        <pc:sldMkLst>
          <pc:docMk/>
          <pc:sldMk cId="1768770404" sldId="465"/>
        </pc:sldMkLst>
        <pc:picChg chg="add mod">
          <ac:chgData name="Stalin Jacob Wilson Packia Dhas" userId="050d7d71-3621-4503-95e8-1c9a9d962492" providerId="ADAL" clId="{3FBC77E1-FE42-4F9E-B4B2-3759F3328945}" dt="2026-05-01T09:47:29.650" v="230" actId="14100"/>
          <ac:picMkLst>
            <pc:docMk/>
            <pc:sldMk cId="1768770404" sldId="465"/>
            <ac:picMk id="3" creationId="{EE94B078-0F3B-25FE-1C72-84CBF3AB637A}"/>
          </ac:picMkLst>
        </pc:picChg>
        <pc:picChg chg="del mod">
          <ac:chgData name="Stalin Jacob Wilson Packia Dhas" userId="050d7d71-3621-4503-95e8-1c9a9d962492" providerId="ADAL" clId="{3FBC77E1-FE42-4F9E-B4B2-3759F3328945}" dt="2026-05-01T09:47:24.519" v="228" actId="478"/>
          <ac:picMkLst>
            <pc:docMk/>
            <pc:sldMk cId="1768770404" sldId="465"/>
            <ac:picMk id="10" creationId="{578D32E0-49F7-51A6-AB91-2BD2BB1C5D71}"/>
          </ac:picMkLst>
        </pc:picChg>
      </pc:sldChg>
      <pc:sldChg chg="del">
        <pc:chgData name="Stalin Jacob Wilson Packia Dhas" userId="050d7d71-3621-4503-95e8-1c9a9d962492" providerId="ADAL" clId="{3FBC77E1-FE42-4F9E-B4B2-3759F3328945}" dt="2026-05-01T11:31:58.023" v="342" actId="47"/>
        <pc:sldMkLst>
          <pc:docMk/>
          <pc:sldMk cId="1193962095" sldId="477"/>
        </pc:sldMkLst>
      </pc:sldChg>
      <pc:sldChg chg="del">
        <pc:chgData name="Stalin Jacob Wilson Packia Dhas" userId="050d7d71-3621-4503-95e8-1c9a9d962492" providerId="ADAL" clId="{3FBC77E1-FE42-4F9E-B4B2-3759F3328945}" dt="2026-05-01T09:38:40.833" v="169" actId="47"/>
        <pc:sldMkLst>
          <pc:docMk/>
          <pc:sldMk cId="317245009" sldId="478"/>
        </pc:sldMkLst>
      </pc:sldChg>
      <pc:sldChg chg="del">
        <pc:chgData name="Stalin Jacob Wilson Packia Dhas" userId="050d7d71-3621-4503-95e8-1c9a9d962492" providerId="ADAL" clId="{3FBC77E1-FE42-4F9E-B4B2-3759F3328945}" dt="2026-05-01T09:38:41.285" v="170" actId="47"/>
        <pc:sldMkLst>
          <pc:docMk/>
          <pc:sldMk cId="1106494893" sldId="485"/>
        </pc:sldMkLst>
      </pc:sldChg>
      <pc:sldChg chg="del">
        <pc:chgData name="Stalin Jacob Wilson Packia Dhas" userId="050d7d71-3621-4503-95e8-1c9a9d962492" providerId="ADAL" clId="{3FBC77E1-FE42-4F9E-B4B2-3759F3328945}" dt="2026-05-01T09:38:41.719" v="171" actId="47"/>
        <pc:sldMkLst>
          <pc:docMk/>
          <pc:sldMk cId="629558712" sldId="487"/>
        </pc:sldMkLst>
      </pc:sldChg>
      <pc:sldChg chg="modSp mod">
        <pc:chgData name="Stalin Jacob Wilson Packia Dhas" userId="050d7d71-3621-4503-95e8-1c9a9d962492" providerId="ADAL" clId="{3FBC77E1-FE42-4F9E-B4B2-3759F3328945}" dt="2026-05-01T08:32:40.462" v="1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FBC77E1-FE42-4F9E-B4B2-3759F3328945}" dt="2026-05-01T08:32:40.462" v="1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5-01T09:43:10.373" v="208" actId="20577"/>
        <pc:sldMkLst>
          <pc:docMk/>
          <pc:sldMk cId="4014300247" sldId="765"/>
        </pc:sldMkLst>
        <pc:spChg chg="mod">
          <ac:chgData name="Stalin Jacob Wilson Packia Dhas" userId="050d7d71-3621-4503-95e8-1c9a9d962492" providerId="ADAL" clId="{3FBC77E1-FE42-4F9E-B4B2-3759F3328945}" dt="2026-05-01T09:43:10.373" v="208" actId="20577"/>
          <ac:spMkLst>
            <pc:docMk/>
            <pc:sldMk cId="4014300247" sldId="765"/>
            <ac:spMk id="6" creationId="{82A829B1-5DE2-D678-CFD9-B28F1DC94514}"/>
          </ac:spMkLst>
        </pc:spChg>
      </pc:sldChg>
      <pc:sldChg chg="delSp modSp del mod">
        <pc:chgData name="Stalin Jacob Wilson Packia Dhas" userId="050d7d71-3621-4503-95e8-1c9a9d962492" providerId="ADAL" clId="{3FBC77E1-FE42-4F9E-B4B2-3759F3328945}" dt="2026-05-01T09:27:01.703" v="127" actId="47"/>
        <pc:sldMkLst>
          <pc:docMk/>
          <pc:sldMk cId="1298807544" sldId="766"/>
        </pc:sldMkLst>
        <pc:picChg chg="del mod">
          <ac:chgData name="Stalin Jacob Wilson Packia Dhas" userId="050d7d71-3621-4503-95e8-1c9a9d962492" providerId="ADAL" clId="{3FBC77E1-FE42-4F9E-B4B2-3759F3328945}" dt="2026-05-01T09:26:32.463" v="116" actId="21"/>
          <ac:picMkLst>
            <pc:docMk/>
            <pc:sldMk cId="1298807544" sldId="766"/>
            <ac:picMk id="7" creationId="{1DB26001-AD17-3A87-1AD0-322EC1B69D96}"/>
          </ac:picMkLst>
        </pc:picChg>
        <pc:picChg chg="del">
          <ac:chgData name="Stalin Jacob Wilson Packia Dhas" userId="050d7d71-3621-4503-95e8-1c9a9d962492" providerId="ADAL" clId="{3FBC77E1-FE42-4F9E-B4B2-3759F3328945}" dt="2026-05-01T09:26:02.979" v="109" actId="21"/>
          <ac:picMkLst>
            <pc:docMk/>
            <pc:sldMk cId="1298807544" sldId="766"/>
            <ac:picMk id="2050" creationId="{225FB8BE-9130-0E0F-6D29-3DCED71FA368}"/>
          </ac:picMkLst>
        </pc:picChg>
        <pc:picChg chg="del">
          <ac:chgData name="Stalin Jacob Wilson Packia Dhas" userId="050d7d71-3621-4503-95e8-1c9a9d962492" providerId="ADAL" clId="{3FBC77E1-FE42-4F9E-B4B2-3759F3328945}" dt="2026-05-01T09:26:02.979" v="109" actId="21"/>
          <ac:picMkLst>
            <pc:docMk/>
            <pc:sldMk cId="1298807544" sldId="766"/>
            <ac:picMk id="2052" creationId="{59E23336-B803-74FD-09D1-160567979A42}"/>
          </ac:picMkLst>
        </pc:picChg>
      </pc:sldChg>
      <pc:sldChg chg="del">
        <pc:chgData name="Stalin Jacob Wilson Packia Dhas" userId="050d7d71-3621-4503-95e8-1c9a9d962492" providerId="ADAL" clId="{3FBC77E1-FE42-4F9E-B4B2-3759F3328945}" dt="2026-05-01T09:37:57.150" v="162" actId="47"/>
        <pc:sldMkLst>
          <pc:docMk/>
          <pc:sldMk cId="2982027220" sldId="767"/>
        </pc:sldMkLst>
      </pc:sldChg>
      <pc:sldChg chg="del">
        <pc:chgData name="Stalin Jacob Wilson Packia Dhas" userId="050d7d71-3621-4503-95e8-1c9a9d962492" providerId="ADAL" clId="{3FBC77E1-FE42-4F9E-B4B2-3759F3328945}" dt="2026-05-01T09:38:03.140" v="164" actId="47"/>
        <pc:sldMkLst>
          <pc:docMk/>
          <pc:sldMk cId="851424580" sldId="768"/>
        </pc:sldMkLst>
      </pc:sldChg>
      <pc:sldChg chg="del">
        <pc:chgData name="Stalin Jacob Wilson Packia Dhas" userId="050d7d71-3621-4503-95e8-1c9a9d962492" providerId="ADAL" clId="{3FBC77E1-FE42-4F9E-B4B2-3759F3328945}" dt="2026-05-01T09:38:05.918" v="166" actId="47"/>
        <pc:sldMkLst>
          <pc:docMk/>
          <pc:sldMk cId="3933849754" sldId="769"/>
        </pc:sldMkLst>
      </pc:sldChg>
      <pc:sldChg chg="del">
        <pc:chgData name="Stalin Jacob Wilson Packia Dhas" userId="050d7d71-3621-4503-95e8-1c9a9d962492" providerId="ADAL" clId="{3FBC77E1-FE42-4F9E-B4B2-3759F3328945}" dt="2026-05-01T09:38:04.580" v="165" actId="47"/>
        <pc:sldMkLst>
          <pc:docMk/>
          <pc:sldMk cId="4039957372" sldId="770"/>
        </pc:sldMkLst>
      </pc:sldChg>
      <pc:sldChg chg="modSp mod">
        <pc:chgData name="Stalin Jacob Wilson Packia Dhas" userId="050d7d71-3621-4503-95e8-1c9a9d962492" providerId="ADAL" clId="{3FBC77E1-FE42-4F9E-B4B2-3759F3328945}" dt="2026-05-01T11:29:17.164" v="298" actId="20577"/>
        <pc:sldMkLst>
          <pc:docMk/>
          <pc:sldMk cId="3105364026" sldId="771"/>
        </pc:sldMkLst>
        <pc:spChg chg="mod">
          <ac:chgData name="Stalin Jacob Wilson Packia Dhas" userId="050d7d71-3621-4503-95e8-1c9a9d962492" providerId="ADAL" clId="{3FBC77E1-FE42-4F9E-B4B2-3759F3328945}" dt="2026-05-01T11:29:17.164" v="298" actId="20577"/>
          <ac:spMkLst>
            <pc:docMk/>
            <pc:sldMk cId="3105364026" sldId="771"/>
            <ac:spMk id="6" creationId="{31C2CC01-2F1C-289F-E613-C7B3BEE231E5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05-01T11:32:57.685" v="347" actId="6549"/>
        <pc:sldMkLst>
          <pc:docMk/>
          <pc:sldMk cId="3191730816" sldId="773"/>
        </pc:sldMkLst>
      </pc:sldChg>
      <pc:sldChg chg="addSp modSp mod">
        <pc:chgData name="Stalin Jacob Wilson Packia Dhas" userId="050d7d71-3621-4503-95e8-1c9a9d962492" providerId="ADAL" clId="{3FBC77E1-FE42-4F9E-B4B2-3759F3328945}" dt="2026-05-01T09:27:00.173" v="126" actId="1076"/>
        <pc:sldMkLst>
          <pc:docMk/>
          <pc:sldMk cId="1879881571" sldId="774"/>
        </pc:sldMkLst>
        <pc:spChg chg="mod">
          <ac:chgData name="Stalin Jacob Wilson Packia Dhas" userId="050d7d71-3621-4503-95e8-1c9a9d962492" providerId="ADAL" clId="{3FBC77E1-FE42-4F9E-B4B2-3759F3328945}" dt="2026-05-01T09:26:28.926" v="115" actId="27636"/>
          <ac:spMkLst>
            <pc:docMk/>
            <pc:sldMk cId="1879881571" sldId="774"/>
            <ac:spMk id="6" creationId="{82A829B1-5DE2-D678-CFD9-B28F1DC94514}"/>
          </ac:spMkLst>
        </pc:spChg>
        <pc:picChg chg="add mod">
          <ac:chgData name="Stalin Jacob Wilson Packia Dhas" userId="050d7d71-3621-4503-95e8-1c9a9d962492" providerId="ADAL" clId="{3FBC77E1-FE42-4F9E-B4B2-3759F3328945}" dt="2026-05-01T09:27:00.173" v="126" actId="1076"/>
          <ac:picMkLst>
            <pc:docMk/>
            <pc:sldMk cId="1879881571" sldId="774"/>
            <ac:picMk id="7" creationId="{1DB26001-AD17-3A87-1AD0-322EC1B69D96}"/>
          </ac:picMkLst>
        </pc:picChg>
        <pc:picChg chg="add mod">
          <ac:chgData name="Stalin Jacob Wilson Packia Dhas" userId="050d7d71-3621-4503-95e8-1c9a9d962492" providerId="ADAL" clId="{3FBC77E1-FE42-4F9E-B4B2-3759F3328945}" dt="2026-05-01T09:26:09.661" v="112"/>
          <ac:picMkLst>
            <pc:docMk/>
            <pc:sldMk cId="1879881571" sldId="774"/>
            <ac:picMk id="2050" creationId="{225FB8BE-9130-0E0F-6D29-3DCED71FA368}"/>
          </ac:picMkLst>
        </pc:picChg>
        <pc:picChg chg="add mod">
          <ac:chgData name="Stalin Jacob Wilson Packia Dhas" userId="050d7d71-3621-4503-95e8-1c9a9d962492" providerId="ADAL" clId="{3FBC77E1-FE42-4F9E-B4B2-3759F3328945}" dt="2026-05-01T09:26:09.661" v="112"/>
          <ac:picMkLst>
            <pc:docMk/>
            <pc:sldMk cId="1879881571" sldId="774"/>
            <ac:picMk id="2052" creationId="{59E23336-B803-74FD-09D1-160567979A42}"/>
          </ac:picMkLst>
        </pc:picChg>
      </pc:sldChg>
      <pc:sldChg chg="del">
        <pc:chgData name="Stalin Jacob Wilson Packia Dhas" userId="050d7d71-3621-4503-95e8-1c9a9d962492" providerId="ADAL" clId="{3FBC77E1-FE42-4F9E-B4B2-3759F3328945}" dt="2026-05-01T09:37:58.754" v="163" actId="47"/>
        <pc:sldMkLst>
          <pc:docMk/>
          <pc:sldMk cId="4251280986" sldId="775"/>
        </pc:sldMkLst>
      </pc:sldChg>
      <pc:sldChg chg="addSp modSp modNotesTx">
        <pc:chgData name="Stalin Jacob Wilson Packia Dhas" userId="050d7d71-3621-4503-95e8-1c9a9d962492" providerId="ADAL" clId="{3FBC77E1-FE42-4F9E-B4B2-3759F3328945}" dt="2026-05-01T11:32:52.829" v="346" actId="6549"/>
        <pc:sldMkLst>
          <pc:docMk/>
          <pc:sldMk cId="1358377532" sldId="777"/>
        </pc:sldMkLst>
        <pc:picChg chg="add mod">
          <ac:chgData name="Stalin Jacob Wilson Packia Dhas" userId="050d7d71-3621-4503-95e8-1c9a9d962492" providerId="ADAL" clId="{3FBC77E1-FE42-4F9E-B4B2-3759F3328945}" dt="2026-05-01T09:45:57.716" v="212" actId="1076"/>
          <ac:picMkLst>
            <pc:docMk/>
            <pc:sldMk cId="1358377532" sldId="777"/>
            <ac:picMk id="1026" creationId="{A8B57BCF-A787-3578-7E95-1EC6A3CDBCDA}"/>
          </ac:picMkLst>
        </pc:picChg>
        <pc:picChg chg="add mod">
          <ac:chgData name="Stalin Jacob Wilson Packia Dhas" userId="050d7d71-3621-4503-95e8-1c9a9d962492" providerId="ADAL" clId="{3FBC77E1-FE42-4F9E-B4B2-3759F3328945}" dt="2026-05-01T09:46:05.588" v="215" actId="1076"/>
          <ac:picMkLst>
            <pc:docMk/>
            <pc:sldMk cId="1358377532" sldId="777"/>
            <ac:picMk id="1028" creationId="{B0AEB79E-33C3-4FE2-DB98-4F4AE5C80614}"/>
          </ac:picMkLst>
        </pc:picChg>
      </pc:sldChg>
      <pc:sldChg chg="modSp">
        <pc:chgData name="Stalin Jacob Wilson Packia Dhas" userId="050d7d71-3621-4503-95e8-1c9a9d962492" providerId="ADAL" clId="{3FBC77E1-FE42-4F9E-B4B2-3759F3328945}" dt="2026-05-01T11:31:15.371" v="339" actId="20577"/>
        <pc:sldMkLst>
          <pc:docMk/>
          <pc:sldMk cId="3583437122" sldId="779"/>
        </pc:sldMkLst>
        <pc:spChg chg="mod">
          <ac:chgData name="Stalin Jacob Wilson Packia Dhas" userId="050d7d71-3621-4503-95e8-1c9a9d962492" providerId="ADAL" clId="{3FBC77E1-FE42-4F9E-B4B2-3759F3328945}" dt="2026-05-01T11:31:15.371" v="339" actId="20577"/>
          <ac:spMkLst>
            <pc:docMk/>
            <pc:sldMk cId="3583437122" sldId="779"/>
            <ac:spMk id="6" creationId="{31C2CC01-2F1C-289F-E613-C7B3BEE231E5}"/>
          </ac:spMkLst>
        </pc:spChg>
      </pc:sldChg>
      <pc:sldChg chg="del">
        <pc:chgData name="Stalin Jacob Wilson Packia Dhas" userId="050d7d71-3621-4503-95e8-1c9a9d962492" providerId="ADAL" clId="{3FBC77E1-FE42-4F9E-B4B2-3759F3328945}" dt="2026-05-01T09:38:40.395" v="168" actId="47"/>
        <pc:sldMkLst>
          <pc:docMk/>
          <pc:sldMk cId="2383805102" sldId="782"/>
        </pc:sldMkLst>
      </pc:sldChg>
      <pc:sldChg chg="modNotesTx">
        <pc:chgData name="Stalin Jacob Wilson Packia Dhas" userId="050d7d71-3621-4503-95e8-1c9a9d962492" providerId="ADAL" clId="{3FBC77E1-FE42-4F9E-B4B2-3759F3328945}" dt="2026-05-01T11:32:44.086" v="345" actId="6549"/>
        <pc:sldMkLst>
          <pc:docMk/>
          <pc:sldMk cId="3171113715" sldId="783"/>
        </pc:sldMkLst>
      </pc:sldChg>
      <pc:sldChg chg="delSp del">
        <pc:chgData name="Stalin Jacob Wilson Packia Dhas" userId="050d7d71-3621-4503-95e8-1c9a9d962492" providerId="ADAL" clId="{3FBC77E1-FE42-4F9E-B4B2-3759F3328945}" dt="2026-05-01T09:46:07.981" v="216" actId="47"/>
        <pc:sldMkLst>
          <pc:docMk/>
          <pc:sldMk cId="2576920687" sldId="785"/>
        </pc:sldMkLst>
        <pc:picChg chg="del">
          <ac:chgData name="Stalin Jacob Wilson Packia Dhas" userId="050d7d71-3621-4503-95e8-1c9a9d962492" providerId="ADAL" clId="{3FBC77E1-FE42-4F9E-B4B2-3759F3328945}" dt="2026-05-01T09:45:51.815" v="209" actId="21"/>
          <ac:picMkLst>
            <pc:docMk/>
            <pc:sldMk cId="2576920687" sldId="785"/>
            <ac:picMk id="1026" creationId="{A8B57BCF-A787-3578-7E95-1EC6A3CDBCDA}"/>
          </ac:picMkLst>
        </pc:picChg>
        <pc:picChg chg="del">
          <ac:chgData name="Stalin Jacob Wilson Packia Dhas" userId="050d7d71-3621-4503-95e8-1c9a9d962492" providerId="ADAL" clId="{3FBC77E1-FE42-4F9E-B4B2-3759F3328945}" dt="2026-05-01T09:46:00.949" v="213" actId="21"/>
          <ac:picMkLst>
            <pc:docMk/>
            <pc:sldMk cId="2576920687" sldId="785"/>
            <ac:picMk id="1028" creationId="{B0AEB79E-33C3-4FE2-DB98-4F4AE5C80614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05-01T11:32:31.033" v="343" actId="6549"/>
        <pc:sldMkLst>
          <pc:docMk/>
          <pc:sldMk cId="3665176040" sldId="786"/>
        </pc:sldMkLst>
        <pc:picChg chg="mod">
          <ac:chgData name="Stalin Jacob Wilson Packia Dhas" userId="050d7d71-3621-4503-95e8-1c9a9d962492" providerId="ADAL" clId="{3FBC77E1-FE42-4F9E-B4B2-3759F3328945}" dt="2026-05-01T10:27:40.181" v="242" actId="1076"/>
          <ac:picMkLst>
            <pc:docMk/>
            <pc:sldMk cId="3665176040" sldId="786"/>
            <ac:picMk id="9" creationId="{4BF5B30D-675B-0D66-2ABC-7E73C087FE7E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05-01T11:32:34.746" v="344" actId="6549"/>
        <pc:sldMkLst>
          <pc:docMk/>
          <pc:sldMk cId="1410834655" sldId="788"/>
        </pc:sldMkLst>
        <pc:spChg chg="mod">
          <ac:chgData name="Stalin Jacob Wilson Packia Dhas" userId="050d7d71-3621-4503-95e8-1c9a9d962492" providerId="ADAL" clId="{3FBC77E1-FE42-4F9E-B4B2-3759F3328945}" dt="2026-05-01T11:21:18.185" v="244" actId="27636"/>
          <ac:spMkLst>
            <pc:docMk/>
            <pc:sldMk cId="1410834655" sldId="788"/>
            <ac:spMk id="3" creationId="{FBA50ECD-58B2-EC8C-AAA8-110D70AD21A3}"/>
          </ac:spMkLst>
        </pc:spChg>
      </pc:sldChg>
      <pc:sldChg chg="del">
        <pc:chgData name="Stalin Jacob Wilson Packia Dhas" userId="050d7d71-3621-4503-95e8-1c9a9d962492" providerId="ADAL" clId="{3FBC77E1-FE42-4F9E-B4B2-3759F3328945}" dt="2026-05-01T09:38:39.886" v="167" actId="47"/>
        <pc:sldMkLst>
          <pc:docMk/>
          <pc:sldMk cId="340538927" sldId="792"/>
        </pc:sldMkLst>
      </pc:sldChg>
      <pc:sldChg chg="add del">
        <pc:chgData name="Stalin Jacob Wilson Packia Dhas" userId="050d7d71-3621-4503-95e8-1c9a9d962492" providerId="ADAL" clId="{3FBC77E1-FE42-4F9E-B4B2-3759F3328945}" dt="2026-05-01T09:38:46.621" v="174" actId="47"/>
        <pc:sldMkLst>
          <pc:docMk/>
          <pc:sldMk cId="1346237078" sldId="793"/>
        </pc:sldMkLst>
      </pc:sldChg>
      <pc:sldChg chg="del">
        <pc:chgData name="Stalin Jacob Wilson Packia Dhas" userId="050d7d71-3621-4503-95e8-1c9a9d962492" providerId="ADAL" clId="{3FBC77E1-FE42-4F9E-B4B2-3759F3328945}" dt="2026-05-01T09:38:48.335" v="175" actId="47"/>
        <pc:sldMkLst>
          <pc:docMk/>
          <pc:sldMk cId="2665712675" sldId="794"/>
        </pc:sldMkLst>
      </pc:sldChg>
      <pc:sldChg chg="del">
        <pc:chgData name="Stalin Jacob Wilson Packia Dhas" userId="050d7d71-3621-4503-95e8-1c9a9d962492" providerId="ADAL" clId="{3FBC77E1-FE42-4F9E-B4B2-3759F3328945}" dt="2026-05-01T09:38:49.463" v="176" actId="47"/>
        <pc:sldMkLst>
          <pc:docMk/>
          <pc:sldMk cId="1202937884" sldId="795"/>
        </pc:sldMkLst>
      </pc:sldChg>
      <pc:sldChg chg="del">
        <pc:chgData name="Stalin Jacob Wilson Packia Dhas" userId="050d7d71-3621-4503-95e8-1c9a9d962492" providerId="ADAL" clId="{3FBC77E1-FE42-4F9E-B4B2-3759F3328945}" dt="2026-05-01T09:38:50.446" v="177" actId="47"/>
        <pc:sldMkLst>
          <pc:docMk/>
          <pc:sldMk cId="132953622" sldId="796"/>
        </pc:sldMkLst>
      </pc:sldChg>
      <pc:sldChg chg="delSp modSp del mod">
        <pc:chgData name="Stalin Jacob Wilson Packia Dhas" userId="050d7d71-3621-4503-95e8-1c9a9d962492" providerId="ADAL" clId="{3FBC77E1-FE42-4F9E-B4B2-3759F3328945}" dt="2026-05-01T09:47:31.389" v="231" actId="47"/>
        <pc:sldMkLst>
          <pc:docMk/>
          <pc:sldMk cId="1265128260" sldId="797"/>
        </pc:sldMkLst>
        <pc:spChg chg="mod">
          <ac:chgData name="Stalin Jacob Wilson Packia Dhas" userId="050d7d71-3621-4503-95e8-1c9a9d962492" providerId="ADAL" clId="{3FBC77E1-FE42-4F9E-B4B2-3759F3328945}" dt="2026-05-01T09:47:09.336" v="222" actId="1076"/>
          <ac:spMkLst>
            <pc:docMk/>
            <pc:sldMk cId="1265128260" sldId="797"/>
            <ac:spMk id="3" creationId="{869482C9-C035-52F6-2A9C-5386F298F14B}"/>
          </ac:spMkLst>
        </pc:spChg>
        <pc:picChg chg="del mod">
          <ac:chgData name="Stalin Jacob Wilson Packia Dhas" userId="050d7d71-3621-4503-95e8-1c9a9d962492" providerId="ADAL" clId="{3FBC77E1-FE42-4F9E-B4B2-3759F3328945}" dt="2026-05-01T09:47:10.975" v="223" actId="21"/>
          <ac:picMkLst>
            <pc:docMk/>
            <pc:sldMk cId="1265128260" sldId="797"/>
            <ac:picMk id="8" creationId="{EE94B078-0F3B-25FE-1C72-84CBF3AB637A}"/>
          </ac:picMkLst>
        </pc:picChg>
      </pc:sldChg>
      <pc:sldChg chg="modSp mod">
        <pc:chgData name="Stalin Jacob Wilson Packia Dhas" userId="050d7d71-3621-4503-95e8-1c9a9d962492" providerId="ADAL" clId="{3FBC77E1-FE42-4F9E-B4B2-3759F3328945}" dt="2026-05-01T09:49:48.346" v="236" actId="27636"/>
        <pc:sldMkLst>
          <pc:docMk/>
          <pc:sldMk cId="1159566565" sldId="798"/>
        </pc:sldMkLst>
        <pc:spChg chg="mod">
          <ac:chgData name="Stalin Jacob Wilson Packia Dhas" userId="050d7d71-3621-4503-95e8-1c9a9d962492" providerId="ADAL" clId="{3FBC77E1-FE42-4F9E-B4B2-3759F3328945}" dt="2026-05-01T09:49:48.346" v="236" actId="27636"/>
          <ac:spMkLst>
            <pc:docMk/>
            <pc:sldMk cId="1159566565" sldId="798"/>
            <ac:spMk id="6" creationId="{607DFCB9-BF73-DE2C-5A99-F8B084C30C7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3C67F1-F545-9426-218B-7AAAEADBE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F5AB10-EF25-DE91-B373-90CC122EE9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CAE65D26-10D7-BEEC-5EC3-97CFB1A3C06C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US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CAE65D26-10D7-BEEC-5EC3-97CFB1A3C06C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A power station needs to transmit </a:t>
                </a:r>
                <a:r>
                  <a:rPr lang="en-GB" b="1" dirty="0"/>
                  <a:t>10,000 W</a:t>
                </a:r>
                <a:r>
                  <a:rPr lang="en-GB" dirty="0"/>
                  <a:t> of power.</a:t>
                </a:r>
              </a:p>
              <a:p>
                <a:r>
                  <a:rPr lang="en-GB" b="1" dirty="0"/>
                  <a:t>Case 1 — Low voltage (100 V):</a:t>
                </a:r>
              </a:p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𝑃/𝑉=10,000/100=100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A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b="0" dirty="0"/>
              </a:p>
              <a:p>
                <a:r>
                  <a:rPr lang="en-GB" b="1" dirty="0"/>
                  <a:t>Case 2 — High voltage (10,000 V):</a:t>
                </a:r>
              </a:p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𝐼=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𝑃/𝑉=10,000/10,000=1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"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Cambria Math" panose="02040503050406030204" pitchFamily="18" charset="0"/>
                    <a:ea typeface="+mn-ea"/>
                    <a:cs typeface="+mn-cs"/>
                  </a:rPr>
                  <a:t>A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</a:t>
                </a:r>
                <a:endParaRPr lang="en-GB" b="0" dirty="0"/>
              </a:p>
              <a:p>
                <a:r>
                  <a:rPr lang="en-US" b="1" dirty="0"/>
                  <a:t>Why does current drop when voltage increases?</a:t>
                </a:r>
              </a:p>
              <a:p>
                <a:r>
                  <a:rPr lang="en-US" dirty="0"/>
                  <a:t>Because transformers </a:t>
                </a:r>
                <a:r>
                  <a:rPr lang="en-US" b="1" dirty="0"/>
                  <a:t>conserve power</a:t>
                </a:r>
                <a:r>
                  <a:rPr lang="en-US" dirty="0"/>
                  <a:t> (ignoring small losses).</a:t>
                </a:r>
                <a:br>
                  <a:rPr lang="en-US" dirty="0"/>
                </a:br>
                <a:r>
                  <a:rPr lang="en-US" dirty="0"/>
                  <a:t>So if voltage goes up, current must go down to keep power constant.</a:t>
                </a:r>
              </a:p>
              <a:p>
                <a:r>
                  <a:rPr lang="en-US" dirty="0"/>
                  <a:t>Now the secondary coil </a:t>
                </a:r>
                <a:r>
                  <a:rPr lang="en-US" b="1" dirty="0"/>
                  <a:t>delivers power</a:t>
                </a:r>
                <a:r>
                  <a:rPr lang="en-US" dirty="0"/>
                  <a:t> to the load, so:</a:t>
                </a:r>
              </a:p>
              <a:p>
                <a:r>
                  <a:rPr lang="en-US" dirty="0"/>
                  <a:t>Current flows in the secondary coil.</a:t>
                </a:r>
              </a:p>
              <a:p>
                <a:r>
                  <a:rPr lang="en-US" dirty="0"/>
                  <a:t>This secondary current creates </a:t>
                </a:r>
                <a:r>
                  <a:rPr lang="en-US" b="1" dirty="0"/>
                  <a:t>its own magnetic field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And here is the key:</a:t>
                </a:r>
              </a:p>
              <a:p>
                <a:r>
                  <a:rPr lang="en-US" b="1" dirty="0"/>
                  <a:t>👉 The secondary magnetic field opposes the primary magnetic field</a:t>
                </a:r>
              </a:p>
              <a:p>
                <a:r>
                  <a:rPr lang="en-US" dirty="0"/>
                  <a:t>This is </a:t>
                </a:r>
                <a:r>
                  <a:rPr lang="en-US" b="1" dirty="0"/>
                  <a:t>Lenz’s Law</a:t>
                </a:r>
                <a:r>
                  <a:rPr lang="en-US" dirty="0"/>
                  <a:t>.</a:t>
                </a:r>
              </a:p>
              <a:p>
                <a:endParaRPr lang="en-US" dirty="0"/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BD19BD7-6EBC-3CE0-478F-544978856A1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B0416-31DB-9E89-CA8A-435A44448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E5487-4816-A842-47DD-F9FC8B6B5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2845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286A3-ACE0-E6C6-D4BA-A437646F0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B57C9B-3E51-D438-04EB-AA37C98E95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AF6441-BE57-2F60-CD46-A7DFDEBC51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39E5CE2-0128-A0F6-6E3E-732BF89A0F0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8AD3D-757F-450D-35CB-3E7A9AD14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6DBB3A-4DD9-8359-ED7D-BC287DCB3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6957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281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4807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639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963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34904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35E923-0ECE-3A65-52A7-2EEFF09859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6D0072-42DF-B888-26A6-6540052C60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430D3E-33F0-D140-C5BE-9936D0BFFF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EDEF53D-F7DE-D7A0-FE2D-A7655C47EB4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B8305-D709-F447-DE8A-08EA7DC1A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85805-A5BA-BA00-2F99-FE62534CA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2899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7041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921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0737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733D0-564B-4D99-8ACB-D92636CDE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A71A3E-6944-D130-3251-0FA32F1FC2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24D852-604D-064A-40BF-6683D0083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56E76DE-FC82-9E1D-638F-24E4A40E765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9484F-667A-C385-6527-903E2269E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A1AAB-E001-3EB8-AD94-83EE4CC51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120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2571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74747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0006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12509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8671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0887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D9C819-6F6A-CAED-733C-3265866FEF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4B6756-5460-B1A2-72DF-8196517FF7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7E5EB-D951-33BF-42E8-E63947424D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58A0F2B-18A6-5BEF-CAF8-CBB9883E942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9364E6-19CB-5725-8CD9-75AEB8128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6B87C-A1A1-34B6-E296-0DF092BEB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29772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3717C-9570-4FA7-B17F-21A2FF811AF2}" type="datetime1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13 / 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Introduction</a:t>
            </a:r>
          </a:p>
          <a:p>
            <a:pPr marL="536575" indent="-536575" algn="just"/>
            <a:r>
              <a:rPr lang="en-IN" sz="3200" b="1" dirty="0"/>
              <a:t>Transformers</a:t>
            </a:r>
          </a:p>
          <a:p>
            <a:pPr marL="536575" indent="-536575" algn="just"/>
            <a:r>
              <a:rPr lang="en-IN" sz="3200" b="1" dirty="0"/>
              <a:t>Types</a:t>
            </a:r>
          </a:p>
          <a:p>
            <a:pPr marL="536575" indent="-536575" algn="just"/>
            <a:r>
              <a:rPr lang="en-IN" sz="3200" b="1" dirty="0"/>
              <a:t>Single Phase Transformers</a:t>
            </a:r>
          </a:p>
          <a:p>
            <a:pPr marL="536575" indent="-536575" algn="just"/>
            <a:r>
              <a:rPr lang="en-IN" sz="3200" b="1" dirty="0"/>
              <a:t>Construction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13 / 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719138" indent="-630238"/>
            <a:r>
              <a:rPr lang="en-IN" sz="3200" dirty="0"/>
              <a:t>Define a Transformer</a:t>
            </a:r>
          </a:p>
          <a:p>
            <a:pPr marL="719138" indent="-630238"/>
            <a:r>
              <a:rPr lang="en-IN" sz="3200" dirty="0"/>
              <a:t>Describe the types of transformer.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13 / Electrical Principles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877" y="1600201"/>
            <a:ext cx="11129897" cy="4757490"/>
          </a:xfrm>
        </p:spPr>
        <p:txBody>
          <a:bodyPr>
            <a:normAutofit/>
          </a:bodyPr>
          <a:lstStyle/>
          <a:p>
            <a:r>
              <a:rPr lang="en-GB" dirty="0"/>
              <a:t>AC voltage can be easily </a:t>
            </a:r>
            <a:r>
              <a:rPr lang="en-GB" b="1" dirty="0"/>
              <a:t>stepped up or stepped down </a:t>
            </a:r>
            <a:r>
              <a:rPr lang="en-GB" dirty="0"/>
              <a:t>using a transformer</a:t>
            </a:r>
            <a:r>
              <a:rPr lang="en-IN" b="1" dirty="0"/>
              <a:t>.</a:t>
            </a:r>
          </a:p>
          <a:p>
            <a:r>
              <a:rPr lang="en-GB" dirty="0"/>
              <a:t>This can be done at different stages of the electrical network</a:t>
            </a:r>
            <a:r>
              <a:rPr lang="en-IN" b="1" dirty="0"/>
              <a:t> </a:t>
            </a:r>
            <a:r>
              <a:rPr lang="en-IN" dirty="0"/>
              <a:t>as</a:t>
            </a:r>
            <a:r>
              <a:rPr lang="en-IN" b="1" dirty="0"/>
              <a:t> generation, transmission, distribution and utilisation.</a:t>
            </a:r>
          </a:p>
          <a:p>
            <a:r>
              <a:rPr lang="en-GB" dirty="0"/>
              <a:t>A transformer is a static device that enables this </a:t>
            </a:r>
            <a:r>
              <a:rPr lang="en-GB" b="1" dirty="0"/>
              <a:t>voltage transformation</a:t>
            </a:r>
            <a:r>
              <a:rPr lang="en-GB" dirty="0"/>
              <a:t>.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A0E839-62BF-F00B-A7D7-3F7969038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A4C1C-CFED-4D6C-5D14-368C0460F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79305-575A-D71C-73A4-8D5BAC7CE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1600201"/>
            <a:ext cx="11064240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The Use of transformers in the transmission system is shown below.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6C4D70-7B08-A955-1D00-E7D711CAD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157F7-3D31-BD84-AB77-0F1103457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BF5B30D-675B-0D66-2ABC-7E73C087FE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3756" y="1993797"/>
            <a:ext cx="8324488" cy="4266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176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687B62-3183-C55F-23E5-EE619EBE1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A9857-A15A-3FFA-336A-B96B2A5AB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4751" y="0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50ECD-58B2-EC8C-AAA8-110D70AD2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1423765"/>
            <a:ext cx="11064240" cy="463097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b="1" dirty="0"/>
              <a:t>A transformer operates according to:</a:t>
            </a:r>
            <a:endParaRPr lang="en-US" sz="3200" dirty="0"/>
          </a:p>
          <a:p>
            <a:pPr marL="0" indent="0">
              <a:buNone/>
            </a:pPr>
            <a:r>
              <a:rPr lang="en-US" sz="3200" b="1" dirty="0"/>
              <a:t>Faraday’s Law:</a:t>
            </a:r>
          </a:p>
          <a:p>
            <a:pPr marL="0" indent="0">
              <a:buNone/>
            </a:pPr>
            <a:r>
              <a:rPr lang="en-US" sz="3200" dirty="0"/>
              <a:t>A changing magnetic field produced by AC in the primary coil induces emf in the secondary coil.</a:t>
            </a:r>
          </a:p>
          <a:p>
            <a:pPr marL="0" indent="0">
              <a:buNone/>
            </a:pPr>
            <a:r>
              <a:rPr lang="en-US" sz="3200" b="1" dirty="0"/>
              <a:t>Lenz’s Law:</a:t>
            </a:r>
          </a:p>
          <a:p>
            <a:pPr marL="0" indent="0">
              <a:buNone/>
            </a:pPr>
            <a:r>
              <a:rPr lang="en-US" sz="3200" dirty="0"/>
              <a:t>The induced emf in the secondary coil opposes the change in flux that produced it.</a:t>
            </a:r>
          </a:p>
          <a:p>
            <a:pPr marL="0" indent="0">
              <a:buNone/>
            </a:pPr>
            <a:r>
              <a:rPr lang="en-US" sz="3200" b="1" dirty="0"/>
              <a:t>Mutual Induction:</a:t>
            </a:r>
          </a:p>
          <a:p>
            <a:pPr marL="0" indent="0">
              <a:buNone/>
            </a:pPr>
            <a:r>
              <a:rPr lang="en-US" sz="3200" dirty="0"/>
              <a:t>The primary and secondary coils share magnetic flux through the core, allowing the changing flux in one coil to induce voltage in the other.</a:t>
            </a:r>
          </a:p>
          <a:p>
            <a:endParaRPr lang="en-GB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57CDBF-D6B4-2645-68EC-A4AB848C5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7C1EB3-BE54-D891-56FE-FF58D129B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0834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94360" y="1423765"/>
                <a:ext cx="11064240" cy="4630970"/>
              </a:xfrm>
            </p:spPr>
            <p:txBody>
              <a:bodyPr>
                <a:normAutofit/>
              </a:bodyPr>
              <a:lstStyle/>
              <a:p>
                <a:r>
                  <a:rPr lang="en-GB" sz="3200" b="1" dirty="0"/>
                  <a:t>The transformer consists of two inductive coils. </a:t>
                </a:r>
              </a:p>
              <a:p>
                <a:pPr lvl="1"/>
                <a:r>
                  <a:rPr lang="en-GB" sz="2800" b="1" dirty="0"/>
                  <a:t>The coil connected to an alternating voltage source, </a:t>
                </a:r>
                <a:r>
                  <a:rPr lang="en-GB" sz="2800" dirty="0"/>
                  <a:t>where electrical energy is supplied, is called the </a:t>
                </a:r>
                <a:r>
                  <a:rPr lang="en-GB" sz="2800" b="1" dirty="0"/>
                  <a:t>primary winding (P).</a:t>
                </a:r>
              </a:p>
              <a:p>
                <a:pPr lvl="1"/>
                <a:r>
                  <a:rPr lang="en-GB" sz="2800" dirty="0"/>
                  <a:t>The other coil, which is </a:t>
                </a:r>
                <a:r>
                  <a:rPr lang="en-GB" sz="2800" b="1" dirty="0"/>
                  <a:t>connected to the load, </a:t>
                </a:r>
                <a:r>
                  <a:rPr lang="en-GB" sz="2800" dirty="0"/>
                  <a:t>is called the </a:t>
                </a:r>
                <a:r>
                  <a:rPr lang="en-GB" sz="2800" b="1" dirty="0"/>
                  <a:t>secondary winding (S).</a:t>
                </a:r>
              </a:p>
              <a:p>
                <a:r>
                  <a:rPr lang="en-GB" sz="3200" b="1" dirty="0"/>
                  <a:t>The primary winding </a:t>
                </a:r>
                <a:r>
                  <a:rPr lang="en-GB" sz="3200" dirty="0"/>
                  <a:t>has</a:t>
                </a:r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sub>
                    </m:sSub>
                  </m:oMath>
                </a14:m>
                <a:r>
                  <a:rPr lang="en-GB" sz="3200" b="1" dirty="0"/>
                  <a:t> turns, </a:t>
                </a:r>
                <a:r>
                  <a:rPr lang="en-GB" sz="3200" dirty="0"/>
                  <a:t>and the </a:t>
                </a:r>
                <a:r>
                  <a:rPr lang="en-GB" sz="3200" b="1" dirty="0"/>
                  <a:t>secondary winding </a:t>
                </a:r>
                <a:r>
                  <a:rPr lang="en-GB" sz="3200" dirty="0"/>
                  <a:t>has</a:t>
                </a:r>
                <a:r>
                  <a:rPr lang="en-GB" sz="32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3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b="1" i="1">
                            <a:latin typeface="Cambria Math" panose="02040503050406030204" pitchFamily="18" charset="0"/>
                          </a:rPr>
                          <m:t>𝑵</m:t>
                        </m:r>
                      </m:e>
                      <m:sub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𝑺</m:t>
                        </m:r>
                      </m:sub>
                    </m:sSub>
                  </m:oMath>
                </a14:m>
                <a:r>
                  <a:rPr lang="en-GB" sz="3200" b="1" dirty="0"/>
                  <a:t> turns.</a:t>
                </a:r>
                <a:endParaRPr lang="en-IN" sz="3200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94360" y="1423765"/>
                <a:ext cx="11064240" cy="4630970"/>
              </a:xfrm>
              <a:blipFill>
                <a:blip r:embed="rId3"/>
                <a:stretch>
                  <a:fillRect l="-1267" t="-2767" r="-10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679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600201"/>
            <a:ext cx="1123608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When the primary winding is energised by an alternating voltage, </a:t>
            </a:r>
            <a:r>
              <a:rPr lang="en-GB" b="1" dirty="0"/>
              <a:t>it causes an alternating current to flow through the winding</a:t>
            </a:r>
            <a:r>
              <a:rPr lang="en-GB" dirty="0"/>
              <a:t>. This current generates an </a:t>
            </a:r>
            <a:r>
              <a:rPr lang="en-GB" b="1" dirty="0"/>
              <a:t>alternating magnetic flux (𝝓), </a:t>
            </a:r>
            <a:r>
              <a:rPr lang="en-GB" dirty="0"/>
              <a:t>which completes its path through a </a:t>
            </a:r>
            <a:r>
              <a:rPr lang="en-GB" b="1" dirty="0"/>
              <a:t>common magnetic core</a:t>
            </a:r>
            <a:r>
              <a:rPr lang="en-GB" dirty="0"/>
              <a:t>. As a result, the </a:t>
            </a:r>
            <a:r>
              <a:rPr lang="en-GB" b="1" dirty="0"/>
              <a:t>alternating flux links with the secondary winding.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074" name="Picture 2" descr="The secret of remanence">
            <a:extLst>
              <a:ext uri="{FF2B5EF4-FFF2-40B4-BE49-F238E27FC236}">
                <a16:creationId xmlns:a16="http://schemas.microsoft.com/office/drawing/2014/main" id="{2F5741D7-628F-4BE4-C3B9-17CE95F35B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626" y="3523593"/>
            <a:ext cx="5786727" cy="3257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729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 Working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17C403-70C8-14C2-9704-21363799F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949" y="1411374"/>
            <a:ext cx="11084210" cy="39170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8" name="Picture 4" descr="Iron Core Transformer, Standard at Rs 420 in Gurgaon | ID: 2690404191">
            <a:extLst>
              <a:ext uri="{FF2B5EF4-FFF2-40B4-BE49-F238E27FC236}">
                <a16:creationId xmlns:a16="http://schemas.microsoft.com/office/drawing/2014/main" id="{60D35A53-7890-F898-41A7-1356B1FBB3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0831" y="1977292"/>
            <a:ext cx="47625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AFB43-85B4-ECD7-8962-AE5F7B6A0F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1559" y="2326529"/>
            <a:ext cx="5805670" cy="4064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929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437816"/>
            <a:ext cx="10972800" cy="47724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Can DC Supply be used for Transformers?</a:t>
            </a:r>
          </a:p>
          <a:p>
            <a:r>
              <a:rPr lang="en-GB" dirty="0"/>
              <a:t>With a DC supply, the </a:t>
            </a:r>
            <a:r>
              <a:rPr lang="en-GB" b="1" dirty="0"/>
              <a:t>current remains constant and does not change, so the transformer will not function.</a:t>
            </a:r>
          </a:p>
          <a:p>
            <a:r>
              <a:rPr lang="en-GB" dirty="0"/>
              <a:t>If a DC supply is applied to a transformer, </a:t>
            </a:r>
            <a:r>
              <a:rPr lang="en-GB" b="1" dirty="0"/>
              <a:t>the winding will draw an excessively high current</a:t>
            </a:r>
            <a:r>
              <a:rPr lang="en-GB" dirty="0"/>
              <a:t>. This excessive current can cause the </a:t>
            </a:r>
            <a:r>
              <a:rPr lang="en-GB" b="1" dirty="0"/>
              <a:t>windings to overheat, potentially leading to permanent damage </a:t>
            </a:r>
            <a:r>
              <a:rPr lang="en-GB" dirty="0"/>
              <a:t>to the transformer.</a:t>
            </a:r>
          </a:p>
        </p:txBody>
      </p:sp>
    </p:spTree>
    <p:extLst>
      <p:ext uri="{BB962C8B-B14F-4D97-AF65-F5344CB8AC3E}">
        <p14:creationId xmlns:p14="http://schemas.microsoft.com/office/powerpoint/2010/main" val="7321302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10972800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There are two basic parts of a Transformer</a:t>
            </a:r>
          </a:p>
          <a:p>
            <a:pPr marL="0" indent="0">
              <a:buNone/>
            </a:pPr>
            <a:r>
              <a:rPr lang="en-GB" b="1" dirty="0"/>
              <a:t>Magnetic Core</a:t>
            </a:r>
          </a:p>
          <a:p>
            <a:r>
              <a:rPr lang="en-GB" dirty="0"/>
              <a:t>The magnetic </a:t>
            </a:r>
            <a:r>
              <a:rPr lang="en-GB" b="1" dirty="0"/>
              <a:t>core of a transformer </a:t>
            </a:r>
            <a:r>
              <a:rPr lang="en-GB" dirty="0"/>
              <a:t>is </a:t>
            </a:r>
            <a:r>
              <a:rPr lang="en-GB" b="1" dirty="0"/>
              <a:t>square or rectangular </a:t>
            </a:r>
            <a:r>
              <a:rPr lang="en-GB" dirty="0"/>
              <a:t>in shape and serves as the path for magnetic flux.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Winding or Coil</a:t>
            </a:r>
          </a:p>
          <a:p>
            <a:r>
              <a:rPr lang="en-GB" dirty="0"/>
              <a:t>Copper wire wrapped around the core. Carries current to </a:t>
            </a:r>
            <a:r>
              <a:rPr lang="en-GB" b="1" dirty="0"/>
              <a:t>produce magnetic field</a:t>
            </a:r>
            <a:r>
              <a:rPr lang="en-GB" dirty="0"/>
              <a:t> </a:t>
            </a:r>
          </a:p>
          <a:p>
            <a:r>
              <a:rPr lang="en-GB" dirty="0"/>
              <a:t>Two types: </a:t>
            </a:r>
          </a:p>
          <a:p>
            <a:pPr lvl="1"/>
            <a:r>
              <a:rPr lang="en-GB" b="1" dirty="0"/>
              <a:t>Primary winding</a:t>
            </a:r>
            <a:r>
              <a:rPr lang="en-GB" dirty="0"/>
              <a:t> → input </a:t>
            </a:r>
          </a:p>
          <a:p>
            <a:pPr lvl="1"/>
            <a:r>
              <a:rPr lang="en-GB" b="1" dirty="0"/>
              <a:t>Secondary winding</a:t>
            </a:r>
            <a:r>
              <a:rPr lang="en-GB" dirty="0"/>
              <a:t> → output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4300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04FC31-3173-7654-7E9E-DEB1AC5893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93B87-C364-DB70-1BA3-4E0276C3B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94EAC0-0867-4703-82B9-9815428C7F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05C048-2394-3B64-296D-07E46D2CC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361E0D-EE4B-AC08-DB2F-F034EDC83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8706507" cy="4818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The core is further divided into two main sections:</a:t>
            </a:r>
          </a:p>
          <a:p>
            <a:r>
              <a:rPr lang="en-GB" sz="3200" b="1" dirty="0"/>
              <a:t>Limb: </a:t>
            </a:r>
            <a:r>
              <a:rPr lang="en-GB" sz="3200" dirty="0"/>
              <a:t>The vertical sections of the core, where the </a:t>
            </a:r>
            <a:r>
              <a:rPr lang="en-GB" sz="3200" b="1" dirty="0"/>
              <a:t>coils (windings) are wound</a:t>
            </a:r>
            <a:r>
              <a:rPr lang="en-GB" sz="3200" dirty="0"/>
              <a:t>.</a:t>
            </a:r>
          </a:p>
          <a:p>
            <a:r>
              <a:rPr lang="en-GB" sz="3200" b="1" dirty="0"/>
              <a:t>Yoke: </a:t>
            </a:r>
            <a:r>
              <a:rPr lang="en-GB" sz="3200" dirty="0"/>
              <a:t>The horizontal sections of the core, located at the </a:t>
            </a:r>
            <a:r>
              <a:rPr lang="en-GB" sz="3200" b="1" dirty="0"/>
              <a:t>top and bottom</a:t>
            </a:r>
            <a:r>
              <a:rPr lang="en-GB" sz="3200" dirty="0"/>
              <a:t>, which connect the limbs and provide mechanical support while completing the magnetic circuit.</a:t>
            </a:r>
          </a:p>
        </p:txBody>
      </p:sp>
      <p:pic>
        <p:nvPicPr>
          <p:cNvPr id="4098" name="Picture 2" descr="Difference between Core Type and Shell ...">
            <a:extLst>
              <a:ext uri="{FF2B5EF4-FFF2-40B4-BE49-F238E27FC236}">
                <a16:creationId xmlns:a16="http://schemas.microsoft.com/office/drawing/2014/main" id="{8915430A-7D0C-73EE-8B3B-FCDEA7D578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9408" y="2176278"/>
            <a:ext cx="3040742" cy="260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396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-Construction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A829B1-5DE2-D678-CFD9-B28F1DC9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539240"/>
            <a:ext cx="8612841" cy="332859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core is made up of </a:t>
            </a:r>
            <a:r>
              <a:rPr lang="en-GB" b="1" dirty="0"/>
              <a:t>laminated sheets </a:t>
            </a:r>
            <a:r>
              <a:rPr lang="en-GB" dirty="0"/>
              <a:t>to </a:t>
            </a:r>
            <a:r>
              <a:rPr lang="en-GB" b="1" dirty="0"/>
              <a:t>minimise eddy current losses.</a:t>
            </a:r>
          </a:p>
          <a:p>
            <a:r>
              <a:rPr lang="en-GB" dirty="0"/>
              <a:t>Laminations are </a:t>
            </a:r>
            <a:r>
              <a:rPr lang="en-GB" b="1" dirty="0"/>
              <a:t>overlapped to avoid air gaps at the joints</a:t>
            </a:r>
            <a:r>
              <a:rPr lang="en-GB" dirty="0"/>
              <a:t>, </a:t>
            </a:r>
          </a:p>
          <a:p>
            <a:r>
              <a:rPr lang="en-GB" b="1" dirty="0"/>
              <a:t>Typically, L, I, U, C, E, O - shaped laminations </a:t>
            </a:r>
            <a:r>
              <a:rPr lang="en-GB" dirty="0"/>
              <a:t>are used.</a:t>
            </a:r>
          </a:p>
          <a:p>
            <a:r>
              <a:rPr lang="en-GB" dirty="0"/>
              <a:t>The transformer coils are made from </a:t>
            </a:r>
            <a:r>
              <a:rPr lang="en-GB" b="1" dirty="0"/>
              <a:t>highly conductive materials, typically copper, to reduce electrical losses.</a:t>
            </a:r>
          </a:p>
          <a:p>
            <a:r>
              <a:rPr lang="en-GB" dirty="0"/>
              <a:t>These </a:t>
            </a:r>
            <a:r>
              <a:rPr lang="en-GB" b="1" dirty="0"/>
              <a:t>coils carry the current </a:t>
            </a:r>
            <a:r>
              <a:rPr lang="en-GB" dirty="0"/>
              <a:t>required for the </a:t>
            </a:r>
            <a:r>
              <a:rPr lang="en-GB" b="1" dirty="0"/>
              <a:t>transformer's operation</a:t>
            </a:r>
            <a:r>
              <a:rPr lang="en-GB" dirty="0"/>
              <a:t>, enabling </a:t>
            </a:r>
            <a:r>
              <a:rPr lang="en-GB" b="1" dirty="0"/>
              <a:t>energy transfer between the primary and secondary </a:t>
            </a:r>
            <a:r>
              <a:rPr lang="en-GB" dirty="0"/>
              <a:t>windings.</a:t>
            </a:r>
          </a:p>
        </p:txBody>
      </p:sp>
      <p:pic>
        <p:nvPicPr>
          <p:cNvPr id="2050" name="Picture 2" descr="UI lamination - Centersky">
            <a:extLst>
              <a:ext uri="{FF2B5EF4-FFF2-40B4-BE49-F238E27FC236}">
                <a16:creationId xmlns:a16="http://schemas.microsoft.com/office/drawing/2014/main" id="{225FB8BE-9130-0E0F-6D29-3DCED71FA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5900" y="4040681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ingle Phase Cast Iron TLS 01 ...">
            <a:extLst>
              <a:ext uri="{FF2B5EF4-FFF2-40B4-BE49-F238E27FC236}">
                <a16:creationId xmlns:a16="http://schemas.microsoft.com/office/drawing/2014/main" id="{59E23336-B803-74FD-09D1-160567979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4499" y="1598648"/>
            <a:ext cx="2162175" cy="2114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DB26001-AD17-3A87-1AD0-322EC1B69D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8730" y="4609695"/>
            <a:ext cx="5208194" cy="224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881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294200"/>
            <a:ext cx="8372268" cy="734168"/>
          </a:xfrm>
        </p:spPr>
        <p:txBody>
          <a:bodyPr>
            <a:noAutofit/>
          </a:bodyPr>
          <a:lstStyle/>
          <a:p>
            <a:pPr algn="ctr"/>
            <a:r>
              <a:rPr lang="en-IN" sz="3600" b="1" dirty="0">
                <a:solidFill>
                  <a:schemeClr val="bg1"/>
                </a:solidFill>
              </a:rPr>
              <a:t>Eddy Current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70138" y="1527920"/>
            <a:ext cx="8372268" cy="4933861"/>
          </a:xfrm>
        </p:spPr>
        <p:txBody>
          <a:bodyPr>
            <a:normAutofit/>
          </a:bodyPr>
          <a:lstStyle/>
          <a:p>
            <a:r>
              <a:rPr lang="en-US" dirty="0"/>
              <a:t>Eddy currents are </a:t>
            </a:r>
            <a:r>
              <a:rPr lang="en-US" b="1" dirty="0"/>
              <a:t>loops of electrical current induced within conductors </a:t>
            </a:r>
            <a:r>
              <a:rPr lang="en-US" dirty="0"/>
              <a:t>when they experience a </a:t>
            </a:r>
            <a:r>
              <a:rPr lang="en-US" b="1" dirty="0"/>
              <a:t>changing magnetic field</a:t>
            </a:r>
            <a:r>
              <a:rPr lang="en-US" dirty="0"/>
              <a:t>, as described by Faraday’s law of electromagnetic induction.</a:t>
            </a:r>
          </a:p>
          <a:p>
            <a:r>
              <a:rPr lang="en-US" dirty="0"/>
              <a:t>These currents flow in </a:t>
            </a:r>
            <a:r>
              <a:rPr lang="en-US" b="1" dirty="0"/>
              <a:t>closed circular paths</a:t>
            </a:r>
            <a:r>
              <a:rPr lang="en-US" dirty="0"/>
              <a:t> within the conductor, in planes </a:t>
            </a:r>
            <a:r>
              <a:rPr lang="en-US" b="1" dirty="0"/>
              <a:t>perpendicular</a:t>
            </a:r>
            <a:r>
              <a:rPr lang="en-US" dirty="0"/>
              <a:t> to the direction of the magnetic field.</a:t>
            </a:r>
          </a:p>
          <a:p>
            <a:r>
              <a:rPr lang="en-US" dirty="0"/>
              <a:t>Eddy currents can be produced in two situations:</a:t>
            </a:r>
          </a:p>
          <a:p>
            <a:pPr lvl="1"/>
            <a:r>
              <a:rPr lang="en-US" dirty="0"/>
              <a:t>When a </a:t>
            </a:r>
            <a:r>
              <a:rPr lang="en-US" b="1" dirty="0"/>
              <a:t>conductor moves through a magnetic field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When a </a:t>
            </a:r>
            <a:r>
              <a:rPr lang="en-US" b="1" dirty="0"/>
              <a:t>varying magnetic field surrounds a stationary conductor</a:t>
            </a:r>
            <a:r>
              <a:rPr lang="en-US" dirty="0"/>
              <a:t>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44FE7C-6EA6-C9EA-6417-28BEB8024B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4908" y="2162431"/>
            <a:ext cx="3427644" cy="3307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113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4300"/>
            <a:ext cx="10972800" cy="4908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Core: </a:t>
            </a:r>
            <a:r>
              <a:rPr lang="en-GB" dirty="0"/>
              <a:t>It is made up of </a:t>
            </a:r>
            <a:r>
              <a:rPr lang="en-GB" b="1" dirty="0"/>
              <a:t>high-grade silicon steel laminations </a:t>
            </a:r>
            <a:r>
              <a:rPr lang="en-GB" dirty="0"/>
              <a:t>as its function is to carry the </a:t>
            </a:r>
            <a:r>
              <a:rPr lang="en-GB" b="1" dirty="0"/>
              <a:t>flux produced by the windings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b="1" dirty="0"/>
              <a:t>Windings: </a:t>
            </a:r>
            <a:r>
              <a:rPr lang="en-GB" dirty="0"/>
              <a:t>The </a:t>
            </a:r>
            <a:r>
              <a:rPr lang="en-GB" b="1" dirty="0"/>
              <a:t>coils</a:t>
            </a:r>
            <a:r>
              <a:rPr lang="en-GB" dirty="0"/>
              <a:t> used are </a:t>
            </a:r>
            <a:r>
              <a:rPr lang="en-GB" b="1" dirty="0"/>
              <a:t>wound on the limbs </a:t>
            </a:r>
            <a:r>
              <a:rPr lang="en-GB" dirty="0"/>
              <a:t>and are </a:t>
            </a:r>
            <a:r>
              <a:rPr lang="en-GB" b="1" dirty="0"/>
              <a:t>insulated</a:t>
            </a:r>
            <a:r>
              <a:rPr lang="en-GB" dirty="0"/>
              <a:t>. The function of the </a:t>
            </a:r>
            <a:r>
              <a:rPr lang="en-GB" b="1" dirty="0"/>
              <a:t>winding is to carry the current </a:t>
            </a:r>
            <a:r>
              <a:rPr lang="en-GB" dirty="0"/>
              <a:t>and </a:t>
            </a:r>
            <a:r>
              <a:rPr lang="en-GB" b="1" dirty="0"/>
              <a:t>produce the flux necessary for the function of the transformer.</a:t>
            </a:r>
          </a:p>
          <a:p>
            <a:pPr marL="0" indent="0">
              <a:buNone/>
            </a:pPr>
            <a:r>
              <a:rPr lang="en-GB" b="1" dirty="0"/>
              <a:t>Insulation: </a:t>
            </a:r>
            <a:r>
              <a:rPr lang="en-GB" dirty="0"/>
              <a:t>Provide </a:t>
            </a:r>
            <a:r>
              <a:rPr lang="en-GB" b="1" dirty="0"/>
              <a:t>electrical isolation between windings and between the windings and the core. </a:t>
            </a:r>
            <a:r>
              <a:rPr lang="en-GB" dirty="0"/>
              <a:t> It Prevents short circuits and dielectric breakdown. Examples: Paper, oil, mica, or resin.</a:t>
            </a:r>
          </a:p>
        </p:txBody>
      </p:sp>
    </p:spTree>
    <p:extLst>
      <p:ext uri="{BB962C8B-B14F-4D97-AF65-F5344CB8AC3E}">
        <p14:creationId xmlns:p14="http://schemas.microsoft.com/office/powerpoint/2010/main" val="31053640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17A1E-D98F-D55E-69D4-4110ABF178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98DFE-8C02-A1C2-5094-9593D4152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819798-B874-C8B3-C745-11A00D649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C03EA-A2DD-1588-1C3D-B1277CADB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5DB0EB-CDAB-F0F8-E79F-32393DD91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4300"/>
            <a:ext cx="10972800" cy="4908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Transformer Oil: </a:t>
            </a:r>
            <a:r>
              <a:rPr lang="en-GB" dirty="0"/>
              <a:t>(for Oil-Cooled Transformers) Provides insulation and cooling. Acts as a dielectric medium to prevent electrical discharge.</a:t>
            </a:r>
          </a:p>
          <a:p>
            <a:pPr marL="0" indent="0">
              <a:buNone/>
            </a:pPr>
            <a:r>
              <a:rPr lang="en-GB" b="1" dirty="0"/>
              <a:t>Tank : </a:t>
            </a:r>
            <a:r>
              <a:rPr lang="en-GB" dirty="0"/>
              <a:t>Contains and protects the core, windings, and oil. Helps dissipate heat generated during operation.</a:t>
            </a:r>
          </a:p>
          <a:p>
            <a:pPr marL="0" indent="0">
              <a:buNone/>
            </a:pPr>
            <a:r>
              <a:rPr lang="en-GB" b="1" dirty="0"/>
              <a:t>Conservator: </a:t>
            </a:r>
            <a:r>
              <a:rPr lang="en-GB" dirty="0"/>
              <a:t>The </a:t>
            </a:r>
            <a:r>
              <a:rPr lang="en-GB" b="1" dirty="0"/>
              <a:t>oil </a:t>
            </a:r>
            <a:r>
              <a:rPr lang="en-GB" dirty="0"/>
              <a:t>in the transformer </a:t>
            </a:r>
            <a:r>
              <a:rPr lang="en-GB" b="1" dirty="0"/>
              <a:t>expands </a:t>
            </a:r>
            <a:r>
              <a:rPr lang="en-GB" dirty="0"/>
              <a:t>when the </a:t>
            </a:r>
            <a:r>
              <a:rPr lang="en-GB" b="1" dirty="0"/>
              <a:t>temperature </a:t>
            </a:r>
            <a:r>
              <a:rPr lang="en-GB" dirty="0"/>
              <a:t>inside the transformer </a:t>
            </a:r>
            <a:r>
              <a:rPr lang="en-GB" b="1" dirty="0"/>
              <a:t>increases due to heat</a:t>
            </a:r>
            <a:r>
              <a:rPr lang="en-GB" dirty="0"/>
              <a:t> while it </a:t>
            </a:r>
            <a:r>
              <a:rPr lang="en-GB" b="1" dirty="0"/>
              <a:t>contracts, </a:t>
            </a:r>
            <a:r>
              <a:rPr lang="en-GB" dirty="0"/>
              <a:t>when the </a:t>
            </a:r>
            <a:r>
              <a:rPr lang="en-GB" b="1" dirty="0"/>
              <a:t>temperature decreases.</a:t>
            </a:r>
            <a:r>
              <a:rPr lang="en-GB" dirty="0"/>
              <a:t> The function of the </a:t>
            </a:r>
            <a:r>
              <a:rPr lang="en-GB" b="1" dirty="0"/>
              <a:t>conservator is to take up the expansion and contraction of the oil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42672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750" y="1600200"/>
            <a:ext cx="1091565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Breather: </a:t>
            </a:r>
            <a:r>
              <a:rPr lang="en-GB" dirty="0"/>
              <a:t>The tank is </a:t>
            </a:r>
            <a:r>
              <a:rPr lang="en-GB" b="1" dirty="0"/>
              <a:t>connected to atmosphere by vent pipe.</a:t>
            </a:r>
            <a:r>
              <a:rPr lang="en-GB" dirty="0"/>
              <a:t> When </a:t>
            </a:r>
            <a:r>
              <a:rPr lang="en-GB" b="1" dirty="0"/>
              <a:t>oil expands air goes out </a:t>
            </a:r>
            <a:r>
              <a:rPr lang="en-GB" dirty="0"/>
              <a:t>while the </a:t>
            </a:r>
            <a:r>
              <a:rPr lang="en-GB" b="1" dirty="0"/>
              <a:t>oil contracts the air is taken in</a:t>
            </a:r>
            <a:r>
              <a:rPr lang="en-GB" dirty="0"/>
              <a:t>. The breather is a device which </a:t>
            </a:r>
            <a:r>
              <a:rPr lang="en-GB" b="1" dirty="0"/>
              <a:t>extracts the moisture </a:t>
            </a:r>
            <a:r>
              <a:rPr lang="en-GB" dirty="0"/>
              <a:t>from the air when the air is taken in and </a:t>
            </a:r>
            <a:r>
              <a:rPr lang="en-GB" b="1" dirty="0"/>
              <a:t>does not allow oil to come in contact </a:t>
            </a:r>
            <a:r>
              <a:rPr lang="en-GB" dirty="0"/>
              <a:t>with the moisture. The breather contains the</a:t>
            </a:r>
            <a:r>
              <a:rPr lang="en-GB" b="1" dirty="0"/>
              <a:t> silica gel crystals which immediately absorb the atmospheric moisture.</a:t>
            </a:r>
          </a:p>
          <a:p>
            <a:pPr marL="0" indent="0">
              <a:buNone/>
            </a:pPr>
            <a:r>
              <a:rPr lang="en-GB" b="1" dirty="0"/>
              <a:t>Bushings: </a:t>
            </a:r>
            <a:r>
              <a:rPr lang="en-GB" dirty="0"/>
              <a:t>Provide insulated outlets for electrical connections of windings to external circuits. Ensure electrical isolation between the high-voltage windings and the tank.</a:t>
            </a:r>
          </a:p>
          <a:p>
            <a:pPr marL="0" indent="0">
              <a:buNone/>
            </a:pP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218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402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Buchholz Relay: </a:t>
            </a:r>
            <a:r>
              <a:rPr lang="en-GB" dirty="0"/>
              <a:t>It is a </a:t>
            </a:r>
            <a:r>
              <a:rPr lang="en-GB" b="1" dirty="0"/>
              <a:t>safety gas operated relay </a:t>
            </a:r>
            <a:r>
              <a:rPr lang="en-GB" dirty="0"/>
              <a:t>connected to transformer. When the </a:t>
            </a:r>
            <a:r>
              <a:rPr lang="en-GB" b="1" dirty="0"/>
              <a:t>faults gets developed inside the transformer, the gases are released.</a:t>
            </a:r>
          </a:p>
          <a:p>
            <a:endParaRPr lang="en-GB" dirty="0"/>
          </a:p>
        </p:txBody>
      </p:sp>
      <p:pic>
        <p:nvPicPr>
          <p:cNvPr id="1026" name="Picture 2" descr="Why are Transformer and Alternator Ratings in kVA on Ships">
            <a:extLst>
              <a:ext uri="{FF2B5EF4-FFF2-40B4-BE49-F238E27FC236}">
                <a16:creationId xmlns:a16="http://schemas.microsoft.com/office/drawing/2014/main" id="{A8B57BCF-A787-3578-7E95-1EC6A3CDBC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330" y="3019728"/>
            <a:ext cx="3375604" cy="3496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B0AEB79E-33C3-4FE2-DB98-4F4AE5C806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393" y="3226453"/>
            <a:ext cx="1619250" cy="277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3775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–Parts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C2CC01-2F1C-289F-E613-C7B3BEE231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ED7CD2-8C01-48CF-42C7-03C885389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0670" y="1407380"/>
            <a:ext cx="6189131" cy="459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7308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The induced EMF in N turns is given by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 panose="02040503050406030204" pitchFamily="18" charset="0"/>
                            </a:rPr>
                            <m:t>ϕ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𝑑𝑡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𝑣𝑜𝑙𝑡𝑠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 panose="02040503050406030204" pitchFamily="18" charset="0"/>
                          </a:rPr>
                          <m:t>ϕ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𝑑𝑡</m:t>
                        </m:r>
                      </m:den>
                    </m:f>
                  </m:oMath>
                </a14:m>
                <a:r>
                  <a:rPr lang="en-GB" dirty="0"/>
                  <a:t> is the rate of change of flux.</a:t>
                </a:r>
              </a:p>
              <a:p>
                <a:pPr marL="0" indent="0">
                  <a:buNone/>
                </a:pPr>
                <a:r>
                  <a:rPr lang="en-GB" dirty="0"/>
                  <a:t>In an ideal transformer, the rate of change of flux is the same for both the primary and secondary.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𝑃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𝑁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Assuming No loss,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Hence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or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833" t="-2930" r="-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73031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-Voltage ratio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-turns ratio or the transformer ratio of the transformer.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will be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down transformer.</a:t>
                </a:r>
              </a:p>
              <a:p>
                <a:pPr marL="0" indent="0">
                  <a:buNone/>
                </a:pPr>
                <a:r>
                  <a:rPr lang="en-GB" dirty="0"/>
                  <a:t>If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is less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, then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will be greater than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</m:oMath>
                </a14:m>
                <a:r>
                  <a:rPr lang="en-GB" dirty="0"/>
                  <a:t>, then the device is called step up transformer.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34371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When a load is connected across the secondary winding, a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/>
                  <a:t> flows. </a:t>
                </a:r>
              </a:p>
              <a:p>
                <a:pPr marL="0" indent="0">
                  <a:buNone/>
                </a:pPr>
                <a:r>
                  <a:rPr lang="en-GB" dirty="0"/>
                  <a:t>In an ideal transformer losses are neglected, and the transformer is considered as 100% efficient. </a:t>
                </a:r>
              </a:p>
              <a:p>
                <a:pPr marL="0" indent="0">
                  <a:buNone/>
                </a:pPr>
                <a:r>
                  <a:rPr lang="en-GB" dirty="0"/>
                  <a:t>Hence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𝑖𝑛𝑝𝑢𝑡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𝑝𝑜𝑤𝑒𝑟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𝑜𝑢𝑡𝑝𝑢𝑡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𝑝𝑜𝑤𝑒𝑟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In an ideal transformer, the primary and secondary volt-amperes are equal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𝑁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𝑃</m:t>
                            </m:r>
                          </m:sub>
                        </m:sSub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31C2CC01-2F1C-289F-E613-C7B3BEE231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 r="-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3067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046079-EA77-DEFA-AE71-B09FBB0AE8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3B6DB-DA7D-0188-83FA-C22AA4CFD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508" y="-2495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Transformer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4F1DD9-667E-B6C6-9519-0D3880767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B3CAB3-4C2D-E8F4-2C51-57F307778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607DFCB9-BF73-DE2C-5A99-F8B084C30C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Transformer efficiency (</a:t>
                </a:r>
                <a:r>
                  <a:rPr lang="el-GR" b="1" dirty="0"/>
                  <a:t>η) </a:t>
                </a:r>
                <a:r>
                  <a:rPr lang="en-GB" b="1" dirty="0"/>
                  <a:t>is the ratio of the output power to the input power.</a:t>
                </a: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𝜂</m:t>
                      </m:r>
                      <m:r>
                        <a:rPr lang="en-GB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ar-AE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i="1"/>
                            <m:t>Output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Power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i="1"/>
                            <m:t>Input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Power</m:t>
                          </m:r>
                        </m:den>
                      </m:f>
                      <m:r>
                        <a:rPr lang="ar-AE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ar-AE">
                          <a:latin typeface="Cambria Math" panose="02040503050406030204" pitchFamily="18" charset="0"/>
                        </a:rPr>
                        <m:t>100</m:t>
                      </m:r>
                      <m:r>
                        <a:rPr lang="ar-AE">
                          <a:latin typeface="Cambria Math" panose="02040503050406030204" pitchFamily="18" charset="0"/>
                        </a:rPr>
                        <m:t>%</m:t>
                      </m:r>
                    </m:oMath>
                  </m:oMathPara>
                </a14:m>
                <a:endParaRPr lang="en-GB" b="0" dirty="0"/>
              </a:p>
              <a:p>
                <a:pPr marL="0" indent="0">
                  <a:buNone/>
                </a:pPr>
                <a:r>
                  <a:rPr lang="en-GB" dirty="0">
                    <a:ea typeface="Times New Roman" panose="02020603050405020304" pitchFamily="18" charset="0"/>
                  </a:rPr>
                  <a:t>Power Rating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</m:oMath>
                </a14:m>
                <a:r>
                  <a:rPr lang="en-GB" dirty="0">
                    <a:ea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>
                    <a:ea typeface="Times New Roman" panose="02020603050405020304" pitchFamily="18" charset="0"/>
                  </a:rPr>
                  <a:t>Maximum load Resistance 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𝑀𝑎𝑥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𝐼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den>
                    </m:f>
                  </m:oMath>
                </a14:m>
                <a:endParaRPr lang="en-GB" dirty="0">
                  <a:ea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ar-AE" b="0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607DFCB9-BF73-DE2C-5A99-F8B084C30C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365250"/>
                <a:ext cx="10972800" cy="4787899"/>
              </a:xfrm>
              <a:blipFill>
                <a:blip r:embed="rId3"/>
                <a:stretch>
                  <a:fillRect l="-1111" t="-216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595665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13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13 / Electrical Principles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www.w3.org/XML/1998/namespace"/>
    <ds:schemaRef ds:uri="http://purl.org/dc/dcmitype/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infopath/2007/PartnerControls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1119</TotalTime>
  <Words>1474</Words>
  <Application>Microsoft Office PowerPoint</Application>
  <PresentationFormat>Widescreen</PresentationFormat>
  <Paragraphs>185</Paragraphs>
  <Slides>25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Transformer - Introduction</vt:lpstr>
      <vt:lpstr>Transformer - Introduction</vt:lpstr>
      <vt:lpstr>Transformer - Working</vt:lpstr>
      <vt:lpstr>Transformer - Working</vt:lpstr>
      <vt:lpstr>Transformer - Working</vt:lpstr>
      <vt:lpstr>Transformer - Working</vt:lpstr>
      <vt:lpstr>Transformer</vt:lpstr>
      <vt:lpstr>Transformer -Construction</vt:lpstr>
      <vt:lpstr>Transformer -Construction</vt:lpstr>
      <vt:lpstr>Transformer -Construction</vt:lpstr>
      <vt:lpstr>Eddy Current</vt:lpstr>
      <vt:lpstr>Transformer –Parts </vt:lpstr>
      <vt:lpstr>Transformer –Parts </vt:lpstr>
      <vt:lpstr>Transformer –Parts </vt:lpstr>
      <vt:lpstr>Transformer –Parts </vt:lpstr>
      <vt:lpstr>Transformer –Parts </vt:lpstr>
      <vt:lpstr>Transformer </vt:lpstr>
      <vt:lpstr>Transformer </vt:lpstr>
      <vt:lpstr>Transformer </vt:lpstr>
      <vt:lpstr>Transformer 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150</cp:revision>
  <dcterms:created xsi:type="dcterms:W3CDTF">2021-03-09T15:35:42Z</dcterms:created>
  <dcterms:modified xsi:type="dcterms:W3CDTF">2026-05-01T11:33:01Z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