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715000" type="screen16x1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82" autoAdjust="0"/>
  </p:normalViewPr>
  <p:slideViewPr>
    <p:cSldViewPr snapToGrid="0">
      <p:cViewPr varScale="1">
        <p:scale>
          <a:sx n="62" d="100"/>
          <a:sy n="62" d="100"/>
        </p:scale>
        <p:origin x="14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5AC343A7-E51D-4355-A44F-81B15504CFFD}" type="datetimeFigureOut">
              <a:rPr lang="en-GB" smtClean="0"/>
              <a:t>14/02/2026</a:t>
            </a:fld>
            <a:endParaRPr lang="en-GB"/>
          </a:p>
        </p:txBody>
      </p:sp>
      <p:sp>
        <p:nvSpPr>
          <p:cNvPr id="4" name="Slide Image Placeholder 3"/>
          <p:cNvSpPr>
            <a:spLocks noGrp="1" noRot="1" noChangeAspect="1"/>
          </p:cNvSpPr>
          <p:nvPr>
            <p:ph type="sldImg" idx="2"/>
          </p:nvPr>
        </p:nvSpPr>
        <p:spPr>
          <a:xfrm>
            <a:off x="2720975" y="857250"/>
            <a:ext cx="370205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6DDC2C52-9A31-42BA-AD6A-C5E17EAE7E2F}" type="slidenum">
              <a:rPr lang="en-GB" smtClean="0"/>
              <a:t>‹#›</a:t>
            </a:fld>
            <a:endParaRPr lang="en-GB"/>
          </a:p>
        </p:txBody>
      </p:sp>
    </p:spTree>
    <p:extLst>
      <p:ext uri="{BB962C8B-B14F-4D97-AF65-F5344CB8AC3E}">
        <p14:creationId xmlns:p14="http://schemas.microsoft.com/office/powerpoint/2010/main" val="413919600"/>
      </p:ext>
    </p:extLst>
  </p:cSld>
  <p:clrMap bg1="lt1" tx1="dk1" bg2="lt2" tx2="dk2" accent1="accent1" accent2="accent2" accent3="accent3" accent4="accent4" accent5="accent5" accent6="accent6" hlink="hlink" folHlink="folHlink"/>
  <p:notesStyle>
    <a:lvl1pPr marL="0" algn="l" defTabSz="713232" rtl="0" eaLnBrk="1" latinLnBrk="0" hangingPunct="1">
      <a:defRPr sz="936" kern="1200">
        <a:solidFill>
          <a:schemeClr val="tx1"/>
        </a:solidFill>
        <a:latin typeface="+mn-lt"/>
        <a:ea typeface="+mn-ea"/>
        <a:cs typeface="+mn-cs"/>
      </a:defRPr>
    </a:lvl1pPr>
    <a:lvl2pPr marL="356616" algn="l" defTabSz="713232" rtl="0" eaLnBrk="1" latinLnBrk="0" hangingPunct="1">
      <a:defRPr sz="936" kern="1200">
        <a:solidFill>
          <a:schemeClr val="tx1"/>
        </a:solidFill>
        <a:latin typeface="+mn-lt"/>
        <a:ea typeface="+mn-ea"/>
        <a:cs typeface="+mn-cs"/>
      </a:defRPr>
    </a:lvl2pPr>
    <a:lvl3pPr marL="713232" algn="l" defTabSz="713232" rtl="0" eaLnBrk="1" latinLnBrk="0" hangingPunct="1">
      <a:defRPr sz="936" kern="1200">
        <a:solidFill>
          <a:schemeClr val="tx1"/>
        </a:solidFill>
        <a:latin typeface="+mn-lt"/>
        <a:ea typeface="+mn-ea"/>
        <a:cs typeface="+mn-cs"/>
      </a:defRPr>
    </a:lvl3pPr>
    <a:lvl4pPr marL="1069848" algn="l" defTabSz="713232" rtl="0" eaLnBrk="1" latinLnBrk="0" hangingPunct="1">
      <a:defRPr sz="936" kern="1200">
        <a:solidFill>
          <a:schemeClr val="tx1"/>
        </a:solidFill>
        <a:latin typeface="+mn-lt"/>
        <a:ea typeface="+mn-ea"/>
        <a:cs typeface="+mn-cs"/>
      </a:defRPr>
    </a:lvl4pPr>
    <a:lvl5pPr marL="1426464" algn="l" defTabSz="713232" rtl="0" eaLnBrk="1" latinLnBrk="0" hangingPunct="1">
      <a:defRPr sz="936" kern="1200">
        <a:solidFill>
          <a:schemeClr val="tx1"/>
        </a:solidFill>
        <a:latin typeface="+mn-lt"/>
        <a:ea typeface="+mn-ea"/>
        <a:cs typeface="+mn-cs"/>
      </a:defRPr>
    </a:lvl5pPr>
    <a:lvl6pPr marL="1783080" algn="l" defTabSz="713232" rtl="0" eaLnBrk="1" latinLnBrk="0" hangingPunct="1">
      <a:defRPr sz="936" kern="1200">
        <a:solidFill>
          <a:schemeClr val="tx1"/>
        </a:solidFill>
        <a:latin typeface="+mn-lt"/>
        <a:ea typeface="+mn-ea"/>
        <a:cs typeface="+mn-cs"/>
      </a:defRPr>
    </a:lvl6pPr>
    <a:lvl7pPr marL="2139696" algn="l" defTabSz="713232" rtl="0" eaLnBrk="1" latinLnBrk="0" hangingPunct="1">
      <a:defRPr sz="936" kern="1200">
        <a:solidFill>
          <a:schemeClr val="tx1"/>
        </a:solidFill>
        <a:latin typeface="+mn-lt"/>
        <a:ea typeface="+mn-ea"/>
        <a:cs typeface="+mn-cs"/>
      </a:defRPr>
    </a:lvl7pPr>
    <a:lvl8pPr marL="2496312" algn="l" defTabSz="713232" rtl="0" eaLnBrk="1" latinLnBrk="0" hangingPunct="1">
      <a:defRPr sz="936" kern="1200">
        <a:solidFill>
          <a:schemeClr val="tx1"/>
        </a:solidFill>
        <a:latin typeface="+mn-lt"/>
        <a:ea typeface="+mn-ea"/>
        <a:cs typeface="+mn-cs"/>
      </a:defRPr>
    </a:lvl8pPr>
    <a:lvl9pPr marL="2852928" algn="l" defTabSz="713232" rtl="0" eaLnBrk="1" latinLnBrk="0" hangingPunct="1">
      <a:defRPr sz="93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DC2C52-9A31-42BA-AD6A-C5E17EAE7E2F}" type="slidenum">
              <a:rPr lang="en-GB" smtClean="0"/>
              <a:t>1</a:t>
            </a:fld>
            <a:endParaRPr lang="en-GB"/>
          </a:p>
        </p:txBody>
      </p:sp>
    </p:spTree>
    <p:extLst>
      <p:ext uri="{BB962C8B-B14F-4D97-AF65-F5344CB8AC3E}">
        <p14:creationId xmlns:p14="http://schemas.microsoft.com/office/powerpoint/2010/main" val="3081050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a key part of the Microsoft 365 productivity suite has a great potential to help improve task efficiency within Greenfield Home Care Agency. Now, some care organisations manage on paper-based records, manual rosters, or locally stored spreadsheets, which often results in duplicate work, scheduling accuracy problems, and difficulties in distributing up-to-date information to the staff (Necula et al., 2024). These complications are particularly strong in home - care environments where carers work across a number of sites.  </a:t>
            </a:r>
          </a:p>
        </p:txBody>
      </p:sp>
      <p:sp>
        <p:nvSpPr>
          <p:cNvPr id="4" name="Slide Number Placeholder 3"/>
          <p:cNvSpPr>
            <a:spLocks noGrp="1"/>
          </p:cNvSpPr>
          <p:nvPr>
            <p:ph type="sldNum" sz="quarter" idx="10"/>
          </p:nvPr>
        </p:nvSpPr>
        <p:spPr/>
        <p:txBody>
          <a:bodyPr/>
          <a:lstStyle/>
          <a:p>
            <a:fld id="{6DDC2C52-9A31-42BA-AD6A-C5E17EAE7E2F}" type="slidenum">
              <a:rPr lang="en-GB" smtClean="0"/>
              <a:t>2</a:t>
            </a:fld>
            <a:endParaRPr lang="en-GB"/>
          </a:p>
        </p:txBody>
      </p:sp>
    </p:spTree>
    <p:extLst>
      <p:ext uri="{BB962C8B-B14F-4D97-AF65-F5344CB8AC3E}">
        <p14:creationId xmlns:p14="http://schemas.microsoft.com/office/powerpoint/2010/main" val="3141675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Greenfield, care coordinators and administrators organise staff rosters, visit schedules and basic care records. When these responsibilities are done manually or via disjointed systems, it is laborious to keep changes like sick leave or emergency visits and increases the chances of errors (Harrington, 2025). Microsoft Excel solves this inefficiency by allowing structured, digital scheduling templates to be built and made accessible and securely updated via Microsoft 365.  </a:t>
            </a:r>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3</a:t>
            </a:fld>
            <a:endParaRPr lang="en-GB"/>
          </a:p>
        </p:txBody>
      </p:sp>
    </p:spTree>
    <p:extLst>
      <p:ext uri="{BB962C8B-B14F-4D97-AF65-F5344CB8AC3E}">
        <p14:creationId xmlns:p14="http://schemas.microsoft.com/office/powerpoint/2010/main" val="727916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Microsoft 365, care coordinators can create shared roster spreadsheets with carer names, times of visits, client details and locations. Built-in formulas automatically calculate the working hours and highlight the scheduling conflicts, thus reducing human error. Since files are stored in the cloud through OneDrive or SharePoint, the updates made by one staff member are immediately visible to other staff members, ensuring that everyone is working with the most up-to-date information (Waizenegger et al., 2020).  </a:t>
            </a:r>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4</a:t>
            </a:fld>
            <a:endParaRPr lang="en-GB"/>
          </a:p>
        </p:txBody>
      </p:sp>
    </p:spTree>
    <p:extLst>
      <p:ext uri="{BB962C8B-B14F-4D97-AF65-F5344CB8AC3E}">
        <p14:creationId xmlns:p14="http://schemas.microsoft.com/office/powerpoint/2010/main" val="661452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Excel is also used for easier data tracking and reporting. For example, simple logs on completion of a visit or check of medication can be captured in tabular formats allowing managers to track patterns such as missed visits or staff workload. Simple charts that can be created in Excel allow management to quickly measure the efficiency of staffing and where improvements can be made (Nalimov, 2024). These capabilities support informed decision-making but at the same time are accessible to staff that may only have basic digital skills.  </a:t>
            </a:r>
          </a:p>
        </p:txBody>
      </p:sp>
      <p:sp>
        <p:nvSpPr>
          <p:cNvPr id="4" name="Slide Number Placeholder 3"/>
          <p:cNvSpPr>
            <a:spLocks noGrp="1"/>
          </p:cNvSpPr>
          <p:nvPr>
            <p:ph type="sldNum" sz="quarter" idx="10"/>
          </p:nvPr>
        </p:nvSpPr>
        <p:spPr/>
        <p:txBody>
          <a:bodyPr/>
          <a:lstStyle/>
          <a:p>
            <a:fld id="{6DDC2C52-9A31-42BA-AD6A-C5E17EAE7E2F}" type="slidenum">
              <a:rPr lang="en-GB" smtClean="0"/>
              <a:t>5</a:t>
            </a:fld>
            <a:endParaRPr lang="en-GB"/>
          </a:p>
        </p:txBody>
      </p:sp>
    </p:spTree>
    <p:extLst>
      <p:ext uri="{BB962C8B-B14F-4D97-AF65-F5344CB8AC3E}">
        <p14:creationId xmlns:p14="http://schemas.microsoft.com/office/powerpoint/2010/main" val="3723409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However, non-daemon Microsoft Excel has some limitations. Staff with low digital confidence may be quite lost with formulas and structured spreadsheets to begin with, which highlights the need for basic training. Moreover, Excel is not a care management system and may not be as advanced in its abilities such as automated alerts or integrated patient records. Despite these limitations, for a developing organisation such as Greenfield, Excel is a cost effective and flexible productivity tool that has the potential to significantly increase the efficiency of operations if used correctly.  </a:t>
            </a:r>
          </a:p>
        </p:txBody>
      </p:sp>
      <p:sp>
        <p:nvSpPr>
          <p:cNvPr id="4" name="Slide Number Placeholder 3"/>
          <p:cNvSpPr>
            <a:spLocks noGrp="1"/>
          </p:cNvSpPr>
          <p:nvPr>
            <p:ph type="sldNum" sz="quarter" idx="10"/>
          </p:nvPr>
        </p:nvSpPr>
        <p:spPr/>
        <p:txBody>
          <a:bodyPr/>
          <a:lstStyle/>
          <a:p>
            <a:fld id="{6DDC2C52-9A31-42BA-AD6A-C5E17EAE7E2F}" type="slidenum">
              <a:rPr lang="en-GB" smtClean="0"/>
              <a:t>6</a:t>
            </a:fld>
            <a:endParaRPr lang="en-GB"/>
          </a:p>
        </p:txBody>
      </p:sp>
    </p:spTree>
    <p:extLst>
      <p:ext uri="{BB962C8B-B14F-4D97-AF65-F5344CB8AC3E}">
        <p14:creationId xmlns:p14="http://schemas.microsoft.com/office/powerpoint/2010/main" val="1697158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Overall, Microsoft Excel has improved productivity at Greenfield Home Care Agency by streamlining scheduling and improving data accuracy, and promoting collaboration across the organisation. When paired with staff training and obvious data handling protocols, it is a viable solution to meet the agency's goal of increasing efficiency and digital confidence.  </a:t>
            </a:r>
          </a:p>
        </p:txBody>
      </p:sp>
      <p:sp>
        <p:nvSpPr>
          <p:cNvPr id="4" name="Slide Number Placeholder 3"/>
          <p:cNvSpPr>
            <a:spLocks noGrp="1"/>
          </p:cNvSpPr>
          <p:nvPr>
            <p:ph type="sldNum" sz="quarter" idx="10"/>
          </p:nvPr>
        </p:nvSpPr>
        <p:spPr/>
        <p:txBody>
          <a:bodyPr/>
          <a:lstStyle/>
          <a:p>
            <a:fld id="{6DDC2C52-9A31-42BA-AD6A-C5E17EAE7E2F}" type="slidenum">
              <a:rPr lang="en-GB" smtClean="0"/>
              <a:t>7</a:t>
            </a:fld>
            <a:endParaRPr lang="en-GB"/>
          </a:p>
        </p:txBody>
      </p:sp>
    </p:spTree>
    <p:extLst>
      <p:ext uri="{BB962C8B-B14F-4D97-AF65-F5344CB8AC3E}">
        <p14:creationId xmlns:p14="http://schemas.microsoft.com/office/powerpoint/2010/main" val="2683505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In this section, I will be evaluating Microsoft Teams as a communication and collaboration tool under the Microsoft 365 suite and how they can provide better efficiency at Greenfield Home Care Agency.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will first highlight the challenges that communication poses at the moment, then describe how Teams can enhance the coordination of different places and finally the pros and cons of using this tool in the care setting.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9</a:t>
            </a:fld>
            <a:endParaRPr lang="en-GB"/>
          </a:p>
        </p:txBody>
      </p:sp>
    </p:spTree>
    <p:extLst>
      <p:ext uri="{BB962C8B-B14F-4D97-AF65-F5344CB8AC3E}">
        <p14:creationId xmlns:p14="http://schemas.microsoft.com/office/powerpoint/2010/main" val="285252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Teams is a cloud-based communication device platform that combines messaging, video meetings and file sharing into one central system.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 an organisation like Greenfield, where carers are out in the community and coordinators stay in the office, a united platform is important.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Research suggests that digital collaboration platforms improve organisational communication efficiency by making it less fragmented and better coordinated (Waizenegger et al., 2020).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Therefore, Teams is not just a messaging tool, but it establishes a structured communication environment that facilitates teamwork and productivity.  </a:t>
            </a:r>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10</a:t>
            </a:fld>
            <a:endParaRPr lang="en-GB"/>
          </a:p>
        </p:txBody>
      </p:sp>
    </p:spTree>
    <p:extLst>
      <p:ext uri="{BB962C8B-B14F-4D97-AF65-F5344CB8AC3E}">
        <p14:creationId xmlns:p14="http://schemas.microsoft.com/office/powerpoint/2010/main" val="403758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Currently, communication at Greenfield may take the form of phone calls, emails, or paper notes.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approach introduces time delays as one cannot assume carers will keep on checking emails when working in the field.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is also the risk of inconsistent information sharing, particularly if information about care of clients is not communicated clearly.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Fragmented communication systems are known to cause a lack of coordination and heightened risk in healthcare settings (</a:t>
            </a:r>
            <a:r>
              <a:rPr lang="en-GB" sz="1200" kern="1200" dirty="0" err="1">
                <a:solidFill>
                  <a:schemeClr val="tx1"/>
                </a:solidFill>
                <a:effectLst/>
                <a:latin typeface="+mn-lt"/>
                <a:ea typeface="+mn-ea"/>
                <a:cs typeface="+mn-cs"/>
              </a:rPr>
              <a:t>Greenhalgh</a:t>
            </a:r>
            <a:r>
              <a:rPr lang="en-GB" sz="1200" kern="1200" dirty="0">
                <a:solidFill>
                  <a:schemeClr val="tx1"/>
                </a:solidFill>
                <a:effectLst/>
                <a:latin typeface="+mn-lt"/>
                <a:ea typeface="+mn-ea"/>
                <a:cs typeface="+mn-cs"/>
              </a:rPr>
              <a:t> et al., 2020).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a home care agency, bad communication can have direct impacts on the quality of service and safety of the patients.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11</a:t>
            </a:fld>
            <a:endParaRPr lang="en-GB"/>
          </a:p>
        </p:txBody>
      </p:sp>
    </p:spTree>
    <p:extLst>
      <p:ext uri="{BB962C8B-B14F-4D97-AF65-F5344CB8AC3E}">
        <p14:creationId xmlns:p14="http://schemas.microsoft.com/office/powerpoint/2010/main" val="4059684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is improved through Microsoft Teams, where care co-ordinators can communicate instantly with the carers.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 example, if there is a delay or a change in a client's condition, the carer can straight away notify the office through a message in Teams.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Group channels can also be created for scheduling updates or policy announcements, which ensures that all staff are getting the same information at the same time.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Video meetings lessen carers having to come into the office for briefings.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Digital communication tools have been shown to enhance team collaboration and service delivery in healthcare environments (Kaiser et al., 2022).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shows that Teams can help to improve both efficiency and coordination at Greenfield.  </a:t>
            </a:r>
          </a:p>
          <a:p>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12</a:t>
            </a:fld>
            <a:endParaRPr lang="en-GB"/>
          </a:p>
        </p:txBody>
      </p:sp>
    </p:spTree>
    <p:extLst>
      <p:ext uri="{BB962C8B-B14F-4D97-AF65-F5344CB8AC3E}">
        <p14:creationId xmlns:p14="http://schemas.microsoft.com/office/powerpoint/2010/main" val="2841770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main benefits is higher response time in situations of emergency.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Centralised communication also decreases the need for paper notes which leads to better organisation and loss of information.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Because Teams is available on mobile devices, carers can be connected when they are working in the community.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Research shows that efficient communication tools for the digital sphere enhance team performance and work efficiency (Tegegne and Wubante, 2022).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Therefore, Teams supports operational efficiency, as well as person centred care.  </a:t>
            </a:r>
          </a:p>
          <a:p>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13</a:t>
            </a:fld>
            <a:endParaRPr lang="en-GB"/>
          </a:p>
        </p:txBody>
      </p:sp>
    </p:spTree>
    <p:extLst>
      <p:ext uri="{BB962C8B-B14F-4D97-AF65-F5344CB8AC3E}">
        <p14:creationId xmlns:p14="http://schemas.microsoft.com/office/powerpoint/2010/main" val="567471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however considerations to be made.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staff may not have confidence in using digital tools, which may result in less adoption.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Poor internet connectivity in some areas of the community could disconnect communication.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is also the risk of message overload if communication guidelines are not clear.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Studies have shown that digital transformation is highly reliant on staff training and organisational support (Van Veldhoven and Vanthienen, 2022).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Therefore, Greenfield needs to establish digital literacy training and clear communication policies in order to get the most out of Teams.  </a:t>
            </a:r>
          </a:p>
          <a:p>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14</a:t>
            </a:fld>
            <a:endParaRPr lang="en-GB"/>
          </a:p>
        </p:txBody>
      </p:sp>
    </p:spTree>
    <p:extLst>
      <p:ext uri="{BB962C8B-B14F-4D97-AF65-F5344CB8AC3E}">
        <p14:creationId xmlns:p14="http://schemas.microsoft.com/office/powerpoint/2010/main" val="2404705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20975" y="857250"/>
            <a:ext cx="3702050" cy="2314575"/>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Microsoft Teams can substantially enhance communication at Greenfield Home Care Agency.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brings people together to improve cooperation between office staff and carers working in the field.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helps reduce delays, coordinates better and supports efficient person-centred care delivery.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its success is dependent on proper staffing training, support from leadership and strong digital policies.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done right, Teams can be a hub of communication that helps to strengthen the performance of an entire organization.</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a:p>
            <a:endParaRPr lang="en-GB" dirty="0"/>
          </a:p>
        </p:txBody>
      </p:sp>
      <p:sp>
        <p:nvSpPr>
          <p:cNvPr id="4" name="Slide Number Placeholder 3"/>
          <p:cNvSpPr>
            <a:spLocks noGrp="1"/>
          </p:cNvSpPr>
          <p:nvPr>
            <p:ph type="sldNum" sz="quarter" idx="10"/>
          </p:nvPr>
        </p:nvSpPr>
        <p:spPr/>
        <p:txBody>
          <a:bodyPr/>
          <a:lstStyle/>
          <a:p>
            <a:fld id="{6DDC2C52-9A31-42BA-AD6A-C5E17EAE7E2F}" type="slidenum">
              <a:rPr lang="en-GB" smtClean="0"/>
              <a:t>15</a:t>
            </a:fld>
            <a:endParaRPr lang="en-GB"/>
          </a:p>
        </p:txBody>
      </p:sp>
    </p:spTree>
    <p:extLst>
      <p:ext uri="{BB962C8B-B14F-4D97-AF65-F5344CB8AC3E}">
        <p14:creationId xmlns:p14="http://schemas.microsoft.com/office/powerpoint/2010/main" val="4067394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1910" y="2095500"/>
            <a:ext cx="6686549" cy="1885651"/>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941910" y="3981150"/>
            <a:ext cx="6686549" cy="938569"/>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3603176"/>
            <a:ext cx="1308489" cy="64882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398860" y="3774617"/>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3135343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4694" y="520092"/>
            <a:ext cx="6683765" cy="1067408"/>
          </a:xfrm>
        </p:spPr>
        <p:txBody>
          <a:bodyPr/>
          <a:lstStyle/>
          <a:p>
            <a:r>
              <a:rPr lang="en-US"/>
              <a:t>Click to edit Master title style</a:t>
            </a:r>
            <a:endParaRPr lang="en-US" dirty="0"/>
          </a:p>
        </p:txBody>
      </p:sp>
      <p:sp>
        <p:nvSpPr>
          <p:cNvPr id="3" name="Content Placeholder 2"/>
          <p:cNvSpPr>
            <a:spLocks noGrp="1"/>
          </p:cNvSpPr>
          <p:nvPr>
            <p:ph idx="1"/>
          </p:nvPr>
        </p:nvSpPr>
        <p:spPr>
          <a:xfrm>
            <a:off x="1941909" y="1778000"/>
            <a:ext cx="6686550" cy="31480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9505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1910" y="1715625"/>
            <a:ext cx="6686549" cy="12240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2941774"/>
            <a:ext cx="6686549" cy="7170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3141" y="2648479"/>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398860" y="2703450"/>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3913175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1909" y="1778000"/>
            <a:ext cx="3235398" cy="314801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93060" y="1771852"/>
            <a:ext cx="3235398" cy="314801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398860" y="656485"/>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436584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04530" y="1643919"/>
            <a:ext cx="2994549" cy="48021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941909" y="2124138"/>
            <a:ext cx="3257170" cy="279505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29972" y="1641229"/>
            <a:ext cx="2999251" cy="48021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375218" y="2121448"/>
            <a:ext cx="3254006" cy="279505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A55FA3-DF65-4C32-8DCB-2C9C7A3787BE}"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398860" y="656485"/>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2557448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A55FA3-DF65-4C32-8DCB-2C9C7A3787BE}"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2930451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A55FA3-DF65-4C32-8DCB-2C9C7A3787BE}"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676723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371740"/>
            <a:ext cx="2628899" cy="813593"/>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4742259" y="371741"/>
            <a:ext cx="3886200" cy="4512469"/>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1910" y="1332178"/>
            <a:ext cx="2628899" cy="3552030"/>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2371371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4000500"/>
            <a:ext cx="6686550" cy="472282"/>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1909" y="529138"/>
            <a:ext cx="6686550" cy="3212475"/>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941910" y="4472782"/>
            <a:ext cx="6686550" cy="411427"/>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3141" y="4093104"/>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398860" y="4152573"/>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342265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910" y="508000"/>
            <a:ext cx="6686549" cy="2597533"/>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941910" y="3628372"/>
            <a:ext cx="6686549" cy="1296553"/>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3141" y="2648479"/>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398860" y="2703450"/>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122559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37462" y="508000"/>
            <a:ext cx="6295445" cy="2413000"/>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56259" y="2921000"/>
            <a:ext cx="5652416" cy="3175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1910" y="3628372"/>
            <a:ext cx="6686549" cy="1296553"/>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3141" y="2648479"/>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398860" y="2703450"/>
            <a:ext cx="584825" cy="304271"/>
          </a:xfrm>
        </p:spPr>
        <p:txBody>
          <a:bodyPr/>
          <a:lstStyle/>
          <a:p>
            <a:fld id="{49B6EE20-2A5B-402C-A74C-1E63F3B93D33}" type="slidenum">
              <a:rPr lang="en-GB" smtClean="0"/>
              <a:t>‹#›</a:t>
            </a:fld>
            <a:endParaRPr lang="en-GB"/>
          </a:p>
        </p:txBody>
      </p:sp>
      <p:sp>
        <p:nvSpPr>
          <p:cNvPr id="14" name="TextBox 13"/>
          <p:cNvSpPr txBox="1"/>
          <p:nvPr/>
        </p:nvSpPr>
        <p:spPr>
          <a:xfrm>
            <a:off x="1850739" y="540004"/>
            <a:ext cx="457200" cy="487313"/>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8336139" y="2421089"/>
            <a:ext cx="457200" cy="487313"/>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0844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1910" y="2032001"/>
            <a:ext cx="6686550" cy="2270704"/>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941910" y="4318000"/>
            <a:ext cx="6686550" cy="60801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3141" y="4093104"/>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398860" y="4152573"/>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3238201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137462" y="508000"/>
            <a:ext cx="6295445" cy="2413000"/>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619500"/>
            <a:ext cx="6686550" cy="69850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4318000"/>
            <a:ext cx="6686550" cy="60801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3141" y="4093104"/>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398860" y="4152573"/>
            <a:ext cx="584825" cy="304271"/>
          </a:xfrm>
        </p:spPr>
        <p:txBody>
          <a:bodyPr/>
          <a:lstStyle/>
          <a:p>
            <a:fld id="{49B6EE20-2A5B-402C-A74C-1E63F3B93D33}" type="slidenum">
              <a:rPr lang="en-GB" smtClean="0"/>
              <a:t>‹#›</a:t>
            </a:fld>
            <a:endParaRPr lang="en-GB"/>
          </a:p>
        </p:txBody>
      </p:sp>
      <p:sp>
        <p:nvSpPr>
          <p:cNvPr id="17" name="TextBox 16"/>
          <p:cNvSpPr txBox="1"/>
          <p:nvPr/>
        </p:nvSpPr>
        <p:spPr>
          <a:xfrm>
            <a:off x="1850739" y="540004"/>
            <a:ext cx="457200" cy="487313"/>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8" name="TextBox 17"/>
          <p:cNvSpPr txBox="1"/>
          <p:nvPr/>
        </p:nvSpPr>
        <p:spPr>
          <a:xfrm>
            <a:off x="8336139" y="2421089"/>
            <a:ext cx="457200" cy="487313"/>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68128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1910" y="522839"/>
            <a:ext cx="6686549" cy="2400017"/>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941909" y="3619500"/>
            <a:ext cx="6686550" cy="698500"/>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1910" y="4318000"/>
            <a:ext cx="6686550" cy="60801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A55FA3-DF65-4C32-8DCB-2C9C7A3787BE}"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3141" y="4093104"/>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398860" y="4152573"/>
            <a:ext cx="584825" cy="304271"/>
          </a:xfrm>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13945051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116564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71109" y="522838"/>
            <a:ext cx="1655701" cy="440318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1909" y="522838"/>
            <a:ext cx="4857750" cy="44031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A55FA3-DF65-4C32-8DCB-2C9C7A3787BE}"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3141" y="595313"/>
            <a:ext cx="1191395" cy="422748"/>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9B6EE20-2A5B-402C-A74C-1E63F3B93D33}" type="slidenum">
              <a:rPr lang="en-GB" smtClean="0"/>
              <a:t>‹#›</a:t>
            </a:fld>
            <a:endParaRPr lang="en-GB"/>
          </a:p>
        </p:txBody>
      </p:sp>
    </p:spTree>
    <p:extLst>
      <p:ext uri="{BB962C8B-B14F-4D97-AF65-F5344CB8AC3E}">
        <p14:creationId xmlns:p14="http://schemas.microsoft.com/office/powerpoint/2010/main" val="2298549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190500"/>
            <a:ext cx="2138637" cy="5532190"/>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0416" y="-655"/>
            <a:ext cx="1767506" cy="571169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37160" cy="5715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944694" y="520092"/>
            <a:ext cx="6683765" cy="106740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1909" y="1778000"/>
            <a:ext cx="6686550" cy="32385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1210" y="5108698"/>
            <a:ext cx="859712" cy="308663"/>
          </a:xfrm>
          <a:prstGeom prst="rect">
            <a:avLst/>
          </a:prstGeom>
        </p:spPr>
        <p:txBody>
          <a:bodyPr vert="horz" lIns="91440" tIns="45720" rIns="91440" bIns="45720" rtlCol="0" anchor="ctr"/>
          <a:lstStyle>
            <a:lvl1pPr algn="r">
              <a:defRPr sz="675">
                <a:solidFill>
                  <a:schemeClr val="tx1">
                    <a:tint val="75000"/>
                  </a:schemeClr>
                </a:solidFill>
              </a:defRPr>
            </a:lvl1pPr>
          </a:lstStyle>
          <a:p>
            <a:fld id="{B3A55FA3-DF65-4C32-8DCB-2C9C7A3787BE}" type="datetimeFigureOut">
              <a:rPr lang="en-GB" smtClean="0"/>
              <a:t>14/02/2026</a:t>
            </a:fld>
            <a:endParaRPr lang="en-GB"/>
          </a:p>
        </p:txBody>
      </p:sp>
      <p:sp>
        <p:nvSpPr>
          <p:cNvPr id="5" name="Footer Placeholder 4"/>
          <p:cNvSpPr>
            <a:spLocks noGrp="1"/>
          </p:cNvSpPr>
          <p:nvPr>
            <p:ph type="ftr" sz="quarter" idx="3"/>
          </p:nvPr>
        </p:nvSpPr>
        <p:spPr>
          <a:xfrm>
            <a:off x="1941910" y="5113174"/>
            <a:ext cx="5714999" cy="304271"/>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398860" y="656485"/>
            <a:ext cx="584825" cy="304271"/>
          </a:xfrm>
          <a:prstGeom prst="rect">
            <a:avLst/>
          </a:prstGeom>
        </p:spPr>
        <p:txBody>
          <a:bodyPr vert="horz" lIns="91440" tIns="45720" rIns="91440" bIns="45720" rtlCol="0" anchor="ctr"/>
          <a:lstStyle>
            <a:lvl1pPr algn="r">
              <a:defRPr sz="1500">
                <a:solidFill>
                  <a:srgbClr val="FEFFFF"/>
                </a:solidFill>
              </a:defRPr>
            </a:lvl1pPr>
          </a:lstStyle>
          <a:p>
            <a:fld id="{49B6EE20-2A5B-402C-A74C-1E63F3B93D33}" type="slidenum">
              <a:rPr lang="en-GB" smtClean="0"/>
              <a:t>‹#›</a:t>
            </a:fld>
            <a:endParaRPr lang="en-GB"/>
          </a:p>
        </p:txBody>
      </p:sp>
    </p:spTree>
    <p:extLst>
      <p:ext uri="{BB962C8B-B14F-4D97-AF65-F5344CB8AC3E}">
        <p14:creationId xmlns:p14="http://schemas.microsoft.com/office/powerpoint/2010/main" val="1720059474"/>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 id="2147483974" r:id="rId12"/>
    <p:sldLayoutId id="2147483975" r:id="rId13"/>
    <p:sldLayoutId id="2147483976" r:id="rId14"/>
    <p:sldLayoutId id="2147483977" r:id="rId15"/>
    <p:sldLayoutId id="2147483978" r:id="rId16"/>
  </p:sldLayoutIdLst>
  <p:txStyles>
    <p:titleStyle>
      <a:lvl1pPr algn="l" defTabSz="342900" rtl="0" eaLnBrk="1" latinLnBrk="0" hangingPunct="1">
        <a:spcBef>
          <a:spcPct val="0"/>
        </a:spcBef>
        <a:buNone/>
        <a:defRPr sz="27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microsoft.com/en-us/microsoft-365/microsoft-offi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l">
              <a:lnSpc>
                <a:spcPct val="100000"/>
              </a:lnSpc>
            </a:pPr>
            <a:r>
              <a:rPr lang="en-US" sz="1800" b="1" dirty="0">
                <a:latin typeface="Arial" panose="020B0604020202020204" pitchFamily="34" charset="0"/>
                <a:cs typeface="Arial" panose="020B0604020202020204" pitchFamily="34" charset="0"/>
              </a:rPr>
              <a:t>Digital Skills and Research Methods (LCHS4007)</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 GROUP MEMBER(1)Microsoft 365 productivity application</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 Tayyba Khalil</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STUDENT NUMBER :2529033</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GROUP MEMBER(2)Microsoft 365 communication or collaboration tool</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MOUSUMI AKTER </a:t>
            </a:r>
            <a:br>
              <a:rPr lang="en-US"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STUDENT NUMBER:2524455</a:t>
            </a: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br>
              <a:rPr lang="en-US"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a:bodyPr>
          <a:lstStyle/>
          <a:p>
            <a:r>
              <a:rPr lang="en-US" sz="1800" dirty="0">
                <a:latin typeface="Arial" panose="020B0604020202020204" pitchFamily="34" charset="0"/>
                <a:cs typeface="Arial" panose="020B0604020202020204" pitchFamily="34" charset="0"/>
              </a:rPr>
              <a:t>Group Member 1 - Microsoft 365 Productivity Application</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4615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7429" y="313731"/>
            <a:ext cx="6851030" cy="950502"/>
          </a:xfrm>
        </p:spPr>
        <p:txBody>
          <a:bodyPr>
            <a:normAutofit/>
          </a:bodyPr>
          <a:lstStyle/>
          <a:p>
            <a:r>
              <a:rPr lang="en-GB" sz="2400" dirty="0">
                <a:latin typeface="Arial" panose="020B0604020202020204" pitchFamily="34" charset="0"/>
                <a:cs typeface="Arial" panose="020B0604020202020204" pitchFamily="34" charset="0"/>
              </a:rPr>
              <a:t>What is Microsoft Excel? </a:t>
            </a:r>
          </a:p>
        </p:txBody>
      </p:sp>
      <p:sp>
        <p:nvSpPr>
          <p:cNvPr id="3" name="Content Placeholder 2"/>
          <p:cNvSpPr>
            <a:spLocks noGrp="1"/>
          </p:cNvSpPr>
          <p:nvPr>
            <p:ph idx="1"/>
          </p:nvPr>
        </p:nvSpPr>
        <p:spPr>
          <a:xfrm>
            <a:off x="1068606" y="1048535"/>
            <a:ext cx="6686550" cy="3148018"/>
          </a:xfrm>
        </p:spPr>
        <p:txBody>
          <a:bodyPr>
            <a:noAutofit/>
          </a:bodyPr>
          <a:lstStyle/>
          <a:p>
            <a:pPr lvl="0"/>
            <a:r>
              <a:rPr lang="en-GB" sz="1800" dirty="0">
                <a:latin typeface="Arial" panose="020B0604020202020204" pitchFamily="34" charset="0"/>
                <a:cs typeface="Arial" panose="020B0604020202020204" pitchFamily="34" charset="0"/>
              </a:rPr>
              <a:t>Microsoft Excel is a productivity tool included in the Microsoft 365.  </a:t>
            </a:r>
          </a:p>
          <a:p>
            <a:pPr lvl="0"/>
            <a:r>
              <a:rPr lang="en-GB" sz="1800" dirty="0">
                <a:latin typeface="Arial" panose="020B0604020202020204" pitchFamily="34" charset="0"/>
                <a:cs typeface="Arial" panose="020B0604020202020204" pitchFamily="34" charset="0"/>
              </a:rPr>
              <a:t>It enables users to organise, calculate and analyse data (Necula et al., 2024).  </a:t>
            </a:r>
          </a:p>
          <a:p>
            <a:pPr lvl="0"/>
            <a:r>
              <a:rPr lang="en-GB" sz="1800" dirty="0">
                <a:latin typeface="Arial" panose="020B0604020202020204" pitchFamily="34" charset="0"/>
                <a:cs typeface="Arial" panose="020B0604020202020204" pitchFamily="34" charset="0"/>
              </a:rPr>
              <a:t>Its common applications are scheduling, record keeping, and tracking work tasks.  </a:t>
            </a:r>
          </a:p>
          <a:p>
            <a:pPr lvl="0"/>
            <a:r>
              <a:rPr lang="en-GB" sz="1800" dirty="0">
                <a:latin typeface="Arial" panose="020B0604020202020204" pitchFamily="34" charset="0"/>
                <a:cs typeface="Arial" panose="020B0604020202020204" pitchFamily="34" charset="0"/>
              </a:rPr>
              <a:t>Shared access is facilitated by a cloud-based access through OneDrive.  </a:t>
            </a:r>
          </a:p>
          <a:p>
            <a:pPr lvl="0"/>
            <a:r>
              <a:rPr lang="en-GB" sz="1800" dirty="0">
                <a:latin typeface="Arial" panose="020B0604020202020204" pitchFamily="34" charset="0"/>
                <a:cs typeface="Arial" panose="020B0604020202020204" pitchFamily="34" charset="0"/>
              </a:rPr>
              <a:t>It is appropriate for organisations that are in a process of digital skills development (Microsoft, 2024).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8677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latin typeface="Arial" panose="020B0604020202020204" pitchFamily="34" charset="0"/>
                <a:cs typeface="Arial" panose="020B0604020202020204" pitchFamily="34" charset="0"/>
              </a:rPr>
              <a:t>Current</a:t>
            </a:r>
            <a:r>
              <a:rPr lang="en-GB" dirty="0"/>
              <a:t> </a:t>
            </a:r>
            <a:r>
              <a:rPr lang="en-GB" sz="2400" dirty="0">
                <a:latin typeface="Arial" panose="020B0604020202020204" pitchFamily="34" charset="0"/>
                <a:cs typeface="Arial" panose="020B0604020202020204" pitchFamily="34" charset="0"/>
              </a:rPr>
              <a:t>Practice</a:t>
            </a:r>
            <a:r>
              <a:rPr lang="en-GB" dirty="0"/>
              <a:t> at Greenfield </a:t>
            </a:r>
          </a:p>
        </p:txBody>
      </p:sp>
      <p:sp>
        <p:nvSpPr>
          <p:cNvPr id="3" name="Content Placeholder 2"/>
          <p:cNvSpPr>
            <a:spLocks noGrp="1"/>
          </p:cNvSpPr>
          <p:nvPr>
            <p:ph idx="1"/>
          </p:nvPr>
        </p:nvSpPr>
        <p:spPr>
          <a:xfrm>
            <a:off x="1417834" y="1387011"/>
            <a:ext cx="7210625" cy="3539007"/>
          </a:xfrm>
        </p:spPr>
        <p:txBody>
          <a:bodyPr>
            <a:normAutofit/>
          </a:bodyPr>
          <a:lstStyle/>
          <a:p>
            <a:r>
              <a:rPr lang="en-GB" dirty="0"/>
              <a:t>Staff scheduling is often done manually or using simple applications.  </a:t>
            </a:r>
          </a:p>
          <a:p>
            <a:pPr marL="0" indent="0">
              <a:buNone/>
            </a:pPr>
            <a:r>
              <a:rPr lang="en-GB" b="1" dirty="0"/>
              <a:t>Rotas and visit logs may be:  </a:t>
            </a:r>
          </a:p>
          <a:p>
            <a:pPr lvl="0"/>
            <a:r>
              <a:rPr lang="en-GB" sz="1800" dirty="0">
                <a:latin typeface="Arial" panose="020B0604020202020204" pitchFamily="34" charset="0"/>
                <a:cs typeface="Arial" panose="020B0604020202020204" pitchFamily="34" charset="0"/>
              </a:rPr>
              <a:t>Paper</a:t>
            </a:r>
            <a:r>
              <a:rPr lang="en-GB" dirty="0"/>
              <a:t>‑based,  </a:t>
            </a:r>
          </a:p>
          <a:p>
            <a:pPr lvl="0"/>
            <a:r>
              <a:rPr lang="en-GB" dirty="0"/>
              <a:t>Which is stored on individual computers.  </a:t>
            </a:r>
          </a:p>
          <a:p>
            <a:pPr marL="0" indent="0">
              <a:buNone/>
            </a:pPr>
            <a:r>
              <a:rPr lang="en-GB" b="1" dirty="0"/>
              <a:t>The problems with the present approach:  </a:t>
            </a:r>
          </a:p>
          <a:p>
            <a:pPr lvl="0"/>
            <a:r>
              <a:rPr lang="en-GB" dirty="0"/>
              <a:t>Time‑consuming updates (Harrington, 2025),  </a:t>
            </a:r>
          </a:p>
          <a:p>
            <a:pPr lvl="0"/>
            <a:r>
              <a:rPr lang="en-GB" dirty="0"/>
              <a:t>Risk of error and double booking, and  </a:t>
            </a:r>
          </a:p>
          <a:p>
            <a:pPr lvl="0"/>
            <a:r>
              <a:rPr lang="en-GB" dirty="0"/>
              <a:t>Poor information sharing between carers and office staff.  </a:t>
            </a:r>
          </a:p>
          <a:p>
            <a:endParaRPr lang="en-GB" dirty="0"/>
          </a:p>
        </p:txBody>
      </p:sp>
    </p:spTree>
    <p:extLst>
      <p:ext uri="{BB962C8B-B14F-4D97-AF65-F5344CB8AC3E}">
        <p14:creationId xmlns:p14="http://schemas.microsoft.com/office/powerpoint/2010/main" val="3352495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Excel </a:t>
            </a:r>
            <a:r>
              <a:rPr lang="en-GB" sz="2400" dirty="0">
                <a:latin typeface="Arial" panose="020B0604020202020204" pitchFamily="34" charset="0"/>
                <a:cs typeface="Arial" panose="020B0604020202020204" pitchFamily="34" charset="0"/>
              </a:rPr>
              <a:t>Eases</a:t>
            </a:r>
            <a:r>
              <a:rPr lang="en-GB" dirty="0"/>
              <a:t> Efficiency </a:t>
            </a:r>
          </a:p>
        </p:txBody>
      </p:sp>
      <p:sp>
        <p:nvSpPr>
          <p:cNvPr id="3" name="Content Placeholder 2"/>
          <p:cNvSpPr>
            <a:spLocks noGrp="1"/>
          </p:cNvSpPr>
          <p:nvPr>
            <p:ph idx="1"/>
          </p:nvPr>
        </p:nvSpPr>
        <p:spPr>
          <a:xfrm>
            <a:off x="1387011" y="1006867"/>
            <a:ext cx="7119992" cy="4417888"/>
          </a:xfrm>
        </p:spPr>
        <p:txBody>
          <a:bodyPr>
            <a:noAutofit/>
          </a:bodyPr>
          <a:lstStyle/>
          <a:p>
            <a:r>
              <a:rPr lang="en-GB" sz="1800" dirty="0">
                <a:latin typeface="Arial" panose="020B0604020202020204" pitchFamily="34" charset="0"/>
                <a:cs typeface="Arial" panose="020B0604020202020204" pitchFamily="34" charset="0"/>
              </a:rPr>
              <a:t>Shared Excel rotas to support real -time updates  </a:t>
            </a:r>
          </a:p>
          <a:p>
            <a:pPr marL="0" indent="0">
              <a:buNone/>
            </a:pPr>
            <a:r>
              <a:rPr lang="en-GB" sz="1800" b="1" dirty="0">
                <a:latin typeface="Arial" panose="020B0604020202020204" pitchFamily="34" charset="0"/>
                <a:cs typeface="Arial" panose="020B0604020202020204" pitchFamily="34" charset="0"/>
              </a:rPr>
              <a:t>Care coordinators can:  </a:t>
            </a:r>
          </a:p>
          <a:p>
            <a:pPr lvl="0"/>
            <a:r>
              <a:rPr lang="en-GB" sz="1800" dirty="0">
                <a:latin typeface="Arial" panose="020B0604020202020204" pitchFamily="34" charset="0"/>
                <a:cs typeface="Arial" panose="020B0604020202020204" pitchFamily="34" charset="0"/>
              </a:rPr>
              <a:t>Assign visits,  </a:t>
            </a:r>
          </a:p>
          <a:p>
            <a:pPr lvl="0"/>
            <a:r>
              <a:rPr lang="en-GB" sz="1800" dirty="0">
                <a:latin typeface="Arial" panose="020B0604020202020204" pitchFamily="34" charset="0"/>
                <a:cs typeface="Arial" panose="020B0604020202020204" pitchFamily="34" charset="0"/>
              </a:rPr>
              <a:t>Track staff availability (Microsoft, 2024),  </a:t>
            </a:r>
          </a:p>
          <a:p>
            <a:pPr lvl="0"/>
            <a:r>
              <a:rPr lang="en-GB" sz="1800" dirty="0">
                <a:latin typeface="Arial" panose="020B0604020202020204" pitchFamily="34" charset="0"/>
                <a:cs typeface="Arial" panose="020B0604020202020204" pitchFamily="34" charset="0"/>
              </a:rPr>
              <a:t>Monitor workloads.  </a:t>
            </a:r>
          </a:p>
          <a:p>
            <a:pPr marL="0" indent="0">
              <a:buNone/>
            </a:pPr>
            <a:r>
              <a:rPr lang="en-GB" sz="1800" b="1" dirty="0">
                <a:latin typeface="Arial" panose="020B0604020202020204" pitchFamily="34" charset="0"/>
                <a:cs typeface="Arial" panose="020B0604020202020204" pitchFamily="34" charset="0"/>
              </a:rPr>
              <a:t>Built‑in formulas calculate:  </a:t>
            </a:r>
          </a:p>
          <a:p>
            <a:pPr lvl="0"/>
            <a:r>
              <a:rPr lang="en-GB" sz="1800" dirty="0">
                <a:latin typeface="Arial" panose="020B0604020202020204" pitchFamily="34" charset="0"/>
                <a:cs typeface="Arial" panose="020B0604020202020204" pitchFamily="34" charset="0"/>
              </a:rPr>
              <a:t>Total hours worked,  </a:t>
            </a:r>
          </a:p>
          <a:p>
            <a:pPr lvl="0"/>
            <a:r>
              <a:rPr lang="en-GB" sz="1800" dirty="0">
                <a:latin typeface="Arial" panose="020B0604020202020204" pitchFamily="34" charset="0"/>
                <a:cs typeface="Arial" panose="020B0604020202020204" pitchFamily="34" charset="0"/>
              </a:rPr>
              <a:t>Shift coverage (Waizenegger et al., 2020).  </a:t>
            </a:r>
          </a:p>
          <a:p>
            <a:r>
              <a:rPr lang="en-GB" sz="1800" dirty="0">
                <a:latin typeface="Arial" panose="020B0604020202020204" pitchFamily="34" charset="0"/>
                <a:cs typeface="Arial" panose="020B0604020202020204" pitchFamily="34" charset="0"/>
              </a:rPr>
              <a:t>These features help to reduce that duplication and scheduling errors and support flexible working across locations.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2160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Using Excel </a:t>
            </a:r>
          </a:p>
        </p:txBody>
      </p:sp>
      <p:sp>
        <p:nvSpPr>
          <p:cNvPr id="3" name="Content Placeholder 2"/>
          <p:cNvSpPr>
            <a:spLocks noGrp="1"/>
          </p:cNvSpPr>
          <p:nvPr>
            <p:ph idx="1"/>
          </p:nvPr>
        </p:nvSpPr>
        <p:spPr>
          <a:xfrm>
            <a:off x="1130158" y="1123956"/>
            <a:ext cx="7190077" cy="3467088"/>
          </a:xfrm>
        </p:spPr>
        <p:txBody>
          <a:bodyPr>
            <a:normAutofit/>
          </a:bodyPr>
          <a:lstStyle/>
          <a:p>
            <a:r>
              <a:rPr lang="en-GB" dirty="0"/>
              <a:t>Excel is easy to use and many staff are familiar with it.  </a:t>
            </a:r>
          </a:p>
          <a:p>
            <a:pPr marL="0" indent="0">
              <a:buNone/>
            </a:pPr>
            <a:r>
              <a:rPr lang="en-GB" b="1" dirty="0"/>
              <a:t>It improves:  </a:t>
            </a:r>
          </a:p>
          <a:p>
            <a:pPr lvl="0"/>
            <a:r>
              <a:rPr lang="en-GB" dirty="0"/>
              <a:t>Accuracy,  </a:t>
            </a:r>
          </a:p>
          <a:p>
            <a:pPr lvl="0"/>
            <a:r>
              <a:rPr lang="en-GB" dirty="0"/>
              <a:t>Organisation,  </a:t>
            </a:r>
          </a:p>
          <a:p>
            <a:pPr lvl="0"/>
            <a:r>
              <a:rPr lang="en-GB" dirty="0"/>
              <a:t>Time management.  </a:t>
            </a:r>
          </a:p>
          <a:p>
            <a:pPr marL="0" indent="0">
              <a:buNone/>
            </a:pPr>
            <a:r>
              <a:rPr lang="en-GB" b="1" dirty="0"/>
              <a:t>Cloud storage ensures:  </a:t>
            </a:r>
          </a:p>
          <a:p>
            <a:pPr lvl="0"/>
            <a:r>
              <a:rPr lang="en-GB" dirty="0"/>
              <a:t>Up‑to‑date information,  </a:t>
            </a:r>
          </a:p>
          <a:p>
            <a:pPr lvl="0"/>
            <a:r>
              <a:rPr lang="en-GB" dirty="0"/>
              <a:t>Better teamwork (</a:t>
            </a:r>
            <a:r>
              <a:rPr lang="en-GB" sz="1800" dirty="0"/>
              <a:t>Nalimov, 2024</a:t>
            </a:r>
            <a:r>
              <a:rPr lang="en-GB" dirty="0"/>
              <a:t>).  </a:t>
            </a:r>
          </a:p>
          <a:p>
            <a:r>
              <a:rPr lang="en-GB" dirty="0"/>
              <a:t>It is a cost-effective solution for a small care agency and helps in better decision-making in the form of charts and tables.  </a:t>
            </a:r>
          </a:p>
          <a:p>
            <a:endParaRPr lang="en-GB" dirty="0"/>
          </a:p>
        </p:txBody>
      </p:sp>
    </p:spTree>
    <p:extLst>
      <p:ext uri="{BB962C8B-B14F-4D97-AF65-F5344CB8AC3E}">
        <p14:creationId xmlns:p14="http://schemas.microsoft.com/office/powerpoint/2010/main" val="4109274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latin typeface="Arial" panose="020B0604020202020204" pitchFamily="34" charset="0"/>
                <a:cs typeface="Arial" panose="020B0604020202020204" pitchFamily="34" charset="0"/>
              </a:rPr>
              <a:t>Limitations</a:t>
            </a:r>
            <a:r>
              <a:rPr lang="en-GB" dirty="0"/>
              <a:t> of Excel </a:t>
            </a:r>
          </a:p>
        </p:txBody>
      </p:sp>
      <p:sp>
        <p:nvSpPr>
          <p:cNvPr id="3" name="Content Placeholder 2"/>
          <p:cNvSpPr>
            <a:spLocks noGrp="1"/>
          </p:cNvSpPr>
          <p:nvPr>
            <p:ph idx="1"/>
          </p:nvPr>
        </p:nvSpPr>
        <p:spPr>
          <a:xfrm>
            <a:off x="1171254" y="1387011"/>
            <a:ext cx="7457205" cy="3539007"/>
          </a:xfrm>
        </p:spPr>
        <p:txBody>
          <a:bodyPr/>
          <a:lstStyle/>
          <a:p>
            <a:pPr lvl="0"/>
            <a:r>
              <a:rPr lang="en-GB" dirty="0"/>
              <a:t>Some staff may not be very confident when using formulas.  </a:t>
            </a:r>
          </a:p>
          <a:p>
            <a:pPr lvl="0"/>
            <a:r>
              <a:rPr lang="en-GB" dirty="0"/>
              <a:t>This </a:t>
            </a:r>
            <a:r>
              <a:rPr lang="en-GB" sz="1800" dirty="0">
                <a:latin typeface="Arial" panose="020B0604020202020204" pitchFamily="34" charset="0"/>
                <a:cs typeface="Arial" panose="020B0604020202020204" pitchFamily="34" charset="0"/>
              </a:rPr>
              <a:t>requires</a:t>
            </a:r>
            <a:r>
              <a:rPr lang="en-GB" dirty="0"/>
              <a:t> basic digital skills training.  </a:t>
            </a:r>
          </a:p>
          <a:p>
            <a:pPr lvl="0"/>
            <a:r>
              <a:rPr lang="en-GB" dirty="0"/>
              <a:t>Excel is not a care management system that is a specialist (Microsoft, 2024).  </a:t>
            </a:r>
          </a:p>
          <a:p>
            <a:pPr lvl="0"/>
            <a:r>
              <a:rPr lang="en-GB" dirty="0"/>
              <a:t>There is the risk of data errors when files are not managed properly.  </a:t>
            </a:r>
          </a:p>
          <a:p>
            <a:pPr lvl="0"/>
            <a:r>
              <a:rPr lang="en-GB" dirty="0"/>
              <a:t>Clear rules of access and update of the data are needed.  </a:t>
            </a:r>
          </a:p>
          <a:p>
            <a:endParaRPr lang="en-GB" dirty="0"/>
          </a:p>
        </p:txBody>
      </p:sp>
    </p:spTree>
    <p:extLst>
      <p:ext uri="{BB962C8B-B14F-4D97-AF65-F5344CB8AC3E}">
        <p14:creationId xmlns:p14="http://schemas.microsoft.com/office/powerpoint/2010/main" val="671126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latin typeface="Arial" panose="020B0604020202020204" pitchFamily="34" charset="0"/>
                <a:cs typeface="Arial" panose="020B0604020202020204" pitchFamily="34" charset="0"/>
              </a:rPr>
              <a:t>Conclusion</a:t>
            </a:r>
            <a:r>
              <a:rPr lang="en-GB" dirty="0"/>
              <a:t> </a:t>
            </a:r>
          </a:p>
        </p:txBody>
      </p:sp>
      <p:sp>
        <p:nvSpPr>
          <p:cNvPr id="3" name="Content Placeholder 2"/>
          <p:cNvSpPr>
            <a:spLocks noGrp="1"/>
          </p:cNvSpPr>
          <p:nvPr>
            <p:ph idx="1"/>
          </p:nvPr>
        </p:nvSpPr>
        <p:spPr>
          <a:xfrm>
            <a:off x="1325366" y="1273996"/>
            <a:ext cx="7303093" cy="3652022"/>
          </a:xfrm>
        </p:spPr>
        <p:txBody>
          <a:bodyPr>
            <a:normAutofit/>
          </a:bodyPr>
          <a:lstStyle/>
          <a:p>
            <a:r>
              <a:rPr lang="en-GB" sz="1800" dirty="0">
                <a:latin typeface="Arial" panose="020B0604020202020204" pitchFamily="34" charset="0"/>
                <a:cs typeface="Arial" panose="020B0604020202020204" pitchFamily="34" charset="0"/>
              </a:rPr>
              <a:t>Microsoft Excel is a useful productivity tool as Greenfield.  </a:t>
            </a:r>
          </a:p>
          <a:p>
            <a:pPr marL="0" indent="0">
              <a:buNone/>
            </a:pPr>
            <a:r>
              <a:rPr lang="en-GB" sz="1800" b="1" dirty="0">
                <a:latin typeface="Arial" panose="020B0604020202020204" pitchFamily="34" charset="0"/>
                <a:cs typeface="Arial" panose="020B0604020202020204" pitchFamily="34" charset="0"/>
              </a:rPr>
              <a:t>It helps improve:  </a:t>
            </a:r>
          </a:p>
          <a:p>
            <a:pPr lvl="0"/>
            <a:r>
              <a:rPr lang="en-GB" sz="1800" dirty="0">
                <a:latin typeface="Arial" panose="020B0604020202020204" pitchFamily="34" charset="0"/>
                <a:cs typeface="Arial" panose="020B0604020202020204" pitchFamily="34" charset="0"/>
              </a:rPr>
              <a:t>Scheduling efficiency,  </a:t>
            </a:r>
          </a:p>
          <a:p>
            <a:pPr lvl="0"/>
            <a:r>
              <a:rPr lang="en-GB" sz="1800" dirty="0">
                <a:latin typeface="Arial" panose="020B0604020202020204" pitchFamily="34" charset="0"/>
                <a:cs typeface="Arial" panose="020B0604020202020204" pitchFamily="34" charset="0"/>
              </a:rPr>
              <a:t>Collaboration,  </a:t>
            </a:r>
          </a:p>
          <a:p>
            <a:pPr lvl="0"/>
            <a:r>
              <a:rPr lang="en-GB" sz="1800" dirty="0">
                <a:latin typeface="Arial" panose="020B0604020202020204" pitchFamily="34" charset="0"/>
                <a:cs typeface="Arial" panose="020B0604020202020204" pitchFamily="34" charset="0"/>
              </a:rPr>
              <a:t>Data accuracy.  </a:t>
            </a:r>
          </a:p>
          <a:p>
            <a:pPr marL="0" indent="0">
              <a:buNone/>
            </a:pPr>
            <a:r>
              <a:rPr lang="en-GB" sz="1800" b="1" dirty="0">
                <a:latin typeface="Arial" panose="020B0604020202020204" pitchFamily="34" charset="0"/>
                <a:cs typeface="Arial" panose="020B0604020202020204" pitchFamily="34" charset="0"/>
              </a:rPr>
              <a:t>It is aiding in the adoption of Microsoft 365 throughout the agency and works best when used in conjunction with:  </a:t>
            </a:r>
          </a:p>
          <a:p>
            <a:pPr lvl="0"/>
            <a:r>
              <a:rPr lang="en-GB" sz="1800" dirty="0">
                <a:latin typeface="Arial" panose="020B0604020202020204" pitchFamily="34" charset="0"/>
                <a:cs typeface="Arial" panose="020B0604020202020204" pitchFamily="34" charset="0"/>
              </a:rPr>
              <a:t>Staff training,  </a:t>
            </a:r>
          </a:p>
          <a:p>
            <a:pPr lvl="0"/>
            <a:r>
              <a:rPr lang="en-GB" sz="1800" dirty="0">
                <a:latin typeface="Arial" panose="020B0604020202020204" pitchFamily="34" charset="0"/>
                <a:cs typeface="Arial" panose="020B0604020202020204" pitchFamily="34" charset="0"/>
              </a:rPr>
              <a:t>Clear procedures for handling data;</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7751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Reference</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26724" y="1181528"/>
            <a:ext cx="8001735" cy="3744490"/>
          </a:xfrm>
        </p:spPr>
        <p:txBody>
          <a:bodyPr>
            <a:normAutofit fontScale="92500"/>
          </a:bodyPr>
          <a:lstStyle/>
          <a:p>
            <a:pPr algn="just">
              <a:lnSpc>
                <a:spcPct val="160000"/>
              </a:lnSpc>
              <a:spcBef>
                <a:spcPts val="0"/>
              </a:spcBef>
              <a:spcAft>
                <a:spcPts val="254"/>
              </a:spcAft>
            </a:pPr>
            <a:r>
              <a:rPr lang="en-GB" dirty="0"/>
              <a:t>Harrington, K., 2025. Revolutionizing Workplace Productivity How Microsoft Copilot Transforms O365 Online. </a:t>
            </a:r>
          </a:p>
          <a:p>
            <a:pPr algn="just">
              <a:lnSpc>
                <a:spcPct val="160000"/>
              </a:lnSpc>
              <a:spcBef>
                <a:spcPts val="0"/>
              </a:spcBef>
              <a:spcAft>
                <a:spcPts val="254"/>
              </a:spcAft>
            </a:pPr>
            <a:r>
              <a:rPr lang="en-GB" dirty="0"/>
              <a:t>Microsoft, 2024. </a:t>
            </a:r>
            <a:r>
              <a:rPr lang="en-GB" sz="2100" i="1" dirty="0">
                <a:latin typeface="Arial" panose="020B0604020202020204" pitchFamily="34" charset="0"/>
                <a:cs typeface="Arial" panose="020B0604020202020204" pitchFamily="34" charset="0"/>
              </a:rPr>
              <a:t>Microsoft</a:t>
            </a:r>
            <a:r>
              <a:rPr lang="en-GB" i="1" dirty="0"/>
              <a:t> Office is part of Microsoft 365</a:t>
            </a:r>
            <a:r>
              <a:rPr lang="en-GB" dirty="0"/>
              <a:t>. Www.microsoft.com. </a:t>
            </a:r>
            <a:r>
              <a:rPr lang="en-GB" u="sng" dirty="0">
                <a:hlinkClick r:id="rId2"/>
              </a:rPr>
              <a:t>https://www.microsoft.com/en-us/microsoft-365/microsoft-office</a:t>
            </a:r>
            <a:r>
              <a:rPr lang="en-GB" dirty="0"/>
              <a:t> </a:t>
            </a:r>
          </a:p>
          <a:p>
            <a:pPr algn="just">
              <a:lnSpc>
                <a:spcPct val="160000"/>
              </a:lnSpc>
              <a:spcBef>
                <a:spcPts val="0"/>
              </a:spcBef>
              <a:spcAft>
                <a:spcPts val="254"/>
              </a:spcAft>
            </a:pPr>
            <a:r>
              <a:rPr lang="en-GB" dirty="0"/>
              <a:t>Nalimov, M., 2024. Development of Project Management Processes Using Microsoft 365.</a:t>
            </a:r>
          </a:p>
          <a:p>
            <a:pPr algn="just">
              <a:lnSpc>
                <a:spcPct val="160000"/>
              </a:lnSpc>
              <a:spcBef>
                <a:spcPts val="0"/>
              </a:spcBef>
              <a:spcAft>
                <a:spcPts val="254"/>
              </a:spcAft>
            </a:pPr>
            <a:r>
              <a:rPr lang="en-GB" dirty="0"/>
              <a:t>Necula, S.C., Fotache, D. and Rieder, E., 2024. Assessing the impact of artificial intelligence tools on employee productivity: insights from a comprehensive survey analysis. </a:t>
            </a:r>
            <a:r>
              <a:rPr lang="en-GB" i="1" dirty="0"/>
              <a:t>Electronics</a:t>
            </a:r>
            <a:r>
              <a:rPr lang="en-GB" dirty="0"/>
              <a:t>, </a:t>
            </a:r>
            <a:r>
              <a:rPr lang="en-GB" i="1" dirty="0"/>
              <a:t>13</a:t>
            </a:r>
            <a:r>
              <a:rPr lang="en-GB" dirty="0"/>
              <a:t>(18), p.3758.</a:t>
            </a:r>
          </a:p>
          <a:p>
            <a:pPr algn="just">
              <a:lnSpc>
                <a:spcPct val="160000"/>
              </a:lnSpc>
              <a:spcBef>
                <a:spcPts val="0"/>
              </a:spcBef>
              <a:spcAft>
                <a:spcPts val="254"/>
              </a:spcAft>
            </a:pPr>
            <a:r>
              <a:rPr lang="en-GB" dirty="0"/>
              <a:t>Waizenegger, L., McKenna, B., Cai, W. and Bendz, T., 2020. An affordance perspective of team collaboration and enforced working from home during COVID-19. </a:t>
            </a:r>
            <a:r>
              <a:rPr lang="en-GB" i="1" dirty="0"/>
              <a:t>European journal of information systems</a:t>
            </a:r>
            <a:r>
              <a:rPr lang="en-GB" dirty="0"/>
              <a:t>, </a:t>
            </a:r>
            <a:r>
              <a:rPr lang="en-GB" i="1" dirty="0"/>
              <a:t>29</a:t>
            </a:r>
            <a:r>
              <a:rPr lang="en-GB" dirty="0"/>
              <a:t>(4), pp.429-442.</a:t>
            </a:r>
          </a:p>
        </p:txBody>
      </p:sp>
    </p:spTree>
    <p:extLst>
      <p:ext uri="{BB962C8B-B14F-4D97-AF65-F5344CB8AC3E}">
        <p14:creationId xmlns:p14="http://schemas.microsoft.com/office/powerpoint/2010/main" val="34937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US" sz="1688" b="1" dirty="0">
                <a:latin typeface="Arial" panose="020B0604020202020204" pitchFamily="34" charset="0"/>
                <a:cs typeface="Arial" panose="020B0604020202020204" pitchFamily="34" charset="0"/>
              </a:rPr>
            </a:br>
            <a:br>
              <a:rPr lang="en-US" sz="1688" b="1" dirty="0">
                <a:latin typeface="Arial" panose="020B0604020202020204" pitchFamily="34" charset="0"/>
                <a:cs typeface="Arial" panose="020B0604020202020204" pitchFamily="34" charset="0"/>
              </a:rPr>
            </a:br>
            <a:br>
              <a:rPr lang="en-US" sz="1688" b="1" dirty="0">
                <a:latin typeface="Arial" panose="020B0604020202020204" pitchFamily="34" charset="0"/>
                <a:cs typeface="Arial" panose="020B0604020202020204" pitchFamily="34" charset="0"/>
              </a:rPr>
            </a:br>
            <a:br>
              <a:rPr lang="en-US" sz="1688" b="1" dirty="0">
                <a:latin typeface="Arial" panose="020B0604020202020204" pitchFamily="34" charset="0"/>
                <a:cs typeface="Arial" panose="020B0604020202020204" pitchFamily="34" charset="0"/>
              </a:rPr>
            </a:br>
            <a:br>
              <a:rPr lang="en-US" sz="1688" b="1" dirty="0">
                <a:latin typeface="Arial" panose="020B0604020202020204" pitchFamily="34" charset="0"/>
                <a:cs typeface="Arial" panose="020B0604020202020204" pitchFamily="34" charset="0"/>
              </a:rPr>
            </a:br>
            <a:br>
              <a:rPr lang="en-US" sz="1688" b="1" dirty="0">
                <a:latin typeface="Arial" panose="020B0604020202020204" pitchFamily="34" charset="0"/>
                <a:cs typeface="Arial" panose="020B0604020202020204" pitchFamily="34" charset="0"/>
              </a:rPr>
            </a:br>
            <a:r>
              <a:rPr lang="en-US" sz="1688" b="1" dirty="0">
                <a:latin typeface="Arial" panose="020B0604020202020204" pitchFamily="34" charset="0"/>
                <a:cs typeface="Arial" panose="020B0604020202020204" pitchFamily="34" charset="0"/>
              </a:rPr>
              <a:t>Digital Skills and Research Methods (LCHS4007)</a:t>
            </a:r>
            <a:endParaRPr lang="en-GB" sz="1688" dirty="0"/>
          </a:p>
        </p:txBody>
      </p:sp>
      <p:sp>
        <p:nvSpPr>
          <p:cNvPr id="3" name="Content Placeholder 2"/>
          <p:cNvSpPr>
            <a:spLocks noGrp="1"/>
          </p:cNvSpPr>
          <p:nvPr>
            <p:ph idx="1"/>
          </p:nvPr>
        </p:nvSpPr>
        <p:spPr/>
        <p:txBody>
          <a:bodyPr/>
          <a:lstStyle/>
          <a:p>
            <a:pPr marL="0" indent="0">
              <a:buNone/>
            </a:pPr>
            <a:endParaRPr lang="en-US"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Group member 2 – Microsoft 365 Communication or Collaboration Tool</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5137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4694" y="710592"/>
            <a:ext cx="6683765" cy="1067408"/>
          </a:xfrm>
        </p:spPr>
        <p:txBody>
          <a:bodyPr>
            <a:normAutofit/>
          </a:bodyPr>
          <a:lstStyle/>
          <a:p>
            <a:r>
              <a:rPr lang="en-GB" sz="2400" dirty="0">
                <a:latin typeface="Arial" panose="020B0604020202020204" pitchFamily="34" charset="0"/>
                <a:cs typeface="Arial" panose="020B0604020202020204" pitchFamily="34" charset="0"/>
              </a:rPr>
              <a:t>What is Microsoft Teams?</a:t>
            </a:r>
            <a:endParaRPr lang="en-GB" sz="2400" dirty="0"/>
          </a:p>
        </p:txBody>
      </p:sp>
      <p:sp>
        <p:nvSpPr>
          <p:cNvPr id="3" name="Content Placeholder 2"/>
          <p:cNvSpPr>
            <a:spLocks noGrp="1"/>
          </p:cNvSpPr>
          <p:nvPr>
            <p:ph idx="1"/>
          </p:nvPr>
        </p:nvSpPr>
        <p:spPr>
          <a:xfrm>
            <a:off x="760288" y="1366463"/>
            <a:ext cx="7868171" cy="3559555"/>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Microsoft teams is a cloud-based communication and collaboration platform part of Microsoft 365.  </a:t>
            </a:r>
          </a:p>
          <a:p>
            <a:pPr algn="just">
              <a:lnSpc>
                <a:spcPct val="150000"/>
              </a:lnSpc>
            </a:pPr>
            <a:r>
              <a:rPr lang="en-US" dirty="0">
                <a:latin typeface="Arial" panose="020B0604020202020204" pitchFamily="34" charset="0"/>
                <a:cs typeface="Arial" panose="020B0604020202020204" pitchFamily="34" charset="0"/>
              </a:rPr>
              <a:t>It brings instant messaging, video conference, and file sharing together in one system.  </a:t>
            </a:r>
          </a:p>
          <a:p>
            <a:pPr algn="just">
              <a:lnSpc>
                <a:spcPct val="150000"/>
              </a:lnSpc>
            </a:pPr>
            <a:r>
              <a:rPr lang="en-US" dirty="0">
                <a:latin typeface="Arial" panose="020B0604020202020204" pitchFamily="34" charset="0"/>
                <a:cs typeface="Arial" panose="020B0604020202020204" pitchFamily="34" charset="0"/>
              </a:rPr>
              <a:t>It supports Hybrid and Remote Working Environments.  </a:t>
            </a:r>
          </a:p>
          <a:p>
            <a:pPr algn="just">
              <a:lnSpc>
                <a:spcPct val="150000"/>
              </a:lnSpc>
            </a:pPr>
            <a:r>
              <a:rPr lang="en-US" dirty="0">
                <a:latin typeface="Arial" panose="020B0604020202020204" pitchFamily="34" charset="0"/>
                <a:cs typeface="Arial" panose="020B0604020202020204" pitchFamily="34" charset="0"/>
              </a:rPr>
              <a:t>Digital collaboration platforms make organisational communication more efficient (Waizenegger et al.,  2020).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68517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4270" y="565079"/>
            <a:ext cx="7300401" cy="1212921"/>
          </a:xfrm>
        </p:spPr>
        <p:txBody>
          <a:bodyPr>
            <a:noAutofit/>
          </a:bodyPr>
          <a:lstStyle/>
          <a:p>
            <a:r>
              <a:rPr lang="en-US" sz="2400" dirty="0">
                <a:latin typeface="Arial" panose="020B0604020202020204" pitchFamily="34" charset="0"/>
                <a:cs typeface="Arial" panose="020B0604020202020204" pitchFamily="34" charset="0"/>
              </a:rPr>
              <a:t>Issues in Communication Presently at Greenfield</a:t>
            </a:r>
            <a:endParaRPr lang="en-GB" sz="2400" dirty="0"/>
          </a:p>
        </p:txBody>
      </p:sp>
      <p:sp>
        <p:nvSpPr>
          <p:cNvPr id="3" name="Content Placeholder 2"/>
          <p:cNvSpPr>
            <a:spLocks noGrp="1"/>
          </p:cNvSpPr>
          <p:nvPr>
            <p:ph idx="1"/>
          </p:nvPr>
        </p:nvSpPr>
        <p:spPr>
          <a:xfrm>
            <a:off x="559329" y="1592494"/>
            <a:ext cx="8069130" cy="3333524"/>
          </a:xfrm>
        </p:spPr>
        <p:txBody>
          <a:bodyPr>
            <a:normAutofit/>
          </a:bodyPr>
          <a:lstStyle/>
          <a:p>
            <a:pPr algn="just">
              <a:lnSpc>
                <a:spcPct val="150000"/>
              </a:lnSpc>
            </a:pPr>
            <a:r>
              <a:rPr lang="en-GB" dirty="0">
                <a:latin typeface="Arial" panose="020B0604020202020204" pitchFamily="34" charset="0"/>
                <a:cs typeface="Arial" panose="020B0604020202020204" pitchFamily="34" charset="0"/>
              </a:rPr>
              <a:t>Carers work independently, in widely segregated places throughout the community.  </a:t>
            </a:r>
          </a:p>
          <a:p>
            <a:pPr algn="just">
              <a:lnSpc>
                <a:spcPct val="150000"/>
              </a:lnSpc>
            </a:pPr>
            <a:r>
              <a:rPr lang="en-GB" dirty="0">
                <a:latin typeface="Arial" panose="020B0604020202020204" pitchFamily="34" charset="0"/>
                <a:cs typeface="Arial" panose="020B0604020202020204" pitchFamily="34" charset="0"/>
              </a:rPr>
              <a:t>Communication is mostly done by phone calls and emails.  </a:t>
            </a:r>
          </a:p>
          <a:p>
            <a:pPr algn="just">
              <a:lnSpc>
                <a:spcPct val="150000"/>
              </a:lnSpc>
            </a:pPr>
            <a:r>
              <a:rPr lang="en-GB" dirty="0">
                <a:latin typeface="Arial" panose="020B0604020202020204" pitchFamily="34" charset="0"/>
                <a:cs typeface="Arial" panose="020B0604020202020204" pitchFamily="34" charset="0"/>
              </a:rPr>
              <a:t>This dependency can </a:t>
            </a:r>
            <a:r>
              <a:rPr lang="en-GB" sz="1800" dirty="0">
                <a:latin typeface="Arial" panose="020B0604020202020204" pitchFamily="34" charset="0"/>
                <a:cs typeface="Arial" panose="020B0604020202020204" pitchFamily="34" charset="0"/>
              </a:rPr>
              <a:t>result</a:t>
            </a:r>
            <a:r>
              <a:rPr lang="en-GB" dirty="0">
                <a:latin typeface="Arial" panose="020B0604020202020204" pitchFamily="34" charset="0"/>
                <a:cs typeface="Arial" panose="020B0604020202020204" pitchFamily="34" charset="0"/>
              </a:rPr>
              <a:t> in delay and missed updates in regard to client care.  </a:t>
            </a:r>
          </a:p>
          <a:p>
            <a:pPr algn="just">
              <a:lnSpc>
                <a:spcPct val="150000"/>
              </a:lnSpc>
            </a:pPr>
            <a:r>
              <a:rPr lang="en-GB" dirty="0">
                <a:latin typeface="Arial" panose="020B0604020202020204" pitchFamily="34" charset="0"/>
                <a:cs typeface="Arial" panose="020B0604020202020204" pitchFamily="34" charset="0"/>
              </a:rPr>
              <a:t>Fragmented communication systems lead to a decrease in coordination within healthcare organisations (Greenhalgh et al., 2020).  </a:t>
            </a:r>
          </a:p>
          <a:p>
            <a:endParaRPr lang="en-GB" dirty="0"/>
          </a:p>
        </p:txBody>
      </p:sp>
    </p:spTree>
    <p:extLst>
      <p:ext uri="{BB962C8B-B14F-4D97-AF65-F5344CB8AC3E}">
        <p14:creationId xmlns:p14="http://schemas.microsoft.com/office/powerpoint/2010/main" val="1744265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56" dirty="0">
                <a:latin typeface="Arial" panose="020B0604020202020204" pitchFamily="34" charset="0"/>
                <a:cs typeface="Arial" panose="020B0604020202020204" pitchFamily="34" charset="0"/>
              </a:rPr>
              <a:t>How Microsoft Teams </a:t>
            </a:r>
            <a:r>
              <a:rPr lang="en-US" sz="2400" dirty="0">
                <a:latin typeface="Arial" panose="020B0604020202020204" pitchFamily="34" charset="0"/>
                <a:cs typeface="Arial" panose="020B0604020202020204" pitchFamily="34" charset="0"/>
              </a:rPr>
              <a:t>Enhances</a:t>
            </a:r>
            <a:r>
              <a:rPr lang="en-US" sz="1856" dirty="0">
                <a:latin typeface="Arial" panose="020B0604020202020204" pitchFamily="34" charset="0"/>
                <a:cs typeface="Arial" panose="020B0604020202020204" pitchFamily="34" charset="0"/>
              </a:rPr>
              <a:t> Communication</a:t>
            </a:r>
            <a:endParaRPr lang="en-GB" sz="1856" dirty="0"/>
          </a:p>
        </p:txBody>
      </p:sp>
      <p:sp>
        <p:nvSpPr>
          <p:cNvPr id="3" name="Content Placeholder 2"/>
          <p:cNvSpPr>
            <a:spLocks noGrp="1"/>
          </p:cNvSpPr>
          <p:nvPr>
            <p:ph idx="1"/>
          </p:nvPr>
        </p:nvSpPr>
        <p:spPr>
          <a:xfrm>
            <a:off x="688369" y="1304818"/>
            <a:ext cx="7940090" cy="3621200"/>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Instant messaging is used for quick update between carers and care coordinators.  </a:t>
            </a:r>
          </a:p>
          <a:p>
            <a:pPr algn="just">
              <a:lnSpc>
                <a:spcPct val="150000"/>
              </a:lnSpc>
            </a:pPr>
            <a:r>
              <a:rPr lang="en-US" dirty="0">
                <a:latin typeface="Arial" panose="020B0604020202020204" pitchFamily="34" charset="0"/>
                <a:cs typeface="Arial" panose="020B0604020202020204" pitchFamily="34" charset="0"/>
              </a:rPr>
              <a:t>Group channels facilitate structured </a:t>
            </a:r>
            <a:r>
              <a:rPr lang="en-US" sz="1800" dirty="0">
                <a:latin typeface="Arial" panose="020B0604020202020204" pitchFamily="34" charset="0"/>
                <a:cs typeface="Arial" panose="020B0604020202020204" pitchFamily="34" charset="0"/>
              </a:rPr>
              <a:t>discussions</a:t>
            </a:r>
            <a:r>
              <a:rPr lang="en-US" dirty="0">
                <a:latin typeface="Arial" panose="020B0604020202020204" pitchFamily="34" charset="0"/>
                <a:cs typeface="Arial" panose="020B0604020202020204" pitchFamily="34" charset="0"/>
              </a:rPr>
              <a:t> about the rotating schedules and client needs.  </a:t>
            </a:r>
          </a:p>
          <a:p>
            <a:pPr algn="just">
              <a:lnSpc>
                <a:spcPct val="150000"/>
              </a:lnSpc>
            </a:pPr>
            <a:r>
              <a:rPr lang="en-US" dirty="0">
                <a:latin typeface="Arial" panose="020B0604020202020204" pitchFamily="34" charset="0"/>
                <a:cs typeface="Arial" panose="020B0604020202020204" pitchFamily="34" charset="0"/>
              </a:rPr>
              <a:t>Video meetings reduce the need to travel to the central office.  </a:t>
            </a:r>
          </a:p>
          <a:p>
            <a:pPr algn="just">
              <a:lnSpc>
                <a:spcPct val="150000"/>
              </a:lnSpc>
            </a:pPr>
            <a:r>
              <a:rPr lang="en-US" dirty="0">
                <a:latin typeface="Arial" panose="020B0604020202020204" pitchFamily="34" charset="0"/>
                <a:cs typeface="Arial" panose="020B0604020202020204" pitchFamily="34" charset="0"/>
              </a:rPr>
              <a:t>Shared documents can be modified by more than one staff member in real-time.  </a:t>
            </a:r>
          </a:p>
          <a:p>
            <a:pPr algn="just">
              <a:lnSpc>
                <a:spcPct val="150000"/>
              </a:lnSpc>
            </a:pPr>
            <a:r>
              <a:rPr lang="en-US" dirty="0">
                <a:latin typeface="Arial" panose="020B0604020202020204" pitchFamily="34" charset="0"/>
                <a:cs typeface="Arial" panose="020B0604020202020204" pitchFamily="34" charset="0"/>
              </a:rPr>
              <a:t>Digital communication tools </a:t>
            </a:r>
            <a:r>
              <a:rPr lang="en-US" sz="1800" dirty="0">
                <a:latin typeface="Arial" panose="020B0604020202020204" pitchFamily="34" charset="0"/>
                <a:cs typeface="Arial" panose="020B0604020202020204" pitchFamily="34" charset="0"/>
              </a:rPr>
              <a:t>enhance</a:t>
            </a:r>
            <a:r>
              <a:rPr lang="en-US" dirty="0">
                <a:latin typeface="Arial" panose="020B0604020202020204" pitchFamily="34" charset="0"/>
                <a:cs typeface="Arial" panose="020B0604020202020204" pitchFamily="34" charset="0"/>
              </a:rPr>
              <a:t> the collaboration and service delivery of teams (Kaiser et al., 2022).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09417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6744" y="255278"/>
            <a:ext cx="6683765" cy="1067408"/>
          </a:xfrm>
        </p:spPr>
        <p:txBody>
          <a:bodyPr>
            <a:normAutofit/>
          </a:bodyPr>
          <a:lstStyle/>
          <a:p>
            <a:r>
              <a:rPr lang="en-GB" sz="2400" b="1" dirty="0">
                <a:latin typeface="Arial" panose="020B0604020202020204" pitchFamily="34" charset="0"/>
                <a:cs typeface="Arial" panose="020B0604020202020204" pitchFamily="34" charset="0"/>
              </a:rPr>
              <a:t>Advantages</a:t>
            </a:r>
            <a:r>
              <a:rPr lang="en-GB" sz="1350" b="1" dirty="0">
                <a:latin typeface="Arial" panose="020B0604020202020204" pitchFamily="34" charset="0"/>
                <a:cs typeface="Arial" panose="020B0604020202020204" pitchFamily="34" charset="0"/>
              </a:rPr>
              <a:t> for </a:t>
            </a:r>
            <a:r>
              <a:rPr lang="en-GB" sz="2400" b="1" dirty="0">
                <a:latin typeface="Arial" panose="020B0604020202020204" pitchFamily="34" charset="0"/>
                <a:cs typeface="Arial" panose="020B0604020202020204" pitchFamily="34" charset="0"/>
              </a:rPr>
              <a:t>Greenfield</a:t>
            </a:r>
            <a:endParaRPr lang="en-GB" sz="2400" dirty="0"/>
          </a:p>
        </p:txBody>
      </p:sp>
      <p:sp>
        <p:nvSpPr>
          <p:cNvPr id="3" name="Content Placeholder 2"/>
          <p:cNvSpPr>
            <a:spLocks noGrp="1"/>
          </p:cNvSpPr>
          <p:nvPr>
            <p:ph idx="1"/>
          </p:nvPr>
        </p:nvSpPr>
        <p:spPr>
          <a:xfrm>
            <a:off x="813491" y="945222"/>
            <a:ext cx="7814968" cy="3980796"/>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Faster communication improves the response time during emergencies.</a:t>
            </a:r>
          </a:p>
          <a:p>
            <a:pPr algn="just">
              <a:lnSpc>
                <a:spcPct val="150000"/>
              </a:lnSpc>
            </a:pPr>
            <a:r>
              <a:rPr lang="en-US" dirty="0">
                <a:latin typeface="Arial" panose="020B0604020202020204" pitchFamily="34" charset="0"/>
                <a:cs typeface="Arial" panose="020B0604020202020204" pitchFamily="34" charset="0"/>
              </a:rPr>
              <a:t>Mobile access is supporting carers who are working in a community setting.  </a:t>
            </a:r>
          </a:p>
          <a:p>
            <a:pPr algn="just">
              <a:lnSpc>
                <a:spcPct val="150000"/>
              </a:lnSpc>
            </a:pPr>
            <a:r>
              <a:rPr lang="en-US" dirty="0">
                <a:latin typeface="Arial" panose="020B0604020202020204" pitchFamily="34" charset="0"/>
                <a:cs typeface="Arial" panose="020B0604020202020204" pitchFamily="34" charset="0"/>
              </a:rPr>
              <a:t>is supporting carers who are working in a community setting.  </a:t>
            </a:r>
          </a:p>
          <a:p>
            <a:pPr algn="just">
              <a:lnSpc>
                <a:spcPct val="150000"/>
              </a:lnSpc>
            </a:pPr>
            <a:r>
              <a:rPr lang="en-US" dirty="0">
                <a:latin typeface="Arial" panose="020B0604020202020204" pitchFamily="34" charset="0"/>
                <a:cs typeface="Arial" panose="020B0604020202020204" pitchFamily="34" charset="0"/>
              </a:rPr>
              <a:t>Effective digital tools help boost team performance and efficiency at work (Tegegne and Wubante, 2022).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764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350" b="1" dirty="0">
                <a:latin typeface="Arial" panose="020B0604020202020204" pitchFamily="34" charset="0"/>
                <a:cs typeface="Arial" panose="020B0604020202020204" pitchFamily="34" charset="0"/>
              </a:rPr>
              <a:t>Issues and </a:t>
            </a:r>
            <a:r>
              <a:rPr lang="en-GB" sz="2400" b="1" dirty="0">
                <a:latin typeface="Arial" panose="020B0604020202020204" pitchFamily="34" charset="0"/>
                <a:cs typeface="Arial" panose="020B0604020202020204" pitchFamily="34" charset="0"/>
              </a:rPr>
              <a:t>Limitations</a:t>
            </a:r>
            <a:endParaRPr lang="en-GB" sz="2400" dirty="0"/>
          </a:p>
        </p:txBody>
      </p:sp>
      <p:sp>
        <p:nvSpPr>
          <p:cNvPr id="3" name="Content Placeholder 2"/>
          <p:cNvSpPr>
            <a:spLocks noGrp="1"/>
          </p:cNvSpPr>
          <p:nvPr>
            <p:ph idx="1"/>
          </p:nvPr>
        </p:nvSpPr>
        <p:spPr>
          <a:xfrm>
            <a:off x="1243173" y="1058238"/>
            <a:ext cx="7385286" cy="3867780"/>
          </a:xfrm>
        </p:spPr>
        <p:txBody>
          <a:bodyPr/>
          <a:lstStyle/>
          <a:p>
            <a:pPr algn="just">
              <a:lnSpc>
                <a:spcPct val="150000"/>
              </a:lnSpc>
            </a:pPr>
            <a:r>
              <a:rPr lang="en-US" dirty="0">
                <a:latin typeface="Arial" panose="020B0604020202020204" pitchFamily="34" charset="0"/>
                <a:cs typeface="Arial" panose="020B0604020202020204" pitchFamily="34" charset="0"/>
              </a:rPr>
              <a:t>Some staff may not be confident in the use of digital tools.  </a:t>
            </a:r>
          </a:p>
          <a:p>
            <a:pPr algn="just">
              <a:lnSpc>
                <a:spcPct val="150000"/>
              </a:lnSpc>
            </a:pPr>
            <a:r>
              <a:rPr lang="en-US" dirty="0">
                <a:latin typeface="Arial" panose="020B0604020202020204" pitchFamily="34" charset="0"/>
                <a:cs typeface="Arial" panose="020B0604020202020204" pitchFamily="34" charset="0"/>
              </a:rPr>
              <a:t>Poor internet connectivity potentially disrupts communication.  </a:t>
            </a:r>
          </a:p>
          <a:p>
            <a:pPr algn="just">
              <a:lnSpc>
                <a:spcPct val="150000"/>
              </a:lnSpc>
            </a:pPr>
            <a:r>
              <a:rPr lang="en-US" dirty="0">
                <a:latin typeface="Arial" panose="020B0604020202020204" pitchFamily="34" charset="0"/>
                <a:cs typeface="Arial" panose="020B0604020202020204" pitchFamily="34" charset="0"/>
              </a:rPr>
              <a:t>Message overload may lead to a lack of clarity.  </a:t>
            </a:r>
          </a:p>
          <a:p>
            <a:pPr algn="just">
              <a:lnSpc>
                <a:spcPct val="150000"/>
              </a:lnSpc>
            </a:pPr>
            <a:r>
              <a:rPr lang="en-US" dirty="0">
                <a:latin typeface="Arial" panose="020B0604020202020204" pitchFamily="34" charset="0"/>
                <a:cs typeface="Arial" panose="020B0604020202020204" pitchFamily="34" charset="0"/>
              </a:rPr>
              <a:t>The digital </a:t>
            </a:r>
            <a:r>
              <a:rPr lang="en-US" sz="1800" dirty="0">
                <a:latin typeface="Arial" panose="020B0604020202020204" pitchFamily="34" charset="0"/>
                <a:cs typeface="Arial" panose="020B0604020202020204" pitchFamily="34" charset="0"/>
              </a:rPr>
              <a:t>transformation</a:t>
            </a:r>
            <a:r>
              <a:rPr lang="en-US" dirty="0">
                <a:latin typeface="Arial" panose="020B0604020202020204" pitchFamily="34" charset="0"/>
                <a:cs typeface="Arial" panose="020B0604020202020204" pitchFamily="34" charset="0"/>
              </a:rPr>
              <a:t> success relies on employee training and organisational support (Van Veldhoven and Vanthienen, 2022). </a:t>
            </a:r>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0411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Conclusion</a:t>
            </a:r>
            <a:endParaRPr lang="en-GB" sz="2400" dirty="0"/>
          </a:p>
        </p:txBody>
      </p:sp>
      <p:sp>
        <p:nvSpPr>
          <p:cNvPr id="3" name="Content Placeholder 2"/>
          <p:cNvSpPr>
            <a:spLocks noGrp="1"/>
          </p:cNvSpPr>
          <p:nvPr>
            <p:ph idx="1"/>
          </p:nvPr>
        </p:nvSpPr>
        <p:spPr>
          <a:xfrm>
            <a:off x="1037690" y="1171254"/>
            <a:ext cx="7590769" cy="3754764"/>
          </a:xfrm>
        </p:spPr>
        <p:txBody>
          <a:bodyPr>
            <a:normAutofit/>
          </a:bodyPr>
          <a:lstStyle/>
          <a:p>
            <a:pPr algn="just">
              <a:lnSpc>
                <a:spcPct val="150000"/>
              </a:lnSpc>
            </a:pPr>
            <a:r>
              <a:rPr lang="en-US" dirty="0">
                <a:latin typeface="Arial" panose="020B0604020202020204" pitchFamily="34" charset="0"/>
                <a:cs typeface="Arial" panose="020B0604020202020204" pitchFamily="34" charset="0"/>
              </a:rPr>
              <a:t>Microsoft Teams enhances Greenfield Home Care Agency's communication.  </a:t>
            </a:r>
          </a:p>
          <a:p>
            <a:pPr algn="just">
              <a:lnSpc>
                <a:spcPct val="150000"/>
              </a:lnSpc>
            </a:pPr>
            <a:r>
              <a:rPr lang="en-US" dirty="0">
                <a:latin typeface="Arial" panose="020B0604020202020204" pitchFamily="34" charset="0"/>
                <a:cs typeface="Arial" panose="020B0604020202020204" pitchFamily="34" charset="0"/>
              </a:rPr>
              <a:t>It improves the </a:t>
            </a:r>
            <a:r>
              <a:rPr lang="en-US" sz="1800" dirty="0">
                <a:latin typeface="Arial" panose="020B0604020202020204" pitchFamily="34" charset="0"/>
                <a:cs typeface="Arial" panose="020B0604020202020204" pitchFamily="34" charset="0"/>
              </a:rPr>
              <a:t>cooperation</a:t>
            </a:r>
            <a:r>
              <a:rPr lang="en-US" dirty="0">
                <a:latin typeface="Arial" panose="020B0604020202020204" pitchFamily="34" charset="0"/>
                <a:cs typeface="Arial" panose="020B0604020202020204" pitchFamily="34" charset="0"/>
              </a:rPr>
              <a:t> between office staff and carers in the field.  </a:t>
            </a:r>
          </a:p>
          <a:p>
            <a:pPr algn="just">
              <a:lnSpc>
                <a:spcPct val="150000"/>
              </a:lnSpc>
            </a:pPr>
            <a:r>
              <a:rPr lang="en-US" dirty="0">
                <a:latin typeface="Arial" panose="020B0604020202020204" pitchFamily="34" charset="0"/>
                <a:cs typeface="Arial" panose="020B0604020202020204" pitchFamily="34" charset="0"/>
              </a:rPr>
              <a:t>It facilitates effective and </a:t>
            </a:r>
            <a:r>
              <a:rPr lang="en-US" sz="1800" dirty="0">
                <a:latin typeface="Arial" panose="020B0604020202020204" pitchFamily="34" charset="0"/>
                <a:cs typeface="Arial" panose="020B0604020202020204" pitchFamily="34" charset="0"/>
              </a:rPr>
              <a:t>coordinated</a:t>
            </a:r>
            <a:r>
              <a:rPr lang="en-US" dirty="0">
                <a:latin typeface="Arial" panose="020B0604020202020204" pitchFamily="34" charset="0"/>
                <a:cs typeface="Arial" panose="020B0604020202020204" pitchFamily="34" charset="0"/>
              </a:rPr>
              <a:t> person- centered  care delivery.  </a:t>
            </a:r>
          </a:p>
          <a:p>
            <a:pPr algn="just">
              <a:lnSpc>
                <a:spcPct val="150000"/>
              </a:lnSpc>
            </a:pPr>
            <a:r>
              <a:rPr lang="en-US" dirty="0">
                <a:latin typeface="Arial" panose="020B0604020202020204" pitchFamily="34" charset="0"/>
                <a:cs typeface="Arial" panose="020B0604020202020204" pitchFamily="34" charset="0"/>
              </a:rPr>
              <a:t>Adequate training and digital policies are required for successful implementation. </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25954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Reference</a:t>
            </a:r>
            <a:endParaRPr lang="en-GB" sz="2400" dirty="0"/>
          </a:p>
        </p:txBody>
      </p:sp>
      <p:sp>
        <p:nvSpPr>
          <p:cNvPr id="3" name="Content Placeholder 2"/>
          <p:cNvSpPr>
            <a:spLocks noGrp="1"/>
          </p:cNvSpPr>
          <p:nvPr>
            <p:ph idx="1"/>
          </p:nvPr>
        </p:nvSpPr>
        <p:spPr>
          <a:xfrm>
            <a:off x="842481" y="1109609"/>
            <a:ext cx="7785978" cy="3816409"/>
          </a:xfrm>
        </p:spPr>
        <p:txBody>
          <a:bodyPr>
            <a:normAutofit fontScale="92500"/>
          </a:bodyPr>
          <a:lstStyle/>
          <a:p>
            <a:pPr algn="just">
              <a:lnSpc>
                <a:spcPct val="150000"/>
              </a:lnSpc>
            </a:pPr>
            <a:r>
              <a:rPr lang="en-GB" dirty="0">
                <a:latin typeface="Arial" panose="020B0604020202020204" pitchFamily="34" charset="0"/>
                <a:cs typeface="Arial" panose="020B0604020202020204" pitchFamily="34" charset="0"/>
              </a:rPr>
              <a:t>Greenhalgh,j., , T.,whertonShaw, S. and Morrison, C., 2020. Video consultations for covid-19. </a:t>
            </a:r>
            <a:r>
              <a:rPr lang="en-GB" i="1" dirty="0">
                <a:latin typeface="Arial" panose="020B0604020202020204" pitchFamily="34" charset="0"/>
                <a:cs typeface="Arial" panose="020B0604020202020204" pitchFamily="34" charset="0"/>
              </a:rPr>
              <a:t>368</a:t>
            </a:r>
            <a:r>
              <a:rPr lang="en-GB" dirty="0">
                <a:latin typeface="Arial" panose="020B0604020202020204" pitchFamily="34" charset="0"/>
                <a:cs typeface="Arial" panose="020B0604020202020204" pitchFamily="34" charset="0"/>
              </a:rPr>
              <a:t>.</a:t>
            </a:r>
          </a:p>
          <a:p>
            <a:pPr algn="just">
              <a:lnSpc>
                <a:spcPct val="150000"/>
              </a:lnSpc>
            </a:pPr>
            <a:r>
              <a:rPr lang="en-GB" dirty="0">
                <a:latin typeface="Arial" panose="020B0604020202020204" pitchFamily="34" charset="0"/>
                <a:cs typeface="Arial" panose="020B0604020202020204" pitchFamily="34" charset="0"/>
              </a:rPr>
              <a:t>Kaiser, L., Conrad, S., Neugebauer, E.A., Pietsch, B. and Pieper, D., 2022. Interprofessional collaboration and patient-reported outcomes in inpatient care: a systematic review. </a:t>
            </a:r>
            <a:r>
              <a:rPr lang="en-GB" i="1" dirty="0">
                <a:latin typeface="Arial" panose="020B0604020202020204" pitchFamily="34" charset="0"/>
                <a:cs typeface="Arial" panose="020B0604020202020204" pitchFamily="34" charset="0"/>
              </a:rPr>
              <a:t>Systematic reviews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11</a:t>
            </a:r>
            <a:r>
              <a:rPr lang="en-GB" dirty="0">
                <a:latin typeface="Arial" panose="020B0604020202020204" pitchFamily="34" charset="0"/>
                <a:cs typeface="Arial" panose="020B0604020202020204" pitchFamily="34" charset="0"/>
              </a:rPr>
              <a:t>(1), p.169.</a:t>
            </a:r>
          </a:p>
          <a:p>
            <a:pPr algn="just">
              <a:lnSpc>
                <a:spcPct val="150000"/>
              </a:lnSpc>
            </a:pPr>
            <a:r>
              <a:rPr lang="en-GB" dirty="0">
                <a:latin typeface="Arial" panose="020B0604020202020204" pitchFamily="34" charset="0"/>
                <a:cs typeface="Arial" panose="020B0604020202020204" pitchFamily="34" charset="0"/>
              </a:rPr>
              <a:t>Tegegne, M.D. and Wubante, S.M., 2022. Identifying barriers to the adoption of information communication technology healthcare systems. a systematic review. </a:t>
            </a:r>
            <a:r>
              <a:rPr lang="en-GB" i="1" dirty="0">
                <a:latin typeface="Arial" panose="020B0604020202020204" pitchFamily="34" charset="0"/>
                <a:cs typeface="Arial" panose="020B0604020202020204" pitchFamily="34" charset="0"/>
              </a:rPr>
              <a:t>Advances in medical education and practice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13</a:t>
            </a:r>
            <a:r>
              <a:rPr lang="en-GB" dirty="0">
                <a:latin typeface="Arial" panose="020B0604020202020204" pitchFamily="34" charset="0"/>
                <a:cs typeface="Arial" panose="020B0604020202020204" pitchFamily="34" charset="0"/>
              </a:rPr>
              <a:t>, p.821.</a:t>
            </a:r>
          </a:p>
          <a:p>
            <a:pPr algn="just">
              <a:lnSpc>
                <a:spcPct val="150000"/>
              </a:lnSpc>
            </a:pPr>
            <a:r>
              <a:rPr lang="en-GB" dirty="0">
                <a:latin typeface="Arial" panose="020B0604020202020204" pitchFamily="34" charset="0"/>
                <a:cs typeface="Arial" panose="020B0604020202020204" pitchFamily="34" charset="0"/>
              </a:rPr>
              <a:t>Van Veldhoven, Z. and Vanthienen, J., 2022. Digital transformation as an interaction-driven perspective between business, society, and technology. </a:t>
            </a:r>
            <a:r>
              <a:rPr lang="en-GB" i="1" dirty="0">
                <a:latin typeface="Arial" panose="020B0604020202020204" pitchFamily="34" charset="0"/>
                <a:cs typeface="Arial" panose="020B0604020202020204" pitchFamily="34" charset="0"/>
              </a:rPr>
              <a:t>Electronic markets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32</a:t>
            </a:r>
            <a:r>
              <a:rPr lang="en-GB" dirty="0">
                <a:latin typeface="Arial" panose="020B0604020202020204" pitchFamily="34" charset="0"/>
                <a:cs typeface="Arial" panose="020B0604020202020204" pitchFamily="34" charset="0"/>
              </a:rPr>
              <a:t>(2), pp.629-644.</a:t>
            </a:r>
          </a:p>
          <a:p>
            <a:pPr algn="just">
              <a:lnSpc>
                <a:spcPct val="150000"/>
              </a:lnSpc>
            </a:pPr>
            <a:r>
              <a:rPr lang="en-GB" dirty="0">
                <a:latin typeface="Arial" panose="020B0604020202020204" pitchFamily="34" charset="0"/>
                <a:cs typeface="Arial" panose="020B0604020202020204" pitchFamily="34" charset="0"/>
              </a:rPr>
              <a:t>Waizenegger, L., McKenna, B. Cai, W</a:t>
            </a:r>
            <a:r>
              <a:rPr lang="en-GB" sz="1900"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2020. An affordance perspective of team collaboration and enforced working from home during COVID-19. </a:t>
            </a:r>
            <a:r>
              <a:rPr lang="en-GB" i="1" dirty="0">
                <a:latin typeface="Arial" panose="020B0604020202020204" pitchFamily="34" charset="0"/>
                <a:cs typeface="Arial" panose="020B0604020202020204" pitchFamily="34" charset="0"/>
              </a:rPr>
              <a:t>European journal of information systems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29</a:t>
            </a:r>
            <a:r>
              <a:rPr lang="en-GB" dirty="0">
                <a:latin typeface="Arial" panose="020B0604020202020204" pitchFamily="34" charset="0"/>
                <a:cs typeface="Arial" panose="020B0604020202020204" pitchFamily="34" charset="0"/>
              </a:rPr>
              <a:t>(4), pp.429-442.</a:t>
            </a:r>
          </a:p>
          <a:p>
            <a:endParaRPr lang="en-GB" dirty="0"/>
          </a:p>
        </p:txBody>
      </p:sp>
    </p:spTree>
    <p:extLst>
      <p:ext uri="{BB962C8B-B14F-4D97-AF65-F5344CB8AC3E}">
        <p14:creationId xmlns:p14="http://schemas.microsoft.com/office/powerpoint/2010/main" val="409931528"/>
      </p:ext>
    </p:extLst>
  </p:cSld>
  <p:clrMapOvr>
    <a:masterClrMapping/>
  </p:clrMapOvr>
</p:sld>
</file>

<file path=ppt/theme/theme1.xml><?xml version="1.0" encoding="utf-8"?>
<a:theme xmlns:a="http://schemas.openxmlformats.org/drawingml/2006/main" name="Wisp">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88</TotalTime>
  <Words>2381</Words>
  <Application>Microsoft Office PowerPoint</Application>
  <PresentationFormat>On-screen Show (16:10)</PresentationFormat>
  <Paragraphs>184</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Digital Skills and Research Methods (LCHS4007)  GROUP MEMBER(1)Microsoft 365 productivity application  Tayyba Khalil STUDENT NUMBER :2529033 GROUP MEMBER(2)Microsoft 365 communication or collaboration tool MOUSUMI AKTER  STUDENT NUMBER:2524455      </vt:lpstr>
      <vt:lpstr>What is Microsoft Excel? </vt:lpstr>
      <vt:lpstr>Current Practice at Greenfield </vt:lpstr>
      <vt:lpstr>How Excel Eases Efficiency </vt:lpstr>
      <vt:lpstr>Advantages of Using Excel </vt:lpstr>
      <vt:lpstr>Limitations of Excel </vt:lpstr>
      <vt:lpstr>Conclusion </vt:lpstr>
      <vt:lpstr>Reference</vt:lpstr>
      <vt:lpstr>      Digital Skills and Research Methods (LCHS4007)</vt:lpstr>
      <vt:lpstr>What is Microsoft Teams?</vt:lpstr>
      <vt:lpstr>Issues in Communication Presently at Greenfield</vt:lpstr>
      <vt:lpstr>How Microsoft Teams Enhances Communication</vt:lpstr>
      <vt:lpstr>Advantages for Greenfield</vt:lpstr>
      <vt:lpstr>Issues and Limitations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Tayyba sirbuland</cp:lastModifiedBy>
  <cp:revision>2</cp:revision>
  <dcterms:created xsi:type="dcterms:W3CDTF">2026-02-08T04:36:56Z</dcterms:created>
  <dcterms:modified xsi:type="dcterms:W3CDTF">2026-02-14T13:38:34Z</dcterms:modified>
</cp:coreProperties>
</file>