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AE73-2014-448C-AA02-D076C29763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EBC535-813B-4D98-B146-24A0783A2B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5D2E0B-F753-45EA-B360-E27A58F0BD0C}"/>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CD3369B7-A37D-44EE-B0EE-A1458D7369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C7A61-9EB5-421E-BB1F-8B1600CC676B}"/>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409025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525BB-3BF5-4802-8B4B-D48E24CEDB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1424C-046A-45B4-AD24-0D1087859B9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B69EF-89A8-45FC-8DCA-653ED3A3D60B}"/>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DDA0B01B-D9C7-4C0E-9EDC-1A02C38D5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F984D4-D89D-4C99-BE66-7CF8E2A6EB2A}"/>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834672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C4464-DD49-426E-AD0B-E351AF9DC4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DEADB9-841A-44D8-98D4-7AEF27CEB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3F0BCE-DFCB-4465-AE08-274ADC499E79}"/>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EAD8F27D-F3BC-4329-9B05-FEB5496B9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D6D00-DC37-4A41-9720-EB5B086A5910}"/>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802498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EE26-847A-445E-AC8C-45F239B65E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87472-B294-409F-AFCA-4C0E212D806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D5BE15-6BDB-48B5-9AE3-9218D3A0CFE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728554-5E94-4304-B71D-817CA008E3C9}"/>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6" name="Footer Placeholder 5">
            <a:extLst>
              <a:ext uri="{FF2B5EF4-FFF2-40B4-BE49-F238E27FC236}">
                <a16:creationId xmlns:a16="http://schemas.microsoft.com/office/drawing/2014/main" id="{EA37CD09-3749-4CEB-8155-36195811F0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F6FC21-6192-479D-B199-C6F2A60B0830}"/>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2349996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3DD2B-C0F6-4B78-A23C-42AFB46CE3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8E0D1-3226-44D5-9061-37395B3277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F44C213-936D-43BD-9369-B3DA6FCDBC4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EDEDCF-D612-4ACE-9417-E4EEEBBD3A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152A7B3-9F8A-4092-9B16-A5B4895A780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9A0C1F-313D-40F9-BD49-844379A6B626}"/>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8" name="Footer Placeholder 7">
            <a:extLst>
              <a:ext uri="{FF2B5EF4-FFF2-40B4-BE49-F238E27FC236}">
                <a16:creationId xmlns:a16="http://schemas.microsoft.com/office/drawing/2014/main" id="{D6156B7A-ECA8-49F8-BBB7-F26067472E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27AFD0-4EE3-4A9C-BF27-BD08A8510AF2}"/>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63656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3092-8418-4F03-AFB0-B416FAA185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055997-7E42-4A61-AC0F-DCCE2CEC2B70}"/>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4" name="Footer Placeholder 3">
            <a:extLst>
              <a:ext uri="{FF2B5EF4-FFF2-40B4-BE49-F238E27FC236}">
                <a16:creationId xmlns:a16="http://schemas.microsoft.com/office/drawing/2014/main" id="{696FD9A1-0192-4DA3-9290-6B9BC7F4B4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B6779E-E525-4D0B-8A37-FB4C15398ECA}"/>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44912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8B35D5-0CD0-4EEF-8363-5AD1D7C10ED6}"/>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3" name="Footer Placeholder 2">
            <a:extLst>
              <a:ext uri="{FF2B5EF4-FFF2-40B4-BE49-F238E27FC236}">
                <a16:creationId xmlns:a16="http://schemas.microsoft.com/office/drawing/2014/main" id="{366C689B-9F4B-43ED-A3CC-0C6B0BE30F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E4C1A0-82ED-4B8A-88D9-04C366419AE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777962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3638-B1E0-4F6C-B490-54F8BE19B1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B8FFA1-FF3D-4FD3-A083-8D63D3BC03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2C76E9-4DF0-4762-A1F2-AF7993EA34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BCE39F9-E4FE-46D5-94B5-3F9165BE6D85}"/>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6" name="Footer Placeholder 5">
            <a:extLst>
              <a:ext uri="{FF2B5EF4-FFF2-40B4-BE49-F238E27FC236}">
                <a16:creationId xmlns:a16="http://schemas.microsoft.com/office/drawing/2014/main" id="{CF256A4F-AE5C-4CFC-A900-3B3D71642F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B441C5-A994-4BDA-895C-E474FD005C7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166927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5F42-0761-43C6-A74C-09443B4E52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7902D7-574B-4E7F-A405-DCFBADB2BD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069578-2196-4DFE-9B25-44D739D5AA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9D0997E-F4EE-42DC-921D-E20BABA8656E}"/>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6" name="Footer Placeholder 5">
            <a:extLst>
              <a:ext uri="{FF2B5EF4-FFF2-40B4-BE49-F238E27FC236}">
                <a16:creationId xmlns:a16="http://schemas.microsoft.com/office/drawing/2014/main" id="{CF3AB547-EED1-4096-AE70-DD3381C54F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8E1D86-CF8E-4CCA-BAB0-42AE04350DE6}"/>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58769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43A0-25B6-4A81-979C-B412EE2C42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71FBBB-7D6A-4DAC-86AC-9D0F414985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D431AE-D612-41F4-B285-EC7E4000AEAF}"/>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5D838773-A8F3-4DC8-8EFB-0E18DAB95E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BF8296-7553-4C99-B057-B1ADAE97EE19}"/>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473142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432F67-7597-4422-A9C9-DF0C49C93D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743837-4C23-4C5D-8EC6-34B1743C2CE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F414D-A513-4D90-8F63-9F0BA11A95C7}"/>
              </a:ext>
            </a:extLst>
          </p:cNvPr>
          <p:cNvSpPr>
            <a:spLocks noGrp="1"/>
          </p:cNvSpPr>
          <p:nvPr>
            <p:ph type="dt" sz="half" idx="10"/>
          </p:nvPr>
        </p:nvSpPr>
        <p:spPr/>
        <p:txBody>
          <a:body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DE9121A9-B805-4C09-BA25-01F7FB41B5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D13C8-C44A-4C78-9863-E1E7F0087BD9}"/>
              </a:ext>
            </a:extLst>
          </p:cNvPr>
          <p:cNvSpPr>
            <a:spLocks noGrp="1"/>
          </p:cNvSpPr>
          <p:nvPr>
            <p:ph type="sldNum" sz="quarter" idx="12"/>
          </p:nvPr>
        </p:nvSpPr>
        <p:spPr/>
        <p:txBody>
          <a:bodyPr/>
          <a:lstStyle/>
          <a:p>
            <a:fld id="{68DDA218-39A2-44A0-A89D-EEBECAE093AD}" type="slidenum">
              <a:rPr lang="en-GB" smtClean="0"/>
              <a:t>‹#›</a:t>
            </a:fld>
            <a:endParaRPr lang="en-GB"/>
          </a:p>
        </p:txBody>
      </p:sp>
    </p:spTree>
    <p:extLst>
      <p:ext uri="{BB962C8B-B14F-4D97-AF65-F5344CB8AC3E}">
        <p14:creationId xmlns:p14="http://schemas.microsoft.com/office/powerpoint/2010/main" val="1628122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AF7B50-16BE-4504-AC57-DE2795BD45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F8245A-29DE-40C6-A9DD-A6E8FDF727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5E0459-A5C9-45D8-A24E-ECA97231A1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A7D720-9B91-44B1-BFD7-826A28699133}" type="datetimeFigureOut">
              <a:rPr lang="en-GB" smtClean="0"/>
              <a:t>12/03/2018</a:t>
            </a:fld>
            <a:endParaRPr lang="en-GB"/>
          </a:p>
        </p:txBody>
      </p:sp>
      <p:sp>
        <p:nvSpPr>
          <p:cNvPr id="5" name="Footer Placeholder 4">
            <a:extLst>
              <a:ext uri="{FF2B5EF4-FFF2-40B4-BE49-F238E27FC236}">
                <a16:creationId xmlns:a16="http://schemas.microsoft.com/office/drawing/2014/main" id="{B6C1CE75-59E4-4C1A-ACF6-24D8B9B761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9BB69E-B430-42EC-8D23-1316DB158B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DDA218-39A2-44A0-A89D-EEBECAE093AD}" type="slidenum">
              <a:rPr lang="en-GB" smtClean="0"/>
              <a:t>‹#›</a:t>
            </a:fld>
            <a:endParaRPr lang="en-GB"/>
          </a:p>
        </p:txBody>
      </p:sp>
    </p:spTree>
    <p:extLst>
      <p:ext uri="{BB962C8B-B14F-4D97-AF65-F5344CB8AC3E}">
        <p14:creationId xmlns:p14="http://schemas.microsoft.com/office/powerpoint/2010/main" val="3749139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32BC-9935-4935-904A-43DE7DC9A6D1}"/>
              </a:ext>
            </a:extLst>
          </p:cNvPr>
          <p:cNvSpPr>
            <a:spLocks noGrp="1"/>
          </p:cNvSpPr>
          <p:nvPr>
            <p:ph type="ctrTitle"/>
          </p:nvPr>
        </p:nvSpPr>
        <p:spPr/>
        <p:txBody>
          <a:bodyPr/>
          <a:lstStyle/>
          <a:p>
            <a:r>
              <a:rPr lang="en-GB" dirty="0"/>
              <a:t>Nero fiddling while Rome burned: fact or fiction?</a:t>
            </a:r>
          </a:p>
        </p:txBody>
      </p:sp>
      <p:sp>
        <p:nvSpPr>
          <p:cNvPr id="3" name="Subtitle 2">
            <a:extLst>
              <a:ext uri="{FF2B5EF4-FFF2-40B4-BE49-F238E27FC236}">
                <a16:creationId xmlns:a16="http://schemas.microsoft.com/office/drawing/2014/main" id="{55504749-162F-463C-A53F-4DAE575D763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31928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8133-7435-493E-8EF8-81E00D5D93BD}"/>
              </a:ext>
            </a:extLst>
          </p:cNvPr>
          <p:cNvSpPr>
            <a:spLocks noGrp="1"/>
          </p:cNvSpPr>
          <p:nvPr>
            <p:ph type="title"/>
          </p:nvPr>
        </p:nvSpPr>
        <p:spPr/>
        <p:txBody>
          <a:bodyPr/>
          <a:lstStyle/>
          <a:p>
            <a:r>
              <a:rPr lang="en-GB" dirty="0"/>
              <a:t>The narrative of </a:t>
            </a:r>
            <a:r>
              <a:rPr lang="en-GB"/>
              <a:t>the great fire of Rome</a:t>
            </a:r>
          </a:p>
        </p:txBody>
      </p:sp>
      <p:sp>
        <p:nvSpPr>
          <p:cNvPr id="3" name="Content Placeholder 2">
            <a:extLst>
              <a:ext uri="{FF2B5EF4-FFF2-40B4-BE49-F238E27FC236}">
                <a16:creationId xmlns:a16="http://schemas.microsoft.com/office/drawing/2014/main" id="{E86235DF-CD2B-4290-B7E7-280F5898F219}"/>
              </a:ext>
            </a:extLst>
          </p:cNvPr>
          <p:cNvSpPr>
            <a:spLocks noGrp="1"/>
          </p:cNvSpPr>
          <p:nvPr>
            <p:ph idx="1"/>
          </p:nvPr>
        </p:nvSpPr>
        <p:spPr/>
        <p:txBody>
          <a:bodyPr/>
          <a:lstStyle/>
          <a:p>
            <a:r>
              <a:rPr lang="en-GB" dirty="0"/>
              <a:t>Tacitus is our main source of information for the fire of Rome.</a:t>
            </a:r>
          </a:p>
          <a:p>
            <a:r>
              <a:rPr lang="en-GB" dirty="0"/>
              <a:t>64CE (Tacitus states the 19</a:t>
            </a:r>
            <a:r>
              <a:rPr lang="en-GB" baseline="30000" dirty="0"/>
              <a:t>th</a:t>
            </a:r>
            <a:r>
              <a:rPr lang="en-GB" dirty="0"/>
              <a:t> of July is when the fire began, the same day as when the Senonian Gauls had captured and burnt Rome and the two fires were separated by the same number of years, months and days: 418 years, 418 months, 418 days.)</a:t>
            </a:r>
          </a:p>
          <a:p>
            <a:r>
              <a:rPr lang="en-GB" dirty="0"/>
              <a:t>The fire started at the Circus, whether by accident or by criminal means is still uncertain, and lasted for 6 days destroying over 1/3 of Rome (10/14 districts).</a:t>
            </a:r>
          </a:p>
        </p:txBody>
      </p:sp>
    </p:spTree>
    <p:extLst>
      <p:ext uri="{BB962C8B-B14F-4D97-AF65-F5344CB8AC3E}">
        <p14:creationId xmlns:p14="http://schemas.microsoft.com/office/powerpoint/2010/main" val="1861237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74AA-D8D0-42CE-8255-CE7980C1BF2A}"/>
              </a:ext>
            </a:extLst>
          </p:cNvPr>
          <p:cNvSpPr>
            <a:spLocks noGrp="1"/>
          </p:cNvSpPr>
          <p:nvPr>
            <p:ph type="title"/>
          </p:nvPr>
        </p:nvSpPr>
        <p:spPr/>
        <p:txBody>
          <a:bodyPr/>
          <a:lstStyle/>
          <a:p>
            <a:r>
              <a:rPr lang="en-GB" dirty="0"/>
              <a:t>The destruction:</a:t>
            </a:r>
          </a:p>
        </p:txBody>
      </p:sp>
      <p:sp>
        <p:nvSpPr>
          <p:cNvPr id="3" name="Content Placeholder 2">
            <a:extLst>
              <a:ext uri="{FF2B5EF4-FFF2-40B4-BE49-F238E27FC236}">
                <a16:creationId xmlns:a16="http://schemas.microsoft.com/office/drawing/2014/main" id="{1589EBF8-EB92-484A-9273-8D2E09D82E29}"/>
              </a:ext>
            </a:extLst>
          </p:cNvPr>
          <p:cNvSpPr>
            <a:spLocks noGrp="1"/>
          </p:cNvSpPr>
          <p:nvPr>
            <p:ph idx="1"/>
          </p:nvPr>
        </p:nvSpPr>
        <p:spPr/>
        <p:txBody>
          <a:bodyPr/>
          <a:lstStyle/>
          <a:p>
            <a:r>
              <a:rPr lang="en-GB" dirty="0"/>
              <a:t>Servius Tullius’ temple of the Moon (Tacitus)</a:t>
            </a:r>
          </a:p>
          <a:p>
            <a:r>
              <a:rPr lang="en-GB" dirty="0"/>
              <a:t>The Great Altar and holy place dedicated by Evander to Hercules (Tacitus)</a:t>
            </a:r>
          </a:p>
          <a:p>
            <a:r>
              <a:rPr lang="en-GB" dirty="0"/>
              <a:t>The temple vowed by Romulus to Jupiter the Stayer (Tacitus)</a:t>
            </a:r>
          </a:p>
          <a:p>
            <a:r>
              <a:rPr lang="en-GB" dirty="0" err="1"/>
              <a:t>Numa’s</a:t>
            </a:r>
            <a:r>
              <a:rPr lang="en-GB" dirty="0"/>
              <a:t> sacred residence (Tacitus)</a:t>
            </a:r>
          </a:p>
          <a:p>
            <a:r>
              <a:rPr lang="en-GB" dirty="0"/>
              <a:t>Vesta’s shrine containing Rome’s household gods (Tacitus)</a:t>
            </a:r>
          </a:p>
          <a:p>
            <a:r>
              <a:rPr lang="en-GB" dirty="0"/>
              <a:t>Suetonius fails to state exact buildings and ancient monuments of historical interest that were destroyed, but it can be assumed that not much survived near the Palatine and Caelian hills.</a:t>
            </a:r>
          </a:p>
        </p:txBody>
      </p:sp>
    </p:spTree>
    <p:extLst>
      <p:ext uri="{BB962C8B-B14F-4D97-AF65-F5344CB8AC3E}">
        <p14:creationId xmlns:p14="http://schemas.microsoft.com/office/powerpoint/2010/main" val="332271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0234C-B978-4AC6-A7EB-E19B65B02056}"/>
              </a:ext>
            </a:extLst>
          </p:cNvPr>
          <p:cNvSpPr>
            <a:spLocks noGrp="1"/>
          </p:cNvSpPr>
          <p:nvPr>
            <p:ph type="title"/>
          </p:nvPr>
        </p:nvSpPr>
        <p:spPr/>
        <p:txBody>
          <a:bodyPr/>
          <a:lstStyle/>
          <a:p>
            <a:r>
              <a:rPr lang="en-GB" dirty="0"/>
              <a:t>Ancient sources: Suetonius</a:t>
            </a:r>
          </a:p>
        </p:txBody>
      </p:sp>
      <p:sp>
        <p:nvSpPr>
          <p:cNvPr id="3" name="Content Placeholder 2">
            <a:extLst>
              <a:ext uri="{FF2B5EF4-FFF2-40B4-BE49-F238E27FC236}">
                <a16:creationId xmlns:a16="http://schemas.microsoft.com/office/drawing/2014/main" id="{70510C28-A8AB-420A-9080-956395D0A9A1}"/>
              </a:ext>
            </a:extLst>
          </p:cNvPr>
          <p:cNvSpPr>
            <a:spLocks noGrp="1"/>
          </p:cNvSpPr>
          <p:nvPr>
            <p:ph idx="1"/>
          </p:nvPr>
        </p:nvSpPr>
        <p:spPr/>
        <p:txBody>
          <a:bodyPr/>
          <a:lstStyle/>
          <a:p>
            <a:r>
              <a:rPr lang="en-GB" dirty="0"/>
              <a:t>Suetonius’ account of the fire of Rome differs somewhat from that of Tacitus’.</a:t>
            </a:r>
          </a:p>
          <a:p>
            <a:r>
              <a:rPr lang="en-GB" dirty="0"/>
              <a:t>States Nero or Nero’s men had started the fire because the old buildings and narrow streets were unappealing to the eye.</a:t>
            </a:r>
          </a:p>
          <a:p>
            <a:r>
              <a:rPr lang="en-GB" dirty="0"/>
              <a:t>Nero watched the fire from the tower in the Gardens of Maecenas, and sang </a:t>
            </a:r>
            <a:r>
              <a:rPr lang="en-GB" i="1" dirty="0"/>
              <a:t>The fall of Troy </a:t>
            </a:r>
            <a:r>
              <a:rPr lang="en-GB" dirty="0"/>
              <a:t> from beginning to end.</a:t>
            </a:r>
          </a:p>
          <a:p>
            <a:r>
              <a:rPr lang="en-GB" dirty="0"/>
              <a:t>He offered to remove rubble and bodies free of charge, but allowed nobody to search the ruins of his own home; as he wanted to collect as much loot for himself as possible.</a:t>
            </a:r>
          </a:p>
        </p:txBody>
      </p:sp>
    </p:spTree>
    <p:extLst>
      <p:ext uri="{BB962C8B-B14F-4D97-AF65-F5344CB8AC3E}">
        <p14:creationId xmlns:p14="http://schemas.microsoft.com/office/powerpoint/2010/main" val="1628005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982B-EABE-4DC8-842F-49468BF79322}"/>
              </a:ext>
            </a:extLst>
          </p:cNvPr>
          <p:cNvSpPr>
            <a:spLocks noGrp="1"/>
          </p:cNvSpPr>
          <p:nvPr>
            <p:ph type="title"/>
          </p:nvPr>
        </p:nvSpPr>
        <p:spPr/>
        <p:txBody>
          <a:bodyPr/>
          <a:lstStyle/>
          <a:p>
            <a:r>
              <a:rPr lang="en-GB" dirty="0"/>
              <a:t>Ancient sources: Tacitus</a:t>
            </a:r>
          </a:p>
        </p:txBody>
      </p:sp>
      <p:sp>
        <p:nvSpPr>
          <p:cNvPr id="3" name="Content Placeholder 2">
            <a:extLst>
              <a:ext uri="{FF2B5EF4-FFF2-40B4-BE49-F238E27FC236}">
                <a16:creationId xmlns:a16="http://schemas.microsoft.com/office/drawing/2014/main" id="{E77FAC6C-81D7-40B4-B85D-90D51CC3FF02}"/>
              </a:ext>
            </a:extLst>
          </p:cNvPr>
          <p:cNvSpPr>
            <a:spLocks noGrp="1"/>
          </p:cNvSpPr>
          <p:nvPr>
            <p:ph idx="1"/>
          </p:nvPr>
        </p:nvSpPr>
        <p:spPr/>
        <p:txBody>
          <a:bodyPr>
            <a:normAutofit fontScale="92500" lnSpcReduction="10000"/>
          </a:bodyPr>
          <a:lstStyle/>
          <a:p>
            <a:r>
              <a:rPr lang="en-GB" dirty="0"/>
              <a:t>Tacitus remains neutral on the cause of the fire, but remains open to the idea that Nero, or someone under his orders could have started the fire.</a:t>
            </a:r>
          </a:p>
          <a:p>
            <a:r>
              <a:rPr lang="en-GB" dirty="0"/>
              <a:t>The fire had apparently outstripped every counter-measure and Rome’s narrow winding streets and irregular blocks encouraged its progress.</a:t>
            </a:r>
          </a:p>
          <a:p>
            <a:r>
              <a:rPr lang="en-GB" dirty="0"/>
              <a:t>The people of Rome fled to country roads, or lay in the fields, and some who could flee choose to stay and preferred death.</a:t>
            </a:r>
          </a:p>
          <a:p>
            <a:r>
              <a:rPr lang="en-GB" dirty="0"/>
              <a:t>Nero was at Antium, but only returned to the city when the fire was approaching the mansion he had built to link the Gardens of Maecenas to the Palatine.</a:t>
            </a:r>
          </a:p>
          <a:p>
            <a:r>
              <a:rPr lang="en-GB" dirty="0"/>
              <a:t>Nero threw open the Field of Mars, including Agrippa’s public buildings, and even his own gardens to accommodate the now homeless.</a:t>
            </a:r>
          </a:p>
        </p:txBody>
      </p:sp>
    </p:spTree>
    <p:extLst>
      <p:ext uri="{BB962C8B-B14F-4D97-AF65-F5344CB8AC3E}">
        <p14:creationId xmlns:p14="http://schemas.microsoft.com/office/powerpoint/2010/main" val="145220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757ED-A507-45AB-9503-8BA9BDB3E64F}"/>
              </a:ext>
            </a:extLst>
          </p:cNvPr>
          <p:cNvSpPr>
            <a:spLocks noGrp="1"/>
          </p:cNvSpPr>
          <p:nvPr>
            <p:ph type="title"/>
          </p:nvPr>
        </p:nvSpPr>
        <p:spPr/>
        <p:txBody>
          <a:bodyPr/>
          <a:lstStyle/>
          <a:p>
            <a:r>
              <a:rPr lang="en-GB" dirty="0"/>
              <a:t>A modern interpretation </a:t>
            </a:r>
          </a:p>
        </p:txBody>
      </p:sp>
      <p:sp>
        <p:nvSpPr>
          <p:cNvPr id="3" name="Content Placeholder 2">
            <a:extLst>
              <a:ext uri="{FF2B5EF4-FFF2-40B4-BE49-F238E27FC236}">
                <a16:creationId xmlns:a16="http://schemas.microsoft.com/office/drawing/2014/main" id="{D98CAEEB-4337-4163-9A60-79E99B003744}"/>
              </a:ext>
            </a:extLst>
          </p:cNvPr>
          <p:cNvSpPr>
            <a:spLocks noGrp="1"/>
          </p:cNvSpPr>
          <p:nvPr>
            <p:ph idx="1"/>
          </p:nvPr>
        </p:nvSpPr>
        <p:spPr/>
        <p:txBody>
          <a:bodyPr/>
          <a:lstStyle/>
          <a:p>
            <a:r>
              <a:rPr lang="en-GB" dirty="0"/>
              <a:t>The claims that Nero had started the fire himself have been largely dismissed and used this disaster to help improve the building regulations of the city and to prevent a fire of that size from happening again. The motives alleged against Nero have been dismissed as mainly trivial or put against him after the event. This was also not the first fire of Rome’s history, two fires had happened in the reign of Tiberius. Also, the hinderance of the authorities (vigiles) by looters and not by people hired by Nero is a more believable and accurate account of the events.</a:t>
            </a:r>
          </a:p>
        </p:txBody>
      </p:sp>
    </p:spTree>
    <p:extLst>
      <p:ext uri="{BB962C8B-B14F-4D97-AF65-F5344CB8AC3E}">
        <p14:creationId xmlns:p14="http://schemas.microsoft.com/office/powerpoint/2010/main" val="1072034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1FF5F-9C86-4BEB-9445-63ACF827733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8FE2E5F-8DD0-4AC9-B0BC-8A6A6495BC81}"/>
              </a:ext>
            </a:extLst>
          </p:cNvPr>
          <p:cNvSpPr>
            <a:spLocks noGrp="1"/>
          </p:cNvSpPr>
          <p:nvPr>
            <p:ph idx="1"/>
          </p:nvPr>
        </p:nvSpPr>
        <p:spPr/>
        <p:txBody>
          <a:bodyPr>
            <a:normAutofit fontScale="92500" lnSpcReduction="20000"/>
          </a:bodyPr>
          <a:lstStyle/>
          <a:p>
            <a:pPr lvl="0"/>
            <a:r>
              <a:rPr lang="en-GB" i="1" dirty="0"/>
              <a:t>Alston, R. 1998. Aspects of Roman History AD 14 – 117. London: </a:t>
            </a:r>
            <a:r>
              <a:rPr lang="en-GB" i="1" dirty="0" err="1"/>
              <a:t>Routeledge</a:t>
            </a:r>
            <a:r>
              <a:rPr lang="en-GB" i="1" dirty="0"/>
              <a:t>.</a:t>
            </a:r>
            <a:endParaRPr lang="en-GB" dirty="0"/>
          </a:p>
          <a:p>
            <a:pPr lvl="0"/>
            <a:r>
              <a:rPr lang="en-GB" i="1" dirty="0"/>
              <a:t>Barrett, A.A. et al. 2016. The Emperor Nero: A Guide To The </a:t>
            </a:r>
            <a:r>
              <a:rPr lang="en-GB" i="1" dirty="0" err="1"/>
              <a:t>Anceint</a:t>
            </a:r>
            <a:r>
              <a:rPr lang="en-GB" i="1" dirty="0"/>
              <a:t> Sources. Princeton: Princeton University Press.</a:t>
            </a:r>
            <a:endParaRPr lang="en-GB" dirty="0"/>
          </a:p>
          <a:p>
            <a:pPr lvl="0"/>
            <a:r>
              <a:rPr lang="en-GB" i="1" dirty="0"/>
              <a:t>Beard, M. 2015. SPQR: A History of Ancient Rome. London: Profile Books Ltd.</a:t>
            </a:r>
            <a:endParaRPr lang="en-GB" dirty="0"/>
          </a:p>
          <a:p>
            <a:pPr lvl="0"/>
            <a:r>
              <a:rPr lang="en-GB" i="1" dirty="0"/>
              <a:t>Suetonius. The Twelve Caesars. R. Graves (trans.). 2007. London: Penguin Classics. </a:t>
            </a:r>
            <a:endParaRPr lang="en-GB" dirty="0"/>
          </a:p>
          <a:p>
            <a:pPr lvl="0"/>
            <a:r>
              <a:rPr lang="en-GB" i="1" dirty="0"/>
              <a:t>Tacitus. The Annals of Imperial Rome. M. Grant (trans.). 1996. London: Penguins Classics.</a:t>
            </a:r>
            <a:endParaRPr lang="en-GB" dirty="0"/>
          </a:p>
          <a:p>
            <a:pPr lvl="0"/>
            <a:r>
              <a:rPr lang="en-GB" i="1" dirty="0" err="1"/>
              <a:t>Warmington</a:t>
            </a:r>
            <a:r>
              <a:rPr lang="en-GB" i="1" dirty="0"/>
              <a:t>, B.H. 1969. Ancient Culture and Society Nero: Reality and Legend. London: </a:t>
            </a:r>
            <a:r>
              <a:rPr lang="en-GB" i="1" dirty="0" err="1"/>
              <a:t>Chatto</a:t>
            </a:r>
            <a:r>
              <a:rPr lang="en-GB" i="1" dirty="0"/>
              <a:t> and </a:t>
            </a:r>
            <a:r>
              <a:rPr lang="en-GB" i="1" dirty="0" err="1"/>
              <a:t>Windus</a:t>
            </a:r>
            <a:r>
              <a:rPr lang="en-GB" i="1" dirty="0"/>
              <a:t>.</a:t>
            </a:r>
            <a:endParaRPr lang="en-GB" dirty="0"/>
          </a:p>
          <a:p>
            <a:endParaRPr lang="en-GB" dirty="0"/>
          </a:p>
        </p:txBody>
      </p:sp>
    </p:spTree>
    <p:extLst>
      <p:ext uri="{BB962C8B-B14F-4D97-AF65-F5344CB8AC3E}">
        <p14:creationId xmlns:p14="http://schemas.microsoft.com/office/powerpoint/2010/main" val="4237797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682</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Nero fiddling while Rome burned: fact or fiction?</vt:lpstr>
      <vt:lpstr>The narrative of the great fire of Rome</vt:lpstr>
      <vt:lpstr>The destruction:</vt:lpstr>
      <vt:lpstr>Ancient sources: Suetonius</vt:lpstr>
      <vt:lpstr>Ancient sources: Tacitus</vt:lpstr>
      <vt:lpstr>A modern interpretation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Nero fiddled whilst Rome burnt: fact or fiction?</dc:title>
  <dc:creator>james mills</dc:creator>
  <cp:lastModifiedBy>james mills</cp:lastModifiedBy>
  <cp:revision>13</cp:revision>
  <dcterms:created xsi:type="dcterms:W3CDTF">2018-03-04T14:38:07Z</dcterms:created>
  <dcterms:modified xsi:type="dcterms:W3CDTF">2018-03-12T22:13:27Z</dcterms:modified>
</cp:coreProperties>
</file>