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5" r:id="rId2"/>
    <p:sldId id="266" r:id="rId3"/>
    <p:sldId id="261" r:id="rId4"/>
    <p:sldId id="262" r:id="rId5"/>
    <p:sldId id="263" r:id="rId6"/>
    <p:sldId id="264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1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44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1541E-5A14-4B13-B766-4BA805707356}" type="datetimeFigureOut">
              <a:rPr lang="en-GB" smtClean="0"/>
              <a:t>13/02/2021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435559-0158-44A7-AB5C-0AEF940BFB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9552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https://www.tutorialspoint.com/python3/python_basic_operators.htm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29253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https://www.tutorialspoint.com/python3/python_basic_operators.htm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11932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https://www.tutorialspoint.com/python3/python_basic_operators.htm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743003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https://www.tutorialspoint.com/python3/python_basic_operators.htm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914892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8005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94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093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601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481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158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627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0823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461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7101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280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4169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56560" y="2399908"/>
            <a:ext cx="7406640" cy="1472184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ACCB4017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Operators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96421" y="6488668"/>
            <a:ext cx="1499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prstClr val="black"/>
                </a:solidFill>
                <a:latin typeface="Myriad Pro"/>
              </a:rPr>
              <a:t>Term 1</a:t>
            </a:r>
          </a:p>
        </p:txBody>
      </p:sp>
    </p:spTree>
    <p:extLst>
      <p:ext uri="{BB962C8B-B14F-4D97-AF65-F5344CB8AC3E}">
        <p14:creationId xmlns:p14="http://schemas.microsoft.com/office/powerpoint/2010/main" val="3850147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FA329-1325-4C03-AE80-3220DEA87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EC04B-ACA7-4A4B-9F92-4E0BB0562F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Arithmetic Operators</a:t>
            </a:r>
          </a:p>
          <a:p>
            <a:r>
              <a:rPr lang="en-GB" dirty="0"/>
              <a:t>Comparison Operators</a:t>
            </a:r>
          </a:p>
          <a:p>
            <a:r>
              <a:rPr lang="en-GB" dirty="0"/>
              <a:t>Logical Operators</a:t>
            </a:r>
          </a:p>
          <a:p>
            <a:r>
              <a:rPr lang="en-GB" dirty="0"/>
              <a:t>Membership Operators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37851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F033AF7-6417-4445-BC66-BB90C9D523AE}"/>
              </a:ext>
            </a:extLst>
          </p:cNvPr>
          <p:cNvGraphicFramePr>
            <a:graphicFrameLocks noGrp="1"/>
          </p:cNvGraphicFramePr>
          <p:nvPr/>
        </p:nvGraphicFramePr>
        <p:xfrm>
          <a:off x="2711625" y="1268761"/>
          <a:ext cx="6336705" cy="3916361"/>
        </p:xfrm>
        <a:graphic>
          <a:graphicData uri="http://schemas.openxmlformats.org/drawingml/2006/table">
            <a:tbl>
              <a:tblPr/>
              <a:tblGrid>
                <a:gridCol w="2112235">
                  <a:extLst>
                    <a:ext uri="{9D8B030D-6E8A-4147-A177-3AD203B41FA5}">
                      <a16:colId xmlns:a16="http://schemas.microsoft.com/office/drawing/2014/main" val="2587335069"/>
                    </a:ext>
                  </a:extLst>
                </a:gridCol>
                <a:gridCol w="2112235">
                  <a:extLst>
                    <a:ext uri="{9D8B030D-6E8A-4147-A177-3AD203B41FA5}">
                      <a16:colId xmlns:a16="http://schemas.microsoft.com/office/drawing/2014/main" val="663304242"/>
                    </a:ext>
                  </a:extLst>
                </a:gridCol>
                <a:gridCol w="2112235">
                  <a:extLst>
                    <a:ext uri="{9D8B030D-6E8A-4147-A177-3AD203B41FA5}">
                      <a16:colId xmlns:a16="http://schemas.microsoft.com/office/drawing/2014/main" val="881992437"/>
                    </a:ext>
                  </a:extLst>
                </a:gridCol>
              </a:tblGrid>
              <a:tr h="5328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+ Addition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Adds values on either side of the operator.</a:t>
                      </a:r>
                    </a:p>
                  </a:txBody>
                  <a:tcPr marL="26642" marR="26642" marT="26642" marB="26642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a + b = 5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36284191"/>
                  </a:ext>
                </a:extLst>
              </a:tr>
              <a:tr h="65272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- Subtraction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Subtracts right hand operand from left hand operand.</a:t>
                      </a:r>
                    </a:p>
                  </a:txBody>
                  <a:tcPr marL="26642" marR="26642" marT="26642" marB="26642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a – b = -1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98757461"/>
                  </a:ext>
                </a:extLst>
              </a:tr>
              <a:tr h="5328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* Multiplication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Multiplies values on either side of the operator</a:t>
                      </a:r>
                    </a:p>
                  </a:txBody>
                  <a:tcPr marL="26642" marR="26642" marT="26642" marB="26642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a * b = 6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19469735"/>
                  </a:ext>
                </a:extLst>
              </a:tr>
              <a:tr h="65272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/ Division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Divides left hand operand by right hand operand</a:t>
                      </a:r>
                    </a:p>
                  </a:txBody>
                  <a:tcPr marL="26642" marR="26642" marT="26642" marB="26642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b / a = 1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31274855"/>
                  </a:ext>
                </a:extLst>
              </a:tr>
              <a:tr h="892504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% Modulus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Divides left hand operand by right hand operand and returns remainder</a:t>
                      </a:r>
                    </a:p>
                  </a:txBody>
                  <a:tcPr marL="26642" marR="26642" marT="26642" marB="26642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b % a = 1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30474802"/>
                  </a:ext>
                </a:extLst>
              </a:tr>
              <a:tr h="65272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** Exponent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Performs exponential (power) calculation on operators</a:t>
                      </a:r>
                    </a:p>
                  </a:txBody>
                  <a:tcPr marL="26642" marR="26642" marT="26642" marB="26642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a**b =2**3= 2x2x2 = 8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4285031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E587BED-3C5F-4033-BA9D-13EDEBB60D35}"/>
              </a:ext>
            </a:extLst>
          </p:cNvPr>
          <p:cNvSpPr txBox="1"/>
          <p:nvPr/>
        </p:nvSpPr>
        <p:spPr>
          <a:xfrm>
            <a:off x="2207568" y="332656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Myriad Pro"/>
              </a:rPr>
              <a:t>Arithmetic Operators</a:t>
            </a:r>
          </a:p>
        </p:txBody>
      </p:sp>
    </p:spTree>
    <p:extLst>
      <p:ext uri="{BB962C8B-B14F-4D97-AF65-F5344CB8AC3E}">
        <p14:creationId xmlns:p14="http://schemas.microsoft.com/office/powerpoint/2010/main" val="3495276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3306B7F-A3C3-476C-A33F-CF05C10AC5A7}"/>
              </a:ext>
            </a:extLst>
          </p:cNvPr>
          <p:cNvGraphicFramePr>
            <a:graphicFrameLocks noGrp="1"/>
          </p:cNvGraphicFramePr>
          <p:nvPr/>
        </p:nvGraphicFramePr>
        <p:xfrm>
          <a:off x="3935761" y="1268760"/>
          <a:ext cx="5616625" cy="4118050"/>
        </p:xfrm>
        <a:graphic>
          <a:graphicData uri="http://schemas.openxmlformats.org/drawingml/2006/table">
            <a:tbl>
              <a:tblPr/>
              <a:tblGrid>
                <a:gridCol w="1175400">
                  <a:extLst>
                    <a:ext uri="{9D8B030D-6E8A-4147-A177-3AD203B41FA5}">
                      <a16:colId xmlns:a16="http://schemas.microsoft.com/office/drawing/2014/main" val="3112343421"/>
                    </a:ext>
                  </a:extLst>
                </a:gridCol>
                <a:gridCol w="2521901">
                  <a:extLst>
                    <a:ext uri="{9D8B030D-6E8A-4147-A177-3AD203B41FA5}">
                      <a16:colId xmlns:a16="http://schemas.microsoft.com/office/drawing/2014/main" val="268466918"/>
                    </a:ext>
                  </a:extLst>
                </a:gridCol>
                <a:gridCol w="1919324">
                  <a:extLst>
                    <a:ext uri="{9D8B030D-6E8A-4147-A177-3AD203B41FA5}">
                      <a16:colId xmlns:a16="http://schemas.microsoft.com/office/drawing/2014/main" val="617125334"/>
                    </a:ext>
                  </a:extLst>
                </a:gridCol>
              </a:tblGrid>
              <a:tr h="232865">
                <a:tc>
                  <a:txBody>
                    <a:bodyPr/>
                    <a:lstStyle/>
                    <a:p>
                      <a:pPr algn="ctr" fontAlgn="t"/>
                      <a:r>
                        <a:rPr lang="en-GB" sz="1200">
                          <a:effectLst/>
                        </a:rPr>
                        <a:t>Operator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200">
                          <a:effectLst/>
                        </a:rPr>
                        <a:t>Description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200">
                          <a:effectLst/>
                        </a:rPr>
                        <a:t>Example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53824839"/>
                  </a:ext>
                </a:extLst>
              </a:tr>
              <a:tr h="518653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==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If the values of two operands are equal, then the condition becomes true.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(a == b) is not true.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69413943"/>
                  </a:ext>
                </a:extLst>
              </a:tr>
              <a:tr h="518653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!=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If values of two operands are not equal, then condition becomes true.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(a!= b) is true.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52924358"/>
                  </a:ext>
                </a:extLst>
              </a:tr>
              <a:tr h="613916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&gt;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If the value of left operand is greater than the value of right operand, then condition becomes true.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(a &gt; b) is not true.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38565816"/>
                  </a:ext>
                </a:extLst>
              </a:tr>
              <a:tr h="613916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&lt;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If the value of left operand is less than the value of right operand, then condition becomes true.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(a &lt; b) is true.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6675111"/>
                  </a:ext>
                </a:extLst>
              </a:tr>
              <a:tr h="70917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&gt;=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If the value of left operand is greater than or equal to the value of right operand, then condition becomes true.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(a &gt;= b) is not true.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17162626"/>
                  </a:ext>
                </a:extLst>
              </a:tr>
              <a:tr h="70917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&lt;=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If the value of left operand is less than or equal to the value of right operand, then condition becomes true.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(a &lt;= b) is true.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3909007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50A6A7F-8BED-4B4B-8A5F-53CF16E91B94}"/>
              </a:ext>
            </a:extLst>
          </p:cNvPr>
          <p:cNvSpPr txBox="1"/>
          <p:nvPr/>
        </p:nvSpPr>
        <p:spPr>
          <a:xfrm>
            <a:off x="2567608" y="47667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Myriad Pro"/>
              </a:rPr>
              <a:t>Comparison Operators</a:t>
            </a:r>
          </a:p>
        </p:txBody>
      </p:sp>
    </p:spTree>
    <p:extLst>
      <p:ext uri="{BB962C8B-B14F-4D97-AF65-F5344CB8AC3E}">
        <p14:creationId xmlns:p14="http://schemas.microsoft.com/office/powerpoint/2010/main" val="26745189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F47A468-6E62-4B95-8F3B-F0E3A7BE6041}"/>
              </a:ext>
            </a:extLst>
          </p:cNvPr>
          <p:cNvGraphicFramePr>
            <a:graphicFrameLocks noGrp="1"/>
          </p:cNvGraphicFramePr>
          <p:nvPr/>
        </p:nvGraphicFramePr>
        <p:xfrm>
          <a:off x="4013708" y="1600201"/>
          <a:ext cx="5682692" cy="3916363"/>
        </p:xfrm>
        <a:graphic>
          <a:graphicData uri="http://schemas.openxmlformats.org/drawingml/2006/table">
            <a:tbl>
              <a:tblPr/>
              <a:tblGrid>
                <a:gridCol w="1189226">
                  <a:extLst>
                    <a:ext uri="{9D8B030D-6E8A-4147-A177-3AD203B41FA5}">
                      <a16:colId xmlns:a16="http://schemas.microsoft.com/office/drawing/2014/main" val="1747456173"/>
                    </a:ext>
                  </a:extLst>
                </a:gridCol>
                <a:gridCol w="2551566">
                  <a:extLst>
                    <a:ext uri="{9D8B030D-6E8A-4147-A177-3AD203B41FA5}">
                      <a16:colId xmlns:a16="http://schemas.microsoft.com/office/drawing/2014/main" val="4107055757"/>
                    </a:ext>
                  </a:extLst>
                </a:gridCol>
                <a:gridCol w="1941900">
                  <a:extLst>
                    <a:ext uri="{9D8B030D-6E8A-4147-A177-3AD203B41FA5}">
                      <a16:colId xmlns:a16="http://schemas.microsoft.com/office/drawing/2014/main" val="796954306"/>
                    </a:ext>
                  </a:extLst>
                </a:gridCol>
              </a:tblGrid>
              <a:tr h="606760">
                <a:tc>
                  <a:txBody>
                    <a:bodyPr/>
                    <a:lstStyle/>
                    <a:p>
                      <a:pPr algn="ctr" fontAlgn="t"/>
                      <a:r>
                        <a:rPr lang="en-GB" sz="1600">
                          <a:effectLst/>
                        </a:rPr>
                        <a:t>Operator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600">
                          <a:effectLst/>
                        </a:rPr>
                        <a:t>Description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600">
                          <a:effectLst/>
                        </a:rPr>
                        <a:t>Example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5811606"/>
                  </a:ext>
                </a:extLst>
              </a:tr>
              <a:tr h="110320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>
                          <a:effectLst/>
                        </a:rPr>
                        <a:t>and Logical AND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>
                          <a:effectLst/>
                        </a:rPr>
                        <a:t>If both the operands are true then condition becomes true.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>
                          <a:effectLst/>
                        </a:rPr>
                        <a:t>(a and b) is False.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4437768"/>
                  </a:ext>
                </a:extLst>
              </a:tr>
              <a:tr h="135142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>
                          <a:effectLst/>
                        </a:rPr>
                        <a:t>or Logical OR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>
                          <a:effectLst/>
                        </a:rPr>
                        <a:t>If any of the two operands are non-zero then condition becomes true.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>
                          <a:effectLst/>
                        </a:rPr>
                        <a:t>(a or b) is True.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00057006"/>
                  </a:ext>
                </a:extLst>
              </a:tr>
              <a:tr h="85498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>
                          <a:effectLst/>
                        </a:rPr>
                        <a:t>not Logical NOT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>
                          <a:effectLst/>
                        </a:rPr>
                        <a:t>Used to reverse the logical state of its operand.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dirty="0">
                          <a:effectLst/>
                        </a:rPr>
                        <a:t>Not(a and b) is True.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3672940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ABC8A2B-F9D6-4920-8898-F109458FA8A6}"/>
              </a:ext>
            </a:extLst>
          </p:cNvPr>
          <p:cNvSpPr txBox="1"/>
          <p:nvPr/>
        </p:nvSpPr>
        <p:spPr>
          <a:xfrm>
            <a:off x="2351584" y="47667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Myriad Pro"/>
              </a:rPr>
              <a:t>Logical Operators</a:t>
            </a:r>
          </a:p>
        </p:txBody>
      </p:sp>
    </p:spTree>
    <p:extLst>
      <p:ext uri="{BB962C8B-B14F-4D97-AF65-F5344CB8AC3E}">
        <p14:creationId xmlns:p14="http://schemas.microsoft.com/office/powerpoint/2010/main" val="3455190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12EA8A8-E60E-41F5-9E77-7DEE270559CF}"/>
              </a:ext>
            </a:extLst>
          </p:cNvPr>
          <p:cNvGraphicFramePr>
            <a:graphicFrameLocks noGrp="1"/>
          </p:cNvGraphicFramePr>
          <p:nvPr/>
        </p:nvGraphicFramePr>
        <p:xfrm>
          <a:off x="3803866" y="1593146"/>
          <a:ext cx="6036551" cy="3916363"/>
        </p:xfrm>
        <a:graphic>
          <a:graphicData uri="http://schemas.openxmlformats.org/drawingml/2006/table">
            <a:tbl>
              <a:tblPr/>
              <a:tblGrid>
                <a:gridCol w="1263278">
                  <a:extLst>
                    <a:ext uri="{9D8B030D-6E8A-4147-A177-3AD203B41FA5}">
                      <a16:colId xmlns:a16="http://schemas.microsoft.com/office/drawing/2014/main" val="2201571775"/>
                    </a:ext>
                  </a:extLst>
                </a:gridCol>
                <a:gridCol w="2710451">
                  <a:extLst>
                    <a:ext uri="{9D8B030D-6E8A-4147-A177-3AD203B41FA5}">
                      <a16:colId xmlns:a16="http://schemas.microsoft.com/office/drawing/2014/main" val="3297677414"/>
                    </a:ext>
                  </a:extLst>
                </a:gridCol>
                <a:gridCol w="2062822">
                  <a:extLst>
                    <a:ext uri="{9D8B030D-6E8A-4147-A177-3AD203B41FA5}">
                      <a16:colId xmlns:a16="http://schemas.microsoft.com/office/drawing/2014/main" val="2556985819"/>
                    </a:ext>
                  </a:extLst>
                </a:gridCol>
              </a:tblGrid>
              <a:tr h="667907">
                <a:tc>
                  <a:txBody>
                    <a:bodyPr/>
                    <a:lstStyle/>
                    <a:p>
                      <a:pPr algn="ctr" fontAlgn="t"/>
                      <a:r>
                        <a:rPr lang="en-GB" sz="1800">
                          <a:effectLst/>
                        </a:rPr>
                        <a:t>Operator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800">
                          <a:effectLst/>
                        </a:rPr>
                        <a:t>Description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800">
                          <a:effectLst/>
                        </a:rPr>
                        <a:t>Example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2728424"/>
                  </a:ext>
                </a:extLst>
              </a:tr>
              <a:tr h="148761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>
                          <a:effectLst/>
                        </a:rPr>
                        <a:t>in</a:t>
                      </a:r>
                    </a:p>
                  </a:txBody>
                  <a:tcPr marL="60719" marR="60719" marT="60719" marB="60719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800">
                          <a:effectLst/>
                        </a:rPr>
                        <a:t>Evaluates to true if it finds a variable in the specified sequence and false otherwise.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>
                          <a:effectLst/>
                        </a:rPr>
                        <a:t>x in y, here in results in a 1 if x is a member of sequence y.</a:t>
                      </a:r>
                    </a:p>
                  </a:txBody>
                  <a:tcPr marL="60719" marR="60719" marT="60719" marB="60719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7512834"/>
                  </a:ext>
                </a:extLst>
              </a:tr>
              <a:tr h="1760845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>
                          <a:effectLst/>
                        </a:rPr>
                        <a:t>not in</a:t>
                      </a:r>
                    </a:p>
                  </a:txBody>
                  <a:tcPr marL="60719" marR="60719" marT="60719" marB="60719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800">
                          <a:effectLst/>
                        </a:rPr>
                        <a:t>Evaluates to true if it does not finds a variable in the specified sequence and false otherwise.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dirty="0">
                          <a:effectLst/>
                        </a:rPr>
                        <a:t>x not in y, here not in results in a 1 if x is not a member of sequence y.</a:t>
                      </a:r>
                    </a:p>
                  </a:txBody>
                  <a:tcPr marL="60719" marR="60719" marT="60719" marB="60719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8730811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16921FE-20EF-4093-B0DD-E043BAD25F8C}"/>
              </a:ext>
            </a:extLst>
          </p:cNvPr>
          <p:cNvSpPr txBox="1"/>
          <p:nvPr/>
        </p:nvSpPr>
        <p:spPr>
          <a:xfrm>
            <a:off x="2279576" y="692696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Myriad Pro"/>
              </a:rPr>
              <a:t>Membership Operators</a:t>
            </a:r>
          </a:p>
        </p:txBody>
      </p:sp>
    </p:spTree>
    <p:extLst>
      <p:ext uri="{BB962C8B-B14F-4D97-AF65-F5344CB8AC3E}">
        <p14:creationId xmlns:p14="http://schemas.microsoft.com/office/powerpoint/2010/main" val="402074422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523</Words>
  <Application>Microsoft Office PowerPoint</Application>
  <PresentationFormat>Widescreen</PresentationFormat>
  <Paragraphs>79</Paragraphs>
  <Slides>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Myriad Pro</vt:lpstr>
      <vt:lpstr>20140311PresentationUWTSDTemplate</vt:lpstr>
      <vt:lpstr>ACCB4017 Operators</vt:lpstr>
      <vt:lpstr>Objectives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Renuga Jayakumar</dc:creator>
  <cp:lastModifiedBy>Renuga Jayakumar</cp:lastModifiedBy>
  <cp:revision>5</cp:revision>
  <dcterms:created xsi:type="dcterms:W3CDTF">2021-02-13T00:39:16Z</dcterms:created>
  <dcterms:modified xsi:type="dcterms:W3CDTF">2021-02-14T22:36:26Z</dcterms:modified>
</cp:coreProperties>
</file>