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936" r:id="rId1"/>
  </p:sldMasterIdLst>
  <p:notesMasterIdLst>
    <p:notesMasterId r:id="rId38"/>
  </p:notesMasterIdLst>
  <p:handoutMasterIdLst>
    <p:handoutMasterId r:id="rId39"/>
  </p:handoutMasterIdLst>
  <p:sldIdLst>
    <p:sldId id="369" r:id="rId2"/>
    <p:sldId id="370" r:id="rId3"/>
    <p:sldId id="371" r:id="rId4"/>
    <p:sldId id="372" r:id="rId5"/>
    <p:sldId id="373" r:id="rId6"/>
    <p:sldId id="374" r:id="rId7"/>
    <p:sldId id="349" r:id="rId8"/>
    <p:sldId id="350" r:id="rId9"/>
    <p:sldId id="351" r:id="rId10"/>
    <p:sldId id="359" r:id="rId11"/>
    <p:sldId id="361" r:id="rId12"/>
    <p:sldId id="376" r:id="rId13"/>
    <p:sldId id="377" r:id="rId14"/>
    <p:sldId id="378" r:id="rId15"/>
    <p:sldId id="379" r:id="rId16"/>
    <p:sldId id="380" r:id="rId17"/>
    <p:sldId id="381" r:id="rId18"/>
    <p:sldId id="382" r:id="rId19"/>
    <p:sldId id="383" r:id="rId20"/>
    <p:sldId id="384" r:id="rId21"/>
    <p:sldId id="385" r:id="rId22"/>
    <p:sldId id="386" r:id="rId23"/>
    <p:sldId id="387" r:id="rId24"/>
    <p:sldId id="388" r:id="rId25"/>
    <p:sldId id="389" r:id="rId26"/>
    <p:sldId id="368" r:id="rId27"/>
    <p:sldId id="390" r:id="rId28"/>
    <p:sldId id="363" r:id="rId29"/>
    <p:sldId id="391" r:id="rId30"/>
    <p:sldId id="375" r:id="rId31"/>
    <p:sldId id="392" r:id="rId32"/>
    <p:sldId id="393" r:id="rId33"/>
    <p:sldId id="394" r:id="rId34"/>
    <p:sldId id="395" r:id="rId35"/>
    <p:sldId id="396" r:id="rId36"/>
    <p:sldId id="397" r:id="rId37"/>
  </p:sldIdLst>
  <p:sldSz cx="9144000" cy="6858000" type="screen4x3"/>
  <p:notesSz cx="6797675" cy="99266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C0066"/>
    <a:srgbClr val="FF0066"/>
    <a:srgbClr val="B30068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62167" autoAdjust="0"/>
  </p:normalViewPr>
  <p:slideViewPr>
    <p:cSldViewPr>
      <p:cViewPr varScale="1">
        <p:scale>
          <a:sx n="45" d="100"/>
          <a:sy n="45" d="100"/>
        </p:scale>
        <p:origin x="2106" y="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200" d="100"/>
        <a:sy n="2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1854" y="-90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C7C5C573-57AD-45B9-9F7E-B3E67AB522CA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50853243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4538"/>
            <a:ext cx="4965700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y-GB" noProof="0"/>
              <a:t>Cliciwch i olygu arddulliau'r Meistr testun</a:t>
            </a:r>
          </a:p>
          <a:p>
            <a:pPr lvl="1"/>
            <a:r>
              <a:rPr lang="cy-GB" noProof="0"/>
              <a:t>Ail lefel</a:t>
            </a:r>
          </a:p>
          <a:p>
            <a:pPr lvl="2"/>
            <a:r>
              <a:rPr lang="cy-GB" noProof="0"/>
              <a:t>Trydydd lefel</a:t>
            </a:r>
          </a:p>
          <a:p>
            <a:pPr lvl="3"/>
            <a:r>
              <a:rPr lang="cy-GB" noProof="0"/>
              <a:t>Pedwerydd lefel</a:t>
            </a:r>
          </a:p>
          <a:p>
            <a:pPr lvl="4"/>
            <a:r>
              <a:rPr lang="cy-GB" noProof="0"/>
              <a:t>Pumed lefel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anose="020B0604020202020204" pitchFamily="34" charset="0"/>
                <a:ea typeface="MS PGothic" panose="020B0600070205080204" pitchFamily="34" charset="-128"/>
              </a:defRPr>
            </a:lvl1pPr>
          </a:lstStyle>
          <a:p>
            <a:pPr>
              <a:defRPr/>
            </a:pPr>
            <a:fld id="{EF6F92C6-84EC-473D-A15F-4745F21A431F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66742952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ＭＳ Ｐゴシック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cy-GB" altLang="cy-GB" dirty="0"/>
              <a:t>Notes</a:t>
            </a:r>
            <a:r>
              <a:rPr lang="cy-GB" altLang="cy-GB" baseline="0" dirty="0"/>
              <a:t> for Module Team:</a:t>
            </a:r>
          </a:p>
          <a:p>
            <a:endParaRPr lang="cy-GB" altLang="cy-GB" baseline="0" dirty="0"/>
          </a:p>
          <a:p>
            <a:r>
              <a:rPr lang="cy-GB" altLang="cy-GB" baseline="0" dirty="0"/>
              <a:t>This is a short PP which provides students with an overview of the module.</a:t>
            </a:r>
          </a:p>
          <a:p>
            <a:r>
              <a:rPr lang="cy-GB" altLang="cy-GB" baseline="0" dirty="0"/>
              <a:t>You can open the module handbook on the whiteboard and go over details, such as:</a:t>
            </a:r>
          </a:p>
          <a:p>
            <a:endParaRPr lang="cy-GB" altLang="cy-GB" baseline="0" dirty="0"/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cy-GB" altLang="cy-GB" baseline="0" dirty="0"/>
              <a:t>Staff details – explain that they have to e-mail their lecturer if absent</a:t>
            </a:r>
            <a:endParaRPr lang="cy-GB" altLang="cy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altLang="cy-GB" baseline="0" dirty="0"/>
              <a:t>Learning outcomes (from the module overview)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altLang="cy-GB" baseline="0" dirty="0"/>
              <a:t>A brief look at the content (from the module overview)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cy-GB" altLang="cy-GB" baseline="0" dirty="0"/>
              <a:t>Both assessments – Panopto guidance can either be watched in their own time or in lectures (sometimes it helps to listen to the guidance together)</a:t>
            </a:r>
          </a:p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3957779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Students can discuss the</a:t>
            </a:r>
            <a:r>
              <a:rPr lang="en-GB" baseline="0" dirty="0"/>
              <a:t> benefits of doing a degree and </a:t>
            </a:r>
            <a:r>
              <a:rPr lang="en-GB" dirty="0"/>
              <a:t>share</a:t>
            </a:r>
            <a:r>
              <a:rPr lang="en-GB" baseline="0" dirty="0"/>
              <a:t> why they are doing this degree.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0649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444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49906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14340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7119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77621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sz="1200" kern="1200" dirty="0">
                <a:solidFill>
                  <a:schemeClr val="tx1"/>
                </a:solidFill>
                <a:effectLst/>
                <a:latin typeface="Arial" charset="0"/>
                <a:ea typeface="ＭＳ Ｐゴシック" panose="020B0600070205080204" pitchFamily="34" charset="-128"/>
                <a:cs typeface="ＭＳ Ｐゴシック" charset="0"/>
              </a:rPr>
              <a:t> </a:t>
            </a:r>
            <a:endParaRPr lang="en-GB" dirty="0"/>
          </a:p>
          <a:p>
            <a:r>
              <a:rPr lang="cy-GB" sz="1200" b="1" kern="1200" dirty="0">
                <a:solidFill>
                  <a:schemeClr val="tx1"/>
                </a:solidFill>
                <a:effectLst/>
                <a:latin typeface="Arial" charset="0"/>
                <a:ea typeface="ＭＳ Ｐゴシック" panose="020B0600070205080204" pitchFamily="34" charset="-128"/>
                <a:cs typeface="ＭＳ Ｐゴシック" charset="0"/>
              </a:rPr>
              <a:t> 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333692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1122110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0261605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3586479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5019070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3632374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4300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1280653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3168822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1240752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4540748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8723965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1875445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6431300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4396571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3753261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38394094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8376535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9849114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352130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17575" y="744538"/>
            <a:ext cx="4962525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E4502D7E-44A0-4F6E-B3E2-6D08B9FFA326}" type="slidenum">
              <a:rPr kumimoji="0" lang="en-GB" altLang="cy-GB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GB" altLang="cy-GB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564510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F8C569E7-322E-4507-9BEE-D94CE7B73F25}" type="slidenum">
              <a:rPr lang="cy-GB" altLang="en-US" sz="1200" smtClean="0">
                <a:latin typeface="Arial" panose="020B0604020202020204" pitchFamily="34" charset="0"/>
              </a:rPr>
              <a:pPr/>
              <a:t>29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786923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91866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07263627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3700481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cy-GB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ＭＳ Ｐゴシック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2155451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75880725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719525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53990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29107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56090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43607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77622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68713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87518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47423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3975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7768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02570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10698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" charset="0"/>
              </a:defRPr>
            </a:lvl1pPr>
          </a:lstStyle>
          <a:p>
            <a:pPr>
              <a:defRPr/>
            </a:pPr>
            <a:fld id="{3017F952-3246-44B1-9AC9-E6CD807A6C59}" type="datetimeFigureOut">
              <a:rPr lang="en-GB"/>
              <a:pPr>
                <a:defRPr/>
              </a:pPr>
              <a:t>11/08/2021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ＭＳ Ｐゴシック" charset="-128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" panose="02020603050405020304" pitchFamily="18" charset="0"/>
              </a:defRPr>
            </a:lvl1pPr>
          </a:lstStyle>
          <a:p>
            <a:pPr>
              <a:defRPr/>
            </a:pPr>
            <a:fld id="{CF05CBED-193F-40F1-A5C0-9629842B27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849938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8/11/2021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73650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37" r:id="rId1"/>
    <p:sldLayoutId id="2147483938" r:id="rId2"/>
    <p:sldLayoutId id="2147483939" r:id="rId3"/>
    <p:sldLayoutId id="2147483940" r:id="rId4"/>
    <p:sldLayoutId id="2147483941" r:id="rId5"/>
    <p:sldLayoutId id="2147483942" r:id="rId6"/>
    <p:sldLayoutId id="2147483943" r:id="rId7"/>
    <p:sldLayoutId id="2147483944" r:id="rId8"/>
    <p:sldLayoutId id="2147483945" r:id="rId9"/>
    <p:sldLayoutId id="2147483946" r:id="rId10"/>
    <p:sldLayoutId id="2147483947" r:id="rId11"/>
    <p:sldLayoutId id="2147483948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jp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mailto:ITServiceDesk@uwtsd.ac.uk" TargetMode="Externa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Relationship Id="rId4" Type="http://schemas.openxmlformats.org/officeDocument/2006/relationships/hyperlink" Target="mailto:moodle@uwtsd.ac.uk" TargetMode="Externa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>
          <a:xfrm>
            <a:off x="467544" y="1052736"/>
            <a:ext cx="3886200" cy="4351338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ECGE4003PC </a:t>
            </a:r>
            <a:r>
              <a:rPr 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Sgiliau Astudio Academaidd i Fyfyrwyr 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cy-GB" sz="36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Cyflwyniad i’r modwl</a:t>
            </a:r>
          </a:p>
          <a:p>
            <a:pPr>
              <a:buFontTx/>
              <a:buNone/>
            </a:pPr>
            <a:endParaRPr lang="cy-GB" altLang="cy-GB" sz="2800" dirty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sz="2400" dirty="0">
              <a:latin typeface="Lucida Sans" pitchFamily="34" charset="0"/>
            </a:endParaRPr>
          </a:p>
          <a:p>
            <a:pPr>
              <a:buFontTx/>
              <a:buNone/>
            </a:pPr>
            <a:endParaRPr lang="cy-GB" altLang="cy-GB" dirty="0">
              <a:latin typeface="Lucida Sans" pitchFamily="34" charset="0"/>
            </a:endParaRPr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>
          <a:xfrm>
            <a:off x="4543497" y="980728"/>
            <a:ext cx="3886200" cy="4351338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ECGE4003P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Academic Study Skills for Students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sz="3600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Introduction to module</a:t>
            </a:r>
            <a:endParaRPr lang="cy-GB" kern="0" dirty="0">
              <a:solidFill>
                <a:srgbClr val="0000FF"/>
              </a:solidFill>
              <a:latin typeface="Arial"/>
              <a:ea typeface="ＭＳ Ｐゴシック" charset="-128"/>
            </a:endParaRPr>
          </a:p>
          <a:p>
            <a:pPr>
              <a:buFontTx/>
              <a:buNone/>
            </a:pPr>
            <a:endParaRPr lang="cy-GB" altLang="cy-GB" dirty="0"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3232003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018245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3200" dirty="0">
                <a:latin typeface="Lucida Sans" panose="020B0602030504020204" pitchFamily="34" charset="0"/>
              </a:rPr>
              <a:t>Pam </a:t>
            </a:r>
            <a:r>
              <a:rPr lang="en-GB" sz="3200" dirty="0" err="1">
                <a:latin typeface="Lucida Sans" panose="020B0602030504020204" pitchFamily="34" charset="0"/>
              </a:rPr>
              <a:t>ydyn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dirty="0" err="1">
                <a:latin typeface="Lucida Sans" panose="020B0602030504020204" pitchFamily="34" charset="0"/>
              </a:rPr>
              <a:t>ni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dirty="0" err="1">
                <a:latin typeface="Lucida Sans" panose="020B0602030504020204" pitchFamily="34" charset="0"/>
              </a:rPr>
              <a:t>yma</a:t>
            </a:r>
            <a:r>
              <a:rPr lang="en-GB" sz="3200" dirty="0">
                <a:latin typeface="Lucida Sans" panose="020B0602030504020204" pitchFamily="34" charset="0"/>
              </a:rPr>
              <a:t>?</a:t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dirty="0">
                <a:solidFill>
                  <a:srgbClr val="0000FF"/>
                </a:solidFill>
                <a:latin typeface="Lucida Sans" panose="020B0602030504020204" pitchFamily="34" charset="0"/>
              </a:rPr>
              <a:t>Why are we here?</a:t>
            </a:r>
          </a:p>
        </p:txBody>
      </p:sp>
      <p:pic>
        <p:nvPicPr>
          <p:cNvPr id="4099" name="Content Placeholder 4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915816" y="1772816"/>
            <a:ext cx="5599534" cy="3672407"/>
          </a:xfrm>
        </p:spPr>
      </p:pic>
      <p:sp>
        <p:nvSpPr>
          <p:cNvPr id="4100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3CA7F424-C976-47CD-AE53-DBEDA61CD342}" type="slidenum">
              <a:rPr lang="en-GB" altLang="en-US" smtClean="0"/>
              <a:pPr/>
              <a:t>2</a:t>
            </a:fld>
            <a:endParaRPr lang="en-GB" altLang="en-US"/>
          </a:p>
        </p:txBody>
      </p:sp>
      <p:sp>
        <p:nvSpPr>
          <p:cNvPr id="4101" name="TextBox 5"/>
          <p:cNvSpPr txBox="1">
            <a:spLocks noChangeArrowheads="1"/>
          </p:cNvSpPr>
          <p:nvPr/>
        </p:nvSpPr>
        <p:spPr bwMode="auto">
          <a:xfrm>
            <a:off x="395536" y="1383370"/>
            <a:ext cx="2376264" cy="39703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endParaRPr lang="en-GB" altLang="en-US" dirty="0">
              <a:latin typeface="Lucida Sans" panose="020B0602030504020204" pitchFamily="34" charset="0"/>
            </a:endParaRPr>
          </a:p>
          <a:p>
            <a:r>
              <a:rPr lang="en-GB" altLang="en-US" dirty="0">
                <a:latin typeface="Lucida Sans" panose="020B0602030504020204" pitchFamily="34" charset="0"/>
              </a:rPr>
              <a:t>Beth </a:t>
            </a:r>
            <a:r>
              <a:rPr lang="en-GB" altLang="en-US" dirty="0" err="1">
                <a:latin typeface="Lucida Sans" panose="020B0602030504020204" pitchFamily="34" charset="0"/>
              </a:rPr>
              <a:t>yw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ystyr</a:t>
            </a:r>
            <a:r>
              <a:rPr lang="en-GB" altLang="en-US" dirty="0">
                <a:latin typeface="Lucida Sans" panose="020B0602030504020204" pitchFamily="34" charset="0"/>
              </a:rPr>
              <a:t> ‘</a:t>
            </a:r>
            <a:r>
              <a:rPr lang="en-GB" altLang="en-US" dirty="0" err="1">
                <a:latin typeface="Lucida Sans" panose="020B0602030504020204" pitchFamily="34" charset="0"/>
              </a:rPr>
              <a:t>cael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gradd</a:t>
            </a:r>
            <a:r>
              <a:rPr lang="en-GB" altLang="en-US" dirty="0">
                <a:latin typeface="Lucida Sans" panose="020B0602030504020204" pitchFamily="34" charset="0"/>
              </a:rPr>
              <a:t>’?</a:t>
            </a:r>
          </a:p>
          <a:p>
            <a:endParaRPr lang="en-GB" altLang="en-US" dirty="0">
              <a:latin typeface="Lucida Sans" panose="020B0602030504020204" pitchFamily="34" charset="0"/>
            </a:endParaRPr>
          </a:p>
          <a:p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What does ‘having a degree’ stand for?</a:t>
            </a:r>
          </a:p>
          <a:p>
            <a:endParaRPr lang="en-GB" altLang="en-US" dirty="0">
              <a:latin typeface="Lucida Sans" panose="020B0602030504020204" pitchFamily="34" charset="0"/>
            </a:endParaRPr>
          </a:p>
          <a:p>
            <a:endParaRPr lang="en-GB" altLang="en-US" dirty="0">
              <a:latin typeface="Lucida Sans" panose="020B0602030504020204" pitchFamily="34" charset="0"/>
            </a:endParaRPr>
          </a:p>
          <a:p>
            <a:r>
              <a:rPr lang="en-GB" altLang="en-US" dirty="0">
                <a:latin typeface="Lucida Sans" panose="020B0602030504020204" pitchFamily="34" charset="0"/>
              </a:rPr>
              <a:t>Beth </a:t>
            </a:r>
            <a:r>
              <a:rPr lang="en-GB" altLang="en-US" dirty="0" err="1">
                <a:latin typeface="Lucida Sans" panose="020B0602030504020204" pitchFamily="34" charset="0"/>
              </a:rPr>
              <a:t>mae’n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ei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olygu</a:t>
            </a:r>
            <a:r>
              <a:rPr lang="en-GB" altLang="en-US" dirty="0">
                <a:latin typeface="Lucida Sans" panose="020B0602030504020204" pitchFamily="34" charset="0"/>
              </a:rPr>
              <a:t> </a:t>
            </a:r>
            <a:r>
              <a:rPr lang="en-GB" altLang="en-US" dirty="0" err="1">
                <a:latin typeface="Lucida Sans" panose="020B0602030504020204" pitchFamily="34" charset="0"/>
              </a:rPr>
              <a:t>i</a:t>
            </a:r>
            <a:r>
              <a:rPr lang="en-GB" altLang="en-US" dirty="0">
                <a:latin typeface="Lucida Sans" panose="020B0602030504020204" pitchFamily="34" charset="0"/>
              </a:rPr>
              <a:t> chi?</a:t>
            </a:r>
          </a:p>
          <a:p>
            <a:endParaRPr lang="en-GB" altLang="en-US" dirty="0">
              <a:latin typeface="Lucida Sans" panose="020B0602030504020204" pitchFamily="34" charset="0"/>
            </a:endParaRPr>
          </a:p>
          <a:p>
            <a:r>
              <a:rPr lang="en-GB" altLang="en-US" dirty="0">
                <a:solidFill>
                  <a:srgbClr val="0000FF"/>
                </a:solidFill>
                <a:latin typeface="Lucida Sans" panose="020B0602030504020204" pitchFamily="34" charset="0"/>
              </a:rPr>
              <a:t>What does it mean to you?</a:t>
            </a:r>
          </a:p>
        </p:txBody>
      </p:sp>
    </p:spTree>
    <p:extLst>
      <p:ext uri="{BB962C8B-B14F-4D97-AF65-F5344CB8AC3E}">
        <p14:creationId xmlns:p14="http://schemas.microsoft.com/office/powerpoint/2010/main" val="35038658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Cynnwys</a:t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Contents</a:t>
            </a:r>
            <a:endParaRPr lang="en-GB" altLang="cy-GB" sz="3200" dirty="0">
              <a:latin typeface="Lucida Sans" pitchFamily="34" charset="0"/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755650" y="1772816"/>
            <a:ext cx="3810000" cy="3970758"/>
          </a:xfrm>
        </p:spPr>
        <p:txBody>
          <a:bodyPr>
            <a:normAutofit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Cyflwyniad i’r modwl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Trosolwg y modwl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Rheoli amser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Tasg 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Cwestiynau</a:t>
            </a:r>
          </a:p>
          <a:p>
            <a:endParaRPr lang="cy-GB" altLang="cy-GB" sz="2000" dirty="0">
              <a:latin typeface="Lucida Sans" pitchFamily="34" charset="0"/>
            </a:endParaRPr>
          </a:p>
        </p:txBody>
      </p:sp>
      <p:sp>
        <p:nvSpPr>
          <p:cNvPr id="512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43438" y="1700807"/>
            <a:ext cx="3810000" cy="4042767"/>
          </a:xfrm>
        </p:spPr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Introduction to module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Overview of module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Time management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Task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Questions</a:t>
            </a:r>
            <a:endParaRPr lang="cy-GB" altLang="cy-GB" kern="0" dirty="0">
              <a:solidFill>
                <a:srgbClr val="0000FF"/>
              </a:solidFill>
              <a:latin typeface="Lucida Sans" pitchFamily="34" charset="0"/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2742591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 err="1">
                <a:latin typeface="Lucida Sans" panose="020B0602030504020204" pitchFamily="34" charset="0"/>
              </a:rPr>
              <a:t>Sgiliau</a:t>
            </a:r>
            <a:r>
              <a:rPr lang="en-GB" sz="3600" dirty="0">
                <a:latin typeface="Lucida Sans" panose="020B0602030504020204" pitchFamily="34" charset="0"/>
              </a:rPr>
              <a:t> </a:t>
            </a:r>
            <a:r>
              <a:rPr lang="en-GB" sz="3600" dirty="0" err="1">
                <a:latin typeface="Lucida Sans" panose="020B0602030504020204" pitchFamily="34" charset="0"/>
              </a:rPr>
              <a:t>Cyflogadwyedd</a:t>
            </a:r>
            <a:r>
              <a:rPr lang="en-GB" sz="3600" dirty="0">
                <a:latin typeface="Lucida Sans" panose="020B0602030504020204" pitchFamily="34" charset="0"/>
              </a:rPr>
              <a:t>/</a:t>
            </a:r>
            <a:r>
              <a:rPr lang="en-GB" sz="3600" dirty="0" err="1">
                <a:latin typeface="Lucida Sans" panose="020B0602030504020204" pitchFamily="34" charset="0"/>
              </a:rPr>
              <a:t>Trosglwyddadwy</a:t>
            </a:r>
            <a:br>
              <a:rPr lang="en-GB" dirty="0">
                <a:latin typeface="Lucida Sans" panose="020B0602030504020204" pitchFamily="34" charset="0"/>
              </a:rPr>
            </a:br>
            <a:r>
              <a:rPr lang="en-GB" sz="3600" dirty="0">
                <a:solidFill>
                  <a:srgbClr val="0000FF"/>
                </a:solidFill>
                <a:latin typeface="Lucida Sans" panose="020B0602030504020204" pitchFamily="34" charset="0"/>
              </a:rPr>
              <a:t>Employability/Transferable Skills</a:t>
            </a:r>
            <a:endParaRPr lang="en-US" sz="36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latin typeface="Lucida Sans" panose="020B0602030504020204" pitchFamily="34" charset="0"/>
              </a:rPr>
              <a:t>Trefniadaeth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Cynllunio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Rheoli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amser</a:t>
            </a:r>
            <a:endParaRPr lang="en-US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Organisation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Planning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Time management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30685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err="1">
                <a:latin typeface="Lucida Sans" panose="020B0602030504020204" pitchFamily="34" charset="0"/>
              </a:rPr>
              <a:t>Adnoddau</a:t>
            </a:r>
            <a:br>
              <a:rPr lang="en-GB" dirty="0">
                <a:latin typeface="Lucida Sans" panose="020B0602030504020204" pitchFamily="34" charset="0"/>
              </a:rPr>
            </a:br>
            <a:r>
              <a:rPr lang="en-GB" sz="3600" dirty="0">
                <a:solidFill>
                  <a:srgbClr val="0000FF"/>
                </a:solidFill>
                <a:latin typeface="Lucida Sans" panose="020B0602030504020204" pitchFamily="34" charset="0"/>
              </a:rPr>
              <a:t>Resources</a:t>
            </a:r>
            <a:endParaRPr lang="en-US" sz="36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latin typeface="Lucida Sans" panose="020B0602030504020204" pitchFamily="34" charset="0"/>
              </a:rPr>
              <a:t>Cyflwyniad</a:t>
            </a:r>
            <a:r>
              <a:rPr lang="en-GB" dirty="0">
                <a:latin typeface="Lucida Sans" panose="020B0602030504020204" pitchFamily="34" charset="0"/>
              </a:rPr>
              <a:t> PP</a:t>
            </a:r>
          </a:p>
          <a:p>
            <a:r>
              <a:rPr lang="en-GB" dirty="0" err="1">
                <a:latin typeface="Lucida Sans" panose="020B0602030504020204" pitchFamily="34" charset="0"/>
              </a:rPr>
              <a:t>Gwefannau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Gweithgaredd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rheoli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amser</a:t>
            </a:r>
            <a:endParaRPr lang="en-US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PP Presentation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Websites</a:t>
            </a:r>
          </a:p>
          <a:p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Time </a:t>
            </a:r>
            <a:r>
              <a:rPr lang="en-GB">
                <a:solidFill>
                  <a:srgbClr val="0000FF"/>
                </a:solidFill>
                <a:latin typeface="Lucida Sans" panose="020B0602030504020204" pitchFamily="34" charset="0"/>
              </a:rPr>
              <a:t>management activity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37323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365126"/>
            <a:ext cx="8496944" cy="1325563"/>
          </a:xfrm>
        </p:spPr>
        <p:txBody>
          <a:bodyPr>
            <a:normAutofit fontScale="90000"/>
          </a:bodyPr>
          <a:lstStyle/>
          <a:p>
            <a:r>
              <a:rPr lang="en-GB" sz="3200" dirty="0" err="1">
                <a:latin typeface="Lucida Sans" panose="020B0602030504020204" pitchFamily="34" charset="0"/>
              </a:rPr>
              <a:t>Rhaglen</a:t>
            </a:r>
            <a:r>
              <a:rPr lang="en-GB" sz="3200" dirty="0">
                <a:latin typeface="Lucida Sans" panose="020B0602030504020204" pitchFamily="34" charset="0"/>
              </a:rPr>
              <a:t> </a:t>
            </a:r>
            <a:r>
              <a:rPr lang="en-GB" sz="3200" b="1" dirty="0" err="1">
                <a:latin typeface="Lucida Sans" panose="020B0602030504020204" pitchFamily="34" charset="0"/>
              </a:rPr>
              <a:t>Statws</a:t>
            </a:r>
            <a:r>
              <a:rPr lang="en-GB" sz="3200" b="1" dirty="0">
                <a:latin typeface="Lucida Sans" panose="020B0602030504020204" pitchFamily="34" charset="0"/>
              </a:rPr>
              <a:t> </a:t>
            </a:r>
            <a:r>
              <a:rPr lang="en-GB" sz="3200" b="1" dirty="0" err="1">
                <a:latin typeface="Lucida Sans" panose="020B0602030504020204" pitchFamily="34" charset="0"/>
              </a:rPr>
              <a:t>Ymarferydd</a:t>
            </a:r>
            <a:r>
              <a:rPr lang="en-GB" sz="3200" b="1" dirty="0">
                <a:latin typeface="Lucida Sans" panose="020B0602030504020204" pitchFamily="34" charset="0"/>
              </a:rPr>
              <a:t> </a:t>
            </a:r>
            <a:r>
              <a:rPr lang="en-GB" sz="3200" b="1" dirty="0" err="1">
                <a:latin typeface="Lucida Sans" panose="020B0602030504020204" pitchFamily="34" charset="0"/>
              </a:rPr>
              <a:t>Blynyddoedd</a:t>
            </a:r>
            <a:r>
              <a:rPr lang="en-GB" sz="3200" b="1" dirty="0">
                <a:latin typeface="Lucida Sans" panose="020B0602030504020204" pitchFamily="34" charset="0"/>
              </a:rPr>
              <a:t> </a:t>
            </a:r>
            <a:r>
              <a:rPr lang="en-GB" sz="3200" b="1" dirty="0" err="1">
                <a:latin typeface="Lucida Sans" panose="020B0602030504020204" pitchFamily="34" charset="0"/>
              </a:rPr>
              <a:t>Cynnar</a:t>
            </a:r>
            <a:br>
              <a:rPr lang="en-GB" sz="3200" dirty="0">
                <a:latin typeface="Lucida Sans" panose="020B0602030504020204" pitchFamily="34" charset="0"/>
              </a:rPr>
            </a:br>
            <a:r>
              <a:rPr lang="en-GB" sz="3200" b="1" dirty="0">
                <a:solidFill>
                  <a:srgbClr val="0000FF"/>
                </a:solidFill>
                <a:latin typeface="Lucida Sans" panose="020B0602030504020204" pitchFamily="34" charset="0"/>
              </a:rPr>
              <a:t>Early Years Practitioner Status </a:t>
            </a:r>
            <a:r>
              <a:rPr lang="en-GB" sz="3200" dirty="0">
                <a:solidFill>
                  <a:srgbClr val="0000FF"/>
                </a:solidFill>
                <a:latin typeface="Lucida Sans" panose="020B0602030504020204" pitchFamily="34" charset="0"/>
              </a:rPr>
              <a:t>programme</a:t>
            </a:r>
            <a:endParaRPr lang="en-US" sz="3200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latin typeface="Lucida Sans" panose="020B0602030504020204" pitchFamily="34" charset="0"/>
              </a:rPr>
              <a:t>Meini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prawf</a:t>
            </a:r>
            <a:r>
              <a:rPr lang="en-GB" dirty="0">
                <a:latin typeface="Lucida Sans" panose="020B0602030504020204" pitchFamily="34" charset="0"/>
              </a:rPr>
              <a:t> y NOS a </a:t>
            </a:r>
            <a:r>
              <a:rPr lang="en-GB" dirty="0" err="1">
                <a:latin typeface="Lucida Sans" panose="020B0602030504020204" pitchFamily="34" charset="0"/>
              </a:rPr>
              <a:t>gyflawnwyd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yn</a:t>
            </a:r>
            <a:r>
              <a:rPr lang="en-GB" dirty="0">
                <a:latin typeface="Lucida Sans" panose="020B0602030504020204" pitchFamily="34" charset="0"/>
              </a:rPr>
              <a:t> y </a:t>
            </a:r>
            <a:r>
              <a:rPr lang="en-GB" dirty="0" err="1">
                <a:latin typeface="Lucida Sans" panose="020B0602030504020204" pitchFamily="34" charset="0"/>
              </a:rPr>
              <a:t>ddarlith</a:t>
            </a:r>
            <a:r>
              <a:rPr lang="en-GB" dirty="0">
                <a:latin typeface="Lucida Sans" panose="020B0602030504020204" pitchFamily="34" charset="0"/>
              </a:rPr>
              <a:t> hon:</a:t>
            </a:r>
          </a:p>
          <a:p>
            <a:pPr marL="0" indent="0">
              <a:buNone/>
            </a:pPr>
            <a:r>
              <a:rPr lang="en-GB" dirty="0" err="1">
                <a:latin typeface="Lucida Sans" panose="020B0602030504020204" pitchFamily="34" charset="0"/>
              </a:rPr>
              <a:t>Craidd</a:t>
            </a:r>
            <a:r>
              <a:rPr lang="en-GB" dirty="0">
                <a:latin typeface="Lucida Sans" panose="020B0602030504020204" pitchFamily="34" charset="0"/>
              </a:rPr>
              <a:t> – K28</a:t>
            </a:r>
          </a:p>
          <a:p>
            <a:pPr marL="0" indent="0">
              <a:buNone/>
            </a:pPr>
            <a:r>
              <a:rPr lang="en-GB" dirty="0">
                <a:latin typeface="Lucida Sans" panose="020B0602030504020204" pitchFamily="34" charset="0"/>
              </a:rPr>
              <a:t>SCH32 – K1, K2, K3, K4, K5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The NOS criteria met in this lecture:</a:t>
            </a: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Core – K28</a:t>
            </a:r>
          </a:p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  <a:latin typeface="Lucida Sans" panose="020B0602030504020204" pitchFamily="34" charset="0"/>
              </a:rPr>
              <a:t>SCH32 – K1, K2, K3, K4, K5</a:t>
            </a:r>
            <a:endParaRPr lang="en-US" dirty="0">
              <a:solidFill>
                <a:srgbClr val="0000FF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67119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Lucida Sans" panose="020B0602030504020204" pitchFamily="34" charset="0"/>
              </a:rPr>
              <a:t>ECGE4003PC</a:t>
            </a:r>
            <a:br>
              <a:rPr lang="en-GB" dirty="0">
                <a:latin typeface="Lucida Sans" panose="020B0602030504020204" pitchFamily="34" charset="0"/>
              </a:rPr>
            </a:b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ECGE4003P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>
                <a:latin typeface="Lucida Sans" panose="020B0602030504020204" pitchFamily="34" charset="0"/>
              </a:rPr>
              <a:t>Canllawiau </a:t>
            </a:r>
            <a:r>
              <a:rPr lang="en-GB" sz="4400" dirty="0" err="1">
                <a:latin typeface="Lucida Sans" panose="020B0602030504020204" pitchFamily="34" charset="0"/>
              </a:rPr>
              <a:t>Asesiad</a:t>
            </a:r>
            <a:r>
              <a:rPr lang="en-GB" sz="4400" dirty="0">
                <a:latin typeface="Lucida Sans" panose="020B0602030504020204" pitchFamily="34" charset="0"/>
              </a:rPr>
              <a:t> A</a:t>
            </a:r>
          </a:p>
          <a:p>
            <a:pPr marL="0" indent="0">
              <a:buNone/>
            </a:pPr>
            <a:endParaRPr lang="en-GB" sz="4400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sz="4400" dirty="0" err="1">
                <a:latin typeface="Lucida Sans" panose="020B0602030504020204" pitchFamily="34" charset="0"/>
              </a:rPr>
              <a:t>Cwis</a:t>
            </a:r>
            <a:r>
              <a:rPr lang="en-GB" sz="4400" dirty="0">
                <a:latin typeface="Lucida Sans" panose="020B0602030504020204" pitchFamily="34" charset="0"/>
              </a:rPr>
              <a:t> </a:t>
            </a:r>
            <a:r>
              <a:rPr lang="en-GB" sz="4400" dirty="0" err="1">
                <a:latin typeface="Lucida Sans" panose="020B0602030504020204" pitchFamily="34" charset="0"/>
              </a:rPr>
              <a:t>Ar-lein</a:t>
            </a:r>
            <a:endParaRPr lang="en-GB" sz="4400" dirty="0">
              <a:latin typeface="Lucida Sans" panose="020B0602030504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4335338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>
                <a:solidFill>
                  <a:srgbClr val="002060"/>
                </a:solidFill>
                <a:latin typeface="Lucida Sans" panose="020B0602030504020204" pitchFamily="34" charset="0"/>
              </a:rPr>
              <a:t>Assessment A Guidance</a:t>
            </a:r>
          </a:p>
          <a:p>
            <a:pPr marL="0" indent="0">
              <a:buNone/>
            </a:pPr>
            <a:endParaRPr lang="en-GB" sz="44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sz="4400" dirty="0">
                <a:solidFill>
                  <a:srgbClr val="002060"/>
                </a:solidFill>
                <a:latin typeface="Lucida Sans" panose="020B0602030504020204" pitchFamily="34" charset="0"/>
              </a:rPr>
              <a:t>Online Quiz</a:t>
            </a:r>
          </a:p>
        </p:txBody>
      </p:sp>
    </p:spTree>
    <p:extLst>
      <p:ext uri="{BB962C8B-B14F-4D97-AF65-F5344CB8AC3E}">
        <p14:creationId xmlns:p14="http://schemas.microsoft.com/office/powerpoint/2010/main" val="26037906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Disgrifiad o’r dasg</a:t>
            </a:r>
            <a:br>
              <a:rPr lang="en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6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Task description</a:t>
            </a:r>
            <a:endParaRPr lang="en-GB" sz="36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342900" lvl="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cy-GB" sz="3000" dirty="0">
                <a:solidFill>
                  <a:prstClr val="black"/>
                </a:solidFill>
                <a:latin typeface="Lucida Sans" panose="020B0602030504020204" pitchFamily="34" charset="0"/>
              </a:rPr>
              <a:t>Cwis ar-lein</a:t>
            </a:r>
          </a:p>
          <a:p>
            <a:pPr marL="342900" lvl="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cy-GB" sz="3000" dirty="0">
                <a:solidFill>
                  <a:prstClr val="black"/>
                </a:solidFill>
                <a:latin typeface="Lucida Sans" panose="020B0602030504020204" pitchFamily="34" charset="0"/>
              </a:rPr>
              <a:t>Cyfwerth â 1,500 o eiriau</a:t>
            </a:r>
          </a:p>
          <a:p>
            <a:pPr marL="342900" lvl="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cy-GB" sz="3000" dirty="0">
                <a:solidFill>
                  <a:prstClr val="black"/>
                </a:solidFill>
                <a:latin typeface="Lucida Sans" panose="020B0602030504020204" pitchFamily="34" charset="0"/>
              </a:rPr>
              <a:t>50 cwestiwn</a:t>
            </a:r>
          </a:p>
          <a:p>
            <a:pPr marL="342900" lvl="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cy-GB" sz="3000" dirty="0">
                <a:solidFill>
                  <a:prstClr val="black"/>
                </a:solidFill>
                <a:latin typeface="Lucida Sans" panose="020B0602030504020204" pitchFamily="34" charset="0"/>
              </a:rPr>
              <a:t>2 awr</a:t>
            </a:r>
          </a:p>
          <a:p>
            <a:pPr marL="342900" lvl="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cy-GB" sz="3000" dirty="0">
                <a:solidFill>
                  <a:prstClr val="black"/>
                </a:solidFill>
                <a:latin typeface="Lucida Sans" panose="020B0602030504020204" pitchFamily="34" charset="0"/>
              </a:rPr>
              <a:t>Dolen ar </a:t>
            </a:r>
            <a:r>
              <a:rPr lang="cy-GB" sz="3000" dirty="0" err="1">
                <a:solidFill>
                  <a:prstClr val="black"/>
                </a:solidFill>
                <a:latin typeface="Lucida Sans" panose="020B0602030504020204" pitchFamily="34" charset="0"/>
              </a:rPr>
              <a:t>Turnitin</a:t>
            </a:r>
            <a:endParaRPr lang="cy-GB" sz="3000" dirty="0">
              <a:solidFill>
                <a:prstClr val="black"/>
              </a:solidFill>
              <a:latin typeface="Lucida Sans" panose="020B0602030504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4335338" cy="4351338"/>
          </a:xfrm>
        </p:spPr>
        <p:txBody>
          <a:bodyPr>
            <a:normAutofit/>
          </a:bodyPr>
          <a:lstStyle/>
          <a:p>
            <a:pPr marL="342900" lvl="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GB" sz="3000" dirty="0">
                <a:solidFill>
                  <a:srgbClr val="002060"/>
                </a:solidFill>
                <a:latin typeface="Lucida Sans" panose="020B0602030504020204" pitchFamily="34" charset="0"/>
              </a:rPr>
              <a:t>Online quiz</a:t>
            </a:r>
          </a:p>
          <a:p>
            <a:pPr marL="342900" lvl="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GB" sz="3000" dirty="0">
                <a:solidFill>
                  <a:srgbClr val="002060"/>
                </a:solidFill>
                <a:latin typeface="Lucida Sans" panose="020B0602030504020204" pitchFamily="34" charset="0"/>
              </a:rPr>
              <a:t>Equivalent to 1,500 words</a:t>
            </a:r>
          </a:p>
          <a:p>
            <a:pPr marL="342900" lvl="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GB" sz="3000" dirty="0">
                <a:solidFill>
                  <a:srgbClr val="002060"/>
                </a:solidFill>
                <a:latin typeface="Lucida Sans" panose="020B0602030504020204" pitchFamily="34" charset="0"/>
              </a:rPr>
              <a:t>50 questions</a:t>
            </a:r>
          </a:p>
          <a:p>
            <a:pPr marL="342900" lvl="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GB" sz="3000" dirty="0">
                <a:solidFill>
                  <a:srgbClr val="002060"/>
                </a:solidFill>
                <a:latin typeface="Lucida Sans" panose="020B0602030504020204" pitchFamily="34" charset="0"/>
              </a:rPr>
              <a:t>2 hours</a:t>
            </a:r>
          </a:p>
          <a:p>
            <a:pPr marL="342900" lvl="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</a:pPr>
            <a:r>
              <a:rPr lang="en-GB" sz="3000" dirty="0">
                <a:solidFill>
                  <a:srgbClr val="002060"/>
                </a:solidFill>
                <a:latin typeface="Lucida Sans" panose="020B0602030504020204" pitchFamily="34" charset="0"/>
              </a:rPr>
              <a:t>Link on </a:t>
            </a:r>
            <a:r>
              <a:rPr lang="en-GB" sz="3000" dirty="0" err="1">
                <a:solidFill>
                  <a:srgbClr val="002060"/>
                </a:solidFill>
                <a:latin typeface="Lucida Sans" panose="020B0602030504020204" pitchFamily="34" charset="0"/>
              </a:rPr>
              <a:t>Turnitin</a:t>
            </a:r>
            <a:endParaRPr lang="en-US" sz="30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50539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Cwestiynau</a:t>
            </a:r>
            <a:br>
              <a:rPr lang="en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6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Questions</a:t>
            </a:r>
            <a:endParaRPr lang="en-GB" sz="36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67544" y="1690689"/>
            <a:ext cx="4047306" cy="4486274"/>
          </a:xfrm>
        </p:spPr>
        <p:txBody>
          <a:bodyPr>
            <a:noAutofit/>
          </a:bodyPr>
          <a:lstStyle/>
          <a:p>
            <a:pPr marL="342900" lvl="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Cyfeirnodi a llunio rhestr cyfeiriadau</a:t>
            </a:r>
          </a:p>
          <a:p>
            <a:pPr marL="342900" lvl="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Ymchwil academaidd</a:t>
            </a:r>
          </a:p>
          <a:p>
            <a:pPr marL="342900" lvl="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Ysgrifennu academaidd</a:t>
            </a:r>
          </a:p>
          <a:p>
            <a:pPr marL="342900" lvl="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Aralleirio</a:t>
            </a:r>
          </a:p>
          <a:p>
            <a:pPr marL="342900" lvl="0" indent="-3429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Llên-ladrad</a:t>
            </a:r>
            <a:endParaRPr lang="en-GB" sz="3600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1690689"/>
            <a:ext cx="4047306" cy="4486274"/>
          </a:xfrm>
        </p:spPr>
        <p:txBody>
          <a:bodyPr>
            <a:norm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Referencing and formatting a reference list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Academic reading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Academic writing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Paraphrasing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Plagiarism</a:t>
            </a:r>
          </a:p>
        </p:txBody>
      </p:sp>
    </p:spTree>
    <p:extLst>
      <p:ext uri="{BB962C8B-B14F-4D97-AF65-F5344CB8AC3E}">
        <p14:creationId xmlns:p14="http://schemas.microsoft.com/office/powerpoint/2010/main" val="20241255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95367" y="116632"/>
            <a:ext cx="8928992" cy="1191665"/>
          </a:xfrm>
        </p:spPr>
        <p:txBody>
          <a:bodyPr>
            <a:normAutofit fontScale="90000"/>
          </a:bodyPr>
          <a:lstStyle/>
          <a:p>
            <a:pPr algn="ctr"/>
            <a:br>
              <a:rPr lang="cy-GB" altLang="cy-GB" sz="31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br>
              <a:rPr lang="cy-GB" altLang="cy-GB" sz="31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Meini Prawf</a:t>
            </a:r>
            <a:br>
              <a:rPr lang="cy-GB" sz="3600" dirty="0">
                <a:latin typeface="Lucida Sans" panose="020B0602030504020204" pitchFamily="34" charset="0"/>
              </a:rPr>
            </a:br>
            <a:r>
              <a:rPr lang="en-GB" altLang="cy-GB" sz="36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Assessment Criteria</a:t>
            </a:r>
            <a:br>
              <a:rPr lang="en-GB" dirty="0"/>
            </a:br>
            <a:br>
              <a:rPr lang="en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endParaRPr lang="en-GB" sz="28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95536" y="1412776"/>
            <a:ext cx="4392488" cy="4764187"/>
          </a:xfrm>
        </p:spPr>
        <p:txBody>
          <a:bodyPr>
            <a:norm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000" dirty="0">
                <a:solidFill>
                  <a:prstClr val="black"/>
                </a:solidFill>
                <a:latin typeface="Lucida Sans" panose="020B0602030504020204" pitchFamily="34" charset="0"/>
              </a:rPr>
              <a:t>Bob </a:t>
            </a:r>
            <a:r>
              <a:rPr lang="en-GB" sz="2000" dirty="0" err="1">
                <a:solidFill>
                  <a:prstClr val="black"/>
                </a:solidFill>
                <a:latin typeface="Lucida Sans" panose="020B0602030504020204" pitchFamily="34" charset="0"/>
              </a:rPr>
              <a:t>cwestiwn</a:t>
            </a:r>
            <a:r>
              <a:rPr lang="en-GB" sz="2000" dirty="0">
                <a:solidFill>
                  <a:prstClr val="black"/>
                </a:solidFill>
                <a:latin typeface="Lucida Sans" panose="020B0602030504020204" pitchFamily="34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Lucida Sans" panose="020B0602030504020204" pitchFamily="34" charset="0"/>
              </a:rPr>
              <a:t>yn</a:t>
            </a:r>
            <a:r>
              <a:rPr lang="en-GB" sz="2000" dirty="0">
                <a:solidFill>
                  <a:prstClr val="black"/>
                </a:solidFill>
                <a:latin typeface="Lucida Sans" panose="020B0602030504020204" pitchFamily="34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Lucida Sans" panose="020B0602030504020204" pitchFamily="34" charset="0"/>
              </a:rPr>
              <a:t>werth</a:t>
            </a:r>
            <a:r>
              <a:rPr lang="en-GB" sz="2000" dirty="0">
                <a:solidFill>
                  <a:prstClr val="black"/>
                </a:solidFill>
                <a:latin typeface="Lucida Sans" panose="020B0602030504020204" pitchFamily="34" charset="0"/>
              </a:rPr>
              <a:t> 2 </a:t>
            </a:r>
            <a:r>
              <a:rPr lang="en-GB" sz="2000" dirty="0" err="1">
                <a:solidFill>
                  <a:prstClr val="black"/>
                </a:solidFill>
                <a:latin typeface="Lucida Sans" panose="020B0602030504020204" pitchFamily="34" charset="0"/>
              </a:rPr>
              <a:t>farc</a:t>
            </a:r>
            <a:endParaRPr lang="en-GB" sz="2000" dirty="0">
              <a:solidFill>
                <a:prstClr val="black"/>
              </a:solidFill>
              <a:latin typeface="Lucida Sans" panose="020B0602030504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endParaRPr lang="en-GB" sz="2000" dirty="0">
              <a:solidFill>
                <a:prstClr val="black"/>
              </a:solidFill>
              <a:latin typeface="Lucida Sans" panose="020B0602030504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000" dirty="0" err="1">
                <a:solidFill>
                  <a:prstClr val="black"/>
                </a:solidFill>
                <a:latin typeface="Lucida Sans" panose="020B0602030504020204" pitchFamily="34" charset="0"/>
              </a:rPr>
              <a:t>Aseiniad</a:t>
            </a:r>
            <a:r>
              <a:rPr lang="en-GB" sz="2000" dirty="0">
                <a:solidFill>
                  <a:prstClr val="black"/>
                </a:solidFill>
                <a:latin typeface="Lucida Sans" panose="020B0602030504020204" pitchFamily="34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Lucida Sans" panose="020B0602030504020204" pitchFamily="34" charset="0"/>
              </a:rPr>
              <a:t>hunan-farcio</a:t>
            </a:r>
            <a:endParaRPr lang="en-GB" sz="2000" dirty="0">
              <a:solidFill>
                <a:prstClr val="black"/>
              </a:solidFill>
              <a:latin typeface="Lucida Sans" panose="020B0602030504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endParaRPr lang="en-GB" sz="2000" dirty="0">
              <a:solidFill>
                <a:prstClr val="black"/>
              </a:solidFill>
              <a:latin typeface="Lucida Sans" panose="020B0602030504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000" dirty="0" err="1">
                <a:solidFill>
                  <a:prstClr val="black"/>
                </a:solidFill>
                <a:latin typeface="Lucida Sans" panose="020B0602030504020204" pitchFamily="34" charset="0"/>
              </a:rPr>
              <a:t>Bydd</a:t>
            </a:r>
            <a:r>
              <a:rPr lang="en-GB" sz="2000" dirty="0">
                <a:solidFill>
                  <a:prstClr val="black"/>
                </a:solidFill>
                <a:latin typeface="Lucida Sans" panose="020B0602030504020204" pitchFamily="34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Lucida Sans" panose="020B0602030504020204" pitchFamily="34" charset="0"/>
              </a:rPr>
              <a:t>eich</a:t>
            </a:r>
            <a:r>
              <a:rPr lang="en-GB" sz="2000" dirty="0">
                <a:solidFill>
                  <a:prstClr val="black"/>
                </a:solidFill>
                <a:latin typeface="Lucida Sans" panose="020B0602030504020204" pitchFamily="34" charset="0"/>
              </a:rPr>
              <a:t> marc </a:t>
            </a:r>
            <a:r>
              <a:rPr lang="en-GB" sz="2000" dirty="0" err="1">
                <a:solidFill>
                  <a:prstClr val="black"/>
                </a:solidFill>
                <a:latin typeface="Lucida Sans" panose="020B0602030504020204" pitchFamily="34" charset="0"/>
              </a:rPr>
              <a:t>yn</a:t>
            </a:r>
            <a:r>
              <a:rPr lang="en-GB" sz="2000" dirty="0">
                <a:solidFill>
                  <a:prstClr val="black"/>
                </a:solidFill>
                <a:latin typeface="Lucida Sans" panose="020B0602030504020204" pitchFamily="34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Lucida Sans" panose="020B0602030504020204" pitchFamily="34" charset="0"/>
              </a:rPr>
              <a:t>cael</a:t>
            </a:r>
            <a:r>
              <a:rPr lang="en-GB" sz="2000" dirty="0">
                <a:solidFill>
                  <a:prstClr val="black"/>
                </a:solidFill>
                <a:latin typeface="Lucida Sans" panose="020B0602030504020204" pitchFamily="34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Lucida Sans" panose="020B0602030504020204" pitchFamily="34" charset="0"/>
              </a:rPr>
              <a:t>ei</a:t>
            </a:r>
            <a:r>
              <a:rPr lang="en-GB" sz="2000" dirty="0">
                <a:solidFill>
                  <a:prstClr val="black"/>
                </a:solidFill>
                <a:latin typeface="Lucida Sans" panose="020B0602030504020204" pitchFamily="34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Lucida Sans" panose="020B0602030504020204" pitchFamily="34" charset="0"/>
              </a:rPr>
              <a:t>rhyddhau</a:t>
            </a:r>
            <a:r>
              <a:rPr lang="en-GB" sz="2000" dirty="0">
                <a:solidFill>
                  <a:prstClr val="black"/>
                </a:solidFill>
                <a:latin typeface="Lucida Sans" panose="020B0602030504020204" pitchFamily="34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Lucida Sans" panose="020B0602030504020204" pitchFamily="34" charset="0"/>
              </a:rPr>
              <a:t>cyn</a:t>
            </a:r>
            <a:r>
              <a:rPr lang="en-GB" sz="2000" dirty="0">
                <a:solidFill>
                  <a:prstClr val="black"/>
                </a:solidFill>
                <a:latin typeface="Lucida Sans" panose="020B0602030504020204" pitchFamily="34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Lucida Sans" panose="020B0602030504020204" pitchFamily="34" charset="0"/>
              </a:rPr>
              <a:t>gynted</a:t>
            </a:r>
            <a:r>
              <a:rPr lang="en-GB" sz="2000" dirty="0">
                <a:solidFill>
                  <a:prstClr val="black"/>
                </a:solidFill>
                <a:latin typeface="Lucida Sans" panose="020B0602030504020204" pitchFamily="34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Lucida Sans" panose="020B0602030504020204" pitchFamily="34" charset="0"/>
              </a:rPr>
              <a:t>i</a:t>
            </a:r>
            <a:r>
              <a:rPr lang="en-GB" sz="2000" dirty="0">
                <a:solidFill>
                  <a:prstClr val="black"/>
                </a:solidFill>
                <a:latin typeface="Lucida Sans" panose="020B0602030504020204" pitchFamily="34" charset="0"/>
              </a:rPr>
              <a:t> chi </a:t>
            </a:r>
            <a:r>
              <a:rPr lang="en-GB" sz="2000" dirty="0" err="1">
                <a:solidFill>
                  <a:prstClr val="black"/>
                </a:solidFill>
                <a:latin typeface="Lucida Sans" panose="020B0602030504020204" pitchFamily="34" charset="0"/>
              </a:rPr>
              <a:t>gyflwyno</a:t>
            </a:r>
            <a:r>
              <a:rPr lang="en-GB" sz="2000" dirty="0">
                <a:solidFill>
                  <a:prstClr val="black"/>
                </a:solidFill>
                <a:latin typeface="Lucida Sans" panose="020B0602030504020204" pitchFamily="34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Lucida Sans" panose="020B0602030504020204" pitchFamily="34" charset="0"/>
              </a:rPr>
              <a:t>eich</a:t>
            </a:r>
            <a:r>
              <a:rPr lang="en-GB" sz="2000" dirty="0">
                <a:solidFill>
                  <a:prstClr val="black"/>
                </a:solidFill>
                <a:latin typeface="Lucida Sans" panose="020B0602030504020204" pitchFamily="34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Lucida Sans" panose="020B0602030504020204" pitchFamily="34" charset="0"/>
              </a:rPr>
              <a:t>atebion</a:t>
            </a:r>
            <a:endParaRPr lang="en-GB" sz="2000" dirty="0">
              <a:solidFill>
                <a:prstClr val="black"/>
              </a:solidFill>
              <a:latin typeface="Lucida Sans" panose="020B0602030504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endParaRPr lang="en-GB" sz="2000" dirty="0">
              <a:solidFill>
                <a:prstClr val="black"/>
              </a:solidFill>
              <a:latin typeface="Lucida Sans" panose="020B0602030504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000" dirty="0" err="1">
                <a:solidFill>
                  <a:prstClr val="black"/>
                </a:solidFill>
                <a:latin typeface="Lucida Sans" panose="020B0602030504020204" pitchFamily="34" charset="0"/>
              </a:rPr>
              <a:t>Mae’r</a:t>
            </a:r>
            <a:r>
              <a:rPr lang="en-GB" sz="2000" dirty="0">
                <a:solidFill>
                  <a:prstClr val="black"/>
                </a:solidFill>
                <a:latin typeface="Lucida Sans" panose="020B0602030504020204" pitchFamily="34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Lucida Sans" panose="020B0602030504020204" pitchFamily="34" charset="0"/>
              </a:rPr>
              <a:t>cwis</a:t>
            </a:r>
            <a:r>
              <a:rPr lang="en-GB" sz="2000" dirty="0">
                <a:solidFill>
                  <a:prstClr val="black"/>
                </a:solidFill>
                <a:latin typeface="Lucida Sans" panose="020B0602030504020204" pitchFamily="34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Lucida Sans" panose="020B0602030504020204" pitchFamily="34" charset="0"/>
              </a:rPr>
              <a:t>yn</a:t>
            </a:r>
            <a:r>
              <a:rPr lang="en-GB" sz="2000" dirty="0">
                <a:solidFill>
                  <a:prstClr val="black"/>
                </a:solidFill>
                <a:latin typeface="Lucida Sans" panose="020B0602030504020204" pitchFamily="34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Lucida Sans" panose="020B0602030504020204" pitchFamily="34" charset="0"/>
              </a:rPr>
              <a:t>werth</a:t>
            </a:r>
            <a:r>
              <a:rPr lang="en-GB" sz="2000" dirty="0">
                <a:solidFill>
                  <a:prstClr val="black"/>
                </a:solidFill>
                <a:latin typeface="Lucida Sans" panose="020B0602030504020204" pitchFamily="34" charset="0"/>
              </a:rPr>
              <a:t> 50% or </a:t>
            </a:r>
            <a:r>
              <a:rPr lang="en-GB" sz="2000" dirty="0" err="1">
                <a:solidFill>
                  <a:prstClr val="black"/>
                </a:solidFill>
                <a:latin typeface="Lucida Sans" panose="020B0602030504020204" pitchFamily="34" charset="0"/>
              </a:rPr>
              <a:t>modwl</a:t>
            </a:r>
            <a:endParaRPr lang="en-GB" sz="2000" dirty="0">
              <a:solidFill>
                <a:prstClr val="black"/>
              </a:solidFill>
              <a:latin typeface="Lucida Sans" panose="020B0602030504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716016" y="1412776"/>
            <a:ext cx="4104456" cy="4764188"/>
          </a:xfrm>
        </p:spPr>
        <p:txBody>
          <a:bodyPr>
            <a:no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000" dirty="0">
                <a:solidFill>
                  <a:srgbClr val="002060"/>
                </a:solidFill>
                <a:latin typeface="Lucida Sans" panose="020B0602030504020204" pitchFamily="34" charset="0"/>
              </a:rPr>
              <a:t>Each question is worth 2 marks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endParaRPr lang="en-GB" sz="20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000" dirty="0">
                <a:solidFill>
                  <a:srgbClr val="002060"/>
                </a:solidFill>
                <a:latin typeface="Lucida Sans" panose="020B0602030504020204" pitchFamily="34" charset="0"/>
              </a:rPr>
              <a:t>Self-marking assignment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endParaRPr lang="en-GB" sz="20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000" dirty="0">
                <a:solidFill>
                  <a:srgbClr val="002060"/>
                </a:solidFill>
                <a:latin typeface="Lucida Sans" panose="020B0602030504020204" pitchFamily="34" charset="0"/>
              </a:rPr>
              <a:t>Your mark will be released as soon as you submit your answers</a:t>
            </a: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endParaRPr lang="en-GB" sz="20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000" dirty="0">
                <a:solidFill>
                  <a:srgbClr val="002060"/>
                </a:solidFill>
                <a:latin typeface="Lucida Sans" panose="020B0602030504020204" pitchFamily="34" charset="0"/>
              </a:rPr>
              <a:t>The quiz is worth 50% of the module</a:t>
            </a:r>
          </a:p>
        </p:txBody>
      </p:sp>
    </p:spTree>
    <p:extLst>
      <p:ext uri="{BB962C8B-B14F-4D97-AF65-F5344CB8AC3E}">
        <p14:creationId xmlns:p14="http://schemas.microsoft.com/office/powerpoint/2010/main" val="1730574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7"/>
            <a:ext cx="7903790" cy="615601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dirty="0">
                <a:solidFill>
                  <a:prstClr val="black"/>
                </a:solidFill>
                <a:latin typeface="Lucida Sans" panose="020B0602030504020204" pitchFamily="34" charset="0"/>
              </a:rPr>
              <a:t>Rhestr </a:t>
            </a:r>
            <a:r>
              <a:rPr lang="en-GB" sz="3600" dirty="0" err="1">
                <a:solidFill>
                  <a:prstClr val="black"/>
                </a:solidFill>
                <a:latin typeface="Lucida Sans" panose="020B0602030504020204" pitchFamily="34" charset="0"/>
              </a:rPr>
              <a:t>wirio</a:t>
            </a:r>
            <a:br>
              <a:rPr lang="en-GB" sz="3600" dirty="0">
                <a:solidFill>
                  <a:prstClr val="black"/>
                </a:solidFill>
                <a:latin typeface="Lucida Sans" panose="020B0602030504020204" pitchFamily="34" charset="0"/>
              </a:rPr>
            </a:br>
            <a:r>
              <a:rPr lang="en-GB" sz="3600" dirty="0">
                <a:solidFill>
                  <a:srgbClr val="002060"/>
                </a:solidFill>
                <a:latin typeface="Lucida Sans" panose="020B0602030504020204" pitchFamily="34" charset="0"/>
              </a:rPr>
              <a:t>Checklist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9512" y="1196752"/>
            <a:ext cx="4536504" cy="4320480"/>
          </a:xfrm>
        </p:spPr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cy-GB" dirty="0">
                <a:latin typeface="Lucida Sans" panose="020B0602030504020204" pitchFamily="34" charset="0"/>
              </a:rPr>
              <a:t>Nodwch y dyddiad a’r amser</a:t>
            </a:r>
          </a:p>
          <a:p>
            <a:pPr>
              <a:defRPr/>
            </a:pPr>
            <a:r>
              <a:rPr lang="cy-GB" dirty="0">
                <a:latin typeface="Lucida Sans" panose="020B0602030504020204" pitchFamily="34" charset="0"/>
              </a:rPr>
              <a:t>Darllen ac adolygu</a:t>
            </a:r>
          </a:p>
          <a:p>
            <a:pPr>
              <a:defRPr/>
            </a:pPr>
            <a:r>
              <a:rPr lang="cy-GB" dirty="0">
                <a:latin typeface="Lucida Sans" panose="020B0602030504020204" pitchFamily="34" charset="0"/>
              </a:rPr>
              <a:t>Mynychu/ailymweld â’r darlithoedd</a:t>
            </a:r>
          </a:p>
          <a:p>
            <a:pPr>
              <a:defRPr/>
            </a:pPr>
            <a:r>
              <a:rPr lang="cy-GB" dirty="0">
                <a:latin typeface="Lucida Sans" panose="020B0602030504020204" pitchFamily="34" charset="0"/>
              </a:rPr>
              <a:t>Gwirio eich gallu i fynd ar Moodle</a:t>
            </a:r>
          </a:p>
          <a:p>
            <a:pPr>
              <a:defRPr/>
            </a:pPr>
            <a:r>
              <a:rPr lang="cy-GB" dirty="0">
                <a:latin typeface="Lucida Sans" panose="020B0602030504020204" pitchFamily="34" charset="0"/>
              </a:rPr>
              <a:t>Manteisio ar y cyfle i neud y cwis ymarfer</a:t>
            </a:r>
          </a:p>
          <a:p>
            <a:pPr>
              <a:defRPr/>
            </a:pPr>
            <a:r>
              <a:rPr lang="cy-GB" dirty="0">
                <a:latin typeface="Lucida Sans" panose="020B0602030504020204" pitchFamily="34" charset="0"/>
              </a:rPr>
              <a:t>Gofod tawel – DIM GWRTHDYNIADAU!</a:t>
            </a:r>
          </a:p>
          <a:p>
            <a:pPr>
              <a:defRPr/>
            </a:pPr>
            <a:r>
              <a:rPr lang="cy-GB" dirty="0">
                <a:latin typeface="Lucida Sans" panose="020B0602030504020204" pitchFamily="34" charset="0"/>
              </a:rPr>
              <a:t>Darllen bob cwestiwn yn ofalus</a:t>
            </a:r>
          </a:p>
          <a:p>
            <a:pPr>
              <a:defRPr/>
            </a:pPr>
            <a:r>
              <a:rPr lang="cy-GB" dirty="0">
                <a:latin typeface="Lucida Sans" panose="020B0602030504020204" pitchFamily="34" charset="0"/>
              </a:rPr>
              <a:t>Gwneud defnydd da o’r amser sydd ar gael i chi</a:t>
            </a:r>
          </a:p>
          <a:p>
            <a:pPr>
              <a:defRPr/>
            </a:pPr>
            <a:endParaRPr lang="cy-GB" dirty="0">
              <a:latin typeface="Lucida Sans" panose="020B0602030504020204" pitchFamily="34" charset="0"/>
            </a:endParaRPr>
          </a:p>
          <a:p>
            <a:pPr>
              <a:defRPr/>
            </a:pPr>
            <a:endParaRPr lang="cy-GB" dirty="0">
              <a:latin typeface="Lucida Sans" panose="020B0602030504020204" pitchFamily="34" charset="0"/>
            </a:endParaRPr>
          </a:p>
          <a:p>
            <a:pPr marL="0" indent="0">
              <a:buNone/>
              <a:defRPr/>
            </a:pPr>
            <a:endParaRPr lang="cy-GB" dirty="0">
              <a:latin typeface="Lucida Sans" panose="020B0602030504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1196752"/>
            <a:ext cx="4407346" cy="4464495"/>
          </a:xfrm>
        </p:spPr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Note the date and time of the quiz</a:t>
            </a:r>
          </a:p>
          <a:p>
            <a:pPr>
              <a:defRPr/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Read and revise</a:t>
            </a:r>
          </a:p>
          <a:p>
            <a:pPr>
              <a:defRPr/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Attend/revisit lectures</a:t>
            </a:r>
          </a:p>
          <a:p>
            <a:pPr>
              <a:defRPr/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Check access to Moodle</a:t>
            </a:r>
          </a:p>
          <a:p>
            <a:pPr>
              <a:defRPr/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Take advantage of the practice quiz</a:t>
            </a:r>
          </a:p>
          <a:p>
            <a:pPr>
              <a:defRPr/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Quiet space – NO DISTRACTIONS!</a:t>
            </a:r>
          </a:p>
          <a:p>
            <a:pPr>
              <a:defRPr/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Read each question carefully</a:t>
            </a:r>
          </a:p>
          <a:p>
            <a:pPr>
              <a:defRPr/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Make good use of the time available </a:t>
            </a:r>
          </a:p>
          <a:p>
            <a:pPr marL="0" indent="0">
              <a:buNone/>
              <a:defRPr/>
            </a:pPr>
            <a:endParaRPr lang="en-US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28875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Lucida Sans" panose="020B0602030504020204" pitchFamily="34" charset="0"/>
              </a:rPr>
              <a:t>ECGE4003PC</a:t>
            </a:r>
            <a:br>
              <a:rPr lang="en-GB" dirty="0">
                <a:latin typeface="Lucida Sans" panose="020B0602030504020204" pitchFamily="34" charset="0"/>
              </a:rPr>
            </a:b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ECGE4003P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>
                <a:latin typeface="Lucida Sans" panose="020B0602030504020204" pitchFamily="34" charset="0"/>
              </a:rPr>
              <a:t>Canllawiau </a:t>
            </a:r>
            <a:r>
              <a:rPr lang="en-GB" sz="4000" dirty="0" err="1">
                <a:latin typeface="Lucida Sans" panose="020B0602030504020204" pitchFamily="34" charset="0"/>
              </a:rPr>
              <a:t>Asesiad</a:t>
            </a:r>
            <a:r>
              <a:rPr lang="en-GB" sz="4000" dirty="0">
                <a:latin typeface="Lucida Sans" panose="020B0602030504020204" pitchFamily="34" charset="0"/>
              </a:rPr>
              <a:t> B</a:t>
            </a:r>
          </a:p>
          <a:p>
            <a:pPr marL="0" indent="0">
              <a:buNone/>
            </a:pPr>
            <a:endParaRPr lang="en-GB" sz="4000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sz="4000" dirty="0" err="1">
                <a:latin typeface="Lucida Sans" panose="020B0602030504020204" pitchFamily="34" charset="0"/>
              </a:rPr>
              <a:t>Cyflwyno</a:t>
            </a:r>
            <a:r>
              <a:rPr lang="en-GB" sz="4000" dirty="0">
                <a:latin typeface="Lucida Sans" panose="020B0602030504020204" pitchFamily="34" charset="0"/>
              </a:rPr>
              <a:t> poster </a:t>
            </a:r>
            <a:r>
              <a:rPr lang="en-GB" sz="4000" dirty="0" err="1">
                <a:latin typeface="Lucida Sans" panose="020B0602030504020204" pitchFamily="34" charset="0"/>
              </a:rPr>
              <a:t>academaidd</a:t>
            </a:r>
            <a:endParaRPr lang="en-GB" sz="4000" dirty="0">
              <a:latin typeface="Lucida Sans" panose="020B0602030504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4335338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>
                <a:solidFill>
                  <a:srgbClr val="002060"/>
                </a:solidFill>
                <a:latin typeface="Lucida Sans" panose="020B0602030504020204" pitchFamily="34" charset="0"/>
              </a:rPr>
              <a:t>Assessment B Guidance</a:t>
            </a:r>
          </a:p>
          <a:p>
            <a:pPr marL="0" indent="0">
              <a:buNone/>
            </a:pPr>
            <a:endParaRPr lang="en-GB" sz="40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sz="4000" dirty="0">
                <a:solidFill>
                  <a:srgbClr val="002060"/>
                </a:solidFill>
                <a:latin typeface="Lucida Sans" panose="020B0602030504020204" pitchFamily="34" charset="0"/>
              </a:rPr>
              <a:t>Presenting academic poster</a:t>
            </a:r>
          </a:p>
        </p:txBody>
      </p:sp>
    </p:spTree>
    <p:extLst>
      <p:ext uri="{BB962C8B-B14F-4D97-AF65-F5344CB8AC3E}">
        <p14:creationId xmlns:p14="http://schemas.microsoft.com/office/powerpoint/2010/main" val="33586566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Disgrifiad o’r dasg</a:t>
            </a:r>
            <a:br>
              <a:rPr lang="en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6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Task description</a:t>
            </a:r>
            <a:endParaRPr lang="en-GB" sz="36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95536" y="1825625"/>
            <a:ext cx="4119314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sz="3000" dirty="0">
                <a:latin typeface="Lucida Sans" panose="020B0602030504020204" pitchFamily="34" charset="0"/>
              </a:rPr>
              <a:t>Cyflwynwch boster academaidd sy’n trafod yr ystod o sgiliau a rhinweddau personol sydd yn dylanwadu ar ddatblygiad </a:t>
            </a:r>
            <a:r>
              <a:rPr lang="cy-GB" sz="3000" b="1" dirty="0">
                <a:latin typeface="Lucida Sans" panose="020B0602030504020204" pitchFamily="34" charset="0"/>
              </a:rPr>
              <a:t>meddwl beirniadol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4335338" cy="4351338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altLang="cy-GB" sz="30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Present an academic poster which discusses the range of skills and personal qualities that influence the development of </a:t>
            </a:r>
            <a:r>
              <a:rPr lang="en-GB" altLang="cy-GB" sz="3000" b="1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critical thinking</a:t>
            </a:r>
            <a:endParaRPr lang="en-GB" sz="32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35042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59618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dirty="0">
                <a:latin typeface="Lucida Sans" panose="020B0602030504020204" pitchFamily="34" charset="0"/>
              </a:rPr>
              <a:t>Canllawiau </a:t>
            </a:r>
            <a:r>
              <a:rPr lang="en-GB" sz="3600" dirty="0" err="1">
                <a:latin typeface="Lucida Sans" panose="020B0602030504020204" pitchFamily="34" charset="0"/>
              </a:rPr>
              <a:t>cyffredinol</a:t>
            </a:r>
            <a:br>
              <a:rPr lang="en-GB" sz="3600" dirty="0">
                <a:latin typeface="Lucida Sans" panose="020B0602030504020204" pitchFamily="34" charset="0"/>
              </a:rPr>
            </a:br>
            <a:r>
              <a:rPr lang="en-GB" sz="3600" dirty="0">
                <a:solidFill>
                  <a:srgbClr val="002060"/>
                </a:solidFill>
                <a:latin typeface="Lucida Sans" panose="020B0602030504020204" pitchFamily="34" charset="0"/>
              </a:rPr>
              <a:t>General guidelines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9512" y="1340769"/>
            <a:ext cx="4536504" cy="4176464"/>
          </a:xfrm>
        </p:spPr>
        <p:txBody>
          <a:bodyPr>
            <a:normAutofit lnSpcReduction="10000"/>
          </a:bodyPr>
          <a:lstStyle/>
          <a:p>
            <a:pPr>
              <a:buFontTx/>
              <a:buChar char="•"/>
              <a:defRPr/>
            </a:pPr>
            <a:r>
              <a:rPr lang="cy-GB" altLang="cy-GB" sz="2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Cyflwyniad unigol</a:t>
            </a:r>
          </a:p>
          <a:p>
            <a:pPr>
              <a:buFontTx/>
              <a:buChar char="•"/>
              <a:defRPr/>
            </a:pPr>
            <a:r>
              <a:rPr lang="cy-GB" altLang="cy-GB" sz="2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10 munud (+/- 10%)</a:t>
            </a:r>
          </a:p>
          <a:p>
            <a:pPr>
              <a:buFontTx/>
              <a:buChar char="•"/>
              <a:defRPr/>
            </a:pPr>
            <a:r>
              <a:rPr lang="cy-GB" altLang="cy-GB" sz="2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Crëwch poster academaidd (electroneg – dim angen argraffu)</a:t>
            </a:r>
          </a:p>
          <a:p>
            <a:pPr>
              <a:buFontTx/>
              <a:buChar char="•"/>
              <a:defRPr/>
            </a:pPr>
            <a:r>
              <a:rPr lang="cy-GB" altLang="cy-GB" sz="2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Defnyddiwch un sleid PP ar gyfer eich poster</a:t>
            </a:r>
          </a:p>
          <a:p>
            <a:pPr>
              <a:buFontTx/>
              <a:buChar char="•"/>
              <a:defRPr/>
            </a:pPr>
            <a:r>
              <a:rPr lang="cy-GB" altLang="cy-GB" sz="2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Defnyddiwch sleid/iau PP ar gyfer eich rhestr cyfeirnodi</a:t>
            </a:r>
          </a:p>
          <a:p>
            <a:pPr>
              <a:buFontTx/>
              <a:buChar char="•"/>
              <a:defRPr/>
            </a:pPr>
            <a:r>
              <a:rPr lang="cy-GB" altLang="cy-GB" sz="2000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Lanlwythwch</a:t>
            </a:r>
            <a:r>
              <a:rPr lang="cy-GB" altLang="cy-GB" sz="2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 ar </a:t>
            </a:r>
            <a:r>
              <a:rPr lang="cy-GB" altLang="cy-GB" sz="2000" kern="0" dirty="0" err="1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Turnitin</a:t>
            </a:r>
            <a:endParaRPr lang="cy-GB" altLang="cy-GB" sz="2000" kern="0" dirty="0">
              <a:solidFill>
                <a:srgbClr val="000000"/>
              </a:solidFill>
              <a:latin typeface="Lucida Sans" pitchFamily="34" charset="0"/>
              <a:ea typeface="ＭＳ Ｐゴシック" charset="-128"/>
            </a:endParaRPr>
          </a:p>
          <a:p>
            <a:pPr>
              <a:buFontTx/>
              <a:buChar char="•"/>
              <a:defRPr/>
            </a:pPr>
            <a:r>
              <a:rPr lang="cy-GB" altLang="cy-GB" sz="20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Cyflwynwch eich ymchwil, gan ddefnyddio’r poster fel prop (ar TEAMS)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1412777"/>
            <a:ext cx="4514850" cy="4897906"/>
          </a:xfrm>
        </p:spPr>
        <p:txBody>
          <a:bodyPr>
            <a:normAutofit lnSpcReduction="10000"/>
          </a:bodyPr>
          <a:lstStyle/>
          <a:p>
            <a:pPr>
              <a:buFontTx/>
              <a:buChar char="•"/>
              <a:defRPr/>
            </a:pPr>
            <a:r>
              <a:rPr lang="en-GB" altLang="cy-GB" sz="20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Individual presentation</a:t>
            </a:r>
          </a:p>
          <a:p>
            <a:pPr>
              <a:buFontTx/>
              <a:buChar char="•"/>
              <a:defRPr/>
            </a:pPr>
            <a:r>
              <a:rPr lang="en-GB" altLang="cy-GB" sz="20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10 minutes (+/- 10%)</a:t>
            </a:r>
          </a:p>
          <a:p>
            <a:pPr>
              <a:buFontTx/>
              <a:buChar char="•"/>
              <a:defRPr/>
            </a:pPr>
            <a:r>
              <a:rPr lang="en-GB" altLang="cy-GB" sz="20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Create academic poster (electronic – no need to print)</a:t>
            </a:r>
          </a:p>
          <a:p>
            <a:pPr>
              <a:buFontTx/>
              <a:buChar char="•"/>
              <a:defRPr/>
            </a:pPr>
            <a:r>
              <a:rPr lang="en-GB" altLang="cy-GB" sz="20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Use one PP slide for your poster</a:t>
            </a:r>
          </a:p>
          <a:p>
            <a:pPr>
              <a:buFontTx/>
              <a:buChar char="•"/>
              <a:defRPr/>
            </a:pPr>
            <a:r>
              <a:rPr lang="en-GB" altLang="cy-GB" sz="20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Use PP slide/s for your reference list</a:t>
            </a:r>
          </a:p>
          <a:p>
            <a:pPr>
              <a:buFontTx/>
              <a:buChar char="•"/>
              <a:defRPr/>
            </a:pPr>
            <a:r>
              <a:rPr lang="en-GB" altLang="cy-GB" sz="20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Upload onto </a:t>
            </a:r>
            <a:r>
              <a:rPr lang="en-GB" altLang="cy-GB" sz="2000" kern="0" dirty="0" err="1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Turnitin</a:t>
            </a:r>
            <a:endParaRPr lang="en-GB" altLang="cy-GB" sz="2000" kern="0" dirty="0">
              <a:solidFill>
                <a:srgbClr val="002060"/>
              </a:solidFill>
              <a:latin typeface="Lucida Sans" pitchFamily="34" charset="0"/>
              <a:ea typeface="ＭＳ Ｐゴシック" charset="-128"/>
            </a:endParaRPr>
          </a:p>
          <a:p>
            <a:pPr>
              <a:buFontTx/>
              <a:buChar char="•"/>
              <a:defRPr/>
            </a:pPr>
            <a:r>
              <a:rPr lang="en-GB" sz="20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Present your research, using poster as prop (on TEAMS)</a:t>
            </a:r>
            <a:endParaRPr lang="en-GB" sz="2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841573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 idx="4294967295"/>
          </p:nvPr>
        </p:nvSpPr>
        <p:spPr>
          <a:xfrm>
            <a:off x="1043608" y="365125"/>
            <a:ext cx="6843092" cy="831850"/>
          </a:xfrm>
        </p:spPr>
        <p:txBody>
          <a:bodyPr>
            <a:normAutofit fontScale="90000"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Posteri academaidd</a:t>
            </a:r>
            <a:b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cy-GB" altLang="cy-GB" sz="3600" kern="0" dirty="0" err="1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Academic</a:t>
            </a:r>
            <a:r>
              <a:rPr lang="cy-GB" altLang="cy-GB" sz="36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 </a:t>
            </a:r>
            <a:r>
              <a:rPr lang="cy-GB" altLang="cy-GB" sz="3600" kern="0" dirty="0" err="1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posters</a:t>
            </a:r>
            <a:endParaRPr lang="en-GB" sz="36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412776"/>
            <a:ext cx="2466975" cy="1847850"/>
          </a:xfrm>
          <a:prstGeom prst="rect">
            <a:avLst/>
          </a:prstGeom>
        </p:spPr>
      </p:pic>
      <p:pic>
        <p:nvPicPr>
          <p:cNvPr id="7" name="Content Placeholder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3501008"/>
            <a:ext cx="2543175" cy="180022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99742" y="1355626"/>
            <a:ext cx="2324100" cy="196215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9839" y="2231900"/>
            <a:ext cx="1800225" cy="2543175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4499992" y="5085184"/>
            <a:ext cx="44722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Lucida Sans" panose="020B0602030504020204" pitchFamily="34" charset="0"/>
              </a:rPr>
              <a:t>(All from Google Images, 2017)</a:t>
            </a:r>
            <a:endParaRPr lang="en-US" sz="1600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284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831626"/>
          </a:xfrm>
        </p:spPr>
        <p:txBody>
          <a:bodyPr>
            <a:normAutofit fontScale="90000"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Strwythur y gyflwyniad</a:t>
            </a:r>
            <a:br>
              <a:rPr lang="en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6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Structure of presentation</a:t>
            </a:r>
            <a:endParaRPr lang="en-GB" sz="36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95536" y="1556792"/>
            <a:ext cx="4119314" cy="4620171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b="1" dirty="0">
                <a:latin typeface="Lucida Sans" panose="020B0602030504020204" pitchFamily="34" charset="0"/>
              </a:rPr>
              <a:t>Cyflwyniad</a:t>
            </a:r>
          </a:p>
          <a:p>
            <a:pPr>
              <a:defRPr/>
            </a:pPr>
            <a:r>
              <a:rPr lang="en-GB" dirty="0" err="1">
                <a:latin typeface="Lucida Sans" panose="020B0602030504020204" pitchFamily="34" charset="0"/>
              </a:rPr>
              <a:t>Cyflwynwch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eich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hunan</a:t>
            </a:r>
            <a:endParaRPr lang="en-GB" dirty="0">
              <a:latin typeface="Lucida Sans" panose="020B0602030504020204" pitchFamily="34" charset="0"/>
            </a:endParaRPr>
          </a:p>
          <a:p>
            <a:pPr>
              <a:defRPr/>
            </a:pPr>
            <a:r>
              <a:rPr lang="en-GB" dirty="0" err="1">
                <a:latin typeface="Lucida Sans" panose="020B0602030504020204" pitchFamily="34" charset="0"/>
              </a:rPr>
              <a:t>Rhowch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amlinelliad</a:t>
            </a:r>
            <a:r>
              <a:rPr lang="en-GB" dirty="0">
                <a:latin typeface="Lucida Sans" panose="020B0602030504020204" pitchFamily="34" charset="0"/>
              </a:rPr>
              <a:t> o nod a </a:t>
            </a:r>
            <a:r>
              <a:rPr lang="en-GB" dirty="0" err="1">
                <a:latin typeface="Lucida Sans" panose="020B0602030504020204" pitchFamily="34" charset="0"/>
              </a:rPr>
              <a:t>chynnwys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eich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cyflwyniad</a:t>
            </a:r>
            <a:endParaRPr lang="en-GB" dirty="0">
              <a:latin typeface="Lucida Sans" panose="020B0602030504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endParaRPr lang="en-GB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1556792"/>
            <a:ext cx="4191322" cy="4620171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b="1" dirty="0">
                <a:solidFill>
                  <a:srgbClr val="002060"/>
                </a:solidFill>
                <a:latin typeface="Lucida Sans" panose="020B0602030504020204" pitchFamily="34" charset="0"/>
              </a:rPr>
              <a:t>Introduction</a:t>
            </a:r>
          </a:p>
          <a:p>
            <a:pPr>
              <a:defRPr/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Introduce yourself </a:t>
            </a:r>
          </a:p>
          <a:p>
            <a:pPr>
              <a:defRPr/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Give an outline of aim and content of your presentation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76368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831626"/>
          </a:xfrm>
        </p:spPr>
        <p:txBody>
          <a:bodyPr>
            <a:normAutofit fontScale="90000"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Strwythur y gyflwyniad</a:t>
            </a:r>
            <a:br>
              <a:rPr lang="en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6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Structure of presentation</a:t>
            </a:r>
            <a:endParaRPr lang="en-GB" sz="36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07504" y="1340768"/>
            <a:ext cx="4407346" cy="4836196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2400" b="1" dirty="0">
                <a:latin typeface="Lucida Sans" panose="020B0602030504020204" pitchFamily="34" charset="0"/>
              </a:rPr>
              <a:t>Prif </a:t>
            </a:r>
            <a:r>
              <a:rPr lang="en-GB" sz="2400" b="1" dirty="0" err="1">
                <a:latin typeface="Lucida Sans" panose="020B0602030504020204" pitchFamily="34" charset="0"/>
              </a:rPr>
              <a:t>Gorff</a:t>
            </a:r>
            <a:endParaRPr lang="en-GB" sz="2400" b="1" dirty="0">
              <a:latin typeface="Lucida Sans" panose="020B0602030504020204" pitchFamily="34" charset="0"/>
            </a:endParaRPr>
          </a:p>
          <a:p>
            <a:pPr>
              <a:defRPr/>
            </a:pPr>
            <a:r>
              <a:rPr lang="en-GB" sz="2400" dirty="0" err="1">
                <a:latin typeface="Lucida Sans" panose="020B0602030504020204" pitchFamily="34" charset="0"/>
              </a:rPr>
              <a:t>Trafodwch</a:t>
            </a:r>
            <a:r>
              <a:rPr lang="en-GB" sz="2400" dirty="0">
                <a:latin typeface="Lucida Sans" panose="020B0602030504020204" pitchFamily="34" charset="0"/>
              </a:rPr>
              <a:t> 3-4 </a:t>
            </a:r>
            <a:r>
              <a:rPr lang="en-GB" sz="2400" dirty="0" err="1">
                <a:latin typeface="Lucida Sans" panose="020B0602030504020204" pitchFamily="34" charset="0"/>
              </a:rPr>
              <a:t>sgil</a:t>
            </a:r>
            <a:r>
              <a:rPr lang="en-GB" sz="2400" dirty="0">
                <a:latin typeface="Lucida Sans" panose="020B0602030504020204" pitchFamily="34" charset="0"/>
              </a:rPr>
              <a:t>/</a:t>
            </a:r>
            <a:r>
              <a:rPr lang="en-GB" sz="2400" dirty="0" err="1">
                <a:latin typeface="Lucida Sans" panose="020B0602030504020204" pitchFamily="34" charset="0"/>
              </a:rPr>
              <a:t>rhinwedd</a:t>
            </a:r>
            <a:endParaRPr lang="en-GB" sz="2400" dirty="0">
              <a:latin typeface="Lucida Sans" panose="020B0602030504020204" pitchFamily="34" charset="0"/>
            </a:endParaRPr>
          </a:p>
          <a:p>
            <a:pPr>
              <a:defRPr/>
            </a:pPr>
            <a:r>
              <a:rPr lang="en-GB" sz="2400" dirty="0" err="1">
                <a:latin typeface="Lucida Sans" panose="020B0602030504020204" pitchFamily="34" charset="0"/>
              </a:rPr>
              <a:t>Cynnwys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enghreifftiau</a:t>
            </a:r>
            <a:endParaRPr lang="en-GB" sz="2400" dirty="0">
              <a:latin typeface="Lucida Sans" panose="020B0602030504020204" pitchFamily="34" charset="0"/>
            </a:endParaRPr>
          </a:p>
          <a:p>
            <a:pPr>
              <a:defRPr/>
            </a:pPr>
            <a:r>
              <a:rPr lang="en-GB" sz="2400" dirty="0" err="1">
                <a:latin typeface="Lucida Sans" panose="020B0602030504020204" pitchFamily="34" charset="0"/>
              </a:rPr>
              <a:t>Adfyfyriwch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ar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sgiliau</a:t>
            </a:r>
            <a:r>
              <a:rPr lang="en-GB" sz="2400" dirty="0">
                <a:latin typeface="Lucida Sans" panose="020B0602030504020204" pitchFamily="34" charset="0"/>
              </a:rPr>
              <a:t>/</a:t>
            </a:r>
            <a:r>
              <a:rPr lang="en-GB" sz="2400" dirty="0" err="1">
                <a:latin typeface="Lucida Sans" panose="020B0602030504020204" pitchFamily="34" charset="0"/>
              </a:rPr>
              <a:t>rhinweddau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cyfredol</a:t>
            </a:r>
            <a:endParaRPr lang="en-GB" sz="2400" dirty="0">
              <a:latin typeface="Lucida Sans" panose="020B0602030504020204" pitchFamily="34" charset="0"/>
            </a:endParaRPr>
          </a:p>
          <a:p>
            <a:pPr>
              <a:defRPr/>
            </a:pPr>
            <a:r>
              <a:rPr lang="en-GB" sz="2400" dirty="0" err="1">
                <a:latin typeface="Lucida Sans" panose="020B0602030504020204" pitchFamily="34" charset="0"/>
              </a:rPr>
              <a:t>Cefnogwch</a:t>
            </a:r>
            <a:r>
              <a:rPr lang="en-GB" sz="2400" dirty="0">
                <a:latin typeface="Lucida Sans" panose="020B0602030504020204" pitchFamily="34" charset="0"/>
              </a:rPr>
              <a:t> y </a:t>
            </a:r>
            <a:r>
              <a:rPr lang="en-GB" sz="2400" dirty="0" err="1">
                <a:latin typeface="Lucida Sans" panose="020B0602030504020204" pitchFamily="34" charset="0"/>
              </a:rPr>
              <a:t>cynnwys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gyda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chyfeiriadau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ar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lafar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1340768"/>
            <a:ext cx="4191322" cy="4836195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2400" b="1" dirty="0">
                <a:solidFill>
                  <a:srgbClr val="002060"/>
                </a:solidFill>
                <a:latin typeface="Lucida Sans" panose="020B0602030504020204" pitchFamily="34" charset="0"/>
              </a:rPr>
              <a:t>Main Body</a:t>
            </a:r>
          </a:p>
          <a:p>
            <a:pPr>
              <a:defRPr/>
            </a:pPr>
            <a:r>
              <a:rPr lang="en-GB" sz="2400" dirty="0">
                <a:solidFill>
                  <a:srgbClr val="002060"/>
                </a:solidFill>
                <a:latin typeface="Lucida Sans" panose="020B0602030504020204" pitchFamily="34" charset="0"/>
              </a:rPr>
              <a:t>Discuss 3-4 skills/qualities</a:t>
            </a:r>
          </a:p>
          <a:p>
            <a:pPr>
              <a:defRPr/>
            </a:pPr>
            <a:r>
              <a:rPr lang="en-GB" sz="2400" dirty="0">
                <a:solidFill>
                  <a:srgbClr val="002060"/>
                </a:solidFill>
                <a:latin typeface="Lucida Sans" panose="020B0602030504020204" pitchFamily="34" charset="0"/>
              </a:rPr>
              <a:t>Include examples</a:t>
            </a:r>
          </a:p>
          <a:p>
            <a:pPr>
              <a:defRPr/>
            </a:pPr>
            <a:r>
              <a:rPr lang="en-GB" sz="2400" dirty="0">
                <a:solidFill>
                  <a:srgbClr val="002060"/>
                </a:solidFill>
                <a:latin typeface="Lucida Sans" panose="020B0602030504020204" pitchFamily="34" charset="0"/>
              </a:rPr>
              <a:t>Reflect on current skills/qualities</a:t>
            </a:r>
          </a:p>
          <a:p>
            <a:pPr>
              <a:defRPr/>
            </a:pPr>
            <a:r>
              <a:rPr lang="en-GB" sz="2400" dirty="0">
                <a:solidFill>
                  <a:srgbClr val="002060"/>
                </a:solidFill>
                <a:latin typeface="Lucida Sans" panose="020B0602030504020204" pitchFamily="34" charset="0"/>
              </a:rPr>
              <a:t>Support content with verbal references</a:t>
            </a:r>
          </a:p>
        </p:txBody>
      </p:sp>
    </p:spTree>
    <p:extLst>
      <p:ext uri="{BB962C8B-B14F-4D97-AF65-F5344CB8AC3E}">
        <p14:creationId xmlns:p14="http://schemas.microsoft.com/office/powerpoint/2010/main" val="42549737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831626"/>
          </a:xfrm>
        </p:spPr>
        <p:txBody>
          <a:bodyPr>
            <a:normAutofit fontScale="90000"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Strwythur y gyflwyniad</a:t>
            </a:r>
            <a:br>
              <a:rPr lang="en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6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Structure of presentation</a:t>
            </a:r>
            <a:endParaRPr lang="en-GB" sz="36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251520" y="1556792"/>
            <a:ext cx="4263330" cy="4620172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2400" b="1" dirty="0" err="1">
                <a:latin typeface="Lucida Sans" panose="020B0602030504020204" pitchFamily="34" charset="0"/>
              </a:rPr>
              <a:t>Casgliad</a:t>
            </a:r>
            <a:endParaRPr lang="en-GB" sz="2400" b="1" dirty="0">
              <a:latin typeface="Lucida Sans" panose="020B0602030504020204" pitchFamily="34" charset="0"/>
            </a:endParaRPr>
          </a:p>
          <a:p>
            <a:pPr>
              <a:defRPr/>
            </a:pPr>
            <a:r>
              <a:rPr lang="en-GB" sz="2400" dirty="0" err="1">
                <a:latin typeface="Lucida Sans" panose="020B0602030504020204" pitchFamily="34" charset="0"/>
              </a:rPr>
              <a:t>Crynhowch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eich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prif</a:t>
            </a:r>
            <a:r>
              <a:rPr lang="en-GB" sz="2400" dirty="0">
                <a:latin typeface="Lucida Sans" panose="020B0602030504020204" pitchFamily="34" charset="0"/>
              </a:rPr>
              <a:t> </a:t>
            </a:r>
            <a:r>
              <a:rPr lang="en-GB" sz="2400" dirty="0" err="1">
                <a:latin typeface="Lucida Sans" panose="020B0602030504020204" pitchFamily="34" charset="0"/>
              </a:rPr>
              <a:t>bwyntiau</a:t>
            </a:r>
            <a:endParaRPr lang="en-GB" sz="2400" dirty="0">
              <a:latin typeface="Lucida Sans" panose="020B0602030504020204" pitchFamily="34" charset="0"/>
            </a:endParaRPr>
          </a:p>
          <a:p>
            <a:pPr>
              <a:defRPr/>
            </a:pPr>
            <a:r>
              <a:rPr lang="en-GB" sz="2400" dirty="0" err="1">
                <a:latin typeface="Lucida Sans" panose="020B0602030504020204" pitchFamily="34" charset="0"/>
              </a:rPr>
              <a:t>Diolchwch</a:t>
            </a:r>
            <a:r>
              <a:rPr lang="en-GB" sz="2400" dirty="0">
                <a:latin typeface="Lucida Sans" panose="020B0602030504020204" pitchFamily="34" charset="0"/>
              </a:rPr>
              <a:t> y </a:t>
            </a:r>
            <a:r>
              <a:rPr lang="en-GB" sz="2400" dirty="0" err="1">
                <a:latin typeface="Lucida Sans" panose="020B0602030504020204" pitchFamily="34" charset="0"/>
              </a:rPr>
              <a:t>gynulleidfa</a:t>
            </a:r>
            <a:r>
              <a:rPr lang="en-GB" sz="2400" dirty="0">
                <a:latin typeface="Lucida Sans" panose="020B0602030504020204" pitchFamily="34" charset="0"/>
              </a:rPr>
              <a:t> am </a:t>
            </a:r>
            <a:r>
              <a:rPr lang="en-GB" sz="2400" dirty="0" err="1">
                <a:latin typeface="Lucida Sans" panose="020B0602030504020204" pitchFamily="34" charset="0"/>
              </a:rPr>
              <a:t>wrando</a:t>
            </a:r>
            <a:endParaRPr lang="en-GB" sz="2400" dirty="0">
              <a:latin typeface="Lucida Sans" panose="020B0602030504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1484784"/>
            <a:ext cx="4191322" cy="4692179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sz="2400" b="1" dirty="0">
                <a:solidFill>
                  <a:srgbClr val="002060"/>
                </a:solidFill>
                <a:latin typeface="Lucida Sans" panose="020B0602030504020204" pitchFamily="34" charset="0"/>
              </a:rPr>
              <a:t>Conclusion</a:t>
            </a:r>
          </a:p>
          <a:p>
            <a:pPr>
              <a:defRPr/>
            </a:pPr>
            <a:r>
              <a:rPr lang="en-GB" sz="2400" dirty="0">
                <a:solidFill>
                  <a:srgbClr val="002060"/>
                </a:solidFill>
                <a:latin typeface="Lucida Sans" panose="020B0602030504020204" pitchFamily="34" charset="0"/>
              </a:rPr>
              <a:t>Summarise key points </a:t>
            </a:r>
          </a:p>
          <a:p>
            <a:pPr>
              <a:defRPr/>
            </a:pPr>
            <a:r>
              <a:rPr lang="en-GB" sz="2400" dirty="0">
                <a:solidFill>
                  <a:srgbClr val="002060"/>
                </a:solidFill>
                <a:latin typeface="Lucida Sans" panose="020B0602030504020204" pitchFamily="34" charset="0"/>
              </a:rPr>
              <a:t>Thank audience for listening</a:t>
            </a:r>
          </a:p>
        </p:txBody>
      </p:sp>
    </p:spTree>
    <p:extLst>
      <p:ext uri="{BB962C8B-B14F-4D97-AF65-F5344CB8AC3E}">
        <p14:creationId xmlns:p14="http://schemas.microsoft.com/office/powerpoint/2010/main" val="42132278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07504" y="365127"/>
            <a:ext cx="8928992" cy="543593"/>
          </a:xfrm>
        </p:spPr>
        <p:txBody>
          <a:bodyPr>
            <a:normAutofit fontScale="90000"/>
          </a:bodyPr>
          <a:lstStyle/>
          <a:p>
            <a:pPr algn="ctr"/>
            <a:br>
              <a:rPr lang="cy-GB" altLang="cy-GB" sz="31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br>
              <a:rPr lang="cy-GB" altLang="cy-GB" sz="31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cy-GB" altLang="cy-GB" sz="29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Meini Prawf Asesu 1 - </a:t>
            </a:r>
            <a:r>
              <a:rPr lang="cy-GB" sz="2900" dirty="0">
                <a:latin typeface="Lucida Sans" panose="020B0602030504020204" pitchFamily="34" charset="0"/>
              </a:rPr>
              <a:t>Ymgysylltu â Llenyddiaeth</a:t>
            </a:r>
            <a:br>
              <a:rPr lang="cy-GB" sz="2900" dirty="0">
                <a:latin typeface="Lucida Sans" panose="020B0602030504020204" pitchFamily="34" charset="0"/>
              </a:rPr>
            </a:br>
            <a:r>
              <a:rPr lang="en-GB" altLang="cy-GB" sz="29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Assessment Criteria 1 – Engagement with Literature</a:t>
            </a:r>
            <a:br>
              <a:rPr lang="en-GB" dirty="0"/>
            </a:br>
            <a:br>
              <a:rPr lang="en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endParaRPr lang="en-GB" sz="28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07504" y="1196752"/>
            <a:ext cx="4680520" cy="4980211"/>
          </a:xfrm>
        </p:spPr>
        <p:txBody>
          <a:bodyPr>
            <a:normAutofit/>
          </a:bodyPr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sz="2400" dirty="0">
                <a:latin typeface="Lucida Sans" panose="020B0602030504020204" pitchFamily="34" charset="0"/>
              </a:rPr>
              <a:t>= </a:t>
            </a:r>
            <a:r>
              <a:rPr lang="en-GB" sz="2400" b="1" dirty="0">
                <a:latin typeface="Lucida Sans" panose="020B0602030504020204" pitchFamily="34" charset="0"/>
              </a:rPr>
              <a:t>20 marc</a:t>
            </a:r>
            <a:endParaRPr lang="en-GB" sz="2400" dirty="0">
              <a:latin typeface="Lucida Sans" panose="020B0602030504020204" pitchFamily="34" charset="0"/>
            </a:endParaRPr>
          </a:p>
          <a:p>
            <a:pPr lvl="0"/>
            <a:r>
              <a:rPr lang="cy-GB" sz="2400" dirty="0">
                <a:latin typeface="Lucida Sans" panose="020B0602030504020204" pitchFamily="34" charset="0"/>
              </a:rPr>
              <a:t>Cynnwys y poster     /5</a:t>
            </a:r>
            <a:endParaRPr lang="en-GB" sz="2400" dirty="0">
              <a:latin typeface="Lucida Sans" panose="020B0602030504020204" pitchFamily="34" charset="0"/>
            </a:endParaRPr>
          </a:p>
          <a:p>
            <a:pPr lvl="0"/>
            <a:r>
              <a:rPr lang="cy-GB" sz="2400" dirty="0">
                <a:latin typeface="Lucida Sans" panose="020B0602030504020204" pitchFamily="34" charset="0"/>
              </a:rPr>
              <a:t>Safon o’r cyfeiriadau a ddefnyddiwyd fel ffynonellau o wybodaeth     /5</a:t>
            </a:r>
            <a:endParaRPr lang="en-GB" sz="2400" dirty="0">
              <a:latin typeface="Lucida Sans" panose="020B0602030504020204" pitchFamily="34" charset="0"/>
            </a:endParaRPr>
          </a:p>
          <a:p>
            <a:pPr lvl="0"/>
            <a:r>
              <a:rPr lang="cy-GB" sz="2400" dirty="0">
                <a:latin typeface="Lucida Sans" panose="020B0602030504020204" pitchFamily="34" charset="0"/>
              </a:rPr>
              <a:t>Fformat o gyfeirnodi cywir a chyfeirnodi cyson ar y poster    /5</a:t>
            </a:r>
            <a:endParaRPr lang="en-GB" sz="2400" dirty="0">
              <a:latin typeface="Lucida Sans" panose="020B0602030504020204" pitchFamily="34" charset="0"/>
            </a:endParaRPr>
          </a:p>
          <a:p>
            <a:pPr lvl="0"/>
            <a:r>
              <a:rPr lang="cy-GB" sz="2400" dirty="0">
                <a:latin typeface="Lucida Sans" panose="020B0602030504020204" pitchFamily="34" charset="0"/>
              </a:rPr>
              <a:t>Rhestr o gyfeiriadau cywir</a:t>
            </a:r>
          </a:p>
          <a:p>
            <a:pPr marL="0" lvl="0" indent="0">
              <a:buNone/>
            </a:pPr>
            <a:r>
              <a:rPr lang="cy-GB" sz="2400" dirty="0">
                <a:latin typeface="Lucida Sans" panose="020B0602030504020204" pitchFamily="34" charset="0"/>
              </a:rPr>
              <a:t>   /5</a:t>
            </a:r>
            <a:endParaRPr lang="en-GB" sz="2400" dirty="0">
              <a:latin typeface="Lucida Sans" panose="020B0602030504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endParaRPr lang="en-GB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716016" y="1124744"/>
            <a:ext cx="4392488" cy="4392488"/>
          </a:xfrm>
        </p:spPr>
        <p:txBody>
          <a:bodyPr>
            <a:noAutofit/>
          </a:bodyPr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sz="2200" b="1" dirty="0">
                <a:solidFill>
                  <a:srgbClr val="002060"/>
                </a:solidFill>
                <a:latin typeface="Lucida Sans" panose="020B0602030504020204" pitchFamily="34" charset="0"/>
              </a:rPr>
              <a:t>= 20 marks</a:t>
            </a:r>
            <a:endParaRPr lang="en-GB" sz="22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lvl="0"/>
            <a:r>
              <a:rPr lang="en-GB" sz="2200" dirty="0">
                <a:solidFill>
                  <a:srgbClr val="002060"/>
                </a:solidFill>
                <a:latin typeface="Lucida Sans" panose="020B0602030504020204" pitchFamily="34" charset="0"/>
              </a:rPr>
              <a:t>Content of poster     /5</a:t>
            </a:r>
          </a:p>
          <a:p>
            <a:pPr lvl="0"/>
            <a:r>
              <a:rPr lang="en-GB" sz="2200" dirty="0">
                <a:solidFill>
                  <a:srgbClr val="002060"/>
                </a:solidFill>
                <a:latin typeface="Lucida Sans" panose="020B0602030504020204" pitchFamily="34" charset="0"/>
              </a:rPr>
              <a:t>Quality of references used as source of information     /5</a:t>
            </a:r>
          </a:p>
          <a:p>
            <a:pPr lvl="0"/>
            <a:r>
              <a:rPr lang="en-GB" sz="2200" dirty="0">
                <a:solidFill>
                  <a:srgbClr val="002060"/>
                </a:solidFill>
                <a:latin typeface="Lucida Sans" panose="020B0602030504020204" pitchFamily="34" charset="0"/>
              </a:rPr>
              <a:t>Referencing format accuracy and consistent referencing of resources used to create poster</a:t>
            </a:r>
          </a:p>
          <a:p>
            <a:pPr marL="0" lvl="0" indent="0">
              <a:buNone/>
            </a:pPr>
            <a:r>
              <a:rPr lang="en-GB" sz="2200" dirty="0">
                <a:solidFill>
                  <a:srgbClr val="002060"/>
                </a:solidFill>
                <a:latin typeface="Lucida Sans" panose="020B0602030504020204" pitchFamily="34" charset="0"/>
              </a:rPr>
              <a:t>     /5</a:t>
            </a:r>
          </a:p>
          <a:p>
            <a:r>
              <a:rPr lang="en-GB" sz="2200" dirty="0">
                <a:solidFill>
                  <a:srgbClr val="002060"/>
                </a:solidFill>
                <a:latin typeface="Lucida Sans" panose="020B0602030504020204" pitchFamily="34" charset="0"/>
              </a:rPr>
              <a:t>Correct reference list</a:t>
            </a:r>
          </a:p>
          <a:p>
            <a:pPr marL="0" indent="0">
              <a:buNone/>
            </a:pPr>
            <a:r>
              <a:rPr lang="en-GB" sz="2200" dirty="0">
                <a:solidFill>
                  <a:srgbClr val="002060"/>
                </a:solidFill>
                <a:latin typeface="Lucida Sans" panose="020B0602030504020204" pitchFamily="34" charset="0"/>
              </a:rPr>
              <a:t>     /5</a:t>
            </a:r>
          </a:p>
        </p:txBody>
      </p:sp>
    </p:spTree>
    <p:extLst>
      <p:ext uri="{BB962C8B-B14F-4D97-AF65-F5344CB8AC3E}">
        <p14:creationId xmlns:p14="http://schemas.microsoft.com/office/powerpoint/2010/main" val="424911379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07504" y="548680"/>
            <a:ext cx="8928992" cy="576064"/>
          </a:xfrm>
        </p:spPr>
        <p:txBody>
          <a:bodyPr>
            <a:normAutofit fontScale="90000"/>
          </a:bodyPr>
          <a:lstStyle/>
          <a:p>
            <a:pPr algn="ctr"/>
            <a:br>
              <a:rPr lang="cy-GB" altLang="cy-GB" sz="31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br>
              <a:rPr lang="cy-GB" altLang="cy-GB" sz="31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cy-GB" altLang="cy-GB" sz="29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Meini Prawf Asesu 2 -</a:t>
            </a:r>
            <a:r>
              <a:rPr lang="cy-GB" sz="2900" dirty="0">
                <a:latin typeface="Lucida Sans" panose="020B0602030504020204" pitchFamily="34" charset="0"/>
              </a:rPr>
              <a:t> Gwybodaeth a Dealltwriaeth</a:t>
            </a:r>
            <a:br>
              <a:rPr lang="cy-GB" sz="2900" dirty="0">
                <a:latin typeface="Lucida Sans" panose="020B0602030504020204" pitchFamily="34" charset="0"/>
              </a:rPr>
            </a:br>
            <a:r>
              <a:rPr lang="en-GB" altLang="cy-GB" sz="29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Assessment Criteria 2 – Knowledge and Understanding</a:t>
            </a:r>
            <a:br>
              <a:rPr lang="en-GB" dirty="0"/>
            </a:br>
            <a:br>
              <a:rPr lang="en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endParaRPr lang="en-GB" sz="28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07504" y="1556793"/>
            <a:ext cx="4680520" cy="3816424"/>
          </a:xfrm>
        </p:spPr>
        <p:txBody>
          <a:bodyPr>
            <a:noAutofit/>
          </a:bodyPr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sz="2400" dirty="0">
                <a:latin typeface="Lucida Sans" panose="020B0602030504020204" pitchFamily="34" charset="0"/>
              </a:rPr>
              <a:t>= </a:t>
            </a:r>
            <a:r>
              <a:rPr lang="en-GB" sz="2400" b="1" dirty="0">
                <a:latin typeface="Lucida Sans" panose="020B0602030504020204" pitchFamily="34" charset="0"/>
              </a:rPr>
              <a:t>20 marc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endParaRPr lang="en-GB" sz="2400" dirty="0">
              <a:latin typeface="Lucida Sans" panose="020B0602030504020204" pitchFamily="34" charset="0"/>
            </a:endParaRPr>
          </a:p>
          <a:p>
            <a:r>
              <a:rPr lang="en-GB" sz="2400" dirty="0" err="1">
                <a:latin typeface="Lucida Sans" panose="020B0602030504020204" pitchFamily="34" charset="0"/>
              </a:rPr>
              <a:t>Cynnwys</a:t>
            </a:r>
            <a:r>
              <a:rPr lang="en-GB" sz="2400" dirty="0">
                <a:latin typeface="Lucida Sans" panose="020B0602030504020204" pitchFamily="34" charset="0"/>
              </a:rPr>
              <a:t> y poster     /10</a:t>
            </a:r>
          </a:p>
          <a:p>
            <a:endParaRPr lang="en-GB" sz="2400" dirty="0">
              <a:solidFill>
                <a:prstClr val="black"/>
              </a:solidFill>
              <a:latin typeface="Lucida Sans" panose="020B0602030504020204" pitchFamily="34" charset="0"/>
            </a:endParaRPr>
          </a:p>
          <a:p>
            <a:r>
              <a:rPr lang="cy-GB" dirty="0"/>
              <a:t>Cynnwys sydd yn berthnasol ac yn addas i’r cwestiwn</a:t>
            </a:r>
            <a:endParaRPr lang="en-GB" dirty="0"/>
          </a:p>
          <a:p>
            <a:pPr marL="0" indent="0">
              <a:buNone/>
            </a:pPr>
            <a:r>
              <a:rPr lang="en-GB" sz="2400" dirty="0">
                <a:solidFill>
                  <a:prstClr val="black"/>
                </a:solidFill>
                <a:latin typeface="Lucida Sans" panose="020B0602030504020204" pitchFamily="34" charset="0"/>
              </a:rPr>
              <a:t>   /10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716016" y="1556792"/>
            <a:ext cx="4392488" cy="4176463"/>
          </a:xfrm>
        </p:spPr>
        <p:txBody>
          <a:bodyPr>
            <a:noAutofit/>
          </a:bodyPr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sz="2400" b="1" dirty="0">
                <a:solidFill>
                  <a:srgbClr val="002060"/>
                </a:solidFill>
                <a:latin typeface="Lucida Sans" panose="020B0602030504020204" pitchFamily="34" charset="0"/>
              </a:rPr>
              <a:t>= 20 marks</a:t>
            </a:r>
          </a:p>
          <a:p>
            <a:pPr marL="0" indent="0">
              <a:buNone/>
            </a:pPr>
            <a:endParaRPr lang="en-GB" sz="24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lvl="0"/>
            <a:r>
              <a:rPr lang="en-US" sz="2400" dirty="0">
                <a:solidFill>
                  <a:srgbClr val="002060"/>
                </a:solidFill>
                <a:latin typeface="Lucida Sans" panose="020B0602030504020204" pitchFamily="34" charset="0"/>
              </a:rPr>
              <a:t>Content of poster     /10</a:t>
            </a:r>
          </a:p>
          <a:p>
            <a:pPr marL="0" lvl="0" indent="0">
              <a:buNone/>
            </a:pPr>
            <a:endParaRPr lang="en-GB" sz="24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lvl="0"/>
            <a:r>
              <a:rPr lang="en-US" sz="2400" dirty="0">
                <a:solidFill>
                  <a:srgbClr val="002060"/>
                </a:solidFill>
                <a:latin typeface="Lucida Sans" panose="020B0602030504020204" pitchFamily="34" charset="0"/>
              </a:rPr>
              <a:t>Inclusion of relevant and appropriate content to answer the question     /10</a:t>
            </a:r>
            <a:endParaRPr lang="en-GB" sz="2400" dirty="0">
              <a:solidFill>
                <a:srgbClr val="002060"/>
              </a:solidFill>
              <a:effectLst/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563324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07504" y="548680"/>
            <a:ext cx="8928992" cy="576064"/>
          </a:xfrm>
        </p:spPr>
        <p:txBody>
          <a:bodyPr>
            <a:normAutofit fontScale="90000"/>
          </a:bodyPr>
          <a:lstStyle/>
          <a:p>
            <a:pPr algn="ctr"/>
            <a:br>
              <a:rPr lang="cy-GB" altLang="cy-GB" sz="31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br>
              <a:rPr lang="cy-GB" altLang="cy-GB" sz="31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cy-GB" altLang="cy-GB" sz="29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Meini Prawf Asesu 3 –</a:t>
            </a:r>
            <a:r>
              <a:rPr lang="cy-GB" sz="2900" dirty="0">
                <a:latin typeface="Lucida Sans" panose="020B0602030504020204" pitchFamily="34" charset="0"/>
              </a:rPr>
              <a:t> Sgiliau Gwybyddol a Deallusol</a:t>
            </a:r>
            <a:br>
              <a:rPr lang="cy-GB" sz="2900" dirty="0">
                <a:latin typeface="Lucida Sans" panose="020B0602030504020204" pitchFamily="34" charset="0"/>
              </a:rPr>
            </a:br>
            <a:r>
              <a:rPr lang="en-GB" altLang="cy-GB" sz="29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Assessment Criteria 3 – Cognitive and Intellectual Skills</a:t>
            </a:r>
            <a:br>
              <a:rPr lang="en-GB" dirty="0"/>
            </a:br>
            <a:br>
              <a:rPr lang="en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endParaRPr lang="en-GB" sz="28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07504" y="1556793"/>
            <a:ext cx="4680520" cy="3816424"/>
          </a:xfrm>
        </p:spPr>
        <p:txBody>
          <a:bodyPr>
            <a:noAutofit/>
          </a:bodyPr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sz="2400" dirty="0">
                <a:latin typeface="Lucida Sans" panose="020B0602030504020204" pitchFamily="34" charset="0"/>
              </a:rPr>
              <a:t>= </a:t>
            </a:r>
            <a:r>
              <a:rPr lang="en-GB" sz="2400" b="1" dirty="0">
                <a:latin typeface="Lucida Sans" panose="020B0602030504020204" pitchFamily="34" charset="0"/>
              </a:rPr>
              <a:t>30 marc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endParaRPr lang="en-GB" sz="2400" dirty="0">
              <a:latin typeface="Lucida Sans" panose="020B0602030504020204" pitchFamily="34" charset="0"/>
            </a:endParaRPr>
          </a:p>
          <a:p>
            <a:pPr lvl="0"/>
            <a:r>
              <a:rPr lang="cy-GB" dirty="0">
                <a:latin typeface="Lucida Sans" panose="020B0602030504020204" pitchFamily="34" charset="0"/>
              </a:rPr>
              <a:t>Dealltwriaeth drylwyr o’r pwnc penodol     /15</a:t>
            </a:r>
          </a:p>
          <a:p>
            <a:pPr marL="0" lvl="0" indent="0">
              <a:buNone/>
            </a:pPr>
            <a:endParaRPr lang="en-GB" dirty="0">
              <a:latin typeface="Lucida Sans" panose="020B0602030504020204" pitchFamily="34" charset="0"/>
            </a:endParaRPr>
          </a:p>
          <a:p>
            <a:pPr lvl="0"/>
            <a:r>
              <a:rPr lang="cy-GB" dirty="0">
                <a:latin typeface="Lucida Sans" panose="020B0602030504020204" pitchFamily="34" charset="0"/>
              </a:rPr>
              <a:t>Tystiolaeth o sgiliau academaidd Lefel 4 addas     /15</a:t>
            </a:r>
            <a:endParaRPr lang="en-GB" dirty="0">
              <a:effectLst/>
              <a:latin typeface="Lucida Sans" panose="020B0602030504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716016" y="1556792"/>
            <a:ext cx="4392488" cy="4176463"/>
          </a:xfrm>
        </p:spPr>
        <p:txBody>
          <a:bodyPr>
            <a:noAutofit/>
          </a:bodyPr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sz="2400" b="1" dirty="0">
                <a:solidFill>
                  <a:srgbClr val="002060"/>
                </a:solidFill>
                <a:latin typeface="Lucida Sans" panose="020B0602030504020204" pitchFamily="34" charset="0"/>
              </a:rPr>
              <a:t>= 30 marks</a:t>
            </a:r>
          </a:p>
          <a:p>
            <a:endParaRPr lang="en-GB" sz="24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lvl="0"/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In depth understanding of the specific subject area     /15</a:t>
            </a:r>
          </a:p>
          <a:p>
            <a:pPr lvl="0"/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Evidence of appropriate level 4 academic skills      /15</a:t>
            </a:r>
            <a:endParaRPr lang="en-GB" dirty="0">
              <a:solidFill>
                <a:srgbClr val="002060"/>
              </a:solidFill>
              <a:effectLst/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157058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07504" y="548680"/>
            <a:ext cx="8928992" cy="576064"/>
          </a:xfrm>
        </p:spPr>
        <p:txBody>
          <a:bodyPr>
            <a:normAutofit fontScale="90000"/>
          </a:bodyPr>
          <a:lstStyle/>
          <a:p>
            <a:pPr algn="ctr"/>
            <a:br>
              <a:rPr lang="cy-GB" altLang="cy-GB" sz="31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br>
              <a:rPr lang="cy-GB" altLang="cy-GB" sz="31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cy-GB" altLang="cy-GB" sz="29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Meini Prawf Asesu 4 –</a:t>
            </a:r>
            <a:r>
              <a:rPr lang="cy-GB" sz="2900" dirty="0">
                <a:latin typeface="Lucida Sans" panose="020B0602030504020204" pitchFamily="34" charset="0"/>
              </a:rPr>
              <a:t> Sgiliau Ymarferol</a:t>
            </a:r>
            <a:br>
              <a:rPr lang="cy-GB" sz="2900" dirty="0">
                <a:latin typeface="Lucida Sans" panose="020B0602030504020204" pitchFamily="34" charset="0"/>
              </a:rPr>
            </a:br>
            <a:r>
              <a:rPr lang="en-GB" altLang="cy-GB" sz="29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Assessment Criteria 4 – Practical Skills</a:t>
            </a:r>
            <a:br>
              <a:rPr lang="en-GB" dirty="0"/>
            </a:br>
            <a:br>
              <a:rPr lang="en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endParaRPr lang="en-GB" sz="28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07504" y="1556793"/>
            <a:ext cx="4680520" cy="3816424"/>
          </a:xfrm>
        </p:spPr>
        <p:txBody>
          <a:bodyPr>
            <a:noAutofit/>
          </a:bodyPr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sz="2400" dirty="0">
                <a:latin typeface="Lucida Sans" panose="020B0602030504020204" pitchFamily="34" charset="0"/>
              </a:rPr>
              <a:t>= </a:t>
            </a:r>
            <a:r>
              <a:rPr lang="en-GB" sz="2400" b="1" dirty="0">
                <a:latin typeface="Lucida Sans" panose="020B0602030504020204" pitchFamily="34" charset="0"/>
              </a:rPr>
              <a:t>10 marc</a:t>
            </a:r>
            <a:endParaRPr lang="en-GB" sz="2400" dirty="0">
              <a:latin typeface="Lucida Sans" panose="020B0602030504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endParaRPr lang="en-GB" sz="2400" b="1" dirty="0">
              <a:latin typeface="Lucida Sans" panose="020B0602030504020204" pitchFamily="34" charset="0"/>
            </a:endParaRPr>
          </a:p>
          <a:p>
            <a:pPr lv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cy-GB" dirty="0">
                <a:latin typeface="Lucida Sans" panose="020B0602030504020204" pitchFamily="34" charset="0"/>
              </a:rPr>
              <a:t>Cynllun a dyluniad y poster     /10</a:t>
            </a:r>
            <a:endParaRPr lang="en-GB" b="1" dirty="0">
              <a:latin typeface="Lucida Sans" panose="020B0602030504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716016" y="1556792"/>
            <a:ext cx="4104456" cy="4176463"/>
          </a:xfrm>
        </p:spPr>
        <p:txBody>
          <a:bodyPr>
            <a:noAutofit/>
          </a:bodyPr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sz="2400" b="1" dirty="0">
                <a:solidFill>
                  <a:srgbClr val="002060"/>
                </a:solidFill>
                <a:latin typeface="Lucida Sans" panose="020B0602030504020204" pitchFamily="34" charset="0"/>
              </a:rPr>
              <a:t>= 10 marks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endParaRPr lang="en-GB" sz="24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lvl="0"/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Layout and design of poster     /10</a:t>
            </a:r>
          </a:p>
        </p:txBody>
      </p:sp>
    </p:spTree>
    <p:extLst>
      <p:ext uri="{BB962C8B-B14F-4D97-AF65-F5344CB8AC3E}">
        <p14:creationId xmlns:p14="http://schemas.microsoft.com/office/powerpoint/2010/main" val="84967096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07504" y="548680"/>
            <a:ext cx="8928992" cy="576064"/>
          </a:xfrm>
        </p:spPr>
        <p:txBody>
          <a:bodyPr>
            <a:normAutofit fontScale="90000"/>
          </a:bodyPr>
          <a:lstStyle/>
          <a:p>
            <a:pPr algn="ctr"/>
            <a:br>
              <a:rPr lang="cy-GB" altLang="cy-GB" sz="31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br>
              <a:rPr lang="cy-GB" altLang="cy-GB" sz="31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cy-GB" altLang="cy-GB" sz="29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Meini Prawf Asesu 5 –</a:t>
            </a:r>
            <a:r>
              <a:rPr lang="cy-GB" sz="2900" dirty="0">
                <a:latin typeface="Lucida Sans" panose="020B0602030504020204" pitchFamily="34" charset="0"/>
              </a:rPr>
              <a:t> Sgiliau Ymarferol</a:t>
            </a:r>
            <a:br>
              <a:rPr lang="cy-GB" sz="2900" dirty="0">
                <a:latin typeface="Lucida Sans" panose="020B0602030504020204" pitchFamily="34" charset="0"/>
              </a:rPr>
            </a:br>
            <a:r>
              <a:rPr lang="en-GB" altLang="cy-GB" sz="29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Assessment Criteria 5 – Transferable Skills</a:t>
            </a:r>
            <a:br>
              <a:rPr lang="en-GB" dirty="0"/>
            </a:br>
            <a:br>
              <a:rPr lang="en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endParaRPr lang="en-GB" sz="28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23528" y="1556793"/>
            <a:ext cx="4320480" cy="3816424"/>
          </a:xfrm>
        </p:spPr>
        <p:txBody>
          <a:bodyPr>
            <a:noAutofit/>
          </a:bodyPr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sz="2400" dirty="0">
                <a:latin typeface="Lucida Sans" panose="020B0602030504020204" pitchFamily="34" charset="0"/>
              </a:rPr>
              <a:t>= </a:t>
            </a:r>
            <a:r>
              <a:rPr lang="en-GB" sz="2400" b="1" dirty="0">
                <a:latin typeface="Lucida Sans" panose="020B0602030504020204" pitchFamily="34" charset="0"/>
              </a:rPr>
              <a:t>20 marc</a:t>
            </a:r>
          </a:p>
          <a:p>
            <a:pPr lvl="0"/>
            <a:r>
              <a:rPr lang="cy-GB" dirty="0"/>
              <a:t>Strwythur y cyflwyniad, goslef, cyflymdra, uchder llais, iaith y corff, safiad cadarnhaol, cyflwyniad proffesiynol, amseru     /10</a:t>
            </a:r>
          </a:p>
          <a:p>
            <a:pPr lvl="0"/>
            <a:r>
              <a:rPr lang="cy-GB" dirty="0"/>
              <a:t>Sgiliau ysgrifennu academaidd a chywirdeb gramadeg a sillafu      /10</a:t>
            </a:r>
            <a:endParaRPr lang="en-GB" sz="2400" dirty="0">
              <a:latin typeface="Lucida Sans" panose="020B0602030504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716016" y="1556792"/>
            <a:ext cx="4320480" cy="4176463"/>
          </a:xfrm>
        </p:spPr>
        <p:txBody>
          <a:bodyPr>
            <a:noAutofit/>
          </a:bodyPr>
          <a:lstStyle/>
          <a:p>
            <a:pPr marL="0" lvl="0" indent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/>
            </a:pPr>
            <a:r>
              <a:rPr lang="en-GB" sz="2400" b="1" dirty="0">
                <a:solidFill>
                  <a:srgbClr val="002060"/>
                </a:solidFill>
                <a:latin typeface="Lucida Sans" panose="020B0602030504020204" pitchFamily="34" charset="0"/>
              </a:rPr>
              <a:t>= 20 marks</a:t>
            </a:r>
            <a:endParaRPr lang="en-GB" sz="24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lvl="0"/>
            <a:r>
              <a:rPr lang="en-GB" sz="2400" dirty="0">
                <a:solidFill>
                  <a:srgbClr val="002060"/>
                </a:solidFill>
                <a:latin typeface="Lucida Sans" panose="020B0602030504020204" pitchFamily="34" charset="0"/>
              </a:rPr>
              <a:t>Structure of presentation, intonation, pace, volume, body language, positive positioning, professional presentation, timing     /10</a:t>
            </a:r>
          </a:p>
          <a:p>
            <a:r>
              <a:rPr lang="en-GB" sz="2400" dirty="0">
                <a:solidFill>
                  <a:srgbClr val="002060"/>
                </a:solidFill>
                <a:latin typeface="Lucida Sans" panose="020B0602030504020204" pitchFamily="34" charset="0"/>
              </a:rPr>
              <a:t>Academic written skills and accuracy of grammar and spelling      /10 </a:t>
            </a:r>
          </a:p>
        </p:txBody>
      </p:sp>
    </p:spTree>
    <p:extLst>
      <p:ext uri="{BB962C8B-B14F-4D97-AF65-F5344CB8AC3E}">
        <p14:creationId xmlns:p14="http://schemas.microsoft.com/office/powerpoint/2010/main" val="16941975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831626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dirty="0">
                <a:solidFill>
                  <a:prstClr val="black"/>
                </a:solidFill>
                <a:latin typeface="Lucida Sans" panose="020B0602030504020204" pitchFamily="34" charset="0"/>
              </a:rPr>
              <a:t>Rhestr </a:t>
            </a:r>
            <a:r>
              <a:rPr lang="en-GB" sz="3600" dirty="0" err="1">
                <a:solidFill>
                  <a:prstClr val="black"/>
                </a:solidFill>
                <a:latin typeface="Lucida Sans" panose="020B0602030504020204" pitchFamily="34" charset="0"/>
              </a:rPr>
              <a:t>wirio</a:t>
            </a:r>
            <a:br>
              <a:rPr lang="en-GB" sz="3600" dirty="0">
                <a:solidFill>
                  <a:prstClr val="black"/>
                </a:solidFill>
                <a:latin typeface="Lucida Sans" panose="020B0602030504020204" pitchFamily="34" charset="0"/>
              </a:rPr>
            </a:br>
            <a:r>
              <a:rPr lang="en-GB" sz="3600" dirty="0">
                <a:solidFill>
                  <a:srgbClr val="002060"/>
                </a:solidFill>
                <a:latin typeface="Lucida Sans" panose="020B0602030504020204" pitchFamily="34" charset="0"/>
              </a:rPr>
              <a:t>Checklist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9512" y="1700808"/>
            <a:ext cx="4536504" cy="447615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-GB" dirty="0">
                <a:latin typeface="Lucida Sans" panose="020B0602030504020204" pitchFamily="34" charset="0"/>
              </a:rPr>
              <a:t>Poster academaidd</a:t>
            </a:r>
          </a:p>
          <a:p>
            <a:pPr>
              <a:defRPr/>
            </a:pPr>
            <a:r>
              <a:rPr lang="cy-GB" dirty="0" err="1">
                <a:latin typeface="Lucida Sans" panose="020B0602030504020204" pitchFamily="34" charset="0"/>
              </a:rPr>
              <a:t>Turnitin</a:t>
            </a:r>
            <a:endParaRPr lang="cy-GB" dirty="0">
              <a:latin typeface="Lucida Sans" panose="020B0602030504020204" pitchFamily="34" charset="0"/>
            </a:endParaRPr>
          </a:p>
          <a:p>
            <a:pPr>
              <a:defRPr/>
            </a:pPr>
            <a:r>
              <a:rPr lang="cy-GB" dirty="0">
                <a:latin typeface="Lucida Sans" panose="020B0602030504020204" pitchFamily="34" charset="0"/>
              </a:rPr>
              <a:t>Amserlen asesu</a:t>
            </a:r>
          </a:p>
          <a:p>
            <a:pPr>
              <a:defRPr/>
            </a:pPr>
            <a:r>
              <a:rPr lang="cy-GB" dirty="0">
                <a:latin typeface="Lucida Sans" panose="020B0602030504020204" pitchFamily="34" charset="0"/>
              </a:rPr>
              <a:t>Dyddiad ac amser</a:t>
            </a:r>
          </a:p>
          <a:p>
            <a:pPr>
              <a:defRPr/>
            </a:pPr>
            <a:r>
              <a:rPr lang="cy-GB" dirty="0">
                <a:latin typeface="Lucida Sans" panose="020B0602030504020204" pitchFamily="34" charset="0"/>
              </a:rPr>
              <a:t>Cardiau</a:t>
            </a:r>
          </a:p>
          <a:p>
            <a:pPr>
              <a:defRPr/>
            </a:pPr>
            <a:r>
              <a:rPr lang="cy-GB" dirty="0">
                <a:latin typeface="Lucida Sans" panose="020B0602030504020204" pitchFamily="34" charset="0"/>
              </a:rPr>
              <a:t>Propiau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1628800"/>
            <a:ext cx="4407346" cy="45481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Academic poster</a:t>
            </a:r>
          </a:p>
          <a:p>
            <a:pPr>
              <a:defRPr/>
            </a:pPr>
            <a:r>
              <a:rPr lang="en-GB" dirty="0" err="1">
                <a:solidFill>
                  <a:srgbClr val="002060"/>
                </a:solidFill>
                <a:latin typeface="Lucida Sans" panose="020B0602030504020204" pitchFamily="34" charset="0"/>
              </a:rPr>
              <a:t>Turnitin</a:t>
            </a: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>
              <a:defRPr/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Assessment timetable</a:t>
            </a:r>
          </a:p>
          <a:p>
            <a:pPr>
              <a:defRPr/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Date and time</a:t>
            </a:r>
          </a:p>
          <a:p>
            <a:pPr>
              <a:defRPr/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Cue cards</a:t>
            </a:r>
          </a:p>
          <a:p>
            <a:pPr>
              <a:defRPr/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Props</a:t>
            </a:r>
          </a:p>
        </p:txBody>
      </p:sp>
    </p:spTree>
    <p:extLst>
      <p:ext uri="{BB962C8B-B14F-4D97-AF65-F5344CB8AC3E}">
        <p14:creationId xmlns:p14="http://schemas.microsoft.com/office/powerpoint/2010/main" val="11733819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831626"/>
          </a:xfrm>
        </p:spPr>
        <p:txBody>
          <a:bodyPr>
            <a:normAutofit fontScale="90000"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Pwysig!</a:t>
            </a:r>
            <a:br>
              <a:rPr lang="en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6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Important!</a:t>
            </a:r>
            <a:endParaRPr lang="en-GB" sz="36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9512" y="1340768"/>
            <a:ext cx="4536504" cy="4836196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latin typeface="Lucida Sans" panose="020B0602030504020204" pitchFamily="34" charset="0"/>
              </a:rPr>
              <a:t>RHAID </a:t>
            </a:r>
            <a:r>
              <a:rPr lang="en-GB" dirty="0" err="1">
                <a:latin typeface="Lucida Sans" panose="020B0602030504020204" pitchFamily="34" charset="0"/>
              </a:rPr>
              <a:t>cytuno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diwrnod</a:t>
            </a:r>
            <a:r>
              <a:rPr lang="en-GB" dirty="0">
                <a:latin typeface="Lucida Sans" panose="020B0602030504020204" pitchFamily="34" charset="0"/>
              </a:rPr>
              <a:t> ac </a:t>
            </a:r>
            <a:r>
              <a:rPr lang="en-GB" dirty="0" err="1">
                <a:latin typeface="Lucida Sans" panose="020B0602030504020204" pitchFamily="34" charset="0"/>
              </a:rPr>
              <a:t>amser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gyda’r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darlithydd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Os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nad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ydych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medru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cyflwyno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ar</a:t>
            </a:r>
            <a:r>
              <a:rPr lang="en-GB" dirty="0">
                <a:latin typeface="Lucida Sans" panose="020B0602030504020204" pitchFamily="34" charset="0"/>
              </a:rPr>
              <a:t> y </a:t>
            </a:r>
            <a:r>
              <a:rPr lang="en-GB" dirty="0" err="1">
                <a:latin typeface="Lucida Sans" panose="020B0602030504020204" pitchFamily="34" charset="0"/>
              </a:rPr>
              <a:t>dyddiad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cyflwyno</a:t>
            </a:r>
            <a:r>
              <a:rPr lang="en-GB" dirty="0">
                <a:latin typeface="Lucida Sans" panose="020B0602030504020204" pitchFamily="34" charset="0"/>
              </a:rPr>
              <a:t>, </a:t>
            </a:r>
            <a:r>
              <a:rPr lang="en-GB" dirty="0" err="1">
                <a:latin typeface="Lucida Sans" panose="020B0602030504020204" pitchFamily="34" charset="0"/>
              </a:rPr>
              <a:t>rhaid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cyflwyno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yngynt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Os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nad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ydych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yn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cyflwyno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oblegid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salwch</a:t>
            </a:r>
            <a:r>
              <a:rPr lang="en-GB" dirty="0">
                <a:latin typeface="Lucida Sans" panose="020B0602030504020204" pitchFamily="34" charset="0"/>
              </a:rPr>
              <a:t>, </a:t>
            </a:r>
            <a:r>
              <a:rPr lang="en-GB" dirty="0" err="1">
                <a:latin typeface="Lucida Sans" panose="020B0602030504020204" pitchFamily="34" charset="0"/>
              </a:rPr>
              <a:t>gallwch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rhoi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cais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mewn</a:t>
            </a:r>
            <a:r>
              <a:rPr lang="en-GB" dirty="0">
                <a:latin typeface="Lucida Sans" panose="020B0602030504020204" pitchFamily="34" charset="0"/>
              </a:rPr>
              <a:t> am </a:t>
            </a:r>
            <a:r>
              <a:rPr lang="en-GB" dirty="0" err="1">
                <a:latin typeface="Lucida Sans" panose="020B0602030504020204" pitchFamily="34" charset="0"/>
              </a:rPr>
              <a:t>estyniad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Peidiwch</a:t>
            </a:r>
            <a:r>
              <a:rPr lang="en-GB" dirty="0">
                <a:latin typeface="Lucida Sans" panose="020B0602030504020204" pitchFamily="34" charset="0"/>
              </a:rPr>
              <a:t> â </a:t>
            </a:r>
            <a:r>
              <a:rPr lang="en-GB" dirty="0" err="1">
                <a:latin typeface="Lucida Sans" panose="020B0602030504020204" pitchFamily="34" charset="0"/>
              </a:rPr>
              <a:t>gofyn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ffrind</a:t>
            </a:r>
            <a:r>
              <a:rPr lang="en-GB" dirty="0">
                <a:latin typeface="Lucida Sans" panose="020B0602030504020204" pitchFamily="34" charset="0"/>
              </a:rPr>
              <a:t>/</a:t>
            </a:r>
            <a:r>
              <a:rPr lang="en-GB" dirty="0" err="1">
                <a:latin typeface="Lucida Sans" panose="020B0602030504020204" pitchFamily="34" charset="0"/>
              </a:rPr>
              <a:t>cymar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i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arddwyo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amserlen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asesu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ar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eich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rhan</a:t>
            </a:r>
            <a:endParaRPr lang="en-US" dirty="0">
              <a:latin typeface="Lucida Sans" panose="020B0602030504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1340768"/>
            <a:ext cx="4407346" cy="4836195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Presenting day and time HAVE to be agreed with lecturer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If unable to present on submission date, you must present earlier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If unable to present due to ill health, you can apply for an extension 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Do not ask friend/peer to sign assessment timetable on your behalf</a:t>
            </a:r>
          </a:p>
        </p:txBody>
      </p:sp>
    </p:spTree>
    <p:extLst>
      <p:ext uri="{BB962C8B-B14F-4D97-AF65-F5344CB8AC3E}">
        <p14:creationId xmlns:p14="http://schemas.microsoft.com/office/powerpoint/2010/main" val="149785123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831626"/>
          </a:xfrm>
        </p:spPr>
        <p:txBody>
          <a:bodyPr>
            <a:normAutofit fontScale="90000"/>
          </a:bodyPr>
          <a:lstStyle/>
          <a:p>
            <a:pPr algn="ctr"/>
            <a:r>
              <a:rPr lang="cy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Amgylchiadau Esgusodol (EC)</a:t>
            </a:r>
            <a:br>
              <a:rPr lang="en-GB" altLang="cy-GB" sz="3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600" kern="0" dirty="0">
                <a:solidFill>
                  <a:srgbClr val="002060"/>
                </a:solidFill>
                <a:latin typeface="Lucida Sans" pitchFamily="34" charset="0"/>
                <a:ea typeface="ＭＳ Ｐゴシック" charset="-128"/>
              </a:rPr>
              <a:t>Extenuating Circumstances (EC)</a:t>
            </a:r>
            <a:endParaRPr lang="en-GB" sz="3600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79512" y="1484784"/>
            <a:ext cx="4536504" cy="4692180"/>
          </a:xfrm>
        </p:spPr>
        <p:txBody>
          <a:bodyPr>
            <a:normAutofit/>
          </a:bodyPr>
          <a:lstStyle/>
          <a:p>
            <a:r>
              <a:rPr lang="en-US" dirty="0" err="1">
                <a:latin typeface="Lucida Sans" panose="020B0602030504020204" pitchFamily="34" charset="0"/>
              </a:rPr>
              <a:t>Digwyddiadau</a:t>
            </a:r>
            <a:r>
              <a:rPr lang="en-US" dirty="0">
                <a:latin typeface="Lucida Sans" panose="020B0602030504020204" pitchFamily="34" charset="0"/>
              </a:rPr>
              <a:t> </a:t>
            </a:r>
            <a:r>
              <a:rPr lang="en-US" dirty="0" err="1">
                <a:latin typeface="Lucida Sans" panose="020B0602030504020204" pitchFamily="34" charset="0"/>
              </a:rPr>
              <a:t>tu</a:t>
            </a:r>
            <a:r>
              <a:rPr lang="en-US" dirty="0">
                <a:latin typeface="Lucida Sans" panose="020B0602030504020204" pitchFamily="34" charset="0"/>
              </a:rPr>
              <a:t> </a:t>
            </a:r>
            <a:r>
              <a:rPr lang="en-US" dirty="0" err="1">
                <a:latin typeface="Lucida Sans" panose="020B0602030504020204" pitchFamily="34" charset="0"/>
              </a:rPr>
              <a:t>allan</a:t>
            </a:r>
            <a:r>
              <a:rPr lang="en-US" dirty="0">
                <a:latin typeface="Lucida Sans" panose="020B0602030504020204" pitchFamily="34" charset="0"/>
              </a:rPr>
              <a:t> </a:t>
            </a:r>
            <a:r>
              <a:rPr lang="en-US" dirty="0" err="1">
                <a:latin typeface="Lucida Sans" panose="020B0602030504020204" pitchFamily="34" charset="0"/>
              </a:rPr>
              <a:t>o’ch</a:t>
            </a:r>
            <a:r>
              <a:rPr lang="en-US" dirty="0">
                <a:latin typeface="Lucida Sans" panose="020B0602030504020204" pitchFamily="34" charset="0"/>
              </a:rPr>
              <a:t> </a:t>
            </a:r>
            <a:r>
              <a:rPr lang="en-US" dirty="0" err="1">
                <a:latin typeface="Lucida Sans" panose="020B0602030504020204" pitchFamily="34" charset="0"/>
              </a:rPr>
              <a:t>rheolaeth</a:t>
            </a:r>
            <a:endParaRPr lang="en-US" dirty="0">
              <a:latin typeface="Lucida Sans" panose="020B0602030504020204" pitchFamily="34" charset="0"/>
            </a:endParaRPr>
          </a:p>
          <a:p>
            <a:r>
              <a:rPr lang="en-US" dirty="0" err="1">
                <a:latin typeface="Lucida Sans" panose="020B0602030504020204" pitchFamily="34" charset="0"/>
              </a:rPr>
              <a:t>Gweithred</a:t>
            </a:r>
            <a:r>
              <a:rPr lang="en-US" dirty="0">
                <a:latin typeface="Lucida Sans" panose="020B0602030504020204" pitchFamily="34" charset="0"/>
              </a:rPr>
              <a:t> </a:t>
            </a:r>
            <a:r>
              <a:rPr lang="en-US" dirty="0" err="1">
                <a:latin typeface="Lucida Sans" panose="020B0602030504020204" pitchFamily="34" charset="0"/>
              </a:rPr>
              <a:t>swyddogol</a:t>
            </a:r>
            <a:endParaRPr lang="en-US" dirty="0">
              <a:latin typeface="Lucida Sans" panose="020B0602030504020204" pitchFamily="34" charset="0"/>
            </a:endParaRPr>
          </a:p>
          <a:p>
            <a:r>
              <a:rPr lang="en-US" dirty="0" err="1">
                <a:latin typeface="Lucida Sans" panose="020B0602030504020204" pitchFamily="34" charset="0"/>
              </a:rPr>
              <a:t>Tystiolaeth</a:t>
            </a:r>
            <a:endParaRPr lang="en-US" dirty="0">
              <a:latin typeface="Lucida Sans" panose="020B0602030504020204" pitchFamily="34" charset="0"/>
            </a:endParaRPr>
          </a:p>
          <a:p>
            <a:r>
              <a:rPr lang="en-US" dirty="0" err="1">
                <a:latin typeface="Lucida Sans" panose="020B0602030504020204" pitchFamily="34" charset="0"/>
              </a:rPr>
              <a:t>Cwblhau</a:t>
            </a:r>
            <a:r>
              <a:rPr lang="en-US" dirty="0">
                <a:latin typeface="Lucida Sans" panose="020B0602030504020204" pitchFamily="34" charset="0"/>
              </a:rPr>
              <a:t> </a:t>
            </a:r>
            <a:r>
              <a:rPr lang="en-US" dirty="0" err="1">
                <a:latin typeface="Lucida Sans" panose="020B0602030504020204" pitchFamily="34" charset="0"/>
              </a:rPr>
              <a:t>ffurflen</a:t>
            </a:r>
            <a:r>
              <a:rPr lang="en-US" dirty="0">
                <a:latin typeface="Lucida Sans" panose="020B0602030504020204" pitchFamily="34" charset="0"/>
              </a:rPr>
              <a:t> SC01</a:t>
            </a:r>
          </a:p>
          <a:p>
            <a:r>
              <a:rPr lang="en-US" dirty="0" err="1">
                <a:latin typeface="Lucida Sans" panose="020B0602030504020204" pitchFamily="34" charset="0"/>
              </a:rPr>
              <a:t>Cysylltu</a:t>
            </a:r>
            <a:r>
              <a:rPr lang="en-US" dirty="0">
                <a:latin typeface="Lucida Sans" panose="020B0602030504020204" pitchFamily="34" charset="0"/>
              </a:rPr>
              <a:t> </a:t>
            </a:r>
            <a:r>
              <a:rPr lang="en-US" dirty="0" err="1">
                <a:latin typeface="Lucida Sans" panose="020B0602030504020204" pitchFamily="34" charset="0"/>
              </a:rPr>
              <a:t>gyda’r</a:t>
            </a:r>
            <a:r>
              <a:rPr lang="en-US" dirty="0">
                <a:latin typeface="Lucida Sans" panose="020B0602030504020204" pitchFamily="34" charset="0"/>
              </a:rPr>
              <a:t> </a:t>
            </a:r>
            <a:r>
              <a:rPr lang="en-US" dirty="0" err="1">
                <a:latin typeface="Lucida Sans" panose="020B0602030504020204" pitchFamily="34" charset="0"/>
              </a:rPr>
              <a:t>Swyddfa</a:t>
            </a:r>
            <a:r>
              <a:rPr lang="en-US" dirty="0">
                <a:latin typeface="Lucida Sans" panose="020B0602030504020204" pitchFamily="34" charset="0"/>
              </a:rPr>
              <a:t> </a:t>
            </a:r>
            <a:r>
              <a:rPr lang="en-US" dirty="0" err="1">
                <a:latin typeface="Lucida Sans" panose="020B0602030504020204" pitchFamily="34" charset="0"/>
              </a:rPr>
              <a:t>Academaidd</a:t>
            </a:r>
            <a:endParaRPr lang="en-US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US" dirty="0">
                <a:latin typeface="Lucida Sans" panose="020B0602030504020204" pitchFamily="34" charset="0"/>
              </a:rPr>
              <a:t>(</a:t>
            </a:r>
            <a:r>
              <a:rPr lang="en-US" dirty="0" err="1">
                <a:latin typeface="Lucida Sans" panose="020B0602030504020204" pitchFamily="34" charset="0"/>
              </a:rPr>
              <a:t>Hwb</a:t>
            </a:r>
            <a:r>
              <a:rPr lang="en-US" dirty="0">
                <a:latin typeface="Lucida Sans" panose="020B0602030504020204" pitchFamily="34" charset="0"/>
              </a:rPr>
              <a:t>)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1484784"/>
            <a:ext cx="4407346" cy="469217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Events out of your control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Official procedure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Evidence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Complete form SC01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Liaise with Academic Office</a:t>
            </a:r>
          </a:p>
          <a:p>
            <a:pPr marL="0" indent="0">
              <a:buNone/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(</a:t>
            </a:r>
            <a:r>
              <a:rPr lang="en-GB" dirty="0" err="1">
                <a:solidFill>
                  <a:srgbClr val="002060"/>
                </a:solidFill>
                <a:latin typeface="Lucida Sans" panose="020B0602030504020204" pitchFamily="34" charset="0"/>
              </a:rPr>
              <a:t>Hwb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59071228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39843"/>
            <a:ext cx="7886700" cy="824460"/>
          </a:xfrm>
        </p:spPr>
        <p:txBody>
          <a:bodyPr>
            <a:normAutofit fontScale="90000"/>
          </a:bodyPr>
          <a:lstStyle/>
          <a:p>
            <a:pPr algn="ctr"/>
            <a:r>
              <a:rPr lang="cy-GB" sz="2800" dirty="0">
                <a:latin typeface="Lucida Sans" panose="020B0602030504020204" pitchFamily="34" charset="0"/>
              </a:rPr>
              <a:t>Cyflwyniadau Hwyr</a:t>
            </a:r>
            <a:br>
              <a:rPr lang="cy-GB" sz="2800" dirty="0">
                <a:latin typeface="Lucida Sans" panose="020B0602030504020204" pitchFamily="34" charset="0"/>
              </a:rPr>
            </a:br>
            <a:r>
              <a:rPr lang="en-GB" sz="2800" dirty="0">
                <a:solidFill>
                  <a:srgbClr val="002060"/>
                </a:solidFill>
                <a:latin typeface="Lucida Sans" panose="020B0602030504020204" pitchFamily="34" charset="0"/>
              </a:rPr>
              <a:t> Late Submissions</a:t>
            </a:r>
            <a:endParaRPr lang="en-GB" sz="2800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143" y="1199213"/>
            <a:ext cx="4370708" cy="44178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err="1">
                <a:latin typeface="Lucida Sans" panose="020B0602030504020204" pitchFamily="34" charset="0"/>
              </a:rPr>
              <a:t>Cyflwyno</a:t>
            </a:r>
            <a:r>
              <a:rPr lang="en-GB" dirty="0">
                <a:latin typeface="Lucida Sans" panose="020B0602030504020204" pitchFamily="34" charset="0"/>
              </a:rPr>
              <a:t> o </a:t>
            </a:r>
            <a:r>
              <a:rPr lang="en-GB" dirty="0" err="1">
                <a:latin typeface="Lucida Sans" panose="020B0602030504020204" pitchFamily="34" charset="0"/>
              </a:rPr>
              <a:t>fewn</a:t>
            </a:r>
            <a:r>
              <a:rPr lang="en-GB" dirty="0">
                <a:latin typeface="Lucida Sans" panose="020B0602030504020204" pitchFamily="34" charset="0"/>
              </a:rPr>
              <a:t> 7 </a:t>
            </a:r>
            <a:r>
              <a:rPr lang="en-GB" dirty="0" err="1">
                <a:latin typeface="Lucida Sans" panose="020B0602030504020204" pitchFamily="34" charset="0"/>
              </a:rPr>
              <a:t>diwrnod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gwaith</a:t>
            </a:r>
            <a:r>
              <a:rPr lang="en-GB" dirty="0">
                <a:latin typeface="Lucida Sans" panose="020B0602030504020204" pitchFamily="34" charset="0"/>
              </a:rPr>
              <a:t> – dim EC – </a:t>
            </a:r>
            <a:r>
              <a:rPr lang="en-GB" dirty="0" err="1">
                <a:latin typeface="Lucida Sans" panose="020B0602030504020204" pitchFamily="34" charset="0"/>
              </a:rPr>
              <a:t>wedi'i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gapio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ar</a:t>
            </a:r>
            <a:r>
              <a:rPr lang="en-GB" dirty="0">
                <a:latin typeface="Lucida Sans" panose="020B0602030504020204" pitchFamily="34" charset="0"/>
              </a:rPr>
              <a:t> 40%</a:t>
            </a:r>
          </a:p>
          <a:p>
            <a:pPr marL="0" indent="0">
              <a:buNone/>
            </a:pPr>
            <a:r>
              <a:rPr lang="en-GB" dirty="0" err="1">
                <a:latin typeface="Lucida Sans" panose="020B0602030504020204" pitchFamily="34" charset="0"/>
              </a:rPr>
              <a:t>Cyflwyno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ar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ôl</a:t>
            </a:r>
            <a:r>
              <a:rPr lang="en-GB" dirty="0">
                <a:latin typeface="Lucida Sans" panose="020B0602030504020204" pitchFamily="34" charset="0"/>
              </a:rPr>
              <a:t> 7 </a:t>
            </a:r>
            <a:r>
              <a:rPr lang="en-GB" dirty="0" err="1">
                <a:latin typeface="Lucida Sans" panose="020B0602030504020204" pitchFamily="34" charset="0"/>
              </a:rPr>
              <a:t>diwrnod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gwaith</a:t>
            </a:r>
            <a:r>
              <a:rPr lang="en-GB" dirty="0">
                <a:latin typeface="Lucida Sans" panose="020B0602030504020204" pitchFamily="34" charset="0"/>
              </a:rPr>
              <a:t> – dim EC – </a:t>
            </a:r>
            <a:r>
              <a:rPr lang="en-GB" dirty="0" err="1">
                <a:latin typeface="Lucida Sans" panose="020B0602030504020204" pitchFamily="34" charset="0"/>
              </a:rPr>
              <a:t>ni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chaniateir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i</a:t>
            </a:r>
            <a:r>
              <a:rPr lang="en-GB" dirty="0">
                <a:latin typeface="Lucida Sans" panose="020B0602030504020204" pitchFamily="34" charset="0"/>
              </a:rPr>
              <a:t> staff </a:t>
            </a:r>
            <a:r>
              <a:rPr lang="en-GB" dirty="0" err="1">
                <a:latin typeface="Lucida Sans" panose="020B0602030504020204" pitchFamily="34" charset="0"/>
              </a:rPr>
              <a:t>eich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asesu</a:t>
            </a:r>
            <a:endParaRPr lang="en-GB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199213"/>
            <a:ext cx="4127470" cy="422412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Present within 7 working days – no EC – capped at 40%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Present after 7 working days – no EC – staff not permitted to assess</a:t>
            </a:r>
          </a:p>
          <a:p>
            <a:pPr marL="0" indent="0">
              <a:buNone/>
            </a:pP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731710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7564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dirty="0" err="1">
                <a:latin typeface="Lucida Sans" panose="020B0602030504020204" pitchFamily="34" charset="0"/>
              </a:rPr>
              <a:t>Cwestiynau</a:t>
            </a:r>
            <a:r>
              <a:rPr lang="en-GB" sz="3600" dirty="0">
                <a:latin typeface="Lucida Sans" panose="020B0602030504020204" pitchFamily="34" charset="0"/>
              </a:rPr>
              <a:t> am </a:t>
            </a:r>
            <a:r>
              <a:rPr lang="en-GB" sz="3600" dirty="0" err="1">
                <a:latin typeface="Lucida Sans" panose="020B0602030504020204" pitchFamily="34" charset="0"/>
              </a:rPr>
              <a:t>yr</a:t>
            </a:r>
            <a:r>
              <a:rPr lang="en-GB" sz="3600" dirty="0">
                <a:latin typeface="Lucida Sans" panose="020B0602030504020204" pitchFamily="34" charset="0"/>
              </a:rPr>
              <a:t> </a:t>
            </a:r>
            <a:r>
              <a:rPr lang="en-GB" sz="3600" dirty="0" err="1">
                <a:latin typeface="Lucida Sans" panose="020B0602030504020204" pitchFamily="34" charset="0"/>
              </a:rPr>
              <a:t>aseiniad</a:t>
            </a:r>
            <a:r>
              <a:rPr lang="en-GB" sz="3600" dirty="0">
                <a:latin typeface="Lucida Sans" panose="020B0602030504020204" pitchFamily="34" charset="0"/>
              </a:rPr>
              <a:t>?</a:t>
            </a:r>
            <a:br>
              <a:rPr lang="en-GB" sz="3600" dirty="0">
                <a:latin typeface="Lucida Sans" panose="020B0602030504020204" pitchFamily="34" charset="0"/>
              </a:rPr>
            </a:br>
            <a:r>
              <a:rPr lang="en-GB" sz="3600" dirty="0">
                <a:solidFill>
                  <a:srgbClr val="002060"/>
                </a:solidFill>
                <a:latin typeface="Lucida Sans" panose="020B0602030504020204" pitchFamily="34" charset="0"/>
              </a:rPr>
              <a:t>Questions about the assignment?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07504" y="1484784"/>
            <a:ext cx="4407346" cy="4692179"/>
          </a:xfrm>
        </p:spPr>
        <p:txBody>
          <a:bodyPr>
            <a:normAutofit/>
          </a:bodyPr>
          <a:lstStyle/>
          <a:p>
            <a:r>
              <a:rPr lang="en-GB" dirty="0" err="1">
                <a:latin typeface="Lucida Sans" panose="020B0602030504020204" pitchFamily="34" charset="0"/>
              </a:rPr>
              <a:t>Panopto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Llawlyfr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modwl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Nodiadau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Recordiadau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Eich</a:t>
            </a:r>
            <a:r>
              <a:rPr lang="en-GB" dirty="0">
                <a:latin typeface="Lucida Sans" panose="020B0602030504020204" pitchFamily="34" charset="0"/>
              </a:rPr>
              <a:t> </a:t>
            </a:r>
            <a:r>
              <a:rPr lang="en-GB" dirty="0" err="1">
                <a:latin typeface="Lucida Sans" panose="020B0602030504020204" pitchFamily="34" charset="0"/>
              </a:rPr>
              <a:t>darlithydd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dirty="0" err="1">
                <a:latin typeface="Lucida Sans" panose="020B0602030504020204" pitchFamily="34" charset="0"/>
              </a:rPr>
              <a:t>Cydlynydd</a:t>
            </a:r>
            <a:r>
              <a:rPr lang="en-GB" dirty="0">
                <a:latin typeface="Lucida Sans" panose="020B0602030504020204" pitchFamily="34" charset="0"/>
              </a:rPr>
              <a:t> y </a:t>
            </a:r>
            <a:r>
              <a:rPr lang="en-GB" dirty="0" err="1">
                <a:latin typeface="Lucida Sans" panose="020B0602030504020204" pitchFamily="34" charset="0"/>
              </a:rPr>
              <a:t>modwl</a:t>
            </a:r>
            <a:endParaRPr lang="en-GB" dirty="0">
              <a:latin typeface="Lucida Sans" panose="020B0602030504020204" pitchFamily="34" charset="0"/>
            </a:endParaRPr>
          </a:p>
          <a:p>
            <a:r>
              <a:rPr lang="en-GB" sz="2400" dirty="0">
                <a:latin typeface="Lucida Sans" panose="020B0602030504020204" pitchFamily="34" charset="0"/>
              </a:rPr>
              <a:t>PEIDIWCH Â DIBYNNU AR EICH FFRINDIAU/CYFOEDION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1556792"/>
            <a:ext cx="3886200" cy="4620171"/>
          </a:xfrm>
        </p:spPr>
        <p:txBody>
          <a:bodyPr/>
          <a:lstStyle/>
          <a:p>
            <a:r>
              <a:rPr lang="en-GB" dirty="0" err="1">
                <a:solidFill>
                  <a:srgbClr val="002060"/>
                </a:solidFill>
                <a:latin typeface="Lucida Sans" panose="020B0602030504020204" pitchFamily="34" charset="0"/>
              </a:rPr>
              <a:t>Panopto</a:t>
            </a: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Module handbook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Notes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Recordings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Your lecturer</a:t>
            </a:r>
          </a:p>
          <a:p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Module coordinator</a:t>
            </a:r>
          </a:p>
          <a:p>
            <a:r>
              <a:rPr lang="en-GB" sz="2400" dirty="0">
                <a:solidFill>
                  <a:srgbClr val="002060"/>
                </a:solidFill>
                <a:latin typeface="Lucida Sans" panose="020B0602030504020204" pitchFamily="34" charset="0"/>
              </a:rPr>
              <a:t>DO NOT RELY ON FRIENDS/PEERS</a:t>
            </a:r>
          </a:p>
        </p:txBody>
      </p:sp>
    </p:spTree>
    <p:extLst>
      <p:ext uri="{BB962C8B-B14F-4D97-AF65-F5344CB8AC3E}">
        <p14:creationId xmlns:p14="http://schemas.microsoft.com/office/powerpoint/2010/main" val="198268355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GB" sz="3600" dirty="0">
                <a:latin typeface="Lucida Sans" panose="020B0602030504020204" pitchFamily="34" charset="0"/>
              </a:rPr>
              <a:t>Materion </a:t>
            </a:r>
            <a:r>
              <a:rPr lang="en-GB" sz="3600" dirty="0" err="1">
                <a:latin typeface="Lucida Sans" panose="020B0602030504020204" pitchFamily="34" charset="0"/>
              </a:rPr>
              <a:t>TGCh</a:t>
            </a:r>
            <a:r>
              <a:rPr lang="en-GB" sz="3600" dirty="0">
                <a:latin typeface="Lucida Sans" panose="020B0602030504020204" pitchFamily="34" charset="0"/>
              </a:rPr>
              <a:t>?</a:t>
            </a:r>
            <a:br>
              <a:rPr lang="en-GB" sz="3600" dirty="0">
                <a:latin typeface="Lucida Sans" panose="020B0602030504020204" pitchFamily="34" charset="0"/>
              </a:rPr>
            </a:br>
            <a:r>
              <a:rPr lang="en-GB" sz="3600" dirty="0">
                <a:solidFill>
                  <a:srgbClr val="002060"/>
                </a:solidFill>
                <a:latin typeface="Lucida Sans" panose="020B0602030504020204" pitchFamily="34" charset="0"/>
              </a:rPr>
              <a:t>ICT issues?</a:t>
            </a: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600200"/>
            <a:ext cx="4244280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cy-GB" dirty="0">
                <a:latin typeface="Lucida Sans" panose="020B0602030504020204" pitchFamily="34" charset="0"/>
              </a:rPr>
              <a:t>Desg Gymorth TG</a:t>
            </a:r>
          </a:p>
          <a:p>
            <a:pPr>
              <a:defRPr/>
            </a:pPr>
            <a:r>
              <a:rPr lang="cy-GB" dirty="0">
                <a:latin typeface="Lucida Sans" panose="020B0602030504020204" pitchFamily="34" charset="0"/>
                <a:hlinkClick r:id="rId3"/>
              </a:rPr>
              <a:t>ITServiceDesk@uwtsd.ac.uk</a:t>
            </a:r>
            <a:r>
              <a:rPr lang="cy-GB" dirty="0">
                <a:latin typeface="Lucida Sans" panose="020B0602030504020204" pitchFamily="34" charset="0"/>
              </a:rPr>
              <a:t> </a:t>
            </a:r>
          </a:p>
          <a:p>
            <a:pPr>
              <a:defRPr/>
            </a:pPr>
            <a:r>
              <a:rPr lang="cy-GB" dirty="0">
                <a:latin typeface="Lucida Sans" panose="020B0602030504020204" pitchFamily="34" charset="0"/>
              </a:rPr>
              <a:t>0300 500 5055</a:t>
            </a:r>
          </a:p>
          <a:p>
            <a:pPr marL="0" indent="0">
              <a:buNone/>
              <a:defRPr/>
            </a:pPr>
            <a:endParaRPr lang="cy-GB" dirty="0">
              <a:latin typeface="Lucida Sans" panose="020B0602030504020204" pitchFamily="34" charset="0"/>
            </a:endParaRPr>
          </a:p>
          <a:p>
            <a:pPr marL="0" indent="0">
              <a:buNone/>
              <a:defRPr/>
            </a:pPr>
            <a:r>
              <a:rPr lang="cy-GB" dirty="0">
                <a:latin typeface="Lucida Sans" panose="020B0602030504020204" pitchFamily="34" charset="0"/>
              </a:rPr>
              <a:t>Moodle</a:t>
            </a:r>
          </a:p>
          <a:p>
            <a:pPr>
              <a:defRPr/>
            </a:pPr>
            <a:r>
              <a:rPr lang="cy-GB" dirty="0">
                <a:latin typeface="Lucida Sans" panose="020B0602030504020204" pitchFamily="34" charset="0"/>
                <a:hlinkClick r:id="rId4"/>
              </a:rPr>
              <a:t>moodle@uwtsd.ac.uk</a:t>
            </a:r>
            <a:r>
              <a:rPr lang="cy-GB" dirty="0">
                <a:latin typeface="Lucida Sans" panose="020B0602030504020204" pitchFamily="34" charset="0"/>
              </a:rPr>
              <a:t> </a:t>
            </a:r>
          </a:p>
          <a:p>
            <a:pPr marL="0" indent="0">
              <a:buNone/>
              <a:defRPr/>
            </a:pPr>
            <a:endParaRPr lang="cy-GB" sz="2400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244280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IT Service Desk</a:t>
            </a:r>
          </a:p>
          <a:p>
            <a:pPr>
              <a:defRPr/>
            </a:pPr>
            <a:r>
              <a:rPr lang="en-US" dirty="0">
                <a:solidFill>
                  <a:srgbClr val="002060"/>
                </a:solidFill>
                <a:hlinkClick r:id="rId3"/>
              </a:rPr>
              <a:t>ITServiceDesk@uwtsd.ac.uk</a:t>
            </a:r>
            <a:endParaRPr lang="en-US" dirty="0">
              <a:solidFill>
                <a:srgbClr val="002060"/>
              </a:solidFill>
            </a:endParaRPr>
          </a:p>
          <a:p>
            <a:pPr>
              <a:defRPr/>
            </a:pPr>
            <a:r>
              <a:rPr lang="en-US" dirty="0">
                <a:solidFill>
                  <a:srgbClr val="002060"/>
                </a:solidFill>
              </a:rPr>
              <a:t>0300 500 5055</a:t>
            </a:r>
          </a:p>
          <a:p>
            <a:pPr marL="0" indent="0">
              <a:buNone/>
              <a:defRPr/>
            </a:pPr>
            <a:endParaRPr lang="en-GB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>
              <a:buNone/>
              <a:defRPr/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Moodle</a:t>
            </a:r>
          </a:p>
          <a:p>
            <a:pPr>
              <a:defRPr/>
            </a:pP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  <a:hlinkClick r:id="rId4"/>
              </a:rPr>
              <a:t>moodle@uwtsd.ac.uk</a:t>
            </a:r>
            <a:r>
              <a:rPr lang="en-GB" dirty="0">
                <a:solidFill>
                  <a:srgbClr val="002060"/>
                </a:solidFill>
                <a:latin typeface="Lucida Sans" panose="020B0602030504020204" pitchFamily="34" charset="0"/>
              </a:rPr>
              <a:t> </a:t>
            </a:r>
            <a:endParaRPr lang="en-US" dirty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640347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611560" y="22768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altLang="en-US" dirty="0"/>
              <a:t> </a:t>
            </a:r>
            <a:r>
              <a:rPr lang="cy-GB" altLang="en-US" dirty="0">
                <a:latin typeface="Lucida Sans" panose="020B0602040502020204" pitchFamily="34" charset="0"/>
              </a:rPr>
              <a:t>Beth yw sgiliau astudio?</a:t>
            </a:r>
            <a:br>
              <a:rPr lang="en-GB" altLang="en-US" dirty="0">
                <a:latin typeface="Lucida Sans" panose="020B0602040502020204" pitchFamily="34" charset="0"/>
              </a:rPr>
            </a:br>
            <a:r>
              <a:rPr lang="en-GB" altLang="en-US" dirty="0">
                <a:solidFill>
                  <a:srgbClr val="0000FF"/>
                </a:solidFill>
                <a:latin typeface="Lucida Sans" panose="020B0602040502020204" pitchFamily="34" charset="0"/>
              </a:rPr>
              <a:t>What are study skills?</a:t>
            </a:r>
          </a:p>
        </p:txBody>
      </p:sp>
    </p:spTree>
    <p:extLst>
      <p:ext uri="{BB962C8B-B14F-4D97-AF65-F5344CB8AC3E}">
        <p14:creationId xmlns:p14="http://schemas.microsoft.com/office/powerpoint/2010/main" val="194251812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Rheoli amser</a:t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Time management</a:t>
            </a:r>
            <a:endParaRPr lang="en-GB" altLang="cy-GB" sz="4000" dirty="0">
              <a:solidFill>
                <a:schemeClr val="tx1"/>
              </a:solidFill>
              <a:latin typeface="Lucida Sans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Byddwch yn realistig!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Gweithio’n annibynnol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Cadwch dyddiadur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Dyddiadau cau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Trefn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Gwrthdyniadau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sz="26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Bywyd cytbwys</a:t>
            </a:r>
          </a:p>
          <a:p>
            <a:endParaRPr 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Be realistic!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Work independently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Keep a diary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Deadlines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Organisation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Distractions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en-GB" altLang="cy-GB" sz="26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Life balance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88821631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759618"/>
          </a:xfrm>
        </p:spPr>
        <p:txBody>
          <a:bodyPr>
            <a:normAutofit fontScale="90000"/>
          </a:bodyPr>
          <a:lstStyle/>
          <a:p>
            <a:r>
              <a:rPr lang="cy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10 cam at rheoli amser da  </a:t>
            </a:r>
            <a:r>
              <a:rPr lang="cy-GB" altLang="cy-GB" sz="1800" kern="0" dirty="0">
                <a:solidFill>
                  <a:srgbClr val="FF0000"/>
                </a:solidFill>
                <a:latin typeface="Lucida Sans" pitchFamily="34" charset="0"/>
                <a:ea typeface="ＭＳ Ｐゴシック" charset="-128"/>
              </a:rPr>
              <a:t>(</a:t>
            </a:r>
            <a:r>
              <a:rPr lang="cy-GB" altLang="cy-GB" sz="1800" kern="0" dirty="0" err="1">
                <a:solidFill>
                  <a:srgbClr val="FF0000"/>
                </a:solidFill>
                <a:latin typeface="Lucida Sans" pitchFamily="34" charset="0"/>
                <a:ea typeface="ＭＳ Ｐゴシック" charset="-128"/>
              </a:rPr>
              <a:t>Cottrell</a:t>
            </a:r>
            <a:r>
              <a:rPr lang="cy-GB" altLang="cy-GB" sz="1800" kern="0" dirty="0">
                <a:solidFill>
                  <a:srgbClr val="FF0000"/>
                </a:solidFill>
                <a:latin typeface="Lucida Sans" pitchFamily="34" charset="0"/>
                <a:ea typeface="ＭＳ Ｐゴシック" charset="-128"/>
              </a:rPr>
              <a:t>, 2013: 125)</a:t>
            </a:r>
            <a:br>
              <a:rPr lang="en-GB" altLang="cy-GB" sz="28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28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10 steps to good time management </a:t>
            </a:r>
            <a:endParaRPr lang="en-GB" altLang="cy-GB" sz="4000" dirty="0">
              <a:latin typeface="Lucida Sans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628650" y="1268760"/>
            <a:ext cx="3886200" cy="4908203"/>
          </a:xfrm>
        </p:spPr>
        <p:txBody>
          <a:bodyPr/>
          <a:lstStyle/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Byddwch yn drefnus wrth reoli eich amser</a:t>
            </a:r>
          </a:p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Beth yw’r gofynion ar eich amser?</a:t>
            </a:r>
          </a:p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Eglurwch sut rydych yn defnyddio eich amser ar hyn o bryd</a:t>
            </a:r>
          </a:p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Penderfynwch sut i dreulio eich amser</a:t>
            </a:r>
          </a:p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Blaenoriaethwch beth sydd fwyaf pwysig</a:t>
            </a:r>
          </a:p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Cynlluniwch beth fyddwch </a:t>
            </a:r>
            <a:r>
              <a:rPr lang="cy-GB" altLang="cy-GB" sz="1500" kern="0" dirty="0" err="1">
                <a:solidFill>
                  <a:srgbClr val="000000"/>
                </a:solidFill>
                <a:latin typeface="Arial"/>
                <a:ea typeface="ＭＳ Ｐゴシック" charset="-128"/>
              </a:rPr>
              <a:t>chi’n</a:t>
            </a: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 ei wneud a phryd</a:t>
            </a:r>
          </a:p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Gwnewch, gan gadw at eich cynllun</a:t>
            </a:r>
          </a:p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Defnyddiwch dechnegau rheoli amser</a:t>
            </a:r>
          </a:p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Rheolwch gwrthdyniadau ac oedi</a:t>
            </a:r>
          </a:p>
          <a:p>
            <a:pPr lvl="0" eaLnBrk="0" fontAlgn="base" hangingPunct="0">
              <a:spcAft>
                <a:spcPct val="0"/>
              </a:spcAft>
              <a:buFontTx/>
              <a:buAutoNum type="arabicPeriod"/>
            </a:pPr>
            <a:r>
              <a:rPr lang="cy-GB" altLang="cy-GB" sz="1500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Monitrwch, gan wirio bod eich cynllun yn gweithio</a:t>
            </a:r>
          </a:p>
          <a:p>
            <a:endParaRPr lang="cy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1196752"/>
            <a:ext cx="3886200" cy="4980211"/>
          </a:xfrm>
        </p:spPr>
        <p:txBody>
          <a:bodyPr/>
          <a:lstStyle/>
          <a:p>
            <a:pPr marL="514350" lvl="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1500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Be systematic in your time management</a:t>
            </a:r>
          </a:p>
          <a:p>
            <a:pPr marL="514350" lvl="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1500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Find out your time requirements</a:t>
            </a:r>
          </a:p>
          <a:p>
            <a:pPr marL="514350" lvl="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1500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Clarify how to use your time currently</a:t>
            </a:r>
          </a:p>
          <a:p>
            <a:pPr marL="514350" lvl="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1500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Decide how you want to spend your time</a:t>
            </a:r>
          </a:p>
          <a:p>
            <a:pPr marL="514350" lvl="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1500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Prioritise what is most important</a:t>
            </a:r>
          </a:p>
          <a:p>
            <a:pPr marL="514350" lvl="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1500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Plan what you will do when</a:t>
            </a:r>
          </a:p>
          <a:p>
            <a:pPr marL="514350" lvl="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1500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Do it, keeping to your plan</a:t>
            </a:r>
          </a:p>
          <a:p>
            <a:pPr marL="514350" lvl="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1500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Apply time management techniques</a:t>
            </a:r>
          </a:p>
          <a:p>
            <a:pPr marL="514350" lvl="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1500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Manage distractions and procrastination</a:t>
            </a:r>
          </a:p>
          <a:p>
            <a:pPr marL="514350" lvl="0" indent="-514350" eaLnBrk="0" fontAlgn="base" hangingPunct="0">
              <a:spcAft>
                <a:spcPct val="0"/>
              </a:spcAft>
              <a:buFontTx/>
              <a:buAutoNum type="arabicPeriod"/>
            </a:pPr>
            <a:r>
              <a:rPr lang="en-GB" altLang="cy-GB" sz="1500" kern="0" dirty="0">
                <a:solidFill>
                  <a:srgbClr val="0000FF"/>
                </a:solidFill>
                <a:latin typeface="Arial"/>
                <a:ea typeface="ＭＳ Ｐゴシック" charset="-128"/>
              </a:rPr>
              <a:t>Monitor, keep checking it is all working</a:t>
            </a: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98441746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Amserlen gweithgareddau</a:t>
            </a:r>
            <a:br>
              <a:rPr lang="en-GB" altLang="cy-GB" sz="3200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sz="3200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Activity timetable  </a:t>
            </a:r>
            <a:r>
              <a:rPr lang="en-GB" altLang="cy-GB" sz="1800" kern="0" dirty="0">
                <a:solidFill>
                  <a:srgbClr val="FF0000"/>
                </a:solidFill>
                <a:latin typeface="Lucida Sans" pitchFamily="34" charset="0"/>
                <a:ea typeface="ＭＳ Ｐゴシック" charset="-128"/>
              </a:rPr>
              <a:t>(www.timethoughts.com)</a:t>
            </a:r>
            <a:endParaRPr lang="cy-GB" altLang="cy-GB" sz="4000" dirty="0">
              <a:latin typeface="Lucida Sans" pitchFamily="34" charset="0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y-GB" dirty="0"/>
          </a:p>
        </p:txBody>
      </p:sp>
      <p:pic>
        <p:nvPicPr>
          <p:cNvPr id="17" name="Content Placeholder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3041" y="1412776"/>
            <a:ext cx="8699439" cy="4683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9267458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Adnoddau defnyddiol</a:t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Useful resources</a:t>
            </a:r>
            <a:endParaRPr lang="cy-GB" altLang="cy-GB" dirty="0">
              <a:latin typeface="Lucida Sans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3403575"/>
          </a:xfrm>
        </p:spPr>
        <p:txBody>
          <a:bodyPr>
            <a:normAutofit fontScale="77500" lnSpcReduction="20000"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Books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E-books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Articles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Journals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Documentation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Legislation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Websites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Documentaries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  <a:defRPr/>
            </a:pPr>
            <a:r>
              <a:rPr lang="en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Conferences/Courses</a:t>
            </a:r>
          </a:p>
          <a:p>
            <a:pPr marL="0" indent="0">
              <a:buNone/>
            </a:pP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Llyfrau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E-lyfrau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Erthyglau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Cyfnodolion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Dogfennaeth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Deddfwriaeth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Gwefannau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Rhaglenni ddogfen</a:t>
            </a:r>
          </a:p>
          <a:p>
            <a:pPr lvl="0" eaLnBrk="0" fontAlgn="base" hangingPunct="0">
              <a:spcAft>
                <a:spcPct val="0"/>
              </a:spcAft>
              <a:buFontTx/>
              <a:buChar char="•"/>
            </a:pPr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Cynadleddau/Cyrsiau</a:t>
            </a: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196893844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  <a:t>Cyfeiriadau</a:t>
            </a:r>
            <a:br>
              <a:rPr lang="en-GB" altLang="cy-GB" kern="0" dirty="0">
                <a:solidFill>
                  <a:srgbClr val="000000"/>
                </a:solidFill>
                <a:latin typeface="Lucida Sans" pitchFamily="34" charset="0"/>
                <a:ea typeface="ＭＳ Ｐゴシック" charset="-128"/>
              </a:rPr>
            </a:br>
            <a:r>
              <a:rPr lang="en-GB" altLang="cy-GB" kern="0" dirty="0">
                <a:solidFill>
                  <a:srgbClr val="0000FF"/>
                </a:solidFill>
                <a:latin typeface="Lucida Sans" pitchFamily="34" charset="0"/>
                <a:ea typeface="ＭＳ Ｐゴシック" charset="-128"/>
              </a:rPr>
              <a:t>References</a:t>
            </a:r>
            <a:endParaRPr lang="cy-GB" altLang="cy-GB" dirty="0">
              <a:latin typeface="Lucida Sans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eaLnBrk="0" fontAlgn="base" hangingPunct="0">
              <a:spcAft>
                <a:spcPct val="0"/>
              </a:spcAft>
              <a:buNone/>
            </a:pPr>
            <a:r>
              <a:rPr lang="en-GB" altLang="cy-GB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Cottrell, S. (2013) </a:t>
            </a:r>
            <a:r>
              <a:rPr lang="en-GB" altLang="cy-GB" i="1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The Study Skills Handbook. </a:t>
            </a:r>
            <a:r>
              <a:rPr lang="en-GB" altLang="cy-GB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(4</a:t>
            </a:r>
            <a:r>
              <a:rPr lang="en-GB" altLang="cy-GB" kern="0" baseline="30000" dirty="0">
                <a:solidFill>
                  <a:srgbClr val="000000"/>
                </a:solidFill>
                <a:latin typeface="Arial"/>
                <a:ea typeface="ＭＳ Ｐゴシック" charset="-128"/>
              </a:rPr>
              <a:t>th</a:t>
            </a:r>
            <a:r>
              <a:rPr lang="en-GB" altLang="cy-GB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 </a:t>
            </a:r>
            <a:r>
              <a:rPr lang="en-GB" altLang="cy-GB" kern="0" dirty="0" err="1">
                <a:solidFill>
                  <a:srgbClr val="000000"/>
                </a:solidFill>
                <a:latin typeface="Arial"/>
                <a:ea typeface="ＭＳ Ｐゴシック" charset="-128"/>
              </a:rPr>
              <a:t>ed</a:t>
            </a:r>
            <a:r>
              <a:rPr lang="en-GB" altLang="cy-GB" kern="0" dirty="0">
                <a:solidFill>
                  <a:srgbClr val="000000"/>
                </a:solidFill>
                <a:latin typeface="Arial"/>
                <a:ea typeface="ＭＳ Ｐゴシック" charset="-128"/>
              </a:rPr>
              <a:t>). Hampshire: Palgrave Macmillan.</a:t>
            </a:r>
            <a:endParaRPr lang="cy-GB" altLang="cy-GB" kern="0" dirty="0">
              <a:solidFill>
                <a:srgbClr val="000000"/>
              </a:solidFill>
              <a:latin typeface="Arial"/>
              <a:ea typeface="ＭＳ Ｐゴシック" charset="-128"/>
            </a:endParaRP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71138287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>
                <a:latin typeface="Lucida Sans" panose="020B0602040502020204" pitchFamily="34" charset="0"/>
              </a:rPr>
              <a:t>Cwestiynau?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00FF"/>
                </a:solidFill>
                <a:latin typeface="Lucida Sans" panose="020B0602040502020204" pitchFamily="34" charset="0"/>
              </a:rPr>
              <a:t>Questions?</a:t>
            </a:r>
            <a:endParaRPr lang="cy-GB" dirty="0">
              <a:solidFill>
                <a:srgbClr val="0000FF"/>
              </a:solidFill>
              <a:latin typeface="Lucida Sans" panose="020B06020405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07287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BrightEyesHarvey:Applications (Mac OS 9):Microsoft Office 98:Templates:Blank Presentation</Template>
  <TotalTime>2560</TotalTime>
  <Words>1785</Words>
  <Application>Microsoft Office PowerPoint</Application>
  <PresentationFormat>On-screen Show (4:3)</PresentationFormat>
  <Paragraphs>389</Paragraphs>
  <Slides>36</Slides>
  <Notes>36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4" baseType="lpstr">
      <vt:lpstr>Myriad Pro</vt:lpstr>
      <vt:lpstr>Arial</vt:lpstr>
      <vt:lpstr>Calibri</vt:lpstr>
      <vt:lpstr>Calibri Light</vt:lpstr>
      <vt:lpstr>Lucida Sans</vt:lpstr>
      <vt:lpstr>Times</vt:lpstr>
      <vt:lpstr>Verdana</vt:lpstr>
      <vt:lpstr>Office Theme</vt:lpstr>
      <vt:lpstr>PowerPoint Presentation</vt:lpstr>
      <vt:lpstr>Pam ydyn ni yma? Why are we here?</vt:lpstr>
      <vt:lpstr>Cynnwys Contents</vt:lpstr>
      <vt:lpstr>Sgiliau Cyflogadwyedd/Trosglwyddadwy Employability/Transferable Skills</vt:lpstr>
      <vt:lpstr>Adnoddau Resources</vt:lpstr>
      <vt:lpstr>Rhaglen Statws Ymarferydd Blynyddoedd Cynnar Early Years Practitioner Status programme</vt:lpstr>
      <vt:lpstr>ECGE4003PC ECGE4003P</vt:lpstr>
      <vt:lpstr>Disgrifiad o’r dasg Task description</vt:lpstr>
      <vt:lpstr>Cwestiynau Questions</vt:lpstr>
      <vt:lpstr>  Meini Prawf Assessment Criteria  </vt:lpstr>
      <vt:lpstr>Rhestr wirio Checklist</vt:lpstr>
      <vt:lpstr>ECGE4003PC ECGE4003P</vt:lpstr>
      <vt:lpstr>Disgrifiad o’r dasg Task description</vt:lpstr>
      <vt:lpstr>Canllawiau cyffredinol General guidelines</vt:lpstr>
      <vt:lpstr>Posteri academaidd Academic posters</vt:lpstr>
      <vt:lpstr>Strwythur y gyflwyniad Structure of presentation</vt:lpstr>
      <vt:lpstr>Strwythur y gyflwyniad Structure of presentation</vt:lpstr>
      <vt:lpstr>Strwythur y gyflwyniad Structure of presentation</vt:lpstr>
      <vt:lpstr>  Meini Prawf Asesu 1 - Ymgysylltu â Llenyddiaeth Assessment Criteria 1 – Engagement with Literature  </vt:lpstr>
      <vt:lpstr>  Meini Prawf Asesu 2 - Gwybodaeth a Dealltwriaeth Assessment Criteria 2 – Knowledge and Understanding  </vt:lpstr>
      <vt:lpstr>  Meini Prawf Asesu 3 – Sgiliau Gwybyddol a Deallusol Assessment Criteria 3 – Cognitive and Intellectual Skills  </vt:lpstr>
      <vt:lpstr>  Meini Prawf Asesu 4 – Sgiliau Ymarferol Assessment Criteria 4 – Practical Skills  </vt:lpstr>
      <vt:lpstr>  Meini Prawf Asesu 5 – Sgiliau Ymarferol Assessment Criteria 5 – Transferable Skills  </vt:lpstr>
      <vt:lpstr>Rhestr wirio Checklist</vt:lpstr>
      <vt:lpstr>Pwysig! Important!</vt:lpstr>
      <vt:lpstr>Amgylchiadau Esgusodol (EC) Extenuating Circumstances (EC)</vt:lpstr>
      <vt:lpstr>Cyflwyniadau Hwyr  Late Submissions</vt:lpstr>
      <vt:lpstr>Cwestiynau am yr aseiniad? Questions about the assignment?</vt:lpstr>
      <vt:lpstr>Materion TGCh? ICT issues?</vt:lpstr>
      <vt:lpstr> Beth yw sgiliau astudio? What are study skills?</vt:lpstr>
      <vt:lpstr>Rheoli amser Time management</vt:lpstr>
      <vt:lpstr>10 cam at rheoli amser da  (Cottrell, 2013: 125) 10 steps to good time management </vt:lpstr>
      <vt:lpstr>Amserlen gweithgareddau Activity timetable  (www.timethoughts.com)</vt:lpstr>
      <vt:lpstr>Adnoddau defnyddiol Useful resources</vt:lpstr>
      <vt:lpstr>Cyfeiriadau References</vt:lpstr>
      <vt:lpstr>PowerPoint Presentation</vt:lpstr>
    </vt:vector>
  </TitlesOfParts>
  <Company>Stills Design &amp; Advertising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Templed PowerPoint Bwrdd yr Iaith Gymraeg</dc:title>
  <dc:creator>chris carpenter</dc:creator>
  <cp:keywords>templed, dempled, thempled, powerpoint, bwrdd, fwrdd, iaith, cymraeg, gymraeg, chymraeg, cyflwyniadau, gyflwyniadau, chyflwyniadau, delwedd, ddelwedd,</cp:keywords>
  <cp:lastModifiedBy>Glenda Tinney</cp:lastModifiedBy>
  <cp:revision>112</cp:revision>
  <dcterms:created xsi:type="dcterms:W3CDTF">2004-04-06T15:50:52Z</dcterms:created>
  <dcterms:modified xsi:type="dcterms:W3CDTF">2021-08-11T12:19:51Z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WLBCategory">
    <vt:lpwstr>61</vt:lpwstr>
  </property>
  <property fmtid="{D5CDD505-2E9C-101B-9397-08002B2CF9AE}" pid="3" name="Target Audiences">
    <vt:lpwstr/>
  </property>
  <property fmtid="{D5CDD505-2E9C-101B-9397-08002B2CF9AE}" pid="4" name="Description0">
    <vt:lpwstr>Dyma dempled y Bwrdd ar gyfer cyflwyniadau PowerPoint. Mae'n cynnwys gwybodaeth a fydd o gymorth i chi lunio cyflwyniadau sydd yn cyflwyno delwedd y Bwrdd yn gyson. Cofiwch lynu'n gaeth at y templed - peidiwch â'i newid o gwbl.</vt:lpwstr>
  </property>
  <property fmtid="{D5CDD505-2E9C-101B-9397-08002B2CF9AE}" pid="5" name="Sites">
    <vt:lpwstr>;#Intranet Site;#</vt:lpwstr>
  </property>
  <property fmtid="{D5CDD505-2E9C-101B-9397-08002B2CF9AE}" pid="6" name="Name">
    <vt:lpwstr>1091.PPT</vt:lpwstr>
  </property>
  <property fmtid="{D5CDD505-2E9C-101B-9397-08002B2CF9AE}" pid="7" name="Date">
    <vt:lpwstr>2007-03-12T00:00:00Z</vt:lpwstr>
  </property>
  <property fmtid="{D5CDD505-2E9C-101B-9397-08002B2CF9AE}" pid="8" name="Order">
    <vt:lpwstr>211100.000000000</vt:lpwstr>
  </property>
  <property fmtid="{D5CDD505-2E9C-101B-9397-08002B2CF9AE}" pid="9" name="Hidden">
    <vt:lpwstr>0</vt:lpwstr>
  </property>
  <property fmtid="{D5CDD505-2E9C-101B-9397-08002B2CF9AE}" pid="10" name="IsPopular">
    <vt:lpwstr>0</vt:lpwstr>
  </property>
  <property fmtid="{D5CDD505-2E9C-101B-9397-08002B2CF9AE}" pid="11" name="xd_Signature">
    <vt:lpwstr/>
  </property>
  <property fmtid="{D5CDD505-2E9C-101B-9397-08002B2CF9AE}" pid="12" name="TemplateUrl">
    <vt:lpwstr/>
  </property>
  <property fmtid="{D5CDD505-2E9C-101B-9397-08002B2CF9AE}" pid="13" name="PublishingStartDate">
    <vt:lpwstr/>
  </property>
  <property fmtid="{D5CDD505-2E9C-101B-9397-08002B2CF9AE}" pid="14" name="PublishingExpirationDate">
    <vt:lpwstr/>
  </property>
  <property fmtid="{D5CDD505-2E9C-101B-9397-08002B2CF9AE}" pid="15" name="xd_ProgID">
    <vt:lpwstr/>
  </property>
  <property fmtid="{D5CDD505-2E9C-101B-9397-08002B2CF9AE}" pid="16" name="_SourceUrl">
    <vt:lpwstr/>
  </property>
  <property fmtid="{D5CDD505-2E9C-101B-9397-08002B2CF9AE}" pid="17" name="Keywords0">
    <vt:lpwstr>templed, dempled, thempled, powerpoint, bwrdd, fwrdd, iaith, cymraeg, gymraeg, chymraeg, cyflwyniadau, gyflwyniadau, chyflwyniadau, delwedd, ddelwedd, </vt:lpwstr>
  </property>
  <property fmtid="{D5CDD505-2E9C-101B-9397-08002B2CF9AE}" pid="18" name="Language">
    <vt:lpwstr>Welsh</vt:lpwstr>
  </property>
  <property fmtid="{D5CDD505-2E9C-101B-9397-08002B2CF9AE}" pid="19" name="display_urn:schemas-microsoft-com:office:office#Editor">
    <vt:lpwstr>NTDD2413\Operator</vt:lpwstr>
  </property>
  <property fmtid="{D5CDD505-2E9C-101B-9397-08002B2CF9AE}" pid="20" name="display_urn:schemas-microsoft-com:office:office#Author">
    <vt:lpwstr>Jeremy Evas</vt:lpwstr>
  </property>
  <property fmtid="{D5CDD505-2E9C-101B-9397-08002B2CF9AE}" pid="21" name="ContentTypeId">
    <vt:lpwstr>0x01010029C9ACB7DBE74D46989F0EEF1A4019DC</vt:lpwstr>
  </property>
</Properties>
</file>