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8" r:id="rId1"/>
  </p:sldMasterIdLst>
  <p:sldIdLst>
    <p:sldId id="256" r:id="rId2"/>
    <p:sldId id="257" r:id="rId3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>
        <p:scale>
          <a:sx n="75" d="100"/>
          <a:sy n="75" d="100"/>
        </p:scale>
        <p:origin x="1800" y="-2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4485" y="860917"/>
            <a:ext cx="5632880" cy="4642418"/>
          </a:xfrm>
        </p:spPr>
        <p:txBody>
          <a:bodyPr anchor="b">
            <a:normAutofit/>
          </a:bodyPr>
          <a:lstStyle>
            <a:lvl1pPr algn="ctr">
              <a:defRPr sz="30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4485" y="5613400"/>
            <a:ext cx="5632880" cy="3205378"/>
          </a:xfrm>
        </p:spPr>
        <p:txBody>
          <a:bodyPr anchor="t">
            <a:normAutofit/>
          </a:bodyPr>
          <a:lstStyle>
            <a:lvl1pPr marL="0" indent="0" algn="ctr">
              <a:buNone/>
              <a:defRPr sz="1350">
                <a:solidFill>
                  <a:schemeClr val="tx1"/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72629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71716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4485" y="4724342"/>
            <a:ext cx="5632880" cy="2633663"/>
          </a:xfrm>
        </p:spPr>
        <p:txBody>
          <a:bodyPr anchor="b">
            <a:normAutofit/>
          </a:bodyPr>
          <a:lstStyle>
            <a:lvl1pPr algn="r">
              <a:defRPr sz="21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14485" y="7372170"/>
            <a:ext cx="5632880" cy="1441917"/>
          </a:xfrm>
        </p:spPr>
        <p:txBody>
          <a:bodyPr anchor="t">
            <a:normAutofit/>
          </a:bodyPr>
          <a:lstStyle>
            <a:lvl1pPr marL="0" indent="0" algn="r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97438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3761" y="2976853"/>
            <a:ext cx="2763805" cy="5823034"/>
          </a:xfrm>
        </p:spPr>
        <p:txBody>
          <a:bodyPr>
            <a:normAutofit/>
          </a:bodyPr>
          <a:lstStyle>
            <a:lvl1pPr>
              <a:defRPr sz="1200"/>
            </a:lvl1pPr>
            <a:lvl2pPr>
              <a:defRPr sz="1050"/>
            </a:lvl2pPr>
            <a:lvl3pPr>
              <a:defRPr sz="900"/>
            </a:lvl3pPr>
            <a:lvl4pPr>
              <a:defRPr sz="825"/>
            </a:lvl4pPr>
            <a:lvl5pPr>
              <a:defRPr sz="825"/>
            </a:lvl5pPr>
            <a:lvl6pPr>
              <a:defRPr sz="825"/>
            </a:lvl6pPr>
            <a:lvl7pPr>
              <a:defRPr sz="825"/>
            </a:lvl7pPr>
            <a:lvl8pPr>
              <a:defRPr sz="825"/>
            </a:lvl8pPr>
            <a:lvl9pPr>
              <a:defRPr sz="825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80436" y="2976853"/>
            <a:ext cx="2766929" cy="5823032"/>
          </a:xfrm>
        </p:spPr>
        <p:txBody>
          <a:bodyPr>
            <a:normAutofit/>
          </a:bodyPr>
          <a:lstStyle>
            <a:lvl1pPr>
              <a:defRPr sz="1200"/>
            </a:lvl1pPr>
            <a:lvl2pPr>
              <a:defRPr sz="1050"/>
            </a:lvl2pPr>
            <a:lvl3pPr>
              <a:defRPr sz="900"/>
            </a:lvl3pPr>
            <a:lvl4pPr>
              <a:defRPr sz="825"/>
            </a:lvl4pPr>
            <a:lvl5pPr>
              <a:defRPr sz="825"/>
            </a:lvl5pPr>
            <a:lvl6pPr>
              <a:defRPr sz="825"/>
            </a:lvl6pPr>
            <a:lvl7pPr>
              <a:defRPr sz="825"/>
            </a:lvl7pPr>
            <a:lvl8pPr>
              <a:defRPr sz="825"/>
            </a:lvl8pPr>
            <a:lvl9pPr>
              <a:defRPr sz="825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3490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9730" y="2976853"/>
            <a:ext cx="2547835" cy="1059639"/>
          </a:xfrm>
        </p:spPr>
        <p:txBody>
          <a:bodyPr anchor="b">
            <a:noAutofit/>
          </a:bodyPr>
          <a:lstStyle>
            <a:lvl1pPr marL="0" indent="0">
              <a:buNone/>
              <a:defRPr sz="165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3761" y="4024262"/>
            <a:ext cx="2763805" cy="4789825"/>
          </a:xfrm>
        </p:spPr>
        <p:txBody>
          <a:bodyPr anchor="t">
            <a:normAutofit/>
          </a:bodyPr>
          <a:lstStyle>
            <a:lvl1pPr>
              <a:defRPr sz="1200"/>
            </a:lvl1pPr>
            <a:lvl2pPr>
              <a:defRPr sz="1050"/>
            </a:lvl2pPr>
            <a:lvl3pPr>
              <a:defRPr sz="900"/>
            </a:lvl3pPr>
            <a:lvl4pPr>
              <a:defRPr sz="825"/>
            </a:lvl4pPr>
            <a:lvl5pPr>
              <a:defRPr sz="825"/>
            </a:lvl5pPr>
            <a:lvl6pPr>
              <a:defRPr sz="825"/>
            </a:lvl6pPr>
            <a:lvl7pPr>
              <a:defRPr sz="825"/>
            </a:lvl7pPr>
            <a:lvl8pPr>
              <a:defRPr sz="825"/>
            </a:lvl8pPr>
            <a:lvl9pPr>
              <a:defRPr sz="825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682612" y="2976853"/>
            <a:ext cx="2564753" cy="1047409"/>
          </a:xfrm>
        </p:spPr>
        <p:txBody>
          <a:bodyPr anchor="b">
            <a:noAutofit/>
          </a:bodyPr>
          <a:lstStyle>
            <a:lvl1pPr marL="0" indent="0">
              <a:buNone/>
              <a:defRPr sz="165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74" y="4024262"/>
            <a:ext cx="2776140" cy="4789825"/>
          </a:xfrm>
        </p:spPr>
        <p:txBody>
          <a:bodyPr anchor="t">
            <a:normAutofit/>
          </a:bodyPr>
          <a:lstStyle>
            <a:lvl1pPr>
              <a:defRPr sz="1200"/>
            </a:lvl1pPr>
            <a:lvl2pPr>
              <a:defRPr sz="1050"/>
            </a:lvl2pPr>
            <a:lvl3pPr>
              <a:defRPr sz="900"/>
            </a:lvl3pPr>
            <a:lvl4pPr>
              <a:defRPr sz="825"/>
            </a:lvl4pPr>
            <a:lvl5pPr>
              <a:defRPr sz="825"/>
            </a:lvl5pPr>
            <a:lvl6pPr>
              <a:defRPr sz="825"/>
            </a:lvl6pPr>
            <a:lvl7pPr>
              <a:defRPr sz="825"/>
            </a:lvl7pPr>
            <a:lvl8pPr>
              <a:defRPr sz="825"/>
            </a:lvl8pPr>
            <a:lvl9pPr>
              <a:defRPr sz="825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15865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195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84002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6/7/2022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25196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3761" y="2534896"/>
            <a:ext cx="2047142" cy="1981200"/>
          </a:xfrm>
        </p:spPr>
        <p:txBody>
          <a:bodyPr anchor="b">
            <a:normAutofit/>
          </a:bodyPr>
          <a:lstStyle>
            <a:lvl1pPr algn="l">
              <a:defRPr sz="165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71642" y="860916"/>
            <a:ext cx="3375723" cy="7953170"/>
          </a:xfrm>
        </p:spPr>
        <p:txBody>
          <a:bodyPr anchor="ctr"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825"/>
            </a:lvl5pPr>
            <a:lvl6pPr>
              <a:defRPr sz="825"/>
            </a:lvl6pPr>
            <a:lvl7pPr>
              <a:defRPr sz="825"/>
            </a:lvl7pPr>
            <a:lvl8pPr>
              <a:defRPr sz="825"/>
            </a:lvl8pPr>
            <a:lvl9pPr>
              <a:defRPr sz="825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3761" y="4516096"/>
            <a:ext cx="2047142" cy="2641600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42142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3761" y="2741944"/>
            <a:ext cx="3317852" cy="1981200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136581" y="-26416"/>
            <a:ext cx="1875047" cy="997204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989" y="4723144"/>
            <a:ext cx="3317852" cy="2641600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392737" y="8928609"/>
            <a:ext cx="538877" cy="527403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6/7/2022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3761" y="8928609"/>
            <a:ext cx="2778975" cy="52740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018196" y="8928608"/>
            <a:ext cx="228890" cy="475583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6732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8258" y="6323034"/>
            <a:ext cx="5559755" cy="1310841"/>
          </a:xfrm>
        </p:spPr>
        <p:txBody>
          <a:bodyPr anchor="b">
            <a:normAutofit/>
          </a:bodyPr>
          <a:lstStyle>
            <a:lvl1pPr algn="l">
              <a:defRPr sz="15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8259" y="1438938"/>
            <a:ext cx="5476070" cy="4306071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258" y="7633875"/>
            <a:ext cx="5559755" cy="1180212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8258" y="8928609"/>
            <a:ext cx="4002959" cy="52740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01285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3760" y="860915"/>
            <a:ext cx="5633606" cy="4532352"/>
          </a:xfrm>
        </p:spPr>
        <p:txBody>
          <a:bodyPr anchor="ctr">
            <a:normAutofit/>
          </a:bodyPr>
          <a:lstStyle>
            <a:lvl1pPr algn="l">
              <a:defRPr sz="21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13760" y="6273800"/>
            <a:ext cx="5633606" cy="2540287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9956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437864" y="1242621"/>
            <a:ext cx="342989" cy="8446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916617" y="4313000"/>
            <a:ext cx="342989" cy="8446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3707" y="860916"/>
            <a:ext cx="5230586" cy="4397003"/>
          </a:xfrm>
        </p:spPr>
        <p:txBody>
          <a:bodyPr anchor="ctr">
            <a:normAutofit/>
          </a:bodyPr>
          <a:lstStyle>
            <a:lvl1pPr algn="l">
              <a:defRPr sz="21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942327" y="5273098"/>
            <a:ext cx="4973346" cy="550333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050"/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13761" y="6703964"/>
            <a:ext cx="5633605" cy="2091267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45964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3760" y="5205151"/>
            <a:ext cx="5634254" cy="2121600"/>
          </a:xfrm>
        </p:spPr>
        <p:txBody>
          <a:bodyPr anchor="b">
            <a:normAutofit/>
          </a:bodyPr>
          <a:lstStyle>
            <a:lvl1pPr algn="l">
              <a:defRPr sz="21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15762" y="7326751"/>
            <a:ext cx="5634254" cy="1487336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6750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/>
          <p:cNvSpPr txBox="1"/>
          <p:nvPr/>
        </p:nvSpPr>
        <p:spPr>
          <a:xfrm>
            <a:off x="437864" y="1088896"/>
            <a:ext cx="342989" cy="8446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915668" y="4159275"/>
            <a:ext cx="342989" cy="8446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3707" y="860916"/>
            <a:ext cx="5230586" cy="4108533"/>
          </a:xfrm>
        </p:spPr>
        <p:txBody>
          <a:bodyPr anchor="ctr">
            <a:normAutofit/>
          </a:bodyPr>
          <a:lstStyle>
            <a:lvl1pPr algn="l">
              <a:defRPr sz="21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13760" y="5613400"/>
            <a:ext cx="5634254" cy="152195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1500" b="0" cap="all" dirty="0">
                <a:ln w="3175" cmpd="sng">
                  <a:noFill/>
                </a:ln>
                <a:solidFill>
                  <a:schemeClr val="accent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13760" y="7135356"/>
            <a:ext cx="5634254" cy="1678730"/>
          </a:xfrm>
        </p:spPr>
        <p:txBody>
          <a:bodyPr anchor="t">
            <a:normAutofit/>
          </a:bodyPr>
          <a:lstStyle>
            <a:lvl1pPr marL="0" indent="0" algn="l">
              <a:buNone/>
              <a:defRPr sz="1200">
                <a:solidFill>
                  <a:schemeClr val="tx1"/>
                </a:solidFill>
              </a:defRPr>
            </a:lvl1pPr>
            <a:lvl2pPr marL="3429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3971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3760" y="860916"/>
            <a:ext cx="5633605" cy="398202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100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13760" y="5319804"/>
            <a:ext cx="5633605" cy="1515631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1800" b="0" cap="all" dirty="0">
                <a:ln w="3175" cmpd="sng">
                  <a:noFill/>
                </a:ln>
                <a:solidFill>
                  <a:schemeClr val="tx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13760" y="6835435"/>
            <a:ext cx="5633604" cy="1978652"/>
          </a:xfrm>
        </p:spPr>
        <p:txBody>
          <a:bodyPr anchor="t">
            <a:normAutofit/>
          </a:bodyPr>
          <a:lstStyle>
            <a:lvl1pPr marL="0" indent="0" algn="l">
              <a:buNone/>
              <a:defRPr sz="1200">
                <a:solidFill>
                  <a:schemeClr val="tx1"/>
                </a:solidFill>
              </a:defRPr>
            </a:lvl1pPr>
            <a:lvl2pPr marL="3429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46996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13761" y="860915"/>
            <a:ext cx="5633605" cy="189580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81856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13781" y="860915"/>
            <a:ext cx="1333584" cy="795317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13761" y="860915"/>
            <a:ext cx="4218103" cy="7953172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52307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13761" y="860915"/>
            <a:ext cx="5633605" cy="18958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13761" y="2976853"/>
            <a:ext cx="5633604" cy="58372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913781" y="8924154"/>
            <a:ext cx="965598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6/7/2022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13761" y="8924154"/>
            <a:ext cx="4218103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937902" y="8924154"/>
            <a:ext cx="310112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16878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  <p:sldLayoutId id="2147483680" r:id="rId12"/>
    <p:sldLayoutId id="2147483681" r:id="rId13"/>
    <p:sldLayoutId id="2147483682" r:id="rId14"/>
    <p:sldLayoutId id="2147483683" r:id="rId15"/>
    <p:sldLayoutId id="2147483684" r:id="rId16"/>
    <p:sldLayoutId id="2147483685" r:id="rId17"/>
  </p:sldLayoutIdLst>
  <p:txStyles>
    <p:titleStyle>
      <a:lvl1pPr algn="l" defTabSz="342900" rtl="0" eaLnBrk="1" latinLnBrk="0" hangingPunct="1">
        <a:spcBef>
          <a:spcPct val="0"/>
        </a:spcBef>
        <a:buNone/>
        <a:defRPr sz="2100" kern="1200" cap="all">
          <a:ln w="3175" cmpd="sng">
            <a:noFill/>
          </a:ln>
          <a:solidFill>
            <a:schemeClr val="accent1"/>
          </a:soli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14313" indent="-214313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/>
        </a:buClr>
        <a:buSzPct val="100000"/>
        <a:buFont typeface="Arial"/>
        <a:buChar char="•"/>
        <a:defRPr sz="135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557213" indent="-214313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900113" indent="-214313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/>
        </a:buClr>
        <a:buSzPct val="100000"/>
        <a:buFont typeface="Arial"/>
        <a:buChar char="•"/>
        <a:defRPr sz="105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157288" indent="-128588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/>
        </a:buClr>
        <a:buSzPct val="100000"/>
        <a:buFont typeface="Arial"/>
        <a:buChar char="•"/>
        <a:defRPr sz="105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1500188" indent="-128588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/>
        </a:buClr>
        <a:buSzPct val="100000"/>
        <a:buFont typeface="Arial"/>
        <a:buChar char="•"/>
        <a:defRPr sz="9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18859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/>
        </a:buClr>
        <a:buSzPct val="100000"/>
        <a:buFont typeface="Arial"/>
        <a:buChar char="•"/>
        <a:defRPr sz="825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/>
        </a:buClr>
        <a:buSzPct val="100000"/>
        <a:buFont typeface="Arial"/>
        <a:buChar char="•"/>
        <a:defRPr sz="825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/>
        </a:buClr>
        <a:buSzPct val="100000"/>
        <a:buFont typeface="Arial"/>
        <a:buChar char="•"/>
        <a:defRPr sz="825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/>
        </a:buClr>
        <a:buSzPct val="100000"/>
        <a:buFont typeface="Arial"/>
        <a:buChar char="•"/>
        <a:defRPr sz="825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296080" y="48685"/>
            <a:ext cx="2561920" cy="984885"/>
          </a:xfrm>
          <a:prstGeom prst="rect">
            <a:avLst/>
          </a:prstGeom>
          <a:solidFill>
            <a:schemeClr val="tx2">
              <a:lumMod val="2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4000" dirty="0">
                <a:latin typeface="Blackadder ITC" panose="04020505051007020D02" pitchFamily="82" charset="0"/>
              </a:rPr>
              <a:t>Hotel </a:t>
            </a:r>
            <a:r>
              <a:rPr lang="en-GB" sz="4000" dirty="0" smtClean="0">
                <a:latin typeface="Blackadder ITC" panose="04020505051007020D02" pitchFamily="82" charset="0"/>
              </a:rPr>
              <a:t>Trinity</a:t>
            </a:r>
          </a:p>
          <a:p>
            <a:pPr algn="ctr"/>
            <a:r>
              <a:rPr lang="en-GB" b="1" dirty="0" smtClean="0"/>
              <a:t>Takeaway only</a:t>
            </a:r>
            <a:endParaRPr lang="en-GB" b="1" dirty="0"/>
          </a:p>
        </p:txBody>
      </p:sp>
      <p:sp>
        <p:nvSpPr>
          <p:cNvPr id="5" name="Rectangle 4"/>
          <p:cNvSpPr/>
          <p:nvPr/>
        </p:nvSpPr>
        <p:spPr>
          <a:xfrm>
            <a:off x="4296080" y="1082255"/>
            <a:ext cx="2561920" cy="769441"/>
          </a:xfrm>
          <a:prstGeom prst="rect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400" dirty="0" smtClean="0">
                <a:latin typeface="Algerian" panose="04020705040A02060702" pitchFamily="82" charset="0"/>
              </a:rPr>
              <a:t>11 am to 11 pm</a:t>
            </a:r>
          </a:p>
          <a:p>
            <a:pPr algn="ctr"/>
            <a:r>
              <a:rPr lang="en-GB" sz="2000" b="1" dirty="0" smtClean="0"/>
              <a:t>Everyday</a:t>
            </a:r>
            <a:endParaRPr lang="en-GB" sz="20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0" y="156215"/>
            <a:ext cx="4296080" cy="97257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Algerian" panose="04020705040A02060702" pitchFamily="82" charset="0"/>
              </a:rPr>
              <a:t>STARTERS</a:t>
            </a:r>
          </a:p>
          <a:p>
            <a:r>
              <a:rPr lang="en-GB" sz="1400" b="1" dirty="0" smtClean="0"/>
              <a:t>DEEP FRIED BREADED MUSHROOM – £4.50</a:t>
            </a:r>
          </a:p>
          <a:p>
            <a:pPr>
              <a:lnSpc>
                <a:spcPct val="150000"/>
              </a:lnSpc>
            </a:pPr>
            <a:r>
              <a:rPr lang="en-GB" sz="1200" dirty="0" smtClean="0"/>
              <a:t>(Served with roasted garlic mayonnaise and fresh </a:t>
            </a:r>
            <a:endParaRPr lang="en-GB" sz="1200" dirty="0" smtClean="0"/>
          </a:p>
          <a:p>
            <a:pPr>
              <a:lnSpc>
                <a:spcPct val="150000"/>
              </a:lnSpc>
            </a:pPr>
            <a:r>
              <a:rPr lang="en-GB" sz="1200" dirty="0" smtClean="0"/>
              <a:t>crispy </a:t>
            </a:r>
            <a:r>
              <a:rPr lang="en-GB" sz="1200" dirty="0" smtClean="0"/>
              <a:t>salad)</a:t>
            </a:r>
          </a:p>
          <a:p>
            <a:r>
              <a:rPr lang="en-GB" sz="1400" b="1" dirty="0" smtClean="0"/>
              <a:t>CHICKEN LIVER PATE - £3.00</a:t>
            </a:r>
          </a:p>
          <a:p>
            <a:pPr>
              <a:lnSpc>
                <a:spcPct val="150000"/>
              </a:lnSpc>
            </a:pPr>
            <a:r>
              <a:rPr lang="en-GB" sz="1200" dirty="0" smtClean="0"/>
              <a:t>(Toasted </a:t>
            </a:r>
            <a:r>
              <a:rPr lang="en-GB" sz="1200" dirty="0" smtClean="0"/>
              <a:t>bread and forest fruit and red </a:t>
            </a:r>
            <a:r>
              <a:rPr lang="en-GB" sz="1200" dirty="0" smtClean="0"/>
              <a:t>wine </a:t>
            </a:r>
            <a:r>
              <a:rPr lang="en-GB" sz="1200" dirty="0" smtClean="0"/>
              <a:t>sauce)</a:t>
            </a:r>
          </a:p>
          <a:p>
            <a:r>
              <a:rPr lang="en-GB" sz="1200" b="1" dirty="0" smtClean="0"/>
              <a:t>CASER SALAD – £1.80</a:t>
            </a:r>
          </a:p>
          <a:p>
            <a:pPr>
              <a:lnSpc>
                <a:spcPct val="150000"/>
              </a:lnSpc>
            </a:pPr>
            <a:r>
              <a:rPr lang="en-GB" sz="1200" dirty="0" smtClean="0"/>
              <a:t>(Chargrilled chicken garlic croutons and caser </a:t>
            </a:r>
            <a:endParaRPr lang="en-GB" sz="1200" dirty="0" smtClean="0"/>
          </a:p>
          <a:p>
            <a:pPr>
              <a:lnSpc>
                <a:spcPct val="150000"/>
              </a:lnSpc>
            </a:pPr>
            <a:r>
              <a:rPr lang="en-GB" sz="1200" dirty="0" smtClean="0"/>
              <a:t>dressing </a:t>
            </a:r>
            <a:r>
              <a:rPr lang="en-GB" sz="1200" dirty="0" smtClean="0"/>
              <a:t>topped with parmesan cheese</a:t>
            </a:r>
            <a:r>
              <a:rPr lang="en-GB" sz="1200" dirty="0"/>
              <a:t>)</a:t>
            </a:r>
            <a:endParaRPr lang="en-GB" sz="1200" dirty="0" smtClean="0"/>
          </a:p>
          <a:p>
            <a:r>
              <a:rPr lang="en-GB" sz="1400" b="1" dirty="0" smtClean="0"/>
              <a:t>HOMEMADE MEATBALLS - £4.00</a:t>
            </a:r>
          </a:p>
          <a:p>
            <a:pPr>
              <a:lnSpc>
                <a:spcPct val="150000"/>
              </a:lnSpc>
            </a:pPr>
            <a:r>
              <a:rPr lang="en-GB" sz="1200" dirty="0" smtClean="0"/>
              <a:t>(Toasted bread, crispy salads, and napolitana sauce)</a:t>
            </a:r>
            <a:endParaRPr lang="en-GB" sz="1400" dirty="0" smtClean="0"/>
          </a:p>
          <a:p>
            <a:r>
              <a:rPr lang="en-GB" sz="1400" b="1" dirty="0" smtClean="0"/>
              <a:t>GOAT CHEESE BRUSCHETTA - £4.50</a:t>
            </a:r>
          </a:p>
          <a:p>
            <a:pPr>
              <a:lnSpc>
                <a:spcPct val="150000"/>
              </a:lnSpc>
            </a:pPr>
            <a:r>
              <a:rPr lang="en-GB" sz="1200" dirty="0" smtClean="0"/>
              <a:t>(</a:t>
            </a:r>
            <a:r>
              <a:rPr lang="en-US" sz="1200" dirty="0" smtClean="0"/>
              <a:t>Toasted </a:t>
            </a:r>
            <a:r>
              <a:rPr lang="en-US" sz="1200" dirty="0"/>
              <a:t>bread and forest fruit and red wine sauce</a:t>
            </a:r>
            <a:r>
              <a:rPr lang="en-US" sz="1200" dirty="0" smtClean="0"/>
              <a:t>)</a:t>
            </a:r>
            <a:endParaRPr lang="en-GB" sz="1200" dirty="0" smtClean="0"/>
          </a:p>
          <a:p>
            <a:r>
              <a:rPr lang="en-GB" sz="1400" b="1" dirty="0" smtClean="0"/>
              <a:t>CHILLED MELON - £2.50</a:t>
            </a:r>
          </a:p>
          <a:p>
            <a:pPr>
              <a:lnSpc>
                <a:spcPct val="150000"/>
              </a:lnSpc>
            </a:pPr>
            <a:r>
              <a:rPr lang="en-GB" sz="1200" dirty="0" smtClean="0"/>
              <a:t>(Served with yogurt, honey, and raspberry)</a:t>
            </a:r>
          </a:p>
          <a:p>
            <a:r>
              <a:rPr lang="en-GB" sz="1400" b="1" dirty="0" smtClean="0"/>
              <a:t>SOUP OF THE DAY - £2.00</a:t>
            </a:r>
          </a:p>
          <a:p>
            <a:pPr>
              <a:lnSpc>
                <a:spcPct val="150000"/>
              </a:lnSpc>
            </a:pPr>
            <a:r>
              <a:rPr lang="en-US" sz="1200" dirty="0" smtClean="0"/>
              <a:t>(Served </a:t>
            </a:r>
            <a:r>
              <a:rPr lang="en-US" sz="1200" dirty="0"/>
              <a:t>with home made bread and </a:t>
            </a:r>
            <a:r>
              <a:rPr lang="en-US" sz="1200" dirty="0" smtClean="0"/>
              <a:t>butter)</a:t>
            </a:r>
            <a:endParaRPr lang="en-GB" sz="1200" dirty="0" smtClean="0"/>
          </a:p>
          <a:p>
            <a:r>
              <a:rPr lang="en-GB" sz="2000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Algerian" panose="04020705040A02060702" pitchFamily="82" charset="0"/>
              </a:rPr>
              <a:t>MAIN COURSE</a:t>
            </a:r>
          </a:p>
          <a:p>
            <a:r>
              <a:rPr lang="en-GB" sz="1400" b="1" dirty="0" smtClean="0"/>
              <a:t>8 OZ RUMP STEAK - £12.00</a:t>
            </a:r>
          </a:p>
          <a:p>
            <a:pPr>
              <a:lnSpc>
                <a:spcPct val="150000"/>
              </a:lnSpc>
            </a:pPr>
            <a:r>
              <a:rPr lang="en-US" sz="1200" dirty="0" smtClean="0"/>
              <a:t>(Served </a:t>
            </a:r>
            <a:r>
              <a:rPr lang="en-US" sz="1200" dirty="0"/>
              <a:t>with peppercorn sauce &amp; home made </a:t>
            </a:r>
            <a:r>
              <a:rPr lang="en-US" sz="1200" dirty="0" smtClean="0"/>
              <a:t>chips)</a:t>
            </a:r>
            <a:endParaRPr lang="en-GB" sz="1200" dirty="0" smtClean="0"/>
          </a:p>
          <a:p>
            <a:r>
              <a:rPr lang="en-GB" sz="1400" b="1" dirty="0" smtClean="0"/>
              <a:t>ROAST BEEF - £8.00</a:t>
            </a:r>
          </a:p>
          <a:p>
            <a:pPr>
              <a:lnSpc>
                <a:spcPct val="150000"/>
              </a:lnSpc>
            </a:pPr>
            <a:r>
              <a:rPr lang="en-US" sz="1200" dirty="0" smtClean="0"/>
              <a:t>(Served </a:t>
            </a:r>
            <a:r>
              <a:rPr lang="en-US" sz="1200" dirty="0"/>
              <a:t>with </a:t>
            </a:r>
            <a:r>
              <a:rPr lang="en-US" sz="1200" dirty="0" smtClean="0"/>
              <a:t>mashed potatoes </a:t>
            </a:r>
            <a:r>
              <a:rPr lang="en-US" sz="1200" dirty="0"/>
              <a:t>&amp; </a:t>
            </a:r>
            <a:r>
              <a:rPr lang="en-US" sz="1200" dirty="0" smtClean="0"/>
              <a:t>roasted potatoes</a:t>
            </a:r>
            <a:r>
              <a:rPr lang="en-US" sz="1200" dirty="0"/>
              <a:t>, </a:t>
            </a:r>
            <a:endParaRPr lang="en-US" sz="1200" dirty="0" smtClean="0"/>
          </a:p>
          <a:p>
            <a:pPr>
              <a:lnSpc>
                <a:spcPct val="150000"/>
              </a:lnSpc>
            </a:pPr>
            <a:r>
              <a:rPr lang="en-US" sz="1200" dirty="0" smtClean="0"/>
              <a:t>fresh </a:t>
            </a:r>
            <a:r>
              <a:rPr lang="en-US" sz="1200" dirty="0" smtClean="0"/>
              <a:t>vegetables, and gravy)</a:t>
            </a:r>
            <a:endParaRPr lang="en-GB" sz="1200" dirty="0" smtClean="0"/>
          </a:p>
          <a:p>
            <a:r>
              <a:rPr lang="en-GB" sz="1400" b="1" dirty="0" smtClean="0"/>
              <a:t>ROAST TURKEY - £6.50</a:t>
            </a:r>
          </a:p>
          <a:p>
            <a:pPr>
              <a:lnSpc>
                <a:spcPct val="150000"/>
              </a:lnSpc>
            </a:pPr>
            <a:r>
              <a:rPr lang="en-US" sz="1200" dirty="0"/>
              <a:t>(Served with mashed potatoes &amp; roasted potatoes, </a:t>
            </a:r>
            <a:endParaRPr lang="en-US" sz="1200" dirty="0" smtClean="0"/>
          </a:p>
          <a:p>
            <a:pPr>
              <a:lnSpc>
                <a:spcPct val="150000"/>
              </a:lnSpc>
            </a:pPr>
            <a:r>
              <a:rPr lang="en-US" sz="1200" dirty="0" smtClean="0"/>
              <a:t>fresh </a:t>
            </a:r>
            <a:r>
              <a:rPr lang="en-US" sz="1200" dirty="0"/>
              <a:t>vegetables, and gravy</a:t>
            </a:r>
            <a:r>
              <a:rPr lang="en-US" sz="1200" dirty="0" smtClean="0"/>
              <a:t>)</a:t>
            </a:r>
            <a:endParaRPr lang="en-GB" sz="1200" dirty="0" smtClean="0"/>
          </a:p>
          <a:p>
            <a:r>
              <a:rPr lang="en-GB" sz="1400" b="1" dirty="0" smtClean="0"/>
              <a:t>SUPREME CHICKEN - £7.00</a:t>
            </a:r>
          </a:p>
          <a:p>
            <a:pPr>
              <a:lnSpc>
                <a:spcPct val="150000"/>
              </a:lnSpc>
            </a:pPr>
            <a:r>
              <a:rPr lang="en-US" sz="1200" dirty="0" smtClean="0"/>
              <a:t>(Served </a:t>
            </a:r>
            <a:r>
              <a:rPr lang="en-US" sz="1200" dirty="0"/>
              <a:t>with white wine cream mushroom sauce &amp; </a:t>
            </a:r>
            <a:endParaRPr lang="en-US" sz="1200" dirty="0" smtClean="0"/>
          </a:p>
          <a:p>
            <a:pPr>
              <a:lnSpc>
                <a:spcPct val="150000"/>
              </a:lnSpc>
            </a:pPr>
            <a:r>
              <a:rPr lang="en-US" sz="1200" dirty="0" smtClean="0"/>
              <a:t>home </a:t>
            </a:r>
            <a:r>
              <a:rPr lang="en-US" sz="1200" dirty="0"/>
              <a:t>made </a:t>
            </a:r>
            <a:r>
              <a:rPr lang="en-US" sz="1200" dirty="0" smtClean="0"/>
              <a:t>chips)</a:t>
            </a:r>
            <a:endParaRPr lang="en-GB" sz="1200" dirty="0" smtClean="0"/>
          </a:p>
          <a:p>
            <a:r>
              <a:rPr lang="en-GB" sz="1400" b="1" dirty="0" smtClean="0"/>
              <a:t>FISH AND CHIPS - £9.00</a:t>
            </a:r>
          </a:p>
          <a:p>
            <a:pPr>
              <a:lnSpc>
                <a:spcPct val="150000"/>
              </a:lnSpc>
            </a:pPr>
            <a:r>
              <a:rPr lang="en-US" sz="1200" dirty="0" smtClean="0"/>
              <a:t>(Served </a:t>
            </a:r>
            <a:r>
              <a:rPr lang="en-US" sz="1200" dirty="0"/>
              <a:t>with garden peas, home made tartare sauce </a:t>
            </a:r>
            <a:endParaRPr lang="en-US" sz="1200" dirty="0" smtClean="0"/>
          </a:p>
          <a:p>
            <a:pPr>
              <a:lnSpc>
                <a:spcPct val="150000"/>
              </a:lnSpc>
            </a:pPr>
            <a:r>
              <a:rPr lang="en-US" sz="1200" dirty="0" smtClean="0"/>
              <a:t>and </a:t>
            </a:r>
            <a:r>
              <a:rPr lang="en-US" sz="1200" dirty="0"/>
              <a:t>salad </a:t>
            </a:r>
            <a:r>
              <a:rPr lang="en-US" sz="1200" dirty="0" smtClean="0"/>
              <a:t>garnish)</a:t>
            </a:r>
            <a:endParaRPr lang="en-GB" sz="1200" dirty="0" smtClean="0"/>
          </a:p>
          <a:p>
            <a:r>
              <a:rPr lang="en-GB" sz="1400" b="1" dirty="0" smtClean="0"/>
              <a:t>PENNE ARABIATA - £7.00</a:t>
            </a:r>
          </a:p>
          <a:p>
            <a:pPr>
              <a:lnSpc>
                <a:spcPct val="150000"/>
              </a:lnSpc>
            </a:pPr>
            <a:r>
              <a:rPr lang="en-US" sz="1200" dirty="0" smtClean="0"/>
              <a:t>(Spicy </a:t>
            </a:r>
            <a:r>
              <a:rPr lang="en-US" sz="1200" dirty="0"/>
              <a:t>napolitana sauce with parmesan </a:t>
            </a:r>
            <a:r>
              <a:rPr lang="en-US" sz="1200" dirty="0" smtClean="0"/>
              <a:t>cheese)</a:t>
            </a:r>
            <a:endParaRPr lang="en-GB" sz="1200" dirty="0" smtClean="0"/>
          </a:p>
          <a:p>
            <a:r>
              <a:rPr lang="en-GB" sz="1400" b="1" dirty="0" smtClean="0"/>
              <a:t>MARGHERITA PIZZA - £8.50</a:t>
            </a:r>
          </a:p>
          <a:p>
            <a:pPr>
              <a:lnSpc>
                <a:spcPct val="150000"/>
              </a:lnSpc>
            </a:pPr>
            <a:r>
              <a:rPr lang="en-US" sz="1200" dirty="0" smtClean="0"/>
              <a:t>(With </a:t>
            </a:r>
            <a:r>
              <a:rPr lang="en-US" sz="1200" dirty="0"/>
              <a:t>mozzarella cheese and </a:t>
            </a:r>
            <a:r>
              <a:rPr lang="en-US" sz="1200" dirty="0" smtClean="0"/>
              <a:t>tomato </a:t>
            </a:r>
            <a:r>
              <a:rPr lang="en-US" sz="1200" dirty="0" smtClean="0"/>
              <a:t>sauce)</a:t>
            </a:r>
          </a:p>
          <a:p>
            <a:r>
              <a:rPr lang="en-GB" sz="1400" b="1" dirty="0" smtClean="0"/>
              <a:t>VEGETERIAN PIZZA  - £7.00</a:t>
            </a:r>
          </a:p>
          <a:p>
            <a:pPr>
              <a:lnSpc>
                <a:spcPct val="150000"/>
              </a:lnSpc>
            </a:pPr>
            <a:r>
              <a:rPr lang="en-US" sz="1200" dirty="0" smtClean="0"/>
              <a:t>(Mixed </a:t>
            </a:r>
            <a:r>
              <a:rPr lang="en-US" sz="1200" dirty="0"/>
              <a:t>peppers, mushrooms </a:t>
            </a:r>
            <a:r>
              <a:rPr lang="en-US" sz="1200" dirty="0" smtClean="0"/>
              <a:t>and </a:t>
            </a:r>
            <a:r>
              <a:rPr lang="en-US" sz="1200" dirty="0"/>
              <a:t>red </a:t>
            </a:r>
            <a:r>
              <a:rPr lang="en-US" sz="1200" dirty="0" smtClean="0"/>
              <a:t>onions)</a:t>
            </a:r>
            <a:endParaRPr lang="en-GB" sz="1200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6080" y="1900381"/>
            <a:ext cx="2617535" cy="1564386"/>
          </a:xfrm>
          <a:prstGeom prst="rect">
            <a:avLst/>
          </a:prstGeom>
        </p:spPr>
      </p:pic>
      <p:pic>
        <p:nvPicPr>
          <p:cNvPr id="1030" name="Picture 6" descr="Cheesy Vegetable Pizza Recipe | Yummyfoodrecipes.i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6080" y="3513452"/>
            <a:ext cx="2617535" cy="1848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lassic British Fish and Chips Recip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6080" y="5410384"/>
            <a:ext cx="2595346" cy="1460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urtis Stone | Goat Cheese Bruschetta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75"/>
          <a:stretch/>
        </p:blipFill>
        <p:spPr bwMode="auto">
          <a:xfrm>
            <a:off x="4296080" y="6919383"/>
            <a:ext cx="2645028" cy="1181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Keto Cheesecake Recipe (Low Carb Sugar-Free Cheesecake) | Wholesome Yum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6080" y="8143979"/>
            <a:ext cx="2561920" cy="1921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0966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9258" y="431075"/>
            <a:ext cx="2952399" cy="9065622"/>
          </a:xfrm>
        </p:spPr>
        <p:txBody>
          <a:bodyPr/>
          <a:lstStyle/>
          <a:p>
            <a:pPr marL="0" indent="0" algn="just">
              <a:buNone/>
            </a:pPr>
            <a:r>
              <a:rPr lang="en-US" sz="2000" dirty="0">
                <a:solidFill>
                  <a:schemeClr val="accent5">
                    <a:lumMod val="40000"/>
                    <a:lumOff val="60000"/>
                  </a:schemeClr>
                </a:solidFill>
                <a:latin typeface="Algerian" panose="04020705040A02060702" pitchFamily="82" charset="0"/>
              </a:rPr>
              <a:t>SIDE ORDERS </a:t>
            </a:r>
          </a:p>
          <a:p>
            <a:pPr marL="0" indent="0" algn="just">
              <a:buNone/>
            </a:pPr>
            <a:r>
              <a:rPr lang="en-US" sz="1400" b="1" dirty="0" smtClean="0"/>
              <a:t>OLIVES - £</a:t>
            </a:r>
            <a:r>
              <a:rPr lang="en-US" sz="1400" b="1" dirty="0"/>
              <a:t>2.95 </a:t>
            </a:r>
          </a:p>
          <a:p>
            <a:pPr marL="0" indent="0" algn="just">
              <a:buNone/>
            </a:pPr>
            <a:r>
              <a:rPr lang="en-US" sz="1400" b="1" dirty="0"/>
              <a:t>GARLIC BREAD </a:t>
            </a:r>
            <a:r>
              <a:rPr lang="en-US" sz="1400" b="1" dirty="0" smtClean="0"/>
              <a:t>- £</a:t>
            </a:r>
            <a:r>
              <a:rPr lang="en-US" sz="1400" b="1" dirty="0"/>
              <a:t>2.95 </a:t>
            </a:r>
          </a:p>
          <a:p>
            <a:pPr marL="0" indent="0" algn="just">
              <a:buNone/>
            </a:pPr>
            <a:r>
              <a:rPr lang="en-US" sz="1400" b="1" dirty="0"/>
              <a:t>GARLIC BREAD WITH CHEESE </a:t>
            </a:r>
            <a:r>
              <a:rPr lang="en-US" sz="1400" b="1" dirty="0" smtClean="0"/>
              <a:t>- £</a:t>
            </a:r>
            <a:r>
              <a:rPr lang="en-US" sz="1400" b="1" dirty="0"/>
              <a:t>3.45 </a:t>
            </a:r>
          </a:p>
          <a:p>
            <a:pPr marL="0" indent="0" algn="just">
              <a:buNone/>
            </a:pPr>
            <a:r>
              <a:rPr lang="en-US" sz="1400" b="1" dirty="0"/>
              <a:t>GARLIC BREAD WITH TOMATO </a:t>
            </a:r>
            <a:r>
              <a:rPr lang="en-US" sz="1400" b="1" dirty="0" smtClean="0"/>
              <a:t>- £</a:t>
            </a:r>
            <a:r>
              <a:rPr lang="en-US" sz="1400" b="1" dirty="0"/>
              <a:t>3.45 </a:t>
            </a:r>
          </a:p>
          <a:p>
            <a:pPr marL="0" indent="0" algn="just">
              <a:buNone/>
            </a:pPr>
            <a:r>
              <a:rPr lang="en-US" sz="1400" b="1" dirty="0"/>
              <a:t>HOME MADE BASKET OF BREAD </a:t>
            </a:r>
            <a:r>
              <a:rPr lang="en-US" sz="1400" b="1" dirty="0" smtClean="0"/>
              <a:t>- £3.25 </a:t>
            </a:r>
            <a:endParaRPr lang="en-US" sz="1400" b="1" dirty="0"/>
          </a:p>
          <a:p>
            <a:pPr marL="0" indent="0" algn="just">
              <a:buNone/>
            </a:pPr>
            <a:r>
              <a:rPr lang="en-US" sz="1400" b="1" dirty="0"/>
              <a:t>ONION RINGS </a:t>
            </a:r>
            <a:r>
              <a:rPr lang="en-US" sz="1400" b="1" dirty="0" smtClean="0"/>
              <a:t>- £</a:t>
            </a:r>
            <a:r>
              <a:rPr lang="en-US" sz="1400" b="1" dirty="0"/>
              <a:t>2.95 </a:t>
            </a:r>
          </a:p>
          <a:p>
            <a:pPr marL="0" indent="0" algn="just">
              <a:buNone/>
            </a:pPr>
            <a:r>
              <a:rPr lang="en-US" sz="1400" b="1" dirty="0"/>
              <a:t>SAUTEED MUSHROOMS - £</a:t>
            </a:r>
            <a:r>
              <a:rPr lang="en-US" sz="1400" b="1" dirty="0" smtClean="0"/>
              <a:t>3.50</a:t>
            </a:r>
            <a:endParaRPr lang="en-US" sz="1400" b="1" dirty="0"/>
          </a:p>
          <a:p>
            <a:pPr marL="0" indent="0" algn="just">
              <a:buNone/>
            </a:pPr>
            <a:r>
              <a:rPr lang="en-US" sz="1400" b="1" dirty="0"/>
              <a:t>MIXED SALAD </a:t>
            </a:r>
            <a:r>
              <a:rPr lang="en-US" sz="1400" b="1" dirty="0" smtClean="0"/>
              <a:t>- £3.50</a:t>
            </a:r>
            <a:endParaRPr lang="en-US" sz="1400" b="1" dirty="0"/>
          </a:p>
          <a:p>
            <a:pPr marL="0" indent="0" algn="just">
              <a:buNone/>
            </a:pPr>
            <a:r>
              <a:rPr lang="en-US" sz="1400" b="1" dirty="0"/>
              <a:t>HOME MADE </a:t>
            </a:r>
            <a:r>
              <a:rPr lang="en-US" sz="1400" b="1" dirty="0" smtClean="0"/>
              <a:t>CHIP - £</a:t>
            </a:r>
            <a:r>
              <a:rPr lang="en-US" sz="1400" b="1" dirty="0"/>
              <a:t>2.95 </a:t>
            </a:r>
            <a:endParaRPr lang="en-US" sz="1400" b="1" dirty="0" smtClean="0"/>
          </a:p>
          <a:p>
            <a:pPr marL="0" indent="0" algn="just">
              <a:buNone/>
            </a:pPr>
            <a:r>
              <a:rPr lang="en-US" sz="2000" dirty="0">
                <a:solidFill>
                  <a:schemeClr val="accent5">
                    <a:lumMod val="40000"/>
                    <a:lumOff val="60000"/>
                  </a:schemeClr>
                </a:solidFill>
                <a:latin typeface="Algerian" panose="04020705040A02060702" pitchFamily="82" charset="0"/>
              </a:rPr>
              <a:t>DESSERTS </a:t>
            </a:r>
          </a:p>
          <a:p>
            <a:pPr marL="0" indent="0" algn="just">
              <a:buNone/>
            </a:pPr>
            <a:r>
              <a:rPr lang="en-US" sz="1400" b="1" dirty="0" smtClean="0"/>
              <a:t>(all desserts are home made)</a:t>
            </a:r>
          </a:p>
          <a:p>
            <a:pPr marL="0" indent="0" algn="just">
              <a:buNone/>
            </a:pPr>
            <a:r>
              <a:rPr lang="en-US" sz="1400" b="1" dirty="0" smtClean="0"/>
              <a:t>CHEESE </a:t>
            </a:r>
            <a:r>
              <a:rPr lang="en-US" sz="1400" b="1" dirty="0"/>
              <a:t>CAKE </a:t>
            </a:r>
            <a:r>
              <a:rPr lang="en-US" sz="1400" b="1" dirty="0" smtClean="0"/>
              <a:t>- £</a:t>
            </a:r>
            <a:r>
              <a:rPr lang="en-US" sz="1400" b="1" dirty="0"/>
              <a:t>3.95 </a:t>
            </a:r>
          </a:p>
          <a:p>
            <a:pPr marL="0" indent="0" algn="just">
              <a:buNone/>
            </a:pPr>
            <a:r>
              <a:rPr lang="en-US" sz="1400" b="1" dirty="0"/>
              <a:t>CHOCOLATE FUDGE CAKE - £3.95 </a:t>
            </a:r>
          </a:p>
          <a:p>
            <a:pPr marL="0" indent="0" algn="just">
              <a:buNone/>
            </a:pPr>
            <a:r>
              <a:rPr lang="en-US" sz="1400" b="1" dirty="0"/>
              <a:t>CHRISTMAS PUDDING - £3.95 </a:t>
            </a:r>
          </a:p>
          <a:p>
            <a:pPr marL="0" indent="0" algn="just">
              <a:buNone/>
            </a:pPr>
            <a:r>
              <a:rPr lang="en-US" sz="1400" b="1" dirty="0"/>
              <a:t>LUXURY ICE CREAM - £3.95 </a:t>
            </a:r>
            <a:endParaRPr lang="en-US" sz="1400" b="1" dirty="0" smtClean="0"/>
          </a:p>
          <a:p>
            <a:pPr marL="0" indent="0" algn="just">
              <a:buNone/>
            </a:pPr>
            <a:r>
              <a:rPr lang="en-US" sz="2000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Algerian" panose="04020705040A02060702" pitchFamily="82" charset="0"/>
              </a:rPr>
              <a:t>Soft drinks</a:t>
            </a:r>
            <a:endParaRPr lang="en-US" sz="2000" dirty="0">
              <a:solidFill>
                <a:schemeClr val="accent5">
                  <a:lumMod val="40000"/>
                  <a:lumOff val="60000"/>
                </a:schemeClr>
              </a:solidFill>
              <a:latin typeface="Algerian" panose="04020705040A02060702" pitchFamily="82" charset="0"/>
            </a:endParaRPr>
          </a:p>
          <a:p>
            <a:pPr marL="0" indent="0" algn="just">
              <a:buNone/>
            </a:pPr>
            <a:r>
              <a:rPr lang="en-US" sz="1400" b="1" dirty="0" smtClean="0"/>
              <a:t>FANTA- </a:t>
            </a:r>
            <a:r>
              <a:rPr lang="en-US" sz="1400" b="1" dirty="0"/>
              <a:t>£</a:t>
            </a:r>
            <a:r>
              <a:rPr lang="en-US" sz="1400" b="1" dirty="0" smtClean="0"/>
              <a:t>2.0 </a:t>
            </a:r>
            <a:endParaRPr lang="en-US" sz="1400" b="1" dirty="0"/>
          </a:p>
          <a:p>
            <a:pPr marL="0" indent="0" algn="just">
              <a:buNone/>
            </a:pPr>
            <a:r>
              <a:rPr lang="en-US" sz="1400" b="1" dirty="0" smtClean="0"/>
              <a:t>COCA-COLA - </a:t>
            </a:r>
            <a:r>
              <a:rPr lang="en-US" sz="1400" b="1" dirty="0"/>
              <a:t>£</a:t>
            </a:r>
            <a:r>
              <a:rPr lang="en-US" sz="1400" b="1" dirty="0" smtClean="0"/>
              <a:t>2.0</a:t>
            </a:r>
          </a:p>
          <a:p>
            <a:pPr marL="0" indent="0" algn="just">
              <a:buNone/>
            </a:pPr>
            <a:r>
              <a:rPr lang="en-US" sz="1400" b="1" dirty="0" smtClean="0"/>
              <a:t>SPRITE - £2.0</a:t>
            </a:r>
            <a:endParaRPr lang="en-US" sz="1400" b="1" dirty="0"/>
          </a:p>
          <a:p>
            <a:pPr marL="0" indent="0" algn="just">
              <a:buNone/>
            </a:pPr>
            <a:r>
              <a:rPr lang="en-US" sz="1400" b="1" dirty="0" smtClean="0"/>
              <a:t>STILL WATER - £2.45 </a:t>
            </a:r>
            <a:endParaRPr lang="en-US" sz="1400" b="1" dirty="0"/>
          </a:p>
          <a:p>
            <a:pPr marL="0" indent="0" algn="just">
              <a:buNone/>
            </a:pPr>
            <a:r>
              <a:rPr lang="en-US" sz="1400" b="1" dirty="0" smtClean="0"/>
              <a:t>SPRINKLING WATER - </a:t>
            </a:r>
            <a:r>
              <a:rPr lang="en-US" sz="1400" b="1" dirty="0"/>
              <a:t>£3.25 </a:t>
            </a:r>
            <a:endParaRPr lang="en-US" sz="1400" b="1" dirty="0" smtClean="0"/>
          </a:p>
          <a:p>
            <a:pPr marL="0" indent="0" algn="just">
              <a:buNone/>
            </a:pPr>
            <a:r>
              <a:rPr lang="en-US" sz="1400" b="1" dirty="0" smtClean="0"/>
              <a:t>INDIAN SWEET YOGURT DRINK - </a:t>
            </a:r>
            <a:r>
              <a:rPr lang="en-US" sz="1400" b="1" dirty="0"/>
              <a:t>£</a:t>
            </a:r>
            <a:r>
              <a:rPr lang="en-US" sz="1400" b="1" dirty="0" smtClean="0"/>
              <a:t>3.00</a:t>
            </a:r>
            <a:endParaRPr lang="en-US" sz="1400" b="1" dirty="0"/>
          </a:p>
          <a:p>
            <a:pPr marL="0" indent="0" algn="just">
              <a:buNone/>
            </a:pPr>
            <a:r>
              <a:rPr lang="en-US" sz="1400" b="1" dirty="0" smtClean="0"/>
              <a:t>MIXED FRUIT DRINK - £2.50</a:t>
            </a:r>
            <a:endParaRPr lang="en-US" sz="1400" b="1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461655" y="431075"/>
            <a:ext cx="2952399" cy="29260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14313" indent="-214313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135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557213" indent="-214313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00113" indent="-214313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105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157288" indent="-128588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105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500188" indent="-128588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9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1885950" indent="-171450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825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228850" indent="-171450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825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2571750" indent="-171450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825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2914650" indent="-171450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825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/>
              <a:buNone/>
            </a:pPr>
            <a:r>
              <a:rPr lang="en-US" sz="2000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Algerian" panose="04020705040A02060702" pitchFamily="82" charset="0"/>
              </a:rPr>
              <a:t>WINE </a:t>
            </a:r>
          </a:p>
          <a:p>
            <a:pPr marL="0" indent="0" algn="just">
              <a:buNone/>
            </a:pPr>
            <a:r>
              <a:rPr lang="pt-BR" sz="1400" b="1" dirty="0" smtClean="0"/>
              <a:t>CHARDONNAY/2015</a:t>
            </a:r>
            <a:r>
              <a:rPr lang="en-US" sz="1400" b="1" dirty="0" smtClean="0"/>
              <a:t> - £22.95</a:t>
            </a:r>
          </a:p>
          <a:p>
            <a:pPr marL="0" indent="0" algn="just">
              <a:buNone/>
            </a:pPr>
            <a:r>
              <a:rPr lang="pt-BR" sz="1400" b="1" dirty="0" smtClean="0"/>
              <a:t>RIESLING/2016</a:t>
            </a:r>
            <a:r>
              <a:rPr lang="en-US" sz="1400" b="1" dirty="0"/>
              <a:t>- £</a:t>
            </a:r>
            <a:r>
              <a:rPr lang="en-US" sz="1400" b="1" dirty="0" smtClean="0"/>
              <a:t>20.00</a:t>
            </a:r>
            <a:endParaRPr lang="pt-BR" sz="1400" b="1" dirty="0" smtClean="0"/>
          </a:p>
          <a:p>
            <a:pPr marL="0" indent="0" algn="just">
              <a:buNone/>
            </a:pPr>
            <a:r>
              <a:rPr lang="pt-BR" sz="1400" b="1" dirty="0" smtClean="0"/>
              <a:t>CANNONBALL/2017</a:t>
            </a:r>
            <a:r>
              <a:rPr lang="en-US" sz="1400" b="1" dirty="0" smtClean="0"/>
              <a:t>- £19.00</a:t>
            </a:r>
            <a:endParaRPr lang="pt-BR" sz="1400" b="1" dirty="0" smtClean="0"/>
          </a:p>
          <a:p>
            <a:pPr marL="0" indent="0" algn="just">
              <a:buNone/>
            </a:pPr>
            <a:r>
              <a:rPr lang="pt-BR" sz="1400" b="1" dirty="0" smtClean="0"/>
              <a:t>MUSCADETDESERVE/2017</a:t>
            </a:r>
            <a:r>
              <a:rPr lang="en-US" sz="1400" b="1" dirty="0"/>
              <a:t>- </a:t>
            </a:r>
            <a:r>
              <a:rPr lang="en-US" sz="1400" b="1" dirty="0" smtClean="0"/>
              <a:t>£18.50</a:t>
            </a:r>
            <a:endParaRPr lang="pt-BR" sz="1400" b="1" dirty="0" smtClean="0"/>
          </a:p>
          <a:p>
            <a:pPr marL="0" indent="0" algn="just">
              <a:buNone/>
            </a:pPr>
            <a:r>
              <a:rPr lang="pt-BR" sz="1400" b="1" dirty="0" smtClean="0"/>
              <a:t>PINOTNOIR/2019</a:t>
            </a:r>
            <a:r>
              <a:rPr lang="en-US" sz="1400" b="1" dirty="0"/>
              <a:t>- £</a:t>
            </a:r>
            <a:r>
              <a:rPr lang="en-US" sz="1400" b="1" dirty="0" smtClean="0"/>
              <a:t>21.55</a:t>
            </a:r>
            <a:endParaRPr lang="pt-BR" sz="1400" b="1" dirty="0" smtClean="0"/>
          </a:p>
          <a:p>
            <a:pPr marL="0" indent="0" algn="just">
              <a:buNone/>
            </a:pPr>
            <a:r>
              <a:rPr lang="pt-BR" sz="1400" b="1" dirty="0" smtClean="0"/>
              <a:t>MERLOT </a:t>
            </a:r>
            <a:r>
              <a:rPr lang="en-US" sz="1400" b="1" dirty="0"/>
              <a:t>- £</a:t>
            </a:r>
            <a:r>
              <a:rPr lang="en-US" sz="1400" b="1" dirty="0" smtClean="0"/>
              <a:t>20.75</a:t>
            </a:r>
            <a:endParaRPr lang="pt-BR" sz="1400" b="1" dirty="0" smtClean="0"/>
          </a:p>
          <a:p>
            <a:pPr marL="0" indent="0" algn="just">
              <a:buNone/>
            </a:pPr>
            <a:r>
              <a:rPr lang="pt-BR" sz="1400" b="1" dirty="0" smtClean="0"/>
              <a:t>MALBEC/2016</a:t>
            </a:r>
            <a:r>
              <a:rPr lang="en-US" sz="1400" b="1" dirty="0"/>
              <a:t>- </a:t>
            </a:r>
            <a:r>
              <a:rPr lang="en-US" sz="1400" b="1" dirty="0" smtClean="0"/>
              <a:t>£16.50</a:t>
            </a:r>
            <a:endParaRPr lang="en-US" sz="1400" b="1" dirty="0"/>
          </a:p>
        </p:txBody>
      </p:sp>
      <p:sp>
        <p:nvSpPr>
          <p:cNvPr id="5" name="Rectangle 4"/>
          <p:cNvSpPr/>
          <p:nvPr/>
        </p:nvSpPr>
        <p:spPr>
          <a:xfrm>
            <a:off x="3656894" y="3831680"/>
            <a:ext cx="2561920" cy="984885"/>
          </a:xfrm>
          <a:prstGeom prst="rect">
            <a:avLst/>
          </a:prstGeom>
          <a:solidFill>
            <a:schemeClr val="tx2">
              <a:lumMod val="25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en-GB" sz="4000" dirty="0">
                <a:latin typeface="Blackadder ITC" panose="04020505051007020D02" pitchFamily="82" charset="0"/>
              </a:rPr>
              <a:t>Hotel </a:t>
            </a:r>
            <a:r>
              <a:rPr lang="en-GB" sz="4000" dirty="0" smtClean="0">
                <a:latin typeface="Blackadder ITC" panose="04020505051007020D02" pitchFamily="82" charset="0"/>
              </a:rPr>
              <a:t>Trinity</a:t>
            </a:r>
          </a:p>
          <a:p>
            <a:pPr algn="ctr"/>
            <a:r>
              <a:rPr lang="en-GB" b="1" dirty="0" smtClean="0"/>
              <a:t>Takeaway only</a:t>
            </a:r>
            <a:endParaRPr lang="en-GB" b="1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3461656" y="6348549"/>
            <a:ext cx="2952399" cy="15022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14313" indent="-214313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135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557213" indent="-214313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00113" indent="-214313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105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157288" indent="-128588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105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500188" indent="-128588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9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1885950" indent="-171450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825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228850" indent="-171450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825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2571750" indent="-171450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825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2914650" indent="-171450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825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/>
              <a:buNone/>
            </a:pPr>
            <a:r>
              <a:rPr lang="en-US" sz="20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ADDRESS </a:t>
            </a:r>
          </a:p>
          <a:p>
            <a:pPr marL="0" indent="0" algn="just">
              <a:buNone/>
            </a:pPr>
            <a:r>
              <a:rPr lang="pt-BR" sz="1400" b="1" dirty="0" smtClean="0"/>
              <a:t>1</a:t>
            </a:r>
            <a:r>
              <a:rPr lang="pt-BR" sz="1400" b="1" dirty="0"/>
              <a:t>, Anchor Court, MARINA, Maritime Quarter, Swansea SA1 3XA, United Kingdom</a:t>
            </a:r>
            <a:endParaRPr lang="en-US" sz="1400" b="1" dirty="0"/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3461655" y="7994469"/>
            <a:ext cx="2952399" cy="15022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14313" indent="-214313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135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557213" indent="-214313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00113" indent="-214313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105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157288" indent="-128588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105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500188" indent="-128588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9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1885950" indent="-171450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825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228850" indent="-171450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825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2571750" indent="-171450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825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2914650" indent="-171450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825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/>
              <a:buNone/>
            </a:pPr>
            <a:r>
              <a:rPr lang="en-US" sz="20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PAYMENT METHODS</a:t>
            </a:r>
          </a:p>
          <a:p>
            <a:pPr algn="just"/>
            <a:r>
              <a:rPr lang="pt-BR" sz="1400" b="1" dirty="0" smtClean="0"/>
              <a:t>CASH</a:t>
            </a:r>
          </a:p>
          <a:p>
            <a:pPr algn="just"/>
            <a:r>
              <a:rPr lang="pt-BR" sz="1400" b="1" dirty="0" smtClean="0"/>
              <a:t>MASTERCARD</a:t>
            </a:r>
          </a:p>
          <a:p>
            <a:pPr algn="just"/>
            <a:r>
              <a:rPr lang="pt-BR" sz="1400" b="1" dirty="0" smtClean="0"/>
              <a:t>VISA CARD</a:t>
            </a:r>
            <a:endParaRPr lang="en-US" sz="1400" b="1" dirty="0"/>
          </a:p>
        </p:txBody>
      </p:sp>
      <p:sp>
        <p:nvSpPr>
          <p:cNvPr id="8" name="Rectangle 7"/>
          <p:cNvSpPr/>
          <p:nvPr/>
        </p:nvSpPr>
        <p:spPr>
          <a:xfrm>
            <a:off x="3656894" y="5291091"/>
            <a:ext cx="2561920" cy="769441"/>
          </a:xfrm>
          <a:prstGeom prst="rect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400" dirty="0" smtClean="0">
                <a:latin typeface="Algerian" panose="04020705040A02060702" pitchFamily="82" charset="0"/>
              </a:rPr>
              <a:t>11 am to 11 pm</a:t>
            </a:r>
          </a:p>
          <a:p>
            <a:pPr algn="ctr"/>
            <a:r>
              <a:rPr lang="en-GB" sz="2000" b="1" dirty="0" smtClean="0"/>
              <a:t>Everyday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1689015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5AD0B8"/>
      </a:accent1>
      <a:accent2>
        <a:srgbClr val="47BB7E"/>
      </a:accent2>
      <a:accent3>
        <a:srgbClr val="96CD4B"/>
      </a:accent3>
      <a:accent4>
        <a:srgbClr val="61C7DD"/>
      </a:accent4>
      <a:accent5>
        <a:srgbClr val="2495CF"/>
      </a:accent5>
      <a:accent6>
        <a:srgbClr val="5A74D1"/>
      </a:accent6>
      <a:hlink>
        <a:srgbClr val="72CEBB"/>
      </a:hlink>
      <a:folHlink>
        <a:srgbClr val="98E6D6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0F262FD6-3409-4039-A531-64BD4D2F99E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75</TotalTime>
  <Words>447</Words>
  <Application>Microsoft Office PowerPoint</Application>
  <PresentationFormat>A4 Paper (210x297 mm)</PresentationFormat>
  <Paragraphs>84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Algerian</vt:lpstr>
      <vt:lpstr>Arial</vt:lpstr>
      <vt:lpstr>Blackadder ITC</vt:lpstr>
      <vt:lpstr>Century Gothic</vt:lpstr>
      <vt:lpstr>Mesh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account</dc:creator>
  <cp:lastModifiedBy>Microsoft account</cp:lastModifiedBy>
  <cp:revision>13</cp:revision>
  <dcterms:created xsi:type="dcterms:W3CDTF">2022-06-07T16:04:58Z</dcterms:created>
  <dcterms:modified xsi:type="dcterms:W3CDTF">2022-06-07T17:21:52Z</dcterms:modified>
</cp:coreProperties>
</file>