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E44080-C5C3-74FC-2132-8C324A393BE3}" v="393" dt="2025-11-15T11:04:47.524"/>
    <p1510:client id="{9980D1FD-E73A-C16F-3256-D496D766C259}" v="51" dt="2025-11-15T10:09:20.133"/>
    <p1510:client id="{B01D1768-F7F0-17E8-F099-5A4D8A5F71AB}" v="164" dt="2025-11-17T09:27:09.7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viewProps" Target="viewProp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presProps" Target="presProps.xml" Id="rId12" /><Relationship Type="http://schemas.microsoft.com/office/2015/10/relationships/revisionInfo" Target="revisionInfo.xml" Id="rId1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tableStyles" Target="tableStyles.xml" Id="rId1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theme" Target="theme/theme1.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11/17/2025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who.i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FA5270F-D028-489C-B800-A9445127DBDD}"/>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3200" dirty="0"/>
              <a:t>Module Title Psychology In Health And Social Care </a:t>
            </a:r>
          </a:p>
          <a:p>
            <a:pPr marL="0" indent="0">
              <a:buNone/>
            </a:pPr>
            <a:r>
              <a:rPr lang="en-US" sz="3200" dirty="0"/>
              <a:t>Module Number LCHS4010</a:t>
            </a:r>
          </a:p>
          <a:p>
            <a:pPr marL="0" indent="0">
              <a:buNone/>
            </a:pPr>
            <a:r>
              <a:rPr lang="en-US" sz="3200" dirty="0"/>
              <a:t>Student Name Sajna Ahmed </a:t>
            </a:r>
          </a:p>
          <a:p>
            <a:pPr marL="0" indent="0">
              <a:buNone/>
            </a:pPr>
            <a:r>
              <a:rPr lang="en-US" sz="3200" dirty="0"/>
              <a:t>Student Number 2431225</a:t>
            </a:r>
          </a:p>
          <a:p>
            <a:pPr marL="0" indent="0">
              <a:buNone/>
            </a:pPr>
            <a:r>
              <a:rPr lang="en-US" sz="3200" dirty="0"/>
              <a:t>Lecturers Name Peace Ukachukwu</a:t>
            </a:r>
          </a:p>
        </p:txBody>
      </p:sp>
    </p:spTree>
    <p:extLst>
      <p:ext uri="{BB962C8B-B14F-4D97-AF65-F5344CB8AC3E}">
        <p14:creationId xmlns:p14="http://schemas.microsoft.com/office/powerpoint/2010/main" val="16708510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08882D12-DCE8-91C8-6767-821DD7A16547}"/>
              </a:ext>
            </a:extLst>
          </p:cNvPr>
          <p:cNvSpPr>
            <a:spLocks noGrp="1"/>
          </p:cNvSpPr>
          <p:nvPr>
            <p:ph idx="1"/>
          </p:nvPr>
        </p:nvSpPr>
        <p:spPr>
          <a:xfrm>
            <a:off x="6095999" y="882315"/>
            <a:ext cx="5254754" cy="5294647"/>
          </a:xfrm>
        </p:spPr>
        <p:txBody>
          <a:bodyPr vert="horz" lIns="91440" tIns="45720" rIns="91440" bIns="45720" rtlCol="0" anchor="t">
            <a:normAutofit/>
          </a:bodyPr>
          <a:lstStyle/>
          <a:p>
            <a:r>
              <a:rPr lang="en-US" dirty="0">
                <a:latin typeface="Times New Roman"/>
                <a:cs typeface="Times New Roman"/>
              </a:rPr>
              <a:t>Good morning. Today, I will be presenting how we can use John Bowlby's Attachment Theory to understand and support a child in our nursery named Amira</a:t>
            </a:r>
            <a:r>
              <a:rPr lang="en-US" sz="2400" dirty="0">
                <a:latin typeface="Times New Roman"/>
                <a:cs typeface="Times New Roman"/>
              </a:rPr>
              <a:t>.</a:t>
            </a:r>
            <a:endParaRPr lang="en-US" sz="2400" dirty="0"/>
          </a:p>
        </p:txBody>
      </p:sp>
    </p:spTree>
    <p:extLst>
      <p:ext uri="{BB962C8B-B14F-4D97-AF65-F5344CB8AC3E}">
        <p14:creationId xmlns:p14="http://schemas.microsoft.com/office/powerpoint/2010/main" val="27444843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7F1F80-2169-8103-DC92-1A1AE15E7E24}"/>
              </a:ext>
            </a:extLst>
          </p:cNvPr>
          <p:cNvSpPr>
            <a:spLocks noGrp="1"/>
          </p:cNvSpPr>
          <p:nvPr>
            <p:ph type="title"/>
          </p:nvPr>
        </p:nvSpPr>
        <p:spPr>
          <a:xfrm>
            <a:off x="356328" y="1153572"/>
            <a:ext cx="3824689" cy="4589693"/>
          </a:xfrm>
        </p:spPr>
        <p:txBody>
          <a:bodyPr>
            <a:normAutofit/>
          </a:bodyPr>
          <a:lstStyle/>
          <a:p>
            <a:r>
              <a:rPr lang="en-US" dirty="0">
                <a:solidFill>
                  <a:srgbClr val="FFFFFF"/>
                </a:solidFill>
                <a:latin typeface="Aptos"/>
              </a:rPr>
              <a:t>Slide 2 Understanding the Scenario</a:t>
            </a:r>
            <a:br>
              <a:rPr lang="en-US" sz="3700" dirty="0">
                <a:latin typeface="Aptos"/>
              </a:rPr>
            </a:br>
            <a:endParaRPr lang="en-US" sz="3700">
              <a:solidFill>
                <a:srgbClr val="FFFFFF"/>
              </a:solidFill>
              <a:latin typeface="Aptos"/>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C6B2641-2AB4-5BE6-ED18-1B483D184A4C}"/>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2400" dirty="0">
                <a:ea typeface="+mn-lt"/>
                <a:cs typeface="+mn-lt"/>
              </a:rPr>
              <a:t>Let me introduce you to Amira. She is three years old and has recently joined our nursery. We have observed three key challenges First; she shows significant separation anxiety when her carers leave. Second, she has very limited verbal communication. And third, she avoids group play and struggles to interact with her peers. Our goal today is to understand the root cause of these behavior's and create a practical plan to support her.</a:t>
            </a:r>
            <a:endParaRPr lang="en-US" sz="2400" dirty="0"/>
          </a:p>
          <a:p>
            <a:endParaRPr lang="en-US" dirty="0"/>
          </a:p>
        </p:txBody>
      </p:sp>
    </p:spTree>
    <p:extLst>
      <p:ext uri="{BB962C8B-B14F-4D97-AF65-F5344CB8AC3E}">
        <p14:creationId xmlns:p14="http://schemas.microsoft.com/office/powerpoint/2010/main" val="1192243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99FC08-BDAB-ADFE-18D4-BD55430EAF45}"/>
              </a:ext>
            </a:extLst>
          </p:cNvPr>
          <p:cNvSpPr>
            <a:spLocks noGrp="1"/>
          </p:cNvSpPr>
          <p:nvPr>
            <p:ph type="title"/>
          </p:nvPr>
        </p:nvSpPr>
        <p:spPr>
          <a:xfrm>
            <a:off x="459372" y="1153572"/>
            <a:ext cx="3427862" cy="4461163"/>
          </a:xfrm>
        </p:spPr>
        <p:txBody>
          <a:bodyPr>
            <a:normAutofit/>
          </a:bodyPr>
          <a:lstStyle/>
          <a:p>
            <a:r>
              <a:rPr lang="en-US" sz="4000" dirty="0">
                <a:solidFill>
                  <a:srgbClr val="FFFFFF"/>
                </a:solidFill>
                <a:latin typeface="Aptos"/>
              </a:rPr>
              <a:t>Slide 3  Bowlby's Attachment Theory Explained</a:t>
            </a:r>
            <a:br>
              <a:rPr lang="en-US" dirty="0">
                <a:latin typeface="Aptos"/>
              </a:rPr>
            </a:br>
            <a:r>
              <a:rPr lang="en-US" dirty="0">
                <a:solidFill>
                  <a:srgbClr val="FFFFFF"/>
                </a:solidFill>
                <a:latin typeface="Aptos"/>
              </a:rPr>
              <a:t> </a:t>
            </a:r>
            <a:endParaRPr lang="en-US">
              <a:solidFill>
                <a:srgbClr val="FFFFFF"/>
              </a:solidFill>
            </a:endParaRP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A23C7B5-EC23-4302-F03E-5697ED18B191}"/>
              </a:ext>
            </a:extLst>
          </p:cNvPr>
          <p:cNvSpPr>
            <a:spLocks noGrp="1"/>
          </p:cNvSpPr>
          <p:nvPr>
            <p:ph idx="1"/>
          </p:nvPr>
        </p:nvSpPr>
        <p:spPr>
          <a:xfrm>
            <a:off x="4447308" y="591344"/>
            <a:ext cx="6906491" cy="5585619"/>
          </a:xfrm>
        </p:spPr>
        <p:txBody>
          <a:bodyPr vert="horz" lIns="91440" tIns="45720" rIns="91440" bIns="45720" rtlCol="0" anchor="ctr">
            <a:normAutofit lnSpcReduction="10000"/>
          </a:bodyPr>
          <a:lstStyle/>
          <a:p>
            <a:pPr marL="0" indent="0">
              <a:buNone/>
            </a:pPr>
            <a:br>
              <a:rPr lang="en-US" sz="2200" dirty="0">
                <a:ea typeface="+mn-lt"/>
                <a:cs typeface="+mn-lt"/>
              </a:rPr>
            </a:br>
            <a:r>
              <a:rPr lang="en-US" sz="2400" dirty="0">
                <a:latin typeface="Times New Roman"/>
                <a:ea typeface="+mn-lt"/>
                <a:cs typeface="+mn-lt"/>
              </a:rPr>
              <a:t>To understand Amira, we will use Bowlby's Attachment Theory. The core idea is simple but powerful children are born with a biological need to form a strong emotional bond with a primary caregiver. This bond is crucial for survival, but also for emotional security.</a:t>
            </a:r>
            <a:endParaRPr lang="en-US" sz="2400" dirty="0">
              <a:latin typeface="Times New Roman"/>
              <a:cs typeface="Times New Roman"/>
            </a:endParaRPr>
          </a:p>
          <a:p>
            <a:pPr marL="0" indent="0">
              <a:buNone/>
            </a:pPr>
            <a:r>
              <a:rPr lang="en-US" sz="2400" dirty="0">
                <a:latin typeface="Times New Roman"/>
                <a:cs typeface="Times New Roman"/>
              </a:rPr>
              <a:t>Two key concepts from this theory are vital for us. First is the secure base the idea that a consistent caregiver acts as a safe home port, giving the child the confidence to explore the world. Second is the internal working model this first relationship creates a blueprint in the child's mind for what all future relationships will be like. It also shapes their sense of self-worth.</a:t>
            </a:r>
          </a:p>
          <a:p>
            <a:pPr marL="0" indent="0">
              <a:buNone/>
            </a:pPr>
            <a:r>
              <a:rPr lang="en-US" sz="2400" dirty="0">
                <a:latin typeface="Times New Roman"/>
                <a:cs typeface="Times New Roman"/>
              </a:rPr>
              <a:t>This theory is directly relevant to Amira because it explains the emotional foundation of her behavior.</a:t>
            </a:r>
          </a:p>
          <a:p>
            <a:endParaRPr lang="en-US" sz="2200"/>
          </a:p>
          <a:p>
            <a:endParaRPr lang="en-US" sz="2200"/>
          </a:p>
        </p:txBody>
      </p:sp>
    </p:spTree>
    <p:extLst>
      <p:ext uri="{BB962C8B-B14F-4D97-AF65-F5344CB8AC3E}">
        <p14:creationId xmlns:p14="http://schemas.microsoft.com/office/powerpoint/2010/main" val="7053736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4125E0-840E-873B-5A8C-0F2FFFE8D480}"/>
              </a:ext>
            </a:extLst>
          </p:cNvPr>
          <p:cNvSpPr>
            <a:spLocks noGrp="1"/>
          </p:cNvSpPr>
          <p:nvPr>
            <p:ph type="title"/>
          </p:nvPr>
        </p:nvSpPr>
        <p:spPr>
          <a:xfrm>
            <a:off x="686834" y="1153572"/>
            <a:ext cx="2743200" cy="3622963"/>
          </a:xfrm>
        </p:spPr>
        <p:txBody>
          <a:bodyPr>
            <a:normAutofit fontScale="90000"/>
          </a:bodyPr>
          <a:lstStyle/>
          <a:p>
            <a:r>
              <a:rPr lang="en-US" sz="4900" dirty="0">
                <a:solidFill>
                  <a:srgbClr val="FFFFFF"/>
                </a:solidFill>
                <a:ea typeface="+mj-lt"/>
                <a:cs typeface="+mj-lt"/>
              </a:rPr>
              <a:t>Slide 4 Applying The Theory To Amira</a:t>
            </a:r>
            <a:br>
              <a:rPr lang="en-US" dirty="0">
                <a:ea typeface="+mj-lt"/>
                <a:cs typeface="+mj-lt"/>
              </a:rPr>
            </a:br>
            <a:r>
              <a:rPr lang="en-US" dirty="0">
                <a:solidFill>
                  <a:srgbClr val="FFFFFF"/>
                </a:solidFill>
                <a:ea typeface="+mj-lt"/>
                <a:cs typeface="+mj-lt"/>
              </a:rPr>
              <a:t> </a:t>
            </a:r>
            <a:br>
              <a:rPr lang="en-US" dirty="0">
                <a:ea typeface="+mj-lt"/>
                <a:cs typeface="+mj-lt"/>
              </a:rPr>
            </a:br>
            <a:br>
              <a:rPr lang="en-US" dirty="0">
                <a:ea typeface="+mj-lt"/>
                <a:cs typeface="+mj-lt"/>
              </a:rPr>
            </a:br>
            <a:endParaRPr lang="en-US">
              <a:solidFill>
                <a:srgbClr val="FFFFFF"/>
              </a:solidFill>
              <a:ea typeface="+mj-lt"/>
              <a:cs typeface="+mj-l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5524DCF-A629-4E86-09A0-2D7F9B29681C}"/>
              </a:ext>
            </a:extLst>
          </p:cNvPr>
          <p:cNvSpPr>
            <a:spLocks noGrp="1"/>
          </p:cNvSpPr>
          <p:nvPr>
            <p:ph idx="1"/>
          </p:nvPr>
        </p:nvSpPr>
        <p:spPr>
          <a:xfrm>
            <a:off x="4545279" y="830831"/>
            <a:ext cx="6873834" cy="5705361"/>
          </a:xfrm>
        </p:spPr>
        <p:txBody>
          <a:bodyPr vert="horz" lIns="91440" tIns="45720" rIns="91440" bIns="45720" rtlCol="0" anchor="ctr">
            <a:normAutofit/>
          </a:bodyPr>
          <a:lstStyle/>
          <a:p>
            <a:pPr>
              <a:buNone/>
            </a:pPr>
            <a:r>
              <a:rPr lang="en-US" sz="2400" dirty="0">
                <a:latin typeface="Times New Roman"/>
                <a:cs typeface="Times New Roman"/>
              </a:rPr>
              <a:t>  So how does this help us understand Amira? Her intense separation anxiety is a classic sign of what Bowlby would call an insecure attachment. She is not confident that her carers will return, so every separation feels like a real threat.</a:t>
            </a:r>
            <a:endParaRPr lang="en-US" sz="2400">
              <a:latin typeface="Aptos" panose="020B0004020202020204"/>
              <a:cs typeface="Times New Roman"/>
            </a:endParaRPr>
          </a:p>
          <a:p>
            <a:pPr>
              <a:buNone/>
            </a:pPr>
            <a:r>
              <a:rPr lang="en-US" sz="2400" dirty="0">
                <a:latin typeface="Times New Roman"/>
                <a:cs typeface="Times New Roman"/>
              </a:rPr>
              <a:t>  Her quietness and avoidance of other children are not because she isn't interested it's a survival strategy. Without a secure base in the nursery, her brain is focused entirely on safety, not on learning or playing. Exploration, which is how children learn to talk and socialize, feels too risky.</a:t>
            </a:r>
            <a:endParaRPr lang="en-US" sz="2400"/>
          </a:p>
          <a:p>
            <a:pPr>
              <a:buNone/>
            </a:pPr>
            <a:r>
              <a:rPr lang="en-US" sz="2400" dirty="0">
                <a:latin typeface="Times New Roman"/>
                <a:cs typeface="Times New Roman"/>
              </a:rPr>
              <a:t>  In short, her behavior is her way of telling us, </a:t>
            </a:r>
            <a:endParaRPr lang="en-US" sz="2400" dirty="0">
              <a:latin typeface="Aptos" panose="020B0004020202020204"/>
              <a:cs typeface="Times New Roman"/>
            </a:endParaRPr>
          </a:p>
          <a:p>
            <a:pPr>
              <a:buNone/>
            </a:pPr>
            <a:r>
              <a:rPr lang="en-US" sz="2400" dirty="0">
                <a:latin typeface="Times New Roman"/>
                <a:cs typeface="Times New Roman"/>
              </a:rPr>
              <a:t> 'I do not feel safe here yet.'</a:t>
            </a:r>
            <a:endParaRPr lang="en-US" sz="2400"/>
          </a:p>
          <a:p>
            <a:pPr>
              <a:buNone/>
            </a:pPr>
            <a:endParaRPr lang="en-US" sz="2600"/>
          </a:p>
          <a:p>
            <a:pPr marL="0" indent="0">
              <a:buNone/>
            </a:pPr>
            <a:endParaRPr lang="en-US" sz="2600"/>
          </a:p>
        </p:txBody>
      </p:sp>
    </p:spTree>
    <p:extLst>
      <p:ext uri="{BB962C8B-B14F-4D97-AF65-F5344CB8AC3E}">
        <p14:creationId xmlns:p14="http://schemas.microsoft.com/office/powerpoint/2010/main" val="2417124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1F53B5-6679-AE67-C617-71F33D6E8C45}"/>
              </a:ext>
            </a:extLst>
          </p:cNvPr>
          <p:cNvSpPr>
            <a:spLocks noGrp="1"/>
          </p:cNvSpPr>
          <p:nvPr>
            <p:ph type="title"/>
          </p:nvPr>
        </p:nvSpPr>
        <p:spPr>
          <a:xfrm>
            <a:off x="686834" y="1153572"/>
            <a:ext cx="3200400" cy="4461163"/>
          </a:xfrm>
        </p:spPr>
        <p:txBody>
          <a:bodyPr>
            <a:normAutofit/>
          </a:bodyPr>
          <a:lstStyle/>
          <a:p>
            <a:r>
              <a:rPr lang="en-US" dirty="0">
                <a:solidFill>
                  <a:srgbClr val="FFFFFF"/>
                </a:solidFill>
                <a:ea typeface="+mj-lt"/>
                <a:cs typeface="+mj-lt"/>
              </a:rPr>
              <a:t>Slide 5 Biological And Environmental Influences</a:t>
            </a:r>
            <a:endParaRPr lang="en-US" sz="40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C937C99-744C-D916-E92B-8D9BBBA51309}"/>
              </a:ext>
            </a:extLst>
          </p:cNvPr>
          <p:cNvSpPr>
            <a:spLocks noGrp="1"/>
          </p:cNvSpPr>
          <p:nvPr>
            <p:ph idx="1"/>
          </p:nvPr>
        </p:nvSpPr>
        <p:spPr>
          <a:xfrm>
            <a:off x="4447308" y="591344"/>
            <a:ext cx="6906491" cy="5585619"/>
          </a:xfrm>
        </p:spPr>
        <p:txBody>
          <a:bodyPr vert="horz" lIns="91440" tIns="45720" rIns="91440" bIns="45720" rtlCol="0" anchor="ctr">
            <a:normAutofit/>
          </a:bodyPr>
          <a:lstStyle/>
          <a:p>
            <a:pPr>
              <a:buNone/>
            </a:pPr>
            <a:r>
              <a:rPr lang="en-US" sz="2400" dirty="0">
                <a:latin typeface="Times New Roman"/>
                <a:cs typeface="Times New Roman"/>
              </a:rPr>
              <a:t>   Both nature and nurture are influencing this situation. Biologically, Amira might have a naturally more cautious or anxious temperament. Her brain's stress system is highly active, making her more alert to potential dangers.</a:t>
            </a:r>
            <a:endParaRPr lang="en-US" sz="2400">
              <a:latin typeface="Aptos" panose="020B0004020202020204"/>
              <a:cs typeface="Times New Roman"/>
            </a:endParaRPr>
          </a:p>
          <a:p>
            <a:pPr>
              <a:buNone/>
            </a:pPr>
            <a:r>
              <a:rPr lang="en-US" sz="2400" dirty="0">
                <a:latin typeface="Times New Roman"/>
                <a:cs typeface="Times New Roman"/>
              </a:rPr>
              <a:t>   From her environment, the major stressor is the transition itself. Starting nursery is a huge change. Her past experiences with caregivers may have been inconsistent, and now, the busy nursery environment feels overwhelming without the right support. both these factors are working together.</a:t>
            </a:r>
            <a:endParaRPr lang="en-US" sz="2400" dirty="0"/>
          </a:p>
          <a:p>
            <a:pPr>
              <a:buNone/>
            </a:pPr>
            <a:endParaRPr lang="en-US"/>
          </a:p>
          <a:p>
            <a:pPr marL="0" indent="0">
              <a:buNone/>
            </a:pPr>
            <a:endParaRPr lang="en-US" dirty="0"/>
          </a:p>
        </p:txBody>
      </p:sp>
    </p:spTree>
    <p:extLst>
      <p:ext uri="{BB962C8B-B14F-4D97-AF65-F5344CB8AC3E}">
        <p14:creationId xmlns:p14="http://schemas.microsoft.com/office/powerpoint/2010/main" val="22398748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F9AD0D-0BD5-5F12-9102-E4E0BBA15091}"/>
              </a:ext>
            </a:extLst>
          </p:cNvPr>
          <p:cNvSpPr>
            <a:spLocks noGrp="1"/>
          </p:cNvSpPr>
          <p:nvPr>
            <p:ph type="title"/>
          </p:nvPr>
        </p:nvSpPr>
        <p:spPr>
          <a:xfrm>
            <a:off x="686834" y="1153572"/>
            <a:ext cx="3200400" cy="4461163"/>
          </a:xfrm>
        </p:spPr>
        <p:txBody>
          <a:bodyPr>
            <a:normAutofit/>
          </a:bodyPr>
          <a:lstStyle/>
          <a:p>
            <a:r>
              <a:rPr lang="en-US" dirty="0">
                <a:solidFill>
                  <a:srgbClr val="FFFFFF"/>
                </a:solidFill>
                <a:ea typeface="+mj-lt"/>
                <a:cs typeface="+mj-lt"/>
              </a:rPr>
              <a:t>Slide 6 Practical Support Plan &amp; Strategies</a:t>
            </a:r>
            <a:endParaRPr lang="en-US" sz="40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1D3475D-002E-1B07-7F55-4341C1A8104C}"/>
              </a:ext>
            </a:extLst>
          </p:cNvPr>
          <p:cNvSpPr>
            <a:spLocks noGrp="1"/>
          </p:cNvSpPr>
          <p:nvPr>
            <p:ph idx="1"/>
          </p:nvPr>
        </p:nvSpPr>
        <p:spPr>
          <a:xfrm>
            <a:off x="4447308" y="591344"/>
            <a:ext cx="6906491" cy="5585619"/>
          </a:xfrm>
        </p:spPr>
        <p:txBody>
          <a:bodyPr vert="horz" lIns="91440" tIns="45720" rIns="91440" bIns="45720" rtlCol="0" anchor="ctr">
            <a:noAutofit/>
          </a:bodyPr>
          <a:lstStyle/>
          <a:p>
            <a:pPr algn="just">
              <a:buNone/>
            </a:pPr>
            <a:r>
              <a:rPr lang="en-US" sz="2000" dirty="0">
                <a:latin typeface="Times New Roman"/>
                <a:cs typeface="Times New Roman"/>
              </a:rPr>
              <a:t> Based on this understanding, here is a four-part plan we can</a:t>
            </a:r>
            <a:endParaRPr lang="en-US" sz="2000"/>
          </a:p>
          <a:p>
            <a:pPr algn="just">
              <a:buNone/>
            </a:pPr>
            <a:r>
              <a:rPr lang="en-US" sz="2000" dirty="0">
                <a:latin typeface="Times New Roman"/>
                <a:cs typeface="Times New Roman"/>
              </a:rPr>
              <a:t> implement in the nursery.</a:t>
            </a:r>
            <a:endParaRPr lang="en-US" sz="2000"/>
          </a:p>
          <a:p>
            <a:pPr algn="just">
              <a:buNone/>
            </a:pPr>
            <a:r>
              <a:rPr lang="en-US" sz="2000" dirty="0">
                <a:latin typeface="Times New Roman"/>
                <a:cs typeface="Times New Roman"/>
              </a:rPr>
              <a:t>   First, we must implement a key person approach. One dedicated practitioner will be assigned to be her primary carer. The goal is for this person to build a deep, trusting relationship and become Amira's secure base.</a:t>
            </a:r>
          </a:p>
          <a:p>
            <a:pPr algn="just">
              <a:buNone/>
            </a:pPr>
            <a:r>
              <a:rPr lang="en-US" sz="2000" dirty="0">
                <a:latin typeface="Times New Roman"/>
                <a:cs typeface="Times New Roman"/>
              </a:rPr>
              <a:t>  Second, we will establish predictable routines, especially for goodbyes. A consistent and calm ritual, like a special handshake, builds trust and makes separations less scary.</a:t>
            </a:r>
          </a:p>
          <a:p>
            <a:pPr algn="just">
              <a:buNone/>
            </a:pPr>
            <a:r>
              <a:rPr lang="en-US" sz="2000" dirty="0">
                <a:latin typeface="Times New Roman"/>
                <a:cs typeface="Times New Roman"/>
              </a:rPr>
              <a:t> Third, her key person will practice 'Serve and Return' interactions. This means promptly and warmly responding to every sound, gesture, or word Amira makes. This teaches her that her communication is powerful and that she is understood.</a:t>
            </a:r>
          </a:p>
          <a:p>
            <a:pPr algn="just">
              <a:buNone/>
            </a:pPr>
            <a:r>
              <a:rPr lang="en-US" sz="2000" dirty="0">
                <a:latin typeface="Times New Roman"/>
                <a:cs typeface="Times New Roman"/>
              </a:rPr>
              <a:t>  Finally, we will facilitate gentle social integration. The key person will act as a bridge, gently guiding Amira into play with others. For example, by saying, 'Amira, let's go ask ben if we can help him build with the blocks.' This scaffolds the interaction, making it safe and manageable for her.</a:t>
            </a:r>
            <a:endParaRPr lang="en-US" sz="2000" dirty="0"/>
          </a:p>
          <a:p>
            <a:pPr marL="0" indent="0">
              <a:buNone/>
            </a:pPr>
            <a:endParaRPr lang="en-US" sz="2000"/>
          </a:p>
        </p:txBody>
      </p:sp>
    </p:spTree>
    <p:extLst>
      <p:ext uri="{BB962C8B-B14F-4D97-AF65-F5344CB8AC3E}">
        <p14:creationId xmlns:p14="http://schemas.microsoft.com/office/powerpoint/2010/main" val="19733107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A06240-019B-B4E3-D266-0A2B8F1A49D4}"/>
              </a:ext>
            </a:extLst>
          </p:cNvPr>
          <p:cNvSpPr>
            <a:spLocks noGrp="1"/>
          </p:cNvSpPr>
          <p:nvPr>
            <p:ph type="title"/>
          </p:nvPr>
        </p:nvSpPr>
        <p:spPr>
          <a:xfrm>
            <a:off x="686834" y="1153572"/>
            <a:ext cx="3200400" cy="4461163"/>
          </a:xfrm>
        </p:spPr>
        <p:txBody>
          <a:bodyPr>
            <a:normAutofit/>
          </a:bodyPr>
          <a:lstStyle/>
          <a:p>
            <a:endParaRPr lang="en-US">
              <a:solidFill>
                <a:srgbClr val="FFFFFF"/>
              </a:solidFill>
            </a:endParaRPr>
          </a:p>
          <a:p>
            <a:r>
              <a:rPr lang="en-US" dirty="0">
                <a:solidFill>
                  <a:srgbClr val="FFFFFF"/>
                </a:solidFill>
                <a:ea typeface="+mj-lt"/>
                <a:cs typeface="+mj-lt"/>
              </a:rPr>
              <a:t>Slide 7 Critical Evaluation of The Theory</a:t>
            </a:r>
            <a:endParaRPr lang="en-US"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D8CA2A6-B490-B985-80C7-AB059AE7A1BD}"/>
              </a:ext>
            </a:extLst>
          </p:cNvPr>
          <p:cNvSpPr>
            <a:spLocks noGrp="1"/>
          </p:cNvSpPr>
          <p:nvPr>
            <p:ph idx="1"/>
          </p:nvPr>
        </p:nvSpPr>
        <p:spPr>
          <a:xfrm>
            <a:off x="4447308" y="591344"/>
            <a:ext cx="6906491" cy="5585619"/>
          </a:xfrm>
        </p:spPr>
        <p:txBody>
          <a:bodyPr vert="horz" lIns="91440" tIns="45720" rIns="91440" bIns="45720" rtlCol="0" anchor="ctr">
            <a:normAutofit/>
          </a:bodyPr>
          <a:lstStyle/>
          <a:p>
            <a:pPr>
              <a:buNone/>
            </a:pPr>
            <a:r>
              <a:rPr lang="en-US" sz="2400" dirty="0">
                <a:latin typeface="Times New Roman"/>
                <a:ea typeface="+mn-lt"/>
                <a:cs typeface="+mn-lt"/>
              </a:rPr>
              <a:t>   No theory is perfect, so let's evaluate Bowlby's ideas. Its main strength here is its explanatory power it gives a compelling reason for </a:t>
            </a:r>
            <a:r>
              <a:rPr lang="en-US" sz="2400" dirty="0">
                <a:latin typeface="Times New Roman"/>
                <a:cs typeface="Times New Roman"/>
              </a:rPr>
              <a:t>why amira is anxious and withdrawn, not just what she is doing. It also provides a very practical framework for us to follow.</a:t>
            </a:r>
            <a:endParaRPr lang="en-US" sz="2400">
              <a:latin typeface="Times New Roman"/>
              <a:cs typeface="Times New Roman"/>
            </a:endParaRPr>
          </a:p>
          <a:p>
            <a:pPr>
              <a:buNone/>
            </a:pPr>
            <a:r>
              <a:rPr lang="en-US" sz="2400" dirty="0">
                <a:latin typeface="Times New Roman"/>
                <a:cs typeface="Times New Roman"/>
              </a:rPr>
              <a:t>  However, there are limitations. The original theory focused heavily on the mother, but we know any consistent caregiver can fill this role. It's also time-intensive; building secure attachment takes patience and won't show results overnight. We also must be culturally sensitive, as the model can reflect western ideals of independence.</a:t>
            </a:r>
            <a:endParaRPr lang="en-US" sz="2400" dirty="0"/>
          </a:p>
          <a:p>
            <a:pPr marL="0" indent="0">
              <a:buNone/>
            </a:pPr>
            <a:endParaRPr lang="en-US" sz="2400"/>
          </a:p>
        </p:txBody>
      </p:sp>
    </p:spTree>
    <p:extLst>
      <p:ext uri="{BB962C8B-B14F-4D97-AF65-F5344CB8AC3E}">
        <p14:creationId xmlns:p14="http://schemas.microsoft.com/office/powerpoint/2010/main" val="1089966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7E457F-831E-191A-12C2-FF44E173BB5A}"/>
              </a:ext>
            </a:extLst>
          </p:cNvPr>
          <p:cNvSpPr>
            <a:spLocks noGrp="1"/>
          </p:cNvSpPr>
          <p:nvPr>
            <p:ph type="title"/>
          </p:nvPr>
        </p:nvSpPr>
        <p:spPr>
          <a:xfrm>
            <a:off x="686834" y="1153572"/>
            <a:ext cx="3200400" cy="4461163"/>
          </a:xfrm>
        </p:spPr>
        <p:txBody>
          <a:bodyPr>
            <a:normAutofit/>
          </a:bodyPr>
          <a:lstStyle/>
          <a:p>
            <a:r>
              <a:rPr lang="en-US" dirty="0">
                <a:solidFill>
                  <a:srgbClr val="FFFFFF"/>
                </a:solidFill>
                <a:ea typeface="+mj-lt"/>
                <a:cs typeface="+mj-lt"/>
              </a:rPr>
              <a:t>Slide 8 Conclusion</a:t>
            </a:r>
            <a:br>
              <a:rPr lang="en-US" dirty="0">
                <a:ea typeface="+mj-lt"/>
                <a:cs typeface="+mj-lt"/>
              </a:rPr>
            </a:br>
            <a:r>
              <a:rPr lang="en-US" dirty="0">
                <a:solidFill>
                  <a:srgbClr val="FFFFFF"/>
                </a:solidFill>
                <a:ea typeface="+mj-lt"/>
                <a:cs typeface="+mj-lt"/>
              </a:rPr>
              <a:t> </a:t>
            </a:r>
            <a:br>
              <a:rPr lang="en-US" dirty="0">
                <a:ea typeface="+mj-lt"/>
                <a:cs typeface="+mj-lt"/>
              </a:rPr>
            </a:br>
            <a:br>
              <a:rPr lang="en-US" dirty="0">
                <a:ea typeface="+mj-lt"/>
                <a:cs typeface="+mj-lt"/>
              </a:rPr>
            </a:br>
            <a:endParaRPr lang="en-US">
              <a:solidFill>
                <a:srgbClr val="FFFFFF"/>
              </a:solidFill>
              <a:ea typeface="+mj-lt"/>
              <a:cs typeface="+mj-l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3416CF9-D6CE-C132-825B-EA39E4E7B0EC}"/>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2400" dirty="0">
                <a:latin typeface="Times New Roman"/>
                <a:cs typeface="Times New Roman"/>
              </a:rPr>
              <a:t>In conclusion, Amira's behaviors are not intentional misbehavior. They are symptoms of her unmet need for a secure base. Bowlby's theory gives us the lens to see this.</a:t>
            </a:r>
            <a:endParaRPr lang="en-US" sz="2400"/>
          </a:p>
          <a:p>
            <a:pPr marL="0" indent="0">
              <a:buNone/>
            </a:pPr>
            <a:r>
              <a:rPr lang="en-US" sz="2400" dirty="0">
                <a:latin typeface="Times New Roman"/>
                <a:cs typeface="Times New Roman"/>
              </a:rPr>
              <a:t>Our way forward is clear by providing a consistent, nurturing key person, we can offer Amira the security she desperately needs. Once she feels safe, we will see her natural curiosity emerge, and her abilities to communicate and connect with others will begin to flourish.</a:t>
            </a:r>
            <a:endParaRPr lang="en-US" sz="2400" dirty="0"/>
          </a:p>
          <a:p>
            <a:endParaRPr lang="en-US" dirty="0"/>
          </a:p>
        </p:txBody>
      </p:sp>
    </p:spTree>
    <p:extLst>
      <p:ext uri="{BB962C8B-B14F-4D97-AF65-F5344CB8AC3E}">
        <p14:creationId xmlns:p14="http://schemas.microsoft.com/office/powerpoint/2010/main" val="15812550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DA27BB-3A71-C6AA-16B0-425CDBB8DD86}"/>
              </a:ext>
            </a:extLst>
          </p:cNvPr>
          <p:cNvSpPr>
            <a:spLocks noGrp="1"/>
          </p:cNvSpPr>
          <p:nvPr>
            <p:ph type="title"/>
          </p:nvPr>
        </p:nvSpPr>
        <p:spPr>
          <a:xfrm>
            <a:off x="686834" y="1153572"/>
            <a:ext cx="3200400" cy="4461163"/>
          </a:xfrm>
        </p:spPr>
        <p:txBody>
          <a:bodyPr>
            <a:normAutofit/>
          </a:bodyPr>
          <a:lstStyle/>
          <a:p>
            <a:r>
              <a:rPr lang="en-US" dirty="0">
                <a:solidFill>
                  <a:srgbClr val="FFFFFF"/>
                </a:solidFill>
                <a:latin typeface="Aptos"/>
              </a:rPr>
              <a:t>Slide 9 References</a:t>
            </a:r>
            <a:br>
              <a:rPr lang="en-US" dirty="0">
                <a:latin typeface="Aptos"/>
              </a:rPr>
            </a:br>
            <a:endParaRPr lang="en-US">
              <a:solidFill>
                <a:srgbClr val="FFFFFF"/>
              </a:solidFill>
              <a:latin typeface="Aptos"/>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DD37CFD-4045-E806-2541-E6888AE6C5BC}"/>
              </a:ext>
            </a:extLst>
          </p:cNvPr>
          <p:cNvSpPr>
            <a:spLocks noGrp="1"/>
          </p:cNvSpPr>
          <p:nvPr>
            <p:ph idx="1"/>
          </p:nvPr>
        </p:nvSpPr>
        <p:spPr>
          <a:xfrm>
            <a:off x="3979092" y="462814"/>
            <a:ext cx="8210152" cy="5714149"/>
          </a:xfrm>
        </p:spPr>
        <p:txBody>
          <a:bodyPr vert="horz" lIns="91440" tIns="45720" rIns="91440" bIns="45720" rtlCol="0" anchor="ctr">
            <a:normAutofit fontScale="47500" lnSpcReduction="20000"/>
          </a:bodyPr>
          <a:lstStyle/>
          <a:p>
            <a:pPr marL="0" indent="0">
              <a:buNone/>
            </a:pPr>
            <a:br>
              <a:rPr lang="en-US" dirty="0">
                <a:ea typeface="+mn-lt"/>
                <a:cs typeface="+mn-lt"/>
              </a:rPr>
            </a:br>
            <a:r>
              <a:rPr lang="en-US" sz="3800" b="1" dirty="0">
                <a:ea typeface="+mn-lt"/>
                <a:cs typeface="+mn-lt"/>
              </a:rPr>
              <a:t>This analysis is supported by the academic references listed on this slide, including Bowlby's original work and contemporary research on child development and mental health.</a:t>
            </a:r>
            <a:endParaRPr lang="en-US" sz="3800" b="1" dirty="0"/>
          </a:p>
          <a:p>
            <a:pPr marL="0" indent="0">
              <a:buNone/>
            </a:pPr>
            <a:endParaRPr lang="en-US" sz="3800" b="1" dirty="0">
              <a:latin typeface="Times New Roman"/>
              <a:cs typeface="Times New Roman"/>
            </a:endParaRPr>
          </a:p>
          <a:p>
            <a:pPr marL="0" indent="0">
              <a:buNone/>
            </a:pPr>
            <a:r>
              <a:rPr lang="en-US" sz="3800" b="1" dirty="0">
                <a:latin typeface="Times New Roman"/>
                <a:cs typeface="Times New Roman"/>
              </a:rPr>
              <a:t>thank you for listening.</a:t>
            </a:r>
            <a:endParaRPr lang="en-US" sz="3800" b="1" dirty="0"/>
          </a:p>
          <a:p>
            <a:endParaRPr lang="en-US" sz="3800" b="1" dirty="0"/>
          </a:p>
          <a:p>
            <a:pPr>
              <a:lnSpc>
                <a:spcPct val="100000"/>
              </a:lnSpc>
              <a:spcBef>
                <a:spcPct val="20000"/>
              </a:spcBef>
              <a:spcAft>
                <a:spcPct val="0"/>
              </a:spcAft>
            </a:pPr>
            <a:r>
              <a:rPr lang="en-US" sz="3800" b="1" dirty="0">
                <a:latin typeface="Arial"/>
                <a:cs typeface="Arial"/>
              </a:rPr>
              <a:t>Bowlby, J. (1988). A Secure Base: Clinical Applications of Attachment Theory. Routledge.</a:t>
            </a:r>
            <a:br>
              <a:rPr lang="en-US" sz="3800" b="1" dirty="0">
                <a:latin typeface="Arial"/>
                <a:cs typeface="Arial"/>
              </a:rPr>
            </a:br>
            <a:endParaRPr lang="en-US" sz="3800" b="1" dirty="0">
              <a:latin typeface="Arial"/>
              <a:cs typeface="Arial"/>
            </a:endParaRPr>
          </a:p>
          <a:p>
            <a:pPr>
              <a:lnSpc>
                <a:spcPct val="100000"/>
              </a:lnSpc>
              <a:spcBef>
                <a:spcPct val="20000"/>
              </a:spcBef>
              <a:spcAft>
                <a:spcPct val="0"/>
              </a:spcAft>
            </a:pPr>
            <a:r>
              <a:rPr lang="en-US" sz="3800" b="1" dirty="0">
                <a:latin typeface="Arial"/>
                <a:cs typeface="Arial"/>
              </a:rPr>
              <a:t>Ainsworth, M. D. S., </a:t>
            </a:r>
            <a:r>
              <a:rPr lang="en-US" sz="3800" b="1" err="1">
                <a:latin typeface="Arial"/>
                <a:cs typeface="Arial"/>
              </a:rPr>
              <a:t>Blehar</a:t>
            </a:r>
            <a:r>
              <a:rPr lang="en-US" sz="3800" b="1" dirty="0">
                <a:latin typeface="Arial"/>
                <a:cs typeface="Arial"/>
              </a:rPr>
              <a:t>, M. C., Waters, E., &amp; Wall, S. (1978). Patterns of Attachment. Lawrence Erlbaum Associates.</a:t>
            </a:r>
            <a:br>
              <a:rPr lang="en-US" sz="3800" b="1" dirty="0">
                <a:latin typeface="Arial"/>
                <a:cs typeface="Arial"/>
              </a:rPr>
            </a:br>
            <a:endParaRPr lang="en-US" sz="3800" b="1" dirty="0">
              <a:latin typeface="Arial"/>
              <a:cs typeface="Arial"/>
            </a:endParaRPr>
          </a:p>
          <a:p>
            <a:pPr>
              <a:lnSpc>
                <a:spcPct val="100000"/>
              </a:lnSpc>
              <a:spcBef>
                <a:spcPct val="20000"/>
              </a:spcBef>
              <a:spcAft>
                <a:spcPct val="0"/>
              </a:spcAft>
            </a:pPr>
            <a:r>
              <a:rPr lang="en-US" sz="3800" b="1" dirty="0">
                <a:latin typeface="Arial"/>
                <a:cs typeface="Arial"/>
              </a:rPr>
              <a:t>World Health Organization (2022). Mental Health. Retrieved from [</a:t>
            </a:r>
            <a:r>
              <a:rPr lang="en-US" sz="3800" b="1" dirty="0">
                <a:latin typeface="Arial"/>
                <a:cs typeface="Arial"/>
                <a:hlinkClick r:id="rId2"/>
              </a:rPr>
              <a:t>https://www.who.int/</a:t>
            </a:r>
            <a:r>
              <a:rPr lang="en-US" sz="3800" b="1" dirty="0">
                <a:latin typeface="Arial"/>
                <a:cs typeface="Arial"/>
              </a:rPr>
              <a:t>].</a:t>
            </a:r>
            <a:br>
              <a:rPr lang="en-US" sz="3800" b="1" dirty="0">
                <a:latin typeface="Arial"/>
                <a:cs typeface="Arial"/>
              </a:rPr>
            </a:br>
            <a:endParaRPr lang="en-US" sz="3800" b="1" dirty="0">
              <a:latin typeface="Arial"/>
              <a:cs typeface="Arial"/>
            </a:endParaRPr>
          </a:p>
          <a:p>
            <a:pPr>
              <a:lnSpc>
                <a:spcPct val="100000"/>
              </a:lnSpc>
              <a:spcBef>
                <a:spcPct val="20000"/>
              </a:spcBef>
              <a:spcAft>
                <a:spcPct val="0"/>
              </a:spcAft>
            </a:pPr>
            <a:r>
              <a:rPr lang="en-US" sz="3800" b="1" dirty="0">
                <a:latin typeface="Arial"/>
                <a:cs typeface="Arial"/>
              </a:rPr>
              <a:t>Geddes, H. (2017). Attachment in the Classroom: The Links Between Children's Early Experience, Emotional Well-being and Performance in School. Worth Publishing.</a:t>
            </a:r>
          </a:p>
          <a:p>
            <a:pPr>
              <a:lnSpc>
                <a:spcPct val="100000"/>
              </a:lnSpc>
              <a:spcBef>
                <a:spcPct val="20000"/>
              </a:spcBef>
              <a:spcAft>
                <a:spcPct val="0"/>
              </a:spcAft>
            </a:pPr>
            <a:endParaRPr lang="en-US" sz="2200" dirty="0">
              <a:latin typeface="Arial"/>
              <a:cs typeface="Arial"/>
            </a:endParaRPr>
          </a:p>
          <a:p>
            <a:pPr marL="0" indent="0">
              <a:lnSpc>
                <a:spcPct val="100000"/>
              </a:lnSpc>
              <a:spcBef>
                <a:spcPct val="20000"/>
              </a:spcBef>
              <a:spcAft>
                <a:spcPct val="0"/>
              </a:spcAft>
              <a:buNone/>
            </a:pPr>
            <a:br>
              <a:rPr lang="en-US" dirty="0"/>
            </a:br>
            <a:endParaRPr lang="en-US"/>
          </a:p>
        </p:txBody>
      </p:sp>
    </p:spTree>
    <p:extLst>
      <p:ext uri="{BB962C8B-B14F-4D97-AF65-F5344CB8AC3E}">
        <p14:creationId xmlns:p14="http://schemas.microsoft.com/office/powerpoint/2010/main" val="41746969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Slide 2 Understanding the Scenario </vt:lpstr>
      <vt:lpstr>Slide 3  Bowlby's Attachment Theory Explained  </vt:lpstr>
      <vt:lpstr>Slide 4 Applying The Theory To Amira    </vt:lpstr>
      <vt:lpstr>Slide 5 Biological And Environmental Influences</vt:lpstr>
      <vt:lpstr>Slide 6 Practical Support Plan &amp; Strategies</vt:lpstr>
      <vt:lpstr> Slide 7 Critical Evaluation of The Theory</vt:lpstr>
      <vt:lpstr>Slide 8 Conclusion    </vt:lpstr>
      <vt:lpstr>Slide 9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348</cp:revision>
  <dcterms:created xsi:type="dcterms:W3CDTF">2025-11-15T09:52:43Z</dcterms:created>
  <dcterms:modified xsi:type="dcterms:W3CDTF">2025-11-17T09:27:12Z</dcterms:modified>
</cp:coreProperties>
</file>