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gif" ContentType="image/gif"/>
  <Default Extension="jpeg" ContentType="image/jpeg"/>
  <Default Extension="mp4" ContentType="video/mp4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tmp" ContentType="image/png"/>
  <Default Extension="wmf" ContentType="image/x-wmf"/>
  <Default Extension="wmv" ContentType="video/x-ms-wm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4"/>
  </p:sldMasterIdLst>
  <p:notesMasterIdLst>
    <p:notesMasterId r:id="rId110"/>
  </p:notesMasterIdLst>
  <p:handoutMasterIdLst>
    <p:handoutMasterId r:id="rId111"/>
  </p:handoutMasterIdLst>
  <p:sldIdLst>
    <p:sldId id="769" r:id="rId5"/>
    <p:sldId id="900" r:id="rId6"/>
    <p:sldId id="902" r:id="rId7"/>
    <p:sldId id="903" r:id="rId8"/>
    <p:sldId id="904" r:id="rId9"/>
    <p:sldId id="873" r:id="rId10"/>
    <p:sldId id="874" r:id="rId11"/>
    <p:sldId id="875" r:id="rId12"/>
    <p:sldId id="876" r:id="rId13"/>
    <p:sldId id="877" r:id="rId14"/>
    <p:sldId id="878" r:id="rId15"/>
    <p:sldId id="879" r:id="rId16"/>
    <p:sldId id="880" r:id="rId17"/>
    <p:sldId id="881" r:id="rId18"/>
    <p:sldId id="960" r:id="rId19"/>
    <p:sldId id="959" r:id="rId20"/>
    <p:sldId id="961" r:id="rId21"/>
    <p:sldId id="882" r:id="rId22"/>
    <p:sldId id="866" r:id="rId23"/>
    <p:sldId id="869" r:id="rId24"/>
    <p:sldId id="952" r:id="rId25"/>
    <p:sldId id="870" r:id="rId26"/>
    <p:sldId id="964" r:id="rId27"/>
    <p:sldId id="965" r:id="rId28"/>
    <p:sldId id="906" r:id="rId29"/>
    <p:sldId id="907" r:id="rId30"/>
    <p:sldId id="908" r:id="rId31"/>
    <p:sldId id="909" r:id="rId32"/>
    <p:sldId id="910" r:id="rId33"/>
    <p:sldId id="911" r:id="rId34"/>
    <p:sldId id="912" r:id="rId35"/>
    <p:sldId id="970" r:id="rId36"/>
    <p:sldId id="913" r:id="rId37"/>
    <p:sldId id="914" r:id="rId38"/>
    <p:sldId id="954" r:id="rId39"/>
    <p:sldId id="955" r:id="rId40"/>
    <p:sldId id="915" r:id="rId41"/>
    <p:sldId id="968" r:id="rId42"/>
    <p:sldId id="916" r:id="rId43"/>
    <p:sldId id="883" r:id="rId44"/>
    <p:sldId id="917" r:id="rId45"/>
    <p:sldId id="872" r:id="rId46"/>
    <p:sldId id="863" r:id="rId47"/>
    <p:sldId id="864" r:id="rId48"/>
    <p:sldId id="865" r:id="rId49"/>
    <p:sldId id="867" r:id="rId50"/>
    <p:sldId id="871" r:id="rId51"/>
    <p:sldId id="868" r:id="rId52"/>
    <p:sldId id="918" r:id="rId53"/>
    <p:sldId id="919" r:id="rId54"/>
    <p:sldId id="920" r:id="rId55"/>
    <p:sldId id="921" r:id="rId56"/>
    <p:sldId id="922" r:id="rId57"/>
    <p:sldId id="924" r:id="rId58"/>
    <p:sldId id="925" r:id="rId59"/>
    <p:sldId id="926" r:id="rId60"/>
    <p:sldId id="927" r:id="rId61"/>
    <p:sldId id="928" r:id="rId62"/>
    <p:sldId id="929" r:id="rId63"/>
    <p:sldId id="930" r:id="rId64"/>
    <p:sldId id="956" r:id="rId65"/>
    <p:sldId id="963" r:id="rId66"/>
    <p:sldId id="931" r:id="rId67"/>
    <p:sldId id="932" r:id="rId68"/>
    <p:sldId id="933" r:id="rId69"/>
    <p:sldId id="934" r:id="rId70"/>
    <p:sldId id="935" r:id="rId71"/>
    <p:sldId id="936" r:id="rId72"/>
    <p:sldId id="962" r:id="rId73"/>
    <p:sldId id="971" r:id="rId74"/>
    <p:sldId id="937" r:id="rId75"/>
    <p:sldId id="938" r:id="rId76"/>
    <p:sldId id="939" r:id="rId77"/>
    <p:sldId id="940" r:id="rId78"/>
    <p:sldId id="941" r:id="rId79"/>
    <p:sldId id="967" r:id="rId80"/>
    <p:sldId id="942" r:id="rId81"/>
    <p:sldId id="943" r:id="rId82"/>
    <p:sldId id="944" r:id="rId83"/>
    <p:sldId id="945" r:id="rId84"/>
    <p:sldId id="969" r:id="rId85"/>
    <p:sldId id="885" r:id="rId86"/>
    <p:sldId id="886" r:id="rId87"/>
    <p:sldId id="966" r:id="rId88"/>
    <p:sldId id="887" r:id="rId89"/>
    <p:sldId id="888" r:id="rId90"/>
    <p:sldId id="889" r:id="rId91"/>
    <p:sldId id="890" r:id="rId92"/>
    <p:sldId id="891" r:id="rId93"/>
    <p:sldId id="892" r:id="rId94"/>
    <p:sldId id="893" r:id="rId95"/>
    <p:sldId id="894" r:id="rId96"/>
    <p:sldId id="895" r:id="rId97"/>
    <p:sldId id="896" r:id="rId98"/>
    <p:sldId id="897" r:id="rId99"/>
    <p:sldId id="898" r:id="rId100"/>
    <p:sldId id="884" r:id="rId101"/>
    <p:sldId id="957" r:id="rId102"/>
    <p:sldId id="899" r:id="rId103"/>
    <p:sldId id="946" r:id="rId104"/>
    <p:sldId id="947" r:id="rId105"/>
    <p:sldId id="948" r:id="rId106"/>
    <p:sldId id="949" r:id="rId107"/>
    <p:sldId id="950" r:id="rId108"/>
    <p:sldId id="951" r:id="rId109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B7DA0"/>
    <a:srgbClr val="FF9900"/>
    <a:srgbClr val="FFC8C8"/>
    <a:srgbClr val="FFFF00"/>
    <a:srgbClr val="996600"/>
    <a:srgbClr val="FF6600"/>
    <a:srgbClr val="0000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9F2ABF-ECDB-4FD9-A103-EFFABC257852}" v="2" dt="2024-09-24T12:36:50.8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1020" autoAdjust="0"/>
  </p:normalViewPr>
  <p:slideViewPr>
    <p:cSldViewPr snapToObjects="1">
      <p:cViewPr varScale="1">
        <p:scale>
          <a:sx n="75" d="100"/>
          <a:sy n="75" d="100"/>
        </p:scale>
        <p:origin x="2634" y="78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90" d="100"/>
        <a:sy n="90" d="100"/>
      </p:scale>
      <p:origin x="0" y="-22804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presProps" Target="presProps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openxmlformats.org/officeDocument/2006/relationships/viewProps" Target="viewProps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slide" Target="slides/slide104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14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notesMaster" Target="notesMasters/notesMaster1.xml"/><Relationship Id="rId115" Type="http://schemas.openxmlformats.org/officeDocument/2006/relationships/tableStyles" Target="tableStyle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116" Type="http://schemas.microsoft.com/office/2015/10/relationships/revisionInfo" Target="revisionInfo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AAFB295-45AB-45FA-8A1A-C1151A09149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5DB7A9A-892E-455B-B423-865C3E1506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5e44a9a9f1deebfcJmltdHM9MTcyNDI4NDgwMCZpZ3VpZD0xOTU4MTk0Ni01MTM3LTZiZTYtMmE3MC0wYjNmNTAzMTZhNzEmaW5zaWQ9NTUwOA&amp;ptn=3&amp;ver=2&amp;hsh=3&amp;fclid=19581946-5137-6be6-2a70-0b3f50316a71&amp;u=a1L3NlYXJjaD9xPUhNWCZGT1JNPVNOQVBTVCZmaWx0ZXJzPXNpZDoiMGZhN2U5YzItM2NlMC02Njk1LWI1OGQtMDZmZmRlNzNhN2I2Ig&amp;ntb=1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22B981A4-7BF8-4FAC-83F7-69288657A7F2}" type="slidenum">
              <a:rPr lang="en-GB" altLang="en-US" smtClean="0">
                <a:solidFill>
                  <a:schemeClr val="tx1"/>
                </a:solidFill>
              </a:rPr>
              <a:pPr/>
              <a:t>1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6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54275" name="Header Placeholder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  <p:sp>
        <p:nvSpPr>
          <p:cNvPr id="54276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093E40-E5F0-41F7-811C-15A23ABA6721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24/09/2024</a:t>
            </a:fld>
            <a:endParaRPr lang="en-GB">
              <a:cs typeface="Arial" charset="0"/>
            </a:endParaRPr>
          </a:p>
        </p:txBody>
      </p:sp>
      <p:sp>
        <p:nvSpPr>
          <p:cNvPr id="54277" name="Slide Number Placeholder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1B1F935-BB28-4B49-8F09-14A1A700634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76156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Lecture 6 Explosive Munitions &amp; Effects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E1634E1-E808-4674-864B-C9955EDC84E8}" type="datetime1">
              <a:rPr lang="en-GB" smtClean="0"/>
              <a:t>24/09/2024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0C9DD83-6C18-4F09-8FB8-62FCED178DED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051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B9CB523-BB6A-4920-B638-BB047DC3C911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>
              <a:cs typeface="Arial" charset="0"/>
            </a:endParaRPr>
          </a:p>
        </p:txBody>
      </p:sp>
      <p:sp>
        <p:nvSpPr>
          <p:cNvPr id="22532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F43F1B-EB54-4C53-9852-C6500B668C64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24/09/2024</a:t>
            </a:fld>
            <a:endParaRPr lang="en-GB">
              <a:cs typeface="Arial" charset="0"/>
            </a:endParaRPr>
          </a:p>
        </p:txBody>
      </p:sp>
      <p:sp>
        <p:nvSpPr>
          <p:cNvPr id="22533" name="Header Placeholder 5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</p:spTree>
    <p:extLst>
      <p:ext uri="{BB962C8B-B14F-4D97-AF65-F5344CB8AC3E}">
        <p14:creationId xmlns:p14="http://schemas.microsoft.com/office/powerpoint/2010/main" val="20245020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3382F2-69CB-47EF-9680-39F1BF542243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dirty="0">
                <a:latin typeface="Arial"/>
                <a:cs typeface="Arial"/>
              </a:rPr>
              <a:t>Density of HMX = </a:t>
            </a:r>
            <a:r>
              <a:rPr lang="en-US" u="sng" dirty="0">
                <a:hlinkClick r:id="rId3"/>
              </a:rPr>
              <a:t>1.91 g/cm³</a:t>
            </a:r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VoD of HMX = 9.14 mm µs-1 = 0.914 cm </a:t>
            </a:r>
            <a:r>
              <a:rPr lang="en-US"/>
              <a:t>µs-1</a:t>
            </a:r>
          </a:p>
          <a:p>
            <a:endParaRPr lang="en-US" dirty="0"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Detonation</a:t>
            </a:r>
            <a:r>
              <a:rPr lang="en-US">
                <a:latin typeface="Arial"/>
                <a:cs typeface="Arial"/>
              </a:rPr>
              <a:t> pressure = </a:t>
            </a:r>
            <a:endParaRPr 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165726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14CE480-138D-4A54-9692-82201CEACCCD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229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DC23435-108D-4814-9FB3-D8218F64077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en-GB">
              <a:cs typeface="Arial" charset="0"/>
            </a:endParaRPr>
          </a:p>
        </p:txBody>
      </p:sp>
      <p:sp>
        <p:nvSpPr>
          <p:cNvPr id="28676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DFFEB0-8B64-4C6E-BAFD-AB8E753F7570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24/09/2024</a:t>
            </a:fld>
            <a:endParaRPr lang="en-GB">
              <a:cs typeface="Arial" charset="0"/>
            </a:endParaRPr>
          </a:p>
        </p:txBody>
      </p:sp>
      <p:sp>
        <p:nvSpPr>
          <p:cNvPr id="28677" name="Header Placeholder 5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</p:spTree>
    <p:extLst>
      <p:ext uri="{BB962C8B-B14F-4D97-AF65-F5344CB8AC3E}">
        <p14:creationId xmlns:p14="http://schemas.microsoft.com/office/powerpoint/2010/main" val="10804504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3174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E4933F-997B-4BA8-8FA2-F9F5196A795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en-GB">
              <a:cs typeface="Arial" charset="0"/>
            </a:endParaRPr>
          </a:p>
        </p:txBody>
      </p:sp>
      <p:sp>
        <p:nvSpPr>
          <p:cNvPr id="31748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2BD65D5-8382-48B5-A2E7-1CC791D645C5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24/09/2024</a:t>
            </a:fld>
            <a:endParaRPr lang="en-GB">
              <a:cs typeface="Arial" charset="0"/>
            </a:endParaRPr>
          </a:p>
        </p:txBody>
      </p:sp>
      <p:sp>
        <p:nvSpPr>
          <p:cNvPr id="31749" name="Header Placeholder 5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</p:spTree>
    <p:extLst>
      <p:ext uri="{BB962C8B-B14F-4D97-AF65-F5344CB8AC3E}">
        <p14:creationId xmlns:p14="http://schemas.microsoft.com/office/powerpoint/2010/main" val="3159308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EF8F2AF-733F-4AE1-9806-2CBD78E1C0BD}" type="slidenum">
              <a:rPr lang="en-GB" smtClean="0"/>
              <a:pPr/>
              <a:t>42</a:t>
            </a:fld>
            <a:endParaRPr lang="en-GB"/>
          </a:p>
        </p:txBody>
      </p:sp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6990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Energy Densities:</a:t>
            </a:r>
          </a:p>
          <a:p>
            <a:r>
              <a:rPr lang="en-GB" dirty="0"/>
              <a:t>Assume 1kg sphere is travelling at 1200m/s</a:t>
            </a:r>
          </a:p>
          <a:p>
            <a:endParaRPr lang="en-GB" dirty="0"/>
          </a:p>
          <a:p>
            <a:r>
              <a:rPr lang="en-GB" dirty="0"/>
              <a:t>1/2 mv^2 (kJ)/ impact area (mm^2)</a:t>
            </a:r>
          </a:p>
          <a:p>
            <a:endParaRPr lang="en-GB" dirty="0"/>
          </a:p>
          <a:p>
            <a:r>
              <a:rPr lang="en-GB" dirty="0"/>
              <a:t>720kJ / impact area:</a:t>
            </a:r>
          </a:p>
          <a:p>
            <a:r>
              <a:rPr lang="en-GB" dirty="0"/>
              <a:t>Steel = 263</a:t>
            </a:r>
          </a:p>
          <a:p>
            <a:r>
              <a:rPr lang="en-GB" dirty="0"/>
              <a:t>Cu = 2243</a:t>
            </a:r>
          </a:p>
          <a:p>
            <a:r>
              <a:rPr lang="en-GB" dirty="0"/>
              <a:t>Pb = 2892</a:t>
            </a:r>
          </a:p>
          <a:p>
            <a:r>
              <a:rPr lang="en-GB" dirty="0"/>
              <a:t>W = 13334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5DB7A9A-892E-455B-B423-865C3E1506F0}" type="slidenum">
              <a:rPr lang="en-GB" altLang="en-US" smtClean="0"/>
              <a:pPr>
                <a:defRPr/>
              </a:pPr>
              <a:t>54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50347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5DB7A9A-892E-455B-B423-865C3E1506F0}" type="slidenum">
              <a:rPr lang="en-GB" altLang="en-US" smtClean="0"/>
              <a:pPr>
                <a:defRPr/>
              </a:pPr>
              <a:t>77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95890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60DA78-48F4-4591-A881-8189C80A863D}" type="slidenum">
              <a:rPr lang="en-GB" smtClean="0"/>
              <a:pPr/>
              <a:t>82</a:t>
            </a:fld>
            <a:endParaRPr lang="en-GB"/>
          </a:p>
        </p:txBody>
      </p:sp>
      <p:sp>
        <p:nvSpPr>
          <p:cNvPr id="136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8457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05666EB-3A01-453A-B629-F37F15323E17}" type="slidenum">
              <a:rPr lang="en-GB" smtClean="0"/>
              <a:pPr/>
              <a:t>83</a:t>
            </a:fld>
            <a:endParaRPr lang="en-GB"/>
          </a:p>
        </p:txBody>
      </p:sp>
      <p:sp>
        <p:nvSpPr>
          <p:cNvPr id="140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772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F7B457C-C674-4CB7-B6FB-FEF2A2615DF8}" type="slidenum">
              <a:rPr lang="en-GB" smtClean="0"/>
              <a:pPr/>
              <a:t>85</a:t>
            </a:fld>
            <a:endParaRPr lang="en-GB"/>
          </a:p>
        </p:txBody>
      </p:sp>
      <p:sp>
        <p:nvSpPr>
          <p:cNvPr id="142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1594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20AB116-0372-4121-A3F6-AA761F21BD83}" type="slidenum">
              <a:rPr lang="en-GB" smtClean="0"/>
              <a:pPr/>
              <a:t>86</a:t>
            </a:fld>
            <a:endParaRPr lang="en-GB"/>
          </a:p>
        </p:txBody>
      </p:sp>
      <p:sp>
        <p:nvSpPr>
          <p:cNvPr id="144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7588" y="722313"/>
            <a:ext cx="4824412" cy="3617912"/>
          </a:xfrm>
          <a:solidFill>
            <a:srgbClr val="FFFFFF"/>
          </a:solidFill>
          <a:ln/>
        </p:spPr>
      </p:sp>
      <p:sp>
        <p:nvSpPr>
          <p:cNvPr id="144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579938"/>
            <a:ext cx="5029200" cy="4338637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8944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84AE25-9585-404F-8C05-44D4C68C0FDF}" type="slidenum">
              <a:rPr lang="en-GB" smtClean="0"/>
              <a:pPr/>
              <a:t>87</a:t>
            </a:fld>
            <a:endParaRPr lang="en-GB"/>
          </a:p>
        </p:txBody>
      </p:sp>
      <p:sp>
        <p:nvSpPr>
          <p:cNvPr id="146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17588" y="722313"/>
            <a:ext cx="4824412" cy="3617912"/>
          </a:xfrm>
          <a:solidFill>
            <a:srgbClr val="FFFFFF"/>
          </a:solidFill>
          <a:ln/>
        </p:spPr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579938"/>
            <a:ext cx="5029200" cy="4338637"/>
          </a:xfrm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3706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1FEC388-37EC-40B5-88A5-5D4624A53771}" type="slidenum">
              <a:rPr lang="en-GB" smtClean="0"/>
              <a:pPr/>
              <a:t>88</a:t>
            </a:fld>
            <a:endParaRPr lang="en-GB"/>
          </a:p>
        </p:txBody>
      </p:sp>
      <p:sp>
        <p:nvSpPr>
          <p:cNvPr id="148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2588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4A2EA8C-ACAC-40E9-A56E-AA06E738CD54}" type="slidenum">
              <a:rPr lang="en-GB" smtClean="0"/>
              <a:pPr/>
              <a:t>89</a:t>
            </a:fld>
            <a:endParaRPr lang="en-GB"/>
          </a:p>
        </p:txBody>
      </p:sp>
      <p:sp>
        <p:nvSpPr>
          <p:cNvPr id="150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39796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3FBC4CF-B682-4C33-810C-9F254280A4A2}" type="slidenum">
              <a:rPr lang="en-GB" smtClean="0"/>
              <a:pPr/>
              <a:t>90</a:t>
            </a:fld>
            <a:endParaRPr lang="en-GB"/>
          </a:p>
        </p:txBody>
      </p:sp>
      <p:sp>
        <p:nvSpPr>
          <p:cNvPr id="152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2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8273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7138862-C8B2-4A9D-9FCE-9BCE5496DA3C}" type="slidenum">
              <a:rPr lang="en-GB" smtClean="0"/>
              <a:pPr/>
              <a:t>91</a:t>
            </a:fld>
            <a:endParaRPr lang="en-GB"/>
          </a:p>
        </p:txBody>
      </p:sp>
      <p:sp>
        <p:nvSpPr>
          <p:cNvPr id="187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7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6040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9830E24-D495-4BEB-884F-36AEA478F0DC}" type="slidenum">
              <a:rPr lang="en-GB" smtClean="0"/>
              <a:pPr/>
              <a:t>92</a:t>
            </a:fld>
            <a:endParaRPr lang="en-GB"/>
          </a:p>
        </p:txBody>
      </p:sp>
      <p:sp>
        <p:nvSpPr>
          <p:cNvPr id="189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9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30382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84E1B9-CC9E-4EB6-9308-7F73FB774669}" type="slidenum">
              <a:rPr lang="en-GB" smtClean="0"/>
              <a:pPr/>
              <a:t>93</a:t>
            </a:fld>
            <a:endParaRPr lang="en-GB"/>
          </a:p>
        </p:txBody>
      </p:sp>
      <p:sp>
        <p:nvSpPr>
          <p:cNvPr id="191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1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58422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73E289-CC06-4829-84C1-60A77BE0752F}" type="slidenum">
              <a:rPr lang="en-GB" smtClean="0"/>
              <a:pPr/>
              <a:t>94</a:t>
            </a:fld>
            <a:endParaRPr lang="en-GB"/>
          </a:p>
        </p:txBody>
      </p:sp>
      <p:sp>
        <p:nvSpPr>
          <p:cNvPr id="193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3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67963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3E1C7DD-DC38-4CE7-B318-4619B4E3C594}" type="slidenum">
              <a:rPr lang="en-GB" smtClean="0"/>
              <a:pPr/>
              <a:t>95</a:t>
            </a:fld>
            <a:endParaRPr lang="en-GB"/>
          </a:p>
        </p:txBody>
      </p:sp>
      <p:sp>
        <p:nvSpPr>
          <p:cNvPr id="195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5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20937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324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B641312-6D42-48A2-BC58-525A1E7B7C18}" type="slidenum">
              <a:rPr lang="en-GB" smtClean="0"/>
              <a:pPr/>
              <a:t>96</a:t>
            </a:fld>
            <a:endParaRPr lang="en-GB"/>
          </a:p>
        </p:txBody>
      </p:sp>
      <p:sp>
        <p:nvSpPr>
          <p:cNvPr id="133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7125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7A26BB-0FC6-4388-B6E3-7496C8B21649}" type="slidenum">
              <a:rPr lang="en-GB" smtClean="0"/>
              <a:pPr/>
              <a:t>97</a:t>
            </a:fld>
            <a:endParaRPr lang="en-GB"/>
          </a:p>
        </p:txBody>
      </p:sp>
      <p:sp>
        <p:nvSpPr>
          <p:cNvPr id="138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04697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529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79FB3F-1E49-43DD-AEEF-EA1B7DB39AB7}" type="slidenum">
              <a:rPr lang="en-GB" smtClean="0"/>
              <a:pPr/>
              <a:t>99</a:t>
            </a:fld>
            <a:endParaRPr lang="en-GB"/>
          </a:p>
        </p:txBody>
      </p:sp>
      <p:sp>
        <p:nvSpPr>
          <p:cNvPr id="133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7582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8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80899" name="Header Placeholder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  <p:sp>
        <p:nvSpPr>
          <p:cNvPr id="80900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14E7EE-DD56-4B01-8D60-6B073BA775E1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24/09/2024</a:t>
            </a:fld>
            <a:endParaRPr lang="en-GB">
              <a:cs typeface="Arial" charset="0"/>
            </a:endParaRPr>
          </a:p>
        </p:txBody>
      </p:sp>
      <p:sp>
        <p:nvSpPr>
          <p:cNvPr id="80901" name="Slide Number Placeholder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6BD9ED4-4F9B-4A38-9394-9472A63347BB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103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4896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294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82947" name="Header Placeholder 3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>
                <a:cs typeface="Arial" charset="0"/>
              </a:rPr>
              <a:t>Lecture 6 Explosive Munitions &amp; Effects</a:t>
            </a:r>
          </a:p>
        </p:txBody>
      </p:sp>
      <p:sp>
        <p:nvSpPr>
          <p:cNvPr id="82948" name="Date Placeholder 4"/>
          <p:cNvSpPr>
            <a:spLocks noGrp="1"/>
          </p:cNvSpPr>
          <p:nvPr>
            <p:ph type="dt" sz="quarter" idx="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D40D7F-A05F-4155-A950-93F49938AFB3}" type="datetime1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24/09/2024</a:t>
            </a:fld>
            <a:endParaRPr lang="en-GB">
              <a:cs typeface="Arial" charset="0"/>
            </a:endParaRPr>
          </a:p>
        </p:txBody>
      </p:sp>
      <p:sp>
        <p:nvSpPr>
          <p:cNvPr id="82949" name="Slide Number Placeholder 5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2C5EAE-66AB-437F-98FE-7FF1679C44BB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104</a:t>
            </a:fld>
            <a:endParaRPr lang="en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3623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4"/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Line 5"/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82311559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603356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98882069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611626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967893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143609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2470639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63971591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52039224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123161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207383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350" y="93663"/>
            <a:ext cx="6435725" cy="5222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03227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5" r:id="rId12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anose="05000000000000000000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bing.com/videos/riverview/relatedvideo?q=slow%20motion%20detonation%20wave&amp;mid=2ED8836BB5C25B34D29D2ED8836BB5C25B34D29D&amp;ajaxhist=0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litary.com/video/operations-and-strategy/antiship-warfare/torpedo-hits-a-destroyer/918270722001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file:///H:\DATA\PICS\GlascoedShell.jpg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file:///H:\DATA\PICS\GlascoedShell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file:///H:\DATA\PICS\GlascoedShell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file:///H:\DATA\PICS\GlascoedShell.jpg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7.wmf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package" Target="../embeddings/Microsoft_PowerPoint_Presentation.pptx"/><Relationship Id="rId1" Type="http://schemas.openxmlformats.org/officeDocument/2006/relationships/slideLayout" Target="../slideLayouts/slideLayout6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6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2.wmv"/><Relationship Id="rId1" Type="http://schemas.microsoft.com/office/2007/relationships/media" Target="../media/media2.wmv"/><Relationship Id="rId4" Type="http://schemas.openxmlformats.org/officeDocument/2006/relationships/image" Target="../media/image39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emf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0.wmf"/><Relationship Id="rId4" Type="http://schemas.openxmlformats.org/officeDocument/2006/relationships/package" Target="../embeddings/Microsoft_PowerPoint_Presentation1.pptx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51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2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6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6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6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hyperlink" Target="https://www.military.com/video/guided-missiles/explosive-warheads/heat-751-warhead-in-slow-motion/937216388001" TargetMode="Externa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1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6.xml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6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6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orbes.com/sites/davidhambling/2021/01/15/new-us-tank-round-can-destroy-almost-anything/?sh=16fb4cb88eb9" TargetMode="External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jpeg"/><Relationship Id="rId3" Type="http://schemas.openxmlformats.org/officeDocument/2006/relationships/image" Target="../media/image67.jpeg"/><Relationship Id="rId7" Type="http://schemas.openxmlformats.org/officeDocument/2006/relationships/image" Target="../media/image7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jpeg"/><Relationship Id="rId9" Type="http://schemas.openxmlformats.org/officeDocument/2006/relationships/image" Target="../media/image73.jpeg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hyperlink" Target="https://resodynmixers.com/" TargetMode="Externa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75.jpeg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8.jpeg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7" Type="http://schemas.openxmlformats.org/officeDocument/2006/relationships/image" Target="../media/image8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3.jpeg"/><Relationship Id="rId5" Type="http://schemas.openxmlformats.org/officeDocument/2006/relationships/image" Target="../media/image82.jpeg"/><Relationship Id="rId4" Type="http://schemas.openxmlformats.org/officeDocument/2006/relationships/image" Target="../media/image81.jpeg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jpeg"/><Relationship Id="rId3" Type="http://schemas.openxmlformats.org/officeDocument/2006/relationships/image" Target="../media/image87.jpeg"/><Relationship Id="rId7" Type="http://schemas.openxmlformats.org/officeDocument/2006/relationships/image" Target="../media/image91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0.jpeg"/><Relationship Id="rId5" Type="http://schemas.openxmlformats.org/officeDocument/2006/relationships/image" Target="../media/image89.jpeg"/><Relationship Id="rId4" Type="http://schemas.openxmlformats.org/officeDocument/2006/relationships/image" Target="../media/image88.jpe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96.jpeg"/><Relationship Id="rId5" Type="http://schemas.openxmlformats.org/officeDocument/2006/relationships/image" Target="../media/image95.jpeg"/><Relationship Id="rId4" Type="http://schemas.openxmlformats.org/officeDocument/2006/relationships/image" Target="../media/image94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9.jpeg"/><Relationship Id="rId4" Type="http://schemas.openxmlformats.org/officeDocument/2006/relationships/image" Target="../media/image98.jpeg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85725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Ordnance, Munitions and Explosives</a:t>
            </a:r>
            <a:br>
              <a:rPr lang="en-US" altLang="en-US" dirty="0"/>
            </a:br>
            <a:r>
              <a:rPr lang="en-US" altLang="en-US" dirty="0"/>
              <a:t>Principles of OME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 4019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/>
              <a:t>High Explosives OME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>
          <a:xfrm>
            <a:off x="323528" y="602923"/>
            <a:ext cx="6435725" cy="522287"/>
          </a:xfrm>
        </p:spPr>
        <p:txBody>
          <a:bodyPr/>
          <a:lstStyle/>
          <a:p>
            <a:r>
              <a:rPr lang="en-GB" dirty="0"/>
              <a:t>6 Explosive Munitions and Effects</a:t>
            </a:r>
          </a:p>
        </p:txBody>
      </p:sp>
      <p:pic>
        <p:nvPicPr>
          <p:cNvPr id="65539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8988" y="2636838"/>
            <a:ext cx="4529137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40" name="TextBox 4"/>
          <p:cNvSpPr txBox="1">
            <a:spLocks noChangeArrowheads="1"/>
          </p:cNvSpPr>
          <p:nvPr/>
        </p:nvSpPr>
        <p:spPr bwMode="auto">
          <a:xfrm>
            <a:off x="250825" y="1628775"/>
            <a:ext cx="743241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dirty="0">
                <a:latin typeface="+mn-lt"/>
                <a:cs typeface="Times New Roman" pitchFamily="18" charset="0"/>
              </a:rPr>
              <a:t>Blast, Fragmentation, Kinetic Energy, Nuclear</a:t>
            </a:r>
          </a:p>
        </p:txBody>
      </p:sp>
    </p:spTree>
    <p:extLst>
      <p:ext uri="{BB962C8B-B14F-4D97-AF65-F5344CB8AC3E}">
        <p14:creationId xmlns:p14="http://schemas.microsoft.com/office/powerpoint/2010/main" val="1681109616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Explosive Munitions</a:t>
            </a:r>
          </a:p>
        </p:txBody>
      </p:sp>
      <p:sp>
        <p:nvSpPr>
          <p:cNvPr id="33795" name="TextBox 3"/>
          <p:cNvSpPr txBox="1">
            <a:spLocks noChangeArrowheads="1"/>
          </p:cNvSpPr>
          <p:nvPr/>
        </p:nvSpPr>
        <p:spPr bwMode="auto">
          <a:xfrm>
            <a:off x="414338" y="1557338"/>
            <a:ext cx="348383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The required effects include :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03225" y="2276475"/>
            <a:ext cx="7913688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+mj-lt"/>
                <a:cs typeface="Times New Roman" pitchFamily="18" charset="0"/>
              </a:rPr>
              <a:t>Blast</a:t>
            </a:r>
            <a:r>
              <a:rPr lang="en-GB" sz="2000">
                <a:latin typeface="+mj-lt"/>
                <a:cs typeface="Times New Roman" pitchFamily="18" charset="0"/>
              </a:rPr>
              <a:t> – generation of large quantity of hot gas which expands rapidly (initially supersonically) in air to produce a shock wave with shattering effect, and high speed gas to move objects.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395288" y="3644900"/>
            <a:ext cx="81375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>
                <a:latin typeface="+mj-lt"/>
                <a:cs typeface="Times New Roman" pitchFamily="18" charset="0"/>
              </a:rPr>
              <a:t>Fragmentation</a:t>
            </a:r>
            <a:r>
              <a:rPr lang="en-GB" sz="2000">
                <a:latin typeface="+mj-lt"/>
                <a:cs typeface="Times New Roman" pitchFamily="18" charset="0"/>
              </a:rPr>
              <a:t> – rapid expansion of a metallic casing with consequent fracturing and production of high velocity fragments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95288" y="4797425"/>
            <a:ext cx="849788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dirty="0">
                <a:latin typeface="+mj-lt"/>
                <a:cs typeface="Times New Roman" pitchFamily="18" charset="0"/>
              </a:rPr>
              <a:t>Shaped Charge (SC) and Explosively Formed Projectile (EFP) </a:t>
            </a:r>
            <a:r>
              <a:rPr lang="en-GB" sz="2000" dirty="0">
                <a:latin typeface="+mj-lt"/>
                <a:cs typeface="Times New Roman" pitchFamily="18" charset="0"/>
              </a:rPr>
              <a:t>– production of a high velocity jet of metal which penetrated deeply into the target, and formation of a high velocity fragment in a specified direction.</a:t>
            </a:r>
          </a:p>
        </p:txBody>
      </p:sp>
    </p:spTree>
    <p:extLst>
      <p:ext uri="{BB962C8B-B14F-4D97-AF65-F5344CB8AC3E}">
        <p14:creationId xmlns:p14="http://schemas.microsoft.com/office/powerpoint/2010/main" val="248392024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Outline Structure of Munition</a:t>
            </a:r>
          </a:p>
        </p:txBody>
      </p:sp>
      <p:sp>
        <p:nvSpPr>
          <p:cNvPr id="623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aphicFrame>
        <p:nvGraphicFramePr>
          <p:cNvPr id="6234" name="Object 90"/>
          <p:cNvGraphicFramePr>
            <a:graphicFrameLocks noChangeAspect="1"/>
          </p:cNvGraphicFramePr>
          <p:nvPr/>
        </p:nvGraphicFramePr>
        <p:xfrm>
          <a:off x="1979613" y="1268413"/>
          <a:ext cx="4824412" cy="321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2743200" imgH="1828800" progId="Word.Picture.8">
                  <p:embed/>
                </p:oleObj>
              </mc:Choice>
              <mc:Fallback>
                <p:oleObj name="Picture" r:id="rId2" imgW="2743200" imgH="1828800" progId="Word.Picture.8">
                  <p:embed/>
                  <p:pic>
                    <p:nvPicPr>
                      <p:cNvPr id="6234" name="Object 9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1268413"/>
                        <a:ext cx="4824412" cy="321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38" name="TextBox 5"/>
          <p:cNvSpPr txBox="1">
            <a:spLocks noChangeArrowheads="1"/>
          </p:cNvSpPr>
          <p:nvPr/>
        </p:nvSpPr>
        <p:spPr bwMode="auto">
          <a:xfrm>
            <a:off x="1692275" y="4346575"/>
            <a:ext cx="123623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lead </a:t>
            </a:r>
            <a:r>
              <a:rPr lang="en-GB" dirty="0" err="1">
                <a:latin typeface="+mj-lt"/>
                <a:cs typeface="Times New Roman" pitchFamily="18" charset="0"/>
              </a:rPr>
              <a:t>azide</a:t>
            </a:r>
            <a:endParaRPr lang="en-GB" dirty="0">
              <a:latin typeface="+mj-lt"/>
              <a:cs typeface="Times New Roman" pitchFamily="18" charset="0"/>
            </a:endParaRPr>
          </a:p>
        </p:txBody>
      </p:sp>
      <p:sp>
        <p:nvSpPr>
          <p:cNvPr id="6239" name="TextBox 6"/>
          <p:cNvSpPr txBox="1">
            <a:spLocks noChangeArrowheads="1"/>
          </p:cNvSpPr>
          <p:nvPr/>
        </p:nvSpPr>
        <p:spPr bwMode="auto">
          <a:xfrm>
            <a:off x="323850" y="4321175"/>
            <a:ext cx="132600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Examples :</a:t>
            </a:r>
          </a:p>
        </p:txBody>
      </p:sp>
      <p:sp>
        <p:nvSpPr>
          <p:cNvPr id="6240" name="TextBox 8"/>
          <p:cNvSpPr txBox="1">
            <a:spLocks noChangeArrowheads="1"/>
          </p:cNvSpPr>
          <p:nvPr/>
        </p:nvSpPr>
        <p:spPr bwMode="auto">
          <a:xfrm>
            <a:off x="3458595" y="4365625"/>
            <a:ext cx="114646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RDX/wax</a:t>
            </a:r>
          </a:p>
        </p:txBody>
      </p:sp>
      <p:sp>
        <p:nvSpPr>
          <p:cNvPr id="6241" name="TextBox 9"/>
          <p:cNvSpPr txBox="1">
            <a:spLocks noChangeArrowheads="1"/>
          </p:cNvSpPr>
          <p:nvPr/>
        </p:nvSpPr>
        <p:spPr bwMode="auto">
          <a:xfrm>
            <a:off x="5135147" y="4365625"/>
            <a:ext cx="11842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RDX/TNT</a:t>
            </a:r>
          </a:p>
        </p:txBody>
      </p:sp>
      <p:sp>
        <p:nvSpPr>
          <p:cNvPr id="6242" name="TextBox 10"/>
          <p:cNvSpPr txBox="1">
            <a:spLocks noChangeArrowheads="1"/>
          </p:cNvSpPr>
          <p:nvPr/>
        </p:nvSpPr>
        <p:spPr bwMode="auto">
          <a:xfrm>
            <a:off x="5135147" y="4868863"/>
            <a:ext cx="23006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RDX/TNT/aluminium</a:t>
            </a:r>
          </a:p>
        </p:txBody>
      </p:sp>
      <p:sp>
        <p:nvSpPr>
          <p:cNvPr id="6243" name="TextBox 12"/>
          <p:cNvSpPr txBox="1">
            <a:spLocks noChangeArrowheads="1"/>
          </p:cNvSpPr>
          <p:nvPr/>
        </p:nvSpPr>
        <p:spPr bwMode="auto">
          <a:xfrm>
            <a:off x="5151780" y="5364163"/>
            <a:ext cx="206979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RDX/polyurethane</a:t>
            </a:r>
          </a:p>
        </p:txBody>
      </p:sp>
      <p:sp>
        <p:nvSpPr>
          <p:cNvPr id="6244" name="TextBox 11"/>
          <p:cNvSpPr txBox="1">
            <a:spLocks noChangeArrowheads="1"/>
          </p:cNvSpPr>
          <p:nvPr/>
        </p:nvSpPr>
        <p:spPr bwMode="auto">
          <a:xfrm>
            <a:off x="3399115" y="4859338"/>
            <a:ext cx="68480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 err="1">
                <a:latin typeface="+mj-lt"/>
                <a:cs typeface="Times New Roman" pitchFamily="18" charset="0"/>
              </a:rPr>
              <a:t>tetryl</a:t>
            </a:r>
            <a:endParaRPr lang="en-GB" dirty="0">
              <a:latin typeface="+mj-lt"/>
              <a:cs typeface="Times New Roman" pitchFamily="18" charset="0"/>
            </a:endParaRPr>
          </a:p>
        </p:txBody>
      </p:sp>
      <p:sp>
        <p:nvSpPr>
          <p:cNvPr id="6245" name="TextBox 13"/>
          <p:cNvSpPr txBox="1">
            <a:spLocks noChangeArrowheads="1"/>
          </p:cNvSpPr>
          <p:nvPr/>
        </p:nvSpPr>
        <p:spPr bwMode="auto">
          <a:xfrm>
            <a:off x="1692275" y="4859338"/>
            <a:ext cx="16850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+mj-lt"/>
                <a:cs typeface="Times New Roman" pitchFamily="18" charset="0"/>
              </a:rPr>
              <a:t>lead styphnate</a:t>
            </a:r>
          </a:p>
        </p:txBody>
      </p:sp>
    </p:spTree>
    <p:extLst>
      <p:ext uri="{BB962C8B-B14F-4D97-AF65-F5344CB8AC3E}">
        <p14:creationId xmlns:p14="http://schemas.microsoft.com/office/powerpoint/2010/main" val="2229062457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General Comments on Functioning</a:t>
            </a:r>
          </a:p>
        </p:txBody>
      </p:sp>
      <p:sp>
        <p:nvSpPr>
          <p:cNvPr id="21507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1508" name="TextBox 8"/>
          <p:cNvSpPr txBox="1">
            <a:spLocks noChangeArrowheads="1"/>
          </p:cNvSpPr>
          <p:nvPr/>
        </p:nvSpPr>
        <p:spPr bwMode="auto">
          <a:xfrm>
            <a:off x="623888" y="1351042"/>
            <a:ext cx="799306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On functioning, the energy of the explosive –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Disrupts the warhead’s case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Affects the environment in a manner governed by the environment and by the position of the munition.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23888" y="5262563"/>
            <a:ext cx="812482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If the requirement is for blast, then the case may be made light to require less energy for disruption.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611188" y="3860800"/>
            <a:ext cx="81375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If the requirement is for fragmentation, then the material and the geometry of the case are selected to give the required fragment  characteristics.</a:t>
            </a:r>
          </a:p>
        </p:txBody>
      </p:sp>
    </p:spTree>
    <p:extLst>
      <p:ext uri="{BB962C8B-B14F-4D97-AF65-F5344CB8AC3E}">
        <p14:creationId xmlns:p14="http://schemas.microsoft.com/office/powerpoint/2010/main" val="303293781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66" name="Rectangle 6"/>
          <p:cNvSpPr>
            <a:spLocks noChangeArrowheads="1"/>
          </p:cNvSpPr>
          <p:nvPr/>
        </p:nvSpPr>
        <p:spPr bwMode="auto">
          <a:xfrm>
            <a:off x="2822575" y="1825625"/>
            <a:ext cx="5786438" cy="1308100"/>
          </a:xfrm>
          <a:prstGeom prst="rect">
            <a:avLst/>
          </a:prstGeom>
          <a:gradFill rotWithShape="1">
            <a:gsLst>
              <a:gs pos="0">
                <a:schemeClr val="folHlink">
                  <a:gamma/>
                  <a:shade val="46275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Unreacted Explosive</a:t>
            </a:r>
          </a:p>
        </p:txBody>
      </p:sp>
      <p:sp>
        <p:nvSpPr>
          <p:cNvPr id="1576965" name="Rectangle 5"/>
          <p:cNvSpPr>
            <a:spLocks noChangeArrowheads="1"/>
          </p:cNvSpPr>
          <p:nvPr/>
        </p:nvSpPr>
        <p:spPr bwMode="auto">
          <a:xfrm>
            <a:off x="4021138" y="1809750"/>
            <a:ext cx="933450" cy="1311275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Chemical </a:t>
            </a:r>
          </a:p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Reaction</a:t>
            </a:r>
          </a:p>
          <a:p>
            <a:pPr algn="ctr" eaLnBrk="0" hangingPunct="0">
              <a:defRPr/>
            </a:pPr>
            <a:r>
              <a:rPr lang="en-GB" sz="1600">
                <a:solidFill>
                  <a:srgbClr val="000000"/>
                </a:solidFill>
              </a:rPr>
              <a:t> Zone</a:t>
            </a:r>
          </a:p>
        </p:txBody>
      </p:sp>
      <p:sp>
        <p:nvSpPr>
          <p:cNvPr id="1576974" name="Rectangle 14"/>
          <p:cNvSpPr>
            <a:spLocks noChangeArrowheads="1"/>
          </p:cNvSpPr>
          <p:nvPr/>
        </p:nvSpPr>
        <p:spPr bwMode="auto">
          <a:xfrm>
            <a:off x="2833688" y="1816100"/>
            <a:ext cx="1177925" cy="1314450"/>
          </a:xfrm>
          <a:prstGeom prst="rect">
            <a:avLst/>
          </a:prstGeom>
          <a:gradFill rotWithShape="1">
            <a:gsLst>
              <a:gs pos="0">
                <a:srgbClr val="767600"/>
              </a:gs>
              <a:gs pos="50000">
                <a:srgbClr val="FFFF00"/>
              </a:gs>
              <a:gs pos="100000">
                <a:srgbClr val="767600"/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>
                <a:solidFill>
                  <a:srgbClr val="000000"/>
                </a:solidFill>
              </a:rPr>
              <a:t>Run up to</a:t>
            </a:r>
          </a:p>
          <a:p>
            <a:pPr algn="ctr" eaLnBrk="0" hangingPunct="0"/>
            <a:r>
              <a:rPr lang="en-GB" sz="1600">
                <a:solidFill>
                  <a:srgbClr val="000000"/>
                </a:solidFill>
              </a:rPr>
              <a:t>detonation</a:t>
            </a:r>
          </a:p>
        </p:txBody>
      </p:sp>
      <p:sp>
        <p:nvSpPr>
          <p:cNvPr id="1576964" name="Rectangle 4"/>
          <p:cNvSpPr>
            <a:spLocks noChangeArrowheads="1"/>
          </p:cNvSpPr>
          <p:nvPr/>
        </p:nvSpPr>
        <p:spPr bwMode="auto">
          <a:xfrm>
            <a:off x="2820988" y="1816100"/>
            <a:ext cx="5788025" cy="1314450"/>
          </a:xfrm>
          <a:prstGeom prst="rect">
            <a:avLst/>
          </a:prstGeom>
          <a:gradFill rotWithShape="1">
            <a:gsLst>
              <a:gs pos="0">
                <a:srgbClr val="475E00"/>
              </a:gs>
              <a:gs pos="50000">
                <a:srgbClr val="99CC00"/>
              </a:gs>
              <a:gs pos="100000">
                <a:srgbClr val="475E00"/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0" hangingPunct="0"/>
            <a:r>
              <a:rPr lang="en-GB" sz="1600">
                <a:solidFill>
                  <a:srgbClr val="000000"/>
                </a:solidFill>
              </a:rPr>
              <a:t>Reaction Products</a:t>
            </a:r>
          </a:p>
        </p:txBody>
      </p:sp>
      <p:sp>
        <p:nvSpPr>
          <p:cNvPr id="1576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The Detonation Wave</a:t>
            </a:r>
          </a:p>
        </p:txBody>
      </p:sp>
      <p:sp>
        <p:nvSpPr>
          <p:cNvPr id="7885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4788" y="882650"/>
            <a:ext cx="7772400" cy="815975"/>
          </a:xfrm>
        </p:spPr>
        <p:txBody>
          <a:bodyPr/>
          <a:lstStyle/>
          <a:p>
            <a:r>
              <a:rPr lang="en-GB" sz="2000"/>
              <a:t>What’s happening in a detonation wave?</a:t>
            </a:r>
          </a:p>
        </p:txBody>
      </p:sp>
      <p:grpSp>
        <p:nvGrpSpPr>
          <p:cNvPr id="28687" name="Group 15"/>
          <p:cNvGrpSpPr>
            <a:grpSpLocks/>
          </p:cNvGrpSpPr>
          <p:nvPr/>
        </p:nvGrpSpPr>
        <p:grpSpPr bwMode="auto">
          <a:xfrm>
            <a:off x="6264275" y="725488"/>
            <a:ext cx="2430463" cy="941387"/>
            <a:chOff x="3946" y="457"/>
            <a:chExt cx="1531" cy="593"/>
          </a:xfrm>
        </p:grpSpPr>
        <p:sp>
          <p:nvSpPr>
            <p:cNvPr id="78860" name="Line 8"/>
            <p:cNvSpPr>
              <a:spLocks noChangeShapeType="1"/>
            </p:cNvSpPr>
            <p:nvPr/>
          </p:nvSpPr>
          <p:spPr bwMode="auto">
            <a:xfrm>
              <a:off x="4313" y="1050"/>
              <a:ext cx="986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8861" name="Text Box 9"/>
            <p:cNvSpPr txBox="1">
              <a:spLocks noChangeArrowheads="1"/>
            </p:cNvSpPr>
            <p:nvPr/>
          </p:nvSpPr>
          <p:spPr bwMode="auto">
            <a:xfrm>
              <a:off x="3946" y="457"/>
              <a:ext cx="1531" cy="520"/>
            </a:xfrm>
            <a:prstGeom prst="rect">
              <a:avLst/>
            </a:prstGeom>
            <a:noFill/>
            <a:ln w="15875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600"/>
                <a:t>Wave Front with Constant Velocity (Velocity of Detonation)</a:t>
              </a:r>
            </a:p>
          </p:txBody>
        </p:sp>
      </p:grpSp>
      <p:sp>
        <p:nvSpPr>
          <p:cNvPr id="1576970" name="Text Box 10"/>
          <p:cNvSpPr txBox="1">
            <a:spLocks noChangeArrowheads="1"/>
          </p:cNvSpPr>
          <p:nvPr/>
        </p:nvSpPr>
        <p:spPr bwMode="auto">
          <a:xfrm>
            <a:off x="417070" y="3846513"/>
            <a:ext cx="8316416" cy="3077766"/>
          </a:xfrm>
          <a:prstGeom prst="rect">
            <a:avLst/>
          </a:prstGeom>
          <a:noFill/>
          <a:ln w="1587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 </a:t>
            </a:r>
            <a:r>
              <a:rPr lang="en-GB" sz="1600" dirty="0"/>
              <a:t>Initiating shock wave pressure sufficiently high to cause explosive to thermally decompose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Explosive decomposes behind shock wave creating heat and gaseous reaction products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Chemical reaction raises internal pressure and supports shock front which in turn decomposes more pristine explosive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Reaction zone in the region of 0.2mm thick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Shock wave front accelerates until energy balance is achieved then reaches steady state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600" dirty="0"/>
              <a:t>Process is self-sustaining until all of the explosive is consumed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endParaRPr lang="en-GB" sz="1600" dirty="0"/>
          </a:p>
        </p:txBody>
      </p:sp>
      <p:sp>
        <p:nvSpPr>
          <p:cNvPr id="1576971" name="Line 11"/>
          <p:cNvSpPr>
            <a:spLocks noChangeShapeType="1"/>
          </p:cNvSpPr>
          <p:nvPr/>
        </p:nvSpPr>
        <p:spPr bwMode="auto">
          <a:xfrm>
            <a:off x="1173163" y="2481263"/>
            <a:ext cx="1519237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576972" name="Text Box 12"/>
          <p:cNvSpPr txBox="1">
            <a:spLocks noChangeArrowheads="1"/>
          </p:cNvSpPr>
          <p:nvPr/>
        </p:nvSpPr>
        <p:spPr bwMode="auto">
          <a:xfrm>
            <a:off x="996950" y="1455738"/>
            <a:ext cx="1581150" cy="915987"/>
          </a:xfrm>
          <a:prstGeom prst="rect">
            <a:avLst/>
          </a:prstGeom>
          <a:noFill/>
          <a:ln w="15875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Initiating shock wave stimulus</a:t>
            </a:r>
          </a:p>
        </p:txBody>
      </p:sp>
      <p:sp>
        <p:nvSpPr>
          <p:cNvPr id="1576967" name="Oval 7"/>
          <p:cNvSpPr>
            <a:spLocks noChangeArrowheads="1"/>
          </p:cNvSpPr>
          <p:nvPr/>
        </p:nvSpPr>
        <p:spPr bwMode="auto">
          <a:xfrm>
            <a:off x="3979863" y="1184275"/>
            <a:ext cx="69850" cy="2552700"/>
          </a:xfrm>
          <a:prstGeom prst="ellipse">
            <a:avLst/>
          </a:prstGeom>
          <a:gradFill rotWithShape="0">
            <a:gsLst>
              <a:gs pos="0">
                <a:srgbClr val="333333"/>
              </a:gs>
              <a:gs pos="50000">
                <a:srgbClr val="969696"/>
              </a:gs>
              <a:gs pos="100000">
                <a:srgbClr val="333333"/>
              </a:gs>
            </a:gsLst>
            <a:lin ang="5400000" scaled="1"/>
          </a:gradFill>
          <a:ln w="1587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8754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6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6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76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76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76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76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7037E-6 L 0.10139 3.7037E-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769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0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1576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139 -1.11111E-6 L 0.5 0.00185 " pathEditMode="relative" ptsTypes="AA">
                                      <p:cBhvr>
                                        <p:cTn id="28" dur="2000" fill="hold"/>
                                        <p:tgtEl>
                                          <p:spTgt spid="15769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0139 0 " pathEditMode="relative" ptsTypes="AA">
                                      <p:cBhvr>
                                        <p:cTn id="30" dur="2000" fill="hold"/>
                                        <p:tgtEl>
                                          <p:spTgt spid="15769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2000"/>
                                        <p:tgtEl>
                                          <p:spTgt spid="1576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76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76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76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769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769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65" grpId="0" animBg="1"/>
      <p:bldP spid="1576965" grpId="1" animBg="1"/>
      <p:bldP spid="1576974" grpId="0" animBg="1"/>
      <p:bldP spid="1576971" grpId="0" animBg="1"/>
      <p:bldP spid="1576972" grpId="0"/>
      <p:bldP spid="1576967" grpId="0" animBg="1"/>
      <p:bldP spid="1576967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1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(1)</a:t>
            </a:r>
          </a:p>
        </p:txBody>
      </p:sp>
      <p:sp>
        <p:nvSpPr>
          <p:cNvPr id="1541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14388"/>
            <a:ext cx="8562975" cy="2279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/>
              <a:t>So what factors affect the efficiency of detonation?</a:t>
            </a:r>
            <a:br>
              <a:rPr lang="en-GB" sz="1800"/>
            </a:br>
            <a:endParaRPr lang="en-GB" sz="1800"/>
          </a:p>
          <a:p>
            <a:pPr>
              <a:lnSpc>
                <a:spcPct val="80000"/>
              </a:lnSpc>
            </a:pPr>
            <a:r>
              <a:rPr lang="en-GB" sz="1800"/>
              <a:t>Initiating stimulus</a:t>
            </a:r>
            <a:br>
              <a:rPr lang="en-GB" sz="1800"/>
            </a:b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600"/>
              <a:t>Generally for secondary explosives an impinging shock wave from initiation train</a:t>
            </a:r>
          </a:p>
          <a:p>
            <a:pPr lvl="1">
              <a:lnSpc>
                <a:spcPct val="80000"/>
              </a:lnSpc>
            </a:pPr>
            <a:r>
              <a:rPr lang="en-GB" sz="1600"/>
              <a:t>Must be strong enough to decompose explosive </a:t>
            </a:r>
            <a:br>
              <a:rPr lang="en-GB" sz="1600"/>
            </a:br>
            <a:endParaRPr lang="en-GB" sz="1600"/>
          </a:p>
          <a:p>
            <a:pPr>
              <a:lnSpc>
                <a:spcPct val="80000"/>
              </a:lnSpc>
            </a:pPr>
            <a:r>
              <a:rPr lang="en-GB" sz="1800"/>
              <a:t>Confinement</a:t>
            </a:r>
            <a:br>
              <a:rPr lang="en-GB" sz="1800"/>
            </a:b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600"/>
              <a:t>A detonation wave is curved and suffers from lateral energy losses</a:t>
            </a:r>
          </a:p>
          <a:p>
            <a:pPr lvl="1">
              <a:lnSpc>
                <a:spcPct val="80000"/>
              </a:lnSpc>
            </a:pPr>
            <a:r>
              <a:rPr lang="en-GB" sz="1600"/>
              <a:t>Confinement can reduce these losses by maintaining energy behind the wave</a:t>
            </a:r>
          </a:p>
        </p:txBody>
      </p:sp>
      <p:grpSp>
        <p:nvGrpSpPr>
          <p:cNvPr id="35863" name="Group 23"/>
          <p:cNvGrpSpPr>
            <a:grpSpLocks/>
          </p:cNvGrpSpPr>
          <p:nvPr/>
        </p:nvGrpSpPr>
        <p:grpSpPr bwMode="auto">
          <a:xfrm>
            <a:off x="5003800" y="3975100"/>
            <a:ext cx="2565400" cy="2378075"/>
            <a:chOff x="3152" y="2432"/>
            <a:chExt cx="1616" cy="1498"/>
          </a:xfrm>
        </p:grpSpPr>
        <p:sp>
          <p:nvSpPr>
            <p:cNvPr id="79889" name="Rectangle 18"/>
            <p:cNvSpPr>
              <a:spLocks noChangeArrowheads="1"/>
            </p:cNvSpPr>
            <p:nvPr/>
          </p:nvSpPr>
          <p:spPr bwMode="auto">
            <a:xfrm>
              <a:off x="3152" y="2512"/>
              <a:ext cx="1504" cy="448"/>
            </a:xfrm>
            <a:prstGeom prst="rect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90" name="Rectangle 19"/>
            <p:cNvSpPr>
              <a:spLocks noChangeArrowheads="1"/>
            </p:cNvSpPr>
            <p:nvPr/>
          </p:nvSpPr>
          <p:spPr bwMode="auto">
            <a:xfrm>
              <a:off x="4660" y="2512"/>
              <a:ext cx="108" cy="448"/>
            </a:xfrm>
            <a:prstGeom prst="rect">
              <a:avLst/>
            </a:prstGeom>
            <a:solidFill>
              <a:schemeClr val="hlink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91" name="Line 20"/>
            <p:cNvSpPr>
              <a:spLocks noChangeShapeType="1"/>
            </p:cNvSpPr>
            <p:nvPr/>
          </p:nvSpPr>
          <p:spPr bwMode="auto">
            <a:xfrm flipV="1">
              <a:off x="3192" y="2724"/>
              <a:ext cx="145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41141" name="Rectangle 21"/>
            <p:cNvSpPr>
              <a:spLocks noChangeArrowheads="1"/>
            </p:cNvSpPr>
            <p:nvPr/>
          </p:nvSpPr>
          <p:spPr bwMode="auto">
            <a:xfrm>
              <a:off x="3152" y="2956"/>
              <a:ext cx="1616" cy="84"/>
            </a:xfrm>
            <a:prstGeom prst="rect">
              <a:avLst/>
            </a:prstGeom>
            <a:gradFill rotWithShape="1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/>
            </a:p>
          </p:txBody>
        </p:sp>
        <p:sp>
          <p:nvSpPr>
            <p:cNvPr id="1541142" name="Rectangle 22"/>
            <p:cNvSpPr>
              <a:spLocks noChangeArrowheads="1"/>
            </p:cNvSpPr>
            <p:nvPr/>
          </p:nvSpPr>
          <p:spPr bwMode="auto">
            <a:xfrm>
              <a:off x="3152" y="2432"/>
              <a:ext cx="1616" cy="80"/>
            </a:xfrm>
            <a:prstGeom prst="rect">
              <a:avLst/>
            </a:prstGeom>
            <a:gradFill rotWithShape="1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0" hangingPunct="0">
                <a:defRPr/>
              </a:pPr>
              <a:endParaRPr lang="en-US"/>
            </a:p>
          </p:txBody>
        </p:sp>
        <p:sp>
          <p:nvSpPr>
            <p:cNvPr id="79894" name="Text Box 23"/>
            <p:cNvSpPr txBox="1">
              <a:spLocks noChangeArrowheads="1"/>
            </p:cNvSpPr>
            <p:nvPr/>
          </p:nvSpPr>
          <p:spPr bwMode="auto">
            <a:xfrm>
              <a:off x="3644" y="3220"/>
              <a:ext cx="888" cy="710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/>
                <a:t>Confined</a:t>
              </a:r>
            </a:p>
            <a:p>
              <a:pPr eaLnBrk="0" hangingPunct="0">
                <a:spcBef>
                  <a:spcPct val="50000"/>
                </a:spcBef>
                <a:buFontTx/>
                <a:buChar char="•"/>
              </a:pPr>
              <a:r>
                <a:rPr lang="en-GB" sz="1200"/>
                <a:t> Detonation wave progresses without energy losses</a:t>
              </a:r>
            </a:p>
          </p:txBody>
        </p:sp>
      </p:grpSp>
      <p:grpSp>
        <p:nvGrpSpPr>
          <p:cNvPr id="35864" name="Group 24"/>
          <p:cNvGrpSpPr>
            <a:grpSpLocks/>
          </p:cNvGrpSpPr>
          <p:nvPr/>
        </p:nvGrpSpPr>
        <p:grpSpPr bwMode="auto">
          <a:xfrm>
            <a:off x="1143000" y="3479800"/>
            <a:ext cx="2565400" cy="3048000"/>
            <a:chOff x="720" y="2144"/>
            <a:chExt cx="1616" cy="1920"/>
          </a:xfrm>
        </p:grpSpPr>
        <p:sp>
          <p:nvSpPr>
            <p:cNvPr id="79877" name="Rectangle 4"/>
            <p:cNvSpPr>
              <a:spLocks noChangeArrowheads="1"/>
            </p:cNvSpPr>
            <p:nvPr/>
          </p:nvSpPr>
          <p:spPr bwMode="auto">
            <a:xfrm>
              <a:off x="720" y="2520"/>
              <a:ext cx="492" cy="448"/>
            </a:xfrm>
            <a:prstGeom prst="rect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78" name="Rectangle 6"/>
            <p:cNvSpPr>
              <a:spLocks noChangeArrowheads="1"/>
            </p:cNvSpPr>
            <p:nvPr/>
          </p:nvSpPr>
          <p:spPr bwMode="auto">
            <a:xfrm>
              <a:off x="1212" y="2520"/>
              <a:ext cx="1124" cy="448"/>
            </a:xfrm>
            <a:prstGeom prst="rect">
              <a:avLst/>
            </a:prstGeom>
            <a:solidFill>
              <a:schemeClr val="hlink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9879" name="Line 7"/>
            <p:cNvSpPr>
              <a:spLocks noChangeShapeType="1"/>
            </p:cNvSpPr>
            <p:nvPr/>
          </p:nvSpPr>
          <p:spPr bwMode="auto">
            <a:xfrm>
              <a:off x="760" y="2740"/>
              <a:ext cx="43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0" name="Line 8"/>
            <p:cNvSpPr>
              <a:spLocks noChangeShapeType="1"/>
            </p:cNvSpPr>
            <p:nvPr/>
          </p:nvSpPr>
          <p:spPr bwMode="auto">
            <a:xfrm flipH="1" flipV="1">
              <a:off x="780" y="2324"/>
              <a:ext cx="36" cy="15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1" name="Line 10"/>
            <p:cNvSpPr>
              <a:spLocks noChangeShapeType="1"/>
            </p:cNvSpPr>
            <p:nvPr/>
          </p:nvSpPr>
          <p:spPr bwMode="auto">
            <a:xfrm flipV="1">
              <a:off x="980" y="2316"/>
              <a:ext cx="0" cy="144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2" name="Line 11"/>
            <p:cNvSpPr>
              <a:spLocks noChangeShapeType="1"/>
            </p:cNvSpPr>
            <p:nvPr/>
          </p:nvSpPr>
          <p:spPr bwMode="auto">
            <a:xfrm flipV="1">
              <a:off x="1124" y="2328"/>
              <a:ext cx="32" cy="14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3" name="Line 12"/>
            <p:cNvSpPr>
              <a:spLocks noChangeShapeType="1"/>
            </p:cNvSpPr>
            <p:nvPr/>
          </p:nvSpPr>
          <p:spPr bwMode="auto">
            <a:xfrm flipH="1">
              <a:off x="760" y="3004"/>
              <a:ext cx="44" cy="1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4" name="Line 13"/>
            <p:cNvSpPr>
              <a:spLocks noChangeShapeType="1"/>
            </p:cNvSpPr>
            <p:nvPr/>
          </p:nvSpPr>
          <p:spPr bwMode="auto">
            <a:xfrm>
              <a:off x="960" y="3004"/>
              <a:ext cx="0" cy="124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5" name="Line 14"/>
            <p:cNvSpPr>
              <a:spLocks noChangeShapeType="1"/>
            </p:cNvSpPr>
            <p:nvPr/>
          </p:nvSpPr>
          <p:spPr bwMode="auto">
            <a:xfrm>
              <a:off x="1092" y="3008"/>
              <a:ext cx="44" cy="116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79886" name="Text Box 15"/>
            <p:cNvSpPr txBox="1">
              <a:spLocks noChangeArrowheads="1"/>
            </p:cNvSpPr>
            <p:nvPr/>
          </p:nvSpPr>
          <p:spPr bwMode="auto">
            <a:xfrm>
              <a:off x="976" y="3268"/>
              <a:ext cx="1100" cy="796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1"/>
                <a:t>Un-confined</a:t>
              </a:r>
            </a:p>
            <a:p>
              <a:pPr eaLnBrk="0" hangingPunct="0">
                <a:spcBef>
                  <a:spcPct val="50000"/>
                </a:spcBef>
                <a:buFontTx/>
                <a:buChar char="•"/>
              </a:pPr>
              <a:r>
                <a:rPr lang="en-GB" sz="1400" b="1"/>
                <a:t> </a:t>
              </a:r>
              <a:r>
                <a:rPr lang="en-GB" sz="1200"/>
                <a:t>Energy losses balance energy generation</a:t>
              </a:r>
            </a:p>
            <a:p>
              <a:pPr eaLnBrk="0" hangingPunct="0">
                <a:spcBef>
                  <a:spcPct val="50000"/>
                </a:spcBef>
                <a:buFontTx/>
                <a:buChar char="•"/>
              </a:pPr>
              <a:r>
                <a:rPr lang="en-GB" sz="1200"/>
                <a:t> Detonation failure</a:t>
              </a:r>
              <a:endParaRPr lang="en-GB" sz="1200" b="1"/>
            </a:p>
          </p:txBody>
        </p:sp>
        <p:sp>
          <p:nvSpPr>
            <p:cNvPr id="79887" name="Text Box 17"/>
            <p:cNvSpPr txBox="1">
              <a:spLocks noChangeArrowheads="1"/>
            </p:cNvSpPr>
            <p:nvPr/>
          </p:nvSpPr>
          <p:spPr bwMode="auto">
            <a:xfrm>
              <a:off x="744" y="3104"/>
              <a:ext cx="464" cy="173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Energy </a:t>
              </a:r>
            </a:p>
          </p:txBody>
        </p:sp>
        <p:sp>
          <p:nvSpPr>
            <p:cNvPr id="79888" name="Text Box 24"/>
            <p:cNvSpPr txBox="1">
              <a:spLocks noChangeArrowheads="1"/>
            </p:cNvSpPr>
            <p:nvPr/>
          </p:nvSpPr>
          <p:spPr bwMode="auto">
            <a:xfrm>
              <a:off x="776" y="2144"/>
              <a:ext cx="464" cy="173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Energy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767539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5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5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4754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Factors Affecting Detonation (2)</a:t>
            </a:r>
          </a:p>
        </p:txBody>
      </p:sp>
      <p:sp>
        <p:nvSpPr>
          <p:cNvPr id="135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Density</a:t>
            </a:r>
          </a:p>
          <a:p>
            <a:endParaRPr lang="en-GB" dirty="0"/>
          </a:p>
          <a:p>
            <a:pPr lvl="1"/>
            <a:r>
              <a:rPr lang="en-GB" dirty="0"/>
              <a:t>Increased density gives  improved energy concentration available to support shock wave</a:t>
            </a:r>
            <a:br>
              <a:rPr lang="en-GB" dirty="0"/>
            </a:br>
            <a:endParaRPr lang="en-GB" dirty="0"/>
          </a:p>
          <a:p>
            <a:pPr lvl="1"/>
            <a:r>
              <a:rPr lang="en-GB" dirty="0"/>
              <a:t>The higher the density (absolute and %TMD) The faster the V of D and the higher the detonation pressure</a:t>
            </a:r>
          </a:p>
          <a:p>
            <a:pPr>
              <a:buFont typeface="Wingdings" pitchFamily="2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98687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5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5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5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8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(3)</a:t>
            </a:r>
          </a:p>
        </p:txBody>
      </p:sp>
      <p:sp>
        <p:nvSpPr>
          <p:cNvPr id="1588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1004888"/>
            <a:ext cx="8562975" cy="33845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/>
              <a:t>Charge diameter (cylindrical geometry)</a:t>
            </a:r>
            <a:br>
              <a:rPr lang="en-GB" sz="1800"/>
            </a:br>
            <a:endParaRPr lang="en-GB" sz="1800"/>
          </a:p>
          <a:p>
            <a:pPr lvl="1">
              <a:lnSpc>
                <a:spcPct val="80000"/>
              </a:lnSpc>
            </a:pPr>
            <a:r>
              <a:rPr lang="en-GB" sz="1600"/>
              <a:t>The V of D will increase as the diameter of the explosive charge increases up to a limiting value as edge effects are minimised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The detonation wave is convex </a:t>
            </a:r>
            <a:br>
              <a:rPr lang="en-GB" sz="1600"/>
            </a:br>
            <a:endParaRPr lang="en-GB" sz="1600"/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The larger the charge the flatter the angle of curvature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The V of D diminishes  from the axis of the charge to its surface due to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Energy losses from the system 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More pronounced the smaller the charge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If the diameter is reduced 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A point will be reached where  surface effects create instability</a:t>
            </a:r>
          </a:p>
          <a:p>
            <a:pPr marL="1143000" lvl="2" indent="-228600">
              <a:lnSpc>
                <a:spcPct val="80000"/>
              </a:lnSpc>
            </a:pPr>
            <a:r>
              <a:rPr lang="en-GB" sz="1600"/>
              <a:t>The detonation wave fails</a:t>
            </a:r>
            <a:br>
              <a:rPr lang="en-GB" sz="1600"/>
            </a:br>
            <a:br>
              <a:rPr lang="en-GB" sz="1600"/>
            </a:br>
            <a:endParaRPr lang="en-GB" sz="1600"/>
          </a:p>
          <a:p>
            <a:pPr lvl="1">
              <a:lnSpc>
                <a:spcPct val="80000"/>
              </a:lnSpc>
            </a:pPr>
            <a:r>
              <a:rPr lang="en-GB" sz="1600"/>
              <a:t>This is known as the critical diameter and is a characteristic of an explosive</a:t>
            </a:r>
          </a:p>
        </p:txBody>
      </p:sp>
    </p:spTree>
    <p:extLst>
      <p:ext uri="{BB962C8B-B14F-4D97-AF65-F5344CB8AC3E}">
        <p14:creationId xmlns:p14="http://schemas.microsoft.com/office/powerpoint/2010/main" val="11590404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8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88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8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88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8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88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8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88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88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88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88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882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88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882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588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882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88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882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88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882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82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(4)</a:t>
            </a:r>
          </a:p>
        </p:txBody>
      </p:sp>
      <p:sp>
        <p:nvSpPr>
          <p:cNvPr id="1588230" name="Rectangle 6"/>
          <p:cNvSpPr>
            <a:spLocks noChangeArrowheads="1"/>
          </p:cNvSpPr>
          <p:nvPr/>
        </p:nvSpPr>
        <p:spPr bwMode="auto">
          <a:xfrm>
            <a:off x="1765300" y="2552700"/>
            <a:ext cx="4381500" cy="254000"/>
          </a:xfrm>
          <a:prstGeom prst="rect">
            <a:avLst/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31" name="Rectangle 7"/>
          <p:cNvSpPr>
            <a:spLocks noChangeArrowheads="1"/>
          </p:cNvSpPr>
          <p:nvPr/>
        </p:nvSpPr>
        <p:spPr bwMode="auto">
          <a:xfrm>
            <a:off x="1778000" y="3594100"/>
            <a:ext cx="4381500" cy="406400"/>
          </a:xfrm>
          <a:prstGeom prst="rect">
            <a:avLst/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32" name="Rectangle 8"/>
          <p:cNvSpPr>
            <a:spLocks noChangeArrowheads="1"/>
          </p:cNvSpPr>
          <p:nvPr/>
        </p:nvSpPr>
        <p:spPr bwMode="auto">
          <a:xfrm>
            <a:off x="1778000" y="4578350"/>
            <a:ext cx="4381500" cy="635000"/>
          </a:xfrm>
          <a:prstGeom prst="rect">
            <a:avLst/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82949" name="Text Box 9"/>
          <p:cNvSpPr txBox="1">
            <a:spLocks noChangeArrowheads="1"/>
          </p:cNvSpPr>
          <p:nvPr/>
        </p:nvSpPr>
        <p:spPr bwMode="auto">
          <a:xfrm>
            <a:off x="6527800" y="2540000"/>
            <a:ext cx="18923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Below Critical Diameter</a:t>
            </a:r>
          </a:p>
        </p:txBody>
      </p:sp>
      <p:sp>
        <p:nvSpPr>
          <p:cNvPr id="82950" name="Text Box 10"/>
          <p:cNvSpPr txBox="1">
            <a:spLocks noChangeArrowheads="1"/>
          </p:cNvSpPr>
          <p:nvPr/>
        </p:nvSpPr>
        <p:spPr bwMode="auto">
          <a:xfrm>
            <a:off x="6565900" y="3632200"/>
            <a:ext cx="17145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Detonation Sustained</a:t>
            </a:r>
            <a:r>
              <a:rPr lang="en-GB"/>
              <a:t> </a:t>
            </a:r>
            <a:endParaRPr lang="en-GB" sz="1200"/>
          </a:p>
        </p:txBody>
      </p:sp>
      <p:sp>
        <p:nvSpPr>
          <p:cNvPr id="82951" name="Text Box 11"/>
          <p:cNvSpPr txBox="1">
            <a:spLocks noChangeArrowheads="1"/>
          </p:cNvSpPr>
          <p:nvPr/>
        </p:nvSpPr>
        <p:spPr bwMode="auto">
          <a:xfrm>
            <a:off x="6629400" y="4699000"/>
            <a:ext cx="17399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Limiting Value</a:t>
            </a:r>
          </a:p>
        </p:txBody>
      </p:sp>
      <p:sp>
        <p:nvSpPr>
          <p:cNvPr id="1588236" name="Line 12"/>
          <p:cNvSpPr>
            <a:spLocks noChangeShapeType="1"/>
          </p:cNvSpPr>
          <p:nvPr/>
        </p:nvSpPr>
        <p:spPr bwMode="auto">
          <a:xfrm>
            <a:off x="1035050" y="2679700"/>
            <a:ext cx="76200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88237" name="Rectangle 13"/>
          <p:cNvSpPr>
            <a:spLocks noChangeArrowheads="1"/>
          </p:cNvSpPr>
          <p:nvPr/>
        </p:nvSpPr>
        <p:spPr bwMode="auto">
          <a:xfrm>
            <a:off x="1771650" y="2552700"/>
            <a:ext cx="1409700" cy="254000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lang="en-US" sz="1200"/>
          </a:p>
        </p:txBody>
      </p:sp>
      <p:sp>
        <p:nvSpPr>
          <p:cNvPr id="1588238" name="Text Box 14"/>
          <p:cNvSpPr txBox="1">
            <a:spLocks noChangeArrowheads="1"/>
          </p:cNvSpPr>
          <p:nvPr/>
        </p:nvSpPr>
        <p:spPr bwMode="auto">
          <a:xfrm>
            <a:off x="1727200" y="3048000"/>
            <a:ext cx="15113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Detonation dies out</a:t>
            </a:r>
          </a:p>
        </p:txBody>
      </p:sp>
      <p:sp>
        <p:nvSpPr>
          <p:cNvPr id="1588239" name="Rectangle 15"/>
          <p:cNvSpPr>
            <a:spLocks noChangeArrowheads="1"/>
          </p:cNvSpPr>
          <p:nvPr/>
        </p:nvSpPr>
        <p:spPr bwMode="auto">
          <a:xfrm>
            <a:off x="1778000" y="3587750"/>
            <a:ext cx="4375150" cy="412750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40" name="Rectangle 16"/>
          <p:cNvSpPr>
            <a:spLocks noChangeArrowheads="1"/>
          </p:cNvSpPr>
          <p:nvPr/>
        </p:nvSpPr>
        <p:spPr bwMode="auto">
          <a:xfrm>
            <a:off x="1778000" y="4584700"/>
            <a:ext cx="4375150" cy="635000"/>
          </a:xfrm>
          <a:prstGeom prst="rect">
            <a:avLst/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eaLnBrk="0" hangingPunct="0">
              <a:defRPr/>
            </a:pPr>
            <a:endParaRPr lang="en-US"/>
          </a:p>
        </p:txBody>
      </p:sp>
      <p:sp>
        <p:nvSpPr>
          <p:cNvPr id="1588241" name="Line 17"/>
          <p:cNvSpPr>
            <a:spLocks noChangeShapeType="1"/>
          </p:cNvSpPr>
          <p:nvPr/>
        </p:nvSpPr>
        <p:spPr bwMode="auto">
          <a:xfrm>
            <a:off x="1041400" y="3797300"/>
            <a:ext cx="76200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88242" name="Line 18"/>
          <p:cNvSpPr>
            <a:spLocks noChangeShapeType="1"/>
          </p:cNvSpPr>
          <p:nvPr/>
        </p:nvSpPr>
        <p:spPr bwMode="auto">
          <a:xfrm>
            <a:off x="1022350" y="4889500"/>
            <a:ext cx="76200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82959" name="Text Box 17"/>
          <p:cNvSpPr txBox="1">
            <a:spLocks noChangeArrowheads="1"/>
          </p:cNvSpPr>
          <p:nvPr/>
        </p:nvSpPr>
        <p:spPr bwMode="auto">
          <a:xfrm>
            <a:off x="682625" y="1154113"/>
            <a:ext cx="1873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800"/>
              <a:t>Critical Diameter</a:t>
            </a:r>
          </a:p>
        </p:txBody>
      </p:sp>
      <p:sp>
        <p:nvSpPr>
          <p:cNvPr id="1355794" name="Text Box 18"/>
          <p:cNvSpPr txBox="1">
            <a:spLocks noChangeArrowheads="1"/>
          </p:cNvSpPr>
          <p:nvPr/>
        </p:nvSpPr>
        <p:spPr bwMode="auto">
          <a:xfrm>
            <a:off x="1778000" y="4178300"/>
            <a:ext cx="36068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Detonation velocity varies with charge diameter</a:t>
            </a:r>
          </a:p>
        </p:txBody>
      </p:sp>
      <p:sp>
        <p:nvSpPr>
          <p:cNvPr id="1355795" name="Text Box 19"/>
          <p:cNvSpPr txBox="1">
            <a:spLocks noChangeArrowheads="1"/>
          </p:cNvSpPr>
          <p:nvPr/>
        </p:nvSpPr>
        <p:spPr bwMode="auto">
          <a:xfrm>
            <a:off x="1765300" y="5537200"/>
            <a:ext cx="4013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Detonation velocity reaches limiting value at “infinite diameter”</a:t>
            </a:r>
          </a:p>
        </p:txBody>
      </p:sp>
    </p:spTree>
    <p:extLst>
      <p:ext uri="{BB962C8B-B14F-4D97-AF65-F5344CB8AC3E}">
        <p14:creationId xmlns:p14="http://schemas.microsoft.com/office/powerpoint/2010/main" val="273800852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882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882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88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88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882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882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5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55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55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588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88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88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8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588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5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55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8236" grpId="0" animBg="1"/>
      <p:bldP spid="1588237" grpId="0" animBg="1"/>
      <p:bldP spid="1588238" grpId="0"/>
      <p:bldP spid="1588239" grpId="0" animBg="1"/>
      <p:bldP spid="1588240" grpId="0" animBg="1"/>
      <p:bldP spid="1588241" grpId="0" animBg="1"/>
      <p:bldP spid="1588242" grpId="0" animBg="1"/>
      <p:bldP spid="13557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3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Factors Affecting Detonation (5)</a:t>
            </a:r>
          </a:p>
        </p:txBody>
      </p:sp>
      <p:sp>
        <p:nvSpPr>
          <p:cNvPr id="1543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20700" y="1150938"/>
            <a:ext cx="8020050" cy="2446337"/>
          </a:xfrm>
        </p:spPr>
        <p:txBody>
          <a:bodyPr/>
          <a:lstStyle/>
          <a:p>
            <a:r>
              <a:rPr lang="en-GB" sz="2400"/>
              <a:t>The molecular nature of the explosive composition</a:t>
            </a:r>
            <a:br>
              <a:rPr lang="en-GB" sz="2400"/>
            </a:br>
            <a:endParaRPr lang="en-GB" sz="2400"/>
          </a:p>
          <a:p>
            <a:r>
              <a:rPr lang="en-GB" sz="2400"/>
              <a:t>In terms of detonics high explosives comprise two main types</a:t>
            </a:r>
          </a:p>
          <a:p>
            <a:pPr lvl="1"/>
            <a:r>
              <a:rPr lang="en-GB" sz="2000"/>
              <a:t>Homogeneous or ideal explosives</a:t>
            </a:r>
          </a:p>
          <a:p>
            <a:pPr lvl="1"/>
            <a:r>
              <a:rPr lang="en-GB" sz="2000"/>
              <a:t>Heterogeneous or non-ideal explosives</a:t>
            </a:r>
          </a:p>
        </p:txBody>
      </p:sp>
      <p:grpSp>
        <p:nvGrpSpPr>
          <p:cNvPr id="87043" name="Group 71"/>
          <p:cNvGrpSpPr>
            <a:grpSpLocks/>
          </p:cNvGrpSpPr>
          <p:nvPr/>
        </p:nvGrpSpPr>
        <p:grpSpPr bwMode="auto">
          <a:xfrm>
            <a:off x="4953000" y="4127500"/>
            <a:ext cx="2984500" cy="2286000"/>
            <a:chOff x="3120" y="2600"/>
            <a:chExt cx="1880" cy="1440"/>
          </a:xfrm>
        </p:grpSpPr>
        <p:sp>
          <p:nvSpPr>
            <p:cNvPr id="84010" name="Rectangle 116"/>
            <p:cNvSpPr>
              <a:spLocks noChangeArrowheads="1"/>
            </p:cNvSpPr>
            <p:nvPr/>
          </p:nvSpPr>
          <p:spPr bwMode="auto">
            <a:xfrm>
              <a:off x="3120" y="2600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1" name="Oval 117"/>
            <p:cNvSpPr>
              <a:spLocks noChangeArrowheads="1"/>
            </p:cNvSpPr>
            <p:nvPr/>
          </p:nvSpPr>
          <p:spPr bwMode="auto">
            <a:xfrm>
              <a:off x="3744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2" name="Oval 118"/>
            <p:cNvSpPr>
              <a:spLocks noChangeArrowheads="1"/>
            </p:cNvSpPr>
            <p:nvPr/>
          </p:nvSpPr>
          <p:spPr bwMode="auto">
            <a:xfrm>
              <a:off x="4056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3" name="Oval 119"/>
            <p:cNvSpPr>
              <a:spLocks noChangeArrowheads="1"/>
            </p:cNvSpPr>
            <p:nvPr/>
          </p:nvSpPr>
          <p:spPr bwMode="auto">
            <a:xfrm>
              <a:off x="436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4" name="Oval 120"/>
            <p:cNvSpPr>
              <a:spLocks noChangeArrowheads="1"/>
            </p:cNvSpPr>
            <p:nvPr/>
          </p:nvSpPr>
          <p:spPr bwMode="auto">
            <a:xfrm>
              <a:off x="4680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5" name="Oval 121"/>
            <p:cNvSpPr>
              <a:spLocks noChangeArrowheads="1"/>
            </p:cNvSpPr>
            <p:nvPr/>
          </p:nvSpPr>
          <p:spPr bwMode="auto">
            <a:xfrm>
              <a:off x="312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6" name="Oval 122"/>
            <p:cNvSpPr>
              <a:spLocks noChangeArrowheads="1"/>
            </p:cNvSpPr>
            <p:nvPr/>
          </p:nvSpPr>
          <p:spPr bwMode="auto">
            <a:xfrm>
              <a:off x="3432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7" name="Oval 123"/>
            <p:cNvSpPr>
              <a:spLocks noChangeArrowheads="1"/>
            </p:cNvSpPr>
            <p:nvPr/>
          </p:nvSpPr>
          <p:spPr bwMode="auto">
            <a:xfrm>
              <a:off x="3736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8" name="Oval 124"/>
            <p:cNvSpPr>
              <a:spLocks noChangeArrowheads="1"/>
            </p:cNvSpPr>
            <p:nvPr/>
          </p:nvSpPr>
          <p:spPr bwMode="auto">
            <a:xfrm>
              <a:off x="4048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19" name="Oval 125"/>
            <p:cNvSpPr>
              <a:spLocks noChangeArrowheads="1"/>
            </p:cNvSpPr>
            <p:nvPr/>
          </p:nvSpPr>
          <p:spPr bwMode="auto">
            <a:xfrm>
              <a:off x="436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0" name="Oval 126"/>
            <p:cNvSpPr>
              <a:spLocks noChangeArrowheads="1"/>
            </p:cNvSpPr>
            <p:nvPr/>
          </p:nvSpPr>
          <p:spPr bwMode="auto">
            <a:xfrm>
              <a:off x="4672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1" name="Oval 127"/>
            <p:cNvSpPr>
              <a:spLocks noChangeArrowheads="1"/>
            </p:cNvSpPr>
            <p:nvPr/>
          </p:nvSpPr>
          <p:spPr bwMode="auto">
            <a:xfrm>
              <a:off x="312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2" name="Oval 128"/>
            <p:cNvSpPr>
              <a:spLocks noChangeArrowheads="1"/>
            </p:cNvSpPr>
            <p:nvPr/>
          </p:nvSpPr>
          <p:spPr bwMode="auto">
            <a:xfrm>
              <a:off x="3424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3" name="Oval 129"/>
            <p:cNvSpPr>
              <a:spLocks noChangeArrowheads="1"/>
            </p:cNvSpPr>
            <p:nvPr/>
          </p:nvSpPr>
          <p:spPr bwMode="auto">
            <a:xfrm>
              <a:off x="3736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4" name="Oval 130"/>
            <p:cNvSpPr>
              <a:spLocks noChangeArrowheads="1"/>
            </p:cNvSpPr>
            <p:nvPr/>
          </p:nvSpPr>
          <p:spPr bwMode="auto">
            <a:xfrm>
              <a:off x="4048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5" name="Oval 131"/>
            <p:cNvSpPr>
              <a:spLocks noChangeArrowheads="1"/>
            </p:cNvSpPr>
            <p:nvPr/>
          </p:nvSpPr>
          <p:spPr bwMode="auto">
            <a:xfrm>
              <a:off x="436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6" name="Oval 132"/>
            <p:cNvSpPr>
              <a:spLocks noChangeArrowheads="1"/>
            </p:cNvSpPr>
            <p:nvPr/>
          </p:nvSpPr>
          <p:spPr bwMode="auto">
            <a:xfrm>
              <a:off x="4672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7" name="Oval 133"/>
            <p:cNvSpPr>
              <a:spLocks noChangeArrowheads="1"/>
            </p:cNvSpPr>
            <p:nvPr/>
          </p:nvSpPr>
          <p:spPr bwMode="auto">
            <a:xfrm>
              <a:off x="312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8" name="Oval 134"/>
            <p:cNvSpPr>
              <a:spLocks noChangeArrowheads="1"/>
            </p:cNvSpPr>
            <p:nvPr/>
          </p:nvSpPr>
          <p:spPr bwMode="auto">
            <a:xfrm>
              <a:off x="3424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29" name="Oval 135"/>
            <p:cNvSpPr>
              <a:spLocks noChangeArrowheads="1"/>
            </p:cNvSpPr>
            <p:nvPr/>
          </p:nvSpPr>
          <p:spPr bwMode="auto">
            <a:xfrm>
              <a:off x="3736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0" name="Oval 136"/>
            <p:cNvSpPr>
              <a:spLocks noChangeArrowheads="1"/>
            </p:cNvSpPr>
            <p:nvPr/>
          </p:nvSpPr>
          <p:spPr bwMode="auto">
            <a:xfrm>
              <a:off x="4048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1" name="Oval 137"/>
            <p:cNvSpPr>
              <a:spLocks noChangeArrowheads="1"/>
            </p:cNvSpPr>
            <p:nvPr/>
          </p:nvSpPr>
          <p:spPr bwMode="auto">
            <a:xfrm>
              <a:off x="436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2" name="Oval 138"/>
            <p:cNvSpPr>
              <a:spLocks noChangeArrowheads="1"/>
            </p:cNvSpPr>
            <p:nvPr/>
          </p:nvSpPr>
          <p:spPr bwMode="auto">
            <a:xfrm>
              <a:off x="4672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3" name="Oval 139"/>
            <p:cNvSpPr>
              <a:spLocks noChangeArrowheads="1"/>
            </p:cNvSpPr>
            <p:nvPr/>
          </p:nvSpPr>
          <p:spPr bwMode="auto">
            <a:xfrm>
              <a:off x="312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4" name="Oval 140"/>
            <p:cNvSpPr>
              <a:spLocks noChangeArrowheads="1"/>
            </p:cNvSpPr>
            <p:nvPr/>
          </p:nvSpPr>
          <p:spPr bwMode="auto">
            <a:xfrm>
              <a:off x="3424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35" name="Text Box 143"/>
            <p:cNvSpPr txBox="1">
              <a:spLocks noChangeArrowheads="1"/>
            </p:cNvSpPr>
            <p:nvPr/>
          </p:nvSpPr>
          <p:spPr bwMode="auto">
            <a:xfrm>
              <a:off x="3592" y="3848"/>
              <a:ext cx="1408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Heterogeneous</a:t>
              </a:r>
            </a:p>
          </p:txBody>
        </p:sp>
        <p:sp>
          <p:nvSpPr>
            <p:cNvPr id="84036" name="Line 152"/>
            <p:cNvSpPr>
              <a:spLocks noChangeShapeType="1"/>
            </p:cNvSpPr>
            <p:nvPr/>
          </p:nvSpPr>
          <p:spPr bwMode="auto">
            <a:xfrm>
              <a:off x="4208" y="3360"/>
              <a:ext cx="312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37" name="Line 153"/>
            <p:cNvSpPr>
              <a:spLocks noChangeShapeType="1"/>
            </p:cNvSpPr>
            <p:nvPr/>
          </p:nvSpPr>
          <p:spPr bwMode="auto">
            <a:xfrm>
              <a:off x="3888" y="2744"/>
              <a:ext cx="0" cy="3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38" name="Line 155"/>
            <p:cNvSpPr>
              <a:spLocks noChangeShapeType="1"/>
            </p:cNvSpPr>
            <p:nvPr/>
          </p:nvSpPr>
          <p:spPr bwMode="auto">
            <a:xfrm>
              <a:off x="3584" y="3672"/>
              <a:ext cx="30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7044" name="Group 70"/>
          <p:cNvGrpSpPr>
            <a:grpSpLocks/>
          </p:cNvGrpSpPr>
          <p:nvPr/>
        </p:nvGrpSpPr>
        <p:grpSpPr bwMode="auto">
          <a:xfrm>
            <a:off x="1143000" y="4140200"/>
            <a:ext cx="2959100" cy="2286000"/>
            <a:chOff x="720" y="2608"/>
            <a:chExt cx="1864" cy="1440"/>
          </a:xfrm>
        </p:grpSpPr>
        <p:sp>
          <p:nvSpPr>
            <p:cNvPr id="83973" name="Rectangle 91"/>
            <p:cNvSpPr>
              <a:spLocks noChangeArrowheads="1"/>
            </p:cNvSpPr>
            <p:nvPr/>
          </p:nvSpPr>
          <p:spPr bwMode="auto">
            <a:xfrm>
              <a:off x="720" y="2608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4" name="Oval 92"/>
            <p:cNvSpPr>
              <a:spLocks noChangeArrowheads="1"/>
            </p:cNvSpPr>
            <p:nvPr/>
          </p:nvSpPr>
          <p:spPr bwMode="auto">
            <a:xfrm>
              <a:off x="1344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5" name="Oval 93"/>
            <p:cNvSpPr>
              <a:spLocks noChangeArrowheads="1"/>
            </p:cNvSpPr>
            <p:nvPr/>
          </p:nvSpPr>
          <p:spPr bwMode="auto">
            <a:xfrm>
              <a:off x="1656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6" name="Oval 94"/>
            <p:cNvSpPr>
              <a:spLocks noChangeArrowheads="1"/>
            </p:cNvSpPr>
            <p:nvPr/>
          </p:nvSpPr>
          <p:spPr bwMode="auto">
            <a:xfrm>
              <a:off x="196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7" name="Oval 95"/>
            <p:cNvSpPr>
              <a:spLocks noChangeArrowheads="1"/>
            </p:cNvSpPr>
            <p:nvPr/>
          </p:nvSpPr>
          <p:spPr bwMode="auto">
            <a:xfrm>
              <a:off x="2280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8" name="Oval 96"/>
            <p:cNvSpPr>
              <a:spLocks noChangeArrowheads="1"/>
            </p:cNvSpPr>
            <p:nvPr/>
          </p:nvSpPr>
          <p:spPr bwMode="auto">
            <a:xfrm>
              <a:off x="72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79" name="Oval 97"/>
            <p:cNvSpPr>
              <a:spLocks noChangeArrowheads="1"/>
            </p:cNvSpPr>
            <p:nvPr/>
          </p:nvSpPr>
          <p:spPr bwMode="auto">
            <a:xfrm>
              <a:off x="1032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0" name="Oval 98"/>
            <p:cNvSpPr>
              <a:spLocks noChangeArrowheads="1"/>
            </p:cNvSpPr>
            <p:nvPr/>
          </p:nvSpPr>
          <p:spPr bwMode="auto">
            <a:xfrm>
              <a:off x="1336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1" name="Oval 99"/>
            <p:cNvSpPr>
              <a:spLocks noChangeArrowheads="1"/>
            </p:cNvSpPr>
            <p:nvPr/>
          </p:nvSpPr>
          <p:spPr bwMode="auto">
            <a:xfrm>
              <a:off x="1648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2" name="Oval 100"/>
            <p:cNvSpPr>
              <a:spLocks noChangeArrowheads="1"/>
            </p:cNvSpPr>
            <p:nvPr/>
          </p:nvSpPr>
          <p:spPr bwMode="auto">
            <a:xfrm>
              <a:off x="196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3" name="Oval 101"/>
            <p:cNvSpPr>
              <a:spLocks noChangeArrowheads="1"/>
            </p:cNvSpPr>
            <p:nvPr/>
          </p:nvSpPr>
          <p:spPr bwMode="auto">
            <a:xfrm>
              <a:off x="2272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4" name="Oval 102"/>
            <p:cNvSpPr>
              <a:spLocks noChangeArrowheads="1"/>
            </p:cNvSpPr>
            <p:nvPr/>
          </p:nvSpPr>
          <p:spPr bwMode="auto">
            <a:xfrm>
              <a:off x="72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5" name="Oval 103"/>
            <p:cNvSpPr>
              <a:spLocks noChangeArrowheads="1"/>
            </p:cNvSpPr>
            <p:nvPr/>
          </p:nvSpPr>
          <p:spPr bwMode="auto">
            <a:xfrm>
              <a:off x="1024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6" name="Oval 104"/>
            <p:cNvSpPr>
              <a:spLocks noChangeArrowheads="1"/>
            </p:cNvSpPr>
            <p:nvPr/>
          </p:nvSpPr>
          <p:spPr bwMode="auto">
            <a:xfrm>
              <a:off x="1336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7" name="Oval 105"/>
            <p:cNvSpPr>
              <a:spLocks noChangeArrowheads="1"/>
            </p:cNvSpPr>
            <p:nvPr/>
          </p:nvSpPr>
          <p:spPr bwMode="auto">
            <a:xfrm>
              <a:off x="1648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8" name="Oval 106"/>
            <p:cNvSpPr>
              <a:spLocks noChangeArrowheads="1"/>
            </p:cNvSpPr>
            <p:nvPr/>
          </p:nvSpPr>
          <p:spPr bwMode="auto">
            <a:xfrm>
              <a:off x="196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89" name="Oval 107"/>
            <p:cNvSpPr>
              <a:spLocks noChangeArrowheads="1"/>
            </p:cNvSpPr>
            <p:nvPr/>
          </p:nvSpPr>
          <p:spPr bwMode="auto">
            <a:xfrm>
              <a:off x="2272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0" name="Oval 108"/>
            <p:cNvSpPr>
              <a:spLocks noChangeArrowheads="1"/>
            </p:cNvSpPr>
            <p:nvPr/>
          </p:nvSpPr>
          <p:spPr bwMode="auto">
            <a:xfrm>
              <a:off x="72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1" name="Oval 109"/>
            <p:cNvSpPr>
              <a:spLocks noChangeArrowheads="1"/>
            </p:cNvSpPr>
            <p:nvPr/>
          </p:nvSpPr>
          <p:spPr bwMode="auto">
            <a:xfrm>
              <a:off x="1024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2" name="Oval 110"/>
            <p:cNvSpPr>
              <a:spLocks noChangeArrowheads="1"/>
            </p:cNvSpPr>
            <p:nvPr/>
          </p:nvSpPr>
          <p:spPr bwMode="auto">
            <a:xfrm>
              <a:off x="1336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3" name="Oval 111"/>
            <p:cNvSpPr>
              <a:spLocks noChangeArrowheads="1"/>
            </p:cNvSpPr>
            <p:nvPr/>
          </p:nvSpPr>
          <p:spPr bwMode="auto">
            <a:xfrm>
              <a:off x="1648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4" name="Oval 112"/>
            <p:cNvSpPr>
              <a:spLocks noChangeArrowheads="1"/>
            </p:cNvSpPr>
            <p:nvPr/>
          </p:nvSpPr>
          <p:spPr bwMode="auto">
            <a:xfrm>
              <a:off x="196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5" name="Oval 113"/>
            <p:cNvSpPr>
              <a:spLocks noChangeArrowheads="1"/>
            </p:cNvSpPr>
            <p:nvPr/>
          </p:nvSpPr>
          <p:spPr bwMode="auto">
            <a:xfrm>
              <a:off x="2272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6" name="Oval 114"/>
            <p:cNvSpPr>
              <a:spLocks noChangeArrowheads="1"/>
            </p:cNvSpPr>
            <p:nvPr/>
          </p:nvSpPr>
          <p:spPr bwMode="auto">
            <a:xfrm>
              <a:off x="72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7" name="Oval 115"/>
            <p:cNvSpPr>
              <a:spLocks noChangeArrowheads="1"/>
            </p:cNvSpPr>
            <p:nvPr/>
          </p:nvSpPr>
          <p:spPr bwMode="auto">
            <a:xfrm>
              <a:off x="1024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3998" name="Text Box 142"/>
            <p:cNvSpPr txBox="1">
              <a:spLocks noChangeArrowheads="1"/>
            </p:cNvSpPr>
            <p:nvPr/>
          </p:nvSpPr>
          <p:spPr bwMode="auto">
            <a:xfrm>
              <a:off x="1200" y="3856"/>
              <a:ext cx="1296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Homogeneous</a:t>
              </a:r>
            </a:p>
          </p:txBody>
        </p:sp>
        <p:sp>
          <p:nvSpPr>
            <p:cNvPr id="83999" name="Oval 144"/>
            <p:cNvSpPr>
              <a:spLocks noChangeArrowheads="1"/>
            </p:cNvSpPr>
            <p:nvPr/>
          </p:nvSpPr>
          <p:spPr bwMode="auto">
            <a:xfrm>
              <a:off x="1472" y="3656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00" name="Line 146"/>
            <p:cNvSpPr>
              <a:spLocks noChangeShapeType="1"/>
            </p:cNvSpPr>
            <p:nvPr/>
          </p:nvSpPr>
          <p:spPr bwMode="auto">
            <a:xfrm>
              <a:off x="1536" y="3681"/>
              <a:ext cx="207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1" name="Line 147"/>
            <p:cNvSpPr>
              <a:spLocks noChangeShapeType="1"/>
            </p:cNvSpPr>
            <p:nvPr/>
          </p:nvSpPr>
          <p:spPr bwMode="auto">
            <a:xfrm flipV="1">
              <a:off x="1494" y="3447"/>
              <a:ext cx="0" cy="1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2" name="Line 148"/>
            <p:cNvSpPr>
              <a:spLocks noChangeShapeType="1"/>
            </p:cNvSpPr>
            <p:nvPr/>
          </p:nvSpPr>
          <p:spPr bwMode="auto">
            <a:xfrm flipH="1">
              <a:off x="1230" y="3687"/>
              <a:ext cx="222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3" name="Line 149"/>
            <p:cNvSpPr>
              <a:spLocks noChangeShapeType="1"/>
            </p:cNvSpPr>
            <p:nvPr/>
          </p:nvSpPr>
          <p:spPr bwMode="auto">
            <a:xfrm flipH="1" flipV="1">
              <a:off x="1227" y="3420"/>
              <a:ext cx="237" cy="23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4" name="Line 150"/>
            <p:cNvSpPr>
              <a:spLocks noChangeShapeType="1"/>
            </p:cNvSpPr>
            <p:nvPr/>
          </p:nvSpPr>
          <p:spPr bwMode="auto">
            <a:xfrm flipV="1">
              <a:off x="1527" y="3444"/>
              <a:ext cx="240" cy="2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5" name="Oval 156"/>
            <p:cNvSpPr>
              <a:spLocks noChangeArrowheads="1"/>
            </p:cNvSpPr>
            <p:nvPr/>
          </p:nvSpPr>
          <p:spPr bwMode="auto">
            <a:xfrm>
              <a:off x="2088" y="3040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006" name="Line 157"/>
            <p:cNvSpPr>
              <a:spLocks noChangeShapeType="1"/>
            </p:cNvSpPr>
            <p:nvPr/>
          </p:nvSpPr>
          <p:spPr bwMode="auto">
            <a:xfrm flipV="1">
              <a:off x="2112" y="2752"/>
              <a:ext cx="0" cy="24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7" name="Line 158"/>
            <p:cNvSpPr>
              <a:spLocks noChangeShapeType="1"/>
            </p:cNvSpPr>
            <p:nvPr/>
          </p:nvSpPr>
          <p:spPr bwMode="auto">
            <a:xfrm flipH="1" flipV="1">
              <a:off x="1800" y="3064"/>
              <a:ext cx="248" cy="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8" name="Line 159"/>
            <p:cNvSpPr>
              <a:spLocks noChangeShapeType="1"/>
            </p:cNvSpPr>
            <p:nvPr/>
          </p:nvSpPr>
          <p:spPr bwMode="auto">
            <a:xfrm>
              <a:off x="2104" y="3104"/>
              <a:ext cx="0" cy="28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4009" name="Line 160"/>
            <p:cNvSpPr>
              <a:spLocks noChangeShapeType="1"/>
            </p:cNvSpPr>
            <p:nvPr/>
          </p:nvSpPr>
          <p:spPr bwMode="auto">
            <a:xfrm>
              <a:off x="2168" y="3064"/>
              <a:ext cx="26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4935253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87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1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Homogeneous Explosives</a:t>
            </a:r>
          </a:p>
        </p:txBody>
      </p:sp>
      <p:sp>
        <p:nvSpPr>
          <p:cNvPr id="8499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0200" y="884238"/>
            <a:ext cx="8382000" cy="309245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Detonate virtually  instantaneously because they generate the energy to support detonation intra-molecularly</a:t>
            </a:r>
            <a:br>
              <a:rPr lang="en-GB" sz="1800"/>
            </a:br>
            <a:endParaRPr lang="en-GB" sz="1800"/>
          </a:p>
          <a:p>
            <a:pPr lvl="1">
              <a:lnSpc>
                <a:spcPct val="90000"/>
              </a:lnSpc>
            </a:pPr>
            <a:r>
              <a:rPr lang="en-GB" sz="1800"/>
              <a:t>The reacting chemical entities (oxidiser and fuel) are contained within each molecule of explosive </a:t>
            </a:r>
            <a:br>
              <a:rPr lang="en-GB" sz="1800"/>
            </a:br>
            <a:r>
              <a:rPr lang="en-GB" sz="1800"/>
              <a:t> 	</a:t>
            </a:r>
            <a:endParaRPr lang="en-GB" sz="1800" baseline="-25000"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1800">
                <a:cs typeface="Arial" charset="0"/>
              </a:rPr>
              <a:t>These explosives have higher detonation velocities and pressures</a:t>
            </a:r>
            <a:br>
              <a:rPr lang="en-GB" sz="1800">
                <a:cs typeface="Arial" charset="0"/>
              </a:rPr>
            </a:br>
            <a:endParaRPr lang="en-GB" sz="1800">
              <a:cs typeface="Arial" charset="0"/>
            </a:endParaRPr>
          </a:p>
          <a:p>
            <a:pPr lvl="1">
              <a:lnSpc>
                <a:spcPct val="90000"/>
              </a:lnSpc>
            </a:pPr>
            <a:r>
              <a:rPr lang="en-GB" sz="1800">
                <a:cs typeface="Arial" charset="0"/>
              </a:rPr>
              <a:t>They tend to be used for metal driving/shattering applications and are said to have high “brisance” </a:t>
            </a:r>
            <a:endParaRPr lang="en-GB" sz="1600"/>
          </a:p>
        </p:txBody>
      </p:sp>
      <p:grpSp>
        <p:nvGrpSpPr>
          <p:cNvPr id="84995" name="Group 34"/>
          <p:cNvGrpSpPr>
            <a:grpSpLocks/>
          </p:cNvGrpSpPr>
          <p:nvPr/>
        </p:nvGrpSpPr>
        <p:grpSpPr bwMode="auto">
          <a:xfrm>
            <a:off x="3073400" y="4102100"/>
            <a:ext cx="2959100" cy="2286000"/>
            <a:chOff x="720" y="2608"/>
            <a:chExt cx="1864" cy="1440"/>
          </a:xfrm>
        </p:grpSpPr>
        <p:sp>
          <p:nvSpPr>
            <p:cNvPr id="84996" name="Rectangle 91"/>
            <p:cNvSpPr>
              <a:spLocks noChangeArrowheads="1"/>
            </p:cNvSpPr>
            <p:nvPr/>
          </p:nvSpPr>
          <p:spPr bwMode="auto">
            <a:xfrm>
              <a:off x="720" y="2608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997" name="Oval 92"/>
            <p:cNvSpPr>
              <a:spLocks noChangeArrowheads="1"/>
            </p:cNvSpPr>
            <p:nvPr/>
          </p:nvSpPr>
          <p:spPr bwMode="auto">
            <a:xfrm>
              <a:off x="1344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998" name="Oval 93"/>
            <p:cNvSpPr>
              <a:spLocks noChangeArrowheads="1"/>
            </p:cNvSpPr>
            <p:nvPr/>
          </p:nvSpPr>
          <p:spPr bwMode="auto">
            <a:xfrm>
              <a:off x="1656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4999" name="Oval 94"/>
            <p:cNvSpPr>
              <a:spLocks noChangeArrowheads="1"/>
            </p:cNvSpPr>
            <p:nvPr/>
          </p:nvSpPr>
          <p:spPr bwMode="auto">
            <a:xfrm>
              <a:off x="196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0" name="Oval 95"/>
            <p:cNvSpPr>
              <a:spLocks noChangeArrowheads="1"/>
            </p:cNvSpPr>
            <p:nvPr/>
          </p:nvSpPr>
          <p:spPr bwMode="auto">
            <a:xfrm>
              <a:off x="2280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1" name="Oval 96"/>
            <p:cNvSpPr>
              <a:spLocks noChangeArrowheads="1"/>
            </p:cNvSpPr>
            <p:nvPr/>
          </p:nvSpPr>
          <p:spPr bwMode="auto">
            <a:xfrm>
              <a:off x="728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2" name="Oval 97"/>
            <p:cNvSpPr>
              <a:spLocks noChangeArrowheads="1"/>
            </p:cNvSpPr>
            <p:nvPr/>
          </p:nvSpPr>
          <p:spPr bwMode="auto">
            <a:xfrm>
              <a:off x="1032" y="352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3" name="Oval 98"/>
            <p:cNvSpPr>
              <a:spLocks noChangeArrowheads="1"/>
            </p:cNvSpPr>
            <p:nvPr/>
          </p:nvSpPr>
          <p:spPr bwMode="auto">
            <a:xfrm>
              <a:off x="1336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4" name="Oval 99"/>
            <p:cNvSpPr>
              <a:spLocks noChangeArrowheads="1"/>
            </p:cNvSpPr>
            <p:nvPr/>
          </p:nvSpPr>
          <p:spPr bwMode="auto">
            <a:xfrm>
              <a:off x="1648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5" name="Oval 100"/>
            <p:cNvSpPr>
              <a:spLocks noChangeArrowheads="1"/>
            </p:cNvSpPr>
            <p:nvPr/>
          </p:nvSpPr>
          <p:spPr bwMode="auto">
            <a:xfrm>
              <a:off x="196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6" name="Oval 101"/>
            <p:cNvSpPr>
              <a:spLocks noChangeArrowheads="1"/>
            </p:cNvSpPr>
            <p:nvPr/>
          </p:nvSpPr>
          <p:spPr bwMode="auto">
            <a:xfrm>
              <a:off x="2272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7" name="Oval 102"/>
            <p:cNvSpPr>
              <a:spLocks noChangeArrowheads="1"/>
            </p:cNvSpPr>
            <p:nvPr/>
          </p:nvSpPr>
          <p:spPr bwMode="auto">
            <a:xfrm>
              <a:off x="720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8" name="Oval 103"/>
            <p:cNvSpPr>
              <a:spLocks noChangeArrowheads="1"/>
            </p:cNvSpPr>
            <p:nvPr/>
          </p:nvSpPr>
          <p:spPr bwMode="auto">
            <a:xfrm>
              <a:off x="1024" y="3224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09" name="Oval 104"/>
            <p:cNvSpPr>
              <a:spLocks noChangeArrowheads="1"/>
            </p:cNvSpPr>
            <p:nvPr/>
          </p:nvSpPr>
          <p:spPr bwMode="auto">
            <a:xfrm>
              <a:off x="1336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0" name="Oval 105"/>
            <p:cNvSpPr>
              <a:spLocks noChangeArrowheads="1"/>
            </p:cNvSpPr>
            <p:nvPr/>
          </p:nvSpPr>
          <p:spPr bwMode="auto">
            <a:xfrm>
              <a:off x="1648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1" name="Oval 106"/>
            <p:cNvSpPr>
              <a:spLocks noChangeArrowheads="1"/>
            </p:cNvSpPr>
            <p:nvPr/>
          </p:nvSpPr>
          <p:spPr bwMode="auto">
            <a:xfrm>
              <a:off x="196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2" name="Oval 107"/>
            <p:cNvSpPr>
              <a:spLocks noChangeArrowheads="1"/>
            </p:cNvSpPr>
            <p:nvPr/>
          </p:nvSpPr>
          <p:spPr bwMode="auto">
            <a:xfrm>
              <a:off x="2272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3" name="Oval 108"/>
            <p:cNvSpPr>
              <a:spLocks noChangeArrowheads="1"/>
            </p:cNvSpPr>
            <p:nvPr/>
          </p:nvSpPr>
          <p:spPr bwMode="auto">
            <a:xfrm>
              <a:off x="720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4" name="Oval 109"/>
            <p:cNvSpPr>
              <a:spLocks noChangeArrowheads="1"/>
            </p:cNvSpPr>
            <p:nvPr/>
          </p:nvSpPr>
          <p:spPr bwMode="auto">
            <a:xfrm>
              <a:off x="1024" y="29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5" name="Oval 110"/>
            <p:cNvSpPr>
              <a:spLocks noChangeArrowheads="1"/>
            </p:cNvSpPr>
            <p:nvPr/>
          </p:nvSpPr>
          <p:spPr bwMode="auto">
            <a:xfrm>
              <a:off x="1336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6" name="Oval 111"/>
            <p:cNvSpPr>
              <a:spLocks noChangeArrowheads="1"/>
            </p:cNvSpPr>
            <p:nvPr/>
          </p:nvSpPr>
          <p:spPr bwMode="auto">
            <a:xfrm>
              <a:off x="1648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7" name="Oval 112"/>
            <p:cNvSpPr>
              <a:spLocks noChangeArrowheads="1"/>
            </p:cNvSpPr>
            <p:nvPr/>
          </p:nvSpPr>
          <p:spPr bwMode="auto">
            <a:xfrm>
              <a:off x="196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8" name="Oval 113"/>
            <p:cNvSpPr>
              <a:spLocks noChangeArrowheads="1"/>
            </p:cNvSpPr>
            <p:nvPr/>
          </p:nvSpPr>
          <p:spPr bwMode="auto">
            <a:xfrm>
              <a:off x="2272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19" name="Oval 114"/>
            <p:cNvSpPr>
              <a:spLocks noChangeArrowheads="1"/>
            </p:cNvSpPr>
            <p:nvPr/>
          </p:nvSpPr>
          <p:spPr bwMode="auto">
            <a:xfrm>
              <a:off x="720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0" name="Oval 115"/>
            <p:cNvSpPr>
              <a:spLocks noChangeArrowheads="1"/>
            </p:cNvSpPr>
            <p:nvPr/>
          </p:nvSpPr>
          <p:spPr bwMode="auto">
            <a:xfrm>
              <a:off x="1024" y="26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1" name="Text Box 142"/>
            <p:cNvSpPr txBox="1">
              <a:spLocks noChangeArrowheads="1"/>
            </p:cNvSpPr>
            <p:nvPr/>
          </p:nvSpPr>
          <p:spPr bwMode="auto">
            <a:xfrm>
              <a:off x="1200" y="3856"/>
              <a:ext cx="1296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Homogeneous</a:t>
              </a:r>
            </a:p>
          </p:txBody>
        </p:sp>
        <p:sp>
          <p:nvSpPr>
            <p:cNvPr id="85022" name="Oval 144"/>
            <p:cNvSpPr>
              <a:spLocks noChangeArrowheads="1"/>
            </p:cNvSpPr>
            <p:nvPr/>
          </p:nvSpPr>
          <p:spPr bwMode="auto">
            <a:xfrm>
              <a:off x="1472" y="3656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3" name="Line 146"/>
            <p:cNvSpPr>
              <a:spLocks noChangeShapeType="1"/>
            </p:cNvSpPr>
            <p:nvPr/>
          </p:nvSpPr>
          <p:spPr bwMode="auto">
            <a:xfrm>
              <a:off x="1536" y="3681"/>
              <a:ext cx="207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4" name="Line 147"/>
            <p:cNvSpPr>
              <a:spLocks noChangeShapeType="1"/>
            </p:cNvSpPr>
            <p:nvPr/>
          </p:nvSpPr>
          <p:spPr bwMode="auto">
            <a:xfrm flipV="1">
              <a:off x="1494" y="3447"/>
              <a:ext cx="0" cy="19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5" name="Line 148"/>
            <p:cNvSpPr>
              <a:spLocks noChangeShapeType="1"/>
            </p:cNvSpPr>
            <p:nvPr/>
          </p:nvSpPr>
          <p:spPr bwMode="auto">
            <a:xfrm flipH="1">
              <a:off x="1230" y="3687"/>
              <a:ext cx="222" cy="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6" name="Line 149"/>
            <p:cNvSpPr>
              <a:spLocks noChangeShapeType="1"/>
            </p:cNvSpPr>
            <p:nvPr/>
          </p:nvSpPr>
          <p:spPr bwMode="auto">
            <a:xfrm flipH="1" flipV="1">
              <a:off x="1227" y="3420"/>
              <a:ext cx="237" cy="23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7" name="Line 150"/>
            <p:cNvSpPr>
              <a:spLocks noChangeShapeType="1"/>
            </p:cNvSpPr>
            <p:nvPr/>
          </p:nvSpPr>
          <p:spPr bwMode="auto">
            <a:xfrm flipV="1">
              <a:off x="1527" y="3444"/>
              <a:ext cx="240" cy="20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28" name="Oval 156"/>
            <p:cNvSpPr>
              <a:spLocks noChangeArrowheads="1"/>
            </p:cNvSpPr>
            <p:nvPr/>
          </p:nvSpPr>
          <p:spPr bwMode="auto">
            <a:xfrm>
              <a:off x="2088" y="3040"/>
              <a:ext cx="56" cy="56"/>
            </a:xfrm>
            <a:prstGeom prst="ellipse">
              <a:avLst/>
            </a:prstGeom>
            <a:solidFill>
              <a:srgbClr val="0000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5029" name="Line 157"/>
            <p:cNvSpPr>
              <a:spLocks noChangeShapeType="1"/>
            </p:cNvSpPr>
            <p:nvPr/>
          </p:nvSpPr>
          <p:spPr bwMode="auto">
            <a:xfrm flipV="1">
              <a:off x="2112" y="2752"/>
              <a:ext cx="0" cy="24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30" name="Line 158"/>
            <p:cNvSpPr>
              <a:spLocks noChangeShapeType="1"/>
            </p:cNvSpPr>
            <p:nvPr/>
          </p:nvSpPr>
          <p:spPr bwMode="auto">
            <a:xfrm flipH="1" flipV="1">
              <a:off x="1800" y="3064"/>
              <a:ext cx="248" cy="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31" name="Line 159"/>
            <p:cNvSpPr>
              <a:spLocks noChangeShapeType="1"/>
            </p:cNvSpPr>
            <p:nvPr/>
          </p:nvSpPr>
          <p:spPr bwMode="auto">
            <a:xfrm>
              <a:off x="2104" y="3104"/>
              <a:ext cx="0" cy="28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5032" name="Line 160"/>
            <p:cNvSpPr>
              <a:spLocks noChangeShapeType="1"/>
            </p:cNvSpPr>
            <p:nvPr/>
          </p:nvSpPr>
          <p:spPr bwMode="auto">
            <a:xfrm>
              <a:off x="2168" y="3064"/>
              <a:ext cx="26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22597575"/>
      </p:ext>
    </p:extLst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4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Heterogeneous Explosives (1)</a:t>
            </a:r>
          </a:p>
        </p:txBody>
      </p:sp>
      <p:sp>
        <p:nvSpPr>
          <p:cNvPr id="860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100" y="922338"/>
            <a:ext cx="7772400" cy="4375150"/>
          </a:xfrm>
        </p:spPr>
        <p:txBody>
          <a:bodyPr/>
          <a:lstStyle/>
          <a:p>
            <a:r>
              <a:rPr lang="en-GB" sz="2000"/>
              <a:t>These explosives provide chemical energy for detonation inter-molecularly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1800"/>
              <a:t>Fuel and oxidiser are discrete entities within the formulation</a:t>
            </a:r>
            <a:br>
              <a:rPr lang="en-GB" sz="1800"/>
            </a:br>
            <a:endParaRPr lang="en-GB" sz="1800"/>
          </a:p>
          <a:p>
            <a:pPr lvl="1"/>
            <a:r>
              <a:rPr lang="en-GB" sz="1800"/>
              <a:t>Consequently the kinetics of reaction are slower</a:t>
            </a:r>
            <a:br>
              <a:rPr lang="en-GB" sz="1800"/>
            </a:br>
            <a:endParaRPr lang="en-GB" sz="1800"/>
          </a:p>
          <a:p>
            <a:pPr lvl="1"/>
            <a:r>
              <a:rPr lang="en-GB" sz="1800"/>
              <a:t>More chemical energy is liberated well behind the detonation wave rather than in direct support</a:t>
            </a:r>
          </a:p>
        </p:txBody>
      </p:sp>
      <p:grpSp>
        <p:nvGrpSpPr>
          <p:cNvPr id="86019" name="Group 13"/>
          <p:cNvGrpSpPr>
            <a:grpSpLocks/>
          </p:cNvGrpSpPr>
          <p:nvPr/>
        </p:nvGrpSpPr>
        <p:grpSpPr bwMode="auto">
          <a:xfrm>
            <a:off x="2946400" y="4241800"/>
            <a:ext cx="2984500" cy="2286000"/>
            <a:chOff x="3120" y="2600"/>
            <a:chExt cx="1880" cy="1440"/>
          </a:xfrm>
        </p:grpSpPr>
        <p:sp>
          <p:nvSpPr>
            <p:cNvPr id="86020" name="Rectangle 116"/>
            <p:cNvSpPr>
              <a:spLocks noChangeArrowheads="1"/>
            </p:cNvSpPr>
            <p:nvPr/>
          </p:nvSpPr>
          <p:spPr bwMode="auto">
            <a:xfrm>
              <a:off x="3120" y="2600"/>
              <a:ext cx="1864" cy="1216"/>
            </a:xfrm>
            <a:prstGeom prst="rect">
              <a:avLst/>
            </a:prstGeom>
            <a:solidFill>
              <a:schemeClr val="tx2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1" name="Oval 117"/>
            <p:cNvSpPr>
              <a:spLocks noChangeArrowheads="1"/>
            </p:cNvSpPr>
            <p:nvPr/>
          </p:nvSpPr>
          <p:spPr bwMode="auto">
            <a:xfrm>
              <a:off x="3744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2" name="Oval 118"/>
            <p:cNvSpPr>
              <a:spLocks noChangeArrowheads="1"/>
            </p:cNvSpPr>
            <p:nvPr/>
          </p:nvSpPr>
          <p:spPr bwMode="auto">
            <a:xfrm>
              <a:off x="4056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3" name="Oval 119"/>
            <p:cNvSpPr>
              <a:spLocks noChangeArrowheads="1"/>
            </p:cNvSpPr>
            <p:nvPr/>
          </p:nvSpPr>
          <p:spPr bwMode="auto">
            <a:xfrm>
              <a:off x="436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4" name="Oval 120"/>
            <p:cNvSpPr>
              <a:spLocks noChangeArrowheads="1"/>
            </p:cNvSpPr>
            <p:nvPr/>
          </p:nvSpPr>
          <p:spPr bwMode="auto">
            <a:xfrm>
              <a:off x="4680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5" name="Oval 121"/>
            <p:cNvSpPr>
              <a:spLocks noChangeArrowheads="1"/>
            </p:cNvSpPr>
            <p:nvPr/>
          </p:nvSpPr>
          <p:spPr bwMode="auto">
            <a:xfrm>
              <a:off x="3128" y="3520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6" name="Oval 122"/>
            <p:cNvSpPr>
              <a:spLocks noChangeArrowheads="1"/>
            </p:cNvSpPr>
            <p:nvPr/>
          </p:nvSpPr>
          <p:spPr bwMode="auto">
            <a:xfrm>
              <a:off x="3432" y="3520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7" name="Oval 123"/>
            <p:cNvSpPr>
              <a:spLocks noChangeArrowheads="1"/>
            </p:cNvSpPr>
            <p:nvPr/>
          </p:nvSpPr>
          <p:spPr bwMode="auto">
            <a:xfrm>
              <a:off x="3736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8" name="Oval 124"/>
            <p:cNvSpPr>
              <a:spLocks noChangeArrowheads="1"/>
            </p:cNvSpPr>
            <p:nvPr/>
          </p:nvSpPr>
          <p:spPr bwMode="auto">
            <a:xfrm>
              <a:off x="4048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29" name="Oval 125"/>
            <p:cNvSpPr>
              <a:spLocks noChangeArrowheads="1"/>
            </p:cNvSpPr>
            <p:nvPr/>
          </p:nvSpPr>
          <p:spPr bwMode="auto">
            <a:xfrm>
              <a:off x="436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0" name="Oval 126"/>
            <p:cNvSpPr>
              <a:spLocks noChangeArrowheads="1"/>
            </p:cNvSpPr>
            <p:nvPr/>
          </p:nvSpPr>
          <p:spPr bwMode="auto">
            <a:xfrm>
              <a:off x="4672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1" name="Oval 127"/>
            <p:cNvSpPr>
              <a:spLocks noChangeArrowheads="1"/>
            </p:cNvSpPr>
            <p:nvPr/>
          </p:nvSpPr>
          <p:spPr bwMode="auto">
            <a:xfrm>
              <a:off x="3120" y="3216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2" name="Oval 128"/>
            <p:cNvSpPr>
              <a:spLocks noChangeArrowheads="1"/>
            </p:cNvSpPr>
            <p:nvPr/>
          </p:nvSpPr>
          <p:spPr bwMode="auto">
            <a:xfrm>
              <a:off x="3424" y="3216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3" name="Oval 129"/>
            <p:cNvSpPr>
              <a:spLocks noChangeArrowheads="1"/>
            </p:cNvSpPr>
            <p:nvPr/>
          </p:nvSpPr>
          <p:spPr bwMode="auto">
            <a:xfrm>
              <a:off x="3736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4" name="Oval 130"/>
            <p:cNvSpPr>
              <a:spLocks noChangeArrowheads="1"/>
            </p:cNvSpPr>
            <p:nvPr/>
          </p:nvSpPr>
          <p:spPr bwMode="auto">
            <a:xfrm>
              <a:off x="4048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5" name="Oval 131"/>
            <p:cNvSpPr>
              <a:spLocks noChangeArrowheads="1"/>
            </p:cNvSpPr>
            <p:nvPr/>
          </p:nvSpPr>
          <p:spPr bwMode="auto">
            <a:xfrm>
              <a:off x="436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6" name="Oval 132"/>
            <p:cNvSpPr>
              <a:spLocks noChangeArrowheads="1"/>
            </p:cNvSpPr>
            <p:nvPr/>
          </p:nvSpPr>
          <p:spPr bwMode="auto">
            <a:xfrm>
              <a:off x="4672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7" name="Oval 133"/>
            <p:cNvSpPr>
              <a:spLocks noChangeArrowheads="1"/>
            </p:cNvSpPr>
            <p:nvPr/>
          </p:nvSpPr>
          <p:spPr bwMode="auto">
            <a:xfrm>
              <a:off x="3120" y="2912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8" name="Oval 134"/>
            <p:cNvSpPr>
              <a:spLocks noChangeArrowheads="1"/>
            </p:cNvSpPr>
            <p:nvPr/>
          </p:nvSpPr>
          <p:spPr bwMode="auto">
            <a:xfrm>
              <a:off x="3424" y="2912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39" name="Oval 135"/>
            <p:cNvSpPr>
              <a:spLocks noChangeArrowheads="1"/>
            </p:cNvSpPr>
            <p:nvPr/>
          </p:nvSpPr>
          <p:spPr bwMode="auto">
            <a:xfrm>
              <a:off x="3736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0" name="Oval 136"/>
            <p:cNvSpPr>
              <a:spLocks noChangeArrowheads="1"/>
            </p:cNvSpPr>
            <p:nvPr/>
          </p:nvSpPr>
          <p:spPr bwMode="auto">
            <a:xfrm>
              <a:off x="4048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1" name="Oval 137"/>
            <p:cNvSpPr>
              <a:spLocks noChangeArrowheads="1"/>
            </p:cNvSpPr>
            <p:nvPr/>
          </p:nvSpPr>
          <p:spPr bwMode="auto">
            <a:xfrm>
              <a:off x="436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2" name="Oval 138"/>
            <p:cNvSpPr>
              <a:spLocks noChangeArrowheads="1"/>
            </p:cNvSpPr>
            <p:nvPr/>
          </p:nvSpPr>
          <p:spPr bwMode="auto">
            <a:xfrm>
              <a:off x="4672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3" name="Oval 139"/>
            <p:cNvSpPr>
              <a:spLocks noChangeArrowheads="1"/>
            </p:cNvSpPr>
            <p:nvPr/>
          </p:nvSpPr>
          <p:spPr bwMode="auto">
            <a:xfrm>
              <a:off x="3120" y="2608"/>
              <a:ext cx="304" cy="296"/>
            </a:xfrm>
            <a:prstGeom prst="ellipse">
              <a:avLst/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4" name="Oval 140"/>
            <p:cNvSpPr>
              <a:spLocks noChangeArrowheads="1"/>
            </p:cNvSpPr>
            <p:nvPr/>
          </p:nvSpPr>
          <p:spPr bwMode="auto">
            <a:xfrm>
              <a:off x="3424" y="2608"/>
              <a:ext cx="304" cy="296"/>
            </a:xfrm>
            <a:prstGeom prst="ellipse">
              <a:avLst/>
            </a:prstGeom>
            <a:solidFill>
              <a:schemeClr val="accent1"/>
            </a:solidFill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86045" name="Text Box 143"/>
            <p:cNvSpPr txBox="1">
              <a:spLocks noChangeArrowheads="1"/>
            </p:cNvSpPr>
            <p:nvPr/>
          </p:nvSpPr>
          <p:spPr bwMode="auto">
            <a:xfrm>
              <a:off x="3592" y="3848"/>
              <a:ext cx="1408" cy="19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 b="1"/>
                <a:t>Heterogeneous</a:t>
              </a:r>
            </a:p>
          </p:txBody>
        </p:sp>
        <p:sp>
          <p:nvSpPr>
            <p:cNvPr id="86046" name="Line 152"/>
            <p:cNvSpPr>
              <a:spLocks noChangeShapeType="1"/>
            </p:cNvSpPr>
            <p:nvPr/>
          </p:nvSpPr>
          <p:spPr bwMode="auto">
            <a:xfrm>
              <a:off x="4208" y="3360"/>
              <a:ext cx="312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6047" name="Line 153"/>
            <p:cNvSpPr>
              <a:spLocks noChangeShapeType="1"/>
            </p:cNvSpPr>
            <p:nvPr/>
          </p:nvSpPr>
          <p:spPr bwMode="auto">
            <a:xfrm>
              <a:off x="3888" y="2744"/>
              <a:ext cx="0" cy="3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6048" name="Line 155"/>
            <p:cNvSpPr>
              <a:spLocks noChangeShapeType="1"/>
            </p:cNvSpPr>
            <p:nvPr/>
          </p:nvSpPr>
          <p:spPr bwMode="auto">
            <a:xfrm>
              <a:off x="3584" y="3672"/>
              <a:ext cx="30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 type="triangle" w="med" len="med"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77880722"/>
      </p:ext>
    </p:extLst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7042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Heterogeneous Explosives (2)</a:t>
            </a:r>
          </a:p>
        </p:txBody>
      </p:sp>
      <p:sp>
        <p:nvSpPr>
          <p:cNvPr id="870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9400" y="1239838"/>
            <a:ext cx="8432800" cy="3778250"/>
          </a:xfrm>
        </p:spPr>
        <p:txBody>
          <a:bodyPr/>
          <a:lstStyle/>
          <a:p>
            <a:pPr lvl="1"/>
            <a:r>
              <a:rPr lang="en-GB" sz="2000"/>
              <a:t>Although peak pressures may be lower overall energy levels may be higher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2000"/>
              <a:t>Aluminised explosives fall into this category as a high proportion of the metal fuel reacts after the detonation wave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2000"/>
              <a:t>Explosives in this category tend to find application in blast applications</a:t>
            </a:r>
            <a:br>
              <a:rPr lang="en-GB" sz="2000"/>
            </a:br>
            <a:endParaRPr lang="en-GB" sz="2000"/>
          </a:p>
          <a:p>
            <a:pPr lvl="1"/>
            <a:r>
              <a:rPr lang="en-GB" sz="2000"/>
              <a:t>For aluminium and ammonium perchlorate:</a:t>
            </a:r>
          </a:p>
          <a:p>
            <a:endParaRPr lang="en-GB" sz="2400"/>
          </a:p>
        </p:txBody>
      </p:sp>
      <p:sp>
        <p:nvSpPr>
          <p:cNvPr id="87043" name="Rectangle 4"/>
          <p:cNvSpPr>
            <a:spLocks noChangeArrowheads="1"/>
          </p:cNvSpPr>
          <p:nvPr/>
        </p:nvSpPr>
        <p:spPr bwMode="auto">
          <a:xfrm>
            <a:off x="2179638" y="5164138"/>
            <a:ext cx="184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US" sz="2000"/>
          </a:p>
        </p:txBody>
      </p:sp>
      <p:grpSp>
        <p:nvGrpSpPr>
          <p:cNvPr id="87044" name="Group 5"/>
          <p:cNvGrpSpPr>
            <a:grpSpLocks/>
          </p:cNvGrpSpPr>
          <p:nvPr/>
        </p:nvGrpSpPr>
        <p:grpSpPr bwMode="auto">
          <a:xfrm>
            <a:off x="884238" y="5232400"/>
            <a:ext cx="7662862" cy="1130300"/>
            <a:chOff x="645" y="3320"/>
            <a:chExt cx="4827" cy="712"/>
          </a:xfrm>
        </p:grpSpPr>
        <p:grpSp>
          <p:nvGrpSpPr>
            <p:cNvPr id="87045" name="Group 12"/>
            <p:cNvGrpSpPr>
              <a:grpSpLocks/>
            </p:cNvGrpSpPr>
            <p:nvPr/>
          </p:nvGrpSpPr>
          <p:grpSpPr bwMode="auto">
            <a:xfrm>
              <a:off x="792" y="3320"/>
              <a:ext cx="4680" cy="292"/>
              <a:chOff x="792" y="3576"/>
              <a:chExt cx="4680" cy="292"/>
            </a:xfrm>
          </p:grpSpPr>
          <p:sp>
            <p:nvSpPr>
              <p:cNvPr id="87049" name="Text Box 4"/>
              <p:cNvSpPr txBox="1">
                <a:spLocks noChangeArrowheads="1"/>
              </p:cNvSpPr>
              <p:nvPr/>
            </p:nvSpPr>
            <p:spPr bwMode="auto">
              <a:xfrm>
                <a:off x="792" y="3664"/>
                <a:ext cx="4560" cy="173"/>
              </a:xfrm>
              <a:prstGeom prst="rect">
                <a:avLst/>
              </a:prstGeom>
              <a:noFill/>
              <a:ln w="158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endParaRPr lang="en-US" sz="1200"/>
              </a:p>
            </p:txBody>
          </p:sp>
          <p:sp>
            <p:nvSpPr>
              <p:cNvPr id="87050" name="Text Box 6"/>
              <p:cNvSpPr txBox="1">
                <a:spLocks noChangeArrowheads="1"/>
              </p:cNvSpPr>
              <p:nvPr/>
            </p:nvSpPr>
            <p:spPr bwMode="auto">
              <a:xfrm>
                <a:off x="816" y="3656"/>
                <a:ext cx="4656" cy="212"/>
              </a:xfrm>
              <a:prstGeom prst="rect">
                <a:avLst/>
              </a:prstGeom>
              <a:noFill/>
              <a:ln w="158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endParaRPr lang="en-US" sz="1600"/>
              </a:p>
            </p:txBody>
          </p:sp>
          <p:sp>
            <p:nvSpPr>
              <p:cNvPr id="87051" name="Line 8"/>
              <p:cNvSpPr>
                <a:spLocks noChangeShapeType="1"/>
              </p:cNvSpPr>
              <p:nvPr/>
            </p:nvSpPr>
            <p:spPr bwMode="auto">
              <a:xfrm>
                <a:off x="2088" y="3760"/>
                <a:ext cx="976" cy="0"/>
              </a:xfrm>
              <a:prstGeom prst="line">
                <a:avLst/>
              </a:prstGeom>
              <a:noFill/>
              <a:ln w="15875">
                <a:solidFill>
                  <a:schemeClr val="tx2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87052" name="Text Box 10"/>
              <p:cNvSpPr txBox="1">
                <a:spLocks noChangeArrowheads="1"/>
              </p:cNvSpPr>
              <p:nvPr/>
            </p:nvSpPr>
            <p:spPr bwMode="auto">
              <a:xfrm>
                <a:off x="2208" y="3576"/>
                <a:ext cx="968" cy="212"/>
              </a:xfrm>
              <a:prstGeom prst="rect">
                <a:avLst/>
              </a:prstGeom>
              <a:noFill/>
              <a:ln w="1587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>
                  <a:spcBef>
                    <a:spcPct val="50000"/>
                  </a:spcBef>
                </a:pPr>
                <a:r>
                  <a:rPr lang="en-GB" sz="1600"/>
                  <a:t>Detonation</a:t>
                </a:r>
              </a:p>
            </p:txBody>
          </p:sp>
        </p:grpSp>
        <p:sp>
          <p:nvSpPr>
            <p:cNvPr id="87046" name="WordArt 11"/>
            <p:cNvSpPr>
              <a:spLocks noChangeArrowheads="1" noChangeShapeType="1" noTextEdit="1"/>
            </p:cNvSpPr>
            <p:nvPr/>
          </p:nvSpPr>
          <p:spPr bwMode="auto">
            <a:xfrm>
              <a:off x="4057" y="3672"/>
              <a:ext cx="766" cy="360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en-US" sz="3600" kern="10">
                  <a:ln w="9525">
                    <a:noFill/>
                    <a:round/>
                    <a:headEnd/>
                    <a:tailEnd/>
                  </a:ln>
                  <a:gradFill rotWithShape="1">
                    <a:gsLst>
                      <a:gs pos="0">
                        <a:srgbClr val="FFFF00"/>
                      </a:gs>
                      <a:gs pos="100000">
                        <a:srgbClr val="FF9933"/>
                      </a:gs>
                    </a:gsLst>
                    <a:path path="rect">
                      <a:fillToRect l="50000" t="50000" r="50000" b="50000"/>
                    </a:path>
                  </a:gradFill>
                  <a:effectLst>
                    <a:outerShdw dist="35921" dir="2700000" algn="ctr" rotWithShape="0">
                      <a:srgbClr val="C0C0C0">
                        <a:alpha val="79999"/>
                      </a:srgbClr>
                    </a:outerShdw>
                  </a:effectLst>
                  <a:latin typeface="Impact"/>
                </a:rPr>
                <a:t>HEAT!</a:t>
              </a:r>
            </a:p>
          </p:txBody>
        </p:sp>
        <p:sp>
          <p:nvSpPr>
            <p:cNvPr id="87047" name="Text Box 13"/>
            <p:cNvSpPr txBox="1">
              <a:spLocks noChangeArrowheads="1"/>
            </p:cNvSpPr>
            <p:nvPr/>
          </p:nvSpPr>
          <p:spPr bwMode="auto">
            <a:xfrm>
              <a:off x="3816" y="3744"/>
              <a:ext cx="256" cy="212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600" b="1"/>
                <a:t>+ </a:t>
              </a:r>
            </a:p>
          </p:txBody>
        </p:sp>
        <p:sp>
          <p:nvSpPr>
            <p:cNvPr id="87048" name="Rectangle 13"/>
            <p:cNvSpPr>
              <a:spLocks noChangeArrowheads="1"/>
            </p:cNvSpPr>
            <p:nvPr/>
          </p:nvSpPr>
          <p:spPr bwMode="auto">
            <a:xfrm>
              <a:off x="645" y="3381"/>
              <a:ext cx="45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400"/>
                <a:t>10Al   +  6NH</a:t>
              </a:r>
              <a:r>
                <a:rPr lang="en-GB" sz="1400" baseline="-25000"/>
                <a:t>4</a:t>
              </a:r>
              <a:r>
                <a:rPr lang="en-GB" sz="1400"/>
                <a:t>ClO</a:t>
              </a:r>
              <a:r>
                <a:rPr lang="en-GB" sz="1400" baseline="-25000"/>
                <a:t>4</a:t>
              </a:r>
              <a:r>
                <a:rPr lang="en-GB" sz="1400"/>
                <a:t>                                                  4Al</a:t>
              </a:r>
              <a:r>
                <a:rPr lang="en-GB" sz="1400" baseline="-25000"/>
                <a:t>2</a:t>
              </a:r>
              <a:r>
                <a:rPr lang="en-GB" sz="1400"/>
                <a:t>O</a:t>
              </a:r>
              <a:r>
                <a:rPr lang="en-GB" sz="1400" baseline="-25000"/>
                <a:t>3</a:t>
              </a:r>
              <a:r>
                <a:rPr lang="en-GB" sz="1400"/>
                <a:t>(s) +2AlCl(g) +12H</a:t>
              </a:r>
              <a:r>
                <a:rPr lang="en-GB" sz="1400" baseline="-25000"/>
                <a:t>2</a:t>
              </a:r>
              <a:r>
                <a:rPr lang="en-GB" sz="1400"/>
                <a:t>O(g) +3N</a:t>
              </a:r>
              <a:r>
                <a:rPr lang="en-GB" sz="1400" baseline="-25000"/>
                <a:t>2</a:t>
              </a:r>
              <a:r>
                <a:rPr lang="en-GB" sz="1400"/>
                <a:t>(g)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8930198"/>
      </p:ext>
    </p:extLst>
  </p:cSld>
  <p:clrMapOvr>
    <a:masterClrMapping/>
  </p:clrMapOvr>
  <p:transition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of Detonation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1" y="1052736"/>
            <a:ext cx="6927169" cy="4536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222263010"/>
      </p:ext>
    </p:extLst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of Detonation </a:t>
            </a:r>
          </a:p>
        </p:txBody>
      </p:sp>
      <p:pic>
        <p:nvPicPr>
          <p:cNvPr id="8" name="Content Placeholder 7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3259" y="908720"/>
            <a:ext cx="7179101" cy="5276947"/>
          </a:xfrm>
          <a:prstGeom prst="roundRect">
            <a:avLst>
              <a:gd name="adj" fmla="val 3563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83288856"/>
      </p:ext>
    </p:extLst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Velocity of Detonation</a:t>
            </a:r>
          </a:p>
        </p:txBody>
      </p:sp>
      <p:pic>
        <p:nvPicPr>
          <p:cNvPr id="4" name="Content Placeholder 3" descr="Screen Clippi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2" y="1059825"/>
            <a:ext cx="6913411" cy="49845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51278245"/>
      </p:ext>
    </p:extLst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69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746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Detonation Pressure</a:t>
            </a:r>
          </a:p>
        </p:txBody>
      </p:sp>
      <p:sp>
        <p:nvSpPr>
          <p:cNvPr id="880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39838"/>
            <a:ext cx="7772400" cy="460375"/>
          </a:xfrm>
        </p:spPr>
        <p:txBody>
          <a:bodyPr/>
          <a:lstStyle/>
          <a:p>
            <a:r>
              <a:rPr lang="en-GB" sz="2400"/>
              <a:t>Important to maximise density because of this relationship: </a:t>
            </a:r>
          </a:p>
        </p:txBody>
      </p:sp>
      <p:sp>
        <p:nvSpPr>
          <p:cNvPr id="88067" name="Text Box 4"/>
          <p:cNvSpPr txBox="1">
            <a:spLocks noChangeArrowheads="1"/>
          </p:cNvSpPr>
          <p:nvPr/>
        </p:nvSpPr>
        <p:spPr bwMode="auto">
          <a:xfrm>
            <a:off x="2044700" y="2560638"/>
            <a:ext cx="5797550" cy="579437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3200"/>
              <a:t>Detonation Pressure = ρ D</a:t>
            </a:r>
            <a:r>
              <a:rPr lang="en-GB" sz="3200" baseline="30000"/>
              <a:t>2</a:t>
            </a:r>
            <a:r>
              <a:rPr lang="en-GB" sz="3200"/>
              <a:t> / 4</a:t>
            </a:r>
            <a:r>
              <a:rPr lang="en-GB" sz="3200">
                <a:latin typeface="Times New Roman" pitchFamily="18" charset="0"/>
              </a:rPr>
              <a:t> </a:t>
            </a:r>
          </a:p>
        </p:txBody>
      </p:sp>
      <p:sp>
        <p:nvSpPr>
          <p:cNvPr id="88068" name="Text Box 5"/>
          <p:cNvSpPr txBox="1">
            <a:spLocks noChangeArrowheads="1"/>
          </p:cNvSpPr>
          <p:nvPr/>
        </p:nvSpPr>
        <p:spPr bwMode="auto">
          <a:xfrm>
            <a:off x="2114550" y="4551363"/>
            <a:ext cx="3616325" cy="1187450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sm"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2400"/>
              <a:t>ρ = density</a:t>
            </a:r>
          </a:p>
          <a:p>
            <a:pPr eaLnBrk="0" hangingPunct="0"/>
            <a:r>
              <a:rPr lang="en-GB" sz="2400"/>
              <a:t>D = velocity of detonation</a:t>
            </a:r>
          </a:p>
          <a:p>
            <a:pPr eaLnBrk="0" hangingPunct="0"/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815048872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17"/>
          <p:cNvSpPr>
            <a:spLocks noChangeArrowheads="1"/>
          </p:cNvSpPr>
          <p:nvPr/>
        </p:nvSpPr>
        <p:spPr bwMode="auto">
          <a:xfrm>
            <a:off x="215900" y="876300"/>
            <a:ext cx="8636000" cy="5664200"/>
          </a:xfrm>
          <a:prstGeom prst="rect">
            <a:avLst/>
          </a:prstGeom>
          <a:solidFill>
            <a:schemeClr val="tx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90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Detonation Pressure</a:t>
            </a:r>
          </a:p>
        </p:txBody>
      </p:sp>
      <p:grpSp>
        <p:nvGrpSpPr>
          <p:cNvPr id="37891" name="Group 50"/>
          <p:cNvGrpSpPr>
            <a:grpSpLocks/>
          </p:cNvGrpSpPr>
          <p:nvPr/>
        </p:nvGrpSpPr>
        <p:grpSpPr bwMode="auto">
          <a:xfrm>
            <a:off x="1295400" y="1866900"/>
            <a:ext cx="4064000" cy="3759200"/>
            <a:chOff x="1216" y="728"/>
            <a:chExt cx="2560" cy="2368"/>
          </a:xfrm>
        </p:grpSpPr>
        <p:grpSp>
          <p:nvGrpSpPr>
            <p:cNvPr id="37987" name="Group 20"/>
            <p:cNvGrpSpPr>
              <a:grpSpLocks/>
            </p:cNvGrpSpPr>
            <p:nvPr/>
          </p:nvGrpSpPr>
          <p:grpSpPr bwMode="auto">
            <a:xfrm>
              <a:off x="1688" y="1152"/>
              <a:ext cx="1616" cy="1464"/>
              <a:chOff x="1688" y="1536"/>
              <a:chExt cx="1616" cy="1464"/>
            </a:xfrm>
          </p:grpSpPr>
          <p:pic>
            <p:nvPicPr>
              <p:cNvPr id="38016" name="Picture 9"/>
              <p:cNvPicPr>
                <a:picLocks noChangeAspect="1" noChangeArrowheads="1"/>
              </p:cNvPicPr>
              <p:nvPr/>
            </p:nvPicPr>
            <p:blipFill>
              <a:blip r:embed="rId2"/>
              <a:srcRect/>
              <a:stretch>
                <a:fillRect/>
              </a:stretch>
            </p:blipFill>
            <p:spPr bwMode="auto">
              <a:xfrm>
                <a:off x="1983" y="1824"/>
                <a:ext cx="1170" cy="912"/>
              </a:xfrm>
              <a:prstGeom prst="rect">
                <a:avLst/>
              </a:prstGeom>
              <a:solidFill>
                <a:srgbClr val="3366CC"/>
              </a:solidFill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38017" name="Oval 12"/>
              <p:cNvSpPr>
                <a:spLocks noChangeArrowheads="1"/>
              </p:cNvSpPr>
              <p:nvPr/>
            </p:nvSpPr>
            <p:spPr bwMode="auto">
              <a:xfrm>
                <a:off x="1688" y="1536"/>
                <a:ext cx="1616" cy="1464"/>
              </a:xfrm>
              <a:prstGeom prst="ellipse">
                <a:avLst/>
              </a:prstGeom>
              <a:noFill/>
              <a:ln w="76200">
                <a:pattFill prst="ltDnDiag">
                  <a:fgClr>
                    <a:srgbClr val="0000FF"/>
                  </a:fgClr>
                  <a:bgClr>
                    <a:srgbClr val="FFFFFF"/>
                  </a:bgClr>
                </a:pattFill>
                <a:round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38018" name="Line 13"/>
              <p:cNvSpPr>
                <a:spLocks noChangeShapeType="1"/>
              </p:cNvSpPr>
              <p:nvPr/>
            </p:nvSpPr>
            <p:spPr bwMode="auto">
              <a:xfrm>
                <a:off x="2816" y="2608"/>
                <a:ext cx="160" cy="192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019" name="Line 14"/>
              <p:cNvSpPr>
                <a:spLocks noChangeShapeType="1"/>
              </p:cNvSpPr>
              <p:nvPr/>
            </p:nvSpPr>
            <p:spPr bwMode="auto">
              <a:xfrm flipV="1">
                <a:off x="2824" y="1720"/>
                <a:ext cx="176" cy="200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020" name="Line 15"/>
              <p:cNvSpPr>
                <a:spLocks noChangeShapeType="1"/>
              </p:cNvSpPr>
              <p:nvPr/>
            </p:nvSpPr>
            <p:spPr bwMode="auto">
              <a:xfrm flipH="1">
                <a:off x="1944" y="2624"/>
                <a:ext cx="184" cy="168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021" name="Line 16"/>
              <p:cNvSpPr>
                <a:spLocks noChangeShapeType="1"/>
              </p:cNvSpPr>
              <p:nvPr/>
            </p:nvSpPr>
            <p:spPr bwMode="auto">
              <a:xfrm flipH="1" flipV="1">
                <a:off x="1944" y="1744"/>
                <a:ext cx="184" cy="160"/>
              </a:xfrm>
              <a:prstGeom prst="line">
                <a:avLst/>
              </a:prstGeom>
              <a:noFill/>
              <a:ln w="15875">
                <a:solidFill>
                  <a:schemeClr val="accent1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7988" name="Oval 22"/>
            <p:cNvSpPr>
              <a:spLocks noChangeArrowheads="1"/>
            </p:cNvSpPr>
            <p:nvPr/>
          </p:nvSpPr>
          <p:spPr bwMode="auto">
            <a:xfrm>
              <a:off x="1232" y="728"/>
              <a:ext cx="2544" cy="2368"/>
            </a:xfrm>
            <a:prstGeom prst="ellipse">
              <a:avLst/>
            </a:prstGeom>
            <a:noFill/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9" name="Line 23"/>
            <p:cNvSpPr>
              <a:spLocks noChangeShapeType="1"/>
            </p:cNvSpPr>
            <p:nvPr/>
          </p:nvSpPr>
          <p:spPr bwMode="auto">
            <a:xfrm>
              <a:off x="1400" y="1328"/>
              <a:ext cx="1" cy="116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0" name="Line 24"/>
            <p:cNvSpPr>
              <a:spLocks noChangeShapeType="1"/>
            </p:cNvSpPr>
            <p:nvPr/>
          </p:nvSpPr>
          <p:spPr bwMode="auto">
            <a:xfrm>
              <a:off x="1656" y="1040"/>
              <a:ext cx="1" cy="175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1" name="Line 25"/>
            <p:cNvSpPr>
              <a:spLocks noChangeShapeType="1"/>
            </p:cNvSpPr>
            <p:nvPr/>
          </p:nvSpPr>
          <p:spPr bwMode="auto">
            <a:xfrm>
              <a:off x="1944" y="856"/>
              <a:ext cx="1" cy="44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2" name="Line 26"/>
            <p:cNvSpPr>
              <a:spLocks noChangeShapeType="1"/>
            </p:cNvSpPr>
            <p:nvPr/>
          </p:nvSpPr>
          <p:spPr bwMode="auto">
            <a:xfrm>
              <a:off x="1952" y="2464"/>
              <a:ext cx="1" cy="51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3" name="Line 27"/>
            <p:cNvSpPr>
              <a:spLocks noChangeShapeType="1"/>
            </p:cNvSpPr>
            <p:nvPr/>
          </p:nvSpPr>
          <p:spPr bwMode="auto">
            <a:xfrm>
              <a:off x="2248" y="752"/>
              <a:ext cx="1" cy="40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4" name="Line 28"/>
            <p:cNvSpPr>
              <a:spLocks noChangeShapeType="1"/>
            </p:cNvSpPr>
            <p:nvPr/>
          </p:nvSpPr>
          <p:spPr bwMode="auto">
            <a:xfrm>
              <a:off x="2280" y="2624"/>
              <a:ext cx="1" cy="44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5" name="Line 29"/>
            <p:cNvSpPr>
              <a:spLocks noChangeShapeType="1"/>
            </p:cNvSpPr>
            <p:nvPr/>
          </p:nvSpPr>
          <p:spPr bwMode="auto">
            <a:xfrm>
              <a:off x="2560" y="728"/>
              <a:ext cx="1" cy="39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6" name="Line 30"/>
            <p:cNvSpPr>
              <a:spLocks noChangeShapeType="1"/>
            </p:cNvSpPr>
            <p:nvPr/>
          </p:nvSpPr>
          <p:spPr bwMode="auto">
            <a:xfrm>
              <a:off x="2600" y="2640"/>
              <a:ext cx="1" cy="448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7" name="Line 31"/>
            <p:cNvSpPr>
              <a:spLocks noChangeShapeType="1"/>
            </p:cNvSpPr>
            <p:nvPr/>
          </p:nvSpPr>
          <p:spPr bwMode="auto">
            <a:xfrm>
              <a:off x="2872" y="776"/>
              <a:ext cx="1" cy="424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8" name="Line 32"/>
            <p:cNvSpPr>
              <a:spLocks noChangeShapeType="1"/>
            </p:cNvSpPr>
            <p:nvPr/>
          </p:nvSpPr>
          <p:spPr bwMode="auto">
            <a:xfrm>
              <a:off x="2888" y="2560"/>
              <a:ext cx="1" cy="472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99" name="Line 33"/>
            <p:cNvSpPr>
              <a:spLocks noChangeShapeType="1"/>
            </p:cNvSpPr>
            <p:nvPr/>
          </p:nvSpPr>
          <p:spPr bwMode="auto">
            <a:xfrm>
              <a:off x="3184" y="928"/>
              <a:ext cx="1" cy="528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0" name="Line 34"/>
            <p:cNvSpPr>
              <a:spLocks noChangeShapeType="1"/>
            </p:cNvSpPr>
            <p:nvPr/>
          </p:nvSpPr>
          <p:spPr bwMode="auto">
            <a:xfrm>
              <a:off x="3200" y="2296"/>
              <a:ext cx="1" cy="60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1" name="Line 35"/>
            <p:cNvSpPr>
              <a:spLocks noChangeShapeType="1"/>
            </p:cNvSpPr>
            <p:nvPr/>
          </p:nvSpPr>
          <p:spPr bwMode="auto">
            <a:xfrm>
              <a:off x="3520" y="1216"/>
              <a:ext cx="1" cy="1400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2" name="Line 36"/>
            <p:cNvSpPr>
              <a:spLocks noChangeShapeType="1"/>
            </p:cNvSpPr>
            <p:nvPr/>
          </p:nvSpPr>
          <p:spPr bwMode="auto">
            <a:xfrm>
              <a:off x="2088" y="800"/>
              <a:ext cx="80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3" name="Line 37"/>
            <p:cNvSpPr>
              <a:spLocks noChangeShapeType="1"/>
            </p:cNvSpPr>
            <p:nvPr/>
          </p:nvSpPr>
          <p:spPr bwMode="auto">
            <a:xfrm>
              <a:off x="1664" y="1024"/>
              <a:ext cx="1664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4" name="Line 38"/>
            <p:cNvSpPr>
              <a:spLocks noChangeShapeType="1"/>
            </p:cNvSpPr>
            <p:nvPr/>
          </p:nvSpPr>
          <p:spPr bwMode="auto">
            <a:xfrm>
              <a:off x="1416" y="1304"/>
              <a:ext cx="552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5" name="Line 39"/>
            <p:cNvSpPr>
              <a:spLocks noChangeShapeType="1"/>
            </p:cNvSpPr>
            <p:nvPr/>
          </p:nvSpPr>
          <p:spPr bwMode="auto">
            <a:xfrm>
              <a:off x="3048" y="1296"/>
              <a:ext cx="536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6" name="Line 40"/>
            <p:cNvSpPr>
              <a:spLocks noChangeShapeType="1"/>
            </p:cNvSpPr>
            <p:nvPr/>
          </p:nvSpPr>
          <p:spPr bwMode="auto">
            <a:xfrm>
              <a:off x="1272" y="1608"/>
              <a:ext cx="44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7" name="Line 41"/>
            <p:cNvSpPr>
              <a:spLocks noChangeShapeType="1"/>
            </p:cNvSpPr>
            <p:nvPr/>
          </p:nvSpPr>
          <p:spPr bwMode="auto">
            <a:xfrm>
              <a:off x="3280" y="1608"/>
              <a:ext cx="44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8" name="Line 42"/>
            <p:cNvSpPr>
              <a:spLocks noChangeShapeType="1"/>
            </p:cNvSpPr>
            <p:nvPr/>
          </p:nvSpPr>
          <p:spPr bwMode="auto">
            <a:xfrm>
              <a:off x="1216" y="1872"/>
              <a:ext cx="440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09" name="Line 43"/>
            <p:cNvSpPr>
              <a:spLocks noChangeShapeType="1"/>
            </p:cNvSpPr>
            <p:nvPr/>
          </p:nvSpPr>
          <p:spPr bwMode="auto">
            <a:xfrm>
              <a:off x="3336" y="1880"/>
              <a:ext cx="432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0" name="Line 44"/>
            <p:cNvSpPr>
              <a:spLocks noChangeShapeType="1"/>
            </p:cNvSpPr>
            <p:nvPr/>
          </p:nvSpPr>
          <p:spPr bwMode="auto">
            <a:xfrm>
              <a:off x="1272" y="2176"/>
              <a:ext cx="440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1" name="Line 45"/>
            <p:cNvSpPr>
              <a:spLocks noChangeShapeType="1"/>
            </p:cNvSpPr>
            <p:nvPr/>
          </p:nvSpPr>
          <p:spPr bwMode="auto">
            <a:xfrm>
              <a:off x="3272" y="2176"/>
              <a:ext cx="472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2" name="Line 46"/>
            <p:cNvSpPr>
              <a:spLocks noChangeShapeType="1"/>
            </p:cNvSpPr>
            <p:nvPr/>
          </p:nvSpPr>
          <p:spPr bwMode="auto">
            <a:xfrm>
              <a:off x="1408" y="2496"/>
              <a:ext cx="576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3" name="Line 47"/>
            <p:cNvSpPr>
              <a:spLocks noChangeShapeType="1"/>
            </p:cNvSpPr>
            <p:nvPr/>
          </p:nvSpPr>
          <p:spPr bwMode="auto">
            <a:xfrm>
              <a:off x="3048" y="2464"/>
              <a:ext cx="576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4" name="Line 48"/>
            <p:cNvSpPr>
              <a:spLocks noChangeShapeType="1"/>
            </p:cNvSpPr>
            <p:nvPr/>
          </p:nvSpPr>
          <p:spPr bwMode="auto">
            <a:xfrm>
              <a:off x="1704" y="2824"/>
              <a:ext cx="1608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015" name="Line 49"/>
            <p:cNvSpPr>
              <a:spLocks noChangeShapeType="1"/>
            </p:cNvSpPr>
            <p:nvPr/>
          </p:nvSpPr>
          <p:spPr bwMode="auto">
            <a:xfrm>
              <a:off x="2248" y="3056"/>
              <a:ext cx="584" cy="1"/>
            </a:xfrm>
            <a:prstGeom prst="line">
              <a:avLst/>
            </a:prstGeom>
            <a:noFill/>
            <a:ln w="15875">
              <a:solidFill>
                <a:srgbClr val="3366CC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892" name="Arc 59"/>
          <p:cNvSpPr>
            <a:spLocks/>
          </p:cNvSpPr>
          <p:nvPr/>
        </p:nvSpPr>
        <p:spPr bwMode="auto">
          <a:xfrm>
            <a:off x="5842000" y="1460500"/>
            <a:ext cx="2209800" cy="17780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37893" name="Arc 60"/>
          <p:cNvSpPr>
            <a:spLocks/>
          </p:cNvSpPr>
          <p:nvPr/>
        </p:nvSpPr>
        <p:spPr bwMode="auto">
          <a:xfrm>
            <a:off x="5829300" y="2095500"/>
            <a:ext cx="1422400" cy="1143000"/>
          </a:xfrm>
          <a:custGeom>
            <a:avLst/>
            <a:gdLst>
              <a:gd name="T0" fmla="*/ 0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0 60000 65536"/>
              <a:gd name="T7" fmla="*/ 0 60000 65536"/>
              <a:gd name="T8" fmla="*/ 0 60000 65536"/>
              <a:gd name="T9" fmla="*/ 0 w 21600"/>
              <a:gd name="T10" fmla="*/ 0 h 21600"/>
              <a:gd name="T11" fmla="*/ 21600 w 21600"/>
              <a:gd name="T12" fmla="*/ 21600 h 2160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grpSp>
        <p:nvGrpSpPr>
          <p:cNvPr id="37894" name="Group 66"/>
          <p:cNvGrpSpPr>
            <a:grpSpLocks/>
          </p:cNvGrpSpPr>
          <p:nvPr/>
        </p:nvGrpSpPr>
        <p:grpSpPr bwMode="auto">
          <a:xfrm>
            <a:off x="5803900" y="1854200"/>
            <a:ext cx="177800" cy="177800"/>
            <a:chOff x="3968" y="2672"/>
            <a:chExt cx="112" cy="112"/>
          </a:xfrm>
        </p:grpSpPr>
        <p:sp>
          <p:nvSpPr>
            <p:cNvPr id="37985" name="Oval 61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6" name="Line 62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5" name="Group 67"/>
          <p:cNvGrpSpPr>
            <a:grpSpLocks/>
          </p:cNvGrpSpPr>
          <p:nvPr/>
        </p:nvGrpSpPr>
        <p:grpSpPr bwMode="auto">
          <a:xfrm>
            <a:off x="5905500" y="1600200"/>
            <a:ext cx="177800" cy="177800"/>
            <a:chOff x="4104" y="2808"/>
            <a:chExt cx="112" cy="112"/>
          </a:xfrm>
        </p:grpSpPr>
        <p:sp>
          <p:nvSpPr>
            <p:cNvPr id="37982" name="Oval 63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3" name="Line 64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84" name="Line 65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6" name="Group 68"/>
          <p:cNvGrpSpPr>
            <a:grpSpLocks/>
          </p:cNvGrpSpPr>
          <p:nvPr/>
        </p:nvGrpSpPr>
        <p:grpSpPr bwMode="auto">
          <a:xfrm>
            <a:off x="6223000" y="1574800"/>
            <a:ext cx="177800" cy="177800"/>
            <a:chOff x="3968" y="2672"/>
            <a:chExt cx="112" cy="112"/>
          </a:xfrm>
        </p:grpSpPr>
        <p:sp>
          <p:nvSpPr>
            <p:cNvPr id="37980" name="Oval 69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81" name="Line 70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7" name="Group 71"/>
          <p:cNvGrpSpPr>
            <a:grpSpLocks/>
          </p:cNvGrpSpPr>
          <p:nvPr/>
        </p:nvGrpSpPr>
        <p:grpSpPr bwMode="auto">
          <a:xfrm>
            <a:off x="6388100" y="1943100"/>
            <a:ext cx="177800" cy="177800"/>
            <a:chOff x="3968" y="2672"/>
            <a:chExt cx="112" cy="112"/>
          </a:xfrm>
        </p:grpSpPr>
        <p:sp>
          <p:nvSpPr>
            <p:cNvPr id="37978" name="Oval 72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9" name="Line 73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8" name="Group 74"/>
          <p:cNvGrpSpPr>
            <a:grpSpLocks/>
          </p:cNvGrpSpPr>
          <p:nvPr/>
        </p:nvGrpSpPr>
        <p:grpSpPr bwMode="auto">
          <a:xfrm>
            <a:off x="6616700" y="1866900"/>
            <a:ext cx="177800" cy="177800"/>
            <a:chOff x="3968" y="2672"/>
            <a:chExt cx="112" cy="112"/>
          </a:xfrm>
        </p:grpSpPr>
        <p:sp>
          <p:nvSpPr>
            <p:cNvPr id="37976" name="Oval 75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7" name="Line 76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899" name="Group 77"/>
          <p:cNvGrpSpPr>
            <a:grpSpLocks/>
          </p:cNvGrpSpPr>
          <p:nvPr/>
        </p:nvGrpSpPr>
        <p:grpSpPr bwMode="auto">
          <a:xfrm>
            <a:off x="6692900" y="2108200"/>
            <a:ext cx="177800" cy="177800"/>
            <a:chOff x="3968" y="2672"/>
            <a:chExt cx="112" cy="112"/>
          </a:xfrm>
        </p:grpSpPr>
        <p:sp>
          <p:nvSpPr>
            <p:cNvPr id="37974" name="Oval 78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5" name="Line 79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0" name="Group 80"/>
          <p:cNvGrpSpPr>
            <a:grpSpLocks/>
          </p:cNvGrpSpPr>
          <p:nvPr/>
        </p:nvGrpSpPr>
        <p:grpSpPr bwMode="auto">
          <a:xfrm>
            <a:off x="6934200" y="2260600"/>
            <a:ext cx="177800" cy="177800"/>
            <a:chOff x="3968" y="2672"/>
            <a:chExt cx="112" cy="112"/>
          </a:xfrm>
        </p:grpSpPr>
        <p:sp>
          <p:nvSpPr>
            <p:cNvPr id="37972" name="Oval 81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3" name="Line 82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1" name="Group 83"/>
          <p:cNvGrpSpPr>
            <a:grpSpLocks/>
          </p:cNvGrpSpPr>
          <p:nvPr/>
        </p:nvGrpSpPr>
        <p:grpSpPr bwMode="auto">
          <a:xfrm>
            <a:off x="7188200" y="1968500"/>
            <a:ext cx="177800" cy="177800"/>
            <a:chOff x="3968" y="2672"/>
            <a:chExt cx="112" cy="112"/>
          </a:xfrm>
        </p:grpSpPr>
        <p:sp>
          <p:nvSpPr>
            <p:cNvPr id="37970" name="Oval 84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71" name="Line 85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2" name="Group 86"/>
          <p:cNvGrpSpPr>
            <a:grpSpLocks/>
          </p:cNvGrpSpPr>
          <p:nvPr/>
        </p:nvGrpSpPr>
        <p:grpSpPr bwMode="auto">
          <a:xfrm>
            <a:off x="6121400" y="1854200"/>
            <a:ext cx="177800" cy="177800"/>
            <a:chOff x="4104" y="2808"/>
            <a:chExt cx="112" cy="112"/>
          </a:xfrm>
        </p:grpSpPr>
        <p:sp>
          <p:nvSpPr>
            <p:cNvPr id="37967" name="Oval 87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68" name="Line 88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9" name="Line 89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3" name="Group 90"/>
          <p:cNvGrpSpPr>
            <a:grpSpLocks/>
          </p:cNvGrpSpPr>
          <p:nvPr/>
        </p:nvGrpSpPr>
        <p:grpSpPr bwMode="auto">
          <a:xfrm>
            <a:off x="6464300" y="1651000"/>
            <a:ext cx="177800" cy="177800"/>
            <a:chOff x="4104" y="2808"/>
            <a:chExt cx="112" cy="112"/>
          </a:xfrm>
        </p:grpSpPr>
        <p:sp>
          <p:nvSpPr>
            <p:cNvPr id="37964" name="Oval 91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65" name="Line 92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6" name="Line 93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4" name="Group 94"/>
          <p:cNvGrpSpPr>
            <a:grpSpLocks/>
          </p:cNvGrpSpPr>
          <p:nvPr/>
        </p:nvGrpSpPr>
        <p:grpSpPr bwMode="auto">
          <a:xfrm>
            <a:off x="6870700" y="1765300"/>
            <a:ext cx="177800" cy="177800"/>
            <a:chOff x="4104" y="2808"/>
            <a:chExt cx="112" cy="112"/>
          </a:xfrm>
        </p:grpSpPr>
        <p:sp>
          <p:nvSpPr>
            <p:cNvPr id="37961" name="Oval 95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62" name="Line 96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3" name="Line 97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5" name="Group 98"/>
          <p:cNvGrpSpPr>
            <a:grpSpLocks/>
          </p:cNvGrpSpPr>
          <p:nvPr/>
        </p:nvGrpSpPr>
        <p:grpSpPr bwMode="auto">
          <a:xfrm>
            <a:off x="6959600" y="2006600"/>
            <a:ext cx="177800" cy="177800"/>
            <a:chOff x="4104" y="2808"/>
            <a:chExt cx="112" cy="112"/>
          </a:xfrm>
        </p:grpSpPr>
        <p:sp>
          <p:nvSpPr>
            <p:cNvPr id="37958" name="Oval 99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9" name="Line 100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60" name="Line 101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6" name="Group 102"/>
          <p:cNvGrpSpPr>
            <a:grpSpLocks/>
          </p:cNvGrpSpPr>
          <p:nvPr/>
        </p:nvGrpSpPr>
        <p:grpSpPr bwMode="auto">
          <a:xfrm>
            <a:off x="7086600" y="2527300"/>
            <a:ext cx="177800" cy="177800"/>
            <a:chOff x="4104" y="2808"/>
            <a:chExt cx="112" cy="112"/>
          </a:xfrm>
        </p:grpSpPr>
        <p:sp>
          <p:nvSpPr>
            <p:cNvPr id="37955" name="Oval 103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6" name="Line 104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57" name="Line 105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7" name="Group 106"/>
          <p:cNvGrpSpPr>
            <a:grpSpLocks/>
          </p:cNvGrpSpPr>
          <p:nvPr/>
        </p:nvGrpSpPr>
        <p:grpSpPr bwMode="auto">
          <a:xfrm>
            <a:off x="7188200" y="2209800"/>
            <a:ext cx="177800" cy="177800"/>
            <a:chOff x="4104" y="2808"/>
            <a:chExt cx="112" cy="112"/>
          </a:xfrm>
        </p:grpSpPr>
        <p:sp>
          <p:nvSpPr>
            <p:cNvPr id="37952" name="Oval 107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3" name="Line 108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54" name="Line 109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8" name="Group 110"/>
          <p:cNvGrpSpPr>
            <a:grpSpLocks/>
          </p:cNvGrpSpPr>
          <p:nvPr/>
        </p:nvGrpSpPr>
        <p:grpSpPr bwMode="auto">
          <a:xfrm>
            <a:off x="7632700" y="2514600"/>
            <a:ext cx="177800" cy="177800"/>
            <a:chOff x="4104" y="2808"/>
            <a:chExt cx="112" cy="112"/>
          </a:xfrm>
        </p:grpSpPr>
        <p:sp>
          <p:nvSpPr>
            <p:cNvPr id="37949" name="Oval 111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50" name="Line 112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51" name="Line 113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09" name="Group 114"/>
          <p:cNvGrpSpPr>
            <a:grpSpLocks/>
          </p:cNvGrpSpPr>
          <p:nvPr/>
        </p:nvGrpSpPr>
        <p:grpSpPr bwMode="auto">
          <a:xfrm>
            <a:off x="7505700" y="2298700"/>
            <a:ext cx="177800" cy="177800"/>
            <a:chOff x="3968" y="2672"/>
            <a:chExt cx="112" cy="112"/>
          </a:xfrm>
        </p:grpSpPr>
        <p:sp>
          <p:nvSpPr>
            <p:cNvPr id="37947" name="Oval 115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8" name="Line 116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0" name="Group 117"/>
          <p:cNvGrpSpPr>
            <a:grpSpLocks/>
          </p:cNvGrpSpPr>
          <p:nvPr/>
        </p:nvGrpSpPr>
        <p:grpSpPr bwMode="auto">
          <a:xfrm>
            <a:off x="7366000" y="2540000"/>
            <a:ext cx="177800" cy="177800"/>
            <a:chOff x="3968" y="2672"/>
            <a:chExt cx="112" cy="112"/>
          </a:xfrm>
        </p:grpSpPr>
        <p:sp>
          <p:nvSpPr>
            <p:cNvPr id="37945" name="Oval 118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6" name="Line 119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1" name="Group 120"/>
          <p:cNvGrpSpPr>
            <a:grpSpLocks/>
          </p:cNvGrpSpPr>
          <p:nvPr/>
        </p:nvGrpSpPr>
        <p:grpSpPr bwMode="auto">
          <a:xfrm>
            <a:off x="7226300" y="2705100"/>
            <a:ext cx="177800" cy="177800"/>
            <a:chOff x="3968" y="2672"/>
            <a:chExt cx="112" cy="112"/>
          </a:xfrm>
        </p:grpSpPr>
        <p:sp>
          <p:nvSpPr>
            <p:cNvPr id="37943" name="Oval 121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4" name="Line 122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2" name="Group 123"/>
          <p:cNvGrpSpPr>
            <a:grpSpLocks/>
          </p:cNvGrpSpPr>
          <p:nvPr/>
        </p:nvGrpSpPr>
        <p:grpSpPr bwMode="auto">
          <a:xfrm>
            <a:off x="7594600" y="2806700"/>
            <a:ext cx="177800" cy="177800"/>
            <a:chOff x="3968" y="2672"/>
            <a:chExt cx="112" cy="112"/>
          </a:xfrm>
        </p:grpSpPr>
        <p:sp>
          <p:nvSpPr>
            <p:cNvPr id="37941" name="Oval 124"/>
            <p:cNvSpPr>
              <a:spLocks noChangeArrowheads="1"/>
            </p:cNvSpPr>
            <p:nvPr/>
          </p:nvSpPr>
          <p:spPr bwMode="auto">
            <a:xfrm>
              <a:off x="3968" y="2672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42" name="Line 125"/>
            <p:cNvSpPr>
              <a:spLocks noChangeShapeType="1"/>
            </p:cNvSpPr>
            <p:nvPr/>
          </p:nvSpPr>
          <p:spPr bwMode="auto">
            <a:xfrm>
              <a:off x="3976" y="2728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3" name="Group 132"/>
          <p:cNvGrpSpPr>
            <a:grpSpLocks/>
          </p:cNvGrpSpPr>
          <p:nvPr/>
        </p:nvGrpSpPr>
        <p:grpSpPr bwMode="auto">
          <a:xfrm>
            <a:off x="7366000" y="2984500"/>
            <a:ext cx="177800" cy="177800"/>
            <a:chOff x="4104" y="2808"/>
            <a:chExt cx="112" cy="112"/>
          </a:xfrm>
        </p:grpSpPr>
        <p:sp>
          <p:nvSpPr>
            <p:cNvPr id="37938" name="Oval 133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39" name="Line 134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40" name="Line 135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7914" name="Group 136"/>
          <p:cNvGrpSpPr>
            <a:grpSpLocks/>
          </p:cNvGrpSpPr>
          <p:nvPr/>
        </p:nvGrpSpPr>
        <p:grpSpPr bwMode="auto">
          <a:xfrm>
            <a:off x="7772400" y="2933700"/>
            <a:ext cx="177800" cy="177800"/>
            <a:chOff x="4104" y="2808"/>
            <a:chExt cx="112" cy="112"/>
          </a:xfrm>
        </p:grpSpPr>
        <p:sp>
          <p:nvSpPr>
            <p:cNvPr id="37935" name="Oval 137"/>
            <p:cNvSpPr>
              <a:spLocks noChangeArrowheads="1"/>
            </p:cNvSpPr>
            <p:nvPr/>
          </p:nvSpPr>
          <p:spPr bwMode="auto">
            <a:xfrm>
              <a:off x="4104" y="2808"/>
              <a:ext cx="112" cy="112"/>
            </a:xfrm>
            <a:prstGeom prst="ellips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7936" name="Line 138"/>
            <p:cNvSpPr>
              <a:spLocks noChangeShapeType="1"/>
            </p:cNvSpPr>
            <p:nvPr/>
          </p:nvSpPr>
          <p:spPr bwMode="auto">
            <a:xfrm>
              <a:off x="4112" y="2864"/>
              <a:ext cx="96" cy="0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7937" name="Line 139"/>
            <p:cNvSpPr>
              <a:spLocks noChangeShapeType="1"/>
            </p:cNvSpPr>
            <p:nvPr/>
          </p:nvSpPr>
          <p:spPr bwMode="auto">
            <a:xfrm>
              <a:off x="4160" y="2808"/>
              <a:ext cx="0" cy="96"/>
            </a:xfrm>
            <a:prstGeom prst="line">
              <a:avLst/>
            </a:prstGeom>
            <a:noFill/>
            <a:ln w="15875">
              <a:solidFill>
                <a:schemeClr val="hlink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915" name="Freeform 151"/>
          <p:cNvSpPr>
            <a:spLocks/>
          </p:cNvSpPr>
          <p:nvPr/>
        </p:nvSpPr>
        <p:spPr bwMode="auto">
          <a:xfrm>
            <a:off x="3343275" y="1009650"/>
            <a:ext cx="2366963" cy="1538288"/>
          </a:xfrm>
          <a:custGeom>
            <a:avLst/>
            <a:gdLst>
              <a:gd name="T0" fmla="*/ 0 w 1491"/>
              <a:gd name="T1" fmla="*/ 2147483647 h 969"/>
              <a:gd name="T2" fmla="*/ 2147483647 w 1491"/>
              <a:gd name="T3" fmla="*/ 2147483647 h 969"/>
              <a:gd name="T4" fmla="*/ 2147483647 w 1491"/>
              <a:gd name="T5" fmla="*/ 2147483647 h 969"/>
              <a:gd name="T6" fmla="*/ 0 60000 65536"/>
              <a:gd name="T7" fmla="*/ 0 60000 65536"/>
              <a:gd name="T8" fmla="*/ 0 60000 65536"/>
              <a:gd name="T9" fmla="*/ 0 w 1491"/>
              <a:gd name="T10" fmla="*/ 0 h 969"/>
              <a:gd name="T11" fmla="*/ 1491 w 1491"/>
              <a:gd name="T12" fmla="*/ 969 h 969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91" h="969">
                <a:moveTo>
                  <a:pt x="0" y="969"/>
                </a:moveTo>
                <a:cubicBezTo>
                  <a:pt x="203" y="577"/>
                  <a:pt x="406" y="186"/>
                  <a:pt x="654" y="93"/>
                </a:cubicBezTo>
                <a:cubicBezTo>
                  <a:pt x="902" y="0"/>
                  <a:pt x="1196" y="205"/>
                  <a:pt x="1491" y="411"/>
                </a:cubicBezTo>
              </a:path>
            </a:pathLst>
          </a:custGeom>
          <a:noFill/>
          <a:ln w="285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37916" name="Line 152"/>
          <p:cNvSpPr>
            <a:spLocks noChangeShapeType="1"/>
          </p:cNvSpPr>
          <p:nvPr/>
        </p:nvSpPr>
        <p:spPr bwMode="auto">
          <a:xfrm>
            <a:off x="5610225" y="1590675"/>
            <a:ext cx="114300" cy="80963"/>
          </a:xfrm>
          <a:prstGeom prst="line">
            <a:avLst/>
          </a:prstGeom>
          <a:noFill/>
          <a:ln w="38100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17" name="Text Box 153"/>
          <p:cNvSpPr txBox="1">
            <a:spLocks noChangeArrowheads="1"/>
          </p:cNvSpPr>
          <p:nvPr/>
        </p:nvSpPr>
        <p:spPr bwMode="auto">
          <a:xfrm>
            <a:off x="6883400" y="3225800"/>
            <a:ext cx="711200" cy="5492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Gas </a:t>
            </a:r>
          </a:p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front</a:t>
            </a:r>
          </a:p>
        </p:txBody>
      </p:sp>
      <p:sp>
        <p:nvSpPr>
          <p:cNvPr id="37918" name="Text Box 154"/>
          <p:cNvSpPr txBox="1">
            <a:spLocks noChangeArrowheads="1"/>
          </p:cNvSpPr>
          <p:nvPr/>
        </p:nvSpPr>
        <p:spPr bwMode="auto">
          <a:xfrm>
            <a:off x="7772400" y="3200400"/>
            <a:ext cx="660400" cy="5492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Shock</a:t>
            </a:r>
          </a:p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front</a:t>
            </a:r>
          </a:p>
        </p:txBody>
      </p:sp>
      <p:sp>
        <p:nvSpPr>
          <p:cNvPr id="37919" name="Text Box 155"/>
          <p:cNvSpPr txBox="1">
            <a:spLocks noChangeArrowheads="1"/>
          </p:cNvSpPr>
          <p:nvPr/>
        </p:nvSpPr>
        <p:spPr bwMode="auto">
          <a:xfrm>
            <a:off x="6515100" y="1155700"/>
            <a:ext cx="17018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Enlargement of reaction zone</a:t>
            </a:r>
          </a:p>
        </p:txBody>
      </p:sp>
      <p:sp>
        <p:nvSpPr>
          <p:cNvPr id="37920" name="Text Box 156"/>
          <p:cNvSpPr txBox="1">
            <a:spLocks noChangeArrowheads="1"/>
          </p:cNvSpPr>
          <p:nvPr/>
        </p:nvSpPr>
        <p:spPr bwMode="auto">
          <a:xfrm>
            <a:off x="2832100" y="5689600"/>
            <a:ext cx="15621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Source of detonation</a:t>
            </a:r>
          </a:p>
        </p:txBody>
      </p:sp>
      <p:sp>
        <p:nvSpPr>
          <p:cNvPr id="37921" name="Line 158"/>
          <p:cNvSpPr>
            <a:spLocks noChangeShapeType="1"/>
          </p:cNvSpPr>
          <p:nvPr/>
        </p:nvSpPr>
        <p:spPr bwMode="auto">
          <a:xfrm flipV="1">
            <a:off x="3263900" y="3746500"/>
            <a:ext cx="12700" cy="19558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22" name="Text Box 159"/>
          <p:cNvSpPr txBox="1">
            <a:spLocks noChangeArrowheads="1"/>
          </p:cNvSpPr>
          <p:nvPr/>
        </p:nvSpPr>
        <p:spPr bwMode="auto">
          <a:xfrm>
            <a:off x="3873500" y="3378200"/>
            <a:ext cx="914400" cy="639763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Rapidly expanding gas</a:t>
            </a:r>
          </a:p>
        </p:txBody>
      </p:sp>
      <p:sp>
        <p:nvSpPr>
          <p:cNvPr id="37923" name="Text Box 160"/>
          <p:cNvSpPr txBox="1">
            <a:spLocks noChangeArrowheads="1"/>
          </p:cNvSpPr>
          <p:nvPr/>
        </p:nvSpPr>
        <p:spPr bwMode="auto">
          <a:xfrm>
            <a:off x="1511300" y="4610100"/>
            <a:ext cx="10541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Unreacted explosive</a:t>
            </a:r>
          </a:p>
        </p:txBody>
      </p:sp>
      <p:sp>
        <p:nvSpPr>
          <p:cNvPr id="37924" name="AutoShape 162"/>
          <p:cNvSpPr>
            <a:spLocks/>
          </p:cNvSpPr>
          <p:nvPr/>
        </p:nvSpPr>
        <p:spPr bwMode="auto">
          <a:xfrm rot="-5400000">
            <a:off x="7645400" y="3505200"/>
            <a:ext cx="127000" cy="774700"/>
          </a:xfrm>
          <a:prstGeom prst="leftBrace">
            <a:avLst>
              <a:gd name="adj1" fmla="val 50833"/>
              <a:gd name="adj2" fmla="val 50000"/>
            </a:avLst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37925" name="Line 163"/>
          <p:cNvSpPr>
            <a:spLocks noChangeShapeType="1"/>
          </p:cNvSpPr>
          <p:nvPr/>
        </p:nvSpPr>
        <p:spPr bwMode="auto">
          <a:xfrm>
            <a:off x="7073900" y="4432300"/>
            <a:ext cx="0" cy="9525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926" name="Line 164"/>
          <p:cNvSpPr>
            <a:spLocks noChangeShapeType="1"/>
          </p:cNvSpPr>
          <p:nvPr/>
        </p:nvSpPr>
        <p:spPr bwMode="auto">
          <a:xfrm>
            <a:off x="7073900" y="5384800"/>
            <a:ext cx="1587500" cy="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7927" name="Text Box 165"/>
          <p:cNvSpPr txBox="1">
            <a:spLocks noChangeArrowheads="1"/>
          </p:cNvSpPr>
          <p:nvPr/>
        </p:nvSpPr>
        <p:spPr bwMode="auto">
          <a:xfrm>
            <a:off x="6756400" y="4838700"/>
            <a:ext cx="2286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P</a:t>
            </a:r>
          </a:p>
        </p:txBody>
      </p:sp>
      <p:sp>
        <p:nvSpPr>
          <p:cNvPr id="37928" name="Text Box 166"/>
          <p:cNvSpPr txBox="1">
            <a:spLocks noChangeArrowheads="1"/>
          </p:cNvSpPr>
          <p:nvPr/>
        </p:nvSpPr>
        <p:spPr bwMode="auto">
          <a:xfrm>
            <a:off x="7505700" y="5448300"/>
            <a:ext cx="11049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Distance</a:t>
            </a:r>
          </a:p>
        </p:txBody>
      </p:sp>
      <p:sp>
        <p:nvSpPr>
          <p:cNvPr id="37929" name="Line 167"/>
          <p:cNvSpPr>
            <a:spLocks noChangeShapeType="1"/>
          </p:cNvSpPr>
          <p:nvPr/>
        </p:nvSpPr>
        <p:spPr bwMode="auto">
          <a:xfrm>
            <a:off x="8267700" y="5575300"/>
            <a:ext cx="292100" cy="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30" name="Line 168"/>
          <p:cNvSpPr>
            <a:spLocks noChangeShapeType="1"/>
          </p:cNvSpPr>
          <p:nvPr/>
        </p:nvSpPr>
        <p:spPr bwMode="auto">
          <a:xfrm flipV="1">
            <a:off x="6896100" y="4533900"/>
            <a:ext cx="0" cy="30480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931" name="Freeform 169"/>
          <p:cNvSpPr>
            <a:spLocks/>
          </p:cNvSpPr>
          <p:nvPr/>
        </p:nvSpPr>
        <p:spPr bwMode="auto">
          <a:xfrm>
            <a:off x="7137400" y="4487863"/>
            <a:ext cx="1193800" cy="987425"/>
          </a:xfrm>
          <a:custGeom>
            <a:avLst/>
            <a:gdLst>
              <a:gd name="T0" fmla="*/ 0 w 752"/>
              <a:gd name="T1" fmla="*/ 2147483647 h 622"/>
              <a:gd name="T2" fmla="*/ 2147483647 w 752"/>
              <a:gd name="T3" fmla="*/ 2147483647 h 622"/>
              <a:gd name="T4" fmla="*/ 2147483647 w 752"/>
              <a:gd name="T5" fmla="*/ 2147483647 h 622"/>
              <a:gd name="T6" fmla="*/ 2147483647 w 752"/>
              <a:gd name="T7" fmla="*/ 2147483647 h 622"/>
              <a:gd name="T8" fmla="*/ 2147483647 w 752"/>
              <a:gd name="T9" fmla="*/ 2147483647 h 622"/>
              <a:gd name="T10" fmla="*/ 2147483647 w 752"/>
              <a:gd name="T11" fmla="*/ 2147483647 h 622"/>
              <a:gd name="T12" fmla="*/ 2147483647 w 752"/>
              <a:gd name="T13" fmla="*/ 2147483647 h 62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752"/>
              <a:gd name="T22" fmla="*/ 0 h 622"/>
              <a:gd name="T23" fmla="*/ 752 w 752"/>
              <a:gd name="T24" fmla="*/ 622 h 62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752" h="622">
                <a:moveTo>
                  <a:pt x="0" y="341"/>
                </a:moveTo>
                <a:cubicBezTo>
                  <a:pt x="66" y="334"/>
                  <a:pt x="133" y="328"/>
                  <a:pt x="184" y="373"/>
                </a:cubicBezTo>
                <a:cubicBezTo>
                  <a:pt x="235" y="418"/>
                  <a:pt x="273" y="604"/>
                  <a:pt x="304" y="613"/>
                </a:cubicBezTo>
                <a:cubicBezTo>
                  <a:pt x="335" y="622"/>
                  <a:pt x="311" y="530"/>
                  <a:pt x="368" y="429"/>
                </a:cubicBezTo>
                <a:cubicBezTo>
                  <a:pt x="425" y="328"/>
                  <a:pt x="588" y="0"/>
                  <a:pt x="648" y="5"/>
                </a:cubicBezTo>
                <a:cubicBezTo>
                  <a:pt x="708" y="10"/>
                  <a:pt x="711" y="370"/>
                  <a:pt x="728" y="461"/>
                </a:cubicBezTo>
                <a:cubicBezTo>
                  <a:pt x="745" y="552"/>
                  <a:pt x="748" y="550"/>
                  <a:pt x="752" y="549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37932" name="Text Box 170"/>
          <p:cNvSpPr txBox="1">
            <a:spLocks noChangeArrowheads="1"/>
          </p:cNvSpPr>
          <p:nvPr/>
        </p:nvSpPr>
        <p:spPr bwMode="auto">
          <a:xfrm>
            <a:off x="7137400" y="4064000"/>
            <a:ext cx="1181100" cy="27463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Reaction Zone</a:t>
            </a:r>
          </a:p>
        </p:txBody>
      </p:sp>
      <p:sp>
        <p:nvSpPr>
          <p:cNvPr id="37933" name="Text Box 171"/>
          <p:cNvSpPr txBox="1">
            <a:spLocks noChangeArrowheads="1"/>
          </p:cNvSpPr>
          <p:nvPr/>
        </p:nvSpPr>
        <p:spPr bwMode="auto">
          <a:xfrm>
            <a:off x="711200" y="5473700"/>
            <a:ext cx="1549400" cy="100488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Yield strength of copper shaped charge liner typically 8 x 10</a:t>
            </a:r>
            <a:r>
              <a:rPr lang="en-GB" sz="1200" baseline="30000">
                <a:solidFill>
                  <a:srgbClr val="000000"/>
                </a:solidFill>
              </a:rPr>
              <a:t>8</a:t>
            </a:r>
            <a:r>
              <a:rPr lang="en-GB" sz="1200">
                <a:solidFill>
                  <a:srgbClr val="000000"/>
                </a:solidFill>
              </a:rPr>
              <a:t> Pa (8000atm)</a:t>
            </a:r>
          </a:p>
        </p:txBody>
      </p:sp>
      <p:sp>
        <p:nvSpPr>
          <p:cNvPr id="37934" name="Text Box 172"/>
          <p:cNvSpPr txBox="1">
            <a:spLocks noChangeArrowheads="1"/>
          </p:cNvSpPr>
          <p:nvPr/>
        </p:nvSpPr>
        <p:spPr bwMode="auto">
          <a:xfrm>
            <a:off x="304800" y="3568700"/>
            <a:ext cx="1155700" cy="1004888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>
                <a:solidFill>
                  <a:srgbClr val="000000"/>
                </a:solidFill>
              </a:rPr>
              <a:t>Detonation pressures can be as high as 3 x 10</a:t>
            </a:r>
            <a:r>
              <a:rPr lang="en-GB" sz="1200" baseline="30000">
                <a:solidFill>
                  <a:srgbClr val="000000"/>
                </a:solidFill>
              </a:rPr>
              <a:t>10</a:t>
            </a:r>
            <a:r>
              <a:rPr lang="en-GB" sz="1200">
                <a:solidFill>
                  <a:srgbClr val="000000"/>
                </a:solidFill>
              </a:rPr>
              <a:t>Pa (300,000 atm)</a:t>
            </a:r>
          </a:p>
        </p:txBody>
      </p:sp>
    </p:spTree>
    <p:extLst>
      <p:ext uri="{BB962C8B-B14F-4D97-AF65-F5344CB8AC3E}">
        <p14:creationId xmlns:p14="http://schemas.microsoft.com/office/powerpoint/2010/main" val="1357513495"/>
      </p:ext>
    </p:extLst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(5)</a:t>
            </a:r>
          </a:p>
        </p:txBody>
      </p:sp>
      <p:sp>
        <p:nvSpPr>
          <p:cNvPr id="1571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3200" y="833438"/>
            <a:ext cx="8775700" cy="16827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Sequence of events:</a:t>
            </a:r>
          </a:p>
          <a:p>
            <a:pPr marL="742950" lvl="1" indent="-285750"/>
            <a:r>
              <a:rPr lang="en-GB"/>
              <a:t>Blast </a:t>
            </a:r>
          </a:p>
          <a:p>
            <a:pPr marL="1143000" lvl="2" indent="-228600"/>
            <a:r>
              <a:rPr lang="en-GB" sz="1800"/>
              <a:t>Rapidly expanding and reacting decomposition products  creating secondary effects</a:t>
            </a:r>
          </a:p>
          <a:p>
            <a:pPr marL="742950" lvl="1" indent="-285750"/>
            <a:endParaRPr lang="en-GB"/>
          </a:p>
          <a:p>
            <a:pPr marL="1143000" lvl="2" indent="-228600"/>
            <a:endParaRPr lang="en-GB"/>
          </a:p>
          <a:p>
            <a:endParaRPr lang="en-GB"/>
          </a:p>
        </p:txBody>
      </p:sp>
      <p:grpSp>
        <p:nvGrpSpPr>
          <p:cNvPr id="1571932" name="Group 92"/>
          <p:cNvGrpSpPr>
            <a:grpSpLocks/>
          </p:cNvGrpSpPr>
          <p:nvPr/>
        </p:nvGrpSpPr>
        <p:grpSpPr bwMode="auto">
          <a:xfrm>
            <a:off x="2000250" y="2540000"/>
            <a:ext cx="4870450" cy="3302000"/>
            <a:chOff x="2284" y="0"/>
            <a:chExt cx="3068" cy="2080"/>
          </a:xfrm>
        </p:grpSpPr>
        <p:sp>
          <p:nvSpPr>
            <p:cNvPr id="40975" name="Rectangle 89"/>
            <p:cNvSpPr>
              <a:spLocks noChangeArrowheads="1"/>
            </p:cNvSpPr>
            <p:nvPr/>
          </p:nvSpPr>
          <p:spPr bwMode="auto">
            <a:xfrm>
              <a:off x="2284" y="0"/>
              <a:ext cx="3068" cy="2080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40976" name="Picture 91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0" y="648"/>
              <a:ext cx="2496" cy="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571933" name="Oval 93"/>
          <p:cNvSpPr>
            <a:spLocks noChangeArrowheads="1"/>
          </p:cNvSpPr>
          <p:nvPr/>
        </p:nvSpPr>
        <p:spPr bwMode="auto">
          <a:xfrm>
            <a:off x="4343400" y="4064000"/>
            <a:ext cx="177800" cy="165100"/>
          </a:xfrm>
          <a:prstGeom prst="ellipse">
            <a:avLst/>
          </a:prstGeom>
          <a:solidFill>
            <a:srgbClr val="000000"/>
          </a:solidFill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4" name="Oval 94"/>
          <p:cNvSpPr>
            <a:spLocks noChangeArrowheads="1"/>
          </p:cNvSpPr>
          <p:nvPr/>
        </p:nvSpPr>
        <p:spPr bwMode="auto">
          <a:xfrm>
            <a:off x="4152900" y="3886200"/>
            <a:ext cx="546100" cy="5207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5" name="Oval 95"/>
          <p:cNvSpPr>
            <a:spLocks noChangeArrowheads="1"/>
          </p:cNvSpPr>
          <p:nvPr/>
        </p:nvSpPr>
        <p:spPr bwMode="auto">
          <a:xfrm>
            <a:off x="3835400" y="3594100"/>
            <a:ext cx="1181100" cy="11176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6" name="Oval 96"/>
          <p:cNvSpPr>
            <a:spLocks noChangeArrowheads="1"/>
          </p:cNvSpPr>
          <p:nvPr/>
        </p:nvSpPr>
        <p:spPr bwMode="auto">
          <a:xfrm>
            <a:off x="3505200" y="3314700"/>
            <a:ext cx="1854200" cy="17145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7" name="Oval 97"/>
          <p:cNvSpPr>
            <a:spLocks noChangeArrowheads="1"/>
          </p:cNvSpPr>
          <p:nvPr/>
        </p:nvSpPr>
        <p:spPr bwMode="auto">
          <a:xfrm>
            <a:off x="3111500" y="2946400"/>
            <a:ext cx="2654300" cy="24638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38" name="Oval 98"/>
          <p:cNvSpPr>
            <a:spLocks noChangeArrowheads="1"/>
          </p:cNvSpPr>
          <p:nvPr/>
        </p:nvSpPr>
        <p:spPr bwMode="auto">
          <a:xfrm>
            <a:off x="2336800" y="2235200"/>
            <a:ext cx="4191000" cy="38100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40" name="Oval 100"/>
          <p:cNvSpPr>
            <a:spLocks noChangeArrowheads="1"/>
          </p:cNvSpPr>
          <p:nvPr/>
        </p:nvSpPr>
        <p:spPr bwMode="auto">
          <a:xfrm>
            <a:off x="1701800" y="1625600"/>
            <a:ext cx="5461000" cy="50038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71950" name="Freeform 110"/>
          <p:cNvSpPr>
            <a:spLocks/>
          </p:cNvSpPr>
          <p:nvPr/>
        </p:nvSpPr>
        <p:spPr bwMode="auto">
          <a:xfrm>
            <a:off x="84138" y="1016000"/>
            <a:ext cx="2303462" cy="5727700"/>
          </a:xfrm>
          <a:custGeom>
            <a:avLst/>
            <a:gdLst>
              <a:gd name="T0" fmla="*/ 2147483647 w 1451"/>
              <a:gd name="T1" fmla="*/ 0 h 3608"/>
              <a:gd name="T2" fmla="*/ 2147483647 w 1451"/>
              <a:gd name="T3" fmla="*/ 2147483647 h 3608"/>
              <a:gd name="T4" fmla="*/ 2147483647 w 1451"/>
              <a:gd name="T5" fmla="*/ 2147483647 h 3608"/>
              <a:gd name="T6" fmla="*/ 0 60000 65536"/>
              <a:gd name="T7" fmla="*/ 0 60000 65536"/>
              <a:gd name="T8" fmla="*/ 0 60000 65536"/>
              <a:gd name="T9" fmla="*/ 0 w 1451"/>
              <a:gd name="T10" fmla="*/ 0 h 3608"/>
              <a:gd name="T11" fmla="*/ 1451 w 1451"/>
              <a:gd name="T12" fmla="*/ 3608 h 360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451" h="3608">
                <a:moveTo>
                  <a:pt x="1451" y="0"/>
                </a:moveTo>
                <a:cubicBezTo>
                  <a:pt x="784" y="683"/>
                  <a:pt x="118" y="1367"/>
                  <a:pt x="59" y="1968"/>
                </a:cubicBezTo>
                <a:cubicBezTo>
                  <a:pt x="0" y="2569"/>
                  <a:pt x="549" y="3088"/>
                  <a:pt x="1099" y="3608"/>
                </a:cubicBez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952" name="Freeform 112"/>
          <p:cNvSpPr>
            <a:spLocks/>
          </p:cNvSpPr>
          <p:nvPr/>
        </p:nvSpPr>
        <p:spPr bwMode="auto">
          <a:xfrm>
            <a:off x="6845300" y="1066800"/>
            <a:ext cx="2154238" cy="5702300"/>
          </a:xfrm>
          <a:custGeom>
            <a:avLst/>
            <a:gdLst>
              <a:gd name="T0" fmla="*/ 0 w 1357"/>
              <a:gd name="T1" fmla="*/ 0 h 3592"/>
              <a:gd name="T2" fmla="*/ 2147483647 w 1357"/>
              <a:gd name="T3" fmla="*/ 2147483647 h 3592"/>
              <a:gd name="T4" fmla="*/ 2147483647 w 1357"/>
              <a:gd name="T5" fmla="*/ 2147483647 h 3592"/>
              <a:gd name="T6" fmla="*/ 0 60000 65536"/>
              <a:gd name="T7" fmla="*/ 0 60000 65536"/>
              <a:gd name="T8" fmla="*/ 0 60000 65536"/>
              <a:gd name="T9" fmla="*/ 0 w 1357"/>
              <a:gd name="T10" fmla="*/ 0 h 3592"/>
              <a:gd name="T11" fmla="*/ 1357 w 1357"/>
              <a:gd name="T12" fmla="*/ 3592 h 359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57" h="3592">
                <a:moveTo>
                  <a:pt x="0" y="0"/>
                </a:moveTo>
                <a:cubicBezTo>
                  <a:pt x="673" y="640"/>
                  <a:pt x="1347" y="1281"/>
                  <a:pt x="1352" y="1880"/>
                </a:cubicBezTo>
                <a:cubicBezTo>
                  <a:pt x="1357" y="2479"/>
                  <a:pt x="694" y="3035"/>
                  <a:pt x="32" y="3592"/>
                </a:cubicBez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pic>
        <p:nvPicPr>
          <p:cNvPr id="27707" name="Picture 8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4338" y="1085552"/>
            <a:ext cx="8267700" cy="551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74" name="Rectangle 60"/>
          <p:cNvSpPr>
            <a:spLocks noChangeArrowheads="1"/>
          </p:cNvSpPr>
          <p:nvPr/>
        </p:nvSpPr>
        <p:spPr bwMode="auto">
          <a:xfrm>
            <a:off x="292100" y="1439863"/>
            <a:ext cx="45720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95840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500"/>
                            </p:stCondLst>
                            <p:childTnLst>
                              <p:par>
                                <p:cTn id="4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7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1933" grpId="0" animBg="1"/>
      <p:bldP spid="1571934" grpId="0" animBg="1"/>
      <p:bldP spid="1571935" grpId="0" animBg="1"/>
      <p:bldP spid="1571936" grpId="0" animBg="1"/>
      <p:bldP spid="1571937" grpId="0" animBg="1"/>
      <p:bldP spid="1571938" grpId="0" animBg="1"/>
      <p:bldP spid="1571940" grpId="0" animBg="1"/>
      <p:bldP spid="1571950" grpId="0" animBg="1"/>
      <p:bldP spid="157195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1" name="Picture 2" descr="he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94290" y="1288075"/>
            <a:ext cx="6755423" cy="4932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72" name="Rectangle 6"/>
          <p:cNvSpPr>
            <a:spLocks noGrp="1" noChangeArrowheads="1"/>
          </p:cNvSpPr>
          <p:nvPr>
            <p:ph type="title"/>
          </p:nvPr>
        </p:nvSpPr>
        <p:spPr>
          <a:xfrm>
            <a:off x="773723" y="517283"/>
            <a:ext cx="7596554" cy="851388"/>
          </a:xfrm>
        </p:spPr>
        <p:txBody>
          <a:bodyPr/>
          <a:lstStyle/>
          <a:p>
            <a:r>
              <a:rPr lang="en-GB" sz="3323"/>
              <a:t>Air Blast</a:t>
            </a:r>
          </a:p>
        </p:txBody>
      </p:sp>
    </p:spTree>
    <p:extLst>
      <p:ext uri="{BB962C8B-B14F-4D97-AF65-F5344CB8AC3E}">
        <p14:creationId xmlns:p14="http://schemas.microsoft.com/office/powerpoint/2010/main" val="334521038"/>
      </p:ext>
    </p:extLst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746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000"/>
              <a:t>Pressure-Time Relationship for a Blast Wave in Air</a:t>
            </a:r>
          </a:p>
        </p:txBody>
      </p:sp>
      <p:sp>
        <p:nvSpPr>
          <p:cNvPr id="1282051" name="Freeform 3" descr="Wide downward diagonal"/>
          <p:cNvSpPr>
            <a:spLocks/>
          </p:cNvSpPr>
          <p:nvPr/>
        </p:nvSpPr>
        <p:spPr bwMode="auto">
          <a:xfrm>
            <a:off x="3479800" y="5278438"/>
            <a:ext cx="2895600" cy="457200"/>
          </a:xfrm>
          <a:custGeom>
            <a:avLst/>
            <a:gdLst>
              <a:gd name="T0" fmla="*/ 0 w 1824"/>
              <a:gd name="T1" fmla="*/ 0 h 288"/>
              <a:gd name="T2" fmla="*/ 2147483647 w 1824"/>
              <a:gd name="T3" fmla="*/ 2147483647 h 288"/>
              <a:gd name="T4" fmla="*/ 2147483647 w 1824"/>
              <a:gd name="T5" fmla="*/ 2147483647 h 288"/>
              <a:gd name="T6" fmla="*/ 2147483647 w 1824"/>
              <a:gd name="T7" fmla="*/ 2147483647 h 288"/>
              <a:gd name="T8" fmla="*/ 2147483647 w 1824"/>
              <a:gd name="T9" fmla="*/ 2147483647 h 288"/>
              <a:gd name="T10" fmla="*/ 2147483647 w 1824"/>
              <a:gd name="T11" fmla="*/ 2147483647 h 288"/>
              <a:gd name="T12" fmla="*/ 2147483647 w 1824"/>
              <a:gd name="T13" fmla="*/ 2147483647 h 288"/>
              <a:gd name="T14" fmla="*/ 2147483647 w 1824"/>
              <a:gd name="T15" fmla="*/ 2147483647 h 288"/>
              <a:gd name="T16" fmla="*/ 2147483647 w 1824"/>
              <a:gd name="T17" fmla="*/ 2147483647 h 288"/>
              <a:gd name="T18" fmla="*/ 2147483647 w 1824"/>
              <a:gd name="T19" fmla="*/ 2147483647 h 288"/>
              <a:gd name="T20" fmla="*/ 2147483647 w 1824"/>
              <a:gd name="T21" fmla="*/ 2147483647 h 288"/>
              <a:gd name="T22" fmla="*/ 2147483647 w 1824"/>
              <a:gd name="T23" fmla="*/ 2147483647 h 288"/>
              <a:gd name="T24" fmla="*/ 2147483647 w 1824"/>
              <a:gd name="T25" fmla="*/ 0 h 288"/>
              <a:gd name="T26" fmla="*/ 0 w 1824"/>
              <a:gd name="T27" fmla="*/ 0 h 288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1824"/>
              <a:gd name="T43" fmla="*/ 0 h 288"/>
              <a:gd name="T44" fmla="*/ 1824 w 1824"/>
              <a:gd name="T45" fmla="*/ 288 h 288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1824" h="288">
                <a:moveTo>
                  <a:pt x="0" y="0"/>
                </a:moveTo>
                <a:lnTo>
                  <a:pt x="144" y="144"/>
                </a:lnTo>
                <a:cubicBezTo>
                  <a:pt x="176" y="160"/>
                  <a:pt x="210" y="173"/>
                  <a:pt x="240" y="192"/>
                </a:cubicBezTo>
                <a:cubicBezTo>
                  <a:pt x="245" y="195"/>
                  <a:pt x="241" y="206"/>
                  <a:pt x="246" y="210"/>
                </a:cubicBezTo>
                <a:cubicBezTo>
                  <a:pt x="260" y="221"/>
                  <a:pt x="294" y="225"/>
                  <a:pt x="312" y="234"/>
                </a:cubicBezTo>
                <a:cubicBezTo>
                  <a:pt x="383" y="269"/>
                  <a:pt x="416" y="278"/>
                  <a:pt x="498" y="288"/>
                </a:cubicBezTo>
                <a:cubicBezTo>
                  <a:pt x="602" y="284"/>
                  <a:pt x="671" y="277"/>
                  <a:pt x="768" y="270"/>
                </a:cubicBezTo>
                <a:cubicBezTo>
                  <a:pt x="818" y="260"/>
                  <a:pt x="788" y="264"/>
                  <a:pt x="858" y="264"/>
                </a:cubicBezTo>
                <a:cubicBezTo>
                  <a:pt x="876" y="256"/>
                  <a:pt x="892" y="242"/>
                  <a:pt x="912" y="240"/>
                </a:cubicBezTo>
                <a:cubicBezTo>
                  <a:pt x="918" y="239"/>
                  <a:pt x="912" y="257"/>
                  <a:pt x="918" y="258"/>
                </a:cubicBezTo>
                <a:cubicBezTo>
                  <a:pt x="931" y="260"/>
                  <a:pt x="941" y="248"/>
                  <a:pt x="954" y="246"/>
                </a:cubicBezTo>
                <a:cubicBezTo>
                  <a:pt x="1008" y="238"/>
                  <a:pt x="982" y="240"/>
                  <a:pt x="1032" y="240"/>
                </a:cubicBezTo>
                <a:lnTo>
                  <a:pt x="1824" y="0"/>
                </a:lnTo>
                <a:lnTo>
                  <a:pt x="0" y="0"/>
                </a:lnTo>
                <a:close/>
              </a:path>
            </a:pathLst>
          </a:custGeom>
          <a:pattFill prst="wdDnDiag">
            <a:fgClr>
              <a:srgbClr val="FF3300"/>
            </a:fgClr>
            <a:bgClr>
              <a:srgbClr val="FFCCFF"/>
            </a:bgClr>
          </a:pattFill>
          <a:ln w="25400">
            <a:noFill/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82052" name="Freeform 4" descr="Wide downward diagonal"/>
          <p:cNvSpPr>
            <a:spLocks/>
          </p:cNvSpPr>
          <p:nvPr/>
        </p:nvSpPr>
        <p:spPr bwMode="auto">
          <a:xfrm>
            <a:off x="1879600" y="1392238"/>
            <a:ext cx="1600200" cy="3886200"/>
          </a:xfrm>
          <a:custGeom>
            <a:avLst/>
            <a:gdLst>
              <a:gd name="T0" fmla="*/ 0 w 1008"/>
              <a:gd name="T1" fmla="*/ 0 h 2448"/>
              <a:gd name="T2" fmla="*/ 2147483647 w 1008"/>
              <a:gd name="T3" fmla="*/ 2147483647 h 2448"/>
              <a:gd name="T4" fmla="*/ 2147483647 w 1008"/>
              <a:gd name="T5" fmla="*/ 2147483647 h 2448"/>
              <a:gd name="T6" fmla="*/ 2147483647 w 1008"/>
              <a:gd name="T7" fmla="*/ 2147483647 h 2448"/>
              <a:gd name="T8" fmla="*/ 2147483647 w 1008"/>
              <a:gd name="T9" fmla="*/ 2147483647 h 2448"/>
              <a:gd name="T10" fmla="*/ 0 w 1008"/>
              <a:gd name="T11" fmla="*/ 2147483647 h 2448"/>
              <a:gd name="T12" fmla="*/ 0 w 1008"/>
              <a:gd name="T13" fmla="*/ 0 h 24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08"/>
              <a:gd name="T22" fmla="*/ 0 h 2448"/>
              <a:gd name="T23" fmla="*/ 1008 w 1008"/>
              <a:gd name="T24" fmla="*/ 2448 h 24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08" h="2448">
                <a:moveTo>
                  <a:pt x="0" y="0"/>
                </a:moveTo>
                <a:lnTo>
                  <a:pt x="288" y="960"/>
                </a:lnTo>
                <a:lnTo>
                  <a:pt x="528" y="1632"/>
                </a:lnTo>
                <a:lnTo>
                  <a:pt x="720" y="2064"/>
                </a:lnTo>
                <a:lnTo>
                  <a:pt x="1008" y="2448"/>
                </a:lnTo>
                <a:lnTo>
                  <a:pt x="0" y="2448"/>
                </a:lnTo>
                <a:lnTo>
                  <a:pt x="0" y="0"/>
                </a:lnTo>
                <a:close/>
              </a:path>
            </a:pathLst>
          </a:custGeom>
          <a:pattFill prst="wdDnDiag">
            <a:fgClr>
              <a:srgbClr val="0033CC"/>
            </a:fgClr>
            <a:bgClr>
              <a:srgbClr val="CCFFFF"/>
            </a:bgClr>
          </a:pattFill>
          <a:ln w="25400">
            <a:noFill/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43012" name="Line 5"/>
          <p:cNvSpPr>
            <a:spLocks noChangeShapeType="1"/>
          </p:cNvSpPr>
          <p:nvPr/>
        </p:nvSpPr>
        <p:spPr bwMode="auto">
          <a:xfrm>
            <a:off x="1879600" y="1392238"/>
            <a:ext cx="0" cy="3886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3" name="Line 6"/>
          <p:cNvSpPr>
            <a:spLocks noChangeShapeType="1"/>
          </p:cNvSpPr>
          <p:nvPr/>
        </p:nvSpPr>
        <p:spPr bwMode="auto">
          <a:xfrm>
            <a:off x="1879600" y="5278438"/>
            <a:ext cx="6477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82055" name="Freeform 7"/>
          <p:cNvSpPr>
            <a:spLocks/>
          </p:cNvSpPr>
          <p:nvPr/>
        </p:nvSpPr>
        <p:spPr bwMode="auto">
          <a:xfrm>
            <a:off x="1879600" y="1392238"/>
            <a:ext cx="5638800" cy="4749800"/>
          </a:xfrm>
          <a:custGeom>
            <a:avLst/>
            <a:gdLst>
              <a:gd name="T0" fmla="*/ 0 w 3552"/>
              <a:gd name="T1" fmla="*/ 0 h 2992"/>
              <a:gd name="T2" fmla="*/ 2147483647 w 3552"/>
              <a:gd name="T3" fmla="*/ 2147483647 h 2992"/>
              <a:gd name="T4" fmla="*/ 2147483647 w 3552"/>
              <a:gd name="T5" fmla="*/ 2147483647 h 2992"/>
              <a:gd name="T6" fmla="*/ 2147483647 w 3552"/>
              <a:gd name="T7" fmla="*/ 2147483647 h 2992"/>
              <a:gd name="T8" fmla="*/ 0 60000 65536"/>
              <a:gd name="T9" fmla="*/ 0 60000 65536"/>
              <a:gd name="T10" fmla="*/ 0 60000 65536"/>
              <a:gd name="T11" fmla="*/ 0 60000 65536"/>
              <a:gd name="T12" fmla="*/ 0 w 3552"/>
              <a:gd name="T13" fmla="*/ 0 h 2992"/>
              <a:gd name="T14" fmla="*/ 3552 w 3552"/>
              <a:gd name="T15" fmla="*/ 2992 h 299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3552" h="2992">
                <a:moveTo>
                  <a:pt x="0" y="0"/>
                </a:moveTo>
                <a:cubicBezTo>
                  <a:pt x="320" y="1096"/>
                  <a:pt x="640" y="2192"/>
                  <a:pt x="1152" y="2592"/>
                </a:cubicBezTo>
                <a:cubicBezTo>
                  <a:pt x="1664" y="2992"/>
                  <a:pt x="2672" y="2424"/>
                  <a:pt x="3072" y="2400"/>
                </a:cubicBezTo>
                <a:cubicBezTo>
                  <a:pt x="3472" y="2376"/>
                  <a:pt x="3440" y="2448"/>
                  <a:pt x="3552" y="2448"/>
                </a:cubicBezTo>
              </a:path>
            </a:pathLst>
          </a:custGeom>
          <a:noFill/>
          <a:ln w="38100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43015" name="Line 8"/>
          <p:cNvSpPr>
            <a:spLocks noChangeShapeType="1"/>
          </p:cNvSpPr>
          <p:nvPr/>
        </p:nvSpPr>
        <p:spPr bwMode="auto">
          <a:xfrm flipV="1">
            <a:off x="1193800" y="2382838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6" name="Line 9"/>
          <p:cNvSpPr>
            <a:spLocks noChangeShapeType="1"/>
          </p:cNvSpPr>
          <p:nvPr/>
        </p:nvSpPr>
        <p:spPr bwMode="auto">
          <a:xfrm>
            <a:off x="7366000" y="5646738"/>
            <a:ext cx="685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7" name="Text Box 10"/>
          <p:cNvSpPr txBox="1">
            <a:spLocks noChangeArrowheads="1"/>
          </p:cNvSpPr>
          <p:nvPr/>
        </p:nvSpPr>
        <p:spPr bwMode="auto">
          <a:xfrm>
            <a:off x="584200" y="3983038"/>
            <a:ext cx="1098550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Pressure</a:t>
            </a:r>
          </a:p>
        </p:txBody>
      </p:sp>
      <p:sp>
        <p:nvSpPr>
          <p:cNvPr id="43018" name="Line 11"/>
          <p:cNvSpPr>
            <a:spLocks noChangeShapeType="1"/>
          </p:cNvSpPr>
          <p:nvPr/>
        </p:nvSpPr>
        <p:spPr bwMode="auto">
          <a:xfrm>
            <a:off x="1346200" y="5278438"/>
            <a:ext cx="304800" cy="0"/>
          </a:xfrm>
          <a:prstGeom prst="line">
            <a:avLst/>
          </a:prstGeom>
          <a:noFill/>
          <a:ln w="25400">
            <a:solidFill>
              <a:srgbClr val="FFFF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19" name="Text Box 12"/>
          <p:cNvSpPr txBox="1">
            <a:spLocks noChangeArrowheads="1"/>
          </p:cNvSpPr>
          <p:nvPr/>
        </p:nvSpPr>
        <p:spPr bwMode="auto">
          <a:xfrm>
            <a:off x="279400" y="4897438"/>
            <a:ext cx="1098550" cy="782637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>
                <a:solidFill>
                  <a:srgbClr val="FFFF00"/>
                </a:solidFill>
              </a:rPr>
              <a:t>Ambient</a:t>
            </a:r>
          </a:p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>
                <a:solidFill>
                  <a:srgbClr val="FFFF00"/>
                </a:solidFill>
              </a:rPr>
              <a:t>Pressure</a:t>
            </a:r>
          </a:p>
          <a:p>
            <a:pPr algn="ctr"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>
                <a:solidFill>
                  <a:srgbClr val="FFFF00"/>
                </a:solidFill>
              </a:rPr>
              <a:t>Level</a:t>
            </a:r>
          </a:p>
        </p:txBody>
      </p:sp>
      <p:sp>
        <p:nvSpPr>
          <p:cNvPr id="43020" name="Line 13"/>
          <p:cNvSpPr>
            <a:spLocks noChangeShapeType="1"/>
          </p:cNvSpPr>
          <p:nvPr/>
        </p:nvSpPr>
        <p:spPr bwMode="auto">
          <a:xfrm flipV="1">
            <a:off x="1879600" y="5430838"/>
            <a:ext cx="0" cy="304800"/>
          </a:xfrm>
          <a:prstGeom prst="line">
            <a:avLst/>
          </a:prstGeom>
          <a:noFill/>
          <a:ln w="25400">
            <a:solidFill>
              <a:srgbClr val="FF0000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3021" name="Text Box 14"/>
          <p:cNvSpPr txBox="1">
            <a:spLocks noChangeArrowheads="1"/>
          </p:cNvSpPr>
          <p:nvPr/>
        </p:nvSpPr>
        <p:spPr bwMode="auto">
          <a:xfrm>
            <a:off x="1193800" y="5811838"/>
            <a:ext cx="1416050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>
                <a:solidFill>
                  <a:srgbClr val="FF3300"/>
                </a:solidFill>
              </a:rPr>
              <a:t>Shock Front</a:t>
            </a:r>
          </a:p>
        </p:txBody>
      </p:sp>
      <p:grpSp>
        <p:nvGrpSpPr>
          <p:cNvPr id="1282070" name="Group 22"/>
          <p:cNvGrpSpPr>
            <a:grpSpLocks/>
          </p:cNvGrpSpPr>
          <p:nvPr/>
        </p:nvGrpSpPr>
        <p:grpSpPr bwMode="auto">
          <a:xfrm>
            <a:off x="2260600" y="2154238"/>
            <a:ext cx="3028950" cy="381000"/>
            <a:chOff x="1568" y="1541"/>
            <a:chExt cx="1908" cy="240"/>
          </a:xfrm>
        </p:grpSpPr>
        <p:sp>
          <p:nvSpPr>
            <p:cNvPr id="43030" name="Line 15"/>
            <p:cNvSpPr>
              <a:spLocks noChangeShapeType="1"/>
            </p:cNvSpPr>
            <p:nvPr/>
          </p:nvSpPr>
          <p:spPr bwMode="auto">
            <a:xfrm flipH="1">
              <a:off x="1568" y="1685"/>
              <a:ext cx="816" cy="96"/>
            </a:xfrm>
            <a:prstGeom prst="line">
              <a:avLst/>
            </a:prstGeom>
            <a:noFill/>
            <a:ln w="25400">
              <a:solidFill>
                <a:srgbClr val="339966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31" name="Text Box 16"/>
            <p:cNvSpPr txBox="1">
              <a:spLocks noChangeArrowheads="1"/>
            </p:cNvSpPr>
            <p:nvPr/>
          </p:nvSpPr>
          <p:spPr bwMode="auto">
            <a:xfrm>
              <a:off x="2432" y="1541"/>
              <a:ext cx="1044" cy="231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>
                  <a:solidFill>
                    <a:srgbClr val="009900"/>
                  </a:solidFill>
                </a:rPr>
                <a:t>Over Pressure</a:t>
              </a:r>
            </a:p>
          </p:txBody>
        </p:sp>
      </p:grpSp>
      <p:grpSp>
        <p:nvGrpSpPr>
          <p:cNvPr id="1282071" name="Group 23"/>
          <p:cNvGrpSpPr>
            <a:grpSpLocks/>
          </p:cNvGrpSpPr>
          <p:nvPr/>
        </p:nvGrpSpPr>
        <p:grpSpPr bwMode="auto">
          <a:xfrm>
            <a:off x="2489200" y="3373438"/>
            <a:ext cx="2990850" cy="838200"/>
            <a:chOff x="1712" y="2309"/>
            <a:chExt cx="1884" cy="528"/>
          </a:xfrm>
        </p:grpSpPr>
        <p:sp>
          <p:nvSpPr>
            <p:cNvPr id="43028" name="Line 17"/>
            <p:cNvSpPr>
              <a:spLocks noChangeShapeType="1"/>
            </p:cNvSpPr>
            <p:nvPr/>
          </p:nvSpPr>
          <p:spPr bwMode="auto">
            <a:xfrm flipH="1">
              <a:off x="1712" y="2453"/>
              <a:ext cx="720" cy="384"/>
            </a:xfrm>
            <a:prstGeom prst="line">
              <a:avLst/>
            </a:prstGeom>
            <a:noFill/>
            <a:ln w="25400">
              <a:solidFill>
                <a:srgbClr val="0000FF"/>
              </a:solidFill>
              <a:round/>
              <a:headEnd/>
              <a:tailEnd type="oval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29" name="Text Box 19"/>
            <p:cNvSpPr txBox="1">
              <a:spLocks noChangeArrowheads="1"/>
            </p:cNvSpPr>
            <p:nvPr/>
          </p:nvSpPr>
          <p:spPr bwMode="auto">
            <a:xfrm>
              <a:off x="2432" y="2309"/>
              <a:ext cx="1164" cy="231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Positive Impulse</a:t>
              </a:r>
            </a:p>
          </p:txBody>
        </p:sp>
      </p:grpSp>
      <p:grpSp>
        <p:nvGrpSpPr>
          <p:cNvPr id="1282072" name="Group 24"/>
          <p:cNvGrpSpPr>
            <a:grpSpLocks/>
          </p:cNvGrpSpPr>
          <p:nvPr/>
        </p:nvGrpSpPr>
        <p:grpSpPr bwMode="auto">
          <a:xfrm>
            <a:off x="4394200" y="4059238"/>
            <a:ext cx="3613150" cy="1447800"/>
            <a:chOff x="2912" y="2741"/>
            <a:chExt cx="2276" cy="912"/>
          </a:xfrm>
        </p:grpSpPr>
        <p:sp>
          <p:nvSpPr>
            <p:cNvPr id="43026" name="Line 18"/>
            <p:cNvSpPr>
              <a:spLocks noChangeShapeType="1"/>
            </p:cNvSpPr>
            <p:nvPr/>
          </p:nvSpPr>
          <p:spPr bwMode="auto">
            <a:xfrm flipH="1">
              <a:off x="2912" y="2885"/>
              <a:ext cx="1056" cy="768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oval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3027" name="Text Box 20"/>
            <p:cNvSpPr txBox="1">
              <a:spLocks noChangeArrowheads="1"/>
            </p:cNvSpPr>
            <p:nvPr/>
          </p:nvSpPr>
          <p:spPr bwMode="auto">
            <a:xfrm>
              <a:off x="3968" y="2741"/>
              <a:ext cx="1220" cy="231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Negative impulse</a:t>
              </a:r>
            </a:p>
          </p:txBody>
        </p:sp>
      </p:grpSp>
      <p:sp>
        <p:nvSpPr>
          <p:cNvPr id="43025" name="Text Box 21"/>
          <p:cNvSpPr txBox="1">
            <a:spLocks noChangeArrowheads="1"/>
          </p:cNvSpPr>
          <p:nvPr/>
        </p:nvSpPr>
        <p:spPr bwMode="auto">
          <a:xfrm>
            <a:off x="7366000" y="5659438"/>
            <a:ext cx="692150" cy="3667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Time</a:t>
            </a:r>
          </a:p>
        </p:txBody>
      </p:sp>
    </p:spTree>
    <p:extLst>
      <p:ext uri="{BB962C8B-B14F-4D97-AF65-F5344CB8AC3E}">
        <p14:creationId xmlns:p14="http://schemas.microsoft.com/office/powerpoint/2010/main" val="396617517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28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2051" grpId="0" animBg="1"/>
      <p:bldP spid="1282052" grpId="0" animBg="1"/>
      <p:bldP spid="128205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Once upon a time in Beirut</a:t>
            </a:r>
          </a:p>
        </p:txBody>
      </p:sp>
      <p:pic>
        <p:nvPicPr>
          <p:cNvPr id="9" name="Picture 8" descr="A picture containing ground, vegetable, dirty, stone&#10;&#10;Description automatically generated">
            <a:extLst>
              <a:ext uri="{FF2B5EF4-FFF2-40B4-BE49-F238E27FC236}">
                <a16:creationId xmlns:a16="http://schemas.microsoft.com/office/drawing/2014/main" id="{96CC4199-70A1-6C54-8E18-5378ABA174D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" y="764704"/>
            <a:ext cx="7772400" cy="58293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E6C7C15-9AF8-5FB9-1D7C-0A8C2D452A30}"/>
              </a:ext>
            </a:extLst>
          </p:cNvPr>
          <p:cNvSpPr txBox="1"/>
          <p:nvPr/>
        </p:nvSpPr>
        <p:spPr>
          <a:xfrm>
            <a:off x="899592" y="6093296"/>
            <a:ext cx="7056784" cy="369332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r>
              <a:rPr lang="en-US" dirty="0"/>
              <a:t>https://forensic-</a:t>
            </a:r>
            <a:r>
              <a:rPr lang="en-US" dirty="0" err="1"/>
              <a:t>architecture.org</a:t>
            </a:r>
            <a:r>
              <a:rPr lang="en-US" dirty="0"/>
              <a:t>/investigation/</a:t>
            </a:r>
            <a:r>
              <a:rPr lang="en-US" dirty="0" err="1"/>
              <a:t>beirut</a:t>
            </a:r>
            <a:r>
              <a:rPr lang="en-US" dirty="0"/>
              <a:t>-port-explosion</a:t>
            </a:r>
          </a:p>
        </p:txBody>
      </p:sp>
    </p:spTree>
    <p:extLst>
      <p:ext uri="{BB962C8B-B14F-4D97-AF65-F5344CB8AC3E}">
        <p14:creationId xmlns:p14="http://schemas.microsoft.com/office/powerpoint/2010/main" val="3285527779"/>
      </p:ext>
    </p:extLst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Ammonium Nitrate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75656" y="1412776"/>
            <a:ext cx="630974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Slow decomposition reaction to form nitrogen dioxide (NO</a:t>
            </a:r>
            <a:r>
              <a:rPr lang="en-GB" baseline="-25000" dirty="0"/>
              <a:t>2</a:t>
            </a:r>
            <a:r>
              <a:rPr lang="en-GB" dirty="0"/>
              <a:t>) </a:t>
            </a:r>
          </a:p>
          <a:p>
            <a:r>
              <a:rPr lang="en-GB" dirty="0"/>
              <a:t>Brown gas</a:t>
            </a:r>
          </a:p>
          <a:p>
            <a:endParaRPr lang="en-GB" dirty="0"/>
          </a:p>
          <a:p>
            <a:r>
              <a:rPr lang="en-GB" dirty="0"/>
              <a:t>NH</a:t>
            </a:r>
            <a:r>
              <a:rPr lang="en-GB" baseline="-25000" dirty="0"/>
              <a:t>4</a:t>
            </a:r>
            <a:r>
              <a:rPr lang="en-GB" dirty="0"/>
              <a:t>NO</a:t>
            </a:r>
            <a:r>
              <a:rPr lang="en-GB" baseline="-25000" dirty="0"/>
              <a:t>3</a:t>
            </a:r>
            <a:r>
              <a:rPr lang="en-GB" dirty="0"/>
              <a:t>(s)→N</a:t>
            </a:r>
            <a:r>
              <a:rPr lang="en-GB" baseline="-25000" dirty="0"/>
              <a:t>2</a:t>
            </a:r>
            <a:r>
              <a:rPr lang="en-GB" dirty="0"/>
              <a:t>O(g)+2H</a:t>
            </a:r>
            <a:r>
              <a:rPr lang="en-GB" baseline="-25000" dirty="0"/>
              <a:t>2</a:t>
            </a:r>
            <a:r>
              <a:rPr lang="en-GB" dirty="0"/>
              <a:t>O(g)</a:t>
            </a:r>
          </a:p>
          <a:p>
            <a:endParaRPr lang="en-GB" dirty="0"/>
          </a:p>
          <a:p>
            <a:r>
              <a:rPr lang="en-GB" dirty="0"/>
              <a:t>Transition to detonation</a:t>
            </a:r>
          </a:p>
          <a:p>
            <a:endParaRPr lang="en-GB" dirty="0"/>
          </a:p>
          <a:p>
            <a:r>
              <a:rPr lang="en-GB" dirty="0"/>
              <a:t>2NH</a:t>
            </a:r>
            <a:r>
              <a:rPr lang="en-GB" baseline="-25000" dirty="0"/>
              <a:t>4</a:t>
            </a:r>
            <a:r>
              <a:rPr lang="en-GB" dirty="0"/>
              <a:t>NO</a:t>
            </a:r>
            <a:r>
              <a:rPr lang="en-GB" baseline="-25000" dirty="0"/>
              <a:t>3</a:t>
            </a:r>
            <a:r>
              <a:rPr lang="en-GB" dirty="0"/>
              <a:t> → 2N</a:t>
            </a:r>
            <a:r>
              <a:rPr lang="en-GB" baseline="-25000" dirty="0"/>
              <a:t>2</a:t>
            </a:r>
            <a:r>
              <a:rPr lang="en-GB" dirty="0"/>
              <a:t> + O</a:t>
            </a:r>
            <a:r>
              <a:rPr lang="en-GB" baseline="-25000" dirty="0"/>
              <a:t>2</a:t>
            </a:r>
            <a:r>
              <a:rPr lang="en-GB" dirty="0"/>
              <a:t> + 4H</a:t>
            </a:r>
            <a:r>
              <a:rPr lang="en-GB" baseline="-25000" dirty="0"/>
              <a:t>2</a:t>
            </a:r>
            <a:r>
              <a:rPr lang="en-GB" dirty="0"/>
              <a:t>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973699"/>
      </p:ext>
    </p:extLst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640B1F-D1AC-4A50-99DC-0598E8A6B1B4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25602" name="Line 2"/>
          <p:cNvSpPr>
            <a:spLocks noChangeShapeType="1"/>
          </p:cNvSpPr>
          <p:nvPr/>
        </p:nvSpPr>
        <p:spPr bwMode="auto">
          <a:xfrm>
            <a:off x="1828800" y="1933575"/>
            <a:ext cx="0" cy="37338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25603" name="Line 3"/>
          <p:cNvSpPr>
            <a:spLocks noChangeShapeType="1"/>
          </p:cNvSpPr>
          <p:nvPr/>
        </p:nvSpPr>
        <p:spPr bwMode="auto">
          <a:xfrm>
            <a:off x="1828800" y="4524375"/>
            <a:ext cx="6248400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/>
          </a:ln>
        </p:spPr>
        <p:txBody>
          <a:bodyPr anchor="ctr">
            <a:spAutoFit/>
          </a:bodyPr>
          <a:lstStyle/>
          <a:p>
            <a:endParaRPr lang="en-US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7504113" y="4691063"/>
            <a:ext cx="590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en-GB">
                <a:solidFill>
                  <a:schemeClr val="tx2"/>
                </a:solidFill>
                <a:latin typeface="Times New Roman" pitchFamily="18" charset="0"/>
              </a:rPr>
              <a:t>time</a:t>
            </a:r>
          </a:p>
        </p:txBody>
      </p:sp>
      <p:grpSp>
        <p:nvGrpSpPr>
          <p:cNvPr id="70661" name="Group 5"/>
          <p:cNvGrpSpPr>
            <a:grpSpLocks/>
          </p:cNvGrpSpPr>
          <p:nvPr/>
        </p:nvGrpSpPr>
        <p:grpSpPr bwMode="auto">
          <a:xfrm>
            <a:off x="1254126" y="1916113"/>
            <a:ext cx="366712" cy="2527300"/>
            <a:chOff x="861" y="1440"/>
            <a:chExt cx="231" cy="1592"/>
          </a:xfrm>
        </p:grpSpPr>
        <p:sp>
          <p:nvSpPr>
            <p:cNvPr id="25635" name="Text Box 6"/>
            <p:cNvSpPr txBox="1">
              <a:spLocks noChangeArrowheads="1"/>
            </p:cNvSpPr>
            <p:nvPr/>
          </p:nvSpPr>
          <p:spPr bwMode="auto">
            <a:xfrm rot="-5400000">
              <a:off x="337" y="2276"/>
              <a:ext cx="1280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b="1">
                  <a:solidFill>
                    <a:srgbClr val="FF0000"/>
                  </a:solidFill>
                  <a:latin typeface="Times New Roman" pitchFamily="18" charset="0"/>
                </a:rPr>
                <a:t>static overpressure</a:t>
              </a:r>
              <a:endParaRPr lang="en-GB">
                <a:solidFill>
                  <a:schemeClr val="tx2"/>
                </a:solidFill>
                <a:latin typeface="Times New Roman" pitchFamily="18" charset="0"/>
              </a:endParaRPr>
            </a:p>
          </p:txBody>
        </p:sp>
        <p:sp>
          <p:nvSpPr>
            <p:cNvPr id="25636" name="Line 7"/>
            <p:cNvSpPr>
              <a:spLocks noChangeShapeType="1"/>
            </p:cNvSpPr>
            <p:nvPr/>
          </p:nvSpPr>
          <p:spPr bwMode="auto">
            <a:xfrm flipV="1">
              <a:off x="1008" y="1440"/>
              <a:ext cx="0" cy="240"/>
            </a:xfrm>
            <a:prstGeom prst="line">
              <a:avLst/>
            </a:prstGeom>
            <a:noFill/>
            <a:ln w="19050">
              <a:solidFill>
                <a:schemeClr val="tx2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25606" name="Line 8"/>
          <p:cNvSpPr>
            <a:spLocks noChangeShapeType="1"/>
          </p:cNvSpPr>
          <p:nvPr/>
        </p:nvSpPr>
        <p:spPr bwMode="auto">
          <a:xfrm>
            <a:off x="7543800" y="4676775"/>
            <a:ext cx="6096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 type="triangle" w="med" len="med"/>
          </a:ln>
        </p:spPr>
        <p:txBody>
          <a:bodyPr anchor="ctr">
            <a:spAutoFit/>
          </a:bodyPr>
          <a:lstStyle/>
          <a:p>
            <a:endParaRPr lang="en-US"/>
          </a:p>
        </p:txBody>
      </p:sp>
      <p:grpSp>
        <p:nvGrpSpPr>
          <p:cNvPr id="70672" name="Group 16"/>
          <p:cNvGrpSpPr>
            <a:grpSpLocks/>
          </p:cNvGrpSpPr>
          <p:nvPr/>
        </p:nvGrpSpPr>
        <p:grpSpPr bwMode="auto">
          <a:xfrm>
            <a:off x="3549650" y="4524375"/>
            <a:ext cx="3665538" cy="1204913"/>
            <a:chOff x="2236" y="2928"/>
            <a:chExt cx="2309" cy="759"/>
          </a:xfrm>
        </p:grpSpPr>
        <p:sp>
          <p:nvSpPr>
            <p:cNvPr id="25628" name="Line 17"/>
            <p:cNvSpPr>
              <a:spLocks noChangeShapeType="1"/>
            </p:cNvSpPr>
            <p:nvPr/>
          </p:nvSpPr>
          <p:spPr bwMode="auto">
            <a:xfrm>
              <a:off x="2236" y="3413"/>
              <a:ext cx="2304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arrow" w="med" len="med"/>
              <a:tailEnd type="arrow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25629" name="Line 18"/>
            <p:cNvSpPr>
              <a:spLocks noChangeShapeType="1"/>
            </p:cNvSpPr>
            <p:nvPr/>
          </p:nvSpPr>
          <p:spPr bwMode="auto">
            <a:xfrm>
              <a:off x="4545" y="2928"/>
              <a:ext cx="0" cy="62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5630" name="Text Box 19"/>
            <p:cNvSpPr txBox="1">
              <a:spLocks noChangeArrowheads="1"/>
            </p:cNvSpPr>
            <p:nvPr/>
          </p:nvSpPr>
          <p:spPr bwMode="auto">
            <a:xfrm>
              <a:off x="2592" y="3456"/>
              <a:ext cx="9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negative phase</a:t>
              </a:r>
            </a:p>
          </p:txBody>
        </p:sp>
      </p:grpSp>
      <p:grpSp>
        <p:nvGrpSpPr>
          <p:cNvPr id="70676" name="Group 20"/>
          <p:cNvGrpSpPr>
            <a:grpSpLocks/>
          </p:cNvGrpSpPr>
          <p:nvPr/>
        </p:nvGrpSpPr>
        <p:grpSpPr bwMode="auto">
          <a:xfrm>
            <a:off x="2514600" y="4524375"/>
            <a:ext cx="1027113" cy="1457325"/>
            <a:chOff x="1584" y="2928"/>
            <a:chExt cx="647" cy="918"/>
          </a:xfrm>
        </p:grpSpPr>
        <p:sp>
          <p:nvSpPr>
            <p:cNvPr id="25624" name="Line 21"/>
            <p:cNvSpPr>
              <a:spLocks noChangeShapeType="1"/>
            </p:cNvSpPr>
            <p:nvPr/>
          </p:nvSpPr>
          <p:spPr bwMode="auto">
            <a:xfrm>
              <a:off x="1584" y="2928"/>
              <a:ext cx="0" cy="62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5625" name="Line 22"/>
            <p:cNvSpPr>
              <a:spLocks noChangeShapeType="1"/>
            </p:cNvSpPr>
            <p:nvPr/>
          </p:nvSpPr>
          <p:spPr bwMode="auto">
            <a:xfrm>
              <a:off x="2231" y="2928"/>
              <a:ext cx="0" cy="624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25626" name="Line 23"/>
            <p:cNvSpPr>
              <a:spLocks noChangeShapeType="1"/>
            </p:cNvSpPr>
            <p:nvPr/>
          </p:nvSpPr>
          <p:spPr bwMode="auto">
            <a:xfrm>
              <a:off x="1584" y="3408"/>
              <a:ext cx="647" cy="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 type="arrow" w="med" len="med"/>
              <a:tailEnd type="arrow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25627" name="Text Box 24"/>
            <p:cNvSpPr txBox="1">
              <a:spLocks noChangeArrowheads="1"/>
            </p:cNvSpPr>
            <p:nvPr/>
          </p:nvSpPr>
          <p:spPr bwMode="auto">
            <a:xfrm>
              <a:off x="1599" y="3442"/>
              <a:ext cx="608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positive </a:t>
              </a:r>
            </a:p>
            <a:p>
              <a:pPr algn="ctr"/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phase</a:t>
              </a:r>
            </a:p>
          </p:txBody>
        </p:sp>
      </p:grpSp>
      <p:grpSp>
        <p:nvGrpSpPr>
          <p:cNvPr id="70681" name="Group 25"/>
          <p:cNvGrpSpPr>
            <a:grpSpLocks/>
          </p:cNvGrpSpPr>
          <p:nvPr/>
        </p:nvGrpSpPr>
        <p:grpSpPr bwMode="auto">
          <a:xfrm>
            <a:off x="2514600" y="2162175"/>
            <a:ext cx="5430838" cy="2895600"/>
            <a:chOff x="1584" y="1440"/>
            <a:chExt cx="3421" cy="1824"/>
          </a:xfrm>
        </p:grpSpPr>
        <p:sp>
          <p:nvSpPr>
            <p:cNvPr id="25622" name="Line 26"/>
            <p:cNvSpPr>
              <a:spLocks noChangeShapeType="1"/>
            </p:cNvSpPr>
            <p:nvPr/>
          </p:nvSpPr>
          <p:spPr bwMode="auto">
            <a:xfrm flipH="1">
              <a:off x="1584" y="1440"/>
              <a:ext cx="15" cy="1476"/>
            </a:xfrm>
            <a:prstGeom prst="line">
              <a:avLst/>
            </a:prstGeom>
            <a:noFill/>
            <a:ln w="19050">
              <a:solidFill>
                <a:srgbClr val="FF3300"/>
              </a:solidFill>
              <a:round/>
              <a:headEnd/>
              <a:tailEnd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25623" name="Freeform 27"/>
            <p:cNvSpPr>
              <a:spLocks/>
            </p:cNvSpPr>
            <p:nvPr/>
          </p:nvSpPr>
          <p:spPr bwMode="auto">
            <a:xfrm>
              <a:off x="1597" y="1440"/>
              <a:ext cx="3408" cy="1824"/>
            </a:xfrm>
            <a:custGeom>
              <a:avLst/>
              <a:gdLst>
                <a:gd name="T0" fmla="*/ 0 w 3408"/>
                <a:gd name="T1" fmla="*/ 0 h 1824"/>
                <a:gd name="T2" fmla="*/ 624 w 3408"/>
                <a:gd name="T3" fmla="*/ 1488 h 1824"/>
                <a:gd name="T4" fmla="*/ 1632 w 3408"/>
                <a:gd name="T5" fmla="*/ 1824 h 1824"/>
                <a:gd name="T6" fmla="*/ 2928 w 3408"/>
                <a:gd name="T7" fmla="*/ 1488 h 1824"/>
                <a:gd name="T8" fmla="*/ 3408 w 3408"/>
                <a:gd name="T9" fmla="*/ 1488 h 18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3408"/>
                <a:gd name="T16" fmla="*/ 0 h 1824"/>
                <a:gd name="T17" fmla="*/ 3408 w 3408"/>
                <a:gd name="T18" fmla="*/ 1824 h 1824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3408" h="1824">
                  <a:moveTo>
                    <a:pt x="0" y="0"/>
                  </a:moveTo>
                  <a:cubicBezTo>
                    <a:pt x="176" y="592"/>
                    <a:pt x="352" y="1184"/>
                    <a:pt x="624" y="1488"/>
                  </a:cubicBezTo>
                  <a:cubicBezTo>
                    <a:pt x="896" y="1792"/>
                    <a:pt x="1248" y="1824"/>
                    <a:pt x="1632" y="1824"/>
                  </a:cubicBezTo>
                  <a:cubicBezTo>
                    <a:pt x="2016" y="1824"/>
                    <a:pt x="2632" y="1544"/>
                    <a:pt x="2928" y="1488"/>
                  </a:cubicBezTo>
                  <a:cubicBezTo>
                    <a:pt x="3224" y="1432"/>
                    <a:pt x="3316" y="1460"/>
                    <a:pt x="3408" y="1488"/>
                  </a:cubicBezTo>
                </a:path>
              </a:pathLst>
            </a:custGeom>
            <a:noFill/>
            <a:ln w="19050" cap="flat" cmpd="sng">
              <a:solidFill>
                <a:srgbClr val="FF33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70684" name="Group 28"/>
          <p:cNvGrpSpPr>
            <a:grpSpLocks/>
          </p:cNvGrpSpPr>
          <p:nvPr/>
        </p:nvGrpSpPr>
        <p:grpSpPr bwMode="auto">
          <a:xfrm>
            <a:off x="3017838" y="2833688"/>
            <a:ext cx="4452937" cy="688975"/>
            <a:chOff x="1901" y="1863"/>
            <a:chExt cx="2805" cy="434"/>
          </a:xfrm>
        </p:grpSpPr>
        <p:sp>
          <p:nvSpPr>
            <p:cNvPr id="25620" name="Text Box 29"/>
            <p:cNvSpPr txBox="1">
              <a:spLocks noChangeArrowheads="1"/>
            </p:cNvSpPr>
            <p:nvPr/>
          </p:nvSpPr>
          <p:spPr bwMode="auto">
            <a:xfrm>
              <a:off x="2938" y="1863"/>
              <a:ext cx="176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r>
                <a:rPr lang="en-GB">
                  <a:solidFill>
                    <a:schemeClr val="tx2"/>
                  </a:solidFill>
                  <a:latin typeface="Times New Roman" pitchFamily="18" charset="0"/>
                </a:rPr>
                <a:t>decay of static over-pressure</a:t>
              </a:r>
            </a:p>
          </p:txBody>
        </p:sp>
        <p:sp>
          <p:nvSpPr>
            <p:cNvPr id="25621" name="Line 30"/>
            <p:cNvSpPr>
              <a:spLocks noChangeShapeType="1"/>
            </p:cNvSpPr>
            <p:nvPr/>
          </p:nvSpPr>
          <p:spPr bwMode="auto">
            <a:xfrm flipH="1">
              <a:off x="1901" y="2009"/>
              <a:ext cx="1037" cy="28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25614" name="Rectangle 3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09637"/>
          </a:xfrm>
        </p:spPr>
        <p:txBody>
          <a:bodyPr/>
          <a:lstStyle/>
          <a:p>
            <a:r>
              <a:rPr lang="en-GB" sz="3600"/>
              <a:t>Blast Wave</a:t>
            </a:r>
          </a:p>
        </p:txBody>
      </p:sp>
      <p:grpSp>
        <p:nvGrpSpPr>
          <p:cNvPr id="70688" name="Group 32"/>
          <p:cNvGrpSpPr>
            <a:grpSpLocks/>
          </p:cNvGrpSpPr>
          <p:nvPr/>
        </p:nvGrpSpPr>
        <p:grpSpPr bwMode="auto">
          <a:xfrm>
            <a:off x="2566988" y="1916113"/>
            <a:ext cx="3730625" cy="366712"/>
            <a:chOff x="1617" y="1285"/>
            <a:chExt cx="2350" cy="231"/>
          </a:xfrm>
        </p:grpSpPr>
        <p:sp>
          <p:nvSpPr>
            <p:cNvPr id="25618" name="Text Box 33"/>
            <p:cNvSpPr txBox="1">
              <a:spLocks noChangeArrowheads="1"/>
            </p:cNvSpPr>
            <p:nvPr/>
          </p:nvSpPr>
          <p:spPr bwMode="auto">
            <a:xfrm>
              <a:off x="2419" y="1285"/>
              <a:ext cx="154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>
                  <a:latin typeface="Times New Roman" pitchFamily="18" charset="0"/>
                </a:rPr>
                <a:t>peak static over-pressure</a:t>
              </a:r>
              <a:endParaRPr lang="en-US">
                <a:latin typeface="Times New Roman" pitchFamily="18" charset="0"/>
              </a:endParaRPr>
            </a:p>
          </p:txBody>
        </p:sp>
        <p:sp>
          <p:nvSpPr>
            <p:cNvPr id="25619" name="Line 34"/>
            <p:cNvSpPr>
              <a:spLocks noChangeShapeType="1"/>
            </p:cNvSpPr>
            <p:nvPr/>
          </p:nvSpPr>
          <p:spPr bwMode="auto">
            <a:xfrm flipH="1">
              <a:off x="1617" y="1420"/>
              <a:ext cx="834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>
              <a:spAutoFit/>
            </a:bodyPr>
            <a:lstStyle/>
            <a:p>
              <a:endParaRPr lang="en-US"/>
            </a:p>
          </p:txBody>
        </p:sp>
      </p:grpSp>
      <p:sp>
        <p:nvSpPr>
          <p:cNvPr id="25616" name="Text Box 35"/>
          <p:cNvSpPr txBox="1">
            <a:spLocks noChangeArrowheads="1"/>
          </p:cNvSpPr>
          <p:nvPr/>
        </p:nvSpPr>
        <p:spPr bwMode="auto">
          <a:xfrm>
            <a:off x="158750" y="1000125"/>
            <a:ext cx="668338" cy="3698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Ideal</a:t>
            </a:r>
            <a:endParaRPr lang="en-US">
              <a:latin typeface="Calibri" pitchFamily="34" charset="0"/>
            </a:endParaRP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11188" y="6197600"/>
            <a:ext cx="66405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latin typeface="Times New Roman" pitchFamily="18" charset="0"/>
                <a:cs typeface="Times New Roman" pitchFamily="18" charset="0"/>
              </a:rPr>
              <a:t>Aluminised explosives give longer positive overpressure phase.</a:t>
            </a:r>
          </a:p>
        </p:txBody>
      </p:sp>
    </p:spTree>
    <p:extLst>
      <p:ext uri="{BB962C8B-B14F-4D97-AF65-F5344CB8AC3E}">
        <p14:creationId xmlns:p14="http://schemas.microsoft.com/office/powerpoint/2010/main" val="290327710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0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Blast Wave</a:t>
            </a:r>
          </a:p>
        </p:txBody>
      </p:sp>
      <p:pic>
        <p:nvPicPr>
          <p:cNvPr id="26627" name="Picture 3" descr="effects - blast - Mach stem 2 copy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9563" y="1700213"/>
            <a:ext cx="30384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17764" name="Group 4"/>
          <p:cNvGrpSpPr>
            <a:grpSpLocks/>
          </p:cNvGrpSpPr>
          <p:nvPr/>
        </p:nvGrpSpPr>
        <p:grpSpPr bwMode="auto">
          <a:xfrm>
            <a:off x="1763713" y="1123950"/>
            <a:ext cx="2484437" cy="1066800"/>
            <a:chOff x="1870" y="1080"/>
            <a:chExt cx="1565" cy="672"/>
          </a:xfrm>
        </p:grpSpPr>
        <p:sp>
          <p:nvSpPr>
            <p:cNvPr id="26641" name="Text Box 5"/>
            <p:cNvSpPr txBox="1">
              <a:spLocks noChangeArrowheads="1"/>
            </p:cNvSpPr>
            <p:nvPr/>
          </p:nvSpPr>
          <p:spPr bwMode="auto">
            <a:xfrm>
              <a:off x="2278" y="1080"/>
              <a:ext cx="1157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primary waves</a:t>
              </a:r>
            </a:p>
          </p:txBody>
        </p:sp>
        <p:sp>
          <p:nvSpPr>
            <p:cNvPr id="26642" name="Line 6"/>
            <p:cNvSpPr>
              <a:spLocks noChangeShapeType="1"/>
            </p:cNvSpPr>
            <p:nvPr/>
          </p:nvSpPr>
          <p:spPr bwMode="auto">
            <a:xfrm flipH="1">
              <a:off x="1870" y="1302"/>
              <a:ext cx="466" cy="45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17767" name="Group 7"/>
          <p:cNvGrpSpPr>
            <a:grpSpLocks/>
          </p:cNvGrpSpPr>
          <p:nvPr/>
        </p:nvGrpSpPr>
        <p:grpSpPr bwMode="auto">
          <a:xfrm>
            <a:off x="1763713" y="2147888"/>
            <a:ext cx="2952750" cy="1425575"/>
            <a:chOff x="2175" y="1577"/>
            <a:chExt cx="1860" cy="898"/>
          </a:xfrm>
        </p:grpSpPr>
        <p:sp>
          <p:nvSpPr>
            <p:cNvPr id="26639" name="Text Box 8"/>
            <p:cNvSpPr txBox="1">
              <a:spLocks noChangeArrowheads="1"/>
            </p:cNvSpPr>
            <p:nvPr/>
          </p:nvSpPr>
          <p:spPr bwMode="auto">
            <a:xfrm>
              <a:off x="2797" y="1577"/>
              <a:ext cx="123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reflected waves</a:t>
              </a:r>
            </a:p>
          </p:txBody>
        </p:sp>
        <p:sp>
          <p:nvSpPr>
            <p:cNvPr id="117769" name="Line 9"/>
            <p:cNvSpPr>
              <a:spLocks noChangeShapeType="1"/>
            </p:cNvSpPr>
            <p:nvPr/>
          </p:nvSpPr>
          <p:spPr bwMode="auto">
            <a:xfrm flipH="1">
              <a:off x="2175" y="1800"/>
              <a:ext cx="705" cy="675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j-lt"/>
                <a:cs typeface="+mn-cs"/>
              </a:endParaRPr>
            </a:p>
          </p:txBody>
        </p:sp>
      </p:grp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2843213" y="3933825"/>
            <a:ext cx="1919287" cy="781050"/>
            <a:chOff x="2843808" y="3933056"/>
            <a:chExt cx="1918311" cy="781150"/>
          </a:xfrm>
        </p:grpSpPr>
        <p:sp>
          <p:nvSpPr>
            <p:cNvPr id="26637" name="Text Box 11"/>
            <p:cNvSpPr txBox="1">
              <a:spLocks noChangeArrowheads="1"/>
            </p:cNvSpPr>
            <p:nvPr/>
          </p:nvSpPr>
          <p:spPr bwMode="auto">
            <a:xfrm>
              <a:off x="3325507" y="3933056"/>
              <a:ext cx="1436612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Mach stem</a:t>
              </a:r>
            </a:p>
          </p:txBody>
        </p:sp>
        <p:sp>
          <p:nvSpPr>
            <p:cNvPr id="117772" name="Line 12"/>
            <p:cNvSpPr>
              <a:spLocks noChangeShapeType="1"/>
            </p:cNvSpPr>
            <p:nvPr/>
          </p:nvSpPr>
          <p:spPr bwMode="auto">
            <a:xfrm flipH="1">
              <a:off x="2843808" y="4295052"/>
              <a:ext cx="747332" cy="419154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j-lt"/>
                <a:cs typeface="+mn-cs"/>
              </a:endParaRPr>
            </a:p>
          </p:txBody>
        </p:sp>
      </p:grpSp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503488" y="2995613"/>
            <a:ext cx="2489200" cy="1393825"/>
            <a:chOff x="2503463" y="2995335"/>
            <a:chExt cx="2488810" cy="1393434"/>
          </a:xfrm>
        </p:grpSpPr>
        <p:sp>
          <p:nvSpPr>
            <p:cNvPr id="26635" name="Text Box 14"/>
            <p:cNvSpPr txBox="1">
              <a:spLocks noChangeArrowheads="1"/>
            </p:cNvSpPr>
            <p:nvPr/>
          </p:nvSpPr>
          <p:spPr bwMode="auto">
            <a:xfrm>
              <a:off x="2771793" y="2995335"/>
              <a:ext cx="222048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2000"/>
                <a:t>path of triple point</a:t>
              </a:r>
            </a:p>
          </p:txBody>
        </p:sp>
        <p:sp>
          <p:nvSpPr>
            <p:cNvPr id="117775" name="Line 15"/>
            <p:cNvSpPr>
              <a:spLocks noChangeShapeType="1"/>
            </p:cNvSpPr>
            <p:nvPr/>
          </p:nvSpPr>
          <p:spPr bwMode="auto">
            <a:xfrm flipH="1">
              <a:off x="2503463" y="3407969"/>
              <a:ext cx="1071394" cy="98080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med"/>
            </a:ln>
            <a:effectLst/>
          </p:spPr>
          <p:txBody>
            <a:bodyPr wrap="none" anchor="ctr"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j-lt"/>
                <a:cs typeface="+mn-cs"/>
              </a:endParaRPr>
            </a:p>
          </p:txBody>
        </p:sp>
      </p:grpSp>
      <p:sp>
        <p:nvSpPr>
          <p:cNvPr id="117776" name="Freeform 16"/>
          <p:cNvSpPr>
            <a:spLocks/>
          </p:cNvSpPr>
          <p:nvPr/>
        </p:nvSpPr>
        <p:spPr bwMode="auto">
          <a:xfrm>
            <a:off x="788988" y="3979863"/>
            <a:ext cx="2270125" cy="993775"/>
          </a:xfrm>
          <a:custGeom>
            <a:avLst/>
            <a:gdLst>
              <a:gd name="T0" fmla="*/ 0 w 1430"/>
              <a:gd name="T1" fmla="*/ 627 h 627"/>
              <a:gd name="T2" fmla="*/ 546 w 1430"/>
              <a:gd name="T3" fmla="*/ 514 h 627"/>
              <a:gd name="T4" fmla="*/ 1028 w 1430"/>
              <a:gd name="T5" fmla="*/ 289 h 627"/>
              <a:gd name="T6" fmla="*/ 1430 w 1430"/>
              <a:gd name="T7" fmla="*/ 0 h 6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430" h="627">
                <a:moveTo>
                  <a:pt x="0" y="627"/>
                </a:moveTo>
                <a:cubicBezTo>
                  <a:pt x="187" y="598"/>
                  <a:pt x="375" y="570"/>
                  <a:pt x="546" y="514"/>
                </a:cubicBezTo>
                <a:cubicBezTo>
                  <a:pt x="717" y="458"/>
                  <a:pt x="881" y="375"/>
                  <a:pt x="1028" y="289"/>
                </a:cubicBezTo>
                <a:cubicBezTo>
                  <a:pt x="1175" y="203"/>
                  <a:pt x="1302" y="101"/>
                  <a:pt x="1430" y="0"/>
                </a:cubicBezTo>
              </a:path>
            </a:pathLst>
          </a:custGeom>
          <a:noFill/>
          <a:ln w="19050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  <a:cs typeface="+mn-cs"/>
            </a:endParaRPr>
          </a:p>
        </p:txBody>
      </p:sp>
      <p:sp>
        <p:nvSpPr>
          <p:cNvPr id="117778" name="Text Box 18"/>
          <p:cNvSpPr txBox="1">
            <a:spLocks noChangeArrowheads="1"/>
          </p:cNvSpPr>
          <p:nvPr/>
        </p:nvSpPr>
        <p:spPr bwMode="auto">
          <a:xfrm>
            <a:off x="250825" y="6340475"/>
            <a:ext cx="6242050" cy="369888"/>
          </a:xfrm>
          <a:prstGeom prst="rect">
            <a:avLst/>
          </a:prstGeom>
          <a:noFill/>
          <a:ln w="19050">
            <a:solidFill>
              <a:srgbClr val="99CC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US">
                <a:latin typeface="+mj-lt"/>
                <a:cs typeface="+mn-cs"/>
              </a:rPr>
              <a:t>http://www.atomicarchive.com/Movies/machstem.shtml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5580063" y="4090988"/>
            <a:ext cx="2808287" cy="120015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Rule of thumb:</a:t>
            </a:r>
          </a:p>
          <a:p>
            <a:pPr algn="ctr"/>
            <a:endParaRPr lang="en-GB">
              <a:latin typeface="Calibri" pitchFamily="34" charset="0"/>
            </a:endParaRPr>
          </a:p>
          <a:p>
            <a:pPr algn="ctr"/>
            <a:r>
              <a:rPr lang="en-GB">
                <a:latin typeface="Calibri" pitchFamily="34" charset="0"/>
              </a:rPr>
              <a:t>Mach Stem likely to form</a:t>
            </a:r>
          </a:p>
          <a:p>
            <a:pPr algn="ctr"/>
            <a:r>
              <a:rPr lang="en-GB">
                <a:latin typeface="Calibri" pitchFamily="34" charset="0"/>
              </a:rPr>
              <a:t>if scaled HOB &lt; 10 m.kg</a:t>
            </a:r>
            <a:r>
              <a:rPr lang="en-GB" baseline="30000">
                <a:latin typeface="Calibri" pitchFamily="34" charset="0"/>
              </a:rPr>
              <a:t>-3</a:t>
            </a:r>
          </a:p>
        </p:txBody>
      </p:sp>
    </p:spTree>
    <p:extLst>
      <p:ext uri="{BB962C8B-B14F-4D97-AF65-F5344CB8AC3E}">
        <p14:creationId xmlns:p14="http://schemas.microsoft.com/office/powerpoint/2010/main" val="329598968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Harpoon Warhead</a:t>
            </a:r>
          </a:p>
        </p:txBody>
      </p:sp>
      <p:pic>
        <p:nvPicPr>
          <p:cNvPr id="27651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32363" y="1484313"/>
            <a:ext cx="4076700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Box 3"/>
          <p:cNvSpPr txBox="1">
            <a:spLocks noChangeArrowheads="1"/>
          </p:cNvSpPr>
          <p:nvPr/>
        </p:nvSpPr>
        <p:spPr bwMode="auto">
          <a:xfrm>
            <a:off x="5864896" y="4562475"/>
            <a:ext cx="278313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800" dirty="0">
                <a:latin typeface="+mn-lt"/>
                <a:cs typeface="Times New Roman" pitchFamily="18" charset="0"/>
              </a:rPr>
              <a:t>Anti-ship missile</a:t>
            </a:r>
          </a:p>
          <a:p>
            <a:pPr algn="ctr"/>
            <a:endParaRPr lang="en-GB" sz="2800" dirty="0">
              <a:latin typeface="+mn-lt"/>
              <a:cs typeface="Times New Roman" pitchFamily="18" charset="0"/>
            </a:endParaRPr>
          </a:p>
          <a:p>
            <a:pPr algn="ctr"/>
            <a:r>
              <a:rPr lang="en-GB" sz="2800" dirty="0">
                <a:latin typeface="+mn-lt"/>
                <a:cs typeface="Times New Roman" pitchFamily="18" charset="0"/>
              </a:rPr>
              <a:t>blast/frag</a:t>
            </a:r>
          </a:p>
        </p:txBody>
      </p:sp>
      <p:grpSp>
        <p:nvGrpSpPr>
          <p:cNvPr id="27653" name="Group 2"/>
          <p:cNvGrpSpPr>
            <a:grpSpLocks/>
          </p:cNvGrpSpPr>
          <p:nvPr/>
        </p:nvGrpSpPr>
        <p:grpSpPr bwMode="auto">
          <a:xfrm>
            <a:off x="-88900" y="949325"/>
            <a:ext cx="6173788" cy="5148263"/>
            <a:chOff x="-89167" y="949370"/>
            <a:chExt cx="6173335" cy="5148689"/>
          </a:xfrm>
        </p:grpSpPr>
        <p:pic>
          <p:nvPicPr>
            <p:cNvPr id="27654" name="Picture 4" descr="warhead - Harpoon Warhead copy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23936" y="1484784"/>
              <a:ext cx="4629150" cy="46132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7655" name="Text Box 5"/>
            <p:cNvSpPr txBox="1">
              <a:spLocks noChangeArrowheads="1"/>
            </p:cNvSpPr>
            <p:nvPr/>
          </p:nvSpPr>
          <p:spPr bwMode="auto">
            <a:xfrm>
              <a:off x="3972966" y="4084095"/>
              <a:ext cx="211120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fragmenting case</a:t>
              </a:r>
            </a:p>
          </p:txBody>
        </p:sp>
        <p:sp>
          <p:nvSpPr>
            <p:cNvPr id="27656" name="Text Box 6"/>
            <p:cNvSpPr txBox="1">
              <a:spLocks noChangeArrowheads="1"/>
            </p:cNvSpPr>
            <p:nvPr/>
          </p:nvSpPr>
          <p:spPr bwMode="auto">
            <a:xfrm>
              <a:off x="1482470" y="3475067"/>
              <a:ext cx="11876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bitumen</a:t>
              </a:r>
            </a:p>
          </p:txBody>
        </p:sp>
        <p:sp>
          <p:nvSpPr>
            <p:cNvPr id="27657" name="Text Box 7"/>
            <p:cNvSpPr txBox="1">
              <a:spLocks noChangeArrowheads="1"/>
            </p:cNvSpPr>
            <p:nvPr/>
          </p:nvSpPr>
          <p:spPr bwMode="auto">
            <a:xfrm>
              <a:off x="-89167" y="3857273"/>
              <a:ext cx="2263694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dirty="0"/>
                <a:t>main charge explosive 95 kg</a:t>
              </a:r>
            </a:p>
          </p:txBody>
        </p:sp>
        <p:sp>
          <p:nvSpPr>
            <p:cNvPr id="27658" name="Line 8"/>
            <p:cNvSpPr>
              <a:spLocks noChangeShapeType="1"/>
            </p:cNvSpPr>
            <p:nvPr/>
          </p:nvSpPr>
          <p:spPr bwMode="auto">
            <a:xfrm flipV="1">
              <a:off x="1087309" y="2504832"/>
              <a:ext cx="851712" cy="138573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59" name="Line 9"/>
            <p:cNvSpPr>
              <a:spLocks noChangeShapeType="1"/>
            </p:cNvSpPr>
            <p:nvPr/>
          </p:nvSpPr>
          <p:spPr bwMode="auto">
            <a:xfrm>
              <a:off x="1139695" y="4453427"/>
              <a:ext cx="569138" cy="74478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0" name="Line 10"/>
            <p:cNvSpPr>
              <a:spLocks noChangeShapeType="1"/>
            </p:cNvSpPr>
            <p:nvPr/>
          </p:nvSpPr>
          <p:spPr bwMode="auto">
            <a:xfrm flipV="1">
              <a:off x="2632758" y="3140869"/>
              <a:ext cx="887413" cy="51593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1" name="Line 11"/>
            <p:cNvSpPr>
              <a:spLocks noChangeShapeType="1"/>
            </p:cNvSpPr>
            <p:nvPr/>
          </p:nvSpPr>
          <p:spPr bwMode="auto">
            <a:xfrm>
              <a:off x="2632758" y="3796804"/>
              <a:ext cx="327025" cy="7842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2" name="Line 12"/>
            <p:cNvSpPr>
              <a:spLocks noChangeShapeType="1"/>
            </p:cNvSpPr>
            <p:nvPr/>
          </p:nvSpPr>
          <p:spPr bwMode="auto">
            <a:xfrm flipH="1" flipV="1">
              <a:off x="4158346" y="3229447"/>
              <a:ext cx="561975" cy="8667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3" name="Line 13"/>
            <p:cNvSpPr>
              <a:spLocks noChangeShapeType="1"/>
            </p:cNvSpPr>
            <p:nvPr/>
          </p:nvSpPr>
          <p:spPr bwMode="auto">
            <a:xfrm flipH="1">
              <a:off x="3651952" y="4493518"/>
              <a:ext cx="1096963" cy="66357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7664" name="Text Box 7"/>
            <p:cNvSpPr txBox="1">
              <a:spLocks noChangeArrowheads="1"/>
            </p:cNvSpPr>
            <p:nvPr/>
          </p:nvSpPr>
          <p:spPr bwMode="auto">
            <a:xfrm>
              <a:off x="220075" y="949370"/>
              <a:ext cx="226369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/>
                <a:t>booster explosive</a:t>
              </a:r>
            </a:p>
          </p:txBody>
        </p:sp>
        <p:sp>
          <p:nvSpPr>
            <p:cNvPr id="27665" name="Line 9"/>
            <p:cNvSpPr>
              <a:spLocks noChangeShapeType="1"/>
            </p:cNvSpPr>
            <p:nvPr/>
          </p:nvSpPr>
          <p:spPr bwMode="auto">
            <a:xfrm>
              <a:off x="1410574" y="1340768"/>
              <a:ext cx="0" cy="10809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02975200"/>
      </p:ext>
    </p:extLst>
  </p:cSld>
  <p:clrMapOvr>
    <a:masterClrMapping/>
  </p:clrMapOvr>
  <p:transition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1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Fuel Air Explosives</a:t>
            </a:r>
          </a:p>
        </p:txBody>
      </p:sp>
      <p:sp>
        <p:nvSpPr>
          <p:cNvPr id="7214" name="Rectangle 3"/>
          <p:cNvSpPr txBox="1">
            <a:spLocks noChangeArrowheads="1"/>
          </p:cNvSpPr>
          <p:nvPr/>
        </p:nvSpPr>
        <p:spPr bwMode="auto">
          <a:xfrm>
            <a:off x="287338" y="1268413"/>
            <a:ext cx="81010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Explosively disperse a suitable flammable material (fuel) which will burn rapidly, preferably to detonation, in air.</a:t>
            </a:r>
          </a:p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Allow time for fuel to mix with air.</a:t>
            </a:r>
          </a:p>
          <a:p>
            <a:pPr marL="342900" indent="-342900">
              <a:spcBef>
                <a:spcPct val="50000"/>
              </a:spcBef>
              <a:buFont typeface="Arial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Initiate combustion with second explosive device.</a:t>
            </a:r>
          </a:p>
        </p:txBody>
      </p:sp>
      <p:pic>
        <p:nvPicPr>
          <p:cNvPr id="7215" name="Picture 5" descr="zzz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313" y="3716338"/>
            <a:ext cx="6429375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3A82FF-20E4-5129-143C-CC8C2DA2AFE8}"/>
              </a:ext>
            </a:extLst>
          </p:cNvPr>
          <p:cNvSpPr txBox="1"/>
          <p:nvPr/>
        </p:nvSpPr>
        <p:spPr>
          <a:xfrm>
            <a:off x="5357004" y="6234022"/>
            <a:ext cx="3548332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2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/>
                <a:cs typeface="Arial"/>
                <a:hlinkClick r:id="rId4"/>
              </a:rPr>
              <a:t>Bing Videos - ODAB500 in Syria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567981"/>
      </p:ext>
    </p:extLst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42" name="Group 2"/>
          <p:cNvGrpSpPr>
            <a:grpSpLocks/>
          </p:cNvGrpSpPr>
          <p:nvPr/>
        </p:nvGrpSpPr>
        <p:grpSpPr bwMode="auto">
          <a:xfrm>
            <a:off x="1474788" y="1560513"/>
            <a:ext cx="6197600" cy="4706937"/>
            <a:chOff x="1008" y="1104"/>
            <a:chExt cx="3545" cy="2735"/>
          </a:xfrm>
        </p:grpSpPr>
        <p:graphicFrame>
          <p:nvGraphicFramePr>
            <p:cNvPr id="18440" name="Object 8"/>
            <p:cNvGraphicFramePr>
              <a:graphicFrameLocks noChangeAspect="1"/>
            </p:cNvGraphicFramePr>
            <p:nvPr/>
          </p:nvGraphicFramePr>
          <p:xfrm>
            <a:off x="1008" y="1104"/>
            <a:ext cx="3545" cy="27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hart" r:id="rId2" imgW="5629300" imgH="4343490" progId="MSGraph.Chart.8">
                    <p:embed followColorScheme="full"/>
                  </p:oleObj>
                </mc:Choice>
                <mc:Fallback>
                  <p:oleObj name="Chart" r:id="rId2" imgW="5629300" imgH="4343490" progId="MSGraph.Chart.8">
                    <p:embed followColorScheme="full"/>
                    <p:pic>
                      <p:nvPicPr>
                        <p:cNvPr id="1844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008" y="1104"/>
                          <a:ext cx="3545" cy="273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8444" name="Freeform 4"/>
            <p:cNvSpPr>
              <a:spLocks/>
            </p:cNvSpPr>
            <p:nvPr/>
          </p:nvSpPr>
          <p:spPr bwMode="auto">
            <a:xfrm>
              <a:off x="1536" y="1344"/>
              <a:ext cx="480" cy="1920"/>
            </a:xfrm>
            <a:custGeom>
              <a:avLst/>
              <a:gdLst>
                <a:gd name="T0" fmla="*/ 0 w 480"/>
                <a:gd name="T1" fmla="*/ 0 h 1920"/>
                <a:gd name="T2" fmla="*/ 240 w 480"/>
                <a:gd name="T3" fmla="*/ 1440 h 1920"/>
                <a:gd name="T4" fmla="*/ 480 w 480"/>
                <a:gd name="T5" fmla="*/ 1920 h 1920"/>
                <a:gd name="T6" fmla="*/ 0 60000 65536"/>
                <a:gd name="T7" fmla="*/ 0 60000 65536"/>
                <a:gd name="T8" fmla="*/ 0 60000 65536"/>
                <a:gd name="T9" fmla="*/ 0 w 480"/>
                <a:gd name="T10" fmla="*/ 0 h 1920"/>
                <a:gd name="T11" fmla="*/ 480 w 480"/>
                <a:gd name="T12" fmla="*/ 1920 h 192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480" h="1920">
                  <a:moveTo>
                    <a:pt x="0" y="0"/>
                  </a:moveTo>
                  <a:cubicBezTo>
                    <a:pt x="80" y="560"/>
                    <a:pt x="160" y="1120"/>
                    <a:pt x="240" y="1440"/>
                  </a:cubicBezTo>
                  <a:cubicBezTo>
                    <a:pt x="320" y="1760"/>
                    <a:pt x="400" y="1840"/>
                    <a:pt x="480" y="1920"/>
                  </a:cubicBezTo>
                </a:path>
              </a:pathLst>
            </a:custGeom>
            <a:noFill/>
            <a:ln w="19050" cap="flat" cmpd="sng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18445" name="Freeform 5"/>
            <p:cNvSpPr>
              <a:spLocks/>
            </p:cNvSpPr>
            <p:nvPr/>
          </p:nvSpPr>
          <p:spPr bwMode="auto">
            <a:xfrm>
              <a:off x="1536" y="1776"/>
              <a:ext cx="2160" cy="1440"/>
            </a:xfrm>
            <a:custGeom>
              <a:avLst/>
              <a:gdLst>
                <a:gd name="T0" fmla="*/ 0 w 2160"/>
                <a:gd name="T1" fmla="*/ 0 h 1440"/>
                <a:gd name="T2" fmla="*/ 624 w 2160"/>
                <a:gd name="T3" fmla="*/ 1056 h 1440"/>
                <a:gd name="T4" fmla="*/ 2160 w 2160"/>
                <a:gd name="T5" fmla="*/ 1440 h 1440"/>
                <a:gd name="T6" fmla="*/ 0 60000 65536"/>
                <a:gd name="T7" fmla="*/ 0 60000 65536"/>
                <a:gd name="T8" fmla="*/ 0 60000 65536"/>
                <a:gd name="T9" fmla="*/ 0 w 2160"/>
                <a:gd name="T10" fmla="*/ 0 h 1440"/>
                <a:gd name="T11" fmla="*/ 2160 w 2160"/>
                <a:gd name="T12" fmla="*/ 1440 h 14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" h="1440">
                  <a:moveTo>
                    <a:pt x="0" y="0"/>
                  </a:moveTo>
                  <a:cubicBezTo>
                    <a:pt x="132" y="408"/>
                    <a:pt x="264" y="816"/>
                    <a:pt x="624" y="1056"/>
                  </a:cubicBezTo>
                  <a:cubicBezTo>
                    <a:pt x="984" y="1296"/>
                    <a:pt x="1572" y="1368"/>
                    <a:pt x="2160" y="1440"/>
                  </a:cubicBezTo>
                </a:path>
              </a:pathLst>
            </a:custGeom>
            <a:noFill/>
            <a:ln w="190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18446" name="Text Box 6"/>
            <p:cNvSpPr txBox="1">
              <a:spLocks noChangeArrowheads="1"/>
            </p:cNvSpPr>
            <p:nvPr/>
          </p:nvSpPr>
          <p:spPr bwMode="auto">
            <a:xfrm>
              <a:off x="2705" y="2793"/>
              <a:ext cx="352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/>
                <a:t>FAE</a:t>
              </a:r>
            </a:p>
          </p:txBody>
        </p:sp>
        <p:sp>
          <p:nvSpPr>
            <p:cNvPr id="18447" name="Text Box 7"/>
            <p:cNvSpPr txBox="1">
              <a:spLocks noChangeArrowheads="1"/>
            </p:cNvSpPr>
            <p:nvPr/>
          </p:nvSpPr>
          <p:spPr bwMode="auto">
            <a:xfrm>
              <a:off x="1980" y="2216"/>
              <a:ext cx="1067" cy="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/>
                <a:t>conventional HE</a:t>
              </a:r>
            </a:p>
          </p:txBody>
        </p:sp>
        <p:sp>
          <p:nvSpPr>
            <p:cNvPr id="18448" name="Line 8"/>
            <p:cNvSpPr>
              <a:spLocks noChangeShapeType="1"/>
            </p:cNvSpPr>
            <p:nvPr/>
          </p:nvSpPr>
          <p:spPr bwMode="auto">
            <a:xfrm flipH="1">
              <a:off x="1872" y="2448"/>
              <a:ext cx="336" cy="480"/>
            </a:xfrm>
            <a:prstGeom prst="line">
              <a:avLst/>
            </a:prstGeom>
            <a:noFill/>
            <a:ln w="12700">
              <a:solidFill>
                <a:schemeClr val="tx2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18443" name="Rectangle 9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FAE Pressure Time Curve</a:t>
            </a:r>
          </a:p>
        </p:txBody>
      </p:sp>
    </p:spTree>
    <p:extLst>
      <p:ext uri="{BB962C8B-B14F-4D97-AF65-F5344CB8AC3E}">
        <p14:creationId xmlns:p14="http://schemas.microsoft.com/office/powerpoint/2010/main" val="2341725729"/>
      </p:ext>
    </p:extLst>
  </p:cSld>
  <p:clrMapOvr>
    <a:masterClrMapping/>
  </p:clrMapOvr>
  <p:transition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 bwMode="auto">
          <a:xfrm>
            <a:off x="611560" y="1412776"/>
            <a:ext cx="8319715" cy="4824536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cap="flat" cmpd="sng" algn="ctr">
                <a:solidFill>
                  <a:srgbClr val="FF6600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rtlCol="0" anchor="t" anchorCtr="0" compatLnSpc="1">
            <a:prstTxWarp prst="textNoShape">
              <a:avLst/>
            </a:prstTxWarp>
            <a:spAutoFit/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9464" name="Object 8"/>
          <p:cNvGraphicFramePr>
            <a:graphicFrameLocks noGrp="1" noChangeAspect="1"/>
          </p:cNvGraphicFramePr>
          <p:nvPr>
            <p:ph type="tbl" idx="4294967295"/>
          </p:nvPr>
        </p:nvGraphicFramePr>
        <p:xfrm>
          <a:off x="549275" y="1531938"/>
          <a:ext cx="8382000" cy="4914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8270861" imgH="4850429" progId="Word.Document.8">
                  <p:embed/>
                </p:oleObj>
              </mc:Choice>
              <mc:Fallback>
                <p:oleObj name="Document" r:id="rId2" imgW="8270861" imgH="4850429" progId="Word.Document.8">
                  <p:embed/>
                  <p:pic>
                    <p:nvPicPr>
                      <p:cNvPr id="19464" name="Object 8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9275" y="1531938"/>
                        <a:ext cx="8382000" cy="4914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6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Effect of External Blast (Indicative)</a:t>
            </a:r>
          </a:p>
        </p:txBody>
      </p:sp>
    </p:spTree>
    <p:extLst>
      <p:ext uri="{BB962C8B-B14F-4D97-AF65-F5344CB8AC3E}">
        <p14:creationId xmlns:p14="http://schemas.microsoft.com/office/powerpoint/2010/main" val="2705245241"/>
      </p:ext>
    </p:extLst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496300" cy="927100"/>
          </a:xfrm>
        </p:spPr>
        <p:txBody>
          <a:bodyPr/>
          <a:lstStyle/>
          <a:p>
            <a:r>
              <a:rPr lang="en-GB" sz="3600"/>
              <a:t>Underwater  Blast Warheads</a:t>
            </a:r>
            <a:endParaRPr lang="en-US" sz="3600"/>
          </a:p>
        </p:txBody>
      </p:sp>
      <p:sp>
        <p:nvSpPr>
          <p:cNvPr id="35843" name="TextBox 1"/>
          <p:cNvSpPr txBox="1">
            <a:spLocks noChangeArrowheads="1"/>
          </p:cNvSpPr>
          <p:nvPr/>
        </p:nvSpPr>
        <p:spPr bwMode="auto">
          <a:xfrm>
            <a:off x="755650" y="1773238"/>
            <a:ext cx="748823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The transmission medium (water) is not very compressive.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In air the gaseous detonation products stream outwards as a fast wind (dynamic overpressure).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Underwater they are trapped as a bubble, then: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bubble expands and over-expands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bubble contracts and over-contracts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oscillation continues for several cycles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bubble moves towards any nearby surface (target)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274561"/>
      </p:ext>
    </p:extLst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81EE2-9E5D-535B-1634-A3E7A8E24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Bubble Pulse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EDFDE-2AC1-7378-86D0-F70C8DC46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The bubble pulse">
            <a:hlinkClick r:id="" action="ppaction://media"/>
            <a:extLst>
              <a:ext uri="{FF2B5EF4-FFF2-40B4-BE49-F238E27FC236}">
                <a16:creationId xmlns:a16="http://schemas.microsoft.com/office/drawing/2014/main" id="{8858CBD8-7F63-D598-6D4E-29FB0C4D57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7718" y="976848"/>
            <a:ext cx="8808565" cy="4972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49042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3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1009650" y="571500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en-GB" sz="3600">
              <a:latin typeface="Times New Roman" pitchFamily="18" charset="0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8212"/>
          </a:xfrm>
        </p:spPr>
        <p:txBody>
          <a:bodyPr/>
          <a:lstStyle/>
          <a:p>
            <a:pPr algn="l"/>
            <a:r>
              <a:rPr lang="en-GB" sz="3600"/>
              <a:t>Underwater Shock - Effect of Surface</a:t>
            </a:r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239713" y="3336925"/>
            <a:ext cx="2968625" cy="2276475"/>
          </a:xfrm>
          <a:prstGeom prst="rect">
            <a:avLst/>
          </a:prstGeom>
          <a:solidFill>
            <a:schemeClr val="hlink"/>
          </a:soli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36869" name="Oval 5"/>
          <p:cNvSpPr>
            <a:spLocks noChangeArrowheads="1"/>
          </p:cNvSpPr>
          <p:nvPr/>
        </p:nvSpPr>
        <p:spPr bwMode="auto">
          <a:xfrm>
            <a:off x="2471738" y="3933825"/>
            <a:ext cx="428625" cy="187325"/>
          </a:xfrm>
          <a:prstGeom prst="ellipse">
            <a:avLst/>
          </a:prstGeom>
          <a:solidFill>
            <a:schemeClr val="bg1"/>
          </a:solidFill>
          <a:ln w="19050" algn="ctr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pSp>
        <p:nvGrpSpPr>
          <p:cNvPr id="141318" name="Group 6"/>
          <p:cNvGrpSpPr>
            <a:grpSpLocks/>
          </p:cNvGrpSpPr>
          <p:nvPr/>
        </p:nvGrpSpPr>
        <p:grpSpPr bwMode="auto">
          <a:xfrm>
            <a:off x="669925" y="3317875"/>
            <a:ext cx="1792288" cy="1970088"/>
            <a:chOff x="598" y="2122"/>
            <a:chExt cx="1129" cy="1241"/>
          </a:xfrm>
        </p:grpSpPr>
        <p:sp>
          <p:nvSpPr>
            <p:cNvPr id="36895" name="Line 7"/>
            <p:cNvSpPr>
              <a:spLocks noChangeShapeType="1"/>
            </p:cNvSpPr>
            <p:nvPr/>
          </p:nvSpPr>
          <p:spPr bwMode="auto">
            <a:xfrm flipV="1">
              <a:off x="604" y="2598"/>
              <a:ext cx="1123" cy="76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6896" name="Line 8"/>
            <p:cNvSpPr>
              <a:spLocks noChangeShapeType="1"/>
            </p:cNvSpPr>
            <p:nvPr/>
          </p:nvSpPr>
          <p:spPr bwMode="auto">
            <a:xfrm flipV="1">
              <a:off x="598" y="2122"/>
              <a:ext cx="758" cy="123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141321" name="Line 9"/>
          <p:cNvSpPr>
            <a:spLocks noChangeShapeType="1"/>
          </p:cNvSpPr>
          <p:nvPr/>
        </p:nvSpPr>
        <p:spPr bwMode="auto">
          <a:xfrm>
            <a:off x="1863725" y="3336925"/>
            <a:ext cx="663575" cy="606425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 type="triangle" w="med" len="med"/>
          </a:ln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41322" name="AutoShape 10"/>
          <p:cNvSpPr>
            <a:spLocks noChangeArrowheads="1"/>
          </p:cNvSpPr>
          <p:nvPr/>
        </p:nvSpPr>
        <p:spPr bwMode="auto">
          <a:xfrm>
            <a:off x="417513" y="5103813"/>
            <a:ext cx="476250" cy="428625"/>
          </a:xfrm>
          <a:prstGeom prst="irregularSeal2">
            <a:avLst/>
          </a:prstGeom>
          <a:gradFill rotWithShape="1">
            <a:gsLst>
              <a:gs pos="0">
                <a:srgbClr val="FF0000"/>
              </a:gs>
              <a:gs pos="100000">
                <a:schemeClr val="bg1"/>
              </a:gs>
            </a:gsLst>
            <a:lin ang="5400000" scaled="1"/>
          </a:gra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36873" name="Rectangle 11"/>
          <p:cNvSpPr>
            <a:spLocks noChangeArrowheads="1"/>
          </p:cNvSpPr>
          <p:nvPr/>
        </p:nvSpPr>
        <p:spPr bwMode="auto">
          <a:xfrm>
            <a:off x="233363" y="2517775"/>
            <a:ext cx="2976562" cy="839788"/>
          </a:xfrm>
          <a:prstGeom prst="rect">
            <a:avLst/>
          </a:prstGeom>
          <a:solidFill>
            <a:srgbClr val="CCECFF"/>
          </a:solidFill>
          <a:ln w="19050" algn="ctr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GB">
              <a:latin typeface="Calibri" pitchFamily="34" charset="0"/>
            </a:endParaRPr>
          </a:p>
        </p:txBody>
      </p:sp>
      <p:grpSp>
        <p:nvGrpSpPr>
          <p:cNvPr id="141324" name="Group 12"/>
          <p:cNvGrpSpPr>
            <a:grpSpLocks/>
          </p:cNvGrpSpPr>
          <p:nvPr/>
        </p:nvGrpSpPr>
        <p:grpSpPr bwMode="auto">
          <a:xfrm>
            <a:off x="3927475" y="2400301"/>
            <a:ext cx="4999038" cy="3248025"/>
            <a:chOff x="2474" y="1499"/>
            <a:chExt cx="3149" cy="2046"/>
          </a:xfrm>
        </p:grpSpPr>
        <p:grpSp>
          <p:nvGrpSpPr>
            <p:cNvPr id="36875" name="Group 13"/>
            <p:cNvGrpSpPr>
              <a:grpSpLocks/>
            </p:cNvGrpSpPr>
            <p:nvPr/>
          </p:nvGrpSpPr>
          <p:grpSpPr bwMode="auto">
            <a:xfrm>
              <a:off x="3057" y="1519"/>
              <a:ext cx="2566" cy="1738"/>
              <a:chOff x="1248" y="1392"/>
              <a:chExt cx="3216" cy="2304"/>
            </a:xfrm>
          </p:grpSpPr>
          <p:sp>
            <p:nvSpPr>
              <p:cNvPr id="36886" name="Line 14"/>
              <p:cNvSpPr>
                <a:spLocks noChangeShapeType="1"/>
              </p:cNvSpPr>
              <p:nvPr/>
            </p:nvSpPr>
            <p:spPr bwMode="auto">
              <a:xfrm>
                <a:off x="1248" y="1392"/>
                <a:ext cx="0" cy="230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87" name="Line 15"/>
              <p:cNvSpPr>
                <a:spLocks noChangeShapeType="1"/>
              </p:cNvSpPr>
              <p:nvPr/>
            </p:nvSpPr>
            <p:spPr bwMode="auto">
              <a:xfrm>
                <a:off x="1248" y="3696"/>
                <a:ext cx="321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88" name="Line 16"/>
              <p:cNvSpPr>
                <a:spLocks noChangeShapeType="1"/>
              </p:cNvSpPr>
              <p:nvPr/>
            </p:nvSpPr>
            <p:spPr bwMode="auto">
              <a:xfrm flipV="1">
                <a:off x="4464" y="1392"/>
                <a:ext cx="0" cy="230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89" name="Line 17"/>
              <p:cNvSpPr>
                <a:spLocks noChangeShapeType="1"/>
              </p:cNvSpPr>
              <p:nvPr/>
            </p:nvSpPr>
            <p:spPr bwMode="auto">
              <a:xfrm>
                <a:off x="1248" y="2688"/>
                <a:ext cx="321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0" name="Line 18"/>
              <p:cNvSpPr>
                <a:spLocks noChangeShapeType="1"/>
              </p:cNvSpPr>
              <p:nvPr/>
            </p:nvSpPr>
            <p:spPr bwMode="auto">
              <a:xfrm>
                <a:off x="1248" y="1536"/>
                <a:ext cx="72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1" name="Freeform 19"/>
              <p:cNvSpPr>
                <a:spLocks/>
              </p:cNvSpPr>
              <p:nvPr/>
            </p:nvSpPr>
            <p:spPr bwMode="auto">
              <a:xfrm>
                <a:off x="1680" y="1536"/>
                <a:ext cx="1056" cy="576"/>
              </a:xfrm>
              <a:custGeom>
                <a:avLst/>
                <a:gdLst>
                  <a:gd name="T0" fmla="*/ 0 w 1488"/>
                  <a:gd name="T1" fmla="*/ 0 h 576"/>
                  <a:gd name="T2" fmla="*/ 443 w 1488"/>
                  <a:gd name="T3" fmla="*/ 384 h 576"/>
                  <a:gd name="T4" fmla="*/ 1056 w 1488"/>
                  <a:gd name="T5" fmla="*/ 576 h 576"/>
                  <a:gd name="T6" fmla="*/ 0 60000 65536"/>
                  <a:gd name="T7" fmla="*/ 0 60000 65536"/>
                  <a:gd name="T8" fmla="*/ 0 60000 65536"/>
                  <a:gd name="T9" fmla="*/ 0 w 1488"/>
                  <a:gd name="T10" fmla="*/ 0 h 576"/>
                  <a:gd name="T11" fmla="*/ 1488 w 1488"/>
                  <a:gd name="T12" fmla="*/ 576 h 57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488" h="576">
                    <a:moveTo>
                      <a:pt x="0" y="0"/>
                    </a:moveTo>
                    <a:cubicBezTo>
                      <a:pt x="188" y="144"/>
                      <a:pt x="376" y="288"/>
                      <a:pt x="624" y="384"/>
                    </a:cubicBezTo>
                    <a:cubicBezTo>
                      <a:pt x="872" y="480"/>
                      <a:pt x="1344" y="544"/>
                      <a:pt x="1488" y="576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2" name="Line 20"/>
              <p:cNvSpPr>
                <a:spLocks noChangeShapeType="1"/>
              </p:cNvSpPr>
              <p:nvPr/>
            </p:nvSpPr>
            <p:spPr bwMode="auto">
              <a:xfrm>
                <a:off x="2736" y="2112"/>
                <a:ext cx="0" cy="115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3" name="Freeform 21"/>
              <p:cNvSpPr>
                <a:spLocks/>
              </p:cNvSpPr>
              <p:nvPr/>
            </p:nvSpPr>
            <p:spPr bwMode="auto">
              <a:xfrm>
                <a:off x="2736" y="2688"/>
                <a:ext cx="1728" cy="576"/>
              </a:xfrm>
              <a:custGeom>
                <a:avLst/>
                <a:gdLst>
                  <a:gd name="T0" fmla="*/ 0 w 1728"/>
                  <a:gd name="T1" fmla="*/ 576 h 576"/>
                  <a:gd name="T2" fmla="*/ 900 w 1728"/>
                  <a:gd name="T3" fmla="*/ 103 h 576"/>
                  <a:gd name="T4" fmla="*/ 1728 w 1728"/>
                  <a:gd name="T5" fmla="*/ 0 h 576"/>
                  <a:gd name="T6" fmla="*/ 0 60000 65536"/>
                  <a:gd name="T7" fmla="*/ 0 60000 65536"/>
                  <a:gd name="T8" fmla="*/ 0 60000 65536"/>
                  <a:gd name="T9" fmla="*/ 0 w 1728"/>
                  <a:gd name="T10" fmla="*/ 0 h 576"/>
                  <a:gd name="T11" fmla="*/ 1728 w 1728"/>
                  <a:gd name="T12" fmla="*/ 576 h 57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1728" h="576">
                    <a:moveTo>
                      <a:pt x="0" y="576"/>
                    </a:moveTo>
                    <a:cubicBezTo>
                      <a:pt x="306" y="387"/>
                      <a:pt x="612" y="199"/>
                      <a:pt x="900" y="103"/>
                    </a:cubicBezTo>
                    <a:cubicBezTo>
                      <a:pt x="1188" y="7"/>
                      <a:pt x="1458" y="3"/>
                      <a:pt x="1728" y="0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6894" name="Line 22"/>
              <p:cNvSpPr>
                <a:spLocks noChangeShapeType="1"/>
              </p:cNvSpPr>
              <p:nvPr/>
            </p:nvSpPr>
            <p:spPr bwMode="auto">
              <a:xfrm>
                <a:off x="1680" y="1536"/>
                <a:ext cx="0" cy="115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6876" name="Text Box 23"/>
            <p:cNvSpPr txBox="1">
              <a:spLocks noChangeArrowheads="1"/>
            </p:cNvSpPr>
            <p:nvPr/>
          </p:nvSpPr>
          <p:spPr bwMode="auto">
            <a:xfrm rot="16200000">
              <a:off x="2494" y="1821"/>
              <a:ext cx="68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dirty="0">
                  <a:latin typeface="+mj-lt"/>
                </a:rPr>
                <a:t>pressure</a:t>
              </a:r>
            </a:p>
          </p:txBody>
        </p:sp>
        <p:sp>
          <p:nvSpPr>
            <p:cNvPr id="36877" name="Text Box 24"/>
            <p:cNvSpPr txBox="1">
              <a:spLocks noChangeArrowheads="1"/>
            </p:cNvSpPr>
            <p:nvPr/>
          </p:nvSpPr>
          <p:spPr bwMode="auto">
            <a:xfrm>
              <a:off x="2474" y="2776"/>
              <a:ext cx="619" cy="5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ambient</a:t>
              </a:r>
            </a:p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water</a:t>
              </a:r>
            </a:p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pressure</a:t>
              </a:r>
            </a:p>
          </p:txBody>
        </p:sp>
        <p:sp>
          <p:nvSpPr>
            <p:cNvPr id="36878" name="Line 25"/>
            <p:cNvSpPr>
              <a:spLocks noChangeShapeType="1"/>
            </p:cNvSpPr>
            <p:nvPr/>
          </p:nvSpPr>
          <p:spPr bwMode="auto">
            <a:xfrm flipV="1">
              <a:off x="2880" y="2499"/>
              <a:ext cx="336" cy="24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6879" name="Text Box 26"/>
            <p:cNvSpPr txBox="1">
              <a:spLocks noChangeArrowheads="1"/>
            </p:cNvSpPr>
            <p:nvPr/>
          </p:nvSpPr>
          <p:spPr bwMode="auto">
            <a:xfrm>
              <a:off x="4065" y="1499"/>
              <a:ext cx="1280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 dirty="0">
                  <a:latin typeface="+mj-lt"/>
                </a:rPr>
                <a:t>peak overpressure</a:t>
              </a:r>
            </a:p>
          </p:txBody>
        </p:sp>
        <p:sp>
          <p:nvSpPr>
            <p:cNvPr id="36880" name="Line 27"/>
            <p:cNvSpPr>
              <a:spLocks noChangeShapeType="1"/>
            </p:cNvSpPr>
            <p:nvPr/>
          </p:nvSpPr>
          <p:spPr bwMode="auto">
            <a:xfrm flipH="1">
              <a:off x="3732" y="1618"/>
              <a:ext cx="28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6881" name="Text Box 28"/>
            <p:cNvSpPr txBox="1">
              <a:spLocks noChangeArrowheads="1"/>
            </p:cNvSpPr>
            <p:nvPr/>
          </p:nvSpPr>
          <p:spPr bwMode="auto">
            <a:xfrm>
              <a:off x="4700" y="1770"/>
              <a:ext cx="431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>
                  <a:latin typeface="+mj-lt"/>
                </a:rPr>
                <a:t>cutoff</a:t>
              </a:r>
            </a:p>
          </p:txBody>
        </p:sp>
        <p:sp>
          <p:nvSpPr>
            <p:cNvPr id="36882" name="Line 29"/>
            <p:cNvSpPr>
              <a:spLocks noChangeShapeType="1"/>
            </p:cNvSpPr>
            <p:nvPr/>
          </p:nvSpPr>
          <p:spPr bwMode="auto">
            <a:xfrm flipH="1">
              <a:off x="4313" y="1942"/>
              <a:ext cx="287" cy="9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36883" name="Text Box 30"/>
            <p:cNvSpPr txBox="1">
              <a:spLocks noChangeArrowheads="1"/>
            </p:cNvSpPr>
            <p:nvPr/>
          </p:nvSpPr>
          <p:spPr bwMode="auto">
            <a:xfrm>
              <a:off x="4387" y="3312"/>
              <a:ext cx="39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>
                  <a:latin typeface="+mj-lt"/>
                </a:rPr>
                <a:t>time</a:t>
              </a:r>
            </a:p>
          </p:txBody>
        </p:sp>
        <p:sp>
          <p:nvSpPr>
            <p:cNvPr id="36884" name="Line 31"/>
            <p:cNvSpPr>
              <a:spLocks noChangeShapeType="1"/>
            </p:cNvSpPr>
            <p:nvPr/>
          </p:nvSpPr>
          <p:spPr bwMode="auto">
            <a:xfrm flipV="1">
              <a:off x="2960" y="1579"/>
              <a:ext cx="0" cy="543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6885" name="Line 32"/>
            <p:cNvSpPr>
              <a:spLocks noChangeShapeType="1"/>
            </p:cNvSpPr>
            <p:nvPr/>
          </p:nvSpPr>
          <p:spPr bwMode="auto">
            <a:xfrm>
              <a:off x="4600" y="3341"/>
              <a:ext cx="477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5014295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1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1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2000"/>
                                        <p:tgtEl>
                                          <p:spTgt spid="141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141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21" grpId="0" animBg="1"/>
      <p:bldP spid="141322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en-GB" sz="3600"/>
              <a:t>Gas Products</a:t>
            </a:r>
          </a:p>
        </p:txBody>
      </p:sp>
      <p:sp>
        <p:nvSpPr>
          <p:cNvPr id="8237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238" name="TextBox 3"/>
          <p:cNvSpPr txBox="1">
            <a:spLocks noChangeArrowheads="1"/>
          </p:cNvSpPr>
          <p:nvPr/>
        </p:nvSpPr>
        <p:spPr bwMode="auto">
          <a:xfrm>
            <a:off x="684213" y="1698625"/>
            <a:ext cx="7343775" cy="332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In air the gaseous detonation products stream outwards as a fast wind (dynamic overpressure).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Underwater they are trapped as a bubble, then: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bubble expands and over-expands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bubble contracts and over-contracts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oscillation continues for several cycles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Times New Roman" pitchFamily="18" charset="0"/>
                <a:cs typeface="Times New Roman" pitchFamily="18" charset="0"/>
              </a:rPr>
              <a:t>bubble moves towards any nearby surface (target)</a:t>
            </a:r>
          </a:p>
          <a:p>
            <a:endParaRPr lang="en-GB" dirty="0">
              <a:latin typeface="Calibri" pitchFamily="34" charset="0"/>
            </a:endParaRPr>
          </a:p>
        </p:txBody>
      </p:sp>
      <p:graphicFrame>
        <p:nvGraphicFramePr>
          <p:cNvPr id="8235" name="Object 43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2344948"/>
              </p:ext>
            </p:extLst>
          </p:nvPr>
        </p:nvGraphicFramePr>
        <p:xfrm>
          <a:off x="7812088" y="5013325"/>
          <a:ext cx="914400" cy="771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2" imgW="914400" imgH="771525" progId="PowerPoint.Show.12">
                  <p:embed/>
                </p:oleObj>
              </mc:Choice>
              <mc:Fallback>
                <p:oleObj name="Presentation" showAsIcon="1" r:id="rId2" imgW="914400" imgH="771525" progId="PowerPoint.Show.12">
                  <p:embed/>
                  <p:pic>
                    <p:nvPicPr>
                      <p:cNvPr id="8235" name="Object 43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12088" y="5013325"/>
                        <a:ext cx="914400" cy="771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63127833"/>
      </p:ext>
    </p:extLst>
  </p:cSld>
  <p:clrMapOvr>
    <a:masterClrMapping/>
  </p:clrMapOvr>
  <p:transition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Bubble Pulse, Nuclear v Conventional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pic>
        <p:nvPicPr>
          <p:cNvPr id="4098" name="Picture 2" descr="https://upload.wikimedia.org/wikipedia/commons/c/c7/OSCILLATIONS_IN_DIAMETER_OF_BUBBLE_CAUSED_BY_UNDERWATER_EXPLOSIONS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16723" y="1798759"/>
            <a:ext cx="5310554" cy="406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155333"/>
      </p:ext>
    </p:extLst>
  </p:cSld>
  <p:clrMapOvr>
    <a:masterClrMapping/>
  </p:clrMapOvr>
  <p:transition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distributions in water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  <p:pic>
        <p:nvPicPr>
          <p:cNvPr id="7170" name="Picture 2" descr="https://upload.wikimedia.org/wikipedia/commons/7/7b/PRESSURE_DISTRIBUTION_OF_WATER_NEAR_AN_UNDERWATER_NUCLEAR_EXPLOSION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7664" y="908720"/>
            <a:ext cx="6174943" cy="5725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107073"/>
      </p:ext>
    </p:extLst>
  </p:cSld>
  <p:clrMapOvr>
    <a:masterClrMapping/>
  </p:clrMapOvr>
  <p:transition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39938" name="Text Box 2"/>
          <p:cNvSpPr txBox="1">
            <a:spLocks noChangeArrowheads="1"/>
          </p:cNvSpPr>
          <p:nvPr/>
        </p:nvSpPr>
        <p:spPr bwMode="auto">
          <a:xfrm>
            <a:off x="4489450" y="584200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>
              <a:spcBef>
                <a:spcPct val="20000"/>
              </a:spcBef>
            </a:pPr>
            <a:endParaRPr lang="en-GB" sz="3600">
              <a:latin typeface="Times New Roman" pitchFamily="18" charset="0"/>
            </a:endParaRPr>
          </a:p>
        </p:txBody>
      </p:sp>
      <p:grpSp>
        <p:nvGrpSpPr>
          <p:cNvPr id="39939" name="Group 3"/>
          <p:cNvGrpSpPr>
            <a:grpSpLocks/>
          </p:cNvGrpSpPr>
          <p:nvPr/>
        </p:nvGrpSpPr>
        <p:grpSpPr bwMode="auto">
          <a:xfrm>
            <a:off x="950913" y="1752600"/>
            <a:ext cx="7888287" cy="4481513"/>
            <a:chOff x="389" y="1104"/>
            <a:chExt cx="4969" cy="2823"/>
          </a:xfrm>
        </p:grpSpPr>
        <p:grpSp>
          <p:nvGrpSpPr>
            <p:cNvPr id="39941" name="Group 4"/>
            <p:cNvGrpSpPr>
              <a:grpSpLocks/>
            </p:cNvGrpSpPr>
            <p:nvPr/>
          </p:nvGrpSpPr>
          <p:grpSpPr bwMode="auto">
            <a:xfrm>
              <a:off x="684" y="1104"/>
              <a:ext cx="2628" cy="1032"/>
              <a:chOff x="624" y="1104"/>
              <a:chExt cx="2628" cy="1032"/>
            </a:xfrm>
          </p:grpSpPr>
          <p:sp>
            <p:nvSpPr>
              <p:cNvPr id="39975" name="Freeform 5"/>
              <p:cNvSpPr>
                <a:spLocks/>
              </p:cNvSpPr>
              <p:nvPr/>
            </p:nvSpPr>
            <p:spPr bwMode="auto">
              <a:xfrm>
                <a:off x="624" y="1104"/>
                <a:ext cx="912" cy="1026"/>
              </a:xfrm>
              <a:custGeom>
                <a:avLst/>
                <a:gdLst>
                  <a:gd name="T0" fmla="*/ 0 w 906"/>
                  <a:gd name="T1" fmla="*/ 1002 h 1014"/>
                  <a:gd name="T2" fmla="*/ 54 w 906"/>
                  <a:gd name="T3" fmla="*/ 971 h 1014"/>
                  <a:gd name="T4" fmla="*/ 115 w 906"/>
                  <a:gd name="T5" fmla="*/ 996 h 1014"/>
                  <a:gd name="T6" fmla="*/ 133 w 906"/>
                  <a:gd name="T7" fmla="*/ 1014 h 1014"/>
                  <a:gd name="T8" fmla="*/ 175 w 906"/>
                  <a:gd name="T9" fmla="*/ 1026 h 1014"/>
                  <a:gd name="T10" fmla="*/ 266 w 906"/>
                  <a:gd name="T11" fmla="*/ 971 h 1014"/>
                  <a:gd name="T12" fmla="*/ 296 w 906"/>
                  <a:gd name="T13" fmla="*/ 899 h 1014"/>
                  <a:gd name="T14" fmla="*/ 314 w 906"/>
                  <a:gd name="T15" fmla="*/ 862 h 1014"/>
                  <a:gd name="T16" fmla="*/ 344 w 906"/>
                  <a:gd name="T17" fmla="*/ 856 h 1014"/>
                  <a:gd name="T18" fmla="*/ 417 w 906"/>
                  <a:gd name="T19" fmla="*/ 826 h 1014"/>
                  <a:gd name="T20" fmla="*/ 435 w 906"/>
                  <a:gd name="T21" fmla="*/ 680 h 1014"/>
                  <a:gd name="T22" fmla="*/ 465 w 906"/>
                  <a:gd name="T23" fmla="*/ 595 h 1014"/>
                  <a:gd name="T24" fmla="*/ 495 w 906"/>
                  <a:gd name="T25" fmla="*/ 498 h 1014"/>
                  <a:gd name="T26" fmla="*/ 519 w 906"/>
                  <a:gd name="T27" fmla="*/ 461 h 1014"/>
                  <a:gd name="T28" fmla="*/ 556 w 906"/>
                  <a:gd name="T29" fmla="*/ 474 h 1014"/>
                  <a:gd name="T30" fmla="*/ 574 w 906"/>
                  <a:gd name="T31" fmla="*/ 480 h 1014"/>
                  <a:gd name="T32" fmla="*/ 598 w 906"/>
                  <a:gd name="T33" fmla="*/ 389 h 1014"/>
                  <a:gd name="T34" fmla="*/ 616 w 906"/>
                  <a:gd name="T35" fmla="*/ 382 h 1014"/>
                  <a:gd name="T36" fmla="*/ 628 w 906"/>
                  <a:gd name="T37" fmla="*/ 364 h 1014"/>
                  <a:gd name="T38" fmla="*/ 634 w 906"/>
                  <a:gd name="T39" fmla="*/ 346 h 1014"/>
                  <a:gd name="T40" fmla="*/ 676 w 906"/>
                  <a:gd name="T41" fmla="*/ 358 h 1014"/>
                  <a:gd name="T42" fmla="*/ 719 w 906"/>
                  <a:gd name="T43" fmla="*/ 352 h 1014"/>
                  <a:gd name="T44" fmla="*/ 731 w 906"/>
                  <a:gd name="T45" fmla="*/ 316 h 1014"/>
                  <a:gd name="T46" fmla="*/ 737 w 906"/>
                  <a:gd name="T47" fmla="*/ 297 h 1014"/>
                  <a:gd name="T48" fmla="*/ 767 w 906"/>
                  <a:gd name="T49" fmla="*/ 176 h 1014"/>
                  <a:gd name="T50" fmla="*/ 791 w 906"/>
                  <a:gd name="T51" fmla="*/ 140 h 1014"/>
                  <a:gd name="T52" fmla="*/ 803 w 906"/>
                  <a:gd name="T53" fmla="*/ 121 h 1014"/>
                  <a:gd name="T54" fmla="*/ 912 w 906"/>
                  <a:gd name="T55" fmla="*/ 0 h 101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906"/>
                  <a:gd name="T85" fmla="*/ 0 h 1014"/>
                  <a:gd name="T86" fmla="*/ 906 w 906"/>
                  <a:gd name="T87" fmla="*/ 1014 h 1014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906" h="1014">
                    <a:moveTo>
                      <a:pt x="0" y="990"/>
                    </a:moveTo>
                    <a:cubicBezTo>
                      <a:pt x="18" y="978"/>
                      <a:pt x="36" y="972"/>
                      <a:pt x="54" y="960"/>
                    </a:cubicBezTo>
                    <a:cubicBezTo>
                      <a:pt x="76" y="966"/>
                      <a:pt x="96" y="969"/>
                      <a:pt x="114" y="984"/>
                    </a:cubicBezTo>
                    <a:cubicBezTo>
                      <a:pt x="121" y="989"/>
                      <a:pt x="125" y="998"/>
                      <a:pt x="132" y="1002"/>
                    </a:cubicBezTo>
                    <a:cubicBezTo>
                      <a:pt x="145" y="1009"/>
                      <a:pt x="160" y="1009"/>
                      <a:pt x="174" y="1014"/>
                    </a:cubicBezTo>
                    <a:cubicBezTo>
                      <a:pt x="211" y="1002"/>
                      <a:pt x="246" y="1000"/>
                      <a:pt x="264" y="960"/>
                    </a:cubicBezTo>
                    <a:cubicBezTo>
                      <a:pt x="275" y="934"/>
                      <a:pt x="282" y="912"/>
                      <a:pt x="294" y="888"/>
                    </a:cubicBezTo>
                    <a:cubicBezTo>
                      <a:pt x="299" y="878"/>
                      <a:pt x="300" y="859"/>
                      <a:pt x="312" y="852"/>
                    </a:cubicBezTo>
                    <a:cubicBezTo>
                      <a:pt x="321" y="847"/>
                      <a:pt x="332" y="849"/>
                      <a:pt x="342" y="846"/>
                    </a:cubicBezTo>
                    <a:cubicBezTo>
                      <a:pt x="370" y="838"/>
                      <a:pt x="387" y="825"/>
                      <a:pt x="414" y="816"/>
                    </a:cubicBezTo>
                    <a:cubicBezTo>
                      <a:pt x="431" y="765"/>
                      <a:pt x="426" y="734"/>
                      <a:pt x="432" y="672"/>
                    </a:cubicBezTo>
                    <a:cubicBezTo>
                      <a:pt x="435" y="642"/>
                      <a:pt x="450" y="614"/>
                      <a:pt x="462" y="588"/>
                    </a:cubicBezTo>
                    <a:cubicBezTo>
                      <a:pt x="475" y="559"/>
                      <a:pt x="477" y="519"/>
                      <a:pt x="492" y="492"/>
                    </a:cubicBezTo>
                    <a:cubicBezTo>
                      <a:pt x="499" y="479"/>
                      <a:pt x="516" y="456"/>
                      <a:pt x="516" y="456"/>
                    </a:cubicBezTo>
                    <a:cubicBezTo>
                      <a:pt x="528" y="460"/>
                      <a:pt x="540" y="464"/>
                      <a:pt x="552" y="468"/>
                    </a:cubicBezTo>
                    <a:cubicBezTo>
                      <a:pt x="558" y="470"/>
                      <a:pt x="570" y="474"/>
                      <a:pt x="570" y="474"/>
                    </a:cubicBezTo>
                    <a:cubicBezTo>
                      <a:pt x="576" y="455"/>
                      <a:pt x="584" y="394"/>
                      <a:pt x="594" y="384"/>
                    </a:cubicBezTo>
                    <a:cubicBezTo>
                      <a:pt x="598" y="380"/>
                      <a:pt x="606" y="380"/>
                      <a:pt x="612" y="378"/>
                    </a:cubicBezTo>
                    <a:cubicBezTo>
                      <a:pt x="616" y="372"/>
                      <a:pt x="621" y="366"/>
                      <a:pt x="624" y="360"/>
                    </a:cubicBezTo>
                    <a:cubicBezTo>
                      <a:pt x="627" y="354"/>
                      <a:pt x="624" y="344"/>
                      <a:pt x="630" y="342"/>
                    </a:cubicBezTo>
                    <a:cubicBezTo>
                      <a:pt x="633" y="341"/>
                      <a:pt x="667" y="352"/>
                      <a:pt x="672" y="354"/>
                    </a:cubicBezTo>
                    <a:cubicBezTo>
                      <a:pt x="686" y="352"/>
                      <a:pt x="703" y="357"/>
                      <a:pt x="714" y="348"/>
                    </a:cubicBezTo>
                    <a:cubicBezTo>
                      <a:pt x="724" y="340"/>
                      <a:pt x="722" y="324"/>
                      <a:pt x="726" y="312"/>
                    </a:cubicBezTo>
                    <a:cubicBezTo>
                      <a:pt x="728" y="306"/>
                      <a:pt x="732" y="294"/>
                      <a:pt x="732" y="294"/>
                    </a:cubicBezTo>
                    <a:cubicBezTo>
                      <a:pt x="737" y="252"/>
                      <a:pt x="740" y="211"/>
                      <a:pt x="762" y="174"/>
                    </a:cubicBezTo>
                    <a:cubicBezTo>
                      <a:pt x="769" y="162"/>
                      <a:pt x="778" y="150"/>
                      <a:pt x="786" y="138"/>
                    </a:cubicBezTo>
                    <a:cubicBezTo>
                      <a:pt x="790" y="132"/>
                      <a:pt x="798" y="120"/>
                      <a:pt x="798" y="120"/>
                    </a:cubicBezTo>
                    <a:cubicBezTo>
                      <a:pt x="813" y="58"/>
                      <a:pt x="830" y="0"/>
                      <a:pt x="906" y="0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6" name="Freeform 6"/>
              <p:cNvSpPr>
                <a:spLocks/>
              </p:cNvSpPr>
              <p:nvPr/>
            </p:nvSpPr>
            <p:spPr bwMode="auto">
              <a:xfrm flipH="1">
                <a:off x="1536" y="1104"/>
                <a:ext cx="912" cy="1026"/>
              </a:xfrm>
              <a:custGeom>
                <a:avLst/>
                <a:gdLst>
                  <a:gd name="T0" fmla="*/ 0 w 906"/>
                  <a:gd name="T1" fmla="*/ 1002 h 1014"/>
                  <a:gd name="T2" fmla="*/ 54 w 906"/>
                  <a:gd name="T3" fmla="*/ 971 h 1014"/>
                  <a:gd name="T4" fmla="*/ 115 w 906"/>
                  <a:gd name="T5" fmla="*/ 996 h 1014"/>
                  <a:gd name="T6" fmla="*/ 133 w 906"/>
                  <a:gd name="T7" fmla="*/ 1014 h 1014"/>
                  <a:gd name="T8" fmla="*/ 175 w 906"/>
                  <a:gd name="T9" fmla="*/ 1026 h 1014"/>
                  <a:gd name="T10" fmla="*/ 266 w 906"/>
                  <a:gd name="T11" fmla="*/ 971 h 1014"/>
                  <a:gd name="T12" fmla="*/ 296 w 906"/>
                  <a:gd name="T13" fmla="*/ 899 h 1014"/>
                  <a:gd name="T14" fmla="*/ 314 w 906"/>
                  <a:gd name="T15" fmla="*/ 862 h 1014"/>
                  <a:gd name="T16" fmla="*/ 344 w 906"/>
                  <a:gd name="T17" fmla="*/ 856 h 1014"/>
                  <a:gd name="T18" fmla="*/ 417 w 906"/>
                  <a:gd name="T19" fmla="*/ 826 h 1014"/>
                  <a:gd name="T20" fmla="*/ 435 w 906"/>
                  <a:gd name="T21" fmla="*/ 680 h 1014"/>
                  <a:gd name="T22" fmla="*/ 465 w 906"/>
                  <a:gd name="T23" fmla="*/ 595 h 1014"/>
                  <a:gd name="T24" fmla="*/ 495 w 906"/>
                  <a:gd name="T25" fmla="*/ 498 h 1014"/>
                  <a:gd name="T26" fmla="*/ 519 w 906"/>
                  <a:gd name="T27" fmla="*/ 461 h 1014"/>
                  <a:gd name="T28" fmla="*/ 556 w 906"/>
                  <a:gd name="T29" fmla="*/ 474 h 1014"/>
                  <a:gd name="T30" fmla="*/ 574 w 906"/>
                  <a:gd name="T31" fmla="*/ 480 h 1014"/>
                  <a:gd name="T32" fmla="*/ 598 w 906"/>
                  <a:gd name="T33" fmla="*/ 389 h 1014"/>
                  <a:gd name="T34" fmla="*/ 616 w 906"/>
                  <a:gd name="T35" fmla="*/ 382 h 1014"/>
                  <a:gd name="T36" fmla="*/ 628 w 906"/>
                  <a:gd name="T37" fmla="*/ 364 h 1014"/>
                  <a:gd name="T38" fmla="*/ 634 w 906"/>
                  <a:gd name="T39" fmla="*/ 346 h 1014"/>
                  <a:gd name="T40" fmla="*/ 676 w 906"/>
                  <a:gd name="T41" fmla="*/ 358 h 1014"/>
                  <a:gd name="T42" fmla="*/ 719 w 906"/>
                  <a:gd name="T43" fmla="*/ 352 h 1014"/>
                  <a:gd name="T44" fmla="*/ 731 w 906"/>
                  <a:gd name="T45" fmla="*/ 316 h 1014"/>
                  <a:gd name="T46" fmla="*/ 737 w 906"/>
                  <a:gd name="T47" fmla="*/ 297 h 1014"/>
                  <a:gd name="T48" fmla="*/ 767 w 906"/>
                  <a:gd name="T49" fmla="*/ 176 h 1014"/>
                  <a:gd name="T50" fmla="*/ 791 w 906"/>
                  <a:gd name="T51" fmla="*/ 140 h 1014"/>
                  <a:gd name="T52" fmla="*/ 803 w 906"/>
                  <a:gd name="T53" fmla="*/ 121 h 1014"/>
                  <a:gd name="T54" fmla="*/ 912 w 906"/>
                  <a:gd name="T55" fmla="*/ 0 h 101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w 906"/>
                  <a:gd name="T85" fmla="*/ 0 h 1014"/>
                  <a:gd name="T86" fmla="*/ 906 w 906"/>
                  <a:gd name="T87" fmla="*/ 1014 h 1014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T84" t="T85" r="T86" b="T87"/>
                <a:pathLst>
                  <a:path w="906" h="1014">
                    <a:moveTo>
                      <a:pt x="0" y="990"/>
                    </a:moveTo>
                    <a:cubicBezTo>
                      <a:pt x="18" y="978"/>
                      <a:pt x="36" y="972"/>
                      <a:pt x="54" y="960"/>
                    </a:cubicBezTo>
                    <a:cubicBezTo>
                      <a:pt x="76" y="966"/>
                      <a:pt x="96" y="969"/>
                      <a:pt x="114" y="984"/>
                    </a:cubicBezTo>
                    <a:cubicBezTo>
                      <a:pt x="121" y="989"/>
                      <a:pt x="125" y="998"/>
                      <a:pt x="132" y="1002"/>
                    </a:cubicBezTo>
                    <a:cubicBezTo>
                      <a:pt x="145" y="1009"/>
                      <a:pt x="160" y="1009"/>
                      <a:pt x="174" y="1014"/>
                    </a:cubicBezTo>
                    <a:cubicBezTo>
                      <a:pt x="211" y="1002"/>
                      <a:pt x="246" y="1000"/>
                      <a:pt x="264" y="960"/>
                    </a:cubicBezTo>
                    <a:cubicBezTo>
                      <a:pt x="275" y="934"/>
                      <a:pt x="282" y="912"/>
                      <a:pt x="294" y="888"/>
                    </a:cubicBezTo>
                    <a:cubicBezTo>
                      <a:pt x="299" y="878"/>
                      <a:pt x="300" y="859"/>
                      <a:pt x="312" y="852"/>
                    </a:cubicBezTo>
                    <a:cubicBezTo>
                      <a:pt x="321" y="847"/>
                      <a:pt x="332" y="849"/>
                      <a:pt x="342" y="846"/>
                    </a:cubicBezTo>
                    <a:cubicBezTo>
                      <a:pt x="370" y="838"/>
                      <a:pt x="387" y="825"/>
                      <a:pt x="414" y="816"/>
                    </a:cubicBezTo>
                    <a:cubicBezTo>
                      <a:pt x="431" y="765"/>
                      <a:pt x="426" y="734"/>
                      <a:pt x="432" y="672"/>
                    </a:cubicBezTo>
                    <a:cubicBezTo>
                      <a:pt x="435" y="642"/>
                      <a:pt x="450" y="614"/>
                      <a:pt x="462" y="588"/>
                    </a:cubicBezTo>
                    <a:cubicBezTo>
                      <a:pt x="475" y="559"/>
                      <a:pt x="477" y="519"/>
                      <a:pt x="492" y="492"/>
                    </a:cubicBezTo>
                    <a:cubicBezTo>
                      <a:pt x="499" y="479"/>
                      <a:pt x="516" y="456"/>
                      <a:pt x="516" y="456"/>
                    </a:cubicBezTo>
                    <a:cubicBezTo>
                      <a:pt x="528" y="460"/>
                      <a:pt x="540" y="464"/>
                      <a:pt x="552" y="468"/>
                    </a:cubicBezTo>
                    <a:cubicBezTo>
                      <a:pt x="558" y="470"/>
                      <a:pt x="570" y="474"/>
                      <a:pt x="570" y="474"/>
                    </a:cubicBezTo>
                    <a:cubicBezTo>
                      <a:pt x="576" y="455"/>
                      <a:pt x="584" y="394"/>
                      <a:pt x="594" y="384"/>
                    </a:cubicBezTo>
                    <a:cubicBezTo>
                      <a:pt x="598" y="380"/>
                      <a:pt x="606" y="380"/>
                      <a:pt x="612" y="378"/>
                    </a:cubicBezTo>
                    <a:cubicBezTo>
                      <a:pt x="616" y="372"/>
                      <a:pt x="621" y="366"/>
                      <a:pt x="624" y="360"/>
                    </a:cubicBezTo>
                    <a:cubicBezTo>
                      <a:pt x="627" y="354"/>
                      <a:pt x="624" y="344"/>
                      <a:pt x="630" y="342"/>
                    </a:cubicBezTo>
                    <a:cubicBezTo>
                      <a:pt x="633" y="341"/>
                      <a:pt x="667" y="352"/>
                      <a:pt x="672" y="354"/>
                    </a:cubicBezTo>
                    <a:cubicBezTo>
                      <a:pt x="686" y="352"/>
                      <a:pt x="703" y="357"/>
                      <a:pt x="714" y="348"/>
                    </a:cubicBezTo>
                    <a:cubicBezTo>
                      <a:pt x="724" y="340"/>
                      <a:pt x="722" y="324"/>
                      <a:pt x="726" y="312"/>
                    </a:cubicBezTo>
                    <a:cubicBezTo>
                      <a:pt x="728" y="306"/>
                      <a:pt x="732" y="294"/>
                      <a:pt x="732" y="294"/>
                    </a:cubicBezTo>
                    <a:cubicBezTo>
                      <a:pt x="737" y="252"/>
                      <a:pt x="740" y="211"/>
                      <a:pt x="762" y="174"/>
                    </a:cubicBezTo>
                    <a:cubicBezTo>
                      <a:pt x="769" y="162"/>
                      <a:pt x="778" y="150"/>
                      <a:pt x="786" y="138"/>
                    </a:cubicBezTo>
                    <a:cubicBezTo>
                      <a:pt x="790" y="132"/>
                      <a:pt x="798" y="120"/>
                      <a:pt x="798" y="120"/>
                    </a:cubicBezTo>
                    <a:cubicBezTo>
                      <a:pt x="813" y="58"/>
                      <a:pt x="830" y="0"/>
                      <a:pt x="906" y="0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7" name="Freeform 7"/>
              <p:cNvSpPr>
                <a:spLocks/>
              </p:cNvSpPr>
              <p:nvPr/>
            </p:nvSpPr>
            <p:spPr bwMode="auto">
              <a:xfrm>
                <a:off x="2448" y="1831"/>
                <a:ext cx="804" cy="305"/>
              </a:xfrm>
              <a:custGeom>
                <a:avLst/>
                <a:gdLst>
                  <a:gd name="T0" fmla="*/ 0 w 804"/>
                  <a:gd name="T1" fmla="*/ 269 h 305"/>
                  <a:gd name="T2" fmla="*/ 72 w 804"/>
                  <a:gd name="T3" fmla="*/ 305 h 305"/>
                  <a:gd name="T4" fmla="*/ 120 w 804"/>
                  <a:gd name="T5" fmla="*/ 263 h 305"/>
                  <a:gd name="T6" fmla="*/ 144 w 804"/>
                  <a:gd name="T7" fmla="*/ 227 h 305"/>
                  <a:gd name="T8" fmla="*/ 180 w 804"/>
                  <a:gd name="T9" fmla="*/ 209 h 305"/>
                  <a:gd name="T10" fmla="*/ 294 w 804"/>
                  <a:gd name="T11" fmla="*/ 251 h 305"/>
                  <a:gd name="T12" fmla="*/ 366 w 804"/>
                  <a:gd name="T13" fmla="*/ 173 h 305"/>
                  <a:gd name="T14" fmla="*/ 390 w 804"/>
                  <a:gd name="T15" fmla="*/ 155 h 305"/>
                  <a:gd name="T16" fmla="*/ 426 w 804"/>
                  <a:gd name="T17" fmla="*/ 101 h 305"/>
                  <a:gd name="T18" fmla="*/ 480 w 804"/>
                  <a:gd name="T19" fmla="*/ 59 h 305"/>
                  <a:gd name="T20" fmla="*/ 558 w 804"/>
                  <a:gd name="T21" fmla="*/ 5 h 305"/>
                  <a:gd name="T22" fmla="*/ 612 w 804"/>
                  <a:gd name="T23" fmla="*/ 11 h 305"/>
                  <a:gd name="T24" fmla="*/ 606 w 804"/>
                  <a:gd name="T25" fmla="*/ 41 h 305"/>
                  <a:gd name="T26" fmla="*/ 570 w 804"/>
                  <a:gd name="T27" fmla="*/ 89 h 305"/>
                  <a:gd name="T28" fmla="*/ 552 w 804"/>
                  <a:gd name="T29" fmla="*/ 125 h 305"/>
                  <a:gd name="T30" fmla="*/ 558 w 804"/>
                  <a:gd name="T31" fmla="*/ 173 h 305"/>
                  <a:gd name="T32" fmla="*/ 576 w 804"/>
                  <a:gd name="T33" fmla="*/ 239 h 305"/>
                  <a:gd name="T34" fmla="*/ 630 w 804"/>
                  <a:gd name="T35" fmla="*/ 263 h 305"/>
                  <a:gd name="T36" fmla="*/ 804 w 804"/>
                  <a:gd name="T37" fmla="*/ 275 h 305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804"/>
                  <a:gd name="T58" fmla="*/ 0 h 305"/>
                  <a:gd name="T59" fmla="*/ 804 w 804"/>
                  <a:gd name="T60" fmla="*/ 305 h 305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804" h="305">
                    <a:moveTo>
                      <a:pt x="0" y="269"/>
                    </a:moveTo>
                    <a:cubicBezTo>
                      <a:pt x="25" y="277"/>
                      <a:pt x="50" y="291"/>
                      <a:pt x="72" y="305"/>
                    </a:cubicBezTo>
                    <a:cubicBezTo>
                      <a:pt x="93" y="298"/>
                      <a:pt x="106" y="281"/>
                      <a:pt x="120" y="263"/>
                    </a:cubicBezTo>
                    <a:cubicBezTo>
                      <a:pt x="129" y="252"/>
                      <a:pt x="130" y="232"/>
                      <a:pt x="144" y="227"/>
                    </a:cubicBezTo>
                    <a:cubicBezTo>
                      <a:pt x="169" y="219"/>
                      <a:pt x="157" y="225"/>
                      <a:pt x="180" y="209"/>
                    </a:cubicBezTo>
                    <a:cubicBezTo>
                      <a:pt x="224" y="215"/>
                      <a:pt x="257" y="227"/>
                      <a:pt x="294" y="251"/>
                    </a:cubicBezTo>
                    <a:cubicBezTo>
                      <a:pt x="336" y="240"/>
                      <a:pt x="336" y="203"/>
                      <a:pt x="366" y="173"/>
                    </a:cubicBezTo>
                    <a:cubicBezTo>
                      <a:pt x="373" y="166"/>
                      <a:pt x="383" y="162"/>
                      <a:pt x="390" y="155"/>
                    </a:cubicBezTo>
                    <a:cubicBezTo>
                      <a:pt x="404" y="139"/>
                      <a:pt x="408" y="113"/>
                      <a:pt x="426" y="101"/>
                    </a:cubicBezTo>
                    <a:cubicBezTo>
                      <a:pt x="469" y="72"/>
                      <a:pt x="452" y="87"/>
                      <a:pt x="480" y="59"/>
                    </a:cubicBezTo>
                    <a:cubicBezTo>
                      <a:pt x="490" y="29"/>
                      <a:pt x="529" y="15"/>
                      <a:pt x="558" y="5"/>
                    </a:cubicBezTo>
                    <a:cubicBezTo>
                      <a:pt x="576" y="7"/>
                      <a:pt x="598" y="0"/>
                      <a:pt x="612" y="11"/>
                    </a:cubicBezTo>
                    <a:cubicBezTo>
                      <a:pt x="620" y="17"/>
                      <a:pt x="608" y="31"/>
                      <a:pt x="606" y="41"/>
                    </a:cubicBezTo>
                    <a:cubicBezTo>
                      <a:pt x="600" y="65"/>
                      <a:pt x="590" y="76"/>
                      <a:pt x="570" y="89"/>
                    </a:cubicBezTo>
                    <a:cubicBezTo>
                      <a:pt x="566" y="102"/>
                      <a:pt x="553" y="112"/>
                      <a:pt x="552" y="125"/>
                    </a:cubicBezTo>
                    <a:cubicBezTo>
                      <a:pt x="551" y="141"/>
                      <a:pt x="555" y="157"/>
                      <a:pt x="558" y="173"/>
                    </a:cubicBezTo>
                    <a:cubicBezTo>
                      <a:pt x="562" y="195"/>
                      <a:pt x="570" y="217"/>
                      <a:pt x="576" y="239"/>
                    </a:cubicBezTo>
                    <a:cubicBezTo>
                      <a:pt x="581" y="258"/>
                      <a:pt x="611" y="257"/>
                      <a:pt x="630" y="263"/>
                    </a:cubicBezTo>
                    <a:cubicBezTo>
                      <a:pt x="682" y="280"/>
                      <a:pt x="751" y="275"/>
                      <a:pt x="804" y="275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9942" name="Freeform 8"/>
            <p:cNvSpPr>
              <a:spLocks/>
            </p:cNvSpPr>
            <p:nvPr/>
          </p:nvSpPr>
          <p:spPr bwMode="auto">
            <a:xfrm>
              <a:off x="482" y="2063"/>
              <a:ext cx="4736" cy="102"/>
            </a:xfrm>
            <a:custGeom>
              <a:avLst/>
              <a:gdLst>
                <a:gd name="T0" fmla="*/ 0 w 4736"/>
                <a:gd name="T1" fmla="*/ 46 h 102"/>
                <a:gd name="T2" fmla="*/ 536 w 4736"/>
                <a:gd name="T3" fmla="*/ 46 h 102"/>
                <a:gd name="T4" fmla="*/ 963 w 4736"/>
                <a:gd name="T5" fmla="*/ 55 h 102"/>
                <a:gd name="T6" fmla="*/ 1445 w 4736"/>
                <a:gd name="T7" fmla="*/ 55 h 102"/>
                <a:gd name="T8" fmla="*/ 1581 w 4736"/>
                <a:gd name="T9" fmla="*/ 64 h 102"/>
                <a:gd name="T10" fmla="*/ 2136 w 4736"/>
                <a:gd name="T11" fmla="*/ 74 h 102"/>
                <a:gd name="T12" fmla="*/ 2618 w 4736"/>
                <a:gd name="T13" fmla="*/ 46 h 102"/>
                <a:gd name="T14" fmla="*/ 2918 w 4736"/>
                <a:gd name="T15" fmla="*/ 55 h 102"/>
                <a:gd name="T16" fmla="*/ 3499 w 4736"/>
                <a:gd name="T17" fmla="*/ 37 h 102"/>
                <a:gd name="T18" fmla="*/ 4427 w 4736"/>
                <a:gd name="T19" fmla="*/ 46 h 102"/>
                <a:gd name="T20" fmla="*/ 4736 w 4736"/>
                <a:gd name="T21" fmla="*/ 55 h 10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4736"/>
                <a:gd name="T34" fmla="*/ 0 h 102"/>
                <a:gd name="T35" fmla="*/ 4736 w 4736"/>
                <a:gd name="T36" fmla="*/ 102 h 102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4736" h="102">
                  <a:moveTo>
                    <a:pt x="0" y="46"/>
                  </a:moveTo>
                  <a:cubicBezTo>
                    <a:pt x="169" y="102"/>
                    <a:pt x="536" y="46"/>
                    <a:pt x="536" y="46"/>
                  </a:cubicBezTo>
                  <a:cubicBezTo>
                    <a:pt x="679" y="59"/>
                    <a:pt x="820" y="66"/>
                    <a:pt x="963" y="55"/>
                  </a:cubicBezTo>
                  <a:cubicBezTo>
                    <a:pt x="1134" y="0"/>
                    <a:pt x="995" y="41"/>
                    <a:pt x="1445" y="55"/>
                  </a:cubicBezTo>
                  <a:cubicBezTo>
                    <a:pt x="1490" y="56"/>
                    <a:pt x="1536" y="63"/>
                    <a:pt x="1581" y="64"/>
                  </a:cubicBezTo>
                  <a:cubicBezTo>
                    <a:pt x="1766" y="69"/>
                    <a:pt x="1951" y="71"/>
                    <a:pt x="2136" y="74"/>
                  </a:cubicBezTo>
                  <a:cubicBezTo>
                    <a:pt x="2303" y="62"/>
                    <a:pt x="2446" y="51"/>
                    <a:pt x="2618" y="46"/>
                  </a:cubicBezTo>
                  <a:cubicBezTo>
                    <a:pt x="2718" y="49"/>
                    <a:pt x="2818" y="56"/>
                    <a:pt x="2918" y="55"/>
                  </a:cubicBezTo>
                  <a:cubicBezTo>
                    <a:pt x="3112" y="53"/>
                    <a:pt x="3499" y="37"/>
                    <a:pt x="3499" y="37"/>
                  </a:cubicBezTo>
                  <a:cubicBezTo>
                    <a:pt x="3523" y="37"/>
                    <a:pt x="4267" y="77"/>
                    <a:pt x="4427" y="46"/>
                  </a:cubicBezTo>
                  <a:cubicBezTo>
                    <a:pt x="4530" y="49"/>
                    <a:pt x="4736" y="55"/>
                    <a:pt x="4736" y="55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39943" name="Freeform 9"/>
            <p:cNvSpPr>
              <a:spLocks/>
            </p:cNvSpPr>
            <p:nvPr/>
          </p:nvSpPr>
          <p:spPr bwMode="auto">
            <a:xfrm>
              <a:off x="436" y="3672"/>
              <a:ext cx="4922" cy="72"/>
            </a:xfrm>
            <a:custGeom>
              <a:avLst/>
              <a:gdLst>
                <a:gd name="T0" fmla="*/ 0 w 4922"/>
                <a:gd name="T1" fmla="*/ 45 h 72"/>
                <a:gd name="T2" fmla="*/ 482 w 4922"/>
                <a:gd name="T3" fmla="*/ 54 h 72"/>
                <a:gd name="T4" fmla="*/ 773 w 4922"/>
                <a:gd name="T5" fmla="*/ 72 h 72"/>
                <a:gd name="T6" fmla="*/ 1518 w 4922"/>
                <a:gd name="T7" fmla="*/ 45 h 72"/>
                <a:gd name="T8" fmla="*/ 2518 w 4922"/>
                <a:gd name="T9" fmla="*/ 36 h 72"/>
                <a:gd name="T10" fmla="*/ 2891 w 4922"/>
                <a:gd name="T11" fmla="*/ 36 h 72"/>
                <a:gd name="T12" fmla="*/ 3582 w 4922"/>
                <a:gd name="T13" fmla="*/ 72 h 72"/>
                <a:gd name="T14" fmla="*/ 4682 w 4922"/>
                <a:gd name="T15" fmla="*/ 45 h 72"/>
                <a:gd name="T16" fmla="*/ 4854 w 4922"/>
                <a:gd name="T17" fmla="*/ 26 h 72"/>
                <a:gd name="T18" fmla="*/ 4909 w 4922"/>
                <a:gd name="T19" fmla="*/ 8 h 7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4922"/>
                <a:gd name="T31" fmla="*/ 0 h 72"/>
                <a:gd name="T32" fmla="*/ 4922 w 4922"/>
                <a:gd name="T33" fmla="*/ 72 h 72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4922" h="72">
                  <a:moveTo>
                    <a:pt x="0" y="45"/>
                  </a:moveTo>
                  <a:cubicBezTo>
                    <a:pt x="156" y="28"/>
                    <a:pt x="327" y="49"/>
                    <a:pt x="482" y="54"/>
                  </a:cubicBezTo>
                  <a:cubicBezTo>
                    <a:pt x="587" y="46"/>
                    <a:pt x="671" y="52"/>
                    <a:pt x="773" y="72"/>
                  </a:cubicBezTo>
                  <a:cubicBezTo>
                    <a:pt x="1021" y="66"/>
                    <a:pt x="1270" y="64"/>
                    <a:pt x="1518" y="45"/>
                  </a:cubicBezTo>
                  <a:cubicBezTo>
                    <a:pt x="1851" y="64"/>
                    <a:pt x="2518" y="36"/>
                    <a:pt x="2518" y="36"/>
                  </a:cubicBezTo>
                  <a:cubicBezTo>
                    <a:pt x="2735" y="57"/>
                    <a:pt x="2478" y="36"/>
                    <a:pt x="2891" y="36"/>
                  </a:cubicBezTo>
                  <a:cubicBezTo>
                    <a:pt x="3121" y="36"/>
                    <a:pt x="3353" y="49"/>
                    <a:pt x="3582" y="72"/>
                  </a:cubicBezTo>
                  <a:cubicBezTo>
                    <a:pt x="3949" y="60"/>
                    <a:pt x="4315" y="55"/>
                    <a:pt x="4682" y="45"/>
                  </a:cubicBezTo>
                  <a:cubicBezTo>
                    <a:pt x="4689" y="44"/>
                    <a:pt x="4821" y="39"/>
                    <a:pt x="4854" y="26"/>
                  </a:cubicBezTo>
                  <a:cubicBezTo>
                    <a:pt x="4922" y="0"/>
                    <a:pt x="4808" y="8"/>
                    <a:pt x="4909" y="8"/>
                  </a:cubicBezTo>
                </a:path>
              </a:pathLst>
            </a:custGeom>
            <a:noFill/>
            <a:ln w="1270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grpSp>
          <p:nvGrpSpPr>
            <p:cNvPr id="39944" name="Group 10"/>
            <p:cNvGrpSpPr>
              <a:grpSpLocks/>
            </p:cNvGrpSpPr>
            <p:nvPr/>
          </p:nvGrpSpPr>
          <p:grpSpPr bwMode="auto">
            <a:xfrm>
              <a:off x="2976" y="1248"/>
              <a:ext cx="1917" cy="2496"/>
              <a:chOff x="3123" y="1248"/>
              <a:chExt cx="1917" cy="2496"/>
            </a:xfrm>
          </p:grpSpPr>
          <p:sp>
            <p:nvSpPr>
              <p:cNvPr id="39963" name="Freeform 11"/>
              <p:cNvSpPr>
                <a:spLocks/>
              </p:cNvSpPr>
              <p:nvPr/>
            </p:nvSpPr>
            <p:spPr bwMode="auto">
              <a:xfrm>
                <a:off x="4320" y="2112"/>
                <a:ext cx="432" cy="1632"/>
              </a:xfrm>
              <a:custGeom>
                <a:avLst/>
                <a:gdLst>
                  <a:gd name="T0" fmla="*/ 0 w 432"/>
                  <a:gd name="T1" fmla="*/ 1632 h 1632"/>
                  <a:gd name="T2" fmla="*/ 432 w 432"/>
                  <a:gd name="T3" fmla="*/ 912 h 1632"/>
                  <a:gd name="T4" fmla="*/ 0 w 432"/>
                  <a:gd name="T5" fmla="*/ 0 h 1632"/>
                  <a:gd name="T6" fmla="*/ 0 60000 65536"/>
                  <a:gd name="T7" fmla="*/ 0 60000 65536"/>
                  <a:gd name="T8" fmla="*/ 0 60000 65536"/>
                  <a:gd name="T9" fmla="*/ 0 w 432"/>
                  <a:gd name="T10" fmla="*/ 0 h 1632"/>
                  <a:gd name="T11" fmla="*/ 432 w 432"/>
                  <a:gd name="T12" fmla="*/ 1632 h 1632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32" h="1632">
                    <a:moveTo>
                      <a:pt x="0" y="1632"/>
                    </a:moveTo>
                    <a:cubicBezTo>
                      <a:pt x="216" y="1408"/>
                      <a:pt x="432" y="1184"/>
                      <a:pt x="432" y="912"/>
                    </a:cubicBezTo>
                    <a:cubicBezTo>
                      <a:pt x="432" y="640"/>
                      <a:pt x="72" y="152"/>
                      <a:pt x="0" y="0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4" name="Line 12"/>
              <p:cNvSpPr>
                <a:spLocks noChangeShapeType="1"/>
              </p:cNvSpPr>
              <p:nvPr/>
            </p:nvSpPr>
            <p:spPr bwMode="auto">
              <a:xfrm flipH="1" flipV="1">
                <a:off x="4080" y="1248"/>
                <a:ext cx="240" cy="86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5" name="Freeform 13"/>
              <p:cNvSpPr>
                <a:spLocks/>
              </p:cNvSpPr>
              <p:nvPr/>
            </p:nvSpPr>
            <p:spPr bwMode="auto">
              <a:xfrm>
                <a:off x="3648" y="2112"/>
                <a:ext cx="672" cy="528"/>
              </a:xfrm>
              <a:custGeom>
                <a:avLst/>
                <a:gdLst>
                  <a:gd name="T0" fmla="*/ 672 w 672"/>
                  <a:gd name="T1" fmla="*/ 0 h 528"/>
                  <a:gd name="T2" fmla="*/ 384 w 672"/>
                  <a:gd name="T3" fmla="*/ 336 h 528"/>
                  <a:gd name="T4" fmla="*/ 0 w 672"/>
                  <a:gd name="T5" fmla="*/ 528 h 528"/>
                  <a:gd name="T6" fmla="*/ 0 60000 65536"/>
                  <a:gd name="T7" fmla="*/ 0 60000 65536"/>
                  <a:gd name="T8" fmla="*/ 0 60000 65536"/>
                  <a:gd name="T9" fmla="*/ 0 w 672"/>
                  <a:gd name="T10" fmla="*/ 0 h 528"/>
                  <a:gd name="T11" fmla="*/ 672 w 672"/>
                  <a:gd name="T12" fmla="*/ 528 h 528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672" h="528">
                    <a:moveTo>
                      <a:pt x="672" y="0"/>
                    </a:moveTo>
                    <a:cubicBezTo>
                      <a:pt x="584" y="124"/>
                      <a:pt x="496" y="248"/>
                      <a:pt x="384" y="336"/>
                    </a:cubicBezTo>
                    <a:cubicBezTo>
                      <a:pt x="272" y="424"/>
                      <a:pt x="136" y="476"/>
                      <a:pt x="0" y="528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6" name="Freeform 14"/>
              <p:cNvSpPr>
                <a:spLocks/>
              </p:cNvSpPr>
              <p:nvPr/>
            </p:nvSpPr>
            <p:spPr bwMode="auto">
              <a:xfrm>
                <a:off x="3600" y="3264"/>
                <a:ext cx="720" cy="480"/>
              </a:xfrm>
              <a:custGeom>
                <a:avLst/>
                <a:gdLst>
                  <a:gd name="T0" fmla="*/ 720 w 720"/>
                  <a:gd name="T1" fmla="*/ 480 h 480"/>
                  <a:gd name="T2" fmla="*/ 432 w 720"/>
                  <a:gd name="T3" fmla="*/ 144 h 480"/>
                  <a:gd name="T4" fmla="*/ 0 w 720"/>
                  <a:gd name="T5" fmla="*/ 0 h 480"/>
                  <a:gd name="T6" fmla="*/ 0 60000 65536"/>
                  <a:gd name="T7" fmla="*/ 0 60000 65536"/>
                  <a:gd name="T8" fmla="*/ 0 60000 65536"/>
                  <a:gd name="T9" fmla="*/ 0 w 720"/>
                  <a:gd name="T10" fmla="*/ 0 h 480"/>
                  <a:gd name="T11" fmla="*/ 720 w 720"/>
                  <a:gd name="T12" fmla="*/ 480 h 48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720" h="480">
                    <a:moveTo>
                      <a:pt x="720" y="480"/>
                    </a:moveTo>
                    <a:cubicBezTo>
                      <a:pt x="636" y="352"/>
                      <a:pt x="552" y="224"/>
                      <a:pt x="432" y="144"/>
                    </a:cubicBezTo>
                    <a:cubicBezTo>
                      <a:pt x="312" y="64"/>
                      <a:pt x="72" y="24"/>
                      <a:pt x="0" y="0"/>
                    </a:cubicBezTo>
                  </a:path>
                </a:pathLst>
              </a:custGeom>
              <a:noFill/>
              <a:ln w="28575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7" name="Freeform 15"/>
              <p:cNvSpPr>
                <a:spLocks/>
              </p:cNvSpPr>
              <p:nvPr/>
            </p:nvSpPr>
            <p:spPr bwMode="auto">
              <a:xfrm>
                <a:off x="4224" y="2832"/>
                <a:ext cx="480" cy="280"/>
              </a:xfrm>
              <a:custGeom>
                <a:avLst/>
                <a:gdLst>
                  <a:gd name="T0" fmla="*/ 480 w 480"/>
                  <a:gd name="T1" fmla="*/ 0 h 280"/>
                  <a:gd name="T2" fmla="*/ 288 w 480"/>
                  <a:gd name="T3" fmla="*/ 240 h 280"/>
                  <a:gd name="T4" fmla="*/ 0 w 480"/>
                  <a:gd name="T5" fmla="*/ 240 h 280"/>
                  <a:gd name="T6" fmla="*/ 0 60000 65536"/>
                  <a:gd name="T7" fmla="*/ 0 60000 65536"/>
                  <a:gd name="T8" fmla="*/ 0 60000 65536"/>
                  <a:gd name="T9" fmla="*/ 0 w 480"/>
                  <a:gd name="T10" fmla="*/ 0 h 280"/>
                  <a:gd name="T11" fmla="*/ 480 w 480"/>
                  <a:gd name="T12" fmla="*/ 280 h 280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T9" t="T10" r="T11" b="T12"/>
                <a:pathLst>
                  <a:path w="480" h="280">
                    <a:moveTo>
                      <a:pt x="480" y="0"/>
                    </a:moveTo>
                    <a:cubicBezTo>
                      <a:pt x="424" y="100"/>
                      <a:pt x="368" y="200"/>
                      <a:pt x="288" y="240"/>
                    </a:cubicBezTo>
                    <a:cubicBezTo>
                      <a:pt x="208" y="280"/>
                      <a:pt x="104" y="260"/>
                      <a:pt x="0" y="240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8" name="Freeform 16"/>
              <p:cNvSpPr>
                <a:spLocks/>
              </p:cNvSpPr>
              <p:nvPr/>
            </p:nvSpPr>
            <p:spPr bwMode="auto">
              <a:xfrm>
                <a:off x="3123" y="2854"/>
                <a:ext cx="704" cy="242"/>
              </a:xfrm>
              <a:custGeom>
                <a:avLst/>
                <a:gdLst>
                  <a:gd name="T0" fmla="*/ 49 w 704"/>
                  <a:gd name="T1" fmla="*/ 228 h 242"/>
                  <a:gd name="T2" fmla="*/ 140 w 704"/>
                  <a:gd name="T3" fmla="*/ 210 h 242"/>
                  <a:gd name="T4" fmla="*/ 195 w 704"/>
                  <a:gd name="T5" fmla="*/ 192 h 242"/>
                  <a:gd name="T6" fmla="*/ 395 w 704"/>
                  <a:gd name="T7" fmla="*/ 1 h 242"/>
                  <a:gd name="T8" fmla="*/ 486 w 704"/>
                  <a:gd name="T9" fmla="*/ 10 h 242"/>
                  <a:gd name="T10" fmla="*/ 504 w 704"/>
                  <a:gd name="T11" fmla="*/ 37 h 242"/>
                  <a:gd name="T12" fmla="*/ 522 w 704"/>
                  <a:gd name="T13" fmla="*/ 92 h 242"/>
                  <a:gd name="T14" fmla="*/ 540 w 704"/>
                  <a:gd name="T15" fmla="*/ 119 h 242"/>
                  <a:gd name="T16" fmla="*/ 558 w 704"/>
                  <a:gd name="T17" fmla="*/ 173 h 242"/>
                  <a:gd name="T18" fmla="*/ 704 w 704"/>
                  <a:gd name="T19" fmla="*/ 219 h 242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w 704"/>
                  <a:gd name="T31" fmla="*/ 0 h 242"/>
                  <a:gd name="T32" fmla="*/ 704 w 704"/>
                  <a:gd name="T33" fmla="*/ 242 h 242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T30" t="T31" r="T32" b="T33"/>
                <a:pathLst>
                  <a:path w="704" h="242">
                    <a:moveTo>
                      <a:pt x="49" y="228"/>
                    </a:moveTo>
                    <a:cubicBezTo>
                      <a:pt x="128" y="202"/>
                      <a:pt x="0" y="242"/>
                      <a:pt x="140" y="210"/>
                    </a:cubicBezTo>
                    <a:cubicBezTo>
                      <a:pt x="159" y="206"/>
                      <a:pt x="195" y="192"/>
                      <a:pt x="195" y="192"/>
                    </a:cubicBezTo>
                    <a:cubicBezTo>
                      <a:pt x="253" y="133"/>
                      <a:pt x="317" y="27"/>
                      <a:pt x="395" y="1"/>
                    </a:cubicBezTo>
                    <a:cubicBezTo>
                      <a:pt x="425" y="4"/>
                      <a:pt x="457" y="0"/>
                      <a:pt x="486" y="10"/>
                    </a:cubicBezTo>
                    <a:cubicBezTo>
                      <a:pt x="496" y="13"/>
                      <a:pt x="500" y="27"/>
                      <a:pt x="504" y="37"/>
                    </a:cubicBezTo>
                    <a:cubicBezTo>
                      <a:pt x="512" y="55"/>
                      <a:pt x="511" y="76"/>
                      <a:pt x="522" y="92"/>
                    </a:cubicBezTo>
                    <a:cubicBezTo>
                      <a:pt x="528" y="101"/>
                      <a:pt x="536" y="109"/>
                      <a:pt x="540" y="119"/>
                    </a:cubicBezTo>
                    <a:cubicBezTo>
                      <a:pt x="548" y="136"/>
                      <a:pt x="545" y="160"/>
                      <a:pt x="558" y="173"/>
                    </a:cubicBezTo>
                    <a:cubicBezTo>
                      <a:pt x="606" y="221"/>
                      <a:pt x="634" y="219"/>
                      <a:pt x="704" y="219"/>
                    </a:cubicBezTo>
                  </a:path>
                </a:pathLst>
              </a:custGeom>
              <a:noFill/>
              <a:ln w="12700" cap="flat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69" name="Line 17"/>
              <p:cNvSpPr>
                <a:spLocks noChangeShapeType="1"/>
              </p:cNvSpPr>
              <p:nvPr/>
            </p:nvSpPr>
            <p:spPr bwMode="auto">
              <a:xfrm>
                <a:off x="3264" y="3168"/>
                <a:ext cx="43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0" name="Line 18"/>
              <p:cNvSpPr>
                <a:spLocks noChangeShapeType="1"/>
              </p:cNvSpPr>
              <p:nvPr/>
            </p:nvSpPr>
            <p:spPr bwMode="auto">
              <a:xfrm>
                <a:off x="4416" y="3168"/>
                <a:ext cx="192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1" name="Line 19"/>
              <p:cNvSpPr>
                <a:spLocks noChangeShapeType="1"/>
              </p:cNvSpPr>
              <p:nvPr/>
            </p:nvSpPr>
            <p:spPr bwMode="auto">
              <a:xfrm>
                <a:off x="4752" y="3072"/>
                <a:ext cx="288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2" name="Line 20"/>
              <p:cNvSpPr>
                <a:spLocks noChangeShapeType="1"/>
              </p:cNvSpPr>
              <p:nvPr/>
            </p:nvSpPr>
            <p:spPr bwMode="auto">
              <a:xfrm flipV="1">
                <a:off x="4032" y="3216"/>
                <a:ext cx="144" cy="19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3" name="Line 21"/>
              <p:cNvSpPr>
                <a:spLocks noChangeShapeType="1"/>
              </p:cNvSpPr>
              <p:nvPr/>
            </p:nvSpPr>
            <p:spPr bwMode="auto">
              <a:xfrm>
                <a:off x="4032" y="2448"/>
                <a:ext cx="144" cy="19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9974" name="Line 22"/>
              <p:cNvSpPr>
                <a:spLocks noChangeShapeType="1"/>
              </p:cNvSpPr>
              <p:nvPr/>
            </p:nvSpPr>
            <p:spPr bwMode="auto">
              <a:xfrm flipV="1">
                <a:off x="4176" y="1584"/>
                <a:ext cx="336" cy="96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9945" name="Line 23"/>
            <p:cNvSpPr>
              <a:spLocks noChangeShapeType="1"/>
            </p:cNvSpPr>
            <p:nvPr/>
          </p:nvSpPr>
          <p:spPr bwMode="auto">
            <a:xfrm>
              <a:off x="2736" y="1776"/>
              <a:ext cx="4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grpSp>
          <p:nvGrpSpPr>
            <p:cNvPr id="39946" name="Group 24"/>
            <p:cNvGrpSpPr>
              <a:grpSpLocks/>
            </p:cNvGrpSpPr>
            <p:nvPr/>
          </p:nvGrpSpPr>
          <p:grpSpPr bwMode="auto">
            <a:xfrm>
              <a:off x="1200" y="2496"/>
              <a:ext cx="768" cy="768"/>
              <a:chOff x="1104" y="2496"/>
              <a:chExt cx="768" cy="768"/>
            </a:xfrm>
          </p:grpSpPr>
          <p:sp>
            <p:nvSpPr>
              <p:cNvPr id="39959" name="Oval 25"/>
              <p:cNvSpPr>
                <a:spLocks noChangeArrowheads="1"/>
              </p:cNvSpPr>
              <p:nvPr/>
            </p:nvSpPr>
            <p:spPr bwMode="auto">
              <a:xfrm>
                <a:off x="1104" y="2496"/>
                <a:ext cx="768" cy="768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  <p:sp>
            <p:nvSpPr>
              <p:cNvPr id="39960" name="Oval 26"/>
              <p:cNvSpPr>
                <a:spLocks noChangeArrowheads="1"/>
              </p:cNvSpPr>
              <p:nvPr/>
            </p:nvSpPr>
            <p:spPr bwMode="auto">
              <a:xfrm>
                <a:off x="1200" y="2592"/>
                <a:ext cx="576" cy="576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  <p:sp>
            <p:nvSpPr>
              <p:cNvPr id="39961" name="Oval 27"/>
              <p:cNvSpPr>
                <a:spLocks noChangeArrowheads="1"/>
              </p:cNvSpPr>
              <p:nvPr/>
            </p:nvSpPr>
            <p:spPr bwMode="auto">
              <a:xfrm>
                <a:off x="1296" y="2688"/>
                <a:ext cx="384" cy="384"/>
              </a:xfrm>
              <a:prstGeom prst="ellipse">
                <a:avLst/>
              </a:prstGeom>
              <a:solidFill>
                <a:srgbClr val="FFFFFF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  <p:sp>
            <p:nvSpPr>
              <p:cNvPr id="39962" name="Oval 28"/>
              <p:cNvSpPr>
                <a:spLocks noChangeArrowheads="1"/>
              </p:cNvSpPr>
              <p:nvPr/>
            </p:nvSpPr>
            <p:spPr bwMode="auto">
              <a:xfrm>
                <a:off x="1392" y="2784"/>
                <a:ext cx="192" cy="192"/>
              </a:xfrm>
              <a:prstGeom prst="ellipse">
                <a:avLst/>
              </a:prstGeom>
              <a:solidFill>
                <a:srgbClr val="FF6600"/>
              </a:solidFill>
              <a:ln w="12700">
                <a:solidFill>
                  <a:schemeClr val="tx1"/>
                </a:solidFill>
                <a:prstDash val="dash"/>
                <a:round/>
                <a:headEnd/>
                <a:tailEnd/>
              </a:ln>
            </p:spPr>
            <p:txBody>
              <a:bodyPr wrap="none" anchor="ctr">
                <a:spAutoFit/>
              </a:bodyPr>
              <a:lstStyle/>
              <a:p>
                <a:endParaRPr lang="en-GB">
                  <a:latin typeface="Calibri" pitchFamily="34" charset="0"/>
                </a:endParaRPr>
              </a:p>
            </p:txBody>
          </p:sp>
        </p:grpSp>
        <p:sp>
          <p:nvSpPr>
            <p:cNvPr id="39947" name="Text Box 29"/>
            <p:cNvSpPr txBox="1">
              <a:spLocks noChangeArrowheads="1"/>
            </p:cNvSpPr>
            <p:nvPr/>
          </p:nvSpPr>
          <p:spPr bwMode="auto">
            <a:xfrm>
              <a:off x="2011" y="3398"/>
              <a:ext cx="107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endParaRPr lang="en-GB" sz="1600">
                <a:latin typeface="Times New Roman" pitchFamily="18" charset="0"/>
              </a:endParaRPr>
            </a:p>
          </p:txBody>
        </p:sp>
        <p:sp>
          <p:nvSpPr>
            <p:cNvPr id="39948" name="Text Box 30"/>
            <p:cNvSpPr txBox="1">
              <a:spLocks noChangeArrowheads="1"/>
            </p:cNvSpPr>
            <p:nvPr/>
          </p:nvSpPr>
          <p:spPr bwMode="auto">
            <a:xfrm>
              <a:off x="628" y="1319"/>
              <a:ext cx="617" cy="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gas bubble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plumes</a:t>
              </a:r>
            </a:p>
          </p:txBody>
        </p:sp>
        <p:sp>
          <p:nvSpPr>
            <p:cNvPr id="39949" name="Text Box 31"/>
            <p:cNvSpPr txBox="1">
              <a:spLocks noChangeArrowheads="1"/>
            </p:cNvSpPr>
            <p:nvPr/>
          </p:nvSpPr>
          <p:spPr bwMode="auto">
            <a:xfrm>
              <a:off x="389" y="2121"/>
              <a:ext cx="521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b="1">
                  <a:latin typeface="Times New Roman" pitchFamily="18" charset="0"/>
                </a:rPr>
                <a:t>surface</a:t>
              </a:r>
            </a:p>
          </p:txBody>
        </p:sp>
        <p:sp>
          <p:nvSpPr>
            <p:cNvPr id="39950" name="Text Box 32"/>
            <p:cNvSpPr txBox="1">
              <a:spLocks noChangeArrowheads="1"/>
            </p:cNvSpPr>
            <p:nvPr/>
          </p:nvSpPr>
          <p:spPr bwMode="auto">
            <a:xfrm>
              <a:off x="389" y="3696"/>
              <a:ext cx="51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b="1">
                  <a:latin typeface="Times New Roman" pitchFamily="18" charset="0"/>
                </a:rPr>
                <a:t>bottom</a:t>
              </a:r>
              <a:endParaRPr lang="en-GB">
                <a:latin typeface="Times New Roman" pitchFamily="18" charset="0"/>
              </a:endParaRPr>
            </a:p>
          </p:txBody>
        </p:sp>
        <p:sp>
          <p:nvSpPr>
            <p:cNvPr id="39951" name="Text Box 33"/>
            <p:cNvSpPr txBox="1">
              <a:spLocks noChangeArrowheads="1"/>
            </p:cNvSpPr>
            <p:nvPr/>
          </p:nvSpPr>
          <p:spPr bwMode="auto">
            <a:xfrm>
              <a:off x="538" y="2688"/>
              <a:ext cx="617" cy="5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oscillating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and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migrating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gas bubble</a:t>
              </a:r>
            </a:p>
          </p:txBody>
        </p:sp>
        <p:sp>
          <p:nvSpPr>
            <p:cNvPr id="39952" name="Text Box 34"/>
            <p:cNvSpPr txBox="1">
              <a:spLocks noChangeArrowheads="1"/>
            </p:cNvSpPr>
            <p:nvPr/>
          </p:nvSpPr>
          <p:spPr bwMode="auto">
            <a:xfrm>
              <a:off x="2601" y="1536"/>
              <a:ext cx="72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surface wave</a:t>
              </a:r>
            </a:p>
          </p:txBody>
        </p:sp>
        <p:sp>
          <p:nvSpPr>
            <p:cNvPr id="39953" name="Text Box 35"/>
            <p:cNvSpPr txBox="1">
              <a:spLocks noChangeArrowheads="1"/>
            </p:cNvSpPr>
            <p:nvPr/>
          </p:nvSpPr>
          <p:spPr bwMode="auto">
            <a:xfrm>
              <a:off x="4368" y="1367"/>
              <a:ext cx="487" cy="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air blast</a:t>
              </a:r>
            </a:p>
            <a:p>
              <a:pPr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wave</a:t>
              </a:r>
            </a:p>
          </p:txBody>
        </p:sp>
        <p:sp>
          <p:nvSpPr>
            <p:cNvPr id="39954" name="Text Box 36"/>
            <p:cNvSpPr txBox="1">
              <a:spLocks noChangeArrowheads="1"/>
            </p:cNvSpPr>
            <p:nvPr/>
          </p:nvSpPr>
          <p:spPr bwMode="auto">
            <a:xfrm>
              <a:off x="4624" y="2663"/>
              <a:ext cx="383" cy="3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shock</a:t>
              </a:r>
            </a:p>
            <a:p>
              <a:pPr algn="ctr">
                <a:lnSpc>
                  <a:spcPts val="14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front</a:t>
              </a:r>
            </a:p>
          </p:txBody>
        </p:sp>
        <p:sp>
          <p:nvSpPr>
            <p:cNvPr id="39955" name="Text Box 37"/>
            <p:cNvSpPr txBox="1">
              <a:spLocks noChangeArrowheads="1"/>
            </p:cNvSpPr>
            <p:nvPr/>
          </p:nvSpPr>
          <p:spPr bwMode="auto">
            <a:xfrm>
              <a:off x="2533" y="2754"/>
              <a:ext cx="7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bubble pulse</a:t>
              </a:r>
            </a:p>
          </p:txBody>
        </p:sp>
        <p:sp>
          <p:nvSpPr>
            <p:cNvPr id="39956" name="Text Box 38"/>
            <p:cNvSpPr txBox="1">
              <a:spLocks noChangeArrowheads="1"/>
            </p:cNvSpPr>
            <p:nvPr/>
          </p:nvSpPr>
          <p:spPr bwMode="auto">
            <a:xfrm>
              <a:off x="1931" y="3225"/>
              <a:ext cx="610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HE charge</a:t>
              </a:r>
            </a:p>
          </p:txBody>
        </p:sp>
        <p:sp>
          <p:nvSpPr>
            <p:cNvPr id="39957" name="Text Box 39"/>
            <p:cNvSpPr txBox="1">
              <a:spLocks noChangeArrowheads="1"/>
            </p:cNvSpPr>
            <p:nvPr/>
          </p:nvSpPr>
          <p:spPr bwMode="auto">
            <a:xfrm>
              <a:off x="3027" y="3264"/>
              <a:ext cx="662" cy="40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>
                <a:lnSpc>
                  <a:spcPts val="12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bottom</a:t>
              </a:r>
            </a:p>
            <a:p>
              <a:pPr>
                <a:lnSpc>
                  <a:spcPts val="12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reflected</a:t>
              </a:r>
            </a:p>
            <a:p>
              <a:pPr>
                <a:lnSpc>
                  <a:spcPts val="1200"/>
                </a:lnSpc>
                <a:spcBef>
                  <a:spcPct val="20000"/>
                </a:spcBef>
              </a:pPr>
              <a:r>
                <a:rPr lang="en-GB" sz="1600">
                  <a:latin typeface="Times New Roman" pitchFamily="18" charset="0"/>
                </a:rPr>
                <a:t>shock wave</a:t>
              </a:r>
            </a:p>
          </p:txBody>
        </p:sp>
        <p:sp>
          <p:nvSpPr>
            <p:cNvPr id="39958" name="Line 40"/>
            <p:cNvSpPr>
              <a:spLocks noChangeShapeType="1"/>
            </p:cNvSpPr>
            <p:nvPr/>
          </p:nvSpPr>
          <p:spPr bwMode="auto">
            <a:xfrm flipH="1" flipV="1">
              <a:off x="1584" y="2880"/>
              <a:ext cx="336" cy="38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sp>
        <p:nvSpPr>
          <p:cNvPr id="39940" name="Rectangle 4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50912"/>
          </a:xfrm>
        </p:spPr>
        <p:txBody>
          <a:bodyPr/>
          <a:lstStyle/>
          <a:p>
            <a:r>
              <a:rPr lang="en-GB" sz="3600"/>
              <a:t>Effects from Underwater Explosion</a:t>
            </a:r>
          </a:p>
        </p:txBody>
      </p:sp>
    </p:spTree>
    <p:extLst>
      <p:ext uri="{BB962C8B-B14F-4D97-AF65-F5344CB8AC3E}">
        <p14:creationId xmlns:p14="http://schemas.microsoft.com/office/powerpoint/2010/main" val="1574526793"/>
      </p:ext>
    </p:extLst>
  </p:cSld>
  <p:clrMapOvr>
    <a:masterClrMapping/>
  </p:clrMapOvr>
  <p:transition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EAA3A-2ED4-8356-9E43-2D784937B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Torpedo hits ship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78D789-80E7-EC12-81AB-5FFE4581E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8620" indent="-388620"/>
            <a:r>
              <a:rPr lang="en-US" dirty="0">
                <a:ea typeface="+mn-lt"/>
                <a:cs typeface="+mn-lt"/>
                <a:hlinkClick r:id="rId2"/>
              </a:rPr>
              <a:t>https://www.military.com/video/operations-and-strategy/antiship-warfare/torpedo-hits-a-destroyer/918270722001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5782721"/>
      </p:ext>
    </p:extLst>
  </p:cSld>
  <p:clrMapOvr>
    <a:masterClrMapping/>
  </p:clrMapOvr>
  <p:transition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85225" cy="936625"/>
          </a:xfrm>
        </p:spPr>
        <p:txBody>
          <a:bodyPr/>
          <a:lstStyle/>
          <a:p>
            <a:r>
              <a:rPr lang="en-GB" sz="3600"/>
              <a:t>Blast/Fragmentation Munitions</a:t>
            </a:r>
            <a:endParaRPr lang="en-US" sz="3600"/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611188" y="2060575"/>
            <a:ext cx="8229600" cy="3268663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Advantages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omnidirectional - internal blast very effective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relatively cheap and simple construction</a:t>
            </a:r>
          </a:p>
          <a:p>
            <a:pPr fontAlgn="auto">
              <a:spcBef>
                <a:spcPct val="100000"/>
              </a:spcBef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Disadvantages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omnidirectional – external blast wasteful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increased collateral damage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sz="2400" dirty="0">
                <a:cs typeface="Times New Roman" panose="02020603050405020304" pitchFamily="18" charset="0"/>
              </a:rPr>
              <a:t>sensitive to distance and altitude</a:t>
            </a:r>
            <a:endParaRPr lang="en-US" sz="24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45578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7346" name="Rectangle 2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Gurney Energy</a:t>
            </a:r>
          </a:p>
        </p:txBody>
      </p:sp>
      <p:sp>
        <p:nvSpPr>
          <p:cNvPr id="901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8300" y="974725"/>
            <a:ext cx="8370888" cy="1089025"/>
          </a:xfrm>
        </p:spPr>
        <p:txBody>
          <a:bodyPr/>
          <a:lstStyle/>
          <a:p>
            <a:pPr marL="533400" indent="-533400"/>
            <a:r>
              <a:rPr lang="en-GB" sz="2000"/>
              <a:t>A measure of the ability of the explosive to accelerate metal</a:t>
            </a:r>
            <a:br>
              <a:rPr lang="en-GB" sz="2000"/>
            </a:br>
            <a:endParaRPr lang="en-GB" sz="2000"/>
          </a:p>
          <a:p>
            <a:pPr marL="533400" indent="-533400"/>
            <a:r>
              <a:rPr lang="en-GB" sz="2000"/>
              <a:t>Initial fragment velocity, V</a:t>
            </a:r>
            <a:r>
              <a:rPr lang="en-GB" sz="2000" baseline="-25000"/>
              <a:t>o </a:t>
            </a:r>
            <a:r>
              <a:rPr lang="en-GB" sz="2000"/>
              <a:t>, can be estimated the Gurney equation:</a:t>
            </a:r>
            <a:endParaRPr lang="en-GB" sz="3200"/>
          </a:p>
        </p:txBody>
      </p:sp>
      <p:grpSp>
        <p:nvGrpSpPr>
          <p:cNvPr id="90115" name="Group 9"/>
          <p:cNvGrpSpPr>
            <a:grpSpLocks/>
          </p:cNvGrpSpPr>
          <p:nvPr/>
        </p:nvGrpSpPr>
        <p:grpSpPr bwMode="auto">
          <a:xfrm>
            <a:off x="1862138" y="2101850"/>
            <a:ext cx="4832350" cy="2759075"/>
            <a:chOff x="1205" y="1508"/>
            <a:chExt cx="3044" cy="1738"/>
          </a:xfrm>
        </p:grpSpPr>
        <p:sp>
          <p:nvSpPr>
            <p:cNvPr id="90117" name="Text Box 4"/>
            <p:cNvSpPr txBox="1">
              <a:spLocks noChangeArrowheads="1"/>
            </p:cNvSpPr>
            <p:nvPr/>
          </p:nvSpPr>
          <p:spPr bwMode="auto">
            <a:xfrm>
              <a:off x="1205" y="1508"/>
              <a:ext cx="3044" cy="17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V</a:t>
              </a:r>
              <a:r>
                <a:rPr lang="en-GB" sz="2000" baseline="-25000"/>
                <a:t>0</a:t>
              </a:r>
              <a:r>
                <a:rPr lang="en-GB" sz="2000"/>
                <a:t> = (2E) </a:t>
              </a:r>
              <a:r>
                <a:rPr lang="en-GB" sz="2000" baseline="30000"/>
                <a:t>(1/2)      </a:t>
              </a:r>
              <a:r>
                <a:rPr lang="en-GB" sz="2000"/>
                <a:t>         </a:t>
              </a:r>
              <a:r>
                <a:rPr lang="en-GB" sz="2000" baseline="30000"/>
                <a:t>C</a:t>
              </a:r>
              <a:r>
                <a:rPr lang="en-GB" sz="2000"/>
                <a:t>/</a:t>
              </a:r>
              <a:r>
                <a:rPr lang="en-GB" sz="2000" baseline="-25000"/>
                <a:t>W</a:t>
              </a:r>
              <a:r>
                <a:rPr lang="en-GB" sz="2000"/>
                <a:t>            </a:t>
              </a:r>
              <a:r>
                <a:rPr lang="en-GB" sz="2000" baseline="30000"/>
                <a:t>(1/2)</a:t>
              </a:r>
            </a:p>
            <a:p>
              <a:endParaRPr lang="en-GB" sz="2000" baseline="30000"/>
            </a:p>
            <a:p>
              <a:r>
                <a:rPr lang="en-GB" sz="2000"/>
                <a:t>                             1+0.5 (</a:t>
              </a:r>
              <a:r>
                <a:rPr lang="en-GB" sz="2000" baseline="30000"/>
                <a:t>C</a:t>
              </a:r>
              <a:r>
                <a:rPr lang="en-GB" sz="2000"/>
                <a:t>/</a:t>
              </a:r>
              <a:r>
                <a:rPr lang="en-GB" sz="2000" baseline="-25000"/>
                <a:t>W</a:t>
              </a:r>
              <a:r>
                <a:rPr lang="en-GB" sz="2000"/>
                <a:t>)            ,</a:t>
              </a:r>
            </a:p>
            <a:p>
              <a:endParaRPr lang="en-GB" sz="2000"/>
            </a:p>
            <a:p>
              <a:pPr eaLnBrk="0" hangingPunct="0"/>
              <a:endParaRPr lang="en-GB" sz="2000"/>
            </a:p>
            <a:p>
              <a:pPr eaLnBrk="0" hangingPunct="0"/>
              <a:r>
                <a:rPr lang="en-GB" sz="2000"/>
                <a:t>where</a:t>
              </a:r>
              <a:r>
                <a:rPr lang="en-GB" sz="1800"/>
                <a:t> </a:t>
              </a:r>
              <a:r>
                <a:rPr lang="en-GB" sz="2000"/>
                <a:t>(2E)</a:t>
              </a:r>
              <a:r>
                <a:rPr lang="en-GB" sz="2000" baseline="30000"/>
                <a:t>(1/2)</a:t>
              </a:r>
              <a:r>
                <a:rPr lang="en-GB" sz="2000"/>
                <a:t> = Gurney Energy</a:t>
              </a:r>
            </a:p>
            <a:p>
              <a:pPr eaLnBrk="0" hangingPunct="0"/>
              <a:r>
                <a:rPr lang="en-GB" sz="2000"/>
                <a:t>                   W = Case mass</a:t>
              </a:r>
            </a:p>
            <a:p>
              <a:pPr eaLnBrk="0" hangingPunct="0"/>
              <a:r>
                <a:rPr lang="en-GB" sz="2000"/>
                <a:t>                    C = Charge / explosive mass</a:t>
              </a:r>
            </a:p>
            <a:p>
              <a:pPr eaLnBrk="0" hangingPunct="0">
                <a:spcBef>
                  <a:spcPct val="10000"/>
                </a:spcBef>
                <a:spcAft>
                  <a:spcPct val="10000"/>
                </a:spcAft>
                <a:buClr>
                  <a:srgbClr val="FF1C1C"/>
                </a:buClr>
                <a:buSzPct val="80000"/>
                <a:buFont typeface="Wingdings" pitchFamily="2" charset="2"/>
                <a:buNone/>
              </a:pPr>
              <a:endParaRPr lang="en-GB" sz="2000"/>
            </a:p>
          </p:txBody>
        </p:sp>
        <p:sp>
          <p:nvSpPr>
            <p:cNvPr id="90118" name="AutoShape 5"/>
            <p:cNvSpPr>
              <a:spLocks noChangeArrowheads="1"/>
            </p:cNvSpPr>
            <p:nvPr/>
          </p:nvSpPr>
          <p:spPr bwMode="auto">
            <a:xfrm>
              <a:off x="2528" y="1760"/>
              <a:ext cx="853" cy="170"/>
            </a:xfrm>
            <a:prstGeom prst="bracketPair">
              <a:avLst>
                <a:gd name="adj" fmla="val 166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lIns="90000" tIns="46800" rIns="90000" bIns="46800" anchor="ctr">
              <a:spAutoFit/>
            </a:bodyPr>
            <a:lstStyle/>
            <a:p>
              <a:endParaRPr lang="en-US"/>
            </a:p>
          </p:txBody>
        </p:sp>
        <p:sp>
          <p:nvSpPr>
            <p:cNvPr id="90119" name="Line 6"/>
            <p:cNvSpPr>
              <a:spLocks noChangeShapeType="1"/>
            </p:cNvSpPr>
            <p:nvPr/>
          </p:nvSpPr>
          <p:spPr bwMode="auto">
            <a:xfrm>
              <a:off x="2597" y="1841"/>
              <a:ext cx="69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0000" tIns="46800" rIns="90000" bIns="46800">
              <a:spAutoFit/>
            </a:bodyPr>
            <a:lstStyle/>
            <a:p>
              <a:endParaRPr lang="en-US"/>
            </a:p>
          </p:txBody>
        </p:sp>
      </p:grpSp>
      <p:sp>
        <p:nvSpPr>
          <p:cNvPr id="90116" name="Text Box 8"/>
          <p:cNvSpPr txBox="1">
            <a:spLocks noChangeArrowheads="1"/>
          </p:cNvSpPr>
          <p:nvPr/>
        </p:nvSpPr>
        <p:spPr bwMode="auto">
          <a:xfrm>
            <a:off x="457200" y="4775200"/>
            <a:ext cx="8458200" cy="240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</a:pPr>
            <a:r>
              <a:rPr lang="en-GB"/>
              <a:t>  </a:t>
            </a:r>
            <a:r>
              <a:rPr lang="en-GB" sz="2000"/>
              <a:t>The Gurney energy is an approximation of the total kinetic energy of the explosive products and surrounding case, per unit mass of explosive</a:t>
            </a:r>
            <a:br>
              <a:rPr lang="en-GB" sz="2000"/>
            </a:br>
            <a:endParaRPr lang="en-GB" sz="2000"/>
          </a:p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</a:pPr>
            <a:r>
              <a:rPr lang="en-GB" sz="2000"/>
              <a:t> (2E)</a:t>
            </a:r>
            <a:r>
              <a:rPr lang="en-GB" sz="2000" baseline="30000"/>
              <a:t>(1/2) </a:t>
            </a:r>
            <a:r>
              <a:rPr lang="en-GB" sz="2000"/>
              <a:t>has the dimensions of a velocity and is often referred to as the Gurney velocity</a:t>
            </a:r>
          </a:p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</a:pPr>
            <a:endParaRPr lang="en-GB" sz="2000"/>
          </a:p>
          <a:p>
            <a:pPr eaLnBrk="0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08457454"/>
      </p:ext>
    </p:extLst>
  </p:cSld>
  <p:clrMapOvr>
    <a:masterClrMapping/>
  </p:clrMapOvr>
  <p:transition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altLang="en-US" sz="3600"/>
              <a:t>Natural Fragmentation</a:t>
            </a:r>
            <a:endParaRPr lang="en-GB" sz="3600"/>
          </a:p>
        </p:txBody>
      </p:sp>
      <p:sp>
        <p:nvSpPr>
          <p:cNvPr id="41986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41987" name="Picture 5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60500" y="1412875"/>
            <a:ext cx="5976938" cy="479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97803052"/>
      </p:ext>
    </p:extLst>
  </p:cSld>
  <p:clrMapOvr>
    <a:masterClrMapping/>
  </p:clrMapOvr>
  <p:transition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5906" name="Rectangle 2"/>
          <p:cNvSpPr>
            <a:spLocks noGrp="1" noChangeArrowheads="1"/>
          </p:cNvSpPr>
          <p:nvPr>
            <p:ph type="title"/>
          </p:nvPr>
        </p:nvSpPr>
        <p:spPr>
          <a:xfrm>
            <a:off x="2390277" y="115821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1800" dirty="0"/>
              <a:t>Factors Affecting Performance: High Detonation Pressure</a:t>
            </a:r>
          </a:p>
        </p:txBody>
      </p:sp>
      <p:sp>
        <p:nvSpPr>
          <p:cNvPr id="76802" name="Text Box 4"/>
          <p:cNvSpPr txBox="1">
            <a:spLocks noChangeArrowheads="1"/>
          </p:cNvSpPr>
          <p:nvPr/>
        </p:nvSpPr>
        <p:spPr bwMode="auto">
          <a:xfrm>
            <a:off x="266700" y="5191125"/>
            <a:ext cx="8540750" cy="119697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Compositions heavily loaded with nitramines give the highest detonation pressures</a:t>
            </a:r>
            <a:br>
              <a:rPr lang="en-GB" sz="1800"/>
            </a:br>
            <a:endParaRPr lang="en-GB" sz="1800"/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Examples:	ROWANEX 3000 HMX/binder 95/5; pressable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		ROWANEX 2000 HMX/binder 92/8; extrudable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GB" sz="1800"/>
              <a:t>		ROWANEX 1001 HMX/binder 88/12; castable</a:t>
            </a:r>
          </a:p>
        </p:txBody>
      </p:sp>
      <p:sp>
        <p:nvSpPr>
          <p:cNvPr id="1275910" name="Line 6"/>
          <p:cNvSpPr>
            <a:spLocks noChangeShapeType="1"/>
          </p:cNvSpPr>
          <p:nvPr/>
        </p:nvSpPr>
        <p:spPr bwMode="auto">
          <a:xfrm>
            <a:off x="647700" y="4622800"/>
            <a:ext cx="1363663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75911" name="Line 7"/>
          <p:cNvSpPr>
            <a:spLocks noChangeShapeType="1"/>
          </p:cNvSpPr>
          <p:nvPr/>
        </p:nvSpPr>
        <p:spPr bwMode="auto">
          <a:xfrm flipH="1" flipV="1">
            <a:off x="2019300" y="3086100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275912" name="Freeform 8"/>
          <p:cNvSpPr>
            <a:spLocks/>
          </p:cNvSpPr>
          <p:nvPr/>
        </p:nvSpPr>
        <p:spPr bwMode="auto">
          <a:xfrm rot="4806948">
            <a:off x="1630363" y="3403600"/>
            <a:ext cx="1676400" cy="914400"/>
          </a:xfrm>
          <a:custGeom>
            <a:avLst/>
            <a:gdLst>
              <a:gd name="T0" fmla="*/ 0 w 2688"/>
              <a:gd name="T1" fmla="*/ 2147483647 h 1392"/>
              <a:gd name="T2" fmla="*/ 2147483647 w 2688"/>
              <a:gd name="T3" fmla="*/ 2147483647 h 1392"/>
              <a:gd name="T4" fmla="*/ 2147483647 w 2688"/>
              <a:gd name="T5" fmla="*/ 0 h 1392"/>
              <a:gd name="T6" fmla="*/ 0 60000 65536"/>
              <a:gd name="T7" fmla="*/ 0 60000 65536"/>
              <a:gd name="T8" fmla="*/ 0 60000 65536"/>
              <a:gd name="T9" fmla="*/ 0 w 2688"/>
              <a:gd name="T10" fmla="*/ 0 h 1392"/>
              <a:gd name="T11" fmla="*/ 2688 w 2688"/>
              <a:gd name="T12" fmla="*/ 1392 h 139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688" h="1392">
                <a:moveTo>
                  <a:pt x="0" y="1152"/>
                </a:moveTo>
                <a:cubicBezTo>
                  <a:pt x="856" y="1272"/>
                  <a:pt x="1712" y="1392"/>
                  <a:pt x="2160" y="1200"/>
                </a:cubicBezTo>
                <a:cubicBezTo>
                  <a:pt x="2608" y="1008"/>
                  <a:pt x="2592" y="152"/>
                  <a:pt x="2688" y="0"/>
                </a:cubicBezTo>
              </a:path>
            </a:pathLst>
          </a:cu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5913" name="Line 9"/>
          <p:cNvSpPr>
            <a:spLocks noChangeShapeType="1"/>
          </p:cNvSpPr>
          <p:nvPr/>
        </p:nvSpPr>
        <p:spPr bwMode="auto">
          <a:xfrm flipV="1">
            <a:off x="3009900" y="4600575"/>
            <a:ext cx="3733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6807" name="Line 10"/>
          <p:cNvSpPr>
            <a:spLocks noChangeShapeType="1"/>
          </p:cNvSpPr>
          <p:nvPr/>
        </p:nvSpPr>
        <p:spPr bwMode="auto">
          <a:xfrm flipV="1">
            <a:off x="1333500" y="3136900"/>
            <a:ext cx="0" cy="1066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6808" name="Line 11"/>
          <p:cNvSpPr>
            <a:spLocks noChangeShapeType="1"/>
          </p:cNvSpPr>
          <p:nvPr/>
        </p:nvSpPr>
        <p:spPr bwMode="auto">
          <a:xfrm>
            <a:off x="4000500" y="4813300"/>
            <a:ext cx="1676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76809" name="Text Box 12"/>
          <p:cNvSpPr txBox="1">
            <a:spLocks noChangeArrowheads="1"/>
          </p:cNvSpPr>
          <p:nvPr/>
        </p:nvSpPr>
        <p:spPr bwMode="auto">
          <a:xfrm>
            <a:off x="800100" y="3517900"/>
            <a:ext cx="336550" cy="3667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P</a:t>
            </a:r>
          </a:p>
        </p:txBody>
      </p:sp>
      <p:sp>
        <p:nvSpPr>
          <p:cNvPr id="76810" name="Text Box 13"/>
          <p:cNvSpPr txBox="1">
            <a:spLocks noChangeArrowheads="1"/>
          </p:cNvSpPr>
          <p:nvPr/>
        </p:nvSpPr>
        <p:spPr bwMode="auto">
          <a:xfrm>
            <a:off x="3759200" y="4622800"/>
            <a:ext cx="247650" cy="36671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800"/>
              <a:t>t</a:t>
            </a:r>
          </a:p>
        </p:txBody>
      </p:sp>
      <p:sp>
        <p:nvSpPr>
          <p:cNvPr id="76811" name="Text Box 14"/>
          <p:cNvSpPr txBox="1">
            <a:spLocks noChangeArrowheads="1"/>
          </p:cNvSpPr>
          <p:nvPr/>
        </p:nvSpPr>
        <p:spPr bwMode="auto">
          <a:xfrm>
            <a:off x="3545703" y="817612"/>
            <a:ext cx="5562600" cy="3255963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Required for metal acceleration</a:t>
            </a:r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Achieved by: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Intramolecular fillers: rapid energy release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energy density fillers: CL20 &gt; HMX &gt; RDX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solids loading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theoretical maximum densities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High practical densities</a:t>
            </a:r>
          </a:p>
          <a:p>
            <a:pPr lvl="2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Bi- or tri-modal packing</a:t>
            </a:r>
          </a:p>
        </p:txBody>
      </p:sp>
      <p:sp>
        <p:nvSpPr>
          <p:cNvPr id="1276054" name="Rectangle 150"/>
          <p:cNvSpPr>
            <a:spLocks noChangeArrowheads="1"/>
          </p:cNvSpPr>
          <p:nvPr/>
        </p:nvSpPr>
        <p:spPr bwMode="auto">
          <a:xfrm>
            <a:off x="266700" y="911225"/>
            <a:ext cx="2984500" cy="1955800"/>
          </a:xfrm>
          <a:prstGeom prst="rect">
            <a:avLst/>
          </a:prstGeom>
          <a:solidFill>
            <a:schemeClr val="tx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pic>
        <p:nvPicPr>
          <p:cNvPr id="1276055" name="Picture 151" descr="H:\DATA\PICS\GlascoedShell.jpg"/>
          <p:cNvPicPr>
            <a:picLocks noChangeAspect="1" noChangeArrowheads="1"/>
          </p:cNvPicPr>
          <p:nvPr/>
        </p:nvPicPr>
        <p:blipFill>
          <a:blip r:embed="rId3" r:link="rId4"/>
          <a:srcRect/>
          <a:stretch>
            <a:fillRect/>
          </a:stretch>
        </p:blipFill>
        <p:spPr bwMode="auto">
          <a:xfrm>
            <a:off x="611188" y="1524000"/>
            <a:ext cx="240823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76056" name="Freeform 152"/>
          <p:cNvSpPr>
            <a:spLocks/>
          </p:cNvSpPr>
          <p:nvPr/>
        </p:nvSpPr>
        <p:spPr bwMode="auto">
          <a:xfrm>
            <a:off x="954088" y="1766888"/>
            <a:ext cx="23812" cy="161925"/>
          </a:xfrm>
          <a:custGeom>
            <a:avLst/>
            <a:gdLst>
              <a:gd name="T0" fmla="*/ 0 w 24"/>
              <a:gd name="T1" fmla="*/ 0 h 160"/>
              <a:gd name="T2" fmla="*/ 2147483647 w 24"/>
              <a:gd name="T3" fmla="*/ 2147483647 h 160"/>
              <a:gd name="T4" fmla="*/ 0 w 24"/>
              <a:gd name="T5" fmla="*/ 2147483647 h 160"/>
              <a:gd name="T6" fmla="*/ 0 60000 65536"/>
              <a:gd name="T7" fmla="*/ 0 60000 65536"/>
              <a:gd name="T8" fmla="*/ 0 60000 65536"/>
              <a:gd name="T9" fmla="*/ 0 w 24"/>
              <a:gd name="T10" fmla="*/ 0 h 160"/>
              <a:gd name="T11" fmla="*/ 24 w 24"/>
              <a:gd name="T12" fmla="*/ 160 h 16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4" h="160">
                <a:moveTo>
                  <a:pt x="0" y="0"/>
                </a:moveTo>
                <a:cubicBezTo>
                  <a:pt x="12" y="18"/>
                  <a:pt x="24" y="37"/>
                  <a:pt x="24" y="64"/>
                </a:cubicBezTo>
                <a:cubicBezTo>
                  <a:pt x="24" y="91"/>
                  <a:pt x="12" y="125"/>
                  <a:pt x="0" y="160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57" name="Freeform 153"/>
          <p:cNvSpPr>
            <a:spLocks/>
          </p:cNvSpPr>
          <p:nvPr/>
        </p:nvSpPr>
        <p:spPr bwMode="auto">
          <a:xfrm>
            <a:off x="1073150" y="1711325"/>
            <a:ext cx="65088" cy="266700"/>
          </a:xfrm>
          <a:custGeom>
            <a:avLst/>
            <a:gdLst>
              <a:gd name="T0" fmla="*/ 2147483647 w 65"/>
              <a:gd name="T1" fmla="*/ 0 h 264"/>
              <a:gd name="T2" fmla="*/ 2147483647 w 65"/>
              <a:gd name="T3" fmla="*/ 2147483647 h 264"/>
              <a:gd name="T4" fmla="*/ 0 w 65"/>
              <a:gd name="T5" fmla="*/ 2147483647 h 264"/>
              <a:gd name="T6" fmla="*/ 0 60000 65536"/>
              <a:gd name="T7" fmla="*/ 0 60000 65536"/>
              <a:gd name="T8" fmla="*/ 0 60000 65536"/>
              <a:gd name="T9" fmla="*/ 0 w 65"/>
              <a:gd name="T10" fmla="*/ 0 h 264"/>
              <a:gd name="T11" fmla="*/ 65 w 65"/>
              <a:gd name="T12" fmla="*/ 264 h 2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5" h="264">
                <a:moveTo>
                  <a:pt x="8" y="0"/>
                </a:moveTo>
                <a:cubicBezTo>
                  <a:pt x="36" y="42"/>
                  <a:pt x="65" y="84"/>
                  <a:pt x="64" y="128"/>
                </a:cubicBezTo>
                <a:cubicBezTo>
                  <a:pt x="63" y="172"/>
                  <a:pt x="31" y="218"/>
                  <a:pt x="0" y="26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58" name="Freeform 154"/>
          <p:cNvSpPr>
            <a:spLocks/>
          </p:cNvSpPr>
          <p:nvPr/>
        </p:nvSpPr>
        <p:spPr bwMode="auto">
          <a:xfrm>
            <a:off x="1303338" y="1685925"/>
            <a:ext cx="80962" cy="315913"/>
          </a:xfrm>
          <a:custGeom>
            <a:avLst/>
            <a:gdLst>
              <a:gd name="T0" fmla="*/ 0 w 80"/>
              <a:gd name="T1" fmla="*/ 0 h 312"/>
              <a:gd name="T2" fmla="*/ 2147483647 w 80"/>
              <a:gd name="T3" fmla="*/ 2147483647 h 312"/>
              <a:gd name="T4" fmla="*/ 0 w 80"/>
              <a:gd name="T5" fmla="*/ 2147483647 h 312"/>
              <a:gd name="T6" fmla="*/ 0 60000 65536"/>
              <a:gd name="T7" fmla="*/ 0 60000 65536"/>
              <a:gd name="T8" fmla="*/ 0 60000 65536"/>
              <a:gd name="T9" fmla="*/ 0 w 80"/>
              <a:gd name="T10" fmla="*/ 0 h 312"/>
              <a:gd name="T11" fmla="*/ 80 w 80"/>
              <a:gd name="T12" fmla="*/ 312 h 31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0" h="312">
                <a:moveTo>
                  <a:pt x="0" y="0"/>
                </a:moveTo>
                <a:cubicBezTo>
                  <a:pt x="40" y="42"/>
                  <a:pt x="80" y="84"/>
                  <a:pt x="80" y="136"/>
                </a:cubicBezTo>
                <a:cubicBezTo>
                  <a:pt x="80" y="188"/>
                  <a:pt x="40" y="250"/>
                  <a:pt x="0" y="312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59" name="Freeform 155"/>
          <p:cNvSpPr>
            <a:spLocks/>
          </p:cNvSpPr>
          <p:nvPr/>
        </p:nvSpPr>
        <p:spPr bwMode="auto">
          <a:xfrm>
            <a:off x="1622425" y="1654175"/>
            <a:ext cx="120650" cy="388938"/>
          </a:xfrm>
          <a:custGeom>
            <a:avLst/>
            <a:gdLst>
              <a:gd name="T0" fmla="*/ 2147483647 w 121"/>
              <a:gd name="T1" fmla="*/ 0 h 384"/>
              <a:gd name="T2" fmla="*/ 2147483647 w 121"/>
              <a:gd name="T3" fmla="*/ 2147483647 h 384"/>
              <a:gd name="T4" fmla="*/ 0 w 121"/>
              <a:gd name="T5" fmla="*/ 2147483647 h 384"/>
              <a:gd name="T6" fmla="*/ 0 60000 65536"/>
              <a:gd name="T7" fmla="*/ 0 60000 65536"/>
              <a:gd name="T8" fmla="*/ 0 60000 65536"/>
              <a:gd name="T9" fmla="*/ 0 w 121"/>
              <a:gd name="T10" fmla="*/ 0 h 384"/>
              <a:gd name="T11" fmla="*/ 121 w 121"/>
              <a:gd name="T12" fmla="*/ 384 h 38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1" h="384">
                <a:moveTo>
                  <a:pt x="8" y="0"/>
                </a:moveTo>
                <a:cubicBezTo>
                  <a:pt x="64" y="56"/>
                  <a:pt x="121" y="112"/>
                  <a:pt x="120" y="176"/>
                </a:cubicBezTo>
                <a:cubicBezTo>
                  <a:pt x="119" y="240"/>
                  <a:pt x="59" y="312"/>
                  <a:pt x="0" y="38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60" name="Line 156"/>
          <p:cNvSpPr>
            <a:spLocks noChangeShapeType="1"/>
          </p:cNvSpPr>
          <p:nvPr/>
        </p:nvSpPr>
        <p:spPr bwMode="auto">
          <a:xfrm>
            <a:off x="938213" y="1839913"/>
            <a:ext cx="1423987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276061" name="Freeform 157"/>
          <p:cNvSpPr>
            <a:spLocks/>
          </p:cNvSpPr>
          <p:nvPr/>
        </p:nvSpPr>
        <p:spPr bwMode="auto">
          <a:xfrm>
            <a:off x="2047875" y="1620838"/>
            <a:ext cx="73025" cy="450850"/>
          </a:xfrm>
          <a:custGeom>
            <a:avLst/>
            <a:gdLst>
              <a:gd name="T0" fmla="*/ 2147483647 w 73"/>
              <a:gd name="T1" fmla="*/ 0 h 444"/>
              <a:gd name="T2" fmla="*/ 2147483647 w 73"/>
              <a:gd name="T3" fmla="*/ 2147483647 h 444"/>
              <a:gd name="T4" fmla="*/ 0 w 73"/>
              <a:gd name="T5" fmla="*/ 2147483647 h 444"/>
              <a:gd name="T6" fmla="*/ 0 60000 65536"/>
              <a:gd name="T7" fmla="*/ 0 60000 65536"/>
              <a:gd name="T8" fmla="*/ 0 60000 65536"/>
              <a:gd name="T9" fmla="*/ 0 w 73"/>
              <a:gd name="T10" fmla="*/ 0 h 444"/>
              <a:gd name="T11" fmla="*/ 73 w 73"/>
              <a:gd name="T12" fmla="*/ 444 h 4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73" h="444">
                <a:moveTo>
                  <a:pt x="4" y="0"/>
                </a:moveTo>
                <a:cubicBezTo>
                  <a:pt x="38" y="71"/>
                  <a:pt x="73" y="142"/>
                  <a:pt x="72" y="216"/>
                </a:cubicBezTo>
                <a:cubicBezTo>
                  <a:pt x="71" y="290"/>
                  <a:pt x="35" y="367"/>
                  <a:pt x="0" y="44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276062" name="Rectangle 158"/>
          <p:cNvSpPr>
            <a:spLocks noChangeArrowheads="1"/>
          </p:cNvSpPr>
          <p:nvPr/>
        </p:nvSpPr>
        <p:spPr bwMode="auto">
          <a:xfrm>
            <a:off x="714375" y="1820863"/>
            <a:ext cx="57150" cy="55562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grpSp>
        <p:nvGrpSpPr>
          <p:cNvPr id="1276063" name="Group 159"/>
          <p:cNvGrpSpPr>
            <a:grpSpLocks/>
          </p:cNvGrpSpPr>
          <p:nvPr/>
        </p:nvGrpSpPr>
        <p:grpSpPr bwMode="auto">
          <a:xfrm>
            <a:off x="279400" y="898525"/>
            <a:ext cx="2959100" cy="1955800"/>
            <a:chOff x="2576" y="-304"/>
            <a:chExt cx="3056" cy="2048"/>
          </a:xfrm>
        </p:grpSpPr>
        <p:grpSp>
          <p:nvGrpSpPr>
            <p:cNvPr id="76832" name="Group 160"/>
            <p:cNvGrpSpPr>
              <a:grpSpLocks/>
            </p:cNvGrpSpPr>
            <p:nvPr/>
          </p:nvGrpSpPr>
          <p:grpSpPr bwMode="auto">
            <a:xfrm>
              <a:off x="2576" y="-304"/>
              <a:ext cx="3056" cy="2048"/>
              <a:chOff x="2840" y="-320"/>
              <a:chExt cx="3056" cy="2048"/>
            </a:xfrm>
          </p:grpSpPr>
          <p:grpSp>
            <p:nvGrpSpPr>
              <p:cNvPr id="76851" name="Group 161"/>
              <p:cNvGrpSpPr>
                <a:grpSpLocks/>
              </p:cNvGrpSpPr>
              <p:nvPr/>
            </p:nvGrpSpPr>
            <p:grpSpPr bwMode="auto">
              <a:xfrm>
                <a:off x="2840" y="-320"/>
                <a:ext cx="3056" cy="2048"/>
                <a:chOff x="2840" y="-320"/>
                <a:chExt cx="3056" cy="2048"/>
              </a:xfrm>
            </p:grpSpPr>
            <p:sp>
              <p:nvSpPr>
                <p:cNvPr id="76853" name="Rectangle 162"/>
                <p:cNvSpPr>
                  <a:spLocks noChangeArrowheads="1"/>
                </p:cNvSpPr>
                <p:nvPr/>
              </p:nvSpPr>
              <p:spPr bwMode="auto">
                <a:xfrm>
                  <a:off x="2840" y="-320"/>
                  <a:ext cx="3056" cy="2048"/>
                </a:xfrm>
                <a:prstGeom prst="rect">
                  <a:avLst/>
                </a:prstGeom>
                <a:solidFill>
                  <a:schemeClr val="tx1"/>
                </a:solidFill>
                <a:ln w="1587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pic>
              <p:nvPicPr>
                <p:cNvPr id="76854" name="Picture 163"/>
                <p:cNvPicPr>
                  <a:picLocks noChangeAspect="1" noChangeArrowheads="1"/>
                </p:cNvPicPr>
                <p:nvPr/>
              </p:nvPicPr>
              <p:blipFill>
                <a:blip r:embed="rId5"/>
                <a:srcRect/>
                <a:stretch>
                  <a:fillRect/>
                </a:stretch>
              </p:blipFill>
              <p:spPr bwMode="auto">
                <a:xfrm>
                  <a:off x="3136" y="357"/>
                  <a:ext cx="2502" cy="68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76855" name="Line 164"/>
                <p:cNvSpPr>
                  <a:spLocks noChangeShapeType="1"/>
                </p:cNvSpPr>
                <p:nvPr/>
              </p:nvSpPr>
              <p:spPr bwMode="auto">
                <a:xfrm flipH="1" flipV="1">
                  <a:off x="3528" y="109"/>
                  <a:ext cx="81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6" name="Line 165"/>
                <p:cNvSpPr>
                  <a:spLocks noChangeShapeType="1"/>
                </p:cNvSpPr>
                <p:nvPr/>
              </p:nvSpPr>
              <p:spPr bwMode="auto">
                <a:xfrm flipH="1">
                  <a:off x="3552" y="966"/>
                  <a:ext cx="73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7" name="Line 166"/>
                <p:cNvSpPr>
                  <a:spLocks noChangeShapeType="1"/>
                </p:cNvSpPr>
                <p:nvPr/>
              </p:nvSpPr>
              <p:spPr bwMode="auto">
                <a:xfrm flipH="1" flipV="1">
                  <a:off x="3846" y="100"/>
                  <a:ext cx="40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8" name="Line 167"/>
                <p:cNvSpPr>
                  <a:spLocks noChangeShapeType="1"/>
                </p:cNvSpPr>
                <p:nvPr/>
              </p:nvSpPr>
              <p:spPr bwMode="auto">
                <a:xfrm flipH="1">
                  <a:off x="3862" y="991"/>
                  <a:ext cx="49" cy="292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59" name="Line 168"/>
                <p:cNvSpPr>
                  <a:spLocks noChangeShapeType="1"/>
                </p:cNvSpPr>
                <p:nvPr/>
              </p:nvSpPr>
              <p:spPr bwMode="auto">
                <a:xfrm flipV="1">
                  <a:off x="4213" y="74"/>
                  <a:ext cx="1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0" name="Line 169"/>
                <p:cNvSpPr>
                  <a:spLocks noChangeShapeType="1"/>
                </p:cNvSpPr>
                <p:nvPr/>
              </p:nvSpPr>
              <p:spPr bwMode="auto">
                <a:xfrm>
                  <a:off x="4229" y="1017"/>
                  <a:ext cx="1" cy="266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1" name="Line 170"/>
                <p:cNvSpPr>
                  <a:spLocks noChangeShapeType="1"/>
                </p:cNvSpPr>
                <p:nvPr/>
              </p:nvSpPr>
              <p:spPr bwMode="auto">
                <a:xfrm flipV="1">
                  <a:off x="4563" y="100"/>
                  <a:ext cx="25" cy="21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2" name="Line 171"/>
                <p:cNvSpPr>
                  <a:spLocks noChangeShapeType="1"/>
                </p:cNvSpPr>
                <p:nvPr/>
              </p:nvSpPr>
              <p:spPr bwMode="auto">
                <a:xfrm>
                  <a:off x="4580" y="1034"/>
                  <a:ext cx="49" cy="275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3" name="Line 172"/>
                <p:cNvSpPr>
                  <a:spLocks noChangeShapeType="1"/>
                </p:cNvSpPr>
                <p:nvPr/>
              </p:nvSpPr>
              <p:spPr bwMode="auto">
                <a:xfrm flipV="1">
                  <a:off x="4873" y="91"/>
                  <a:ext cx="114" cy="223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76864" name="Line 173"/>
                <p:cNvSpPr>
                  <a:spLocks noChangeShapeType="1"/>
                </p:cNvSpPr>
                <p:nvPr/>
              </p:nvSpPr>
              <p:spPr bwMode="auto">
                <a:xfrm>
                  <a:off x="4898" y="1026"/>
                  <a:ext cx="122" cy="27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76852" name="Rectangle 174"/>
              <p:cNvSpPr>
                <a:spLocks noChangeArrowheads="1"/>
              </p:cNvSpPr>
              <p:nvPr/>
            </p:nvSpPr>
            <p:spPr bwMode="auto">
              <a:xfrm>
                <a:off x="3246" y="666"/>
                <a:ext cx="57" cy="60"/>
              </a:xfrm>
              <a:prstGeom prst="rect">
                <a:avLst/>
              </a:prstGeom>
              <a:solidFill>
                <a:schemeClr val="accent1"/>
              </a:solidFill>
              <a:ln w="158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76833" name="Freeform 175"/>
            <p:cNvSpPr>
              <a:spLocks/>
            </p:cNvSpPr>
            <p:nvPr/>
          </p:nvSpPr>
          <p:spPr bwMode="auto">
            <a:xfrm>
              <a:off x="3656" y="-92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4" name="Freeform 176"/>
            <p:cNvSpPr>
              <a:spLocks/>
            </p:cNvSpPr>
            <p:nvPr/>
          </p:nvSpPr>
          <p:spPr bwMode="auto">
            <a:xfrm flipV="1">
              <a:off x="3640" y="1388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5" name="Freeform 177"/>
            <p:cNvSpPr>
              <a:spLocks/>
            </p:cNvSpPr>
            <p:nvPr/>
          </p:nvSpPr>
          <p:spPr bwMode="auto">
            <a:xfrm>
              <a:off x="3528" y="-184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6" name="Freeform 178"/>
            <p:cNvSpPr>
              <a:spLocks/>
            </p:cNvSpPr>
            <p:nvPr/>
          </p:nvSpPr>
          <p:spPr bwMode="auto">
            <a:xfrm flipV="1">
              <a:off x="3520" y="1432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7" name="Freeform 179"/>
            <p:cNvSpPr>
              <a:spLocks/>
            </p:cNvSpPr>
            <p:nvPr/>
          </p:nvSpPr>
          <p:spPr bwMode="auto">
            <a:xfrm>
              <a:off x="3304" y="-276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8" name="Freeform 180"/>
            <p:cNvSpPr>
              <a:spLocks/>
            </p:cNvSpPr>
            <p:nvPr/>
          </p:nvSpPr>
          <p:spPr bwMode="auto">
            <a:xfrm flipV="1">
              <a:off x="3272" y="1460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76839" name="Rectangle 181"/>
            <p:cNvSpPr>
              <a:spLocks noChangeArrowheads="1"/>
            </p:cNvSpPr>
            <p:nvPr/>
          </p:nvSpPr>
          <p:spPr bwMode="auto">
            <a:xfrm>
              <a:off x="3120" y="21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0" name="Rectangle 182"/>
            <p:cNvSpPr>
              <a:spLocks noChangeArrowheads="1"/>
            </p:cNvSpPr>
            <p:nvPr/>
          </p:nvSpPr>
          <p:spPr bwMode="auto">
            <a:xfrm>
              <a:off x="3368" y="112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1" name="Rectangle 183"/>
            <p:cNvSpPr>
              <a:spLocks noChangeArrowheads="1"/>
            </p:cNvSpPr>
            <p:nvPr/>
          </p:nvSpPr>
          <p:spPr bwMode="auto">
            <a:xfrm>
              <a:off x="3704" y="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2" name="Rectangle 184"/>
            <p:cNvSpPr>
              <a:spLocks noChangeArrowheads="1"/>
            </p:cNvSpPr>
            <p:nvPr/>
          </p:nvSpPr>
          <p:spPr bwMode="auto">
            <a:xfrm>
              <a:off x="4032" y="0"/>
              <a:ext cx="152" cy="64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3" name="Rectangle 185"/>
            <p:cNvSpPr>
              <a:spLocks noChangeArrowheads="1"/>
            </p:cNvSpPr>
            <p:nvPr/>
          </p:nvSpPr>
          <p:spPr bwMode="auto">
            <a:xfrm>
              <a:off x="4408" y="5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4" name="Rectangle 186"/>
            <p:cNvSpPr>
              <a:spLocks noChangeArrowheads="1"/>
            </p:cNvSpPr>
            <p:nvPr/>
          </p:nvSpPr>
          <p:spPr bwMode="auto">
            <a:xfrm>
              <a:off x="4760" y="12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5" name="Rectangle 187"/>
            <p:cNvSpPr>
              <a:spLocks noChangeArrowheads="1"/>
            </p:cNvSpPr>
            <p:nvPr/>
          </p:nvSpPr>
          <p:spPr bwMode="auto">
            <a:xfrm>
              <a:off x="3096" y="112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6" name="Rectangle 188"/>
            <p:cNvSpPr>
              <a:spLocks noChangeArrowheads="1"/>
            </p:cNvSpPr>
            <p:nvPr/>
          </p:nvSpPr>
          <p:spPr bwMode="auto">
            <a:xfrm>
              <a:off x="3384" y="12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7" name="Rectangle 189"/>
            <p:cNvSpPr>
              <a:spLocks noChangeArrowheads="1"/>
            </p:cNvSpPr>
            <p:nvPr/>
          </p:nvSpPr>
          <p:spPr bwMode="auto">
            <a:xfrm>
              <a:off x="3736" y="129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8" name="Rectangle 190"/>
            <p:cNvSpPr>
              <a:spLocks noChangeArrowheads="1"/>
            </p:cNvSpPr>
            <p:nvPr/>
          </p:nvSpPr>
          <p:spPr bwMode="auto">
            <a:xfrm>
              <a:off x="4104" y="1360"/>
              <a:ext cx="136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49" name="Rectangle 191"/>
            <p:cNvSpPr>
              <a:spLocks noChangeArrowheads="1"/>
            </p:cNvSpPr>
            <p:nvPr/>
          </p:nvSpPr>
          <p:spPr bwMode="auto">
            <a:xfrm>
              <a:off x="4488" y="128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76850" name="Rectangle 192"/>
            <p:cNvSpPr>
              <a:spLocks noChangeArrowheads="1"/>
            </p:cNvSpPr>
            <p:nvPr/>
          </p:nvSpPr>
          <p:spPr bwMode="auto">
            <a:xfrm>
              <a:off x="4784" y="1224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</p:grpSp>
      <p:grpSp>
        <p:nvGrpSpPr>
          <p:cNvPr id="1276097" name="Group 193"/>
          <p:cNvGrpSpPr>
            <a:grpSpLocks/>
          </p:cNvGrpSpPr>
          <p:nvPr/>
        </p:nvGrpSpPr>
        <p:grpSpPr bwMode="auto">
          <a:xfrm>
            <a:off x="265113" y="904875"/>
            <a:ext cx="2965450" cy="1928813"/>
            <a:chOff x="2284" y="0"/>
            <a:chExt cx="3068" cy="2080"/>
          </a:xfrm>
        </p:grpSpPr>
        <p:sp>
          <p:nvSpPr>
            <p:cNvPr id="76830" name="Rectangle 194"/>
            <p:cNvSpPr>
              <a:spLocks noChangeArrowheads="1"/>
            </p:cNvSpPr>
            <p:nvPr/>
          </p:nvSpPr>
          <p:spPr bwMode="auto">
            <a:xfrm>
              <a:off x="2284" y="0"/>
              <a:ext cx="3068" cy="2080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76831" name="Picture 195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0" y="648"/>
              <a:ext cx="2496" cy="6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76100" name="Oval 196"/>
          <p:cNvSpPr>
            <a:spLocks noChangeArrowheads="1"/>
          </p:cNvSpPr>
          <p:nvPr/>
        </p:nvSpPr>
        <p:spPr bwMode="auto">
          <a:xfrm>
            <a:off x="1700213" y="1773238"/>
            <a:ext cx="107950" cy="95250"/>
          </a:xfrm>
          <a:prstGeom prst="ellipse">
            <a:avLst/>
          </a:prstGeom>
          <a:solidFill>
            <a:srgbClr val="000000"/>
          </a:solidFill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1" name="Oval 197"/>
          <p:cNvSpPr>
            <a:spLocks noChangeArrowheads="1"/>
          </p:cNvSpPr>
          <p:nvPr/>
        </p:nvSpPr>
        <p:spPr bwMode="auto">
          <a:xfrm>
            <a:off x="1582738" y="1670050"/>
            <a:ext cx="331787" cy="3016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2" name="Oval 198"/>
          <p:cNvSpPr>
            <a:spLocks noChangeArrowheads="1"/>
          </p:cNvSpPr>
          <p:nvPr/>
        </p:nvSpPr>
        <p:spPr bwMode="auto">
          <a:xfrm>
            <a:off x="1389063" y="1501775"/>
            <a:ext cx="720725" cy="6445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3" name="Oval 199"/>
          <p:cNvSpPr>
            <a:spLocks noChangeArrowheads="1"/>
          </p:cNvSpPr>
          <p:nvPr/>
        </p:nvSpPr>
        <p:spPr bwMode="auto">
          <a:xfrm>
            <a:off x="1187450" y="1341438"/>
            <a:ext cx="1130300" cy="98742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4" name="Oval 200"/>
          <p:cNvSpPr>
            <a:spLocks noChangeArrowheads="1"/>
          </p:cNvSpPr>
          <p:nvPr/>
        </p:nvSpPr>
        <p:spPr bwMode="auto">
          <a:xfrm>
            <a:off x="949325" y="1128713"/>
            <a:ext cx="1616075" cy="1422400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5" name="Oval 201"/>
          <p:cNvSpPr>
            <a:spLocks noChangeArrowheads="1"/>
          </p:cNvSpPr>
          <p:nvPr/>
        </p:nvSpPr>
        <p:spPr bwMode="auto">
          <a:xfrm>
            <a:off x="476250" y="717550"/>
            <a:ext cx="2552700" cy="2200275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276106" name="Oval 202"/>
          <p:cNvSpPr>
            <a:spLocks noChangeArrowheads="1"/>
          </p:cNvSpPr>
          <p:nvPr/>
        </p:nvSpPr>
        <p:spPr bwMode="auto">
          <a:xfrm>
            <a:off x="88900" y="366713"/>
            <a:ext cx="3327400" cy="2887662"/>
          </a:xfrm>
          <a:prstGeom prst="ellips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27559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275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1275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500"/>
                            </p:stCondLst>
                            <p:childTnLst>
                              <p:par>
                                <p:cTn id="5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1275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0"/>
                            </p:stCondLst>
                            <p:childTnLst>
                              <p:par>
                                <p:cTn id="7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5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1275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60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6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5910" grpId="0" animBg="1"/>
      <p:bldP spid="1275911" grpId="0" animBg="1"/>
      <p:bldP spid="1275912" grpId="0" animBg="1"/>
      <p:bldP spid="1275913" grpId="0" animBg="1"/>
      <p:bldP spid="1276054" grpId="0" animBg="1"/>
      <p:bldP spid="1276056" grpId="0" animBg="1"/>
      <p:bldP spid="1276056" grpId="1" animBg="1"/>
      <p:bldP spid="1276057" grpId="0" animBg="1"/>
      <p:bldP spid="1276057" grpId="1" animBg="1"/>
      <p:bldP spid="1276058" grpId="0" animBg="1"/>
      <p:bldP spid="1276058" grpId="1" animBg="1"/>
      <p:bldP spid="1276059" grpId="0" animBg="1"/>
      <p:bldP spid="1276059" grpId="1" animBg="1"/>
      <p:bldP spid="1276060" grpId="0" animBg="1"/>
      <p:bldP spid="1276060" grpId="1" animBg="1"/>
      <p:bldP spid="1276061" grpId="0" animBg="1"/>
      <p:bldP spid="1276061" grpId="1" animBg="1"/>
      <p:bldP spid="1276062" grpId="0" animBg="1"/>
      <p:bldP spid="1276100" grpId="0" animBg="1"/>
      <p:bldP spid="1276101" grpId="0" animBg="1"/>
      <p:bldP spid="1276102" grpId="0" animBg="1"/>
      <p:bldP spid="1276103" grpId="0" animBg="1"/>
      <p:bldP spid="1276104" grpId="0" animBg="1"/>
      <p:bldP spid="1276105" grpId="0" animBg="1"/>
      <p:bldP spid="1276106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44" name="Rectangle 4"/>
          <p:cNvSpPr>
            <a:spLocks noGrp="1" noChangeArrowheads="1"/>
          </p:cNvSpPr>
          <p:nvPr>
            <p:ph type="title"/>
          </p:nvPr>
        </p:nvSpPr>
        <p:spPr>
          <a:ln w="9525"/>
        </p:spPr>
        <p:txBody>
          <a:bodyPr/>
          <a:lstStyle/>
          <a:p>
            <a:pPr>
              <a:defRPr/>
            </a:pPr>
            <a:r>
              <a:rPr lang="en-GB"/>
              <a:t>Function of the Explosive Filling (1)</a:t>
            </a:r>
          </a:p>
        </p:txBody>
      </p:sp>
      <p:grpSp>
        <p:nvGrpSpPr>
          <p:cNvPr id="1341445" name="Group 51"/>
          <p:cNvGrpSpPr>
            <a:grpSpLocks/>
          </p:cNvGrpSpPr>
          <p:nvPr/>
        </p:nvGrpSpPr>
        <p:grpSpPr bwMode="auto">
          <a:xfrm>
            <a:off x="3105150" y="3441700"/>
            <a:ext cx="3994150" cy="2044700"/>
            <a:chOff x="248" y="640"/>
            <a:chExt cx="2472" cy="1232"/>
          </a:xfrm>
        </p:grpSpPr>
        <p:sp>
          <p:nvSpPr>
            <p:cNvPr id="34820" name="Rectangle 34"/>
            <p:cNvSpPr>
              <a:spLocks noChangeArrowheads="1"/>
            </p:cNvSpPr>
            <p:nvPr/>
          </p:nvSpPr>
          <p:spPr bwMode="auto">
            <a:xfrm>
              <a:off x="248" y="640"/>
              <a:ext cx="2472" cy="1232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34821" name="Picture 5" descr="H:\DATA\PICS\GlascoedShell.jpg"/>
            <p:cNvPicPr>
              <a:picLocks noChangeAspect="1" noChangeArrowheads="1"/>
            </p:cNvPicPr>
            <p:nvPr/>
          </p:nvPicPr>
          <p:blipFill>
            <a:blip r:embed="rId2" r:link="rId3"/>
            <a:srcRect/>
            <a:stretch>
              <a:fillRect/>
            </a:stretch>
          </p:blipFill>
          <p:spPr bwMode="auto">
            <a:xfrm>
              <a:off x="280" y="965"/>
              <a:ext cx="2419" cy="6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341448" name="Rectangle 8"/>
          <p:cNvSpPr>
            <a:spLocks noChangeArrowheads="1"/>
          </p:cNvSpPr>
          <p:nvPr/>
        </p:nvSpPr>
        <p:spPr bwMode="auto">
          <a:xfrm>
            <a:off x="673100" y="1122363"/>
            <a:ext cx="4572000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sz="2000"/>
              <a:t> Sequence of events:</a:t>
            </a:r>
          </a:p>
          <a:p>
            <a:pPr lvl="1">
              <a:buFontTx/>
              <a:buChar char="•"/>
            </a:pPr>
            <a:r>
              <a:rPr lang="en-GB" sz="2000"/>
              <a:t> Initiation</a:t>
            </a:r>
          </a:p>
          <a:p>
            <a:pPr lvl="1">
              <a:buFontTx/>
              <a:buChar char="•"/>
            </a:pPr>
            <a:r>
              <a:rPr lang="en-GB" sz="2000"/>
              <a:t> Detonation run</a:t>
            </a:r>
          </a:p>
          <a:p>
            <a:pPr lvl="1">
              <a:buFontTx/>
              <a:buChar char="•"/>
            </a:pPr>
            <a:r>
              <a:rPr lang="en-GB" sz="2000"/>
              <a:t> Fragmentation</a:t>
            </a:r>
          </a:p>
          <a:p>
            <a:pPr lvl="1">
              <a:buFontTx/>
              <a:buChar char="•"/>
            </a:pPr>
            <a:r>
              <a:rPr lang="en-GB" sz="2000"/>
              <a:t> Blast</a:t>
            </a:r>
          </a:p>
        </p:txBody>
      </p:sp>
    </p:spTree>
    <p:extLst>
      <p:ext uri="{BB962C8B-B14F-4D97-AF65-F5344CB8AC3E}">
        <p14:creationId xmlns:p14="http://schemas.microsoft.com/office/powerpoint/2010/main" val="184788348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4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75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(2)  </a:t>
            </a:r>
          </a:p>
        </p:txBody>
      </p:sp>
      <p:sp>
        <p:nvSpPr>
          <p:cNvPr id="35842" name="Text Box 65"/>
          <p:cNvSpPr txBox="1">
            <a:spLocks noChangeArrowheads="1"/>
          </p:cNvSpPr>
          <p:nvPr/>
        </p:nvSpPr>
        <p:spPr bwMode="auto">
          <a:xfrm>
            <a:off x="635000" y="876300"/>
            <a:ext cx="5829300" cy="3968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/>
              <a:t>Initiation: Explosive train</a:t>
            </a:r>
          </a:p>
        </p:txBody>
      </p:sp>
      <p:sp>
        <p:nvSpPr>
          <p:cNvPr id="1557570" name="Rectangle 66"/>
          <p:cNvSpPr>
            <a:spLocks noChangeArrowheads="1"/>
          </p:cNvSpPr>
          <p:nvPr/>
        </p:nvSpPr>
        <p:spPr bwMode="auto">
          <a:xfrm>
            <a:off x="1320800" y="4375150"/>
            <a:ext cx="279400" cy="254000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71" name="Rectangle 67"/>
          <p:cNvSpPr>
            <a:spLocks noChangeArrowheads="1"/>
          </p:cNvSpPr>
          <p:nvPr/>
        </p:nvSpPr>
        <p:spPr bwMode="auto">
          <a:xfrm>
            <a:off x="2540000" y="4051300"/>
            <a:ext cx="1625600" cy="889000"/>
          </a:xfrm>
          <a:prstGeom prst="rect">
            <a:avLst/>
          </a:prstGeom>
          <a:solidFill>
            <a:srgbClr val="FFCCFF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72" name="Rectangle 68"/>
          <p:cNvSpPr>
            <a:spLocks noChangeArrowheads="1"/>
          </p:cNvSpPr>
          <p:nvPr/>
        </p:nvSpPr>
        <p:spPr bwMode="auto">
          <a:xfrm>
            <a:off x="5245100" y="3898900"/>
            <a:ext cx="2425700" cy="1257300"/>
          </a:xfrm>
          <a:prstGeom prst="rect">
            <a:avLst/>
          </a:prstGeom>
          <a:solidFill>
            <a:schemeClr val="accent2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73" name="Text Box 69"/>
          <p:cNvSpPr txBox="1">
            <a:spLocks noChangeArrowheads="1"/>
          </p:cNvSpPr>
          <p:nvPr/>
        </p:nvSpPr>
        <p:spPr bwMode="auto">
          <a:xfrm>
            <a:off x="965200" y="5346700"/>
            <a:ext cx="11684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Primary Explosive</a:t>
            </a:r>
          </a:p>
        </p:txBody>
      </p:sp>
      <p:sp>
        <p:nvSpPr>
          <p:cNvPr id="1557574" name="Text Box 70"/>
          <p:cNvSpPr txBox="1">
            <a:spLocks noChangeArrowheads="1"/>
          </p:cNvSpPr>
          <p:nvPr/>
        </p:nvSpPr>
        <p:spPr bwMode="auto">
          <a:xfrm>
            <a:off x="2933700" y="4330700"/>
            <a:ext cx="914400" cy="3048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1">
                <a:solidFill>
                  <a:srgbClr val="000000"/>
                </a:solidFill>
              </a:rPr>
              <a:t>Booster</a:t>
            </a:r>
          </a:p>
        </p:txBody>
      </p:sp>
      <p:sp>
        <p:nvSpPr>
          <p:cNvPr id="1557575" name="Text Box 71"/>
          <p:cNvSpPr txBox="1">
            <a:spLocks noChangeArrowheads="1"/>
          </p:cNvSpPr>
          <p:nvPr/>
        </p:nvSpPr>
        <p:spPr bwMode="auto">
          <a:xfrm>
            <a:off x="2895600" y="5257800"/>
            <a:ext cx="13589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Intermediate Explosive</a:t>
            </a:r>
          </a:p>
        </p:txBody>
      </p:sp>
      <p:sp>
        <p:nvSpPr>
          <p:cNvPr id="1557576" name="Text Box 72"/>
          <p:cNvSpPr txBox="1">
            <a:spLocks noChangeArrowheads="1"/>
          </p:cNvSpPr>
          <p:nvPr/>
        </p:nvSpPr>
        <p:spPr bwMode="auto">
          <a:xfrm>
            <a:off x="5829300" y="4394200"/>
            <a:ext cx="1295400" cy="3048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1">
                <a:solidFill>
                  <a:srgbClr val="000000"/>
                </a:solidFill>
              </a:rPr>
              <a:t>Main Charge</a:t>
            </a:r>
          </a:p>
        </p:txBody>
      </p:sp>
      <p:sp>
        <p:nvSpPr>
          <p:cNvPr id="1557577" name="Text Box 73"/>
          <p:cNvSpPr txBox="1">
            <a:spLocks noChangeArrowheads="1"/>
          </p:cNvSpPr>
          <p:nvPr/>
        </p:nvSpPr>
        <p:spPr bwMode="auto">
          <a:xfrm>
            <a:off x="6057900" y="5346700"/>
            <a:ext cx="1003300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200"/>
              <a:t> Secondary Explosive</a:t>
            </a:r>
          </a:p>
        </p:txBody>
      </p:sp>
      <p:sp>
        <p:nvSpPr>
          <p:cNvPr id="1557578" name="Text Box 74"/>
          <p:cNvSpPr txBox="1">
            <a:spLocks noChangeArrowheads="1"/>
          </p:cNvSpPr>
          <p:nvPr/>
        </p:nvSpPr>
        <p:spPr bwMode="auto">
          <a:xfrm>
            <a:off x="1054100" y="4787900"/>
            <a:ext cx="1016000" cy="3048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1"/>
              <a:t>Initiator</a:t>
            </a:r>
          </a:p>
        </p:txBody>
      </p:sp>
      <p:grpSp>
        <p:nvGrpSpPr>
          <p:cNvPr id="35852" name="Group 51"/>
          <p:cNvGrpSpPr>
            <a:grpSpLocks/>
          </p:cNvGrpSpPr>
          <p:nvPr/>
        </p:nvGrpSpPr>
        <p:grpSpPr bwMode="auto">
          <a:xfrm>
            <a:off x="2559050" y="1574800"/>
            <a:ext cx="3994150" cy="2044700"/>
            <a:chOff x="248" y="640"/>
            <a:chExt cx="2472" cy="1232"/>
          </a:xfrm>
        </p:grpSpPr>
        <p:sp>
          <p:nvSpPr>
            <p:cNvPr id="35859" name="Rectangle 34"/>
            <p:cNvSpPr>
              <a:spLocks noChangeArrowheads="1"/>
            </p:cNvSpPr>
            <p:nvPr/>
          </p:nvSpPr>
          <p:spPr bwMode="auto">
            <a:xfrm>
              <a:off x="248" y="640"/>
              <a:ext cx="2472" cy="1232"/>
            </a:xfrm>
            <a:prstGeom prst="rect">
              <a:avLst/>
            </a:prstGeom>
            <a:solidFill>
              <a:schemeClr val="tx1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35860" name="Picture 5" descr="H:\DATA\PICS\GlascoedShell.jpg"/>
            <p:cNvPicPr>
              <a:picLocks noChangeAspect="1" noChangeArrowheads="1"/>
            </p:cNvPicPr>
            <p:nvPr/>
          </p:nvPicPr>
          <p:blipFill>
            <a:blip r:embed="rId2" r:link="rId3"/>
            <a:srcRect/>
            <a:stretch>
              <a:fillRect/>
            </a:stretch>
          </p:blipFill>
          <p:spPr bwMode="auto">
            <a:xfrm>
              <a:off x="280" y="965"/>
              <a:ext cx="2419" cy="6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5853" name="Rectangle 60"/>
          <p:cNvSpPr>
            <a:spLocks noChangeArrowheads="1"/>
          </p:cNvSpPr>
          <p:nvPr/>
        </p:nvSpPr>
        <p:spPr bwMode="auto">
          <a:xfrm>
            <a:off x="2773363" y="2590800"/>
            <a:ext cx="90487" cy="92075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557556" name="Line 52"/>
          <p:cNvSpPr>
            <a:spLocks noChangeShapeType="1"/>
          </p:cNvSpPr>
          <p:nvPr/>
        </p:nvSpPr>
        <p:spPr bwMode="auto">
          <a:xfrm>
            <a:off x="1625600" y="2636838"/>
            <a:ext cx="1123950" cy="0"/>
          </a:xfrm>
          <a:prstGeom prst="line">
            <a:avLst/>
          </a:prstGeom>
          <a:noFill/>
          <a:ln w="76200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79" name="Line 75"/>
          <p:cNvSpPr>
            <a:spLocks noChangeShapeType="1"/>
          </p:cNvSpPr>
          <p:nvPr/>
        </p:nvSpPr>
        <p:spPr bwMode="auto">
          <a:xfrm>
            <a:off x="1638300" y="4508500"/>
            <a:ext cx="876300" cy="0"/>
          </a:xfrm>
          <a:prstGeom prst="line">
            <a:avLst/>
          </a:prstGeom>
          <a:noFill/>
          <a:ln w="9525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81" name="Line 77"/>
          <p:cNvSpPr>
            <a:spLocks noChangeShapeType="1"/>
          </p:cNvSpPr>
          <p:nvPr/>
        </p:nvSpPr>
        <p:spPr bwMode="auto">
          <a:xfrm>
            <a:off x="4216400" y="4495800"/>
            <a:ext cx="990600" cy="0"/>
          </a:xfrm>
          <a:prstGeom prst="line">
            <a:avLst/>
          </a:prstGeom>
          <a:noFill/>
          <a:ln w="57150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83" name="Line 79"/>
          <p:cNvSpPr>
            <a:spLocks noChangeShapeType="1"/>
          </p:cNvSpPr>
          <p:nvPr/>
        </p:nvSpPr>
        <p:spPr bwMode="auto">
          <a:xfrm>
            <a:off x="2881313" y="2633663"/>
            <a:ext cx="171450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57584" name="Line 80"/>
          <p:cNvSpPr>
            <a:spLocks noChangeShapeType="1"/>
          </p:cNvSpPr>
          <p:nvPr/>
        </p:nvSpPr>
        <p:spPr bwMode="auto">
          <a:xfrm>
            <a:off x="3071813" y="2633663"/>
            <a:ext cx="1004887" cy="0"/>
          </a:xfrm>
          <a:prstGeom prst="line">
            <a:avLst/>
          </a:prstGeom>
          <a:noFill/>
          <a:ln w="1587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33456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57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557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57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557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57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557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57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57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57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57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557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557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57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57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57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57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7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557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7570" grpId="0" animBg="1"/>
      <p:bldP spid="1557571" grpId="0" animBg="1"/>
      <p:bldP spid="1557572" grpId="0" animBg="1"/>
      <p:bldP spid="1557573" grpId="0"/>
      <p:bldP spid="1557574" grpId="0"/>
      <p:bldP spid="1557575" grpId="0"/>
      <p:bldP spid="1557576" grpId="0"/>
      <p:bldP spid="1557577" grpId="0"/>
      <p:bldP spid="1557578" grpId="0"/>
      <p:bldP spid="1557556" grpId="0" animBg="1"/>
      <p:bldP spid="1557579" grpId="0" animBg="1"/>
      <p:bldP spid="1557581" grpId="0" animBg="1"/>
      <p:bldP spid="1557583" grpId="0" animBg="1"/>
      <p:bldP spid="155758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8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(3)</a:t>
            </a:r>
          </a:p>
        </p:txBody>
      </p:sp>
      <p:sp>
        <p:nvSpPr>
          <p:cNvPr id="15718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935038"/>
            <a:ext cx="8051800" cy="16827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400"/>
              <a:t>Sequence of events:</a:t>
            </a:r>
          </a:p>
          <a:p>
            <a:pPr>
              <a:lnSpc>
                <a:spcPct val="80000"/>
              </a:lnSpc>
            </a:pPr>
            <a:r>
              <a:rPr lang="en-GB" sz="2400"/>
              <a:t>Main charge detonation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2000"/>
              <a:t>The shockwave transits, consumes and exits the explosive filling then interacts with its environment to create terminal effects</a:t>
            </a:r>
          </a:p>
          <a:p>
            <a:pPr>
              <a:lnSpc>
                <a:spcPct val="80000"/>
              </a:lnSpc>
            </a:pPr>
            <a:endParaRPr lang="en-GB" sz="2400"/>
          </a:p>
        </p:txBody>
      </p:sp>
      <p:sp>
        <p:nvSpPr>
          <p:cNvPr id="36867" name="Rectangle 15"/>
          <p:cNvSpPr>
            <a:spLocks noChangeArrowheads="1"/>
          </p:cNvSpPr>
          <p:nvPr/>
        </p:nvSpPr>
        <p:spPr bwMode="auto">
          <a:xfrm>
            <a:off x="2044700" y="2476500"/>
            <a:ext cx="4914900" cy="3340100"/>
          </a:xfrm>
          <a:prstGeom prst="rect">
            <a:avLst/>
          </a:prstGeom>
          <a:solidFill>
            <a:schemeClr val="tx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pic>
        <p:nvPicPr>
          <p:cNvPr id="36868" name="Picture 16" descr="H:\DATA\PICS\GlascoedShell.jpg"/>
          <p:cNvPicPr>
            <a:picLocks noChangeAspect="1" noChangeArrowheads="1"/>
          </p:cNvPicPr>
          <p:nvPr/>
        </p:nvPicPr>
        <p:blipFill>
          <a:blip r:embed="rId2" r:link="rId3"/>
          <a:srcRect/>
          <a:stretch>
            <a:fillRect/>
          </a:stretch>
        </p:blipFill>
        <p:spPr bwMode="auto">
          <a:xfrm>
            <a:off x="2562225" y="3746500"/>
            <a:ext cx="39655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71857" name="Freeform 17"/>
          <p:cNvSpPr>
            <a:spLocks/>
          </p:cNvSpPr>
          <p:nvPr/>
        </p:nvSpPr>
        <p:spPr bwMode="auto">
          <a:xfrm>
            <a:off x="3130550" y="4157663"/>
            <a:ext cx="38100" cy="276225"/>
          </a:xfrm>
          <a:custGeom>
            <a:avLst/>
            <a:gdLst>
              <a:gd name="T0" fmla="*/ 0 w 24"/>
              <a:gd name="T1" fmla="*/ 0 h 160"/>
              <a:gd name="T2" fmla="*/ 2147483647 w 24"/>
              <a:gd name="T3" fmla="*/ 2147483647 h 160"/>
              <a:gd name="T4" fmla="*/ 0 w 24"/>
              <a:gd name="T5" fmla="*/ 2147483647 h 160"/>
              <a:gd name="T6" fmla="*/ 0 60000 65536"/>
              <a:gd name="T7" fmla="*/ 0 60000 65536"/>
              <a:gd name="T8" fmla="*/ 0 60000 65536"/>
              <a:gd name="T9" fmla="*/ 0 w 24"/>
              <a:gd name="T10" fmla="*/ 0 h 160"/>
              <a:gd name="T11" fmla="*/ 24 w 24"/>
              <a:gd name="T12" fmla="*/ 160 h 160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4" h="160">
                <a:moveTo>
                  <a:pt x="0" y="0"/>
                </a:moveTo>
                <a:cubicBezTo>
                  <a:pt x="12" y="18"/>
                  <a:pt x="24" y="37"/>
                  <a:pt x="24" y="64"/>
                </a:cubicBezTo>
                <a:cubicBezTo>
                  <a:pt x="24" y="91"/>
                  <a:pt x="12" y="125"/>
                  <a:pt x="0" y="160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58" name="Freeform 18"/>
          <p:cNvSpPr>
            <a:spLocks/>
          </p:cNvSpPr>
          <p:nvPr/>
        </p:nvSpPr>
        <p:spPr bwMode="auto">
          <a:xfrm>
            <a:off x="3327400" y="4060825"/>
            <a:ext cx="106363" cy="457200"/>
          </a:xfrm>
          <a:custGeom>
            <a:avLst/>
            <a:gdLst>
              <a:gd name="T0" fmla="*/ 2147483647 w 65"/>
              <a:gd name="T1" fmla="*/ 0 h 264"/>
              <a:gd name="T2" fmla="*/ 2147483647 w 65"/>
              <a:gd name="T3" fmla="*/ 2147483647 h 264"/>
              <a:gd name="T4" fmla="*/ 0 w 65"/>
              <a:gd name="T5" fmla="*/ 2147483647 h 264"/>
              <a:gd name="T6" fmla="*/ 0 60000 65536"/>
              <a:gd name="T7" fmla="*/ 0 60000 65536"/>
              <a:gd name="T8" fmla="*/ 0 60000 65536"/>
              <a:gd name="T9" fmla="*/ 0 w 65"/>
              <a:gd name="T10" fmla="*/ 0 h 264"/>
              <a:gd name="T11" fmla="*/ 65 w 65"/>
              <a:gd name="T12" fmla="*/ 264 h 26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5" h="264">
                <a:moveTo>
                  <a:pt x="8" y="0"/>
                </a:moveTo>
                <a:cubicBezTo>
                  <a:pt x="36" y="42"/>
                  <a:pt x="65" y="84"/>
                  <a:pt x="64" y="128"/>
                </a:cubicBezTo>
                <a:cubicBezTo>
                  <a:pt x="63" y="172"/>
                  <a:pt x="31" y="218"/>
                  <a:pt x="0" y="26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59" name="Freeform 19"/>
          <p:cNvSpPr>
            <a:spLocks/>
          </p:cNvSpPr>
          <p:nvPr/>
        </p:nvSpPr>
        <p:spPr bwMode="auto">
          <a:xfrm>
            <a:off x="3706813" y="4019550"/>
            <a:ext cx="131762" cy="539750"/>
          </a:xfrm>
          <a:custGeom>
            <a:avLst/>
            <a:gdLst>
              <a:gd name="T0" fmla="*/ 0 w 80"/>
              <a:gd name="T1" fmla="*/ 0 h 312"/>
              <a:gd name="T2" fmla="*/ 2147483647 w 80"/>
              <a:gd name="T3" fmla="*/ 2147483647 h 312"/>
              <a:gd name="T4" fmla="*/ 0 w 80"/>
              <a:gd name="T5" fmla="*/ 2147483647 h 312"/>
              <a:gd name="T6" fmla="*/ 0 60000 65536"/>
              <a:gd name="T7" fmla="*/ 0 60000 65536"/>
              <a:gd name="T8" fmla="*/ 0 60000 65536"/>
              <a:gd name="T9" fmla="*/ 0 w 80"/>
              <a:gd name="T10" fmla="*/ 0 h 312"/>
              <a:gd name="T11" fmla="*/ 80 w 80"/>
              <a:gd name="T12" fmla="*/ 312 h 312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80" h="312">
                <a:moveTo>
                  <a:pt x="0" y="0"/>
                </a:moveTo>
                <a:cubicBezTo>
                  <a:pt x="40" y="42"/>
                  <a:pt x="80" y="84"/>
                  <a:pt x="80" y="136"/>
                </a:cubicBezTo>
                <a:cubicBezTo>
                  <a:pt x="80" y="188"/>
                  <a:pt x="40" y="250"/>
                  <a:pt x="0" y="312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60" name="Freeform 20"/>
          <p:cNvSpPr>
            <a:spLocks/>
          </p:cNvSpPr>
          <p:nvPr/>
        </p:nvSpPr>
        <p:spPr bwMode="auto">
          <a:xfrm>
            <a:off x="4230688" y="3963988"/>
            <a:ext cx="198437" cy="665162"/>
          </a:xfrm>
          <a:custGeom>
            <a:avLst/>
            <a:gdLst>
              <a:gd name="T0" fmla="*/ 2147483647 w 121"/>
              <a:gd name="T1" fmla="*/ 0 h 384"/>
              <a:gd name="T2" fmla="*/ 2147483647 w 121"/>
              <a:gd name="T3" fmla="*/ 2147483647 h 384"/>
              <a:gd name="T4" fmla="*/ 0 w 121"/>
              <a:gd name="T5" fmla="*/ 2147483647 h 384"/>
              <a:gd name="T6" fmla="*/ 0 60000 65536"/>
              <a:gd name="T7" fmla="*/ 0 60000 65536"/>
              <a:gd name="T8" fmla="*/ 0 60000 65536"/>
              <a:gd name="T9" fmla="*/ 0 w 121"/>
              <a:gd name="T10" fmla="*/ 0 h 384"/>
              <a:gd name="T11" fmla="*/ 121 w 121"/>
              <a:gd name="T12" fmla="*/ 384 h 38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21" h="384">
                <a:moveTo>
                  <a:pt x="8" y="0"/>
                </a:moveTo>
                <a:cubicBezTo>
                  <a:pt x="64" y="56"/>
                  <a:pt x="121" y="112"/>
                  <a:pt x="120" y="176"/>
                </a:cubicBezTo>
                <a:cubicBezTo>
                  <a:pt x="119" y="240"/>
                  <a:pt x="59" y="312"/>
                  <a:pt x="0" y="38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1571861" name="Line 21"/>
          <p:cNvSpPr>
            <a:spLocks noChangeShapeType="1"/>
          </p:cNvSpPr>
          <p:nvPr/>
        </p:nvSpPr>
        <p:spPr bwMode="auto">
          <a:xfrm>
            <a:off x="3103563" y="4281488"/>
            <a:ext cx="2346325" cy="0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571862" name="Freeform 22"/>
          <p:cNvSpPr>
            <a:spLocks/>
          </p:cNvSpPr>
          <p:nvPr/>
        </p:nvSpPr>
        <p:spPr bwMode="auto">
          <a:xfrm>
            <a:off x="4932363" y="3908425"/>
            <a:ext cx="120650" cy="768350"/>
          </a:xfrm>
          <a:custGeom>
            <a:avLst/>
            <a:gdLst>
              <a:gd name="T0" fmla="*/ 2147483647 w 73"/>
              <a:gd name="T1" fmla="*/ 0 h 444"/>
              <a:gd name="T2" fmla="*/ 2147483647 w 73"/>
              <a:gd name="T3" fmla="*/ 2147483647 h 444"/>
              <a:gd name="T4" fmla="*/ 0 w 73"/>
              <a:gd name="T5" fmla="*/ 2147483647 h 444"/>
              <a:gd name="T6" fmla="*/ 0 60000 65536"/>
              <a:gd name="T7" fmla="*/ 0 60000 65536"/>
              <a:gd name="T8" fmla="*/ 0 60000 65536"/>
              <a:gd name="T9" fmla="*/ 0 w 73"/>
              <a:gd name="T10" fmla="*/ 0 h 444"/>
              <a:gd name="T11" fmla="*/ 73 w 73"/>
              <a:gd name="T12" fmla="*/ 444 h 4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73" h="444">
                <a:moveTo>
                  <a:pt x="4" y="0"/>
                </a:moveTo>
                <a:cubicBezTo>
                  <a:pt x="38" y="71"/>
                  <a:pt x="73" y="142"/>
                  <a:pt x="72" y="216"/>
                </a:cubicBezTo>
                <a:cubicBezTo>
                  <a:pt x="71" y="290"/>
                  <a:pt x="35" y="367"/>
                  <a:pt x="0" y="444"/>
                </a:cubicBezTo>
              </a:path>
            </a:pathLst>
          </a:custGeom>
          <a:noFill/>
          <a:ln w="1587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pPr eaLnBrk="0" hangingPunct="0"/>
            <a:endParaRPr lang="en-US"/>
          </a:p>
        </p:txBody>
      </p:sp>
      <p:sp>
        <p:nvSpPr>
          <p:cNvPr id="36875" name="Rectangle 23"/>
          <p:cNvSpPr>
            <a:spLocks noChangeArrowheads="1"/>
          </p:cNvSpPr>
          <p:nvPr/>
        </p:nvSpPr>
        <p:spPr bwMode="auto">
          <a:xfrm>
            <a:off x="2736850" y="4248150"/>
            <a:ext cx="92075" cy="96838"/>
          </a:xfrm>
          <a:prstGeom prst="rect">
            <a:avLst/>
          </a:prstGeom>
          <a:solidFill>
            <a:schemeClr val="accent1"/>
          </a:solidFill>
          <a:ln w="15875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36876" name="Text Box 60"/>
          <p:cNvSpPr txBox="1">
            <a:spLocks noChangeArrowheads="1"/>
          </p:cNvSpPr>
          <p:nvPr/>
        </p:nvSpPr>
        <p:spPr bwMode="auto">
          <a:xfrm>
            <a:off x="-292100" y="5918200"/>
            <a:ext cx="85979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lvl="3">
              <a:spcBef>
                <a:spcPct val="50000"/>
              </a:spcBef>
              <a:buClr>
                <a:schemeClr val="accent1"/>
              </a:buClr>
              <a:buFont typeface="Wingdings" pitchFamily="2" charset="2"/>
              <a:buChar char="§"/>
            </a:pPr>
            <a:r>
              <a:rPr lang="en-GB" sz="2000"/>
              <a:t> This event completed in approx 4 microseconds for a 105mm shell (VoD 8000m/s)</a:t>
            </a:r>
          </a:p>
        </p:txBody>
      </p:sp>
    </p:spTree>
    <p:extLst>
      <p:ext uri="{BB962C8B-B14F-4D97-AF65-F5344CB8AC3E}">
        <p14:creationId xmlns:p14="http://schemas.microsoft.com/office/powerpoint/2010/main" val="120552398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71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71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1857" grpId="0" animBg="1"/>
      <p:bldP spid="1571858" grpId="0" animBg="1"/>
      <p:bldP spid="1571859" grpId="0" animBg="1"/>
      <p:bldP spid="1571860" grpId="0" animBg="1"/>
      <p:bldP spid="1571861" grpId="0" animBg="1"/>
      <p:bldP spid="157186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84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Function of the Explosive Filling (4)</a:t>
            </a:r>
          </a:p>
        </p:txBody>
      </p:sp>
      <p:sp>
        <p:nvSpPr>
          <p:cNvPr id="15718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935038"/>
            <a:ext cx="7518400" cy="2025650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sz="2000"/>
              <a:t>Sequence of events:</a:t>
            </a:r>
          </a:p>
          <a:p>
            <a:pPr>
              <a:lnSpc>
                <a:spcPct val="80000"/>
              </a:lnSpc>
            </a:pPr>
            <a:r>
              <a:rPr lang="en-GB" sz="2000"/>
              <a:t>Fragmentation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1800"/>
              <a:t>Case acceleration, deformation then failure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1800"/>
              <a:t>Occurs when inner region of compressive hoop stress disappears and interior pressure is equal to yield stress</a:t>
            </a:r>
          </a:p>
          <a:p>
            <a:pPr marL="742950" lvl="1" indent="-285750">
              <a:lnSpc>
                <a:spcPct val="80000"/>
              </a:lnSpc>
            </a:pPr>
            <a:r>
              <a:rPr lang="en-GB" sz="1800"/>
              <a:t>Atmospheric shock waves</a:t>
            </a:r>
            <a:br>
              <a:rPr lang="en-GB" sz="1800"/>
            </a:br>
            <a:endParaRPr lang="en-GB" sz="1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000"/>
          </a:p>
        </p:txBody>
      </p:sp>
      <p:grpSp>
        <p:nvGrpSpPr>
          <p:cNvPr id="1571926" name="Group 86"/>
          <p:cNvGrpSpPr>
            <a:grpSpLocks/>
          </p:cNvGrpSpPr>
          <p:nvPr/>
        </p:nvGrpSpPr>
        <p:grpSpPr bwMode="auto">
          <a:xfrm>
            <a:off x="2552700" y="3086100"/>
            <a:ext cx="4889500" cy="3327400"/>
            <a:chOff x="2576" y="-304"/>
            <a:chExt cx="3056" cy="2048"/>
          </a:xfrm>
        </p:grpSpPr>
        <p:grpSp>
          <p:nvGrpSpPr>
            <p:cNvPr id="38916" name="Group 58"/>
            <p:cNvGrpSpPr>
              <a:grpSpLocks/>
            </p:cNvGrpSpPr>
            <p:nvPr/>
          </p:nvGrpSpPr>
          <p:grpSpPr bwMode="auto">
            <a:xfrm>
              <a:off x="2576" y="-304"/>
              <a:ext cx="3056" cy="2048"/>
              <a:chOff x="2840" y="-320"/>
              <a:chExt cx="3056" cy="2048"/>
            </a:xfrm>
          </p:grpSpPr>
          <p:grpSp>
            <p:nvGrpSpPr>
              <p:cNvPr id="38935" name="Group 57"/>
              <p:cNvGrpSpPr>
                <a:grpSpLocks/>
              </p:cNvGrpSpPr>
              <p:nvPr/>
            </p:nvGrpSpPr>
            <p:grpSpPr bwMode="auto">
              <a:xfrm>
                <a:off x="2840" y="-320"/>
                <a:ext cx="3056" cy="2048"/>
                <a:chOff x="2840" y="-320"/>
                <a:chExt cx="3056" cy="2048"/>
              </a:xfrm>
            </p:grpSpPr>
            <p:sp>
              <p:nvSpPr>
                <p:cNvPr id="38937" name="Rectangle 42"/>
                <p:cNvSpPr>
                  <a:spLocks noChangeArrowheads="1"/>
                </p:cNvSpPr>
                <p:nvPr/>
              </p:nvSpPr>
              <p:spPr bwMode="auto">
                <a:xfrm>
                  <a:off x="2840" y="-320"/>
                  <a:ext cx="3056" cy="2048"/>
                </a:xfrm>
                <a:prstGeom prst="rect">
                  <a:avLst/>
                </a:prstGeom>
                <a:solidFill>
                  <a:schemeClr val="tx1"/>
                </a:solidFill>
                <a:ln w="15875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pic>
              <p:nvPicPr>
                <p:cNvPr id="38938" name="Picture 43"/>
                <p:cNvPicPr>
                  <a:picLocks noChangeAspect="1" noChangeArrowheads="1"/>
                </p:cNvPicPr>
                <p:nvPr/>
              </p:nvPicPr>
              <p:blipFill>
                <a:blip r:embed="rId2"/>
                <a:srcRect/>
                <a:stretch>
                  <a:fillRect/>
                </a:stretch>
              </p:blipFill>
              <p:spPr bwMode="auto">
                <a:xfrm>
                  <a:off x="3136" y="357"/>
                  <a:ext cx="2502" cy="68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sp>
              <p:nvSpPr>
                <p:cNvPr id="38939" name="Line 44"/>
                <p:cNvSpPr>
                  <a:spLocks noChangeShapeType="1"/>
                </p:cNvSpPr>
                <p:nvPr/>
              </p:nvSpPr>
              <p:spPr bwMode="auto">
                <a:xfrm flipH="1" flipV="1">
                  <a:off x="3528" y="109"/>
                  <a:ext cx="81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0" name="Line 45"/>
                <p:cNvSpPr>
                  <a:spLocks noChangeShapeType="1"/>
                </p:cNvSpPr>
                <p:nvPr/>
              </p:nvSpPr>
              <p:spPr bwMode="auto">
                <a:xfrm flipH="1">
                  <a:off x="3552" y="966"/>
                  <a:ext cx="73" cy="291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1" name="Line 46"/>
                <p:cNvSpPr>
                  <a:spLocks noChangeShapeType="1"/>
                </p:cNvSpPr>
                <p:nvPr/>
              </p:nvSpPr>
              <p:spPr bwMode="auto">
                <a:xfrm flipH="1" flipV="1">
                  <a:off x="3846" y="100"/>
                  <a:ext cx="40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2" name="Line 47"/>
                <p:cNvSpPr>
                  <a:spLocks noChangeShapeType="1"/>
                </p:cNvSpPr>
                <p:nvPr/>
              </p:nvSpPr>
              <p:spPr bwMode="auto">
                <a:xfrm flipH="1">
                  <a:off x="3862" y="991"/>
                  <a:ext cx="49" cy="292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3" name="Line 48"/>
                <p:cNvSpPr>
                  <a:spLocks noChangeShapeType="1"/>
                </p:cNvSpPr>
                <p:nvPr/>
              </p:nvSpPr>
              <p:spPr bwMode="auto">
                <a:xfrm flipV="1">
                  <a:off x="4213" y="74"/>
                  <a:ext cx="1" cy="240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4" name="Line 49"/>
                <p:cNvSpPr>
                  <a:spLocks noChangeShapeType="1"/>
                </p:cNvSpPr>
                <p:nvPr/>
              </p:nvSpPr>
              <p:spPr bwMode="auto">
                <a:xfrm>
                  <a:off x="4229" y="1017"/>
                  <a:ext cx="1" cy="266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5" name="Line 50"/>
                <p:cNvSpPr>
                  <a:spLocks noChangeShapeType="1"/>
                </p:cNvSpPr>
                <p:nvPr/>
              </p:nvSpPr>
              <p:spPr bwMode="auto">
                <a:xfrm flipV="1">
                  <a:off x="4563" y="100"/>
                  <a:ext cx="25" cy="21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6" name="Line 51"/>
                <p:cNvSpPr>
                  <a:spLocks noChangeShapeType="1"/>
                </p:cNvSpPr>
                <p:nvPr/>
              </p:nvSpPr>
              <p:spPr bwMode="auto">
                <a:xfrm>
                  <a:off x="4580" y="1034"/>
                  <a:ext cx="49" cy="275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7" name="Line 52"/>
                <p:cNvSpPr>
                  <a:spLocks noChangeShapeType="1"/>
                </p:cNvSpPr>
                <p:nvPr/>
              </p:nvSpPr>
              <p:spPr bwMode="auto">
                <a:xfrm flipV="1">
                  <a:off x="4873" y="91"/>
                  <a:ext cx="114" cy="223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38948" name="Line 53"/>
                <p:cNvSpPr>
                  <a:spLocks noChangeShapeType="1"/>
                </p:cNvSpPr>
                <p:nvPr/>
              </p:nvSpPr>
              <p:spPr bwMode="auto">
                <a:xfrm>
                  <a:off x="4898" y="1026"/>
                  <a:ext cx="122" cy="274"/>
                </a:xfrm>
                <a:prstGeom prst="line">
                  <a:avLst/>
                </a:prstGeom>
                <a:noFill/>
                <a:ln w="15875">
                  <a:solidFill>
                    <a:srgbClr val="000000"/>
                  </a:solidFill>
                  <a:round/>
                  <a:headEnd/>
                  <a:tailEnd type="triangle" w="med" len="med"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38936" name="Rectangle 54"/>
              <p:cNvSpPr>
                <a:spLocks noChangeArrowheads="1"/>
              </p:cNvSpPr>
              <p:nvPr/>
            </p:nvSpPr>
            <p:spPr bwMode="auto">
              <a:xfrm>
                <a:off x="3246" y="666"/>
                <a:ext cx="57" cy="60"/>
              </a:xfrm>
              <a:prstGeom prst="rect">
                <a:avLst/>
              </a:prstGeom>
              <a:solidFill>
                <a:schemeClr val="accent1"/>
              </a:solidFill>
              <a:ln w="1587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38917" name="Freeform 61"/>
            <p:cNvSpPr>
              <a:spLocks/>
            </p:cNvSpPr>
            <p:nvPr/>
          </p:nvSpPr>
          <p:spPr bwMode="auto">
            <a:xfrm>
              <a:off x="3656" y="-92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38918" name="Freeform 62"/>
            <p:cNvSpPr>
              <a:spLocks/>
            </p:cNvSpPr>
            <p:nvPr/>
          </p:nvSpPr>
          <p:spPr bwMode="auto">
            <a:xfrm flipV="1">
              <a:off x="3640" y="1388"/>
              <a:ext cx="832" cy="140"/>
            </a:xfrm>
            <a:custGeom>
              <a:avLst/>
              <a:gdLst>
                <a:gd name="T0" fmla="*/ 0 w 832"/>
                <a:gd name="T1" fmla="*/ 140 h 140"/>
                <a:gd name="T2" fmla="*/ 416 w 832"/>
                <a:gd name="T3" fmla="*/ 4 h 140"/>
                <a:gd name="T4" fmla="*/ 832 w 832"/>
                <a:gd name="T5" fmla="*/ 116 h 140"/>
                <a:gd name="T6" fmla="*/ 0 60000 65536"/>
                <a:gd name="T7" fmla="*/ 0 60000 65536"/>
                <a:gd name="T8" fmla="*/ 0 60000 65536"/>
                <a:gd name="T9" fmla="*/ 0 w 832"/>
                <a:gd name="T10" fmla="*/ 0 h 140"/>
                <a:gd name="T11" fmla="*/ 832 w 832"/>
                <a:gd name="T12" fmla="*/ 140 h 14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832" h="140">
                  <a:moveTo>
                    <a:pt x="0" y="140"/>
                  </a:moveTo>
                  <a:cubicBezTo>
                    <a:pt x="138" y="74"/>
                    <a:pt x="277" y="8"/>
                    <a:pt x="416" y="4"/>
                  </a:cubicBezTo>
                  <a:cubicBezTo>
                    <a:pt x="555" y="0"/>
                    <a:pt x="761" y="97"/>
                    <a:pt x="832" y="11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US"/>
            </a:p>
          </p:txBody>
        </p:sp>
        <p:sp>
          <p:nvSpPr>
            <p:cNvPr id="38919" name="Freeform 63"/>
            <p:cNvSpPr>
              <a:spLocks/>
            </p:cNvSpPr>
            <p:nvPr/>
          </p:nvSpPr>
          <p:spPr bwMode="auto">
            <a:xfrm>
              <a:off x="3528" y="-184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38920" name="Freeform 64"/>
            <p:cNvSpPr>
              <a:spLocks/>
            </p:cNvSpPr>
            <p:nvPr/>
          </p:nvSpPr>
          <p:spPr bwMode="auto">
            <a:xfrm flipV="1">
              <a:off x="3520" y="1432"/>
              <a:ext cx="1160" cy="200"/>
            </a:xfrm>
            <a:custGeom>
              <a:avLst/>
              <a:gdLst>
                <a:gd name="T0" fmla="*/ 0 w 1160"/>
                <a:gd name="T1" fmla="*/ 200 h 200"/>
                <a:gd name="T2" fmla="*/ 536 w 1160"/>
                <a:gd name="T3" fmla="*/ 0 h 200"/>
                <a:gd name="T4" fmla="*/ 1160 w 1160"/>
                <a:gd name="T5" fmla="*/ 200 h 200"/>
                <a:gd name="T6" fmla="*/ 0 60000 65536"/>
                <a:gd name="T7" fmla="*/ 0 60000 65536"/>
                <a:gd name="T8" fmla="*/ 0 60000 65536"/>
                <a:gd name="T9" fmla="*/ 0 w 1160"/>
                <a:gd name="T10" fmla="*/ 0 h 200"/>
                <a:gd name="T11" fmla="*/ 1160 w 1160"/>
                <a:gd name="T12" fmla="*/ 200 h 2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160" h="200">
                  <a:moveTo>
                    <a:pt x="0" y="200"/>
                  </a:moveTo>
                  <a:cubicBezTo>
                    <a:pt x="171" y="100"/>
                    <a:pt x="343" y="0"/>
                    <a:pt x="536" y="0"/>
                  </a:cubicBezTo>
                  <a:cubicBezTo>
                    <a:pt x="729" y="0"/>
                    <a:pt x="1056" y="167"/>
                    <a:pt x="1160" y="200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US"/>
            </a:p>
          </p:txBody>
        </p:sp>
        <p:sp>
          <p:nvSpPr>
            <p:cNvPr id="38921" name="Freeform 65"/>
            <p:cNvSpPr>
              <a:spLocks/>
            </p:cNvSpPr>
            <p:nvPr/>
          </p:nvSpPr>
          <p:spPr bwMode="auto">
            <a:xfrm>
              <a:off x="3304" y="-276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pPr eaLnBrk="0" hangingPunct="0"/>
              <a:endParaRPr lang="en-US"/>
            </a:p>
          </p:txBody>
        </p:sp>
        <p:sp>
          <p:nvSpPr>
            <p:cNvPr id="38922" name="Freeform 66"/>
            <p:cNvSpPr>
              <a:spLocks/>
            </p:cNvSpPr>
            <p:nvPr/>
          </p:nvSpPr>
          <p:spPr bwMode="auto">
            <a:xfrm flipV="1">
              <a:off x="3272" y="1460"/>
              <a:ext cx="1584" cy="260"/>
            </a:xfrm>
            <a:custGeom>
              <a:avLst/>
              <a:gdLst>
                <a:gd name="T0" fmla="*/ 0 w 1584"/>
                <a:gd name="T1" fmla="*/ 260 h 260"/>
                <a:gd name="T2" fmla="*/ 784 w 1584"/>
                <a:gd name="T3" fmla="*/ 4 h 260"/>
                <a:gd name="T4" fmla="*/ 1584 w 1584"/>
                <a:gd name="T5" fmla="*/ 236 h 260"/>
                <a:gd name="T6" fmla="*/ 0 60000 65536"/>
                <a:gd name="T7" fmla="*/ 0 60000 65536"/>
                <a:gd name="T8" fmla="*/ 0 60000 65536"/>
                <a:gd name="T9" fmla="*/ 0 w 1584"/>
                <a:gd name="T10" fmla="*/ 0 h 260"/>
                <a:gd name="T11" fmla="*/ 1584 w 1584"/>
                <a:gd name="T12" fmla="*/ 260 h 26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1584" h="260">
                  <a:moveTo>
                    <a:pt x="0" y="260"/>
                  </a:moveTo>
                  <a:cubicBezTo>
                    <a:pt x="260" y="134"/>
                    <a:pt x="520" y="8"/>
                    <a:pt x="784" y="4"/>
                  </a:cubicBezTo>
                  <a:cubicBezTo>
                    <a:pt x="1048" y="0"/>
                    <a:pt x="1316" y="118"/>
                    <a:pt x="1584" y="236"/>
                  </a:cubicBezTo>
                </a:path>
              </a:pathLst>
            </a:cu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 rot="10800000"/>
            <a:lstStyle/>
            <a:p>
              <a:pPr eaLnBrk="0" hangingPunct="0"/>
              <a:endParaRPr lang="en-US"/>
            </a:p>
          </p:txBody>
        </p:sp>
        <p:sp>
          <p:nvSpPr>
            <p:cNvPr id="38923" name="Rectangle 68"/>
            <p:cNvSpPr>
              <a:spLocks noChangeArrowheads="1"/>
            </p:cNvSpPr>
            <p:nvPr/>
          </p:nvSpPr>
          <p:spPr bwMode="auto">
            <a:xfrm>
              <a:off x="3120" y="21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4" name="Rectangle 75"/>
            <p:cNvSpPr>
              <a:spLocks noChangeArrowheads="1"/>
            </p:cNvSpPr>
            <p:nvPr/>
          </p:nvSpPr>
          <p:spPr bwMode="auto">
            <a:xfrm>
              <a:off x="3368" y="112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5" name="Rectangle 76"/>
            <p:cNvSpPr>
              <a:spLocks noChangeArrowheads="1"/>
            </p:cNvSpPr>
            <p:nvPr/>
          </p:nvSpPr>
          <p:spPr bwMode="auto">
            <a:xfrm>
              <a:off x="3704" y="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6" name="Rectangle 77"/>
            <p:cNvSpPr>
              <a:spLocks noChangeArrowheads="1"/>
            </p:cNvSpPr>
            <p:nvPr/>
          </p:nvSpPr>
          <p:spPr bwMode="auto">
            <a:xfrm>
              <a:off x="4032" y="0"/>
              <a:ext cx="152" cy="64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7" name="Rectangle 78"/>
            <p:cNvSpPr>
              <a:spLocks noChangeArrowheads="1"/>
            </p:cNvSpPr>
            <p:nvPr/>
          </p:nvSpPr>
          <p:spPr bwMode="auto">
            <a:xfrm>
              <a:off x="4408" y="5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8" name="Rectangle 79"/>
            <p:cNvSpPr>
              <a:spLocks noChangeArrowheads="1"/>
            </p:cNvSpPr>
            <p:nvPr/>
          </p:nvSpPr>
          <p:spPr bwMode="auto">
            <a:xfrm>
              <a:off x="4760" y="12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29" name="Rectangle 80"/>
            <p:cNvSpPr>
              <a:spLocks noChangeArrowheads="1"/>
            </p:cNvSpPr>
            <p:nvPr/>
          </p:nvSpPr>
          <p:spPr bwMode="auto">
            <a:xfrm>
              <a:off x="3096" y="112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0" name="Rectangle 81"/>
            <p:cNvSpPr>
              <a:spLocks noChangeArrowheads="1"/>
            </p:cNvSpPr>
            <p:nvPr/>
          </p:nvSpPr>
          <p:spPr bwMode="auto">
            <a:xfrm>
              <a:off x="3384" y="1248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1" name="Rectangle 82"/>
            <p:cNvSpPr>
              <a:spLocks noChangeArrowheads="1"/>
            </p:cNvSpPr>
            <p:nvPr/>
          </p:nvSpPr>
          <p:spPr bwMode="auto">
            <a:xfrm>
              <a:off x="3736" y="1296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2" name="Rectangle 83"/>
            <p:cNvSpPr>
              <a:spLocks noChangeArrowheads="1"/>
            </p:cNvSpPr>
            <p:nvPr/>
          </p:nvSpPr>
          <p:spPr bwMode="auto">
            <a:xfrm>
              <a:off x="4104" y="1360"/>
              <a:ext cx="136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3" name="Rectangle 84"/>
            <p:cNvSpPr>
              <a:spLocks noChangeArrowheads="1"/>
            </p:cNvSpPr>
            <p:nvPr/>
          </p:nvSpPr>
          <p:spPr bwMode="auto">
            <a:xfrm>
              <a:off x="4488" y="1280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38934" name="Rectangle 85"/>
            <p:cNvSpPr>
              <a:spLocks noChangeArrowheads="1"/>
            </p:cNvSpPr>
            <p:nvPr/>
          </p:nvSpPr>
          <p:spPr bwMode="auto">
            <a:xfrm>
              <a:off x="4784" y="1224"/>
              <a:ext cx="128" cy="56"/>
            </a:xfrm>
            <a:prstGeom prst="rect">
              <a:avLst/>
            </a:prstGeom>
            <a:solidFill>
              <a:srgbClr val="3366CC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27137358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71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71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7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71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7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71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1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184150" y="238125"/>
            <a:ext cx="8240713" cy="452438"/>
          </a:xfrm>
          <a:ln w="9525"/>
        </p:spPr>
        <p:txBody>
          <a:bodyPr/>
          <a:lstStyle/>
          <a:p>
            <a:pPr>
              <a:defRPr/>
            </a:pPr>
            <a:r>
              <a:rPr lang="en-GB" dirty="0"/>
              <a:t>Failure Mechanisms</a:t>
            </a:r>
          </a:p>
        </p:txBody>
      </p:sp>
      <p:sp>
        <p:nvSpPr>
          <p:cNvPr id="450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68300" y="914400"/>
            <a:ext cx="8370888" cy="4268788"/>
          </a:xfrm>
        </p:spPr>
        <p:txBody>
          <a:bodyPr/>
          <a:lstStyle/>
          <a:p>
            <a:pPr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Explosives as the main charge filling, booster  or component in the fuze can contribute to ammunition system failure modes</a:t>
            </a:r>
            <a:br>
              <a:rPr lang="en-GB" sz="1600"/>
            </a:br>
            <a:endParaRPr lang="en-GB" sz="1600"/>
          </a:p>
          <a:p>
            <a:pPr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The choice of explosive and its properties will influence the failure mode, the likelihood of it occurring and the severity of its consequences</a:t>
            </a:r>
            <a:br>
              <a:rPr lang="en-GB" sz="1600"/>
            </a:br>
            <a:endParaRPr lang="en-GB" sz="1600"/>
          </a:p>
          <a:p>
            <a:pPr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Failure of filling can potentially occur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During gun launch 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Ignition and/or structural collapse due to setback and centrifugal forces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Ignition from friction due to relative rotation between shell body and filling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In flight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Ignition due to aerodynamic heating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On target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Reduced explosive output due to poor take-over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Insufficient fragmentation due to inadequate explosive performance</a:t>
            </a:r>
            <a:br>
              <a:rPr lang="en-GB" sz="1600"/>
            </a:br>
            <a:endParaRPr lang="en-GB" sz="1600"/>
          </a:p>
          <a:p>
            <a:pPr lvl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In storage and during transportation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r>
              <a:rPr lang="en-GB" sz="1600"/>
              <a:t>Responses greater than burning (ie non-IM) due to explosive vulnerability</a:t>
            </a:r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en-GB" sz="1600"/>
          </a:p>
          <a:p>
            <a:pPr lvl="2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Ø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14937"/>
      </p:ext>
    </p:extLst>
  </p:cSld>
  <p:clrMapOvr>
    <a:masterClrMapping/>
  </p:clrMapOvr>
  <p:transition>
    <p:wipe dir="r"/>
  </p:transition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0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Fragmentation 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73138"/>
            <a:ext cx="7772400" cy="64135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endParaRPr lang="en-US" sz="2000"/>
          </a:p>
        </p:txBody>
      </p:sp>
      <p:pic>
        <p:nvPicPr>
          <p:cNvPr id="39939" name="Picture 20" descr="fragboar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413" y="785813"/>
            <a:ext cx="8012112" cy="563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20737632"/>
      </p:ext>
    </p:extLst>
  </p:cSld>
  <p:clrMapOvr>
    <a:masterClrMapping/>
  </p:clrMapOvr>
  <p:transition>
    <p:wipe dir="r"/>
  </p:transition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0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6A76ED7-4BDE-44FD-8D67-75E6F38DE5B1}" type="slidenum">
              <a:rPr lang="en-US" alt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49</a:t>
            </a:fld>
            <a:endParaRPr lang="en-US" alt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92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9875"/>
            <a:ext cx="8229600" cy="927100"/>
          </a:xfrm>
        </p:spPr>
        <p:txBody>
          <a:bodyPr/>
          <a:lstStyle/>
          <a:p>
            <a:r>
              <a:rPr lang="en-GB" altLang="en-US" sz="3600"/>
              <a:t>Natural Fragmentation</a:t>
            </a:r>
          </a:p>
        </p:txBody>
      </p:sp>
      <p:pic>
        <p:nvPicPr>
          <p:cNvPr id="9262" name="Picture 3" descr="effects - frag - naturally fragmenting projectile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2425" y="1300163"/>
            <a:ext cx="8439150" cy="382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63" name="Text Box 4"/>
          <p:cNvSpPr txBox="1">
            <a:spLocks noChangeArrowheads="1"/>
          </p:cNvSpPr>
          <p:nvPr/>
        </p:nvSpPr>
        <p:spPr bwMode="auto">
          <a:xfrm>
            <a:off x="1019175" y="2487613"/>
            <a:ext cx="73040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altLang="en-US">
                <a:latin typeface="Times New Roman" pitchFamily="18" charset="0"/>
              </a:rPr>
              <a:t>0 µs		   5 µs                                      11 µs                           20 µs</a:t>
            </a:r>
          </a:p>
        </p:txBody>
      </p:sp>
      <p:sp>
        <p:nvSpPr>
          <p:cNvPr id="9264" name="Text Box 5"/>
          <p:cNvSpPr txBox="1">
            <a:spLocks noChangeArrowheads="1"/>
          </p:cNvSpPr>
          <p:nvPr/>
        </p:nvSpPr>
        <p:spPr bwMode="auto">
          <a:xfrm>
            <a:off x="3233738" y="5295900"/>
            <a:ext cx="27971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en-GB" altLang="en-US">
                <a:latin typeface="Times New Roman" pitchFamily="18" charset="0"/>
              </a:rPr>
              <a:t>39 µs                            54 µs</a:t>
            </a:r>
          </a:p>
        </p:txBody>
      </p:sp>
      <p:graphicFrame>
        <p:nvGraphicFramePr>
          <p:cNvPr id="77830" name="Object 43">
            <a:hlinkClick r:id="" action="ppaction://ole?verb=0"/>
          </p:cNvPr>
          <p:cNvGraphicFramePr>
            <a:graphicFrameLocks noChangeAspect="1"/>
          </p:cNvGraphicFramePr>
          <p:nvPr/>
        </p:nvGraphicFramePr>
        <p:xfrm>
          <a:off x="8101013" y="5516563"/>
          <a:ext cx="9144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3" imgW="914400" imgH="714240" progId="PowerPoint.Show.8">
                  <p:embed/>
                </p:oleObj>
              </mc:Choice>
              <mc:Fallback>
                <p:oleObj name="Presentation" showAsIcon="1" r:id="rId3" imgW="914400" imgH="714240" progId="PowerPoint.Show.8">
                  <p:embed/>
                  <p:pic>
                    <p:nvPicPr>
                      <p:cNvPr id="77830" name="Object 43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101013" y="5516563"/>
                        <a:ext cx="9144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7831" name="Rectangle 7"/>
          <p:cNvSpPr>
            <a:spLocks noChangeArrowheads="1"/>
          </p:cNvSpPr>
          <p:nvPr/>
        </p:nvSpPr>
        <p:spPr bwMode="auto">
          <a:xfrm>
            <a:off x="193675" y="5949950"/>
            <a:ext cx="4478338" cy="830263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600" i="1" dirty="0">
                <a:latin typeface="+mj-lt"/>
                <a:cs typeface="+mn-cs"/>
              </a:rPr>
              <a:t>R G S Sewell.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600" i="1" dirty="0">
                <a:latin typeface="+mj-lt"/>
                <a:cs typeface="+mn-cs"/>
              </a:rPr>
              <a:t>Blast overview and near field effects.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1600" i="1" dirty="0">
                <a:latin typeface="+mj-lt"/>
                <a:cs typeface="+mn-cs"/>
              </a:rPr>
              <a:t>China Lake Report NWSC TM-3754 (1979)</a:t>
            </a:r>
          </a:p>
        </p:txBody>
      </p:sp>
      <p:grpSp>
        <p:nvGrpSpPr>
          <p:cNvPr id="9266" name="Group 8"/>
          <p:cNvGrpSpPr>
            <a:grpSpLocks/>
          </p:cNvGrpSpPr>
          <p:nvPr/>
        </p:nvGrpSpPr>
        <p:grpSpPr bwMode="auto">
          <a:xfrm>
            <a:off x="127000" y="2141538"/>
            <a:ext cx="1984375" cy="1930400"/>
            <a:chOff x="80" y="1349"/>
            <a:chExt cx="1250" cy="1216"/>
          </a:xfrm>
        </p:grpSpPr>
        <p:sp>
          <p:nvSpPr>
            <p:cNvPr id="77833" name="Text Box 9"/>
            <p:cNvSpPr txBox="1">
              <a:spLocks noChangeArrowheads="1"/>
            </p:cNvSpPr>
            <p:nvPr/>
          </p:nvSpPr>
          <p:spPr bwMode="auto">
            <a:xfrm>
              <a:off x="80" y="1980"/>
              <a:ext cx="1250" cy="585"/>
            </a:xfrm>
            <a:prstGeom prst="rect">
              <a:avLst/>
            </a:prstGeom>
            <a:noFill/>
            <a:ln w="12700">
              <a:solidFill>
                <a:schemeClr val="accent2"/>
              </a:solidFill>
              <a:miter lim="800000"/>
              <a:headEnd/>
              <a:tailEnd/>
            </a:ln>
            <a:effectLst/>
          </p:spPr>
          <p:txBody>
            <a:bodyPr anchor="ctr"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altLang="en-US" dirty="0">
                  <a:latin typeface="+mj-lt"/>
                  <a:cs typeface="+mn-cs"/>
                </a:rPr>
                <a:t>Detonation wave reached base of shell</a:t>
              </a:r>
            </a:p>
          </p:txBody>
        </p:sp>
        <p:sp>
          <p:nvSpPr>
            <p:cNvPr id="9268" name="Line 10"/>
            <p:cNvSpPr>
              <a:spLocks noChangeShapeType="1"/>
            </p:cNvSpPr>
            <p:nvPr/>
          </p:nvSpPr>
          <p:spPr bwMode="auto">
            <a:xfrm flipV="1">
              <a:off x="436" y="1349"/>
              <a:ext cx="0" cy="626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triangle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944554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verb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verb" cmd="0">
                                      <p:cBhvr>
                                        <p:cTn id="6" dur="1" fill="hold"/>
                                        <p:tgtEl>
                                          <p:spTgt spid="778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9875"/>
            <a:ext cx="8229600" cy="927100"/>
          </a:xfrm>
        </p:spPr>
        <p:txBody>
          <a:bodyPr/>
          <a:lstStyle/>
          <a:p>
            <a:r>
              <a:rPr lang="en-GB" altLang="en-US" sz="3600"/>
              <a:t>Fragment Direction</a:t>
            </a:r>
          </a:p>
        </p:txBody>
      </p:sp>
      <p:pic>
        <p:nvPicPr>
          <p:cNvPr id="45059" name="Picture 11" descr="Fig 0904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2163" y="1465263"/>
            <a:ext cx="5030787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40780342"/>
      </p:ext>
    </p:extLst>
  </p:cSld>
  <p:clrMapOvr>
    <a:masterClrMapping/>
  </p:clrMapOvr>
  <p:transition>
    <p:wipe dir="r"/>
  </p:transition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Diamond Fragmentation</a:t>
            </a:r>
          </a:p>
        </p:txBody>
      </p:sp>
      <p:pic>
        <p:nvPicPr>
          <p:cNvPr id="47107" name="Picture 3" descr="warhead - design - diamond pattern copy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68413" y="1196975"/>
            <a:ext cx="6327775" cy="431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7108" name="TextBox 1"/>
          <p:cNvSpPr txBox="1">
            <a:spLocks noChangeArrowheads="1"/>
          </p:cNvSpPr>
          <p:nvPr/>
        </p:nvSpPr>
        <p:spPr bwMode="auto">
          <a:xfrm>
            <a:off x="323850" y="5868988"/>
            <a:ext cx="8351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A profiled liner can localise the shock in the warhead case and encourage the formation of optimum sized fragments.</a:t>
            </a:r>
          </a:p>
        </p:txBody>
      </p:sp>
    </p:spTree>
    <p:extLst>
      <p:ext uri="{BB962C8B-B14F-4D97-AF65-F5344CB8AC3E}">
        <p14:creationId xmlns:p14="http://schemas.microsoft.com/office/powerpoint/2010/main" val="2501232984"/>
      </p:ext>
    </p:extLst>
  </p:cSld>
  <p:clrMapOvr>
    <a:masterClrMapping/>
  </p:clrMapOvr>
  <p:transition>
    <p:wipe dir="r"/>
  </p:transition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7EFF37-8331-4049-8987-6CC7FEDAF141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52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8130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04875"/>
          </a:xfrm>
        </p:spPr>
        <p:txBody>
          <a:bodyPr/>
          <a:lstStyle/>
          <a:p>
            <a:r>
              <a:rPr lang="en-GB" sz="3600"/>
              <a:t>Sea Eagle Warhead</a:t>
            </a:r>
          </a:p>
        </p:txBody>
      </p:sp>
      <p:grpSp>
        <p:nvGrpSpPr>
          <p:cNvPr id="48131" name="Group 2"/>
          <p:cNvGrpSpPr>
            <a:grpSpLocks/>
          </p:cNvGrpSpPr>
          <p:nvPr/>
        </p:nvGrpSpPr>
        <p:grpSpPr bwMode="auto">
          <a:xfrm>
            <a:off x="250825" y="1179513"/>
            <a:ext cx="8443913" cy="4964112"/>
            <a:chOff x="251520" y="1180277"/>
            <a:chExt cx="8442530" cy="4962860"/>
          </a:xfrm>
        </p:grpSpPr>
        <p:pic>
          <p:nvPicPr>
            <p:cNvPr id="48132" name="Picture 2" descr="zz copy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3500" y="1989138"/>
              <a:ext cx="6118225" cy="3352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8133" name="Text Box 4"/>
            <p:cNvSpPr txBox="1">
              <a:spLocks noChangeArrowheads="1"/>
            </p:cNvSpPr>
            <p:nvPr/>
          </p:nvSpPr>
          <p:spPr bwMode="auto">
            <a:xfrm>
              <a:off x="3316910" y="1180277"/>
              <a:ext cx="1039067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booster</a:t>
              </a:r>
            </a:p>
          </p:txBody>
        </p:sp>
        <p:sp>
          <p:nvSpPr>
            <p:cNvPr id="48134" name="Text Box 5"/>
            <p:cNvSpPr txBox="1">
              <a:spLocks noChangeArrowheads="1"/>
            </p:cNvSpPr>
            <p:nvPr/>
          </p:nvSpPr>
          <p:spPr bwMode="auto">
            <a:xfrm>
              <a:off x="5479720" y="1180277"/>
              <a:ext cx="139653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HE charge</a:t>
              </a:r>
            </a:p>
          </p:txBody>
        </p:sp>
        <p:sp>
          <p:nvSpPr>
            <p:cNvPr id="48135" name="Text Box 6"/>
            <p:cNvSpPr txBox="1">
              <a:spLocks noChangeArrowheads="1"/>
            </p:cNvSpPr>
            <p:nvPr/>
          </p:nvSpPr>
          <p:spPr bwMode="auto">
            <a:xfrm>
              <a:off x="4283969" y="5743027"/>
              <a:ext cx="178125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warhead case</a:t>
              </a:r>
            </a:p>
          </p:txBody>
        </p:sp>
        <p:sp>
          <p:nvSpPr>
            <p:cNvPr id="48136" name="Text Box 7"/>
            <p:cNvSpPr txBox="1">
              <a:spLocks noChangeArrowheads="1"/>
            </p:cNvSpPr>
            <p:nvPr/>
          </p:nvSpPr>
          <p:spPr bwMode="auto">
            <a:xfrm>
              <a:off x="6156176" y="5731674"/>
              <a:ext cx="2537874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high density PU liner</a:t>
              </a:r>
            </a:p>
          </p:txBody>
        </p:sp>
        <p:sp>
          <p:nvSpPr>
            <p:cNvPr id="48137" name="Text Box 9"/>
            <p:cNvSpPr txBox="1">
              <a:spLocks noChangeArrowheads="1"/>
            </p:cNvSpPr>
            <p:nvPr/>
          </p:nvSpPr>
          <p:spPr bwMode="auto">
            <a:xfrm>
              <a:off x="251520" y="5731674"/>
              <a:ext cx="1964000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rear cover plate</a:t>
              </a:r>
            </a:p>
          </p:txBody>
        </p:sp>
        <p:sp>
          <p:nvSpPr>
            <p:cNvPr id="48138" name="Text Box 10"/>
            <p:cNvSpPr txBox="1">
              <a:spLocks noChangeArrowheads="1"/>
            </p:cNvSpPr>
            <p:nvPr/>
          </p:nvSpPr>
          <p:spPr bwMode="auto">
            <a:xfrm>
              <a:off x="2499887" y="5731674"/>
              <a:ext cx="1568058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resilient pad</a:t>
              </a:r>
            </a:p>
          </p:txBody>
        </p:sp>
        <p:sp>
          <p:nvSpPr>
            <p:cNvPr id="48139" name="Text Box 11"/>
            <p:cNvSpPr txBox="1">
              <a:spLocks noChangeArrowheads="1"/>
            </p:cNvSpPr>
            <p:nvPr/>
          </p:nvSpPr>
          <p:spPr bwMode="auto">
            <a:xfrm>
              <a:off x="667955" y="1180277"/>
              <a:ext cx="116916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S&amp;A unit</a:t>
              </a:r>
            </a:p>
          </p:txBody>
        </p:sp>
        <p:sp>
          <p:nvSpPr>
            <p:cNvPr id="48140" name="Line 15"/>
            <p:cNvSpPr>
              <a:spLocks noChangeShapeType="1"/>
            </p:cNvSpPr>
            <p:nvPr/>
          </p:nvSpPr>
          <p:spPr bwMode="auto">
            <a:xfrm flipV="1">
              <a:off x="1475656" y="4856261"/>
              <a:ext cx="1277290" cy="875413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1" name="Line 16"/>
            <p:cNvSpPr>
              <a:spLocks noChangeShapeType="1"/>
            </p:cNvSpPr>
            <p:nvPr/>
          </p:nvSpPr>
          <p:spPr bwMode="auto">
            <a:xfrm flipH="1" flipV="1">
              <a:off x="2960688" y="4841874"/>
              <a:ext cx="92496" cy="88980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2" name="Line 17"/>
            <p:cNvSpPr>
              <a:spLocks noChangeShapeType="1"/>
            </p:cNvSpPr>
            <p:nvPr/>
          </p:nvSpPr>
          <p:spPr bwMode="auto">
            <a:xfrm>
              <a:off x="1403648" y="1571625"/>
              <a:ext cx="1055390" cy="202723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3" name="Line 18"/>
            <p:cNvSpPr>
              <a:spLocks noChangeShapeType="1"/>
            </p:cNvSpPr>
            <p:nvPr/>
          </p:nvSpPr>
          <p:spPr bwMode="auto">
            <a:xfrm flipH="1">
              <a:off x="3146425" y="1571625"/>
              <a:ext cx="690017" cy="2066925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4" name="Line 19"/>
            <p:cNvSpPr>
              <a:spLocks noChangeShapeType="1"/>
            </p:cNvSpPr>
            <p:nvPr/>
          </p:nvSpPr>
          <p:spPr bwMode="auto">
            <a:xfrm flipH="1">
              <a:off x="5148064" y="1571625"/>
              <a:ext cx="917162" cy="1455738"/>
            </a:xfrm>
            <a:prstGeom prst="line">
              <a:avLst/>
            </a:prstGeom>
            <a:noFill/>
            <a:ln w="19050">
              <a:solidFill>
                <a:srgbClr val="0070C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5" name="Line 20"/>
            <p:cNvSpPr>
              <a:spLocks noChangeShapeType="1"/>
            </p:cNvSpPr>
            <p:nvPr/>
          </p:nvSpPr>
          <p:spPr bwMode="auto">
            <a:xfrm flipV="1">
              <a:off x="5292079" y="5157191"/>
              <a:ext cx="216023" cy="58583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6" name="Line 21"/>
            <p:cNvSpPr>
              <a:spLocks noChangeShapeType="1"/>
            </p:cNvSpPr>
            <p:nvPr/>
          </p:nvSpPr>
          <p:spPr bwMode="auto">
            <a:xfrm flipH="1" flipV="1">
              <a:off x="6797477" y="4941167"/>
              <a:ext cx="582833" cy="801859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med" len="sm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5670809"/>
      </p:ext>
    </p:extLst>
  </p:cSld>
  <p:clrMapOvr>
    <a:masterClrMapping/>
  </p:clrMapOvr>
  <p:transition>
    <p:wipe dir="r"/>
  </p:transition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1008063"/>
          </a:xfrm>
        </p:spPr>
        <p:txBody>
          <a:bodyPr/>
          <a:lstStyle/>
          <a:p>
            <a:r>
              <a:rPr lang="en-GB" sz="3600"/>
              <a:t>Bofors 40mm Pre-fragmented Shell</a:t>
            </a:r>
          </a:p>
        </p:txBody>
      </p:sp>
      <p:grpSp>
        <p:nvGrpSpPr>
          <p:cNvPr id="49155" name="Group 3"/>
          <p:cNvGrpSpPr>
            <a:grpSpLocks/>
          </p:cNvGrpSpPr>
          <p:nvPr/>
        </p:nvGrpSpPr>
        <p:grpSpPr bwMode="auto">
          <a:xfrm>
            <a:off x="303213" y="1643063"/>
            <a:ext cx="8515350" cy="4232275"/>
            <a:chOff x="191" y="971"/>
            <a:chExt cx="5364" cy="2666"/>
          </a:xfrm>
        </p:grpSpPr>
        <p:pic>
          <p:nvPicPr>
            <p:cNvPr id="49156" name="Picture 4" descr="gun - ammo - 40 mm Bofors pre-fragmented shell copy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91" y="1645"/>
              <a:ext cx="5364" cy="1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9157" name="Text Box 5"/>
            <p:cNvSpPr txBox="1">
              <a:spLocks noChangeArrowheads="1"/>
            </p:cNvSpPr>
            <p:nvPr/>
          </p:nvSpPr>
          <p:spPr bwMode="auto">
            <a:xfrm>
              <a:off x="1977" y="3022"/>
              <a:ext cx="1901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Tungsten pellets (650)</a:t>
              </a:r>
            </a:p>
          </p:txBody>
        </p:sp>
        <p:sp>
          <p:nvSpPr>
            <p:cNvPr id="49158" name="Text Box 6"/>
            <p:cNvSpPr txBox="1">
              <a:spLocks noChangeArrowheads="1"/>
            </p:cNvSpPr>
            <p:nvPr/>
          </p:nvSpPr>
          <p:spPr bwMode="auto">
            <a:xfrm>
              <a:off x="316" y="3385"/>
              <a:ext cx="247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Steel body (1800 fragments)</a:t>
              </a:r>
            </a:p>
          </p:txBody>
        </p:sp>
        <p:sp>
          <p:nvSpPr>
            <p:cNvPr id="49159" name="Text Box 7"/>
            <p:cNvSpPr txBox="1">
              <a:spLocks noChangeArrowheads="1"/>
            </p:cNvSpPr>
            <p:nvPr/>
          </p:nvSpPr>
          <p:spPr bwMode="auto">
            <a:xfrm>
              <a:off x="590" y="972"/>
              <a:ext cx="1239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120 g RDX/wax</a:t>
              </a:r>
            </a:p>
          </p:txBody>
        </p:sp>
        <p:sp>
          <p:nvSpPr>
            <p:cNvPr id="49160" name="Text Box 8"/>
            <p:cNvSpPr txBox="1">
              <a:spLocks noChangeArrowheads="1"/>
            </p:cNvSpPr>
            <p:nvPr/>
          </p:nvSpPr>
          <p:spPr bwMode="auto">
            <a:xfrm>
              <a:off x="3144" y="971"/>
              <a:ext cx="1888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en-GB" sz="2000">
                  <a:ea typeface="ＭＳ Ｐゴシック" pitchFamily="34" charset="-128"/>
                </a:rPr>
                <a:t>Electronic proximity fuze</a:t>
              </a:r>
            </a:p>
          </p:txBody>
        </p:sp>
        <p:sp>
          <p:nvSpPr>
            <p:cNvPr id="49161" name="Line 10"/>
            <p:cNvSpPr>
              <a:spLocks noChangeShapeType="1"/>
            </p:cNvSpPr>
            <p:nvPr/>
          </p:nvSpPr>
          <p:spPr bwMode="auto">
            <a:xfrm>
              <a:off x="1415" y="1243"/>
              <a:ext cx="486" cy="749"/>
            </a:xfrm>
            <a:prstGeom prst="line">
              <a:avLst/>
            </a:prstGeom>
            <a:noFill/>
            <a:ln w="19050">
              <a:solidFill>
                <a:srgbClr val="00B0F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9162" name="Line 11"/>
            <p:cNvSpPr>
              <a:spLocks noChangeShapeType="1"/>
            </p:cNvSpPr>
            <p:nvPr/>
          </p:nvSpPr>
          <p:spPr bwMode="auto">
            <a:xfrm>
              <a:off x="4357" y="1257"/>
              <a:ext cx="486" cy="749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9163" name="Line 12"/>
            <p:cNvSpPr>
              <a:spLocks noChangeShapeType="1"/>
            </p:cNvSpPr>
            <p:nvPr/>
          </p:nvSpPr>
          <p:spPr bwMode="auto">
            <a:xfrm flipH="1" flipV="1">
              <a:off x="1206" y="2561"/>
              <a:ext cx="495" cy="805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9164" name="Line 14"/>
            <p:cNvSpPr>
              <a:spLocks noChangeShapeType="1"/>
            </p:cNvSpPr>
            <p:nvPr/>
          </p:nvSpPr>
          <p:spPr bwMode="auto">
            <a:xfrm flipH="1" flipV="1">
              <a:off x="2494" y="2617"/>
              <a:ext cx="260" cy="436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  <a:headEnd/>
              <a:tailEnd type="stealth" w="lg" len="lg"/>
            </a:ln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03327894"/>
      </p:ext>
    </p:extLst>
  </p:cSld>
  <p:clrMapOvr>
    <a:masterClrMapping/>
  </p:clrMapOvr>
  <p:transition>
    <p:wipe dir="r"/>
  </p:transition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1008063"/>
          </a:xfrm>
        </p:spPr>
        <p:txBody>
          <a:bodyPr/>
          <a:lstStyle/>
          <a:p>
            <a:r>
              <a:rPr lang="en-GB" sz="3600"/>
              <a:t>Impact Energy Density</a:t>
            </a:r>
          </a:p>
        </p:txBody>
      </p:sp>
      <p:grpSp>
        <p:nvGrpSpPr>
          <p:cNvPr id="51203" name="Group 10"/>
          <p:cNvGrpSpPr>
            <a:grpSpLocks/>
          </p:cNvGrpSpPr>
          <p:nvPr/>
        </p:nvGrpSpPr>
        <p:grpSpPr bwMode="auto">
          <a:xfrm>
            <a:off x="112713" y="1409700"/>
            <a:ext cx="1317625" cy="1095375"/>
            <a:chOff x="1957916" y="1196752"/>
            <a:chExt cx="1317940" cy="1096448"/>
          </a:xfrm>
        </p:grpSpPr>
        <p:sp>
          <p:nvSpPr>
            <p:cNvPr id="2" name="Oval 1"/>
            <p:cNvSpPr/>
            <p:nvPr/>
          </p:nvSpPr>
          <p:spPr>
            <a:xfrm>
              <a:off x="2556546" y="1700483"/>
              <a:ext cx="574812" cy="57682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4" name="Straight Arrow Connector 3"/>
            <p:cNvCxnSpPr/>
            <p:nvPr/>
          </p:nvCxnSpPr>
          <p:spPr>
            <a:xfrm>
              <a:off x="2318364" y="1692537"/>
              <a:ext cx="0" cy="600663"/>
            </a:xfrm>
            <a:prstGeom prst="straightConnector1">
              <a:avLst/>
            </a:prstGeom>
            <a:ln w="190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12" name="TextBox 7"/>
            <p:cNvSpPr txBox="1">
              <a:spLocks noChangeArrowheads="1"/>
            </p:cNvSpPr>
            <p:nvPr/>
          </p:nvSpPr>
          <p:spPr bwMode="auto">
            <a:xfrm>
              <a:off x="1957916" y="1772816"/>
              <a:ext cx="381836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>
                  <a:latin typeface="Calibri" pitchFamily="34" charset="0"/>
                </a:rPr>
                <a:t>2r</a:t>
              </a:r>
            </a:p>
          </p:txBody>
        </p:sp>
        <p:cxnSp>
          <p:nvCxnSpPr>
            <p:cNvPr id="10" name="Straight Arrow Connector 9"/>
            <p:cNvCxnSpPr/>
            <p:nvPr/>
          </p:nvCxnSpPr>
          <p:spPr>
            <a:xfrm flipH="1">
              <a:off x="2412050" y="1557468"/>
              <a:ext cx="863806" cy="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14" name="TextBox 23"/>
            <p:cNvSpPr txBox="1">
              <a:spLocks noChangeArrowheads="1"/>
            </p:cNvSpPr>
            <p:nvPr/>
          </p:nvSpPr>
          <p:spPr bwMode="auto">
            <a:xfrm>
              <a:off x="2677996" y="1196752"/>
              <a:ext cx="28886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>
                  <a:latin typeface="Calibri" pitchFamily="34" charset="0"/>
                </a:rPr>
                <a:t>v</a:t>
              </a:r>
            </a:p>
          </p:txBody>
        </p:sp>
        <p:sp>
          <p:nvSpPr>
            <p:cNvPr id="51215" name="TextBox 24"/>
            <p:cNvSpPr txBox="1">
              <a:spLocks noChangeArrowheads="1"/>
            </p:cNvSpPr>
            <p:nvPr/>
          </p:nvSpPr>
          <p:spPr bwMode="auto">
            <a:xfrm>
              <a:off x="2664701" y="1772816"/>
              <a:ext cx="36901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>
                  <a:latin typeface="Calibri" pitchFamily="34" charset="0"/>
                </a:rPr>
                <a:t>m</a:t>
              </a:r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2319461" y="1409700"/>
            <a:ext cx="2751138" cy="212365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Material</a:t>
            </a:r>
            <a:r>
              <a:rPr lang="en-GB" sz="2000" dirty="0">
                <a:latin typeface="+mj-lt"/>
                <a:cs typeface="Times New Roman" panose="02020603050405020304" pitchFamily="18" charset="0"/>
              </a:rPr>
              <a:t>      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Density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	       (kg.m</a:t>
            </a:r>
            <a:r>
              <a:rPr lang="en-GB" baseline="30000" dirty="0">
                <a:latin typeface="+mj-lt"/>
                <a:cs typeface="Times New Roman" panose="02020603050405020304" pitchFamily="18" charset="0"/>
              </a:rPr>
              <a:t>-3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000" dirty="0">
              <a:latin typeface="+mj-lt"/>
              <a:cs typeface="Times New Roman" panose="02020603050405020304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steel	           2698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copper	           7873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lead	           8933</a:t>
            </a:r>
            <a:endParaRPr lang="en-GB" sz="2000" dirty="0">
              <a:latin typeface="+mj-lt"/>
              <a:cs typeface="Times New Roman" panose="02020603050405020304" pitchFamily="18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tungsten          19254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798873" y="1365539"/>
            <a:ext cx="1415772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1 kg sphere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radius (mm)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29.5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10.1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8.9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4.1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268646" y="1381734"/>
            <a:ext cx="1402948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Impact area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(mm</a:t>
            </a:r>
            <a:r>
              <a:rPr lang="en-GB" baseline="30000" dirty="0">
                <a:latin typeface="+mj-lt"/>
                <a:cs typeface="Times New Roman" panose="02020603050405020304" pitchFamily="18" charset="0"/>
              </a:rPr>
              <a:t>2</a:t>
            </a:r>
            <a:r>
              <a:rPr lang="en-GB" dirty="0">
                <a:latin typeface="+mj-lt"/>
                <a:cs typeface="Times New Roman" panose="02020603050405020304" pitchFamily="18" charset="0"/>
              </a:rPr>
              <a:t>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400" dirty="0">
              <a:latin typeface="+mj-lt"/>
              <a:cs typeface="Times New Roman" panose="02020603050405020304" pitchFamily="18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2733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321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249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    54</a:t>
            </a:r>
          </a:p>
        </p:txBody>
      </p:sp>
      <p:sp>
        <p:nvSpPr>
          <p:cNvPr id="51207" name="TextBox 15"/>
          <p:cNvSpPr txBox="1">
            <a:spLocks noChangeArrowheads="1"/>
          </p:cNvSpPr>
          <p:nvPr/>
        </p:nvSpPr>
        <p:spPr bwMode="auto">
          <a:xfrm>
            <a:off x="513930" y="4160839"/>
            <a:ext cx="799306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Denser fragments deposit their energy over a smaller area of the target than less dense fragments of the same mass.</a:t>
            </a:r>
          </a:p>
          <a:p>
            <a:endParaRPr lang="en-GB" dirty="0">
              <a:latin typeface="+mj-lt"/>
              <a:cs typeface="Times New Roman" pitchFamily="18" charset="0"/>
            </a:endParaRPr>
          </a:p>
          <a:p>
            <a:r>
              <a:rPr lang="en-GB" dirty="0">
                <a:latin typeface="+mj-lt"/>
                <a:cs typeface="Times New Roman" pitchFamily="18" charset="0"/>
              </a:rPr>
              <a:t>Provided the fragment survives impact without excessive distortion, the denser fragment will penetrate better than a lighter fragment of the same mass, assuming the same impact energy.</a:t>
            </a:r>
          </a:p>
        </p:txBody>
      </p:sp>
      <p:cxnSp>
        <p:nvCxnSpPr>
          <p:cNvPr id="5" name="Straight Connector 4"/>
          <p:cNvCxnSpPr/>
          <p:nvPr/>
        </p:nvCxnSpPr>
        <p:spPr>
          <a:xfrm>
            <a:off x="2195513" y="2201863"/>
            <a:ext cx="5832475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3419475" y="1409700"/>
            <a:ext cx="0" cy="237966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210466"/>
      </p:ext>
    </p:extLst>
  </p:cSld>
  <p:clrMapOvr>
    <a:masterClrMapping/>
  </p:clrMapOvr>
  <p:transition>
    <p:wipe dir="r"/>
  </p:transition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2" descr="gun - firing action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338" y="1341438"/>
            <a:ext cx="843915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226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157163" y="1341438"/>
            <a:ext cx="8439150" cy="3095625"/>
            <a:chOff x="-1418812" y="3407419"/>
            <a:chExt cx="8439150" cy="3095625"/>
          </a:xfrm>
        </p:grpSpPr>
        <p:sp>
          <p:nvSpPr>
            <p:cNvPr id="52232" name="AutoShape 5"/>
            <p:cNvSpPr>
              <a:spLocks noChangeArrowheads="1"/>
            </p:cNvSpPr>
            <p:nvPr/>
          </p:nvSpPr>
          <p:spPr bwMode="auto">
            <a:xfrm>
              <a:off x="395536" y="4487539"/>
              <a:ext cx="1727200" cy="863600"/>
            </a:xfrm>
            <a:prstGeom prst="irregularSeal2">
              <a:avLst/>
            </a:prstGeom>
            <a:gradFill rotWithShape="1">
              <a:gsLst>
                <a:gs pos="0">
                  <a:srgbClr val="FF0000"/>
                </a:gs>
                <a:gs pos="100000">
                  <a:srgbClr val="FFFF00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>
                <a:latin typeface="Calibri" pitchFamily="34" charset="0"/>
              </a:endParaRPr>
            </a:p>
          </p:txBody>
        </p:sp>
        <p:pic>
          <p:nvPicPr>
            <p:cNvPr id="52233" name="Picture 4" descr="gun - firing action 2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-1418812" y="3407419"/>
              <a:ext cx="8439150" cy="3095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2228" name="Rectangle 9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1008063"/>
          </a:xfrm>
        </p:spPr>
        <p:txBody>
          <a:bodyPr/>
          <a:lstStyle/>
          <a:p>
            <a:r>
              <a:rPr lang="en-GB" sz="3600"/>
              <a:t>Firing </a:t>
            </a:r>
            <a:endParaRPr lang="en-US" sz="3600"/>
          </a:p>
        </p:txBody>
      </p:sp>
      <p:sp>
        <p:nvSpPr>
          <p:cNvPr id="52229" name="Text Box 10"/>
          <p:cNvSpPr txBox="1">
            <a:spLocks noChangeArrowheads="1"/>
          </p:cNvSpPr>
          <p:nvPr/>
        </p:nvSpPr>
        <p:spPr bwMode="auto">
          <a:xfrm>
            <a:off x="1042988" y="4941888"/>
            <a:ext cx="2382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Ignition of charge</a:t>
            </a:r>
            <a:endParaRPr lang="en-US" sz="2400">
              <a:latin typeface="Calibri" pitchFamily="34" charset="0"/>
            </a:endParaRPr>
          </a:p>
        </p:txBody>
      </p:sp>
      <p:sp>
        <p:nvSpPr>
          <p:cNvPr id="69643" name="Text Box 11"/>
          <p:cNvSpPr txBox="1">
            <a:spLocks noChangeArrowheads="1"/>
          </p:cNvSpPr>
          <p:nvPr/>
        </p:nvSpPr>
        <p:spPr bwMode="auto">
          <a:xfrm>
            <a:off x="1042988" y="5403850"/>
            <a:ext cx="3619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Burning at constant volume</a:t>
            </a:r>
            <a:endParaRPr lang="en-US" sz="2400">
              <a:latin typeface="Calibri" pitchFamily="34" charset="0"/>
            </a:endParaRPr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1047750" y="5780088"/>
            <a:ext cx="38115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Burning in increasing volume</a:t>
            </a:r>
            <a:endParaRPr lang="en-US" sz="240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1324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3" grpId="0"/>
      <p:bldP spid="69644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956550" y="6356350"/>
            <a:ext cx="730250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1640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Gun Fired Projectiles – Premature Ignition</a:t>
            </a:r>
          </a:p>
        </p:txBody>
      </p:sp>
      <p:sp>
        <p:nvSpPr>
          <p:cNvPr id="16401" name="TextBox 9"/>
          <p:cNvSpPr txBox="1">
            <a:spLocks noChangeArrowheads="1"/>
          </p:cNvSpPr>
          <p:nvPr/>
        </p:nvSpPr>
        <p:spPr bwMode="auto">
          <a:xfrm>
            <a:off x="454522" y="1509257"/>
            <a:ext cx="8358187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Very occasionally an HE projectile functions before it leaves the gun barrel.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The result can be catastrophic.</a:t>
            </a: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116013" y="3416300"/>
            <a:ext cx="7615237" cy="203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Times New Roman" pitchFamily="18" charset="0"/>
              </a:rPr>
              <a:t>Movement of shell filling relative to shell case on spin-up leading to frictional heating.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Times New Roman" pitchFamily="18" charset="0"/>
              </a:rPr>
              <a:t>Adiabatic compression of air cavities in a poorly filled (low density) shell.</a:t>
            </a:r>
          </a:p>
          <a:p>
            <a:pPr marL="342900" indent="-3429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dirty="0">
                <a:latin typeface="+mj-lt"/>
                <a:cs typeface="Times New Roman" pitchFamily="18" charset="0"/>
              </a:rPr>
              <a:t>Detonation of explosive contamination in the screw thread as the </a:t>
            </a:r>
            <a:r>
              <a:rPr lang="en-GB" dirty="0" err="1">
                <a:latin typeface="+mj-lt"/>
                <a:cs typeface="Times New Roman" pitchFamily="18" charset="0"/>
              </a:rPr>
              <a:t>fuze</a:t>
            </a:r>
            <a:r>
              <a:rPr lang="en-GB" dirty="0">
                <a:latin typeface="+mj-lt"/>
                <a:cs typeface="Times New Roman" pitchFamily="18" charset="0"/>
              </a:rPr>
              <a:t> screws down on acceleration.</a:t>
            </a:r>
          </a:p>
        </p:txBody>
      </p:sp>
      <p:graphicFrame>
        <p:nvGraphicFramePr>
          <p:cNvPr id="16398" name="Object 14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98085196"/>
              </p:ext>
            </p:extLst>
          </p:nvPr>
        </p:nvGraphicFramePr>
        <p:xfrm>
          <a:off x="7864475" y="2036763"/>
          <a:ext cx="9144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2" imgW="914400" imgH="714375" progId="PowerPoint.Show.12">
                  <p:embed/>
                </p:oleObj>
              </mc:Choice>
              <mc:Fallback>
                <p:oleObj name="Presentation" showAsIcon="1" r:id="rId2" imgW="914400" imgH="714375" progId="PowerPoint.Show.12">
                  <p:embed/>
                  <p:pic>
                    <p:nvPicPr>
                      <p:cNvPr id="16398" name="Object 14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864475" y="2036763"/>
                        <a:ext cx="9144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38163" y="2751138"/>
            <a:ext cx="306526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latin typeface="+mj-lt"/>
                <a:cs typeface="Times New Roman" pitchFamily="18" charset="0"/>
              </a:rPr>
              <a:t>Possible causes include :</a:t>
            </a:r>
          </a:p>
        </p:txBody>
      </p:sp>
    </p:spTree>
    <p:extLst>
      <p:ext uri="{BB962C8B-B14F-4D97-AF65-F5344CB8AC3E}">
        <p14:creationId xmlns:p14="http://schemas.microsoft.com/office/powerpoint/2010/main" val="296171532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Premature Ignition - Causes</a:t>
            </a:r>
          </a:p>
        </p:txBody>
      </p:sp>
      <p:sp>
        <p:nvSpPr>
          <p:cNvPr id="55298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466725" y="3607828"/>
            <a:ext cx="7993062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en-GB" u="sng" dirty="0">
                <a:latin typeface="+mj-lt"/>
                <a:cs typeface="Times New Roman" pitchFamily="18" charset="0"/>
              </a:rPr>
              <a:t>Hot Gun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The temperature of the gun breech can rise dangerously after a rapid firing sequence.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Times New Roman" pitchFamily="18" charset="0"/>
              </a:rPr>
              <a:t>If the shell is left too long in the hot breech before firing, the explosive can start to decompose, ignite and burn to detonation. The phenomenon is known as “cook-off”.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66725" y="1268413"/>
            <a:ext cx="8281988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u="sng" dirty="0">
                <a:latin typeface="+mj-lt"/>
                <a:cs typeface="Times New Roman" pitchFamily="18" charset="0"/>
              </a:rPr>
              <a:t>Problem with the propellant charge </a:t>
            </a:r>
            <a:r>
              <a:rPr lang="en-GB" sz="2000" dirty="0">
                <a:latin typeface="+mj-lt"/>
                <a:cs typeface="Times New Roman" pitchFamily="18" charset="0"/>
              </a:rPr>
              <a:t>:-</a:t>
            </a:r>
          </a:p>
          <a:p>
            <a:endParaRPr lang="en-GB" sz="2000" dirty="0">
              <a:latin typeface="+mj-lt"/>
              <a:cs typeface="Times New Roman" pitchFamily="18" charset="0"/>
            </a:endParaRP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Wrong charge.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Damaged charge – the propellant in a broken or powdered charge has greater surface area, and is therefore consumed more rapidly, producing more rapid acceleration.</a:t>
            </a:r>
          </a:p>
          <a:p>
            <a:pPr marL="342900" lvl="1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Sandwich Loading</a:t>
            </a:r>
          </a:p>
        </p:txBody>
      </p:sp>
    </p:spTree>
    <p:extLst>
      <p:ext uri="{BB962C8B-B14F-4D97-AF65-F5344CB8AC3E}">
        <p14:creationId xmlns:p14="http://schemas.microsoft.com/office/powerpoint/2010/main" val="403192904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Blast / Natural Fragmentation Shell</a:t>
            </a:r>
          </a:p>
        </p:txBody>
      </p:sp>
      <p:pic>
        <p:nvPicPr>
          <p:cNvPr id="56323" name="Picture 3" descr="gun - ammo - 155mm How HE L15 copy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71575" y="4508500"/>
            <a:ext cx="7540625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3" name="Text Box 4"/>
          <p:cNvSpPr txBox="1">
            <a:spLocks noChangeArrowheads="1"/>
          </p:cNvSpPr>
          <p:nvPr/>
        </p:nvSpPr>
        <p:spPr bwMode="auto">
          <a:xfrm>
            <a:off x="-36513" y="3644900"/>
            <a:ext cx="2160588" cy="846138"/>
          </a:xfrm>
          <a:prstGeom prst="rect">
            <a:avLst/>
          </a:prstGeom>
          <a:noFill/>
          <a:ln>
            <a:noFill/>
          </a:ln>
          <a:effectLst/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155mm L15</a:t>
            </a:r>
          </a:p>
          <a:p>
            <a:pPr algn="ctr" fontAlgn="auto">
              <a:spcBef>
                <a:spcPts val="600"/>
              </a:spcBef>
              <a:spcAft>
                <a:spcPts val="0"/>
              </a:spcAft>
              <a:defRPr/>
            </a:pPr>
            <a:r>
              <a:rPr lang="en-GB" sz="2000" dirty="0">
                <a:latin typeface="+mn-lt"/>
                <a:cs typeface="+mn-cs"/>
              </a:rPr>
              <a:t>   43 kg, 11.4 kg HE</a:t>
            </a:r>
          </a:p>
        </p:txBody>
      </p:sp>
      <p:sp>
        <p:nvSpPr>
          <p:cNvPr id="12294" name="Text Box 5"/>
          <p:cNvSpPr txBox="1">
            <a:spLocks noChangeArrowheads="1"/>
          </p:cNvSpPr>
          <p:nvPr/>
        </p:nvSpPr>
        <p:spPr bwMode="auto">
          <a:xfrm>
            <a:off x="261938" y="1587500"/>
            <a:ext cx="2078037" cy="833438"/>
          </a:xfrm>
          <a:prstGeom prst="rect">
            <a:avLst/>
          </a:prstGeom>
          <a:noFill/>
          <a:ln>
            <a:noFill/>
          </a:ln>
          <a:effectLst/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155mm M107</a:t>
            </a:r>
          </a:p>
          <a:p>
            <a:pPr fontAlgn="auto">
              <a:spcBef>
                <a:spcPts val="500"/>
              </a:spcBef>
              <a:spcAft>
                <a:spcPts val="0"/>
              </a:spcAft>
              <a:defRPr/>
            </a:pPr>
            <a:r>
              <a:rPr lang="en-GB" sz="2000" dirty="0">
                <a:latin typeface="+mn-lt"/>
                <a:cs typeface="+mn-cs"/>
              </a:rPr>
              <a:t>43 kg, 6.7 kg HE</a:t>
            </a:r>
          </a:p>
        </p:txBody>
      </p:sp>
      <p:pic>
        <p:nvPicPr>
          <p:cNvPr id="56326" name="Picture 6" descr="gun - ammo - 155mm M107 cop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148105">
            <a:off x="2292350" y="1050925"/>
            <a:ext cx="6172200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6" name="TextBox 1"/>
          <p:cNvSpPr txBox="1">
            <a:spLocks noChangeArrowheads="1"/>
          </p:cNvSpPr>
          <p:nvPr/>
        </p:nvSpPr>
        <p:spPr bwMode="auto">
          <a:xfrm>
            <a:off x="6875463" y="3214688"/>
            <a:ext cx="2203450" cy="831850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RDX/TNT/wax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n-lt"/>
                <a:cs typeface="+mn-cs"/>
              </a:rPr>
              <a:t>Melt/cast filling</a:t>
            </a:r>
          </a:p>
        </p:txBody>
      </p:sp>
      <p:sp>
        <p:nvSpPr>
          <p:cNvPr id="56328" name="TextBox 1"/>
          <p:cNvSpPr txBox="1">
            <a:spLocks noChangeArrowheads="1"/>
          </p:cNvSpPr>
          <p:nvPr/>
        </p:nvSpPr>
        <p:spPr bwMode="auto">
          <a:xfrm>
            <a:off x="2359025" y="6165850"/>
            <a:ext cx="3868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latin typeface="Calibri" pitchFamily="34" charset="0"/>
              </a:rPr>
              <a:t>typical MV ~800 m/s; range ~25 km</a:t>
            </a:r>
          </a:p>
        </p:txBody>
      </p:sp>
    </p:spTree>
    <p:extLst>
      <p:ext uri="{BB962C8B-B14F-4D97-AF65-F5344CB8AC3E}">
        <p14:creationId xmlns:p14="http://schemas.microsoft.com/office/powerpoint/2010/main" val="3314583386"/>
      </p:ext>
    </p:extLst>
  </p:cSld>
  <p:clrMapOvr>
    <a:masterClrMapping/>
  </p:clrMapOvr>
  <p:transition>
    <p:wipe dir="r"/>
  </p:transition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85225" cy="936625"/>
          </a:xfrm>
        </p:spPr>
        <p:txBody>
          <a:bodyPr/>
          <a:lstStyle/>
          <a:p>
            <a:r>
              <a:rPr lang="en-GB" sz="3600"/>
              <a:t>Kinetic Energy Projectiles</a:t>
            </a:r>
            <a:endParaRPr lang="en-US" sz="3600"/>
          </a:p>
        </p:txBody>
      </p:sp>
      <p:pic>
        <p:nvPicPr>
          <p:cNvPr id="57347" name="Picture 2" descr="C:\Users\User\Desktop\effects - bullet and app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630363"/>
            <a:ext cx="5392738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7348" name="TextBox 1"/>
          <p:cNvSpPr txBox="1">
            <a:spLocks noChangeArrowheads="1"/>
          </p:cNvSpPr>
          <p:nvPr/>
        </p:nvSpPr>
        <p:spPr bwMode="auto">
          <a:xfrm>
            <a:off x="1908175" y="6269038"/>
            <a:ext cx="31369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>
                <a:latin typeface="Calibri" pitchFamily="34" charset="0"/>
              </a:rPr>
              <a:t>Impact velocity ~700 m/s (?)</a:t>
            </a:r>
          </a:p>
        </p:txBody>
      </p:sp>
      <p:sp>
        <p:nvSpPr>
          <p:cNvPr id="57349" name="TextBox 5"/>
          <p:cNvSpPr txBox="1">
            <a:spLocks noChangeArrowheads="1"/>
          </p:cNvSpPr>
          <p:nvPr/>
        </p:nvSpPr>
        <p:spPr bwMode="auto">
          <a:xfrm>
            <a:off x="3203575" y="1125538"/>
            <a:ext cx="2698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>
                <a:latin typeface="Calibri" pitchFamily="34" charset="0"/>
              </a:rPr>
              <a:t>Small arms bullet</a:t>
            </a:r>
          </a:p>
        </p:txBody>
      </p:sp>
    </p:spTree>
    <p:extLst>
      <p:ext uri="{BB962C8B-B14F-4D97-AF65-F5344CB8AC3E}">
        <p14:creationId xmlns:p14="http://schemas.microsoft.com/office/powerpoint/2010/main" val="2278204782"/>
      </p:ext>
    </p:extLst>
  </p:cSld>
  <p:clrMapOvr>
    <a:masterClrMapping/>
  </p:clrMapOvr>
  <p:transition>
    <p:wipe dir="r"/>
  </p:transition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E4A7449-BD4C-403F-A043-E7CD16674518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60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60350"/>
            <a:ext cx="8785225" cy="936625"/>
          </a:xfrm>
        </p:spPr>
        <p:txBody>
          <a:bodyPr/>
          <a:lstStyle/>
          <a:p>
            <a:r>
              <a:rPr lang="en-GB" sz="3600"/>
              <a:t>Fragment Strike</a:t>
            </a:r>
            <a:endParaRPr lang="en-US" sz="3600"/>
          </a:p>
        </p:txBody>
      </p:sp>
      <p:sp>
        <p:nvSpPr>
          <p:cNvPr id="58371" name="TextBox 2"/>
          <p:cNvSpPr txBox="1">
            <a:spLocks noChangeArrowheads="1"/>
          </p:cNvSpPr>
          <p:nvPr/>
        </p:nvSpPr>
        <p:spPr bwMode="auto">
          <a:xfrm>
            <a:off x="3203575" y="1125538"/>
            <a:ext cx="26987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>
                <a:latin typeface="Calibri" pitchFamily="34" charset="0"/>
              </a:rPr>
              <a:t>Small arms bullet</a:t>
            </a:r>
          </a:p>
        </p:txBody>
      </p:sp>
      <p:pic>
        <p:nvPicPr>
          <p:cNvPr id="5837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2114550"/>
            <a:ext cx="6626225" cy="347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373" name="TextBox 7"/>
          <p:cNvSpPr txBox="1">
            <a:spLocks noChangeArrowheads="1"/>
          </p:cNvSpPr>
          <p:nvPr/>
        </p:nvSpPr>
        <p:spPr bwMode="auto">
          <a:xfrm>
            <a:off x="2693988" y="5786438"/>
            <a:ext cx="38227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>
                <a:latin typeface="Calibri" pitchFamily="34" charset="0"/>
              </a:rPr>
              <a:t>Passage through gelatine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323850" y="3851275"/>
            <a:ext cx="86360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8420739"/>
      </p:ext>
    </p:extLst>
  </p:cSld>
  <p:clrMapOvr>
    <a:masterClrMapping/>
  </p:clrMapOvr>
  <p:transition>
    <p:wipe dir="r"/>
  </p:transition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5.56mm Gelatine Experiment</a:t>
            </a:r>
          </a:p>
        </p:txBody>
      </p:sp>
      <p:pic>
        <p:nvPicPr>
          <p:cNvPr id="3" name="46 UC10u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75656" y="1106742"/>
            <a:ext cx="6048672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60255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Aircraft Armament, Calibre Matters.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9436858"/>
              </p:ext>
            </p:extLst>
          </p:nvPr>
        </p:nvGraphicFramePr>
        <p:xfrm>
          <a:off x="742275" y="2492896"/>
          <a:ext cx="7416875" cy="2008874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1255767">
                  <a:extLst>
                    <a:ext uri="{9D8B030D-6E8A-4147-A177-3AD203B41FA5}">
                      <a16:colId xmlns:a16="http://schemas.microsoft.com/office/drawing/2014/main" val="980883382"/>
                    </a:ext>
                  </a:extLst>
                </a:gridCol>
                <a:gridCol w="745612">
                  <a:extLst>
                    <a:ext uri="{9D8B030D-6E8A-4147-A177-3AD203B41FA5}">
                      <a16:colId xmlns:a16="http://schemas.microsoft.com/office/drawing/2014/main" val="1111313566"/>
                    </a:ext>
                  </a:extLst>
                </a:gridCol>
                <a:gridCol w="680207">
                  <a:extLst>
                    <a:ext uri="{9D8B030D-6E8A-4147-A177-3AD203B41FA5}">
                      <a16:colId xmlns:a16="http://schemas.microsoft.com/office/drawing/2014/main" val="3535066851"/>
                    </a:ext>
                  </a:extLst>
                </a:gridCol>
                <a:gridCol w="1007230">
                  <a:extLst>
                    <a:ext uri="{9D8B030D-6E8A-4147-A177-3AD203B41FA5}">
                      <a16:colId xmlns:a16="http://schemas.microsoft.com/office/drawing/2014/main" val="1107279961"/>
                    </a:ext>
                  </a:extLst>
                </a:gridCol>
                <a:gridCol w="627884">
                  <a:extLst>
                    <a:ext uri="{9D8B030D-6E8A-4147-A177-3AD203B41FA5}">
                      <a16:colId xmlns:a16="http://schemas.microsoft.com/office/drawing/2014/main" val="2276635833"/>
                    </a:ext>
                  </a:extLst>
                </a:gridCol>
                <a:gridCol w="627884">
                  <a:extLst>
                    <a:ext uri="{9D8B030D-6E8A-4147-A177-3AD203B41FA5}">
                      <a16:colId xmlns:a16="http://schemas.microsoft.com/office/drawing/2014/main" val="961519463"/>
                    </a:ext>
                  </a:extLst>
                </a:gridCol>
                <a:gridCol w="824097">
                  <a:extLst>
                    <a:ext uri="{9D8B030D-6E8A-4147-A177-3AD203B41FA5}">
                      <a16:colId xmlns:a16="http://schemas.microsoft.com/office/drawing/2014/main" val="2290277298"/>
                    </a:ext>
                  </a:extLst>
                </a:gridCol>
                <a:gridCol w="824097">
                  <a:extLst>
                    <a:ext uri="{9D8B030D-6E8A-4147-A177-3AD203B41FA5}">
                      <a16:colId xmlns:a16="http://schemas.microsoft.com/office/drawing/2014/main" val="3443489569"/>
                    </a:ext>
                  </a:extLst>
                </a:gridCol>
                <a:gridCol w="824097">
                  <a:extLst>
                    <a:ext uri="{9D8B030D-6E8A-4147-A177-3AD203B41FA5}">
                      <a16:colId xmlns:a16="http://schemas.microsoft.com/office/drawing/2014/main" val="1587777556"/>
                    </a:ext>
                  </a:extLst>
                </a:gridCol>
              </a:tblGrid>
              <a:tr h="70966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Aircraft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No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Cal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Projectile mass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MV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KE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 err="1">
                          <a:effectLst/>
                        </a:rPr>
                        <a:t>rps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 x Number 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KE/s (kJ/s)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1019019664"/>
                  </a:ext>
                </a:extLst>
              </a:tr>
              <a:tr h="36913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Spitfire / Hurricane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0.30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0.01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760.00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2295.24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19.17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153.33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351.94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781643114"/>
                  </a:ext>
                </a:extLst>
              </a:tr>
              <a:tr h="36913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Mustang / Corsair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6.00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0.50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0.04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890.00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12018.14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14.17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85.02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1021.54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2250451536"/>
                  </a:ext>
                </a:extLst>
              </a:tr>
              <a:tr h="36913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Thunderbolt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0.50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0.04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890.00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12018.14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14.17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113.33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1362.06</a:t>
                      </a:r>
                      <a:endParaRPr lang="en-GB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350" marR="6350" marT="6350" marB="0" anchor="ctr"/>
                </a:tc>
                <a:extLst>
                  <a:ext uri="{0D108BD9-81ED-4DB2-BD59-A6C34878D82A}">
                    <a16:rowId xmlns:a16="http://schemas.microsoft.com/office/drawing/2014/main" val="52870033"/>
                  </a:ext>
                </a:extLst>
              </a:tr>
            </a:tbl>
          </a:graphicData>
        </a:graphic>
      </p:graphicFrame>
      <p:pic>
        <p:nvPicPr>
          <p:cNvPr id="12290" name="Picture 2" descr="https://secure.i.telegraph.co.uk/multimedia/archive/03282/_The_MK1_Vickers_S_3282295b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5575" y="615950"/>
            <a:ext cx="2808313" cy="1752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See the source imag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81171" y="566784"/>
            <a:ext cx="2777979" cy="185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See the source image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2275" y="4625785"/>
            <a:ext cx="3063345" cy="2020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6" name="Picture 8" descr="See the source image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86144" y="4625785"/>
            <a:ext cx="3647664" cy="184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4432917"/>
      </p:ext>
    </p:extLst>
  </p:cSld>
  <p:clrMapOvr>
    <a:masterClrMapping/>
  </p:clrMapOvr>
  <p:transition>
    <p:wipe dir="r"/>
  </p:transition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936625"/>
          </a:xfrm>
        </p:spPr>
        <p:txBody>
          <a:bodyPr/>
          <a:lstStyle/>
          <a:p>
            <a:r>
              <a:rPr lang="en-GB" sz="3600"/>
              <a:t>Kinetic Energy Projectiles</a:t>
            </a:r>
          </a:p>
        </p:txBody>
      </p:sp>
      <p:pic>
        <p:nvPicPr>
          <p:cNvPr id="59395" name="Picture 17" descr="Fig 10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624" y="2693988"/>
            <a:ext cx="6318250" cy="347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396" name="TextBox 5"/>
          <p:cNvSpPr txBox="1">
            <a:spLocks noChangeArrowheads="1"/>
          </p:cNvSpPr>
          <p:nvPr/>
        </p:nvSpPr>
        <p:spPr bwMode="auto">
          <a:xfrm>
            <a:off x="323850" y="1412875"/>
            <a:ext cx="678583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latin typeface="+mj-lt"/>
                <a:cs typeface="Times New Roman" pitchFamily="18" charset="0"/>
              </a:rPr>
              <a:t>Armour-Piercing Capped, Ballistic Cap	APCBC</a:t>
            </a:r>
          </a:p>
        </p:txBody>
      </p:sp>
      <p:sp>
        <p:nvSpPr>
          <p:cNvPr id="59397" name="TextBox 6"/>
          <p:cNvSpPr txBox="1">
            <a:spLocks noChangeArrowheads="1"/>
          </p:cNvSpPr>
          <p:nvPr/>
        </p:nvSpPr>
        <p:spPr bwMode="auto">
          <a:xfrm>
            <a:off x="303213" y="1897063"/>
            <a:ext cx="22573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 dirty="0">
                <a:latin typeface="+mj-lt"/>
                <a:cs typeface="Times New Roman" pitchFamily="18" charset="0"/>
              </a:rPr>
              <a:t>Spin stabilised.</a:t>
            </a:r>
          </a:p>
        </p:txBody>
      </p:sp>
    </p:spTree>
    <p:extLst>
      <p:ext uri="{BB962C8B-B14F-4D97-AF65-F5344CB8AC3E}">
        <p14:creationId xmlns:p14="http://schemas.microsoft.com/office/powerpoint/2010/main" val="1564632989"/>
      </p:ext>
    </p:extLst>
  </p:cSld>
  <p:clrMapOvr>
    <a:masterClrMapping/>
  </p:clrMapOvr>
  <p:transition>
    <p:wipe dir="r"/>
  </p:transition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260350"/>
            <a:ext cx="8229600" cy="936625"/>
          </a:xfrm>
        </p:spPr>
        <p:txBody>
          <a:bodyPr/>
          <a:lstStyle/>
          <a:p>
            <a:r>
              <a:rPr lang="en-GB" sz="3600"/>
              <a:t>Kinetic Energy Projectiles</a:t>
            </a:r>
          </a:p>
        </p:txBody>
      </p:sp>
      <p:sp>
        <p:nvSpPr>
          <p:cNvPr id="60419" name="TextBox 2"/>
          <p:cNvSpPr txBox="1">
            <a:spLocks noChangeArrowheads="1"/>
          </p:cNvSpPr>
          <p:nvPr/>
        </p:nvSpPr>
        <p:spPr bwMode="auto">
          <a:xfrm>
            <a:off x="323850" y="1916113"/>
            <a:ext cx="259103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Long Rod penetrator.</a:t>
            </a:r>
          </a:p>
        </p:txBody>
      </p:sp>
      <p:pic>
        <p:nvPicPr>
          <p:cNvPr id="60420" name="Picture 5" descr="Fig 10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9488" y="2693988"/>
            <a:ext cx="7264400" cy="390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0421" name="TextBox 6"/>
          <p:cNvSpPr txBox="1">
            <a:spLocks noChangeArrowheads="1"/>
          </p:cNvSpPr>
          <p:nvPr/>
        </p:nvSpPr>
        <p:spPr bwMode="auto">
          <a:xfrm>
            <a:off x="165894" y="1295400"/>
            <a:ext cx="767710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000" dirty="0">
                <a:latin typeface="+mn-lt"/>
                <a:cs typeface="Times New Roman" pitchFamily="18" charset="0"/>
              </a:rPr>
              <a:t>Armour-Piercing Fin Stabilised Discarding Sabot.	APFSDS</a:t>
            </a:r>
          </a:p>
        </p:txBody>
      </p:sp>
    </p:spTree>
    <p:extLst>
      <p:ext uri="{BB962C8B-B14F-4D97-AF65-F5344CB8AC3E}">
        <p14:creationId xmlns:p14="http://schemas.microsoft.com/office/powerpoint/2010/main" val="4096327655"/>
      </p:ext>
    </p:extLst>
  </p:cSld>
  <p:clrMapOvr>
    <a:masterClrMapping/>
  </p:clrMapOvr>
  <p:transition>
    <p:wipe dir="r"/>
  </p:transition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144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Directed Energy Warheads</a:t>
            </a:r>
          </a:p>
        </p:txBody>
      </p:sp>
      <p:sp>
        <p:nvSpPr>
          <p:cNvPr id="7" name="Rectangle 5"/>
          <p:cNvSpPr txBox="1">
            <a:spLocks noChangeArrowheads="1"/>
          </p:cNvSpPr>
          <p:nvPr/>
        </p:nvSpPr>
        <p:spPr bwMode="auto">
          <a:xfrm>
            <a:off x="179388" y="1557338"/>
            <a:ext cx="8640762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spcAft>
                <a:spcPts val="12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Much of the energy of a symmetrical explosion does not couple to the target.</a:t>
            </a:r>
          </a:p>
          <a:p>
            <a:pPr marL="342900" indent="-342900">
              <a:spcBef>
                <a:spcPct val="20000"/>
              </a:spcBef>
              <a:spcAft>
                <a:spcPts val="12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Directed energy warheads produce their main effect in a specific direction to produce a better effect on the target.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Three types are used:</a:t>
            </a:r>
          </a:p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r>
              <a:rPr lang="en-GB" sz="2400" dirty="0">
                <a:latin typeface="+mj-lt"/>
                <a:cs typeface="Times New Roman" pitchFamily="18" charset="0"/>
              </a:rPr>
              <a:t>Shaped Charge (SC)</a:t>
            </a:r>
          </a:p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r>
              <a:rPr lang="en-GB" sz="2400" dirty="0">
                <a:latin typeface="+mj-lt"/>
                <a:cs typeface="Times New Roman" pitchFamily="18" charset="0"/>
              </a:rPr>
              <a:t>Explosively Formed Projectile (EFP)</a:t>
            </a:r>
          </a:p>
          <a:p>
            <a:pPr marL="742950" lvl="1" indent="-285750">
              <a:spcBef>
                <a:spcPct val="20000"/>
              </a:spcBef>
              <a:buFont typeface="Arial" charset="0"/>
              <a:buChar char="–"/>
            </a:pPr>
            <a:r>
              <a:rPr lang="en-GB" sz="2400" dirty="0">
                <a:latin typeface="+mj-lt"/>
                <a:cs typeface="Times New Roman" pitchFamily="18" charset="0"/>
              </a:rPr>
              <a:t>High Explosive Squash Head (HESH)</a:t>
            </a:r>
          </a:p>
        </p:txBody>
      </p:sp>
    </p:spTree>
    <p:extLst>
      <p:ext uri="{BB962C8B-B14F-4D97-AF65-F5344CB8AC3E}">
        <p14:creationId xmlns:p14="http://schemas.microsoft.com/office/powerpoint/2010/main" val="353025702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grpSp>
        <p:nvGrpSpPr>
          <p:cNvPr id="62466" name="Group 2"/>
          <p:cNvGrpSpPr>
            <a:grpSpLocks/>
          </p:cNvGrpSpPr>
          <p:nvPr/>
        </p:nvGrpSpPr>
        <p:grpSpPr bwMode="auto">
          <a:xfrm>
            <a:off x="565150" y="1616075"/>
            <a:ext cx="8399463" cy="3757613"/>
            <a:chOff x="356" y="1018"/>
            <a:chExt cx="5291" cy="2367"/>
          </a:xfrm>
        </p:grpSpPr>
        <p:pic>
          <p:nvPicPr>
            <p:cNvPr id="62492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56" y="1125"/>
              <a:ext cx="3800" cy="2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2493" name="Rectangle 4" descr="Newsprint"/>
            <p:cNvSpPr>
              <a:spLocks noChangeArrowheads="1"/>
            </p:cNvSpPr>
            <p:nvPr/>
          </p:nvSpPr>
          <p:spPr bwMode="auto">
            <a:xfrm>
              <a:off x="5499" y="1018"/>
              <a:ext cx="148" cy="2367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>
              <a:spAutoFit/>
            </a:bodyPr>
            <a:lstStyle/>
            <a:p>
              <a:endParaRPr lang="en-GB">
                <a:latin typeface="Calibri" pitchFamily="34" charset="0"/>
              </a:endParaRPr>
            </a:p>
          </p:txBody>
        </p:sp>
      </p:grpSp>
      <p:grpSp>
        <p:nvGrpSpPr>
          <p:cNvPr id="68613" name="Group 5"/>
          <p:cNvGrpSpPr>
            <a:grpSpLocks/>
          </p:cNvGrpSpPr>
          <p:nvPr/>
        </p:nvGrpSpPr>
        <p:grpSpPr bwMode="auto">
          <a:xfrm>
            <a:off x="6408738" y="2297113"/>
            <a:ext cx="982662" cy="2413000"/>
            <a:chOff x="4212" y="1447"/>
            <a:chExt cx="619" cy="1520"/>
          </a:xfrm>
        </p:grpSpPr>
        <p:sp>
          <p:nvSpPr>
            <p:cNvPr id="62490" name="Line 6"/>
            <p:cNvSpPr>
              <a:spLocks noChangeShapeType="1"/>
            </p:cNvSpPr>
            <p:nvPr/>
          </p:nvSpPr>
          <p:spPr bwMode="auto">
            <a:xfrm>
              <a:off x="4235" y="1447"/>
              <a:ext cx="0" cy="152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 type="arrow" w="med" len="med"/>
              <a:tailEnd type="arrow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  <p:sp>
          <p:nvSpPr>
            <p:cNvPr id="62491" name="Text Box 7"/>
            <p:cNvSpPr txBox="1">
              <a:spLocks noChangeArrowheads="1"/>
            </p:cNvSpPr>
            <p:nvPr/>
          </p:nvSpPr>
          <p:spPr bwMode="auto">
            <a:xfrm>
              <a:off x="4212" y="2005"/>
              <a:ext cx="619" cy="3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cone</a:t>
              </a:r>
            </a:p>
            <a:p>
              <a:pPr>
                <a:spcBef>
                  <a:spcPct val="20000"/>
                </a:spcBef>
              </a:pPr>
              <a:r>
                <a:rPr lang="en-GB" sz="1600"/>
                <a:t>diameter</a:t>
              </a:r>
            </a:p>
          </p:txBody>
        </p:sp>
      </p:grpSp>
      <p:grpSp>
        <p:nvGrpSpPr>
          <p:cNvPr id="62468" name="Group 8"/>
          <p:cNvGrpSpPr>
            <a:grpSpLocks/>
          </p:cNvGrpSpPr>
          <p:nvPr/>
        </p:nvGrpSpPr>
        <p:grpSpPr bwMode="auto">
          <a:xfrm>
            <a:off x="2184400" y="3479800"/>
            <a:ext cx="1346200" cy="2701925"/>
            <a:chOff x="2436" y="2312"/>
            <a:chExt cx="848" cy="1702"/>
          </a:xfrm>
        </p:grpSpPr>
        <p:sp>
          <p:nvSpPr>
            <p:cNvPr id="62488" name="Text Box 9"/>
            <p:cNvSpPr txBox="1">
              <a:spLocks noChangeArrowheads="1"/>
            </p:cNvSpPr>
            <p:nvPr/>
          </p:nvSpPr>
          <p:spPr bwMode="auto">
            <a:xfrm>
              <a:off x="2436" y="3801"/>
              <a:ext cx="848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wave shaper</a:t>
              </a:r>
            </a:p>
          </p:txBody>
        </p:sp>
        <p:sp>
          <p:nvSpPr>
            <p:cNvPr id="62489" name="Line 10"/>
            <p:cNvSpPr>
              <a:spLocks noChangeShapeType="1"/>
            </p:cNvSpPr>
            <p:nvPr/>
          </p:nvSpPr>
          <p:spPr bwMode="auto">
            <a:xfrm flipH="1" flipV="1">
              <a:off x="2571" y="2312"/>
              <a:ext cx="315" cy="1480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2469" name="Group 11"/>
          <p:cNvGrpSpPr>
            <a:grpSpLocks/>
          </p:cNvGrpSpPr>
          <p:nvPr/>
        </p:nvGrpSpPr>
        <p:grpSpPr bwMode="auto">
          <a:xfrm>
            <a:off x="339725" y="3532188"/>
            <a:ext cx="1393825" cy="2335212"/>
            <a:chOff x="1016" y="2312"/>
            <a:chExt cx="878" cy="1471"/>
          </a:xfrm>
        </p:grpSpPr>
        <p:sp>
          <p:nvSpPr>
            <p:cNvPr id="62486" name="Text Box 12"/>
            <p:cNvSpPr txBox="1">
              <a:spLocks noChangeArrowheads="1"/>
            </p:cNvSpPr>
            <p:nvPr/>
          </p:nvSpPr>
          <p:spPr bwMode="auto">
            <a:xfrm>
              <a:off x="1016" y="3570"/>
              <a:ext cx="532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initiator</a:t>
              </a:r>
            </a:p>
          </p:txBody>
        </p:sp>
        <p:sp>
          <p:nvSpPr>
            <p:cNvPr id="62487" name="Line 13"/>
            <p:cNvSpPr>
              <a:spLocks noChangeShapeType="1"/>
            </p:cNvSpPr>
            <p:nvPr/>
          </p:nvSpPr>
          <p:spPr bwMode="auto">
            <a:xfrm flipV="1">
              <a:off x="1442" y="2312"/>
              <a:ext cx="452" cy="1249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2470" name="Group 14"/>
          <p:cNvGrpSpPr>
            <a:grpSpLocks/>
          </p:cNvGrpSpPr>
          <p:nvPr/>
        </p:nvGrpSpPr>
        <p:grpSpPr bwMode="auto">
          <a:xfrm>
            <a:off x="3656013" y="4432300"/>
            <a:ext cx="1481137" cy="1749425"/>
            <a:chOff x="2706" y="2792"/>
            <a:chExt cx="1010" cy="1102"/>
          </a:xfrm>
        </p:grpSpPr>
        <p:sp>
          <p:nvSpPr>
            <p:cNvPr id="62484" name="Text Box 15"/>
            <p:cNvSpPr txBox="1">
              <a:spLocks noChangeArrowheads="1"/>
            </p:cNvSpPr>
            <p:nvPr/>
          </p:nvSpPr>
          <p:spPr bwMode="auto">
            <a:xfrm>
              <a:off x="2706" y="3681"/>
              <a:ext cx="1010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high explosive</a:t>
              </a:r>
            </a:p>
          </p:txBody>
        </p:sp>
        <p:sp>
          <p:nvSpPr>
            <p:cNvPr id="62485" name="Line 16"/>
            <p:cNvSpPr>
              <a:spLocks noChangeShapeType="1"/>
            </p:cNvSpPr>
            <p:nvPr/>
          </p:nvSpPr>
          <p:spPr bwMode="auto">
            <a:xfrm flipH="1" flipV="1">
              <a:off x="3004" y="2792"/>
              <a:ext cx="131" cy="880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2471" name="Group 17"/>
          <p:cNvGrpSpPr>
            <a:grpSpLocks/>
          </p:cNvGrpSpPr>
          <p:nvPr/>
        </p:nvGrpSpPr>
        <p:grpSpPr bwMode="auto">
          <a:xfrm>
            <a:off x="5132388" y="3851275"/>
            <a:ext cx="1214437" cy="1890713"/>
            <a:chOff x="4134" y="2626"/>
            <a:chExt cx="1011" cy="1081"/>
          </a:xfrm>
        </p:grpSpPr>
        <p:sp>
          <p:nvSpPr>
            <p:cNvPr id="62482" name="Text Box 18"/>
            <p:cNvSpPr txBox="1">
              <a:spLocks noChangeArrowheads="1"/>
            </p:cNvSpPr>
            <p:nvPr/>
          </p:nvSpPr>
          <p:spPr bwMode="auto">
            <a:xfrm>
              <a:off x="4156" y="3513"/>
              <a:ext cx="989" cy="1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cone / liner</a:t>
              </a:r>
            </a:p>
          </p:txBody>
        </p:sp>
        <p:sp>
          <p:nvSpPr>
            <p:cNvPr id="62483" name="Line 19"/>
            <p:cNvSpPr>
              <a:spLocks noChangeShapeType="1"/>
            </p:cNvSpPr>
            <p:nvPr/>
          </p:nvSpPr>
          <p:spPr bwMode="auto">
            <a:xfrm flipH="1" flipV="1">
              <a:off x="4134" y="2626"/>
              <a:ext cx="482" cy="935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8628" name="Group 20"/>
          <p:cNvGrpSpPr>
            <a:grpSpLocks/>
          </p:cNvGrpSpPr>
          <p:nvPr/>
        </p:nvGrpSpPr>
        <p:grpSpPr bwMode="auto">
          <a:xfrm>
            <a:off x="4900613" y="1223963"/>
            <a:ext cx="1920875" cy="2293937"/>
            <a:chOff x="3671" y="839"/>
            <a:chExt cx="1930" cy="1445"/>
          </a:xfrm>
        </p:grpSpPr>
        <p:sp>
          <p:nvSpPr>
            <p:cNvPr id="62480" name="Text Box 21"/>
            <p:cNvSpPr txBox="1">
              <a:spLocks noChangeArrowheads="1"/>
            </p:cNvSpPr>
            <p:nvPr/>
          </p:nvSpPr>
          <p:spPr bwMode="auto">
            <a:xfrm>
              <a:off x="4409" y="839"/>
              <a:ext cx="1192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cone angle</a:t>
              </a:r>
            </a:p>
          </p:txBody>
        </p:sp>
        <p:sp>
          <p:nvSpPr>
            <p:cNvPr id="62481" name="Line 22"/>
            <p:cNvSpPr>
              <a:spLocks noChangeShapeType="1"/>
            </p:cNvSpPr>
            <p:nvPr/>
          </p:nvSpPr>
          <p:spPr bwMode="auto">
            <a:xfrm flipH="1">
              <a:off x="3671" y="1050"/>
              <a:ext cx="1162" cy="1234"/>
            </a:xfrm>
            <a:prstGeom prst="line">
              <a:avLst/>
            </a:prstGeom>
            <a:noFill/>
            <a:ln w="19050">
              <a:solidFill>
                <a:srgbClr val="0000CC"/>
              </a:solidFill>
              <a:round/>
              <a:headEnd/>
              <a:tailEnd type="triangle" w="med" len="med"/>
            </a:ln>
          </p:spPr>
          <p:txBody>
            <a:bodyPr anchor="ctr">
              <a:spAutoFit/>
            </a:bodyPr>
            <a:lstStyle/>
            <a:p>
              <a:endParaRPr lang="en-US"/>
            </a:p>
          </p:txBody>
        </p:sp>
      </p:grpSp>
      <p:grpSp>
        <p:nvGrpSpPr>
          <p:cNvPr id="68631" name="Group 23"/>
          <p:cNvGrpSpPr>
            <a:grpSpLocks/>
          </p:cNvGrpSpPr>
          <p:nvPr/>
        </p:nvGrpSpPr>
        <p:grpSpPr bwMode="auto">
          <a:xfrm>
            <a:off x="6438900" y="4978400"/>
            <a:ext cx="2284413" cy="338138"/>
            <a:chOff x="4056" y="3136"/>
            <a:chExt cx="1439" cy="213"/>
          </a:xfrm>
        </p:grpSpPr>
        <p:sp>
          <p:nvSpPr>
            <p:cNvPr id="62478" name="Line 24"/>
            <p:cNvSpPr>
              <a:spLocks noChangeShapeType="1"/>
            </p:cNvSpPr>
            <p:nvPr/>
          </p:nvSpPr>
          <p:spPr bwMode="auto">
            <a:xfrm>
              <a:off x="4056" y="3169"/>
              <a:ext cx="143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 type="triangle" w="med" len="med"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sp>
          <p:nvSpPr>
            <p:cNvPr id="62479" name="Text Box 25"/>
            <p:cNvSpPr txBox="1">
              <a:spLocks noChangeArrowheads="1"/>
            </p:cNvSpPr>
            <p:nvPr/>
          </p:nvSpPr>
          <p:spPr bwMode="auto">
            <a:xfrm>
              <a:off x="4498" y="3136"/>
              <a:ext cx="611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stand off</a:t>
              </a:r>
            </a:p>
          </p:txBody>
        </p:sp>
      </p:grpSp>
      <p:sp>
        <p:nvSpPr>
          <p:cNvPr id="62474" name="Rectangle 26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35037"/>
          </a:xfrm>
        </p:spPr>
        <p:txBody>
          <a:bodyPr/>
          <a:lstStyle/>
          <a:p>
            <a:r>
              <a:rPr lang="en-GB" sz="3600"/>
              <a:t>Shaped Charge (SC)</a:t>
            </a:r>
          </a:p>
        </p:txBody>
      </p:sp>
      <p:grpSp>
        <p:nvGrpSpPr>
          <p:cNvPr id="68635" name="Group 27"/>
          <p:cNvGrpSpPr>
            <a:grpSpLocks/>
          </p:cNvGrpSpPr>
          <p:nvPr/>
        </p:nvGrpSpPr>
        <p:grpSpPr bwMode="auto">
          <a:xfrm>
            <a:off x="1995488" y="1482725"/>
            <a:ext cx="2651125" cy="338138"/>
            <a:chOff x="1257" y="934"/>
            <a:chExt cx="1670" cy="213"/>
          </a:xfrm>
        </p:grpSpPr>
        <p:sp>
          <p:nvSpPr>
            <p:cNvPr id="62476" name="Line 28"/>
            <p:cNvSpPr>
              <a:spLocks noChangeShapeType="1"/>
            </p:cNvSpPr>
            <p:nvPr/>
          </p:nvSpPr>
          <p:spPr bwMode="auto">
            <a:xfrm>
              <a:off x="1257" y="1125"/>
              <a:ext cx="1670" cy="0"/>
            </a:xfrm>
            <a:prstGeom prst="line">
              <a:avLst/>
            </a:prstGeom>
            <a:noFill/>
            <a:ln w="12700">
              <a:solidFill>
                <a:srgbClr val="000000"/>
              </a:solidFill>
              <a:round/>
              <a:headEnd type="arrow" w="med" len="med"/>
              <a:tailEnd type="arrow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2477" name="Text Box 29"/>
            <p:cNvSpPr txBox="1">
              <a:spLocks noChangeArrowheads="1"/>
            </p:cNvSpPr>
            <p:nvPr/>
          </p:nvSpPr>
          <p:spPr bwMode="auto">
            <a:xfrm>
              <a:off x="1768" y="934"/>
              <a:ext cx="791" cy="2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1600"/>
                <a:t>head height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9456280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29B863-CDCA-4DCA-9EA6-B140F8F95AE4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67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Shaped Charge</a:t>
            </a:r>
          </a:p>
        </p:txBody>
      </p:sp>
      <p:sp>
        <p:nvSpPr>
          <p:cNvPr id="63491" name="Rectangle 3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Initiation is triggered at a standoff (distance of round from target) dictated by the size and shape of the round, to allow an adequate length of jet to form.</a:t>
            </a:r>
          </a:p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An extremely fast jet (&gt;~1000 m/s) of metal is directed at the target.</a:t>
            </a:r>
          </a:p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The jet erodes the target and is itself consumed in the process.</a:t>
            </a:r>
          </a:p>
          <a:p>
            <a:pPr marL="342900" indent="-342900">
              <a:spcBef>
                <a:spcPct val="30000"/>
              </a:spcBef>
              <a:spcAft>
                <a:spcPct val="30000"/>
              </a:spcAft>
              <a:buFont typeface="Arial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Deep penetration into armour, and great damage to other targets, may be achieved.</a:t>
            </a:r>
          </a:p>
        </p:txBody>
      </p:sp>
    </p:spTree>
    <p:extLst>
      <p:ext uri="{BB962C8B-B14F-4D97-AF65-F5344CB8AC3E}">
        <p14:creationId xmlns:p14="http://schemas.microsoft.com/office/powerpoint/2010/main" val="2306585448"/>
      </p:ext>
    </p:extLst>
  </p:cSld>
  <p:clrMapOvr>
    <a:masterClrMapping/>
  </p:clrMapOvr>
  <p:transition>
    <p:wipe dir="r"/>
  </p:transition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9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91089B-81D0-4971-9533-62E100078E7B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68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15392" name="Picture 2" descr="design - SC - jet and slug schematic cop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5488" y="1196975"/>
            <a:ext cx="7391400" cy="234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93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Formation of SC Jet and Slug</a:t>
            </a:r>
          </a:p>
        </p:txBody>
      </p:sp>
      <p:pic>
        <p:nvPicPr>
          <p:cNvPr id="15394" name="Picture 7" descr="Fig 11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92275" y="3500438"/>
            <a:ext cx="50419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611188" y="5181868"/>
            <a:ext cx="774346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To achieve good effect, the system must be axially symmetrical.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	Symmetrical liner with good flow properties.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	Axial initiation of charge.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	HE filling of uniform composition and density.</a:t>
            </a:r>
          </a:p>
        </p:txBody>
      </p:sp>
      <p:graphicFrame>
        <p:nvGraphicFramePr>
          <p:cNvPr id="5" name="Object 30">
            <a:hlinkClick r:id="" action="ppaction://ole?verb=0"/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26034138"/>
              </p:ext>
            </p:extLst>
          </p:nvPr>
        </p:nvGraphicFramePr>
        <p:xfrm>
          <a:off x="7659688" y="2838718"/>
          <a:ext cx="914400" cy="714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showAsIcon="1" r:id="rId4" imgW="914400" imgH="714240" progId="">
                  <p:embed/>
                </p:oleObj>
              </mc:Choice>
              <mc:Fallback>
                <p:oleObj name="Presentation" showAsIcon="1" r:id="rId4" imgW="914400" imgH="714240" progId="">
                  <p:embed/>
                  <p:pic>
                    <p:nvPicPr>
                      <p:cNvPr id="5" name="Object 30">
                        <a:hlinkClick r:id="" action="ppaction://ole?verb=0"/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59688" y="2838718"/>
                        <a:ext cx="914400" cy="7143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7630913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Modelled Example</a:t>
            </a:r>
          </a:p>
        </p:txBody>
      </p:sp>
      <p:pic>
        <p:nvPicPr>
          <p:cNvPr id="3" name="WAVE_SHAPE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3648" y="1484784"/>
            <a:ext cx="6432715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657826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2B4AF-B11B-99D5-524B-76CAE8BFD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Shaped charge penetration of RHA</a:t>
            </a:r>
            <a:endParaRPr lang="en-US" dirty="0"/>
          </a:p>
        </p:txBody>
      </p:sp>
      <p:pic>
        <p:nvPicPr>
          <p:cNvPr id="4" name="Shaped Charge penetration of RHA">
            <a:hlinkClick r:id="" action="ppaction://media"/>
            <a:extLst>
              <a:ext uri="{FF2B5EF4-FFF2-40B4-BE49-F238E27FC236}">
                <a16:creationId xmlns:a16="http://schemas.microsoft.com/office/drawing/2014/main" id="{A353A1AC-2331-52FB-B21A-F364D42745D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400" y="685800"/>
            <a:ext cx="7315200" cy="548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20351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760C047-7371-4AB1-A4F8-F9A5960AD7B9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71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6656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Manufacture of SC Cone</a:t>
            </a:r>
          </a:p>
        </p:txBody>
      </p:sp>
      <p:grpSp>
        <p:nvGrpSpPr>
          <p:cNvPr id="66563" name="Group 19"/>
          <p:cNvGrpSpPr>
            <a:grpSpLocks/>
          </p:cNvGrpSpPr>
          <p:nvPr/>
        </p:nvGrpSpPr>
        <p:grpSpPr bwMode="auto">
          <a:xfrm>
            <a:off x="2627313" y="1406525"/>
            <a:ext cx="3889375" cy="3246438"/>
            <a:chOff x="2627785" y="1196752"/>
            <a:chExt cx="3888432" cy="3246550"/>
          </a:xfrm>
        </p:grpSpPr>
        <p:pic>
          <p:nvPicPr>
            <p:cNvPr id="66575" name="Picture 2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27785" y="1196752"/>
              <a:ext cx="3888432" cy="32465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6576" name="TextBox 9"/>
            <p:cNvSpPr txBox="1">
              <a:spLocks noChangeArrowheads="1"/>
            </p:cNvSpPr>
            <p:nvPr/>
          </p:nvSpPr>
          <p:spPr bwMode="auto">
            <a:xfrm>
              <a:off x="3491880" y="1935350"/>
              <a:ext cx="1111202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Mandrel</a:t>
              </a:r>
            </a:p>
          </p:txBody>
        </p:sp>
      </p:grpSp>
      <p:grpSp>
        <p:nvGrpSpPr>
          <p:cNvPr id="66564" name="Group 13"/>
          <p:cNvGrpSpPr>
            <a:grpSpLocks/>
          </p:cNvGrpSpPr>
          <p:nvPr/>
        </p:nvGrpSpPr>
        <p:grpSpPr bwMode="auto">
          <a:xfrm>
            <a:off x="5219700" y="3927475"/>
            <a:ext cx="1435100" cy="400050"/>
            <a:chOff x="5292081" y="3717032"/>
            <a:chExt cx="1434323" cy="400110"/>
          </a:xfrm>
        </p:grpSpPr>
        <p:sp>
          <p:nvSpPr>
            <p:cNvPr id="66573" name="TextBox 10"/>
            <p:cNvSpPr txBox="1">
              <a:spLocks noChangeArrowheads="1"/>
            </p:cNvSpPr>
            <p:nvPr/>
          </p:nvSpPr>
          <p:spPr bwMode="auto">
            <a:xfrm>
              <a:off x="5870079" y="3717032"/>
              <a:ext cx="856325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Roller</a:t>
              </a:r>
            </a:p>
          </p:txBody>
        </p:sp>
        <p:cxnSp>
          <p:nvCxnSpPr>
            <p:cNvPr id="66574" name="Straight Arrow Connector 4"/>
            <p:cNvCxnSpPr>
              <a:cxnSpLocks noChangeShapeType="1"/>
              <a:stCxn id="66573" idx="1"/>
            </p:cNvCxnSpPr>
            <p:nvPr/>
          </p:nvCxnSpPr>
          <p:spPr bwMode="auto">
            <a:xfrm flipH="1">
              <a:off x="5292081" y="3917087"/>
              <a:ext cx="577998" cy="0"/>
            </a:xfrm>
            <a:prstGeom prst="straightConnector1">
              <a:avLst/>
            </a:prstGeom>
            <a:noFill/>
            <a:ln w="9525">
              <a:noFill/>
              <a:round/>
              <a:headEnd/>
              <a:tailEnd/>
            </a:ln>
          </p:spPr>
        </p:cxnSp>
      </p:grpSp>
      <p:grpSp>
        <p:nvGrpSpPr>
          <p:cNvPr id="66565" name="Group 15"/>
          <p:cNvGrpSpPr>
            <a:grpSpLocks/>
          </p:cNvGrpSpPr>
          <p:nvPr/>
        </p:nvGrpSpPr>
        <p:grpSpPr bwMode="auto">
          <a:xfrm>
            <a:off x="2657475" y="4070350"/>
            <a:ext cx="1412875" cy="544513"/>
            <a:chOff x="2657226" y="3861048"/>
            <a:chExt cx="1412654" cy="544126"/>
          </a:xfrm>
        </p:grpSpPr>
        <p:sp>
          <p:nvSpPr>
            <p:cNvPr id="66571" name="TextBox 8"/>
            <p:cNvSpPr txBox="1">
              <a:spLocks noChangeArrowheads="1"/>
            </p:cNvSpPr>
            <p:nvPr/>
          </p:nvSpPr>
          <p:spPr bwMode="auto">
            <a:xfrm>
              <a:off x="2657226" y="4005064"/>
              <a:ext cx="769763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/>
                <a:t>Feed</a:t>
              </a:r>
            </a:p>
          </p:txBody>
        </p:sp>
        <p:cxnSp>
          <p:nvCxnSpPr>
            <p:cNvPr id="15" name="Straight Arrow Connector 14"/>
            <p:cNvCxnSpPr/>
            <p:nvPr/>
          </p:nvCxnSpPr>
          <p:spPr>
            <a:xfrm flipH="1">
              <a:off x="3347681" y="3861048"/>
              <a:ext cx="722199" cy="255406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6" name="Group 17"/>
          <p:cNvGrpSpPr>
            <a:grpSpLocks/>
          </p:cNvGrpSpPr>
          <p:nvPr/>
        </p:nvGrpSpPr>
        <p:grpSpPr bwMode="auto">
          <a:xfrm>
            <a:off x="5942012" y="1909763"/>
            <a:ext cx="2535100" cy="857307"/>
            <a:chOff x="5942086" y="1700240"/>
            <a:chExt cx="2535493" cy="857682"/>
          </a:xfrm>
        </p:grpSpPr>
        <p:sp>
          <p:nvSpPr>
            <p:cNvPr id="66569" name="TextBox 1"/>
            <p:cNvSpPr txBox="1">
              <a:spLocks noChangeArrowheads="1"/>
            </p:cNvSpPr>
            <p:nvPr/>
          </p:nvSpPr>
          <p:spPr bwMode="auto">
            <a:xfrm>
              <a:off x="6695873" y="2157812"/>
              <a:ext cx="1781706" cy="4001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000" dirty="0"/>
                <a:t>Tailstock Ram</a:t>
              </a:r>
            </a:p>
          </p:txBody>
        </p:sp>
        <p:cxnSp>
          <p:nvCxnSpPr>
            <p:cNvPr id="17" name="Straight Arrow Connector 16"/>
            <p:cNvCxnSpPr/>
            <p:nvPr/>
          </p:nvCxnSpPr>
          <p:spPr>
            <a:xfrm flipH="1">
              <a:off x="5942086" y="1700240"/>
              <a:ext cx="285794" cy="435165"/>
            </a:xfrm>
            <a:prstGeom prst="straightConnector1">
              <a:avLst/>
            </a:prstGeom>
            <a:ln w="190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179388" y="4581525"/>
            <a:ext cx="8785225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Flow forming</a:t>
            </a:r>
          </a:p>
          <a:p>
            <a:endParaRPr lang="en-GB" dirty="0">
              <a:latin typeface="+mj-lt"/>
              <a:cs typeface="Times New Roman" pitchFamily="18" charset="0"/>
            </a:endParaRPr>
          </a:p>
          <a:p>
            <a:r>
              <a:rPr lang="en-GB" dirty="0">
                <a:latin typeface="+mj-lt"/>
                <a:cs typeface="Times New Roman" pitchFamily="18" charset="0"/>
              </a:rPr>
              <a:t>Annealed copper sheet is plastically deformed at room temperature by the roller.</a:t>
            </a:r>
          </a:p>
          <a:p>
            <a:r>
              <a:rPr lang="en-GB" dirty="0">
                <a:latin typeface="+mj-lt"/>
                <a:cs typeface="Times New Roman" pitchFamily="18" charset="0"/>
              </a:rPr>
              <a:t>The cone is machined to remove excess flash, then annealed at ~500°C to restore plasticity.</a:t>
            </a:r>
          </a:p>
        </p:txBody>
      </p:sp>
      <p:sp>
        <p:nvSpPr>
          <p:cNvPr id="66568" name="TextBox 20"/>
          <p:cNvSpPr txBox="1">
            <a:spLocks noChangeArrowheads="1"/>
          </p:cNvSpPr>
          <p:nvPr/>
        </p:nvSpPr>
        <p:spPr bwMode="auto">
          <a:xfrm>
            <a:off x="179388" y="6340475"/>
            <a:ext cx="5176837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i="1">
                <a:latin typeface="Times New Roman" pitchFamily="18" charset="0"/>
                <a:cs typeface="Times New Roman" pitchFamily="18" charset="0"/>
              </a:rPr>
              <a:t>Alistair Doig. Military Metallurgy. MANY 2002</a:t>
            </a:r>
          </a:p>
        </p:txBody>
      </p:sp>
    </p:spTree>
    <p:extLst>
      <p:ext uri="{BB962C8B-B14F-4D97-AF65-F5344CB8AC3E}">
        <p14:creationId xmlns:p14="http://schemas.microsoft.com/office/powerpoint/2010/main" val="144665397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Milan Warhead</a:t>
            </a:r>
          </a:p>
        </p:txBody>
      </p:sp>
      <p:grpSp>
        <p:nvGrpSpPr>
          <p:cNvPr id="67587" name="Group 6"/>
          <p:cNvGrpSpPr>
            <a:grpSpLocks/>
          </p:cNvGrpSpPr>
          <p:nvPr/>
        </p:nvGrpSpPr>
        <p:grpSpPr bwMode="auto">
          <a:xfrm>
            <a:off x="684213" y="1989138"/>
            <a:ext cx="7877175" cy="2112962"/>
            <a:chOff x="322" y="2509"/>
            <a:chExt cx="4962" cy="1331"/>
          </a:xfrm>
        </p:grpSpPr>
        <p:sp>
          <p:nvSpPr>
            <p:cNvPr id="67588" name="Text Box 7"/>
            <p:cNvSpPr txBox="1">
              <a:spLocks noChangeArrowheads="1"/>
            </p:cNvSpPr>
            <p:nvPr/>
          </p:nvSpPr>
          <p:spPr bwMode="auto">
            <a:xfrm>
              <a:off x="4032" y="3552"/>
              <a:ext cx="543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>
                  <a:latin typeface="Times New Roman" pitchFamily="18" charset="0"/>
                </a:rPr>
                <a:t>K115</a:t>
              </a:r>
            </a:p>
          </p:txBody>
        </p:sp>
        <p:pic>
          <p:nvPicPr>
            <p:cNvPr id="67589" name="Picture 8" descr="warhead - Milan K115 copy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322" y="2509"/>
              <a:ext cx="4962" cy="12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520202994"/>
      </p:ext>
    </p:extLst>
  </p:cSld>
  <p:clrMapOvr>
    <a:masterClrMapping/>
  </p:clrMapOvr>
  <p:transition>
    <p:wipe dir="r"/>
  </p:transition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/>
        <p:txBody>
          <a:bodyPr/>
          <a:lstStyle/>
          <a:p>
            <a:pPr>
              <a:defRPr/>
            </a:pPr>
            <a:fld id="{FF63F7E1-4C42-4D93-BC87-C854E9A1D31F}" type="slidenum">
              <a:rPr lang="en-US"/>
              <a:pPr>
                <a:defRPr/>
              </a:pPr>
              <a:t>73</a:t>
            </a:fld>
            <a:endParaRPr lang="en-US"/>
          </a:p>
        </p:txBody>
      </p:sp>
      <p:sp>
        <p:nvSpPr>
          <p:cNvPr id="68610" name="Rectangle 5"/>
          <p:cNvSpPr>
            <a:spLocks noGrp="1" noChangeArrowheads="1"/>
          </p:cNvSpPr>
          <p:nvPr>
            <p:ph type="title"/>
          </p:nvPr>
        </p:nvSpPr>
        <p:spPr>
          <a:xfrm>
            <a:off x="395288" y="269875"/>
            <a:ext cx="8353425" cy="855663"/>
          </a:xfrm>
        </p:spPr>
        <p:txBody>
          <a:bodyPr/>
          <a:lstStyle/>
          <a:p>
            <a:r>
              <a:rPr lang="en-GB" sz="3600"/>
              <a:t>Effect of SC Rotation on Penetration</a:t>
            </a:r>
          </a:p>
        </p:txBody>
      </p:sp>
      <p:grpSp>
        <p:nvGrpSpPr>
          <p:cNvPr id="68611" name="Group 14"/>
          <p:cNvGrpSpPr>
            <a:grpSpLocks/>
          </p:cNvGrpSpPr>
          <p:nvPr/>
        </p:nvGrpSpPr>
        <p:grpSpPr bwMode="auto">
          <a:xfrm>
            <a:off x="1619250" y="1627188"/>
            <a:ext cx="5688013" cy="4743450"/>
            <a:chOff x="1619672" y="1627112"/>
            <a:chExt cx="5688068" cy="4742932"/>
          </a:xfrm>
        </p:grpSpPr>
        <p:pic>
          <p:nvPicPr>
            <p:cNvPr id="68612" name="Picture 4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1619672" y="1627112"/>
              <a:ext cx="5544616" cy="47429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8613" name="TextBox 1"/>
            <p:cNvSpPr txBox="1">
              <a:spLocks noChangeArrowheads="1"/>
            </p:cNvSpPr>
            <p:nvPr/>
          </p:nvSpPr>
          <p:spPr bwMode="auto">
            <a:xfrm>
              <a:off x="3743908" y="2606385"/>
              <a:ext cx="23615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>
                  <a:solidFill>
                    <a:srgbClr val="00B050"/>
                  </a:solidFill>
                  <a:latin typeface="Calibri" pitchFamily="34" charset="0"/>
                </a:rPr>
                <a:t>4.5” (1.15 CD) standoff</a:t>
              </a:r>
            </a:p>
          </p:txBody>
        </p:sp>
        <p:sp>
          <p:nvSpPr>
            <p:cNvPr id="68614" name="TextBox 9"/>
            <p:cNvSpPr txBox="1">
              <a:spLocks noChangeArrowheads="1"/>
            </p:cNvSpPr>
            <p:nvPr/>
          </p:nvSpPr>
          <p:spPr bwMode="auto">
            <a:xfrm>
              <a:off x="4802744" y="3501008"/>
              <a:ext cx="23615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>
                  <a:solidFill>
                    <a:srgbClr val="FF0000"/>
                  </a:solidFill>
                  <a:latin typeface="Calibri" pitchFamily="34" charset="0"/>
                </a:rPr>
                <a:t>7.5” (1.15 CD) standoff</a:t>
              </a:r>
            </a:p>
          </p:txBody>
        </p:sp>
        <p:sp>
          <p:nvSpPr>
            <p:cNvPr id="68615" name="TextBox 10"/>
            <p:cNvSpPr txBox="1">
              <a:spLocks noChangeArrowheads="1"/>
            </p:cNvSpPr>
            <p:nvPr/>
          </p:nvSpPr>
          <p:spPr bwMode="auto">
            <a:xfrm>
              <a:off x="3707904" y="4931876"/>
              <a:ext cx="236154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>
                  <a:solidFill>
                    <a:srgbClr val="0070C0"/>
                  </a:solidFill>
                  <a:latin typeface="Calibri" pitchFamily="34" charset="0"/>
                </a:rPr>
                <a:t>7.5” (1.15 CD) standoff</a:t>
              </a:r>
            </a:p>
          </p:txBody>
        </p:sp>
        <p:cxnSp>
          <p:nvCxnSpPr>
            <p:cNvPr id="4" name="Straight Arrow Connector 3"/>
            <p:cNvCxnSpPr/>
            <p:nvPr/>
          </p:nvCxnSpPr>
          <p:spPr>
            <a:xfrm flipH="1">
              <a:off x="3491353" y="2996974"/>
              <a:ext cx="504830" cy="873030"/>
            </a:xfrm>
            <a:prstGeom prst="straightConnector1">
              <a:avLst/>
            </a:prstGeom>
            <a:ln w="22225">
              <a:solidFill>
                <a:schemeClr val="accent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H="1">
              <a:off x="5072518" y="3870004"/>
              <a:ext cx="292103" cy="469849"/>
            </a:xfrm>
            <a:prstGeom prst="straightConnector1">
              <a:avLst/>
            </a:prstGeom>
            <a:ln w="22225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V="1">
              <a:off x="4432749" y="4509697"/>
              <a:ext cx="355603" cy="520643"/>
            </a:xfrm>
            <a:prstGeom prst="straightConnector1">
              <a:avLst/>
            </a:prstGeom>
            <a:ln w="22225">
              <a:solidFill>
                <a:schemeClr val="accent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619" name="TextBox 12"/>
            <p:cNvSpPr txBox="1">
              <a:spLocks noChangeArrowheads="1"/>
            </p:cNvSpPr>
            <p:nvPr/>
          </p:nvSpPr>
          <p:spPr bwMode="auto">
            <a:xfrm>
              <a:off x="3995936" y="1671191"/>
              <a:ext cx="3311804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 b="1">
                  <a:latin typeface="Calibri" pitchFamily="34" charset="0"/>
                </a:rPr>
                <a:t>105mm  45° copper cone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23293895"/>
      </p:ext>
    </p:extLst>
  </p:cSld>
  <p:clrMapOvr>
    <a:masterClrMapping/>
  </p:clrMapOvr>
  <p:transition>
    <p:wipe dir="r"/>
  </p:transition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Number Placeholder 5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696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14400" y="1168400"/>
            <a:ext cx="7010400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63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93762"/>
          </a:xfrm>
        </p:spPr>
        <p:txBody>
          <a:bodyPr/>
          <a:lstStyle/>
          <a:p>
            <a:r>
              <a:rPr lang="en-GB" altLang="en-US" sz="3600"/>
              <a:t>Protection against Shaped Charge</a:t>
            </a:r>
          </a:p>
        </p:txBody>
      </p:sp>
    </p:spTree>
    <p:extLst>
      <p:ext uri="{BB962C8B-B14F-4D97-AF65-F5344CB8AC3E}">
        <p14:creationId xmlns:p14="http://schemas.microsoft.com/office/powerpoint/2010/main" val="2731776304"/>
      </p:ext>
    </p:extLst>
  </p:cSld>
  <p:clrMapOvr>
    <a:masterClrMapping/>
  </p:clrMapOvr>
  <p:transition/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altLang="en-US" sz="3600"/>
              <a:t>Reactive Armour</a:t>
            </a:r>
          </a:p>
        </p:txBody>
      </p:sp>
      <p:sp>
        <p:nvSpPr>
          <p:cNvPr id="70659" name="TextBox 2"/>
          <p:cNvSpPr txBox="1">
            <a:spLocks noChangeArrowheads="1"/>
          </p:cNvSpPr>
          <p:nvPr/>
        </p:nvSpPr>
        <p:spPr bwMode="auto">
          <a:xfrm>
            <a:off x="684213" y="1125538"/>
            <a:ext cx="799147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latin typeface="+mn-lt"/>
                <a:cs typeface="Times New Roman" pitchFamily="18" charset="0"/>
              </a:rPr>
              <a:t>Small shaped charges, say ~10 cm can penetrate the hull of a main battle tank.</a:t>
            </a:r>
          </a:p>
        </p:txBody>
      </p:sp>
      <p:sp>
        <p:nvSpPr>
          <p:cNvPr id="70660" name="TextBox 6"/>
          <p:cNvSpPr txBox="1">
            <a:spLocks noChangeArrowheads="1"/>
          </p:cNvSpPr>
          <p:nvPr/>
        </p:nvSpPr>
        <p:spPr bwMode="auto">
          <a:xfrm>
            <a:off x="684212" y="1989676"/>
            <a:ext cx="799147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On impact by the jet, the explosive initiates, the armour plates fly apart presenting more metal for the jet to penetrate. The effect on the main armour is much reduced.</a:t>
            </a:r>
          </a:p>
        </p:txBody>
      </p:sp>
      <p:sp>
        <p:nvSpPr>
          <p:cNvPr id="8" name="Rectangle 7"/>
          <p:cNvSpPr/>
          <p:nvPr/>
        </p:nvSpPr>
        <p:spPr>
          <a:xfrm>
            <a:off x="5940425" y="3429000"/>
            <a:ext cx="647700" cy="3024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1835150" y="3932238"/>
            <a:ext cx="3516313" cy="1800225"/>
            <a:chOff x="683568" y="1916832"/>
            <a:chExt cx="3515512" cy="1800000"/>
          </a:xfrm>
        </p:grpSpPr>
        <p:pic>
          <p:nvPicPr>
            <p:cNvPr id="70667" name="Picture 3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2411760" y="1916832"/>
              <a:ext cx="1787320" cy="180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" name="Isosceles Triangle 10"/>
            <p:cNvSpPr/>
            <p:nvPr/>
          </p:nvSpPr>
          <p:spPr>
            <a:xfrm rot="5400000">
              <a:off x="1754878" y="1502665"/>
              <a:ext cx="161905" cy="2304525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</p:grpSp>
      <p:grpSp>
        <p:nvGrpSpPr>
          <p:cNvPr id="12" name="Group 11"/>
          <p:cNvGrpSpPr>
            <a:grpSpLocks/>
          </p:cNvGrpSpPr>
          <p:nvPr/>
        </p:nvGrpSpPr>
        <p:grpSpPr bwMode="auto">
          <a:xfrm>
            <a:off x="1835150" y="3644900"/>
            <a:ext cx="3529013" cy="2232025"/>
            <a:chOff x="1763688" y="1124744"/>
            <a:chExt cx="3528392" cy="2232247"/>
          </a:xfrm>
        </p:grpSpPr>
        <p:sp>
          <p:nvSpPr>
            <p:cNvPr id="13" name="Rectangle 12"/>
            <p:cNvSpPr/>
            <p:nvPr/>
          </p:nvSpPr>
          <p:spPr>
            <a:xfrm>
              <a:off x="1763688" y="1124744"/>
              <a:ext cx="3528392" cy="220843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pic>
          <p:nvPicPr>
            <p:cNvPr id="70665" name="Picture 5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rot="-153716">
              <a:off x="3070087" y="1196991"/>
              <a:ext cx="2211737" cy="216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" name="Isosceles Triangle 14"/>
            <p:cNvSpPr/>
            <p:nvPr/>
          </p:nvSpPr>
          <p:spPr>
            <a:xfrm rot="5400000">
              <a:off x="3998469" y="1296442"/>
              <a:ext cx="187344" cy="1679279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2486332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D3C3F-D257-7535-266E-7CBCD9475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Tandem Warhead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37E91-E935-A398-86B7-0CD87A0AF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8620" indent="-388620"/>
            <a:r>
              <a:rPr lang="en-US" dirty="0">
                <a:ea typeface="+mn-lt"/>
                <a:cs typeface="+mn-lt"/>
                <a:hlinkClick r:id="rId2"/>
              </a:rPr>
              <a:t>https://www.military.com/video/guided-missiles/explosive-warheads/heat-751-warhead-in-slow-motion/937216388001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>
              <a:cs typeface="Arial"/>
            </a:endParaRPr>
          </a:p>
        </p:txBody>
      </p:sp>
      <p:pic>
        <p:nvPicPr>
          <p:cNvPr id="4" name="Picture 3" descr="84mm FFV-751 Projectile">
            <a:extLst>
              <a:ext uri="{FF2B5EF4-FFF2-40B4-BE49-F238E27FC236}">
                <a16:creationId xmlns:a16="http://schemas.microsoft.com/office/drawing/2014/main" id="{B3CD68BF-CFFE-59AE-4F72-B032D2522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4218" y="2644236"/>
            <a:ext cx="3740599" cy="3740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16261"/>
      </p:ext>
    </p:extLst>
  </p:cSld>
  <p:clrMapOvr>
    <a:masterClrMapping/>
  </p:clrMapOvr>
  <p:transition>
    <p:wipe dir="r"/>
  </p:transition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6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Linear Shaped Charge</a:t>
            </a:r>
          </a:p>
        </p:txBody>
      </p:sp>
      <p:sp>
        <p:nvSpPr>
          <p:cNvPr id="14368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14369" name="Picture 6" descr="Fig 1101 target penetration copy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68375" y="1274248"/>
            <a:ext cx="5040313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348413" y="1604963"/>
            <a:ext cx="1712912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explosive device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48413" y="2133600"/>
            <a:ext cx="744537" cy="368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latin typeface="+mj-lt"/>
                <a:cs typeface="Times New Roman" panose="02020603050405020304" pitchFamily="18" charset="0"/>
              </a:rPr>
              <a:t>target</a:t>
            </a:r>
          </a:p>
        </p:txBody>
      </p:sp>
      <p:sp>
        <p:nvSpPr>
          <p:cNvPr id="14372" name="TextBox 3"/>
          <p:cNvSpPr txBox="1">
            <a:spLocks noChangeArrowheads="1"/>
          </p:cNvSpPr>
          <p:nvPr/>
        </p:nvSpPr>
        <p:spPr bwMode="auto">
          <a:xfrm>
            <a:off x="468313" y="2852738"/>
            <a:ext cx="842486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Small linear shaped charges are used to cut the canopy of a fighter aircraft so that the pilot can safely eject in an emergency.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j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cs typeface="Times New Roman" pitchFamily="18" charset="0"/>
              </a:rPr>
              <a:t>A lead tube is filled with the explosive (essentially crystalline RDX), drawn down to the required diameter, then passed between two rollers to produce the required shape.</a:t>
            </a:r>
          </a:p>
        </p:txBody>
      </p:sp>
      <p:grpSp>
        <p:nvGrpSpPr>
          <p:cNvPr id="14373" name="Group 21"/>
          <p:cNvGrpSpPr>
            <a:grpSpLocks/>
          </p:cNvGrpSpPr>
          <p:nvPr/>
        </p:nvGrpSpPr>
        <p:grpSpPr bwMode="auto">
          <a:xfrm>
            <a:off x="1115616" y="4958556"/>
            <a:ext cx="534988" cy="1547813"/>
            <a:chOff x="3037267" y="4901816"/>
            <a:chExt cx="535185" cy="1548000"/>
          </a:xfrm>
        </p:grpSpPr>
        <p:pic>
          <p:nvPicPr>
            <p:cNvPr id="14374" name="Picture 29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7267" y="4901816"/>
              <a:ext cx="535185" cy="154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1" name="Oval 20"/>
            <p:cNvSpPr>
              <a:spLocks noChangeAspect="1"/>
            </p:cNvSpPr>
            <p:nvPr/>
          </p:nvSpPr>
          <p:spPr>
            <a:xfrm>
              <a:off x="3062676" y="5309853"/>
              <a:ext cx="468485" cy="466781"/>
            </a:xfrm>
            <a:prstGeom prst="ellipse">
              <a:avLst/>
            </a:prstGeom>
            <a:solidFill>
              <a:schemeClr val="accent6">
                <a:lumMod val="75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2219095"/>
      </p:ext>
    </p:extLst>
  </p:cSld>
  <p:clrMapOvr>
    <a:masterClrMapping/>
  </p:clrMapOvr>
  <p:transition>
    <p:wipe dir="r"/>
  </p:transition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en-GB" sz="3600"/>
              <a:t>Explosively Formed Projectile</a:t>
            </a:r>
          </a:p>
        </p:txBody>
      </p:sp>
      <p:sp>
        <p:nvSpPr>
          <p:cNvPr id="73730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pic>
        <p:nvPicPr>
          <p:cNvPr id="73731" name="Picture 2" descr="D:\Work\Swansea\images\Images - Doig\EFP p55.bm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4938" y="3429000"/>
            <a:ext cx="590391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2" name="TextBox 4"/>
          <p:cNvSpPr txBox="1">
            <a:spLocks noChangeArrowheads="1"/>
          </p:cNvSpPr>
          <p:nvPr/>
        </p:nvSpPr>
        <p:spPr bwMode="auto">
          <a:xfrm>
            <a:off x="611188" y="1484313"/>
            <a:ext cx="7777162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>
                <a:latin typeface="+mj-lt"/>
                <a:cs typeface="Times New Roman" pitchFamily="18" charset="0"/>
              </a:rPr>
              <a:t>If the cone of a shaped charge is replaced by a dish, no jet forms, but the dish inverts and collapses upon itself to form a high velocity fragment travelling in a known direction.</a:t>
            </a:r>
          </a:p>
        </p:txBody>
      </p:sp>
    </p:spTree>
    <p:extLst>
      <p:ext uri="{BB962C8B-B14F-4D97-AF65-F5344CB8AC3E}">
        <p14:creationId xmlns:p14="http://schemas.microsoft.com/office/powerpoint/2010/main" val="928204845"/>
      </p:ext>
    </p:extLst>
  </p:cSld>
  <p:clrMapOvr>
    <a:masterClrMapping/>
  </p:clrMapOvr>
  <p:transition>
    <p:wipe dir="r"/>
  </p:transition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400" b="1" dirty="0">
              <a:solidFill>
                <a:schemeClr val="tx1"/>
              </a:solidFill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385763" y="260350"/>
            <a:ext cx="8229600" cy="865188"/>
          </a:xfrm>
        </p:spPr>
        <p:txBody>
          <a:bodyPr/>
          <a:lstStyle/>
          <a:p>
            <a:r>
              <a:rPr lang="en-GB" sz="3600" dirty="0"/>
              <a:t>High Explosive Squash Head - HESH</a:t>
            </a:r>
          </a:p>
        </p:txBody>
      </p:sp>
      <p:grpSp>
        <p:nvGrpSpPr>
          <p:cNvPr id="74755" name="Group 12"/>
          <p:cNvGrpSpPr>
            <a:grpSpLocks noChangeAspect="1"/>
          </p:cNvGrpSpPr>
          <p:nvPr/>
        </p:nvGrpSpPr>
        <p:grpSpPr bwMode="auto">
          <a:xfrm>
            <a:off x="1328738" y="2608263"/>
            <a:ext cx="6411912" cy="1828800"/>
            <a:chOff x="971600" y="2157016"/>
            <a:chExt cx="7488832" cy="2136080"/>
          </a:xfrm>
        </p:grpSpPr>
        <p:pic>
          <p:nvPicPr>
            <p:cNvPr id="74761" name="Picture 4" descr="gun - ammo - 120 mm Tk HESH L31 copy"/>
            <p:cNvPicPr>
              <a:picLocks noChangeAspect="1" noChangeArrowheads="1"/>
            </p:cNvPicPr>
            <p:nvPr/>
          </p:nvPicPr>
          <p:blipFill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6164" y="3033096"/>
              <a:ext cx="4959344" cy="126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4762" name="Text Box 3"/>
            <p:cNvSpPr txBox="1">
              <a:spLocks noChangeArrowheads="1"/>
            </p:cNvSpPr>
            <p:nvPr/>
          </p:nvSpPr>
          <p:spPr bwMode="auto">
            <a:xfrm>
              <a:off x="7036644" y="2165290"/>
              <a:ext cx="1423788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>
                  <a:ea typeface="ＭＳ Ｐゴシック" pitchFamily="34" charset="-128"/>
                </a:rPr>
                <a:t>bitumen</a:t>
              </a:r>
            </a:p>
          </p:txBody>
        </p:sp>
        <p:sp>
          <p:nvSpPr>
            <p:cNvPr id="74763" name="Text Box 3"/>
            <p:cNvSpPr txBox="1">
              <a:spLocks noChangeArrowheads="1"/>
            </p:cNvSpPr>
            <p:nvPr/>
          </p:nvSpPr>
          <p:spPr bwMode="auto">
            <a:xfrm>
              <a:off x="5308452" y="2157250"/>
              <a:ext cx="1503784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>
                  <a:ea typeface="ＭＳ Ｐゴシック" pitchFamily="34" charset="-128"/>
                </a:rPr>
                <a:t>RDX/wax</a:t>
              </a:r>
            </a:p>
          </p:txBody>
        </p:sp>
        <p:sp>
          <p:nvSpPr>
            <p:cNvPr id="74764" name="Text Box 3"/>
            <p:cNvSpPr txBox="1">
              <a:spLocks noChangeArrowheads="1"/>
            </p:cNvSpPr>
            <p:nvPr/>
          </p:nvSpPr>
          <p:spPr bwMode="auto">
            <a:xfrm>
              <a:off x="2707978" y="2157016"/>
              <a:ext cx="2024410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>
                  <a:ea typeface="ＭＳ Ｐゴシック" pitchFamily="34" charset="-128"/>
                </a:rPr>
                <a:t>booster pellet</a:t>
              </a:r>
            </a:p>
          </p:txBody>
        </p:sp>
        <p:sp>
          <p:nvSpPr>
            <p:cNvPr id="74765" name="Text Box 3"/>
            <p:cNvSpPr txBox="1">
              <a:spLocks noChangeArrowheads="1"/>
            </p:cNvSpPr>
            <p:nvPr/>
          </p:nvSpPr>
          <p:spPr bwMode="auto">
            <a:xfrm>
              <a:off x="971600" y="2166185"/>
              <a:ext cx="1601870" cy="4672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>
                <a:spcBef>
                  <a:spcPct val="20000"/>
                </a:spcBef>
              </a:pPr>
              <a:r>
                <a:rPr lang="en-GB" sz="2000" dirty="0">
                  <a:ea typeface="ＭＳ Ｐゴシック" pitchFamily="34" charset="-128"/>
                </a:rPr>
                <a:t>detonator</a:t>
              </a:r>
            </a:p>
          </p:txBody>
        </p:sp>
        <p:cxnSp>
          <p:nvCxnSpPr>
            <p:cNvPr id="3" name="Straight Arrow Connector 2"/>
            <p:cNvCxnSpPr>
              <a:stCxn id="74762" idx="2"/>
            </p:cNvCxnSpPr>
            <p:nvPr/>
          </p:nvCxnSpPr>
          <p:spPr>
            <a:xfrm flipH="1">
              <a:off x="7108772" y="2631700"/>
              <a:ext cx="639674" cy="997579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/>
            <p:nvPr/>
          </p:nvCxnSpPr>
          <p:spPr>
            <a:xfrm>
              <a:off x="6027813" y="2629846"/>
              <a:ext cx="0" cy="1266444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3580361" y="2629846"/>
              <a:ext cx="0" cy="999434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>
              <a:off x="1564922" y="2600178"/>
              <a:ext cx="1366494" cy="1029102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56" name="Rectangle 11"/>
          <p:cNvSpPr>
            <a:spLocks noChangeArrowheads="1"/>
          </p:cNvSpPr>
          <p:nvPr/>
        </p:nvSpPr>
        <p:spPr bwMode="auto">
          <a:xfrm>
            <a:off x="203200" y="1318597"/>
            <a:ext cx="8761413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>
                <a:latin typeface="+mj-lt"/>
                <a:cs typeface="Times New Roman" pitchFamily="18" charset="0"/>
              </a:rPr>
              <a:t>On impact, the shell squashes into a “cowpat”, the explosive initiates from the rear, and the shockwave from the detonating explosive is transmitted into the target armour causing spalling from the rear face.</a:t>
            </a:r>
            <a:endParaRPr lang="en-GB" dirty="0">
              <a:latin typeface="+mj-lt"/>
            </a:endParaRPr>
          </a:p>
        </p:txBody>
      </p:sp>
      <p:grpSp>
        <p:nvGrpSpPr>
          <p:cNvPr id="74757" name="Group 19"/>
          <p:cNvGrpSpPr>
            <a:grpSpLocks/>
          </p:cNvGrpSpPr>
          <p:nvPr/>
        </p:nvGrpSpPr>
        <p:grpSpPr bwMode="auto">
          <a:xfrm>
            <a:off x="2973388" y="4760913"/>
            <a:ext cx="3094037" cy="1981200"/>
            <a:chOff x="2973599" y="4492792"/>
            <a:chExt cx="3093703" cy="1980000"/>
          </a:xfrm>
        </p:grpSpPr>
        <p:pic>
          <p:nvPicPr>
            <p:cNvPr id="74758" name="Picture 4" descr="effects - HESH - diagram 2 copy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21266" y="4492792"/>
              <a:ext cx="2546036" cy="1980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4759" name="Line 5"/>
            <p:cNvSpPr>
              <a:spLocks noChangeShapeType="1"/>
            </p:cNvSpPr>
            <p:nvPr/>
          </p:nvSpPr>
          <p:spPr bwMode="auto">
            <a:xfrm>
              <a:off x="2973599" y="5426323"/>
              <a:ext cx="1173482" cy="0"/>
            </a:xfrm>
            <a:prstGeom prst="line">
              <a:avLst/>
            </a:prstGeom>
            <a:noFill/>
            <a:ln w="12700">
              <a:solidFill>
                <a:schemeClr val="accent2"/>
              </a:solidFill>
              <a:round/>
              <a:headEnd/>
              <a:tailEnd type="triangle" w="med" len="med"/>
            </a:ln>
          </p:spPr>
          <p:txBody>
            <a:bodyPr wrap="none" anchor="ctr">
              <a:spAutoFit/>
            </a:bodyPr>
            <a:lstStyle/>
            <a:p>
              <a:endParaRPr lang="en-US"/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>
              <a:off x="5651422" y="5443128"/>
              <a:ext cx="317466" cy="0"/>
            </a:xfrm>
            <a:prstGeom prst="straightConnector1">
              <a:avLst/>
            </a:prstGeom>
            <a:ln w="508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50350856"/>
      </p:ext>
    </p:extLst>
  </p:cSld>
  <p:clrMapOvr>
    <a:masterClrMapping/>
  </p:clrMapOvr>
  <p:transition>
    <p:wipe dir="r"/>
  </p:transition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HESH – Shell Casing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425450" y="1258163"/>
            <a:ext cx="80645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The structure must be strong enough to resist the setback forces during launch.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8313" y="4043363"/>
            <a:ext cx="3322637" cy="89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9900" y="5300663"/>
            <a:ext cx="4448175" cy="129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395288" y="2297281"/>
            <a:ext cx="8353425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It must be sufficiently ductile and tough to control the deceleration of the round on impact and allow the explosive to spread before arrival of the detonation wave from the detonator.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3995936" y="3999508"/>
            <a:ext cx="3600450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itchFamily="34" charset="0"/>
              </a:rPr>
              <a:t>76mm :  2 piece. Air cooled medium carbon steel with mild steel </a:t>
            </a:r>
            <a:r>
              <a:rPr lang="en-GB" dirty="0" err="1">
                <a:latin typeface="Calibri" pitchFamily="34" charset="0"/>
              </a:rPr>
              <a:t>nosecap</a:t>
            </a:r>
            <a:endParaRPr lang="en-GB" dirty="0">
              <a:latin typeface="Calibri" pitchFamily="34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5004048" y="5301456"/>
            <a:ext cx="36004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itchFamily="34" charset="0"/>
              </a:rPr>
              <a:t>120mm :  1 piece. Low alloy steel, quenched and heat treated.</a:t>
            </a:r>
          </a:p>
        </p:txBody>
      </p:sp>
    </p:spTree>
    <p:extLst>
      <p:ext uri="{BB962C8B-B14F-4D97-AF65-F5344CB8AC3E}">
        <p14:creationId xmlns:p14="http://schemas.microsoft.com/office/powerpoint/2010/main" val="49724286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2" grpId="0"/>
      <p:bldP spid="12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2FEB-0248-208F-8C98-7187BB810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rial"/>
              </a:rPr>
              <a:t>US 120mm Advanced </a:t>
            </a:r>
            <a:r>
              <a:rPr lang="en-US" dirty="0" err="1">
                <a:cs typeface="Arial"/>
              </a:rPr>
              <a:t>MultiPurpose</a:t>
            </a:r>
            <a:r>
              <a:rPr lang="en-US" dirty="0">
                <a:cs typeface="Arial"/>
              </a:rPr>
              <a:t> munition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5AFDA-8088-E6BA-0A79-EA97A4ACC2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ea typeface="+mn-lt"/>
                <a:cs typeface="+mn-lt"/>
                <a:hlinkClick r:id="rId2"/>
              </a:rPr>
              <a:t>New U.S. Tank Round Can Destroy Almost Anything (forbes.com)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631763"/>
      </p:ext>
    </p:extLst>
  </p:cSld>
  <p:clrMapOvr>
    <a:masterClrMapping/>
  </p:clrMapOvr>
  <p:transition>
    <p:wipe dir="r"/>
  </p:transition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3492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000"/>
              <a:t>Design Criteria for Secondary High Explosives</a:t>
            </a:r>
          </a:p>
        </p:txBody>
      </p:sp>
      <p:sp>
        <p:nvSpPr>
          <p:cNvPr id="135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1295400"/>
            <a:ext cx="8370888" cy="4268788"/>
          </a:xfrm>
        </p:spPr>
        <p:txBody>
          <a:bodyPr/>
          <a:lstStyle/>
          <a:p>
            <a:endParaRPr lang="en-GB" sz="3200" dirty="0"/>
          </a:p>
          <a:p>
            <a:r>
              <a:rPr lang="en-GB" sz="3200" dirty="0" err="1">
                <a:solidFill>
                  <a:srgbClr val="FF3300"/>
                </a:solidFill>
              </a:rPr>
              <a:t>Processability</a:t>
            </a:r>
            <a:endParaRPr lang="en-GB" sz="3200" dirty="0">
              <a:solidFill>
                <a:srgbClr val="FF3300"/>
              </a:solidFill>
            </a:endParaRPr>
          </a:p>
          <a:p>
            <a:pPr>
              <a:buFont typeface="Wingdings" pitchFamily="2" charset="2"/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6042368"/>
      </p:ext>
    </p:extLst>
  </p:cSld>
  <p:clrMapOvr>
    <a:masterClrMapping/>
  </p:clrMapOvr>
  <p:transition>
    <p:wipe dir="r"/>
  </p:transition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68300" y="260350"/>
            <a:ext cx="40878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Scale-Up: Castable PBXs </a:t>
            </a:r>
          </a:p>
        </p:txBody>
      </p:sp>
      <p:sp>
        <p:nvSpPr>
          <p:cNvPr id="139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1300" y="846138"/>
            <a:ext cx="7772400" cy="4375150"/>
          </a:xfrm>
        </p:spPr>
        <p:txBody>
          <a:bodyPr/>
          <a:lstStyle/>
          <a:p>
            <a:r>
              <a:rPr lang="en-GB" sz="2000" dirty="0"/>
              <a:t>Planetary mixer incorporator of choice for </a:t>
            </a:r>
            <a:r>
              <a:rPr lang="en-GB" sz="2000" dirty="0" err="1"/>
              <a:t>castable</a:t>
            </a:r>
            <a:r>
              <a:rPr lang="en-GB" sz="2000" dirty="0"/>
              <a:t> PBXs</a:t>
            </a:r>
          </a:p>
        </p:txBody>
      </p:sp>
      <p:grpSp>
        <p:nvGrpSpPr>
          <p:cNvPr id="1300484" name="Group 4"/>
          <p:cNvGrpSpPr>
            <a:grpSpLocks/>
          </p:cNvGrpSpPr>
          <p:nvPr/>
        </p:nvGrpSpPr>
        <p:grpSpPr bwMode="auto">
          <a:xfrm>
            <a:off x="0" y="1692275"/>
            <a:ext cx="952500" cy="1598613"/>
            <a:chOff x="0" y="1986"/>
            <a:chExt cx="648" cy="1097"/>
          </a:xfrm>
        </p:grpSpPr>
        <p:pic>
          <p:nvPicPr>
            <p:cNvPr id="139286" name="Picture 5" descr="HKV1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986"/>
              <a:ext cx="648" cy="81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87" name="Text Box 6"/>
            <p:cNvSpPr txBox="1">
              <a:spLocks noChangeArrowheads="1"/>
            </p:cNvSpPr>
            <p:nvPr/>
          </p:nvSpPr>
          <p:spPr bwMode="auto">
            <a:xfrm>
              <a:off x="120" y="2769"/>
              <a:ext cx="395" cy="314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HKV1</a:t>
              </a:r>
            </a:p>
            <a:p>
              <a:pPr algn="ctr" eaLnBrk="0" hangingPunct="0"/>
              <a:r>
                <a:rPr lang="en-GB" sz="1200"/>
                <a:t>(1kg)</a:t>
              </a:r>
            </a:p>
          </p:txBody>
        </p:sp>
      </p:grpSp>
      <p:grpSp>
        <p:nvGrpSpPr>
          <p:cNvPr id="1300487" name="Group 7"/>
          <p:cNvGrpSpPr>
            <a:grpSpLocks/>
          </p:cNvGrpSpPr>
          <p:nvPr/>
        </p:nvGrpSpPr>
        <p:grpSpPr bwMode="auto">
          <a:xfrm>
            <a:off x="815975" y="1892300"/>
            <a:ext cx="1095375" cy="1954213"/>
            <a:chOff x="594" y="1872"/>
            <a:chExt cx="754" cy="1320"/>
          </a:xfrm>
        </p:grpSpPr>
        <p:pic>
          <p:nvPicPr>
            <p:cNvPr id="139284" name="Picture 8" descr="HKV5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" y="1872"/>
              <a:ext cx="754" cy="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85" name="Text Box 9"/>
            <p:cNvSpPr txBox="1">
              <a:spLocks noChangeArrowheads="1"/>
            </p:cNvSpPr>
            <p:nvPr/>
          </p:nvSpPr>
          <p:spPr bwMode="auto">
            <a:xfrm>
              <a:off x="778" y="2884"/>
              <a:ext cx="400" cy="30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HKV5</a:t>
              </a:r>
            </a:p>
            <a:p>
              <a:pPr algn="ctr" eaLnBrk="0" hangingPunct="0"/>
              <a:r>
                <a:rPr lang="en-GB" sz="1200"/>
                <a:t>(5kg)</a:t>
              </a:r>
            </a:p>
          </p:txBody>
        </p:sp>
      </p:grpSp>
      <p:grpSp>
        <p:nvGrpSpPr>
          <p:cNvPr id="1300490" name="Group 10"/>
          <p:cNvGrpSpPr>
            <a:grpSpLocks/>
          </p:cNvGrpSpPr>
          <p:nvPr/>
        </p:nvGrpSpPr>
        <p:grpSpPr bwMode="auto">
          <a:xfrm>
            <a:off x="1673225" y="2630488"/>
            <a:ext cx="1530350" cy="2417762"/>
            <a:chOff x="1270" y="1713"/>
            <a:chExt cx="1044" cy="1596"/>
          </a:xfrm>
        </p:grpSpPr>
        <p:pic>
          <p:nvPicPr>
            <p:cNvPr id="139282" name="Picture 11" descr="BAKERPER"/>
            <p:cNvPicPr>
              <a:picLocks noChangeAspect="1" noChangeArrowheads="1"/>
            </p:cNvPicPr>
            <p:nvPr/>
          </p:nvPicPr>
          <p:blipFill>
            <a:blip r:embed="rId5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0" y="1713"/>
              <a:ext cx="1044" cy="13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83" name="Text Box 12"/>
            <p:cNvSpPr txBox="1">
              <a:spLocks noChangeArrowheads="1"/>
            </p:cNvSpPr>
            <p:nvPr/>
          </p:nvSpPr>
          <p:spPr bwMode="auto">
            <a:xfrm>
              <a:off x="1411" y="3007"/>
              <a:ext cx="771" cy="302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Baker Perkins</a:t>
              </a:r>
            </a:p>
            <a:p>
              <a:pPr algn="ctr" eaLnBrk="0" hangingPunct="0"/>
              <a:r>
                <a:rPr lang="en-GB" sz="1200"/>
                <a:t>(30kg)</a:t>
              </a:r>
            </a:p>
          </p:txBody>
        </p:sp>
      </p:grpSp>
      <p:grpSp>
        <p:nvGrpSpPr>
          <p:cNvPr id="1300493" name="Group 13"/>
          <p:cNvGrpSpPr>
            <a:grpSpLocks/>
          </p:cNvGrpSpPr>
          <p:nvPr/>
        </p:nvGrpSpPr>
        <p:grpSpPr bwMode="auto">
          <a:xfrm>
            <a:off x="2963863" y="2998788"/>
            <a:ext cx="1730375" cy="2757487"/>
            <a:chOff x="2123" y="1561"/>
            <a:chExt cx="1218" cy="1834"/>
          </a:xfrm>
        </p:grpSpPr>
        <p:pic>
          <p:nvPicPr>
            <p:cNvPr id="139280" name="Picture 14" descr="HKV50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3" y="1561"/>
              <a:ext cx="1218" cy="15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81" name="Text Box 15"/>
            <p:cNvSpPr txBox="1">
              <a:spLocks noChangeArrowheads="1"/>
            </p:cNvSpPr>
            <p:nvPr/>
          </p:nvSpPr>
          <p:spPr bwMode="auto">
            <a:xfrm>
              <a:off x="2493" y="3091"/>
              <a:ext cx="468" cy="304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HKV50</a:t>
              </a:r>
            </a:p>
            <a:p>
              <a:pPr algn="ctr" eaLnBrk="0" hangingPunct="0"/>
              <a:r>
                <a:rPr lang="en-GB" sz="1200"/>
                <a:t>(50kg)</a:t>
              </a:r>
            </a:p>
          </p:txBody>
        </p:sp>
      </p:grpSp>
      <p:grpSp>
        <p:nvGrpSpPr>
          <p:cNvPr id="1300496" name="Group 16"/>
          <p:cNvGrpSpPr>
            <a:grpSpLocks/>
          </p:cNvGrpSpPr>
          <p:nvPr/>
        </p:nvGrpSpPr>
        <p:grpSpPr bwMode="auto">
          <a:xfrm>
            <a:off x="4248150" y="3132138"/>
            <a:ext cx="2214563" cy="3349625"/>
            <a:chOff x="2996" y="1357"/>
            <a:chExt cx="1507" cy="2215"/>
          </a:xfrm>
        </p:grpSpPr>
        <p:pic>
          <p:nvPicPr>
            <p:cNvPr id="139278" name="Picture 17" descr="280kg Mixer"/>
            <p:cNvPicPr>
              <a:picLocks noChangeAspect="1" noChangeArrowheads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96" y="1357"/>
              <a:ext cx="1507" cy="18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79" name="Text Box 18"/>
            <p:cNvSpPr txBox="1">
              <a:spLocks noChangeArrowheads="1"/>
            </p:cNvSpPr>
            <p:nvPr/>
          </p:nvSpPr>
          <p:spPr bwMode="auto">
            <a:xfrm>
              <a:off x="3360" y="3269"/>
              <a:ext cx="769" cy="30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Baker Perkins</a:t>
              </a:r>
            </a:p>
            <a:p>
              <a:pPr algn="ctr" eaLnBrk="0" hangingPunct="0"/>
              <a:r>
                <a:rPr lang="en-GB" sz="1200"/>
                <a:t>(280kg)</a:t>
              </a:r>
            </a:p>
          </p:txBody>
        </p:sp>
      </p:grpSp>
      <p:grpSp>
        <p:nvGrpSpPr>
          <p:cNvPr id="1300506" name="Group 26"/>
          <p:cNvGrpSpPr>
            <a:grpSpLocks/>
          </p:cNvGrpSpPr>
          <p:nvPr/>
        </p:nvGrpSpPr>
        <p:grpSpPr bwMode="auto">
          <a:xfrm>
            <a:off x="5683250" y="2292350"/>
            <a:ext cx="2192338" cy="3463925"/>
            <a:chOff x="3580" y="1444"/>
            <a:chExt cx="1381" cy="2182"/>
          </a:xfrm>
        </p:grpSpPr>
        <p:pic>
          <p:nvPicPr>
            <p:cNvPr id="139276" name="Picture 22" descr="Mixer"/>
            <p:cNvPicPr>
              <a:picLocks noChangeAspect="1" noChangeArrowheads="1"/>
            </p:cNvPicPr>
            <p:nvPr/>
          </p:nvPicPr>
          <p:blipFill>
            <a:blip r:embed="rId8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80" y="1444"/>
              <a:ext cx="1381" cy="19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77" name="Text Box 24"/>
            <p:cNvSpPr txBox="1">
              <a:spLocks noChangeArrowheads="1"/>
            </p:cNvSpPr>
            <p:nvPr/>
          </p:nvSpPr>
          <p:spPr bwMode="auto">
            <a:xfrm>
              <a:off x="4063" y="3453"/>
              <a:ext cx="600" cy="1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HKV 500kg</a:t>
              </a:r>
            </a:p>
          </p:txBody>
        </p:sp>
      </p:grpSp>
      <p:grpSp>
        <p:nvGrpSpPr>
          <p:cNvPr id="1300505" name="Group 25"/>
          <p:cNvGrpSpPr>
            <a:grpSpLocks/>
          </p:cNvGrpSpPr>
          <p:nvPr/>
        </p:nvGrpSpPr>
        <p:grpSpPr bwMode="auto">
          <a:xfrm>
            <a:off x="6731000" y="1235075"/>
            <a:ext cx="2260600" cy="3286125"/>
            <a:chOff x="4240" y="698"/>
            <a:chExt cx="1424" cy="2070"/>
          </a:xfrm>
        </p:grpSpPr>
        <p:pic>
          <p:nvPicPr>
            <p:cNvPr id="139274" name="Picture 20" descr="BW Mixer"/>
            <p:cNvPicPr>
              <a:picLocks noChangeAspect="1" noChangeArrowheads="1"/>
            </p:cNvPicPr>
            <p:nvPr/>
          </p:nvPicPr>
          <p:blipFill>
            <a:blip r:embed="rId9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0" y="698"/>
              <a:ext cx="1398" cy="17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9275" name="Text Box 21"/>
            <p:cNvSpPr txBox="1">
              <a:spLocks noChangeArrowheads="1"/>
            </p:cNvSpPr>
            <p:nvPr/>
          </p:nvSpPr>
          <p:spPr bwMode="auto">
            <a:xfrm>
              <a:off x="4877" y="2480"/>
              <a:ext cx="787" cy="28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Baker Perkins</a:t>
              </a:r>
            </a:p>
            <a:p>
              <a:pPr algn="ctr" eaLnBrk="0" hangingPunct="0"/>
              <a:r>
                <a:rPr lang="en-GB" sz="1200"/>
                <a:t>(up to 3 tonnes)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5591362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0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0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00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00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00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00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4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004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004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00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00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00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00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RAM mixing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Resonant Acoustic Mixing.</a:t>
            </a:r>
          </a:p>
          <a:p>
            <a:endParaRPr lang="en-GB" dirty="0"/>
          </a:p>
          <a:p>
            <a:r>
              <a:rPr lang="en-GB" dirty="0"/>
              <a:t>New technology </a:t>
            </a:r>
          </a:p>
          <a:p>
            <a:pPr lvl="1"/>
            <a:r>
              <a:rPr lang="en-GB" dirty="0"/>
              <a:t>No blades</a:t>
            </a:r>
          </a:p>
          <a:p>
            <a:pPr lvl="1"/>
            <a:r>
              <a:rPr lang="en-GB" dirty="0"/>
              <a:t>Mix in case technology possible</a:t>
            </a:r>
          </a:p>
          <a:p>
            <a:pPr lvl="1"/>
            <a:r>
              <a:rPr lang="en-GB" dirty="0"/>
              <a:t>Continuous processing possible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https://resodynmixers.com/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662802"/>
      </p:ext>
    </p:extLst>
  </p:cSld>
  <p:clrMapOvr>
    <a:masterClrMapping/>
  </p:clrMapOvr>
  <p:transition>
    <p:wipe dir="r"/>
  </p:transition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68300" y="2476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/>
              <a:t>Pressable Explosives</a:t>
            </a:r>
          </a:p>
        </p:txBody>
      </p:sp>
      <p:sp>
        <p:nvSpPr>
          <p:cNvPr id="14131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5600" y="901700"/>
            <a:ext cx="8370888" cy="36591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600" b="1"/>
              <a:t>Pressable explosives initially manufactured as moulding powders</a:t>
            </a:r>
          </a:p>
          <a:p>
            <a:pPr lvl="1">
              <a:lnSpc>
                <a:spcPct val="80000"/>
              </a:lnSpc>
            </a:pPr>
            <a:r>
              <a:rPr lang="en-GB" sz="1600" b="1"/>
              <a:t>Consist of energetic filler mixed with binder</a:t>
            </a:r>
            <a:br>
              <a:rPr lang="en-GB" sz="1600" b="1"/>
            </a:br>
            <a:endParaRPr lang="en-GB" sz="1600" b="1"/>
          </a:p>
          <a:p>
            <a:pPr>
              <a:lnSpc>
                <a:spcPct val="80000"/>
              </a:lnSpc>
            </a:pPr>
            <a:r>
              <a:rPr lang="en-GB" sz="1600" b="1"/>
              <a:t>Moulding powder processability depends on</a:t>
            </a:r>
          </a:p>
          <a:p>
            <a:pPr lvl="1">
              <a:lnSpc>
                <a:spcPct val="80000"/>
              </a:lnSpc>
            </a:pPr>
            <a:r>
              <a:rPr lang="en-GB" sz="1600" b="1"/>
              <a:t>Granulation and bulk density</a:t>
            </a:r>
          </a:p>
          <a:p>
            <a:pPr lvl="1">
              <a:lnSpc>
                <a:spcPct val="80000"/>
              </a:lnSpc>
            </a:pPr>
            <a:r>
              <a:rPr lang="en-GB" sz="1600" b="1"/>
              <a:t>Flowability for automatic presses</a:t>
            </a:r>
            <a:br>
              <a:rPr lang="en-GB" sz="1600" b="1"/>
            </a:br>
            <a:endParaRPr lang="en-GB" sz="1600" b="1"/>
          </a:p>
          <a:p>
            <a:pPr>
              <a:lnSpc>
                <a:spcPct val="80000"/>
              </a:lnSpc>
            </a:pPr>
            <a:r>
              <a:rPr lang="en-GB" sz="1600" b="1"/>
              <a:t>Moulding powder consolidated into charge by compaction</a:t>
            </a:r>
          </a:p>
          <a:p>
            <a:pPr lvl="1">
              <a:lnSpc>
                <a:spcPct val="80000"/>
              </a:lnSpc>
            </a:pPr>
            <a:r>
              <a:rPr lang="en-GB" sz="1600" b="1"/>
              <a:t>Hydraulic presses</a:t>
            </a:r>
          </a:p>
          <a:p>
            <a:pPr lvl="1">
              <a:lnSpc>
                <a:spcPct val="80000"/>
              </a:lnSpc>
            </a:pPr>
            <a:r>
              <a:rPr lang="en-GB" sz="1600" b="1"/>
              <a:t>Isostatic presses</a:t>
            </a:r>
            <a:br>
              <a:rPr lang="en-GB" sz="1600" b="1"/>
            </a:br>
            <a:endParaRPr lang="en-GB" sz="1600" b="1"/>
          </a:p>
          <a:p>
            <a:pPr>
              <a:lnSpc>
                <a:spcPct val="80000"/>
              </a:lnSpc>
            </a:pPr>
            <a:r>
              <a:rPr lang="en-GB" sz="1600" b="1"/>
              <a:t>Pressability depends on</a:t>
            </a:r>
            <a:endParaRPr lang="en-GB" sz="1800" b="1"/>
          </a:p>
          <a:p>
            <a:pPr lvl="2">
              <a:lnSpc>
                <a:spcPct val="80000"/>
              </a:lnSpc>
            </a:pPr>
            <a:r>
              <a:rPr lang="en-GB" sz="1600" b="1"/>
              <a:t>Relationship between applied pressure and density</a:t>
            </a:r>
          </a:p>
          <a:p>
            <a:pPr lvl="2">
              <a:lnSpc>
                <a:spcPct val="80000"/>
              </a:lnSpc>
            </a:pPr>
            <a:r>
              <a:rPr lang="en-GB" sz="1600" b="1"/>
              <a:t>Pellet / charge quality </a:t>
            </a:r>
          </a:p>
        </p:txBody>
      </p:sp>
      <p:pic>
        <p:nvPicPr>
          <p:cNvPr id="141315" name="Picture 4" descr="Top Punch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67575" y="3300413"/>
            <a:ext cx="1689100" cy="207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1316" name="Picture 5" descr="Manesty Press 1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272338" y="1104900"/>
            <a:ext cx="1662112" cy="209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1317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15025" y="5464175"/>
            <a:ext cx="3190875" cy="101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1318" name="Group 98"/>
          <p:cNvGrpSpPr>
            <a:grpSpLocks/>
          </p:cNvGrpSpPr>
          <p:nvPr/>
        </p:nvGrpSpPr>
        <p:grpSpPr bwMode="auto">
          <a:xfrm>
            <a:off x="1263650" y="4291013"/>
            <a:ext cx="3683000" cy="2101850"/>
            <a:chOff x="832" y="2703"/>
            <a:chExt cx="2320" cy="1324"/>
          </a:xfrm>
        </p:grpSpPr>
        <p:sp>
          <p:nvSpPr>
            <p:cNvPr id="141319" name="Line 9"/>
            <p:cNvSpPr>
              <a:spLocks noChangeShapeType="1"/>
            </p:cNvSpPr>
            <p:nvPr/>
          </p:nvSpPr>
          <p:spPr bwMode="auto">
            <a:xfrm>
              <a:off x="832" y="3017"/>
              <a:ext cx="1" cy="819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0" name="Line 11"/>
            <p:cNvSpPr>
              <a:spLocks noChangeShapeType="1"/>
            </p:cNvSpPr>
            <p:nvPr/>
          </p:nvSpPr>
          <p:spPr bwMode="auto">
            <a:xfrm>
              <a:off x="832" y="3836"/>
              <a:ext cx="696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1" name="Line 12"/>
            <p:cNvSpPr>
              <a:spLocks noChangeShapeType="1"/>
            </p:cNvSpPr>
            <p:nvPr/>
          </p:nvSpPr>
          <p:spPr bwMode="auto">
            <a:xfrm>
              <a:off x="1523" y="3017"/>
              <a:ext cx="2" cy="82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2" name="Line 13"/>
            <p:cNvSpPr>
              <a:spLocks noChangeShapeType="1"/>
            </p:cNvSpPr>
            <p:nvPr/>
          </p:nvSpPr>
          <p:spPr bwMode="auto">
            <a:xfrm>
              <a:off x="854" y="3190"/>
              <a:ext cx="650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3" name="Line 14"/>
            <p:cNvSpPr>
              <a:spLocks noChangeShapeType="1"/>
            </p:cNvSpPr>
            <p:nvPr/>
          </p:nvSpPr>
          <p:spPr bwMode="auto">
            <a:xfrm flipV="1">
              <a:off x="859" y="3112"/>
              <a:ext cx="1" cy="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4" name="Line 15"/>
            <p:cNvSpPr>
              <a:spLocks noChangeShapeType="1"/>
            </p:cNvSpPr>
            <p:nvPr/>
          </p:nvSpPr>
          <p:spPr bwMode="auto">
            <a:xfrm flipV="1">
              <a:off x="1498" y="3115"/>
              <a:ext cx="2" cy="7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5" name="Line 16"/>
            <p:cNvSpPr>
              <a:spLocks noChangeShapeType="1"/>
            </p:cNvSpPr>
            <p:nvPr/>
          </p:nvSpPr>
          <p:spPr bwMode="auto">
            <a:xfrm>
              <a:off x="857" y="3115"/>
              <a:ext cx="263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6" name="Line 17"/>
            <p:cNvSpPr>
              <a:spLocks noChangeShapeType="1"/>
            </p:cNvSpPr>
            <p:nvPr/>
          </p:nvSpPr>
          <p:spPr bwMode="auto">
            <a:xfrm>
              <a:off x="1240" y="3112"/>
              <a:ext cx="263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7" name="Line 18"/>
            <p:cNvSpPr>
              <a:spLocks noChangeShapeType="1"/>
            </p:cNvSpPr>
            <p:nvPr/>
          </p:nvSpPr>
          <p:spPr bwMode="auto">
            <a:xfrm flipV="1">
              <a:off x="1116" y="2815"/>
              <a:ext cx="1" cy="303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8" name="Line 19"/>
            <p:cNvSpPr>
              <a:spLocks noChangeShapeType="1"/>
            </p:cNvSpPr>
            <p:nvPr/>
          </p:nvSpPr>
          <p:spPr bwMode="auto">
            <a:xfrm flipV="1">
              <a:off x="1247" y="2812"/>
              <a:ext cx="1" cy="30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29" name="Line 20"/>
            <p:cNvSpPr>
              <a:spLocks noChangeShapeType="1"/>
            </p:cNvSpPr>
            <p:nvPr/>
          </p:nvSpPr>
          <p:spPr bwMode="auto">
            <a:xfrm>
              <a:off x="2281" y="3011"/>
              <a:ext cx="0" cy="818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0" name="Line 21"/>
            <p:cNvSpPr>
              <a:spLocks noChangeShapeType="1"/>
            </p:cNvSpPr>
            <p:nvPr/>
          </p:nvSpPr>
          <p:spPr bwMode="auto">
            <a:xfrm>
              <a:off x="2281" y="3829"/>
              <a:ext cx="696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1" name="Line 22"/>
            <p:cNvSpPr>
              <a:spLocks noChangeShapeType="1"/>
            </p:cNvSpPr>
            <p:nvPr/>
          </p:nvSpPr>
          <p:spPr bwMode="auto">
            <a:xfrm>
              <a:off x="2972" y="3011"/>
              <a:ext cx="0" cy="82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2" name="Line 23"/>
            <p:cNvSpPr>
              <a:spLocks noChangeShapeType="1"/>
            </p:cNvSpPr>
            <p:nvPr/>
          </p:nvSpPr>
          <p:spPr bwMode="auto">
            <a:xfrm>
              <a:off x="2299" y="3605"/>
              <a:ext cx="651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3" name="Line 24"/>
            <p:cNvSpPr>
              <a:spLocks noChangeShapeType="1"/>
            </p:cNvSpPr>
            <p:nvPr/>
          </p:nvSpPr>
          <p:spPr bwMode="auto">
            <a:xfrm flipV="1">
              <a:off x="2308" y="3529"/>
              <a:ext cx="0" cy="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4" name="Line 25"/>
            <p:cNvSpPr>
              <a:spLocks noChangeShapeType="1"/>
            </p:cNvSpPr>
            <p:nvPr/>
          </p:nvSpPr>
          <p:spPr bwMode="auto">
            <a:xfrm flipV="1">
              <a:off x="2947" y="3529"/>
              <a:ext cx="0" cy="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5" name="Line 26"/>
            <p:cNvSpPr>
              <a:spLocks noChangeShapeType="1"/>
            </p:cNvSpPr>
            <p:nvPr/>
          </p:nvSpPr>
          <p:spPr bwMode="auto">
            <a:xfrm>
              <a:off x="2302" y="3529"/>
              <a:ext cx="263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6" name="Line 27"/>
            <p:cNvSpPr>
              <a:spLocks noChangeShapeType="1"/>
            </p:cNvSpPr>
            <p:nvPr/>
          </p:nvSpPr>
          <p:spPr bwMode="auto">
            <a:xfrm>
              <a:off x="2689" y="3527"/>
              <a:ext cx="263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7" name="Line 28"/>
            <p:cNvSpPr>
              <a:spLocks noChangeShapeType="1"/>
            </p:cNvSpPr>
            <p:nvPr/>
          </p:nvSpPr>
          <p:spPr bwMode="auto">
            <a:xfrm flipV="1">
              <a:off x="2565" y="3044"/>
              <a:ext cx="0" cy="489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8" name="Line 29"/>
            <p:cNvSpPr>
              <a:spLocks noChangeShapeType="1"/>
            </p:cNvSpPr>
            <p:nvPr/>
          </p:nvSpPr>
          <p:spPr bwMode="auto">
            <a:xfrm flipV="1">
              <a:off x="2696" y="3045"/>
              <a:ext cx="0" cy="48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39" name="Line 30"/>
            <p:cNvSpPr>
              <a:spLocks noChangeShapeType="1"/>
            </p:cNvSpPr>
            <p:nvPr/>
          </p:nvSpPr>
          <p:spPr bwMode="auto">
            <a:xfrm>
              <a:off x="1644" y="3478"/>
              <a:ext cx="538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1340" name="Rectangle 35"/>
            <p:cNvSpPr>
              <a:spLocks noChangeArrowheads="1"/>
            </p:cNvSpPr>
            <p:nvPr/>
          </p:nvSpPr>
          <p:spPr bwMode="auto">
            <a:xfrm>
              <a:off x="840" y="3198"/>
              <a:ext cx="675" cy="630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1" name="AutoShape 55"/>
            <p:cNvSpPr>
              <a:spLocks noChangeArrowheads="1"/>
            </p:cNvSpPr>
            <p:nvPr/>
          </p:nvSpPr>
          <p:spPr bwMode="auto">
            <a:xfrm>
              <a:off x="1102" y="3432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2" name="AutoShape 62"/>
            <p:cNvSpPr>
              <a:spLocks noChangeArrowheads="1"/>
            </p:cNvSpPr>
            <p:nvPr/>
          </p:nvSpPr>
          <p:spPr bwMode="auto">
            <a:xfrm>
              <a:off x="1256" y="3582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3" name="AutoShape 63"/>
            <p:cNvSpPr>
              <a:spLocks noChangeArrowheads="1"/>
            </p:cNvSpPr>
            <p:nvPr/>
          </p:nvSpPr>
          <p:spPr bwMode="auto">
            <a:xfrm>
              <a:off x="933" y="3311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4" name="AutoShape 64"/>
            <p:cNvSpPr>
              <a:spLocks noChangeArrowheads="1"/>
            </p:cNvSpPr>
            <p:nvPr/>
          </p:nvSpPr>
          <p:spPr bwMode="auto">
            <a:xfrm>
              <a:off x="1009" y="3701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5" name="AutoShape 65"/>
            <p:cNvSpPr>
              <a:spLocks noChangeArrowheads="1"/>
            </p:cNvSpPr>
            <p:nvPr/>
          </p:nvSpPr>
          <p:spPr bwMode="auto">
            <a:xfrm>
              <a:off x="1411" y="3733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6" name="AutoShape 66"/>
            <p:cNvSpPr>
              <a:spLocks noChangeArrowheads="1"/>
            </p:cNvSpPr>
            <p:nvPr/>
          </p:nvSpPr>
          <p:spPr bwMode="auto">
            <a:xfrm>
              <a:off x="1009" y="3601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7" name="AutoShape 67"/>
            <p:cNvSpPr>
              <a:spLocks noChangeArrowheads="1"/>
            </p:cNvSpPr>
            <p:nvPr/>
          </p:nvSpPr>
          <p:spPr bwMode="auto">
            <a:xfrm>
              <a:off x="1318" y="3363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8" name="AutoShape 68"/>
            <p:cNvSpPr>
              <a:spLocks noChangeArrowheads="1"/>
            </p:cNvSpPr>
            <p:nvPr/>
          </p:nvSpPr>
          <p:spPr bwMode="auto">
            <a:xfrm>
              <a:off x="1132" y="3293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49" name="AutoShape 69"/>
            <p:cNvSpPr>
              <a:spLocks noChangeArrowheads="1"/>
            </p:cNvSpPr>
            <p:nvPr/>
          </p:nvSpPr>
          <p:spPr bwMode="auto">
            <a:xfrm>
              <a:off x="1215" y="3748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0" name="AutoShape 70"/>
            <p:cNvSpPr>
              <a:spLocks noChangeArrowheads="1"/>
            </p:cNvSpPr>
            <p:nvPr/>
          </p:nvSpPr>
          <p:spPr bwMode="auto">
            <a:xfrm>
              <a:off x="914" y="3459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1" name="AutoShape 71"/>
            <p:cNvSpPr>
              <a:spLocks noChangeArrowheads="1"/>
            </p:cNvSpPr>
            <p:nvPr/>
          </p:nvSpPr>
          <p:spPr bwMode="auto">
            <a:xfrm>
              <a:off x="1396" y="3516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2" name="AutoShape 72"/>
            <p:cNvSpPr>
              <a:spLocks noChangeArrowheads="1"/>
            </p:cNvSpPr>
            <p:nvPr/>
          </p:nvSpPr>
          <p:spPr bwMode="auto">
            <a:xfrm>
              <a:off x="1415" y="3250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3" name="AutoShape 73"/>
            <p:cNvSpPr>
              <a:spLocks noChangeArrowheads="1"/>
            </p:cNvSpPr>
            <p:nvPr/>
          </p:nvSpPr>
          <p:spPr bwMode="auto">
            <a:xfrm>
              <a:off x="1014" y="3271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4" name="AutoShape 74"/>
            <p:cNvSpPr>
              <a:spLocks noChangeArrowheads="1"/>
            </p:cNvSpPr>
            <p:nvPr/>
          </p:nvSpPr>
          <p:spPr bwMode="auto">
            <a:xfrm>
              <a:off x="907" y="3664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5" name="AutoShape 75"/>
            <p:cNvSpPr>
              <a:spLocks noChangeArrowheads="1"/>
            </p:cNvSpPr>
            <p:nvPr/>
          </p:nvSpPr>
          <p:spPr bwMode="auto">
            <a:xfrm>
              <a:off x="1256" y="3257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6" name="AutoShape 76"/>
            <p:cNvSpPr>
              <a:spLocks noChangeArrowheads="1"/>
            </p:cNvSpPr>
            <p:nvPr/>
          </p:nvSpPr>
          <p:spPr bwMode="auto">
            <a:xfrm>
              <a:off x="1146" y="3651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7" name="AutoShape 77"/>
            <p:cNvSpPr>
              <a:spLocks noChangeArrowheads="1"/>
            </p:cNvSpPr>
            <p:nvPr/>
          </p:nvSpPr>
          <p:spPr bwMode="auto">
            <a:xfrm>
              <a:off x="1236" y="3460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8" name="AutoShape 78"/>
            <p:cNvSpPr>
              <a:spLocks noChangeArrowheads="1"/>
            </p:cNvSpPr>
            <p:nvPr/>
          </p:nvSpPr>
          <p:spPr bwMode="auto">
            <a:xfrm>
              <a:off x="1313" y="3678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59" name="AutoShape 79"/>
            <p:cNvSpPr>
              <a:spLocks noChangeArrowheads="1"/>
            </p:cNvSpPr>
            <p:nvPr/>
          </p:nvSpPr>
          <p:spPr bwMode="auto">
            <a:xfrm>
              <a:off x="1129" y="3541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0" name="AutoShape 80"/>
            <p:cNvSpPr>
              <a:spLocks noChangeArrowheads="1"/>
            </p:cNvSpPr>
            <p:nvPr/>
          </p:nvSpPr>
          <p:spPr bwMode="auto">
            <a:xfrm>
              <a:off x="881" y="3556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1" name="AutoShape 81"/>
            <p:cNvSpPr>
              <a:spLocks noChangeArrowheads="1"/>
            </p:cNvSpPr>
            <p:nvPr/>
          </p:nvSpPr>
          <p:spPr bwMode="auto">
            <a:xfrm>
              <a:off x="883" y="3240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2" name="AutoShape 82"/>
            <p:cNvSpPr>
              <a:spLocks noChangeArrowheads="1"/>
            </p:cNvSpPr>
            <p:nvPr/>
          </p:nvSpPr>
          <p:spPr bwMode="auto">
            <a:xfrm>
              <a:off x="1422" y="3395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3" name="AutoShape 83"/>
            <p:cNvSpPr>
              <a:spLocks noChangeArrowheads="1"/>
            </p:cNvSpPr>
            <p:nvPr/>
          </p:nvSpPr>
          <p:spPr bwMode="auto">
            <a:xfrm>
              <a:off x="1422" y="3621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4" name="AutoShape 84"/>
            <p:cNvSpPr>
              <a:spLocks noChangeArrowheads="1"/>
            </p:cNvSpPr>
            <p:nvPr/>
          </p:nvSpPr>
          <p:spPr bwMode="auto">
            <a:xfrm>
              <a:off x="873" y="3757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5" name="AutoShape 85"/>
            <p:cNvSpPr>
              <a:spLocks noChangeArrowheads="1"/>
            </p:cNvSpPr>
            <p:nvPr/>
          </p:nvSpPr>
          <p:spPr bwMode="auto">
            <a:xfrm>
              <a:off x="1091" y="3757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6" name="AutoShape 86"/>
            <p:cNvSpPr>
              <a:spLocks noChangeArrowheads="1"/>
            </p:cNvSpPr>
            <p:nvPr/>
          </p:nvSpPr>
          <p:spPr bwMode="auto">
            <a:xfrm>
              <a:off x="996" y="3402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7" name="AutoShape 87"/>
            <p:cNvSpPr>
              <a:spLocks noChangeArrowheads="1"/>
            </p:cNvSpPr>
            <p:nvPr/>
          </p:nvSpPr>
          <p:spPr bwMode="auto">
            <a:xfrm>
              <a:off x="1006" y="3505"/>
              <a:ext cx="58" cy="50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8" name="AutoShape 88"/>
            <p:cNvSpPr>
              <a:spLocks noChangeArrowheads="1"/>
            </p:cNvSpPr>
            <p:nvPr/>
          </p:nvSpPr>
          <p:spPr bwMode="auto">
            <a:xfrm>
              <a:off x="1306" y="3512"/>
              <a:ext cx="58" cy="49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69" name="Rectangle 90" descr="Sphere"/>
            <p:cNvSpPr>
              <a:spLocks noChangeArrowheads="1"/>
            </p:cNvSpPr>
            <p:nvPr/>
          </p:nvSpPr>
          <p:spPr bwMode="auto">
            <a:xfrm>
              <a:off x="2291" y="3611"/>
              <a:ext cx="669" cy="206"/>
            </a:xfrm>
            <a:prstGeom prst="rect">
              <a:avLst/>
            </a:prstGeom>
            <a:pattFill prst="sphere">
              <a:fgClr>
                <a:srgbClr val="FFFF99"/>
              </a:fgClr>
              <a:bgClr>
                <a:schemeClr val="bg2"/>
              </a:bgClr>
            </a:pattFill>
            <a:ln w="1587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1370" name="Text Box 92"/>
            <p:cNvSpPr txBox="1">
              <a:spLocks noChangeArrowheads="1"/>
            </p:cNvSpPr>
            <p:nvPr/>
          </p:nvSpPr>
          <p:spPr bwMode="auto">
            <a:xfrm>
              <a:off x="877" y="3853"/>
              <a:ext cx="810" cy="174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Granules</a:t>
              </a:r>
            </a:p>
          </p:txBody>
        </p:sp>
        <p:sp>
          <p:nvSpPr>
            <p:cNvPr id="141371" name="Text Box 93"/>
            <p:cNvSpPr txBox="1">
              <a:spLocks noChangeArrowheads="1"/>
            </p:cNvSpPr>
            <p:nvPr/>
          </p:nvSpPr>
          <p:spPr bwMode="auto">
            <a:xfrm>
              <a:off x="2279" y="3853"/>
              <a:ext cx="873" cy="174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Compacted</a:t>
              </a:r>
            </a:p>
          </p:txBody>
        </p:sp>
        <p:sp>
          <p:nvSpPr>
            <p:cNvPr id="141372" name="Text Box 94"/>
            <p:cNvSpPr txBox="1">
              <a:spLocks noChangeArrowheads="1"/>
            </p:cNvSpPr>
            <p:nvPr/>
          </p:nvSpPr>
          <p:spPr bwMode="auto">
            <a:xfrm>
              <a:off x="1624" y="3269"/>
              <a:ext cx="564" cy="174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Pressing</a:t>
              </a:r>
            </a:p>
          </p:txBody>
        </p:sp>
        <p:sp>
          <p:nvSpPr>
            <p:cNvPr id="141373" name="Line 95"/>
            <p:cNvSpPr>
              <a:spLocks noChangeShapeType="1"/>
            </p:cNvSpPr>
            <p:nvPr/>
          </p:nvSpPr>
          <p:spPr bwMode="auto">
            <a:xfrm>
              <a:off x="1175" y="2703"/>
              <a:ext cx="3" cy="473"/>
            </a:xfrm>
            <a:prstGeom prst="line">
              <a:avLst/>
            </a:prstGeom>
            <a:noFill/>
            <a:ln w="15875">
              <a:solidFill>
                <a:schemeClr val="accent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107073792"/>
      </p:ext>
    </p:extLst>
  </p:cSld>
  <p:clrMapOvr>
    <a:masterClrMapping/>
  </p:clrMapOvr>
  <p:transition>
    <p:wipe dir="r"/>
  </p:transition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96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2857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Production Pressing (1)</a:t>
            </a:r>
          </a:p>
        </p:txBody>
      </p:sp>
      <p:sp>
        <p:nvSpPr>
          <p:cNvPr id="1433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500" y="850900"/>
            <a:ext cx="8599488" cy="158908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1800"/>
              <a:t>Mass production of explosive items in high volume, eg artillery shell boosters</a:t>
            </a:r>
            <a:br>
              <a:rPr lang="en-GB" sz="1800"/>
            </a:br>
            <a:endParaRPr lang="en-GB" sz="1800"/>
          </a:p>
          <a:p>
            <a:pPr>
              <a:lnSpc>
                <a:spcPct val="80000"/>
              </a:lnSpc>
            </a:pPr>
            <a:r>
              <a:rPr lang="en-GB" sz="1800"/>
              <a:t>Requires high degree of processability through all stages of pellet pressing </a:t>
            </a:r>
            <a:br>
              <a:rPr lang="en-GB" sz="1800"/>
            </a:br>
            <a:endParaRPr lang="en-GB" sz="2000"/>
          </a:p>
          <a:p>
            <a:pPr>
              <a:lnSpc>
                <a:spcPct val="80000"/>
              </a:lnSpc>
            </a:pPr>
            <a:r>
              <a:rPr lang="en-GB" sz="1800"/>
              <a:t>Granulation of moulding powder is critical</a:t>
            </a:r>
            <a:br>
              <a:rPr lang="en-GB" sz="2000"/>
            </a:br>
            <a:endParaRPr lang="en-GB" sz="1800"/>
          </a:p>
        </p:txBody>
      </p:sp>
      <p:grpSp>
        <p:nvGrpSpPr>
          <p:cNvPr id="143363" name="Group 8"/>
          <p:cNvGrpSpPr>
            <a:grpSpLocks/>
          </p:cNvGrpSpPr>
          <p:nvPr/>
        </p:nvGrpSpPr>
        <p:grpSpPr bwMode="auto">
          <a:xfrm>
            <a:off x="673100" y="2247900"/>
            <a:ext cx="3225800" cy="1346200"/>
            <a:chOff x="424" y="1456"/>
            <a:chExt cx="2032" cy="848"/>
          </a:xfrm>
        </p:grpSpPr>
        <p:sp>
          <p:nvSpPr>
            <p:cNvPr id="143438" name="Oval 4"/>
            <p:cNvSpPr>
              <a:spLocks noChangeArrowheads="1"/>
            </p:cNvSpPr>
            <p:nvPr/>
          </p:nvSpPr>
          <p:spPr bwMode="auto">
            <a:xfrm>
              <a:off x="424" y="1456"/>
              <a:ext cx="2032" cy="848"/>
            </a:xfrm>
            <a:prstGeom prst="ellipse">
              <a:avLst/>
            </a:prstGeom>
            <a:solidFill>
              <a:srgbClr val="FFFF99"/>
            </a:solidFill>
            <a:ln w="158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143439" name="Picture 6" descr="RDX Wax Powder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9" y="1528"/>
              <a:ext cx="824" cy="68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</p:pic>
      </p:grpSp>
      <p:grpSp>
        <p:nvGrpSpPr>
          <p:cNvPr id="143364" name="Group 9"/>
          <p:cNvGrpSpPr>
            <a:grpSpLocks/>
          </p:cNvGrpSpPr>
          <p:nvPr/>
        </p:nvGrpSpPr>
        <p:grpSpPr bwMode="auto">
          <a:xfrm>
            <a:off x="660400" y="5143500"/>
            <a:ext cx="3225800" cy="1346200"/>
            <a:chOff x="480" y="3168"/>
            <a:chExt cx="2032" cy="848"/>
          </a:xfrm>
        </p:grpSpPr>
        <p:sp>
          <p:nvSpPr>
            <p:cNvPr id="143436" name="Oval 5"/>
            <p:cNvSpPr>
              <a:spLocks noChangeArrowheads="1"/>
            </p:cNvSpPr>
            <p:nvPr/>
          </p:nvSpPr>
          <p:spPr bwMode="auto">
            <a:xfrm>
              <a:off x="480" y="3168"/>
              <a:ext cx="2032" cy="848"/>
            </a:xfrm>
            <a:prstGeom prst="ellipse">
              <a:avLst/>
            </a:prstGeom>
            <a:solidFill>
              <a:srgbClr val="FFFF99"/>
            </a:solidFill>
            <a:ln w="1587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pic>
          <p:nvPicPr>
            <p:cNvPr id="143437" name="Picture 7"/>
            <p:cNvPicPr>
              <a:picLocks noChangeAspect="1" noChangeArrowheads="1"/>
            </p:cNvPicPr>
            <p:nvPr/>
          </p:nvPicPr>
          <p:blipFill>
            <a:blip r:embed="rId4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1" y="3280"/>
              <a:ext cx="923" cy="63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</p:pic>
      </p:grpSp>
      <p:sp>
        <p:nvSpPr>
          <p:cNvPr id="143365" name="Line 10"/>
          <p:cNvSpPr>
            <a:spLocks noChangeShapeType="1"/>
          </p:cNvSpPr>
          <p:nvPr/>
        </p:nvSpPr>
        <p:spPr bwMode="auto">
          <a:xfrm>
            <a:off x="2298700" y="3695700"/>
            <a:ext cx="0" cy="13081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grpSp>
        <p:nvGrpSpPr>
          <p:cNvPr id="143366" name="Group 68"/>
          <p:cNvGrpSpPr>
            <a:grpSpLocks/>
          </p:cNvGrpSpPr>
          <p:nvPr/>
        </p:nvGrpSpPr>
        <p:grpSpPr bwMode="auto">
          <a:xfrm>
            <a:off x="2373313" y="3643313"/>
            <a:ext cx="2611437" cy="1519237"/>
            <a:chOff x="2703" y="2311"/>
            <a:chExt cx="1645" cy="957"/>
          </a:xfrm>
        </p:grpSpPr>
        <p:sp>
          <p:nvSpPr>
            <p:cNvPr id="143381" name="Line 12"/>
            <p:cNvSpPr>
              <a:spLocks noChangeShapeType="1"/>
            </p:cNvSpPr>
            <p:nvPr/>
          </p:nvSpPr>
          <p:spPr bwMode="auto">
            <a:xfrm>
              <a:off x="2724" y="2531"/>
              <a:ext cx="1" cy="57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2" name="Line 13"/>
            <p:cNvSpPr>
              <a:spLocks noChangeShapeType="1"/>
            </p:cNvSpPr>
            <p:nvPr/>
          </p:nvSpPr>
          <p:spPr bwMode="auto">
            <a:xfrm>
              <a:off x="2724" y="3102"/>
              <a:ext cx="504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3" name="Line 14"/>
            <p:cNvSpPr>
              <a:spLocks noChangeShapeType="1"/>
            </p:cNvSpPr>
            <p:nvPr/>
          </p:nvSpPr>
          <p:spPr bwMode="auto">
            <a:xfrm>
              <a:off x="3224" y="2531"/>
              <a:ext cx="1" cy="574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4" name="Line 15"/>
            <p:cNvSpPr>
              <a:spLocks noChangeShapeType="1"/>
            </p:cNvSpPr>
            <p:nvPr/>
          </p:nvSpPr>
          <p:spPr bwMode="auto">
            <a:xfrm>
              <a:off x="2740" y="2651"/>
              <a:ext cx="470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5" name="Line 16"/>
            <p:cNvSpPr>
              <a:spLocks noChangeShapeType="1"/>
            </p:cNvSpPr>
            <p:nvPr/>
          </p:nvSpPr>
          <p:spPr bwMode="auto">
            <a:xfrm flipV="1">
              <a:off x="2743" y="2596"/>
              <a:ext cx="1" cy="5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6" name="Line 17"/>
            <p:cNvSpPr>
              <a:spLocks noChangeShapeType="1"/>
            </p:cNvSpPr>
            <p:nvPr/>
          </p:nvSpPr>
          <p:spPr bwMode="auto">
            <a:xfrm flipV="1">
              <a:off x="3206" y="2599"/>
              <a:ext cx="0" cy="49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7" name="Line 18"/>
            <p:cNvSpPr>
              <a:spLocks noChangeShapeType="1"/>
            </p:cNvSpPr>
            <p:nvPr/>
          </p:nvSpPr>
          <p:spPr bwMode="auto">
            <a:xfrm>
              <a:off x="2742" y="2599"/>
              <a:ext cx="190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8" name="Line 19"/>
            <p:cNvSpPr>
              <a:spLocks noChangeShapeType="1"/>
            </p:cNvSpPr>
            <p:nvPr/>
          </p:nvSpPr>
          <p:spPr bwMode="auto">
            <a:xfrm>
              <a:off x="3019" y="2596"/>
              <a:ext cx="190" cy="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89" name="Line 20"/>
            <p:cNvSpPr>
              <a:spLocks noChangeShapeType="1"/>
            </p:cNvSpPr>
            <p:nvPr/>
          </p:nvSpPr>
          <p:spPr bwMode="auto">
            <a:xfrm flipV="1">
              <a:off x="2929" y="2389"/>
              <a:ext cx="1" cy="21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0" name="Line 21"/>
            <p:cNvSpPr>
              <a:spLocks noChangeShapeType="1"/>
            </p:cNvSpPr>
            <p:nvPr/>
          </p:nvSpPr>
          <p:spPr bwMode="auto">
            <a:xfrm flipV="1">
              <a:off x="3024" y="2387"/>
              <a:ext cx="0" cy="209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1" name="Line 22"/>
            <p:cNvSpPr>
              <a:spLocks noChangeShapeType="1"/>
            </p:cNvSpPr>
            <p:nvPr/>
          </p:nvSpPr>
          <p:spPr bwMode="auto">
            <a:xfrm>
              <a:off x="3771" y="2526"/>
              <a:ext cx="0" cy="572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2" name="Line 23"/>
            <p:cNvSpPr>
              <a:spLocks noChangeShapeType="1"/>
            </p:cNvSpPr>
            <p:nvPr/>
          </p:nvSpPr>
          <p:spPr bwMode="auto">
            <a:xfrm>
              <a:off x="3771" y="3098"/>
              <a:ext cx="504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3" name="Line 24"/>
            <p:cNvSpPr>
              <a:spLocks noChangeShapeType="1"/>
            </p:cNvSpPr>
            <p:nvPr/>
          </p:nvSpPr>
          <p:spPr bwMode="auto">
            <a:xfrm>
              <a:off x="4271" y="2526"/>
              <a:ext cx="0" cy="574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4" name="Line 25"/>
            <p:cNvSpPr>
              <a:spLocks noChangeShapeType="1"/>
            </p:cNvSpPr>
            <p:nvPr/>
          </p:nvSpPr>
          <p:spPr bwMode="auto">
            <a:xfrm>
              <a:off x="3784" y="2941"/>
              <a:ext cx="471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5" name="Line 26"/>
            <p:cNvSpPr>
              <a:spLocks noChangeShapeType="1"/>
            </p:cNvSpPr>
            <p:nvPr/>
          </p:nvSpPr>
          <p:spPr bwMode="auto">
            <a:xfrm flipV="1">
              <a:off x="3792" y="2888"/>
              <a:ext cx="0" cy="49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6" name="Line 27"/>
            <p:cNvSpPr>
              <a:spLocks noChangeShapeType="1"/>
            </p:cNvSpPr>
            <p:nvPr/>
          </p:nvSpPr>
          <p:spPr bwMode="auto">
            <a:xfrm flipV="1">
              <a:off x="4253" y="2888"/>
              <a:ext cx="0" cy="49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7" name="Line 28"/>
            <p:cNvSpPr>
              <a:spLocks noChangeShapeType="1"/>
            </p:cNvSpPr>
            <p:nvPr/>
          </p:nvSpPr>
          <p:spPr bwMode="auto">
            <a:xfrm>
              <a:off x="3787" y="2888"/>
              <a:ext cx="189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8" name="Line 29"/>
            <p:cNvSpPr>
              <a:spLocks noChangeShapeType="1"/>
            </p:cNvSpPr>
            <p:nvPr/>
          </p:nvSpPr>
          <p:spPr bwMode="auto">
            <a:xfrm>
              <a:off x="4066" y="2887"/>
              <a:ext cx="191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399" name="Line 30"/>
            <p:cNvSpPr>
              <a:spLocks noChangeShapeType="1"/>
            </p:cNvSpPr>
            <p:nvPr/>
          </p:nvSpPr>
          <p:spPr bwMode="auto">
            <a:xfrm flipV="1">
              <a:off x="3976" y="2549"/>
              <a:ext cx="0" cy="341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400" name="Line 31"/>
            <p:cNvSpPr>
              <a:spLocks noChangeShapeType="1"/>
            </p:cNvSpPr>
            <p:nvPr/>
          </p:nvSpPr>
          <p:spPr bwMode="auto">
            <a:xfrm flipV="1">
              <a:off x="4072" y="2550"/>
              <a:ext cx="0" cy="337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401" name="Line 32"/>
            <p:cNvSpPr>
              <a:spLocks noChangeShapeType="1"/>
            </p:cNvSpPr>
            <p:nvPr/>
          </p:nvSpPr>
          <p:spPr bwMode="auto">
            <a:xfrm>
              <a:off x="3311" y="2852"/>
              <a:ext cx="389" cy="0"/>
            </a:xfrm>
            <a:prstGeom prst="line">
              <a:avLst/>
            </a:prstGeom>
            <a:noFill/>
            <a:ln w="15875">
              <a:solidFill>
                <a:srgbClr val="000000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3402" name="Rectangle 33"/>
            <p:cNvSpPr>
              <a:spLocks noChangeArrowheads="1"/>
            </p:cNvSpPr>
            <p:nvPr/>
          </p:nvSpPr>
          <p:spPr bwMode="auto">
            <a:xfrm>
              <a:off x="2729" y="2657"/>
              <a:ext cx="488" cy="440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3" name="AutoShape 34"/>
            <p:cNvSpPr>
              <a:spLocks noChangeArrowheads="1"/>
            </p:cNvSpPr>
            <p:nvPr/>
          </p:nvSpPr>
          <p:spPr bwMode="auto">
            <a:xfrm>
              <a:off x="2919" y="2820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4" name="AutoShape 35"/>
            <p:cNvSpPr>
              <a:spLocks noChangeArrowheads="1"/>
            </p:cNvSpPr>
            <p:nvPr/>
          </p:nvSpPr>
          <p:spPr bwMode="auto">
            <a:xfrm>
              <a:off x="3031" y="2925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5" name="AutoShape 36"/>
            <p:cNvSpPr>
              <a:spLocks noChangeArrowheads="1"/>
            </p:cNvSpPr>
            <p:nvPr/>
          </p:nvSpPr>
          <p:spPr bwMode="auto">
            <a:xfrm>
              <a:off x="2797" y="2735"/>
              <a:ext cx="42" cy="36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6" name="AutoShape 37"/>
            <p:cNvSpPr>
              <a:spLocks noChangeArrowheads="1"/>
            </p:cNvSpPr>
            <p:nvPr/>
          </p:nvSpPr>
          <p:spPr bwMode="auto">
            <a:xfrm>
              <a:off x="2852" y="3008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7" name="AutoShape 38"/>
            <p:cNvSpPr>
              <a:spLocks noChangeArrowheads="1"/>
            </p:cNvSpPr>
            <p:nvPr/>
          </p:nvSpPr>
          <p:spPr bwMode="auto">
            <a:xfrm>
              <a:off x="3142" y="3030"/>
              <a:ext cx="43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8" name="AutoShape 39"/>
            <p:cNvSpPr>
              <a:spLocks noChangeArrowheads="1"/>
            </p:cNvSpPr>
            <p:nvPr/>
          </p:nvSpPr>
          <p:spPr bwMode="auto">
            <a:xfrm>
              <a:off x="2852" y="2938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09" name="AutoShape 40"/>
            <p:cNvSpPr>
              <a:spLocks noChangeArrowheads="1"/>
            </p:cNvSpPr>
            <p:nvPr/>
          </p:nvSpPr>
          <p:spPr bwMode="auto">
            <a:xfrm>
              <a:off x="3076" y="2772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0" name="AutoShape 41"/>
            <p:cNvSpPr>
              <a:spLocks noChangeArrowheads="1"/>
            </p:cNvSpPr>
            <p:nvPr/>
          </p:nvSpPr>
          <p:spPr bwMode="auto">
            <a:xfrm>
              <a:off x="2941" y="2723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1" name="AutoShape 42"/>
            <p:cNvSpPr>
              <a:spLocks noChangeArrowheads="1"/>
            </p:cNvSpPr>
            <p:nvPr/>
          </p:nvSpPr>
          <p:spPr bwMode="auto">
            <a:xfrm>
              <a:off x="3000" y="3041"/>
              <a:ext cx="43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2" name="AutoShape 43"/>
            <p:cNvSpPr>
              <a:spLocks noChangeArrowheads="1"/>
            </p:cNvSpPr>
            <p:nvPr/>
          </p:nvSpPr>
          <p:spPr bwMode="auto">
            <a:xfrm>
              <a:off x="2784" y="2839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3" name="AutoShape 44"/>
            <p:cNvSpPr>
              <a:spLocks noChangeArrowheads="1"/>
            </p:cNvSpPr>
            <p:nvPr/>
          </p:nvSpPr>
          <p:spPr bwMode="auto">
            <a:xfrm>
              <a:off x="3131" y="2879"/>
              <a:ext cx="43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4" name="AutoShape 45"/>
            <p:cNvSpPr>
              <a:spLocks noChangeArrowheads="1"/>
            </p:cNvSpPr>
            <p:nvPr/>
          </p:nvSpPr>
          <p:spPr bwMode="auto">
            <a:xfrm>
              <a:off x="3145" y="2693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5" name="AutoShape 46"/>
            <p:cNvSpPr>
              <a:spLocks noChangeArrowheads="1"/>
            </p:cNvSpPr>
            <p:nvPr/>
          </p:nvSpPr>
          <p:spPr bwMode="auto">
            <a:xfrm>
              <a:off x="2856" y="2708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6" name="AutoShape 47"/>
            <p:cNvSpPr>
              <a:spLocks noChangeArrowheads="1"/>
            </p:cNvSpPr>
            <p:nvPr/>
          </p:nvSpPr>
          <p:spPr bwMode="auto">
            <a:xfrm>
              <a:off x="2778" y="2983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7" name="AutoShape 48"/>
            <p:cNvSpPr>
              <a:spLocks noChangeArrowheads="1"/>
            </p:cNvSpPr>
            <p:nvPr/>
          </p:nvSpPr>
          <p:spPr bwMode="auto">
            <a:xfrm>
              <a:off x="3031" y="2698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8" name="AutoShape 49"/>
            <p:cNvSpPr>
              <a:spLocks noChangeArrowheads="1"/>
            </p:cNvSpPr>
            <p:nvPr/>
          </p:nvSpPr>
          <p:spPr bwMode="auto">
            <a:xfrm>
              <a:off x="2951" y="2973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19" name="AutoShape 50"/>
            <p:cNvSpPr>
              <a:spLocks noChangeArrowheads="1"/>
            </p:cNvSpPr>
            <p:nvPr/>
          </p:nvSpPr>
          <p:spPr bwMode="auto">
            <a:xfrm>
              <a:off x="3016" y="2840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0" name="AutoShape 51"/>
            <p:cNvSpPr>
              <a:spLocks noChangeArrowheads="1"/>
            </p:cNvSpPr>
            <p:nvPr/>
          </p:nvSpPr>
          <p:spPr bwMode="auto">
            <a:xfrm>
              <a:off x="3072" y="2992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1" name="AutoShape 52"/>
            <p:cNvSpPr>
              <a:spLocks noChangeArrowheads="1"/>
            </p:cNvSpPr>
            <p:nvPr/>
          </p:nvSpPr>
          <p:spPr bwMode="auto">
            <a:xfrm>
              <a:off x="2939" y="2897"/>
              <a:ext cx="41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2" name="AutoShape 53"/>
            <p:cNvSpPr>
              <a:spLocks noChangeArrowheads="1"/>
            </p:cNvSpPr>
            <p:nvPr/>
          </p:nvSpPr>
          <p:spPr bwMode="auto">
            <a:xfrm>
              <a:off x="2760" y="2906"/>
              <a:ext cx="41" cy="36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3" name="AutoShape 54"/>
            <p:cNvSpPr>
              <a:spLocks noChangeArrowheads="1"/>
            </p:cNvSpPr>
            <p:nvPr/>
          </p:nvSpPr>
          <p:spPr bwMode="auto">
            <a:xfrm>
              <a:off x="2761" y="2686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4" name="AutoShape 55"/>
            <p:cNvSpPr>
              <a:spLocks noChangeArrowheads="1"/>
            </p:cNvSpPr>
            <p:nvPr/>
          </p:nvSpPr>
          <p:spPr bwMode="auto">
            <a:xfrm>
              <a:off x="3151" y="2795"/>
              <a:ext cx="42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5" name="AutoShape 56"/>
            <p:cNvSpPr>
              <a:spLocks noChangeArrowheads="1"/>
            </p:cNvSpPr>
            <p:nvPr/>
          </p:nvSpPr>
          <p:spPr bwMode="auto">
            <a:xfrm>
              <a:off x="3151" y="2952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6" name="AutoShape 57"/>
            <p:cNvSpPr>
              <a:spLocks noChangeArrowheads="1"/>
            </p:cNvSpPr>
            <p:nvPr/>
          </p:nvSpPr>
          <p:spPr bwMode="auto">
            <a:xfrm>
              <a:off x="2753" y="3047"/>
              <a:ext cx="42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7" name="AutoShape 58"/>
            <p:cNvSpPr>
              <a:spLocks noChangeArrowheads="1"/>
            </p:cNvSpPr>
            <p:nvPr/>
          </p:nvSpPr>
          <p:spPr bwMode="auto">
            <a:xfrm>
              <a:off x="2912" y="3047"/>
              <a:ext cx="41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8" name="AutoShape 59"/>
            <p:cNvSpPr>
              <a:spLocks noChangeArrowheads="1"/>
            </p:cNvSpPr>
            <p:nvPr/>
          </p:nvSpPr>
          <p:spPr bwMode="auto">
            <a:xfrm>
              <a:off x="2843" y="2799"/>
              <a:ext cx="41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29" name="AutoShape 60"/>
            <p:cNvSpPr>
              <a:spLocks noChangeArrowheads="1"/>
            </p:cNvSpPr>
            <p:nvPr/>
          </p:nvSpPr>
          <p:spPr bwMode="auto">
            <a:xfrm>
              <a:off x="2849" y="2871"/>
              <a:ext cx="43" cy="35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30" name="AutoShape 61"/>
            <p:cNvSpPr>
              <a:spLocks noChangeArrowheads="1"/>
            </p:cNvSpPr>
            <p:nvPr/>
          </p:nvSpPr>
          <p:spPr bwMode="auto">
            <a:xfrm>
              <a:off x="3066" y="2876"/>
              <a:ext cx="43" cy="34"/>
            </a:xfrm>
            <a:prstGeom prst="flowChartConnector">
              <a:avLst/>
            </a:prstGeom>
            <a:solidFill>
              <a:srgbClr val="FFFF99"/>
            </a:solidFill>
            <a:ln w="1587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31" name="Rectangle 62" descr="Sphere"/>
            <p:cNvSpPr>
              <a:spLocks noChangeArrowheads="1"/>
            </p:cNvSpPr>
            <p:nvPr/>
          </p:nvSpPr>
          <p:spPr bwMode="auto">
            <a:xfrm>
              <a:off x="3779" y="2945"/>
              <a:ext cx="483" cy="144"/>
            </a:xfrm>
            <a:prstGeom prst="rect">
              <a:avLst/>
            </a:prstGeom>
            <a:pattFill prst="sphere">
              <a:fgClr>
                <a:srgbClr val="FFFF99"/>
              </a:fgClr>
              <a:bgClr>
                <a:schemeClr val="bg2"/>
              </a:bgClr>
            </a:pattFill>
            <a:ln w="1587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3432" name="Text Box 63"/>
            <p:cNvSpPr txBox="1">
              <a:spLocks noChangeArrowheads="1"/>
            </p:cNvSpPr>
            <p:nvPr/>
          </p:nvSpPr>
          <p:spPr bwMode="auto">
            <a:xfrm>
              <a:off x="2703" y="3077"/>
              <a:ext cx="585" cy="173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Granules</a:t>
              </a:r>
            </a:p>
          </p:txBody>
        </p:sp>
        <p:sp>
          <p:nvSpPr>
            <p:cNvPr id="143433" name="Text Box 64"/>
            <p:cNvSpPr txBox="1">
              <a:spLocks noChangeArrowheads="1"/>
            </p:cNvSpPr>
            <p:nvPr/>
          </p:nvSpPr>
          <p:spPr bwMode="auto">
            <a:xfrm>
              <a:off x="3717" y="3094"/>
              <a:ext cx="631" cy="174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Compacted</a:t>
              </a:r>
            </a:p>
          </p:txBody>
        </p:sp>
        <p:sp>
          <p:nvSpPr>
            <p:cNvPr id="143434" name="Text Box 65"/>
            <p:cNvSpPr txBox="1">
              <a:spLocks noChangeArrowheads="1"/>
            </p:cNvSpPr>
            <p:nvPr/>
          </p:nvSpPr>
          <p:spPr bwMode="auto">
            <a:xfrm>
              <a:off x="3236" y="2676"/>
              <a:ext cx="546" cy="173"/>
            </a:xfrm>
            <a:prstGeom prst="rect">
              <a:avLst/>
            </a:prstGeom>
            <a:noFill/>
            <a:ln w="1587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sz="1200"/>
                <a:t>Pressing</a:t>
              </a:r>
            </a:p>
          </p:txBody>
        </p:sp>
        <p:sp>
          <p:nvSpPr>
            <p:cNvPr id="143435" name="Line 66"/>
            <p:cNvSpPr>
              <a:spLocks noChangeShapeType="1"/>
            </p:cNvSpPr>
            <p:nvPr/>
          </p:nvSpPr>
          <p:spPr bwMode="auto">
            <a:xfrm>
              <a:off x="2972" y="2311"/>
              <a:ext cx="2" cy="330"/>
            </a:xfrm>
            <a:prstGeom prst="line">
              <a:avLst/>
            </a:prstGeom>
            <a:noFill/>
            <a:ln w="15875">
              <a:solidFill>
                <a:schemeClr val="accent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43367" name="Line 69"/>
          <p:cNvSpPr>
            <a:spLocks noChangeShapeType="1"/>
          </p:cNvSpPr>
          <p:nvPr/>
        </p:nvSpPr>
        <p:spPr bwMode="auto">
          <a:xfrm>
            <a:off x="3898900" y="2908300"/>
            <a:ext cx="1079500" cy="0"/>
          </a:xfrm>
          <a:prstGeom prst="line">
            <a:avLst/>
          </a:prstGeom>
          <a:noFill/>
          <a:ln w="1587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68" name="Text Box 70"/>
          <p:cNvSpPr txBox="1">
            <a:spLocks noChangeArrowheads="1"/>
          </p:cNvSpPr>
          <p:nvPr/>
        </p:nvSpPr>
        <p:spPr bwMode="auto">
          <a:xfrm>
            <a:off x="4927600" y="2768600"/>
            <a:ext cx="15113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Granulation</a:t>
            </a:r>
          </a:p>
        </p:txBody>
      </p:sp>
      <p:sp>
        <p:nvSpPr>
          <p:cNvPr id="143369" name="Line 71"/>
          <p:cNvSpPr>
            <a:spLocks noChangeShapeType="1"/>
          </p:cNvSpPr>
          <p:nvPr/>
        </p:nvSpPr>
        <p:spPr bwMode="auto">
          <a:xfrm flipV="1">
            <a:off x="6197600" y="2324100"/>
            <a:ext cx="774700" cy="393700"/>
          </a:xfrm>
          <a:prstGeom prst="line">
            <a:avLst/>
          </a:prstGeom>
          <a:noFill/>
          <a:ln w="158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70" name="Line 72"/>
          <p:cNvSpPr>
            <a:spLocks noChangeShapeType="1"/>
          </p:cNvSpPr>
          <p:nvPr/>
        </p:nvSpPr>
        <p:spPr bwMode="auto">
          <a:xfrm>
            <a:off x="6248400" y="2933700"/>
            <a:ext cx="762000" cy="0"/>
          </a:xfrm>
          <a:prstGeom prst="line">
            <a:avLst/>
          </a:prstGeom>
          <a:noFill/>
          <a:ln w="158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71" name="Line 73"/>
          <p:cNvSpPr>
            <a:spLocks noChangeShapeType="1"/>
          </p:cNvSpPr>
          <p:nvPr/>
        </p:nvSpPr>
        <p:spPr bwMode="auto">
          <a:xfrm>
            <a:off x="6210300" y="3111500"/>
            <a:ext cx="774700" cy="279400"/>
          </a:xfrm>
          <a:prstGeom prst="line">
            <a:avLst/>
          </a:prstGeom>
          <a:noFill/>
          <a:ln w="158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72" name="Text Box 74"/>
          <p:cNvSpPr txBox="1">
            <a:spLocks noChangeArrowheads="1"/>
          </p:cNvSpPr>
          <p:nvPr/>
        </p:nvSpPr>
        <p:spPr bwMode="auto">
          <a:xfrm>
            <a:off x="7099300" y="2044700"/>
            <a:ext cx="13335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Pourability</a:t>
            </a:r>
          </a:p>
        </p:txBody>
      </p:sp>
      <p:sp>
        <p:nvSpPr>
          <p:cNvPr id="143373" name="Text Box 75"/>
          <p:cNvSpPr txBox="1">
            <a:spLocks noChangeArrowheads="1"/>
          </p:cNvSpPr>
          <p:nvPr/>
        </p:nvSpPr>
        <p:spPr bwMode="auto">
          <a:xfrm>
            <a:off x="7010400" y="2743200"/>
            <a:ext cx="21336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Flow : non-clogging</a:t>
            </a:r>
          </a:p>
        </p:txBody>
      </p:sp>
      <p:sp>
        <p:nvSpPr>
          <p:cNvPr id="143374" name="Text Box 76"/>
          <p:cNvSpPr txBox="1">
            <a:spLocks noChangeArrowheads="1"/>
          </p:cNvSpPr>
          <p:nvPr/>
        </p:nvSpPr>
        <p:spPr bwMode="auto">
          <a:xfrm>
            <a:off x="7124700" y="3327400"/>
            <a:ext cx="15494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Bulk density</a:t>
            </a:r>
          </a:p>
        </p:txBody>
      </p:sp>
      <p:sp>
        <p:nvSpPr>
          <p:cNvPr id="143375" name="Line 77"/>
          <p:cNvSpPr>
            <a:spLocks noChangeShapeType="1"/>
          </p:cNvSpPr>
          <p:nvPr/>
        </p:nvSpPr>
        <p:spPr bwMode="auto">
          <a:xfrm flipV="1">
            <a:off x="3894138" y="5815013"/>
            <a:ext cx="1947862" cy="1587"/>
          </a:xfrm>
          <a:prstGeom prst="line">
            <a:avLst/>
          </a:prstGeom>
          <a:noFill/>
          <a:ln w="158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76" name="Line 78"/>
          <p:cNvSpPr>
            <a:spLocks noChangeShapeType="1"/>
          </p:cNvSpPr>
          <p:nvPr/>
        </p:nvSpPr>
        <p:spPr bwMode="auto">
          <a:xfrm flipV="1">
            <a:off x="3797300" y="5143500"/>
            <a:ext cx="2044700" cy="444500"/>
          </a:xfrm>
          <a:prstGeom prst="line">
            <a:avLst/>
          </a:prstGeom>
          <a:noFill/>
          <a:ln w="158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77" name="Line 79"/>
          <p:cNvSpPr>
            <a:spLocks noChangeShapeType="1"/>
          </p:cNvSpPr>
          <p:nvPr/>
        </p:nvSpPr>
        <p:spPr bwMode="auto">
          <a:xfrm>
            <a:off x="3744913" y="6096000"/>
            <a:ext cx="2108200" cy="279400"/>
          </a:xfrm>
          <a:prstGeom prst="line">
            <a:avLst/>
          </a:prstGeom>
          <a:noFill/>
          <a:ln w="15875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43378" name="Text Box 80"/>
          <p:cNvSpPr txBox="1">
            <a:spLocks noChangeArrowheads="1"/>
          </p:cNvSpPr>
          <p:nvPr/>
        </p:nvSpPr>
        <p:spPr bwMode="auto">
          <a:xfrm>
            <a:off x="5803900" y="4991100"/>
            <a:ext cx="28448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Consistent consolidation</a:t>
            </a:r>
          </a:p>
        </p:txBody>
      </p:sp>
      <p:sp>
        <p:nvSpPr>
          <p:cNvPr id="143379" name="Text Box 81"/>
          <p:cNvSpPr txBox="1">
            <a:spLocks noChangeArrowheads="1"/>
          </p:cNvSpPr>
          <p:nvPr/>
        </p:nvSpPr>
        <p:spPr bwMode="auto">
          <a:xfrm>
            <a:off x="5803900" y="5676900"/>
            <a:ext cx="18288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Uniform density</a:t>
            </a:r>
          </a:p>
        </p:txBody>
      </p:sp>
      <p:sp>
        <p:nvSpPr>
          <p:cNvPr id="143380" name="Text Box 82"/>
          <p:cNvSpPr txBox="1">
            <a:spLocks noChangeArrowheads="1"/>
          </p:cNvSpPr>
          <p:nvPr/>
        </p:nvSpPr>
        <p:spPr bwMode="auto">
          <a:xfrm>
            <a:off x="5816600" y="6235700"/>
            <a:ext cx="2082800" cy="3365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600"/>
              <a:t>Physical robustness</a:t>
            </a:r>
          </a:p>
        </p:txBody>
      </p:sp>
    </p:spTree>
    <p:extLst>
      <p:ext uri="{BB962C8B-B14F-4D97-AF65-F5344CB8AC3E}">
        <p14:creationId xmlns:p14="http://schemas.microsoft.com/office/powerpoint/2010/main" val="242447596"/>
      </p:ext>
    </p:extLst>
  </p:cSld>
  <p:clrMapOvr>
    <a:masterClrMapping/>
  </p:clrMapOvr>
  <p:transition>
    <p:wipe dir="r"/>
  </p:transition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7570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2222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Production Pressing (2)</a:t>
            </a:r>
          </a:p>
        </p:txBody>
      </p:sp>
      <p:sp>
        <p:nvSpPr>
          <p:cNvPr id="145429" name="Line 5"/>
          <p:cNvSpPr>
            <a:spLocks noChangeShapeType="1"/>
          </p:cNvSpPr>
          <p:nvPr/>
        </p:nvSpPr>
        <p:spPr bwMode="auto">
          <a:xfrm>
            <a:off x="8796146" y="2831343"/>
            <a:ext cx="0" cy="21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5430" name="Line 6"/>
          <p:cNvSpPr>
            <a:spLocks noChangeShapeType="1"/>
          </p:cNvSpPr>
          <p:nvPr/>
        </p:nvSpPr>
        <p:spPr bwMode="auto">
          <a:xfrm flipV="1">
            <a:off x="4501527" y="2884084"/>
            <a:ext cx="0" cy="51987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45431" name="Group 7"/>
          <p:cNvGrpSpPr>
            <a:grpSpLocks/>
          </p:cNvGrpSpPr>
          <p:nvPr/>
        </p:nvGrpSpPr>
        <p:grpSpPr bwMode="auto">
          <a:xfrm>
            <a:off x="4558596" y="1455361"/>
            <a:ext cx="4291716" cy="2867807"/>
            <a:chOff x="803" y="595"/>
            <a:chExt cx="4437" cy="3045"/>
          </a:xfrm>
        </p:grpSpPr>
        <p:sp>
          <p:nvSpPr>
            <p:cNvPr id="145618" name="Rectangle 8"/>
            <p:cNvSpPr>
              <a:spLocks noChangeArrowheads="1"/>
            </p:cNvSpPr>
            <p:nvPr/>
          </p:nvSpPr>
          <p:spPr bwMode="auto">
            <a:xfrm>
              <a:off x="3808" y="2376"/>
              <a:ext cx="1432" cy="1264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5619" name="Line 9"/>
            <p:cNvSpPr>
              <a:spLocks noChangeShapeType="1"/>
            </p:cNvSpPr>
            <p:nvPr/>
          </p:nvSpPr>
          <p:spPr bwMode="auto">
            <a:xfrm flipH="1">
              <a:off x="4264" y="3576"/>
              <a:ext cx="5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145620" name="Group 10"/>
            <p:cNvGrpSpPr>
              <a:grpSpLocks/>
            </p:cNvGrpSpPr>
            <p:nvPr/>
          </p:nvGrpSpPr>
          <p:grpSpPr bwMode="auto">
            <a:xfrm>
              <a:off x="3898" y="2411"/>
              <a:ext cx="1249" cy="1083"/>
              <a:chOff x="3898" y="2507"/>
              <a:chExt cx="1249" cy="1083"/>
            </a:xfrm>
          </p:grpSpPr>
          <p:grpSp>
            <p:nvGrpSpPr>
              <p:cNvPr id="145622" name="Group 11"/>
              <p:cNvGrpSpPr>
                <a:grpSpLocks/>
              </p:cNvGrpSpPr>
              <p:nvPr/>
            </p:nvGrpSpPr>
            <p:grpSpPr bwMode="auto">
              <a:xfrm>
                <a:off x="3898" y="2507"/>
                <a:ext cx="1247" cy="599"/>
                <a:chOff x="3898" y="2403"/>
                <a:chExt cx="1247" cy="599"/>
              </a:xfrm>
            </p:grpSpPr>
            <p:sp>
              <p:nvSpPr>
                <p:cNvPr id="145663" name="Rectangle 12"/>
                <p:cNvSpPr>
                  <a:spLocks noChangeArrowheads="1"/>
                </p:cNvSpPr>
                <p:nvPr/>
              </p:nvSpPr>
              <p:spPr bwMode="auto">
                <a:xfrm>
                  <a:off x="3898" y="2403"/>
                  <a:ext cx="1247" cy="147"/>
                </a:xfrm>
                <a:prstGeom prst="rect">
                  <a:avLst/>
                </a:prstGeom>
                <a:solidFill>
                  <a:srgbClr val="00CCFF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664" name="Group 13"/>
                <p:cNvGrpSpPr>
                  <a:grpSpLocks/>
                </p:cNvGrpSpPr>
                <p:nvPr/>
              </p:nvGrpSpPr>
              <p:grpSpPr bwMode="auto">
                <a:xfrm>
                  <a:off x="4004" y="2552"/>
                  <a:ext cx="72" cy="378"/>
                  <a:chOff x="3072" y="1476"/>
                  <a:chExt cx="72" cy="378"/>
                </a:xfrm>
              </p:grpSpPr>
              <p:sp>
                <p:nvSpPr>
                  <p:cNvPr id="145679" name="Rectangle 14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80" name="Rectangle 15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  <p:grpSp>
              <p:nvGrpSpPr>
                <p:cNvPr id="145665" name="Group 16"/>
                <p:cNvGrpSpPr>
                  <a:grpSpLocks/>
                </p:cNvGrpSpPr>
                <p:nvPr/>
              </p:nvGrpSpPr>
              <p:grpSpPr bwMode="auto">
                <a:xfrm>
                  <a:off x="4196" y="2552"/>
                  <a:ext cx="72" cy="378"/>
                  <a:chOff x="3072" y="1476"/>
                  <a:chExt cx="72" cy="378"/>
                </a:xfrm>
              </p:grpSpPr>
              <p:sp>
                <p:nvSpPr>
                  <p:cNvPr id="145677" name="Rectangle 17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78" name="Rectangle 18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  <p:sp>
              <p:nvSpPr>
                <p:cNvPr id="145666" name="Rectangle 19"/>
                <p:cNvSpPr>
                  <a:spLocks noChangeArrowheads="1"/>
                </p:cNvSpPr>
                <p:nvPr/>
              </p:nvSpPr>
              <p:spPr bwMode="auto">
                <a:xfrm>
                  <a:off x="4400" y="2552"/>
                  <a:ext cx="47" cy="348"/>
                </a:xfrm>
                <a:prstGeom prst="rect">
                  <a:avLst/>
                </a:prstGeom>
                <a:solidFill>
                  <a:srgbClr val="969696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67" name="Rectangle 20"/>
                <p:cNvSpPr>
                  <a:spLocks noChangeArrowheads="1"/>
                </p:cNvSpPr>
                <p:nvPr/>
              </p:nvSpPr>
              <p:spPr bwMode="auto">
                <a:xfrm>
                  <a:off x="4388" y="2900"/>
                  <a:ext cx="72" cy="102"/>
                </a:xfrm>
                <a:prstGeom prst="rect">
                  <a:avLst/>
                </a:prstGeom>
                <a:solidFill>
                  <a:srgbClr val="969696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668" name="Group 21"/>
                <p:cNvGrpSpPr>
                  <a:grpSpLocks/>
                </p:cNvGrpSpPr>
                <p:nvPr/>
              </p:nvGrpSpPr>
              <p:grpSpPr bwMode="auto">
                <a:xfrm>
                  <a:off x="4580" y="2552"/>
                  <a:ext cx="72" cy="378"/>
                  <a:chOff x="3072" y="1476"/>
                  <a:chExt cx="72" cy="378"/>
                </a:xfrm>
              </p:grpSpPr>
              <p:sp>
                <p:nvSpPr>
                  <p:cNvPr id="145675" name="Rectangle 22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76" name="Rectangle 23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  <p:grpSp>
              <p:nvGrpSpPr>
                <p:cNvPr id="145669" name="Group 24"/>
                <p:cNvGrpSpPr>
                  <a:grpSpLocks/>
                </p:cNvGrpSpPr>
                <p:nvPr/>
              </p:nvGrpSpPr>
              <p:grpSpPr bwMode="auto">
                <a:xfrm>
                  <a:off x="4772" y="2552"/>
                  <a:ext cx="72" cy="378"/>
                  <a:chOff x="3072" y="1476"/>
                  <a:chExt cx="72" cy="378"/>
                </a:xfrm>
              </p:grpSpPr>
              <p:sp>
                <p:nvSpPr>
                  <p:cNvPr id="145673" name="Rectangle 25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74" name="Rectangle 26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  <p:grpSp>
              <p:nvGrpSpPr>
                <p:cNvPr id="145670" name="Group 27"/>
                <p:cNvGrpSpPr>
                  <a:grpSpLocks/>
                </p:cNvGrpSpPr>
                <p:nvPr/>
              </p:nvGrpSpPr>
              <p:grpSpPr bwMode="auto">
                <a:xfrm>
                  <a:off x="4964" y="2552"/>
                  <a:ext cx="72" cy="378"/>
                  <a:chOff x="3072" y="1476"/>
                  <a:chExt cx="72" cy="378"/>
                </a:xfrm>
              </p:grpSpPr>
              <p:sp>
                <p:nvSpPr>
                  <p:cNvPr id="145671" name="Rectangle 28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72" name="Rectangle 29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969696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grpSp>
            <p:nvGrpSpPr>
              <p:cNvPr id="145623" name="Group 30"/>
              <p:cNvGrpSpPr>
                <a:grpSpLocks/>
              </p:cNvGrpSpPr>
              <p:nvPr/>
            </p:nvGrpSpPr>
            <p:grpSpPr bwMode="auto">
              <a:xfrm>
                <a:off x="3900" y="3103"/>
                <a:ext cx="1247" cy="487"/>
                <a:chOff x="3900" y="3103"/>
                <a:chExt cx="1247" cy="487"/>
              </a:xfrm>
            </p:grpSpPr>
            <p:grpSp>
              <p:nvGrpSpPr>
                <p:cNvPr id="145625" name="Group 31"/>
                <p:cNvGrpSpPr>
                  <a:grpSpLocks/>
                </p:cNvGrpSpPr>
                <p:nvPr/>
              </p:nvGrpSpPr>
              <p:grpSpPr bwMode="auto">
                <a:xfrm>
                  <a:off x="3900" y="3103"/>
                  <a:ext cx="1247" cy="487"/>
                  <a:chOff x="682" y="1431"/>
                  <a:chExt cx="1247" cy="487"/>
                </a:xfrm>
              </p:grpSpPr>
              <p:sp>
                <p:nvSpPr>
                  <p:cNvPr id="145632" name="Rectangle 32"/>
                  <p:cNvSpPr>
                    <a:spLocks noChangeArrowheads="1"/>
                  </p:cNvSpPr>
                  <p:nvPr/>
                </p:nvSpPr>
                <p:spPr bwMode="auto">
                  <a:xfrm>
                    <a:off x="682" y="1431"/>
                    <a:ext cx="1247" cy="487"/>
                  </a:xfrm>
                  <a:prstGeom prst="rect">
                    <a:avLst/>
                  </a:prstGeom>
                  <a:solidFill>
                    <a:srgbClr val="00CCFF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633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82" y="1436"/>
                    <a:ext cx="84" cy="450"/>
                    <a:chOff x="2646" y="1686"/>
                    <a:chExt cx="72" cy="450"/>
                  </a:xfrm>
                </p:grpSpPr>
                <p:sp>
                  <p:nvSpPr>
                    <p:cNvPr id="145659" name="Rectangle 3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46" y="1686"/>
                      <a:ext cx="72" cy="45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grpSp>
                  <p:nvGrpSpPr>
                    <p:cNvPr id="145660" name="Group 35"/>
                    <p:cNvGrpSpPr>
                      <a:grpSpLocks/>
                    </p:cNvGrpSpPr>
                    <p:nvPr/>
                  </p:nvGrpSpPr>
                  <p:grpSpPr bwMode="auto">
                    <a:xfrm flipV="1">
                      <a:off x="2646" y="1758"/>
                      <a:ext cx="72" cy="378"/>
                      <a:chOff x="3072" y="1476"/>
                      <a:chExt cx="72" cy="378"/>
                    </a:xfrm>
                  </p:grpSpPr>
                  <p:sp>
                    <p:nvSpPr>
                      <p:cNvPr id="145661" name="Rectangle 3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84" y="1476"/>
                        <a:ext cx="47" cy="276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  <p:sp>
                    <p:nvSpPr>
                      <p:cNvPr id="145662" name="Rectangle 37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72" y="1752"/>
                        <a:ext cx="72" cy="102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</p:grpSp>
              </p:grpSp>
              <p:grpSp>
                <p:nvGrpSpPr>
                  <p:cNvPr id="145634" name="Group 38"/>
                  <p:cNvGrpSpPr>
                    <a:grpSpLocks/>
                  </p:cNvGrpSpPr>
                  <p:nvPr/>
                </p:nvGrpSpPr>
                <p:grpSpPr bwMode="auto">
                  <a:xfrm>
                    <a:off x="974" y="1436"/>
                    <a:ext cx="84" cy="450"/>
                    <a:chOff x="2646" y="1686"/>
                    <a:chExt cx="72" cy="450"/>
                  </a:xfrm>
                </p:grpSpPr>
                <p:sp>
                  <p:nvSpPr>
                    <p:cNvPr id="145655" name="Rectangle 3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46" y="1686"/>
                      <a:ext cx="72" cy="45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grpSp>
                  <p:nvGrpSpPr>
                    <p:cNvPr id="145656" name="Group 40"/>
                    <p:cNvGrpSpPr>
                      <a:grpSpLocks/>
                    </p:cNvGrpSpPr>
                    <p:nvPr/>
                  </p:nvGrpSpPr>
                  <p:grpSpPr bwMode="auto">
                    <a:xfrm flipV="1">
                      <a:off x="2646" y="1758"/>
                      <a:ext cx="72" cy="378"/>
                      <a:chOff x="3072" y="1476"/>
                      <a:chExt cx="72" cy="378"/>
                    </a:xfrm>
                  </p:grpSpPr>
                  <p:sp>
                    <p:nvSpPr>
                      <p:cNvPr id="145657" name="Rectangle 4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84" y="1476"/>
                        <a:ext cx="47" cy="276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  <p:sp>
                    <p:nvSpPr>
                      <p:cNvPr id="145658" name="Rectangle 4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72" y="1752"/>
                        <a:ext cx="72" cy="102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</p:grpSp>
              </p:grpSp>
              <p:grpSp>
                <p:nvGrpSpPr>
                  <p:cNvPr id="145635" name="Group 43"/>
                  <p:cNvGrpSpPr>
                    <a:grpSpLocks/>
                  </p:cNvGrpSpPr>
                  <p:nvPr/>
                </p:nvGrpSpPr>
                <p:grpSpPr bwMode="auto">
                  <a:xfrm>
                    <a:off x="1166" y="1436"/>
                    <a:ext cx="84" cy="450"/>
                    <a:chOff x="2646" y="1686"/>
                    <a:chExt cx="72" cy="450"/>
                  </a:xfrm>
                </p:grpSpPr>
                <p:sp>
                  <p:nvSpPr>
                    <p:cNvPr id="145651" name="Rectangle 4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46" y="1686"/>
                      <a:ext cx="72" cy="45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grpSp>
                  <p:nvGrpSpPr>
                    <p:cNvPr id="145652" name="Group 45"/>
                    <p:cNvGrpSpPr>
                      <a:grpSpLocks/>
                    </p:cNvGrpSpPr>
                    <p:nvPr/>
                  </p:nvGrpSpPr>
                  <p:grpSpPr bwMode="auto">
                    <a:xfrm flipV="1">
                      <a:off x="2646" y="1758"/>
                      <a:ext cx="72" cy="378"/>
                      <a:chOff x="3072" y="1476"/>
                      <a:chExt cx="72" cy="378"/>
                    </a:xfrm>
                  </p:grpSpPr>
                  <p:sp>
                    <p:nvSpPr>
                      <p:cNvPr id="145653" name="Rectangle 4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84" y="1476"/>
                        <a:ext cx="47" cy="276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  <p:sp>
                    <p:nvSpPr>
                      <p:cNvPr id="145654" name="Rectangle 47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72" y="1752"/>
                        <a:ext cx="72" cy="102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</p:grpSp>
              </p:grpSp>
              <p:grpSp>
                <p:nvGrpSpPr>
                  <p:cNvPr id="145636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1358" y="1436"/>
                    <a:ext cx="84" cy="450"/>
                    <a:chOff x="2646" y="1686"/>
                    <a:chExt cx="72" cy="450"/>
                  </a:xfrm>
                </p:grpSpPr>
                <p:sp>
                  <p:nvSpPr>
                    <p:cNvPr id="145647" name="Rectangle 4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46" y="1686"/>
                      <a:ext cx="72" cy="45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grpSp>
                  <p:nvGrpSpPr>
                    <p:cNvPr id="145648" name="Group 50"/>
                    <p:cNvGrpSpPr>
                      <a:grpSpLocks/>
                    </p:cNvGrpSpPr>
                    <p:nvPr/>
                  </p:nvGrpSpPr>
                  <p:grpSpPr bwMode="auto">
                    <a:xfrm flipV="1">
                      <a:off x="2646" y="1758"/>
                      <a:ext cx="72" cy="378"/>
                      <a:chOff x="3072" y="1476"/>
                      <a:chExt cx="72" cy="378"/>
                    </a:xfrm>
                  </p:grpSpPr>
                  <p:sp>
                    <p:nvSpPr>
                      <p:cNvPr id="145649" name="Rectangle 5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84" y="1476"/>
                        <a:ext cx="47" cy="276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  <p:sp>
                    <p:nvSpPr>
                      <p:cNvPr id="145650" name="Rectangle 5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72" y="1752"/>
                        <a:ext cx="72" cy="102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</p:grpSp>
              </p:grpSp>
              <p:grpSp>
                <p:nvGrpSpPr>
                  <p:cNvPr id="145637" name="Group 53"/>
                  <p:cNvGrpSpPr>
                    <a:grpSpLocks/>
                  </p:cNvGrpSpPr>
                  <p:nvPr/>
                </p:nvGrpSpPr>
                <p:grpSpPr bwMode="auto">
                  <a:xfrm>
                    <a:off x="1550" y="1436"/>
                    <a:ext cx="84" cy="450"/>
                    <a:chOff x="2646" y="1686"/>
                    <a:chExt cx="72" cy="450"/>
                  </a:xfrm>
                </p:grpSpPr>
                <p:sp>
                  <p:nvSpPr>
                    <p:cNvPr id="145643" name="Rectangle 5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46" y="1686"/>
                      <a:ext cx="72" cy="45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grpSp>
                  <p:nvGrpSpPr>
                    <p:cNvPr id="145644" name="Group 55"/>
                    <p:cNvGrpSpPr>
                      <a:grpSpLocks/>
                    </p:cNvGrpSpPr>
                    <p:nvPr/>
                  </p:nvGrpSpPr>
                  <p:grpSpPr bwMode="auto">
                    <a:xfrm flipV="1">
                      <a:off x="2646" y="1758"/>
                      <a:ext cx="72" cy="378"/>
                      <a:chOff x="3072" y="1476"/>
                      <a:chExt cx="72" cy="378"/>
                    </a:xfrm>
                  </p:grpSpPr>
                  <p:sp>
                    <p:nvSpPr>
                      <p:cNvPr id="145645" name="Rectangle 56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84" y="1476"/>
                        <a:ext cx="47" cy="276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  <p:sp>
                    <p:nvSpPr>
                      <p:cNvPr id="145646" name="Rectangle 57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72" y="1752"/>
                        <a:ext cx="72" cy="102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</p:grpSp>
              </p:grpSp>
              <p:grpSp>
                <p:nvGrpSpPr>
                  <p:cNvPr id="145638" name="Group 58"/>
                  <p:cNvGrpSpPr>
                    <a:grpSpLocks/>
                  </p:cNvGrpSpPr>
                  <p:nvPr/>
                </p:nvGrpSpPr>
                <p:grpSpPr bwMode="auto">
                  <a:xfrm>
                    <a:off x="1742" y="1436"/>
                    <a:ext cx="84" cy="450"/>
                    <a:chOff x="2646" y="1686"/>
                    <a:chExt cx="72" cy="450"/>
                  </a:xfrm>
                </p:grpSpPr>
                <p:sp>
                  <p:nvSpPr>
                    <p:cNvPr id="145639" name="Rectangle 5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2646" y="1686"/>
                      <a:ext cx="72" cy="450"/>
                    </a:xfrm>
                    <a:prstGeom prst="rect">
                      <a:avLst/>
                    </a:prstGeom>
                    <a:solidFill>
                      <a:schemeClr val="bg1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grpSp>
                  <p:nvGrpSpPr>
                    <p:cNvPr id="145640" name="Group 60"/>
                    <p:cNvGrpSpPr>
                      <a:grpSpLocks/>
                    </p:cNvGrpSpPr>
                    <p:nvPr/>
                  </p:nvGrpSpPr>
                  <p:grpSpPr bwMode="auto">
                    <a:xfrm flipV="1">
                      <a:off x="2646" y="1758"/>
                      <a:ext cx="72" cy="378"/>
                      <a:chOff x="3072" y="1476"/>
                      <a:chExt cx="72" cy="378"/>
                    </a:xfrm>
                  </p:grpSpPr>
                  <p:sp>
                    <p:nvSpPr>
                      <p:cNvPr id="145641" name="Rectangle 61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84" y="1476"/>
                        <a:ext cx="47" cy="276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  <p:sp>
                    <p:nvSpPr>
                      <p:cNvPr id="145642" name="Rectangle 62"/>
                      <p:cNvSpPr>
                        <a:spLocks noChangeArrowheads="1"/>
                      </p:cNvSpPr>
                      <p:nvPr/>
                    </p:nvSpPr>
                    <p:spPr bwMode="auto">
                      <a:xfrm>
                        <a:off x="3072" y="1752"/>
                        <a:ext cx="72" cy="102"/>
                      </a:xfrm>
                      <a:prstGeom prst="rect">
                        <a:avLst/>
                      </a:prstGeom>
                      <a:solidFill>
                        <a:srgbClr val="808080"/>
                      </a:solidFill>
                      <a:ln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</p:spPr>
                    <p:txBody>
                      <a:bodyPr rot="10800000" wrap="none" anchor="ctr"/>
                      <a:lstStyle/>
                      <a:p>
                        <a:pPr eaLnBrk="0" hangingPunct="0"/>
                        <a:endParaRPr lang="en-US"/>
                      </a:p>
                    </p:txBody>
                  </p:sp>
                </p:grpSp>
              </p:grpSp>
            </p:grpSp>
            <p:sp>
              <p:nvSpPr>
                <p:cNvPr id="145626" name="Rectangle 63" descr="90%"/>
                <p:cNvSpPr>
                  <a:spLocks noChangeArrowheads="1"/>
                </p:cNvSpPr>
                <p:nvPr/>
              </p:nvSpPr>
              <p:spPr bwMode="auto">
                <a:xfrm>
                  <a:off x="4384" y="3104"/>
                  <a:ext cx="84" cy="76"/>
                </a:xfrm>
                <a:prstGeom prst="rect">
                  <a:avLst/>
                </a:prstGeom>
                <a:pattFill prst="pct90">
                  <a:fgClr>
                    <a:srgbClr val="CCFFCC"/>
                  </a:fgClr>
                  <a:bgClr>
                    <a:schemeClr val="tx1"/>
                  </a:bgClr>
                </a:patt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27" name="Rectangle 64" descr="90%"/>
                <p:cNvSpPr>
                  <a:spLocks noChangeArrowheads="1"/>
                </p:cNvSpPr>
                <p:nvPr/>
              </p:nvSpPr>
              <p:spPr bwMode="auto">
                <a:xfrm>
                  <a:off x="4576" y="3104"/>
                  <a:ext cx="84" cy="76"/>
                </a:xfrm>
                <a:prstGeom prst="rect">
                  <a:avLst/>
                </a:prstGeom>
                <a:pattFill prst="pct90">
                  <a:fgClr>
                    <a:srgbClr val="CCFFCC"/>
                  </a:fgClr>
                  <a:bgClr>
                    <a:schemeClr val="tx1"/>
                  </a:bgClr>
                </a:patt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28" name="Rectangle 65" descr="90%"/>
                <p:cNvSpPr>
                  <a:spLocks noChangeArrowheads="1"/>
                </p:cNvSpPr>
                <p:nvPr/>
              </p:nvSpPr>
              <p:spPr bwMode="auto">
                <a:xfrm>
                  <a:off x="4768" y="3104"/>
                  <a:ext cx="84" cy="76"/>
                </a:xfrm>
                <a:prstGeom prst="rect">
                  <a:avLst/>
                </a:prstGeom>
                <a:pattFill prst="pct90">
                  <a:fgClr>
                    <a:srgbClr val="CCFFCC"/>
                  </a:fgClr>
                  <a:bgClr>
                    <a:schemeClr val="tx1"/>
                  </a:bgClr>
                </a:patt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29" name="Rectangle 66" descr="90%"/>
                <p:cNvSpPr>
                  <a:spLocks noChangeArrowheads="1"/>
                </p:cNvSpPr>
                <p:nvPr/>
              </p:nvSpPr>
              <p:spPr bwMode="auto">
                <a:xfrm>
                  <a:off x="4960" y="3104"/>
                  <a:ext cx="84" cy="76"/>
                </a:xfrm>
                <a:prstGeom prst="rect">
                  <a:avLst/>
                </a:prstGeom>
                <a:pattFill prst="pct90">
                  <a:fgClr>
                    <a:srgbClr val="CCFFCC"/>
                  </a:fgClr>
                  <a:bgClr>
                    <a:schemeClr val="tx1"/>
                  </a:bgClr>
                </a:patt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30" name="Rectangle 67"/>
                <p:cNvSpPr>
                  <a:spLocks noChangeArrowheads="1"/>
                </p:cNvSpPr>
                <p:nvPr/>
              </p:nvSpPr>
              <p:spPr bwMode="auto">
                <a:xfrm>
                  <a:off x="4192" y="3104"/>
                  <a:ext cx="84" cy="76"/>
                </a:xfrm>
                <a:prstGeom prst="rect">
                  <a:avLst/>
                </a:prstGeom>
                <a:solidFill>
                  <a:srgbClr val="CCFFCC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31" name="Rectangle 68"/>
                <p:cNvSpPr>
                  <a:spLocks noChangeArrowheads="1"/>
                </p:cNvSpPr>
                <p:nvPr/>
              </p:nvSpPr>
              <p:spPr bwMode="auto">
                <a:xfrm>
                  <a:off x="4000" y="3104"/>
                  <a:ext cx="84" cy="76"/>
                </a:xfrm>
                <a:prstGeom prst="rect">
                  <a:avLst/>
                </a:prstGeom>
                <a:solidFill>
                  <a:srgbClr val="CCFFCC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sp>
            <p:nvSpPr>
              <p:cNvPr id="145624" name="Line 69"/>
              <p:cNvSpPr>
                <a:spLocks noChangeShapeType="1"/>
              </p:cNvSpPr>
              <p:nvPr/>
            </p:nvSpPr>
            <p:spPr bwMode="auto">
              <a:xfrm>
                <a:off x="4504" y="2864"/>
                <a:ext cx="0" cy="20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145621" name="Text Box 70"/>
            <p:cNvSpPr txBox="1">
              <a:spLocks noChangeArrowheads="1"/>
            </p:cNvSpPr>
            <p:nvPr/>
          </p:nvSpPr>
          <p:spPr bwMode="auto">
            <a:xfrm>
              <a:off x="803" y="595"/>
              <a:ext cx="1261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400" dirty="0">
                  <a:solidFill>
                    <a:srgbClr val="000000"/>
                  </a:solidFill>
                </a:rPr>
                <a:t>Top Punches</a:t>
              </a:r>
            </a:p>
          </p:txBody>
        </p:sp>
      </p:grpSp>
      <p:grpSp>
        <p:nvGrpSpPr>
          <p:cNvPr id="145432" name="Group 71"/>
          <p:cNvGrpSpPr>
            <a:grpSpLocks/>
          </p:cNvGrpSpPr>
          <p:nvPr/>
        </p:nvGrpSpPr>
        <p:grpSpPr bwMode="auto">
          <a:xfrm>
            <a:off x="4292600" y="1514695"/>
            <a:ext cx="2957870" cy="1509719"/>
            <a:chOff x="528" y="658"/>
            <a:chExt cx="3058" cy="1603"/>
          </a:xfrm>
        </p:grpSpPr>
        <p:sp>
          <p:nvSpPr>
            <p:cNvPr id="145580" name="Rectangle 72"/>
            <p:cNvSpPr>
              <a:spLocks noChangeArrowheads="1"/>
            </p:cNvSpPr>
            <p:nvPr/>
          </p:nvSpPr>
          <p:spPr bwMode="auto">
            <a:xfrm>
              <a:off x="528" y="936"/>
              <a:ext cx="1592" cy="1048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grpSp>
          <p:nvGrpSpPr>
            <p:cNvPr id="145581" name="Group 73"/>
            <p:cNvGrpSpPr>
              <a:grpSpLocks/>
            </p:cNvGrpSpPr>
            <p:nvPr/>
          </p:nvGrpSpPr>
          <p:grpSpPr bwMode="auto">
            <a:xfrm>
              <a:off x="682" y="658"/>
              <a:ext cx="2904" cy="1603"/>
              <a:chOff x="682" y="626"/>
              <a:chExt cx="2904" cy="1603"/>
            </a:xfrm>
          </p:grpSpPr>
          <p:sp>
            <p:nvSpPr>
              <p:cNvPr id="145582" name="Rectangle 74"/>
              <p:cNvSpPr>
                <a:spLocks noChangeArrowheads="1"/>
              </p:cNvSpPr>
              <p:nvPr/>
            </p:nvSpPr>
            <p:spPr bwMode="auto">
              <a:xfrm>
                <a:off x="682" y="1343"/>
                <a:ext cx="1247" cy="487"/>
              </a:xfrm>
              <a:prstGeom prst="rect">
                <a:avLst/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83" name="Rectangle 75"/>
              <p:cNvSpPr>
                <a:spLocks noChangeArrowheads="1"/>
              </p:cNvSpPr>
              <p:nvPr/>
            </p:nvSpPr>
            <p:spPr bwMode="auto">
              <a:xfrm>
                <a:off x="782" y="1348"/>
                <a:ext cx="84" cy="45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grpSp>
            <p:nvGrpSpPr>
              <p:cNvPr id="145584" name="Group 76"/>
              <p:cNvGrpSpPr>
                <a:grpSpLocks/>
              </p:cNvGrpSpPr>
              <p:nvPr/>
            </p:nvGrpSpPr>
            <p:grpSpPr bwMode="auto">
              <a:xfrm flipV="1">
                <a:off x="782" y="1348"/>
                <a:ext cx="84" cy="378"/>
                <a:chOff x="3072" y="1476"/>
                <a:chExt cx="72" cy="378"/>
              </a:xfrm>
            </p:grpSpPr>
            <p:sp>
              <p:nvSpPr>
                <p:cNvPr id="145616" name="Rectangle 77"/>
                <p:cNvSpPr>
                  <a:spLocks noChangeArrowheads="1"/>
                </p:cNvSpPr>
                <p:nvPr/>
              </p:nvSpPr>
              <p:spPr bwMode="auto">
                <a:xfrm>
                  <a:off x="3084" y="1476"/>
                  <a:ext cx="47" cy="276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17" name="Rectangle 78"/>
                <p:cNvSpPr>
                  <a:spLocks noChangeArrowheads="1"/>
                </p:cNvSpPr>
                <p:nvPr/>
              </p:nvSpPr>
              <p:spPr bwMode="auto">
                <a:xfrm>
                  <a:off x="3072" y="1752"/>
                  <a:ext cx="72" cy="102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sp>
            <p:nvSpPr>
              <p:cNvPr id="145585" name="Rectangle 79"/>
              <p:cNvSpPr>
                <a:spLocks noChangeArrowheads="1"/>
              </p:cNvSpPr>
              <p:nvPr/>
            </p:nvSpPr>
            <p:spPr bwMode="auto">
              <a:xfrm>
                <a:off x="974" y="1348"/>
                <a:ext cx="84" cy="45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grpSp>
            <p:nvGrpSpPr>
              <p:cNvPr id="145586" name="Group 80"/>
              <p:cNvGrpSpPr>
                <a:grpSpLocks/>
              </p:cNvGrpSpPr>
              <p:nvPr/>
            </p:nvGrpSpPr>
            <p:grpSpPr bwMode="auto">
              <a:xfrm flipV="1">
                <a:off x="974" y="1348"/>
                <a:ext cx="84" cy="378"/>
                <a:chOff x="3072" y="1476"/>
                <a:chExt cx="72" cy="378"/>
              </a:xfrm>
            </p:grpSpPr>
            <p:sp>
              <p:nvSpPr>
                <p:cNvPr id="145614" name="Rectangle 81"/>
                <p:cNvSpPr>
                  <a:spLocks noChangeArrowheads="1"/>
                </p:cNvSpPr>
                <p:nvPr/>
              </p:nvSpPr>
              <p:spPr bwMode="auto">
                <a:xfrm>
                  <a:off x="3084" y="1476"/>
                  <a:ext cx="47" cy="276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615" name="Rectangle 82"/>
                <p:cNvSpPr>
                  <a:spLocks noChangeArrowheads="1"/>
                </p:cNvSpPr>
                <p:nvPr/>
              </p:nvSpPr>
              <p:spPr bwMode="auto">
                <a:xfrm>
                  <a:off x="3072" y="1752"/>
                  <a:ext cx="72" cy="102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45587" name="Group 83"/>
              <p:cNvGrpSpPr>
                <a:grpSpLocks/>
              </p:cNvGrpSpPr>
              <p:nvPr/>
            </p:nvGrpSpPr>
            <p:grpSpPr bwMode="auto">
              <a:xfrm>
                <a:off x="1166" y="1348"/>
                <a:ext cx="84" cy="450"/>
                <a:chOff x="2646" y="1686"/>
                <a:chExt cx="72" cy="450"/>
              </a:xfrm>
            </p:grpSpPr>
            <p:sp>
              <p:nvSpPr>
                <p:cNvPr id="145610" name="Rectangle 84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611" name="Group 85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612" name="Rectangle 86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13" name="Rectangle 87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grpSp>
            <p:nvGrpSpPr>
              <p:cNvPr id="145588" name="Group 88"/>
              <p:cNvGrpSpPr>
                <a:grpSpLocks/>
              </p:cNvGrpSpPr>
              <p:nvPr/>
            </p:nvGrpSpPr>
            <p:grpSpPr bwMode="auto">
              <a:xfrm>
                <a:off x="1358" y="1348"/>
                <a:ext cx="84" cy="450"/>
                <a:chOff x="2646" y="1686"/>
                <a:chExt cx="72" cy="450"/>
              </a:xfrm>
            </p:grpSpPr>
            <p:sp>
              <p:nvSpPr>
                <p:cNvPr id="145606" name="Rectangle 89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607" name="Group 90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608" name="Rectangle 91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09" name="Rectangle 92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grpSp>
            <p:nvGrpSpPr>
              <p:cNvPr id="145589" name="Group 93"/>
              <p:cNvGrpSpPr>
                <a:grpSpLocks/>
              </p:cNvGrpSpPr>
              <p:nvPr/>
            </p:nvGrpSpPr>
            <p:grpSpPr bwMode="auto">
              <a:xfrm>
                <a:off x="1550" y="1348"/>
                <a:ext cx="84" cy="450"/>
                <a:chOff x="2646" y="1686"/>
                <a:chExt cx="72" cy="450"/>
              </a:xfrm>
            </p:grpSpPr>
            <p:sp>
              <p:nvSpPr>
                <p:cNvPr id="145602" name="Rectangle 94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603" name="Group 95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604" name="Rectangle 96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05" name="Rectangle 97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grpSp>
            <p:nvGrpSpPr>
              <p:cNvPr id="145590" name="Group 98"/>
              <p:cNvGrpSpPr>
                <a:grpSpLocks/>
              </p:cNvGrpSpPr>
              <p:nvPr/>
            </p:nvGrpSpPr>
            <p:grpSpPr bwMode="auto">
              <a:xfrm>
                <a:off x="1742" y="1348"/>
                <a:ext cx="84" cy="450"/>
                <a:chOff x="2646" y="1686"/>
                <a:chExt cx="72" cy="450"/>
              </a:xfrm>
            </p:grpSpPr>
            <p:sp>
              <p:nvSpPr>
                <p:cNvPr id="145598" name="Rectangle 99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599" name="Group 100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600" name="Rectangle 101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601" name="Rectangle 102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sp>
            <p:nvSpPr>
              <p:cNvPr id="145591" name="AutoShape 103" descr="75%"/>
              <p:cNvSpPr>
                <a:spLocks noChangeArrowheads="1"/>
              </p:cNvSpPr>
              <p:nvPr/>
            </p:nvSpPr>
            <p:spPr bwMode="auto">
              <a:xfrm>
                <a:off x="1552" y="1304"/>
                <a:ext cx="84" cy="116"/>
              </a:xfrm>
              <a:prstGeom prst="octagon">
                <a:avLst>
                  <a:gd name="adj" fmla="val 29287"/>
                </a:avLst>
              </a:prstGeom>
              <a:pattFill prst="pct75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92" name="AutoShape 104" descr="75%"/>
              <p:cNvSpPr>
                <a:spLocks noChangeArrowheads="1"/>
              </p:cNvSpPr>
              <p:nvPr/>
            </p:nvSpPr>
            <p:spPr bwMode="auto">
              <a:xfrm>
                <a:off x="1744" y="1304"/>
                <a:ext cx="84" cy="116"/>
              </a:xfrm>
              <a:prstGeom prst="octagon">
                <a:avLst>
                  <a:gd name="adj" fmla="val 29287"/>
                </a:avLst>
              </a:prstGeom>
              <a:pattFill prst="pct75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93" name="AutoShape 105"/>
              <p:cNvSpPr>
                <a:spLocks noChangeArrowheads="1"/>
              </p:cNvSpPr>
              <p:nvPr/>
            </p:nvSpPr>
            <p:spPr bwMode="auto">
              <a:xfrm>
                <a:off x="1370" y="1040"/>
                <a:ext cx="72" cy="294"/>
              </a:xfrm>
              <a:prstGeom prst="downArrow">
                <a:avLst>
                  <a:gd name="adj1" fmla="val 50000"/>
                  <a:gd name="adj2" fmla="val 102083"/>
                </a:avLst>
              </a:prstGeom>
              <a:solidFill>
                <a:srgbClr val="FFFF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94" name="Line 106"/>
              <p:cNvSpPr>
                <a:spLocks noChangeShapeType="1"/>
              </p:cNvSpPr>
              <p:nvPr/>
            </p:nvSpPr>
            <p:spPr bwMode="auto">
              <a:xfrm>
                <a:off x="1488" y="1024"/>
                <a:ext cx="53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triangle" w="med" len="med"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595" name="Text Box 107"/>
              <p:cNvSpPr txBox="1">
                <a:spLocks noChangeArrowheads="1"/>
              </p:cNvSpPr>
              <p:nvPr/>
            </p:nvSpPr>
            <p:spPr bwMode="auto">
              <a:xfrm>
                <a:off x="2183" y="626"/>
                <a:ext cx="1403" cy="49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200" dirty="0">
                    <a:solidFill>
                      <a:srgbClr val="000000"/>
                    </a:solidFill>
                  </a:rPr>
                  <a:t>ROWANEX 3601</a:t>
                </a:r>
              </a:p>
              <a:p>
                <a:pPr eaLnBrk="0" hangingPunct="0"/>
                <a:r>
                  <a:rPr lang="en-GB" sz="1200" dirty="0">
                    <a:solidFill>
                      <a:srgbClr val="000000"/>
                    </a:solidFill>
                  </a:rPr>
                  <a:t>Powder</a:t>
                </a:r>
              </a:p>
            </p:txBody>
          </p:sp>
          <p:sp>
            <p:nvSpPr>
              <p:cNvPr id="145596" name="Line 108"/>
              <p:cNvSpPr>
                <a:spLocks noChangeShapeType="1"/>
              </p:cNvSpPr>
              <p:nvPr/>
            </p:nvSpPr>
            <p:spPr bwMode="auto">
              <a:xfrm>
                <a:off x="1024" y="1392"/>
                <a:ext cx="0" cy="144"/>
              </a:xfrm>
              <a:prstGeom prst="line">
                <a:avLst/>
              </a:prstGeom>
              <a:noFill/>
              <a:ln w="9525">
                <a:solidFill>
                  <a:schemeClr val="bg1"/>
                </a:solidFill>
                <a:round/>
                <a:headEnd/>
                <a:tailEnd type="triangle" w="sm" len="med"/>
              </a:ln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145597" name="Text Box 109"/>
              <p:cNvSpPr txBox="1">
                <a:spLocks noChangeArrowheads="1"/>
              </p:cNvSpPr>
              <p:nvPr/>
            </p:nvSpPr>
            <p:spPr bwMode="auto">
              <a:xfrm>
                <a:off x="709" y="1902"/>
                <a:ext cx="1550" cy="32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400" dirty="0">
                    <a:solidFill>
                      <a:srgbClr val="000000"/>
                    </a:solidFill>
                  </a:rPr>
                  <a:t>Bottom Punches</a:t>
                </a:r>
              </a:p>
            </p:txBody>
          </p:sp>
        </p:grpSp>
      </p:grpSp>
      <p:sp>
        <p:nvSpPr>
          <p:cNvPr id="145433" name="Rectangle 110"/>
          <p:cNvSpPr>
            <a:spLocks noChangeArrowheads="1"/>
          </p:cNvSpPr>
          <p:nvPr/>
        </p:nvSpPr>
        <p:spPr bwMode="auto">
          <a:xfrm rot="20269745">
            <a:off x="5702860" y="3262691"/>
            <a:ext cx="499104" cy="90414"/>
          </a:xfrm>
          <a:prstGeom prst="rect">
            <a:avLst/>
          </a:prstGeom>
          <a:solidFill>
            <a:srgbClr val="80808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34" name="Oval 111"/>
          <p:cNvSpPr>
            <a:spLocks noChangeArrowheads="1"/>
          </p:cNvSpPr>
          <p:nvPr/>
        </p:nvSpPr>
        <p:spPr bwMode="auto">
          <a:xfrm>
            <a:off x="5980462" y="2351963"/>
            <a:ext cx="1376406" cy="1341135"/>
          </a:xfrm>
          <a:prstGeom prst="ellipse">
            <a:avLst/>
          </a:prstGeom>
          <a:solidFill>
            <a:srgbClr val="80808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35" name="Oval 112" descr="75%"/>
          <p:cNvSpPr>
            <a:spLocks noChangeArrowheads="1"/>
          </p:cNvSpPr>
          <p:nvPr/>
        </p:nvSpPr>
        <p:spPr bwMode="auto">
          <a:xfrm>
            <a:off x="6275476" y="2491350"/>
            <a:ext cx="97693" cy="95123"/>
          </a:xfrm>
          <a:prstGeom prst="ellipse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36" name="Oval 113"/>
          <p:cNvSpPr>
            <a:spLocks noChangeArrowheads="1"/>
          </p:cNvSpPr>
          <p:nvPr/>
        </p:nvSpPr>
        <p:spPr bwMode="auto">
          <a:xfrm>
            <a:off x="6141027" y="2510186"/>
            <a:ext cx="1052375" cy="1025629"/>
          </a:xfrm>
          <a:prstGeom prst="ellipse">
            <a:avLst/>
          </a:prstGeom>
          <a:solidFill>
            <a:srgbClr val="C0C0C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37" name="Oval 114"/>
          <p:cNvSpPr>
            <a:spLocks noChangeArrowheads="1"/>
          </p:cNvSpPr>
          <p:nvPr/>
        </p:nvSpPr>
        <p:spPr bwMode="auto">
          <a:xfrm>
            <a:off x="6559849" y="3570663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38" name="Oval 115"/>
          <p:cNvSpPr>
            <a:spLocks noChangeArrowheads="1"/>
          </p:cNvSpPr>
          <p:nvPr/>
        </p:nvSpPr>
        <p:spPr bwMode="auto">
          <a:xfrm>
            <a:off x="6420564" y="3544292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39" name="Oval 116"/>
          <p:cNvSpPr>
            <a:spLocks noChangeArrowheads="1"/>
          </p:cNvSpPr>
          <p:nvPr/>
        </p:nvSpPr>
        <p:spPr bwMode="auto">
          <a:xfrm>
            <a:off x="6296755" y="3486842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0" name="Oval 117"/>
          <p:cNvSpPr>
            <a:spLocks noChangeArrowheads="1"/>
          </p:cNvSpPr>
          <p:nvPr/>
        </p:nvSpPr>
        <p:spPr bwMode="auto">
          <a:xfrm>
            <a:off x="6194226" y="3411497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1" name="Oval 118"/>
          <p:cNvSpPr>
            <a:spLocks noChangeArrowheads="1"/>
          </p:cNvSpPr>
          <p:nvPr/>
        </p:nvSpPr>
        <p:spPr bwMode="auto">
          <a:xfrm>
            <a:off x="6113944" y="3325792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2" name="Oval 119"/>
          <p:cNvSpPr>
            <a:spLocks noChangeArrowheads="1"/>
          </p:cNvSpPr>
          <p:nvPr/>
        </p:nvSpPr>
        <p:spPr bwMode="auto">
          <a:xfrm>
            <a:off x="6047203" y="3203357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3" name="Oval 120"/>
          <p:cNvSpPr>
            <a:spLocks noChangeArrowheads="1"/>
          </p:cNvSpPr>
          <p:nvPr/>
        </p:nvSpPr>
        <p:spPr bwMode="auto">
          <a:xfrm>
            <a:off x="6012382" y="3059261"/>
            <a:ext cx="97693" cy="9512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4" name="Oval 121"/>
          <p:cNvSpPr>
            <a:spLocks noChangeArrowheads="1"/>
          </p:cNvSpPr>
          <p:nvPr/>
        </p:nvSpPr>
        <p:spPr bwMode="auto">
          <a:xfrm>
            <a:off x="6014316" y="2921757"/>
            <a:ext cx="97693" cy="9512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5" name="Oval 122"/>
          <p:cNvSpPr>
            <a:spLocks noChangeArrowheads="1"/>
          </p:cNvSpPr>
          <p:nvPr/>
        </p:nvSpPr>
        <p:spPr bwMode="auto">
          <a:xfrm>
            <a:off x="6040432" y="2791787"/>
            <a:ext cx="97693" cy="9512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6" name="Oval 123"/>
          <p:cNvSpPr>
            <a:spLocks noChangeArrowheads="1"/>
          </p:cNvSpPr>
          <p:nvPr/>
        </p:nvSpPr>
        <p:spPr bwMode="auto">
          <a:xfrm>
            <a:off x="6095566" y="2677828"/>
            <a:ext cx="97693" cy="95123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7" name="Oval 124" descr="75%"/>
          <p:cNvSpPr>
            <a:spLocks noChangeArrowheads="1"/>
          </p:cNvSpPr>
          <p:nvPr/>
        </p:nvSpPr>
        <p:spPr bwMode="auto">
          <a:xfrm>
            <a:off x="6172946" y="2576113"/>
            <a:ext cx="97693" cy="95123"/>
          </a:xfrm>
          <a:prstGeom prst="ellipse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0" hangingPunct="0"/>
            <a:endParaRPr lang="en-US" sz="2400">
              <a:latin typeface="Times New Roman" pitchFamily="18" charset="0"/>
            </a:endParaRPr>
          </a:p>
        </p:txBody>
      </p:sp>
      <p:sp>
        <p:nvSpPr>
          <p:cNvPr id="145448" name="AutoShape 125"/>
          <p:cNvSpPr>
            <a:spLocks noChangeArrowheads="1"/>
          </p:cNvSpPr>
          <p:nvPr/>
        </p:nvSpPr>
        <p:spPr bwMode="auto">
          <a:xfrm>
            <a:off x="5979495" y="2051526"/>
            <a:ext cx="330802" cy="378607"/>
          </a:xfrm>
          <a:prstGeom prst="flowChartManualOperation">
            <a:avLst/>
          </a:prstGeom>
          <a:solidFill>
            <a:srgbClr val="C0C0C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49" name="AutoShape 126"/>
          <p:cNvSpPr>
            <a:spLocks noChangeArrowheads="1"/>
          </p:cNvSpPr>
          <p:nvPr/>
        </p:nvSpPr>
        <p:spPr bwMode="auto">
          <a:xfrm>
            <a:off x="6107173" y="2458387"/>
            <a:ext cx="81250" cy="271241"/>
          </a:xfrm>
          <a:prstGeom prst="downArrow">
            <a:avLst>
              <a:gd name="adj1" fmla="val 50000"/>
              <a:gd name="adj2" fmla="val 85714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0" name="AutoShape 127"/>
          <p:cNvSpPr>
            <a:spLocks noChangeArrowheads="1"/>
          </p:cNvSpPr>
          <p:nvPr/>
        </p:nvSpPr>
        <p:spPr bwMode="auto">
          <a:xfrm>
            <a:off x="6374136" y="2665585"/>
            <a:ext cx="580354" cy="435115"/>
          </a:xfrm>
          <a:custGeom>
            <a:avLst/>
            <a:gdLst>
              <a:gd name="T0" fmla="*/ 0 w 21600"/>
              <a:gd name="T1" fmla="*/ 0 h 21600"/>
              <a:gd name="T2" fmla="*/ 0 w 21600"/>
              <a:gd name="T3" fmla="*/ 0 h 21600"/>
              <a:gd name="T4" fmla="*/ 0 w 21600"/>
              <a:gd name="T5" fmla="*/ 0 h 21600"/>
              <a:gd name="T6" fmla="*/ 0 w 21600"/>
              <a:gd name="T7" fmla="*/ 0 h 21600"/>
              <a:gd name="T8" fmla="*/ 0 w 21600"/>
              <a:gd name="T9" fmla="*/ 0 h 21600"/>
              <a:gd name="T10" fmla="*/ 0 w 21600"/>
              <a:gd name="T11" fmla="*/ 0 h 2160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3168 w 21600"/>
              <a:gd name="T19" fmla="*/ 3179 h 21600"/>
              <a:gd name="T20" fmla="*/ 18432 w 21600"/>
              <a:gd name="T21" fmla="*/ 18421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6200" y="10800"/>
                </a:moveTo>
                <a:cubicBezTo>
                  <a:pt x="16200" y="7817"/>
                  <a:pt x="13782" y="5400"/>
                  <a:pt x="10800" y="5400"/>
                </a:cubicBezTo>
                <a:cubicBezTo>
                  <a:pt x="7817" y="5400"/>
                  <a:pt x="5400" y="7817"/>
                  <a:pt x="5400" y="10800"/>
                </a:cubicBezTo>
                <a:lnTo>
                  <a:pt x="0" y="10800"/>
                </a:lnTo>
                <a:cubicBezTo>
                  <a:pt x="0" y="4835"/>
                  <a:pt x="4835" y="0"/>
                  <a:pt x="10800" y="0"/>
                </a:cubicBezTo>
                <a:cubicBezTo>
                  <a:pt x="16764" y="0"/>
                  <a:pt x="21599" y="4835"/>
                  <a:pt x="21600" y="10799"/>
                </a:cubicBezTo>
                <a:lnTo>
                  <a:pt x="21600" y="10800"/>
                </a:lnTo>
                <a:lnTo>
                  <a:pt x="24300" y="10800"/>
                </a:lnTo>
                <a:lnTo>
                  <a:pt x="18900" y="16200"/>
                </a:lnTo>
                <a:lnTo>
                  <a:pt x="13500" y="10800"/>
                </a:lnTo>
                <a:lnTo>
                  <a:pt x="16200" y="1080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1" name="AutoShape 128" descr="75%"/>
          <p:cNvSpPr>
            <a:spLocks noChangeArrowheads="1"/>
          </p:cNvSpPr>
          <p:nvPr/>
        </p:nvSpPr>
        <p:spPr bwMode="auto">
          <a:xfrm>
            <a:off x="5996906" y="2164543"/>
            <a:ext cx="299849" cy="265590"/>
          </a:xfrm>
          <a:prstGeom prst="flowChartManualOperation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2" name="AutoShape 129"/>
          <p:cNvSpPr>
            <a:spLocks noChangeArrowheads="1"/>
          </p:cNvSpPr>
          <p:nvPr/>
        </p:nvSpPr>
        <p:spPr bwMode="auto">
          <a:xfrm rot="20244751">
            <a:off x="5557771" y="3360639"/>
            <a:ext cx="301784" cy="90414"/>
          </a:xfrm>
          <a:prstGeom prst="leftArrow">
            <a:avLst>
              <a:gd name="adj1" fmla="val 50000"/>
              <a:gd name="adj2" fmla="val 8125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3" name="Oval 130" descr="75%"/>
          <p:cNvSpPr>
            <a:spLocks noChangeArrowheads="1"/>
          </p:cNvSpPr>
          <p:nvPr/>
        </p:nvSpPr>
        <p:spPr bwMode="auto">
          <a:xfrm>
            <a:off x="6391546" y="2417889"/>
            <a:ext cx="97693" cy="95123"/>
          </a:xfrm>
          <a:prstGeom prst="ellipse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4" name="Oval 131" descr="75%"/>
          <p:cNvSpPr>
            <a:spLocks noChangeArrowheads="1"/>
          </p:cNvSpPr>
          <p:nvPr/>
        </p:nvSpPr>
        <p:spPr bwMode="auto">
          <a:xfrm>
            <a:off x="6525028" y="2383984"/>
            <a:ext cx="97693" cy="95123"/>
          </a:xfrm>
          <a:prstGeom prst="ellipse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5" name="Oval 132" descr="75%"/>
          <p:cNvSpPr>
            <a:spLocks noChangeArrowheads="1"/>
          </p:cNvSpPr>
          <p:nvPr/>
        </p:nvSpPr>
        <p:spPr bwMode="auto">
          <a:xfrm>
            <a:off x="6664313" y="2378333"/>
            <a:ext cx="97693" cy="95123"/>
          </a:xfrm>
          <a:prstGeom prst="ellipse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6" name="Oval 133" descr="75%"/>
          <p:cNvSpPr>
            <a:spLocks noChangeArrowheads="1"/>
          </p:cNvSpPr>
          <p:nvPr/>
        </p:nvSpPr>
        <p:spPr bwMode="auto">
          <a:xfrm>
            <a:off x="6791990" y="2406587"/>
            <a:ext cx="97693" cy="95123"/>
          </a:xfrm>
          <a:prstGeom prst="ellipse">
            <a:avLst/>
          </a:prstGeom>
          <a:pattFill prst="pct75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7" name="Oval 134" descr="90%"/>
          <p:cNvSpPr>
            <a:spLocks noChangeArrowheads="1"/>
          </p:cNvSpPr>
          <p:nvPr/>
        </p:nvSpPr>
        <p:spPr bwMode="auto">
          <a:xfrm>
            <a:off x="6948686" y="2480049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8" name="Oval 135" descr="90%"/>
          <p:cNvSpPr>
            <a:spLocks noChangeArrowheads="1"/>
          </p:cNvSpPr>
          <p:nvPr/>
        </p:nvSpPr>
        <p:spPr bwMode="auto">
          <a:xfrm>
            <a:off x="7047346" y="2559160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59" name="Oval 136" descr="90%"/>
          <p:cNvSpPr>
            <a:spLocks noChangeArrowheads="1"/>
          </p:cNvSpPr>
          <p:nvPr/>
        </p:nvSpPr>
        <p:spPr bwMode="auto">
          <a:xfrm>
            <a:off x="7128596" y="2660876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0" name="Oval 137" descr="90%"/>
          <p:cNvSpPr>
            <a:spLocks noChangeArrowheads="1"/>
          </p:cNvSpPr>
          <p:nvPr/>
        </p:nvSpPr>
        <p:spPr bwMode="auto">
          <a:xfrm>
            <a:off x="7192435" y="2785194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1" name="Oval 138" descr="90%"/>
          <p:cNvSpPr>
            <a:spLocks noChangeArrowheads="1"/>
          </p:cNvSpPr>
          <p:nvPr/>
        </p:nvSpPr>
        <p:spPr bwMode="auto">
          <a:xfrm>
            <a:off x="7221452" y="2915164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2" name="Oval 139" descr="90%"/>
          <p:cNvSpPr>
            <a:spLocks noChangeArrowheads="1"/>
          </p:cNvSpPr>
          <p:nvPr/>
        </p:nvSpPr>
        <p:spPr bwMode="auto">
          <a:xfrm>
            <a:off x="7221452" y="3050784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3" name="Oval 140" descr="90%"/>
          <p:cNvSpPr>
            <a:spLocks noChangeArrowheads="1"/>
          </p:cNvSpPr>
          <p:nvPr/>
        </p:nvSpPr>
        <p:spPr bwMode="auto">
          <a:xfrm>
            <a:off x="7186631" y="3180754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4" name="Oval 141" descr="90%"/>
          <p:cNvSpPr>
            <a:spLocks noChangeArrowheads="1"/>
          </p:cNvSpPr>
          <p:nvPr/>
        </p:nvSpPr>
        <p:spPr bwMode="auto">
          <a:xfrm>
            <a:off x="7128596" y="3305073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5" name="Oval 142" descr="90%"/>
          <p:cNvSpPr>
            <a:spLocks noChangeArrowheads="1"/>
          </p:cNvSpPr>
          <p:nvPr/>
        </p:nvSpPr>
        <p:spPr bwMode="auto">
          <a:xfrm>
            <a:off x="7041543" y="3401137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6" name="Oval 143" descr="90%"/>
          <p:cNvSpPr>
            <a:spLocks noChangeArrowheads="1"/>
          </p:cNvSpPr>
          <p:nvPr/>
        </p:nvSpPr>
        <p:spPr bwMode="auto">
          <a:xfrm>
            <a:off x="6942882" y="3474598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7" name="Oval 144" descr="90%"/>
          <p:cNvSpPr>
            <a:spLocks noChangeArrowheads="1"/>
          </p:cNvSpPr>
          <p:nvPr/>
        </p:nvSpPr>
        <p:spPr bwMode="auto">
          <a:xfrm>
            <a:off x="6832615" y="3536758"/>
            <a:ext cx="97693" cy="95123"/>
          </a:xfrm>
          <a:prstGeom prst="ellipse">
            <a:avLst/>
          </a:prstGeom>
          <a:pattFill prst="pct90">
            <a:fgClr>
              <a:srgbClr val="CCFFCC"/>
            </a:fgClr>
            <a:bgClr>
              <a:schemeClr val="tx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8" name="Oval 145"/>
          <p:cNvSpPr>
            <a:spLocks noChangeArrowheads="1"/>
          </p:cNvSpPr>
          <p:nvPr/>
        </p:nvSpPr>
        <p:spPr bwMode="auto">
          <a:xfrm>
            <a:off x="6704937" y="3570663"/>
            <a:ext cx="97693" cy="95123"/>
          </a:xfrm>
          <a:prstGeom prst="ellipse">
            <a:avLst/>
          </a:prstGeom>
          <a:solidFill>
            <a:srgbClr val="CCFFCC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69" name="Rectangle 146"/>
          <p:cNvSpPr>
            <a:spLocks noChangeArrowheads="1"/>
          </p:cNvSpPr>
          <p:nvPr/>
        </p:nvSpPr>
        <p:spPr bwMode="auto">
          <a:xfrm rot="1593469">
            <a:off x="6908061" y="2291687"/>
            <a:ext cx="45461" cy="384258"/>
          </a:xfrm>
          <a:prstGeom prst="rect">
            <a:avLst/>
          </a:prstGeom>
          <a:solidFill>
            <a:schemeClr val="hlink">
              <a:alpha val="50195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sp>
        <p:nvSpPr>
          <p:cNvPr id="145470" name="Text Box 147"/>
          <p:cNvSpPr txBox="1">
            <a:spLocks noChangeArrowheads="1"/>
          </p:cNvSpPr>
          <p:nvPr/>
        </p:nvSpPr>
        <p:spPr bwMode="auto">
          <a:xfrm>
            <a:off x="5918558" y="2468747"/>
            <a:ext cx="282439" cy="305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400" b="1"/>
              <a:t>1</a:t>
            </a:r>
          </a:p>
        </p:txBody>
      </p:sp>
      <p:sp>
        <p:nvSpPr>
          <p:cNvPr id="145471" name="Text Box 148"/>
          <p:cNvSpPr txBox="1">
            <a:spLocks noChangeArrowheads="1"/>
          </p:cNvSpPr>
          <p:nvPr/>
        </p:nvSpPr>
        <p:spPr bwMode="auto">
          <a:xfrm>
            <a:off x="6830681" y="2213517"/>
            <a:ext cx="249552" cy="304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b="1"/>
              <a:t>2</a:t>
            </a:r>
          </a:p>
        </p:txBody>
      </p:sp>
      <p:sp>
        <p:nvSpPr>
          <p:cNvPr id="145472" name="Rectangle 149"/>
          <p:cNvSpPr>
            <a:spLocks noChangeArrowheads="1"/>
          </p:cNvSpPr>
          <p:nvPr/>
        </p:nvSpPr>
        <p:spPr bwMode="auto">
          <a:xfrm>
            <a:off x="6747497" y="3120478"/>
            <a:ext cx="238912" cy="48032"/>
          </a:xfrm>
          <a:prstGeom prst="rect">
            <a:avLst/>
          </a:prstGeom>
          <a:solidFill>
            <a:srgbClr val="00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US"/>
          </a:p>
        </p:txBody>
      </p:sp>
      <p:grpSp>
        <p:nvGrpSpPr>
          <p:cNvPr id="145473" name="Group 150"/>
          <p:cNvGrpSpPr>
            <a:grpSpLocks/>
          </p:cNvGrpSpPr>
          <p:nvPr/>
        </p:nvGrpSpPr>
        <p:grpSpPr bwMode="auto">
          <a:xfrm>
            <a:off x="6834550" y="3170394"/>
            <a:ext cx="69642" cy="356004"/>
            <a:chOff x="3072" y="1476"/>
            <a:chExt cx="72" cy="378"/>
          </a:xfrm>
        </p:grpSpPr>
        <p:sp>
          <p:nvSpPr>
            <p:cNvPr id="145578" name="Rectangle 151"/>
            <p:cNvSpPr>
              <a:spLocks noChangeArrowheads="1"/>
            </p:cNvSpPr>
            <p:nvPr/>
          </p:nvSpPr>
          <p:spPr bwMode="auto">
            <a:xfrm>
              <a:off x="3084" y="1476"/>
              <a:ext cx="47" cy="276"/>
            </a:xfrm>
            <a:prstGeom prst="rect">
              <a:avLst/>
            </a:prstGeom>
            <a:solidFill>
              <a:srgbClr val="96969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5579" name="Rectangle 152"/>
            <p:cNvSpPr>
              <a:spLocks noChangeArrowheads="1"/>
            </p:cNvSpPr>
            <p:nvPr/>
          </p:nvSpPr>
          <p:spPr bwMode="auto">
            <a:xfrm>
              <a:off x="3072" y="1752"/>
              <a:ext cx="72" cy="102"/>
            </a:xfrm>
            <a:prstGeom prst="rect">
              <a:avLst/>
            </a:prstGeom>
            <a:solidFill>
              <a:srgbClr val="96969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</p:grpSp>
      <p:sp>
        <p:nvSpPr>
          <p:cNvPr id="145474" name="Line 153"/>
          <p:cNvSpPr>
            <a:spLocks noChangeShapeType="1"/>
          </p:cNvSpPr>
          <p:nvPr/>
        </p:nvSpPr>
        <p:spPr bwMode="auto">
          <a:xfrm>
            <a:off x="6877109" y="3275877"/>
            <a:ext cx="0" cy="233568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 type="triangle" w="sm" len="med"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45475" name="Text Box 154"/>
          <p:cNvSpPr txBox="1">
            <a:spLocks noChangeArrowheads="1"/>
          </p:cNvSpPr>
          <p:nvPr/>
        </p:nvSpPr>
        <p:spPr bwMode="auto">
          <a:xfrm>
            <a:off x="6861633" y="3258924"/>
            <a:ext cx="282439" cy="3051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400" b="1"/>
              <a:t>3</a:t>
            </a:r>
          </a:p>
        </p:txBody>
      </p:sp>
      <p:sp>
        <p:nvSpPr>
          <p:cNvPr id="145476" name="Text Box 155"/>
          <p:cNvSpPr txBox="1">
            <a:spLocks noChangeArrowheads="1"/>
          </p:cNvSpPr>
          <p:nvPr/>
        </p:nvSpPr>
        <p:spPr bwMode="auto">
          <a:xfrm>
            <a:off x="6149732" y="3531107"/>
            <a:ext cx="282439" cy="304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400" b="1"/>
              <a:t>4</a:t>
            </a:r>
          </a:p>
        </p:txBody>
      </p:sp>
      <p:sp>
        <p:nvSpPr>
          <p:cNvPr id="145477" name="Text Box 156"/>
          <p:cNvSpPr txBox="1">
            <a:spLocks noChangeArrowheads="1"/>
          </p:cNvSpPr>
          <p:nvPr/>
        </p:nvSpPr>
        <p:spPr bwMode="auto">
          <a:xfrm>
            <a:off x="6295788" y="1923440"/>
            <a:ext cx="686752" cy="276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200" dirty="0">
                <a:solidFill>
                  <a:srgbClr val="000000"/>
                </a:solidFill>
              </a:rPr>
              <a:t>Hopper</a:t>
            </a:r>
          </a:p>
        </p:txBody>
      </p:sp>
      <p:sp>
        <p:nvSpPr>
          <p:cNvPr id="145478" name="Text Box 157"/>
          <p:cNvSpPr txBox="1">
            <a:spLocks noChangeArrowheads="1"/>
          </p:cNvSpPr>
          <p:nvPr/>
        </p:nvSpPr>
        <p:spPr bwMode="auto">
          <a:xfrm>
            <a:off x="6655607" y="3683680"/>
            <a:ext cx="840546" cy="276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200" dirty="0">
                <a:solidFill>
                  <a:srgbClr val="000000"/>
                </a:solidFill>
              </a:rPr>
              <a:t>Conveyor</a:t>
            </a:r>
          </a:p>
        </p:txBody>
      </p:sp>
      <p:grpSp>
        <p:nvGrpSpPr>
          <p:cNvPr id="145479" name="Group 158"/>
          <p:cNvGrpSpPr>
            <a:grpSpLocks/>
          </p:cNvGrpSpPr>
          <p:nvPr/>
        </p:nvGrpSpPr>
        <p:grpSpPr bwMode="auto">
          <a:xfrm>
            <a:off x="6114911" y="3678971"/>
            <a:ext cx="370459" cy="461486"/>
            <a:chOff x="2404" y="2956"/>
            <a:chExt cx="383" cy="490"/>
          </a:xfrm>
        </p:grpSpPr>
        <p:grpSp>
          <p:nvGrpSpPr>
            <p:cNvPr id="145566" name="Group 159"/>
            <p:cNvGrpSpPr>
              <a:grpSpLocks/>
            </p:cNvGrpSpPr>
            <p:nvPr/>
          </p:nvGrpSpPr>
          <p:grpSpPr bwMode="auto">
            <a:xfrm>
              <a:off x="2404" y="2956"/>
              <a:ext cx="383" cy="490"/>
              <a:chOff x="2820" y="3140"/>
              <a:chExt cx="383" cy="490"/>
            </a:xfrm>
          </p:grpSpPr>
          <p:sp>
            <p:nvSpPr>
              <p:cNvPr id="145568" name="Rectangle 160"/>
              <p:cNvSpPr>
                <a:spLocks noChangeArrowheads="1"/>
              </p:cNvSpPr>
              <p:nvPr/>
            </p:nvSpPr>
            <p:spPr bwMode="auto">
              <a:xfrm>
                <a:off x="2820" y="3143"/>
                <a:ext cx="383" cy="487"/>
              </a:xfrm>
              <a:prstGeom prst="rect">
                <a:avLst/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69" name="Rectangle 161"/>
              <p:cNvSpPr>
                <a:spLocks noChangeArrowheads="1"/>
              </p:cNvSpPr>
              <p:nvPr/>
            </p:nvSpPr>
            <p:spPr bwMode="auto">
              <a:xfrm>
                <a:off x="2872" y="3148"/>
                <a:ext cx="84" cy="45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grpSp>
            <p:nvGrpSpPr>
              <p:cNvPr id="145570" name="Group 162"/>
              <p:cNvGrpSpPr>
                <a:grpSpLocks/>
              </p:cNvGrpSpPr>
              <p:nvPr/>
            </p:nvGrpSpPr>
            <p:grpSpPr bwMode="auto">
              <a:xfrm>
                <a:off x="2872" y="3140"/>
                <a:ext cx="84" cy="378"/>
                <a:chOff x="1200" y="3156"/>
                <a:chExt cx="84" cy="378"/>
              </a:xfrm>
            </p:grpSpPr>
            <p:sp>
              <p:nvSpPr>
                <p:cNvPr id="145576" name="Rectangle 163"/>
                <p:cNvSpPr>
                  <a:spLocks noChangeArrowheads="1"/>
                </p:cNvSpPr>
                <p:nvPr/>
              </p:nvSpPr>
              <p:spPr bwMode="auto">
                <a:xfrm flipV="1">
                  <a:off x="1214" y="3258"/>
                  <a:ext cx="55" cy="276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577" name="Rectangle 164"/>
                <p:cNvSpPr>
                  <a:spLocks noChangeArrowheads="1"/>
                </p:cNvSpPr>
                <p:nvPr/>
              </p:nvSpPr>
              <p:spPr bwMode="auto">
                <a:xfrm flipV="1">
                  <a:off x="1200" y="3156"/>
                  <a:ext cx="84" cy="102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45571" name="Group 165"/>
              <p:cNvGrpSpPr>
                <a:grpSpLocks/>
              </p:cNvGrpSpPr>
              <p:nvPr/>
            </p:nvGrpSpPr>
            <p:grpSpPr bwMode="auto">
              <a:xfrm>
                <a:off x="3064" y="3148"/>
                <a:ext cx="84" cy="450"/>
                <a:chOff x="2646" y="1686"/>
                <a:chExt cx="72" cy="450"/>
              </a:xfrm>
            </p:grpSpPr>
            <p:sp>
              <p:nvSpPr>
                <p:cNvPr id="145572" name="Rectangle 166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573" name="Group 167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574" name="Rectangle 168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575" name="Rectangle 169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</p:grpSp>
        <p:sp>
          <p:nvSpPr>
            <p:cNvPr id="145567" name="Line 170"/>
            <p:cNvSpPr>
              <a:spLocks noChangeShapeType="1"/>
            </p:cNvSpPr>
            <p:nvPr/>
          </p:nvSpPr>
          <p:spPr bwMode="auto">
            <a:xfrm flipV="1">
              <a:off x="2584" y="3056"/>
              <a:ext cx="0" cy="2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45480" name="Group 171"/>
          <p:cNvGrpSpPr>
            <a:grpSpLocks/>
          </p:cNvGrpSpPr>
          <p:nvPr/>
        </p:nvGrpSpPr>
        <p:grpSpPr bwMode="auto">
          <a:xfrm>
            <a:off x="7472938" y="1776518"/>
            <a:ext cx="1521494" cy="1404237"/>
            <a:chOff x="3816" y="936"/>
            <a:chExt cx="1573" cy="1491"/>
          </a:xfrm>
        </p:grpSpPr>
        <p:sp>
          <p:nvSpPr>
            <p:cNvPr id="145523" name="Rectangle 172"/>
            <p:cNvSpPr>
              <a:spLocks noChangeArrowheads="1"/>
            </p:cNvSpPr>
            <p:nvPr/>
          </p:nvSpPr>
          <p:spPr bwMode="auto">
            <a:xfrm>
              <a:off x="3816" y="936"/>
              <a:ext cx="1416" cy="1048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grpSp>
          <p:nvGrpSpPr>
            <p:cNvPr id="145524" name="Group 173"/>
            <p:cNvGrpSpPr>
              <a:grpSpLocks/>
            </p:cNvGrpSpPr>
            <p:nvPr/>
          </p:nvGrpSpPr>
          <p:grpSpPr bwMode="auto">
            <a:xfrm>
              <a:off x="3892" y="1212"/>
              <a:ext cx="1247" cy="618"/>
              <a:chOff x="3892" y="1300"/>
              <a:chExt cx="1247" cy="618"/>
            </a:xfrm>
          </p:grpSpPr>
          <p:grpSp>
            <p:nvGrpSpPr>
              <p:cNvPr id="145527" name="Group 174"/>
              <p:cNvGrpSpPr>
                <a:grpSpLocks/>
              </p:cNvGrpSpPr>
              <p:nvPr/>
            </p:nvGrpSpPr>
            <p:grpSpPr bwMode="auto">
              <a:xfrm>
                <a:off x="3892" y="1431"/>
                <a:ext cx="1247" cy="487"/>
                <a:chOff x="682" y="1431"/>
                <a:chExt cx="1247" cy="487"/>
              </a:xfrm>
            </p:grpSpPr>
            <p:sp>
              <p:nvSpPr>
                <p:cNvPr id="145535" name="Rectangle 175"/>
                <p:cNvSpPr>
                  <a:spLocks noChangeArrowheads="1"/>
                </p:cNvSpPr>
                <p:nvPr/>
              </p:nvSpPr>
              <p:spPr bwMode="auto">
                <a:xfrm>
                  <a:off x="682" y="1431"/>
                  <a:ext cx="1247" cy="487"/>
                </a:xfrm>
                <a:prstGeom prst="rect">
                  <a:avLst/>
                </a:prstGeom>
                <a:solidFill>
                  <a:srgbClr val="00CCFF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536" name="Group 176"/>
                <p:cNvGrpSpPr>
                  <a:grpSpLocks/>
                </p:cNvGrpSpPr>
                <p:nvPr/>
              </p:nvGrpSpPr>
              <p:grpSpPr bwMode="auto">
                <a:xfrm>
                  <a:off x="782" y="1436"/>
                  <a:ext cx="84" cy="450"/>
                  <a:chOff x="2646" y="1686"/>
                  <a:chExt cx="72" cy="450"/>
                </a:xfrm>
              </p:grpSpPr>
              <p:sp>
                <p:nvSpPr>
                  <p:cNvPr id="145562" name="Rectangle 177"/>
                  <p:cNvSpPr>
                    <a:spLocks noChangeArrowheads="1"/>
                  </p:cNvSpPr>
                  <p:nvPr/>
                </p:nvSpPr>
                <p:spPr bwMode="auto">
                  <a:xfrm>
                    <a:off x="2646" y="1686"/>
                    <a:ext cx="72" cy="450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563" name="Group 178"/>
                  <p:cNvGrpSpPr>
                    <a:grpSpLocks/>
                  </p:cNvGrpSpPr>
                  <p:nvPr/>
                </p:nvGrpSpPr>
                <p:grpSpPr bwMode="auto">
                  <a:xfrm flipV="1">
                    <a:off x="2646" y="1758"/>
                    <a:ext cx="72" cy="378"/>
                    <a:chOff x="3072" y="1476"/>
                    <a:chExt cx="72" cy="378"/>
                  </a:xfrm>
                </p:grpSpPr>
                <p:sp>
                  <p:nvSpPr>
                    <p:cNvPr id="145564" name="Rectangle 17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84" y="1476"/>
                      <a:ext cx="47" cy="276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sp>
                  <p:nvSpPr>
                    <p:cNvPr id="145565" name="Rectangle 18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72" y="1752"/>
                      <a:ext cx="72" cy="102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</p:grpSp>
            </p:grpSp>
            <p:grpSp>
              <p:nvGrpSpPr>
                <p:cNvPr id="145537" name="Group 181"/>
                <p:cNvGrpSpPr>
                  <a:grpSpLocks/>
                </p:cNvGrpSpPr>
                <p:nvPr/>
              </p:nvGrpSpPr>
              <p:grpSpPr bwMode="auto">
                <a:xfrm>
                  <a:off x="974" y="1436"/>
                  <a:ext cx="84" cy="450"/>
                  <a:chOff x="2646" y="1686"/>
                  <a:chExt cx="72" cy="450"/>
                </a:xfrm>
              </p:grpSpPr>
              <p:sp>
                <p:nvSpPr>
                  <p:cNvPr id="145558" name="Rectangle 182"/>
                  <p:cNvSpPr>
                    <a:spLocks noChangeArrowheads="1"/>
                  </p:cNvSpPr>
                  <p:nvPr/>
                </p:nvSpPr>
                <p:spPr bwMode="auto">
                  <a:xfrm>
                    <a:off x="2646" y="1686"/>
                    <a:ext cx="72" cy="450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559" name="Group 183"/>
                  <p:cNvGrpSpPr>
                    <a:grpSpLocks/>
                  </p:cNvGrpSpPr>
                  <p:nvPr/>
                </p:nvGrpSpPr>
                <p:grpSpPr bwMode="auto">
                  <a:xfrm flipV="1">
                    <a:off x="2646" y="1758"/>
                    <a:ext cx="72" cy="378"/>
                    <a:chOff x="3072" y="1476"/>
                    <a:chExt cx="72" cy="378"/>
                  </a:xfrm>
                </p:grpSpPr>
                <p:sp>
                  <p:nvSpPr>
                    <p:cNvPr id="145560" name="Rectangle 18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84" y="1476"/>
                      <a:ext cx="47" cy="276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sp>
                  <p:nvSpPr>
                    <p:cNvPr id="145561" name="Rectangle 18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72" y="1752"/>
                      <a:ext cx="72" cy="102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</p:grpSp>
            </p:grpSp>
            <p:grpSp>
              <p:nvGrpSpPr>
                <p:cNvPr id="145538" name="Group 186"/>
                <p:cNvGrpSpPr>
                  <a:grpSpLocks/>
                </p:cNvGrpSpPr>
                <p:nvPr/>
              </p:nvGrpSpPr>
              <p:grpSpPr bwMode="auto">
                <a:xfrm>
                  <a:off x="1166" y="1436"/>
                  <a:ext cx="84" cy="450"/>
                  <a:chOff x="2646" y="1686"/>
                  <a:chExt cx="72" cy="450"/>
                </a:xfrm>
              </p:grpSpPr>
              <p:sp>
                <p:nvSpPr>
                  <p:cNvPr id="145554" name="Rectangle 187"/>
                  <p:cNvSpPr>
                    <a:spLocks noChangeArrowheads="1"/>
                  </p:cNvSpPr>
                  <p:nvPr/>
                </p:nvSpPr>
                <p:spPr bwMode="auto">
                  <a:xfrm>
                    <a:off x="2646" y="1686"/>
                    <a:ext cx="72" cy="450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555" name="Group 188"/>
                  <p:cNvGrpSpPr>
                    <a:grpSpLocks/>
                  </p:cNvGrpSpPr>
                  <p:nvPr/>
                </p:nvGrpSpPr>
                <p:grpSpPr bwMode="auto">
                  <a:xfrm flipV="1">
                    <a:off x="2646" y="1758"/>
                    <a:ext cx="72" cy="378"/>
                    <a:chOff x="3072" y="1476"/>
                    <a:chExt cx="72" cy="378"/>
                  </a:xfrm>
                </p:grpSpPr>
                <p:sp>
                  <p:nvSpPr>
                    <p:cNvPr id="145556" name="Rectangle 18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84" y="1476"/>
                      <a:ext cx="47" cy="276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sp>
                  <p:nvSpPr>
                    <p:cNvPr id="145557" name="Rectangle 19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72" y="1752"/>
                      <a:ext cx="72" cy="102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</p:grpSp>
            </p:grpSp>
            <p:grpSp>
              <p:nvGrpSpPr>
                <p:cNvPr id="145539" name="Group 191"/>
                <p:cNvGrpSpPr>
                  <a:grpSpLocks/>
                </p:cNvGrpSpPr>
                <p:nvPr/>
              </p:nvGrpSpPr>
              <p:grpSpPr bwMode="auto">
                <a:xfrm>
                  <a:off x="1358" y="1436"/>
                  <a:ext cx="84" cy="450"/>
                  <a:chOff x="2646" y="1686"/>
                  <a:chExt cx="72" cy="450"/>
                </a:xfrm>
              </p:grpSpPr>
              <p:sp>
                <p:nvSpPr>
                  <p:cNvPr id="145550" name="Rectangle 192"/>
                  <p:cNvSpPr>
                    <a:spLocks noChangeArrowheads="1"/>
                  </p:cNvSpPr>
                  <p:nvPr/>
                </p:nvSpPr>
                <p:spPr bwMode="auto">
                  <a:xfrm>
                    <a:off x="2646" y="1686"/>
                    <a:ext cx="72" cy="450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551" name="Group 193"/>
                  <p:cNvGrpSpPr>
                    <a:grpSpLocks/>
                  </p:cNvGrpSpPr>
                  <p:nvPr/>
                </p:nvGrpSpPr>
                <p:grpSpPr bwMode="auto">
                  <a:xfrm flipV="1">
                    <a:off x="2646" y="1758"/>
                    <a:ext cx="72" cy="378"/>
                    <a:chOff x="3072" y="1476"/>
                    <a:chExt cx="72" cy="378"/>
                  </a:xfrm>
                </p:grpSpPr>
                <p:sp>
                  <p:nvSpPr>
                    <p:cNvPr id="145552" name="Rectangle 19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84" y="1476"/>
                      <a:ext cx="47" cy="276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sp>
                  <p:nvSpPr>
                    <p:cNvPr id="145553" name="Rectangle 19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72" y="1752"/>
                      <a:ext cx="72" cy="102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</p:grpSp>
            </p:grpSp>
            <p:grpSp>
              <p:nvGrpSpPr>
                <p:cNvPr id="145540" name="Group 196"/>
                <p:cNvGrpSpPr>
                  <a:grpSpLocks/>
                </p:cNvGrpSpPr>
                <p:nvPr/>
              </p:nvGrpSpPr>
              <p:grpSpPr bwMode="auto">
                <a:xfrm>
                  <a:off x="1550" y="1436"/>
                  <a:ext cx="84" cy="450"/>
                  <a:chOff x="2646" y="1686"/>
                  <a:chExt cx="72" cy="450"/>
                </a:xfrm>
              </p:grpSpPr>
              <p:sp>
                <p:nvSpPr>
                  <p:cNvPr id="145546" name="Rectangle 197"/>
                  <p:cNvSpPr>
                    <a:spLocks noChangeArrowheads="1"/>
                  </p:cNvSpPr>
                  <p:nvPr/>
                </p:nvSpPr>
                <p:spPr bwMode="auto">
                  <a:xfrm>
                    <a:off x="2646" y="1686"/>
                    <a:ext cx="72" cy="450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547" name="Group 198"/>
                  <p:cNvGrpSpPr>
                    <a:grpSpLocks/>
                  </p:cNvGrpSpPr>
                  <p:nvPr/>
                </p:nvGrpSpPr>
                <p:grpSpPr bwMode="auto">
                  <a:xfrm flipV="1">
                    <a:off x="2646" y="1758"/>
                    <a:ext cx="72" cy="378"/>
                    <a:chOff x="3072" y="1476"/>
                    <a:chExt cx="72" cy="378"/>
                  </a:xfrm>
                </p:grpSpPr>
                <p:sp>
                  <p:nvSpPr>
                    <p:cNvPr id="145548" name="Rectangle 199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84" y="1476"/>
                      <a:ext cx="47" cy="276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sp>
                  <p:nvSpPr>
                    <p:cNvPr id="145549" name="Rectangle 200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72" y="1752"/>
                      <a:ext cx="72" cy="102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</p:grpSp>
            </p:grpSp>
            <p:grpSp>
              <p:nvGrpSpPr>
                <p:cNvPr id="145541" name="Group 201"/>
                <p:cNvGrpSpPr>
                  <a:grpSpLocks/>
                </p:cNvGrpSpPr>
                <p:nvPr/>
              </p:nvGrpSpPr>
              <p:grpSpPr bwMode="auto">
                <a:xfrm>
                  <a:off x="1742" y="1436"/>
                  <a:ext cx="84" cy="450"/>
                  <a:chOff x="2646" y="1686"/>
                  <a:chExt cx="72" cy="450"/>
                </a:xfrm>
              </p:grpSpPr>
              <p:sp>
                <p:nvSpPr>
                  <p:cNvPr id="145542" name="Rectangle 202"/>
                  <p:cNvSpPr>
                    <a:spLocks noChangeArrowheads="1"/>
                  </p:cNvSpPr>
                  <p:nvPr/>
                </p:nvSpPr>
                <p:spPr bwMode="auto">
                  <a:xfrm>
                    <a:off x="2646" y="1686"/>
                    <a:ext cx="72" cy="450"/>
                  </a:xfrm>
                  <a:prstGeom prst="rect">
                    <a:avLst/>
                  </a:prstGeom>
                  <a:solidFill>
                    <a:schemeClr val="bg1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grpSp>
                <p:nvGrpSpPr>
                  <p:cNvPr id="145543" name="Group 203"/>
                  <p:cNvGrpSpPr>
                    <a:grpSpLocks/>
                  </p:cNvGrpSpPr>
                  <p:nvPr/>
                </p:nvGrpSpPr>
                <p:grpSpPr bwMode="auto">
                  <a:xfrm flipV="1">
                    <a:off x="2646" y="1758"/>
                    <a:ext cx="72" cy="378"/>
                    <a:chOff x="3072" y="1476"/>
                    <a:chExt cx="72" cy="378"/>
                  </a:xfrm>
                </p:grpSpPr>
                <p:sp>
                  <p:nvSpPr>
                    <p:cNvPr id="145544" name="Rectangle 204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84" y="1476"/>
                      <a:ext cx="47" cy="276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  <p:sp>
                  <p:nvSpPr>
                    <p:cNvPr id="145545" name="Rectangle 205"/>
                    <p:cNvSpPr>
                      <a:spLocks noChangeArrowheads="1"/>
                    </p:cNvSpPr>
                    <p:nvPr/>
                  </p:nvSpPr>
                  <p:spPr bwMode="auto">
                    <a:xfrm>
                      <a:off x="3072" y="1752"/>
                      <a:ext cx="72" cy="102"/>
                    </a:xfrm>
                    <a:prstGeom prst="rect">
                      <a:avLst/>
                    </a:prstGeom>
                    <a:solidFill>
                      <a:srgbClr val="808080"/>
                    </a:solidFill>
                    <a:ln w="9525">
                      <a:solidFill>
                        <a:schemeClr val="tx1"/>
                      </a:solidFill>
                      <a:miter lim="800000"/>
                      <a:headEnd/>
                      <a:tailEnd/>
                    </a:ln>
                  </p:spPr>
                  <p:txBody>
                    <a:bodyPr rot="10800000" wrap="none" anchor="ctr"/>
                    <a:lstStyle/>
                    <a:p>
                      <a:pPr eaLnBrk="0" hangingPunct="0"/>
                      <a:endParaRPr lang="en-US"/>
                    </a:p>
                  </p:txBody>
                </p:sp>
              </p:grpSp>
            </p:grpSp>
          </p:grpSp>
          <p:sp>
            <p:nvSpPr>
              <p:cNvPr id="145528" name="AutoShape 206" descr="75%"/>
              <p:cNvSpPr>
                <a:spLocks noChangeArrowheads="1"/>
              </p:cNvSpPr>
              <p:nvPr/>
            </p:nvSpPr>
            <p:spPr bwMode="auto">
              <a:xfrm>
                <a:off x="3992" y="1392"/>
                <a:ext cx="84" cy="116"/>
              </a:xfrm>
              <a:prstGeom prst="octagon">
                <a:avLst>
                  <a:gd name="adj" fmla="val 29287"/>
                </a:avLst>
              </a:prstGeom>
              <a:pattFill prst="pct75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29" name="AutoShape 207" descr="75%"/>
              <p:cNvSpPr>
                <a:spLocks noChangeArrowheads="1"/>
              </p:cNvSpPr>
              <p:nvPr/>
            </p:nvSpPr>
            <p:spPr bwMode="auto">
              <a:xfrm>
                <a:off x="4184" y="1392"/>
                <a:ext cx="84" cy="116"/>
              </a:xfrm>
              <a:prstGeom prst="octagon">
                <a:avLst>
                  <a:gd name="adj" fmla="val 29287"/>
                </a:avLst>
              </a:prstGeom>
              <a:pattFill prst="pct75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30" name="Rectangle 208" descr="90%"/>
              <p:cNvSpPr>
                <a:spLocks noChangeArrowheads="1"/>
              </p:cNvSpPr>
              <p:nvPr/>
            </p:nvSpPr>
            <p:spPr bwMode="auto">
              <a:xfrm>
                <a:off x="4376" y="1432"/>
                <a:ext cx="84" cy="76"/>
              </a:xfrm>
              <a:prstGeom prst="rect">
                <a:avLst/>
              </a:prstGeom>
              <a:pattFill prst="pct90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31" name="Rectangle 209" descr="90%"/>
              <p:cNvSpPr>
                <a:spLocks noChangeArrowheads="1"/>
              </p:cNvSpPr>
              <p:nvPr/>
            </p:nvSpPr>
            <p:spPr bwMode="auto">
              <a:xfrm>
                <a:off x="4568" y="1432"/>
                <a:ext cx="84" cy="76"/>
              </a:xfrm>
              <a:prstGeom prst="rect">
                <a:avLst/>
              </a:prstGeom>
              <a:pattFill prst="pct90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32" name="Rectangle 210" descr="90%"/>
              <p:cNvSpPr>
                <a:spLocks noChangeArrowheads="1"/>
              </p:cNvSpPr>
              <p:nvPr/>
            </p:nvSpPr>
            <p:spPr bwMode="auto">
              <a:xfrm>
                <a:off x="4760" y="1432"/>
                <a:ext cx="84" cy="76"/>
              </a:xfrm>
              <a:prstGeom prst="rect">
                <a:avLst/>
              </a:prstGeom>
              <a:pattFill prst="pct90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33" name="Rectangle 211" descr="90%"/>
              <p:cNvSpPr>
                <a:spLocks noChangeArrowheads="1"/>
              </p:cNvSpPr>
              <p:nvPr/>
            </p:nvSpPr>
            <p:spPr bwMode="auto">
              <a:xfrm>
                <a:off x="4952" y="1432"/>
                <a:ext cx="84" cy="76"/>
              </a:xfrm>
              <a:prstGeom prst="rect">
                <a:avLst/>
              </a:prstGeom>
              <a:pattFill prst="pct90">
                <a:fgClr>
                  <a:srgbClr val="CCFFCC"/>
                </a:fgClr>
                <a:bgClr>
                  <a:schemeClr val="tx1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34" name="Rectangle 212"/>
              <p:cNvSpPr>
                <a:spLocks noChangeArrowheads="1"/>
              </p:cNvSpPr>
              <p:nvPr/>
            </p:nvSpPr>
            <p:spPr bwMode="auto">
              <a:xfrm>
                <a:off x="4304" y="1300"/>
                <a:ext cx="34" cy="132"/>
              </a:xfrm>
              <a:prstGeom prst="rect">
                <a:avLst/>
              </a:prstGeom>
              <a:solidFill>
                <a:schemeClr val="hlink">
                  <a:alpha val="50195"/>
                </a:scheme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145525" name="Line 213"/>
            <p:cNvSpPr>
              <a:spLocks noChangeShapeType="1"/>
            </p:cNvSpPr>
            <p:nvPr/>
          </p:nvSpPr>
          <p:spPr bwMode="auto">
            <a:xfrm>
              <a:off x="4136" y="1024"/>
              <a:ext cx="5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526" name="Text Box 214"/>
            <p:cNvSpPr txBox="1">
              <a:spLocks noChangeArrowheads="1"/>
            </p:cNvSpPr>
            <p:nvPr/>
          </p:nvSpPr>
          <p:spPr bwMode="auto">
            <a:xfrm>
              <a:off x="3917" y="1969"/>
              <a:ext cx="1472" cy="4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/>
            <a:p>
              <a:pPr eaLnBrk="0" hangingPunct="0"/>
              <a:r>
                <a:rPr lang="en-GB" sz="1050" dirty="0"/>
                <a:t>Levelling</a:t>
              </a:r>
            </a:p>
            <a:p>
              <a:pPr eaLnBrk="0" hangingPunct="0"/>
              <a:r>
                <a:rPr lang="en-GB" sz="1050" dirty="0"/>
                <a:t>Bar</a:t>
              </a:r>
            </a:p>
          </p:txBody>
        </p:sp>
      </p:grpSp>
      <p:grpSp>
        <p:nvGrpSpPr>
          <p:cNvPr id="145481" name="Group 215"/>
          <p:cNvGrpSpPr>
            <a:grpSpLocks/>
          </p:cNvGrpSpPr>
          <p:nvPr/>
        </p:nvGrpSpPr>
        <p:grpSpPr bwMode="auto">
          <a:xfrm>
            <a:off x="4369981" y="3118595"/>
            <a:ext cx="1385111" cy="1212107"/>
            <a:chOff x="608" y="2361"/>
            <a:chExt cx="1432" cy="1287"/>
          </a:xfrm>
        </p:grpSpPr>
        <p:sp>
          <p:nvSpPr>
            <p:cNvPr id="145482" name="Rectangle 216"/>
            <p:cNvSpPr>
              <a:spLocks noChangeArrowheads="1"/>
            </p:cNvSpPr>
            <p:nvPr/>
          </p:nvSpPr>
          <p:spPr bwMode="auto">
            <a:xfrm>
              <a:off x="608" y="2832"/>
              <a:ext cx="1432" cy="816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grpSp>
          <p:nvGrpSpPr>
            <p:cNvPr id="145483" name="Group 217"/>
            <p:cNvGrpSpPr>
              <a:grpSpLocks/>
            </p:cNvGrpSpPr>
            <p:nvPr/>
          </p:nvGrpSpPr>
          <p:grpSpPr bwMode="auto">
            <a:xfrm>
              <a:off x="716" y="2920"/>
              <a:ext cx="1247" cy="566"/>
              <a:chOff x="716" y="3000"/>
              <a:chExt cx="1247" cy="566"/>
            </a:xfrm>
          </p:grpSpPr>
          <p:sp>
            <p:nvSpPr>
              <p:cNvPr id="145489" name="Rectangle 218"/>
              <p:cNvSpPr>
                <a:spLocks noChangeArrowheads="1"/>
              </p:cNvSpPr>
              <p:nvPr/>
            </p:nvSpPr>
            <p:spPr bwMode="auto">
              <a:xfrm>
                <a:off x="716" y="3079"/>
                <a:ext cx="1247" cy="487"/>
              </a:xfrm>
              <a:prstGeom prst="rect">
                <a:avLst/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490" name="Rectangle 219"/>
              <p:cNvSpPr>
                <a:spLocks noChangeArrowheads="1"/>
              </p:cNvSpPr>
              <p:nvPr/>
            </p:nvSpPr>
            <p:spPr bwMode="auto">
              <a:xfrm>
                <a:off x="816" y="3084"/>
                <a:ext cx="84" cy="45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grpSp>
            <p:nvGrpSpPr>
              <p:cNvPr id="145491" name="Group 220"/>
              <p:cNvGrpSpPr>
                <a:grpSpLocks/>
              </p:cNvGrpSpPr>
              <p:nvPr/>
            </p:nvGrpSpPr>
            <p:grpSpPr bwMode="auto">
              <a:xfrm flipV="1">
                <a:off x="816" y="3076"/>
                <a:ext cx="84" cy="378"/>
                <a:chOff x="3072" y="1476"/>
                <a:chExt cx="72" cy="378"/>
              </a:xfrm>
            </p:grpSpPr>
            <p:sp>
              <p:nvSpPr>
                <p:cNvPr id="145521" name="Rectangle 221"/>
                <p:cNvSpPr>
                  <a:spLocks noChangeArrowheads="1"/>
                </p:cNvSpPr>
                <p:nvPr/>
              </p:nvSpPr>
              <p:spPr bwMode="auto">
                <a:xfrm>
                  <a:off x="3084" y="1476"/>
                  <a:ext cx="47" cy="276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522" name="Rectangle 222"/>
                <p:cNvSpPr>
                  <a:spLocks noChangeArrowheads="1"/>
                </p:cNvSpPr>
                <p:nvPr/>
              </p:nvSpPr>
              <p:spPr bwMode="auto">
                <a:xfrm>
                  <a:off x="3072" y="1752"/>
                  <a:ext cx="72" cy="102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sp>
            <p:nvSpPr>
              <p:cNvPr id="145492" name="Rectangle 223"/>
              <p:cNvSpPr>
                <a:spLocks noChangeArrowheads="1"/>
              </p:cNvSpPr>
              <p:nvPr/>
            </p:nvSpPr>
            <p:spPr bwMode="auto">
              <a:xfrm>
                <a:off x="1008" y="3084"/>
                <a:ext cx="84" cy="45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grpSp>
            <p:nvGrpSpPr>
              <p:cNvPr id="145493" name="Group 224"/>
              <p:cNvGrpSpPr>
                <a:grpSpLocks/>
              </p:cNvGrpSpPr>
              <p:nvPr/>
            </p:nvGrpSpPr>
            <p:grpSpPr bwMode="auto">
              <a:xfrm flipV="1">
                <a:off x="1008" y="3076"/>
                <a:ext cx="84" cy="378"/>
                <a:chOff x="3072" y="1476"/>
                <a:chExt cx="72" cy="378"/>
              </a:xfrm>
            </p:grpSpPr>
            <p:sp>
              <p:nvSpPr>
                <p:cNvPr id="145519" name="Rectangle 225"/>
                <p:cNvSpPr>
                  <a:spLocks noChangeArrowheads="1"/>
                </p:cNvSpPr>
                <p:nvPr/>
              </p:nvSpPr>
              <p:spPr bwMode="auto">
                <a:xfrm>
                  <a:off x="3084" y="1476"/>
                  <a:ext cx="47" cy="276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520" name="Rectangle 226"/>
                <p:cNvSpPr>
                  <a:spLocks noChangeArrowheads="1"/>
                </p:cNvSpPr>
                <p:nvPr/>
              </p:nvSpPr>
              <p:spPr bwMode="auto">
                <a:xfrm>
                  <a:off x="3072" y="1752"/>
                  <a:ext cx="72" cy="102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sp>
            <p:nvSpPr>
              <p:cNvPr id="145494" name="Rectangle 227"/>
              <p:cNvSpPr>
                <a:spLocks noChangeArrowheads="1"/>
              </p:cNvSpPr>
              <p:nvPr/>
            </p:nvSpPr>
            <p:spPr bwMode="auto">
              <a:xfrm>
                <a:off x="1200" y="3084"/>
                <a:ext cx="84" cy="450"/>
              </a:xfrm>
              <a:prstGeom prst="rect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grpSp>
            <p:nvGrpSpPr>
              <p:cNvPr id="145495" name="Group 228"/>
              <p:cNvGrpSpPr>
                <a:grpSpLocks/>
              </p:cNvGrpSpPr>
              <p:nvPr/>
            </p:nvGrpSpPr>
            <p:grpSpPr bwMode="auto">
              <a:xfrm>
                <a:off x="1200" y="3076"/>
                <a:ext cx="84" cy="378"/>
                <a:chOff x="1200" y="3156"/>
                <a:chExt cx="84" cy="378"/>
              </a:xfrm>
            </p:grpSpPr>
            <p:sp>
              <p:nvSpPr>
                <p:cNvPr id="145517" name="Rectangle 229"/>
                <p:cNvSpPr>
                  <a:spLocks noChangeArrowheads="1"/>
                </p:cNvSpPr>
                <p:nvPr/>
              </p:nvSpPr>
              <p:spPr bwMode="auto">
                <a:xfrm flipV="1">
                  <a:off x="1214" y="3258"/>
                  <a:ext cx="55" cy="276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  <p:sp>
              <p:nvSpPr>
                <p:cNvPr id="145518" name="Rectangle 230"/>
                <p:cNvSpPr>
                  <a:spLocks noChangeArrowheads="1"/>
                </p:cNvSpPr>
                <p:nvPr/>
              </p:nvSpPr>
              <p:spPr bwMode="auto">
                <a:xfrm flipV="1">
                  <a:off x="1200" y="3156"/>
                  <a:ext cx="84" cy="102"/>
                </a:xfrm>
                <a:prstGeom prst="rect">
                  <a:avLst/>
                </a:prstGeom>
                <a:solidFill>
                  <a:srgbClr val="808080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rot="10800000" wrap="none" anchor="ctr"/>
                <a:lstStyle/>
                <a:p>
                  <a:pPr eaLnBrk="0" hangingPunct="0"/>
                  <a:endParaRPr lang="en-US"/>
                </a:p>
              </p:txBody>
            </p:sp>
          </p:grpSp>
          <p:grpSp>
            <p:nvGrpSpPr>
              <p:cNvPr id="145496" name="Group 231"/>
              <p:cNvGrpSpPr>
                <a:grpSpLocks/>
              </p:cNvGrpSpPr>
              <p:nvPr/>
            </p:nvGrpSpPr>
            <p:grpSpPr bwMode="auto">
              <a:xfrm>
                <a:off x="1392" y="3084"/>
                <a:ext cx="84" cy="450"/>
                <a:chOff x="2646" y="1686"/>
                <a:chExt cx="72" cy="450"/>
              </a:xfrm>
            </p:grpSpPr>
            <p:sp>
              <p:nvSpPr>
                <p:cNvPr id="145513" name="Rectangle 232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514" name="Group 233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515" name="Rectangle 234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516" name="Rectangle 235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grpSp>
            <p:nvGrpSpPr>
              <p:cNvPr id="145497" name="Group 236"/>
              <p:cNvGrpSpPr>
                <a:grpSpLocks/>
              </p:cNvGrpSpPr>
              <p:nvPr/>
            </p:nvGrpSpPr>
            <p:grpSpPr bwMode="auto">
              <a:xfrm>
                <a:off x="1584" y="3084"/>
                <a:ext cx="84" cy="450"/>
                <a:chOff x="2646" y="1686"/>
                <a:chExt cx="72" cy="450"/>
              </a:xfrm>
            </p:grpSpPr>
            <p:sp>
              <p:nvSpPr>
                <p:cNvPr id="145509" name="Rectangle 237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510" name="Group 238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511" name="Rectangle 239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512" name="Rectangle 240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grpSp>
            <p:nvGrpSpPr>
              <p:cNvPr id="145498" name="Group 241"/>
              <p:cNvGrpSpPr>
                <a:grpSpLocks/>
              </p:cNvGrpSpPr>
              <p:nvPr/>
            </p:nvGrpSpPr>
            <p:grpSpPr bwMode="auto">
              <a:xfrm>
                <a:off x="1776" y="3084"/>
                <a:ext cx="84" cy="450"/>
                <a:chOff x="2646" y="1686"/>
                <a:chExt cx="72" cy="450"/>
              </a:xfrm>
            </p:grpSpPr>
            <p:sp>
              <p:nvSpPr>
                <p:cNvPr id="145505" name="Rectangle 242"/>
                <p:cNvSpPr>
                  <a:spLocks noChangeArrowheads="1"/>
                </p:cNvSpPr>
                <p:nvPr/>
              </p:nvSpPr>
              <p:spPr bwMode="auto">
                <a:xfrm>
                  <a:off x="2646" y="1686"/>
                  <a:ext cx="72" cy="450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miter lim="800000"/>
                  <a:headEnd/>
                  <a:tailEnd/>
                </a:ln>
              </p:spPr>
              <p:txBody>
                <a:bodyPr wrap="none" anchor="ctr"/>
                <a:lstStyle/>
                <a:p>
                  <a:pPr eaLnBrk="0" hangingPunct="0"/>
                  <a:endParaRPr lang="en-US"/>
                </a:p>
              </p:txBody>
            </p:sp>
            <p:grpSp>
              <p:nvGrpSpPr>
                <p:cNvPr id="145506" name="Group 243"/>
                <p:cNvGrpSpPr>
                  <a:grpSpLocks/>
                </p:cNvGrpSpPr>
                <p:nvPr/>
              </p:nvGrpSpPr>
              <p:grpSpPr bwMode="auto">
                <a:xfrm flipV="1">
                  <a:off x="2646" y="1758"/>
                  <a:ext cx="72" cy="378"/>
                  <a:chOff x="3072" y="1476"/>
                  <a:chExt cx="72" cy="378"/>
                </a:xfrm>
              </p:grpSpPr>
              <p:sp>
                <p:nvSpPr>
                  <p:cNvPr id="145507" name="Rectangle 244"/>
                  <p:cNvSpPr>
                    <a:spLocks noChangeArrowheads="1"/>
                  </p:cNvSpPr>
                  <p:nvPr/>
                </p:nvSpPr>
                <p:spPr bwMode="auto">
                  <a:xfrm>
                    <a:off x="3084" y="1476"/>
                    <a:ext cx="47" cy="276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  <p:sp>
                <p:nvSpPr>
                  <p:cNvPr id="145508" name="Rectangle 245"/>
                  <p:cNvSpPr>
                    <a:spLocks noChangeArrowheads="1"/>
                  </p:cNvSpPr>
                  <p:nvPr/>
                </p:nvSpPr>
                <p:spPr bwMode="auto">
                  <a:xfrm>
                    <a:off x="3072" y="1752"/>
                    <a:ext cx="72" cy="102"/>
                  </a:xfrm>
                  <a:prstGeom prst="rect">
                    <a:avLst/>
                  </a:prstGeom>
                  <a:solidFill>
                    <a:srgbClr val="808080"/>
                  </a:solidFill>
                  <a:ln w="9525">
                    <a:solidFill>
                      <a:schemeClr val="tx1"/>
                    </a:solidFill>
                    <a:miter lim="800000"/>
                    <a:headEnd/>
                    <a:tailEnd/>
                  </a:ln>
                </p:spPr>
                <p:txBody>
                  <a:bodyPr rot="10800000" wrap="none" anchor="ctr"/>
                  <a:lstStyle/>
                  <a:p>
                    <a:pPr eaLnBrk="0" hangingPunct="0"/>
                    <a:endParaRPr lang="en-US"/>
                  </a:p>
                </p:txBody>
              </p:sp>
            </p:grpSp>
          </p:grpSp>
          <p:sp>
            <p:nvSpPr>
              <p:cNvPr id="145499" name="Rectangle 246"/>
              <p:cNvSpPr>
                <a:spLocks noChangeArrowheads="1"/>
              </p:cNvSpPr>
              <p:nvPr/>
            </p:nvSpPr>
            <p:spPr bwMode="auto">
              <a:xfrm>
                <a:off x="1200" y="3000"/>
                <a:ext cx="84" cy="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00" name="Rectangle 247"/>
              <p:cNvSpPr>
                <a:spLocks noChangeArrowheads="1"/>
              </p:cNvSpPr>
              <p:nvPr/>
            </p:nvSpPr>
            <p:spPr bwMode="auto">
              <a:xfrm>
                <a:off x="1392" y="3080"/>
                <a:ext cx="84" cy="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01" name="Rectangle 248"/>
              <p:cNvSpPr>
                <a:spLocks noChangeArrowheads="1"/>
              </p:cNvSpPr>
              <p:nvPr/>
            </p:nvSpPr>
            <p:spPr bwMode="auto">
              <a:xfrm>
                <a:off x="1584" y="3080"/>
                <a:ext cx="84" cy="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02" name="Rectangle 249"/>
              <p:cNvSpPr>
                <a:spLocks noChangeArrowheads="1"/>
              </p:cNvSpPr>
              <p:nvPr/>
            </p:nvSpPr>
            <p:spPr bwMode="auto">
              <a:xfrm>
                <a:off x="1776" y="3080"/>
                <a:ext cx="84" cy="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03" name="Rectangle 250"/>
              <p:cNvSpPr>
                <a:spLocks noChangeArrowheads="1"/>
              </p:cNvSpPr>
              <p:nvPr/>
            </p:nvSpPr>
            <p:spPr bwMode="auto">
              <a:xfrm>
                <a:off x="1008" y="3000"/>
                <a:ext cx="84" cy="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5504" name="Rectangle 251"/>
              <p:cNvSpPr>
                <a:spLocks noChangeArrowheads="1"/>
              </p:cNvSpPr>
              <p:nvPr/>
            </p:nvSpPr>
            <p:spPr bwMode="auto">
              <a:xfrm>
                <a:off x="816" y="3000"/>
                <a:ext cx="84" cy="76"/>
              </a:xfrm>
              <a:prstGeom prst="rect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145484" name="Line 252"/>
            <p:cNvSpPr>
              <a:spLocks noChangeShapeType="1"/>
            </p:cNvSpPr>
            <p:nvPr/>
          </p:nvSpPr>
          <p:spPr bwMode="auto">
            <a:xfrm flipV="1">
              <a:off x="1248" y="3016"/>
              <a:ext cx="0" cy="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85" name="Line 253"/>
            <p:cNvSpPr>
              <a:spLocks noChangeShapeType="1"/>
            </p:cNvSpPr>
            <p:nvPr/>
          </p:nvSpPr>
          <p:spPr bwMode="auto">
            <a:xfrm flipV="1">
              <a:off x="1056" y="3024"/>
              <a:ext cx="0" cy="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86" name="Line 254"/>
            <p:cNvSpPr>
              <a:spLocks noChangeShapeType="1"/>
            </p:cNvSpPr>
            <p:nvPr/>
          </p:nvSpPr>
          <p:spPr bwMode="auto">
            <a:xfrm flipV="1">
              <a:off x="864" y="3024"/>
              <a:ext cx="0" cy="1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87" name="Line 255"/>
            <p:cNvSpPr>
              <a:spLocks noChangeShapeType="1"/>
            </p:cNvSpPr>
            <p:nvPr/>
          </p:nvSpPr>
          <p:spPr bwMode="auto">
            <a:xfrm flipH="1">
              <a:off x="1064" y="3584"/>
              <a:ext cx="56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88" name="Text Box 256"/>
            <p:cNvSpPr txBox="1">
              <a:spLocks noChangeArrowheads="1"/>
            </p:cNvSpPr>
            <p:nvPr/>
          </p:nvSpPr>
          <p:spPr bwMode="auto">
            <a:xfrm>
              <a:off x="1116" y="2361"/>
              <a:ext cx="655" cy="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400" dirty="0"/>
                <a:t>Pellet</a:t>
              </a:r>
            </a:p>
          </p:txBody>
        </p:sp>
      </p:grpSp>
      <p:sp>
        <p:nvSpPr>
          <p:cNvPr id="145416" name="Rectangle 257"/>
          <p:cNvSpPr>
            <a:spLocks noChangeArrowheads="1"/>
          </p:cNvSpPr>
          <p:nvPr/>
        </p:nvSpPr>
        <p:spPr bwMode="auto">
          <a:xfrm>
            <a:off x="4292600" y="4611689"/>
            <a:ext cx="4572000" cy="17938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/>
              <a:t>1. Moulding powder enters cavity created by the lowering bottom punch</a:t>
            </a:r>
          </a:p>
          <a:p>
            <a:pPr eaLnBrk="0" hangingPunct="0"/>
            <a:r>
              <a:rPr lang="en-GB" sz="1400"/>
              <a:t>2. Moulding powder inside the cavity is then spread level</a:t>
            </a:r>
          </a:p>
          <a:p>
            <a:pPr eaLnBrk="0" hangingPunct="0"/>
            <a:r>
              <a:rPr lang="en-GB" sz="1400"/>
              <a:t>3. Powder is pressed by the top punch pressing down onto the cavity</a:t>
            </a:r>
          </a:p>
          <a:p>
            <a:pPr eaLnBrk="0" hangingPunct="0"/>
            <a:r>
              <a:rPr lang="en-GB" sz="1400"/>
              <a:t>4. Pellet is ejected from the cavity by the rising bottom punch</a:t>
            </a:r>
          </a:p>
        </p:txBody>
      </p:sp>
      <p:grpSp>
        <p:nvGrpSpPr>
          <p:cNvPr id="145417" name="Group 258"/>
          <p:cNvGrpSpPr>
            <a:grpSpLocks/>
          </p:cNvGrpSpPr>
          <p:nvPr/>
        </p:nvGrpSpPr>
        <p:grpSpPr bwMode="auto">
          <a:xfrm>
            <a:off x="782638" y="1679576"/>
            <a:ext cx="3375025" cy="4148139"/>
            <a:chOff x="621" y="1002"/>
            <a:chExt cx="2241" cy="2753"/>
          </a:xfrm>
        </p:grpSpPr>
        <p:pic>
          <p:nvPicPr>
            <p:cNvPr id="145418" name="Picture 259" descr="Amnesty Press 1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60" y="1002"/>
              <a:ext cx="2202" cy="27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5419" name="AutoShape 260"/>
            <p:cNvSpPr>
              <a:spLocks noChangeArrowheads="1"/>
            </p:cNvSpPr>
            <p:nvPr/>
          </p:nvSpPr>
          <p:spPr bwMode="auto">
            <a:xfrm rot="1007585">
              <a:off x="2208" y="2456"/>
              <a:ext cx="240" cy="429"/>
            </a:xfrm>
            <a:prstGeom prst="curvedLeftArrow">
              <a:avLst>
                <a:gd name="adj1" fmla="val 18314"/>
                <a:gd name="adj2" fmla="val 50522"/>
                <a:gd name="adj3" fmla="val 55139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5420" name="Text Box 261"/>
            <p:cNvSpPr txBox="1">
              <a:spLocks noChangeArrowheads="1"/>
            </p:cNvSpPr>
            <p:nvPr/>
          </p:nvSpPr>
          <p:spPr bwMode="auto">
            <a:xfrm>
              <a:off x="1009" y="1315"/>
              <a:ext cx="454" cy="3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CC"/>
                  </a:solidFill>
                  <a:latin typeface="Times New Roman" pitchFamily="18" charset="0"/>
                </a:rPr>
                <a:t>Feed</a:t>
              </a:r>
            </a:p>
            <a:p>
              <a:pPr eaLnBrk="0" hangingPunct="0"/>
              <a:r>
                <a:rPr lang="en-GB" sz="1200" b="1">
                  <a:solidFill>
                    <a:srgbClr val="0000CC"/>
                  </a:solidFill>
                  <a:latin typeface="Times New Roman" pitchFamily="18" charset="0"/>
                </a:rPr>
                <a:t>Hopper</a:t>
              </a:r>
            </a:p>
          </p:txBody>
        </p:sp>
        <p:sp>
          <p:nvSpPr>
            <p:cNvPr id="145421" name="AutoShape 262"/>
            <p:cNvSpPr>
              <a:spLocks noChangeArrowheads="1"/>
            </p:cNvSpPr>
            <p:nvPr/>
          </p:nvSpPr>
          <p:spPr bwMode="auto">
            <a:xfrm>
              <a:off x="1539" y="2355"/>
              <a:ext cx="101" cy="288"/>
            </a:xfrm>
            <a:prstGeom prst="downArrow">
              <a:avLst>
                <a:gd name="adj1" fmla="val 50000"/>
                <a:gd name="adj2" fmla="val 7128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5422" name="Text Box 263"/>
            <p:cNvSpPr txBox="1">
              <a:spLocks noChangeArrowheads="1"/>
            </p:cNvSpPr>
            <p:nvPr/>
          </p:nvSpPr>
          <p:spPr bwMode="auto">
            <a:xfrm>
              <a:off x="1349" y="2213"/>
              <a:ext cx="596" cy="18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rgbClr val="0000CC"/>
                  </a:solidFill>
                  <a:latin typeface="Times New Roman" pitchFamily="18" charset="0"/>
                </a:rPr>
                <a:t>Top Punch</a:t>
              </a:r>
            </a:p>
          </p:txBody>
        </p:sp>
        <p:sp>
          <p:nvSpPr>
            <p:cNvPr id="145423" name="Text Box 264"/>
            <p:cNvSpPr txBox="1">
              <a:spLocks noChangeArrowheads="1"/>
            </p:cNvSpPr>
            <p:nvPr/>
          </p:nvSpPr>
          <p:spPr bwMode="auto">
            <a:xfrm>
              <a:off x="1520" y="3121"/>
              <a:ext cx="933" cy="3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200" b="1">
                  <a:latin typeface="Times New Roman" pitchFamily="18" charset="0"/>
                </a:rPr>
                <a:t>Cavities filled with</a:t>
              </a:r>
            </a:p>
            <a:p>
              <a:pPr eaLnBrk="0" hangingPunct="0"/>
              <a:r>
                <a:rPr lang="en-GB" sz="1200" b="1">
                  <a:latin typeface="Times New Roman" pitchFamily="18" charset="0"/>
                </a:rPr>
                <a:t>moulding powder</a:t>
              </a:r>
            </a:p>
          </p:txBody>
        </p:sp>
        <p:sp>
          <p:nvSpPr>
            <p:cNvPr id="145424" name="Line 265"/>
            <p:cNvSpPr>
              <a:spLocks noChangeShapeType="1"/>
            </p:cNvSpPr>
            <p:nvPr/>
          </p:nvSpPr>
          <p:spPr bwMode="auto">
            <a:xfrm flipH="1" flipV="1">
              <a:off x="1909" y="2743"/>
              <a:ext cx="23" cy="39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25" name="Line 266"/>
            <p:cNvSpPr>
              <a:spLocks noChangeShapeType="1"/>
            </p:cNvSpPr>
            <p:nvPr/>
          </p:nvSpPr>
          <p:spPr bwMode="auto">
            <a:xfrm flipV="1">
              <a:off x="1942" y="2695"/>
              <a:ext cx="94" cy="43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26" name="Line 267"/>
            <p:cNvSpPr>
              <a:spLocks noChangeShapeType="1"/>
            </p:cNvSpPr>
            <p:nvPr/>
          </p:nvSpPr>
          <p:spPr bwMode="auto">
            <a:xfrm flipH="1" flipV="1">
              <a:off x="1760" y="2735"/>
              <a:ext cx="171" cy="41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5427" name="AutoShape 268"/>
            <p:cNvSpPr>
              <a:spLocks noChangeArrowheads="1"/>
            </p:cNvSpPr>
            <p:nvPr/>
          </p:nvSpPr>
          <p:spPr bwMode="auto">
            <a:xfrm rot="-1442989">
              <a:off x="621" y="2847"/>
              <a:ext cx="283" cy="105"/>
            </a:xfrm>
            <a:prstGeom prst="leftArrow">
              <a:avLst>
                <a:gd name="adj1" fmla="val 50000"/>
                <a:gd name="adj2" fmla="val 67381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  <p:sp>
          <p:nvSpPr>
            <p:cNvPr id="145428" name="Text Box 269"/>
            <p:cNvSpPr txBox="1">
              <a:spLocks noChangeArrowheads="1"/>
            </p:cNvSpPr>
            <p:nvPr/>
          </p:nvSpPr>
          <p:spPr bwMode="auto">
            <a:xfrm rot="-1401918">
              <a:off x="866" y="2680"/>
              <a:ext cx="405" cy="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200" b="1">
                  <a:solidFill>
                    <a:schemeClr val="bg1"/>
                  </a:solidFill>
                  <a:latin typeface="Times New Roman" pitchFamily="18" charset="0"/>
                </a:rPr>
                <a:t>Pellets</a:t>
              </a:r>
            </a:p>
          </p:txBody>
        </p:sp>
      </p:grpSp>
      <p:sp>
        <p:nvSpPr>
          <p:cNvPr id="145411" name="Text Box 270"/>
          <p:cNvSpPr txBox="1">
            <a:spLocks noChangeArrowheads="1"/>
          </p:cNvSpPr>
          <p:nvPr/>
        </p:nvSpPr>
        <p:spPr bwMode="auto">
          <a:xfrm>
            <a:off x="-106170" y="722284"/>
            <a:ext cx="690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b="1"/>
              <a:t>Automated rotary pressing of booster pellets</a:t>
            </a:r>
          </a:p>
        </p:txBody>
      </p:sp>
      <p:sp>
        <p:nvSpPr>
          <p:cNvPr id="145412" name="Rectangle 271"/>
          <p:cNvSpPr>
            <a:spLocks noChangeArrowheads="1"/>
          </p:cNvSpPr>
          <p:nvPr/>
        </p:nvSpPr>
        <p:spPr bwMode="auto">
          <a:xfrm>
            <a:off x="7172325" y="22050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400" b="1"/>
              <a:t>2</a:t>
            </a:r>
          </a:p>
        </p:txBody>
      </p:sp>
      <p:sp>
        <p:nvSpPr>
          <p:cNvPr id="145413" name="Rectangle 272"/>
          <p:cNvSpPr>
            <a:spLocks noChangeArrowheads="1"/>
          </p:cNvSpPr>
          <p:nvPr/>
        </p:nvSpPr>
        <p:spPr bwMode="auto">
          <a:xfrm>
            <a:off x="5178425" y="3259138"/>
            <a:ext cx="2825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400" b="1"/>
              <a:t>4</a:t>
            </a:r>
          </a:p>
        </p:txBody>
      </p:sp>
      <p:sp>
        <p:nvSpPr>
          <p:cNvPr id="145414" name="Text Box 273"/>
          <p:cNvSpPr txBox="1">
            <a:spLocks noChangeArrowheads="1"/>
          </p:cNvSpPr>
          <p:nvPr/>
        </p:nvSpPr>
        <p:spPr bwMode="auto">
          <a:xfrm>
            <a:off x="7137400" y="3886200"/>
            <a:ext cx="2794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400" b="1"/>
              <a:t>3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560361679"/>
      </p:ext>
    </p:extLst>
  </p:cSld>
  <p:clrMapOvr>
    <a:masterClrMapping/>
  </p:clrMapOvr>
  <p:transition>
    <p:wipe dir="r"/>
  </p:transition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476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Issues with Pressed Explosive Filling</a:t>
            </a:r>
          </a:p>
        </p:txBody>
      </p:sp>
      <p:sp>
        <p:nvSpPr>
          <p:cNvPr id="147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268760"/>
            <a:ext cx="7540625" cy="4114800"/>
          </a:xfrm>
        </p:spPr>
        <p:txBody>
          <a:bodyPr/>
          <a:lstStyle/>
          <a:p>
            <a:pPr lvl="1"/>
            <a:r>
              <a:rPr lang="en-GB" sz="1800" dirty="0"/>
              <a:t>Pressing not suited to large length: diameter ratios</a:t>
            </a:r>
          </a:p>
          <a:p>
            <a:pPr lvl="2"/>
            <a:r>
              <a:rPr lang="en-GB" sz="1800" dirty="0"/>
              <a:t>Poor pressure transmission and compaction</a:t>
            </a:r>
            <a:br>
              <a:rPr lang="en-GB" sz="1800" dirty="0"/>
            </a:br>
            <a:endParaRPr lang="en-GB" sz="1800" dirty="0"/>
          </a:p>
          <a:p>
            <a:pPr lvl="1"/>
            <a:r>
              <a:rPr lang="en-GB" sz="1800" dirty="0"/>
              <a:t>In shell radical redesign may be required</a:t>
            </a:r>
          </a:p>
          <a:p>
            <a:pPr lvl="2"/>
            <a:r>
              <a:rPr lang="en-GB" sz="1800" dirty="0"/>
              <a:t>Base end loading</a:t>
            </a:r>
          </a:p>
          <a:p>
            <a:pPr lvl="2"/>
            <a:r>
              <a:rPr lang="en-GB" sz="1800" dirty="0"/>
              <a:t>Split shell</a:t>
            </a:r>
            <a:br>
              <a:rPr lang="en-GB" sz="1800" dirty="0"/>
            </a:br>
            <a:endParaRPr lang="en-GB" sz="1800" dirty="0"/>
          </a:p>
          <a:p>
            <a:pPr lvl="1"/>
            <a:r>
              <a:rPr lang="en-GB" sz="1800" dirty="0"/>
              <a:t>Incremental filling process necessary</a:t>
            </a:r>
          </a:p>
          <a:p>
            <a:pPr lvl="2"/>
            <a:r>
              <a:rPr lang="en-GB" sz="1800" dirty="0"/>
              <a:t>Increases cost </a:t>
            </a:r>
          </a:p>
          <a:p>
            <a:pPr lvl="2"/>
            <a:r>
              <a:rPr lang="en-GB" sz="1800" dirty="0"/>
              <a:t>Introduces discontinuities in filling</a:t>
            </a:r>
            <a:br>
              <a:rPr lang="en-GB" sz="1800" dirty="0"/>
            </a:br>
            <a:endParaRPr lang="en-GB" sz="1800" dirty="0"/>
          </a:p>
          <a:p>
            <a:pPr lvl="1"/>
            <a:r>
              <a:rPr lang="en-GB" sz="1800" dirty="0"/>
              <a:t>Requires early investment in costly tooling</a:t>
            </a:r>
            <a:br>
              <a:rPr lang="en-GB" sz="1800" dirty="0"/>
            </a:br>
            <a:endParaRPr lang="en-GB" sz="1800" dirty="0"/>
          </a:p>
          <a:p>
            <a:pPr lvl="1"/>
            <a:r>
              <a:rPr lang="en-GB" sz="1800" dirty="0"/>
              <a:t>Not always backwards compatible for earlier munition designs</a:t>
            </a:r>
            <a:br>
              <a:rPr lang="en-GB" sz="1800" dirty="0"/>
            </a:br>
            <a:endParaRPr lang="en-GB" sz="1800" dirty="0"/>
          </a:p>
          <a:p>
            <a:pPr lvl="1"/>
            <a:r>
              <a:rPr lang="en-GB" sz="1800" dirty="0" err="1"/>
              <a:t>Pressable</a:t>
            </a:r>
            <a:r>
              <a:rPr lang="en-GB" sz="1800" dirty="0"/>
              <a:t> explosives in general are less IM compatible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24267295"/>
      </p:ext>
    </p:extLst>
  </p:cSld>
  <p:clrMapOvr>
    <a:masterClrMapping/>
  </p:clrMapOvr>
  <p:transition>
    <p:wipe dir="r"/>
  </p:transition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298450"/>
            <a:ext cx="38592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Processing options</a:t>
            </a:r>
          </a:p>
        </p:txBody>
      </p:sp>
      <p:sp>
        <p:nvSpPr>
          <p:cNvPr id="131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4000" y="977900"/>
            <a:ext cx="8370888" cy="92233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 dirty="0"/>
              <a:t>Scale up is always an issue</a:t>
            </a:r>
          </a:p>
        </p:txBody>
      </p:sp>
      <p:pic>
        <p:nvPicPr>
          <p:cNvPr id="149507" name="Picture 4" descr="300kg Baker Perkin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47925" y="2422525"/>
            <a:ext cx="1647825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9508" name="Picture 5" descr="280kg Mixer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0688" y="2424113"/>
            <a:ext cx="1955800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15036" name="Group 220"/>
          <p:cNvGrpSpPr>
            <a:grpSpLocks/>
          </p:cNvGrpSpPr>
          <p:nvPr/>
        </p:nvGrpSpPr>
        <p:grpSpPr bwMode="auto">
          <a:xfrm>
            <a:off x="615950" y="5026025"/>
            <a:ext cx="3321050" cy="1476375"/>
            <a:chOff x="388" y="3166"/>
            <a:chExt cx="2092" cy="930"/>
          </a:xfrm>
        </p:grpSpPr>
        <p:grpSp>
          <p:nvGrpSpPr>
            <p:cNvPr id="149683" name="Group 7"/>
            <p:cNvGrpSpPr>
              <a:grpSpLocks/>
            </p:cNvGrpSpPr>
            <p:nvPr/>
          </p:nvGrpSpPr>
          <p:grpSpPr bwMode="auto">
            <a:xfrm>
              <a:off x="388" y="3168"/>
              <a:ext cx="174" cy="918"/>
              <a:chOff x="3108" y="2940"/>
              <a:chExt cx="174" cy="852"/>
            </a:xfrm>
          </p:grpSpPr>
          <p:sp>
            <p:nvSpPr>
              <p:cNvPr id="149720" name="AutoShape 8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21" name="AutoShape 9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22" name="Rectangle 10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84" name="Group 11"/>
            <p:cNvGrpSpPr>
              <a:grpSpLocks/>
            </p:cNvGrpSpPr>
            <p:nvPr/>
          </p:nvGrpSpPr>
          <p:grpSpPr bwMode="auto">
            <a:xfrm>
              <a:off x="596" y="3166"/>
              <a:ext cx="174" cy="918"/>
              <a:chOff x="3108" y="2940"/>
              <a:chExt cx="174" cy="852"/>
            </a:xfrm>
          </p:grpSpPr>
          <p:sp>
            <p:nvSpPr>
              <p:cNvPr id="149717" name="AutoShape 12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8" name="AutoShape 13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9" name="Rectangle 14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85" name="Group 15"/>
            <p:cNvGrpSpPr>
              <a:grpSpLocks/>
            </p:cNvGrpSpPr>
            <p:nvPr/>
          </p:nvGrpSpPr>
          <p:grpSpPr bwMode="auto">
            <a:xfrm>
              <a:off x="812" y="3166"/>
              <a:ext cx="174" cy="918"/>
              <a:chOff x="3108" y="2940"/>
              <a:chExt cx="174" cy="852"/>
            </a:xfrm>
          </p:grpSpPr>
          <p:sp>
            <p:nvSpPr>
              <p:cNvPr id="149714" name="AutoShape 16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5" name="AutoShape 17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6" name="Rectangle 18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86" name="Group 19"/>
            <p:cNvGrpSpPr>
              <a:grpSpLocks/>
            </p:cNvGrpSpPr>
            <p:nvPr/>
          </p:nvGrpSpPr>
          <p:grpSpPr bwMode="auto">
            <a:xfrm>
              <a:off x="1020" y="3170"/>
              <a:ext cx="174" cy="918"/>
              <a:chOff x="3108" y="2940"/>
              <a:chExt cx="174" cy="852"/>
            </a:xfrm>
          </p:grpSpPr>
          <p:sp>
            <p:nvSpPr>
              <p:cNvPr id="149711" name="AutoShape 20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2" name="AutoShape 21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3" name="Rectangle 22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87" name="Group 23"/>
            <p:cNvGrpSpPr>
              <a:grpSpLocks/>
            </p:cNvGrpSpPr>
            <p:nvPr/>
          </p:nvGrpSpPr>
          <p:grpSpPr bwMode="auto">
            <a:xfrm>
              <a:off x="1238" y="3172"/>
              <a:ext cx="174" cy="918"/>
              <a:chOff x="3108" y="2940"/>
              <a:chExt cx="174" cy="852"/>
            </a:xfrm>
          </p:grpSpPr>
          <p:sp>
            <p:nvSpPr>
              <p:cNvPr id="149708" name="AutoShape 24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9" name="AutoShape 25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10" name="Rectangle 26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88" name="Group 27"/>
            <p:cNvGrpSpPr>
              <a:grpSpLocks/>
            </p:cNvGrpSpPr>
            <p:nvPr/>
          </p:nvGrpSpPr>
          <p:grpSpPr bwMode="auto">
            <a:xfrm>
              <a:off x="1446" y="3176"/>
              <a:ext cx="174" cy="918"/>
              <a:chOff x="3108" y="2940"/>
              <a:chExt cx="174" cy="852"/>
            </a:xfrm>
          </p:grpSpPr>
          <p:sp>
            <p:nvSpPr>
              <p:cNvPr id="149705" name="AutoShape 28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6" name="AutoShape 29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7" name="Rectangle 30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89" name="Group 31"/>
            <p:cNvGrpSpPr>
              <a:grpSpLocks/>
            </p:cNvGrpSpPr>
            <p:nvPr/>
          </p:nvGrpSpPr>
          <p:grpSpPr bwMode="auto">
            <a:xfrm>
              <a:off x="1662" y="3176"/>
              <a:ext cx="174" cy="918"/>
              <a:chOff x="3108" y="2940"/>
              <a:chExt cx="174" cy="852"/>
            </a:xfrm>
          </p:grpSpPr>
          <p:sp>
            <p:nvSpPr>
              <p:cNvPr id="149702" name="AutoShape 32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3" name="AutoShape 33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4" name="Rectangle 34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90" name="Group 35"/>
            <p:cNvGrpSpPr>
              <a:grpSpLocks/>
            </p:cNvGrpSpPr>
            <p:nvPr/>
          </p:nvGrpSpPr>
          <p:grpSpPr bwMode="auto">
            <a:xfrm>
              <a:off x="1882" y="3174"/>
              <a:ext cx="174" cy="918"/>
              <a:chOff x="3108" y="2940"/>
              <a:chExt cx="174" cy="852"/>
            </a:xfrm>
          </p:grpSpPr>
          <p:sp>
            <p:nvSpPr>
              <p:cNvPr id="149699" name="AutoShape 36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0" name="AutoShape 37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701" name="Rectangle 38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91" name="Group 39"/>
            <p:cNvGrpSpPr>
              <a:grpSpLocks/>
            </p:cNvGrpSpPr>
            <p:nvPr/>
          </p:nvGrpSpPr>
          <p:grpSpPr bwMode="auto">
            <a:xfrm>
              <a:off x="2092" y="3174"/>
              <a:ext cx="174" cy="918"/>
              <a:chOff x="3108" y="2940"/>
              <a:chExt cx="174" cy="852"/>
            </a:xfrm>
          </p:grpSpPr>
          <p:sp>
            <p:nvSpPr>
              <p:cNvPr id="149696" name="AutoShape 40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97" name="AutoShape 41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98" name="Rectangle 42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692" name="Group 43"/>
            <p:cNvGrpSpPr>
              <a:grpSpLocks/>
            </p:cNvGrpSpPr>
            <p:nvPr/>
          </p:nvGrpSpPr>
          <p:grpSpPr bwMode="auto">
            <a:xfrm>
              <a:off x="2306" y="3178"/>
              <a:ext cx="174" cy="918"/>
              <a:chOff x="3108" y="2940"/>
              <a:chExt cx="174" cy="852"/>
            </a:xfrm>
          </p:grpSpPr>
          <p:sp>
            <p:nvSpPr>
              <p:cNvPr id="149693" name="AutoShape 44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33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94" name="AutoShape 45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95" name="Rectangle 46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33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</p:grpSp>
      <p:pic>
        <p:nvPicPr>
          <p:cNvPr id="149510" name="Picture 48" descr="Shell Filling and Scissor Lift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92888" y="2259013"/>
            <a:ext cx="2000250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9511" name="Picture 49" descr="Curing 2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68875" y="3521075"/>
            <a:ext cx="1566863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9512" name="Picture 50" descr="Curing OVen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68875" y="2252663"/>
            <a:ext cx="1562100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15037" name="Group 221"/>
          <p:cNvGrpSpPr>
            <a:grpSpLocks/>
          </p:cNvGrpSpPr>
          <p:nvPr/>
        </p:nvGrpSpPr>
        <p:grpSpPr bwMode="auto">
          <a:xfrm>
            <a:off x="4953000" y="4762500"/>
            <a:ext cx="4197350" cy="1774825"/>
            <a:chOff x="3120" y="3000"/>
            <a:chExt cx="2644" cy="1118"/>
          </a:xfrm>
        </p:grpSpPr>
        <p:grpSp>
          <p:nvGrpSpPr>
            <p:cNvPr id="149517" name="Group 52"/>
            <p:cNvGrpSpPr>
              <a:grpSpLocks/>
            </p:cNvGrpSpPr>
            <p:nvPr/>
          </p:nvGrpSpPr>
          <p:grpSpPr bwMode="auto">
            <a:xfrm>
              <a:off x="3122" y="3002"/>
              <a:ext cx="77" cy="546"/>
              <a:chOff x="3108" y="2940"/>
              <a:chExt cx="174" cy="852"/>
            </a:xfrm>
          </p:grpSpPr>
          <p:sp>
            <p:nvSpPr>
              <p:cNvPr id="149680" name="AutoShape 5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81" name="AutoShape 5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82" name="Rectangle 5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18" name="Group 56"/>
            <p:cNvGrpSpPr>
              <a:grpSpLocks/>
            </p:cNvGrpSpPr>
            <p:nvPr/>
          </p:nvGrpSpPr>
          <p:grpSpPr bwMode="auto">
            <a:xfrm>
              <a:off x="3228" y="3000"/>
              <a:ext cx="77" cy="546"/>
              <a:chOff x="3108" y="2940"/>
              <a:chExt cx="174" cy="852"/>
            </a:xfrm>
          </p:grpSpPr>
          <p:sp>
            <p:nvSpPr>
              <p:cNvPr id="149677" name="AutoShape 5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8" name="AutoShape 5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9" name="Rectangle 5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19" name="Group 60"/>
            <p:cNvGrpSpPr>
              <a:grpSpLocks/>
            </p:cNvGrpSpPr>
            <p:nvPr/>
          </p:nvGrpSpPr>
          <p:grpSpPr bwMode="auto">
            <a:xfrm>
              <a:off x="3336" y="3000"/>
              <a:ext cx="77" cy="546"/>
              <a:chOff x="3108" y="2940"/>
              <a:chExt cx="174" cy="852"/>
            </a:xfrm>
          </p:grpSpPr>
          <p:sp>
            <p:nvSpPr>
              <p:cNvPr id="149674" name="AutoShape 6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5" name="AutoShape 6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6" name="Rectangle 6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0" name="Group 64"/>
            <p:cNvGrpSpPr>
              <a:grpSpLocks/>
            </p:cNvGrpSpPr>
            <p:nvPr/>
          </p:nvGrpSpPr>
          <p:grpSpPr bwMode="auto">
            <a:xfrm>
              <a:off x="3442" y="3004"/>
              <a:ext cx="77" cy="546"/>
              <a:chOff x="3108" y="2940"/>
              <a:chExt cx="174" cy="852"/>
            </a:xfrm>
          </p:grpSpPr>
          <p:sp>
            <p:nvSpPr>
              <p:cNvPr id="149671" name="AutoShape 6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2" name="AutoShape 6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3" name="Rectangle 6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1" name="Group 68"/>
            <p:cNvGrpSpPr>
              <a:grpSpLocks/>
            </p:cNvGrpSpPr>
            <p:nvPr/>
          </p:nvGrpSpPr>
          <p:grpSpPr bwMode="auto">
            <a:xfrm>
              <a:off x="3558" y="3006"/>
              <a:ext cx="77" cy="546"/>
              <a:chOff x="3108" y="2940"/>
              <a:chExt cx="174" cy="852"/>
            </a:xfrm>
          </p:grpSpPr>
          <p:sp>
            <p:nvSpPr>
              <p:cNvPr id="149668" name="AutoShape 6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9" name="AutoShape 7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70" name="Rectangle 7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2" name="Group 72"/>
            <p:cNvGrpSpPr>
              <a:grpSpLocks/>
            </p:cNvGrpSpPr>
            <p:nvPr/>
          </p:nvGrpSpPr>
          <p:grpSpPr bwMode="auto">
            <a:xfrm>
              <a:off x="3664" y="3004"/>
              <a:ext cx="77" cy="546"/>
              <a:chOff x="3108" y="2940"/>
              <a:chExt cx="174" cy="852"/>
            </a:xfrm>
          </p:grpSpPr>
          <p:sp>
            <p:nvSpPr>
              <p:cNvPr id="149665" name="AutoShape 7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6" name="AutoShape 7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7" name="Rectangle 7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3" name="Group 76"/>
            <p:cNvGrpSpPr>
              <a:grpSpLocks/>
            </p:cNvGrpSpPr>
            <p:nvPr/>
          </p:nvGrpSpPr>
          <p:grpSpPr bwMode="auto">
            <a:xfrm>
              <a:off x="3772" y="3004"/>
              <a:ext cx="77" cy="546"/>
              <a:chOff x="3108" y="2940"/>
              <a:chExt cx="174" cy="852"/>
            </a:xfrm>
          </p:grpSpPr>
          <p:sp>
            <p:nvSpPr>
              <p:cNvPr id="149662" name="AutoShape 7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3" name="AutoShape 7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4" name="Rectangle 7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4" name="Group 80"/>
            <p:cNvGrpSpPr>
              <a:grpSpLocks/>
            </p:cNvGrpSpPr>
            <p:nvPr/>
          </p:nvGrpSpPr>
          <p:grpSpPr bwMode="auto">
            <a:xfrm>
              <a:off x="3878" y="3008"/>
              <a:ext cx="77" cy="546"/>
              <a:chOff x="3108" y="2940"/>
              <a:chExt cx="174" cy="852"/>
            </a:xfrm>
          </p:grpSpPr>
          <p:sp>
            <p:nvSpPr>
              <p:cNvPr id="149659" name="AutoShape 8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0" name="AutoShape 8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61" name="Rectangle 8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5" name="Group 84"/>
            <p:cNvGrpSpPr>
              <a:grpSpLocks/>
            </p:cNvGrpSpPr>
            <p:nvPr/>
          </p:nvGrpSpPr>
          <p:grpSpPr bwMode="auto">
            <a:xfrm>
              <a:off x="3984" y="3006"/>
              <a:ext cx="77" cy="546"/>
              <a:chOff x="3108" y="2940"/>
              <a:chExt cx="174" cy="852"/>
            </a:xfrm>
          </p:grpSpPr>
          <p:sp>
            <p:nvSpPr>
              <p:cNvPr id="149656" name="AutoShape 8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57" name="AutoShape 8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58" name="Rectangle 8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6" name="Group 88"/>
            <p:cNvGrpSpPr>
              <a:grpSpLocks/>
            </p:cNvGrpSpPr>
            <p:nvPr/>
          </p:nvGrpSpPr>
          <p:grpSpPr bwMode="auto">
            <a:xfrm>
              <a:off x="4090" y="3004"/>
              <a:ext cx="77" cy="546"/>
              <a:chOff x="3108" y="2940"/>
              <a:chExt cx="174" cy="852"/>
            </a:xfrm>
          </p:grpSpPr>
          <p:sp>
            <p:nvSpPr>
              <p:cNvPr id="149653" name="AutoShape 8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54" name="AutoShape 9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55" name="Rectangle 9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7" name="Group 92"/>
            <p:cNvGrpSpPr>
              <a:grpSpLocks/>
            </p:cNvGrpSpPr>
            <p:nvPr/>
          </p:nvGrpSpPr>
          <p:grpSpPr bwMode="auto">
            <a:xfrm>
              <a:off x="4198" y="3004"/>
              <a:ext cx="77" cy="546"/>
              <a:chOff x="3108" y="2940"/>
              <a:chExt cx="174" cy="852"/>
            </a:xfrm>
          </p:grpSpPr>
          <p:sp>
            <p:nvSpPr>
              <p:cNvPr id="149650" name="AutoShape 9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51" name="AutoShape 9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52" name="Rectangle 9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8" name="Group 96"/>
            <p:cNvGrpSpPr>
              <a:grpSpLocks/>
            </p:cNvGrpSpPr>
            <p:nvPr/>
          </p:nvGrpSpPr>
          <p:grpSpPr bwMode="auto">
            <a:xfrm>
              <a:off x="4304" y="3008"/>
              <a:ext cx="77" cy="546"/>
              <a:chOff x="3108" y="2940"/>
              <a:chExt cx="174" cy="852"/>
            </a:xfrm>
          </p:grpSpPr>
          <p:sp>
            <p:nvSpPr>
              <p:cNvPr id="149647" name="AutoShape 9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8" name="AutoShape 9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9" name="Rectangle 9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29" name="Group 100"/>
            <p:cNvGrpSpPr>
              <a:grpSpLocks/>
            </p:cNvGrpSpPr>
            <p:nvPr/>
          </p:nvGrpSpPr>
          <p:grpSpPr bwMode="auto">
            <a:xfrm>
              <a:off x="4420" y="3010"/>
              <a:ext cx="77" cy="546"/>
              <a:chOff x="3108" y="2940"/>
              <a:chExt cx="174" cy="852"/>
            </a:xfrm>
          </p:grpSpPr>
          <p:sp>
            <p:nvSpPr>
              <p:cNvPr id="149644" name="AutoShape 10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5" name="AutoShape 10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6" name="Rectangle 10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0" name="Group 104"/>
            <p:cNvGrpSpPr>
              <a:grpSpLocks/>
            </p:cNvGrpSpPr>
            <p:nvPr/>
          </p:nvGrpSpPr>
          <p:grpSpPr bwMode="auto">
            <a:xfrm>
              <a:off x="4526" y="3008"/>
              <a:ext cx="77" cy="546"/>
              <a:chOff x="3108" y="2940"/>
              <a:chExt cx="174" cy="852"/>
            </a:xfrm>
          </p:grpSpPr>
          <p:sp>
            <p:nvSpPr>
              <p:cNvPr id="149641" name="AutoShape 10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2" name="AutoShape 10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3" name="Rectangle 10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1" name="Group 108"/>
            <p:cNvGrpSpPr>
              <a:grpSpLocks/>
            </p:cNvGrpSpPr>
            <p:nvPr/>
          </p:nvGrpSpPr>
          <p:grpSpPr bwMode="auto">
            <a:xfrm>
              <a:off x="4634" y="3008"/>
              <a:ext cx="77" cy="546"/>
              <a:chOff x="3108" y="2940"/>
              <a:chExt cx="174" cy="852"/>
            </a:xfrm>
          </p:grpSpPr>
          <p:sp>
            <p:nvSpPr>
              <p:cNvPr id="149638" name="AutoShape 10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9" name="AutoShape 11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40" name="Rectangle 11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2" name="Group 112"/>
            <p:cNvGrpSpPr>
              <a:grpSpLocks/>
            </p:cNvGrpSpPr>
            <p:nvPr/>
          </p:nvGrpSpPr>
          <p:grpSpPr bwMode="auto">
            <a:xfrm>
              <a:off x="4740" y="3012"/>
              <a:ext cx="77" cy="546"/>
              <a:chOff x="3108" y="2940"/>
              <a:chExt cx="174" cy="852"/>
            </a:xfrm>
          </p:grpSpPr>
          <p:sp>
            <p:nvSpPr>
              <p:cNvPr id="149635" name="AutoShape 11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6" name="AutoShape 11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7" name="Rectangle 11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3" name="Group 116"/>
            <p:cNvGrpSpPr>
              <a:grpSpLocks/>
            </p:cNvGrpSpPr>
            <p:nvPr/>
          </p:nvGrpSpPr>
          <p:grpSpPr bwMode="auto">
            <a:xfrm>
              <a:off x="4850" y="3008"/>
              <a:ext cx="77" cy="546"/>
              <a:chOff x="3108" y="2940"/>
              <a:chExt cx="174" cy="852"/>
            </a:xfrm>
          </p:grpSpPr>
          <p:sp>
            <p:nvSpPr>
              <p:cNvPr id="149632" name="AutoShape 11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3" name="AutoShape 11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4" name="Rectangle 11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4" name="Group 120"/>
            <p:cNvGrpSpPr>
              <a:grpSpLocks/>
            </p:cNvGrpSpPr>
            <p:nvPr/>
          </p:nvGrpSpPr>
          <p:grpSpPr bwMode="auto">
            <a:xfrm>
              <a:off x="4956" y="3012"/>
              <a:ext cx="77" cy="546"/>
              <a:chOff x="3108" y="2940"/>
              <a:chExt cx="174" cy="852"/>
            </a:xfrm>
          </p:grpSpPr>
          <p:sp>
            <p:nvSpPr>
              <p:cNvPr id="149629" name="AutoShape 12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0" name="AutoShape 12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31" name="Rectangle 12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5" name="Group 124"/>
            <p:cNvGrpSpPr>
              <a:grpSpLocks/>
            </p:cNvGrpSpPr>
            <p:nvPr/>
          </p:nvGrpSpPr>
          <p:grpSpPr bwMode="auto">
            <a:xfrm>
              <a:off x="5064" y="3012"/>
              <a:ext cx="77" cy="546"/>
              <a:chOff x="3108" y="2940"/>
              <a:chExt cx="174" cy="852"/>
            </a:xfrm>
          </p:grpSpPr>
          <p:sp>
            <p:nvSpPr>
              <p:cNvPr id="149626" name="AutoShape 12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27" name="AutoShape 12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28" name="Rectangle 12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6" name="Group 128"/>
            <p:cNvGrpSpPr>
              <a:grpSpLocks/>
            </p:cNvGrpSpPr>
            <p:nvPr/>
          </p:nvGrpSpPr>
          <p:grpSpPr bwMode="auto">
            <a:xfrm>
              <a:off x="5170" y="3016"/>
              <a:ext cx="77" cy="546"/>
              <a:chOff x="3108" y="2940"/>
              <a:chExt cx="174" cy="852"/>
            </a:xfrm>
          </p:grpSpPr>
          <p:sp>
            <p:nvSpPr>
              <p:cNvPr id="149623" name="AutoShape 12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24" name="AutoShape 13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25" name="Rectangle 13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7" name="Group 132"/>
            <p:cNvGrpSpPr>
              <a:grpSpLocks/>
            </p:cNvGrpSpPr>
            <p:nvPr/>
          </p:nvGrpSpPr>
          <p:grpSpPr bwMode="auto">
            <a:xfrm>
              <a:off x="3120" y="3558"/>
              <a:ext cx="77" cy="546"/>
              <a:chOff x="3108" y="2940"/>
              <a:chExt cx="174" cy="852"/>
            </a:xfrm>
          </p:grpSpPr>
          <p:sp>
            <p:nvSpPr>
              <p:cNvPr id="149620" name="AutoShape 13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21" name="AutoShape 13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22" name="Rectangle 13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8" name="Group 136"/>
            <p:cNvGrpSpPr>
              <a:grpSpLocks/>
            </p:cNvGrpSpPr>
            <p:nvPr/>
          </p:nvGrpSpPr>
          <p:grpSpPr bwMode="auto">
            <a:xfrm>
              <a:off x="3226" y="3556"/>
              <a:ext cx="77" cy="546"/>
              <a:chOff x="3108" y="2940"/>
              <a:chExt cx="174" cy="852"/>
            </a:xfrm>
          </p:grpSpPr>
          <p:sp>
            <p:nvSpPr>
              <p:cNvPr id="149617" name="AutoShape 13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8" name="AutoShape 13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9" name="Rectangle 13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39" name="Group 140"/>
            <p:cNvGrpSpPr>
              <a:grpSpLocks/>
            </p:cNvGrpSpPr>
            <p:nvPr/>
          </p:nvGrpSpPr>
          <p:grpSpPr bwMode="auto">
            <a:xfrm>
              <a:off x="3334" y="3556"/>
              <a:ext cx="77" cy="546"/>
              <a:chOff x="3108" y="2940"/>
              <a:chExt cx="174" cy="852"/>
            </a:xfrm>
          </p:grpSpPr>
          <p:sp>
            <p:nvSpPr>
              <p:cNvPr id="149614" name="AutoShape 14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5" name="AutoShape 14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6" name="Rectangle 14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0" name="Group 144"/>
            <p:cNvGrpSpPr>
              <a:grpSpLocks/>
            </p:cNvGrpSpPr>
            <p:nvPr/>
          </p:nvGrpSpPr>
          <p:grpSpPr bwMode="auto">
            <a:xfrm>
              <a:off x="3440" y="3560"/>
              <a:ext cx="77" cy="546"/>
              <a:chOff x="3108" y="2940"/>
              <a:chExt cx="174" cy="852"/>
            </a:xfrm>
          </p:grpSpPr>
          <p:sp>
            <p:nvSpPr>
              <p:cNvPr id="149611" name="AutoShape 14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2" name="AutoShape 14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3" name="Rectangle 14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1" name="Group 148"/>
            <p:cNvGrpSpPr>
              <a:grpSpLocks/>
            </p:cNvGrpSpPr>
            <p:nvPr/>
          </p:nvGrpSpPr>
          <p:grpSpPr bwMode="auto">
            <a:xfrm>
              <a:off x="3556" y="3562"/>
              <a:ext cx="77" cy="546"/>
              <a:chOff x="3108" y="2940"/>
              <a:chExt cx="174" cy="852"/>
            </a:xfrm>
          </p:grpSpPr>
          <p:sp>
            <p:nvSpPr>
              <p:cNvPr id="149608" name="AutoShape 14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9" name="AutoShape 15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10" name="Rectangle 15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2" name="Group 152"/>
            <p:cNvGrpSpPr>
              <a:grpSpLocks/>
            </p:cNvGrpSpPr>
            <p:nvPr/>
          </p:nvGrpSpPr>
          <p:grpSpPr bwMode="auto">
            <a:xfrm>
              <a:off x="3662" y="3560"/>
              <a:ext cx="77" cy="546"/>
              <a:chOff x="3108" y="2940"/>
              <a:chExt cx="174" cy="852"/>
            </a:xfrm>
          </p:grpSpPr>
          <p:sp>
            <p:nvSpPr>
              <p:cNvPr id="149605" name="AutoShape 15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6" name="AutoShape 15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7" name="Rectangle 15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3" name="Group 156"/>
            <p:cNvGrpSpPr>
              <a:grpSpLocks/>
            </p:cNvGrpSpPr>
            <p:nvPr/>
          </p:nvGrpSpPr>
          <p:grpSpPr bwMode="auto">
            <a:xfrm>
              <a:off x="3770" y="3560"/>
              <a:ext cx="77" cy="546"/>
              <a:chOff x="3108" y="2940"/>
              <a:chExt cx="174" cy="852"/>
            </a:xfrm>
          </p:grpSpPr>
          <p:sp>
            <p:nvSpPr>
              <p:cNvPr id="149602" name="AutoShape 15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3" name="AutoShape 15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4" name="Rectangle 15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4" name="Group 160"/>
            <p:cNvGrpSpPr>
              <a:grpSpLocks/>
            </p:cNvGrpSpPr>
            <p:nvPr/>
          </p:nvGrpSpPr>
          <p:grpSpPr bwMode="auto">
            <a:xfrm>
              <a:off x="3876" y="3564"/>
              <a:ext cx="77" cy="546"/>
              <a:chOff x="3108" y="2940"/>
              <a:chExt cx="174" cy="852"/>
            </a:xfrm>
          </p:grpSpPr>
          <p:sp>
            <p:nvSpPr>
              <p:cNvPr id="149599" name="AutoShape 16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0" name="AutoShape 16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601" name="Rectangle 16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5" name="Group 164"/>
            <p:cNvGrpSpPr>
              <a:grpSpLocks/>
            </p:cNvGrpSpPr>
            <p:nvPr/>
          </p:nvGrpSpPr>
          <p:grpSpPr bwMode="auto">
            <a:xfrm>
              <a:off x="3982" y="3562"/>
              <a:ext cx="77" cy="546"/>
              <a:chOff x="3108" y="2940"/>
              <a:chExt cx="174" cy="852"/>
            </a:xfrm>
          </p:grpSpPr>
          <p:sp>
            <p:nvSpPr>
              <p:cNvPr id="149596" name="AutoShape 16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97" name="AutoShape 16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98" name="Rectangle 16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6" name="Group 168"/>
            <p:cNvGrpSpPr>
              <a:grpSpLocks/>
            </p:cNvGrpSpPr>
            <p:nvPr/>
          </p:nvGrpSpPr>
          <p:grpSpPr bwMode="auto">
            <a:xfrm>
              <a:off x="4088" y="3560"/>
              <a:ext cx="77" cy="546"/>
              <a:chOff x="3108" y="2940"/>
              <a:chExt cx="174" cy="852"/>
            </a:xfrm>
          </p:grpSpPr>
          <p:sp>
            <p:nvSpPr>
              <p:cNvPr id="149593" name="AutoShape 16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94" name="AutoShape 17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95" name="Rectangle 17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7" name="Group 172"/>
            <p:cNvGrpSpPr>
              <a:grpSpLocks/>
            </p:cNvGrpSpPr>
            <p:nvPr/>
          </p:nvGrpSpPr>
          <p:grpSpPr bwMode="auto">
            <a:xfrm>
              <a:off x="4196" y="3560"/>
              <a:ext cx="77" cy="546"/>
              <a:chOff x="3108" y="2940"/>
              <a:chExt cx="174" cy="852"/>
            </a:xfrm>
          </p:grpSpPr>
          <p:sp>
            <p:nvSpPr>
              <p:cNvPr id="149590" name="AutoShape 17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91" name="AutoShape 17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92" name="Rectangle 17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8" name="Group 176"/>
            <p:cNvGrpSpPr>
              <a:grpSpLocks/>
            </p:cNvGrpSpPr>
            <p:nvPr/>
          </p:nvGrpSpPr>
          <p:grpSpPr bwMode="auto">
            <a:xfrm>
              <a:off x="4302" y="3564"/>
              <a:ext cx="77" cy="546"/>
              <a:chOff x="3108" y="2940"/>
              <a:chExt cx="174" cy="852"/>
            </a:xfrm>
          </p:grpSpPr>
          <p:sp>
            <p:nvSpPr>
              <p:cNvPr id="149587" name="AutoShape 17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8" name="AutoShape 17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9" name="Rectangle 17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49" name="Group 180"/>
            <p:cNvGrpSpPr>
              <a:grpSpLocks/>
            </p:cNvGrpSpPr>
            <p:nvPr/>
          </p:nvGrpSpPr>
          <p:grpSpPr bwMode="auto">
            <a:xfrm>
              <a:off x="4418" y="3566"/>
              <a:ext cx="77" cy="546"/>
              <a:chOff x="3108" y="2940"/>
              <a:chExt cx="174" cy="852"/>
            </a:xfrm>
          </p:grpSpPr>
          <p:sp>
            <p:nvSpPr>
              <p:cNvPr id="149584" name="AutoShape 18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5" name="AutoShape 18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6" name="Rectangle 18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0" name="Group 184"/>
            <p:cNvGrpSpPr>
              <a:grpSpLocks/>
            </p:cNvGrpSpPr>
            <p:nvPr/>
          </p:nvGrpSpPr>
          <p:grpSpPr bwMode="auto">
            <a:xfrm>
              <a:off x="4524" y="3564"/>
              <a:ext cx="77" cy="546"/>
              <a:chOff x="3108" y="2940"/>
              <a:chExt cx="174" cy="852"/>
            </a:xfrm>
          </p:grpSpPr>
          <p:sp>
            <p:nvSpPr>
              <p:cNvPr id="149581" name="AutoShape 18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2" name="AutoShape 18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3" name="Rectangle 18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1" name="Group 188"/>
            <p:cNvGrpSpPr>
              <a:grpSpLocks/>
            </p:cNvGrpSpPr>
            <p:nvPr/>
          </p:nvGrpSpPr>
          <p:grpSpPr bwMode="auto">
            <a:xfrm>
              <a:off x="4632" y="3564"/>
              <a:ext cx="77" cy="546"/>
              <a:chOff x="3108" y="2940"/>
              <a:chExt cx="174" cy="852"/>
            </a:xfrm>
          </p:grpSpPr>
          <p:sp>
            <p:nvSpPr>
              <p:cNvPr id="149578" name="AutoShape 18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9" name="AutoShape 19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80" name="Rectangle 19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2" name="Group 192"/>
            <p:cNvGrpSpPr>
              <a:grpSpLocks/>
            </p:cNvGrpSpPr>
            <p:nvPr/>
          </p:nvGrpSpPr>
          <p:grpSpPr bwMode="auto">
            <a:xfrm>
              <a:off x="4738" y="3568"/>
              <a:ext cx="77" cy="546"/>
              <a:chOff x="3108" y="2940"/>
              <a:chExt cx="174" cy="852"/>
            </a:xfrm>
          </p:grpSpPr>
          <p:sp>
            <p:nvSpPr>
              <p:cNvPr id="149575" name="AutoShape 19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6" name="AutoShape 19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7" name="Rectangle 19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3" name="Group 196"/>
            <p:cNvGrpSpPr>
              <a:grpSpLocks/>
            </p:cNvGrpSpPr>
            <p:nvPr/>
          </p:nvGrpSpPr>
          <p:grpSpPr bwMode="auto">
            <a:xfrm>
              <a:off x="4848" y="3564"/>
              <a:ext cx="77" cy="546"/>
              <a:chOff x="3108" y="2940"/>
              <a:chExt cx="174" cy="852"/>
            </a:xfrm>
          </p:grpSpPr>
          <p:sp>
            <p:nvSpPr>
              <p:cNvPr id="149572" name="AutoShape 197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3" name="AutoShape 198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4" name="Rectangle 199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4" name="Group 200"/>
            <p:cNvGrpSpPr>
              <a:grpSpLocks/>
            </p:cNvGrpSpPr>
            <p:nvPr/>
          </p:nvGrpSpPr>
          <p:grpSpPr bwMode="auto">
            <a:xfrm>
              <a:off x="4954" y="3568"/>
              <a:ext cx="77" cy="546"/>
              <a:chOff x="3108" y="2940"/>
              <a:chExt cx="174" cy="852"/>
            </a:xfrm>
          </p:grpSpPr>
          <p:sp>
            <p:nvSpPr>
              <p:cNvPr id="149569" name="AutoShape 201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0" name="AutoShape 202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71" name="Rectangle 203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5" name="Group 204"/>
            <p:cNvGrpSpPr>
              <a:grpSpLocks/>
            </p:cNvGrpSpPr>
            <p:nvPr/>
          </p:nvGrpSpPr>
          <p:grpSpPr bwMode="auto">
            <a:xfrm>
              <a:off x="5062" y="3568"/>
              <a:ext cx="77" cy="546"/>
              <a:chOff x="3108" y="2940"/>
              <a:chExt cx="174" cy="852"/>
            </a:xfrm>
          </p:grpSpPr>
          <p:sp>
            <p:nvSpPr>
              <p:cNvPr id="149566" name="AutoShape 205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67" name="AutoShape 206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68" name="Rectangle 207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6" name="Group 208"/>
            <p:cNvGrpSpPr>
              <a:grpSpLocks/>
            </p:cNvGrpSpPr>
            <p:nvPr/>
          </p:nvGrpSpPr>
          <p:grpSpPr bwMode="auto">
            <a:xfrm>
              <a:off x="5168" y="3572"/>
              <a:ext cx="77" cy="546"/>
              <a:chOff x="3108" y="2940"/>
              <a:chExt cx="174" cy="852"/>
            </a:xfrm>
          </p:grpSpPr>
          <p:sp>
            <p:nvSpPr>
              <p:cNvPr id="149563" name="AutoShape 209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64" name="AutoShape 210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65" name="Rectangle 211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grpSp>
          <p:nvGrpSpPr>
            <p:cNvPr id="149557" name="Group 212"/>
            <p:cNvGrpSpPr>
              <a:grpSpLocks/>
            </p:cNvGrpSpPr>
            <p:nvPr/>
          </p:nvGrpSpPr>
          <p:grpSpPr bwMode="auto">
            <a:xfrm>
              <a:off x="5426" y="3314"/>
              <a:ext cx="77" cy="546"/>
              <a:chOff x="3108" y="2940"/>
              <a:chExt cx="174" cy="852"/>
            </a:xfrm>
          </p:grpSpPr>
          <p:sp>
            <p:nvSpPr>
              <p:cNvPr id="149560" name="AutoShape 213"/>
              <p:cNvSpPr>
                <a:spLocks noChangeArrowheads="1"/>
              </p:cNvSpPr>
              <p:nvPr/>
            </p:nvSpPr>
            <p:spPr bwMode="auto">
              <a:xfrm>
                <a:off x="3108" y="3072"/>
                <a:ext cx="174" cy="720"/>
              </a:xfrm>
              <a:prstGeom prst="can">
                <a:avLst>
                  <a:gd name="adj" fmla="val 65517"/>
                </a:avLst>
              </a:prstGeom>
              <a:solidFill>
                <a:srgbClr val="008000"/>
              </a:solidFill>
              <a:ln w="25400">
                <a:noFill/>
                <a:round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61" name="AutoShape 214"/>
              <p:cNvSpPr>
                <a:spLocks noChangeArrowheads="1"/>
              </p:cNvSpPr>
              <p:nvPr/>
            </p:nvSpPr>
            <p:spPr bwMode="auto">
              <a:xfrm flipV="1">
                <a:off x="3108" y="2940"/>
                <a:ext cx="174" cy="168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717 w 21600"/>
                  <a:gd name="T13" fmla="*/ 4629 h 21600"/>
                  <a:gd name="T14" fmla="*/ 16883 w 21600"/>
                  <a:gd name="T15" fmla="*/ 16971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760" y="21600"/>
                    </a:lnTo>
                    <a:lnTo>
                      <a:pt x="15840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  <p:sp>
            <p:nvSpPr>
              <p:cNvPr id="149562" name="Rectangle 215"/>
              <p:cNvSpPr>
                <a:spLocks noChangeArrowheads="1"/>
              </p:cNvSpPr>
              <p:nvPr/>
            </p:nvSpPr>
            <p:spPr bwMode="auto">
              <a:xfrm>
                <a:off x="3108" y="3102"/>
                <a:ext cx="168" cy="114"/>
              </a:xfrm>
              <a:prstGeom prst="rect">
                <a:avLst/>
              </a:prstGeom>
              <a:solidFill>
                <a:srgbClr val="008000"/>
              </a:solidFill>
              <a:ln w="25400">
                <a:noFill/>
                <a:miter lim="800000"/>
                <a:headEnd/>
                <a:tailEnd type="none" w="med" len="sm"/>
              </a:ln>
            </p:spPr>
            <p:txBody>
              <a:bodyPr wrap="none" anchor="ctr"/>
              <a:lstStyle/>
              <a:p>
                <a:pPr eaLnBrk="0" hangingPunct="0"/>
                <a:endParaRPr lang="en-US"/>
              </a:p>
            </p:txBody>
          </p:sp>
        </p:grpSp>
        <p:sp>
          <p:nvSpPr>
            <p:cNvPr id="149558" name="Text Box 216"/>
            <p:cNvSpPr txBox="1">
              <a:spLocks noChangeArrowheads="1"/>
            </p:cNvSpPr>
            <p:nvPr/>
          </p:nvSpPr>
          <p:spPr bwMode="auto">
            <a:xfrm>
              <a:off x="5486" y="3513"/>
              <a:ext cx="278" cy="17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200" b="1"/>
                <a:t>=25</a:t>
              </a:r>
            </a:p>
          </p:txBody>
        </p:sp>
        <p:sp>
          <p:nvSpPr>
            <p:cNvPr id="149559" name="AutoShape 217"/>
            <p:cNvSpPr>
              <a:spLocks noChangeArrowheads="1"/>
            </p:cNvSpPr>
            <p:nvPr/>
          </p:nvSpPr>
          <p:spPr bwMode="auto">
            <a:xfrm>
              <a:off x="5370" y="3312"/>
              <a:ext cx="372" cy="582"/>
            </a:xfrm>
            <a:prstGeom prst="bracketPair">
              <a:avLst>
                <a:gd name="adj" fmla="val 8218"/>
              </a:avLst>
            </a:prstGeom>
            <a:noFill/>
            <a:ln w="25400">
              <a:solidFill>
                <a:schemeClr val="tx1"/>
              </a:solidFill>
              <a:round/>
              <a:headEnd/>
              <a:tailEnd type="none" w="med" len="sm"/>
            </a:ln>
          </p:spPr>
          <p:txBody>
            <a:bodyPr wrap="none" anchor="ctr"/>
            <a:lstStyle/>
            <a:p>
              <a:pPr eaLnBrk="0" hangingPunct="0"/>
              <a:endParaRPr lang="en-US"/>
            </a:p>
          </p:txBody>
        </p:sp>
      </p:grpSp>
      <p:sp>
        <p:nvSpPr>
          <p:cNvPr id="149514" name="Text Box 218"/>
          <p:cNvSpPr txBox="1">
            <a:spLocks noChangeArrowheads="1"/>
          </p:cNvSpPr>
          <p:nvPr/>
        </p:nvSpPr>
        <p:spPr bwMode="auto">
          <a:xfrm>
            <a:off x="400026" y="1703943"/>
            <a:ext cx="2899606" cy="369332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sm"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dirty="0"/>
              <a:t>Pilot plant requirements</a:t>
            </a:r>
          </a:p>
        </p:txBody>
      </p:sp>
      <p:sp>
        <p:nvSpPr>
          <p:cNvPr id="149515" name="Text Box 219"/>
          <p:cNvSpPr txBox="1">
            <a:spLocks noChangeArrowheads="1"/>
          </p:cNvSpPr>
          <p:nvPr/>
        </p:nvSpPr>
        <p:spPr bwMode="auto">
          <a:xfrm>
            <a:off x="4848225" y="1703944"/>
            <a:ext cx="2676525" cy="369332"/>
          </a:xfrm>
          <a:prstGeom prst="rect">
            <a:avLst/>
          </a:prstGeom>
          <a:noFill/>
          <a:ln w="25400">
            <a:noFill/>
            <a:miter lim="800000"/>
            <a:headEnd/>
            <a:tailEnd type="none" w="med" len="sm"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800" dirty="0"/>
              <a:t>Production requirements</a:t>
            </a:r>
          </a:p>
        </p:txBody>
      </p:sp>
      <p:sp>
        <p:nvSpPr>
          <p:cNvPr id="149516" name="Text Box 222"/>
          <p:cNvSpPr txBox="1">
            <a:spLocks noChangeArrowheads="1"/>
          </p:cNvSpPr>
          <p:nvPr/>
        </p:nvSpPr>
        <p:spPr bwMode="auto">
          <a:xfrm>
            <a:off x="4038600" y="5372100"/>
            <a:ext cx="838200" cy="73025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1400"/>
              <a:t>Typical weekly output</a:t>
            </a:r>
          </a:p>
        </p:txBody>
      </p:sp>
    </p:spTree>
    <p:extLst>
      <p:ext uri="{BB962C8B-B14F-4D97-AF65-F5344CB8AC3E}">
        <p14:creationId xmlns:p14="http://schemas.microsoft.com/office/powerpoint/2010/main" val="1629103434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315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5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1315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0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9250" y="3162300"/>
            <a:ext cx="8102600" cy="1143000"/>
          </a:xfrm>
          <a:ln w="12700"/>
          <a:effectLst>
            <a:outerShdw dist="17961" dir="2700000" algn="ctr" rotWithShape="0">
              <a:schemeClr val="bg2"/>
            </a:outerShdw>
          </a:effectLst>
        </p:spPr>
        <p:txBody>
          <a:bodyPr/>
          <a:lstStyle/>
          <a:p>
            <a:pPr algn="ctr">
              <a:defRPr/>
            </a:pPr>
            <a:r>
              <a:rPr lang="en-GB"/>
              <a:t>Explosive Manufacture</a:t>
            </a:r>
          </a:p>
        </p:txBody>
      </p:sp>
    </p:spTree>
    <p:extLst>
      <p:ext uri="{BB962C8B-B14F-4D97-AF65-F5344CB8AC3E}">
        <p14:creationId xmlns:p14="http://schemas.microsoft.com/office/powerpoint/2010/main" val="4043774904"/>
      </p:ext>
    </p:extLst>
  </p:cSld>
  <p:clrMapOvr>
    <a:masterClrMapping/>
  </p:clrMapOvr>
  <p:transition>
    <p:wipe dir="r"/>
  </p:transition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369" name="Text Box 19"/>
          <p:cNvSpPr txBox="1">
            <a:spLocks noChangeArrowheads="1"/>
          </p:cNvSpPr>
          <p:nvPr/>
        </p:nvSpPr>
        <p:spPr bwMode="auto">
          <a:xfrm>
            <a:off x="0" y="190500"/>
            <a:ext cx="83486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Typical Production Route for Castable PBX (1)</a:t>
            </a:r>
            <a:endParaRPr lang="en-GB" sz="2000"/>
          </a:p>
        </p:txBody>
      </p:sp>
      <p:grpSp>
        <p:nvGrpSpPr>
          <p:cNvPr id="186370" name="Group 25"/>
          <p:cNvGrpSpPr>
            <a:grpSpLocks/>
          </p:cNvGrpSpPr>
          <p:nvPr/>
        </p:nvGrpSpPr>
        <p:grpSpPr bwMode="auto">
          <a:xfrm>
            <a:off x="1073150" y="1503363"/>
            <a:ext cx="7105650" cy="4260850"/>
            <a:chOff x="676" y="755"/>
            <a:chExt cx="4476" cy="2684"/>
          </a:xfrm>
        </p:grpSpPr>
        <p:sp>
          <p:nvSpPr>
            <p:cNvPr id="186372" name="Text Box 2"/>
            <p:cNvSpPr txBox="1">
              <a:spLocks noChangeArrowheads="1"/>
            </p:cNvSpPr>
            <p:nvPr/>
          </p:nvSpPr>
          <p:spPr bwMode="auto">
            <a:xfrm>
              <a:off x="1572" y="755"/>
              <a:ext cx="3164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800"/>
                <a:t>Feedstock Nitramine (eg RDX Type I or Type II)</a:t>
              </a:r>
            </a:p>
            <a:p>
              <a:r>
                <a:rPr lang="en-GB" sz="1800"/>
                <a:t>                     (nitration)</a:t>
              </a:r>
            </a:p>
          </p:txBody>
        </p:sp>
        <p:sp>
          <p:nvSpPr>
            <p:cNvPr id="186373" name="Text Box 3"/>
            <p:cNvSpPr txBox="1">
              <a:spLocks noChangeArrowheads="1"/>
            </p:cNvSpPr>
            <p:nvPr/>
          </p:nvSpPr>
          <p:spPr bwMode="auto">
            <a:xfrm>
              <a:off x="1486" y="1518"/>
              <a:ext cx="1236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GB" sz="1800" dirty="0"/>
                <a:t>Re-crystallisation</a:t>
              </a:r>
            </a:p>
            <a:p>
              <a:pPr algn="ctr"/>
              <a:r>
                <a:rPr lang="en-GB" sz="1800" dirty="0"/>
                <a:t>Coarse Nitramine</a:t>
              </a:r>
              <a:endParaRPr lang="en-GB" sz="1800" dirty="0">
                <a:latin typeface="Times New Roman" pitchFamily="18" charset="0"/>
              </a:endParaRPr>
            </a:p>
          </p:txBody>
        </p:sp>
        <p:sp>
          <p:nvSpPr>
            <p:cNvPr id="186374" name="Text Box 4"/>
            <p:cNvSpPr txBox="1">
              <a:spLocks noChangeArrowheads="1"/>
            </p:cNvSpPr>
            <p:nvPr/>
          </p:nvSpPr>
          <p:spPr bwMode="auto">
            <a:xfrm>
              <a:off x="3356" y="1502"/>
              <a:ext cx="1212" cy="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GB" sz="1800"/>
                <a:t>Re-crystallisation</a:t>
              </a:r>
            </a:p>
            <a:p>
              <a:pPr algn="ctr"/>
              <a:r>
                <a:rPr lang="en-GB" sz="1800"/>
                <a:t>Fine Nitramine</a:t>
              </a:r>
            </a:p>
          </p:txBody>
        </p:sp>
        <p:sp>
          <p:nvSpPr>
            <p:cNvPr id="186375" name="Line 6"/>
            <p:cNvSpPr>
              <a:spLocks noChangeShapeType="1"/>
            </p:cNvSpPr>
            <p:nvPr/>
          </p:nvSpPr>
          <p:spPr bwMode="auto">
            <a:xfrm flipV="1">
              <a:off x="1248" y="1647"/>
              <a:ext cx="208" cy="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6376" name="Line 7"/>
            <p:cNvSpPr>
              <a:spLocks noChangeShapeType="1"/>
            </p:cNvSpPr>
            <p:nvPr/>
          </p:nvSpPr>
          <p:spPr bwMode="auto">
            <a:xfrm flipH="1">
              <a:off x="1240" y="1655"/>
              <a:ext cx="8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6377" name="Line 8"/>
            <p:cNvSpPr>
              <a:spLocks noChangeShapeType="1"/>
            </p:cNvSpPr>
            <p:nvPr/>
          </p:nvSpPr>
          <p:spPr bwMode="auto">
            <a:xfrm>
              <a:off x="4832" y="1623"/>
              <a:ext cx="8" cy="55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6378" name="Text Box 9"/>
            <p:cNvSpPr txBox="1">
              <a:spLocks noChangeArrowheads="1"/>
            </p:cNvSpPr>
            <p:nvPr/>
          </p:nvSpPr>
          <p:spPr bwMode="auto">
            <a:xfrm>
              <a:off x="676" y="2199"/>
              <a:ext cx="110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800"/>
                <a:t>Cyclohexanone</a:t>
              </a:r>
            </a:p>
          </p:txBody>
        </p:sp>
        <p:sp>
          <p:nvSpPr>
            <p:cNvPr id="186379" name="Text Box 10"/>
            <p:cNvSpPr txBox="1">
              <a:spLocks noChangeArrowheads="1"/>
            </p:cNvSpPr>
            <p:nvPr/>
          </p:nvSpPr>
          <p:spPr bwMode="auto">
            <a:xfrm>
              <a:off x="4508" y="2183"/>
              <a:ext cx="64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800"/>
                <a:t>Acetone</a:t>
              </a:r>
            </a:p>
          </p:txBody>
        </p:sp>
        <p:sp>
          <p:nvSpPr>
            <p:cNvPr id="186380" name="Text Box 11"/>
            <p:cNvSpPr txBox="1">
              <a:spLocks noChangeArrowheads="1"/>
            </p:cNvSpPr>
            <p:nvPr/>
          </p:nvSpPr>
          <p:spPr bwMode="auto">
            <a:xfrm>
              <a:off x="2150" y="2862"/>
              <a:ext cx="1924" cy="5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800"/>
                <a:t>	Pre-mix </a:t>
              </a:r>
            </a:p>
            <a:p>
              <a:r>
                <a:rPr lang="en-GB" sz="1800"/>
                <a:t>Harvey Pan or Ribbon mixer</a:t>
              </a:r>
            </a:p>
            <a:p>
              <a:r>
                <a:rPr lang="en-GB" sz="1800"/>
                <a:t>(250 kg)		(2000kg)</a:t>
              </a:r>
            </a:p>
          </p:txBody>
        </p:sp>
        <p:sp>
          <p:nvSpPr>
            <p:cNvPr id="186381" name="Line 12"/>
            <p:cNvSpPr>
              <a:spLocks noChangeShapeType="1"/>
            </p:cNvSpPr>
            <p:nvPr/>
          </p:nvSpPr>
          <p:spPr bwMode="auto">
            <a:xfrm>
              <a:off x="1232" y="2431"/>
              <a:ext cx="8" cy="5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6382" name="Line 13"/>
            <p:cNvSpPr>
              <a:spLocks noChangeShapeType="1"/>
            </p:cNvSpPr>
            <p:nvPr/>
          </p:nvSpPr>
          <p:spPr bwMode="auto">
            <a:xfrm>
              <a:off x="4848" y="2439"/>
              <a:ext cx="0" cy="56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6383" name="Text Box 18"/>
            <p:cNvSpPr txBox="1">
              <a:spLocks noChangeArrowheads="1"/>
            </p:cNvSpPr>
            <p:nvPr/>
          </p:nvSpPr>
          <p:spPr bwMode="auto">
            <a:xfrm>
              <a:off x="2628" y="2175"/>
              <a:ext cx="948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800"/>
                <a:t>Plasticiser</a:t>
              </a:r>
            </a:p>
          </p:txBody>
        </p:sp>
        <p:sp>
          <p:nvSpPr>
            <p:cNvPr id="186384" name="Text Box 26"/>
            <p:cNvSpPr txBox="1">
              <a:spLocks noChangeArrowheads="1"/>
            </p:cNvSpPr>
            <p:nvPr/>
          </p:nvSpPr>
          <p:spPr bwMode="auto">
            <a:xfrm>
              <a:off x="2328" y="1544"/>
              <a:ext cx="1440" cy="288"/>
            </a:xfrm>
            <a:prstGeom prst="rect">
              <a:avLst/>
            </a:prstGeom>
            <a:noFill/>
            <a:ln w="25400" algn="ctr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186385" name="Line 28"/>
            <p:cNvSpPr>
              <a:spLocks noChangeShapeType="1"/>
            </p:cNvSpPr>
            <p:nvPr/>
          </p:nvSpPr>
          <p:spPr bwMode="auto">
            <a:xfrm flipH="1">
              <a:off x="4568" y="1632"/>
              <a:ext cx="280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6386" name="Line 29"/>
            <p:cNvSpPr>
              <a:spLocks noChangeShapeType="1"/>
            </p:cNvSpPr>
            <p:nvPr/>
          </p:nvSpPr>
          <p:spPr bwMode="auto">
            <a:xfrm>
              <a:off x="3032" y="1136"/>
              <a:ext cx="0" cy="464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6387" name="Line 30"/>
            <p:cNvSpPr>
              <a:spLocks noChangeShapeType="1"/>
            </p:cNvSpPr>
            <p:nvPr/>
          </p:nvSpPr>
          <p:spPr bwMode="auto">
            <a:xfrm flipH="1">
              <a:off x="3040" y="2408"/>
              <a:ext cx="0" cy="44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6388" name="Line 31"/>
            <p:cNvSpPr>
              <a:spLocks noChangeShapeType="1"/>
            </p:cNvSpPr>
            <p:nvPr/>
          </p:nvSpPr>
          <p:spPr bwMode="auto">
            <a:xfrm flipH="1">
              <a:off x="2720" y="1640"/>
              <a:ext cx="29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6389" name="Line 32"/>
            <p:cNvSpPr>
              <a:spLocks noChangeShapeType="1"/>
            </p:cNvSpPr>
            <p:nvPr/>
          </p:nvSpPr>
          <p:spPr bwMode="auto">
            <a:xfrm>
              <a:off x="3024" y="1640"/>
              <a:ext cx="320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6390" name="Line 34"/>
            <p:cNvSpPr>
              <a:spLocks noChangeShapeType="1"/>
            </p:cNvSpPr>
            <p:nvPr/>
          </p:nvSpPr>
          <p:spPr bwMode="auto">
            <a:xfrm flipV="1">
              <a:off x="1256" y="2984"/>
              <a:ext cx="1464" cy="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6391" name="Line 35"/>
            <p:cNvSpPr>
              <a:spLocks noChangeShapeType="1"/>
            </p:cNvSpPr>
            <p:nvPr/>
          </p:nvSpPr>
          <p:spPr bwMode="auto">
            <a:xfrm flipH="1">
              <a:off x="3344" y="2992"/>
              <a:ext cx="1504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86371" name="Text Box 37"/>
          <p:cNvSpPr txBox="1">
            <a:spLocks noChangeArrowheads="1"/>
          </p:cNvSpPr>
          <p:nvPr/>
        </p:nvSpPr>
        <p:spPr bwMode="auto">
          <a:xfrm>
            <a:off x="342900" y="863600"/>
            <a:ext cx="3517900" cy="3968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/>
              <a:t>1. Pre-Mix Manufacture</a:t>
            </a:r>
          </a:p>
        </p:txBody>
      </p:sp>
    </p:spTree>
    <p:extLst>
      <p:ext uri="{BB962C8B-B14F-4D97-AF65-F5344CB8AC3E}">
        <p14:creationId xmlns:p14="http://schemas.microsoft.com/office/powerpoint/2010/main" val="1806499108"/>
      </p:ext>
    </p:extLst>
  </p:cSld>
  <p:clrMapOvr>
    <a:masterClrMapping/>
  </p:clrMapOvr>
  <p:transition>
    <p:wipe dir="r"/>
  </p:transition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417" name="Text Box 2"/>
          <p:cNvSpPr txBox="1">
            <a:spLocks noChangeArrowheads="1"/>
          </p:cNvSpPr>
          <p:nvPr/>
        </p:nvSpPr>
        <p:spPr bwMode="auto">
          <a:xfrm>
            <a:off x="0" y="165100"/>
            <a:ext cx="7848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/>
              <a:t> Typical Production Route for Castable PBX (2) </a:t>
            </a:r>
            <a:endParaRPr lang="en-GB" sz="2000"/>
          </a:p>
        </p:txBody>
      </p:sp>
      <p:sp>
        <p:nvSpPr>
          <p:cNvPr id="188418" name="Text Box 3"/>
          <p:cNvSpPr txBox="1">
            <a:spLocks noChangeArrowheads="1"/>
          </p:cNvSpPr>
          <p:nvPr/>
        </p:nvSpPr>
        <p:spPr bwMode="auto">
          <a:xfrm>
            <a:off x="3884613" y="4297363"/>
            <a:ext cx="1473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Pre-Cure</a:t>
            </a:r>
          </a:p>
          <a:p>
            <a:pPr algn="ctr"/>
            <a:r>
              <a:rPr lang="en-GB" sz="2400"/>
              <a:t>(2500 kg)</a:t>
            </a:r>
          </a:p>
        </p:txBody>
      </p:sp>
      <p:sp>
        <p:nvSpPr>
          <p:cNvPr id="188419" name="Text Box 4"/>
          <p:cNvSpPr txBox="1">
            <a:spLocks noChangeArrowheads="1"/>
          </p:cNvSpPr>
          <p:nvPr/>
        </p:nvSpPr>
        <p:spPr bwMode="auto">
          <a:xfrm>
            <a:off x="615950" y="4297363"/>
            <a:ext cx="23717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Pre-polymer</a:t>
            </a:r>
          </a:p>
          <a:p>
            <a:pPr algn="ctr"/>
            <a:r>
              <a:rPr lang="en-GB" sz="2400"/>
              <a:t>Anti-Oxidant </a:t>
            </a:r>
          </a:p>
          <a:p>
            <a:pPr algn="ctr"/>
            <a:r>
              <a:rPr lang="en-GB" sz="2400"/>
              <a:t>Processing Aids</a:t>
            </a:r>
          </a:p>
        </p:txBody>
      </p:sp>
      <p:sp>
        <p:nvSpPr>
          <p:cNvPr id="188420" name="Line 5"/>
          <p:cNvSpPr>
            <a:spLocks noChangeShapeType="1"/>
          </p:cNvSpPr>
          <p:nvPr/>
        </p:nvSpPr>
        <p:spPr bwMode="auto">
          <a:xfrm>
            <a:off x="3048000" y="452755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88421" name="Text Box 6"/>
          <p:cNvSpPr txBox="1">
            <a:spLocks noChangeArrowheads="1"/>
          </p:cNvSpPr>
          <p:nvPr/>
        </p:nvSpPr>
        <p:spPr bwMode="auto">
          <a:xfrm>
            <a:off x="6392863" y="4298950"/>
            <a:ext cx="19145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Additional</a:t>
            </a:r>
          </a:p>
          <a:p>
            <a:r>
              <a:rPr lang="en-GB" sz="2400"/>
              <a:t>Plasticiser</a:t>
            </a:r>
          </a:p>
          <a:p>
            <a:r>
              <a:rPr lang="en-GB" sz="2400"/>
              <a:t>(as required)</a:t>
            </a:r>
          </a:p>
        </p:txBody>
      </p:sp>
      <p:sp>
        <p:nvSpPr>
          <p:cNvPr id="188422" name="Line 7"/>
          <p:cNvSpPr>
            <a:spLocks noChangeShapeType="1"/>
          </p:cNvSpPr>
          <p:nvPr/>
        </p:nvSpPr>
        <p:spPr bwMode="auto">
          <a:xfrm rot="10800000" flipV="1">
            <a:off x="5562600" y="452755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88423" name="Text Box 8"/>
          <p:cNvSpPr txBox="1">
            <a:spLocks noChangeArrowheads="1"/>
          </p:cNvSpPr>
          <p:nvPr/>
        </p:nvSpPr>
        <p:spPr bwMode="auto">
          <a:xfrm>
            <a:off x="2909888" y="1296988"/>
            <a:ext cx="3152775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Pre-mix</a:t>
            </a:r>
          </a:p>
          <a:p>
            <a:pPr algn="ctr"/>
            <a:r>
              <a:rPr lang="en-GB" sz="2400"/>
              <a:t>(250 kg Harvey Pan)</a:t>
            </a:r>
          </a:p>
          <a:p>
            <a:pPr algn="ctr"/>
            <a:r>
              <a:rPr lang="en-GB" sz="2400"/>
              <a:t>or</a:t>
            </a:r>
          </a:p>
          <a:p>
            <a:pPr algn="ctr"/>
            <a:r>
              <a:rPr lang="en-GB" sz="2400"/>
              <a:t>(2000kg ribbon mixer)</a:t>
            </a:r>
          </a:p>
          <a:p>
            <a:pPr algn="ctr"/>
            <a:r>
              <a:rPr lang="en-GB" sz="2400">
                <a:latin typeface="Times New Roman" pitchFamily="18" charset="0"/>
              </a:rPr>
              <a:t> </a:t>
            </a:r>
          </a:p>
        </p:txBody>
      </p:sp>
      <p:sp>
        <p:nvSpPr>
          <p:cNvPr id="188424" name="Line 9"/>
          <p:cNvSpPr>
            <a:spLocks noChangeShapeType="1"/>
          </p:cNvSpPr>
          <p:nvPr/>
        </p:nvSpPr>
        <p:spPr bwMode="auto">
          <a:xfrm>
            <a:off x="4495800" y="2895600"/>
            <a:ext cx="0" cy="1066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88425" name="Line 10"/>
          <p:cNvSpPr>
            <a:spLocks noChangeShapeType="1"/>
          </p:cNvSpPr>
          <p:nvPr/>
        </p:nvSpPr>
        <p:spPr bwMode="auto">
          <a:xfrm flipV="1">
            <a:off x="2971800" y="4724400"/>
            <a:ext cx="762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88426" name="Line 11"/>
          <p:cNvSpPr>
            <a:spLocks noChangeShapeType="1"/>
          </p:cNvSpPr>
          <p:nvPr/>
        </p:nvSpPr>
        <p:spPr bwMode="auto">
          <a:xfrm flipV="1">
            <a:off x="2895600" y="4876800"/>
            <a:ext cx="91440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grpSp>
        <p:nvGrpSpPr>
          <p:cNvPr id="1320972" name="Group 12"/>
          <p:cNvGrpSpPr>
            <a:grpSpLocks/>
          </p:cNvGrpSpPr>
          <p:nvPr/>
        </p:nvGrpSpPr>
        <p:grpSpPr bwMode="auto">
          <a:xfrm>
            <a:off x="7302500" y="1884363"/>
            <a:ext cx="1622425" cy="2281237"/>
            <a:chOff x="3760" y="1087"/>
            <a:chExt cx="1998" cy="3026"/>
          </a:xfrm>
        </p:grpSpPr>
        <p:pic>
          <p:nvPicPr>
            <p:cNvPr id="188429" name="Picture 13" descr="BW Mixer"/>
            <p:cNvPicPr>
              <a:picLocks noChangeAspect="1" noChangeArrowheads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60" y="1087"/>
              <a:ext cx="1998" cy="24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88430" name="Text Box 14"/>
            <p:cNvSpPr txBox="1">
              <a:spLocks noChangeArrowheads="1"/>
            </p:cNvSpPr>
            <p:nvPr/>
          </p:nvSpPr>
          <p:spPr bwMode="auto">
            <a:xfrm>
              <a:off x="3993" y="3507"/>
              <a:ext cx="1538" cy="606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 type="none" w="med" len="sm"/>
            </a:ln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1200"/>
                <a:t>Baker Perkins</a:t>
              </a:r>
            </a:p>
            <a:p>
              <a:pPr algn="ctr" eaLnBrk="0" hangingPunct="0"/>
              <a:r>
                <a:rPr lang="en-GB" sz="1200"/>
                <a:t>(up to 3 tonnes)</a:t>
              </a:r>
            </a:p>
          </p:txBody>
        </p:sp>
      </p:grpSp>
      <p:sp>
        <p:nvSpPr>
          <p:cNvPr id="188428" name="Text Box 15"/>
          <p:cNvSpPr txBox="1">
            <a:spLocks noChangeArrowheads="1"/>
          </p:cNvSpPr>
          <p:nvPr/>
        </p:nvSpPr>
        <p:spPr bwMode="auto">
          <a:xfrm>
            <a:off x="314325" y="925513"/>
            <a:ext cx="3540125" cy="457200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2400"/>
              <a:t>2. Pre-Cure Manufacture</a:t>
            </a:r>
          </a:p>
        </p:txBody>
      </p:sp>
    </p:spTree>
    <p:extLst>
      <p:ext uri="{BB962C8B-B14F-4D97-AF65-F5344CB8AC3E}">
        <p14:creationId xmlns:p14="http://schemas.microsoft.com/office/powerpoint/2010/main" val="111793484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20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20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5" name="Text Box 2"/>
          <p:cNvSpPr txBox="1">
            <a:spLocks noChangeArrowheads="1"/>
          </p:cNvSpPr>
          <p:nvPr/>
        </p:nvSpPr>
        <p:spPr bwMode="auto">
          <a:xfrm>
            <a:off x="215900" y="165100"/>
            <a:ext cx="67341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2400"/>
              <a:t>Typical Production Route for Castable PBX (3)  </a:t>
            </a:r>
          </a:p>
        </p:txBody>
      </p:sp>
      <p:sp>
        <p:nvSpPr>
          <p:cNvPr id="190466" name="Text Box 3"/>
          <p:cNvSpPr txBox="1">
            <a:spLocks noChangeArrowheads="1"/>
          </p:cNvSpPr>
          <p:nvPr/>
        </p:nvSpPr>
        <p:spPr bwMode="auto">
          <a:xfrm>
            <a:off x="274638" y="4025900"/>
            <a:ext cx="18748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Empty Shell</a:t>
            </a:r>
            <a:r>
              <a:rPr lang="en-GB" sz="2000">
                <a:latin typeface="Times New Roman" pitchFamily="18" charset="0"/>
              </a:rPr>
              <a:t> </a:t>
            </a:r>
          </a:p>
          <a:p>
            <a:pPr algn="ctr"/>
            <a:endParaRPr lang="en-GB" sz="2000">
              <a:latin typeface="Times New Roman" pitchFamily="18" charset="0"/>
            </a:endParaRPr>
          </a:p>
        </p:txBody>
      </p:sp>
      <p:sp>
        <p:nvSpPr>
          <p:cNvPr id="190467" name="Text Box 4"/>
          <p:cNvSpPr txBox="1">
            <a:spLocks noChangeArrowheads="1"/>
          </p:cNvSpPr>
          <p:nvPr/>
        </p:nvSpPr>
        <p:spPr bwMode="auto">
          <a:xfrm>
            <a:off x="198438" y="1981200"/>
            <a:ext cx="1965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Curing Agent</a:t>
            </a:r>
          </a:p>
        </p:txBody>
      </p:sp>
      <p:sp>
        <p:nvSpPr>
          <p:cNvPr id="190468" name="Line 5"/>
          <p:cNvSpPr>
            <a:spLocks noChangeShapeType="1"/>
          </p:cNvSpPr>
          <p:nvPr/>
        </p:nvSpPr>
        <p:spPr bwMode="auto">
          <a:xfrm>
            <a:off x="2171700" y="220980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90469" name="Text Box 6"/>
          <p:cNvSpPr txBox="1">
            <a:spLocks noChangeArrowheads="1"/>
          </p:cNvSpPr>
          <p:nvPr/>
        </p:nvSpPr>
        <p:spPr bwMode="auto">
          <a:xfrm>
            <a:off x="7048500" y="2005013"/>
            <a:ext cx="12858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Catalyst</a:t>
            </a:r>
          </a:p>
        </p:txBody>
      </p:sp>
      <p:sp>
        <p:nvSpPr>
          <p:cNvPr id="190470" name="Line 7"/>
          <p:cNvSpPr>
            <a:spLocks noChangeShapeType="1"/>
          </p:cNvSpPr>
          <p:nvPr/>
        </p:nvSpPr>
        <p:spPr bwMode="auto">
          <a:xfrm rot="10800000" flipV="1">
            <a:off x="6040438" y="219710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90471" name="Text Box 8"/>
          <p:cNvSpPr txBox="1">
            <a:spLocks noChangeArrowheads="1"/>
          </p:cNvSpPr>
          <p:nvPr/>
        </p:nvSpPr>
        <p:spPr bwMode="auto">
          <a:xfrm>
            <a:off x="3568700" y="1979613"/>
            <a:ext cx="19462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PBX Precure</a:t>
            </a:r>
          </a:p>
          <a:p>
            <a:pPr algn="ctr"/>
            <a:r>
              <a:rPr lang="en-GB" sz="2400"/>
              <a:t>(500 kg)</a:t>
            </a:r>
          </a:p>
        </p:txBody>
      </p:sp>
      <p:sp>
        <p:nvSpPr>
          <p:cNvPr id="190472" name="Line 9"/>
          <p:cNvSpPr>
            <a:spLocks noChangeShapeType="1"/>
          </p:cNvSpPr>
          <p:nvPr/>
        </p:nvSpPr>
        <p:spPr bwMode="auto">
          <a:xfrm>
            <a:off x="4419600" y="2806700"/>
            <a:ext cx="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90473" name="Text Box 10"/>
          <p:cNvSpPr txBox="1">
            <a:spLocks noChangeArrowheads="1"/>
          </p:cNvSpPr>
          <p:nvPr/>
        </p:nvSpPr>
        <p:spPr bwMode="auto">
          <a:xfrm>
            <a:off x="3622675" y="4040188"/>
            <a:ext cx="16779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2400"/>
              <a:t>Filled Shell</a:t>
            </a:r>
          </a:p>
        </p:txBody>
      </p:sp>
      <p:sp>
        <p:nvSpPr>
          <p:cNvPr id="190474" name="Line 11"/>
          <p:cNvSpPr>
            <a:spLocks noChangeShapeType="1"/>
          </p:cNvSpPr>
          <p:nvPr/>
        </p:nvSpPr>
        <p:spPr bwMode="auto">
          <a:xfrm>
            <a:off x="2133600" y="4279900"/>
            <a:ext cx="137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90475" name="Line 12"/>
          <p:cNvSpPr>
            <a:spLocks noChangeShapeType="1"/>
          </p:cNvSpPr>
          <p:nvPr/>
        </p:nvSpPr>
        <p:spPr bwMode="auto">
          <a:xfrm>
            <a:off x="5410200" y="4267200"/>
            <a:ext cx="1371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90476" name="Text Box 13"/>
          <p:cNvSpPr txBox="1">
            <a:spLocks noChangeArrowheads="1"/>
          </p:cNvSpPr>
          <p:nvPr/>
        </p:nvSpPr>
        <p:spPr bwMode="auto">
          <a:xfrm>
            <a:off x="7010400" y="4038600"/>
            <a:ext cx="1663700" cy="457200"/>
          </a:xfrm>
          <a:prstGeom prst="rect">
            <a:avLst/>
          </a:prstGeom>
          <a:noFill/>
          <a:ln w="25400" algn="ctr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2400"/>
              <a:t>Curing</a:t>
            </a:r>
          </a:p>
        </p:txBody>
      </p:sp>
      <p:sp>
        <p:nvSpPr>
          <p:cNvPr id="190477" name="Text Box 15"/>
          <p:cNvSpPr txBox="1">
            <a:spLocks noChangeArrowheads="1"/>
          </p:cNvSpPr>
          <p:nvPr/>
        </p:nvSpPr>
        <p:spPr bwMode="auto">
          <a:xfrm>
            <a:off x="530225" y="874713"/>
            <a:ext cx="3900488" cy="70167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2000"/>
              <a:t>3. Final Compounding and Filling</a:t>
            </a:r>
          </a:p>
          <a:p>
            <a:pPr eaLnBrk="0" hangingPunct="0"/>
            <a:endParaRPr lang="en-GB" sz="2000"/>
          </a:p>
        </p:txBody>
      </p:sp>
      <p:pic>
        <p:nvPicPr>
          <p:cNvPr id="190478" name="Picture 21" descr="Fill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57513" y="4545013"/>
            <a:ext cx="3157537" cy="189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59414075"/>
      </p:ext>
    </p:extLst>
  </p:cSld>
  <p:clrMapOvr>
    <a:masterClrMapping/>
  </p:clrMapOvr>
  <p:transition>
    <p:wipe dir="r"/>
  </p:transition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368300" y="2857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PBX Filling Facility</a:t>
            </a:r>
          </a:p>
        </p:txBody>
      </p:sp>
      <p:pic>
        <p:nvPicPr>
          <p:cNvPr id="192514" name="Picture 3" descr="Mixer and Bowl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9388" y="2736850"/>
            <a:ext cx="1998662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5" name="Picture 4" descr="Filling Line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03725" y="3860800"/>
            <a:ext cx="204152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6" name="Picture 5" descr="Mixer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266950" y="2698750"/>
            <a:ext cx="1874838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7" name="Picture 6" descr="Filling Heads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11638" y="1579563"/>
            <a:ext cx="237807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8" name="Picture 7" descr="Img_0949"/>
          <p:cNvPicPr>
            <a:picLocks noChangeAspect="1" noChangeArrowheads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16688" y="3860800"/>
            <a:ext cx="2447925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2519" name="Picture 8" descr="Liner Inspection"/>
          <p:cNvPicPr>
            <a:picLocks noChangeAspect="1" noChangeArrowheads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59563" y="1579563"/>
            <a:ext cx="2339975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2520" name="Text Box 9"/>
          <p:cNvSpPr txBox="1">
            <a:spLocks noChangeArrowheads="1"/>
          </p:cNvSpPr>
          <p:nvPr/>
        </p:nvSpPr>
        <p:spPr bwMode="auto">
          <a:xfrm>
            <a:off x="1630363" y="5602288"/>
            <a:ext cx="1693862" cy="336550"/>
          </a:xfrm>
          <a:prstGeom prst="rect">
            <a:avLst/>
          </a:prstGeom>
          <a:noFill/>
          <a:ln w="9525">
            <a:noFill/>
            <a:prstDash val="dash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/>
              <a:t>Bowl and Blades</a:t>
            </a:r>
          </a:p>
        </p:txBody>
      </p:sp>
      <p:sp>
        <p:nvSpPr>
          <p:cNvPr id="192521" name="Text Box 10"/>
          <p:cNvSpPr txBox="1">
            <a:spLocks noChangeArrowheads="1"/>
          </p:cNvSpPr>
          <p:nvPr/>
        </p:nvSpPr>
        <p:spPr bwMode="auto">
          <a:xfrm>
            <a:off x="4652963" y="3306763"/>
            <a:ext cx="1354137" cy="336550"/>
          </a:xfrm>
          <a:prstGeom prst="rect">
            <a:avLst/>
          </a:prstGeom>
          <a:noFill/>
          <a:ln w="9525">
            <a:noFill/>
            <a:prstDash val="dash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/>
              <a:t>Filling Heads</a:t>
            </a:r>
          </a:p>
        </p:txBody>
      </p:sp>
      <p:sp>
        <p:nvSpPr>
          <p:cNvPr id="192522" name="Text Box 11"/>
          <p:cNvSpPr txBox="1">
            <a:spLocks noChangeArrowheads="1"/>
          </p:cNvSpPr>
          <p:nvPr/>
        </p:nvSpPr>
        <p:spPr bwMode="auto">
          <a:xfrm>
            <a:off x="7091363" y="3257550"/>
            <a:ext cx="1119217" cy="338554"/>
          </a:xfrm>
          <a:prstGeom prst="rect">
            <a:avLst/>
          </a:prstGeom>
          <a:noFill/>
          <a:ln w="9525">
            <a:noFill/>
            <a:prstDash val="dash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 dirty="0"/>
              <a:t>Inspection</a:t>
            </a:r>
          </a:p>
        </p:txBody>
      </p:sp>
      <p:sp>
        <p:nvSpPr>
          <p:cNvPr id="192523" name="Text Box 12"/>
          <p:cNvSpPr txBox="1">
            <a:spLocks noChangeArrowheads="1"/>
          </p:cNvSpPr>
          <p:nvPr/>
        </p:nvSpPr>
        <p:spPr bwMode="auto">
          <a:xfrm>
            <a:off x="4821238" y="6091238"/>
            <a:ext cx="1116012" cy="336550"/>
          </a:xfrm>
          <a:prstGeom prst="rect">
            <a:avLst/>
          </a:prstGeom>
          <a:noFill/>
          <a:ln w="9525">
            <a:noFill/>
            <a:prstDash val="dash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/>
              <a:t>Filling Rail</a:t>
            </a:r>
          </a:p>
        </p:txBody>
      </p:sp>
      <p:sp>
        <p:nvSpPr>
          <p:cNvPr id="192524" name="Text Box 13"/>
          <p:cNvSpPr txBox="1">
            <a:spLocks noChangeArrowheads="1"/>
          </p:cNvSpPr>
          <p:nvPr/>
        </p:nvSpPr>
        <p:spPr bwMode="auto">
          <a:xfrm>
            <a:off x="6877050" y="6091238"/>
            <a:ext cx="1954213" cy="336550"/>
          </a:xfrm>
          <a:prstGeom prst="rect">
            <a:avLst/>
          </a:prstGeom>
          <a:noFill/>
          <a:ln w="9525">
            <a:noFill/>
            <a:prstDash val="dash"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GB" sz="1600"/>
              <a:t>Precure Dispensing</a:t>
            </a:r>
          </a:p>
        </p:txBody>
      </p:sp>
    </p:spTree>
    <p:extLst>
      <p:ext uri="{BB962C8B-B14F-4D97-AF65-F5344CB8AC3E}">
        <p14:creationId xmlns:p14="http://schemas.microsoft.com/office/powerpoint/2010/main" val="1272081869"/>
      </p:ext>
    </p:extLst>
  </p:cSld>
  <p:clrMapOvr>
    <a:masterClrMapping/>
  </p:clrMapOvr>
  <p:transition>
    <p:wipe dir="r"/>
  </p:transition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7163"/>
            <a:ext cx="6435725" cy="522287"/>
          </a:xfrm>
        </p:spPr>
        <p:txBody>
          <a:bodyPr/>
          <a:lstStyle/>
          <a:p>
            <a:pPr>
              <a:defRPr/>
            </a:pPr>
            <a:r>
              <a:rPr lang="en-GB" sz="2400" dirty="0"/>
              <a:t>Continuous </a:t>
            </a:r>
            <a:r>
              <a:rPr lang="en-GB" sz="2400" dirty="0" err="1"/>
              <a:t>ProcessTechnology</a:t>
            </a:r>
            <a:endParaRPr lang="en-GB" sz="2400" dirty="0"/>
          </a:p>
        </p:txBody>
      </p:sp>
      <p:pic>
        <p:nvPicPr>
          <p:cNvPr id="194562" name="Picture 4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249738" y="1511300"/>
            <a:ext cx="4695825" cy="3557588"/>
          </a:xfrm>
        </p:spPr>
      </p:pic>
      <p:sp>
        <p:nvSpPr>
          <p:cNvPr id="194563" name="Text Box 5"/>
          <p:cNvSpPr txBox="1">
            <a:spLocks noChangeArrowheads="1"/>
          </p:cNvSpPr>
          <p:nvPr/>
        </p:nvSpPr>
        <p:spPr bwMode="auto">
          <a:xfrm>
            <a:off x="177800" y="762000"/>
            <a:ext cx="3949700" cy="60478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GB" sz="1800" dirty="0"/>
          </a:p>
          <a:p>
            <a:pPr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Advantages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Curing agent added at last moment – maximises pot-life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Minimum of reacting material in process at any point in time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r>
              <a:rPr lang="en-GB" sz="1800" dirty="0"/>
              <a:t>No moving parts – reduced hazard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dirty="0"/>
              <a:t>Disadvantages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dirty="0"/>
              <a:t>Flow properties of materials need to </a:t>
            </a:r>
            <a:r>
              <a:rPr lang="en-GB"/>
              <a:t>be understood.</a:t>
            </a:r>
            <a:endParaRPr lang="en-GB" dirty="0"/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dirty="0"/>
              <a:t>Materials may need adapting to suit continuous process.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en-GB" dirty="0"/>
              <a:t>Need a robust QA process to ensure correct amount of catalyst / curative added.</a:t>
            </a:r>
          </a:p>
          <a:p>
            <a:pPr lvl="1" eaLnBrk="0" hangingPunct="0">
              <a:spcBef>
                <a:spcPct val="50000"/>
              </a:spcBef>
              <a:buFontTx/>
              <a:buChar char="•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106403426"/>
      </p:ext>
    </p:extLst>
  </p:cSld>
  <p:clrMapOvr>
    <a:masterClrMapping/>
  </p:clrMapOvr>
  <p:transition>
    <p:wipe dir="r"/>
  </p:transition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984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2400"/>
              <a:t>PBX Curing Facility</a:t>
            </a:r>
          </a:p>
        </p:txBody>
      </p:sp>
      <p:sp>
        <p:nvSpPr>
          <p:cNvPr id="133223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81000" y="1206500"/>
            <a:ext cx="6064250" cy="4268788"/>
          </a:xfrm>
        </p:spPr>
        <p:txBody>
          <a:bodyPr/>
          <a:lstStyle/>
          <a:p>
            <a:pPr marL="0" indent="0">
              <a:lnSpc>
                <a:spcPct val="80000"/>
              </a:lnSpc>
              <a:buNone/>
            </a:pPr>
            <a:br>
              <a:rPr lang="en-GB" sz="1800" dirty="0"/>
            </a:b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Steam heating</a:t>
            </a:r>
            <a:br>
              <a:rPr lang="en-GB" sz="1800" dirty="0"/>
            </a:br>
            <a:endParaRPr lang="en-GB" sz="1800" dirty="0"/>
          </a:p>
          <a:p>
            <a:pPr>
              <a:lnSpc>
                <a:spcPct val="80000"/>
              </a:lnSpc>
            </a:pPr>
            <a:r>
              <a:rPr lang="en-GB" sz="1800" dirty="0"/>
              <a:t>Typical cure conditions</a:t>
            </a:r>
          </a:p>
          <a:p>
            <a:pPr lvl="1">
              <a:lnSpc>
                <a:spcPct val="80000"/>
              </a:lnSpc>
            </a:pPr>
            <a:r>
              <a:rPr lang="en-GB" sz="1800" dirty="0"/>
              <a:t>5 days at 65</a:t>
            </a:r>
            <a:r>
              <a:rPr lang="en-US" sz="1800" dirty="0">
                <a:cs typeface="Arial" charset="0"/>
              </a:rPr>
              <a:t>°</a:t>
            </a:r>
            <a:r>
              <a:rPr lang="en-GB" sz="1800" dirty="0"/>
              <a:t>C</a:t>
            </a:r>
          </a:p>
          <a:p>
            <a:pPr lvl="1">
              <a:lnSpc>
                <a:spcPct val="80000"/>
              </a:lnSpc>
            </a:pPr>
            <a:endParaRPr lang="en-GB" sz="1800" dirty="0"/>
          </a:p>
          <a:p>
            <a:pPr>
              <a:lnSpc>
                <a:spcPct val="80000"/>
              </a:lnSpc>
            </a:pPr>
            <a:endParaRPr lang="en-GB" dirty="0"/>
          </a:p>
          <a:p>
            <a:pPr>
              <a:lnSpc>
                <a:spcPct val="80000"/>
              </a:lnSpc>
            </a:pPr>
            <a:endParaRPr lang="en-GB" dirty="0"/>
          </a:p>
        </p:txBody>
      </p:sp>
      <p:graphicFrame>
        <p:nvGraphicFramePr>
          <p:cNvPr id="1332228" name="Object 4"/>
          <p:cNvGraphicFramePr>
            <a:graphicFrameLocks noGrp="1" noChangeAspect="1"/>
          </p:cNvGraphicFramePr>
          <p:nvPr>
            <p:ph sz="half" idx="2"/>
          </p:nvPr>
        </p:nvGraphicFramePr>
        <p:xfrm>
          <a:off x="6638925" y="2913063"/>
          <a:ext cx="2266950" cy="1700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3" imgW="3900952" imgH="2926334" progId="">
                  <p:embed/>
                </p:oleObj>
              </mc:Choice>
              <mc:Fallback>
                <p:oleObj name="Photo Editor Photo" r:id="rId3" imgW="3900952" imgH="2926334" progId="">
                  <p:embed/>
                  <p:pic>
                    <p:nvPicPr>
                      <p:cNvPr id="133222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38925" y="2913063"/>
                        <a:ext cx="2266950" cy="17002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2231" name="Picture 5" descr="Oven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550025" y="4691063"/>
            <a:ext cx="2419350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32" name="Picture 6" descr="Oven Building 1"/>
          <p:cNvPicPr>
            <a:picLocks noChangeAspect="1" noChangeArrowheads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630988" y="1119188"/>
            <a:ext cx="2287587" cy="17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31429126"/>
      </p:ext>
    </p:extLst>
  </p:cSld>
  <p:clrMapOvr>
    <a:masterClrMapping/>
  </p:clrMapOvr>
  <p:transition>
    <p:wipe dir="r"/>
  </p:transition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77800" y="1060450"/>
            <a:ext cx="8240713" cy="363538"/>
          </a:xfrm>
        </p:spPr>
        <p:txBody>
          <a:bodyPr/>
          <a:lstStyle/>
          <a:p>
            <a:pPr>
              <a:defRPr/>
            </a:pPr>
            <a:r>
              <a:rPr lang="en-GB" sz="1800"/>
              <a:t>Methods of Processing Secondary Explosive Compositions</a:t>
            </a:r>
            <a:br>
              <a:rPr lang="en-GB" sz="2400"/>
            </a:br>
            <a:r>
              <a:rPr lang="en-GB" sz="2400"/>
              <a:t> </a:t>
            </a:r>
            <a:r>
              <a:rPr lang="en-GB" sz="1600"/>
              <a:t>Processability linked to binder level</a:t>
            </a:r>
            <a:r>
              <a:rPr lang="en-GB" sz="2400"/>
              <a:t> </a:t>
            </a:r>
            <a:br>
              <a:rPr lang="en-GB" sz="2400"/>
            </a:br>
            <a:br>
              <a:rPr lang="en-GB" sz="2400"/>
            </a:br>
            <a:br>
              <a:rPr lang="en-GB" sz="2400"/>
            </a:br>
            <a:endParaRPr lang="en-GB" sz="2400"/>
          </a:p>
        </p:txBody>
      </p:sp>
      <p:sp>
        <p:nvSpPr>
          <p:cNvPr id="137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7400" y="985838"/>
            <a:ext cx="7772400" cy="4375150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Pressing</a:t>
            </a:r>
          </a:p>
          <a:p>
            <a:pPr lvl="1">
              <a:lnSpc>
                <a:spcPct val="90000"/>
              </a:lnSpc>
            </a:pPr>
            <a:r>
              <a:rPr lang="en-GB" sz="1800"/>
              <a:t>1-12% w/w Binder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br>
              <a:rPr lang="en-GB"/>
            </a:br>
            <a:br>
              <a:rPr lang="en-GB"/>
            </a:br>
            <a:endParaRPr lang="en-GB"/>
          </a:p>
          <a:p>
            <a:pPr>
              <a:lnSpc>
                <a:spcPct val="90000"/>
              </a:lnSpc>
            </a:pPr>
            <a:r>
              <a:rPr lang="en-GB" sz="2000"/>
              <a:t>Extruding</a:t>
            </a:r>
          </a:p>
          <a:p>
            <a:pPr lvl="1">
              <a:lnSpc>
                <a:spcPct val="90000"/>
              </a:lnSpc>
            </a:pPr>
            <a:r>
              <a:rPr lang="en-GB" sz="1800"/>
              <a:t>8-15% w/w Binder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Casting</a:t>
            </a:r>
          </a:p>
          <a:p>
            <a:pPr lvl="1">
              <a:lnSpc>
                <a:spcPct val="90000"/>
              </a:lnSpc>
            </a:pPr>
            <a:r>
              <a:rPr lang="en-GB" sz="1600" b="1"/>
              <a:t>12-40% w/w Binder</a:t>
            </a:r>
          </a:p>
        </p:txBody>
      </p:sp>
      <p:pic>
        <p:nvPicPr>
          <p:cNvPr id="137219" name="Picture 4" descr="20 tonnes press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30638" y="957263"/>
            <a:ext cx="1612900" cy="220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20" name="Picture 5" descr="MIX_EXT2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64175" y="2759075"/>
            <a:ext cx="1673225" cy="190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7221" name="Picture 6" descr="P1010014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178675" y="4152900"/>
            <a:ext cx="1965325" cy="230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6318389"/>
      </p:ext>
    </p:extLst>
  </p:cSld>
  <p:clrMapOvr>
    <a:masterClrMapping/>
  </p:clrMapOvr>
  <p:transition>
    <p:wipe dir="r"/>
  </p:transition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6943725" cy="427037"/>
          </a:xfrm>
        </p:spPr>
        <p:txBody>
          <a:bodyPr/>
          <a:lstStyle/>
          <a:p>
            <a:r>
              <a:rPr lang="en-GB" altLang="en-US" sz="1700" dirty="0">
                <a:solidFill>
                  <a:schemeClr val="tx1"/>
                </a:solidFill>
              </a:rPr>
              <a:t>Melt Cast Shell Filling</a:t>
            </a:r>
            <a:endParaRPr lang="en-GB" altLang="en-US" sz="1300" dirty="0">
              <a:solidFill>
                <a:schemeClr val="tx1"/>
              </a:solidFill>
            </a:endParaRPr>
          </a:p>
        </p:txBody>
      </p:sp>
      <p:sp>
        <p:nvSpPr>
          <p:cNvPr id="12292" name="Oval 4"/>
          <p:cNvSpPr>
            <a:spLocks noChangeArrowheads="1"/>
          </p:cNvSpPr>
          <p:nvPr/>
        </p:nvSpPr>
        <p:spPr bwMode="auto">
          <a:xfrm>
            <a:off x="5127499" y="1318764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1.3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Move shell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to filling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spouts</a:t>
            </a:r>
          </a:p>
        </p:txBody>
      </p:sp>
      <p:sp>
        <p:nvSpPr>
          <p:cNvPr id="12293" name="Oval 5"/>
          <p:cNvSpPr>
            <a:spLocks noChangeArrowheads="1"/>
          </p:cNvSpPr>
          <p:nvPr/>
        </p:nvSpPr>
        <p:spPr bwMode="auto">
          <a:xfrm>
            <a:off x="1104570" y="1318764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1.1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Load shell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into heating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trolleys</a:t>
            </a:r>
          </a:p>
        </p:txBody>
      </p:sp>
      <p:sp>
        <p:nvSpPr>
          <p:cNvPr id="12294" name="Oval 6"/>
          <p:cNvSpPr>
            <a:spLocks noChangeArrowheads="1"/>
          </p:cNvSpPr>
          <p:nvPr/>
        </p:nvSpPr>
        <p:spPr bwMode="auto">
          <a:xfrm>
            <a:off x="2255097" y="2986979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1.4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Load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Incorporator</a:t>
            </a:r>
          </a:p>
        </p:txBody>
      </p:sp>
      <p:sp>
        <p:nvSpPr>
          <p:cNvPr id="12295" name="Oval 7"/>
          <p:cNvSpPr>
            <a:spLocks noChangeArrowheads="1"/>
          </p:cNvSpPr>
          <p:nvPr/>
        </p:nvSpPr>
        <p:spPr bwMode="auto">
          <a:xfrm>
            <a:off x="2907506" y="139451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1.2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Heat Shell</a:t>
            </a:r>
          </a:p>
        </p:txBody>
      </p:sp>
      <p:sp>
        <p:nvSpPr>
          <p:cNvPr id="12296" name="Oval 8"/>
          <p:cNvSpPr>
            <a:spLocks noChangeArrowheads="1"/>
          </p:cNvSpPr>
          <p:nvPr/>
        </p:nvSpPr>
        <p:spPr bwMode="auto">
          <a:xfrm>
            <a:off x="3949643" y="2777303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1.6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Agitate</a:t>
            </a:r>
          </a:p>
        </p:txBody>
      </p:sp>
      <p:sp>
        <p:nvSpPr>
          <p:cNvPr id="12297" name="Oval 9"/>
          <p:cNvSpPr>
            <a:spLocks noChangeArrowheads="1"/>
          </p:cNvSpPr>
          <p:nvPr/>
        </p:nvSpPr>
        <p:spPr bwMode="auto">
          <a:xfrm>
            <a:off x="5610693" y="3218446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1.7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Dispense</a:t>
            </a:r>
          </a:p>
        </p:txBody>
      </p:sp>
      <p:sp>
        <p:nvSpPr>
          <p:cNvPr id="12298" name="Oval 10"/>
          <p:cNvSpPr>
            <a:spLocks noChangeArrowheads="1"/>
          </p:cNvSpPr>
          <p:nvPr/>
        </p:nvSpPr>
        <p:spPr bwMode="auto">
          <a:xfrm>
            <a:off x="353026" y="434886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1.8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Load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Pre-melt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Drum</a:t>
            </a:r>
          </a:p>
        </p:txBody>
      </p:sp>
      <p:sp>
        <p:nvSpPr>
          <p:cNvPr id="12299" name="Oval 11"/>
          <p:cNvSpPr>
            <a:spLocks noChangeArrowheads="1"/>
          </p:cNvSpPr>
          <p:nvPr/>
        </p:nvSpPr>
        <p:spPr bwMode="auto">
          <a:xfrm>
            <a:off x="7395637" y="33760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1.9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Move to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Cooling Bays</a:t>
            </a:r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469126" y="1121134"/>
            <a:ext cx="632123" cy="27338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Shell</a:t>
            </a:r>
          </a:p>
        </p:txBody>
      </p:sp>
      <p:cxnSp>
        <p:nvCxnSpPr>
          <p:cNvPr id="12309" name="AutoShape 21"/>
          <p:cNvCxnSpPr>
            <a:cxnSpLocks noChangeShapeType="1"/>
            <a:stCxn id="12300" idx="2"/>
            <a:endCxn id="12293" idx="2"/>
          </p:cNvCxnSpPr>
          <p:nvPr/>
        </p:nvCxnSpPr>
        <p:spPr bwMode="auto">
          <a:xfrm rot="16200000" flipH="1">
            <a:off x="754155" y="1425548"/>
            <a:ext cx="381449" cy="319382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14" name="AutoShape 26"/>
          <p:cNvCxnSpPr>
            <a:cxnSpLocks noChangeShapeType="1"/>
            <a:stCxn id="12293" idx="6"/>
            <a:endCxn id="12295" idx="2"/>
          </p:cNvCxnSpPr>
          <p:nvPr/>
        </p:nvCxnSpPr>
        <p:spPr bwMode="auto">
          <a:xfrm>
            <a:off x="2018970" y="1775964"/>
            <a:ext cx="888536" cy="75751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315" name="AutoShape 27"/>
          <p:cNvCxnSpPr>
            <a:cxnSpLocks noChangeShapeType="1"/>
            <a:stCxn id="78" idx="3"/>
            <a:endCxn id="12294" idx="2"/>
          </p:cNvCxnSpPr>
          <p:nvPr/>
        </p:nvCxnSpPr>
        <p:spPr bwMode="auto">
          <a:xfrm>
            <a:off x="1804301" y="3163344"/>
            <a:ext cx="450796" cy="280835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321" name="Text Box 33"/>
          <p:cNvSpPr txBox="1">
            <a:spLocks noChangeArrowheads="1"/>
          </p:cNvSpPr>
          <p:nvPr/>
        </p:nvSpPr>
        <p:spPr bwMode="auto">
          <a:xfrm>
            <a:off x="1914659" y="1205821"/>
            <a:ext cx="1209675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Shell in correct orientation ready for warming</a:t>
            </a:r>
          </a:p>
        </p:txBody>
      </p:sp>
      <p:cxnSp>
        <p:nvCxnSpPr>
          <p:cNvPr id="12328" name="AutoShape 40"/>
          <p:cNvCxnSpPr>
            <a:cxnSpLocks noChangeShapeType="1"/>
            <a:stCxn id="12297" idx="7"/>
            <a:endCxn id="149" idx="2"/>
          </p:cNvCxnSpPr>
          <p:nvPr/>
        </p:nvCxnSpPr>
        <p:spPr bwMode="auto">
          <a:xfrm rot="5400000" flipH="1" flipV="1">
            <a:off x="6563881" y="2803772"/>
            <a:ext cx="375886" cy="721284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4" name="Text Box 33"/>
          <p:cNvSpPr txBox="1">
            <a:spLocks noChangeArrowheads="1"/>
          </p:cNvSpPr>
          <p:nvPr/>
        </p:nvSpPr>
        <p:spPr bwMode="auto">
          <a:xfrm>
            <a:off x="3802006" y="1533620"/>
            <a:ext cx="1209675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Warmed Shell</a:t>
            </a:r>
          </a:p>
        </p:txBody>
      </p:sp>
      <p:sp>
        <p:nvSpPr>
          <p:cNvPr id="78" name="Text Box 28"/>
          <p:cNvSpPr txBox="1">
            <a:spLocks noChangeArrowheads="1"/>
          </p:cNvSpPr>
          <p:nvPr/>
        </p:nvSpPr>
        <p:spPr bwMode="auto">
          <a:xfrm>
            <a:off x="1363155" y="3040233"/>
            <a:ext cx="441146" cy="24622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RTA</a:t>
            </a:r>
          </a:p>
        </p:txBody>
      </p:sp>
      <p:sp>
        <p:nvSpPr>
          <p:cNvPr id="83" name="Oval 10"/>
          <p:cNvSpPr>
            <a:spLocks noChangeArrowheads="1"/>
          </p:cNvSpPr>
          <p:nvPr/>
        </p:nvSpPr>
        <p:spPr bwMode="auto">
          <a:xfrm>
            <a:off x="2333636" y="428507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1.8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Dump</a:t>
            </a:r>
            <a:r>
              <a:rPr lang="en-GB" altLang="en-US" sz="1000" dirty="0"/>
              <a:t> to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dirty="0"/>
              <a:t>Incorporator</a:t>
            </a:r>
            <a:endParaRPr lang="en-GB" altLang="en-US" sz="1000" baseline="0" dirty="0"/>
          </a:p>
        </p:txBody>
      </p:sp>
      <p:sp>
        <p:nvSpPr>
          <p:cNvPr id="84" name="Oval 10"/>
          <p:cNvSpPr>
            <a:spLocks noChangeArrowheads="1"/>
          </p:cNvSpPr>
          <p:nvPr/>
        </p:nvSpPr>
        <p:spPr bwMode="auto">
          <a:xfrm>
            <a:off x="2564694" y="5617958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1.8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Heat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Pre-melt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Drum</a:t>
            </a:r>
          </a:p>
        </p:txBody>
      </p:sp>
      <p:sp>
        <p:nvSpPr>
          <p:cNvPr id="85" name="Oval 10"/>
          <p:cNvSpPr>
            <a:spLocks noChangeArrowheads="1"/>
          </p:cNvSpPr>
          <p:nvPr/>
        </p:nvSpPr>
        <p:spPr bwMode="auto">
          <a:xfrm>
            <a:off x="4097281" y="3916055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1.8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dirty="0"/>
              <a:t>Heat</a:t>
            </a:r>
            <a:r>
              <a:rPr lang="en-GB" altLang="en-US" sz="1000" baseline="0" dirty="0"/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Incorporator</a:t>
            </a:r>
          </a:p>
        </p:txBody>
      </p:sp>
      <p:sp>
        <p:nvSpPr>
          <p:cNvPr id="88" name="Oval 11"/>
          <p:cNvSpPr>
            <a:spLocks noChangeArrowheads="1"/>
          </p:cNvSpPr>
          <p:nvPr/>
        </p:nvSpPr>
        <p:spPr bwMode="auto">
          <a:xfrm>
            <a:off x="6784325" y="4966141"/>
            <a:ext cx="9144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1.9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Cool Shell</a:t>
            </a:r>
          </a:p>
        </p:txBody>
      </p:sp>
      <p:cxnSp>
        <p:nvCxnSpPr>
          <p:cNvPr id="89" name="AutoShape 26"/>
          <p:cNvCxnSpPr>
            <a:cxnSpLocks noChangeShapeType="1"/>
            <a:stCxn id="12296" idx="6"/>
            <a:endCxn id="12297" idx="2"/>
          </p:cNvCxnSpPr>
          <p:nvPr/>
        </p:nvCxnSpPr>
        <p:spPr bwMode="auto">
          <a:xfrm>
            <a:off x="4864043" y="3234503"/>
            <a:ext cx="746650" cy="441143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2" name="AutoShape 26"/>
          <p:cNvCxnSpPr>
            <a:cxnSpLocks noChangeShapeType="1"/>
            <a:stCxn id="12295" idx="6"/>
            <a:endCxn id="12292" idx="2"/>
          </p:cNvCxnSpPr>
          <p:nvPr/>
        </p:nvCxnSpPr>
        <p:spPr bwMode="auto">
          <a:xfrm flipV="1">
            <a:off x="3821906" y="1775964"/>
            <a:ext cx="1305593" cy="75751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3" name="AutoShape 26"/>
          <p:cNvCxnSpPr>
            <a:cxnSpLocks noChangeShapeType="1"/>
            <a:stCxn id="12294" idx="6"/>
            <a:endCxn id="12296" idx="2"/>
          </p:cNvCxnSpPr>
          <p:nvPr/>
        </p:nvCxnSpPr>
        <p:spPr bwMode="auto">
          <a:xfrm flipV="1">
            <a:off x="3169497" y="3234503"/>
            <a:ext cx="780146" cy="209676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4" name="AutoShape 26"/>
          <p:cNvCxnSpPr>
            <a:cxnSpLocks noChangeShapeType="1"/>
            <a:stCxn id="12292" idx="4"/>
            <a:endCxn id="12297" idx="0"/>
          </p:cNvCxnSpPr>
          <p:nvPr/>
        </p:nvCxnSpPr>
        <p:spPr bwMode="auto">
          <a:xfrm rot="16200000" flipH="1">
            <a:off x="5333655" y="2484208"/>
            <a:ext cx="985282" cy="483194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5" name="AutoShape 26"/>
          <p:cNvCxnSpPr>
            <a:cxnSpLocks noChangeShapeType="1"/>
            <a:stCxn id="12298" idx="7"/>
            <a:endCxn id="151" idx="2"/>
          </p:cNvCxnSpPr>
          <p:nvPr/>
        </p:nvCxnSpPr>
        <p:spPr bwMode="auto">
          <a:xfrm rot="5400000" flipH="1" flipV="1">
            <a:off x="1079529" y="4141357"/>
            <a:ext cx="395408" cy="287437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96" name="AutoShape 26"/>
          <p:cNvCxnSpPr>
            <a:cxnSpLocks noChangeShapeType="1"/>
            <a:stCxn id="84" idx="0"/>
            <a:endCxn id="83" idx="4"/>
          </p:cNvCxnSpPr>
          <p:nvPr/>
        </p:nvCxnSpPr>
        <p:spPr bwMode="auto">
          <a:xfrm rot="16200000" flipV="1">
            <a:off x="2697124" y="5293188"/>
            <a:ext cx="418483" cy="231058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8" name="Text Box 28"/>
          <p:cNvSpPr txBox="1">
            <a:spLocks noChangeArrowheads="1"/>
          </p:cNvSpPr>
          <p:nvPr/>
        </p:nvSpPr>
        <p:spPr bwMode="auto">
          <a:xfrm>
            <a:off x="293072" y="3028404"/>
            <a:ext cx="644721" cy="30503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 err="1">
                <a:solidFill>
                  <a:schemeClr val="tx1"/>
                </a:solidFill>
              </a:rPr>
              <a:t>Dollys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cxnSp>
        <p:nvCxnSpPr>
          <p:cNvPr id="109" name="AutoShape 27"/>
          <p:cNvCxnSpPr>
            <a:cxnSpLocks noChangeShapeType="1"/>
            <a:stCxn id="108" idx="2"/>
            <a:endCxn id="12298" idx="0"/>
          </p:cNvCxnSpPr>
          <p:nvPr/>
        </p:nvCxnSpPr>
        <p:spPr bwMode="auto">
          <a:xfrm rot="16200000" flipH="1">
            <a:off x="205113" y="3743754"/>
            <a:ext cx="1015433" cy="194793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3" name="AutoShape 27"/>
          <p:cNvCxnSpPr>
            <a:cxnSpLocks noChangeShapeType="1"/>
            <a:stCxn id="12298" idx="6"/>
            <a:endCxn id="84" idx="2"/>
          </p:cNvCxnSpPr>
          <p:nvPr/>
        </p:nvCxnSpPr>
        <p:spPr bwMode="auto">
          <a:xfrm>
            <a:off x="1267426" y="4806068"/>
            <a:ext cx="1297268" cy="1269090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8" name="Text Box 33"/>
          <p:cNvSpPr txBox="1">
            <a:spLocks noChangeArrowheads="1"/>
          </p:cNvSpPr>
          <p:nvPr/>
        </p:nvSpPr>
        <p:spPr bwMode="auto">
          <a:xfrm>
            <a:off x="1798151" y="5430183"/>
            <a:ext cx="913891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Loaded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Drum</a:t>
            </a:r>
          </a:p>
        </p:txBody>
      </p:sp>
      <p:sp>
        <p:nvSpPr>
          <p:cNvPr id="119" name="Text Box 33"/>
          <p:cNvSpPr txBox="1">
            <a:spLocks noChangeArrowheads="1"/>
          </p:cNvSpPr>
          <p:nvPr/>
        </p:nvSpPr>
        <p:spPr bwMode="auto">
          <a:xfrm>
            <a:off x="2983399" y="3616959"/>
            <a:ext cx="120967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Loaded Incorporator</a:t>
            </a:r>
          </a:p>
        </p:txBody>
      </p:sp>
      <p:sp>
        <p:nvSpPr>
          <p:cNvPr id="120" name="Text Box 28"/>
          <p:cNvSpPr txBox="1">
            <a:spLocks noChangeArrowheads="1"/>
          </p:cNvSpPr>
          <p:nvPr/>
        </p:nvSpPr>
        <p:spPr bwMode="auto">
          <a:xfrm>
            <a:off x="291746" y="5890607"/>
            <a:ext cx="737927" cy="30324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 “Run Off”</a:t>
            </a:r>
          </a:p>
        </p:txBody>
      </p:sp>
      <p:cxnSp>
        <p:nvCxnSpPr>
          <p:cNvPr id="123" name="AutoShape 27"/>
          <p:cNvCxnSpPr>
            <a:cxnSpLocks noChangeShapeType="1"/>
            <a:stCxn id="120" idx="0"/>
            <a:endCxn id="12298" idx="4"/>
          </p:cNvCxnSpPr>
          <p:nvPr/>
        </p:nvCxnSpPr>
        <p:spPr bwMode="auto">
          <a:xfrm rot="5400000" flipH="1" flipV="1">
            <a:off x="421799" y="5502180"/>
            <a:ext cx="627339" cy="149516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3" name="Text Box 33"/>
          <p:cNvSpPr txBox="1">
            <a:spLocks noChangeArrowheads="1"/>
          </p:cNvSpPr>
          <p:nvPr/>
        </p:nvSpPr>
        <p:spPr bwMode="auto">
          <a:xfrm>
            <a:off x="5686693" y="2330141"/>
            <a:ext cx="120967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 Warmed Shell Ready for Fill</a:t>
            </a:r>
          </a:p>
        </p:txBody>
      </p:sp>
      <p:cxnSp>
        <p:nvCxnSpPr>
          <p:cNvPr id="134" name="AutoShape 26"/>
          <p:cNvCxnSpPr>
            <a:cxnSpLocks noChangeShapeType="1"/>
            <a:stCxn id="12294" idx="5"/>
            <a:endCxn id="85" idx="2"/>
          </p:cNvCxnSpPr>
          <p:nvPr/>
        </p:nvCxnSpPr>
        <p:spPr bwMode="auto">
          <a:xfrm rot="16200000" flipH="1">
            <a:off x="3263540" y="3539513"/>
            <a:ext cx="605787" cy="1061695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40" name="AutoShape 26"/>
          <p:cNvCxnSpPr>
            <a:cxnSpLocks noChangeShapeType="1"/>
            <a:stCxn id="85" idx="6"/>
            <a:endCxn id="12297" idx="3"/>
          </p:cNvCxnSpPr>
          <p:nvPr/>
        </p:nvCxnSpPr>
        <p:spPr bwMode="auto">
          <a:xfrm flipV="1">
            <a:off x="5011681" y="3998935"/>
            <a:ext cx="732923" cy="374320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43" name="Text Box 33"/>
          <p:cNvSpPr txBox="1">
            <a:spLocks noChangeArrowheads="1"/>
          </p:cNvSpPr>
          <p:nvPr/>
        </p:nvSpPr>
        <p:spPr bwMode="auto">
          <a:xfrm>
            <a:off x="4474702" y="3633220"/>
            <a:ext cx="120967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Homogenous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dirty="0"/>
              <a:t>Explosive</a:t>
            </a:r>
            <a:endParaRPr lang="en-GB" altLang="en-US" sz="1000" baseline="0" dirty="0"/>
          </a:p>
        </p:txBody>
      </p:sp>
      <p:sp>
        <p:nvSpPr>
          <p:cNvPr id="144" name="Text Box 28"/>
          <p:cNvSpPr txBox="1">
            <a:spLocks noChangeArrowheads="1"/>
          </p:cNvSpPr>
          <p:nvPr/>
        </p:nvSpPr>
        <p:spPr bwMode="auto">
          <a:xfrm>
            <a:off x="3215659" y="2607140"/>
            <a:ext cx="566343" cy="24622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Vacuum</a:t>
            </a:r>
          </a:p>
        </p:txBody>
      </p:sp>
      <p:sp>
        <p:nvSpPr>
          <p:cNvPr id="145" name="Text Box 28"/>
          <p:cNvSpPr txBox="1">
            <a:spLocks noChangeArrowheads="1"/>
          </p:cNvSpPr>
          <p:nvPr/>
        </p:nvSpPr>
        <p:spPr bwMode="auto">
          <a:xfrm>
            <a:off x="5335189" y="4469559"/>
            <a:ext cx="566343" cy="24622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Heat</a:t>
            </a:r>
          </a:p>
        </p:txBody>
      </p:sp>
      <p:sp>
        <p:nvSpPr>
          <p:cNvPr id="146" name="Text Box 28"/>
          <p:cNvSpPr txBox="1">
            <a:spLocks noChangeArrowheads="1"/>
          </p:cNvSpPr>
          <p:nvPr/>
        </p:nvSpPr>
        <p:spPr bwMode="auto">
          <a:xfrm>
            <a:off x="4084910" y="6021447"/>
            <a:ext cx="566343" cy="246221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Heat</a:t>
            </a:r>
          </a:p>
        </p:txBody>
      </p:sp>
      <p:sp>
        <p:nvSpPr>
          <p:cNvPr id="147" name="Text Box 28"/>
          <p:cNvSpPr txBox="1">
            <a:spLocks noChangeArrowheads="1"/>
          </p:cNvSpPr>
          <p:nvPr/>
        </p:nvSpPr>
        <p:spPr bwMode="auto">
          <a:xfrm>
            <a:off x="4061040" y="5442961"/>
            <a:ext cx="566343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lt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lt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lt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Vapour</a:t>
            </a:r>
          </a:p>
        </p:txBody>
      </p:sp>
      <p:sp>
        <p:nvSpPr>
          <p:cNvPr id="148" name="Text Box 28"/>
          <p:cNvSpPr txBox="1">
            <a:spLocks noChangeArrowheads="1"/>
          </p:cNvSpPr>
          <p:nvPr/>
        </p:nvSpPr>
        <p:spPr bwMode="auto">
          <a:xfrm>
            <a:off x="4674586" y="2388260"/>
            <a:ext cx="566343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/>
              <a:t>Vapour</a:t>
            </a:r>
          </a:p>
        </p:txBody>
      </p:sp>
      <p:sp>
        <p:nvSpPr>
          <p:cNvPr id="149" name="Text Box 28"/>
          <p:cNvSpPr txBox="1">
            <a:spLocks noChangeArrowheads="1"/>
          </p:cNvSpPr>
          <p:nvPr/>
        </p:nvSpPr>
        <p:spPr bwMode="auto">
          <a:xfrm>
            <a:off x="6829294" y="2730250"/>
            <a:ext cx="566343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/>
              <a:t>Waste</a:t>
            </a:r>
          </a:p>
        </p:txBody>
      </p:sp>
      <p:sp>
        <p:nvSpPr>
          <p:cNvPr id="150" name="Text Box 28"/>
          <p:cNvSpPr txBox="1">
            <a:spLocks noChangeArrowheads="1"/>
          </p:cNvSpPr>
          <p:nvPr/>
        </p:nvSpPr>
        <p:spPr bwMode="auto">
          <a:xfrm>
            <a:off x="1032378" y="5453827"/>
            <a:ext cx="566343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Waste</a:t>
            </a:r>
          </a:p>
        </p:txBody>
      </p:sp>
      <p:sp>
        <p:nvSpPr>
          <p:cNvPr id="151" name="Text Box 28"/>
          <p:cNvSpPr txBox="1">
            <a:spLocks noChangeArrowheads="1"/>
          </p:cNvSpPr>
          <p:nvPr/>
        </p:nvSpPr>
        <p:spPr bwMode="auto">
          <a:xfrm>
            <a:off x="1137780" y="3841150"/>
            <a:ext cx="566343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/>
              <a:t>Spillage</a:t>
            </a:r>
          </a:p>
        </p:txBody>
      </p:sp>
      <p:sp>
        <p:nvSpPr>
          <p:cNvPr id="152" name="Text Box 28"/>
          <p:cNvSpPr txBox="1">
            <a:spLocks noChangeArrowheads="1"/>
          </p:cNvSpPr>
          <p:nvPr/>
        </p:nvSpPr>
        <p:spPr bwMode="auto">
          <a:xfrm>
            <a:off x="1953153" y="2511371"/>
            <a:ext cx="566343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lt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lt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lt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lt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Spillage</a:t>
            </a:r>
          </a:p>
        </p:txBody>
      </p:sp>
      <p:sp>
        <p:nvSpPr>
          <p:cNvPr id="172" name="Text Box 28"/>
          <p:cNvSpPr txBox="1">
            <a:spLocks noChangeArrowheads="1"/>
          </p:cNvSpPr>
          <p:nvPr/>
        </p:nvSpPr>
        <p:spPr bwMode="auto">
          <a:xfrm>
            <a:off x="5718082" y="6193854"/>
            <a:ext cx="699621" cy="246221"/>
          </a:xfrm>
          <a:prstGeom prst="rect">
            <a:avLst/>
          </a:prstGeom>
          <a:ln>
            <a:solidFill>
              <a:schemeClr val="tx1"/>
            </a:solidFill>
            <a:headEnd/>
            <a:tailEnd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/>
              <a:t>Reject Shell</a:t>
            </a:r>
          </a:p>
        </p:txBody>
      </p:sp>
      <p:sp>
        <p:nvSpPr>
          <p:cNvPr id="173" name="Text Box 28"/>
          <p:cNvSpPr txBox="1">
            <a:spLocks noChangeArrowheads="1"/>
          </p:cNvSpPr>
          <p:nvPr/>
        </p:nvSpPr>
        <p:spPr bwMode="auto">
          <a:xfrm>
            <a:off x="8241934" y="5530136"/>
            <a:ext cx="699621" cy="53743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solidFill>
                  <a:schemeClr val="accent2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en-GB" altLang="en-US" dirty="0">
                <a:solidFill>
                  <a:schemeClr val="tx1"/>
                </a:solidFill>
              </a:rPr>
              <a:t>Filled, </a:t>
            </a:r>
          </a:p>
          <a:p>
            <a:r>
              <a:rPr lang="en-GB" altLang="en-US" dirty="0">
                <a:solidFill>
                  <a:schemeClr val="tx1"/>
                </a:solidFill>
              </a:rPr>
              <a:t>Cooled </a:t>
            </a:r>
          </a:p>
          <a:p>
            <a:r>
              <a:rPr lang="en-GB" altLang="en-US" dirty="0">
                <a:solidFill>
                  <a:schemeClr val="tx1"/>
                </a:solidFill>
              </a:rPr>
              <a:t>Shell</a:t>
            </a:r>
          </a:p>
        </p:txBody>
      </p:sp>
      <p:cxnSp>
        <p:nvCxnSpPr>
          <p:cNvPr id="178" name="AutoShape 26"/>
          <p:cNvCxnSpPr>
            <a:cxnSpLocks noChangeShapeType="1"/>
            <a:stCxn id="12298" idx="5"/>
            <a:endCxn id="150" idx="0"/>
          </p:cNvCxnSpPr>
          <p:nvPr/>
        </p:nvCxnSpPr>
        <p:spPr bwMode="auto">
          <a:xfrm rot="16200000" flipH="1">
            <a:off x="1062297" y="5200574"/>
            <a:ext cx="324470" cy="182035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7" name="AutoShape 26"/>
          <p:cNvCxnSpPr>
            <a:cxnSpLocks noChangeShapeType="1"/>
            <a:stCxn id="84" idx="7"/>
            <a:endCxn id="147" idx="1"/>
          </p:cNvCxnSpPr>
          <p:nvPr/>
        </p:nvCxnSpPr>
        <p:spPr bwMode="auto">
          <a:xfrm rot="5400000" flipH="1" flipV="1">
            <a:off x="3610213" y="5301043"/>
            <a:ext cx="185797" cy="715857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8" name="AutoShape 26"/>
          <p:cNvCxnSpPr>
            <a:cxnSpLocks noChangeShapeType="1"/>
            <a:stCxn id="84" idx="6"/>
            <a:endCxn id="146" idx="1"/>
          </p:cNvCxnSpPr>
          <p:nvPr/>
        </p:nvCxnSpPr>
        <p:spPr bwMode="auto">
          <a:xfrm>
            <a:off x="3479094" y="6075158"/>
            <a:ext cx="605816" cy="69400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9" name="AutoShape 26"/>
          <p:cNvCxnSpPr>
            <a:cxnSpLocks noChangeShapeType="1"/>
            <a:stCxn id="83" idx="0"/>
            <a:endCxn id="12294" idx="4"/>
          </p:cNvCxnSpPr>
          <p:nvPr/>
        </p:nvCxnSpPr>
        <p:spPr bwMode="auto">
          <a:xfrm rot="16200000" flipV="1">
            <a:off x="2559719" y="4053957"/>
            <a:ext cx="383696" cy="78539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0" name="AutoShape 26"/>
          <p:cNvCxnSpPr>
            <a:cxnSpLocks noChangeShapeType="1"/>
            <a:stCxn id="144" idx="2"/>
          </p:cNvCxnSpPr>
          <p:nvPr/>
        </p:nvCxnSpPr>
        <p:spPr bwMode="auto">
          <a:xfrm rot="5400000">
            <a:off x="3129040" y="2848656"/>
            <a:ext cx="365087" cy="374497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1" name="AutoShape 26"/>
          <p:cNvCxnSpPr>
            <a:cxnSpLocks noChangeShapeType="1"/>
            <a:stCxn id="12297" idx="6"/>
            <a:endCxn id="12299" idx="2"/>
          </p:cNvCxnSpPr>
          <p:nvPr/>
        </p:nvCxnSpPr>
        <p:spPr bwMode="auto">
          <a:xfrm>
            <a:off x="6525093" y="3675646"/>
            <a:ext cx="870544" cy="157629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92" name="AutoShape 26"/>
          <p:cNvCxnSpPr>
            <a:cxnSpLocks noChangeShapeType="1"/>
            <a:stCxn id="145" idx="2"/>
            <a:endCxn id="85" idx="5"/>
          </p:cNvCxnSpPr>
          <p:nvPr/>
        </p:nvCxnSpPr>
        <p:spPr bwMode="auto">
          <a:xfrm rot="5400000" flipH="1">
            <a:off x="5238448" y="4335867"/>
            <a:ext cx="19236" cy="740591"/>
          </a:xfrm>
          <a:prstGeom prst="curvedConnector3">
            <a:avLst>
              <a:gd name="adj1" fmla="val -1784545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95" name="Text Box 33"/>
          <p:cNvSpPr txBox="1">
            <a:spLocks noChangeArrowheads="1"/>
          </p:cNvSpPr>
          <p:nvPr/>
        </p:nvSpPr>
        <p:spPr bwMode="auto">
          <a:xfrm>
            <a:off x="2752580" y="5223286"/>
            <a:ext cx="913891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Molten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dirty="0"/>
              <a:t> RTA</a:t>
            </a:r>
            <a:endParaRPr lang="en-GB" altLang="en-US" sz="1000" baseline="0" dirty="0"/>
          </a:p>
        </p:txBody>
      </p:sp>
      <p:sp>
        <p:nvSpPr>
          <p:cNvPr id="203" name="Text Box 33"/>
          <p:cNvSpPr txBox="1">
            <a:spLocks noChangeArrowheads="1"/>
          </p:cNvSpPr>
          <p:nvPr/>
        </p:nvSpPr>
        <p:spPr bwMode="auto">
          <a:xfrm>
            <a:off x="2018970" y="3897801"/>
            <a:ext cx="680807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l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baseline="0" dirty="0"/>
              <a:t>Molten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000" dirty="0"/>
              <a:t> RTA</a:t>
            </a:r>
            <a:endParaRPr lang="en-GB" altLang="en-US" sz="1000" baseline="0" dirty="0"/>
          </a:p>
        </p:txBody>
      </p:sp>
      <p:cxnSp>
        <p:nvCxnSpPr>
          <p:cNvPr id="209" name="AutoShape 26"/>
          <p:cNvCxnSpPr>
            <a:cxnSpLocks noChangeShapeType="1"/>
            <a:stCxn id="152" idx="2"/>
            <a:endCxn id="12294" idx="1"/>
          </p:cNvCxnSpPr>
          <p:nvPr/>
        </p:nvCxnSpPr>
        <p:spPr bwMode="auto">
          <a:xfrm rot="16200000" flipH="1">
            <a:off x="2131017" y="2862899"/>
            <a:ext cx="363298" cy="152683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12" name="AutoShape 26"/>
          <p:cNvCxnSpPr>
            <a:cxnSpLocks noChangeShapeType="1"/>
            <a:stCxn id="12296" idx="7"/>
            <a:endCxn id="148" idx="2"/>
          </p:cNvCxnSpPr>
          <p:nvPr/>
        </p:nvCxnSpPr>
        <p:spPr bwMode="auto">
          <a:xfrm rot="5400000" flipH="1" flipV="1">
            <a:off x="4705579" y="2659035"/>
            <a:ext cx="276733" cy="227626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2" name="AutoShape 48"/>
          <p:cNvCxnSpPr>
            <a:cxnSpLocks noChangeShapeType="1"/>
            <a:stCxn id="88" idx="3"/>
            <a:endCxn id="172" idx="3"/>
          </p:cNvCxnSpPr>
          <p:nvPr/>
        </p:nvCxnSpPr>
        <p:spPr bwMode="auto">
          <a:xfrm rot="5400000">
            <a:off x="6382803" y="5781531"/>
            <a:ext cx="570335" cy="500533"/>
          </a:xfrm>
          <a:prstGeom prst="curvedConnector2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3" name="AutoShape 48"/>
          <p:cNvCxnSpPr>
            <a:cxnSpLocks noChangeShapeType="1"/>
            <a:stCxn id="88" idx="7"/>
            <a:endCxn id="173" idx="0"/>
          </p:cNvCxnSpPr>
          <p:nvPr/>
        </p:nvCxnSpPr>
        <p:spPr bwMode="auto">
          <a:xfrm rot="16200000" flipH="1">
            <a:off x="7863237" y="4801629"/>
            <a:ext cx="430084" cy="1026931"/>
          </a:xfrm>
          <a:prstGeom prst="curvedConnector3">
            <a:avLst>
              <a:gd name="adj1" fmla="val -84288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224" name="AutoShape 48"/>
          <p:cNvCxnSpPr>
            <a:cxnSpLocks noChangeShapeType="1"/>
            <a:stCxn id="12299" idx="4"/>
            <a:endCxn id="88" idx="0"/>
          </p:cNvCxnSpPr>
          <p:nvPr/>
        </p:nvCxnSpPr>
        <p:spPr bwMode="auto">
          <a:xfrm rot="5400000">
            <a:off x="7209348" y="4322652"/>
            <a:ext cx="675666" cy="611312"/>
          </a:xfrm>
          <a:prstGeom prst="curvedConnector3">
            <a:avLst>
              <a:gd name="adj1" fmla="val 50000"/>
            </a:avLst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31" name="Text Box 28"/>
          <p:cNvSpPr txBox="1">
            <a:spLocks noChangeArrowheads="1"/>
          </p:cNvSpPr>
          <p:nvPr/>
        </p:nvSpPr>
        <p:spPr bwMode="auto">
          <a:xfrm>
            <a:off x="6552946" y="3817014"/>
            <a:ext cx="828792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/>
              <a:t>Filled Shell</a:t>
            </a:r>
          </a:p>
        </p:txBody>
      </p:sp>
      <p:sp>
        <p:nvSpPr>
          <p:cNvPr id="232" name="Text Box 28"/>
          <p:cNvSpPr txBox="1">
            <a:spLocks noChangeArrowheads="1"/>
          </p:cNvSpPr>
          <p:nvPr/>
        </p:nvSpPr>
        <p:spPr bwMode="auto">
          <a:xfrm>
            <a:off x="6740258" y="4395501"/>
            <a:ext cx="828792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algn="ctr">
              <a:spcBef>
                <a:spcPct val="0"/>
              </a:spcBef>
              <a:buFontTx/>
              <a:buNone/>
              <a:defRPr sz="1000" baseline="0"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•"/>
              <a:defRPr sz="2200"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•"/>
              <a:defRPr sz="2000"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1600">
                <a:latin typeface="Arial" charset="0"/>
                <a:cs typeface="Arial" charset="0"/>
              </a:defRPr>
            </a:lvl9pPr>
          </a:lstStyle>
          <a:p>
            <a:r>
              <a:rPr lang="en-GB" altLang="en-US" dirty="0"/>
              <a:t>Filled Shell</a:t>
            </a:r>
          </a:p>
        </p:txBody>
      </p:sp>
    </p:spTree>
    <p:extLst>
      <p:ext uri="{BB962C8B-B14F-4D97-AF65-F5344CB8AC3E}">
        <p14:creationId xmlns:p14="http://schemas.microsoft.com/office/powerpoint/2010/main" val="2594165840"/>
      </p:ext>
    </p:extLst>
  </p:cSld>
  <p:clrMapOvr>
    <a:masterClrMapping/>
  </p:clrMapOvr>
  <p:transition>
    <p:wipe dir="r"/>
  </p:transition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334274" name="Text Box 3"/>
          <p:cNvSpPr txBox="1">
            <a:spLocks noChangeArrowheads="1"/>
          </p:cNvSpPr>
          <p:nvPr/>
        </p:nvSpPr>
        <p:spPr bwMode="auto">
          <a:xfrm>
            <a:off x="279400" y="2374900"/>
            <a:ext cx="4318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sz="360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698924544"/>
      </p:ext>
    </p:extLst>
  </p:cSld>
  <p:clrMapOvr>
    <a:masterClrMapping/>
  </p:clrMapOvr>
  <p:transition>
    <p:wipe dir="r"/>
  </p:transition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96ECDB-F70B-4067-8507-96F0EA02000E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100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Nuclear Fission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323850" y="1196975"/>
            <a:ext cx="80645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Some elements have unstable nuclei which can disintegrate with the emission of particles or radiation :</a:t>
            </a: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250825" y="2173288"/>
            <a:ext cx="8066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Symbol" pitchFamily="18" charset="2"/>
                <a:ea typeface="ＭＳ Ｐゴシック" pitchFamily="34" charset="-128"/>
                <a:cs typeface="Times New Roman" pitchFamily="18" charset="0"/>
              </a:rPr>
              <a:t>a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 alpha particle	</a:t>
            </a:r>
            <a:r>
              <a:rPr lang="en-GB" sz="2400" baseline="300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4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He nucleus. Velocity ~5% of light</a:t>
            </a: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50825" y="2781300"/>
            <a:ext cx="8455025" cy="1643063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buFont typeface="Symbol"/>
              <a:buChar char="b"/>
              <a:defRPr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beta particle	</a:t>
            </a:r>
            <a:r>
              <a:rPr lang="en-GB" sz="2400" dirty="0">
                <a:latin typeface="Symbol" panose="05050102010706020507" pitchFamily="18" charset="2"/>
                <a:cs typeface="Times New Roman" panose="02020603050405020304" pitchFamily="18" charset="0"/>
              </a:rPr>
              <a:t>b </a:t>
            </a:r>
            <a:r>
              <a:rPr lang="en-GB" sz="3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Breakdown of a neutron to form proton 					+ electron + electron antineutrino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2400" dirty="0">
                <a:latin typeface="Symbol" panose="05050102010706020507" pitchFamily="18" charset="2"/>
                <a:cs typeface="Times New Roman" panose="02020603050405020304" pitchFamily="18" charset="0"/>
              </a:rPr>
              <a:t>			b </a:t>
            </a:r>
            <a:r>
              <a:rPr lang="en-GB" sz="32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+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Breakdown of a proton to form neutron					+ positron + electron neutrino</a:t>
            </a: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50825" y="4508500"/>
            <a:ext cx="8569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Symbol" pitchFamily="18" charset="2"/>
                <a:ea typeface="ＭＳ Ｐゴシック" pitchFamily="34" charset="-128"/>
                <a:cs typeface="Times New Roman" pitchFamily="18" charset="0"/>
              </a:rPr>
              <a:t>g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 gamma ray		Release of energy from an excited nucleus.</a:t>
            </a:r>
          </a:p>
        </p:txBody>
      </p: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323850" y="5516563"/>
            <a:ext cx="8064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Each process releases a large amount of energy.</a:t>
            </a:r>
          </a:p>
        </p:txBody>
      </p:sp>
    </p:spTree>
    <p:extLst>
      <p:ext uri="{BB962C8B-B14F-4D97-AF65-F5344CB8AC3E}">
        <p14:creationId xmlns:p14="http://schemas.microsoft.com/office/powerpoint/2010/main" val="1017275896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3" grpId="0"/>
      <p:bldP spid="14" grpId="0"/>
      <p:bldP spid="15" grpId="0"/>
      <p:bldP spid="16" grpId="0"/>
    </p:bld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Nuclear Half-life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425450" y="1258163"/>
            <a:ext cx="80645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The decay is random, and the life of an </a:t>
            </a:r>
            <a:r>
              <a:rPr lang="en-GB" sz="2000" u="sng" dirty="0">
                <a:latin typeface="+mj-lt"/>
                <a:ea typeface="ＭＳ Ｐゴシック" pitchFamily="34" charset="-128"/>
                <a:cs typeface="Times New Roman" pitchFamily="18" charset="0"/>
              </a:rPr>
              <a:t>individual</a:t>
            </a:r>
            <a:r>
              <a:rPr lang="en-GB" sz="2000" dirty="0">
                <a:latin typeface="+mj-lt"/>
                <a:ea typeface="ＭＳ Ｐゴシック" pitchFamily="34" charset="-128"/>
                <a:cs typeface="Times New Roman" pitchFamily="18" charset="0"/>
              </a:rPr>
              <a:t> radioactive atom cannot be predicted.</a:t>
            </a: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430213" y="2397472"/>
            <a:ext cx="80645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However, for a sufficient number of atoms, the </a:t>
            </a:r>
            <a:r>
              <a:rPr lang="en-GB" sz="2000" u="sng">
                <a:latin typeface="+mj-lt"/>
                <a:ea typeface="ＭＳ Ｐゴシック" pitchFamily="34" charset="-128"/>
                <a:cs typeface="Times New Roman" pitchFamily="18" charset="0"/>
              </a:rPr>
              <a:t>probability</a:t>
            </a: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 of a certain proportion of them decaying can be measured.</a:t>
            </a:r>
          </a:p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The time for 50% of the nuclei to disintegrate is the </a:t>
            </a:r>
            <a:r>
              <a:rPr lang="en-GB" sz="2000" u="sng">
                <a:latin typeface="+mj-lt"/>
                <a:ea typeface="ＭＳ Ｐゴシック" pitchFamily="34" charset="-128"/>
                <a:cs typeface="Times New Roman" pitchFamily="18" charset="0"/>
              </a:rPr>
              <a:t>half-life</a:t>
            </a: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.</a:t>
            </a:r>
          </a:p>
        </p:txBody>
      </p:sp>
      <p:sp>
        <p:nvSpPr>
          <p:cNvPr id="10" name="Text Box 3"/>
          <p:cNvSpPr txBox="1">
            <a:spLocks noChangeArrowheads="1"/>
          </p:cNvSpPr>
          <p:nvPr/>
        </p:nvSpPr>
        <p:spPr bwMode="auto">
          <a:xfrm>
            <a:off x="430213" y="3955326"/>
            <a:ext cx="80645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>
                <a:latin typeface="+mj-lt"/>
                <a:ea typeface="ＭＳ Ｐゴシック" pitchFamily="34" charset="-128"/>
                <a:cs typeface="Times New Roman" pitchFamily="18" charset="0"/>
              </a:rPr>
              <a:t>The unit of radioactivity is the becquerel (Bq) – one transformation per second.</a:t>
            </a:r>
          </a:p>
        </p:txBody>
      </p:sp>
    </p:spTree>
    <p:extLst>
      <p:ext uri="{BB962C8B-B14F-4D97-AF65-F5344CB8AC3E}">
        <p14:creationId xmlns:p14="http://schemas.microsoft.com/office/powerpoint/2010/main" val="35272931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3FE09E-EF48-46AD-9561-D8FC61531661}" type="slidenum">
              <a:rPr lang="en-US" sz="1600" b="1">
                <a:solidFill>
                  <a:schemeClr val="tx1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102</a:t>
            </a:fld>
            <a:endParaRPr lang="en-US" sz="1600" b="1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Nuclear Half-life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425450" y="1220788"/>
            <a:ext cx="80645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If a decaying nucleus is surrounded by a sufficient number of similar atoms, then the decay product may hit another nucleus and cause it to decompose.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423863" y="2708275"/>
            <a:ext cx="8064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If the mass of material is sufficient (the </a:t>
            </a:r>
            <a:r>
              <a:rPr lang="en-GB" sz="2400" u="sng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critical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 mass), then a self-sustaining nuclear reaction can occur.</a:t>
            </a: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468313" y="4005263"/>
            <a:ext cx="8064500" cy="134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The critical mass can be achieved by :</a:t>
            </a:r>
          </a:p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	Rapidly bringing together two sub-critical masses</a:t>
            </a:r>
          </a:p>
          <a:p>
            <a:pPr>
              <a:spcBef>
                <a:spcPct val="20000"/>
              </a:spcBef>
            </a:pP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	Severely increasing the density of a sub-critical mass</a:t>
            </a:r>
          </a:p>
        </p:txBody>
      </p:sp>
    </p:spTree>
    <p:extLst>
      <p:ext uri="{BB962C8B-B14F-4D97-AF65-F5344CB8AC3E}">
        <p14:creationId xmlns:p14="http://schemas.microsoft.com/office/powerpoint/2010/main" val="82428868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Implosion</a:t>
            </a:r>
          </a:p>
        </p:txBody>
      </p:sp>
      <p:sp>
        <p:nvSpPr>
          <p:cNvPr id="7" name="Text Box 3"/>
          <p:cNvSpPr txBox="1">
            <a:spLocks noChangeArrowheads="1"/>
          </p:cNvSpPr>
          <p:nvPr/>
        </p:nvSpPr>
        <p:spPr bwMode="auto">
          <a:xfrm>
            <a:off x="234950" y="5410200"/>
            <a:ext cx="1554163" cy="461963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>
            <a:spAutoFit/>
          </a:bodyPr>
          <a:lstStyle>
            <a:lvl1pPr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pitchFamily="96" charset="-128"/>
              </a:defRPr>
            </a:lvl9pPr>
          </a:lstStyle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2400" baseline="30000" dirty="0">
                <a:latin typeface="+mn-lt"/>
                <a:ea typeface="+mn-ea"/>
                <a:cs typeface="+mn-cs"/>
              </a:rPr>
              <a:t>239</a:t>
            </a:r>
            <a:r>
              <a:rPr lang="en-GB" sz="2400" dirty="0">
                <a:latin typeface="+mn-lt"/>
                <a:ea typeface="+mn-ea"/>
                <a:cs typeface="+mn-cs"/>
              </a:rPr>
              <a:t>Pu core</a:t>
            </a:r>
          </a:p>
        </p:txBody>
      </p:sp>
      <p:grpSp>
        <p:nvGrpSpPr>
          <p:cNvPr id="130068" name="Group 130067"/>
          <p:cNvGrpSpPr>
            <a:grpSpLocks/>
          </p:cNvGrpSpPr>
          <p:nvPr/>
        </p:nvGrpSpPr>
        <p:grpSpPr bwMode="auto">
          <a:xfrm>
            <a:off x="4625975" y="1341438"/>
            <a:ext cx="4273550" cy="4211637"/>
            <a:chOff x="4626377" y="1477877"/>
            <a:chExt cx="4273010" cy="4212214"/>
          </a:xfrm>
        </p:grpSpPr>
        <p:sp>
          <p:nvSpPr>
            <p:cNvPr id="25" name="Oval 24"/>
            <p:cNvSpPr>
              <a:spLocks noChangeAspect="1"/>
            </p:cNvSpPr>
            <p:nvPr/>
          </p:nvSpPr>
          <p:spPr>
            <a:xfrm>
              <a:off x="6212090" y="3029076"/>
              <a:ext cx="1079364" cy="107964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30054" name="Trapezoid 130053"/>
            <p:cNvSpPr/>
            <p:nvPr/>
          </p:nvSpPr>
          <p:spPr>
            <a:xfrm rot="-900000">
              <a:off x="6851771" y="4600917"/>
              <a:ext cx="574602" cy="623973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Trapezoid 38"/>
            <p:cNvSpPr/>
            <p:nvPr/>
          </p:nvSpPr>
          <p:spPr>
            <a:xfrm rot="900000">
              <a:off x="6118438" y="4589803"/>
              <a:ext cx="576190" cy="623972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Trapezoid 40"/>
            <p:cNvSpPr/>
            <p:nvPr/>
          </p:nvSpPr>
          <p:spPr>
            <a:xfrm rot="2700000">
              <a:off x="5491380" y="4219947"/>
              <a:ext cx="576341" cy="623809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Trapezoid 41"/>
            <p:cNvSpPr/>
            <p:nvPr/>
          </p:nvSpPr>
          <p:spPr>
            <a:xfrm rot="4500000">
              <a:off x="5142173" y="3611851"/>
              <a:ext cx="576342" cy="623809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Trapezoid 42"/>
            <p:cNvSpPr/>
            <p:nvPr/>
          </p:nvSpPr>
          <p:spPr>
            <a:xfrm rot="6300000">
              <a:off x="5162808" y="2878326"/>
              <a:ext cx="576342" cy="623808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Trapezoid 43"/>
            <p:cNvSpPr/>
            <p:nvPr/>
          </p:nvSpPr>
          <p:spPr>
            <a:xfrm rot="8100000">
              <a:off x="5515265" y="2278087"/>
              <a:ext cx="576190" cy="623972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5" name="Trapezoid 44"/>
            <p:cNvSpPr/>
            <p:nvPr/>
          </p:nvSpPr>
          <p:spPr>
            <a:xfrm rot="9900000">
              <a:off x="6140661" y="1936727"/>
              <a:ext cx="576190" cy="623973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Trapezoid 45"/>
            <p:cNvSpPr/>
            <p:nvPr/>
          </p:nvSpPr>
          <p:spPr>
            <a:xfrm rot="11700000">
              <a:off x="6789867" y="1930376"/>
              <a:ext cx="576189" cy="623973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Trapezoid 46"/>
            <p:cNvSpPr/>
            <p:nvPr/>
          </p:nvSpPr>
          <p:spPr>
            <a:xfrm rot="13500000">
              <a:off x="7473123" y="2313892"/>
              <a:ext cx="576341" cy="625396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Trapezoid 47"/>
            <p:cNvSpPr/>
            <p:nvPr/>
          </p:nvSpPr>
          <p:spPr>
            <a:xfrm rot="15300000">
              <a:off x="7808836" y="2881501"/>
              <a:ext cx="576342" cy="623809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9" name="Trapezoid 48"/>
            <p:cNvSpPr/>
            <p:nvPr/>
          </p:nvSpPr>
          <p:spPr>
            <a:xfrm rot="17100000">
              <a:off x="7816774" y="3629316"/>
              <a:ext cx="576341" cy="623808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50" name="Trapezoid 49"/>
            <p:cNvSpPr/>
            <p:nvPr/>
          </p:nvSpPr>
          <p:spPr>
            <a:xfrm rot="18900000">
              <a:off x="7450183" y="4221453"/>
              <a:ext cx="576189" cy="623972"/>
            </a:xfrm>
            <a:prstGeom prst="trapezoid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130064" name="Straight Arrow Connector 130063"/>
            <p:cNvCxnSpPr/>
            <p:nvPr/>
          </p:nvCxnSpPr>
          <p:spPr>
            <a:xfrm rot="900000">
              <a:off x="6293041" y="5285224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Arrow Connector 60"/>
            <p:cNvCxnSpPr/>
            <p:nvPr/>
          </p:nvCxnSpPr>
          <p:spPr>
            <a:xfrm rot="-900000" flipV="1">
              <a:off x="6947009" y="4100786"/>
              <a:ext cx="6349" cy="317543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Arrow Connector 64"/>
            <p:cNvCxnSpPr/>
            <p:nvPr/>
          </p:nvCxnSpPr>
          <p:spPr>
            <a:xfrm rot="-2700000" flipV="1">
              <a:off x="7282723" y="3903157"/>
              <a:ext cx="0" cy="328571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Arrow Connector 65"/>
            <p:cNvCxnSpPr/>
            <p:nvPr/>
          </p:nvCxnSpPr>
          <p:spPr>
            <a:xfrm rot="-4500000" flipV="1">
              <a:off x="7455738" y="3584028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Arrow Connector 66"/>
            <p:cNvCxnSpPr/>
            <p:nvPr/>
          </p:nvCxnSpPr>
          <p:spPr>
            <a:xfrm rot="-6300000" flipV="1">
              <a:off x="7441453" y="3209325"/>
              <a:ext cx="0" cy="328571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Arrow Connector 67"/>
            <p:cNvCxnSpPr/>
            <p:nvPr/>
          </p:nvCxnSpPr>
          <p:spPr>
            <a:xfrm rot="-8100000" flipV="1">
              <a:off x="7269231" y="2887770"/>
              <a:ext cx="0" cy="328657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Arrow Connector 68"/>
            <p:cNvCxnSpPr/>
            <p:nvPr/>
          </p:nvCxnSpPr>
          <p:spPr>
            <a:xfrm rot="-9900000" flipV="1">
              <a:off x="6918437" y="2711533"/>
              <a:ext cx="0" cy="32865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Arrow Connector 69"/>
            <p:cNvCxnSpPr/>
            <p:nvPr/>
          </p:nvCxnSpPr>
          <p:spPr>
            <a:xfrm rot="-11700000" flipV="1">
              <a:off x="6610501" y="2711533"/>
              <a:ext cx="0" cy="328658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Arrow Connector 70"/>
            <p:cNvCxnSpPr/>
            <p:nvPr/>
          </p:nvCxnSpPr>
          <p:spPr>
            <a:xfrm rot="-13500000" flipV="1">
              <a:off x="6265264" y="2887019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Arrow Connector 71"/>
            <p:cNvCxnSpPr/>
            <p:nvPr/>
          </p:nvCxnSpPr>
          <p:spPr>
            <a:xfrm rot="-15300000" flipV="1">
              <a:off x="6068439" y="3191861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Arrow Connector 72"/>
            <p:cNvCxnSpPr/>
            <p:nvPr/>
          </p:nvCxnSpPr>
          <p:spPr>
            <a:xfrm rot="-17100000" flipV="1">
              <a:off x="6081137" y="3580852"/>
              <a:ext cx="0" cy="328570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Arrow Connector 73"/>
            <p:cNvCxnSpPr/>
            <p:nvPr/>
          </p:nvCxnSpPr>
          <p:spPr>
            <a:xfrm rot="-18900000" flipV="1">
              <a:off x="6229549" y="3913436"/>
              <a:ext cx="0" cy="328657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Arrow Connector 74"/>
            <p:cNvCxnSpPr/>
            <p:nvPr/>
          </p:nvCxnSpPr>
          <p:spPr>
            <a:xfrm rot="-20700000" flipV="1">
              <a:off x="6591454" y="4113488"/>
              <a:ext cx="0" cy="328657"/>
            </a:xfrm>
            <a:prstGeom prst="straightConnector1">
              <a:avLst/>
            </a:prstGeom>
            <a:ln w="381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Arrow Connector 78"/>
            <p:cNvCxnSpPr/>
            <p:nvPr/>
          </p:nvCxnSpPr>
          <p:spPr>
            <a:xfrm rot="2700000">
              <a:off x="5354154" y="4771650"/>
              <a:ext cx="0" cy="404761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Arrow Connector 79"/>
            <p:cNvCxnSpPr/>
            <p:nvPr/>
          </p:nvCxnSpPr>
          <p:spPr>
            <a:xfrm rot="4500000">
              <a:off x="4828758" y="3814255"/>
              <a:ext cx="0" cy="404762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Arrow Connector 80"/>
            <p:cNvCxnSpPr/>
            <p:nvPr/>
          </p:nvCxnSpPr>
          <p:spPr>
            <a:xfrm rot="6300000">
              <a:off x="4828758" y="2806055"/>
              <a:ext cx="0" cy="404762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Arrow Connector 81"/>
            <p:cNvCxnSpPr/>
            <p:nvPr/>
          </p:nvCxnSpPr>
          <p:spPr>
            <a:xfrm rot="8100000">
              <a:off x="5385106" y="1889095"/>
              <a:ext cx="0" cy="404868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Arrow Connector 82"/>
            <p:cNvCxnSpPr/>
            <p:nvPr/>
          </p:nvCxnSpPr>
          <p:spPr>
            <a:xfrm rot="9900000">
              <a:off x="6269232" y="1477877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Arrow Connector 83"/>
            <p:cNvCxnSpPr/>
            <p:nvPr/>
          </p:nvCxnSpPr>
          <p:spPr>
            <a:xfrm rot="11700000">
              <a:off x="7277167" y="1477877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Arrow Connector 84"/>
            <p:cNvCxnSpPr/>
            <p:nvPr/>
          </p:nvCxnSpPr>
          <p:spPr>
            <a:xfrm rot="13500000">
              <a:off x="8193833" y="1982029"/>
              <a:ext cx="0" cy="404762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Arrow Connector 85"/>
            <p:cNvCxnSpPr/>
            <p:nvPr/>
          </p:nvCxnSpPr>
          <p:spPr>
            <a:xfrm rot="15300000">
              <a:off x="8697007" y="2845749"/>
              <a:ext cx="0" cy="404761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Arrow Connector 86"/>
            <p:cNvCxnSpPr/>
            <p:nvPr/>
          </p:nvCxnSpPr>
          <p:spPr>
            <a:xfrm rot="17100000">
              <a:off x="8677165" y="3924603"/>
              <a:ext cx="0" cy="406349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Arrow Connector 87"/>
            <p:cNvCxnSpPr/>
            <p:nvPr/>
          </p:nvCxnSpPr>
          <p:spPr>
            <a:xfrm rot="18900000">
              <a:off x="8193039" y="4770803"/>
              <a:ext cx="0" cy="404867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Arrow Connector 88"/>
            <p:cNvCxnSpPr/>
            <p:nvPr/>
          </p:nvCxnSpPr>
          <p:spPr>
            <a:xfrm rot="20700000">
              <a:off x="7402564" y="5274109"/>
              <a:ext cx="0" cy="406456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9877" name="Group 130073"/>
          <p:cNvGrpSpPr>
            <a:grpSpLocks/>
          </p:cNvGrpSpPr>
          <p:nvPr/>
        </p:nvGrpSpPr>
        <p:grpSpPr bwMode="auto">
          <a:xfrm>
            <a:off x="684213" y="2005013"/>
            <a:ext cx="3087687" cy="3078162"/>
            <a:chOff x="684145" y="2004602"/>
            <a:chExt cx="3088464" cy="3079290"/>
          </a:xfrm>
        </p:grpSpPr>
        <p:grpSp>
          <p:nvGrpSpPr>
            <p:cNvPr id="79883" name="Group 130054"/>
            <p:cNvGrpSpPr>
              <a:grpSpLocks/>
            </p:cNvGrpSpPr>
            <p:nvPr/>
          </p:nvGrpSpPr>
          <p:grpSpPr bwMode="auto">
            <a:xfrm>
              <a:off x="1121790" y="2444574"/>
              <a:ext cx="2191383" cy="2208475"/>
              <a:chOff x="611560" y="1895724"/>
              <a:chExt cx="2191383" cy="2208475"/>
            </a:xfrm>
          </p:grpSpPr>
          <p:sp>
            <p:nvSpPr>
              <p:cNvPr id="9" name="Oval 8"/>
              <p:cNvSpPr>
                <a:spLocks noChangeAspect="1"/>
              </p:cNvSpPr>
              <p:nvPr/>
            </p:nvSpPr>
            <p:spPr>
              <a:xfrm>
                <a:off x="621703" y="1917883"/>
                <a:ext cx="2181774" cy="2183613"/>
              </a:xfrm>
              <a:prstGeom prst="ellipse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4" name="Straight Connector 3"/>
              <p:cNvCxnSpPr>
                <a:endCxn id="9" idx="4"/>
              </p:cNvCxnSpPr>
              <p:nvPr/>
            </p:nvCxnSpPr>
            <p:spPr>
              <a:xfrm>
                <a:off x="1712589" y="1916296"/>
                <a:ext cx="0" cy="218520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 rot="5400000">
                <a:off x="1703856" y="1906098"/>
                <a:ext cx="0" cy="2183361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 rot="1800000" flipH="1">
                <a:off x="1136182" y="2040166"/>
                <a:ext cx="1090886" cy="1891405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/>
              <p:cNvCxnSpPr/>
              <p:nvPr/>
            </p:nvCxnSpPr>
            <p:spPr>
              <a:xfrm rot="1800000">
                <a:off x="1668128" y="1895650"/>
                <a:ext cx="0" cy="218361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 rot="-1800000">
                <a:off x="1726880" y="1921059"/>
                <a:ext cx="0" cy="2183613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 rot="-3600000">
                <a:off x="1705444" y="1936271"/>
                <a:ext cx="0" cy="218336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" name="Oval 1"/>
              <p:cNvSpPr/>
              <p:nvPr/>
            </p:nvSpPr>
            <p:spPr>
              <a:xfrm>
                <a:off x="913876" y="2203738"/>
                <a:ext cx="1584723" cy="158331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</p:grpSp>
        <p:grpSp>
          <p:nvGrpSpPr>
            <p:cNvPr id="79884" name="Group 130071"/>
            <p:cNvGrpSpPr>
              <a:grpSpLocks/>
            </p:cNvGrpSpPr>
            <p:nvPr/>
          </p:nvGrpSpPr>
          <p:grpSpPr bwMode="auto">
            <a:xfrm>
              <a:off x="2915292" y="2320333"/>
              <a:ext cx="441475" cy="463645"/>
              <a:chOff x="3122413" y="1484784"/>
              <a:chExt cx="441475" cy="463645"/>
            </a:xfrm>
          </p:grpSpPr>
          <p:sp>
            <p:nvSpPr>
              <p:cNvPr id="130069" name="Oval 130068"/>
              <p:cNvSpPr/>
              <p:nvPr/>
            </p:nvSpPr>
            <p:spPr>
              <a:xfrm>
                <a:off x="3122264" y="1867809"/>
                <a:ext cx="80983" cy="8099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30071" name="Curved Connector 130070"/>
              <p:cNvCxnSpPr>
                <a:stCxn id="130069" idx="7"/>
              </p:cNvCxnSpPr>
              <p:nvPr/>
            </p:nvCxnSpPr>
            <p:spPr>
              <a:xfrm rot="5400000" flipH="1" flipV="1">
                <a:off x="3180994" y="1496219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5" name="Group 94"/>
            <p:cNvGrpSpPr>
              <a:grpSpLocks/>
            </p:cNvGrpSpPr>
            <p:nvPr/>
          </p:nvGrpSpPr>
          <p:grpSpPr bwMode="auto">
            <a:xfrm rot="1800000">
              <a:off x="3315991" y="2930838"/>
              <a:ext cx="441475" cy="463645"/>
              <a:chOff x="3122413" y="1484784"/>
              <a:chExt cx="441475" cy="463645"/>
            </a:xfrm>
          </p:grpSpPr>
          <p:sp>
            <p:nvSpPr>
              <p:cNvPr id="96" name="Oval 95"/>
              <p:cNvSpPr/>
              <p:nvPr/>
            </p:nvSpPr>
            <p:spPr>
              <a:xfrm>
                <a:off x="3120239" y="1868145"/>
                <a:ext cx="80983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97" name="Curved Connector 96"/>
              <p:cNvCxnSpPr>
                <a:stCxn id="96" idx="7"/>
              </p:cNvCxnSpPr>
              <p:nvPr/>
            </p:nvCxnSpPr>
            <p:spPr>
              <a:xfrm rot="5400000" flipH="1" flipV="1">
                <a:off x="3179544" y="1494680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6" name="Group 97"/>
            <p:cNvGrpSpPr>
              <a:grpSpLocks/>
            </p:cNvGrpSpPr>
            <p:nvPr/>
          </p:nvGrpSpPr>
          <p:grpSpPr bwMode="auto">
            <a:xfrm rot="3600000">
              <a:off x="3320049" y="3668188"/>
              <a:ext cx="441475" cy="463645"/>
              <a:chOff x="3122413" y="1484784"/>
              <a:chExt cx="441475" cy="463645"/>
            </a:xfrm>
          </p:grpSpPr>
          <p:sp>
            <p:nvSpPr>
              <p:cNvPr id="99" name="Oval 98"/>
              <p:cNvSpPr/>
              <p:nvPr/>
            </p:nvSpPr>
            <p:spPr>
              <a:xfrm>
                <a:off x="3121327" y="1869400"/>
                <a:ext cx="80992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0" name="Curved Connector 99"/>
              <p:cNvCxnSpPr>
                <a:stCxn id="99" idx="7"/>
              </p:cNvCxnSpPr>
              <p:nvPr/>
            </p:nvCxnSpPr>
            <p:spPr>
              <a:xfrm rot="5400000" flipH="1" flipV="1">
                <a:off x="3181728" y="1496287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7" name="Group 100"/>
            <p:cNvGrpSpPr>
              <a:grpSpLocks/>
            </p:cNvGrpSpPr>
            <p:nvPr/>
          </p:nvGrpSpPr>
          <p:grpSpPr bwMode="auto">
            <a:xfrm rot="5400000">
              <a:off x="2973486" y="4264398"/>
              <a:ext cx="441475" cy="463645"/>
              <a:chOff x="3122413" y="1484784"/>
              <a:chExt cx="441475" cy="463645"/>
            </a:xfrm>
          </p:grpSpPr>
          <p:sp>
            <p:nvSpPr>
              <p:cNvPr id="102" name="Oval 101"/>
              <p:cNvSpPr/>
              <p:nvPr/>
            </p:nvSpPr>
            <p:spPr>
              <a:xfrm>
                <a:off x="3122489" y="1868654"/>
                <a:ext cx="80992" cy="8098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3" name="Curved Connector 102"/>
              <p:cNvCxnSpPr>
                <a:stCxn id="102" idx="7"/>
              </p:cNvCxnSpPr>
              <p:nvPr/>
            </p:nvCxnSpPr>
            <p:spPr>
              <a:xfrm rot="5400000" flipH="1" flipV="1">
                <a:off x="3181270" y="1495476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8" name="Group 103"/>
            <p:cNvGrpSpPr>
              <a:grpSpLocks/>
            </p:cNvGrpSpPr>
            <p:nvPr/>
          </p:nvGrpSpPr>
          <p:grpSpPr bwMode="auto">
            <a:xfrm rot="7200000">
              <a:off x="2409836" y="4618293"/>
              <a:ext cx="441475" cy="463645"/>
              <a:chOff x="3122413" y="1484784"/>
              <a:chExt cx="441475" cy="463645"/>
            </a:xfrm>
          </p:grpSpPr>
          <p:sp>
            <p:nvSpPr>
              <p:cNvPr id="105" name="Oval 104"/>
              <p:cNvSpPr/>
              <p:nvPr/>
            </p:nvSpPr>
            <p:spPr>
              <a:xfrm>
                <a:off x="3122712" y="1870365"/>
                <a:ext cx="80993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6" name="Curved Connector 105"/>
              <p:cNvCxnSpPr>
                <a:stCxn id="105" idx="7"/>
              </p:cNvCxnSpPr>
              <p:nvPr/>
            </p:nvCxnSpPr>
            <p:spPr>
              <a:xfrm rot="5400000" flipH="1" flipV="1">
                <a:off x="3181274" y="1495525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89" name="Group 106"/>
            <p:cNvGrpSpPr>
              <a:grpSpLocks/>
            </p:cNvGrpSpPr>
            <p:nvPr/>
          </p:nvGrpSpPr>
          <p:grpSpPr bwMode="auto">
            <a:xfrm rot="9000000">
              <a:off x="1664688" y="4620247"/>
              <a:ext cx="441475" cy="463645"/>
              <a:chOff x="3122413" y="1484784"/>
              <a:chExt cx="441475" cy="463645"/>
            </a:xfrm>
          </p:grpSpPr>
          <p:sp>
            <p:nvSpPr>
              <p:cNvPr id="108" name="Oval 107"/>
              <p:cNvSpPr/>
              <p:nvPr/>
            </p:nvSpPr>
            <p:spPr>
              <a:xfrm>
                <a:off x="3122773" y="1870270"/>
                <a:ext cx="80982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09" name="Curved Connector 108"/>
              <p:cNvCxnSpPr>
                <a:stCxn id="108" idx="7"/>
              </p:cNvCxnSpPr>
              <p:nvPr/>
            </p:nvCxnSpPr>
            <p:spPr>
              <a:xfrm rot="5400000" flipH="1" flipV="1">
                <a:off x="3181746" y="1496362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0" name="Group 109"/>
            <p:cNvGrpSpPr>
              <a:grpSpLocks/>
            </p:cNvGrpSpPr>
            <p:nvPr/>
          </p:nvGrpSpPr>
          <p:grpSpPr bwMode="auto">
            <a:xfrm rot="10800000">
              <a:off x="1011862" y="4261499"/>
              <a:ext cx="441475" cy="463645"/>
              <a:chOff x="3122413" y="1484784"/>
              <a:chExt cx="441475" cy="463645"/>
            </a:xfrm>
          </p:grpSpPr>
          <p:sp>
            <p:nvSpPr>
              <p:cNvPr id="111" name="Oval 110"/>
              <p:cNvSpPr/>
              <p:nvPr/>
            </p:nvSpPr>
            <p:spPr>
              <a:xfrm>
                <a:off x="3124651" y="1869258"/>
                <a:ext cx="80982" cy="80992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12" name="Curved Connector 111"/>
              <p:cNvCxnSpPr>
                <a:stCxn id="111" idx="7"/>
              </p:cNvCxnSpPr>
              <p:nvPr/>
            </p:nvCxnSpPr>
            <p:spPr>
              <a:xfrm rot="5400000" flipH="1" flipV="1">
                <a:off x="3181791" y="1496081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1" name="Group 112"/>
            <p:cNvGrpSpPr>
              <a:grpSpLocks/>
            </p:cNvGrpSpPr>
            <p:nvPr/>
          </p:nvGrpSpPr>
          <p:grpSpPr bwMode="auto">
            <a:xfrm rot="-9000000">
              <a:off x="691173" y="3672423"/>
              <a:ext cx="441475" cy="463645"/>
              <a:chOff x="3122413" y="1484784"/>
              <a:chExt cx="441475" cy="463645"/>
            </a:xfrm>
          </p:grpSpPr>
          <p:sp>
            <p:nvSpPr>
              <p:cNvPr id="114" name="Oval 113"/>
              <p:cNvSpPr/>
              <p:nvPr/>
            </p:nvSpPr>
            <p:spPr>
              <a:xfrm>
                <a:off x="3126123" y="1869160"/>
                <a:ext cx="80983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15" name="Curved Connector 114"/>
              <p:cNvCxnSpPr>
                <a:stCxn id="114" idx="7"/>
              </p:cNvCxnSpPr>
              <p:nvPr/>
            </p:nvCxnSpPr>
            <p:spPr>
              <a:xfrm rot="5400000" flipH="1" flipV="1">
                <a:off x="3183258" y="1495115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2" name="Group 115"/>
            <p:cNvGrpSpPr>
              <a:grpSpLocks/>
            </p:cNvGrpSpPr>
            <p:nvPr/>
          </p:nvGrpSpPr>
          <p:grpSpPr bwMode="auto">
            <a:xfrm rot="-7200000">
              <a:off x="695230" y="2968948"/>
              <a:ext cx="441475" cy="463645"/>
              <a:chOff x="3122413" y="1484784"/>
              <a:chExt cx="441475" cy="463645"/>
            </a:xfrm>
          </p:grpSpPr>
          <p:sp>
            <p:nvSpPr>
              <p:cNvPr id="117" name="Oval 116"/>
              <p:cNvSpPr/>
              <p:nvPr/>
            </p:nvSpPr>
            <p:spPr>
              <a:xfrm>
                <a:off x="3125304" y="1868030"/>
                <a:ext cx="80992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18" name="Curved Connector 117"/>
              <p:cNvCxnSpPr>
                <a:stCxn id="117" idx="7"/>
              </p:cNvCxnSpPr>
              <p:nvPr/>
            </p:nvCxnSpPr>
            <p:spPr>
              <a:xfrm rot="5400000" flipH="1" flipV="1">
                <a:off x="3183536" y="1495497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3" name="Group 118"/>
            <p:cNvGrpSpPr>
              <a:grpSpLocks/>
            </p:cNvGrpSpPr>
            <p:nvPr/>
          </p:nvGrpSpPr>
          <p:grpSpPr bwMode="auto">
            <a:xfrm rot="-5400000">
              <a:off x="1032530" y="2359021"/>
              <a:ext cx="441475" cy="463645"/>
              <a:chOff x="3122413" y="1484784"/>
              <a:chExt cx="441475" cy="463645"/>
            </a:xfrm>
          </p:grpSpPr>
          <p:sp>
            <p:nvSpPr>
              <p:cNvPr id="120" name="Oval 119"/>
              <p:cNvSpPr/>
              <p:nvPr/>
            </p:nvSpPr>
            <p:spPr>
              <a:xfrm>
                <a:off x="3124236" y="1866802"/>
                <a:ext cx="80992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21" name="Curved Connector 120"/>
              <p:cNvCxnSpPr>
                <a:stCxn id="120" idx="7"/>
              </p:cNvCxnSpPr>
              <p:nvPr/>
            </p:nvCxnSpPr>
            <p:spPr>
              <a:xfrm rot="5400000" flipH="1" flipV="1">
                <a:off x="3181428" y="1495212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4" name="Group 121"/>
            <p:cNvGrpSpPr>
              <a:grpSpLocks/>
            </p:cNvGrpSpPr>
            <p:nvPr/>
          </p:nvGrpSpPr>
          <p:grpSpPr bwMode="auto">
            <a:xfrm rot="-3600000">
              <a:off x="1696796" y="2000546"/>
              <a:ext cx="441475" cy="463645"/>
              <a:chOff x="3122413" y="1484784"/>
              <a:chExt cx="441475" cy="463645"/>
            </a:xfrm>
          </p:grpSpPr>
          <p:sp>
            <p:nvSpPr>
              <p:cNvPr id="123" name="Oval 122"/>
              <p:cNvSpPr/>
              <p:nvPr/>
            </p:nvSpPr>
            <p:spPr>
              <a:xfrm>
                <a:off x="3124544" y="1866501"/>
                <a:ext cx="80993" cy="8098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24" name="Curved Connector 123"/>
              <p:cNvCxnSpPr>
                <a:stCxn id="123" idx="7"/>
              </p:cNvCxnSpPr>
              <p:nvPr/>
            </p:nvCxnSpPr>
            <p:spPr>
              <a:xfrm rot="5400000" flipH="1" flipV="1">
                <a:off x="3182525" y="1493831"/>
                <a:ext cx="393799" cy="371611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895" name="Group 124"/>
            <p:cNvGrpSpPr>
              <a:grpSpLocks/>
            </p:cNvGrpSpPr>
            <p:nvPr/>
          </p:nvGrpSpPr>
          <p:grpSpPr bwMode="auto">
            <a:xfrm rot="-1800000">
              <a:off x="2356333" y="2004602"/>
              <a:ext cx="441475" cy="463645"/>
              <a:chOff x="3122413" y="1484784"/>
              <a:chExt cx="441475" cy="463645"/>
            </a:xfrm>
          </p:grpSpPr>
          <p:sp>
            <p:nvSpPr>
              <p:cNvPr id="126" name="Oval 125"/>
              <p:cNvSpPr/>
              <p:nvPr/>
            </p:nvSpPr>
            <p:spPr>
              <a:xfrm>
                <a:off x="3122139" y="1866236"/>
                <a:ext cx="80982" cy="80993"/>
              </a:xfrm>
              <a:prstGeom prst="ellipse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27" name="Curved Connector 126"/>
              <p:cNvCxnSpPr>
                <a:stCxn id="126" idx="7"/>
              </p:cNvCxnSpPr>
              <p:nvPr/>
            </p:nvCxnSpPr>
            <p:spPr>
              <a:xfrm rot="5400000" flipH="1" flipV="1">
                <a:off x="3181695" y="1494497"/>
                <a:ext cx="393844" cy="371568"/>
              </a:xfrm>
              <a:prstGeom prst="curvedConnector3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9878" name="TextBox 130072"/>
          <p:cNvSpPr txBox="1">
            <a:spLocks noChangeArrowheads="1"/>
          </p:cNvSpPr>
          <p:nvPr/>
        </p:nvSpPr>
        <p:spPr bwMode="auto">
          <a:xfrm>
            <a:off x="857250" y="1543050"/>
            <a:ext cx="528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HE</a:t>
            </a:r>
          </a:p>
        </p:txBody>
      </p:sp>
      <p:sp>
        <p:nvSpPr>
          <p:cNvPr id="79879" name="TextBox 128"/>
          <p:cNvSpPr txBox="1">
            <a:spLocks noChangeArrowheads="1"/>
          </p:cNvSpPr>
          <p:nvPr/>
        </p:nvSpPr>
        <p:spPr bwMode="auto">
          <a:xfrm>
            <a:off x="1885950" y="1120775"/>
            <a:ext cx="11731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initiator</a:t>
            </a:r>
          </a:p>
        </p:txBody>
      </p:sp>
      <p:cxnSp>
        <p:nvCxnSpPr>
          <p:cNvPr id="130076" name="Straight Arrow Connector 130075"/>
          <p:cNvCxnSpPr/>
          <p:nvPr/>
        </p:nvCxnSpPr>
        <p:spPr>
          <a:xfrm>
            <a:off x="1362075" y="2030413"/>
            <a:ext cx="473075" cy="67786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Arrow Connector 132"/>
          <p:cNvCxnSpPr/>
          <p:nvPr/>
        </p:nvCxnSpPr>
        <p:spPr>
          <a:xfrm flipH="1">
            <a:off x="2051050" y="1582738"/>
            <a:ext cx="285750" cy="86836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Arrow Connector 134"/>
          <p:cNvCxnSpPr>
            <a:stCxn id="7" idx="0"/>
          </p:cNvCxnSpPr>
          <p:nvPr/>
        </p:nvCxnSpPr>
        <p:spPr>
          <a:xfrm flipV="1">
            <a:off x="1011238" y="3922713"/>
            <a:ext cx="1014412" cy="1487487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04457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Number Placeholder 4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 sz="3600"/>
              <a:t>Gun-Assembly</a:t>
            </a: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7451725" y="4422775"/>
            <a:ext cx="777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spcBef>
                <a:spcPct val="20000"/>
              </a:spcBef>
            </a:pPr>
            <a:r>
              <a:rPr lang="en-GB" sz="2400" baseline="300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235</a:t>
            </a:r>
            <a:r>
              <a:rPr lang="en-GB" sz="2400">
                <a:latin typeface="Times New Roman" pitchFamily="18" charset="0"/>
                <a:ea typeface="ＭＳ Ｐゴシック" pitchFamily="34" charset="-128"/>
                <a:cs typeface="Times New Roman" pitchFamily="18" charset="0"/>
              </a:rPr>
              <a:t>U </a:t>
            </a:r>
          </a:p>
        </p:txBody>
      </p:sp>
      <p:sp>
        <p:nvSpPr>
          <p:cNvPr id="6" name="Oval 5"/>
          <p:cNvSpPr/>
          <p:nvPr/>
        </p:nvSpPr>
        <p:spPr>
          <a:xfrm>
            <a:off x="1403350" y="1628775"/>
            <a:ext cx="1873250" cy="1871663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91" name="Oval 90"/>
          <p:cNvSpPr/>
          <p:nvPr/>
        </p:nvSpPr>
        <p:spPr>
          <a:xfrm>
            <a:off x="4716463" y="1628775"/>
            <a:ext cx="1871662" cy="1871663"/>
          </a:xfrm>
          <a:prstGeom prst="ellipse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355850" y="1628775"/>
            <a:ext cx="3311525" cy="1871663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grpSp>
        <p:nvGrpSpPr>
          <p:cNvPr id="81927" name="Group 18"/>
          <p:cNvGrpSpPr>
            <a:grpSpLocks/>
          </p:cNvGrpSpPr>
          <p:nvPr/>
        </p:nvGrpSpPr>
        <p:grpSpPr bwMode="auto">
          <a:xfrm>
            <a:off x="1395413" y="1616075"/>
            <a:ext cx="5200650" cy="1871663"/>
            <a:chOff x="755576" y="1340768"/>
            <a:chExt cx="5200022" cy="1872208"/>
          </a:xfrm>
        </p:grpSpPr>
        <p:sp>
          <p:nvSpPr>
            <p:cNvPr id="94" name="Oval 93"/>
            <p:cNvSpPr/>
            <p:nvPr/>
          </p:nvSpPr>
          <p:spPr>
            <a:xfrm>
              <a:off x="755576" y="1340768"/>
              <a:ext cx="1871436" cy="187220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28" name="Oval 127"/>
            <p:cNvSpPr/>
            <p:nvPr/>
          </p:nvSpPr>
          <p:spPr>
            <a:xfrm>
              <a:off x="4084161" y="1340768"/>
              <a:ext cx="1871437" cy="1872208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129" name="Rectangle 128"/>
            <p:cNvSpPr/>
            <p:nvPr/>
          </p:nvSpPr>
          <p:spPr>
            <a:xfrm>
              <a:off x="1706373" y="1340768"/>
              <a:ext cx="3312713" cy="187220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1692088" y="1340768"/>
              <a:ext cx="332699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>
              <a:off x="1727009" y="3212976"/>
              <a:ext cx="336509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0" name="Rectangle 139"/>
          <p:cNvSpPr/>
          <p:nvPr/>
        </p:nvSpPr>
        <p:spPr>
          <a:xfrm>
            <a:off x="971550" y="1844675"/>
            <a:ext cx="431800" cy="143986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grpSp>
        <p:nvGrpSpPr>
          <p:cNvPr id="27" name="Group 26"/>
          <p:cNvGrpSpPr>
            <a:grpSpLocks/>
          </p:cNvGrpSpPr>
          <p:nvPr/>
        </p:nvGrpSpPr>
        <p:grpSpPr bwMode="auto">
          <a:xfrm>
            <a:off x="1403350" y="3867150"/>
            <a:ext cx="5200650" cy="1871663"/>
            <a:chOff x="1403648" y="3866770"/>
            <a:chExt cx="5200022" cy="1872208"/>
          </a:xfrm>
        </p:grpSpPr>
        <p:grpSp>
          <p:nvGrpSpPr>
            <p:cNvPr id="81935" name="Group 133"/>
            <p:cNvGrpSpPr>
              <a:grpSpLocks/>
            </p:cNvGrpSpPr>
            <p:nvPr/>
          </p:nvGrpSpPr>
          <p:grpSpPr bwMode="auto">
            <a:xfrm>
              <a:off x="1403648" y="3866770"/>
              <a:ext cx="5200022" cy="1872208"/>
              <a:chOff x="755576" y="1340768"/>
              <a:chExt cx="5200022" cy="1872208"/>
            </a:xfrm>
          </p:grpSpPr>
          <p:sp>
            <p:nvSpPr>
              <p:cNvPr id="135" name="Oval 134"/>
              <p:cNvSpPr/>
              <p:nvPr/>
            </p:nvSpPr>
            <p:spPr>
              <a:xfrm>
                <a:off x="755576" y="1340768"/>
                <a:ext cx="1871437" cy="187220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6" name="Oval 135"/>
              <p:cNvSpPr/>
              <p:nvPr/>
            </p:nvSpPr>
            <p:spPr>
              <a:xfrm>
                <a:off x="4084162" y="1340768"/>
                <a:ext cx="1871436" cy="187220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7" name="Rectangle 136"/>
              <p:cNvSpPr/>
              <p:nvPr/>
            </p:nvSpPr>
            <p:spPr>
              <a:xfrm>
                <a:off x="1706374" y="1340768"/>
                <a:ext cx="3312712" cy="1872208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cxnSp>
            <p:nvCxnSpPr>
              <p:cNvPr id="138" name="Straight Connector 137"/>
              <p:cNvCxnSpPr/>
              <p:nvPr/>
            </p:nvCxnSpPr>
            <p:spPr>
              <a:xfrm>
                <a:off x="1692088" y="1340768"/>
                <a:ext cx="332699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Straight Connector 138"/>
              <p:cNvCxnSpPr/>
              <p:nvPr/>
            </p:nvCxnSpPr>
            <p:spPr>
              <a:xfrm>
                <a:off x="1727009" y="3212976"/>
                <a:ext cx="3365094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936" name="Group 19"/>
            <p:cNvGrpSpPr>
              <a:grpSpLocks/>
            </p:cNvGrpSpPr>
            <p:nvPr/>
          </p:nvGrpSpPr>
          <p:grpSpPr bwMode="auto">
            <a:xfrm>
              <a:off x="2267083" y="3895051"/>
              <a:ext cx="3456384" cy="1800000"/>
              <a:chOff x="2123728" y="3861048"/>
              <a:chExt cx="3456384" cy="1872208"/>
            </a:xfrm>
          </p:grpSpPr>
          <p:sp>
            <p:nvSpPr>
              <p:cNvPr id="131" name="Oval 130"/>
              <p:cNvSpPr/>
              <p:nvPr/>
            </p:nvSpPr>
            <p:spPr>
              <a:xfrm>
                <a:off x="2123789" y="3861362"/>
                <a:ext cx="1871437" cy="1871336"/>
              </a:xfrm>
              <a:prstGeom prst="ellipse">
                <a:avLst/>
              </a:prstGeom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2" name="Oval 131"/>
              <p:cNvSpPr/>
              <p:nvPr/>
            </p:nvSpPr>
            <p:spPr>
              <a:xfrm>
                <a:off x="3707923" y="3861362"/>
                <a:ext cx="1871437" cy="1871336"/>
              </a:xfrm>
              <a:prstGeom prst="ellipse">
                <a:avLst/>
              </a:prstGeom>
              <a:solidFill>
                <a:schemeClr val="accent1"/>
              </a:solidFill>
              <a:ln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  <p:sp>
            <p:nvSpPr>
              <p:cNvPr id="133" name="Rectangle 132"/>
              <p:cNvSpPr/>
              <p:nvPr/>
            </p:nvSpPr>
            <p:spPr>
              <a:xfrm>
                <a:off x="3195223" y="3861362"/>
                <a:ext cx="1304768" cy="187133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GB"/>
              </a:p>
            </p:txBody>
          </p:sp>
        </p:grpSp>
        <p:cxnSp>
          <p:nvCxnSpPr>
            <p:cNvPr id="23" name="Straight Arrow Connector 22"/>
            <p:cNvCxnSpPr/>
            <p:nvPr/>
          </p:nvCxnSpPr>
          <p:spPr>
            <a:xfrm>
              <a:off x="3081433" y="4652812"/>
              <a:ext cx="719050" cy="0"/>
            </a:xfrm>
            <a:prstGeom prst="straightConnector1">
              <a:avLst/>
            </a:prstGeom>
            <a:ln w="508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Arrow Connector 141"/>
            <p:cNvCxnSpPr/>
            <p:nvPr/>
          </p:nvCxnSpPr>
          <p:spPr>
            <a:xfrm rot="10800000">
              <a:off x="4283025" y="4652812"/>
              <a:ext cx="720638" cy="0"/>
            </a:xfrm>
            <a:prstGeom prst="straightConnector1">
              <a:avLst/>
            </a:prstGeom>
            <a:ln w="5080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" name="Rectangle 142"/>
          <p:cNvSpPr/>
          <p:nvPr/>
        </p:nvSpPr>
        <p:spPr>
          <a:xfrm>
            <a:off x="6588125" y="1844675"/>
            <a:ext cx="431800" cy="1439863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1931" name="TextBox 143"/>
          <p:cNvSpPr txBox="1">
            <a:spLocks noChangeArrowheads="1"/>
          </p:cNvSpPr>
          <p:nvPr/>
        </p:nvSpPr>
        <p:spPr bwMode="auto">
          <a:xfrm>
            <a:off x="7308850" y="836613"/>
            <a:ext cx="15192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>
                <a:latin typeface="Calibri" pitchFamily="34" charset="0"/>
              </a:rPr>
              <a:t>explosive</a:t>
            </a:r>
          </a:p>
          <a:p>
            <a:r>
              <a:rPr lang="en-GB" sz="2400">
                <a:latin typeface="Calibri" pitchFamily="34" charset="0"/>
              </a:rPr>
              <a:t>propulsion</a:t>
            </a:r>
          </a:p>
          <a:p>
            <a:r>
              <a:rPr lang="en-GB" sz="2400">
                <a:latin typeface="Calibri" pitchFamily="34" charset="0"/>
              </a:rPr>
              <a:t>system</a:t>
            </a:r>
          </a:p>
        </p:txBody>
      </p:sp>
      <p:sp>
        <p:nvSpPr>
          <p:cNvPr id="81932" name="TextBox 144"/>
          <p:cNvSpPr txBox="1">
            <a:spLocks noChangeArrowheads="1"/>
          </p:cNvSpPr>
          <p:nvPr/>
        </p:nvSpPr>
        <p:spPr bwMode="auto">
          <a:xfrm>
            <a:off x="7100888" y="3573463"/>
            <a:ext cx="17192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>
                <a:latin typeface="Calibri" pitchFamily="34" charset="0"/>
              </a:rPr>
              <a:t>uranium hemisphere</a:t>
            </a:r>
          </a:p>
        </p:txBody>
      </p:sp>
      <p:cxnSp>
        <p:nvCxnSpPr>
          <p:cNvPr id="146" name="Straight Arrow Connector 145"/>
          <p:cNvCxnSpPr/>
          <p:nvPr/>
        </p:nvCxnSpPr>
        <p:spPr>
          <a:xfrm flipH="1" flipV="1">
            <a:off x="6084888" y="2997200"/>
            <a:ext cx="979487" cy="827088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Arrow Connector 146"/>
          <p:cNvCxnSpPr/>
          <p:nvPr/>
        </p:nvCxnSpPr>
        <p:spPr>
          <a:xfrm flipH="1">
            <a:off x="7100888" y="2060575"/>
            <a:ext cx="860425" cy="417513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13661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en-GB" sz="3600"/>
              <a:t>Review</a:t>
            </a:r>
            <a:endParaRPr lang="en-GB"/>
          </a:p>
        </p:txBody>
      </p:sp>
      <p:sp>
        <p:nvSpPr>
          <p:cNvPr id="83970" name="Slide Number Placeholder 2"/>
          <p:cNvSpPr>
            <a:spLocks noGrp="1"/>
          </p:cNvSpPr>
          <p:nvPr>
            <p:ph type="sldNum" sz="quarter" idx="429496729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1600" b="1" dirty="0">
              <a:solidFill>
                <a:schemeClr val="tx1"/>
              </a:solidFill>
              <a:cs typeface="Arial" charset="0"/>
            </a:endParaRPr>
          </a:p>
        </p:txBody>
      </p:sp>
      <p:sp>
        <p:nvSpPr>
          <p:cNvPr id="83971" name="TextBox 3"/>
          <p:cNvSpPr txBox="1">
            <a:spLocks noChangeArrowheads="1"/>
          </p:cNvSpPr>
          <p:nvPr/>
        </p:nvSpPr>
        <p:spPr bwMode="auto">
          <a:xfrm>
            <a:off x="611188" y="1557338"/>
            <a:ext cx="8137525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Considered the types of performance required from high explosive munitions and requirements placed on the explosives (prompt initiation, uniformity of density, detonation pressure…):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Blast – air and submarine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Fragmentation – natural, directed, pre-formed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Directed energy – shaped charge, EFP, HESH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  <a:cs typeface="Times New Roman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  <a:cs typeface="Times New Roman" pitchFamily="18" charset="0"/>
              </a:rPr>
              <a:t>Brief view of nuclear fission weapons. </a:t>
            </a:r>
          </a:p>
          <a:p>
            <a:endParaRPr lang="en-GB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362458"/>
      </p:ext>
    </p:extLst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E5DEC50FA5B5A4788751834B920179F" ma:contentTypeVersion="10" ma:contentTypeDescription="Create a new document." ma:contentTypeScope="" ma:versionID="88624c02bbda7bf03a6b8d7de4bce816">
  <xsd:schema xmlns:xsd="http://www.w3.org/2001/XMLSchema" xmlns:xs="http://www.w3.org/2001/XMLSchema" xmlns:p="http://schemas.microsoft.com/office/2006/metadata/properties" xmlns:ns2="bf065779-0a3c-4ba0-a672-3d0c7b6a8a2f" xmlns:ns3="f82ed513-2835-4dd1-b542-3d75ae70e63c" targetNamespace="http://schemas.microsoft.com/office/2006/metadata/properties" ma:root="true" ma:fieldsID="da0f53bf1b715aac7c20821c51ab6f0e" ns2:_="" ns3:_="">
    <xsd:import namespace="bf065779-0a3c-4ba0-a672-3d0c7b6a8a2f"/>
    <xsd:import namespace="f82ed513-2835-4dd1-b542-3d75ae70e63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065779-0a3c-4ba0-a672-3d0c7b6a8a2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2ed513-2835-4dd1-b542-3d75ae70e63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D86FD5A-AC5F-4581-A7E9-75079AE754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DA9248A-E9E7-4B5F-81F0-EB8E1DC65896}">
  <ds:schemaRefs>
    <ds:schemaRef ds:uri="http://schemas.openxmlformats.org/package/2006/metadata/core-properties"/>
    <ds:schemaRef ds:uri="http://schemas.microsoft.com/office/2006/documentManagement/types"/>
    <ds:schemaRef ds:uri="f82ed513-2835-4dd1-b542-3d75ae70e63c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bf065779-0a3c-4ba0-a672-3d0c7b6a8a2f"/>
    <ds:schemaRef ds:uri="http://purl.org/dc/dcmitype/"/>
    <ds:schemaRef ds:uri="http://purl.org/dc/terms/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18C21215-3691-4DD3-A8D2-7941CD05666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065779-0a3c-4ba0-a672-3d0c7b6a8a2f"/>
    <ds:schemaRef ds:uri="f82ed513-2835-4dd1-b542-3d75ae70e63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14758</TotalTime>
  <Words>4251</Words>
  <Application>Microsoft Office PowerPoint</Application>
  <PresentationFormat>On-screen Show (4:3)</PresentationFormat>
  <Paragraphs>873</Paragraphs>
  <Slides>105</Slides>
  <Notes>29</Notes>
  <HiddenSlides>0</HiddenSlides>
  <MMClips>4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5</vt:i4>
      </vt:variant>
      <vt:variant>
        <vt:lpstr>Slide Titles</vt:lpstr>
      </vt:variant>
      <vt:variant>
        <vt:i4>105</vt:i4>
      </vt:variant>
    </vt:vector>
  </HeadingPairs>
  <TitlesOfParts>
    <vt:vector size="118" baseType="lpstr">
      <vt:lpstr>ＭＳ Ｐゴシック</vt:lpstr>
      <vt:lpstr>Arial</vt:lpstr>
      <vt:lpstr>Calibri</vt:lpstr>
      <vt:lpstr>Impact</vt:lpstr>
      <vt:lpstr>Symbol</vt:lpstr>
      <vt:lpstr>Times New Roman</vt:lpstr>
      <vt:lpstr>Wingdings</vt:lpstr>
      <vt:lpstr>2008 Background</vt:lpstr>
      <vt:lpstr>Picture</vt:lpstr>
      <vt:lpstr>Chart</vt:lpstr>
      <vt:lpstr>Document</vt:lpstr>
      <vt:lpstr>Presentation</vt:lpstr>
      <vt:lpstr>Photo Editor Photo</vt:lpstr>
      <vt:lpstr>Ordnance, Munitions and Explosives Principles of OME Level 4 ACDA 4019  High Explosives OME</vt:lpstr>
      <vt:lpstr>6 Explosive Munitions and Effects</vt:lpstr>
      <vt:lpstr>Explosive Munitions</vt:lpstr>
      <vt:lpstr>Outline Structure of Munition</vt:lpstr>
      <vt:lpstr>General Comments on Functioning</vt:lpstr>
      <vt:lpstr>The Detonation Wave</vt:lpstr>
      <vt:lpstr>Factors Affecting Detonation (1)</vt:lpstr>
      <vt:lpstr>Factors Affecting Detonation (2)</vt:lpstr>
      <vt:lpstr>Factors Affecting Detonation (3)</vt:lpstr>
      <vt:lpstr>Factors Affecting Detonation (4)</vt:lpstr>
      <vt:lpstr>Factors Affecting Detonation (5)</vt:lpstr>
      <vt:lpstr>Homogeneous Explosives</vt:lpstr>
      <vt:lpstr>Heterogeneous Explosives (1)</vt:lpstr>
      <vt:lpstr>Heterogeneous Explosives (2)</vt:lpstr>
      <vt:lpstr>Velocity of Detonation</vt:lpstr>
      <vt:lpstr>Velocity of Detonation </vt:lpstr>
      <vt:lpstr>Velocity of Detonation</vt:lpstr>
      <vt:lpstr>Detonation Pressure</vt:lpstr>
      <vt:lpstr>Detonation Pressure</vt:lpstr>
      <vt:lpstr>Function of the Explosive Filling (5)</vt:lpstr>
      <vt:lpstr>Air Blast</vt:lpstr>
      <vt:lpstr>Pressure-Time Relationship for a Blast Wave in Air</vt:lpstr>
      <vt:lpstr>Once upon a time in Beirut</vt:lpstr>
      <vt:lpstr>Ammonium Nitrate</vt:lpstr>
      <vt:lpstr>Blast Wave</vt:lpstr>
      <vt:lpstr>Blast Wave</vt:lpstr>
      <vt:lpstr>Harpoon Warhead</vt:lpstr>
      <vt:lpstr>Fuel Air Explosives</vt:lpstr>
      <vt:lpstr>FAE Pressure Time Curve</vt:lpstr>
      <vt:lpstr>Effect of External Blast (Indicative)</vt:lpstr>
      <vt:lpstr>Underwater  Blast Warheads</vt:lpstr>
      <vt:lpstr>Bubble Pulse</vt:lpstr>
      <vt:lpstr>Underwater Shock - Effect of Surface</vt:lpstr>
      <vt:lpstr>Gas Products</vt:lpstr>
      <vt:lpstr>Bubble Pulse, Nuclear v Conventional</vt:lpstr>
      <vt:lpstr>Pressure distributions in water</vt:lpstr>
      <vt:lpstr>Effects from Underwater Explosion</vt:lpstr>
      <vt:lpstr>Torpedo hits ship</vt:lpstr>
      <vt:lpstr>Blast/Fragmentation Munitions</vt:lpstr>
      <vt:lpstr>Gurney Energy</vt:lpstr>
      <vt:lpstr>Natural Fragmentation</vt:lpstr>
      <vt:lpstr>Factors Affecting Performance: High Detonation Pressure</vt:lpstr>
      <vt:lpstr>Function of the Explosive Filling (1)</vt:lpstr>
      <vt:lpstr>Function of the Explosive Filling (2)  </vt:lpstr>
      <vt:lpstr>Function of the Explosive Filling (3)</vt:lpstr>
      <vt:lpstr>Function of the Explosive Filling (4)</vt:lpstr>
      <vt:lpstr>Failure Mechanisms</vt:lpstr>
      <vt:lpstr>Fragmentation </vt:lpstr>
      <vt:lpstr>Natural Fragmentation</vt:lpstr>
      <vt:lpstr>Fragment Direction</vt:lpstr>
      <vt:lpstr>Diamond Fragmentation</vt:lpstr>
      <vt:lpstr>Sea Eagle Warhead</vt:lpstr>
      <vt:lpstr>Bofors 40mm Pre-fragmented Shell</vt:lpstr>
      <vt:lpstr>Impact Energy Density</vt:lpstr>
      <vt:lpstr>Firing </vt:lpstr>
      <vt:lpstr>Gun Fired Projectiles – Premature Ignition</vt:lpstr>
      <vt:lpstr>Premature Ignition - Causes</vt:lpstr>
      <vt:lpstr>Blast / Natural Fragmentation Shell</vt:lpstr>
      <vt:lpstr>Kinetic Energy Projectiles</vt:lpstr>
      <vt:lpstr>Fragment Strike</vt:lpstr>
      <vt:lpstr>5.56mm Gelatine Experiment</vt:lpstr>
      <vt:lpstr>Aircraft Armament, Calibre Matters.</vt:lpstr>
      <vt:lpstr>Kinetic Energy Projectiles</vt:lpstr>
      <vt:lpstr>Kinetic Energy Projectiles</vt:lpstr>
      <vt:lpstr>Directed Energy Warheads</vt:lpstr>
      <vt:lpstr>Shaped Charge (SC)</vt:lpstr>
      <vt:lpstr>Shaped Charge</vt:lpstr>
      <vt:lpstr>Formation of SC Jet and Slug</vt:lpstr>
      <vt:lpstr>Modelled Example</vt:lpstr>
      <vt:lpstr>Shaped charge penetration of RHA</vt:lpstr>
      <vt:lpstr>Manufacture of SC Cone</vt:lpstr>
      <vt:lpstr>Milan Warhead</vt:lpstr>
      <vt:lpstr>Effect of SC Rotation on Penetration</vt:lpstr>
      <vt:lpstr>Protection against Shaped Charge</vt:lpstr>
      <vt:lpstr>Reactive Armour</vt:lpstr>
      <vt:lpstr>Tandem Warhead</vt:lpstr>
      <vt:lpstr>Linear Shaped Charge</vt:lpstr>
      <vt:lpstr>Explosively Formed Projectile</vt:lpstr>
      <vt:lpstr>High Explosive Squash Head - HESH</vt:lpstr>
      <vt:lpstr>HESH – Shell Casing</vt:lpstr>
      <vt:lpstr>US 120mm Advanced MultiPurpose munition</vt:lpstr>
      <vt:lpstr>Design Criteria for Secondary High Explosives</vt:lpstr>
      <vt:lpstr>Scale-Up: Castable PBXs </vt:lpstr>
      <vt:lpstr>RAM mixing</vt:lpstr>
      <vt:lpstr>Pressable Explosives</vt:lpstr>
      <vt:lpstr>Production Pressing (1)</vt:lpstr>
      <vt:lpstr>Production Pressing (2)</vt:lpstr>
      <vt:lpstr>Issues with Pressed Explosive Filling</vt:lpstr>
      <vt:lpstr>Processing options</vt:lpstr>
      <vt:lpstr>Explosive Manufacture</vt:lpstr>
      <vt:lpstr>PowerPoint Presentation</vt:lpstr>
      <vt:lpstr>PowerPoint Presentation</vt:lpstr>
      <vt:lpstr>PowerPoint Presentation</vt:lpstr>
      <vt:lpstr>PBX Filling Facility</vt:lpstr>
      <vt:lpstr>Continuous ProcessTechnology</vt:lpstr>
      <vt:lpstr>PBX Curing Facility</vt:lpstr>
      <vt:lpstr>Methods of Processing Secondary Explosive Compositions  Processability linked to binder level    </vt:lpstr>
      <vt:lpstr>Melt Cast Shell Filling</vt:lpstr>
      <vt:lpstr>PowerPoint Presentation</vt:lpstr>
      <vt:lpstr>Nuclear Fission</vt:lpstr>
      <vt:lpstr>Nuclear Half-life</vt:lpstr>
      <vt:lpstr>Nuclear Half-life</vt:lpstr>
      <vt:lpstr>Implosion</vt:lpstr>
      <vt:lpstr>Gun-Assembly</vt:lpstr>
      <vt:lpstr>Review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Ken Cross</cp:lastModifiedBy>
  <cp:revision>877</cp:revision>
  <cp:lastPrinted>2002-11-08T08:36:02Z</cp:lastPrinted>
  <dcterms:created xsi:type="dcterms:W3CDTF">1999-11-24T16:34:17Z</dcterms:created>
  <dcterms:modified xsi:type="dcterms:W3CDTF">2024-09-24T12:58:44Z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0x010100EE5DEC50FA5B5A4788751834B920179F</vt:lpwstr>
  </property>
</Properties>
</file>