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handoutMasterIdLst>
    <p:handoutMasterId r:id="rId12"/>
  </p:handoutMasterIdLst>
  <p:sldIdLst>
    <p:sldId id="256" r:id="rId2"/>
    <p:sldId id="257" r:id="rId3"/>
    <p:sldId id="270" r:id="rId4"/>
    <p:sldId id="267" r:id="rId5"/>
    <p:sldId id="268" r:id="rId6"/>
    <p:sldId id="269" r:id="rId7"/>
    <p:sldId id="271" r:id="rId8"/>
    <p:sldId id="272" r:id="rId9"/>
    <p:sldId id="260" r:id="rId10"/>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EC20E35-A176-4012-BC5E-935CFFF8708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623" autoAdjust="0"/>
    <p:restoredTop sz="94599" autoAdjust="0"/>
  </p:normalViewPr>
  <p:slideViewPr>
    <p:cSldViewPr>
      <p:cViewPr varScale="1">
        <p:scale>
          <a:sx n="90" d="100"/>
          <a:sy n="90" d="100"/>
        </p:scale>
        <p:origin x="402" y="90"/>
      </p:cViewPr>
      <p:guideLst>
        <p:guide pos="3839"/>
        <p:guide orient="horz" pos="2160"/>
      </p:guideLst>
    </p:cSldViewPr>
  </p:slideViewPr>
  <p:notesTextViewPr>
    <p:cViewPr>
      <p:scale>
        <a:sx n="1" d="1"/>
        <a:sy n="1" d="1"/>
      </p:scale>
      <p:origin x="0" y="0"/>
    </p:cViewPr>
  </p:notesTextViewPr>
  <p:sorterViewPr>
    <p:cViewPr>
      <p:scale>
        <a:sx n="90" d="100"/>
        <a:sy n="90" d="100"/>
      </p:scale>
      <p:origin x="0" y="0"/>
    </p:cViewPr>
  </p:sorterViewPr>
  <p:notesViewPr>
    <p:cSldViewPr showGuides="1">
      <p:cViewPr varScale="1">
        <p:scale>
          <a:sx n="52" d="100"/>
          <a:sy n="52" d="100"/>
        </p:scale>
        <p:origin x="2664" y="3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84AA43A-3F76-4A13-9CD6-36134EB429E3}" type="datetimeFigureOut">
              <a:rPr lang="en-US"/>
              <a:t>3/28/2019</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50423A-8BCE-448E-A97B-03A88B2B12C1}" type="slidenum">
              <a:rPr/>
              <a:t>‹#›</a:t>
            </a:fld>
            <a:endParaRPr/>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674A4F-2B7A-4ECB-A400-260B2FFC03C1}" type="datetimeFigureOut">
              <a:rPr lang="en-US"/>
              <a:t>3/28/2019</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F2A70B-78F2-4DCF-B53B-C990D2FAFB8A}" type="slidenum">
              <a:rPr/>
              <a:t>‹#›</a:t>
            </a:fld>
            <a:endParaRPr/>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905000"/>
            <a:ext cx="9144000" cy="2667000"/>
          </a:xfrm>
        </p:spPr>
        <p:txBody>
          <a:bodyPr>
            <a:noAutofit/>
          </a:bodyPr>
          <a:lstStyle>
            <a:lvl1pPr>
              <a:defRPr sz="5400"/>
            </a:lvl1pPr>
          </a:lstStyle>
          <a:p>
            <a:r>
              <a:rPr lang="en-US"/>
              <a:t>Click to edit Master title style</a:t>
            </a:r>
            <a:endParaRPr/>
          </a:p>
        </p:txBody>
      </p:sp>
      <p:grpSp>
        <p:nvGrpSpPr>
          <p:cNvPr id="256" name="line" descr="Line graphic"/>
          <p:cNvGrpSpPr/>
          <p:nvPr/>
        </p:nvGrpSpPr>
        <p:grpSpPr bwMode="invGray">
          <a:xfrm>
            <a:off x="1584896" y="4724400"/>
            <a:ext cx="8631936" cy="64008"/>
            <a:chOff x="-4110038" y="2703513"/>
            <a:chExt cx="17394239" cy="160336"/>
          </a:xfrm>
          <a:solidFill>
            <a:schemeClr val="accent1"/>
          </a:solidFill>
        </p:grpSpPr>
        <p:sp>
          <p:nvSpPr>
            <p:cNvPr id="257"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9"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Subtitle 2"/>
          <p:cNvSpPr>
            <a:spLocks noGrp="1"/>
          </p:cNvSpPr>
          <p:nvPr>
            <p:ph type="subTitle" idx="1"/>
          </p:nvPr>
        </p:nvSpPr>
        <p:spPr>
          <a:xfrm>
            <a:off x="1522413" y="5105400"/>
            <a:ext cx="9143999" cy="1066800"/>
          </a:xfrm>
        </p:spPr>
        <p:txBody>
          <a:bodyPr/>
          <a:lstStyle>
            <a:lvl1pPr marL="0" indent="0" algn="l">
              <a:spcBef>
                <a:spcPts val="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67435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67" name="line" descr="Line graphic"/>
          <p:cNvGrpSpPr/>
          <p:nvPr/>
        </p:nvGrpSpPr>
        <p:grpSpPr bwMode="invGray">
          <a:xfrm>
            <a:off x="1522413" y="1514475"/>
            <a:ext cx="10569575" cy="64008"/>
            <a:chOff x="1522413" y="1514475"/>
            <a:chExt cx="10569575" cy="64008"/>
          </a:xfrm>
        </p:grpSpPr>
        <p:sp>
          <p:nvSpPr>
            <p:cNvPr id="16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idx="1"/>
          </p:nvPr>
        </p:nvSpPr>
        <p:spPr/>
        <p:txBody>
          <a:bodyPr/>
          <a:lstStyle>
            <a:lvl2pPr marL="548640">
              <a:defRPr/>
            </a:lvl2pPr>
            <a:lvl3pPr marL="777240">
              <a:defRPr/>
            </a:lvl3pPr>
            <a:lvl4pPr marL="1005840">
              <a:defRPr/>
            </a:lvl4pPr>
            <a:lvl5pPr marL="1234440">
              <a:defRPr/>
            </a:lvl5pPr>
            <a:lvl6pPr marL="1463040">
              <a:defRPr baseline="0"/>
            </a:lvl6pPr>
            <a:lvl7pPr marL="1691640">
              <a:defRPr baseline="0"/>
            </a:lvl7pPr>
            <a:lvl8pPr marL="1920240">
              <a:defRPr baseline="0"/>
            </a:lvl8pPr>
            <a:lvl9pPr marL="2148840">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9AFE8FB1-0A7A-443E-AAF7-31D4FA1AA312}" type="datetimeFigureOut">
              <a:rPr lang="en-US"/>
              <a:t>3/28/2019</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261447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2413" y="1905000"/>
            <a:ext cx="9144000" cy="2667000"/>
          </a:xfrm>
        </p:spPr>
        <p:txBody>
          <a:bodyPr anchor="b">
            <a:noAutofit/>
          </a:bodyPr>
          <a:lstStyle>
            <a:lvl1pPr algn="l">
              <a:defRPr sz="4400" b="0" cap="none" baseline="0"/>
            </a:lvl1pPr>
          </a:lstStyle>
          <a:p>
            <a:r>
              <a:rPr lang="en-US"/>
              <a:t>Click to edit Master title style</a:t>
            </a:r>
            <a:endParaRPr/>
          </a:p>
        </p:txBody>
      </p:sp>
      <p:grpSp>
        <p:nvGrpSpPr>
          <p:cNvPr id="255" name="line" descr="Line graphic"/>
          <p:cNvGrpSpPr/>
          <p:nvPr/>
        </p:nvGrpSpPr>
        <p:grpSpPr bwMode="invGray">
          <a:xfrm>
            <a:off x="1584896" y="4724400"/>
            <a:ext cx="8631936" cy="64008"/>
            <a:chOff x="-4110038" y="2703513"/>
            <a:chExt cx="17394239" cy="160336"/>
          </a:xfrm>
          <a:solidFill>
            <a:schemeClr val="accent1"/>
          </a:solidFill>
        </p:grpSpPr>
        <p:sp>
          <p:nvSpPr>
            <p:cNvPr id="256"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7"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Text Placeholder 2"/>
          <p:cNvSpPr>
            <a:spLocks noGrp="1"/>
          </p:cNvSpPr>
          <p:nvPr>
            <p:ph type="body" idx="1"/>
          </p:nvPr>
        </p:nvSpPr>
        <p:spPr>
          <a:xfrm>
            <a:off x="1522413" y="5102525"/>
            <a:ext cx="9143999" cy="1069675"/>
          </a:xfrm>
        </p:spPr>
        <p:txBody>
          <a:bodyPr anchor="t">
            <a:normAutofit/>
          </a:bodyPr>
          <a:lstStyle>
            <a:lvl1pPr marL="0" indent="0">
              <a:spcBef>
                <a:spcPts val="0"/>
              </a:spcBef>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3/28/2019</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058797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58" name="line" descr="Line graphic"/>
          <p:cNvGrpSpPr/>
          <p:nvPr/>
        </p:nvGrpSpPr>
        <p:grpSpPr bwMode="invGray">
          <a:xfrm>
            <a:off x="1522413" y="1514475"/>
            <a:ext cx="10569575" cy="64008"/>
            <a:chOff x="1522413" y="1514475"/>
            <a:chExt cx="10569575" cy="64008"/>
          </a:xfrm>
        </p:grpSpPr>
        <p:sp>
          <p:nvSpPr>
            <p:cNvPr id="159"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sz="half" idx="1"/>
          </p:nvPr>
        </p:nvSpPr>
        <p:spPr>
          <a:xfrm>
            <a:off x="1522413" y="1905000"/>
            <a:ext cx="4419599"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46815" y="1905000"/>
            <a:ext cx="4419598"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3/28/2019</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68329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lvl1pPr>
              <a:defRPr/>
            </a:lvl1pPr>
          </a:lstStyle>
          <a:p>
            <a:r>
              <a:rPr lang="en-US"/>
              <a:t>Click to edit Master title style</a:t>
            </a:r>
            <a:endParaRPr/>
          </a:p>
        </p:txBody>
      </p:sp>
      <p:grpSp>
        <p:nvGrpSpPr>
          <p:cNvPr id="160" name="line" descr="Line graphic"/>
          <p:cNvGrpSpPr/>
          <p:nvPr/>
        </p:nvGrpSpPr>
        <p:grpSpPr bwMode="invGray">
          <a:xfrm>
            <a:off x="1522413" y="1514475"/>
            <a:ext cx="10569575" cy="64008"/>
            <a:chOff x="1522413" y="1514475"/>
            <a:chExt cx="10569575" cy="64008"/>
          </a:xfrm>
        </p:grpSpPr>
        <p:sp>
          <p:nvSpPr>
            <p:cNvPr id="161" name="Freeform 16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6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Text Placeholder 2"/>
          <p:cNvSpPr>
            <a:spLocks noGrp="1"/>
          </p:cNvSpPr>
          <p:nvPr>
            <p:ph type="body" idx="1"/>
          </p:nvPr>
        </p:nvSpPr>
        <p:spPr>
          <a:xfrm>
            <a:off x="1522413"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2413" y="2819399"/>
            <a:ext cx="4416552" cy="3352801"/>
          </a:xfrm>
        </p:spPr>
        <p:txBody>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0"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49860" y="2819399"/>
            <a:ext cx="4416552" cy="3352801"/>
          </a:xfrm>
        </p:spPr>
        <p:txBody>
          <a:bodyPr/>
          <a:lstStyle>
            <a:lvl1pPr>
              <a:defRPr sz="2400"/>
            </a:lvl1pPr>
            <a:lvl2pPr>
              <a:defRPr sz="2000"/>
            </a:lvl2pPr>
            <a:lvl3pPr>
              <a:defRPr sz="1800"/>
            </a:lvl3pPr>
            <a:lvl4pPr>
              <a:defRPr sz="1600"/>
            </a:lvl4pPr>
            <a:lvl5pPr marL="1956816">
              <a:defRPr sz="1600"/>
            </a:lvl5pPr>
            <a:lvl6pPr marL="1956816">
              <a:defRPr sz="1600"/>
            </a:lvl6pPr>
            <a:lvl7pPr marL="1956816">
              <a:defRPr sz="1600"/>
            </a:lvl7pPr>
            <a:lvl8pPr marL="1956816">
              <a:defRPr sz="1600"/>
            </a:lvl8pPr>
            <a:lvl9pPr marL="1956816">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9AFE8FB1-0A7A-443E-AAF7-31D4FA1AA312}" type="datetimeFigureOut">
              <a:rPr lang="en-US"/>
              <a:t>3/28/2019</a:t>
            </a:fld>
            <a:endParaRPr/>
          </a:p>
        </p:txBody>
      </p:sp>
      <p:sp>
        <p:nvSpPr>
          <p:cNvPr id="9" name="Slide Number Placeholder 8"/>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182491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156" name="line" descr="Line graphic"/>
          <p:cNvGrpSpPr/>
          <p:nvPr/>
        </p:nvGrpSpPr>
        <p:grpSpPr bwMode="invGray">
          <a:xfrm>
            <a:off x="1522413" y="1514475"/>
            <a:ext cx="10569575" cy="64008"/>
            <a:chOff x="1522413" y="1514475"/>
            <a:chExt cx="10569575" cy="64008"/>
          </a:xfrm>
        </p:grpSpPr>
        <p:sp>
          <p:nvSpPr>
            <p:cNvPr id="157"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8"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9"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9AFE8FB1-0A7A-443E-AAF7-31D4FA1AA312}" type="datetimeFigureOut">
              <a:rPr lang="en-US"/>
              <a:t>3/28/2019</a:t>
            </a:fld>
            <a:endParaRPr/>
          </a:p>
        </p:txBody>
      </p:sp>
      <p:sp>
        <p:nvSpPr>
          <p:cNvPr id="5" name="Slide Number Placeholder 4"/>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53156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9AFE8FB1-0A7A-443E-AAF7-31D4FA1AA312}" type="datetimeFigureOut">
              <a:rPr lang="en-US"/>
              <a:t>3/28/2019</a:t>
            </a:fld>
            <a:endParaRPr/>
          </a:p>
        </p:txBody>
      </p:sp>
      <p:sp>
        <p:nvSpPr>
          <p:cNvPr id="4" name="Slide Number Placeholder 3"/>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405966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4" name="Text Placeholder 3"/>
          <p:cNvSpPr>
            <a:spLocks noGrp="1"/>
          </p:cNvSpPr>
          <p:nvPr>
            <p:ph type="body" sz="half" idx="2"/>
          </p:nvPr>
        </p:nvSpPr>
        <p:spPr>
          <a:xfrm>
            <a:off x="1522413" y="3429000"/>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710022" y="1905000"/>
            <a:ext cx="5669280" cy="4038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grpSp>
        <p:nvGrpSpPr>
          <p:cNvPr id="615" name="frame" descr="Box graphic"/>
          <p:cNvGrpSpPr/>
          <p:nvPr/>
        </p:nvGrpSpPr>
        <p:grpSpPr bwMode="invGray">
          <a:xfrm>
            <a:off x="4417839" y="1630821"/>
            <a:ext cx="6291028" cy="4575885"/>
            <a:chOff x="4417839" y="1630821"/>
            <a:chExt cx="6291028" cy="4575885"/>
          </a:xfrm>
        </p:grpSpPr>
        <p:grpSp>
          <p:nvGrpSpPr>
            <p:cNvPr id="616" name="Group 615"/>
            <p:cNvGrpSpPr/>
            <p:nvPr/>
          </p:nvGrpSpPr>
          <p:grpSpPr bwMode="invGray">
            <a:xfrm>
              <a:off x="5414491" y="1630821"/>
              <a:ext cx="5294376" cy="4114800"/>
              <a:chOff x="3310555" y="716546"/>
              <a:chExt cx="5294376" cy="4114800"/>
            </a:xfrm>
          </p:grpSpPr>
          <p:grpSp>
            <p:nvGrpSpPr>
              <p:cNvPr id="768" name="Group 767"/>
              <p:cNvGrpSpPr/>
              <p:nvPr/>
            </p:nvGrpSpPr>
            <p:grpSpPr bwMode="invGray">
              <a:xfrm flipH="1">
                <a:off x="3310555" y="737968"/>
                <a:ext cx="5294376" cy="54864"/>
                <a:chOff x="1522413" y="1514475"/>
                <a:chExt cx="10569575" cy="64008"/>
              </a:xfrm>
              <a:solidFill>
                <a:schemeClr val="accent1"/>
              </a:solidFill>
            </p:grpSpPr>
            <p:sp>
              <p:nvSpPr>
                <p:cNvPr id="844" name="Freeform 84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84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9" name="Group 768"/>
              <p:cNvGrpSpPr/>
              <p:nvPr/>
            </p:nvGrpSpPr>
            <p:grpSpPr bwMode="invGray">
              <a:xfrm rot="16200000" flipH="1">
                <a:off x="6492229" y="2755658"/>
                <a:ext cx="4114800" cy="36576"/>
                <a:chOff x="1522413" y="1514475"/>
                <a:chExt cx="10569575" cy="64008"/>
              </a:xfrm>
              <a:solidFill>
                <a:schemeClr val="accent1"/>
              </a:solidFill>
            </p:grpSpPr>
            <p:sp>
              <p:nvSpPr>
                <p:cNvPr id="770" name="Freeform 76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77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7" name="Group 616"/>
            <p:cNvGrpSpPr/>
            <p:nvPr/>
          </p:nvGrpSpPr>
          <p:grpSpPr bwMode="invGray">
            <a:xfrm rot="10800000">
              <a:off x="4417839" y="2091906"/>
              <a:ext cx="5294376" cy="4114800"/>
              <a:chOff x="3310555" y="716546"/>
              <a:chExt cx="5294376" cy="4114800"/>
            </a:xfrm>
          </p:grpSpPr>
          <p:grpSp>
            <p:nvGrpSpPr>
              <p:cNvPr id="618" name="Group 617"/>
              <p:cNvGrpSpPr/>
              <p:nvPr/>
            </p:nvGrpSpPr>
            <p:grpSpPr bwMode="invGray">
              <a:xfrm flipH="1">
                <a:off x="3310555" y="737968"/>
                <a:ext cx="5294376" cy="54864"/>
                <a:chOff x="1522413" y="1514475"/>
                <a:chExt cx="10569575" cy="64008"/>
              </a:xfrm>
              <a:solidFill>
                <a:schemeClr val="accent1"/>
              </a:solidFill>
            </p:grpSpPr>
            <p:sp>
              <p:nvSpPr>
                <p:cNvPr id="694" name="Freeform 69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69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9" name="Group 618"/>
              <p:cNvGrpSpPr/>
              <p:nvPr/>
            </p:nvGrpSpPr>
            <p:grpSpPr bwMode="invGray">
              <a:xfrm rot="16200000" flipH="1">
                <a:off x="6492229" y="2755658"/>
                <a:ext cx="4114800" cy="36576"/>
                <a:chOff x="1522413" y="1514475"/>
                <a:chExt cx="10569575" cy="64008"/>
              </a:xfrm>
              <a:solidFill>
                <a:schemeClr val="accent1"/>
              </a:solidFill>
            </p:grpSpPr>
            <p:sp>
              <p:nvSpPr>
                <p:cNvPr id="620" name="Freeform 61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3/28/2019</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962116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745838" y="1884311"/>
            <a:ext cx="5669280" cy="4041648"/>
          </a:xfrm>
          <a:solidFill>
            <a:schemeClr val="bg1"/>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grpSp>
        <p:nvGrpSpPr>
          <p:cNvPr id="614" name="frame" descr="Box graphic"/>
          <p:cNvGrpSpPr/>
          <p:nvPr/>
        </p:nvGrpSpPr>
        <p:grpSpPr bwMode="invGray">
          <a:xfrm flipH="1">
            <a:off x="1447500" y="1630821"/>
            <a:ext cx="6291028" cy="4575885"/>
            <a:chOff x="4417839" y="1630821"/>
            <a:chExt cx="6291028" cy="4575885"/>
          </a:xfrm>
        </p:grpSpPr>
        <p:grpSp>
          <p:nvGrpSpPr>
            <p:cNvPr id="615" name="Group 614"/>
            <p:cNvGrpSpPr/>
            <p:nvPr/>
          </p:nvGrpSpPr>
          <p:grpSpPr bwMode="invGray">
            <a:xfrm>
              <a:off x="5414491" y="1630821"/>
              <a:ext cx="5294376" cy="4114800"/>
              <a:chOff x="3310555" y="716546"/>
              <a:chExt cx="5294376" cy="4114800"/>
            </a:xfrm>
          </p:grpSpPr>
          <p:grpSp>
            <p:nvGrpSpPr>
              <p:cNvPr id="767" name="Group 766"/>
              <p:cNvGrpSpPr/>
              <p:nvPr/>
            </p:nvGrpSpPr>
            <p:grpSpPr bwMode="invGray">
              <a:xfrm flipH="1">
                <a:off x="3310555" y="737968"/>
                <a:ext cx="5294376" cy="54864"/>
                <a:chOff x="1522413" y="1514475"/>
                <a:chExt cx="10569575" cy="64008"/>
              </a:xfrm>
              <a:solidFill>
                <a:schemeClr val="accent1"/>
              </a:solidFill>
            </p:grpSpPr>
            <p:sp>
              <p:nvSpPr>
                <p:cNvPr id="843" name="Freeform 84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4" name="Freeform 84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8" name="Group 767"/>
              <p:cNvGrpSpPr/>
              <p:nvPr/>
            </p:nvGrpSpPr>
            <p:grpSpPr bwMode="invGray">
              <a:xfrm rot="16200000" flipH="1">
                <a:off x="6492229" y="2755658"/>
                <a:ext cx="4114800" cy="36576"/>
                <a:chOff x="1522413" y="1514475"/>
                <a:chExt cx="10569575" cy="64008"/>
              </a:xfrm>
              <a:solidFill>
                <a:schemeClr val="accent1"/>
              </a:solidFill>
            </p:grpSpPr>
            <p:sp>
              <p:nvSpPr>
                <p:cNvPr id="769" name="Freeform 76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0" name="Freeform 76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6" name="Group 615"/>
            <p:cNvGrpSpPr/>
            <p:nvPr/>
          </p:nvGrpSpPr>
          <p:grpSpPr bwMode="invGray">
            <a:xfrm rot="10800000">
              <a:off x="4417839" y="2091906"/>
              <a:ext cx="5294376" cy="4114800"/>
              <a:chOff x="3310555" y="716546"/>
              <a:chExt cx="5294376" cy="4114800"/>
            </a:xfrm>
          </p:grpSpPr>
          <p:grpSp>
            <p:nvGrpSpPr>
              <p:cNvPr id="617" name="Group 616"/>
              <p:cNvGrpSpPr/>
              <p:nvPr/>
            </p:nvGrpSpPr>
            <p:grpSpPr bwMode="invGray">
              <a:xfrm flipH="1">
                <a:off x="3310555" y="737968"/>
                <a:ext cx="5294376" cy="54864"/>
                <a:chOff x="1522413" y="1514475"/>
                <a:chExt cx="10569575" cy="64008"/>
              </a:xfrm>
              <a:solidFill>
                <a:schemeClr val="accent1"/>
              </a:solidFill>
            </p:grpSpPr>
            <p:sp>
              <p:nvSpPr>
                <p:cNvPr id="693" name="Freeform 69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4" name="Freeform 69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8" name="Group 617"/>
              <p:cNvGrpSpPr/>
              <p:nvPr/>
            </p:nvGrpSpPr>
            <p:grpSpPr bwMode="invGray">
              <a:xfrm rot="16200000" flipH="1">
                <a:off x="6492229" y="2755658"/>
                <a:ext cx="4114800" cy="36576"/>
                <a:chOff x="1522413" y="1514475"/>
                <a:chExt cx="10569575" cy="64008"/>
              </a:xfrm>
              <a:solidFill>
                <a:schemeClr val="accent1"/>
              </a:solidFill>
            </p:grpSpPr>
            <p:sp>
              <p:nvSpPr>
                <p:cNvPr id="619" name="Freeform 61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0" name="Freeform 61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622"/>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623"/>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624"/>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625"/>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626"/>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627"/>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628"/>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629"/>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630"/>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631"/>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632"/>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633"/>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634"/>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635"/>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636"/>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637"/>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638"/>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639"/>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640"/>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641"/>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642"/>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643"/>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644"/>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645"/>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646"/>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647"/>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648"/>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649"/>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650"/>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651"/>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652"/>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653"/>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654"/>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655"/>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656"/>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657"/>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658"/>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659"/>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660"/>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661"/>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662"/>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663"/>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664"/>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665"/>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666"/>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67"/>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68"/>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69"/>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70"/>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71"/>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72"/>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73"/>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4"/>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75"/>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76"/>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677"/>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678"/>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679"/>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680"/>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681"/>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682"/>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683"/>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684"/>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685"/>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686"/>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687"/>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688"/>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689"/>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690"/>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691"/>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4" name="Text Placeholder 3"/>
          <p:cNvSpPr>
            <a:spLocks noGrp="1"/>
          </p:cNvSpPr>
          <p:nvPr>
            <p:ph type="body" sz="half" idx="2"/>
          </p:nvPr>
        </p:nvSpPr>
        <p:spPr>
          <a:xfrm>
            <a:off x="7905959" y="3411748"/>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3/28/2019</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3617694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7" name="line" descr="Line graphic"/>
          <p:cNvGrpSpPr/>
          <p:nvPr/>
        </p:nvGrpSpPr>
        <p:grpSpPr bwMode="invGray">
          <a:xfrm>
            <a:off x="1522413" y="1514475"/>
            <a:ext cx="10569575" cy="64008"/>
            <a:chOff x="1522413" y="1514475"/>
            <a:chExt cx="10569575" cy="64008"/>
          </a:xfrm>
        </p:grpSpPr>
        <p:sp>
          <p:nvSpPr>
            <p:cNvPr id="8" name="Freeform 7"/>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8"/>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9"/>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p:nvPr>
        </p:nvSpPr>
        <p:spPr/>
        <p:txBody>
          <a:bodyPr vert="eaVert"/>
          <a:lstStyle>
            <a:lvl5pPr>
              <a:defRPr/>
            </a:lvl5pPr>
            <a:lvl6pPr marL="1956816">
              <a:defRPr/>
            </a:lvl6pPr>
            <a:lvl7pPr marL="1956816">
              <a:defRPr/>
            </a:lvl7pPr>
            <a:lvl8pPr marL="1956816">
              <a:defRPr/>
            </a:lvl8pPr>
            <a:lvl9pPr marL="1956816">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3/28/2019</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12679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361612" y="274639"/>
            <a:ext cx="1371600" cy="5901747"/>
          </a:xfrm>
        </p:spPr>
        <p:txBody>
          <a:bodyPr vert="eaVert"/>
          <a:lstStyle/>
          <a:p>
            <a:r>
              <a:rPr lang="en-US"/>
              <a:t>Click to edit Master title style</a:t>
            </a:r>
            <a:endParaRPr/>
          </a:p>
        </p:txBody>
      </p:sp>
      <p:grpSp>
        <p:nvGrpSpPr>
          <p:cNvPr id="7" name="line" descr="Line graphic"/>
          <p:cNvGrpSpPr/>
          <p:nvPr/>
        </p:nvGrpSpPr>
        <p:grpSpPr bwMode="invGray">
          <a:xfrm rot="5400000">
            <a:off x="6864412" y="3472598"/>
            <a:ext cx="6492240" cy="64008"/>
            <a:chOff x="1522413" y="1514475"/>
            <a:chExt cx="10569575" cy="64008"/>
          </a:xfrm>
        </p:grpSpPr>
        <p:sp>
          <p:nvSpPr>
            <p:cNvPr id="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hasCustomPrompt="1"/>
          </p:nvPr>
        </p:nvSpPr>
        <p:spPr>
          <a:xfrm>
            <a:off x="608012" y="277813"/>
            <a:ext cx="9144001" cy="5898573"/>
          </a:xfrm>
        </p:spPr>
        <p:txBody>
          <a:bodyPr vert="eaVert"/>
          <a:lstStyle>
            <a:lvl5pPr>
              <a:defRPr/>
            </a:lvl5pPr>
            <a:lvl6pPr marL="1261872" indent="0">
              <a:buNone/>
              <a:defRPr/>
            </a:lvl6pPr>
            <a:lvl7pPr>
              <a:defRPr/>
            </a:lvl7pPr>
            <a:lvl8pPr>
              <a:defRPr baseline="0"/>
            </a:lvl8pPr>
            <a:lvl9pPr>
              <a:defRPr baseline="0"/>
            </a:lvl9pPr>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endParaRPr lang="en-US" dirty="0"/>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3/28/2019</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211791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274638"/>
            <a:ext cx="9143998" cy="10207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2414" y="1905000"/>
            <a:ext cx="9144000" cy="4267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22413" y="6400801"/>
            <a:ext cx="6324599" cy="276226"/>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075612" y="6400801"/>
            <a:ext cx="1243859"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9AFE8FB1-0A7A-443E-AAF7-31D4FA1AA312}" type="datetimeFigureOut">
              <a:rPr lang="en-US" smtClean="0"/>
              <a:pPr/>
              <a:t>3/28/2019</a:t>
            </a:fld>
            <a:endParaRPr lang="en-US" dirty="0"/>
          </a:p>
        </p:txBody>
      </p:sp>
      <p:sp>
        <p:nvSpPr>
          <p:cNvPr id="6" name="Slide Number Placeholder 5"/>
          <p:cNvSpPr>
            <a:spLocks noGrp="1"/>
          </p:cNvSpPr>
          <p:nvPr>
            <p:ph type="sldNum" sz="quarter" idx="4"/>
          </p:nvPr>
        </p:nvSpPr>
        <p:spPr>
          <a:xfrm>
            <a:off x="9523412" y="6400801"/>
            <a:ext cx="1143002"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25BA54BD-C84D-46CE-8B72-31BFB26ABA43}" type="slidenum">
              <a:rPr lang="en-US" smtClean="0"/>
              <a:pPr/>
              <a:t>‹#›</a:t>
            </a:fld>
            <a:endParaRPr lang="en-US"/>
          </a:p>
        </p:txBody>
      </p:sp>
    </p:spTree>
    <p:extLst>
      <p:ext uri="{BB962C8B-B14F-4D97-AF65-F5344CB8AC3E}">
        <p14:creationId xmlns:p14="http://schemas.microsoft.com/office/powerpoint/2010/main" val="5356364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Minus Sign 5">
            <a:extLst>
              <a:ext uri="{FF2B5EF4-FFF2-40B4-BE49-F238E27FC236}">
                <a16:creationId xmlns:a16="http://schemas.microsoft.com/office/drawing/2014/main" id="{5922F4FA-11C8-4947-8EE7-32CBB03CDB0B}"/>
              </a:ext>
            </a:extLst>
          </p:cNvPr>
          <p:cNvSpPr/>
          <p:nvPr/>
        </p:nvSpPr>
        <p:spPr>
          <a:xfrm rot="5400000">
            <a:off x="2947113" y="95578"/>
            <a:ext cx="1470061" cy="1800200"/>
          </a:xfrm>
          <a:prstGeom prst="mathMinus">
            <a:avLst/>
          </a:prstGeom>
          <a:solidFill>
            <a:schemeClr val="tx1"/>
          </a:solidFill>
          <a:ln>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Minus Sign 4">
            <a:extLst>
              <a:ext uri="{FF2B5EF4-FFF2-40B4-BE49-F238E27FC236}">
                <a16:creationId xmlns:a16="http://schemas.microsoft.com/office/drawing/2014/main" id="{DDFE31C1-E8AE-4FD3-A113-60F7E04C469C}"/>
              </a:ext>
            </a:extLst>
          </p:cNvPr>
          <p:cNvSpPr/>
          <p:nvPr/>
        </p:nvSpPr>
        <p:spPr>
          <a:xfrm rot="5400000">
            <a:off x="2589938" y="1604882"/>
            <a:ext cx="2184412" cy="1800200"/>
          </a:xfrm>
          <a:prstGeom prst="mathMinus">
            <a:avLst/>
          </a:prstGeom>
          <a:solidFill>
            <a:schemeClr val="tx1"/>
          </a:solidFill>
          <a:ln>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Minus Sign 3">
            <a:extLst>
              <a:ext uri="{FF2B5EF4-FFF2-40B4-BE49-F238E27FC236}">
                <a16:creationId xmlns:a16="http://schemas.microsoft.com/office/drawing/2014/main" id="{1B452FB4-E8DF-442D-89DD-970F354A111A}"/>
              </a:ext>
            </a:extLst>
          </p:cNvPr>
          <p:cNvSpPr/>
          <p:nvPr/>
        </p:nvSpPr>
        <p:spPr>
          <a:xfrm>
            <a:off x="1989956" y="638503"/>
            <a:ext cx="3384376" cy="1800200"/>
          </a:xfrm>
          <a:prstGeom prst="mathMinus">
            <a:avLst/>
          </a:prstGeom>
          <a:solidFill>
            <a:schemeClr val="tx1"/>
          </a:solidFill>
          <a:ln>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p:txBody>
          <a:bodyPr/>
          <a:lstStyle/>
          <a:p>
            <a:r>
              <a:rPr lang="en-US" dirty="0"/>
              <a:t>Christianity and Daoism</a:t>
            </a:r>
          </a:p>
        </p:txBody>
      </p:sp>
      <p:sp>
        <p:nvSpPr>
          <p:cNvPr id="3" name="Subtitle 2"/>
          <p:cNvSpPr>
            <a:spLocks noGrp="1"/>
          </p:cNvSpPr>
          <p:nvPr>
            <p:ph type="subTitle" idx="1"/>
          </p:nvPr>
        </p:nvSpPr>
        <p:spPr>
          <a:xfrm>
            <a:off x="1522413" y="4863685"/>
            <a:ext cx="9143999" cy="1308515"/>
          </a:xfrm>
        </p:spPr>
        <p:txBody>
          <a:bodyPr>
            <a:normAutofit/>
          </a:bodyPr>
          <a:lstStyle/>
          <a:p>
            <a:r>
              <a:rPr lang="en-US" sz="3200" dirty="0"/>
              <a:t>The different perspectives on life and death</a:t>
            </a:r>
          </a:p>
          <a:p>
            <a:endParaRPr lang="en-US" dirty="0"/>
          </a:p>
          <a:p>
            <a:r>
              <a:rPr lang="en-US" sz="1800" dirty="0"/>
              <a:t>By  Anthony McDonald 1701752</a:t>
            </a:r>
          </a:p>
        </p:txBody>
      </p:sp>
      <p:sp>
        <p:nvSpPr>
          <p:cNvPr id="7" name="Minus Sign 6">
            <a:extLst>
              <a:ext uri="{FF2B5EF4-FFF2-40B4-BE49-F238E27FC236}">
                <a16:creationId xmlns:a16="http://schemas.microsoft.com/office/drawing/2014/main" id="{068C2836-CA98-43B8-A696-9A74FAC16BE6}"/>
              </a:ext>
            </a:extLst>
          </p:cNvPr>
          <p:cNvSpPr/>
          <p:nvPr/>
        </p:nvSpPr>
        <p:spPr>
          <a:xfrm rot="5400000">
            <a:off x="2385998" y="1604882"/>
            <a:ext cx="2592288" cy="1800200"/>
          </a:xfrm>
          <a:prstGeom prst="mathMinus">
            <a:avLst/>
          </a:prstGeom>
          <a:solidFill>
            <a:schemeClr val="tx1"/>
          </a:solidFill>
          <a:ln>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inus Sign 7">
            <a:extLst>
              <a:ext uri="{FF2B5EF4-FFF2-40B4-BE49-F238E27FC236}">
                <a16:creationId xmlns:a16="http://schemas.microsoft.com/office/drawing/2014/main" id="{A4BB349D-7E56-4CBF-BA79-294917F002F1}"/>
              </a:ext>
            </a:extLst>
          </p:cNvPr>
          <p:cNvSpPr/>
          <p:nvPr/>
        </p:nvSpPr>
        <p:spPr>
          <a:xfrm rot="5400000">
            <a:off x="3070073" y="116633"/>
            <a:ext cx="1224134" cy="1800200"/>
          </a:xfrm>
          <a:prstGeom prst="mathMinus">
            <a:avLst/>
          </a:prstGeom>
          <a:solidFill>
            <a:schemeClr val="tx1"/>
          </a:solidFill>
          <a:ln>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F13A6003-3062-4EBA-964D-4410AC5E89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6624" y="-459432"/>
            <a:ext cx="4892795" cy="5412758"/>
          </a:xfrm>
          <a:prstGeom prst="rect">
            <a:avLst/>
          </a:prstGeom>
        </p:spPr>
      </p:pic>
    </p:spTree>
    <p:extLst>
      <p:ext uri="{BB962C8B-B14F-4D97-AF65-F5344CB8AC3E}">
        <p14:creationId xmlns:p14="http://schemas.microsoft.com/office/powerpoint/2010/main" val="1920111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What I will be looking at </a:t>
            </a:r>
          </a:p>
        </p:txBody>
      </p:sp>
      <p:sp>
        <p:nvSpPr>
          <p:cNvPr id="14" name="Content Placeholder 13"/>
          <p:cNvSpPr>
            <a:spLocks noGrp="1"/>
          </p:cNvSpPr>
          <p:nvPr>
            <p:ph idx="1"/>
          </p:nvPr>
        </p:nvSpPr>
        <p:spPr/>
        <p:txBody>
          <a:bodyPr>
            <a:normAutofit/>
          </a:bodyPr>
          <a:lstStyle/>
          <a:p>
            <a:r>
              <a:rPr lang="en-US" dirty="0"/>
              <a:t>The Religions: Daoism and Christianity </a:t>
            </a:r>
          </a:p>
          <a:p>
            <a:r>
              <a:rPr lang="en-US" dirty="0"/>
              <a:t>Google Search results</a:t>
            </a:r>
          </a:p>
          <a:p>
            <a:r>
              <a:rPr lang="en-US" dirty="0"/>
              <a:t>Traditional Christian views of Life and Death</a:t>
            </a:r>
          </a:p>
          <a:p>
            <a:r>
              <a:rPr lang="en-US" dirty="0"/>
              <a:t>Daoist views on Life and Death</a:t>
            </a:r>
          </a:p>
          <a:p>
            <a:r>
              <a:rPr lang="en-US" dirty="0"/>
              <a:t>My perspective and  thoughts/Comparisons </a:t>
            </a:r>
          </a:p>
          <a:p>
            <a:endParaRPr lang="en-US" dirty="0"/>
          </a:p>
        </p:txBody>
      </p:sp>
    </p:spTree>
    <p:extLst>
      <p:ext uri="{BB962C8B-B14F-4D97-AF65-F5344CB8AC3E}">
        <p14:creationId xmlns:p14="http://schemas.microsoft.com/office/powerpoint/2010/main" val="2128536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530973-F4C1-46FB-9BD0-593761AAAB3E}"/>
              </a:ext>
            </a:extLst>
          </p:cNvPr>
          <p:cNvSpPr>
            <a:spLocks noGrp="1"/>
          </p:cNvSpPr>
          <p:nvPr>
            <p:ph idx="1"/>
          </p:nvPr>
        </p:nvSpPr>
        <p:spPr>
          <a:xfrm>
            <a:off x="28725" y="1796084"/>
            <a:ext cx="6015428" cy="4743080"/>
          </a:xfrm>
        </p:spPr>
        <p:txBody>
          <a:bodyPr>
            <a:normAutofit fontScale="92500" lnSpcReduction="10000"/>
          </a:bodyPr>
          <a:lstStyle/>
          <a:p>
            <a:pPr marL="0" indent="0">
              <a:buNone/>
            </a:pPr>
            <a:r>
              <a:rPr lang="en-GB" sz="1800" dirty="0"/>
              <a:t>Daoism is a religion and philosophical set of beliefs that originated in China. Key figures are both “mythological” and great thinkers of their time for example; Lao Zi. Throughout history, Daoist's evolved from hermit like figures to have a strong state organisation, especially in Shu Han.</a:t>
            </a:r>
          </a:p>
          <a:p>
            <a:pPr marL="0" indent="0">
              <a:buNone/>
            </a:pPr>
            <a:r>
              <a:rPr lang="en-GB" sz="1800" dirty="0"/>
              <a:t>Daoism not only consists of moral beliefs but coincide them with physical exercises and medicinal practices </a:t>
            </a:r>
          </a:p>
          <a:p>
            <a:pPr marL="0" indent="0">
              <a:buNone/>
            </a:pPr>
            <a:r>
              <a:rPr lang="en-GB" sz="1800" dirty="0"/>
              <a:t>Daoist medicinal techniques were some of the most advanced of their time, with people like Hua </a:t>
            </a:r>
            <a:r>
              <a:rPr lang="en-GB" sz="1800" dirty="0" err="1"/>
              <a:t>Tuo</a:t>
            </a:r>
            <a:r>
              <a:rPr lang="en-GB" sz="1800" dirty="0"/>
              <a:t> who was the first person in China recorded to use forms of anaesthetic.</a:t>
            </a:r>
          </a:p>
          <a:p>
            <a:pPr marL="0" indent="0">
              <a:buNone/>
            </a:pPr>
            <a:r>
              <a:rPr lang="en-GB" sz="1800" dirty="0"/>
              <a:t>Daoism was one of the main religions and ideologies of China alongside Buddhism and Confucianism. Although these beliefs don’t share all of their beliefs, they have all evolved and are still quite relevant in modern China.</a:t>
            </a:r>
          </a:p>
          <a:p>
            <a:pPr marL="0" indent="0">
              <a:buNone/>
            </a:pPr>
            <a:r>
              <a:rPr lang="en-GB" sz="1800" dirty="0"/>
              <a:t>Jing, Qi and Shen are the ‘Three Treasures’ of Daoist medicine and are key. In Lao Zi’s ‘Tao </a:t>
            </a:r>
            <a:r>
              <a:rPr lang="en-GB" sz="1800" dirty="0" err="1"/>
              <a:t>Te</a:t>
            </a:r>
            <a:r>
              <a:rPr lang="en-GB" sz="1800" dirty="0"/>
              <a:t> Ching’ these treasures are in fact referring to character traits such as Frugality, Compassion and Humility.</a:t>
            </a:r>
          </a:p>
          <a:p>
            <a:pPr marL="0" indent="0">
              <a:buNone/>
            </a:pPr>
            <a:endParaRPr lang="en-GB" sz="1800" dirty="0"/>
          </a:p>
        </p:txBody>
      </p:sp>
      <p:cxnSp>
        <p:nvCxnSpPr>
          <p:cNvPr id="5" name="Straight Connector 4">
            <a:extLst>
              <a:ext uri="{FF2B5EF4-FFF2-40B4-BE49-F238E27FC236}">
                <a16:creationId xmlns:a16="http://schemas.microsoft.com/office/drawing/2014/main" id="{9CFB5D14-518E-44A6-9E13-7BD397631B67}"/>
              </a:ext>
            </a:extLst>
          </p:cNvPr>
          <p:cNvCxnSpPr/>
          <p:nvPr/>
        </p:nvCxnSpPr>
        <p:spPr>
          <a:xfrm>
            <a:off x="6094412" y="0"/>
            <a:ext cx="0" cy="6840000"/>
          </a:xfrm>
          <a:prstGeom prst="line">
            <a:avLst/>
          </a:prstGeom>
          <a:ln w="76200">
            <a:miter lim="800000"/>
            <a:tailEnd type="none"/>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9CF91E45-773F-4C0B-80A1-59C9E94590A3}"/>
              </a:ext>
            </a:extLst>
          </p:cNvPr>
          <p:cNvSpPr/>
          <p:nvPr/>
        </p:nvSpPr>
        <p:spPr>
          <a:xfrm>
            <a:off x="5518348" y="764704"/>
            <a:ext cx="6216865" cy="923330"/>
          </a:xfrm>
          <a:prstGeom prst="rect">
            <a:avLst/>
          </a:prstGeom>
          <a:noFill/>
        </p:spPr>
        <p:txBody>
          <a:bodyPr wrap="squar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Christianity</a:t>
            </a:r>
          </a:p>
        </p:txBody>
      </p:sp>
      <p:sp>
        <p:nvSpPr>
          <p:cNvPr id="9" name="Rectangle 8">
            <a:extLst>
              <a:ext uri="{FF2B5EF4-FFF2-40B4-BE49-F238E27FC236}">
                <a16:creationId xmlns:a16="http://schemas.microsoft.com/office/drawing/2014/main" id="{30A9DC1D-24C6-499F-A736-6AAC7553FD11}"/>
              </a:ext>
            </a:extLst>
          </p:cNvPr>
          <p:cNvSpPr/>
          <p:nvPr/>
        </p:nvSpPr>
        <p:spPr>
          <a:xfrm>
            <a:off x="1701924" y="786820"/>
            <a:ext cx="3528392" cy="923330"/>
          </a:xfrm>
          <a:prstGeom prst="rect">
            <a:avLst/>
          </a:prstGeom>
          <a:noFill/>
        </p:spPr>
        <p:txBody>
          <a:bodyPr wrap="squar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Daoism</a:t>
            </a:r>
          </a:p>
        </p:txBody>
      </p:sp>
      <p:sp>
        <p:nvSpPr>
          <p:cNvPr id="10" name="TextBox 9">
            <a:extLst>
              <a:ext uri="{FF2B5EF4-FFF2-40B4-BE49-F238E27FC236}">
                <a16:creationId xmlns:a16="http://schemas.microsoft.com/office/drawing/2014/main" id="{E8C1468D-FCEF-48D1-A560-9F9AE17D69E4}"/>
              </a:ext>
            </a:extLst>
          </p:cNvPr>
          <p:cNvSpPr txBox="1"/>
          <p:nvPr/>
        </p:nvSpPr>
        <p:spPr>
          <a:xfrm>
            <a:off x="6310433" y="1710150"/>
            <a:ext cx="5832647" cy="4829014"/>
          </a:xfrm>
          <a:prstGeom prst="rect">
            <a:avLst/>
          </a:prstGeom>
          <a:noFill/>
        </p:spPr>
        <p:txBody>
          <a:bodyPr wrap="square" rtlCol="0">
            <a:spAutoFit/>
          </a:bodyPr>
          <a:lstStyle/>
          <a:p>
            <a:pPr>
              <a:lnSpc>
                <a:spcPct val="90000"/>
              </a:lnSpc>
            </a:pPr>
            <a:r>
              <a:rPr lang="en-GB" dirty="0">
                <a:solidFill>
                  <a:schemeClr val="accent2"/>
                </a:solidFill>
              </a:rPr>
              <a:t>Christianity originated in Jerusalem and began its rise during the reign of the Roman Emperor Tiberius. The main beliefs stem from the Bible, which itself consists of two books; The Old Testament and The New Testament.</a:t>
            </a:r>
          </a:p>
          <a:p>
            <a:pPr>
              <a:lnSpc>
                <a:spcPct val="90000"/>
              </a:lnSpc>
            </a:pPr>
            <a:endParaRPr lang="en-GB" dirty="0">
              <a:solidFill>
                <a:schemeClr val="accent2"/>
              </a:solidFill>
            </a:endParaRPr>
          </a:p>
          <a:p>
            <a:pPr>
              <a:lnSpc>
                <a:spcPct val="90000"/>
              </a:lnSpc>
            </a:pPr>
            <a:r>
              <a:rPr lang="en-GB" dirty="0">
                <a:solidFill>
                  <a:schemeClr val="accent2"/>
                </a:solidFill>
              </a:rPr>
              <a:t>Christianity was formed after a Jewish man called Jesus gained a following of people through claiming to be the son of God and by healing people.</a:t>
            </a:r>
          </a:p>
          <a:p>
            <a:pPr>
              <a:lnSpc>
                <a:spcPct val="90000"/>
              </a:lnSpc>
            </a:pPr>
            <a:endParaRPr lang="en-GB" dirty="0">
              <a:solidFill>
                <a:schemeClr val="accent2"/>
              </a:solidFill>
            </a:endParaRPr>
          </a:p>
          <a:p>
            <a:pPr>
              <a:lnSpc>
                <a:spcPct val="90000"/>
              </a:lnSpc>
            </a:pPr>
            <a:r>
              <a:rPr lang="en-GB" dirty="0">
                <a:solidFill>
                  <a:schemeClr val="accent2"/>
                </a:solidFill>
              </a:rPr>
              <a:t>Jesus was prosecuted by the Romans and sentenced to death, dying for the sins of humanity.</a:t>
            </a:r>
          </a:p>
          <a:p>
            <a:pPr>
              <a:lnSpc>
                <a:spcPct val="90000"/>
              </a:lnSpc>
            </a:pPr>
            <a:endParaRPr lang="en-GB" dirty="0">
              <a:solidFill>
                <a:schemeClr val="accent2"/>
              </a:solidFill>
            </a:endParaRPr>
          </a:p>
          <a:p>
            <a:pPr>
              <a:lnSpc>
                <a:spcPct val="90000"/>
              </a:lnSpc>
            </a:pPr>
            <a:r>
              <a:rPr lang="en-GB" dirty="0">
                <a:solidFill>
                  <a:schemeClr val="accent2"/>
                </a:solidFill>
              </a:rPr>
              <a:t>Christianity focuses on devoting your life to God and remaining free from sin, by doing so you can gain access to Heaven.</a:t>
            </a:r>
          </a:p>
          <a:p>
            <a:pPr>
              <a:lnSpc>
                <a:spcPct val="90000"/>
              </a:lnSpc>
            </a:pPr>
            <a:endParaRPr lang="en-GB" dirty="0">
              <a:solidFill>
                <a:schemeClr val="accent2"/>
              </a:solidFill>
            </a:endParaRPr>
          </a:p>
          <a:p>
            <a:pPr>
              <a:lnSpc>
                <a:spcPct val="90000"/>
              </a:lnSpc>
            </a:pPr>
            <a:r>
              <a:rPr lang="en-GB" dirty="0">
                <a:solidFill>
                  <a:schemeClr val="accent2"/>
                </a:solidFill>
              </a:rPr>
              <a:t>The Father, Son and The Holy Spirit are referred to as the Holy Trinity in Christianity.</a:t>
            </a:r>
          </a:p>
          <a:p>
            <a:pPr>
              <a:lnSpc>
                <a:spcPct val="90000"/>
              </a:lnSpc>
            </a:pPr>
            <a:endParaRPr lang="en-GB" dirty="0">
              <a:solidFill>
                <a:schemeClr val="accent2"/>
              </a:solidFill>
            </a:endParaRPr>
          </a:p>
        </p:txBody>
      </p:sp>
    </p:spTree>
    <p:extLst>
      <p:ext uri="{BB962C8B-B14F-4D97-AF65-F5344CB8AC3E}">
        <p14:creationId xmlns:p14="http://schemas.microsoft.com/office/powerpoint/2010/main" val="294713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Google Image results</a:t>
            </a:r>
          </a:p>
        </p:txBody>
      </p:sp>
      <p:pic>
        <p:nvPicPr>
          <p:cNvPr id="5" name="Content Placeholder 4">
            <a:extLst>
              <a:ext uri="{FF2B5EF4-FFF2-40B4-BE49-F238E27FC236}">
                <a16:creationId xmlns:a16="http://schemas.microsoft.com/office/drawing/2014/main" id="{DE43D731-762B-4ED2-A4BA-EEE8BF2A08D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556792"/>
            <a:ext cx="5374332" cy="4339208"/>
          </a:xfrm>
        </p:spPr>
      </p:pic>
      <p:pic>
        <p:nvPicPr>
          <p:cNvPr id="8" name="Picture 7">
            <a:extLst>
              <a:ext uri="{FF2B5EF4-FFF2-40B4-BE49-F238E27FC236}">
                <a16:creationId xmlns:a16="http://schemas.microsoft.com/office/drawing/2014/main" id="{1736D4A9-22CC-4503-BCE8-C0C4CD7E3D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8388" y="1556792"/>
            <a:ext cx="6005775" cy="4339208"/>
          </a:xfrm>
          <a:prstGeom prst="rect">
            <a:avLst/>
          </a:prstGeom>
        </p:spPr>
      </p:pic>
    </p:spTree>
    <p:extLst>
      <p:ext uri="{BB962C8B-B14F-4D97-AF65-F5344CB8AC3E}">
        <p14:creationId xmlns:p14="http://schemas.microsoft.com/office/powerpoint/2010/main" val="3965807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Traditional Christian views of life and death</a:t>
            </a:r>
          </a:p>
        </p:txBody>
      </p:sp>
      <p:sp>
        <p:nvSpPr>
          <p:cNvPr id="5" name="Content Placeholder 4"/>
          <p:cNvSpPr>
            <a:spLocks noGrp="1"/>
          </p:cNvSpPr>
          <p:nvPr>
            <p:ph sz="half" idx="1"/>
          </p:nvPr>
        </p:nvSpPr>
        <p:spPr>
          <a:xfrm>
            <a:off x="8677" y="1556792"/>
            <a:ext cx="4573566" cy="5301208"/>
          </a:xfrm>
        </p:spPr>
        <p:txBody>
          <a:bodyPr>
            <a:normAutofit/>
          </a:bodyPr>
          <a:lstStyle/>
          <a:p>
            <a:pPr marL="0" indent="0">
              <a:buNone/>
            </a:pPr>
            <a:r>
              <a:rPr lang="en-US" sz="2000" dirty="0"/>
              <a:t>Life is a test, a judge on if you deserve to go to heaven.</a:t>
            </a:r>
          </a:p>
          <a:p>
            <a:pPr marL="0" indent="0">
              <a:buNone/>
            </a:pPr>
            <a:r>
              <a:rPr lang="en-US" sz="2000" dirty="0"/>
              <a:t>Life is a test of morality and devotion to God</a:t>
            </a:r>
          </a:p>
          <a:p>
            <a:pPr marL="0" indent="0">
              <a:buNone/>
            </a:pPr>
            <a:r>
              <a:rPr lang="en-US" sz="2000" dirty="0"/>
              <a:t>Following the 10 commandments and the example of Jesus.</a:t>
            </a:r>
          </a:p>
          <a:p>
            <a:pPr marL="0" indent="0">
              <a:buNone/>
            </a:pPr>
            <a:r>
              <a:rPr lang="en-US" sz="2000" dirty="0"/>
              <a:t>Preserving and extending life is not necessarily a Christian belief, it is not our role to stop death.</a:t>
            </a:r>
          </a:p>
        </p:txBody>
      </p:sp>
      <p:sp>
        <p:nvSpPr>
          <p:cNvPr id="3" name="TextBox 2">
            <a:extLst>
              <a:ext uri="{FF2B5EF4-FFF2-40B4-BE49-F238E27FC236}">
                <a16:creationId xmlns:a16="http://schemas.microsoft.com/office/drawing/2014/main" id="{42621B6F-B3A3-4DFB-8033-79711C745614}"/>
              </a:ext>
            </a:extLst>
          </p:cNvPr>
          <p:cNvSpPr txBox="1"/>
          <p:nvPr/>
        </p:nvSpPr>
        <p:spPr>
          <a:xfrm>
            <a:off x="8470677" y="1556792"/>
            <a:ext cx="3851920" cy="2419124"/>
          </a:xfrm>
          <a:prstGeom prst="rect">
            <a:avLst/>
          </a:prstGeom>
          <a:noFill/>
        </p:spPr>
        <p:txBody>
          <a:bodyPr wrap="square" rtlCol="0">
            <a:spAutoFit/>
          </a:bodyPr>
          <a:lstStyle/>
          <a:p>
            <a:pPr>
              <a:lnSpc>
                <a:spcPct val="90000"/>
              </a:lnSpc>
            </a:pPr>
            <a:r>
              <a:rPr lang="en-GB" dirty="0"/>
              <a:t>“Let the one who is doing harm continue to do harm; let the one who is vile continue to be vile; let the one who is righteous continue to live righteously; let the one who is holy continue to be holy.”</a:t>
            </a:r>
          </a:p>
          <a:p>
            <a:pPr>
              <a:lnSpc>
                <a:spcPct val="90000"/>
              </a:lnSpc>
            </a:pPr>
            <a:endParaRPr lang="en-GB" sz="2400" dirty="0"/>
          </a:p>
          <a:p>
            <a:pPr>
              <a:lnSpc>
                <a:spcPct val="90000"/>
              </a:lnSpc>
            </a:pPr>
            <a:r>
              <a:rPr lang="en-GB" dirty="0"/>
              <a:t>Book of Revelation 22:11</a:t>
            </a:r>
          </a:p>
          <a:p>
            <a:pPr>
              <a:lnSpc>
                <a:spcPct val="90000"/>
              </a:lnSpc>
            </a:pPr>
            <a:r>
              <a:rPr lang="en-GB" dirty="0"/>
              <a:t>New Living Translation </a:t>
            </a:r>
          </a:p>
        </p:txBody>
      </p:sp>
      <p:cxnSp>
        <p:nvCxnSpPr>
          <p:cNvPr id="9" name="Straight Connector 8">
            <a:extLst>
              <a:ext uri="{FF2B5EF4-FFF2-40B4-BE49-F238E27FC236}">
                <a16:creationId xmlns:a16="http://schemas.microsoft.com/office/drawing/2014/main" id="{B77B2DA3-2FAA-4206-9FBD-FC0C2B4F62AF}"/>
              </a:ext>
            </a:extLst>
          </p:cNvPr>
          <p:cNvCxnSpPr/>
          <p:nvPr/>
        </p:nvCxnSpPr>
        <p:spPr>
          <a:xfrm>
            <a:off x="8326660" y="1556792"/>
            <a:ext cx="0" cy="2592288"/>
          </a:xfrm>
          <a:prstGeom prst="line">
            <a:avLst/>
          </a:prstGeom>
          <a:ln w="25400">
            <a:miter lim="800000"/>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6F477D4-075A-427F-AFEB-D0956B7E642D}"/>
              </a:ext>
            </a:extLst>
          </p:cNvPr>
          <p:cNvCxnSpPr/>
          <p:nvPr/>
        </p:nvCxnSpPr>
        <p:spPr>
          <a:xfrm>
            <a:off x="8326660" y="4149080"/>
            <a:ext cx="3862165" cy="0"/>
          </a:xfrm>
          <a:prstGeom prst="line">
            <a:avLst/>
          </a:prstGeom>
          <a:ln w="25400">
            <a:miter lim="800000"/>
            <a:tailEnd type="non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318BF7EE-112F-4CAE-8873-80822509C0E1}"/>
              </a:ext>
            </a:extLst>
          </p:cNvPr>
          <p:cNvSpPr txBox="1"/>
          <p:nvPr/>
        </p:nvSpPr>
        <p:spPr>
          <a:xfrm>
            <a:off x="8459944" y="4205529"/>
            <a:ext cx="3709471" cy="1089529"/>
          </a:xfrm>
          <a:prstGeom prst="rect">
            <a:avLst/>
          </a:prstGeom>
          <a:noFill/>
        </p:spPr>
        <p:txBody>
          <a:bodyPr wrap="square" rtlCol="0">
            <a:spAutoFit/>
          </a:bodyPr>
          <a:lstStyle/>
          <a:p>
            <a:pPr>
              <a:lnSpc>
                <a:spcPct val="90000"/>
              </a:lnSpc>
            </a:pPr>
            <a:r>
              <a:rPr lang="en-GB" dirty="0"/>
              <a:t>“Do you not know that your bodies are temples of the Holy Spirit”</a:t>
            </a:r>
          </a:p>
          <a:p>
            <a:pPr>
              <a:lnSpc>
                <a:spcPct val="90000"/>
              </a:lnSpc>
            </a:pPr>
            <a:endParaRPr lang="en-GB" dirty="0"/>
          </a:p>
          <a:p>
            <a:pPr>
              <a:lnSpc>
                <a:spcPct val="90000"/>
              </a:lnSpc>
            </a:pPr>
            <a:r>
              <a:rPr lang="en-GB" dirty="0"/>
              <a:t>Corinthians 6:19-20</a:t>
            </a:r>
          </a:p>
        </p:txBody>
      </p:sp>
      <p:cxnSp>
        <p:nvCxnSpPr>
          <p:cNvPr id="14" name="Straight Connector 13">
            <a:extLst>
              <a:ext uri="{FF2B5EF4-FFF2-40B4-BE49-F238E27FC236}">
                <a16:creationId xmlns:a16="http://schemas.microsoft.com/office/drawing/2014/main" id="{074C704F-E044-4841-9255-4E99CCB2E4EE}"/>
              </a:ext>
            </a:extLst>
          </p:cNvPr>
          <p:cNvCxnSpPr>
            <a:cxnSpLocks/>
          </p:cNvCxnSpPr>
          <p:nvPr/>
        </p:nvCxnSpPr>
        <p:spPr>
          <a:xfrm>
            <a:off x="8326660" y="4149080"/>
            <a:ext cx="0" cy="1145978"/>
          </a:xfrm>
          <a:prstGeom prst="line">
            <a:avLst/>
          </a:prstGeom>
          <a:ln w="25400">
            <a:miter lim="800000"/>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8F058F7-42F9-47BA-BFC1-EF93A0067ACD}"/>
              </a:ext>
            </a:extLst>
          </p:cNvPr>
          <p:cNvCxnSpPr/>
          <p:nvPr/>
        </p:nvCxnSpPr>
        <p:spPr>
          <a:xfrm>
            <a:off x="8337616" y="5295058"/>
            <a:ext cx="3862165" cy="0"/>
          </a:xfrm>
          <a:prstGeom prst="line">
            <a:avLst/>
          </a:prstGeom>
          <a:ln w="25400">
            <a:miter lim="800000"/>
            <a:tailEnd type="non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1833A5BC-F610-4F1E-8D38-44F16B4FFDE8}"/>
              </a:ext>
            </a:extLst>
          </p:cNvPr>
          <p:cNvSpPr txBox="1"/>
          <p:nvPr/>
        </p:nvSpPr>
        <p:spPr>
          <a:xfrm>
            <a:off x="4464496" y="1484784"/>
            <a:ext cx="3744410" cy="3810274"/>
          </a:xfrm>
          <a:prstGeom prst="rect">
            <a:avLst/>
          </a:prstGeom>
          <a:noFill/>
        </p:spPr>
        <p:txBody>
          <a:bodyPr wrap="square" rtlCol="0">
            <a:spAutoFit/>
          </a:bodyPr>
          <a:lstStyle/>
          <a:p>
            <a:r>
              <a:rPr lang="en-US" sz="2000" dirty="0"/>
              <a:t>Live your own life and do not worry what others are doing and how they are living, pay them with respect nonetheless.</a:t>
            </a:r>
          </a:p>
          <a:p>
            <a:endParaRPr lang="en-US" sz="2000" dirty="0"/>
          </a:p>
          <a:p>
            <a:r>
              <a:rPr lang="en-US" sz="2000" dirty="0"/>
              <a:t>Death is a vital part of our story, reincarnation back to the physical world is not desired. </a:t>
            </a:r>
          </a:p>
          <a:p>
            <a:endParaRPr lang="en-US" sz="2000" dirty="0"/>
          </a:p>
          <a:p>
            <a:r>
              <a:rPr lang="en-US" sz="2000" dirty="0"/>
              <a:t>The body must be treated as a devotion to God.</a:t>
            </a:r>
          </a:p>
          <a:p>
            <a:pPr>
              <a:lnSpc>
                <a:spcPct val="90000"/>
              </a:lnSpc>
            </a:pPr>
            <a:endParaRPr lang="en-GB" sz="2400" dirty="0"/>
          </a:p>
        </p:txBody>
      </p:sp>
      <p:cxnSp>
        <p:nvCxnSpPr>
          <p:cNvPr id="21" name="Straight Connector 20">
            <a:extLst>
              <a:ext uri="{FF2B5EF4-FFF2-40B4-BE49-F238E27FC236}">
                <a16:creationId xmlns:a16="http://schemas.microsoft.com/office/drawing/2014/main" id="{DA5D069F-22D8-464B-B48A-5C7EE8873C6B}"/>
              </a:ext>
            </a:extLst>
          </p:cNvPr>
          <p:cNvCxnSpPr>
            <a:cxnSpLocks/>
          </p:cNvCxnSpPr>
          <p:nvPr/>
        </p:nvCxnSpPr>
        <p:spPr>
          <a:xfrm>
            <a:off x="4464496" y="1556792"/>
            <a:ext cx="0" cy="3738266"/>
          </a:xfrm>
          <a:prstGeom prst="line">
            <a:avLst/>
          </a:prstGeom>
          <a:ln w="25400">
            <a:miter lim="800000"/>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7976AF6-7E51-458B-8ACE-344F7078313A}"/>
              </a:ext>
            </a:extLst>
          </p:cNvPr>
          <p:cNvCxnSpPr/>
          <p:nvPr/>
        </p:nvCxnSpPr>
        <p:spPr>
          <a:xfrm>
            <a:off x="4464496" y="5295058"/>
            <a:ext cx="3862164" cy="0"/>
          </a:xfrm>
          <a:prstGeom prst="line">
            <a:avLst/>
          </a:prstGeom>
          <a:ln w="25400">
            <a:miter lim="800000"/>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A50BC7A-E7F8-4FFD-A507-E823C99D32BE}"/>
              </a:ext>
            </a:extLst>
          </p:cNvPr>
          <p:cNvCxnSpPr>
            <a:cxnSpLocks/>
          </p:cNvCxnSpPr>
          <p:nvPr/>
        </p:nvCxnSpPr>
        <p:spPr>
          <a:xfrm flipH="1" flipV="1">
            <a:off x="8326660" y="5229201"/>
            <a:ext cx="10956" cy="65857"/>
          </a:xfrm>
          <a:prstGeom prst="line">
            <a:avLst/>
          </a:prstGeom>
          <a:ln w="25400">
            <a:miter lim="800000"/>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29E3A38-BBA9-4732-9081-E8D2C8703A41}"/>
              </a:ext>
            </a:extLst>
          </p:cNvPr>
          <p:cNvCxnSpPr/>
          <p:nvPr/>
        </p:nvCxnSpPr>
        <p:spPr>
          <a:xfrm flipH="1">
            <a:off x="8677" y="5301208"/>
            <a:ext cx="4455819" cy="0"/>
          </a:xfrm>
          <a:prstGeom prst="line">
            <a:avLst/>
          </a:prstGeom>
          <a:ln w="25400">
            <a:miter lim="800000"/>
            <a:tailEnd type="non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9E725CCA-4DB2-4734-BD6A-DF01878A8183}"/>
              </a:ext>
            </a:extLst>
          </p:cNvPr>
          <p:cNvSpPr txBox="1"/>
          <p:nvPr/>
        </p:nvSpPr>
        <p:spPr>
          <a:xfrm>
            <a:off x="-2174" y="5301207"/>
            <a:ext cx="7824777" cy="1588127"/>
          </a:xfrm>
          <a:prstGeom prst="rect">
            <a:avLst/>
          </a:prstGeom>
          <a:noFill/>
        </p:spPr>
        <p:txBody>
          <a:bodyPr wrap="square" rtlCol="0">
            <a:spAutoFit/>
          </a:bodyPr>
          <a:lstStyle/>
          <a:p>
            <a:pPr>
              <a:lnSpc>
                <a:spcPct val="90000"/>
              </a:lnSpc>
            </a:pPr>
            <a:r>
              <a:rPr lang="en-GB" dirty="0"/>
              <a:t>Holy Spirit: Divine spirit, key to going to heaven.</a:t>
            </a:r>
          </a:p>
          <a:p>
            <a:pPr>
              <a:lnSpc>
                <a:spcPct val="90000"/>
              </a:lnSpc>
            </a:pPr>
            <a:endParaRPr lang="en-GB" dirty="0"/>
          </a:p>
          <a:p>
            <a:pPr>
              <a:lnSpc>
                <a:spcPct val="90000"/>
              </a:lnSpc>
            </a:pPr>
            <a:r>
              <a:rPr lang="en-GB" dirty="0"/>
              <a:t>The Father: Refers to God being the creator.</a:t>
            </a:r>
          </a:p>
          <a:p>
            <a:pPr>
              <a:lnSpc>
                <a:spcPct val="90000"/>
              </a:lnSpc>
            </a:pPr>
            <a:endParaRPr lang="en-GB" dirty="0"/>
          </a:p>
          <a:p>
            <a:pPr>
              <a:lnSpc>
                <a:spcPct val="90000"/>
              </a:lnSpc>
            </a:pPr>
            <a:r>
              <a:rPr lang="en-GB" dirty="0"/>
              <a:t> The Son: Refers to Jesus and his sacrifice for humanity and  spreading the word of God.</a:t>
            </a:r>
          </a:p>
        </p:txBody>
      </p:sp>
    </p:spTree>
    <p:extLst>
      <p:ext uri="{BB962C8B-B14F-4D97-AF65-F5344CB8AC3E}">
        <p14:creationId xmlns:p14="http://schemas.microsoft.com/office/powerpoint/2010/main" val="223730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4894" y="288756"/>
            <a:ext cx="9143998" cy="1630362"/>
          </a:xfrm>
        </p:spPr>
        <p:txBody>
          <a:bodyPr/>
          <a:lstStyle/>
          <a:p>
            <a:pPr algn="ctr"/>
            <a:r>
              <a:rPr lang="en-GB" dirty="0"/>
              <a:t>Daoist views on Life and Death</a:t>
            </a:r>
            <a:br>
              <a:rPr lang="en-GB" dirty="0"/>
            </a:br>
            <a:endParaRPr lang="en-GB" dirty="0"/>
          </a:p>
        </p:txBody>
      </p:sp>
      <p:sp>
        <p:nvSpPr>
          <p:cNvPr id="6" name="Content Placeholder 5"/>
          <p:cNvSpPr>
            <a:spLocks noGrp="1"/>
          </p:cNvSpPr>
          <p:nvPr>
            <p:ph sz="half" idx="2"/>
          </p:nvPr>
        </p:nvSpPr>
        <p:spPr>
          <a:xfrm>
            <a:off x="3070076" y="1651892"/>
            <a:ext cx="8856984" cy="5206107"/>
          </a:xfrm>
        </p:spPr>
        <p:txBody>
          <a:bodyPr>
            <a:normAutofit fontScale="85000" lnSpcReduction="10000"/>
          </a:bodyPr>
          <a:lstStyle/>
          <a:p>
            <a:r>
              <a:rPr lang="en-US" dirty="0"/>
              <a:t>The target within Daoism when regarding life, is for one to preserve their own life and youthfulness via living correctly-Both Physically and Mentally.</a:t>
            </a:r>
          </a:p>
          <a:p>
            <a:r>
              <a:rPr lang="en-US" dirty="0"/>
              <a:t>Daoism is structured around the idea of Qi and Meridians. Qi is essential to life and is interconnected with all forms of life. Qi forms a vast network between Man, Earth and Heaven. The loss of all Qi in the body results in death. The Qi flows through channels within the body known as Meridians, controlling this flow is believed to allow longevity of life.</a:t>
            </a:r>
          </a:p>
          <a:p>
            <a:r>
              <a:rPr lang="en-US" dirty="0"/>
              <a:t>Mentality also affects your Qi, through anger and poor temper one can cause issues and blockages in the Meridians and must be resolved. </a:t>
            </a:r>
          </a:p>
          <a:p>
            <a:r>
              <a:rPr lang="en-US" dirty="0"/>
              <a:t>Wu Wei is the mentality of acting without trying to involve yourself with Human affairs and a free flowing etiquette system. Wu Wei enables one to be free from desire and not spend their life aiming for a political position.</a:t>
            </a:r>
          </a:p>
          <a:p>
            <a:r>
              <a:rPr lang="en-US" dirty="0"/>
              <a:t>The Yin and Yang is perhaps the most famous representative of Daoism two conflicting forces and states of Qi that cannot exist without one another. Harmonizing and manipulating both of these Qi is needed to truly understand life.</a:t>
            </a:r>
          </a:p>
          <a:p>
            <a:endParaRPr lang="en-US" dirty="0"/>
          </a:p>
        </p:txBody>
      </p:sp>
      <p:pic>
        <p:nvPicPr>
          <p:cNvPr id="9" name="Content Placeholder 8">
            <a:extLst>
              <a:ext uri="{FF2B5EF4-FFF2-40B4-BE49-F238E27FC236}">
                <a16:creationId xmlns:a16="http://schemas.microsoft.com/office/drawing/2014/main" id="{9ADA49D0-C844-43CA-98A1-15BF0C29ADAD}"/>
              </a:ext>
            </a:extLst>
          </p:cNvPr>
          <p:cNvPicPr>
            <a:picLocks noGrp="1" noChangeAspect="1"/>
          </p:cNvPicPr>
          <p:nvPr>
            <p:ph sz="half" idx="1"/>
          </p:nvPr>
        </p:nvPicPr>
        <p:blipFill>
          <a:blip r:embed="rId2">
            <a:extLst>
              <a:ext uri="{BEBA8EAE-BF5A-486C-A8C5-ECC9F3942E4B}">
                <a14:imgProps xmlns:a14="http://schemas.microsoft.com/office/drawing/2010/main">
                  <a14:imgLayer r:embed="rId3">
                    <a14:imgEffect>
                      <a14:backgroundRemoval t="1504" b="95990" l="10000" r="99900">
                        <a14:foregroundMark x1="43200" y1="9774" x2="54300" y2="1504"/>
                        <a14:foregroundMark x1="54300" y1="1504" x2="62900" y2="10526"/>
                        <a14:foregroundMark x1="62900" y1="10526" x2="62900" y2="10777"/>
                        <a14:foregroundMark x1="22600" y1="92982" x2="11000" y2="85965"/>
                        <a14:foregroundMark x1="11000" y1="85965" x2="11300" y2="84545"/>
                        <a14:foregroundMark x1="90600" y1="73517" x2="96600" y2="83960"/>
                        <a14:foregroundMark x1="96600" y1="83960" x2="99900" y2="85464"/>
                        <a14:foregroundMark x1="11600" y1="93734" x2="18400" y2="95990"/>
                      </a14:backgroundRemoval>
                    </a14:imgEffect>
                  </a14:imgLayer>
                </a14:imgProps>
              </a:ext>
              <a:ext uri="{28A0092B-C50C-407E-A947-70E740481C1C}">
                <a14:useLocalDpi xmlns:a14="http://schemas.microsoft.com/office/drawing/2010/main" val="0"/>
              </a:ext>
            </a:extLst>
          </a:blip>
          <a:stretch>
            <a:fillRect/>
          </a:stretch>
        </p:blipFill>
        <p:spPr>
          <a:xfrm>
            <a:off x="-308566" y="1711250"/>
            <a:ext cx="3564912" cy="5146749"/>
          </a:xfrm>
        </p:spPr>
      </p:pic>
      <p:pic>
        <p:nvPicPr>
          <p:cNvPr id="7" name="Picture 6">
            <a:extLst>
              <a:ext uri="{FF2B5EF4-FFF2-40B4-BE49-F238E27FC236}">
                <a16:creationId xmlns:a16="http://schemas.microsoft.com/office/drawing/2014/main" id="{17AE5D52-3279-4839-8C72-7981D38D67B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81844" y="441747"/>
            <a:ext cx="1406325" cy="1296144"/>
          </a:xfrm>
          <a:prstGeom prst="rect">
            <a:avLst/>
          </a:prstGeom>
        </p:spPr>
      </p:pic>
      <p:pic>
        <p:nvPicPr>
          <p:cNvPr id="8" name="Picture 7">
            <a:extLst>
              <a:ext uri="{FF2B5EF4-FFF2-40B4-BE49-F238E27FC236}">
                <a16:creationId xmlns:a16="http://schemas.microsoft.com/office/drawing/2014/main" id="{C72F9756-C0FA-4B7E-931D-0036C1A6DB4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666411" y="455865"/>
            <a:ext cx="1406325" cy="1296144"/>
          </a:xfrm>
          <a:prstGeom prst="rect">
            <a:avLst/>
          </a:prstGeom>
        </p:spPr>
      </p:pic>
    </p:spTree>
    <p:extLst>
      <p:ext uri="{BB962C8B-B14F-4D97-AF65-F5344CB8AC3E}">
        <p14:creationId xmlns:p14="http://schemas.microsoft.com/office/powerpoint/2010/main" val="198955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6339-5B87-4F7E-A0A2-9952B61E2515}"/>
              </a:ext>
            </a:extLst>
          </p:cNvPr>
          <p:cNvSpPr>
            <a:spLocks noGrp="1"/>
          </p:cNvSpPr>
          <p:nvPr>
            <p:ph type="title"/>
          </p:nvPr>
        </p:nvSpPr>
        <p:spPr>
          <a:ln>
            <a:solidFill>
              <a:schemeClr val="tx1"/>
            </a:solidFill>
          </a:ln>
        </p:spPr>
        <p:txBody>
          <a:bodyPr/>
          <a:lstStyle/>
          <a:p>
            <a:r>
              <a:rPr lang="en-GB" u="sng" dirty="0"/>
              <a:t>My thoughts + comparisons between the two</a:t>
            </a:r>
          </a:p>
        </p:txBody>
      </p:sp>
      <p:sp>
        <p:nvSpPr>
          <p:cNvPr id="3" name="Content Placeholder 2">
            <a:extLst>
              <a:ext uri="{FF2B5EF4-FFF2-40B4-BE49-F238E27FC236}">
                <a16:creationId xmlns:a16="http://schemas.microsoft.com/office/drawing/2014/main" id="{17BF2EC8-200B-4659-8BBA-B579E8138681}"/>
              </a:ext>
            </a:extLst>
          </p:cNvPr>
          <p:cNvSpPr>
            <a:spLocks noGrp="1"/>
          </p:cNvSpPr>
          <p:nvPr>
            <p:ph sz="half" idx="1"/>
          </p:nvPr>
        </p:nvSpPr>
        <p:spPr>
          <a:xfrm>
            <a:off x="45740" y="1905000"/>
            <a:ext cx="12025335" cy="4836368"/>
          </a:xfrm>
        </p:spPr>
        <p:txBody>
          <a:bodyPr/>
          <a:lstStyle/>
          <a:p>
            <a:pPr marL="0" indent="0">
              <a:buNone/>
            </a:pPr>
            <a:r>
              <a:rPr lang="en-GB" dirty="0"/>
              <a:t>“Honour your father and your mother”- More of a Confucian idea than Daoist, Filial piety.</a:t>
            </a:r>
          </a:p>
          <a:p>
            <a:pPr marL="0" indent="0">
              <a:buNone/>
            </a:pPr>
            <a:r>
              <a:rPr lang="en-GB" dirty="0"/>
              <a:t>Modern Christians seek eternal life perhaps more(ENGELHARDT.2005) and are more willing to accept medical help than perhaps more traditionalists would.</a:t>
            </a:r>
          </a:p>
          <a:p>
            <a:pPr marL="0" indent="0">
              <a:buNone/>
            </a:pPr>
            <a:r>
              <a:rPr lang="en-GB" dirty="0"/>
              <a:t>The ten commandments “Shall not Covet” is a key requirement within Christianity and can be compared to the Daoist idea of not desiring things within life. </a:t>
            </a:r>
          </a:p>
          <a:p>
            <a:pPr marL="0" indent="0">
              <a:buNone/>
            </a:pPr>
            <a:r>
              <a:rPr lang="en-GB" dirty="0"/>
              <a:t>Within Christianity, mentalities like wrath and hatred can lead to a disconnection to God- an almost fatal consequence as that disconnection destines a person to hell- afterlife is the treasure of Christian beliefs and losing access to heaven is the worst fate.</a:t>
            </a:r>
          </a:p>
          <a:p>
            <a:pPr marL="0" indent="0">
              <a:buNone/>
            </a:pPr>
            <a:endParaRPr lang="en-GB" dirty="0"/>
          </a:p>
        </p:txBody>
      </p:sp>
    </p:spTree>
    <p:extLst>
      <p:ext uri="{BB962C8B-B14F-4D97-AF65-F5344CB8AC3E}">
        <p14:creationId xmlns:p14="http://schemas.microsoft.com/office/powerpoint/2010/main" val="400125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6339-5B87-4F7E-A0A2-9952B61E2515}"/>
              </a:ext>
            </a:extLst>
          </p:cNvPr>
          <p:cNvSpPr>
            <a:spLocks noGrp="1"/>
          </p:cNvSpPr>
          <p:nvPr>
            <p:ph type="title"/>
          </p:nvPr>
        </p:nvSpPr>
        <p:spPr>
          <a:ln>
            <a:solidFill>
              <a:schemeClr val="tx1"/>
            </a:solidFill>
          </a:ln>
        </p:spPr>
        <p:txBody>
          <a:bodyPr/>
          <a:lstStyle/>
          <a:p>
            <a:r>
              <a:rPr lang="en-GB" u="sng" dirty="0"/>
              <a:t>My thoughts + comparisons between the two</a:t>
            </a:r>
          </a:p>
        </p:txBody>
      </p:sp>
      <p:sp>
        <p:nvSpPr>
          <p:cNvPr id="3" name="Content Placeholder 2">
            <a:extLst>
              <a:ext uri="{FF2B5EF4-FFF2-40B4-BE49-F238E27FC236}">
                <a16:creationId xmlns:a16="http://schemas.microsoft.com/office/drawing/2014/main" id="{17BF2EC8-200B-4659-8BBA-B579E8138681}"/>
              </a:ext>
            </a:extLst>
          </p:cNvPr>
          <p:cNvSpPr>
            <a:spLocks noGrp="1"/>
          </p:cNvSpPr>
          <p:nvPr>
            <p:ph sz="half" idx="1"/>
          </p:nvPr>
        </p:nvSpPr>
        <p:spPr>
          <a:xfrm>
            <a:off x="45741" y="1905000"/>
            <a:ext cx="8352928" cy="4836368"/>
          </a:xfrm>
        </p:spPr>
        <p:txBody>
          <a:bodyPr/>
          <a:lstStyle/>
          <a:p>
            <a:pPr marL="0" indent="0">
              <a:buNone/>
            </a:pPr>
            <a:r>
              <a:rPr lang="en-GB" dirty="0"/>
              <a:t>To me Christianity is about living a sinless life, life is almost a test to see if you're deserving of the reward of heaven. Although life is precious, it is not the Christians goal to remain on Earth.</a:t>
            </a:r>
          </a:p>
          <a:p>
            <a:pPr marL="0" indent="0">
              <a:buNone/>
            </a:pPr>
            <a:r>
              <a:rPr lang="en-GB" dirty="0"/>
              <a:t>In Daoism a sense of Transcendence does exist, but remaining on the physical realm of Earth is what can be obtained if the practices are perfected. </a:t>
            </a:r>
          </a:p>
          <a:p>
            <a:pPr marL="0" indent="0">
              <a:buNone/>
            </a:pPr>
            <a:r>
              <a:rPr lang="en-GB" dirty="0"/>
              <a:t>Daoism involves physical and medicinal practices to support this idea, Christianity itself is more a set of beliefs on why people should devote their life to God are living by his morals. In Christianity, there are references of drinking wine to aid with stomach issues or other inner issues as it represents Christ’s blood.</a:t>
            </a:r>
          </a:p>
        </p:txBody>
      </p:sp>
      <p:sp>
        <p:nvSpPr>
          <p:cNvPr id="5" name="Rectangle 4">
            <a:extLst>
              <a:ext uri="{FF2B5EF4-FFF2-40B4-BE49-F238E27FC236}">
                <a16:creationId xmlns:a16="http://schemas.microsoft.com/office/drawing/2014/main" id="{917DADF9-B98F-42CA-B3C7-A677B9F24D1F}"/>
              </a:ext>
            </a:extLst>
          </p:cNvPr>
          <p:cNvSpPr/>
          <p:nvPr/>
        </p:nvSpPr>
        <p:spPr>
          <a:xfrm>
            <a:off x="8686700" y="1628800"/>
            <a:ext cx="3502125" cy="4392488"/>
          </a:xfrm>
          <a:prstGeom prst="rect">
            <a:avLst/>
          </a:prstGeom>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573C03BF-25FE-43B9-B35F-8EA0983ECA35}"/>
              </a:ext>
            </a:extLst>
          </p:cNvPr>
          <p:cNvSpPr txBox="1"/>
          <p:nvPr/>
        </p:nvSpPr>
        <p:spPr>
          <a:xfrm>
            <a:off x="8974732" y="1844824"/>
            <a:ext cx="2952328" cy="3970318"/>
          </a:xfrm>
          <a:prstGeom prst="rect">
            <a:avLst/>
          </a:prstGeom>
          <a:noFill/>
        </p:spPr>
        <p:txBody>
          <a:bodyPr wrap="square" rtlCol="0">
            <a:spAutoFit/>
          </a:bodyPr>
          <a:lstStyle/>
          <a:p>
            <a:r>
              <a:rPr lang="en-GB" sz="2400" dirty="0"/>
              <a:t>“So whether you eat or drink or whatever you do, do it all for the glory of God.”</a:t>
            </a:r>
          </a:p>
          <a:p>
            <a:r>
              <a:rPr lang="en-GB" sz="2400" dirty="0"/>
              <a:t>Corinthians 10:31</a:t>
            </a:r>
          </a:p>
          <a:p>
            <a:endParaRPr lang="en-GB" sz="2400" dirty="0"/>
          </a:p>
          <a:p>
            <a:pPr>
              <a:lnSpc>
                <a:spcPct val="90000"/>
              </a:lnSpc>
            </a:pPr>
            <a:endParaRPr lang="en-GB" sz="2400" dirty="0"/>
          </a:p>
          <a:p>
            <a:pPr>
              <a:lnSpc>
                <a:spcPct val="90000"/>
              </a:lnSpc>
            </a:pPr>
            <a:r>
              <a:rPr lang="en-GB" sz="2400" dirty="0"/>
              <a:t>No specific Physical practices, just genuine faith and devotion</a:t>
            </a:r>
          </a:p>
        </p:txBody>
      </p:sp>
    </p:spTree>
    <p:extLst>
      <p:ext uri="{BB962C8B-B14F-4D97-AF65-F5344CB8AC3E}">
        <p14:creationId xmlns:p14="http://schemas.microsoft.com/office/powerpoint/2010/main" val="1462025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Bibliography</a:t>
            </a:r>
          </a:p>
        </p:txBody>
      </p:sp>
      <p:sp>
        <p:nvSpPr>
          <p:cNvPr id="4" name="Content Placeholder 3"/>
          <p:cNvSpPr>
            <a:spLocks noGrp="1"/>
          </p:cNvSpPr>
          <p:nvPr>
            <p:ph sz="half" idx="2"/>
          </p:nvPr>
        </p:nvSpPr>
        <p:spPr>
          <a:xfrm>
            <a:off x="45740" y="1556793"/>
            <a:ext cx="11737304" cy="5184576"/>
          </a:xfrm>
        </p:spPr>
        <p:txBody>
          <a:bodyPr>
            <a:normAutofit fontScale="32500" lnSpcReduction="20000"/>
          </a:bodyPr>
          <a:lstStyle/>
          <a:p>
            <a:r>
              <a:rPr lang="en-GB" sz="3100" dirty="0"/>
              <a:t>Biblehub.com. (2019). </a:t>
            </a:r>
            <a:r>
              <a:rPr lang="en-GB" sz="3100" i="1" dirty="0"/>
              <a:t>Bible Hub: Search, Read, Study the Bible in Many Languages</a:t>
            </a:r>
            <a:r>
              <a:rPr lang="en-GB" sz="3100" dirty="0"/>
              <a:t>. [online] Available at: https://biblehub.com/ [Accessed 28 Mar. 2019].</a:t>
            </a:r>
          </a:p>
          <a:p>
            <a:r>
              <a:rPr lang="en-GB" sz="3100" dirty="0"/>
              <a:t>Biblehub.com. (2019). </a:t>
            </a:r>
            <a:r>
              <a:rPr lang="en-GB" sz="3100" i="1" dirty="0"/>
              <a:t>Revelation 22:11 Let the unrighteous continue to be unrighteous, and the vile continue to be vile; let the righteous continue to practice righteousness, and the holy continue to be holy."</a:t>
            </a:r>
            <a:r>
              <a:rPr lang="en-GB" sz="3100" dirty="0"/>
              <a:t>. [online] Available at: https://biblehub.com/revelation/22-11.htm [Accessed 28 Mar. 2019].</a:t>
            </a:r>
          </a:p>
          <a:p>
            <a:r>
              <a:rPr lang="en-GB" sz="3100" dirty="0"/>
              <a:t>Biblehub.com. (2019). </a:t>
            </a:r>
            <a:r>
              <a:rPr lang="en-GB" sz="3100" i="1" dirty="0"/>
              <a:t>Exodus 20 BSB</a:t>
            </a:r>
            <a:r>
              <a:rPr lang="en-GB" sz="3100" dirty="0"/>
              <a:t>. [online] Available at: https://biblehub.com/bsb/exodus/20.htm [Accessed 28 Mar. 2019].</a:t>
            </a:r>
          </a:p>
          <a:p>
            <a:r>
              <a:rPr lang="en-GB" sz="3100" dirty="0"/>
              <a:t>De </a:t>
            </a:r>
            <a:r>
              <a:rPr lang="en-GB" sz="3100" dirty="0" err="1"/>
              <a:t>Bary</a:t>
            </a:r>
            <a:r>
              <a:rPr lang="en-GB" sz="3100" dirty="0"/>
              <a:t>, W., Chan, W., Watson, B. and Mei, Y. (1960). </a:t>
            </a:r>
            <a:r>
              <a:rPr lang="en-GB" sz="3100" i="1" dirty="0"/>
              <a:t>Sources of Chinese tradition</a:t>
            </a:r>
            <a:r>
              <a:rPr lang="en-GB" sz="3100" dirty="0"/>
              <a:t>. New York: Columbia University Press.</a:t>
            </a:r>
          </a:p>
          <a:p>
            <a:r>
              <a:rPr lang="en-GB" sz="3100" dirty="0" err="1"/>
              <a:t>Ehrman</a:t>
            </a:r>
            <a:r>
              <a:rPr lang="en-GB" sz="3100" dirty="0"/>
              <a:t>, B. (1999). </a:t>
            </a:r>
            <a:r>
              <a:rPr lang="en-GB" sz="3100" i="1" dirty="0"/>
              <a:t>After the New Testament</a:t>
            </a:r>
            <a:r>
              <a:rPr lang="en-GB" sz="3100" dirty="0"/>
              <a:t>. New York: Oxford University Press.</a:t>
            </a:r>
          </a:p>
          <a:p>
            <a:r>
              <a:rPr lang="en-GB" sz="3100" dirty="0"/>
              <a:t>ENGELHARDT, H.T. and ANA, S.I., 2005. End-of-life: the traditional Christian view. </a:t>
            </a:r>
            <a:r>
              <a:rPr lang="en-GB" sz="3100" i="1" dirty="0"/>
              <a:t>The Lancet, </a:t>
            </a:r>
            <a:r>
              <a:rPr lang="en-GB" sz="3100" b="1" dirty="0"/>
              <a:t>366</a:t>
            </a:r>
            <a:r>
              <a:rPr lang="en-GB" sz="3100" dirty="0"/>
              <a:t>(9490), pp. 1045-9.</a:t>
            </a:r>
          </a:p>
          <a:p>
            <a:r>
              <a:rPr lang="en-GB" sz="3100" dirty="0"/>
              <a:t>Newstatesman.com. (2019). </a:t>
            </a:r>
            <a:r>
              <a:rPr lang="en-GB" sz="3100" i="1" dirty="0"/>
              <a:t>Matters of life and death: Rowan Williams and John </a:t>
            </a:r>
            <a:r>
              <a:rPr lang="en-GB" sz="3100" i="1" dirty="0" err="1"/>
              <a:t>Gray</a:t>
            </a:r>
            <a:r>
              <a:rPr lang="en-GB" sz="3100" i="1" dirty="0"/>
              <a:t> in conversation</a:t>
            </a:r>
            <a:r>
              <a:rPr lang="en-GB" sz="3100" dirty="0"/>
              <a:t>. [online] Available at: https://www.newstatesman.com/2018/11/john-gray-rowan-williams-conversation-christianity-atheism-cambridge-literature-festival [Accessed 29 Mar. 2019].</a:t>
            </a:r>
          </a:p>
          <a:p>
            <a:r>
              <a:rPr lang="en-GB" sz="3100" dirty="0"/>
              <a:t>Slingerland, E. (2003). </a:t>
            </a:r>
            <a:r>
              <a:rPr lang="en-GB" sz="3100" i="1" dirty="0"/>
              <a:t>Effortless action</a:t>
            </a:r>
            <a:r>
              <a:rPr lang="en-GB" sz="3100" dirty="0"/>
              <a:t>. New York: Oxford University Press.</a:t>
            </a:r>
          </a:p>
          <a:p>
            <a:r>
              <a:rPr lang="en-GB" sz="3100" dirty="0"/>
              <a:t>Wang, H. (2013). Confucian Self-Cultivation and Daoist Personhood: Implications for Peace Education. </a:t>
            </a:r>
            <a:r>
              <a:rPr lang="en-GB" sz="3100" i="1" dirty="0"/>
              <a:t>Frontiers of Education in China</a:t>
            </a:r>
            <a:r>
              <a:rPr lang="en-GB" sz="3100" dirty="0"/>
              <a:t>, 8(1), pp.62-79.</a:t>
            </a:r>
          </a:p>
          <a:p>
            <a:pPr marL="0" indent="0" algn="ctr">
              <a:buNone/>
            </a:pPr>
            <a:r>
              <a:rPr lang="en-GB" sz="3100" b="1" u="sng" dirty="0"/>
              <a:t>Images</a:t>
            </a:r>
            <a:endParaRPr lang="en-GB" sz="3100" dirty="0"/>
          </a:p>
          <a:p>
            <a:r>
              <a:rPr lang="en-GB" sz="3100" dirty="0"/>
              <a:t>Wood, V. (2019). Energy flow: understanding the body’s Meridian lines. [online] SNHS - School of Natural Health Sciences. Available at: https://naturalhealthcourses.com/2018/08/energy-flow-understanding-the-bodys-meridian-lines/ [Accessed 29 Mar. 2019].</a:t>
            </a:r>
          </a:p>
          <a:p>
            <a:r>
              <a:rPr lang="en-GB" sz="3100" dirty="0"/>
              <a:t>Google.com. (2019). </a:t>
            </a:r>
            <a:r>
              <a:rPr lang="en-GB" sz="3100" i="1" dirty="0"/>
              <a:t>Christianity - Google Search</a:t>
            </a:r>
            <a:r>
              <a:rPr lang="en-GB" sz="3100" dirty="0"/>
              <a:t>. [online] Available at: https://www.google.com/search?q=Christianity&amp;source=lnms&amp;tbm=isch&amp;sa=X&amp;ved=0ahUKEwj3uOut8aXhAhV1RxUIHR7EB-oQ_AUIDigB&amp;biw=1440&amp;bih=740 [Accessed 29 Mar. 2019].</a:t>
            </a:r>
          </a:p>
          <a:p>
            <a:r>
              <a:rPr lang="en-GB" sz="3100" dirty="0"/>
              <a:t>Google.com. (2019). </a:t>
            </a:r>
            <a:r>
              <a:rPr lang="en-GB" sz="3100" i="1" dirty="0" err="1"/>
              <a:t>daoism</a:t>
            </a:r>
            <a:r>
              <a:rPr lang="en-GB" sz="3100" i="1" dirty="0"/>
              <a:t> - Google Search</a:t>
            </a:r>
            <a:r>
              <a:rPr lang="en-GB" sz="3100" dirty="0"/>
              <a:t>. [online] Available at: https://www.google.com/search?q=daoism&amp;source=lnms&amp;tbm=isch&amp;sa=X&amp;ved=0ahUKEwjO07yQ66XhAhXyTRUIHZxlCn8Q_AUIDigB&amp;biw=1440&amp;bih=789#imgrc=_ [Accessed 29 Mar. 2019].</a:t>
            </a:r>
          </a:p>
          <a:p>
            <a:r>
              <a:rPr lang="en-GB" sz="3100" dirty="0" err="1"/>
              <a:t>Mr.Barton's</a:t>
            </a:r>
            <a:r>
              <a:rPr lang="en-GB" sz="3100" dirty="0"/>
              <a:t> AP World History. (2019). </a:t>
            </a:r>
            <a:r>
              <a:rPr lang="en-GB" sz="3100" i="1" dirty="0"/>
              <a:t>Daoism</a:t>
            </a:r>
            <a:r>
              <a:rPr lang="en-GB" sz="3100" dirty="0"/>
              <a:t>. [online] Available at: https://hblg-apwh.weebly.com/daoism.html [Accessed 29 Mar. 2019].</a:t>
            </a:r>
          </a:p>
          <a:p>
            <a:pPr marL="0" indent="0">
              <a:buNone/>
            </a:pPr>
            <a:endParaRPr lang="en-US" dirty="0"/>
          </a:p>
        </p:txBody>
      </p:sp>
    </p:spTree>
    <p:extLst>
      <p:ext uri="{BB962C8B-B14F-4D97-AF65-F5344CB8AC3E}">
        <p14:creationId xmlns:p14="http://schemas.microsoft.com/office/powerpoint/2010/main" val="4135151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halkboard 16x9">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300000"/>
              </a:schemeClr>
            </a:gs>
            <a:gs pos="100000">
              <a:schemeClr val="phClr">
                <a:shade val="30000"/>
                <a:satMod val="200000"/>
              </a:schemeClr>
            </a:gs>
          </a:gsLst>
          <a:path path="circle">
            <a:fillToRect l="50000" t="50000" r="50000" b="50000"/>
          </a:path>
        </a:gradFill>
        <a:blipFill rotWithShape="1">
          <a:blip xmlns:r="http://schemas.openxmlformats.org/officeDocument/2006/relationships" r:embed="rId1">
            <a:duotone>
              <a:schemeClr val="phClr">
                <a:shade val="12000"/>
                <a:satMod val="240000"/>
              </a:schemeClr>
              <a:schemeClr val="phClr">
                <a:tint val="65000"/>
              </a:schemeClr>
            </a:duotone>
          </a:blip>
          <a:stretch/>
        </a:blipFill>
      </a:bgFillStyleLst>
    </a:fmtScheme>
  </a:themeElements>
  <a:objectDefaults>
    <a:spDef>
      <a:spPr>
        <a:ln>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miter lim="800000"/>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nSpc>
            <a:spcPct val="90000"/>
          </a:lnSpc>
          <a:defRPr sz="2400"/>
        </a:defPPr>
      </a:lstStyle>
    </a:txDef>
  </a:objectDefaults>
  <a:extraClrSchemeLst/>
  <a:extLst>
    <a:ext uri="{05A4C25C-085E-4340-85A3-A5531E510DB2}">
      <thm15:themeFamily xmlns:thm15="http://schemas.microsoft.com/office/thememl/2012/main" name="TF00001018.potx" id="{D19C2884-2C55-4C1A-A5C2-5D03FF1F35A4}" vid="{5F7A9C6A-558C-4654-B762-2F22BC904FAE}"/>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Chalkboard education presentation (widescreen)</Template>
  <TotalTime>288</TotalTime>
  <Words>1103</Words>
  <Application>Microsoft Office PowerPoint</Application>
  <PresentationFormat>Custom</PresentationFormat>
  <Paragraphs>84</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Consolas</vt:lpstr>
      <vt:lpstr>Corbel</vt:lpstr>
      <vt:lpstr>Chalkboard 16x9</vt:lpstr>
      <vt:lpstr>Christianity and Daoism</vt:lpstr>
      <vt:lpstr>What I will be looking at </vt:lpstr>
      <vt:lpstr>PowerPoint Presentation</vt:lpstr>
      <vt:lpstr>Google Image results</vt:lpstr>
      <vt:lpstr>Traditional Christian views of life and death</vt:lpstr>
      <vt:lpstr>Daoist views on Life and Death </vt:lpstr>
      <vt:lpstr>My thoughts + comparisons between the two</vt:lpstr>
      <vt:lpstr>My thoughts + comparisons between the two</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Christianity and Daoism</dc:title>
  <dc:creator>Anthony Mcdonald</dc:creator>
  <cp:lastModifiedBy>Anthony Mcdonald</cp:lastModifiedBy>
  <cp:revision>29</cp:revision>
  <dcterms:created xsi:type="dcterms:W3CDTF">2019-03-28T21:51:42Z</dcterms:created>
  <dcterms:modified xsi:type="dcterms:W3CDTF">2019-03-29T02:40:21Z</dcterms:modified>
</cp:coreProperties>
</file>