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DFAE4-E339-3A6E-A55D-CFD006862F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5B6C8C-DB0D-5B46-B1C6-E54D886F10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C492F4-C06E-9FAA-3DD9-618EFB5C9142}"/>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5" name="Footer Placeholder 4">
            <a:extLst>
              <a:ext uri="{FF2B5EF4-FFF2-40B4-BE49-F238E27FC236}">
                <a16:creationId xmlns:a16="http://schemas.microsoft.com/office/drawing/2014/main" id="{0E8024BC-D46F-E63D-D9CF-0C2FAB160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6282DB-147B-D9F9-E420-7A189745371E}"/>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2904324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B25C-37F4-8E6F-B8E9-4730C84EC6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30AEE9-8E61-FCD1-7D8A-CB51DA756C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A958E4-095A-0BC2-DCD5-7994F015BF57}"/>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5" name="Footer Placeholder 4">
            <a:extLst>
              <a:ext uri="{FF2B5EF4-FFF2-40B4-BE49-F238E27FC236}">
                <a16:creationId xmlns:a16="http://schemas.microsoft.com/office/drawing/2014/main" id="{02DB6C80-F81B-EDAB-3D25-68239B1A6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2D731B-CF5C-7B50-43EC-C005471D5D4E}"/>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44946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8417A-77D5-69B5-142A-A018009A65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41C233-6698-CD11-92CE-95978145D6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FE1355-FDA0-4616-BC89-DF8E12A5344A}"/>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5" name="Footer Placeholder 4">
            <a:extLst>
              <a:ext uri="{FF2B5EF4-FFF2-40B4-BE49-F238E27FC236}">
                <a16:creationId xmlns:a16="http://schemas.microsoft.com/office/drawing/2014/main" id="{0E35F701-293D-7183-2FDC-0971F548B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F0D490-BCB8-FD73-3C58-E028D46972B1}"/>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1473114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60CB-EDD1-9FC5-9D05-428768E18E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F6DAA0-5E78-A2A8-61A1-B7B5E2D708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03294D-7A57-9CD3-4BF6-A14F40A574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B10C6F-31A0-3A96-609B-519B2C4B676A}"/>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6" name="Footer Placeholder 5">
            <a:extLst>
              <a:ext uri="{FF2B5EF4-FFF2-40B4-BE49-F238E27FC236}">
                <a16:creationId xmlns:a16="http://schemas.microsoft.com/office/drawing/2014/main" id="{A2BD2D9A-37A5-02AE-CD7E-D59F9E082A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B83266-9DE0-0FEA-900A-8F1C8FCA8E43}"/>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35146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2628C-899D-E2D4-EDC5-F0B3BFAF96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47929B-BD0A-E1B1-370A-1FB1B6F488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8C2A43-663B-EFC1-DC70-11E22A971C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313FFD-28D8-18D9-5FFF-98C4CF2CD4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329-B453-E042-8D52-0A17F537E4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042531-6DBC-48C4-28F0-D1C898D2140A}"/>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8" name="Footer Placeholder 7">
            <a:extLst>
              <a:ext uri="{FF2B5EF4-FFF2-40B4-BE49-F238E27FC236}">
                <a16:creationId xmlns:a16="http://schemas.microsoft.com/office/drawing/2014/main" id="{617B04F0-3F30-B7E8-DACE-33631943B9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F5C606-C2F5-3B81-2994-ACDAD71BFEA2}"/>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3244553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D1EBA-20E1-5AFD-D415-BC87F2DF06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54DBB8-DCFF-EB7F-76E6-91429A9D5CCD}"/>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4" name="Footer Placeholder 3">
            <a:extLst>
              <a:ext uri="{FF2B5EF4-FFF2-40B4-BE49-F238E27FC236}">
                <a16:creationId xmlns:a16="http://schemas.microsoft.com/office/drawing/2014/main" id="{9B1EC42D-95AD-E5C4-1DDB-18B4EA62D7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C019D8-2914-A0CE-CB2C-CF4742BB076C}"/>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288696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73AC3F-CE74-F856-EC7C-523D8C0E00D0}"/>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3" name="Footer Placeholder 2">
            <a:extLst>
              <a:ext uri="{FF2B5EF4-FFF2-40B4-BE49-F238E27FC236}">
                <a16:creationId xmlns:a16="http://schemas.microsoft.com/office/drawing/2014/main" id="{B96BF25C-BB11-71CD-B504-C081AA5FC1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77C573-640F-ECE5-03A6-DBA3F20974AB}"/>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3286911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67A8-5848-D473-F9A9-EF98A93234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F1136E-4CF2-CBCC-45DA-1409911B7C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91D550-B0DE-3512-BFD6-49CCF1EE52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431935-83E8-E661-6426-1915AFBC565C}"/>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6" name="Footer Placeholder 5">
            <a:extLst>
              <a:ext uri="{FF2B5EF4-FFF2-40B4-BE49-F238E27FC236}">
                <a16:creationId xmlns:a16="http://schemas.microsoft.com/office/drawing/2014/main" id="{D786401E-59B3-3293-8626-044709BA13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6664E-572A-6079-7C72-A75AEFF5369A}"/>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2727327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3C3FC-062B-8422-B3F6-8B47DE0756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A9B4D3-E50E-AFF0-6FBE-5687E24A3B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C6D958-387B-7DB1-C6CD-B96AEE0C59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8E5AA0-608F-84DC-4AC4-1B39E525403D}"/>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6" name="Footer Placeholder 5">
            <a:extLst>
              <a:ext uri="{FF2B5EF4-FFF2-40B4-BE49-F238E27FC236}">
                <a16:creationId xmlns:a16="http://schemas.microsoft.com/office/drawing/2014/main" id="{314058DF-8AB8-F066-0785-78C9BBE19E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D69426-D8BD-BB58-1F75-60523139D137}"/>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23302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EC49-741A-2874-154B-3E91E0C1388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7947CB-C292-14C7-65C2-67B72B9912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E9DB4-F384-0947-5BF3-A2A7CF8FD8D4}"/>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5" name="Footer Placeholder 4">
            <a:extLst>
              <a:ext uri="{FF2B5EF4-FFF2-40B4-BE49-F238E27FC236}">
                <a16:creationId xmlns:a16="http://schemas.microsoft.com/office/drawing/2014/main" id="{5731B80A-DF67-CB3C-0B81-7BD9BCB692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2FEBD-769C-FB64-260F-0099492E2D9E}"/>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2419202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B0DCA5-1BF1-6FA6-BB4B-D0F7BA97B4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414114-366A-B959-924D-F95338A33F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E4C34A-DDA1-A1D5-A47F-98C929A6E89D}"/>
              </a:ext>
            </a:extLst>
          </p:cNvPr>
          <p:cNvSpPr>
            <a:spLocks noGrp="1"/>
          </p:cNvSpPr>
          <p:nvPr>
            <p:ph type="dt" sz="half" idx="10"/>
          </p:nvPr>
        </p:nvSpPr>
        <p:spPr/>
        <p:txBody>
          <a:bodyPr/>
          <a:lstStyle/>
          <a:p>
            <a:fld id="{9CFBA487-C3AE-4A72-A6E4-AADF1912E3CF}" type="datetimeFigureOut">
              <a:rPr lang="en-GB" smtClean="0"/>
              <a:t>09/12/2023</a:t>
            </a:fld>
            <a:endParaRPr lang="en-GB"/>
          </a:p>
        </p:txBody>
      </p:sp>
      <p:sp>
        <p:nvSpPr>
          <p:cNvPr id="5" name="Footer Placeholder 4">
            <a:extLst>
              <a:ext uri="{FF2B5EF4-FFF2-40B4-BE49-F238E27FC236}">
                <a16:creationId xmlns:a16="http://schemas.microsoft.com/office/drawing/2014/main" id="{D8090D37-0F78-F974-E831-21F0D18C3E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59AA52-11EC-EB6F-E8D1-0FF2493E3CE9}"/>
              </a:ext>
            </a:extLst>
          </p:cNvPr>
          <p:cNvSpPr>
            <a:spLocks noGrp="1"/>
          </p:cNvSpPr>
          <p:nvPr>
            <p:ph type="sldNum" sz="quarter" idx="12"/>
          </p:nvPr>
        </p:nvSpPr>
        <p:spPr/>
        <p:txBody>
          <a:bodyPr/>
          <a:lstStyle/>
          <a:p>
            <a:fld id="{3E420069-A9B2-4B30-82E8-50FEA7902B23}" type="slidenum">
              <a:rPr lang="en-GB" smtClean="0"/>
              <a:t>‹#›</a:t>
            </a:fld>
            <a:endParaRPr lang="en-GB"/>
          </a:p>
        </p:txBody>
      </p:sp>
    </p:spTree>
    <p:extLst>
      <p:ext uri="{BB962C8B-B14F-4D97-AF65-F5344CB8AC3E}">
        <p14:creationId xmlns:p14="http://schemas.microsoft.com/office/powerpoint/2010/main" val="10669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73710E-CE6E-7548-680F-0FAE67D365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FFA4A1-7BC2-3AF3-20A4-50EA3A87A2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A623A4-8A24-C72F-A6BA-8A36D28998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FBA487-C3AE-4A72-A6E4-AADF1912E3CF}" type="datetimeFigureOut">
              <a:rPr lang="en-GB" smtClean="0"/>
              <a:t>09/12/2023</a:t>
            </a:fld>
            <a:endParaRPr lang="en-GB"/>
          </a:p>
        </p:txBody>
      </p:sp>
      <p:sp>
        <p:nvSpPr>
          <p:cNvPr id="5" name="Footer Placeholder 4">
            <a:extLst>
              <a:ext uri="{FF2B5EF4-FFF2-40B4-BE49-F238E27FC236}">
                <a16:creationId xmlns:a16="http://schemas.microsoft.com/office/drawing/2014/main" id="{9240CD36-47E8-4336-814C-E888A9769D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10DB20-9445-5576-5A94-F52FCA323E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20069-A9B2-4B30-82E8-50FEA7902B23}" type="slidenum">
              <a:rPr lang="en-GB" smtClean="0"/>
              <a:t>‹#›</a:t>
            </a:fld>
            <a:endParaRPr lang="en-GB"/>
          </a:p>
        </p:txBody>
      </p:sp>
    </p:spTree>
    <p:extLst>
      <p:ext uri="{BB962C8B-B14F-4D97-AF65-F5344CB8AC3E}">
        <p14:creationId xmlns:p14="http://schemas.microsoft.com/office/powerpoint/2010/main" val="3394235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9ABD73-EDA4-EDA9-453C-F7960EDADEFA}"/>
              </a:ext>
            </a:extLst>
          </p:cNvPr>
          <p:cNvSpPr txBox="1"/>
          <p:nvPr/>
        </p:nvSpPr>
        <p:spPr>
          <a:xfrm>
            <a:off x="0" y="0"/>
            <a:ext cx="2946400" cy="2123658"/>
          </a:xfrm>
          <a:prstGeom prst="rect">
            <a:avLst/>
          </a:prstGeom>
          <a:solidFill>
            <a:schemeClr val="accent6">
              <a:lumMod val="20000"/>
              <a:lumOff val="80000"/>
            </a:schemeClr>
          </a:solidFill>
        </p:spPr>
        <p:txBody>
          <a:bodyPr wrap="square" rtlCol="0">
            <a:spAutoFit/>
          </a:bodyPr>
          <a:lstStyle/>
          <a:p>
            <a:r>
              <a:rPr lang="en-GB" b="1" dirty="0"/>
              <a:t>Introduction</a:t>
            </a:r>
          </a:p>
          <a:p>
            <a:r>
              <a:rPr lang="en-GB" sz="1200" dirty="0"/>
              <a:t>The purpose of this poster Is to show and discuss the knowledge management system in the “Coke”organization.This poster will describe the important points of the KM system in “Coke” and describes how to implement the system in the organizations, stating the advantages and disadvantages for the organization itself.</a:t>
            </a:r>
          </a:p>
          <a:p>
            <a:endParaRPr lang="en-GB" dirty="0"/>
          </a:p>
        </p:txBody>
      </p:sp>
      <p:sp>
        <p:nvSpPr>
          <p:cNvPr id="3" name="TextBox 2">
            <a:extLst>
              <a:ext uri="{FF2B5EF4-FFF2-40B4-BE49-F238E27FC236}">
                <a16:creationId xmlns:a16="http://schemas.microsoft.com/office/drawing/2014/main" id="{7D5D99F0-8594-0392-65ED-7729B5706E4B}"/>
              </a:ext>
            </a:extLst>
          </p:cNvPr>
          <p:cNvSpPr txBox="1"/>
          <p:nvPr/>
        </p:nvSpPr>
        <p:spPr>
          <a:xfrm>
            <a:off x="2946400" y="12681"/>
            <a:ext cx="6522720" cy="1538883"/>
          </a:xfrm>
          <a:prstGeom prst="rect">
            <a:avLst/>
          </a:prstGeom>
          <a:solidFill>
            <a:schemeClr val="accent6">
              <a:lumMod val="40000"/>
              <a:lumOff val="60000"/>
            </a:schemeClr>
          </a:solidFill>
        </p:spPr>
        <p:txBody>
          <a:bodyPr wrap="square" rtlCol="0">
            <a:spAutoFit/>
          </a:bodyPr>
          <a:lstStyle/>
          <a:p>
            <a:r>
              <a:rPr lang="en-GB" sz="4000" b="1" dirty="0"/>
              <a:t>            Individual poster</a:t>
            </a:r>
          </a:p>
          <a:p>
            <a:r>
              <a:rPr lang="en-GB" b="1" dirty="0"/>
              <a:t>Lecturer name: Nadeem Mirza               Student name: Katya Koleva</a:t>
            </a:r>
          </a:p>
          <a:p>
            <a:r>
              <a:rPr lang="en-GB" b="1" dirty="0"/>
              <a:t> Moodle: BMSW/5106</a:t>
            </a:r>
          </a:p>
          <a:p>
            <a:r>
              <a:rPr lang="en-GB" b="1" dirty="0"/>
              <a:t>                                                                        ID:2123449 </a:t>
            </a:r>
          </a:p>
        </p:txBody>
      </p:sp>
      <p:sp>
        <p:nvSpPr>
          <p:cNvPr id="4" name="TextBox 3">
            <a:extLst>
              <a:ext uri="{FF2B5EF4-FFF2-40B4-BE49-F238E27FC236}">
                <a16:creationId xmlns:a16="http://schemas.microsoft.com/office/drawing/2014/main" id="{F36E26A1-BE2E-BD1C-85D3-B0BA867AC572}"/>
              </a:ext>
            </a:extLst>
          </p:cNvPr>
          <p:cNvSpPr txBox="1"/>
          <p:nvPr/>
        </p:nvSpPr>
        <p:spPr>
          <a:xfrm>
            <a:off x="9443935" y="3337097"/>
            <a:ext cx="2875280" cy="1400383"/>
          </a:xfrm>
          <a:prstGeom prst="rect">
            <a:avLst/>
          </a:prstGeom>
          <a:solidFill>
            <a:schemeClr val="accent6">
              <a:lumMod val="20000"/>
              <a:lumOff val="80000"/>
            </a:schemeClr>
          </a:solidFill>
        </p:spPr>
        <p:txBody>
          <a:bodyPr wrap="square" rtlCol="0">
            <a:spAutoFit/>
          </a:bodyPr>
          <a:lstStyle/>
          <a:p>
            <a:r>
              <a:rPr lang="en-GB" sz="1100" b="1" dirty="0"/>
              <a:t>How will interact with other system:</a:t>
            </a:r>
          </a:p>
          <a:p>
            <a:r>
              <a:rPr lang="en-GB" sz="1050" dirty="0"/>
              <a:t>It will be simpler to configure the system mythology as a systematic flow when interacting with other systems because the emphasis will be on gathering data that will aid in system maintenance. It will also be crucial for sharing, analysing, and keeping track of crucial data.</a:t>
            </a:r>
          </a:p>
          <a:p>
            <a:endParaRPr lang="en-GB" sz="1100" b="1" dirty="0"/>
          </a:p>
        </p:txBody>
      </p:sp>
      <p:sp>
        <p:nvSpPr>
          <p:cNvPr id="5" name="TextBox 4">
            <a:extLst>
              <a:ext uri="{FF2B5EF4-FFF2-40B4-BE49-F238E27FC236}">
                <a16:creationId xmlns:a16="http://schemas.microsoft.com/office/drawing/2014/main" id="{D24EBC40-687E-3719-7BBD-51E264A8FFE2}"/>
              </a:ext>
            </a:extLst>
          </p:cNvPr>
          <p:cNvSpPr txBox="1"/>
          <p:nvPr/>
        </p:nvSpPr>
        <p:spPr>
          <a:xfrm>
            <a:off x="6611487" y="1564245"/>
            <a:ext cx="2875280" cy="2031325"/>
          </a:xfrm>
          <a:prstGeom prst="rect">
            <a:avLst/>
          </a:prstGeom>
          <a:solidFill>
            <a:schemeClr val="accent6">
              <a:lumMod val="20000"/>
              <a:lumOff val="80000"/>
            </a:schemeClr>
          </a:solidFill>
        </p:spPr>
        <p:txBody>
          <a:bodyPr wrap="square" rtlCol="0">
            <a:spAutoFit/>
          </a:bodyPr>
          <a:lstStyle/>
          <a:p>
            <a:r>
              <a:rPr lang="en-GB" sz="1050" b="1" dirty="0"/>
              <a:t>How to implement the chosen KM system:</a:t>
            </a:r>
          </a:p>
          <a:p>
            <a:r>
              <a:rPr lang="en-GB" sz="1050" b="1" dirty="0"/>
              <a:t>To implement the KM system at Coke must: Step</a:t>
            </a:r>
            <a:r>
              <a:rPr lang="en-GB" sz="1050" dirty="0"/>
              <a:t> 1: Replace the IT team's computers to support them.</a:t>
            </a:r>
          </a:p>
          <a:p>
            <a:r>
              <a:rPr lang="en-GB" sz="1050" dirty="0"/>
              <a:t>Step 2: Data Updating and Maintenance: Constant effort and resources are needed to maintain accurate and up-to-date data on knowledge management platforms.</a:t>
            </a:r>
          </a:p>
          <a:p>
            <a:r>
              <a:rPr lang="en-GB" sz="1050" dirty="0"/>
              <a:t>Step 3: Provide personnel with frequent training that will enable them to perform at the highest level possible.</a:t>
            </a:r>
            <a:endParaRPr lang="en-GB" sz="1050" b="1" dirty="0"/>
          </a:p>
          <a:p>
            <a:r>
              <a:rPr lang="en-GB" sz="1050" dirty="0"/>
              <a:t>(Enterprise knowledge,2022).</a:t>
            </a:r>
          </a:p>
        </p:txBody>
      </p:sp>
      <p:sp>
        <p:nvSpPr>
          <p:cNvPr id="6" name="TextBox 5">
            <a:extLst>
              <a:ext uri="{FF2B5EF4-FFF2-40B4-BE49-F238E27FC236}">
                <a16:creationId xmlns:a16="http://schemas.microsoft.com/office/drawing/2014/main" id="{E82CA121-2756-D98C-074C-B145DF9DCF2C}"/>
              </a:ext>
            </a:extLst>
          </p:cNvPr>
          <p:cNvSpPr txBox="1"/>
          <p:nvPr/>
        </p:nvSpPr>
        <p:spPr>
          <a:xfrm>
            <a:off x="2893060" y="1527977"/>
            <a:ext cx="3759200" cy="2308324"/>
          </a:xfrm>
          <a:prstGeom prst="rect">
            <a:avLst/>
          </a:prstGeom>
          <a:solidFill>
            <a:schemeClr val="accent6">
              <a:lumMod val="20000"/>
              <a:lumOff val="80000"/>
            </a:schemeClr>
          </a:solidFill>
        </p:spPr>
        <p:txBody>
          <a:bodyPr wrap="square" rtlCol="0">
            <a:spAutoFit/>
          </a:bodyPr>
          <a:lstStyle/>
          <a:p>
            <a:r>
              <a:rPr lang="en-GB" sz="900" b="1" dirty="0"/>
              <a:t>Demonstration of how KM tools would be used:</a:t>
            </a:r>
          </a:p>
          <a:p>
            <a:r>
              <a:rPr lang="en-GB" sz="900" dirty="0"/>
              <a:t>When it comes to the use of knowledge management tools, "Coca-Cola" uses an application called "Infinity." This tool may assist you in staying current during a project and import lists, documents, and notes in an easily readable manner for desktop and mobile devices. Leaders can also customise their workspace with the programme to organise data in a way that is most efficient for all parties involved. Leaders can start their projects with an organised page from Infinity's software and organisation capabilities, with over 50 templates to select from.</a:t>
            </a:r>
          </a:p>
          <a:p>
            <a:r>
              <a:rPr lang="en-GB" sz="900" dirty="0"/>
              <a:t>HubSpot: This software facilitates customer contact and server moderation with capabilities including automation, routing, ticketing, and reporting. Team emails, live chats, and other kinds of feedback are all available to stakeholders, consumers, and employees. Using the resources included in the software, employee groups can use this tool to plan projects, accomplish goals, and make plans for even bigger ones.</a:t>
            </a:r>
          </a:p>
          <a:p>
            <a:r>
              <a:rPr lang="en-GB" sz="900" dirty="0"/>
              <a:t>(INDEED,2023).</a:t>
            </a:r>
          </a:p>
        </p:txBody>
      </p:sp>
      <p:sp>
        <p:nvSpPr>
          <p:cNvPr id="7" name="TextBox 6">
            <a:extLst>
              <a:ext uri="{FF2B5EF4-FFF2-40B4-BE49-F238E27FC236}">
                <a16:creationId xmlns:a16="http://schemas.microsoft.com/office/drawing/2014/main" id="{9E608676-2FE4-FF3A-403A-EC870D7DBEE0}"/>
              </a:ext>
            </a:extLst>
          </p:cNvPr>
          <p:cNvSpPr txBox="1"/>
          <p:nvPr/>
        </p:nvSpPr>
        <p:spPr>
          <a:xfrm>
            <a:off x="3537174" y="4955203"/>
            <a:ext cx="2910840" cy="1938992"/>
          </a:xfrm>
          <a:prstGeom prst="rect">
            <a:avLst/>
          </a:prstGeom>
          <a:solidFill>
            <a:schemeClr val="accent6">
              <a:lumMod val="20000"/>
              <a:lumOff val="80000"/>
            </a:schemeClr>
          </a:solidFill>
        </p:spPr>
        <p:txBody>
          <a:bodyPr wrap="square" rtlCol="0">
            <a:spAutoFit/>
          </a:bodyPr>
          <a:lstStyle/>
          <a:p>
            <a:r>
              <a:rPr lang="en-GB" sz="1000" b="1" dirty="0"/>
              <a:t>Identification possible KM tools with their purposes.</a:t>
            </a:r>
          </a:p>
          <a:p>
            <a:r>
              <a:rPr lang="en-GB" sz="1000" dirty="0"/>
              <a:t>Determine potential knowledge management tools and their uses.</a:t>
            </a:r>
          </a:p>
          <a:p>
            <a:r>
              <a:rPr lang="en-GB" sz="1000" dirty="0"/>
              <a:t>Knowledge management software for processing data in enterprises is called Infinity. Throughout a project or process, this data management software can assist staff, students, or project participants in staying informed. During a project, HubSpot is a collaborative knowledge management solution that facilitates staff communication and teamwork. </a:t>
            </a:r>
          </a:p>
          <a:p>
            <a:r>
              <a:rPr lang="en-GB" sz="1000" b="1" dirty="0"/>
              <a:t>(INDEED,2023).</a:t>
            </a:r>
          </a:p>
        </p:txBody>
      </p:sp>
      <p:sp>
        <p:nvSpPr>
          <p:cNvPr id="8" name="TextBox 7">
            <a:extLst>
              <a:ext uri="{FF2B5EF4-FFF2-40B4-BE49-F238E27FC236}">
                <a16:creationId xmlns:a16="http://schemas.microsoft.com/office/drawing/2014/main" id="{44B7FC38-38F3-9845-7F05-19F074144C8D}"/>
              </a:ext>
            </a:extLst>
          </p:cNvPr>
          <p:cNvSpPr txBox="1"/>
          <p:nvPr/>
        </p:nvSpPr>
        <p:spPr>
          <a:xfrm>
            <a:off x="3829419" y="3671129"/>
            <a:ext cx="2641080" cy="1354217"/>
          </a:xfrm>
          <a:prstGeom prst="rect">
            <a:avLst/>
          </a:prstGeom>
          <a:solidFill>
            <a:schemeClr val="accent6">
              <a:lumMod val="20000"/>
              <a:lumOff val="80000"/>
            </a:schemeClr>
          </a:solidFill>
        </p:spPr>
        <p:txBody>
          <a:bodyPr wrap="square" rtlCol="0">
            <a:spAutoFit/>
          </a:bodyPr>
          <a:lstStyle/>
          <a:p>
            <a:r>
              <a:rPr lang="en-GB" sz="1000" b="1" dirty="0"/>
              <a:t>Ways to commercialising the knowledge:</a:t>
            </a:r>
          </a:p>
          <a:p>
            <a:r>
              <a:rPr lang="en-GB" sz="1000" b="1" dirty="0"/>
              <a:t>The first </a:t>
            </a:r>
            <a:r>
              <a:rPr lang="en-GB" sz="1000" dirty="0"/>
              <a:t>one is listening to your colleagues and feedback from the customers.</a:t>
            </a:r>
          </a:p>
          <a:p>
            <a:r>
              <a:rPr lang="en-GB" sz="1000" b="1" dirty="0"/>
              <a:t>The second </a:t>
            </a:r>
            <a:r>
              <a:rPr lang="en-GB" sz="1000" dirty="0"/>
              <a:t>one is to </a:t>
            </a:r>
            <a:r>
              <a:rPr lang="en-GB" sz="1000" b="1" dirty="0"/>
              <a:t>improve the decision-making </a:t>
            </a:r>
            <a:r>
              <a:rPr lang="en-GB" sz="1000" dirty="0"/>
              <a:t>process, so Coke will do better km by updating their decision-making skills.</a:t>
            </a:r>
          </a:p>
          <a:p>
            <a:endParaRPr lang="en-GB" sz="1000" dirty="0"/>
          </a:p>
          <a:p>
            <a:endParaRPr lang="en-GB" sz="1200" b="1" dirty="0"/>
          </a:p>
        </p:txBody>
      </p:sp>
      <p:sp>
        <p:nvSpPr>
          <p:cNvPr id="9" name="TextBox 8">
            <a:extLst>
              <a:ext uri="{FF2B5EF4-FFF2-40B4-BE49-F238E27FC236}">
                <a16:creationId xmlns:a16="http://schemas.microsoft.com/office/drawing/2014/main" id="{DB2976E9-A48D-15A1-7A98-F5A78A6DAAC2}"/>
              </a:ext>
            </a:extLst>
          </p:cNvPr>
          <p:cNvSpPr txBox="1"/>
          <p:nvPr/>
        </p:nvSpPr>
        <p:spPr>
          <a:xfrm>
            <a:off x="9443935" y="0"/>
            <a:ext cx="2712505" cy="3323987"/>
          </a:xfrm>
          <a:prstGeom prst="rect">
            <a:avLst/>
          </a:prstGeom>
          <a:solidFill>
            <a:schemeClr val="accent6">
              <a:lumMod val="20000"/>
              <a:lumOff val="80000"/>
            </a:schemeClr>
          </a:solidFill>
        </p:spPr>
        <p:txBody>
          <a:bodyPr wrap="square" rtlCol="0">
            <a:spAutoFit/>
          </a:bodyPr>
          <a:lstStyle/>
          <a:p>
            <a:r>
              <a:rPr lang="en-GB" sz="1000" b="1" dirty="0"/>
              <a:t>Proposed KM framework with benefits and challenges:</a:t>
            </a:r>
          </a:p>
          <a:p>
            <a:r>
              <a:rPr lang="en-GB" sz="1000" b="1" dirty="0"/>
              <a:t>Improve Efficiency: Knowledge</a:t>
            </a:r>
            <a:r>
              <a:rPr lang="en-GB" sz="1000" dirty="0"/>
              <a:t> management reduces the amount of time lost on information searches, which is the foundation of efficiency. Knowledge management is intended to enable your partners and staff to obtain the appropriate information at the appropriate moment and improve the efficiency of your business.</a:t>
            </a:r>
          </a:p>
          <a:p>
            <a:r>
              <a:rPr lang="en-GB" sz="1000" dirty="0"/>
              <a:t>Stop Data Breach: Organisational knowledge that is well-managed shields your business from the legal and reputational risks associated with information theft or leaks. Several typical obstacles consist of:</a:t>
            </a:r>
          </a:p>
          <a:p>
            <a:r>
              <a:rPr lang="en-GB" sz="1000" dirty="0"/>
              <a:t>figuring out how to effectively record and capture business knowledge</a:t>
            </a:r>
          </a:p>
          <a:p>
            <a:r>
              <a:rPr lang="en-GB" sz="1000" dirty="0"/>
              <a:t>facilitating the finding of resources and information</a:t>
            </a:r>
          </a:p>
          <a:p>
            <a:r>
              <a:rPr lang="en-GB" sz="1000" dirty="0"/>
              <a:t>encouraging knowledge sharing, reuse, and consistent application. </a:t>
            </a:r>
          </a:p>
          <a:p>
            <a:r>
              <a:rPr lang="en-GB" sz="1000" dirty="0"/>
              <a:t>(NIBUSINESS,2023).</a:t>
            </a:r>
          </a:p>
        </p:txBody>
      </p:sp>
      <p:sp>
        <p:nvSpPr>
          <p:cNvPr id="10" name="TextBox 9">
            <a:extLst>
              <a:ext uri="{FF2B5EF4-FFF2-40B4-BE49-F238E27FC236}">
                <a16:creationId xmlns:a16="http://schemas.microsoft.com/office/drawing/2014/main" id="{D1880CC6-A590-DAD5-E8A4-79B682FA020E}"/>
              </a:ext>
            </a:extLst>
          </p:cNvPr>
          <p:cNvSpPr txBox="1"/>
          <p:nvPr/>
        </p:nvSpPr>
        <p:spPr>
          <a:xfrm>
            <a:off x="9443935" y="4955203"/>
            <a:ext cx="2712505" cy="1631216"/>
          </a:xfrm>
          <a:prstGeom prst="rect">
            <a:avLst/>
          </a:prstGeom>
          <a:solidFill>
            <a:schemeClr val="accent6">
              <a:lumMod val="20000"/>
              <a:lumOff val="80000"/>
            </a:schemeClr>
          </a:solidFill>
        </p:spPr>
        <p:txBody>
          <a:bodyPr wrap="square" rtlCol="0">
            <a:spAutoFit/>
          </a:bodyPr>
          <a:lstStyle/>
          <a:p>
            <a:r>
              <a:rPr lang="en-GB" sz="1400" b="1" dirty="0"/>
              <a:t>Conclusion:</a:t>
            </a:r>
          </a:p>
          <a:p>
            <a:r>
              <a:rPr lang="en-GB" sz="1400" dirty="0"/>
              <a:t>In conclusion I want to mention the KM tools which Coke is using are I infinity and HubSpot.</a:t>
            </a:r>
            <a:endParaRPr lang="en-GB" sz="1100" dirty="0"/>
          </a:p>
          <a:p>
            <a:endParaRPr lang="en-GB" sz="1100" dirty="0"/>
          </a:p>
          <a:p>
            <a:endParaRPr lang="en-GB" sz="1100" dirty="0"/>
          </a:p>
          <a:p>
            <a:endParaRPr lang="en-GB" sz="1100" dirty="0"/>
          </a:p>
          <a:p>
            <a:endParaRPr lang="en-GB" sz="1100" dirty="0"/>
          </a:p>
        </p:txBody>
      </p:sp>
      <p:sp>
        <p:nvSpPr>
          <p:cNvPr id="11" name="TextBox 10">
            <a:extLst>
              <a:ext uri="{FF2B5EF4-FFF2-40B4-BE49-F238E27FC236}">
                <a16:creationId xmlns:a16="http://schemas.microsoft.com/office/drawing/2014/main" id="{E5698210-38C6-BDF5-8C17-263FABCA84B0}"/>
              </a:ext>
            </a:extLst>
          </p:cNvPr>
          <p:cNvSpPr txBox="1"/>
          <p:nvPr/>
        </p:nvSpPr>
        <p:spPr>
          <a:xfrm>
            <a:off x="36221" y="4621633"/>
            <a:ext cx="3500292" cy="2223686"/>
          </a:xfrm>
          <a:prstGeom prst="rect">
            <a:avLst/>
          </a:prstGeom>
          <a:solidFill>
            <a:schemeClr val="accent6">
              <a:lumMod val="20000"/>
              <a:lumOff val="80000"/>
            </a:schemeClr>
          </a:solidFill>
        </p:spPr>
        <p:txBody>
          <a:bodyPr wrap="square" rtlCol="0">
            <a:spAutoFit/>
          </a:bodyPr>
          <a:lstStyle/>
          <a:p>
            <a:r>
              <a:rPr lang="en-GB" sz="1050" b="1" dirty="0"/>
              <a:t>References:</a:t>
            </a:r>
          </a:p>
          <a:p>
            <a:r>
              <a:rPr lang="en-GB" sz="800" dirty="0"/>
              <a:t>(INDEED,2023,Knowedge management tools, available at: https://www.indeed.com/career-advice/career-development/knowledge-management-tools</a:t>
            </a:r>
          </a:p>
          <a:p>
            <a:r>
              <a:rPr lang="en-GB" sz="800" dirty="0"/>
              <a:t>Access at:01.12.2023</a:t>
            </a:r>
          </a:p>
          <a:p>
            <a:r>
              <a:rPr lang="en-GB" sz="800" dirty="0"/>
              <a:t>Enterprise knowwedge,2022,available </a:t>
            </a:r>
            <a:r>
              <a:rPr lang="en-GB" sz="800" dirty="0" err="1"/>
              <a:t>at:https</a:t>
            </a:r>
            <a:r>
              <a:rPr lang="en-GB" sz="800" dirty="0"/>
              <a:t>://enterprise-knowledge.com/tips-for-implementing-km-technology-solutions/#:~:text=ConstructingAccess:30.11.2023</a:t>
            </a:r>
          </a:p>
          <a:p>
            <a:r>
              <a:rPr lang="en-GB" sz="800" dirty="0"/>
              <a:t>(NIBUSINESS,2023,available </a:t>
            </a:r>
            <a:r>
              <a:rPr lang="en-GB" sz="800" dirty="0" err="1"/>
              <a:t>at:https</a:t>
            </a:r>
            <a:r>
              <a:rPr lang="en-GB" sz="800" dirty="0"/>
              <a:t>://www.nibusinessinfo.co.uk/content/advantages-and-disadvantages-knowledge-management</a:t>
            </a:r>
          </a:p>
          <a:p>
            <a:r>
              <a:rPr lang="en-GB" sz="800" dirty="0"/>
              <a:t>Access:01.12.2023</a:t>
            </a:r>
          </a:p>
          <a:p>
            <a:endParaRPr lang="en-GB" sz="800" dirty="0"/>
          </a:p>
          <a:p>
            <a:endParaRPr lang="en-GB" sz="800" dirty="0"/>
          </a:p>
          <a:p>
            <a:endParaRPr lang="en-GB" sz="800" dirty="0"/>
          </a:p>
          <a:p>
            <a:endParaRPr lang="en-GB" sz="800" dirty="0"/>
          </a:p>
          <a:p>
            <a:endParaRPr lang="en-GB" sz="800" dirty="0"/>
          </a:p>
        </p:txBody>
      </p:sp>
      <p:pic>
        <p:nvPicPr>
          <p:cNvPr id="12" name="Picture 11">
            <a:extLst>
              <a:ext uri="{FF2B5EF4-FFF2-40B4-BE49-F238E27FC236}">
                <a16:creationId xmlns:a16="http://schemas.microsoft.com/office/drawing/2014/main" id="{CB08EC6B-4A72-EAFA-8107-F65C47E8040D}"/>
              </a:ext>
            </a:extLst>
          </p:cNvPr>
          <p:cNvPicPr>
            <a:picLocks noChangeAspect="1"/>
          </p:cNvPicPr>
          <p:nvPr/>
        </p:nvPicPr>
        <p:blipFill>
          <a:blip r:embed="rId2"/>
          <a:stretch>
            <a:fillRect/>
          </a:stretch>
        </p:blipFill>
        <p:spPr>
          <a:xfrm>
            <a:off x="58553" y="2123658"/>
            <a:ext cx="2875280" cy="2485185"/>
          </a:xfrm>
          <a:prstGeom prst="rect">
            <a:avLst/>
          </a:prstGeom>
        </p:spPr>
      </p:pic>
      <p:pic>
        <p:nvPicPr>
          <p:cNvPr id="13" name="Picture 12">
            <a:extLst>
              <a:ext uri="{FF2B5EF4-FFF2-40B4-BE49-F238E27FC236}">
                <a16:creationId xmlns:a16="http://schemas.microsoft.com/office/drawing/2014/main" id="{DCE3DB20-9B4E-386E-E051-ACA6C3B54768}"/>
              </a:ext>
            </a:extLst>
          </p:cNvPr>
          <p:cNvPicPr>
            <a:picLocks noChangeAspect="1"/>
          </p:cNvPicPr>
          <p:nvPr/>
        </p:nvPicPr>
        <p:blipFill>
          <a:blip r:embed="rId3"/>
          <a:stretch>
            <a:fillRect/>
          </a:stretch>
        </p:blipFill>
        <p:spPr>
          <a:xfrm>
            <a:off x="6552744" y="3532152"/>
            <a:ext cx="2868706" cy="2682240"/>
          </a:xfrm>
          <a:prstGeom prst="rect">
            <a:avLst/>
          </a:prstGeom>
        </p:spPr>
      </p:pic>
    </p:spTree>
    <p:extLst>
      <p:ext uri="{BB962C8B-B14F-4D97-AF65-F5344CB8AC3E}">
        <p14:creationId xmlns:p14="http://schemas.microsoft.com/office/powerpoint/2010/main" val="1201228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738</Words>
  <Application>Microsoft Office PowerPoint</Application>
  <PresentationFormat>Widescreen</PresentationFormat>
  <Paragraphs>44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 Vanev Kolev</dc:creator>
  <cp:lastModifiedBy>Stefan Kolev</cp:lastModifiedBy>
  <cp:revision>1</cp:revision>
  <dcterms:created xsi:type="dcterms:W3CDTF">2023-12-09T21:01:16Z</dcterms:created>
  <dcterms:modified xsi:type="dcterms:W3CDTF">2023-12-09T21:02:45Z</dcterms:modified>
</cp:coreProperties>
</file>