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256" r:id="rId2"/>
    <p:sldId id="317" r:id="rId3"/>
    <p:sldId id="277" r:id="rId4"/>
    <p:sldId id="278" r:id="rId5"/>
    <p:sldId id="320" r:id="rId6"/>
    <p:sldId id="321" r:id="rId7"/>
    <p:sldId id="322" r:id="rId8"/>
    <p:sldId id="279" r:id="rId9"/>
    <p:sldId id="318" r:id="rId10"/>
    <p:sldId id="319" r:id="rId11"/>
    <p:sldId id="280" r:id="rId12"/>
    <p:sldId id="281" r:id="rId13"/>
    <p:sldId id="285" r:id="rId14"/>
    <p:sldId id="286" r:id="rId15"/>
    <p:sldId id="287" r:id="rId16"/>
    <p:sldId id="290" r:id="rId17"/>
    <p:sldId id="291" r:id="rId18"/>
    <p:sldId id="288" r:id="rId19"/>
    <p:sldId id="292" r:id="rId20"/>
    <p:sldId id="293" r:id="rId21"/>
    <p:sldId id="294" r:id="rId22"/>
    <p:sldId id="295" r:id="rId23"/>
    <p:sldId id="296" r:id="rId24"/>
    <p:sldId id="297" r:id="rId25"/>
    <p:sldId id="298" r:id="rId26"/>
    <p:sldId id="323" r:id="rId27"/>
    <p:sldId id="324" r:id="rId28"/>
    <p:sldId id="325" r:id="rId29"/>
    <p:sldId id="326" r:id="rId30"/>
    <p:sldId id="327" r:id="rId31"/>
    <p:sldId id="328" r:id="rId32"/>
    <p:sldId id="329" r:id="rId33"/>
    <p:sldId id="330" r:id="rId34"/>
    <p:sldId id="331" r:id="rId35"/>
    <p:sldId id="314" r:id="rId36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848" y="6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A375B0-5D23-4819-A079-FDD1A382FDFF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8F64B-7E7D-4E0D-9577-89F97D48C6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44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8F64B-7E7D-4E0D-9577-89F97D48C6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177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54098"/>
            <a:ext cx="3786504" cy="4389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7828" y="1623187"/>
            <a:ext cx="3865245" cy="40430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1114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30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3/3/2020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cyclemetals.org/" TargetMode="External"/><Relationship Id="rId7" Type="http://schemas.openxmlformats.org/officeDocument/2006/relationships/hyperlink" Target="https://www.theworldcounts.com/stories/Paper-Waste-Facts" TargetMode="External"/><Relationship Id="rId2" Type="http://schemas.openxmlformats.org/officeDocument/2006/relationships/hyperlink" Target="https://www.ellenmacarthurfoundation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herecyclingassociation.com/" TargetMode="External"/><Relationship Id="rId5" Type="http://schemas.openxmlformats.org/officeDocument/2006/relationships/hyperlink" Target="https://www.wrap.org.uk/content/what-is-courtauld" TargetMode="External"/><Relationship Id="rId4" Type="http://schemas.openxmlformats.org/officeDocument/2006/relationships/hyperlink" Target="https://relib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964560" y="5274767"/>
            <a:ext cx="2661920" cy="14773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22885" marR="5080" indent="-210820" algn="ctr">
              <a:lnSpc>
                <a:spcPct val="100000"/>
              </a:lnSpc>
            </a:pPr>
            <a:r>
              <a:rPr lang="en-GB" sz="3200" spc="-40" dirty="0" smtClean="0">
                <a:latin typeface="Calibri"/>
                <a:cs typeface="Calibri"/>
              </a:rPr>
              <a:t>Energy</a:t>
            </a:r>
            <a:r>
              <a:rPr sz="3200" spc="-75" dirty="0" smtClean="0">
                <a:latin typeface="Calibri"/>
                <a:cs typeface="Calibri"/>
              </a:rPr>
              <a:t> </a:t>
            </a:r>
            <a:r>
              <a:rPr lang="en-GB" sz="3200" spc="-75" dirty="0" smtClean="0">
                <a:latin typeface="Calibri"/>
                <a:cs typeface="Calibri"/>
              </a:rPr>
              <a:t>and </a:t>
            </a:r>
            <a:r>
              <a:rPr sz="3200" spc="-15" dirty="0" smtClean="0">
                <a:latin typeface="Calibri"/>
                <a:cs typeface="Calibri"/>
              </a:rPr>
              <a:t>Resource  </a:t>
            </a:r>
            <a:r>
              <a:rPr sz="3200" spc="-5" dirty="0">
                <a:latin typeface="Calibri"/>
                <a:cs typeface="Calibri"/>
              </a:rPr>
              <a:t>Management</a:t>
            </a:r>
            <a:endParaRPr sz="3200" dirty="0">
              <a:latin typeface="Calibri"/>
              <a:cs typeface="Calibr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67537" y="1268730"/>
            <a:ext cx="1715643" cy="15209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64312" y="221234"/>
            <a:ext cx="8225790" cy="4991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5" dirty="0">
                <a:solidFill>
                  <a:srgbClr val="660CAA"/>
                </a:solidFill>
                <a:latin typeface="Times New Roman"/>
                <a:cs typeface="Times New Roman"/>
              </a:rPr>
              <a:t>MSc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Environmental Conservation &amp;</a:t>
            </a:r>
            <a:r>
              <a:rPr sz="3200" spc="-75" dirty="0">
                <a:solidFill>
                  <a:srgbClr val="660CAA"/>
                </a:solidFill>
                <a:latin typeface="Times New Roman"/>
                <a:cs typeface="Times New Roman"/>
              </a:rPr>
              <a:t> </a:t>
            </a:r>
            <a:r>
              <a:rPr sz="3200" dirty="0">
                <a:solidFill>
                  <a:srgbClr val="660CAA"/>
                </a:solidFill>
                <a:latin typeface="Times New Roman"/>
                <a:cs typeface="Times New Roman"/>
              </a:rPr>
              <a:t>Management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732269" y="4365104"/>
            <a:ext cx="2286000" cy="2286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1523" y="3717035"/>
            <a:ext cx="2286000" cy="29718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771775" y="980821"/>
            <a:ext cx="4248531" cy="3186303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124206"/>
          </a:xfrm>
        </p:spPr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en-GB" dirty="0" smtClean="0"/>
              <a:t>Plastics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 smtClean="0"/>
              <a:t>Packaging waste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 smtClean="0"/>
              <a:t>What is considered packaging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 err="1" smtClean="0"/>
              <a:t>Courtauld</a:t>
            </a:r>
            <a:r>
              <a:rPr lang="en-GB" dirty="0" smtClean="0"/>
              <a:t> Commitment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en-GB" dirty="0" smtClean="0"/>
              <a:t>The future of packaging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 smtClean="0"/>
              <a:t>Old </a:t>
            </a:r>
            <a:r>
              <a:rPr lang="en-GB" dirty="0" err="1" smtClean="0"/>
              <a:t>vs</a:t>
            </a:r>
            <a:r>
              <a:rPr lang="en-GB" dirty="0" smtClean="0"/>
              <a:t> new waste hierarchy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 smtClean="0"/>
              <a:t>Towards Zero Waste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dirty="0" smtClean="0"/>
              <a:t>Discussion</a:t>
            </a:r>
          </a:p>
          <a:p>
            <a:pPr marL="914400" lvl="1" indent="-457200">
              <a:buFont typeface="Arial" pitchFamily="34" charset="0"/>
              <a:buChar char="•"/>
            </a:pPr>
            <a:endParaRPr lang="en-GB" dirty="0" smtClean="0"/>
          </a:p>
          <a:p>
            <a:pPr marL="457200" indent="-457200">
              <a:buFont typeface="Arial" pitchFamily="34" charset="0"/>
              <a:buChar char="•"/>
            </a:pPr>
            <a:endParaRPr lang="en-GB" dirty="0" smtClean="0"/>
          </a:p>
          <a:p>
            <a:pPr marL="457200" indent="-457200">
              <a:buFont typeface="Arial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2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/>
          <a:p>
            <a:pPr marL="2152015">
              <a:lnSpc>
                <a:spcPct val="100000"/>
              </a:lnSpc>
            </a:pPr>
            <a:r>
              <a:rPr sz="4400" spc="-5" dirty="0"/>
              <a:t>Plastic</a:t>
            </a:r>
            <a:r>
              <a:rPr sz="4400" spc="-80" dirty="0"/>
              <a:t> </a:t>
            </a:r>
            <a:r>
              <a:rPr sz="4400" spc="-10" dirty="0"/>
              <a:t>packaging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838200" y="1676400"/>
            <a:ext cx="3049651" cy="4572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727828" y="1601851"/>
            <a:ext cx="3776345" cy="42360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800" spc="-5" dirty="0">
                <a:latin typeface="Tahoma"/>
                <a:cs typeface="Tahoma"/>
              </a:rPr>
              <a:t>What </a:t>
            </a:r>
            <a:r>
              <a:rPr sz="2800" spc="-10" dirty="0">
                <a:latin typeface="Tahoma"/>
                <a:cs typeface="Tahoma"/>
              </a:rPr>
              <a:t>are</a:t>
            </a:r>
            <a:r>
              <a:rPr sz="2800" spc="-15" dirty="0">
                <a:latin typeface="Tahoma"/>
                <a:cs typeface="Tahoma"/>
              </a:rPr>
              <a:t> </a:t>
            </a:r>
            <a:r>
              <a:rPr sz="2800" spc="-10" dirty="0">
                <a:latin typeface="Tahoma"/>
                <a:cs typeface="Tahoma"/>
              </a:rPr>
              <a:t>plastics?</a:t>
            </a:r>
            <a:endParaRPr sz="2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1"/>
              </a:spcBef>
              <a:buFont typeface="Arial"/>
              <a:buChar char="•"/>
            </a:pPr>
            <a:endParaRPr sz="370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ct val="9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dirty="0">
                <a:latin typeface="Tahoma"/>
                <a:cs typeface="Tahoma"/>
              </a:rPr>
              <a:t>The </a:t>
            </a:r>
            <a:r>
              <a:rPr sz="2400" spc="-5" dirty="0">
                <a:latin typeface="Tahoma"/>
                <a:cs typeface="Tahoma"/>
              </a:rPr>
              <a:t>term </a:t>
            </a:r>
            <a:r>
              <a:rPr sz="2400" dirty="0">
                <a:latin typeface="Tahoma"/>
                <a:cs typeface="Tahoma"/>
              </a:rPr>
              <a:t>plastics  </a:t>
            </a:r>
            <a:r>
              <a:rPr sz="2400" spc="-5" dirty="0">
                <a:latin typeface="Tahoma"/>
                <a:cs typeface="Tahoma"/>
              </a:rPr>
              <a:t>describes </a:t>
            </a:r>
            <a:r>
              <a:rPr sz="2400" dirty="0">
                <a:latin typeface="Tahoma"/>
                <a:cs typeface="Tahoma"/>
              </a:rPr>
              <a:t>a </a:t>
            </a:r>
            <a:r>
              <a:rPr sz="2400" spc="-10" dirty="0">
                <a:latin typeface="Tahoma"/>
                <a:cs typeface="Tahoma"/>
              </a:rPr>
              <a:t>vast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range  </a:t>
            </a:r>
            <a:r>
              <a:rPr sz="2400" dirty="0">
                <a:latin typeface="Tahoma"/>
                <a:cs typeface="Tahoma"/>
              </a:rPr>
              <a:t>of materials and  compounds</a:t>
            </a:r>
            <a:endParaRPr sz="24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9"/>
              </a:spcBef>
              <a:buFont typeface="Arial"/>
              <a:buChar char="–"/>
            </a:pPr>
            <a:endParaRPr sz="3000">
              <a:latin typeface="Times New Roman"/>
              <a:cs typeface="Times New Roman"/>
            </a:endParaRPr>
          </a:p>
          <a:p>
            <a:pPr marL="756285" lvl="1" indent="-286385">
              <a:lnSpc>
                <a:spcPts val="2735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Some </a:t>
            </a:r>
            <a:r>
              <a:rPr sz="2400" dirty="0">
                <a:latin typeface="Tahoma"/>
                <a:cs typeface="Tahoma"/>
              </a:rPr>
              <a:t>50</a:t>
            </a:r>
            <a:r>
              <a:rPr sz="2400" spc="-55" dirty="0">
                <a:latin typeface="Tahoma"/>
                <a:cs typeface="Tahoma"/>
              </a:rPr>
              <a:t> </a:t>
            </a:r>
            <a:r>
              <a:rPr sz="2400" spc="-10" dirty="0">
                <a:latin typeface="Tahoma"/>
                <a:cs typeface="Tahoma"/>
              </a:rPr>
              <a:t>different</a:t>
            </a:r>
            <a:endParaRPr sz="2400">
              <a:latin typeface="Tahoma"/>
              <a:cs typeface="Tahoma"/>
            </a:endParaRPr>
          </a:p>
          <a:p>
            <a:pPr marL="756285">
              <a:lnSpc>
                <a:spcPts val="2735"/>
              </a:lnSpc>
            </a:pPr>
            <a:r>
              <a:rPr sz="2400" spc="-5" dirty="0">
                <a:latin typeface="Tahoma"/>
                <a:cs typeface="Tahoma"/>
              </a:rPr>
              <a:t>families</a:t>
            </a:r>
            <a:endParaRPr sz="24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8"/>
              </a:spcBef>
            </a:pPr>
            <a:endParaRPr sz="3000">
              <a:latin typeface="Times New Roman"/>
              <a:cs typeface="Times New Roman"/>
            </a:endParaRPr>
          </a:p>
          <a:p>
            <a:pPr marL="756285" lvl="1" indent="-28638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400" spc="-5" dirty="0">
                <a:latin typeface="Tahoma"/>
                <a:cs typeface="Tahoma"/>
              </a:rPr>
              <a:t>Hundreds </a:t>
            </a:r>
            <a:r>
              <a:rPr sz="2400" dirty="0">
                <a:latin typeface="Tahoma"/>
                <a:cs typeface="Tahoma"/>
              </a:rPr>
              <a:t>of</a:t>
            </a:r>
            <a:r>
              <a:rPr sz="2400" spc="-90" dirty="0">
                <a:latin typeface="Tahoma"/>
                <a:cs typeface="Tahoma"/>
              </a:rPr>
              <a:t> </a:t>
            </a:r>
            <a:r>
              <a:rPr sz="2400" spc="-5" dirty="0">
                <a:latin typeface="Tahoma"/>
                <a:cs typeface="Tahoma"/>
              </a:rPr>
              <a:t>varieties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2268" rIns="0" bIns="0" rtlCol="0">
            <a:spAutoFit/>
          </a:bodyPr>
          <a:lstStyle/>
          <a:p>
            <a:pPr marL="300355">
              <a:lnSpc>
                <a:spcPct val="100000"/>
              </a:lnSpc>
            </a:pPr>
            <a:r>
              <a:rPr sz="3600" spc="-10" dirty="0"/>
              <a:t>Plastic identification: </a:t>
            </a:r>
            <a:r>
              <a:rPr sz="3600" spc="-15" dirty="0"/>
              <a:t>recycling</a:t>
            </a:r>
            <a:r>
              <a:rPr sz="3600" spc="-35" dirty="0"/>
              <a:t> </a:t>
            </a:r>
            <a:r>
              <a:rPr sz="3600" spc="-10" dirty="0"/>
              <a:t>codes</a:t>
            </a:r>
            <a:endParaRPr sz="3600"/>
          </a:p>
        </p:txBody>
      </p:sp>
      <p:pic>
        <p:nvPicPr>
          <p:cNvPr id="1026" name="Picture 2" descr="http://cleanconscience.org.uk/wp-content/uploads/2014/09/Plastic-Identification-Cod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333499"/>
            <a:ext cx="8743950" cy="499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/>
          <p:cNvSpPr txBox="1"/>
          <p:nvPr/>
        </p:nvSpPr>
        <p:spPr>
          <a:xfrm>
            <a:off x="0" y="6553200"/>
            <a:ext cx="45193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http://cleanconscience.org.uk/recycling-uk-hotel-toiletries/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883" y="979039"/>
            <a:ext cx="2133600" cy="2133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7486" y="979039"/>
            <a:ext cx="2133600" cy="2133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3486" y="979039"/>
            <a:ext cx="2133600" cy="2133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86" y="979039"/>
            <a:ext cx="2133600" cy="21336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614" y="3505200"/>
            <a:ext cx="2133600" cy="2133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61675" y="3490486"/>
            <a:ext cx="2133600" cy="2133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8200" y="3505200"/>
            <a:ext cx="2118886" cy="211888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8960" y="3505200"/>
            <a:ext cx="2118886" cy="211888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0" y="6553200"/>
            <a:ext cx="193726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Plastics Europe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9763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615553"/>
          </a:xfrm>
        </p:spPr>
        <p:txBody>
          <a:bodyPr/>
          <a:lstStyle/>
          <a:p>
            <a:pPr algn="ctr"/>
            <a:r>
              <a:rPr lang="en-GB" sz="4000" dirty="0" smtClean="0"/>
              <a:t>Plastics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016210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According to Geyer, </a:t>
            </a:r>
            <a:r>
              <a:rPr lang="en-GB" dirty="0" err="1" smtClean="0"/>
              <a:t>Jambeck</a:t>
            </a:r>
            <a:r>
              <a:rPr lang="en-GB" dirty="0" smtClean="0"/>
              <a:t> &amp; Law (2017):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8300 Mt virgin plastics produced to date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3900 Mt produced in last 13 years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By 2015, 6300 Mt plastic waste generated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9% recycled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12% incinerated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79% accumulated on land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If current trends continue, 12,000 Mt in landfill by 2050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4618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4620" t="19298" r="14620" b="34211"/>
          <a:stretch/>
        </p:blipFill>
        <p:spPr>
          <a:xfrm>
            <a:off x="-8467" y="1219200"/>
            <a:ext cx="9220200" cy="4038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53200"/>
            <a:ext cx="28267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Geyer, </a:t>
            </a:r>
            <a:r>
              <a:rPr lang="en-GB" sz="1400" dirty="0" err="1" smtClean="0"/>
              <a:t>Jambeck</a:t>
            </a:r>
            <a:r>
              <a:rPr lang="en-GB" sz="1400" dirty="0" smtClean="0"/>
              <a:t> &amp; Law, 2017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5178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50190" rIns="0" bIns="0" rtlCol="0">
            <a:spAutoFit/>
          </a:bodyPr>
          <a:lstStyle/>
          <a:p>
            <a:pPr marL="3108960">
              <a:lnSpc>
                <a:spcPct val="100000"/>
              </a:lnSpc>
            </a:pPr>
            <a:r>
              <a:rPr sz="4000" spc="-5" dirty="0"/>
              <a:t>Pla</a:t>
            </a:r>
            <a:r>
              <a:rPr sz="4000" spc="-55" dirty="0"/>
              <a:t>s</a:t>
            </a:r>
            <a:r>
              <a:rPr sz="4000" spc="-5" dirty="0"/>
              <a:t>tics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762000" y="1676400"/>
            <a:ext cx="7457440" cy="50690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spc="-15" dirty="0" smtClean="0">
                <a:latin typeface="Calibri"/>
                <a:cs typeface="Calibri"/>
              </a:rPr>
              <a:t>Global production of 359 million tonnes 2018</a:t>
            </a:r>
          </a:p>
          <a:p>
            <a:pPr marL="812800" lvl="1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spc="-15" dirty="0" smtClean="0">
                <a:latin typeface="Calibri"/>
                <a:cs typeface="Calibri"/>
              </a:rPr>
              <a:t>348 million tonnes in 2017</a:t>
            </a:r>
          </a:p>
          <a:p>
            <a:pPr marL="812800" lvl="1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spc="-15" dirty="0" smtClean="0">
                <a:latin typeface="Calibri"/>
                <a:cs typeface="Calibri"/>
              </a:rPr>
              <a:t>European production down to 61.8 million tonnes (2018)</a:t>
            </a:r>
            <a:endParaRPr sz="2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"/>
              </a:spcBef>
            </a:pPr>
            <a:endParaRPr sz="2250" dirty="0">
              <a:latin typeface="Times New Roman"/>
              <a:cs typeface="Times New Roman"/>
            </a:endParaRPr>
          </a:p>
          <a:p>
            <a:pPr marL="355600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sz="2700" spc="-5" dirty="0" smtClean="0">
                <a:latin typeface="Calibri"/>
                <a:cs typeface="Calibri"/>
              </a:rPr>
              <a:t>Plastics </a:t>
            </a:r>
            <a:r>
              <a:rPr sz="2700" spc="-5" dirty="0">
                <a:latin typeface="Calibri"/>
                <a:cs typeface="Calibri"/>
              </a:rPr>
              <a:t>consume </a:t>
            </a:r>
            <a:r>
              <a:rPr sz="2700" dirty="0">
                <a:latin typeface="Calibri"/>
                <a:cs typeface="Calibri"/>
              </a:rPr>
              <a:t>4% </a:t>
            </a:r>
            <a:r>
              <a:rPr sz="2700" spc="-5" dirty="0">
                <a:latin typeface="Calibri"/>
                <a:cs typeface="Calibri"/>
              </a:rPr>
              <a:t>of </a:t>
            </a:r>
            <a:r>
              <a:rPr sz="2700" dirty="0">
                <a:latin typeface="Calibri"/>
                <a:cs typeface="Calibri"/>
              </a:rPr>
              <a:t>the </a:t>
            </a:r>
            <a:r>
              <a:rPr sz="2700" spc="-30" dirty="0">
                <a:latin typeface="Calibri"/>
                <a:cs typeface="Calibri"/>
              </a:rPr>
              <a:t>world’s </a:t>
            </a:r>
            <a:r>
              <a:rPr sz="2700" dirty="0">
                <a:latin typeface="Calibri"/>
                <a:cs typeface="Calibri"/>
              </a:rPr>
              <a:t>oil </a:t>
            </a:r>
            <a:r>
              <a:rPr sz="2700" spc="-5" dirty="0">
                <a:latin typeface="Calibri"/>
                <a:cs typeface="Calibri"/>
              </a:rPr>
              <a:t>as</a:t>
            </a:r>
            <a:r>
              <a:rPr sz="2700" spc="-55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feedstock</a:t>
            </a:r>
            <a:endParaRPr sz="2700" dirty="0">
              <a:latin typeface="Calibri"/>
              <a:cs typeface="Calibri"/>
            </a:endParaRPr>
          </a:p>
          <a:p>
            <a:pPr marL="355600">
              <a:lnSpc>
                <a:spcPts val="2755"/>
              </a:lnSpc>
            </a:pPr>
            <a:r>
              <a:rPr sz="2700" dirty="0">
                <a:latin typeface="Calibri"/>
                <a:cs typeface="Calibri"/>
              </a:rPr>
              <a:t>and a </a:t>
            </a:r>
            <a:r>
              <a:rPr sz="2700" spc="-5" dirty="0">
                <a:latin typeface="Calibri"/>
                <a:cs typeface="Calibri"/>
              </a:rPr>
              <a:t>further </a:t>
            </a:r>
            <a:r>
              <a:rPr sz="2700" dirty="0">
                <a:latin typeface="Calibri"/>
                <a:cs typeface="Calibri"/>
              </a:rPr>
              <a:t>3 – 4% in</a:t>
            </a:r>
            <a:r>
              <a:rPr sz="2700" spc="-14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manufacturing</a:t>
            </a:r>
            <a:endParaRPr sz="27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6"/>
              </a:spcBef>
            </a:pPr>
            <a:endParaRPr sz="3050" dirty="0">
              <a:latin typeface="Times New Roman"/>
              <a:cs typeface="Times New Roman"/>
            </a:endParaRPr>
          </a:p>
          <a:p>
            <a:pPr marL="355600" marR="365125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spc="-35" dirty="0" smtClean="0">
                <a:latin typeface="Calibri"/>
                <a:cs typeface="Calibri"/>
              </a:rPr>
              <a:t>Collected post-consumer waste plastic has increased by 19% (2006-2018)</a:t>
            </a:r>
          </a:p>
          <a:p>
            <a:pPr marL="812800" marR="365125" lvl="1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dirty="0" smtClean="0">
                <a:latin typeface="Calibri"/>
                <a:cs typeface="Calibri"/>
              </a:rPr>
              <a:t>Landfill has reduced by 44%</a:t>
            </a:r>
          </a:p>
          <a:p>
            <a:pPr marL="812800" marR="365125" lvl="1" indent="-342900">
              <a:lnSpc>
                <a:spcPts val="2755"/>
              </a:lnSpc>
              <a:buFont typeface="Arial"/>
              <a:buChar char="•"/>
              <a:tabLst>
                <a:tab pos="355600" algn="l"/>
              </a:tabLst>
            </a:pPr>
            <a:r>
              <a:rPr lang="en-GB" sz="2700" dirty="0" smtClean="0">
                <a:latin typeface="Calibri"/>
                <a:cs typeface="Calibri"/>
              </a:rPr>
              <a:t>Recycling and energy recovery have both increased</a:t>
            </a:r>
          </a:p>
          <a:p>
            <a:pPr marL="812800" marR="365125" lvl="1" indent="-342900">
              <a:lnSpc>
                <a:spcPct val="70000"/>
              </a:lnSpc>
              <a:buFont typeface="Arial"/>
              <a:buChar char="•"/>
              <a:tabLst>
                <a:tab pos="355600" algn="l"/>
              </a:tabLst>
            </a:pPr>
            <a:endParaRPr sz="2700" dirty="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6555539"/>
            <a:ext cx="17510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Plastics Europe</a:t>
            </a:r>
            <a:endParaRPr lang="en-GB" sz="1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0979" t="27273" r="21679" b="9790"/>
          <a:stretch/>
        </p:blipFill>
        <p:spPr>
          <a:xfrm>
            <a:off x="533400" y="457200"/>
            <a:ext cx="8127999" cy="594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740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0" y="6548451"/>
            <a:ext cx="17510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Plastics Europe</a:t>
            </a:r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l="20513" t="25276" r="21612" b="10988"/>
          <a:stretch/>
        </p:blipFill>
        <p:spPr>
          <a:xfrm>
            <a:off x="457199" y="304801"/>
            <a:ext cx="8353095" cy="6132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959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28495">
              <a:lnSpc>
                <a:spcPct val="100000"/>
              </a:lnSpc>
            </a:pPr>
            <a:r>
              <a:rPr sz="4000" spc="-40" dirty="0"/>
              <a:t>Types </a:t>
            </a:r>
            <a:r>
              <a:rPr sz="4000" spc="-5" dirty="0"/>
              <a:t>of</a:t>
            </a:r>
            <a:r>
              <a:rPr sz="4000" spc="-55" dirty="0"/>
              <a:t> </a:t>
            </a:r>
            <a:r>
              <a:rPr sz="4000" spc="-10" dirty="0"/>
              <a:t>plastics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364642" y="1242313"/>
            <a:ext cx="6301740" cy="5156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127635" indent="-342900">
              <a:lnSpc>
                <a:spcPts val="2880"/>
              </a:lnSpc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latin typeface="Calibri"/>
                <a:cs typeface="Calibri"/>
              </a:rPr>
              <a:t>Thermoplastics </a:t>
            </a:r>
            <a:r>
              <a:rPr sz="3000" dirty="0">
                <a:latin typeface="Calibri"/>
                <a:cs typeface="Calibri"/>
              </a:rPr>
              <a:t>– </a:t>
            </a:r>
            <a:r>
              <a:rPr sz="3000" spc="-10" dirty="0">
                <a:latin typeface="Calibri"/>
                <a:cs typeface="Calibri"/>
              </a:rPr>
              <a:t>soften </a:t>
            </a:r>
            <a:r>
              <a:rPr sz="3000" spc="-5" dirty="0">
                <a:latin typeface="Calibri"/>
                <a:cs typeface="Calibri"/>
              </a:rPr>
              <a:t>when </a:t>
            </a:r>
            <a:r>
              <a:rPr sz="3000" spc="-15" dirty="0">
                <a:latin typeface="Calibri"/>
                <a:cs typeface="Calibri"/>
              </a:rPr>
              <a:t>heated  </a:t>
            </a:r>
            <a:r>
              <a:rPr sz="3000" dirty="0">
                <a:latin typeface="Calibri"/>
                <a:cs typeface="Calibri"/>
              </a:rPr>
              <a:t>and </a:t>
            </a:r>
            <a:r>
              <a:rPr sz="3000" spc="-10" dirty="0">
                <a:latin typeface="Calibri"/>
                <a:cs typeface="Calibri"/>
              </a:rPr>
              <a:t>harden </a:t>
            </a:r>
            <a:r>
              <a:rPr sz="3000" spc="-5" dirty="0">
                <a:latin typeface="Calibri"/>
                <a:cs typeface="Calibri"/>
              </a:rPr>
              <a:t>on cooling. </a:t>
            </a:r>
            <a:r>
              <a:rPr sz="3000" spc="-10" dirty="0">
                <a:latin typeface="Calibri"/>
                <a:cs typeface="Calibri"/>
              </a:rPr>
              <a:t>Examples  </a:t>
            </a:r>
            <a:r>
              <a:rPr sz="3000" spc="-5" dirty="0">
                <a:latin typeface="Calibri"/>
                <a:cs typeface="Calibri"/>
              </a:rPr>
              <a:t>include: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2"/>
              </a:spcBef>
              <a:buFont typeface="Arial"/>
              <a:buChar char="•"/>
            </a:pPr>
            <a:endParaRPr sz="3700">
              <a:latin typeface="Times New Roman"/>
              <a:cs typeface="Times New Roman"/>
            </a:endParaRPr>
          </a:p>
          <a:p>
            <a:pPr marL="756285" marR="1059180" lvl="1" indent="-286385">
              <a:lnSpc>
                <a:spcPct val="80000"/>
              </a:lnSpc>
              <a:buFont typeface="Arial"/>
              <a:buChar char="–"/>
              <a:tabLst>
                <a:tab pos="756920" algn="l"/>
              </a:tabLst>
            </a:pPr>
            <a:r>
              <a:rPr sz="2600" spc="-5" dirty="0">
                <a:latin typeface="Calibri"/>
                <a:cs typeface="Calibri"/>
              </a:rPr>
              <a:t>HDPE </a:t>
            </a:r>
            <a:r>
              <a:rPr sz="2600" dirty="0">
                <a:latin typeface="Calibri"/>
                <a:cs typeface="Calibri"/>
              </a:rPr>
              <a:t>– </a:t>
            </a:r>
            <a:r>
              <a:rPr sz="2600" spc="-20" dirty="0">
                <a:latin typeface="Calibri"/>
                <a:cs typeface="Calibri"/>
              </a:rPr>
              <a:t>food </a:t>
            </a:r>
            <a:r>
              <a:rPr sz="2600" spc="-10" dirty="0">
                <a:latin typeface="Calibri"/>
                <a:cs typeface="Calibri"/>
              </a:rPr>
              <a:t>products, bottles </a:t>
            </a:r>
            <a:r>
              <a:rPr sz="2600" spc="-25" dirty="0">
                <a:latin typeface="Calibri"/>
                <a:cs typeface="Calibri"/>
              </a:rPr>
              <a:t>for  </a:t>
            </a:r>
            <a:r>
              <a:rPr sz="2600" spc="-15" dirty="0">
                <a:latin typeface="Calibri"/>
                <a:cs typeface="Calibri"/>
              </a:rPr>
              <a:t>detergent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10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toys</a:t>
            </a:r>
            <a:endParaRPr sz="2600">
              <a:latin typeface="Calibri"/>
              <a:cs typeface="Calibri"/>
            </a:endParaRPr>
          </a:p>
          <a:p>
            <a:pPr marL="756285" marR="802640" lvl="1" indent="-286385">
              <a:lnSpc>
                <a:spcPts val="2500"/>
              </a:lnSpc>
              <a:spcBef>
                <a:spcPts val="600"/>
              </a:spcBef>
              <a:buFont typeface="Arial"/>
              <a:buChar char="–"/>
              <a:tabLst>
                <a:tab pos="756920" algn="l"/>
              </a:tabLst>
            </a:pPr>
            <a:r>
              <a:rPr sz="2600" spc="-5" dirty="0">
                <a:latin typeface="Calibri"/>
                <a:cs typeface="Calibri"/>
              </a:rPr>
              <a:t>LDPE </a:t>
            </a:r>
            <a:r>
              <a:rPr sz="2600" dirty="0">
                <a:latin typeface="Calibri"/>
                <a:cs typeface="Calibri"/>
              </a:rPr>
              <a:t>– </a:t>
            </a:r>
            <a:r>
              <a:rPr sz="2600" spc="-5" dirty="0">
                <a:latin typeface="Calibri"/>
                <a:cs typeface="Calibri"/>
              </a:rPr>
              <a:t>cling-film, bin </a:t>
            </a:r>
            <a:r>
              <a:rPr sz="2600" spc="-10" dirty="0">
                <a:latin typeface="Calibri"/>
                <a:cs typeface="Calibri"/>
              </a:rPr>
              <a:t>liners, flexible  </a:t>
            </a:r>
            <a:r>
              <a:rPr sz="2600" spc="-15" dirty="0">
                <a:latin typeface="Calibri"/>
                <a:cs typeface="Calibri"/>
              </a:rPr>
              <a:t>containers</a:t>
            </a:r>
            <a:endParaRPr sz="2600">
              <a:latin typeface="Calibri"/>
              <a:cs typeface="Calibri"/>
            </a:endParaRPr>
          </a:p>
          <a:p>
            <a:pPr marL="756285" marR="601345" lvl="1" indent="-286385">
              <a:lnSpc>
                <a:spcPct val="80000"/>
              </a:lnSpc>
              <a:spcBef>
                <a:spcPts val="645"/>
              </a:spcBef>
              <a:buFont typeface="Arial"/>
              <a:buChar char="–"/>
              <a:tabLst>
                <a:tab pos="756920" algn="l"/>
              </a:tabLst>
            </a:pPr>
            <a:r>
              <a:rPr sz="2600" dirty="0">
                <a:latin typeface="Calibri"/>
                <a:cs typeface="Calibri"/>
              </a:rPr>
              <a:t>PET – </a:t>
            </a:r>
            <a:r>
              <a:rPr sz="2600" spc="-15" dirty="0">
                <a:latin typeface="Calibri"/>
                <a:cs typeface="Calibri"/>
              </a:rPr>
              <a:t>water </a:t>
            </a:r>
            <a:r>
              <a:rPr sz="2600" spc="-5" dirty="0">
                <a:latin typeface="Calibri"/>
                <a:cs typeface="Calibri"/>
              </a:rPr>
              <a:t>bottles, salad </a:t>
            </a:r>
            <a:r>
              <a:rPr sz="2600" spc="-25" dirty="0">
                <a:latin typeface="Calibri"/>
                <a:cs typeface="Calibri"/>
              </a:rPr>
              <a:t>trays, </a:t>
            </a:r>
            <a:r>
              <a:rPr sz="2600" spc="-20" dirty="0">
                <a:latin typeface="Calibri"/>
                <a:cs typeface="Calibri"/>
              </a:rPr>
              <a:t>food  </a:t>
            </a:r>
            <a:r>
              <a:rPr sz="2600" spc="-5" dirty="0">
                <a:latin typeface="Calibri"/>
                <a:cs typeface="Calibri"/>
              </a:rPr>
              <a:t>packaging</a:t>
            </a:r>
            <a:endParaRPr sz="2600">
              <a:latin typeface="Calibri"/>
              <a:cs typeface="Calibri"/>
            </a:endParaRPr>
          </a:p>
          <a:p>
            <a:pPr marL="756285" lvl="1" indent="-286385">
              <a:lnSpc>
                <a:spcPts val="2810"/>
              </a:lnSpc>
              <a:buFont typeface="Arial"/>
              <a:buChar char="–"/>
              <a:tabLst>
                <a:tab pos="756920" algn="l"/>
              </a:tabLst>
            </a:pPr>
            <a:r>
              <a:rPr sz="2600" dirty="0">
                <a:latin typeface="Calibri"/>
                <a:cs typeface="Calibri"/>
              </a:rPr>
              <a:t>PP – </a:t>
            </a:r>
            <a:r>
              <a:rPr sz="2600" spc="-10" dirty="0">
                <a:latin typeface="Calibri"/>
                <a:cs typeface="Calibri"/>
              </a:rPr>
              <a:t>yoghurt </a:t>
            </a:r>
            <a:r>
              <a:rPr sz="2600" spc="-5" dirty="0">
                <a:latin typeface="Calibri"/>
                <a:cs typeface="Calibri"/>
              </a:rPr>
              <a:t>pots, auto parts, fibres,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milk</a:t>
            </a:r>
            <a:endParaRPr sz="2600">
              <a:latin typeface="Calibri"/>
              <a:cs typeface="Calibri"/>
            </a:endParaRPr>
          </a:p>
          <a:p>
            <a:pPr marL="756285">
              <a:lnSpc>
                <a:spcPts val="2810"/>
              </a:lnSpc>
            </a:pPr>
            <a:r>
              <a:rPr sz="2600" spc="-15" dirty="0">
                <a:latin typeface="Calibri"/>
                <a:cs typeface="Calibri"/>
              </a:rPr>
              <a:t>crates</a:t>
            </a:r>
            <a:endParaRPr sz="2600">
              <a:latin typeface="Calibri"/>
              <a:cs typeface="Calibri"/>
            </a:endParaRPr>
          </a:p>
          <a:p>
            <a:pPr marL="756285" marR="463550" lvl="1" indent="-286385">
              <a:lnSpc>
                <a:spcPts val="2500"/>
              </a:lnSpc>
              <a:spcBef>
                <a:spcPts val="600"/>
              </a:spcBef>
              <a:buFont typeface="Arial"/>
              <a:buChar char="–"/>
              <a:tabLst>
                <a:tab pos="756920" algn="l"/>
              </a:tabLst>
            </a:pPr>
            <a:r>
              <a:rPr sz="2600" spc="-15" dirty="0">
                <a:latin typeface="Calibri"/>
                <a:cs typeface="Calibri"/>
              </a:rPr>
              <a:t>PVC </a:t>
            </a:r>
            <a:r>
              <a:rPr sz="2600" dirty="0">
                <a:latin typeface="Calibri"/>
                <a:cs typeface="Calibri"/>
              </a:rPr>
              <a:t>– </a:t>
            </a:r>
            <a:r>
              <a:rPr sz="2600" spc="-5" dirty="0">
                <a:latin typeface="Calibri"/>
                <a:cs typeface="Calibri"/>
              </a:rPr>
              <a:t>pipes, </a:t>
            </a:r>
            <a:r>
              <a:rPr sz="2600" dirty="0">
                <a:latin typeface="Calibri"/>
                <a:cs typeface="Calibri"/>
              </a:rPr>
              <a:t>flooring, </a:t>
            </a:r>
            <a:r>
              <a:rPr sz="2600" spc="-5" dirty="0">
                <a:latin typeface="Calibri"/>
                <a:cs typeface="Calibri"/>
              </a:rPr>
              <a:t>window </a:t>
            </a:r>
            <a:r>
              <a:rPr sz="2600" spc="-10" dirty="0">
                <a:latin typeface="Calibri"/>
                <a:cs typeface="Calibri"/>
              </a:rPr>
              <a:t>frames,  </a:t>
            </a:r>
            <a:r>
              <a:rPr sz="2600" spc="-5" dirty="0">
                <a:latin typeface="Calibri"/>
                <a:cs typeface="Calibri"/>
              </a:rPr>
              <a:t>medical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products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804279" y="2708910"/>
            <a:ext cx="2095500" cy="23336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59811" y="144017"/>
            <a:ext cx="336804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40" dirty="0"/>
              <a:t>Types </a:t>
            </a:r>
            <a:r>
              <a:rPr sz="4000" spc="-5" dirty="0"/>
              <a:t>of</a:t>
            </a:r>
            <a:r>
              <a:rPr sz="4000" spc="-50" dirty="0"/>
              <a:t> </a:t>
            </a:r>
            <a:r>
              <a:rPr sz="4000" spc="-10" dirty="0"/>
              <a:t>plastics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3584575" y="1262806"/>
            <a:ext cx="5332095" cy="4895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98425" indent="-342900" algn="just">
              <a:lnSpc>
                <a:spcPct val="80100"/>
              </a:lnSpc>
              <a:buFont typeface="Arial"/>
              <a:buChar char="•"/>
              <a:tabLst>
                <a:tab pos="355600" algn="l"/>
              </a:tabLst>
            </a:pPr>
            <a:r>
              <a:rPr sz="2200" spc="-5" dirty="0">
                <a:latin typeface="Tahoma"/>
                <a:cs typeface="Tahoma"/>
              </a:rPr>
              <a:t>Thermosets – </a:t>
            </a:r>
            <a:r>
              <a:rPr sz="2200" spc="-10" dirty="0">
                <a:latin typeface="Tahoma"/>
                <a:cs typeface="Tahoma"/>
              </a:rPr>
              <a:t>are hardened </a:t>
            </a:r>
            <a:r>
              <a:rPr sz="2200" spc="-5" dirty="0">
                <a:latin typeface="Tahoma"/>
                <a:cs typeface="Tahoma"/>
              </a:rPr>
              <a:t>by a </a:t>
            </a:r>
            <a:r>
              <a:rPr sz="2200" spc="-10" dirty="0">
                <a:latin typeface="Tahoma"/>
                <a:cs typeface="Tahoma"/>
              </a:rPr>
              <a:t>curing  process </a:t>
            </a:r>
            <a:r>
              <a:rPr sz="2200" spc="-5" dirty="0">
                <a:latin typeface="Tahoma"/>
                <a:cs typeface="Tahoma"/>
              </a:rPr>
              <a:t>and cannot be re-melted or </a:t>
            </a:r>
            <a:r>
              <a:rPr sz="2200" spc="-10" dirty="0">
                <a:latin typeface="Tahoma"/>
                <a:cs typeface="Tahoma"/>
              </a:rPr>
              <a:t>re-  </a:t>
            </a:r>
            <a:r>
              <a:rPr sz="2200" spc="-5" dirty="0">
                <a:latin typeface="Tahoma"/>
                <a:cs typeface="Tahoma"/>
              </a:rPr>
              <a:t>moulded. </a:t>
            </a:r>
            <a:r>
              <a:rPr sz="2200" spc="-10" dirty="0">
                <a:latin typeface="Tahoma"/>
                <a:cs typeface="Tahoma"/>
              </a:rPr>
              <a:t>Examples</a:t>
            </a:r>
            <a:r>
              <a:rPr sz="2200" spc="-2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include: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756285" lvl="1" indent="-286385">
              <a:lnSpc>
                <a:spcPts val="2375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5" dirty="0">
                <a:latin typeface="Tahoma"/>
                <a:cs typeface="Tahoma"/>
              </a:rPr>
              <a:t>PU – used in</a:t>
            </a:r>
            <a:r>
              <a:rPr sz="2200" spc="-3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coatings,finishes,</a:t>
            </a:r>
            <a:endParaRPr sz="2200">
              <a:latin typeface="Tahoma"/>
              <a:cs typeface="Tahoma"/>
            </a:endParaRPr>
          </a:p>
          <a:p>
            <a:pPr marL="756285">
              <a:lnSpc>
                <a:spcPts val="2375"/>
              </a:lnSpc>
            </a:pPr>
            <a:r>
              <a:rPr sz="2200" spc="-5" dirty="0">
                <a:latin typeface="Tahoma"/>
                <a:cs typeface="Tahoma"/>
              </a:rPr>
              <a:t>insulation</a:t>
            </a:r>
            <a:endParaRPr sz="22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7"/>
              </a:spcBef>
            </a:pPr>
            <a:endParaRPr sz="2750">
              <a:latin typeface="Times New Roman"/>
              <a:cs typeface="Times New Roman"/>
            </a:endParaRPr>
          </a:p>
          <a:p>
            <a:pPr marL="756285" marR="5080" lvl="1" indent="-286385">
              <a:lnSpc>
                <a:spcPct val="8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Epoxy </a:t>
            </a:r>
            <a:r>
              <a:rPr sz="2200" spc="-5" dirty="0">
                <a:latin typeface="Tahoma"/>
                <a:cs typeface="Tahoma"/>
              </a:rPr>
              <a:t>– </a:t>
            </a:r>
            <a:r>
              <a:rPr sz="2200" spc="-10" dirty="0">
                <a:latin typeface="Tahoma"/>
                <a:cs typeface="Tahoma"/>
              </a:rPr>
              <a:t>adhesives, </a:t>
            </a:r>
            <a:r>
              <a:rPr sz="2200" spc="-5" dirty="0">
                <a:latin typeface="Tahoma"/>
                <a:cs typeface="Tahoma"/>
              </a:rPr>
              <a:t>boats, </a:t>
            </a:r>
            <a:r>
              <a:rPr sz="2200" spc="-10" dirty="0">
                <a:latin typeface="Tahoma"/>
                <a:cs typeface="Tahoma"/>
              </a:rPr>
              <a:t>sports  </a:t>
            </a:r>
            <a:r>
              <a:rPr sz="2200" spc="-5" dirty="0">
                <a:latin typeface="Tahoma"/>
                <a:cs typeface="Tahoma"/>
              </a:rPr>
              <a:t>equipment, </a:t>
            </a:r>
            <a:r>
              <a:rPr sz="2200" spc="-10" dirty="0">
                <a:latin typeface="Tahoma"/>
                <a:cs typeface="Tahoma"/>
              </a:rPr>
              <a:t>electrical </a:t>
            </a:r>
            <a:r>
              <a:rPr sz="2200" spc="-5" dirty="0">
                <a:latin typeface="Tahoma"/>
                <a:cs typeface="Tahoma"/>
              </a:rPr>
              <a:t>and automotive  components</a:t>
            </a:r>
            <a:endParaRPr sz="22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8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marR="254635" lvl="1" indent="-286385">
              <a:lnSpc>
                <a:spcPct val="8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Phenolics </a:t>
            </a:r>
            <a:r>
              <a:rPr sz="2200" spc="-5" dirty="0">
                <a:latin typeface="Tahoma"/>
                <a:cs typeface="Tahoma"/>
              </a:rPr>
              <a:t>– used </a:t>
            </a:r>
            <a:r>
              <a:rPr sz="2200" dirty="0">
                <a:latin typeface="Tahoma"/>
                <a:cs typeface="Tahoma"/>
              </a:rPr>
              <a:t>in </a:t>
            </a:r>
            <a:r>
              <a:rPr sz="2200" spc="-10" dirty="0">
                <a:latin typeface="Tahoma"/>
                <a:cs typeface="Tahoma"/>
              </a:rPr>
              <a:t>ovens,toasters,  circuit </a:t>
            </a:r>
            <a:r>
              <a:rPr sz="2200" spc="-5" dirty="0">
                <a:latin typeface="Tahoma"/>
                <a:cs typeface="Tahoma"/>
              </a:rPr>
              <a:t>boards, automotive</a:t>
            </a:r>
            <a:r>
              <a:rPr sz="2200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parts</a:t>
            </a:r>
            <a:endParaRPr sz="2200">
              <a:latin typeface="Tahoma"/>
              <a:cs typeface="Tahoma"/>
            </a:endParaRPr>
          </a:p>
          <a:p>
            <a:pPr lvl="1">
              <a:lnSpc>
                <a:spcPct val="100000"/>
              </a:lnSpc>
              <a:spcBef>
                <a:spcPts val="7"/>
              </a:spcBef>
              <a:buFont typeface="Arial"/>
              <a:buChar char="–"/>
            </a:pPr>
            <a:endParaRPr sz="2750">
              <a:latin typeface="Times New Roman"/>
              <a:cs typeface="Times New Roman"/>
            </a:endParaRPr>
          </a:p>
          <a:p>
            <a:pPr marL="756285" marR="349250" lvl="1" indent="-286385">
              <a:lnSpc>
                <a:spcPct val="80000"/>
              </a:lnSpc>
              <a:buFont typeface="Arial"/>
              <a:buChar char="–"/>
              <a:tabLst>
                <a:tab pos="756920" algn="l"/>
              </a:tabLst>
            </a:pPr>
            <a:r>
              <a:rPr sz="2200" spc="-10" dirty="0">
                <a:latin typeface="Tahoma"/>
                <a:cs typeface="Tahoma"/>
              </a:rPr>
              <a:t>Unsaturated polyesters </a:t>
            </a:r>
            <a:r>
              <a:rPr sz="2200" spc="-5" dirty="0">
                <a:latin typeface="Tahoma"/>
                <a:cs typeface="Tahoma"/>
              </a:rPr>
              <a:t>– </a:t>
            </a:r>
            <a:r>
              <a:rPr sz="2200" spc="-10" dirty="0">
                <a:latin typeface="Tahoma"/>
                <a:cs typeface="Tahoma"/>
              </a:rPr>
              <a:t>car </a:t>
            </a:r>
            <a:r>
              <a:rPr sz="2200" spc="-5" dirty="0">
                <a:latin typeface="Tahoma"/>
                <a:cs typeface="Tahoma"/>
              </a:rPr>
              <a:t>body  parts,</a:t>
            </a:r>
            <a:r>
              <a:rPr sz="2200" spc="-75" dirty="0">
                <a:latin typeface="Tahoma"/>
                <a:cs typeface="Tahoma"/>
              </a:rPr>
              <a:t> </a:t>
            </a:r>
            <a:r>
              <a:rPr sz="2200" spc="-5" dirty="0">
                <a:latin typeface="Tahoma"/>
                <a:cs typeface="Tahoma"/>
              </a:rPr>
              <a:t>boats</a:t>
            </a:r>
            <a:endParaRPr sz="2200">
              <a:latin typeface="Tahoma"/>
              <a:cs typeface="Tahoma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62000" y="1905000"/>
            <a:ext cx="2744851" cy="41148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2477" y="1519935"/>
            <a:ext cx="4182745" cy="667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5255"/>
              </a:lnSpc>
            </a:pPr>
            <a:r>
              <a:rPr sz="4400" spc="-10" dirty="0">
                <a:latin typeface="Tahoma"/>
                <a:cs typeface="Tahoma"/>
              </a:rPr>
              <a:t>Packaging</a:t>
            </a:r>
            <a:r>
              <a:rPr sz="4400" spc="-114" dirty="0">
                <a:latin typeface="Tahoma"/>
                <a:cs typeface="Tahoma"/>
              </a:rPr>
              <a:t> </a:t>
            </a:r>
            <a:r>
              <a:rPr sz="4400" spc="-35" dirty="0">
                <a:latin typeface="Tahoma"/>
                <a:cs typeface="Tahoma"/>
              </a:rPr>
              <a:t>Waste</a:t>
            </a:r>
            <a:endParaRPr sz="44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64642" y="3259328"/>
            <a:ext cx="7546340" cy="25237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" dirty="0">
                <a:latin typeface="Tahoma"/>
                <a:cs typeface="Tahoma"/>
              </a:rPr>
              <a:t>Packaging </a:t>
            </a:r>
            <a:r>
              <a:rPr sz="2800" spc="-5" dirty="0">
                <a:latin typeface="Tahoma"/>
                <a:cs typeface="Tahoma"/>
              </a:rPr>
              <a:t>is defined</a:t>
            </a:r>
            <a:r>
              <a:rPr sz="2800" spc="-25" dirty="0">
                <a:latin typeface="Tahoma"/>
                <a:cs typeface="Tahoma"/>
              </a:rPr>
              <a:t> </a:t>
            </a:r>
            <a:r>
              <a:rPr sz="2800" spc="-5" dirty="0">
                <a:latin typeface="Tahoma"/>
                <a:cs typeface="Tahoma"/>
              </a:rPr>
              <a:t>as:</a:t>
            </a:r>
            <a:endParaRPr sz="2800" dirty="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4"/>
              </a:spcBef>
            </a:pPr>
            <a:endParaRPr sz="4000" dirty="0">
              <a:latin typeface="Times New Roman"/>
              <a:cs typeface="Times New Roman"/>
            </a:endParaRPr>
          </a:p>
          <a:p>
            <a:pPr marL="756285" marR="5080" indent="-287020" algn="just">
              <a:lnSpc>
                <a:spcPct val="100000"/>
              </a:lnSpc>
            </a:pPr>
            <a:r>
              <a:rPr sz="2400" dirty="0">
                <a:latin typeface="Tahoma"/>
                <a:cs typeface="Tahoma"/>
              </a:rPr>
              <a:t>“all </a:t>
            </a:r>
            <a:r>
              <a:rPr sz="2400" spc="-5" dirty="0">
                <a:latin typeface="Tahoma"/>
                <a:cs typeface="Tahoma"/>
              </a:rPr>
              <a:t>products </a:t>
            </a:r>
            <a:r>
              <a:rPr sz="2400" dirty="0">
                <a:latin typeface="Tahoma"/>
                <a:cs typeface="Tahoma"/>
              </a:rPr>
              <a:t>made of </a:t>
            </a:r>
            <a:r>
              <a:rPr sz="2400" spc="-10" dirty="0">
                <a:latin typeface="Tahoma"/>
                <a:cs typeface="Tahoma"/>
              </a:rPr>
              <a:t>any </a:t>
            </a:r>
            <a:r>
              <a:rPr sz="2400" dirty="0">
                <a:latin typeface="Tahoma"/>
                <a:cs typeface="Tahoma"/>
              </a:rPr>
              <a:t>materials of </a:t>
            </a:r>
            <a:r>
              <a:rPr sz="2400" spc="-10" dirty="0">
                <a:latin typeface="Tahoma"/>
                <a:cs typeface="Tahoma"/>
              </a:rPr>
              <a:t>any </a:t>
            </a:r>
            <a:r>
              <a:rPr sz="2400" spc="-5" dirty="0">
                <a:latin typeface="Tahoma"/>
                <a:cs typeface="Tahoma"/>
              </a:rPr>
              <a:t>nature </a:t>
            </a:r>
            <a:r>
              <a:rPr sz="2400" dirty="0">
                <a:latin typeface="Tahoma"/>
                <a:cs typeface="Tahoma"/>
              </a:rPr>
              <a:t>to  be used </a:t>
            </a:r>
            <a:r>
              <a:rPr sz="2400" spc="-10" dirty="0">
                <a:latin typeface="Tahoma"/>
                <a:cs typeface="Tahoma"/>
              </a:rPr>
              <a:t>for </a:t>
            </a:r>
            <a:r>
              <a:rPr sz="2400" spc="-5" dirty="0">
                <a:latin typeface="Tahoma"/>
                <a:cs typeface="Tahoma"/>
              </a:rPr>
              <a:t>the containment, protection, </a:t>
            </a:r>
            <a:r>
              <a:rPr sz="2400" dirty="0">
                <a:latin typeface="Tahoma"/>
                <a:cs typeface="Tahoma"/>
              </a:rPr>
              <a:t>handling,  </a:t>
            </a:r>
            <a:r>
              <a:rPr sz="2400" spc="-5" dirty="0">
                <a:latin typeface="Tahoma"/>
                <a:cs typeface="Tahoma"/>
              </a:rPr>
              <a:t>delivery </a:t>
            </a:r>
            <a:r>
              <a:rPr sz="2400" dirty="0">
                <a:latin typeface="Tahoma"/>
                <a:cs typeface="Tahoma"/>
              </a:rPr>
              <a:t>and </a:t>
            </a:r>
            <a:r>
              <a:rPr sz="2400" spc="-5" dirty="0">
                <a:latin typeface="Tahoma"/>
                <a:cs typeface="Tahoma"/>
              </a:rPr>
              <a:t>presentation of</a:t>
            </a:r>
            <a:r>
              <a:rPr sz="2400" spc="-45" dirty="0">
                <a:latin typeface="Tahoma"/>
                <a:cs typeface="Tahoma"/>
              </a:rPr>
              <a:t> </a:t>
            </a:r>
            <a:r>
              <a:rPr sz="2400" spc="-30" dirty="0" smtClean="0">
                <a:latin typeface="Tahoma"/>
                <a:cs typeface="Tahoma"/>
              </a:rPr>
              <a:t>goods</a:t>
            </a:r>
            <a:r>
              <a:rPr lang="en-GB" sz="2400" spc="-30" dirty="0">
                <a:latin typeface="Tahoma"/>
                <a:cs typeface="Tahoma"/>
              </a:rPr>
              <a:t> </a:t>
            </a:r>
            <a:r>
              <a:rPr lang="en-GB" sz="2400" spc="-30" dirty="0" smtClean="0">
                <a:latin typeface="Tahoma"/>
                <a:cs typeface="Tahoma"/>
              </a:rPr>
              <a:t>from the producer to the user or consumer</a:t>
            </a:r>
            <a:r>
              <a:rPr sz="2400" spc="-30" dirty="0" smtClean="0">
                <a:latin typeface="Tahoma"/>
                <a:cs typeface="Tahoma"/>
              </a:rPr>
              <a:t>”</a:t>
            </a:r>
            <a:endParaRPr sz="2400" dirty="0">
              <a:latin typeface="Tahoma"/>
              <a:cs typeface="Tahom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6218935"/>
            <a:ext cx="8508365" cy="2462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600" spc="-5" dirty="0">
                <a:latin typeface="Tahoma"/>
                <a:cs typeface="Tahoma"/>
              </a:rPr>
              <a:t>Producer </a:t>
            </a:r>
            <a:r>
              <a:rPr sz="1600" spc="-10" dirty="0">
                <a:latin typeface="Tahoma"/>
                <a:cs typeface="Tahoma"/>
              </a:rPr>
              <a:t>Responsibility </a:t>
            </a:r>
            <a:r>
              <a:rPr sz="1600" spc="-5" dirty="0">
                <a:latin typeface="Tahoma"/>
                <a:cs typeface="Tahoma"/>
              </a:rPr>
              <a:t>Obligations </a:t>
            </a:r>
            <a:r>
              <a:rPr sz="1600" spc="-10" dirty="0">
                <a:latin typeface="Tahoma"/>
                <a:cs typeface="Tahoma"/>
              </a:rPr>
              <a:t>(Packaging </a:t>
            </a:r>
            <a:r>
              <a:rPr sz="1600" spc="-15" dirty="0">
                <a:latin typeface="Tahoma"/>
                <a:cs typeface="Tahoma"/>
              </a:rPr>
              <a:t>Waste) </a:t>
            </a:r>
            <a:r>
              <a:rPr lang="en-GB" sz="1600" spc="-15" dirty="0" smtClean="0">
                <a:latin typeface="Tahoma"/>
                <a:cs typeface="Tahoma"/>
              </a:rPr>
              <a:t>(Amendment) </a:t>
            </a:r>
            <a:r>
              <a:rPr sz="1600" spc="-10" dirty="0" smtClean="0">
                <a:latin typeface="Tahoma"/>
                <a:cs typeface="Tahoma"/>
              </a:rPr>
              <a:t>Regulations </a:t>
            </a:r>
            <a:r>
              <a:rPr lang="en-GB" sz="1600" spc="-5" dirty="0" smtClean="0">
                <a:latin typeface="Tahoma"/>
                <a:cs typeface="Tahoma"/>
              </a:rPr>
              <a:t>2014</a:t>
            </a:r>
            <a:r>
              <a:rPr sz="1600" spc="-5" dirty="0" smtClean="0">
                <a:latin typeface="Tahoma"/>
                <a:cs typeface="Tahoma"/>
              </a:rPr>
              <a:t> </a:t>
            </a:r>
            <a:endParaRPr sz="1600" dirty="0">
              <a:latin typeface="Tahoma"/>
              <a:cs typeface="Tahoma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015863" y="357124"/>
            <a:ext cx="2675763" cy="37862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22072" rIns="0" bIns="0" rtlCol="0">
            <a:spAutoFit/>
          </a:bodyPr>
          <a:lstStyle/>
          <a:p>
            <a:pPr marL="1609725">
              <a:lnSpc>
                <a:spcPct val="100000"/>
              </a:lnSpc>
            </a:pPr>
            <a:r>
              <a:rPr sz="4000" spc="-20" dirty="0">
                <a:latin typeface="Calibri"/>
                <a:cs typeface="Calibri"/>
              </a:rPr>
              <a:t>Packaging</a:t>
            </a:r>
            <a:r>
              <a:rPr sz="4000" spc="-95" dirty="0">
                <a:latin typeface="Calibri"/>
                <a:cs typeface="Calibri"/>
              </a:rPr>
              <a:t> </a:t>
            </a:r>
            <a:r>
              <a:rPr sz="4000" spc="-5" dirty="0">
                <a:latin typeface="Calibri"/>
                <a:cs typeface="Calibri"/>
              </a:rPr>
              <a:t>includes…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02437" y="1712976"/>
            <a:ext cx="5218430" cy="15551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3000" spc="-5" dirty="0">
                <a:latin typeface="Calibri"/>
                <a:cs typeface="Calibri"/>
              </a:rPr>
              <a:t>Primary </a:t>
            </a:r>
            <a:r>
              <a:rPr sz="3000" spc="-10" dirty="0">
                <a:latin typeface="Calibri"/>
                <a:cs typeface="Calibri"/>
              </a:rPr>
              <a:t>packaging</a:t>
            </a:r>
            <a:r>
              <a:rPr sz="3000" spc="-35" dirty="0">
                <a:latin typeface="Calibri"/>
                <a:cs typeface="Calibri"/>
              </a:rPr>
              <a:t> </a:t>
            </a:r>
            <a:r>
              <a:rPr sz="3000" spc="-5" dirty="0">
                <a:latin typeface="Calibri"/>
                <a:cs typeface="Calibri"/>
              </a:rPr>
              <a:t>(sales)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Secondary packaging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(grouped)</a:t>
            </a:r>
            <a:endParaRPr sz="30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355600" algn="l"/>
              </a:tabLst>
            </a:pPr>
            <a:r>
              <a:rPr sz="3000" spc="-35" dirty="0">
                <a:latin typeface="Calibri"/>
                <a:cs typeface="Calibri"/>
              </a:rPr>
              <a:t>Tertiary </a:t>
            </a:r>
            <a:r>
              <a:rPr sz="3000" spc="-5" dirty="0">
                <a:latin typeface="Calibri"/>
                <a:cs typeface="Calibri"/>
              </a:rPr>
              <a:t>packaging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(transport)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45337" y="4456810"/>
            <a:ext cx="4672330" cy="18611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5080">
              <a:lnSpc>
                <a:spcPct val="100000"/>
              </a:lnSpc>
            </a:pPr>
            <a:r>
              <a:rPr sz="3000" spc="-5" dirty="0">
                <a:latin typeface="Calibri"/>
                <a:cs typeface="Calibri"/>
              </a:rPr>
              <a:t>How does </a:t>
            </a:r>
            <a:r>
              <a:rPr sz="3000" dirty="0">
                <a:latin typeface="Calibri"/>
                <a:cs typeface="Calibri"/>
              </a:rPr>
              <a:t>one </a:t>
            </a:r>
            <a:r>
              <a:rPr sz="3000" spc="-10" dirty="0">
                <a:latin typeface="Calibri"/>
                <a:cs typeface="Calibri"/>
              </a:rPr>
              <a:t>determine  </a:t>
            </a:r>
            <a:r>
              <a:rPr sz="3000" spc="-5" dirty="0">
                <a:latin typeface="Calibri"/>
                <a:cs typeface="Calibri"/>
              </a:rPr>
              <a:t>whether </a:t>
            </a:r>
            <a:r>
              <a:rPr sz="3000" dirty="0">
                <a:latin typeface="Calibri"/>
                <a:cs typeface="Calibri"/>
              </a:rPr>
              <a:t>a </a:t>
            </a:r>
            <a:r>
              <a:rPr sz="3000" spc="-5" dirty="0">
                <a:latin typeface="Calibri"/>
                <a:cs typeface="Calibri"/>
              </a:rPr>
              <a:t>particular </a:t>
            </a:r>
            <a:r>
              <a:rPr sz="3000" spc="-10" dirty="0">
                <a:latin typeface="Calibri"/>
                <a:cs typeface="Calibri"/>
              </a:rPr>
              <a:t>item</a:t>
            </a:r>
            <a:r>
              <a:rPr sz="3000" spc="-90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falls  </a:t>
            </a:r>
            <a:r>
              <a:rPr sz="3000" spc="-5" dirty="0">
                <a:latin typeface="Calibri"/>
                <a:cs typeface="Calibri"/>
              </a:rPr>
              <a:t>within </a:t>
            </a:r>
            <a:r>
              <a:rPr sz="3000" dirty="0">
                <a:latin typeface="Calibri"/>
                <a:cs typeface="Calibri"/>
              </a:rPr>
              <a:t>the </a:t>
            </a:r>
            <a:r>
              <a:rPr sz="3000" spc="-10" dirty="0">
                <a:latin typeface="Calibri"/>
                <a:cs typeface="Calibri"/>
              </a:rPr>
              <a:t>definition </a:t>
            </a:r>
            <a:r>
              <a:rPr sz="3000" spc="-5" dirty="0">
                <a:latin typeface="Calibri"/>
                <a:cs typeface="Calibri"/>
              </a:rPr>
              <a:t>of  </a:t>
            </a:r>
            <a:r>
              <a:rPr sz="3000" spc="-10" dirty="0">
                <a:latin typeface="Calibri"/>
                <a:cs typeface="Calibri"/>
              </a:rPr>
              <a:t>packaging?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601208" y="2780919"/>
            <a:ext cx="3346449" cy="26970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67536" y="480567"/>
            <a:ext cx="7265034" cy="14649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065" marR="5080" indent="635" algn="ctr">
              <a:lnSpc>
                <a:spcPct val="100000"/>
              </a:lnSpc>
            </a:pPr>
            <a:r>
              <a:rPr sz="3200" dirty="0">
                <a:latin typeface="Tahoma"/>
                <a:cs typeface="Tahoma"/>
              </a:rPr>
              <a:t>The </a:t>
            </a:r>
            <a:r>
              <a:rPr sz="3200" spc="-5" dirty="0">
                <a:latin typeface="Tahoma"/>
                <a:cs typeface="Tahoma"/>
              </a:rPr>
              <a:t>EA </a:t>
            </a:r>
            <a:r>
              <a:rPr sz="3200" dirty="0">
                <a:latin typeface="Tahoma"/>
                <a:cs typeface="Tahoma"/>
              </a:rPr>
              <a:t>and </a:t>
            </a:r>
            <a:r>
              <a:rPr sz="3200" spc="-20" dirty="0">
                <a:latin typeface="Tahoma"/>
                <a:cs typeface="Tahoma"/>
              </a:rPr>
              <a:t>SEPA </a:t>
            </a:r>
            <a:r>
              <a:rPr sz="3200" spc="-15" dirty="0">
                <a:latin typeface="Tahoma"/>
                <a:cs typeface="Tahoma"/>
              </a:rPr>
              <a:t>have </a:t>
            </a:r>
            <a:r>
              <a:rPr sz="3200" dirty="0">
                <a:latin typeface="Tahoma"/>
                <a:cs typeface="Tahoma"/>
              </a:rPr>
              <a:t>issued guidance  </a:t>
            </a:r>
            <a:r>
              <a:rPr sz="3200" spc="-5" dirty="0">
                <a:latin typeface="Tahoma"/>
                <a:cs typeface="Tahoma"/>
              </a:rPr>
              <a:t>via </a:t>
            </a:r>
            <a:r>
              <a:rPr sz="3200" dirty="0">
                <a:latin typeface="Tahoma"/>
                <a:cs typeface="Tahoma"/>
              </a:rPr>
              <a:t>a number of </a:t>
            </a:r>
            <a:r>
              <a:rPr sz="3200" spc="-5" dirty="0">
                <a:latin typeface="Tahoma"/>
                <a:cs typeface="Tahoma"/>
              </a:rPr>
              <a:t>tests to determine what  </a:t>
            </a:r>
            <a:r>
              <a:rPr sz="3200" dirty="0">
                <a:latin typeface="Tahoma"/>
                <a:cs typeface="Tahoma"/>
              </a:rPr>
              <a:t>is and </a:t>
            </a:r>
            <a:r>
              <a:rPr sz="3200" spc="-5" dirty="0">
                <a:latin typeface="Tahoma"/>
                <a:cs typeface="Tahoma"/>
              </a:rPr>
              <a:t>what </a:t>
            </a:r>
            <a:r>
              <a:rPr sz="3200" dirty="0">
                <a:latin typeface="Tahoma"/>
                <a:cs typeface="Tahoma"/>
              </a:rPr>
              <a:t>is not</a:t>
            </a:r>
            <a:r>
              <a:rPr sz="3200" spc="-65" dirty="0">
                <a:latin typeface="Tahoma"/>
                <a:cs typeface="Tahoma"/>
              </a:rPr>
              <a:t> </a:t>
            </a:r>
            <a:r>
              <a:rPr sz="3200" dirty="0">
                <a:latin typeface="Tahoma"/>
                <a:cs typeface="Tahoma"/>
              </a:rPr>
              <a:t>packaging.</a:t>
            </a:r>
            <a:endParaRPr sz="3200">
              <a:latin typeface="Tahoma"/>
              <a:cs typeface="Tahoma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357498" y="4357713"/>
            <a:ext cx="3208654" cy="21431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95541" y="1916810"/>
            <a:ext cx="2381250" cy="31623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228207" y="2060829"/>
            <a:ext cx="2496312" cy="187223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4337" y="234441"/>
            <a:ext cx="7042150" cy="6477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Examples </a:t>
            </a:r>
            <a:r>
              <a:rPr sz="4000" spc="-15" dirty="0">
                <a:latin typeface="Calibri"/>
                <a:cs typeface="Calibri"/>
              </a:rPr>
              <a:t>that </a:t>
            </a:r>
            <a:r>
              <a:rPr sz="4000" spc="-20" dirty="0">
                <a:latin typeface="Calibri"/>
                <a:cs typeface="Calibri"/>
              </a:rPr>
              <a:t>are </a:t>
            </a:r>
            <a:r>
              <a:rPr sz="4000" spc="-5" dirty="0">
                <a:latin typeface="Calibri"/>
                <a:cs typeface="Calibri"/>
              </a:rPr>
              <a:t>not</a:t>
            </a:r>
            <a:r>
              <a:rPr sz="4000" spc="-45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packaging…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45844" y="1296161"/>
            <a:ext cx="7540625" cy="411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indent="-342265">
              <a:lnSpc>
                <a:spcPts val="2655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Products retailed </a:t>
            </a:r>
            <a:r>
              <a:rPr sz="2600" dirty="0">
                <a:latin typeface="Calibri"/>
                <a:cs typeface="Calibri"/>
              </a:rPr>
              <a:t>as </a:t>
            </a:r>
            <a:r>
              <a:rPr sz="2600" spc="-15" dirty="0">
                <a:latin typeface="Calibri"/>
                <a:cs typeface="Calibri"/>
              </a:rPr>
              <a:t>containers, </a:t>
            </a:r>
            <a:r>
              <a:rPr sz="2600" dirty="0">
                <a:latin typeface="Calibri"/>
                <a:cs typeface="Calibri"/>
              </a:rPr>
              <a:t>i.e., </a:t>
            </a:r>
            <a:r>
              <a:rPr sz="2600" spc="-10" dirty="0">
                <a:latin typeface="Calibri"/>
                <a:cs typeface="Calibri"/>
              </a:rPr>
              <a:t>durable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shopping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655"/>
              </a:lnSpc>
            </a:pPr>
            <a:r>
              <a:rPr sz="2600" spc="-5" dirty="0">
                <a:latin typeface="Calibri"/>
                <a:cs typeface="Calibri"/>
              </a:rPr>
              <a:t>bags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20" dirty="0">
                <a:latin typeface="Calibri"/>
                <a:cs typeface="Calibri"/>
              </a:rPr>
              <a:t>storage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0" dirty="0">
                <a:latin typeface="Calibri"/>
                <a:cs typeface="Calibri"/>
              </a:rPr>
              <a:t>systems.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Ship</a:t>
            </a:r>
            <a:r>
              <a:rPr sz="2600" spc="-5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containers.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Labels </a:t>
            </a:r>
            <a:r>
              <a:rPr sz="2600" dirty="0">
                <a:latin typeface="Calibri"/>
                <a:cs typeface="Calibri"/>
              </a:rPr>
              <a:t>on an </a:t>
            </a:r>
            <a:r>
              <a:rPr sz="2600" spc="-5" dirty="0">
                <a:latin typeface="Calibri"/>
                <a:cs typeface="Calibri"/>
              </a:rPr>
              <a:t>unwrapped</a:t>
            </a:r>
            <a:r>
              <a:rPr sz="2600" spc="-114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product.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  <a:buFont typeface="Arial"/>
              <a:buChar char="•"/>
            </a:pPr>
            <a:endParaRPr sz="2150">
              <a:latin typeface="Times New Roman"/>
              <a:cs typeface="Times New Roman"/>
            </a:endParaRPr>
          </a:p>
          <a:p>
            <a:pPr marL="354965" indent="-342265">
              <a:lnSpc>
                <a:spcPts val="2655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Lolly sticks, </a:t>
            </a:r>
            <a:r>
              <a:rPr sz="2600" spc="-20" dirty="0">
                <a:latin typeface="Calibri"/>
                <a:cs typeface="Calibri"/>
              </a:rPr>
              <a:t>straws, </a:t>
            </a:r>
            <a:r>
              <a:rPr sz="2600" dirty="0">
                <a:latin typeface="Calibri"/>
                <a:cs typeface="Calibri"/>
              </a:rPr>
              <a:t>cutlery </a:t>
            </a:r>
            <a:r>
              <a:rPr sz="2600" spc="-5" dirty="0">
                <a:latin typeface="Calibri"/>
                <a:cs typeface="Calibri"/>
              </a:rPr>
              <a:t>or napkins supplied </a:t>
            </a:r>
            <a:r>
              <a:rPr sz="2600" dirty="0">
                <a:latin typeface="Calibri"/>
                <a:cs typeface="Calibri"/>
              </a:rPr>
              <a:t>with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endParaRPr sz="2600">
              <a:latin typeface="Calibri"/>
              <a:cs typeface="Calibri"/>
            </a:endParaRPr>
          </a:p>
          <a:p>
            <a:pPr marL="354965">
              <a:lnSpc>
                <a:spcPts val="2655"/>
              </a:lnSpc>
              <a:tabLst>
                <a:tab pos="1929764" algn="l"/>
              </a:tabLst>
            </a:pPr>
            <a:r>
              <a:rPr sz="2600" spc="-5" dirty="0">
                <a:latin typeface="Calibri"/>
                <a:cs typeface="Calibri"/>
              </a:rPr>
              <a:t>disposable	</a:t>
            </a:r>
            <a:r>
              <a:rPr sz="2600" spc="-20" dirty="0">
                <a:latin typeface="Calibri"/>
                <a:cs typeface="Calibri"/>
              </a:rPr>
              <a:t>food </a:t>
            </a:r>
            <a:r>
              <a:rPr sz="2600" dirty="0">
                <a:latin typeface="Calibri"/>
                <a:cs typeface="Calibri"/>
              </a:rPr>
              <a:t>service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-35" dirty="0">
                <a:latin typeface="Calibri"/>
                <a:cs typeface="Calibri"/>
              </a:rPr>
              <a:t>container.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9"/>
              </a:spcBef>
            </a:pPr>
            <a:endParaRPr sz="2950">
              <a:latin typeface="Times New Roman"/>
              <a:cs typeface="Times New Roman"/>
            </a:endParaRPr>
          </a:p>
          <a:p>
            <a:pPr marL="354965" marR="218440" indent="-342265">
              <a:lnSpc>
                <a:spcPct val="7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Envelopes </a:t>
            </a:r>
            <a:r>
              <a:rPr sz="2600" dirty="0">
                <a:latin typeface="Calibri"/>
                <a:cs typeface="Calibri"/>
              </a:rPr>
              <a:t>which </a:t>
            </a:r>
            <a:r>
              <a:rPr sz="2600" spc="-15" dirty="0">
                <a:latin typeface="Calibri"/>
                <a:cs typeface="Calibri"/>
              </a:rPr>
              <a:t>contain </a:t>
            </a:r>
            <a:r>
              <a:rPr sz="2600" spc="-5" dirty="0">
                <a:latin typeface="Calibri"/>
                <a:cs typeface="Calibri"/>
              </a:rPr>
              <a:t>only correspondence or </a:t>
            </a:r>
            <a:r>
              <a:rPr sz="2600" dirty="0">
                <a:latin typeface="Calibri"/>
                <a:cs typeface="Calibri"/>
              </a:rPr>
              <a:t>an  </a:t>
            </a:r>
            <a:r>
              <a:rPr sz="2600" spc="-15" dirty="0">
                <a:latin typeface="Calibri"/>
                <a:cs typeface="Calibri"/>
              </a:rPr>
              <a:t>invoice.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286385">
              <a:lnSpc>
                <a:spcPct val="100000"/>
              </a:lnSpc>
            </a:pPr>
            <a:r>
              <a:rPr sz="4000" spc="-10" dirty="0">
                <a:latin typeface="Calibri"/>
                <a:cs typeface="Calibri"/>
              </a:rPr>
              <a:t>Examples </a:t>
            </a:r>
            <a:r>
              <a:rPr sz="4000" spc="-15" dirty="0">
                <a:latin typeface="Calibri"/>
                <a:cs typeface="Calibri"/>
              </a:rPr>
              <a:t>that </a:t>
            </a:r>
            <a:r>
              <a:rPr sz="4000" spc="-20" dirty="0">
                <a:latin typeface="Calibri"/>
                <a:cs typeface="Calibri"/>
              </a:rPr>
              <a:t>are</a:t>
            </a:r>
            <a:r>
              <a:rPr sz="4000" spc="-70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packaging…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3444" y="1861947"/>
            <a:ext cx="7566025" cy="36753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4965" marR="6350" indent="-342265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Product </a:t>
            </a:r>
            <a:r>
              <a:rPr sz="2600" dirty="0">
                <a:latin typeface="Calibri"/>
                <a:cs typeface="Calibri"/>
              </a:rPr>
              <a:t>accessories </a:t>
            </a:r>
            <a:r>
              <a:rPr sz="2600" spc="-15" dirty="0">
                <a:latin typeface="Calibri"/>
                <a:cs typeface="Calibri"/>
              </a:rPr>
              <a:t>integrated into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-35" dirty="0">
                <a:latin typeface="Calibri"/>
                <a:cs typeface="Calibri"/>
              </a:rPr>
              <a:t>container, </a:t>
            </a:r>
            <a:r>
              <a:rPr sz="2600" spc="5" dirty="0">
                <a:latin typeface="Calibri"/>
                <a:cs typeface="Calibri"/>
              </a:rPr>
              <a:t>e.g.  </a:t>
            </a:r>
            <a:r>
              <a:rPr sz="2600" spc="-10" dirty="0">
                <a:latin typeface="Calibri"/>
                <a:cs typeface="Calibri"/>
              </a:rPr>
              <a:t>dispensers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spc="-5" dirty="0">
                <a:latin typeface="Calibri"/>
                <a:cs typeface="Calibri"/>
              </a:rPr>
              <a:t>lipstick or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glue.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7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20" dirty="0">
                <a:latin typeface="Calibri"/>
                <a:cs typeface="Calibri"/>
              </a:rPr>
              <a:t>Postal </a:t>
            </a:r>
            <a:r>
              <a:rPr sz="2600" spc="-5" dirty="0">
                <a:latin typeface="Calibri"/>
                <a:cs typeface="Calibri"/>
              </a:rPr>
              <a:t>packaging </a:t>
            </a:r>
            <a:r>
              <a:rPr sz="2600" spc="-10" dirty="0">
                <a:latin typeface="Calibri"/>
                <a:cs typeface="Calibri"/>
              </a:rPr>
              <a:t>containing </a:t>
            </a:r>
            <a:r>
              <a:rPr sz="2600" dirty="0">
                <a:latin typeface="Calibri"/>
                <a:cs typeface="Calibri"/>
              </a:rPr>
              <a:t>a </a:t>
            </a:r>
            <a:r>
              <a:rPr sz="2600" spc="-10" dirty="0">
                <a:latin typeface="Calibri"/>
                <a:cs typeface="Calibri"/>
              </a:rPr>
              <a:t>product </a:t>
            </a:r>
            <a:r>
              <a:rPr sz="2600" dirty="0">
                <a:latin typeface="Calibri"/>
                <a:cs typeface="Calibri"/>
              </a:rPr>
              <a:t>or</a:t>
            </a:r>
            <a:r>
              <a:rPr sz="2600" spc="-5" dirty="0">
                <a:latin typeface="Calibri"/>
                <a:cs typeface="Calibri"/>
              </a:rPr>
              <a:t> publication.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2700">
              <a:latin typeface="Times New Roman"/>
              <a:cs typeface="Times New Roman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Materials used </a:t>
            </a:r>
            <a:r>
              <a:rPr sz="2600" spc="-15" dirty="0">
                <a:latin typeface="Calibri"/>
                <a:cs typeface="Calibri"/>
              </a:rPr>
              <a:t>to </a:t>
            </a:r>
            <a:r>
              <a:rPr sz="2600" spc="-10" dirty="0">
                <a:latin typeface="Calibri"/>
                <a:cs typeface="Calibri"/>
              </a:rPr>
              <a:t>manufacture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packaging.</a:t>
            </a:r>
            <a:endParaRPr sz="26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250">
              <a:latin typeface="Times New Roman"/>
              <a:cs typeface="Times New Roman"/>
            </a:endParaRPr>
          </a:p>
          <a:p>
            <a:pPr marL="354965" marR="5080" indent="-342265">
              <a:lnSpc>
                <a:spcPct val="8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Flower </a:t>
            </a:r>
            <a:r>
              <a:rPr sz="2600" spc="-5" dirty="0">
                <a:latin typeface="Calibri"/>
                <a:cs typeface="Calibri"/>
              </a:rPr>
              <a:t>pots, seedling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bedding-plant </a:t>
            </a:r>
            <a:r>
              <a:rPr sz="2600" spc="-25" dirty="0">
                <a:latin typeface="Calibri"/>
                <a:cs typeface="Calibri"/>
              </a:rPr>
              <a:t>trays </a:t>
            </a:r>
            <a:r>
              <a:rPr sz="2600" spc="-5" dirty="0">
                <a:latin typeface="Calibri"/>
                <a:cs typeface="Calibri"/>
              </a:rPr>
              <a:t>that  support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0" dirty="0">
                <a:latin typeface="Calibri"/>
                <a:cs typeface="Calibri"/>
              </a:rPr>
              <a:t>protect </a:t>
            </a:r>
            <a:r>
              <a:rPr sz="2600" spc="-5" dirty="0">
                <a:latin typeface="Calibri"/>
                <a:cs typeface="Calibri"/>
              </a:rPr>
              <a:t>plants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15" dirty="0">
                <a:latin typeface="Calibri"/>
                <a:cs typeface="Calibri"/>
              </a:rPr>
              <a:t>facilitate </a:t>
            </a:r>
            <a:r>
              <a:rPr sz="2600" spc="-5" dirty="0">
                <a:latin typeface="Calibri"/>
                <a:cs typeface="Calibri"/>
              </a:rPr>
              <a:t>handling </a:t>
            </a:r>
            <a:r>
              <a:rPr sz="2600" dirty="0">
                <a:latin typeface="Calibri"/>
                <a:cs typeface="Calibri"/>
              </a:rPr>
              <a:t>and  </a:t>
            </a:r>
            <a:r>
              <a:rPr sz="2600" spc="-25" dirty="0">
                <a:latin typeface="Calibri"/>
                <a:cs typeface="Calibri"/>
              </a:rPr>
              <a:t>delivery.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28600" y="1066800"/>
            <a:ext cx="3743325" cy="46196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4270375" y="1492758"/>
            <a:ext cx="4366895" cy="4339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FF0000"/>
                </a:solidFill>
                <a:latin typeface="Tahoma"/>
                <a:cs typeface="Tahoma"/>
              </a:rPr>
              <a:t>*</a:t>
            </a:r>
            <a:r>
              <a:rPr sz="2000" dirty="0">
                <a:latin typeface="Tahoma"/>
                <a:cs typeface="Tahoma"/>
              </a:rPr>
              <a:t>Handle packaging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means:</a:t>
            </a: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 dirty="0">
              <a:latin typeface="Times New Roman"/>
              <a:cs typeface="Times New Roman"/>
            </a:endParaRPr>
          </a:p>
          <a:p>
            <a:pPr marL="12700" marR="1002030">
              <a:lnSpc>
                <a:spcPct val="100000"/>
              </a:lnSpc>
            </a:pPr>
            <a:r>
              <a:rPr sz="2000" dirty="0">
                <a:latin typeface="Tahoma"/>
                <a:cs typeface="Tahoma"/>
              </a:rPr>
              <a:t>Undertake one or </a:t>
            </a:r>
            <a:r>
              <a:rPr sz="2000" spc="-5" dirty="0">
                <a:latin typeface="Tahoma"/>
                <a:cs typeface="Tahoma"/>
              </a:rPr>
              <a:t>more </a:t>
            </a:r>
            <a:r>
              <a:rPr sz="2000" dirty="0">
                <a:latin typeface="Tahoma"/>
                <a:cs typeface="Tahoma"/>
              </a:rPr>
              <a:t>of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5" dirty="0">
                <a:latin typeface="Tahoma"/>
                <a:cs typeface="Tahoma"/>
              </a:rPr>
              <a:t>the  activities </a:t>
            </a:r>
            <a:r>
              <a:rPr sz="2000" dirty="0">
                <a:latin typeface="Tahoma"/>
                <a:cs typeface="Tahoma"/>
              </a:rPr>
              <a:t>listed</a:t>
            </a:r>
            <a:r>
              <a:rPr sz="2000" spc="-4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or</a:t>
            </a:r>
          </a:p>
          <a:p>
            <a:pPr>
              <a:lnSpc>
                <a:spcPct val="100000"/>
              </a:lnSpc>
              <a:spcBef>
                <a:spcPts val="44"/>
              </a:spcBef>
            </a:pPr>
            <a:endParaRPr sz="205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spc="-10" dirty="0">
                <a:latin typeface="Tahoma"/>
                <a:cs typeface="Tahoma"/>
              </a:rPr>
              <a:t>Have </a:t>
            </a:r>
            <a:r>
              <a:rPr sz="2000" spc="-5" dirty="0">
                <a:latin typeface="Tahoma"/>
                <a:cs typeface="Tahoma"/>
              </a:rPr>
              <a:t>these </a:t>
            </a:r>
            <a:r>
              <a:rPr sz="2000" dirty="0">
                <a:latin typeface="Tahoma"/>
                <a:cs typeface="Tahoma"/>
              </a:rPr>
              <a:t>activities </a:t>
            </a:r>
            <a:r>
              <a:rPr sz="2000" spc="-5" dirty="0">
                <a:latin typeface="Tahoma"/>
                <a:cs typeface="Tahoma"/>
              </a:rPr>
              <a:t>undertaken</a:t>
            </a:r>
            <a:r>
              <a:rPr sz="2000" spc="-70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on</a:t>
            </a:r>
          </a:p>
          <a:p>
            <a:pPr marL="12700">
              <a:lnSpc>
                <a:spcPct val="100000"/>
              </a:lnSpc>
            </a:pPr>
            <a:r>
              <a:rPr sz="2000" spc="-5" dirty="0">
                <a:latin typeface="Tahoma"/>
                <a:cs typeface="Tahoma"/>
              </a:rPr>
              <a:t>your </a:t>
            </a:r>
            <a:r>
              <a:rPr sz="2000" spc="-10" dirty="0">
                <a:latin typeface="Tahoma"/>
                <a:cs typeface="Tahoma"/>
              </a:rPr>
              <a:t>company’s</a:t>
            </a:r>
            <a:r>
              <a:rPr sz="2000" spc="-6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behalf</a:t>
            </a: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205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ahoma"/>
                <a:cs typeface="Tahoma"/>
              </a:rPr>
              <a:t>Own </a:t>
            </a:r>
            <a:r>
              <a:rPr sz="2000" spc="-5" dirty="0">
                <a:latin typeface="Tahoma"/>
                <a:cs typeface="Tahoma"/>
              </a:rPr>
              <a:t>the </a:t>
            </a:r>
            <a:r>
              <a:rPr sz="2000" dirty="0">
                <a:latin typeface="Tahoma"/>
                <a:cs typeface="Tahoma"/>
              </a:rPr>
              <a:t>packaging on </a:t>
            </a:r>
            <a:r>
              <a:rPr sz="2000" spc="-5" dirty="0">
                <a:latin typeface="Tahoma"/>
                <a:cs typeface="Tahoma"/>
              </a:rPr>
              <a:t>which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5" dirty="0">
                <a:latin typeface="Tahoma"/>
                <a:cs typeface="Tahoma"/>
              </a:rPr>
              <a:t>the</a:t>
            </a:r>
            <a:endParaRPr sz="2000" dirty="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Tahoma"/>
                <a:cs typeface="Tahoma"/>
              </a:rPr>
              <a:t>activities </a:t>
            </a:r>
            <a:r>
              <a:rPr sz="2000" spc="-5" dirty="0">
                <a:latin typeface="Tahoma"/>
                <a:cs typeface="Tahoma"/>
              </a:rPr>
              <a:t>are carried</a:t>
            </a:r>
            <a:r>
              <a:rPr sz="2000" spc="-4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out</a:t>
            </a:r>
          </a:p>
          <a:p>
            <a:pPr>
              <a:lnSpc>
                <a:spcPct val="100000"/>
              </a:lnSpc>
              <a:spcBef>
                <a:spcPts val="42"/>
              </a:spcBef>
            </a:pPr>
            <a:endParaRPr sz="2050" dirty="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2000" spc="-5" dirty="0">
                <a:latin typeface="Tahoma"/>
                <a:cs typeface="Tahoma"/>
              </a:rPr>
              <a:t>Supply </a:t>
            </a:r>
            <a:r>
              <a:rPr sz="2000" dirty="0">
                <a:latin typeface="Tahoma"/>
                <a:cs typeface="Tahoma"/>
              </a:rPr>
              <a:t>packaging or packaging  materials </a:t>
            </a:r>
            <a:r>
              <a:rPr sz="2000" spc="-5" dirty="0">
                <a:latin typeface="Tahoma"/>
                <a:cs typeface="Tahoma"/>
              </a:rPr>
              <a:t>to </a:t>
            </a:r>
            <a:r>
              <a:rPr sz="2000" dirty="0">
                <a:latin typeface="Tahoma"/>
                <a:cs typeface="Tahoma"/>
              </a:rPr>
              <a:t>another stage in </a:t>
            </a:r>
            <a:r>
              <a:rPr sz="2000" spc="-5" dirty="0">
                <a:latin typeface="Tahoma"/>
                <a:cs typeface="Tahoma"/>
              </a:rPr>
              <a:t>the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5" dirty="0">
                <a:latin typeface="Tahoma"/>
                <a:cs typeface="Tahoma"/>
              </a:rPr>
              <a:t>chain  </a:t>
            </a:r>
            <a:r>
              <a:rPr sz="2000" dirty="0">
                <a:latin typeface="Tahoma"/>
                <a:cs typeface="Tahoma"/>
              </a:rPr>
              <a:t>or to </a:t>
            </a:r>
            <a:r>
              <a:rPr sz="2000" spc="-5" dirty="0">
                <a:latin typeface="Tahoma"/>
                <a:cs typeface="Tahoma"/>
              </a:rPr>
              <a:t>the final user </a:t>
            </a:r>
            <a:r>
              <a:rPr sz="2000" dirty="0">
                <a:latin typeface="Tahoma"/>
                <a:cs typeface="Tahoma"/>
              </a:rPr>
              <a:t>of </a:t>
            </a:r>
            <a:r>
              <a:rPr sz="2000" spc="-5" dirty="0">
                <a:latin typeface="Tahoma"/>
                <a:cs typeface="Tahoma"/>
              </a:rPr>
              <a:t>the</a:t>
            </a:r>
            <a:r>
              <a:rPr sz="2000" spc="-35" dirty="0">
                <a:latin typeface="Tahoma"/>
                <a:cs typeface="Tahoma"/>
              </a:rPr>
              <a:t> </a:t>
            </a:r>
            <a:r>
              <a:rPr sz="2000" dirty="0">
                <a:latin typeface="Tahoma"/>
                <a:cs typeface="Tahoma"/>
              </a:rPr>
              <a:t>packaging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6801" y="759714"/>
            <a:ext cx="7237730" cy="5213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3200" spc="-10" dirty="0"/>
              <a:t>Producer </a:t>
            </a:r>
            <a:r>
              <a:rPr sz="3200" spc="-5" dirty="0"/>
              <a:t>responsibility </a:t>
            </a:r>
            <a:r>
              <a:rPr sz="3200" spc="-30" dirty="0"/>
              <a:t>for </a:t>
            </a:r>
            <a:r>
              <a:rPr sz="3200" spc="-15" dirty="0"/>
              <a:t>Packaging</a:t>
            </a:r>
            <a:r>
              <a:rPr sz="3200" spc="35" dirty="0"/>
              <a:t> </a:t>
            </a:r>
            <a:r>
              <a:rPr sz="3200" spc="-40" dirty="0"/>
              <a:t>Waste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936142" y="1782064"/>
            <a:ext cx="7109459" cy="38800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2965"/>
              </a:lnSpc>
            </a:pPr>
            <a:r>
              <a:rPr sz="2600" spc="-10" dirty="0">
                <a:latin typeface="Calibri"/>
                <a:cs typeface="Calibri"/>
              </a:rPr>
              <a:t>Producers must </a:t>
            </a:r>
            <a:r>
              <a:rPr sz="2600" spc="-30" dirty="0">
                <a:latin typeface="Calibri"/>
                <a:cs typeface="Calibri"/>
              </a:rPr>
              <a:t>take </a:t>
            </a:r>
            <a:r>
              <a:rPr sz="2600" spc="-5" dirty="0">
                <a:latin typeface="Calibri"/>
                <a:cs typeface="Calibri"/>
              </a:rPr>
              <a:t>reasonable </a:t>
            </a:r>
            <a:r>
              <a:rPr sz="2600" spc="-15" dirty="0">
                <a:latin typeface="Calibri"/>
                <a:cs typeface="Calibri"/>
              </a:rPr>
              <a:t>steps </a:t>
            </a:r>
            <a:r>
              <a:rPr sz="2600" spc="-10" dirty="0">
                <a:latin typeface="Calibri"/>
                <a:cs typeface="Calibri"/>
              </a:rPr>
              <a:t>to </a:t>
            </a:r>
            <a:r>
              <a:rPr sz="2600" spc="-15" dirty="0">
                <a:latin typeface="Calibri"/>
                <a:cs typeface="Calibri"/>
              </a:rPr>
              <a:t>recover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and</a:t>
            </a:r>
          </a:p>
          <a:p>
            <a:pPr marL="12700">
              <a:lnSpc>
                <a:spcPts val="2965"/>
              </a:lnSpc>
            </a:pPr>
            <a:r>
              <a:rPr sz="2600" spc="-10" dirty="0">
                <a:latin typeface="Calibri"/>
                <a:cs typeface="Calibri"/>
              </a:rPr>
              <a:t>recycle </a:t>
            </a:r>
            <a:r>
              <a:rPr sz="2600" spc="-5" dirty="0">
                <a:latin typeface="Calibri"/>
                <a:cs typeface="Calibri"/>
              </a:rPr>
              <a:t>packaging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waste.</a:t>
            </a:r>
            <a:endParaRPr sz="2600" dirty="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23"/>
              </a:spcBef>
            </a:pPr>
            <a:endParaRPr sz="2150" dirty="0">
              <a:latin typeface="Times New Roman"/>
              <a:cs typeface="Times New Roman"/>
            </a:endParaRPr>
          </a:p>
          <a:p>
            <a:pPr marL="354965" indent="-342265">
              <a:lnSpc>
                <a:spcPts val="2965"/>
              </a:lnSpc>
              <a:buFont typeface="Wingdings"/>
              <a:buChar char="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Manufactures of packaging </a:t>
            </a:r>
            <a:r>
              <a:rPr sz="2600" spc="-20" dirty="0">
                <a:latin typeface="Calibri"/>
                <a:cs typeface="Calibri"/>
              </a:rPr>
              <a:t>raw</a:t>
            </a:r>
            <a:r>
              <a:rPr sz="2600" spc="-13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materials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  <a:tab pos="2134235" algn="l"/>
              </a:tabLst>
            </a:pPr>
            <a:r>
              <a:rPr sz="2600" spc="-15" dirty="0">
                <a:latin typeface="Calibri"/>
                <a:cs typeface="Calibri"/>
              </a:rPr>
              <a:t>Converters </a:t>
            </a:r>
            <a:r>
              <a:rPr lang="en-GB" sz="2600" dirty="0">
                <a:cs typeface="Calibri"/>
              </a:rPr>
              <a:t>– </a:t>
            </a:r>
            <a:r>
              <a:rPr sz="2600" dirty="0">
                <a:latin typeface="Calibri"/>
                <a:cs typeface="Calibri"/>
              </a:rPr>
              <a:t>	those who </a:t>
            </a:r>
            <a:r>
              <a:rPr sz="2600" spc="-20" dirty="0">
                <a:latin typeface="Calibri"/>
                <a:cs typeface="Calibri"/>
              </a:rPr>
              <a:t>make </a:t>
            </a:r>
            <a:r>
              <a:rPr sz="2600" spc="-15" dirty="0">
                <a:latin typeface="Calibri"/>
                <a:cs typeface="Calibri"/>
              </a:rPr>
              <a:t>cardboard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boxes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Packer/fillers </a:t>
            </a:r>
            <a:r>
              <a:rPr lang="en-GB" sz="2600" dirty="0">
                <a:cs typeface="Calibri"/>
              </a:rPr>
              <a:t>–</a:t>
            </a:r>
            <a:r>
              <a:rPr sz="2600" dirty="0" smtClean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those who </a:t>
            </a:r>
            <a:r>
              <a:rPr sz="2600" spc="-5" dirty="0">
                <a:latin typeface="Calibri"/>
                <a:cs typeface="Calibri"/>
              </a:rPr>
              <a:t>pack </a:t>
            </a:r>
            <a:r>
              <a:rPr sz="2600" spc="-20" dirty="0">
                <a:latin typeface="Calibri"/>
                <a:cs typeface="Calibri"/>
              </a:rPr>
              <a:t>food </a:t>
            </a:r>
            <a:r>
              <a:rPr sz="2600" spc="-15" dirty="0">
                <a:latin typeface="Calibri"/>
                <a:cs typeface="Calibri"/>
              </a:rPr>
              <a:t>into</a:t>
            </a:r>
            <a:r>
              <a:rPr sz="2600" spc="-10" dirty="0">
                <a:latin typeface="Calibri"/>
                <a:cs typeface="Calibri"/>
              </a:rPr>
              <a:t> cartons</a:t>
            </a:r>
            <a:endParaRPr sz="2600" dirty="0">
              <a:latin typeface="Calibri"/>
              <a:cs typeface="Calibri"/>
            </a:endParaRPr>
          </a:p>
          <a:p>
            <a:pPr marL="354965" indent="-342265">
              <a:lnSpc>
                <a:spcPts val="2810"/>
              </a:lnSpc>
              <a:buFont typeface="Wingdings"/>
              <a:buChar char=""/>
              <a:tabLst>
                <a:tab pos="355600" algn="l"/>
              </a:tabLst>
            </a:pPr>
            <a:r>
              <a:rPr lang="en-GB" sz="2600" spc="-15" dirty="0" smtClean="0">
                <a:latin typeface="Calibri"/>
                <a:cs typeface="Calibri"/>
              </a:rPr>
              <a:t>Sellers </a:t>
            </a:r>
            <a:r>
              <a:rPr sz="2600" dirty="0" smtClean="0">
                <a:latin typeface="Calibri"/>
                <a:cs typeface="Calibri"/>
              </a:rPr>
              <a:t>– </a:t>
            </a:r>
            <a:r>
              <a:rPr sz="2600" dirty="0">
                <a:latin typeface="Calibri"/>
                <a:cs typeface="Calibri"/>
              </a:rPr>
              <a:t>those who sell </a:t>
            </a:r>
            <a:r>
              <a:rPr sz="2600" spc="-10" dirty="0">
                <a:latin typeface="Calibri"/>
                <a:cs typeface="Calibri"/>
              </a:rPr>
              <a:t>packaged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products</a:t>
            </a:r>
            <a:endParaRPr sz="2600" dirty="0">
              <a:latin typeface="Calibri"/>
              <a:cs typeface="Calibri"/>
            </a:endParaRPr>
          </a:p>
          <a:p>
            <a:pPr marL="354965" marR="279400" indent="-342265">
              <a:lnSpc>
                <a:spcPct val="70100"/>
              </a:lnSpc>
              <a:spcBef>
                <a:spcPts val="775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15" dirty="0">
                <a:latin typeface="Calibri"/>
                <a:cs typeface="Calibri"/>
              </a:rPr>
              <a:t>Importers/exporters </a:t>
            </a:r>
            <a:r>
              <a:rPr sz="2600" spc="-5" dirty="0">
                <a:latin typeface="Calibri"/>
                <a:cs typeface="Calibri"/>
              </a:rPr>
              <a:t>of packaging </a:t>
            </a:r>
            <a:r>
              <a:rPr sz="260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packaging  materials</a:t>
            </a:r>
            <a:endParaRPr sz="2600" dirty="0">
              <a:latin typeface="Calibri"/>
              <a:cs typeface="Calibri"/>
            </a:endParaRPr>
          </a:p>
          <a:p>
            <a:pPr marL="354965" marR="436880" indent="-342265">
              <a:lnSpc>
                <a:spcPct val="70000"/>
              </a:lnSpc>
              <a:spcBef>
                <a:spcPts val="625"/>
              </a:spcBef>
              <a:buFont typeface="Wingdings"/>
              <a:buChar char="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Secondary </a:t>
            </a:r>
            <a:r>
              <a:rPr sz="2600" spc="-10" dirty="0">
                <a:latin typeface="Calibri"/>
                <a:cs typeface="Calibri"/>
              </a:rPr>
              <a:t>providers </a:t>
            </a:r>
            <a:r>
              <a:rPr sz="2600" dirty="0">
                <a:latin typeface="Calibri"/>
                <a:cs typeface="Calibri"/>
              </a:rPr>
              <a:t>i.e. </a:t>
            </a:r>
            <a:r>
              <a:rPr sz="2600" spc="-10" dirty="0">
                <a:latin typeface="Calibri"/>
                <a:cs typeface="Calibri"/>
              </a:rPr>
              <a:t>packer/fillers </a:t>
            </a:r>
            <a:r>
              <a:rPr sz="2600" dirty="0">
                <a:latin typeface="Calibri"/>
                <a:cs typeface="Calibri"/>
              </a:rPr>
              <a:t>who also  </a:t>
            </a:r>
            <a:r>
              <a:rPr sz="2600" spc="-5" dirty="0">
                <a:latin typeface="Calibri"/>
                <a:cs typeface="Calibri"/>
              </a:rPr>
              <a:t>supply transport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packaging</a:t>
            </a:r>
            <a:endParaRPr sz="26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22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430887"/>
          </a:xfrm>
        </p:spPr>
        <p:txBody>
          <a:bodyPr/>
          <a:lstStyle/>
          <a:p>
            <a:r>
              <a:rPr lang="en-GB" dirty="0" smtClean="0"/>
              <a:t>Material recycling rates targets</a:t>
            </a:r>
            <a:endParaRPr lang="en-GB" dirty="0"/>
          </a:p>
        </p:txBody>
      </p:sp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1137056"/>
              </p:ext>
            </p:extLst>
          </p:nvPr>
        </p:nvGraphicFramePr>
        <p:xfrm>
          <a:off x="1524000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Material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2019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2020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Paper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69.5%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73%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Glass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77%*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78%</a:t>
                      </a:r>
                      <a:r>
                        <a:rPr lang="en-GB" baseline="30000" dirty="0" smtClean="0"/>
                        <a:t>*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79%</a:t>
                      </a:r>
                      <a:r>
                        <a:rPr lang="en-GB" baseline="30000" dirty="0" smtClean="0"/>
                        <a:t>*</a:t>
                      </a:r>
                      <a:endParaRPr lang="en-GB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80%</a:t>
                      </a:r>
                      <a:r>
                        <a:rPr lang="en-GB" baseline="30000" dirty="0" smtClean="0"/>
                        <a:t>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/>
                        <a:t>Alu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55%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58%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64%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Steel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76%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79%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82%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85%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Plastic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53%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55%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57%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Wood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22%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38%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43%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48%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Recycling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72.7%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73.6%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74.5%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75.4%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Recovery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79%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80%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81%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82%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1676400" y="5257800"/>
            <a:ext cx="4509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* - At least 67% must be met by melt recycling</a:t>
            </a:r>
          </a:p>
          <a:p>
            <a:pPr marL="285750" indent="-285750">
              <a:buFont typeface="Arial" charset="0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42820" y="414782"/>
            <a:ext cx="4000500" cy="7118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4400" spc="-25" dirty="0"/>
              <a:t>Role </a:t>
            </a:r>
            <a:r>
              <a:rPr sz="4400" dirty="0"/>
              <a:t>of</a:t>
            </a:r>
            <a:r>
              <a:rPr sz="4400" spc="-30" dirty="0"/>
              <a:t> </a:t>
            </a:r>
            <a:r>
              <a:rPr sz="4400" spc="-10" dirty="0"/>
              <a:t>packaging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07288" y="1623186"/>
            <a:ext cx="6734809" cy="4042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15" dirty="0">
                <a:latin typeface="Calibri"/>
                <a:cs typeface="Calibri"/>
              </a:rPr>
              <a:t>protect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15" dirty="0">
                <a:latin typeface="Calibri"/>
                <a:cs typeface="Calibri"/>
              </a:rPr>
              <a:t>product </a:t>
            </a:r>
            <a:r>
              <a:rPr sz="2800" spc="-5" dirty="0">
                <a:latin typeface="Calibri"/>
                <a:cs typeface="Calibri"/>
              </a:rPr>
              <a:t>– ‘fit </a:t>
            </a:r>
            <a:r>
              <a:rPr sz="2800" spc="-20" dirty="0">
                <a:latin typeface="Calibri"/>
                <a:cs typeface="Calibri"/>
              </a:rPr>
              <a:t>for</a:t>
            </a:r>
            <a:r>
              <a:rPr sz="2800" spc="2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purpose’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20" dirty="0">
                <a:latin typeface="Calibri"/>
                <a:cs typeface="Calibri"/>
              </a:rPr>
              <a:t>prevent </a:t>
            </a:r>
            <a:r>
              <a:rPr sz="2800" spc="-15" dirty="0">
                <a:latin typeface="Calibri"/>
                <a:cs typeface="Calibri"/>
              </a:rPr>
              <a:t>contents</a:t>
            </a:r>
            <a:r>
              <a:rPr sz="2800" spc="12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escaping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ts val="319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5" dirty="0">
                <a:latin typeface="Calibri"/>
                <a:cs typeface="Calibri"/>
              </a:rPr>
              <a:t>be </a:t>
            </a:r>
            <a:r>
              <a:rPr sz="2800" spc="-10" dirty="0">
                <a:latin typeface="Calibri"/>
                <a:cs typeface="Calibri"/>
              </a:rPr>
              <a:t>compatible </a:t>
            </a:r>
            <a:r>
              <a:rPr sz="2800" spc="-5" dirty="0">
                <a:latin typeface="Calibri"/>
                <a:cs typeface="Calibri"/>
              </a:rPr>
              <a:t>with </a:t>
            </a:r>
            <a:r>
              <a:rPr sz="2800" spc="-10" dirty="0">
                <a:latin typeface="Calibri"/>
                <a:cs typeface="Calibri"/>
              </a:rPr>
              <a:t>handling </a:t>
            </a:r>
            <a:r>
              <a:rPr sz="2800" spc="-5" dirty="0">
                <a:latin typeface="Calibri"/>
                <a:cs typeface="Calibri"/>
              </a:rPr>
              <a:t>and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storage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ts val="3190"/>
              </a:lnSpc>
            </a:pPr>
            <a:r>
              <a:rPr sz="2800" spc="-25" dirty="0">
                <a:latin typeface="Calibri"/>
                <a:cs typeface="Calibri"/>
              </a:rPr>
              <a:t>systems</a:t>
            </a:r>
            <a:endParaRPr sz="28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"/>
              </a:spcBef>
            </a:pPr>
            <a:endParaRPr sz="3500">
              <a:latin typeface="Times New Roman"/>
              <a:cs typeface="Times New Roman"/>
            </a:endParaRPr>
          </a:p>
          <a:p>
            <a:pPr marL="355600" indent="-342900">
              <a:lnSpc>
                <a:spcPts val="319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25" dirty="0">
                <a:latin typeface="Calibri"/>
                <a:cs typeface="Calibri"/>
              </a:rPr>
              <a:t>To </a:t>
            </a:r>
            <a:r>
              <a:rPr sz="2800" spc="-5" dirty="0">
                <a:latin typeface="Calibri"/>
                <a:cs typeface="Calibri"/>
              </a:rPr>
              <a:t>ease </a:t>
            </a:r>
            <a:r>
              <a:rPr sz="2800" spc="-10" dirty="0">
                <a:latin typeface="Calibri"/>
                <a:cs typeface="Calibri"/>
              </a:rPr>
              <a:t>identification </a:t>
            </a:r>
            <a:r>
              <a:rPr sz="2800" spc="-5" dirty="0">
                <a:latin typeface="Calibri"/>
                <a:cs typeface="Calibri"/>
              </a:rPr>
              <a:t>of </a:t>
            </a:r>
            <a:r>
              <a:rPr sz="2800" spc="-15" dirty="0">
                <a:latin typeface="Calibri"/>
                <a:cs typeface="Calibri"/>
              </a:rPr>
              <a:t>products</a:t>
            </a:r>
            <a:r>
              <a:rPr sz="2800" spc="26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(branding,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ts val="3190"/>
              </a:lnSpc>
            </a:pPr>
            <a:r>
              <a:rPr sz="2800" spc="-5" dirty="0">
                <a:latin typeface="Calibri"/>
                <a:cs typeface="Calibri"/>
              </a:rPr>
              <a:t>labelling)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8232" rIns="0" bIns="0" rtlCol="0">
            <a:spAutoFit/>
          </a:bodyPr>
          <a:lstStyle/>
          <a:p>
            <a:pPr marL="827405">
              <a:lnSpc>
                <a:spcPct val="100000"/>
              </a:lnSpc>
            </a:pPr>
            <a:r>
              <a:rPr sz="4000" spc="-30" dirty="0"/>
              <a:t>Why </a:t>
            </a:r>
            <a:r>
              <a:rPr sz="4000" spc="-5" dirty="0"/>
              <a:t>Manage</a:t>
            </a:r>
            <a:r>
              <a:rPr sz="4000" spc="-45" dirty="0"/>
              <a:t> </a:t>
            </a:r>
            <a:r>
              <a:rPr sz="4000" spc="-20" dirty="0"/>
              <a:t>Packaging?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6072251" y="1357249"/>
            <a:ext cx="2762250" cy="2266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500037" y="3857625"/>
            <a:ext cx="2752725" cy="22383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body" idx="1"/>
          </p:nvPr>
        </p:nvSpPr>
        <p:spPr>
          <a:xfrm>
            <a:off x="473786" y="1537589"/>
            <a:ext cx="8196427" cy="42267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02920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en-GB" sz="3000" spc="-15" dirty="0" smtClean="0"/>
              <a:t>Saves money </a:t>
            </a:r>
            <a:endParaRPr sz="3000" dirty="0">
              <a:latin typeface="+mn-lt"/>
              <a:cs typeface="Arial"/>
            </a:endParaRPr>
          </a:p>
          <a:p>
            <a:pPr marL="33020">
              <a:lnSpc>
                <a:spcPct val="100000"/>
              </a:lnSpc>
              <a:spcBef>
                <a:spcPts val="48"/>
              </a:spcBef>
            </a:pPr>
            <a:endParaRPr sz="3300" dirty="0">
              <a:latin typeface="Times New Roman"/>
              <a:cs typeface="Times New Roman"/>
            </a:endParaRPr>
          </a:p>
          <a:p>
            <a:pPr marL="502920" indent="-457200">
              <a:lnSpc>
                <a:spcPct val="100000"/>
              </a:lnSpc>
              <a:buFont typeface="Arial" pitchFamily="34" charset="0"/>
              <a:buChar char="•"/>
            </a:pPr>
            <a:r>
              <a:rPr lang="en-GB" sz="3000" spc="-15" dirty="0" smtClean="0"/>
              <a:t>Saves valuable resources </a:t>
            </a:r>
            <a:endParaRPr sz="3000" dirty="0" smtClean="0">
              <a:latin typeface="+mn-lt"/>
              <a:cs typeface="Arial"/>
            </a:endParaRPr>
          </a:p>
          <a:p>
            <a:pPr marL="33020">
              <a:lnSpc>
                <a:spcPct val="100000"/>
              </a:lnSpc>
            </a:pPr>
            <a:endParaRPr sz="3200" dirty="0" smtClean="0">
              <a:latin typeface="Times New Roman"/>
              <a:cs typeface="Times New Roman"/>
            </a:endParaRPr>
          </a:p>
          <a:p>
            <a:pPr marL="33020">
              <a:lnSpc>
                <a:spcPct val="100000"/>
              </a:lnSpc>
              <a:spcBef>
                <a:spcPts val="52"/>
              </a:spcBef>
            </a:pPr>
            <a:endParaRPr sz="3500" dirty="0">
              <a:latin typeface="Times New Roman"/>
              <a:cs typeface="Times New Roman"/>
            </a:endParaRPr>
          </a:p>
          <a:p>
            <a:pPr marL="3317875" marR="5080" indent="-342900">
              <a:lnSpc>
                <a:spcPts val="2880"/>
              </a:lnSpc>
              <a:buFont typeface="Arial"/>
              <a:buChar char="•"/>
              <a:tabLst>
                <a:tab pos="3319145" algn="l"/>
              </a:tabLst>
            </a:pPr>
            <a:r>
              <a:rPr sz="3000" spc="-15" dirty="0"/>
              <a:t>Reduces </a:t>
            </a:r>
            <a:r>
              <a:rPr sz="3000" dirty="0"/>
              <a:t>the </a:t>
            </a:r>
            <a:r>
              <a:rPr sz="3000" spc="-20" dirty="0"/>
              <a:t>cost </a:t>
            </a:r>
            <a:r>
              <a:rPr sz="3000" spc="-5" dirty="0"/>
              <a:t>of </a:t>
            </a:r>
            <a:r>
              <a:rPr sz="3000" spc="-10" dirty="0"/>
              <a:t>compliance  </a:t>
            </a:r>
            <a:r>
              <a:rPr sz="3000" dirty="0"/>
              <a:t>with</a:t>
            </a:r>
            <a:r>
              <a:rPr sz="3000" spc="-85" dirty="0"/>
              <a:t> </a:t>
            </a:r>
            <a:r>
              <a:rPr sz="3000" spc="-10" dirty="0"/>
              <a:t>regulations</a:t>
            </a:r>
            <a:endParaRPr sz="3000" dirty="0"/>
          </a:p>
          <a:p>
            <a:pPr marL="33020">
              <a:lnSpc>
                <a:spcPct val="100000"/>
              </a:lnSpc>
              <a:spcBef>
                <a:spcPts val="4"/>
              </a:spcBef>
              <a:buFont typeface="Arial"/>
              <a:buChar char="•"/>
            </a:pPr>
            <a:endParaRPr sz="3150" dirty="0">
              <a:latin typeface="Times New Roman"/>
              <a:cs typeface="Times New Roman"/>
            </a:endParaRPr>
          </a:p>
          <a:p>
            <a:pPr marL="3317875" indent="-342900">
              <a:lnSpc>
                <a:spcPct val="100000"/>
              </a:lnSpc>
              <a:buFont typeface="Arial"/>
              <a:buChar char="•"/>
              <a:tabLst>
                <a:tab pos="3319145" algn="l"/>
              </a:tabLst>
            </a:pPr>
            <a:r>
              <a:rPr sz="3000" spc="-15" dirty="0"/>
              <a:t>Reduces </a:t>
            </a:r>
            <a:r>
              <a:rPr sz="3000" spc="-5" dirty="0"/>
              <a:t>disposal </a:t>
            </a:r>
            <a:r>
              <a:rPr sz="3000" dirty="0"/>
              <a:t>of</a:t>
            </a:r>
            <a:r>
              <a:rPr sz="3000" spc="-65" dirty="0"/>
              <a:t> </a:t>
            </a:r>
            <a:r>
              <a:rPr sz="3000" spc="-20" dirty="0"/>
              <a:t>waste</a:t>
            </a:r>
            <a:endParaRPr sz="30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80490">
              <a:lnSpc>
                <a:spcPct val="100000"/>
              </a:lnSpc>
            </a:pPr>
            <a:r>
              <a:rPr sz="4400" spc="-5" dirty="0"/>
              <a:t>Courtauld</a:t>
            </a:r>
            <a:r>
              <a:rPr sz="4400" spc="-85" dirty="0"/>
              <a:t> </a:t>
            </a:r>
            <a:r>
              <a:rPr sz="4400" spc="-5" dirty="0"/>
              <a:t>Commitment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80515"/>
            <a:ext cx="3790315" cy="3700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ts val="3190"/>
              </a:lnSpc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Reduced </a:t>
            </a:r>
            <a:r>
              <a:rPr sz="2800" spc="-5" dirty="0">
                <a:latin typeface="Calibri"/>
                <a:cs typeface="Calibri"/>
              </a:rPr>
              <a:t>glass use</a:t>
            </a:r>
            <a:r>
              <a:rPr sz="2800" spc="-2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by</a:t>
            </a:r>
            <a:endParaRPr sz="2800">
              <a:latin typeface="Calibri"/>
              <a:cs typeface="Calibri"/>
            </a:endParaRPr>
          </a:p>
          <a:p>
            <a:pPr marL="355600">
              <a:lnSpc>
                <a:spcPts val="3190"/>
              </a:lnSpc>
            </a:pPr>
            <a:r>
              <a:rPr sz="2800" spc="-5" dirty="0">
                <a:latin typeface="Calibri"/>
                <a:cs typeface="Calibri"/>
              </a:rPr>
              <a:t>133,000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5" dirty="0">
                <a:latin typeface="Calibri"/>
                <a:cs typeface="Calibri"/>
              </a:rPr>
              <a:t>t</a:t>
            </a:r>
            <a:endParaRPr sz="2800">
              <a:latin typeface="Calibri"/>
              <a:cs typeface="Calibri"/>
            </a:endParaRPr>
          </a:p>
          <a:p>
            <a:pPr marL="355600" marR="179070" indent="-342900">
              <a:lnSpc>
                <a:spcPct val="90000"/>
              </a:lnSpc>
              <a:spcBef>
                <a:spcPts val="67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Developed </a:t>
            </a:r>
            <a:r>
              <a:rPr sz="2800" spc="-5" dirty="0">
                <a:latin typeface="Calibri"/>
                <a:cs typeface="Calibri"/>
              </a:rPr>
              <a:t>the </a:t>
            </a:r>
            <a:r>
              <a:rPr sz="2800" spc="-20" dirty="0">
                <a:latin typeface="Calibri"/>
                <a:cs typeface="Calibri"/>
              </a:rPr>
              <a:t>lightest  </a:t>
            </a:r>
            <a:r>
              <a:rPr sz="2800" spc="-5" dirty="0">
                <a:latin typeface="Calibri"/>
                <a:cs typeface="Calibri"/>
              </a:rPr>
              <a:t>75cl </a:t>
            </a:r>
            <a:r>
              <a:rPr sz="2800" spc="-15" dirty="0">
                <a:latin typeface="Calibri"/>
                <a:cs typeface="Calibri"/>
              </a:rPr>
              <a:t>screwcap </a:t>
            </a:r>
            <a:r>
              <a:rPr sz="2800" spc="-5" dirty="0">
                <a:latin typeface="Calibri"/>
                <a:cs typeface="Calibri"/>
              </a:rPr>
              <a:t>wine &amp;  70cl </a:t>
            </a:r>
            <a:r>
              <a:rPr sz="2800" spc="-10" dirty="0">
                <a:latin typeface="Calibri"/>
                <a:cs typeface="Calibri"/>
              </a:rPr>
              <a:t>spirits bottles </a:t>
            </a:r>
            <a:r>
              <a:rPr sz="2800" spc="-5" dirty="0">
                <a:latin typeface="Calibri"/>
                <a:cs typeface="Calibri"/>
              </a:rPr>
              <a:t>in  the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world</a:t>
            </a:r>
            <a:endParaRPr sz="2800">
              <a:latin typeface="Calibri"/>
              <a:cs typeface="Calibri"/>
            </a:endParaRPr>
          </a:p>
          <a:p>
            <a:pPr marL="355600" marR="5080" indent="-342900">
              <a:lnSpc>
                <a:spcPts val="3020"/>
              </a:lnSpc>
              <a:spcBef>
                <a:spcPts val="720"/>
              </a:spcBef>
              <a:buFont typeface="Arial"/>
              <a:buChar char="•"/>
              <a:tabLst>
                <a:tab pos="356235" algn="l"/>
              </a:tabLst>
            </a:pPr>
            <a:r>
              <a:rPr sz="2800" spc="-10" dirty="0">
                <a:latin typeface="Calibri"/>
                <a:cs typeface="Calibri"/>
              </a:rPr>
              <a:t>Reduced </a:t>
            </a:r>
            <a:r>
              <a:rPr sz="2800" spc="-5" dirty="0">
                <a:latin typeface="Calibri"/>
                <a:cs typeface="Calibri"/>
              </a:rPr>
              <a:t>beer and cider  </a:t>
            </a:r>
            <a:r>
              <a:rPr sz="2800" spc="-10" dirty="0">
                <a:latin typeface="Calibri"/>
                <a:cs typeface="Calibri"/>
              </a:rPr>
              <a:t>bottle </a:t>
            </a:r>
            <a:r>
              <a:rPr sz="2800" spc="-15" dirty="0">
                <a:latin typeface="Calibri"/>
                <a:cs typeface="Calibri"/>
              </a:rPr>
              <a:t>weight  dramatically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sz="half" idx="3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marR="253365" indent="-342900">
              <a:lnSpc>
                <a:spcPct val="90000"/>
              </a:lnSpc>
              <a:buFont typeface="Arial"/>
              <a:buChar char="•"/>
              <a:tabLst>
                <a:tab pos="355600" algn="l"/>
              </a:tabLst>
            </a:pPr>
            <a:r>
              <a:rPr spc="-15" dirty="0"/>
              <a:t>More </a:t>
            </a:r>
            <a:r>
              <a:rPr spc="-5" dirty="0"/>
              <a:t>than 190m  additional </a:t>
            </a:r>
            <a:r>
              <a:rPr spc="-10" dirty="0"/>
              <a:t>bottles of  </a:t>
            </a:r>
            <a:r>
              <a:rPr spc="-5" dirty="0"/>
              <a:t>wine </a:t>
            </a:r>
            <a:r>
              <a:rPr spc="-10" dirty="0"/>
              <a:t>filled </a:t>
            </a:r>
            <a:r>
              <a:rPr spc="-5" dirty="0"/>
              <a:t>in the UK in  </a:t>
            </a:r>
            <a:r>
              <a:rPr spc="-15" dirty="0"/>
              <a:t>lighter</a:t>
            </a:r>
            <a:r>
              <a:rPr spc="-75" dirty="0"/>
              <a:t> </a:t>
            </a:r>
            <a:r>
              <a:rPr spc="-10" dirty="0"/>
              <a:t>bottles</a:t>
            </a:r>
          </a:p>
          <a:p>
            <a:pPr marL="355600" marR="5080" indent="-342900">
              <a:lnSpc>
                <a:spcPct val="90000"/>
              </a:lnSpc>
              <a:spcBef>
                <a:spcPts val="670"/>
              </a:spcBef>
              <a:buFont typeface="Arial"/>
              <a:buChar char="•"/>
              <a:tabLst>
                <a:tab pos="355600" algn="l"/>
              </a:tabLst>
            </a:pPr>
            <a:r>
              <a:rPr spc="-10" dirty="0"/>
              <a:t>Reduced </a:t>
            </a:r>
            <a:r>
              <a:rPr spc="-5" dirty="0"/>
              <a:t>GHG </a:t>
            </a:r>
            <a:r>
              <a:rPr spc="-10" dirty="0"/>
              <a:t>emissions  </a:t>
            </a:r>
            <a:r>
              <a:rPr spc="-15" dirty="0"/>
              <a:t>by </a:t>
            </a:r>
            <a:r>
              <a:rPr spc="-5" dirty="0"/>
              <a:t>32,000 </a:t>
            </a:r>
            <a:r>
              <a:rPr spc="-10" dirty="0"/>
              <a:t>tonnes of  </a:t>
            </a:r>
            <a:r>
              <a:rPr spc="-15" dirty="0" smtClean="0"/>
              <a:t>CO</a:t>
            </a:r>
            <a:r>
              <a:rPr spc="-15" baseline="-25000" dirty="0" smtClean="0"/>
              <a:t>2</a:t>
            </a:r>
            <a:r>
              <a:rPr lang="en-GB" spc="-90" dirty="0" err="1" smtClean="0"/>
              <a:t>eq</a:t>
            </a:r>
            <a:endParaRPr dirty="0"/>
          </a:p>
          <a:p>
            <a:pPr marL="355600" marR="102870" indent="-342900">
              <a:lnSpc>
                <a:spcPts val="3030"/>
              </a:lnSpc>
              <a:spcBef>
                <a:spcPts val="710"/>
              </a:spcBef>
              <a:buFont typeface="Arial"/>
              <a:buChar char="•"/>
              <a:tabLst>
                <a:tab pos="355600" algn="l"/>
              </a:tabLst>
            </a:pPr>
            <a:r>
              <a:rPr spc="-15" dirty="0"/>
              <a:t>Estimated </a:t>
            </a:r>
            <a:r>
              <a:rPr spc="-5" dirty="0"/>
              <a:t>£27m  additional </a:t>
            </a:r>
            <a:r>
              <a:rPr spc="-10" dirty="0"/>
              <a:t>increase </a:t>
            </a:r>
            <a:r>
              <a:rPr spc="-5" dirty="0"/>
              <a:t>in  </a:t>
            </a:r>
            <a:r>
              <a:rPr spc="-15" dirty="0"/>
              <a:t>value to </a:t>
            </a:r>
            <a:r>
              <a:rPr spc="-5" dirty="0"/>
              <a:t>UK glass</a:t>
            </a:r>
            <a:r>
              <a:rPr spc="-25" dirty="0"/>
              <a:t> </a:t>
            </a:r>
            <a:r>
              <a:rPr spc="-10" dirty="0"/>
              <a:t>sector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48396" y="6419392"/>
            <a:ext cx="908685" cy="203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200" spc="-5" dirty="0">
                <a:latin typeface="Calibri"/>
                <a:cs typeface="Calibri"/>
              </a:rPr>
              <a:t>Source:</a:t>
            </a:r>
            <a:r>
              <a:rPr sz="1200" spc="-80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WRAP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091814" y="4725136"/>
            <a:ext cx="1733168" cy="194983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80490">
              <a:lnSpc>
                <a:spcPct val="100000"/>
              </a:lnSpc>
            </a:pPr>
            <a:r>
              <a:rPr sz="4400" spc="-5" dirty="0"/>
              <a:t>Courtauld</a:t>
            </a:r>
            <a:r>
              <a:rPr sz="4400" spc="-85" dirty="0"/>
              <a:t> </a:t>
            </a:r>
            <a:r>
              <a:rPr sz="4400" spc="-5" dirty="0"/>
              <a:t>Commitment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spc="-5" dirty="0"/>
              <a:t>Aluminium</a:t>
            </a:r>
            <a:r>
              <a:rPr spc="-60" dirty="0"/>
              <a:t> </a:t>
            </a:r>
            <a:r>
              <a:rPr spc="-5" dirty="0"/>
              <a:t>cans</a:t>
            </a: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6235" algn="l"/>
              </a:tabLst>
            </a:pPr>
            <a:r>
              <a:rPr b="0" spc="-10" dirty="0">
                <a:latin typeface="Calibri"/>
                <a:cs typeface="Calibri"/>
              </a:rPr>
              <a:t>Light-weighted by</a:t>
            </a:r>
            <a:r>
              <a:rPr b="0" spc="-9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5%</a:t>
            </a: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6235" algn="l"/>
              </a:tabLst>
            </a:pPr>
            <a:r>
              <a:rPr b="0" spc="-10" dirty="0">
                <a:latin typeface="Calibri"/>
                <a:cs typeface="Calibri"/>
              </a:rPr>
              <a:t>Around </a:t>
            </a:r>
            <a:r>
              <a:rPr b="0" dirty="0">
                <a:latin typeface="Calibri"/>
                <a:cs typeface="Calibri"/>
              </a:rPr>
              <a:t>6.5 </a:t>
            </a:r>
            <a:r>
              <a:rPr b="0" spc="-5" dirty="0">
                <a:latin typeface="Calibri"/>
                <a:cs typeface="Calibri"/>
              </a:rPr>
              <a:t>billion</a:t>
            </a:r>
            <a:r>
              <a:rPr b="0" spc="-85" dirty="0">
                <a:latin typeface="Calibri"/>
                <a:cs typeface="Calibri"/>
              </a:rPr>
              <a:t> </a:t>
            </a:r>
            <a:r>
              <a:rPr b="0" spc="-5" dirty="0">
                <a:latin typeface="Calibri"/>
                <a:cs typeface="Calibri"/>
              </a:rPr>
              <a:t>cans</a:t>
            </a:r>
          </a:p>
          <a:p>
            <a:pPr marL="355600">
              <a:lnSpc>
                <a:spcPts val="2810"/>
              </a:lnSpc>
            </a:pPr>
            <a:r>
              <a:rPr b="0" spc="-5" dirty="0">
                <a:latin typeface="Calibri"/>
                <a:cs typeface="Calibri"/>
              </a:rPr>
              <a:t>distributed across</a:t>
            </a:r>
            <a:r>
              <a:rPr b="0" spc="-12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Europe</a:t>
            </a:r>
          </a:p>
          <a:p>
            <a:pPr marL="355600" marR="116839" indent="-342900">
              <a:lnSpc>
                <a:spcPct val="80000"/>
              </a:lnSpc>
              <a:spcBef>
                <a:spcPts val="625"/>
              </a:spcBef>
              <a:buFont typeface="Arial"/>
              <a:buChar char="•"/>
              <a:tabLst>
                <a:tab pos="356235" algn="l"/>
              </a:tabLst>
            </a:pPr>
            <a:r>
              <a:rPr b="0" spc="-5" dirty="0">
                <a:latin typeface="Calibri"/>
                <a:cs typeface="Calibri"/>
              </a:rPr>
              <a:t>Reduction </a:t>
            </a:r>
            <a:r>
              <a:rPr b="0" spc="-10" dirty="0">
                <a:latin typeface="Calibri"/>
                <a:cs typeface="Calibri"/>
              </a:rPr>
              <a:t>saving</a:t>
            </a:r>
            <a:r>
              <a:rPr b="0" spc="-10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around  </a:t>
            </a:r>
            <a:r>
              <a:rPr b="0" dirty="0">
                <a:latin typeface="Calibri"/>
                <a:cs typeface="Calibri"/>
              </a:rPr>
              <a:t>90,000t </a:t>
            </a:r>
            <a:r>
              <a:rPr b="0" spc="-5" dirty="0">
                <a:latin typeface="Calibri"/>
                <a:cs typeface="Calibri"/>
              </a:rPr>
              <a:t>of</a:t>
            </a:r>
            <a:r>
              <a:rPr b="0" spc="-10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CO</a:t>
            </a:r>
            <a:r>
              <a:rPr b="0" spc="-10" baseline="-25000" dirty="0">
                <a:latin typeface="Calibri"/>
                <a:cs typeface="Calibri"/>
              </a:rPr>
              <a:t>2</a:t>
            </a:r>
            <a:r>
              <a:rPr b="0" spc="-10" dirty="0">
                <a:latin typeface="Calibri"/>
                <a:cs typeface="Calibri"/>
              </a:rPr>
              <a:t>(e)</a:t>
            </a:r>
          </a:p>
          <a:p>
            <a:pPr marL="355600" marR="57785" indent="-342900" algn="just">
              <a:lnSpc>
                <a:spcPct val="80000"/>
              </a:lnSpc>
              <a:spcBef>
                <a:spcPts val="620"/>
              </a:spcBef>
              <a:buFont typeface="Arial"/>
              <a:buChar char="•"/>
              <a:tabLst>
                <a:tab pos="356235" algn="l"/>
              </a:tabLst>
            </a:pPr>
            <a:r>
              <a:rPr b="0" dirty="0">
                <a:latin typeface="Calibri"/>
                <a:cs typeface="Calibri"/>
              </a:rPr>
              <a:t>Modified </a:t>
            </a:r>
            <a:r>
              <a:rPr b="0" spc="-10" dirty="0">
                <a:latin typeface="Calibri"/>
                <a:cs typeface="Calibri"/>
              </a:rPr>
              <a:t>can </a:t>
            </a:r>
            <a:r>
              <a:rPr b="0" spc="-5" dirty="0">
                <a:latin typeface="Calibri"/>
                <a:cs typeface="Calibri"/>
              </a:rPr>
              <a:t>design </a:t>
            </a:r>
            <a:r>
              <a:rPr b="0" dirty="0">
                <a:latin typeface="Calibri"/>
                <a:cs typeface="Calibri"/>
              </a:rPr>
              <a:t>and  </a:t>
            </a:r>
            <a:r>
              <a:rPr b="0" spc="-5" dirty="0">
                <a:latin typeface="Calibri"/>
                <a:cs typeface="Calibri"/>
              </a:rPr>
              <a:t>reduced </a:t>
            </a:r>
            <a:r>
              <a:rPr b="0" dirty="0">
                <a:latin typeface="Calibri"/>
                <a:cs typeface="Calibri"/>
              </a:rPr>
              <a:t>the </a:t>
            </a:r>
            <a:r>
              <a:rPr b="0" spc="-15" dirty="0">
                <a:latin typeface="Calibri"/>
                <a:cs typeface="Calibri"/>
              </a:rPr>
              <a:t>gauge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-1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  </a:t>
            </a:r>
            <a:r>
              <a:rPr b="0" spc="-10" dirty="0">
                <a:latin typeface="Calibri"/>
                <a:cs typeface="Calibri"/>
              </a:rPr>
              <a:t>can </a:t>
            </a:r>
            <a:r>
              <a:rPr b="0" spc="-5" dirty="0">
                <a:latin typeface="Calibri"/>
                <a:cs typeface="Calibri"/>
              </a:rPr>
              <a:t>body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8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end</a:t>
            </a:r>
          </a:p>
          <a:p>
            <a:pPr marL="355600" marR="872490" indent="-342900">
              <a:lnSpc>
                <a:spcPts val="2500"/>
              </a:lnSpc>
              <a:spcBef>
                <a:spcPts val="600"/>
              </a:spcBef>
              <a:buFont typeface="Arial"/>
              <a:buChar char="•"/>
              <a:tabLst>
                <a:tab pos="356235" algn="l"/>
              </a:tabLst>
            </a:pPr>
            <a:r>
              <a:rPr b="0" dirty="0">
                <a:latin typeface="Calibri"/>
                <a:cs typeface="Calibri"/>
              </a:rPr>
              <a:t>No </a:t>
            </a:r>
            <a:r>
              <a:rPr b="0" spc="-10" dirty="0">
                <a:latin typeface="Calibri"/>
                <a:cs typeface="Calibri"/>
              </a:rPr>
              <a:t>compromise</a:t>
            </a:r>
            <a:r>
              <a:rPr b="0" spc="-90" dirty="0">
                <a:latin typeface="Calibri"/>
                <a:cs typeface="Calibri"/>
              </a:rPr>
              <a:t> </a:t>
            </a:r>
            <a:r>
              <a:rPr b="0" spc="-5" dirty="0">
                <a:latin typeface="Calibri"/>
                <a:cs typeface="Calibri"/>
              </a:rPr>
              <a:t>on  packaging</a:t>
            </a:r>
            <a:r>
              <a:rPr b="0" spc="-80" dirty="0">
                <a:latin typeface="Calibri"/>
                <a:cs typeface="Calibri"/>
              </a:rPr>
              <a:t> </a:t>
            </a:r>
            <a:r>
              <a:rPr b="0" spc="-5" dirty="0">
                <a:latin typeface="Calibri"/>
                <a:cs typeface="Calibri"/>
              </a:rPr>
              <a:t>quality</a:t>
            </a:r>
          </a:p>
          <a:p>
            <a:pPr marL="355600" indent="-342900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56235" algn="l"/>
              </a:tabLst>
            </a:pPr>
            <a:r>
              <a:rPr b="0" spc="-10" dirty="0">
                <a:latin typeface="Calibri"/>
                <a:cs typeface="Calibri"/>
              </a:rPr>
              <a:t>Research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7828" y="1554098"/>
            <a:ext cx="3830320" cy="30416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b="1" spc="-5" dirty="0">
                <a:latin typeface="Calibri"/>
                <a:cs typeface="Calibri"/>
              </a:rPr>
              <a:t>Plastic</a:t>
            </a:r>
            <a:r>
              <a:rPr sz="2600" b="1" spc="-85" dirty="0">
                <a:latin typeface="Calibri"/>
                <a:cs typeface="Calibri"/>
              </a:rPr>
              <a:t> </a:t>
            </a:r>
            <a:r>
              <a:rPr sz="2600" b="1" spc="-10" dirty="0">
                <a:latin typeface="Calibri"/>
                <a:cs typeface="Calibri"/>
              </a:rPr>
              <a:t>Bottles</a:t>
            </a:r>
            <a:endParaRPr sz="2600">
              <a:latin typeface="Calibri"/>
              <a:cs typeface="Calibri"/>
            </a:endParaRPr>
          </a:p>
          <a:p>
            <a:pPr marL="355600" marR="137795" indent="-342900">
              <a:lnSpc>
                <a:spcPct val="80000"/>
              </a:lnSpc>
              <a:spcBef>
                <a:spcPts val="625"/>
              </a:spcBef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Shift </a:t>
            </a:r>
            <a:r>
              <a:rPr sz="2600" spc="-15" dirty="0">
                <a:latin typeface="Calibri"/>
                <a:cs typeface="Calibri"/>
              </a:rPr>
              <a:t>to concentrates </a:t>
            </a:r>
            <a:r>
              <a:rPr sz="2600" dirty="0">
                <a:latin typeface="Calibri"/>
                <a:cs typeface="Calibri"/>
              </a:rPr>
              <a:t>–  </a:t>
            </a:r>
            <a:r>
              <a:rPr sz="2600" spc="-15" dirty="0">
                <a:latin typeface="Calibri"/>
                <a:cs typeface="Calibri"/>
              </a:rPr>
              <a:t>detergents </a:t>
            </a:r>
            <a:r>
              <a:rPr sz="2600" dirty="0">
                <a:latin typeface="Calibri"/>
                <a:cs typeface="Calibri"/>
              </a:rPr>
              <a:t>and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squashes</a:t>
            </a:r>
            <a:endParaRPr sz="2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spc="-10" dirty="0">
                <a:latin typeface="Calibri"/>
                <a:cs typeface="Calibri"/>
              </a:rPr>
              <a:t>Many </a:t>
            </a:r>
            <a:r>
              <a:rPr sz="2600" dirty="0">
                <a:latin typeface="Calibri"/>
                <a:cs typeface="Calibri"/>
              </a:rPr>
              <a:t>lines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light-weighted</a:t>
            </a:r>
            <a:endParaRPr sz="2600">
              <a:latin typeface="Calibri"/>
              <a:cs typeface="Calibri"/>
            </a:endParaRPr>
          </a:p>
          <a:p>
            <a:pPr marL="355600" marR="92710" indent="-342900">
              <a:lnSpc>
                <a:spcPct val="80000"/>
              </a:lnSpc>
              <a:spcBef>
                <a:spcPts val="625"/>
              </a:spcBef>
              <a:buFont typeface="Arial"/>
              <a:buChar char="•"/>
              <a:tabLst>
                <a:tab pos="355600" algn="l"/>
              </a:tabLst>
            </a:pPr>
            <a:r>
              <a:rPr sz="2600" spc="-5" dirty="0">
                <a:latin typeface="Calibri"/>
                <a:cs typeface="Calibri"/>
              </a:rPr>
              <a:t>Increased use of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recycled  </a:t>
            </a:r>
            <a:r>
              <a:rPr sz="2600" spc="-15" dirty="0">
                <a:latin typeface="Calibri"/>
                <a:cs typeface="Calibri"/>
              </a:rPr>
              <a:t>content</a:t>
            </a:r>
            <a:endParaRPr sz="2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–rPET</a:t>
            </a:r>
            <a:endParaRPr sz="26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600" dirty="0">
                <a:latin typeface="Calibri"/>
                <a:cs typeface="Calibri"/>
              </a:rPr>
              <a:t>–rHDPE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660260" y="3645077"/>
            <a:ext cx="2009267" cy="28919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491865" y="4797145"/>
            <a:ext cx="1832229" cy="18322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02437" y="6416852"/>
            <a:ext cx="1056005" cy="2355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1400" spc="-5" dirty="0">
                <a:latin typeface="Calibri"/>
                <a:cs typeface="Calibri"/>
              </a:rPr>
              <a:t>Source:</a:t>
            </a:r>
            <a:r>
              <a:rPr sz="1400" spc="-10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WRAP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80490">
              <a:lnSpc>
                <a:spcPct val="100000"/>
              </a:lnSpc>
            </a:pPr>
            <a:r>
              <a:rPr sz="4400" spc="-5" dirty="0"/>
              <a:t>Courtauld</a:t>
            </a:r>
            <a:r>
              <a:rPr sz="4400" spc="-85" dirty="0"/>
              <a:t> </a:t>
            </a:r>
            <a:r>
              <a:rPr sz="4400" spc="-5" dirty="0"/>
              <a:t>Commitment</a:t>
            </a:r>
            <a:endParaRPr sz="44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85597" rIns="0" bIns="0" rtlCol="0">
            <a:spAutoFit/>
          </a:bodyPr>
          <a:lstStyle/>
          <a:p>
            <a:pPr marL="74295">
              <a:lnSpc>
                <a:spcPct val="100000"/>
              </a:lnSpc>
            </a:pPr>
            <a:r>
              <a:rPr b="1" spc="-5" dirty="0">
                <a:latin typeface="Calibri"/>
                <a:cs typeface="Calibri"/>
              </a:rPr>
              <a:t>Seasonal</a:t>
            </a:r>
            <a:r>
              <a:rPr b="1" spc="-60" dirty="0">
                <a:latin typeface="Calibri"/>
                <a:cs typeface="Calibri"/>
              </a:rPr>
              <a:t> </a:t>
            </a:r>
            <a:r>
              <a:rPr b="1" spc="-10" dirty="0">
                <a:latin typeface="Calibri"/>
                <a:cs typeface="Calibri"/>
              </a:rPr>
              <a:t>Confectionary</a:t>
            </a:r>
          </a:p>
          <a:p>
            <a:pPr marL="417195">
              <a:lnSpc>
                <a:spcPct val="100000"/>
              </a:lnSpc>
            </a:pPr>
            <a:r>
              <a:rPr b="1" spc="-20" dirty="0">
                <a:latin typeface="Calibri"/>
                <a:cs typeface="Calibri"/>
              </a:rPr>
              <a:t>Working</a:t>
            </a:r>
            <a:r>
              <a:rPr b="1" spc="-55" dirty="0">
                <a:latin typeface="Calibri"/>
                <a:cs typeface="Calibri"/>
              </a:rPr>
              <a:t> </a:t>
            </a:r>
            <a:r>
              <a:rPr b="1" spc="-15" dirty="0">
                <a:latin typeface="Calibri"/>
                <a:cs typeface="Calibri"/>
              </a:rPr>
              <a:t>Group</a:t>
            </a:r>
          </a:p>
          <a:p>
            <a:pPr marL="397510">
              <a:lnSpc>
                <a:spcPct val="100000"/>
              </a:lnSpc>
              <a:spcBef>
                <a:spcPts val="670"/>
              </a:spcBef>
            </a:pPr>
            <a:r>
              <a:rPr spc="-15" dirty="0"/>
              <a:t>Over </a:t>
            </a:r>
            <a:r>
              <a:rPr spc="-5" dirty="0"/>
              <a:t>1000 t/y</a:t>
            </a:r>
            <a:r>
              <a:rPr spc="5" dirty="0"/>
              <a:t> </a:t>
            </a:r>
            <a:r>
              <a:rPr spc="-10" dirty="0"/>
              <a:t>packaging</a:t>
            </a:r>
          </a:p>
          <a:p>
            <a:pPr marL="417195">
              <a:lnSpc>
                <a:spcPct val="100000"/>
              </a:lnSpc>
            </a:pPr>
            <a:r>
              <a:rPr spc="-10" dirty="0"/>
              <a:t>reduced</a:t>
            </a:r>
          </a:p>
          <a:p>
            <a:pPr marL="397510">
              <a:lnSpc>
                <a:spcPct val="100000"/>
              </a:lnSpc>
              <a:spcBef>
                <a:spcPts val="670"/>
              </a:spcBef>
            </a:pPr>
            <a:r>
              <a:rPr spc="-5" dirty="0"/>
              <a:t>In 2009</a:t>
            </a:r>
            <a:r>
              <a:rPr spc="-35" dirty="0"/>
              <a:t> </a:t>
            </a:r>
            <a:r>
              <a:rPr spc="-10" dirty="0"/>
              <a:t>significant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9144" y="3927729"/>
            <a:ext cx="3364229" cy="4572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" dirty="0">
                <a:latin typeface="Calibri"/>
                <a:cs typeface="Calibri"/>
              </a:rPr>
              <a:t>reductions hit </a:t>
            </a:r>
            <a:r>
              <a:rPr sz="2800" spc="-5" dirty="0">
                <a:latin typeface="Calibri"/>
                <a:cs typeface="Calibri"/>
              </a:rPr>
              <a:t>the</a:t>
            </a:r>
            <a:r>
              <a:rPr sz="2800" spc="2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shelf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508116" y="1340738"/>
            <a:ext cx="2575941" cy="182994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63648" y="4293146"/>
            <a:ext cx="1607185" cy="23586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5515736" y="4028694"/>
            <a:ext cx="2295525" cy="8839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0" dirty="0">
                <a:latin typeface="Calibri"/>
                <a:cs typeface="Calibri"/>
              </a:rPr>
              <a:t>Highly visible</a:t>
            </a:r>
            <a:r>
              <a:rPr sz="2800" spc="-5" dirty="0">
                <a:latin typeface="Calibri"/>
                <a:cs typeface="Calibri"/>
              </a:rPr>
              <a:t> </a:t>
            </a:r>
            <a:r>
              <a:rPr sz="2800" spc="-15" dirty="0">
                <a:latin typeface="Calibri"/>
                <a:cs typeface="Calibri"/>
              </a:rPr>
              <a:t>to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15" dirty="0">
                <a:latin typeface="Calibri"/>
                <a:cs typeface="Calibri"/>
              </a:rPr>
              <a:t>consumers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15736" y="5309108"/>
            <a:ext cx="2925445" cy="1313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sz="2800" spc="-15" dirty="0">
                <a:latin typeface="Calibri"/>
                <a:cs typeface="Calibri"/>
              </a:rPr>
              <a:t>Large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consumer</a:t>
            </a:r>
            <a:endParaRPr sz="28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800" spc="-5" dirty="0">
                <a:latin typeface="Calibri"/>
                <a:cs typeface="Calibri"/>
              </a:rPr>
              <a:t>media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interest</a:t>
            </a:r>
            <a:endParaRPr sz="28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2020"/>
              </a:spcBef>
            </a:pPr>
            <a:r>
              <a:rPr sz="1200" spc="-5" dirty="0">
                <a:latin typeface="Calibri"/>
                <a:cs typeface="Calibri"/>
              </a:rPr>
              <a:t>Source:</a:t>
            </a:r>
            <a:r>
              <a:rPr sz="1200" spc="-80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WRAP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236" t="42261" r="22822" b="5457"/>
          <a:stretch/>
        </p:blipFill>
        <p:spPr>
          <a:xfrm>
            <a:off x="440873" y="685800"/>
            <a:ext cx="8490855" cy="54864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51"/>
            <a:ext cx="2834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Ellen MacArthur Foundation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380960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223" t="13889" r="25925" b="5555"/>
          <a:stretch/>
        </p:blipFill>
        <p:spPr>
          <a:xfrm>
            <a:off x="1295400" y="117021"/>
            <a:ext cx="6324600" cy="655047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51"/>
            <a:ext cx="28341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Ellen MacArthur Foundation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425929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1231106"/>
          </a:xfrm>
        </p:spPr>
        <p:txBody>
          <a:bodyPr/>
          <a:lstStyle/>
          <a:p>
            <a:pPr algn="ctr"/>
            <a:r>
              <a:rPr lang="en-GB" sz="4000" dirty="0" smtClean="0"/>
              <a:t>A new Plastics Economy requires a new approach…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6950" y="2133600"/>
            <a:ext cx="8196427" cy="3164841"/>
          </a:xfrm>
        </p:spPr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Establish a Global Plastics Protocol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Mobilise large-scale, ‘moon shot’ innovations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Build a base of economic and scientific evidence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Engage policymakers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dirty="0" smtClean="0"/>
              <a:t>Coordinate and drive communication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283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500" t="32500" r="23333" b="8750"/>
          <a:stretch/>
        </p:blipFill>
        <p:spPr>
          <a:xfrm>
            <a:off x="809017" y="1371600"/>
            <a:ext cx="7449766" cy="5386754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3400" y="292894"/>
            <a:ext cx="8142833" cy="1231106"/>
          </a:xfrm>
        </p:spPr>
        <p:txBody>
          <a:bodyPr/>
          <a:lstStyle/>
          <a:p>
            <a:pPr algn="ctr"/>
            <a:r>
              <a:rPr lang="en-GB" sz="4000" dirty="0" smtClean="0"/>
              <a:t>Current ‘moon-shot’ innovations &amp; status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965873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615553"/>
          </a:xfrm>
        </p:spPr>
        <p:txBody>
          <a:bodyPr/>
          <a:lstStyle/>
          <a:p>
            <a:pPr algn="ctr"/>
            <a:r>
              <a:rPr lang="en-GB" sz="4000" dirty="0" smtClean="0"/>
              <a:t>Metals recycling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50865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£7bn UK recycling metal sector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Pyramid industry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Involves the following activities: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Collection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Shearing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Baling / compacting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Shredding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Media separation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International trade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299243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615553"/>
          </a:xfrm>
        </p:spPr>
        <p:txBody>
          <a:bodyPr/>
          <a:lstStyle/>
          <a:p>
            <a:pPr algn="ctr"/>
            <a:r>
              <a:rPr lang="en-GB" sz="4000" dirty="0" smtClean="0"/>
              <a:t>Some metal recycling facts…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3877985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Metal is 100% recyclable and can be infinitely recycled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75% of all aluminium ever used is still in use today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90% of copper in civil infrastructure is recycled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57% of all mined nickel is still in use today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Recycling 1 tonne of tin saves 99% of energy required for primary production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~30% all zinc production comes from secondary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9889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414337"/>
            <a:ext cx="8572500" cy="602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04343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615553"/>
          </a:xfrm>
        </p:spPr>
        <p:txBody>
          <a:bodyPr/>
          <a:lstStyle/>
          <a:p>
            <a:pPr algn="ctr"/>
            <a:r>
              <a:rPr lang="en-GB" sz="4000" dirty="0" smtClean="0"/>
              <a:t>Some paper recycling facts…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3786" y="1537589"/>
            <a:ext cx="8196427" cy="430887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Paper requires twice the energy of a plastic bag to produce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42% of all global wood harvest is used to make paper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80% of paper &amp; cardboard used in UK is recycled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Making paper from </a:t>
            </a:r>
            <a:r>
              <a:rPr lang="en-GB" dirty="0" err="1" smtClean="0"/>
              <a:t>recyclate</a:t>
            </a:r>
            <a:r>
              <a:rPr lang="en-GB" dirty="0" smtClean="0"/>
              <a:t> uses 70% less energy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If every person in the UK recycled 10% more paper, we would save 5m trees annually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 smtClean="0"/>
              <a:t>Old books, magazines and papers are turned into new ones in 6 days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3486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0583" y="461009"/>
            <a:ext cx="8142833" cy="615553"/>
          </a:xfrm>
        </p:spPr>
        <p:txBody>
          <a:bodyPr/>
          <a:lstStyle/>
          <a:p>
            <a:pPr algn="ctr"/>
            <a:r>
              <a:rPr lang="en-GB" sz="4000" dirty="0" smtClean="0"/>
              <a:t>How does the UK recycle its waste?</a:t>
            </a:r>
            <a:endParaRPr lang="en-GB" sz="40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786" y="1457130"/>
            <a:ext cx="8213014" cy="46198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48451"/>
            <a:ext cx="106048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Source: BBC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0717129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00583" y="461009"/>
            <a:ext cx="8142833" cy="952568"/>
          </a:xfrm>
          <a:prstGeom prst="rect">
            <a:avLst/>
          </a:prstGeom>
        </p:spPr>
        <p:txBody>
          <a:bodyPr vert="horz" wrap="square" lIns="0" tIns="272796" rIns="0" bIns="0" rtlCol="0">
            <a:spAutoFit/>
          </a:bodyPr>
          <a:lstStyle/>
          <a:p>
            <a:pPr marL="1560195">
              <a:lnSpc>
                <a:spcPct val="100000"/>
              </a:lnSpc>
            </a:pPr>
            <a:r>
              <a:rPr lang="en-GB" sz="4400" dirty="0" smtClean="0"/>
              <a:t>Useful information</a:t>
            </a:r>
            <a:endParaRPr sz="4400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473786" y="1537589"/>
            <a:ext cx="8196427" cy="5315557"/>
          </a:xfrm>
          <a:prstGeom prst="rect">
            <a:avLst/>
          </a:prstGeom>
        </p:spPr>
        <p:txBody>
          <a:bodyPr vert="horz" wrap="square" lIns="0" tIns="143509" rIns="0" bIns="0" rtlCol="0">
            <a:spAutoFit/>
          </a:bodyPr>
          <a:lstStyle/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50" dirty="0" smtClean="0"/>
              <a:t>Ellen MacArthur Foundation (</a:t>
            </a:r>
            <a:r>
              <a:rPr lang="en-GB" dirty="0">
                <a:hlinkClick r:id="rId2"/>
              </a:rPr>
              <a:t>https://www.ellenmacarthurfoundation.org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)</a:t>
            </a:r>
            <a:endParaRPr lang="en-GB" spc="-25" dirty="0"/>
          </a:p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25" dirty="0" smtClean="0"/>
              <a:t>BMRA (</a:t>
            </a:r>
            <a:r>
              <a:rPr lang="en-GB" dirty="0">
                <a:hlinkClick r:id="rId3"/>
              </a:rPr>
              <a:t>https://www.recyclemetals.org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)</a:t>
            </a:r>
            <a:endParaRPr lang="en-GB" spc="-25" dirty="0" smtClean="0"/>
          </a:p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25" dirty="0" err="1" smtClean="0"/>
              <a:t>ReLIB</a:t>
            </a:r>
            <a:r>
              <a:rPr lang="en-GB" spc="-25" dirty="0" smtClean="0"/>
              <a:t> project (</a:t>
            </a:r>
            <a:r>
              <a:rPr lang="en-GB" dirty="0">
                <a:hlinkClick r:id="rId4"/>
              </a:rPr>
              <a:t>https://relib.org.uk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)</a:t>
            </a:r>
          </a:p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50" dirty="0" err="1" smtClean="0"/>
              <a:t>Courtauld</a:t>
            </a:r>
            <a:r>
              <a:rPr lang="en-GB" spc="-50" dirty="0" smtClean="0"/>
              <a:t> Commitment (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www.wrap.org.uk/content/what-is-courtauld</a:t>
            </a:r>
            <a:r>
              <a:rPr lang="en-GB" dirty="0" smtClean="0"/>
              <a:t>)</a:t>
            </a:r>
          </a:p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50" dirty="0" smtClean="0"/>
              <a:t>The Recycling Association (</a:t>
            </a:r>
            <a:r>
              <a:rPr lang="en-GB" dirty="0">
                <a:hlinkClick r:id="rId6"/>
              </a:rPr>
              <a:t>http://www.therecyclingassociation.com</a:t>
            </a:r>
            <a:r>
              <a:rPr lang="en-GB" dirty="0" smtClean="0">
                <a:hlinkClick r:id="rId6"/>
              </a:rPr>
              <a:t>/</a:t>
            </a:r>
            <a:r>
              <a:rPr lang="en-GB" dirty="0" smtClean="0"/>
              <a:t>)</a:t>
            </a:r>
          </a:p>
          <a:p>
            <a:pPr marL="388620" indent="-342900">
              <a:lnSpc>
                <a:spcPct val="100000"/>
              </a:lnSpc>
              <a:buFont typeface="Arial"/>
              <a:buChar char="•"/>
              <a:tabLst>
                <a:tab pos="389890" algn="l"/>
              </a:tabLst>
            </a:pPr>
            <a:r>
              <a:rPr lang="en-GB" spc="-50" dirty="0" smtClean="0"/>
              <a:t>The World Counts (</a:t>
            </a:r>
            <a:r>
              <a:rPr lang="en-GB" dirty="0">
                <a:hlinkClick r:id="rId7"/>
              </a:rPr>
              <a:t>https://</a:t>
            </a:r>
            <a:r>
              <a:rPr lang="en-GB" dirty="0" smtClean="0">
                <a:hlinkClick r:id="rId7"/>
              </a:rPr>
              <a:t>www.theworldcounts.com/stories/Paper-Waste-Facts</a:t>
            </a:r>
            <a:r>
              <a:rPr lang="en-GB" dirty="0" smtClean="0"/>
              <a:t>)</a:t>
            </a:r>
            <a:endParaRPr lang="en-GB" spc="-5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863</TotalTime>
  <Words>1259</Words>
  <Application>Microsoft Office PowerPoint</Application>
  <PresentationFormat>On-screen Show (4:3)</PresentationFormat>
  <Paragraphs>265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Tahoma</vt:lpstr>
      <vt:lpstr>Times New Roman</vt:lpstr>
      <vt:lpstr>Wingdings</vt:lpstr>
      <vt:lpstr>Office Theme</vt:lpstr>
      <vt:lpstr>PowerPoint Presentation</vt:lpstr>
      <vt:lpstr>Contents</vt:lpstr>
      <vt:lpstr>Plastic packaging</vt:lpstr>
      <vt:lpstr>Plastic identification: recycling codes</vt:lpstr>
      <vt:lpstr>PowerPoint Presentation</vt:lpstr>
      <vt:lpstr>Plastics</vt:lpstr>
      <vt:lpstr>PowerPoint Presentation</vt:lpstr>
      <vt:lpstr>Plastics</vt:lpstr>
      <vt:lpstr>PowerPoint Presentation</vt:lpstr>
      <vt:lpstr>PowerPoint Presentation</vt:lpstr>
      <vt:lpstr>Types of plastics</vt:lpstr>
      <vt:lpstr>Types of plastics</vt:lpstr>
      <vt:lpstr>Packaging Waste</vt:lpstr>
      <vt:lpstr>Packaging includes…</vt:lpstr>
      <vt:lpstr>The EA and SEPA have issued guidance  via a number of tests to determine what  is and what is not packaging.</vt:lpstr>
      <vt:lpstr>Examples that are not packaging…</vt:lpstr>
      <vt:lpstr>Examples that are packaging…</vt:lpstr>
      <vt:lpstr>PowerPoint Presentation</vt:lpstr>
      <vt:lpstr>Producer responsibility for Packaging Waste</vt:lpstr>
      <vt:lpstr>Material recycling rates targets</vt:lpstr>
      <vt:lpstr>Role of packaging</vt:lpstr>
      <vt:lpstr>Why Manage Packaging?</vt:lpstr>
      <vt:lpstr>Courtauld Commitment</vt:lpstr>
      <vt:lpstr>Courtauld Commitment</vt:lpstr>
      <vt:lpstr>Courtauld Commitment</vt:lpstr>
      <vt:lpstr>PowerPoint Presentation</vt:lpstr>
      <vt:lpstr>PowerPoint Presentation</vt:lpstr>
      <vt:lpstr>A new Plastics Economy requires a new approach…</vt:lpstr>
      <vt:lpstr>Current ‘moon-shot’ innovations &amp; status</vt:lpstr>
      <vt:lpstr>Metals recycling</vt:lpstr>
      <vt:lpstr>Some metal recycling facts…</vt:lpstr>
      <vt:lpstr>PowerPoint Presentation</vt:lpstr>
      <vt:lpstr>Some paper recycling facts…</vt:lpstr>
      <vt:lpstr>How does the UK recycle its waste?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</dc:title>
  <dc:creator>Mike Cullis</dc:creator>
  <cp:lastModifiedBy>Lara Hopkinson</cp:lastModifiedBy>
  <cp:revision>33</cp:revision>
  <dcterms:created xsi:type="dcterms:W3CDTF">2015-10-09T11:08:15Z</dcterms:created>
  <dcterms:modified xsi:type="dcterms:W3CDTF">2020-03-03T11:43:06Z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2013-12-04T00:00:00Z</vt:filetime>
  </property>
  <property fmtid="{D5CDD505-2E9C-101B-9397-08002B2CF9AE}" pid="3" name="Creator">
    <vt:lpwstr>Microsoft® PowerPoint® 2010</vt:lpwstr>
  </property>
  <property fmtid="{D5CDD505-2E9C-101B-9397-08002B2CF9AE}" pid="4" name="LastSaved">
    <vt:filetime>2015-10-09T00:00:00Z</vt:filetime>
  </property>
</Properties>
</file>