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2" r:id="rId1"/>
  </p:sldMasterIdLst>
  <p:notesMasterIdLst>
    <p:notesMasterId r:id="rId17"/>
  </p:notesMasterIdLst>
  <p:sldIdLst>
    <p:sldId id="256" r:id="rId2"/>
    <p:sldId id="259" r:id="rId3"/>
    <p:sldId id="260" r:id="rId4"/>
    <p:sldId id="257" r:id="rId5"/>
    <p:sldId id="258" r:id="rId6"/>
    <p:sldId id="261" r:id="rId7"/>
    <p:sldId id="263" r:id="rId8"/>
    <p:sldId id="264" r:id="rId9"/>
    <p:sldId id="268" r:id="rId10"/>
    <p:sldId id="269" r:id="rId11"/>
    <p:sldId id="265" r:id="rId12"/>
    <p:sldId id="266" r:id="rId13"/>
    <p:sldId id="267" r:id="rId14"/>
    <p:sldId id="262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FF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669"/>
    <p:restoredTop sz="94674"/>
  </p:normalViewPr>
  <p:slideViewPr>
    <p:cSldViewPr snapToGrid="0">
      <p:cViewPr>
        <p:scale>
          <a:sx n="90" d="100"/>
          <a:sy n="90" d="100"/>
        </p:scale>
        <p:origin x="280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CA7C98-C465-4650-9177-FFAF28D63D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E31CBA3-2D88-4E62-9D41-D781141A09B1}">
      <dgm:prSet/>
      <dgm:spPr/>
      <dgm:t>
        <a:bodyPr/>
        <a:lstStyle/>
        <a:p>
          <a:r>
            <a:rPr lang="en-GB"/>
            <a:t>Factory is </a:t>
          </a:r>
          <a:r>
            <a:rPr lang="en-GB" b="1"/>
            <a:t>loud due to old machinery</a:t>
          </a:r>
          <a:endParaRPr lang="en-US"/>
        </a:p>
      </dgm:t>
    </dgm:pt>
    <dgm:pt modelId="{669AA3B0-F33D-4D86-BD30-2C807400BA88}" type="parTrans" cxnId="{A0224448-4C0E-4B14-99FD-51D157129984}">
      <dgm:prSet/>
      <dgm:spPr/>
      <dgm:t>
        <a:bodyPr/>
        <a:lstStyle/>
        <a:p>
          <a:endParaRPr lang="en-US"/>
        </a:p>
      </dgm:t>
    </dgm:pt>
    <dgm:pt modelId="{C1509840-36C1-4795-9172-CA0700094AB6}" type="sibTrans" cxnId="{A0224448-4C0E-4B14-99FD-51D157129984}">
      <dgm:prSet/>
      <dgm:spPr/>
      <dgm:t>
        <a:bodyPr/>
        <a:lstStyle/>
        <a:p>
          <a:endParaRPr lang="en-US"/>
        </a:p>
      </dgm:t>
    </dgm:pt>
    <dgm:pt modelId="{D4BF3458-F51F-4A82-8D15-DA1532E0E7A3}">
      <dgm:prSet/>
      <dgm:spPr/>
      <dgm:t>
        <a:bodyPr/>
        <a:lstStyle/>
        <a:p>
          <a:r>
            <a:rPr lang="en-GB"/>
            <a:t>Staff struggle to </a:t>
          </a:r>
          <a:r>
            <a:rPr lang="en-GB" b="1"/>
            <a:t>hear instructions clearly</a:t>
          </a:r>
          <a:endParaRPr lang="en-US"/>
        </a:p>
      </dgm:t>
    </dgm:pt>
    <dgm:pt modelId="{E08C68BD-BF4E-4E98-BB74-D1FD5637AC9E}" type="parTrans" cxnId="{261CEF69-47A0-473F-BD1F-85BF5856DE32}">
      <dgm:prSet/>
      <dgm:spPr/>
      <dgm:t>
        <a:bodyPr/>
        <a:lstStyle/>
        <a:p>
          <a:endParaRPr lang="en-US"/>
        </a:p>
      </dgm:t>
    </dgm:pt>
    <dgm:pt modelId="{F21D3AC9-1E6B-443B-9BD6-25EDA8818CC2}" type="sibTrans" cxnId="{261CEF69-47A0-473F-BD1F-85BF5856DE32}">
      <dgm:prSet/>
      <dgm:spPr/>
      <dgm:t>
        <a:bodyPr/>
        <a:lstStyle/>
        <a:p>
          <a:endParaRPr lang="en-US"/>
        </a:p>
      </dgm:t>
    </dgm:pt>
    <dgm:pt modelId="{B49B8175-9C40-4E44-A403-FD7D38A5BE55}">
      <dgm:prSet/>
      <dgm:spPr/>
      <dgm:t>
        <a:bodyPr/>
        <a:lstStyle/>
        <a:p>
          <a:r>
            <a:rPr lang="en-GB" dirty="0"/>
            <a:t>Leads to </a:t>
          </a:r>
          <a:r>
            <a:rPr lang="en-GB" b="1" dirty="0"/>
            <a:t>miscommunication and mistakes</a:t>
          </a:r>
          <a:endParaRPr lang="en-US" dirty="0"/>
        </a:p>
      </dgm:t>
    </dgm:pt>
    <dgm:pt modelId="{F4E4FC8F-200C-4738-BDCC-1CBD332FAAFD}" type="parTrans" cxnId="{3CA81621-600A-4046-A00E-D7BE05F488CB}">
      <dgm:prSet/>
      <dgm:spPr/>
      <dgm:t>
        <a:bodyPr/>
        <a:lstStyle/>
        <a:p>
          <a:endParaRPr lang="en-US"/>
        </a:p>
      </dgm:t>
    </dgm:pt>
    <dgm:pt modelId="{61E4F67A-E111-4FE7-8380-8FDBAA791258}" type="sibTrans" cxnId="{3CA81621-600A-4046-A00E-D7BE05F488CB}">
      <dgm:prSet/>
      <dgm:spPr/>
      <dgm:t>
        <a:bodyPr/>
        <a:lstStyle/>
        <a:p>
          <a:endParaRPr lang="en-US"/>
        </a:p>
      </dgm:t>
    </dgm:pt>
    <dgm:pt modelId="{D83699FF-CB59-4BE3-80AE-388126EAC213}">
      <dgm:prSet/>
      <dgm:spPr/>
      <dgm:t>
        <a:bodyPr/>
        <a:lstStyle/>
        <a:p>
          <a:r>
            <a:rPr lang="en-GB" dirty="0"/>
            <a:t>Reduces </a:t>
          </a:r>
          <a:r>
            <a:rPr lang="en-GB" b="1" dirty="0"/>
            <a:t>efficiency and safety</a:t>
          </a:r>
          <a:endParaRPr lang="en-US" dirty="0"/>
        </a:p>
      </dgm:t>
    </dgm:pt>
    <dgm:pt modelId="{10B52E40-B9C9-4740-A890-7964A10BD04D}" type="parTrans" cxnId="{4D656418-C745-48F7-874E-59C430E6557A}">
      <dgm:prSet/>
      <dgm:spPr/>
      <dgm:t>
        <a:bodyPr/>
        <a:lstStyle/>
        <a:p>
          <a:endParaRPr lang="en-US"/>
        </a:p>
      </dgm:t>
    </dgm:pt>
    <dgm:pt modelId="{B395EB02-08DC-41DF-98F0-DE221A71F246}" type="sibTrans" cxnId="{4D656418-C745-48F7-874E-59C430E6557A}">
      <dgm:prSet/>
      <dgm:spPr/>
      <dgm:t>
        <a:bodyPr/>
        <a:lstStyle/>
        <a:p>
          <a:endParaRPr lang="en-US"/>
        </a:p>
      </dgm:t>
    </dgm:pt>
    <dgm:pt modelId="{75D395BF-305E-44E8-B2F9-2A9DCF269414}">
      <dgm:prSet/>
      <dgm:spPr/>
      <dgm:t>
        <a:bodyPr/>
        <a:lstStyle/>
        <a:p>
          <a:r>
            <a:rPr lang="en-GB"/>
            <a:t>Manager finds it </a:t>
          </a:r>
          <a:r>
            <a:rPr lang="en-GB" b="1"/>
            <a:t>difficult to communicate on the floor</a:t>
          </a:r>
          <a:endParaRPr lang="en-US"/>
        </a:p>
      </dgm:t>
    </dgm:pt>
    <dgm:pt modelId="{C9164891-AB58-4F0D-89E0-98A6D8C5D74A}" type="parTrans" cxnId="{B36FD9C0-66BD-46BB-8218-B24033877DAB}">
      <dgm:prSet/>
      <dgm:spPr/>
      <dgm:t>
        <a:bodyPr/>
        <a:lstStyle/>
        <a:p>
          <a:endParaRPr lang="en-US"/>
        </a:p>
      </dgm:t>
    </dgm:pt>
    <dgm:pt modelId="{65745959-07D5-40A7-AB33-49555A1A1D5E}" type="sibTrans" cxnId="{B36FD9C0-66BD-46BB-8218-B24033877DAB}">
      <dgm:prSet/>
      <dgm:spPr/>
      <dgm:t>
        <a:bodyPr/>
        <a:lstStyle/>
        <a:p>
          <a:endParaRPr lang="en-US"/>
        </a:p>
      </dgm:t>
    </dgm:pt>
    <dgm:pt modelId="{51810975-2E79-4933-ACC2-49D62F1386E4}" type="pres">
      <dgm:prSet presAssocID="{A7CA7C98-C465-4650-9177-FFAF28D63DD2}" presName="root" presStyleCnt="0">
        <dgm:presLayoutVars>
          <dgm:dir/>
          <dgm:resizeHandles val="exact"/>
        </dgm:presLayoutVars>
      </dgm:prSet>
      <dgm:spPr/>
    </dgm:pt>
    <dgm:pt modelId="{6390387D-E71E-40F4-A018-3DD361FF13F8}" type="pres">
      <dgm:prSet presAssocID="{6E31CBA3-2D88-4E62-9D41-D781141A09B1}" presName="compNode" presStyleCnt="0"/>
      <dgm:spPr/>
    </dgm:pt>
    <dgm:pt modelId="{F127636B-74EE-4D0D-BFD7-70EE69F11CDD}" type="pres">
      <dgm:prSet presAssocID="{6E31CBA3-2D88-4E62-9D41-D781141A09B1}" presName="bgRect" presStyleLbl="bgShp" presStyleIdx="0" presStyleCnt="5"/>
      <dgm:spPr/>
    </dgm:pt>
    <dgm:pt modelId="{4846AA0C-169A-4DB5-B119-C3DEC88E724A}" type="pres">
      <dgm:prSet presAssocID="{6E31CBA3-2D88-4E62-9D41-D781141A09B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22306652-1F37-48AD-A5E2-0D816FAE3D04}" type="pres">
      <dgm:prSet presAssocID="{6E31CBA3-2D88-4E62-9D41-D781141A09B1}" presName="spaceRect" presStyleCnt="0"/>
      <dgm:spPr/>
    </dgm:pt>
    <dgm:pt modelId="{B02E6D54-633A-4C25-9EE0-535703502FE3}" type="pres">
      <dgm:prSet presAssocID="{6E31CBA3-2D88-4E62-9D41-D781141A09B1}" presName="parTx" presStyleLbl="revTx" presStyleIdx="0" presStyleCnt="5">
        <dgm:presLayoutVars>
          <dgm:chMax val="0"/>
          <dgm:chPref val="0"/>
        </dgm:presLayoutVars>
      </dgm:prSet>
      <dgm:spPr/>
    </dgm:pt>
    <dgm:pt modelId="{EC4EB8AF-AB40-41AE-A990-D9246B480139}" type="pres">
      <dgm:prSet presAssocID="{C1509840-36C1-4795-9172-CA0700094AB6}" presName="sibTrans" presStyleCnt="0"/>
      <dgm:spPr/>
    </dgm:pt>
    <dgm:pt modelId="{B32D18E9-D15E-4A60-9D94-DFBC4430B9BE}" type="pres">
      <dgm:prSet presAssocID="{D4BF3458-F51F-4A82-8D15-DA1532E0E7A3}" presName="compNode" presStyleCnt="0"/>
      <dgm:spPr/>
    </dgm:pt>
    <dgm:pt modelId="{C65EFD6E-521D-499A-B693-E4E232AD0E69}" type="pres">
      <dgm:prSet presAssocID="{D4BF3458-F51F-4A82-8D15-DA1532E0E7A3}" presName="bgRect" presStyleLbl="bgShp" presStyleIdx="1" presStyleCnt="5"/>
      <dgm:spPr/>
    </dgm:pt>
    <dgm:pt modelId="{DDC3B4B9-E93A-4E49-8022-05C8B35A1335}" type="pres">
      <dgm:prSet presAssocID="{D4BF3458-F51F-4A82-8D15-DA1532E0E7A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E921095-5501-4D53-A4F0-C42E88A96A36}" type="pres">
      <dgm:prSet presAssocID="{D4BF3458-F51F-4A82-8D15-DA1532E0E7A3}" presName="spaceRect" presStyleCnt="0"/>
      <dgm:spPr/>
    </dgm:pt>
    <dgm:pt modelId="{6C4C7EBE-170A-4276-87CC-038BAC0C4E4E}" type="pres">
      <dgm:prSet presAssocID="{D4BF3458-F51F-4A82-8D15-DA1532E0E7A3}" presName="parTx" presStyleLbl="revTx" presStyleIdx="1" presStyleCnt="5">
        <dgm:presLayoutVars>
          <dgm:chMax val="0"/>
          <dgm:chPref val="0"/>
        </dgm:presLayoutVars>
      </dgm:prSet>
      <dgm:spPr/>
    </dgm:pt>
    <dgm:pt modelId="{938C385A-9001-4C6A-941A-EE4FF4A32837}" type="pres">
      <dgm:prSet presAssocID="{F21D3AC9-1E6B-443B-9BD6-25EDA8818CC2}" presName="sibTrans" presStyleCnt="0"/>
      <dgm:spPr/>
    </dgm:pt>
    <dgm:pt modelId="{97D255D6-AB3C-439E-A3E6-0D36C89065E8}" type="pres">
      <dgm:prSet presAssocID="{B49B8175-9C40-4E44-A403-FD7D38A5BE55}" presName="compNode" presStyleCnt="0"/>
      <dgm:spPr/>
    </dgm:pt>
    <dgm:pt modelId="{C8693D59-ABFF-48DA-81AA-1B99EC6BAE40}" type="pres">
      <dgm:prSet presAssocID="{B49B8175-9C40-4E44-A403-FD7D38A5BE55}" presName="bgRect" presStyleLbl="bgShp" presStyleIdx="2" presStyleCnt="5"/>
      <dgm:spPr/>
    </dgm:pt>
    <dgm:pt modelId="{719BFB03-449C-413D-A23F-B4132116720E}" type="pres">
      <dgm:prSet presAssocID="{B49B8175-9C40-4E44-A403-FD7D38A5BE5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C060562-1B66-402F-9BBF-E96318C74BAE}" type="pres">
      <dgm:prSet presAssocID="{B49B8175-9C40-4E44-A403-FD7D38A5BE55}" presName="spaceRect" presStyleCnt="0"/>
      <dgm:spPr/>
    </dgm:pt>
    <dgm:pt modelId="{72FD74EA-D4B8-48B1-A373-0D4AE62560B7}" type="pres">
      <dgm:prSet presAssocID="{B49B8175-9C40-4E44-A403-FD7D38A5BE55}" presName="parTx" presStyleLbl="revTx" presStyleIdx="2" presStyleCnt="5">
        <dgm:presLayoutVars>
          <dgm:chMax val="0"/>
          <dgm:chPref val="0"/>
        </dgm:presLayoutVars>
      </dgm:prSet>
      <dgm:spPr/>
    </dgm:pt>
    <dgm:pt modelId="{0C1F0CEE-8D53-42A2-BCB7-955B2780C302}" type="pres">
      <dgm:prSet presAssocID="{61E4F67A-E111-4FE7-8380-8FDBAA791258}" presName="sibTrans" presStyleCnt="0"/>
      <dgm:spPr/>
    </dgm:pt>
    <dgm:pt modelId="{3884F90C-1BBB-48A0-BFA5-BDCEE0CAC345}" type="pres">
      <dgm:prSet presAssocID="{D83699FF-CB59-4BE3-80AE-388126EAC213}" presName="compNode" presStyleCnt="0"/>
      <dgm:spPr/>
    </dgm:pt>
    <dgm:pt modelId="{90704BAF-CE02-4D80-8108-3D4BD2837185}" type="pres">
      <dgm:prSet presAssocID="{D83699FF-CB59-4BE3-80AE-388126EAC213}" presName="bgRect" presStyleLbl="bgShp" presStyleIdx="3" presStyleCnt="5"/>
      <dgm:spPr/>
    </dgm:pt>
    <dgm:pt modelId="{964CEBBC-206E-4A60-9BE9-681FA1D34FDF}" type="pres">
      <dgm:prSet presAssocID="{D83699FF-CB59-4BE3-80AE-388126EAC21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39C710A9-C669-4912-9256-71DD81D0D2AE}" type="pres">
      <dgm:prSet presAssocID="{D83699FF-CB59-4BE3-80AE-388126EAC213}" presName="spaceRect" presStyleCnt="0"/>
      <dgm:spPr/>
    </dgm:pt>
    <dgm:pt modelId="{42003C24-D53E-43B5-B609-4B1B3F701C47}" type="pres">
      <dgm:prSet presAssocID="{D83699FF-CB59-4BE3-80AE-388126EAC213}" presName="parTx" presStyleLbl="revTx" presStyleIdx="3" presStyleCnt="5">
        <dgm:presLayoutVars>
          <dgm:chMax val="0"/>
          <dgm:chPref val="0"/>
        </dgm:presLayoutVars>
      </dgm:prSet>
      <dgm:spPr/>
    </dgm:pt>
    <dgm:pt modelId="{09A9637B-353B-4ADB-B7DE-0EA2032BD6DB}" type="pres">
      <dgm:prSet presAssocID="{B395EB02-08DC-41DF-98F0-DE221A71F246}" presName="sibTrans" presStyleCnt="0"/>
      <dgm:spPr/>
    </dgm:pt>
    <dgm:pt modelId="{0C07FE98-489D-4881-9C34-980CD24A2F45}" type="pres">
      <dgm:prSet presAssocID="{75D395BF-305E-44E8-B2F9-2A9DCF269414}" presName="compNode" presStyleCnt="0"/>
      <dgm:spPr/>
    </dgm:pt>
    <dgm:pt modelId="{005E4F0F-FC1B-4389-B512-5220BF72CBAD}" type="pres">
      <dgm:prSet presAssocID="{75D395BF-305E-44E8-B2F9-2A9DCF269414}" presName="bgRect" presStyleLbl="bgShp" presStyleIdx="4" presStyleCnt="5"/>
      <dgm:spPr/>
    </dgm:pt>
    <dgm:pt modelId="{B88F26DB-F01A-4DD5-BF5D-A8F3605E160C}" type="pres">
      <dgm:prSet presAssocID="{75D395BF-305E-44E8-B2F9-2A9DCF26941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C9002E2-7BAC-4833-9A62-11B49A06B561}" type="pres">
      <dgm:prSet presAssocID="{75D395BF-305E-44E8-B2F9-2A9DCF269414}" presName="spaceRect" presStyleCnt="0"/>
      <dgm:spPr/>
    </dgm:pt>
    <dgm:pt modelId="{668049E1-6245-4CFD-BB77-075640A84762}" type="pres">
      <dgm:prSet presAssocID="{75D395BF-305E-44E8-B2F9-2A9DCF26941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D656418-C745-48F7-874E-59C430E6557A}" srcId="{A7CA7C98-C465-4650-9177-FFAF28D63DD2}" destId="{D83699FF-CB59-4BE3-80AE-388126EAC213}" srcOrd="3" destOrd="0" parTransId="{10B52E40-B9C9-4740-A890-7964A10BD04D}" sibTransId="{B395EB02-08DC-41DF-98F0-DE221A71F246}"/>
    <dgm:cxn modelId="{3CA81621-600A-4046-A00E-D7BE05F488CB}" srcId="{A7CA7C98-C465-4650-9177-FFAF28D63DD2}" destId="{B49B8175-9C40-4E44-A403-FD7D38A5BE55}" srcOrd="2" destOrd="0" parTransId="{F4E4FC8F-200C-4738-BDCC-1CBD332FAAFD}" sibTransId="{61E4F67A-E111-4FE7-8380-8FDBAA791258}"/>
    <dgm:cxn modelId="{A0224448-4C0E-4B14-99FD-51D157129984}" srcId="{A7CA7C98-C465-4650-9177-FFAF28D63DD2}" destId="{6E31CBA3-2D88-4E62-9D41-D781141A09B1}" srcOrd="0" destOrd="0" parTransId="{669AA3B0-F33D-4D86-BD30-2C807400BA88}" sibTransId="{C1509840-36C1-4795-9172-CA0700094AB6}"/>
    <dgm:cxn modelId="{261CEF69-47A0-473F-BD1F-85BF5856DE32}" srcId="{A7CA7C98-C465-4650-9177-FFAF28D63DD2}" destId="{D4BF3458-F51F-4A82-8D15-DA1532E0E7A3}" srcOrd="1" destOrd="0" parTransId="{E08C68BD-BF4E-4E98-BB74-D1FD5637AC9E}" sibTransId="{F21D3AC9-1E6B-443B-9BD6-25EDA8818CC2}"/>
    <dgm:cxn modelId="{176BF179-A9FD-4FCE-AE25-FE5BB1A19B1D}" type="presOf" srcId="{A7CA7C98-C465-4650-9177-FFAF28D63DD2}" destId="{51810975-2E79-4933-ACC2-49D62F1386E4}" srcOrd="0" destOrd="0" presId="urn:microsoft.com/office/officeart/2018/2/layout/IconVerticalSolidList"/>
    <dgm:cxn modelId="{0987AB87-329C-4002-9DD5-E84AD59C1802}" type="presOf" srcId="{B49B8175-9C40-4E44-A403-FD7D38A5BE55}" destId="{72FD74EA-D4B8-48B1-A373-0D4AE62560B7}" srcOrd="0" destOrd="0" presId="urn:microsoft.com/office/officeart/2018/2/layout/IconVerticalSolidList"/>
    <dgm:cxn modelId="{BD27838F-AA40-44FA-96CB-7181939AC3AB}" type="presOf" srcId="{D83699FF-CB59-4BE3-80AE-388126EAC213}" destId="{42003C24-D53E-43B5-B609-4B1B3F701C47}" srcOrd="0" destOrd="0" presId="urn:microsoft.com/office/officeart/2018/2/layout/IconVerticalSolidList"/>
    <dgm:cxn modelId="{D9BE4B9A-1856-4685-AF8F-B198434011C1}" type="presOf" srcId="{D4BF3458-F51F-4A82-8D15-DA1532E0E7A3}" destId="{6C4C7EBE-170A-4276-87CC-038BAC0C4E4E}" srcOrd="0" destOrd="0" presId="urn:microsoft.com/office/officeart/2018/2/layout/IconVerticalSolidList"/>
    <dgm:cxn modelId="{B36FD9C0-66BD-46BB-8218-B24033877DAB}" srcId="{A7CA7C98-C465-4650-9177-FFAF28D63DD2}" destId="{75D395BF-305E-44E8-B2F9-2A9DCF269414}" srcOrd="4" destOrd="0" parTransId="{C9164891-AB58-4F0D-89E0-98A6D8C5D74A}" sibTransId="{65745959-07D5-40A7-AB33-49555A1A1D5E}"/>
    <dgm:cxn modelId="{4624FEC5-27D5-4B99-B8CB-2536FA5C8001}" type="presOf" srcId="{6E31CBA3-2D88-4E62-9D41-D781141A09B1}" destId="{B02E6D54-633A-4C25-9EE0-535703502FE3}" srcOrd="0" destOrd="0" presId="urn:microsoft.com/office/officeart/2018/2/layout/IconVerticalSolidList"/>
    <dgm:cxn modelId="{7CC215DB-81B0-49B9-80B6-F64D12F47314}" type="presOf" srcId="{75D395BF-305E-44E8-B2F9-2A9DCF269414}" destId="{668049E1-6245-4CFD-BB77-075640A84762}" srcOrd="0" destOrd="0" presId="urn:microsoft.com/office/officeart/2018/2/layout/IconVerticalSolidList"/>
    <dgm:cxn modelId="{C61703D3-8429-4918-B822-2B296ADD2F60}" type="presParOf" srcId="{51810975-2E79-4933-ACC2-49D62F1386E4}" destId="{6390387D-E71E-40F4-A018-3DD361FF13F8}" srcOrd="0" destOrd="0" presId="urn:microsoft.com/office/officeart/2018/2/layout/IconVerticalSolidList"/>
    <dgm:cxn modelId="{1F1C5AC7-36F4-4E98-92D3-659961C06A53}" type="presParOf" srcId="{6390387D-E71E-40F4-A018-3DD361FF13F8}" destId="{F127636B-74EE-4D0D-BFD7-70EE69F11CDD}" srcOrd="0" destOrd="0" presId="urn:microsoft.com/office/officeart/2018/2/layout/IconVerticalSolidList"/>
    <dgm:cxn modelId="{895731BF-9BF7-4118-BE88-3CD1A4E6E9E5}" type="presParOf" srcId="{6390387D-E71E-40F4-A018-3DD361FF13F8}" destId="{4846AA0C-169A-4DB5-B119-C3DEC88E724A}" srcOrd="1" destOrd="0" presId="urn:microsoft.com/office/officeart/2018/2/layout/IconVerticalSolidList"/>
    <dgm:cxn modelId="{317E7FE1-40D4-4D4D-B2AE-DDFD60ABF53C}" type="presParOf" srcId="{6390387D-E71E-40F4-A018-3DD361FF13F8}" destId="{22306652-1F37-48AD-A5E2-0D816FAE3D04}" srcOrd="2" destOrd="0" presId="urn:microsoft.com/office/officeart/2018/2/layout/IconVerticalSolidList"/>
    <dgm:cxn modelId="{693F05AA-01C6-40F4-99A0-05BB892F8F85}" type="presParOf" srcId="{6390387D-E71E-40F4-A018-3DD361FF13F8}" destId="{B02E6D54-633A-4C25-9EE0-535703502FE3}" srcOrd="3" destOrd="0" presId="urn:microsoft.com/office/officeart/2018/2/layout/IconVerticalSolidList"/>
    <dgm:cxn modelId="{EEACF862-07C8-403E-99B3-7284371E015F}" type="presParOf" srcId="{51810975-2E79-4933-ACC2-49D62F1386E4}" destId="{EC4EB8AF-AB40-41AE-A990-D9246B480139}" srcOrd="1" destOrd="0" presId="urn:microsoft.com/office/officeart/2018/2/layout/IconVerticalSolidList"/>
    <dgm:cxn modelId="{72CAA807-D055-4FC4-90CF-E245608FCBB7}" type="presParOf" srcId="{51810975-2E79-4933-ACC2-49D62F1386E4}" destId="{B32D18E9-D15E-4A60-9D94-DFBC4430B9BE}" srcOrd="2" destOrd="0" presId="urn:microsoft.com/office/officeart/2018/2/layout/IconVerticalSolidList"/>
    <dgm:cxn modelId="{21E71727-48F8-49CA-A1AA-23D76FC16465}" type="presParOf" srcId="{B32D18E9-D15E-4A60-9D94-DFBC4430B9BE}" destId="{C65EFD6E-521D-499A-B693-E4E232AD0E69}" srcOrd="0" destOrd="0" presId="urn:microsoft.com/office/officeart/2018/2/layout/IconVerticalSolidList"/>
    <dgm:cxn modelId="{E8D07097-15D9-43C9-BCB6-CC47EA6F48D7}" type="presParOf" srcId="{B32D18E9-D15E-4A60-9D94-DFBC4430B9BE}" destId="{DDC3B4B9-E93A-4E49-8022-05C8B35A1335}" srcOrd="1" destOrd="0" presId="urn:microsoft.com/office/officeart/2018/2/layout/IconVerticalSolidList"/>
    <dgm:cxn modelId="{37B6A25D-5206-45CB-8739-B1884A506DAC}" type="presParOf" srcId="{B32D18E9-D15E-4A60-9D94-DFBC4430B9BE}" destId="{AE921095-5501-4D53-A4F0-C42E88A96A36}" srcOrd="2" destOrd="0" presId="urn:microsoft.com/office/officeart/2018/2/layout/IconVerticalSolidList"/>
    <dgm:cxn modelId="{F7528D9A-DA73-4A44-A960-A75939A39D00}" type="presParOf" srcId="{B32D18E9-D15E-4A60-9D94-DFBC4430B9BE}" destId="{6C4C7EBE-170A-4276-87CC-038BAC0C4E4E}" srcOrd="3" destOrd="0" presId="urn:microsoft.com/office/officeart/2018/2/layout/IconVerticalSolidList"/>
    <dgm:cxn modelId="{83D57F65-A8E5-40DE-B740-F6E5FB9CAE31}" type="presParOf" srcId="{51810975-2E79-4933-ACC2-49D62F1386E4}" destId="{938C385A-9001-4C6A-941A-EE4FF4A32837}" srcOrd="3" destOrd="0" presId="urn:microsoft.com/office/officeart/2018/2/layout/IconVerticalSolidList"/>
    <dgm:cxn modelId="{8D3BC9B8-596D-479E-8516-3B7AAA3B6569}" type="presParOf" srcId="{51810975-2E79-4933-ACC2-49D62F1386E4}" destId="{97D255D6-AB3C-439E-A3E6-0D36C89065E8}" srcOrd="4" destOrd="0" presId="urn:microsoft.com/office/officeart/2018/2/layout/IconVerticalSolidList"/>
    <dgm:cxn modelId="{CE716988-B6CB-4630-8E74-AE51F1459D35}" type="presParOf" srcId="{97D255D6-AB3C-439E-A3E6-0D36C89065E8}" destId="{C8693D59-ABFF-48DA-81AA-1B99EC6BAE40}" srcOrd="0" destOrd="0" presId="urn:microsoft.com/office/officeart/2018/2/layout/IconVerticalSolidList"/>
    <dgm:cxn modelId="{CE0C5CB6-8CA2-436F-9AF2-E2DB45FF74F3}" type="presParOf" srcId="{97D255D6-AB3C-439E-A3E6-0D36C89065E8}" destId="{719BFB03-449C-413D-A23F-B4132116720E}" srcOrd="1" destOrd="0" presId="urn:microsoft.com/office/officeart/2018/2/layout/IconVerticalSolidList"/>
    <dgm:cxn modelId="{BC0D657B-BACF-4FF4-B5D9-33AD6E2D2105}" type="presParOf" srcId="{97D255D6-AB3C-439E-A3E6-0D36C89065E8}" destId="{FC060562-1B66-402F-9BBF-E96318C74BAE}" srcOrd="2" destOrd="0" presId="urn:microsoft.com/office/officeart/2018/2/layout/IconVerticalSolidList"/>
    <dgm:cxn modelId="{60717E74-C20A-4BE0-AC46-BA50352905D8}" type="presParOf" srcId="{97D255D6-AB3C-439E-A3E6-0D36C89065E8}" destId="{72FD74EA-D4B8-48B1-A373-0D4AE62560B7}" srcOrd="3" destOrd="0" presId="urn:microsoft.com/office/officeart/2018/2/layout/IconVerticalSolidList"/>
    <dgm:cxn modelId="{86165CBD-FD8B-4833-947A-4C659A2F35D5}" type="presParOf" srcId="{51810975-2E79-4933-ACC2-49D62F1386E4}" destId="{0C1F0CEE-8D53-42A2-BCB7-955B2780C302}" srcOrd="5" destOrd="0" presId="urn:microsoft.com/office/officeart/2018/2/layout/IconVerticalSolidList"/>
    <dgm:cxn modelId="{6749D595-4F1D-447D-A199-064C14985758}" type="presParOf" srcId="{51810975-2E79-4933-ACC2-49D62F1386E4}" destId="{3884F90C-1BBB-48A0-BFA5-BDCEE0CAC345}" srcOrd="6" destOrd="0" presId="urn:microsoft.com/office/officeart/2018/2/layout/IconVerticalSolidList"/>
    <dgm:cxn modelId="{D7228FF2-61F8-4CBC-9DB0-04D806DA1E67}" type="presParOf" srcId="{3884F90C-1BBB-48A0-BFA5-BDCEE0CAC345}" destId="{90704BAF-CE02-4D80-8108-3D4BD2837185}" srcOrd="0" destOrd="0" presId="urn:microsoft.com/office/officeart/2018/2/layout/IconVerticalSolidList"/>
    <dgm:cxn modelId="{3BB8F977-551B-4523-9B01-145F1E45C750}" type="presParOf" srcId="{3884F90C-1BBB-48A0-BFA5-BDCEE0CAC345}" destId="{964CEBBC-206E-4A60-9BE9-681FA1D34FDF}" srcOrd="1" destOrd="0" presId="urn:microsoft.com/office/officeart/2018/2/layout/IconVerticalSolidList"/>
    <dgm:cxn modelId="{885BC0FB-D40A-4843-B24D-3D061DBA7524}" type="presParOf" srcId="{3884F90C-1BBB-48A0-BFA5-BDCEE0CAC345}" destId="{39C710A9-C669-4912-9256-71DD81D0D2AE}" srcOrd="2" destOrd="0" presId="urn:microsoft.com/office/officeart/2018/2/layout/IconVerticalSolidList"/>
    <dgm:cxn modelId="{19AF86CF-F0BC-49B8-BED8-00FDA72E655A}" type="presParOf" srcId="{3884F90C-1BBB-48A0-BFA5-BDCEE0CAC345}" destId="{42003C24-D53E-43B5-B609-4B1B3F701C47}" srcOrd="3" destOrd="0" presId="urn:microsoft.com/office/officeart/2018/2/layout/IconVerticalSolidList"/>
    <dgm:cxn modelId="{5390FB45-49CF-4784-A25B-3CEF50C868A7}" type="presParOf" srcId="{51810975-2E79-4933-ACC2-49D62F1386E4}" destId="{09A9637B-353B-4ADB-B7DE-0EA2032BD6DB}" srcOrd="7" destOrd="0" presId="urn:microsoft.com/office/officeart/2018/2/layout/IconVerticalSolidList"/>
    <dgm:cxn modelId="{980DFC56-5EE5-4DA4-94B7-AF0952E5033E}" type="presParOf" srcId="{51810975-2E79-4933-ACC2-49D62F1386E4}" destId="{0C07FE98-489D-4881-9C34-980CD24A2F45}" srcOrd="8" destOrd="0" presId="urn:microsoft.com/office/officeart/2018/2/layout/IconVerticalSolidList"/>
    <dgm:cxn modelId="{79461108-27FA-4172-AEDA-655F2848D8DF}" type="presParOf" srcId="{0C07FE98-489D-4881-9C34-980CD24A2F45}" destId="{005E4F0F-FC1B-4389-B512-5220BF72CBAD}" srcOrd="0" destOrd="0" presId="urn:microsoft.com/office/officeart/2018/2/layout/IconVerticalSolidList"/>
    <dgm:cxn modelId="{77E9003A-D01E-4358-AD6F-B07341A6B44E}" type="presParOf" srcId="{0C07FE98-489D-4881-9C34-980CD24A2F45}" destId="{B88F26DB-F01A-4DD5-BF5D-A8F3605E160C}" srcOrd="1" destOrd="0" presId="urn:microsoft.com/office/officeart/2018/2/layout/IconVerticalSolidList"/>
    <dgm:cxn modelId="{2A88362F-6047-42FA-8685-8868E2768CE1}" type="presParOf" srcId="{0C07FE98-489D-4881-9C34-980CD24A2F45}" destId="{3C9002E2-7BAC-4833-9A62-11B49A06B561}" srcOrd="2" destOrd="0" presId="urn:microsoft.com/office/officeart/2018/2/layout/IconVerticalSolidList"/>
    <dgm:cxn modelId="{16BCD4B6-CA6F-4C41-A7BD-499C0CB0D049}" type="presParOf" srcId="{0C07FE98-489D-4881-9C34-980CD24A2F45}" destId="{668049E1-6245-4CFD-BB77-075640A847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27636B-74EE-4D0D-BFD7-70EE69F11CDD}">
      <dsp:nvSpPr>
        <dsp:cNvPr id="0" name=""/>
        <dsp:cNvSpPr/>
      </dsp:nvSpPr>
      <dsp:spPr>
        <a:xfrm>
          <a:off x="0" y="4170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46AA0C-169A-4DB5-B119-C3DEC88E724A}">
      <dsp:nvSpPr>
        <dsp:cNvPr id="0" name=""/>
        <dsp:cNvSpPr/>
      </dsp:nvSpPr>
      <dsp:spPr>
        <a:xfrm>
          <a:off x="268742" y="204061"/>
          <a:ext cx="488622" cy="4886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E6D54-633A-4C25-9EE0-535703502FE3}">
      <dsp:nvSpPr>
        <dsp:cNvPr id="0" name=""/>
        <dsp:cNvSpPr/>
      </dsp:nvSpPr>
      <dsp:spPr>
        <a:xfrm>
          <a:off x="1026106" y="417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Factory is </a:t>
          </a:r>
          <a:r>
            <a:rPr lang="en-GB" sz="1900" b="1" kern="1200"/>
            <a:t>loud due to old machinery</a:t>
          </a:r>
          <a:endParaRPr lang="en-US" sz="1900" kern="1200"/>
        </a:p>
      </dsp:txBody>
      <dsp:txXfrm>
        <a:off x="1026106" y="4170"/>
        <a:ext cx="5625146" cy="888403"/>
      </dsp:txXfrm>
    </dsp:sp>
    <dsp:sp modelId="{C65EFD6E-521D-499A-B693-E4E232AD0E69}">
      <dsp:nvSpPr>
        <dsp:cNvPr id="0" name=""/>
        <dsp:cNvSpPr/>
      </dsp:nvSpPr>
      <dsp:spPr>
        <a:xfrm>
          <a:off x="0" y="1114675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3B4B9-E93A-4E49-8022-05C8B35A1335}">
      <dsp:nvSpPr>
        <dsp:cNvPr id="0" name=""/>
        <dsp:cNvSpPr/>
      </dsp:nvSpPr>
      <dsp:spPr>
        <a:xfrm>
          <a:off x="268742" y="1314566"/>
          <a:ext cx="488622" cy="4886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4C7EBE-170A-4276-87CC-038BAC0C4E4E}">
      <dsp:nvSpPr>
        <dsp:cNvPr id="0" name=""/>
        <dsp:cNvSpPr/>
      </dsp:nvSpPr>
      <dsp:spPr>
        <a:xfrm>
          <a:off x="1026106" y="1114675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Staff struggle to </a:t>
          </a:r>
          <a:r>
            <a:rPr lang="en-GB" sz="1900" b="1" kern="1200"/>
            <a:t>hear instructions clearly</a:t>
          </a:r>
          <a:endParaRPr lang="en-US" sz="1900" kern="1200"/>
        </a:p>
      </dsp:txBody>
      <dsp:txXfrm>
        <a:off x="1026106" y="1114675"/>
        <a:ext cx="5625146" cy="888403"/>
      </dsp:txXfrm>
    </dsp:sp>
    <dsp:sp modelId="{C8693D59-ABFF-48DA-81AA-1B99EC6BAE40}">
      <dsp:nvSpPr>
        <dsp:cNvPr id="0" name=""/>
        <dsp:cNvSpPr/>
      </dsp:nvSpPr>
      <dsp:spPr>
        <a:xfrm>
          <a:off x="0" y="2225180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9BFB03-449C-413D-A23F-B4132116720E}">
      <dsp:nvSpPr>
        <dsp:cNvPr id="0" name=""/>
        <dsp:cNvSpPr/>
      </dsp:nvSpPr>
      <dsp:spPr>
        <a:xfrm>
          <a:off x="268742" y="2425070"/>
          <a:ext cx="488622" cy="4886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D74EA-D4B8-48B1-A373-0D4AE62560B7}">
      <dsp:nvSpPr>
        <dsp:cNvPr id="0" name=""/>
        <dsp:cNvSpPr/>
      </dsp:nvSpPr>
      <dsp:spPr>
        <a:xfrm>
          <a:off x="1026106" y="222518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Leads to </a:t>
          </a:r>
          <a:r>
            <a:rPr lang="en-GB" sz="1900" b="1" kern="1200" dirty="0"/>
            <a:t>miscommunication and mistakes</a:t>
          </a:r>
          <a:endParaRPr lang="en-US" sz="1900" kern="1200" dirty="0"/>
        </a:p>
      </dsp:txBody>
      <dsp:txXfrm>
        <a:off x="1026106" y="2225180"/>
        <a:ext cx="5625146" cy="888403"/>
      </dsp:txXfrm>
    </dsp:sp>
    <dsp:sp modelId="{90704BAF-CE02-4D80-8108-3D4BD2837185}">
      <dsp:nvSpPr>
        <dsp:cNvPr id="0" name=""/>
        <dsp:cNvSpPr/>
      </dsp:nvSpPr>
      <dsp:spPr>
        <a:xfrm>
          <a:off x="0" y="3335684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4CEBBC-206E-4A60-9BE9-681FA1D34FDF}">
      <dsp:nvSpPr>
        <dsp:cNvPr id="0" name=""/>
        <dsp:cNvSpPr/>
      </dsp:nvSpPr>
      <dsp:spPr>
        <a:xfrm>
          <a:off x="268742" y="3535575"/>
          <a:ext cx="488622" cy="4886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03C24-D53E-43B5-B609-4B1B3F701C47}">
      <dsp:nvSpPr>
        <dsp:cNvPr id="0" name=""/>
        <dsp:cNvSpPr/>
      </dsp:nvSpPr>
      <dsp:spPr>
        <a:xfrm>
          <a:off x="1026106" y="3335684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Reduces </a:t>
          </a:r>
          <a:r>
            <a:rPr lang="en-GB" sz="1900" b="1" kern="1200" dirty="0"/>
            <a:t>efficiency and safety</a:t>
          </a:r>
          <a:endParaRPr lang="en-US" sz="1900" kern="1200" dirty="0"/>
        </a:p>
      </dsp:txBody>
      <dsp:txXfrm>
        <a:off x="1026106" y="3335684"/>
        <a:ext cx="5625146" cy="888403"/>
      </dsp:txXfrm>
    </dsp:sp>
    <dsp:sp modelId="{005E4F0F-FC1B-4389-B512-5220BF72CBAD}">
      <dsp:nvSpPr>
        <dsp:cNvPr id="0" name=""/>
        <dsp:cNvSpPr/>
      </dsp:nvSpPr>
      <dsp:spPr>
        <a:xfrm>
          <a:off x="0" y="4446189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8F26DB-F01A-4DD5-BF5D-A8F3605E160C}">
      <dsp:nvSpPr>
        <dsp:cNvPr id="0" name=""/>
        <dsp:cNvSpPr/>
      </dsp:nvSpPr>
      <dsp:spPr>
        <a:xfrm>
          <a:off x="268742" y="4646080"/>
          <a:ext cx="488622" cy="4886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049E1-6245-4CFD-BB77-075640A84762}">
      <dsp:nvSpPr>
        <dsp:cNvPr id="0" name=""/>
        <dsp:cNvSpPr/>
      </dsp:nvSpPr>
      <dsp:spPr>
        <a:xfrm>
          <a:off x="1026106" y="4446189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Manager finds it </a:t>
          </a:r>
          <a:r>
            <a:rPr lang="en-GB" sz="1900" b="1" kern="1200"/>
            <a:t>difficult to communicate on the floor</a:t>
          </a:r>
          <a:endParaRPr lang="en-US" sz="1900" kern="1200"/>
        </a:p>
      </dsp:txBody>
      <dsp:txXfrm>
        <a:off x="1026106" y="4446189"/>
        <a:ext cx="5625146" cy="888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785D4C-31EC-8741-AE3F-97FDAA531A26}" type="datetimeFigureOut">
              <a:rPr lang="en-US" smtClean="0"/>
              <a:t>4/8/26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0B833-D155-D844-BAF8-E3D114222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711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C0B833-D155-D844-BAF8-E3D11422258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417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C0B833-D155-D844-BAF8-E3D11422258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797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C0B833-D155-D844-BAF8-E3D11422258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7066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C0B833-D155-D844-BAF8-E3D11422258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0149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C0B833-D155-D844-BAF8-E3D11422258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057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BBF63-6AF4-0AB9-E1C1-233A5D8826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ECB574-AF2F-B7D1-081E-5E6D9F4318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F27848-B8DF-B78D-8907-564A71E33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AA306-D1EF-2072-C727-5447E1D63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A6286-F43F-0BD6-C495-D824D2534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921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BFA83-8F3D-D35B-87F6-66072AD0E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58492-B633-D003-4E4B-F211FAD3C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84735-5FC8-A3CF-259B-AEAB05A4D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4B0D5-A22C-2DD0-FF48-35BA83CC3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7CBC6-D22C-29F6-0B7B-852F1953D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486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8C972-39E9-A81E-B226-28AFDAAB5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6FBB6E-2833-7A47-2E71-D53B3E1D5F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869A0-CCA4-138B-0B61-86CB382FB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51251-0DDF-B1AA-A7AE-64FFB9AE0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25A6C-7E11-3328-1C54-51E15A6DE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871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9B15-B09F-BC1A-2625-FE95B12D7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25715-CDD6-8F76-CB28-1514B059F2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45D83B-FDB7-DD04-E692-F0BA78DFDC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57697C-6348-5582-1370-23E467D68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B06B54-8E8E-B7EA-55CE-35348FE98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CFCA10-03E3-0405-77FB-6860BF21F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078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C874B-D087-A9EF-E20F-2DC4B83BB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282ABF-CFE0-3877-9A12-793CF90C0B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104D4-8C75-164A-662E-BB3D027F16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28B84-D4D5-635E-D1C3-43C9230B1F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2F1324-2968-9E06-5BB3-41153DB6E5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8DA2F8-F4D8-299E-5384-4AA17EF36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4/8/26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ACB2E6-ABB7-FC42-7126-F2A0ECBAD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C99E3E-C143-BBF6-CC1D-72E9C41DE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525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86207-DB87-E9E8-3673-B3AA86B58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9997E-4A32-DA4E-DF12-325C02490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CEF3E0-4130-A369-93B2-4A332CF2F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6D1C41-1B5A-8E0C-9C2D-68BBAB1C0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327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9EDEBA-BA47-973A-6897-63EE5B394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B6556C-854F-29D8-A115-11F6FA1CE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A981B4-F607-EC71-053B-D181781F2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491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EEEE7-3F3B-FC3F-FB4F-C13BBC106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8990A-4B9A-AD10-D05E-2070CF15C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883E5F-8D3D-FF7B-F22F-EFC23A55C7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CFFCC1-9694-22AE-3631-001C482CB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65D9B7-6BCD-0C54-9244-982AF1F92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A46282-33A0-B285-F0C4-43C1E4EDA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58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810A7-0403-1F42-E5FD-36CC7C72E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3D7B1C-9649-B996-3086-FA8F7E83A7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639646-76AC-0495-3A3F-385DC797F6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50CAED-FE5C-9637-2D4D-9703752FF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4/8/26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2C747F-E427-4808-16D3-11AED78B6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039773-CBDB-A5EB-3E84-5624E7008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863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50967-8BD2-CE7F-2510-80A6FB43A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06BA24-E65F-4E94-F933-DE1E3B1D9C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7643D-E418-B1E6-2BE2-E1D51ECF5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18FCF-EFBC-F764-E230-68EF9413F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43EEB-F455-445E-A033-68A983E80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675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546324-AAD5-A84D-BB12-47FC99D525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0B50C8-C88B-DC11-B576-65D631F74A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71611-B151-B304-B594-EB93DECC3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7B881A-25C5-2CFD-3692-66074B94F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98511-AEAB-003C-2E1C-EF79A738F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1181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2678CA-8CF3-C2C9-A07D-689F6E068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9D5E37-88EA-7893-7DAD-47F2352428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B0AB55-73B7-07B8-834E-57227EFB03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E61657-A966-C4F2-DD8B-71A35295E1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80A235-4F9F-9E2A-A953-CDF3696F3F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211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latworldknowledge.lardbucket.org/books/an-introduction-to-organizational-communication/s06-modern-theories-of-organizatio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ar.wikipedia.org/wiki/Komunikasyon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language-related-misunderstanding-at-work-what-it-is-why-it-occurs-and-what-organizations-can-do-about-it-213721" TargetMode="External"/><Relationship Id="rId2" Type="http://schemas.openxmlformats.org/officeDocument/2006/relationships/hyperlink" Target="https://www.communicationtheory.org/shannon-and-weaver-model-of-communic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ienceinsights.org/what-is-emotional-noise-in-communication/" TargetMode="External"/><Relationship Id="rId5" Type="http://schemas.openxmlformats.org/officeDocument/2006/relationships/hyperlink" Target="https://blog.moderngov.com/why-is-body-language-important-in-communication" TargetMode="External"/><Relationship Id="rId4" Type="http://schemas.openxmlformats.org/officeDocument/2006/relationships/hyperlink" Target="https://courses.lumenlearning.com/suny-esc-communicationforprofessionals/chapter/interference-in-communication-processes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53E851-5F25-C89B-2193-A176655CBE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16" r="17273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D64955-79F1-3978-69D5-846CA16A58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4400" dirty="0"/>
              <a:t>Effective Teamwork and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55016D-1C69-1AC9-693C-72F28A4294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US" dirty="0"/>
              <a:t>Flight Foods Ltd Case Study</a:t>
            </a:r>
          </a:p>
        </p:txBody>
      </p:sp>
    </p:spTree>
    <p:extLst>
      <p:ext uri="{BB962C8B-B14F-4D97-AF65-F5344CB8AC3E}">
        <p14:creationId xmlns:p14="http://schemas.microsoft.com/office/powerpoint/2010/main" val="204900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95C3A-6AE8-1B47-020C-F38D101B6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219" y="1088206"/>
            <a:ext cx="10515600" cy="47079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Module name: </a:t>
            </a:r>
            <a:r>
              <a:rPr lang="en-US" sz="2400" dirty="0"/>
              <a:t>Effective Teamwork and Communication</a:t>
            </a:r>
          </a:p>
          <a:p>
            <a:pPr marL="0" indent="0">
              <a:buNone/>
            </a:pPr>
            <a:r>
              <a:rPr lang="en-US" b="1" dirty="0"/>
              <a:t>Module code: </a:t>
            </a:r>
            <a:r>
              <a:rPr lang="en-US" sz="2400" dirty="0"/>
              <a:t>LCLM4003 </a:t>
            </a:r>
          </a:p>
          <a:p>
            <a:pPr marL="0" indent="0">
              <a:buNone/>
            </a:pPr>
            <a:r>
              <a:rPr lang="en-US" b="1" dirty="0"/>
              <a:t>Lecture’s name: </a:t>
            </a:r>
            <a:r>
              <a:rPr lang="en-US" sz="2400" dirty="0"/>
              <a:t>Mohammad Rahman</a:t>
            </a:r>
          </a:p>
          <a:p>
            <a:pPr marL="0" indent="0">
              <a:buNone/>
            </a:pPr>
            <a:r>
              <a:rPr lang="en-US" b="1" dirty="0"/>
              <a:t>Group name:</a:t>
            </a:r>
            <a:r>
              <a:rPr lang="en-US" dirty="0"/>
              <a:t> </a:t>
            </a:r>
            <a:r>
              <a:rPr lang="en-US" sz="2400" dirty="0"/>
              <a:t>Tigers </a:t>
            </a:r>
            <a:r>
              <a:rPr lang="en-US" sz="2000" dirty="0"/>
              <a:t>(Group1)</a:t>
            </a:r>
          </a:p>
          <a:p>
            <a:pPr marL="0" indent="0">
              <a:buNone/>
            </a:pPr>
            <a:r>
              <a:rPr lang="en-US" b="1" dirty="0"/>
              <a:t>Students’ names: </a:t>
            </a:r>
          </a:p>
          <a:p>
            <a:pPr marL="0" indent="0">
              <a:buNone/>
            </a:pPr>
            <a:r>
              <a:rPr lang="en-US" sz="2400" b="1" dirty="0"/>
              <a:t>Team Leader: </a:t>
            </a:r>
            <a:r>
              <a:rPr lang="en-US" sz="2400" dirty="0"/>
              <a:t>Dalia Samoskiene ( Student ID 2518266)</a:t>
            </a:r>
            <a:endParaRPr lang="en-US" sz="2400" i="1" dirty="0"/>
          </a:p>
          <a:p>
            <a:pPr marL="0" indent="0">
              <a:buNone/>
            </a:pPr>
            <a:r>
              <a:rPr lang="en-US" sz="2400" b="1" i="1" dirty="0"/>
              <a:t>Team Members:</a:t>
            </a:r>
          </a:p>
          <a:p>
            <a:pPr marL="0" indent="0">
              <a:buNone/>
            </a:pPr>
            <a:r>
              <a:rPr lang="en-US" sz="2400" i="1" dirty="0"/>
              <a:t>Iryna </a:t>
            </a:r>
            <a:r>
              <a:rPr lang="en-US" sz="2400" i="1" dirty="0" err="1"/>
              <a:t>Maksymuk</a:t>
            </a:r>
            <a:r>
              <a:rPr lang="en-US" sz="2400" i="1" dirty="0"/>
              <a:t> ( Student ID 2516276)</a:t>
            </a:r>
          </a:p>
          <a:p>
            <a:pPr marL="0" indent="0">
              <a:buNone/>
            </a:pPr>
            <a:r>
              <a:rPr lang="en-US" sz="2400" i="1" dirty="0"/>
              <a:t>Raylin </a:t>
            </a:r>
            <a:r>
              <a:rPr lang="en-US" sz="2400" i="1" dirty="0" err="1"/>
              <a:t>Sufran</a:t>
            </a:r>
            <a:r>
              <a:rPr lang="en-US" sz="2400" i="1" dirty="0"/>
              <a:t> </a:t>
            </a:r>
            <a:r>
              <a:rPr lang="en-US" sz="2400" i="1" dirty="0" err="1"/>
              <a:t>Yeville</a:t>
            </a:r>
            <a:r>
              <a:rPr lang="en-US" sz="2400" i="1" dirty="0"/>
              <a:t> ( Student ID 1919326)</a:t>
            </a:r>
          </a:p>
          <a:p>
            <a:pPr marL="0" indent="0">
              <a:buNone/>
            </a:pPr>
            <a:r>
              <a:rPr lang="en-US" sz="2400" i="1" dirty="0"/>
              <a:t>Olena </a:t>
            </a:r>
            <a:r>
              <a:rPr lang="en-US" sz="2400" i="1" dirty="0" err="1"/>
              <a:t>Ustuianova</a:t>
            </a:r>
            <a:r>
              <a:rPr lang="en-US" sz="2400" i="1" dirty="0"/>
              <a:t> ( Student ID 2515321)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27607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eople on tables">
            <a:extLst>
              <a:ext uri="{FF2B5EF4-FFF2-40B4-BE49-F238E27FC236}">
                <a16:creationId xmlns:a16="http://schemas.microsoft.com/office/drawing/2014/main" id="{4D93BB6E-37BA-3D1A-3A03-AF07D6D9C3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2" r="15737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1898FB-38C2-6E0F-B073-8592F76AB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Overview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EF382-60FD-AAD1-13E7-1EB690A58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1. Introduction </a:t>
            </a:r>
            <a:r>
              <a:rPr lang="en-GB" sz="2000"/>
              <a:t>and Company Background </a:t>
            </a:r>
            <a:r>
              <a:rPr lang="en-GB" sz="2000" i="1" dirty="0"/>
              <a:t>(</a:t>
            </a:r>
            <a:r>
              <a:rPr lang="en-GB" sz="2000" b="1" i="1" dirty="0"/>
              <a:t>Dalia</a:t>
            </a:r>
            <a:r>
              <a:rPr lang="en-GB" sz="2000" i="1" dirty="0"/>
              <a:t>)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2. Environmental Noise </a:t>
            </a:r>
            <a:r>
              <a:rPr lang="en-GB" sz="2000" i="1" dirty="0"/>
              <a:t>(</a:t>
            </a:r>
            <a:r>
              <a:rPr lang="en-GB" sz="2000" b="1" i="1" dirty="0"/>
              <a:t>Dalia</a:t>
            </a:r>
            <a:r>
              <a:rPr lang="en-GB" sz="2000" i="1" dirty="0"/>
              <a:t>)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3. Language / Communication / Body Language (</a:t>
            </a:r>
            <a:r>
              <a:rPr lang="en-GB" sz="2000" b="1" dirty="0"/>
              <a:t>Iryna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4. Age / Generational ( </a:t>
            </a:r>
            <a:r>
              <a:rPr lang="en-GB" sz="2000" b="1" dirty="0"/>
              <a:t>Raylin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5. Cultural ( </a:t>
            </a:r>
            <a:r>
              <a:rPr lang="en-GB" sz="2000" b="1" dirty="0"/>
              <a:t>Raylin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6. Emotional (</a:t>
            </a:r>
            <a:r>
              <a:rPr lang="en-GB" sz="2000" b="1" dirty="0"/>
              <a:t>Olena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7. Conclusion &amp; Recommendations </a:t>
            </a:r>
            <a:r>
              <a:rPr lang="en-GB" sz="2000" i="1" dirty="0"/>
              <a:t>(</a:t>
            </a:r>
            <a:r>
              <a:rPr lang="en-GB" sz="2000" b="1" i="1" dirty="0"/>
              <a:t>Dalia</a:t>
            </a:r>
            <a:r>
              <a:rPr lang="en-GB" sz="2000" i="1" dirty="0"/>
              <a:t>)</a:t>
            </a:r>
            <a:endParaRPr lang="en-GB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75065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EF002-6808-A84E-B63D-D74181852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Introduction and Company Background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43D65-6D5E-FA24-9D85-6EDD31305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Flight Foods Ltd </a:t>
            </a:r>
            <a:r>
              <a:rPr lang="en-GB" sz="2400" dirty="0"/>
              <a:t>is a medium-sized company producing ready meals for airlines</a:t>
            </a:r>
          </a:p>
          <a:p>
            <a:r>
              <a:rPr lang="en-GB" sz="2400" dirty="0"/>
              <a:t> The company is facing </a:t>
            </a:r>
            <a:r>
              <a:rPr lang="en-GB" sz="2400" b="1" dirty="0"/>
              <a:t>declining quality and customer complaints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• Issues include </a:t>
            </a:r>
            <a:r>
              <a:rPr lang="en-GB" sz="2400" b="1" dirty="0"/>
              <a:t>poor food hygiene, communication problems, and weak  management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• The workforce is </a:t>
            </a:r>
            <a:r>
              <a:rPr lang="en-GB" sz="2400" b="1" dirty="0"/>
              <a:t>diverse (different languages, ages, and cultures)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• These create </a:t>
            </a:r>
            <a:r>
              <a:rPr lang="en-GB" sz="2400" b="1" dirty="0"/>
              <a:t>five barriers to effective communication and teamwork</a:t>
            </a:r>
            <a:endParaRPr lang="en-GB" sz="24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600" dirty="0"/>
              <a:t>                                                                    </a:t>
            </a:r>
            <a:r>
              <a:rPr lang="en-US" sz="1600" b="1" dirty="0"/>
              <a:t>(Flight Foods Ltd case study, 2026)</a:t>
            </a:r>
          </a:p>
        </p:txBody>
      </p:sp>
    </p:spTree>
    <p:extLst>
      <p:ext uri="{BB962C8B-B14F-4D97-AF65-F5344CB8AC3E}">
        <p14:creationId xmlns:p14="http://schemas.microsoft.com/office/powerpoint/2010/main" val="3781419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D4D48-FD5B-8410-5910-91FE96055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838199"/>
            <a:ext cx="3494859" cy="5338764"/>
          </a:xfrm>
        </p:spPr>
        <p:txBody>
          <a:bodyPr>
            <a:normAutofit/>
          </a:bodyPr>
          <a:lstStyle/>
          <a:p>
            <a:r>
              <a:rPr lang="en-US" sz="3200" dirty="0"/>
              <a:t>Barrier 1: Environmental Noise</a:t>
            </a:r>
          </a:p>
        </p:txBody>
      </p:sp>
      <p:graphicFrame>
        <p:nvGraphicFramePr>
          <p:cNvPr id="24" name="Content Placeholder 7">
            <a:extLst>
              <a:ext uri="{FF2B5EF4-FFF2-40B4-BE49-F238E27FC236}">
                <a16:creationId xmlns:a16="http://schemas.microsoft.com/office/drawing/2014/main" id="{7E7FA615-6E77-2789-ADD6-7D93E5C1E9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4984053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5DC2C63-5C50-D6C4-62DE-1679C3691642}"/>
              </a:ext>
            </a:extLst>
          </p:cNvPr>
          <p:cNvSpPr txBox="1"/>
          <p:nvPr/>
        </p:nvSpPr>
        <p:spPr>
          <a:xfrm>
            <a:off x="1000940" y="6474542"/>
            <a:ext cx="88952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                       Noise disrupts communication between sender and receiver </a:t>
            </a:r>
            <a:r>
              <a:rPr lang="en-US" sz="1600" b="1" dirty="0"/>
              <a:t>(Shannon &amp; Weaver,1949)</a:t>
            </a:r>
          </a:p>
        </p:txBody>
      </p:sp>
    </p:spTree>
    <p:extLst>
      <p:ext uri="{BB962C8B-B14F-4D97-AF65-F5344CB8AC3E}">
        <p14:creationId xmlns:p14="http://schemas.microsoft.com/office/powerpoint/2010/main" val="1060360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DC9CD-F562-2C52-1C0F-2162EFB34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641850"/>
            <a:ext cx="3611880" cy="1535865"/>
          </a:xfrm>
        </p:spPr>
        <p:txBody>
          <a:bodyPr>
            <a:normAutofit/>
          </a:bodyPr>
          <a:lstStyle/>
          <a:p>
            <a:r>
              <a:rPr lang="en-US" sz="2800" dirty="0"/>
              <a:t>Environmental Noise</a:t>
            </a:r>
            <a:br>
              <a:rPr lang="en-US" sz="2400" dirty="0"/>
            </a:br>
            <a:r>
              <a:rPr lang="en-US" sz="2400" dirty="0"/>
              <a:t>(Shannon &amp; Weaver </a:t>
            </a:r>
            <a:r>
              <a:rPr lang="en-US" sz="2400" b="1" dirty="0"/>
              <a:t>SMCR</a:t>
            </a:r>
            <a:r>
              <a:rPr lang="en-US" sz="2400" dirty="0"/>
              <a:t> Model)</a:t>
            </a:r>
          </a:p>
        </p:txBody>
      </p:sp>
      <p:sp>
        <p:nvSpPr>
          <p:cNvPr id="39" name="Content Placeholder 14">
            <a:extLst>
              <a:ext uri="{FF2B5EF4-FFF2-40B4-BE49-F238E27FC236}">
                <a16:creationId xmlns:a16="http://schemas.microsoft.com/office/drawing/2014/main" id="{EF896DB9-FABB-5F61-C3B2-A37B647E2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640" y="641850"/>
            <a:ext cx="6053160" cy="1535865"/>
          </a:xfrm>
          <a:noFill/>
        </p:spPr>
        <p:txBody>
          <a:bodyPr anchor="ctr">
            <a:normAutofit/>
          </a:bodyPr>
          <a:lstStyle/>
          <a:p>
            <a:r>
              <a:rPr lang="en-US" sz="1800" dirty="0"/>
              <a:t>External Noise disrupts communication (e.g. machinery, busy factory)</a:t>
            </a:r>
          </a:p>
          <a:p>
            <a:r>
              <a:rPr lang="en-US" sz="1800" dirty="0"/>
              <a:t>Interferes with the </a:t>
            </a:r>
            <a:r>
              <a:rPr lang="en-US" sz="1800" b="1" dirty="0"/>
              <a:t>channel</a:t>
            </a:r>
            <a:r>
              <a:rPr lang="en-US" sz="1800" dirty="0"/>
              <a:t>          </a:t>
            </a:r>
            <a:r>
              <a:rPr lang="en-US" sz="1800" b="1" dirty="0"/>
              <a:t>message</a:t>
            </a:r>
            <a:r>
              <a:rPr lang="en-US" sz="1800" dirty="0"/>
              <a:t> distortion</a:t>
            </a:r>
          </a:p>
          <a:p>
            <a:r>
              <a:rPr lang="en-US" sz="1800" dirty="0"/>
              <a:t>Leads to misunderstanding and errors </a:t>
            </a:r>
          </a:p>
        </p:txBody>
      </p:sp>
      <p:pic>
        <p:nvPicPr>
          <p:cNvPr id="10" name="Content Placeholder 9" descr="A diagram of a signal&#10;&#10;AI-generated content may be incorrect.">
            <a:extLst>
              <a:ext uri="{FF2B5EF4-FFF2-40B4-BE49-F238E27FC236}">
                <a16:creationId xmlns:a16="http://schemas.microsoft.com/office/drawing/2014/main" id="{5BEC9FA9-02ED-58C3-79AF-6055850979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850" r="1" b="5934"/>
          <a:stretch>
            <a:fillRect/>
          </a:stretch>
        </p:blipFill>
        <p:spPr>
          <a:xfrm>
            <a:off x="554416" y="2625213"/>
            <a:ext cx="11167447" cy="3590937"/>
          </a:xfrm>
          <a:prstGeom prst="rect">
            <a:avLst/>
          </a:prstGeom>
        </p:spPr>
      </p:pic>
      <p:sp>
        <p:nvSpPr>
          <p:cNvPr id="12" name="Right Arrow 11">
            <a:extLst>
              <a:ext uri="{FF2B5EF4-FFF2-40B4-BE49-F238E27FC236}">
                <a16:creationId xmlns:a16="http://schemas.microsoft.com/office/drawing/2014/main" id="{924476F9-E6F2-5451-DEC5-A65D1AAB2A2C}"/>
              </a:ext>
            </a:extLst>
          </p:cNvPr>
          <p:cNvSpPr/>
          <p:nvPr/>
        </p:nvSpPr>
        <p:spPr>
          <a:xfrm>
            <a:off x="8303342" y="1474840"/>
            <a:ext cx="412955" cy="117986"/>
          </a:xfrm>
          <a:prstGeom prst="rightArrow">
            <a:avLst>
              <a:gd name="adj1" fmla="val 50000"/>
              <a:gd name="adj2" fmla="val 46957"/>
            </a:avLst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B9E4A0A-2F67-C568-491F-C6F8854307FE}"/>
              </a:ext>
            </a:extLst>
          </p:cNvPr>
          <p:cNvSpPr txBox="1"/>
          <p:nvPr/>
        </p:nvSpPr>
        <p:spPr>
          <a:xfrm>
            <a:off x="3416007" y="6386921"/>
            <a:ext cx="4911213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600" b="1" dirty="0"/>
              <a:t>(Shannon &amp; Weaver, 1949)       (Microsoft (n.d.)</a:t>
            </a:r>
          </a:p>
        </p:txBody>
      </p:sp>
    </p:spTree>
    <p:extLst>
      <p:ext uri="{BB962C8B-B14F-4D97-AF65-F5344CB8AC3E}">
        <p14:creationId xmlns:p14="http://schemas.microsoft.com/office/powerpoint/2010/main" val="2663645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401475-F0C9-9026-FFBB-06095E2317E0}"/>
              </a:ext>
            </a:extLst>
          </p:cNvPr>
          <p:cNvSpPr txBox="1"/>
          <p:nvPr/>
        </p:nvSpPr>
        <p:spPr>
          <a:xfrm>
            <a:off x="711200" y="2034420"/>
            <a:ext cx="333969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+mj-lt"/>
              </a:rPr>
              <a:t>Barrier 2:</a:t>
            </a:r>
          </a:p>
          <a:p>
            <a:r>
              <a:rPr lang="en-GB" sz="2800" dirty="0">
                <a:latin typeface="+mj-lt"/>
              </a:rPr>
              <a:t>Language, Communication &amp; Body Language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D9821E-C223-9C7D-AD44-6F3E6200D194}"/>
              </a:ext>
            </a:extLst>
          </p:cNvPr>
          <p:cNvSpPr txBox="1"/>
          <p:nvPr/>
        </p:nvSpPr>
        <p:spPr>
          <a:xfrm>
            <a:off x="4345858" y="648929"/>
            <a:ext cx="6312310" cy="923330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pPr algn="l">
              <a:buNone/>
            </a:pPr>
            <a:r>
              <a:rPr lang="en-GB" b="0" i="0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Language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Limited English → misunderstandings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Signs not effective for all workers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E7C812-F2DA-D583-2348-52CBBA508EF6}"/>
              </a:ext>
            </a:extLst>
          </p:cNvPr>
          <p:cNvSpPr txBox="1"/>
          <p:nvPr/>
        </p:nvSpPr>
        <p:spPr>
          <a:xfrm>
            <a:off x="4345858" y="1967307"/>
            <a:ext cx="6312310" cy="923330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Communication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No proper training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Unclear instructions + noisy environment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348B6F-CA5F-537E-ADFF-C172EAD7B6CB}"/>
              </a:ext>
            </a:extLst>
          </p:cNvPr>
          <p:cNvSpPr txBox="1"/>
          <p:nvPr/>
        </p:nvSpPr>
        <p:spPr>
          <a:xfrm>
            <a:off x="4345859" y="3352799"/>
            <a:ext cx="6312310" cy="923330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Body Language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Manager shows frustration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Cultural differences affect understanding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E153A9-7AC8-1FFE-6AC0-E40E0B73DDE9}"/>
              </a:ext>
            </a:extLst>
          </p:cNvPr>
          <p:cNvSpPr txBox="1"/>
          <p:nvPr/>
        </p:nvSpPr>
        <p:spPr>
          <a:xfrm>
            <a:off x="4345858" y="4818660"/>
            <a:ext cx="6312310" cy="1015663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Result: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Poor communication → low food quality &amp; customer complaints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47EA42-B2E8-40AA-9F93-8B7C85B741C7}"/>
              </a:ext>
            </a:extLst>
          </p:cNvPr>
          <p:cNvSpPr txBox="1"/>
          <p:nvPr/>
        </p:nvSpPr>
        <p:spPr>
          <a:xfrm>
            <a:off x="3620170" y="6207577"/>
            <a:ext cx="6007510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               (</a:t>
            </a:r>
            <a:r>
              <a:rPr lang="en-GB" sz="1600" b="1" dirty="0"/>
              <a:t>Martin, 2024)   (Fiset and Bhave, 2024)</a:t>
            </a:r>
          </a:p>
          <a:p>
            <a:endParaRPr lang="en-GB" sz="1600" b="1" dirty="0"/>
          </a:p>
        </p:txBody>
      </p:sp>
      <p:pic>
        <p:nvPicPr>
          <p:cNvPr id="2052" name="Picture 4" descr="Language - Free education icons">
            <a:extLst>
              <a:ext uri="{FF2B5EF4-FFF2-40B4-BE49-F238E27FC236}">
                <a16:creationId xmlns:a16="http://schemas.microsoft.com/office/drawing/2014/main" id="{50309292-90BE-F3D9-14CD-CA1024BFA0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3770" y="749952"/>
            <a:ext cx="563970" cy="563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ommunication - Free people icons">
            <a:extLst>
              <a:ext uri="{FF2B5EF4-FFF2-40B4-BE49-F238E27FC236}">
                <a16:creationId xmlns:a16="http://schemas.microsoft.com/office/drawing/2014/main" id="{8DB9A18A-A612-D8A2-DB78-C54B2DAA5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3770" y="2034421"/>
            <a:ext cx="698088" cy="69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ody Language Icon - Download SVG, PNG for Network &amp; Communication |  IconScout">
            <a:extLst>
              <a:ext uri="{FF2B5EF4-FFF2-40B4-BE49-F238E27FC236}">
                <a16:creationId xmlns:a16="http://schemas.microsoft.com/office/drawing/2014/main" id="{22F82D85-472E-F025-6002-82203C17F9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7680" y="3345862"/>
            <a:ext cx="930267" cy="93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478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4D9D6E-038E-6FA4-2261-76D91F4D0763}"/>
              </a:ext>
            </a:extLst>
          </p:cNvPr>
          <p:cNvSpPr txBox="1"/>
          <p:nvPr/>
        </p:nvSpPr>
        <p:spPr>
          <a:xfrm>
            <a:off x="747253" y="334297"/>
            <a:ext cx="7365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Barrier 2: Schramm’s Model of Communication </a:t>
            </a:r>
            <a:endParaRPr lang="en-GB" sz="2800" dirty="0">
              <a:latin typeface="Aptos Display" panose="020B0004020202020204" pitchFamily="34" charset="0"/>
            </a:endParaRPr>
          </a:p>
        </p:txBody>
      </p:sp>
      <p:pic>
        <p:nvPicPr>
          <p:cNvPr id="1026" name="Picture 2" descr="Schramm's model of communication - Wikipedia">
            <a:extLst>
              <a:ext uri="{FF2B5EF4-FFF2-40B4-BE49-F238E27FC236}">
                <a16:creationId xmlns:a16="http://schemas.microsoft.com/office/drawing/2014/main" id="{A39E527D-4B47-A6B0-CF73-E5BC49137A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285" y="1012726"/>
            <a:ext cx="7365826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2DD9CC-09D5-6E85-27A1-3BAAF8C096EB}"/>
              </a:ext>
            </a:extLst>
          </p:cNvPr>
          <p:cNvSpPr txBox="1"/>
          <p:nvPr/>
        </p:nvSpPr>
        <p:spPr>
          <a:xfrm>
            <a:off x="324101" y="1081551"/>
            <a:ext cx="4465832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Sender (Gary)</a:t>
            </a:r>
            <a:r>
              <a:rPr lang="en-GB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:</a:t>
            </a:r>
            <a:r>
              <a:rPr lang="en-GB" b="1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 </a:t>
            </a:r>
            <a:r>
              <a:rPr lang="en-GB" b="0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Gives instructions on food hygiene</a:t>
            </a:r>
          </a:p>
          <a:p>
            <a:pPr algn="l" rtl="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Encoding</a:t>
            </a:r>
            <a:r>
              <a:rPr lang="en-GB" b="0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: Simple English + warning signs</a:t>
            </a:r>
          </a:p>
          <a:p>
            <a:pPr algn="l" rtl="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Channel</a:t>
            </a:r>
            <a:r>
              <a:rPr lang="en-GB" b="0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: Verbal communication in noisy factory + written signs</a:t>
            </a:r>
          </a:p>
          <a:p>
            <a:pPr algn="l" rtl="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Receiver (Workers)</a:t>
            </a:r>
            <a:r>
              <a:rPr lang="en-GB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:</a:t>
            </a:r>
            <a:r>
              <a:rPr lang="en-GB" b="1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 </a:t>
            </a:r>
            <a:r>
              <a:rPr lang="en-GB" b="0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Multicultural staff with limited English</a:t>
            </a:r>
          </a:p>
          <a:p>
            <a:pPr algn="l" rtl="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Decoding</a:t>
            </a:r>
            <a:r>
              <a:rPr lang="en-GB" b="0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: Misinterpretation due to language &amp; cultural differences</a:t>
            </a:r>
          </a:p>
          <a:p>
            <a:pPr algn="l" rtl="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Feedback</a:t>
            </a:r>
            <a:r>
              <a:rPr lang="en-GB" b="0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: Mistakes in food preparation (poor hygiene, errors)</a:t>
            </a:r>
          </a:p>
          <a:p>
            <a:pPr algn="l" rtl="0">
              <a:lnSpc>
                <a:spcPct val="15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Noise</a:t>
            </a:r>
            <a:r>
              <a:rPr lang="en-GB" b="0" i="0" dirty="0">
                <a:solidFill>
                  <a:srgbClr val="222222"/>
                </a:solidFill>
                <a:effectLst/>
                <a:latin typeface="Aptos Display" panose="020B0004020202020204" pitchFamily="34" charset="0"/>
              </a:rPr>
              <a:t>: Machine noise + language barriers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8DECD74-18BE-3A42-7900-7D1A93BB8A74}"/>
              </a:ext>
            </a:extLst>
          </p:cNvPr>
          <p:cNvSpPr/>
          <p:nvPr/>
        </p:nvSpPr>
        <p:spPr>
          <a:xfrm>
            <a:off x="511277" y="334297"/>
            <a:ext cx="117988" cy="50144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 w="0"/>
              <a:solidFill>
                <a:srgbClr val="FFC000"/>
              </a:solidFill>
              <a:highlight>
                <a:srgbClr val="FFFF00"/>
              </a:highligh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CD891E-BF7E-0FB1-823C-1B88FB777CA4}"/>
              </a:ext>
            </a:extLst>
          </p:cNvPr>
          <p:cNvSpPr txBox="1"/>
          <p:nvPr/>
        </p:nvSpPr>
        <p:spPr>
          <a:xfrm>
            <a:off x="5348750" y="6272980"/>
            <a:ext cx="69907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975"/>
              </a:spcAft>
              <a:buNone/>
            </a:pPr>
            <a:r>
              <a:rPr lang="en-GB" sz="1600" b="0" i="0" dirty="0">
                <a:solidFill>
                  <a:srgbClr val="555555"/>
                </a:solidFill>
                <a:effectLst/>
                <a:latin typeface="+mj-lt"/>
              </a:rPr>
              <a:t>The Schramm Model of Communication </a:t>
            </a:r>
            <a:r>
              <a:rPr lang="en-GB" sz="1600" b="1" i="0" dirty="0">
                <a:solidFill>
                  <a:srgbClr val="2E2E2E"/>
                </a:solidFill>
                <a:effectLst/>
                <a:latin typeface="+mj-lt"/>
              </a:rPr>
              <a:t>(Wilbur Schramm, 1940)</a:t>
            </a:r>
            <a:endParaRPr lang="en-GB" sz="16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28543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246CE1-879E-300F-75C5-6925B2C8EABA}"/>
              </a:ext>
            </a:extLst>
          </p:cNvPr>
          <p:cNvSpPr txBox="1"/>
          <p:nvPr/>
        </p:nvSpPr>
        <p:spPr>
          <a:xfrm>
            <a:off x="745067" y="389465"/>
            <a:ext cx="91947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Barrier 3: Age | Generational Differences </a:t>
            </a:r>
            <a:endParaRPr lang="en-US" sz="2800" dirty="0"/>
          </a:p>
        </p:txBody>
      </p:sp>
      <p:pic>
        <p:nvPicPr>
          <p:cNvPr id="8" name="Picture 7" descr="A computer screen shot of a lightning bolt&#10;&#10;AI-generated content may be incorrect.">
            <a:extLst>
              <a:ext uri="{FF2B5EF4-FFF2-40B4-BE49-F238E27FC236}">
                <a16:creationId xmlns:a16="http://schemas.microsoft.com/office/drawing/2014/main" id="{662B9376-37D7-7C6F-A3EC-4D7E81E7F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30533" y="1913467"/>
            <a:ext cx="4267200" cy="23876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DD5941-32C9-2DEB-7590-A5D830B7FFC7}"/>
              </a:ext>
            </a:extLst>
          </p:cNvPr>
          <p:cNvSpPr txBox="1"/>
          <p:nvPr/>
        </p:nvSpPr>
        <p:spPr>
          <a:xfrm>
            <a:off x="6366932" y="1117599"/>
            <a:ext cx="58250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    The workforce ranges from 16 to 60 years old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B1BD2B-C687-125A-6918-D1FC3122D96B}"/>
              </a:ext>
            </a:extLst>
          </p:cNvPr>
          <p:cNvSpPr txBox="1"/>
          <p:nvPr/>
        </p:nvSpPr>
        <p:spPr>
          <a:xfrm>
            <a:off x="440267" y="1790357"/>
            <a:ext cx="6259801" cy="3268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</a:rPr>
              <a:t>Issues</a:t>
            </a:r>
          </a:p>
          <a:p>
            <a:endParaRPr lang="en-US" dirty="0"/>
          </a:p>
          <a:p>
            <a:r>
              <a:rPr lang="en-US" dirty="0"/>
              <a:t>Different age groups communicate and learn differently:</a:t>
            </a:r>
          </a:p>
          <a:p>
            <a:endParaRPr lang="en-US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Younger employees prefer </a:t>
            </a:r>
            <a:r>
              <a:rPr lang="en-US" b="1" dirty="0"/>
              <a:t>technology and visual learning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Older employees prefer </a:t>
            </a:r>
            <a:r>
              <a:rPr lang="en-US" b="1" dirty="0"/>
              <a:t>face-to-face communication and experience-based learning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Differences in experience and attitudes can cause cause misunderstandings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C1138B-5FFA-F80C-1A5E-6C88177B3BEB}"/>
              </a:ext>
            </a:extLst>
          </p:cNvPr>
          <p:cNvSpPr txBox="1"/>
          <p:nvPr/>
        </p:nvSpPr>
        <p:spPr>
          <a:xfrm>
            <a:off x="8128001" y="4696825"/>
            <a:ext cx="18118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        </a:t>
            </a:r>
            <a:r>
              <a:rPr lang="en-US" sz="2000" b="1" dirty="0">
                <a:solidFill>
                  <a:srgbClr val="C00000"/>
                </a:solidFill>
              </a:rPr>
              <a:t>Impact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9C929D-549B-E3FB-04B5-7EAAB44A146C}"/>
              </a:ext>
            </a:extLst>
          </p:cNvPr>
          <p:cNvSpPr txBox="1"/>
          <p:nvPr/>
        </p:nvSpPr>
        <p:spPr>
          <a:xfrm>
            <a:off x="6994382" y="5298709"/>
            <a:ext cx="4570165" cy="883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Instruction may not be understood clearly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Reduced teamwork and performance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B3570B-83CB-2E77-96C3-11836B9981E1}"/>
              </a:ext>
            </a:extLst>
          </p:cNvPr>
          <p:cNvSpPr txBox="1"/>
          <p:nvPr/>
        </p:nvSpPr>
        <p:spPr>
          <a:xfrm>
            <a:off x="440267" y="6182092"/>
            <a:ext cx="4920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(Berlo, 1960)   (Microsoft (n.d.)</a:t>
            </a:r>
          </a:p>
        </p:txBody>
      </p:sp>
    </p:spTree>
    <p:extLst>
      <p:ext uri="{BB962C8B-B14F-4D97-AF65-F5344CB8AC3E}">
        <p14:creationId xmlns:p14="http://schemas.microsoft.com/office/powerpoint/2010/main" val="2028015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CDE439-A7CA-3C8D-CE29-B4EC9C92F15A}"/>
              </a:ext>
            </a:extLst>
          </p:cNvPr>
          <p:cNvSpPr txBox="1"/>
          <p:nvPr/>
        </p:nvSpPr>
        <p:spPr>
          <a:xfrm>
            <a:off x="660400" y="660400"/>
            <a:ext cx="4853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Barrier 4: Cultural Differences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79C773-9852-FE65-9DBC-E9EF7DE56245}"/>
              </a:ext>
            </a:extLst>
          </p:cNvPr>
          <p:cNvSpPr txBox="1"/>
          <p:nvPr/>
        </p:nvSpPr>
        <p:spPr>
          <a:xfrm>
            <a:off x="0" y="1314450"/>
            <a:ext cx="1207293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</a:p>
          <a:p>
            <a:r>
              <a:rPr lang="en-US" dirty="0"/>
              <a:t>  </a:t>
            </a:r>
            <a:r>
              <a:rPr lang="en-US" sz="2000" b="1" dirty="0">
                <a:solidFill>
                  <a:srgbClr val="C00000"/>
                </a:solidFill>
              </a:rPr>
              <a:t>Employees </a:t>
            </a:r>
            <a:r>
              <a:rPr lang="en-US" sz="2000" b="1" dirty="0"/>
              <a:t>come from </a:t>
            </a:r>
            <a:r>
              <a:rPr lang="en-US" sz="2000" b="1" dirty="0">
                <a:solidFill>
                  <a:srgbClr val="C00000"/>
                </a:solidFill>
              </a:rPr>
              <a:t>5 different </a:t>
            </a:r>
            <a:r>
              <a:rPr lang="en-US" sz="2000" b="1" dirty="0"/>
              <a:t>cultural background, which affects communication and teamwork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064B36-30EC-5684-8A90-A35C2B68A0A5}"/>
              </a:ext>
            </a:extLst>
          </p:cNvPr>
          <p:cNvSpPr/>
          <p:nvPr/>
        </p:nvSpPr>
        <p:spPr>
          <a:xfrm>
            <a:off x="914400" y="2314575"/>
            <a:ext cx="5087226" cy="124301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E82C81-F45A-048C-75A0-4B0D83FC976E}"/>
              </a:ext>
            </a:extLst>
          </p:cNvPr>
          <p:cNvSpPr/>
          <p:nvPr/>
        </p:nvSpPr>
        <p:spPr>
          <a:xfrm>
            <a:off x="542150" y="2509005"/>
            <a:ext cx="5130476" cy="142875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000" dirty="0">
                <a:solidFill>
                  <a:srgbClr val="C00000"/>
                </a:solidFill>
              </a:rPr>
              <a:t> Issues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Different attitudes towards authority and rules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Different work habits and expectations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8EFEF4-55EC-5730-A0B4-B60452F87648}"/>
              </a:ext>
            </a:extLst>
          </p:cNvPr>
          <p:cNvSpPr/>
          <p:nvPr/>
        </p:nvSpPr>
        <p:spPr>
          <a:xfrm>
            <a:off x="6373876" y="3366257"/>
            <a:ext cx="5232724" cy="150018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Example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Some staff may not question instructions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Others may interpret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behaviour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or tone  differently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B2BDD33-BB01-5A8B-0C61-37B066674BF9}"/>
              </a:ext>
            </a:extLst>
          </p:cNvPr>
          <p:cNvSpPr/>
          <p:nvPr/>
        </p:nvSpPr>
        <p:spPr>
          <a:xfrm>
            <a:off x="543413" y="4672011"/>
            <a:ext cx="5087226" cy="14287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000" dirty="0">
                <a:solidFill>
                  <a:srgbClr val="C00000"/>
                </a:solidFill>
              </a:rPr>
              <a:t>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Miscommunication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Lack of 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Increased errors in food preparation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64E26C9-045E-B142-0134-A444F66BF544}"/>
              </a:ext>
            </a:extLst>
          </p:cNvPr>
          <p:cNvCxnSpPr>
            <a:cxnSpLocks/>
            <a:stCxn id="10" idx="3"/>
          </p:cNvCxnSpPr>
          <p:nvPr/>
        </p:nvCxnSpPr>
        <p:spPr>
          <a:xfrm>
            <a:off x="5672626" y="3223380"/>
            <a:ext cx="701250" cy="67710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F5BC0F7-4FA5-56CB-AB56-02366AD6152E}"/>
              </a:ext>
            </a:extLst>
          </p:cNvPr>
          <p:cNvCxnSpPr>
            <a:cxnSpLocks/>
          </p:cNvCxnSpPr>
          <p:nvPr/>
        </p:nvCxnSpPr>
        <p:spPr>
          <a:xfrm flipH="1">
            <a:off x="5630639" y="4483154"/>
            <a:ext cx="743237" cy="6864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8012D2B-8BCB-B696-6D17-28BDB5C04DF0}"/>
              </a:ext>
            </a:extLst>
          </p:cNvPr>
          <p:cNvSpPr txBox="1"/>
          <p:nvPr/>
        </p:nvSpPr>
        <p:spPr>
          <a:xfrm>
            <a:off x="6373876" y="5929313"/>
            <a:ext cx="5274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1400" dirty="0"/>
              <a:t>Cultural differences can affect communication and </a:t>
            </a:r>
            <a:r>
              <a:rPr lang="en-GB" sz="1400" dirty="0">
                <a:solidFill>
                  <a:srgbClr val="111111"/>
                </a:solidFill>
                <a:effectLst/>
                <a:latin typeface=".AppleSystemUIFont"/>
              </a:rPr>
              <a:t>behaviour</a:t>
            </a:r>
          </a:p>
          <a:p>
            <a:r>
              <a:rPr lang="en-US" sz="1400" b="1" dirty="0"/>
              <a:t>(Hofstede, 1980)</a:t>
            </a:r>
          </a:p>
        </p:txBody>
      </p:sp>
    </p:spTree>
    <p:extLst>
      <p:ext uri="{BB962C8B-B14F-4D97-AF65-F5344CB8AC3E}">
        <p14:creationId xmlns:p14="http://schemas.microsoft.com/office/powerpoint/2010/main" val="2078433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DE7BDF2-5D52-998C-0DE3-9BC5A11EB223}"/>
              </a:ext>
            </a:extLst>
          </p:cNvPr>
          <p:cNvSpPr/>
          <p:nvPr/>
        </p:nvSpPr>
        <p:spPr>
          <a:xfrm>
            <a:off x="1142998" y="1149245"/>
            <a:ext cx="2261017" cy="81196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          </a:t>
            </a:r>
            <a:r>
              <a:rPr lang="en-GB" sz="2000" dirty="0">
                <a:solidFill>
                  <a:schemeClr val="tx1"/>
                </a:solidFill>
              </a:rPr>
              <a:t> </a:t>
            </a:r>
            <a:r>
              <a:rPr lang="en-GB" sz="2000" b="1" dirty="0">
                <a:solidFill>
                  <a:schemeClr val="tx1"/>
                </a:solidFill>
              </a:rPr>
              <a:t>  Gary    </a:t>
            </a:r>
            <a:r>
              <a:rPr lang="en-GB" sz="2000" dirty="0">
                <a:solidFill>
                  <a:schemeClr val="tx1"/>
                </a:solidFill>
              </a:rPr>
              <a:t>               </a:t>
            </a:r>
            <a:r>
              <a:rPr lang="en-GB" dirty="0">
                <a:solidFill>
                  <a:schemeClr val="tx1"/>
                </a:solidFill>
              </a:rPr>
              <a:t>(floor manager)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5CFD49C7-B4C9-DDB5-8CF8-1B5CDE44F377}"/>
              </a:ext>
            </a:extLst>
          </p:cNvPr>
          <p:cNvSpPr/>
          <p:nvPr/>
        </p:nvSpPr>
        <p:spPr>
          <a:xfrm>
            <a:off x="3404016" y="1555228"/>
            <a:ext cx="961868" cy="149901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ysClr val="windowText" lastClr="000000"/>
              </a:solidFill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63C9B72-47CD-0B18-382E-CD4588586C86}"/>
              </a:ext>
            </a:extLst>
          </p:cNvPr>
          <p:cNvSpPr/>
          <p:nvPr/>
        </p:nvSpPr>
        <p:spPr>
          <a:xfrm rot="5400000">
            <a:off x="1855032" y="2248523"/>
            <a:ext cx="737016" cy="162393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F2C08B-0CC3-BF95-5F51-75FF842DADDC}"/>
              </a:ext>
            </a:extLst>
          </p:cNvPr>
          <p:cNvSpPr/>
          <p:nvPr/>
        </p:nvSpPr>
        <p:spPr>
          <a:xfrm>
            <a:off x="1241639" y="2705653"/>
            <a:ext cx="1943181" cy="4746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Channel</a:t>
            </a:r>
            <a:r>
              <a:rPr lang="en-GB" sz="2000" b="1" dirty="0"/>
              <a:t> </a:t>
            </a:r>
            <a:endParaRPr lang="en-GB" dirty="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13" name="Explosion: 14 Points 12">
            <a:extLst>
              <a:ext uri="{FF2B5EF4-FFF2-40B4-BE49-F238E27FC236}">
                <a16:creationId xmlns:a16="http://schemas.microsoft.com/office/drawing/2014/main" id="{496A93DA-7919-49D0-B193-585DE74456C6}"/>
              </a:ext>
            </a:extLst>
          </p:cNvPr>
          <p:cNvSpPr/>
          <p:nvPr/>
        </p:nvSpPr>
        <p:spPr>
          <a:xfrm>
            <a:off x="687048" y="4277028"/>
            <a:ext cx="3235373" cy="1474032"/>
          </a:xfrm>
          <a:prstGeom prst="irregularSeal2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/>
              <a:t>Emotional Noise 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EC7772-12D6-F2FA-68CD-C4285E46738E}"/>
              </a:ext>
            </a:extLst>
          </p:cNvPr>
          <p:cNvSpPr/>
          <p:nvPr/>
        </p:nvSpPr>
        <p:spPr>
          <a:xfrm>
            <a:off x="4390870" y="1024327"/>
            <a:ext cx="2111113" cy="134286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Message</a:t>
            </a:r>
            <a:r>
              <a:rPr lang="en-GB" dirty="0">
                <a:solidFill>
                  <a:schemeClr val="tx1"/>
                </a:solidFill>
              </a:rPr>
              <a:t> Instructions about food hygiene 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2691471B-D886-6402-363B-E35712BAE747}"/>
              </a:ext>
            </a:extLst>
          </p:cNvPr>
          <p:cNvSpPr/>
          <p:nvPr/>
        </p:nvSpPr>
        <p:spPr>
          <a:xfrm rot="-16200000" flipV="1">
            <a:off x="4965491" y="2779423"/>
            <a:ext cx="974359" cy="156148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B10490B-0377-F027-0F70-B5B5719D61AC}"/>
              </a:ext>
            </a:extLst>
          </p:cNvPr>
          <p:cNvSpPr/>
          <p:nvPr/>
        </p:nvSpPr>
        <p:spPr>
          <a:xfrm rot="5400000" flipV="1">
            <a:off x="5017284" y="4922300"/>
            <a:ext cx="891279" cy="18431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169768-1FC7-8F0E-A335-F1D4AE9CC72D}"/>
              </a:ext>
            </a:extLst>
          </p:cNvPr>
          <p:cNvSpPr txBox="1"/>
          <p:nvPr/>
        </p:nvSpPr>
        <p:spPr>
          <a:xfrm>
            <a:off x="6932951" y="2069395"/>
            <a:ext cx="4731798" cy="1908215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C00000"/>
                </a:solidFill>
                <a:highlight>
                  <a:srgbClr val="FFFFFF"/>
                </a:highlight>
                <a:latin typeface="Arial"/>
                <a:cs typeface="Arial"/>
              </a:rPr>
              <a:t>• </a:t>
            </a: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Gary feels </a:t>
            </a:r>
            <a:r>
              <a:rPr lang="en-GB" sz="2000" b="1" dirty="0">
                <a:solidFill>
                  <a:srgbClr val="C00000"/>
                </a:solidFill>
                <a:highlight>
                  <a:srgbClr val="FFFFFF"/>
                </a:highlight>
                <a:latin typeface="Arial"/>
                <a:cs typeface="Arial"/>
              </a:rPr>
              <a:t>stressed</a:t>
            </a: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 and </a:t>
            </a:r>
            <a:r>
              <a:rPr lang="en-GB" sz="2000" b="1" dirty="0">
                <a:solidFill>
                  <a:srgbClr val="C00000"/>
                </a:solidFill>
                <a:highlight>
                  <a:srgbClr val="FFFFFF"/>
                </a:highlight>
                <a:latin typeface="Arial"/>
                <a:cs typeface="Arial"/>
              </a:rPr>
              <a:t>frustrated</a:t>
            </a:r>
            <a:br>
              <a:rPr lang="en-GB" sz="20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                                                                       </a:t>
            </a:r>
            <a:r>
              <a:rPr lang="en-GB" sz="2000" dirty="0">
                <a:solidFill>
                  <a:srgbClr val="C00000"/>
                </a:solidFill>
                <a:highlight>
                  <a:srgbClr val="FFFFFF"/>
                </a:highlight>
                <a:latin typeface="Arial"/>
                <a:cs typeface="Arial"/>
              </a:rPr>
              <a:t>•</a:t>
            </a:r>
            <a:r>
              <a:rPr lang="en-GB" sz="20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His tone becomes </a:t>
            </a:r>
            <a:r>
              <a:rPr lang="en-GB" sz="2000" b="1" dirty="0">
                <a:solidFill>
                  <a:srgbClr val="C00000"/>
                </a:solidFill>
                <a:highlight>
                  <a:srgbClr val="FFFFFF"/>
                </a:highlight>
                <a:latin typeface="Arial"/>
                <a:cs typeface="Arial"/>
              </a:rPr>
              <a:t>aggressive</a:t>
            </a:r>
            <a:b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                                                                                 </a:t>
            </a:r>
            <a:r>
              <a:rPr lang="en-GB" sz="2000" dirty="0">
                <a:solidFill>
                  <a:srgbClr val="C00000"/>
                </a:solidFill>
                <a:highlight>
                  <a:srgbClr val="FFFFFF"/>
                </a:highlight>
                <a:latin typeface="Arial"/>
                <a:cs typeface="Arial"/>
              </a:rPr>
              <a:t>• </a:t>
            </a: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Workers stop </a:t>
            </a:r>
            <a:r>
              <a:rPr lang="en-GB" sz="2000" b="1" dirty="0">
                <a:solidFill>
                  <a:srgbClr val="C00000"/>
                </a:solidFill>
                <a:highlight>
                  <a:srgbClr val="FFFFFF"/>
                </a:highlight>
                <a:latin typeface="Arial"/>
                <a:cs typeface="Arial"/>
              </a:rPr>
              <a:t>listening</a:t>
            </a:r>
            <a:r>
              <a:rPr lang="en-GB" sz="2000" b="1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and misunderstand instructions</a:t>
            </a:r>
            <a:endParaRPr lang="en-US" sz="20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AF3D37B-FAD5-9332-2181-CF45183CCD82}"/>
              </a:ext>
            </a:extLst>
          </p:cNvPr>
          <p:cNvSpPr/>
          <p:nvPr/>
        </p:nvSpPr>
        <p:spPr>
          <a:xfrm>
            <a:off x="4548901" y="3357112"/>
            <a:ext cx="1823803" cy="12117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Receiver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Factory Workers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34E8029-DCCB-3EA3-413E-CAA6F6E64AEB}"/>
              </a:ext>
            </a:extLst>
          </p:cNvPr>
          <p:cNvSpPr txBox="1"/>
          <p:nvPr/>
        </p:nvSpPr>
        <p:spPr>
          <a:xfrm>
            <a:off x="1042361" y="3352047"/>
            <a:ext cx="288265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Verbal communication on the noisy factory floor</a:t>
            </a:r>
            <a:endParaRPr lang="en-GB" sz="20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63C3458-25F6-D761-02A5-09AF0C121143}"/>
              </a:ext>
            </a:extLst>
          </p:cNvPr>
          <p:cNvSpPr txBox="1"/>
          <p:nvPr/>
        </p:nvSpPr>
        <p:spPr>
          <a:xfrm>
            <a:off x="944715" y="197948"/>
            <a:ext cx="1000528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 </a:t>
            </a:r>
            <a:r>
              <a:rPr lang="en-GB" sz="2800" dirty="0"/>
              <a:t>Barrier 5: Emotional Noise in Communication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2DCC33-FC03-DBDD-A81F-7110DB815186}"/>
              </a:ext>
            </a:extLst>
          </p:cNvPr>
          <p:cNvSpPr txBox="1"/>
          <p:nvPr/>
        </p:nvSpPr>
        <p:spPr>
          <a:xfrm>
            <a:off x="3031067" y="5701701"/>
            <a:ext cx="5621866" cy="15388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Emotional stress and frustration interfere with the message before it reaches the receiver</a:t>
            </a:r>
            <a:r>
              <a:rPr lang="en-GB" sz="20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US" sz="2000" dirty="0">
              <a:solidFill>
                <a:schemeClr val="accent1">
                  <a:lumMod val="76000"/>
                </a:schemeClr>
              </a:solidFill>
            </a:endParaRPr>
          </a:p>
          <a:p>
            <a:br>
              <a:rPr lang="en-US" dirty="0"/>
            </a:br>
            <a:endParaRPr lang="en-US" dirty="0"/>
          </a:p>
          <a:p>
            <a:pPr algn="l"/>
            <a:endParaRPr lang="en-GB" dirty="0"/>
          </a:p>
        </p:txBody>
      </p:sp>
      <p:sp>
        <p:nvSpPr>
          <p:cNvPr id="7" name="Double Bracket 6">
            <a:extLst>
              <a:ext uri="{FF2B5EF4-FFF2-40B4-BE49-F238E27FC236}">
                <a16:creationId xmlns:a16="http://schemas.microsoft.com/office/drawing/2014/main" id="{ABDA01E9-3350-BB47-C341-E1BE59855381}"/>
              </a:ext>
            </a:extLst>
          </p:cNvPr>
          <p:cNvSpPr/>
          <p:nvPr/>
        </p:nvSpPr>
        <p:spPr>
          <a:xfrm>
            <a:off x="2912532" y="5701700"/>
            <a:ext cx="5621867" cy="914401"/>
          </a:xfrm>
          <a:prstGeom prst="bracketPair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DDE9A-F559-33A7-0B70-63C326BE4E5B}"/>
              </a:ext>
            </a:extLst>
          </p:cNvPr>
          <p:cNvSpPr txBox="1"/>
          <p:nvPr/>
        </p:nvSpPr>
        <p:spPr>
          <a:xfrm>
            <a:off x="8836844" y="5835734"/>
            <a:ext cx="30672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(</a:t>
            </a:r>
            <a:r>
              <a:rPr lang="en-US" sz="1600" b="1" dirty="0" err="1"/>
              <a:t>ScienceInsights</a:t>
            </a:r>
            <a:r>
              <a:rPr lang="en-US" sz="1600" b="1" dirty="0"/>
              <a:t>, 2026</a:t>
            </a:r>
            <a:r>
              <a:rPr lang="en-US" sz="1600" dirty="0"/>
              <a:t>)</a:t>
            </a:r>
          </a:p>
          <a:p>
            <a:r>
              <a:rPr lang="en-US" sz="1600" dirty="0"/>
              <a:t>(</a:t>
            </a:r>
            <a:r>
              <a:rPr lang="en-US" sz="1600" b="1" dirty="0"/>
              <a:t>Shannon &amp; Weaver, 1949</a:t>
            </a:r>
            <a:r>
              <a:rPr lang="en-US" sz="1600" dirty="0"/>
              <a:t>)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1DC2F5-54EB-07DA-DEA0-F422E824100D}"/>
              </a:ext>
            </a:extLst>
          </p:cNvPr>
          <p:cNvSpPr txBox="1"/>
          <p:nvPr/>
        </p:nvSpPr>
        <p:spPr>
          <a:xfrm>
            <a:off x="1388534" y="424415"/>
            <a:ext cx="79248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highlight>
                  <a:srgbClr val="FFFFFF"/>
                </a:highlight>
                <a:latin typeface="Arial"/>
                <a:cs typeface="Arial"/>
              </a:rPr>
              <a:t>Example of Emotional Barrier in Flight Foods Ltd</a:t>
            </a:r>
            <a:br>
              <a:rPr lang="en-GB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685021-7E0A-7FCB-8FBA-E862B9BBEA78}"/>
              </a:ext>
            </a:extLst>
          </p:cNvPr>
          <p:cNvSpPr txBox="1"/>
          <p:nvPr/>
        </p:nvSpPr>
        <p:spPr>
          <a:xfrm>
            <a:off x="694267" y="3533981"/>
            <a:ext cx="10307484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rgbClr val="C00000"/>
                </a:solidFill>
                <a:latin typeface="Arial"/>
                <a:cs typeface="Arial"/>
              </a:rPr>
              <a:t>• Shows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   </a:t>
            </a:r>
            <a:r>
              <a:rPr lang="en-GB" sz="2000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lang="en-GB" sz="2000" dirty="0">
                <a:solidFill>
                  <a:srgbClr val="C00000"/>
                </a:solidFill>
                <a:latin typeface="Arial"/>
                <a:cs typeface="Arial"/>
              </a:rPr>
              <a:t>• </a:t>
            </a:r>
            <a:r>
              <a:rPr lang="en-GB" sz="2000" dirty="0">
                <a:latin typeface="Arial"/>
                <a:cs typeface="Arial"/>
              </a:rPr>
              <a:t>Gary's frustration and emotional stress</a:t>
            </a:r>
            <a:br>
              <a:rPr lang="en-GB" sz="2000" dirty="0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</a:br>
            <a:r>
              <a:rPr lang="en-GB" sz="2000" dirty="0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    </a:t>
            </a:r>
            <a:r>
              <a:rPr lang="en-GB" sz="2000" dirty="0">
                <a:solidFill>
                  <a:srgbClr val="C00000"/>
                </a:solidFill>
                <a:latin typeface="Arial"/>
                <a:cs typeface="Arial"/>
              </a:rPr>
              <a:t> • </a:t>
            </a:r>
            <a:r>
              <a:rPr lang="en-GB" sz="2000" dirty="0">
                <a:latin typeface="Arial"/>
                <a:cs typeface="Arial"/>
              </a:rPr>
              <a:t>Creates a negative and tense working environment</a:t>
            </a:r>
            <a:br>
              <a:rPr lang="en-GB" sz="2000" dirty="0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</a:br>
            <a:r>
              <a:rPr lang="en-GB" sz="2000" dirty="0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     </a:t>
            </a:r>
            <a:r>
              <a:rPr lang="en-GB" sz="2000" dirty="0">
                <a:solidFill>
                  <a:srgbClr val="C00000"/>
                </a:solidFill>
                <a:latin typeface="Arial"/>
                <a:cs typeface="Arial"/>
              </a:rPr>
              <a:t>• </a:t>
            </a:r>
            <a:r>
              <a:rPr lang="en-GB" sz="2000" dirty="0">
                <a:latin typeface="Arial"/>
                <a:cs typeface="Arial"/>
              </a:rPr>
              <a:t>Workers may misunderstand or ignore instructions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endParaRPr lang="en-GB" dirty="0">
              <a:solidFill>
                <a:srgbClr val="222222"/>
              </a:solidFill>
              <a:latin typeface="Arial"/>
              <a:cs typeface="Arial"/>
            </a:endParaRPr>
          </a:p>
        </p:txBody>
      </p:sp>
      <p:sp>
        <p:nvSpPr>
          <p:cNvPr id="11" name="Double Bracket 10">
            <a:extLst>
              <a:ext uri="{FF2B5EF4-FFF2-40B4-BE49-F238E27FC236}">
                <a16:creationId xmlns:a16="http://schemas.microsoft.com/office/drawing/2014/main" id="{25452F71-572C-239D-9475-26C92E180B2F}"/>
              </a:ext>
            </a:extLst>
          </p:cNvPr>
          <p:cNvSpPr/>
          <p:nvPr/>
        </p:nvSpPr>
        <p:spPr>
          <a:xfrm>
            <a:off x="2576423" y="5631611"/>
            <a:ext cx="5312488" cy="914400"/>
          </a:xfrm>
          <a:prstGeom prst="bracketPair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DE414A8-974D-420D-A629-33E0C7BF6B83}"/>
              </a:ext>
            </a:extLst>
          </p:cNvPr>
          <p:cNvSpPr txBox="1"/>
          <p:nvPr/>
        </p:nvSpPr>
        <p:spPr>
          <a:xfrm>
            <a:off x="2705137" y="5725699"/>
            <a:ext cx="531248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Emotional reactions can reduce trust and make workplace communication ineffective</a:t>
            </a:r>
            <a:endParaRPr lang="en-US" sz="2000" dirty="0"/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95FBEE54-A397-57B8-3F0A-4C2E299FA9B3}"/>
              </a:ext>
            </a:extLst>
          </p:cNvPr>
          <p:cNvSpPr/>
          <p:nvPr/>
        </p:nvSpPr>
        <p:spPr>
          <a:xfrm>
            <a:off x="1971236" y="1383502"/>
            <a:ext cx="7192737" cy="1661994"/>
          </a:xfrm>
          <a:prstGeom prst="wedgeRoundRect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" I pulled out my hair and screamed : " Idiots! "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9194FF-F1C1-32AA-8CEB-51897087A4C0}"/>
              </a:ext>
            </a:extLst>
          </p:cNvPr>
          <p:cNvSpPr txBox="1"/>
          <p:nvPr/>
        </p:nvSpPr>
        <p:spPr>
          <a:xfrm>
            <a:off x="8906933" y="5943600"/>
            <a:ext cx="25400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(</a:t>
            </a:r>
            <a:r>
              <a:rPr lang="en-US" sz="1600" b="1" dirty="0"/>
              <a:t>Lumen Learning, n.d.)</a:t>
            </a:r>
          </a:p>
          <a:p>
            <a:endParaRPr lang="en-US" dirty="0"/>
          </a:p>
        </p:txBody>
      </p:sp>
      <p:pic>
        <p:nvPicPr>
          <p:cNvPr id="5" name="Graphic 4" descr="Sound Medium outline">
            <a:extLst>
              <a:ext uri="{FF2B5EF4-FFF2-40B4-BE49-F238E27FC236}">
                <a16:creationId xmlns:a16="http://schemas.microsoft.com/office/drawing/2014/main" id="{B263C37E-D116-5017-B1DC-B78944FCA4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6836" y="175729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5589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6CDFD-ED99-6923-1C15-CB79E5179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>
            <a:normAutofit/>
          </a:bodyPr>
          <a:lstStyle/>
          <a:p>
            <a:r>
              <a:rPr lang="en-US" sz="3200" dirty="0"/>
              <a:t>Conclusion and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7B94C-EA22-99E9-887C-9A04702A0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3999"/>
            <a:ext cx="10515600" cy="465296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C00000"/>
                </a:solidFill>
              </a:rPr>
              <a:t>Flight Foods Ltd </a:t>
            </a:r>
            <a:r>
              <a:rPr lang="en-US" sz="2000" dirty="0"/>
              <a:t>is facing communication issues due to noise, language barriers, cultural and generational differences, and emotional factors.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/>
              <a:t>These lead to misunderstandings, poor teamwork, and food safety risks.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C00000"/>
                </a:solidFill>
              </a:rPr>
              <a:t>Recommendations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Provide basic training before work starts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Use simple language and visual instructions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Offer multilingual support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Reduce noise where possible 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Improve teamwork through regular briefings 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Provide management training to promote inclusive and effective leadership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Promote respectful and supportive work environment </a:t>
            </a:r>
          </a:p>
          <a:p>
            <a:pPr marL="0" indent="0">
              <a:buNone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8470643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14393-0FEF-5931-6CCA-593412812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0075"/>
            <a:ext cx="8963025" cy="80962"/>
          </a:xfrm>
        </p:spPr>
        <p:txBody>
          <a:bodyPr>
            <a:noAutofit/>
          </a:bodyPr>
          <a:lstStyle/>
          <a:p>
            <a:r>
              <a:rPr lang="en-US" sz="28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F331F-36E7-9774-1097-70D37D297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375" y="1066799"/>
            <a:ext cx="10639425" cy="5426074"/>
          </a:xfrm>
        </p:spPr>
        <p:txBody>
          <a:bodyPr>
            <a:normAutofit/>
          </a:bodyPr>
          <a:lstStyle/>
          <a:p>
            <a:endParaRPr lang="en-US" sz="1400" dirty="0"/>
          </a:p>
          <a:p>
            <a:r>
              <a:rPr lang="en-US" sz="1400" dirty="0"/>
              <a:t>Berlo, D.K. (1960) </a:t>
            </a:r>
            <a:r>
              <a:rPr lang="en-US" sz="1400" i="1" dirty="0"/>
              <a:t>The process of communication</a:t>
            </a:r>
            <a:r>
              <a:rPr lang="en-US" sz="1400" dirty="0"/>
              <a:t>: An introduction to theory and practice. New York: Holt, Rinehart and Winston.</a:t>
            </a:r>
          </a:p>
          <a:p>
            <a:r>
              <a:rPr lang="en-US" sz="1400" dirty="0"/>
              <a:t>Claude E. Shannon and Warren Weaver (1949). </a:t>
            </a:r>
            <a:r>
              <a:rPr lang="en-US" sz="1400" i="1" dirty="0"/>
              <a:t>The Mathematical Theory of Communication</a:t>
            </a:r>
            <a:r>
              <a:rPr lang="en-US" sz="1400" dirty="0"/>
              <a:t>. University of Illinois Press.</a:t>
            </a:r>
          </a:p>
          <a:p>
            <a:r>
              <a:rPr lang="en-GB" sz="1400" dirty="0"/>
              <a:t>Communication Theory (n.d.) Communication Theory. Available at: </a:t>
            </a:r>
            <a:r>
              <a:rPr lang="en-GB" sz="1400" dirty="0">
                <a:hlinkClick r:id="rId2"/>
              </a:rPr>
              <a:t>https://www.communicationtheory.org/shannon-and-weaver-model-of-communication/</a:t>
            </a:r>
            <a:r>
              <a:rPr lang="en-GB" sz="1400" dirty="0"/>
              <a:t>  (Accessed: 6 April 2026).</a:t>
            </a:r>
          </a:p>
          <a:p>
            <a:r>
              <a:rPr lang="en-GB" sz="1400" dirty="0"/>
              <a:t>Flights Foods Ltd (2026) </a:t>
            </a:r>
            <a:r>
              <a:rPr lang="en-GB" sz="1400" i="1" dirty="0"/>
              <a:t>Case study provided in class. </a:t>
            </a:r>
            <a:r>
              <a:rPr lang="en-GB" sz="1400" dirty="0"/>
              <a:t>Business Skills for the Workplace Module. University of Wales Trinity Saint David.</a:t>
            </a:r>
          </a:p>
          <a:p>
            <a:r>
              <a:rPr lang="en-GB" sz="1400" dirty="0"/>
              <a:t>Fiset, J. &amp; Bhave, D. (2024) Language‑related misunderstanding at work: What it is, why it occurs and what organizations can do about it. The Conversation, 2 January. Available at: </a:t>
            </a:r>
            <a:r>
              <a:rPr lang="en-GB" sz="1400" dirty="0">
                <a:hlinkClick r:id="rId3"/>
              </a:rPr>
              <a:t>https://theconversation.com/language-related-misunderstanding-at-work-what-it-is-why-it-occurs-and-what-organizations-can-do-about-it-213721</a:t>
            </a:r>
            <a:r>
              <a:rPr lang="en-GB" sz="1400" dirty="0"/>
              <a:t>  (Accessed: 6 April 2026)</a:t>
            </a:r>
          </a:p>
          <a:p>
            <a:r>
              <a:rPr lang="en-GB" sz="1400" dirty="0"/>
              <a:t>Hofstede, G. (1980) </a:t>
            </a:r>
            <a:r>
              <a:rPr lang="en-GB" sz="1400" i="1" dirty="0"/>
              <a:t>Culture’s consequences: International differences in work-related values</a:t>
            </a:r>
            <a:r>
              <a:rPr lang="en-GB" sz="1400" dirty="0"/>
              <a:t>. Beverly Hills, CA: Sage Publications.</a:t>
            </a:r>
          </a:p>
          <a:p>
            <a:r>
              <a:rPr lang="en-GB" sz="1400" dirty="0"/>
              <a:t>Lumen Learning (n.d.) Noise / interference in communication processes. Available </a:t>
            </a:r>
            <a:r>
              <a:rPr lang="en-GB" sz="1400" dirty="0">
                <a:hlinkClick r:id="rId4"/>
              </a:rPr>
              <a:t>https://courses.lumenlearning.com/suny-esc-communicationforprofessionals/chapter/interference-in-communication-processes/</a:t>
            </a:r>
            <a:r>
              <a:rPr lang="en-GB" sz="1400" dirty="0"/>
              <a:t>  (Accessed: 8 April 2026).</a:t>
            </a:r>
          </a:p>
          <a:p>
            <a:r>
              <a:rPr lang="en-US" sz="1400" dirty="0"/>
              <a:t>Microsoft (n.d.) </a:t>
            </a:r>
            <a:r>
              <a:rPr lang="en-US" sz="1400" i="1" dirty="0"/>
              <a:t>PowerPoint SmartArt /Communication Process Diagram</a:t>
            </a:r>
            <a:r>
              <a:rPr lang="en-US" sz="1400" dirty="0"/>
              <a:t>. Available in Microsoft PowerPoint. </a:t>
            </a:r>
          </a:p>
          <a:p>
            <a:r>
              <a:rPr lang="en-US" sz="1400" dirty="0"/>
              <a:t>Martin, C. (2024) What is the importance of body language in communication? </a:t>
            </a:r>
            <a:r>
              <a:rPr lang="en-US" sz="1400" dirty="0" err="1"/>
              <a:t>ModernGov</a:t>
            </a:r>
            <a:r>
              <a:rPr lang="en-US" sz="1400" dirty="0"/>
              <a:t> Blog, 25 April. Available at: </a:t>
            </a:r>
            <a:r>
              <a:rPr lang="en-US" sz="1400" dirty="0">
                <a:hlinkClick r:id="rId5"/>
              </a:rPr>
              <a:t>https://blog.moderngov.com/why-is-body-language-important-in-communication</a:t>
            </a:r>
            <a:r>
              <a:rPr lang="en-US" sz="1400" dirty="0"/>
              <a:t>  (Accessed: 6 April 2026).</a:t>
            </a:r>
          </a:p>
          <a:p>
            <a:r>
              <a:rPr lang="en-US" sz="1400" dirty="0" err="1"/>
              <a:t>ScienceInsights</a:t>
            </a:r>
            <a:r>
              <a:rPr lang="en-US" sz="1400" dirty="0"/>
              <a:t> (2026) </a:t>
            </a:r>
            <a:r>
              <a:rPr lang="en-US" sz="1400" i="1" dirty="0"/>
              <a:t>What is emotional noise in communication</a:t>
            </a:r>
            <a:r>
              <a:rPr lang="en-US" sz="1400" dirty="0"/>
              <a:t>? Available at: </a:t>
            </a:r>
            <a:r>
              <a:rPr lang="en-US" sz="1400" dirty="0">
                <a:hlinkClick r:id="rId6"/>
              </a:rPr>
              <a:t>https://scienceinsights.org/what-is-emotional-noise-in-communication/</a:t>
            </a:r>
            <a:r>
              <a:rPr lang="en-US" sz="1400" dirty="0"/>
              <a:t>  (Accessed: 8 April 2026)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600" dirty="0"/>
          </a:p>
          <a:p>
            <a:endParaRPr lang="en-US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389374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80E21785-62D8-430F-9521-90166EF7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Freeform: Shape 73">
            <a:extLst>
              <a:ext uri="{FF2B5EF4-FFF2-40B4-BE49-F238E27FC236}">
                <a16:creationId xmlns:a16="http://schemas.microsoft.com/office/drawing/2014/main" id="{ED7CF8A0-D3E4-4A16-87D3-1D973AC61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3296" y="697832"/>
            <a:ext cx="8189484" cy="5541981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049CAD-5EA9-F8B9-8073-21E2804EA242}"/>
              </a:ext>
            </a:extLst>
          </p:cNvPr>
          <p:cNvSpPr txBox="1"/>
          <p:nvPr/>
        </p:nvSpPr>
        <p:spPr>
          <a:xfrm>
            <a:off x="3325473" y="2100263"/>
            <a:ext cx="5541054" cy="13287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050182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3199</TotalTime>
  <Words>1143</Words>
  <Application>Microsoft Macintosh PowerPoint</Application>
  <PresentationFormat>Widescreen</PresentationFormat>
  <Paragraphs>139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.AppleSystemUIFont</vt:lpstr>
      <vt:lpstr>Aptos</vt:lpstr>
      <vt:lpstr>Aptos Display</vt:lpstr>
      <vt:lpstr>Arial</vt:lpstr>
      <vt:lpstr>Office Theme</vt:lpstr>
      <vt:lpstr>Effective Teamwork and Communication</vt:lpstr>
      <vt:lpstr>PowerPoint Presentation</vt:lpstr>
      <vt:lpstr>Overview Structure </vt:lpstr>
      <vt:lpstr>Introduction and Company Background </vt:lpstr>
      <vt:lpstr>Barrier 1: Environmental Noise</vt:lpstr>
      <vt:lpstr>Environmental Noise (Shannon &amp; Weaver SMCR Model)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and Recommendations 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Dalia Samoskiene (2518266)</dc:creator>
  <cp:lastModifiedBy>Dalia Samoskiene (2518266)</cp:lastModifiedBy>
  <cp:revision>8</cp:revision>
  <dcterms:created xsi:type="dcterms:W3CDTF">2026-03-28T18:00:52Z</dcterms:created>
  <dcterms:modified xsi:type="dcterms:W3CDTF">2026-04-10T18:24:09Z</dcterms:modified>
</cp:coreProperties>
</file>