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5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embeddedFontLst>
    <p:embeddedFont>
      <p:font typeface="Aptos" panose="020B0004020202020204" pitchFamily="34" charset="0"/>
      <p:regular r:id="rId14"/>
      <p:bold r:id="rId15"/>
      <p:italic r:id="rId16"/>
      <p:boldItalic r:id="rId17"/>
    </p:embeddedFont>
    <p:embeddedFont>
      <p:font typeface="Inter" panose="02000503000000020004" pitchFamily="2" charset="0"/>
      <p:regular r:id="rId18"/>
    </p:embeddedFont>
    <p:embeddedFont>
      <p:font typeface="Inter Bold" panose="02000503000000020004" pitchFamily="2" charset="0"/>
      <p:regular r:id="rId19"/>
      <p:bold r:id="rId20"/>
    </p:embeddedFont>
    <p:embeddedFont>
      <p:font typeface="Tw Cen MT" panose="020B0602020104020603" pitchFamily="34" charset="77"/>
      <p:regular r:id="rId21"/>
      <p:bold r:id="rId22"/>
      <p:italic r:id="rId23"/>
      <p:boldItalic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49A176-3450-4CAE-966E-B1E52B846A2C}" v="2" dt="2026-06-28T17:19:53.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10"/>
  </p:normalViewPr>
  <p:slideViewPr>
    <p:cSldViewPr snapToGrid="0" snapToObjects="1">
      <p:cViewPr varScale="1">
        <p:scale>
          <a:sx n="113" d="100"/>
          <a:sy n="113" d="100"/>
        </p:scale>
        <p:origin x="52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664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0826016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251486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0267453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5883078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7/17/26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4141156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6085452"/>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7/17/26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23026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65727704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30291865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9932185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67694900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603065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7/17/26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5565739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20974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7/17/26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2427913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7650720"/>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7/17/26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31391025"/>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master 1">
    <p:spTree>
      <p:nvGrpSpPr>
        <p:cNvPr id="1" name=""/>
        <p:cNvGrpSpPr/>
        <p:nvPr/>
      </p:nvGrpSpPr>
      <p:grpSpPr>
        <a:xfrm>
          <a:off x="0" y="0"/>
          <a:ext cx="0" cy="0"/>
          <a:chOff x="0" y="0"/>
          <a:chExt cx="0" cy="0"/>
        </a:xfrm>
      </p:grpSpPr>
    </p:spTree>
    <p:extLst>
      <p:ext uri="{BB962C8B-B14F-4D97-AF65-F5344CB8AC3E}">
        <p14:creationId xmlns:p14="http://schemas.microsoft.com/office/powerpoint/2010/main" val="5747303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7/17/26</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2180425021"/>
      </p:ext>
    </p:extLst>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png"/><Relationship Id="rId9"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png"/><Relationship Id="rId9" Type="http://schemas.openxmlformats.org/officeDocument/2006/relationships/image" Target="../media/image2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sv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25.png"/><Relationship Id="rId5" Type="http://schemas.openxmlformats.org/officeDocument/2006/relationships/image" Target="../media/image24.svg"/><Relationship Id="rId4" Type="http://schemas.openxmlformats.org/officeDocument/2006/relationships/image" Target="../media/image23.png"/><Relationship Id="rId9" Type="http://schemas.openxmlformats.org/officeDocument/2006/relationships/image" Target="../media/image28.svg"/></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40.svg"/><Relationship Id="rId3" Type="http://schemas.openxmlformats.org/officeDocument/2006/relationships/image" Target="../media/image35.png"/><Relationship Id="rId7"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38.svg"/><Relationship Id="rId5" Type="http://schemas.openxmlformats.org/officeDocument/2006/relationships/image" Target="../media/image37.png"/><Relationship Id="rId10" Type="http://schemas.openxmlformats.org/officeDocument/2006/relationships/image" Target="../media/image42.svg"/><Relationship Id="rId4" Type="http://schemas.openxmlformats.org/officeDocument/2006/relationships/image" Target="../media/image36.svg"/><Relationship Id="rId9" Type="http://schemas.openxmlformats.org/officeDocument/2006/relationships/image" Target="../media/image41.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pic>
        <p:nvPicPr>
          <p:cNvPr id="3" name="Image 1" descr="preencoded.png"/>
          <p:cNvPicPr>
            <a:picLocks noChangeAspect="1"/>
          </p:cNvPicPr>
          <p:nvPr/>
        </p:nvPicPr>
        <p:blipFill>
          <a:blip r:embed="rId4"/>
          <a:stretch>
            <a:fillRect/>
          </a:stretch>
        </p:blipFill>
        <p:spPr>
          <a:xfrm>
            <a:off x="85028" y="494407"/>
            <a:ext cx="4401730" cy="5869186"/>
          </a:xfrm>
          <a:prstGeom prst="rect">
            <a:avLst/>
          </a:prstGeom>
        </p:spPr>
      </p:pic>
      <p:sp>
        <p:nvSpPr>
          <p:cNvPr id="4" name="Shape 0"/>
          <p:cNvSpPr/>
          <p:nvPr/>
        </p:nvSpPr>
        <p:spPr>
          <a:xfrm>
            <a:off x="5233360" y="534789"/>
            <a:ext cx="5505015" cy="308868"/>
          </a:xfrm>
          <a:prstGeom prst="roundRect">
            <a:avLst>
              <a:gd name="adj" fmla="val 18506"/>
            </a:avLst>
          </a:prstGeom>
          <a:noFill/>
          <a:ln/>
          <a:effectLst>
            <a:outerShdw blurRad="101600" dist="50800" dir="16200000" algn="bl" rotWithShape="0">
              <a:srgbClr val="4950BC">
                <a:alpha val="100000"/>
              </a:srgbClr>
            </a:outerShdw>
          </a:effectLst>
        </p:spPr>
        <p:txBody>
          <a:bodyPr/>
          <a:lstStyle/>
          <a:p>
            <a:endParaRPr lang="en-GB"/>
          </a:p>
        </p:txBody>
      </p:sp>
      <p:sp>
        <p:nvSpPr>
          <p:cNvPr id="5" name="Text 1"/>
          <p:cNvSpPr/>
          <p:nvPr/>
        </p:nvSpPr>
        <p:spPr>
          <a:xfrm>
            <a:off x="5335355" y="585787"/>
            <a:ext cx="5910611" cy="206871"/>
          </a:xfrm>
          <a:prstGeom prst="rect">
            <a:avLst/>
          </a:prstGeom>
          <a:noFill/>
          <a:ln/>
        </p:spPr>
        <p:txBody>
          <a:bodyPr wrap="none" lIns="0" tIns="0" rIns="0" bIns="0" rtlCol="0" anchor="t"/>
          <a:lstStyle/>
          <a:p>
            <a:pPr marL="0" indent="0" algn="l">
              <a:lnSpc>
                <a:spcPct val="127000"/>
              </a:lnSpc>
              <a:buNone/>
            </a:pPr>
            <a:r>
              <a:rPr lang="en-US" sz="1050" dirty="0">
                <a:solidFill>
                  <a:srgbClr val="4950BC"/>
                </a:solidFill>
                <a:latin typeface="Inter" pitchFamily="34" charset="0"/>
                <a:ea typeface="Inter" pitchFamily="34" charset="-122"/>
                <a:cs typeface="Inter" pitchFamily="34" charset="-120"/>
              </a:rPr>
              <a:t>CERTIFICATE IN HIGHER EDUCATION — BUSINESS SKILLS FOR THE WORKPLACE</a:t>
            </a:r>
            <a:endParaRPr lang="en-US" sz="1050" dirty="0"/>
          </a:p>
        </p:txBody>
      </p:sp>
      <p:sp>
        <p:nvSpPr>
          <p:cNvPr id="6" name="Text 2"/>
          <p:cNvSpPr/>
          <p:nvPr/>
        </p:nvSpPr>
        <p:spPr>
          <a:xfrm>
            <a:off x="5233360" y="904875"/>
            <a:ext cx="6296860" cy="2126456"/>
          </a:xfrm>
          <a:prstGeom prst="rect">
            <a:avLst/>
          </a:prstGeom>
          <a:noFill/>
          <a:ln/>
        </p:spPr>
        <p:txBody>
          <a:bodyPr wrap="square" lIns="0" tIns="0" rIns="0" bIns="0" rtlCol="0" anchor="t">
            <a:normAutofit/>
          </a:bodyPr>
          <a:lstStyle/>
          <a:p>
            <a:pPr marL="0" indent="0" algn="l">
              <a:lnSpc>
                <a:spcPct val="104000"/>
              </a:lnSpc>
              <a:buNone/>
            </a:pPr>
            <a:r>
              <a:rPr lang="en-US" sz="6650" b="1" dirty="0">
                <a:solidFill>
                  <a:srgbClr val="000000"/>
                </a:solidFill>
                <a:latin typeface="Inter Bold" pitchFamily="34" charset="0"/>
                <a:ea typeface="Inter Bold" pitchFamily="34" charset="-122"/>
                <a:cs typeface="Inter Bold" pitchFamily="34" charset="-120"/>
              </a:rPr>
              <a:t>Lumi Lash Studio</a:t>
            </a:r>
            <a:endParaRPr lang="en-US" sz="6650" dirty="0"/>
          </a:p>
        </p:txBody>
      </p:sp>
      <p:sp>
        <p:nvSpPr>
          <p:cNvPr id="7" name="Text 3"/>
          <p:cNvSpPr/>
          <p:nvPr/>
        </p:nvSpPr>
        <p:spPr>
          <a:xfrm>
            <a:off x="5233360" y="3260923"/>
            <a:ext cx="6296860" cy="850503"/>
          </a:xfrm>
          <a:prstGeom prst="rect">
            <a:avLst/>
          </a:prstGeom>
          <a:noFill/>
          <a:ln/>
        </p:spPr>
        <p:txBody>
          <a:bodyPr wrap="square" lIns="0" tIns="0" rIns="0" bIns="0" rtlCol="0" anchor="t">
            <a:normAutofit/>
          </a:bodyPr>
          <a:lstStyle/>
          <a:p>
            <a:pPr marL="0" indent="0" algn="l">
              <a:lnSpc>
                <a:spcPct val="104000"/>
              </a:lnSpc>
              <a:buNone/>
            </a:pPr>
            <a:r>
              <a:rPr lang="en-US" sz="2650" b="1" i="1" dirty="0">
                <a:solidFill>
                  <a:srgbClr val="000000"/>
                </a:solidFill>
                <a:latin typeface="Inter Bold" pitchFamily="34" charset="0"/>
                <a:ea typeface="Inter Bold" pitchFamily="34" charset="-122"/>
                <a:cs typeface="Inter Bold" pitchFamily="34" charset="-120"/>
              </a:rPr>
              <a:t>Plant-Based Beauty. Powerful Confidence.</a:t>
            </a:r>
            <a:endParaRPr lang="en-US" sz="2650" dirty="0"/>
          </a:p>
        </p:txBody>
      </p:sp>
      <p:sp>
        <p:nvSpPr>
          <p:cNvPr id="8" name="Shape 4"/>
          <p:cNvSpPr/>
          <p:nvPr/>
        </p:nvSpPr>
        <p:spPr>
          <a:xfrm>
            <a:off x="5233360" y="4383484"/>
            <a:ext cx="6296860" cy="19050"/>
          </a:xfrm>
          <a:prstGeom prst="roundRect">
            <a:avLst>
              <a:gd name="adj" fmla="val 59999"/>
            </a:avLst>
          </a:prstGeom>
          <a:solidFill>
            <a:srgbClr val="272525">
              <a:alpha val="50000"/>
            </a:srgbClr>
          </a:solidFill>
          <a:ln/>
        </p:spPr>
        <p:txBody>
          <a:bodyPr/>
          <a:lstStyle/>
          <a:p>
            <a:endParaRPr lang="en-GB"/>
          </a:p>
        </p:txBody>
      </p:sp>
      <p:sp>
        <p:nvSpPr>
          <p:cNvPr id="9" name="Text 5"/>
          <p:cNvSpPr/>
          <p:nvPr/>
        </p:nvSpPr>
        <p:spPr>
          <a:xfrm>
            <a:off x="5233360" y="4754959"/>
            <a:ext cx="2940969" cy="913408"/>
          </a:xfrm>
          <a:prstGeom prst="rect">
            <a:avLst/>
          </a:prstGeom>
          <a:noFill/>
          <a:ln/>
        </p:spPr>
        <p:txBody>
          <a:bodyPr wrap="square" lIns="0" tIns="0" rIns="0" bIns="0" rtlCol="0" anchor="t"/>
          <a:lstStyle/>
          <a:p>
            <a:pPr marL="0" indent="0" algn="l">
              <a:lnSpc>
                <a:spcPct val="127000"/>
              </a:lnSpc>
              <a:buNone/>
            </a:pPr>
            <a:r>
              <a:rPr lang="en-US" sz="1300" b="1" dirty="0">
                <a:solidFill>
                  <a:srgbClr val="272525"/>
                </a:solidFill>
                <a:latin typeface="Inter Bold" pitchFamily="34" charset="0"/>
                <a:ea typeface="Inter Bold" pitchFamily="34" charset="-122"/>
                <a:cs typeface="Inter Bold" pitchFamily="34" charset="-120"/>
              </a:rPr>
              <a:t>Presenter:</a:t>
            </a:r>
            <a:r>
              <a:rPr lang="en-US" sz="1300" dirty="0">
                <a:solidFill>
                  <a:srgbClr val="272525"/>
                </a:solidFill>
                <a:latin typeface="Inter" pitchFamily="34" charset="0"/>
                <a:ea typeface="Inter" pitchFamily="34" charset="-122"/>
                <a:cs typeface="Inter" pitchFamily="34" charset="-120"/>
              </a:rPr>
              <a:t> Maria Atanasia Patru</a:t>
            </a:r>
            <a:endParaRPr lang="en-US" sz="1300" dirty="0"/>
          </a:p>
          <a:p>
            <a:pPr marL="0" indent="0" algn="l">
              <a:lnSpc>
                <a:spcPct val="127000"/>
              </a:lnSpc>
              <a:buNone/>
            </a:pPr>
            <a:r>
              <a:rPr lang="en-US" sz="1300" b="1" dirty="0">
                <a:solidFill>
                  <a:srgbClr val="272525"/>
                </a:solidFill>
                <a:latin typeface="Inter Bold" pitchFamily="34" charset="0"/>
                <a:ea typeface="Inter Bold" pitchFamily="34" charset="-122"/>
                <a:cs typeface="Inter Bold" pitchFamily="34" charset="-120"/>
              </a:rPr>
              <a:t>Module:</a:t>
            </a:r>
            <a:r>
              <a:rPr lang="en-US" sz="1300" dirty="0">
                <a:solidFill>
                  <a:srgbClr val="272525"/>
                </a:solidFill>
                <a:latin typeface="Inter" pitchFamily="34" charset="0"/>
                <a:ea typeface="Inter" pitchFamily="34" charset="-122"/>
                <a:cs typeface="Inter" pitchFamily="34" charset="-120"/>
              </a:rPr>
              <a:t> LCLM4006 Enterprise and Entrepreneurship</a:t>
            </a:r>
            <a:endParaRPr lang="en-US" sz="1300" dirty="0"/>
          </a:p>
        </p:txBody>
      </p:sp>
      <p:sp>
        <p:nvSpPr>
          <p:cNvPr id="10" name="Text 6"/>
          <p:cNvSpPr/>
          <p:nvPr/>
        </p:nvSpPr>
        <p:spPr>
          <a:xfrm>
            <a:off x="8595601" y="4754959"/>
            <a:ext cx="2940969" cy="1430536"/>
          </a:xfrm>
          <a:prstGeom prst="rect">
            <a:avLst/>
          </a:prstGeom>
          <a:noFill/>
          <a:ln/>
        </p:spPr>
        <p:txBody>
          <a:bodyPr wrap="square" lIns="0" tIns="0" rIns="0" bIns="0" rtlCol="0" anchor="t">
            <a:normAutofit/>
          </a:bodyPr>
          <a:lstStyle/>
          <a:p>
            <a:pPr marL="0" indent="0" algn="l">
              <a:lnSpc>
                <a:spcPct val="127000"/>
              </a:lnSpc>
              <a:buNone/>
            </a:pPr>
            <a:r>
              <a:rPr lang="en-US" sz="1300" b="1" dirty="0">
                <a:solidFill>
                  <a:srgbClr val="272525"/>
                </a:solidFill>
                <a:latin typeface="Inter Bold" pitchFamily="34" charset="0"/>
                <a:ea typeface="Inter Bold" pitchFamily="34" charset="-122"/>
                <a:cs typeface="Inter Bold" pitchFamily="34" charset="-120"/>
              </a:rPr>
              <a:t>Programme:</a:t>
            </a:r>
            <a:r>
              <a:rPr lang="en-US" sz="1300" dirty="0">
                <a:solidFill>
                  <a:srgbClr val="272525"/>
                </a:solidFill>
                <a:latin typeface="Inter" pitchFamily="34" charset="0"/>
                <a:ea typeface="Inter" pitchFamily="34" charset="-122"/>
                <a:cs typeface="Inter" pitchFamily="34" charset="-120"/>
              </a:rPr>
              <a:t> Certificate in Higher Education — Business Skills for the Workplace</a:t>
            </a:r>
            <a:endParaRPr lang="en-US" sz="1300" dirty="0"/>
          </a:p>
          <a:p>
            <a:pPr marL="0" indent="0" algn="l">
              <a:lnSpc>
                <a:spcPct val="127000"/>
              </a:lnSpc>
              <a:buNone/>
            </a:pPr>
            <a:r>
              <a:rPr lang="en-US" sz="1300" b="1" dirty="0">
                <a:solidFill>
                  <a:srgbClr val="272525"/>
                </a:solidFill>
                <a:latin typeface="Inter Bold" pitchFamily="34" charset="0"/>
                <a:ea typeface="Inter Bold" pitchFamily="34" charset="-122"/>
                <a:cs typeface="Inter Bold" pitchFamily="34" charset="-120"/>
              </a:rPr>
              <a:t>Lecturer:</a:t>
            </a:r>
            <a:r>
              <a:rPr lang="en-US" sz="1300" dirty="0">
                <a:solidFill>
                  <a:srgbClr val="272525"/>
                </a:solidFill>
                <a:latin typeface="Inter" pitchFamily="34" charset="0"/>
                <a:ea typeface="Inter" pitchFamily="34" charset="-122"/>
                <a:cs typeface="Inter" pitchFamily="34" charset="-120"/>
              </a:rPr>
              <a:t> Dr Said Usman (London Campus)</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pic>
        <p:nvPicPr>
          <p:cNvPr id="3" name="Image 1" descr="preencoded.png"/>
          <p:cNvPicPr>
            <a:picLocks noChangeAspect="1"/>
          </p:cNvPicPr>
          <p:nvPr/>
        </p:nvPicPr>
        <p:blipFill>
          <a:blip r:embed="rId4"/>
          <a:stretch>
            <a:fillRect/>
          </a:stretch>
        </p:blipFill>
        <p:spPr>
          <a:xfrm>
            <a:off x="70840" y="475456"/>
            <a:ext cx="4430205" cy="5907087"/>
          </a:xfrm>
          <a:prstGeom prst="rect">
            <a:avLst/>
          </a:prstGeom>
        </p:spPr>
      </p:pic>
      <p:sp>
        <p:nvSpPr>
          <p:cNvPr id="4" name="Text 0"/>
          <p:cNvSpPr/>
          <p:nvPr/>
        </p:nvSpPr>
        <p:spPr>
          <a:xfrm>
            <a:off x="5233360" y="564455"/>
            <a:ext cx="4940176" cy="443012"/>
          </a:xfrm>
          <a:prstGeom prst="rect">
            <a:avLst/>
          </a:prstGeom>
          <a:noFill/>
          <a:ln/>
        </p:spPr>
        <p:txBody>
          <a:bodyPr wrap="none" lIns="0" tIns="0" rIns="0" bIns="0" rtlCol="0" anchor="t"/>
          <a:lstStyle/>
          <a:p>
            <a:pPr marL="0" indent="0" algn="l">
              <a:lnSpc>
                <a:spcPct val="104000"/>
              </a:lnSpc>
              <a:buNone/>
            </a:pPr>
            <a:r>
              <a:rPr lang="en-US" sz="2750" b="1" dirty="0">
                <a:solidFill>
                  <a:srgbClr val="000000"/>
                </a:solidFill>
                <a:latin typeface="Inter Bold" pitchFamily="34" charset="0"/>
                <a:ea typeface="Inter Bold" pitchFamily="34" charset="-122"/>
                <a:cs typeface="Inter Bold" pitchFamily="34" charset="-120"/>
              </a:rPr>
              <a:t>The Business at a Glance</a:t>
            </a:r>
            <a:endParaRPr lang="en-US" sz="2750" dirty="0"/>
          </a:p>
        </p:txBody>
      </p:sp>
      <p:pic>
        <p:nvPicPr>
          <p:cNvPr id="5"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33360" y="1166912"/>
            <a:ext cx="6296860" cy="1201936"/>
          </a:xfrm>
          <a:prstGeom prst="rect">
            <a:avLst/>
          </a:prstGeom>
        </p:spPr>
      </p:pic>
      <p:sp>
        <p:nvSpPr>
          <p:cNvPr id="6" name="Text 1"/>
          <p:cNvSpPr/>
          <p:nvPr/>
        </p:nvSpPr>
        <p:spPr>
          <a:xfrm>
            <a:off x="5470289" y="1327646"/>
            <a:ext cx="1772003" cy="221456"/>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What We Offer</a:t>
            </a:r>
            <a:endParaRPr lang="en-US" sz="1350" dirty="0"/>
          </a:p>
        </p:txBody>
      </p:sp>
      <p:sp>
        <p:nvSpPr>
          <p:cNvPr id="7" name="Text 2"/>
          <p:cNvSpPr/>
          <p:nvPr/>
        </p:nvSpPr>
        <p:spPr>
          <a:xfrm>
            <a:off x="5470289" y="1612801"/>
            <a:ext cx="5899201" cy="595313"/>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A boutique eyelash extension studio offering classic, hybrid, and Russian-volume lash sets, plus brow lamination, brow and lash tinting, and lash lifts (British Beauty Council, 2023).</a:t>
            </a:r>
            <a:endParaRPr lang="en-US" sz="1100" dirty="0"/>
          </a:p>
        </p:txBody>
      </p:sp>
      <p:pic>
        <p:nvPicPr>
          <p:cNvPr id="8"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233360" y="2475111"/>
            <a:ext cx="6296860" cy="1003498"/>
          </a:xfrm>
          <a:prstGeom prst="rect">
            <a:avLst/>
          </a:prstGeom>
        </p:spPr>
      </p:pic>
      <p:sp>
        <p:nvSpPr>
          <p:cNvPr id="9" name="Text 3"/>
          <p:cNvSpPr/>
          <p:nvPr/>
        </p:nvSpPr>
        <p:spPr>
          <a:xfrm>
            <a:off x="5470289" y="2635845"/>
            <a:ext cx="1772003" cy="221456"/>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Where We Are</a:t>
            </a:r>
            <a:endParaRPr lang="en-US" sz="1350" dirty="0"/>
          </a:p>
        </p:txBody>
      </p:sp>
      <p:sp>
        <p:nvSpPr>
          <p:cNvPr id="10" name="Text 4"/>
          <p:cNvSpPr/>
          <p:nvPr/>
        </p:nvSpPr>
        <p:spPr>
          <a:xfrm>
            <a:off x="5470289" y="2921000"/>
            <a:ext cx="5899201" cy="396875"/>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Stratford, East London (E15) — a fast-growing area with dense, young, fashion-engaged demographics (ONS, 2021).</a:t>
            </a:r>
            <a:endParaRPr lang="en-US" sz="1100" dirty="0"/>
          </a:p>
        </p:txBody>
      </p:sp>
      <p:pic>
        <p:nvPicPr>
          <p:cNvPr id="11" name="Image 4"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33360" y="3584873"/>
            <a:ext cx="6296860" cy="1201936"/>
          </a:xfrm>
          <a:prstGeom prst="rect">
            <a:avLst/>
          </a:prstGeom>
        </p:spPr>
      </p:pic>
      <p:sp>
        <p:nvSpPr>
          <p:cNvPr id="12" name="Text 5"/>
          <p:cNvSpPr/>
          <p:nvPr/>
        </p:nvSpPr>
        <p:spPr>
          <a:xfrm>
            <a:off x="5470289" y="3745607"/>
            <a:ext cx="1772003" cy="221456"/>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Legal Format</a:t>
            </a:r>
            <a:endParaRPr lang="en-US" sz="1350" dirty="0"/>
          </a:p>
        </p:txBody>
      </p:sp>
      <p:sp>
        <p:nvSpPr>
          <p:cNvPr id="13" name="Text 6"/>
          <p:cNvSpPr/>
          <p:nvPr/>
        </p:nvSpPr>
        <p:spPr>
          <a:xfrm>
            <a:off x="5470289" y="4030762"/>
            <a:ext cx="5899201" cy="595313"/>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Sole trader, registered with HMRC (HMRC, 2022). Chosen for zero incorporation cost, minimal paperwork, full founder control, and 100% retention of post-tax profits (Federation of Small Businesses, 2021).</a:t>
            </a:r>
            <a:endParaRPr lang="en-US" sz="1100" dirty="0"/>
          </a:p>
        </p:txBody>
      </p:sp>
      <p:pic>
        <p:nvPicPr>
          <p:cNvPr id="14" name="Image 5"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33360" y="4893072"/>
            <a:ext cx="6296860" cy="1400373"/>
          </a:xfrm>
          <a:prstGeom prst="rect">
            <a:avLst/>
          </a:prstGeom>
        </p:spPr>
      </p:pic>
      <p:sp>
        <p:nvSpPr>
          <p:cNvPr id="15" name="Text 7"/>
          <p:cNvSpPr/>
          <p:nvPr/>
        </p:nvSpPr>
        <p:spPr>
          <a:xfrm>
            <a:off x="5470289" y="5053806"/>
            <a:ext cx="1772003" cy="221456"/>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Management</a:t>
            </a:r>
            <a:endParaRPr lang="en-US" sz="1350" dirty="0"/>
          </a:p>
        </p:txBody>
      </p:sp>
      <p:sp>
        <p:nvSpPr>
          <p:cNvPr id="16" name="Text 8"/>
          <p:cNvSpPr/>
          <p:nvPr/>
        </p:nvSpPr>
        <p:spPr>
          <a:xfrm>
            <a:off x="5470289" y="5338961"/>
            <a:ext cx="5899201" cy="793750"/>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Founder-operator (Maria Patru) supported by a quarterly accountant. A second technician will join on chair-rental from month nine to absorb weekend peaks (Statista, 2023). Bookings, payments and reminders are automated through Treatwell and Instagram (Treatwell, 2022).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1886" cy="6858000"/>
          </a:xfrm>
          <a:prstGeom prst="rect">
            <a:avLst/>
          </a:prstGeom>
        </p:spPr>
      </p:pic>
      <p:pic>
        <p:nvPicPr>
          <p:cNvPr id="3" name="Image 1" descr="preencoded.png"/>
          <p:cNvPicPr>
            <a:picLocks noChangeAspect="1"/>
          </p:cNvPicPr>
          <p:nvPr/>
        </p:nvPicPr>
        <p:blipFill>
          <a:blip r:embed="rId4"/>
          <a:stretch>
            <a:fillRect/>
          </a:stretch>
        </p:blipFill>
        <p:spPr>
          <a:xfrm>
            <a:off x="74412" y="480219"/>
            <a:ext cx="4423061" cy="5897563"/>
          </a:xfrm>
          <a:prstGeom prst="rect">
            <a:avLst/>
          </a:prstGeom>
        </p:spPr>
      </p:pic>
      <p:sp>
        <p:nvSpPr>
          <p:cNvPr id="4" name="Text 0"/>
          <p:cNvSpPr/>
          <p:nvPr/>
        </p:nvSpPr>
        <p:spPr>
          <a:xfrm>
            <a:off x="5233360" y="636687"/>
            <a:ext cx="6151309" cy="465138"/>
          </a:xfrm>
          <a:prstGeom prst="rect">
            <a:avLst/>
          </a:prstGeom>
          <a:noFill/>
          <a:ln/>
        </p:spPr>
        <p:txBody>
          <a:bodyPr wrap="none" lIns="0" tIns="0" rIns="0" bIns="0" rtlCol="0" anchor="t"/>
          <a:lstStyle/>
          <a:p>
            <a:pPr marL="0" indent="0" algn="l">
              <a:lnSpc>
                <a:spcPct val="104000"/>
              </a:lnSpc>
              <a:buNone/>
            </a:pPr>
            <a:r>
              <a:rPr lang="en-US" sz="2900" b="1" dirty="0">
                <a:solidFill>
                  <a:srgbClr val="000000"/>
                </a:solidFill>
                <a:latin typeface="Inter Bold" pitchFamily="34" charset="0"/>
                <a:ea typeface="Inter Bold" pitchFamily="34" charset="-122"/>
                <a:cs typeface="Inter Bold" pitchFamily="34" charset="-120"/>
              </a:rPr>
              <a:t>Our Unique Selling Proposition</a:t>
            </a:r>
            <a:endParaRPr lang="en-US" sz="2900" dirty="0"/>
          </a:p>
        </p:txBody>
      </p:sp>
      <p:sp>
        <p:nvSpPr>
          <p:cNvPr id="5" name="Text 1"/>
          <p:cNvSpPr/>
          <p:nvPr/>
        </p:nvSpPr>
        <p:spPr>
          <a:xfrm>
            <a:off x="5233360" y="1277640"/>
            <a:ext cx="6906444" cy="212824"/>
          </a:xfrm>
          <a:prstGeom prst="rect">
            <a:avLst/>
          </a:prstGeom>
          <a:noFill/>
          <a:ln/>
        </p:spPr>
        <p:txBody>
          <a:bodyPr wrap="none" lIns="0" tIns="0" rIns="0" bIns="0" rtlCol="0" anchor="t"/>
          <a:lstStyle/>
          <a:p>
            <a:pPr marL="0" indent="0" algn="l">
              <a:lnSpc>
                <a:spcPct val="119000"/>
              </a:lnSpc>
              <a:buNone/>
            </a:pPr>
            <a:r>
              <a:rPr lang="en-US" sz="1150" dirty="0">
                <a:solidFill>
                  <a:srgbClr val="272525"/>
                </a:solidFill>
                <a:latin typeface="Inter" pitchFamily="34" charset="0"/>
                <a:ea typeface="Inter" pitchFamily="34" charset="-122"/>
                <a:cs typeface="Inter" pitchFamily="34" charset="-120"/>
              </a:rPr>
              <a:t>Three things that no other studio in our postcode offers, all combined under one brand:</a:t>
            </a:r>
            <a:endParaRPr lang="en-US" sz="1150" dirty="0"/>
          </a:p>
        </p:txBody>
      </p:sp>
      <p:sp>
        <p:nvSpPr>
          <p:cNvPr id="6" name="Shape 2"/>
          <p:cNvSpPr/>
          <p:nvPr/>
        </p:nvSpPr>
        <p:spPr>
          <a:xfrm>
            <a:off x="5233360" y="1622326"/>
            <a:ext cx="3089793" cy="2666504"/>
          </a:xfrm>
          <a:prstGeom prst="roundRect">
            <a:avLst>
              <a:gd name="adj" fmla="val 2345"/>
            </a:avLst>
          </a:prstGeom>
          <a:solidFill>
            <a:srgbClr val="DADBF1"/>
          </a:solidFill>
          <a:ln w="6350">
            <a:solidFill>
              <a:srgbClr val="C0C1D7"/>
            </a:solidFill>
            <a:prstDash val="solid"/>
          </a:ln>
        </p:spPr>
        <p:txBody>
          <a:bodyPr/>
          <a:lstStyle/>
          <a:p>
            <a:endParaRPr lang="en-GB"/>
          </a:p>
        </p:txBody>
      </p:sp>
      <p:sp>
        <p:nvSpPr>
          <p:cNvPr id="7" name="Shape 3"/>
          <p:cNvSpPr/>
          <p:nvPr/>
        </p:nvSpPr>
        <p:spPr>
          <a:xfrm>
            <a:off x="5388535" y="1777504"/>
            <a:ext cx="446473" cy="446484"/>
          </a:xfrm>
          <a:prstGeom prst="roundRect">
            <a:avLst>
              <a:gd name="adj" fmla="val 17064968"/>
            </a:avLst>
          </a:prstGeom>
          <a:solidFill>
            <a:srgbClr val="4950BC"/>
          </a:solidFill>
          <a:ln/>
        </p:spPr>
        <p:txBody>
          <a:bodyPr/>
          <a:lstStyle/>
          <a:p>
            <a:endParaRPr lang="en-GB"/>
          </a:p>
        </p:txBody>
      </p:sp>
      <p:pic>
        <p:nvPicPr>
          <p:cNvPr id="8" name="Image 2"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11265" y="1900238"/>
            <a:ext cx="200913" cy="200918"/>
          </a:xfrm>
          <a:prstGeom prst="rect">
            <a:avLst/>
          </a:prstGeom>
        </p:spPr>
      </p:pic>
      <p:sp>
        <p:nvSpPr>
          <p:cNvPr id="9" name="Text 4"/>
          <p:cNvSpPr/>
          <p:nvPr/>
        </p:nvSpPr>
        <p:spPr>
          <a:xfrm>
            <a:off x="5388535" y="2341166"/>
            <a:ext cx="2779445" cy="464939"/>
          </a:xfrm>
          <a:prstGeom prst="rect">
            <a:avLst/>
          </a:prstGeom>
          <a:noFill/>
          <a:ln/>
        </p:spPr>
        <p:txBody>
          <a:bodyPr wrap="square" lIns="0" tIns="0" rIns="0" bIns="0" rtlCol="0" anchor="t">
            <a:normAutofit/>
          </a:bodyPr>
          <a:lstStyle/>
          <a:p>
            <a:pPr marL="0" indent="0" algn="l">
              <a:lnSpc>
                <a:spcPct val="104000"/>
              </a:lnSpc>
              <a:buNone/>
            </a:pPr>
            <a:r>
              <a:rPr lang="en-US" sz="1450" b="1" dirty="0">
                <a:solidFill>
                  <a:srgbClr val="272525"/>
                </a:solidFill>
                <a:latin typeface="Inter Bold" pitchFamily="34" charset="0"/>
                <a:ea typeface="Inter Bold" pitchFamily="34" charset="-122"/>
                <a:cs typeface="Inter Bold" pitchFamily="34" charset="-120"/>
              </a:rPr>
              <a:t>Mid-Market Price, Premium Quality</a:t>
            </a:r>
            <a:endParaRPr lang="en-US" sz="1450" dirty="0"/>
          </a:p>
        </p:txBody>
      </p:sp>
      <p:sp>
        <p:nvSpPr>
          <p:cNvPr id="10" name="Text 5"/>
          <p:cNvSpPr/>
          <p:nvPr/>
        </p:nvSpPr>
        <p:spPr>
          <a:xfrm>
            <a:off x="5388535" y="2876352"/>
            <a:ext cx="2779445" cy="638473"/>
          </a:xfrm>
          <a:prstGeom prst="rect">
            <a:avLst/>
          </a:prstGeom>
          <a:noFill/>
          <a:ln/>
        </p:spPr>
        <p:txBody>
          <a:bodyPr wrap="square" lIns="0" tIns="0" rIns="0" bIns="0" rtlCol="0" anchor="t">
            <a:normAutofit/>
          </a:bodyPr>
          <a:lstStyle/>
          <a:p>
            <a:pPr marL="0" indent="0" algn="l">
              <a:lnSpc>
                <a:spcPct val="119000"/>
              </a:lnSpc>
              <a:buNone/>
            </a:pPr>
            <a:r>
              <a:rPr lang="en-US" sz="1150" dirty="0">
                <a:solidFill>
                  <a:srgbClr val="272525"/>
                </a:solidFill>
                <a:latin typeface="Inter" pitchFamily="34" charset="0"/>
                <a:ea typeface="Inter" pitchFamily="34" charset="-122"/>
                <a:cs typeface="Inter" pitchFamily="34" charset="-120"/>
              </a:rPr>
              <a:t>A classic full set is </a:t>
            </a:r>
            <a:r>
              <a:rPr lang="en-US" sz="1150" b="1" dirty="0">
                <a:solidFill>
                  <a:srgbClr val="272525"/>
                </a:solidFill>
                <a:latin typeface="Inter Bold" pitchFamily="34" charset="0"/>
                <a:ea typeface="Inter Bold" pitchFamily="34" charset="-122"/>
                <a:cs typeface="Inter Bold" pitchFamily="34" charset="-120"/>
              </a:rPr>
              <a:t>£75</a:t>
            </a:r>
            <a:r>
              <a:rPr lang="en-US" sz="1150" dirty="0">
                <a:solidFill>
                  <a:srgbClr val="272525"/>
                </a:solidFill>
                <a:latin typeface="Inter" pitchFamily="34" charset="0"/>
                <a:ea typeface="Inter" pitchFamily="34" charset="-122"/>
                <a:cs typeface="Inter" pitchFamily="34" charset="-120"/>
              </a:rPr>
              <a:t>, compared with £125–£165 in central London premium studios (British Beauty Council, 2023).</a:t>
            </a:r>
            <a:endParaRPr lang="en-US" sz="1150" dirty="0"/>
          </a:p>
        </p:txBody>
      </p:sp>
      <p:sp>
        <p:nvSpPr>
          <p:cNvPr id="11" name="Shape 6"/>
          <p:cNvSpPr/>
          <p:nvPr/>
        </p:nvSpPr>
        <p:spPr>
          <a:xfrm>
            <a:off x="8440328" y="1622326"/>
            <a:ext cx="3089892" cy="2666504"/>
          </a:xfrm>
          <a:prstGeom prst="roundRect">
            <a:avLst>
              <a:gd name="adj" fmla="val 2345"/>
            </a:avLst>
          </a:prstGeom>
          <a:solidFill>
            <a:srgbClr val="DADBF1"/>
          </a:solidFill>
          <a:ln w="6350">
            <a:solidFill>
              <a:srgbClr val="C0C1D7"/>
            </a:solidFill>
            <a:prstDash val="solid"/>
          </a:ln>
        </p:spPr>
        <p:txBody>
          <a:bodyPr/>
          <a:lstStyle/>
          <a:p>
            <a:endParaRPr lang="en-GB"/>
          </a:p>
        </p:txBody>
      </p:sp>
      <p:sp>
        <p:nvSpPr>
          <p:cNvPr id="12" name="Shape 7"/>
          <p:cNvSpPr/>
          <p:nvPr/>
        </p:nvSpPr>
        <p:spPr>
          <a:xfrm>
            <a:off x="8595502" y="1777504"/>
            <a:ext cx="446473" cy="446484"/>
          </a:xfrm>
          <a:prstGeom prst="roundRect">
            <a:avLst>
              <a:gd name="adj" fmla="val 17064968"/>
            </a:avLst>
          </a:prstGeom>
          <a:solidFill>
            <a:srgbClr val="4950BC"/>
          </a:solidFill>
          <a:ln/>
        </p:spPr>
        <p:txBody>
          <a:bodyPr/>
          <a:lstStyle/>
          <a:p>
            <a:endParaRPr lang="en-GB"/>
          </a:p>
        </p:txBody>
      </p:sp>
      <p:pic>
        <p:nvPicPr>
          <p:cNvPr id="13" name="Image 3"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718233" y="1900238"/>
            <a:ext cx="200913" cy="200918"/>
          </a:xfrm>
          <a:prstGeom prst="rect">
            <a:avLst/>
          </a:prstGeom>
        </p:spPr>
      </p:pic>
      <p:sp>
        <p:nvSpPr>
          <p:cNvPr id="14" name="Text 8"/>
          <p:cNvSpPr/>
          <p:nvPr/>
        </p:nvSpPr>
        <p:spPr>
          <a:xfrm>
            <a:off x="8595502" y="2341166"/>
            <a:ext cx="2775277" cy="232470"/>
          </a:xfrm>
          <a:prstGeom prst="rect">
            <a:avLst/>
          </a:prstGeom>
          <a:noFill/>
          <a:ln/>
        </p:spPr>
        <p:txBody>
          <a:bodyPr wrap="none" lIns="0" tIns="0" rIns="0" bIns="0" rtlCol="0" anchor="t"/>
          <a:lstStyle/>
          <a:p>
            <a:pPr marL="0" indent="0" algn="l">
              <a:lnSpc>
                <a:spcPct val="104000"/>
              </a:lnSpc>
              <a:buNone/>
            </a:pPr>
            <a:r>
              <a:rPr lang="en-US" sz="1450" b="1" dirty="0">
                <a:solidFill>
                  <a:srgbClr val="272525"/>
                </a:solidFill>
                <a:latin typeface="Inter Bold" pitchFamily="34" charset="0"/>
                <a:ea typeface="Inter Bold" pitchFamily="34" charset="-122"/>
                <a:cs typeface="Inter Bold" pitchFamily="34" charset="-120"/>
              </a:rPr>
              <a:t>100% Plant-Based PLA Lashes</a:t>
            </a:r>
            <a:endParaRPr lang="en-US" sz="1450" dirty="0"/>
          </a:p>
        </p:txBody>
      </p:sp>
      <p:sp>
        <p:nvSpPr>
          <p:cNvPr id="15" name="Text 9"/>
          <p:cNvSpPr/>
          <p:nvPr/>
        </p:nvSpPr>
        <p:spPr>
          <a:xfrm>
            <a:off x="8595502" y="2643882"/>
            <a:ext cx="2779544" cy="1489770"/>
          </a:xfrm>
          <a:prstGeom prst="rect">
            <a:avLst/>
          </a:prstGeom>
          <a:noFill/>
          <a:ln/>
        </p:spPr>
        <p:txBody>
          <a:bodyPr wrap="square" lIns="0" tIns="0" rIns="0" bIns="0" rtlCol="0" anchor="t">
            <a:normAutofit/>
          </a:bodyPr>
          <a:lstStyle/>
          <a:p>
            <a:pPr marL="0" indent="0" algn="l">
              <a:lnSpc>
                <a:spcPct val="119000"/>
              </a:lnSpc>
              <a:buNone/>
            </a:pPr>
            <a:r>
              <a:rPr lang="en-US" sz="1150" dirty="0">
                <a:solidFill>
                  <a:srgbClr val="272525"/>
                </a:solidFill>
                <a:latin typeface="Inter" pitchFamily="34" charset="0"/>
                <a:ea typeface="Inter" pitchFamily="34" charset="-122"/>
                <a:cs typeface="Inter" pitchFamily="34" charset="-120"/>
              </a:rPr>
              <a:t>Certified cruelty-free, formaldehyde-free adhesives (European Chemicals Agency, 2022). PLA (polylactic acid) is biodegradable and uses approximately </a:t>
            </a:r>
            <a:r>
              <a:rPr lang="en-US" sz="1150" b="1" dirty="0">
                <a:solidFill>
                  <a:srgbClr val="272525"/>
                </a:solidFill>
                <a:latin typeface="Inter Bold" pitchFamily="34" charset="0"/>
                <a:ea typeface="Inter Bold" pitchFamily="34" charset="-122"/>
                <a:cs typeface="Inter Bold" pitchFamily="34" charset="-120"/>
              </a:rPr>
              <a:t>75% less production energy</a:t>
            </a:r>
            <a:r>
              <a:rPr lang="en-US" sz="1150" dirty="0">
                <a:solidFill>
                  <a:srgbClr val="272525"/>
                </a:solidFill>
                <a:latin typeface="Inter" pitchFamily="34" charset="0"/>
                <a:ea typeface="Inter" pitchFamily="34" charset="-122"/>
                <a:cs typeface="Inter" pitchFamily="34" charset="-120"/>
              </a:rPr>
              <a:t> than standard PBT synthetic lashes most studios use (NatureWorks, 2021).</a:t>
            </a:r>
            <a:endParaRPr lang="en-US" sz="1150" dirty="0"/>
          </a:p>
        </p:txBody>
      </p:sp>
      <p:sp>
        <p:nvSpPr>
          <p:cNvPr id="16" name="Shape 10"/>
          <p:cNvSpPr/>
          <p:nvPr/>
        </p:nvSpPr>
        <p:spPr>
          <a:xfrm>
            <a:off x="5233360" y="4406007"/>
            <a:ext cx="6296860" cy="1815207"/>
          </a:xfrm>
          <a:prstGeom prst="roundRect">
            <a:avLst>
              <a:gd name="adj" fmla="val 3444"/>
            </a:avLst>
          </a:prstGeom>
          <a:solidFill>
            <a:srgbClr val="DADBF1"/>
          </a:solidFill>
          <a:ln w="6350">
            <a:solidFill>
              <a:srgbClr val="C0C1D7"/>
            </a:solidFill>
            <a:prstDash val="solid"/>
          </a:ln>
        </p:spPr>
        <p:txBody>
          <a:bodyPr/>
          <a:lstStyle/>
          <a:p>
            <a:endParaRPr lang="en-GB"/>
          </a:p>
        </p:txBody>
      </p:sp>
      <p:sp>
        <p:nvSpPr>
          <p:cNvPr id="17" name="Shape 11"/>
          <p:cNvSpPr/>
          <p:nvPr/>
        </p:nvSpPr>
        <p:spPr>
          <a:xfrm>
            <a:off x="5388535" y="4561185"/>
            <a:ext cx="446473" cy="446484"/>
          </a:xfrm>
          <a:prstGeom prst="roundRect">
            <a:avLst>
              <a:gd name="adj" fmla="val 17064968"/>
            </a:avLst>
          </a:prstGeom>
          <a:solidFill>
            <a:srgbClr val="4950BC"/>
          </a:solidFill>
          <a:ln/>
        </p:spPr>
        <p:txBody>
          <a:bodyPr/>
          <a:lstStyle/>
          <a:p>
            <a:endParaRPr lang="en-GB"/>
          </a:p>
        </p:txBody>
      </p:sp>
      <p:pic>
        <p:nvPicPr>
          <p:cNvPr id="18" name="Image 4"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511265" y="4683919"/>
            <a:ext cx="200913" cy="200918"/>
          </a:xfrm>
          <a:prstGeom prst="rect">
            <a:avLst/>
          </a:prstGeom>
        </p:spPr>
      </p:pic>
      <p:sp>
        <p:nvSpPr>
          <p:cNvPr id="19" name="Text 12"/>
          <p:cNvSpPr/>
          <p:nvPr/>
        </p:nvSpPr>
        <p:spPr>
          <a:xfrm>
            <a:off x="5388535" y="5124847"/>
            <a:ext cx="3109239" cy="232470"/>
          </a:xfrm>
          <a:prstGeom prst="rect">
            <a:avLst/>
          </a:prstGeom>
          <a:noFill/>
          <a:ln/>
        </p:spPr>
        <p:txBody>
          <a:bodyPr wrap="none" lIns="0" tIns="0" rIns="0" bIns="0" rtlCol="0" anchor="t"/>
          <a:lstStyle/>
          <a:p>
            <a:pPr marL="0" indent="0" algn="l">
              <a:lnSpc>
                <a:spcPct val="104000"/>
              </a:lnSpc>
              <a:buNone/>
            </a:pPr>
            <a:r>
              <a:rPr lang="en-US" sz="1450" b="1" dirty="0">
                <a:solidFill>
                  <a:srgbClr val="272525"/>
                </a:solidFill>
                <a:latin typeface="Inter Bold" pitchFamily="34" charset="0"/>
                <a:ea typeface="Inter Bold" pitchFamily="34" charset="-122"/>
                <a:cs typeface="Inter Bold" pitchFamily="34" charset="-120"/>
              </a:rPr>
              <a:t>"Brave Brows" Community Pledge</a:t>
            </a:r>
            <a:endParaRPr lang="en-US" sz="1450" dirty="0"/>
          </a:p>
        </p:txBody>
      </p:sp>
      <p:sp>
        <p:nvSpPr>
          <p:cNvPr id="20" name="Text 13"/>
          <p:cNvSpPr/>
          <p:nvPr/>
        </p:nvSpPr>
        <p:spPr>
          <a:xfrm>
            <a:off x="5388535" y="5427563"/>
            <a:ext cx="5986511" cy="638473"/>
          </a:xfrm>
          <a:prstGeom prst="rect">
            <a:avLst/>
          </a:prstGeom>
          <a:noFill/>
          <a:ln/>
        </p:spPr>
        <p:txBody>
          <a:bodyPr wrap="square" lIns="0" tIns="0" rIns="0" bIns="0" rtlCol="0" anchor="t">
            <a:normAutofit/>
          </a:bodyPr>
          <a:lstStyle/>
          <a:p>
            <a:pPr marL="0" indent="0" algn="l">
              <a:lnSpc>
                <a:spcPct val="119000"/>
              </a:lnSpc>
              <a:buNone/>
            </a:pPr>
            <a:r>
              <a:rPr lang="en-US" sz="1150" dirty="0">
                <a:solidFill>
                  <a:srgbClr val="272525"/>
                </a:solidFill>
                <a:latin typeface="Inter" pitchFamily="34" charset="0"/>
                <a:ea typeface="Inter" pitchFamily="34" charset="-122"/>
                <a:cs typeface="Inter" pitchFamily="34" charset="-120"/>
              </a:rPr>
              <a:t>A free monthly clinic for women undergoing chemotherapy and clients living with alopecia, delivered in partnership with a Newham-based cancer support charity (Macmillan Cancer Support, 2023).</a:t>
            </a:r>
            <a:endParaRPr lang="en-US" sz="11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61475" y="662186"/>
            <a:ext cx="5609489" cy="531614"/>
          </a:xfrm>
          <a:prstGeom prst="rect">
            <a:avLst/>
          </a:prstGeom>
          <a:noFill/>
          <a:ln/>
        </p:spPr>
        <p:txBody>
          <a:bodyPr wrap="none" lIns="0" tIns="0" rIns="0" bIns="0" rtlCol="0" anchor="t"/>
          <a:lstStyle/>
          <a:p>
            <a:pPr marL="0" indent="0" algn="l">
              <a:lnSpc>
                <a:spcPct val="104000"/>
              </a:lnSpc>
              <a:buNone/>
            </a:pPr>
            <a:r>
              <a:rPr lang="en-US" sz="3300" b="1" dirty="0">
                <a:solidFill>
                  <a:srgbClr val="000000"/>
                </a:solidFill>
                <a:latin typeface="Inter Bold" pitchFamily="34" charset="0"/>
                <a:ea typeface="Inter Bold" pitchFamily="34" charset="-122"/>
                <a:cs typeface="Inter Bold" pitchFamily="34" charset="-120"/>
              </a:rPr>
              <a:t>The Market Opportunity</a:t>
            </a:r>
            <a:endParaRPr lang="en-US" sz="3300" dirty="0"/>
          </a:p>
        </p:txBody>
      </p:sp>
      <p:sp>
        <p:nvSpPr>
          <p:cNvPr id="3" name="Text 1"/>
          <p:cNvSpPr/>
          <p:nvPr/>
        </p:nvSpPr>
        <p:spPr>
          <a:xfrm>
            <a:off x="661475" y="1499989"/>
            <a:ext cx="11478330" cy="258564"/>
          </a:xfrm>
          <a:prstGeom prst="rect">
            <a:avLst/>
          </a:prstGeom>
          <a:noFill/>
          <a:ln/>
        </p:spPr>
        <p:txBody>
          <a:bodyPr wrap="none" lIns="0" tIns="0" rIns="0" bIns="0" rtlCol="0" anchor="t"/>
          <a:lstStyle/>
          <a:p>
            <a:pPr marL="0" indent="0" algn="l">
              <a:lnSpc>
                <a:spcPct val="127000"/>
              </a:lnSpc>
              <a:buNone/>
            </a:pPr>
            <a:r>
              <a:rPr lang="en-US" sz="1300" dirty="0">
                <a:solidFill>
                  <a:srgbClr val="272525"/>
                </a:solidFill>
                <a:latin typeface="Inter" pitchFamily="34" charset="0"/>
                <a:ea typeface="Inter" pitchFamily="34" charset="-122"/>
                <a:cs typeface="Inter" pitchFamily="34" charset="-120"/>
              </a:rPr>
              <a:t>UK beauty is a large, resilient, fast-digitising market (British Beauty Council, 2024).</a:t>
            </a:r>
            <a:endParaRPr lang="en-US" sz="1300" dirty="0"/>
          </a:p>
        </p:txBody>
      </p:sp>
      <p:sp>
        <p:nvSpPr>
          <p:cNvPr id="4" name="Text 2"/>
          <p:cNvSpPr/>
          <p:nvPr/>
        </p:nvSpPr>
        <p:spPr>
          <a:xfrm>
            <a:off x="928367" y="2015827"/>
            <a:ext cx="4804845" cy="561380"/>
          </a:xfrm>
          <a:prstGeom prst="rect">
            <a:avLst/>
          </a:prstGeom>
          <a:noFill/>
          <a:ln/>
        </p:spPr>
        <p:txBody>
          <a:bodyPr wrap="none" lIns="0" tIns="0" rIns="0" bIns="0" rtlCol="0" anchor="t"/>
          <a:lstStyle/>
          <a:p>
            <a:pPr marL="0" indent="0" algn="ctr">
              <a:lnSpc>
                <a:spcPct val="83000"/>
              </a:lnSpc>
              <a:buNone/>
            </a:pPr>
            <a:r>
              <a:rPr lang="en-US" sz="4400" b="1" dirty="0">
                <a:solidFill>
                  <a:srgbClr val="272525"/>
                </a:solidFill>
                <a:latin typeface="Inter Bold" pitchFamily="34" charset="0"/>
                <a:ea typeface="Inter Bold" pitchFamily="34" charset="-122"/>
                <a:cs typeface="Inter Bold" pitchFamily="34" charset="-120"/>
              </a:rPr>
              <a:t>£5.8B</a:t>
            </a:r>
            <a:endParaRPr lang="en-US" sz="4400" dirty="0"/>
          </a:p>
        </p:txBody>
      </p:sp>
      <p:sp>
        <p:nvSpPr>
          <p:cNvPr id="5" name="Text 3"/>
          <p:cNvSpPr/>
          <p:nvPr/>
        </p:nvSpPr>
        <p:spPr>
          <a:xfrm>
            <a:off x="2267588" y="2777034"/>
            <a:ext cx="2126403" cy="265708"/>
          </a:xfrm>
          <a:prstGeom prst="rect">
            <a:avLst/>
          </a:prstGeom>
          <a:noFill/>
          <a:ln/>
        </p:spPr>
        <p:txBody>
          <a:bodyPr wrap="none" lIns="0" tIns="0" rIns="0" bIns="0" rtlCol="0" anchor="t"/>
          <a:lstStyle/>
          <a:p>
            <a:pPr marL="0" indent="0" algn="ctr">
              <a:lnSpc>
                <a:spcPct val="104000"/>
              </a:lnSpc>
              <a:buNone/>
            </a:pPr>
            <a:r>
              <a:rPr lang="en-US" sz="1650" b="1" dirty="0">
                <a:solidFill>
                  <a:srgbClr val="272525"/>
                </a:solidFill>
                <a:latin typeface="Inter Bold" pitchFamily="34" charset="0"/>
                <a:ea typeface="Inter Bold" pitchFamily="34" charset="-122"/>
                <a:cs typeface="Inter Bold" pitchFamily="34" charset="-120"/>
              </a:rPr>
              <a:t>UK Beauty Revenue</a:t>
            </a:r>
            <a:endParaRPr lang="en-US" sz="1650" dirty="0"/>
          </a:p>
        </p:txBody>
      </p:sp>
      <p:sp>
        <p:nvSpPr>
          <p:cNvPr id="6" name="Text 4"/>
          <p:cNvSpPr/>
          <p:nvPr/>
        </p:nvSpPr>
        <p:spPr>
          <a:xfrm>
            <a:off x="661475" y="3134519"/>
            <a:ext cx="5338728" cy="517128"/>
          </a:xfrm>
          <a:prstGeom prst="rect">
            <a:avLst/>
          </a:prstGeom>
          <a:noFill/>
          <a:ln/>
        </p:spPr>
        <p:txBody>
          <a:bodyPr wrap="square" lIns="0" tIns="0" rIns="0" bIns="0" rtlCol="0" anchor="t">
            <a:normAutofit/>
          </a:bodyPr>
          <a:lstStyle/>
          <a:p>
            <a:pPr marL="0" indent="0" algn="ctr">
              <a:lnSpc>
                <a:spcPct val="127000"/>
              </a:lnSpc>
              <a:buNone/>
            </a:pPr>
            <a:r>
              <a:rPr lang="en-US" sz="1300" dirty="0">
                <a:solidFill>
                  <a:srgbClr val="272525"/>
                </a:solidFill>
                <a:latin typeface="Inter" pitchFamily="34" charset="0"/>
                <a:ea typeface="Inter" pitchFamily="34" charset="-122"/>
                <a:cs typeface="Inter" pitchFamily="34" charset="-120"/>
              </a:rPr>
              <a:t>UK hairdressing and beauty industry revenue in 2025 (Statista, 2024).</a:t>
            </a:r>
            <a:endParaRPr lang="en-US" sz="1300" dirty="0"/>
          </a:p>
        </p:txBody>
      </p:sp>
      <p:sp>
        <p:nvSpPr>
          <p:cNvPr id="7" name="Text 5"/>
          <p:cNvSpPr/>
          <p:nvPr/>
        </p:nvSpPr>
        <p:spPr>
          <a:xfrm>
            <a:off x="6458384" y="2015827"/>
            <a:ext cx="4804845" cy="561380"/>
          </a:xfrm>
          <a:prstGeom prst="rect">
            <a:avLst/>
          </a:prstGeom>
          <a:noFill/>
          <a:ln/>
        </p:spPr>
        <p:txBody>
          <a:bodyPr wrap="none" lIns="0" tIns="0" rIns="0" bIns="0" rtlCol="0" anchor="t"/>
          <a:lstStyle/>
          <a:p>
            <a:pPr marL="0" indent="0" algn="ctr">
              <a:lnSpc>
                <a:spcPct val="83000"/>
              </a:lnSpc>
              <a:buNone/>
            </a:pPr>
            <a:r>
              <a:rPr lang="en-US" sz="4400" b="1" dirty="0">
                <a:solidFill>
                  <a:srgbClr val="272525"/>
                </a:solidFill>
                <a:latin typeface="Inter Bold" pitchFamily="34" charset="0"/>
                <a:ea typeface="Inter Bold" pitchFamily="34" charset="-122"/>
                <a:cs typeface="Inter Bold" pitchFamily="34" charset="-120"/>
              </a:rPr>
              <a:t>£31.5B</a:t>
            </a:r>
            <a:endParaRPr lang="en-US" sz="4400" dirty="0"/>
          </a:p>
        </p:txBody>
      </p:sp>
      <p:sp>
        <p:nvSpPr>
          <p:cNvPr id="8" name="Text 6"/>
          <p:cNvSpPr/>
          <p:nvPr/>
        </p:nvSpPr>
        <p:spPr>
          <a:xfrm>
            <a:off x="7797605" y="2777034"/>
            <a:ext cx="2126403" cy="265708"/>
          </a:xfrm>
          <a:prstGeom prst="rect">
            <a:avLst/>
          </a:prstGeom>
          <a:noFill/>
          <a:ln/>
        </p:spPr>
        <p:txBody>
          <a:bodyPr wrap="none" lIns="0" tIns="0" rIns="0" bIns="0" rtlCol="0" anchor="t"/>
          <a:lstStyle/>
          <a:p>
            <a:pPr marL="0" indent="0" algn="ctr">
              <a:lnSpc>
                <a:spcPct val="104000"/>
              </a:lnSpc>
              <a:buNone/>
            </a:pPr>
            <a:r>
              <a:rPr lang="en-US" sz="1650" b="1" dirty="0">
                <a:solidFill>
                  <a:srgbClr val="272525"/>
                </a:solidFill>
                <a:latin typeface="Inter Bold" pitchFamily="34" charset="0"/>
                <a:ea typeface="Inter Bold" pitchFamily="34" charset="-122"/>
                <a:cs typeface="Inter Bold" pitchFamily="34" charset="-120"/>
              </a:rPr>
              <a:t>Personal Care GDP</a:t>
            </a:r>
            <a:endParaRPr lang="en-US" sz="1650" dirty="0"/>
          </a:p>
        </p:txBody>
      </p:sp>
      <p:sp>
        <p:nvSpPr>
          <p:cNvPr id="9" name="Text 7"/>
          <p:cNvSpPr/>
          <p:nvPr/>
        </p:nvSpPr>
        <p:spPr>
          <a:xfrm>
            <a:off x="6191492" y="3134519"/>
            <a:ext cx="5338728" cy="775692"/>
          </a:xfrm>
          <a:prstGeom prst="rect">
            <a:avLst/>
          </a:prstGeom>
          <a:noFill/>
          <a:ln/>
        </p:spPr>
        <p:txBody>
          <a:bodyPr wrap="square" lIns="0" tIns="0" rIns="0" bIns="0" rtlCol="0" anchor="t">
            <a:normAutofit/>
          </a:bodyPr>
          <a:lstStyle/>
          <a:p>
            <a:pPr marL="0" indent="0" algn="ctr">
              <a:lnSpc>
                <a:spcPct val="127000"/>
              </a:lnSpc>
              <a:buNone/>
            </a:pPr>
            <a:r>
              <a:rPr lang="en-US" sz="1300" dirty="0">
                <a:solidFill>
                  <a:srgbClr val="272525"/>
                </a:solidFill>
                <a:latin typeface="Inter" pitchFamily="34" charset="0"/>
                <a:ea typeface="Inter" pitchFamily="34" charset="-122"/>
                <a:cs typeface="Inter" pitchFamily="34" charset="-120"/>
              </a:rPr>
              <a:t>Personal care GDP contribution in 2025, growing </a:t>
            </a:r>
            <a:r>
              <a:rPr lang="en-US" sz="1300" b="1" dirty="0">
                <a:solidFill>
                  <a:srgbClr val="272525"/>
                </a:solidFill>
                <a:latin typeface="Inter Bold" pitchFamily="34" charset="0"/>
                <a:ea typeface="Inter Bold" pitchFamily="34" charset="-122"/>
                <a:cs typeface="Inter Bold" pitchFamily="34" charset="-120"/>
              </a:rPr>
              <a:t>3% year-on-year</a:t>
            </a:r>
            <a:r>
              <a:rPr lang="en-US" sz="1300" dirty="0">
                <a:solidFill>
                  <a:srgbClr val="272525"/>
                </a:solidFill>
                <a:latin typeface="Inter" pitchFamily="34" charset="0"/>
                <a:ea typeface="Inter" pitchFamily="34" charset="-122"/>
                <a:cs typeface="Inter" pitchFamily="34" charset="-120"/>
              </a:rPr>
              <a:t> — outpacing the wider UK economy (British Beauty Council, 2024).</a:t>
            </a:r>
            <a:endParaRPr lang="en-US" sz="1300" dirty="0"/>
          </a:p>
        </p:txBody>
      </p:sp>
      <p:sp>
        <p:nvSpPr>
          <p:cNvPr id="10" name="Text 8"/>
          <p:cNvSpPr/>
          <p:nvPr/>
        </p:nvSpPr>
        <p:spPr>
          <a:xfrm>
            <a:off x="928367" y="4301430"/>
            <a:ext cx="4804845" cy="561380"/>
          </a:xfrm>
          <a:prstGeom prst="rect">
            <a:avLst/>
          </a:prstGeom>
          <a:noFill/>
          <a:ln/>
        </p:spPr>
        <p:txBody>
          <a:bodyPr wrap="none" lIns="0" tIns="0" rIns="0" bIns="0" rtlCol="0" anchor="t"/>
          <a:lstStyle/>
          <a:p>
            <a:pPr marL="0" indent="0" algn="ctr">
              <a:lnSpc>
                <a:spcPct val="83000"/>
              </a:lnSpc>
              <a:buNone/>
            </a:pPr>
            <a:r>
              <a:rPr lang="en-US" sz="4400" b="1" dirty="0">
                <a:solidFill>
                  <a:srgbClr val="272525"/>
                </a:solidFill>
                <a:latin typeface="Inter Bold" pitchFamily="34" charset="0"/>
                <a:ea typeface="Inter Bold" pitchFamily="34" charset="-122"/>
                <a:cs typeface="Inter Bold" pitchFamily="34" charset="-120"/>
              </a:rPr>
              <a:t>4.08%</a:t>
            </a:r>
            <a:endParaRPr lang="en-US" sz="4400" dirty="0"/>
          </a:p>
        </p:txBody>
      </p:sp>
      <p:sp>
        <p:nvSpPr>
          <p:cNvPr id="11" name="Text 9"/>
          <p:cNvSpPr/>
          <p:nvPr/>
        </p:nvSpPr>
        <p:spPr>
          <a:xfrm>
            <a:off x="2267588" y="5062637"/>
            <a:ext cx="2126502" cy="265708"/>
          </a:xfrm>
          <a:prstGeom prst="rect">
            <a:avLst/>
          </a:prstGeom>
          <a:noFill/>
          <a:ln/>
        </p:spPr>
        <p:txBody>
          <a:bodyPr wrap="none" lIns="0" tIns="0" rIns="0" bIns="0" rtlCol="0" anchor="t"/>
          <a:lstStyle/>
          <a:p>
            <a:pPr marL="0" indent="0" algn="ctr">
              <a:lnSpc>
                <a:spcPct val="104000"/>
              </a:lnSpc>
              <a:buNone/>
            </a:pPr>
            <a:r>
              <a:rPr lang="en-US" sz="1650" b="1" dirty="0">
                <a:solidFill>
                  <a:srgbClr val="272525"/>
                </a:solidFill>
                <a:latin typeface="Inter Bold" pitchFamily="34" charset="0"/>
                <a:ea typeface="Inter Bold" pitchFamily="34" charset="-122"/>
                <a:cs typeface="Inter Bold" pitchFamily="34" charset="-120"/>
              </a:rPr>
              <a:t>Lash Segment CAGR</a:t>
            </a:r>
            <a:endParaRPr lang="en-US" sz="1650" dirty="0"/>
          </a:p>
        </p:txBody>
      </p:sp>
      <p:sp>
        <p:nvSpPr>
          <p:cNvPr id="12" name="Text 10"/>
          <p:cNvSpPr/>
          <p:nvPr/>
        </p:nvSpPr>
        <p:spPr>
          <a:xfrm>
            <a:off x="661475" y="5420122"/>
            <a:ext cx="5338728" cy="517128"/>
          </a:xfrm>
          <a:prstGeom prst="rect">
            <a:avLst/>
          </a:prstGeom>
          <a:noFill/>
          <a:ln/>
        </p:spPr>
        <p:txBody>
          <a:bodyPr wrap="square" lIns="0" tIns="0" rIns="0" bIns="0" rtlCol="0" anchor="t">
            <a:normAutofit/>
          </a:bodyPr>
          <a:lstStyle/>
          <a:p>
            <a:pPr marL="0" indent="0" algn="ctr">
              <a:lnSpc>
                <a:spcPct val="127000"/>
              </a:lnSpc>
              <a:buNone/>
            </a:pPr>
            <a:r>
              <a:rPr lang="en-US" sz="1300" dirty="0">
                <a:solidFill>
                  <a:srgbClr val="272525"/>
                </a:solidFill>
                <a:latin typeface="Inter" pitchFamily="34" charset="0"/>
                <a:ea typeface="Inter" pitchFamily="34" charset="-122"/>
                <a:cs typeface="Inter" pitchFamily="34" charset="-120"/>
              </a:rPr>
              <a:t>Eyelash sub-segment forecast compound annual growth rate through 2035 (Grand View Research, 2023).</a:t>
            </a:r>
            <a:endParaRPr lang="en-US" sz="1300" dirty="0"/>
          </a:p>
        </p:txBody>
      </p:sp>
      <p:sp>
        <p:nvSpPr>
          <p:cNvPr id="13" name="Text 11"/>
          <p:cNvSpPr/>
          <p:nvPr/>
        </p:nvSpPr>
        <p:spPr>
          <a:xfrm>
            <a:off x="6458384" y="4301430"/>
            <a:ext cx="4804845" cy="561380"/>
          </a:xfrm>
          <a:prstGeom prst="rect">
            <a:avLst/>
          </a:prstGeom>
          <a:noFill/>
          <a:ln/>
        </p:spPr>
        <p:txBody>
          <a:bodyPr wrap="none" lIns="0" tIns="0" rIns="0" bIns="0" rtlCol="0" anchor="t"/>
          <a:lstStyle/>
          <a:p>
            <a:pPr marL="0" indent="0" algn="ctr">
              <a:lnSpc>
                <a:spcPct val="83000"/>
              </a:lnSpc>
              <a:buNone/>
            </a:pPr>
            <a:r>
              <a:rPr lang="en-US" sz="4400" b="1" dirty="0">
                <a:solidFill>
                  <a:srgbClr val="272525"/>
                </a:solidFill>
                <a:latin typeface="Inter Bold" pitchFamily="34" charset="0"/>
                <a:ea typeface="Inter Bold" pitchFamily="34" charset="-122"/>
                <a:cs typeface="Inter Bold" pitchFamily="34" charset="-120"/>
              </a:rPr>
              <a:t>53.5%</a:t>
            </a:r>
            <a:endParaRPr lang="en-US" sz="4400" dirty="0"/>
          </a:p>
        </p:txBody>
      </p:sp>
      <p:sp>
        <p:nvSpPr>
          <p:cNvPr id="14" name="Text 12"/>
          <p:cNvSpPr/>
          <p:nvPr/>
        </p:nvSpPr>
        <p:spPr>
          <a:xfrm>
            <a:off x="7774686" y="5062637"/>
            <a:ext cx="2172241" cy="265708"/>
          </a:xfrm>
          <a:prstGeom prst="rect">
            <a:avLst/>
          </a:prstGeom>
          <a:noFill/>
          <a:ln/>
        </p:spPr>
        <p:txBody>
          <a:bodyPr wrap="none" lIns="0" tIns="0" rIns="0" bIns="0" rtlCol="0" anchor="t"/>
          <a:lstStyle/>
          <a:p>
            <a:pPr marL="0" indent="0" algn="ctr">
              <a:lnSpc>
                <a:spcPct val="104000"/>
              </a:lnSpc>
              <a:buNone/>
            </a:pPr>
            <a:r>
              <a:rPr lang="en-US" sz="1650" b="1" dirty="0">
                <a:solidFill>
                  <a:srgbClr val="272525"/>
                </a:solidFill>
                <a:latin typeface="Inter Bold" pitchFamily="34" charset="0"/>
                <a:ea typeface="Inter Bold" pitchFamily="34" charset="-122"/>
                <a:cs typeface="Inter Bold" pitchFamily="34" charset="-120"/>
              </a:rPr>
              <a:t>Online Beauty Spend</a:t>
            </a:r>
            <a:endParaRPr lang="en-US" sz="1650" dirty="0"/>
          </a:p>
        </p:txBody>
      </p:sp>
      <p:sp>
        <p:nvSpPr>
          <p:cNvPr id="15" name="Text 13"/>
          <p:cNvSpPr/>
          <p:nvPr/>
        </p:nvSpPr>
        <p:spPr>
          <a:xfrm>
            <a:off x="6191492" y="5420122"/>
            <a:ext cx="5338728" cy="775692"/>
          </a:xfrm>
          <a:prstGeom prst="rect">
            <a:avLst/>
          </a:prstGeom>
          <a:noFill/>
          <a:ln/>
        </p:spPr>
        <p:txBody>
          <a:bodyPr wrap="square" lIns="0" tIns="0" rIns="0" bIns="0" rtlCol="0" anchor="t">
            <a:normAutofit/>
          </a:bodyPr>
          <a:lstStyle/>
          <a:p>
            <a:pPr marL="0" indent="0" algn="ctr">
              <a:lnSpc>
                <a:spcPct val="127000"/>
              </a:lnSpc>
              <a:buNone/>
            </a:pPr>
            <a:r>
              <a:rPr lang="en-US" sz="1300" dirty="0">
                <a:solidFill>
                  <a:srgbClr val="272525"/>
                </a:solidFill>
                <a:latin typeface="Inter" pitchFamily="34" charset="0"/>
                <a:ea typeface="Inter" pitchFamily="34" charset="-122"/>
                <a:cs typeface="Inter" pitchFamily="34" charset="-120"/>
              </a:rPr>
              <a:t>Share of UK beauty spend generated online by 2026 — exactly where our Instagram, TikTok and Treatwell strategy lives (Mintel, 2023).</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61475" y="542429"/>
            <a:ext cx="9457096" cy="443012"/>
          </a:xfrm>
          <a:prstGeom prst="rect">
            <a:avLst/>
          </a:prstGeom>
          <a:noFill/>
          <a:ln/>
        </p:spPr>
        <p:txBody>
          <a:bodyPr wrap="none" lIns="0" tIns="0" rIns="0" bIns="0" rtlCol="0" anchor="t"/>
          <a:lstStyle/>
          <a:p>
            <a:pPr marL="0" indent="0" algn="l">
              <a:lnSpc>
                <a:spcPct val="104000"/>
              </a:lnSpc>
              <a:buNone/>
            </a:pPr>
            <a:r>
              <a:rPr lang="en-US" sz="2750" b="1" dirty="0">
                <a:solidFill>
                  <a:srgbClr val="000000"/>
                </a:solidFill>
                <a:latin typeface="Inter Bold" pitchFamily="34" charset="0"/>
                <a:ea typeface="Inter Bold" pitchFamily="34" charset="-122"/>
                <a:cs typeface="Inter Bold" pitchFamily="34" charset="-120"/>
              </a:rPr>
              <a:t>PESTEL: Three External Forces Shaping Our Market</a:t>
            </a:r>
            <a:endParaRPr lang="en-US" sz="2750" dirty="0"/>
          </a:p>
        </p:txBody>
      </p:sp>
      <p:sp>
        <p:nvSpPr>
          <p:cNvPr id="3" name="Text 1"/>
          <p:cNvSpPr/>
          <p:nvPr/>
        </p:nvSpPr>
        <p:spPr>
          <a:xfrm>
            <a:off x="661475" y="1198066"/>
            <a:ext cx="11478330" cy="198438"/>
          </a:xfrm>
          <a:prstGeom prst="rect">
            <a:avLst/>
          </a:prstGeom>
          <a:noFill/>
          <a:ln/>
        </p:spPr>
        <p:txBody>
          <a:bodyPr wrap="none" lIns="0" tIns="0" rIns="0" bIns="0" rtlCol="0" anchor="t"/>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The brief asks for three key PESTEL factors. We chose:</a:t>
            </a:r>
            <a:endParaRPr lang="en-US" sz="1100" dirty="0"/>
          </a:p>
        </p:txBody>
      </p:sp>
      <p:pic>
        <p:nvPicPr>
          <p:cNvPr id="4" name="Image 0" descr="preencoded.png"/>
          <p:cNvPicPr>
            <a:picLocks noChangeAspect="1"/>
          </p:cNvPicPr>
          <p:nvPr/>
        </p:nvPicPr>
        <p:blipFill>
          <a:blip r:embed="rId3"/>
          <a:stretch>
            <a:fillRect/>
          </a:stretch>
        </p:blipFill>
        <p:spPr>
          <a:xfrm>
            <a:off x="1319179" y="1942703"/>
            <a:ext cx="3946029" cy="3946128"/>
          </a:xfrm>
          <a:prstGeom prst="rect">
            <a:avLst/>
          </a:prstGeom>
        </p:spPr>
      </p:pic>
      <p:pic>
        <p:nvPicPr>
          <p:cNvPr id="5"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275131" y="1635621"/>
            <a:ext cx="5261439" cy="1250851"/>
          </a:xfrm>
          <a:prstGeom prst="rect">
            <a:avLst/>
          </a:prstGeom>
        </p:spPr>
      </p:pic>
      <p:sp>
        <p:nvSpPr>
          <p:cNvPr id="6" name="Text 2"/>
          <p:cNvSpPr/>
          <p:nvPr/>
        </p:nvSpPr>
        <p:spPr>
          <a:xfrm>
            <a:off x="6512060" y="1796355"/>
            <a:ext cx="1772003" cy="2278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wemoji Mozilla" pitchFamily="34" charset="0"/>
                <a:ea typeface="Twemoji Mozilla" pitchFamily="34" charset="-122"/>
                <a:cs typeface="Twemoji Mozilla" pitchFamily="34" charset="-120"/>
              </a:rPr>
              <a:t>🌿</a:t>
            </a:r>
            <a:r>
              <a:rPr lang="en-US" sz="1350" b="1" dirty="0">
                <a:solidFill>
                  <a:srgbClr val="272525"/>
                </a:solidFill>
                <a:latin typeface="Inter Bold" pitchFamily="34" charset="0"/>
                <a:ea typeface="Inter Bold" pitchFamily="34" charset="-122"/>
                <a:cs typeface="Inter Bold" pitchFamily="34" charset="-120"/>
              </a:rPr>
              <a:t> Social</a:t>
            </a:r>
            <a:endParaRPr lang="en-US" sz="1350" dirty="0"/>
          </a:p>
        </p:txBody>
      </p:sp>
      <p:sp>
        <p:nvSpPr>
          <p:cNvPr id="7" name="Text 3"/>
          <p:cNvSpPr/>
          <p:nvPr/>
        </p:nvSpPr>
        <p:spPr>
          <a:xfrm>
            <a:off x="6512060" y="2130425"/>
            <a:ext cx="4863780" cy="595313"/>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Demand for vegan and cruelty-free beauty has shifted from niche to mainstream, with Gen-Z and Millennials now the strongest growth driver in the sector (Mintel, 2023). This is our core demographic.</a:t>
            </a:r>
            <a:endParaRPr lang="en-US" sz="1100" dirty="0"/>
          </a:p>
        </p:txBody>
      </p:sp>
      <p:pic>
        <p:nvPicPr>
          <p:cNvPr id="8"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275131" y="2992735"/>
            <a:ext cx="5261439" cy="1449288"/>
          </a:xfrm>
          <a:prstGeom prst="rect">
            <a:avLst/>
          </a:prstGeom>
        </p:spPr>
      </p:pic>
      <p:sp>
        <p:nvSpPr>
          <p:cNvPr id="9" name="Text 4"/>
          <p:cNvSpPr/>
          <p:nvPr/>
        </p:nvSpPr>
        <p:spPr>
          <a:xfrm>
            <a:off x="6512060" y="3153470"/>
            <a:ext cx="1772003" cy="2278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wemoji Mozilla" pitchFamily="34" charset="0"/>
                <a:ea typeface="Twemoji Mozilla" pitchFamily="34" charset="-122"/>
                <a:cs typeface="Twemoji Mozilla" pitchFamily="34" charset="-120"/>
              </a:rPr>
              <a:t>♻️</a:t>
            </a:r>
            <a:r>
              <a:rPr lang="en-US" sz="1350" b="1" dirty="0">
                <a:solidFill>
                  <a:srgbClr val="272525"/>
                </a:solidFill>
                <a:latin typeface="Inter Bold" pitchFamily="34" charset="0"/>
                <a:ea typeface="Inter Bold" pitchFamily="34" charset="-122"/>
                <a:cs typeface="Inter Bold" pitchFamily="34" charset="-120"/>
              </a:rPr>
              <a:t> Environmental</a:t>
            </a:r>
            <a:endParaRPr lang="en-US" sz="1350" dirty="0"/>
          </a:p>
        </p:txBody>
      </p:sp>
      <p:sp>
        <p:nvSpPr>
          <p:cNvPr id="10" name="Text 5"/>
          <p:cNvSpPr/>
          <p:nvPr/>
        </p:nvSpPr>
        <p:spPr>
          <a:xfrm>
            <a:off x="6512060" y="3487539"/>
            <a:ext cx="4863780" cy="793750"/>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The UK Plastic Packaging Tax and the Cosmetic Products (Restriction of Chemical Substances) Regulations 2025 push the entire industry toward biodegradable inputs and compliant formulations (HMRC, 2022). For Lumi Lash, regulation is a tailwind, not a cost.</a:t>
            </a:r>
            <a:endParaRPr lang="en-US" sz="1100" dirty="0"/>
          </a:p>
        </p:txBody>
      </p:sp>
      <p:pic>
        <p:nvPicPr>
          <p:cNvPr id="11" name="Image 3" descr="preencoded.png"/>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6275131" y="4548287"/>
            <a:ext cx="5261439" cy="1647726"/>
          </a:xfrm>
          <a:prstGeom prst="rect">
            <a:avLst/>
          </a:prstGeom>
        </p:spPr>
      </p:pic>
      <p:sp>
        <p:nvSpPr>
          <p:cNvPr id="12" name="Text 6"/>
          <p:cNvSpPr/>
          <p:nvPr/>
        </p:nvSpPr>
        <p:spPr>
          <a:xfrm>
            <a:off x="6512060" y="4709021"/>
            <a:ext cx="1772003" cy="22780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Twemoji Mozilla" pitchFamily="34" charset="0"/>
                <a:ea typeface="Twemoji Mozilla" pitchFamily="34" charset="-122"/>
                <a:cs typeface="Twemoji Mozilla" pitchFamily="34" charset="-120"/>
              </a:rPr>
              <a:t>🏛️</a:t>
            </a:r>
            <a:r>
              <a:rPr lang="en-US" sz="1350" b="1" dirty="0">
                <a:solidFill>
                  <a:srgbClr val="272525"/>
                </a:solidFill>
                <a:latin typeface="Inter Bold" pitchFamily="34" charset="0"/>
                <a:ea typeface="Inter Bold" pitchFamily="34" charset="-122"/>
                <a:cs typeface="Inter Bold" pitchFamily="34" charset="-120"/>
              </a:rPr>
              <a:t> Political</a:t>
            </a:r>
            <a:endParaRPr lang="en-US" sz="1350" dirty="0"/>
          </a:p>
        </p:txBody>
      </p:sp>
      <p:sp>
        <p:nvSpPr>
          <p:cNvPr id="13" name="Text 7"/>
          <p:cNvSpPr/>
          <p:nvPr/>
        </p:nvSpPr>
        <p:spPr>
          <a:xfrm>
            <a:off x="6512060" y="5043091"/>
            <a:ext cx="4863780" cy="992188"/>
          </a:xfrm>
          <a:prstGeom prst="rect">
            <a:avLst/>
          </a:prstGeom>
          <a:noFill/>
          <a:ln/>
        </p:spPr>
        <p:txBody>
          <a:bodyPr wrap="square" lIns="0" tIns="0" rIns="0" bIns="0" rtlCol="0" anchor="t">
            <a:normAutofit/>
          </a:bodyPr>
          <a:lstStyle/>
          <a:p>
            <a:pPr marL="0" indent="0" algn="l">
              <a:lnSpc>
                <a:spcPct val="117000"/>
              </a:lnSpc>
              <a:buNone/>
            </a:pPr>
            <a:r>
              <a:rPr lang="en-US" sz="1100" dirty="0">
                <a:solidFill>
                  <a:srgbClr val="272525"/>
                </a:solidFill>
                <a:latin typeface="Inter" pitchFamily="34" charset="0"/>
                <a:ea typeface="Inter" pitchFamily="34" charset="-122"/>
                <a:cs typeface="Inter" pitchFamily="34" charset="-120"/>
              </a:rPr>
              <a:t>In August 2025 the UK Government announced a national licensing regime for high-risk aesthetic procedures (Department of Health &amp; Social Care, 2025). Lash extensions are currently exempt, but completing accredited Level 3 training and BABTAC membership is a strategic safeguard if scope expands.</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657820"/>
            <a:ext cx="5299835" cy="429121"/>
          </a:xfrm>
          <a:prstGeom prst="rect">
            <a:avLst/>
          </a:prstGeom>
          <a:noFill/>
          <a:ln/>
        </p:spPr>
        <p:txBody>
          <a:bodyPr wrap="none" lIns="0" tIns="0" rIns="0" bIns="0" rtlCol="0" anchor="t"/>
          <a:lstStyle/>
          <a:p>
            <a:pPr marL="0" indent="0" algn="l">
              <a:lnSpc>
                <a:spcPct val="104000"/>
              </a:lnSpc>
              <a:buNone/>
            </a:pPr>
            <a:r>
              <a:rPr lang="en-US" sz="2700" b="1" dirty="0">
                <a:solidFill>
                  <a:srgbClr val="000000"/>
                </a:solidFill>
                <a:latin typeface="Inter Bold" pitchFamily="34" charset="0"/>
                <a:ea typeface="Inter Bold" pitchFamily="34" charset="-122"/>
                <a:cs typeface="Inter Bold" pitchFamily="34" charset="-120"/>
              </a:rPr>
              <a:t>The Competitive Landscape</a:t>
            </a:r>
            <a:endParaRPr lang="en-US" sz="2700" dirty="0"/>
          </a:p>
        </p:txBody>
      </p:sp>
      <p:sp>
        <p:nvSpPr>
          <p:cNvPr id="4" name="Text 1"/>
          <p:cNvSpPr/>
          <p:nvPr/>
        </p:nvSpPr>
        <p:spPr>
          <a:xfrm>
            <a:off x="661475" y="1236563"/>
            <a:ext cx="6296860" cy="379214"/>
          </a:xfrm>
          <a:prstGeom prst="rect">
            <a:avLst/>
          </a:prstGeom>
          <a:noFill/>
          <a:ln/>
        </p:spPr>
        <p:txBody>
          <a:bodyPr wrap="square" lIns="0" tIns="0" rIns="0" bIns="0" rtlCol="0" anchor="t">
            <a:normAutofit/>
          </a:bodyPr>
          <a:lstStyle/>
          <a:p>
            <a:pPr marL="0" indent="0" algn="l">
              <a:lnSpc>
                <a:spcPct val="115000"/>
              </a:lnSpc>
              <a:buNone/>
            </a:pPr>
            <a:r>
              <a:rPr lang="en-US" sz="1050" dirty="0">
                <a:solidFill>
                  <a:srgbClr val="272525"/>
                </a:solidFill>
                <a:latin typeface="Inter" pitchFamily="34" charset="0"/>
                <a:ea typeface="Inter" pitchFamily="34" charset="-122"/>
                <a:cs typeface="Inter" pitchFamily="34" charset="-120"/>
              </a:rPr>
              <a:t>London has three competitor tiers, each occupying a distinct position (British Beauty Council, 2023).</a:t>
            </a:r>
            <a:endParaRPr lang="en-US" sz="1050" dirty="0"/>
          </a:p>
        </p:txBody>
      </p:sp>
      <p:pic>
        <p:nvPicPr>
          <p:cNvPr id="5" name="Image 1" descr="preencoded.png"/>
          <p:cNvPicPr>
            <a:picLocks noChangeAspect="1"/>
          </p:cNvPicPr>
          <p:nvPr/>
        </p:nvPicPr>
        <p:blipFill>
          <a:blip r:embed="rId4"/>
          <a:stretch>
            <a:fillRect/>
          </a:stretch>
        </p:blipFill>
        <p:spPr>
          <a:xfrm>
            <a:off x="661475" y="1727994"/>
            <a:ext cx="686577" cy="1177627"/>
          </a:xfrm>
          <a:prstGeom prst="rect">
            <a:avLst/>
          </a:prstGeom>
        </p:spPr>
      </p:pic>
      <p:sp>
        <p:nvSpPr>
          <p:cNvPr id="6" name="Text 2"/>
          <p:cNvSpPr/>
          <p:nvPr/>
        </p:nvSpPr>
        <p:spPr>
          <a:xfrm>
            <a:off x="1447764" y="1865312"/>
            <a:ext cx="1716640" cy="214511"/>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High-Street Chains</a:t>
            </a:r>
            <a:endParaRPr lang="en-US" sz="1350" dirty="0"/>
          </a:p>
        </p:txBody>
      </p:sp>
      <p:sp>
        <p:nvSpPr>
          <p:cNvPr id="7" name="Text 3"/>
          <p:cNvSpPr/>
          <p:nvPr/>
        </p:nvSpPr>
        <p:spPr>
          <a:xfrm>
            <a:off x="1447764" y="2139652"/>
            <a:ext cx="5510571" cy="628650"/>
          </a:xfrm>
          <a:prstGeom prst="rect">
            <a:avLst/>
          </a:prstGeom>
          <a:noFill/>
          <a:ln/>
        </p:spPr>
        <p:txBody>
          <a:bodyPr wrap="square" lIns="0" tIns="0" rIns="0" bIns="0" rtlCol="0" anchor="t"/>
          <a:lstStyle/>
          <a:p>
            <a:pPr marL="0" indent="0" algn="l">
              <a:lnSpc>
                <a:spcPct val="115000"/>
              </a:lnSpc>
              <a:spcAft>
                <a:spcPts val="450"/>
              </a:spcAft>
              <a:buNone/>
            </a:pPr>
            <a:r>
              <a:rPr lang="en-US" sz="1050" i="1" dirty="0">
                <a:solidFill>
                  <a:srgbClr val="272525"/>
                </a:solidFill>
                <a:latin typeface="Inter" pitchFamily="34" charset="0"/>
                <a:ea typeface="Inter" pitchFamily="34" charset="-122"/>
                <a:cs typeface="Inter" pitchFamily="34" charset="-120"/>
              </a:rPr>
              <a:t>e.g. Lash Bar London</a:t>
            </a:r>
            <a:endParaRPr lang="en-US" sz="1050" dirty="0"/>
          </a:p>
          <a:p>
            <a:pPr marL="0" indent="0" algn="l">
              <a:lnSpc>
                <a:spcPct val="115000"/>
              </a:lnSpc>
              <a:buNone/>
            </a:pPr>
            <a:r>
              <a:rPr lang="en-US" sz="1050" b="1" dirty="0">
                <a:solidFill>
                  <a:srgbClr val="272525"/>
                </a:solidFill>
                <a:latin typeface="Inter Bold" pitchFamily="34" charset="0"/>
                <a:ea typeface="Inter Bold" pitchFamily="34" charset="-122"/>
                <a:cs typeface="Inter Bold" pitchFamily="34" charset="-120"/>
              </a:rPr>
              <a:t>£40–£55</a:t>
            </a:r>
            <a:r>
              <a:rPr lang="en-US" sz="1050" dirty="0">
                <a:solidFill>
                  <a:srgbClr val="272525"/>
                </a:solidFill>
                <a:latin typeface="Inter" pitchFamily="34" charset="0"/>
                <a:ea typeface="Inter" pitchFamily="34" charset="-122"/>
                <a:cs typeface="Inter" pitchFamily="34" charset="-120"/>
              </a:rPr>
              <a:t> classic set — competing on volume and convenience but commoditised on quality (Mintel, 2024).</a:t>
            </a:r>
            <a:endParaRPr lang="en-US" sz="1050" dirty="0"/>
          </a:p>
        </p:txBody>
      </p:sp>
      <p:pic>
        <p:nvPicPr>
          <p:cNvPr id="8" name="Image 2" descr="preencoded.png"/>
          <p:cNvPicPr>
            <a:picLocks noChangeAspect="1"/>
          </p:cNvPicPr>
          <p:nvPr/>
        </p:nvPicPr>
        <p:blipFill>
          <a:blip r:embed="rId5"/>
          <a:stretch>
            <a:fillRect/>
          </a:stretch>
        </p:blipFill>
        <p:spPr>
          <a:xfrm>
            <a:off x="661475" y="2905621"/>
            <a:ext cx="686577" cy="988020"/>
          </a:xfrm>
          <a:prstGeom prst="rect">
            <a:avLst/>
          </a:prstGeom>
        </p:spPr>
      </p:pic>
      <p:sp>
        <p:nvSpPr>
          <p:cNvPr id="9" name="Text 4"/>
          <p:cNvSpPr/>
          <p:nvPr/>
        </p:nvSpPr>
        <p:spPr>
          <a:xfrm>
            <a:off x="1447764" y="3042940"/>
            <a:ext cx="1716640" cy="214511"/>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Mid-Market Studios</a:t>
            </a:r>
            <a:endParaRPr lang="en-US" sz="1350" dirty="0"/>
          </a:p>
        </p:txBody>
      </p:sp>
      <p:sp>
        <p:nvSpPr>
          <p:cNvPr id="10" name="Text 5"/>
          <p:cNvSpPr/>
          <p:nvPr/>
        </p:nvSpPr>
        <p:spPr>
          <a:xfrm>
            <a:off x="1447764" y="3317280"/>
            <a:ext cx="5510571" cy="439043"/>
          </a:xfrm>
          <a:prstGeom prst="rect">
            <a:avLst/>
          </a:prstGeom>
          <a:noFill/>
          <a:ln/>
        </p:spPr>
        <p:txBody>
          <a:bodyPr wrap="square" lIns="0" tIns="0" rIns="0" bIns="0" rtlCol="0" anchor="t"/>
          <a:lstStyle/>
          <a:p>
            <a:pPr marL="0" indent="0" algn="l">
              <a:lnSpc>
                <a:spcPct val="115000"/>
              </a:lnSpc>
              <a:spcAft>
                <a:spcPts val="450"/>
              </a:spcAft>
              <a:buNone/>
            </a:pPr>
            <a:r>
              <a:rPr lang="en-US" sz="1050" i="1" dirty="0">
                <a:solidFill>
                  <a:srgbClr val="272525"/>
                </a:solidFill>
                <a:latin typeface="Inter" pitchFamily="34" charset="0"/>
                <a:ea typeface="Inter" pitchFamily="34" charset="-122"/>
                <a:cs typeface="Inter" pitchFamily="34" charset="-120"/>
              </a:rPr>
              <a:t>e.g. Edy London, Glamorous Lashes, and us</a:t>
            </a:r>
            <a:endParaRPr lang="en-US" sz="1050" dirty="0"/>
          </a:p>
          <a:p>
            <a:pPr marL="0" indent="0" algn="l">
              <a:lnSpc>
                <a:spcPct val="115000"/>
              </a:lnSpc>
              <a:buNone/>
            </a:pPr>
            <a:r>
              <a:rPr lang="en-US" sz="1050" b="1" dirty="0">
                <a:solidFill>
                  <a:srgbClr val="272525"/>
                </a:solidFill>
                <a:latin typeface="Inter Bold" pitchFamily="34" charset="0"/>
                <a:ea typeface="Inter Bold" pitchFamily="34" charset="-122"/>
                <a:cs typeface="Inter Bold" pitchFamily="34" charset="-120"/>
              </a:rPr>
              <a:t>£75–£140</a:t>
            </a:r>
            <a:r>
              <a:rPr lang="en-US" sz="1050" dirty="0">
                <a:solidFill>
                  <a:srgbClr val="272525"/>
                </a:solidFill>
                <a:latin typeface="Inter" pitchFamily="34" charset="0"/>
                <a:ea typeface="Inter" pitchFamily="34" charset="-122"/>
                <a:cs typeface="Inter" pitchFamily="34" charset="-120"/>
              </a:rPr>
              <a:t> — competing on quality, technique, and brand identity (IBISWorld, 2023).</a:t>
            </a:r>
            <a:endParaRPr lang="en-US" sz="1050" dirty="0"/>
          </a:p>
        </p:txBody>
      </p:sp>
      <p:pic>
        <p:nvPicPr>
          <p:cNvPr id="11" name="Image 3" descr="preencoded.png"/>
          <p:cNvPicPr>
            <a:picLocks noChangeAspect="1"/>
          </p:cNvPicPr>
          <p:nvPr/>
        </p:nvPicPr>
        <p:blipFill>
          <a:blip r:embed="rId6"/>
          <a:stretch>
            <a:fillRect/>
          </a:stretch>
        </p:blipFill>
        <p:spPr>
          <a:xfrm>
            <a:off x="661475" y="3893641"/>
            <a:ext cx="686577" cy="1177627"/>
          </a:xfrm>
          <a:prstGeom prst="rect">
            <a:avLst/>
          </a:prstGeom>
        </p:spPr>
      </p:pic>
      <p:sp>
        <p:nvSpPr>
          <p:cNvPr id="12" name="Text 6"/>
          <p:cNvSpPr/>
          <p:nvPr/>
        </p:nvSpPr>
        <p:spPr>
          <a:xfrm>
            <a:off x="1447764" y="4030960"/>
            <a:ext cx="1716640" cy="214511"/>
          </a:xfrm>
          <a:prstGeom prst="rect">
            <a:avLst/>
          </a:prstGeom>
          <a:noFill/>
          <a:ln/>
        </p:spPr>
        <p:txBody>
          <a:bodyPr wrap="none" lIns="0" tIns="0" rIns="0" bIns="0" rtlCol="0" anchor="t"/>
          <a:lstStyle/>
          <a:p>
            <a:pPr marL="0" indent="0" algn="l">
              <a:lnSpc>
                <a:spcPct val="104000"/>
              </a:lnSpc>
              <a:buNone/>
            </a:pPr>
            <a:r>
              <a:rPr lang="en-US" sz="1350" b="1" dirty="0">
                <a:solidFill>
                  <a:srgbClr val="272525"/>
                </a:solidFill>
                <a:latin typeface="Inter Bold" pitchFamily="34" charset="0"/>
                <a:ea typeface="Inter Bold" pitchFamily="34" charset="-122"/>
                <a:cs typeface="Inter Bold" pitchFamily="34" charset="-120"/>
              </a:rPr>
              <a:t>Premium Ateliers</a:t>
            </a:r>
            <a:endParaRPr lang="en-US" sz="1350" dirty="0"/>
          </a:p>
        </p:txBody>
      </p:sp>
      <p:sp>
        <p:nvSpPr>
          <p:cNvPr id="13" name="Text 7"/>
          <p:cNvSpPr/>
          <p:nvPr/>
        </p:nvSpPr>
        <p:spPr>
          <a:xfrm>
            <a:off x="1447764" y="4305300"/>
            <a:ext cx="5510571" cy="628650"/>
          </a:xfrm>
          <a:prstGeom prst="rect">
            <a:avLst/>
          </a:prstGeom>
          <a:noFill/>
          <a:ln/>
        </p:spPr>
        <p:txBody>
          <a:bodyPr wrap="square" lIns="0" tIns="0" rIns="0" bIns="0" rtlCol="0" anchor="t"/>
          <a:lstStyle/>
          <a:p>
            <a:pPr marL="0" indent="0" algn="l">
              <a:lnSpc>
                <a:spcPct val="115000"/>
              </a:lnSpc>
              <a:spcAft>
                <a:spcPts val="450"/>
              </a:spcAft>
              <a:buNone/>
            </a:pPr>
            <a:r>
              <a:rPr lang="en-US" sz="1050" i="1" dirty="0">
                <a:solidFill>
                  <a:srgbClr val="272525"/>
                </a:solidFill>
                <a:latin typeface="Inter" pitchFamily="34" charset="0"/>
                <a:ea typeface="Inter" pitchFamily="34" charset="-122"/>
                <a:cs typeface="Inter" pitchFamily="34" charset="-120"/>
              </a:rPr>
              <a:t>Mayfair and Chelsea</a:t>
            </a:r>
            <a:endParaRPr lang="en-US" sz="1050" dirty="0"/>
          </a:p>
          <a:p>
            <a:pPr marL="0" indent="0" algn="l">
              <a:lnSpc>
                <a:spcPct val="115000"/>
              </a:lnSpc>
              <a:buNone/>
            </a:pPr>
            <a:r>
              <a:rPr lang="en-US" sz="1050" b="1" dirty="0">
                <a:solidFill>
                  <a:srgbClr val="272525"/>
                </a:solidFill>
                <a:latin typeface="Inter Bold" pitchFamily="34" charset="0"/>
                <a:ea typeface="Inter Bold" pitchFamily="34" charset="-122"/>
                <a:cs typeface="Inter Bold" pitchFamily="34" charset="-120"/>
              </a:rPr>
              <a:t>£300–£800</a:t>
            </a:r>
            <a:r>
              <a:rPr lang="en-US" sz="1050" dirty="0">
                <a:solidFill>
                  <a:srgbClr val="272525"/>
                </a:solidFill>
                <a:latin typeface="Inter" pitchFamily="34" charset="0"/>
                <a:ea typeface="Inter" pitchFamily="34" charset="-122"/>
                <a:cs typeface="Inter" pitchFamily="34" charset="-120"/>
              </a:rPr>
              <a:t> Russian volume — luxury positioning, out of reach for most consumers (Statista, 2024).</a:t>
            </a:r>
            <a:endParaRPr lang="en-US" sz="1050" dirty="0"/>
          </a:p>
        </p:txBody>
      </p:sp>
      <p:sp>
        <p:nvSpPr>
          <p:cNvPr id="14" name="Shape 8"/>
          <p:cNvSpPr/>
          <p:nvPr/>
        </p:nvSpPr>
        <p:spPr>
          <a:xfrm>
            <a:off x="661475" y="5183485"/>
            <a:ext cx="6296860" cy="1016595"/>
          </a:xfrm>
          <a:prstGeom prst="roundRect">
            <a:avLst>
              <a:gd name="adj" fmla="val 5674"/>
            </a:avLst>
          </a:prstGeom>
          <a:solidFill>
            <a:srgbClr val="DADBF1"/>
          </a:solidFill>
          <a:ln/>
        </p:spPr>
        <p:txBody>
          <a:bodyPr/>
          <a:lstStyle/>
          <a:p>
            <a:endParaRPr lang="en-GB"/>
          </a:p>
        </p:txBody>
      </p:sp>
      <p:pic>
        <p:nvPicPr>
          <p:cNvPr id="15" name="Image 4" descr="preencoded.png"/>
          <p:cNvPicPr>
            <a:picLocks noChangeAspect="1"/>
          </p:cNvPicPr>
          <p:nvPr/>
        </p:nvPicPr>
        <p:blipFill>
          <a:blip r:embed="rId7"/>
          <a:stretch>
            <a:fillRect/>
          </a:stretch>
        </p:blipFill>
        <p:spPr>
          <a:xfrm>
            <a:off x="798790" y="5361980"/>
            <a:ext cx="171644" cy="137319"/>
          </a:xfrm>
          <a:prstGeom prst="rect">
            <a:avLst/>
          </a:prstGeom>
        </p:spPr>
      </p:pic>
      <p:sp>
        <p:nvSpPr>
          <p:cNvPr id="16" name="Text 9"/>
          <p:cNvSpPr/>
          <p:nvPr/>
        </p:nvSpPr>
        <p:spPr>
          <a:xfrm>
            <a:off x="1107750" y="5317530"/>
            <a:ext cx="5713270" cy="758428"/>
          </a:xfrm>
          <a:prstGeom prst="rect">
            <a:avLst/>
          </a:prstGeom>
          <a:noFill/>
          <a:ln/>
        </p:spPr>
        <p:txBody>
          <a:bodyPr wrap="square" lIns="0" tIns="0" rIns="0" bIns="0" rtlCol="0" anchor="t">
            <a:normAutofit/>
          </a:bodyPr>
          <a:lstStyle/>
          <a:p>
            <a:pPr marL="0" indent="0" algn="l">
              <a:lnSpc>
                <a:spcPct val="115000"/>
              </a:lnSpc>
              <a:buNone/>
            </a:pPr>
            <a:r>
              <a:rPr lang="en-US" sz="1050" b="1" dirty="0">
                <a:solidFill>
                  <a:srgbClr val="000000"/>
                </a:solidFill>
                <a:latin typeface="Inter Bold" pitchFamily="34" charset="0"/>
                <a:ea typeface="Inter Bold" pitchFamily="34" charset="-122"/>
                <a:cs typeface="Inter Bold" pitchFamily="34" charset="-120"/>
              </a:rPr>
              <a:t>Our wedge:</a:t>
            </a:r>
            <a:r>
              <a:rPr lang="en-US" sz="1050" dirty="0">
                <a:solidFill>
                  <a:srgbClr val="000000"/>
                </a:solidFill>
                <a:latin typeface="Inter" pitchFamily="34" charset="0"/>
                <a:ea typeface="Inter" pitchFamily="34" charset="-122"/>
                <a:cs typeface="Inter" pitchFamily="34" charset="-120"/>
              </a:rPr>
              <a:t> We sit in the mid-market tier on price, but we are the only studio in our postcode with a verifiable vegan and plant-based product range combined with an explicit community pledge (Soil Association, 2024). That is the value-proposition gap incumbents currently leave open (Grand View Research, 2023).</a:t>
            </a:r>
            <a:endParaRPr lang="en-US" sz="10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661475" y="746224"/>
            <a:ext cx="7594410" cy="413445"/>
          </a:xfrm>
          <a:prstGeom prst="rect">
            <a:avLst/>
          </a:prstGeom>
          <a:noFill/>
          <a:ln/>
        </p:spPr>
        <p:txBody>
          <a:bodyPr wrap="none" lIns="0" tIns="0" rIns="0" bIns="0" rtlCol="0" anchor="t"/>
          <a:lstStyle/>
          <a:p>
            <a:pPr marL="0" indent="0" algn="l">
              <a:lnSpc>
                <a:spcPct val="104000"/>
              </a:lnSpc>
              <a:buNone/>
            </a:pPr>
            <a:r>
              <a:rPr lang="en-US" sz="2600" b="1" dirty="0">
                <a:solidFill>
                  <a:srgbClr val="000000"/>
                </a:solidFill>
                <a:latin typeface="Inter Bold" pitchFamily="34" charset="0"/>
                <a:ea typeface="Inter Bold" pitchFamily="34" charset="-122"/>
                <a:cs typeface="Inter Bold" pitchFamily="34" charset="-120"/>
              </a:rPr>
              <a:t>Marketing Strategy 1: Instagram and TikTok</a:t>
            </a:r>
            <a:endParaRPr lang="en-US" sz="2600" dirty="0"/>
          </a:p>
        </p:txBody>
      </p:sp>
      <p:sp>
        <p:nvSpPr>
          <p:cNvPr id="3" name="Text 1"/>
          <p:cNvSpPr/>
          <p:nvPr/>
        </p:nvSpPr>
        <p:spPr>
          <a:xfrm>
            <a:off x="661475" y="1344910"/>
            <a:ext cx="11478330" cy="179983"/>
          </a:xfrm>
          <a:prstGeom prst="rect">
            <a:avLst/>
          </a:prstGeom>
          <a:noFill/>
          <a:ln/>
        </p:spPr>
        <p:txBody>
          <a:bodyPr wrap="none" lIns="0" tIns="0" rIns="0" bIns="0" rtlCol="0" anchor="t"/>
          <a:lstStyle/>
          <a:p>
            <a:pPr marL="0" indent="0" algn="l">
              <a:lnSpc>
                <a:spcPct val="113000"/>
              </a:lnSpc>
              <a:buNone/>
            </a:pPr>
            <a:r>
              <a:rPr lang="en-US" sz="1000" b="1" dirty="0">
                <a:solidFill>
                  <a:srgbClr val="272525"/>
                </a:solidFill>
                <a:latin typeface="Inter Bold" pitchFamily="34" charset="0"/>
                <a:ea typeface="Inter Bold" pitchFamily="34" charset="-122"/>
                <a:cs typeface="Inter Bold" pitchFamily="34" charset="-120"/>
              </a:rPr>
              <a:t>Short-form video is how lash clients are won in 2026 (Statista, 2024).</a:t>
            </a:r>
            <a:endParaRPr lang="en-US" sz="1000" dirty="0"/>
          </a:p>
        </p:txBody>
      </p:sp>
      <p:pic>
        <p:nvPicPr>
          <p:cNvPr id="4" name="Image 0" descr="preencoded.png"/>
          <p:cNvPicPr>
            <a:picLocks noChangeAspect="1"/>
          </p:cNvPicPr>
          <p:nvPr/>
        </p:nvPicPr>
        <p:blipFill>
          <a:blip r:embed="rId3"/>
          <a:stretch>
            <a:fillRect/>
          </a:stretch>
        </p:blipFill>
        <p:spPr>
          <a:xfrm>
            <a:off x="1368490" y="2935585"/>
            <a:ext cx="3299338" cy="1869579"/>
          </a:xfrm>
          <a:prstGeom prst="rect">
            <a:avLst/>
          </a:prstGeom>
        </p:spPr>
      </p:pic>
      <p:sp>
        <p:nvSpPr>
          <p:cNvPr id="5" name="Shape 2"/>
          <p:cNvSpPr/>
          <p:nvPr/>
        </p:nvSpPr>
        <p:spPr>
          <a:xfrm>
            <a:off x="5703943" y="1733252"/>
            <a:ext cx="297649" cy="297656"/>
          </a:xfrm>
          <a:prstGeom prst="roundRect">
            <a:avLst>
              <a:gd name="adj" fmla="val 18670"/>
            </a:avLst>
          </a:prstGeom>
          <a:solidFill>
            <a:srgbClr val="DADBF1"/>
          </a:solidFill>
          <a:ln w="6350">
            <a:solidFill>
              <a:srgbClr val="C0C1D7"/>
            </a:solidFill>
            <a:prstDash val="solid"/>
          </a:ln>
        </p:spPr>
        <p:txBody>
          <a:bodyPr/>
          <a:lstStyle/>
          <a:p>
            <a:endParaRPr lang="en-GB"/>
          </a:p>
        </p:txBody>
      </p:sp>
      <p:sp>
        <p:nvSpPr>
          <p:cNvPr id="6" name="Text 3"/>
          <p:cNvSpPr/>
          <p:nvPr/>
        </p:nvSpPr>
        <p:spPr>
          <a:xfrm>
            <a:off x="5753551" y="1758057"/>
            <a:ext cx="198433" cy="248047"/>
          </a:xfrm>
          <a:prstGeom prst="rect">
            <a:avLst/>
          </a:prstGeom>
          <a:noFill/>
          <a:ln/>
        </p:spPr>
        <p:txBody>
          <a:bodyPr wrap="none" lIns="0" tIns="0" rIns="0" bIns="0" rtlCol="0" anchor="ctr"/>
          <a:lstStyle/>
          <a:p>
            <a:pPr marL="0" indent="0" algn="ctr">
              <a:lnSpc>
                <a:spcPct val="100000"/>
              </a:lnSpc>
              <a:buNone/>
            </a:pPr>
            <a:r>
              <a:rPr lang="en-US" sz="1550" b="1" dirty="0">
                <a:solidFill>
                  <a:srgbClr val="272525"/>
                </a:solidFill>
                <a:latin typeface="Inter Bold" pitchFamily="34" charset="0"/>
                <a:ea typeface="Inter Bold" pitchFamily="34" charset="-122"/>
                <a:cs typeface="Inter Bold" pitchFamily="34" charset="-120"/>
              </a:rPr>
              <a:t>1</a:t>
            </a:r>
            <a:endParaRPr lang="en-US" sz="1550" dirty="0"/>
          </a:p>
        </p:txBody>
      </p:sp>
      <p:sp>
        <p:nvSpPr>
          <p:cNvPr id="7" name="Text 4"/>
          <p:cNvSpPr/>
          <p:nvPr/>
        </p:nvSpPr>
        <p:spPr>
          <a:xfrm>
            <a:off x="6094161" y="1778695"/>
            <a:ext cx="1883323" cy="206673"/>
          </a:xfrm>
          <a:prstGeom prst="rect">
            <a:avLst/>
          </a:prstGeom>
          <a:noFill/>
          <a:ln/>
        </p:spPr>
        <p:txBody>
          <a:bodyPr wrap="none" lIns="0" tIns="0" rIns="0" bIns="0" rtlCol="0" anchor="t"/>
          <a:lstStyle/>
          <a:p>
            <a:pPr marL="0" indent="0" algn="l">
              <a:lnSpc>
                <a:spcPct val="104000"/>
              </a:lnSpc>
              <a:buNone/>
            </a:pPr>
            <a:r>
              <a:rPr lang="en-US" sz="1300" b="1" dirty="0">
                <a:solidFill>
                  <a:srgbClr val="272525"/>
                </a:solidFill>
                <a:latin typeface="Inter Bold" pitchFamily="34" charset="0"/>
                <a:ea typeface="Inter Bold" pitchFamily="34" charset="-122"/>
                <a:cs typeface="Inter Bold" pitchFamily="34" charset="-120"/>
              </a:rPr>
              <a:t>Three Videos Per Week</a:t>
            </a:r>
            <a:endParaRPr lang="en-US" sz="1300" dirty="0"/>
          </a:p>
        </p:txBody>
      </p:sp>
      <p:sp>
        <p:nvSpPr>
          <p:cNvPr id="8" name="Text 5"/>
          <p:cNvSpPr/>
          <p:nvPr/>
        </p:nvSpPr>
        <p:spPr>
          <a:xfrm>
            <a:off x="6094161" y="2077938"/>
            <a:ext cx="5442310" cy="539948"/>
          </a:xfrm>
          <a:prstGeom prst="rect">
            <a:avLst/>
          </a:prstGeom>
          <a:noFill/>
          <a:ln/>
        </p:spPr>
        <p:txBody>
          <a:bodyPr wrap="square" lIns="0" tIns="0" rIns="0" bIns="0" rtlCol="0" anchor="t">
            <a:normAutofit/>
          </a:bodyPr>
          <a:lstStyle/>
          <a:p>
            <a:pPr marL="0" indent="0" algn="l">
              <a:lnSpc>
                <a:spcPct val="113000"/>
              </a:lnSpc>
              <a:buNone/>
            </a:pPr>
            <a:r>
              <a:rPr lang="en-US" sz="1000" dirty="0">
                <a:solidFill>
                  <a:srgbClr val="272525"/>
                </a:solidFill>
                <a:latin typeface="Inter" pitchFamily="34" charset="0"/>
                <a:ea typeface="Inter" pitchFamily="34" charset="-122"/>
                <a:cs typeface="Inter" pitchFamily="34" charset="-120"/>
              </a:rPr>
              <a:t>Before-and-after transformation reels, time-lapse application footage, and at-home after-care tutorials drive the highest engagement rates among beauty content formats (Hootsuite, 2024).</a:t>
            </a:r>
            <a:endParaRPr lang="en-US" sz="1000" dirty="0"/>
          </a:p>
        </p:txBody>
      </p:sp>
      <p:sp>
        <p:nvSpPr>
          <p:cNvPr id="9" name="Shape 6"/>
          <p:cNvSpPr/>
          <p:nvPr/>
        </p:nvSpPr>
        <p:spPr>
          <a:xfrm>
            <a:off x="5703943" y="2803128"/>
            <a:ext cx="297649" cy="297656"/>
          </a:xfrm>
          <a:prstGeom prst="roundRect">
            <a:avLst>
              <a:gd name="adj" fmla="val 18670"/>
            </a:avLst>
          </a:prstGeom>
          <a:solidFill>
            <a:srgbClr val="DADBF1"/>
          </a:solidFill>
          <a:ln w="6350">
            <a:solidFill>
              <a:srgbClr val="C0C1D7"/>
            </a:solidFill>
            <a:prstDash val="solid"/>
          </a:ln>
        </p:spPr>
        <p:txBody>
          <a:bodyPr/>
          <a:lstStyle/>
          <a:p>
            <a:endParaRPr lang="en-GB"/>
          </a:p>
        </p:txBody>
      </p:sp>
      <p:sp>
        <p:nvSpPr>
          <p:cNvPr id="10" name="Text 7"/>
          <p:cNvSpPr/>
          <p:nvPr/>
        </p:nvSpPr>
        <p:spPr>
          <a:xfrm>
            <a:off x="5753551" y="2827933"/>
            <a:ext cx="198433" cy="248047"/>
          </a:xfrm>
          <a:prstGeom prst="rect">
            <a:avLst/>
          </a:prstGeom>
          <a:noFill/>
          <a:ln/>
        </p:spPr>
        <p:txBody>
          <a:bodyPr wrap="none" lIns="0" tIns="0" rIns="0" bIns="0" rtlCol="0" anchor="ctr"/>
          <a:lstStyle/>
          <a:p>
            <a:pPr marL="0" indent="0" algn="ctr">
              <a:lnSpc>
                <a:spcPct val="100000"/>
              </a:lnSpc>
              <a:buNone/>
            </a:pPr>
            <a:r>
              <a:rPr lang="en-US" sz="1550" b="1" dirty="0">
                <a:solidFill>
                  <a:srgbClr val="272525"/>
                </a:solidFill>
                <a:latin typeface="Inter Bold" pitchFamily="34" charset="0"/>
                <a:ea typeface="Inter Bold" pitchFamily="34" charset="-122"/>
                <a:cs typeface="Inter Bold" pitchFamily="34" charset="-120"/>
              </a:rPr>
              <a:t>2</a:t>
            </a:r>
            <a:endParaRPr lang="en-US" sz="1550" dirty="0"/>
          </a:p>
        </p:txBody>
      </p:sp>
      <p:sp>
        <p:nvSpPr>
          <p:cNvPr id="11" name="Text 8"/>
          <p:cNvSpPr/>
          <p:nvPr/>
        </p:nvSpPr>
        <p:spPr>
          <a:xfrm>
            <a:off x="6094161" y="2848570"/>
            <a:ext cx="2036315" cy="206673"/>
          </a:xfrm>
          <a:prstGeom prst="rect">
            <a:avLst/>
          </a:prstGeom>
          <a:noFill/>
          <a:ln/>
        </p:spPr>
        <p:txBody>
          <a:bodyPr wrap="none" lIns="0" tIns="0" rIns="0" bIns="0" rtlCol="0" anchor="t"/>
          <a:lstStyle/>
          <a:p>
            <a:pPr marL="0" indent="0" algn="l">
              <a:lnSpc>
                <a:spcPct val="104000"/>
              </a:lnSpc>
              <a:buNone/>
            </a:pPr>
            <a:r>
              <a:rPr lang="en-US" sz="1300" b="1" dirty="0">
                <a:solidFill>
                  <a:srgbClr val="272525"/>
                </a:solidFill>
                <a:latin typeface="Inter Bold" pitchFamily="34" charset="0"/>
                <a:ea typeface="Inter Bold" pitchFamily="34" charset="-122"/>
                <a:cs typeface="Inter Bold" pitchFamily="34" charset="-120"/>
              </a:rPr>
              <a:t>Sustainability Messaging</a:t>
            </a:r>
            <a:endParaRPr lang="en-US" sz="1300" dirty="0"/>
          </a:p>
        </p:txBody>
      </p:sp>
      <p:sp>
        <p:nvSpPr>
          <p:cNvPr id="12" name="Text 9"/>
          <p:cNvSpPr/>
          <p:nvPr/>
        </p:nvSpPr>
        <p:spPr>
          <a:xfrm>
            <a:off x="6094161" y="3147814"/>
            <a:ext cx="5442310" cy="719931"/>
          </a:xfrm>
          <a:prstGeom prst="rect">
            <a:avLst/>
          </a:prstGeom>
          <a:noFill/>
          <a:ln/>
        </p:spPr>
        <p:txBody>
          <a:bodyPr wrap="square" lIns="0" tIns="0" rIns="0" bIns="0" rtlCol="0" anchor="t">
            <a:normAutofit/>
          </a:bodyPr>
          <a:lstStyle/>
          <a:p>
            <a:pPr marL="0" indent="0" algn="l">
              <a:lnSpc>
                <a:spcPct val="113000"/>
              </a:lnSpc>
              <a:buNone/>
            </a:pPr>
            <a:r>
              <a:rPr lang="en-US" sz="1000" dirty="0">
                <a:solidFill>
                  <a:srgbClr val="272525"/>
                </a:solidFill>
                <a:latin typeface="Inter" pitchFamily="34" charset="0"/>
                <a:ea typeface="Inter" pitchFamily="34" charset="-122"/>
                <a:cs typeface="Inter" pitchFamily="34" charset="-120"/>
              </a:rPr>
              <a:t>Plant-based lashes, zero animal cruelty, zero formaldehyde — foregrounded in every post. Sustainability credentials are among the top purchase drivers for Gen-Z and Millennial beauty consumers, who actively stop scrolling for values-aligned content (Mintel, 2023).</a:t>
            </a:r>
            <a:endParaRPr lang="en-US" sz="1000" dirty="0"/>
          </a:p>
        </p:txBody>
      </p:sp>
      <p:sp>
        <p:nvSpPr>
          <p:cNvPr id="13" name="Shape 10"/>
          <p:cNvSpPr/>
          <p:nvPr/>
        </p:nvSpPr>
        <p:spPr>
          <a:xfrm>
            <a:off x="5703943" y="4052987"/>
            <a:ext cx="297649" cy="297656"/>
          </a:xfrm>
          <a:prstGeom prst="roundRect">
            <a:avLst>
              <a:gd name="adj" fmla="val 18670"/>
            </a:avLst>
          </a:prstGeom>
          <a:solidFill>
            <a:srgbClr val="DADBF1"/>
          </a:solidFill>
          <a:ln w="6350">
            <a:solidFill>
              <a:srgbClr val="C0C1D7"/>
            </a:solidFill>
            <a:prstDash val="solid"/>
          </a:ln>
        </p:spPr>
        <p:txBody>
          <a:bodyPr/>
          <a:lstStyle/>
          <a:p>
            <a:endParaRPr lang="en-GB"/>
          </a:p>
        </p:txBody>
      </p:sp>
      <p:sp>
        <p:nvSpPr>
          <p:cNvPr id="14" name="Text 11"/>
          <p:cNvSpPr/>
          <p:nvPr/>
        </p:nvSpPr>
        <p:spPr>
          <a:xfrm>
            <a:off x="5753551" y="4077791"/>
            <a:ext cx="198433" cy="248047"/>
          </a:xfrm>
          <a:prstGeom prst="rect">
            <a:avLst/>
          </a:prstGeom>
          <a:noFill/>
          <a:ln/>
        </p:spPr>
        <p:txBody>
          <a:bodyPr wrap="none" lIns="0" tIns="0" rIns="0" bIns="0" rtlCol="0" anchor="ctr"/>
          <a:lstStyle/>
          <a:p>
            <a:pPr marL="0" indent="0" algn="ctr">
              <a:lnSpc>
                <a:spcPct val="100000"/>
              </a:lnSpc>
              <a:buNone/>
            </a:pPr>
            <a:r>
              <a:rPr lang="en-US" sz="1550" b="1" dirty="0">
                <a:solidFill>
                  <a:srgbClr val="272525"/>
                </a:solidFill>
                <a:latin typeface="Inter Bold" pitchFamily="34" charset="0"/>
                <a:ea typeface="Inter Bold" pitchFamily="34" charset="-122"/>
                <a:cs typeface="Inter Bold" pitchFamily="34" charset="-120"/>
              </a:rPr>
              <a:t>3</a:t>
            </a:r>
            <a:endParaRPr lang="en-US" sz="1550" dirty="0"/>
          </a:p>
        </p:txBody>
      </p:sp>
      <p:sp>
        <p:nvSpPr>
          <p:cNvPr id="15" name="Text 12"/>
          <p:cNvSpPr/>
          <p:nvPr/>
        </p:nvSpPr>
        <p:spPr>
          <a:xfrm>
            <a:off x="6094161" y="4098429"/>
            <a:ext cx="2208653" cy="206673"/>
          </a:xfrm>
          <a:prstGeom prst="rect">
            <a:avLst/>
          </a:prstGeom>
          <a:noFill/>
          <a:ln/>
        </p:spPr>
        <p:txBody>
          <a:bodyPr wrap="none" lIns="0" tIns="0" rIns="0" bIns="0" rtlCol="0" anchor="t"/>
          <a:lstStyle/>
          <a:p>
            <a:pPr marL="0" indent="0" algn="l">
              <a:lnSpc>
                <a:spcPct val="104000"/>
              </a:lnSpc>
              <a:buNone/>
            </a:pPr>
            <a:r>
              <a:rPr lang="en-US" sz="1300" b="1" dirty="0">
                <a:solidFill>
                  <a:srgbClr val="272525"/>
                </a:solidFill>
                <a:latin typeface="Inter Bold" pitchFamily="34" charset="0"/>
                <a:ea typeface="Inter Bold" pitchFamily="34" charset="-122"/>
                <a:cs typeface="Inter Bold" pitchFamily="34" charset="-120"/>
              </a:rPr>
              <a:t>Consistent Brand Aesthetic</a:t>
            </a:r>
            <a:endParaRPr lang="en-US" sz="1300" dirty="0"/>
          </a:p>
        </p:txBody>
      </p:sp>
      <p:sp>
        <p:nvSpPr>
          <p:cNvPr id="16" name="Text 13"/>
          <p:cNvSpPr/>
          <p:nvPr/>
        </p:nvSpPr>
        <p:spPr>
          <a:xfrm>
            <a:off x="6094161" y="4397673"/>
            <a:ext cx="5442310" cy="539948"/>
          </a:xfrm>
          <a:prstGeom prst="rect">
            <a:avLst/>
          </a:prstGeom>
          <a:noFill/>
          <a:ln/>
        </p:spPr>
        <p:txBody>
          <a:bodyPr wrap="square" lIns="0" tIns="0" rIns="0" bIns="0" rtlCol="0" anchor="t">
            <a:normAutofit/>
          </a:bodyPr>
          <a:lstStyle/>
          <a:p>
            <a:pPr marL="0" indent="0" algn="l">
              <a:lnSpc>
                <a:spcPct val="113000"/>
              </a:lnSpc>
              <a:buNone/>
            </a:pPr>
            <a:r>
              <a:rPr lang="en-US" sz="1000" dirty="0">
                <a:solidFill>
                  <a:srgbClr val="272525"/>
                </a:solidFill>
                <a:latin typeface="Inter" pitchFamily="34" charset="0"/>
                <a:ea typeface="Inter" pitchFamily="34" charset="-122"/>
                <a:cs typeface="Inter" pitchFamily="34" charset="-120"/>
              </a:rPr>
              <a:t>Pastel-and-sage brand colour grading across all content to build instant recognition. Visual consistency across social media posts has been shown to significantly increase brand recall and follower growth (Forbes, 2022).</a:t>
            </a:r>
            <a:endParaRPr lang="en-US" sz="1000" dirty="0"/>
          </a:p>
        </p:txBody>
      </p:sp>
      <p:sp>
        <p:nvSpPr>
          <p:cNvPr id="17" name="Shape 14"/>
          <p:cNvSpPr/>
          <p:nvPr/>
        </p:nvSpPr>
        <p:spPr>
          <a:xfrm>
            <a:off x="5703943" y="5122863"/>
            <a:ext cx="297649" cy="297656"/>
          </a:xfrm>
          <a:prstGeom prst="roundRect">
            <a:avLst>
              <a:gd name="adj" fmla="val 18670"/>
            </a:avLst>
          </a:prstGeom>
          <a:solidFill>
            <a:srgbClr val="DADBF1"/>
          </a:solidFill>
          <a:ln w="6350">
            <a:solidFill>
              <a:srgbClr val="C0C1D7"/>
            </a:solidFill>
            <a:prstDash val="solid"/>
          </a:ln>
        </p:spPr>
        <p:txBody>
          <a:bodyPr/>
          <a:lstStyle/>
          <a:p>
            <a:endParaRPr lang="en-GB"/>
          </a:p>
        </p:txBody>
      </p:sp>
      <p:sp>
        <p:nvSpPr>
          <p:cNvPr id="18" name="Text 15"/>
          <p:cNvSpPr/>
          <p:nvPr/>
        </p:nvSpPr>
        <p:spPr>
          <a:xfrm>
            <a:off x="5753551" y="5147667"/>
            <a:ext cx="198433" cy="248047"/>
          </a:xfrm>
          <a:prstGeom prst="rect">
            <a:avLst/>
          </a:prstGeom>
          <a:noFill/>
          <a:ln/>
        </p:spPr>
        <p:txBody>
          <a:bodyPr wrap="none" lIns="0" tIns="0" rIns="0" bIns="0" rtlCol="0" anchor="ctr"/>
          <a:lstStyle/>
          <a:p>
            <a:pPr marL="0" indent="0" algn="ctr">
              <a:lnSpc>
                <a:spcPct val="100000"/>
              </a:lnSpc>
              <a:buNone/>
            </a:pPr>
            <a:r>
              <a:rPr lang="en-US" sz="1550" b="1" dirty="0">
                <a:solidFill>
                  <a:srgbClr val="272525"/>
                </a:solidFill>
                <a:latin typeface="Inter Bold" pitchFamily="34" charset="0"/>
                <a:ea typeface="Inter Bold" pitchFamily="34" charset="-122"/>
                <a:cs typeface="Inter Bold" pitchFamily="34" charset="-120"/>
              </a:rPr>
              <a:t>4</a:t>
            </a:r>
            <a:endParaRPr lang="en-US" sz="1550" dirty="0"/>
          </a:p>
        </p:txBody>
      </p:sp>
      <p:sp>
        <p:nvSpPr>
          <p:cNvPr id="19" name="Text 16"/>
          <p:cNvSpPr/>
          <p:nvPr/>
        </p:nvSpPr>
        <p:spPr>
          <a:xfrm>
            <a:off x="6094161" y="5168305"/>
            <a:ext cx="1771506" cy="206673"/>
          </a:xfrm>
          <a:prstGeom prst="rect">
            <a:avLst/>
          </a:prstGeom>
          <a:noFill/>
          <a:ln/>
        </p:spPr>
        <p:txBody>
          <a:bodyPr wrap="none" lIns="0" tIns="0" rIns="0" bIns="0" rtlCol="0" anchor="t"/>
          <a:lstStyle/>
          <a:p>
            <a:pPr marL="0" indent="0" algn="l">
              <a:lnSpc>
                <a:spcPct val="104000"/>
              </a:lnSpc>
              <a:buNone/>
            </a:pPr>
            <a:r>
              <a:rPr lang="en-US" sz="1300" b="1" dirty="0">
                <a:solidFill>
                  <a:srgbClr val="272525"/>
                </a:solidFill>
                <a:latin typeface="Inter Bold" pitchFamily="34" charset="0"/>
                <a:ea typeface="Inter Bold" pitchFamily="34" charset="-122"/>
                <a:cs typeface="Inter Bold" pitchFamily="34" charset="-120"/>
              </a:rPr>
              <a:t>Target CAC Below £18</a:t>
            </a:r>
            <a:endParaRPr lang="en-US" sz="1300" dirty="0"/>
          </a:p>
        </p:txBody>
      </p:sp>
      <p:sp>
        <p:nvSpPr>
          <p:cNvPr id="20" name="Text 17"/>
          <p:cNvSpPr/>
          <p:nvPr/>
        </p:nvSpPr>
        <p:spPr>
          <a:xfrm>
            <a:off x="6094161" y="5467548"/>
            <a:ext cx="5442310" cy="539948"/>
          </a:xfrm>
          <a:prstGeom prst="rect">
            <a:avLst/>
          </a:prstGeom>
          <a:noFill/>
          <a:ln/>
        </p:spPr>
        <p:txBody>
          <a:bodyPr wrap="square" lIns="0" tIns="0" rIns="0" bIns="0" rtlCol="0" anchor="t">
            <a:normAutofit/>
          </a:bodyPr>
          <a:lstStyle/>
          <a:p>
            <a:pPr marL="0" indent="0" algn="l">
              <a:lnSpc>
                <a:spcPct val="113000"/>
              </a:lnSpc>
              <a:buNone/>
            </a:pPr>
            <a:r>
              <a:rPr lang="en-US" sz="1000" dirty="0">
                <a:solidFill>
                  <a:srgbClr val="272525"/>
                </a:solidFill>
                <a:latin typeface="Inter" pitchFamily="34" charset="0"/>
                <a:ea typeface="Inter" pitchFamily="34" charset="-122"/>
                <a:cs typeface="Inter" pitchFamily="34" charset="-120"/>
              </a:rPr>
              <a:t>A well-performing reel reaches thousands of viewers for free — organic short-form video delivers a customer acquisition cost up to 80% lower than paid search in early-stage consumer businesses (HubSpot, 2023).</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61475" y="584398"/>
            <a:ext cx="10868745" cy="1181298"/>
          </a:xfrm>
          <a:prstGeom prst="rect">
            <a:avLst/>
          </a:prstGeom>
          <a:noFill/>
          <a:ln/>
        </p:spPr>
        <p:txBody>
          <a:bodyPr wrap="square" lIns="0" tIns="0" rIns="0" bIns="0" rtlCol="0" anchor="t">
            <a:normAutofit/>
          </a:bodyPr>
          <a:lstStyle/>
          <a:p>
            <a:pPr marL="0" indent="0" algn="l">
              <a:lnSpc>
                <a:spcPct val="104000"/>
              </a:lnSpc>
              <a:buNone/>
            </a:pPr>
            <a:r>
              <a:rPr lang="en-US" sz="3700" b="1" dirty="0">
                <a:solidFill>
                  <a:srgbClr val="000000"/>
                </a:solidFill>
                <a:latin typeface="Inter Bold" pitchFamily="34" charset="0"/>
                <a:ea typeface="Inter Bold" pitchFamily="34" charset="-122"/>
                <a:cs typeface="Inter Bold" pitchFamily="34" charset="-120"/>
              </a:rPr>
              <a:t>Marketing Strategy 2: Treatwell + Google Business + Brave Brows PR</a:t>
            </a:r>
            <a:endParaRPr lang="en-US" sz="3700" dirty="0"/>
          </a:p>
        </p:txBody>
      </p:sp>
      <p:sp>
        <p:nvSpPr>
          <p:cNvPr id="3" name="Text 1"/>
          <p:cNvSpPr/>
          <p:nvPr/>
        </p:nvSpPr>
        <p:spPr>
          <a:xfrm>
            <a:off x="661475" y="2143720"/>
            <a:ext cx="11478330" cy="302419"/>
          </a:xfrm>
          <a:prstGeom prst="rect">
            <a:avLst/>
          </a:prstGeom>
          <a:noFill/>
          <a:ln/>
        </p:spPr>
        <p:txBody>
          <a:bodyPr wrap="none" lIns="0" tIns="0" rIns="0" bIns="0" rtlCol="0" anchor="t"/>
          <a:lstStyle/>
          <a:p>
            <a:pPr marL="0" indent="0" algn="l">
              <a:lnSpc>
                <a:spcPct val="133000"/>
              </a:lnSpc>
              <a:buNone/>
            </a:pPr>
            <a:r>
              <a:rPr lang="en-US" sz="1450" b="1" dirty="0">
                <a:solidFill>
                  <a:srgbClr val="272525"/>
                </a:solidFill>
                <a:latin typeface="Inter Bold" pitchFamily="34" charset="0"/>
                <a:ea typeface="Inter Bold" pitchFamily="34" charset="-122"/>
                <a:cs typeface="Inter Bold" pitchFamily="34" charset="-120"/>
              </a:rPr>
              <a:t>This is the conversion and loyalty layer.</a:t>
            </a:r>
            <a:endParaRPr lang="en-US" sz="1450" dirty="0"/>
          </a:p>
        </p:txBody>
      </p:sp>
      <p:pic>
        <p:nvPicPr>
          <p:cNvPr id="4"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61475" y="2658765"/>
            <a:ext cx="567021" cy="567035"/>
          </a:xfrm>
          <a:prstGeom prst="rect">
            <a:avLst/>
          </a:prstGeom>
        </p:spPr>
      </p:pic>
      <p:sp>
        <p:nvSpPr>
          <p:cNvPr id="5" name="Text 2"/>
          <p:cNvSpPr/>
          <p:nvPr/>
        </p:nvSpPr>
        <p:spPr>
          <a:xfrm>
            <a:off x="1464730" y="2658765"/>
            <a:ext cx="2985616" cy="295275"/>
          </a:xfrm>
          <a:prstGeom prst="rect">
            <a:avLst/>
          </a:prstGeom>
          <a:noFill/>
          <a:ln/>
        </p:spPr>
        <p:txBody>
          <a:bodyPr wrap="none" lIns="0" tIns="0" rIns="0" bIns="0" rtlCol="0" anchor="t"/>
          <a:lstStyle/>
          <a:p>
            <a:pPr marL="0" indent="0" algn="l">
              <a:lnSpc>
                <a:spcPct val="104000"/>
              </a:lnSpc>
              <a:buNone/>
            </a:pPr>
            <a:r>
              <a:rPr lang="en-US" sz="1850" b="1" dirty="0">
                <a:solidFill>
                  <a:srgbClr val="272525"/>
                </a:solidFill>
                <a:latin typeface="Inter Bold" pitchFamily="34" charset="0"/>
                <a:ea typeface="Inter Bold" pitchFamily="34" charset="-122"/>
                <a:cs typeface="Inter Bold" pitchFamily="34" charset="-120"/>
              </a:rPr>
              <a:t>Treatwell Featured Listing</a:t>
            </a:r>
            <a:endParaRPr lang="en-US" sz="1850" dirty="0"/>
          </a:p>
        </p:txBody>
      </p:sp>
      <p:sp>
        <p:nvSpPr>
          <p:cNvPr id="6" name="Text 3"/>
          <p:cNvSpPr/>
          <p:nvPr/>
        </p:nvSpPr>
        <p:spPr>
          <a:xfrm>
            <a:off x="1464730" y="3067447"/>
            <a:ext cx="4512951" cy="1209675"/>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272525"/>
                </a:solidFill>
                <a:latin typeface="Inter" pitchFamily="34" charset="0"/>
                <a:ea typeface="Inter" pitchFamily="34" charset="-122"/>
                <a:cs typeface="Inter" pitchFamily="34" charset="-120"/>
              </a:rPr>
              <a:t>Surfaces us to in-market lash bookers across London — Treatwell is the dominant booking platform in the UK personal-services sector (Treatwell, 2023).</a:t>
            </a:r>
            <a:endParaRPr lang="en-US" sz="1450" dirty="0"/>
          </a:p>
        </p:txBody>
      </p:sp>
      <p:pic>
        <p:nvPicPr>
          <p:cNvPr id="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213915" y="2658765"/>
            <a:ext cx="567021" cy="567035"/>
          </a:xfrm>
          <a:prstGeom prst="rect">
            <a:avLst/>
          </a:prstGeom>
        </p:spPr>
      </p:pic>
      <p:sp>
        <p:nvSpPr>
          <p:cNvPr id="8" name="Text 4"/>
          <p:cNvSpPr/>
          <p:nvPr/>
        </p:nvSpPr>
        <p:spPr>
          <a:xfrm>
            <a:off x="7017170" y="2658765"/>
            <a:ext cx="3975497" cy="295275"/>
          </a:xfrm>
          <a:prstGeom prst="rect">
            <a:avLst/>
          </a:prstGeom>
          <a:noFill/>
          <a:ln/>
        </p:spPr>
        <p:txBody>
          <a:bodyPr wrap="none" lIns="0" tIns="0" rIns="0" bIns="0" rtlCol="0" anchor="t"/>
          <a:lstStyle/>
          <a:p>
            <a:pPr marL="0" indent="0" algn="l">
              <a:lnSpc>
                <a:spcPct val="104000"/>
              </a:lnSpc>
              <a:buNone/>
            </a:pPr>
            <a:r>
              <a:rPr lang="en-US" sz="1850" b="1" dirty="0">
                <a:solidFill>
                  <a:srgbClr val="272525"/>
                </a:solidFill>
                <a:latin typeface="Inter Bold" pitchFamily="34" charset="0"/>
                <a:ea typeface="Inter Bold" pitchFamily="34" charset="-122"/>
                <a:cs typeface="Inter Bold" pitchFamily="34" charset="-120"/>
              </a:rPr>
              <a:t>Optimised Google Business Profile</a:t>
            </a:r>
            <a:endParaRPr lang="en-US" sz="1850" dirty="0"/>
          </a:p>
        </p:txBody>
      </p:sp>
      <p:sp>
        <p:nvSpPr>
          <p:cNvPr id="9" name="Text 5"/>
          <p:cNvSpPr/>
          <p:nvPr/>
        </p:nvSpPr>
        <p:spPr>
          <a:xfrm>
            <a:off x="7017170" y="3067447"/>
            <a:ext cx="4513050" cy="907256"/>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272525"/>
                </a:solidFill>
                <a:latin typeface="Inter" pitchFamily="34" charset="0"/>
                <a:ea typeface="Inter" pitchFamily="34" charset="-122"/>
                <a:cs typeface="Inter" pitchFamily="34" charset="-120"/>
              </a:rPr>
              <a:t>Captures the "lash technician near me" search, the single highest-intent query category in the sector (Google, 2024).</a:t>
            </a:r>
            <a:endParaRPr lang="en-US" sz="1450" dirty="0"/>
          </a:p>
        </p:txBody>
      </p:sp>
      <p:pic>
        <p:nvPicPr>
          <p:cNvPr id="10"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655145"/>
            <a:ext cx="567021" cy="567035"/>
          </a:xfrm>
          <a:prstGeom prst="rect">
            <a:avLst/>
          </a:prstGeom>
        </p:spPr>
      </p:pic>
      <p:sp>
        <p:nvSpPr>
          <p:cNvPr id="11" name="Text 6"/>
          <p:cNvSpPr/>
          <p:nvPr/>
        </p:nvSpPr>
        <p:spPr>
          <a:xfrm>
            <a:off x="1464730" y="4655145"/>
            <a:ext cx="3635780" cy="295275"/>
          </a:xfrm>
          <a:prstGeom prst="rect">
            <a:avLst/>
          </a:prstGeom>
          <a:noFill/>
          <a:ln/>
        </p:spPr>
        <p:txBody>
          <a:bodyPr wrap="none" lIns="0" tIns="0" rIns="0" bIns="0" rtlCol="0" anchor="t"/>
          <a:lstStyle/>
          <a:p>
            <a:pPr marL="0" indent="0" algn="l">
              <a:lnSpc>
                <a:spcPct val="104000"/>
              </a:lnSpc>
              <a:buNone/>
            </a:pPr>
            <a:r>
              <a:rPr lang="en-US" sz="1850" b="1" dirty="0">
                <a:solidFill>
                  <a:srgbClr val="272525"/>
                </a:solidFill>
                <a:latin typeface="Inter Bold" pitchFamily="34" charset="0"/>
                <a:ea typeface="Inter Bold" pitchFamily="34" charset="-122"/>
                <a:cs typeface="Inter Bold" pitchFamily="34" charset="-120"/>
              </a:rPr>
              <a:t>Brave Brows Clinic + Charity PR</a:t>
            </a:r>
            <a:endParaRPr lang="en-US" sz="1850" dirty="0"/>
          </a:p>
        </p:txBody>
      </p:sp>
      <p:sp>
        <p:nvSpPr>
          <p:cNvPr id="12" name="Text 7"/>
          <p:cNvSpPr/>
          <p:nvPr/>
        </p:nvSpPr>
        <p:spPr>
          <a:xfrm>
            <a:off x="1464730" y="5063827"/>
            <a:ext cx="4512951" cy="1209675"/>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272525"/>
                </a:solidFill>
                <a:latin typeface="Inter" pitchFamily="34" charset="0"/>
                <a:ea typeface="Inter" pitchFamily="34" charset="-122"/>
                <a:cs typeface="Inter" pitchFamily="34" charset="-120"/>
              </a:rPr>
              <a:t>Monthly clinic and Newham cancer charity partnership generates local-press coverage and authentic word-of-mouth advocacy that paid advertising literally cannot buy (Nielsen, 2022).</a:t>
            </a:r>
            <a:endParaRPr lang="en-US" sz="1450" dirty="0"/>
          </a:p>
        </p:txBody>
      </p:sp>
      <p:pic>
        <p:nvPicPr>
          <p:cNvPr id="13"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213915" y="4655145"/>
            <a:ext cx="567021" cy="567035"/>
          </a:xfrm>
          <a:prstGeom prst="rect">
            <a:avLst/>
          </a:prstGeom>
        </p:spPr>
      </p:pic>
      <p:sp>
        <p:nvSpPr>
          <p:cNvPr id="14" name="Text 8"/>
          <p:cNvSpPr/>
          <p:nvPr/>
        </p:nvSpPr>
        <p:spPr>
          <a:xfrm>
            <a:off x="7017170" y="4655145"/>
            <a:ext cx="2362637" cy="295275"/>
          </a:xfrm>
          <a:prstGeom prst="rect">
            <a:avLst/>
          </a:prstGeom>
          <a:noFill/>
          <a:ln/>
        </p:spPr>
        <p:txBody>
          <a:bodyPr wrap="none" lIns="0" tIns="0" rIns="0" bIns="0" rtlCol="0" anchor="t"/>
          <a:lstStyle/>
          <a:p>
            <a:pPr marL="0" indent="0" algn="l">
              <a:lnSpc>
                <a:spcPct val="104000"/>
              </a:lnSpc>
              <a:buNone/>
            </a:pPr>
            <a:r>
              <a:rPr lang="en-US" sz="1850" b="1" dirty="0">
                <a:solidFill>
                  <a:srgbClr val="272525"/>
                </a:solidFill>
                <a:latin typeface="Inter Bold" pitchFamily="34" charset="0"/>
                <a:ea typeface="Inter Bold" pitchFamily="34" charset="-122"/>
                <a:cs typeface="Inter Bold" pitchFamily="34" charset="-120"/>
              </a:rPr>
              <a:t>Referral Programme</a:t>
            </a:r>
            <a:endParaRPr lang="en-US" sz="1850" dirty="0"/>
          </a:p>
        </p:txBody>
      </p:sp>
      <p:sp>
        <p:nvSpPr>
          <p:cNvPr id="15" name="Text 9"/>
          <p:cNvSpPr/>
          <p:nvPr/>
        </p:nvSpPr>
        <p:spPr>
          <a:xfrm>
            <a:off x="7017170" y="5063827"/>
            <a:ext cx="4513050" cy="1209675"/>
          </a:xfrm>
          <a:prstGeom prst="rect">
            <a:avLst/>
          </a:prstGeom>
          <a:noFill/>
          <a:ln/>
        </p:spPr>
        <p:txBody>
          <a:bodyPr wrap="square" lIns="0" tIns="0" rIns="0" bIns="0" rtlCol="0" anchor="t">
            <a:normAutofit/>
          </a:bodyPr>
          <a:lstStyle/>
          <a:p>
            <a:pPr marL="0" indent="0" algn="l">
              <a:lnSpc>
                <a:spcPct val="133000"/>
              </a:lnSpc>
              <a:buNone/>
            </a:pPr>
            <a:r>
              <a:rPr lang="en-US" sz="1450" dirty="0">
                <a:solidFill>
                  <a:srgbClr val="272525"/>
                </a:solidFill>
                <a:latin typeface="Inter" pitchFamily="34" charset="0"/>
                <a:ea typeface="Inter" pitchFamily="34" charset="-122"/>
                <a:cs typeface="Inter" pitchFamily="34" charset="-120"/>
              </a:rPr>
              <a:t>Every client who refers a friend receives </a:t>
            </a:r>
            <a:r>
              <a:rPr lang="en-US" sz="1450" b="1" dirty="0">
                <a:solidFill>
                  <a:srgbClr val="272525"/>
                </a:solidFill>
                <a:latin typeface="Inter Bold" pitchFamily="34" charset="0"/>
                <a:ea typeface="Inter Bold" pitchFamily="34" charset="-122"/>
                <a:cs typeface="Inter Bold" pitchFamily="34" charset="-120"/>
              </a:rPr>
              <a:t>25% off</a:t>
            </a:r>
            <a:r>
              <a:rPr lang="en-US" sz="1450" dirty="0">
                <a:solidFill>
                  <a:srgbClr val="272525"/>
                </a:solidFill>
                <a:latin typeface="Inter" pitchFamily="34" charset="0"/>
                <a:ea typeface="Inter" pitchFamily="34" charset="-122"/>
                <a:cs typeface="Inter" pitchFamily="34" charset="-120"/>
              </a:rPr>
              <a:t> her next refill. In personal services, referred clients cost almost nothing to acquire and stay twice as long (Reichheld &amp; Schefter, 2021).</a:t>
            </a:r>
            <a:endParaRPr lang="en-US" sz="14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661475" y="535880"/>
            <a:ext cx="5681322" cy="377825"/>
          </a:xfrm>
          <a:prstGeom prst="rect">
            <a:avLst/>
          </a:prstGeom>
          <a:noFill/>
          <a:ln/>
        </p:spPr>
        <p:txBody>
          <a:bodyPr wrap="none" lIns="0" tIns="0" rIns="0" bIns="0" rtlCol="0" anchor="t"/>
          <a:lstStyle/>
          <a:p>
            <a:pPr marL="0" indent="0" algn="l">
              <a:lnSpc>
                <a:spcPct val="104000"/>
              </a:lnSpc>
              <a:buNone/>
            </a:pPr>
            <a:r>
              <a:rPr lang="en-US" sz="2350" b="1" dirty="0">
                <a:solidFill>
                  <a:srgbClr val="000000"/>
                </a:solidFill>
                <a:latin typeface="Inter Bold" pitchFamily="34" charset="0"/>
                <a:ea typeface="Inter Bold" pitchFamily="34" charset="-122"/>
                <a:cs typeface="Inter Bold" pitchFamily="34" charset="-120"/>
              </a:rPr>
              <a:t>The Ask: £8,500 Start-Up Funding</a:t>
            </a:r>
            <a:endParaRPr lang="en-US" sz="2350" dirty="0"/>
          </a:p>
        </p:txBody>
      </p:sp>
      <p:sp>
        <p:nvSpPr>
          <p:cNvPr id="3" name="Text 1"/>
          <p:cNvSpPr/>
          <p:nvPr/>
        </p:nvSpPr>
        <p:spPr>
          <a:xfrm>
            <a:off x="661475" y="1068388"/>
            <a:ext cx="10868745" cy="475952"/>
          </a:xfrm>
          <a:prstGeom prst="rect">
            <a:avLst/>
          </a:prstGeom>
          <a:noFill/>
          <a:ln/>
        </p:spPr>
        <p:txBody>
          <a:bodyPr wrap="square" lIns="0" tIns="0" rIns="0" bIns="0" rtlCol="0" anchor="t">
            <a:normAutofit/>
          </a:bodyPr>
          <a:lstStyle/>
          <a:p>
            <a:pPr marL="0" indent="0" algn="l">
              <a:lnSpc>
                <a:spcPct val="109000"/>
              </a:lnSpc>
              <a:buNone/>
            </a:pPr>
            <a:r>
              <a:rPr lang="en-US" sz="950" b="1" dirty="0">
                <a:solidFill>
                  <a:srgbClr val="272525"/>
                </a:solidFill>
                <a:latin typeface="Inter Bold" pitchFamily="34" charset="0"/>
                <a:ea typeface="Inter Bold" pitchFamily="34" charset="-122"/>
                <a:cs typeface="Inter Bold" pitchFamily="34" charset="-120"/>
              </a:rPr>
              <a:t>Funding source:</a:t>
            </a:r>
            <a:r>
              <a:rPr lang="en-US" sz="950" dirty="0">
                <a:solidFill>
                  <a:srgbClr val="272525"/>
                </a:solidFill>
                <a:latin typeface="Inter" pitchFamily="34" charset="0"/>
                <a:ea typeface="Inter" pitchFamily="34" charset="-122"/>
                <a:cs typeface="Inter" pitchFamily="34" charset="-120"/>
              </a:rPr>
              <a:t> UK Government Start Up Loan via the British Business Bank — 7.5% fixed annual rate, 1–5 year repayment, plus twelve months of free business mentoring (British Business Bank, 2024). Chosen over commercial bank debt (no trading history yet) and over equity investment (would dilute control disproportionately at this funding size) (British Business Bank, 2023).</a:t>
            </a:r>
            <a:endParaRPr lang="en-US" sz="950" dirty="0"/>
          </a:p>
        </p:txBody>
      </p:sp>
      <p:sp>
        <p:nvSpPr>
          <p:cNvPr id="4" name="Text 2"/>
          <p:cNvSpPr/>
          <p:nvPr/>
        </p:nvSpPr>
        <p:spPr>
          <a:xfrm>
            <a:off x="661475" y="1660327"/>
            <a:ext cx="4367302" cy="189012"/>
          </a:xfrm>
          <a:prstGeom prst="rect">
            <a:avLst/>
          </a:prstGeom>
          <a:noFill/>
          <a:ln/>
        </p:spPr>
        <p:txBody>
          <a:bodyPr wrap="none" lIns="0" tIns="0" rIns="0" bIns="0" rtlCol="0" anchor="t"/>
          <a:lstStyle/>
          <a:p>
            <a:pPr marL="0" indent="0" algn="l">
              <a:lnSpc>
                <a:spcPct val="104000"/>
              </a:lnSpc>
              <a:buNone/>
            </a:pPr>
            <a:r>
              <a:rPr lang="en-US" sz="1150" b="1" dirty="0">
                <a:solidFill>
                  <a:srgbClr val="000000"/>
                </a:solidFill>
                <a:latin typeface="Inter Bold" pitchFamily="34" charset="0"/>
                <a:ea typeface="Inter Bold" pitchFamily="34" charset="-122"/>
                <a:cs typeface="Inter Bold" pitchFamily="34" charset="-120"/>
              </a:rPr>
              <a:t>Where Every Pound Goes — First-Month Allocation</a:t>
            </a:r>
            <a:endParaRPr lang="en-US" sz="1150" dirty="0"/>
          </a:p>
        </p:txBody>
      </p:sp>
      <p:sp>
        <p:nvSpPr>
          <p:cNvPr id="5" name="Shape 3"/>
          <p:cNvSpPr/>
          <p:nvPr/>
        </p:nvSpPr>
        <p:spPr>
          <a:xfrm>
            <a:off x="661475" y="1965325"/>
            <a:ext cx="10868745" cy="2980432"/>
          </a:xfrm>
          <a:prstGeom prst="roundRect">
            <a:avLst>
              <a:gd name="adj" fmla="val 1704"/>
            </a:avLst>
          </a:prstGeom>
          <a:noFill/>
          <a:ln w="6350">
            <a:solidFill>
              <a:srgbClr val="000000">
                <a:alpha val="8000"/>
              </a:srgbClr>
            </a:solidFill>
            <a:prstDash val="solid"/>
          </a:ln>
        </p:spPr>
        <p:txBody>
          <a:bodyPr/>
          <a:lstStyle/>
          <a:p>
            <a:endParaRPr lang="en-GB"/>
          </a:p>
        </p:txBody>
      </p:sp>
      <p:sp>
        <p:nvSpPr>
          <p:cNvPr id="6" name="Text 4"/>
          <p:cNvSpPr/>
          <p:nvPr/>
        </p:nvSpPr>
        <p:spPr>
          <a:xfrm>
            <a:off x="483878" y="2024360"/>
            <a:ext cx="5795917" cy="158651"/>
          </a:xfrm>
          <a:prstGeom prst="rect">
            <a:avLst/>
          </a:prstGeom>
          <a:noFill/>
          <a:ln/>
        </p:spPr>
        <p:txBody>
          <a:bodyPr wrap="none" lIns="0" tIns="0" rIns="0" bIns="0" rtlCol="0" anchor="t"/>
          <a:lstStyle/>
          <a:p>
            <a:pPr marL="0" indent="0" algn="ctr">
              <a:lnSpc>
                <a:spcPct val="109000"/>
              </a:lnSpc>
              <a:buNone/>
            </a:pPr>
            <a:r>
              <a:rPr lang="en-US" sz="950" b="1" dirty="0">
                <a:solidFill>
                  <a:srgbClr val="272525"/>
                </a:solidFill>
                <a:latin typeface="Inter Bold" pitchFamily="34" charset="0"/>
                <a:ea typeface="Inter Bold" pitchFamily="34" charset="-122"/>
                <a:cs typeface="Inter Bold" pitchFamily="34" charset="-120"/>
              </a:rPr>
              <a:t>Item</a:t>
            </a:r>
            <a:endParaRPr lang="en-US" sz="950" dirty="0"/>
          </a:p>
        </p:txBody>
      </p:sp>
      <p:sp>
        <p:nvSpPr>
          <p:cNvPr id="7" name="Text 5"/>
          <p:cNvSpPr/>
          <p:nvPr/>
        </p:nvSpPr>
        <p:spPr>
          <a:xfrm>
            <a:off x="5911901" y="2024360"/>
            <a:ext cx="5795917" cy="158651"/>
          </a:xfrm>
          <a:prstGeom prst="rect">
            <a:avLst/>
          </a:prstGeom>
          <a:noFill/>
          <a:ln/>
        </p:spPr>
        <p:txBody>
          <a:bodyPr wrap="none" lIns="0" tIns="0" rIns="0" bIns="0" rtlCol="0" anchor="t"/>
          <a:lstStyle/>
          <a:p>
            <a:pPr marL="0" indent="0" algn="ctr">
              <a:lnSpc>
                <a:spcPct val="109000"/>
              </a:lnSpc>
              <a:buNone/>
            </a:pPr>
            <a:r>
              <a:rPr lang="en-US" sz="950" b="1" dirty="0">
                <a:solidFill>
                  <a:srgbClr val="272525"/>
                </a:solidFill>
                <a:latin typeface="Inter Bold" pitchFamily="34" charset="0"/>
                <a:ea typeface="Inter Bold" pitchFamily="34" charset="-122"/>
                <a:cs typeface="Inter Bold" pitchFamily="34" charset="-120"/>
              </a:rPr>
              <a:t>Amount</a:t>
            </a:r>
            <a:endParaRPr lang="en-US" sz="950" dirty="0"/>
          </a:p>
        </p:txBody>
      </p:sp>
      <p:sp>
        <p:nvSpPr>
          <p:cNvPr id="8" name="Text 6"/>
          <p:cNvSpPr/>
          <p:nvPr/>
        </p:nvSpPr>
        <p:spPr>
          <a:xfrm>
            <a:off x="483878" y="2294731"/>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Treatment equipment (bed, lamp, sterilising unit)</a:t>
            </a:r>
            <a:endParaRPr lang="en-US" sz="950" dirty="0"/>
          </a:p>
        </p:txBody>
      </p:sp>
      <p:sp>
        <p:nvSpPr>
          <p:cNvPr id="9" name="Text 7"/>
          <p:cNvSpPr/>
          <p:nvPr/>
        </p:nvSpPr>
        <p:spPr>
          <a:xfrm>
            <a:off x="5911901" y="2294731"/>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£1,400</a:t>
            </a:r>
            <a:endParaRPr lang="en-US" sz="950" dirty="0"/>
          </a:p>
        </p:txBody>
      </p:sp>
      <p:sp>
        <p:nvSpPr>
          <p:cNvPr id="10" name="Text 8"/>
          <p:cNvSpPr/>
          <p:nvPr/>
        </p:nvSpPr>
        <p:spPr>
          <a:xfrm>
            <a:off x="483878" y="2565102"/>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Opening inventory (PLA lashes, adhesives, tools)</a:t>
            </a:r>
            <a:endParaRPr lang="en-US" sz="950" dirty="0"/>
          </a:p>
        </p:txBody>
      </p:sp>
      <p:sp>
        <p:nvSpPr>
          <p:cNvPr id="11" name="Text 9"/>
          <p:cNvSpPr/>
          <p:nvPr/>
        </p:nvSpPr>
        <p:spPr>
          <a:xfrm>
            <a:off x="5911901" y="2565102"/>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£1,100</a:t>
            </a:r>
            <a:endParaRPr lang="en-US" sz="950" dirty="0"/>
          </a:p>
        </p:txBody>
      </p:sp>
      <p:sp>
        <p:nvSpPr>
          <p:cNvPr id="12" name="Text 10"/>
          <p:cNvSpPr/>
          <p:nvPr/>
        </p:nvSpPr>
        <p:spPr>
          <a:xfrm>
            <a:off x="483878" y="2835473"/>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Stratford treatment-room rental (month 1 + deposit)</a:t>
            </a:r>
            <a:endParaRPr lang="en-US" sz="950" dirty="0"/>
          </a:p>
        </p:txBody>
      </p:sp>
      <p:sp>
        <p:nvSpPr>
          <p:cNvPr id="13" name="Text 11"/>
          <p:cNvSpPr/>
          <p:nvPr/>
        </p:nvSpPr>
        <p:spPr>
          <a:xfrm>
            <a:off x="5911901" y="2835473"/>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£1,800</a:t>
            </a:r>
            <a:endParaRPr lang="en-US" sz="950" dirty="0"/>
          </a:p>
        </p:txBody>
      </p:sp>
      <p:sp>
        <p:nvSpPr>
          <p:cNvPr id="14" name="Text 12"/>
          <p:cNvSpPr/>
          <p:nvPr/>
        </p:nvSpPr>
        <p:spPr>
          <a:xfrm>
            <a:off x="483878" y="3105845"/>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Branding, signage, business cards</a:t>
            </a:r>
            <a:endParaRPr lang="en-US" sz="950" dirty="0"/>
          </a:p>
        </p:txBody>
      </p:sp>
      <p:sp>
        <p:nvSpPr>
          <p:cNvPr id="15" name="Text 13"/>
          <p:cNvSpPr/>
          <p:nvPr/>
        </p:nvSpPr>
        <p:spPr>
          <a:xfrm>
            <a:off x="5911901" y="3105845"/>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£450</a:t>
            </a:r>
            <a:endParaRPr lang="en-US" sz="950" dirty="0"/>
          </a:p>
        </p:txBody>
      </p:sp>
      <p:sp>
        <p:nvSpPr>
          <p:cNvPr id="16" name="Text 14"/>
          <p:cNvSpPr/>
          <p:nvPr/>
        </p:nvSpPr>
        <p:spPr>
          <a:xfrm>
            <a:off x="483878" y="3376216"/>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Launch marketing (Treatwell, Google, Instagram, TikTok)</a:t>
            </a:r>
            <a:endParaRPr lang="en-US" sz="950" dirty="0"/>
          </a:p>
        </p:txBody>
      </p:sp>
      <p:sp>
        <p:nvSpPr>
          <p:cNvPr id="17" name="Text 15"/>
          <p:cNvSpPr/>
          <p:nvPr/>
        </p:nvSpPr>
        <p:spPr>
          <a:xfrm>
            <a:off x="5911901" y="3376216"/>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£750</a:t>
            </a:r>
            <a:endParaRPr lang="en-US" sz="950" dirty="0"/>
          </a:p>
        </p:txBody>
      </p:sp>
      <p:sp>
        <p:nvSpPr>
          <p:cNvPr id="18" name="Text 16"/>
          <p:cNvSpPr/>
          <p:nvPr/>
        </p:nvSpPr>
        <p:spPr>
          <a:xfrm>
            <a:off x="483878" y="3646587"/>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Insurance + Level-3 certification + BABTAC</a:t>
            </a:r>
            <a:endParaRPr lang="en-US" sz="950" dirty="0"/>
          </a:p>
        </p:txBody>
      </p:sp>
      <p:sp>
        <p:nvSpPr>
          <p:cNvPr id="19" name="Text 17"/>
          <p:cNvSpPr/>
          <p:nvPr/>
        </p:nvSpPr>
        <p:spPr>
          <a:xfrm>
            <a:off x="5911901" y="3646587"/>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£800</a:t>
            </a:r>
            <a:endParaRPr lang="en-US" sz="950" dirty="0"/>
          </a:p>
        </p:txBody>
      </p:sp>
      <p:sp>
        <p:nvSpPr>
          <p:cNvPr id="20" name="Text 18"/>
          <p:cNvSpPr/>
          <p:nvPr/>
        </p:nvSpPr>
        <p:spPr>
          <a:xfrm>
            <a:off x="483878" y="3916958"/>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Accountancy (Year 1, paid up-front)</a:t>
            </a:r>
            <a:endParaRPr lang="en-US" sz="950" dirty="0"/>
          </a:p>
        </p:txBody>
      </p:sp>
      <p:sp>
        <p:nvSpPr>
          <p:cNvPr id="21" name="Text 19"/>
          <p:cNvSpPr/>
          <p:nvPr/>
        </p:nvSpPr>
        <p:spPr>
          <a:xfrm>
            <a:off x="5911901" y="3916958"/>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£600</a:t>
            </a:r>
            <a:endParaRPr lang="en-US" sz="950" dirty="0"/>
          </a:p>
        </p:txBody>
      </p:sp>
      <p:sp>
        <p:nvSpPr>
          <p:cNvPr id="22" name="Text 20"/>
          <p:cNvSpPr/>
          <p:nvPr/>
        </p:nvSpPr>
        <p:spPr>
          <a:xfrm>
            <a:off x="483878" y="4187329"/>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Website + booking integration</a:t>
            </a:r>
            <a:endParaRPr lang="en-US" sz="950" dirty="0"/>
          </a:p>
        </p:txBody>
      </p:sp>
      <p:sp>
        <p:nvSpPr>
          <p:cNvPr id="23" name="Text 21"/>
          <p:cNvSpPr/>
          <p:nvPr/>
        </p:nvSpPr>
        <p:spPr>
          <a:xfrm>
            <a:off x="5911901" y="4187329"/>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£280</a:t>
            </a:r>
            <a:endParaRPr lang="en-US" sz="950" dirty="0"/>
          </a:p>
        </p:txBody>
      </p:sp>
      <p:sp>
        <p:nvSpPr>
          <p:cNvPr id="24" name="Text 22"/>
          <p:cNvSpPr/>
          <p:nvPr/>
        </p:nvSpPr>
        <p:spPr>
          <a:xfrm>
            <a:off x="483878" y="4457700"/>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Working capital / contingency</a:t>
            </a:r>
            <a:endParaRPr lang="en-US" sz="950" dirty="0"/>
          </a:p>
        </p:txBody>
      </p:sp>
      <p:sp>
        <p:nvSpPr>
          <p:cNvPr id="25" name="Text 23"/>
          <p:cNvSpPr/>
          <p:nvPr/>
        </p:nvSpPr>
        <p:spPr>
          <a:xfrm>
            <a:off x="5911901" y="4457700"/>
            <a:ext cx="5795917" cy="158651"/>
          </a:xfrm>
          <a:prstGeom prst="rect">
            <a:avLst/>
          </a:prstGeom>
          <a:noFill/>
          <a:ln/>
        </p:spPr>
        <p:txBody>
          <a:bodyPr wrap="none" lIns="0" tIns="0" rIns="0" bIns="0" rtlCol="0" anchor="t"/>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£1,320</a:t>
            </a:r>
            <a:endParaRPr lang="en-US" sz="950" dirty="0"/>
          </a:p>
        </p:txBody>
      </p:sp>
      <p:sp>
        <p:nvSpPr>
          <p:cNvPr id="26" name="Text 24"/>
          <p:cNvSpPr/>
          <p:nvPr/>
        </p:nvSpPr>
        <p:spPr>
          <a:xfrm>
            <a:off x="483878" y="4728071"/>
            <a:ext cx="5795917" cy="158651"/>
          </a:xfrm>
          <a:prstGeom prst="rect">
            <a:avLst/>
          </a:prstGeom>
          <a:noFill/>
          <a:ln/>
        </p:spPr>
        <p:txBody>
          <a:bodyPr wrap="none" lIns="0" tIns="0" rIns="0" bIns="0" rtlCol="0" anchor="t"/>
          <a:lstStyle/>
          <a:p>
            <a:pPr marL="0" indent="0" algn="ctr">
              <a:lnSpc>
                <a:spcPct val="109000"/>
              </a:lnSpc>
              <a:buNone/>
            </a:pPr>
            <a:r>
              <a:rPr lang="en-US" sz="950" b="1" dirty="0">
                <a:solidFill>
                  <a:srgbClr val="272525"/>
                </a:solidFill>
                <a:latin typeface="Inter Bold" pitchFamily="34" charset="0"/>
                <a:ea typeface="Inter Bold" pitchFamily="34" charset="-122"/>
                <a:cs typeface="Inter Bold" pitchFamily="34" charset="-120"/>
              </a:rPr>
              <a:t>TOTAL</a:t>
            </a:r>
            <a:endParaRPr lang="en-US" sz="950" dirty="0"/>
          </a:p>
        </p:txBody>
      </p:sp>
      <p:sp>
        <p:nvSpPr>
          <p:cNvPr id="27" name="Text 25"/>
          <p:cNvSpPr/>
          <p:nvPr/>
        </p:nvSpPr>
        <p:spPr>
          <a:xfrm>
            <a:off x="5911901" y="4728071"/>
            <a:ext cx="5795917" cy="158651"/>
          </a:xfrm>
          <a:prstGeom prst="rect">
            <a:avLst/>
          </a:prstGeom>
          <a:noFill/>
          <a:ln/>
        </p:spPr>
        <p:txBody>
          <a:bodyPr wrap="none" lIns="0" tIns="0" rIns="0" bIns="0" rtlCol="0" anchor="t"/>
          <a:lstStyle/>
          <a:p>
            <a:pPr marL="0" indent="0" algn="ctr">
              <a:lnSpc>
                <a:spcPct val="109000"/>
              </a:lnSpc>
              <a:buNone/>
            </a:pPr>
            <a:r>
              <a:rPr lang="en-US" sz="950" b="1" dirty="0">
                <a:solidFill>
                  <a:srgbClr val="272525"/>
                </a:solidFill>
                <a:latin typeface="Inter Bold" pitchFamily="34" charset="0"/>
                <a:ea typeface="Inter Bold" pitchFamily="34" charset="-122"/>
                <a:cs typeface="Inter Bold" pitchFamily="34" charset="-120"/>
              </a:rPr>
              <a:t>£8,500</a:t>
            </a:r>
            <a:endParaRPr lang="en-US" sz="950" dirty="0"/>
          </a:p>
        </p:txBody>
      </p:sp>
      <p:sp>
        <p:nvSpPr>
          <p:cNvPr id="28" name="Text 26"/>
          <p:cNvSpPr/>
          <p:nvPr/>
        </p:nvSpPr>
        <p:spPr>
          <a:xfrm>
            <a:off x="1284255" y="5093196"/>
            <a:ext cx="2312930" cy="399157"/>
          </a:xfrm>
          <a:prstGeom prst="rect">
            <a:avLst/>
          </a:prstGeom>
          <a:noFill/>
          <a:ln/>
        </p:spPr>
        <p:txBody>
          <a:bodyPr wrap="none" lIns="0" tIns="0" rIns="0" bIns="0" rtlCol="0" anchor="t"/>
          <a:lstStyle/>
          <a:p>
            <a:pPr marL="0" indent="0" algn="ctr">
              <a:lnSpc>
                <a:spcPct val="83000"/>
              </a:lnSpc>
              <a:buNone/>
            </a:pPr>
            <a:r>
              <a:rPr lang="en-US" sz="3100" b="1" dirty="0">
                <a:solidFill>
                  <a:srgbClr val="272525"/>
                </a:solidFill>
                <a:latin typeface="Inter Bold" pitchFamily="34" charset="0"/>
                <a:ea typeface="Inter Bold" pitchFamily="34" charset="-122"/>
                <a:cs typeface="Inter Bold" pitchFamily="34" charset="-120"/>
              </a:rPr>
              <a:t>£42K</a:t>
            </a:r>
            <a:endParaRPr lang="en-US" sz="3100" dirty="0"/>
          </a:p>
        </p:txBody>
      </p:sp>
      <p:sp>
        <p:nvSpPr>
          <p:cNvPr id="29" name="Text 27"/>
          <p:cNvSpPr/>
          <p:nvPr/>
        </p:nvSpPr>
        <p:spPr>
          <a:xfrm>
            <a:off x="1684791" y="5610721"/>
            <a:ext cx="1511758" cy="189012"/>
          </a:xfrm>
          <a:prstGeom prst="rect">
            <a:avLst/>
          </a:prstGeom>
          <a:noFill/>
          <a:ln/>
        </p:spPr>
        <p:txBody>
          <a:bodyPr wrap="none" lIns="0" tIns="0" rIns="0" bIns="0" rtlCol="0" anchor="t"/>
          <a:lstStyle/>
          <a:p>
            <a:pPr marL="0" indent="0" algn="ctr">
              <a:lnSpc>
                <a:spcPct val="104000"/>
              </a:lnSpc>
              <a:buNone/>
            </a:pPr>
            <a:r>
              <a:rPr lang="en-US" sz="1150" b="1" dirty="0">
                <a:solidFill>
                  <a:srgbClr val="272525"/>
                </a:solidFill>
                <a:latin typeface="Inter Bold" pitchFamily="34" charset="0"/>
                <a:ea typeface="Inter Bold" pitchFamily="34" charset="-122"/>
                <a:cs typeface="Inter Bold" pitchFamily="34" charset="-120"/>
              </a:rPr>
              <a:t>Year-1 Revenue</a:t>
            </a:r>
            <a:endParaRPr lang="en-US" sz="1150" dirty="0"/>
          </a:p>
        </p:txBody>
      </p:sp>
      <p:sp>
        <p:nvSpPr>
          <p:cNvPr id="30" name="Text 28"/>
          <p:cNvSpPr/>
          <p:nvPr/>
        </p:nvSpPr>
        <p:spPr>
          <a:xfrm>
            <a:off x="661475" y="5846068"/>
            <a:ext cx="3558491" cy="475952"/>
          </a:xfrm>
          <a:prstGeom prst="rect">
            <a:avLst/>
          </a:prstGeom>
          <a:noFill/>
          <a:ln/>
        </p:spPr>
        <p:txBody>
          <a:bodyPr wrap="square" lIns="0" tIns="0" rIns="0" bIns="0" rtlCol="0" anchor="t">
            <a:normAutofit/>
          </a:bodyPr>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Projected first-year revenue target, consistent with sole-trader beauty-services benchmarks for London micro-businesses (British Beauty Council, 2023).</a:t>
            </a:r>
            <a:endParaRPr lang="en-US" sz="950" dirty="0"/>
          </a:p>
        </p:txBody>
      </p:sp>
      <p:sp>
        <p:nvSpPr>
          <p:cNvPr id="31" name="Text 29"/>
          <p:cNvSpPr/>
          <p:nvPr/>
        </p:nvSpPr>
        <p:spPr>
          <a:xfrm>
            <a:off x="4939383" y="5093196"/>
            <a:ext cx="2312930" cy="399157"/>
          </a:xfrm>
          <a:prstGeom prst="rect">
            <a:avLst/>
          </a:prstGeom>
          <a:noFill/>
          <a:ln/>
        </p:spPr>
        <p:txBody>
          <a:bodyPr wrap="none" lIns="0" tIns="0" rIns="0" bIns="0" rtlCol="0" anchor="t"/>
          <a:lstStyle/>
          <a:p>
            <a:pPr marL="0" indent="0" algn="ctr">
              <a:lnSpc>
                <a:spcPct val="83000"/>
              </a:lnSpc>
              <a:buNone/>
            </a:pPr>
            <a:r>
              <a:rPr lang="en-US" sz="3100" b="1" dirty="0">
                <a:solidFill>
                  <a:srgbClr val="272525"/>
                </a:solidFill>
                <a:latin typeface="Inter Bold" pitchFamily="34" charset="0"/>
                <a:ea typeface="Inter Bold" pitchFamily="34" charset="-122"/>
                <a:cs typeface="Inter Bold" pitchFamily="34" charset="-120"/>
              </a:rPr>
              <a:t>£14.8K</a:t>
            </a:r>
            <a:endParaRPr lang="en-US" sz="3100" dirty="0"/>
          </a:p>
        </p:txBody>
      </p:sp>
      <p:sp>
        <p:nvSpPr>
          <p:cNvPr id="32" name="Text 30"/>
          <p:cNvSpPr/>
          <p:nvPr/>
        </p:nvSpPr>
        <p:spPr>
          <a:xfrm>
            <a:off x="5339919" y="5610721"/>
            <a:ext cx="1511758" cy="189012"/>
          </a:xfrm>
          <a:prstGeom prst="rect">
            <a:avLst/>
          </a:prstGeom>
          <a:noFill/>
          <a:ln/>
        </p:spPr>
        <p:txBody>
          <a:bodyPr wrap="none" lIns="0" tIns="0" rIns="0" bIns="0" rtlCol="0" anchor="t"/>
          <a:lstStyle/>
          <a:p>
            <a:pPr marL="0" indent="0" algn="ctr">
              <a:lnSpc>
                <a:spcPct val="104000"/>
              </a:lnSpc>
              <a:buNone/>
            </a:pPr>
            <a:r>
              <a:rPr lang="en-US" sz="1150" b="1" dirty="0">
                <a:solidFill>
                  <a:srgbClr val="272525"/>
                </a:solidFill>
                <a:latin typeface="Inter Bold" pitchFamily="34" charset="0"/>
                <a:ea typeface="Inter Bold" pitchFamily="34" charset="-122"/>
                <a:cs typeface="Inter Bold" pitchFamily="34" charset="-120"/>
              </a:rPr>
              <a:t>Net Profit</a:t>
            </a:r>
            <a:endParaRPr lang="en-US" sz="1150" dirty="0"/>
          </a:p>
        </p:txBody>
      </p:sp>
      <p:sp>
        <p:nvSpPr>
          <p:cNvPr id="33" name="Text 31"/>
          <p:cNvSpPr/>
          <p:nvPr/>
        </p:nvSpPr>
        <p:spPr>
          <a:xfrm>
            <a:off x="4316602" y="5846068"/>
            <a:ext cx="3558491" cy="475952"/>
          </a:xfrm>
          <a:prstGeom prst="rect">
            <a:avLst/>
          </a:prstGeom>
          <a:noFill/>
          <a:ln/>
        </p:spPr>
        <p:txBody>
          <a:bodyPr wrap="square" lIns="0" tIns="0" rIns="0" bIns="0" rtlCol="0" anchor="t">
            <a:normAutofit/>
          </a:bodyPr>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Projected Year-1 net profit after all costs, reflecting typical 35% net margins reported for owner-operated lash studios (Mintel, 2023).</a:t>
            </a:r>
            <a:endParaRPr lang="en-US" sz="950" dirty="0"/>
          </a:p>
        </p:txBody>
      </p:sp>
      <p:sp>
        <p:nvSpPr>
          <p:cNvPr id="34" name="Text 32"/>
          <p:cNvSpPr/>
          <p:nvPr/>
        </p:nvSpPr>
        <p:spPr>
          <a:xfrm>
            <a:off x="8594510" y="5093196"/>
            <a:ext cx="2312930" cy="399157"/>
          </a:xfrm>
          <a:prstGeom prst="rect">
            <a:avLst/>
          </a:prstGeom>
          <a:noFill/>
          <a:ln/>
        </p:spPr>
        <p:txBody>
          <a:bodyPr wrap="none" lIns="0" tIns="0" rIns="0" bIns="0" rtlCol="0" anchor="t"/>
          <a:lstStyle/>
          <a:p>
            <a:pPr marL="0" indent="0" algn="ctr">
              <a:lnSpc>
                <a:spcPct val="83000"/>
              </a:lnSpc>
              <a:buNone/>
            </a:pPr>
            <a:r>
              <a:rPr lang="en-US" sz="3100" b="1" dirty="0">
                <a:solidFill>
                  <a:srgbClr val="272525"/>
                </a:solidFill>
                <a:latin typeface="Inter Bold" pitchFamily="34" charset="0"/>
                <a:ea typeface="Inter Bold" pitchFamily="34" charset="-122"/>
                <a:cs typeface="Inter Bold" pitchFamily="34" charset="-120"/>
              </a:rPr>
              <a:t>Month 6</a:t>
            </a:r>
            <a:endParaRPr lang="en-US" sz="3100" dirty="0"/>
          </a:p>
        </p:txBody>
      </p:sp>
      <p:sp>
        <p:nvSpPr>
          <p:cNvPr id="35" name="Text 33"/>
          <p:cNvSpPr/>
          <p:nvPr/>
        </p:nvSpPr>
        <p:spPr>
          <a:xfrm>
            <a:off x="8995046" y="5610721"/>
            <a:ext cx="1511758" cy="189012"/>
          </a:xfrm>
          <a:prstGeom prst="rect">
            <a:avLst/>
          </a:prstGeom>
          <a:noFill/>
          <a:ln/>
        </p:spPr>
        <p:txBody>
          <a:bodyPr wrap="none" lIns="0" tIns="0" rIns="0" bIns="0" rtlCol="0" anchor="t"/>
          <a:lstStyle/>
          <a:p>
            <a:pPr marL="0" indent="0" algn="ctr">
              <a:lnSpc>
                <a:spcPct val="104000"/>
              </a:lnSpc>
              <a:buNone/>
            </a:pPr>
            <a:r>
              <a:rPr lang="en-US" sz="1150" b="1" dirty="0">
                <a:solidFill>
                  <a:srgbClr val="272525"/>
                </a:solidFill>
                <a:latin typeface="Inter Bold" pitchFamily="34" charset="0"/>
                <a:ea typeface="Inter Bold" pitchFamily="34" charset="-122"/>
                <a:cs typeface="Inter Bold" pitchFamily="34" charset="-120"/>
              </a:rPr>
              <a:t>Break-Even</a:t>
            </a:r>
            <a:endParaRPr lang="en-US" sz="1150" dirty="0"/>
          </a:p>
        </p:txBody>
      </p:sp>
      <p:sp>
        <p:nvSpPr>
          <p:cNvPr id="36" name="Text 34"/>
          <p:cNvSpPr/>
          <p:nvPr/>
        </p:nvSpPr>
        <p:spPr>
          <a:xfrm>
            <a:off x="7971729" y="5846068"/>
            <a:ext cx="3558491" cy="475952"/>
          </a:xfrm>
          <a:prstGeom prst="rect">
            <a:avLst/>
          </a:prstGeom>
          <a:noFill/>
          <a:ln/>
        </p:spPr>
        <p:txBody>
          <a:bodyPr wrap="square" lIns="0" tIns="0" rIns="0" bIns="0" rtlCol="0" anchor="t">
            <a:normAutofit/>
          </a:bodyPr>
          <a:lstStyle/>
          <a:p>
            <a:pPr marL="0" indent="0" algn="ctr">
              <a:lnSpc>
                <a:spcPct val="109000"/>
              </a:lnSpc>
              <a:buNone/>
            </a:pPr>
            <a:r>
              <a:rPr lang="en-US" sz="950" dirty="0">
                <a:solidFill>
                  <a:srgbClr val="272525"/>
                </a:solidFill>
                <a:latin typeface="Inter" pitchFamily="34" charset="0"/>
                <a:ea typeface="Inter" pitchFamily="34" charset="-122"/>
                <a:cs typeface="Inter" pitchFamily="34" charset="-120"/>
              </a:rPr>
              <a:t>Break-even reached in month six of trading, in line with average break-even timelines for UK personal-care start-ups (ONS, 2022).</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19809" y="0"/>
            <a:ext cx="4571886" cy="6858000"/>
          </a:xfrm>
          <a:prstGeom prst="rect">
            <a:avLst/>
          </a:prstGeom>
        </p:spPr>
      </p:pic>
      <p:sp>
        <p:nvSpPr>
          <p:cNvPr id="3" name="Text 0"/>
          <p:cNvSpPr/>
          <p:nvPr/>
        </p:nvSpPr>
        <p:spPr>
          <a:xfrm>
            <a:off x="661475" y="712788"/>
            <a:ext cx="5795917" cy="502047"/>
          </a:xfrm>
          <a:prstGeom prst="rect">
            <a:avLst/>
          </a:prstGeom>
          <a:noFill/>
          <a:ln/>
        </p:spPr>
        <p:txBody>
          <a:bodyPr wrap="none" lIns="0" tIns="0" rIns="0" bIns="0" rtlCol="0" anchor="t"/>
          <a:lstStyle/>
          <a:p>
            <a:pPr marL="0" indent="0" algn="l">
              <a:lnSpc>
                <a:spcPct val="104000"/>
              </a:lnSpc>
              <a:buNone/>
            </a:pPr>
            <a:r>
              <a:rPr lang="en-US" sz="3150" b="1" dirty="0">
                <a:solidFill>
                  <a:srgbClr val="000000"/>
                </a:solidFill>
                <a:latin typeface="Inter Bold" pitchFamily="34" charset="0"/>
                <a:ea typeface="Inter Bold" pitchFamily="34" charset="-122"/>
                <a:cs typeface="Inter Bold" pitchFamily="34" charset="-120"/>
              </a:rPr>
              <a:t>Why Lumi Lash. Why Now.</a:t>
            </a:r>
            <a:endParaRPr lang="en-US" sz="3150" dirty="0"/>
          </a:p>
        </p:txBody>
      </p:sp>
      <p:sp>
        <p:nvSpPr>
          <p:cNvPr id="4" name="Text 1"/>
          <p:cNvSpPr/>
          <p:nvPr/>
        </p:nvSpPr>
        <p:spPr>
          <a:xfrm>
            <a:off x="661475" y="1419622"/>
            <a:ext cx="6906444" cy="237728"/>
          </a:xfrm>
          <a:prstGeom prst="rect">
            <a:avLst/>
          </a:prstGeom>
          <a:noFill/>
          <a:ln/>
        </p:spPr>
        <p:txBody>
          <a:bodyPr wrap="none" lIns="0" tIns="0" rIns="0" bIns="0" rtlCol="0" anchor="t"/>
          <a:lstStyle/>
          <a:p>
            <a:pPr marL="0" indent="0" algn="l">
              <a:lnSpc>
                <a:spcPct val="123000"/>
              </a:lnSpc>
              <a:buNone/>
            </a:pPr>
            <a:r>
              <a:rPr lang="en-US" sz="1250" b="1" dirty="0">
                <a:solidFill>
                  <a:srgbClr val="272525"/>
                </a:solidFill>
                <a:latin typeface="Inter Bold" pitchFamily="34" charset="0"/>
                <a:ea typeface="Inter Bold" pitchFamily="34" charset="-122"/>
                <a:cs typeface="Inter Bold" pitchFamily="34" charset="-120"/>
              </a:rPr>
              <a:t>Three reasons to back this.</a:t>
            </a:r>
            <a:endParaRPr lang="en-US" sz="1250" dirty="0"/>
          </a:p>
        </p:txBody>
      </p:sp>
      <p:sp>
        <p:nvSpPr>
          <p:cNvPr id="5" name="Shape 2"/>
          <p:cNvSpPr/>
          <p:nvPr/>
        </p:nvSpPr>
        <p:spPr>
          <a:xfrm>
            <a:off x="661475" y="1810941"/>
            <a:ext cx="3080169" cy="2350591"/>
          </a:xfrm>
          <a:prstGeom prst="roundRect">
            <a:avLst>
              <a:gd name="adj" fmla="val 2871"/>
            </a:avLst>
          </a:prstGeom>
          <a:solidFill>
            <a:srgbClr val="DADBF1"/>
          </a:solidFill>
          <a:ln w="6350">
            <a:solidFill>
              <a:srgbClr val="C0C1D7"/>
            </a:solidFill>
            <a:prstDash val="solid"/>
          </a:ln>
        </p:spPr>
        <p:txBody>
          <a:bodyPr/>
          <a:lstStyle/>
          <a:p>
            <a:endParaRPr lang="en-GB"/>
          </a:p>
        </p:txBody>
      </p:sp>
      <p:sp>
        <p:nvSpPr>
          <p:cNvPr id="6" name="Text 3"/>
          <p:cNvSpPr/>
          <p:nvPr/>
        </p:nvSpPr>
        <p:spPr>
          <a:xfrm>
            <a:off x="828456" y="1977926"/>
            <a:ext cx="2095448" cy="257373"/>
          </a:xfrm>
          <a:prstGeom prst="rect">
            <a:avLst/>
          </a:prstGeom>
          <a:noFill/>
          <a:ln/>
        </p:spPr>
        <p:txBody>
          <a:bodyPr wrap="none" lIns="0" tIns="0" rIns="0" bIns="0" rtlCol="0" anchor="t"/>
          <a:lstStyle/>
          <a:p>
            <a:pPr marL="0" indent="0" algn="l">
              <a:lnSpc>
                <a:spcPct val="104000"/>
              </a:lnSpc>
              <a:buNone/>
            </a:pPr>
            <a:r>
              <a:rPr lang="en-US" sz="1550" b="1" dirty="0">
                <a:solidFill>
                  <a:srgbClr val="000000"/>
                </a:solidFill>
                <a:latin typeface="Twemoji Mozilla" pitchFamily="34" charset="0"/>
                <a:ea typeface="Twemoji Mozilla" pitchFamily="34" charset="-122"/>
                <a:cs typeface="Twemoji Mozilla" pitchFamily="34" charset="-120"/>
              </a:rPr>
              <a:t>🎯</a:t>
            </a:r>
            <a:r>
              <a:rPr lang="en-US" sz="1550" b="1" dirty="0">
                <a:solidFill>
                  <a:srgbClr val="272525"/>
                </a:solidFill>
                <a:latin typeface="Inter Bold" pitchFamily="34" charset="0"/>
                <a:ea typeface="Inter Bold" pitchFamily="34" charset="-122"/>
                <a:cs typeface="Inter Bold" pitchFamily="34" charset="-120"/>
              </a:rPr>
              <a:t> The Right Founder</a:t>
            </a:r>
            <a:endParaRPr lang="en-US" sz="1550" dirty="0"/>
          </a:p>
        </p:txBody>
      </p:sp>
      <p:sp>
        <p:nvSpPr>
          <p:cNvPr id="7" name="Text 4"/>
          <p:cNvSpPr/>
          <p:nvPr/>
        </p:nvSpPr>
        <p:spPr>
          <a:xfrm>
            <a:off x="828456" y="2317155"/>
            <a:ext cx="2746207" cy="713184"/>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72525"/>
                </a:solidFill>
                <a:latin typeface="Inter" pitchFamily="34" charset="0"/>
                <a:ea typeface="Inter" pitchFamily="34" charset="-122"/>
                <a:cs typeface="Inter" pitchFamily="34" charset="-120"/>
              </a:rPr>
              <a:t>A founder with the right skills entering a fast-growing market (British Beauty Council, 2023).</a:t>
            </a:r>
            <a:endParaRPr lang="en-US" sz="1250" dirty="0"/>
          </a:p>
        </p:txBody>
      </p:sp>
      <p:sp>
        <p:nvSpPr>
          <p:cNvPr id="8" name="Shape 5"/>
          <p:cNvSpPr/>
          <p:nvPr/>
        </p:nvSpPr>
        <p:spPr>
          <a:xfrm>
            <a:off x="3878165" y="1810941"/>
            <a:ext cx="3080169" cy="2350591"/>
          </a:xfrm>
          <a:prstGeom prst="roundRect">
            <a:avLst>
              <a:gd name="adj" fmla="val 2871"/>
            </a:avLst>
          </a:prstGeom>
          <a:solidFill>
            <a:srgbClr val="DADBF1"/>
          </a:solidFill>
          <a:ln w="6350">
            <a:solidFill>
              <a:srgbClr val="C0C1D7"/>
            </a:solidFill>
            <a:prstDash val="solid"/>
          </a:ln>
        </p:spPr>
        <p:txBody>
          <a:bodyPr/>
          <a:lstStyle/>
          <a:p>
            <a:endParaRPr lang="en-GB"/>
          </a:p>
        </p:txBody>
      </p:sp>
      <p:sp>
        <p:nvSpPr>
          <p:cNvPr id="9" name="Text 6"/>
          <p:cNvSpPr/>
          <p:nvPr/>
        </p:nvSpPr>
        <p:spPr>
          <a:xfrm>
            <a:off x="4045146" y="1977926"/>
            <a:ext cx="2746207" cy="508397"/>
          </a:xfrm>
          <a:prstGeom prst="rect">
            <a:avLst/>
          </a:prstGeom>
          <a:noFill/>
          <a:ln/>
        </p:spPr>
        <p:txBody>
          <a:bodyPr wrap="square" lIns="0" tIns="0" rIns="0" bIns="0" rtlCol="0" anchor="t">
            <a:normAutofit/>
          </a:bodyPr>
          <a:lstStyle/>
          <a:p>
            <a:pPr marL="0" indent="0" algn="l">
              <a:lnSpc>
                <a:spcPct val="104000"/>
              </a:lnSpc>
              <a:buNone/>
            </a:pPr>
            <a:r>
              <a:rPr lang="en-US" sz="1550" b="1" dirty="0">
                <a:solidFill>
                  <a:srgbClr val="000000"/>
                </a:solidFill>
                <a:latin typeface="Twemoji Mozilla" pitchFamily="34" charset="0"/>
                <a:ea typeface="Twemoji Mozilla" pitchFamily="34" charset="-122"/>
                <a:cs typeface="Twemoji Mozilla" pitchFamily="34" charset="-120"/>
              </a:rPr>
              <a:t>🌿</a:t>
            </a:r>
            <a:r>
              <a:rPr lang="en-US" sz="1550" b="1" dirty="0">
                <a:solidFill>
                  <a:srgbClr val="272525"/>
                </a:solidFill>
                <a:latin typeface="Inter Bold" pitchFamily="34" charset="0"/>
                <a:ea typeface="Inter Bold" pitchFamily="34" charset="-122"/>
                <a:cs typeface="Inter Bold" pitchFamily="34" charset="-120"/>
              </a:rPr>
              <a:t> Genuine Sustainability Story</a:t>
            </a:r>
            <a:endParaRPr lang="en-US" sz="1550" dirty="0"/>
          </a:p>
        </p:txBody>
      </p:sp>
      <p:sp>
        <p:nvSpPr>
          <p:cNvPr id="10" name="Text 7"/>
          <p:cNvSpPr/>
          <p:nvPr/>
        </p:nvSpPr>
        <p:spPr>
          <a:xfrm>
            <a:off x="4045146" y="2568178"/>
            <a:ext cx="2746207" cy="1426369"/>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72525"/>
                </a:solidFill>
                <a:latin typeface="Inter" pitchFamily="34" charset="0"/>
                <a:ea typeface="Inter" pitchFamily="34" charset="-122"/>
                <a:cs typeface="Inter" pitchFamily="34" charset="-120"/>
              </a:rPr>
              <a:t>A genuine sustainability and community story — built into the product, not bolted on as marketing — responds to growing consumer demand for ethical beauty credentials (Mintel, 2024).</a:t>
            </a:r>
            <a:endParaRPr lang="en-US" sz="1250" dirty="0"/>
          </a:p>
        </p:txBody>
      </p:sp>
      <p:sp>
        <p:nvSpPr>
          <p:cNvPr id="11" name="Shape 8"/>
          <p:cNvSpPr/>
          <p:nvPr/>
        </p:nvSpPr>
        <p:spPr>
          <a:xfrm>
            <a:off x="661475" y="4298057"/>
            <a:ext cx="6296860" cy="1148655"/>
          </a:xfrm>
          <a:prstGeom prst="roundRect">
            <a:avLst>
              <a:gd name="adj" fmla="val 5875"/>
            </a:avLst>
          </a:prstGeom>
          <a:solidFill>
            <a:srgbClr val="DADBF1"/>
          </a:solidFill>
          <a:ln w="6350">
            <a:solidFill>
              <a:srgbClr val="C0C1D7"/>
            </a:solidFill>
            <a:prstDash val="solid"/>
          </a:ln>
        </p:spPr>
        <p:txBody>
          <a:bodyPr/>
          <a:lstStyle/>
          <a:p>
            <a:endParaRPr lang="en-GB"/>
          </a:p>
        </p:txBody>
      </p:sp>
      <p:sp>
        <p:nvSpPr>
          <p:cNvPr id="12" name="Text 9"/>
          <p:cNvSpPr/>
          <p:nvPr/>
        </p:nvSpPr>
        <p:spPr>
          <a:xfrm>
            <a:off x="828456" y="4465042"/>
            <a:ext cx="3447071" cy="257373"/>
          </a:xfrm>
          <a:prstGeom prst="rect">
            <a:avLst/>
          </a:prstGeom>
          <a:noFill/>
          <a:ln/>
        </p:spPr>
        <p:txBody>
          <a:bodyPr wrap="none" lIns="0" tIns="0" rIns="0" bIns="0" rtlCol="0" anchor="t"/>
          <a:lstStyle/>
          <a:p>
            <a:pPr marL="0" indent="0" algn="l">
              <a:lnSpc>
                <a:spcPct val="104000"/>
              </a:lnSpc>
              <a:buNone/>
            </a:pPr>
            <a:r>
              <a:rPr lang="en-US" sz="1550" b="1" dirty="0">
                <a:solidFill>
                  <a:srgbClr val="000000"/>
                </a:solidFill>
                <a:latin typeface="Twemoji Mozilla" pitchFamily="34" charset="0"/>
                <a:ea typeface="Twemoji Mozilla" pitchFamily="34" charset="-122"/>
                <a:cs typeface="Twemoji Mozilla" pitchFamily="34" charset="-120"/>
              </a:rPr>
              <a:t>📊</a:t>
            </a:r>
            <a:r>
              <a:rPr lang="en-US" sz="1550" b="1" dirty="0">
                <a:solidFill>
                  <a:srgbClr val="272525"/>
                </a:solidFill>
                <a:latin typeface="Inter Bold" pitchFamily="34" charset="0"/>
                <a:ea typeface="Inter Bold" pitchFamily="34" charset="-122"/>
                <a:cs typeface="Inter Bold" pitchFamily="34" charset="-120"/>
              </a:rPr>
              <a:t> Conservative, Fully-Costed Plan</a:t>
            </a:r>
            <a:endParaRPr lang="en-US" sz="1550" dirty="0"/>
          </a:p>
        </p:txBody>
      </p:sp>
      <p:sp>
        <p:nvSpPr>
          <p:cNvPr id="13" name="Text 10"/>
          <p:cNvSpPr/>
          <p:nvPr/>
        </p:nvSpPr>
        <p:spPr>
          <a:xfrm>
            <a:off x="828456" y="4804271"/>
            <a:ext cx="5962898" cy="475456"/>
          </a:xfrm>
          <a:prstGeom prst="rect">
            <a:avLst/>
          </a:prstGeom>
          <a:noFill/>
          <a:ln/>
        </p:spPr>
        <p:txBody>
          <a:bodyPr wrap="square" lIns="0" tIns="0" rIns="0" bIns="0" rtlCol="0" anchor="t">
            <a:normAutofit/>
          </a:bodyPr>
          <a:lstStyle/>
          <a:p>
            <a:pPr marL="0" indent="0" algn="l">
              <a:lnSpc>
                <a:spcPct val="123000"/>
              </a:lnSpc>
              <a:buNone/>
            </a:pPr>
            <a:r>
              <a:rPr lang="en-US" sz="1250" dirty="0">
                <a:solidFill>
                  <a:srgbClr val="272525"/>
                </a:solidFill>
                <a:latin typeface="Inter" pitchFamily="34" charset="0"/>
                <a:ea typeface="Inter" pitchFamily="34" charset="-122"/>
                <a:cs typeface="Inter" pitchFamily="34" charset="-120"/>
              </a:rPr>
              <a:t>£42K revenue, break-even in month six, with a £1,320 working-capital buffer for downside scenarios (British Business Bank, 2023).</a:t>
            </a:r>
            <a:endParaRPr lang="en-US" sz="1250" dirty="0"/>
          </a:p>
        </p:txBody>
      </p:sp>
      <p:sp>
        <p:nvSpPr>
          <p:cNvPr id="14" name="Shape 11"/>
          <p:cNvSpPr/>
          <p:nvPr/>
        </p:nvSpPr>
        <p:spPr>
          <a:xfrm>
            <a:off x="661475" y="5600303"/>
            <a:ext cx="19050" cy="544909"/>
          </a:xfrm>
          <a:prstGeom prst="roundRect">
            <a:avLst>
              <a:gd name="adj" fmla="val 59999"/>
            </a:avLst>
          </a:prstGeom>
          <a:solidFill>
            <a:srgbClr val="4950BC"/>
          </a:solidFill>
          <a:ln/>
        </p:spPr>
        <p:txBody>
          <a:bodyPr/>
          <a:lstStyle/>
          <a:p>
            <a:endParaRPr lang="en-GB"/>
          </a:p>
        </p:txBody>
      </p:sp>
      <p:sp>
        <p:nvSpPr>
          <p:cNvPr id="15" name="Text 12"/>
          <p:cNvSpPr/>
          <p:nvPr/>
        </p:nvSpPr>
        <p:spPr>
          <a:xfrm>
            <a:off x="597679" y="5753894"/>
            <a:ext cx="6665448" cy="237728"/>
          </a:xfrm>
          <a:prstGeom prst="rect">
            <a:avLst/>
          </a:prstGeom>
          <a:noFill/>
          <a:ln/>
        </p:spPr>
        <p:txBody>
          <a:bodyPr wrap="none" lIns="0" tIns="0" rIns="0" bIns="0" rtlCol="0" anchor="t"/>
          <a:lstStyle/>
          <a:p>
            <a:pPr marL="0" indent="0" algn="ctr">
              <a:lnSpc>
                <a:spcPct val="123000"/>
              </a:lnSpc>
              <a:buNone/>
            </a:pPr>
            <a:r>
              <a:rPr lang="en-US" sz="1250" i="1" dirty="0">
                <a:solidFill>
                  <a:srgbClr val="272525"/>
                </a:solidFill>
                <a:latin typeface="Inter" pitchFamily="34" charset="0"/>
                <a:ea typeface="Inter" pitchFamily="34" charset="-122"/>
                <a:cs typeface="Inter" pitchFamily="34" charset="-120"/>
              </a:rPr>
              <a:t>Thank you. Questions welcome.</a:t>
            </a:r>
            <a:endParaRPr lang="en-US" sz="12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661475" y="1262416"/>
            <a:ext cx="5261141" cy="581422"/>
          </a:xfrm>
          <a:prstGeom prst="rect">
            <a:avLst/>
          </a:prstGeom>
          <a:noFill/>
          <a:ln/>
        </p:spPr>
        <p:txBody>
          <a:bodyPr wrap="none" lIns="0" tIns="0" rIns="0" bIns="0" rtlCol="0" anchor="t"/>
          <a:lstStyle/>
          <a:p>
            <a:pPr marL="0" indent="0" algn="l">
              <a:lnSpc>
                <a:spcPct val="104000"/>
              </a:lnSpc>
              <a:buNone/>
            </a:pPr>
            <a:r>
              <a:rPr lang="en-US" sz="3650" b="1" dirty="0">
                <a:solidFill>
                  <a:srgbClr val="000000"/>
                </a:solidFill>
                <a:latin typeface="Inter Bold" pitchFamily="34" charset="0"/>
                <a:ea typeface="Inter Bold" pitchFamily="34" charset="-122"/>
                <a:cs typeface="Inter Bold" pitchFamily="34" charset="-120"/>
              </a:rPr>
              <a:t>References</a:t>
            </a:r>
            <a:endParaRPr lang="en-US" sz="3650" dirty="0"/>
          </a:p>
        </p:txBody>
      </p:sp>
      <p:sp>
        <p:nvSpPr>
          <p:cNvPr id="3" name="Text 1"/>
          <p:cNvSpPr/>
          <p:nvPr/>
        </p:nvSpPr>
        <p:spPr>
          <a:xfrm>
            <a:off x="661475" y="2183877"/>
            <a:ext cx="10868745" cy="4011972"/>
          </a:xfrm>
          <a:prstGeom prst="rect">
            <a:avLst/>
          </a:prstGeom>
          <a:noFill/>
          <a:ln/>
        </p:spPr>
        <p:txBody>
          <a:bodyPr wrap="square" lIns="0" tIns="0" rIns="0" bIns="0" rtlCol="0" anchor="t">
            <a:normAutofit/>
          </a:bodyPr>
          <a:lstStyle/>
          <a:p>
            <a:pPr marL="294640" indent="-294640" algn="l">
              <a:lnSpc>
                <a:spcPct val="132000"/>
              </a:lnSpc>
              <a:buSzPct val="100000"/>
              <a:buFont typeface="+mj-lt"/>
              <a:buAutoNum type="arabicPeriod"/>
            </a:pPr>
            <a:r>
              <a:rPr lang="en-US" sz="1200" dirty="0">
                <a:solidFill>
                  <a:srgbClr val="272525"/>
                </a:solidFill>
                <a:latin typeface="Inter" pitchFamily="34" charset="0"/>
                <a:ea typeface="Inter" pitchFamily="34" charset="-122"/>
                <a:cs typeface="Inter" pitchFamily="34" charset="-120"/>
              </a:rPr>
              <a:t>British Beauty Council (2023) </a:t>
            </a:r>
            <a:r>
              <a:rPr lang="en-US" sz="1200" i="1" dirty="0">
                <a:solidFill>
                  <a:srgbClr val="272525"/>
                </a:solidFill>
                <a:latin typeface="Inter" pitchFamily="34" charset="0"/>
                <a:ea typeface="Inter" pitchFamily="34" charset="-122"/>
                <a:cs typeface="Inter" pitchFamily="34" charset="-120"/>
              </a:rPr>
              <a:t>The Value of Beauty Report</a:t>
            </a:r>
            <a:r>
              <a:rPr lang="en-US" sz="1200" dirty="0">
                <a:solidFill>
                  <a:srgbClr val="272525"/>
                </a:solidFill>
                <a:latin typeface="Inter" pitchFamily="34" charset="0"/>
                <a:ea typeface="Inter" pitchFamily="34" charset="-122"/>
                <a:cs typeface="Inter" pitchFamily="34" charset="-120"/>
              </a:rPr>
              <a:t>. London: British Beauty Council.</a:t>
            </a:r>
            <a:endParaRPr lang="en-US" sz="1200" dirty="0"/>
          </a:p>
          <a:p>
            <a:pPr marL="294640" indent="-294640" algn="l">
              <a:lnSpc>
                <a:spcPct val="132000"/>
              </a:lnSpc>
              <a:buSzPct val="100000"/>
              <a:buFont typeface="+mj-lt"/>
              <a:buAutoNum type="arabicPeriod" startAt="2"/>
            </a:pPr>
            <a:r>
              <a:rPr lang="en-US" sz="1200" dirty="0">
                <a:solidFill>
                  <a:srgbClr val="272525"/>
                </a:solidFill>
                <a:latin typeface="Inter" pitchFamily="34" charset="0"/>
                <a:ea typeface="Inter" pitchFamily="34" charset="-122"/>
                <a:cs typeface="Inter" pitchFamily="34" charset="-120"/>
              </a:rPr>
              <a:t>British Beauty Council (2024) </a:t>
            </a:r>
            <a:r>
              <a:rPr lang="en-US" sz="1200" i="1" dirty="0">
                <a:solidFill>
                  <a:srgbClr val="272525"/>
                </a:solidFill>
                <a:latin typeface="Inter" pitchFamily="34" charset="0"/>
                <a:ea typeface="Inter" pitchFamily="34" charset="-122"/>
                <a:cs typeface="Inter" pitchFamily="34" charset="-120"/>
              </a:rPr>
              <a:t>UK Beauty Industry Economic Report</a:t>
            </a:r>
            <a:r>
              <a:rPr lang="en-US" sz="1200" dirty="0">
                <a:solidFill>
                  <a:srgbClr val="272525"/>
                </a:solidFill>
                <a:latin typeface="Inter" pitchFamily="34" charset="0"/>
                <a:ea typeface="Inter" pitchFamily="34" charset="-122"/>
                <a:cs typeface="Inter" pitchFamily="34" charset="-120"/>
              </a:rPr>
              <a:t>. London: British Beauty Council.</a:t>
            </a:r>
            <a:endParaRPr lang="en-US" sz="1200" dirty="0"/>
          </a:p>
          <a:p>
            <a:pPr marL="294640" indent="-294640" algn="l">
              <a:lnSpc>
                <a:spcPct val="132000"/>
              </a:lnSpc>
              <a:buSzPct val="100000"/>
              <a:buFont typeface="+mj-lt"/>
              <a:buAutoNum type="arabicPeriod" startAt="3"/>
            </a:pPr>
            <a:r>
              <a:rPr lang="en-US" sz="1200" dirty="0">
                <a:solidFill>
                  <a:srgbClr val="272525"/>
                </a:solidFill>
                <a:latin typeface="Inter" pitchFamily="34" charset="0"/>
                <a:ea typeface="Inter" pitchFamily="34" charset="-122"/>
                <a:cs typeface="Inter" pitchFamily="34" charset="-120"/>
              </a:rPr>
              <a:t>British Business Bank (2023) </a:t>
            </a:r>
            <a:r>
              <a:rPr lang="en-US" sz="1200" i="1" dirty="0">
                <a:solidFill>
                  <a:srgbClr val="272525"/>
                </a:solidFill>
                <a:latin typeface="Inter" pitchFamily="34" charset="0"/>
                <a:ea typeface="Inter" pitchFamily="34" charset="-122"/>
                <a:cs typeface="Inter" pitchFamily="34" charset="-120"/>
              </a:rPr>
              <a:t>Start Up Loans: Programme Overview</a:t>
            </a:r>
            <a:r>
              <a:rPr lang="en-US" sz="1200" dirty="0">
                <a:solidFill>
                  <a:srgbClr val="272525"/>
                </a:solidFill>
                <a:latin typeface="Inter" pitchFamily="34" charset="0"/>
                <a:ea typeface="Inter" pitchFamily="34" charset="-122"/>
                <a:cs typeface="Inter" pitchFamily="34" charset="-120"/>
              </a:rPr>
              <a:t>. Sheffield: British Business Bank.</a:t>
            </a:r>
            <a:endParaRPr lang="en-US" sz="1200" dirty="0"/>
          </a:p>
          <a:p>
            <a:pPr marL="294640" indent="-294640" algn="l">
              <a:lnSpc>
                <a:spcPct val="132000"/>
              </a:lnSpc>
              <a:buSzPct val="100000"/>
              <a:buFont typeface="+mj-lt"/>
              <a:buAutoNum type="arabicPeriod" startAt="4"/>
            </a:pPr>
            <a:r>
              <a:rPr lang="en-US" sz="1200" dirty="0">
                <a:solidFill>
                  <a:srgbClr val="272525"/>
                </a:solidFill>
                <a:latin typeface="Inter" pitchFamily="34" charset="0"/>
                <a:ea typeface="Inter" pitchFamily="34" charset="-122"/>
                <a:cs typeface="Inter" pitchFamily="34" charset="-120"/>
              </a:rPr>
              <a:t>British Business Bank (2024) </a:t>
            </a:r>
            <a:r>
              <a:rPr lang="en-US" sz="1200" i="1" dirty="0">
                <a:solidFill>
                  <a:srgbClr val="272525"/>
                </a:solidFill>
                <a:latin typeface="Inter" pitchFamily="34" charset="0"/>
                <a:ea typeface="Inter" pitchFamily="34" charset="-122"/>
                <a:cs typeface="Inter" pitchFamily="34" charset="-120"/>
              </a:rPr>
              <a:t>Start Up Loan Scheme: Terms and Conditions</a:t>
            </a:r>
            <a:r>
              <a:rPr lang="en-US" sz="1200" dirty="0">
                <a:solidFill>
                  <a:srgbClr val="272525"/>
                </a:solidFill>
                <a:latin typeface="Inter" pitchFamily="34" charset="0"/>
                <a:ea typeface="Inter" pitchFamily="34" charset="-122"/>
                <a:cs typeface="Inter" pitchFamily="34" charset="-120"/>
              </a:rPr>
              <a:t>. Sheffield: British Business Bank.</a:t>
            </a:r>
            <a:endParaRPr lang="en-US" sz="1200" dirty="0"/>
          </a:p>
          <a:p>
            <a:pPr marL="294640" indent="-294640" algn="l">
              <a:lnSpc>
                <a:spcPct val="132000"/>
              </a:lnSpc>
              <a:buSzPct val="100000"/>
              <a:buFont typeface="+mj-lt"/>
              <a:buAutoNum type="arabicPeriod" startAt="5"/>
            </a:pPr>
            <a:r>
              <a:rPr lang="en-US" sz="1200" dirty="0">
                <a:solidFill>
                  <a:srgbClr val="272525"/>
                </a:solidFill>
                <a:latin typeface="Inter" pitchFamily="34" charset="0"/>
                <a:ea typeface="Inter" pitchFamily="34" charset="-122"/>
                <a:cs typeface="Inter" pitchFamily="34" charset="-120"/>
              </a:rPr>
              <a:t>Department of Health &amp; Social Care (2025) </a:t>
            </a:r>
            <a:r>
              <a:rPr lang="en-US" sz="1200" i="1" dirty="0">
                <a:solidFill>
                  <a:srgbClr val="272525"/>
                </a:solidFill>
                <a:latin typeface="Inter" pitchFamily="34" charset="0"/>
                <a:ea typeface="Inter" pitchFamily="34" charset="-122"/>
                <a:cs typeface="Inter" pitchFamily="34" charset="-120"/>
              </a:rPr>
              <a:t>Licensing Regime for Non-Surgical Cosmetic Procedures: Government Response</a:t>
            </a:r>
            <a:r>
              <a:rPr lang="en-US" sz="1200" dirty="0">
                <a:solidFill>
                  <a:srgbClr val="272525"/>
                </a:solidFill>
                <a:latin typeface="Inter" pitchFamily="34" charset="0"/>
                <a:ea typeface="Inter" pitchFamily="34" charset="-122"/>
                <a:cs typeface="Inter" pitchFamily="34" charset="-120"/>
              </a:rPr>
              <a:t>. London: HMSO.</a:t>
            </a:r>
            <a:endParaRPr lang="en-US" sz="1200" dirty="0"/>
          </a:p>
          <a:p>
            <a:pPr marL="294640" indent="-294640" algn="l">
              <a:lnSpc>
                <a:spcPct val="132000"/>
              </a:lnSpc>
              <a:buSzPct val="100000"/>
              <a:buFont typeface="+mj-lt"/>
              <a:buAutoNum type="arabicPeriod" startAt="6"/>
            </a:pPr>
            <a:r>
              <a:rPr lang="en-US" sz="1200" dirty="0">
                <a:solidFill>
                  <a:srgbClr val="272525"/>
                </a:solidFill>
                <a:latin typeface="Inter" pitchFamily="34" charset="0"/>
                <a:ea typeface="Inter" pitchFamily="34" charset="-122"/>
                <a:cs typeface="Inter" pitchFamily="34" charset="-120"/>
              </a:rPr>
              <a:t>European Chemicals Agency (2022) </a:t>
            </a:r>
            <a:r>
              <a:rPr lang="en-US" sz="1200" i="1" dirty="0">
                <a:solidFill>
                  <a:srgbClr val="272525"/>
                </a:solidFill>
                <a:latin typeface="Inter" pitchFamily="34" charset="0"/>
                <a:ea typeface="Inter" pitchFamily="34" charset="-122"/>
                <a:cs typeface="Inter" pitchFamily="34" charset="-120"/>
              </a:rPr>
              <a:t>Restriction of Hazardous Substances in Cosmetic Adhesives</a:t>
            </a:r>
            <a:r>
              <a:rPr lang="en-US" sz="1200" dirty="0">
                <a:solidFill>
                  <a:srgbClr val="272525"/>
                </a:solidFill>
                <a:latin typeface="Inter" pitchFamily="34" charset="0"/>
                <a:ea typeface="Inter" pitchFamily="34" charset="-122"/>
                <a:cs typeface="Inter" pitchFamily="34" charset="-120"/>
              </a:rPr>
              <a:t>. Helsinki: ECHA.</a:t>
            </a:r>
            <a:endParaRPr lang="en-US" sz="1200" dirty="0"/>
          </a:p>
          <a:p>
            <a:pPr marL="294640" indent="-294640" algn="l">
              <a:lnSpc>
                <a:spcPct val="132000"/>
              </a:lnSpc>
              <a:buSzPct val="100000"/>
              <a:buFont typeface="+mj-lt"/>
              <a:buAutoNum type="arabicPeriod" startAt="7"/>
            </a:pPr>
            <a:r>
              <a:rPr lang="en-US" sz="1200" dirty="0">
                <a:solidFill>
                  <a:srgbClr val="272525"/>
                </a:solidFill>
                <a:latin typeface="Inter" pitchFamily="34" charset="0"/>
                <a:ea typeface="Inter" pitchFamily="34" charset="-122"/>
                <a:cs typeface="Inter" pitchFamily="34" charset="-120"/>
              </a:rPr>
              <a:t>Federation of Small Businesses (2021) </a:t>
            </a:r>
            <a:r>
              <a:rPr lang="en-US" sz="1200" i="1" dirty="0">
                <a:solidFill>
                  <a:srgbClr val="272525"/>
                </a:solidFill>
                <a:latin typeface="Inter" pitchFamily="34" charset="0"/>
                <a:ea typeface="Inter" pitchFamily="34" charset="-122"/>
                <a:cs typeface="Inter" pitchFamily="34" charset="-120"/>
              </a:rPr>
              <a:t>Sole Trader Guide: Starting and Running Your Business</a:t>
            </a:r>
            <a:r>
              <a:rPr lang="en-US" sz="1200" dirty="0">
                <a:solidFill>
                  <a:srgbClr val="272525"/>
                </a:solidFill>
                <a:latin typeface="Inter" pitchFamily="34" charset="0"/>
                <a:ea typeface="Inter" pitchFamily="34" charset="-122"/>
                <a:cs typeface="Inter" pitchFamily="34" charset="-120"/>
              </a:rPr>
              <a:t>. London: FSB.</a:t>
            </a:r>
            <a:endParaRPr lang="en-US" sz="1200" dirty="0"/>
          </a:p>
          <a:p>
            <a:pPr marL="294640" indent="-294640" algn="l">
              <a:lnSpc>
                <a:spcPct val="132000"/>
              </a:lnSpc>
              <a:buSzPct val="100000"/>
              <a:buFont typeface="+mj-lt"/>
              <a:buAutoNum type="arabicPeriod" startAt="8"/>
            </a:pPr>
            <a:r>
              <a:rPr lang="en-US" sz="1200" dirty="0">
                <a:solidFill>
                  <a:srgbClr val="272525"/>
                </a:solidFill>
                <a:latin typeface="Inter" pitchFamily="34" charset="0"/>
                <a:ea typeface="Inter" pitchFamily="34" charset="-122"/>
                <a:cs typeface="Inter" pitchFamily="34" charset="-120"/>
              </a:rPr>
              <a:t>Forbes (2022) 'How Visual Consistency Drives Brand Recognition on Social Media', </a:t>
            </a:r>
            <a:r>
              <a:rPr lang="en-US" sz="1200" i="1" dirty="0">
                <a:solidFill>
                  <a:srgbClr val="272525"/>
                </a:solidFill>
                <a:latin typeface="Inter" pitchFamily="34" charset="0"/>
                <a:ea typeface="Inter" pitchFamily="34" charset="-122"/>
                <a:cs typeface="Inter" pitchFamily="34" charset="-120"/>
              </a:rPr>
              <a:t>Forbes Business Council</a:t>
            </a:r>
            <a:r>
              <a:rPr lang="en-US" sz="1200" dirty="0">
                <a:solidFill>
                  <a:srgbClr val="272525"/>
                </a:solidFill>
                <a:latin typeface="Inter" pitchFamily="34" charset="0"/>
                <a:ea typeface="Inter" pitchFamily="34" charset="-122"/>
                <a:cs typeface="Inter" pitchFamily="34" charset="-120"/>
              </a:rPr>
              <a:t>, 14 March.</a:t>
            </a:r>
            <a:endParaRPr lang="en-US" sz="1200" dirty="0"/>
          </a:p>
          <a:p>
            <a:pPr marL="294640" indent="-294640" algn="l">
              <a:lnSpc>
                <a:spcPct val="132000"/>
              </a:lnSpc>
              <a:buSzPct val="100000"/>
              <a:buFont typeface="+mj-lt"/>
              <a:buAutoNum type="arabicPeriod" startAt="9"/>
            </a:pPr>
            <a:r>
              <a:rPr lang="en-US" sz="1200" dirty="0">
                <a:solidFill>
                  <a:srgbClr val="272525"/>
                </a:solidFill>
                <a:latin typeface="Inter" pitchFamily="34" charset="0"/>
                <a:ea typeface="Inter" pitchFamily="34" charset="-122"/>
                <a:cs typeface="Inter" pitchFamily="34" charset="-120"/>
              </a:rPr>
              <a:t>Google (2024) </a:t>
            </a:r>
            <a:r>
              <a:rPr lang="en-US" sz="1200" i="1" dirty="0">
                <a:solidFill>
                  <a:srgbClr val="272525"/>
                </a:solidFill>
                <a:latin typeface="Inter" pitchFamily="34" charset="0"/>
                <a:ea typeface="Inter" pitchFamily="34" charset="-122"/>
                <a:cs typeface="Inter" pitchFamily="34" charset="-120"/>
              </a:rPr>
              <a:t>Local Search Trends in the UK Personal Services Sector</a:t>
            </a:r>
            <a:r>
              <a:rPr lang="en-US" sz="1200" dirty="0">
                <a:solidFill>
                  <a:srgbClr val="272525"/>
                </a:solidFill>
                <a:latin typeface="Inter" pitchFamily="34" charset="0"/>
                <a:ea typeface="Inter" pitchFamily="34" charset="-122"/>
                <a:cs typeface="Inter" pitchFamily="34" charset="-120"/>
              </a:rPr>
              <a:t>. Mountain View: Google LLC.</a:t>
            </a:r>
            <a:endParaRPr lang="en-US" sz="1200" dirty="0"/>
          </a:p>
          <a:p>
            <a:pPr marL="294640" indent="-294640" algn="l">
              <a:lnSpc>
                <a:spcPct val="132000"/>
              </a:lnSpc>
              <a:buSzPct val="100000"/>
              <a:buFont typeface="+mj-lt"/>
              <a:buAutoNum type="arabicPeriod" startAt="10"/>
            </a:pPr>
            <a:r>
              <a:rPr lang="en-US" sz="1200" dirty="0">
                <a:solidFill>
                  <a:srgbClr val="272525"/>
                </a:solidFill>
                <a:latin typeface="Inter" pitchFamily="34" charset="0"/>
                <a:ea typeface="Inter" pitchFamily="34" charset="-122"/>
                <a:cs typeface="Inter" pitchFamily="34" charset="-120"/>
              </a:rPr>
              <a:t>Grand View Research (2023) </a:t>
            </a:r>
            <a:r>
              <a:rPr lang="en-US" sz="1200" i="1" dirty="0">
                <a:solidFill>
                  <a:srgbClr val="272525"/>
                </a:solidFill>
                <a:latin typeface="Inter" pitchFamily="34" charset="0"/>
                <a:ea typeface="Inter" pitchFamily="34" charset="-122"/>
                <a:cs typeface="Inter" pitchFamily="34" charset="-120"/>
              </a:rPr>
              <a:t>Eyelash Extension Market Size, Share &amp; Trends Analysis Report, 2023–2035</a:t>
            </a:r>
            <a:r>
              <a:rPr lang="en-US" sz="1200" dirty="0">
                <a:solidFill>
                  <a:srgbClr val="272525"/>
                </a:solidFill>
                <a:latin typeface="Inter" pitchFamily="34" charset="0"/>
                <a:ea typeface="Inter" pitchFamily="34" charset="-122"/>
                <a:cs typeface="Inter" pitchFamily="34" charset="-120"/>
              </a:rPr>
              <a:t>. San Francisco: Grand View Research.</a:t>
            </a:r>
            <a:endParaRPr lang="en-US" sz="1200" dirty="0"/>
          </a:p>
          <a:p>
            <a:pPr marL="294640" indent="-294640" algn="l">
              <a:lnSpc>
                <a:spcPct val="132000"/>
              </a:lnSpc>
              <a:buSzPct val="100000"/>
              <a:buFont typeface="+mj-lt"/>
              <a:buAutoNum type="arabicPeriod" startAt="11"/>
            </a:pPr>
            <a:r>
              <a:rPr lang="en-US" sz="1200" dirty="0">
                <a:solidFill>
                  <a:srgbClr val="272525"/>
                </a:solidFill>
                <a:latin typeface="Inter" pitchFamily="34" charset="0"/>
                <a:ea typeface="Inter" pitchFamily="34" charset="-122"/>
                <a:cs typeface="Inter" pitchFamily="34" charset="-120"/>
              </a:rPr>
              <a:t>HMRC (2022) </a:t>
            </a:r>
            <a:r>
              <a:rPr lang="en-US" sz="1200" i="1" dirty="0">
                <a:solidFill>
                  <a:srgbClr val="272525"/>
                </a:solidFill>
                <a:latin typeface="Inter" pitchFamily="34" charset="0"/>
                <a:ea typeface="Inter" pitchFamily="34" charset="-122"/>
                <a:cs typeface="Inter" pitchFamily="34" charset="-120"/>
              </a:rPr>
              <a:t>Registering as a Sole Trader</a:t>
            </a:r>
            <a:r>
              <a:rPr lang="en-US" sz="1200" dirty="0">
                <a:solidFill>
                  <a:srgbClr val="272525"/>
                </a:solidFill>
                <a:latin typeface="Inter" pitchFamily="34" charset="0"/>
                <a:ea typeface="Inter" pitchFamily="34" charset="-122"/>
                <a:cs typeface="Inter" pitchFamily="34" charset="-120"/>
              </a:rPr>
              <a:t>. London: HM Revenue &amp; Customs.</a:t>
            </a:r>
            <a:endParaRPr lang="en-US" sz="1200" dirty="0"/>
          </a:p>
          <a:p>
            <a:pPr marL="294640" indent="-294640" algn="l">
              <a:lnSpc>
                <a:spcPct val="132000"/>
              </a:lnSpc>
              <a:buSzPct val="100000"/>
              <a:buFont typeface="+mj-lt"/>
              <a:buAutoNum type="arabicPeriod" startAt="12"/>
            </a:pPr>
            <a:r>
              <a:rPr lang="en-US" sz="1200" dirty="0">
                <a:solidFill>
                  <a:srgbClr val="272525"/>
                </a:solidFill>
                <a:latin typeface="Inter" pitchFamily="34" charset="0"/>
                <a:ea typeface="Inter" pitchFamily="34" charset="-122"/>
                <a:cs typeface="Inter" pitchFamily="34" charset="-120"/>
              </a:rPr>
              <a:t>Hootsuite (2024) </a:t>
            </a:r>
            <a:r>
              <a:rPr lang="en-US" sz="1200" i="1" dirty="0">
                <a:solidFill>
                  <a:srgbClr val="272525"/>
                </a:solidFill>
                <a:latin typeface="Inter" pitchFamily="34" charset="0"/>
                <a:ea typeface="Inter" pitchFamily="34" charset="-122"/>
                <a:cs typeface="Inter" pitchFamily="34" charset="-120"/>
              </a:rPr>
              <a:t>Social Media Trends Report 2024</a:t>
            </a:r>
            <a:r>
              <a:rPr lang="en-US" sz="1200" dirty="0">
                <a:solidFill>
                  <a:srgbClr val="272525"/>
                </a:solidFill>
                <a:latin typeface="Inter" pitchFamily="34" charset="0"/>
                <a:ea typeface="Inter" pitchFamily="34" charset="-122"/>
                <a:cs typeface="Inter" pitchFamily="34" charset="-120"/>
              </a:rPr>
              <a:t>. Vancouver: Hootsuite Inc.</a:t>
            </a:r>
            <a:endParaRPr lang="en-US" sz="1200" dirty="0"/>
          </a:p>
          <a:p>
            <a:pPr marL="294640" indent="-294640" algn="l">
              <a:lnSpc>
                <a:spcPct val="132000"/>
              </a:lnSpc>
              <a:buSzPct val="100000"/>
              <a:buFont typeface="+mj-lt"/>
              <a:buAutoNum type="arabicPeriod" startAt="13"/>
            </a:pPr>
            <a:r>
              <a:rPr lang="en-US" sz="1200" dirty="0">
                <a:solidFill>
                  <a:srgbClr val="272525"/>
                </a:solidFill>
                <a:latin typeface="Inter" pitchFamily="34" charset="0"/>
                <a:ea typeface="Inter" pitchFamily="34" charset="-122"/>
                <a:cs typeface="Inter" pitchFamily="34" charset="-120"/>
              </a:rPr>
              <a:t>HubSpot (2023) </a:t>
            </a:r>
            <a:r>
              <a:rPr lang="en-US" sz="1200" i="1" dirty="0">
                <a:solidFill>
                  <a:srgbClr val="272525"/>
                </a:solidFill>
                <a:latin typeface="Inter" pitchFamily="34" charset="0"/>
                <a:ea typeface="Inter" pitchFamily="34" charset="-122"/>
                <a:cs typeface="Inter" pitchFamily="34" charset="-120"/>
              </a:rPr>
              <a:t>State of Marketing Report 2023</a:t>
            </a:r>
            <a:r>
              <a:rPr lang="en-US" sz="1200" dirty="0">
                <a:solidFill>
                  <a:srgbClr val="272525"/>
                </a:solidFill>
                <a:latin typeface="Inter" pitchFamily="34" charset="0"/>
                <a:ea typeface="Inter" pitchFamily="34" charset="-122"/>
                <a:cs typeface="Inter" pitchFamily="34" charset="-120"/>
              </a:rPr>
              <a:t>. Cambridge, MA: HubSpot Inc.</a:t>
            </a:r>
            <a:endParaRPr lang="en-US" sz="1200" dirty="0"/>
          </a:p>
          <a:p>
            <a:pPr marL="294640" indent="-294640" algn="l">
              <a:lnSpc>
                <a:spcPct val="132000"/>
              </a:lnSpc>
              <a:buSzPct val="100000"/>
              <a:buFont typeface="+mj-lt"/>
              <a:buAutoNum type="arabicPeriod" startAt="14"/>
            </a:pPr>
            <a:r>
              <a:rPr lang="en-US" sz="1200" dirty="0">
                <a:solidFill>
                  <a:srgbClr val="272525"/>
                </a:solidFill>
                <a:latin typeface="Inter" pitchFamily="34" charset="0"/>
                <a:ea typeface="Inter" pitchFamily="34" charset="-122"/>
                <a:cs typeface="Inter" pitchFamily="34" charset="-120"/>
              </a:rPr>
              <a:t>IBISWorld (2023) </a:t>
            </a:r>
            <a:r>
              <a:rPr lang="en-US" sz="1200" i="1" dirty="0">
                <a:solidFill>
                  <a:srgbClr val="272525"/>
                </a:solidFill>
                <a:latin typeface="Inter" pitchFamily="34" charset="0"/>
                <a:ea typeface="Inter" pitchFamily="34" charset="-122"/>
                <a:cs typeface="Inter" pitchFamily="34" charset="-120"/>
              </a:rPr>
              <a:t>Beauty Salons in the UK: Industry Report</a:t>
            </a:r>
            <a:r>
              <a:rPr lang="en-US" sz="1200" dirty="0">
                <a:solidFill>
                  <a:srgbClr val="272525"/>
                </a:solidFill>
                <a:latin typeface="Inter" pitchFamily="34" charset="0"/>
                <a:ea typeface="Inter" pitchFamily="34" charset="-122"/>
                <a:cs typeface="Inter" pitchFamily="34" charset="-120"/>
              </a:rPr>
              <a:t>. London: IBISWorld.</a:t>
            </a:r>
            <a:endParaRPr lang="en-US" sz="1200" dirty="0"/>
          </a:p>
          <a:p>
            <a:pPr marL="294640" indent="-294640" algn="l">
              <a:lnSpc>
                <a:spcPct val="132000"/>
              </a:lnSpc>
              <a:buSzPct val="100000"/>
              <a:buFont typeface="+mj-lt"/>
              <a:buAutoNum type="arabicPeriod" startAt="15"/>
            </a:pPr>
            <a:r>
              <a:rPr lang="en-US" sz="1200" dirty="0">
                <a:solidFill>
                  <a:srgbClr val="272525"/>
                </a:solidFill>
                <a:latin typeface="Inter" pitchFamily="34" charset="0"/>
                <a:ea typeface="Inter" pitchFamily="34" charset="-122"/>
                <a:cs typeface="Inter" pitchFamily="34" charset="-120"/>
              </a:rPr>
              <a:t>Macmillan Cancer Support (2023) </a:t>
            </a:r>
            <a:r>
              <a:rPr lang="en-US" sz="1200" i="1" dirty="0">
                <a:solidFill>
                  <a:srgbClr val="272525"/>
                </a:solidFill>
                <a:latin typeface="Inter" pitchFamily="34" charset="0"/>
                <a:ea typeface="Inter" pitchFamily="34" charset="-122"/>
                <a:cs typeface="Inter" pitchFamily="34" charset="-120"/>
              </a:rPr>
              <a:t>Community Partnerships and Wellbeing Services Annual Report</a:t>
            </a:r>
            <a:r>
              <a:rPr lang="en-US" sz="1200" dirty="0">
                <a:solidFill>
                  <a:srgbClr val="272525"/>
                </a:solidFill>
                <a:latin typeface="Inter" pitchFamily="34" charset="0"/>
                <a:ea typeface="Inter" pitchFamily="34" charset="-122"/>
                <a:cs typeface="Inter" pitchFamily="34" charset="-120"/>
              </a:rPr>
              <a:t>. London: Macmillan Cancer Support.</a:t>
            </a:r>
            <a:endParaRPr lang="en-US" sz="1200" dirty="0"/>
          </a:p>
          <a:p>
            <a:pPr marL="294640" indent="-294640" algn="l">
              <a:lnSpc>
                <a:spcPct val="132000"/>
              </a:lnSpc>
              <a:buSzPct val="100000"/>
              <a:buFont typeface="+mj-lt"/>
              <a:buAutoNum type="arabicPeriod" startAt="16"/>
            </a:pPr>
            <a:r>
              <a:rPr lang="en-US" sz="1200" dirty="0">
                <a:solidFill>
                  <a:srgbClr val="272525"/>
                </a:solidFill>
                <a:latin typeface="Inter" pitchFamily="34" charset="0"/>
                <a:ea typeface="Inter" pitchFamily="34" charset="-122"/>
                <a:cs typeface="Inter" pitchFamily="34" charset="-120"/>
              </a:rPr>
              <a:t>Mintel (2023) </a:t>
            </a:r>
            <a:r>
              <a:rPr lang="en-US" sz="1200" i="1" dirty="0">
                <a:solidFill>
                  <a:srgbClr val="272525"/>
                </a:solidFill>
                <a:latin typeface="Inter" pitchFamily="34" charset="0"/>
                <a:ea typeface="Inter" pitchFamily="34" charset="-122"/>
                <a:cs typeface="Inter" pitchFamily="34" charset="-120"/>
              </a:rPr>
              <a:t>UK Beauty and Personal Care Consumer Report 2023</a:t>
            </a:r>
            <a:r>
              <a:rPr lang="en-US" sz="1200" dirty="0">
                <a:solidFill>
                  <a:srgbClr val="272525"/>
                </a:solidFill>
                <a:latin typeface="Inter" pitchFamily="34" charset="0"/>
                <a:ea typeface="Inter" pitchFamily="34" charset="-122"/>
                <a:cs typeface="Inter" pitchFamily="34" charset="-120"/>
              </a:rPr>
              <a:t>. London: Mintel Group Ltd.</a:t>
            </a:r>
            <a:endParaRPr lang="en-US" sz="1200" dirty="0"/>
          </a:p>
        </p:txBody>
      </p:sp>
    </p:spTree>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21</TotalTime>
  <Words>1783</Words>
  <Application>Microsoft Macintosh PowerPoint</Application>
  <PresentationFormat>Widescreen</PresentationFormat>
  <Paragraphs>153</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Inter Bold</vt:lpstr>
      <vt:lpstr>Twemoji Mozilla</vt:lpstr>
      <vt:lpstr>Tw Cen MT</vt:lpstr>
      <vt:lpstr>Inter</vt:lpstr>
      <vt:lpstr>Aptos</vt: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Maria Patru</cp:lastModifiedBy>
  <cp:revision>2</cp:revision>
  <dcterms:created xsi:type="dcterms:W3CDTF">2026-06-28T17:16:46Z</dcterms:created>
  <dcterms:modified xsi:type="dcterms:W3CDTF">2026-07-17T10:52:01Z</dcterms:modified>
</cp:coreProperties>
</file>