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word/document.xml" ContentType="application/vnd.openxmlformats-officedocument.wordprocessingml.document.main+xml"/>
  <Override PartName="/customXml/itemProps1.xml" ContentType="application/vnd.openxmlformats-officedocument.customXmlProperties+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diagrams/drawing1.xml" ContentType="application/vnd.ms-office.drawingml.diagramDrawing+xml"/>
  <Override PartName="/word/diagrams/data2.xml" ContentType="application/vnd.openxmlformats-officedocument.drawingml.diagramData+xml"/>
  <Override PartName="/word/diagrams/layout2.xml" ContentType="application/vnd.openxmlformats-officedocument.drawingml.diagramLayout+xml"/>
  <Override PartName="/word/diagrams/quickStyle2.xml" ContentType="application/vnd.openxmlformats-officedocument.drawingml.diagramStyle+xml"/>
  <Override PartName="/word/diagrams/colors2.xml" ContentType="application/vnd.openxmlformats-officedocument.drawingml.diagramColors+xml"/>
  <Override PartName="/word/diagrams/drawing2.xml" ContentType="application/vnd.ms-office.drawingml.diagramDrawing+xml"/>
  <Override PartName="/word/diagrams/data3.xml" ContentType="application/vnd.openxmlformats-officedocument.drawingml.diagramData+xml"/>
  <Override PartName="/word/diagrams/layout3.xml" ContentType="application/vnd.openxmlformats-officedocument.drawingml.diagramLayout+xml"/>
  <Override PartName="/word/diagrams/quickStyle3.xml" ContentType="application/vnd.openxmlformats-officedocument.drawingml.diagramStyle+xml"/>
  <Override PartName="/word/diagrams/colors3.xml" ContentType="application/vnd.openxmlformats-officedocument.drawingml.diagramColors+xml"/>
  <Override PartName="/word/diagrams/drawing3.xml" ContentType="application/vnd.ms-office.drawingml.diagramDrawing+xml"/>
  <Override PartName="/word/diagrams/data4.xml" ContentType="application/vnd.openxmlformats-officedocument.drawingml.diagramData+xml"/>
  <Override PartName="/word/diagrams/layout4.xml" ContentType="application/vnd.openxmlformats-officedocument.drawingml.diagramLayout+xml"/>
  <Override PartName="/word/diagrams/quickStyle4.xml" ContentType="application/vnd.openxmlformats-officedocument.drawingml.diagramStyle+xml"/>
  <Override PartName="/word/diagrams/colors4.xml" ContentType="application/vnd.openxmlformats-officedocument.drawingml.diagramColors+xml"/>
  <Override PartName="/word/diagrams/drawing4.xml" ContentType="application/vnd.ms-office.drawingml.diagramDrawing+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word/intelligence2.xml" ContentType="application/vnd.ms-office.intelligence2+xml"/>
  <Override PartName="/word/header.xml" ContentType="application/vnd.openxmlformats-officedocument.wordprocessingml.header+xml"/>
  <Override PartName="/word/footer.xml" ContentType="application/vnd.openxmlformats-officedocument.wordprocessingml.footer+xml"/>
  <Override PartName="/word/numbering.xml" ContentType="application/vnd.openxmlformats-officedocument.wordprocessingml.number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emf"/><Relationship Id="rId1" Type="http://schemas.openxmlformats.org/officeDocument/2006/relationships/officeDocument" Target="word/document.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xmlns:a="http://schemas.openxmlformats.org/drawingml/2006/main" xmlns:dgm="http://schemas.openxmlformats.org/drawingml/2006/diagram" xmlns:pic="http://schemas.openxmlformats.org/drawingml/2006/picture" xmlns:a14="http://schemas.microsoft.com/office/drawing/2010/main" mc:Ignorable="w14 w15 w16se wp14">
  <w:body>
    <w:p xmlns:wp14="http://schemas.microsoft.com/office/word/2010/wordml" w:rsidR="00863821" w:rsidP="00011A33" w:rsidRDefault="00863821" w14:paraId="672A6659" wp14:textId="77777777">
      <w:pPr>
        <w:jc w:val="center"/>
        <w:rPr>
          <w:rFonts w:ascii="Ink Free" w:hAnsi="Ink Free" w:cs="Arial"/>
          <w:b/>
          <w:color w:val="00B0F0"/>
          <w:sz w:val="36"/>
          <w:szCs w:val="36"/>
          <w:u w:val="single"/>
        </w:rPr>
      </w:pPr>
    </w:p>
    <w:p xmlns:wp14="http://schemas.microsoft.com/office/word/2010/wordml" w:rsidR="00863821" w:rsidP="5BD2C3FC" w:rsidRDefault="00863821" w14:paraId="251FB53E" wp14:textId="77777777">
      <w:pPr>
        <w:jc w:val="center"/>
        <w:rPr>
          <w:rFonts w:ascii="Ink Free" w:hAnsi="Ink Free" w:cs="Arial"/>
          <w:b w:val="1"/>
          <w:bCs w:val="1"/>
          <w:color w:val="00B0F0"/>
          <w:sz w:val="36"/>
          <w:szCs w:val="36"/>
          <w:u w:val="single"/>
        </w:rPr>
      </w:pPr>
      <w:r>
        <w:rPr>
          <w:noProof/>
          <w:lang w:eastAsia="en-GB"/>
        </w:rPr>
        <mc:AlternateContent xmlns:mc="http://schemas.openxmlformats.org/markup-compatibility/2006">
          <mc:Choice xmlns:mc="http://schemas.openxmlformats.org/markup-compatibility/2006" Requires="wps">
            <w:drawing xmlns:w="http://schemas.openxmlformats.org/wordprocessingml/2006/main">
              <wp:anchor xmlns:wp14="http://schemas.microsoft.com/office/word/2010/wordprocessingDrawing" xmlns:wp="http://schemas.openxmlformats.org/drawingml/2006/wordprocessingDrawing" distT="0" distB="0" distL="114300" distR="114300" simplePos="0" relativeHeight="251659264" behindDoc="0" locked="0" layoutInCell="1" allowOverlap="1" wp14:anchorId="395E32BA" wp14:editId="6DCCD3AC">
                <wp:simplePos xmlns:wp="http://schemas.openxmlformats.org/drawingml/2006/wordprocessingDrawing" x="0" y="0"/>
                <wp:positionH xmlns:wp="http://schemas.openxmlformats.org/drawingml/2006/wordprocessingDrawing" relativeFrom="column">
                  <wp:posOffset>0</wp:posOffset>
                </wp:positionH>
                <wp:positionV xmlns:wp="http://schemas.openxmlformats.org/drawingml/2006/wordprocessingDrawing" relativeFrom="paragraph">
                  <wp:posOffset>31115</wp:posOffset>
                </wp:positionV>
                <wp:extent cx="5866765" cy="2376170"/>
                <wp:effectExtent l="0" t="0" r="0" b="5080"/>
                <wp:wrapNone xmlns:wp="http://schemas.openxmlformats.org/drawingml/2006/wordprocessingDrawing"/>
                <wp:docPr xmlns:wp="http://schemas.openxmlformats.org/drawingml/2006/wordprocessingDrawing" id="12" name="Text Box 12"/>
                <wp:cNvGraphicFramePr xmlns:wp="http://schemas.openxmlformats.org/drawingml/2006/wordprocessingDrawing"/>
                <a:graphic xmlns:a="http://schemas.openxmlformats.org/drawingml/2006/main">
                  <a:graphicData uri="http://schemas.microsoft.com/office/word/2010/wordprocessingShape">
                    <wps:wsp xmlns:wps="http://schemas.microsoft.com/office/word/2010/wordprocessingShape">
                      <wps:cNvSpPr txBox="1"/>
                      <wps:spPr>
                        <a:xfrm>
                          <a:off x="0" y="0"/>
                          <a:ext cx="5866765" cy="2376170"/>
                        </a:xfrm>
                        <a:prstGeom prst="rect">
                          <a:avLst/>
                        </a:prstGeom>
                        <a:noFill/>
                        <a:ln>
                          <a:noFill/>
                        </a:ln>
                      </wps:spPr>
                      <wps:txbx>
                        <w:txbxContent>
                          <w:p w:rsidR="00863821" w:rsidP="00863821" w:rsidRDefault="00863821">
                            <w:pPr>
                              <w:jc w:val="cente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r w:rsidRPr="00863821">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t>A Fieldwork Portfolio</w:t>
                            </w:r>
                            <w:r w:rsidR="002425FD">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t>:</w:t>
                            </w:r>
                          </w:p>
                          <w:p w:rsidR="00863821" w:rsidP="00863821" w:rsidRDefault="00863821">
                            <w:pPr>
                              <w:jc w:val="cente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t>ECYW4006</w:t>
                            </w:r>
                          </w:p>
                          <w:p w:rsidR="00863821" w:rsidP="00863821" w:rsidRDefault="00863821">
                            <w:pPr>
                              <w:jc w:val="cente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p>
                          <w:p w:rsidRPr="00863821" w:rsidR="00863821" w:rsidP="00863821" w:rsidRDefault="00863821">
                            <w:pPr>
                              <w:jc w:val="center"/>
                              <w:rPr>
                                <w:rFonts w:ascii="Ink Free" w:hAnsi="Ink Free" w:cs="Arial"/>
                                <w:b/>
                                <w:color w:val="262626" w:themeColor="text1" w:themeTint="D9"/>
                                <w:sz w:val="96"/>
                                <w:szCs w:val="96"/>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p>
                          <w:p w:rsidRPr="00863821" w:rsidR="00863821" w:rsidP="00863821" w:rsidRDefault="00863821">
                            <w:pPr>
                              <w:jc w:val="center"/>
                              <w:rPr>
                                <w:rFonts w:ascii="Ink Free" w:hAnsi="Ink Free" w:cs="Arial"/>
                                <w:b/>
                                <w:color w:val="262626" w:themeColor="text1" w:themeTint="D9"/>
                                <w:sz w:val="72"/>
                                <w:szCs w:val="72"/>
                                <w:u w:val="single"/>
                                <w14:shadow xmlns:w14="http://schemas.microsoft.com/office/word/2010/wordml" w14:blurRad="0" w14:dist="38100" w14:dir="2700000" w14:sx="100000" w14:sy="100000" w14:kx="0" w14:ky="0" w14:algn="bl">
                                  <w14:schemeClr w14:val="accent5"/>
                                </w14:shadow>
                                <w14:textOutline xmlns:w14="http://schemas.microsoft.com/office/word/2010/wordml" w14:w="6731" w14:cap="flat" w14:cmpd="sng" w14:algn="ctr">
                                  <w14:solidFill>
                                    <w14:schemeClr w14:val="bg1"/>
                                  </w14:solidFill>
                                  <w14:prstDash w14:val="solid"/>
                                  <w14:round/>
                                </w14:textOutline>
                              </w:rPr>
                            </w:pP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14:sizeRelH xmlns:wp14="http://schemas.microsoft.com/office/word/2010/wordprocessingDrawing" relativeFrom="margin">
                  <wp14:pctWidth>0</wp14:pctWidth>
                </wp14:sizeRelH>
                <wp14:sizeRelV xmlns:wp14="http://schemas.microsoft.com/office/word/2010/wordprocessingDrawing" relativeFrom="margin">
                  <wp14:pctHeight>0</wp14:pctHeight>
                </wp14:sizeRelV>
              </wp:anchor>
            </w:drawing>
          </mc:Choice>
          <mc:Fallback xmlns:a="http://schemas.openxmlformats.org/drawingml/2006/main"/>
        </mc:AlternateContent>
      </w:r>
    </w:p>
    <w:p xmlns:wp14="http://schemas.microsoft.com/office/word/2010/wordml" w:rsidR="00772F4A" w:rsidP="00011A33" w:rsidRDefault="00772F4A" w14:paraId="72A3D3EC" wp14:textId="77777777">
      <w:pPr>
        <w:jc w:val="center"/>
        <w:rPr>
          <w:rFonts w:ascii="Ink Free" w:hAnsi="Ink Free" w:cs="Arial"/>
          <w:b/>
          <w:color w:val="00B0F0"/>
          <w:sz w:val="36"/>
          <w:szCs w:val="36"/>
          <w:u w:val="single"/>
        </w:rPr>
      </w:pPr>
    </w:p>
    <w:p xmlns:wp14="http://schemas.microsoft.com/office/word/2010/wordml" w:rsidR="00772F4A" w:rsidP="00011A33" w:rsidRDefault="00772F4A" w14:paraId="0D0B940D" wp14:textId="77777777">
      <w:pPr>
        <w:jc w:val="center"/>
        <w:rPr>
          <w:rFonts w:ascii="Ink Free" w:hAnsi="Ink Free" w:cs="Arial"/>
          <w:b/>
          <w:color w:val="00B0F0"/>
          <w:sz w:val="36"/>
          <w:szCs w:val="36"/>
          <w:u w:val="single"/>
        </w:rPr>
      </w:pPr>
    </w:p>
    <w:p xmlns:wp14="http://schemas.microsoft.com/office/word/2010/wordml" w:rsidR="00772F4A" w:rsidP="00011A33" w:rsidRDefault="00772F4A" w14:paraId="0E27B00A" wp14:textId="77777777">
      <w:pPr>
        <w:jc w:val="center"/>
        <w:rPr>
          <w:rFonts w:ascii="Ink Free" w:hAnsi="Ink Free" w:cs="Arial"/>
          <w:b/>
          <w:color w:val="00B0F0"/>
          <w:sz w:val="36"/>
          <w:szCs w:val="36"/>
          <w:u w:val="single"/>
        </w:rPr>
      </w:pPr>
    </w:p>
    <w:p xmlns:wp14="http://schemas.microsoft.com/office/word/2010/wordml" w:rsidR="00772F4A" w:rsidP="00011A33" w:rsidRDefault="00772F4A" w14:paraId="60061E4C" wp14:textId="77777777">
      <w:pPr>
        <w:jc w:val="center"/>
        <w:rPr>
          <w:rFonts w:ascii="Ink Free" w:hAnsi="Ink Free" w:cs="Arial"/>
          <w:b/>
          <w:color w:val="00B0F0"/>
          <w:sz w:val="36"/>
          <w:szCs w:val="36"/>
          <w:u w:val="single"/>
        </w:rPr>
      </w:pPr>
    </w:p>
    <w:p xmlns:wp14="http://schemas.microsoft.com/office/word/2010/wordml" w:rsidR="00772F4A" w:rsidP="00011A33" w:rsidRDefault="00772F4A" w14:paraId="44EAFD9C" wp14:textId="77777777">
      <w:pPr>
        <w:jc w:val="center"/>
        <w:rPr>
          <w:rFonts w:ascii="Ink Free" w:hAnsi="Ink Free" w:cs="Arial"/>
          <w:b/>
          <w:color w:val="00B0F0"/>
          <w:sz w:val="36"/>
          <w:szCs w:val="36"/>
          <w:u w:val="single"/>
        </w:rPr>
      </w:pPr>
    </w:p>
    <w:p xmlns:wp14="http://schemas.microsoft.com/office/word/2010/wordml" w:rsidR="00863821" w:rsidP="1D21A3B3" w:rsidRDefault="00863821" w14:paraId="4B94D5A5" wp14:textId="2248B5D0">
      <w:pPr>
        <w:pStyle w:val="Normal"/>
        <w:jc w:val="center"/>
      </w:pPr>
      <w:r w:rsidR="52983DDE">
        <w:drawing>
          <wp:inline xmlns:wp14="http://schemas.microsoft.com/office/word/2010/wordprocessingDrawing" wp14:editId="32132626" wp14:anchorId="75CD275F">
            <wp:extent cx="5064002" cy="4540140"/>
            <wp:effectExtent l="0" t="0" r="0" b="0"/>
            <wp:docPr id="455686214" name="" title=""/>
            <wp:cNvGraphicFramePr>
              <a:graphicFrameLocks noChangeAspect="1"/>
            </wp:cNvGraphicFramePr>
            <a:graphic>
              <a:graphicData uri="http://schemas.openxmlformats.org/drawingml/2006/picture">
                <pic:pic>
                  <pic:nvPicPr>
                    <pic:cNvPr id="0" name=""/>
                    <pic:cNvPicPr/>
                  </pic:nvPicPr>
                  <pic:blipFill>
                    <a:blip r:embed="R0360dd79f1e44d66">
                      <a:extLst>
                        <a:ext xmlns:a="http://schemas.openxmlformats.org/drawingml/2006/main" uri="{28A0092B-C50C-407E-A947-70E740481C1C}">
                          <a14:useLocalDpi val="0"/>
                        </a:ext>
                      </a:extLst>
                    </a:blip>
                    <a:stretch>
                      <a:fillRect/>
                    </a:stretch>
                  </pic:blipFill>
                  <pic:spPr>
                    <a:xfrm>
                      <a:off x="0" y="0"/>
                      <a:ext cx="5064002" cy="4540140"/>
                    </a:xfrm>
                    <a:prstGeom prst="rect">
                      <a:avLst/>
                    </a:prstGeom>
                  </pic:spPr>
                </pic:pic>
              </a:graphicData>
            </a:graphic>
          </wp:inline>
        </w:drawing>
      </w:r>
    </w:p>
    <w:p xmlns:wp14="http://schemas.microsoft.com/office/word/2010/wordml" w:rsidR="00863821" w:rsidP="1D21A3B3" w:rsidRDefault="00863821" w14:paraId="3DEEC669" wp14:textId="39181A3A">
      <w:pPr>
        <w:jc w:val="center"/>
        <w:rPr>
          <w:rFonts w:ascii="Ink Free" w:hAnsi="Ink Free" w:cs="Arial"/>
          <w:b w:val="1"/>
          <w:bCs w:val="1"/>
          <w:color w:val="00B0F0"/>
          <w:sz w:val="36"/>
          <w:szCs w:val="36"/>
          <w:u w:val="single"/>
        </w:rPr>
      </w:pPr>
    </w:p>
    <w:p xmlns:wp14="http://schemas.microsoft.com/office/word/2010/wordml" w:rsidR="00863821" w:rsidP="1D21A3B3" w:rsidRDefault="00863821" w14:paraId="3CF2D8B6" wp14:textId="5C0029C3">
      <w:pPr>
        <w:pStyle w:val="Normal"/>
        <w:jc w:val="center"/>
        <w:rPr>
          <w:rFonts w:ascii="Ink Free" w:hAnsi="Ink Free" w:cs="Arial"/>
          <w:b w:val="1"/>
          <w:bCs w:val="1"/>
          <w:color w:val="00B0F0"/>
          <w:sz w:val="36"/>
          <w:szCs w:val="36"/>
          <w:u w:val="single"/>
        </w:rPr>
      </w:pPr>
      <w:r>
        <w:rPr>
          <w:noProof/>
        </w:rPr>
        <mc:AlternateContent xmlns:mc="http://schemas.openxmlformats.org/markup-compatibility/2006">
          <mc:Choice xmlns:mc="http://schemas.openxmlformats.org/markup-compatibility/2006" Requires="wps">
            <w:drawing xmlns:w="http://schemas.openxmlformats.org/wordprocessingml/2006/main">
              <wp:inline xmlns:wp14="http://schemas.microsoft.com/office/word/2010/wordprocessingDrawing" xmlns:wp="http://schemas.openxmlformats.org/drawingml/2006/wordprocessingDrawing" distT="0" distB="0" distL="114300" distR="114300" wp14:anchorId="7CAFF61C" wp14:editId="0C9407F6">
                <wp:extent xmlns:wp="http://schemas.openxmlformats.org/drawingml/2006/wordprocessingDrawing" cx="4619625" cy="647700"/>
                <wp:effectExtent xmlns:wp="http://schemas.openxmlformats.org/drawingml/2006/wordprocessingDrawing" l="0" t="0" r="0" b="0"/>
                <wp:docPr xmlns:wp="http://schemas.openxmlformats.org/drawingml/2006/wordprocessingDrawing" id="189172218" name="Text Box 13"/>
                <wp:cNvGraphicFramePr xmlns:wp="http://schemas.openxmlformats.org/drawingml/2006/wordprocessingDrawing"/>
                <a:graphic xmlns:a="http://schemas.openxmlformats.org/drawingml/2006/main">
                  <a:graphicData uri="http://schemas.microsoft.com/office/word/2010/wordprocessingShape">
                    <wps:wsp xmlns:wps="http://schemas.microsoft.com/office/word/2010/wordprocessingShape">
                      <wps:cNvSpPr txBox="1"/>
                      <wps:spPr>
                        <a:xfrm>
                          <a:off x="0" y="0"/>
                          <a:ext cx="4619625" cy="647700"/>
                        </a:xfrm>
                        <a:prstGeom prst="rect">
                          <a:avLst/>
                        </a:prstGeom>
                        <a:noFill/>
                        <a:ln>
                          <a:noFill/>
                        </a:ln>
                      </wps:spPr>
                      <wps:txbx>
                        <w:txbxContent xmlns:w="http://schemas.openxmlformats.org/wordprocessingml/2006/main">
                          <w:p xmlns:wp14="http://schemas.microsoft.com/office/word/2010/wordml" xmlns:w14="http://schemas.microsoft.com/office/word/2010/wordml" w:rsidRPr="00BA0420" w:rsidR="00863821" w:rsidP="00863821" w:rsidRDefault="00863821" w14:paraId="1CABCEA7" wp14:textId="77777777">
                            <w:pPr>
                              <w:jc w:val="center"/>
                              <w:rPr>
                                <w:rFonts w:ascii="Ink Free" w:hAnsi="Ink Free" w:cs="Arial"/>
                                <w:b/>
                                <w:color w:val="262626" w:themeColor="text1" w:themeTint="D9"/>
                                <w:sz w:val="48"/>
                                <w:szCs w:val="48"/>
                                <w:u w:val="single"/>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pPr>
                            <w:r w:rsidRPr="00BA0420">
                              <w:rPr>
                                <w:rFonts w:ascii="Ink Free" w:hAnsi="Ink Free" w:cs="Arial"/>
                                <w:b/>
                                <w:color w:val="262626" w:themeColor="text1" w:themeTint="D9"/>
                                <w:sz w:val="48"/>
                                <w:szCs w:val="48"/>
                                <w:u w:val="single"/>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t>By Carina Walters: 2206384</w:t>
                            </w:r>
                          </w:p>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inline>
            </w:drawing>
          </mc:Choice>
          <mc:Fallback xmlns:mc="http://schemas.openxmlformats.org/markup-compatibility/2006">
            <w:pict xmlns:w14="http://schemas.microsoft.com/office/word/2010/wordml" xmlns:w="http://schemas.openxmlformats.org/wordprocessingml/2006/main" w14:anchorId="3F358130">
              <v:shape xmlns:o="urn:schemas-microsoft-com:office:office" xmlns:v="urn:schemas-microsoft-com:vml" id="Text Box 13" style="position:absolute;left:0;text-align:left;margin-left:48pt;margin-top:22.05pt;width:363.75pt;height:51pt;z-index:251661312;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margin;mso-height-relative:margin;v-text-anchor:top" o:spid="_x0000_s1027" filled="f" stroked="f" type="#_x0000_t202" o:gfxdata="UEsDBBQABgAIAAAAIQC2gziS/gAAAOEBAAATAAAAW0NvbnRlbnRfVHlwZXNdLnhtbJSRQU7DMBBF&#10;90jcwfIWJU67QAgl6YK0S0CoHGBkTxKLZGx5TGhvj5O2G0SRWNoz/78nu9wcxkFMGNg6quQqL6RA&#10;0s5Y6ir5vt9lD1JwBDIwOMJKHpHlpr69KfdHjyxSmriSfYz+USnWPY7AufNIadK6MEJMx9ApD/oD&#10;OlTrorhX2lFEilmcO2RdNtjC5xDF9pCuTyYBB5bi6bQ4syoJ3g9WQ0ymaiLzg5KdCXlKLjvcW893&#10;SUOqXwnz5DrgnHtJTxOsQfEKIT7DmDSUCaxw7Rqn8787ZsmRM9e2VmPeBN4uqYvTtW7jvijg9N/y&#10;JsXecLq0q+WD6m8AAAD//wMAUEsDBBQABgAIAAAAIQA4/SH/1gAAAJQBAAALAAAAX3JlbHMvLnJl&#10;bHOkkMFqwzAMhu+DvYPRfXGawxijTi+j0GvpHsDYimMaW0Yy2fr2M4PBMnrbUb/Q94l/f/hMi1qR&#10;JVI2sOt6UJgd+ZiDgffL8ekFlFSbvV0oo4EbChzGx4f9GRdb25HMsYhqlCwG5lrLq9biZkxWOiqY&#10;22YiTra2kYMu1l1tQD30/bPm3wwYN0x18gb45AdQl1tp5j/sFB2T0FQ7R0nTNEV3j6o9feQzro1i&#10;OWA14Fm+Q8a1a8+Bvu/d/dMb2JY5uiPbhG/ktn4cqGU/er3pcvwCAAD//wMAUEsDBBQABgAIAAAA&#10;IQDuG8hZKQIAAFEEAAAOAAAAZHJzL2Uyb0RvYy54bWysVFFv2jAQfp+0/2D5fQQYhTYiVKwV0yTU&#10;VoKpz8axiaXY59mGhP36nR1CWbenaS/mfPdxvvu+u8zvW12To3BegSnoaDCkRBgOpTL7gn7frj7d&#10;UuIDMyWrwYiCnoSn94uPH+aNzcUYKqhL4QgmMT5vbEGrEGyeZZ5XQjM/ACsMBiU4zQJe3T4rHWsw&#10;u66z8XA4zRpwpXXAhffofeyCdJHySyl4eJbSi0DqgmJtIZ0unbt4Zos5y/eO2UrxcxnsH6rQTBl8&#10;9JLqkQVGDk79kUor7sCDDAMOOgMpFRepB+xmNHzXzaZiVqRekBxvLzT5/5eWPx1fHFElaveZEsM0&#10;arQVbSBfoCXoQn4a63OEbSwCQ4t+xPZ+j87Ydiudjr/YEME4Mn26sBuzcXROpqO76fiGEo6x6WQ2&#10;Gyb6s7d/W+fDVwGaRKOgDtVLpLLj2gesBKE9JD5mYKXqOilYm98cCIyeLJbelRit0O7artW+/B2U&#10;J+zKQTcX3vKVwqfXzIcX5nAQsBEc7vCMh6yhKSicLUoqcD//5o941AejlDQ4WAX1Pw7MCUrqbwaV&#10;uxtNJnES02VyMxvjxV1HdtcRc9APgLM7wjWyPJkRH+relA70K+7AMr6KIWY4vl3Q0JsPoRt33CEu&#10;lssEwtmzLKzNxvKYOnIXid22r8zZM/sBdXuCfgRZ/k6EDtuxvjwEkCopFHnuWD3Tj3ObhDvvWFyM&#10;63tCvX0JFr8AAAD//wMAUEsDBBQABgAIAAAAIQCo7O6b3gAAAAkBAAAPAAAAZHJzL2Rvd25yZXYu&#10;eG1sTI/BTsMwEETvSPyDtUjcqJ2SRm2IUyEQVyragsTNjbdJRLyOYrcJf8/2RI+jGc28KdaT68QZ&#10;h9B60pDMFAikytuWag373dvDEkSIhqzpPKGGXwywLm9vCpNbP9IHnrexFlxCITcamhj7XMpQNehM&#10;mPkeib2jH5yJLIda2sGMXO46OVcqk860xAuN6fGlwepne3IaPt+P31+p2tSvbtGPflKS3EpqfX83&#10;PT+BiDjF/zBc8BkdSmY6+BPZIDoNq4yvRA1pmoBgfzl/XIA4cDDNEpBlIa8flH8AAAD//wMAUEsB&#10;Ai0AFAAGAAgAAAAhALaDOJL+AAAA4QEAABMAAAAAAAAAAAAAAAAAAAAAAFtDb250ZW50X1R5cGVz&#10;XS54bWxQSwECLQAUAAYACAAAACEAOP0h/9YAAACUAQAACwAAAAAAAAAAAAAAAAAvAQAAX3JlbHMv&#10;LnJlbHNQSwECLQAUAAYACAAAACEA7hvIWSkCAABRBAAADgAAAAAAAAAAAAAAAAAuAgAAZHJzL2Uy&#10;b0RvYy54bWxQSwECLQAUAAYACAAAACEAqOzum94AAAAJAQAADwAAAAAAAAAAAAAAAACDBAAAZHJz&#10;L2Rvd25yZXYueG1sUEsFBgAAAAAEAAQA8wAAAI4FAAAAAA==&#10;" w14:anchorId="5043D78B">
                <v:textbox>
                  <w:txbxContent>
                    <w:p xmlns:wp14="http://schemas.microsoft.com/office/word/2010/wordml" w:rsidRPr="00BA0420" w:rsidR="00863821" w:rsidP="00863821" w:rsidRDefault="00863821" w14:paraId="03B1E4B2" wp14:textId="77777777">
                      <w:pPr>
                        <w:jc w:val="center"/>
                        <w:rPr>
                          <w:rFonts w:ascii="Ink Free" w:hAnsi="Ink Free" w:cs="Arial"/>
                          <w:b/>
                          <w:color w:val="262626" w:themeColor="text1" w:themeTint="D9"/>
                          <w:sz w:val="48"/>
                          <w:szCs w:val="48"/>
                          <w:u w:val="single"/>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pPr>
                      <w:r w:rsidRPr="00BA0420">
                        <w:rPr>
                          <w:rFonts w:ascii="Ink Free" w:hAnsi="Ink Free" w:cs="Arial"/>
                          <w:b/>
                          <w:color w:val="262626" w:themeColor="text1" w:themeTint="D9"/>
                          <w:sz w:val="48"/>
                          <w:szCs w:val="48"/>
                          <w:u w:val="single"/>
                          <w14:shadow w14:blurRad="0" w14:dist="38100" w14:dir="2700000" w14:sx="100000" w14:sy="100000" w14:kx="0" w14:ky="0" w14:algn="bl">
                            <w14:schemeClr w14:val="accent5"/>
                          </w14:shadow>
                          <w14:textOutline w14:w="6731" w14:cap="flat" w14:cmpd="sng" w14:algn="ctr">
                            <w14:solidFill>
                              <w14:schemeClr w14:val="bg1"/>
                            </w14:solidFill>
                            <w14:prstDash w14:val="solid"/>
                            <w14:round/>
                          </w14:textOutline>
                        </w:rPr>
                        <w:t>By Carina Walters: 2206384</w:t>
                      </w:r>
                    </w:p>
                  </w:txbxContent>
                </v:textbox>
              </v:shape>
            </w:pict>
          </mc:Fallback>
        </mc:AlternateContent>
      </w:r>
    </w:p>
    <w:p w:rsidR="77730966" w:rsidP="1D21A3B3" w:rsidRDefault="77730966" w14:paraId="1EA00D08" w14:textId="1AC45593">
      <w:pPr>
        <w:pStyle w:val="Normal"/>
        <w:jc w:val="center"/>
        <w:rPr>
          <w:rFonts w:ascii="Ink Free" w:hAnsi="Ink Free" w:cs="Arial"/>
          <w:b w:val="1"/>
          <w:bCs w:val="1"/>
          <w:color w:val="11F093"/>
          <w:sz w:val="28"/>
          <w:szCs w:val="28"/>
          <w:u w:val="single"/>
        </w:rPr>
      </w:pPr>
      <w:r w:rsidRPr="1D21A3B3" w:rsidR="77730966">
        <w:rPr>
          <w:rFonts w:ascii="Ink Free" w:hAnsi="Ink Free" w:cs="Arial"/>
          <w:b w:val="1"/>
          <w:bCs w:val="1"/>
          <w:color w:val="11F093"/>
          <w:sz w:val="28"/>
          <w:szCs w:val="28"/>
          <w:u w:val="single"/>
        </w:rPr>
        <w:t>Contents Page.</w:t>
      </w:r>
    </w:p>
    <w:p w:rsidR="60ACDAE9" w:rsidP="60ACDAE9" w:rsidRDefault="60ACDAE9" w14:paraId="77265F72" w14:textId="29D06076">
      <w:pPr>
        <w:pStyle w:val="Normal"/>
        <w:jc w:val="left"/>
        <w:rPr>
          <w:rFonts w:ascii="Ink Free" w:hAnsi="Ink Free" w:cs="Arial"/>
          <w:b w:val="1"/>
          <w:bCs w:val="1"/>
          <w:color w:val="FF0000"/>
          <w:sz w:val="28"/>
          <w:szCs w:val="28"/>
          <w:u w:val="single"/>
        </w:rPr>
      </w:pPr>
    </w:p>
    <w:p w:rsidR="77730966" w:rsidP="60ACDAE9" w:rsidRDefault="77730966" w14:paraId="3F1C7121" w14:textId="23207234">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00B0F0"/>
          <w:sz w:val="24"/>
          <w:szCs w:val="24"/>
          <w:u w:val="none"/>
        </w:rPr>
        <w:t>I</w:t>
      </w:r>
      <w:r w:rsidRPr="1D21A3B3" w:rsidR="77730966">
        <w:rPr>
          <w:rFonts w:ascii="Arial" w:hAnsi="Arial" w:eastAsia="Arial" w:cs="Arial"/>
          <w:b w:val="1"/>
          <w:bCs w:val="1"/>
          <w:color w:val="00B0F0"/>
          <w:sz w:val="24"/>
          <w:szCs w:val="24"/>
          <w:u w:val="none"/>
        </w:rPr>
        <w:t>ntroduction-</w:t>
      </w:r>
      <w:r w:rsidRPr="1D21A3B3" w:rsidR="52F07661">
        <w:rPr>
          <w:rFonts w:ascii="Arial" w:hAnsi="Arial" w:eastAsia="Arial" w:cs="Arial"/>
          <w:b w:val="1"/>
          <w:bCs w:val="1"/>
          <w:color w:val="000000" w:themeColor="text1" w:themeTint="FF" w:themeShade="FF"/>
          <w:sz w:val="24"/>
          <w:szCs w:val="24"/>
          <w:u w:val="none"/>
        </w:rPr>
        <w:t xml:space="preserve"> </w:t>
      </w:r>
      <w:r>
        <w:tab/>
      </w:r>
      <w:r w:rsidRPr="1D21A3B3" w:rsidR="52F07661">
        <w:rPr>
          <w:rFonts w:ascii="Arial" w:hAnsi="Arial" w:eastAsia="Arial" w:cs="Arial"/>
          <w:b w:val="0"/>
          <w:bCs w:val="0"/>
          <w:color w:val="000000" w:themeColor="text1" w:themeTint="FF" w:themeShade="FF"/>
          <w:sz w:val="24"/>
          <w:szCs w:val="24"/>
          <w:u w:val="none"/>
        </w:rPr>
        <w:t xml:space="preserve"> </w:t>
      </w:r>
      <w:r>
        <w:tab/>
      </w:r>
      <w:r>
        <w:tab/>
      </w:r>
      <w:r>
        <w:tab/>
      </w:r>
      <w:r>
        <w:tab/>
      </w:r>
      <w:r>
        <w:tab/>
      </w:r>
      <w:r>
        <w:tab/>
      </w:r>
      <w:r w:rsidRPr="1D21A3B3" w:rsidR="52F07661">
        <w:rPr>
          <w:rFonts w:ascii="Arial" w:hAnsi="Arial" w:eastAsia="Arial" w:cs="Arial"/>
          <w:b w:val="0"/>
          <w:bCs w:val="0"/>
          <w:color w:val="000000" w:themeColor="text1" w:themeTint="FF" w:themeShade="FF"/>
          <w:sz w:val="24"/>
          <w:szCs w:val="24"/>
          <w:u w:val="none"/>
        </w:rPr>
        <w:t>3</w:t>
      </w:r>
    </w:p>
    <w:p w:rsidR="77730966" w:rsidP="60ACDAE9" w:rsidRDefault="77730966" w14:paraId="41395ADF" w14:textId="4C6A884D">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0070C0"/>
          <w:sz w:val="24"/>
          <w:szCs w:val="24"/>
          <w:u w:val="none"/>
        </w:rPr>
        <w:t>Acknowledgement</w:t>
      </w:r>
      <w:r w:rsidRPr="1D21A3B3" w:rsidR="77730966">
        <w:rPr>
          <w:rFonts w:ascii="Arial" w:hAnsi="Arial" w:eastAsia="Arial" w:cs="Arial"/>
          <w:b w:val="1"/>
          <w:bCs w:val="1"/>
          <w:color w:val="0070C0"/>
          <w:sz w:val="24"/>
          <w:szCs w:val="24"/>
          <w:u w:val="none"/>
        </w:rPr>
        <w:t>s-</w:t>
      </w:r>
      <w:r>
        <w:tab/>
      </w:r>
      <w:r w:rsidRPr="1D21A3B3" w:rsidR="3EEB5D5F">
        <w:rPr>
          <w:rFonts w:ascii="Arial" w:hAnsi="Arial" w:eastAsia="Arial" w:cs="Arial"/>
          <w:b w:val="1"/>
          <w:bCs w:val="1"/>
          <w:color w:val="000000" w:themeColor="text1" w:themeTint="FF" w:themeShade="FF"/>
          <w:sz w:val="24"/>
          <w:szCs w:val="24"/>
          <w:u w:val="none"/>
        </w:rPr>
        <w:t xml:space="preserve"> </w:t>
      </w:r>
      <w:r w:rsidRPr="1D21A3B3" w:rsidR="3EEB5D5F">
        <w:rPr>
          <w:rFonts w:ascii="Arial" w:hAnsi="Arial" w:eastAsia="Arial" w:cs="Arial"/>
          <w:b w:val="0"/>
          <w:bCs w:val="0"/>
          <w:color w:val="000000" w:themeColor="text1" w:themeTint="FF" w:themeShade="FF"/>
          <w:sz w:val="24"/>
          <w:szCs w:val="24"/>
          <w:u w:val="none"/>
        </w:rPr>
        <w:t xml:space="preserve"> </w:t>
      </w:r>
      <w:r>
        <w:tab/>
      </w:r>
      <w:r>
        <w:tab/>
      </w:r>
      <w:r>
        <w:tab/>
      </w:r>
      <w:r>
        <w:tab/>
      </w:r>
      <w:r>
        <w:tab/>
      </w:r>
      <w:r w:rsidRPr="1D21A3B3" w:rsidR="3EEB5D5F">
        <w:rPr>
          <w:rFonts w:ascii="Arial" w:hAnsi="Arial" w:eastAsia="Arial" w:cs="Arial"/>
          <w:b w:val="0"/>
          <w:bCs w:val="0"/>
          <w:color w:val="000000" w:themeColor="text1" w:themeTint="FF" w:themeShade="FF"/>
          <w:sz w:val="24"/>
          <w:szCs w:val="24"/>
          <w:u w:val="none"/>
        </w:rPr>
        <w:t>4</w:t>
      </w:r>
    </w:p>
    <w:p w:rsidR="77730966" w:rsidP="60ACDAE9" w:rsidRDefault="77730966" w14:paraId="700CA826" w14:textId="7D734F51">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1"/>
          <w:bCs w:val="1"/>
          <w:color w:val="FF00C3"/>
          <w:sz w:val="24"/>
          <w:szCs w:val="24"/>
          <w:u w:val="none"/>
        </w:rPr>
        <w:t>Placement Documents-</w:t>
      </w:r>
      <w:r w:rsidRPr="1D21A3B3" w:rsidR="77730966">
        <w:rPr>
          <w:rFonts w:ascii="Arial" w:hAnsi="Arial" w:eastAsia="Arial" w:cs="Arial"/>
          <w:b w:val="1"/>
          <w:bCs w:val="1"/>
          <w:color w:val="000000" w:themeColor="text1" w:themeTint="FF" w:themeShade="FF"/>
          <w:sz w:val="24"/>
          <w:szCs w:val="24"/>
          <w:u w:val="none"/>
        </w:rPr>
        <w:t xml:space="preserve"> </w:t>
      </w:r>
      <w:r w:rsidRPr="1D21A3B3" w:rsidR="77730966">
        <w:rPr>
          <w:rFonts w:ascii="Arial" w:hAnsi="Arial" w:eastAsia="Arial" w:cs="Arial"/>
          <w:b w:val="0"/>
          <w:bCs w:val="0"/>
          <w:color w:val="000000" w:themeColor="text1" w:themeTint="FF" w:themeShade="FF"/>
          <w:sz w:val="24"/>
          <w:szCs w:val="24"/>
          <w:u w:val="none"/>
        </w:rPr>
        <w:t>Placement Contract</w:t>
      </w:r>
      <w:r w:rsidRPr="1D21A3B3" w:rsidR="77730966">
        <w:rPr>
          <w:rFonts w:ascii="Arial" w:hAnsi="Arial" w:eastAsia="Arial" w:cs="Arial"/>
          <w:b w:val="0"/>
          <w:bCs w:val="0"/>
          <w:color w:val="000000" w:themeColor="text1" w:themeTint="FF" w:themeShade="FF"/>
          <w:sz w:val="24"/>
          <w:szCs w:val="24"/>
          <w:u w:val="none"/>
        </w:rPr>
        <w:t>-</w:t>
      </w:r>
      <w:r w:rsidRPr="1D21A3B3" w:rsidR="423340C7">
        <w:rPr>
          <w:rFonts w:ascii="Arial" w:hAnsi="Arial" w:eastAsia="Arial" w:cs="Arial"/>
          <w:b w:val="0"/>
          <w:bCs w:val="0"/>
          <w:color w:val="000000" w:themeColor="text1" w:themeTint="FF" w:themeShade="FF"/>
          <w:sz w:val="24"/>
          <w:szCs w:val="24"/>
          <w:u w:val="none"/>
        </w:rPr>
        <w:t xml:space="preserve"> </w:t>
      </w:r>
      <w:r w:rsidRPr="1D21A3B3" w:rsidR="25F9EE54">
        <w:rPr>
          <w:rFonts w:ascii="Arial" w:hAnsi="Arial" w:eastAsia="Arial" w:cs="Arial"/>
          <w:b w:val="0"/>
          <w:bCs w:val="0"/>
          <w:color w:val="000000" w:themeColor="text1" w:themeTint="FF" w:themeShade="FF"/>
          <w:sz w:val="24"/>
          <w:szCs w:val="24"/>
          <w:u w:val="none"/>
        </w:rPr>
        <w:t xml:space="preserve"> </w:t>
      </w:r>
      <w:r>
        <w:tab/>
      </w:r>
      <w:r>
        <w:tab/>
      </w:r>
      <w:r w:rsidRPr="1D21A3B3" w:rsidR="25F9EE54">
        <w:rPr>
          <w:rFonts w:ascii="Arial" w:hAnsi="Arial" w:eastAsia="Arial" w:cs="Arial"/>
          <w:b w:val="0"/>
          <w:bCs w:val="0"/>
          <w:color w:val="000000" w:themeColor="text1" w:themeTint="FF" w:themeShade="FF"/>
          <w:sz w:val="24"/>
          <w:szCs w:val="24"/>
          <w:u w:val="none"/>
        </w:rPr>
        <w:t>5-9</w:t>
      </w:r>
    </w:p>
    <w:p w:rsidR="77730966" w:rsidP="60ACDAE9" w:rsidRDefault="77730966" w14:paraId="57809FDA" w14:textId="5E52F8FC">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 xml:space="preserve">         Placement Hours-</w:t>
      </w:r>
      <w:r w:rsidRPr="1D21A3B3" w:rsidR="2BD8A6A0">
        <w:rPr>
          <w:rFonts w:ascii="Arial" w:hAnsi="Arial" w:eastAsia="Arial" w:cs="Arial"/>
          <w:b w:val="0"/>
          <w:bCs w:val="0"/>
          <w:color w:val="000000" w:themeColor="text1" w:themeTint="FF" w:themeShade="FF"/>
          <w:sz w:val="24"/>
          <w:szCs w:val="24"/>
          <w:u w:val="none"/>
        </w:rPr>
        <w:t xml:space="preserve"> </w:t>
      </w:r>
      <w:r>
        <w:tab/>
      </w:r>
      <w:r>
        <w:tab/>
      </w:r>
      <w:r>
        <w:tab/>
      </w:r>
      <w:r>
        <w:tab/>
      </w:r>
      <w:r>
        <w:tab/>
      </w:r>
      <w:r>
        <w:tab/>
      </w:r>
      <w:r w:rsidRPr="1D21A3B3" w:rsidR="2BD8A6A0">
        <w:rPr>
          <w:rFonts w:ascii="Arial" w:hAnsi="Arial" w:eastAsia="Arial" w:cs="Arial"/>
          <w:b w:val="0"/>
          <w:bCs w:val="0"/>
          <w:color w:val="000000" w:themeColor="text1" w:themeTint="FF" w:themeShade="FF"/>
          <w:sz w:val="24"/>
          <w:szCs w:val="24"/>
          <w:u w:val="none"/>
        </w:rPr>
        <w:t>10-13</w:t>
      </w:r>
    </w:p>
    <w:p w:rsidR="77730966" w:rsidP="60ACDAE9" w:rsidRDefault="77730966" w14:paraId="3B71C22D" w14:textId="62A33A6C">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7030A0"/>
          <w:sz w:val="24"/>
          <w:szCs w:val="24"/>
          <w:u w:val="none"/>
        </w:rPr>
        <w:t>Observation and Evaluation-</w:t>
      </w:r>
      <w:r w:rsidRPr="1D21A3B3" w:rsidR="4F10318D">
        <w:rPr>
          <w:rFonts w:ascii="Arial" w:hAnsi="Arial" w:eastAsia="Arial" w:cs="Arial"/>
          <w:b w:val="1"/>
          <w:bCs w:val="1"/>
          <w:color w:val="000000" w:themeColor="text1" w:themeTint="FF" w:themeShade="FF"/>
          <w:sz w:val="24"/>
          <w:szCs w:val="24"/>
          <w:u w:val="none"/>
        </w:rPr>
        <w:t xml:space="preserve"> </w:t>
      </w:r>
      <w:r>
        <w:tab/>
      </w:r>
      <w:r w:rsidRPr="1D21A3B3" w:rsidR="79036646">
        <w:rPr>
          <w:rFonts w:ascii="Arial" w:hAnsi="Arial" w:eastAsia="Arial" w:cs="Arial"/>
          <w:b w:val="1"/>
          <w:bCs w:val="1"/>
          <w:color w:val="000000" w:themeColor="text1" w:themeTint="FF" w:themeShade="FF"/>
          <w:sz w:val="24"/>
          <w:szCs w:val="24"/>
          <w:u w:val="none"/>
        </w:rPr>
        <w:t xml:space="preserve"> </w:t>
      </w:r>
      <w:r>
        <w:tab/>
      </w:r>
      <w:r>
        <w:tab/>
      </w:r>
      <w:r>
        <w:tab/>
      </w:r>
      <w:r>
        <w:tab/>
      </w:r>
      <w:r w:rsidRPr="1D21A3B3" w:rsidR="18C5EFE1">
        <w:rPr>
          <w:rFonts w:ascii="Arial" w:hAnsi="Arial" w:eastAsia="Arial" w:cs="Arial"/>
          <w:b w:val="0"/>
          <w:bCs w:val="0"/>
          <w:color w:val="000000" w:themeColor="text1" w:themeTint="FF" w:themeShade="FF"/>
          <w:sz w:val="24"/>
          <w:szCs w:val="24"/>
          <w:u w:val="none"/>
        </w:rPr>
        <w:t>14-18</w:t>
      </w:r>
    </w:p>
    <w:p w:rsidR="77730966" w:rsidP="60ACDAE9" w:rsidRDefault="77730966" w14:paraId="0A37B38A" w14:textId="775E1C81">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00B050"/>
          <w:sz w:val="24"/>
          <w:szCs w:val="24"/>
          <w:u w:val="none"/>
        </w:rPr>
        <w:t>Community Profile-</w:t>
      </w:r>
      <w:r w:rsidRPr="1D21A3B3" w:rsidR="647CC483">
        <w:rPr>
          <w:rFonts w:ascii="Arial" w:hAnsi="Arial" w:eastAsia="Arial" w:cs="Arial"/>
          <w:b w:val="0"/>
          <w:bCs w:val="0"/>
          <w:color w:val="00B050"/>
          <w:sz w:val="24"/>
          <w:szCs w:val="24"/>
          <w:u w:val="none"/>
        </w:rPr>
        <w:t xml:space="preserve"> </w:t>
      </w:r>
      <w:r>
        <w:tab/>
      </w:r>
      <w:r>
        <w:tab/>
      </w:r>
      <w:r>
        <w:tab/>
      </w:r>
      <w:r>
        <w:tab/>
      </w:r>
      <w:r>
        <w:tab/>
      </w:r>
      <w:r>
        <w:tab/>
      </w:r>
      <w:r w:rsidRPr="1D21A3B3" w:rsidR="5BED2253">
        <w:rPr>
          <w:rFonts w:ascii="Arial" w:hAnsi="Arial" w:eastAsia="Arial" w:cs="Arial"/>
          <w:b w:val="0"/>
          <w:bCs w:val="0"/>
          <w:color w:val="000000" w:themeColor="text1" w:themeTint="FF" w:themeShade="FF"/>
          <w:sz w:val="24"/>
          <w:szCs w:val="24"/>
          <w:u w:val="none"/>
        </w:rPr>
        <w:t>19-25</w:t>
      </w:r>
    </w:p>
    <w:p w:rsidR="77730966" w:rsidP="60ACDAE9" w:rsidRDefault="77730966" w14:paraId="6CAB923D" w14:textId="3FF2EB64">
      <w:pPr>
        <w:pStyle w:val="Normal"/>
        <w:jc w:val="left"/>
        <w:rPr>
          <w:rFonts w:ascii="Arial" w:hAnsi="Arial" w:eastAsia="Arial" w:cs="Arial"/>
          <w:b w:val="1"/>
          <w:bCs w:val="1"/>
          <w:color w:val="000000" w:themeColor="text1" w:themeTint="FF" w:themeShade="FF"/>
          <w:sz w:val="24"/>
          <w:szCs w:val="24"/>
          <w:u w:val="none"/>
        </w:rPr>
      </w:pPr>
      <w:r w:rsidRPr="1D21A3B3" w:rsidR="77730966">
        <w:rPr>
          <w:rFonts w:ascii="Arial" w:hAnsi="Arial" w:eastAsia="Arial" w:cs="Arial"/>
          <w:b w:val="1"/>
          <w:bCs w:val="1"/>
          <w:color w:val="002060"/>
          <w:sz w:val="24"/>
          <w:szCs w:val="24"/>
          <w:u w:val="none"/>
        </w:rPr>
        <w:t>Summary of Own Learning-</w:t>
      </w:r>
      <w:r w:rsidRPr="1D21A3B3" w:rsidR="0BB2F751">
        <w:rPr>
          <w:rFonts w:ascii="Arial" w:hAnsi="Arial" w:eastAsia="Arial" w:cs="Arial"/>
          <w:b w:val="1"/>
          <w:bCs w:val="1"/>
          <w:color w:val="002060"/>
          <w:sz w:val="24"/>
          <w:szCs w:val="24"/>
          <w:u w:val="none"/>
        </w:rPr>
        <w:t xml:space="preserve"> </w:t>
      </w:r>
      <w:r>
        <w:tab/>
      </w:r>
      <w:r>
        <w:tab/>
      </w:r>
      <w:r>
        <w:tab/>
      </w:r>
      <w:r>
        <w:tab/>
      </w:r>
      <w:r>
        <w:tab/>
      </w:r>
      <w:r w:rsidRPr="1D21A3B3" w:rsidR="0BB2F751">
        <w:rPr>
          <w:rFonts w:ascii="Arial" w:hAnsi="Arial" w:eastAsia="Arial" w:cs="Arial"/>
          <w:b w:val="0"/>
          <w:bCs w:val="0"/>
          <w:color w:val="000000" w:themeColor="text1" w:themeTint="FF" w:themeShade="FF"/>
          <w:sz w:val="24"/>
          <w:szCs w:val="24"/>
          <w:u w:val="none"/>
        </w:rPr>
        <w:t>26-29</w:t>
      </w:r>
    </w:p>
    <w:p w:rsidR="3C76F0F6" w:rsidP="60ACDAE9" w:rsidRDefault="3C76F0F6" w14:paraId="0E57A94F" w14:textId="64D30EF4">
      <w:pPr>
        <w:pStyle w:val="Normal"/>
        <w:jc w:val="left"/>
        <w:rPr>
          <w:rFonts w:ascii="Arial" w:hAnsi="Arial" w:eastAsia="Arial" w:cs="Arial"/>
          <w:b w:val="1"/>
          <w:bCs w:val="1"/>
          <w:color w:val="000000" w:themeColor="text1" w:themeTint="FF" w:themeShade="FF"/>
          <w:sz w:val="24"/>
          <w:szCs w:val="24"/>
          <w:u w:val="none"/>
        </w:rPr>
      </w:pPr>
      <w:r w:rsidRPr="1D21A3B3" w:rsidR="3C76F0F6">
        <w:rPr>
          <w:rFonts w:ascii="Arial" w:hAnsi="Arial" w:eastAsia="Arial" w:cs="Arial"/>
          <w:b w:val="1"/>
          <w:bCs w:val="1"/>
          <w:color w:val="F2CB0A"/>
          <w:sz w:val="24"/>
          <w:szCs w:val="24"/>
          <w:u w:val="none"/>
        </w:rPr>
        <w:t>Final Placement Reports-</w:t>
      </w:r>
      <w:r w:rsidRPr="1D21A3B3" w:rsidR="19576494">
        <w:rPr>
          <w:rFonts w:ascii="Arial" w:hAnsi="Arial" w:eastAsia="Arial" w:cs="Arial"/>
          <w:b w:val="1"/>
          <w:bCs w:val="1"/>
          <w:color w:val="F2CB0A"/>
          <w:sz w:val="24"/>
          <w:szCs w:val="24"/>
          <w:u w:val="none"/>
        </w:rPr>
        <w:t xml:space="preserve"> </w:t>
      </w:r>
      <w:r>
        <w:tab/>
      </w:r>
      <w:r>
        <w:tab/>
      </w:r>
      <w:r>
        <w:tab/>
      </w:r>
      <w:r>
        <w:tab/>
      </w:r>
      <w:r>
        <w:tab/>
      </w:r>
      <w:r w:rsidRPr="1D21A3B3" w:rsidR="19576494">
        <w:rPr>
          <w:rFonts w:ascii="Arial" w:hAnsi="Arial" w:eastAsia="Arial" w:cs="Arial"/>
          <w:b w:val="0"/>
          <w:bCs w:val="0"/>
          <w:color w:val="000000" w:themeColor="text1" w:themeTint="FF" w:themeShade="FF"/>
          <w:sz w:val="24"/>
          <w:szCs w:val="24"/>
          <w:u w:val="none"/>
        </w:rPr>
        <w:t>30-39</w:t>
      </w:r>
    </w:p>
    <w:p w:rsidR="77730966" w:rsidP="60ACDAE9" w:rsidRDefault="77730966" w14:paraId="2BDD19C4" w14:textId="323421E9">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1"/>
          <w:bCs w:val="1"/>
          <w:color w:val="FF0000"/>
          <w:sz w:val="24"/>
          <w:szCs w:val="24"/>
          <w:u w:val="none"/>
        </w:rPr>
        <w:t>Appendix-</w:t>
      </w:r>
      <w:r>
        <w:tab/>
      </w:r>
      <w:r>
        <w:tab/>
      </w:r>
      <w:r>
        <w:tab/>
      </w:r>
      <w:r>
        <w:tab/>
      </w:r>
      <w:r>
        <w:tab/>
      </w:r>
      <w:r>
        <w:tab/>
      </w:r>
      <w:r>
        <w:tab/>
      </w:r>
      <w:r>
        <w:tab/>
      </w:r>
      <w:r w:rsidRPr="1D21A3B3" w:rsidR="6CCEB02E">
        <w:rPr>
          <w:rFonts w:ascii="Arial" w:hAnsi="Arial" w:eastAsia="Arial" w:cs="Arial"/>
          <w:b w:val="0"/>
          <w:bCs w:val="0"/>
          <w:color w:val="000000" w:themeColor="text1" w:themeTint="FF" w:themeShade="FF"/>
          <w:sz w:val="24"/>
          <w:szCs w:val="24"/>
          <w:u w:val="none"/>
        </w:rPr>
        <w:t>40</w:t>
      </w:r>
    </w:p>
    <w:p w:rsidR="77730966" w:rsidP="1D21A3B3" w:rsidRDefault="77730966" w14:paraId="0539BA47" w14:textId="3CE47140">
      <w:pPr>
        <w:pStyle w:val="Normal"/>
        <w:ind w:left="720" w:firstLine="0"/>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Supervision Recordings-</w:t>
      </w:r>
      <w:r w:rsidRPr="1D21A3B3" w:rsidR="518A948D">
        <w:rPr>
          <w:rFonts w:ascii="Arial" w:hAnsi="Arial" w:eastAsia="Arial" w:cs="Arial"/>
          <w:b w:val="0"/>
          <w:bCs w:val="0"/>
          <w:color w:val="000000" w:themeColor="text1" w:themeTint="FF" w:themeShade="FF"/>
          <w:sz w:val="24"/>
          <w:szCs w:val="24"/>
          <w:u w:val="none"/>
        </w:rPr>
        <w:t xml:space="preserve"> </w:t>
      </w:r>
      <w:r w:rsidRPr="1D21A3B3" w:rsidR="40F83072">
        <w:rPr>
          <w:rFonts w:ascii="Arial" w:hAnsi="Arial" w:eastAsia="Arial" w:cs="Arial"/>
          <w:b w:val="0"/>
          <w:bCs w:val="0"/>
          <w:color w:val="000000" w:themeColor="text1" w:themeTint="FF" w:themeShade="FF"/>
          <w:sz w:val="24"/>
          <w:szCs w:val="24"/>
          <w:u w:val="none"/>
        </w:rPr>
        <w:t xml:space="preserve"> </w:t>
      </w:r>
      <w:r>
        <w:tab/>
      </w:r>
      <w:r>
        <w:tab/>
      </w:r>
      <w:r>
        <w:tab/>
      </w:r>
      <w:r>
        <w:tab/>
      </w:r>
      <w:r>
        <w:tab/>
      </w:r>
      <w:r w:rsidRPr="1D21A3B3" w:rsidR="1BB281C7">
        <w:rPr>
          <w:rFonts w:ascii="Arial" w:hAnsi="Arial" w:eastAsia="Arial" w:cs="Arial"/>
          <w:b w:val="0"/>
          <w:bCs w:val="0"/>
          <w:color w:val="000000" w:themeColor="text1" w:themeTint="FF" w:themeShade="FF"/>
          <w:sz w:val="24"/>
          <w:szCs w:val="24"/>
          <w:u w:val="none"/>
        </w:rPr>
        <w:t>41</w:t>
      </w:r>
      <w:r w:rsidRPr="1D21A3B3" w:rsidR="73BD7897">
        <w:rPr>
          <w:rFonts w:ascii="Arial" w:hAnsi="Arial" w:eastAsia="Arial" w:cs="Arial"/>
          <w:b w:val="0"/>
          <w:bCs w:val="0"/>
          <w:color w:val="000000" w:themeColor="text1" w:themeTint="FF" w:themeShade="FF"/>
          <w:sz w:val="24"/>
          <w:szCs w:val="24"/>
          <w:u w:val="none"/>
        </w:rPr>
        <w:t>-49</w:t>
      </w:r>
    </w:p>
    <w:p w:rsidR="40F83072" w:rsidP="1D21A3B3" w:rsidRDefault="40F83072" w14:paraId="54E369B9" w14:textId="20A8FE34">
      <w:pPr>
        <w:pStyle w:val="Normal"/>
        <w:ind w:left="720" w:firstLine="0"/>
        <w:jc w:val="left"/>
        <w:rPr>
          <w:rFonts w:ascii="Arial" w:hAnsi="Arial" w:eastAsia="Arial" w:cs="Arial"/>
          <w:b w:val="0"/>
          <w:bCs w:val="0"/>
          <w:color w:val="000000" w:themeColor="text1" w:themeTint="FF" w:themeShade="FF"/>
          <w:sz w:val="24"/>
          <w:szCs w:val="24"/>
          <w:u w:val="none"/>
        </w:rPr>
      </w:pPr>
      <w:r w:rsidRPr="1D21A3B3" w:rsidR="40F83072">
        <w:rPr>
          <w:rFonts w:ascii="Arial" w:hAnsi="Arial" w:eastAsia="Arial" w:cs="Arial"/>
          <w:b w:val="0"/>
          <w:bCs w:val="0"/>
          <w:color w:val="000000" w:themeColor="text1" w:themeTint="FF" w:themeShade="FF"/>
          <w:sz w:val="24"/>
          <w:szCs w:val="24"/>
          <w:u w:val="none"/>
        </w:rPr>
        <w:t>P</w:t>
      </w:r>
      <w:r w:rsidRPr="1D21A3B3" w:rsidR="4C89DFFD">
        <w:rPr>
          <w:rFonts w:ascii="Arial" w:hAnsi="Arial" w:eastAsia="Arial" w:cs="Arial"/>
          <w:b w:val="0"/>
          <w:bCs w:val="0"/>
          <w:color w:val="000000" w:themeColor="text1" w:themeTint="FF" w:themeShade="FF"/>
          <w:sz w:val="24"/>
          <w:szCs w:val="24"/>
          <w:u w:val="none"/>
        </w:rPr>
        <w:t>rofessional</w:t>
      </w:r>
      <w:r w:rsidRPr="1D21A3B3" w:rsidR="40F83072">
        <w:rPr>
          <w:rFonts w:ascii="Arial" w:hAnsi="Arial" w:eastAsia="Arial" w:cs="Arial"/>
          <w:b w:val="0"/>
          <w:bCs w:val="0"/>
          <w:color w:val="000000" w:themeColor="text1" w:themeTint="FF" w:themeShade="FF"/>
          <w:sz w:val="24"/>
          <w:szCs w:val="24"/>
          <w:u w:val="none"/>
        </w:rPr>
        <w:t xml:space="preserve"> Development Plans</w:t>
      </w:r>
      <w:r w:rsidRPr="1D21A3B3" w:rsidR="17299EA3">
        <w:rPr>
          <w:rFonts w:ascii="Arial" w:hAnsi="Arial" w:eastAsia="Arial" w:cs="Arial"/>
          <w:b w:val="0"/>
          <w:bCs w:val="0"/>
          <w:color w:val="000000" w:themeColor="text1" w:themeTint="FF" w:themeShade="FF"/>
          <w:sz w:val="24"/>
          <w:szCs w:val="24"/>
          <w:u w:val="none"/>
        </w:rPr>
        <w:t>-</w:t>
      </w:r>
      <w:r>
        <w:tab/>
      </w:r>
      <w:r>
        <w:tab/>
      </w:r>
      <w:r>
        <w:tab/>
      </w:r>
      <w:r>
        <w:tab/>
      </w:r>
      <w:r w:rsidRPr="1D21A3B3" w:rsidR="17299EA3">
        <w:rPr>
          <w:rFonts w:ascii="Arial" w:hAnsi="Arial" w:eastAsia="Arial" w:cs="Arial"/>
          <w:b w:val="0"/>
          <w:bCs w:val="0"/>
          <w:color w:val="000000" w:themeColor="text1" w:themeTint="FF" w:themeShade="FF"/>
          <w:sz w:val="24"/>
          <w:szCs w:val="24"/>
          <w:u w:val="none"/>
        </w:rPr>
        <w:t>50-52</w:t>
      </w:r>
    </w:p>
    <w:p w:rsidR="77730966" w:rsidP="1D21A3B3" w:rsidRDefault="77730966" w14:paraId="34CD501B" w14:textId="6C983C51">
      <w:pPr>
        <w:pStyle w:val="Normal"/>
        <w:ind w:left="720" w:firstLine="0"/>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Risk Assessment-</w:t>
      </w:r>
      <w:r>
        <w:tab/>
      </w:r>
      <w:r>
        <w:tab/>
      </w:r>
      <w:r>
        <w:tab/>
      </w:r>
      <w:r>
        <w:tab/>
      </w:r>
      <w:r>
        <w:tab/>
      </w:r>
      <w:r>
        <w:tab/>
      </w:r>
      <w:r w:rsidRPr="1D21A3B3" w:rsidR="066D09A2">
        <w:rPr>
          <w:rFonts w:ascii="Arial" w:hAnsi="Arial" w:eastAsia="Arial" w:cs="Arial"/>
          <w:b w:val="0"/>
          <w:bCs w:val="0"/>
          <w:color w:val="000000" w:themeColor="text1" w:themeTint="FF" w:themeShade="FF"/>
          <w:sz w:val="24"/>
          <w:szCs w:val="24"/>
          <w:u w:val="none"/>
        </w:rPr>
        <w:t>53-58</w:t>
      </w:r>
    </w:p>
    <w:p w:rsidR="7F907A35" w:rsidP="1D21A3B3" w:rsidRDefault="7F907A35" w14:paraId="318B4956" w14:textId="2A420AAE">
      <w:pPr>
        <w:pStyle w:val="Normal"/>
        <w:jc w:val="left"/>
        <w:rPr>
          <w:rFonts w:ascii="Arial" w:hAnsi="Arial" w:eastAsia="Arial" w:cs="Arial"/>
          <w:b w:val="0"/>
          <w:bCs w:val="0"/>
          <w:color w:val="000000" w:themeColor="text1" w:themeTint="FF" w:themeShade="FF"/>
          <w:sz w:val="24"/>
          <w:szCs w:val="24"/>
          <w:u w:val="none"/>
        </w:rPr>
      </w:pPr>
      <w:r w:rsidRPr="1D21A3B3" w:rsidR="7F907A35">
        <w:rPr>
          <w:rFonts w:ascii="Arial" w:hAnsi="Arial" w:eastAsia="Arial" w:cs="Arial"/>
          <w:b w:val="0"/>
          <w:bCs w:val="0"/>
          <w:color w:val="000000" w:themeColor="text1" w:themeTint="FF" w:themeShade="FF"/>
          <w:sz w:val="24"/>
          <w:szCs w:val="24"/>
          <w:u w:val="none"/>
        </w:rPr>
        <w:t xml:space="preserve">NAOMIE, </w:t>
      </w:r>
      <w:r w:rsidRPr="1D21A3B3" w:rsidR="41E936E6">
        <w:rPr>
          <w:rFonts w:ascii="Arial" w:hAnsi="Arial" w:eastAsia="Arial" w:cs="Arial"/>
          <w:b w:val="0"/>
          <w:bCs w:val="0"/>
          <w:color w:val="000000" w:themeColor="text1" w:themeTint="FF" w:themeShade="FF"/>
          <w:sz w:val="24"/>
          <w:szCs w:val="24"/>
          <w:u w:val="none"/>
        </w:rPr>
        <w:t xml:space="preserve">Reflections </w:t>
      </w:r>
      <w:r w:rsidRPr="1D21A3B3" w:rsidR="7F907A35">
        <w:rPr>
          <w:rFonts w:ascii="Arial" w:hAnsi="Arial" w:eastAsia="Arial" w:cs="Arial"/>
          <w:b w:val="0"/>
          <w:bCs w:val="0"/>
          <w:color w:val="000000" w:themeColor="text1" w:themeTint="FF" w:themeShade="FF"/>
          <w:sz w:val="24"/>
          <w:szCs w:val="24"/>
          <w:u w:val="none"/>
        </w:rPr>
        <w:t>and Evidence-</w:t>
      </w:r>
      <w:r>
        <w:tab/>
      </w:r>
      <w:r>
        <w:tab/>
      </w:r>
      <w:r>
        <w:tab/>
      </w:r>
      <w:r>
        <w:tab/>
      </w:r>
      <w:r w:rsidRPr="1D21A3B3" w:rsidR="17BB1356">
        <w:rPr>
          <w:rFonts w:ascii="Arial" w:hAnsi="Arial" w:eastAsia="Arial" w:cs="Arial"/>
          <w:b w:val="0"/>
          <w:bCs w:val="0"/>
          <w:color w:val="000000" w:themeColor="text1" w:themeTint="FF" w:themeShade="FF"/>
          <w:sz w:val="24"/>
          <w:szCs w:val="24"/>
          <w:u w:val="none"/>
        </w:rPr>
        <w:t>58-8</w:t>
      </w:r>
      <w:r w:rsidRPr="1D21A3B3" w:rsidR="08B22273">
        <w:rPr>
          <w:rFonts w:ascii="Arial" w:hAnsi="Arial" w:eastAsia="Arial" w:cs="Arial"/>
          <w:b w:val="0"/>
          <w:bCs w:val="0"/>
          <w:color w:val="000000" w:themeColor="text1" w:themeTint="FF" w:themeShade="FF"/>
          <w:sz w:val="24"/>
          <w:szCs w:val="24"/>
          <w:u w:val="none"/>
        </w:rPr>
        <w:t>2</w:t>
      </w:r>
    </w:p>
    <w:p w:rsidR="77730966" w:rsidP="60ACDAE9" w:rsidRDefault="77730966" w14:paraId="5DB2FC09" w14:textId="08E391F4">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 xml:space="preserve">NAOMIE and Reflection, </w:t>
      </w:r>
      <w:r w:rsidRPr="1D21A3B3" w:rsidR="77730966">
        <w:rPr>
          <w:rFonts w:ascii="Arial" w:hAnsi="Arial" w:eastAsia="Arial" w:cs="Arial"/>
          <w:b w:val="1"/>
          <w:bCs w:val="1"/>
          <w:color w:val="000000" w:themeColor="text1" w:themeTint="FF" w:themeShade="FF"/>
          <w:sz w:val="24"/>
          <w:szCs w:val="24"/>
          <w:u w:val="none"/>
        </w:rPr>
        <w:t>Self-respect</w:t>
      </w:r>
      <w:r w:rsidRPr="1D21A3B3" w:rsidR="77730966">
        <w:rPr>
          <w:rFonts w:ascii="Arial" w:hAnsi="Arial" w:eastAsia="Arial" w:cs="Arial"/>
          <w:b w:val="0"/>
          <w:bCs w:val="0"/>
          <w:color w:val="000000" w:themeColor="text1" w:themeTint="FF" w:themeShade="FF"/>
          <w:sz w:val="24"/>
          <w:szCs w:val="24"/>
          <w:u w:val="none"/>
        </w:rPr>
        <w:t>-</w:t>
      </w:r>
    </w:p>
    <w:p w:rsidR="77730966" w:rsidP="60ACDAE9" w:rsidRDefault="77730966" w14:paraId="6295D383" w14:textId="292C3FA3">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NAOMIE and Reflection,</w:t>
      </w:r>
      <w:r w:rsidRPr="1D21A3B3" w:rsidR="77730966">
        <w:rPr>
          <w:rFonts w:ascii="Arial" w:hAnsi="Arial" w:eastAsia="Arial" w:cs="Arial"/>
          <w:b w:val="1"/>
          <w:bCs w:val="1"/>
          <w:color w:val="000000" w:themeColor="text1" w:themeTint="FF" w:themeShade="FF"/>
          <w:sz w:val="24"/>
          <w:szCs w:val="24"/>
          <w:u w:val="none"/>
        </w:rPr>
        <w:t xml:space="preserve"> I am a Star-</w:t>
      </w:r>
    </w:p>
    <w:p w:rsidR="77730966" w:rsidP="60ACDAE9" w:rsidRDefault="77730966" w14:paraId="3AF0B30A" w14:textId="62016D82">
      <w:pPr>
        <w:pStyle w:val="Normal"/>
        <w:jc w:val="left"/>
        <w:rPr>
          <w:rFonts w:ascii="Arial" w:hAnsi="Arial" w:eastAsia="Arial" w:cs="Arial"/>
          <w:b w:val="0"/>
          <w:bCs w:val="0"/>
          <w:color w:val="000000" w:themeColor="text1" w:themeTint="FF" w:themeShade="FF"/>
          <w:sz w:val="24"/>
          <w:szCs w:val="24"/>
          <w:u w:val="none"/>
        </w:rPr>
      </w:pPr>
      <w:r w:rsidRPr="1D21A3B3" w:rsidR="77730966">
        <w:rPr>
          <w:rFonts w:ascii="Arial" w:hAnsi="Arial" w:eastAsia="Arial" w:cs="Arial"/>
          <w:b w:val="0"/>
          <w:bCs w:val="0"/>
          <w:color w:val="000000" w:themeColor="text1" w:themeTint="FF" w:themeShade="FF"/>
          <w:sz w:val="24"/>
          <w:szCs w:val="24"/>
          <w:u w:val="none"/>
        </w:rPr>
        <w:t>NAOMIE and Reflection,</w:t>
      </w:r>
      <w:r w:rsidRPr="1D21A3B3" w:rsidR="77730966">
        <w:rPr>
          <w:rFonts w:ascii="Arial" w:hAnsi="Arial" w:eastAsia="Arial" w:cs="Arial"/>
          <w:b w:val="1"/>
          <w:bCs w:val="1"/>
          <w:color w:val="000000" w:themeColor="text1" w:themeTint="FF" w:themeShade="FF"/>
          <w:sz w:val="24"/>
          <w:szCs w:val="24"/>
          <w:u w:val="none"/>
        </w:rPr>
        <w:t xml:space="preserve"> Team Building</w:t>
      </w:r>
      <w:r w:rsidRPr="1D21A3B3" w:rsidR="77730966">
        <w:rPr>
          <w:rFonts w:ascii="Arial" w:hAnsi="Arial" w:eastAsia="Arial" w:cs="Arial"/>
          <w:b w:val="0"/>
          <w:bCs w:val="0"/>
          <w:color w:val="000000" w:themeColor="text1" w:themeTint="FF" w:themeShade="FF"/>
          <w:sz w:val="24"/>
          <w:szCs w:val="24"/>
          <w:u w:val="none"/>
        </w:rPr>
        <w:t>-</w:t>
      </w:r>
    </w:p>
    <w:p w:rsidR="6FDAD286" w:rsidP="1D21A3B3" w:rsidRDefault="6FDAD286" w14:paraId="3117B880" w14:textId="33A8CAAA">
      <w:pPr>
        <w:pStyle w:val="Normal"/>
        <w:jc w:val="left"/>
        <w:rPr>
          <w:rFonts w:ascii="Arial" w:hAnsi="Arial" w:eastAsia="Arial" w:cs="Arial"/>
          <w:b w:val="1"/>
          <w:bCs w:val="1"/>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The New Kid on the Block.</w:t>
      </w:r>
    </w:p>
    <w:p w:rsidR="6FDAD286" w:rsidP="60ACDAE9" w:rsidRDefault="6FDAD286" w14:paraId="4CE1451E" w14:textId="088F1DF5">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What</w:t>
      </w:r>
      <w:r w:rsidRPr="1D21A3B3" w:rsidR="6FDAD286">
        <w:rPr>
          <w:rFonts w:ascii="Arial" w:hAnsi="Arial" w:eastAsia="Arial" w:cs="Arial"/>
          <w:b w:val="1"/>
          <w:bCs w:val="1"/>
          <w:color w:val="000000" w:themeColor="text1" w:themeTint="FF" w:themeShade="FF"/>
          <w:sz w:val="24"/>
          <w:szCs w:val="24"/>
          <w:u w:val="none"/>
        </w:rPr>
        <w:t xml:space="preserve"> do I do?</w:t>
      </w:r>
    </w:p>
    <w:p w:rsidR="6FDAD286" w:rsidP="60ACDAE9" w:rsidRDefault="6FDAD286" w14:paraId="316FA3E3" w14:textId="51A780D8">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Four Youths Outside of Wor</w:t>
      </w:r>
      <w:r w:rsidRPr="1D21A3B3" w:rsidR="269664E7">
        <w:rPr>
          <w:rFonts w:ascii="Arial" w:hAnsi="Arial" w:eastAsia="Arial" w:cs="Arial"/>
          <w:b w:val="1"/>
          <w:bCs w:val="1"/>
          <w:color w:val="000000" w:themeColor="text1" w:themeTint="FF" w:themeShade="FF"/>
          <w:sz w:val="24"/>
          <w:szCs w:val="24"/>
          <w:u w:val="none"/>
        </w:rPr>
        <w:t>k</w:t>
      </w:r>
      <w:r w:rsidRPr="1D21A3B3" w:rsidR="6FDAD286">
        <w:rPr>
          <w:rFonts w:ascii="Arial" w:hAnsi="Arial" w:eastAsia="Arial" w:cs="Arial"/>
          <w:b w:val="0"/>
          <w:bCs w:val="0"/>
          <w:color w:val="000000" w:themeColor="text1" w:themeTint="FF" w:themeShade="FF"/>
          <w:sz w:val="24"/>
          <w:szCs w:val="24"/>
          <w:u w:val="none"/>
        </w:rPr>
        <w:t>.</w:t>
      </w:r>
    </w:p>
    <w:p w:rsidR="5FD5E79A" w:rsidP="1D21A3B3" w:rsidRDefault="5FD5E79A" w14:paraId="6A26CD05" w14:textId="5D55258D">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5FD5E79A">
        <w:rPr>
          <w:rFonts w:ascii="Arial" w:hAnsi="Arial" w:eastAsia="Arial" w:cs="Arial"/>
          <w:b w:val="0"/>
          <w:bCs w:val="0"/>
          <w:color w:val="000000" w:themeColor="text1" w:themeTint="FF" w:themeShade="FF"/>
          <w:sz w:val="24"/>
          <w:szCs w:val="24"/>
          <w:u w:val="none"/>
        </w:rPr>
        <w:t xml:space="preserve">Reflection, </w:t>
      </w:r>
      <w:r w:rsidRPr="1D21A3B3" w:rsidR="5FD5E79A">
        <w:rPr>
          <w:rFonts w:ascii="Arial" w:hAnsi="Arial" w:eastAsia="Arial" w:cs="Arial"/>
          <w:b w:val="1"/>
          <w:bCs w:val="1"/>
          <w:color w:val="000000" w:themeColor="text1" w:themeTint="FF" w:themeShade="FF"/>
          <w:sz w:val="24"/>
          <w:szCs w:val="24"/>
          <w:u w:val="none"/>
        </w:rPr>
        <w:t>Outreach</w:t>
      </w:r>
    </w:p>
    <w:p w:rsidR="6FDAD286" w:rsidP="60ACDAE9" w:rsidRDefault="6FDAD286" w14:paraId="67F3E34F" w14:textId="3E8C0BAF">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Feeling the Burn.</w:t>
      </w:r>
    </w:p>
    <w:p w:rsidR="6FDAD286" w:rsidP="60ACDAE9" w:rsidRDefault="6FDAD286" w14:paraId="37A88D3C" w14:textId="530C3301">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 xml:space="preserve">New Year, New </w:t>
      </w:r>
      <w:r w:rsidRPr="1D21A3B3" w:rsidR="6FDAD286">
        <w:rPr>
          <w:rFonts w:ascii="Arial" w:hAnsi="Arial" w:eastAsia="Arial" w:cs="Arial"/>
          <w:b w:val="1"/>
          <w:bCs w:val="1"/>
          <w:color w:val="000000" w:themeColor="text1" w:themeTint="FF" w:themeShade="FF"/>
          <w:sz w:val="24"/>
          <w:szCs w:val="24"/>
          <w:u w:val="none"/>
        </w:rPr>
        <w:t>Thinking</w:t>
      </w:r>
      <w:r w:rsidRPr="1D21A3B3" w:rsidR="6FDAD286">
        <w:rPr>
          <w:rFonts w:ascii="Arial" w:hAnsi="Arial" w:eastAsia="Arial" w:cs="Arial"/>
          <w:b w:val="1"/>
          <w:bCs w:val="1"/>
          <w:color w:val="000000" w:themeColor="text1" w:themeTint="FF" w:themeShade="FF"/>
          <w:sz w:val="24"/>
          <w:szCs w:val="24"/>
          <w:u w:val="none"/>
        </w:rPr>
        <w:t>.</w:t>
      </w:r>
    </w:p>
    <w:p w:rsidR="6FDAD286" w:rsidP="60ACDAE9" w:rsidRDefault="6FDAD286" w14:paraId="35F1A976" w14:textId="200E5AA4">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Origami.</w:t>
      </w:r>
    </w:p>
    <w:p w:rsidR="6FDAD286" w:rsidP="60ACDAE9" w:rsidRDefault="6FDAD286" w14:paraId="26A17819" w14:textId="3D631EFF">
      <w:pPr>
        <w:pStyle w:val="Normal"/>
        <w:ind w:left="720" w:firstLine="720"/>
        <w:jc w:val="left"/>
        <w:rPr>
          <w:rFonts w:ascii="Arial" w:hAnsi="Arial" w:eastAsia="Arial" w:cs="Arial"/>
          <w:b w:val="0"/>
          <w:bCs w:val="0"/>
          <w:color w:val="000000" w:themeColor="text1" w:themeTint="FF" w:themeShade="FF"/>
          <w:sz w:val="24"/>
          <w:szCs w:val="24"/>
          <w:u w:val="none"/>
        </w:rPr>
      </w:pPr>
      <w:r w:rsidRPr="1D21A3B3" w:rsidR="6FDAD286">
        <w:rPr>
          <w:rFonts w:ascii="Arial" w:hAnsi="Arial" w:eastAsia="Arial" w:cs="Arial"/>
          <w:b w:val="0"/>
          <w:bCs w:val="0"/>
          <w:color w:val="000000" w:themeColor="text1" w:themeTint="FF" w:themeShade="FF"/>
          <w:sz w:val="24"/>
          <w:szCs w:val="24"/>
          <w:u w:val="none"/>
        </w:rPr>
        <w:t xml:space="preserve">Reflection, </w:t>
      </w:r>
      <w:r w:rsidRPr="1D21A3B3" w:rsidR="6FDAD286">
        <w:rPr>
          <w:rFonts w:ascii="Arial" w:hAnsi="Arial" w:eastAsia="Arial" w:cs="Arial"/>
          <w:b w:val="1"/>
          <w:bCs w:val="1"/>
          <w:color w:val="000000" w:themeColor="text1" w:themeTint="FF" w:themeShade="FF"/>
          <w:sz w:val="24"/>
          <w:szCs w:val="24"/>
          <w:u w:val="none"/>
        </w:rPr>
        <w:t>The Board Game</w:t>
      </w:r>
      <w:r w:rsidRPr="1D21A3B3" w:rsidR="6FDAD286">
        <w:rPr>
          <w:rFonts w:ascii="Arial" w:hAnsi="Arial" w:eastAsia="Arial" w:cs="Arial"/>
          <w:b w:val="0"/>
          <w:bCs w:val="0"/>
          <w:color w:val="000000" w:themeColor="text1" w:themeTint="FF" w:themeShade="FF"/>
          <w:sz w:val="24"/>
          <w:szCs w:val="24"/>
          <w:u w:val="none"/>
        </w:rPr>
        <w:t>.</w:t>
      </w:r>
    </w:p>
    <w:p w:rsidR="3E355F67" w:rsidP="1D21A3B3" w:rsidRDefault="3E355F67" w14:paraId="430C6041" w14:textId="5AA63557">
      <w:pPr>
        <w:pStyle w:val="Normal"/>
        <w:ind w:left="720" w:firstLine="0"/>
        <w:jc w:val="left"/>
        <w:rPr>
          <w:rFonts w:ascii="Arial" w:hAnsi="Arial" w:eastAsia="Arial" w:cs="Arial"/>
          <w:b w:val="0"/>
          <w:bCs w:val="0"/>
          <w:color w:val="000000" w:themeColor="text1" w:themeTint="FF" w:themeShade="FF"/>
          <w:sz w:val="24"/>
          <w:szCs w:val="24"/>
          <w:u w:val="none"/>
        </w:rPr>
      </w:pPr>
      <w:r w:rsidRPr="1D21A3B3" w:rsidR="3E355F67">
        <w:rPr>
          <w:rFonts w:ascii="Arial" w:hAnsi="Arial" w:eastAsia="Arial" w:cs="Arial"/>
          <w:b w:val="0"/>
          <w:bCs w:val="0"/>
          <w:color w:val="000000" w:themeColor="text1" w:themeTint="FF" w:themeShade="FF"/>
          <w:sz w:val="24"/>
          <w:szCs w:val="24"/>
          <w:u w:val="none"/>
        </w:rPr>
        <w:t>Extra Photographic Evidence-</w:t>
      </w:r>
      <w:r>
        <w:tab/>
      </w:r>
      <w:r>
        <w:tab/>
      </w:r>
      <w:r>
        <w:tab/>
      </w:r>
      <w:r>
        <w:tab/>
      </w:r>
      <w:r w:rsidRPr="1D21A3B3" w:rsidR="4AF45315">
        <w:rPr>
          <w:rFonts w:ascii="Arial" w:hAnsi="Arial" w:eastAsia="Arial" w:cs="Arial"/>
          <w:b w:val="0"/>
          <w:bCs w:val="0"/>
          <w:color w:val="000000" w:themeColor="text1" w:themeTint="FF" w:themeShade="FF"/>
          <w:sz w:val="24"/>
          <w:szCs w:val="24"/>
          <w:u w:val="none"/>
        </w:rPr>
        <w:t>8</w:t>
      </w:r>
      <w:r w:rsidRPr="1D21A3B3" w:rsidR="76A964FF">
        <w:rPr>
          <w:rFonts w:ascii="Arial" w:hAnsi="Arial" w:eastAsia="Arial" w:cs="Arial"/>
          <w:b w:val="0"/>
          <w:bCs w:val="0"/>
          <w:color w:val="000000" w:themeColor="text1" w:themeTint="FF" w:themeShade="FF"/>
          <w:sz w:val="24"/>
          <w:szCs w:val="24"/>
          <w:u w:val="none"/>
        </w:rPr>
        <w:t>2</w:t>
      </w:r>
      <w:r w:rsidRPr="1D21A3B3" w:rsidR="4AF45315">
        <w:rPr>
          <w:rFonts w:ascii="Arial" w:hAnsi="Arial" w:eastAsia="Arial" w:cs="Arial"/>
          <w:b w:val="0"/>
          <w:bCs w:val="0"/>
          <w:color w:val="000000" w:themeColor="text1" w:themeTint="FF" w:themeShade="FF"/>
          <w:sz w:val="24"/>
          <w:szCs w:val="24"/>
          <w:u w:val="none"/>
        </w:rPr>
        <w:t>-</w:t>
      </w:r>
      <w:r w:rsidRPr="1D21A3B3" w:rsidR="136E6781">
        <w:rPr>
          <w:rFonts w:ascii="Arial" w:hAnsi="Arial" w:eastAsia="Arial" w:cs="Arial"/>
          <w:b w:val="0"/>
          <w:bCs w:val="0"/>
          <w:color w:val="000000" w:themeColor="text1" w:themeTint="FF" w:themeShade="FF"/>
          <w:sz w:val="24"/>
          <w:szCs w:val="24"/>
          <w:u w:val="none"/>
        </w:rPr>
        <w:t>88</w:t>
      </w:r>
    </w:p>
    <w:p w:rsidR="60ACDAE9" w:rsidP="1D21A3B3" w:rsidRDefault="60ACDAE9" w14:paraId="380EB0BF" w14:textId="22171FCC">
      <w:pPr>
        <w:pStyle w:val="Normal"/>
        <w:ind w:left="0" w:firstLine="0"/>
        <w:jc w:val="left"/>
        <w:rPr>
          <w:rFonts w:ascii="Arial" w:hAnsi="Arial" w:eastAsia="Arial" w:cs="Arial"/>
          <w:b w:val="1"/>
          <w:bCs w:val="1"/>
          <w:color w:val="000000" w:themeColor="text1" w:themeTint="FF" w:themeShade="FF"/>
          <w:sz w:val="24"/>
          <w:szCs w:val="24"/>
          <w:u w:val="none"/>
        </w:rPr>
      </w:pPr>
      <w:r w:rsidRPr="1D21A3B3" w:rsidR="64A32D4A">
        <w:rPr>
          <w:rFonts w:ascii="Arial" w:hAnsi="Arial" w:eastAsia="Arial" w:cs="Arial"/>
          <w:b w:val="1"/>
          <w:bCs w:val="1"/>
          <w:color w:val="70AD47" w:themeColor="accent6" w:themeTint="FF" w:themeShade="FF"/>
          <w:sz w:val="24"/>
          <w:szCs w:val="24"/>
          <w:u w:val="none"/>
        </w:rPr>
        <w:t>Reference List-</w:t>
      </w:r>
      <w:r>
        <w:tab/>
      </w:r>
      <w:r>
        <w:tab/>
      </w:r>
      <w:r>
        <w:tab/>
      </w:r>
      <w:r>
        <w:tab/>
      </w:r>
      <w:r>
        <w:tab/>
      </w:r>
      <w:r>
        <w:tab/>
      </w:r>
      <w:r>
        <w:tab/>
      </w:r>
      <w:r w:rsidRPr="1D21A3B3" w:rsidR="484E1187">
        <w:rPr>
          <w:rFonts w:ascii="Arial" w:hAnsi="Arial" w:eastAsia="Arial" w:cs="Arial"/>
          <w:b w:val="0"/>
          <w:bCs w:val="0"/>
          <w:color w:val="000000" w:themeColor="text1" w:themeTint="FF" w:themeShade="FF"/>
          <w:sz w:val="24"/>
          <w:szCs w:val="24"/>
          <w:u w:val="none"/>
        </w:rPr>
        <w:t>89-91</w:t>
      </w:r>
    </w:p>
    <w:p w:rsidR="1D21A3B3" w:rsidP="1D21A3B3" w:rsidRDefault="1D21A3B3" w14:paraId="50348836" w14:textId="1BB2DCDA">
      <w:pPr>
        <w:jc w:val="center"/>
        <w:rPr>
          <w:rFonts w:ascii="Ink Free" w:hAnsi="Ink Free" w:cs="Arial"/>
          <w:b w:val="1"/>
          <w:bCs w:val="1"/>
          <w:color w:val="00B0F0"/>
          <w:sz w:val="28"/>
          <w:szCs w:val="28"/>
          <w:u w:val="single"/>
        </w:rPr>
      </w:pPr>
    </w:p>
    <w:p xmlns:wp14="http://schemas.microsoft.com/office/word/2010/wordml" w:rsidRPr="000611A0" w:rsidR="007C3F5F" w:rsidP="076E0C28" w:rsidRDefault="007C3F5F" w14:paraId="3E7A9F1C" wp14:textId="59081D09">
      <w:pPr>
        <w:jc w:val="center"/>
        <w:rPr>
          <w:rFonts w:ascii="Ink Free" w:hAnsi="Ink Free" w:cs="Arial"/>
          <w:b w:val="1"/>
          <w:bCs w:val="1"/>
          <w:color w:val="00B0F0"/>
          <w:sz w:val="28"/>
          <w:szCs w:val="28"/>
          <w:u w:val="single"/>
        </w:rPr>
      </w:pPr>
      <w:r w:rsidRPr="076E0C28" w:rsidR="007C3F5F">
        <w:rPr>
          <w:rFonts w:ascii="Ink Free" w:hAnsi="Ink Free" w:cs="Arial"/>
          <w:b w:val="1"/>
          <w:bCs w:val="1"/>
          <w:color w:val="00B0F0"/>
          <w:sz w:val="28"/>
          <w:szCs w:val="28"/>
          <w:u w:val="single"/>
        </w:rPr>
        <w:t>Introduction</w:t>
      </w:r>
      <w:r w:rsidRPr="076E0C28" w:rsidR="4790B429">
        <w:rPr>
          <w:rFonts w:ascii="Ink Free" w:hAnsi="Ink Free" w:cs="Arial"/>
          <w:b w:val="1"/>
          <w:bCs w:val="1"/>
          <w:color w:val="00B0F0"/>
          <w:sz w:val="28"/>
          <w:szCs w:val="28"/>
          <w:u w:val="single"/>
        </w:rPr>
        <w:t>.</w:t>
      </w:r>
    </w:p>
    <w:p xmlns:wp14="http://schemas.microsoft.com/office/word/2010/wordml" w:rsidR="00C36E81" w:rsidP="00011A33" w:rsidRDefault="00C36E81" w14:paraId="1FC39945" wp14:textId="77777777">
      <w:pPr>
        <w:spacing w:line="480" w:lineRule="auto"/>
        <w:jc w:val="both"/>
        <w:rPr>
          <w:rFonts w:ascii="Arial" w:hAnsi="Arial" w:cs="Arial"/>
          <w:b/>
          <w:u w:val="single"/>
        </w:rPr>
      </w:pPr>
    </w:p>
    <w:p xmlns:wp14="http://schemas.microsoft.com/office/word/2010/wordml" w:rsidRPr="00683C30" w:rsidR="007C3F5F" w:rsidP="00011A33" w:rsidRDefault="00541433" w14:paraId="12349358" wp14:textId="77777777">
      <w:pPr>
        <w:spacing w:line="480" w:lineRule="auto"/>
        <w:jc w:val="both"/>
        <w:rPr>
          <w:rFonts w:ascii="Arial" w:hAnsi="Arial" w:cs="Arial"/>
        </w:rPr>
      </w:pPr>
      <w:r>
        <w:rPr>
          <w:rFonts w:ascii="Arial" w:hAnsi="Arial" w:cs="Arial"/>
        </w:rPr>
        <w:t>This is a portfolio of a</w:t>
      </w:r>
      <w:r w:rsidRPr="00683C30" w:rsidR="00E95C32">
        <w:rPr>
          <w:rFonts w:ascii="Arial" w:hAnsi="Arial" w:cs="Arial"/>
        </w:rPr>
        <w:t xml:space="preserve"> </w:t>
      </w:r>
      <w:r w:rsidR="003D267F">
        <w:rPr>
          <w:rFonts w:ascii="Arial" w:hAnsi="Arial" w:cs="Arial"/>
        </w:rPr>
        <w:t xml:space="preserve">work </w:t>
      </w:r>
      <w:r w:rsidRPr="00683C30" w:rsidR="00E95C32">
        <w:rPr>
          <w:rFonts w:ascii="Arial" w:hAnsi="Arial" w:cs="Arial"/>
        </w:rPr>
        <w:t>placement, with</w:t>
      </w:r>
      <w:r w:rsidRPr="00683C30" w:rsidR="00970A09">
        <w:rPr>
          <w:rFonts w:ascii="Arial" w:hAnsi="Arial" w:cs="Arial"/>
        </w:rPr>
        <w:t>in</w:t>
      </w:r>
      <w:r w:rsidRPr="00683C30" w:rsidR="00E95C32">
        <w:rPr>
          <w:rFonts w:ascii="Arial" w:hAnsi="Arial" w:cs="Arial"/>
        </w:rPr>
        <w:t xml:space="preserve"> Pem</w:t>
      </w:r>
      <w:r w:rsidRPr="00683C30" w:rsidR="00970A09">
        <w:rPr>
          <w:rFonts w:ascii="Arial" w:hAnsi="Arial" w:cs="Arial"/>
        </w:rPr>
        <w:t>brokeshire C</w:t>
      </w:r>
      <w:r w:rsidRPr="00683C30" w:rsidR="00E95C32">
        <w:rPr>
          <w:rFonts w:ascii="Arial" w:hAnsi="Arial" w:cs="Arial"/>
        </w:rPr>
        <w:t>ounty Council</w:t>
      </w:r>
      <w:r w:rsidR="003D267F">
        <w:rPr>
          <w:rFonts w:ascii="Arial" w:hAnsi="Arial" w:cs="Arial"/>
        </w:rPr>
        <w:t xml:space="preserve">s Youth Service. This has been </w:t>
      </w:r>
      <w:r>
        <w:rPr>
          <w:rFonts w:ascii="Arial" w:hAnsi="Arial" w:cs="Arial"/>
        </w:rPr>
        <w:t xml:space="preserve">produced by a Level Four </w:t>
      </w:r>
      <w:r w:rsidRPr="00683C30">
        <w:rPr>
          <w:rFonts w:ascii="Arial" w:hAnsi="Arial" w:cs="Arial"/>
        </w:rPr>
        <w:t>student, Studying Youth Work and Social Education at Trinity Saint Davids University.</w:t>
      </w:r>
    </w:p>
    <w:p xmlns:wp14="http://schemas.microsoft.com/office/word/2010/wordml" w:rsidR="00C62EBB" w:rsidP="000A3AA9" w:rsidRDefault="003D267F" w14:paraId="7F9C280D" wp14:textId="70232324">
      <w:pPr>
        <w:spacing w:line="480" w:lineRule="auto"/>
        <w:jc w:val="both"/>
        <w:rPr>
          <w:rFonts w:ascii="Arial" w:hAnsi="Arial" w:cs="Arial"/>
        </w:rPr>
      </w:pPr>
      <w:r w:rsidRPr="076E0C28" w:rsidR="003D267F">
        <w:rPr>
          <w:rFonts w:ascii="Arial" w:hAnsi="Arial" w:cs="Arial"/>
        </w:rPr>
        <w:t>Within this portfolio there</w:t>
      </w:r>
      <w:r w:rsidRPr="076E0C28" w:rsidR="00970A09">
        <w:rPr>
          <w:rFonts w:ascii="Arial" w:hAnsi="Arial" w:cs="Arial"/>
        </w:rPr>
        <w:t xml:space="preserve"> will</w:t>
      </w:r>
      <w:r w:rsidRPr="076E0C28" w:rsidR="003D267F">
        <w:rPr>
          <w:rFonts w:ascii="Arial" w:hAnsi="Arial" w:cs="Arial"/>
        </w:rPr>
        <w:t xml:space="preserve"> be observations</w:t>
      </w:r>
      <w:r w:rsidRPr="076E0C28" w:rsidR="00970A09">
        <w:rPr>
          <w:rFonts w:ascii="Arial" w:hAnsi="Arial" w:cs="Arial"/>
        </w:rPr>
        <w:t xml:space="preserve"> and </w:t>
      </w:r>
      <w:r w:rsidRPr="076E0C28" w:rsidR="003D267F">
        <w:rPr>
          <w:rFonts w:ascii="Arial" w:hAnsi="Arial" w:cs="Arial"/>
        </w:rPr>
        <w:t xml:space="preserve">evaluations of the placement, as well as a </w:t>
      </w:r>
      <w:r w:rsidRPr="076E0C28" w:rsidR="00970A09">
        <w:rPr>
          <w:rFonts w:ascii="Arial" w:hAnsi="Arial" w:cs="Arial"/>
        </w:rPr>
        <w:t>construct</w:t>
      </w:r>
      <w:r w:rsidRPr="076E0C28" w:rsidR="003D267F">
        <w:rPr>
          <w:rFonts w:ascii="Arial" w:hAnsi="Arial" w:cs="Arial"/>
        </w:rPr>
        <w:t>ive</w:t>
      </w:r>
      <w:r w:rsidRPr="076E0C28" w:rsidR="00970A09">
        <w:rPr>
          <w:rFonts w:ascii="Arial" w:hAnsi="Arial" w:cs="Arial"/>
        </w:rPr>
        <w:t xml:space="preserve"> community profile </w:t>
      </w:r>
      <w:r w:rsidRPr="076E0C28" w:rsidR="00541433">
        <w:rPr>
          <w:rFonts w:ascii="Arial" w:hAnsi="Arial" w:cs="Arial"/>
        </w:rPr>
        <w:t>of the area of Milford Haven,</w:t>
      </w:r>
      <w:r w:rsidRPr="076E0C28" w:rsidR="00970A09">
        <w:rPr>
          <w:rFonts w:ascii="Arial" w:hAnsi="Arial" w:cs="Arial"/>
        </w:rPr>
        <w:t xml:space="preserve"> </w:t>
      </w:r>
      <w:r w:rsidRPr="076E0C28" w:rsidR="003D267F">
        <w:rPr>
          <w:rFonts w:ascii="Arial" w:hAnsi="Arial" w:cs="Arial"/>
        </w:rPr>
        <w:t xml:space="preserve">including </w:t>
      </w:r>
      <w:r w:rsidRPr="076E0C28" w:rsidR="00970A09">
        <w:rPr>
          <w:rFonts w:ascii="Arial" w:hAnsi="Arial" w:cs="Arial"/>
        </w:rPr>
        <w:t>what it has to offer young people</w:t>
      </w:r>
      <w:r w:rsidRPr="076E0C28" w:rsidR="00541433">
        <w:rPr>
          <w:rFonts w:ascii="Arial" w:hAnsi="Arial" w:cs="Arial"/>
        </w:rPr>
        <w:t>, and any recommendations</w:t>
      </w:r>
      <w:r w:rsidRPr="076E0C28" w:rsidR="003D267F">
        <w:rPr>
          <w:rFonts w:ascii="Arial" w:hAnsi="Arial" w:cs="Arial"/>
        </w:rPr>
        <w:t>. There will be records of six meetings of having a</w:t>
      </w:r>
      <w:r w:rsidRPr="076E0C28" w:rsidR="00970A09">
        <w:rPr>
          <w:rFonts w:ascii="Arial" w:hAnsi="Arial" w:cs="Arial"/>
        </w:rPr>
        <w:t xml:space="preserve"> workplace </w:t>
      </w:r>
      <w:r w:rsidRPr="076E0C28" w:rsidR="003D267F">
        <w:rPr>
          <w:rFonts w:ascii="Arial" w:hAnsi="Arial" w:cs="Arial"/>
        </w:rPr>
        <w:t>supervisi</w:t>
      </w:r>
      <w:r w:rsidRPr="076E0C28" w:rsidR="003D267F">
        <w:rPr>
          <w:rFonts w:ascii="Arial" w:hAnsi="Arial" w:cs="Arial"/>
        </w:rPr>
        <w:t xml:space="preserve">on, along with the placement contracts, and learning final reports from the mentor and supervisor. There will be many reflections included to </w:t>
      </w:r>
      <w:r w:rsidRPr="076E0C28" w:rsidR="003D267F">
        <w:rPr>
          <w:rFonts w:ascii="Arial" w:hAnsi="Arial" w:cs="Arial"/>
        </w:rPr>
        <w:t>provide</w:t>
      </w:r>
      <w:r w:rsidRPr="076E0C28" w:rsidR="003D267F">
        <w:rPr>
          <w:rFonts w:ascii="Arial" w:hAnsi="Arial" w:cs="Arial"/>
        </w:rPr>
        <w:t xml:space="preserve"> evidence of a learning record </w:t>
      </w:r>
      <w:r w:rsidRPr="076E0C28" w:rsidR="44BE61C1">
        <w:rPr>
          <w:rFonts w:ascii="Arial" w:hAnsi="Arial" w:cs="Arial"/>
        </w:rPr>
        <w:t>and</w:t>
      </w:r>
      <w:r w:rsidRPr="076E0C28" w:rsidR="003D267F">
        <w:rPr>
          <w:rFonts w:ascii="Arial" w:hAnsi="Arial" w:cs="Arial"/>
        </w:rPr>
        <w:t xml:space="preserve"> </w:t>
      </w:r>
      <w:r w:rsidRPr="076E0C28" w:rsidR="00970A09">
        <w:rPr>
          <w:rFonts w:ascii="Arial" w:hAnsi="Arial" w:cs="Arial"/>
        </w:rPr>
        <w:t xml:space="preserve">to </w:t>
      </w:r>
      <w:r w:rsidRPr="076E0C28" w:rsidR="00970A09">
        <w:rPr>
          <w:rFonts w:ascii="Arial" w:hAnsi="Arial" w:cs="Arial"/>
        </w:rPr>
        <w:t>provide</w:t>
      </w:r>
      <w:r w:rsidRPr="076E0C28" w:rsidR="00970A09">
        <w:rPr>
          <w:rFonts w:ascii="Arial" w:hAnsi="Arial" w:cs="Arial"/>
        </w:rPr>
        <w:t xml:space="preserve"> a link </w:t>
      </w:r>
      <w:r w:rsidRPr="076E0C28" w:rsidR="003D267F">
        <w:rPr>
          <w:rFonts w:ascii="Arial" w:hAnsi="Arial" w:cs="Arial"/>
        </w:rPr>
        <w:t>between the</w:t>
      </w:r>
      <w:r w:rsidRPr="076E0C28" w:rsidR="00970A09">
        <w:rPr>
          <w:rFonts w:ascii="Arial" w:hAnsi="Arial" w:cs="Arial"/>
        </w:rPr>
        <w:t xml:space="preserve"> theory and </w:t>
      </w:r>
      <w:bookmarkStart w:name="_Int_7Q9ThfBZ" w:id="1033776919"/>
      <w:r w:rsidRPr="076E0C28" w:rsidR="00970A09">
        <w:rPr>
          <w:rFonts w:ascii="Arial" w:hAnsi="Arial" w:cs="Arial"/>
        </w:rPr>
        <w:t>practice, and</w:t>
      </w:r>
      <w:bookmarkEnd w:id="1033776919"/>
      <w:r w:rsidRPr="076E0C28" w:rsidR="00970A09">
        <w:rPr>
          <w:rFonts w:ascii="Arial" w:hAnsi="Arial" w:cs="Arial"/>
        </w:rPr>
        <w:t xml:space="preserve"> </w:t>
      </w:r>
      <w:r w:rsidRPr="076E0C28" w:rsidR="00970A09">
        <w:rPr>
          <w:rFonts w:ascii="Arial" w:hAnsi="Arial" w:cs="Arial"/>
        </w:rPr>
        <w:t>provide</w:t>
      </w:r>
      <w:r w:rsidRPr="076E0C28" w:rsidR="00970A09">
        <w:rPr>
          <w:rFonts w:ascii="Arial" w:hAnsi="Arial" w:cs="Arial"/>
        </w:rPr>
        <w:t xml:space="preserve"> evidence of good relevant read</w:t>
      </w:r>
      <w:r w:rsidRPr="076E0C28" w:rsidR="00011A33">
        <w:rPr>
          <w:rFonts w:ascii="Arial" w:hAnsi="Arial" w:cs="Arial"/>
        </w:rPr>
        <w:t>ing. This will bring value of</w:t>
      </w:r>
      <w:r w:rsidRPr="076E0C28" w:rsidR="003D267F">
        <w:rPr>
          <w:rFonts w:ascii="Arial" w:hAnsi="Arial" w:cs="Arial"/>
        </w:rPr>
        <w:t xml:space="preserve"> the</w:t>
      </w:r>
      <w:r w:rsidRPr="076E0C28" w:rsidR="00970A09">
        <w:rPr>
          <w:rFonts w:ascii="Arial" w:hAnsi="Arial" w:cs="Arial"/>
        </w:rPr>
        <w:t xml:space="preserve"> learning and development </w:t>
      </w:r>
      <w:r w:rsidRPr="076E0C28" w:rsidR="003D267F">
        <w:rPr>
          <w:rFonts w:ascii="Arial" w:hAnsi="Arial" w:cs="Arial"/>
        </w:rPr>
        <w:t>throughout the placement</w:t>
      </w:r>
      <w:r w:rsidRPr="076E0C28" w:rsidR="03EE2551">
        <w:rPr>
          <w:rFonts w:ascii="Arial" w:hAnsi="Arial" w:cs="Arial"/>
        </w:rPr>
        <w:t xml:space="preserve">. </w:t>
      </w:r>
      <w:r w:rsidRPr="076E0C28" w:rsidR="003D267F">
        <w:rPr>
          <w:rFonts w:ascii="Arial" w:hAnsi="Arial" w:cs="Arial"/>
        </w:rPr>
        <w:t xml:space="preserve">Photographic evidence will regularly be </w:t>
      </w:r>
      <w:r w:rsidRPr="076E0C28" w:rsidR="003D267F">
        <w:rPr>
          <w:rFonts w:ascii="Arial" w:hAnsi="Arial" w:cs="Arial"/>
        </w:rPr>
        <w:t>provided</w:t>
      </w:r>
      <w:r w:rsidRPr="076E0C28" w:rsidR="003D267F">
        <w:rPr>
          <w:rFonts w:ascii="Arial" w:hAnsi="Arial" w:cs="Arial"/>
        </w:rPr>
        <w:t xml:space="preserve"> f</w:t>
      </w:r>
      <w:r w:rsidRPr="076E0C28" w:rsidR="00011A33">
        <w:rPr>
          <w:rFonts w:ascii="Arial" w:hAnsi="Arial" w:cs="Arial"/>
        </w:rPr>
        <w:t>or some of the activities that have been used</w:t>
      </w:r>
      <w:r w:rsidRPr="076E0C28" w:rsidR="003D267F">
        <w:rPr>
          <w:rFonts w:ascii="Arial" w:hAnsi="Arial" w:cs="Arial"/>
        </w:rPr>
        <w:t xml:space="preserve"> to</w:t>
      </w:r>
      <w:r w:rsidRPr="076E0C28" w:rsidR="00011A33">
        <w:rPr>
          <w:rFonts w:ascii="Arial" w:hAnsi="Arial" w:cs="Arial"/>
        </w:rPr>
        <w:t xml:space="preserve"> help,</w:t>
      </w:r>
      <w:r w:rsidRPr="076E0C28" w:rsidR="003D267F">
        <w:rPr>
          <w:rFonts w:ascii="Arial" w:hAnsi="Arial" w:cs="Arial"/>
        </w:rPr>
        <w:t xml:space="preserve"> </w:t>
      </w:r>
      <w:r w:rsidRPr="076E0C28" w:rsidR="0492C8B9">
        <w:rPr>
          <w:rFonts w:ascii="Arial" w:hAnsi="Arial" w:cs="Arial"/>
        </w:rPr>
        <w:t>support,</w:t>
      </w:r>
      <w:r w:rsidRPr="076E0C28" w:rsidR="00011A33">
        <w:rPr>
          <w:rFonts w:ascii="Arial" w:hAnsi="Arial" w:cs="Arial"/>
        </w:rPr>
        <w:t xml:space="preserve"> and guide</w:t>
      </w:r>
      <w:r w:rsidRPr="076E0C28" w:rsidR="00970A09">
        <w:rPr>
          <w:rFonts w:ascii="Arial" w:hAnsi="Arial" w:cs="Arial"/>
        </w:rPr>
        <w:t xml:space="preserve"> young peop</w:t>
      </w:r>
      <w:r w:rsidRPr="076E0C28" w:rsidR="00011A33">
        <w:rPr>
          <w:rFonts w:ascii="Arial" w:hAnsi="Arial" w:cs="Arial"/>
        </w:rPr>
        <w:t>le throughout this placement.</w:t>
      </w:r>
    </w:p>
    <w:p xmlns:wp14="http://schemas.microsoft.com/office/word/2010/wordml" w:rsidR="000A3AA9" w:rsidP="000A3AA9" w:rsidRDefault="000A3AA9" w14:paraId="0562CB0E" wp14:textId="77777777">
      <w:pPr>
        <w:spacing w:line="480" w:lineRule="auto"/>
        <w:jc w:val="both"/>
        <w:rPr>
          <w:rFonts w:ascii="Arial" w:hAnsi="Arial" w:cs="Arial"/>
        </w:rPr>
      </w:pPr>
    </w:p>
    <w:p xmlns:wp14="http://schemas.microsoft.com/office/word/2010/wordml" w:rsidR="000A3AA9" w:rsidP="000A3AA9" w:rsidRDefault="000A3AA9" w14:paraId="34CE0A41" wp14:textId="77777777">
      <w:pPr>
        <w:spacing w:line="480" w:lineRule="auto"/>
        <w:jc w:val="both"/>
        <w:rPr>
          <w:rFonts w:ascii="Arial" w:hAnsi="Arial" w:cs="Arial"/>
        </w:rPr>
      </w:pPr>
    </w:p>
    <w:p xmlns:wp14="http://schemas.microsoft.com/office/word/2010/wordml" w:rsidR="000A3AA9" w:rsidP="000A3AA9" w:rsidRDefault="000A3AA9" w14:paraId="62EBF3C5" wp14:textId="77777777">
      <w:pPr>
        <w:spacing w:line="480" w:lineRule="auto"/>
        <w:jc w:val="both"/>
        <w:rPr>
          <w:rFonts w:ascii="Arial" w:hAnsi="Arial" w:cs="Arial"/>
        </w:rPr>
      </w:pPr>
    </w:p>
    <w:p xmlns:wp14="http://schemas.microsoft.com/office/word/2010/wordml" w:rsidR="000A3AA9" w:rsidP="000A3AA9" w:rsidRDefault="000A3AA9" w14:paraId="6D98A12B" wp14:textId="77777777">
      <w:pPr>
        <w:spacing w:line="480" w:lineRule="auto"/>
        <w:jc w:val="both"/>
        <w:rPr>
          <w:rFonts w:ascii="Arial" w:hAnsi="Arial" w:cs="Arial"/>
        </w:rPr>
      </w:pPr>
    </w:p>
    <w:p xmlns:wp14="http://schemas.microsoft.com/office/word/2010/wordml" w:rsidR="000A3AA9" w:rsidP="000A3AA9" w:rsidRDefault="000A3AA9" w14:paraId="2946DB82" wp14:textId="77777777">
      <w:pPr>
        <w:spacing w:line="480" w:lineRule="auto"/>
        <w:jc w:val="both"/>
        <w:rPr>
          <w:rFonts w:ascii="Arial" w:hAnsi="Arial" w:cs="Arial"/>
        </w:rPr>
      </w:pPr>
    </w:p>
    <w:p xmlns:wp14="http://schemas.microsoft.com/office/word/2010/wordml" w:rsidR="000A3AA9" w:rsidP="000A3AA9" w:rsidRDefault="000A3AA9" w14:paraId="5997CC1D" wp14:textId="77777777">
      <w:pPr>
        <w:spacing w:line="480" w:lineRule="auto"/>
        <w:jc w:val="both"/>
        <w:rPr>
          <w:rFonts w:ascii="Arial" w:hAnsi="Arial" w:cs="Arial"/>
        </w:rPr>
      </w:pPr>
    </w:p>
    <w:p xmlns:wp14="http://schemas.microsoft.com/office/word/2010/wordml" w:rsidR="000A3AA9" w:rsidP="000A3AA9" w:rsidRDefault="000A3AA9" w14:paraId="110FFD37" wp14:textId="77777777">
      <w:pPr>
        <w:spacing w:line="480" w:lineRule="auto"/>
        <w:jc w:val="both"/>
        <w:rPr>
          <w:rFonts w:ascii="Arial" w:hAnsi="Arial" w:cs="Arial"/>
        </w:rPr>
      </w:pPr>
    </w:p>
    <w:p w:rsidR="1D21A3B3" w:rsidP="1D21A3B3" w:rsidRDefault="1D21A3B3" w14:paraId="44CE9D7F" w14:textId="3CA7C05D">
      <w:pPr>
        <w:pStyle w:val="Normal"/>
        <w:spacing w:line="480" w:lineRule="auto"/>
        <w:jc w:val="center"/>
        <w:rPr>
          <w:rFonts w:ascii="Ink Free" w:hAnsi="Ink Free" w:cs="Times New Roman"/>
          <w:b w:val="1"/>
          <w:bCs w:val="1"/>
          <w:color w:val="0070C0"/>
          <w:sz w:val="28"/>
          <w:szCs w:val="28"/>
          <w:u w:val="single"/>
        </w:rPr>
      </w:pPr>
    </w:p>
    <w:p w:rsidR="1D21A3B3" w:rsidP="1D21A3B3" w:rsidRDefault="1D21A3B3" w14:paraId="672B1ED4" w14:textId="5CF3F9F1">
      <w:pPr>
        <w:pStyle w:val="Normal"/>
        <w:spacing w:line="480" w:lineRule="auto"/>
        <w:jc w:val="center"/>
        <w:rPr>
          <w:rFonts w:ascii="Ink Free" w:hAnsi="Ink Free" w:cs="Times New Roman"/>
          <w:b w:val="1"/>
          <w:bCs w:val="1"/>
          <w:color w:val="0070C0"/>
          <w:sz w:val="28"/>
          <w:szCs w:val="28"/>
          <w:u w:val="single"/>
        </w:rPr>
      </w:pPr>
    </w:p>
    <w:p w:rsidR="00011A33" w:rsidP="1D21A3B3" w:rsidRDefault="00011A33" w14:paraId="2BD9BA45" w14:textId="3EDA626B">
      <w:pPr>
        <w:pStyle w:val="Normal"/>
        <w:spacing w:line="240" w:lineRule="auto"/>
        <w:jc w:val="center"/>
        <w:rPr>
          <w:rFonts w:ascii="Ink Free" w:hAnsi="Ink Free" w:cs="Times New Roman"/>
          <w:b w:val="1"/>
          <w:bCs w:val="1"/>
          <w:color w:val="0070C0"/>
          <w:sz w:val="28"/>
          <w:szCs w:val="28"/>
          <w:u w:val="single"/>
        </w:rPr>
      </w:pPr>
      <w:r w:rsidRPr="1D21A3B3" w:rsidR="00011A33">
        <w:rPr>
          <w:rFonts w:ascii="Ink Free" w:hAnsi="Ink Free" w:cs="Times New Roman"/>
          <w:b w:val="1"/>
          <w:bCs w:val="1"/>
          <w:color w:val="0070C0"/>
          <w:sz w:val="28"/>
          <w:szCs w:val="28"/>
          <w:u w:val="single"/>
        </w:rPr>
        <w:t>Acknow</w:t>
      </w:r>
      <w:r w:rsidRPr="1D21A3B3" w:rsidR="00F907F4">
        <w:rPr>
          <w:rFonts w:ascii="Ink Free" w:hAnsi="Ink Free" w:cs="Times New Roman"/>
          <w:b w:val="1"/>
          <w:bCs w:val="1"/>
          <w:color w:val="0070C0"/>
          <w:sz w:val="28"/>
          <w:szCs w:val="28"/>
          <w:u w:val="single"/>
        </w:rPr>
        <w:t>ledgements</w:t>
      </w:r>
      <w:r w:rsidRPr="1D21A3B3" w:rsidR="35B33818">
        <w:rPr>
          <w:rFonts w:ascii="Ink Free" w:hAnsi="Ink Free" w:cs="Times New Roman"/>
          <w:b w:val="1"/>
          <w:bCs w:val="1"/>
          <w:color w:val="0070C0"/>
          <w:sz w:val="28"/>
          <w:szCs w:val="28"/>
          <w:u w:val="single"/>
        </w:rPr>
        <w:t>.</w:t>
      </w:r>
    </w:p>
    <w:p w:rsidR="69AC2B77" w:rsidP="1D21A3B3" w:rsidRDefault="69AC2B77" w14:paraId="62FA9D21" w14:textId="0B30F012">
      <w:pPr>
        <w:pStyle w:val="Normal"/>
        <w:spacing w:line="240" w:lineRule="auto"/>
        <w:jc w:val="center"/>
      </w:pPr>
      <w:r w:rsidR="69AC2B77">
        <w:drawing>
          <wp:inline wp14:editId="48AA272A" wp14:anchorId="4C3FD6E0">
            <wp:extent cx="4695825" cy="6533322"/>
            <wp:effectExtent l="0" t="0" r="0" b="0"/>
            <wp:docPr id="351087362" name="" title=""/>
            <wp:cNvGraphicFramePr>
              <a:graphicFrameLocks noChangeAspect="1"/>
            </wp:cNvGraphicFramePr>
            <a:graphic>
              <a:graphicData uri="http://schemas.openxmlformats.org/drawingml/2006/picture">
                <pic:pic>
                  <pic:nvPicPr>
                    <pic:cNvPr id="0" name=""/>
                    <pic:cNvPicPr/>
                  </pic:nvPicPr>
                  <pic:blipFill>
                    <a:blip r:embed="R4d534466b4b94a5c">
                      <a:extLst>
                        <a:ext xmlns:a="http://schemas.openxmlformats.org/drawingml/2006/main" uri="{28A0092B-C50C-407E-A947-70E740481C1C}">
                          <a14:useLocalDpi val="0"/>
                        </a:ext>
                      </a:extLst>
                    </a:blip>
                    <a:stretch>
                      <a:fillRect/>
                    </a:stretch>
                  </pic:blipFill>
                  <pic:spPr>
                    <a:xfrm>
                      <a:off x="0" y="0"/>
                      <a:ext cx="4695825" cy="6533322"/>
                    </a:xfrm>
                    <a:prstGeom prst="rect">
                      <a:avLst/>
                    </a:prstGeom>
                  </pic:spPr>
                </pic:pic>
              </a:graphicData>
            </a:graphic>
          </wp:inline>
        </w:drawing>
      </w:r>
    </w:p>
    <w:p xmlns:wp14="http://schemas.microsoft.com/office/word/2010/wordml" w:rsidR="00C10BFA" w:rsidP="00F907F4" w:rsidRDefault="00C10BFA" w14:paraId="1F72F646" wp14:textId="57269C9B">
      <w:pPr>
        <w:jc w:val="center"/>
      </w:pPr>
    </w:p>
    <w:p xmlns:wp14="http://schemas.microsoft.com/office/word/2010/wordml" w:rsidR="00B5292E" w:rsidP="00197E14" w:rsidRDefault="00B5292E" w14:paraId="08CE6F91" wp14:textId="77777777">
      <w:pPr>
        <w:tabs>
          <w:tab w:val="left" w:pos="2775"/>
        </w:tabs>
        <w:rPr>
          <w:rFonts w:ascii="Times New Roman" w:hAnsi="Times New Roman" w:cs="Times New Roman"/>
          <w:b/>
          <w:u w:val="single"/>
        </w:rPr>
      </w:pPr>
    </w:p>
    <w:p w:rsidR="3BC54958" w:rsidP="3BC54958" w:rsidRDefault="3BC54958" w14:paraId="22F3C0CF" w14:textId="667FB9BC">
      <w:pPr>
        <w:jc w:val="center"/>
        <w:rPr>
          <w:rFonts w:ascii="Ink Free" w:hAnsi="Ink Free" w:cs="Times New Roman"/>
          <w:b w:val="1"/>
          <w:bCs w:val="1"/>
          <w:color w:val="7030A0"/>
          <w:sz w:val="28"/>
          <w:szCs w:val="28"/>
          <w:u w:val="single"/>
        </w:rPr>
      </w:pPr>
    </w:p>
    <w:p w:rsidR="3BC54958" w:rsidP="3BC54958" w:rsidRDefault="3BC54958" w14:paraId="16DBB2A1" w14:textId="787842E7">
      <w:pPr>
        <w:jc w:val="center"/>
        <w:rPr>
          <w:rFonts w:ascii="Ink Free" w:hAnsi="Ink Free" w:cs="Times New Roman"/>
          <w:b w:val="1"/>
          <w:bCs w:val="1"/>
          <w:color w:val="7030A0"/>
          <w:sz w:val="28"/>
          <w:szCs w:val="28"/>
          <w:u w:val="single"/>
        </w:rPr>
      </w:pPr>
    </w:p>
    <w:p w:rsidR="3BC54958" w:rsidP="3BC54958" w:rsidRDefault="3BC54958" w14:paraId="29CABE46" w14:textId="4C66A487">
      <w:pPr>
        <w:jc w:val="center"/>
        <w:rPr>
          <w:rFonts w:ascii="Ink Free" w:hAnsi="Ink Free" w:cs="Times New Roman"/>
          <w:b w:val="1"/>
          <w:bCs w:val="1"/>
          <w:color w:val="7030A0"/>
          <w:sz w:val="28"/>
          <w:szCs w:val="28"/>
          <w:u w:val="none"/>
        </w:rPr>
      </w:pPr>
    </w:p>
    <w:p w:rsidR="60ACDAE9" w:rsidP="60ACDAE9" w:rsidRDefault="60ACDAE9" w14:paraId="0C19ED6C" w14:textId="1E36D4E0">
      <w:pPr>
        <w:jc w:val="center"/>
        <w:rPr>
          <w:rFonts w:ascii="Ink Free" w:hAnsi="Ink Free" w:eastAsia="Ink Free" w:cs="Ink Free"/>
          <w:b w:val="1"/>
          <w:bCs w:val="1"/>
          <w:color w:val="7030A0"/>
          <w:sz w:val="144"/>
          <w:szCs w:val="144"/>
          <w:u w:val="none"/>
        </w:rPr>
      </w:pPr>
    </w:p>
    <w:p w:rsidR="25C10A88" w:rsidP="1D21A3B3" w:rsidRDefault="25C10A88" w14:paraId="0DAD03D0" w14:textId="352C5CFB">
      <w:pPr>
        <w:pStyle w:val="Normal"/>
        <w:jc w:val="center"/>
        <w:rPr>
          <w:rFonts w:ascii="Ink Free" w:hAnsi="Ink Free" w:eastAsia="Ink Free" w:cs="Ink Free"/>
          <w:b w:val="1"/>
          <w:bCs w:val="1"/>
          <w:color w:val="FF00C3"/>
          <w:sz w:val="144"/>
          <w:szCs w:val="144"/>
          <w:u w:val="none"/>
        </w:rPr>
      </w:pPr>
      <w:r w:rsidRPr="1D21A3B3" w:rsidR="236DACFA">
        <w:rPr>
          <w:rFonts w:ascii="Ink Free" w:hAnsi="Ink Free" w:eastAsia="Ink Free" w:cs="Ink Free"/>
          <w:b w:val="1"/>
          <w:bCs w:val="1"/>
          <w:color w:val="FF00C3"/>
          <w:sz w:val="144"/>
          <w:szCs w:val="144"/>
          <w:u w:val="none"/>
        </w:rPr>
        <w:t>P</w:t>
      </w:r>
      <w:r w:rsidRPr="1D21A3B3" w:rsidR="25C10A88">
        <w:rPr>
          <w:rFonts w:ascii="Ink Free" w:hAnsi="Ink Free" w:eastAsia="Ink Free" w:cs="Ink Free"/>
          <w:b w:val="1"/>
          <w:bCs w:val="1"/>
          <w:color w:val="FF00C3"/>
          <w:sz w:val="144"/>
          <w:szCs w:val="144"/>
          <w:u w:val="none"/>
        </w:rPr>
        <w:t>lacement Documents.</w:t>
      </w:r>
    </w:p>
    <w:p w:rsidR="60ACDAE9" w:rsidP="1D21A3B3" w:rsidRDefault="60ACDAE9" w14:paraId="7C3414C4" w14:textId="05346EFF">
      <w:pPr>
        <w:pStyle w:val="Normal"/>
        <w:jc w:val="center"/>
        <w:rPr>
          <w:rFonts w:ascii="Ink Free" w:hAnsi="Ink Free" w:eastAsia="Ink Free" w:cs="Ink Free"/>
          <w:b w:val="1"/>
          <w:bCs w:val="1"/>
          <w:color w:val="E31B1B"/>
          <w:sz w:val="144"/>
          <w:szCs w:val="144"/>
          <w:u w:val="none"/>
        </w:rPr>
      </w:pPr>
    </w:p>
    <w:p w:rsidR="60ACDAE9" w:rsidP="60ACDAE9" w:rsidRDefault="60ACDAE9" w14:paraId="7BB374AB" w14:textId="067AD52E">
      <w:pPr>
        <w:pStyle w:val="Normal"/>
        <w:jc w:val="center"/>
        <w:rPr>
          <w:rFonts w:ascii="Ink Free" w:hAnsi="Ink Free" w:eastAsia="Ink Free" w:cs="Ink Free"/>
          <w:b w:val="1"/>
          <w:bCs w:val="1"/>
          <w:color w:val="7030A0"/>
          <w:sz w:val="144"/>
          <w:szCs w:val="144"/>
          <w:u w:val="none"/>
        </w:rPr>
      </w:pPr>
    </w:p>
    <w:p w:rsidR="60ACDAE9" w:rsidP="60ACDAE9" w:rsidRDefault="60ACDAE9" w14:paraId="52A53C71" w14:textId="4E78622A">
      <w:pPr>
        <w:pStyle w:val="Normal"/>
        <w:jc w:val="center"/>
        <w:rPr>
          <w:rFonts w:ascii="Calibri" w:hAnsi="Calibri" w:eastAsia="Calibri" w:cs="Calibri"/>
          <w:b w:val="1"/>
          <w:bCs w:val="1"/>
          <w:noProof w:val="0"/>
          <w:sz w:val="24"/>
          <w:szCs w:val="24"/>
          <w:lang w:val="en-GB"/>
        </w:rPr>
      </w:pPr>
    </w:p>
    <w:p w:rsidR="1D21A3B3" w:rsidP="1D21A3B3" w:rsidRDefault="1D21A3B3" w14:paraId="0FCAB2A8" w14:textId="039C8F50">
      <w:pPr>
        <w:pStyle w:val="Normal"/>
        <w:jc w:val="center"/>
        <w:rPr>
          <w:rFonts w:ascii="Calibri" w:hAnsi="Calibri" w:eastAsia="Calibri" w:cs="Calibri"/>
          <w:b w:val="1"/>
          <w:bCs w:val="1"/>
          <w:noProof w:val="0"/>
          <w:sz w:val="24"/>
          <w:szCs w:val="24"/>
          <w:lang w:val="en-GB"/>
        </w:rPr>
      </w:pPr>
    </w:p>
    <w:p w:rsidR="1D21A3B3" w:rsidP="1D21A3B3" w:rsidRDefault="1D21A3B3" w14:paraId="1ED55D80" w14:textId="57DC0741">
      <w:pPr>
        <w:pStyle w:val="Normal"/>
        <w:jc w:val="center"/>
        <w:rPr>
          <w:rFonts w:ascii="Calibri" w:hAnsi="Calibri" w:eastAsia="Calibri" w:cs="Calibri"/>
          <w:b w:val="1"/>
          <w:bCs w:val="1"/>
          <w:noProof w:val="0"/>
          <w:sz w:val="24"/>
          <w:szCs w:val="24"/>
          <w:lang w:val="en-GB"/>
        </w:rPr>
      </w:pPr>
    </w:p>
    <w:p w:rsidR="1D21A3B3" w:rsidP="1D21A3B3" w:rsidRDefault="1D21A3B3" w14:paraId="0FB79BB9" w14:textId="1DEAC5A1">
      <w:pPr>
        <w:pStyle w:val="Normal"/>
        <w:jc w:val="center"/>
        <w:rPr>
          <w:rFonts w:ascii="Calibri" w:hAnsi="Calibri" w:eastAsia="Calibri" w:cs="Calibri"/>
          <w:b w:val="1"/>
          <w:bCs w:val="1"/>
          <w:noProof w:val="0"/>
          <w:sz w:val="24"/>
          <w:szCs w:val="24"/>
          <w:lang w:val="en-GB"/>
        </w:rPr>
      </w:pPr>
    </w:p>
    <w:p w:rsidR="1D21A3B3" w:rsidP="1D21A3B3" w:rsidRDefault="1D21A3B3" w14:paraId="02C59063" w14:textId="0EA0CA29">
      <w:pPr>
        <w:pStyle w:val="Normal"/>
        <w:jc w:val="center"/>
        <w:rPr>
          <w:rFonts w:ascii="Calibri" w:hAnsi="Calibri" w:eastAsia="Calibri" w:cs="Calibri"/>
          <w:b w:val="1"/>
          <w:bCs w:val="1"/>
          <w:noProof w:val="0"/>
          <w:sz w:val="24"/>
          <w:szCs w:val="24"/>
          <w:lang w:val="en-GB"/>
        </w:rPr>
      </w:pPr>
    </w:p>
    <w:p w:rsidR="1D21A3B3" w:rsidP="1D21A3B3" w:rsidRDefault="1D21A3B3" w14:paraId="3BF98DA3" w14:textId="12F771EA">
      <w:pPr>
        <w:pStyle w:val="Normal"/>
        <w:jc w:val="center"/>
        <w:rPr>
          <w:rFonts w:ascii="Calibri" w:hAnsi="Calibri" w:eastAsia="Calibri" w:cs="Calibri"/>
          <w:b w:val="1"/>
          <w:bCs w:val="1"/>
          <w:noProof w:val="0"/>
          <w:sz w:val="24"/>
          <w:szCs w:val="24"/>
          <w:lang w:val="en-GB"/>
        </w:rPr>
      </w:pPr>
    </w:p>
    <w:p w:rsidR="1D21A3B3" w:rsidP="1D21A3B3" w:rsidRDefault="1D21A3B3" w14:paraId="5ACAA22F" w14:textId="60ED326F">
      <w:pPr>
        <w:pStyle w:val="Normal"/>
        <w:jc w:val="center"/>
        <w:rPr>
          <w:rFonts w:ascii="Calibri" w:hAnsi="Calibri" w:eastAsia="Calibri" w:cs="Calibri"/>
          <w:b w:val="1"/>
          <w:bCs w:val="1"/>
          <w:noProof w:val="0"/>
          <w:sz w:val="24"/>
          <w:szCs w:val="24"/>
          <w:lang w:val="en-GB"/>
        </w:rPr>
      </w:pPr>
    </w:p>
    <w:p w:rsidR="1D21A3B3" w:rsidP="1D21A3B3" w:rsidRDefault="1D21A3B3" w14:paraId="0DB697BB" w14:textId="1FC03915">
      <w:pPr>
        <w:pStyle w:val="Normal"/>
        <w:jc w:val="center"/>
        <w:rPr>
          <w:rFonts w:ascii="Calibri" w:hAnsi="Calibri" w:eastAsia="Calibri" w:cs="Calibri"/>
          <w:b w:val="1"/>
          <w:bCs w:val="1"/>
          <w:noProof w:val="0"/>
          <w:sz w:val="24"/>
          <w:szCs w:val="24"/>
          <w:lang w:val="en-GB"/>
        </w:rPr>
      </w:pPr>
    </w:p>
    <w:p w:rsidR="208FDB0E" w:rsidP="60ACDAE9" w:rsidRDefault="208FDB0E" w14:paraId="4E18078A" w14:textId="11947822">
      <w:pPr>
        <w:pStyle w:val="Normal"/>
        <w:jc w:val="center"/>
        <w:rPr>
          <w:rFonts w:ascii="Ink Free" w:hAnsi="Ink Free" w:eastAsia="Ink Free" w:cs="Ink Free"/>
          <w:b w:val="1"/>
          <w:bCs w:val="1"/>
          <w:color w:val="7030A0"/>
          <w:sz w:val="144"/>
          <w:szCs w:val="144"/>
          <w:u w:val="none"/>
        </w:rPr>
      </w:pPr>
      <w:r w:rsidRPr="60ACDAE9" w:rsidR="208FDB0E">
        <w:rPr>
          <w:rFonts w:ascii="Calibri" w:hAnsi="Calibri" w:eastAsia="Calibri" w:cs="Calibri"/>
          <w:b w:val="1"/>
          <w:bCs w:val="1"/>
          <w:noProof w:val="0"/>
          <w:sz w:val="24"/>
          <w:szCs w:val="24"/>
          <w:lang w:val="en-GB"/>
        </w:rPr>
        <w:t>FIELDWORK PLACEMENT CONTRACT</w:t>
      </w:r>
    </w:p>
    <w:p w:rsidR="208FDB0E" w:rsidP="60ACDAE9" w:rsidRDefault="208FDB0E" w14:paraId="58E94061" w14:textId="3DB59BBC">
      <w:pPr>
        <w:spacing w:line="276" w:lineRule="auto"/>
        <w:jc w:val="center"/>
      </w:pPr>
      <w:r w:rsidRPr="60ACDAE9" w:rsidR="208FDB0E">
        <w:rPr>
          <w:rFonts w:ascii="Calibri" w:hAnsi="Calibri" w:eastAsia="Calibri" w:cs="Calibri"/>
          <w:noProof w:val="0"/>
          <w:sz w:val="22"/>
          <w:szCs w:val="22"/>
          <w:lang w:val="en-GB"/>
        </w:rPr>
        <w:t>Where possible please complete this information electronically, the text boxes will expand to contain the necessary information.</w:t>
      </w:r>
    </w:p>
    <w:tbl>
      <w:tblPr>
        <w:tblStyle w:val="TableNormal"/>
        <w:tblW w:w="0" w:type="auto"/>
        <w:tblLayout w:type="fixed"/>
        <w:tblLook w:val="01E0" w:firstRow="1" w:lastRow="1" w:firstColumn="1" w:lastColumn="1" w:noHBand="0" w:noVBand="0"/>
      </w:tblPr>
      <w:tblGrid>
        <w:gridCol w:w="2970"/>
        <w:gridCol w:w="5325"/>
      </w:tblGrid>
      <w:tr w:rsidR="60ACDAE9" w:rsidTr="60ACDAE9" w14:paraId="07D5D917">
        <w:trPr>
          <w:trHeight w:val="300"/>
        </w:trPr>
        <w:tc>
          <w:tcPr>
            <w:tcW w:w="8295" w:type="dxa"/>
            <w:gridSpan w:val="2"/>
            <w:tcBorders>
              <w:top w:val="single" w:sz="8"/>
              <w:left w:val="single" w:sz="8"/>
              <w:bottom w:val="single" w:sz="8"/>
              <w:right w:val="single" w:sz="8"/>
            </w:tcBorders>
            <w:shd w:val="clear" w:color="auto" w:fill="C0C0C0"/>
            <w:tcMar>
              <w:left w:w="108" w:type="dxa"/>
              <w:right w:w="108" w:type="dxa"/>
            </w:tcMar>
            <w:vAlign w:val="top"/>
          </w:tcPr>
          <w:p w:rsidR="60ACDAE9" w:rsidP="60ACDAE9" w:rsidRDefault="60ACDAE9" w14:paraId="3103DA77" w14:textId="385E84A9">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2638EC6F" w14:textId="0DA5D834">
            <w:pPr>
              <w:spacing w:line="276" w:lineRule="auto"/>
            </w:pPr>
            <w:r w:rsidRPr="60ACDAE9" w:rsidR="60ACDAE9">
              <w:rPr>
                <w:rFonts w:ascii="Calibri" w:hAnsi="Calibri" w:eastAsia="Calibri" w:cs="Calibri"/>
                <w:b w:val="1"/>
                <w:bCs w:val="1"/>
                <w:sz w:val="24"/>
                <w:szCs w:val="24"/>
              </w:rPr>
              <w:t>STUDENT INFORMATION</w:t>
            </w:r>
          </w:p>
        </w:tc>
      </w:tr>
      <w:tr w:rsidR="60ACDAE9" w:rsidTr="60ACDAE9" w14:paraId="695180A6">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4168A81D" w14:textId="6F9237CC">
            <w:pPr>
              <w:spacing w:line="276" w:lineRule="auto"/>
            </w:pPr>
            <w:r w:rsidRPr="60ACDAE9" w:rsidR="60ACDAE9">
              <w:rPr>
                <w:rFonts w:ascii="Calibri" w:hAnsi="Calibri" w:eastAsia="Calibri" w:cs="Calibri"/>
                <w:b w:val="1"/>
                <w:bCs w:val="1"/>
                <w:sz w:val="24"/>
                <w:szCs w:val="24"/>
              </w:rPr>
              <w:t>Student Name</w:t>
            </w:r>
          </w:p>
        </w:tc>
        <w:tc>
          <w:tcPr>
            <w:tcW w:w="5325" w:type="dxa"/>
            <w:tcBorders>
              <w:top w:val="nil" w:sz="8"/>
              <w:left w:val="single" w:sz="8"/>
              <w:bottom w:val="single" w:sz="8"/>
              <w:right w:val="single" w:sz="8"/>
            </w:tcBorders>
            <w:tcMar>
              <w:left w:w="108" w:type="dxa"/>
              <w:right w:w="108" w:type="dxa"/>
            </w:tcMar>
            <w:vAlign w:val="top"/>
          </w:tcPr>
          <w:p w:rsidR="60ACDAE9" w:rsidP="60ACDAE9" w:rsidRDefault="60ACDAE9" w14:paraId="2D5EBE11" w14:textId="18791ECD">
            <w:pPr>
              <w:spacing w:line="276" w:lineRule="auto"/>
            </w:pPr>
            <w:r w:rsidRPr="60ACDAE9" w:rsidR="60ACDAE9">
              <w:rPr>
                <w:rFonts w:ascii="Calibri" w:hAnsi="Calibri" w:eastAsia="Calibri" w:cs="Calibri"/>
                <w:sz w:val="24"/>
                <w:szCs w:val="24"/>
              </w:rPr>
              <w:t>Carina Walters</w:t>
            </w:r>
          </w:p>
        </w:tc>
      </w:tr>
      <w:tr w:rsidR="60ACDAE9" w:rsidTr="60ACDAE9" w14:paraId="426140FD">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342E4474" w14:textId="27099BAC">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449069C9" w14:textId="27A36371">
            <w:pPr>
              <w:spacing w:line="276" w:lineRule="auto"/>
            </w:pPr>
            <w:r w:rsidRPr="60ACDAE9" w:rsidR="60ACDAE9">
              <w:rPr>
                <w:rFonts w:ascii="Calibri" w:hAnsi="Calibri" w:eastAsia="Calibri" w:cs="Calibri"/>
                <w:b w:val="1"/>
                <w:bCs w:val="1"/>
                <w:sz w:val="24"/>
                <w:szCs w:val="24"/>
              </w:rPr>
              <w:t>Student Address</w:t>
            </w:r>
          </w:p>
          <w:p w:rsidR="60ACDAE9" w:rsidP="60ACDAE9" w:rsidRDefault="60ACDAE9" w14:paraId="20EF71BF" w14:textId="16393DB1">
            <w:pPr>
              <w:spacing w:line="276" w:lineRule="auto"/>
            </w:pPr>
            <w:r w:rsidRPr="60ACDAE9" w:rsidR="60ACDAE9">
              <w:rPr>
                <w:rFonts w:ascii="Calibri" w:hAnsi="Calibri" w:eastAsia="Calibri" w:cs="Calibri"/>
                <w:b w:val="1"/>
                <w:bCs w:val="1"/>
                <w:sz w:val="24"/>
                <w:szCs w:val="24"/>
              </w:rPr>
              <w:t xml:space="preserve"> </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3006BF4B" w14:textId="7F63BF85">
            <w:pPr>
              <w:spacing w:line="276" w:lineRule="auto"/>
            </w:pPr>
            <w:r w:rsidRPr="60ACDAE9" w:rsidR="60ACDAE9">
              <w:rPr>
                <w:rFonts w:ascii="Calibri" w:hAnsi="Calibri" w:eastAsia="Calibri" w:cs="Calibri"/>
                <w:sz w:val="24"/>
                <w:szCs w:val="24"/>
              </w:rPr>
              <w:t>16 Brunel Avenue</w:t>
            </w:r>
          </w:p>
          <w:p w:rsidR="60ACDAE9" w:rsidP="60ACDAE9" w:rsidRDefault="60ACDAE9" w14:paraId="17686CD2" w14:textId="3E352B02">
            <w:pPr>
              <w:spacing w:line="276" w:lineRule="auto"/>
            </w:pPr>
            <w:r w:rsidRPr="60ACDAE9" w:rsidR="60ACDAE9">
              <w:rPr>
                <w:rFonts w:ascii="Calibri" w:hAnsi="Calibri" w:eastAsia="Calibri" w:cs="Calibri"/>
                <w:sz w:val="24"/>
                <w:szCs w:val="24"/>
              </w:rPr>
              <w:t>Neyland</w:t>
            </w:r>
          </w:p>
          <w:p w:rsidR="60ACDAE9" w:rsidP="60ACDAE9" w:rsidRDefault="60ACDAE9" w14:paraId="445BD960" w14:textId="5DE03475">
            <w:pPr>
              <w:spacing w:line="276" w:lineRule="auto"/>
            </w:pPr>
            <w:r w:rsidRPr="60ACDAE9" w:rsidR="60ACDAE9">
              <w:rPr>
                <w:rFonts w:ascii="Calibri" w:hAnsi="Calibri" w:eastAsia="Calibri" w:cs="Calibri"/>
                <w:sz w:val="24"/>
                <w:szCs w:val="24"/>
              </w:rPr>
              <w:t>Milford Haven        SA73 1QH</w:t>
            </w:r>
          </w:p>
        </w:tc>
      </w:tr>
      <w:tr w:rsidR="60ACDAE9" w:rsidTr="60ACDAE9" w14:paraId="1632BB5F">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5777F25B" w14:textId="0384C0FB">
            <w:pPr>
              <w:spacing w:line="276" w:lineRule="auto"/>
            </w:pPr>
            <w:r w:rsidRPr="60ACDAE9" w:rsidR="60ACDAE9">
              <w:rPr>
                <w:rFonts w:ascii="Calibri" w:hAnsi="Calibri" w:eastAsia="Calibri" w:cs="Calibri"/>
                <w:b w:val="1"/>
                <w:bCs w:val="1"/>
                <w:sz w:val="24"/>
                <w:szCs w:val="24"/>
              </w:rPr>
              <w:t>Student University e mail</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589C18DF" w14:textId="4787F98D">
            <w:pPr>
              <w:spacing w:line="276" w:lineRule="auto"/>
            </w:pPr>
            <w:hyperlink r:id="R296de4fc702e4bd3">
              <w:r w:rsidRPr="60ACDAE9" w:rsidR="60ACDAE9">
                <w:rPr>
                  <w:rStyle w:val="Hyperlink"/>
                  <w:rFonts w:ascii="Calibri" w:hAnsi="Calibri" w:eastAsia="Calibri" w:cs="Calibri"/>
                  <w:sz w:val="24"/>
                  <w:szCs w:val="24"/>
                </w:rPr>
                <w:t>2206384@student.uwtsd.ac.uk</w:t>
              </w:r>
            </w:hyperlink>
          </w:p>
        </w:tc>
      </w:tr>
      <w:tr w:rsidR="60ACDAE9" w:rsidTr="60ACDAE9" w14:paraId="64ABD862">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12F50FF3" w14:textId="4C0F667E">
            <w:pPr>
              <w:spacing w:line="276" w:lineRule="auto"/>
            </w:pPr>
            <w:r w:rsidRPr="60ACDAE9" w:rsidR="60ACDAE9">
              <w:rPr>
                <w:rFonts w:ascii="Calibri" w:hAnsi="Calibri" w:eastAsia="Calibri" w:cs="Calibri"/>
                <w:b w:val="1"/>
                <w:bCs w:val="1"/>
                <w:sz w:val="24"/>
                <w:szCs w:val="24"/>
              </w:rPr>
              <w:t>Student DBS Status and date</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58F34D93" w14:textId="50F0A332">
            <w:pPr>
              <w:spacing w:line="276" w:lineRule="auto"/>
            </w:pPr>
            <w:r w:rsidRPr="60ACDAE9" w:rsidR="60ACDAE9">
              <w:rPr>
                <w:rFonts w:ascii="Calibri" w:hAnsi="Calibri" w:eastAsia="Calibri" w:cs="Calibri"/>
                <w:sz w:val="24"/>
                <w:szCs w:val="24"/>
              </w:rPr>
              <w:t xml:space="preserve"> </w:t>
            </w:r>
          </w:p>
          <w:p w:rsidR="60ACDAE9" w:rsidP="60ACDAE9" w:rsidRDefault="60ACDAE9" w14:paraId="2E996A66" w14:textId="7E5B6A44">
            <w:pPr>
              <w:spacing w:line="276" w:lineRule="auto"/>
            </w:pPr>
            <w:r w:rsidRPr="60ACDAE9" w:rsidR="60ACDAE9">
              <w:rPr>
                <w:rFonts w:ascii="Calibri" w:hAnsi="Calibri" w:eastAsia="Calibri" w:cs="Calibri"/>
                <w:sz w:val="24"/>
                <w:szCs w:val="24"/>
              </w:rPr>
              <w:t>27</w:t>
            </w:r>
            <w:r w:rsidRPr="60ACDAE9" w:rsidR="60ACDAE9">
              <w:rPr>
                <w:rFonts w:ascii="Calibri" w:hAnsi="Calibri" w:eastAsia="Calibri" w:cs="Calibri"/>
                <w:sz w:val="24"/>
                <w:szCs w:val="24"/>
                <w:vertAlign w:val="superscript"/>
              </w:rPr>
              <w:t>th</w:t>
            </w:r>
            <w:r w:rsidRPr="60ACDAE9" w:rsidR="60ACDAE9">
              <w:rPr>
                <w:rFonts w:ascii="Calibri" w:hAnsi="Calibri" w:eastAsia="Calibri" w:cs="Calibri"/>
                <w:sz w:val="24"/>
                <w:szCs w:val="24"/>
              </w:rPr>
              <w:t xml:space="preserve"> September 2022</w:t>
            </w:r>
          </w:p>
        </w:tc>
      </w:tr>
      <w:tr w:rsidR="60ACDAE9" w:rsidTr="60ACDAE9" w14:paraId="1AB350D1">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4B34108C" w14:textId="557F727E">
            <w:pPr>
              <w:spacing w:line="276" w:lineRule="auto"/>
            </w:pPr>
            <w:r w:rsidRPr="60ACDAE9" w:rsidR="60ACDAE9">
              <w:rPr>
                <w:rFonts w:ascii="Calibri" w:hAnsi="Calibri" w:eastAsia="Calibri" w:cs="Calibri"/>
                <w:b w:val="1"/>
                <w:bCs w:val="1"/>
                <w:sz w:val="24"/>
                <w:szCs w:val="24"/>
              </w:rPr>
              <w:t>Additional requirements</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4922702D" w14:textId="67A8BBF8">
            <w:pPr>
              <w:spacing w:line="276" w:lineRule="auto"/>
            </w:pPr>
            <w:r w:rsidRPr="60ACDAE9" w:rsidR="60ACDAE9">
              <w:rPr>
                <w:rFonts w:ascii="Calibri" w:hAnsi="Calibri" w:eastAsia="Calibri" w:cs="Calibri"/>
                <w:sz w:val="24"/>
                <w:szCs w:val="24"/>
              </w:rPr>
              <w:t xml:space="preserve"> </w:t>
            </w:r>
          </w:p>
          <w:p w:rsidR="60ACDAE9" w:rsidP="60ACDAE9" w:rsidRDefault="60ACDAE9" w14:paraId="062B32D9" w14:textId="5E2CD177">
            <w:pPr>
              <w:spacing w:line="276" w:lineRule="auto"/>
            </w:pPr>
            <w:r w:rsidRPr="60ACDAE9" w:rsidR="60ACDAE9">
              <w:rPr>
                <w:rFonts w:ascii="Calibri" w:hAnsi="Calibri" w:eastAsia="Calibri" w:cs="Calibri"/>
                <w:sz w:val="24"/>
                <w:szCs w:val="24"/>
              </w:rPr>
              <w:t xml:space="preserve"> </w:t>
            </w:r>
          </w:p>
        </w:tc>
      </w:tr>
      <w:tr w:rsidR="60ACDAE9" w:rsidTr="60ACDAE9" w14:paraId="6EA55021">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0FF0F113" w14:textId="4B217928">
            <w:pPr>
              <w:spacing w:line="276" w:lineRule="auto"/>
            </w:pPr>
            <w:r w:rsidRPr="60ACDAE9" w:rsidR="60ACDAE9">
              <w:rPr>
                <w:rFonts w:ascii="Calibri" w:hAnsi="Calibri" w:eastAsia="Calibri" w:cs="Calibri"/>
                <w:b w:val="1"/>
                <w:bCs w:val="1"/>
                <w:sz w:val="24"/>
                <w:szCs w:val="24"/>
              </w:rPr>
              <w:t>Name of fieldwork supervisor</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0C98F80E" w14:textId="5CFCDDEF">
            <w:pPr>
              <w:spacing w:line="276" w:lineRule="auto"/>
            </w:pPr>
            <w:r w:rsidRPr="60ACDAE9" w:rsidR="60ACDAE9">
              <w:rPr>
                <w:rFonts w:ascii="Calibri" w:hAnsi="Calibri" w:eastAsia="Calibri" w:cs="Calibri"/>
                <w:sz w:val="24"/>
                <w:szCs w:val="24"/>
              </w:rPr>
              <w:t>Liz Griffiths</w:t>
            </w:r>
          </w:p>
        </w:tc>
      </w:tr>
      <w:tr w:rsidR="60ACDAE9" w:rsidTr="60ACDAE9" w14:paraId="259445A3">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2ECF6178" w14:textId="003C3D28">
            <w:pPr>
              <w:spacing w:line="276" w:lineRule="auto"/>
            </w:pPr>
            <w:r w:rsidRPr="60ACDAE9" w:rsidR="60ACDAE9">
              <w:rPr>
                <w:rFonts w:ascii="Calibri" w:hAnsi="Calibri" w:eastAsia="Calibri" w:cs="Calibri"/>
                <w:b w:val="1"/>
                <w:bCs w:val="1"/>
                <w:sz w:val="24"/>
                <w:szCs w:val="24"/>
              </w:rPr>
              <w:t>Fieldwork supervisor Tel.</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5838C36B" w14:textId="23590AA0">
            <w:pPr>
              <w:spacing w:line="276" w:lineRule="auto"/>
            </w:pPr>
            <w:r w:rsidRPr="60ACDAE9" w:rsidR="60ACDAE9">
              <w:rPr>
                <w:rFonts w:ascii="Calibri" w:hAnsi="Calibri" w:eastAsia="Calibri" w:cs="Calibri"/>
                <w:sz w:val="24"/>
                <w:szCs w:val="24"/>
              </w:rPr>
              <w:t>07990781360</w:t>
            </w:r>
          </w:p>
        </w:tc>
      </w:tr>
      <w:tr w:rsidR="60ACDAE9" w:rsidTr="60ACDAE9" w14:paraId="04DEA4A0">
        <w:trPr>
          <w:trHeight w:val="300"/>
        </w:trPr>
        <w:tc>
          <w:tcPr>
            <w:tcW w:w="2970" w:type="dxa"/>
            <w:tcBorders>
              <w:top w:val="single" w:sz="8"/>
              <w:left w:val="single" w:sz="8"/>
              <w:bottom w:val="single" w:sz="8"/>
              <w:right w:val="single" w:sz="8"/>
            </w:tcBorders>
            <w:tcMar>
              <w:left w:w="108" w:type="dxa"/>
              <w:right w:w="108" w:type="dxa"/>
            </w:tcMar>
            <w:vAlign w:val="top"/>
          </w:tcPr>
          <w:p w:rsidR="60ACDAE9" w:rsidP="60ACDAE9" w:rsidRDefault="60ACDAE9" w14:paraId="24260120" w14:textId="2E1D1115">
            <w:pPr>
              <w:spacing w:line="276" w:lineRule="auto"/>
            </w:pPr>
            <w:r w:rsidRPr="60ACDAE9" w:rsidR="60ACDAE9">
              <w:rPr>
                <w:rFonts w:ascii="Calibri" w:hAnsi="Calibri" w:eastAsia="Calibri" w:cs="Calibri"/>
                <w:b w:val="1"/>
                <w:bCs w:val="1"/>
                <w:sz w:val="24"/>
                <w:szCs w:val="24"/>
              </w:rPr>
              <w:t>Fieldwork supervisor e mail</w:t>
            </w:r>
          </w:p>
        </w:tc>
        <w:tc>
          <w:tcPr>
            <w:tcW w:w="5325" w:type="dxa"/>
            <w:tcBorders>
              <w:top w:val="single" w:sz="8"/>
              <w:left w:val="single" w:sz="8"/>
              <w:bottom w:val="single" w:sz="8"/>
              <w:right w:val="single" w:sz="8"/>
            </w:tcBorders>
            <w:tcMar>
              <w:left w:w="108" w:type="dxa"/>
              <w:right w:w="108" w:type="dxa"/>
            </w:tcMar>
            <w:vAlign w:val="top"/>
          </w:tcPr>
          <w:p w:rsidR="60ACDAE9" w:rsidP="60ACDAE9" w:rsidRDefault="60ACDAE9" w14:paraId="09A89454" w14:textId="38DA491A">
            <w:pPr>
              <w:spacing w:line="276" w:lineRule="auto"/>
            </w:pPr>
            <w:hyperlink r:id="R27673b829e5d4e34">
              <w:r w:rsidRPr="60ACDAE9" w:rsidR="60ACDAE9">
                <w:rPr>
                  <w:rStyle w:val="Hyperlink"/>
                  <w:rFonts w:ascii="Calibri" w:hAnsi="Calibri" w:eastAsia="Calibri" w:cs="Calibri"/>
                  <w:sz w:val="24"/>
                  <w:szCs w:val="24"/>
                </w:rPr>
                <w:t>Liz.Griffiths@pembrokeshire.gov.uk</w:t>
              </w:r>
            </w:hyperlink>
          </w:p>
        </w:tc>
      </w:tr>
    </w:tbl>
    <w:p w:rsidR="208FDB0E" w:rsidP="60ACDAE9" w:rsidRDefault="208FDB0E" w14:paraId="674610ED" w14:textId="5129B868">
      <w:pPr>
        <w:spacing w:line="276" w:lineRule="auto"/>
        <w:jc w:val="center"/>
      </w:pPr>
      <w:r w:rsidRPr="60ACDAE9" w:rsidR="208FDB0E">
        <w:rPr>
          <w:rFonts w:ascii="Calibri" w:hAnsi="Calibri" w:eastAsia="Calibri" w:cs="Calibri"/>
          <w:noProof w:val="0"/>
          <w:sz w:val="24"/>
          <w:szCs w:val="24"/>
          <w:lang w:val="en-GB"/>
        </w:rPr>
        <w:t xml:space="preserve"> </w:t>
      </w:r>
    </w:p>
    <w:tbl>
      <w:tblPr>
        <w:tblStyle w:val="TableNormal"/>
        <w:tblW w:w="0" w:type="auto"/>
        <w:tblLayout w:type="fixed"/>
        <w:tblLook w:val="01E0" w:firstRow="1" w:lastRow="1" w:firstColumn="1" w:lastColumn="1" w:noHBand="0" w:noVBand="0"/>
      </w:tblPr>
      <w:tblGrid>
        <w:gridCol w:w="2550"/>
        <w:gridCol w:w="165"/>
        <w:gridCol w:w="1110"/>
        <w:gridCol w:w="4485"/>
      </w:tblGrid>
      <w:tr w:rsidR="60ACDAE9" w:rsidTr="60ACDAE9" w14:paraId="67913D55">
        <w:trPr>
          <w:trHeight w:val="300"/>
        </w:trPr>
        <w:tc>
          <w:tcPr>
            <w:tcW w:w="8310" w:type="dxa"/>
            <w:gridSpan w:val="4"/>
            <w:tcBorders>
              <w:top w:val="single" w:sz="8"/>
              <w:left w:val="single" w:sz="8"/>
              <w:bottom w:val="single" w:sz="8"/>
              <w:right w:val="single" w:sz="8"/>
            </w:tcBorders>
            <w:shd w:val="clear" w:color="auto" w:fill="C0C0C0"/>
            <w:tcMar>
              <w:left w:w="108" w:type="dxa"/>
              <w:right w:w="108" w:type="dxa"/>
            </w:tcMar>
            <w:vAlign w:val="top"/>
          </w:tcPr>
          <w:p w:rsidR="60ACDAE9" w:rsidP="60ACDAE9" w:rsidRDefault="60ACDAE9" w14:paraId="66DBA7CC" w14:textId="0AF91CB7">
            <w:pPr>
              <w:spacing w:line="276" w:lineRule="auto"/>
            </w:pPr>
            <w:r w:rsidRPr="60ACDAE9" w:rsidR="60ACDAE9">
              <w:rPr>
                <w:rFonts w:ascii="Calibri" w:hAnsi="Calibri" w:eastAsia="Calibri" w:cs="Calibri"/>
                <w:sz w:val="24"/>
                <w:szCs w:val="24"/>
              </w:rPr>
              <w:t xml:space="preserve"> </w:t>
            </w:r>
          </w:p>
          <w:p w:rsidR="60ACDAE9" w:rsidP="60ACDAE9" w:rsidRDefault="60ACDAE9" w14:paraId="6CAF949C" w14:textId="6CB50B8D">
            <w:pPr>
              <w:spacing w:line="276" w:lineRule="auto"/>
            </w:pPr>
            <w:r w:rsidRPr="60ACDAE9" w:rsidR="60ACDAE9">
              <w:rPr>
                <w:rFonts w:ascii="Calibri" w:hAnsi="Calibri" w:eastAsia="Calibri" w:cs="Calibri"/>
                <w:b w:val="1"/>
                <w:bCs w:val="1"/>
                <w:sz w:val="24"/>
                <w:szCs w:val="24"/>
              </w:rPr>
              <w:t>HOST ORGANISATION INFORMATION</w:t>
            </w:r>
          </w:p>
          <w:p w:rsidR="60ACDAE9" w:rsidP="60ACDAE9" w:rsidRDefault="60ACDAE9" w14:paraId="1611DF2D" w14:textId="651467D5">
            <w:pPr>
              <w:spacing w:line="276" w:lineRule="auto"/>
            </w:pPr>
            <w:r w:rsidRPr="60ACDAE9" w:rsidR="60ACDAE9">
              <w:rPr>
                <w:rFonts w:ascii="Calibri" w:hAnsi="Calibri" w:eastAsia="Calibri" w:cs="Calibri"/>
                <w:sz w:val="24"/>
                <w:szCs w:val="24"/>
              </w:rPr>
              <w:t xml:space="preserve"> </w:t>
            </w:r>
          </w:p>
        </w:tc>
      </w:tr>
      <w:tr w:rsidR="60ACDAE9" w:rsidTr="60ACDAE9" w14:paraId="50F1A9CC">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163B59DD" w14:textId="41411003">
            <w:pPr>
              <w:spacing w:line="276" w:lineRule="auto"/>
            </w:pPr>
            <w:r w:rsidRPr="60ACDAE9" w:rsidR="60ACDAE9">
              <w:rPr>
                <w:rFonts w:ascii="Calibri" w:hAnsi="Calibri" w:eastAsia="Calibri" w:cs="Calibri"/>
                <w:b w:val="1"/>
                <w:bCs w:val="1"/>
                <w:sz w:val="24"/>
                <w:szCs w:val="24"/>
              </w:rPr>
              <w:t>Name of Organisation</w:t>
            </w:r>
          </w:p>
        </w:tc>
        <w:tc>
          <w:tcPr>
            <w:tcW w:w="4485" w:type="dxa"/>
            <w:tcBorders>
              <w:top w:val="nil" w:sz="8"/>
              <w:left w:val="nil"/>
              <w:bottom w:val="single" w:sz="8"/>
              <w:right w:val="single" w:sz="8"/>
            </w:tcBorders>
            <w:tcMar>
              <w:left w:w="108" w:type="dxa"/>
              <w:right w:w="108" w:type="dxa"/>
            </w:tcMar>
            <w:vAlign w:val="top"/>
          </w:tcPr>
          <w:p w:rsidR="60ACDAE9" w:rsidP="60ACDAE9" w:rsidRDefault="60ACDAE9" w14:paraId="3CBB4D3C" w14:textId="19B93889">
            <w:pPr>
              <w:spacing w:line="276" w:lineRule="auto"/>
            </w:pPr>
            <w:r w:rsidRPr="60ACDAE9" w:rsidR="60ACDAE9">
              <w:rPr>
                <w:rFonts w:ascii="Calibri" w:hAnsi="Calibri" w:eastAsia="Calibri" w:cs="Calibri"/>
                <w:sz w:val="24"/>
                <w:szCs w:val="24"/>
              </w:rPr>
              <w:t>Pembrokeshire County Council Youth Service</w:t>
            </w:r>
          </w:p>
        </w:tc>
      </w:tr>
      <w:tr w:rsidR="60ACDAE9" w:rsidTr="60ACDAE9" w14:paraId="0757F561">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6851A421" w14:textId="107ADCD0">
            <w:pPr>
              <w:spacing w:line="276" w:lineRule="auto"/>
            </w:pPr>
            <w:r w:rsidRPr="60ACDAE9" w:rsidR="60ACDAE9">
              <w:rPr>
                <w:rFonts w:ascii="Calibri" w:hAnsi="Calibri" w:eastAsia="Calibri" w:cs="Calibri"/>
                <w:b w:val="1"/>
                <w:bCs w:val="1"/>
                <w:sz w:val="24"/>
                <w:szCs w:val="24"/>
              </w:rPr>
              <w:t>Tel.</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30A47549" w14:textId="10DB2C92">
            <w:pPr>
              <w:spacing w:line="276" w:lineRule="auto"/>
            </w:pPr>
            <w:r w:rsidRPr="60ACDAE9" w:rsidR="60ACDAE9">
              <w:rPr>
                <w:rFonts w:ascii="Calibri" w:hAnsi="Calibri" w:eastAsia="Calibri" w:cs="Calibri"/>
                <w:sz w:val="24"/>
                <w:szCs w:val="24"/>
              </w:rPr>
              <w:t>07990781360</w:t>
            </w:r>
          </w:p>
        </w:tc>
      </w:tr>
      <w:tr w:rsidR="60ACDAE9" w:rsidTr="60ACDAE9" w14:paraId="0FC15BB1">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0BB5E972" w14:textId="73251231">
            <w:pPr>
              <w:spacing w:line="276" w:lineRule="auto"/>
            </w:pPr>
            <w:r w:rsidRPr="60ACDAE9" w:rsidR="60ACDAE9">
              <w:rPr>
                <w:rFonts w:ascii="Calibri" w:hAnsi="Calibri" w:eastAsia="Calibri" w:cs="Calibri"/>
                <w:b w:val="1"/>
                <w:bCs w:val="1"/>
                <w:sz w:val="24"/>
                <w:szCs w:val="24"/>
              </w:rPr>
              <w:t>Email</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23473625" w14:textId="0A010E50">
            <w:pPr>
              <w:spacing w:line="276" w:lineRule="auto"/>
            </w:pPr>
            <w:hyperlink r:id="Rf40883650628475c">
              <w:r w:rsidRPr="60ACDAE9" w:rsidR="60ACDAE9">
                <w:rPr>
                  <w:rStyle w:val="Hyperlink"/>
                  <w:rFonts w:ascii="Calibri" w:hAnsi="Calibri" w:eastAsia="Calibri" w:cs="Calibri"/>
                  <w:sz w:val="24"/>
                  <w:szCs w:val="24"/>
                </w:rPr>
                <w:t>Liz.Griffiths@pembrokeshire.gov.uk</w:t>
              </w:r>
            </w:hyperlink>
          </w:p>
        </w:tc>
      </w:tr>
      <w:tr w:rsidR="60ACDAE9" w:rsidTr="60ACDAE9" w14:paraId="36CFB17D">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47D87D82" w14:textId="2FCFF94D">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4D0D9815" w14:textId="6ECCC49F">
            <w:pPr>
              <w:spacing w:line="276" w:lineRule="auto"/>
            </w:pPr>
            <w:r w:rsidRPr="60ACDAE9" w:rsidR="60ACDAE9">
              <w:rPr>
                <w:rFonts w:ascii="Calibri" w:hAnsi="Calibri" w:eastAsia="Calibri" w:cs="Calibri"/>
                <w:b w:val="1"/>
                <w:bCs w:val="1"/>
                <w:sz w:val="24"/>
                <w:szCs w:val="24"/>
              </w:rPr>
              <w:t>Aims/ Purpose of the Organisation</w:t>
            </w:r>
          </w:p>
          <w:p w:rsidR="60ACDAE9" w:rsidP="60ACDAE9" w:rsidRDefault="60ACDAE9" w14:paraId="327E28B2" w14:textId="0586AED5">
            <w:pPr>
              <w:spacing w:line="276" w:lineRule="auto"/>
            </w:pPr>
            <w:r w:rsidRPr="60ACDAE9" w:rsidR="60ACDAE9">
              <w:rPr>
                <w:rFonts w:ascii="Calibri" w:hAnsi="Calibri" w:eastAsia="Calibri" w:cs="Calibri"/>
                <w:b w:val="1"/>
                <w:bCs w:val="1"/>
                <w:sz w:val="24"/>
                <w:szCs w:val="24"/>
              </w:rPr>
              <w:t xml:space="preserve"> </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73D0D2E4" w14:textId="6BB70FE6">
            <w:pPr>
              <w:spacing w:line="276" w:lineRule="auto"/>
            </w:pPr>
            <w:r w:rsidRPr="60ACDAE9" w:rsidR="60ACDAE9">
              <w:rPr>
                <w:rFonts w:ascii="Calibri" w:hAnsi="Calibri" w:eastAsia="Calibri" w:cs="Calibri"/>
                <w:sz w:val="24"/>
                <w:szCs w:val="24"/>
              </w:rPr>
              <w:t>Working with young people to empower them and to facilitate their development mentally, socially and educationally. To give young people a voice and to support them to reach their full potential.</w:t>
            </w:r>
          </w:p>
        </w:tc>
      </w:tr>
      <w:tr w:rsidR="60ACDAE9" w:rsidTr="60ACDAE9" w14:paraId="4E3E26EE">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2A90A47C" w14:textId="472AEAA2">
            <w:pPr>
              <w:spacing w:line="276" w:lineRule="auto"/>
            </w:pPr>
            <w:r w:rsidRPr="60ACDAE9" w:rsidR="60ACDAE9">
              <w:rPr>
                <w:rFonts w:ascii="Calibri" w:hAnsi="Calibri" w:eastAsia="Calibri" w:cs="Calibri"/>
                <w:b w:val="1"/>
                <w:bCs w:val="1"/>
                <w:sz w:val="24"/>
                <w:szCs w:val="24"/>
              </w:rPr>
              <w:t>Duration of placement</w:t>
            </w:r>
          </w:p>
          <w:p w:rsidR="60ACDAE9" w:rsidP="60ACDAE9" w:rsidRDefault="60ACDAE9" w14:paraId="09EA242B" w14:textId="22552812">
            <w:pPr>
              <w:spacing w:line="276" w:lineRule="auto"/>
            </w:pPr>
            <w:r w:rsidRPr="60ACDAE9" w:rsidR="60ACDAE9">
              <w:rPr>
                <w:rFonts w:ascii="Calibri" w:hAnsi="Calibri" w:eastAsia="Calibri" w:cs="Calibri"/>
                <w:b w:val="1"/>
                <w:bCs w:val="1"/>
                <w:sz w:val="24"/>
                <w:szCs w:val="24"/>
              </w:rPr>
              <w:t xml:space="preserve"> </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774B7DDA" w14:textId="724B2CC1">
            <w:pPr>
              <w:spacing w:line="276" w:lineRule="auto"/>
            </w:pPr>
            <w:r w:rsidRPr="60ACDAE9" w:rsidR="60ACDAE9">
              <w:rPr>
                <w:rFonts w:ascii="Calibri" w:hAnsi="Calibri" w:eastAsia="Calibri" w:cs="Calibri"/>
                <w:sz w:val="24"/>
                <w:szCs w:val="24"/>
              </w:rPr>
              <w:t>Level 4 Placement: 200 hours (100 or more face to face Youth Work).</w:t>
            </w:r>
          </w:p>
        </w:tc>
      </w:tr>
      <w:tr w:rsidR="60ACDAE9" w:rsidTr="60ACDAE9" w14:paraId="7DDE7A0A">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6E021805" w14:textId="525D1B76">
            <w:pPr>
              <w:spacing w:line="276" w:lineRule="auto"/>
            </w:pPr>
            <w:r w:rsidRPr="60ACDAE9" w:rsidR="60ACDAE9">
              <w:rPr>
                <w:rFonts w:ascii="Calibri" w:hAnsi="Calibri" w:eastAsia="Calibri" w:cs="Calibri"/>
                <w:b w:val="1"/>
                <w:bCs w:val="1"/>
                <w:sz w:val="24"/>
                <w:szCs w:val="24"/>
              </w:rPr>
              <w:t xml:space="preserve">Please detail the activities expected of the student </w:t>
            </w:r>
          </w:p>
          <w:p w:rsidR="60ACDAE9" w:rsidP="60ACDAE9" w:rsidRDefault="60ACDAE9" w14:paraId="6E706425" w14:textId="4C9F729A">
            <w:pPr>
              <w:spacing w:line="276" w:lineRule="auto"/>
            </w:pPr>
            <w:r w:rsidRPr="60ACDAE9" w:rsidR="60ACDAE9">
              <w:rPr>
                <w:rFonts w:ascii="Calibri" w:hAnsi="Calibri" w:eastAsia="Calibri" w:cs="Calibri"/>
                <w:b w:val="1"/>
                <w:bCs w:val="1"/>
                <w:sz w:val="24"/>
                <w:szCs w:val="24"/>
              </w:rPr>
              <w:t>(Use more space if necessary)</w:t>
            </w:r>
          </w:p>
          <w:p w:rsidR="60ACDAE9" w:rsidP="60ACDAE9" w:rsidRDefault="60ACDAE9" w14:paraId="493BEB7A" w14:textId="5E65AFE4">
            <w:pPr>
              <w:spacing w:line="276" w:lineRule="auto"/>
            </w:pPr>
            <w:r w:rsidRPr="60ACDAE9" w:rsidR="60ACDAE9">
              <w:rPr>
                <w:rFonts w:ascii="Calibri" w:hAnsi="Calibri" w:eastAsia="Calibri" w:cs="Calibri"/>
                <w:b w:val="1"/>
                <w:bCs w:val="1"/>
                <w:sz w:val="24"/>
                <w:szCs w:val="24"/>
              </w:rPr>
              <w:t xml:space="preserve"> </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61C217DC" w14:textId="601C41EF">
            <w:pPr>
              <w:spacing w:line="276" w:lineRule="auto"/>
            </w:pPr>
            <w:r w:rsidRPr="60ACDAE9" w:rsidR="60ACDAE9">
              <w:rPr>
                <w:rFonts w:ascii="Calibri" w:hAnsi="Calibri" w:eastAsia="Calibri" w:cs="Calibri"/>
                <w:sz w:val="24"/>
                <w:szCs w:val="24"/>
              </w:rPr>
              <w:t>To observe and assist the work of colleagues. To be able to work as part of a team and independently. Be mindful of safeguarding issues. Empower young people and deliver support when needed.</w:t>
            </w:r>
          </w:p>
          <w:p w:rsidR="60ACDAE9" w:rsidP="60ACDAE9" w:rsidRDefault="60ACDAE9" w14:paraId="56586722" w14:textId="6129B0E3">
            <w:pPr>
              <w:spacing w:line="276" w:lineRule="auto"/>
            </w:pPr>
            <w:r w:rsidRPr="60ACDAE9" w:rsidR="60ACDAE9">
              <w:rPr>
                <w:rFonts w:ascii="Calibri" w:hAnsi="Calibri" w:eastAsia="Calibri" w:cs="Calibri"/>
                <w:sz w:val="24"/>
                <w:szCs w:val="24"/>
              </w:rPr>
              <w:t>To deliver workshops to benefit young people’s development, e.g. money management, baking, team building games.</w:t>
            </w:r>
          </w:p>
        </w:tc>
      </w:tr>
      <w:tr w:rsidR="60ACDAE9" w:rsidTr="60ACDAE9" w14:paraId="5612A9CC">
        <w:trPr>
          <w:trHeight w:val="30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5643AED3" w14:textId="235DD8F2">
            <w:pPr>
              <w:spacing w:line="276" w:lineRule="auto"/>
            </w:pPr>
            <w:r w:rsidRPr="60ACDAE9" w:rsidR="60ACDAE9">
              <w:rPr>
                <w:rFonts w:ascii="Calibri" w:hAnsi="Calibri" w:eastAsia="Calibri" w:cs="Calibri"/>
                <w:b w:val="1"/>
                <w:bCs w:val="1"/>
                <w:sz w:val="24"/>
                <w:szCs w:val="24"/>
              </w:rPr>
              <w:t>Facilities/equipment available to student</w:t>
            </w:r>
          </w:p>
          <w:p w:rsidR="60ACDAE9" w:rsidP="60ACDAE9" w:rsidRDefault="60ACDAE9" w14:paraId="623456AC" w14:textId="5E842964">
            <w:pPr>
              <w:spacing w:line="276" w:lineRule="auto"/>
            </w:pPr>
            <w:r w:rsidRPr="60ACDAE9" w:rsidR="60ACDAE9">
              <w:rPr>
                <w:rFonts w:ascii="Calibri" w:hAnsi="Calibri" w:eastAsia="Calibri" w:cs="Calibri"/>
                <w:b w:val="1"/>
                <w:bCs w:val="1"/>
                <w:sz w:val="24"/>
                <w:szCs w:val="24"/>
              </w:rPr>
              <w:t xml:space="preserve"> </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1D10A40C" w14:textId="14087047">
            <w:pPr>
              <w:spacing w:line="276" w:lineRule="auto"/>
            </w:pPr>
            <w:r w:rsidRPr="60ACDAE9" w:rsidR="60ACDAE9">
              <w:rPr>
                <w:rFonts w:ascii="Calibri" w:hAnsi="Calibri" w:eastAsia="Calibri" w:cs="Calibri"/>
                <w:sz w:val="24"/>
                <w:szCs w:val="24"/>
              </w:rPr>
              <w:t>Cooking/baking equipment, the use of the spaces for the activities, games equipment, arts/crafts equipment.</w:t>
            </w:r>
          </w:p>
        </w:tc>
      </w:tr>
      <w:tr w:rsidR="60ACDAE9" w:rsidTr="60ACDAE9" w14:paraId="7C4902AF">
        <w:trPr>
          <w:trHeight w:val="420"/>
        </w:trPr>
        <w:tc>
          <w:tcPr>
            <w:tcW w:w="8310" w:type="dxa"/>
            <w:gridSpan w:val="4"/>
            <w:tcBorders>
              <w:top w:val="single" w:sz="8"/>
              <w:left w:val="single" w:sz="8"/>
              <w:bottom w:val="single" w:sz="8"/>
              <w:right w:val="single" w:sz="8"/>
            </w:tcBorders>
            <w:tcMar>
              <w:left w:w="108" w:type="dxa"/>
              <w:right w:w="108" w:type="dxa"/>
            </w:tcMar>
            <w:vAlign w:val="top"/>
          </w:tcPr>
          <w:p w:rsidR="60ACDAE9" w:rsidP="60ACDAE9" w:rsidRDefault="60ACDAE9" w14:paraId="58625906" w14:textId="1D70FD01">
            <w:pPr>
              <w:spacing w:line="276" w:lineRule="auto"/>
            </w:pPr>
            <w:r w:rsidRPr="60ACDAE9" w:rsidR="60ACDAE9">
              <w:rPr>
                <w:rFonts w:ascii="Calibri" w:hAnsi="Calibri" w:eastAsia="Calibri" w:cs="Calibri"/>
                <w:b w:val="1"/>
                <w:bCs w:val="1"/>
                <w:sz w:val="24"/>
                <w:szCs w:val="24"/>
              </w:rPr>
              <w:t>Please confirm that your organisation has in place the following and where the student can have access to them:</w:t>
            </w:r>
          </w:p>
        </w:tc>
      </w:tr>
      <w:tr w:rsidR="60ACDAE9" w:rsidTr="60ACDAE9" w14:paraId="4131A3D7">
        <w:trPr>
          <w:trHeight w:val="5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6C10E696" w14:textId="6D96DF1C">
            <w:pPr>
              <w:spacing w:line="276" w:lineRule="auto"/>
            </w:pPr>
            <w:r w:rsidRPr="60ACDAE9" w:rsidR="60ACDAE9">
              <w:rPr>
                <w:rFonts w:ascii="Calibri" w:hAnsi="Calibri" w:eastAsia="Calibri" w:cs="Calibri"/>
                <w:sz w:val="24"/>
                <w:szCs w:val="24"/>
              </w:rPr>
              <w:t>a. Equal Opportunities Policy and procedures</w:t>
            </w:r>
          </w:p>
        </w:tc>
        <w:tc>
          <w:tcPr>
            <w:tcW w:w="4485" w:type="dxa"/>
            <w:tcBorders>
              <w:top w:val="nil" w:sz="8"/>
              <w:left w:val="nil"/>
              <w:bottom w:val="single" w:sz="8"/>
              <w:right w:val="single" w:sz="8"/>
            </w:tcBorders>
            <w:tcMar>
              <w:left w:w="108" w:type="dxa"/>
              <w:right w:w="108" w:type="dxa"/>
            </w:tcMar>
            <w:vAlign w:val="top"/>
          </w:tcPr>
          <w:p w:rsidR="60ACDAE9" w:rsidP="60ACDAE9" w:rsidRDefault="60ACDAE9" w14:paraId="37C60C43" w14:textId="749DD6A5">
            <w:pPr>
              <w:spacing w:line="276" w:lineRule="auto"/>
            </w:pPr>
            <w:r w:rsidRPr="60ACDAE9" w:rsidR="60ACDAE9">
              <w:rPr>
                <w:rFonts w:ascii="Calibri" w:hAnsi="Calibri" w:eastAsia="Calibri" w:cs="Calibri"/>
                <w:sz w:val="24"/>
                <w:szCs w:val="24"/>
              </w:rPr>
              <w:t>Yes, student can access hard copy from Mentor.</w:t>
            </w:r>
          </w:p>
        </w:tc>
      </w:tr>
      <w:tr w:rsidR="60ACDAE9" w:rsidTr="60ACDAE9" w14:paraId="5DA547C2">
        <w:trPr>
          <w:trHeight w:val="5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637081FB" w14:textId="7FEFE83F">
            <w:pPr>
              <w:spacing w:line="276" w:lineRule="auto"/>
            </w:pPr>
            <w:r w:rsidRPr="60ACDAE9" w:rsidR="60ACDAE9">
              <w:rPr>
                <w:rFonts w:ascii="Calibri" w:hAnsi="Calibri" w:eastAsia="Calibri" w:cs="Calibri"/>
                <w:sz w:val="24"/>
                <w:szCs w:val="24"/>
              </w:rPr>
              <w:t>b. Safeguarding policy and procedures including a designated child protection officer</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6C70F29C" w14:textId="03359687">
            <w:pPr>
              <w:spacing w:line="276" w:lineRule="auto"/>
            </w:pPr>
            <w:r w:rsidRPr="60ACDAE9" w:rsidR="60ACDAE9">
              <w:rPr>
                <w:rFonts w:ascii="Calibri" w:hAnsi="Calibri" w:eastAsia="Calibri" w:cs="Calibri"/>
                <w:sz w:val="24"/>
                <w:szCs w:val="24"/>
              </w:rPr>
              <w:t>Yes, student can access hard copy from Mentor.</w:t>
            </w:r>
          </w:p>
        </w:tc>
      </w:tr>
      <w:tr w:rsidR="60ACDAE9" w:rsidTr="60ACDAE9" w14:paraId="418115BA">
        <w:trPr>
          <w:trHeight w:val="111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41C652C2" w14:textId="51E0B7DA">
            <w:pPr>
              <w:spacing w:line="276" w:lineRule="auto"/>
            </w:pPr>
            <w:r w:rsidRPr="60ACDAE9" w:rsidR="60ACDAE9">
              <w:rPr>
                <w:rFonts w:ascii="Calibri" w:hAnsi="Calibri" w:eastAsia="Calibri" w:cs="Calibri"/>
                <w:sz w:val="24"/>
                <w:szCs w:val="24"/>
              </w:rPr>
              <w:t>c. Disability Policy (please state how you will meet any special  requirements noted by the student)</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18362180" w14:textId="52B72C31">
            <w:pPr>
              <w:spacing w:line="276" w:lineRule="auto"/>
            </w:pPr>
            <w:r w:rsidRPr="60ACDAE9" w:rsidR="60ACDAE9">
              <w:rPr>
                <w:rFonts w:ascii="Calibri" w:hAnsi="Calibri" w:eastAsia="Calibri" w:cs="Calibri"/>
                <w:sz w:val="24"/>
                <w:szCs w:val="24"/>
              </w:rPr>
              <w:t>Yes, student can access hard copy from Mentor.</w:t>
            </w:r>
          </w:p>
        </w:tc>
      </w:tr>
      <w:tr w:rsidR="60ACDAE9" w:rsidTr="60ACDAE9" w14:paraId="32B0C75D">
        <w:trPr>
          <w:trHeight w:val="8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34904E69" w14:textId="320B9BD8">
            <w:pPr>
              <w:spacing w:line="276" w:lineRule="auto"/>
            </w:pPr>
            <w:r w:rsidRPr="60ACDAE9" w:rsidR="60ACDAE9">
              <w:rPr>
                <w:rFonts w:ascii="Calibri" w:hAnsi="Calibri" w:eastAsia="Calibri" w:cs="Calibri"/>
                <w:sz w:val="24"/>
                <w:szCs w:val="24"/>
              </w:rPr>
              <w:t>d. Health and Safety Policy and procedures</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7E6E2917" w14:textId="70DE5D17">
            <w:pPr>
              <w:spacing w:line="276" w:lineRule="auto"/>
            </w:pPr>
            <w:r w:rsidRPr="60ACDAE9" w:rsidR="60ACDAE9">
              <w:rPr>
                <w:rFonts w:ascii="Calibri" w:hAnsi="Calibri" w:eastAsia="Calibri" w:cs="Calibri"/>
                <w:sz w:val="24"/>
                <w:szCs w:val="24"/>
              </w:rPr>
              <w:t>Yes, student can access hard copy from Mentor.</w:t>
            </w:r>
          </w:p>
        </w:tc>
      </w:tr>
      <w:tr w:rsidR="60ACDAE9" w:rsidTr="60ACDAE9" w14:paraId="3E716B9B">
        <w:trPr>
          <w:trHeight w:val="8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30978BBE" w14:textId="0168671D">
            <w:pPr>
              <w:spacing w:line="276" w:lineRule="auto"/>
            </w:pPr>
            <w:r w:rsidRPr="60ACDAE9" w:rsidR="60ACDAE9">
              <w:rPr>
                <w:rFonts w:ascii="Calibri" w:hAnsi="Calibri" w:eastAsia="Calibri" w:cs="Calibri"/>
                <w:sz w:val="24"/>
                <w:szCs w:val="24"/>
              </w:rPr>
              <w:t xml:space="preserve">e. Risk Assessments including significant risks identified? </w:t>
            </w:r>
            <w:r w:rsidRPr="60ACDAE9" w:rsidR="60ACDAE9">
              <w:rPr>
                <w:rFonts w:ascii="Calibri" w:hAnsi="Calibri" w:eastAsia="Calibri" w:cs="Calibri"/>
                <w:color w:val="000000" w:themeColor="text1" w:themeTint="FF" w:themeShade="FF"/>
                <w:sz w:val="24"/>
                <w:szCs w:val="24"/>
              </w:rPr>
              <w:t>An example to be provided to the University.</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4EF40844" w14:textId="49FBD496">
            <w:pPr>
              <w:spacing w:line="276" w:lineRule="auto"/>
            </w:pPr>
            <w:r w:rsidRPr="60ACDAE9" w:rsidR="60ACDAE9">
              <w:rPr>
                <w:rFonts w:ascii="Calibri" w:hAnsi="Calibri" w:eastAsia="Calibri" w:cs="Calibri"/>
                <w:sz w:val="24"/>
                <w:szCs w:val="24"/>
              </w:rPr>
              <w:t>Yes, student has a copy from the university in the field skills handout.</w:t>
            </w:r>
          </w:p>
        </w:tc>
      </w:tr>
      <w:tr w:rsidR="60ACDAE9" w:rsidTr="60ACDAE9" w14:paraId="1BA8962F">
        <w:trPr>
          <w:trHeight w:val="840"/>
        </w:trPr>
        <w:tc>
          <w:tcPr>
            <w:tcW w:w="3825" w:type="dxa"/>
            <w:gridSpan w:val="3"/>
            <w:tcBorders>
              <w:top w:val="single" w:sz="8"/>
              <w:left w:val="single" w:sz="8"/>
              <w:bottom w:val="single" w:sz="8"/>
              <w:right w:val="single" w:sz="8"/>
            </w:tcBorders>
            <w:tcMar>
              <w:left w:w="108" w:type="dxa"/>
              <w:right w:w="108" w:type="dxa"/>
            </w:tcMar>
            <w:vAlign w:val="top"/>
          </w:tcPr>
          <w:p w:rsidR="60ACDAE9" w:rsidP="60ACDAE9" w:rsidRDefault="60ACDAE9" w14:paraId="1D06A87D" w14:textId="111EAA8D">
            <w:pPr>
              <w:spacing w:line="276" w:lineRule="auto"/>
            </w:pPr>
            <w:r w:rsidRPr="60ACDAE9" w:rsidR="60ACDAE9">
              <w:rPr>
                <w:rFonts w:ascii="Calibri" w:hAnsi="Calibri" w:eastAsia="Calibri" w:cs="Calibri"/>
                <w:sz w:val="24"/>
                <w:szCs w:val="24"/>
              </w:rPr>
              <w:t xml:space="preserve">f. </w:t>
            </w:r>
            <w:r w:rsidRPr="60ACDAE9" w:rsidR="60ACDAE9">
              <w:rPr>
                <w:rFonts w:ascii="Calibri" w:hAnsi="Calibri" w:eastAsia="Calibri" w:cs="Calibri"/>
                <w:b w:val="1"/>
                <w:bCs w:val="1"/>
                <w:sz w:val="24"/>
                <w:szCs w:val="24"/>
              </w:rPr>
              <w:t>Appropriate measures, informed by up to date legal requirements and public health guidance to minimise health risks associated with COVID-19.</w:t>
            </w:r>
          </w:p>
        </w:tc>
        <w:tc>
          <w:tcPr>
            <w:tcW w:w="4485" w:type="dxa"/>
            <w:tcBorders>
              <w:top w:val="single" w:sz="8"/>
              <w:left w:val="nil"/>
              <w:bottom w:val="single" w:sz="8"/>
              <w:right w:val="single" w:sz="8"/>
            </w:tcBorders>
            <w:tcMar>
              <w:left w:w="108" w:type="dxa"/>
              <w:right w:w="108" w:type="dxa"/>
            </w:tcMar>
            <w:vAlign w:val="top"/>
          </w:tcPr>
          <w:p w:rsidR="60ACDAE9" w:rsidP="60ACDAE9" w:rsidRDefault="60ACDAE9" w14:paraId="46A084DC" w14:textId="35215619">
            <w:pPr>
              <w:spacing w:line="276" w:lineRule="auto"/>
            </w:pPr>
            <w:r w:rsidRPr="60ACDAE9" w:rsidR="60ACDAE9">
              <w:rPr>
                <w:rFonts w:ascii="Calibri" w:hAnsi="Calibri" w:eastAsia="Calibri" w:cs="Calibri"/>
                <w:sz w:val="24"/>
                <w:szCs w:val="24"/>
              </w:rPr>
              <w:t>If unwell to make sure the line manager is aware of the illness as soon as possible and an absence is needed. To not to attend work if unfit to do so.</w:t>
            </w:r>
          </w:p>
        </w:tc>
      </w:tr>
      <w:tr w:rsidR="60ACDAE9" w:rsidTr="60ACDAE9" w14:paraId="16397668">
        <w:trPr>
          <w:trHeight w:val="840"/>
        </w:trPr>
        <w:tc>
          <w:tcPr>
            <w:tcW w:w="8310" w:type="dxa"/>
            <w:gridSpan w:val="4"/>
            <w:tcBorders>
              <w:top w:val="single" w:sz="8"/>
              <w:left w:val="single" w:sz="8"/>
              <w:bottom w:val="single" w:sz="8"/>
              <w:right w:val="single" w:sz="8"/>
            </w:tcBorders>
            <w:tcMar>
              <w:left w:w="108" w:type="dxa"/>
              <w:right w:w="108" w:type="dxa"/>
            </w:tcMar>
            <w:vAlign w:val="top"/>
          </w:tcPr>
          <w:p w:rsidR="60ACDAE9" w:rsidP="60ACDAE9" w:rsidRDefault="60ACDAE9" w14:paraId="097438EF" w14:textId="69E29F65">
            <w:pPr>
              <w:spacing w:line="276" w:lineRule="auto"/>
            </w:pPr>
            <w:r w:rsidRPr="60ACDAE9" w:rsidR="60ACDAE9">
              <w:rPr>
                <w:rFonts w:ascii="Calibri" w:hAnsi="Calibri" w:eastAsia="Calibri" w:cs="Calibri"/>
                <w:sz w:val="24"/>
                <w:szCs w:val="24"/>
              </w:rPr>
              <w:t xml:space="preserve"> </w:t>
            </w:r>
          </w:p>
          <w:p w:rsidR="60ACDAE9" w:rsidP="60ACDAE9" w:rsidRDefault="60ACDAE9" w14:paraId="0526CC7D" w14:textId="0EE62F9F">
            <w:pPr>
              <w:spacing w:line="276" w:lineRule="auto"/>
            </w:pPr>
            <w:r w:rsidRPr="60ACDAE9" w:rsidR="60ACDAE9">
              <w:rPr>
                <w:rFonts w:ascii="Calibri" w:hAnsi="Calibri" w:eastAsia="Calibri" w:cs="Calibri"/>
                <w:sz w:val="24"/>
                <w:szCs w:val="24"/>
              </w:rPr>
              <w:t>During induction the student will be made fully aware of the organisation's rules of conduct (including boundary management), practices and policies, including Safeguarding and Health and Safety (e.g. accident reporting).</w:t>
            </w:r>
          </w:p>
          <w:p w:rsidR="60ACDAE9" w:rsidP="60ACDAE9" w:rsidRDefault="60ACDAE9" w14:paraId="49D4A684" w14:textId="6B9354A2">
            <w:pPr>
              <w:spacing w:line="276" w:lineRule="auto"/>
            </w:pPr>
            <w:r w:rsidRPr="60ACDAE9" w:rsidR="60ACDAE9">
              <w:rPr>
                <w:rFonts w:ascii="Calibri" w:hAnsi="Calibri" w:eastAsia="Calibri" w:cs="Calibri"/>
                <w:sz w:val="24"/>
                <w:szCs w:val="24"/>
              </w:rPr>
              <w:t xml:space="preserve"> </w:t>
            </w:r>
          </w:p>
          <w:p w:rsidR="60ACDAE9" w:rsidP="60ACDAE9" w:rsidRDefault="60ACDAE9" w14:paraId="056607E4" w14:textId="44EC3F8F">
            <w:pPr>
              <w:spacing w:line="276" w:lineRule="auto"/>
            </w:pPr>
            <w:r w:rsidRPr="60ACDAE9" w:rsidR="60ACDAE9">
              <w:rPr>
                <w:rFonts w:ascii="Calibri" w:hAnsi="Calibri" w:eastAsia="Calibri" w:cs="Calibri"/>
                <w:sz w:val="24"/>
                <w:szCs w:val="24"/>
              </w:rPr>
              <w:t xml:space="preserve"> </w:t>
            </w:r>
          </w:p>
        </w:tc>
      </w:tr>
      <w:tr w:rsidR="60ACDAE9" w:rsidTr="60ACDAE9" w14:paraId="7BCE0CEC">
        <w:trPr>
          <w:trHeight w:val="300"/>
        </w:trPr>
        <w:tc>
          <w:tcPr>
            <w:tcW w:w="8310" w:type="dxa"/>
            <w:gridSpan w:val="4"/>
            <w:tcBorders>
              <w:top w:val="single" w:sz="8"/>
              <w:left w:val="single" w:sz="8"/>
              <w:bottom w:val="single" w:sz="8"/>
              <w:right w:val="single" w:sz="8"/>
            </w:tcBorders>
            <w:tcMar>
              <w:left w:w="108" w:type="dxa"/>
              <w:right w:w="108" w:type="dxa"/>
            </w:tcMar>
            <w:vAlign w:val="top"/>
          </w:tcPr>
          <w:p w:rsidR="60ACDAE9" w:rsidP="60ACDAE9" w:rsidRDefault="60ACDAE9" w14:paraId="51A0468D" w14:textId="5586E758">
            <w:pPr>
              <w:spacing w:line="276" w:lineRule="auto"/>
            </w:pPr>
            <w:r w:rsidRPr="60ACDAE9" w:rsidR="60ACDAE9">
              <w:rPr>
                <w:rFonts w:ascii="Calibri" w:hAnsi="Calibri" w:eastAsia="Calibri" w:cs="Calibri"/>
                <w:sz w:val="24"/>
                <w:szCs w:val="24"/>
              </w:rPr>
              <w:t xml:space="preserve"> </w:t>
            </w:r>
          </w:p>
          <w:p w:rsidR="60ACDAE9" w:rsidP="60ACDAE9" w:rsidRDefault="60ACDAE9" w14:paraId="1CBE43ED" w14:textId="237E937C">
            <w:pPr>
              <w:spacing w:line="276" w:lineRule="auto"/>
            </w:pPr>
            <w:r w:rsidRPr="60ACDAE9" w:rsidR="60ACDAE9">
              <w:rPr>
                <w:rFonts w:ascii="Calibri" w:hAnsi="Calibri" w:eastAsia="Calibri" w:cs="Calibri"/>
                <w:sz w:val="24"/>
                <w:szCs w:val="24"/>
              </w:rPr>
              <w:t>The student will be covered by your employer's liability insurance whilst on your premises and undertaking any assigned tasks.</w:t>
            </w:r>
          </w:p>
          <w:p w:rsidR="60ACDAE9" w:rsidP="60ACDAE9" w:rsidRDefault="60ACDAE9" w14:paraId="53FFB411" w14:textId="78DDC52B">
            <w:pPr>
              <w:spacing w:line="276" w:lineRule="auto"/>
              <w:jc w:val="center"/>
            </w:pPr>
            <w:r w:rsidRPr="60ACDAE9" w:rsidR="60ACDAE9">
              <w:rPr>
                <w:rFonts w:ascii="Calibri" w:hAnsi="Calibri" w:eastAsia="Calibri" w:cs="Calibri"/>
                <w:sz w:val="24"/>
                <w:szCs w:val="24"/>
              </w:rPr>
              <w:t xml:space="preserve"> </w:t>
            </w:r>
          </w:p>
          <w:p w:rsidR="60ACDAE9" w:rsidP="60ACDAE9" w:rsidRDefault="60ACDAE9" w14:paraId="6A53C80F" w14:textId="4BA104E8">
            <w:pPr>
              <w:spacing w:line="276" w:lineRule="auto"/>
              <w:jc w:val="center"/>
            </w:pPr>
            <w:r w:rsidRPr="60ACDAE9" w:rsidR="60ACDAE9">
              <w:rPr>
                <w:rFonts w:ascii="Calibri" w:hAnsi="Calibri" w:eastAsia="Calibri" w:cs="Calibri"/>
                <w:b w:val="1"/>
                <w:bCs w:val="1"/>
                <w:color w:val="FF0000"/>
                <w:sz w:val="24"/>
                <w:szCs w:val="24"/>
                <w:u w:val="single"/>
              </w:rPr>
              <w:t>Yes</w:t>
            </w:r>
            <w:r w:rsidRPr="60ACDAE9" w:rsidR="60ACDAE9">
              <w:rPr>
                <w:rFonts w:ascii="Calibri" w:hAnsi="Calibri" w:eastAsia="Calibri" w:cs="Calibri"/>
                <w:color w:val="FF0000"/>
                <w:sz w:val="24"/>
                <w:szCs w:val="24"/>
                <w:u w:val="single"/>
              </w:rPr>
              <w:t xml:space="preserve">  </w:t>
            </w:r>
            <w:r w:rsidRPr="60ACDAE9" w:rsidR="60ACDAE9">
              <w:rPr>
                <w:rFonts w:ascii="Calibri" w:hAnsi="Calibri" w:eastAsia="Calibri" w:cs="Calibri"/>
                <w:sz w:val="24"/>
                <w:szCs w:val="24"/>
              </w:rPr>
              <w:t xml:space="preserve">          No</w:t>
            </w:r>
          </w:p>
          <w:p w:rsidR="60ACDAE9" w:rsidP="60ACDAE9" w:rsidRDefault="60ACDAE9" w14:paraId="47ACDEE3" w14:textId="47CCC5F8">
            <w:pPr>
              <w:spacing w:line="276" w:lineRule="auto"/>
              <w:jc w:val="center"/>
            </w:pPr>
            <w:r w:rsidRPr="60ACDAE9" w:rsidR="60ACDAE9">
              <w:rPr>
                <w:rFonts w:ascii="Calibri" w:hAnsi="Calibri" w:eastAsia="Calibri" w:cs="Calibri"/>
                <w:sz w:val="24"/>
                <w:szCs w:val="24"/>
              </w:rPr>
              <w:t xml:space="preserve"> </w:t>
            </w:r>
          </w:p>
        </w:tc>
      </w:tr>
      <w:tr w:rsidR="60ACDAE9" w:rsidTr="60ACDAE9" w14:paraId="79EC6528">
        <w:trPr>
          <w:trHeight w:val="345"/>
        </w:trPr>
        <w:tc>
          <w:tcPr>
            <w:tcW w:w="8310" w:type="dxa"/>
            <w:gridSpan w:val="4"/>
            <w:tcBorders>
              <w:top w:val="single" w:sz="8"/>
              <w:left w:val="single" w:sz="8"/>
              <w:bottom w:val="nil" w:sz="8"/>
              <w:right w:val="single" w:sz="8"/>
            </w:tcBorders>
            <w:tcMar>
              <w:left w:w="108" w:type="dxa"/>
              <w:right w:w="108" w:type="dxa"/>
            </w:tcMar>
            <w:vAlign w:val="top"/>
          </w:tcPr>
          <w:p w:rsidR="60ACDAE9" w:rsidP="60ACDAE9" w:rsidRDefault="60ACDAE9" w14:paraId="1BD69DE4" w14:textId="6EBD86A7">
            <w:pPr>
              <w:spacing w:line="276" w:lineRule="auto"/>
            </w:pPr>
            <w:r w:rsidRPr="60ACDAE9" w:rsidR="60ACDAE9">
              <w:rPr>
                <w:rFonts w:ascii="Calibri" w:hAnsi="Calibri" w:eastAsia="Calibri" w:cs="Calibri"/>
                <w:sz w:val="24"/>
                <w:szCs w:val="24"/>
              </w:rPr>
              <w:t>During the placement, the student will be responsible to:</w:t>
            </w:r>
          </w:p>
        </w:tc>
      </w:tr>
      <w:tr w:rsidR="60ACDAE9" w:rsidTr="60ACDAE9" w14:paraId="5AFB75B1">
        <w:trPr>
          <w:trHeight w:val="420"/>
        </w:trPr>
        <w:tc>
          <w:tcPr>
            <w:tcW w:w="2550" w:type="dxa"/>
            <w:tcBorders>
              <w:top w:val="nil" w:sz="8"/>
              <w:left w:val="single" w:sz="8"/>
              <w:bottom w:val="nil"/>
              <w:right w:val="nil" w:sz="8"/>
            </w:tcBorders>
            <w:tcMar>
              <w:left w:w="108" w:type="dxa"/>
              <w:right w:w="108" w:type="dxa"/>
            </w:tcMar>
            <w:vAlign w:val="top"/>
          </w:tcPr>
          <w:p w:rsidR="60ACDAE9" w:rsidP="60ACDAE9" w:rsidRDefault="60ACDAE9" w14:paraId="635DDB46" w14:textId="58E96D13">
            <w:pPr>
              <w:spacing w:line="276" w:lineRule="auto"/>
              <w:jc w:val="right"/>
            </w:pPr>
            <w:r w:rsidRPr="60ACDAE9" w:rsidR="60ACDAE9">
              <w:rPr>
                <w:rFonts w:ascii="Calibri" w:hAnsi="Calibri" w:eastAsia="Calibri" w:cs="Calibri"/>
                <w:sz w:val="24"/>
                <w:szCs w:val="24"/>
              </w:rPr>
              <w:t xml:space="preserve"> </w:t>
            </w:r>
          </w:p>
          <w:p w:rsidR="60ACDAE9" w:rsidP="60ACDAE9" w:rsidRDefault="60ACDAE9" w14:paraId="1EFC7753" w14:textId="615A198A">
            <w:pPr>
              <w:spacing w:line="276" w:lineRule="auto"/>
              <w:jc w:val="right"/>
            </w:pPr>
            <w:r w:rsidRPr="60ACDAE9" w:rsidR="60ACDAE9">
              <w:rPr>
                <w:rFonts w:ascii="Calibri" w:hAnsi="Calibri" w:eastAsia="Calibri" w:cs="Calibri"/>
                <w:sz w:val="24"/>
                <w:szCs w:val="24"/>
              </w:rPr>
              <w:t xml:space="preserve">Name of Learning Mentor: </w:t>
            </w:r>
          </w:p>
        </w:tc>
        <w:tc>
          <w:tcPr>
            <w:tcW w:w="5760" w:type="dxa"/>
            <w:gridSpan w:val="3"/>
            <w:tcBorders>
              <w:top w:val="nil" w:sz="8"/>
              <w:left w:val="nil"/>
              <w:bottom w:val="single" w:sz="8"/>
              <w:right w:val="single" w:sz="8"/>
            </w:tcBorders>
            <w:tcMar>
              <w:left w:w="108" w:type="dxa"/>
              <w:right w:w="108" w:type="dxa"/>
            </w:tcMar>
            <w:vAlign w:val="top"/>
          </w:tcPr>
          <w:p w:rsidR="60ACDAE9" w:rsidP="60ACDAE9" w:rsidRDefault="60ACDAE9" w14:paraId="5F236D66" w14:textId="518752BF">
            <w:pPr>
              <w:spacing w:line="276" w:lineRule="auto"/>
            </w:pPr>
            <w:r w:rsidRPr="60ACDAE9" w:rsidR="60ACDAE9">
              <w:rPr>
                <w:rFonts w:ascii="Calibri" w:hAnsi="Calibri" w:eastAsia="Calibri" w:cs="Calibri"/>
                <w:sz w:val="24"/>
                <w:szCs w:val="24"/>
              </w:rPr>
              <w:t>Julie Bevington</w:t>
            </w:r>
          </w:p>
        </w:tc>
      </w:tr>
      <w:tr w:rsidR="60ACDAE9" w:rsidTr="60ACDAE9" w14:paraId="73233AA0">
        <w:trPr>
          <w:trHeight w:val="420"/>
        </w:trPr>
        <w:tc>
          <w:tcPr>
            <w:tcW w:w="2550" w:type="dxa"/>
            <w:tcBorders>
              <w:top w:val="nil"/>
              <w:left w:val="single" w:sz="8"/>
              <w:bottom w:val="nil"/>
              <w:right w:val="nil"/>
            </w:tcBorders>
            <w:tcMar>
              <w:left w:w="108" w:type="dxa"/>
              <w:right w:w="108" w:type="dxa"/>
            </w:tcMar>
            <w:vAlign w:val="top"/>
          </w:tcPr>
          <w:p w:rsidR="60ACDAE9" w:rsidP="60ACDAE9" w:rsidRDefault="60ACDAE9" w14:paraId="1E7D81D5" w14:textId="64FA1A03">
            <w:pPr>
              <w:spacing w:line="276" w:lineRule="auto"/>
              <w:jc w:val="right"/>
            </w:pPr>
            <w:r w:rsidRPr="60ACDAE9" w:rsidR="60ACDAE9">
              <w:rPr>
                <w:rFonts w:ascii="Calibri" w:hAnsi="Calibri" w:eastAsia="Calibri" w:cs="Calibri"/>
                <w:sz w:val="24"/>
                <w:szCs w:val="24"/>
              </w:rPr>
              <w:t xml:space="preserve"> </w:t>
            </w:r>
          </w:p>
          <w:p w:rsidR="60ACDAE9" w:rsidP="60ACDAE9" w:rsidRDefault="60ACDAE9" w14:paraId="7705D480" w14:textId="2A36BAD4">
            <w:pPr>
              <w:spacing w:line="276" w:lineRule="auto"/>
              <w:jc w:val="right"/>
            </w:pPr>
            <w:r w:rsidRPr="60ACDAE9" w:rsidR="60ACDAE9">
              <w:rPr>
                <w:rFonts w:ascii="Calibri" w:hAnsi="Calibri" w:eastAsia="Calibri" w:cs="Calibri"/>
                <w:sz w:val="24"/>
                <w:szCs w:val="24"/>
              </w:rPr>
              <w:t xml:space="preserve">Position: </w:t>
            </w:r>
          </w:p>
        </w:tc>
        <w:tc>
          <w:tcPr>
            <w:tcW w:w="5760" w:type="dxa"/>
            <w:gridSpan w:val="3"/>
            <w:tcBorders>
              <w:top w:val="single" w:sz="8"/>
              <w:left w:val="nil"/>
              <w:bottom w:val="single" w:sz="8"/>
              <w:right w:val="single" w:sz="8"/>
            </w:tcBorders>
            <w:tcMar>
              <w:left w:w="108" w:type="dxa"/>
              <w:right w:w="108" w:type="dxa"/>
            </w:tcMar>
            <w:vAlign w:val="top"/>
          </w:tcPr>
          <w:p w:rsidR="60ACDAE9" w:rsidP="60ACDAE9" w:rsidRDefault="60ACDAE9" w14:paraId="4C430F6D" w14:textId="0DAF42F5">
            <w:pPr>
              <w:spacing w:line="276" w:lineRule="auto"/>
            </w:pPr>
            <w:r w:rsidRPr="60ACDAE9" w:rsidR="60ACDAE9">
              <w:rPr>
                <w:rFonts w:ascii="Calibri" w:hAnsi="Calibri" w:eastAsia="Calibri" w:cs="Calibri"/>
                <w:sz w:val="24"/>
                <w:szCs w:val="24"/>
              </w:rPr>
              <w:t>Community Youth Worker</w:t>
            </w:r>
          </w:p>
        </w:tc>
      </w:tr>
      <w:tr w:rsidR="60ACDAE9" w:rsidTr="60ACDAE9" w14:paraId="3BFC4224">
        <w:trPr>
          <w:trHeight w:val="420"/>
        </w:trPr>
        <w:tc>
          <w:tcPr>
            <w:tcW w:w="2550" w:type="dxa"/>
            <w:tcBorders>
              <w:top w:val="nil"/>
              <w:left w:val="single" w:sz="8"/>
              <w:bottom w:val="nil"/>
              <w:right w:val="nil"/>
            </w:tcBorders>
            <w:tcMar>
              <w:left w:w="108" w:type="dxa"/>
              <w:right w:w="108" w:type="dxa"/>
            </w:tcMar>
            <w:vAlign w:val="top"/>
          </w:tcPr>
          <w:p w:rsidR="60ACDAE9" w:rsidP="60ACDAE9" w:rsidRDefault="60ACDAE9" w14:paraId="19F2A84C" w14:textId="2848AB51">
            <w:pPr>
              <w:spacing w:line="276" w:lineRule="auto"/>
              <w:jc w:val="right"/>
            </w:pPr>
            <w:r w:rsidRPr="60ACDAE9" w:rsidR="60ACDAE9">
              <w:rPr>
                <w:rFonts w:ascii="Calibri" w:hAnsi="Calibri" w:eastAsia="Calibri" w:cs="Calibri"/>
                <w:sz w:val="24"/>
                <w:szCs w:val="24"/>
              </w:rPr>
              <w:t xml:space="preserve"> </w:t>
            </w:r>
          </w:p>
          <w:p w:rsidR="60ACDAE9" w:rsidP="60ACDAE9" w:rsidRDefault="60ACDAE9" w14:paraId="27C2EFA8" w14:textId="6FC5364F">
            <w:pPr>
              <w:spacing w:line="276" w:lineRule="auto"/>
              <w:jc w:val="right"/>
            </w:pPr>
            <w:r w:rsidRPr="60ACDAE9" w:rsidR="60ACDAE9">
              <w:rPr>
                <w:rFonts w:ascii="Calibri" w:hAnsi="Calibri" w:eastAsia="Calibri" w:cs="Calibri"/>
                <w:sz w:val="24"/>
                <w:szCs w:val="24"/>
              </w:rPr>
              <w:t>Telephone No:</w:t>
            </w:r>
          </w:p>
        </w:tc>
        <w:tc>
          <w:tcPr>
            <w:tcW w:w="5760" w:type="dxa"/>
            <w:gridSpan w:val="3"/>
            <w:tcBorders>
              <w:top w:val="single" w:sz="8"/>
              <w:left w:val="nil"/>
              <w:bottom w:val="single" w:sz="8"/>
              <w:right w:val="single" w:sz="8"/>
            </w:tcBorders>
            <w:tcMar>
              <w:left w:w="108" w:type="dxa"/>
              <w:right w:w="108" w:type="dxa"/>
            </w:tcMar>
            <w:vAlign w:val="top"/>
          </w:tcPr>
          <w:p w:rsidR="60ACDAE9" w:rsidP="60ACDAE9" w:rsidRDefault="60ACDAE9" w14:paraId="1F725C7B" w14:textId="1AD1BB6A">
            <w:pPr>
              <w:spacing w:line="276" w:lineRule="auto"/>
            </w:pPr>
            <w:r w:rsidRPr="60ACDAE9" w:rsidR="60ACDAE9">
              <w:rPr>
                <w:rFonts w:ascii="Calibri" w:hAnsi="Calibri" w:eastAsia="Calibri" w:cs="Calibri"/>
                <w:sz w:val="24"/>
                <w:szCs w:val="24"/>
              </w:rPr>
              <w:t>01646 697967</w:t>
            </w:r>
          </w:p>
        </w:tc>
      </w:tr>
      <w:tr w:rsidR="60ACDAE9" w:rsidTr="60ACDAE9" w14:paraId="06D50F9D">
        <w:trPr>
          <w:trHeight w:val="705"/>
        </w:trPr>
        <w:tc>
          <w:tcPr>
            <w:tcW w:w="2550" w:type="dxa"/>
            <w:tcBorders>
              <w:top w:val="nil"/>
              <w:left w:val="single" w:sz="8"/>
              <w:bottom w:val="nil"/>
              <w:right w:val="nil"/>
            </w:tcBorders>
            <w:tcMar>
              <w:left w:w="108" w:type="dxa"/>
              <w:right w:w="108" w:type="dxa"/>
            </w:tcMar>
            <w:vAlign w:val="top"/>
          </w:tcPr>
          <w:p w:rsidR="60ACDAE9" w:rsidP="60ACDAE9" w:rsidRDefault="60ACDAE9" w14:paraId="73064AA8" w14:textId="3A436860">
            <w:pPr>
              <w:spacing w:line="276" w:lineRule="auto"/>
              <w:jc w:val="right"/>
            </w:pPr>
            <w:r w:rsidRPr="60ACDAE9" w:rsidR="60ACDAE9">
              <w:rPr>
                <w:rFonts w:ascii="Calibri" w:hAnsi="Calibri" w:eastAsia="Calibri" w:cs="Calibri"/>
                <w:sz w:val="24"/>
                <w:szCs w:val="24"/>
              </w:rPr>
              <w:t xml:space="preserve"> </w:t>
            </w:r>
          </w:p>
          <w:p w:rsidR="60ACDAE9" w:rsidP="60ACDAE9" w:rsidRDefault="60ACDAE9" w14:paraId="0379BDAE" w14:textId="6490FF9E">
            <w:pPr>
              <w:spacing w:line="276" w:lineRule="auto"/>
              <w:jc w:val="right"/>
            </w:pPr>
            <w:r w:rsidRPr="60ACDAE9" w:rsidR="60ACDAE9">
              <w:rPr>
                <w:rFonts w:ascii="Calibri" w:hAnsi="Calibri" w:eastAsia="Calibri" w:cs="Calibri"/>
                <w:sz w:val="24"/>
                <w:szCs w:val="24"/>
              </w:rPr>
              <w:t>Email</w:t>
            </w:r>
          </w:p>
        </w:tc>
        <w:tc>
          <w:tcPr>
            <w:tcW w:w="5760" w:type="dxa"/>
            <w:gridSpan w:val="3"/>
            <w:tcBorders>
              <w:top w:val="single" w:sz="8"/>
              <w:left w:val="nil"/>
              <w:bottom w:val="single" w:sz="8"/>
              <w:right w:val="single" w:sz="8"/>
            </w:tcBorders>
            <w:tcMar>
              <w:left w:w="108" w:type="dxa"/>
              <w:right w:w="108" w:type="dxa"/>
            </w:tcMar>
            <w:vAlign w:val="top"/>
          </w:tcPr>
          <w:p w:rsidR="60ACDAE9" w:rsidP="60ACDAE9" w:rsidRDefault="60ACDAE9" w14:paraId="76AE8B33" w14:textId="3EDFE047">
            <w:pPr>
              <w:spacing w:line="276" w:lineRule="auto"/>
            </w:pPr>
            <w:hyperlink r:id="Rb6256986d9ec4394">
              <w:r w:rsidRPr="60ACDAE9" w:rsidR="60ACDAE9">
                <w:rPr>
                  <w:rStyle w:val="Hyperlink"/>
                  <w:rFonts w:ascii="Calibri" w:hAnsi="Calibri" w:eastAsia="Calibri" w:cs="Calibri"/>
                  <w:sz w:val="24"/>
                  <w:szCs w:val="24"/>
                </w:rPr>
                <w:t>Julie.bevington@pembrokeshire.gov.uk</w:t>
              </w:r>
            </w:hyperlink>
          </w:p>
        </w:tc>
      </w:tr>
      <w:tr w:rsidR="60ACDAE9" w:rsidTr="60ACDAE9" w14:paraId="24495333">
        <w:trPr>
          <w:trHeight w:val="690"/>
        </w:trPr>
        <w:tc>
          <w:tcPr>
            <w:tcW w:w="2550" w:type="dxa"/>
            <w:tcBorders>
              <w:top w:val="nil"/>
              <w:left w:val="single" w:sz="8"/>
              <w:bottom w:val="nil"/>
              <w:right w:val="nil"/>
            </w:tcBorders>
            <w:tcMar>
              <w:left w:w="108" w:type="dxa"/>
              <w:right w:w="108" w:type="dxa"/>
            </w:tcMar>
            <w:vAlign w:val="top"/>
          </w:tcPr>
          <w:p w:rsidR="60ACDAE9" w:rsidP="60ACDAE9" w:rsidRDefault="60ACDAE9" w14:paraId="715BF689" w14:textId="06F63531">
            <w:pPr>
              <w:spacing w:line="276" w:lineRule="auto"/>
            </w:pPr>
            <w:r w:rsidRPr="60ACDAE9" w:rsidR="60ACDAE9">
              <w:rPr>
                <w:rFonts w:ascii="Calibri" w:hAnsi="Calibri" w:eastAsia="Calibri" w:cs="Calibri"/>
                <w:sz w:val="24"/>
                <w:szCs w:val="24"/>
              </w:rPr>
              <w:t xml:space="preserve"> </w:t>
            </w:r>
          </w:p>
          <w:p w:rsidR="60ACDAE9" w:rsidP="60ACDAE9" w:rsidRDefault="60ACDAE9" w14:paraId="5BD3D504" w14:textId="117803C3">
            <w:pPr>
              <w:spacing w:line="276" w:lineRule="auto"/>
            </w:pPr>
            <w:r w:rsidRPr="60ACDAE9" w:rsidR="60ACDAE9">
              <w:rPr>
                <w:rFonts w:ascii="Calibri" w:hAnsi="Calibri" w:eastAsia="Calibri" w:cs="Calibri"/>
                <w:sz w:val="24"/>
                <w:szCs w:val="24"/>
              </w:rPr>
              <w:t xml:space="preserve"> </w:t>
            </w:r>
          </w:p>
        </w:tc>
        <w:tc>
          <w:tcPr>
            <w:tcW w:w="5760" w:type="dxa"/>
            <w:gridSpan w:val="3"/>
            <w:tcBorders>
              <w:top w:val="single" w:sz="8"/>
              <w:left w:val="nil"/>
              <w:bottom w:val="nil" w:sz="8"/>
              <w:right w:val="single" w:sz="8"/>
            </w:tcBorders>
            <w:tcMar>
              <w:left w:w="108" w:type="dxa"/>
              <w:right w:w="108" w:type="dxa"/>
            </w:tcMar>
            <w:vAlign w:val="top"/>
          </w:tcPr>
          <w:p w:rsidR="60ACDAE9" w:rsidP="60ACDAE9" w:rsidRDefault="60ACDAE9" w14:paraId="4CF2CE69" w14:textId="68F63A33">
            <w:pPr>
              <w:spacing w:line="276" w:lineRule="auto"/>
            </w:pPr>
            <w:r w:rsidRPr="60ACDAE9" w:rsidR="60ACDAE9">
              <w:rPr>
                <w:rFonts w:ascii="Calibri" w:hAnsi="Calibri" w:eastAsia="Calibri" w:cs="Calibri"/>
                <w:sz w:val="24"/>
                <w:szCs w:val="24"/>
              </w:rPr>
              <w:t xml:space="preserve"> </w:t>
            </w:r>
          </w:p>
        </w:tc>
      </w:tr>
      <w:tr w:rsidR="60ACDAE9" w:rsidTr="60ACDAE9" w14:paraId="6A326E91">
        <w:trPr>
          <w:trHeight w:val="90"/>
        </w:trPr>
        <w:tc>
          <w:tcPr>
            <w:tcW w:w="2550" w:type="dxa"/>
            <w:tcBorders>
              <w:top w:val="nil"/>
              <w:left w:val="single" w:sz="8"/>
              <w:bottom w:val="single" w:sz="8"/>
              <w:right w:val="nil"/>
            </w:tcBorders>
            <w:tcMar>
              <w:left w:w="108" w:type="dxa"/>
              <w:right w:w="108" w:type="dxa"/>
            </w:tcMar>
            <w:vAlign w:val="top"/>
          </w:tcPr>
          <w:p w:rsidR="60ACDAE9" w:rsidP="60ACDAE9" w:rsidRDefault="60ACDAE9" w14:paraId="07EB5D9F" w14:textId="7DFF06C8">
            <w:pPr>
              <w:spacing w:line="276" w:lineRule="auto"/>
            </w:pPr>
            <w:r w:rsidRPr="60ACDAE9" w:rsidR="60ACDAE9">
              <w:rPr>
                <w:rFonts w:ascii="Calibri" w:hAnsi="Calibri" w:eastAsia="Calibri" w:cs="Calibri"/>
                <w:sz w:val="24"/>
                <w:szCs w:val="24"/>
              </w:rPr>
              <w:t xml:space="preserve"> </w:t>
            </w:r>
          </w:p>
        </w:tc>
        <w:tc>
          <w:tcPr>
            <w:tcW w:w="5760" w:type="dxa"/>
            <w:gridSpan w:val="3"/>
            <w:tcBorders>
              <w:top w:val="nil" w:sz="8"/>
              <w:left w:val="nil"/>
              <w:bottom w:val="single" w:sz="8"/>
              <w:right w:val="single" w:sz="8"/>
            </w:tcBorders>
            <w:tcMar>
              <w:left w:w="108" w:type="dxa"/>
              <w:right w:w="108" w:type="dxa"/>
            </w:tcMar>
            <w:vAlign w:val="top"/>
          </w:tcPr>
          <w:p w:rsidR="60ACDAE9" w:rsidP="60ACDAE9" w:rsidRDefault="60ACDAE9" w14:paraId="6C7D2F90" w14:textId="2602CC82">
            <w:pPr>
              <w:spacing w:line="276" w:lineRule="auto"/>
            </w:pPr>
            <w:r w:rsidRPr="60ACDAE9" w:rsidR="60ACDAE9">
              <w:rPr>
                <w:rFonts w:ascii="Calibri" w:hAnsi="Calibri" w:eastAsia="Calibri" w:cs="Calibri"/>
                <w:sz w:val="24"/>
                <w:szCs w:val="24"/>
              </w:rPr>
              <w:t xml:space="preserve"> </w:t>
            </w:r>
          </w:p>
        </w:tc>
      </w:tr>
      <w:tr w:rsidR="60ACDAE9" w:rsidTr="60ACDAE9" w14:paraId="450DF517">
        <w:trPr>
          <w:trHeight w:val="300"/>
        </w:trPr>
        <w:tc>
          <w:tcPr>
            <w:tcW w:w="8310" w:type="dxa"/>
            <w:gridSpan w:val="4"/>
            <w:tcBorders>
              <w:top w:val="single" w:sz="8"/>
              <w:left w:val="single" w:sz="8"/>
              <w:bottom w:val="single" w:sz="8"/>
              <w:right w:val="single" w:sz="8"/>
            </w:tcBorders>
            <w:shd w:val="clear" w:color="auto" w:fill="C0C0C0"/>
            <w:tcMar>
              <w:left w:w="108" w:type="dxa"/>
              <w:right w:w="108" w:type="dxa"/>
            </w:tcMar>
            <w:vAlign w:val="top"/>
          </w:tcPr>
          <w:p w:rsidR="60ACDAE9" w:rsidP="60ACDAE9" w:rsidRDefault="60ACDAE9" w14:paraId="41FBFAD4" w14:textId="44DB5E51">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55184A3E" w14:textId="1F732CAE">
            <w:pPr>
              <w:spacing w:line="276" w:lineRule="auto"/>
            </w:pPr>
            <w:r w:rsidRPr="60ACDAE9" w:rsidR="60ACDAE9">
              <w:rPr>
                <w:rFonts w:ascii="Calibri" w:hAnsi="Calibri" w:eastAsia="Calibri" w:cs="Calibri"/>
                <w:b w:val="1"/>
                <w:bCs w:val="1"/>
                <w:sz w:val="24"/>
                <w:szCs w:val="24"/>
              </w:rPr>
              <w:t>UNIVERSITY INFORMATION</w:t>
            </w:r>
          </w:p>
          <w:p w:rsidR="60ACDAE9" w:rsidP="60ACDAE9" w:rsidRDefault="60ACDAE9" w14:paraId="06F7EDAB" w14:textId="3AC5985A">
            <w:pPr>
              <w:spacing w:line="276" w:lineRule="auto"/>
            </w:pPr>
            <w:r w:rsidRPr="60ACDAE9" w:rsidR="60ACDAE9">
              <w:rPr>
                <w:rFonts w:ascii="Calibri" w:hAnsi="Calibri" w:eastAsia="Calibri" w:cs="Calibri"/>
                <w:sz w:val="24"/>
                <w:szCs w:val="24"/>
              </w:rPr>
              <w:t xml:space="preserve"> </w:t>
            </w:r>
          </w:p>
        </w:tc>
      </w:tr>
      <w:tr w:rsidR="60ACDAE9" w:rsidTr="60ACDAE9" w14:paraId="29313C0C">
        <w:trPr>
          <w:trHeight w:val="300"/>
        </w:trPr>
        <w:tc>
          <w:tcPr>
            <w:tcW w:w="2715" w:type="dxa"/>
            <w:gridSpan w:val="2"/>
            <w:tcBorders>
              <w:top w:val="single" w:sz="8"/>
              <w:left w:val="single" w:sz="8"/>
              <w:bottom w:val="single" w:sz="8"/>
              <w:right w:val="single" w:sz="8"/>
            </w:tcBorders>
            <w:tcMar>
              <w:left w:w="108" w:type="dxa"/>
              <w:right w:w="108" w:type="dxa"/>
            </w:tcMar>
            <w:vAlign w:val="top"/>
          </w:tcPr>
          <w:p w:rsidR="60ACDAE9" w:rsidP="60ACDAE9" w:rsidRDefault="60ACDAE9" w14:paraId="2DAEBEE1" w14:textId="30960C52">
            <w:pPr>
              <w:spacing w:line="276" w:lineRule="auto"/>
            </w:pPr>
            <w:r w:rsidRPr="60ACDAE9" w:rsidR="60ACDAE9">
              <w:rPr>
                <w:rFonts w:ascii="Calibri" w:hAnsi="Calibri" w:eastAsia="Calibri" w:cs="Calibri"/>
                <w:b w:val="1"/>
                <w:bCs w:val="1"/>
                <w:sz w:val="24"/>
                <w:szCs w:val="24"/>
              </w:rPr>
              <w:t>Name of visiting tutor</w:t>
            </w:r>
          </w:p>
        </w:tc>
        <w:tc>
          <w:tcPr>
            <w:tcW w:w="5595" w:type="dxa"/>
            <w:gridSpan w:val="2"/>
            <w:tcBorders>
              <w:top w:val="nil" w:sz="8"/>
              <w:left w:val="nil"/>
              <w:bottom w:val="single" w:sz="8"/>
              <w:right w:val="single" w:sz="8"/>
            </w:tcBorders>
            <w:tcMar>
              <w:left w:w="108" w:type="dxa"/>
              <w:right w:w="108" w:type="dxa"/>
            </w:tcMar>
            <w:vAlign w:val="top"/>
          </w:tcPr>
          <w:p w:rsidR="60ACDAE9" w:rsidP="60ACDAE9" w:rsidRDefault="60ACDAE9" w14:paraId="1685AEA5" w14:textId="1738F289">
            <w:pPr>
              <w:spacing w:line="276" w:lineRule="auto"/>
            </w:pPr>
            <w:r w:rsidRPr="60ACDAE9" w:rsidR="60ACDAE9">
              <w:rPr>
                <w:rFonts w:ascii="Calibri" w:hAnsi="Calibri" w:eastAsia="Calibri" w:cs="Calibri"/>
                <w:sz w:val="24"/>
                <w:szCs w:val="24"/>
              </w:rPr>
              <w:t xml:space="preserve">Frances Chester </w:t>
            </w:r>
          </w:p>
          <w:p w:rsidR="60ACDAE9" w:rsidP="60ACDAE9" w:rsidRDefault="60ACDAE9" w14:paraId="7A6C3849" w14:textId="1D2059E5">
            <w:pPr>
              <w:spacing w:line="276" w:lineRule="auto"/>
            </w:pPr>
            <w:r w:rsidRPr="60ACDAE9" w:rsidR="60ACDAE9">
              <w:rPr>
                <w:rFonts w:ascii="Calibri" w:hAnsi="Calibri" w:eastAsia="Calibri" w:cs="Calibri"/>
                <w:sz w:val="24"/>
                <w:szCs w:val="24"/>
              </w:rPr>
              <w:t xml:space="preserve"> </w:t>
            </w:r>
          </w:p>
        </w:tc>
      </w:tr>
      <w:tr w:rsidR="60ACDAE9" w:rsidTr="60ACDAE9" w14:paraId="2BA180AC">
        <w:trPr>
          <w:trHeight w:val="300"/>
        </w:trPr>
        <w:tc>
          <w:tcPr>
            <w:tcW w:w="2715" w:type="dxa"/>
            <w:gridSpan w:val="2"/>
            <w:tcBorders>
              <w:top w:val="single" w:sz="8"/>
              <w:left w:val="single" w:sz="8"/>
              <w:bottom w:val="single" w:sz="8"/>
              <w:right w:val="single" w:sz="8"/>
            </w:tcBorders>
            <w:tcMar>
              <w:left w:w="108" w:type="dxa"/>
              <w:right w:w="108" w:type="dxa"/>
            </w:tcMar>
            <w:vAlign w:val="top"/>
          </w:tcPr>
          <w:p w:rsidR="60ACDAE9" w:rsidP="60ACDAE9" w:rsidRDefault="60ACDAE9" w14:paraId="1A27C3C3" w14:textId="35885254">
            <w:pPr>
              <w:spacing w:line="276" w:lineRule="auto"/>
            </w:pPr>
            <w:r w:rsidRPr="60ACDAE9" w:rsidR="60ACDAE9">
              <w:rPr>
                <w:rFonts w:ascii="Calibri" w:hAnsi="Calibri" w:eastAsia="Calibri" w:cs="Calibri"/>
                <w:b w:val="1"/>
                <w:bCs w:val="1"/>
                <w:sz w:val="24"/>
                <w:szCs w:val="24"/>
              </w:rPr>
              <w:t>Email address</w:t>
            </w:r>
          </w:p>
          <w:p w:rsidR="60ACDAE9" w:rsidP="60ACDAE9" w:rsidRDefault="60ACDAE9" w14:paraId="15ECE76C" w14:textId="5A475EA3">
            <w:pPr>
              <w:spacing w:line="276" w:lineRule="auto"/>
            </w:pPr>
            <w:r w:rsidRPr="60ACDAE9" w:rsidR="60ACDAE9">
              <w:rPr>
                <w:rFonts w:ascii="Calibri" w:hAnsi="Calibri" w:eastAsia="Calibri" w:cs="Calibri"/>
                <w:b w:val="1"/>
                <w:bCs w:val="1"/>
                <w:sz w:val="24"/>
                <w:szCs w:val="24"/>
              </w:rPr>
              <w:t xml:space="preserve"> </w:t>
            </w:r>
          </w:p>
        </w:tc>
        <w:tc>
          <w:tcPr>
            <w:tcW w:w="5595" w:type="dxa"/>
            <w:gridSpan w:val="2"/>
            <w:tcBorders>
              <w:top w:val="single" w:sz="8"/>
              <w:left w:val="nil"/>
              <w:bottom w:val="single" w:sz="8"/>
              <w:right w:val="single" w:sz="8"/>
            </w:tcBorders>
            <w:tcMar>
              <w:left w:w="108" w:type="dxa"/>
              <w:right w:w="108" w:type="dxa"/>
            </w:tcMar>
            <w:vAlign w:val="top"/>
          </w:tcPr>
          <w:p w:rsidR="60ACDAE9" w:rsidP="60ACDAE9" w:rsidRDefault="60ACDAE9" w14:paraId="0A23AE94" w14:textId="000D9AD9">
            <w:pPr>
              <w:spacing w:line="276" w:lineRule="auto"/>
            </w:pPr>
            <w:hyperlink r:id="R94cbd9d759294906">
              <w:r w:rsidRPr="60ACDAE9" w:rsidR="60ACDAE9">
                <w:rPr>
                  <w:rStyle w:val="Hyperlink"/>
                  <w:rFonts w:ascii="Calibri" w:hAnsi="Calibri" w:eastAsia="Calibri" w:cs="Calibri"/>
                  <w:sz w:val="24"/>
                  <w:szCs w:val="24"/>
                </w:rPr>
                <w:t>f.chester@uwtsd.ac.uk</w:t>
              </w:r>
            </w:hyperlink>
          </w:p>
        </w:tc>
      </w:tr>
      <w:tr w:rsidR="60ACDAE9" w:rsidTr="60ACDAE9" w14:paraId="751A64DC">
        <w:trPr>
          <w:trHeight w:val="300"/>
        </w:trPr>
        <w:tc>
          <w:tcPr>
            <w:tcW w:w="2550" w:type="dxa"/>
            <w:tcBorders>
              <w:top w:val="single" w:sz="8"/>
              <w:left w:val="nil" w:sz="8"/>
              <w:bottom w:val="nil" w:sz="8"/>
              <w:right w:val="nil" w:sz="8"/>
            </w:tcBorders>
            <w:tcMar/>
            <w:vAlign w:val="center"/>
          </w:tcPr>
          <w:p w:rsidR="60ACDAE9" w:rsidRDefault="60ACDAE9" w14:paraId="466639BF" w14:textId="222BED02"/>
        </w:tc>
        <w:tc>
          <w:tcPr>
            <w:tcW w:w="165" w:type="dxa"/>
            <w:tcBorders>
              <w:top w:val="nil" w:sz="8"/>
              <w:left w:val="nil"/>
              <w:bottom w:val="nil" w:sz="8"/>
              <w:right w:val="nil" w:sz="8"/>
            </w:tcBorders>
            <w:tcMar/>
            <w:vAlign w:val="center"/>
          </w:tcPr>
          <w:p w:rsidR="60ACDAE9" w:rsidRDefault="60ACDAE9" w14:paraId="28FA7938" w14:textId="6B796EAA"/>
        </w:tc>
        <w:tc>
          <w:tcPr>
            <w:tcW w:w="1110" w:type="dxa"/>
            <w:tcBorders>
              <w:top w:val="single" w:sz="8"/>
              <w:left w:val="nil"/>
              <w:bottom w:val="nil" w:sz="8"/>
              <w:right w:val="nil" w:sz="8"/>
            </w:tcBorders>
            <w:tcMar/>
            <w:vAlign w:val="center"/>
          </w:tcPr>
          <w:p w:rsidR="60ACDAE9" w:rsidRDefault="60ACDAE9" w14:paraId="49E030EB" w14:textId="5075159D"/>
        </w:tc>
        <w:tc>
          <w:tcPr>
            <w:tcW w:w="4485" w:type="dxa"/>
            <w:tcBorders>
              <w:top w:val="nil" w:sz="8"/>
              <w:left w:val="nil"/>
              <w:bottom w:val="nil" w:sz="8"/>
              <w:right w:val="nil" w:sz="8"/>
            </w:tcBorders>
            <w:tcMar/>
            <w:vAlign w:val="center"/>
          </w:tcPr>
          <w:p w:rsidR="60ACDAE9" w:rsidRDefault="60ACDAE9" w14:paraId="70A86D30" w14:textId="2921B7C2"/>
        </w:tc>
      </w:tr>
    </w:tbl>
    <w:p w:rsidR="208FDB0E" w:rsidP="60ACDAE9" w:rsidRDefault="208FDB0E" w14:paraId="2F8AA61A" w14:textId="13D71443">
      <w:pPr>
        <w:spacing w:line="276" w:lineRule="auto"/>
        <w:jc w:val="center"/>
      </w:pPr>
      <w:r w:rsidRPr="60ACDAE9" w:rsidR="208FDB0E">
        <w:rPr>
          <w:rFonts w:ascii="Calibri" w:hAnsi="Calibri" w:eastAsia="Calibri" w:cs="Calibri"/>
          <w:b w:val="1"/>
          <w:bCs w:val="1"/>
          <w:noProof w:val="0"/>
          <w:sz w:val="24"/>
          <w:szCs w:val="24"/>
          <w:lang w:val="en-GB"/>
        </w:rPr>
        <w:t xml:space="preserve"> </w:t>
      </w:r>
    </w:p>
    <w:tbl>
      <w:tblPr>
        <w:tblStyle w:val="TableNormal"/>
        <w:tblW w:w="0" w:type="auto"/>
        <w:tblLayout w:type="fixed"/>
        <w:tblLook w:val="01E0" w:firstRow="1" w:lastRow="1" w:firstColumn="1" w:lastColumn="1" w:noHBand="0" w:noVBand="0"/>
      </w:tblPr>
      <w:tblGrid>
        <w:gridCol w:w="8295"/>
      </w:tblGrid>
      <w:tr w:rsidR="60ACDAE9" w:rsidTr="60ACDAE9" w14:paraId="1B714446">
        <w:trPr>
          <w:trHeight w:val="300"/>
        </w:trPr>
        <w:tc>
          <w:tcPr>
            <w:tcW w:w="8295" w:type="dxa"/>
            <w:tcBorders>
              <w:top w:val="single" w:sz="8"/>
              <w:left w:val="single" w:sz="8"/>
              <w:bottom w:val="single" w:sz="8"/>
              <w:right w:val="single" w:sz="8"/>
            </w:tcBorders>
            <w:shd w:val="clear" w:color="auto" w:fill="C0C0C0"/>
            <w:tcMar>
              <w:left w:w="108" w:type="dxa"/>
              <w:right w:w="108" w:type="dxa"/>
            </w:tcMar>
            <w:vAlign w:val="top"/>
          </w:tcPr>
          <w:p w:rsidR="60ACDAE9" w:rsidP="60ACDAE9" w:rsidRDefault="60ACDAE9" w14:paraId="25306F21" w14:textId="2CA3827D">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23F740EC" w14:textId="47C8BBE2">
            <w:pPr>
              <w:spacing w:line="276" w:lineRule="auto"/>
            </w:pPr>
            <w:r w:rsidRPr="60ACDAE9" w:rsidR="60ACDAE9">
              <w:rPr>
                <w:rFonts w:ascii="Calibri" w:hAnsi="Calibri" w:eastAsia="Calibri" w:cs="Calibri"/>
                <w:b w:val="1"/>
                <w:bCs w:val="1"/>
                <w:sz w:val="24"/>
                <w:szCs w:val="24"/>
                <w:highlight w:val="lightGray"/>
              </w:rPr>
              <w:t>Student, learning mentor,  and visiting tutor to sign below:</w:t>
            </w:r>
          </w:p>
          <w:p w:rsidR="60ACDAE9" w:rsidP="60ACDAE9" w:rsidRDefault="60ACDAE9" w14:paraId="5A819520" w14:textId="7780E012">
            <w:pPr>
              <w:spacing w:line="276" w:lineRule="auto"/>
            </w:pPr>
            <w:r w:rsidRPr="60ACDAE9" w:rsidR="60ACDAE9">
              <w:rPr>
                <w:rFonts w:ascii="Calibri" w:hAnsi="Calibri" w:eastAsia="Calibri" w:cs="Calibri"/>
                <w:b w:val="1"/>
                <w:bCs w:val="1"/>
                <w:sz w:val="24"/>
                <w:szCs w:val="24"/>
              </w:rPr>
              <w:t xml:space="preserve"> </w:t>
            </w:r>
          </w:p>
        </w:tc>
      </w:tr>
      <w:tr w:rsidR="60ACDAE9" w:rsidTr="60ACDAE9" w14:paraId="2177E554">
        <w:trPr>
          <w:trHeight w:val="300"/>
        </w:trPr>
        <w:tc>
          <w:tcPr>
            <w:tcW w:w="8295" w:type="dxa"/>
            <w:tcBorders>
              <w:top w:val="single" w:sz="8"/>
              <w:left w:val="single" w:sz="8"/>
              <w:bottom w:val="single" w:sz="8"/>
              <w:right w:val="single" w:sz="8"/>
            </w:tcBorders>
            <w:tcMar>
              <w:left w:w="108" w:type="dxa"/>
              <w:right w:w="108" w:type="dxa"/>
            </w:tcMar>
            <w:vAlign w:val="top"/>
          </w:tcPr>
          <w:p w:rsidR="60ACDAE9" w:rsidP="60ACDAE9" w:rsidRDefault="60ACDAE9" w14:paraId="1D7131CC" w14:textId="5FB0BE82">
            <w:pPr>
              <w:spacing w:line="276" w:lineRule="auto"/>
            </w:pPr>
            <w:r w:rsidRPr="60ACDAE9" w:rsidR="60ACDAE9">
              <w:rPr>
                <w:rFonts w:ascii="Calibri" w:hAnsi="Calibri" w:eastAsia="Calibri" w:cs="Calibri"/>
                <w:b w:val="1"/>
                <w:bCs w:val="1"/>
                <w:sz w:val="24"/>
                <w:szCs w:val="24"/>
              </w:rPr>
              <w:t>I hereby agree to the terms and conditions outlined above</w:t>
            </w:r>
          </w:p>
          <w:p w:rsidR="60ACDAE9" w:rsidP="60ACDAE9" w:rsidRDefault="60ACDAE9" w14:paraId="4A9D0CC2" w14:textId="6C4ADD0E">
            <w:pPr>
              <w:spacing w:line="276" w:lineRule="auto"/>
            </w:pPr>
            <w:r w:rsidRPr="60ACDAE9" w:rsidR="60ACDAE9">
              <w:rPr>
                <w:rFonts w:ascii="Calibri" w:hAnsi="Calibri" w:eastAsia="Calibri" w:cs="Calibri"/>
                <w:b w:val="1"/>
                <w:bCs w:val="1"/>
                <w:sz w:val="24"/>
                <w:szCs w:val="24"/>
              </w:rPr>
              <w:t xml:space="preserve"> </w:t>
            </w:r>
          </w:p>
          <w:p w:rsidR="60ACDAE9" w:rsidP="60ACDAE9" w:rsidRDefault="60ACDAE9" w14:paraId="032F673E" w14:textId="19A2D425">
            <w:pPr>
              <w:spacing w:line="276" w:lineRule="auto"/>
              <w:jc w:val="both"/>
            </w:pPr>
            <w:r w:rsidRPr="60ACDAE9" w:rsidR="60ACDAE9">
              <w:rPr>
                <w:rFonts w:ascii="Calibri" w:hAnsi="Calibri" w:eastAsia="Calibri" w:cs="Calibri"/>
                <w:sz w:val="24"/>
                <w:szCs w:val="24"/>
              </w:rPr>
              <w:t>Signed (student)    Carina Walters                                             Date:  24/10/2022</w:t>
            </w:r>
          </w:p>
          <w:p w:rsidR="60ACDAE9" w:rsidP="60ACDAE9" w:rsidRDefault="60ACDAE9" w14:paraId="5DBCC239" w14:textId="28CCA88D">
            <w:pPr>
              <w:spacing w:line="276" w:lineRule="auto"/>
              <w:jc w:val="both"/>
            </w:pPr>
            <w:r w:rsidRPr="60ACDAE9" w:rsidR="60ACDAE9">
              <w:rPr>
                <w:rFonts w:ascii="Calibri" w:hAnsi="Calibri" w:eastAsia="Calibri" w:cs="Calibri"/>
                <w:sz w:val="24"/>
                <w:szCs w:val="24"/>
              </w:rPr>
              <w:t xml:space="preserve"> </w:t>
            </w:r>
          </w:p>
          <w:p w:rsidR="60ACDAE9" w:rsidP="60ACDAE9" w:rsidRDefault="60ACDAE9" w14:paraId="207BF910" w14:textId="07D0919A">
            <w:pPr>
              <w:spacing w:line="276" w:lineRule="auto"/>
            </w:pPr>
            <w:r w:rsidRPr="60ACDAE9" w:rsidR="60ACDAE9">
              <w:rPr>
                <w:rFonts w:ascii="Calibri" w:hAnsi="Calibri" w:eastAsia="Calibri" w:cs="Calibri"/>
                <w:sz w:val="24"/>
                <w:szCs w:val="24"/>
              </w:rPr>
              <w:t>Signed (learning mentor)        J. Bevington                               Date 24/10/2022</w:t>
            </w:r>
          </w:p>
          <w:p w:rsidR="60ACDAE9" w:rsidP="60ACDAE9" w:rsidRDefault="60ACDAE9" w14:paraId="13A6F4BF" w14:textId="20077953">
            <w:pPr>
              <w:spacing w:line="276" w:lineRule="auto"/>
            </w:pPr>
            <w:r w:rsidRPr="60ACDAE9" w:rsidR="60ACDAE9">
              <w:rPr>
                <w:rFonts w:ascii="Calibri" w:hAnsi="Calibri" w:eastAsia="Calibri" w:cs="Calibri"/>
                <w:sz w:val="24"/>
                <w:szCs w:val="24"/>
              </w:rPr>
              <w:t xml:space="preserve"> </w:t>
            </w:r>
          </w:p>
          <w:p w:rsidR="60ACDAE9" w:rsidP="60ACDAE9" w:rsidRDefault="60ACDAE9" w14:paraId="0BA98A88" w14:textId="4D142575">
            <w:pPr>
              <w:spacing w:line="276" w:lineRule="auto"/>
            </w:pPr>
            <w:r w:rsidRPr="60ACDAE9" w:rsidR="60ACDAE9">
              <w:rPr>
                <w:rFonts w:ascii="Calibri" w:hAnsi="Calibri" w:eastAsia="Calibri" w:cs="Calibri"/>
                <w:sz w:val="24"/>
                <w:szCs w:val="24"/>
              </w:rPr>
              <w:t>Signed (visiting tutor)……………………………………………………….Date: …………………</w:t>
            </w:r>
          </w:p>
          <w:p w:rsidR="60ACDAE9" w:rsidP="60ACDAE9" w:rsidRDefault="60ACDAE9" w14:paraId="763B64CC" w14:textId="3E2DD0E4">
            <w:pPr>
              <w:spacing w:line="276" w:lineRule="auto"/>
            </w:pPr>
            <w:r w:rsidRPr="60ACDAE9" w:rsidR="60ACDAE9">
              <w:rPr>
                <w:rFonts w:ascii="Calibri" w:hAnsi="Calibri" w:eastAsia="Calibri" w:cs="Calibri"/>
                <w:b w:val="1"/>
                <w:bCs w:val="1"/>
                <w:sz w:val="24"/>
                <w:szCs w:val="24"/>
              </w:rPr>
              <w:t xml:space="preserve"> </w:t>
            </w:r>
          </w:p>
        </w:tc>
      </w:tr>
      <w:tr w:rsidR="60ACDAE9" w:rsidTr="60ACDAE9" w14:paraId="4D5450EF">
        <w:trPr>
          <w:trHeight w:val="300"/>
        </w:trPr>
        <w:tc>
          <w:tcPr>
            <w:tcW w:w="8295" w:type="dxa"/>
            <w:tcBorders>
              <w:top w:val="single" w:sz="8"/>
              <w:left w:val="single" w:sz="8"/>
              <w:bottom w:val="single" w:sz="8"/>
              <w:right w:val="single" w:sz="8"/>
            </w:tcBorders>
            <w:tcMar>
              <w:left w:w="108" w:type="dxa"/>
              <w:right w:w="108" w:type="dxa"/>
            </w:tcMar>
            <w:vAlign w:val="top"/>
          </w:tcPr>
          <w:p w:rsidR="60ACDAE9" w:rsidP="60ACDAE9" w:rsidRDefault="60ACDAE9" w14:paraId="4897652D" w14:textId="034E3604">
            <w:pPr>
              <w:pStyle w:val="Normal"/>
              <w:spacing w:line="276" w:lineRule="auto"/>
              <w:rPr>
                <w:rFonts w:ascii="Calibri" w:hAnsi="Calibri" w:eastAsia="Calibri" w:cs="Calibri"/>
                <w:b w:val="1"/>
                <w:bCs w:val="1"/>
                <w:sz w:val="24"/>
                <w:szCs w:val="24"/>
              </w:rPr>
            </w:pPr>
          </w:p>
        </w:tc>
      </w:tr>
    </w:tbl>
    <w:p w:rsidR="60ACDAE9" w:rsidP="60ACDAE9" w:rsidRDefault="60ACDAE9" w14:paraId="7992A08B" w14:textId="18937977">
      <w:pPr>
        <w:pStyle w:val="Normal"/>
        <w:jc w:val="center"/>
        <w:rPr>
          <w:rFonts w:ascii="Ink Free" w:hAnsi="Ink Free" w:eastAsia="Ink Free" w:cs="Ink Free"/>
          <w:b w:val="1"/>
          <w:bCs w:val="1"/>
          <w:color w:val="7030A0"/>
          <w:sz w:val="24"/>
          <w:szCs w:val="24"/>
          <w:u w:val="none"/>
        </w:rPr>
      </w:pPr>
    </w:p>
    <w:p w:rsidR="60ACDAE9" w:rsidP="60ACDAE9" w:rsidRDefault="60ACDAE9" w14:paraId="3E0FC738" w14:textId="56FBFEA5">
      <w:pPr>
        <w:pStyle w:val="Normal"/>
        <w:jc w:val="center"/>
        <w:rPr>
          <w:rFonts w:ascii="Ink Free" w:hAnsi="Ink Free" w:eastAsia="Ink Free" w:cs="Ink Free"/>
          <w:b w:val="1"/>
          <w:bCs w:val="1"/>
          <w:color w:val="7030A0"/>
          <w:sz w:val="24"/>
          <w:szCs w:val="24"/>
          <w:u w:val="none"/>
        </w:rPr>
      </w:pPr>
    </w:p>
    <w:p w:rsidR="60ACDAE9" w:rsidP="60ACDAE9" w:rsidRDefault="60ACDAE9" w14:paraId="09237C18" w14:textId="1F7BAE26">
      <w:pPr>
        <w:pStyle w:val="Normal"/>
        <w:jc w:val="center"/>
        <w:rPr>
          <w:rFonts w:ascii="Ink Free" w:hAnsi="Ink Free" w:eastAsia="Ink Free" w:cs="Ink Free"/>
          <w:b w:val="1"/>
          <w:bCs w:val="1"/>
          <w:color w:val="7030A0"/>
          <w:sz w:val="24"/>
          <w:szCs w:val="24"/>
          <w:u w:val="none"/>
        </w:rPr>
      </w:pPr>
    </w:p>
    <w:p w:rsidR="60ACDAE9" w:rsidP="60ACDAE9" w:rsidRDefault="60ACDAE9" w14:paraId="1137CD0B" w14:textId="6FA3B18C">
      <w:pPr>
        <w:pStyle w:val="Normal"/>
        <w:jc w:val="center"/>
        <w:rPr>
          <w:rFonts w:ascii="Ink Free" w:hAnsi="Ink Free" w:eastAsia="Ink Free" w:cs="Ink Free"/>
          <w:b w:val="1"/>
          <w:bCs w:val="1"/>
          <w:color w:val="7030A0"/>
          <w:sz w:val="24"/>
          <w:szCs w:val="24"/>
          <w:u w:val="none"/>
        </w:rPr>
      </w:pPr>
    </w:p>
    <w:p w:rsidR="60ACDAE9" w:rsidP="60ACDAE9" w:rsidRDefault="60ACDAE9" w14:paraId="20E38DF9" w14:textId="5A13C982">
      <w:pPr>
        <w:pStyle w:val="Normal"/>
        <w:jc w:val="center"/>
        <w:rPr>
          <w:rFonts w:ascii="Ink Free" w:hAnsi="Ink Free" w:eastAsia="Ink Free" w:cs="Ink Free"/>
          <w:b w:val="1"/>
          <w:bCs w:val="1"/>
          <w:color w:val="7030A0"/>
          <w:sz w:val="24"/>
          <w:szCs w:val="24"/>
          <w:u w:val="none"/>
        </w:rPr>
      </w:pPr>
    </w:p>
    <w:p w:rsidR="60ACDAE9" w:rsidP="60ACDAE9" w:rsidRDefault="60ACDAE9" w14:paraId="38B28E2C" w14:textId="080F7369">
      <w:pPr>
        <w:pStyle w:val="Normal"/>
        <w:jc w:val="center"/>
        <w:rPr>
          <w:rFonts w:ascii="Ink Free" w:hAnsi="Ink Free" w:eastAsia="Ink Free" w:cs="Ink Free"/>
          <w:b w:val="1"/>
          <w:bCs w:val="1"/>
          <w:color w:val="7030A0"/>
          <w:sz w:val="24"/>
          <w:szCs w:val="24"/>
          <w:u w:val="none"/>
        </w:rPr>
      </w:pPr>
    </w:p>
    <w:p w:rsidR="5D83170A" w:rsidP="60ACDAE9" w:rsidRDefault="5D83170A" w14:paraId="4D89D869" w14:textId="55395F93">
      <w:pPr>
        <w:pStyle w:val="Normal"/>
        <w:jc w:val="center"/>
        <w:rPr>
          <w:rFonts w:ascii="Ink Free" w:hAnsi="Ink Free" w:eastAsia="Ink Free" w:cs="Ink Free"/>
          <w:b w:val="1"/>
          <w:bCs w:val="1"/>
          <w:color w:val="7030A0"/>
          <w:sz w:val="24"/>
          <w:szCs w:val="24"/>
          <w:u w:val="single"/>
        </w:rPr>
      </w:pPr>
      <w:r w:rsidRPr="60ACDAE9" w:rsidR="5D83170A">
        <w:rPr>
          <w:rFonts w:ascii="Ink Free" w:hAnsi="Ink Free" w:eastAsia="Ink Free" w:cs="Ink Free"/>
          <w:b w:val="1"/>
          <w:bCs w:val="1"/>
          <w:color w:val="7030A0"/>
          <w:sz w:val="24"/>
          <w:szCs w:val="24"/>
          <w:u w:val="single"/>
        </w:rPr>
        <w:t>Placement Hours.</w:t>
      </w:r>
    </w:p>
    <w:tbl>
      <w:tblPr>
        <w:tblStyle w:val="TableGrid"/>
        <w:tblW w:w="0" w:type="auto"/>
        <w:tblLayout w:type="fixed"/>
        <w:tblLook w:val="04A0" w:firstRow="1" w:lastRow="0" w:firstColumn="1" w:lastColumn="0" w:noHBand="0" w:noVBand="1"/>
      </w:tblPr>
      <w:tblGrid>
        <w:gridCol w:w="986"/>
        <w:gridCol w:w="4615"/>
        <w:gridCol w:w="948"/>
        <w:gridCol w:w="948"/>
        <w:gridCol w:w="1517"/>
      </w:tblGrid>
      <w:tr w:rsidR="60ACDAE9" w:rsidTr="60ACDAE9" w14:paraId="2521F9C9">
        <w:trPr>
          <w:trHeight w:val="495"/>
        </w:trPr>
        <w:tc>
          <w:tcPr>
            <w:tcW w:w="986" w:type="dxa"/>
            <w:tcMar/>
            <w:vAlign w:val="top"/>
          </w:tcPr>
          <w:p w:rsidR="60ACDAE9" w:rsidP="60ACDAE9" w:rsidRDefault="60ACDAE9" w14:paraId="55621C4B" w14:textId="2081364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Date</w:t>
            </w:r>
          </w:p>
        </w:tc>
        <w:tc>
          <w:tcPr>
            <w:tcW w:w="4615" w:type="dxa"/>
            <w:tcMar/>
            <w:vAlign w:val="top"/>
          </w:tcPr>
          <w:p w:rsidR="60ACDAE9" w:rsidP="60ACDAE9" w:rsidRDefault="60ACDAE9" w14:paraId="7F95763E" w14:textId="7B892D4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Brief outline of session</w:t>
            </w:r>
          </w:p>
        </w:tc>
        <w:tc>
          <w:tcPr>
            <w:tcW w:w="948" w:type="dxa"/>
            <w:tcMar/>
            <w:vAlign w:val="top"/>
          </w:tcPr>
          <w:p w:rsidR="60ACDAE9" w:rsidP="60ACDAE9" w:rsidRDefault="60ACDAE9" w14:paraId="417044B2" w14:textId="5B0C874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Face to face</w:t>
            </w:r>
          </w:p>
        </w:tc>
        <w:tc>
          <w:tcPr>
            <w:tcW w:w="948" w:type="dxa"/>
            <w:tcMar/>
            <w:vAlign w:val="top"/>
          </w:tcPr>
          <w:p w:rsidR="60ACDAE9" w:rsidP="60ACDAE9" w:rsidRDefault="60ACDAE9" w14:paraId="4B32BDB3" w14:textId="3C705FA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Non Face to face</w:t>
            </w:r>
          </w:p>
        </w:tc>
        <w:tc>
          <w:tcPr>
            <w:tcW w:w="1517" w:type="dxa"/>
            <w:tcMar/>
            <w:vAlign w:val="top"/>
          </w:tcPr>
          <w:p w:rsidR="60ACDAE9" w:rsidP="60ACDAE9" w:rsidRDefault="60ACDAE9" w14:paraId="5B40DD7A" w14:textId="55DC29B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strike w:val="0"/>
                <w:dstrike w:val="0"/>
                <w:color w:val="000000" w:themeColor="text1" w:themeTint="FF" w:themeShade="FF"/>
                <w:sz w:val="22"/>
                <w:szCs w:val="22"/>
                <w:u w:val="single"/>
                <w:lang w:val="en-GB"/>
              </w:rPr>
              <w:t>Signed</w:t>
            </w:r>
          </w:p>
        </w:tc>
      </w:tr>
      <w:tr w:rsidR="60ACDAE9" w:rsidTr="60ACDAE9" w14:paraId="4FF4BD0E">
        <w:trPr>
          <w:trHeight w:val="300"/>
        </w:trPr>
        <w:tc>
          <w:tcPr>
            <w:tcW w:w="986" w:type="dxa"/>
            <w:tcMar/>
            <w:vAlign w:val="top"/>
          </w:tcPr>
          <w:p w:rsidR="60ACDAE9" w:rsidP="60ACDAE9" w:rsidRDefault="60ACDAE9" w14:paraId="6EA4E7E5" w14:textId="6BCEA40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24/11/2022</w:t>
            </w:r>
          </w:p>
        </w:tc>
        <w:tc>
          <w:tcPr>
            <w:tcW w:w="4615" w:type="dxa"/>
            <w:tcMar/>
            <w:vAlign w:val="top"/>
          </w:tcPr>
          <w:p w:rsidR="60ACDAE9" w:rsidP="60ACDAE9" w:rsidRDefault="60ACDAE9" w14:paraId="712EDCF9" w14:textId="78ABA61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Halloween Quiz and Mentor Meeting.</w:t>
            </w:r>
          </w:p>
        </w:tc>
        <w:tc>
          <w:tcPr>
            <w:tcW w:w="948" w:type="dxa"/>
            <w:tcMar/>
            <w:vAlign w:val="top"/>
          </w:tcPr>
          <w:p w:rsidR="60ACDAE9" w:rsidP="60ACDAE9" w:rsidRDefault="60ACDAE9" w14:paraId="3E2A9F33" w14:textId="1106950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A93490D" w14:textId="439342B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1hr</w:t>
            </w:r>
          </w:p>
        </w:tc>
        <w:tc>
          <w:tcPr>
            <w:tcW w:w="1517" w:type="dxa"/>
            <w:tcMar/>
            <w:vAlign w:val="top"/>
          </w:tcPr>
          <w:p w:rsidR="60ACDAE9" w:rsidP="60ACDAE9" w:rsidRDefault="60ACDAE9" w14:paraId="1A76C36E" w14:textId="67EBD8B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0E7B854">
        <w:trPr>
          <w:trHeight w:val="300"/>
        </w:trPr>
        <w:tc>
          <w:tcPr>
            <w:tcW w:w="986" w:type="dxa"/>
            <w:tcMar/>
            <w:vAlign w:val="top"/>
          </w:tcPr>
          <w:p w:rsidR="60ACDAE9" w:rsidP="60ACDAE9" w:rsidRDefault="60ACDAE9" w14:paraId="6E048C3F" w14:textId="6D05EDB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25/10/2022</w:t>
            </w:r>
          </w:p>
        </w:tc>
        <w:tc>
          <w:tcPr>
            <w:tcW w:w="4615" w:type="dxa"/>
            <w:tcMar/>
            <w:vAlign w:val="top"/>
          </w:tcPr>
          <w:p w:rsidR="60ACDAE9" w:rsidP="60ACDAE9" w:rsidRDefault="60ACDAE9" w14:paraId="7FE0B643" w14:textId="6065508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Halloween Trail and Team Meeting.</w:t>
            </w:r>
          </w:p>
        </w:tc>
        <w:tc>
          <w:tcPr>
            <w:tcW w:w="948" w:type="dxa"/>
            <w:tcMar/>
            <w:vAlign w:val="top"/>
          </w:tcPr>
          <w:p w:rsidR="60ACDAE9" w:rsidP="60ACDAE9" w:rsidRDefault="60ACDAE9" w14:paraId="42857A8E" w14:textId="25B66D5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66C82CE" w14:textId="169FEC4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598B3F11" w14:textId="1061693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272451B">
        <w:trPr>
          <w:trHeight w:val="300"/>
        </w:trPr>
        <w:tc>
          <w:tcPr>
            <w:tcW w:w="986" w:type="dxa"/>
            <w:tcMar/>
            <w:vAlign w:val="top"/>
          </w:tcPr>
          <w:p w:rsidR="60ACDAE9" w:rsidP="60ACDAE9" w:rsidRDefault="60ACDAE9" w14:paraId="1C2E3DE8" w14:textId="4643ED6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26/10/2022</w:t>
            </w:r>
          </w:p>
        </w:tc>
        <w:tc>
          <w:tcPr>
            <w:tcW w:w="4615" w:type="dxa"/>
            <w:tcMar/>
            <w:vAlign w:val="top"/>
          </w:tcPr>
          <w:p w:rsidR="60ACDAE9" w:rsidP="60ACDAE9" w:rsidRDefault="60ACDAE9" w14:paraId="7D30DA53" w14:textId="1EB16EE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Group Discussions about Halloween and Team Meeting.</w:t>
            </w:r>
          </w:p>
        </w:tc>
        <w:tc>
          <w:tcPr>
            <w:tcW w:w="948" w:type="dxa"/>
            <w:tcMar/>
            <w:vAlign w:val="top"/>
          </w:tcPr>
          <w:p w:rsidR="60ACDAE9" w:rsidP="60ACDAE9" w:rsidRDefault="60ACDAE9" w14:paraId="6432D4BF" w14:textId="1760825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6C35EA36" w14:textId="6C97D50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463C032F" w14:textId="7C8A128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2D87BA1">
        <w:trPr>
          <w:trHeight w:val="300"/>
        </w:trPr>
        <w:tc>
          <w:tcPr>
            <w:tcW w:w="986" w:type="dxa"/>
            <w:tcMar/>
            <w:vAlign w:val="top"/>
          </w:tcPr>
          <w:p w:rsidR="60ACDAE9" w:rsidP="60ACDAE9" w:rsidRDefault="60ACDAE9" w14:paraId="1F594397" w14:textId="09A3000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27/10/2022</w:t>
            </w:r>
          </w:p>
        </w:tc>
        <w:tc>
          <w:tcPr>
            <w:tcW w:w="4615" w:type="dxa"/>
            <w:tcMar/>
            <w:vAlign w:val="top"/>
          </w:tcPr>
          <w:p w:rsidR="60ACDAE9" w:rsidP="60ACDAE9" w:rsidRDefault="60ACDAE9" w14:paraId="736EEABA" w14:textId="21D8063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Team Meeting and Games and Research.</w:t>
            </w:r>
          </w:p>
        </w:tc>
        <w:tc>
          <w:tcPr>
            <w:tcW w:w="948" w:type="dxa"/>
            <w:tcMar/>
            <w:vAlign w:val="top"/>
          </w:tcPr>
          <w:p w:rsidR="60ACDAE9" w:rsidP="60ACDAE9" w:rsidRDefault="60ACDAE9" w14:paraId="06B2863D" w14:textId="35438B3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297FA1F" w14:textId="07355BA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3.5hrs</w:t>
            </w:r>
          </w:p>
        </w:tc>
        <w:tc>
          <w:tcPr>
            <w:tcW w:w="1517" w:type="dxa"/>
            <w:tcMar/>
            <w:vAlign w:val="top"/>
          </w:tcPr>
          <w:p w:rsidR="60ACDAE9" w:rsidP="60ACDAE9" w:rsidRDefault="60ACDAE9" w14:paraId="7E2DD9C2" w14:textId="72E827D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F430320">
        <w:trPr>
          <w:trHeight w:val="300"/>
        </w:trPr>
        <w:tc>
          <w:tcPr>
            <w:tcW w:w="986" w:type="dxa"/>
            <w:tcMar/>
            <w:vAlign w:val="top"/>
          </w:tcPr>
          <w:p w:rsidR="60ACDAE9" w:rsidP="60ACDAE9" w:rsidRDefault="60ACDAE9" w14:paraId="77709797" w14:textId="0CD5B2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28/10/2022</w:t>
            </w:r>
          </w:p>
        </w:tc>
        <w:tc>
          <w:tcPr>
            <w:tcW w:w="4615" w:type="dxa"/>
            <w:tcMar/>
            <w:vAlign w:val="top"/>
          </w:tcPr>
          <w:p w:rsidR="60ACDAE9" w:rsidP="60ACDAE9" w:rsidRDefault="60ACDAE9" w14:paraId="16B8C60E" w14:textId="4BB1791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st</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Supervisors Meeting and Team Meeting/discussions.</w:t>
            </w:r>
          </w:p>
        </w:tc>
        <w:tc>
          <w:tcPr>
            <w:tcW w:w="948" w:type="dxa"/>
            <w:tcMar/>
            <w:vAlign w:val="top"/>
          </w:tcPr>
          <w:p w:rsidR="60ACDAE9" w:rsidP="60ACDAE9" w:rsidRDefault="60ACDAE9" w14:paraId="426DFCE4" w14:textId="3044F085">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47234B0C" w14:textId="7EBA8DE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6BC27C53" w14:textId="45DC8D2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A1AF10F">
        <w:trPr>
          <w:trHeight w:val="300"/>
        </w:trPr>
        <w:tc>
          <w:tcPr>
            <w:tcW w:w="986" w:type="dxa"/>
            <w:tcMar/>
            <w:vAlign w:val="top"/>
          </w:tcPr>
          <w:p w:rsidR="60ACDAE9" w:rsidP="60ACDAE9" w:rsidRDefault="60ACDAE9" w14:paraId="456FCAC4" w14:textId="5595ECF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4FD56917" w14:textId="0ABE83E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69F30BDB" w14:textId="41F10AB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7F2236F2" w14:textId="2050EF7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1517" w:type="dxa"/>
            <w:tcMar/>
            <w:vAlign w:val="top"/>
          </w:tcPr>
          <w:p w:rsidR="60ACDAE9" w:rsidP="60ACDAE9" w:rsidRDefault="60ACDAE9" w14:paraId="0A03D49D" w14:textId="104D0B9F">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488F53BC">
        <w:trPr>
          <w:trHeight w:val="300"/>
        </w:trPr>
        <w:tc>
          <w:tcPr>
            <w:tcW w:w="986" w:type="dxa"/>
            <w:tcMar/>
            <w:vAlign w:val="top"/>
          </w:tcPr>
          <w:p w:rsidR="60ACDAE9" w:rsidP="60ACDAE9" w:rsidRDefault="60ACDAE9" w14:paraId="19090FC7" w14:textId="1E68F56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31/10/2022</w:t>
            </w:r>
          </w:p>
        </w:tc>
        <w:tc>
          <w:tcPr>
            <w:tcW w:w="4615" w:type="dxa"/>
            <w:tcMar/>
            <w:vAlign w:val="top"/>
          </w:tcPr>
          <w:p w:rsidR="60ACDAE9" w:rsidP="60ACDAE9" w:rsidRDefault="60ACDAE9" w14:paraId="750C9724" w14:textId="734B980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Reflection.</w:t>
            </w:r>
          </w:p>
        </w:tc>
        <w:tc>
          <w:tcPr>
            <w:tcW w:w="948" w:type="dxa"/>
            <w:tcMar/>
            <w:vAlign w:val="top"/>
          </w:tcPr>
          <w:p w:rsidR="60ACDAE9" w:rsidP="60ACDAE9" w:rsidRDefault="60ACDAE9" w14:paraId="0B508AF3" w14:textId="3A8308F5">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138FFEE" w14:textId="73E1920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4BB730D4" w14:textId="2CC53A9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915B6F7">
        <w:trPr>
          <w:trHeight w:val="300"/>
        </w:trPr>
        <w:tc>
          <w:tcPr>
            <w:tcW w:w="986" w:type="dxa"/>
            <w:tcMar/>
            <w:vAlign w:val="top"/>
          </w:tcPr>
          <w:p w:rsidR="60ACDAE9" w:rsidP="60ACDAE9" w:rsidRDefault="60ACDAE9" w14:paraId="4591BBA4" w14:textId="3CE30A4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1/11/2022</w:t>
            </w:r>
          </w:p>
        </w:tc>
        <w:tc>
          <w:tcPr>
            <w:tcW w:w="4615" w:type="dxa"/>
            <w:tcMar/>
            <w:vAlign w:val="top"/>
          </w:tcPr>
          <w:p w:rsidR="60ACDAE9" w:rsidP="60ACDAE9" w:rsidRDefault="60ACDAE9" w14:paraId="420FBDD1" w14:textId="5BC05C1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and building on knowledge.</w:t>
            </w:r>
          </w:p>
        </w:tc>
        <w:tc>
          <w:tcPr>
            <w:tcW w:w="948" w:type="dxa"/>
            <w:tcMar/>
            <w:vAlign w:val="top"/>
          </w:tcPr>
          <w:p w:rsidR="60ACDAE9" w:rsidP="60ACDAE9" w:rsidRDefault="60ACDAE9" w14:paraId="104CEBB6" w14:textId="0A3B8501">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72A1F25C" w14:textId="61680AC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59F6D123" w14:textId="2320BAF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6DE36AF">
        <w:trPr>
          <w:trHeight w:val="300"/>
        </w:trPr>
        <w:tc>
          <w:tcPr>
            <w:tcW w:w="986" w:type="dxa"/>
            <w:tcMar/>
            <w:vAlign w:val="top"/>
          </w:tcPr>
          <w:p w:rsidR="60ACDAE9" w:rsidP="60ACDAE9" w:rsidRDefault="60ACDAE9" w14:paraId="70759AD9" w14:textId="704ADF1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2/11/2022</w:t>
            </w:r>
          </w:p>
        </w:tc>
        <w:tc>
          <w:tcPr>
            <w:tcW w:w="4615" w:type="dxa"/>
            <w:tcMar/>
            <w:vAlign w:val="top"/>
          </w:tcPr>
          <w:p w:rsidR="60ACDAE9" w:rsidP="60ACDAE9" w:rsidRDefault="60ACDAE9" w14:paraId="19559999" w14:textId="57BE27E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w:t>
            </w:r>
          </w:p>
        </w:tc>
        <w:tc>
          <w:tcPr>
            <w:tcW w:w="948" w:type="dxa"/>
            <w:tcMar/>
            <w:vAlign w:val="top"/>
          </w:tcPr>
          <w:p w:rsidR="60ACDAE9" w:rsidP="60ACDAE9" w:rsidRDefault="60ACDAE9" w14:paraId="7693E786" w14:textId="62EA2EC2">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18412E8E" w14:textId="353A8A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1517" w:type="dxa"/>
            <w:tcMar/>
            <w:vAlign w:val="top"/>
          </w:tcPr>
          <w:p w:rsidR="60ACDAE9" w:rsidP="60ACDAE9" w:rsidRDefault="60ACDAE9" w14:paraId="19A3A9A2" w14:textId="1BE56AF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DC33A24">
        <w:trPr>
          <w:trHeight w:val="300"/>
        </w:trPr>
        <w:tc>
          <w:tcPr>
            <w:tcW w:w="986" w:type="dxa"/>
            <w:tcMar/>
            <w:vAlign w:val="top"/>
          </w:tcPr>
          <w:p w:rsidR="60ACDAE9" w:rsidP="60ACDAE9" w:rsidRDefault="60ACDAE9" w14:paraId="4AA90E66" w14:textId="7A03C59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4/11/2022</w:t>
            </w:r>
          </w:p>
        </w:tc>
        <w:tc>
          <w:tcPr>
            <w:tcW w:w="4615" w:type="dxa"/>
            <w:tcMar/>
            <w:vAlign w:val="top"/>
          </w:tcPr>
          <w:p w:rsidR="60ACDAE9" w:rsidP="60ACDAE9" w:rsidRDefault="60ACDAE9" w14:paraId="6A464416" w14:textId="3057925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Data Protection Training.</w:t>
            </w:r>
          </w:p>
        </w:tc>
        <w:tc>
          <w:tcPr>
            <w:tcW w:w="948" w:type="dxa"/>
            <w:tcMar/>
            <w:vAlign w:val="top"/>
          </w:tcPr>
          <w:p w:rsidR="60ACDAE9" w:rsidP="60ACDAE9" w:rsidRDefault="60ACDAE9" w14:paraId="709FEDD1" w14:textId="0863B07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w:t>
            </w:r>
          </w:p>
        </w:tc>
        <w:tc>
          <w:tcPr>
            <w:tcW w:w="948" w:type="dxa"/>
            <w:tcMar/>
            <w:vAlign w:val="top"/>
          </w:tcPr>
          <w:p w:rsidR="60ACDAE9" w:rsidP="60ACDAE9" w:rsidRDefault="60ACDAE9" w14:paraId="32E97AFE" w14:textId="1852EDC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55903E65" w14:textId="0DBFF3A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E03812A">
        <w:trPr>
          <w:trHeight w:val="300"/>
        </w:trPr>
        <w:tc>
          <w:tcPr>
            <w:tcW w:w="986" w:type="dxa"/>
            <w:tcMar/>
            <w:vAlign w:val="top"/>
          </w:tcPr>
          <w:p w:rsidR="60ACDAE9" w:rsidP="60ACDAE9" w:rsidRDefault="60ACDAE9" w14:paraId="7985DE72" w14:textId="6A2B585B">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032B5ADD" w14:textId="7E4DF8D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6EAEA615" w14:textId="6A45257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0 Hours</w:t>
            </w:r>
          </w:p>
        </w:tc>
        <w:tc>
          <w:tcPr>
            <w:tcW w:w="948" w:type="dxa"/>
            <w:tcMar/>
            <w:vAlign w:val="top"/>
          </w:tcPr>
          <w:p w:rsidR="60ACDAE9" w:rsidP="60ACDAE9" w:rsidRDefault="60ACDAE9" w14:paraId="12628192" w14:textId="1608A62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11.5 Hours</w:t>
            </w:r>
          </w:p>
        </w:tc>
        <w:tc>
          <w:tcPr>
            <w:tcW w:w="1517" w:type="dxa"/>
            <w:tcMar/>
            <w:vAlign w:val="top"/>
          </w:tcPr>
          <w:p w:rsidR="60ACDAE9" w:rsidP="60ACDAE9" w:rsidRDefault="60ACDAE9" w14:paraId="2D5FEA96" w14:textId="55409E6B">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307C4708">
        <w:trPr>
          <w:trHeight w:val="300"/>
        </w:trPr>
        <w:tc>
          <w:tcPr>
            <w:tcW w:w="986" w:type="dxa"/>
            <w:tcMar/>
            <w:vAlign w:val="top"/>
          </w:tcPr>
          <w:p w:rsidR="60ACDAE9" w:rsidP="60ACDAE9" w:rsidRDefault="60ACDAE9" w14:paraId="4075D12E" w14:textId="7356BFF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8/11/2022</w:t>
            </w:r>
          </w:p>
        </w:tc>
        <w:tc>
          <w:tcPr>
            <w:tcW w:w="4615" w:type="dxa"/>
            <w:tcMar/>
            <w:vAlign w:val="top"/>
          </w:tcPr>
          <w:p w:rsidR="60ACDAE9" w:rsidP="60ACDAE9" w:rsidRDefault="60ACDAE9" w14:paraId="0387C9DE" w14:textId="679B5A4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Sensory activities and Team Meeting.</w:t>
            </w:r>
          </w:p>
        </w:tc>
        <w:tc>
          <w:tcPr>
            <w:tcW w:w="948" w:type="dxa"/>
            <w:tcMar/>
            <w:vAlign w:val="top"/>
          </w:tcPr>
          <w:p w:rsidR="60ACDAE9" w:rsidP="60ACDAE9" w:rsidRDefault="60ACDAE9" w14:paraId="46CEEFA3" w14:textId="7D9852C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41D0F47" w14:textId="7D9234E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73F082D1" w14:textId="3AE6299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3D7B39B">
        <w:trPr>
          <w:trHeight w:val="300"/>
        </w:trPr>
        <w:tc>
          <w:tcPr>
            <w:tcW w:w="986" w:type="dxa"/>
            <w:tcMar/>
            <w:vAlign w:val="top"/>
          </w:tcPr>
          <w:p w:rsidR="60ACDAE9" w:rsidP="60ACDAE9" w:rsidRDefault="60ACDAE9" w14:paraId="52AE61BD" w14:textId="3FFD88E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9/11/2022</w:t>
            </w:r>
          </w:p>
        </w:tc>
        <w:tc>
          <w:tcPr>
            <w:tcW w:w="4615" w:type="dxa"/>
            <w:tcMar/>
            <w:vAlign w:val="top"/>
          </w:tcPr>
          <w:p w:rsidR="60ACDAE9" w:rsidP="60ACDAE9" w:rsidRDefault="60ACDAE9" w14:paraId="486C8FFF" w14:textId="2D1DBFD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Team building activities and Team Meeting.</w:t>
            </w:r>
          </w:p>
        </w:tc>
        <w:tc>
          <w:tcPr>
            <w:tcW w:w="948" w:type="dxa"/>
            <w:tcMar/>
            <w:vAlign w:val="top"/>
          </w:tcPr>
          <w:p w:rsidR="60ACDAE9" w:rsidP="60ACDAE9" w:rsidRDefault="60ACDAE9" w14:paraId="535BCE4A" w14:textId="3A6E828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3D15931" w14:textId="6DACA71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02ED832D" w14:textId="323D1F6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079FA07">
        <w:trPr>
          <w:trHeight w:val="300"/>
        </w:trPr>
        <w:tc>
          <w:tcPr>
            <w:tcW w:w="986" w:type="dxa"/>
            <w:tcMar/>
            <w:vAlign w:val="top"/>
          </w:tcPr>
          <w:p w:rsidR="60ACDAE9" w:rsidP="60ACDAE9" w:rsidRDefault="60ACDAE9" w14:paraId="08B1A21F" w14:textId="3F65DD3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10/11/2022</w:t>
            </w:r>
          </w:p>
        </w:tc>
        <w:tc>
          <w:tcPr>
            <w:tcW w:w="4615" w:type="dxa"/>
            <w:tcMar/>
            <w:vAlign w:val="top"/>
          </w:tcPr>
          <w:p w:rsidR="60ACDAE9" w:rsidP="60ACDAE9" w:rsidRDefault="60ACDAE9" w14:paraId="20C7D8AD" w14:textId="34DC744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with Young People and Team Meeting.</w:t>
            </w:r>
          </w:p>
        </w:tc>
        <w:tc>
          <w:tcPr>
            <w:tcW w:w="948" w:type="dxa"/>
            <w:tcMar/>
            <w:vAlign w:val="top"/>
          </w:tcPr>
          <w:p w:rsidR="60ACDAE9" w:rsidP="60ACDAE9" w:rsidRDefault="60ACDAE9" w14:paraId="14AA0484" w14:textId="11B1142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14A84A1" w14:textId="14761D7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558BCAAE" w14:textId="7D71C12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DD47F3D">
        <w:trPr>
          <w:trHeight w:val="300"/>
        </w:trPr>
        <w:tc>
          <w:tcPr>
            <w:tcW w:w="986" w:type="dxa"/>
            <w:tcMar/>
            <w:vAlign w:val="top"/>
          </w:tcPr>
          <w:p w:rsidR="60ACDAE9" w:rsidP="60ACDAE9" w:rsidRDefault="60ACDAE9" w14:paraId="3F790EBA" w14:textId="779E157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13/11/2022</w:t>
            </w:r>
          </w:p>
        </w:tc>
        <w:tc>
          <w:tcPr>
            <w:tcW w:w="4615" w:type="dxa"/>
            <w:tcMar/>
            <w:vAlign w:val="top"/>
          </w:tcPr>
          <w:p w:rsidR="60ACDAE9" w:rsidP="60ACDAE9" w:rsidRDefault="60ACDAE9" w14:paraId="7C03D84B" w14:textId="078F8A0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on Anti bullying week and activities and Reflection.</w:t>
            </w:r>
          </w:p>
        </w:tc>
        <w:tc>
          <w:tcPr>
            <w:tcW w:w="948" w:type="dxa"/>
            <w:tcMar/>
            <w:vAlign w:val="top"/>
          </w:tcPr>
          <w:p w:rsidR="60ACDAE9" w:rsidP="60ACDAE9" w:rsidRDefault="60ACDAE9" w14:paraId="3FABB5CD" w14:textId="4E26268E">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301F3A7" w14:textId="7A95796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1517" w:type="dxa"/>
            <w:tcMar/>
            <w:vAlign w:val="top"/>
          </w:tcPr>
          <w:p w:rsidR="60ACDAE9" w:rsidP="60ACDAE9" w:rsidRDefault="60ACDAE9" w14:paraId="152982FA" w14:textId="1EF8444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9D54589">
        <w:trPr>
          <w:trHeight w:val="300"/>
        </w:trPr>
        <w:tc>
          <w:tcPr>
            <w:tcW w:w="986" w:type="dxa"/>
            <w:tcMar/>
            <w:vAlign w:val="top"/>
          </w:tcPr>
          <w:p w:rsidR="60ACDAE9" w:rsidP="60ACDAE9" w:rsidRDefault="60ACDAE9" w14:paraId="13772892" w14:textId="3224AB14">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6A63723F" w14:textId="0FD63E0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7AF465EC" w14:textId="77CCD7A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6 Hours</w:t>
            </w:r>
          </w:p>
        </w:tc>
        <w:tc>
          <w:tcPr>
            <w:tcW w:w="948" w:type="dxa"/>
            <w:tcMar/>
            <w:vAlign w:val="top"/>
          </w:tcPr>
          <w:p w:rsidR="60ACDAE9" w:rsidP="60ACDAE9" w:rsidRDefault="60ACDAE9" w14:paraId="7F56DDC6" w14:textId="7011FF6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5.5 Hours</w:t>
            </w:r>
          </w:p>
        </w:tc>
        <w:tc>
          <w:tcPr>
            <w:tcW w:w="1517" w:type="dxa"/>
            <w:tcMar/>
            <w:vAlign w:val="top"/>
          </w:tcPr>
          <w:p w:rsidR="60ACDAE9" w:rsidP="60ACDAE9" w:rsidRDefault="60ACDAE9" w14:paraId="1CB4901C" w14:textId="37B07834">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6B74E5BF">
        <w:trPr>
          <w:trHeight w:val="300"/>
        </w:trPr>
        <w:tc>
          <w:tcPr>
            <w:tcW w:w="986" w:type="dxa"/>
            <w:tcMar/>
            <w:vAlign w:val="top"/>
          </w:tcPr>
          <w:p w:rsidR="60ACDAE9" w:rsidP="60ACDAE9" w:rsidRDefault="60ACDAE9" w14:paraId="6C16CA57" w14:textId="5B9D3D7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14/112022</w:t>
            </w:r>
          </w:p>
        </w:tc>
        <w:tc>
          <w:tcPr>
            <w:tcW w:w="4615" w:type="dxa"/>
            <w:tcMar/>
            <w:vAlign w:val="top"/>
          </w:tcPr>
          <w:p w:rsidR="60ACDAE9" w:rsidP="60ACDAE9" w:rsidRDefault="60ACDAE9" w14:paraId="473F3C34" w14:textId="7036605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Anti-bullying social media posters and Team meeting.</w:t>
            </w:r>
          </w:p>
        </w:tc>
        <w:tc>
          <w:tcPr>
            <w:tcW w:w="948" w:type="dxa"/>
            <w:tcMar/>
            <w:vAlign w:val="top"/>
          </w:tcPr>
          <w:p w:rsidR="60ACDAE9" w:rsidP="60ACDAE9" w:rsidRDefault="60ACDAE9" w14:paraId="76974306" w14:textId="3AD5FDD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A005878" w14:textId="7AE479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182063D3" w14:textId="65FAD54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735F1AB">
        <w:trPr>
          <w:trHeight w:val="300"/>
        </w:trPr>
        <w:tc>
          <w:tcPr>
            <w:tcW w:w="986" w:type="dxa"/>
            <w:tcMar/>
            <w:vAlign w:val="top"/>
          </w:tcPr>
          <w:p w:rsidR="60ACDAE9" w:rsidP="60ACDAE9" w:rsidRDefault="60ACDAE9" w14:paraId="22D3560A" w14:textId="6384BED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15/11/2022</w:t>
            </w:r>
          </w:p>
        </w:tc>
        <w:tc>
          <w:tcPr>
            <w:tcW w:w="4615" w:type="dxa"/>
            <w:tcMar/>
            <w:vAlign w:val="top"/>
          </w:tcPr>
          <w:p w:rsidR="60ACDAE9" w:rsidP="60ACDAE9" w:rsidRDefault="60ACDAE9" w14:paraId="6D2C08A4" w14:textId="0559D93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Anti-bullying activities, Team meeting and 2</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nd</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w:t>
            </w:r>
          </w:p>
        </w:tc>
        <w:tc>
          <w:tcPr>
            <w:tcW w:w="948" w:type="dxa"/>
            <w:tcMar/>
            <w:vAlign w:val="top"/>
          </w:tcPr>
          <w:p w:rsidR="60ACDAE9" w:rsidP="60ACDAE9" w:rsidRDefault="60ACDAE9" w14:paraId="7F8EB5DF" w14:textId="1D31991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746FB8E" w14:textId="28107C8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32C2BC8E" w14:textId="595529B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7CB0EF7">
        <w:trPr>
          <w:trHeight w:val="300"/>
        </w:trPr>
        <w:tc>
          <w:tcPr>
            <w:tcW w:w="986" w:type="dxa"/>
            <w:tcMar/>
            <w:vAlign w:val="top"/>
          </w:tcPr>
          <w:p w:rsidR="60ACDAE9" w:rsidP="60ACDAE9" w:rsidRDefault="60ACDAE9" w14:paraId="51910F50" w14:textId="2B2A0C6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16/11/2022</w:t>
            </w:r>
          </w:p>
        </w:tc>
        <w:tc>
          <w:tcPr>
            <w:tcW w:w="4615" w:type="dxa"/>
            <w:tcMar/>
            <w:vAlign w:val="top"/>
          </w:tcPr>
          <w:p w:rsidR="60ACDAE9" w:rsidP="60ACDAE9" w:rsidRDefault="60ACDAE9" w14:paraId="38CC0F71" w14:textId="2ED2044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and Teem meeting, and research.</w:t>
            </w:r>
          </w:p>
        </w:tc>
        <w:tc>
          <w:tcPr>
            <w:tcW w:w="948" w:type="dxa"/>
            <w:tcMar/>
            <w:vAlign w:val="top"/>
          </w:tcPr>
          <w:p w:rsidR="60ACDAE9" w:rsidP="60ACDAE9" w:rsidRDefault="60ACDAE9" w14:paraId="61FA60B5" w14:textId="5A89CFF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F3BF8DE" w14:textId="072FF2C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799B9817" w14:textId="34FA67F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03AE942">
        <w:trPr>
          <w:trHeight w:val="300"/>
        </w:trPr>
        <w:tc>
          <w:tcPr>
            <w:tcW w:w="986" w:type="dxa"/>
            <w:tcMar/>
            <w:vAlign w:val="top"/>
          </w:tcPr>
          <w:p w:rsidR="60ACDAE9" w:rsidP="60ACDAE9" w:rsidRDefault="60ACDAE9" w14:paraId="149D5C17" w14:textId="6A5E39C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17/11/2022</w:t>
            </w:r>
          </w:p>
        </w:tc>
        <w:tc>
          <w:tcPr>
            <w:tcW w:w="4615" w:type="dxa"/>
            <w:tcMar/>
            <w:vAlign w:val="top"/>
          </w:tcPr>
          <w:p w:rsidR="60ACDAE9" w:rsidP="60ACDAE9" w:rsidRDefault="60ACDAE9" w14:paraId="65AD1468" w14:textId="2FE0684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children in need cakes and Team meeting.</w:t>
            </w:r>
          </w:p>
        </w:tc>
        <w:tc>
          <w:tcPr>
            <w:tcW w:w="948" w:type="dxa"/>
            <w:tcMar/>
            <w:vAlign w:val="top"/>
          </w:tcPr>
          <w:p w:rsidR="60ACDAE9" w:rsidP="60ACDAE9" w:rsidRDefault="60ACDAE9" w14:paraId="3B5086E9" w14:textId="3907251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C9DD990" w14:textId="31F4C45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678042BF" w14:textId="1A6CAF2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C9D8B57">
        <w:trPr>
          <w:trHeight w:val="300"/>
        </w:trPr>
        <w:tc>
          <w:tcPr>
            <w:tcW w:w="986" w:type="dxa"/>
            <w:tcMar/>
            <w:vAlign w:val="top"/>
          </w:tcPr>
          <w:p w:rsidR="60ACDAE9" w:rsidP="60ACDAE9" w:rsidRDefault="60ACDAE9" w14:paraId="5EE8EE73" w14:textId="4A3B30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18/11.2022</w:t>
            </w:r>
          </w:p>
        </w:tc>
        <w:tc>
          <w:tcPr>
            <w:tcW w:w="4615" w:type="dxa"/>
            <w:tcMar/>
            <w:vAlign w:val="top"/>
          </w:tcPr>
          <w:p w:rsidR="60ACDAE9" w:rsidP="60ACDAE9" w:rsidRDefault="60ACDAE9" w14:paraId="046E2E44" w14:textId="4751B70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and building on knowledge.</w:t>
            </w:r>
          </w:p>
        </w:tc>
        <w:tc>
          <w:tcPr>
            <w:tcW w:w="948" w:type="dxa"/>
            <w:tcMar/>
            <w:vAlign w:val="top"/>
          </w:tcPr>
          <w:p w:rsidR="60ACDAE9" w:rsidP="60ACDAE9" w:rsidRDefault="60ACDAE9" w14:paraId="103A4FAA" w14:textId="1BB2FC01">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192DD684" w14:textId="2810E30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07C6116C" w14:textId="2A3BC7A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BDC3FAF">
        <w:trPr>
          <w:trHeight w:val="300"/>
        </w:trPr>
        <w:tc>
          <w:tcPr>
            <w:tcW w:w="986" w:type="dxa"/>
            <w:tcMar/>
            <w:vAlign w:val="top"/>
          </w:tcPr>
          <w:p w:rsidR="60ACDAE9" w:rsidP="60ACDAE9" w:rsidRDefault="60ACDAE9" w14:paraId="364A766F" w14:textId="2772D3C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7C86E2BB" w14:textId="29A9948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146B822E" w14:textId="480DFD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12B00B8C" w14:textId="0C3D9F7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8.5 Hours</w:t>
            </w:r>
          </w:p>
        </w:tc>
        <w:tc>
          <w:tcPr>
            <w:tcW w:w="1517" w:type="dxa"/>
            <w:tcMar/>
            <w:vAlign w:val="top"/>
          </w:tcPr>
          <w:p w:rsidR="60ACDAE9" w:rsidP="60ACDAE9" w:rsidRDefault="60ACDAE9" w14:paraId="7DA8A516" w14:textId="754E3EDC">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013E6ECD">
        <w:trPr>
          <w:trHeight w:val="300"/>
        </w:trPr>
        <w:tc>
          <w:tcPr>
            <w:tcW w:w="986" w:type="dxa"/>
            <w:tcMar/>
            <w:vAlign w:val="top"/>
          </w:tcPr>
          <w:p w:rsidR="60ACDAE9" w:rsidP="60ACDAE9" w:rsidRDefault="60ACDAE9" w14:paraId="020AF158" w14:textId="1A8C66A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21/11/2022</w:t>
            </w:r>
          </w:p>
        </w:tc>
        <w:tc>
          <w:tcPr>
            <w:tcW w:w="4615" w:type="dxa"/>
            <w:tcMar/>
            <w:vAlign w:val="top"/>
          </w:tcPr>
          <w:p w:rsidR="60ACDAE9" w:rsidP="60ACDAE9" w:rsidRDefault="60ACDAE9" w14:paraId="5426835F" w14:textId="4AE7015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short bread biscuits and Team meeting, and planning.</w:t>
            </w:r>
          </w:p>
        </w:tc>
        <w:tc>
          <w:tcPr>
            <w:tcW w:w="948" w:type="dxa"/>
            <w:tcMar/>
            <w:vAlign w:val="top"/>
          </w:tcPr>
          <w:p w:rsidR="60ACDAE9" w:rsidP="60ACDAE9" w:rsidRDefault="60ACDAE9" w14:paraId="30F317B3" w14:textId="2B496E7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50644346" w14:textId="53C8C3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7BB03499" w14:textId="4BCBDB8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3E62772">
        <w:trPr>
          <w:trHeight w:val="300"/>
        </w:trPr>
        <w:tc>
          <w:tcPr>
            <w:tcW w:w="986" w:type="dxa"/>
            <w:tcMar/>
            <w:vAlign w:val="top"/>
          </w:tcPr>
          <w:p w:rsidR="60ACDAE9" w:rsidP="60ACDAE9" w:rsidRDefault="60ACDAE9" w14:paraId="12E538CC" w14:textId="1E72226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22/11/2022</w:t>
            </w:r>
          </w:p>
        </w:tc>
        <w:tc>
          <w:tcPr>
            <w:tcW w:w="4615" w:type="dxa"/>
            <w:tcMar/>
            <w:vAlign w:val="top"/>
          </w:tcPr>
          <w:p w:rsidR="60ACDAE9" w:rsidP="60ACDAE9" w:rsidRDefault="60ACDAE9" w14:paraId="68E950D9" w14:textId="40E1E1D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Salt dough decorations and Team meeting, and research.</w:t>
            </w:r>
          </w:p>
        </w:tc>
        <w:tc>
          <w:tcPr>
            <w:tcW w:w="948" w:type="dxa"/>
            <w:tcMar/>
            <w:vAlign w:val="top"/>
          </w:tcPr>
          <w:p w:rsidR="60ACDAE9" w:rsidP="60ACDAE9" w:rsidRDefault="60ACDAE9" w14:paraId="4D8664E9" w14:textId="17F0B12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D576F2F" w14:textId="06C2888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44FF1934" w14:textId="57AB95D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7F87D4A">
        <w:trPr>
          <w:trHeight w:val="300"/>
        </w:trPr>
        <w:tc>
          <w:tcPr>
            <w:tcW w:w="986" w:type="dxa"/>
            <w:tcMar/>
            <w:vAlign w:val="top"/>
          </w:tcPr>
          <w:p w:rsidR="60ACDAE9" w:rsidP="60ACDAE9" w:rsidRDefault="60ACDAE9" w14:paraId="16A322A9" w14:textId="34FF42C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23/11/2022</w:t>
            </w:r>
          </w:p>
        </w:tc>
        <w:tc>
          <w:tcPr>
            <w:tcW w:w="4615" w:type="dxa"/>
            <w:tcMar/>
            <w:vAlign w:val="top"/>
          </w:tcPr>
          <w:p w:rsidR="60ACDAE9" w:rsidP="60ACDAE9" w:rsidRDefault="60ACDAE9" w14:paraId="43E6A09E" w14:textId="5DA6A69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and Teem meeting, and research.</w:t>
            </w:r>
          </w:p>
        </w:tc>
        <w:tc>
          <w:tcPr>
            <w:tcW w:w="948" w:type="dxa"/>
            <w:tcMar/>
            <w:vAlign w:val="top"/>
          </w:tcPr>
          <w:p w:rsidR="60ACDAE9" w:rsidP="60ACDAE9" w:rsidRDefault="60ACDAE9" w14:paraId="3751A245" w14:textId="335C454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56FC66B" w14:textId="52C80FD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47320DB4" w14:textId="558EC7E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12411CA">
        <w:trPr>
          <w:trHeight w:val="300"/>
        </w:trPr>
        <w:tc>
          <w:tcPr>
            <w:tcW w:w="986" w:type="dxa"/>
            <w:tcMar/>
            <w:vAlign w:val="top"/>
          </w:tcPr>
          <w:p w:rsidR="60ACDAE9" w:rsidP="60ACDAE9" w:rsidRDefault="60ACDAE9" w14:paraId="09E45360" w14:textId="01BAE88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24/11/2022</w:t>
            </w:r>
          </w:p>
        </w:tc>
        <w:tc>
          <w:tcPr>
            <w:tcW w:w="4615" w:type="dxa"/>
            <w:tcMar/>
            <w:vAlign w:val="top"/>
          </w:tcPr>
          <w:p w:rsidR="60ACDAE9" w:rsidP="60ACDAE9" w:rsidRDefault="60ACDAE9" w14:paraId="453CDC8C" w14:textId="59F5AB0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paper chains, and Team meeting, and research.</w:t>
            </w:r>
          </w:p>
        </w:tc>
        <w:tc>
          <w:tcPr>
            <w:tcW w:w="948" w:type="dxa"/>
            <w:tcMar/>
            <w:vAlign w:val="top"/>
          </w:tcPr>
          <w:p w:rsidR="60ACDAE9" w:rsidP="60ACDAE9" w:rsidRDefault="60ACDAE9" w14:paraId="48A5911F" w14:textId="37A41EC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671F221" w14:textId="047801F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61467AE7" w14:textId="1873A74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ADE2E38">
        <w:trPr>
          <w:trHeight w:val="300"/>
        </w:trPr>
        <w:tc>
          <w:tcPr>
            <w:tcW w:w="986" w:type="dxa"/>
            <w:tcMar/>
            <w:vAlign w:val="top"/>
          </w:tcPr>
          <w:p w:rsidR="60ACDAE9" w:rsidP="60ACDAE9" w:rsidRDefault="60ACDAE9" w14:paraId="3E194C6C" w14:textId="4BC998D3">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264AA2AA" w14:textId="0B0603E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09AB9014" w14:textId="59C8759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0E33CC72" w14:textId="29DF35A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8.5 Hours</w:t>
            </w:r>
          </w:p>
        </w:tc>
        <w:tc>
          <w:tcPr>
            <w:tcW w:w="1517" w:type="dxa"/>
            <w:tcMar/>
            <w:vAlign w:val="top"/>
          </w:tcPr>
          <w:p w:rsidR="60ACDAE9" w:rsidP="60ACDAE9" w:rsidRDefault="60ACDAE9" w14:paraId="3DB1BAF4" w14:textId="18986B29">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009CCC97">
        <w:trPr>
          <w:trHeight w:val="300"/>
        </w:trPr>
        <w:tc>
          <w:tcPr>
            <w:tcW w:w="986" w:type="dxa"/>
            <w:tcMar/>
            <w:vAlign w:val="top"/>
          </w:tcPr>
          <w:p w:rsidR="60ACDAE9" w:rsidP="60ACDAE9" w:rsidRDefault="60ACDAE9" w14:paraId="4810067C" w14:textId="22FA01B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28/11/2022</w:t>
            </w:r>
          </w:p>
        </w:tc>
        <w:tc>
          <w:tcPr>
            <w:tcW w:w="4615" w:type="dxa"/>
            <w:tcMar/>
            <w:vAlign w:val="top"/>
          </w:tcPr>
          <w:p w:rsidR="60ACDAE9" w:rsidP="60ACDAE9" w:rsidRDefault="60ACDAE9" w14:paraId="3C5563C7" w14:textId="7223ECE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Teaching Young people Uno, and Team meeting.</w:t>
            </w:r>
          </w:p>
        </w:tc>
        <w:tc>
          <w:tcPr>
            <w:tcW w:w="948" w:type="dxa"/>
            <w:tcMar/>
            <w:vAlign w:val="top"/>
          </w:tcPr>
          <w:p w:rsidR="60ACDAE9" w:rsidP="60ACDAE9" w:rsidRDefault="60ACDAE9" w14:paraId="1E33C441" w14:textId="3BBEB90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2A09828" w14:textId="02465F0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72267D5F" w14:textId="15B1C5B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9FF62A7">
        <w:trPr>
          <w:trHeight w:val="300"/>
        </w:trPr>
        <w:tc>
          <w:tcPr>
            <w:tcW w:w="986" w:type="dxa"/>
            <w:tcMar/>
            <w:vAlign w:val="top"/>
          </w:tcPr>
          <w:p w:rsidR="60ACDAE9" w:rsidP="60ACDAE9" w:rsidRDefault="60ACDAE9" w14:paraId="726EB036" w14:textId="22426C9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29/11/2022</w:t>
            </w:r>
          </w:p>
        </w:tc>
        <w:tc>
          <w:tcPr>
            <w:tcW w:w="4615" w:type="dxa"/>
            <w:tcMar/>
            <w:vAlign w:val="top"/>
          </w:tcPr>
          <w:p w:rsidR="60ACDAE9" w:rsidP="60ACDAE9" w:rsidRDefault="60ACDAE9" w14:paraId="124FD0AB" w14:textId="43224E4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Going over notes, and reading on Youth Work Practices.</w:t>
            </w:r>
          </w:p>
        </w:tc>
        <w:tc>
          <w:tcPr>
            <w:tcW w:w="948" w:type="dxa"/>
            <w:tcMar/>
            <w:vAlign w:val="top"/>
          </w:tcPr>
          <w:p w:rsidR="60ACDAE9" w:rsidP="60ACDAE9" w:rsidRDefault="60ACDAE9" w14:paraId="39FEB9CF" w14:textId="0673145F">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537430A" w14:textId="4F78A73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31D372B3" w14:textId="00BD375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0E658F3">
        <w:trPr>
          <w:trHeight w:val="300"/>
        </w:trPr>
        <w:tc>
          <w:tcPr>
            <w:tcW w:w="986" w:type="dxa"/>
            <w:tcMar/>
            <w:vAlign w:val="top"/>
          </w:tcPr>
          <w:p w:rsidR="60ACDAE9" w:rsidP="60ACDAE9" w:rsidRDefault="60ACDAE9" w14:paraId="630E5D83" w14:textId="1E7E22C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30/11/2022</w:t>
            </w:r>
          </w:p>
        </w:tc>
        <w:tc>
          <w:tcPr>
            <w:tcW w:w="4615" w:type="dxa"/>
            <w:tcMar/>
            <w:vAlign w:val="top"/>
          </w:tcPr>
          <w:p w:rsidR="60ACDAE9" w:rsidP="60ACDAE9" w:rsidRDefault="60ACDAE9" w14:paraId="4EB46ECB" w14:textId="2288839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Research, and Team meeting.</w:t>
            </w:r>
          </w:p>
        </w:tc>
        <w:tc>
          <w:tcPr>
            <w:tcW w:w="948" w:type="dxa"/>
            <w:tcMar/>
            <w:vAlign w:val="top"/>
          </w:tcPr>
          <w:p w:rsidR="60ACDAE9" w:rsidP="60ACDAE9" w:rsidRDefault="60ACDAE9" w14:paraId="1CEB06DC" w14:textId="65D046F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C24B616" w14:textId="3B3C376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64B34C89" w14:textId="7FBCA86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1F626B2">
        <w:trPr>
          <w:trHeight w:val="300"/>
        </w:trPr>
        <w:tc>
          <w:tcPr>
            <w:tcW w:w="986" w:type="dxa"/>
            <w:tcMar/>
            <w:vAlign w:val="top"/>
          </w:tcPr>
          <w:p w:rsidR="60ACDAE9" w:rsidP="60ACDAE9" w:rsidRDefault="60ACDAE9" w14:paraId="7D66605A" w14:textId="40F3B50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1/12/2022</w:t>
            </w:r>
          </w:p>
        </w:tc>
        <w:tc>
          <w:tcPr>
            <w:tcW w:w="4615" w:type="dxa"/>
            <w:tcMar/>
            <w:vAlign w:val="top"/>
          </w:tcPr>
          <w:p w:rsidR="60ACDAE9" w:rsidP="60ACDAE9" w:rsidRDefault="60ACDAE9" w14:paraId="4FFB4017" w14:textId="28E6B70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Cards, Christmas discussions, and Team meeting.</w:t>
            </w:r>
          </w:p>
        </w:tc>
        <w:tc>
          <w:tcPr>
            <w:tcW w:w="948" w:type="dxa"/>
            <w:tcMar/>
            <w:vAlign w:val="top"/>
          </w:tcPr>
          <w:p w:rsidR="60ACDAE9" w:rsidP="60ACDAE9" w:rsidRDefault="60ACDAE9" w14:paraId="7F62711A" w14:textId="48CD25D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47CCD74" w14:textId="39E57AD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4686685B" w14:textId="0171ABD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BAE50B5">
        <w:trPr>
          <w:trHeight w:val="300"/>
        </w:trPr>
        <w:tc>
          <w:tcPr>
            <w:tcW w:w="986" w:type="dxa"/>
            <w:tcMar/>
            <w:vAlign w:val="top"/>
          </w:tcPr>
          <w:p w:rsidR="60ACDAE9" w:rsidP="60ACDAE9" w:rsidRDefault="60ACDAE9" w14:paraId="7A4F615D" w14:textId="076B382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2/12/2022</w:t>
            </w:r>
          </w:p>
        </w:tc>
        <w:tc>
          <w:tcPr>
            <w:tcW w:w="4615" w:type="dxa"/>
            <w:tcMar/>
            <w:vAlign w:val="top"/>
          </w:tcPr>
          <w:p w:rsidR="60ACDAE9" w:rsidP="60ACDAE9" w:rsidRDefault="60ACDAE9" w14:paraId="52181376" w14:textId="53EAB6D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and building on knowledge.</w:t>
            </w:r>
          </w:p>
        </w:tc>
        <w:tc>
          <w:tcPr>
            <w:tcW w:w="948" w:type="dxa"/>
            <w:tcMar/>
            <w:vAlign w:val="top"/>
          </w:tcPr>
          <w:p w:rsidR="60ACDAE9" w:rsidP="60ACDAE9" w:rsidRDefault="60ACDAE9" w14:paraId="3F43AC96" w14:textId="6BDF589B">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379264B6" w14:textId="621ADE4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1FC65253" w14:textId="2FCBFEC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8C4C0A5">
        <w:trPr>
          <w:trHeight w:val="300"/>
        </w:trPr>
        <w:tc>
          <w:tcPr>
            <w:tcW w:w="986" w:type="dxa"/>
            <w:tcMar/>
            <w:vAlign w:val="top"/>
          </w:tcPr>
          <w:p w:rsidR="60ACDAE9" w:rsidP="60ACDAE9" w:rsidRDefault="60ACDAE9" w14:paraId="1A204F5D" w14:textId="7AAAAC8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5808C70C" w14:textId="0B3490E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1B991248" w14:textId="4F86C07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6 Hours</w:t>
            </w:r>
          </w:p>
        </w:tc>
        <w:tc>
          <w:tcPr>
            <w:tcW w:w="948" w:type="dxa"/>
            <w:tcMar/>
            <w:vAlign w:val="top"/>
          </w:tcPr>
          <w:p w:rsidR="60ACDAE9" w:rsidP="60ACDAE9" w:rsidRDefault="60ACDAE9" w14:paraId="5540E7F4" w14:textId="7DA6770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12 Hours</w:t>
            </w:r>
          </w:p>
        </w:tc>
        <w:tc>
          <w:tcPr>
            <w:tcW w:w="1517" w:type="dxa"/>
            <w:tcMar/>
            <w:vAlign w:val="top"/>
          </w:tcPr>
          <w:p w:rsidR="60ACDAE9" w:rsidP="60ACDAE9" w:rsidRDefault="60ACDAE9" w14:paraId="1F2678D9" w14:textId="31D04F51">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3CE3DF9F">
        <w:trPr>
          <w:trHeight w:val="300"/>
        </w:trPr>
        <w:tc>
          <w:tcPr>
            <w:tcW w:w="986" w:type="dxa"/>
            <w:tcMar/>
            <w:vAlign w:val="top"/>
          </w:tcPr>
          <w:p w:rsidR="60ACDAE9" w:rsidP="60ACDAE9" w:rsidRDefault="60ACDAE9" w14:paraId="62208B3C" w14:textId="7AA5CE8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5/12/2022</w:t>
            </w:r>
          </w:p>
        </w:tc>
        <w:tc>
          <w:tcPr>
            <w:tcW w:w="4615" w:type="dxa"/>
            <w:tcMar/>
            <w:vAlign w:val="top"/>
          </w:tcPr>
          <w:p w:rsidR="60ACDAE9" w:rsidP="60ACDAE9" w:rsidRDefault="60ACDAE9" w14:paraId="2B88D7A2" w14:textId="57555CF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Tea light decorations, Team Meeting and Research.</w:t>
            </w:r>
          </w:p>
        </w:tc>
        <w:tc>
          <w:tcPr>
            <w:tcW w:w="948" w:type="dxa"/>
            <w:tcMar/>
            <w:vAlign w:val="top"/>
          </w:tcPr>
          <w:p w:rsidR="60ACDAE9" w:rsidP="60ACDAE9" w:rsidRDefault="60ACDAE9" w14:paraId="2F91EC57" w14:textId="2805B2C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F376ADF" w14:textId="73C9819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1517" w:type="dxa"/>
            <w:tcMar/>
            <w:vAlign w:val="top"/>
          </w:tcPr>
          <w:p w:rsidR="60ACDAE9" w:rsidP="60ACDAE9" w:rsidRDefault="60ACDAE9" w14:paraId="34C25594" w14:textId="2D15785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81ABAD8">
        <w:trPr>
          <w:trHeight w:val="300"/>
        </w:trPr>
        <w:tc>
          <w:tcPr>
            <w:tcW w:w="986" w:type="dxa"/>
            <w:tcMar/>
            <w:vAlign w:val="top"/>
          </w:tcPr>
          <w:p w:rsidR="60ACDAE9" w:rsidP="60ACDAE9" w:rsidRDefault="60ACDAE9" w14:paraId="61277BA8" w14:textId="26E21C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6/12/2022</w:t>
            </w:r>
          </w:p>
        </w:tc>
        <w:tc>
          <w:tcPr>
            <w:tcW w:w="4615" w:type="dxa"/>
            <w:tcMar/>
            <w:vAlign w:val="top"/>
          </w:tcPr>
          <w:p w:rsidR="60ACDAE9" w:rsidP="60ACDAE9" w:rsidRDefault="60ACDAE9" w14:paraId="74FD81D8" w14:textId="6FBD0E6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Bingo, 3</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rd</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 and Team Meeting.</w:t>
            </w:r>
          </w:p>
        </w:tc>
        <w:tc>
          <w:tcPr>
            <w:tcW w:w="948" w:type="dxa"/>
            <w:tcMar/>
            <w:vAlign w:val="top"/>
          </w:tcPr>
          <w:p w:rsidR="60ACDAE9" w:rsidP="60ACDAE9" w:rsidRDefault="60ACDAE9" w14:paraId="7BD90E2C" w14:textId="654F7E9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760AB5B" w14:textId="4DACFB7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3.5hrs</w:t>
            </w:r>
          </w:p>
        </w:tc>
        <w:tc>
          <w:tcPr>
            <w:tcW w:w="1517" w:type="dxa"/>
            <w:tcMar/>
            <w:vAlign w:val="top"/>
          </w:tcPr>
          <w:p w:rsidR="60ACDAE9" w:rsidP="60ACDAE9" w:rsidRDefault="60ACDAE9" w14:paraId="2C034BFA" w14:textId="45C5999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56100C3">
        <w:trPr>
          <w:trHeight w:val="300"/>
        </w:trPr>
        <w:tc>
          <w:tcPr>
            <w:tcW w:w="986" w:type="dxa"/>
            <w:tcMar/>
            <w:vAlign w:val="top"/>
          </w:tcPr>
          <w:p w:rsidR="60ACDAE9" w:rsidP="60ACDAE9" w:rsidRDefault="60ACDAE9" w14:paraId="37354046" w14:textId="3DEBA24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7/12/2022</w:t>
            </w:r>
          </w:p>
        </w:tc>
        <w:tc>
          <w:tcPr>
            <w:tcW w:w="4615" w:type="dxa"/>
            <w:tcMar/>
            <w:vAlign w:val="top"/>
          </w:tcPr>
          <w:p w:rsidR="60ACDAE9" w:rsidP="60ACDAE9" w:rsidRDefault="60ACDAE9" w14:paraId="2DB4045C" w14:textId="18F1B21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Bingo, games and Team Meeting.</w:t>
            </w:r>
          </w:p>
        </w:tc>
        <w:tc>
          <w:tcPr>
            <w:tcW w:w="948" w:type="dxa"/>
            <w:tcMar/>
            <w:vAlign w:val="top"/>
          </w:tcPr>
          <w:p w:rsidR="60ACDAE9" w:rsidP="60ACDAE9" w:rsidRDefault="60ACDAE9" w14:paraId="6C029E76" w14:textId="40CF758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9BA4CFC" w14:textId="272ECC1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1hr</w:t>
            </w:r>
          </w:p>
        </w:tc>
        <w:tc>
          <w:tcPr>
            <w:tcW w:w="1517" w:type="dxa"/>
            <w:tcMar/>
            <w:vAlign w:val="top"/>
          </w:tcPr>
          <w:p w:rsidR="60ACDAE9" w:rsidP="60ACDAE9" w:rsidRDefault="60ACDAE9" w14:paraId="66C56B59" w14:textId="5AEB845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193F759">
        <w:trPr>
          <w:trHeight w:val="300"/>
        </w:trPr>
        <w:tc>
          <w:tcPr>
            <w:tcW w:w="986" w:type="dxa"/>
            <w:tcMar/>
            <w:vAlign w:val="top"/>
          </w:tcPr>
          <w:p w:rsidR="60ACDAE9" w:rsidP="60ACDAE9" w:rsidRDefault="60ACDAE9" w14:paraId="33E61D31" w14:textId="70DC595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8/12/2022</w:t>
            </w:r>
          </w:p>
        </w:tc>
        <w:tc>
          <w:tcPr>
            <w:tcW w:w="4615" w:type="dxa"/>
            <w:tcMar/>
            <w:vAlign w:val="top"/>
          </w:tcPr>
          <w:p w:rsidR="60ACDAE9" w:rsidP="60ACDAE9" w:rsidRDefault="60ACDAE9" w14:paraId="5DE87BC9" w14:textId="7A8592F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Christmas Party, and Team Meeting, and Research.</w:t>
            </w:r>
          </w:p>
        </w:tc>
        <w:tc>
          <w:tcPr>
            <w:tcW w:w="948" w:type="dxa"/>
            <w:tcMar/>
            <w:vAlign w:val="top"/>
          </w:tcPr>
          <w:p w:rsidR="60ACDAE9" w:rsidP="60ACDAE9" w:rsidRDefault="60ACDAE9" w14:paraId="1F75F15E" w14:textId="582BC0B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F46792C" w14:textId="1B4FD18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680275D8" w14:textId="4311C7F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BA938FF">
        <w:trPr>
          <w:trHeight w:val="300"/>
        </w:trPr>
        <w:tc>
          <w:tcPr>
            <w:tcW w:w="986" w:type="dxa"/>
            <w:tcMar/>
            <w:vAlign w:val="top"/>
          </w:tcPr>
          <w:p w:rsidR="60ACDAE9" w:rsidP="60ACDAE9" w:rsidRDefault="60ACDAE9" w14:paraId="6080D147" w14:textId="4F0F71A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9/12/2022</w:t>
            </w:r>
          </w:p>
        </w:tc>
        <w:tc>
          <w:tcPr>
            <w:tcW w:w="4615" w:type="dxa"/>
            <w:tcMar/>
            <w:vAlign w:val="top"/>
          </w:tcPr>
          <w:p w:rsidR="60ACDAE9" w:rsidP="60ACDAE9" w:rsidRDefault="60ACDAE9" w14:paraId="5F542615" w14:textId="36F0478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Research on Youth Work.</w:t>
            </w:r>
          </w:p>
        </w:tc>
        <w:tc>
          <w:tcPr>
            <w:tcW w:w="948" w:type="dxa"/>
            <w:tcMar/>
            <w:vAlign w:val="top"/>
          </w:tcPr>
          <w:p w:rsidR="60ACDAE9" w:rsidP="60ACDAE9" w:rsidRDefault="60ACDAE9" w14:paraId="7DC2A7B1" w14:textId="4E3E93FD">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5910A776" w14:textId="213E203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1.5hrs</w:t>
            </w:r>
          </w:p>
        </w:tc>
        <w:tc>
          <w:tcPr>
            <w:tcW w:w="1517" w:type="dxa"/>
            <w:tcMar/>
            <w:vAlign w:val="top"/>
          </w:tcPr>
          <w:p w:rsidR="60ACDAE9" w:rsidP="60ACDAE9" w:rsidRDefault="60ACDAE9" w14:paraId="3F73A9D9" w14:textId="133FAC76">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6986AF67">
        <w:trPr>
          <w:trHeight w:val="300"/>
        </w:trPr>
        <w:tc>
          <w:tcPr>
            <w:tcW w:w="986" w:type="dxa"/>
            <w:tcMar/>
            <w:vAlign w:val="top"/>
          </w:tcPr>
          <w:p w:rsidR="60ACDAE9" w:rsidP="60ACDAE9" w:rsidRDefault="60ACDAE9" w14:paraId="6CBC4D29" w14:textId="009D9CFD">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7FD0BB21" w14:textId="3A16E8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362131B9" w14:textId="3D66157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27897E3B" w14:textId="31B4A7B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13 Hours</w:t>
            </w:r>
          </w:p>
        </w:tc>
        <w:tc>
          <w:tcPr>
            <w:tcW w:w="1517" w:type="dxa"/>
            <w:tcMar/>
            <w:vAlign w:val="top"/>
          </w:tcPr>
          <w:p w:rsidR="60ACDAE9" w:rsidP="60ACDAE9" w:rsidRDefault="60ACDAE9" w14:paraId="5F8EE151" w14:textId="42177598">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1BB86EB3">
        <w:trPr>
          <w:trHeight w:val="300"/>
        </w:trPr>
        <w:tc>
          <w:tcPr>
            <w:tcW w:w="986" w:type="dxa"/>
            <w:tcMar/>
            <w:vAlign w:val="top"/>
          </w:tcPr>
          <w:p w:rsidR="60ACDAE9" w:rsidP="60ACDAE9" w:rsidRDefault="60ACDAE9" w14:paraId="7F61204D" w14:textId="1DAE6F3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14/12/2022</w:t>
            </w:r>
          </w:p>
        </w:tc>
        <w:tc>
          <w:tcPr>
            <w:tcW w:w="4615" w:type="dxa"/>
            <w:tcMar/>
            <w:vAlign w:val="top"/>
          </w:tcPr>
          <w:p w:rsidR="60ACDAE9" w:rsidP="60ACDAE9" w:rsidRDefault="60ACDAE9" w14:paraId="2ED8309C" w14:textId="307E274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Club Christmas Dinner, and clear away.</w:t>
            </w:r>
          </w:p>
        </w:tc>
        <w:tc>
          <w:tcPr>
            <w:tcW w:w="948" w:type="dxa"/>
            <w:tcMar/>
            <w:vAlign w:val="top"/>
          </w:tcPr>
          <w:p w:rsidR="60ACDAE9" w:rsidP="60ACDAE9" w:rsidRDefault="60ACDAE9" w14:paraId="726A63D4" w14:textId="5DC0482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948" w:type="dxa"/>
            <w:tcMar/>
            <w:vAlign w:val="top"/>
          </w:tcPr>
          <w:p w:rsidR="60ACDAE9" w:rsidP="60ACDAE9" w:rsidRDefault="60ACDAE9" w14:paraId="5A9F6536" w14:textId="250D376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1hr</w:t>
            </w:r>
          </w:p>
        </w:tc>
        <w:tc>
          <w:tcPr>
            <w:tcW w:w="1517" w:type="dxa"/>
            <w:tcMar/>
            <w:vAlign w:val="top"/>
          </w:tcPr>
          <w:p w:rsidR="60ACDAE9" w:rsidP="60ACDAE9" w:rsidRDefault="60ACDAE9" w14:paraId="31091DF2" w14:textId="64C1144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F2B339A">
        <w:trPr>
          <w:trHeight w:val="300"/>
        </w:trPr>
        <w:tc>
          <w:tcPr>
            <w:tcW w:w="986" w:type="dxa"/>
            <w:tcMar/>
            <w:vAlign w:val="top"/>
          </w:tcPr>
          <w:p w:rsidR="60ACDAE9" w:rsidP="60ACDAE9" w:rsidRDefault="60ACDAE9" w14:paraId="5C662DC6" w14:textId="1285026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16/12/2022</w:t>
            </w:r>
          </w:p>
        </w:tc>
        <w:tc>
          <w:tcPr>
            <w:tcW w:w="4615" w:type="dxa"/>
            <w:tcMar/>
            <w:vAlign w:val="top"/>
          </w:tcPr>
          <w:p w:rsidR="60ACDAE9" w:rsidP="60ACDAE9" w:rsidRDefault="60ACDAE9" w14:paraId="362499A1" w14:textId="52459CA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Community Profile Statistics Research.</w:t>
            </w:r>
          </w:p>
        </w:tc>
        <w:tc>
          <w:tcPr>
            <w:tcW w:w="948" w:type="dxa"/>
            <w:tcMar/>
            <w:vAlign w:val="top"/>
          </w:tcPr>
          <w:p w:rsidR="60ACDAE9" w:rsidP="60ACDAE9" w:rsidRDefault="60ACDAE9" w14:paraId="52481040" w14:textId="49333B46">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06DE610A" w14:textId="4CC95ED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408E89B0" w14:textId="490F918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FF481B6">
        <w:trPr>
          <w:trHeight w:val="300"/>
        </w:trPr>
        <w:tc>
          <w:tcPr>
            <w:tcW w:w="986" w:type="dxa"/>
            <w:tcMar/>
            <w:vAlign w:val="top"/>
          </w:tcPr>
          <w:p w:rsidR="60ACDAE9" w:rsidP="60ACDAE9" w:rsidRDefault="60ACDAE9" w14:paraId="33B306DA" w14:textId="43F91F5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5A7075CA" w14:textId="110A919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2EE777AF" w14:textId="61B5E0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3 Hours</w:t>
            </w:r>
          </w:p>
        </w:tc>
        <w:tc>
          <w:tcPr>
            <w:tcW w:w="948" w:type="dxa"/>
            <w:tcMar/>
            <w:vAlign w:val="top"/>
          </w:tcPr>
          <w:p w:rsidR="60ACDAE9" w:rsidP="60ACDAE9" w:rsidRDefault="60ACDAE9" w14:paraId="5069D3BD" w14:textId="61B66F8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4 Hours</w:t>
            </w:r>
          </w:p>
        </w:tc>
        <w:tc>
          <w:tcPr>
            <w:tcW w:w="1517" w:type="dxa"/>
            <w:tcMar/>
            <w:vAlign w:val="top"/>
          </w:tcPr>
          <w:p w:rsidR="60ACDAE9" w:rsidP="60ACDAE9" w:rsidRDefault="60ACDAE9" w14:paraId="23F45E95" w14:textId="1F3BA69F">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28FFD0D0">
        <w:trPr>
          <w:trHeight w:val="300"/>
        </w:trPr>
        <w:tc>
          <w:tcPr>
            <w:tcW w:w="986" w:type="dxa"/>
            <w:tcMar/>
            <w:vAlign w:val="top"/>
          </w:tcPr>
          <w:p w:rsidR="60ACDAE9" w:rsidP="60ACDAE9" w:rsidRDefault="60ACDAE9" w14:paraId="09F8887C" w14:textId="0E0DE67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9/1/2023</w:t>
            </w:r>
          </w:p>
        </w:tc>
        <w:tc>
          <w:tcPr>
            <w:tcW w:w="4615" w:type="dxa"/>
            <w:tcMar/>
            <w:vAlign w:val="top"/>
          </w:tcPr>
          <w:p w:rsidR="60ACDAE9" w:rsidP="60ACDAE9" w:rsidRDefault="60ACDAE9" w14:paraId="6CC4F7FD" w14:textId="104BCFF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Welcome games. Discussion; History of Youth Work and Team Meeting.</w:t>
            </w:r>
          </w:p>
        </w:tc>
        <w:tc>
          <w:tcPr>
            <w:tcW w:w="948" w:type="dxa"/>
            <w:tcMar/>
            <w:vAlign w:val="top"/>
          </w:tcPr>
          <w:p w:rsidR="60ACDAE9" w:rsidP="60ACDAE9" w:rsidRDefault="60ACDAE9" w14:paraId="1EB94B29" w14:textId="225259F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4B53BE6" w14:textId="1B21CC1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45minutes</w:t>
            </w:r>
          </w:p>
        </w:tc>
        <w:tc>
          <w:tcPr>
            <w:tcW w:w="1517" w:type="dxa"/>
            <w:tcMar/>
            <w:vAlign w:val="top"/>
          </w:tcPr>
          <w:p w:rsidR="60ACDAE9" w:rsidP="60ACDAE9" w:rsidRDefault="60ACDAE9" w14:paraId="16B3C848" w14:textId="782B94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5A196E6">
        <w:trPr>
          <w:trHeight w:val="300"/>
        </w:trPr>
        <w:tc>
          <w:tcPr>
            <w:tcW w:w="986" w:type="dxa"/>
            <w:tcMar/>
            <w:vAlign w:val="top"/>
          </w:tcPr>
          <w:p w:rsidR="60ACDAE9" w:rsidP="60ACDAE9" w:rsidRDefault="60ACDAE9" w14:paraId="0B46A352" w14:textId="7F5F9E0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10/1/2023</w:t>
            </w:r>
          </w:p>
        </w:tc>
        <w:tc>
          <w:tcPr>
            <w:tcW w:w="4615" w:type="dxa"/>
            <w:tcMar/>
            <w:vAlign w:val="top"/>
          </w:tcPr>
          <w:p w:rsidR="60ACDAE9" w:rsidP="60ACDAE9" w:rsidRDefault="60ACDAE9" w14:paraId="5DA02C0C" w14:textId="524DD24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Research, and Team meeting.</w:t>
            </w:r>
          </w:p>
        </w:tc>
        <w:tc>
          <w:tcPr>
            <w:tcW w:w="948" w:type="dxa"/>
            <w:tcMar/>
            <w:vAlign w:val="top"/>
          </w:tcPr>
          <w:p w:rsidR="60ACDAE9" w:rsidP="60ACDAE9" w:rsidRDefault="60ACDAE9" w14:paraId="3F468B4D" w14:textId="6E9111B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651B3B0B" w14:textId="486A7D0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3.75hrs</w:t>
            </w:r>
          </w:p>
        </w:tc>
        <w:tc>
          <w:tcPr>
            <w:tcW w:w="1517" w:type="dxa"/>
            <w:tcMar/>
            <w:vAlign w:val="top"/>
          </w:tcPr>
          <w:p w:rsidR="60ACDAE9" w:rsidP="60ACDAE9" w:rsidRDefault="60ACDAE9" w14:paraId="41A11BFB" w14:textId="3E01133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16FF819">
        <w:trPr>
          <w:trHeight w:val="300"/>
        </w:trPr>
        <w:tc>
          <w:tcPr>
            <w:tcW w:w="986" w:type="dxa"/>
            <w:tcMar/>
            <w:vAlign w:val="top"/>
          </w:tcPr>
          <w:p w:rsidR="60ACDAE9" w:rsidP="60ACDAE9" w:rsidRDefault="60ACDAE9" w14:paraId="33EFBC18" w14:textId="6C97F1E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11/1/2023</w:t>
            </w:r>
          </w:p>
        </w:tc>
        <w:tc>
          <w:tcPr>
            <w:tcW w:w="4615" w:type="dxa"/>
            <w:tcMar/>
            <w:vAlign w:val="top"/>
          </w:tcPr>
          <w:p w:rsidR="60ACDAE9" w:rsidP="60ACDAE9" w:rsidRDefault="60ACDAE9" w14:paraId="6035D369" w14:textId="49746CE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Playing Cards Games, and trick, and Team Meeting.</w:t>
            </w:r>
          </w:p>
        </w:tc>
        <w:tc>
          <w:tcPr>
            <w:tcW w:w="948" w:type="dxa"/>
            <w:tcMar/>
            <w:vAlign w:val="top"/>
          </w:tcPr>
          <w:p w:rsidR="60ACDAE9" w:rsidP="60ACDAE9" w:rsidRDefault="60ACDAE9" w14:paraId="482483FC" w14:textId="042CAA5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806E5FF" w14:textId="769CC0E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30minutes</w:t>
            </w:r>
          </w:p>
        </w:tc>
        <w:tc>
          <w:tcPr>
            <w:tcW w:w="1517" w:type="dxa"/>
            <w:tcMar/>
            <w:vAlign w:val="top"/>
          </w:tcPr>
          <w:p w:rsidR="60ACDAE9" w:rsidP="60ACDAE9" w:rsidRDefault="60ACDAE9" w14:paraId="3344CA09" w14:textId="01F2C12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61B1B18B">
        <w:trPr>
          <w:trHeight w:val="300"/>
        </w:trPr>
        <w:tc>
          <w:tcPr>
            <w:tcW w:w="986" w:type="dxa"/>
            <w:tcMar/>
            <w:vAlign w:val="top"/>
          </w:tcPr>
          <w:p w:rsidR="60ACDAE9" w:rsidP="60ACDAE9" w:rsidRDefault="60ACDAE9" w14:paraId="4C657400" w14:textId="5B6DE28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12/1/2023</w:t>
            </w:r>
          </w:p>
        </w:tc>
        <w:tc>
          <w:tcPr>
            <w:tcW w:w="4615" w:type="dxa"/>
            <w:tcMar/>
            <w:vAlign w:val="top"/>
          </w:tcPr>
          <w:p w:rsidR="60ACDAE9" w:rsidP="60ACDAE9" w:rsidRDefault="60ACDAE9" w14:paraId="689B5874" w14:textId="11FF21B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Physical Ball games, and Team Meeting, and research.</w:t>
            </w:r>
          </w:p>
        </w:tc>
        <w:tc>
          <w:tcPr>
            <w:tcW w:w="948" w:type="dxa"/>
            <w:tcMar/>
            <w:vAlign w:val="top"/>
          </w:tcPr>
          <w:p w:rsidR="60ACDAE9" w:rsidP="60ACDAE9" w:rsidRDefault="60ACDAE9" w14:paraId="2BDEBACC" w14:textId="213597E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BA5197E" w14:textId="4338D81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528FC2A0" w14:textId="07D73D4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ED0433C">
        <w:trPr>
          <w:trHeight w:val="300"/>
        </w:trPr>
        <w:tc>
          <w:tcPr>
            <w:tcW w:w="986" w:type="dxa"/>
            <w:tcMar/>
            <w:vAlign w:val="top"/>
          </w:tcPr>
          <w:p w:rsidR="60ACDAE9" w:rsidP="60ACDAE9" w:rsidRDefault="60ACDAE9" w14:paraId="45B9C74F" w14:textId="4523B81F">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71C65D51" w14:textId="6DC6A22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6BA6B502" w14:textId="66E205C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0FA0352D" w14:textId="4E67FE8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1517" w:type="dxa"/>
            <w:tcMar/>
            <w:vAlign w:val="top"/>
          </w:tcPr>
          <w:p w:rsidR="60ACDAE9" w:rsidP="60ACDAE9" w:rsidRDefault="60ACDAE9" w14:paraId="1F7FDF18" w14:textId="03A58A20">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71E4A4DD">
        <w:trPr>
          <w:trHeight w:val="300"/>
        </w:trPr>
        <w:tc>
          <w:tcPr>
            <w:tcW w:w="986" w:type="dxa"/>
            <w:tcMar/>
            <w:vAlign w:val="top"/>
          </w:tcPr>
          <w:p w:rsidR="60ACDAE9" w:rsidP="60ACDAE9" w:rsidRDefault="60ACDAE9" w14:paraId="3E5465B4" w14:textId="249EFD5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16/1/2023</w:t>
            </w:r>
          </w:p>
        </w:tc>
        <w:tc>
          <w:tcPr>
            <w:tcW w:w="4615" w:type="dxa"/>
            <w:tcMar/>
            <w:vAlign w:val="top"/>
          </w:tcPr>
          <w:p w:rsidR="60ACDAE9" w:rsidP="60ACDAE9" w:rsidRDefault="60ACDAE9" w14:paraId="61975483" w14:textId="564A5D5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Board Games Night, and Team Meeting and reflection.</w:t>
            </w:r>
          </w:p>
        </w:tc>
        <w:tc>
          <w:tcPr>
            <w:tcW w:w="948" w:type="dxa"/>
            <w:tcMar/>
            <w:vAlign w:val="top"/>
          </w:tcPr>
          <w:p w:rsidR="60ACDAE9" w:rsidP="60ACDAE9" w:rsidRDefault="60ACDAE9" w14:paraId="200213B5" w14:textId="7C9EF20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0576D10" w14:textId="32C846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32BEA0DF" w14:textId="2229333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C29CE27">
        <w:trPr>
          <w:trHeight w:val="300"/>
        </w:trPr>
        <w:tc>
          <w:tcPr>
            <w:tcW w:w="986" w:type="dxa"/>
            <w:tcMar/>
            <w:vAlign w:val="top"/>
          </w:tcPr>
          <w:p w:rsidR="60ACDAE9" w:rsidP="60ACDAE9" w:rsidRDefault="60ACDAE9" w14:paraId="53AE6688" w14:textId="0231EC6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17/1/2023</w:t>
            </w:r>
          </w:p>
        </w:tc>
        <w:tc>
          <w:tcPr>
            <w:tcW w:w="4615" w:type="dxa"/>
            <w:tcMar/>
            <w:vAlign w:val="top"/>
          </w:tcPr>
          <w:p w:rsidR="60ACDAE9" w:rsidP="60ACDAE9" w:rsidRDefault="60ACDAE9" w14:paraId="3EC21AF6" w14:textId="2E58B66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Bingo, 2023 Quiz and Planning for session and Team Meeting.</w:t>
            </w:r>
          </w:p>
        </w:tc>
        <w:tc>
          <w:tcPr>
            <w:tcW w:w="948" w:type="dxa"/>
            <w:tcMar/>
            <w:vAlign w:val="top"/>
          </w:tcPr>
          <w:p w:rsidR="60ACDAE9" w:rsidP="60ACDAE9" w:rsidRDefault="60ACDAE9" w14:paraId="15E879C8" w14:textId="12D0F9C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51FB379E" w14:textId="7ADD26D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1517" w:type="dxa"/>
            <w:tcMar/>
            <w:vAlign w:val="top"/>
          </w:tcPr>
          <w:p w:rsidR="60ACDAE9" w:rsidP="60ACDAE9" w:rsidRDefault="60ACDAE9" w14:paraId="667F6F86" w14:textId="6D8AA7F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2B5B4FF">
        <w:trPr>
          <w:trHeight w:val="300"/>
        </w:trPr>
        <w:tc>
          <w:tcPr>
            <w:tcW w:w="986" w:type="dxa"/>
            <w:tcMar/>
            <w:vAlign w:val="top"/>
          </w:tcPr>
          <w:p w:rsidR="60ACDAE9" w:rsidP="60ACDAE9" w:rsidRDefault="60ACDAE9" w14:paraId="2B4F29CD" w14:textId="0B7C945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18/1/2023</w:t>
            </w:r>
          </w:p>
        </w:tc>
        <w:tc>
          <w:tcPr>
            <w:tcW w:w="4615" w:type="dxa"/>
            <w:tcMar/>
            <w:vAlign w:val="top"/>
          </w:tcPr>
          <w:p w:rsidR="60ACDAE9" w:rsidP="60ACDAE9" w:rsidRDefault="60ACDAE9" w14:paraId="3738EE67" w14:textId="62AFB75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Discussions about positive thinking, and Team Meeting.</w:t>
            </w:r>
          </w:p>
        </w:tc>
        <w:tc>
          <w:tcPr>
            <w:tcW w:w="948" w:type="dxa"/>
            <w:tcMar/>
            <w:vAlign w:val="top"/>
          </w:tcPr>
          <w:p w:rsidR="60ACDAE9" w:rsidP="60ACDAE9" w:rsidRDefault="60ACDAE9" w14:paraId="42DD5712" w14:textId="148CAA5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E622169" w14:textId="316628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 minutes</w:t>
            </w:r>
          </w:p>
        </w:tc>
        <w:tc>
          <w:tcPr>
            <w:tcW w:w="1517" w:type="dxa"/>
            <w:tcMar/>
            <w:vAlign w:val="top"/>
          </w:tcPr>
          <w:p w:rsidR="60ACDAE9" w:rsidP="60ACDAE9" w:rsidRDefault="60ACDAE9" w14:paraId="03DB8936" w14:textId="7269913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1FA293F">
        <w:trPr>
          <w:trHeight w:val="300"/>
        </w:trPr>
        <w:tc>
          <w:tcPr>
            <w:tcW w:w="986" w:type="dxa"/>
            <w:tcMar/>
            <w:vAlign w:val="top"/>
          </w:tcPr>
          <w:p w:rsidR="60ACDAE9" w:rsidP="60ACDAE9" w:rsidRDefault="60ACDAE9" w14:paraId="1D7F308C" w14:textId="4B405F3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19/1/2023</w:t>
            </w:r>
          </w:p>
        </w:tc>
        <w:tc>
          <w:tcPr>
            <w:tcW w:w="4615" w:type="dxa"/>
            <w:tcMar/>
            <w:vAlign w:val="top"/>
          </w:tcPr>
          <w:p w:rsidR="60ACDAE9" w:rsidP="60ACDAE9" w:rsidRDefault="60ACDAE9" w14:paraId="364F07FE" w14:textId="31D6404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with the senior Young People, and Team Meeting, and research.</w:t>
            </w:r>
          </w:p>
        </w:tc>
        <w:tc>
          <w:tcPr>
            <w:tcW w:w="948" w:type="dxa"/>
            <w:tcMar/>
            <w:vAlign w:val="top"/>
          </w:tcPr>
          <w:p w:rsidR="60ACDAE9" w:rsidP="60ACDAE9" w:rsidRDefault="60ACDAE9" w14:paraId="10A67D66" w14:textId="4CF0475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33E5708" w14:textId="754DA51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1517" w:type="dxa"/>
            <w:tcMar/>
            <w:vAlign w:val="top"/>
          </w:tcPr>
          <w:p w:rsidR="60ACDAE9" w:rsidP="60ACDAE9" w:rsidRDefault="60ACDAE9" w14:paraId="2A1B1083" w14:textId="7804D66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4A53DEF">
        <w:trPr>
          <w:trHeight w:val="300"/>
        </w:trPr>
        <w:tc>
          <w:tcPr>
            <w:tcW w:w="986" w:type="dxa"/>
            <w:tcMar/>
            <w:vAlign w:val="top"/>
          </w:tcPr>
          <w:p w:rsidR="60ACDAE9" w:rsidP="60ACDAE9" w:rsidRDefault="60ACDAE9" w14:paraId="4796C202" w14:textId="4870FF79">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4F805861" w14:textId="6B5C8B0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78925761" w14:textId="6CC994F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0EE5DBFC" w14:textId="3BF6FBC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9 Hours</w:t>
            </w:r>
          </w:p>
        </w:tc>
        <w:tc>
          <w:tcPr>
            <w:tcW w:w="1517" w:type="dxa"/>
            <w:tcMar/>
            <w:vAlign w:val="top"/>
          </w:tcPr>
          <w:p w:rsidR="60ACDAE9" w:rsidP="60ACDAE9" w:rsidRDefault="60ACDAE9" w14:paraId="351C8D09" w14:textId="6451725D">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6E672C16">
        <w:trPr>
          <w:trHeight w:val="300"/>
        </w:trPr>
        <w:tc>
          <w:tcPr>
            <w:tcW w:w="986" w:type="dxa"/>
            <w:tcMar/>
            <w:vAlign w:val="top"/>
          </w:tcPr>
          <w:p w:rsidR="60ACDAE9" w:rsidP="60ACDAE9" w:rsidRDefault="60ACDAE9" w14:paraId="5ACE5956" w14:textId="70C8649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23/1/2023</w:t>
            </w:r>
          </w:p>
        </w:tc>
        <w:tc>
          <w:tcPr>
            <w:tcW w:w="4615" w:type="dxa"/>
            <w:tcMar/>
            <w:vAlign w:val="top"/>
          </w:tcPr>
          <w:p w:rsidR="60ACDAE9" w:rsidP="60ACDAE9" w:rsidRDefault="60ACDAE9" w14:paraId="256F8042" w14:textId="71B3552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Team Meeting, Planning and researching; NAOMIE. </w:t>
            </w:r>
          </w:p>
        </w:tc>
        <w:tc>
          <w:tcPr>
            <w:tcW w:w="948" w:type="dxa"/>
            <w:tcMar/>
            <w:vAlign w:val="top"/>
          </w:tcPr>
          <w:p w:rsidR="60ACDAE9" w:rsidP="60ACDAE9" w:rsidRDefault="60ACDAE9" w14:paraId="4303B464" w14:textId="02458FE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60820E6" w14:textId="5824D06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757AE8CE" w14:textId="51B8AAA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0A25235">
        <w:trPr>
          <w:trHeight w:val="300"/>
        </w:trPr>
        <w:tc>
          <w:tcPr>
            <w:tcW w:w="986" w:type="dxa"/>
            <w:tcMar/>
            <w:vAlign w:val="top"/>
          </w:tcPr>
          <w:p w:rsidR="60ACDAE9" w:rsidP="60ACDAE9" w:rsidRDefault="60ACDAE9" w14:paraId="04A30464" w14:textId="72923F4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24/1/2023</w:t>
            </w:r>
          </w:p>
        </w:tc>
        <w:tc>
          <w:tcPr>
            <w:tcW w:w="4615" w:type="dxa"/>
            <w:tcMar/>
            <w:vAlign w:val="top"/>
          </w:tcPr>
          <w:p w:rsidR="60ACDAE9" w:rsidP="60ACDAE9" w:rsidRDefault="60ACDAE9" w14:paraId="23A6EDCA" w14:textId="2651CC9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Origami, and dancing. Team Meeting and 4</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th</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w:t>
            </w:r>
          </w:p>
        </w:tc>
        <w:tc>
          <w:tcPr>
            <w:tcW w:w="948" w:type="dxa"/>
            <w:tcMar/>
            <w:vAlign w:val="top"/>
          </w:tcPr>
          <w:p w:rsidR="60ACDAE9" w:rsidP="60ACDAE9" w:rsidRDefault="60ACDAE9" w14:paraId="35E8459D" w14:textId="5B1CD34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7C2EF97" w14:textId="496E682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5772497D" w14:textId="523DB65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E6C81C5">
        <w:trPr>
          <w:trHeight w:val="300"/>
        </w:trPr>
        <w:tc>
          <w:tcPr>
            <w:tcW w:w="986" w:type="dxa"/>
            <w:tcMar/>
            <w:vAlign w:val="top"/>
          </w:tcPr>
          <w:p w:rsidR="60ACDAE9" w:rsidP="60ACDAE9" w:rsidRDefault="60ACDAE9" w14:paraId="103490EC" w14:textId="5457D55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25/1/2023</w:t>
            </w:r>
          </w:p>
        </w:tc>
        <w:tc>
          <w:tcPr>
            <w:tcW w:w="4615" w:type="dxa"/>
            <w:tcMar/>
            <w:vAlign w:val="top"/>
          </w:tcPr>
          <w:p w:rsidR="60ACDAE9" w:rsidP="60ACDAE9" w:rsidRDefault="60ACDAE9" w14:paraId="4323594C" w14:textId="29763FA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Playing pool tournament, and Team Meeting.</w:t>
            </w:r>
          </w:p>
        </w:tc>
        <w:tc>
          <w:tcPr>
            <w:tcW w:w="948" w:type="dxa"/>
            <w:tcMar/>
            <w:vAlign w:val="top"/>
          </w:tcPr>
          <w:p w:rsidR="60ACDAE9" w:rsidP="60ACDAE9" w:rsidRDefault="60ACDAE9" w14:paraId="39D04F76" w14:textId="699A3CE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856B625" w14:textId="34598E6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2.5hrs</w:t>
            </w:r>
          </w:p>
        </w:tc>
        <w:tc>
          <w:tcPr>
            <w:tcW w:w="1517" w:type="dxa"/>
            <w:tcMar/>
            <w:vAlign w:val="top"/>
          </w:tcPr>
          <w:p w:rsidR="60ACDAE9" w:rsidP="60ACDAE9" w:rsidRDefault="60ACDAE9" w14:paraId="3A100B6E" w14:textId="22CB91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3891D93">
        <w:trPr>
          <w:trHeight w:val="300"/>
        </w:trPr>
        <w:tc>
          <w:tcPr>
            <w:tcW w:w="986" w:type="dxa"/>
            <w:tcMar/>
            <w:vAlign w:val="top"/>
          </w:tcPr>
          <w:p w:rsidR="60ACDAE9" w:rsidP="60ACDAE9" w:rsidRDefault="60ACDAE9" w14:paraId="4918C6E3" w14:textId="4975394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26/1/2023</w:t>
            </w:r>
          </w:p>
        </w:tc>
        <w:tc>
          <w:tcPr>
            <w:tcW w:w="4615" w:type="dxa"/>
            <w:tcMar/>
            <w:vAlign w:val="top"/>
          </w:tcPr>
          <w:p w:rsidR="60ACDAE9" w:rsidP="60ACDAE9" w:rsidRDefault="60ACDAE9" w14:paraId="4E34CA6C" w14:textId="449F464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You are a star activity planning and Team Meeting.</w:t>
            </w:r>
          </w:p>
        </w:tc>
        <w:tc>
          <w:tcPr>
            <w:tcW w:w="948" w:type="dxa"/>
            <w:tcMar/>
            <w:vAlign w:val="top"/>
          </w:tcPr>
          <w:p w:rsidR="60ACDAE9" w:rsidP="60ACDAE9" w:rsidRDefault="60ACDAE9" w14:paraId="3E45D0AA" w14:textId="027B080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244988B" w14:textId="435DFBA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33A3BD07" w14:textId="4518057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6359BE1D">
        <w:trPr>
          <w:trHeight w:val="300"/>
        </w:trPr>
        <w:tc>
          <w:tcPr>
            <w:tcW w:w="986" w:type="dxa"/>
            <w:tcMar/>
            <w:vAlign w:val="top"/>
          </w:tcPr>
          <w:p w:rsidR="60ACDAE9" w:rsidP="60ACDAE9" w:rsidRDefault="60ACDAE9" w14:paraId="734FF19D" w14:textId="7C8DFD86">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06D8B94C" w14:textId="55ACF5B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00453234" w14:textId="583D86D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7885E840" w14:textId="6CCC31C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9 Hours</w:t>
            </w:r>
          </w:p>
        </w:tc>
        <w:tc>
          <w:tcPr>
            <w:tcW w:w="1517" w:type="dxa"/>
            <w:tcMar/>
            <w:vAlign w:val="top"/>
          </w:tcPr>
          <w:p w:rsidR="60ACDAE9" w:rsidP="60ACDAE9" w:rsidRDefault="60ACDAE9" w14:paraId="7141DC69" w14:textId="21EBB08B">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3DD6DD3A">
        <w:trPr>
          <w:trHeight w:val="300"/>
        </w:trPr>
        <w:tc>
          <w:tcPr>
            <w:tcW w:w="986" w:type="dxa"/>
            <w:tcMar/>
            <w:vAlign w:val="top"/>
          </w:tcPr>
          <w:p w:rsidR="60ACDAE9" w:rsidP="60ACDAE9" w:rsidRDefault="60ACDAE9" w14:paraId="07F472BD" w14:textId="6742BFF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30/2/2023</w:t>
            </w:r>
          </w:p>
        </w:tc>
        <w:tc>
          <w:tcPr>
            <w:tcW w:w="4615" w:type="dxa"/>
            <w:tcMar/>
            <w:vAlign w:val="top"/>
          </w:tcPr>
          <w:p w:rsidR="60ACDAE9" w:rsidP="60ACDAE9" w:rsidRDefault="60ACDAE9" w14:paraId="128D647F" w14:textId="200441D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and Team Meeting.</w:t>
            </w:r>
          </w:p>
        </w:tc>
        <w:tc>
          <w:tcPr>
            <w:tcW w:w="948" w:type="dxa"/>
            <w:tcMar/>
            <w:vAlign w:val="top"/>
          </w:tcPr>
          <w:p w:rsidR="60ACDAE9" w:rsidP="60ACDAE9" w:rsidRDefault="60ACDAE9" w14:paraId="0BD7599C" w14:textId="168374F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6AF2E11" w14:textId="32B1C0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5D834ADA" w14:textId="62DAD35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8C6164C">
        <w:trPr>
          <w:trHeight w:val="300"/>
        </w:trPr>
        <w:tc>
          <w:tcPr>
            <w:tcW w:w="986" w:type="dxa"/>
            <w:tcMar/>
            <w:vAlign w:val="top"/>
          </w:tcPr>
          <w:p w:rsidR="60ACDAE9" w:rsidP="60ACDAE9" w:rsidRDefault="60ACDAE9" w14:paraId="792C58A4" w14:textId="73513AC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31/2/2023</w:t>
            </w:r>
          </w:p>
        </w:tc>
        <w:tc>
          <w:tcPr>
            <w:tcW w:w="4615" w:type="dxa"/>
            <w:tcMar/>
            <w:vAlign w:val="top"/>
          </w:tcPr>
          <w:p w:rsidR="60ACDAE9" w:rsidP="60ACDAE9" w:rsidRDefault="60ACDAE9" w14:paraId="088301EE" w14:textId="7E6AC11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Clay valentine’s hearts, Team Meeting, safeguarding formalities.</w:t>
            </w:r>
          </w:p>
        </w:tc>
        <w:tc>
          <w:tcPr>
            <w:tcW w:w="948" w:type="dxa"/>
            <w:tcMar/>
            <w:vAlign w:val="top"/>
          </w:tcPr>
          <w:p w:rsidR="60ACDAE9" w:rsidP="60ACDAE9" w:rsidRDefault="60ACDAE9" w14:paraId="1E3DDD3C" w14:textId="45E3AE2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D152627" w14:textId="0AE88DA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1.5mins</w:t>
            </w:r>
          </w:p>
        </w:tc>
        <w:tc>
          <w:tcPr>
            <w:tcW w:w="1517" w:type="dxa"/>
            <w:tcMar/>
            <w:vAlign w:val="top"/>
          </w:tcPr>
          <w:p w:rsidR="60ACDAE9" w:rsidP="60ACDAE9" w:rsidRDefault="60ACDAE9" w14:paraId="193DC6AA" w14:textId="13F74B4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9F967FA">
        <w:trPr>
          <w:trHeight w:val="300"/>
        </w:trPr>
        <w:tc>
          <w:tcPr>
            <w:tcW w:w="986" w:type="dxa"/>
            <w:tcMar/>
            <w:vAlign w:val="top"/>
          </w:tcPr>
          <w:p w:rsidR="60ACDAE9" w:rsidP="60ACDAE9" w:rsidRDefault="60ACDAE9" w14:paraId="21B3BAD7" w14:textId="6A29C7E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1/2/2023</w:t>
            </w:r>
          </w:p>
        </w:tc>
        <w:tc>
          <w:tcPr>
            <w:tcW w:w="4615" w:type="dxa"/>
            <w:tcMar/>
            <w:vAlign w:val="top"/>
          </w:tcPr>
          <w:p w:rsidR="60ACDAE9" w:rsidP="60ACDAE9" w:rsidRDefault="60ACDAE9" w14:paraId="76BBB855" w14:textId="1F53AE3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Card games, Research, and Team meeting.</w:t>
            </w:r>
          </w:p>
        </w:tc>
        <w:tc>
          <w:tcPr>
            <w:tcW w:w="948" w:type="dxa"/>
            <w:tcMar/>
            <w:vAlign w:val="top"/>
          </w:tcPr>
          <w:p w:rsidR="60ACDAE9" w:rsidP="60ACDAE9" w:rsidRDefault="60ACDAE9" w14:paraId="2BB8DA5E" w14:textId="23BB1AA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EAABC50" w14:textId="316AD99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3hrs</w:t>
            </w:r>
          </w:p>
        </w:tc>
        <w:tc>
          <w:tcPr>
            <w:tcW w:w="1517" w:type="dxa"/>
            <w:tcMar/>
            <w:vAlign w:val="top"/>
          </w:tcPr>
          <w:p w:rsidR="60ACDAE9" w:rsidP="60ACDAE9" w:rsidRDefault="60ACDAE9" w14:paraId="731C442F" w14:textId="4A3E7B1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31B40C5">
        <w:trPr>
          <w:trHeight w:val="300"/>
        </w:trPr>
        <w:tc>
          <w:tcPr>
            <w:tcW w:w="986" w:type="dxa"/>
            <w:tcMar/>
            <w:vAlign w:val="top"/>
          </w:tcPr>
          <w:p w:rsidR="60ACDAE9" w:rsidP="60ACDAE9" w:rsidRDefault="60ACDAE9" w14:paraId="5B4AA3B2" w14:textId="2D75506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2/2/2023</w:t>
            </w:r>
          </w:p>
        </w:tc>
        <w:tc>
          <w:tcPr>
            <w:tcW w:w="4615" w:type="dxa"/>
            <w:tcMar/>
            <w:vAlign w:val="top"/>
          </w:tcPr>
          <w:p w:rsidR="60ACDAE9" w:rsidP="60ACDAE9" w:rsidRDefault="60ACDAE9" w14:paraId="2FA54938" w14:textId="1BF4D2A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Physical Activities in the hall, Team Meeting.</w:t>
            </w:r>
          </w:p>
        </w:tc>
        <w:tc>
          <w:tcPr>
            <w:tcW w:w="948" w:type="dxa"/>
            <w:tcMar/>
            <w:vAlign w:val="top"/>
          </w:tcPr>
          <w:p w:rsidR="60ACDAE9" w:rsidP="60ACDAE9" w:rsidRDefault="60ACDAE9" w14:paraId="4B21360F" w14:textId="7C2758D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009283E" w14:textId="6A9B189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3CE9204E" w14:textId="78DA04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4170CCB7">
        <w:trPr>
          <w:trHeight w:val="300"/>
        </w:trPr>
        <w:tc>
          <w:tcPr>
            <w:tcW w:w="986" w:type="dxa"/>
            <w:tcMar/>
            <w:vAlign w:val="top"/>
          </w:tcPr>
          <w:p w:rsidR="60ACDAE9" w:rsidP="60ACDAE9" w:rsidRDefault="60ACDAE9" w14:paraId="66AF2E2C" w14:textId="427D6E9D">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312A9099" w14:textId="016588E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5126CB05" w14:textId="2D3D143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10A8194B" w14:textId="2AD70EE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5.5 Hours</w:t>
            </w:r>
          </w:p>
        </w:tc>
        <w:tc>
          <w:tcPr>
            <w:tcW w:w="1517" w:type="dxa"/>
            <w:tcMar/>
            <w:vAlign w:val="top"/>
          </w:tcPr>
          <w:p w:rsidR="60ACDAE9" w:rsidP="60ACDAE9" w:rsidRDefault="60ACDAE9" w14:paraId="337D3D5E" w14:textId="0292180C">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5659A668">
        <w:trPr>
          <w:trHeight w:val="300"/>
        </w:trPr>
        <w:tc>
          <w:tcPr>
            <w:tcW w:w="986" w:type="dxa"/>
            <w:tcMar/>
            <w:vAlign w:val="top"/>
          </w:tcPr>
          <w:p w:rsidR="60ACDAE9" w:rsidP="60ACDAE9" w:rsidRDefault="60ACDAE9" w14:paraId="0D33718E" w14:textId="147683D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6/2/2023</w:t>
            </w:r>
          </w:p>
        </w:tc>
        <w:tc>
          <w:tcPr>
            <w:tcW w:w="4615" w:type="dxa"/>
            <w:tcMar/>
            <w:vAlign w:val="top"/>
          </w:tcPr>
          <w:p w:rsidR="60ACDAE9" w:rsidP="60ACDAE9" w:rsidRDefault="60ACDAE9" w14:paraId="08392405" w14:textId="058977E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Trust exercise with young people, and team meeting.</w:t>
            </w:r>
          </w:p>
        </w:tc>
        <w:tc>
          <w:tcPr>
            <w:tcW w:w="948" w:type="dxa"/>
            <w:tcMar/>
            <w:vAlign w:val="top"/>
          </w:tcPr>
          <w:p w:rsidR="60ACDAE9" w:rsidP="60ACDAE9" w:rsidRDefault="60ACDAE9" w14:paraId="25A00D32" w14:textId="7182EE2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68D3BA1" w14:textId="310E645D">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 hrs</w:t>
            </w:r>
          </w:p>
        </w:tc>
        <w:tc>
          <w:tcPr>
            <w:tcW w:w="1517" w:type="dxa"/>
            <w:tcMar/>
            <w:vAlign w:val="top"/>
          </w:tcPr>
          <w:p w:rsidR="60ACDAE9" w:rsidP="60ACDAE9" w:rsidRDefault="60ACDAE9" w14:paraId="39313A3E" w14:textId="3F5B3C8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74883FC7">
        <w:trPr>
          <w:trHeight w:val="300"/>
        </w:trPr>
        <w:tc>
          <w:tcPr>
            <w:tcW w:w="986" w:type="dxa"/>
            <w:tcMar/>
            <w:vAlign w:val="top"/>
          </w:tcPr>
          <w:p w:rsidR="60ACDAE9" w:rsidP="60ACDAE9" w:rsidRDefault="60ACDAE9" w14:paraId="31DF5748" w14:textId="4312AD2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7/2/2023</w:t>
            </w:r>
          </w:p>
        </w:tc>
        <w:tc>
          <w:tcPr>
            <w:tcW w:w="4615" w:type="dxa"/>
            <w:tcMar/>
            <w:vAlign w:val="top"/>
          </w:tcPr>
          <w:p w:rsidR="60ACDAE9" w:rsidP="60ACDAE9" w:rsidRDefault="60ACDAE9" w14:paraId="6F7DABC5" w14:textId="1D62CA4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Internet safety activities, 5</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th</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 and Team Meeting.</w:t>
            </w:r>
          </w:p>
        </w:tc>
        <w:tc>
          <w:tcPr>
            <w:tcW w:w="948" w:type="dxa"/>
            <w:tcMar/>
            <w:vAlign w:val="top"/>
          </w:tcPr>
          <w:p w:rsidR="60ACDAE9" w:rsidP="60ACDAE9" w:rsidRDefault="60ACDAE9" w14:paraId="6D9A0EA1" w14:textId="424AFA8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0763B754" w14:textId="107CB7D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 hrs</w:t>
            </w:r>
          </w:p>
        </w:tc>
        <w:tc>
          <w:tcPr>
            <w:tcW w:w="1517" w:type="dxa"/>
            <w:tcMar/>
            <w:vAlign w:val="top"/>
          </w:tcPr>
          <w:p w:rsidR="60ACDAE9" w:rsidP="60ACDAE9" w:rsidRDefault="60ACDAE9" w14:paraId="7C3E275C" w14:textId="707C60C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80F9C36">
        <w:trPr>
          <w:trHeight w:val="300"/>
        </w:trPr>
        <w:tc>
          <w:tcPr>
            <w:tcW w:w="986" w:type="dxa"/>
            <w:tcMar/>
            <w:vAlign w:val="top"/>
          </w:tcPr>
          <w:p w:rsidR="60ACDAE9" w:rsidP="60ACDAE9" w:rsidRDefault="60ACDAE9" w14:paraId="7A9FF65F" w14:textId="555188D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8/2/2023</w:t>
            </w:r>
          </w:p>
        </w:tc>
        <w:tc>
          <w:tcPr>
            <w:tcW w:w="4615" w:type="dxa"/>
            <w:tcMar/>
            <w:vAlign w:val="top"/>
          </w:tcPr>
          <w:p w:rsidR="60ACDAE9" w:rsidP="60ACDAE9" w:rsidRDefault="60ACDAE9" w14:paraId="75D4E92E" w14:textId="6A626E2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Activities in the hair salon, team meeting, and Reflection.</w:t>
            </w:r>
          </w:p>
        </w:tc>
        <w:tc>
          <w:tcPr>
            <w:tcW w:w="948" w:type="dxa"/>
            <w:tcMar/>
            <w:vAlign w:val="top"/>
          </w:tcPr>
          <w:p w:rsidR="60ACDAE9" w:rsidP="60ACDAE9" w:rsidRDefault="60ACDAE9" w14:paraId="5F8D305B" w14:textId="74FB44B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309FA0FA" w14:textId="6C9BA74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 hrs</w:t>
            </w:r>
          </w:p>
        </w:tc>
        <w:tc>
          <w:tcPr>
            <w:tcW w:w="1517" w:type="dxa"/>
            <w:tcMar/>
            <w:vAlign w:val="top"/>
          </w:tcPr>
          <w:p w:rsidR="60ACDAE9" w:rsidP="60ACDAE9" w:rsidRDefault="60ACDAE9" w14:paraId="235A4429" w14:textId="605C1E7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C9AB381">
        <w:trPr>
          <w:trHeight w:val="300"/>
        </w:trPr>
        <w:tc>
          <w:tcPr>
            <w:tcW w:w="986" w:type="dxa"/>
            <w:tcMar/>
            <w:vAlign w:val="top"/>
          </w:tcPr>
          <w:p w:rsidR="60ACDAE9" w:rsidP="60ACDAE9" w:rsidRDefault="60ACDAE9" w14:paraId="70AA2996" w14:textId="0AF475C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9/2/2023</w:t>
            </w:r>
          </w:p>
        </w:tc>
        <w:tc>
          <w:tcPr>
            <w:tcW w:w="4615" w:type="dxa"/>
            <w:tcMar/>
            <w:vAlign w:val="top"/>
          </w:tcPr>
          <w:p w:rsidR="60ACDAE9" w:rsidP="60ACDAE9" w:rsidRDefault="60ACDAE9" w14:paraId="714BABE8" w14:textId="55E1975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Physical activities with a ball, and Team Meeting.</w:t>
            </w:r>
          </w:p>
        </w:tc>
        <w:tc>
          <w:tcPr>
            <w:tcW w:w="948" w:type="dxa"/>
            <w:tcMar/>
            <w:vAlign w:val="top"/>
          </w:tcPr>
          <w:p w:rsidR="60ACDAE9" w:rsidP="60ACDAE9" w:rsidRDefault="60ACDAE9" w14:paraId="5367107D" w14:textId="20D290D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668FB829" w14:textId="43ED23C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3D709081" w14:textId="179E912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1DF5FE53">
        <w:trPr>
          <w:trHeight w:val="300"/>
        </w:trPr>
        <w:tc>
          <w:tcPr>
            <w:tcW w:w="986" w:type="dxa"/>
            <w:tcMar/>
            <w:vAlign w:val="top"/>
          </w:tcPr>
          <w:p w:rsidR="60ACDAE9" w:rsidP="60ACDAE9" w:rsidRDefault="60ACDAE9" w14:paraId="3C6C5194" w14:textId="3AC6B562">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1FE27F37" w14:textId="791A950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64989C5D" w14:textId="22F73DB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4039DE7D" w14:textId="2B4C616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7 Hours</w:t>
            </w:r>
          </w:p>
        </w:tc>
        <w:tc>
          <w:tcPr>
            <w:tcW w:w="1517" w:type="dxa"/>
            <w:tcMar/>
            <w:vAlign w:val="top"/>
          </w:tcPr>
          <w:p w:rsidR="60ACDAE9" w:rsidP="60ACDAE9" w:rsidRDefault="60ACDAE9" w14:paraId="5F4202E1" w14:textId="4D9550F8">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r>
      <w:tr w:rsidR="60ACDAE9" w:rsidTr="60ACDAE9" w14:paraId="4928DFB0">
        <w:trPr>
          <w:trHeight w:val="300"/>
        </w:trPr>
        <w:tc>
          <w:tcPr>
            <w:tcW w:w="986" w:type="dxa"/>
            <w:tcMar/>
            <w:vAlign w:val="top"/>
          </w:tcPr>
          <w:p w:rsidR="60ACDAE9" w:rsidP="60ACDAE9" w:rsidRDefault="60ACDAE9" w14:paraId="385FB1C5" w14:textId="034B6D8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13/2/2023</w:t>
            </w:r>
          </w:p>
        </w:tc>
        <w:tc>
          <w:tcPr>
            <w:tcW w:w="4615" w:type="dxa"/>
            <w:tcMar/>
            <w:vAlign w:val="top"/>
          </w:tcPr>
          <w:p w:rsidR="60ACDAE9" w:rsidP="60ACDAE9" w:rsidRDefault="60ACDAE9" w14:paraId="4E62E4BA" w14:textId="5028E99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Stars activity, Planning and Team Meeting.</w:t>
            </w:r>
          </w:p>
        </w:tc>
        <w:tc>
          <w:tcPr>
            <w:tcW w:w="948" w:type="dxa"/>
            <w:tcMar/>
            <w:vAlign w:val="top"/>
          </w:tcPr>
          <w:p w:rsidR="60ACDAE9" w:rsidP="60ACDAE9" w:rsidRDefault="60ACDAE9" w14:paraId="2BA85B03" w14:textId="5BB2564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611E188" w14:textId="31B686C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 hrs</w:t>
            </w:r>
          </w:p>
        </w:tc>
        <w:tc>
          <w:tcPr>
            <w:tcW w:w="1517" w:type="dxa"/>
            <w:tcMar/>
            <w:vAlign w:val="top"/>
          </w:tcPr>
          <w:p w:rsidR="60ACDAE9" w:rsidP="60ACDAE9" w:rsidRDefault="60ACDAE9" w14:paraId="429ACBB0" w14:textId="214045B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E9646B5">
        <w:trPr>
          <w:trHeight w:val="300"/>
        </w:trPr>
        <w:tc>
          <w:tcPr>
            <w:tcW w:w="986" w:type="dxa"/>
            <w:tcMar/>
            <w:vAlign w:val="top"/>
          </w:tcPr>
          <w:p w:rsidR="60ACDAE9" w:rsidP="60ACDAE9" w:rsidRDefault="60ACDAE9" w14:paraId="51D67DB1" w14:textId="6857486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14/2/2023</w:t>
            </w:r>
          </w:p>
        </w:tc>
        <w:tc>
          <w:tcPr>
            <w:tcW w:w="4615" w:type="dxa"/>
            <w:tcMar/>
            <w:vAlign w:val="top"/>
          </w:tcPr>
          <w:p w:rsidR="60ACDAE9" w:rsidP="60ACDAE9" w:rsidRDefault="60ACDAE9" w14:paraId="67721F61" w14:textId="65FE13E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Valentine’s day cards, Team Meeting, and Reflections.</w:t>
            </w:r>
          </w:p>
        </w:tc>
        <w:tc>
          <w:tcPr>
            <w:tcW w:w="948" w:type="dxa"/>
            <w:tcMar/>
            <w:vAlign w:val="top"/>
          </w:tcPr>
          <w:p w:rsidR="60ACDAE9" w:rsidP="60ACDAE9" w:rsidRDefault="60ACDAE9" w14:paraId="69B67452" w14:textId="1697C7D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F8B4C67" w14:textId="53DACF4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 hrs</w:t>
            </w:r>
          </w:p>
        </w:tc>
        <w:tc>
          <w:tcPr>
            <w:tcW w:w="1517" w:type="dxa"/>
            <w:tcMar/>
            <w:vAlign w:val="top"/>
          </w:tcPr>
          <w:p w:rsidR="60ACDAE9" w:rsidP="60ACDAE9" w:rsidRDefault="60ACDAE9" w14:paraId="532408BE" w14:textId="4019C08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0F353CF">
        <w:trPr>
          <w:trHeight w:val="300"/>
        </w:trPr>
        <w:tc>
          <w:tcPr>
            <w:tcW w:w="986" w:type="dxa"/>
            <w:tcMar/>
            <w:vAlign w:val="top"/>
          </w:tcPr>
          <w:p w:rsidR="60ACDAE9" w:rsidP="60ACDAE9" w:rsidRDefault="60ACDAE9" w14:paraId="76CE2E67" w14:textId="328CD3E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15/2/2023</w:t>
            </w:r>
          </w:p>
        </w:tc>
        <w:tc>
          <w:tcPr>
            <w:tcW w:w="4615" w:type="dxa"/>
            <w:tcMar/>
            <w:vAlign w:val="top"/>
          </w:tcPr>
          <w:p w:rsidR="60ACDAE9" w:rsidP="60ACDAE9" w:rsidRDefault="60ACDAE9" w14:paraId="1CC4CE4A" w14:textId="57BA764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Playing Mob outside, and Team Meeting.</w:t>
            </w:r>
          </w:p>
        </w:tc>
        <w:tc>
          <w:tcPr>
            <w:tcW w:w="948" w:type="dxa"/>
            <w:tcMar/>
            <w:vAlign w:val="top"/>
          </w:tcPr>
          <w:p w:rsidR="60ACDAE9" w:rsidP="60ACDAE9" w:rsidRDefault="60ACDAE9" w14:paraId="2B8AC51F" w14:textId="7B6B198E">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40642EE6" w14:textId="428CDE0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732EB2C7" w14:textId="6EE72C0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3AF5DC29">
        <w:trPr>
          <w:trHeight w:val="300"/>
        </w:trPr>
        <w:tc>
          <w:tcPr>
            <w:tcW w:w="986" w:type="dxa"/>
            <w:tcMar/>
            <w:vAlign w:val="top"/>
          </w:tcPr>
          <w:p w:rsidR="60ACDAE9" w:rsidP="60ACDAE9" w:rsidRDefault="60ACDAE9" w14:paraId="32886372" w14:textId="7598D2B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16/2/2023</w:t>
            </w:r>
          </w:p>
        </w:tc>
        <w:tc>
          <w:tcPr>
            <w:tcW w:w="4615" w:type="dxa"/>
            <w:tcMar/>
            <w:vAlign w:val="top"/>
          </w:tcPr>
          <w:p w:rsidR="60ACDAE9" w:rsidP="60ACDAE9" w:rsidRDefault="60ACDAE9" w14:paraId="63A30EF5" w14:textId="6F401CA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Baking cupcakes, and Team Meeting.</w:t>
            </w:r>
          </w:p>
        </w:tc>
        <w:tc>
          <w:tcPr>
            <w:tcW w:w="948" w:type="dxa"/>
            <w:tcMar/>
            <w:vAlign w:val="top"/>
          </w:tcPr>
          <w:p w:rsidR="60ACDAE9" w:rsidP="60ACDAE9" w:rsidRDefault="60ACDAE9" w14:paraId="32EF077C" w14:textId="3B61D0E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7484B9E8" w14:textId="04EEF43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30395729" w14:textId="389F535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A8FF481">
        <w:trPr>
          <w:trHeight w:val="300"/>
        </w:trPr>
        <w:tc>
          <w:tcPr>
            <w:tcW w:w="986" w:type="dxa"/>
            <w:tcMar/>
            <w:vAlign w:val="top"/>
          </w:tcPr>
          <w:p w:rsidR="60ACDAE9" w:rsidP="60ACDAE9" w:rsidRDefault="60ACDAE9" w14:paraId="0C59E044" w14:textId="4F8FBF89">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2670A1BB" w14:textId="7CA52FA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3CF26968" w14:textId="492319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8 Hours</w:t>
            </w:r>
          </w:p>
        </w:tc>
        <w:tc>
          <w:tcPr>
            <w:tcW w:w="948" w:type="dxa"/>
            <w:tcMar/>
            <w:vAlign w:val="top"/>
          </w:tcPr>
          <w:p w:rsidR="60ACDAE9" w:rsidP="60ACDAE9" w:rsidRDefault="60ACDAE9" w14:paraId="75E80CB3" w14:textId="0AEE466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5.5 Hours</w:t>
            </w:r>
          </w:p>
        </w:tc>
        <w:tc>
          <w:tcPr>
            <w:tcW w:w="1517" w:type="dxa"/>
            <w:tcMar/>
            <w:vAlign w:val="top"/>
          </w:tcPr>
          <w:p w:rsidR="60ACDAE9" w:rsidP="60ACDAE9" w:rsidRDefault="60ACDAE9" w14:paraId="3E846094" w14:textId="4D1C0FB8">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1B5A0EF7">
        <w:trPr>
          <w:trHeight w:val="300"/>
        </w:trPr>
        <w:tc>
          <w:tcPr>
            <w:tcW w:w="986" w:type="dxa"/>
            <w:tcMar/>
            <w:vAlign w:val="top"/>
          </w:tcPr>
          <w:p w:rsidR="60ACDAE9" w:rsidP="60ACDAE9" w:rsidRDefault="60ACDAE9" w14:paraId="11E36099" w14:textId="73BF2CA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21/2/2023</w:t>
            </w:r>
          </w:p>
        </w:tc>
        <w:tc>
          <w:tcPr>
            <w:tcW w:w="4615" w:type="dxa"/>
            <w:tcMar/>
            <w:vAlign w:val="top"/>
          </w:tcPr>
          <w:p w:rsidR="60ACDAE9" w:rsidP="60ACDAE9" w:rsidRDefault="60ACDAE9" w14:paraId="32CFED5F" w14:textId="562D44A1">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Arts and Craft session.</w:t>
            </w:r>
          </w:p>
        </w:tc>
        <w:tc>
          <w:tcPr>
            <w:tcW w:w="948" w:type="dxa"/>
            <w:tcMar/>
            <w:vAlign w:val="top"/>
          </w:tcPr>
          <w:p w:rsidR="60ACDAE9" w:rsidP="60ACDAE9" w:rsidRDefault="60ACDAE9" w14:paraId="5A4A63EA" w14:textId="0E3EB44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4hrs</w:t>
            </w:r>
          </w:p>
        </w:tc>
        <w:tc>
          <w:tcPr>
            <w:tcW w:w="948" w:type="dxa"/>
            <w:tcMar/>
            <w:vAlign w:val="top"/>
          </w:tcPr>
          <w:p w:rsidR="60ACDAE9" w:rsidP="60ACDAE9" w:rsidRDefault="60ACDAE9" w14:paraId="75621A60" w14:textId="5BE74910">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30mintues</w:t>
            </w:r>
          </w:p>
        </w:tc>
        <w:tc>
          <w:tcPr>
            <w:tcW w:w="1517" w:type="dxa"/>
            <w:tcMar/>
            <w:vAlign w:val="top"/>
          </w:tcPr>
          <w:p w:rsidR="60ACDAE9" w:rsidP="60ACDAE9" w:rsidRDefault="60ACDAE9" w14:paraId="09365D7A" w14:textId="6DD7116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0160BD82">
        <w:trPr>
          <w:trHeight w:val="300"/>
        </w:trPr>
        <w:tc>
          <w:tcPr>
            <w:tcW w:w="986" w:type="dxa"/>
            <w:tcMar/>
            <w:vAlign w:val="top"/>
          </w:tcPr>
          <w:p w:rsidR="60ACDAE9" w:rsidP="60ACDAE9" w:rsidRDefault="60ACDAE9" w14:paraId="2E36152F" w14:textId="5AA4D3E0">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6AB48E22" w14:textId="2E523D44">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Total Hours This Week.</w:t>
            </w:r>
          </w:p>
        </w:tc>
        <w:tc>
          <w:tcPr>
            <w:tcW w:w="948" w:type="dxa"/>
            <w:tcMar/>
            <w:vAlign w:val="top"/>
          </w:tcPr>
          <w:p w:rsidR="60ACDAE9" w:rsidP="60ACDAE9" w:rsidRDefault="60ACDAE9" w14:paraId="3FB4F7D3" w14:textId="691D36C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4 Hours</w:t>
            </w:r>
          </w:p>
        </w:tc>
        <w:tc>
          <w:tcPr>
            <w:tcW w:w="948" w:type="dxa"/>
            <w:tcMar/>
            <w:vAlign w:val="top"/>
          </w:tcPr>
          <w:p w:rsidR="60ACDAE9" w:rsidP="60ACDAE9" w:rsidRDefault="60ACDAE9" w14:paraId="220E3EFE" w14:textId="3C484706">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30 minutes</w:t>
            </w:r>
          </w:p>
        </w:tc>
        <w:tc>
          <w:tcPr>
            <w:tcW w:w="1517" w:type="dxa"/>
            <w:tcMar/>
            <w:vAlign w:val="top"/>
          </w:tcPr>
          <w:p w:rsidR="60ACDAE9" w:rsidP="60ACDAE9" w:rsidRDefault="60ACDAE9" w14:paraId="458FAFFD" w14:textId="1E0B3BE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056A623F">
        <w:trPr>
          <w:trHeight w:val="300"/>
        </w:trPr>
        <w:tc>
          <w:tcPr>
            <w:tcW w:w="986" w:type="dxa"/>
            <w:tcMar/>
            <w:vAlign w:val="top"/>
          </w:tcPr>
          <w:p w:rsidR="60ACDAE9" w:rsidP="60ACDAE9" w:rsidRDefault="60ACDAE9" w14:paraId="48FB35DA" w14:textId="576F071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27/2/2023</w:t>
            </w:r>
          </w:p>
        </w:tc>
        <w:tc>
          <w:tcPr>
            <w:tcW w:w="4615" w:type="dxa"/>
            <w:tcMar/>
            <w:vAlign w:val="top"/>
          </w:tcPr>
          <w:p w:rsidR="60ACDAE9" w:rsidP="60ACDAE9" w:rsidRDefault="60ACDAE9" w14:paraId="171D80CF" w14:textId="7DCEF43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Variety of activities, and Team Meeting.</w:t>
            </w:r>
          </w:p>
        </w:tc>
        <w:tc>
          <w:tcPr>
            <w:tcW w:w="948" w:type="dxa"/>
            <w:tcMar/>
            <w:vAlign w:val="top"/>
          </w:tcPr>
          <w:p w:rsidR="60ACDAE9" w:rsidP="60ACDAE9" w:rsidRDefault="60ACDAE9" w14:paraId="5F6752BE" w14:textId="2351C7E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6B26230" w14:textId="1C57DD39">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41B9473E" w14:textId="73A8740B">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22BEE44E">
        <w:trPr>
          <w:trHeight w:val="300"/>
        </w:trPr>
        <w:tc>
          <w:tcPr>
            <w:tcW w:w="986" w:type="dxa"/>
            <w:tcMar/>
            <w:vAlign w:val="top"/>
          </w:tcPr>
          <w:p w:rsidR="60ACDAE9" w:rsidP="60ACDAE9" w:rsidRDefault="60ACDAE9" w14:paraId="51AD721E" w14:textId="47FD7BE2">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28/2/2023</w:t>
            </w:r>
          </w:p>
        </w:tc>
        <w:tc>
          <w:tcPr>
            <w:tcW w:w="4615" w:type="dxa"/>
            <w:tcMar/>
            <w:vAlign w:val="top"/>
          </w:tcPr>
          <w:p w:rsidR="60ACDAE9" w:rsidP="60ACDAE9" w:rsidRDefault="60ACDAE9" w14:paraId="253F3FE4" w14:textId="47B1C37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St David’s Day, crafting, and Team Meeting.</w:t>
            </w:r>
          </w:p>
        </w:tc>
        <w:tc>
          <w:tcPr>
            <w:tcW w:w="948" w:type="dxa"/>
            <w:tcMar/>
            <w:vAlign w:val="top"/>
          </w:tcPr>
          <w:p w:rsidR="60ACDAE9" w:rsidP="60ACDAE9" w:rsidRDefault="60ACDAE9" w14:paraId="0F758483" w14:textId="217AA99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24EC10B3" w14:textId="1EC4073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30mins</w:t>
            </w:r>
          </w:p>
        </w:tc>
        <w:tc>
          <w:tcPr>
            <w:tcW w:w="1517" w:type="dxa"/>
            <w:tcMar/>
            <w:vAlign w:val="top"/>
          </w:tcPr>
          <w:p w:rsidR="60ACDAE9" w:rsidP="60ACDAE9" w:rsidRDefault="60ACDAE9" w14:paraId="0977651B" w14:textId="5BADCDC8">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F0E88F1">
        <w:trPr>
          <w:trHeight w:val="300"/>
        </w:trPr>
        <w:tc>
          <w:tcPr>
            <w:tcW w:w="986" w:type="dxa"/>
            <w:tcMar/>
            <w:vAlign w:val="top"/>
          </w:tcPr>
          <w:p w:rsidR="60ACDAE9" w:rsidP="60ACDAE9" w:rsidRDefault="60ACDAE9" w14:paraId="69D21D40" w14:textId="2BB6E87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29/2/2023</w:t>
            </w:r>
          </w:p>
        </w:tc>
        <w:tc>
          <w:tcPr>
            <w:tcW w:w="4615" w:type="dxa"/>
            <w:tcMar/>
            <w:vAlign w:val="top"/>
          </w:tcPr>
          <w:p w:rsidR="60ACDAE9" w:rsidP="60ACDAE9" w:rsidRDefault="60ACDAE9" w14:paraId="1B9EDB89" w14:textId="0CB438A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Mixed activities, 6</w:t>
            </w:r>
            <w:r w:rsidRPr="60ACDAE9" w:rsidR="60ACDAE9">
              <w:rPr>
                <w:rFonts w:ascii="Calibri" w:hAnsi="Calibri" w:eastAsia="Calibri" w:cs="Calibri"/>
                <w:b w:val="0"/>
                <w:bCs w:val="0"/>
                <w:i w:val="0"/>
                <w:iCs w:val="0"/>
                <w:caps w:val="0"/>
                <w:smallCaps w:val="0"/>
                <w:color w:val="000000" w:themeColor="text1" w:themeTint="FF" w:themeShade="FF"/>
                <w:sz w:val="22"/>
                <w:szCs w:val="22"/>
                <w:vertAlign w:val="superscript"/>
                <w:lang w:val="en-GB"/>
              </w:rPr>
              <w:t>th</w:t>
            </w: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 xml:space="preserve"> Supervision, and Team Meeting.</w:t>
            </w:r>
          </w:p>
        </w:tc>
        <w:tc>
          <w:tcPr>
            <w:tcW w:w="948" w:type="dxa"/>
            <w:tcMar/>
            <w:vAlign w:val="top"/>
          </w:tcPr>
          <w:p w:rsidR="60ACDAE9" w:rsidP="60ACDAE9" w:rsidRDefault="60ACDAE9" w14:paraId="17798D93" w14:textId="76EAC205">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2hrs</w:t>
            </w:r>
          </w:p>
        </w:tc>
        <w:tc>
          <w:tcPr>
            <w:tcW w:w="948" w:type="dxa"/>
            <w:tcMar/>
            <w:vAlign w:val="top"/>
          </w:tcPr>
          <w:p w:rsidR="60ACDAE9" w:rsidP="60ACDAE9" w:rsidRDefault="60ACDAE9" w14:paraId="13ADEC52" w14:textId="5C5EA6B3">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1.5hrs</w:t>
            </w:r>
          </w:p>
        </w:tc>
        <w:tc>
          <w:tcPr>
            <w:tcW w:w="1517" w:type="dxa"/>
            <w:tcMar/>
            <w:vAlign w:val="top"/>
          </w:tcPr>
          <w:p w:rsidR="60ACDAE9" w:rsidP="60ACDAE9" w:rsidRDefault="60ACDAE9" w14:paraId="3FA5919C" w14:textId="0DC71E0C">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66EDDB36">
        <w:trPr>
          <w:trHeight w:val="300"/>
        </w:trPr>
        <w:tc>
          <w:tcPr>
            <w:tcW w:w="986" w:type="dxa"/>
            <w:tcMar/>
            <w:vAlign w:val="top"/>
          </w:tcPr>
          <w:p w:rsidR="60ACDAE9" w:rsidP="60ACDAE9" w:rsidRDefault="60ACDAE9" w14:paraId="72B9A89E" w14:textId="525C904B">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4DB99590" w14:textId="033D749E">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7879A42" w14:textId="06EBB835">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098E3540" w14:textId="33FC37FA">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1517" w:type="dxa"/>
            <w:tcMar/>
            <w:vAlign w:val="top"/>
          </w:tcPr>
          <w:p w:rsidR="60ACDAE9" w:rsidP="60ACDAE9" w:rsidRDefault="60ACDAE9" w14:paraId="2687FBC6" w14:textId="0FEA689F">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6DF28BA8">
        <w:trPr>
          <w:trHeight w:val="300"/>
        </w:trPr>
        <w:tc>
          <w:tcPr>
            <w:tcW w:w="986" w:type="dxa"/>
            <w:tcMar/>
            <w:vAlign w:val="top"/>
          </w:tcPr>
          <w:p w:rsidR="60ACDAE9" w:rsidP="60ACDAE9" w:rsidRDefault="60ACDAE9" w14:paraId="2C7A000B" w14:textId="63D0DCCC">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5AB5328A" w14:textId="4F53E1EA">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0350E3DA" w14:textId="56C88378">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A0A1DEB" w14:textId="01A2E3C1">
            <w:pPr>
              <w:spacing w:line="259" w:lineRule="auto"/>
              <w:rPr>
                <w:rFonts w:ascii="Calibri" w:hAnsi="Calibri" w:eastAsia="Calibri" w:cs="Calibri"/>
                <w:b w:val="0"/>
                <w:bCs w:val="0"/>
                <w:i w:val="0"/>
                <w:iCs w:val="0"/>
                <w:caps w:val="0"/>
                <w:smallCaps w:val="0"/>
                <w:color w:val="000000" w:themeColor="text1" w:themeTint="FF" w:themeShade="FF"/>
                <w:sz w:val="22"/>
                <w:szCs w:val="22"/>
              </w:rPr>
            </w:pPr>
          </w:p>
        </w:tc>
        <w:tc>
          <w:tcPr>
            <w:tcW w:w="1517" w:type="dxa"/>
            <w:tcMar/>
            <w:vAlign w:val="top"/>
          </w:tcPr>
          <w:p w:rsidR="60ACDAE9" w:rsidP="60ACDAE9" w:rsidRDefault="60ACDAE9" w14:paraId="343D1726" w14:textId="3942AFDF">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1C336B2F">
        <w:trPr>
          <w:trHeight w:val="300"/>
        </w:trPr>
        <w:tc>
          <w:tcPr>
            <w:tcW w:w="986" w:type="dxa"/>
            <w:tcMar/>
            <w:vAlign w:val="top"/>
          </w:tcPr>
          <w:p w:rsidR="60ACDAE9" w:rsidP="60ACDAE9" w:rsidRDefault="60ACDAE9" w14:paraId="387CB5AD" w14:textId="601046DD">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72385269" w14:textId="3B9678A6">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0D7A1E76" w14:textId="7D2271E7">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45075CD3" w14:textId="0DFA5FB6">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1517" w:type="dxa"/>
            <w:tcMar/>
            <w:vAlign w:val="top"/>
          </w:tcPr>
          <w:p w:rsidR="60ACDAE9" w:rsidP="60ACDAE9" w:rsidRDefault="60ACDAE9" w14:paraId="222DD8C1" w14:textId="120EE453">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r w:rsidR="60ACDAE9" w:rsidTr="60ACDAE9" w14:paraId="111977C2">
        <w:trPr>
          <w:trHeight w:val="300"/>
        </w:trPr>
        <w:tc>
          <w:tcPr>
            <w:tcW w:w="986" w:type="dxa"/>
            <w:tcMar/>
            <w:vAlign w:val="top"/>
          </w:tcPr>
          <w:p w:rsidR="60ACDAE9" w:rsidP="60ACDAE9" w:rsidRDefault="60ACDAE9" w14:paraId="2E29C775" w14:textId="493D9C7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391333E9" w14:textId="2CB714D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Total Hours =</w:t>
            </w:r>
          </w:p>
        </w:tc>
        <w:tc>
          <w:tcPr>
            <w:tcW w:w="948" w:type="dxa"/>
            <w:tcMar/>
            <w:vAlign w:val="top"/>
          </w:tcPr>
          <w:p w:rsidR="60ACDAE9" w:rsidP="60ACDAE9" w:rsidRDefault="60ACDAE9" w14:paraId="16010D01" w14:textId="3E8CE03A">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105</w:t>
            </w:r>
          </w:p>
        </w:tc>
        <w:tc>
          <w:tcPr>
            <w:tcW w:w="948" w:type="dxa"/>
            <w:tcMar/>
            <w:vAlign w:val="top"/>
          </w:tcPr>
          <w:p w:rsidR="60ACDAE9" w:rsidP="60ACDAE9" w:rsidRDefault="60ACDAE9" w14:paraId="7452CDBC" w14:textId="300B6537">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1"/>
                <w:bCs w:val="1"/>
                <w:i w:val="0"/>
                <w:iCs w:val="0"/>
                <w:caps w:val="0"/>
                <w:smallCaps w:val="0"/>
                <w:color w:val="000000" w:themeColor="text1" w:themeTint="FF" w:themeShade="FF"/>
                <w:sz w:val="22"/>
                <w:szCs w:val="22"/>
                <w:lang w:val="en-GB"/>
              </w:rPr>
              <w:t>118</w:t>
            </w:r>
          </w:p>
        </w:tc>
        <w:tc>
          <w:tcPr>
            <w:tcW w:w="1517" w:type="dxa"/>
            <w:tcMar/>
            <w:vAlign w:val="top"/>
          </w:tcPr>
          <w:p w:rsidR="60ACDAE9" w:rsidP="60ACDAE9" w:rsidRDefault="60ACDAE9" w14:paraId="642CD032" w14:textId="2480E69F">
            <w:pPr>
              <w:spacing w:line="259" w:lineRule="auto"/>
              <w:rPr>
                <w:rFonts w:ascii="Calibri" w:hAnsi="Calibri" w:eastAsia="Calibri" w:cs="Calibri"/>
                <w:b w:val="0"/>
                <w:bCs w:val="0"/>
                <w:i w:val="0"/>
                <w:iCs w:val="0"/>
                <w:caps w:val="0"/>
                <w:smallCaps w:val="0"/>
                <w:color w:val="000000" w:themeColor="text1" w:themeTint="FF" w:themeShade="FF"/>
                <w:sz w:val="22"/>
                <w:szCs w:val="22"/>
              </w:rPr>
            </w:pPr>
            <w:r w:rsidRPr="60ACDAE9" w:rsidR="60ACDAE9">
              <w:rPr>
                <w:rFonts w:ascii="Calibri" w:hAnsi="Calibri" w:eastAsia="Calibri" w:cs="Calibri"/>
                <w:b w:val="0"/>
                <w:bCs w:val="0"/>
                <w:i w:val="0"/>
                <w:iCs w:val="0"/>
                <w:caps w:val="0"/>
                <w:smallCaps w:val="0"/>
                <w:color w:val="000000" w:themeColor="text1" w:themeTint="FF" w:themeShade="FF"/>
                <w:sz w:val="22"/>
                <w:szCs w:val="22"/>
                <w:lang w:val="en-GB"/>
              </w:rPr>
              <w:t>J. Bevington</w:t>
            </w:r>
          </w:p>
        </w:tc>
      </w:tr>
      <w:tr w:rsidR="60ACDAE9" w:rsidTr="60ACDAE9" w14:paraId="58365AAA">
        <w:trPr>
          <w:trHeight w:val="300"/>
        </w:trPr>
        <w:tc>
          <w:tcPr>
            <w:tcW w:w="986" w:type="dxa"/>
            <w:tcMar/>
            <w:vAlign w:val="top"/>
          </w:tcPr>
          <w:p w:rsidR="60ACDAE9" w:rsidP="60ACDAE9" w:rsidRDefault="60ACDAE9" w14:paraId="6C493053" w14:textId="75D86685">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4615" w:type="dxa"/>
            <w:tcMar/>
            <w:vAlign w:val="top"/>
          </w:tcPr>
          <w:p w:rsidR="60ACDAE9" w:rsidP="60ACDAE9" w:rsidRDefault="60ACDAE9" w14:paraId="084B5577" w14:textId="3EF15F8D">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655F859E" w14:textId="3D28EEE1">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948" w:type="dxa"/>
            <w:tcMar/>
            <w:vAlign w:val="top"/>
          </w:tcPr>
          <w:p w:rsidR="60ACDAE9" w:rsidP="60ACDAE9" w:rsidRDefault="60ACDAE9" w14:paraId="137CAF7B" w14:textId="410CCE4E">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c>
          <w:tcPr>
            <w:tcW w:w="1517" w:type="dxa"/>
            <w:tcMar/>
            <w:vAlign w:val="top"/>
          </w:tcPr>
          <w:p w:rsidR="60ACDAE9" w:rsidP="60ACDAE9" w:rsidRDefault="60ACDAE9" w14:paraId="25218BED" w14:textId="6EBD61BC">
            <w:pPr>
              <w:spacing w:line="259" w:lineRule="auto"/>
              <w:rPr>
                <w:rFonts w:ascii="Times New Roman" w:hAnsi="Times New Roman" w:eastAsia="Times New Roman" w:cs="Times New Roman"/>
                <w:b w:val="0"/>
                <w:bCs w:val="0"/>
                <w:i w:val="0"/>
                <w:iCs w:val="0"/>
                <w:caps w:val="0"/>
                <w:smallCaps w:val="0"/>
                <w:color w:val="000000" w:themeColor="text1" w:themeTint="FF" w:themeShade="FF"/>
                <w:sz w:val="22"/>
                <w:szCs w:val="22"/>
              </w:rPr>
            </w:pPr>
          </w:p>
        </w:tc>
      </w:tr>
    </w:tbl>
    <w:p w:rsidR="60ACDAE9" w:rsidP="60ACDAE9" w:rsidRDefault="60ACDAE9" w14:paraId="6B24C7B6" w14:textId="6600DACE">
      <w:pPr>
        <w:pStyle w:val="Normal"/>
        <w:jc w:val="center"/>
        <w:rPr>
          <w:rFonts w:ascii="Ink Free" w:hAnsi="Ink Free" w:eastAsia="Ink Free" w:cs="Ink Free"/>
          <w:b w:val="1"/>
          <w:bCs w:val="1"/>
          <w:color w:val="7030A0"/>
          <w:sz w:val="24"/>
          <w:szCs w:val="24"/>
          <w:u w:val="none"/>
        </w:rPr>
      </w:pPr>
    </w:p>
    <w:p w:rsidR="60ACDAE9" w:rsidP="60ACDAE9" w:rsidRDefault="60ACDAE9" w14:paraId="15694434" w14:textId="2A050412">
      <w:pPr>
        <w:pStyle w:val="Normal"/>
        <w:jc w:val="center"/>
        <w:rPr>
          <w:rFonts w:ascii="Ink Free" w:hAnsi="Ink Free" w:eastAsia="Ink Free" w:cs="Ink Free"/>
          <w:b w:val="1"/>
          <w:bCs w:val="1"/>
          <w:color w:val="7030A0"/>
          <w:sz w:val="144"/>
          <w:szCs w:val="144"/>
          <w:u w:val="none"/>
        </w:rPr>
      </w:pPr>
    </w:p>
    <w:p w:rsidR="60ACDAE9" w:rsidP="60ACDAE9" w:rsidRDefault="60ACDAE9" w14:paraId="4A33A528" w14:textId="2102CD7F">
      <w:pPr>
        <w:jc w:val="center"/>
        <w:rPr>
          <w:rFonts w:ascii="Ink Free" w:hAnsi="Ink Free" w:eastAsia="Ink Free" w:cs="Ink Free"/>
          <w:b w:val="1"/>
          <w:bCs w:val="1"/>
          <w:color w:val="7030A0"/>
          <w:sz w:val="144"/>
          <w:szCs w:val="144"/>
          <w:u w:val="none"/>
        </w:rPr>
      </w:pPr>
    </w:p>
    <w:p w:rsidR="60ACDAE9" w:rsidP="60ACDAE9" w:rsidRDefault="60ACDAE9" w14:paraId="0C3C227D" w14:textId="6E61CA0E">
      <w:pPr>
        <w:jc w:val="center"/>
        <w:rPr>
          <w:rFonts w:ascii="Ink Free" w:hAnsi="Ink Free" w:eastAsia="Ink Free" w:cs="Ink Free"/>
          <w:b w:val="1"/>
          <w:bCs w:val="1"/>
          <w:color w:val="7030A0"/>
          <w:sz w:val="144"/>
          <w:szCs w:val="144"/>
          <w:u w:val="none"/>
        </w:rPr>
      </w:pPr>
    </w:p>
    <w:p w:rsidR="60ACDAE9" w:rsidP="60ACDAE9" w:rsidRDefault="60ACDAE9" w14:paraId="4C1128D0" w14:textId="78DEE5EA">
      <w:pPr>
        <w:jc w:val="center"/>
        <w:rPr>
          <w:rFonts w:ascii="Ink Free" w:hAnsi="Ink Free" w:eastAsia="Ink Free" w:cs="Ink Free"/>
          <w:b w:val="1"/>
          <w:bCs w:val="1"/>
          <w:color w:val="7030A0"/>
          <w:sz w:val="144"/>
          <w:szCs w:val="144"/>
          <w:u w:val="none"/>
        </w:rPr>
      </w:pPr>
    </w:p>
    <w:p w:rsidR="22EA862C" w:rsidP="3BC54958" w:rsidRDefault="22EA862C" w14:paraId="48D75372" w14:textId="26801D09">
      <w:pPr>
        <w:jc w:val="center"/>
        <w:rPr>
          <w:rFonts w:ascii="Ink Free" w:hAnsi="Ink Free" w:eastAsia="Ink Free" w:cs="Ink Free"/>
          <w:b w:val="1"/>
          <w:bCs w:val="1"/>
          <w:color w:val="7030A0"/>
          <w:sz w:val="144"/>
          <w:szCs w:val="144"/>
          <w:u w:val="none"/>
        </w:rPr>
      </w:pPr>
      <w:r w:rsidRPr="3BC54958" w:rsidR="22EA862C">
        <w:rPr>
          <w:rFonts w:ascii="Ink Free" w:hAnsi="Ink Free" w:eastAsia="Ink Free" w:cs="Ink Free"/>
          <w:b w:val="1"/>
          <w:bCs w:val="1"/>
          <w:color w:val="7030A0"/>
          <w:sz w:val="144"/>
          <w:szCs w:val="144"/>
          <w:u w:val="none"/>
        </w:rPr>
        <w:t>Observation</w:t>
      </w:r>
    </w:p>
    <w:p w:rsidR="22EA862C" w:rsidP="3BC54958" w:rsidRDefault="22EA862C" w14:paraId="309C5EDF" w14:textId="3F5AD6DB">
      <w:pPr>
        <w:pStyle w:val="Normal"/>
        <w:jc w:val="center"/>
        <w:rPr>
          <w:rFonts w:ascii="Ink Free" w:hAnsi="Ink Free" w:eastAsia="Ink Free" w:cs="Ink Free"/>
          <w:b w:val="1"/>
          <w:bCs w:val="1"/>
          <w:color w:val="7030A0"/>
          <w:sz w:val="144"/>
          <w:szCs w:val="144"/>
          <w:u w:val="none"/>
        </w:rPr>
      </w:pPr>
      <w:r w:rsidRPr="60ACDAE9" w:rsidR="52425C54">
        <w:rPr>
          <w:rFonts w:ascii="Ink Free" w:hAnsi="Ink Free" w:eastAsia="Ink Free" w:cs="Ink Free"/>
          <w:b w:val="1"/>
          <w:bCs w:val="1"/>
          <w:color w:val="7030A0"/>
          <w:sz w:val="144"/>
          <w:szCs w:val="144"/>
          <w:u w:val="none"/>
        </w:rPr>
        <w:t>And</w:t>
      </w:r>
      <w:r w:rsidRPr="60ACDAE9" w:rsidR="52AF5E8E">
        <w:rPr>
          <w:rFonts w:ascii="Ink Free" w:hAnsi="Ink Free" w:eastAsia="Ink Free" w:cs="Ink Free"/>
          <w:b w:val="1"/>
          <w:bCs w:val="1"/>
          <w:color w:val="7030A0"/>
          <w:sz w:val="144"/>
          <w:szCs w:val="144"/>
          <w:u w:val="none"/>
        </w:rPr>
        <w:t xml:space="preserve"> </w:t>
      </w:r>
      <w:r w:rsidRPr="60ACDAE9" w:rsidR="52425C54">
        <w:rPr>
          <w:rFonts w:ascii="Ink Free" w:hAnsi="Ink Free" w:eastAsia="Ink Free" w:cs="Ink Free"/>
          <w:b w:val="1"/>
          <w:bCs w:val="1"/>
          <w:color w:val="7030A0"/>
          <w:sz w:val="144"/>
          <w:szCs w:val="144"/>
          <w:u w:val="none"/>
        </w:rPr>
        <w:t>Evaluation</w:t>
      </w:r>
      <w:r w:rsidRPr="60ACDAE9" w:rsidR="52425C54">
        <w:rPr>
          <w:rFonts w:ascii="Ink Free" w:hAnsi="Ink Free" w:eastAsia="Ink Free" w:cs="Ink Free"/>
          <w:b w:val="1"/>
          <w:bCs w:val="1"/>
          <w:color w:val="7030A0"/>
          <w:sz w:val="144"/>
          <w:szCs w:val="144"/>
          <w:u w:val="none"/>
        </w:rPr>
        <w:t>.</w:t>
      </w:r>
    </w:p>
    <w:p w:rsidR="3BC54958" w:rsidP="3BC54958" w:rsidRDefault="3BC54958" w14:paraId="78EFE69F" w14:textId="2C175695">
      <w:pPr>
        <w:jc w:val="center"/>
        <w:rPr>
          <w:rFonts w:ascii="Ink Free" w:hAnsi="Ink Free" w:eastAsia="Ink Free" w:cs="Ink Free"/>
          <w:b w:val="1"/>
          <w:bCs w:val="1"/>
          <w:color w:val="7030A0"/>
          <w:sz w:val="28"/>
          <w:szCs w:val="28"/>
          <w:u w:val="single"/>
        </w:rPr>
      </w:pPr>
    </w:p>
    <w:p w:rsidR="3BC54958" w:rsidP="3BC54958" w:rsidRDefault="3BC54958" w14:paraId="64A669EC" w14:textId="022BF60D">
      <w:pPr>
        <w:jc w:val="center"/>
        <w:rPr>
          <w:rFonts w:ascii="Ink Free" w:hAnsi="Ink Free" w:eastAsia="Ink Free" w:cs="Ink Free"/>
          <w:b w:val="1"/>
          <w:bCs w:val="1"/>
          <w:color w:val="7030A0"/>
          <w:sz w:val="28"/>
          <w:szCs w:val="28"/>
          <w:u w:val="single"/>
        </w:rPr>
      </w:pPr>
    </w:p>
    <w:p w:rsidR="3BC54958" w:rsidP="3BC54958" w:rsidRDefault="3BC54958" w14:paraId="36CCBA65" w14:textId="01105B98">
      <w:pPr>
        <w:jc w:val="center"/>
        <w:rPr>
          <w:rFonts w:ascii="Ink Free" w:hAnsi="Ink Free" w:eastAsia="Ink Free" w:cs="Ink Free"/>
          <w:b w:val="1"/>
          <w:bCs w:val="1"/>
          <w:color w:val="7030A0"/>
          <w:sz w:val="28"/>
          <w:szCs w:val="28"/>
          <w:u w:val="single"/>
        </w:rPr>
      </w:pPr>
    </w:p>
    <w:p w:rsidR="3BC54958" w:rsidP="3BC54958" w:rsidRDefault="3BC54958" w14:paraId="7B2869B8" w14:textId="11B0961C">
      <w:pPr>
        <w:jc w:val="center"/>
        <w:rPr>
          <w:rFonts w:ascii="Ink Free" w:hAnsi="Ink Free" w:eastAsia="Ink Free" w:cs="Ink Free"/>
          <w:b w:val="1"/>
          <w:bCs w:val="1"/>
          <w:color w:val="7030A0"/>
          <w:sz w:val="28"/>
          <w:szCs w:val="28"/>
          <w:u w:val="single"/>
        </w:rPr>
      </w:pPr>
    </w:p>
    <w:p w:rsidR="3BC54958" w:rsidP="3BC54958" w:rsidRDefault="3BC54958" w14:paraId="5E0382F9" w14:textId="74669246">
      <w:pPr>
        <w:jc w:val="center"/>
        <w:rPr>
          <w:rFonts w:ascii="Ink Free" w:hAnsi="Ink Free" w:cs="Times New Roman"/>
          <w:b w:val="1"/>
          <w:bCs w:val="1"/>
          <w:color w:val="7030A0"/>
          <w:sz w:val="28"/>
          <w:szCs w:val="28"/>
          <w:u w:val="single"/>
        </w:rPr>
      </w:pPr>
    </w:p>
    <w:p w:rsidR="3BC54958" w:rsidP="3BC54958" w:rsidRDefault="3BC54958" w14:paraId="21351012" w14:textId="2A8A7EA2">
      <w:pPr>
        <w:jc w:val="center"/>
        <w:rPr>
          <w:rFonts w:ascii="Ink Free" w:hAnsi="Ink Free" w:cs="Times New Roman"/>
          <w:b w:val="1"/>
          <w:bCs w:val="1"/>
          <w:color w:val="7030A0"/>
          <w:sz w:val="28"/>
          <w:szCs w:val="28"/>
          <w:u w:val="single"/>
        </w:rPr>
      </w:pPr>
    </w:p>
    <w:p w:rsidR="3BC54958" w:rsidP="3BC54958" w:rsidRDefault="3BC54958" w14:paraId="4E62DE1F" w14:textId="482E32D0">
      <w:pPr>
        <w:jc w:val="center"/>
        <w:rPr>
          <w:rFonts w:ascii="Ink Free" w:hAnsi="Ink Free" w:cs="Times New Roman"/>
          <w:b w:val="1"/>
          <w:bCs w:val="1"/>
          <w:color w:val="7030A0"/>
          <w:sz w:val="28"/>
          <w:szCs w:val="28"/>
          <w:u w:val="single"/>
        </w:rPr>
      </w:pPr>
    </w:p>
    <w:p w:rsidR="3BC54958" w:rsidP="3BC54958" w:rsidRDefault="3BC54958" w14:paraId="1FD04464" w14:textId="638C79E9">
      <w:pPr>
        <w:jc w:val="center"/>
        <w:rPr>
          <w:rFonts w:ascii="Ink Free" w:hAnsi="Ink Free" w:cs="Times New Roman"/>
          <w:b w:val="1"/>
          <w:bCs w:val="1"/>
          <w:color w:val="7030A0"/>
          <w:sz w:val="28"/>
          <w:szCs w:val="28"/>
          <w:u w:val="single"/>
        </w:rPr>
      </w:pPr>
    </w:p>
    <w:p xmlns:wp14="http://schemas.microsoft.com/office/word/2010/wordml" w:rsidRPr="00011A33" w:rsidR="00B747FB" w:rsidP="1D21A3B3" w:rsidRDefault="003D4BB4" w14:paraId="41CDF135" wp14:textId="5DD45B64">
      <w:pPr>
        <w:pStyle w:val="Normal"/>
        <w:jc w:val="center"/>
        <w:rPr>
          <w:rFonts w:ascii="Ink Free" w:hAnsi="Ink Free" w:cs="Times New Roman"/>
          <w:color w:val="7030A0"/>
          <w:sz w:val="28"/>
          <w:szCs w:val="28"/>
        </w:rPr>
      </w:pPr>
      <w:r w:rsidRPr="1D21A3B3" w:rsidR="003D4BB4">
        <w:rPr>
          <w:rFonts w:ascii="Ink Free" w:hAnsi="Ink Free" w:cs="Times New Roman"/>
          <w:b w:val="1"/>
          <w:bCs w:val="1"/>
          <w:color w:val="7030A0"/>
          <w:sz w:val="28"/>
          <w:szCs w:val="28"/>
          <w:u w:val="single"/>
        </w:rPr>
        <w:t>Observation and Evaluation of my Work P</w:t>
      </w:r>
      <w:r w:rsidRPr="1D21A3B3" w:rsidR="00B747FB">
        <w:rPr>
          <w:rFonts w:ascii="Ink Free" w:hAnsi="Ink Free" w:cs="Times New Roman"/>
          <w:b w:val="1"/>
          <w:bCs w:val="1"/>
          <w:color w:val="7030A0"/>
          <w:sz w:val="28"/>
          <w:szCs w:val="28"/>
          <w:u w:val="single"/>
        </w:rPr>
        <w:t>lacemen</w:t>
      </w:r>
      <w:r w:rsidRPr="1D21A3B3" w:rsidR="00B747FB">
        <w:rPr>
          <w:rFonts w:ascii="Ink Free" w:hAnsi="Ink Free" w:cs="Times New Roman"/>
          <w:b w:val="1"/>
          <w:bCs w:val="1"/>
          <w:color w:val="7030A0"/>
          <w:sz w:val="28"/>
          <w:szCs w:val="28"/>
          <w:u w:val="single"/>
        </w:rPr>
        <w:t>t</w:t>
      </w:r>
      <w:r w:rsidRPr="1D21A3B3" w:rsidR="00B747FB">
        <w:rPr>
          <w:rFonts w:ascii="Ink Free" w:hAnsi="Ink Free" w:cs="Times New Roman"/>
          <w:b w:val="1"/>
          <w:bCs w:val="1"/>
          <w:color w:val="7030A0"/>
          <w:sz w:val="28"/>
          <w:szCs w:val="28"/>
          <w:u w:val="single"/>
        </w:rPr>
        <w:t>.</w:t>
      </w:r>
    </w:p>
    <w:p xmlns:wp14="http://schemas.microsoft.com/office/word/2010/wordml" w:rsidR="00B747FB" w:rsidP="00B747FB" w:rsidRDefault="00A1555B" w14:paraId="71E46982" wp14:textId="722F9A3B">
      <w:pPr>
        <w:jc w:val="center"/>
        <w:rPr>
          <w:rFonts w:ascii="Times New Roman" w:hAnsi="Times New Roman" w:cs="Times New Roman"/>
        </w:rPr>
      </w:pPr>
    </w:p>
    <w:p xmlns:wp14="http://schemas.microsoft.com/office/word/2010/wordml" w:rsidR="003D4BB4" w:rsidP="0011043D" w:rsidRDefault="003D4BB4" w14:paraId="6CE47B58" wp14:textId="77777777">
      <w:pPr>
        <w:spacing w:line="480" w:lineRule="auto"/>
        <w:jc w:val="both"/>
        <w:rPr>
          <w:rFonts w:ascii="Arial" w:hAnsi="Arial" w:cs="Arial"/>
        </w:rPr>
      </w:pPr>
      <w:r w:rsidRPr="00B5292E">
        <w:rPr>
          <w:rFonts w:ascii="Arial" w:hAnsi="Arial" w:cs="Arial"/>
        </w:rPr>
        <w:t xml:space="preserve">The placement observation </w:t>
      </w:r>
      <w:r w:rsidR="009161C5">
        <w:rPr>
          <w:rFonts w:ascii="Arial" w:hAnsi="Arial" w:cs="Arial"/>
        </w:rPr>
        <w:t>is one of the ways in which</w:t>
      </w:r>
      <w:r w:rsidRPr="00B5292E">
        <w:rPr>
          <w:rFonts w:ascii="Arial" w:hAnsi="Arial" w:cs="Arial"/>
        </w:rPr>
        <w:t xml:space="preserve"> a trainee Youth Worker</w:t>
      </w:r>
      <w:r w:rsidR="009D34C8">
        <w:rPr>
          <w:rFonts w:ascii="Arial" w:hAnsi="Arial" w:cs="Arial"/>
        </w:rPr>
        <w:t xml:space="preserve"> can identify examples of good youth w</w:t>
      </w:r>
      <w:r w:rsidRPr="00B5292E">
        <w:rPr>
          <w:rFonts w:ascii="Arial" w:hAnsi="Arial" w:cs="Arial"/>
        </w:rPr>
        <w:t xml:space="preserve">ork and ways for improvement. This is </w:t>
      </w:r>
      <w:r w:rsidRPr="00B5292E" w:rsidR="00920AA1">
        <w:rPr>
          <w:rFonts w:ascii="Arial" w:hAnsi="Arial" w:cs="Arial"/>
        </w:rPr>
        <w:t>an</w:t>
      </w:r>
      <w:r w:rsidRPr="00B5292E">
        <w:rPr>
          <w:rFonts w:ascii="Arial" w:hAnsi="Arial" w:cs="Arial"/>
        </w:rPr>
        <w:t xml:space="preserve"> observation of Milford Haven Youth Club.</w:t>
      </w:r>
    </w:p>
    <w:p xmlns:wp14="http://schemas.microsoft.com/office/word/2010/wordml" w:rsidR="00920AA1" w:rsidP="00F05A33" w:rsidRDefault="00B5292E" w14:paraId="6958917C" wp14:textId="642172F4">
      <w:pPr>
        <w:spacing w:line="480" w:lineRule="auto"/>
        <w:jc w:val="both"/>
        <w:rPr>
          <w:rFonts w:ascii="Arial" w:hAnsi="Arial" w:cs="Arial"/>
        </w:rPr>
      </w:pPr>
      <w:r w:rsidRPr="5BD2C3FC" w:rsidR="00B5292E">
        <w:rPr>
          <w:rFonts w:ascii="Arial" w:hAnsi="Arial" w:cs="Arial"/>
        </w:rPr>
        <w:t xml:space="preserve">Pembrokeshire Youth Service is a non-profit organisation that has teams </w:t>
      </w:r>
      <w:r w:rsidRPr="5BD2C3FC" w:rsidR="001A2AAF">
        <w:rPr>
          <w:rFonts w:ascii="Arial" w:hAnsi="Arial" w:cs="Arial"/>
        </w:rPr>
        <w:t>across</w:t>
      </w:r>
      <w:r w:rsidRPr="5BD2C3FC" w:rsidR="00B5292E">
        <w:rPr>
          <w:rFonts w:ascii="Arial" w:hAnsi="Arial" w:cs="Arial"/>
        </w:rPr>
        <w:t xml:space="preserve"> the county that provide young people aged between 11-25 years with support opportunities to learn, develop, g</w:t>
      </w:r>
      <w:r w:rsidRPr="5BD2C3FC" w:rsidR="00C6418C">
        <w:rPr>
          <w:rFonts w:ascii="Arial" w:hAnsi="Arial" w:cs="Arial"/>
        </w:rPr>
        <w:t>ain experiences and information (PCC, 2023).</w:t>
      </w:r>
      <w:r w:rsidRPr="5BD2C3FC" w:rsidR="00541433">
        <w:rPr>
          <w:rFonts w:ascii="Arial" w:hAnsi="Arial" w:cs="Arial"/>
        </w:rPr>
        <w:t xml:space="preserve"> P</w:t>
      </w:r>
      <w:r w:rsidRPr="5BD2C3FC" w:rsidR="009161C5">
        <w:rPr>
          <w:rFonts w:ascii="Arial" w:hAnsi="Arial" w:cs="Arial"/>
        </w:rPr>
        <w:t>embrokeshire Youth Service has five</w:t>
      </w:r>
      <w:r w:rsidRPr="5BD2C3FC" w:rsidR="00541433">
        <w:rPr>
          <w:rFonts w:ascii="Arial" w:hAnsi="Arial" w:cs="Arial"/>
        </w:rPr>
        <w:t xml:space="preserve"> department</w:t>
      </w:r>
      <w:r w:rsidRPr="5BD2C3FC" w:rsidR="009161C5">
        <w:rPr>
          <w:rFonts w:ascii="Arial" w:hAnsi="Arial" w:cs="Arial"/>
        </w:rPr>
        <w:t>s</w:t>
      </w:r>
      <w:r w:rsidRPr="5BD2C3FC" w:rsidR="00541433">
        <w:rPr>
          <w:rFonts w:ascii="Arial" w:hAnsi="Arial" w:cs="Arial"/>
        </w:rPr>
        <w:t xml:space="preserve"> within it, as in </w:t>
      </w:r>
      <w:r w:rsidRPr="5BD2C3FC" w:rsidR="00541433">
        <w:rPr>
          <w:rFonts w:ascii="Arial" w:hAnsi="Arial" w:cs="Arial"/>
          <w:i w:val="1"/>
          <w:iCs w:val="1"/>
        </w:rPr>
        <w:t>Figure 1,</w:t>
      </w:r>
      <w:r w:rsidRPr="5BD2C3FC" w:rsidR="00B5292E">
        <w:rPr>
          <w:rFonts w:ascii="Arial" w:hAnsi="Arial" w:cs="Arial"/>
        </w:rPr>
        <w:t xml:space="preserve"> </w:t>
      </w:r>
      <w:r w:rsidRPr="5BD2C3FC" w:rsidR="009161C5">
        <w:rPr>
          <w:rFonts w:ascii="Arial" w:hAnsi="Arial" w:cs="Arial"/>
        </w:rPr>
        <w:t xml:space="preserve">A part of this service is the Community Youth Team within this team </w:t>
      </w:r>
      <w:r w:rsidRPr="5BD2C3FC" w:rsidR="00541433">
        <w:rPr>
          <w:rFonts w:ascii="Arial" w:hAnsi="Arial" w:cs="Arial"/>
        </w:rPr>
        <w:t>the</w:t>
      </w:r>
      <w:r w:rsidRPr="5BD2C3FC" w:rsidR="009161C5">
        <w:rPr>
          <w:rFonts w:ascii="Arial" w:hAnsi="Arial" w:cs="Arial"/>
        </w:rPr>
        <w:t>re are</w:t>
      </w:r>
      <w:r w:rsidRPr="5BD2C3FC" w:rsidR="00541433">
        <w:rPr>
          <w:rFonts w:ascii="Arial" w:hAnsi="Arial" w:cs="Arial"/>
        </w:rPr>
        <w:t xml:space="preserve"> </w:t>
      </w:r>
      <w:bookmarkStart w:name="_Int_V0rnHQKj" w:id="1687400306"/>
      <w:r w:rsidRPr="5BD2C3FC" w:rsidR="00541433">
        <w:rPr>
          <w:rFonts w:ascii="Arial" w:hAnsi="Arial" w:cs="Arial"/>
        </w:rPr>
        <w:t>nine de</w:t>
      </w:r>
      <w:r w:rsidRPr="5BD2C3FC" w:rsidR="00B5292E">
        <w:rPr>
          <w:rFonts w:ascii="Arial" w:hAnsi="Arial" w:cs="Arial"/>
        </w:rPr>
        <w:t>dicated</w:t>
      </w:r>
      <w:bookmarkEnd w:id="1687400306"/>
      <w:r w:rsidRPr="5BD2C3FC" w:rsidR="00B5292E">
        <w:rPr>
          <w:rFonts w:ascii="Arial" w:hAnsi="Arial" w:cs="Arial"/>
        </w:rPr>
        <w:t xml:space="preserve"> Youth</w:t>
      </w:r>
      <w:r w:rsidRPr="5BD2C3FC" w:rsidR="009D34C8">
        <w:rPr>
          <w:rFonts w:ascii="Arial" w:hAnsi="Arial" w:cs="Arial"/>
        </w:rPr>
        <w:t xml:space="preserve"> Clubs spread across the c</w:t>
      </w:r>
      <w:r w:rsidRPr="5BD2C3FC" w:rsidR="00541433">
        <w:rPr>
          <w:rFonts w:ascii="Arial" w:hAnsi="Arial" w:cs="Arial"/>
        </w:rPr>
        <w:t xml:space="preserve">ounty, </w:t>
      </w:r>
      <w:r w:rsidRPr="5BD2C3FC" w:rsidR="009D34C8">
        <w:rPr>
          <w:rFonts w:ascii="Arial" w:hAnsi="Arial" w:cs="Arial"/>
        </w:rPr>
        <w:t>in</w:t>
      </w:r>
      <w:r w:rsidRPr="5BD2C3FC" w:rsidR="00541433">
        <w:rPr>
          <w:rFonts w:ascii="Arial" w:hAnsi="Arial" w:cs="Arial"/>
        </w:rPr>
        <w:t xml:space="preserve"> </w:t>
      </w:r>
      <w:r w:rsidRPr="5BD2C3FC" w:rsidR="00541433">
        <w:rPr>
          <w:rFonts w:ascii="Arial" w:hAnsi="Arial" w:cs="Arial"/>
          <w:i w:val="1"/>
          <w:iCs w:val="1"/>
        </w:rPr>
        <w:t>Figure 2</w:t>
      </w:r>
      <w:r w:rsidRPr="5BD2C3FC" w:rsidR="009161C5">
        <w:rPr>
          <w:rFonts w:ascii="Arial" w:hAnsi="Arial" w:cs="Arial"/>
        </w:rPr>
        <w:t>, this s</w:t>
      </w:r>
      <w:r w:rsidRPr="5BD2C3FC" w:rsidR="00541433">
        <w:rPr>
          <w:rFonts w:ascii="Arial" w:hAnsi="Arial" w:cs="Arial"/>
        </w:rPr>
        <w:t>hows what services ar</w:t>
      </w:r>
      <w:r w:rsidRPr="5BD2C3FC" w:rsidR="00F05A33">
        <w:rPr>
          <w:rFonts w:ascii="Arial" w:hAnsi="Arial" w:cs="Arial"/>
        </w:rPr>
        <w:t>e offered under each department</w:t>
      </w:r>
      <w:r w:rsidRPr="5BD2C3FC" w:rsidR="00B5292E">
        <w:rPr>
          <w:rFonts w:ascii="Arial" w:hAnsi="Arial" w:cs="Arial"/>
        </w:rPr>
        <w:t>.</w:t>
      </w:r>
    </w:p>
    <w:p xmlns:wp14="http://schemas.microsoft.com/office/word/2010/wordml" w:rsidR="007A252D" w:rsidP="007A252D" w:rsidRDefault="00AB27AF" w14:paraId="61CDCEAD" wp14:textId="77777777">
      <w:pPr>
        <w:keepNext/>
        <w:jc w:val="both"/>
      </w:pPr>
      <w:r>
        <w:rPr>
          <w:noProof/>
          <w:lang w:eastAsia="en-GB"/>
        </w:rPr>
        <w:drawing>
          <wp:inline xmlns:wp14="http://schemas.microsoft.com/office/word/2010/wordprocessingDrawing" distT="0" distB="0" distL="0" distR="0" wp14:anchorId="4F6FD58E" wp14:editId="10607B76">
            <wp:extent cx="5731510" cy="3460366"/>
            <wp:effectExtent l="0" t="38100" r="0" b="26035"/>
            <wp:docPr id="1" name="Diagram 1"/>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2" r:lo="rId13" r:qs="rId14" r:cs="rId15"/>
              </a:graphicData>
            </a:graphic>
          </wp:inline>
        </w:drawing>
      </w:r>
    </w:p>
    <w:p xmlns:wp14="http://schemas.microsoft.com/office/word/2010/wordml" w:rsidR="00AB27AF" w:rsidP="007A252D" w:rsidRDefault="009D34C8" w14:paraId="115271CA" wp14:textId="77777777">
      <w:pPr>
        <w:pStyle w:val="Caption"/>
        <w:jc w:val="both"/>
        <w:rPr>
          <w:rFonts w:ascii="Arial" w:hAnsi="Arial" w:cs="Arial"/>
        </w:rPr>
      </w:pPr>
      <w:r>
        <w:t xml:space="preserve">Pembrokeshire Youth Service: </w:t>
      </w:r>
      <w:r w:rsidR="007A252D">
        <w:t xml:space="preserve">Figure </w:t>
      </w:r>
      <w:r>
        <w:fldChar w:fldCharType="begin"/>
      </w:r>
      <w:r>
        <w:instrText> SEQ Figure \* ARABIC </w:instrText>
      </w:r>
      <w:r>
        <w:fldChar w:fldCharType="separate"/>
      </w:r>
      <w:r w:rsidR="00F05A33">
        <w:rPr>
          <w:noProof/>
        </w:rPr>
        <w:t>1</w:t>
      </w:r>
      <w:r>
        <w:fldChar w:fldCharType="end"/>
      </w:r>
      <w:r w:rsidR="00C36E81">
        <w:rPr>
          <w:noProof/>
        </w:rPr>
        <w:t>, (Local Government</w:t>
      </w:r>
      <w:r w:rsidR="009161C5">
        <w:rPr>
          <w:noProof/>
        </w:rPr>
        <w:t>, 2022)</w:t>
      </w:r>
    </w:p>
    <w:p xmlns:wp14="http://schemas.microsoft.com/office/word/2010/wordml" w:rsidRPr="00B5292E" w:rsidR="00F05A33" w:rsidP="076E0C28" w:rsidRDefault="00F05A33" w14:paraId="23DE523C" wp14:textId="5B5E598F">
      <w:pPr>
        <w:pStyle w:val="Normal"/>
        <w:jc w:val="both"/>
        <w:rPr>
          <w:rFonts w:ascii="Arial" w:hAnsi="Arial" w:cs="Arial"/>
        </w:rPr>
      </w:pPr>
    </w:p>
    <w:p w:rsidR="076E0C28" w:rsidP="076E0C28" w:rsidRDefault="076E0C28" w14:paraId="24B0E844" w14:textId="5AA4C821">
      <w:pPr>
        <w:pStyle w:val="Normal"/>
        <w:jc w:val="both"/>
        <w:rPr>
          <w:rFonts w:ascii="Arial" w:hAnsi="Arial" w:cs="Arial"/>
        </w:rPr>
      </w:pPr>
    </w:p>
    <w:p w:rsidR="076E0C28" w:rsidP="076E0C28" w:rsidRDefault="076E0C28" w14:paraId="20C3B87D" w14:textId="205F2947">
      <w:pPr>
        <w:pStyle w:val="Normal"/>
        <w:jc w:val="both"/>
        <w:rPr>
          <w:rFonts w:ascii="Arial" w:hAnsi="Arial" w:cs="Arial"/>
        </w:rPr>
      </w:pPr>
    </w:p>
    <w:p w:rsidR="076E0C28" w:rsidP="076E0C28" w:rsidRDefault="076E0C28" w14:paraId="22FF4824" w14:textId="06F0B581">
      <w:pPr>
        <w:pStyle w:val="Normal"/>
        <w:jc w:val="both"/>
        <w:rPr>
          <w:rFonts w:ascii="Arial" w:hAnsi="Arial" w:cs="Arial"/>
        </w:rPr>
      </w:pPr>
    </w:p>
    <w:p xmlns:wp14="http://schemas.microsoft.com/office/word/2010/wordml" w:rsidR="009161C5" w:rsidP="0011043D" w:rsidRDefault="009161C5" w14:paraId="692B1C9A" wp14:textId="77777777">
      <w:pPr>
        <w:spacing w:line="480" w:lineRule="auto"/>
        <w:jc w:val="both"/>
        <w:rPr>
          <w:rFonts w:ascii="Arial" w:hAnsi="Arial" w:cs="Arial"/>
        </w:rPr>
      </w:pPr>
      <w:r w:rsidRPr="00B5292E">
        <w:rPr>
          <w:rFonts w:ascii="Arial" w:hAnsi="Arial" w:cs="Arial"/>
        </w:rPr>
        <w:t>The main youth club I work in, is Milford Haven, however, I can travel to others.</w:t>
      </w:r>
    </w:p>
    <w:p xmlns:wp14="http://schemas.microsoft.com/office/word/2010/wordml" w:rsidR="005D603C" w:rsidP="076E0C28" w:rsidRDefault="009161C5" w14:paraId="3D293EDC" wp14:textId="0125E047">
      <w:pPr>
        <w:spacing w:line="480" w:lineRule="auto"/>
        <w:jc w:val="both"/>
        <w:rPr>
          <w:rFonts w:ascii="Arial" w:hAnsi="Arial" w:cs="Arial"/>
          <w:b w:val="1"/>
          <w:bCs w:val="1"/>
        </w:rPr>
      </w:pPr>
      <w:r w:rsidRPr="1D21A3B3" w:rsidR="009161C5">
        <w:rPr>
          <w:rFonts w:ascii="Arial" w:hAnsi="Arial" w:cs="Arial"/>
        </w:rPr>
        <w:t xml:space="preserve">While having a discussion with a </w:t>
      </w:r>
      <w:r w:rsidRPr="1D21A3B3" w:rsidR="219AB98F">
        <w:rPr>
          <w:rFonts w:ascii="Arial" w:hAnsi="Arial" w:cs="Arial"/>
        </w:rPr>
        <w:t>Team Leader</w:t>
      </w:r>
      <w:r w:rsidRPr="1D21A3B3" w:rsidR="6322274B">
        <w:rPr>
          <w:rFonts w:ascii="Arial" w:hAnsi="Arial" w:cs="Arial"/>
        </w:rPr>
        <w:t>,</w:t>
      </w:r>
      <w:r w:rsidRPr="1D21A3B3" w:rsidR="003D4BB4">
        <w:rPr>
          <w:rFonts w:ascii="Arial" w:hAnsi="Arial" w:cs="Arial"/>
        </w:rPr>
        <w:t xml:space="preserve"> </w:t>
      </w:r>
      <w:r w:rsidRPr="1D21A3B3" w:rsidR="6839C530">
        <w:rPr>
          <w:rFonts w:ascii="Arial" w:hAnsi="Arial" w:cs="Arial"/>
          <w:b w:val="0"/>
          <w:bCs w:val="0"/>
        </w:rPr>
        <w:t>Farmer, (</w:t>
      </w:r>
      <w:r w:rsidRPr="1D21A3B3" w:rsidR="003D4BB4">
        <w:rPr>
          <w:rFonts w:ascii="Arial" w:hAnsi="Arial" w:cs="Arial"/>
          <w:b w:val="0"/>
          <w:bCs w:val="0"/>
        </w:rPr>
        <w:t>2023</w:t>
      </w:r>
      <w:r w:rsidRPr="1D21A3B3" w:rsidR="468A5458">
        <w:rPr>
          <w:rFonts w:ascii="Arial" w:hAnsi="Arial" w:cs="Arial"/>
          <w:b w:val="0"/>
          <w:bCs w:val="0"/>
        </w:rPr>
        <w:t>) Stated that</w:t>
      </w:r>
      <w:r w:rsidRPr="1D21A3B3" w:rsidR="003D4BB4">
        <w:rPr>
          <w:rFonts w:ascii="Arial" w:hAnsi="Arial" w:cs="Arial"/>
        </w:rPr>
        <w:t xml:space="preserve"> Milford Haven has one of the biggest, most used Youth Clubs in Pembrokeshire. It is purpose built for the youth </w:t>
      </w:r>
      <w:r w:rsidRPr="1D21A3B3" w:rsidR="1CD12008">
        <w:rPr>
          <w:rFonts w:ascii="Arial" w:hAnsi="Arial" w:cs="Arial"/>
        </w:rPr>
        <w:t>Service and</w:t>
      </w:r>
      <w:r w:rsidRPr="1D21A3B3" w:rsidR="003D4BB4">
        <w:rPr>
          <w:rFonts w:ascii="Arial" w:hAnsi="Arial" w:cs="Arial"/>
        </w:rPr>
        <w:t xml:space="preserve"> has had 124 Young People in on an evening, however averages between 60-40 Young people</w:t>
      </w:r>
      <w:r w:rsidRPr="1D21A3B3" w:rsidR="00920AA1">
        <w:rPr>
          <w:rFonts w:ascii="Arial" w:hAnsi="Arial" w:cs="Arial"/>
        </w:rPr>
        <w:t xml:space="preserve">. </w:t>
      </w:r>
      <w:r w:rsidRPr="1D21A3B3" w:rsidR="00AF007F">
        <w:rPr>
          <w:rFonts w:ascii="Arial" w:hAnsi="Arial" w:cs="Arial"/>
        </w:rPr>
        <w:t xml:space="preserve">It is situated opposite the local primary school and next door to the local leisure centre, with a large car park to the front and fields to the rear. </w:t>
      </w:r>
      <w:r w:rsidRPr="1D21A3B3" w:rsidR="00920AA1">
        <w:rPr>
          <w:rFonts w:ascii="Arial" w:hAnsi="Arial" w:cs="Arial"/>
        </w:rPr>
        <w:t xml:space="preserve">This youth club </w:t>
      </w:r>
      <w:r w:rsidRPr="1D21A3B3" w:rsidR="00920AA1">
        <w:rPr>
          <w:rFonts w:ascii="Arial" w:hAnsi="Arial" w:cs="Arial"/>
        </w:rPr>
        <w:t>operates</w:t>
      </w:r>
      <w:r w:rsidRPr="1D21A3B3" w:rsidR="00920AA1">
        <w:rPr>
          <w:rFonts w:ascii="Arial" w:hAnsi="Arial" w:cs="Arial"/>
        </w:rPr>
        <w:t xml:space="preserve"> with four </w:t>
      </w:r>
      <w:r w:rsidRPr="1D21A3B3" w:rsidR="005D603C">
        <w:rPr>
          <w:rFonts w:ascii="Arial" w:hAnsi="Arial" w:cs="Arial"/>
        </w:rPr>
        <w:t xml:space="preserve">–five </w:t>
      </w:r>
      <w:r w:rsidRPr="1D21A3B3" w:rsidR="00920AA1">
        <w:rPr>
          <w:rFonts w:ascii="Arial" w:hAnsi="Arial" w:cs="Arial"/>
        </w:rPr>
        <w:t xml:space="preserve">staff working each evening. The youth club opens regularly Monday- Warm space, one-till 3pm- </w:t>
      </w:r>
      <w:bookmarkStart w:name="_Int_AGNzHj2Q" w:id="1758934350"/>
      <w:r w:rsidRPr="1D21A3B3" w:rsidR="00920AA1">
        <w:rPr>
          <w:rFonts w:ascii="Arial" w:hAnsi="Arial" w:cs="Arial"/>
        </w:rPr>
        <w:t>16 to 25 year olds</w:t>
      </w:r>
      <w:bookmarkEnd w:id="1758934350"/>
      <w:r w:rsidRPr="1D21A3B3" w:rsidR="00920AA1">
        <w:rPr>
          <w:rFonts w:ascii="Arial" w:hAnsi="Arial" w:cs="Arial"/>
        </w:rPr>
        <w:t>. Youth Club- Monday, Wednesday, and Thursday</w:t>
      </w:r>
      <w:r w:rsidRPr="1D21A3B3" w:rsidR="009852A5">
        <w:rPr>
          <w:rFonts w:ascii="Arial" w:hAnsi="Arial" w:cs="Arial"/>
        </w:rPr>
        <w:t>,</w:t>
      </w:r>
      <w:r w:rsidRPr="1D21A3B3" w:rsidR="00920AA1">
        <w:rPr>
          <w:rFonts w:ascii="Arial" w:hAnsi="Arial" w:cs="Arial"/>
        </w:rPr>
        <w:t xml:space="preserve"> si</w:t>
      </w:r>
      <w:r w:rsidRPr="1D21A3B3" w:rsidR="009852A5">
        <w:rPr>
          <w:rFonts w:ascii="Arial" w:hAnsi="Arial" w:cs="Arial"/>
        </w:rPr>
        <w:t>x</w:t>
      </w:r>
      <w:r w:rsidRPr="1D21A3B3" w:rsidR="00920AA1">
        <w:rPr>
          <w:rFonts w:ascii="Arial" w:hAnsi="Arial" w:cs="Arial"/>
        </w:rPr>
        <w:t xml:space="preserve"> till eight pm, </w:t>
      </w:r>
      <w:r w:rsidRPr="1D21A3B3" w:rsidR="009852A5">
        <w:rPr>
          <w:rFonts w:ascii="Arial" w:hAnsi="Arial" w:cs="Arial"/>
        </w:rPr>
        <w:t>then after school on Fridays 1:15</w:t>
      </w:r>
      <w:r w:rsidRPr="1D21A3B3" w:rsidR="00920AA1">
        <w:rPr>
          <w:rFonts w:ascii="Arial" w:hAnsi="Arial" w:cs="Arial"/>
        </w:rPr>
        <w:t xml:space="preserve"> till three pm</w:t>
      </w:r>
      <w:r w:rsidRPr="1D21A3B3" w:rsidR="00920AA1">
        <w:rPr>
          <w:rFonts w:ascii="Arial" w:hAnsi="Arial" w:cs="Arial"/>
        </w:rPr>
        <w:t>.</w:t>
      </w:r>
      <w:r w:rsidRPr="1D21A3B3" w:rsidR="009852A5">
        <w:rPr>
          <w:rFonts w:ascii="Arial" w:hAnsi="Arial" w:cs="Arial"/>
        </w:rPr>
        <w:t xml:space="preserve"> </w:t>
      </w:r>
      <w:r w:rsidRPr="1D21A3B3" w:rsidR="00F05A33">
        <w:rPr>
          <w:rFonts w:ascii="Arial" w:hAnsi="Arial" w:cs="Arial"/>
        </w:rPr>
        <w:t>(F</w:t>
      </w:r>
      <w:bookmarkStart w:name="_GoBack" w:id="0"/>
      <w:bookmarkEnd w:id="0"/>
      <w:r w:rsidRPr="1D21A3B3" w:rsidR="00C6418C">
        <w:rPr>
          <w:rFonts w:ascii="Arial" w:hAnsi="Arial" w:cs="Arial"/>
        </w:rPr>
        <w:t>acebook, 2022)</w:t>
      </w:r>
    </w:p>
    <w:p xmlns:wp14="http://schemas.microsoft.com/office/word/2010/wordml" w:rsidRPr="00B5292E" w:rsidR="005D603C" w:rsidP="5BD2C3FC" w:rsidRDefault="005D603C" w14:paraId="52E56223" wp14:textId="6800C362">
      <w:pPr>
        <w:pStyle w:val="Normal"/>
        <w:spacing w:line="480" w:lineRule="auto"/>
        <w:jc w:val="both"/>
        <w:rPr>
          <w:rFonts w:ascii="Times New Roman" w:hAnsi="Times New Roman" w:cs="Times New Roman"/>
        </w:rPr>
      </w:pPr>
      <w:r w:rsidRPr="5BD2C3FC" w:rsidR="005D603C">
        <w:rPr>
          <w:rFonts w:ascii="Arial" w:hAnsi="Arial" w:cs="Arial"/>
        </w:rPr>
        <w:t>There is easy access</w:t>
      </w:r>
      <w:r w:rsidRPr="5BD2C3FC" w:rsidR="40DBA344">
        <w:rPr>
          <w:rFonts w:ascii="Arial" w:hAnsi="Arial" w:cs="Arial"/>
        </w:rPr>
        <w:t xml:space="preserve"> for people with disabilities</w:t>
      </w:r>
      <w:r w:rsidRPr="5BD2C3FC" w:rsidR="005D603C">
        <w:rPr>
          <w:rFonts w:ascii="Arial" w:hAnsi="Arial" w:cs="Arial"/>
        </w:rPr>
        <w:t xml:space="preserve"> to the building, no </w:t>
      </w:r>
      <w:r w:rsidRPr="5BD2C3FC" w:rsidR="005D603C">
        <w:rPr>
          <w:rFonts w:ascii="Arial" w:hAnsi="Arial" w:cs="Arial"/>
        </w:rPr>
        <w:t>steps</w:t>
      </w:r>
      <w:r w:rsidRPr="5BD2C3FC" w:rsidR="005D603C">
        <w:rPr>
          <w:rFonts w:ascii="Arial" w:hAnsi="Arial" w:cs="Arial"/>
        </w:rPr>
        <w:t xml:space="preserve"> and wide </w:t>
      </w:r>
      <w:bookmarkStart w:name="_Int_rZRBiTjQ" w:id="1883591221"/>
      <w:r w:rsidRPr="5BD2C3FC" w:rsidR="005D603C">
        <w:rPr>
          <w:rFonts w:ascii="Arial" w:hAnsi="Arial" w:cs="Arial"/>
        </w:rPr>
        <w:t>doorways</w:t>
      </w:r>
      <w:bookmarkEnd w:id="1883591221"/>
      <w:r w:rsidRPr="5BD2C3FC" w:rsidR="005D603C">
        <w:rPr>
          <w:rFonts w:ascii="Arial" w:hAnsi="Arial" w:cs="Arial"/>
        </w:rPr>
        <w:t>.</w:t>
      </w:r>
      <w:r w:rsidRPr="5BD2C3FC" w:rsidR="374B6358">
        <w:rPr>
          <w:rFonts w:ascii="Arial" w:hAnsi="Arial" w:cs="Arial"/>
        </w:rPr>
        <w:t xml:space="preserve"> </w:t>
      </w:r>
      <w:r w:rsidRPr="5BD2C3FC" w:rsidR="005D603C">
        <w:rPr>
          <w:rFonts w:ascii="Arial" w:hAnsi="Arial" w:cs="Arial"/>
        </w:rPr>
        <w:t>The building has two office rooms</w:t>
      </w:r>
      <w:r w:rsidRPr="5BD2C3FC" w:rsidR="00AF007F">
        <w:rPr>
          <w:rFonts w:ascii="Arial" w:hAnsi="Arial" w:cs="Arial"/>
        </w:rPr>
        <w:t xml:space="preserve"> at the front, following through to</w:t>
      </w:r>
      <w:r w:rsidRPr="5BD2C3FC" w:rsidR="005D603C">
        <w:rPr>
          <w:rFonts w:ascii="Arial" w:hAnsi="Arial" w:cs="Arial"/>
        </w:rPr>
        <w:t xml:space="preserve"> </w:t>
      </w:r>
      <w:r w:rsidRPr="5BD2C3FC" w:rsidR="00AF007F">
        <w:rPr>
          <w:rFonts w:ascii="Arial" w:hAnsi="Arial" w:cs="Arial"/>
        </w:rPr>
        <w:t>the main area, this has</w:t>
      </w:r>
      <w:r w:rsidRPr="5BD2C3FC" w:rsidR="005D603C">
        <w:rPr>
          <w:rFonts w:ascii="Arial" w:hAnsi="Arial" w:cs="Arial"/>
        </w:rPr>
        <w:t xml:space="preserve"> an adjoining hall space,</w:t>
      </w:r>
      <w:r w:rsidRPr="5BD2C3FC" w:rsidR="00AF007F">
        <w:rPr>
          <w:rFonts w:ascii="Arial" w:hAnsi="Arial" w:cs="Arial"/>
        </w:rPr>
        <w:t xml:space="preserve"> and kitchen area, as well as a tuck shop. In </w:t>
      </w:r>
      <w:bookmarkStart w:name="_Int_q1ume8DP" w:id="1391968245"/>
      <w:r w:rsidRPr="5BD2C3FC" w:rsidR="00AF007F">
        <w:rPr>
          <w:rFonts w:ascii="Arial" w:hAnsi="Arial" w:cs="Arial"/>
        </w:rPr>
        <w:t>addition</w:t>
      </w:r>
      <w:r w:rsidRPr="5BD2C3FC" w:rsidR="77C53A23">
        <w:rPr>
          <w:rFonts w:ascii="Arial" w:hAnsi="Arial" w:cs="Arial"/>
        </w:rPr>
        <w:t>,</w:t>
      </w:r>
      <w:bookmarkEnd w:id="1391968245"/>
      <w:r w:rsidRPr="5BD2C3FC" w:rsidR="00AF007F">
        <w:rPr>
          <w:rFonts w:ascii="Arial" w:hAnsi="Arial" w:cs="Arial"/>
        </w:rPr>
        <w:t xml:space="preserve"> the building has</w:t>
      </w:r>
      <w:r w:rsidRPr="5BD2C3FC" w:rsidR="005D603C">
        <w:rPr>
          <w:rFonts w:ascii="Arial" w:hAnsi="Arial" w:cs="Arial"/>
        </w:rPr>
        <w:t xml:space="preserve"> a games/ computer room, a quiet room, a craft room, an</w:t>
      </w:r>
      <w:r w:rsidRPr="5BD2C3FC" w:rsidR="00AF007F">
        <w:rPr>
          <w:rFonts w:ascii="Arial" w:hAnsi="Arial" w:cs="Arial"/>
        </w:rPr>
        <w:t xml:space="preserve">d an outside space for games, </w:t>
      </w:r>
      <w:r w:rsidRPr="5BD2C3FC" w:rsidR="009161C5">
        <w:rPr>
          <w:rFonts w:ascii="Arial" w:hAnsi="Arial" w:cs="Arial"/>
        </w:rPr>
        <w:t>in addition</w:t>
      </w:r>
      <w:r w:rsidRPr="5BD2C3FC" w:rsidR="00AF007F">
        <w:rPr>
          <w:rFonts w:ascii="Arial" w:hAnsi="Arial" w:cs="Arial"/>
        </w:rPr>
        <w:t xml:space="preserve"> a</w:t>
      </w:r>
      <w:r w:rsidRPr="5BD2C3FC" w:rsidR="005D603C">
        <w:rPr>
          <w:rFonts w:ascii="Arial" w:hAnsi="Arial" w:cs="Arial"/>
        </w:rPr>
        <w:t xml:space="preserve"> seating</w:t>
      </w:r>
      <w:r w:rsidRPr="5BD2C3FC" w:rsidR="00AF007F">
        <w:rPr>
          <w:rFonts w:ascii="Arial" w:hAnsi="Arial" w:cs="Arial"/>
        </w:rPr>
        <w:t xml:space="preserve"> area</w:t>
      </w:r>
      <w:r w:rsidRPr="5BD2C3FC" w:rsidR="009161C5">
        <w:rPr>
          <w:rFonts w:ascii="Arial" w:hAnsi="Arial" w:cs="Arial"/>
        </w:rPr>
        <w:t>, with</w:t>
      </w:r>
      <w:r w:rsidRPr="5BD2C3FC" w:rsidR="00AF007F">
        <w:rPr>
          <w:rFonts w:ascii="Arial" w:hAnsi="Arial" w:cs="Arial"/>
        </w:rPr>
        <w:t xml:space="preserve"> </w:t>
      </w:r>
      <w:r w:rsidRPr="5BD2C3FC" w:rsidR="009161C5">
        <w:rPr>
          <w:rFonts w:ascii="Arial" w:hAnsi="Arial" w:cs="Arial"/>
        </w:rPr>
        <w:t>an</w:t>
      </w:r>
      <w:r w:rsidRPr="5BD2C3FC" w:rsidR="00AF007F">
        <w:rPr>
          <w:rFonts w:ascii="Arial" w:hAnsi="Arial" w:cs="Arial"/>
        </w:rPr>
        <w:t xml:space="preserve"> outdoor </w:t>
      </w:r>
      <w:r w:rsidRPr="5BD2C3FC" w:rsidR="005D603C">
        <w:rPr>
          <w:rFonts w:ascii="Arial" w:hAnsi="Arial" w:cs="Arial"/>
        </w:rPr>
        <w:t>pizza oven.</w:t>
      </w:r>
      <w:r w:rsidRPr="5BD2C3FC" w:rsidR="00AF007F">
        <w:rPr>
          <w:rFonts w:ascii="Arial" w:hAnsi="Arial" w:cs="Arial"/>
        </w:rPr>
        <w:t xml:space="preserve"> The building has</w:t>
      </w:r>
      <w:r w:rsidRPr="5BD2C3FC" w:rsidR="005D603C">
        <w:rPr>
          <w:rFonts w:ascii="Arial" w:hAnsi="Arial" w:cs="Arial"/>
        </w:rPr>
        <w:t xml:space="preserve"> separate male and female toilets with an </w:t>
      </w:r>
      <w:r w:rsidRPr="5BD2C3FC" w:rsidR="005D603C">
        <w:rPr>
          <w:rFonts w:ascii="Arial" w:hAnsi="Arial" w:cs="Arial"/>
        </w:rPr>
        <w:t>additional</w:t>
      </w:r>
      <w:r w:rsidRPr="5BD2C3FC" w:rsidR="005D603C">
        <w:rPr>
          <w:rFonts w:ascii="Arial" w:hAnsi="Arial" w:cs="Arial"/>
        </w:rPr>
        <w:t xml:space="preserve"> access to a disability toilet if needed. Within the female toilets there have been sanitary products available for the young people to use if needed, although these have had to be moved to the office for </w:t>
      </w:r>
      <w:r w:rsidRPr="5BD2C3FC" w:rsidR="2E77BA9C">
        <w:rPr>
          <w:rFonts w:ascii="Arial" w:hAnsi="Arial" w:cs="Arial"/>
        </w:rPr>
        <w:t>a brief time</w:t>
      </w:r>
      <w:r w:rsidRPr="5BD2C3FC" w:rsidR="005D603C">
        <w:rPr>
          <w:rFonts w:ascii="Arial" w:hAnsi="Arial" w:cs="Arial"/>
        </w:rPr>
        <w:t xml:space="preserve"> due to several </w:t>
      </w:r>
      <w:r w:rsidRPr="5BD2C3FC" w:rsidR="005D603C">
        <w:rPr>
          <w:rFonts w:ascii="Arial" w:hAnsi="Arial" w:eastAsia="Arial" w:cs="Arial"/>
        </w:rPr>
        <w:t xml:space="preserve">incidences </w:t>
      </w:r>
      <w:r w:rsidRPr="5BD2C3FC" w:rsidR="00AF007F">
        <w:rPr>
          <w:rFonts w:ascii="Arial" w:hAnsi="Arial" w:eastAsia="Arial" w:cs="Arial"/>
        </w:rPr>
        <w:t>of vandalism</w:t>
      </w:r>
      <w:r w:rsidRPr="5BD2C3FC" w:rsidR="005D603C">
        <w:rPr>
          <w:rFonts w:ascii="Arial" w:hAnsi="Arial" w:eastAsia="Arial" w:cs="Arial"/>
        </w:rPr>
        <w:t xml:space="preserve"> in the female </w:t>
      </w:r>
      <w:r w:rsidRPr="5BD2C3FC" w:rsidR="00AF007F">
        <w:rPr>
          <w:rFonts w:ascii="Arial" w:hAnsi="Arial" w:eastAsia="Arial" w:cs="Arial"/>
        </w:rPr>
        <w:t>toilets</w:t>
      </w:r>
      <w:r w:rsidRPr="5BD2C3FC" w:rsidR="005D603C">
        <w:rPr>
          <w:rFonts w:ascii="Arial" w:hAnsi="Arial" w:eastAsia="Arial" w:cs="Arial"/>
        </w:rPr>
        <w:t>.</w:t>
      </w:r>
      <w:r w:rsidRPr="5BD2C3FC" w:rsidR="38E9B9BC">
        <w:rPr>
          <w:rFonts w:ascii="Arial" w:hAnsi="Arial" w:eastAsia="Arial" w:cs="Arial"/>
        </w:rPr>
        <w:t xml:space="preserve"> </w:t>
      </w:r>
      <w:r w:rsidRPr="5BD2C3FC" w:rsidR="38E9B9BC">
        <w:rPr>
          <w:rFonts w:ascii="Arial" w:hAnsi="Arial" w:eastAsia="Arial" w:cs="Arial"/>
        </w:rPr>
        <w:t>(WAG, 2018: CLD, 2019: Youth Work in Wales Review Group, 2022).</w:t>
      </w:r>
    </w:p>
    <w:p xmlns:wp14="http://schemas.microsoft.com/office/word/2010/wordml" w:rsidRPr="00B5292E" w:rsidR="00D53357" w:rsidP="5BD2C3FC" w:rsidRDefault="00B11789" w14:paraId="0B9F0139" wp14:textId="4203C165">
      <w:pPr>
        <w:pStyle w:val="Normal"/>
        <w:spacing w:line="480" w:lineRule="auto"/>
        <w:jc w:val="both"/>
        <w:rPr>
          <w:rFonts w:ascii="Times New Roman" w:hAnsi="Times New Roman" w:cs="Times New Roman"/>
        </w:rPr>
      </w:pPr>
      <w:r w:rsidRPr="1D21A3B3" w:rsidR="00B11789">
        <w:rPr>
          <w:rFonts w:ascii="Arial" w:hAnsi="Arial" w:cs="Arial"/>
        </w:rPr>
        <w:t>The staff of the youth clubs are fully inclusive wi</w:t>
      </w:r>
      <w:r w:rsidRPr="1D21A3B3" w:rsidR="003B497B">
        <w:rPr>
          <w:rFonts w:ascii="Arial" w:hAnsi="Arial" w:cs="Arial"/>
        </w:rPr>
        <w:t>thin their practice, they promote</w:t>
      </w:r>
      <w:r w:rsidRPr="1D21A3B3" w:rsidR="00B11789">
        <w:rPr>
          <w:rFonts w:ascii="Arial" w:hAnsi="Arial" w:cs="Arial"/>
        </w:rPr>
        <w:t xml:space="preserve"> diversity in young people, </w:t>
      </w:r>
      <w:r w:rsidRPr="1D21A3B3" w:rsidR="00E466F0">
        <w:rPr>
          <w:rFonts w:ascii="Arial" w:hAnsi="Arial" w:cs="Arial"/>
        </w:rPr>
        <w:t xml:space="preserve">and </w:t>
      </w:r>
      <w:r w:rsidRPr="1D21A3B3" w:rsidR="00B11789">
        <w:rPr>
          <w:rFonts w:ascii="Arial" w:hAnsi="Arial" w:cs="Arial"/>
        </w:rPr>
        <w:t>they welcome all races, religions, genders, and young people who are part of the LGBTQ+ community.</w:t>
      </w:r>
      <w:r w:rsidRPr="1D21A3B3" w:rsidR="00E466F0">
        <w:rPr>
          <w:rFonts w:ascii="Arial" w:hAnsi="Arial" w:cs="Arial"/>
        </w:rPr>
        <w:t xml:space="preserve"> </w:t>
      </w:r>
      <w:r w:rsidRPr="1D21A3B3" w:rsidR="00B02AA8">
        <w:rPr>
          <w:rFonts w:ascii="Arial" w:hAnsi="Arial" w:cs="Arial"/>
        </w:rPr>
        <w:t xml:space="preserve">This is </w:t>
      </w:r>
      <w:r w:rsidRPr="1D21A3B3" w:rsidR="00F600BD">
        <w:rPr>
          <w:rFonts w:ascii="Arial" w:hAnsi="Arial" w:cs="Arial"/>
        </w:rPr>
        <w:t xml:space="preserve">part of the Youth Work National Occupational Standards, </w:t>
      </w:r>
      <w:r w:rsidRPr="1D21A3B3" w:rsidR="00866462">
        <w:rPr>
          <w:rFonts w:ascii="Arial" w:hAnsi="Arial" w:cs="Arial"/>
        </w:rPr>
        <w:t>to treat</w:t>
      </w:r>
      <w:r w:rsidRPr="1D21A3B3" w:rsidR="00F600BD">
        <w:rPr>
          <w:rFonts w:ascii="Arial" w:hAnsi="Arial" w:cs="Arial"/>
        </w:rPr>
        <w:t xml:space="preserve"> </w:t>
      </w:r>
      <w:r w:rsidRPr="1D21A3B3" w:rsidR="00866462">
        <w:rPr>
          <w:rFonts w:ascii="Arial" w:hAnsi="Arial" w:cs="Arial"/>
        </w:rPr>
        <w:t>“</w:t>
      </w:r>
      <w:r w:rsidRPr="1D21A3B3" w:rsidR="00F600BD">
        <w:rPr>
          <w:rFonts w:ascii="Arial" w:hAnsi="Arial" w:cs="Arial"/>
        </w:rPr>
        <w:t>young people with respect, valuing each individual and their differences, and promoting the acceptance and understanding of others</w:t>
      </w:r>
      <w:r w:rsidRPr="1D21A3B3" w:rsidR="5F951089">
        <w:rPr>
          <w:rFonts w:ascii="Arial" w:hAnsi="Arial" w:cs="Arial"/>
        </w:rPr>
        <w:t>.”</w:t>
      </w:r>
      <w:r w:rsidRPr="1D21A3B3" w:rsidR="00866462">
        <w:rPr>
          <w:rFonts w:ascii="Arial" w:hAnsi="Arial" w:cs="Arial"/>
        </w:rPr>
        <w:t xml:space="preserve"> (CLD Standards Council Scotland, 2019, p. 5). </w:t>
      </w:r>
      <w:r w:rsidRPr="1D21A3B3" w:rsidR="00E466F0">
        <w:rPr>
          <w:rFonts w:ascii="Arial" w:hAnsi="Arial" w:cs="Arial"/>
        </w:rPr>
        <w:t>The clubs have both male and female members of staff</w:t>
      </w:r>
      <w:r w:rsidRPr="1D21A3B3" w:rsidR="003D4BB4">
        <w:rPr>
          <w:rFonts w:ascii="Arial" w:hAnsi="Arial" w:cs="Arial"/>
        </w:rPr>
        <w:t xml:space="preserve">, </w:t>
      </w:r>
      <w:r w:rsidRPr="1D21A3B3" w:rsidR="00E466F0">
        <w:rPr>
          <w:rFonts w:ascii="Arial" w:hAnsi="Arial" w:cs="Arial"/>
        </w:rPr>
        <w:t>however</w:t>
      </w:r>
      <w:r w:rsidRPr="1D21A3B3" w:rsidR="003D4BB4">
        <w:rPr>
          <w:rFonts w:ascii="Arial" w:hAnsi="Arial" w:cs="Arial"/>
        </w:rPr>
        <w:t>,</w:t>
      </w:r>
      <w:r w:rsidRPr="1D21A3B3" w:rsidR="00E466F0">
        <w:rPr>
          <w:rFonts w:ascii="Arial" w:hAnsi="Arial" w:cs="Arial"/>
        </w:rPr>
        <w:t xml:space="preserve"> </w:t>
      </w:r>
      <w:r w:rsidRPr="1D21A3B3" w:rsidR="49C8155F">
        <w:rPr>
          <w:rFonts w:ascii="Arial" w:hAnsi="Arial" w:cs="Arial"/>
        </w:rPr>
        <w:t>all</w:t>
      </w:r>
      <w:r w:rsidRPr="1D21A3B3" w:rsidR="00E466F0">
        <w:rPr>
          <w:rFonts w:ascii="Arial" w:hAnsi="Arial" w:cs="Arial"/>
        </w:rPr>
        <w:t xml:space="preserve"> the staff are white, </w:t>
      </w:r>
      <w:r w:rsidRPr="1D21A3B3" w:rsidR="003D4BB4">
        <w:rPr>
          <w:rFonts w:ascii="Arial" w:hAnsi="Arial" w:cs="Arial"/>
        </w:rPr>
        <w:t>and this</w:t>
      </w:r>
      <w:r w:rsidRPr="1D21A3B3" w:rsidR="00E466F0">
        <w:rPr>
          <w:rFonts w:ascii="Arial" w:hAnsi="Arial" w:cs="Arial"/>
        </w:rPr>
        <w:t xml:space="preserve"> could cause some issues with y</w:t>
      </w:r>
      <w:r w:rsidRPr="1D21A3B3" w:rsidR="003B497B">
        <w:rPr>
          <w:rFonts w:ascii="Arial" w:hAnsi="Arial" w:cs="Arial"/>
        </w:rPr>
        <w:t>oung people of other races in no</w:t>
      </w:r>
      <w:r w:rsidRPr="1D21A3B3" w:rsidR="00E466F0">
        <w:rPr>
          <w:rFonts w:ascii="Arial" w:hAnsi="Arial" w:cs="Arial"/>
        </w:rPr>
        <w:t>t feel</w:t>
      </w:r>
      <w:r w:rsidRPr="1D21A3B3" w:rsidR="003B497B">
        <w:rPr>
          <w:rFonts w:ascii="Arial" w:hAnsi="Arial" w:cs="Arial"/>
        </w:rPr>
        <w:t>ing</w:t>
      </w:r>
      <w:r w:rsidRPr="1D21A3B3" w:rsidR="003D4BB4">
        <w:rPr>
          <w:rFonts w:ascii="Arial" w:hAnsi="Arial" w:cs="Arial"/>
        </w:rPr>
        <w:t xml:space="preserve"> welcome or</w:t>
      </w:r>
      <w:r w:rsidRPr="1D21A3B3" w:rsidR="00E466F0">
        <w:rPr>
          <w:rFonts w:ascii="Arial" w:hAnsi="Arial" w:cs="Arial"/>
        </w:rPr>
        <w:t xml:space="preserve"> understood</w:t>
      </w:r>
      <w:r w:rsidRPr="1D21A3B3" w:rsidR="003D4BB4">
        <w:rPr>
          <w:rFonts w:ascii="Arial" w:hAnsi="Arial" w:cs="Arial"/>
        </w:rPr>
        <w:t xml:space="preserve"> within their race, or culture,</w:t>
      </w:r>
      <w:r w:rsidRPr="1D21A3B3" w:rsidR="00E466F0">
        <w:rPr>
          <w:rFonts w:ascii="Arial" w:hAnsi="Arial" w:cs="Arial"/>
        </w:rPr>
        <w:t xml:space="preserve"> than they would if there were staff that </w:t>
      </w:r>
      <w:r w:rsidRPr="1D21A3B3" w:rsidR="00F600BD">
        <w:rPr>
          <w:rFonts w:ascii="Arial" w:hAnsi="Arial" w:cs="Arial"/>
        </w:rPr>
        <w:t>were of the same race.</w:t>
      </w:r>
      <w:r w:rsidRPr="1D21A3B3" w:rsidR="003D4BB4">
        <w:rPr>
          <w:rFonts w:ascii="Arial" w:hAnsi="Arial" w:cs="Arial"/>
        </w:rPr>
        <w:t xml:space="preserve"> This is not at fault of the youth service, due to the lack of mixed races and cultures to the area and</w:t>
      </w:r>
      <w:r w:rsidRPr="1D21A3B3" w:rsidR="00866462">
        <w:rPr>
          <w:rFonts w:ascii="Arial" w:hAnsi="Arial" w:cs="Arial"/>
        </w:rPr>
        <w:t xml:space="preserve"> </w:t>
      </w:r>
      <w:r w:rsidRPr="1D21A3B3" w:rsidR="00380479">
        <w:rPr>
          <w:rFonts w:ascii="Arial" w:hAnsi="Arial" w:cs="Arial"/>
        </w:rPr>
        <w:t>Pembrokeshire not having the people of other races applying for the posts.</w:t>
      </w:r>
      <w:r w:rsidRPr="1D21A3B3" w:rsidR="003D4BB4">
        <w:rPr>
          <w:rFonts w:ascii="Arial" w:hAnsi="Arial" w:cs="Arial"/>
        </w:rPr>
        <w:t xml:space="preserve"> I have been made awar</w:t>
      </w:r>
      <w:r w:rsidRPr="1D21A3B3" w:rsidR="00BE5980">
        <w:rPr>
          <w:rFonts w:ascii="Arial" w:hAnsi="Arial" w:cs="Arial"/>
        </w:rPr>
        <w:t>e by the service manager</w:t>
      </w:r>
      <w:r w:rsidRPr="1D21A3B3" w:rsidR="2E149EB6">
        <w:rPr>
          <w:rFonts w:ascii="Arial" w:hAnsi="Arial" w:cs="Arial"/>
        </w:rPr>
        <w:t>,</w:t>
      </w:r>
      <w:r w:rsidRPr="1D21A3B3" w:rsidR="00BE5980">
        <w:rPr>
          <w:rFonts w:ascii="Arial" w:hAnsi="Arial" w:cs="Arial"/>
        </w:rPr>
        <w:t xml:space="preserve"> </w:t>
      </w:r>
      <w:r w:rsidRPr="1D21A3B3" w:rsidR="00920AA1">
        <w:rPr>
          <w:rFonts w:ascii="Arial" w:hAnsi="Arial" w:cs="Arial"/>
          <w:b w:val="0"/>
          <w:bCs w:val="0"/>
        </w:rPr>
        <w:t xml:space="preserve">Lewis, </w:t>
      </w:r>
      <w:r w:rsidRPr="1D21A3B3" w:rsidR="4AC69F88">
        <w:rPr>
          <w:rFonts w:ascii="Arial" w:hAnsi="Arial" w:cs="Arial"/>
          <w:b w:val="0"/>
          <w:bCs w:val="0"/>
        </w:rPr>
        <w:t>(</w:t>
      </w:r>
      <w:r w:rsidRPr="1D21A3B3" w:rsidR="00920AA1">
        <w:rPr>
          <w:rFonts w:ascii="Arial" w:hAnsi="Arial" w:cs="Arial"/>
          <w:b w:val="0"/>
          <w:bCs w:val="0"/>
        </w:rPr>
        <w:t>2023</w:t>
      </w:r>
      <w:r w:rsidRPr="1D21A3B3" w:rsidR="7F63D3B3">
        <w:rPr>
          <w:rFonts w:ascii="Arial" w:hAnsi="Arial" w:cs="Arial"/>
          <w:b w:val="0"/>
          <w:bCs w:val="0"/>
        </w:rPr>
        <w:t>)</w:t>
      </w:r>
      <w:r w:rsidRPr="1D21A3B3" w:rsidR="00920AA1">
        <w:rPr>
          <w:rFonts w:ascii="Arial" w:hAnsi="Arial" w:cs="Arial"/>
        </w:rPr>
        <w:t>,</w:t>
      </w:r>
      <w:r w:rsidRPr="1D21A3B3" w:rsidR="5A880768">
        <w:rPr>
          <w:rFonts w:ascii="Arial" w:hAnsi="Arial" w:cs="Arial"/>
        </w:rPr>
        <w:t xml:space="preserve"> </w:t>
      </w:r>
      <w:r w:rsidRPr="1D21A3B3" w:rsidR="5A880768">
        <w:rPr>
          <w:rFonts w:ascii="Arial" w:hAnsi="Arial" w:cs="Arial"/>
        </w:rPr>
        <w:t>Stated</w:t>
      </w:r>
      <w:r w:rsidRPr="1D21A3B3" w:rsidR="00920AA1">
        <w:rPr>
          <w:rFonts w:ascii="Arial" w:hAnsi="Arial" w:cs="Arial"/>
        </w:rPr>
        <w:t xml:space="preserve"> that PCC Youth Service part funds</w:t>
      </w:r>
      <w:r w:rsidRPr="1D21A3B3" w:rsidR="00BE5980">
        <w:rPr>
          <w:rFonts w:ascii="Arial" w:hAnsi="Arial" w:cs="Arial"/>
        </w:rPr>
        <w:t xml:space="preserve"> the Ethnic Youth Support Team (EYST) that has just </w:t>
      </w:r>
      <w:r w:rsidRPr="1D21A3B3" w:rsidR="3024BB22">
        <w:rPr>
          <w:rFonts w:ascii="Arial" w:hAnsi="Arial" w:cs="Arial"/>
        </w:rPr>
        <w:t>opened</w:t>
      </w:r>
      <w:r w:rsidRPr="1D21A3B3" w:rsidR="00920AA1">
        <w:rPr>
          <w:rFonts w:ascii="Arial" w:hAnsi="Arial" w:cs="Arial"/>
        </w:rPr>
        <w:t xml:space="preserve"> a Youth club in a</w:t>
      </w:r>
      <w:r w:rsidRPr="1D21A3B3" w:rsidR="003B497B">
        <w:rPr>
          <w:rFonts w:ascii="Arial" w:hAnsi="Arial" w:cs="Arial"/>
        </w:rPr>
        <w:t xml:space="preserve"> nearby</w:t>
      </w:r>
      <w:r w:rsidRPr="1D21A3B3" w:rsidR="00920AA1">
        <w:rPr>
          <w:rFonts w:ascii="Arial" w:hAnsi="Arial" w:cs="Arial"/>
        </w:rPr>
        <w:t xml:space="preserve"> M</w:t>
      </w:r>
      <w:r w:rsidRPr="1D21A3B3" w:rsidR="003B497B">
        <w:rPr>
          <w:rFonts w:ascii="Arial" w:hAnsi="Arial" w:cs="Arial"/>
        </w:rPr>
        <w:t>osque</w:t>
      </w:r>
      <w:r w:rsidRPr="1D21A3B3" w:rsidR="00405610">
        <w:rPr>
          <w:rFonts w:ascii="Arial" w:hAnsi="Arial" w:cs="Arial"/>
        </w:rPr>
        <w:t xml:space="preserve"> in Haverfordwest.</w:t>
      </w:r>
      <w:r w:rsidRPr="1D21A3B3" w:rsidR="00BE5980">
        <w:rPr>
          <w:rFonts w:ascii="Arial" w:hAnsi="Arial" w:cs="Arial"/>
        </w:rPr>
        <w:t xml:space="preserve"> </w:t>
      </w:r>
      <w:r w:rsidRPr="1D21A3B3" w:rsidR="00FC0106">
        <w:rPr>
          <w:rFonts w:ascii="Arial" w:hAnsi="Arial" w:cs="Arial"/>
        </w:rPr>
        <w:t xml:space="preserve">EYST, (2023) </w:t>
      </w:r>
      <w:r w:rsidRPr="1D21A3B3" w:rsidR="00FC0106">
        <w:rPr>
          <w:rFonts w:ascii="Arial" w:hAnsi="Arial" w:cs="Arial"/>
        </w:rPr>
        <w:t>st</w:t>
      </w:r>
      <w:r w:rsidRPr="1D21A3B3" w:rsidR="00FC0106">
        <w:rPr>
          <w:rFonts w:ascii="Arial" w:hAnsi="Arial" w:eastAsia="Arial" w:cs="Arial"/>
        </w:rPr>
        <w:t>ates that it</w:t>
      </w:r>
      <w:r w:rsidRPr="1D21A3B3" w:rsidR="00BE5980">
        <w:rPr>
          <w:rFonts w:ascii="Arial" w:hAnsi="Arial" w:eastAsia="Arial" w:cs="Arial"/>
        </w:rPr>
        <w:t xml:space="preserve"> “Meet the needs BME young people, families and individuals including refugees and asylum-seekers living in Wales”. </w:t>
      </w:r>
      <w:r w:rsidRPr="1D21A3B3" w:rsidR="6CD37C88">
        <w:rPr>
          <w:rFonts w:ascii="Arial" w:hAnsi="Arial" w:eastAsia="Arial" w:cs="Arial"/>
        </w:rPr>
        <w:t>(WAG, 2018: CLD, 2019: Youth Work in Wales Review Group, 2022).</w:t>
      </w:r>
    </w:p>
    <w:p xmlns:wp14="http://schemas.microsoft.com/office/word/2010/wordml" w:rsidRPr="00B5292E" w:rsidR="007C3F5F" w:rsidP="0011043D" w:rsidRDefault="007C3F5F" w14:paraId="05858185" wp14:textId="2F4F2DFE">
      <w:pPr>
        <w:spacing w:line="480" w:lineRule="auto"/>
        <w:jc w:val="both"/>
        <w:rPr>
          <w:rFonts w:ascii="Arial" w:hAnsi="Arial" w:cs="Arial"/>
        </w:rPr>
      </w:pPr>
      <w:r w:rsidRPr="5BD2C3FC" w:rsidR="007C3F5F">
        <w:rPr>
          <w:rFonts w:ascii="Arial" w:hAnsi="Arial" w:cs="Arial"/>
        </w:rPr>
        <w:t xml:space="preserve">I have </w:t>
      </w:r>
      <w:r w:rsidRPr="5BD2C3FC" w:rsidR="007C3F5F">
        <w:rPr>
          <w:rFonts w:ascii="Arial" w:hAnsi="Arial" w:cs="Arial"/>
        </w:rPr>
        <w:t>observed</w:t>
      </w:r>
      <w:r w:rsidRPr="5BD2C3FC" w:rsidR="007C3F5F">
        <w:rPr>
          <w:rFonts w:ascii="Arial" w:hAnsi="Arial" w:cs="Arial"/>
        </w:rPr>
        <w:t xml:space="preserve"> that not </w:t>
      </w:r>
      <w:r w:rsidRPr="5BD2C3FC" w:rsidR="1A8BEBEB">
        <w:rPr>
          <w:rFonts w:ascii="Arial" w:hAnsi="Arial" w:cs="Arial"/>
        </w:rPr>
        <w:t>all</w:t>
      </w:r>
      <w:r w:rsidRPr="5BD2C3FC" w:rsidR="007C3F5F">
        <w:rPr>
          <w:rFonts w:ascii="Arial" w:hAnsi="Arial" w:cs="Arial"/>
        </w:rPr>
        <w:t xml:space="preserve"> the staff that work for the youth clubs are qualified Youth Workers</w:t>
      </w:r>
      <w:r w:rsidRPr="5BD2C3FC" w:rsidR="00FC0106">
        <w:rPr>
          <w:rFonts w:ascii="Arial" w:hAnsi="Arial" w:cs="Arial"/>
        </w:rPr>
        <w:t xml:space="preserve">, this can put a strain on the quality of service that the youth club provides. Young people may not get the </w:t>
      </w:r>
      <w:r w:rsidRPr="5BD2C3FC" w:rsidR="00FC0106">
        <w:rPr>
          <w:rFonts w:ascii="Arial" w:hAnsi="Arial" w:cs="Arial"/>
        </w:rPr>
        <w:t>appropriate support</w:t>
      </w:r>
      <w:r w:rsidRPr="5BD2C3FC" w:rsidR="00FC0106">
        <w:rPr>
          <w:rFonts w:ascii="Arial" w:hAnsi="Arial" w:cs="Arial"/>
        </w:rPr>
        <w:t xml:space="preserve"> or guidance when needed if the youth work assistant does not know how to manage the situation or utilise the service. Although this has the potential to happen, the managers are vigilant to the issues going on within the club, the staff are fully supportive of each other, and work together to </w:t>
      </w:r>
      <w:r w:rsidRPr="5BD2C3FC" w:rsidR="00FC0106">
        <w:rPr>
          <w:rFonts w:ascii="Arial" w:hAnsi="Arial" w:cs="Arial"/>
        </w:rPr>
        <w:t>provide</w:t>
      </w:r>
      <w:r w:rsidRPr="5BD2C3FC" w:rsidR="00FC0106">
        <w:rPr>
          <w:rFonts w:ascii="Arial" w:hAnsi="Arial" w:cs="Arial"/>
        </w:rPr>
        <w:t xml:space="preserve"> the service. The staff have catch up meetings before and after each session, to allow staff member to express any concerns or opinions they may have.</w:t>
      </w:r>
      <w:r w:rsidRPr="5BD2C3FC" w:rsidR="4C25EF21">
        <w:rPr>
          <w:rFonts w:ascii="Arial" w:hAnsi="Arial" w:cs="Arial"/>
        </w:rPr>
        <w:t xml:space="preserve"> (CLD, 2019)</w:t>
      </w:r>
    </w:p>
    <w:p xmlns:wp14="http://schemas.microsoft.com/office/word/2010/wordml" w:rsidR="00F600BD" w:rsidP="1D21A3B3" w:rsidRDefault="00F600BD" w14:paraId="5043CB0F" wp14:textId="76B9DD92">
      <w:pPr>
        <w:pStyle w:val="Normal"/>
        <w:spacing w:line="480" w:lineRule="auto"/>
        <w:jc w:val="both"/>
        <w:rPr>
          <w:rFonts w:ascii="Times New Roman" w:hAnsi="Times New Roman" w:cs="Times New Roman"/>
        </w:rPr>
      </w:pPr>
    </w:p>
    <w:p xmlns:wp14="http://schemas.microsoft.com/office/word/2010/wordml" w:rsidR="007A252D" w:rsidP="1D21A3B3" w:rsidRDefault="0043589C" w14:paraId="591F80AE" wp14:textId="374E36EC">
      <w:pPr>
        <w:keepNext w:val="1"/>
        <w:rPr>
          <w:noProof/>
        </w:rPr>
      </w:pPr>
      <w:r>
        <w:rPr>
          <w:noProof/>
          <w:lang w:eastAsia="en-GB"/>
        </w:rPr>
        <w:drawing>
          <wp:inline xmlns:wp14="http://schemas.microsoft.com/office/word/2010/wordprocessingDrawing" distT="0" distB="0" distL="0" distR="0" wp14:anchorId="5BE29C5E" wp14:editId="1F959D43">
            <wp:extent cx="5731510" cy="8362950"/>
            <wp:effectExtent l="57150" t="38100" r="59690" b="38100"/>
            <wp:docPr id="3" name="Diagram 3"/>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18" r:lo="rId19" r:qs="rId20" r:cs="rId21"/>
              </a:graphicData>
            </a:graphic>
          </wp:inline>
        </w:drawing>
      </w:r>
      <w:r w:rsidR="009D34C8">
        <w:rPr/>
        <w:t xml:space="preserve">Pembrokeshire Youth Service: </w:t>
      </w:r>
      <w:r w:rsidR="007A252D">
        <w:rPr/>
        <w:t xml:space="preserve">Figure </w:t>
      </w:r>
      <w:r>
        <w:fldChar w:fldCharType="begin"/>
      </w:r>
      <w:r>
        <w:instrText xml:space="preserve"> SEQ Figure \* ARABIC </w:instrText>
      </w:r>
      <w:r>
        <w:fldChar w:fldCharType="separate"/>
      </w:r>
      <w:r w:rsidRPr="1D21A3B3" w:rsidR="00F05A33">
        <w:rPr>
          <w:noProof/>
        </w:rPr>
        <w:t>2</w:t>
      </w:r>
      <w:r>
        <w:fldChar w:fldCharType="end"/>
      </w:r>
      <w:r w:rsidRPr="1D21A3B3" w:rsidR="00C36E81">
        <w:rPr>
          <w:noProof/>
        </w:rPr>
        <w:t>, (Local Government</w:t>
      </w:r>
      <w:r w:rsidRPr="1D21A3B3" w:rsidR="009161C5">
        <w:rPr>
          <w:noProof/>
        </w:rPr>
        <w:t>, 2022)</w:t>
      </w:r>
    </w:p>
    <w:p xmlns:wp14="http://schemas.microsoft.com/office/word/2010/wordml" w:rsidR="007A252D" w:rsidP="1D21A3B3" w:rsidRDefault="0043589C" w14:paraId="2F5C5903" wp14:textId="63D4A64A">
      <w:pPr>
        <w:pStyle w:val="Normal"/>
        <w:keepNext w:val="1"/>
        <w:rPr>
          <w:noProof/>
        </w:rPr>
      </w:pPr>
    </w:p>
    <w:p w:rsidR="1D21A3B3" w:rsidP="1D21A3B3" w:rsidRDefault="1D21A3B3" w14:paraId="6BE75DDF" w14:textId="36236FDE">
      <w:pPr>
        <w:pStyle w:val="Normal"/>
        <w:keepNext w:val="1"/>
        <w:rPr>
          <w:noProof/>
        </w:rPr>
      </w:pPr>
    </w:p>
    <w:p xmlns:wp14="http://schemas.microsoft.com/office/word/2010/wordml" w:rsidR="009D34C8" w:rsidP="3BC54958" w:rsidRDefault="009D34C8" w14:paraId="22662870" wp14:textId="77777777">
      <w:pPr>
        <w:pStyle w:val="paragraph"/>
        <w:spacing w:before="0" w:beforeAutospacing="off" w:after="0" w:afterAutospacing="off"/>
        <w:jc w:val="center"/>
        <w:textAlignment w:val="baseline"/>
        <w:rPr>
          <w:rFonts w:ascii="Ink Free" w:hAnsi="Ink Free" w:eastAsia="Ink Free" w:cs="Ink Free"/>
          <w:b w:val="1"/>
          <w:bCs w:val="1"/>
          <w:sz w:val="18"/>
          <w:szCs w:val="18"/>
        </w:rPr>
      </w:pPr>
      <w:r w:rsidRPr="3BC54958" w:rsidR="009D34C8">
        <w:rPr>
          <w:rStyle w:val="normaltextrun"/>
          <w:rFonts w:ascii="Ink Free" w:hAnsi="Ink Free" w:eastAsia="Ink Free" w:cs="Ink Free"/>
          <w:b w:val="1"/>
          <w:bCs w:val="1"/>
          <w:color w:val="00B050"/>
          <w:sz w:val="144"/>
          <w:szCs w:val="144"/>
          <w:lang w:val="en-US"/>
        </w:rPr>
        <w:t>A Community</w:t>
      </w:r>
      <w:r w:rsidRPr="3BC54958" w:rsidR="009D34C8">
        <w:rPr>
          <w:rStyle w:val="normaltextrun"/>
          <w:rFonts w:ascii="Ink Free" w:hAnsi="Ink Free" w:eastAsia="Ink Free" w:cs="Ink Free"/>
          <w:b w:val="1"/>
          <w:bCs w:val="1"/>
          <w:color w:val="00B050"/>
          <w:sz w:val="144"/>
          <w:szCs w:val="144"/>
        </w:rPr>
        <w:t> </w:t>
      </w:r>
      <w:r w:rsidRPr="3BC54958" w:rsidR="009D34C8">
        <w:rPr>
          <w:rStyle w:val="eop"/>
          <w:rFonts w:ascii="Ink Free" w:hAnsi="Ink Free" w:eastAsia="Ink Free" w:cs="Ink Free"/>
          <w:b w:val="1"/>
          <w:bCs w:val="1"/>
          <w:color w:val="00B050"/>
          <w:sz w:val="144"/>
          <w:szCs w:val="144"/>
        </w:rPr>
        <w:t> </w:t>
      </w:r>
    </w:p>
    <w:p xmlns:wp14="http://schemas.microsoft.com/office/word/2010/wordml" w:rsidR="009D34C8" w:rsidP="3BC54958" w:rsidRDefault="009D34C8" w14:paraId="48D6EA10" wp14:textId="77777777">
      <w:pPr>
        <w:pStyle w:val="paragraph"/>
        <w:spacing w:before="0" w:beforeAutospacing="off" w:after="0" w:afterAutospacing="off"/>
        <w:jc w:val="center"/>
        <w:textAlignment w:val="baseline"/>
        <w:rPr>
          <w:rFonts w:ascii="Ink Free" w:hAnsi="Ink Free" w:eastAsia="Ink Free" w:cs="Ink Free"/>
          <w:b w:val="1"/>
          <w:bCs w:val="1"/>
          <w:sz w:val="18"/>
          <w:szCs w:val="18"/>
        </w:rPr>
      </w:pPr>
      <w:r w:rsidRPr="3BC54958" w:rsidR="009D34C8">
        <w:rPr>
          <w:rStyle w:val="normaltextrun"/>
          <w:rFonts w:ascii="Ink Free" w:hAnsi="Ink Free" w:eastAsia="Ink Free" w:cs="Ink Free"/>
          <w:b w:val="1"/>
          <w:bCs w:val="1"/>
          <w:color w:val="00B050"/>
          <w:sz w:val="144"/>
          <w:szCs w:val="144"/>
          <w:lang w:val="en-US"/>
        </w:rPr>
        <w:t> </w:t>
      </w:r>
      <w:r w:rsidRPr="3BC54958" w:rsidR="009D34C8">
        <w:rPr>
          <w:rStyle w:val="normaltextrun"/>
          <w:rFonts w:ascii="Ink Free" w:hAnsi="Ink Free" w:eastAsia="Ink Free" w:cs="Ink Free"/>
          <w:b w:val="1"/>
          <w:bCs w:val="1"/>
          <w:color w:val="00B050"/>
          <w:sz w:val="144"/>
          <w:szCs w:val="144"/>
          <w:lang w:val="en-US"/>
        </w:rPr>
        <w:t>Profile</w:t>
      </w:r>
      <w:r w:rsidRPr="3BC54958" w:rsidR="009D34C8">
        <w:rPr>
          <w:rStyle w:val="normaltextrun"/>
          <w:rFonts w:ascii="Ink Free" w:hAnsi="Ink Free" w:eastAsia="Ink Free" w:cs="Ink Free"/>
          <w:b w:val="1"/>
          <w:bCs w:val="1"/>
          <w:color w:val="00B050"/>
          <w:sz w:val="144"/>
          <w:szCs w:val="144"/>
          <w:lang w:val="en-US"/>
        </w:rPr>
        <w:t>  </w:t>
      </w:r>
      <w:r w:rsidRPr="3BC54958" w:rsidR="009D34C8">
        <w:rPr>
          <w:rStyle w:val="eop"/>
          <w:rFonts w:ascii="Ink Free" w:hAnsi="Ink Free" w:eastAsia="Ink Free" w:cs="Ink Free"/>
          <w:b w:val="1"/>
          <w:bCs w:val="1"/>
          <w:color w:val="00B050"/>
          <w:sz w:val="144"/>
          <w:szCs w:val="144"/>
        </w:rPr>
        <w:t> </w:t>
      </w:r>
    </w:p>
    <w:p xmlns:wp14="http://schemas.microsoft.com/office/word/2010/wordml" w:rsidR="009D34C8" w:rsidP="3BC54958" w:rsidRDefault="009D34C8" w14:paraId="607B0D5A" wp14:textId="77777777">
      <w:pPr>
        <w:pStyle w:val="paragraph"/>
        <w:spacing w:before="0" w:beforeAutospacing="off" w:after="0" w:afterAutospacing="off"/>
        <w:jc w:val="center"/>
        <w:textAlignment w:val="baseline"/>
        <w:rPr>
          <w:rFonts w:ascii="Ink Free" w:hAnsi="Ink Free" w:eastAsia="Ink Free" w:cs="Ink Free"/>
          <w:b w:val="1"/>
          <w:bCs w:val="1"/>
          <w:sz w:val="18"/>
          <w:szCs w:val="18"/>
        </w:rPr>
      </w:pPr>
      <w:r w:rsidRPr="3BC54958" w:rsidR="009D34C8">
        <w:rPr>
          <w:rStyle w:val="normaltextrun"/>
          <w:rFonts w:ascii="Ink Free" w:hAnsi="Ink Free" w:eastAsia="Ink Free" w:cs="Ink Free"/>
          <w:b w:val="1"/>
          <w:bCs w:val="1"/>
          <w:color w:val="00B050"/>
          <w:sz w:val="144"/>
          <w:szCs w:val="144"/>
          <w:lang w:val="en-US"/>
        </w:rPr>
        <w:t> </w:t>
      </w:r>
      <w:r w:rsidRPr="3BC54958" w:rsidR="009D34C8">
        <w:rPr>
          <w:rStyle w:val="normaltextrun"/>
          <w:rFonts w:ascii="Ink Free" w:hAnsi="Ink Free" w:eastAsia="Ink Free" w:cs="Ink Free"/>
          <w:b w:val="1"/>
          <w:bCs w:val="1"/>
          <w:color w:val="00B050"/>
          <w:sz w:val="144"/>
          <w:szCs w:val="144"/>
          <w:lang w:val="en-US"/>
        </w:rPr>
        <w:t>Of</w:t>
      </w:r>
      <w:r w:rsidRPr="3BC54958" w:rsidR="009D34C8">
        <w:rPr>
          <w:rStyle w:val="normaltextrun"/>
          <w:rFonts w:ascii="Ink Free" w:hAnsi="Ink Free" w:eastAsia="Ink Free" w:cs="Ink Free"/>
          <w:b w:val="1"/>
          <w:bCs w:val="1"/>
          <w:color w:val="00B050"/>
          <w:sz w:val="144"/>
          <w:szCs w:val="144"/>
        </w:rPr>
        <w:t> </w:t>
      </w:r>
      <w:r w:rsidRPr="3BC54958" w:rsidR="009D34C8">
        <w:rPr>
          <w:rStyle w:val="eop"/>
          <w:rFonts w:ascii="Ink Free" w:hAnsi="Ink Free" w:eastAsia="Ink Free" w:cs="Ink Free"/>
          <w:b w:val="1"/>
          <w:bCs w:val="1"/>
          <w:color w:val="00B050"/>
          <w:sz w:val="144"/>
          <w:szCs w:val="144"/>
        </w:rPr>
        <w:t> </w:t>
      </w:r>
    </w:p>
    <w:p xmlns:wp14="http://schemas.microsoft.com/office/word/2010/wordml" w:rsidR="009D34C8" w:rsidP="3BC54958" w:rsidRDefault="009D34C8" w14:paraId="5FA47F00" wp14:textId="48A276F7">
      <w:pPr>
        <w:pStyle w:val="paragraph"/>
        <w:spacing w:before="0" w:beforeAutospacing="off" w:after="0" w:afterAutospacing="off"/>
        <w:jc w:val="center"/>
        <w:textAlignment w:val="baseline"/>
        <w:rPr>
          <w:rFonts w:ascii="Segoe UI" w:hAnsi="Segoe UI" w:cs="Segoe UI"/>
          <w:b w:val="1"/>
          <w:bCs w:val="1"/>
          <w:sz w:val="18"/>
          <w:szCs w:val="18"/>
        </w:rPr>
      </w:pPr>
      <w:r w:rsidRPr="3BC54958" w:rsidR="009D34C8">
        <w:rPr>
          <w:rStyle w:val="normaltextrun"/>
          <w:rFonts w:ascii="Ink Free" w:hAnsi="Ink Free" w:eastAsia="Ink Free" w:cs="Ink Free"/>
          <w:b w:val="1"/>
          <w:bCs w:val="1"/>
          <w:color w:val="00B050"/>
          <w:sz w:val="144"/>
          <w:szCs w:val="144"/>
          <w:lang w:val="en-US"/>
        </w:rPr>
        <w:t> </w:t>
      </w:r>
      <w:r w:rsidRPr="3BC54958" w:rsidR="009D34C8">
        <w:rPr>
          <w:rStyle w:val="normaltextrun"/>
          <w:rFonts w:ascii="Ink Free" w:hAnsi="Ink Free" w:eastAsia="Ink Free" w:cs="Ink Free"/>
          <w:b w:val="1"/>
          <w:bCs w:val="1"/>
          <w:color w:val="00B050"/>
          <w:sz w:val="144"/>
          <w:szCs w:val="144"/>
          <w:lang w:val="en-US"/>
        </w:rPr>
        <w:t>Milford Haven</w:t>
      </w:r>
      <w:r w:rsidRPr="3BC54958" w:rsidR="2AE8D843">
        <w:rPr>
          <w:rStyle w:val="normaltextrun"/>
          <w:rFonts w:ascii="Ink Free" w:hAnsi="Ink Free" w:eastAsia="Ink Free" w:cs="Ink Free"/>
          <w:b w:val="1"/>
          <w:bCs w:val="1"/>
          <w:color w:val="00B050"/>
          <w:sz w:val="144"/>
          <w:szCs w:val="144"/>
          <w:lang w:val="en-US"/>
        </w:rPr>
        <w:t>.</w:t>
      </w:r>
      <w:r w:rsidRPr="3BC54958" w:rsidR="009D34C8">
        <w:rPr>
          <w:rStyle w:val="normaltextrun"/>
          <w:rFonts w:ascii="Ink Free" w:hAnsi="Ink Free" w:eastAsia="Ink Free" w:cs="Ink Free"/>
          <w:b w:val="1"/>
          <w:bCs w:val="1"/>
          <w:color w:val="00B050"/>
          <w:sz w:val="144"/>
          <w:szCs w:val="144"/>
        </w:rPr>
        <w:t> </w:t>
      </w:r>
      <w:r w:rsidRPr="3BC54958" w:rsidR="009D34C8">
        <w:rPr>
          <w:rStyle w:val="eop"/>
          <w:rFonts w:ascii="Algerian" w:hAnsi="Algerian" w:cs="Segoe UI"/>
          <w:b w:val="1"/>
          <w:bCs w:val="1"/>
          <w:color w:val="00B050"/>
          <w:sz w:val="144"/>
          <w:szCs w:val="144"/>
        </w:rPr>
        <w:t> </w:t>
      </w:r>
    </w:p>
    <w:p xmlns:wp14="http://schemas.microsoft.com/office/word/2010/wordml" w:rsidR="009D34C8" w:rsidP="009D34C8" w:rsidRDefault="009D34C8" w14:paraId="59531C1E" wp14:textId="77777777">
      <w:pPr>
        <w:pStyle w:val="paragraph"/>
        <w:spacing w:before="0" w:beforeAutospacing="0" w:after="0" w:afterAutospacing="0"/>
        <w:jc w:val="center"/>
        <w:textAlignment w:val="baseline"/>
        <w:rPr>
          <w:rFonts w:ascii="Segoe UI" w:hAnsi="Segoe UI" w:cs="Segoe UI"/>
          <w:sz w:val="18"/>
          <w:szCs w:val="18"/>
        </w:rPr>
      </w:pPr>
      <w:r>
        <w:rPr>
          <w:rStyle w:val="normaltextrun"/>
          <w:sz w:val="144"/>
          <w:szCs w:val="144"/>
        </w:rPr>
        <w:t> </w:t>
      </w:r>
      <w:r>
        <w:rPr>
          <w:rStyle w:val="eop"/>
          <w:rFonts w:ascii="Algerian" w:hAnsi="Algerian" w:cs="Segoe UI"/>
          <w:sz w:val="144"/>
          <w:szCs w:val="144"/>
        </w:rPr>
        <w:t> </w:t>
      </w:r>
    </w:p>
    <w:p xmlns:wp14="http://schemas.microsoft.com/office/word/2010/wordml" w:rsidR="009D34C8" w:rsidP="009D34C8" w:rsidRDefault="009D34C8" w14:paraId="406591EE" wp14:textId="77777777">
      <w:pPr>
        <w:pStyle w:val="paragraph"/>
        <w:spacing w:before="0" w:beforeAutospacing="0" w:after="0" w:afterAutospacing="0"/>
        <w:jc w:val="center"/>
        <w:textAlignment w:val="baseline"/>
        <w:rPr>
          <w:rFonts w:ascii="Segoe UI" w:hAnsi="Segoe UI" w:cs="Segoe UI"/>
          <w:sz w:val="18"/>
          <w:szCs w:val="18"/>
        </w:rPr>
      </w:pPr>
      <w:r>
        <w:rPr>
          <w:rStyle w:val="normaltextrun"/>
          <w:sz w:val="36"/>
          <w:szCs w:val="36"/>
        </w:rPr>
        <w:t> </w:t>
      </w:r>
      <w:r>
        <w:rPr>
          <w:rStyle w:val="eop"/>
          <w:sz w:val="36"/>
          <w:szCs w:val="36"/>
        </w:rPr>
        <w:t> </w:t>
      </w:r>
    </w:p>
    <w:p xmlns:wp14="http://schemas.microsoft.com/office/word/2010/wordml" w:rsidR="009D34C8" w:rsidP="009D34C8" w:rsidRDefault="009D34C8" w14:paraId="02BF55D8" wp14:textId="77777777">
      <w:pPr>
        <w:pStyle w:val="paragraph"/>
        <w:spacing w:before="0" w:beforeAutospacing="0" w:after="0" w:afterAutospacing="0"/>
        <w:jc w:val="center"/>
        <w:textAlignment w:val="baseline"/>
        <w:rPr>
          <w:rFonts w:ascii="Segoe UI" w:hAnsi="Segoe UI" w:cs="Segoe UI"/>
          <w:sz w:val="18"/>
          <w:szCs w:val="18"/>
        </w:rPr>
      </w:pPr>
      <w:r w:rsidRPr="076E0C28" w:rsidR="009D34C8">
        <w:rPr>
          <w:rStyle w:val="normaltextrun"/>
          <w:sz w:val="36"/>
          <w:szCs w:val="36"/>
          <w:lang w:val="en-US"/>
        </w:rPr>
        <w:t> </w:t>
      </w:r>
      <w:r w:rsidRPr="076E0C28" w:rsidR="009D34C8">
        <w:rPr>
          <w:rStyle w:val="eop"/>
          <w:sz w:val="36"/>
          <w:szCs w:val="36"/>
        </w:rPr>
        <w:t> </w:t>
      </w:r>
    </w:p>
    <w:p w:rsidR="076E0C28" w:rsidP="076E0C28" w:rsidRDefault="076E0C28" w14:paraId="184CE5CF" w14:textId="634BDCCC">
      <w:pPr>
        <w:pStyle w:val="paragraph"/>
        <w:spacing w:before="0" w:beforeAutospacing="off" w:after="0" w:afterAutospacing="off" w:line="480" w:lineRule="auto"/>
        <w:jc w:val="both"/>
        <w:rPr>
          <w:rStyle w:val="normaltextrun"/>
          <w:rFonts w:ascii="Ink Free" w:hAnsi="Ink Free" w:cs="Segoe UI"/>
          <w:b w:val="1"/>
          <w:bCs w:val="1"/>
          <w:color w:val="000000" w:themeColor="text1" w:themeTint="FF" w:themeShade="FF"/>
          <w:u w:val="single"/>
          <w:lang w:val="en-US"/>
        </w:rPr>
      </w:pPr>
    </w:p>
    <w:p w:rsidR="076E0C28" w:rsidP="076E0C28" w:rsidRDefault="076E0C28" w14:paraId="443776F2" w14:textId="624C6D92">
      <w:pPr>
        <w:pStyle w:val="paragraph"/>
        <w:spacing w:before="0" w:beforeAutospacing="off" w:after="0" w:afterAutospacing="off" w:line="480" w:lineRule="auto"/>
        <w:jc w:val="both"/>
        <w:rPr>
          <w:rStyle w:val="normaltextrun"/>
          <w:rFonts w:ascii="Ink Free" w:hAnsi="Ink Free" w:cs="Segoe UI"/>
          <w:b w:val="1"/>
          <w:bCs w:val="1"/>
          <w:color w:val="000000" w:themeColor="text1" w:themeTint="FF" w:themeShade="FF"/>
          <w:u w:val="single"/>
          <w:lang w:val="en-US"/>
        </w:rPr>
      </w:pPr>
    </w:p>
    <w:p w:rsidR="076E0C28" w:rsidP="076E0C28" w:rsidRDefault="076E0C28" w14:paraId="2B6A6AD5" w14:textId="3974525C">
      <w:pPr>
        <w:pStyle w:val="paragraph"/>
        <w:spacing w:before="0" w:beforeAutospacing="off" w:after="0" w:afterAutospacing="off" w:line="480" w:lineRule="auto"/>
        <w:jc w:val="both"/>
        <w:rPr>
          <w:rStyle w:val="normaltextrun"/>
          <w:rFonts w:ascii="Ink Free" w:hAnsi="Ink Free" w:cs="Segoe UI"/>
          <w:b w:val="1"/>
          <w:bCs w:val="1"/>
          <w:color w:val="000000" w:themeColor="text1" w:themeTint="FF" w:themeShade="FF"/>
          <w:u w:val="single"/>
          <w:lang w:val="en-US"/>
        </w:rPr>
      </w:pPr>
    </w:p>
    <w:p xmlns:wp14="http://schemas.microsoft.com/office/word/2010/wordml" w:rsidR="009D34C8" w:rsidP="1D21A3B3" w:rsidRDefault="009D34C8" w14:paraId="0F9BD901" wp14:textId="6683BDAB">
      <w:pPr>
        <w:pStyle w:val="paragraph"/>
        <w:spacing w:before="0" w:beforeAutospacing="off" w:after="0" w:afterAutospacing="off" w:line="480" w:lineRule="auto"/>
        <w:jc w:val="both"/>
        <w:textAlignment w:val="baseline"/>
        <w:rPr>
          <w:rFonts w:ascii="Segoe UI" w:hAnsi="Segoe UI" w:cs="Segoe UI"/>
          <w:sz w:val="18"/>
          <w:szCs w:val="18"/>
        </w:rPr>
      </w:pPr>
      <w:r w:rsidRPr="1D21A3B3" w:rsidR="009D34C8">
        <w:rPr>
          <w:rStyle w:val="normaltextrun"/>
          <w:rFonts w:ascii="Ink Free" w:hAnsi="Ink Free" w:cs="Segoe UI"/>
          <w:b w:val="1"/>
          <w:bCs w:val="1"/>
          <w:color w:val="000000" w:themeColor="text1" w:themeTint="FF" w:themeShade="FF"/>
          <w:u w:val="single"/>
          <w:lang w:val="en-US"/>
        </w:rPr>
        <w:t>Milford Haven.</w:t>
      </w:r>
      <w:r w:rsidRPr="1D21A3B3" w:rsidR="009D34C8">
        <w:rPr>
          <w:rStyle w:val="normaltextrun"/>
          <w:color w:val="000000" w:themeColor="text1" w:themeTint="FF" w:themeShade="FF"/>
        </w:rPr>
        <w:t>  </w:t>
      </w:r>
      <w:r w:rsidRPr="1D21A3B3" w:rsidR="009D34C8">
        <w:rPr>
          <w:rStyle w:val="eop"/>
          <w:rFonts w:ascii="Ink Free" w:hAnsi="Ink Free" w:cs="Segoe UI"/>
          <w:color w:val="000000" w:themeColor="text1" w:themeTint="FF" w:themeShade="FF"/>
        </w:rPr>
        <w:t> </w:t>
      </w:r>
    </w:p>
    <w:p xmlns:wp14="http://schemas.microsoft.com/office/word/2010/wordml" w:rsidR="009D34C8" w:rsidP="5BD2C3FC" w:rsidRDefault="009D34C8" w14:paraId="28AD730A"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A community profile is a way in which social research is done to capture an image of the location's needs, resources, and nature, with the involvement of the community's members, and to better understand how and why the Community of Milford Haven works.</w:t>
      </w:r>
      <w:r w:rsidRPr="5BD2C3FC" w:rsidR="009D34C8">
        <w:rPr>
          <w:rStyle w:val="eop"/>
          <w:rFonts w:ascii="Arial" w:hAnsi="Arial" w:eastAsia="Arial" w:cs="Arial"/>
          <w:sz w:val="22"/>
          <w:szCs w:val="22"/>
        </w:rPr>
        <w:t> </w:t>
      </w:r>
    </w:p>
    <w:p xmlns:wp14="http://schemas.microsoft.com/office/word/2010/wordml" w:rsidR="000C7BFA" w:rsidP="5BD2C3FC" w:rsidRDefault="009D34C8" w14:paraId="1930DE28" wp14:textId="27B341EC">
      <w:pPr>
        <w:pStyle w:val="paragraph"/>
        <w:spacing w:before="0" w:beforeAutospacing="off" w:after="0" w:afterAutospacing="off" w:line="480" w:lineRule="auto"/>
        <w:jc w:val="both"/>
        <w:textAlignment w:val="baseline"/>
        <w:rPr>
          <w:rStyle w:val="normaltextrun"/>
          <w:rFonts w:ascii="Arial" w:hAnsi="Arial" w:eastAsia="Arial" w:cs="Arial"/>
          <w:sz w:val="22"/>
          <w:szCs w:val="22"/>
          <w:lang w:val="en-US"/>
        </w:rPr>
      </w:pPr>
      <w:r w:rsidRPr="5BD2C3FC" w:rsidR="009D34C8">
        <w:rPr>
          <w:rStyle w:val="normaltextrun"/>
          <w:rFonts w:ascii="Arial" w:hAnsi="Arial" w:eastAsia="Arial" w:cs="Arial"/>
          <w:sz w:val="22"/>
          <w:szCs w:val="22"/>
          <w:lang w:val="en-US"/>
        </w:rPr>
        <w:t xml:space="preserve">According to Hawtin, </w:t>
      </w:r>
      <w:r w:rsidRPr="5BD2C3FC" w:rsidR="543D9770">
        <w:rPr>
          <w:rStyle w:val="normaltextrun"/>
          <w:rFonts w:ascii="Arial" w:hAnsi="Arial" w:eastAsia="Arial" w:cs="Arial"/>
          <w:sz w:val="22"/>
          <w:szCs w:val="22"/>
          <w:lang w:val="en-US"/>
        </w:rPr>
        <w:t>Hughes,</w:t>
      </w:r>
      <w:r w:rsidRPr="5BD2C3FC" w:rsidR="009D34C8">
        <w:rPr>
          <w:rStyle w:val="normaltextrun"/>
          <w:rFonts w:ascii="Arial" w:hAnsi="Arial" w:eastAsia="Arial" w:cs="Arial"/>
          <w:sz w:val="22"/>
          <w:szCs w:val="22"/>
          <w:lang w:val="en-US"/>
        </w:rPr>
        <w:t xml:space="preserve"> and Percy-Smith</w:t>
      </w:r>
      <w:r w:rsidRPr="5BD2C3FC" w:rsidR="000C7BFA">
        <w:rPr>
          <w:rStyle w:val="normaltextrun"/>
          <w:rFonts w:ascii="Arial" w:hAnsi="Arial" w:eastAsia="Arial" w:cs="Arial"/>
          <w:sz w:val="22"/>
          <w:szCs w:val="22"/>
          <w:lang w:val="en-US"/>
        </w:rPr>
        <w:t>, (1996, p. 1)</w:t>
      </w:r>
      <w:r w:rsidRPr="5BD2C3FC" w:rsidR="009D34C8">
        <w:rPr>
          <w:rStyle w:val="normaltextrun"/>
          <w:rFonts w:ascii="Arial" w:hAnsi="Arial" w:eastAsia="Arial" w:cs="Arial"/>
          <w:sz w:val="22"/>
          <w:szCs w:val="22"/>
          <w:lang w:val="en-US"/>
        </w:rPr>
        <w:t xml:space="preserve"> “Community profiling as a</w:t>
      </w:r>
      <w:r w:rsidRPr="5BD2C3FC" w:rsidR="000C7BFA">
        <w:rPr>
          <w:rStyle w:val="normaltextrun"/>
          <w:rFonts w:ascii="Arial" w:hAnsi="Arial" w:eastAsia="Arial" w:cs="Arial"/>
          <w:sz w:val="22"/>
          <w:szCs w:val="22"/>
          <w:lang w:val="en-US"/>
        </w:rPr>
        <w:t xml:space="preserve"> tool of community development”. </w:t>
      </w:r>
      <w:r w:rsidRPr="5BD2C3FC" w:rsidR="009D34C8">
        <w:rPr>
          <w:rStyle w:val="normaltextrun"/>
          <w:rFonts w:ascii="Arial" w:hAnsi="Arial" w:eastAsia="Arial" w:cs="Arial"/>
          <w:sz w:val="22"/>
          <w:szCs w:val="22"/>
          <w:lang w:val="en-US"/>
        </w:rPr>
        <w:t>Community profiling information can be used to create an action plan that can be used to address any issues found, to factor in statistics and figures while also paying attention to young people's own views and opinions along with some adults.</w:t>
      </w:r>
    </w:p>
    <w:p xmlns:wp14="http://schemas.microsoft.com/office/word/2010/wordml" w:rsidR="009D34C8" w:rsidP="5BD2C3FC" w:rsidRDefault="009D34C8" w14:paraId="5C84FCFE"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 xml:space="preserve">This community profile focuses on Milford Haven as a whole, with the six electoral wards: North, West, East, Central, Hakin and </w:t>
      </w:r>
      <w:r w:rsidRPr="5BD2C3FC" w:rsidR="009D34C8">
        <w:rPr>
          <w:rStyle w:val="normaltextrun"/>
          <w:rFonts w:ascii="Arial" w:hAnsi="Arial" w:eastAsia="Arial" w:cs="Arial"/>
          <w:sz w:val="22"/>
          <w:szCs w:val="22"/>
          <w:lang w:val="en-US"/>
        </w:rPr>
        <w:t>Hubberston</w:t>
      </w:r>
      <w:r w:rsidRPr="5BD2C3FC" w:rsidR="009D34C8">
        <w:rPr>
          <w:rStyle w:val="normaltextrun"/>
          <w:rFonts w:ascii="Arial" w:hAnsi="Arial" w:eastAsia="Arial" w:cs="Arial"/>
          <w:sz w:val="22"/>
          <w:szCs w:val="22"/>
          <w:lang w:val="en-US"/>
        </w:rPr>
        <w:t>, these are the primary areas the young people live in although the young people do travel in and out of these wards and into nearby towns.</w:t>
      </w:r>
      <w:r w:rsidRPr="5BD2C3FC" w:rsidR="009D34C8">
        <w:rPr>
          <w:rStyle w:val="normaltextrun"/>
          <w:rFonts w:ascii="Arial" w:hAnsi="Arial" w:eastAsia="Arial" w:cs="Arial"/>
          <w:sz w:val="22"/>
          <w:szCs w:val="22"/>
        </w:rPr>
        <w:t> </w:t>
      </w:r>
      <w:r w:rsidRPr="5BD2C3FC" w:rsidR="009D34C8">
        <w:rPr>
          <w:rStyle w:val="eop"/>
          <w:rFonts w:ascii="Arial" w:hAnsi="Arial" w:eastAsia="Arial" w:cs="Arial"/>
          <w:sz w:val="22"/>
          <w:szCs w:val="22"/>
        </w:rPr>
        <w:t> </w:t>
      </w:r>
    </w:p>
    <w:p xmlns:wp14="http://schemas.microsoft.com/office/word/2010/wordml" w:rsidR="009D34C8" w:rsidP="5BD2C3FC" w:rsidRDefault="009D34C8" w14:paraId="7011928F"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 xml:space="preserve">The statistics from the 2021 census were unavailable at the time the information was gathered; therefore, the statistics from the 2011 census have been </w:t>
      </w:r>
      <w:r w:rsidRPr="5BD2C3FC" w:rsidR="009D34C8">
        <w:rPr>
          <w:rStyle w:val="normaltextrun"/>
          <w:rFonts w:ascii="Arial" w:hAnsi="Arial" w:eastAsia="Arial" w:cs="Arial"/>
          <w:sz w:val="22"/>
          <w:szCs w:val="22"/>
          <w:lang w:val="en-US"/>
        </w:rPr>
        <w:t>utilized</w:t>
      </w:r>
      <w:r w:rsidRPr="5BD2C3FC" w:rsidR="009D34C8">
        <w:rPr>
          <w:rStyle w:val="normaltextrun"/>
          <w:rFonts w:ascii="Arial" w:hAnsi="Arial" w:eastAsia="Arial" w:cs="Arial"/>
          <w:sz w:val="22"/>
          <w:szCs w:val="22"/>
          <w:lang w:val="en-US"/>
        </w:rPr>
        <w:t>.</w:t>
      </w:r>
      <w:r w:rsidRPr="5BD2C3FC" w:rsidR="009D34C8">
        <w:rPr>
          <w:rStyle w:val="eop"/>
          <w:rFonts w:ascii="Arial" w:hAnsi="Arial" w:eastAsia="Arial" w:cs="Arial"/>
          <w:sz w:val="22"/>
          <w:szCs w:val="22"/>
        </w:rPr>
        <w:t> </w:t>
      </w:r>
    </w:p>
    <w:p xmlns:wp14="http://schemas.microsoft.com/office/word/2010/wordml" w:rsidRPr="00AA405E" w:rsidR="009D34C8" w:rsidP="5BD2C3FC" w:rsidRDefault="009D34C8" w14:paraId="1BC72B7E"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eop"/>
          <w:rFonts w:ascii="Arial" w:hAnsi="Arial" w:eastAsia="Arial" w:cs="Arial"/>
          <w:sz w:val="22"/>
          <w:szCs w:val="22"/>
        </w:rPr>
        <w:t> </w:t>
      </w:r>
      <w:r w:rsidRPr="5BD2C3FC" w:rsidR="00AA405E">
        <w:rPr>
          <w:rStyle w:val="normaltextrun"/>
          <w:rFonts w:ascii="Arial" w:hAnsi="Arial" w:eastAsia="Arial" w:cs="Arial"/>
          <w:sz w:val="22"/>
          <w:szCs w:val="22"/>
          <w:lang w:val="en-US"/>
        </w:rPr>
        <w:t xml:space="preserve">Figure one </w:t>
      </w:r>
      <w:r w:rsidRPr="5BD2C3FC" w:rsidR="009D34C8">
        <w:rPr>
          <w:rStyle w:val="normaltextrun"/>
          <w:rFonts w:ascii="Arial" w:hAnsi="Arial" w:eastAsia="Arial" w:cs="Arial"/>
          <w:sz w:val="22"/>
          <w:szCs w:val="22"/>
          <w:lang w:val="en-US"/>
        </w:rPr>
        <w:t>shows the s</w:t>
      </w:r>
      <w:r w:rsidRPr="5BD2C3FC" w:rsidR="00AA405E">
        <w:rPr>
          <w:rStyle w:val="normaltextrun"/>
          <w:rFonts w:ascii="Arial" w:hAnsi="Arial" w:eastAsia="Arial" w:cs="Arial"/>
          <w:sz w:val="22"/>
          <w:szCs w:val="22"/>
          <w:lang w:val="en-US"/>
        </w:rPr>
        <w:t xml:space="preserve">ix wards of Milford Haven </w:t>
      </w:r>
      <w:r w:rsidRPr="5BD2C3FC" w:rsidR="00AA405E">
        <w:rPr>
          <w:rStyle w:val="normaltextrun"/>
          <w:rFonts w:ascii="Arial" w:hAnsi="Arial" w:eastAsia="Arial" w:cs="Arial"/>
          <w:sz w:val="22"/>
          <w:szCs w:val="22"/>
          <w:lang w:val="en-US"/>
        </w:rPr>
        <w:t xml:space="preserve">on a map. </w:t>
      </w:r>
    </w:p>
    <w:p xmlns:wp14="http://schemas.microsoft.com/office/word/2010/wordml" w:rsidR="009D34C8" w:rsidP="5BD2C3FC" w:rsidRDefault="009D34C8" w14:paraId="6E7BEAA2" wp14:textId="77777777">
      <w:pPr>
        <w:pStyle w:val="paragraph"/>
        <w:spacing w:before="0" w:beforeAutospacing="off" w:after="0" w:afterAutospacing="off" w:line="480" w:lineRule="auto"/>
        <w:ind w:left="720"/>
        <w:jc w:val="both"/>
        <w:textAlignment w:val="baseline"/>
        <w:rPr>
          <w:rStyle w:val="normaltextrun"/>
          <w:rFonts w:ascii="Arial" w:hAnsi="Arial" w:eastAsia="Arial" w:cs="Arial"/>
          <w:b w:val="1"/>
          <w:bCs w:val="1"/>
          <w:sz w:val="22"/>
          <w:szCs w:val="22"/>
          <w:lang w:val="en-US"/>
        </w:rPr>
      </w:pPr>
      <w:r w:rsidRPr="5BD2C3FC" w:rsidR="009D34C8">
        <w:rPr>
          <w:rStyle w:val="normaltextrun"/>
          <w:rFonts w:ascii="Arial" w:hAnsi="Arial" w:eastAsia="Arial" w:cs="Arial"/>
          <w:b w:val="1"/>
          <w:bCs w:val="1"/>
          <w:sz w:val="22"/>
          <w:szCs w:val="22"/>
          <w:lang w:val="en-US"/>
        </w:rPr>
        <w:t> </w:t>
      </w:r>
      <w:r w:rsidR="009D34C8">
        <w:drawing>
          <wp:inline xmlns:wp14="http://schemas.microsoft.com/office/word/2010/wordprocessingDrawing" wp14:editId="45BC73E7" wp14:anchorId="0EA6ED94">
            <wp:extent cx="4324350" cy="3017528"/>
            <wp:effectExtent l="0" t="0" r="0" b="0"/>
            <wp:docPr id="8" name="Picture 8" descr="C:\Users\User\AppData\Local\Microsoft\Windows\INetCache\Content.MSO\11841655.tmp" title=""/>
            <wp:cNvGraphicFramePr>
              <a:graphicFrameLocks noChangeAspect="1"/>
            </wp:cNvGraphicFramePr>
            <a:graphic>
              <a:graphicData uri="http://schemas.openxmlformats.org/drawingml/2006/picture">
                <pic:pic>
                  <pic:nvPicPr>
                    <pic:cNvPr id="0" name="Picture 8"/>
                    <pic:cNvPicPr/>
                  </pic:nvPicPr>
                  <pic:blipFill>
                    <a:blip r:embed="R32185398a5c449ee">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4324350" cy="3017528"/>
                    </a:xfrm>
                    <a:prstGeom prst="rect">
                      <a:avLst/>
                    </a:prstGeom>
                  </pic:spPr>
                </pic:pic>
              </a:graphicData>
            </a:graphic>
          </wp:inline>
        </w:drawing>
      </w:r>
    </w:p>
    <w:p xmlns:wp14="http://schemas.microsoft.com/office/word/2010/wordml" w:rsidRPr="000E1321" w:rsidR="00AA405E" w:rsidP="5BD2C3FC" w:rsidRDefault="00AA405E" w14:paraId="2E4EB71D" wp14:textId="77777777">
      <w:pPr>
        <w:pStyle w:val="paragraph"/>
        <w:spacing w:before="0" w:beforeAutospacing="off" w:after="0" w:afterAutospacing="off" w:line="480" w:lineRule="auto"/>
        <w:jc w:val="both"/>
        <w:textAlignment w:val="baseline"/>
        <w:rPr>
          <w:rFonts w:ascii="Arial" w:hAnsi="Arial" w:eastAsia="Arial" w:cs="Arial"/>
          <w:i w:val="1"/>
          <w:iCs w:val="1"/>
          <w:sz w:val="18"/>
          <w:szCs w:val="18"/>
        </w:rPr>
      </w:pPr>
      <w:r w:rsidRPr="5BD2C3FC" w:rsidR="00AA405E">
        <w:rPr>
          <w:rStyle w:val="normaltextrun"/>
          <w:rFonts w:ascii="Arial" w:hAnsi="Arial" w:eastAsia="Arial" w:cs="Arial"/>
          <w:i w:val="1"/>
          <w:iCs w:val="1"/>
          <w:sz w:val="22"/>
          <w:szCs w:val="22"/>
          <w:lang w:val="en-US"/>
        </w:rPr>
        <w:t>Figure one: (Milford Haven Town Council, 2022)</w:t>
      </w:r>
      <w:r w:rsidRPr="5BD2C3FC" w:rsidR="00AA405E">
        <w:rPr>
          <w:rStyle w:val="eop"/>
          <w:rFonts w:ascii="Arial" w:hAnsi="Arial" w:eastAsia="Arial" w:cs="Arial"/>
          <w:i w:val="1"/>
          <w:iCs w:val="1"/>
          <w:sz w:val="22"/>
          <w:szCs w:val="22"/>
        </w:rPr>
        <w:t>.</w:t>
      </w:r>
    </w:p>
    <w:p xmlns:wp14="http://schemas.microsoft.com/office/word/2010/wordml" w:rsidR="000C7BFA" w:rsidP="00DE4F61" w:rsidRDefault="000C7BFA" w14:paraId="6537F28F" wp14:textId="77777777">
      <w:pPr>
        <w:pStyle w:val="paragraph"/>
        <w:spacing w:before="0" w:beforeAutospacing="0" w:after="0" w:afterAutospacing="0" w:line="480" w:lineRule="auto"/>
        <w:jc w:val="both"/>
        <w:textAlignment w:val="baseline"/>
        <w:rPr>
          <w:rStyle w:val="normaltextrun"/>
          <w:rFonts w:ascii="Ink Free" w:hAnsi="Ink Free" w:cs="Segoe UI"/>
          <w:b/>
          <w:bCs/>
          <w:color w:val="000000"/>
          <w:sz w:val="22"/>
          <w:szCs w:val="22"/>
          <w:u w:val="single"/>
          <w:lang w:val="en-US"/>
        </w:rPr>
      </w:pPr>
    </w:p>
    <w:p xmlns:wp14="http://schemas.microsoft.com/office/word/2010/wordml" w:rsidR="009D34C8" w:rsidP="00DE4F61" w:rsidRDefault="009D34C8" w14:paraId="710B072D" wp14:textId="77777777">
      <w:pPr>
        <w:pStyle w:val="paragraph"/>
        <w:spacing w:before="0" w:beforeAutospacing="0" w:after="0" w:afterAutospacing="0" w:line="480" w:lineRule="auto"/>
        <w:jc w:val="both"/>
        <w:textAlignment w:val="baseline"/>
        <w:rPr>
          <w:rFonts w:ascii="Segoe UI" w:hAnsi="Segoe UI" w:cs="Segoe UI"/>
          <w:sz w:val="18"/>
          <w:szCs w:val="18"/>
        </w:rPr>
      </w:pPr>
      <w:r>
        <w:rPr>
          <w:rStyle w:val="normaltextrun"/>
          <w:rFonts w:ascii="Ink Free" w:hAnsi="Ink Free" w:cs="Segoe UI"/>
          <w:b/>
          <w:bCs/>
          <w:color w:val="000000"/>
          <w:sz w:val="22"/>
          <w:szCs w:val="22"/>
          <w:u w:val="single"/>
          <w:lang w:val="en-US"/>
        </w:rPr>
        <w:t>Location and Environment.</w:t>
      </w:r>
      <w:r>
        <w:rPr>
          <w:rStyle w:val="normaltextrun"/>
          <w:color w:val="000000"/>
          <w:sz w:val="22"/>
          <w:szCs w:val="22"/>
          <w:lang w:val="en-US"/>
        </w:rPr>
        <w:t> </w:t>
      </w:r>
      <w:r>
        <w:rPr>
          <w:rStyle w:val="eop"/>
          <w:rFonts w:ascii="Ink Free" w:hAnsi="Ink Free" w:cs="Segoe UI"/>
          <w:color w:val="000000"/>
          <w:sz w:val="22"/>
          <w:szCs w:val="22"/>
        </w:rPr>
        <w:t> </w:t>
      </w:r>
    </w:p>
    <w:p xmlns:wp14="http://schemas.microsoft.com/office/word/2010/wordml" w:rsidR="009D34C8" w:rsidP="5BD2C3FC" w:rsidRDefault="009D34C8" w14:paraId="1B1734C5" wp14:textId="15D7B01B">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 xml:space="preserve">Milford Haven, Welsh name: </w:t>
      </w:r>
      <w:r w:rsidRPr="5BD2C3FC" w:rsidR="009D34C8">
        <w:rPr>
          <w:rStyle w:val="normaltextrun"/>
          <w:rFonts w:ascii="Arial" w:hAnsi="Arial" w:eastAsia="Arial" w:cs="Arial"/>
          <w:sz w:val="22"/>
          <w:szCs w:val="22"/>
          <w:lang w:val="en-US"/>
        </w:rPr>
        <w:t>Aberdaugleddau</w:t>
      </w:r>
      <w:r w:rsidRPr="5BD2C3FC" w:rsidR="142892B7">
        <w:rPr>
          <w:rStyle w:val="normaltextrun"/>
          <w:rFonts w:ascii="Arial" w:hAnsi="Arial" w:eastAsia="Arial" w:cs="Arial"/>
          <w:sz w:val="22"/>
          <w:szCs w:val="22"/>
          <w:lang w:val="en-US"/>
        </w:rPr>
        <w:t xml:space="preserve"> </w:t>
      </w:r>
      <w:r w:rsidRPr="5BD2C3FC" w:rsidR="009D34C8">
        <w:rPr>
          <w:rStyle w:val="normaltextrun"/>
          <w:rFonts w:ascii="Arial" w:hAnsi="Arial" w:eastAsia="Arial" w:cs="Arial"/>
          <w:sz w:val="22"/>
          <w:szCs w:val="22"/>
          <w:lang w:val="en-US"/>
        </w:rPr>
        <w:t>(</w:t>
      </w:r>
      <w:r w:rsidRPr="5BD2C3FC" w:rsidR="009D34C8">
        <w:rPr>
          <w:rStyle w:val="normaltextrun"/>
          <w:rFonts w:ascii="Arial" w:hAnsi="Arial" w:eastAsia="Arial" w:cs="Arial"/>
          <w:sz w:val="22"/>
          <w:szCs w:val="22"/>
          <w:lang w:val="en-US"/>
        </w:rPr>
        <w:t>WordSence</w:t>
      </w:r>
      <w:r w:rsidRPr="5BD2C3FC" w:rsidR="009D34C8">
        <w:rPr>
          <w:rStyle w:val="normaltextrun"/>
          <w:rFonts w:ascii="Arial" w:hAnsi="Arial" w:eastAsia="Arial" w:cs="Arial"/>
          <w:sz w:val="22"/>
          <w:szCs w:val="22"/>
          <w:lang w:val="en-US"/>
        </w:rPr>
        <w:t>, 2022)</w:t>
      </w:r>
      <w:r w:rsidRPr="5BD2C3FC" w:rsidR="50E80599">
        <w:rPr>
          <w:rStyle w:val="normaltextrun"/>
          <w:rFonts w:ascii="Arial" w:hAnsi="Arial" w:eastAsia="Arial" w:cs="Arial"/>
          <w:sz w:val="22"/>
          <w:szCs w:val="22"/>
          <w:lang w:val="en-US"/>
        </w:rPr>
        <w:t>.</w:t>
      </w:r>
      <w:r w:rsidRPr="5BD2C3FC" w:rsidR="009D34C8">
        <w:rPr>
          <w:rStyle w:val="normaltextrun"/>
          <w:rFonts w:ascii="Arial" w:hAnsi="Arial" w:eastAsia="Arial" w:cs="Arial"/>
          <w:sz w:val="22"/>
          <w:szCs w:val="22"/>
          <w:lang w:val="en-US"/>
        </w:rPr>
        <w:t xml:space="preserve"> Milford Haven has the largest port in Wales and the leading </w:t>
      </w:r>
      <w:r w:rsidRPr="5BD2C3FC" w:rsidR="24A2E2E1">
        <w:rPr>
          <w:rStyle w:val="normaltextrun"/>
          <w:rFonts w:ascii="Arial" w:hAnsi="Arial" w:eastAsia="Arial" w:cs="Arial"/>
          <w:sz w:val="22"/>
          <w:szCs w:val="22"/>
          <w:lang w:val="en-US"/>
        </w:rPr>
        <w:t xml:space="preserve">Port </w:t>
      </w:r>
      <w:r w:rsidRPr="5BD2C3FC" w:rsidR="009D34C8">
        <w:rPr>
          <w:rStyle w:val="normaltextrun"/>
          <w:rFonts w:ascii="Arial" w:hAnsi="Arial" w:eastAsia="Arial" w:cs="Arial"/>
          <w:sz w:val="22"/>
          <w:szCs w:val="22"/>
          <w:lang w:val="en-US"/>
        </w:rPr>
        <w:t xml:space="preserve">in the </w:t>
      </w:r>
      <w:bookmarkStart w:name="_Int_Tww7r0sA" w:id="1179448375"/>
      <w:r w:rsidRPr="5BD2C3FC" w:rsidR="009D34C8">
        <w:rPr>
          <w:rStyle w:val="normaltextrun"/>
          <w:rFonts w:ascii="Arial" w:hAnsi="Arial" w:eastAsia="Arial" w:cs="Arial"/>
          <w:sz w:val="22"/>
          <w:szCs w:val="22"/>
          <w:lang w:val="en-US"/>
        </w:rPr>
        <w:t>UK</w:t>
      </w:r>
      <w:bookmarkEnd w:id="1179448375"/>
      <w:r w:rsidRPr="5BD2C3FC" w:rsidR="009D34C8">
        <w:rPr>
          <w:rStyle w:val="normaltextrun"/>
          <w:rFonts w:ascii="Arial" w:hAnsi="Arial" w:eastAsia="Arial" w:cs="Arial"/>
          <w:sz w:val="22"/>
          <w:szCs w:val="22"/>
          <w:lang w:val="en-US"/>
        </w:rPr>
        <w:t xml:space="preserve">, with the operations being cargo handling, Passenger ferry services, Marine Patrol, </w:t>
      </w:r>
      <w:r w:rsidRPr="5BD2C3FC" w:rsidR="539B03EE">
        <w:rPr>
          <w:rStyle w:val="normaltextrun"/>
          <w:rFonts w:ascii="Arial" w:hAnsi="Arial" w:eastAsia="Arial" w:cs="Arial"/>
          <w:sz w:val="22"/>
          <w:szCs w:val="22"/>
          <w:lang w:val="en-US"/>
        </w:rPr>
        <w:t>shipping,</w:t>
      </w:r>
      <w:r w:rsidRPr="5BD2C3FC" w:rsidR="009D34C8">
        <w:rPr>
          <w:rStyle w:val="normaltextrun"/>
          <w:rFonts w:ascii="Arial" w:hAnsi="Arial" w:eastAsia="Arial" w:cs="Arial"/>
          <w:sz w:val="22"/>
          <w:szCs w:val="22"/>
          <w:lang w:val="en-US"/>
        </w:rPr>
        <w:t xml:space="preserve"> and retail. This is essential for local jobs and businesses in </w:t>
      </w:r>
      <w:r w:rsidRPr="5BD2C3FC" w:rsidR="009D34C8">
        <w:rPr>
          <w:rStyle w:val="normaltextrun"/>
          <w:rFonts w:ascii="Arial" w:hAnsi="Arial" w:eastAsia="Arial" w:cs="Arial"/>
          <w:sz w:val="22"/>
          <w:szCs w:val="22"/>
          <w:lang w:val="en-US"/>
        </w:rPr>
        <w:t>Pembrokeshire</w:t>
      </w:r>
      <w:r w:rsidRPr="5BD2C3FC" w:rsidR="009D34C8">
        <w:rPr>
          <w:rStyle w:val="normaltextrun"/>
          <w:rFonts w:ascii="Arial" w:hAnsi="Arial" w:eastAsia="Arial" w:cs="Arial"/>
          <w:sz w:val="22"/>
          <w:szCs w:val="22"/>
          <w:lang w:val="en-US"/>
        </w:rPr>
        <w:t xml:space="preserve"> and the UK. (Port of Milford Haven, 2022).</w:t>
      </w:r>
      <w:r w:rsidRPr="5BD2C3FC" w:rsidR="009D34C8">
        <w:rPr>
          <w:rStyle w:val="eop"/>
          <w:rFonts w:ascii="Arial" w:hAnsi="Arial" w:eastAsia="Arial" w:cs="Arial"/>
          <w:sz w:val="22"/>
          <w:szCs w:val="22"/>
        </w:rPr>
        <w:t> </w:t>
      </w:r>
    </w:p>
    <w:p xmlns:wp14="http://schemas.microsoft.com/office/word/2010/wordml" w:rsidR="009D34C8" w:rsidP="5BD2C3FC" w:rsidRDefault="009D34C8" w14:paraId="336FAAA1"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normaltextrun"/>
          <w:rFonts w:ascii="Arial" w:hAnsi="Arial" w:eastAsia="Arial" w:cs="Arial"/>
          <w:sz w:val="22"/>
          <w:szCs w:val="22"/>
          <w:lang w:val="en-US"/>
        </w:rPr>
        <w:t xml:space="preserve">Milford Haven is a small town in </w:t>
      </w:r>
      <w:r w:rsidRPr="5BD2C3FC" w:rsidR="009D34C8">
        <w:rPr>
          <w:rStyle w:val="normaltextrun"/>
          <w:rFonts w:ascii="Arial" w:hAnsi="Arial" w:eastAsia="Arial" w:cs="Arial"/>
          <w:sz w:val="22"/>
          <w:szCs w:val="22"/>
          <w:lang w:val="en-US"/>
        </w:rPr>
        <w:t>Pembrokeshire</w:t>
      </w:r>
      <w:r w:rsidRPr="5BD2C3FC" w:rsidR="009D34C8">
        <w:rPr>
          <w:rStyle w:val="normaltextrun"/>
          <w:rFonts w:ascii="Arial" w:hAnsi="Arial" w:eastAsia="Arial" w:cs="Arial"/>
          <w:sz w:val="22"/>
          <w:szCs w:val="22"/>
          <w:lang w:val="en-US"/>
        </w:rPr>
        <w:t xml:space="preserve"> </w:t>
      </w:r>
      <w:r w:rsidRPr="5BD2C3FC" w:rsidR="009D34C8">
        <w:rPr>
          <w:rStyle w:val="normaltextrun"/>
          <w:rFonts w:ascii="Arial" w:hAnsi="Arial" w:eastAsia="Arial" w:cs="Arial"/>
          <w:sz w:val="22"/>
          <w:szCs w:val="22"/>
          <w:lang w:val="en-US"/>
        </w:rPr>
        <w:t>located</w:t>
      </w:r>
      <w:r w:rsidRPr="5BD2C3FC" w:rsidR="009D34C8">
        <w:rPr>
          <w:rStyle w:val="normaltextrun"/>
          <w:rFonts w:ascii="Arial" w:hAnsi="Arial" w:eastAsia="Arial" w:cs="Arial"/>
          <w:sz w:val="22"/>
          <w:szCs w:val="22"/>
          <w:lang w:val="en-US"/>
        </w:rPr>
        <w:t xml:space="preserve"> in the Southwest of Wales. </w:t>
      </w:r>
      <w:r w:rsidRPr="5BD2C3FC" w:rsidR="009D34C8">
        <w:rPr>
          <w:rStyle w:val="normaltextrun"/>
          <w:rFonts w:ascii="Arial" w:hAnsi="Arial" w:eastAsia="Arial" w:cs="Arial"/>
          <w:sz w:val="22"/>
          <w:szCs w:val="22"/>
          <w:lang w:val="en-US"/>
        </w:rPr>
        <w:t>Pembrokeshire</w:t>
      </w:r>
      <w:r w:rsidRPr="5BD2C3FC" w:rsidR="009D34C8">
        <w:rPr>
          <w:rStyle w:val="normaltextrun"/>
          <w:rFonts w:ascii="Arial" w:hAnsi="Arial" w:eastAsia="Arial" w:cs="Arial"/>
          <w:sz w:val="22"/>
          <w:szCs w:val="22"/>
          <w:lang w:val="en-US"/>
        </w:rPr>
        <w:t xml:space="preserve"> is most famous for their coastal path walks, and beaches, of which Milford Haven has 3: </w:t>
      </w:r>
      <w:r w:rsidRPr="5BD2C3FC" w:rsidR="009D34C8">
        <w:rPr>
          <w:rStyle w:val="normaltextrun"/>
          <w:rFonts w:ascii="Arial" w:hAnsi="Arial" w:eastAsia="Arial" w:cs="Arial"/>
          <w:sz w:val="22"/>
          <w:szCs w:val="22"/>
          <w:lang w:val="en-US"/>
        </w:rPr>
        <w:t>Gelliswick</w:t>
      </w:r>
      <w:r w:rsidRPr="5BD2C3FC" w:rsidR="009D34C8">
        <w:rPr>
          <w:rStyle w:val="normaltextrun"/>
          <w:rFonts w:ascii="Arial" w:hAnsi="Arial" w:eastAsia="Arial" w:cs="Arial"/>
          <w:sz w:val="22"/>
          <w:szCs w:val="22"/>
          <w:lang w:val="en-US"/>
        </w:rPr>
        <w:t xml:space="preserve"> Beach and </w:t>
      </w:r>
      <w:r w:rsidRPr="5BD2C3FC" w:rsidR="009D34C8">
        <w:rPr>
          <w:rStyle w:val="normaltextrun"/>
          <w:rFonts w:ascii="Arial" w:hAnsi="Arial" w:eastAsia="Arial" w:cs="Arial"/>
          <w:sz w:val="22"/>
          <w:szCs w:val="22"/>
          <w:lang w:val="en-US"/>
        </w:rPr>
        <w:t>Cunjic</w:t>
      </w:r>
      <w:r w:rsidRPr="5BD2C3FC" w:rsidR="009D34C8">
        <w:rPr>
          <w:rStyle w:val="normaltextrun"/>
          <w:rFonts w:ascii="Arial" w:hAnsi="Arial" w:eastAsia="Arial" w:cs="Arial"/>
          <w:sz w:val="22"/>
          <w:szCs w:val="22"/>
          <w:lang w:val="en-US"/>
        </w:rPr>
        <w:t xml:space="preserve"> Beach both Located in Hakin and Milford Beach, which is more of a rocky shore, however a tourist attraction </w:t>
      </w:r>
      <w:r w:rsidRPr="5BD2C3FC" w:rsidR="009D34C8">
        <w:rPr>
          <w:rStyle w:val="normaltextrun"/>
          <w:rFonts w:ascii="Arial" w:hAnsi="Arial" w:eastAsia="Arial" w:cs="Arial"/>
          <w:sz w:val="22"/>
          <w:szCs w:val="22"/>
          <w:lang w:val="en-US"/>
        </w:rPr>
        <w:t>located</w:t>
      </w:r>
      <w:r w:rsidRPr="5BD2C3FC" w:rsidR="009D34C8">
        <w:rPr>
          <w:rStyle w:val="normaltextrun"/>
          <w:rFonts w:ascii="Arial" w:hAnsi="Arial" w:eastAsia="Arial" w:cs="Arial"/>
          <w:sz w:val="22"/>
          <w:szCs w:val="22"/>
          <w:lang w:val="en-US"/>
        </w:rPr>
        <w:t xml:space="preserve"> in central Milford Haven a</w:t>
      </w:r>
      <w:r w:rsidRPr="5BD2C3FC" w:rsidR="000C7BFA">
        <w:rPr>
          <w:rStyle w:val="normaltextrun"/>
          <w:rFonts w:ascii="Arial" w:hAnsi="Arial" w:eastAsia="Arial" w:cs="Arial"/>
          <w:sz w:val="22"/>
          <w:szCs w:val="22"/>
          <w:lang w:val="en-US"/>
        </w:rPr>
        <w:t xml:space="preserve">nd is a part of Milford Marina. </w:t>
      </w:r>
    </w:p>
    <w:p xmlns:wp14="http://schemas.microsoft.com/office/word/2010/wordml" w:rsidRPr="00AA405E" w:rsidR="009D34C8" w:rsidP="5BD2C3FC" w:rsidRDefault="00AA405E" w14:paraId="08A11B57" wp14:textId="78E25EB1">
      <w:pPr>
        <w:pStyle w:val="paragraph"/>
        <w:spacing w:before="0" w:beforeAutospacing="off" w:after="0" w:afterAutospacing="off" w:line="480" w:lineRule="auto"/>
        <w:jc w:val="both"/>
        <w:textAlignment w:val="baseline"/>
        <w:rPr>
          <w:rFonts w:ascii="Arial" w:hAnsi="Arial" w:eastAsia="Arial" w:cs="Arial"/>
          <w:i w:val="0"/>
          <w:iCs w:val="0"/>
          <w:sz w:val="18"/>
          <w:szCs w:val="18"/>
        </w:rPr>
      </w:pPr>
      <w:r w:rsidRPr="5BD2C3FC" w:rsidR="00AA405E">
        <w:rPr>
          <w:rStyle w:val="normaltextrun"/>
          <w:rFonts w:ascii="Arial" w:hAnsi="Arial" w:eastAsia="Arial" w:cs="Arial"/>
          <w:sz w:val="22"/>
          <w:szCs w:val="22"/>
          <w:lang w:val="en-US"/>
        </w:rPr>
        <w:t xml:space="preserve">Figure </w:t>
      </w:r>
      <w:r w:rsidRPr="5BD2C3FC" w:rsidR="51E34030">
        <w:rPr>
          <w:rStyle w:val="normaltextrun"/>
          <w:rFonts w:ascii="Arial" w:hAnsi="Arial" w:eastAsia="Arial" w:cs="Arial"/>
          <w:sz w:val="22"/>
          <w:szCs w:val="22"/>
          <w:lang w:val="en-US"/>
        </w:rPr>
        <w:t>two</w:t>
      </w:r>
      <w:r w:rsidRPr="5BD2C3FC" w:rsidR="00AA405E">
        <w:rPr>
          <w:rStyle w:val="normaltextrun"/>
          <w:rFonts w:ascii="Arial" w:hAnsi="Arial" w:eastAsia="Arial" w:cs="Arial"/>
          <w:sz w:val="22"/>
          <w:szCs w:val="22"/>
          <w:lang w:val="en-US"/>
        </w:rPr>
        <w:t xml:space="preserve"> s</w:t>
      </w:r>
      <w:r w:rsidRPr="5BD2C3FC" w:rsidR="009D34C8">
        <w:rPr>
          <w:rStyle w:val="normaltextrun"/>
          <w:rFonts w:ascii="Arial" w:hAnsi="Arial" w:eastAsia="Arial" w:cs="Arial"/>
          <w:sz w:val="22"/>
          <w:szCs w:val="22"/>
          <w:lang w:val="en-US"/>
        </w:rPr>
        <w:t>hows the Marina,</w:t>
      </w:r>
      <w:r w:rsidRPr="5BD2C3FC" w:rsidR="00AA405E">
        <w:rPr>
          <w:rStyle w:val="normaltextrun"/>
          <w:rFonts w:ascii="Arial" w:hAnsi="Arial" w:eastAsia="Arial" w:cs="Arial"/>
          <w:i w:val="0"/>
          <w:iCs w:val="0"/>
          <w:sz w:val="22"/>
          <w:szCs w:val="22"/>
          <w:lang w:val="en-US"/>
        </w:rPr>
        <w:t xml:space="preserve"> in Milford Haven</w:t>
      </w:r>
      <w:r w:rsidRPr="5BD2C3FC" w:rsidR="00AA405E">
        <w:rPr>
          <w:rStyle w:val="normaltextrun"/>
          <w:rFonts w:ascii="Arial" w:hAnsi="Arial" w:eastAsia="Arial" w:cs="Arial"/>
          <w:i w:val="0"/>
          <w:iCs w:val="0"/>
          <w:sz w:val="22"/>
          <w:szCs w:val="22"/>
          <w:lang w:val="en-US"/>
        </w:rPr>
        <w:t>.</w:t>
      </w:r>
      <w:r w:rsidRPr="5BD2C3FC" w:rsidR="69E8C38F">
        <w:rPr>
          <w:rStyle w:val="normaltextrun"/>
          <w:rFonts w:ascii="Arial" w:hAnsi="Arial" w:eastAsia="Arial" w:cs="Arial"/>
          <w:i w:val="0"/>
          <w:iCs w:val="0"/>
          <w:sz w:val="22"/>
          <w:szCs w:val="22"/>
          <w:lang w:val="en-US"/>
        </w:rPr>
        <w:t xml:space="preserve"> </w:t>
      </w:r>
      <w:r w:rsidRPr="5BD2C3FC" w:rsidR="09AA8689">
        <w:rPr>
          <w:rStyle w:val="normaltextrun"/>
          <w:rFonts w:ascii="Arial" w:hAnsi="Arial" w:eastAsia="Arial" w:cs="Arial"/>
          <w:i w:val="0"/>
          <w:iCs w:val="0"/>
          <w:sz w:val="22"/>
          <w:szCs w:val="22"/>
          <w:lang w:val="en-US"/>
        </w:rPr>
        <w:t>The y</w:t>
      </w:r>
      <w:r w:rsidRPr="5BD2C3FC" w:rsidR="69E8C38F">
        <w:rPr>
          <w:rStyle w:val="normaltextrun"/>
          <w:rFonts w:ascii="Arial" w:hAnsi="Arial" w:eastAsia="Arial" w:cs="Arial"/>
          <w:i w:val="0"/>
          <w:iCs w:val="0"/>
          <w:sz w:val="22"/>
          <w:szCs w:val="22"/>
          <w:lang w:val="en-US"/>
        </w:rPr>
        <w:t>oung people</w:t>
      </w:r>
      <w:r w:rsidRPr="5BD2C3FC" w:rsidR="7F0EEA0F">
        <w:rPr>
          <w:rStyle w:val="normaltextrun"/>
          <w:rFonts w:ascii="Arial" w:hAnsi="Arial" w:eastAsia="Arial" w:cs="Arial"/>
          <w:i w:val="0"/>
          <w:iCs w:val="0"/>
          <w:sz w:val="22"/>
          <w:szCs w:val="22"/>
          <w:lang w:val="en-US"/>
        </w:rPr>
        <w:t xml:space="preserve"> I have spoken to</w:t>
      </w:r>
      <w:r w:rsidRPr="5BD2C3FC" w:rsidR="69E8C38F">
        <w:rPr>
          <w:rStyle w:val="normaltextrun"/>
          <w:rFonts w:ascii="Arial" w:hAnsi="Arial" w:eastAsia="Arial" w:cs="Arial"/>
          <w:i w:val="0"/>
          <w:iCs w:val="0"/>
          <w:sz w:val="22"/>
          <w:szCs w:val="22"/>
          <w:lang w:val="en-US"/>
        </w:rPr>
        <w:t xml:space="preserve"> </w:t>
      </w:r>
      <w:r w:rsidRPr="5BD2C3FC" w:rsidR="69E8C38F">
        <w:rPr>
          <w:rStyle w:val="normaltextrun"/>
          <w:rFonts w:ascii="Arial" w:hAnsi="Arial" w:eastAsia="Arial" w:cs="Arial"/>
          <w:i w:val="0"/>
          <w:iCs w:val="0"/>
          <w:sz w:val="22"/>
          <w:szCs w:val="22"/>
          <w:lang w:val="en-US"/>
        </w:rPr>
        <w:t xml:space="preserve">have </w:t>
      </w:r>
      <w:r w:rsidRPr="5BD2C3FC" w:rsidR="372540B8">
        <w:rPr>
          <w:rStyle w:val="normaltextrun"/>
          <w:rFonts w:ascii="Arial" w:hAnsi="Arial" w:eastAsia="Arial" w:cs="Arial"/>
          <w:i w:val="0"/>
          <w:iCs w:val="0"/>
          <w:sz w:val="22"/>
          <w:szCs w:val="22"/>
          <w:lang w:val="en-US"/>
        </w:rPr>
        <w:t>expressed</w:t>
      </w:r>
      <w:r w:rsidRPr="5BD2C3FC" w:rsidR="69E8C38F">
        <w:rPr>
          <w:rStyle w:val="normaltextrun"/>
          <w:rFonts w:ascii="Arial" w:hAnsi="Arial" w:eastAsia="Arial" w:cs="Arial"/>
          <w:i w:val="0"/>
          <w:iCs w:val="0"/>
          <w:sz w:val="22"/>
          <w:szCs w:val="22"/>
          <w:lang w:val="en-US"/>
        </w:rPr>
        <w:t xml:space="preserve"> their joy </w:t>
      </w:r>
      <w:r w:rsidRPr="5BD2C3FC" w:rsidR="1283C311">
        <w:rPr>
          <w:rStyle w:val="normaltextrun"/>
          <w:rFonts w:ascii="Arial" w:hAnsi="Arial" w:eastAsia="Arial" w:cs="Arial"/>
          <w:i w:val="0"/>
          <w:iCs w:val="0"/>
          <w:sz w:val="22"/>
          <w:szCs w:val="22"/>
          <w:lang w:val="en-US"/>
        </w:rPr>
        <w:t>at</w:t>
      </w:r>
      <w:r w:rsidRPr="5BD2C3FC" w:rsidR="69E8C38F">
        <w:rPr>
          <w:rStyle w:val="normaltextrun"/>
          <w:rFonts w:ascii="Arial" w:hAnsi="Arial" w:eastAsia="Arial" w:cs="Arial"/>
          <w:i w:val="0"/>
          <w:iCs w:val="0"/>
          <w:sz w:val="22"/>
          <w:szCs w:val="22"/>
          <w:lang w:val="en-US"/>
        </w:rPr>
        <w:t xml:space="preserve"> using these areas to </w:t>
      </w:r>
      <w:r w:rsidRPr="5BD2C3FC" w:rsidR="69E8C38F">
        <w:rPr>
          <w:rStyle w:val="normaltextrun"/>
          <w:rFonts w:ascii="Arial" w:hAnsi="Arial" w:eastAsia="Arial" w:cs="Arial"/>
          <w:i w:val="0"/>
          <w:iCs w:val="0"/>
          <w:sz w:val="22"/>
          <w:szCs w:val="22"/>
          <w:lang w:val="en-US"/>
        </w:rPr>
        <w:t>socialise</w:t>
      </w:r>
      <w:r w:rsidRPr="5BD2C3FC" w:rsidR="69E8C38F">
        <w:rPr>
          <w:rStyle w:val="normaltextrun"/>
          <w:rFonts w:ascii="Arial" w:hAnsi="Arial" w:eastAsia="Arial" w:cs="Arial"/>
          <w:i w:val="0"/>
          <w:iCs w:val="0"/>
          <w:sz w:val="22"/>
          <w:szCs w:val="22"/>
          <w:lang w:val="en-US"/>
        </w:rPr>
        <w:t xml:space="preserve"> </w:t>
      </w:r>
      <w:r w:rsidRPr="5BD2C3FC" w:rsidR="726029D4">
        <w:rPr>
          <w:rStyle w:val="normaltextrun"/>
          <w:rFonts w:ascii="Arial" w:hAnsi="Arial" w:eastAsia="Arial" w:cs="Arial"/>
          <w:i w:val="0"/>
          <w:iCs w:val="0"/>
          <w:sz w:val="22"/>
          <w:szCs w:val="22"/>
          <w:lang w:val="en-US"/>
        </w:rPr>
        <w:t>during</w:t>
      </w:r>
      <w:r w:rsidRPr="5BD2C3FC" w:rsidR="69E8C38F">
        <w:rPr>
          <w:rStyle w:val="normaltextrun"/>
          <w:rFonts w:ascii="Arial" w:hAnsi="Arial" w:eastAsia="Arial" w:cs="Arial"/>
          <w:i w:val="0"/>
          <w:iCs w:val="0"/>
          <w:sz w:val="22"/>
          <w:szCs w:val="22"/>
          <w:lang w:val="en-US"/>
        </w:rPr>
        <w:t xml:space="preserve"> the summer months.</w:t>
      </w:r>
    </w:p>
    <w:p xmlns:wp14="http://schemas.microsoft.com/office/word/2010/wordml" w:rsidR="009D34C8" w:rsidP="5BD2C3FC" w:rsidRDefault="009D34C8" w14:paraId="63E4A9CD" wp14:textId="77777777">
      <w:pPr>
        <w:pStyle w:val="paragraph"/>
        <w:spacing w:before="0" w:beforeAutospacing="off" w:after="0" w:afterAutospacing="off" w:line="480" w:lineRule="auto"/>
        <w:jc w:val="both"/>
        <w:textAlignment w:val="baseline"/>
        <w:rPr>
          <w:rStyle w:val="eop"/>
          <w:rFonts w:ascii="Arial" w:hAnsi="Arial" w:eastAsia="Arial" w:cs="Arial"/>
          <w:sz w:val="22"/>
          <w:szCs w:val="22"/>
        </w:rPr>
      </w:pPr>
      <w:r w:rsidR="009D34C8">
        <w:drawing>
          <wp:inline xmlns:wp14="http://schemas.microsoft.com/office/word/2010/wordprocessingDrawing" wp14:editId="20C2E252" wp14:anchorId="038827C5">
            <wp:extent cx="5188781" cy="3028950"/>
            <wp:effectExtent l="0" t="0" r="0" b="0"/>
            <wp:docPr id="7" name="Picture 7" descr="C:\Users\User\AppData\Local\Microsoft\Windows\INetCache\Content.MSO\8DEAB02B.tmp" title=""/>
            <wp:cNvGraphicFramePr>
              <a:graphicFrameLocks noChangeAspect="1"/>
            </wp:cNvGraphicFramePr>
            <a:graphic>
              <a:graphicData uri="http://schemas.openxmlformats.org/drawingml/2006/picture">
                <pic:pic>
                  <pic:nvPicPr>
                    <pic:cNvPr id="0" name="Picture 7"/>
                    <pic:cNvPicPr/>
                  </pic:nvPicPr>
                  <pic:blipFill>
                    <a:blip r:embed="R357538d144cb470c">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188781" cy="3028950"/>
                    </a:xfrm>
                    <a:prstGeom prst="rect">
                      <a:avLst/>
                    </a:prstGeom>
                  </pic:spPr>
                </pic:pic>
              </a:graphicData>
            </a:graphic>
          </wp:inline>
        </w:drawing>
      </w:r>
      <w:r w:rsidRPr="5BD2C3FC" w:rsidR="009D34C8">
        <w:rPr>
          <w:rStyle w:val="eop"/>
          <w:rFonts w:ascii="Arial" w:hAnsi="Arial" w:eastAsia="Arial" w:cs="Arial"/>
          <w:sz w:val="22"/>
          <w:szCs w:val="22"/>
        </w:rPr>
        <w:t> </w:t>
      </w:r>
    </w:p>
    <w:p xmlns:wp14="http://schemas.microsoft.com/office/word/2010/wordml" w:rsidR="00AA405E" w:rsidP="5BD2C3FC" w:rsidRDefault="00AA405E" w14:paraId="7627B0FC"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AA405E">
        <w:rPr>
          <w:rStyle w:val="normaltextrun"/>
          <w:rFonts w:ascii="Arial" w:hAnsi="Arial" w:eastAsia="Arial" w:cs="Arial"/>
          <w:i w:val="1"/>
          <w:iCs w:val="1"/>
          <w:sz w:val="22"/>
          <w:szCs w:val="22"/>
          <w:lang w:val="en-US"/>
        </w:rPr>
        <w:t xml:space="preserve"> Figure two: (Turley, 2019)</w:t>
      </w:r>
      <w:r w:rsidRPr="5BD2C3FC" w:rsidR="00AA405E">
        <w:rPr>
          <w:rStyle w:val="normaltextrun"/>
          <w:rFonts w:ascii="Arial" w:hAnsi="Arial" w:eastAsia="Arial" w:cs="Arial"/>
          <w:i w:val="1"/>
          <w:iCs w:val="1"/>
          <w:sz w:val="22"/>
          <w:szCs w:val="22"/>
          <w:lang w:val="en-US"/>
        </w:rPr>
        <w:t>.</w:t>
      </w:r>
      <w:r w:rsidRPr="5BD2C3FC" w:rsidR="00AA405E">
        <w:rPr>
          <w:rStyle w:val="eop"/>
          <w:rFonts w:ascii="Arial" w:hAnsi="Arial" w:eastAsia="Arial" w:cs="Arial"/>
          <w:sz w:val="22"/>
          <w:szCs w:val="22"/>
        </w:rPr>
        <w:t> </w:t>
      </w:r>
    </w:p>
    <w:p xmlns:wp14="http://schemas.microsoft.com/office/word/2010/wordml" w:rsidR="009D34C8" w:rsidP="5BD2C3FC" w:rsidRDefault="009D34C8" w14:paraId="11F97169" wp14:textId="087132C8">
      <w:pPr>
        <w:pStyle w:val="paragraph"/>
        <w:spacing w:before="0" w:beforeAutospacing="off" w:after="0" w:afterAutospacing="off" w:line="480" w:lineRule="auto"/>
        <w:jc w:val="both"/>
        <w:textAlignment w:val="baseline"/>
        <w:rPr>
          <w:rStyle w:val="eop"/>
          <w:rFonts w:ascii="Arial" w:hAnsi="Arial" w:eastAsia="Arial" w:cs="Arial"/>
          <w:color w:val="000000"/>
          <w:sz w:val="22"/>
          <w:szCs w:val="22"/>
        </w:rPr>
      </w:pPr>
      <w:r w:rsidRPr="5BD2C3FC" w:rsidR="009D34C8">
        <w:rPr>
          <w:rStyle w:val="normaltextrun"/>
          <w:rFonts w:ascii="Arial" w:hAnsi="Arial" w:eastAsia="Arial" w:cs="Arial"/>
          <w:sz w:val="22"/>
          <w:szCs w:val="22"/>
          <w:lang w:val="en-US"/>
        </w:rPr>
        <w:t xml:space="preserve">Milford Marina is based at the heart of Milford Haven, it has recently taken a fresh look which now has a brilliant variety of shops, cafes and restaurants, salons, a </w:t>
      </w:r>
      <w:r w:rsidRPr="5BD2C3FC" w:rsidR="6579CBC2">
        <w:rPr>
          <w:rStyle w:val="normaltextrun"/>
          <w:rFonts w:ascii="Arial" w:hAnsi="Arial" w:eastAsia="Arial" w:cs="Arial"/>
          <w:sz w:val="22"/>
          <w:szCs w:val="22"/>
          <w:lang w:val="en-US"/>
        </w:rPr>
        <w:t>museum,</w:t>
      </w:r>
      <w:r w:rsidRPr="5BD2C3FC" w:rsidR="009D34C8">
        <w:rPr>
          <w:rStyle w:val="normaltextrun"/>
          <w:rFonts w:ascii="Arial" w:hAnsi="Arial" w:eastAsia="Arial" w:cs="Arial"/>
          <w:sz w:val="22"/>
          <w:szCs w:val="22"/>
          <w:lang w:val="en-US"/>
        </w:rPr>
        <w:t xml:space="preserve"> and a newly built hotel overlooking the marina cal</w:t>
      </w:r>
      <w:r w:rsidRPr="5BD2C3FC" w:rsidR="000C7BFA">
        <w:rPr>
          <w:rStyle w:val="normaltextrun"/>
          <w:rFonts w:ascii="Arial" w:hAnsi="Arial" w:eastAsia="Arial" w:cs="Arial"/>
          <w:sz w:val="22"/>
          <w:szCs w:val="22"/>
          <w:lang w:val="en-US"/>
        </w:rPr>
        <w:t>led TY Hotel.</w:t>
      </w:r>
      <w:r w:rsidRPr="5BD2C3FC" w:rsidR="009D34C8">
        <w:rPr>
          <w:rStyle w:val="normaltextrun"/>
          <w:rFonts w:ascii="Arial" w:hAnsi="Arial" w:eastAsia="Arial" w:cs="Arial"/>
          <w:sz w:val="22"/>
          <w:szCs w:val="22"/>
          <w:lang w:val="en-US"/>
        </w:rPr>
        <w:t xml:space="preserve"> </w:t>
      </w:r>
      <w:r w:rsidRPr="5BD2C3FC" w:rsidR="009D34C8">
        <w:rPr>
          <w:rStyle w:val="normaltextrun"/>
          <w:rFonts w:ascii="Arial" w:hAnsi="Arial" w:eastAsia="Arial" w:cs="Arial"/>
          <w:sz w:val="22"/>
          <w:szCs w:val="22"/>
          <w:lang w:val="en-US"/>
        </w:rPr>
        <w:t>Pembrokeshire</w:t>
      </w:r>
      <w:r w:rsidRPr="5BD2C3FC" w:rsidR="009D34C8">
        <w:rPr>
          <w:rStyle w:val="normaltextrun"/>
          <w:rFonts w:ascii="Arial" w:hAnsi="Arial" w:eastAsia="Arial" w:cs="Arial"/>
          <w:sz w:val="22"/>
          <w:szCs w:val="22"/>
          <w:lang w:val="en-US"/>
        </w:rPr>
        <w:t xml:space="preserve"> is an agricultural County; however, Milford </w:t>
      </w:r>
      <w:r w:rsidRPr="5BD2C3FC" w:rsidR="009D34C8">
        <w:rPr>
          <w:rStyle w:val="normaltextrun"/>
          <w:rFonts w:ascii="Arial" w:hAnsi="Arial" w:eastAsia="Arial" w:cs="Arial"/>
          <w:color w:val="000000" w:themeColor="text1" w:themeTint="FF" w:themeShade="FF"/>
          <w:sz w:val="22"/>
          <w:szCs w:val="22"/>
          <w:lang w:val="en-US"/>
        </w:rPr>
        <w:t>Haven is no doubt all about the water from the waterways, beaches and the fish festivals that they regularly have on the front.</w:t>
      </w:r>
      <w:r w:rsidRPr="5BD2C3FC" w:rsidR="009D34C8">
        <w:rPr>
          <w:rStyle w:val="eop"/>
          <w:rFonts w:ascii="Arial" w:hAnsi="Arial" w:eastAsia="Arial" w:cs="Arial"/>
          <w:color w:val="000000" w:themeColor="text1" w:themeTint="FF" w:themeShade="FF"/>
          <w:sz w:val="22"/>
          <w:szCs w:val="22"/>
        </w:rPr>
        <w:t> </w:t>
      </w:r>
      <w:r w:rsidRPr="5BD2C3FC" w:rsidR="3693E4E9">
        <w:rPr>
          <w:rStyle w:val="normaltextrun"/>
          <w:rFonts w:ascii="Arial" w:hAnsi="Arial" w:eastAsia="Arial" w:cs="Arial"/>
          <w:sz w:val="22"/>
          <w:szCs w:val="22"/>
          <w:lang w:val="en-US"/>
        </w:rPr>
        <w:t xml:space="preserve"> (Milford Marina, 2022).</w:t>
      </w:r>
    </w:p>
    <w:p xmlns:wp14="http://schemas.microsoft.com/office/word/2010/wordml" w:rsidR="000E1321" w:rsidP="5BD2C3FC" w:rsidRDefault="000E1321" w14:paraId="6DFB9E20" wp14:textId="77777777">
      <w:pPr>
        <w:pStyle w:val="paragraph"/>
        <w:spacing w:before="0" w:beforeAutospacing="off" w:after="0" w:afterAutospacing="off" w:line="480" w:lineRule="auto"/>
        <w:jc w:val="both"/>
        <w:textAlignment w:val="baseline"/>
        <w:rPr>
          <w:rFonts w:ascii="Arial" w:hAnsi="Arial" w:eastAsia="Arial" w:cs="Arial"/>
          <w:sz w:val="18"/>
          <w:szCs w:val="18"/>
        </w:rPr>
      </w:pPr>
    </w:p>
    <w:p xmlns:wp14="http://schemas.microsoft.com/office/word/2010/wordml" w:rsidR="009D34C8" w:rsidP="00DE4F61" w:rsidRDefault="009D34C8" w14:paraId="37242F28" wp14:textId="77777777">
      <w:pPr>
        <w:pStyle w:val="paragraph"/>
        <w:spacing w:before="0" w:beforeAutospacing="0" w:after="0" w:afterAutospacing="0" w:line="480" w:lineRule="auto"/>
        <w:jc w:val="both"/>
        <w:textAlignment w:val="baseline"/>
        <w:rPr>
          <w:rFonts w:ascii="Segoe UI" w:hAnsi="Segoe UI" w:cs="Segoe UI"/>
          <w:sz w:val="18"/>
          <w:szCs w:val="18"/>
        </w:rPr>
      </w:pPr>
      <w:r>
        <w:rPr>
          <w:rStyle w:val="normaltextrun"/>
          <w:rFonts w:ascii="Ink Free" w:hAnsi="Ink Free" w:cs="Segoe UI"/>
          <w:b/>
          <w:bCs/>
          <w:color w:val="000000"/>
          <w:sz w:val="22"/>
          <w:szCs w:val="22"/>
          <w:u w:val="single"/>
        </w:rPr>
        <w:t>Population.</w:t>
      </w:r>
      <w:r>
        <w:rPr>
          <w:rStyle w:val="normaltextrun"/>
          <w:rFonts w:ascii="Ink Free" w:hAnsi="Ink Free" w:cs="Segoe UI"/>
          <w:color w:val="FF0000"/>
          <w:sz w:val="22"/>
          <w:szCs w:val="22"/>
          <w:lang w:val="en-US"/>
        </w:rPr>
        <w:t> </w:t>
      </w:r>
      <w:r>
        <w:rPr>
          <w:rStyle w:val="eop"/>
          <w:rFonts w:ascii="Ink Free" w:hAnsi="Ink Free" w:cs="Segoe UI"/>
          <w:color w:val="FF0000"/>
          <w:sz w:val="22"/>
          <w:szCs w:val="22"/>
        </w:rPr>
        <w:t> </w:t>
      </w:r>
    </w:p>
    <w:p xmlns:wp14="http://schemas.microsoft.com/office/word/2010/wordml" w:rsidRPr="00AA405E" w:rsidR="009D34C8" w:rsidP="5BD2C3FC" w:rsidRDefault="009D34C8" w14:paraId="26FDD651" wp14:textId="0DDBF347">
      <w:pPr>
        <w:pStyle w:val="paragraph"/>
        <w:spacing w:before="0" w:beforeAutospacing="off" w:after="0" w:afterAutospacing="off" w:line="480" w:lineRule="auto"/>
        <w:jc w:val="both"/>
        <w:textAlignment w:val="baseline"/>
        <w:rPr>
          <w:rFonts w:ascii="Arial" w:hAnsi="Arial" w:eastAsia="Arial" w:cs="Arial"/>
          <w:sz w:val="22"/>
          <w:szCs w:val="22"/>
        </w:rPr>
      </w:pPr>
      <w:r w:rsidRPr="5BD2C3FC" w:rsidR="009D34C8">
        <w:rPr>
          <w:rStyle w:val="normaltextrun"/>
          <w:rFonts w:ascii="Arial" w:hAnsi="Arial" w:eastAsia="Arial" w:cs="Arial"/>
          <w:sz w:val="22"/>
          <w:szCs w:val="22"/>
          <w:lang w:val="en-US"/>
        </w:rPr>
        <w:t>Milford Haven is in rural Wales, according to the 2011 Census, it has a population of 13,582. 17.8% are young people, which is 2,418 young people living in Milford Haven in 2011.</w:t>
      </w:r>
      <w:r w:rsidRPr="5BD2C3FC" w:rsidR="009D34C8">
        <w:rPr>
          <w:rStyle w:val="eop"/>
          <w:rFonts w:ascii="Arial" w:hAnsi="Arial" w:eastAsia="Arial" w:cs="Arial"/>
          <w:sz w:val="22"/>
          <w:szCs w:val="22"/>
        </w:rPr>
        <w:t> </w:t>
      </w:r>
      <w:r w:rsidRPr="5BD2C3FC" w:rsidR="00DE4F61">
        <w:rPr>
          <w:rStyle w:val="eop"/>
          <w:rFonts w:ascii="Arial" w:hAnsi="Arial" w:eastAsia="Arial" w:cs="Arial"/>
          <w:sz w:val="22"/>
          <w:szCs w:val="22"/>
        </w:rPr>
        <w:t>This shows that there is a high population</w:t>
      </w:r>
      <w:r w:rsidRPr="5BD2C3FC" w:rsidR="77C090D2">
        <w:rPr>
          <w:rStyle w:val="eop"/>
          <w:rFonts w:ascii="Arial" w:hAnsi="Arial" w:eastAsia="Arial" w:cs="Arial"/>
          <w:sz w:val="22"/>
          <w:szCs w:val="22"/>
        </w:rPr>
        <w:t xml:space="preserve"> </w:t>
      </w:r>
      <w:r w:rsidRPr="5BD2C3FC" w:rsidR="00DE4F61">
        <w:rPr>
          <w:rStyle w:val="eop"/>
          <w:rFonts w:ascii="Arial" w:hAnsi="Arial" w:eastAsia="Arial" w:cs="Arial"/>
          <w:sz w:val="22"/>
          <w:szCs w:val="22"/>
        </w:rPr>
        <w:t>within the high</w:t>
      </w:r>
      <w:r w:rsidRPr="5BD2C3FC" w:rsidR="4B7CA9CC">
        <w:rPr>
          <w:rStyle w:val="eop"/>
          <w:rFonts w:ascii="Arial" w:hAnsi="Arial" w:eastAsia="Arial" w:cs="Arial"/>
          <w:sz w:val="22"/>
          <w:szCs w:val="22"/>
        </w:rPr>
        <w:t>er</w:t>
      </w:r>
      <w:r w:rsidRPr="5BD2C3FC" w:rsidR="00DE4F61">
        <w:rPr>
          <w:rStyle w:val="eop"/>
          <w:rFonts w:ascii="Arial" w:hAnsi="Arial" w:eastAsia="Arial" w:cs="Arial"/>
          <w:sz w:val="22"/>
          <w:szCs w:val="22"/>
        </w:rPr>
        <w:t xml:space="preserve"> age ranges, this could be due to the quiet, calmer nature of Pembrokeshire life where many people </w:t>
      </w:r>
      <w:r w:rsidRPr="5BD2C3FC" w:rsidR="00DE4F61">
        <w:rPr>
          <w:rStyle w:val="eop"/>
          <w:rFonts w:ascii="Arial" w:hAnsi="Arial" w:eastAsia="Arial" w:cs="Arial"/>
          <w:sz w:val="22"/>
          <w:szCs w:val="22"/>
        </w:rPr>
        <w:t>relocate</w:t>
      </w:r>
      <w:r w:rsidRPr="5BD2C3FC" w:rsidR="00DE4F61">
        <w:rPr>
          <w:rStyle w:val="eop"/>
          <w:rFonts w:ascii="Arial" w:hAnsi="Arial" w:eastAsia="Arial" w:cs="Arial"/>
          <w:sz w:val="22"/>
          <w:szCs w:val="22"/>
        </w:rPr>
        <w:t xml:space="preserve"> her </w:t>
      </w:r>
      <w:r w:rsidRPr="5BD2C3FC" w:rsidR="000E1321">
        <w:rPr>
          <w:rStyle w:val="eop"/>
          <w:rFonts w:ascii="Arial" w:hAnsi="Arial" w:eastAsia="Arial" w:cs="Arial"/>
          <w:sz w:val="22"/>
          <w:szCs w:val="22"/>
        </w:rPr>
        <w:t>later</w:t>
      </w:r>
      <w:r w:rsidRPr="5BD2C3FC" w:rsidR="00DE4F61">
        <w:rPr>
          <w:rStyle w:val="eop"/>
          <w:rFonts w:ascii="Arial" w:hAnsi="Arial" w:eastAsia="Arial" w:cs="Arial"/>
          <w:sz w:val="22"/>
          <w:szCs w:val="22"/>
        </w:rPr>
        <w:t xml:space="preserve"> in life.</w:t>
      </w:r>
    </w:p>
    <w:p xmlns:wp14="http://schemas.microsoft.com/office/word/2010/wordml" w:rsidRPr="00AA405E" w:rsidR="009D34C8" w:rsidP="5BD2C3FC" w:rsidRDefault="00AA405E" w14:paraId="4F0FFD99"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AA405E">
        <w:rPr>
          <w:rStyle w:val="normaltextrun"/>
          <w:rFonts w:ascii="Arial" w:hAnsi="Arial" w:eastAsia="Arial" w:cs="Arial"/>
          <w:sz w:val="22"/>
          <w:szCs w:val="22"/>
          <w:lang w:val="en-US"/>
        </w:rPr>
        <w:t>Figure three, s</w:t>
      </w:r>
      <w:r w:rsidRPr="5BD2C3FC" w:rsidR="009D34C8">
        <w:rPr>
          <w:rStyle w:val="normaltextrun"/>
          <w:rFonts w:ascii="Arial" w:hAnsi="Arial" w:eastAsia="Arial" w:cs="Arial"/>
          <w:sz w:val="22"/>
          <w:szCs w:val="22"/>
          <w:lang w:val="en-US"/>
        </w:rPr>
        <w:t>h</w:t>
      </w:r>
      <w:r w:rsidRPr="5BD2C3FC" w:rsidR="00AA405E">
        <w:rPr>
          <w:rStyle w:val="normaltextrun"/>
          <w:rFonts w:ascii="Arial" w:hAnsi="Arial" w:eastAsia="Arial" w:cs="Arial"/>
          <w:sz w:val="22"/>
          <w:szCs w:val="22"/>
          <w:lang w:val="en-US"/>
        </w:rPr>
        <w:t>ows the population by age group, the</w:t>
      </w:r>
      <w:r w:rsidRPr="5BD2C3FC" w:rsidR="009D34C8">
        <w:rPr>
          <w:rStyle w:val="normaltextrun"/>
          <w:rFonts w:ascii="Arial" w:hAnsi="Arial" w:eastAsia="Arial" w:cs="Arial"/>
          <w:sz w:val="22"/>
          <w:szCs w:val="22"/>
          <w:lang w:val="en-US"/>
        </w:rPr>
        <w:t xml:space="preserve"> Information </w:t>
      </w:r>
      <w:r w:rsidRPr="5BD2C3FC" w:rsidR="00AA405E">
        <w:rPr>
          <w:rStyle w:val="normaltextrun"/>
          <w:rFonts w:ascii="Arial" w:hAnsi="Arial" w:eastAsia="Arial" w:cs="Arial"/>
          <w:sz w:val="22"/>
          <w:szCs w:val="22"/>
          <w:lang w:val="en-US"/>
        </w:rPr>
        <w:t>was obtained from, 2011 Census</w:t>
      </w:r>
      <w:r w:rsidRPr="5BD2C3FC" w:rsidR="00AA405E">
        <w:rPr>
          <w:rStyle w:val="normaltextrun"/>
          <w:rFonts w:ascii="Arial" w:hAnsi="Arial" w:eastAsia="Arial" w:cs="Arial"/>
          <w:sz w:val="18"/>
          <w:szCs w:val="18"/>
          <w:lang w:val="en-US"/>
        </w:rPr>
        <w:t xml:space="preserve">. </w:t>
      </w:r>
    </w:p>
    <w:p xmlns:wp14="http://schemas.microsoft.com/office/word/2010/wordml" w:rsidRPr="000E1321" w:rsidR="00AA405E" w:rsidP="5BD2C3FC" w:rsidRDefault="009D34C8" w14:paraId="12AD991B" wp14:textId="77777777">
      <w:pPr>
        <w:pStyle w:val="paragraph"/>
        <w:spacing w:before="0" w:beforeAutospacing="off" w:after="0" w:afterAutospacing="off" w:line="480" w:lineRule="auto"/>
        <w:jc w:val="both"/>
        <w:textAlignment w:val="baseline"/>
        <w:rPr>
          <w:rFonts w:ascii="Arial" w:hAnsi="Arial" w:eastAsia="Arial" w:cs="Arial"/>
          <w:sz w:val="22"/>
          <w:szCs w:val="22"/>
        </w:rPr>
      </w:pPr>
      <w:r w:rsidR="009D34C8">
        <w:drawing>
          <wp:inline xmlns:wp14="http://schemas.microsoft.com/office/word/2010/wordprocessingDrawing" wp14:editId="37200B33" wp14:anchorId="052ED2A6">
            <wp:extent cx="5857875" cy="2552700"/>
            <wp:effectExtent l="0" t="0" r="9525" b="0"/>
            <wp:docPr id="6" name="Picture 6" descr="C:\Users\User\AppData\Local\Microsoft\Windows\INetCache\Content.MSO\6DBF2671.tmp" title=""/>
            <wp:cNvGraphicFramePr>
              <a:graphicFrameLocks noChangeAspect="1"/>
            </wp:cNvGraphicFramePr>
            <a:graphic>
              <a:graphicData uri="http://schemas.openxmlformats.org/drawingml/2006/picture">
                <pic:pic>
                  <pic:nvPicPr>
                    <pic:cNvPr id="0" name="Picture 6"/>
                    <pic:cNvPicPr/>
                  </pic:nvPicPr>
                  <pic:blipFill>
                    <a:blip r:embed="Re591d3348b704351">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857875" cy="2552700"/>
                    </a:xfrm>
                    <a:prstGeom prst="rect">
                      <a:avLst/>
                    </a:prstGeom>
                  </pic:spPr>
                </pic:pic>
              </a:graphicData>
            </a:graphic>
          </wp:inline>
        </w:drawing>
      </w:r>
      <w:r w:rsidRPr="5BD2C3FC" w:rsidR="009D34C8">
        <w:rPr>
          <w:rStyle w:val="eop"/>
          <w:rFonts w:ascii="Arial" w:hAnsi="Arial" w:eastAsia="Arial" w:cs="Arial"/>
          <w:sz w:val="22"/>
          <w:szCs w:val="22"/>
        </w:rPr>
        <w:t> </w:t>
      </w:r>
      <w:r w:rsidRPr="5BD2C3FC" w:rsidR="00AA405E">
        <w:rPr>
          <w:rStyle w:val="normaltextrun"/>
          <w:rFonts w:ascii="Arial" w:hAnsi="Arial" w:eastAsia="Arial" w:cs="Arial"/>
          <w:i w:val="1"/>
          <w:iCs w:val="1"/>
          <w:sz w:val="22"/>
          <w:szCs w:val="22"/>
          <w:lang w:val="en-US"/>
        </w:rPr>
        <w:t>Figure three: (Understanding Welsh places, 2020)</w:t>
      </w:r>
      <w:r w:rsidRPr="5BD2C3FC" w:rsidR="00AA405E">
        <w:rPr>
          <w:rStyle w:val="eop"/>
          <w:rFonts w:ascii="Arial" w:hAnsi="Arial" w:eastAsia="Arial" w:cs="Arial"/>
          <w:i w:val="1"/>
          <w:iCs w:val="1"/>
          <w:sz w:val="22"/>
          <w:szCs w:val="22"/>
        </w:rPr>
        <w:t> </w:t>
      </w:r>
    </w:p>
    <w:p xmlns:wp14="http://schemas.microsoft.com/office/word/2010/wordml" w:rsidR="00EA7B49" w:rsidP="3BC54958" w:rsidRDefault="00EA7B49" w14:paraId="70DF9E56" wp14:textId="77777777">
      <w:pPr>
        <w:pStyle w:val="paragraph"/>
        <w:spacing w:before="0" w:beforeAutospacing="off" w:after="0" w:afterAutospacing="off" w:line="480" w:lineRule="auto"/>
        <w:jc w:val="both"/>
        <w:textAlignment w:val="baseline"/>
        <w:rPr>
          <w:rStyle w:val="normaltextrun"/>
          <w:rFonts w:ascii="Ink Free" w:hAnsi="Ink Free" w:eastAsia="Ink Free" w:cs="Ink Free"/>
          <w:b w:val="1"/>
          <w:bCs w:val="1"/>
          <w:color w:val="000000"/>
          <w:sz w:val="22"/>
          <w:szCs w:val="22"/>
          <w:u w:val="single"/>
        </w:rPr>
      </w:pPr>
    </w:p>
    <w:p xmlns:wp14="http://schemas.microsoft.com/office/word/2010/wordml" w:rsidR="009D34C8" w:rsidP="3BC54958" w:rsidRDefault="009D34C8" w14:paraId="560C1493" wp14:textId="77777777">
      <w:pPr>
        <w:pStyle w:val="paragraph"/>
        <w:spacing w:before="0" w:beforeAutospacing="off" w:after="0" w:afterAutospacing="off" w:line="480" w:lineRule="auto"/>
        <w:jc w:val="both"/>
        <w:textAlignment w:val="baseline"/>
        <w:rPr>
          <w:rFonts w:ascii="Ink Free" w:hAnsi="Ink Free" w:eastAsia="Ink Free" w:cs="Ink Free"/>
          <w:sz w:val="18"/>
          <w:szCs w:val="18"/>
        </w:rPr>
      </w:pPr>
      <w:r w:rsidRPr="3BC54958" w:rsidR="009D34C8">
        <w:rPr>
          <w:rStyle w:val="normaltextrun"/>
          <w:rFonts w:ascii="Ink Free" w:hAnsi="Ink Free" w:eastAsia="Ink Free" w:cs="Ink Free"/>
          <w:b w:val="1"/>
          <w:bCs w:val="1"/>
          <w:color w:val="000000" w:themeColor="text1" w:themeTint="FF" w:themeShade="FF"/>
          <w:sz w:val="22"/>
          <w:szCs w:val="22"/>
          <w:u w:val="single"/>
        </w:rPr>
        <w:t>Economy and Industry.</w:t>
      </w:r>
      <w:r w:rsidRPr="3BC54958" w:rsidR="009D34C8">
        <w:rPr>
          <w:rStyle w:val="eop"/>
          <w:rFonts w:ascii="Ink Free" w:hAnsi="Ink Free" w:eastAsia="Ink Free" w:cs="Ink Free"/>
          <w:color w:val="000000" w:themeColor="text1" w:themeTint="FF" w:themeShade="FF"/>
          <w:sz w:val="22"/>
          <w:szCs w:val="22"/>
        </w:rPr>
        <w:t> </w:t>
      </w:r>
    </w:p>
    <w:p xmlns:wp14="http://schemas.microsoft.com/office/word/2010/wordml" w:rsidRPr="00AA405E" w:rsidR="009D34C8" w:rsidP="5BD2C3FC" w:rsidRDefault="00AA405E" w14:paraId="058C3B99" wp14:textId="6AF76868">
      <w:pPr>
        <w:pStyle w:val="paragraph"/>
        <w:spacing w:before="0" w:beforeAutospacing="off" w:after="0" w:afterAutospacing="off" w:line="480" w:lineRule="auto"/>
        <w:jc w:val="both"/>
        <w:textAlignment w:val="baseline"/>
        <w:rPr>
          <w:rFonts w:ascii="Arial" w:hAnsi="Arial" w:eastAsia="Arial" w:cs="Arial"/>
          <w:i w:val="1"/>
          <w:iCs w:val="1"/>
          <w:sz w:val="22"/>
          <w:szCs w:val="22"/>
        </w:rPr>
      </w:pPr>
      <w:r w:rsidRPr="5BD2C3FC" w:rsidR="00AA405E">
        <w:rPr>
          <w:rStyle w:val="normaltextrun"/>
          <w:rFonts w:ascii="Arial" w:hAnsi="Arial" w:eastAsia="Arial" w:cs="Arial"/>
          <w:color w:val="000000" w:themeColor="text1" w:themeTint="FF" w:themeShade="FF"/>
          <w:sz w:val="22"/>
          <w:szCs w:val="22"/>
        </w:rPr>
        <w:t>Figure four,</w:t>
      </w:r>
      <w:r w:rsidRPr="5BD2C3FC" w:rsidR="009D34C8">
        <w:rPr>
          <w:rStyle w:val="normaltextrun"/>
          <w:rFonts w:ascii="Arial" w:hAnsi="Arial" w:eastAsia="Arial" w:cs="Arial"/>
          <w:color w:val="000000" w:themeColor="text1" w:themeTint="FF" w:themeShade="FF"/>
          <w:sz w:val="22"/>
          <w:szCs w:val="22"/>
        </w:rPr>
        <w:t xml:space="preserve"> shows the industries in which the people of Milford Haven work. </w:t>
      </w:r>
      <w:r w:rsidRPr="5BD2C3FC" w:rsidR="00AA405E">
        <w:rPr>
          <w:rStyle w:val="normaltextrun"/>
          <w:rFonts w:ascii="Arial" w:hAnsi="Arial" w:eastAsia="Arial" w:cs="Arial"/>
          <w:color w:val="000000" w:themeColor="text1" w:themeTint="FF" w:themeShade="FF"/>
          <w:sz w:val="22"/>
          <w:szCs w:val="22"/>
        </w:rPr>
        <w:t>The i</w:t>
      </w:r>
      <w:r w:rsidRPr="5BD2C3FC" w:rsidR="00EA7B49">
        <w:rPr>
          <w:rStyle w:val="normaltextrun"/>
          <w:rFonts w:ascii="Arial" w:hAnsi="Arial" w:eastAsia="Arial" w:cs="Arial"/>
          <w:color w:val="000000" w:themeColor="text1" w:themeTint="FF" w:themeShade="FF"/>
          <w:sz w:val="22"/>
          <w:szCs w:val="22"/>
        </w:rPr>
        <w:t>nformation</w:t>
      </w:r>
      <w:r w:rsidRPr="5BD2C3FC" w:rsidR="00AA405E">
        <w:rPr>
          <w:rStyle w:val="normaltextrun"/>
          <w:rFonts w:ascii="Arial" w:hAnsi="Arial" w:eastAsia="Arial" w:cs="Arial"/>
          <w:color w:val="000000" w:themeColor="text1" w:themeTint="FF" w:themeShade="FF"/>
          <w:sz w:val="22"/>
          <w:szCs w:val="22"/>
        </w:rPr>
        <w:t xml:space="preserve"> was</w:t>
      </w:r>
      <w:r w:rsidRPr="5BD2C3FC" w:rsidR="009D34C8">
        <w:rPr>
          <w:rStyle w:val="normaltextrun"/>
          <w:rFonts w:ascii="Arial" w:hAnsi="Arial" w:eastAsia="Arial" w:cs="Arial"/>
          <w:color w:val="000000" w:themeColor="text1" w:themeTint="FF" w:themeShade="FF"/>
          <w:sz w:val="22"/>
          <w:szCs w:val="22"/>
        </w:rPr>
        <w:t xml:space="preserve"> obtained from, </w:t>
      </w:r>
      <w:r w:rsidRPr="5BD2C3FC" w:rsidR="00DE4F61">
        <w:rPr>
          <w:rStyle w:val="normaltextrun"/>
          <w:rFonts w:ascii="Arial" w:hAnsi="Arial" w:eastAsia="Arial" w:cs="Arial"/>
          <w:sz w:val="22"/>
          <w:szCs w:val="22"/>
          <w:lang w:val="en-US"/>
        </w:rPr>
        <w:t xml:space="preserve">2011 Census. There are many </w:t>
      </w:r>
      <w:r w:rsidRPr="5BD2C3FC" w:rsidR="000E1321">
        <w:rPr>
          <w:rStyle w:val="normaltextrun"/>
          <w:rFonts w:ascii="Arial" w:hAnsi="Arial" w:eastAsia="Arial" w:cs="Arial"/>
          <w:sz w:val="22"/>
          <w:szCs w:val="22"/>
          <w:lang w:val="en-US"/>
        </w:rPr>
        <w:t>ways</w:t>
      </w:r>
      <w:r w:rsidRPr="5BD2C3FC" w:rsidR="00DE4F61">
        <w:rPr>
          <w:rStyle w:val="normaltextrun"/>
          <w:rFonts w:ascii="Arial" w:hAnsi="Arial" w:eastAsia="Arial" w:cs="Arial"/>
          <w:sz w:val="22"/>
          <w:szCs w:val="22"/>
          <w:lang w:val="en-US"/>
        </w:rPr>
        <w:t xml:space="preserve"> in which to gain employment within this community, many are show</w:t>
      </w:r>
      <w:r w:rsidRPr="5BD2C3FC" w:rsidR="000C7BFA">
        <w:rPr>
          <w:rStyle w:val="normaltextrun"/>
          <w:rFonts w:ascii="Arial" w:hAnsi="Arial" w:eastAsia="Arial" w:cs="Arial"/>
          <w:sz w:val="22"/>
          <w:szCs w:val="22"/>
          <w:lang w:val="en-US"/>
        </w:rPr>
        <w:t>n</w:t>
      </w:r>
      <w:r w:rsidRPr="5BD2C3FC" w:rsidR="00DE4F61">
        <w:rPr>
          <w:rStyle w:val="normaltextrun"/>
          <w:rFonts w:ascii="Arial" w:hAnsi="Arial" w:eastAsia="Arial" w:cs="Arial"/>
          <w:sz w:val="22"/>
          <w:szCs w:val="22"/>
          <w:lang w:val="en-US"/>
        </w:rPr>
        <w:t xml:space="preserve"> on figure four, however, taking into </w:t>
      </w:r>
      <w:r w:rsidRPr="5BD2C3FC" w:rsidR="000E1321">
        <w:rPr>
          <w:rStyle w:val="normaltextrun"/>
          <w:rFonts w:ascii="Arial" w:hAnsi="Arial" w:eastAsia="Arial" w:cs="Arial"/>
          <w:sz w:val="22"/>
          <w:szCs w:val="22"/>
          <w:lang w:val="en-US"/>
        </w:rPr>
        <w:t>consideration</w:t>
      </w:r>
      <w:r w:rsidRPr="5BD2C3FC" w:rsidR="00DE4F61">
        <w:rPr>
          <w:rStyle w:val="normaltextrun"/>
          <w:rFonts w:ascii="Arial" w:hAnsi="Arial" w:eastAsia="Arial" w:cs="Arial"/>
          <w:sz w:val="22"/>
          <w:szCs w:val="22"/>
          <w:lang w:val="en-US"/>
        </w:rPr>
        <w:t xml:space="preserve"> of conver</w:t>
      </w:r>
      <w:r w:rsidRPr="5BD2C3FC" w:rsidR="000E1321">
        <w:rPr>
          <w:rStyle w:val="normaltextrun"/>
          <w:rFonts w:ascii="Arial" w:hAnsi="Arial" w:eastAsia="Arial" w:cs="Arial"/>
          <w:sz w:val="22"/>
          <w:szCs w:val="22"/>
          <w:lang w:val="en-US"/>
        </w:rPr>
        <w:t>sations within the community,</w:t>
      </w:r>
      <w:r w:rsidRPr="5BD2C3FC" w:rsidR="00DE4F61">
        <w:rPr>
          <w:rStyle w:val="normaltextrun"/>
          <w:rFonts w:ascii="Arial" w:hAnsi="Arial" w:eastAsia="Arial" w:cs="Arial"/>
          <w:sz w:val="22"/>
          <w:szCs w:val="22"/>
          <w:lang w:val="en-US"/>
        </w:rPr>
        <w:t xml:space="preserve"> industrial</w:t>
      </w:r>
      <w:r w:rsidRPr="5BD2C3FC" w:rsidR="000E1321">
        <w:rPr>
          <w:rStyle w:val="normaltextrun"/>
          <w:rFonts w:ascii="Arial" w:hAnsi="Arial" w:eastAsia="Arial" w:cs="Arial"/>
          <w:sz w:val="22"/>
          <w:szCs w:val="22"/>
          <w:lang w:val="en-US"/>
        </w:rPr>
        <w:t xml:space="preserve"> work within the local power stations, and agricultural work </w:t>
      </w:r>
      <w:r w:rsidRPr="5BD2C3FC" w:rsidR="543284EB">
        <w:rPr>
          <w:rStyle w:val="normaltextrun"/>
          <w:rFonts w:ascii="Arial" w:hAnsi="Arial" w:eastAsia="Arial" w:cs="Arial"/>
          <w:sz w:val="22"/>
          <w:szCs w:val="22"/>
          <w:lang w:val="en-US"/>
        </w:rPr>
        <w:t>is</w:t>
      </w:r>
      <w:r w:rsidRPr="5BD2C3FC" w:rsidR="000E1321">
        <w:rPr>
          <w:rStyle w:val="normaltextrun"/>
          <w:rFonts w:ascii="Arial" w:hAnsi="Arial" w:eastAsia="Arial" w:cs="Arial"/>
          <w:sz w:val="22"/>
          <w:szCs w:val="22"/>
          <w:lang w:val="en-US"/>
        </w:rPr>
        <w:t xml:space="preserve"> favorable with the males.</w:t>
      </w:r>
    </w:p>
    <w:p xmlns:wp14="http://schemas.microsoft.com/office/word/2010/wordml" w:rsidR="009D34C8" w:rsidP="5BD2C3FC" w:rsidRDefault="009D34C8" w14:paraId="4F6584BE" wp14:textId="77777777">
      <w:pPr>
        <w:pStyle w:val="paragraph"/>
        <w:spacing w:before="0" w:beforeAutospacing="off" w:after="0" w:afterAutospacing="off" w:line="480" w:lineRule="auto"/>
        <w:jc w:val="both"/>
        <w:textAlignment w:val="baseline"/>
        <w:rPr>
          <w:rStyle w:val="eop"/>
          <w:rFonts w:ascii="Arial" w:hAnsi="Arial" w:eastAsia="Arial" w:cs="Arial"/>
          <w:color w:val="00B050"/>
          <w:sz w:val="22"/>
          <w:szCs w:val="22"/>
        </w:rPr>
      </w:pPr>
      <w:r w:rsidR="009D34C8">
        <w:drawing>
          <wp:inline xmlns:wp14="http://schemas.microsoft.com/office/word/2010/wordprocessingDrawing" wp14:editId="5E794F10" wp14:anchorId="4526A404">
            <wp:extent cx="5714952" cy="2531579"/>
            <wp:effectExtent l="0" t="0" r="9525" b="4445"/>
            <wp:docPr id="5" name="Picture 5" descr="C:\Users\User\AppData\Local\Microsoft\Windows\INetCache\Content.MSO\B4D262A7.tmp" title=""/>
            <wp:cNvGraphicFramePr>
              <a:graphicFrameLocks noChangeAspect="1"/>
            </wp:cNvGraphicFramePr>
            <a:graphic>
              <a:graphicData uri="http://schemas.openxmlformats.org/drawingml/2006/picture">
                <pic:pic>
                  <pic:nvPicPr>
                    <pic:cNvPr id="0" name="Picture 5"/>
                    <pic:cNvPicPr/>
                  </pic:nvPicPr>
                  <pic:blipFill>
                    <a:blip r:embed="R53ec779ce7f54fb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5714952" cy="2531579"/>
                    </a:xfrm>
                    <a:prstGeom prst="rect">
                      <a:avLst/>
                    </a:prstGeom>
                  </pic:spPr>
                </pic:pic>
              </a:graphicData>
            </a:graphic>
          </wp:inline>
        </w:drawing>
      </w:r>
      <w:r w:rsidRPr="5BD2C3FC" w:rsidR="009D34C8">
        <w:rPr>
          <w:rStyle w:val="eop"/>
          <w:rFonts w:ascii="Arial" w:hAnsi="Arial" w:eastAsia="Arial" w:cs="Arial"/>
          <w:color w:val="00B050"/>
          <w:sz w:val="22"/>
          <w:szCs w:val="22"/>
        </w:rPr>
        <w:t> </w:t>
      </w:r>
    </w:p>
    <w:p xmlns:wp14="http://schemas.microsoft.com/office/word/2010/wordml" w:rsidRPr="00AA405E" w:rsidR="00AA405E" w:rsidP="5BD2C3FC" w:rsidRDefault="00AA405E" w14:paraId="215DE537" wp14:textId="77777777">
      <w:pPr>
        <w:pStyle w:val="paragraph"/>
        <w:spacing w:before="0" w:beforeAutospacing="off" w:after="0" w:afterAutospacing="off" w:line="480" w:lineRule="auto"/>
        <w:jc w:val="both"/>
        <w:textAlignment w:val="baseline"/>
        <w:rPr>
          <w:rFonts w:ascii="Arial" w:hAnsi="Arial" w:eastAsia="Arial" w:cs="Arial"/>
          <w:i w:val="1"/>
          <w:iCs w:val="1"/>
          <w:sz w:val="22"/>
          <w:szCs w:val="22"/>
        </w:rPr>
      </w:pPr>
      <w:r w:rsidRPr="5BD2C3FC" w:rsidR="00AA405E">
        <w:rPr>
          <w:rStyle w:val="normaltextrun"/>
          <w:rFonts w:ascii="Arial" w:hAnsi="Arial" w:eastAsia="Arial" w:cs="Arial"/>
          <w:i w:val="1"/>
          <w:iCs w:val="1"/>
          <w:sz w:val="22"/>
          <w:szCs w:val="22"/>
          <w:lang w:val="en-US"/>
        </w:rPr>
        <w:t>Figure four: (Understanding Welsh places, 2020)</w:t>
      </w:r>
      <w:r w:rsidRPr="5BD2C3FC" w:rsidR="00DE4F61">
        <w:rPr>
          <w:rStyle w:val="normaltextrun"/>
          <w:rFonts w:ascii="Arial" w:hAnsi="Arial" w:eastAsia="Arial" w:cs="Arial"/>
          <w:i w:val="1"/>
          <w:iCs w:val="1"/>
          <w:sz w:val="22"/>
          <w:szCs w:val="22"/>
          <w:lang w:val="en-US"/>
        </w:rPr>
        <w:t>.</w:t>
      </w:r>
    </w:p>
    <w:p xmlns:wp14="http://schemas.microsoft.com/office/word/2010/wordml" w:rsidR="009D34C8" w:rsidP="5BD2C3FC" w:rsidRDefault="009D34C8" w14:paraId="44E871BC" wp14:textId="77777777">
      <w:pPr>
        <w:pStyle w:val="paragraph"/>
        <w:spacing w:before="0" w:beforeAutospacing="off" w:after="0" w:afterAutospacing="off" w:line="480" w:lineRule="auto"/>
        <w:jc w:val="both"/>
        <w:textAlignment w:val="baseline"/>
        <w:rPr>
          <w:rFonts w:ascii="Arial" w:hAnsi="Arial" w:eastAsia="Arial" w:cs="Arial"/>
          <w:sz w:val="18"/>
          <w:szCs w:val="18"/>
        </w:rPr>
      </w:pPr>
    </w:p>
    <w:p xmlns:wp14="http://schemas.microsoft.com/office/word/2010/wordml" w:rsidRPr="00AA405E" w:rsidR="00AA405E" w:rsidP="00DE4F61" w:rsidRDefault="00AA405E" w14:paraId="259EE8A0" wp14:textId="77777777">
      <w:pPr>
        <w:pStyle w:val="paragraph"/>
        <w:spacing w:before="0" w:beforeAutospacing="0" w:after="0" w:afterAutospacing="0" w:line="480" w:lineRule="auto"/>
        <w:jc w:val="both"/>
        <w:textAlignment w:val="baseline"/>
        <w:rPr>
          <w:rFonts w:ascii="Segoe UI" w:hAnsi="Segoe UI" w:cs="Segoe UI"/>
          <w:sz w:val="18"/>
          <w:szCs w:val="18"/>
        </w:rPr>
      </w:pPr>
      <w:r w:rsidRPr="00AA405E">
        <w:rPr>
          <w:rFonts w:ascii="Ink Free" w:hAnsi="Ink Free" w:cs="Segoe UI"/>
          <w:b/>
          <w:bCs/>
          <w:color w:val="000000"/>
          <w:u w:val="single"/>
        </w:rPr>
        <w:t>Social Assets.</w:t>
      </w:r>
      <w:r w:rsidRPr="00AA405E">
        <w:rPr>
          <w:rFonts w:ascii="Ink Free" w:hAnsi="Ink Free" w:cs="Segoe UI"/>
          <w:color w:val="000000"/>
        </w:rPr>
        <w:t> </w:t>
      </w:r>
    </w:p>
    <w:p xmlns:wp14="http://schemas.microsoft.com/office/word/2010/wordml" w:rsidRPr="00AA405E" w:rsidR="00AA405E" w:rsidP="5BD2C3FC" w:rsidRDefault="00AA405E" w14:paraId="26348F06" wp14:textId="77777777">
      <w:pPr>
        <w:spacing w:after="0" w:line="480" w:lineRule="auto"/>
        <w:jc w:val="both"/>
        <w:textAlignment w:val="baseline"/>
        <w:rPr>
          <w:rFonts w:ascii="Arial" w:hAnsi="Arial" w:eastAsia="Arial" w:cs="Arial"/>
          <w:sz w:val="18"/>
          <w:szCs w:val="18"/>
          <w:lang w:val="en-US" w:eastAsia="en-GB"/>
        </w:rPr>
      </w:pPr>
      <w:r w:rsidRPr="5BD2C3FC" w:rsidR="00AA405E">
        <w:rPr>
          <w:rFonts w:ascii="Arial" w:hAnsi="Arial" w:eastAsia="Arial" w:cs="Arial"/>
          <w:color w:val="000000" w:themeColor="text1" w:themeTint="FF" w:themeShade="FF"/>
          <w:lang w:eastAsia="en-GB"/>
        </w:rPr>
        <w:t xml:space="preserve">Milford Haven has many social assets for young people to become involved in, to </w:t>
      </w:r>
      <w:r w:rsidRPr="5BD2C3FC" w:rsidR="00AA405E">
        <w:rPr>
          <w:rFonts w:ascii="Arial" w:hAnsi="Arial" w:eastAsia="Arial" w:cs="Arial"/>
          <w:color w:val="000000" w:themeColor="text1" w:themeTint="FF" w:themeShade="FF"/>
          <w:lang w:eastAsia="en-GB"/>
        </w:rPr>
        <w:t>benefit</w:t>
      </w:r>
      <w:r w:rsidRPr="5BD2C3FC" w:rsidR="00AA405E">
        <w:rPr>
          <w:rFonts w:ascii="Arial" w:hAnsi="Arial" w:eastAsia="Arial" w:cs="Arial"/>
          <w:color w:val="000000" w:themeColor="text1" w:themeTint="FF" w:themeShade="FF"/>
          <w:lang w:eastAsia="en-GB"/>
        </w:rPr>
        <w:t xml:space="preserve"> their lives and further their skills and development. </w:t>
      </w:r>
    </w:p>
    <w:p xmlns:wp14="http://schemas.microsoft.com/office/word/2010/wordml" w:rsidRPr="00AA405E" w:rsidR="00AA405E" w:rsidP="5BD2C3FC" w:rsidRDefault="00AA405E" w14:paraId="6EF6A18F" wp14:textId="2A669F01">
      <w:pPr>
        <w:spacing w:after="0" w:line="480" w:lineRule="auto"/>
        <w:jc w:val="both"/>
        <w:textAlignment w:val="baseline"/>
        <w:rPr>
          <w:rFonts w:ascii="Arial" w:hAnsi="Arial" w:eastAsia="Arial" w:cs="Arial"/>
          <w:sz w:val="18"/>
          <w:szCs w:val="18"/>
          <w:lang w:eastAsia="en-GB"/>
        </w:rPr>
      </w:pPr>
      <w:r w:rsidRPr="5BD2C3FC" w:rsidR="00AA405E">
        <w:rPr>
          <w:rFonts w:ascii="Arial" w:hAnsi="Arial" w:eastAsia="Arial" w:cs="Arial"/>
          <w:b w:val="1"/>
          <w:bCs w:val="1"/>
          <w:color w:val="000000" w:themeColor="text1" w:themeTint="FF" w:themeShade="FF"/>
          <w:lang w:eastAsia="en-GB"/>
        </w:rPr>
        <w:t>Milford Youth Matters:</w:t>
      </w:r>
      <w:r w:rsidRPr="5BD2C3FC" w:rsidR="00AA405E">
        <w:rPr>
          <w:rFonts w:ascii="Arial" w:hAnsi="Arial" w:eastAsia="Arial" w:cs="Arial"/>
          <w:color w:val="000000" w:themeColor="text1" w:themeTint="FF" w:themeShade="FF"/>
          <w:lang w:eastAsia="en-GB"/>
        </w:rPr>
        <w:t xml:space="preserve"> This project has been supported by Milford Haven Port Authority for the last five years. It </w:t>
      </w:r>
      <w:r w:rsidRPr="5BD2C3FC" w:rsidR="00AA405E">
        <w:rPr>
          <w:rFonts w:ascii="Arial" w:hAnsi="Arial" w:eastAsia="Arial" w:cs="Arial"/>
          <w:color w:val="000000" w:themeColor="text1" w:themeTint="FF" w:themeShade="FF"/>
          <w:lang w:eastAsia="en-GB"/>
        </w:rPr>
        <w:t>facilitates</w:t>
      </w:r>
      <w:r w:rsidRPr="5BD2C3FC" w:rsidR="00AA405E">
        <w:rPr>
          <w:rFonts w:ascii="Arial" w:hAnsi="Arial" w:eastAsia="Arial" w:cs="Arial"/>
          <w:color w:val="000000" w:themeColor="text1" w:themeTint="FF" w:themeShade="FF"/>
          <w:lang w:eastAsia="en-GB"/>
        </w:rPr>
        <w:t xml:space="preserve"> training and development for young people between the ages of 11-18 years, living within the Milford Haven area. Offering young people, the opportunities to enjoy arts, </w:t>
      </w:r>
      <w:r w:rsidRPr="5BD2C3FC" w:rsidR="2ECDDE8B">
        <w:rPr>
          <w:rFonts w:ascii="Arial" w:hAnsi="Arial" w:eastAsia="Arial" w:cs="Arial"/>
          <w:color w:val="000000" w:themeColor="text1" w:themeTint="FF" w:themeShade="FF"/>
          <w:lang w:eastAsia="en-GB"/>
        </w:rPr>
        <w:t>dance,</w:t>
      </w:r>
      <w:r w:rsidRPr="5BD2C3FC" w:rsidR="00AA405E">
        <w:rPr>
          <w:rFonts w:ascii="Arial" w:hAnsi="Arial" w:eastAsia="Arial" w:cs="Arial"/>
          <w:color w:val="000000" w:themeColor="text1" w:themeTint="FF" w:themeShade="FF"/>
          <w:lang w:eastAsia="en-GB"/>
        </w:rPr>
        <w:t xml:space="preserve"> and sport activities. (Port of Milford Haven, 2023). It runs resources including the Under the Bridge, which holds outdoor activities in the summer, and Winter Warmer sessions in the winter months, where they </w:t>
      </w:r>
      <w:r w:rsidRPr="5BD2C3FC" w:rsidR="00AA405E">
        <w:rPr>
          <w:rFonts w:ascii="Arial" w:hAnsi="Arial" w:eastAsia="Arial" w:cs="Arial"/>
          <w:color w:val="000000" w:themeColor="text1" w:themeTint="FF" w:themeShade="FF"/>
          <w:lang w:eastAsia="en-GB"/>
        </w:rPr>
        <w:t>provide</w:t>
      </w:r>
      <w:r w:rsidRPr="5BD2C3FC" w:rsidR="00AA405E">
        <w:rPr>
          <w:rFonts w:ascii="Arial" w:hAnsi="Arial" w:eastAsia="Arial" w:cs="Arial"/>
          <w:color w:val="000000" w:themeColor="text1" w:themeTint="FF" w:themeShade="FF"/>
          <w:lang w:eastAsia="en-GB"/>
        </w:rPr>
        <w:t xml:space="preserve"> a warm, safe space to socialise. They also </w:t>
      </w:r>
      <w:r w:rsidRPr="5BD2C3FC" w:rsidR="00AA405E">
        <w:rPr>
          <w:rFonts w:ascii="Arial" w:hAnsi="Arial" w:eastAsia="Arial" w:cs="Arial"/>
          <w:color w:val="000000" w:themeColor="text1" w:themeTint="FF" w:themeShade="FF"/>
          <w:lang w:eastAsia="en-GB"/>
        </w:rPr>
        <w:t>provide</w:t>
      </w:r>
      <w:r w:rsidRPr="5BD2C3FC" w:rsidR="00AA405E">
        <w:rPr>
          <w:rFonts w:ascii="Arial" w:hAnsi="Arial" w:eastAsia="Arial" w:cs="Arial"/>
          <w:color w:val="000000" w:themeColor="text1" w:themeTint="FF" w:themeShade="FF"/>
          <w:lang w:eastAsia="en-GB"/>
        </w:rPr>
        <w:t xml:space="preserve"> and support young people in the preparation and cooking of hot meals. </w:t>
      </w:r>
      <w:r w:rsidRPr="5BD2C3FC" w:rsidR="00B1055A">
        <w:rPr>
          <w:rFonts w:ascii="Arial" w:hAnsi="Arial" w:eastAsia="Arial" w:cs="Arial"/>
          <w:color w:val="000000" w:themeColor="text1" w:themeTint="FF" w:themeShade="FF"/>
          <w:lang w:eastAsia="en-GB"/>
        </w:rPr>
        <w:t xml:space="preserve">Milford Youth Matters, also </w:t>
      </w:r>
      <w:r w:rsidRPr="5BD2C3FC" w:rsidR="588A3D44">
        <w:rPr>
          <w:rFonts w:ascii="Arial" w:hAnsi="Arial" w:eastAsia="Arial" w:cs="Arial"/>
          <w:color w:val="000000" w:themeColor="text1" w:themeTint="FF" w:themeShade="FF"/>
          <w:lang w:eastAsia="en-GB"/>
        </w:rPr>
        <w:t>supports,</w:t>
      </w:r>
      <w:r w:rsidRPr="5BD2C3FC" w:rsidR="00B1055A">
        <w:rPr>
          <w:rFonts w:ascii="Arial" w:hAnsi="Arial" w:eastAsia="Arial" w:cs="Arial"/>
          <w:color w:val="000000" w:themeColor="text1" w:themeTint="FF" w:themeShade="FF"/>
          <w:lang w:eastAsia="en-GB"/>
        </w:rPr>
        <w:t xml:space="preserve"> and runs a youth-driven charity shop to support the community </w:t>
      </w:r>
      <w:r w:rsidRPr="5BD2C3FC" w:rsidR="00AA405E">
        <w:rPr>
          <w:rFonts w:ascii="Arial" w:hAnsi="Arial" w:eastAsia="Arial" w:cs="Arial"/>
          <w:color w:val="000000" w:themeColor="text1" w:themeTint="FF" w:themeShade="FF"/>
          <w:lang w:eastAsia="en-GB"/>
        </w:rPr>
        <w:t xml:space="preserve">(Port of Milford Haven, 2023: </w:t>
      </w:r>
      <w:r w:rsidRPr="5BD2C3FC" w:rsidR="00AA405E">
        <w:rPr>
          <w:rFonts w:ascii="Arial" w:hAnsi="Arial" w:eastAsia="Arial" w:cs="Arial"/>
          <w:color w:val="000000" w:themeColor="text1" w:themeTint="FF" w:themeShade="FF"/>
          <w:sz w:val="24"/>
          <w:szCs w:val="24"/>
          <w:lang w:eastAsia="en-GB"/>
        </w:rPr>
        <w:t>CLD Standards Council Scotland, 2019</w:t>
      </w:r>
      <w:r w:rsidRPr="5BD2C3FC" w:rsidR="00B1055A">
        <w:rPr>
          <w:rFonts w:ascii="Arial" w:hAnsi="Arial" w:eastAsia="Arial" w:cs="Arial"/>
          <w:color w:val="000000" w:themeColor="text1" w:themeTint="FF" w:themeShade="FF"/>
          <w:sz w:val="24"/>
          <w:szCs w:val="24"/>
          <w:lang w:eastAsia="en-GB"/>
        </w:rPr>
        <w:t xml:space="preserve">: </w:t>
      </w:r>
      <w:r w:rsidRPr="5BD2C3FC" w:rsidR="00B1055A">
        <w:rPr>
          <w:rFonts w:ascii="Arial" w:hAnsi="Arial" w:eastAsia="Arial" w:cs="Arial"/>
          <w:color w:val="000000" w:themeColor="text1" w:themeTint="FF" w:themeShade="FF"/>
          <w:lang w:eastAsia="en-GB"/>
        </w:rPr>
        <w:t>Youth Council</w:t>
      </w:r>
      <w:r w:rsidRPr="5BD2C3FC" w:rsidR="00B1055A">
        <w:rPr>
          <w:rFonts w:ascii="Arial" w:hAnsi="Arial" w:eastAsia="Arial" w:cs="Arial"/>
          <w:color w:val="000000" w:themeColor="text1" w:themeTint="FF" w:themeShade="FF"/>
          <w:sz w:val="24"/>
          <w:szCs w:val="24"/>
          <w:lang w:eastAsia="en-GB"/>
        </w:rPr>
        <w:t xml:space="preserve"> Youth Work in Wales Review Group, 2022).</w:t>
      </w:r>
      <w:r w:rsidRPr="5BD2C3FC" w:rsidR="00B1055A">
        <w:rPr>
          <w:rFonts w:ascii="Arial" w:hAnsi="Arial" w:eastAsia="Arial" w:cs="Arial"/>
          <w:color w:val="000000" w:themeColor="text1" w:themeTint="FF" w:themeShade="FF"/>
          <w:sz w:val="24"/>
          <w:szCs w:val="24"/>
          <w:lang w:val="en-US" w:eastAsia="en-GB"/>
        </w:rPr>
        <w:t> </w:t>
      </w:r>
      <w:r w:rsidRPr="5BD2C3FC" w:rsidR="00AA405E">
        <w:rPr>
          <w:rFonts w:ascii="Arial" w:hAnsi="Arial" w:eastAsia="Arial" w:cs="Arial"/>
          <w:color w:val="000000" w:themeColor="text1" w:themeTint="FF" w:themeShade="FF"/>
          <w:sz w:val="24"/>
          <w:szCs w:val="24"/>
          <w:lang w:eastAsia="en-GB"/>
        </w:rPr>
        <w:t> </w:t>
      </w:r>
    </w:p>
    <w:p xmlns:wp14="http://schemas.microsoft.com/office/word/2010/wordml" w:rsidRPr="00AA405E" w:rsidR="00AA405E" w:rsidP="5BD2C3FC" w:rsidRDefault="00237EA6" w14:paraId="0AC70E09" wp14:textId="724CB81B">
      <w:pPr>
        <w:spacing w:after="0" w:line="480" w:lineRule="auto"/>
        <w:jc w:val="both"/>
        <w:textAlignment w:val="baseline"/>
        <w:rPr>
          <w:rFonts w:ascii="Arial" w:hAnsi="Arial" w:eastAsia="Arial" w:cs="Arial"/>
          <w:sz w:val="18"/>
          <w:szCs w:val="18"/>
          <w:lang w:eastAsia="en-GB"/>
        </w:rPr>
      </w:pPr>
      <w:r w:rsidRPr="5BD2C3FC" w:rsidR="00237EA6">
        <w:rPr>
          <w:rFonts w:ascii="Arial" w:hAnsi="Arial" w:eastAsia="Arial" w:cs="Arial"/>
          <w:b w:val="1"/>
          <w:bCs w:val="1"/>
          <w:color w:val="000000" w:themeColor="text1" w:themeTint="FF" w:themeShade="FF"/>
          <w:lang w:eastAsia="en-GB"/>
        </w:rPr>
        <w:t>Milford Haven Youth Centre</w:t>
      </w:r>
      <w:r w:rsidRPr="5BD2C3FC" w:rsidR="00AA405E">
        <w:rPr>
          <w:rFonts w:ascii="Arial" w:hAnsi="Arial" w:eastAsia="Arial" w:cs="Arial"/>
          <w:b w:val="1"/>
          <w:bCs w:val="1"/>
          <w:color w:val="000000" w:themeColor="text1" w:themeTint="FF" w:themeShade="FF"/>
          <w:lang w:eastAsia="en-GB"/>
        </w:rPr>
        <w:t xml:space="preserve">: </w:t>
      </w:r>
      <w:r w:rsidRPr="5BD2C3FC" w:rsidR="00AA405E">
        <w:rPr>
          <w:rFonts w:ascii="Arial" w:hAnsi="Arial" w:eastAsia="Arial" w:cs="Arial"/>
          <w:color w:val="000000" w:themeColor="text1" w:themeTint="FF" w:themeShade="FF"/>
          <w:lang w:eastAsia="en-GB"/>
        </w:rPr>
        <w:t>Offers young people between the ages of 11-25 a warm, safe space</w:t>
      </w:r>
      <w:r w:rsidRPr="5BD2C3FC" w:rsidR="004D1C0E">
        <w:rPr>
          <w:rFonts w:ascii="Arial" w:hAnsi="Arial" w:eastAsia="Arial" w:cs="Arial"/>
          <w:color w:val="000000" w:themeColor="text1" w:themeTint="FF" w:themeShade="FF"/>
          <w:lang w:eastAsia="en-GB"/>
        </w:rPr>
        <w:t>, it provides</w:t>
      </w:r>
      <w:r w:rsidRPr="5BD2C3FC" w:rsidR="004D1C0E">
        <w:rPr>
          <w:rFonts w:ascii="Arial" w:hAnsi="Arial" w:eastAsia="Arial" w:cs="Arial"/>
          <w:color w:val="000000" w:themeColor="text1" w:themeTint="FF" w:themeShade="FF"/>
          <w:lang w:eastAsia="en-GB"/>
        </w:rPr>
        <w:t xml:space="preserve"> young people with support, guidance, </w:t>
      </w:r>
      <w:r w:rsidRPr="5BD2C3FC" w:rsidR="004D1C0E">
        <w:rPr>
          <w:rFonts w:ascii="Arial" w:hAnsi="Arial" w:eastAsia="Arial" w:cs="Arial"/>
          <w:color w:val="000000" w:themeColor="text1" w:themeTint="FF" w:themeShade="FF"/>
          <w:lang w:eastAsia="en-GB"/>
        </w:rPr>
        <w:t>activities</w:t>
      </w:r>
      <w:r w:rsidRPr="5BD2C3FC" w:rsidR="004D1C0E">
        <w:rPr>
          <w:rFonts w:ascii="Arial" w:hAnsi="Arial" w:eastAsia="Arial" w:cs="Arial"/>
          <w:color w:val="000000" w:themeColor="text1" w:themeTint="FF" w:themeShade="FF"/>
          <w:lang w:eastAsia="en-GB"/>
        </w:rPr>
        <w:t xml:space="preserve">, informal and non-formal educational opportunities, </w:t>
      </w:r>
      <w:r w:rsidRPr="5BD2C3FC" w:rsidR="1BF5F522">
        <w:rPr>
          <w:rFonts w:ascii="Arial" w:hAnsi="Arial" w:eastAsia="Arial" w:cs="Arial"/>
          <w:color w:val="000000" w:themeColor="text1" w:themeTint="FF" w:themeShade="FF"/>
          <w:lang w:eastAsia="en-GB"/>
        </w:rPr>
        <w:t>skills,</w:t>
      </w:r>
      <w:r w:rsidRPr="5BD2C3FC" w:rsidR="004D1C0E">
        <w:rPr>
          <w:rFonts w:ascii="Arial" w:hAnsi="Arial" w:eastAsia="Arial" w:cs="Arial"/>
          <w:color w:val="000000" w:themeColor="text1" w:themeTint="FF" w:themeShade="FF"/>
          <w:lang w:eastAsia="en-GB"/>
        </w:rPr>
        <w:t xml:space="preserve"> and experiences to enhance the development of young people. The centre provides day and evening sessions, with youth clubs in the evenings and winter warmer and after school provisions and a Friday early finish.</w:t>
      </w:r>
      <w:r w:rsidRPr="5BD2C3FC" w:rsidR="00C6418C">
        <w:rPr>
          <w:rFonts w:ascii="Arial" w:hAnsi="Arial" w:eastAsia="Arial" w:cs="Arial"/>
          <w:color w:val="000000" w:themeColor="text1" w:themeTint="FF" w:themeShade="FF"/>
          <w:lang w:eastAsia="en-GB"/>
        </w:rPr>
        <w:t xml:space="preserve"> </w:t>
      </w:r>
      <w:r w:rsidRPr="5BD2C3FC" w:rsidR="00C6418C">
        <w:rPr>
          <w:rFonts w:ascii="Arial" w:hAnsi="Arial" w:eastAsia="Arial" w:cs="Arial"/>
          <w:color w:val="000000" w:themeColor="text1" w:themeTint="FF" w:themeShade="FF"/>
          <w:lang w:eastAsia="en-GB"/>
        </w:rPr>
        <w:t xml:space="preserve">They also </w:t>
      </w:r>
      <w:r w:rsidRPr="5BD2C3FC" w:rsidR="0B061763">
        <w:rPr>
          <w:rFonts w:ascii="Arial" w:hAnsi="Arial" w:eastAsia="Arial" w:cs="Arial"/>
          <w:color w:val="000000" w:themeColor="text1" w:themeTint="FF" w:themeShade="FF"/>
          <w:lang w:eastAsia="en-GB"/>
        </w:rPr>
        <w:t>provide</w:t>
      </w:r>
      <w:r w:rsidRPr="5BD2C3FC" w:rsidR="00C6418C">
        <w:rPr>
          <w:rFonts w:ascii="Arial" w:hAnsi="Arial" w:eastAsia="Arial" w:cs="Arial"/>
          <w:color w:val="000000" w:themeColor="text1" w:themeTint="FF" w:themeShade="FF"/>
          <w:lang w:eastAsia="en-GB"/>
        </w:rPr>
        <w:t xml:space="preserve"> a space and suppo</w:t>
      </w:r>
      <w:r w:rsidRPr="5BD2C3FC" w:rsidR="00C6418C">
        <w:rPr>
          <w:rFonts w:ascii="Arial" w:hAnsi="Arial" w:eastAsia="Arial" w:cs="Arial"/>
          <w:color w:val="000000" w:themeColor="text1" w:themeTint="FF" w:themeShade="FF"/>
          <w:lang w:eastAsia="en-GB"/>
        </w:rPr>
        <w:t>rts the young people involved in</w:t>
      </w:r>
      <w:r w:rsidRPr="5BD2C3FC" w:rsidR="00C6418C">
        <w:rPr>
          <w:rFonts w:ascii="Arial" w:hAnsi="Arial" w:eastAsia="Arial" w:cs="Arial"/>
          <w:color w:val="000000" w:themeColor="text1" w:themeTint="FF" w:themeShade="FF"/>
          <w:lang w:eastAsia="en-GB"/>
        </w:rPr>
        <w:t xml:space="preserve"> </w:t>
      </w:r>
      <w:r w:rsidRPr="5BD2C3FC" w:rsidR="00C6418C">
        <w:rPr>
          <w:rFonts w:ascii="Arial" w:hAnsi="Arial" w:eastAsia="Arial" w:cs="Arial"/>
          <w:color w:val="000000" w:themeColor="text1" w:themeTint="FF" w:themeShade="FF"/>
          <w:lang w:eastAsia="en-GB"/>
        </w:rPr>
        <w:t>Mi</w:t>
      </w:r>
      <w:r w:rsidRPr="5BD2C3FC" w:rsidR="00C6418C">
        <w:rPr>
          <w:rFonts w:ascii="Arial" w:hAnsi="Arial" w:eastAsia="Arial" w:cs="Arial"/>
          <w:color w:val="000000" w:themeColor="text1" w:themeTint="FF" w:themeShade="FF"/>
          <w:lang w:eastAsia="en-GB"/>
        </w:rPr>
        <w:t>lford Youth Council, this</w:t>
      </w:r>
      <w:r w:rsidRPr="5BD2C3FC" w:rsidR="00C6418C">
        <w:rPr>
          <w:rFonts w:ascii="Arial" w:hAnsi="Arial" w:eastAsia="Arial" w:cs="Arial"/>
          <w:b w:val="1"/>
          <w:bCs w:val="1"/>
          <w:color w:val="000000" w:themeColor="text1" w:themeTint="FF" w:themeShade="FF"/>
          <w:lang w:eastAsia="en-GB"/>
        </w:rPr>
        <w:t xml:space="preserve"> </w:t>
      </w:r>
      <w:r w:rsidRPr="5BD2C3FC" w:rsidR="00C6418C">
        <w:rPr>
          <w:rFonts w:ascii="Arial" w:hAnsi="Arial" w:eastAsia="Arial" w:cs="Arial"/>
          <w:color w:val="000000" w:themeColor="text1" w:themeTint="FF" w:themeShade="FF"/>
          <w:lang w:eastAsia="en-GB"/>
        </w:rPr>
        <w:t xml:space="preserve">gives </w:t>
      </w:r>
      <w:r w:rsidRPr="5BD2C3FC" w:rsidR="00C6418C">
        <w:rPr>
          <w:rFonts w:ascii="Arial" w:hAnsi="Arial" w:eastAsia="Arial" w:cs="Arial"/>
          <w:color w:val="000000" w:themeColor="text1" w:themeTint="FF" w:themeShade="FF"/>
          <w:lang w:eastAsia="en-GB"/>
        </w:rPr>
        <w:t xml:space="preserve">young people a chance to have their voices heard </w:t>
      </w:r>
      <w:r w:rsidRPr="5BD2C3FC" w:rsidR="00C6418C">
        <w:rPr>
          <w:rFonts w:ascii="Arial" w:hAnsi="Arial" w:eastAsia="Arial" w:cs="Arial"/>
          <w:color w:val="000000" w:themeColor="text1" w:themeTint="FF" w:themeShade="FF"/>
          <w:lang w:eastAsia="en-GB"/>
        </w:rPr>
        <w:t>regarding</w:t>
      </w:r>
      <w:r w:rsidRPr="5BD2C3FC" w:rsidR="00C6418C">
        <w:rPr>
          <w:rFonts w:ascii="Arial" w:hAnsi="Arial" w:eastAsia="Arial" w:cs="Arial"/>
          <w:color w:val="000000" w:themeColor="text1" w:themeTint="FF" w:themeShade="FF"/>
          <w:lang w:eastAsia="en-GB"/>
        </w:rPr>
        <w:t xml:space="preserve"> issues that interest them within their communities, and that affect their lives, and the lives of others. </w:t>
      </w:r>
      <w:r w:rsidRPr="5BD2C3FC" w:rsidR="00237EA6">
        <w:rPr>
          <w:rFonts w:ascii="Arial" w:hAnsi="Arial" w:eastAsia="Arial" w:cs="Arial"/>
          <w:color w:val="000000" w:themeColor="text1" w:themeTint="FF" w:themeShade="FF"/>
          <w:lang w:eastAsia="en-GB"/>
        </w:rPr>
        <w:t>(</w:t>
      </w:r>
      <w:r w:rsidRPr="5BD2C3FC" w:rsidR="004D1C0E">
        <w:rPr>
          <w:rFonts w:ascii="Arial" w:hAnsi="Arial" w:eastAsia="Arial" w:cs="Arial"/>
          <w:color w:val="000000" w:themeColor="text1" w:themeTint="FF" w:themeShade="FF"/>
          <w:lang w:eastAsia="en-GB"/>
        </w:rPr>
        <w:t xml:space="preserve">PCC, 2023: </w:t>
      </w:r>
      <w:r w:rsidRPr="5BD2C3FC" w:rsidR="00237EA6">
        <w:rPr>
          <w:rFonts w:ascii="Arial" w:hAnsi="Arial" w:eastAsia="Arial" w:cs="Arial"/>
          <w:color w:val="000000" w:themeColor="text1" w:themeTint="FF" w:themeShade="FF"/>
          <w:lang w:eastAsia="en-GB"/>
        </w:rPr>
        <w:t>WAG, 2007:</w:t>
      </w:r>
      <w:r w:rsidRPr="5BD2C3FC" w:rsidR="00237EA6">
        <w:rPr>
          <w:rFonts w:ascii="Arial" w:hAnsi="Arial" w:eastAsia="Arial" w:cs="Arial"/>
          <w:b w:val="1"/>
          <w:bCs w:val="1"/>
          <w:color w:val="000000" w:themeColor="text1" w:themeTint="FF" w:themeShade="FF"/>
          <w:lang w:eastAsia="en-GB"/>
        </w:rPr>
        <w:t xml:space="preserve"> </w:t>
      </w:r>
      <w:r w:rsidRPr="5BD2C3FC" w:rsidR="00AA405E">
        <w:rPr>
          <w:rFonts w:ascii="Arial" w:hAnsi="Arial" w:eastAsia="Arial" w:cs="Arial"/>
          <w:color w:val="000000" w:themeColor="text1" w:themeTint="FF" w:themeShade="FF"/>
          <w:sz w:val="24"/>
          <w:szCs w:val="24"/>
          <w:lang w:eastAsia="en-GB"/>
        </w:rPr>
        <w:t xml:space="preserve">CLD Standards Council Scotland, 2019: </w:t>
      </w:r>
      <w:r w:rsidRPr="5BD2C3FC" w:rsidR="00AA405E">
        <w:rPr>
          <w:rFonts w:ascii="Arial" w:hAnsi="Arial" w:eastAsia="Arial" w:cs="Arial"/>
          <w:color w:val="000000" w:themeColor="text1" w:themeTint="FF" w:themeShade="FF"/>
          <w:lang w:eastAsia="en-GB"/>
        </w:rPr>
        <w:t>Youth Council</w:t>
      </w:r>
      <w:r w:rsidRPr="5BD2C3FC" w:rsidR="00AA405E">
        <w:rPr>
          <w:rFonts w:ascii="Arial" w:hAnsi="Arial" w:eastAsia="Arial" w:cs="Arial"/>
          <w:color w:val="000000" w:themeColor="text1" w:themeTint="FF" w:themeShade="FF"/>
          <w:sz w:val="24"/>
          <w:szCs w:val="24"/>
          <w:lang w:eastAsia="en-GB"/>
        </w:rPr>
        <w:t xml:space="preserve"> Youth Work in Wales Review Group, 2022).</w:t>
      </w:r>
      <w:r w:rsidRPr="5BD2C3FC" w:rsidR="00AA405E">
        <w:rPr>
          <w:rFonts w:ascii="Arial" w:hAnsi="Arial" w:eastAsia="Arial" w:cs="Arial"/>
          <w:color w:val="000000" w:themeColor="text1" w:themeTint="FF" w:themeShade="FF"/>
          <w:sz w:val="24"/>
          <w:szCs w:val="24"/>
          <w:lang w:val="en-US" w:eastAsia="en-GB"/>
        </w:rPr>
        <w:t> </w:t>
      </w:r>
    </w:p>
    <w:p xmlns:wp14="http://schemas.microsoft.com/office/word/2010/wordml" w:rsidRPr="00AA405E" w:rsidR="00AA405E" w:rsidP="5BD2C3FC" w:rsidRDefault="00AA405E" w14:paraId="15F5596A" wp14:textId="77777777">
      <w:pPr>
        <w:spacing w:after="0" w:line="480" w:lineRule="auto"/>
        <w:jc w:val="both"/>
        <w:textAlignment w:val="baseline"/>
        <w:rPr>
          <w:rFonts w:ascii="Arial" w:hAnsi="Arial" w:eastAsia="Arial" w:cs="Arial"/>
          <w:sz w:val="18"/>
          <w:szCs w:val="18"/>
          <w:lang w:val="en-US" w:eastAsia="en-GB"/>
        </w:rPr>
      </w:pPr>
      <w:r w:rsidRPr="5BD2C3FC" w:rsidR="00AA405E">
        <w:rPr>
          <w:rFonts w:ascii="Arial" w:hAnsi="Arial" w:eastAsia="Arial" w:cs="Arial"/>
          <w:color w:val="000000" w:themeColor="text1" w:themeTint="FF" w:themeShade="FF"/>
          <w:lang w:val="en-US" w:eastAsia="en-GB"/>
        </w:rPr>
        <w:t> </w:t>
      </w:r>
      <w:r w:rsidRPr="5BD2C3FC" w:rsidR="00AA405E">
        <w:rPr>
          <w:rFonts w:ascii="Arial" w:hAnsi="Arial" w:eastAsia="Arial" w:cs="Arial"/>
          <w:b w:val="1"/>
          <w:bCs w:val="1"/>
          <w:color w:val="000000" w:themeColor="text1" w:themeTint="FF" w:themeShade="FF"/>
          <w:lang w:eastAsia="en-GB"/>
        </w:rPr>
        <w:t xml:space="preserve">Milford Junior Town Band: </w:t>
      </w:r>
      <w:r w:rsidRPr="5BD2C3FC" w:rsidR="00AA405E">
        <w:rPr>
          <w:rFonts w:ascii="Arial" w:hAnsi="Arial" w:eastAsia="Arial" w:cs="Arial"/>
          <w:color w:val="000000" w:themeColor="text1" w:themeTint="FF" w:themeShade="FF"/>
          <w:lang w:eastAsia="en-GB"/>
        </w:rPr>
        <w:t xml:space="preserve">This helps support young people's musical skills and </w:t>
      </w:r>
      <w:r w:rsidRPr="5BD2C3FC" w:rsidR="00AA405E">
        <w:rPr>
          <w:rFonts w:ascii="Arial" w:hAnsi="Arial" w:eastAsia="Arial" w:cs="Arial"/>
          <w:color w:val="000000" w:themeColor="text1" w:themeTint="FF" w:themeShade="FF"/>
          <w:lang w:eastAsia="en-GB"/>
        </w:rPr>
        <w:t>provides</w:t>
      </w:r>
      <w:r w:rsidRPr="5BD2C3FC" w:rsidR="00AA405E">
        <w:rPr>
          <w:rFonts w:ascii="Arial" w:hAnsi="Arial" w:eastAsia="Arial" w:cs="Arial"/>
          <w:color w:val="000000" w:themeColor="text1" w:themeTint="FF" w:themeShade="FF"/>
          <w:lang w:eastAsia="en-GB"/>
        </w:rPr>
        <w:t xml:space="preserve"> opportunities to show the public their skills learned. (Milford Haven Town Council, 2022: </w:t>
      </w:r>
      <w:r w:rsidRPr="5BD2C3FC" w:rsidR="00AA405E">
        <w:rPr>
          <w:rFonts w:ascii="Arial" w:hAnsi="Arial" w:eastAsia="Arial" w:cs="Arial"/>
          <w:color w:val="000000" w:themeColor="text1" w:themeTint="FF" w:themeShade="FF"/>
          <w:sz w:val="24"/>
          <w:szCs w:val="24"/>
          <w:lang w:eastAsia="en-GB"/>
        </w:rPr>
        <w:t>Youth Work in Wales Review Group, 2022</w:t>
      </w:r>
      <w:r w:rsidRPr="5BD2C3FC" w:rsidR="00AA405E">
        <w:rPr>
          <w:rFonts w:ascii="Arial" w:hAnsi="Arial" w:eastAsia="Arial" w:cs="Arial"/>
          <w:color w:val="000000" w:themeColor="text1" w:themeTint="FF" w:themeShade="FF"/>
          <w:lang w:eastAsia="en-GB"/>
        </w:rPr>
        <w:t>).</w:t>
      </w:r>
      <w:r w:rsidRPr="5BD2C3FC" w:rsidR="00AA405E">
        <w:rPr>
          <w:rFonts w:ascii="Arial" w:hAnsi="Arial" w:eastAsia="Arial" w:cs="Arial"/>
          <w:color w:val="000000" w:themeColor="text1" w:themeTint="FF" w:themeShade="FF"/>
          <w:lang w:val="en-US" w:eastAsia="en-GB"/>
        </w:rPr>
        <w:t> </w:t>
      </w:r>
    </w:p>
    <w:p xmlns:wp14="http://schemas.microsoft.com/office/word/2010/wordml" w:rsidRPr="00AA405E" w:rsidR="00AA405E" w:rsidP="5BD2C3FC" w:rsidRDefault="00AA405E" w14:paraId="3CFAF302" wp14:textId="77777777">
      <w:pPr>
        <w:spacing w:after="0" w:line="480" w:lineRule="auto"/>
        <w:jc w:val="both"/>
        <w:textAlignment w:val="baseline"/>
        <w:rPr>
          <w:rFonts w:ascii="Arial" w:hAnsi="Arial" w:eastAsia="Arial" w:cs="Arial"/>
          <w:sz w:val="18"/>
          <w:szCs w:val="18"/>
          <w:lang w:val="en-US" w:eastAsia="en-GB"/>
        </w:rPr>
      </w:pPr>
      <w:r w:rsidRPr="5BD2C3FC" w:rsidR="00AA405E">
        <w:rPr>
          <w:rFonts w:ascii="Arial" w:hAnsi="Arial" w:eastAsia="Arial" w:cs="Arial"/>
          <w:b w:val="1"/>
          <w:bCs w:val="1"/>
          <w:color w:val="000000" w:themeColor="text1" w:themeTint="FF" w:themeShade="FF"/>
          <w:lang w:eastAsia="en-GB"/>
        </w:rPr>
        <w:t xml:space="preserve">Milford Haven Sea Cadets: </w:t>
      </w:r>
      <w:r w:rsidRPr="5BD2C3FC" w:rsidR="00AA405E">
        <w:rPr>
          <w:rFonts w:ascii="Arial" w:hAnsi="Arial" w:eastAsia="Arial" w:cs="Arial"/>
          <w:color w:val="000000" w:themeColor="text1" w:themeTint="FF" w:themeShade="FF"/>
          <w:lang w:eastAsia="en-GB"/>
        </w:rPr>
        <w:t>Offers young people the chance to be active, adventurous and to give the young people opportunities of excitement, friendships and to build positive memories, that will develop their skills to become confident, resilient and to thrive in this world, and having a positive impact on their lives. (Sea Cadets, 2023</w:t>
      </w:r>
      <w:r w:rsidRPr="5BD2C3FC" w:rsidR="000C7BFA">
        <w:rPr>
          <w:rFonts w:ascii="Arial" w:hAnsi="Arial" w:eastAsia="Arial" w:cs="Arial"/>
          <w:color w:val="000000" w:themeColor="text1" w:themeTint="FF" w:themeShade="FF"/>
          <w:lang w:eastAsia="en-GB"/>
        </w:rPr>
        <w:t xml:space="preserve">: </w:t>
      </w:r>
      <w:r w:rsidRPr="5BD2C3FC" w:rsidR="000C7BFA">
        <w:rPr>
          <w:rFonts w:ascii="Arial" w:hAnsi="Arial" w:eastAsia="Arial" w:cs="Arial"/>
          <w:color w:val="000000" w:themeColor="text1" w:themeTint="FF" w:themeShade="FF"/>
          <w:sz w:val="24"/>
          <w:szCs w:val="24"/>
          <w:lang w:eastAsia="en-GB"/>
        </w:rPr>
        <w:t>CLD Standards Council Scotland, 2019</w:t>
      </w:r>
      <w:r w:rsidRPr="5BD2C3FC" w:rsidR="00AA405E">
        <w:rPr>
          <w:rFonts w:ascii="Arial" w:hAnsi="Arial" w:eastAsia="Arial" w:cs="Arial"/>
          <w:color w:val="000000" w:themeColor="text1" w:themeTint="FF" w:themeShade="FF"/>
          <w:lang w:eastAsia="en-GB"/>
        </w:rPr>
        <w:t>)</w:t>
      </w:r>
      <w:r w:rsidRPr="5BD2C3FC" w:rsidR="000C7BFA">
        <w:rPr>
          <w:rFonts w:ascii="Arial" w:hAnsi="Arial" w:eastAsia="Arial" w:cs="Arial"/>
          <w:color w:val="000000" w:themeColor="text1" w:themeTint="FF" w:themeShade="FF"/>
          <w:lang w:eastAsia="en-GB"/>
        </w:rPr>
        <w:t>.</w:t>
      </w:r>
      <w:r w:rsidRPr="5BD2C3FC" w:rsidR="00AA405E">
        <w:rPr>
          <w:rFonts w:ascii="Arial" w:hAnsi="Arial" w:eastAsia="Arial" w:cs="Arial"/>
          <w:color w:val="000000" w:themeColor="text1" w:themeTint="FF" w:themeShade="FF"/>
          <w:lang w:val="en-US" w:eastAsia="en-GB"/>
        </w:rPr>
        <w:t> </w:t>
      </w:r>
    </w:p>
    <w:p xmlns:wp14="http://schemas.microsoft.com/office/word/2010/wordml" w:rsidR="009D34C8" w:rsidP="00DE4F61" w:rsidRDefault="009D34C8" w14:paraId="144A5D23" wp14:textId="77777777">
      <w:pPr>
        <w:pStyle w:val="paragraph"/>
        <w:spacing w:before="0" w:beforeAutospacing="0" w:after="0" w:afterAutospacing="0" w:line="480" w:lineRule="auto"/>
        <w:jc w:val="both"/>
        <w:textAlignment w:val="baseline"/>
        <w:rPr>
          <w:rFonts w:ascii="Segoe UI" w:hAnsi="Segoe UI" w:cs="Segoe UI"/>
          <w:sz w:val="18"/>
          <w:szCs w:val="18"/>
        </w:rPr>
      </w:pPr>
    </w:p>
    <w:p xmlns:wp14="http://schemas.microsoft.com/office/word/2010/wordml" w:rsidR="000E1321" w:rsidP="00DE4F61" w:rsidRDefault="009D34C8" w14:paraId="54F498FD" wp14:textId="77777777">
      <w:pPr>
        <w:pStyle w:val="paragraph"/>
        <w:spacing w:before="0" w:beforeAutospacing="0" w:after="0" w:afterAutospacing="0" w:line="480" w:lineRule="auto"/>
        <w:jc w:val="both"/>
        <w:textAlignment w:val="baseline"/>
        <w:rPr>
          <w:rFonts w:ascii="Segoe UI" w:hAnsi="Segoe UI" w:cs="Segoe UI"/>
          <w:sz w:val="18"/>
          <w:szCs w:val="18"/>
        </w:rPr>
      </w:pPr>
      <w:r>
        <w:rPr>
          <w:rStyle w:val="normaltextrun"/>
          <w:rFonts w:ascii="Ink Free" w:hAnsi="Ink Free" w:cs="Segoe UI"/>
          <w:b/>
          <w:bCs/>
          <w:color w:val="000000"/>
          <w:sz w:val="22"/>
          <w:szCs w:val="22"/>
          <w:u w:val="single"/>
        </w:rPr>
        <w:t>Social Challenges.</w:t>
      </w:r>
      <w:r>
        <w:rPr>
          <w:rStyle w:val="eop"/>
          <w:rFonts w:ascii="Ink Free" w:hAnsi="Ink Free" w:cs="Segoe UI"/>
          <w:color w:val="000000"/>
          <w:sz w:val="22"/>
          <w:szCs w:val="22"/>
        </w:rPr>
        <w:t> </w:t>
      </w:r>
    </w:p>
    <w:p xmlns:wp14="http://schemas.microsoft.com/office/word/2010/wordml" w:rsidRPr="000E1321" w:rsidR="009D34C8" w:rsidP="5BD2C3FC" w:rsidRDefault="000E1321" w14:paraId="44D41413" wp14:textId="0D9556AF">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0E1321">
        <w:rPr>
          <w:rStyle w:val="normaltextrun"/>
          <w:rFonts w:ascii="Arial" w:hAnsi="Arial" w:eastAsia="Arial" w:cs="Arial"/>
          <w:color w:val="000000" w:themeColor="text1" w:themeTint="FF" w:themeShade="FF"/>
          <w:sz w:val="22"/>
          <w:szCs w:val="22"/>
        </w:rPr>
        <w:t>Figure five, shows t</w:t>
      </w:r>
      <w:r w:rsidRPr="5BD2C3FC" w:rsidR="009D34C8">
        <w:rPr>
          <w:rStyle w:val="normaltextrun"/>
          <w:rFonts w:ascii="Arial" w:hAnsi="Arial" w:eastAsia="Arial" w:cs="Arial"/>
          <w:color w:val="000000" w:themeColor="text1" w:themeTint="FF" w:themeShade="FF"/>
          <w:sz w:val="22"/>
          <w:szCs w:val="22"/>
        </w:rPr>
        <w:t>he percentage of ethnic groups within Milford Haven.</w:t>
      </w:r>
      <w:r w:rsidRPr="5BD2C3FC" w:rsidR="000E1321">
        <w:rPr>
          <w:rStyle w:val="normaltextrun"/>
          <w:rFonts w:ascii="Arial" w:hAnsi="Arial" w:eastAsia="Arial" w:cs="Arial"/>
          <w:color w:val="000000" w:themeColor="text1" w:themeTint="FF" w:themeShade="FF"/>
          <w:sz w:val="22"/>
          <w:szCs w:val="22"/>
        </w:rPr>
        <w:t xml:space="preserve"> This shows the lack of diversity within the community</w:t>
      </w:r>
      <w:r w:rsidRPr="5BD2C3FC" w:rsidR="00437BA5">
        <w:rPr>
          <w:rStyle w:val="normaltextrun"/>
          <w:rFonts w:ascii="Arial" w:hAnsi="Arial" w:eastAsia="Arial" w:cs="Arial"/>
          <w:color w:val="000000" w:themeColor="text1" w:themeTint="FF" w:themeShade="FF"/>
          <w:sz w:val="22"/>
          <w:szCs w:val="22"/>
        </w:rPr>
        <w:t xml:space="preserve">, being </w:t>
      </w:r>
      <w:r w:rsidRPr="5BD2C3FC" w:rsidR="3135B2C9">
        <w:rPr>
          <w:rStyle w:val="normaltextrun"/>
          <w:rFonts w:ascii="Arial" w:hAnsi="Arial" w:eastAsia="Arial" w:cs="Arial"/>
          <w:color w:val="000000" w:themeColor="text1" w:themeTint="FF" w:themeShade="FF"/>
          <w:sz w:val="22"/>
          <w:szCs w:val="22"/>
        </w:rPr>
        <w:t>a rural area,</w:t>
      </w:r>
      <w:r w:rsidRPr="5BD2C3FC" w:rsidR="00437BA5">
        <w:rPr>
          <w:rStyle w:val="normaltextrun"/>
          <w:rFonts w:ascii="Arial" w:hAnsi="Arial" w:eastAsia="Arial" w:cs="Arial"/>
          <w:color w:val="000000" w:themeColor="text1" w:themeTint="FF" w:themeShade="FF"/>
          <w:sz w:val="22"/>
          <w:szCs w:val="22"/>
        </w:rPr>
        <w:t xml:space="preserve"> this is not different to other rural areas from around the country, however young people might have difficulty feeling a part of their community</w:t>
      </w:r>
      <w:r w:rsidRPr="5BD2C3FC" w:rsidR="000E1321">
        <w:rPr>
          <w:rStyle w:val="normaltextrun"/>
          <w:rFonts w:ascii="Arial" w:hAnsi="Arial" w:eastAsia="Arial" w:cs="Arial"/>
          <w:color w:val="000000" w:themeColor="text1" w:themeTint="FF" w:themeShade="FF"/>
          <w:sz w:val="22"/>
          <w:szCs w:val="22"/>
        </w:rPr>
        <w:t>.</w:t>
      </w:r>
      <w:r w:rsidRPr="5BD2C3FC" w:rsidR="009D34C8">
        <w:rPr>
          <w:rStyle w:val="normaltextrun"/>
          <w:rFonts w:ascii="Arial" w:hAnsi="Arial" w:eastAsia="Arial" w:cs="Arial"/>
          <w:color w:val="000000" w:themeColor="text1" w:themeTint="FF" w:themeShade="FF"/>
          <w:sz w:val="22"/>
          <w:szCs w:val="22"/>
        </w:rPr>
        <w:t xml:space="preserve"> Information obtained from, 2011 Census</w:t>
      </w:r>
      <w:r w:rsidRPr="5BD2C3FC" w:rsidR="000E1321">
        <w:rPr>
          <w:rStyle w:val="normaltextrun"/>
          <w:rFonts w:ascii="Arial" w:hAnsi="Arial" w:eastAsia="Arial" w:cs="Arial"/>
          <w:color w:val="000000" w:themeColor="text1" w:themeTint="FF" w:themeShade="FF"/>
          <w:sz w:val="22"/>
          <w:szCs w:val="22"/>
        </w:rPr>
        <w:t>.</w:t>
      </w:r>
      <w:r w:rsidRPr="5BD2C3FC" w:rsidR="009D34C8">
        <w:rPr>
          <w:rStyle w:val="eop"/>
          <w:rFonts w:ascii="Arial" w:hAnsi="Arial" w:eastAsia="Arial" w:cs="Arial"/>
          <w:color w:val="000000" w:themeColor="text1" w:themeTint="FF" w:themeShade="FF"/>
          <w:sz w:val="22"/>
          <w:szCs w:val="22"/>
        </w:rPr>
        <w:t> </w:t>
      </w:r>
    </w:p>
    <w:p xmlns:wp14="http://schemas.microsoft.com/office/word/2010/wordml" w:rsidR="009D34C8" w:rsidP="5BD2C3FC" w:rsidRDefault="009D34C8" w14:paraId="09AF38FC" wp14:textId="77777777">
      <w:pPr>
        <w:pStyle w:val="paragraph"/>
        <w:spacing w:before="0" w:beforeAutospacing="off" w:after="0" w:afterAutospacing="off" w:line="480" w:lineRule="auto"/>
        <w:jc w:val="both"/>
        <w:textAlignment w:val="baseline"/>
        <w:rPr>
          <w:rStyle w:val="eop"/>
          <w:rFonts w:ascii="Arial" w:hAnsi="Arial" w:eastAsia="Arial" w:cs="Arial"/>
          <w:color w:val="000000"/>
          <w:sz w:val="22"/>
          <w:szCs w:val="22"/>
        </w:rPr>
      </w:pPr>
      <w:r w:rsidR="009D34C8">
        <w:drawing>
          <wp:inline xmlns:wp14="http://schemas.microsoft.com/office/word/2010/wordprocessingDrawing" wp14:editId="72CCC1AF" wp14:anchorId="1044D393">
            <wp:extent cx="4849540" cy="2314064"/>
            <wp:effectExtent l="0" t="0" r="0" b="9525"/>
            <wp:docPr id="2" name="Picture 2" descr="C:\Users\User\AppData\Local\Microsoft\Windows\INetCache\Content.MSO\8FF88A4D.tmp" title=""/>
            <wp:cNvGraphicFramePr>
              <a:graphicFrameLocks noChangeAspect="1"/>
            </wp:cNvGraphicFramePr>
            <a:graphic>
              <a:graphicData uri="http://schemas.openxmlformats.org/drawingml/2006/picture">
                <pic:pic>
                  <pic:nvPicPr>
                    <pic:cNvPr id="0" name="Picture 2"/>
                    <pic:cNvPicPr/>
                  </pic:nvPicPr>
                  <pic:blipFill>
                    <a:blip r:embed="Re6b8f001943e4420">
                      <a:extLst xmlns:a="http://schemas.openxmlformats.org/drawingml/2006/main">
                        <a:ext uri="{28A0092B-C50C-407E-A947-70E740481C1C}">
                          <a14:useLocalDpi xmlns:a14="http://schemas.microsoft.com/office/drawing/2010/main" val="0"/>
                        </a:ext>
                      </a:extLst>
                    </a:blip>
                    <a:stretch>
                      <a:fillRect/>
                    </a:stretch>
                  </pic:blipFill>
                  <pic:spPr>
                    <a:xfrm rot="0" flipH="0" flipV="0">
                      <a:off x="0" y="0"/>
                      <a:ext cx="4849540" cy="2314064"/>
                    </a:xfrm>
                    <a:prstGeom prst="rect">
                      <a:avLst/>
                    </a:prstGeom>
                  </pic:spPr>
                </pic:pic>
              </a:graphicData>
            </a:graphic>
          </wp:inline>
        </w:drawing>
      </w:r>
      <w:r w:rsidRPr="5BD2C3FC" w:rsidR="009D34C8">
        <w:rPr>
          <w:rStyle w:val="eop"/>
          <w:rFonts w:ascii="Arial" w:hAnsi="Arial" w:eastAsia="Arial" w:cs="Arial"/>
          <w:color w:val="000000" w:themeColor="text1" w:themeTint="FF" w:themeShade="FF"/>
          <w:sz w:val="22"/>
          <w:szCs w:val="22"/>
        </w:rPr>
        <w:t> </w:t>
      </w:r>
    </w:p>
    <w:p xmlns:wp14="http://schemas.microsoft.com/office/word/2010/wordml" w:rsidR="000E1321" w:rsidP="5BD2C3FC" w:rsidRDefault="000E1321" w14:paraId="6584B5F2"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0E1321">
        <w:rPr>
          <w:rStyle w:val="normaltextrun"/>
          <w:rFonts w:ascii="Arial" w:hAnsi="Arial" w:eastAsia="Arial" w:cs="Arial"/>
          <w:i w:val="1"/>
          <w:iCs w:val="1"/>
          <w:color w:val="000000" w:themeColor="text1" w:themeTint="FF" w:themeShade="FF"/>
          <w:sz w:val="22"/>
          <w:szCs w:val="22"/>
        </w:rPr>
        <w:t>Figure five: (Understanding Welsh Places, 2020)</w:t>
      </w:r>
      <w:r w:rsidRPr="5BD2C3FC" w:rsidR="000E1321">
        <w:rPr>
          <w:rStyle w:val="eop"/>
          <w:rFonts w:ascii="Arial" w:hAnsi="Arial" w:eastAsia="Arial" w:cs="Arial"/>
          <w:color w:val="000000" w:themeColor="text1" w:themeTint="FF" w:themeShade="FF"/>
          <w:sz w:val="22"/>
          <w:szCs w:val="22"/>
        </w:rPr>
        <w:t>.</w:t>
      </w:r>
    </w:p>
    <w:p xmlns:wp14="http://schemas.microsoft.com/office/word/2010/wordml" w:rsidR="009D34C8" w:rsidP="5BD2C3FC" w:rsidRDefault="009D34C8" w14:paraId="15AA318D" wp14:textId="77777777">
      <w:pPr>
        <w:pStyle w:val="paragraph"/>
        <w:spacing w:before="0" w:beforeAutospacing="off" w:after="0" w:afterAutospacing="off" w:line="480" w:lineRule="auto"/>
        <w:jc w:val="both"/>
        <w:textAlignment w:val="baseline"/>
        <w:rPr>
          <w:rFonts w:ascii="Arial" w:hAnsi="Arial" w:eastAsia="Arial" w:cs="Arial"/>
          <w:sz w:val="18"/>
          <w:szCs w:val="18"/>
        </w:rPr>
      </w:pPr>
      <w:r w:rsidRPr="5BD2C3FC" w:rsidR="009D34C8">
        <w:rPr>
          <w:rStyle w:val="eop"/>
          <w:rFonts w:ascii="Arial" w:hAnsi="Arial" w:eastAsia="Arial" w:cs="Arial"/>
          <w:color w:val="000000" w:themeColor="text1" w:themeTint="FF" w:themeShade="FF"/>
          <w:sz w:val="22"/>
          <w:szCs w:val="22"/>
        </w:rPr>
        <w:t> </w:t>
      </w:r>
    </w:p>
    <w:p xmlns:wp14="http://schemas.microsoft.com/office/word/2010/wordml" w:rsidR="009D34C8" w:rsidP="00DE4F61" w:rsidRDefault="00437BA5" w14:paraId="716F1FAD" wp14:textId="77777777">
      <w:pPr>
        <w:spacing w:line="480" w:lineRule="auto"/>
        <w:rPr>
          <w:rFonts w:ascii="Ink Free" w:hAnsi="Ink Free"/>
          <w:b/>
          <w:u w:val="single"/>
        </w:rPr>
      </w:pPr>
      <w:r>
        <w:rPr>
          <w:rFonts w:ascii="Ink Free" w:hAnsi="Ink Free"/>
          <w:b/>
          <w:u w:val="single"/>
        </w:rPr>
        <w:t xml:space="preserve">Conclusion and </w:t>
      </w:r>
      <w:r w:rsidRPr="00DE4F61" w:rsidR="00DE4F61">
        <w:rPr>
          <w:rFonts w:ascii="Ink Free" w:hAnsi="Ink Free"/>
          <w:b/>
          <w:u w:val="single"/>
        </w:rPr>
        <w:t>Recommendations.</w:t>
      </w:r>
    </w:p>
    <w:p xmlns:wp14="http://schemas.microsoft.com/office/word/2010/wordml" w:rsidR="00DE4F61" w:rsidP="5BD2C3FC" w:rsidRDefault="000C7BFA" w14:paraId="75D71F23" wp14:textId="7EE0DF6B">
      <w:pPr>
        <w:spacing w:line="480" w:lineRule="auto"/>
        <w:rPr>
          <w:rFonts w:ascii="Arial" w:hAnsi="Arial" w:eastAsia="Arial" w:cs="Arial"/>
        </w:rPr>
      </w:pPr>
      <w:r w:rsidRPr="5BD2C3FC" w:rsidR="000C7BFA">
        <w:rPr>
          <w:rFonts w:ascii="Arial" w:hAnsi="Arial" w:eastAsia="Arial" w:cs="Arial"/>
        </w:rPr>
        <w:t>There are many youth provisions for the young people to utilise, however, ha</w:t>
      </w:r>
      <w:r w:rsidRPr="5BD2C3FC" w:rsidR="00B1055A">
        <w:rPr>
          <w:rFonts w:ascii="Arial" w:hAnsi="Arial" w:eastAsia="Arial" w:cs="Arial"/>
        </w:rPr>
        <w:t>ving asked the young people what they would like in their community to improve their lives, th</w:t>
      </w:r>
      <w:r w:rsidRPr="5BD2C3FC" w:rsidR="000C7BFA">
        <w:rPr>
          <w:rFonts w:ascii="Arial" w:hAnsi="Arial" w:eastAsia="Arial" w:cs="Arial"/>
        </w:rPr>
        <w:t xml:space="preserve">ey have expressed </w:t>
      </w:r>
      <w:r w:rsidRPr="5BD2C3FC" w:rsidR="00B1055A">
        <w:rPr>
          <w:rFonts w:ascii="Arial" w:hAnsi="Arial" w:eastAsia="Arial" w:cs="Arial"/>
        </w:rPr>
        <w:t xml:space="preserve">an interest </w:t>
      </w:r>
      <w:r w:rsidRPr="5BD2C3FC" w:rsidR="000C7BFA">
        <w:rPr>
          <w:rFonts w:ascii="Arial" w:hAnsi="Arial" w:eastAsia="Arial" w:cs="Arial"/>
        </w:rPr>
        <w:t>in more clothes shops that are “fashionable</w:t>
      </w:r>
      <w:r w:rsidRPr="5BD2C3FC" w:rsidR="6E9697C3">
        <w:rPr>
          <w:rFonts w:ascii="Arial" w:hAnsi="Arial" w:eastAsia="Arial" w:cs="Arial"/>
        </w:rPr>
        <w:t>,”</w:t>
      </w:r>
      <w:r w:rsidRPr="5BD2C3FC" w:rsidR="4D88F85A">
        <w:rPr>
          <w:rFonts w:ascii="Arial" w:hAnsi="Arial" w:eastAsia="Arial" w:cs="Arial"/>
        </w:rPr>
        <w:t xml:space="preserve"> a</w:t>
      </w:r>
      <w:r w:rsidRPr="5BD2C3FC" w:rsidR="00B1055A">
        <w:rPr>
          <w:rFonts w:ascii="Arial" w:hAnsi="Arial" w:eastAsia="Arial" w:cs="Arial"/>
        </w:rPr>
        <w:t xml:space="preserve"> skate park, </w:t>
      </w:r>
      <w:r w:rsidRPr="5BD2C3FC" w:rsidR="000C7BFA">
        <w:rPr>
          <w:rFonts w:ascii="Arial" w:hAnsi="Arial" w:eastAsia="Arial" w:cs="Arial"/>
        </w:rPr>
        <w:t xml:space="preserve">and </w:t>
      </w:r>
      <w:r w:rsidRPr="5BD2C3FC" w:rsidR="00B1055A">
        <w:rPr>
          <w:rFonts w:ascii="Arial" w:hAnsi="Arial" w:eastAsia="Arial" w:cs="Arial"/>
        </w:rPr>
        <w:t>more c</w:t>
      </w:r>
      <w:r w:rsidRPr="5BD2C3FC" w:rsidR="000C7BFA">
        <w:rPr>
          <w:rFonts w:ascii="Arial" w:hAnsi="Arial" w:eastAsia="Arial" w:cs="Arial"/>
        </w:rPr>
        <w:t xml:space="preserve">ameras in the parks for safety. </w:t>
      </w:r>
      <w:r w:rsidRPr="5BD2C3FC" w:rsidR="00B1055A">
        <w:rPr>
          <w:rFonts w:ascii="Arial" w:hAnsi="Arial" w:eastAsia="Arial" w:cs="Arial"/>
        </w:rPr>
        <w:t xml:space="preserve">They have noted that there is a need for more </w:t>
      </w:r>
      <w:r w:rsidRPr="5BD2C3FC" w:rsidR="11910A0E">
        <w:rPr>
          <w:rFonts w:ascii="Arial" w:hAnsi="Arial" w:eastAsia="Arial" w:cs="Arial"/>
        </w:rPr>
        <w:t>streetlights</w:t>
      </w:r>
      <w:r w:rsidRPr="5BD2C3FC" w:rsidR="00B1055A">
        <w:rPr>
          <w:rFonts w:ascii="Arial" w:hAnsi="Arial" w:eastAsia="Arial" w:cs="Arial"/>
        </w:rPr>
        <w:t xml:space="preserve"> as a lot of the areas they like to gather</w:t>
      </w:r>
      <w:r w:rsidRPr="5BD2C3FC" w:rsidR="2750C36F">
        <w:rPr>
          <w:rFonts w:ascii="Arial" w:hAnsi="Arial" w:eastAsia="Arial" w:cs="Arial"/>
        </w:rPr>
        <w:t>/” hang</w:t>
      </w:r>
      <w:r w:rsidRPr="5BD2C3FC" w:rsidR="00B1055A">
        <w:rPr>
          <w:rFonts w:ascii="Arial" w:hAnsi="Arial" w:eastAsia="Arial" w:cs="Arial"/>
        </w:rPr>
        <w:t xml:space="preserve"> around” in are not well lit or have no lighting, this will make them feel </w:t>
      </w:r>
      <w:r w:rsidRPr="5BD2C3FC" w:rsidR="7AB8B3F8">
        <w:rPr>
          <w:rFonts w:ascii="Arial" w:hAnsi="Arial" w:eastAsia="Arial" w:cs="Arial"/>
        </w:rPr>
        <w:t>safer</w:t>
      </w:r>
      <w:r w:rsidRPr="5BD2C3FC" w:rsidR="00B1055A">
        <w:rPr>
          <w:rFonts w:ascii="Arial" w:hAnsi="Arial" w:eastAsia="Arial" w:cs="Arial"/>
        </w:rPr>
        <w:t xml:space="preserve"> during the darker evenings. In </w:t>
      </w:r>
      <w:r w:rsidRPr="5BD2C3FC" w:rsidR="51B42B86">
        <w:rPr>
          <w:rFonts w:ascii="Arial" w:hAnsi="Arial" w:eastAsia="Arial" w:cs="Arial"/>
        </w:rPr>
        <w:t>addition,</w:t>
      </w:r>
      <w:r w:rsidRPr="5BD2C3FC" w:rsidR="00B1055A">
        <w:rPr>
          <w:rFonts w:ascii="Arial" w:hAnsi="Arial" w:eastAsia="Arial" w:cs="Arial"/>
        </w:rPr>
        <w:t xml:space="preserve"> the young people would like more accessibility to bins, when asked about this they feel they are</w:t>
      </w:r>
      <w:r w:rsidRPr="5BD2C3FC" w:rsidR="000C7BFA">
        <w:rPr>
          <w:rFonts w:ascii="Arial" w:hAnsi="Arial" w:eastAsia="Arial" w:cs="Arial"/>
        </w:rPr>
        <w:t xml:space="preserve"> being blamed for littering however, there are not enough bins provided.</w:t>
      </w:r>
      <w:r w:rsidRPr="5BD2C3FC" w:rsidR="00624113">
        <w:rPr>
          <w:rFonts w:ascii="Arial" w:hAnsi="Arial" w:eastAsia="Arial" w:cs="Arial"/>
        </w:rPr>
        <w:t xml:space="preserve"> The evidence for this will be found in the appendix.</w:t>
      </w:r>
    </w:p>
    <w:p xmlns:wp14="http://schemas.microsoft.com/office/word/2010/wordml" w:rsidR="00437BA5" w:rsidP="5BD2C3FC" w:rsidRDefault="00437BA5" w14:paraId="738610EB" wp14:textId="77777777">
      <w:pPr>
        <w:spacing w:line="480" w:lineRule="auto"/>
        <w:rPr>
          <w:rFonts w:ascii="Arial" w:hAnsi="Arial" w:eastAsia="Arial" w:cs="Arial"/>
        </w:rPr>
      </w:pPr>
    </w:p>
    <w:p xmlns:wp14="http://schemas.microsoft.com/office/word/2010/wordml" w:rsidR="00D13412" w:rsidP="00DE4F61" w:rsidRDefault="00D13412" w14:paraId="637805D2" wp14:textId="77777777">
      <w:pPr>
        <w:spacing w:line="480" w:lineRule="auto"/>
        <w:rPr>
          <w:rFonts w:ascii="Times New Roman" w:hAnsi="Times New Roman" w:cs="Times New Roman"/>
        </w:rPr>
      </w:pPr>
    </w:p>
    <w:p xmlns:wp14="http://schemas.microsoft.com/office/word/2010/wordml" w:rsidR="00D13412" w:rsidP="00DE4F61" w:rsidRDefault="00D13412" w14:paraId="463F29E8" wp14:textId="77777777">
      <w:pPr>
        <w:spacing w:line="480" w:lineRule="auto"/>
        <w:rPr>
          <w:rFonts w:ascii="Times New Roman" w:hAnsi="Times New Roman" w:cs="Times New Roman"/>
        </w:rPr>
      </w:pPr>
    </w:p>
    <w:p xmlns:wp14="http://schemas.microsoft.com/office/word/2010/wordml" w:rsidR="00D13412" w:rsidP="00DE4F61" w:rsidRDefault="00D13412" w14:paraId="3B7B4B86" wp14:textId="77777777">
      <w:pPr>
        <w:spacing w:line="480" w:lineRule="auto"/>
        <w:rPr>
          <w:rFonts w:ascii="Times New Roman" w:hAnsi="Times New Roman" w:cs="Times New Roman"/>
        </w:rPr>
      </w:pPr>
    </w:p>
    <w:p xmlns:wp14="http://schemas.microsoft.com/office/word/2010/wordml" w:rsidR="00D13412" w:rsidP="00DE4F61" w:rsidRDefault="00D13412" w14:paraId="3A0FF5F2" wp14:textId="77777777">
      <w:pPr>
        <w:spacing w:line="480" w:lineRule="auto"/>
        <w:rPr>
          <w:rFonts w:ascii="Times New Roman" w:hAnsi="Times New Roman" w:cs="Times New Roman"/>
        </w:rPr>
      </w:pPr>
    </w:p>
    <w:p w:rsidR="5BD2C3FC" w:rsidP="5BD2C3FC" w:rsidRDefault="5BD2C3FC" w14:paraId="0946D729" w14:textId="22D4AF01">
      <w:pPr>
        <w:pStyle w:val="Normal"/>
        <w:spacing w:line="480" w:lineRule="auto"/>
        <w:jc w:val="center"/>
        <w:rPr>
          <w:rFonts w:ascii="Ink Free" w:hAnsi="Ink Free" w:cs="Times New Roman"/>
          <w:b w:val="1"/>
          <w:bCs w:val="1"/>
          <w:color w:val="002060"/>
          <w:sz w:val="28"/>
          <w:szCs w:val="28"/>
          <w:u w:val="single"/>
        </w:rPr>
      </w:pPr>
    </w:p>
    <w:p w:rsidR="5BD2C3FC" w:rsidP="3BC54958" w:rsidRDefault="5BD2C3FC" w14:paraId="34B881D1" w14:textId="3F724C38">
      <w:pPr>
        <w:pStyle w:val="Normal"/>
        <w:spacing w:line="480" w:lineRule="auto"/>
        <w:jc w:val="center"/>
        <w:rPr>
          <w:rFonts w:ascii="Ink Free" w:hAnsi="Ink Free" w:cs="Times New Roman"/>
          <w:b w:val="1"/>
          <w:bCs w:val="1"/>
          <w:color w:val="002060"/>
          <w:sz w:val="144"/>
          <w:szCs w:val="144"/>
          <w:u w:val="none"/>
        </w:rPr>
      </w:pPr>
    </w:p>
    <w:p w:rsidR="5BD2C3FC" w:rsidP="3BC54958" w:rsidRDefault="5BD2C3FC" w14:paraId="71E04999" w14:textId="5442189B">
      <w:pPr>
        <w:pStyle w:val="Normal"/>
        <w:spacing w:line="480" w:lineRule="auto"/>
        <w:jc w:val="center"/>
        <w:rPr>
          <w:rFonts w:ascii="Ink Free" w:hAnsi="Ink Free" w:cs="Times New Roman"/>
          <w:b w:val="1"/>
          <w:bCs w:val="1"/>
          <w:color w:val="002060"/>
          <w:sz w:val="144"/>
          <w:szCs w:val="144"/>
          <w:u w:val="none"/>
        </w:rPr>
      </w:pPr>
      <w:r w:rsidRPr="60ACDAE9" w:rsidR="291256AD">
        <w:rPr>
          <w:rFonts w:ascii="Ink Free" w:hAnsi="Ink Free" w:cs="Times New Roman"/>
          <w:b w:val="1"/>
          <w:bCs w:val="1"/>
          <w:color w:val="002060"/>
          <w:sz w:val="144"/>
          <w:szCs w:val="144"/>
          <w:u w:val="none"/>
        </w:rPr>
        <w:t>Summary of Own Learning.</w:t>
      </w:r>
    </w:p>
    <w:p w:rsidR="5BD2C3FC" w:rsidP="5BD2C3FC" w:rsidRDefault="5BD2C3FC" w14:paraId="4BFDD5D8" w14:textId="6421BA1B">
      <w:pPr>
        <w:pStyle w:val="Normal"/>
        <w:spacing w:line="480" w:lineRule="auto"/>
        <w:jc w:val="center"/>
        <w:rPr>
          <w:rFonts w:ascii="Ink Free" w:hAnsi="Ink Free" w:cs="Times New Roman"/>
          <w:b w:val="1"/>
          <w:bCs w:val="1"/>
          <w:color w:val="002060"/>
          <w:sz w:val="28"/>
          <w:szCs w:val="28"/>
          <w:u w:val="single"/>
        </w:rPr>
      </w:pPr>
    </w:p>
    <w:p xmlns:wp14="http://schemas.microsoft.com/office/word/2010/wordml" w:rsidRPr="00D13412" w:rsidR="00D13412" w:rsidP="3BC54958" w:rsidRDefault="00D13412" w14:paraId="0837EE19" wp14:textId="414C7B9A">
      <w:pPr>
        <w:pStyle w:val="Normal"/>
        <w:spacing w:line="480" w:lineRule="auto"/>
        <w:jc w:val="center"/>
        <w:rPr>
          <w:rFonts w:ascii="Ink Free" w:hAnsi="Ink Free" w:cs="Times New Roman"/>
          <w:b w:val="1"/>
          <w:bCs w:val="1"/>
          <w:color w:val="002060"/>
          <w:sz w:val="28"/>
          <w:szCs w:val="28"/>
          <w:u w:val="single"/>
        </w:rPr>
      </w:pPr>
    </w:p>
    <w:p xmlns:wp14="http://schemas.microsoft.com/office/word/2010/wordml" w:rsidRPr="00D13412" w:rsidR="00D13412" w:rsidP="3BC54958" w:rsidRDefault="00D13412" w14:paraId="315AAA5C" wp14:textId="53E8490B">
      <w:pPr>
        <w:pStyle w:val="Normal"/>
        <w:spacing w:line="480" w:lineRule="auto"/>
        <w:jc w:val="center"/>
        <w:rPr>
          <w:rFonts w:ascii="Ink Free" w:hAnsi="Ink Free" w:cs="Times New Roman"/>
          <w:b w:val="1"/>
          <w:bCs w:val="1"/>
          <w:color w:val="002060"/>
          <w:sz w:val="28"/>
          <w:szCs w:val="28"/>
          <w:u w:val="single"/>
        </w:rPr>
      </w:pPr>
    </w:p>
    <w:p xmlns:wp14="http://schemas.microsoft.com/office/word/2010/wordml" w:rsidRPr="00D13412" w:rsidR="00D13412" w:rsidP="5BD2C3FC" w:rsidRDefault="00D13412" w14:paraId="0243DAAF" wp14:textId="4413E8BE">
      <w:pPr>
        <w:pStyle w:val="Normal"/>
        <w:spacing w:line="480" w:lineRule="auto"/>
        <w:jc w:val="center"/>
        <w:rPr>
          <w:rFonts w:ascii="Ink Free" w:hAnsi="Ink Free" w:cs="Times New Roman"/>
          <w:b w:val="1"/>
          <w:bCs w:val="1"/>
          <w:color w:val="002060"/>
          <w:sz w:val="28"/>
          <w:szCs w:val="28"/>
          <w:u w:val="single"/>
        </w:rPr>
      </w:pPr>
      <w:r w:rsidRPr="1D21A3B3" w:rsidR="686B36CA">
        <w:rPr>
          <w:rFonts w:ascii="Ink Free" w:hAnsi="Ink Free" w:cs="Times New Roman"/>
          <w:b w:val="1"/>
          <w:bCs w:val="1"/>
          <w:color w:val="002060"/>
          <w:sz w:val="28"/>
          <w:szCs w:val="28"/>
          <w:u w:val="single"/>
        </w:rPr>
        <w:t xml:space="preserve">Summary of </w:t>
      </w:r>
      <w:r w:rsidRPr="1D21A3B3" w:rsidR="70543042">
        <w:rPr>
          <w:rFonts w:ascii="Ink Free" w:hAnsi="Ink Free" w:cs="Times New Roman"/>
          <w:b w:val="1"/>
          <w:bCs w:val="1"/>
          <w:color w:val="002060"/>
          <w:sz w:val="28"/>
          <w:szCs w:val="28"/>
          <w:u w:val="single"/>
        </w:rPr>
        <w:t>O</w:t>
      </w:r>
      <w:r w:rsidRPr="1D21A3B3" w:rsidR="686B36CA">
        <w:rPr>
          <w:rFonts w:ascii="Ink Free" w:hAnsi="Ink Free" w:cs="Times New Roman"/>
          <w:b w:val="1"/>
          <w:bCs w:val="1"/>
          <w:color w:val="002060"/>
          <w:sz w:val="28"/>
          <w:szCs w:val="28"/>
          <w:u w:val="single"/>
        </w:rPr>
        <w:t>wn Learning</w:t>
      </w:r>
      <w:r w:rsidRPr="1D21A3B3" w:rsidR="10A81F2A">
        <w:rPr>
          <w:rFonts w:ascii="Ink Free" w:hAnsi="Ink Free" w:cs="Times New Roman"/>
          <w:b w:val="1"/>
          <w:bCs w:val="1"/>
          <w:color w:val="002060"/>
          <w:sz w:val="28"/>
          <w:szCs w:val="28"/>
          <w:u w:val="single"/>
        </w:rPr>
        <w:t>.</w:t>
      </w:r>
    </w:p>
    <w:p xmlns:wp14="http://schemas.microsoft.com/office/word/2010/wordml" w:rsidR="00D13412" w:rsidP="076E0C28" w:rsidRDefault="00D13412" w14:paraId="1AFFCB7C" wp14:textId="5308E8B9">
      <w:pPr>
        <w:jc w:val="center"/>
        <w:rPr>
          <w:rFonts w:ascii="Times New Roman" w:hAnsi="Times New Roman" w:cs="Times New Roman"/>
          <w:b w:val="1"/>
          <w:bCs w:val="1"/>
          <w:sz w:val="24"/>
          <w:szCs w:val="24"/>
          <w:u w:val="single"/>
        </w:rPr>
      </w:pPr>
    </w:p>
    <w:p w:rsidR="3976F855" w:rsidP="5BD2C3FC" w:rsidRDefault="3976F855" w14:paraId="0B1DE869" w14:textId="40BF11B1">
      <w:pPr>
        <w:spacing w:line="480" w:lineRule="auto"/>
        <w:jc w:val="both"/>
        <w:rPr>
          <w:rFonts w:ascii="Arial" w:hAnsi="Arial" w:eastAsia="Arial" w:cs="Arial"/>
        </w:rPr>
      </w:pPr>
      <w:r w:rsidRPr="5BD2C3FC" w:rsidR="3976F855">
        <w:rPr>
          <w:rFonts w:ascii="Arial" w:hAnsi="Arial" w:eastAsia="Arial" w:cs="Arial"/>
        </w:rPr>
        <w:t xml:space="preserve">I started working with Pembrokeshire Youth Service in September 2021, at two separate locations, however at the start of this term I was asked to move settings and take more hours. Milford Haven Youth Club was closer to me for travel, they also had a larger in take on young people. This would be beneficial for my studies and for my own working experiences, of seeing how other </w:t>
      </w:r>
      <w:r w:rsidRPr="5BD2C3FC" w:rsidR="17647F86">
        <w:rPr>
          <w:rFonts w:ascii="Arial" w:hAnsi="Arial" w:eastAsia="Arial" w:cs="Arial"/>
        </w:rPr>
        <w:t>club's</w:t>
      </w:r>
      <w:r w:rsidRPr="5BD2C3FC" w:rsidR="3976F855">
        <w:rPr>
          <w:rFonts w:ascii="Arial" w:hAnsi="Arial" w:eastAsia="Arial" w:cs="Arial"/>
        </w:rPr>
        <w:t xml:space="preserve"> work. I also got promoted from a Youth Club Assistant to a Youth Support Worker in Milford Haven and a Youth Club Team Leader in Haverfordwest Youth Club, this meant more responsibilities. This was so exciting! </w:t>
      </w:r>
      <w:bookmarkStart w:name="_Int_8LcfCOKR" w:id="750172725"/>
      <w:r w:rsidRPr="5BD2C3FC" w:rsidR="3976F855">
        <w:rPr>
          <w:rFonts w:ascii="Arial" w:hAnsi="Arial" w:eastAsia="Arial" w:cs="Arial"/>
        </w:rPr>
        <w:t>Also</w:t>
      </w:r>
      <w:r w:rsidRPr="5BD2C3FC" w:rsidR="7DDDD554">
        <w:rPr>
          <w:rFonts w:ascii="Arial" w:hAnsi="Arial" w:eastAsia="Arial" w:cs="Arial"/>
        </w:rPr>
        <w:t>,</w:t>
      </w:r>
      <w:bookmarkEnd w:id="750172725"/>
      <w:r w:rsidRPr="5BD2C3FC" w:rsidR="3976F855">
        <w:rPr>
          <w:rFonts w:ascii="Arial" w:hAnsi="Arial" w:eastAsia="Arial" w:cs="Arial"/>
        </w:rPr>
        <w:t xml:space="preserve"> terrifying! Everything was changing this year, with the hope of new challenges, and experiences, I was now working four evenings a week totalled to 10 hours, with young people between the ages of 11-25 years. The start of my own Professional Development Plan (PDP), Action one.</w:t>
      </w:r>
    </w:p>
    <w:p w:rsidR="3976F855" w:rsidP="5BD2C3FC" w:rsidRDefault="3976F855" w14:paraId="41070A04" w14:textId="761AA56E">
      <w:pPr>
        <w:spacing w:line="480" w:lineRule="auto"/>
        <w:jc w:val="both"/>
        <w:rPr>
          <w:rFonts w:ascii="Arial" w:hAnsi="Arial" w:eastAsia="Arial" w:cs="Arial"/>
        </w:rPr>
      </w:pPr>
      <w:r w:rsidRPr="5BD2C3FC" w:rsidR="3976F855">
        <w:rPr>
          <w:rFonts w:ascii="Arial" w:hAnsi="Arial" w:eastAsia="Arial" w:cs="Arial"/>
        </w:rPr>
        <w:t xml:space="preserve">As my placement progressed, I </w:t>
      </w:r>
      <w:r w:rsidRPr="5BD2C3FC" w:rsidR="3976F855">
        <w:rPr>
          <w:rFonts w:ascii="Arial" w:hAnsi="Arial" w:eastAsia="Arial" w:cs="Arial"/>
        </w:rPr>
        <w:t>observed</w:t>
      </w:r>
      <w:r w:rsidRPr="5BD2C3FC" w:rsidR="3976F855">
        <w:rPr>
          <w:rFonts w:ascii="Arial" w:hAnsi="Arial" w:eastAsia="Arial" w:cs="Arial"/>
        </w:rPr>
        <w:t xml:space="preserve"> the </w:t>
      </w:r>
      <w:r w:rsidRPr="5BD2C3FC" w:rsidR="33BAF4E9">
        <w:rPr>
          <w:rFonts w:ascii="Arial" w:hAnsi="Arial" w:eastAsia="Arial" w:cs="Arial"/>
        </w:rPr>
        <w:t>distinct groups</w:t>
      </w:r>
      <w:r w:rsidRPr="5BD2C3FC" w:rsidR="3976F855">
        <w:rPr>
          <w:rFonts w:ascii="Arial" w:hAnsi="Arial" w:eastAsia="Arial" w:cs="Arial"/>
        </w:rPr>
        <w:t xml:space="preserve"> that had formed among the young people, also a new insight into their range in abilities. I have had the chance to work with those that are being bullied, have mental health issues, are struggling with their physical appearances and their bodies, learning difficulties and physical disabilities, also </w:t>
      </w:r>
      <w:r w:rsidRPr="5BD2C3FC" w:rsidR="3976F855">
        <w:rPr>
          <w:rFonts w:ascii="Arial" w:hAnsi="Arial" w:eastAsia="Arial" w:cs="Arial"/>
        </w:rPr>
        <w:t>encounters</w:t>
      </w:r>
      <w:r w:rsidRPr="5BD2C3FC" w:rsidR="3976F855">
        <w:rPr>
          <w:rFonts w:ascii="Arial" w:hAnsi="Arial" w:eastAsia="Arial" w:cs="Arial"/>
        </w:rPr>
        <w:t xml:space="preserve"> with County Lines. These are shown within my reflections. I have </w:t>
      </w:r>
      <w:r w:rsidRPr="5BD2C3FC" w:rsidR="3976F855">
        <w:rPr>
          <w:rFonts w:ascii="Arial" w:hAnsi="Arial" w:eastAsia="Arial" w:cs="Arial"/>
        </w:rPr>
        <w:t>assisted</w:t>
      </w:r>
      <w:r w:rsidRPr="5BD2C3FC" w:rsidR="3976F855">
        <w:rPr>
          <w:rFonts w:ascii="Arial" w:hAnsi="Arial" w:eastAsia="Arial" w:cs="Arial"/>
        </w:rPr>
        <w:t xml:space="preserve"> in filling in MARF forms (Multi-Agency Referral Form), and been a part of liaisons with the police, as well as outside groups with being involved in workshop activities. For me this has been a positive experience within my learning and gaining confidence in what Youth Workers do, and how and why they do it. This can be referred to my PDP action </w:t>
      </w:r>
      <w:r w:rsidRPr="5BD2C3FC" w:rsidR="33949413">
        <w:rPr>
          <w:rFonts w:ascii="Arial" w:hAnsi="Arial" w:eastAsia="Arial" w:cs="Arial"/>
        </w:rPr>
        <w:t>four</w:t>
      </w:r>
      <w:r w:rsidRPr="5BD2C3FC" w:rsidR="3976F855">
        <w:rPr>
          <w:rFonts w:ascii="Arial" w:hAnsi="Arial" w:eastAsia="Arial" w:cs="Arial"/>
        </w:rPr>
        <w:t xml:space="preserve">, </w:t>
      </w:r>
      <w:r w:rsidRPr="5BD2C3FC" w:rsidR="2347FA65">
        <w:rPr>
          <w:rFonts w:ascii="Arial" w:hAnsi="Arial" w:eastAsia="Arial" w:cs="Arial"/>
        </w:rPr>
        <w:t>five</w:t>
      </w:r>
      <w:r w:rsidRPr="5BD2C3FC" w:rsidR="3976F855">
        <w:rPr>
          <w:rFonts w:ascii="Arial" w:hAnsi="Arial" w:eastAsia="Arial" w:cs="Arial"/>
        </w:rPr>
        <w:t>. (CLD, 2019; WAG, 2007).</w:t>
      </w:r>
    </w:p>
    <w:p w:rsidR="3976F855" w:rsidP="5BD2C3FC" w:rsidRDefault="3976F855" w14:paraId="7A77CC75" w14:textId="254EBC16">
      <w:pPr>
        <w:spacing w:line="480" w:lineRule="auto"/>
        <w:jc w:val="both"/>
        <w:rPr>
          <w:rFonts w:ascii="Arial" w:hAnsi="Arial" w:eastAsia="Arial" w:cs="Arial"/>
        </w:rPr>
      </w:pPr>
      <w:r w:rsidRPr="5BD2C3FC" w:rsidR="3976F855">
        <w:rPr>
          <w:rFonts w:ascii="Arial" w:hAnsi="Arial" w:eastAsia="Arial" w:cs="Arial"/>
        </w:rPr>
        <w:t xml:space="preserve">I have become more confident in planning and delivering my own ideas, and activities, and have delivered </w:t>
      </w:r>
      <w:r w:rsidRPr="5BD2C3FC" w:rsidR="51FD3FBD">
        <w:rPr>
          <w:rFonts w:ascii="Arial" w:hAnsi="Arial" w:eastAsia="Arial" w:cs="Arial"/>
        </w:rPr>
        <w:t>several</w:t>
      </w:r>
      <w:r w:rsidRPr="5BD2C3FC" w:rsidR="3976F855">
        <w:rPr>
          <w:rFonts w:ascii="Arial" w:hAnsi="Arial" w:eastAsia="Arial" w:cs="Arial"/>
        </w:rPr>
        <w:t xml:space="preserve"> workshops and activities on my own, for example, I am a star, Origami, valentines, board games, baking salt dough decorations, and brainstorming for activities and trips. This has supported young people in helping themselves, to take care of themselves and to think positively, we also got to display their work on the wall. I have been given opportunities to be involved and support activities that encourage young people to use their voice and have their opinions and ideas shared and heard by others. (CLD, 2019; Youth Work in Wales Review Group, 2022.).</w:t>
      </w:r>
    </w:p>
    <w:p w:rsidR="3976F855" w:rsidP="5BD2C3FC" w:rsidRDefault="3976F855" w14:paraId="04D43B82" w14:textId="5FD4369F">
      <w:pPr>
        <w:spacing w:line="480" w:lineRule="auto"/>
        <w:jc w:val="both"/>
        <w:rPr>
          <w:rFonts w:ascii="Arial" w:hAnsi="Arial" w:eastAsia="Arial" w:cs="Arial"/>
        </w:rPr>
      </w:pPr>
      <w:r w:rsidRPr="5BD2C3FC" w:rsidR="3976F855">
        <w:rPr>
          <w:rFonts w:ascii="Arial" w:hAnsi="Arial" w:eastAsia="Arial" w:cs="Arial"/>
        </w:rPr>
        <w:t xml:space="preserve"> I have become familiar with the 5 pillars of Youth Work and how to include into everyday practice, also how important it is to work in line with the National Occupational Standards, along with the Clubs own guidelines and policies. At the beginning and end of each session, time is given to the staff to ask questions, discuss issues and reflect on their practice and the actions of the young people. I have gained a growing confidence in working with young people with a variety of barriers to their learning and development, and helped in the supporting to overcome these, by using a variation of my own experiences and skills and by </w:t>
      </w:r>
      <w:r w:rsidRPr="5BD2C3FC" w:rsidR="3976F855">
        <w:rPr>
          <w:rFonts w:ascii="Arial" w:hAnsi="Arial" w:eastAsia="Arial" w:cs="Arial"/>
        </w:rPr>
        <w:t>observing</w:t>
      </w:r>
      <w:r w:rsidRPr="5BD2C3FC" w:rsidR="3976F855">
        <w:rPr>
          <w:rFonts w:ascii="Arial" w:hAnsi="Arial" w:eastAsia="Arial" w:cs="Arial"/>
        </w:rPr>
        <w:t xml:space="preserve"> my colleagues and asking for support when I need it. This has supported my own PDP in actions </w:t>
      </w:r>
      <w:r w:rsidRPr="5BD2C3FC" w:rsidR="227D5019">
        <w:rPr>
          <w:rFonts w:ascii="Arial" w:hAnsi="Arial" w:eastAsia="Arial" w:cs="Arial"/>
        </w:rPr>
        <w:t>five</w:t>
      </w:r>
      <w:r w:rsidRPr="5BD2C3FC" w:rsidR="3976F855">
        <w:rPr>
          <w:rFonts w:ascii="Arial" w:hAnsi="Arial" w:eastAsia="Arial" w:cs="Arial"/>
        </w:rPr>
        <w:t xml:space="preserve"> and </w:t>
      </w:r>
      <w:r w:rsidRPr="5BD2C3FC" w:rsidR="0A314A00">
        <w:rPr>
          <w:rFonts w:ascii="Arial" w:hAnsi="Arial" w:eastAsia="Arial" w:cs="Arial"/>
        </w:rPr>
        <w:t>six</w:t>
      </w:r>
      <w:r w:rsidRPr="5BD2C3FC" w:rsidR="3976F855">
        <w:rPr>
          <w:rFonts w:ascii="Arial" w:hAnsi="Arial" w:eastAsia="Arial" w:cs="Arial"/>
        </w:rPr>
        <w:t>. (CLD, 2019; Youth Work in Wales Review Group, 2022; WAG, 2018)</w:t>
      </w:r>
    </w:p>
    <w:p w:rsidR="3F74E700" w:rsidP="5BD2C3FC" w:rsidRDefault="3F74E700" w14:paraId="6D6C0CE4" w14:textId="0E7C3E8A">
      <w:pPr>
        <w:pStyle w:val="Normal"/>
        <w:spacing w:line="480" w:lineRule="auto"/>
        <w:jc w:val="both"/>
        <w:rPr>
          <w:rFonts w:ascii="Arial" w:hAnsi="Arial" w:eastAsia="Arial" w:cs="Arial"/>
        </w:rPr>
      </w:pPr>
      <w:r w:rsidRPr="5BD2C3FC" w:rsidR="3F74E700">
        <w:rPr>
          <w:rFonts w:ascii="Arial" w:hAnsi="Arial" w:eastAsia="Arial" w:cs="Arial"/>
        </w:rPr>
        <w:t xml:space="preserve">I have developed by learning by </w:t>
      </w:r>
      <w:r w:rsidRPr="5BD2C3FC" w:rsidR="2E357A28">
        <w:rPr>
          <w:rFonts w:ascii="Arial" w:hAnsi="Arial" w:eastAsia="Arial" w:cs="Arial"/>
        </w:rPr>
        <w:t>reading books related to youth work, and I have gained quite a selection of auth</w:t>
      </w:r>
      <w:r w:rsidRPr="5BD2C3FC" w:rsidR="438D07B5">
        <w:rPr>
          <w:rFonts w:ascii="Arial" w:hAnsi="Arial" w:eastAsia="Arial" w:cs="Arial"/>
        </w:rPr>
        <w:t>ors, Harris</w:t>
      </w:r>
      <w:r w:rsidRPr="5BD2C3FC" w:rsidR="61845F7F">
        <w:rPr>
          <w:rFonts w:ascii="Arial" w:hAnsi="Arial" w:eastAsia="Arial" w:cs="Arial"/>
        </w:rPr>
        <w:t>.</w:t>
      </w:r>
      <w:r w:rsidRPr="5BD2C3FC" w:rsidR="438D07B5">
        <w:rPr>
          <w:rFonts w:ascii="Arial" w:hAnsi="Arial" w:eastAsia="Arial" w:cs="Arial"/>
        </w:rPr>
        <w:t xml:space="preserve"> Hoggarth, Merton, and Tyler</w:t>
      </w:r>
      <w:r w:rsidRPr="5BD2C3FC" w:rsidR="48680C00">
        <w:rPr>
          <w:rFonts w:ascii="Arial" w:hAnsi="Arial" w:eastAsia="Arial" w:cs="Arial"/>
        </w:rPr>
        <w:t>.</w:t>
      </w:r>
      <w:r w:rsidRPr="5BD2C3FC" w:rsidR="438D07B5">
        <w:rPr>
          <w:rFonts w:ascii="Arial" w:hAnsi="Arial" w:eastAsia="Arial" w:cs="Arial"/>
        </w:rPr>
        <w:t xml:space="preserve"> Beck and Percell</w:t>
      </w:r>
      <w:r w:rsidRPr="5BD2C3FC" w:rsidR="32E8AC9C">
        <w:rPr>
          <w:rFonts w:ascii="Arial" w:hAnsi="Arial" w:eastAsia="Arial" w:cs="Arial"/>
        </w:rPr>
        <w:t>.</w:t>
      </w:r>
      <w:r w:rsidRPr="5BD2C3FC" w:rsidR="294610B2">
        <w:rPr>
          <w:rFonts w:ascii="Arial" w:hAnsi="Arial" w:eastAsia="Arial" w:cs="Arial"/>
        </w:rPr>
        <w:t xml:space="preserve"> Sapin</w:t>
      </w:r>
      <w:r w:rsidRPr="5BD2C3FC" w:rsidR="31BD63F7">
        <w:rPr>
          <w:rFonts w:ascii="Arial" w:hAnsi="Arial" w:eastAsia="Arial" w:cs="Arial"/>
        </w:rPr>
        <w:t>.</w:t>
      </w:r>
      <w:r w:rsidRPr="5BD2C3FC" w:rsidR="294610B2">
        <w:rPr>
          <w:rFonts w:ascii="Arial" w:hAnsi="Arial" w:eastAsia="Arial" w:cs="Arial"/>
        </w:rPr>
        <w:t xml:space="preserve"> </w:t>
      </w:r>
      <w:r w:rsidRPr="5BD2C3FC" w:rsidR="294610B2">
        <w:rPr>
          <w:rFonts w:ascii="Arial" w:hAnsi="Arial" w:eastAsia="Arial" w:cs="Arial"/>
        </w:rPr>
        <w:t>Batsleer</w:t>
      </w:r>
      <w:r w:rsidRPr="5BD2C3FC" w:rsidR="294610B2">
        <w:rPr>
          <w:rFonts w:ascii="Arial" w:hAnsi="Arial" w:eastAsia="Arial" w:cs="Arial"/>
        </w:rPr>
        <w:t xml:space="preserve"> and Dav</w:t>
      </w:r>
      <w:r w:rsidRPr="5BD2C3FC" w:rsidR="2D69F293">
        <w:rPr>
          <w:rFonts w:ascii="Arial" w:hAnsi="Arial" w:eastAsia="Arial" w:cs="Arial"/>
        </w:rPr>
        <w:t>ie</w:t>
      </w:r>
      <w:r w:rsidRPr="5BD2C3FC" w:rsidR="294610B2">
        <w:rPr>
          <w:rFonts w:ascii="Arial" w:hAnsi="Arial" w:eastAsia="Arial" w:cs="Arial"/>
        </w:rPr>
        <w:t>s</w:t>
      </w:r>
      <w:r w:rsidRPr="5BD2C3FC" w:rsidR="02B61F09">
        <w:rPr>
          <w:rFonts w:ascii="Arial" w:hAnsi="Arial" w:eastAsia="Arial" w:cs="Arial"/>
        </w:rPr>
        <w:t xml:space="preserve">, </w:t>
      </w:r>
      <w:r w:rsidRPr="5BD2C3FC" w:rsidR="00C9435E">
        <w:rPr>
          <w:rFonts w:ascii="Arial" w:hAnsi="Arial" w:eastAsia="Arial" w:cs="Arial"/>
        </w:rPr>
        <w:t>Ord,</w:t>
      </w:r>
      <w:r w:rsidRPr="5BD2C3FC" w:rsidR="02B61F09">
        <w:rPr>
          <w:rFonts w:ascii="Arial" w:hAnsi="Arial" w:eastAsia="Arial" w:cs="Arial"/>
        </w:rPr>
        <w:t xml:space="preserve"> and Rogers</w:t>
      </w:r>
      <w:r w:rsidRPr="5BD2C3FC" w:rsidR="294610B2">
        <w:rPr>
          <w:rFonts w:ascii="Arial" w:hAnsi="Arial" w:eastAsia="Arial" w:cs="Arial"/>
        </w:rPr>
        <w:t xml:space="preserve"> to name a</w:t>
      </w:r>
      <w:r w:rsidRPr="5BD2C3FC" w:rsidR="294610B2">
        <w:rPr>
          <w:rFonts w:ascii="Arial" w:hAnsi="Arial" w:eastAsia="Arial" w:cs="Arial"/>
        </w:rPr>
        <w:t xml:space="preserve"> few</w:t>
      </w:r>
      <w:r w:rsidRPr="5BD2C3FC" w:rsidR="19E6CE98">
        <w:rPr>
          <w:rFonts w:ascii="Arial" w:hAnsi="Arial" w:eastAsia="Arial" w:cs="Arial"/>
        </w:rPr>
        <w:t xml:space="preserve">, as well as </w:t>
      </w:r>
      <w:r w:rsidRPr="5BD2C3FC" w:rsidR="6DA12ED9">
        <w:rPr>
          <w:rFonts w:ascii="Arial" w:hAnsi="Arial" w:eastAsia="Arial" w:cs="Arial"/>
        </w:rPr>
        <w:t>re</w:t>
      </w:r>
      <w:r w:rsidRPr="5BD2C3FC" w:rsidR="324F63A0">
        <w:rPr>
          <w:rFonts w:ascii="Arial" w:hAnsi="Arial" w:eastAsia="Arial" w:cs="Arial"/>
        </w:rPr>
        <w:t xml:space="preserve">ading a </w:t>
      </w:r>
      <w:r w:rsidRPr="5BD2C3FC" w:rsidR="6EFBE1F8">
        <w:rPr>
          <w:rFonts w:ascii="Arial" w:hAnsi="Arial" w:eastAsia="Arial" w:cs="Arial"/>
        </w:rPr>
        <w:t>Young People in R</w:t>
      </w:r>
      <w:r w:rsidRPr="5BD2C3FC" w:rsidR="324F63A0">
        <w:rPr>
          <w:rFonts w:ascii="Arial" w:hAnsi="Arial" w:eastAsia="Arial" w:cs="Arial"/>
        </w:rPr>
        <w:t>ural Wales Survey</w:t>
      </w:r>
      <w:r w:rsidRPr="5BD2C3FC" w:rsidR="18F677AE">
        <w:rPr>
          <w:rFonts w:ascii="Arial" w:hAnsi="Arial" w:eastAsia="Arial" w:cs="Arial"/>
        </w:rPr>
        <w:t xml:space="preserve"> Report,</w:t>
      </w:r>
      <w:r w:rsidRPr="5BD2C3FC" w:rsidR="324F63A0">
        <w:rPr>
          <w:rFonts w:ascii="Arial" w:hAnsi="Arial" w:eastAsia="Arial" w:cs="Arial"/>
        </w:rPr>
        <w:t xml:space="preserve"> that young people made about</w:t>
      </w:r>
      <w:r w:rsidRPr="5BD2C3FC" w:rsidR="640030B6">
        <w:rPr>
          <w:rFonts w:ascii="Arial" w:hAnsi="Arial" w:eastAsia="Arial" w:cs="Arial"/>
        </w:rPr>
        <w:t xml:space="preserve"> the</w:t>
      </w:r>
      <w:r w:rsidRPr="5BD2C3FC" w:rsidR="324F63A0">
        <w:rPr>
          <w:rFonts w:ascii="Arial" w:hAnsi="Arial" w:eastAsia="Arial" w:cs="Arial"/>
        </w:rPr>
        <w:t xml:space="preserve"> North of the county</w:t>
      </w:r>
      <w:r w:rsidRPr="5BD2C3FC" w:rsidR="06474D45">
        <w:rPr>
          <w:rFonts w:ascii="Arial" w:hAnsi="Arial" w:eastAsia="Arial" w:cs="Arial"/>
        </w:rPr>
        <w:t>.</w:t>
      </w:r>
      <w:r w:rsidRPr="5BD2C3FC" w:rsidR="28387A00">
        <w:rPr>
          <w:rFonts w:ascii="Arial" w:hAnsi="Arial" w:eastAsia="Arial" w:cs="Arial"/>
        </w:rPr>
        <w:t xml:space="preserve"> </w:t>
      </w:r>
      <w:r w:rsidRPr="5BD2C3FC" w:rsidR="6C9FFAF3">
        <w:rPr>
          <w:rFonts w:ascii="Arial" w:hAnsi="Arial" w:eastAsia="Arial" w:cs="Arial"/>
        </w:rPr>
        <w:t xml:space="preserve">I have been </w:t>
      </w:r>
      <w:r w:rsidRPr="5BD2C3FC" w:rsidR="28387A00">
        <w:rPr>
          <w:rFonts w:ascii="Arial" w:hAnsi="Arial" w:eastAsia="Arial" w:cs="Arial"/>
        </w:rPr>
        <w:t>familiarising</w:t>
      </w:r>
      <w:r w:rsidRPr="5BD2C3FC" w:rsidR="3F74E700">
        <w:rPr>
          <w:rFonts w:ascii="Arial" w:hAnsi="Arial" w:eastAsia="Arial" w:cs="Arial"/>
        </w:rPr>
        <w:t xml:space="preserve"> myself with </w:t>
      </w:r>
      <w:r w:rsidRPr="5BD2C3FC" w:rsidR="69B53970">
        <w:rPr>
          <w:rFonts w:ascii="Arial" w:hAnsi="Arial" w:eastAsia="Arial" w:cs="Arial"/>
        </w:rPr>
        <w:t xml:space="preserve">the local </w:t>
      </w:r>
      <w:r w:rsidRPr="5BD2C3FC" w:rsidR="2E79C129">
        <w:rPr>
          <w:rFonts w:ascii="Arial" w:hAnsi="Arial" w:eastAsia="Arial" w:cs="Arial"/>
        </w:rPr>
        <w:t>authority's</w:t>
      </w:r>
      <w:r w:rsidRPr="5BD2C3FC" w:rsidR="69B53970">
        <w:rPr>
          <w:rFonts w:ascii="Arial" w:hAnsi="Arial" w:eastAsia="Arial" w:cs="Arial"/>
        </w:rPr>
        <w:t xml:space="preserve"> </w:t>
      </w:r>
      <w:r w:rsidRPr="5BD2C3FC" w:rsidR="2B021B25">
        <w:rPr>
          <w:rFonts w:ascii="Arial" w:hAnsi="Arial" w:eastAsia="Arial" w:cs="Arial"/>
        </w:rPr>
        <w:t>own guidelines and policies</w:t>
      </w:r>
      <w:r w:rsidRPr="5BD2C3FC" w:rsidR="10BB2422">
        <w:rPr>
          <w:rFonts w:ascii="Arial" w:hAnsi="Arial" w:eastAsia="Arial" w:cs="Arial"/>
        </w:rPr>
        <w:t>.</w:t>
      </w:r>
      <w:r w:rsidRPr="5BD2C3FC" w:rsidR="2B021B25">
        <w:rPr>
          <w:rFonts w:ascii="Arial" w:hAnsi="Arial" w:eastAsia="Arial" w:cs="Arial"/>
        </w:rPr>
        <w:t xml:space="preserve"> </w:t>
      </w:r>
      <w:r w:rsidRPr="5BD2C3FC" w:rsidR="605D7875">
        <w:rPr>
          <w:rFonts w:ascii="Arial" w:hAnsi="Arial" w:eastAsia="Arial" w:cs="Arial"/>
        </w:rPr>
        <w:t xml:space="preserve">The </w:t>
      </w:r>
      <w:r w:rsidRPr="5BD2C3FC" w:rsidR="2B021B25">
        <w:rPr>
          <w:rFonts w:ascii="Arial" w:hAnsi="Arial" w:eastAsia="Arial" w:cs="Arial"/>
        </w:rPr>
        <w:t>Safeguarding</w:t>
      </w:r>
      <w:r w:rsidRPr="5BD2C3FC" w:rsidR="12BE7C6B">
        <w:rPr>
          <w:rFonts w:ascii="Arial" w:hAnsi="Arial" w:eastAsia="Arial" w:cs="Arial"/>
        </w:rPr>
        <w:t xml:space="preserve"> policy</w:t>
      </w:r>
      <w:r w:rsidRPr="5BD2C3FC" w:rsidR="2B021B25">
        <w:rPr>
          <w:rFonts w:ascii="Arial" w:hAnsi="Arial" w:eastAsia="Arial" w:cs="Arial"/>
        </w:rPr>
        <w:t>, their Equal opportunities Statement</w:t>
      </w:r>
      <w:r w:rsidRPr="5BD2C3FC" w:rsidR="4C33DAAE">
        <w:rPr>
          <w:rFonts w:ascii="Arial" w:hAnsi="Arial" w:eastAsia="Arial" w:cs="Arial"/>
        </w:rPr>
        <w:t>,</w:t>
      </w:r>
      <w:r w:rsidRPr="5BD2C3FC" w:rsidR="301F6234">
        <w:rPr>
          <w:rFonts w:ascii="Arial" w:hAnsi="Arial" w:eastAsia="Arial" w:cs="Arial"/>
        </w:rPr>
        <w:t xml:space="preserve"> and Health, </w:t>
      </w:r>
      <w:r w:rsidRPr="5BD2C3FC" w:rsidR="6C69B4CA">
        <w:rPr>
          <w:rFonts w:ascii="Arial" w:hAnsi="Arial" w:eastAsia="Arial" w:cs="Arial"/>
        </w:rPr>
        <w:t>safety,</w:t>
      </w:r>
      <w:r w:rsidRPr="5BD2C3FC" w:rsidR="301F6234">
        <w:rPr>
          <w:rFonts w:ascii="Arial" w:hAnsi="Arial" w:eastAsia="Arial" w:cs="Arial"/>
        </w:rPr>
        <w:t xml:space="preserve"> and </w:t>
      </w:r>
      <w:r w:rsidRPr="5BD2C3FC" w:rsidR="68474817">
        <w:rPr>
          <w:rFonts w:ascii="Arial" w:hAnsi="Arial" w:eastAsia="Arial" w:cs="Arial"/>
        </w:rPr>
        <w:t>wellbeing</w:t>
      </w:r>
      <w:r w:rsidRPr="5BD2C3FC" w:rsidR="301F6234">
        <w:rPr>
          <w:rFonts w:ascii="Arial" w:hAnsi="Arial" w:eastAsia="Arial" w:cs="Arial"/>
        </w:rPr>
        <w:t xml:space="preserve"> policy, I </w:t>
      </w:r>
      <w:r w:rsidRPr="5BD2C3FC" w:rsidR="73069157">
        <w:rPr>
          <w:rFonts w:ascii="Arial" w:hAnsi="Arial" w:eastAsia="Arial" w:cs="Arial"/>
        </w:rPr>
        <w:t xml:space="preserve">have </w:t>
      </w:r>
      <w:r w:rsidRPr="5BD2C3FC" w:rsidR="301F6234">
        <w:rPr>
          <w:rFonts w:ascii="Arial" w:hAnsi="Arial" w:eastAsia="Arial" w:cs="Arial"/>
        </w:rPr>
        <w:t>looked at their risk</w:t>
      </w:r>
      <w:r w:rsidRPr="5BD2C3FC" w:rsidR="69B53970">
        <w:rPr>
          <w:rFonts w:ascii="Arial" w:hAnsi="Arial" w:eastAsia="Arial" w:cs="Arial"/>
        </w:rPr>
        <w:t xml:space="preserve"> </w:t>
      </w:r>
      <w:r w:rsidRPr="5BD2C3FC" w:rsidR="4BAFA88C">
        <w:rPr>
          <w:rFonts w:ascii="Arial" w:hAnsi="Arial" w:eastAsia="Arial" w:cs="Arial"/>
        </w:rPr>
        <w:t>assessments</w:t>
      </w:r>
      <w:r w:rsidRPr="5BD2C3FC" w:rsidR="69B53970">
        <w:rPr>
          <w:rFonts w:ascii="Arial" w:hAnsi="Arial" w:eastAsia="Arial" w:cs="Arial"/>
        </w:rPr>
        <w:t xml:space="preserve"> and fill</w:t>
      </w:r>
      <w:r w:rsidRPr="5BD2C3FC" w:rsidR="643364BE">
        <w:rPr>
          <w:rFonts w:ascii="Arial" w:hAnsi="Arial" w:eastAsia="Arial" w:cs="Arial"/>
        </w:rPr>
        <w:t>ed</w:t>
      </w:r>
      <w:r w:rsidRPr="5BD2C3FC" w:rsidR="69B53970">
        <w:rPr>
          <w:rFonts w:ascii="Arial" w:hAnsi="Arial" w:eastAsia="Arial" w:cs="Arial"/>
        </w:rPr>
        <w:t xml:space="preserve"> in my own for s</w:t>
      </w:r>
      <w:r w:rsidRPr="5BD2C3FC" w:rsidR="38C244BF">
        <w:rPr>
          <w:rFonts w:ascii="Arial" w:hAnsi="Arial" w:eastAsia="Arial" w:cs="Arial"/>
        </w:rPr>
        <w:t xml:space="preserve">essions that I have </w:t>
      </w:r>
      <w:r w:rsidRPr="5BD2C3FC" w:rsidR="62BCDD7F">
        <w:rPr>
          <w:rFonts w:ascii="Arial" w:hAnsi="Arial" w:eastAsia="Arial" w:cs="Arial"/>
        </w:rPr>
        <w:t>led</w:t>
      </w:r>
      <w:r w:rsidRPr="5BD2C3FC" w:rsidR="38C244BF">
        <w:rPr>
          <w:rFonts w:ascii="Arial" w:hAnsi="Arial" w:eastAsia="Arial" w:cs="Arial"/>
        </w:rPr>
        <w:t xml:space="preserve"> and t</w:t>
      </w:r>
      <w:r w:rsidRPr="5BD2C3FC" w:rsidR="51D7051A">
        <w:rPr>
          <w:rFonts w:ascii="Arial" w:hAnsi="Arial" w:eastAsia="Arial" w:cs="Arial"/>
        </w:rPr>
        <w:t>ook</w:t>
      </w:r>
      <w:r w:rsidRPr="5BD2C3FC" w:rsidR="38C244BF">
        <w:rPr>
          <w:rFonts w:ascii="Arial" w:hAnsi="Arial" w:eastAsia="Arial" w:cs="Arial"/>
        </w:rPr>
        <w:t xml:space="preserve"> part in.</w:t>
      </w:r>
      <w:r w:rsidRPr="5BD2C3FC" w:rsidR="78ED028B">
        <w:rPr>
          <w:rFonts w:ascii="Arial" w:hAnsi="Arial" w:eastAsia="Arial" w:cs="Arial"/>
        </w:rPr>
        <w:t xml:space="preserve"> </w:t>
      </w:r>
      <w:r w:rsidRPr="5BD2C3FC" w:rsidR="5B2C0235">
        <w:rPr>
          <w:rFonts w:ascii="Arial" w:hAnsi="Arial" w:eastAsia="Arial" w:cs="Arial"/>
        </w:rPr>
        <w:t>Furthermore</w:t>
      </w:r>
      <w:r w:rsidRPr="5BD2C3FC" w:rsidR="4C0AD80A">
        <w:rPr>
          <w:rFonts w:ascii="Arial" w:hAnsi="Arial" w:eastAsia="Arial" w:cs="Arial"/>
        </w:rPr>
        <w:t>,</w:t>
      </w:r>
      <w:r w:rsidRPr="5BD2C3FC" w:rsidR="5B2C0235">
        <w:rPr>
          <w:rFonts w:ascii="Arial" w:hAnsi="Arial" w:eastAsia="Arial" w:cs="Arial"/>
        </w:rPr>
        <w:t xml:space="preserve"> </w:t>
      </w:r>
      <w:r w:rsidRPr="5BD2C3FC" w:rsidR="4C36AD21">
        <w:rPr>
          <w:rFonts w:ascii="Arial" w:hAnsi="Arial" w:eastAsia="Arial" w:cs="Arial"/>
        </w:rPr>
        <w:t xml:space="preserve">I </w:t>
      </w:r>
      <w:r w:rsidRPr="5BD2C3FC" w:rsidR="5F1D8ECF">
        <w:rPr>
          <w:rFonts w:ascii="Arial" w:hAnsi="Arial" w:eastAsia="Arial" w:cs="Arial"/>
        </w:rPr>
        <w:t xml:space="preserve">have </w:t>
      </w:r>
      <w:r w:rsidRPr="5BD2C3FC" w:rsidR="4C36AD21">
        <w:rPr>
          <w:rFonts w:ascii="Arial" w:hAnsi="Arial" w:eastAsia="Arial" w:cs="Arial"/>
        </w:rPr>
        <w:t>gain</w:t>
      </w:r>
      <w:r w:rsidRPr="5BD2C3FC" w:rsidR="28D017AA">
        <w:rPr>
          <w:rFonts w:ascii="Arial" w:hAnsi="Arial" w:eastAsia="Arial" w:cs="Arial"/>
        </w:rPr>
        <w:t xml:space="preserve">ed a level 2 Food Hygiene and safety for catering certificate, </w:t>
      </w:r>
      <w:r w:rsidRPr="5BD2C3FC" w:rsidR="122B4854">
        <w:rPr>
          <w:rFonts w:ascii="Arial" w:hAnsi="Arial" w:eastAsia="Arial" w:cs="Arial"/>
        </w:rPr>
        <w:t>as well as</w:t>
      </w:r>
      <w:r w:rsidRPr="5BD2C3FC" w:rsidR="28D017AA">
        <w:rPr>
          <w:rFonts w:ascii="Arial" w:hAnsi="Arial" w:eastAsia="Arial" w:cs="Arial"/>
        </w:rPr>
        <w:t xml:space="preserve"> attending a County Lines Awareness session</w:t>
      </w:r>
      <w:r w:rsidRPr="5BD2C3FC" w:rsidR="0B59556C">
        <w:rPr>
          <w:rFonts w:ascii="Arial" w:hAnsi="Arial" w:eastAsia="Arial" w:cs="Arial"/>
        </w:rPr>
        <w:t xml:space="preserve"> held by a local Police Officer</w:t>
      </w:r>
      <w:r w:rsidRPr="5BD2C3FC" w:rsidR="28D017AA">
        <w:rPr>
          <w:rFonts w:ascii="Arial" w:hAnsi="Arial" w:eastAsia="Arial" w:cs="Arial"/>
        </w:rPr>
        <w:t>.</w:t>
      </w:r>
      <w:r w:rsidRPr="5BD2C3FC" w:rsidR="4C36AD21">
        <w:rPr>
          <w:rFonts w:ascii="Arial" w:hAnsi="Arial" w:eastAsia="Arial" w:cs="Arial"/>
        </w:rPr>
        <w:t xml:space="preserve"> </w:t>
      </w:r>
      <w:r w:rsidRPr="5BD2C3FC" w:rsidR="3E3D8C68">
        <w:rPr>
          <w:rFonts w:ascii="Arial" w:hAnsi="Arial" w:eastAsia="Arial" w:cs="Arial"/>
        </w:rPr>
        <w:t>This has really helped to support my understanding of what a youth worker is</w:t>
      </w:r>
      <w:r w:rsidRPr="5BD2C3FC" w:rsidR="4610094A">
        <w:rPr>
          <w:rFonts w:ascii="Arial" w:hAnsi="Arial" w:eastAsia="Arial" w:cs="Arial"/>
        </w:rPr>
        <w:t>, and why they do what they do,</w:t>
      </w:r>
      <w:r w:rsidRPr="5BD2C3FC" w:rsidR="3E3D8C68">
        <w:rPr>
          <w:rFonts w:ascii="Arial" w:hAnsi="Arial" w:eastAsia="Arial" w:cs="Arial"/>
        </w:rPr>
        <w:t xml:space="preserve"> </w:t>
      </w:r>
      <w:r w:rsidRPr="5BD2C3FC" w:rsidR="3E3D8C68">
        <w:rPr>
          <w:rFonts w:ascii="Arial" w:hAnsi="Arial" w:eastAsia="Arial" w:cs="Arial"/>
        </w:rPr>
        <w:t>furthermore it has supported my learning in</w:t>
      </w:r>
      <w:r w:rsidRPr="5BD2C3FC" w:rsidR="58BF9A54">
        <w:rPr>
          <w:rFonts w:ascii="Arial" w:hAnsi="Arial" w:eastAsia="Arial" w:cs="Arial"/>
        </w:rPr>
        <w:t xml:space="preserve"> what </w:t>
      </w:r>
      <w:r w:rsidRPr="5BD2C3FC" w:rsidR="52DD3612">
        <w:rPr>
          <w:rFonts w:ascii="Arial" w:hAnsi="Arial" w:eastAsia="Arial" w:cs="Arial"/>
        </w:rPr>
        <w:t>the procedures</w:t>
      </w:r>
      <w:r w:rsidRPr="5BD2C3FC" w:rsidR="3E3D8C68">
        <w:rPr>
          <w:rFonts w:ascii="Arial" w:hAnsi="Arial" w:eastAsia="Arial" w:cs="Arial"/>
        </w:rPr>
        <w:t xml:space="preserve"> </w:t>
      </w:r>
      <w:r w:rsidRPr="5BD2C3FC" w:rsidR="78D81365">
        <w:rPr>
          <w:rFonts w:ascii="Arial" w:hAnsi="Arial" w:eastAsia="Arial" w:cs="Arial"/>
        </w:rPr>
        <w:t xml:space="preserve">are </w:t>
      </w:r>
      <w:r w:rsidRPr="5BD2C3FC" w:rsidR="3E3D8C68">
        <w:rPr>
          <w:rFonts w:ascii="Arial" w:hAnsi="Arial" w:eastAsia="Arial" w:cs="Arial"/>
        </w:rPr>
        <w:t xml:space="preserve">when situations arise as well as preventative </w:t>
      </w:r>
      <w:r w:rsidRPr="5BD2C3FC" w:rsidR="55120340">
        <w:rPr>
          <w:rFonts w:ascii="Arial" w:hAnsi="Arial" w:eastAsia="Arial" w:cs="Arial"/>
        </w:rPr>
        <w:t>measures</w:t>
      </w:r>
      <w:r w:rsidRPr="5BD2C3FC" w:rsidR="3E3D8C68">
        <w:rPr>
          <w:rFonts w:ascii="Arial" w:hAnsi="Arial" w:eastAsia="Arial" w:cs="Arial"/>
        </w:rPr>
        <w:t xml:space="preserve"> </w:t>
      </w:r>
      <w:r w:rsidRPr="5BD2C3FC" w:rsidR="392A54E2">
        <w:rPr>
          <w:rFonts w:ascii="Arial" w:hAnsi="Arial" w:eastAsia="Arial" w:cs="Arial"/>
        </w:rPr>
        <w:t>and awareness</w:t>
      </w:r>
      <w:r w:rsidRPr="5BD2C3FC" w:rsidR="4E3E58A5">
        <w:rPr>
          <w:rFonts w:ascii="Arial" w:hAnsi="Arial" w:eastAsia="Arial" w:cs="Arial"/>
        </w:rPr>
        <w:t xml:space="preserve"> with the issues surrounding young people.</w:t>
      </w:r>
    </w:p>
    <w:p w:rsidR="076E0C28" w:rsidP="5BD2C3FC" w:rsidRDefault="076E0C28" w14:paraId="68BB2123" w14:textId="73AD71DA">
      <w:pPr>
        <w:pStyle w:val="Normal"/>
        <w:spacing w:line="480" w:lineRule="auto"/>
        <w:jc w:val="both"/>
        <w:rPr>
          <w:rFonts w:ascii="Arial" w:hAnsi="Arial" w:eastAsia="Arial" w:cs="Arial"/>
        </w:rPr>
      </w:pPr>
    </w:p>
    <w:p w:rsidR="3976F855" w:rsidP="5BD2C3FC" w:rsidRDefault="3976F855" w14:paraId="220BB4D8" w14:textId="78A167DF">
      <w:pPr>
        <w:spacing w:line="480" w:lineRule="auto"/>
        <w:jc w:val="both"/>
        <w:rPr>
          <w:rFonts w:ascii="Arial" w:hAnsi="Arial" w:eastAsia="Arial" w:cs="Arial"/>
        </w:rPr>
      </w:pPr>
      <w:r w:rsidRPr="5BD2C3FC" w:rsidR="3976F855">
        <w:rPr>
          <w:rFonts w:ascii="Arial" w:hAnsi="Arial" w:eastAsia="Arial" w:cs="Arial"/>
        </w:rPr>
        <w:t xml:space="preserve">My development has been within the </w:t>
      </w:r>
      <w:r w:rsidRPr="5BD2C3FC" w:rsidR="2A8C221D">
        <w:rPr>
          <w:rFonts w:ascii="Arial" w:hAnsi="Arial" w:eastAsia="Arial" w:cs="Arial"/>
        </w:rPr>
        <w:t>cycle</w:t>
      </w:r>
      <w:r w:rsidRPr="5BD2C3FC" w:rsidR="3976F855">
        <w:rPr>
          <w:rFonts w:ascii="Arial" w:hAnsi="Arial" w:eastAsia="Arial" w:cs="Arial"/>
        </w:rPr>
        <w:t xml:space="preserve"> of Praxis</w:t>
      </w:r>
      <w:r w:rsidRPr="5BD2C3FC" w:rsidR="3976F855">
        <w:rPr>
          <w:rFonts w:ascii="Arial" w:hAnsi="Arial" w:eastAsia="Arial" w:cs="Arial"/>
        </w:rPr>
        <w:t xml:space="preserve">. </w:t>
      </w:r>
      <w:r w:rsidRPr="5BD2C3FC" w:rsidR="3976F855">
        <w:rPr>
          <w:rFonts w:ascii="Arial" w:hAnsi="Arial" w:eastAsia="Arial" w:cs="Arial"/>
        </w:rPr>
        <w:t xml:space="preserve">Praxis is an action on reflecting on your learning and development within the cycle show below. It is a reflection and analysis of issues arising from practice to </w:t>
      </w:r>
      <w:r w:rsidRPr="5BD2C3FC" w:rsidR="3976F855">
        <w:rPr>
          <w:rFonts w:ascii="Arial" w:hAnsi="Arial" w:eastAsia="Arial" w:cs="Arial"/>
        </w:rPr>
        <w:t>identify</w:t>
      </w:r>
      <w:r w:rsidRPr="5BD2C3FC" w:rsidR="3976F855">
        <w:rPr>
          <w:rFonts w:ascii="Arial" w:hAnsi="Arial" w:eastAsia="Arial" w:cs="Arial"/>
        </w:rPr>
        <w:t xml:space="preserve"> how to develop, learn and grow from the process and to </w:t>
      </w:r>
      <w:r w:rsidRPr="5BD2C3FC" w:rsidR="3976F855">
        <w:rPr>
          <w:rFonts w:ascii="Arial" w:hAnsi="Arial" w:eastAsia="Arial" w:cs="Arial"/>
        </w:rPr>
        <w:t>provide</w:t>
      </w:r>
      <w:r w:rsidRPr="5BD2C3FC" w:rsidR="3976F855">
        <w:rPr>
          <w:rFonts w:ascii="Arial" w:hAnsi="Arial" w:eastAsia="Arial" w:cs="Arial"/>
        </w:rPr>
        <w:t xml:space="preserve"> positive outcomes.</w:t>
      </w:r>
    </w:p>
    <w:p xmlns:wp14="http://schemas.microsoft.com/office/word/2010/wordml" w:rsidRPr="00DB5B76" w:rsidR="00D13412" w:rsidP="5BD2C3FC" w:rsidRDefault="00D13412" w14:paraId="29D6B04F" wp14:textId="77777777">
      <w:pPr>
        <w:spacing w:line="480" w:lineRule="auto"/>
        <w:jc w:val="both"/>
        <w:rPr>
          <w:rFonts w:ascii="Arial" w:hAnsi="Arial" w:eastAsia="Arial" w:cs="Arial"/>
          <w:sz w:val="24"/>
          <w:szCs w:val="24"/>
        </w:rPr>
      </w:pPr>
      <w:r>
        <w:rPr>
          <w:rFonts w:ascii="Times New Roman" w:hAnsi="Times New Roman" w:cs="Times New Roman"/>
          <w:noProof/>
          <w:lang w:eastAsia="en-GB"/>
        </w:rPr>
        <w:drawing>
          <wp:inline xmlns:wp14="http://schemas.microsoft.com/office/word/2010/wordprocessingDrawing" distT="0" distB="0" distL="0" distR="0" wp14:anchorId="29831D40" wp14:editId="2605DF91">
            <wp:extent cx="2895600" cy="2019300"/>
            <wp:effectExtent l="0" t="38100" r="0" b="38100"/>
            <wp:docPr id="9" name="Diagram 9"/>
            <wp:cNvGraphicFramePr/>
            <a:graphic xmlns:a="http://schemas.openxmlformats.org/drawingml/2006/main">
              <a:graphicData uri="http://schemas.openxmlformats.org/drawingml/2006/diagram">
                <dgm:relIds xmlns:dgm="http://schemas.openxmlformats.org/drawingml/2006/diagram" xmlns:r="http://schemas.openxmlformats.org/officeDocument/2006/relationships" r:dm="rId28" r:lo="rId29" r:qs="rId30" r:cs="rId31"/>
              </a:graphicData>
            </a:graphic>
          </wp:inline>
        </w:drawing>
      </w:r>
      <w:r w:rsidRPr="5BD2C3FC" w:rsidR="00D13412">
        <w:rPr>
          <w:rFonts w:ascii="Arial" w:hAnsi="Arial" w:eastAsia="Arial" w:cs="Arial"/>
          <w:sz w:val="24"/>
          <w:szCs w:val="24"/>
        </w:rPr>
        <w:t xml:space="preserve"> </w:t>
      </w:r>
    </w:p>
    <w:p xmlns:wp14="http://schemas.microsoft.com/office/word/2010/wordml" w:rsidRPr="00E33AD4" w:rsidR="00D13412" w:rsidP="5BD2C3FC" w:rsidRDefault="00D13412" w14:paraId="4F6ABB7E" wp14:textId="77777777">
      <w:pPr>
        <w:spacing w:line="480" w:lineRule="auto"/>
        <w:ind w:left="720" w:hanging="720"/>
        <w:jc w:val="both"/>
        <w:rPr>
          <w:rFonts w:ascii="Arial" w:hAnsi="Arial" w:eastAsia="Arial" w:cs="Arial"/>
          <w:i w:val="1"/>
          <w:iCs w:val="1"/>
        </w:rPr>
      </w:pPr>
      <w:r w:rsidRPr="5BD2C3FC" w:rsidR="00D13412">
        <w:rPr>
          <w:rFonts w:ascii="Arial" w:hAnsi="Arial" w:eastAsia="Arial" w:cs="Arial"/>
          <w:i w:val="1"/>
          <w:iCs w:val="1"/>
        </w:rPr>
        <w:t>(Sapin, 2013)</w:t>
      </w:r>
    </w:p>
    <w:p xmlns:wp14="http://schemas.microsoft.com/office/word/2010/wordml" w:rsidR="00D13412" w:rsidP="5BD2C3FC" w:rsidRDefault="00D13412" w14:paraId="24930DC6" wp14:textId="7F720F78">
      <w:pPr>
        <w:pStyle w:val="Normal"/>
        <w:spacing w:line="480" w:lineRule="auto"/>
        <w:jc w:val="both"/>
        <w:rPr>
          <w:rFonts w:ascii="Arial" w:hAnsi="Arial" w:eastAsia="Arial" w:cs="Arial"/>
        </w:rPr>
      </w:pPr>
      <w:r w:rsidRPr="5BD2C3FC" w:rsidR="00D13412">
        <w:rPr>
          <w:rFonts w:ascii="Arial" w:hAnsi="Arial" w:eastAsia="Arial" w:cs="Arial"/>
        </w:rPr>
        <w:t xml:space="preserve">Although I have become more confident in my personal </w:t>
      </w:r>
      <w:r w:rsidRPr="5BD2C3FC" w:rsidR="74752DE4">
        <w:rPr>
          <w:rFonts w:ascii="Arial" w:hAnsi="Arial" w:eastAsia="Arial" w:cs="Arial"/>
        </w:rPr>
        <w:t>reflecting,</w:t>
      </w:r>
      <w:r w:rsidRPr="5BD2C3FC" w:rsidR="00D13412">
        <w:rPr>
          <w:rFonts w:ascii="Arial" w:hAnsi="Arial" w:eastAsia="Arial" w:cs="Arial"/>
        </w:rPr>
        <w:t xml:space="preserve"> I am still not comfortable in recording these, I am sure that with practice my confidence will continue to grow. I also acknowledge that while over my time here</w:t>
      </w:r>
      <w:r w:rsidRPr="5BD2C3FC" w:rsidR="47025866">
        <w:rPr>
          <w:rFonts w:ascii="Arial" w:hAnsi="Arial" w:eastAsia="Arial" w:cs="Arial"/>
        </w:rPr>
        <w:t>,</w:t>
      </w:r>
      <w:r w:rsidRPr="5BD2C3FC" w:rsidR="00D13412">
        <w:rPr>
          <w:rFonts w:ascii="Arial" w:hAnsi="Arial" w:eastAsia="Arial" w:cs="Arial"/>
        </w:rPr>
        <w:t xml:space="preserve"> I have developed my knowledge in practice and theory I still have a lot to learn to become a Youth Worker.</w:t>
      </w:r>
    </w:p>
    <w:p xmlns:wp14="http://schemas.microsoft.com/office/word/2010/wordml" w:rsidR="00D13412" w:rsidP="5BD2C3FC" w:rsidRDefault="00D13412" w14:paraId="02F2C34E" wp14:textId="77777777">
      <w:pPr>
        <w:spacing w:line="480" w:lineRule="auto"/>
        <w:jc w:val="both"/>
        <w:rPr>
          <w:rFonts w:ascii="Arial" w:hAnsi="Arial" w:eastAsia="Arial" w:cs="Arial"/>
          <w:b w:val="1"/>
          <w:bCs w:val="1"/>
        </w:rPr>
      </w:pPr>
    </w:p>
    <w:p xmlns:wp14="http://schemas.microsoft.com/office/word/2010/wordml" w:rsidRPr="00B1055A" w:rsidR="00D13412" w:rsidP="5BD2C3FC" w:rsidRDefault="00D13412" w14:paraId="680A4E5D" wp14:textId="77777777">
      <w:pPr>
        <w:spacing w:line="480" w:lineRule="auto"/>
        <w:rPr>
          <w:rFonts w:ascii="Arial" w:hAnsi="Arial" w:eastAsia="Arial" w:cs="Arial"/>
        </w:rPr>
      </w:pPr>
    </w:p>
    <w:p w:rsidR="60ACDAE9" w:rsidP="60ACDAE9" w:rsidRDefault="60ACDAE9" w14:paraId="01547D1A" w14:textId="43CCF2D5">
      <w:pPr>
        <w:pStyle w:val="Normal"/>
        <w:spacing w:line="480" w:lineRule="auto"/>
        <w:rPr>
          <w:rFonts w:ascii="Arial" w:hAnsi="Arial" w:eastAsia="Arial" w:cs="Arial"/>
        </w:rPr>
      </w:pPr>
    </w:p>
    <w:p w:rsidR="60ACDAE9" w:rsidP="60ACDAE9" w:rsidRDefault="60ACDAE9" w14:paraId="28A99A88" w14:textId="740681F0">
      <w:pPr>
        <w:pStyle w:val="Normal"/>
        <w:spacing w:line="480" w:lineRule="auto"/>
        <w:rPr>
          <w:rFonts w:ascii="Arial" w:hAnsi="Arial" w:eastAsia="Arial" w:cs="Arial"/>
        </w:rPr>
      </w:pPr>
    </w:p>
    <w:p w:rsidR="677C06E8" w:rsidP="1D21A3B3" w:rsidRDefault="677C06E8" w14:paraId="2D703EE2" w14:textId="29BD50D3">
      <w:pPr>
        <w:jc w:val="both"/>
        <w:rPr>
          <w:rFonts w:ascii="Ink Free" w:hAnsi="Ink Free" w:eastAsia="Ink Free" w:cs="Ink Free"/>
          <w:b w:val="1"/>
          <w:bCs w:val="1"/>
          <w:noProof w:val="0"/>
          <w:color w:val="F2CB0A" w:themeColor="accent4" w:themeTint="FF" w:themeShade="BF"/>
          <w:sz w:val="144"/>
          <w:szCs w:val="144"/>
          <w:lang w:val="en-GB"/>
        </w:rPr>
      </w:pPr>
      <w:r w:rsidRPr="1D21A3B3" w:rsidR="677C06E8">
        <w:rPr>
          <w:rFonts w:ascii="Ink Free" w:hAnsi="Ink Free" w:eastAsia="Ink Free" w:cs="Ink Free"/>
          <w:b w:val="1"/>
          <w:bCs w:val="1"/>
          <w:noProof w:val="0"/>
          <w:color w:val="F2CB0A"/>
          <w:sz w:val="144"/>
          <w:szCs w:val="144"/>
          <w:lang w:val="en-GB"/>
        </w:rPr>
        <w:t>Supervisor and Learning Mentors Final Reports</w:t>
      </w:r>
      <w:r w:rsidRPr="1D21A3B3" w:rsidR="36A10BD8">
        <w:rPr>
          <w:rFonts w:ascii="Ink Free" w:hAnsi="Ink Free" w:eastAsia="Ink Free" w:cs="Ink Free"/>
          <w:b w:val="1"/>
          <w:bCs w:val="1"/>
          <w:noProof w:val="0"/>
          <w:color w:val="F2CB0A"/>
          <w:sz w:val="144"/>
          <w:szCs w:val="144"/>
          <w:lang w:val="en-GB"/>
        </w:rPr>
        <w:t>.</w:t>
      </w:r>
    </w:p>
    <w:p w:rsidR="677C06E8" w:rsidP="60ACDAE9" w:rsidRDefault="677C06E8" w14:paraId="64526EB3" w14:textId="2346BB7F">
      <w:pPr>
        <w:jc w:val="both"/>
        <w:rPr>
          <w:rFonts w:ascii="Ink Free" w:hAnsi="Ink Free" w:eastAsia="Ink Free" w:cs="Ink Free"/>
          <w:b w:val="1"/>
          <w:bCs w:val="1"/>
          <w:noProof w:val="0"/>
          <w:color w:val="BF8F00" w:themeColor="accent4" w:themeTint="FF" w:themeShade="BF"/>
          <w:sz w:val="170"/>
          <w:szCs w:val="170"/>
          <w:lang w:val="en-GB"/>
        </w:rPr>
      </w:pPr>
      <w:r w:rsidRPr="60ACDAE9" w:rsidR="677C06E8">
        <w:rPr>
          <w:rFonts w:ascii="Ink Free" w:hAnsi="Ink Free" w:eastAsia="Ink Free" w:cs="Ink Free"/>
          <w:b w:val="1"/>
          <w:bCs w:val="1"/>
          <w:noProof w:val="0"/>
          <w:color w:val="BF8F00" w:themeColor="accent4" w:themeTint="FF" w:themeShade="BF"/>
          <w:sz w:val="170"/>
          <w:szCs w:val="170"/>
          <w:lang w:val="en-GB"/>
        </w:rPr>
        <w:t xml:space="preserve"> </w:t>
      </w:r>
    </w:p>
    <w:p w:rsidR="677C06E8" w:rsidP="60ACDAE9" w:rsidRDefault="677C06E8" w14:paraId="1F656164" w14:textId="72E24F6F">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77C06E8" w:rsidP="60ACDAE9" w:rsidRDefault="677C06E8" w14:paraId="55D5DF9E" w14:textId="155D6CB8">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77C06E8" w:rsidP="60ACDAE9" w:rsidRDefault="677C06E8" w14:paraId="05F75129" w14:textId="36EAEC1E">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77C06E8" w:rsidP="60ACDAE9" w:rsidRDefault="677C06E8" w14:paraId="2D94AE33" w14:textId="0CC81DD6">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77C06E8" w:rsidP="60ACDAE9" w:rsidRDefault="677C06E8" w14:paraId="56E8F1D8" w14:textId="75BD0FB5">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 </w:t>
      </w:r>
    </w:p>
    <w:p w:rsidR="60ACDAE9" w:rsidP="60ACDAE9" w:rsidRDefault="60ACDAE9" w14:paraId="4C7A7B50" w14:textId="59ADEB3B">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2044B601" w14:textId="3D8C2CFF">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6F3823B3" w14:textId="50E636BE">
      <w:pPr>
        <w:jc w:val="both"/>
        <w:rPr>
          <w:rFonts w:ascii="Calibri" w:hAnsi="Calibri" w:eastAsia="Calibri" w:cs="Calibri"/>
          <w:b w:val="1"/>
          <w:bCs w:val="1"/>
          <w:noProof w:val="0"/>
          <w:color w:val="000000" w:themeColor="text1" w:themeTint="FF" w:themeShade="FF"/>
          <w:sz w:val="22"/>
          <w:szCs w:val="22"/>
          <w:lang w:val="en-GB"/>
        </w:rPr>
      </w:pPr>
    </w:p>
    <w:p w:rsidR="677C06E8" w:rsidP="60ACDAE9" w:rsidRDefault="677C06E8" w14:paraId="5658F0B6" w14:textId="71A9C721">
      <w:pPr>
        <w:jc w:val="both"/>
      </w:pPr>
      <w:r w:rsidRPr="60ACDAE9" w:rsidR="677C06E8">
        <w:rPr>
          <w:rFonts w:ascii="Calibri" w:hAnsi="Calibri" w:eastAsia="Calibri" w:cs="Calibri"/>
          <w:b w:val="1"/>
          <w:bCs w:val="1"/>
          <w:noProof w:val="0"/>
          <w:color w:val="000000" w:themeColor="text1" w:themeTint="FF" w:themeShade="FF"/>
          <w:sz w:val="22"/>
          <w:szCs w:val="22"/>
          <w:lang w:val="en-GB"/>
        </w:rPr>
        <w:t xml:space="preserve">LEARNING MENTORS FINAL REPORT </w:t>
      </w:r>
    </w:p>
    <w:p w:rsidR="677C06E8" w:rsidP="60ACDAE9" w:rsidRDefault="677C06E8" w14:paraId="36ABF47E" w14:textId="4DBFDA40">
      <w:pPr>
        <w:jc w:val="both"/>
      </w:pPr>
      <w:r w:rsidRPr="60ACDAE9" w:rsidR="677C06E8">
        <w:rPr>
          <w:rFonts w:ascii="Calibri" w:hAnsi="Calibri" w:eastAsia="Calibri" w:cs="Calibri"/>
          <w:noProof w:val="0"/>
          <w:color w:val="000000" w:themeColor="text1" w:themeTint="FF" w:themeShade="FF"/>
          <w:sz w:val="22"/>
          <w:szCs w:val="22"/>
          <w:lang w:val="en-GB"/>
        </w:rPr>
        <w:t xml:space="preserve">The University would like to remind the Learning Mentor of the importance of their role in the assessment of the student.  This role is fundamental in ensuring standards of practice of those working with young people in communities, and cannot be taken lightly.  </w:t>
      </w:r>
    </w:p>
    <w:p w:rsidR="677C06E8" w:rsidP="60ACDAE9" w:rsidRDefault="677C06E8" w14:paraId="1E6CE073" w14:textId="521FAE55">
      <w:pPr>
        <w:jc w:val="both"/>
      </w:pPr>
      <w:r w:rsidRPr="60ACDAE9" w:rsidR="677C06E8">
        <w:rPr>
          <w:rFonts w:ascii="Calibri" w:hAnsi="Calibri" w:eastAsia="Calibri" w:cs="Calibri"/>
          <w:noProof w:val="0"/>
          <w:color w:val="000000" w:themeColor="text1" w:themeTint="FF" w:themeShade="FF"/>
          <w:sz w:val="22"/>
          <w:szCs w:val="22"/>
          <w:lang w:val="en-GB"/>
        </w:rPr>
        <w:t>To ensure the desired results are achieved, all those involved in the placement are required to understand and remain committed to the process of supervised practice.  Issues of competence which might jeopardise a student’s ability to complete workplace/work based practice successfully should be identified and communicated to the visiting tutor or fieldwork coordinator as soon as possible.</w:t>
      </w:r>
    </w:p>
    <w:p w:rsidR="677C06E8" w:rsidP="60ACDAE9" w:rsidRDefault="677C06E8" w14:paraId="1A5DFB82" w14:textId="250A7777">
      <w:pPr>
        <w:jc w:val="both"/>
      </w:pPr>
      <w:r w:rsidRPr="60ACDAE9" w:rsidR="677C06E8">
        <w:rPr>
          <w:rFonts w:ascii="Calibri" w:hAnsi="Calibri" w:eastAsia="Calibri" w:cs="Calibri"/>
          <w:noProof w:val="0"/>
          <w:color w:val="000000" w:themeColor="text1" w:themeTint="FF" w:themeShade="FF"/>
          <w:sz w:val="22"/>
          <w:szCs w:val="22"/>
          <w:lang w:val="en-GB"/>
        </w:rPr>
        <w:t>After the student’s induction to the placement, the student will have drawn up a professional development plan balancing the needs of the student and the requirements of the programme.  As Learning Mentor you will have carried out managerial supervision and an interim review of the placement.  This document is the final report, and will include your final assessment of the standards achieved by the student on placement and an assessment of an observed piece of youth work practice.</w:t>
      </w:r>
    </w:p>
    <w:p w:rsidR="677C06E8" w:rsidP="60ACDAE9" w:rsidRDefault="677C06E8" w14:paraId="26730031" w14:textId="5BF9CF1C">
      <w:pPr>
        <w:jc w:val="both"/>
      </w:pPr>
      <w:r w:rsidRPr="60ACDAE9" w:rsidR="677C06E8">
        <w:rPr>
          <w:rFonts w:ascii="Calibri" w:hAnsi="Calibri" w:eastAsia="Calibri" w:cs="Calibri"/>
          <w:b w:val="1"/>
          <w:bCs w:val="1"/>
          <w:noProof w:val="0"/>
          <w:color w:val="000000" w:themeColor="text1" w:themeTint="FF" w:themeShade="FF"/>
          <w:sz w:val="22"/>
          <w:szCs w:val="22"/>
          <w:lang w:val="en-GB"/>
        </w:rPr>
        <w:t>Key areas of competence</w:t>
      </w:r>
    </w:p>
    <w:p w:rsidR="677C06E8" w:rsidP="60ACDAE9" w:rsidRDefault="677C06E8" w14:paraId="43B2E838" w14:textId="64790DE4">
      <w:pPr>
        <w:jc w:val="both"/>
      </w:pPr>
      <w:r w:rsidRPr="60ACDAE9" w:rsidR="677C06E8">
        <w:rPr>
          <w:rFonts w:ascii="Calibri" w:hAnsi="Calibri" w:eastAsia="Calibri" w:cs="Calibri"/>
          <w:noProof w:val="0"/>
          <w:color w:val="000000" w:themeColor="text1" w:themeTint="FF" w:themeShade="FF"/>
          <w:sz w:val="22"/>
          <w:szCs w:val="22"/>
          <w:lang w:val="en-GB"/>
        </w:rPr>
        <w:t xml:space="preserve">When considering the level of competence of a student please refer to the marking criteria outlined below: </w:t>
      </w:r>
    </w:p>
    <w:tbl>
      <w:tblPr>
        <w:tblStyle w:val="TableNormal"/>
        <w:tblW w:w="0" w:type="auto"/>
        <w:tblLayout w:type="fixed"/>
        <w:tblLook w:val="04A0" w:firstRow="1" w:lastRow="0" w:firstColumn="1" w:lastColumn="0" w:noHBand="0" w:noVBand="1"/>
      </w:tblPr>
      <w:tblGrid>
        <w:gridCol w:w="3005"/>
        <w:gridCol w:w="3005"/>
        <w:gridCol w:w="3005"/>
      </w:tblGrid>
      <w:tr w:rsidR="60ACDAE9" w:rsidTr="60ACDAE9" w14:paraId="4AE7B52E">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0712EAC" w14:textId="749133B6">
            <w:pPr>
              <w:jc w:val="both"/>
            </w:pPr>
            <w:r w:rsidRPr="60ACDAE9" w:rsidR="60ACDAE9">
              <w:rPr>
                <w:rFonts w:ascii="Calibri" w:hAnsi="Calibri" w:eastAsia="Calibri" w:cs="Calibri"/>
                <w:b w:val="1"/>
                <w:bCs w:val="1"/>
                <w:color w:val="000000" w:themeColor="text1" w:themeTint="FF" w:themeShade="FF"/>
                <w:sz w:val="20"/>
                <w:szCs w:val="20"/>
              </w:rPr>
              <w:t>Grade</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A924613" w14:textId="4A8BD82C">
            <w:pPr>
              <w:jc w:val="both"/>
            </w:pPr>
            <w:r w:rsidRPr="60ACDAE9" w:rsidR="60ACDAE9">
              <w:rPr>
                <w:rFonts w:ascii="Calibri" w:hAnsi="Calibri" w:eastAsia="Calibri" w:cs="Calibri"/>
                <w:b w:val="1"/>
                <w:bCs w:val="1"/>
                <w:color w:val="000000" w:themeColor="text1" w:themeTint="FF" w:themeShade="FF"/>
                <w:sz w:val="20"/>
                <w:szCs w:val="20"/>
              </w:rPr>
              <w:t>Description</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C751C96" w14:textId="6CBAC80C">
            <w:pPr>
              <w:jc w:val="both"/>
            </w:pPr>
            <w:r w:rsidRPr="60ACDAE9" w:rsidR="60ACDAE9">
              <w:rPr>
                <w:rFonts w:ascii="Calibri" w:hAnsi="Calibri" w:eastAsia="Calibri" w:cs="Calibri"/>
                <w:b w:val="1"/>
                <w:bCs w:val="1"/>
                <w:color w:val="000000" w:themeColor="text1" w:themeTint="FF" w:themeShade="FF"/>
                <w:sz w:val="20"/>
                <w:szCs w:val="20"/>
              </w:rPr>
              <w:t>Equivalent % marks towards HE qualification</w:t>
            </w:r>
          </w:p>
        </w:tc>
      </w:tr>
      <w:tr w:rsidR="60ACDAE9" w:rsidTr="60ACDAE9" w14:paraId="1FEE17DB">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A3A069D" w14:textId="78BE9423">
            <w:pPr>
              <w:jc w:val="both"/>
            </w:pPr>
            <w:r w:rsidRPr="60ACDAE9" w:rsidR="60ACDAE9">
              <w:rPr>
                <w:rFonts w:ascii="Calibri" w:hAnsi="Calibri" w:eastAsia="Calibri" w:cs="Calibri"/>
                <w:color w:val="000000" w:themeColor="text1" w:themeTint="FF" w:themeShade="FF"/>
                <w:sz w:val="20"/>
                <w:szCs w:val="20"/>
              </w:rPr>
              <w:t>A</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28A7513" w14:textId="452D4A9B">
            <w:pPr>
              <w:jc w:val="both"/>
            </w:pPr>
            <w:r w:rsidRPr="60ACDAE9" w:rsidR="60ACDAE9">
              <w:rPr>
                <w:rFonts w:ascii="Calibri" w:hAnsi="Calibri" w:eastAsia="Calibri" w:cs="Calibri"/>
                <w:color w:val="000000" w:themeColor="text1" w:themeTint="FF" w:themeShade="FF"/>
                <w:sz w:val="20"/>
                <w:szCs w:val="20"/>
              </w:rPr>
              <w:t>An exceptional trainee Youth worker who is a reflective practitioner; shows initiative and an ability to work independently for a sustained period; demonstrates thoroughness and commitment to all aspects of professional practice.</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711E40D" w14:textId="55E4D037">
            <w:pPr>
              <w:jc w:val="both"/>
            </w:pPr>
            <w:r w:rsidRPr="60ACDAE9" w:rsidR="60ACDAE9">
              <w:rPr>
                <w:rFonts w:ascii="Calibri" w:hAnsi="Calibri" w:eastAsia="Calibri" w:cs="Calibri"/>
                <w:color w:val="000000" w:themeColor="text1" w:themeTint="FF" w:themeShade="FF"/>
                <w:sz w:val="20"/>
                <w:szCs w:val="20"/>
              </w:rPr>
              <w:t>70%+</w:t>
            </w:r>
          </w:p>
        </w:tc>
      </w:tr>
      <w:tr w:rsidR="60ACDAE9" w:rsidTr="60ACDAE9" w14:paraId="264F1AE7">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CB096F8" w14:textId="43C861EA">
            <w:pPr>
              <w:jc w:val="both"/>
            </w:pPr>
            <w:r w:rsidRPr="60ACDAE9" w:rsidR="60ACDAE9">
              <w:rPr>
                <w:rFonts w:ascii="Calibri" w:hAnsi="Calibri" w:eastAsia="Calibri" w:cs="Calibri"/>
                <w:color w:val="000000" w:themeColor="text1" w:themeTint="FF" w:themeShade="FF"/>
                <w:sz w:val="20"/>
                <w:szCs w:val="20"/>
              </w:rPr>
              <w:t>B</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C988C76" w14:textId="10F4A2D4">
            <w:pPr>
              <w:jc w:val="both"/>
            </w:pPr>
            <w:r w:rsidRPr="60ACDAE9" w:rsidR="60ACDAE9">
              <w:rPr>
                <w:rFonts w:ascii="Calibri" w:hAnsi="Calibri" w:eastAsia="Calibri" w:cs="Calibri"/>
                <w:color w:val="000000" w:themeColor="text1" w:themeTint="FF" w:themeShade="FF"/>
                <w:sz w:val="20"/>
                <w:szCs w:val="20"/>
              </w:rPr>
              <w:t>An effective trainee youth worker who displays a degree of independence and commitment to further professional development.</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9396B90" w14:textId="552983EC">
            <w:pPr>
              <w:jc w:val="both"/>
            </w:pPr>
            <w:r w:rsidRPr="60ACDAE9" w:rsidR="60ACDAE9">
              <w:rPr>
                <w:rFonts w:ascii="Calibri" w:hAnsi="Calibri" w:eastAsia="Calibri" w:cs="Calibri"/>
                <w:color w:val="000000" w:themeColor="text1" w:themeTint="FF" w:themeShade="FF"/>
                <w:sz w:val="20"/>
                <w:szCs w:val="20"/>
              </w:rPr>
              <w:t>60-69%</w:t>
            </w:r>
          </w:p>
        </w:tc>
      </w:tr>
      <w:tr w:rsidR="60ACDAE9" w:rsidTr="60ACDAE9" w14:paraId="7600889F">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8FF3E26" w14:textId="3B681189">
            <w:pPr>
              <w:jc w:val="both"/>
            </w:pPr>
            <w:r w:rsidRPr="60ACDAE9" w:rsidR="60ACDAE9">
              <w:rPr>
                <w:rFonts w:ascii="Calibri" w:hAnsi="Calibri" w:eastAsia="Calibri" w:cs="Calibri"/>
                <w:color w:val="000000" w:themeColor="text1" w:themeTint="FF" w:themeShade="FF"/>
                <w:sz w:val="20"/>
                <w:szCs w:val="20"/>
              </w:rPr>
              <w:t>C</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1718DCA" w14:textId="6900D751">
            <w:pPr>
              <w:jc w:val="both"/>
            </w:pPr>
            <w:r w:rsidRPr="60ACDAE9" w:rsidR="60ACDAE9">
              <w:rPr>
                <w:rFonts w:ascii="Calibri" w:hAnsi="Calibri" w:eastAsia="Calibri" w:cs="Calibri"/>
                <w:color w:val="000000" w:themeColor="text1" w:themeTint="FF" w:themeShade="FF"/>
                <w:sz w:val="20"/>
                <w:szCs w:val="20"/>
              </w:rPr>
              <w:t>A satisfactory trainee youth worker who has met the requirements appropriate for a professionally qualified Youth Worker and with further experience should develop into an effective youth worker.</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D86418C" w14:textId="46499F6C">
            <w:pPr>
              <w:jc w:val="both"/>
            </w:pPr>
            <w:r w:rsidRPr="60ACDAE9" w:rsidR="60ACDAE9">
              <w:rPr>
                <w:rFonts w:ascii="Calibri" w:hAnsi="Calibri" w:eastAsia="Calibri" w:cs="Calibri"/>
                <w:color w:val="000000" w:themeColor="text1" w:themeTint="FF" w:themeShade="FF"/>
                <w:sz w:val="20"/>
                <w:szCs w:val="20"/>
              </w:rPr>
              <w:t>50-59%</w:t>
            </w:r>
          </w:p>
        </w:tc>
      </w:tr>
      <w:tr w:rsidR="60ACDAE9" w:rsidTr="60ACDAE9" w14:paraId="7E43B05C">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2CDF38C" w14:textId="4BA9498A">
            <w:pPr>
              <w:jc w:val="both"/>
            </w:pPr>
            <w:r w:rsidRPr="60ACDAE9" w:rsidR="60ACDAE9">
              <w:rPr>
                <w:rFonts w:ascii="Calibri" w:hAnsi="Calibri" w:eastAsia="Calibri" w:cs="Calibri"/>
                <w:color w:val="000000" w:themeColor="text1" w:themeTint="FF" w:themeShade="FF"/>
                <w:sz w:val="20"/>
                <w:szCs w:val="20"/>
              </w:rPr>
              <w:t>D</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2118083" w14:textId="7A1935CF">
            <w:pPr>
              <w:jc w:val="both"/>
            </w:pPr>
            <w:r w:rsidRPr="60ACDAE9" w:rsidR="60ACDAE9">
              <w:rPr>
                <w:rFonts w:ascii="Calibri" w:hAnsi="Calibri" w:eastAsia="Calibri" w:cs="Calibri"/>
                <w:color w:val="000000" w:themeColor="text1" w:themeTint="FF" w:themeShade="FF"/>
                <w:sz w:val="20"/>
                <w:szCs w:val="20"/>
              </w:rPr>
              <w:t xml:space="preserve">A rather weak trainee youth worker with a basic level of knowledge or skill.  May be very poorly organised with very limited understanding of important concepts.  </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4240C04" w14:textId="6148B3A1">
            <w:pPr>
              <w:jc w:val="both"/>
            </w:pPr>
            <w:r w:rsidRPr="60ACDAE9" w:rsidR="60ACDAE9">
              <w:rPr>
                <w:rFonts w:ascii="Calibri" w:hAnsi="Calibri" w:eastAsia="Calibri" w:cs="Calibri"/>
                <w:color w:val="000000" w:themeColor="text1" w:themeTint="FF" w:themeShade="FF"/>
                <w:sz w:val="20"/>
                <w:szCs w:val="20"/>
              </w:rPr>
              <w:t>40-49%</w:t>
            </w:r>
          </w:p>
        </w:tc>
      </w:tr>
      <w:tr w:rsidR="60ACDAE9" w:rsidTr="60ACDAE9" w14:paraId="6B4606C6">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895AFF7" w14:textId="10F239EC">
            <w:pPr>
              <w:jc w:val="both"/>
            </w:pPr>
            <w:r w:rsidRPr="60ACDAE9" w:rsidR="60ACDAE9">
              <w:rPr>
                <w:rFonts w:ascii="Calibri" w:hAnsi="Calibri" w:eastAsia="Calibri" w:cs="Calibri"/>
                <w:color w:val="000000" w:themeColor="text1" w:themeTint="FF" w:themeShade="FF"/>
                <w:sz w:val="20"/>
                <w:szCs w:val="20"/>
              </w:rPr>
              <w:t>E/Fail</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873549F" w14:textId="0E4FD918">
            <w:pPr>
              <w:jc w:val="both"/>
            </w:pPr>
            <w:r w:rsidRPr="60ACDAE9" w:rsidR="60ACDAE9">
              <w:rPr>
                <w:rFonts w:ascii="Calibri" w:hAnsi="Calibri" w:eastAsia="Calibri" w:cs="Calibri"/>
                <w:color w:val="000000" w:themeColor="text1" w:themeTint="FF" w:themeShade="FF"/>
                <w:sz w:val="20"/>
                <w:szCs w:val="20"/>
              </w:rPr>
              <w:t>A weak trainee youth worker who has been unable or unwilling to meet the required standard, may demonstrate inappropriate values or lack understanding or attention to detail.</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7A2F01C" w14:textId="7395CD4F">
            <w:pPr>
              <w:jc w:val="both"/>
            </w:pPr>
            <w:r w:rsidRPr="60ACDAE9" w:rsidR="60ACDAE9">
              <w:rPr>
                <w:rFonts w:ascii="Calibri" w:hAnsi="Calibri" w:eastAsia="Calibri" w:cs="Calibri"/>
                <w:color w:val="000000" w:themeColor="text1" w:themeTint="FF" w:themeShade="FF"/>
                <w:sz w:val="20"/>
                <w:szCs w:val="20"/>
              </w:rPr>
              <w:t>Below 40%</w:t>
            </w:r>
          </w:p>
        </w:tc>
      </w:tr>
    </w:tbl>
    <w:p w:rsidR="677C06E8" w:rsidRDefault="677C06E8" w14:paraId="11568808" w14:textId="5398A1E0">
      <w:r>
        <w:br/>
      </w:r>
      <w:r>
        <w:br/>
      </w:r>
      <w:r>
        <w:br/>
      </w:r>
    </w:p>
    <w:p w:rsidR="677C06E8" w:rsidP="60ACDAE9" w:rsidRDefault="677C06E8" w14:paraId="469E3411" w14:textId="32767239">
      <w:pPr>
        <w:jc w:val="both"/>
      </w:pPr>
      <w:r w:rsidRPr="60ACDAE9" w:rsidR="677C06E8">
        <w:rPr>
          <w:rFonts w:ascii="Calibri" w:hAnsi="Calibri" w:eastAsia="Calibri" w:cs="Calibri"/>
          <w:b w:val="1"/>
          <w:bCs w:val="1"/>
          <w:noProof w:val="0"/>
          <w:color w:val="000000" w:themeColor="text1" w:themeTint="FF" w:themeShade="FF"/>
          <w:sz w:val="22"/>
          <w:szCs w:val="22"/>
          <w:lang w:val="en-GB"/>
        </w:rPr>
        <w:t>LEARNING MENTOR’S FINAL REPORT (continued)</w:t>
      </w:r>
    </w:p>
    <w:tbl>
      <w:tblPr>
        <w:tblStyle w:val="TableNormal"/>
        <w:tblW w:w="0" w:type="auto"/>
        <w:tblLayout w:type="fixed"/>
        <w:tblLook w:val="04A0" w:firstRow="1" w:lastRow="0" w:firstColumn="1" w:lastColumn="0" w:noHBand="0" w:noVBand="1"/>
      </w:tblPr>
      <w:tblGrid>
        <w:gridCol w:w="1803"/>
        <w:gridCol w:w="1803"/>
        <w:gridCol w:w="1803"/>
        <w:gridCol w:w="1803"/>
        <w:gridCol w:w="1803"/>
      </w:tblGrid>
      <w:tr w:rsidR="60ACDAE9" w:rsidTr="60ACDAE9" w14:paraId="54482AFB">
        <w:trPr>
          <w:trHeight w:val="48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72BA66B7" w14:textId="097D68AD">
            <w:r w:rsidRPr="60ACDAE9" w:rsidR="60ACDAE9">
              <w:rPr>
                <w:rFonts w:ascii="Calibri" w:hAnsi="Calibri" w:eastAsia="Calibri" w:cs="Calibri"/>
                <w:color w:val="000000" w:themeColor="text1" w:themeTint="FF" w:themeShade="FF"/>
                <w:sz w:val="24"/>
                <w:szCs w:val="24"/>
              </w:rPr>
              <w:t>Work in accordance with the pillars of Youth Work in Wales: Principles and Purposes</w:t>
            </w:r>
          </w:p>
        </w:tc>
      </w:tr>
      <w:tr w:rsidR="60ACDAE9" w:rsidTr="60ACDAE9" w14:paraId="3E4B13B1">
        <w:trPr>
          <w:trHeight w:val="300"/>
        </w:trPr>
        <w:tc>
          <w:tcPr>
            <w:tcW w:w="1803"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AA0A0B0" w14:textId="6BD10808">
            <w:pPr>
              <w:jc w:val="center"/>
            </w:pPr>
            <w:r w:rsidRPr="60ACDAE9" w:rsidR="60ACDAE9">
              <w:rPr>
                <w:rFonts w:ascii="Calibri" w:hAnsi="Calibri" w:eastAsia="Calibri" w:cs="Calibri"/>
                <w:color w:val="000000" w:themeColor="text1" w:themeTint="FF" w:themeShade="FF"/>
                <w:sz w:val="24"/>
                <w:szCs w:val="24"/>
              </w:rPr>
              <w:t>A-Exceptional</w:t>
            </w:r>
          </w:p>
          <w:p w:rsidR="60ACDAE9" w:rsidP="60ACDAE9" w:rsidRDefault="60ACDAE9" w14:paraId="42E372EA" w14:textId="1CB12647">
            <w:pPr>
              <w:jc w:val="center"/>
            </w:pPr>
            <w:r w:rsidRPr="60ACDAE9" w:rsidR="60ACDAE9">
              <w:rPr>
                <w:rFonts w:ascii="Calibri" w:hAnsi="Calibri" w:eastAsia="Calibri" w:cs="Calibri"/>
                <w:color w:val="000000" w:themeColor="text1" w:themeTint="FF" w:themeShade="FF"/>
                <w:sz w:val="24"/>
                <w:szCs w:val="24"/>
              </w:rPr>
              <w:t>70%+</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A2134F8" w14:textId="1112B030">
            <w:pPr>
              <w:jc w:val="center"/>
            </w:pPr>
            <w:r w:rsidRPr="60ACDAE9" w:rsidR="60ACDAE9">
              <w:rPr>
                <w:rFonts w:ascii="Calibri" w:hAnsi="Calibri" w:eastAsia="Calibri" w:cs="Calibri"/>
                <w:color w:val="000000" w:themeColor="text1" w:themeTint="FF" w:themeShade="FF"/>
                <w:sz w:val="24"/>
                <w:szCs w:val="24"/>
              </w:rPr>
              <w:t>B-Effective</w:t>
            </w:r>
          </w:p>
          <w:p w:rsidR="60ACDAE9" w:rsidP="60ACDAE9" w:rsidRDefault="60ACDAE9" w14:paraId="5C36412B" w14:textId="258DAC7D">
            <w:pPr>
              <w:jc w:val="center"/>
            </w:pPr>
            <w:r w:rsidRPr="60ACDAE9" w:rsidR="60ACDAE9">
              <w:rPr>
                <w:rFonts w:ascii="Calibri" w:hAnsi="Calibri" w:eastAsia="Calibri" w:cs="Calibri"/>
                <w:color w:val="000000" w:themeColor="text1" w:themeTint="FF" w:themeShade="FF"/>
                <w:sz w:val="24"/>
                <w:szCs w:val="24"/>
              </w:rPr>
              <w:t>60-69%</w:t>
            </w:r>
          </w:p>
        </w:tc>
        <w:tc>
          <w:tcPr>
            <w:tcW w:w="1803" w:type="dxa"/>
            <w:tcBorders>
              <w:top w:val="nil" w:color="000000" w:themeColor="text1" w:sz="8"/>
              <w:left w:val="single" w:color="000000" w:themeColor="text1" w:sz="8"/>
              <w:bottom w:val="single" w:color="000000" w:themeColor="text1" w:sz="8"/>
              <w:right w:val="single" w:color="000000" w:themeColor="text1" w:sz="8"/>
            </w:tcBorders>
            <w:shd w:val="clear" w:color="auto" w:fill="FFFFFF" w:themeFill="background1"/>
            <w:tcMar>
              <w:left w:w="115" w:type="dxa"/>
              <w:right w:w="115" w:type="dxa"/>
            </w:tcMar>
            <w:vAlign w:val="top"/>
          </w:tcPr>
          <w:p w:rsidR="60ACDAE9" w:rsidP="60ACDAE9" w:rsidRDefault="60ACDAE9" w14:paraId="692C31D3" w14:textId="4A9757CA">
            <w:pPr>
              <w:jc w:val="center"/>
            </w:pPr>
            <w:r w:rsidRPr="60ACDAE9" w:rsidR="60ACDAE9">
              <w:rPr>
                <w:rFonts w:ascii="Calibri" w:hAnsi="Calibri" w:eastAsia="Calibri" w:cs="Calibri"/>
                <w:color w:val="000000" w:themeColor="text1" w:themeTint="FF" w:themeShade="FF"/>
                <w:sz w:val="24"/>
                <w:szCs w:val="24"/>
              </w:rPr>
              <w:t>C-Satisfactory</w:t>
            </w:r>
          </w:p>
          <w:p w:rsidR="60ACDAE9" w:rsidP="60ACDAE9" w:rsidRDefault="60ACDAE9" w14:paraId="586BF8FE" w14:textId="1935E837">
            <w:pPr>
              <w:jc w:val="center"/>
            </w:pPr>
            <w:r w:rsidRPr="60ACDAE9" w:rsidR="60ACDAE9">
              <w:rPr>
                <w:rFonts w:ascii="Calibri" w:hAnsi="Calibri" w:eastAsia="Calibri" w:cs="Calibri"/>
                <w:color w:val="000000" w:themeColor="text1" w:themeTint="FF" w:themeShade="FF"/>
                <w:sz w:val="24"/>
                <w:szCs w:val="24"/>
              </w:rPr>
              <w:t>50-59%</w:t>
            </w:r>
          </w:p>
        </w:tc>
        <w:tc>
          <w:tcPr>
            <w:tcW w:w="1803" w:type="dxa"/>
            <w:tcBorders>
              <w:top w:val="nil" w:color="000000" w:themeColor="text1" w:sz="8"/>
              <w:left w:val="single" w:color="000000" w:themeColor="text1" w:sz="8"/>
              <w:bottom w:val="single" w:color="000000" w:themeColor="text1" w:sz="8"/>
              <w:right w:val="single" w:color="000000" w:themeColor="text1" w:sz="8"/>
            </w:tcBorders>
            <w:shd w:val="clear" w:color="auto" w:fill="FFFF00"/>
            <w:tcMar>
              <w:left w:w="115" w:type="dxa"/>
              <w:right w:w="115" w:type="dxa"/>
            </w:tcMar>
            <w:vAlign w:val="top"/>
          </w:tcPr>
          <w:p w:rsidR="60ACDAE9" w:rsidP="60ACDAE9" w:rsidRDefault="60ACDAE9" w14:paraId="09DEEBC7" w14:textId="04559471">
            <w:pPr>
              <w:jc w:val="center"/>
            </w:pPr>
            <w:r w:rsidRPr="60ACDAE9" w:rsidR="60ACDAE9">
              <w:rPr>
                <w:rFonts w:ascii="Calibri" w:hAnsi="Calibri" w:eastAsia="Calibri" w:cs="Calibri"/>
                <w:color w:val="000000" w:themeColor="text1" w:themeTint="FF" w:themeShade="FF"/>
                <w:sz w:val="24"/>
                <w:szCs w:val="24"/>
              </w:rPr>
              <w:t>D-Rather weak</w:t>
            </w:r>
          </w:p>
          <w:p w:rsidR="60ACDAE9" w:rsidP="60ACDAE9" w:rsidRDefault="60ACDAE9" w14:paraId="46C7DCB0" w14:textId="1BD63E8F">
            <w:pPr>
              <w:jc w:val="center"/>
            </w:pPr>
            <w:r w:rsidRPr="60ACDAE9" w:rsidR="60ACDAE9">
              <w:rPr>
                <w:rFonts w:ascii="Calibri" w:hAnsi="Calibri" w:eastAsia="Calibri" w:cs="Calibri"/>
                <w:color w:val="000000" w:themeColor="text1" w:themeTint="FF" w:themeShade="FF"/>
                <w:sz w:val="24"/>
                <w:szCs w:val="24"/>
              </w:rPr>
              <w:t>40-49%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82A5D26" w14:textId="5B7F4A05">
            <w:pPr>
              <w:jc w:val="center"/>
            </w:pPr>
            <w:r w:rsidRPr="60ACDAE9" w:rsidR="60ACDAE9">
              <w:rPr>
                <w:rFonts w:ascii="Calibri" w:hAnsi="Calibri" w:eastAsia="Calibri" w:cs="Calibri"/>
                <w:color w:val="000000" w:themeColor="text1" w:themeTint="FF" w:themeShade="FF"/>
                <w:sz w:val="24"/>
                <w:szCs w:val="24"/>
              </w:rPr>
              <w:t>E-Weak</w:t>
            </w:r>
          </w:p>
          <w:p w:rsidR="60ACDAE9" w:rsidP="60ACDAE9" w:rsidRDefault="60ACDAE9" w14:paraId="3C8B0D42" w14:textId="64A8F199">
            <w:pPr>
              <w:jc w:val="center"/>
            </w:pPr>
            <w:r w:rsidRPr="60ACDAE9" w:rsidR="60ACDAE9">
              <w:rPr>
                <w:rFonts w:ascii="Calibri" w:hAnsi="Calibri" w:eastAsia="Calibri" w:cs="Calibri"/>
                <w:color w:val="000000" w:themeColor="text1" w:themeTint="FF" w:themeShade="FF"/>
                <w:sz w:val="24"/>
                <w:szCs w:val="24"/>
              </w:rPr>
              <w:t>0-39%</w:t>
            </w:r>
          </w:p>
        </w:tc>
      </w:tr>
      <w:tr w:rsidR="60ACDAE9" w:rsidTr="60ACDAE9" w14:paraId="0DE468D0">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5F529D92" w14:textId="085EB41C">
            <w:r w:rsidRPr="60ACDAE9" w:rsidR="60ACDAE9">
              <w:rPr>
                <w:rFonts w:ascii="Calibri" w:hAnsi="Calibri" w:eastAsia="Calibri" w:cs="Calibri"/>
                <w:color w:val="000000" w:themeColor="text1" w:themeTint="FF" w:themeShade="FF"/>
                <w:sz w:val="24"/>
                <w:szCs w:val="24"/>
              </w:rPr>
              <w:t>Carina has worked in accordance with the Youth Work in Wales: Principles and Purposes by delivering activities that fall in to the five pillars however, those activities were planned for her and no conversations or feedback has ever highlighted the link between theory and her practice so unsure of Carina’s understanding of the Principles and Purposes of Youth Work in Wales.  Carina planned an activity for part of her practice using a NAOMIE planning model and I asked her to link the activity to the Principles and Purposes and explain how it links but unfortunately, they were not mentioned within the NAOMIE.</w:t>
            </w:r>
          </w:p>
        </w:tc>
      </w:tr>
      <w:tr w:rsidR="60ACDAE9" w:rsidTr="60ACDAE9" w14:paraId="6E81D9BA">
        <w:trPr>
          <w:trHeight w:val="39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5E886D2A" w14:textId="4DBFBC43">
            <w:r w:rsidRPr="60ACDAE9" w:rsidR="60ACDAE9">
              <w:rPr>
                <w:rFonts w:ascii="Calibri" w:hAnsi="Calibri" w:eastAsia="Calibri" w:cs="Calibri"/>
                <w:color w:val="000000" w:themeColor="text1" w:themeTint="FF" w:themeShade="FF"/>
                <w:sz w:val="24"/>
                <w:szCs w:val="24"/>
              </w:rPr>
              <w:t>Facilitate the personal, social and educational development of young people</w:t>
            </w:r>
          </w:p>
        </w:tc>
      </w:tr>
      <w:tr w:rsidR="60ACDAE9" w:rsidTr="60ACDAE9" w14:paraId="4547534C">
        <w:trPr>
          <w:trHeight w:val="300"/>
        </w:trPr>
        <w:tc>
          <w:tcPr>
            <w:tcW w:w="1803"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7A3D4F6" w14:textId="7B006FC9">
            <w:pPr>
              <w:jc w:val="center"/>
            </w:pPr>
            <w:r w:rsidRPr="60ACDAE9" w:rsidR="60ACDAE9">
              <w:rPr>
                <w:rFonts w:ascii="Calibri" w:hAnsi="Calibri" w:eastAsia="Calibri" w:cs="Calibri"/>
                <w:color w:val="000000" w:themeColor="text1" w:themeTint="FF" w:themeShade="FF"/>
                <w:sz w:val="24"/>
                <w:szCs w:val="24"/>
              </w:rPr>
              <w:t>A-Exceptional</w:t>
            </w:r>
          </w:p>
          <w:p w:rsidR="60ACDAE9" w:rsidP="60ACDAE9" w:rsidRDefault="60ACDAE9" w14:paraId="1765C555" w14:textId="46AADABF">
            <w:pPr>
              <w:jc w:val="center"/>
            </w:pPr>
            <w:r w:rsidRPr="60ACDAE9" w:rsidR="60ACDAE9">
              <w:rPr>
                <w:rFonts w:ascii="Calibri" w:hAnsi="Calibri" w:eastAsia="Calibri" w:cs="Calibri"/>
                <w:color w:val="000000" w:themeColor="text1" w:themeTint="FF" w:themeShade="FF"/>
                <w:sz w:val="24"/>
                <w:szCs w:val="24"/>
              </w:rPr>
              <w:t>70%+</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F5E4553" w14:textId="3816581A">
            <w:pPr>
              <w:jc w:val="center"/>
            </w:pPr>
            <w:r w:rsidRPr="60ACDAE9" w:rsidR="60ACDAE9">
              <w:rPr>
                <w:rFonts w:ascii="Calibri" w:hAnsi="Calibri" w:eastAsia="Calibri" w:cs="Calibri"/>
                <w:color w:val="000000" w:themeColor="text1" w:themeTint="FF" w:themeShade="FF"/>
                <w:sz w:val="24"/>
                <w:szCs w:val="24"/>
              </w:rPr>
              <w:t>B-Effective</w:t>
            </w:r>
          </w:p>
          <w:p w:rsidR="60ACDAE9" w:rsidP="60ACDAE9" w:rsidRDefault="60ACDAE9" w14:paraId="4DACEA41" w14:textId="089EF859">
            <w:pPr>
              <w:jc w:val="center"/>
            </w:pPr>
            <w:r w:rsidRPr="60ACDAE9" w:rsidR="60ACDAE9">
              <w:rPr>
                <w:rFonts w:ascii="Calibri" w:hAnsi="Calibri" w:eastAsia="Calibri" w:cs="Calibri"/>
                <w:color w:val="000000" w:themeColor="text1" w:themeTint="FF" w:themeShade="FF"/>
                <w:sz w:val="24"/>
                <w:szCs w:val="24"/>
              </w:rPr>
              <w:t>60-69%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005BB31" w14:textId="72C4D245">
            <w:pPr>
              <w:jc w:val="center"/>
            </w:pPr>
            <w:r w:rsidRPr="60ACDAE9" w:rsidR="60ACDAE9">
              <w:rPr>
                <w:rFonts w:ascii="Calibri" w:hAnsi="Calibri" w:eastAsia="Calibri" w:cs="Calibri"/>
                <w:color w:val="000000" w:themeColor="text1" w:themeTint="FF" w:themeShade="FF"/>
                <w:sz w:val="24"/>
                <w:szCs w:val="24"/>
                <w:highlight w:val="yellow"/>
              </w:rPr>
              <w:t>C-Satisfactory</w:t>
            </w:r>
          </w:p>
          <w:p w:rsidR="60ACDAE9" w:rsidP="60ACDAE9" w:rsidRDefault="60ACDAE9" w14:paraId="20561F91" w14:textId="0B8D367D">
            <w:pPr>
              <w:jc w:val="center"/>
            </w:pPr>
            <w:r w:rsidRPr="60ACDAE9" w:rsidR="60ACDAE9">
              <w:rPr>
                <w:rFonts w:ascii="Calibri" w:hAnsi="Calibri" w:eastAsia="Calibri" w:cs="Calibri"/>
                <w:color w:val="000000" w:themeColor="text1" w:themeTint="FF" w:themeShade="FF"/>
                <w:sz w:val="24"/>
                <w:szCs w:val="24"/>
                <w:highlight w:val="yellow"/>
              </w:rPr>
              <w:t>50-59%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E8E64F3" w14:textId="33E18B19">
            <w:pPr>
              <w:jc w:val="center"/>
            </w:pPr>
            <w:r w:rsidRPr="60ACDAE9" w:rsidR="60ACDAE9">
              <w:rPr>
                <w:rFonts w:ascii="Calibri" w:hAnsi="Calibri" w:eastAsia="Calibri" w:cs="Calibri"/>
                <w:color w:val="000000" w:themeColor="text1" w:themeTint="FF" w:themeShade="FF"/>
                <w:sz w:val="24"/>
                <w:szCs w:val="24"/>
              </w:rPr>
              <w:t>D-Rather weak</w:t>
            </w:r>
          </w:p>
          <w:p w:rsidR="60ACDAE9" w:rsidP="60ACDAE9" w:rsidRDefault="60ACDAE9" w14:paraId="140FD171" w14:textId="6BD989B3">
            <w:pPr>
              <w:jc w:val="center"/>
            </w:pPr>
            <w:r w:rsidRPr="60ACDAE9" w:rsidR="60ACDAE9">
              <w:rPr>
                <w:rFonts w:ascii="Calibri" w:hAnsi="Calibri" w:eastAsia="Calibri" w:cs="Calibri"/>
                <w:color w:val="000000" w:themeColor="text1" w:themeTint="FF" w:themeShade="FF"/>
                <w:sz w:val="24"/>
                <w:szCs w:val="24"/>
              </w:rPr>
              <w:t>40-49%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3ECC6C1" w14:textId="28E70B39">
            <w:pPr>
              <w:jc w:val="center"/>
            </w:pPr>
            <w:r w:rsidRPr="60ACDAE9" w:rsidR="60ACDAE9">
              <w:rPr>
                <w:rFonts w:ascii="Calibri" w:hAnsi="Calibri" w:eastAsia="Calibri" w:cs="Calibri"/>
                <w:color w:val="000000" w:themeColor="text1" w:themeTint="FF" w:themeShade="FF"/>
                <w:sz w:val="24"/>
                <w:szCs w:val="24"/>
              </w:rPr>
              <w:t>E-Weak</w:t>
            </w:r>
          </w:p>
          <w:p w:rsidR="60ACDAE9" w:rsidP="60ACDAE9" w:rsidRDefault="60ACDAE9" w14:paraId="5C5FCD8D" w14:textId="47472B0E">
            <w:pPr>
              <w:jc w:val="center"/>
            </w:pPr>
            <w:r w:rsidRPr="60ACDAE9" w:rsidR="60ACDAE9">
              <w:rPr>
                <w:rFonts w:ascii="Calibri" w:hAnsi="Calibri" w:eastAsia="Calibri" w:cs="Calibri"/>
                <w:color w:val="000000" w:themeColor="text1" w:themeTint="FF" w:themeShade="FF"/>
                <w:sz w:val="24"/>
                <w:szCs w:val="24"/>
              </w:rPr>
              <w:t>0-39%</w:t>
            </w:r>
          </w:p>
        </w:tc>
      </w:tr>
      <w:tr w:rsidR="60ACDAE9" w:rsidTr="60ACDAE9" w14:paraId="5D52FCED">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69E5F82B" w14:textId="0275B5B7">
            <w:r w:rsidRPr="60ACDAE9" w:rsidR="60ACDAE9">
              <w:rPr>
                <w:rFonts w:ascii="Calibri" w:hAnsi="Calibri" w:eastAsia="Calibri" w:cs="Calibri"/>
                <w:color w:val="000000" w:themeColor="text1" w:themeTint="FF" w:themeShade="FF"/>
                <w:sz w:val="24"/>
                <w:szCs w:val="24"/>
              </w:rPr>
              <w:t>Carina has shown she is able to deliver activities under the guidance of the team leader.  Carina has facilitated some sessions with young people on raising their self-esteem and is currently working on an “I’m a star” display in youth club and has shown interest in planning an “escape room” activity.</w:t>
            </w:r>
          </w:p>
        </w:tc>
      </w:tr>
      <w:tr w:rsidR="60ACDAE9" w:rsidTr="60ACDAE9" w14:paraId="297F2363">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7BA6BFCB" w14:textId="1AAAE090">
            <w:r w:rsidRPr="60ACDAE9" w:rsidR="60ACDAE9">
              <w:rPr>
                <w:rFonts w:ascii="Calibri" w:hAnsi="Calibri" w:eastAsia="Calibri" w:cs="Calibri"/>
                <w:color w:val="000000" w:themeColor="text1" w:themeTint="FF" w:themeShade="FF"/>
                <w:sz w:val="24"/>
                <w:szCs w:val="24"/>
              </w:rPr>
              <w:t>Promote inclusion, equality and young people’s interests and wellbeing</w:t>
            </w:r>
          </w:p>
        </w:tc>
      </w:tr>
      <w:tr w:rsidR="60ACDAE9" w:rsidTr="60ACDAE9" w14:paraId="6758966F">
        <w:trPr>
          <w:trHeight w:val="300"/>
        </w:trPr>
        <w:tc>
          <w:tcPr>
            <w:tcW w:w="1803"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4AE3537" w14:textId="1F566285">
            <w:pPr>
              <w:jc w:val="center"/>
            </w:pPr>
            <w:r w:rsidRPr="60ACDAE9" w:rsidR="60ACDAE9">
              <w:rPr>
                <w:rFonts w:ascii="Calibri" w:hAnsi="Calibri" w:eastAsia="Calibri" w:cs="Calibri"/>
                <w:color w:val="000000" w:themeColor="text1" w:themeTint="FF" w:themeShade="FF"/>
                <w:sz w:val="24"/>
                <w:szCs w:val="24"/>
              </w:rPr>
              <w:t>A-Exceptional</w:t>
            </w:r>
          </w:p>
          <w:p w:rsidR="60ACDAE9" w:rsidP="60ACDAE9" w:rsidRDefault="60ACDAE9" w14:paraId="2E4ABC58" w14:textId="353C4D7D">
            <w:pPr>
              <w:jc w:val="center"/>
            </w:pPr>
            <w:r w:rsidRPr="60ACDAE9" w:rsidR="60ACDAE9">
              <w:rPr>
                <w:rFonts w:ascii="Calibri" w:hAnsi="Calibri" w:eastAsia="Calibri" w:cs="Calibri"/>
                <w:color w:val="000000" w:themeColor="text1" w:themeTint="FF" w:themeShade="FF"/>
                <w:sz w:val="24"/>
                <w:szCs w:val="24"/>
              </w:rPr>
              <w:t>70%+</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1005AFA" w14:textId="29DB2D52">
            <w:pPr>
              <w:jc w:val="center"/>
            </w:pPr>
            <w:r w:rsidRPr="60ACDAE9" w:rsidR="60ACDAE9">
              <w:rPr>
                <w:rFonts w:ascii="Calibri" w:hAnsi="Calibri" w:eastAsia="Calibri" w:cs="Calibri"/>
                <w:color w:val="000000" w:themeColor="text1" w:themeTint="FF" w:themeShade="FF"/>
                <w:sz w:val="24"/>
                <w:szCs w:val="24"/>
                <w:highlight w:val="yellow"/>
              </w:rPr>
              <w:t>B-Effective</w:t>
            </w:r>
          </w:p>
          <w:p w:rsidR="60ACDAE9" w:rsidP="60ACDAE9" w:rsidRDefault="60ACDAE9" w14:paraId="31F06311" w14:textId="493F4204">
            <w:pPr>
              <w:jc w:val="center"/>
            </w:pPr>
            <w:r w:rsidRPr="60ACDAE9" w:rsidR="60ACDAE9">
              <w:rPr>
                <w:rFonts w:ascii="Calibri" w:hAnsi="Calibri" w:eastAsia="Calibri" w:cs="Calibri"/>
                <w:color w:val="000000" w:themeColor="text1" w:themeTint="FF" w:themeShade="FF"/>
                <w:sz w:val="24"/>
                <w:szCs w:val="24"/>
                <w:highlight w:val="yellow"/>
              </w:rPr>
              <w:t>60-69%</w:t>
            </w:r>
          </w:p>
        </w:tc>
        <w:tc>
          <w:tcPr>
            <w:tcW w:w="1803" w:type="dxa"/>
            <w:tcBorders>
              <w:top w:val="nil" w:color="000000" w:themeColor="text1" w:sz="8"/>
              <w:left w:val="single" w:color="000000" w:themeColor="text1" w:sz="8"/>
              <w:bottom w:val="single" w:color="000000" w:themeColor="text1" w:sz="8"/>
              <w:right w:val="single" w:color="000000" w:themeColor="text1" w:sz="8"/>
            </w:tcBorders>
            <w:shd w:val="clear" w:color="auto" w:fill="FFFFFF" w:themeFill="background1"/>
            <w:tcMar>
              <w:left w:w="115" w:type="dxa"/>
              <w:right w:w="115" w:type="dxa"/>
            </w:tcMar>
            <w:vAlign w:val="top"/>
          </w:tcPr>
          <w:p w:rsidR="60ACDAE9" w:rsidP="60ACDAE9" w:rsidRDefault="60ACDAE9" w14:paraId="60F9B5D9" w14:textId="7FBBFEA0">
            <w:pPr>
              <w:jc w:val="center"/>
            </w:pPr>
            <w:r w:rsidRPr="60ACDAE9" w:rsidR="60ACDAE9">
              <w:rPr>
                <w:rFonts w:ascii="Calibri" w:hAnsi="Calibri" w:eastAsia="Calibri" w:cs="Calibri"/>
                <w:color w:val="000000" w:themeColor="text1" w:themeTint="FF" w:themeShade="FF"/>
                <w:sz w:val="24"/>
                <w:szCs w:val="24"/>
              </w:rPr>
              <w:t>C-Satisfactory</w:t>
            </w:r>
          </w:p>
          <w:p w:rsidR="60ACDAE9" w:rsidP="60ACDAE9" w:rsidRDefault="60ACDAE9" w14:paraId="5619B604" w14:textId="099F7BDE">
            <w:pPr>
              <w:jc w:val="center"/>
            </w:pPr>
            <w:r w:rsidRPr="60ACDAE9" w:rsidR="60ACDAE9">
              <w:rPr>
                <w:rFonts w:ascii="Calibri" w:hAnsi="Calibri" w:eastAsia="Calibri" w:cs="Calibri"/>
                <w:color w:val="000000" w:themeColor="text1" w:themeTint="FF" w:themeShade="FF"/>
                <w:sz w:val="24"/>
                <w:szCs w:val="24"/>
              </w:rPr>
              <w:t>50-59%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E633D03" w14:textId="1A307100">
            <w:pPr>
              <w:jc w:val="center"/>
            </w:pPr>
            <w:r w:rsidRPr="60ACDAE9" w:rsidR="60ACDAE9">
              <w:rPr>
                <w:rFonts w:ascii="Calibri" w:hAnsi="Calibri" w:eastAsia="Calibri" w:cs="Calibri"/>
                <w:color w:val="000000" w:themeColor="text1" w:themeTint="FF" w:themeShade="FF"/>
                <w:sz w:val="24"/>
                <w:szCs w:val="24"/>
              </w:rPr>
              <w:t>D-Rather weak</w:t>
            </w:r>
          </w:p>
          <w:p w:rsidR="60ACDAE9" w:rsidP="60ACDAE9" w:rsidRDefault="60ACDAE9" w14:paraId="00AB9878" w14:textId="3B5267FA">
            <w:pPr>
              <w:jc w:val="center"/>
            </w:pPr>
            <w:r w:rsidRPr="60ACDAE9" w:rsidR="60ACDAE9">
              <w:rPr>
                <w:rFonts w:ascii="Calibri" w:hAnsi="Calibri" w:eastAsia="Calibri" w:cs="Calibri"/>
                <w:color w:val="000000" w:themeColor="text1" w:themeTint="FF" w:themeShade="FF"/>
                <w:sz w:val="24"/>
                <w:szCs w:val="24"/>
              </w:rPr>
              <w:t>40-49%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6EA67AE" w14:textId="3544E8FF">
            <w:pPr>
              <w:jc w:val="center"/>
            </w:pPr>
            <w:r w:rsidRPr="60ACDAE9" w:rsidR="60ACDAE9">
              <w:rPr>
                <w:rFonts w:ascii="Calibri" w:hAnsi="Calibri" w:eastAsia="Calibri" w:cs="Calibri"/>
                <w:color w:val="000000" w:themeColor="text1" w:themeTint="FF" w:themeShade="FF"/>
                <w:sz w:val="24"/>
                <w:szCs w:val="24"/>
              </w:rPr>
              <w:t>E-Weak</w:t>
            </w:r>
          </w:p>
          <w:p w:rsidR="60ACDAE9" w:rsidP="60ACDAE9" w:rsidRDefault="60ACDAE9" w14:paraId="7E9F06FB" w14:textId="098801CC">
            <w:pPr>
              <w:jc w:val="center"/>
            </w:pPr>
            <w:r w:rsidRPr="60ACDAE9" w:rsidR="60ACDAE9">
              <w:rPr>
                <w:rFonts w:ascii="Calibri" w:hAnsi="Calibri" w:eastAsia="Calibri" w:cs="Calibri"/>
                <w:color w:val="000000" w:themeColor="text1" w:themeTint="FF" w:themeShade="FF"/>
                <w:sz w:val="24"/>
                <w:szCs w:val="24"/>
              </w:rPr>
              <w:t>0-39%</w:t>
            </w:r>
          </w:p>
        </w:tc>
      </w:tr>
      <w:tr w:rsidR="60ACDAE9" w:rsidTr="60ACDAE9" w14:paraId="3021E13D">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07720A9B" w14:textId="55512F37">
            <w:r w:rsidRPr="60ACDAE9" w:rsidR="60ACDAE9">
              <w:rPr>
                <w:rFonts w:ascii="Calibri" w:hAnsi="Calibri" w:eastAsia="Calibri" w:cs="Calibri"/>
                <w:color w:val="000000" w:themeColor="text1" w:themeTint="FF" w:themeShade="FF"/>
                <w:sz w:val="24"/>
                <w:szCs w:val="24"/>
              </w:rPr>
              <w:t>Carina has consulted with young people during her placement on what activities and projects they would like to have the opportunity to take part in.  Carina is particular effective in 1:1 work. Carina can identify when a young person is struggling to engage with other young people or finds activities difficult. As a result, Carina will alter the activity for them so they are able join in, promoting inclusion and equality.</w:t>
            </w:r>
          </w:p>
        </w:tc>
      </w:tr>
      <w:tr w:rsidR="60ACDAE9" w:rsidTr="60ACDAE9" w14:paraId="509BB310">
        <w:trPr>
          <w:trHeight w:val="345"/>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22AE881C" w14:textId="570B550D">
            <w:r w:rsidRPr="60ACDAE9" w:rsidR="60ACDAE9">
              <w:rPr>
                <w:rFonts w:ascii="Calibri" w:hAnsi="Calibri" w:eastAsia="Calibri" w:cs="Calibri"/>
                <w:color w:val="000000" w:themeColor="text1" w:themeTint="FF" w:themeShade="FF"/>
                <w:sz w:val="24"/>
                <w:szCs w:val="24"/>
              </w:rPr>
              <w:t>Work with young people and others</w:t>
            </w:r>
          </w:p>
        </w:tc>
      </w:tr>
      <w:tr w:rsidR="60ACDAE9" w:rsidTr="60ACDAE9" w14:paraId="2F83769F">
        <w:trPr>
          <w:trHeight w:val="675"/>
        </w:trPr>
        <w:tc>
          <w:tcPr>
            <w:tcW w:w="1803"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FE851C7" w14:textId="4CB001BF">
            <w:pPr>
              <w:jc w:val="center"/>
            </w:pPr>
            <w:r w:rsidRPr="60ACDAE9" w:rsidR="60ACDAE9">
              <w:rPr>
                <w:rFonts w:ascii="Calibri" w:hAnsi="Calibri" w:eastAsia="Calibri" w:cs="Calibri"/>
                <w:color w:val="000000" w:themeColor="text1" w:themeTint="FF" w:themeShade="FF"/>
                <w:sz w:val="24"/>
                <w:szCs w:val="24"/>
              </w:rPr>
              <w:t>A-Exceptional</w:t>
            </w:r>
          </w:p>
          <w:p w:rsidR="60ACDAE9" w:rsidP="60ACDAE9" w:rsidRDefault="60ACDAE9" w14:paraId="4522E10D" w14:textId="4285F74D">
            <w:pPr>
              <w:jc w:val="center"/>
            </w:pPr>
            <w:r w:rsidRPr="60ACDAE9" w:rsidR="60ACDAE9">
              <w:rPr>
                <w:rFonts w:ascii="Calibri" w:hAnsi="Calibri" w:eastAsia="Calibri" w:cs="Calibri"/>
                <w:color w:val="000000" w:themeColor="text1" w:themeTint="FF" w:themeShade="FF"/>
                <w:sz w:val="24"/>
                <w:szCs w:val="24"/>
              </w:rPr>
              <w:t>70%+</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86A60F8" w14:textId="664DCB25">
            <w:pPr>
              <w:jc w:val="center"/>
            </w:pPr>
            <w:r w:rsidRPr="60ACDAE9" w:rsidR="60ACDAE9">
              <w:rPr>
                <w:rFonts w:ascii="Calibri" w:hAnsi="Calibri" w:eastAsia="Calibri" w:cs="Calibri"/>
                <w:color w:val="000000" w:themeColor="text1" w:themeTint="FF" w:themeShade="FF"/>
                <w:sz w:val="24"/>
                <w:szCs w:val="24"/>
              </w:rPr>
              <w:t>B-Effective</w:t>
            </w:r>
          </w:p>
          <w:p w:rsidR="60ACDAE9" w:rsidP="60ACDAE9" w:rsidRDefault="60ACDAE9" w14:paraId="60F58FF5" w14:textId="4D0022E6">
            <w:pPr>
              <w:jc w:val="center"/>
            </w:pPr>
            <w:r w:rsidRPr="60ACDAE9" w:rsidR="60ACDAE9">
              <w:rPr>
                <w:rFonts w:ascii="Calibri" w:hAnsi="Calibri" w:eastAsia="Calibri" w:cs="Calibri"/>
                <w:color w:val="000000" w:themeColor="text1" w:themeTint="FF" w:themeShade="FF"/>
                <w:sz w:val="24"/>
                <w:szCs w:val="24"/>
              </w:rPr>
              <w:t>60-69%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ABA3818" w14:textId="70A1A701">
            <w:pPr>
              <w:jc w:val="center"/>
            </w:pPr>
            <w:r w:rsidRPr="60ACDAE9" w:rsidR="60ACDAE9">
              <w:rPr>
                <w:rFonts w:ascii="Calibri" w:hAnsi="Calibri" w:eastAsia="Calibri" w:cs="Calibri"/>
                <w:color w:val="000000" w:themeColor="text1" w:themeTint="FF" w:themeShade="FF"/>
                <w:sz w:val="24"/>
                <w:szCs w:val="24"/>
                <w:highlight w:val="yellow"/>
              </w:rPr>
              <w:t>C-Satisfactory</w:t>
            </w:r>
          </w:p>
          <w:p w:rsidR="60ACDAE9" w:rsidP="60ACDAE9" w:rsidRDefault="60ACDAE9" w14:paraId="77805B88" w14:textId="4062394A">
            <w:pPr>
              <w:jc w:val="center"/>
            </w:pPr>
            <w:r w:rsidRPr="60ACDAE9" w:rsidR="60ACDAE9">
              <w:rPr>
                <w:rFonts w:ascii="Calibri" w:hAnsi="Calibri" w:eastAsia="Calibri" w:cs="Calibri"/>
                <w:color w:val="000000" w:themeColor="text1" w:themeTint="FF" w:themeShade="FF"/>
                <w:sz w:val="24"/>
                <w:szCs w:val="24"/>
                <w:highlight w:val="yellow"/>
              </w:rPr>
              <w:t>50-59%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DDF3754" w14:textId="765E1AA0">
            <w:pPr>
              <w:jc w:val="center"/>
            </w:pPr>
            <w:r w:rsidRPr="60ACDAE9" w:rsidR="60ACDAE9">
              <w:rPr>
                <w:rFonts w:ascii="Calibri" w:hAnsi="Calibri" w:eastAsia="Calibri" w:cs="Calibri"/>
                <w:color w:val="000000" w:themeColor="text1" w:themeTint="FF" w:themeShade="FF"/>
                <w:sz w:val="24"/>
                <w:szCs w:val="24"/>
              </w:rPr>
              <w:t>D-Rather weak</w:t>
            </w:r>
          </w:p>
          <w:p w:rsidR="60ACDAE9" w:rsidP="60ACDAE9" w:rsidRDefault="60ACDAE9" w14:paraId="5A15A253" w14:textId="76179292">
            <w:pPr>
              <w:jc w:val="center"/>
            </w:pPr>
            <w:r w:rsidRPr="60ACDAE9" w:rsidR="60ACDAE9">
              <w:rPr>
                <w:rFonts w:ascii="Calibri" w:hAnsi="Calibri" w:eastAsia="Calibri" w:cs="Calibri"/>
                <w:color w:val="000000" w:themeColor="text1" w:themeTint="FF" w:themeShade="FF"/>
                <w:sz w:val="24"/>
                <w:szCs w:val="24"/>
              </w:rPr>
              <w:t>40-49%</w:t>
            </w:r>
          </w:p>
        </w:tc>
        <w:tc>
          <w:tcPr>
            <w:tcW w:w="1803"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258C705" w14:textId="580D2CD0">
            <w:pPr>
              <w:jc w:val="center"/>
            </w:pPr>
            <w:r w:rsidRPr="60ACDAE9" w:rsidR="60ACDAE9">
              <w:rPr>
                <w:rFonts w:ascii="Calibri" w:hAnsi="Calibri" w:eastAsia="Calibri" w:cs="Calibri"/>
                <w:color w:val="000000" w:themeColor="text1" w:themeTint="FF" w:themeShade="FF"/>
                <w:sz w:val="24"/>
                <w:szCs w:val="24"/>
              </w:rPr>
              <w:t>E-Weak</w:t>
            </w:r>
          </w:p>
          <w:p w:rsidR="60ACDAE9" w:rsidP="60ACDAE9" w:rsidRDefault="60ACDAE9" w14:paraId="45251EC0" w14:textId="2BC6DB9F">
            <w:pPr>
              <w:jc w:val="center"/>
            </w:pPr>
            <w:r w:rsidRPr="60ACDAE9" w:rsidR="60ACDAE9">
              <w:rPr>
                <w:rFonts w:ascii="Calibri" w:hAnsi="Calibri" w:eastAsia="Calibri" w:cs="Calibri"/>
                <w:color w:val="000000" w:themeColor="text1" w:themeTint="FF" w:themeShade="FF"/>
                <w:sz w:val="24"/>
                <w:szCs w:val="24"/>
              </w:rPr>
              <w:t>0-39%</w:t>
            </w:r>
          </w:p>
        </w:tc>
      </w:tr>
      <w:tr w:rsidR="60ACDAE9" w:rsidTr="60ACDAE9" w14:paraId="5CF26A48">
        <w:trPr>
          <w:trHeight w:val="300"/>
        </w:trPr>
        <w:tc>
          <w:tcPr>
            <w:tcW w:w="9015" w:type="dxa"/>
            <w:gridSpan w:val="5"/>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333A61B6" w14:textId="7D25EA44">
            <w:r w:rsidRPr="60ACDAE9" w:rsidR="60ACDAE9">
              <w:rPr>
                <w:rFonts w:ascii="Times New Roman" w:hAnsi="Times New Roman" w:eastAsia="Times New Roman" w:cs="Times New Roman"/>
                <w:sz w:val="24"/>
                <w:szCs w:val="24"/>
              </w:rPr>
              <w:t xml:space="preserve"> </w:t>
            </w:r>
          </w:p>
          <w:p w:rsidR="60ACDAE9" w:rsidP="60ACDAE9" w:rsidRDefault="60ACDAE9" w14:paraId="4FF54386" w14:textId="1AF85F39">
            <w:pPr>
              <w:rPr>
                <w:rFonts w:ascii="Calibri" w:hAnsi="Calibri" w:eastAsia="Calibri" w:cs="Calibri"/>
                <w:color w:val="000000" w:themeColor="text1" w:themeTint="FF" w:themeShade="FF"/>
                <w:sz w:val="24"/>
                <w:szCs w:val="24"/>
              </w:rPr>
            </w:pPr>
            <w:r w:rsidRPr="60ACDAE9" w:rsidR="60ACDAE9">
              <w:rPr>
                <w:rFonts w:ascii="Calibri" w:hAnsi="Calibri" w:eastAsia="Calibri" w:cs="Calibri"/>
                <w:color w:val="000000" w:themeColor="text1" w:themeTint="FF" w:themeShade="FF"/>
                <w:sz w:val="24"/>
                <w:szCs w:val="24"/>
              </w:rPr>
              <w:t>Carina is a friendly person and this has helped her to build relationships with some of the young people who attend youth club.  She makes the effort to approach young people and encourages them to join in activities and conversations.  Carina has also forged working relationships with other staff members in various youth clubs across the county.</w:t>
            </w:r>
            <w:r>
              <w:br/>
            </w:r>
            <w:r w:rsidRPr="60ACDAE9" w:rsidR="60ACDAE9">
              <w:rPr>
                <w:rFonts w:ascii="Calibri" w:hAnsi="Calibri" w:eastAsia="Calibri" w:cs="Calibri"/>
                <w:color w:val="000000" w:themeColor="text1" w:themeTint="FF" w:themeShade="FF"/>
                <w:sz w:val="24"/>
                <w:szCs w:val="24"/>
              </w:rPr>
              <w:t xml:space="preserve"> </w:t>
            </w:r>
            <w:r>
              <w:br/>
            </w:r>
          </w:p>
        </w:tc>
      </w:tr>
    </w:tbl>
    <w:p w:rsidR="677C06E8" w:rsidRDefault="677C06E8" w14:paraId="4EE687C7" w14:textId="4A7942F9">
      <w:r w:rsidRPr="60ACDAE9" w:rsidR="677C06E8">
        <w:rPr>
          <w:rFonts w:ascii="Times New Roman" w:hAnsi="Times New Roman" w:eastAsia="Times New Roman" w:cs="Times New Roman"/>
          <w:noProof w:val="0"/>
          <w:sz w:val="24"/>
          <w:szCs w:val="24"/>
          <w:lang w:val="en-GB"/>
        </w:rPr>
        <w:t xml:space="preserve"> </w:t>
      </w:r>
    </w:p>
    <w:p w:rsidR="677C06E8" w:rsidP="60ACDAE9" w:rsidRDefault="677C06E8" w14:paraId="696639CA" w14:textId="67AA76AC">
      <w:pPr>
        <w:jc w:val="both"/>
      </w:pPr>
      <w:r w:rsidRPr="60ACDAE9" w:rsidR="677C06E8">
        <w:rPr>
          <w:rFonts w:ascii="Calibri" w:hAnsi="Calibri" w:eastAsia="Calibri" w:cs="Calibri"/>
          <w:b w:val="1"/>
          <w:bCs w:val="1"/>
          <w:noProof w:val="0"/>
          <w:color w:val="000000" w:themeColor="text1" w:themeTint="FF" w:themeShade="FF"/>
          <w:sz w:val="22"/>
          <w:szCs w:val="22"/>
          <w:lang w:val="en-GB"/>
        </w:rPr>
        <w:t>LEARNING MENTOR’S FINAL REPORT (continued)</w:t>
      </w:r>
    </w:p>
    <w:tbl>
      <w:tblPr>
        <w:tblStyle w:val="TableNormal"/>
        <w:tblW w:w="0" w:type="auto"/>
        <w:tblLayout w:type="fixed"/>
        <w:tblLook w:val="04A0" w:firstRow="1" w:lastRow="0" w:firstColumn="1" w:lastColumn="0" w:noHBand="0" w:noVBand="1"/>
      </w:tblPr>
      <w:tblGrid>
        <w:gridCol w:w="4508"/>
        <w:gridCol w:w="4508"/>
      </w:tblGrid>
      <w:tr w:rsidR="60ACDAE9" w:rsidTr="60ACDAE9" w14:paraId="23B660C5">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B37830E" w14:textId="38659FB5">
            <w:pPr>
              <w:jc w:val="both"/>
            </w:pPr>
            <w:r w:rsidRPr="60ACDAE9" w:rsidR="60ACDAE9">
              <w:rPr>
                <w:rFonts w:ascii="Calibri" w:hAnsi="Calibri" w:eastAsia="Calibri" w:cs="Calibri"/>
                <w:color w:val="000000" w:themeColor="text1" w:themeTint="FF" w:themeShade="FF"/>
                <w:sz w:val="22"/>
                <w:szCs w:val="22"/>
              </w:rPr>
              <w:t>How has the student developed during the placement?</w:t>
            </w:r>
          </w:p>
        </w:tc>
      </w:tr>
      <w:tr w:rsidR="60ACDAE9" w:rsidTr="60ACDAE9" w14:paraId="78C63479">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A535126" w14:textId="4C13A8B8">
            <w:pPr>
              <w:jc w:val="both"/>
            </w:pPr>
            <w:r w:rsidRPr="60ACDAE9" w:rsidR="60ACDAE9">
              <w:rPr>
                <w:rFonts w:ascii="Calibri" w:hAnsi="Calibri" w:eastAsia="Calibri" w:cs="Calibri"/>
                <w:color w:val="000000" w:themeColor="text1" w:themeTint="FF" w:themeShade="FF"/>
                <w:sz w:val="24"/>
                <w:szCs w:val="24"/>
              </w:rPr>
              <w:t>Carina has become more confident during her placement in Pembrokeshire Youth Clubs. Whilst observing her practice I have noted Carina becoming increasingly proactive in approaching young people and engaging them in conversations and encouraging them to join in activities and challenging unacceptable behavior.</w:t>
            </w:r>
          </w:p>
        </w:tc>
      </w:tr>
      <w:tr w:rsidR="60ACDAE9" w:rsidTr="60ACDAE9" w14:paraId="608FF978">
        <w:trPr>
          <w:trHeight w:val="6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045B62C" w14:textId="260E51FE">
            <w:pPr>
              <w:jc w:val="both"/>
            </w:pPr>
            <w:r w:rsidRPr="60ACDAE9" w:rsidR="60ACDAE9">
              <w:rPr>
                <w:rFonts w:ascii="Calibri" w:hAnsi="Calibri" w:eastAsia="Calibri" w:cs="Calibri"/>
                <w:color w:val="000000" w:themeColor="text1" w:themeTint="FF" w:themeShade="FF"/>
                <w:sz w:val="22"/>
                <w:szCs w:val="22"/>
              </w:rPr>
              <w:t>What are your suggestions for further development?  What would be your recommendations for the Student’s development during the Level 5 placement?</w:t>
            </w:r>
          </w:p>
        </w:tc>
      </w:tr>
      <w:tr w:rsidR="60ACDAE9" w:rsidTr="60ACDAE9" w14:paraId="7AEAF2C5">
        <w:trPr>
          <w:trHeight w:val="1245"/>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0DB7668" w14:textId="0A36F25E">
            <w:pPr>
              <w:jc w:val="both"/>
            </w:pPr>
            <w:r w:rsidRPr="60ACDAE9" w:rsidR="60ACDAE9">
              <w:rPr>
                <w:rFonts w:ascii="Calibri" w:hAnsi="Calibri" w:eastAsia="Calibri" w:cs="Calibri"/>
                <w:color w:val="000000" w:themeColor="text1" w:themeTint="FF" w:themeShade="FF"/>
                <w:sz w:val="24"/>
                <w:szCs w:val="24"/>
              </w:rPr>
              <w:t>Carina has been given a “free rein “and encouraged to plan and deliver activities that would show case her learning and increase her skill set, however very few sessions were planned and delivered. I feel that the opportunity to develop her practice further and gather evidence for her fieldwork portfolio may have been missed.</w:t>
            </w:r>
          </w:p>
          <w:p w:rsidR="60ACDAE9" w:rsidP="60ACDAE9" w:rsidRDefault="60ACDAE9" w14:paraId="7E06D090" w14:textId="1CCA4111">
            <w:pPr>
              <w:jc w:val="both"/>
            </w:pPr>
            <w:r w:rsidRPr="60ACDAE9" w:rsidR="60ACDAE9">
              <w:rPr>
                <w:rFonts w:ascii="Calibri" w:hAnsi="Calibri" w:eastAsia="Calibri" w:cs="Calibri"/>
                <w:color w:val="000000" w:themeColor="text1" w:themeTint="FF" w:themeShade="FF"/>
                <w:sz w:val="24"/>
                <w:szCs w:val="24"/>
              </w:rPr>
              <w:t xml:space="preserve">Carina has been very fortunate in regards to her placement.  Carina is employed as a Youth Centre Assistant and her placement hours have coincided with being paid.  There have been conversations in relation to concerns in meeting the required face-to-face hours and additional voluntary placement hours have been offered on holiday schemes and trips however, these were very rarely taken up. I feel there has been missed opportunities to experience other aspects of youth work rather than just youth club sessions. </w:t>
            </w:r>
          </w:p>
          <w:p w:rsidR="60ACDAE9" w:rsidP="60ACDAE9" w:rsidRDefault="60ACDAE9" w14:paraId="46003377" w14:textId="72AF49E6">
            <w:pPr>
              <w:jc w:val="both"/>
            </w:pPr>
            <w:r w:rsidRPr="60ACDAE9" w:rsidR="60ACDAE9">
              <w:rPr>
                <w:rFonts w:ascii="Calibri" w:hAnsi="Calibri" w:eastAsia="Calibri" w:cs="Calibri"/>
                <w:color w:val="000000" w:themeColor="text1" w:themeTint="FF" w:themeShade="FF"/>
                <w:sz w:val="24"/>
                <w:szCs w:val="24"/>
              </w:rPr>
              <w:t xml:space="preserve">My recommendations for Carina’s development during her level five placement would be to embrace any extra hours to gain a more holistic experience of youth work, which will give her a greater scope for reflection in her academic writing. </w:t>
            </w:r>
          </w:p>
        </w:tc>
      </w:tr>
      <w:tr w:rsidR="60ACDAE9" w:rsidTr="60ACDAE9" w14:paraId="6429ECFC">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55A4A41" w14:textId="22822F49">
            <w:pPr>
              <w:jc w:val="both"/>
            </w:pPr>
            <w:r w:rsidRPr="60ACDAE9" w:rsidR="60ACDAE9">
              <w:rPr>
                <w:rFonts w:ascii="Calibri" w:hAnsi="Calibri" w:eastAsia="Calibri" w:cs="Calibri"/>
                <w:color w:val="000000" w:themeColor="text1" w:themeTint="FF" w:themeShade="FF"/>
                <w:sz w:val="22"/>
                <w:szCs w:val="22"/>
              </w:rPr>
              <w:t>What is your feedback on observing the student’s planned piece of practice?</w:t>
            </w:r>
          </w:p>
        </w:tc>
      </w:tr>
      <w:tr w:rsidR="60ACDAE9" w:rsidTr="60ACDAE9" w14:paraId="10E2851D">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77F5106" w14:textId="352AD6BF">
            <w:pPr>
              <w:jc w:val="both"/>
            </w:pPr>
            <w:r w:rsidRPr="60ACDAE9" w:rsidR="60ACDAE9">
              <w:rPr>
                <w:rFonts w:ascii="Calibri" w:hAnsi="Calibri" w:eastAsia="Calibri" w:cs="Calibri"/>
                <w:color w:val="000000" w:themeColor="text1" w:themeTint="FF" w:themeShade="FF"/>
                <w:sz w:val="24"/>
                <w:szCs w:val="24"/>
              </w:rPr>
              <w:t>Carina planned a team building activity as her planned piece of practice.  She used the NAOMIE planning model and identified existing resources in youth club to utilize. The activity aim was for young people improve their communication skills when guiding each other blindfolded over a course.  The activity was good, however, as a stand-alone activity, it did not last very long and only two young people could participate at one time.  To improve on this activity, more challenges were needed so the activity could last the full two hour session rather than twenty minutes and Carina could have called on another staff member to help with the activity so more young people could have participated at one time.  The evaluation process could have also been more interactive and planned rather than just asking a few questions at the end and writing it down on a piece of scrap paper and linking the activity to the Principles and Purposes in the planning stage would have demonstrated Carina’s knowledge of theory to practice.</w:t>
            </w:r>
          </w:p>
        </w:tc>
      </w:tr>
      <w:tr w:rsidR="60ACDAE9" w:rsidTr="60ACDAE9" w14:paraId="535A9D4F">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3829929" w14:textId="5982044D">
            <w:pPr>
              <w:jc w:val="both"/>
            </w:pPr>
            <w:r w:rsidRPr="60ACDAE9" w:rsidR="60ACDAE9">
              <w:rPr>
                <w:rFonts w:ascii="Calibri" w:hAnsi="Calibri" w:eastAsia="Calibri" w:cs="Calibri"/>
                <w:color w:val="000000" w:themeColor="text1" w:themeTint="FF" w:themeShade="FF"/>
                <w:sz w:val="22"/>
                <w:szCs w:val="22"/>
              </w:rPr>
              <w:t xml:space="preserve">Has the student passed the placement?  Please take into account your view of the student’s performance in each of the Key Aspects of Youth Work (Please circle clearly). </w:t>
            </w:r>
          </w:p>
        </w:tc>
      </w:tr>
      <w:tr w:rsidR="60ACDAE9" w:rsidTr="60ACDAE9" w14:paraId="667FB64B">
        <w:trPr>
          <w:trHeight w:val="300"/>
        </w:trPr>
        <w:tc>
          <w:tcPr>
            <w:tcW w:w="4508"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48924924" w14:textId="0EE67397">
            <w:r w:rsidRPr="60ACDAE9" w:rsidR="60ACDAE9">
              <w:rPr>
                <w:rFonts w:ascii="Times New Roman" w:hAnsi="Times New Roman" w:eastAsia="Times New Roman" w:cs="Times New Roman"/>
                <w:sz w:val="24"/>
                <w:szCs w:val="24"/>
              </w:rPr>
              <w:t xml:space="preserve"> </w:t>
            </w:r>
          </w:p>
          <w:p w:rsidR="60ACDAE9" w:rsidP="60ACDAE9" w:rsidRDefault="60ACDAE9" w14:paraId="5074A3EA" w14:textId="0938061E">
            <w:pPr>
              <w:jc w:val="center"/>
            </w:pPr>
            <w:r w:rsidRPr="60ACDAE9" w:rsidR="60ACDAE9">
              <w:rPr>
                <w:rFonts w:ascii="Calibri" w:hAnsi="Calibri" w:eastAsia="Calibri" w:cs="Calibri"/>
                <w:color w:val="000000" w:themeColor="text1" w:themeTint="FF" w:themeShade="FF"/>
                <w:sz w:val="22"/>
                <w:szCs w:val="22"/>
                <w:highlight w:val="yellow"/>
              </w:rPr>
              <w:t>Yes, Pass</w:t>
            </w:r>
          </w:p>
        </w:tc>
        <w:tc>
          <w:tcPr>
            <w:tcW w:w="4508" w:type="dxa"/>
            <w:tcBorders>
              <w:top w:val="nil"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76CE7616" w14:textId="0406721D">
            <w:r w:rsidRPr="60ACDAE9" w:rsidR="60ACDAE9">
              <w:rPr>
                <w:rFonts w:ascii="Times New Roman" w:hAnsi="Times New Roman" w:eastAsia="Times New Roman" w:cs="Times New Roman"/>
                <w:sz w:val="24"/>
                <w:szCs w:val="24"/>
              </w:rPr>
              <w:t xml:space="preserve"> </w:t>
            </w:r>
          </w:p>
          <w:p w:rsidR="60ACDAE9" w:rsidP="60ACDAE9" w:rsidRDefault="60ACDAE9" w14:paraId="2C2F7496" w14:textId="19A65E12">
            <w:pPr>
              <w:jc w:val="center"/>
            </w:pPr>
            <w:r w:rsidRPr="60ACDAE9" w:rsidR="60ACDAE9">
              <w:rPr>
                <w:rFonts w:ascii="Calibri" w:hAnsi="Calibri" w:eastAsia="Calibri" w:cs="Calibri"/>
                <w:color w:val="000000" w:themeColor="text1" w:themeTint="FF" w:themeShade="FF"/>
                <w:sz w:val="22"/>
                <w:szCs w:val="22"/>
              </w:rPr>
              <w:t>No, Fail</w:t>
            </w:r>
          </w:p>
        </w:tc>
      </w:tr>
      <w:tr w:rsidR="60ACDAE9" w:rsidTr="60ACDAE9" w14:paraId="6C1BE5B2">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0E96C80F" w14:textId="5A6BCB0B">
            <w:r w:rsidRPr="60ACDAE9" w:rsidR="60ACDAE9">
              <w:rPr>
                <w:rFonts w:ascii="Times New Roman" w:hAnsi="Times New Roman" w:eastAsia="Times New Roman" w:cs="Times New Roman"/>
                <w:sz w:val="24"/>
                <w:szCs w:val="24"/>
              </w:rPr>
              <w:t xml:space="preserve"> </w:t>
            </w:r>
          </w:p>
          <w:p w:rsidR="60ACDAE9" w:rsidP="60ACDAE9" w:rsidRDefault="60ACDAE9" w14:paraId="3E82E4E1" w14:textId="2EE063D3">
            <w:pPr>
              <w:jc w:val="both"/>
            </w:pPr>
            <w:r w:rsidRPr="60ACDAE9" w:rsidR="60ACDAE9">
              <w:rPr>
                <w:rFonts w:ascii="Calibri" w:hAnsi="Calibri" w:eastAsia="Calibri" w:cs="Calibri"/>
                <w:color w:val="000000" w:themeColor="text1" w:themeTint="FF" w:themeShade="FF"/>
                <w:sz w:val="22"/>
                <w:szCs w:val="22"/>
              </w:rPr>
              <w:t>Provisional Grade:         58  %</w:t>
            </w:r>
          </w:p>
        </w:tc>
      </w:tr>
      <w:tr w:rsidR="60ACDAE9" w:rsidTr="60ACDAE9" w14:paraId="543125BD">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4D8308B" w14:textId="411EA404">
            <w:pPr>
              <w:jc w:val="both"/>
            </w:pPr>
            <w:r w:rsidRPr="60ACDAE9" w:rsidR="60ACDAE9">
              <w:rPr>
                <w:rFonts w:ascii="Calibri" w:hAnsi="Calibri" w:eastAsia="Calibri" w:cs="Calibri"/>
                <w:color w:val="000000" w:themeColor="text1" w:themeTint="FF" w:themeShade="FF"/>
                <w:sz w:val="22"/>
                <w:szCs w:val="22"/>
              </w:rPr>
              <w:t xml:space="preserve">Further Comments  </w:t>
            </w:r>
          </w:p>
          <w:p w:rsidR="60ACDAE9" w:rsidP="60ACDAE9" w:rsidRDefault="60ACDAE9" w14:paraId="4085B7DE" w14:textId="2B32A7A3">
            <w:pPr>
              <w:jc w:val="both"/>
            </w:pPr>
            <w:r w:rsidRPr="60ACDAE9" w:rsidR="60ACDAE9">
              <w:rPr>
                <w:rFonts w:ascii="Calibri" w:hAnsi="Calibri" w:eastAsia="Calibri" w:cs="Calibri"/>
                <w:color w:val="000000" w:themeColor="text1" w:themeTint="FF" w:themeShade="FF"/>
                <w:sz w:val="22"/>
                <w:szCs w:val="22"/>
              </w:rPr>
              <w:t>I would like to congratulate Carina on her first year fieldwork placement and would like to wish Carina all the best for her level five placement.</w:t>
            </w:r>
          </w:p>
        </w:tc>
      </w:tr>
      <w:tr w:rsidR="60ACDAE9" w:rsidTr="60ACDAE9" w14:paraId="1ACB1C46">
        <w:trPr>
          <w:trHeight w:val="300"/>
        </w:trPr>
        <w:tc>
          <w:tcPr>
            <w:tcW w:w="9016" w:type="dxa"/>
            <w:gridSpan w:val="2"/>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3A587523" w14:textId="3425B301"/>
        </w:tc>
      </w:tr>
    </w:tbl>
    <w:p w:rsidR="677C06E8" w:rsidRDefault="677C06E8" w14:paraId="0C9CEE5B" w14:textId="405C7C85">
      <w:r w:rsidRPr="60ACDAE9" w:rsidR="677C06E8">
        <w:rPr>
          <w:rFonts w:ascii="Times New Roman" w:hAnsi="Times New Roman" w:eastAsia="Times New Roman" w:cs="Times New Roman"/>
          <w:noProof w:val="0"/>
          <w:sz w:val="24"/>
          <w:szCs w:val="24"/>
          <w:lang w:val="en-GB"/>
        </w:rPr>
        <w:t xml:space="preserve"> </w:t>
      </w:r>
    </w:p>
    <w:tbl>
      <w:tblPr>
        <w:tblStyle w:val="TableNormal"/>
        <w:tblW w:w="0" w:type="auto"/>
        <w:tblLayout w:type="fixed"/>
        <w:tblLook w:val="04A0" w:firstRow="1" w:lastRow="0" w:firstColumn="1" w:lastColumn="0" w:noHBand="0" w:noVBand="1"/>
      </w:tblPr>
      <w:tblGrid>
        <w:gridCol w:w="4508"/>
        <w:gridCol w:w="4508"/>
      </w:tblGrid>
      <w:tr w:rsidR="60ACDAE9" w:rsidTr="60ACDAE9" w14:paraId="24E3A901">
        <w:trPr>
          <w:trHeight w:val="300"/>
        </w:trPr>
        <w:tc>
          <w:tcPr>
            <w:tcW w:w="4508" w:type="dxa"/>
            <w:tcMar>
              <w:left w:w="108" w:type="dxa"/>
              <w:right w:w="108" w:type="dxa"/>
            </w:tcMar>
            <w:vAlign w:val="top"/>
          </w:tcPr>
          <w:p w:rsidR="60ACDAE9" w:rsidP="60ACDAE9" w:rsidRDefault="60ACDAE9" w14:paraId="31788943" w14:textId="4EC7445D">
            <w:pPr>
              <w:jc w:val="both"/>
            </w:pPr>
            <w:r w:rsidRPr="60ACDAE9" w:rsidR="60ACDAE9">
              <w:rPr>
                <w:rFonts w:ascii="Calibri" w:hAnsi="Calibri" w:eastAsia="Calibri" w:cs="Calibri"/>
                <w:i w:val="1"/>
                <w:iCs w:val="1"/>
                <w:color w:val="000000" w:themeColor="text1" w:themeTint="FF" w:themeShade="FF"/>
                <w:sz w:val="24"/>
                <w:szCs w:val="24"/>
              </w:rPr>
              <w:t xml:space="preserve">Signed Learning Mentor </w:t>
            </w:r>
          </w:p>
        </w:tc>
        <w:tc>
          <w:tcPr>
            <w:tcW w:w="4508" w:type="dxa"/>
            <w:tcBorders>
              <w:top w:val="nil"/>
              <w:bottom w:val="single" w:color="000000" w:themeColor="text1" w:sz="8"/>
              <w:right w:val="nil"/>
            </w:tcBorders>
            <w:tcMar>
              <w:left w:w="108" w:type="dxa"/>
              <w:right w:w="108" w:type="dxa"/>
            </w:tcMar>
            <w:vAlign w:val="top"/>
          </w:tcPr>
          <w:p w:rsidR="60ACDAE9" w:rsidP="60ACDAE9" w:rsidRDefault="60ACDAE9" w14:paraId="2523FB05" w14:textId="64D05902">
            <w:pPr>
              <w:jc w:val="both"/>
            </w:pPr>
            <w:r w:rsidRPr="60ACDAE9" w:rsidR="60ACDAE9">
              <w:rPr>
                <w:rFonts w:ascii="Calibri" w:hAnsi="Calibri" w:eastAsia="Calibri" w:cs="Calibri"/>
                <w:i w:val="1"/>
                <w:iCs w:val="1"/>
                <w:color w:val="000000" w:themeColor="text1" w:themeTint="FF" w:themeShade="FF"/>
                <w:sz w:val="24"/>
                <w:szCs w:val="24"/>
              </w:rPr>
              <w:t>J. Bevington</w:t>
            </w:r>
          </w:p>
        </w:tc>
      </w:tr>
      <w:tr w:rsidR="60ACDAE9" w:rsidTr="60ACDAE9" w14:paraId="2EFB4B95">
        <w:trPr>
          <w:trHeight w:val="300"/>
        </w:trPr>
        <w:tc>
          <w:tcPr>
            <w:tcW w:w="4508" w:type="dxa"/>
            <w:tcMar>
              <w:left w:w="108" w:type="dxa"/>
              <w:right w:w="108" w:type="dxa"/>
            </w:tcMar>
            <w:vAlign w:val="top"/>
          </w:tcPr>
          <w:p w:rsidR="60ACDAE9" w:rsidP="60ACDAE9" w:rsidRDefault="60ACDAE9" w14:paraId="34C19E16" w14:textId="76CD6D98">
            <w:pPr>
              <w:jc w:val="both"/>
            </w:pPr>
            <w:r w:rsidRPr="60ACDAE9" w:rsidR="60ACDAE9">
              <w:rPr>
                <w:rFonts w:ascii="Calibri" w:hAnsi="Calibri" w:eastAsia="Calibri" w:cs="Calibri"/>
                <w:i w:val="1"/>
                <w:iCs w:val="1"/>
                <w:color w:val="000000" w:themeColor="text1" w:themeTint="FF" w:themeShade="FF"/>
                <w:sz w:val="24"/>
                <w:szCs w:val="24"/>
              </w:rPr>
              <w:t>Signed Student</w:t>
            </w:r>
          </w:p>
        </w:tc>
        <w:tc>
          <w:tcPr>
            <w:tcW w:w="4508" w:type="dxa"/>
            <w:tcBorders>
              <w:top w:val="single" w:color="000000" w:themeColor="text1" w:sz="8"/>
              <w:bottom w:val="single" w:color="000000" w:themeColor="text1" w:sz="8"/>
              <w:right w:val="nil"/>
            </w:tcBorders>
            <w:tcMar>
              <w:left w:w="108" w:type="dxa"/>
              <w:right w:w="108" w:type="dxa"/>
            </w:tcMar>
            <w:vAlign w:val="top"/>
          </w:tcPr>
          <w:p w:rsidR="2C5EF1C8" w:rsidRDefault="2C5EF1C8" w14:paraId="251C71A7" w14:textId="7A7EA55E">
            <w:r w:rsidR="2C5EF1C8">
              <w:rPr/>
              <w:t>C. Walters</w:t>
            </w:r>
          </w:p>
        </w:tc>
      </w:tr>
      <w:tr w:rsidR="60ACDAE9" w:rsidTr="60ACDAE9" w14:paraId="4D68FD8F">
        <w:trPr>
          <w:trHeight w:val="300"/>
        </w:trPr>
        <w:tc>
          <w:tcPr>
            <w:tcW w:w="4508" w:type="dxa"/>
            <w:tcMar>
              <w:left w:w="108" w:type="dxa"/>
              <w:right w:w="108" w:type="dxa"/>
            </w:tcMar>
            <w:vAlign w:val="top"/>
          </w:tcPr>
          <w:p w:rsidR="60ACDAE9" w:rsidP="60ACDAE9" w:rsidRDefault="60ACDAE9" w14:paraId="4DB710B9" w14:textId="783AED12">
            <w:pPr>
              <w:jc w:val="both"/>
            </w:pPr>
            <w:r w:rsidRPr="60ACDAE9" w:rsidR="60ACDAE9">
              <w:rPr>
                <w:rFonts w:ascii="Calibri" w:hAnsi="Calibri" w:eastAsia="Calibri" w:cs="Calibri"/>
                <w:i w:val="1"/>
                <w:iCs w:val="1"/>
                <w:color w:val="000000" w:themeColor="text1" w:themeTint="FF" w:themeShade="FF"/>
                <w:sz w:val="24"/>
                <w:szCs w:val="24"/>
              </w:rPr>
              <w:t>Date</w:t>
            </w:r>
          </w:p>
        </w:tc>
        <w:tc>
          <w:tcPr>
            <w:tcW w:w="4508" w:type="dxa"/>
            <w:tcBorders>
              <w:top w:val="single" w:color="000000" w:themeColor="text1" w:sz="8"/>
              <w:bottom w:val="single" w:color="000000" w:themeColor="text1" w:sz="8"/>
              <w:right w:val="nil"/>
            </w:tcBorders>
            <w:tcMar>
              <w:left w:w="108" w:type="dxa"/>
              <w:right w:w="108" w:type="dxa"/>
            </w:tcMar>
            <w:vAlign w:val="top"/>
          </w:tcPr>
          <w:p w:rsidR="60ACDAE9" w:rsidP="60ACDAE9" w:rsidRDefault="60ACDAE9" w14:paraId="416B9409" w14:textId="59640C8B">
            <w:pPr>
              <w:jc w:val="both"/>
            </w:pPr>
            <w:r w:rsidRPr="60ACDAE9" w:rsidR="60ACDAE9">
              <w:rPr>
                <w:rFonts w:ascii="Calibri" w:hAnsi="Calibri" w:eastAsia="Calibri" w:cs="Calibri"/>
                <w:i w:val="1"/>
                <w:iCs w:val="1"/>
                <w:color w:val="000000" w:themeColor="text1" w:themeTint="FF" w:themeShade="FF"/>
                <w:sz w:val="24"/>
                <w:szCs w:val="24"/>
              </w:rPr>
              <w:t>03/03/2023</w:t>
            </w:r>
          </w:p>
        </w:tc>
      </w:tr>
    </w:tbl>
    <w:p w:rsidR="677C06E8" w:rsidP="60ACDAE9" w:rsidRDefault="677C06E8" w14:paraId="30ACD5F5" w14:textId="64DF5293">
      <w:pPr>
        <w:spacing w:line="257" w:lineRule="auto"/>
      </w:pPr>
      <w:r w:rsidRPr="60ACDAE9" w:rsidR="677C06E8">
        <w:rPr>
          <w:rFonts w:ascii="Calibri" w:hAnsi="Calibri" w:eastAsia="Calibri" w:cs="Calibri"/>
          <w:noProof w:val="0"/>
          <w:sz w:val="22"/>
          <w:szCs w:val="22"/>
          <w:lang w:val="en-GB"/>
        </w:rPr>
        <w:t xml:space="preserve"> </w:t>
      </w:r>
    </w:p>
    <w:p w:rsidR="60ACDAE9" w:rsidP="60ACDAE9" w:rsidRDefault="60ACDAE9" w14:paraId="4B8ACAF0" w14:textId="35CC59E3">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28112286" w14:textId="42550CAA">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07F23C04" w14:textId="278FF98A">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5DC07409" w14:textId="2BCB64A7">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486F4BE0" w14:textId="05438F95">
      <w:pPr>
        <w:jc w:val="both"/>
        <w:rPr>
          <w:rFonts w:ascii="Calibri" w:hAnsi="Calibri" w:eastAsia="Calibri" w:cs="Calibri"/>
          <w:b w:val="1"/>
          <w:bCs w:val="1"/>
          <w:noProof w:val="0"/>
          <w:color w:val="000000" w:themeColor="text1" w:themeTint="FF" w:themeShade="FF"/>
          <w:sz w:val="22"/>
          <w:szCs w:val="22"/>
          <w:lang w:val="en-GB"/>
        </w:rPr>
      </w:pPr>
    </w:p>
    <w:p w:rsidR="60ACDAE9" w:rsidP="60ACDAE9" w:rsidRDefault="60ACDAE9" w14:paraId="07EC0BA7" w14:textId="468648C6">
      <w:pPr>
        <w:jc w:val="both"/>
        <w:rPr>
          <w:rFonts w:ascii="Calibri" w:hAnsi="Calibri" w:eastAsia="Calibri" w:cs="Calibri"/>
          <w:b w:val="1"/>
          <w:bCs w:val="1"/>
          <w:noProof w:val="0"/>
          <w:color w:val="000000" w:themeColor="text1" w:themeTint="FF" w:themeShade="FF"/>
          <w:sz w:val="22"/>
          <w:szCs w:val="22"/>
          <w:lang w:val="en-GB"/>
        </w:rPr>
      </w:pPr>
    </w:p>
    <w:p w:rsidR="677C06E8" w:rsidP="60ACDAE9" w:rsidRDefault="677C06E8" w14:paraId="07A0561F" w14:textId="4DDFF5C4">
      <w:pPr>
        <w:jc w:val="both"/>
      </w:pPr>
      <w:r w:rsidRPr="60ACDAE9" w:rsidR="677C06E8">
        <w:rPr>
          <w:rFonts w:ascii="Calibri" w:hAnsi="Calibri" w:eastAsia="Calibri" w:cs="Calibri"/>
          <w:b w:val="1"/>
          <w:bCs w:val="1"/>
          <w:noProof w:val="0"/>
          <w:color w:val="000000" w:themeColor="text1" w:themeTint="FF" w:themeShade="FF"/>
          <w:sz w:val="22"/>
          <w:szCs w:val="22"/>
          <w:lang w:val="en-GB"/>
        </w:rPr>
        <w:t>Fieldwork Supervisors Final Report - Key areas of competence</w:t>
      </w:r>
    </w:p>
    <w:p w:rsidR="677C06E8" w:rsidP="60ACDAE9" w:rsidRDefault="677C06E8" w14:paraId="1E694EA1" w14:textId="0292833E">
      <w:pPr>
        <w:jc w:val="both"/>
      </w:pPr>
      <w:r w:rsidRPr="60ACDAE9" w:rsidR="677C06E8">
        <w:rPr>
          <w:rFonts w:ascii="Calibri" w:hAnsi="Calibri" w:eastAsia="Calibri" w:cs="Calibri"/>
          <w:noProof w:val="0"/>
          <w:color w:val="000000" w:themeColor="text1" w:themeTint="FF" w:themeShade="FF"/>
          <w:sz w:val="22"/>
          <w:szCs w:val="22"/>
          <w:lang w:val="en-GB"/>
        </w:rPr>
        <w:t xml:space="preserve">When considering the level of competence of a student in supervision please refer to the marking criteria outlined below: </w:t>
      </w:r>
    </w:p>
    <w:tbl>
      <w:tblPr>
        <w:tblStyle w:val="TableNormal"/>
        <w:tblW w:w="0" w:type="auto"/>
        <w:tblLayout w:type="fixed"/>
        <w:tblLook w:val="04A0" w:firstRow="1" w:lastRow="0" w:firstColumn="1" w:lastColumn="0" w:noHBand="0" w:noVBand="1"/>
      </w:tblPr>
      <w:tblGrid>
        <w:gridCol w:w="3005"/>
        <w:gridCol w:w="3005"/>
        <w:gridCol w:w="3005"/>
      </w:tblGrid>
      <w:tr w:rsidR="60ACDAE9" w:rsidTr="60ACDAE9" w14:paraId="20263175">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2C3D883" w14:textId="37F0042E">
            <w:pPr>
              <w:jc w:val="both"/>
            </w:pPr>
            <w:r w:rsidRPr="60ACDAE9" w:rsidR="60ACDAE9">
              <w:rPr>
                <w:rFonts w:ascii="Calibri" w:hAnsi="Calibri" w:eastAsia="Calibri" w:cs="Calibri"/>
                <w:b w:val="1"/>
                <w:bCs w:val="1"/>
                <w:color w:val="000000" w:themeColor="text1" w:themeTint="FF" w:themeShade="FF"/>
                <w:sz w:val="24"/>
                <w:szCs w:val="24"/>
              </w:rPr>
              <w:t>Grade</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794D6E0" w14:textId="0CEAD9B2">
            <w:pPr>
              <w:jc w:val="both"/>
            </w:pPr>
            <w:r w:rsidRPr="60ACDAE9" w:rsidR="60ACDAE9">
              <w:rPr>
                <w:rFonts w:ascii="Calibri" w:hAnsi="Calibri" w:eastAsia="Calibri" w:cs="Calibri"/>
                <w:b w:val="1"/>
                <w:bCs w:val="1"/>
                <w:color w:val="000000" w:themeColor="text1" w:themeTint="FF" w:themeShade="FF"/>
                <w:sz w:val="24"/>
                <w:szCs w:val="24"/>
              </w:rPr>
              <w:t>Description</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3FAFD48" w14:textId="77AAEBD5">
            <w:pPr>
              <w:jc w:val="both"/>
            </w:pPr>
            <w:r w:rsidRPr="60ACDAE9" w:rsidR="60ACDAE9">
              <w:rPr>
                <w:rFonts w:ascii="Calibri" w:hAnsi="Calibri" w:eastAsia="Calibri" w:cs="Calibri"/>
                <w:b w:val="1"/>
                <w:bCs w:val="1"/>
                <w:color w:val="000000" w:themeColor="text1" w:themeTint="FF" w:themeShade="FF"/>
                <w:sz w:val="24"/>
                <w:szCs w:val="24"/>
              </w:rPr>
              <w:t>Equivalent % marks towards HE qualification</w:t>
            </w:r>
          </w:p>
        </w:tc>
      </w:tr>
      <w:tr w:rsidR="60ACDAE9" w:rsidTr="60ACDAE9" w14:paraId="304A8B26">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7F61FFB" w14:textId="17820D7B">
            <w:pPr>
              <w:jc w:val="both"/>
            </w:pPr>
            <w:r w:rsidRPr="60ACDAE9" w:rsidR="60ACDAE9">
              <w:rPr>
                <w:rFonts w:ascii="Calibri" w:hAnsi="Calibri" w:eastAsia="Calibri" w:cs="Calibri"/>
                <w:color w:val="000000" w:themeColor="text1" w:themeTint="FF" w:themeShade="FF"/>
                <w:sz w:val="24"/>
                <w:szCs w:val="24"/>
              </w:rPr>
              <w:t>A</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C1E0FA8" w14:textId="17567A2E">
            <w:pPr>
              <w:jc w:val="both"/>
            </w:pPr>
            <w:r w:rsidRPr="60ACDAE9" w:rsidR="60ACDAE9">
              <w:rPr>
                <w:rFonts w:ascii="Calibri" w:hAnsi="Calibri" w:eastAsia="Calibri" w:cs="Calibri"/>
                <w:color w:val="000000" w:themeColor="text1" w:themeTint="FF" w:themeShade="FF"/>
                <w:sz w:val="24"/>
                <w:szCs w:val="24"/>
              </w:rPr>
              <w:t>An exceptional trainee Youth worker who is a reflective practitioner; shows initiative and an ability to work independently for a sustained period; demonstrates thoroughness and commitment to all aspects of professional practice.</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B02AADF" w14:textId="323274E4">
            <w:pPr>
              <w:jc w:val="both"/>
            </w:pPr>
            <w:r w:rsidRPr="60ACDAE9" w:rsidR="60ACDAE9">
              <w:rPr>
                <w:rFonts w:ascii="Calibri" w:hAnsi="Calibri" w:eastAsia="Calibri" w:cs="Calibri"/>
                <w:color w:val="000000" w:themeColor="text1" w:themeTint="FF" w:themeShade="FF"/>
                <w:sz w:val="24"/>
                <w:szCs w:val="24"/>
              </w:rPr>
              <w:t>70%+</w:t>
            </w:r>
          </w:p>
        </w:tc>
      </w:tr>
      <w:tr w:rsidR="60ACDAE9" w:rsidTr="60ACDAE9" w14:paraId="51372883">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7D03E06" w14:textId="0DD9DBD3">
            <w:pPr>
              <w:jc w:val="both"/>
            </w:pPr>
            <w:r w:rsidRPr="60ACDAE9" w:rsidR="60ACDAE9">
              <w:rPr>
                <w:rFonts w:ascii="Calibri" w:hAnsi="Calibri" w:eastAsia="Calibri" w:cs="Calibri"/>
                <w:color w:val="000000" w:themeColor="text1" w:themeTint="FF" w:themeShade="FF"/>
                <w:sz w:val="24"/>
                <w:szCs w:val="24"/>
              </w:rPr>
              <w:t>B</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BC5B469" w14:textId="5C368E47">
            <w:pPr>
              <w:jc w:val="both"/>
            </w:pPr>
            <w:r w:rsidRPr="60ACDAE9" w:rsidR="60ACDAE9">
              <w:rPr>
                <w:rFonts w:ascii="Calibri" w:hAnsi="Calibri" w:eastAsia="Calibri" w:cs="Calibri"/>
                <w:color w:val="000000" w:themeColor="text1" w:themeTint="FF" w:themeShade="FF"/>
                <w:sz w:val="24"/>
                <w:szCs w:val="24"/>
              </w:rPr>
              <w:t>An effective trainee youth worker who displays a degree of independence and commitment to further professional development.</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08C64A9" w14:textId="7E66BE32">
            <w:pPr>
              <w:jc w:val="both"/>
            </w:pPr>
            <w:r w:rsidRPr="60ACDAE9" w:rsidR="60ACDAE9">
              <w:rPr>
                <w:rFonts w:ascii="Calibri" w:hAnsi="Calibri" w:eastAsia="Calibri" w:cs="Calibri"/>
                <w:color w:val="000000" w:themeColor="text1" w:themeTint="FF" w:themeShade="FF"/>
                <w:sz w:val="24"/>
                <w:szCs w:val="24"/>
              </w:rPr>
              <w:t>60-69%</w:t>
            </w:r>
          </w:p>
        </w:tc>
      </w:tr>
      <w:tr w:rsidR="60ACDAE9" w:rsidTr="60ACDAE9" w14:paraId="3DBC47BA">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FCA58C3" w14:textId="033B6B05">
            <w:pPr>
              <w:jc w:val="both"/>
            </w:pPr>
            <w:r w:rsidRPr="60ACDAE9" w:rsidR="60ACDAE9">
              <w:rPr>
                <w:rFonts w:ascii="Calibri" w:hAnsi="Calibri" w:eastAsia="Calibri" w:cs="Calibri"/>
                <w:color w:val="000000" w:themeColor="text1" w:themeTint="FF" w:themeShade="FF"/>
                <w:sz w:val="24"/>
                <w:szCs w:val="24"/>
              </w:rPr>
              <w:t>C</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C6DF9FC" w14:textId="30F2A5A6">
            <w:pPr>
              <w:jc w:val="both"/>
            </w:pPr>
            <w:r w:rsidRPr="60ACDAE9" w:rsidR="60ACDAE9">
              <w:rPr>
                <w:rFonts w:ascii="Calibri" w:hAnsi="Calibri" w:eastAsia="Calibri" w:cs="Calibri"/>
                <w:color w:val="000000" w:themeColor="text1" w:themeTint="FF" w:themeShade="FF"/>
                <w:sz w:val="24"/>
                <w:szCs w:val="24"/>
              </w:rPr>
              <w:t>A satisfactory trainee youth worker who has met the requirements appropriate for a professionally qualified Youth Worker and with further experience should develop into an effective youth worker.</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0C470AE" w14:textId="7A276ECE">
            <w:pPr>
              <w:jc w:val="both"/>
            </w:pPr>
            <w:r w:rsidRPr="60ACDAE9" w:rsidR="60ACDAE9">
              <w:rPr>
                <w:rFonts w:ascii="Calibri" w:hAnsi="Calibri" w:eastAsia="Calibri" w:cs="Calibri"/>
                <w:color w:val="000000" w:themeColor="text1" w:themeTint="FF" w:themeShade="FF"/>
                <w:sz w:val="24"/>
                <w:szCs w:val="24"/>
              </w:rPr>
              <w:t>50-59%</w:t>
            </w:r>
          </w:p>
        </w:tc>
      </w:tr>
      <w:tr w:rsidR="60ACDAE9" w:rsidTr="60ACDAE9" w14:paraId="3FC283A7">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4152F06" w14:textId="5171AA4D">
            <w:pPr>
              <w:jc w:val="both"/>
            </w:pPr>
            <w:r w:rsidRPr="60ACDAE9" w:rsidR="60ACDAE9">
              <w:rPr>
                <w:rFonts w:ascii="Calibri" w:hAnsi="Calibri" w:eastAsia="Calibri" w:cs="Calibri"/>
                <w:color w:val="000000" w:themeColor="text1" w:themeTint="FF" w:themeShade="FF"/>
                <w:sz w:val="24"/>
                <w:szCs w:val="24"/>
              </w:rPr>
              <w:t>D</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C836971" w14:textId="75C45DA4">
            <w:pPr>
              <w:jc w:val="both"/>
            </w:pPr>
            <w:r w:rsidRPr="60ACDAE9" w:rsidR="60ACDAE9">
              <w:rPr>
                <w:rFonts w:ascii="Calibri" w:hAnsi="Calibri" w:eastAsia="Calibri" w:cs="Calibri"/>
                <w:color w:val="000000" w:themeColor="text1" w:themeTint="FF" w:themeShade="FF"/>
                <w:sz w:val="24"/>
                <w:szCs w:val="24"/>
              </w:rPr>
              <w:t xml:space="preserve">A rather weak trainee youth worker with a basic level of knowledge or skill.  May be very poorly organised with very limited understanding of important concepts.  </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6A6C190" w14:textId="6DF9F1DC">
            <w:pPr>
              <w:jc w:val="both"/>
            </w:pPr>
            <w:r w:rsidRPr="60ACDAE9" w:rsidR="60ACDAE9">
              <w:rPr>
                <w:rFonts w:ascii="Calibri" w:hAnsi="Calibri" w:eastAsia="Calibri" w:cs="Calibri"/>
                <w:color w:val="000000" w:themeColor="text1" w:themeTint="FF" w:themeShade="FF"/>
                <w:sz w:val="24"/>
                <w:szCs w:val="24"/>
              </w:rPr>
              <w:t>40-49%</w:t>
            </w:r>
          </w:p>
        </w:tc>
      </w:tr>
      <w:tr w:rsidR="60ACDAE9" w:rsidTr="60ACDAE9" w14:paraId="6E0790D9">
        <w:trPr>
          <w:trHeight w:val="300"/>
        </w:trPr>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92A14E9" w14:textId="5F4A2A2A">
            <w:pPr>
              <w:jc w:val="both"/>
            </w:pPr>
            <w:r w:rsidRPr="60ACDAE9" w:rsidR="60ACDAE9">
              <w:rPr>
                <w:rFonts w:ascii="Calibri" w:hAnsi="Calibri" w:eastAsia="Calibri" w:cs="Calibri"/>
                <w:color w:val="000000" w:themeColor="text1" w:themeTint="FF" w:themeShade="FF"/>
                <w:sz w:val="24"/>
                <w:szCs w:val="24"/>
              </w:rPr>
              <w:t>E/Fail</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6D013DB" w14:textId="0E2E5F2B">
            <w:pPr>
              <w:jc w:val="both"/>
            </w:pPr>
            <w:r w:rsidRPr="60ACDAE9" w:rsidR="60ACDAE9">
              <w:rPr>
                <w:rFonts w:ascii="Calibri" w:hAnsi="Calibri" w:eastAsia="Calibri" w:cs="Calibri"/>
                <w:color w:val="000000" w:themeColor="text1" w:themeTint="FF" w:themeShade="FF"/>
                <w:sz w:val="24"/>
                <w:szCs w:val="24"/>
              </w:rPr>
              <w:t>A weak trainee youth worker who has been unable or unwilling to meet the required standard, may demonstrate inappropriate values or lack understanding or attention to detail.</w:t>
            </w:r>
          </w:p>
        </w:tc>
        <w:tc>
          <w:tcPr>
            <w:tcW w:w="300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5664027" w14:textId="2FC73455">
            <w:pPr>
              <w:jc w:val="both"/>
            </w:pPr>
            <w:r w:rsidRPr="60ACDAE9" w:rsidR="60ACDAE9">
              <w:rPr>
                <w:rFonts w:ascii="Calibri" w:hAnsi="Calibri" w:eastAsia="Calibri" w:cs="Calibri"/>
                <w:color w:val="000000" w:themeColor="text1" w:themeTint="FF" w:themeShade="FF"/>
                <w:sz w:val="24"/>
                <w:szCs w:val="24"/>
              </w:rPr>
              <w:t>Below 40%</w:t>
            </w:r>
          </w:p>
        </w:tc>
      </w:tr>
    </w:tbl>
    <w:p w:rsidR="677C06E8" w:rsidRDefault="677C06E8" w14:paraId="42CA3B8B" w14:textId="05BC1B2C">
      <w:r>
        <w:br/>
      </w:r>
      <w:r>
        <w:br/>
      </w:r>
      <w:r>
        <w:br/>
      </w:r>
    </w:p>
    <w:p w:rsidR="677C06E8" w:rsidP="60ACDAE9" w:rsidRDefault="677C06E8" w14:paraId="7404CC47" w14:textId="48B310D1">
      <w:pPr>
        <w:jc w:val="both"/>
      </w:pPr>
      <w:r w:rsidRPr="60ACDAE9" w:rsidR="677C06E8">
        <w:rPr>
          <w:rFonts w:ascii="Calibri" w:hAnsi="Calibri" w:eastAsia="Calibri" w:cs="Calibri"/>
          <w:b w:val="1"/>
          <w:bCs w:val="1"/>
          <w:noProof w:val="0"/>
          <w:color w:val="000000" w:themeColor="text1" w:themeTint="FF" w:themeShade="FF"/>
          <w:sz w:val="24"/>
          <w:szCs w:val="24"/>
          <w:lang w:val="en-GB"/>
        </w:rPr>
        <w:t>FIELDWORK SUPERVISOR’S FINAL REPORT</w:t>
      </w:r>
    </w:p>
    <w:p w:rsidR="677C06E8" w:rsidP="60ACDAE9" w:rsidRDefault="677C06E8" w14:paraId="3D217654" w14:textId="7BBAD279">
      <w:pPr>
        <w:jc w:val="both"/>
      </w:pPr>
      <w:r w:rsidRPr="60ACDAE9" w:rsidR="677C06E8">
        <w:rPr>
          <w:rFonts w:ascii="Calibri" w:hAnsi="Calibri" w:eastAsia="Calibri" w:cs="Calibri"/>
          <w:i w:val="1"/>
          <w:iCs w:val="1"/>
          <w:noProof w:val="0"/>
          <w:color w:val="000000" w:themeColor="text1" w:themeTint="FF" w:themeShade="FF"/>
          <w:sz w:val="24"/>
          <w:szCs w:val="24"/>
          <w:lang w:val="en-GB"/>
        </w:rPr>
        <w:t>This section of the report should be completed by the fieldwork supervisor.  To complete the report we would like you to use the headings below giving specific examples to support your observations</w:t>
      </w:r>
      <w:r w:rsidRPr="60ACDAE9" w:rsidR="677C06E8">
        <w:rPr>
          <w:rFonts w:ascii="Calibri" w:hAnsi="Calibri" w:eastAsia="Calibri" w:cs="Calibri"/>
          <w:noProof w:val="0"/>
          <w:color w:val="000000" w:themeColor="text1" w:themeTint="FF" w:themeShade="FF"/>
          <w:sz w:val="24"/>
          <w:szCs w:val="24"/>
          <w:lang w:val="en-GB"/>
        </w:rPr>
        <w:t xml:space="preserve">. </w:t>
      </w:r>
    </w:p>
    <w:tbl>
      <w:tblPr>
        <w:tblStyle w:val="TableNormal"/>
        <w:tblW w:w="0" w:type="auto"/>
        <w:tblLayout w:type="fixed"/>
        <w:tblLook w:val="04A0" w:firstRow="1" w:lastRow="0" w:firstColumn="1" w:lastColumn="0" w:noHBand="0" w:noVBand="1"/>
      </w:tblPr>
      <w:tblGrid>
        <w:gridCol w:w="9015"/>
      </w:tblGrid>
      <w:tr w:rsidR="60ACDAE9" w:rsidTr="60ACDAE9" w14:paraId="2EB6E799">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276F132" w14:textId="454B0AAB">
            <w:pPr>
              <w:ind w:left="720" w:hanging="720"/>
              <w:jc w:val="both"/>
            </w:pPr>
            <w:r w:rsidRPr="60ACDAE9" w:rsidR="60ACDAE9">
              <w:rPr>
                <w:rFonts w:ascii="Calibri" w:hAnsi="Calibri" w:eastAsia="Calibri" w:cs="Calibri"/>
                <w:i w:val="1"/>
                <w:iCs w:val="1"/>
                <w:color w:val="000000" w:themeColor="text1" w:themeTint="FF" w:themeShade="FF"/>
                <w:sz w:val="24"/>
                <w:szCs w:val="24"/>
              </w:rPr>
              <w:t>How did the student use supervision and respond to feedback?</w:t>
            </w:r>
          </w:p>
        </w:tc>
      </w:tr>
      <w:tr w:rsidR="60ACDAE9" w:rsidTr="60ACDAE9" w14:paraId="729C574F">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2D54C16B" w14:textId="6732057E">
            <w:pPr>
              <w:jc w:val="both"/>
            </w:pPr>
            <w:r w:rsidRPr="60ACDAE9" w:rsidR="60ACDAE9">
              <w:rPr>
                <w:rFonts w:ascii="Arial" w:hAnsi="Arial" w:eastAsia="Arial" w:cs="Arial"/>
                <w:color w:val="141823"/>
                <w:sz w:val="22"/>
                <w:szCs w:val="22"/>
              </w:rPr>
              <w:t>Carina planned the dates for all her supervision meetings at the beginning of her fieldwork as she was keen to get all her work and reports completed on time. She was punctual during the supervision process and was mostly prepared, setting the agenda items for discussion. There was a delay in some of the supervision recordings being forwarded to me after the meetings had taken place.</w:t>
            </w:r>
          </w:p>
          <w:p w:rsidR="60ACDAE9" w:rsidRDefault="60ACDAE9" w14:paraId="7B68C861" w14:textId="71173CFD">
            <w:r w:rsidRPr="60ACDAE9" w:rsidR="60ACDAE9">
              <w:rPr>
                <w:rFonts w:ascii="Times New Roman" w:hAnsi="Times New Roman" w:eastAsia="Times New Roman" w:cs="Times New Roman"/>
                <w:sz w:val="24"/>
                <w:szCs w:val="24"/>
              </w:rPr>
              <w:t xml:space="preserve"> </w:t>
            </w:r>
          </w:p>
          <w:p w:rsidR="60ACDAE9" w:rsidP="60ACDAE9" w:rsidRDefault="60ACDAE9" w14:paraId="1D28BC57" w14:textId="0086B494">
            <w:pPr>
              <w:jc w:val="both"/>
            </w:pPr>
            <w:r w:rsidRPr="60ACDAE9" w:rsidR="60ACDAE9">
              <w:rPr>
                <w:rFonts w:ascii="Arial" w:hAnsi="Arial" w:eastAsia="Arial" w:cs="Arial"/>
                <w:color w:val="141823"/>
                <w:sz w:val="22"/>
                <w:szCs w:val="22"/>
              </w:rPr>
              <w:t>As the supervision sessions progressed Carina became more confident in expressing issues or concerns she had identified, as highlighted in her supervision recording dated 15.11.2022. Carina also brought along appropriate reflections of her practice to the supervision sessions for discussion. Carina r</w:t>
            </w:r>
            <w:r w:rsidRPr="60ACDAE9" w:rsidR="60ACDAE9">
              <w:rPr>
                <w:rFonts w:ascii="Arial" w:hAnsi="Arial" w:eastAsia="Arial" w:cs="Arial"/>
                <w:color w:val="000000" w:themeColor="text1" w:themeTint="FF" w:themeShade="FF"/>
                <w:sz w:val="22"/>
                <w:szCs w:val="22"/>
              </w:rPr>
              <w:t xml:space="preserve">esponded well to feedback and was open to suggestions and perspectives that I shared from my own experience of working with young people. </w:t>
            </w:r>
          </w:p>
        </w:tc>
      </w:tr>
      <w:tr w:rsidR="60ACDAE9" w:rsidTr="60ACDAE9" w14:paraId="264ADFF5">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1D78B6FB" w14:textId="17CA401E">
            <w:pPr>
              <w:jc w:val="both"/>
            </w:pPr>
            <w:r w:rsidRPr="60ACDAE9" w:rsidR="60ACDAE9">
              <w:rPr>
                <w:rFonts w:ascii="Calibri" w:hAnsi="Calibri" w:eastAsia="Calibri" w:cs="Calibri"/>
                <w:i w:val="1"/>
                <w:iCs w:val="1"/>
                <w:color w:val="000000" w:themeColor="text1" w:themeTint="FF" w:themeShade="FF"/>
                <w:sz w:val="24"/>
                <w:szCs w:val="24"/>
              </w:rPr>
              <w:t>To what extent did the student seek challenging situations, and how were these worked with?</w:t>
            </w:r>
          </w:p>
        </w:tc>
      </w:tr>
      <w:tr w:rsidR="60ACDAE9" w:rsidTr="60ACDAE9" w14:paraId="67A5C667">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00CBB23" w14:textId="7AB26D22">
            <w:pPr>
              <w:jc w:val="both"/>
            </w:pPr>
            <w:r w:rsidRPr="60ACDAE9" w:rsidR="60ACDAE9">
              <w:rPr>
                <w:rFonts w:ascii="Arial" w:hAnsi="Arial" w:eastAsia="Arial" w:cs="Arial"/>
                <w:color w:val="000000" w:themeColor="text1" w:themeTint="FF" w:themeShade="FF"/>
                <w:sz w:val="22"/>
                <w:szCs w:val="22"/>
              </w:rPr>
              <w:t>A few weeks into her fieldwork Carina took on the more challenging role of Youth Club Team Leader for one session per week. During a supervision session we discussed a concern that arose whilst members of her team were doing detached work in the community relating to safeguarding and potential county lines activity. Carina was supportive of her colleagues and dealt with this matter appropriately, with due regard to relevant policies and procedures. This was also the case when a young person had an accident during a youth club session when Carina was the Team Leader.</w:t>
            </w:r>
          </w:p>
          <w:p w:rsidR="60ACDAE9" w:rsidRDefault="60ACDAE9" w14:paraId="39FD84D9" w14:textId="1A1CB94F">
            <w:r w:rsidRPr="60ACDAE9" w:rsidR="60ACDAE9">
              <w:rPr>
                <w:rFonts w:ascii="Times New Roman" w:hAnsi="Times New Roman" w:eastAsia="Times New Roman" w:cs="Times New Roman"/>
                <w:sz w:val="24"/>
                <w:szCs w:val="24"/>
              </w:rPr>
              <w:t xml:space="preserve"> </w:t>
            </w:r>
          </w:p>
          <w:p w:rsidR="60ACDAE9" w:rsidP="60ACDAE9" w:rsidRDefault="60ACDAE9" w14:paraId="42466B05" w14:textId="37EC9123">
            <w:pPr>
              <w:jc w:val="both"/>
            </w:pPr>
            <w:r w:rsidRPr="60ACDAE9" w:rsidR="60ACDAE9">
              <w:rPr>
                <w:rFonts w:ascii="Arial" w:hAnsi="Arial" w:eastAsia="Arial" w:cs="Arial"/>
                <w:color w:val="000000" w:themeColor="text1" w:themeTint="FF" w:themeShade="FF"/>
                <w:sz w:val="22"/>
                <w:szCs w:val="22"/>
              </w:rPr>
              <w:t xml:space="preserve">One of Carina’s strengths is working with individual young people on a 1:1 basis, particularly those who are on the periphery of engaging with their peers or youth provision. Carina needs more confidence in planning activities and engaging with larger groups of young people. Carina would benefit from moving out of her comfort zone and developing her group work practice and managing group dynamics. </w:t>
            </w:r>
          </w:p>
          <w:p w:rsidR="60ACDAE9" w:rsidRDefault="60ACDAE9" w14:paraId="38D2905D" w14:textId="5C8D16B5">
            <w:r w:rsidRPr="60ACDAE9" w:rsidR="60ACDAE9">
              <w:rPr>
                <w:rFonts w:ascii="Times New Roman" w:hAnsi="Times New Roman" w:eastAsia="Times New Roman" w:cs="Times New Roman"/>
                <w:sz w:val="24"/>
                <w:szCs w:val="24"/>
              </w:rPr>
              <w:t xml:space="preserve"> </w:t>
            </w:r>
          </w:p>
          <w:p w:rsidR="60ACDAE9" w:rsidP="60ACDAE9" w:rsidRDefault="60ACDAE9" w14:paraId="249BAD34" w14:textId="6E4A6F08">
            <w:pPr>
              <w:jc w:val="both"/>
            </w:pPr>
            <w:r w:rsidRPr="60ACDAE9" w:rsidR="60ACDAE9">
              <w:rPr>
                <w:rFonts w:ascii="Arial" w:hAnsi="Arial" w:eastAsia="Arial" w:cs="Arial"/>
                <w:color w:val="000000" w:themeColor="text1" w:themeTint="FF" w:themeShade="FF"/>
                <w:sz w:val="22"/>
                <w:szCs w:val="22"/>
              </w:rPr>
              <w:t>Carina is not afraid to challenge young people’s language or behavior when needed to during youth club activities.</w:t>
            </w:r>
          </w:p>
        </w:tc>
      </w:tr>
      <w:tr w:rsidR="60ACDAE9" w:rsidTr="60ACDAE9" w14:paraId="59607B31">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01C2C45" w14:textId="2A1A01D5">
            <w:pPr>
              <w:ind w:left="720" w:hanging="720"/>
              <w:jc w:val="both"/>
            </w:pPr>
            <w:r w:rsidRPr="60ACDAE9" w:rsidR="60ACDAE9">
              <w:rPr>
                <w:rFonts w:ascii="Calibri" w:hAnsi="Calibri" w:eastAsia="Calibri" w:cs="Calibri"/>
                <w:i w:val="1"/>
                <w:iCs w:val="1"/>
                <w:color w:val="000000" w:themeColor="text1" w:themeTint="FF" w:themeShade="FF"/>
                <w:sz w:val="24"/>
                <w:szCs w:val="24"/>
              </w:rPr>
              <w:t>To what extent did the student show enthusiasm and commitment?</w:t>
            </w:r>
          </w:p>
        </w:tc>
      </w:tr>
      <w:tr w:rsidR="60ACDAE9" w:rsidTr="60ACDAE9" w14:paraId="0B00A36C">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69F6198" w14:textId="20105373">
            <w:pPr>
              <w:jc w:val="both"/>
            </w:pPr>
            <w:r w:rsidRPr="60ACDAE9" w:rsidR="60ACDAE9">
              <w:rPr>
                <w:rFonts w:ascii="Arial" w:hAnsi="Arial" w:eastAsia="Arial" w:cs="Arial"/>
                <w:color w:val="000000" w:themeColor="text1" w:themeTint="FF" w:themeShade="FF"/>
                <w:sz w:val="22"/>
                <w:szCs w:val="22"/>
              </w:rPr>
              <w:t>Carina was well organised and prepared for her supervision sessions. She was committed to the supervision process and brought some examples of the work she had submitted, or was working on, to the sessions for discussion. We could both see the improvement in her presentation skills as she progressed on the course. She completed the hours required of her for this level of her course during her paid youth work sessions in youth clubs.</w:t>
            </w:r>
          </w:p>
          <w:p w:rsidR="60ACDAE9" w:rsidRDefault="60ACDAE9" w14:paraId="1C764D5E" w14:textId="008B34AE">
            <w:r w:rsidRPr="60ACDAE9" w:rsidR="60ACDAE9">
              <w:rPr>
                <w:rFonts w:ascii="Times New Roman" w:hAnsi="Times New Roman" w:eastAsia="Times New Roman" w:cs="Times New Roman"/>
                <w:sz w:val="24"/>
                <w:szCs w:val="24"/>
              </w:rPr>
              <w:t xml:space="preserve"> </w:t>
            </w:r>
          </w:p>
          <w:p w:rsidR="60ACDAE9" w:rsidP="60ACDAE9" w:rsidRDefault="60ACDAE9" w14:paraId="1B43A51C" w14:textId="470FCAC5">
            <w:pPr>
              <w:jc w:val="both"/>
            </w:pPr>
            <w:r w:rsidRPr="60ACDAE9" w:rsidR="60ACDAE9">
              <w:rPr>
                <w:rFonts w:ascii="Arial" w:hAnsi="Arial" w:eastAsia="Arial" w:cs="Arial"/>
                <w:color w:val="141823"/>
                <w:sz w:val="22"/>
                <w:szCs w:val="22"/>
              </w:rPr>
              <w:t xml:space="preserve">During one supervision session we discussed a recent bereavement of a close family member. Carina was offered compassionate leave but did not take it, which demonstrates her commitment and conscientiousness towards her placement and studies. </w:t>
            </w:r>
          </w:p>
        </w:tc>
      </w:tr>
      <w:tr w:rsidR="60ACDAE9" w:rsidTr="60ACDAE9" w14:paraId="57963C0C">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714586E" w14:textId="146D6DF3">
            <w:pPr>
              <w:jc w:val="both"/>
            </w:pPr>
            <w:r w:rsidRPr="60ACDAE9" w:rsidR="60ACDAE9">
              <w:rPr>
                <w:rFonts w:ascii="Calibri" w:hAnsi="Calibri" w:eastAsia="Calibri" w:cs="Calibri"/>
                <w:i w:val="1"/>
                <w:iCs w:val="1"/>
                <w:color w:val="000000" w:themeColor="text1" w:themeTint="FF" w:themeShade="FF"/>
                <w:sz w:val="24"/>
                <w:szCs w:val="24"/>
              </w:rPr>
              <w:t>How well was the student able to relate theory to practice and reflect on their own practice and that of others?</w:t>
            </w:r>
          </w:p>
        </w:tc>
      </w:tr>
      <w:tr w:rsidR="60ACDAE9" w:rsidTr="60ACDAE9" w14:paraId="4D895522">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0F223C4" w14:textId="46FBC945">
            <w:pPr>
              <w:jc w:val="both"/>
            </w:pPr>
            <w:r w:rsidRPr="60ACDAE9" w:rsidR="60ACDAE9">
              <w:rPr>
                <w:rFonts w:ascii="Arial" w:hAnsi="Arial" w:eastAsia="Arial" w:cs="Arial"/>
                <w:color w:val="141823"/>
                <w:sz w:val="22"/>
                <w:szCs w:val="22"/>
              </w:rPr>
              <w:t xml:space="preserve">Carina’s placement with the Community Youth Team afforded her the opportunity to reflect on her practice and that of others in three different youth clubs. Carina seemed to focus her reflections on one youth club in particular. Although we discussed some of Carina’s reflections during supervision I wasn’t provided with a copy of them, so I’m struggling to recall what we discussed. I believe that at the beginning of our supervision sessions Carina had a tendency to be a little descriptive when evaluating sessions and in her reflective accounts. As she has progressed over the last few months, Carina now understands the importance of reflecting on her own practice and that of others. This can be demonstrated in supervision sessions towards the end of her placement when Carina would discuss where she felt she could improve and would also reflect on the approaches of other members of her youth club staff team. </w:t>
            </w:r>
          </w:p>
          <w:p w:rsidR="60ACDAE9" w:rsidRDefault="60ACDAE9" w14:paraId="1A69DC5D" w14:textId="1B5CF097">
            <w:r w:rsidRPr="60ACDAE9" w:rsidR="60ACDAE9">
              <w:rPr>
                <w:rFonts w:ascii="Times New Roman" w:hAnsi="Times New Roman" w:eastAsia="Times New Roman" w:cs="Times New Roman"/>
                <w:sz w:val="24"/>
                <w:szCs w:val="24"/>
              </w:rPr>
              <w:t xml:space="preserve"> </w:t>
            </w:r>
          </w:p>
          <w:p w:rsidR="60ACDAE9" w:rsidP="60ACDAE9" w:rsidRDefault="60ACDAE9" w14:paraId="122720CC" w14:textId="10D889E3">
            <w:pPr>
              <w:jc w:val="both"/>
            </w:pPr>
            <w:r w:rsidRPr="60ACDAE9" w:rsidR="60ACDAE9">
              <w:rPr>
                <w:rFonts w:ascii="Arial" w:hAnsi="Arial" w:eastAsia="Arial" w:cs="Arial"/>
                <w:color w:val="141823"/>
                <w:sz w:val="22"/>
                <w:szCs w:val="22"/>
              </w:rPr>
              <w:t xml:space="preserve">I feel that Carina limited her own ability to relate theory to practice to a certain extent. Once she had identified a link between </w:t>
            </w:r>
            <w:r w:rsidRPr="60ACDAE9" w:rsidR="60ACDAE9">
              <w:rPr>
                <w:rFonts w:ascii="Arial" w:hAnsi="Arial" w:eastAsia="Arial" w:cs="Arial"/>
                <w:color w:val="000000" w:themeColor="text1" w:themeTint="FF" w:themeShade="FF"/>
                <w:sz w:val="22"/>
                <w:szCs w:val="22"/>
              </w:rPr>
              <w:t xml:space="preserve">the practical and theoretical aspects of her work, Carina didn’t expand her search for different approaches and perspectives that could further improve her understanding. </w:t>
            </w:r>
          </w:p>
          <w:p w:rsidR="60ACDAE9" w:rsidRDefault="60ACDAE9" w14:paraId="023D2AC8" w14:textId="6B1B9AE8">
            <w:r w:rsidRPr="60ACDAE9" w:rsidR="60ACDAE9">
              <w:rPr>
                <w:rFonts w:ascii="Times New Roman" w:hAnsi="Times New Roman" w:eastAsia="Times New Roman" w:cs="Times New Roman"/>
                <w:sz w:val="24"/>
                <w:szCs w:val="24"/>
              </w:rPr>
              <w:t xml:space="preserve"> </w:t>
            </w:r>
          </w:p>
          <w:p w:rsidR="60ACDAE9" w:rsidP="60ACDAE9" w:rsidRDefault="60ACDAE9" w14:paraId="4430F369" w14:textId="6D721955">
            <w:pPr>
              <w:jc w:val="both"/>
            </w:pPr>
            <w:r w:rsidRPr="60ACDAE9" w:rsidR="60ACDAE9">
              <w:rPr>
                <w:rFonts w:ascii="Arial" w:hAnsi="Arial" w:eastAsia="Arial" w:cs="Arial"/>
                <w:color w:val="000000" w:themeColor="text1" w:themeTint="FF" w:themeShade="FF"/>
                <w:sz w:val="22"/>
                <w:szCs w:val="22"/>
              </w:rPr>
              <w:t xml:space="preserve">By continuing to reflect on her practice as she works with more diverse groups of young people on a broad range of interventions and activities, Carina will </w:t>
            </w:r>
            <w:r w:rsidRPr="60ACDAE9" w:rsidR="60ACDAE9">
              <w:rPr>
                <w:rFonts w:ascii="Arial" w:hAnsi="Arial" w:eastAsia="Arial" w:cs="Arial"/>
                <w:color w:val="222222"/>
                <w:sz w:val="22"/>
                <w:szCs w:val="22"/>
              </w:rPr>
              <w:t xml:space="preserve">increase her self-awareness and creative thinking skills. This will help her appreciate how different perspectives can be linked to youth work. Carina will also develop a better understanding of her own practice, and that of others, and will improve how she relates theory to practice in the future. </w:t>
            </w:r>
          </w:p>
        </w:tc>
      </w:tr>
      <w:tr w:rsidR="60ACDAE9" w:rsidTr="60ACDAE9" w14:paraId="4D6C4AAF">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36533DE9" w14:textId="22867502">
            <w:pPr>
              <w:jc w:val="both"/>
            </w:pPr>
            <w:r w:rsidRPr="60ACDAE9" w:rsidR="60ACDAE9">
              <w:rPr>
                <w:rFonts w:ascii="Calibri" w:hAnsi="Calibri" w:eastAsia="Calibri" w:cs="Calibri"/>
                <w:i w:val="1"/>
                <w:iCs w:val="1"/>
                <w:color w:val="000000" w:themeColor="text1" w:themeTint="FF" w:themeShade="FF"/>
                <w:sz w:val="24"/>
                <w:szCs w:val="24"/>
              </w:rPr>
              <w:t>How did the student articulate their own beliefs and values and relate them to the work?</w:t>
            </w:r>
          </w:p>
        </w:tc>
      </w:tr>
      <w:tr w:rsidR="60ACDAE9" w:rsidTr="60ACDAE9" w14:paraId="3EA3677D">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7EF6927D" w14:textId="4BB5A8BE">
            <w:pPr>
              <w:jc w:val="both"/>
            </w:pPr>
            <w:r w:rsidRPr="60ACDAE9" w:rsidR="60ACDAE9">
              <w:rPr>
                <w:rFonts w:ascii="Arial" w:hAnsi="Arial" w:eastAsia="Arial" w:cs="Arial"/>
                <w:color w:val="141823"/>
                <w:sz w:val="22"/>
                <w:szCs w:val="22"/>
              </w:rPr>
              <w:t xml:space="preserve">Carina understands that young people, and also her colleagues, will have different values and beliefs to her own. Carina articulated that she must recognise and take this into consideration when working with young people. In supervision sessions, Carina acknowledged that sometimes as a practitioner there will be occasions when you need to put your own beliefs and values aside and consider those of others. </w:t>
            </w:r>
          </w:p>
          <w:p w:rsidR="60ACDAE9" w:rsidRDefault="60ACDAE9" w14:paraId="12BFDCF6" w14:textId="615D99BE">
            <w:r w:rsidRPr="60ACDAE9" w:rsidR="60ACDAE9">
              <w:rPr>
                <w:rFonts w:ascii="Times New Roman" w:hAnsi="Times New Roman" w:eastAsia="Times New Roman" w:cs="Times New Roman"/>
                <w:sz w:val="24"/>
                <w:szCs w:val="24"/>
              </w:rPr>
              <w:t xml:space="preserve"> </w:t>
            </w:r>
          </w:p>
          <w:p w:rsidR="60ACDAE9" w:rsidP="60ACDAE9" w:rsidRDefault="60ACDAE9" w14:paraId="7AF75AED" w14:textId="1121D1D4">
            <w:pPr>
              <w:jc w:val="both"/>
            </w:pPr>
            <w:r w:rsidRPr="60ACDAE9" w:rsidR="60ACDAE9">
              <w:rPr>
                <w:rFonts w:ascii="Arial" w:hAnsi="Arial" w:eastAsia="Arial" w:cs="Arial"/>
                <w:color w:val="000000" w:themeColor="text1" w:themeTint="FF" w:themeShade="FF"/>
                <w:sz w:val="22"/>
                <w:szCs w:val="22"/>
              </w:rPr>
              <w:t xml:space="preserve">As she develops in her role as a youth work practitioner and continues her professional development, Carina needs to continue thinking critically about the values and beliefs she holds, and understand the positive and negative effects these may have on her approach to working with young people. </w:t>
            </w:r>
          </w:p>
        </w:tc>
      </w:tr>
      <w:tr w:rsidR="60ACDAE9" w:rsidTr="60ACDAE9" w14:paraId="551C004D">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53911B58" w14:textId="606E9A42">
            <w:pPr>
              <w:jc w:val="both"/>
            </w:pPr>
            <w:r w:rsidRPr="60ACDAE9" w:rsidR="60ACDAE9">
              <w:rPr>
                <w:rFonts w:ascii="Calibri" w:hAnsi="Calibri" w:eastAsia="Calibri" w:cs="Calibri"/>
                <w:i w:val="1"/>
                <w:iCs w:val="1"/>
                <w:color w:val="000000" w:themeColor="text1" w:themeTint="FF" w:themeShade="FF"/>
                <w:sz w:val="24"/>
                <w:szCs w:val="24"/>
              </w:rPr>
              <w:t xml:space="preserve">How pro-active was the student in demonstrating anti oppressive beliefs, language, and behaviour? </w:t>
            </w:r>
          </w:p>
        </w:tc>
      </w:tr>
      <w:tr w:rsidR="60ACDAE9" w:rsidTr="60ACDAE9" w14:paraId="192400E6">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08E29F5B" w14:textId="578EA601">
            <w:pPr>
              <w:jc w:val="both"/>
            </w:pPr>
            <w:r w:rsidRPr="60ACDAE9" w:rsidR="60ACDAE9">
              <w:rPr>
                <w:rFonts w:ascii="Arial" w:hAnsi="Arial" w:eastAsia="Arial" w:cs="Arial"/>
                <w:color w:val="000000" w:themeColor="text1" w:themeTint="FF" w:themeShade="FF"/>
                <w:sz w:val="22"/>
                <w:szCs w:val="22"/>
              </w:rPr>
              <w:t>Carina</w:t>
            </w:r>
            <w:r w:rsidRPr="60ACDAE9" w:rsidR="60ACDAE9">
              <w:rPr>
                <w:rFonts w:ascii="Arial" w:hAnsi="Arial" w:eastAsia="Arial" w:cs="Arial"/>
                <w:color w:val="141823"/>
                <w:sz w:val="22"/>
                <w:szCs w:val="22"/>
              </w:rPr>
              <w:t xml:space="preserve"> used supervision and reflection to identify how she was proactive in demonstrating anti oppressive beliefs, language and behavior. An example of this is her reflection on ‘Four Youths Outside of Work’. Carina identified that young people are sometimes labelled unfairly and excluded from some communities, or even feared by members of society, simply for hanging around together in groups.</w:t>
            </w:r>
          </w:p>
          <w:p w:rsidR="60ACDAE9" w:rsidRDefault="60ACDAE9" w14:paraId="5B03DCFC" w14:textId="23DB6221">
            <w:r w:rsidRPr="60ACDAE9" w:rsidR="60ACDAE9">
              <w:rPr>
                <w:rFonts w:ascii="Times New Roman" w:hAnsi="Times New Roman" w:eastAsia="Times New Roman" w:cs="Times New Roman"/>
                <w:sz w:val="24"/>
                <w:szCs w:val="24"/>
              </w:rPr>
              <w:t xml:space="preserve"> </w:t>
            </w:r>
          </w:p>
          <w:p w:rsidR="60ACDAE9" w:rsidP="60ACDAE9" w:rsidRDefault="60ACDAE9" w14:paraId="4CC4C595" w14:textId="377361F4">
            <w:pPr>
              <w:jc w:val="both"/>
            </w:pPr>
            <w:r w:rsidRPr="60ACDAE9" w:rsidR="60ACDAE9">
              <w:rPr>
                <w:rFonts w:ascii="Arial" w:hAnsi="Arial" w:eastAsia="Arial" w:cs="Arial"/>
                <w:color w:val="000000" w:themeColor="text1" w:themeTint="FF" w:themeShade="FF"/>
                <w:sz w:val="22"/>
                <w:szCs w:val="22"/>
              </w:rPr>
              <w:t>During a supervision session when we were looking at Carina’s work in her portfolio, we discussed her observation of the lack of diversity in the youth service staff, and how this could discourage BME young people from accessing provision. We then went on to discuss the role of the Ethnic Youth Support Worker, a recent appointment in the local area, and the three night a week youth club provision for young BME people in the local Mosque.</w:t>
            </w:r>
          </w:p>
          <w:p w:rsidR="60ACDAE9" w:rsidP="60ACDAE9" w:rsidRDefault="60ACDAE9" w14:paraId="4E419D3D" w14:textId="4D3065F0">
            <w:pPr>
              <w:jc w:val="both"/>
            </w:pPr>
            <w:r w:rsidRPr="60ACDAE9" w:rsidR="60ACDAE9">
              <w:rPr>
                <w:rFonts w:ascii="Arial" w:hAnsi="Arial" w:eastAsia="Arial" w:cs="Arial"/>
                <w:color w:val="141823"/>
                <w:sz w:val="22"/>
                <w:szCs w:val="22"/>
              </w:rPr>
              <w:t xml:space="preserve"> </w:t>
            </w:r>
          </w:p>
          <w:p w:rsidR="60ACDAE9" w:rsidP="60ACDAE9" w:rsidRDefault="60ACDAE9" w14:paraId="33977F19" w14:textId="3521A701">
            <w:pPr>
              <w:jc w:val="both"/>
            </w:pPr>
            <w:r w:rsidRPr="60ACDAE9" w:rsidR="60ACDAE9">
              <w:rPr>
                <w:rFonts w:ascii="Arial" w:hAnsi="Arial" w:eastAsia="Arial" w:cs="Arial"/>
                <w:color w:val="141823"/>
                <w:sz w:val="22"/>
                <w:szCs w:val="22"/>
              </w:rPr>
              <w:t xml:space="preserve">Carina has good self-awareness and understands that when working with young people she must present herself as a good role model. Carina is not afraid to challenge her colleagues’ or </w:t>
            </w:r>
            <w:r w:rsidRPr="60ACDAE9" w:rsidR="60ACDAE9">
              <w:rPr>
                <w:rFonts w:ascii="Arial" w:hAnsi="Arial" w:eastAsia="Arial" w:cs="Arial"/>
                <w:color w:val="000000" w:themeColor="text1" w:themeTint="FF" w:themeShade="FF"/>
                <w:sz w:val="22"/>
                <w:szCs w:val="22"/>
              </w:rPr>
              <w:t>young people’s anti oppressive beliefs, language or behavior when needed to</w:t>
            </w:r>
            <w:r w:rsidRPr="60ACDAE9" w:rsidR="60ACDAE9">
              <w:rPr>
                <w:rFonts w:ascii="Arial" w:hAnsi="Arial" w:eastAsia="Arial" w:cs="Arial"/>
                <w:color w:val="141823"/>
                <w:sz w:val="22"/>
                <w:szCs w:val="22"/>
              </w:rPr>
              <w:t xml:space="preserve">. </w:t>
            </w:r>
          </w:p>
          <w:p w:rsidR="60ACDAE9" w:rsidRDefault="60ACDAE9" w14:paraId="3A7814FC" w14:textId="121190BE">
            <w:r w:rsidRPr="60ACDAE9" w:rsidR="60ACDAE9">
              <w:rPr>
                <w:rFonts w:ascii="Times New Roman" w:hAnsi="Times New Roman" w:eastAsia="Times New Roman" w:cs="Times New Roman"/>
                <w:sz w:val="24"/>
                <w:szCs w:val="24"/>
              </w:rPr>
              <w:t xml:space="preserve"> </w:t>
            </w:r>
          </w:p>
          <w:p w:rsidR="60ACDAE9" w:rsidP="60ACDAE9" w:rsidRDefault="60ACDAE9" w14:paraId="164E33BA" w14:textId="528E5897">
            <w:pPr>
              <w:jc w:val="both"/>
            </w:pPr>
            <w:r w:rsidRPr="60ACDAE9" w:rsidR="60ACDAE9">
              <w:rPr>
                <w:rFonts w:ascii="Arial" w:hAnsi="Arial" w:eastAsia="Arial" w:cs="Arial"/>
                <w:color w:val="000000" w:themeColor="text1" w:themeTint="FF" w:themeShade="FF"/>
                <w:sz w:val="22"/>
                <w:szCs w:val="22"/>
              </w:rPr>
              <w:t>Carina meets regulatory and organisational requirements by working within the relevant policies, procedures and code of conduct regarding the inclusion and equality of young people.</w:t>
            </w:r>
          </w:p>
        </w:tc>
      </w:tr>
      <w:tr w:rsidR="60ACDAE9" w:rsidTr="60ACDAE9" w14:paraId="76DAAC75">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668F6B29" w14:textId="26638FD8">
            <w:pPr>
              <w:jc w:val="both"/>
            </w:pPr>
            <w:r w:rsidRPr="60ACDAE9" w:rsidR="60ACDAE9">
              <w:rPr>
                <w:rFonts w:ascii="Calibri" w:hAnsi="Calibri" w:eastAsia="Calibri" w:cs="Calibri"/>
                <w:i w:val="1"/>
                <w:iCs w:val="1"/>
                <w:color w:val="000000" w:themeColor="text1" w:themeTint="FF" w:themeShade="FF"/>
                <w:sz w:val="24"/>
                <w:szCs w:val="24"/>
              </w:rPr>
              <w:t>In your professional opinion has the student achieved the necessary standards to progress to Level 5?</w:t>
            </w:r>
          </w:p>
        </w:tc>
      </w:tr>
      <w:tr w:rsidR="60ACDAE9" w:rsidTr="60ACDAE9" w14:paraId="3C4C0AA7">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2150273D" w14:textId="30C4D877">
            <w:r w:rsidRPr="60ACDAE9" w:rsidR="60ACDAE9">
              <w:rPr>
                <w:rFonts w:ascii="Arial" w:hAnsi="Arial" w:eastAsia="Arial" w:cs="Arial"/>
                <w:color w:val="141823"/>
                <w:sz w:val="22"/>
                <w:szCs w:val="22"/>
              </w:rPr>
              <w:t>Carina has made a good start to her professional development during her placement at Level 4. She has started to develop her skills in reflecting on her practice and I believe that going forward she will make the changes needed to improve her work as a practitioner. Carina needs to access youth work placements and seek opportunities that take her out of her comfort zone. This will allow Carina to develop wider skills and knowledge in the areas she needs to.</w:t>
            </w:r>
          </w:p>
          <w:p w:rsidR="60ACDAE9" w:rsidRDefault="60ACDAE9" w14:paraId="0350BEE9" w14:textId="7C3A6D13">
            <w:r w:rsidRPr="60ACDAE9" w:rsidR="60ACDAE9">
              <w:rPr>
                <w:rFonts w:ascii="Times New Roman" w:hAnsi="Times New Roman" w:eastAsia="Times New Roman" w:cs="Times New Roman"/>
                <w:sz w:val="24"/>
                <w:szCs w:val="24"/>
              </w:rPr>
              <w:t xml:space="preserve"> </w:t>
            </w:r>
          </w:p>
          <w:p w:rsidR="60ACDAE9" w:rsidP="60ACDAE9" w:rsidRDefault="60ACDAE9" w14:paraId="0343B8E9" w14:textId="58320051">
            <w:pPr>
              <w:jc w:val="both"/>
            </w:pPr>
            <w:r w:rsidRPr="60ACDAE9" w:rsidR="60ACDAE9">
              <w:rPr>
                <w:rFonts w:ascii="Arial" w:hAnsi="Arial" w:eastAsia="Arial" w:cs="Arial"/>
                <w:color w:val="141823"/>
                <w:sz w:val="22"/>
                <w:szCs w:val="22"/>
              </w:rPr>
              <w:t xml:space="preserve">Carina needs to relate the theory she learns to her practice more often going forward. Using a variety of theoretical approaches will allow Carina to demonstrate her understanding of </w:t>
            </w:r>
            <w:r w:rsidRPr="60ACDAE9" w:rsidR="60ACDAE9">
              <w:rPr>
                <w:rFonts w:ascii="Arial" w:hAnsi="Arial" w:eastAsia="Arial" w:cs="Arial"/>
                <w:color w:val="111111"/>
                <w:sz w:val="22"/>
                <w:szCs w:val="22"/>
              </w:rPr>
              <w:t>key concepts, inform her future practice and contribute to her growth in critical thinking.</w:t>
            </w:r>
          </w:p>
          <w:p w:rsidR="60ACDAE9" w:rsidRDefault="60ACDAE9" w14:paraId="4A43576A" w14:textId="1CCAF759">
            <w:r w:rsidRPr="60ACDAE9" w:rsidR="60ACDAE9">
              <w:rPr>
                <w:rFonts w:ascii="Times New Roman" w:hAnsi="Times New Roman" w:eastAsia="Times New Roman" w:cs="Times New Roman"/>
                <w:sz w:val="24"/>
                <w:szCs w:val="24"/>
              </w:rPr>
              <w:t xml:space="preserve"> </w:t>
            </w:r>
          </w:p>
          <w:p w:rsidR="60ACDAE9" w:rsidP="60ACDAE9" w:rsidRDefault="60ACDAE9" w14:paraId="2C5F7462" w14:textId="1C1134F9">
            <w:pPr>
              <w:jc w:val="both"/>
            </w:pPr>
            <w:r w:rsidRPr="60ACDAE9" w:rsidR="60ACDAE9">
              <w:rPr>
                <w:rFonts w:ascii="Arial" w:hAnsi="Arial" w:eastAsia="Arial" w:cs="Arial"/>
                <w:color w:val="141823"/>
                <w:sz w:val="22"/>
                <w:szCs w:val="22"/>
              </w:rPr>
              <w:t xml:space="preserve">In my professional opinion Carina has achieved the necessary standards to progress to Level 5. </w:t>
            </w:r>
          </w:p>
        </w:tc>
      </w:tr>
      <w:tr w:rsidR="60ACDAE9" w:rsidTr="60ACDAE9" w14:paraId="7CF77C6C">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P="60ACDAE9" w:rsidRDefault="60ACDAE9" w14:paraId="4CF64FE2" w14:textId="710CA421">
            <w:pPr>
              <w:jc w:val="both"/>
            </w:pPr>
            <w:r w:rsidRPr="60ACDAE9" w:rsidR="60ACDAE9">
              <w:rPr>
                <w:rFonts w:ascii="Calibri" w:hAnsi="Calibri" w:eastAsia="Calibri" w:cs="Calibri"/>
                <w:i w:val="1"/>
                <w:iCs w:val="1"/>
                <w:color w:val="000000" w:themeColor="text1" w:themeTint="FF" w:themeShade="FF"/>
                <w:sz w:val="24"/>
                <w:szCs w:val="24"/>
              </w:rPr>
              <w:t>Student’s Provisional Grade (Please refer to the grading criteria above)</w:t>
            </w:r>
          </w:p>
        </w:tc>
      </w:tr>
      <w:tr w:rsidR="60ACDAE9" w:rsidTr="60ACDAE9" w14:paraId="7349F567">
        <w:trPr>
          <w:trHeight w:val="300"/>
        </w:trPr>
        <w:tc>
          <w:tcPr>
            <w:tcW w:w="9015" w:type="dxa"/>
            <w:tcBorders>
              <w:top w:val="single" w:color="000000" w:themeColor="text1" w:sz="8"/>
              <w:left w:val="single" w:color="000000" w:themeColor="text1" w:sz="8"/>
              <w:bottom w:val="single" w:color="000000" w:themeColor="text1" w:sz="8"/>
              <w:right w:val="single" w:color="000000" w:themeColor="text1" w:sz="8"/>
            </w:tcBorders>
            <w:tcMar>
              <w:left w:w="115" w:type="dxa"/>
              <w:right w:w="115" w:type="dxa"/>
            </w:tcMar>
            <w:vAlign w:val="top"/>
          </w:tcPr>
          <w:p w:rsidR="60ACDAE9" w:rsidRDefault="60ACDAE9" w14:paraId="0A5AC44C" w14:textId="55065108">
            <w:r w:rsidRPr="60ACDAE9" w:rsidR="60ACDAE9">
              <w:rPr>
                <w:rFonts w:ascii="Times New Roman" w:hAnsi="Times New Roman" w:eastAsia="Times New Roman" w:cs="Times New Roman"/>
                <w:sz w:val="24"/>
                <w:szCs w:val="24"/>
              </w:rPr>
              <w:t xml:space="preserve"> </w:t>
            </w:r>
          </w:p>
          <w:p w:rsidR="60ACDAE9" w:rsidP="60ACDAE9" w:rsidRDefault="60ACDAE9" w14:paraId="4DCC6776" w14:textId="3D7ACD78">
            <w:pPr>
              <w:jc w:val="both"/>
            </w:pPr>
            <w:r w:rsidRPr="60ACDAE9" w:rsidR="60ACDAE9">
              <w:rPr>
                <w:rFonts w:ascii="Calibri" w:hAnsi="Calibri" w:eastAsia="Calibri" w:cs="Calibri"/>
                <w:i w:val="1"/>
                <w:iCs w:val="1"/>
                <w:color w:val="000000" w:themeColor="text1" w:themeTint="FF" w:themeShade="FF"/>
                <w:sz w:val="24"/>
                <w:szCs w:val="24"/>
              </w:rPr>
              <w:t>59% - Grade C</w:t>
            </w:r>
          </w:p>
        </w:tc>
      </w:tr>
    </w:tbl>
    <w:p w:rsidR="677C06E8" w:rsidRDefault="677C06E8" w14:paraId="7F77ACD4" w14:textId="66EDA801">
      <w:r w:rsidRPr="60ACDAE9" w:rsidR="677C06E8">
        <w:rPr>
          <w:rFonts w:ascii="Times New Roman" w:hAnsi="Times New Roman" w:eastAsia="Times New Roman" w:cs="Times New Roman"/>
          <w:noProof w:val="0"/>
          <w:sz w:val="24"/>
          <w:szCs w:val="24"/>
          <w:lang w:val="en-GB"/>
        </w:rPr>
        <w:t xml:space="preserve"> </w:t>
      </w:r>
    </w:p>
    <w:tbl>
      <w:tblPr>
        <w:tblStyle w:val="TableNormal"/>
        <w:tblW w:w="0" w:type="auto"/>
        <w:tblLayout w:type="fixed"/>
        <w:tblLook w:val="04A0" w:firstRow="1" w:lastRow="0" w:firstColumn="1" w:lastColumn="0" w:noHBand="0" w:noVBand="1"/>
      </w:tblPr>
      <w:tblGrid>
        <w:gridCol w:w="4508"/>
        <w:gridCol w:w="4508"/>
      </w:tblGrid>
      <w:tr w:rsidR="60ACDAE9" w:rsidTr="60ACDAE9" w14:paraId="766B7EAD">
        <w:trPr>
          <w:trHeight w:val="300"/>
        </w:trPr>
        <w:tc>
          <w:tcPr>
            <w:tcW w:w="4508" w:type="dxa"/>
            <w:tcMar>
              <w:left w:w="108" w:type="dxa"/>
              <w:right w:w="108" w:type="dxa"/>
            </w:tcMar>
            <w:vAlign w:val="top"/>
          </w:tcPr>
          <w:p w:rsidR="60ACDAE9" w:rsidP="60ACDAE9" w:rsidRDefault="60ACDAE9" w14:paraId="59C677B7" w14:textId="4A79345F">
            <w:pPr>
              <w:jc w:val="both"/>
            </w:pPr>
            <w:r w:rsidRPr="60ACDAE9" w:rsidR="60ACDAE9">
              <w:rPr>
                <w:rFonts w:ascii="Calibri" w:hAnsi="Calibri" w:eastAsia="Calibri" w:cs="Calibri"/>
                <w:i w:val="1"/>
                <w:iCs w:val="1"/>
                <w:color w:val="000000" w:themeColor="text1" w:themeTint="FF" w:themeShade="FF"/>
                <w:sz w:val="24"/>
                <w:szCs w:val="24"/>
              </w:rPr>
              <w:t xml:space="preserve">Signed Supervisor </w:t>
            </w:r>
          </w:p>
        </w:tc>
        <w:tc>
          <w:tcPr>
            <w:tcW w:w="4508" w:type="dxa"/>
            <w:tcBorders>
              <w:top w:val="nil"/>
              <w:bottom w:val="single" w:color="000000" w:themeColor="text1" w:sz="8"/>
              <w:right w:val="nil"/>
            </w:tcBorders>
            <w:tcMar>
              <w:left w:w="108" w:type="dxa"/>
              <w:right w:w="108" w:type="dxa"/>
            </w:tcMar>
            <w:vAlign w:val="top"/>
          </w:tcPr>
          <w:p w:rsidR="60ACDAE9" w:rsidP="60ACDAE9" w:rsidRDefault="60ACDAE9" w14:paraId="3A03F8CE" w14:textId="0C897EA9">
            <w:pPr>
              <w:jc w:val="both"/>
            </w:pPr>
            <w:r w:rsidRPr="60ACDAE9" w:rsidR="60ACDAE9">
              <w:rPr>
                <w:rFonts w:ascii="Comic Sans MS" w:hAnsi="Comic Sans MS" w:eastAsia="Comic Sans MS" w:cs="Comic Sans MS"/>
                <w:i w:val="1"/>
                <w:iCs w:val="1"/>
                <w:color w:val="000000" w:themeColor="text1" w:themeTint="FF" w:themeShade="FF"/>
                <w:sz w:val="24"/>
                <w:szCs w:val="24"/>
              </w:rPr>
              <w:t>Liz Griffiths</w:t>
            </w:r>
          </w:p>
        </w:tc>
      </w:tr>
      <w:tr w:rsidR="60ACDAE9" w:rsidTr="60ACDAE9" w14:paraId="4CBC4FB8">
        <w:trPr>
          <w:trHeight w:val="300"/>
        </w:trPr>
        <w:tc>
          <w:tcPr>
            <w:tcW w:w="4508" w:type="dxa"/>
            <w:tcMar>
              <w:left w:w="108" w:type="dxa"/>
              <w:right w:w="108" w:type="dxa"/>
            </w:tcMar>
            <w:vAlign w:val="top"/>
          </w:tcPr>
          <w:p w:rsidR="60ACDAE9" w:rsidP="60ACDAE9" w:rsidRDefault="60ACDAE9" w14:paraId="58508037" w14:textId="27557C9F">
            <w:pPr>
              <w:jc w:val="both"/>
            </w:pPr>
            <w:r w:rsidRPr="60ACDAE9" w:rsidR="60ACDAE9">
              <w:rPr>
                <w:rFonts w:ascii="Calibri" w:hAnsi="Calibri" w:eastAsia="Calibri" w:cs="Calibri"/>
                <w:i w:val="1"/>
                <w:iCs w:val="1"/>
                <w:color w:val="000000" w:themeColor="text1" w:themeTint="FF" w:themeShade="FF"/>
                <w:sz w:val="24"/>
                <w:szCs w:val="24"/>
              </w:rPr>
              <w:t>Signed Student</w:t>
            </w:r>
          </w:p>
        </w:tc>
        <w:tc>
          <w:tcPr>
            <w:tcW w:w="4508" w:type="dxa"/>
            <w:tcBorders>
              <w:top w:val="single" w:color="000000" w:themeColor="text1" w:sz="8"/>
              <w:bottom w:val="single" w:color="000000" w:themeColor="text1" w:sz="8"/>
              <w:right w:val="nil"/>
            </w:tcBorders>
            <w:tcMar>
              <w:left w:w="108" w:type="dxa"/>
              <w:right w:w="108" w:type="dxa"/>
            </w:tcMar>
            <w:vAlign w:val="top"/>
          </w:tcPr>
          <w:p w:rsidR="60ACDAE9" w:rsidRDefault="60ACDAE9" w14:paraId="3376FC89" w14:textId="1C3DFF40">
            <w:r w:rsidRPr="60ACDAE9" w:rsidR="60ACDAE9">
              <w:rPr>
                <w:rFonts w:ascii="Times New Roman" w:hAnsi="Times New Roman" w:eastAsia="Times New Roman" w:cs="Times New Roman"/>
                <w:sz w:val="24"/>
                <w:szCs w:val="24"/>
              </w:rPr>
              <w:t>C. Walters</w:t>
            </w:r>
          </w:p>
        </w:tc>
      </w:tr>
      <w:tr w:rsidR="60ACDAE9" w:rsidTr="60ACDAE9" w14:paraId="120EF852">
        <w:trPr>
          <w:trHeight w:val="300"/>
        </w:trPr>
        <w:tc>
          <w:tcPr>
            <w:tcW w:w="4508" w:type="dxa"/>
            <w:tcMar>
              <w:left w:w="108" w:type="dxa"/>
              <w:right w:w="108" w:type="dxa"/>
            </w:tcMar>
            <w:vAlign w:val="top"/>
          </w:tcPr>
          <w:p w:rsidR="60ACDAE9" w:rsidP="60ACDAE9" w:rsidRDefault="60ACDAE9" w14:paraId="3799E0F9" w14:textId="45B99136">
            <w:pPr>
              <w:jc w:val="both"/>
            </w:pPr>
            <w:r w:rsidRPr="60ACDAE9" w:rsidR="60ACDAE9">
              <w:rPr>
                <w:rFonts w:ascii="Calibri" w:hAnsi="Calibri" w:eastAsia="Calibri" w:cs="Calibri"/>
                <w:i w:val="1"/>
                <w:iCs w:val="1"/>
                <w:color w:val="000000" w:themeColor="text1" w:themeTint="FF" w:themeShade="FF"/>
                <w:sz w:val="24"/>
                <w:szCs w:val="24"/>
              </w:rPr>
              <w:t>Date</w:t>
            </w:r>
          </w:p>
        </w:tc>
        <w:tc>
          <w:tcPr>
            <w:tcW w:w="4508" w:type="dxa"/>
            <w:tcBorders>
              <w:top w:val="single" w:color="000000" w:themeColor="text1" w:sz="8"/>
              <w:bottom w:val="single" w:color="000000" w:themeColor="text1" w:sz="8"/>
              <w:right w:val="nil"/>
            </w:tcBorders>
            <w:tcMar>
              <w:left w:w="108" w:type="dxa"/>
              <w:right w:w="108" w:type="dxa"/>
            </w:tcMar>
            <w:vAlign w:val="top"/>
          </w:tcPr>
          <w:p w:rsidR="60ACDAE9" w:rsidRDefault="60ACDAE9" w14:paraId="3744804B" w14:textId="2A915619">
            <w:r w:rsidRPr="60ACDAE9" w:rsidR="60ACDAE9">
              <w:rPr>
                <w:rFonts w:ascii="Times New Roman" w:hAnsi="Times New Roman" w:eastAsia="Times New Roman" w:cs="Times New Roman"/>
                <w:sz w:val="24"/>
                <w:szCs w:val="24"/>
              </w:rPr>
              <w:t>07/03/23</w:t>
            </w:r>
          </w:p>
        </w:tc>
      </w:tr>
    </w:tbl>
    <w:p w:rsidR="677C06E8" w:rsidRDefault="677C06E8" w14:paraId="55BD8705" w14:textId="7E2CCCFA">
      <w:r w:rsidRPr="60ACDAE9" w:rsidR="677C06E8">
        <w:rPr>
          <w:rFonts w:ascii="Times New Roman" w:hAnsi="Times New Roman" w:eastAsia="Times New Roman" w:cs="Times New Roman"/>
          <w:noProof w:val="0"/>
          <w:sz w:val="24"/>
          <w:szCs w:val="24"/>
          <w:lang w:val="en-GB"/>
        </w:rPr>
        <w:t xml:space="preserve"> </w:t>
      </w:r>
    </w:p>
    <w:p w:rsidR="60ACDAE9" w:rsidP="60ACDAE9" w:rsidRDefault="60ACDAE9" w14:paraId="0C5D6819" w14:textId="0D291D6A">
      <w:pPr>
        <w:spacing w:line="257" w:lineRule="auto"/>
        <w:rPr>
          <w:rFonts w:ascii="Calibri" w:hAnsi="Calibri" w:eastAsia="Calibri" w:cs="Calibri"/>
          <w:noProof w:val="0"/>
          <w:sz w:val="22"/>
          <w:szCs w:val="22"/>
          <w:lang w:val="en-GB"/>
        </w:rPr>
      </w:pPr>
    </w:p>
    <w:p w:rsidR="60ACDAE9" w:rsidP="60ACDAE9" w:rsidRDefault="60ACDAE9" w14:paraId="40CCE884" w14:textId="672C498F">
      <w:pPr>
        <w:pStyle w:val="Normal"/>
        <w:spacing w:line="480" w:lineRule="auto"/>
        <w:rPr>
          <w:rFonts w:ascii="Arial" w:hAnsi="Arial" w:eastAsia="Arial" w:cs="Arial"/>
        </w:rPr>
      </w:pPr>
    </w:p>
    <w:p w:rsidR="60ACDAE9" w:rsidP="60ACDAE9" w:rsidRDefault="60ACDAE9" w14:paraId="625401D0" w14:textId="7E3E3AA5">
      <w:pPr>
        <w:pStyle w:val="Normal"/>
        <w:spacing w:line="480" w:lineRule="auto"/>
        <w:rPr>
          <w:rFonts w:ascii="Arial" w:hAnsi="Arial" w:eastAsia="Arial" w:cs="Arial"/>
        </w:rPr>
      </w:pPr>
    </w:p>
    <w:p w:rsidR="60ACDAE9" w:rsidP="60ACDAE9" w:rsidRDefault="60ACDAE9" w14:paraId="52793BE2" w14:textId="6F635A28">
      <w:pPr>
        <w:pStyle w:val="Normal"/>
        <w:spacing w:line="480" w:lineRule="auto"/>
        <w:rPr>
          <w:rFonts w:ascii="Arial" w:hAnsi="Arial" w:eastAsia="Arial" w:cs="Arial"/>
        </w:rPr>
      </w:pPr>
    </w:p>
    <w:p w:rsidR="60ACDAE9" w:rsidP="60ACDAE9" w:rsidRDefault="60ACDAE9" w14:paraId="6AC2D363" w14:textId="7361D650">
      <w:pPr>
        <w:pStyle w:val="Normal"/>
        <w:spacing w:line="480" w:lineRule="auto"/>
        <w:jc w:val="center"/>
        <w:rPr>
          <w:rFonts w:ascii="Ink Free" w:hAnsi="Ink Free" w:eastAsia="Ink Free" w:cs="Ink Free"/>
          <w:b w:val="1"/>
          <w:bCs w:val="1"/>
          <w:color w:val="FF0000"/>
          <w:sz w:val="144"/>
          <w:szCs w:val="144"/>
        </w:rPr>
      </w:pPr>
    </w:p>
    <w:p w:rsidR="60ACDAE9" w:rsidP="60ACDAE9" w:rsidRDefault="60ACDAE9" w14:paraId="7ECDB304" w14:textId="65103F37">
      <w:pPr>
        <w:pStyle w:val="Normal"/>
        <w:spacing w:line="480" w:lineRule="auto"/>
        <w:jc w:val="center"/>
        <w:rPr>
          <w:rFonts w:ascii="Ink Free" w:hAnsi="Ink Free" w:eastAsia="Ink Free" w:cs="Ink Free"/>
          <w:b w:val="1"/>
          <w:bCs w:val="1"/>
          <w:color w:val="FF0000"/>
          <w:sz w:val="144"/>
          <w:szCs w:val="144"/>
        </w:rPr>
      </w:pPr>
    </w:p>
    <w:p w:rsidR="60ACDAE9" w:rsidP="60ACDAE9" w:rsidRDefault="60ACDAE9" w14:paraId="4A3893B0" w14:textId="585895E1">
      <w:pPr>
        <w:pStyle w:val="Normal"/>
        <w:spacing w:line="480" w:lineRule="auto"/>
        <w:jc w:val="center"/>
        <w:rPr>
          <w:rFonts w:ascii="Ink Free" w:hAnsi="Ink Free" w:eastAsia="Ink Free" w:cs="Ink Free"/>
          <w:b w:val="1"/>
          <w:bCs w:val="1"/>
          <w:color w:val="FF0000"/>
          <w:sz w:val="144"/>
          <w:szCs w:val="144"/>
        </w:rPr>
      </w:pPr>
    </w:p>
    <w:p w:rsidR="5049B93D" w:rsidP="60ACDAE9" w:rsidRDefault="5049B93D" w14:paraId="1F9CF2F5" w14:textId="4CA52A37">
      <w:pPr>
        <w:pStyle w:val="Normal"/>
        <w:spacing w:line="480" w:lineRule="auto"/>
        <w:jc w:val="center"/>
        <w:rPr>
          <w:rFonts w:ascii="Ink Free" w:hAnsi="Ink Free" w:eastAsia="Ink Free" w:cs="Ink Free"/>
          <w:b w:val="1"/>
          <w:bCs w:val="1"/>
          <w:color w:val="FF0000"/>
          <w:sz w:val="144"/>
          <w:szCs w:val="144"/>
        </w:rPr>
      </w:pPr>
      <w:r w:rsidRPr="60ACDAE9" w:rsidR="5049B93D">
        <w:rPr>
          <w:rFonts w:ascii="Ink Free" w:hAnsi="Ink Free" w:eastAsia="Ink Free" w:cs="Ink Free"/>
          <w:b w:val="1"/>
          <w:bCs w:val="1"/>
          <w:color w:val="FF0000"/>
          <w:sz w:val="144"/>
          <w:szCs w:val="144"/>
        </w:rPr>
        <w:t>Appendix.</w:t>
      </w:r>
    </w:p>
    <w:p w:rsidR="60ACDAE9" w:rsidP="60ACDAE9" w:rsidRDefault="60ACDAE9" w14:paraId="5BF59C90" w14:textId="071D2F08">
      <w:pPr>
        <w:pStyle w:val="Normal"/>
        <w:spacing w:line="480" w:lineRule="auto"/>
        <w:jc w:val="center"/>
        <w:rPr>
          <w:rFonts w:ascii="Arial" w:hAnsi="Arial" w:eastAsia="Arial" w:cs="Arial"/>
          <w:b w:val="1"/>
          <w:bCs w:val="1"/>
          <w:color w:val="C00000"/>
          <w:sz w:val="22"/>
          <w:szCs w:val="22"/>
        </w:rPr>
      </w:pPr>
    </w:p>
    <w:p w:rsidR="60ACDAE9" w:rsidP="60ACDAE9" w:rsidRDefault="60ACDAE9" w14:paraId="7833AF08" w14:textId="7A990F7F">
      <w:pPr>
        <w:pStyle w:val="Normal"/>
        <w:spacing w:line="480" w:lineRule="auto"/>
        <w:jc w:val="center"/>
        <w:rPr>
          <w:rFonts w:ascii="Arial" w:hAnsi="Arial" w:eastAsia="Arial" w:cs="Arial"/>
          <w:b w:val="1"/>
          <w:bCs w:val="1"/>
          <w:color w:val="C00000"/>
          <w:sz w:val="22"/>
          <w:szCs w:val="22"/>
        </w:rPr>
      </w:pPr>
    </w:p>
    <w:p w:rsidR="60ACDAE9" w:rsidP="60ACDAE9" w:rsidRDefault="60ACDAE9" w14:paraId="54915B76" w14:textId="30D348AA">
      <w:pPr>
        <w:pStyle w:val="Normal"/>
        <w:spacing w:line="480" w:lineRule="auto"/>
        <w:jc w:val="center"/>
        <w:rPr>
          <w:rFonts w:ascii="Arial" w:hAnsi="Arial" w:eastAsia="Arial" w:cs="Arial"/>
          <w:b w:val="1"/>
          <w:bCs w:val="1"/>
          <w:color w:val="C00000"/>
          <w:sz w:val="22"/>
          <w:szCs w:val="22"/>
        </w:rPr>
      </w:pPr>
    </w:p>
    <w:p w:rsidR="60ACDAE9" w:rsidP="60ACDAE9" w:rsidRDefault="60ACDAE9" w14:paraId="794FA2A0" w14:textId="1FC2CE09">
      <w:pPr>
        <w:pStyle w:val="Normal"/>
        <w:spacing w:line="480" w:lineRule="auto"/>
        <w:jc w:val="center"/>
        <w:rPr>
          <w:rFonts w:ascii="Arial" w:hAnsi="Arial" w:eastAsia="Arial" w:cs="Arial"/>
          <w:b w:val="1"/>
          <w:bCs w:val="1"/>
          <w:color w:val="C00000"/>
          <w:sz w:val="22"/>
          <w:szCs w:val="22"/>
        </w:rPr>
      </w:pPr>
    </w:p>
    <w:p w:rsidR="60ACDAE9" w:rsidP="60ACDAE9" w:rsidRDefault="60ACDAE9" w14:paraId="7BCC96B5" w14:textId="55D5E711">
      <w:pPr>
        <w:pStyle w:val="Normal"/>
        <w:spacing w:line="480" w:lineRule="auto"/>
        <w:jc w:val="center"/>
        <w:rPr>
          <w:rFonts w:ascii="Arial" w:hAnsi="Arial" w:eastAsia="Arial" w:cs="Arial"/>
          <w:b w:val="1"/>
          <w:bCs w:val="1"/>
          <w:color w:val="C00000"/>
          <w:sz w:val="22"/>
          <w:szCs w:val="22"/>
        </w:rPr>
      </w:pPr>
    </w:p>
    <w:p w:rsidR="3B5C1B09" w:rsidP="1D21A3B3" w:rsidRDefault="3B5C1B09" w14:paraId="1C922C10" w14:textId="27136527">
      <w:pPr>
        <w:pStyle w:val="Normal"/>
        <w:spacing w:line="276" w:lineRule="auto"/>
        <w:jc w:val="left"/>
        <w:rPr>
          <w:rFonts w:ascii="Ink Free" w:hAnsi="Ink Free" w:eastAsia="Ink Free" w:cs="Ink Free"/>
          <w:noProof w:val="0"/>
          <w:color w:val="FF0000"/>
          <w:sz w:val="96"/>
          <w:szCs w:val="96"/>
          <w:lang w:val="en-GB"/>
        </w:rPr>
      </w:pPr>
      <w:r w:rsidRPr="1D21A3B3" w:rsidR="3B5C1B09">
        <w:rPr>
          <w:rFonts w:ascii="Ink Free" w:hAnsi="Ink Free" w:eastAsia="Ink Free" w:cs="Ink Free"/>
          <w:noProof w:val="0"/>
          <w:color w:val="FF0000"/>
          <w:sz w:val="96"/>
          <w:szCs w:val="96"/>
          <w:lang w:val="en-GB"/>
        </w:rPr>
        <w:t>Supervision</w:t>
      </w:r>
    </w:p>
    <w:p w:rsidR="3B5C1B09" w:rsidP="1D21A3B3" w:rsidRDefault="3B5C1B09" w14:paraId="675BDC09" w14:textId="0EDA0D00">
      <w:pPr>
        <w:spacing w:line="276" w:lineRule="auto"/>
        <w:jc w:val="both"/>
        <w:rPr>
          <w:rFonts w:ascii="Ink Free" w:hAnsi="Ink Free" w:eastAsia="Ink Free" w:cs="Ink Free"/>
          <w:noProof w:val="0"/>
          <w:color w:val="FF0000"/>
          <w:sz w:val="96"/>
          <w:szCs w:val="96"/>
          <w:lang w:val="en-GB"/>
        </w:rPr>
      </w:pPr>
      <w:r w:rsidRPr="1D21A3B3" w:rsidR="3B5C1B09">
        <w:rPr>
          <w:rFonts w:ascii="Ink Free" w:hAnsi="Ink Free" w:eastAsia="Ink Free" w:cs="Ink Free"/>
          <w:noProof w:val="0"/>
          <w:color w:val="FF0000"/>
          <w:sz w:val="96"/>
          <w:szCs w:val="96"/>
          <w:lang w:val="en-GB"/>
        </w:rPr>
        <w:t>Recordings</w:t>
      </w:r>
      <w:r w:rsidRPr="1D21A3B3" w:rsidR="594601E1">
        <w:rPr>
          <w:rFonts w:ascii="Ink Free" w:hAnsi="Ink Free" w:eastAsia="Ink Free" w:cs="Ink Free"/>
          <w:noProof w:val="0"/>
          <w:color w:val="FF0000"/>
          <w:sz w:val="96"/>
          <w:szCs w:val="96"/>
          <w:lang w:val="en-GB"/>
        </w:rPr>
        <w:t>.</w:t>
      </w:r>
    </w:p>
    <w:p w:rsidR="3B5C1B09" w:rsidP="60ACDAE9" w:rsidRDefault="3B5C1B09" w14:paraId="53503BA1" w14:textId="6F6151F5">
      <w:pPr>
        <w:jc w:val="both"/>
      </w:pPr>
      <w:r w:rsidRPr="60ACDAE9" w:rsidR="3B5C1B09">
        <w:rPr>
          <w:rFonts w:ascii="Calibri" w:hAnsi="Calibri" w:eastAsia="Calibri" w:cs="Calibri"/>
          <w:b w:val="1"/>
          <w:bCs w:val="1"/>
          <w:noProof w:val="0"/>
          <w:sz w:val="22"/>
          <w:szCs w:val="22"/>
          <w:lang w:val="en-US"/>
        </w:rPr>
        <w:t>Supervision Recording Format</w:t>
      </w: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8565"/>
      </w:tblGrid>
      <w:tr w:rsidR="60ACDAE9" w:rsidTr="60ACDAE9" w14:paraId="2931A532">
        <w:trPr>
          <w:trHeight w:val="300"/>
        </w:trPr>
        <w:tc>
          <w:tcPr>
            <w:tcW w:w="8565" w:type="dxa"/>
            <w:tcBorders>
              <w:top w:val="single" w:sz="8"/>
              <w:left w:val="single" w:sz="8"/>
              <w:bottom w:val="single" w:sz="8"/>
              <w:right w:val="single" w:sz="8"/>
            </w:tcBorders>
            <w:tcMar/>
            <w:vAlign w:val="top"/>
          </w:tcPr>
          <w:p w:rsidR="60ACDAE9" w:rsidP="60ACDAE9" w:rsidRDefault="60ACDAE9" w14:paraId="008883EB" w14:textId="00CDC44D">
            <w:pPr>
              <w:jc w:val="both"/>
            </w:pPr>
            <w:r w:rsidRPr="60ACDAE9" w:rsidR="60ACDAE9">
              <w:rPr>
                <w:rFonts w:ascii="Calibri" w:hAnsi="Calibri" w:eastAsia="Calibri" w:cs="Calibri"/>
                <w:b w:val="1"/>
                <w:bCs w:val="1"/>
                <w:sz w:val="24"/>
                <w:szCs w:val="24"/>
                <w:lang w:val="en-US"/>
              </w:rPr>
              <w:t>SUPERVISION RECORDING</w:t>
            </w:r>
            <w:r w:rsidRPr="60ACDAE9" w:rsidR="60ACDAE9">
              <w:rPr>
                <w:rFonts w:ascii="Calibri" w:hAnsi="Calibri" w:eastAsia="Calibri" w:cs="Calibri"/>
                <w:sz w:val="24"/>
                <w:szCs w:val="24"/>
              </w:rPr>
              <w:t xml:space="preserve"> </w:t>
            </w:r>
          </w:p>
        </w:tc>
      </w:tr>
      <w:tr w:rsidR="60ACDAE9" w:rsidTr="60ACDAE9" w14:paraId="127396D7">
        <w:trPr>
          <w:trHeight w:val="300"/>
        </w:trPr>
        <w:tc>
          <w:tcPr>
            <w:tcW w:w="8565" w:type="dxa"/>
            <w:tcBorders>
              <w:top w:val="single" w:sz="8"/>
              <w:left w:val="single" w:sz="8"/>
              <w:bottom w:val="single" w:sz="8"/>
              <w:right w:val="single" w:sz="8"/>
            </w:tcBorders>
            <w:tcMar/>
            <w:vAlign w:val="top"/>
          </w:tcPr>
          <w:p w:rsidR="60ACDAE9" w:rsidP="60ACDAE9" w:rsidRDefault="60ACDAE9" w14:paraId="6B525A49" w14:textId="0C2112E7">
            <w:pPr>
              <w:jc w:val="both"/>
            </w:pPr>
            <w:r w:rsidRPr="60ACDAE9" w:rsidR="60ACDAE9">
              <w:rPr>
                <w:rFonts w:ascii="Calibri" w:hAnsi="Calibri" w:eastAsia="Calibri" w:cs="Calibri"/>
                <w:b w:val="1"/>
                <w:bCs w:val="1"/>
                <w:sz w:val="24"/>
                <w:szCs w:val="24"/>
                <w:lang w:val="en-US"/>
              </w:rPr>
              <w:t xml:space="preserve">DATE:  </w:t>
            </w:r>
            <w:r w:rsidRPr="60ACDAE9" w:rsidR="60ACDAE9">
              <w:rPr>
                <w:rFonts w:ascii="Calibri" w:hAnsi="Calibri" w:eastAsia="Calibri" w:cs="Calibri"/>
                <w:sz w:val="24"/>
                <w:szCs w:val="24"/>
                <w:lang w:val="en-US"/>
              </w:rPr>
              <w:t>28/10/2022</w:t>
            </w:r>
            <w:r w:rsidRPr="60ACDAE9" w:rsidR="60ACDAE9">
              <w:rPr>
                <w:rFonts w:ascii="Calibri" w:hAnsi="Calibri" w:eastAsia="Calibri" w:cs="Calibri"/>
                <w:sz w:val="24"/>
                <w:szCs w:val="24"/>
              </w:rPr>
              <w:t xml:space="preserve"> </w:t>
            </w:r>
          </w:p>
        </w:tc>
      </w:tr>
      <w:tr w:rsidR="60ACDAE9" w:rsidTr="60ACDAE9" w14:paraId="25A8553E">
        <w:trPr>
          <w:trHeight w:val="300"/>
        </w:trPr>
        <w:tc>
          <w:tcPr>
            <w:tcW w:w="8565" w:type="dxa"/>
            <w:tcBorders>
              <w:top w:val="single" w:sz="8"/>
              <w:left w:val="single" w:sz="8"/>
              <w:bottom w:val="single" w:sz="8"/>
              <w:right w:val="single" w:sz="8"/>
            </w:tcBorders>
            <w:tcMar/>
            <w:vAlign w:val="top"/>
          </w:tcPr>
          <w:p w:rsidR="60ACDAE9" w:rsidP="60ACDAE9" w:rsidRDefault="60ACDAE9" w14:paraId="0002B89C" w14:textId="4974EB6C">
            <w:pPr>
              <w:jc w:val="both"/>
            </w:pPr>
            <w:r w:rsidRPr="60ACDAE9" w:rsidR="60ACDAE9">
              <w:rPr>
                <w:rFonts w:ascii="Calibri" w:hAnsi="Calibri" w:eastAsia="Calibri" w:cs="Calibri"/>
                <w:b w:val="1"/>
                <w:bCs w:val="1"/>
                <w:sz w:val="24"/>
                <w:szCs w:val="24"/>
                <w:lang w:val="en-US"/>
              </w:rPr>
              <w:t xml:space="preserve">TIME:  </w:t>
            </w:r>
            <w:r w:rsidRPr="60ACDAE9" w:rsidR="60ACDAE9">
              <w:rPr>
                <w:rFonts w:ascii="Calibri" w:hAnsi="Calibri" w:eastAsia="Calibri" w:cs="Calibri"/>
                <w:sz w:val="24"/>
                <w:szCs w:val="24"/>
                <w:lang w:val="en-US"/>
              </w:rPr>
              <w:t>12:45</w:t>
            </w:r>
            <w:r w:rsidRPr="60ACDAE9" w:rsidR="60ACDAE9">
              <w:rPr>
                <w:rFonts w:ascii="Calibri" w:hAnsi="Calibri" w:eastAsia="Calibri" w:cs="Calibri"/>
                <w:sz w:val="24"/>
                <w:szCs w:val="24"/>
              </w:rPr>
              <w:t xml:space="preserve"> </w:t>
            </w:r>
          </w:p>
        </w:tc>
      </w:tr>
      <w:tr w:rsidR="60ACDAE9" w:rsidTr="60ACDAE9" w14:paraId="679C30A0">
        <w:trPr>
          <w:trHeight w:val="300"/>
        </w:trPr>
        <w:tc>
          <w:tcPr>
            <w:tcW w:w="8565" w:type="dxa"/>
            <w:tcBorders>
              <w:top w:val="single" w:sz="8"/>
              <w:left w:val="single" w:sz="8"/>
              <w:bottom w:val="single" w:sz="8"/>
              <w:right w:val="single" w:sz="8"/>
            </w:tcBorders>
            <w:tcMar/>
            <w:vAlign w:val="top"/>
          </w:tcPr>
          <w:p w:rsidR="60ACDAE9" w:rsidP="60ACDAE9" w:rsidRDefault="60ACDAE9" w14:paraId="7F94F001" w14:textId="42BA2767">
            <w:pPr>
              <w:jc w:val="both"/>
            </w:pPr>
            <w:r w:rsidRPr="60ACDAE9" w:rsidR="60ACDAE9">
              <w:rPr>
                <w:rFonts w:ascii="Calibri" w:hAnsi="Calibri" w:eastAsia="Calibri" w:cs="Calibri"/>
                <w:b w:val="1"/>
                <w:bCs w:val="1"/>
                <w:sz w:val="24"/>
                <w:szCs w:val="24"/>
                <w:lang w:val="en-US"/>
              </w:rPr>
              <w:t xml:space="preserve">PEOPLE PRESENT:  </w:t>
            </w:r>
            <w:r w:rsidRPr="60ACDAE9" w:rsidR="60ACDAE9">
              <w:rPr>
                <w:rFonts w:ascii="Calibri" w:hAnsi="Calibri" w:eastAsia="Calibri" w:cs="Calibri"/>
                <w:sz w:val="24"/>
                <w:szCs w:val="24"/>
                <w:lang w:val="en-US"/>
              </w:rPr>
              <w:t>Liz Griffiths &amp; Carina Walters</w:t>
            </w:r>
            <w:r w:rsidRPr="60ACDAE9" w:rsidR="60ACDAE9">
              <w:rPr>
                <w:rFonts w:ascii="Calibri" w:hAnsi="Calibri" w:eastAsia="Calibri" w:cs="Calibri"/>
                <w:sz w:val="24"/>
                <w:szCs w:val="24"/>
              </w:rPr>
              <w:t xml:space="preserve"> </w:t>
            </w:r>
          </w:p>
        </w:tc>
      </w:tr>
      <w:tr w:rsidR="60ACDAE9" w:rsidTr="60ACDAE9" w14:paraId="3D6596FF">
        <w:trPr>
          <w:trHeight w:val="300"/>
        </w:trPr>
        <w:tc>
          <w:tcPr>
            <w:tcW w:w="8565" w:type="dxa"/>
            <w:tcBorders>
              <w:top w:val="single" w:sz="8"/>
              <w:left w:val="single" w:sz="8"/>
              <w:bottom w:val="single" w:sz="8"/>
              <w:right w:val="single" w:sz="8"/>
            </w:tcBorders>
            <w:tcMar/>
            <w:vAlign w:val="top"/>
          </w:tcPr>
          <w:p w:rsidR="60ACDAE9" w:rsidP="60ACDAE9" w:rsidRDefault="60ACDAE9" w14:paraId="203CF902" w14:textId="3D177745">
            <w:pPr>
              <w:jc w:val="both"/>
            </w:pPr>
            <w:r w:rsidRPr="60ACDAE9" w:rsidR="60ACDAE9">
              <w:rPr>
                <w:rFonts w:ascii="Calibri" w:hAnsi="Calibri" w:eastAsia="Calibri" w:cs="Calibri"/>
                <w:b w:val="1"/>
                <w:bCs w:val="1"/>
                <w:sz w:val="24"/>
                <w:szCs w:val="24"/>
                <w:lang w:val="en-US"/>
              </w:rPr>
              <w:t xml:space="preserve">DURATION OF THE MEETING:  </w:t>
            </w:r>
            <w:r w:rsidRPr="60ACDAE9" w:rsidR="60ACDAE9">
              <w:rPr>
                <w:rFonts w:ascii="Calibri" w:hAnsi="Calibri" w:eastAsia="Calibri" w:cs="Calibri"/>
                <w:sz w:val="24"/>
                <w:szCs w:val="24"/>
                <w:lang w:val="en-US"/>
              </w:rPr>
              <w:t>1 Hour 30 Minutes</w:t>
            </w:r>
            <w:r w:rsidRPr="60ACDAE9" w:rsidR="60ACDAE9">
              <w:rPr>
                <w:rFonts w:ascii="Calibri" w:hAnsi="Calibri" w:eastAsia="Calibri" w:cs="Calibri"/>
                <w:sz w:val="24"/>
                <w:szCs w:val="24"/>
              </w:rPr>
              <w:t xml:space="preserve"> </w:t>
            </w:r>
          </w:p>
        </w:tc>
      </w:tr>
      <w:tr w:rsidR="60ACDAE9" w:rsidTr="60ACDAE9" w14:paraId="727A0851">
        <w:trPr>
          <w:trHeight w:val="300"/>
        </w:trPr>
        <w:tc>
          <w:tcPr>
            <w:tcW w:w="8565" w:type="dxa"/>
            <w:tcBorders>
              <w:top w:val="single" w:sz="8"/>
              <w:left w:val="single" w:sz="8"/>
              <w:bottom w:val="single" w:sz="8"/>
              <w:right w:val="single" w:sz="8"/>
            </w:tcBorders>
            <w:tcMar/>
            <w:vAlign w:val="top"/>
          </w:tcPr>
          <w:p w:rsidR="60ACDAE9" w:rsidP="60ACDAE9" w:rsidRDefault="60ACDAE9" w14:paraId="39C8B4A1" w14:textId="12583E39">
            <w:pPr>
              <w:jc w:val="both"/>
            </w:pPr>
            <w:r w:rsidRPr="60ACDAE9" w:rsidR="60ACDAE9">
              <w:rPr>
                <w:rFonts w:ascii="Calibri" w:hAnsi="Calibri" w:eastAsia="Calibri" w:cs="Calibri"/>
                <w:b w:val="1"/>
                <w:bCs w:val="1"/>
                <w:sz w:val="24"/>
                <w:szCs w:val="24"/>
                <w:lang w:val="en-US"/>
              </w:rPr>
              <w:t>AGENDA/ DISCUSSION POINTS</w:t>
            </w:r>
            <w:r w:rsidRPr="60ACDAE9" w:rsidR="60ACDAE9">
              <w:rPr>
                <w:rFonts w:ascii="Calibri" w:hAnsi="Calibri" w:eastAsia="Calibri" w:cs="Calibri"/>
                <w:sz w:val="24"/>
                <w:szCs w:val="24"/>
              </w:rPr>
              <w:t xml:space="preserve"> </w:t>
            </w:r>
          </w:p>
        </w:tc>
      </w:tr>
      <w:tr w:rsidR="60ACDAE9" w:rsidTr="60ACDAE9" w14:paraId="46EE6614">
        <w:trPr>
          <w:trHeight w:val="300"/>
        </w:trPr>
        <w:tc>
          <w:tcPr>
            <w:tcW w:w="8565" w:type="dxa"/>
            <w:tcBorders>
              <w:top w:val="single" w:sz="8"/>
              <w:left w:val="single" w:sz="8"/>
              <w:bottom w:val="single" w:sz="8"/>
              <w:right w:val="single" w:sz="8"/>
            </w:tcBorders>
            <w:tcMar/>
            <w:vAlign w:val="top"/>
          </w:tcPr>
          <w:p w:rsidR="60ACDAE9" w:rsidP="60ACDAE9" w:rsidRDefault="60ACDAE9" w14:paraId="022E97A8" w14:textId="5D2F2D29">
            <w:pPr>
              <w:jc w:val="both"/>
            </w:pPr>
            <w:r w:rsidRPr="60ACDAE9" w:rsidR="60ACDAE9">
              <w:rPr>
                <w:rFonts w:ascii="Calibri" w:hAnsi="Calibri" w:eastAsia="Calibri" w:cs="Calibri"/>
                <w:b w:val="1"/>
                <w:bCs w:val="1"/>
                <w:sz w:val="24"/>
                <w:szCs w:val="24"/>
                <w:lang w:val="en-US"/>
              </w:rPr>
              <w:t xml:space="preserve">1. </w:t>
            </w:r>
            <w:r w:rsidRPr="60ACDAE9" w:rsidR="60ACDAE9">
              <w:rPr>
                <w:rFonts w:ascii="Calibri" w:hAnsi="Calibri" w:eastAsia="Calibri" w:cs="Calibri"/>
                <w:sz w:val="24"/>
                <w:szCs w:val="24"/>
                <w:lang w:val="en-US"/>
              </w:rPr>
              <w:t>To complete and sign the Supervisors Contract.</w:t>
            </w:r>
            <w:r w:rsidRPr="60ACDAE9" w:rsidR="60ACDAE9">
              <w:rPr>
                <w:rFonts w:ascii="Calibri" w:hAnsi="Calibri" w:eastAsia="Calibri" w:cs="Calibri"/>
                <w:sz w:val="24"/>
                <w:szCs w:val="24"/>
              </w:rPr>
              <w:t xml:space="preserve"> </w:t>
            </w:r>
          </w:p>
          <w:p w:rsidR="60ACDAE9" w:rsidP="60ACDAE9" w:rsidRDefault="60ACDAE9" w14:paraId="76576446" w14:textId="05B4CD1C">
            <w:pPr>
              <w:jc w:val="both"/>
            </w:pPr>
            <w:r w:rsidRPr="60ACDAE9" w:rsidR="60ACDAE9">
              <w:rPr>
                <w:rFonts w:ascii="Calibri" w:hAnsi="Calibri" w:eastAsia="Calibri" w:cs="Calibri"/>
                <w:b w:val="1"/>
                <w:bCs w:val="1"/>
                <w:sz w:val="24"/>
                <w:szCs w:val="24"/>
                <w:lang w:val="en-US"/>
              </w:rPr>
              <w:t xml:space="preserve">2. </w:t>
            </w:r>
            <w:r w:rsidRPr="60ACDAE9" w:rsidR="60ACDAE9">
              <w:rPr>
                <w:rFonts w:ascii="Calibri" w:hAnsi="Calibri" w:eastAsia="Calibri" w:cs="Calibri"/>
                <w:sz w:val="24"/>
                <w:szCs w:val="24"/>
                <w:lang w:val="en-US"/>
              </w:rPr>
              <w:t>To discuss the Personal Development Plan.</w:t>
            </w:r>
            <w:r w:rsidRPr="60ACDAE9" w:rsidR="60ACDAE9">
              <w:rPr>
                <w:rFonts w:ascii="Calibri" w:hAnsi="Calibri" w:eastAsia="Calibri" w:cs="Calibri"/>
                <w:sz w:val="24"/>
                <w:szCs w:val="24"/>
              </w:rPr>
              <w:t xml:space="preserve"> </w:t>
            </w:r>
          </w:p>
          <w:p w:rsidR="60ACDAE9" w:rsidP="60ACDAE9" w:rsidRDefault="60ACDAE9" w14:paraId="2E999E7C" w14:textId="438820E9">
            <w:pPr>
              <w:jc w:val="both"/>
            </w:pPr>
            <w:r w:rsidRPr="60ACDAE9" w:rsidR="60ACDAE9">
              <w:rPr>
                <w:rFonts w:ascii="Calibri" w:hAnsi="Calibri" w:eastAsia="Calibri" w:cs="Calibri"/>
                <w:b w:val="1"/>
                <w:bCs w:val="1"/>
                <w:sz w:val="24"/>
                <w:szCs w:val="24"/>
                <w:lang w:val="en-US"/>
              </w:rPr>
              <w:t xml:space="preserve">3. </w:t>
            </w:r>
            <w:r w:rsidRPr="60ACDAE9" w:rsidR="60ACDAE9">
              <w:rPr>
                <w:rFonts w:ascii="Calibri" w:hAnsi="Calibri" w:eastAsia="Calibri" w:cs="Calibri"/>
                <w:sz w:val="24"/>
                <w:szCs w:val="24"/>
                <w:lang w:val="en-US"/>
              </w:rPr>
              <w:t>Discuss other roles within the Youth Service.</w:t>
            </w:r>
            <w:r w:rsidRPr="60ACDAE9" w:rsidR="60ACDAE9">
              <w:rPr>
                <w:rFonts w:ascii="Calibri" w:hAnsi="Calibri" w:eastAsia="Calibri" w:cs="Calibri"/>
                <w:sz w:val="24"/>
                <w:szCs w:val="24"/>
              </w:rPr>
              <w:t xml:space="preserve"> </w:t>
            </w:r>
          </w:p>
          <w:p w:rsidR="60ACDAE9" w:rsidP="60ACDAE9" w:rsidRDefault="60ACDAE9" w14:paraId="392D362B" w14:textId="09F0972B">
            <w:pPr>
              <w:jc w:val="both"/>
            </w:pPr>
            <w:r w:rsidRPr="60ACDAE9" w:rsidR="60ACDAE9">
              <w:rPr>
                <w:rFonts w:ascii="Calibri" w:hAnsi="Calibri" w:eastAsia="Calibri" w:cs="Calibri"/>
                <w:b w:val="1"/>
                <w:bCs w:val="1"/>
                <w:sz w:val="24"/>
                <w:szCs w:val="24"/>
                <w:lang w:val="en-US"/>
              </w:rPr>
              <w:t xml:space="preserve">4. </w:t>
            </w:r>
            <w:r w:rsidRPr="60ACDAE9" w:rsidR="60ACDAE9">
              <w:rPr>
                <w:rFonts w:ascii="Calibri" w:hAnsi="Calibri" w:eastAsia="Calibri" w:cs="Calibri"/>
                <w:sz w:val="24"/>
                <w:szCs w:val="24"/>
                <w:lang w:val="en-US"/>
              </w:rPr>
              <w:t>To discuss current working practice and reflections ‘The Self Respect Workshop’</w:t>
            </w:r>
            <w:r w:rsidRPr="60ACDAE9" w:rsidR="60ACDAE9">
              <w:rPr>
                <w:rFonts w:ascii="Calibri" w:hAnsi="Calibri" w:eastAsia="Calibri" w:cs="Calibri"/>
                <w:sz w:val="24"/>
                <w:szCs w:val="24"/>
              </w:rPr>
              <w:t xml:space="preserve"> </w:t>
            </w:r>
          </w:p>
          <w:p w:rsidR="60ACDAE9" w:rsidP="60ACDAE9" w:rsidRDefault="60ACDAE9" w14:paraId="4B269BA9" w14:textId="24D2B8CF">
            <w:pPr>
              <w:jc w:val="both"/>
            </w:pPr>
            <w:r w:rsidRPr="60ACDAE9" w:rsidR="60ACDAE9">
              <w:rPr>
                <w:rFonts w:ascii="Calibri" w:hAnsi="Calibri" w:eastAsia="Calibri" w:cs="Calibri"/>
                <w:b w:val="1"/>
                <w:bCs w:val="1"/>
                <w:sz w:val="24"/>
                <w:szCs w:val="24"/>
                <w:lang w:val="en-US"/>
              </w:rPr>
              <w:t xml:space="preserve">5. </w:t>
            </w:r>
            <w:r w:rsidRPr="60ACDAE9" w:rsidR="60ACDAE9">
              <w:rPr>
                <w:rFonts w:ascii="Calibri" w:hAnsi="Calibri" w:eastAsia="Calibri" w:cs="Calibri"/>
                <w:sz w:val="24"/>
                <w:szCs w:val="24"/>
                <w:lang w:val="en-US"/>
              </w:rPr>
              <w:t>To set the agenda and goals for the next meeting.</w:t>
            </w:r>
            <w:r w:rsidRPr="60ACDAE9" w:rsidR="60ACDAE9">
              <w:rPr>
                <w:rFonts w:ascii="Calibri" w:hAnsi="Calibri" w:eastAsia="Calibri" w:cs="Calibri"/>
                <w:sz w:val="24"/>
                <w:szCs w:val="24"/>
              </w:rPr>
              <w:t xml:space="preserve"> </w:t>
            </w:r>
          </w:p>
          <w:p w:rsidR="60ACDAE9" w:rsidP="60ACDAE9" w:rsidRDefault="60ACDAE9" w14:paraId="7BEC56CA" w14:textId="78F7652E">
            <w:pPr>
              <w:jc w:val="both"/>
            </w:pPr>
            <w:r w:rsidRPr="60ACDAE9" w:rsidR="60ACDAE9">
              <w:rPr>
                <w:rFonts w:ascii="Calibri" w:hAnsi="Calibri" w:eastAsia="Calibri" w:cs="Calibri"/>
                <w:b w:val="1"/>
                <w:bCs w:val="1"/>
                <w:sz w:val="24"/>
                <w:szCs w:val="24"/>
                <w:lang w:val="en-US"/>
              </w:rPr>
              <w:t xml:space="preserve">6. </w:t>
            </w:r>
            <w:r w:rsidRPr="60ACDAE9" w:rsidR="60ACDAE9">
              <w:rPr>
                <w:rFonts w:ascii="Calibri" w:hAnsi="Calibri" w:eastAsia="Calibri" w:cs="Calibri"/>
                <w:sz w:val="24"/>
                <w:szCs w:val="24"/>
                <w:lang w:val="en-US"/>
              </w:rPr>
              <w:t>To arrange next supervision date.</w:t>
            </w:r>
            <w:r w:rsidRPr="60ACDAE9" w:rsidR="60ACDAE9">
              <w:rPr>
                <w:rFonts w:ascii="Calibri" w:hAnsi="Calibri" w:eastAsia="Calibri" w:cs="Calibri"/>
                <w:sz w:val="24"/>
                <w:szCs w:val="24"/>
              </w:rPr>
              <w:t xml:space="preserve"> </w:t>
            </w:r>
          </w:p>
          <w:p w:rsidR="60ACDAE9" w:rsidP="60ACDAE9" w:rsidRDefault="60ACDAE9" w14:paraId="70D9BE4E" w14:textId="1D9C6EA4">
            <w:pPr>
              <w:jc w:val="both"/>
            </w:pPr>
            <w:r w:rsidRPr="60ACDAE9" w:rsidR="60ACDAE9">
              <w:rPr>
                <w:rFonts w:ascii="Calibri" w:hAnsi="Calibri" w:eastAsia="Calibri" w:cs="Calibri"/>
                <w:b w:val="1"/>
                <w:bCs w:val="1"/>
                <w:sz w:val="24"/>
                <w:szCs w:val="24"/>
                <w:lang w:val="en-US"/>
              </w:rPr>
              <w:t>7.</w:t>
            </w:r>
            <w:r w:rsidRPr="60ACDAE9" w:rsidR="60ACDAE9">
              <w:rPr>
                <w:rFonts w:ascii="Calibri" w:hAnsi="Calibri" w:eastAsia="Calibri" w:cs="Calibri"/>
                <w:sz w:val="24"/>
                <w:szCs w:val="24"/>
                <w:lang w:val="en-US"/>
              </w:rPr>
              <w:t xml:space="preserve"> Any feedback from Liz.</w:t>
            </w:r>
            <w:r w:rsidRPr="60ACDAE9" w:rsidR="60ACDAE9">
              <w:rPr>
                <w:rFonts w:ascii="Calibri" w:hAnsi="Calibri" w:eastAsia="Calibri" w:cs="Calibri"/>
                <w:sz w:val="24"/>
                <w:szCs w:val="24"/>
              </w:rPr>
              <w:t xml:space="preserve"> </w:t>
            </w:r>
          </w:p>
        </w:tc>
      </w:tr>
      <w:tr w:rsidR="60ACDAE9" w:rsidTr="60ACDAE9" w14:paraId="5C6422D2">
        <w:trPr>
          <w:trHeight w:val="300"/>
        </w:trPr>
        <w:tc>
          <w:tcPr>
            <w:tcW w:w="8565" w:type="dxa"/>
            <w:tcBorders>
              <w:top w:val="single" w:sz="8"/>
              <w:left w:val="single" w:sz="8"/>
              <w:bottom w:val="single" w:sz="8"/>
              <w:right w:val="single" w:sz="8"/>
            </w:tcBorders>
            <w:tcMar/>
            <w:vAlign w:val="top"/>
          </w:tcPr>
          <w:p w:rsidR="60ACDAE9" w:rsidP="60ACDAE9" w:rsidRDefault="60ACDAE9" w14:paraId="4ED746F5" w14:textId="1789A4A8">
            <w:pPr>
              <w:jc w:val="both"/>
            </w:pPr>
            <w:r w:rsidRPr="60ACDAE9" w:rsidR="60ACDAE9">
              <w:rPr>
                <w:rFonts w:ascii="Calibri" w:hAnsi="Calibri" w:eastAsia="Calibri" w:cs="Calibri"/>
                <w:b w:val="1"/>
                <w:bCs w:val="1"/>
                <w:sz w:val="24"/>
                <w:szCs w:val="24"/>
                <w:lang w:val="en-US"/>
              </w:rPr>
              <w:t>NOTES/ ACTION OF EACH ITEM</w:t>
            </w:r>
            <w:r w:rsidRPr="60ACDAE9" w:rsidR="60ACDAE9">
              <w:rPr>
                <w:rFonts w:ascii="Calibri" w:hAnsi="Calibri" w:eastAsia="Calibri" w:cs="Calibri"/>
                <w:sz w:val="24"/>
                <w:szCs w:val="24"/>
              </w:rPr>
              <w:t xml:space="preserve"> </w:t>
            </w:r>
          </w:p>
        </w:tc>
      </w:tr>
      <w:tr w:rsidR="60ACDAE9" w:rsidTr="60ACDAE9" w14:paraId="0B910023">
        <w:trPr>
          <w:trHeight w:val="300"/>
        </w:trPr>
        <w:tc>
          <w:tcPr>
            <w:tcW w:w="8565" w:type="dxa"/>
            <w:tcBorders>
              <w:top w:val="single" w:sz="8"/>
              <w:left w:val="single" w:sz="8"/>
              <w:bottom w:val="single" w:sz="8"/>
              <w:right w:val="single" w:sz="8"/>
            </w:tcBorders>
            <w:tcMar/>
            <w:vAlign w:val="top"/>
          </w:tcPr>
          <w:p w:rsidR="60ACDAE9" w:rsidP="60ACDAE9" w:rsidRDefault="60ACDAE9" w14:paraId="52593D70" w14:textId="39794EF8">
            <w:pPr>
              <w:jc w:val="both"/>
            </w:pPr>
            <w:r w:rsidRPr="60ACDAE9" w:rsidR="60ACDAE9">
              <w:rPr>
                <w:rFonts w:ascii="Calibri" w:hAnsi="Calibri" w:eastAsia="Calibri" w:cs="Calibri"/>
                <w:b w:val="1"/>
                <w:bCs w:val="1"/>
                <w:sz w:val="24"/>
                <w:szCs w:val="24"/>
                <w:lang w:val="en-US"/>
              </w:rPr>
              <w:t>1.</w:t>
            </w:r>
            <w:r w:rsidRPr="60ACDAE9" w:rsidR="60ACDAE9">
              <w:rPr>
                <w:rFonts w:ascii="Calibri" w:hAnsi="Calibri" w:eastAsia="Calibri" w:cs="Calibri"/>
                <w:sz w:val="24"/>
                <w:szCs w:val="24"/>
                <w:lang w:val="en-US"/>
              </w:rPr>
              <w:t xml:space="preserve"> Completed, we discussed what the meetings are about and how we are going to approach them and what each of the parties are happy to discuss and how.</w:t>
            </w:r>
            <w:r w:rsidRPr="60ACDAE9" w:rsidR="60ACDAE9">
              <w:rPr>
                <w:rFonts w:ascii="Calibri" w:hAnsi="Calibri" w:eastAsia="Calibri" w:cs="Calibri"/>
                <w:sz w:val="24"/>
                <w:szCs w:val="24"/>
              </w:rPr>
              <w:t xml:space="preserve"> </w:t>
            </w:r>
          </w:p>
          <w:p w:rsidR="60ACDAE9" w:rsidP="60ACDAE9" w:rsidRDefault="60ACDAE9" w14:paraId="17201EF5" w14:textId="2C89E208">
            <w:pPr>
              <w:jc w:val="both"/>
            </w:pPr>
            <w:r w:rsidRPr="60ACDAE9" w:rsidR="60ACDAE9">
              <w:rPr>
                <w:rFonts w:ascii="Calibri" w:hAnsi="Calibri" w:eastAsia="Calibri" w:cs="Calibri"/>
                <w:b w:val="1"/>
                <w:bCs w:val="1"/>
                <w:sz w:val="24"/>
                <w:szCs w:val="24"/>
                <w:lang w:val="en-US"/>
              </w:rPr>
              <w:t>2.</w:t>
            </w:r>
            <w:r w:rsidRPr="60ACDAE9" w:rsidR="60ACDAE9">
              <w:rPr>
                <w:rFonts w:ascii="Calibri" w:hAnsi="Calibri" w:eastAsia="Calibri" w:cs="Calibri"/>
                <w:sz w:val="24"/>
                <w:szCs w:val="24"/>
                <w:lang w:val="en-US"/>
              </w:rPr>
              <w:t xml:space="preserve"> Working through any support Carina may need throughout her placement. Liz suggested Carina plan and lead more activities in the club.</w:t>
            </w:r>
            <w:r w:rsidRPr="60ACDAE9" w:rsidR="60ACDAE9">
              <w:rPr>
                <w:rFonts w:ascii="Calibri" w:hAnsi="Calibri" w:eastAsia="Calibri" w:cs="Calibri"/>
                <w:sz w:val="24"/>
                <w:szCs w:val="24"/>
              </w:rPr>
              <w:t xml:space="preserve"> </w:t>
            </w:r>
          </w:p>
          <w:p w:rsidR="60ACDAE9" w:rsidP="60ACDAE9" w:rsidRDefault="60ACDAE9" w14:paraId="01471710" w14:textId="5E8C296F">
            <w:pPr>
              <w:jc w:val="both"/>
            </w:pPr>
            <w:r w:rsidRPr="60ACDAE9" w:rsidR="60ACDAE9">
              <w:rPr>
                <w:rFonts w:ascii="Calibri" w:hAnsi="Calibri" w:eastAsia="Calibri" w:cs="Calibri"/>
                <w:b w:val="1"/>
                <w:bCs w:val="1"/>
                <w:sz w:val="24"/>
                <w:szCs w:val="24"/>
                <w:lang w:val="en-US"/>
              </w:rPr>
              <w:t xml:space="preserve">3. </w:t>
            </w:r>
            <w:r w:rsidRPr="60ACDAE9" w:rsidR="60ACDAE9">
              <w:rPr>
                <w:rFonts w:ascii="Calibri" w:hAnsi="Calibri" w:eastAsia="Calibri" w:cs="Calibri"/>
                <w:sz w:val="24"/>
                <w:szCs w:val="24"/>
                <w:lang w:val="en-US"/>
              </w:rPr>
              <w:t>What the other roles within the Youth Service are, how they work together and deliver the support for the growth and development of young people. Liz gave information on other support services that Carina may come across or may need access to.</w:t>
            </w:r>
            <w:r w:rsidRPr="60ACDAE9" w:rsidR="60ACDAE9">
              <w:rPr>
                <w:rFonts w:ascii="Calibri" w:hAnsi="Calibri" w:eastAsia="Calibri" w:cs="Calibri"/>
                <w:sz w:val="24"/>
                <w:szCs w:val="24"/>
              </w:rPr>
              <w:t xml:space="preserve"> </w:t>
            </w:r>
          </w:p>
          <w:p w:rsidR="60ACDAE9" w:rsidP="60ACDAE9" w:rsidRDefault="60ACDAE9" w14:paraId="2AAC3903" w14:textId="49059016">
            <w:pPr>
              <w:jc w:val="both"/>
            </w:pPr>
            <w:r w:rsidRPr="60ACDAE9" w:rsidR="60ACDAE9">
              <w:rPr>
                <w:rFonts w:ascii="Calibri" w:hAnsi="Calibri" w:eastAsia="Calibri" w:cs="Calibri"/>
                <w:b w:val="1"/>
                <w:bCs w:val="1"/>
                <w:sz w:val="24"/>
                <w:szCs w:val="24"/>
                <w:lang w:val="en-US"/>
              </w:rPr>
              <w:t xml:space="preserve">4. </w:t>
            </w:r>
            <w:r w:rsidRPr="60ACDAE9" w:rsidR="60ACDAE9">
              <w:rPr>
                <w:rFonts w:ascii="Calibri" w:hAnsi="Calibri" w:eastAsia="Calibri" w:cs="Calibri"/>
                <w:sz w:val="24"/>
                <w:szCs w:val="24"/>
                <w:lang w:val="en-US"/>
              </w:rPr>
              <w:t>Talking about what Carina has learned so far and what Carina would want to learn about. Discussing some thoughts Carina has had so far. Liz read the reflection; Liz thought the activity was a particularly innovative idea.</w:t>
            </w:r>
            <w:r w:rsidRPr="60ACDAE9" w:rsidR="60ACDAE9">
              <w:rPr>
                <w:rFonts w:ascii="Calibri" w:hAnsi="Calibri" w:eastAsia="Calibri" w:cs="Calibri"/>
                <w:sz w:val="24"/>
                <w:szCs w:val="24"/>
              </w:rPr>
              <w:t xml:space="preserve"> </w:t>
            </w:r>
          </w:p>
          <w:p w:rsidR="60ACDAE9" w:rsidP="60ACDAE9" w:rsidRDefault="60ACDAE9" w14:paraId="5BCFD6CF" w14:textId="153FB8B1">
            <w:pPr>
              <w:jc w:val="both"/>
            </w:pPr>
            <w:r w:rsidRPr="60ACDAE9" w:rsidR="60ACDAE9">
              <w:rPr>
                <w:rFonts w:ascii="Calibri" w:hAnsi="Calibri" w:eastAsia="Calibri" w:cs="Calibri"/>
                <w:b w:val="1"/>
                <w:bCs w:val="1"/>
                <w:sz w:val="24"/>
                <w:szCs w:val="24"/>
                <w:lang w:val="en-US"/>
              </w:rPr>
              <w:t xml:space="preserve">5. </w:t>
            </w:r>
            <w:r w:rsidRPr="60ACDAE9" w:rsidR="60ACDAE9">
              <w:rPr>
                <w:rFonts w:ascii="Calibri" w:hAnsi="Calibri" w:eastAsia="Calibri" w:cs="Calibri"/>
                <w:sz w:val="24"/>
                <w:szCs w:val="24"/>
                <w:lang w:val="en-US"/>
              </w:rPr>
              <w:t>Talking about supervision and any reflections that Carina may come across; Liz shared a reflection of her practice.</w:t>
            </w:r>
            <w:r w:rsidRPr="60ACDAE9" w:rsidR="60ACDAE9">
              <w:rPr>
                <w:rFonts w:ascii="Calibri" w:hAnsi="Calibri" w:eastAsia="Calibri" w:cs="Calibri"/>
                <w:sz w:val="24"/>
                <w:szCs w:val="24"/>
              </w:rPr>
              <w:t xml:space="preserve"> </w:t>
            </w:r>
          </w:p>
          <w:p w:rsidR="60ACDAE9" w:rsidP="60ACDAE9" w:rsidRDefault="60ACDAE9" w14:paraId="1E71A96D" w14:textId="089019A4">
            <w:pPr>
              <w:jc w:val="both"/>
            </w:pPr>
            <w:r w:rsidRPr="60ACDAE9" w:rsidR="60ACDAE9">
              <w:rPr>
                <w:rFonts w:ascii="Calibri" w:hAnsi="Calibri" w:eastAsia="Calibri" w:cs="Calibri"/>
                <w:b w:val="1"/>
                <w:bCs w:val="1"/>
                <w:sz w:val="24"/>
                <w:szCs w:val="24"/>
                <w:lang w:val="en-US"/>
              </w:rPr>
              <w:t>6.</w:t>
            </w:r>
            <w:r w:rsidRPr="60ACDAE9" w:rsidR="60ACDAE9">
              <w:rPr>
                <w:rFonts w:ascii="Calibri" w:hAnsi="Calibri" w:eastAsia="Calibri" w:cs="Calibri"/>
                <w:sz w:val="24"/>
                <w:szCs w:val="24"/>
                <w:lang w:val="en-US"/>
              </w:rPr>
              <w:t xml:space="preserve"> Set out a mutual time for the next meeting, 15/11/2022, 4:15pm, at The Edge.</w:t>
            </w:r>
            <w:r w:rsidRPr="60ACDAE9" w:rsidR="60ACDAE9">
              <w:rPr>
                <w:rFonts w:ascii="Calibri" w:hAnsi="Calibri" w:eastAsia="Calibri" w:cs="Calibri"/>
                <w:sz w:val="24"/>
                <w:szCs w:val="24"/>
              </w:rPr>
              <w:t xml:space="preserve"> </w:t>
            </w:r>
          </w:p>
          <w:p w:rsidR="60ACDAE9" w:rsidRDefault="60ACDAE9" w14:paraId="52C5C687" w14:textId="48A94916">
            <w:r w:rsidRPr="60ACDAE9" w:rsidR="60ACDAE9">
              <w:rPr>
                <w:rFonts w:ascii="Calibri" w:hAnsi="Calibri" w:eastAsia="Calibri" w:cs="Calibri"/>
                <w:b w:val="1"/>
                <w:bCs w:val="1"/>
                <w:sz w:val="24"/>
                <w:szCs w:val="24"/>
                <w:lang w:val="en-US"/>
              </w:rPr>
              <w:t>7.</w:t>
            </w:r>
            <w:r w:rsidRPr="60ACDAE9" w:rsidR="60ACDAE9">
              <w:rPr>
                <w:rFonts w:ascii="Calibri" w:hAnsi="Calibri" w:eastAsia="Calibri" w:cs="Calibri"/>
                <w:sz w:val="24"/>
                <w:szCs w:val="24"/>
                <w:lang w:val="en-US"/>
              </w:rPr>
              <w:t xml:space="preserve"> Liz gave positive feedback about Carina’s work so far.</w:t>
            </w:r>
            <w:r w:rsidRPr="60ACDAE9" w:rsidR="60ACDAE9">
              <w:rPr>
                <w:rFonts w:ascii="Calibri" w:hAnsi="Calibri" w:eastAsia="Calibri" w:cs="Calibri"/>
                <w:sz w:val="24"/>
                <w:szCs w:val="24"/>
              </w:rPr>
              <w:t xml:space="preserve"> </w:t>
            </w:r>
          </w:p>
        </w:tc>
      </w:tr>
      <w:tr w:rsidR="60ACDAE9" w:rsidTr="60ACDAE9" w14:paraId="1B949499">
        <w:trPr>
          <w:trHeight w:val="300"/>
        </w:trPr>
        <w:tc>
          <w:tcPr>
            <w:tcW w:w="8565" w:type="dxa"/>
            <w:tcBorders>
              <w:top w:val="single" w:sz="8"/>
              <w:left w:val="single" w:sz="8"/>
              <w:bottom w:val="single" w:sz="8"/>
              <w:right w:val="single" w:sz="8"/>
            </w:tcBorders>
            <w:tcMar/>
            <w:vAlign w:val="top"/>
          </w:tcPr>
          <w:p w:rsidR="60ACDAE9" w:rsidP="60ACDAE9" w:rsidRDefault="60ACDAE9" w14:paraId="0C7BB3E2" w14:textId="1F9C813C">
            <w:pPr>
              <w:jc w:val="both"/>
            </w:pPr>
            <w:r w:rsidRPr="60ACDAE9" w:rsidR="60ACDAE9">
              <w:rPr>
                <w:rFonts w:ascii="Calibri" w:hAnsi="Calibri" w:eastAsia="Calibri" w:cs="Calibri"/>
                <w:b w:val="1"/>
                <w:bCs w:val="1"/>
                <w:sz w:val="24"/>
                <w:szCs w:val="24"/>
                <w:lang w:val="en-US"/>
              </w:rPr>
              <w:t xml:space="preserve">PROBLEMS ENCOUNTERED </w:t>
            </w:r>
            <w:r w:rsidRPr="60ACDAE9" w:rsidR="60ACDAE9">
              <w:rPr>
                <w:rFonts w:ascii="Calibri" w:hAnsi="Calibri" w:eastAsia="Calibri" w:cs="Calibri"/>
                <w:sz w:val="24"/>
                <w:szCs w:val="24"/>
              </w:rPr>
              <w:t xml:space="preserve"> </w:t>
            </w:r>
          </w:p>
        </w:tc>
      </w:tr>
      <w:tr w:rsidR="60ACDAE9" w:rsidTr="60ACDAE9" w14:paraId="4D8255BB">
        <w:trPr>
          <w:trHeight w:val="300"/>
        </w:trPr>
        <w:tc>
          <w:tcPr>
            <w:tcW w:w="8565" w:type="dxa"/>
            <w:tcBorders>
              <w:top w:val="single" w:sz="8"/>
              <w:left w:val="single" w:sz="8"/>
              <w:bottom w:val="single" w:sz="8"/>
              <w:right w:val="single" w:sz="8"/>
            </w:tcBorders>
            <w:tcMar/>
            <w:vAlign w:val="top"/>
          </w:tcPr>
          <w:p w:rsidR="60ACDAE9" w:rsidP="60ACDAE9" w:rsidRDefault="60ACDAE9" w14:paraId="75BFC179" w14:textId="2294EC57">
            <w:pPr>
              <w:jc w:val="both"/>
            </w:pPr>
            <w:r w:rsidRPr="60ACDAE9" w:rsidR="60ACDAE9">
              <w:rPr>
                <w:rFonts w:ascii="Calibri" w:hAnsi="Calibri" w:eastAsia="Calibri" w:cs="Calibri"/>
                <w:sz w:val="24"/>
                <w:szCs w:val="24"/>
                <w:lang w:val="en-US"/>
              </w:rPr>
              <w:t>No Problems</w:t>
            </w:r>
            <w:r w:rsidRPr="60ACDAE9" w:rsidR="60ACDAE9">
              <w:rPr>
                <w:rFonts w:ascii="Calibri" w:hAnsi="Calibri" w:eastAsia="Calibri" w:cs="Calibri"/>
                <w:sz w:val="24"/>
                <w:szCs w:val="24"/>
              </w:rPr>
              <w:t xml:space="preserve"> </w:t>
            </w:r>
          </w:p>
          <w:p w:rsidR="60ACDAE9" w:rsidP="60ACDAE9" w:rsidRDefault="60ACDAE9" w14:paraId="10AD1A1A" w14:textId="6A25109D">
            <w:pPr>
              <w:jc w:val="both"/>
            </w:pPr>
            <w:r w:rsidRPr="60ACDAE9" w:rsidR="60ACDAE9">
              <w:rPr>
                <w:rFonts w:ascii="Calibri" w:hAnsi="Calibri" w:eastAsia="Calibri" w:cs="Calibri"/>
                <w:sz w:val="24"/>
                <w:szCs w:val="24"/>
              </w:rPr>
              <w:t xml:space="preserve"> </w:t>
            </w:r>
          </w:p>
        </w:tc>
      </w:tr>
      <w:tr w:rsidR="60ACDAE9" w:rsidTr="60ACDAE9" w14:paraId="203CFAED">
        <w:trPr>
          <w:trHeight w:val="300"/>
        </w:trPr>
        <w:tc>
          <w:tcPr>
            <w:tcW w:w="8565" w:type="dxa"/>
            <w:tcBorders>
              <w:top w:val="single" w:sz="8"/>
              <w:left w:val="single" w:sz="8"/>
              <w:bottom w:val="single" w:sz="8"/>
              <w:right w:val="single" w:sz="8"/>
            </w:tcBorders>
            <w:tcMar/>
            <w:vAlign w:val="top"/>
          </w:tcPr>
          <w:p w:rsidR="60ACDAE9" w:rsidP="60ACDAE9" w:rsidRDefault="60ACDAE9" w14:paraId="3FC295B7" w14:textId="2FD0E74E">
            <w:pPr>
              <w:jc w:val="both"/>
            </w:pPr>
            <w:r w:rsidRPr="60ACDAE9" w:rsidR="60ACDAE9">
              <w:rPr>
                <w:rFonts w:ascii="Calibri" w:hAnsi="Calibri" w:eastAsia="Calibri" w:cs="Calibri"/>
                <w:b w:val="1"/>
                <w:bCs w:val="1"/>
                <w:sz w:val="24"/>
                <w:szCs w:val="24"/>
                <w:lang w:val="en-US"/>
              </w:rPr>
              <w:t>REFLECTION ANALYSIS AND LEARNING Links between theory and practice can be made here and referenced in the usual way.  Also reflection on effectiveness of supervision.</w:t>
            </w:r>
            <w:r w:rsidRPr="60ACDAE9" w:rsidR="60ACDAE9">
              <w:rPr>
                <w:rFonts w:ascii="Calibri" w:hAnsi="Calibri" w:eastAsia="Calibri" w:cs="Calibri"/>
                <w:sz w:val="24"/>
                <w:szCs w:val="24"/>
              </w:rPr>
              <w:t xml:space="preserve"> </w:t>
            </w:r>
          </w:p>
        </w:tc>
      </w:tr>
      <w:tr w:rsidR="60ACDAE9" w:rsidTr="60ACDAE9" w14:paraId="69507F0A">
        <w:trPr>
          <w:trHeight w:val="300"/>
        </w:trPr>
        <w:tc>
          <w:tcPr>
            <w:tcW w:w="8565" w:type="dxa"/>
            <w:tcBorders>
              <w:top w:val="single" w:sz="8"/>
              <w:left w:val="single" w:sz="8"/>
              <w:bottom w:val="single" w:sz="8"/>
              <w:right w:val="single" w:sz="8"/>
            </w:tcBorders>
            <w:tcMar/>
            <w:vAlign w:val="top"/>
          </w:tcPr>
          <w:p w:rsidR="60ACDAE9" w:rsidP="60ACDAE9" w:rsidRDefault="60ACDAE9" w14:paraId="263210BA" w14:textId="44A69732">
            <w:pPr>
              <w:jc w:val="both"/>
            </w:pPr>
            <w:r w:rsidRPr="60ACDAE9" w:rsidR="60ACDAE9">
              <w:rPr>
                <w:rFonts w:ascii="Calibri" w:hAnsi="Calibri" w:eastAsia="Calibri" w:cs="Calibri"/>
                <w:sz w:val="24"/>
                <w:szCs w:val="24"/>
                <w:lang w:val="en-US"/>
              </w:rPr>
              <w:t xml:space="preserve">I recognized how I am enjoying the learning of the theory of level 4 in university and how the practice links in within my role, understanding that young people have a choice to attend Youth Club and how different the Youth Service is to the school’s approach. Even though they are both educators, the Youth Service uses non-formal Education, unlike the formal education within the school; the school follows a curriculum, and the young people must attend by law, whereas youth club is a voluntary service. The young people want to come because they enjoy it not because they must, and they choose to participate. Participation is one of the five Pillars of Youth Work; I need to learn and find out more about what they are. </w:t>
            </w:r>
            <w:r w:rsidRPr="60ACDAE9" w:rsidR="60ACDAE9">
              <w:rPr>
                <w:rFonts w:ascii="Calibri" w:hAnsi="Calibri" w:eastAsia="Calibri" w:cs="Calibri"/>
                <w:sz w:val="24"/>
                <w:szCs w:val="24"/>
              </w:rPr>
              <w:t xml:space="preserve"> </w:t>
            </w:r>
          </w:p>
          <w:p w:rsidR="60ACDAE9" w:rsidP="60ACDAE9" w:rsidRDefault="60ACDAE9" w14:paraId="0732319C" w14:textId="5BEFC339">
            <w:pPr>
              <w:jc w:val="both"/>
            </w:pPr>
            <w:r w:rsidRPr="60ACDAE9" w:rsidR="60ACDAE9">
              <w:rPr>
                <w:rFonts w:ascii="Calibri" w:hAnsi="Calibri" w:eastAsia="Calibri" w:cs="Calibri"/>
                <w:sz w:val="24"/>
                <w:szCs w:val="24"/>
                <w:lang w:val="en-US"/>
              </w:rPr>
              <w:t>Youth Work in Wales Review Group, (2022), p8.</w:t>
            </w:r>
            <w:r w:rsidRPr="60ACDAE9" w:rsidR="60ACDAE9">
              <w:rPr>
                <w:rFonts w:ascii="Calibri" w:hAnsi="Calibri" w:eastAsia="Calibri" w:cs="Calibri"/>
                <w:sz w:val="24"/>
                <w:szCs w:val="24"/>
              </w:rPr>
              <w:t xml:space="preserve"> </w:t>
            </w:r>
          </w:p>
          <w:p w:rsidR="60ACDAE9" w:rsidP="60ACDAE9" w:rsidRDefault="60ACDAE9" w14:paraId="30204176" w14:textId="2EFD0AE5">
            <w:pPr>
              <w:jc w:val="both"/>
            </w:pPr>
            <w:r w:rsidRPr="60ACDAE9" w:rsidR="60ACDAE9">
              <w:rPr>
                <w:rFonts w:ascii="Calibri" w:hAnsi="Calibri" w:eastAsia="Calibri" w:cs="Calibri"/>
                <w:sz w:val="24"/>
                <w:szCs w:val="24"/>
              </w:rPr>
              <w:t xml:space="preserve"> </w:t>
            </w:r>
          </w:p>
          <w:p w:rsidR="60ACDAE9" w:rsidP="60ACDAE9" w:rsidRDefault="60ACDAE9" w14:paraId="67B3DF33" w14:textId="5A8AE2D0">
            <w:pPr>
              <w:jc w:val="both"/>
            </w:pPr>
            <w:r w:rsidRPr="60ACDAE9" w:rsidR="60ACDAE9">
              <w:rPr>
                <w:rFonts w:ascii="Calibri" w:hAnsi="Calibri" w:eastAsia="Calibri" w:cs="Calibri"/>
                <w:sz w:val="24"/>
                <w:szCs w:val="24"/>
                <w:lang w:val="en-US"/>
              </w:rPr>
              <w:t>I also used the meeting to acknowledge that I need to learn, and there is a lot I do not know.</w:t>
            </w:r>
            <w:r w:rsidRPr="60ACDAE9" w:rsidR="60ACDAE9">
              <w:rPr>
                <w:rFonts w:ascii="Calibri" w:hAnsi="Calibri" w:eastAsia="Calibri" w:cs="Calibri"/>
                <w:sz w:val="24"/>
                <w:szCs w:val="24"/>
              </w:rPr>
              <w:t xml:space="preserve"> </w:t>
            </w:r>
          </w:p>
          <w:p w:rsidR="60ACDAE9" w:rsidP="60ACDAE9" w:rsidRDefault="60ACDAE9" w14:paraId="65F6E7CC" w14:textId="586869D5">
            <w:pPr>
              <w:jc w:val="both"/>
            </w:pPr>
            <w:r w:rsidRPr="60ACDAE9" w:rsidR="60ACDAE9">
              <w:rPr>
                <w:rFonts w:ascii="Calibri" w:hAnsi="Calibri" w:eastAsia="Calibri" w:cs="Calibri"/>
                <w:sz w:val="24"/>
                <w:szCs w:val="24"/>
                <w:lang w:val="en-US"/>
              </w:rPr>
              <w:t>The supervision went well, and a lot was discussed and understood.</w:t>
            </w:r>
            <w:r w:rsidRPr="60ACDAE9" w:rsidR="60ACDAE9">
              <w:rPr>
                <w:rFonts w:ascii="Calibri" w:hAnsi="Calibri" w:eastAsia="Calibri" w:cs="Calibri"/>
                <w:sz w:val="24"/>
                <w:szCs w:val="24"/>
              </w:rPr>
              <w:t xml:space="preserve"> </w:t>
            </w:r>
          </w:p>
          <w:p w:rsidR="60ACDAE9" w:rsidP="60ACDAE9" w:rsidRDefault="60ACDAE9" w14:paraId="7A46D816" w14:textId="5818BBD5">
            <w:pPr>
              <w:jc w:val="both"/>
            </w:pPr>
            <w:r w:rsidRPr="60ACDAE9" w:rsidR="60ACDAE9">
              <w:rPr>
                <w:rFonts w:ascii="Calibri" w:hAnsi="Calibri" w:eastAsia="Calibri" w:cs="Calibri"/>
                <w:sz w:val="24"/>
                <w:szCs w:val="24"/>
              </w:rPr>
              <w:t xml:space="preserve"> </w:t>
            </w:r>
          </w:p>
        </w:tc>
      </w:tr>
      <w:tr w:rsidR="60ACDAE9" w:rsidTr="60ACDAE9" w14:paraId="03B96A96">
        <w:trPr>
          <w:trHeight w:val="300"/>
        </w:trPr>
        <w:tc>
          <w:tcPr>
            <w:tcW w:w="8565" w:type="dxa"/>
            <w:tcBorders>
              <w:top w:val="single" w:sz="8"/>
              <w:left w:val="single" w:sz="8"/>
              <w:bottom w:val="single" w:sz="8"/>
              <w:right w:val="single" w:sz="8"/>
            </w:tcBorders>
            <w:tcMar/>
            <w:vAlign w:val="top"/>
          </w:tcPr>
          <w:p w:rsidR="60ACDAE9" w:rsidP="60ACDAE9" w:rsidRDefault="60ACDAE9" w14:paraId="40F57E3F" w14:textId="3E1577FB">
            <w:pPr>
              <w:jc w:val="both"/>
            </w:pPr>
            <w:r w:rsidRPr="60ACDAE9" w:rsidR="60ACDAE9">
              <w:rPr>
                <w:rFonts w:ascii="Calibri" w:hAnsi="Calibri" w:eastAsia="Calibri" w:cs="Calibri"/>
                <w:b w:val="1"/>
                <w:bCs w:val="1"/>
                <w:sz w:val="24"/>
                <w:szCs w:val="24"/>
                <w:lang w:val="en-US"/>
              </w:rPr>
              <w:t>QUESTIONS ARISING</w:t>
            </w:r>
            <w:r w:rsidRPr="60ACDAE9" w:rsidR="60ACDAE9">
              <w:rPr>
                <w:rFonts w:ascii="Calibri" w:hAnsi="Calibri" w:eastAsia="Calibri" w:cs="Calibri"/>
                <w:sz w:val="24"/>
                <w:szCs w:val="24"/>
              </w:rPr>
              <w:t xml:space="preserve"> </w:t>
            </w:r>
          </w:p>
        </w:tc>
      </w:tr>
      <w:tr w:rsidR="60ACDAE9" w:rsidTr="60ACDAE9" w14:paraId="1C489AEE">
        <w:trPr>
          <w:trHeight w:val="300"/>
        </w:trPr>
        <w:tc>
          <w:tcPr>
            <w:tcW w:w="8565" w:type="dxa"/>
            <w:tcBorders>
              <w:top w:val="single" w:sz="8"/>
              <w:left w:val="single" w:sz="8"/>
              <w:bottom w:val="single" w:sz="8"/>
              <w:right w:val="single" w:sz="8"/>
            </w:tcBorders>
            <w:tcMar/>
            <w:vAlign w:val="top"/>
          </w:tcPr>
          <w:p w:rsidR="60ACDAE9" w:rsidP="60ACDAE9" w:rsidRDefault="60ACDAE9" w14:paraId="3ED658C7" w14:textId="63B56D26">
            <w:pPr>
              <w:jc w:val="both"/>
            </w:pPr>
            <w:r w:rsidRPr="60ACDAE9" w:rsidR="60ACDAE9">
              <w:rPr>
                <w:rFonts w:ascii="Calibri" w:hAnsi="Calibri" w:eastAsia="Calibri" w:cs="Calibri"/>
                <w:sz w:val="24"/>
                <w:szCs w:val="24"/>
              </w:rPr>
              <w:t xml:space="preserve"> </w:t>
            </w:r>
          </w:p>
          <w:p w:rsidR="60ACDAE9" w:rsidP="60ACDAE9" w:rsidRDefault="60ACDAE9" w14:paraId="19D3101B" w14:textId="7D52771B">
            <w:pPr>
              <w:jc w:val="both"/>
            </w:pPr>
            <w:r w:rsidRPr="60ACDAE9" w:rsidR="60ACDAE9">
              <w:rPr>
                <w:rFonts w:ascii="Calibri" w:hAnsi="Calibri" w:eastAsia="Calibri" w:cs="Calibri"/>
                <w:sz w:val="24"/>
                <w:szCs w:val="24"/>
              </w:rPr>
              <w:t xml:space="preserve"> </w:t>
            </w:r>
          </w:p>
        </w:tc>
      </w:tr>
      <w:tr w:rsidR="60ACDAE9" w:rsidTr="60ACDAE9" w14:paraId="7EB17CC2">
        <w:trPr>
          <w:trHeight w:val="300"/>
        </w:trPr>
        <w:tc>
          <w:tcPr>
            <w:tcW w:w="8565" w:type="dxa"/>
            <w:tcBorders>
              <w:top w:val="single" w:sz="8"/>
              <w:left w:val="single" w:sz="8"/>
              <w:bottom w:val="single" w:sz="8"/>
              <w:right w:val="single" w:sz="8"/>
            </w:tcBorders>
            <w:tcMar/>
            <w:vAlign w:val="top"/>
          </w:tcPr>
          <w:p w:rsidR="60ACDAE9" w:rsidP="60ACDAE9" w:rsidRDefault="60ACDAE9" w14:paraId="5FCE2F2E" w14:textId="491287D6">
            <w:pPr>
              <w:jc w:val="both"/>
            </w:pPr>
            <w:r w:rsidRPr="60ACDAE9" w:rsidR="60ACDAE9">
              <w:rPr>
                <w:rFonts w:ascii="Calibri" w:hAnsi="Calibri" w:eastAsia="Calibri" w:cs="Calibri"/>
                <w:b w:val="1"/>
                <w:bCs w:val="1"/>
                <w:sz w:val="24"/>
                <w:szCs w:val="24"/>
                <w:lang w:val="en-US"/>
              </w:rPr>
              <w:t xml:space="preserve">DATE OF NEXT MEETING: </w:t>
            </w:r>
            <w:r w:rsidRPr="60ACDAE9" w:rsidR="60ACDAE9">
              <w:rPr>
                <w:rFonts w:ascii="Calibri" w:hAnsi="Calibri" w:eastAsia="Calibri" w:cs="Calibri"/>
                <w:sz w:val="24"/>
                <w:szCs w:val="24"/>
                <w:lang w:val="en-US"/>
              </w:rPr>
              <w:t>15/11/2022, 4:15pm</w:t>
            </w:r>
            <w:r w:rsidRPr="60ACDAE9" w:rsidR="60ACDAE9">
              <w:rPr>
                <w:rFonts w:ascii="Calibri" w:hAnsi="Calibri" w:eastAsia="Calibri" w:cs="Calibri"/>
                <w:sz w:val="24"/>
                <w:szCs w:val="24"/>
              </w:rPr>
              <w:t xml:space="preserve"> </w:t>
            </w:r>
          </w:p>
        </w:tc>
      </w:tr>
      <w:tr w:rsidR="60ACDAE9" w:rsidTr="60ACDAE9" w14:paraId="3845F2B6">
        <w:trPr>
          <w:trHeight w:val="300"/>
        </w:trPr>
        <w:tc>
          <w:tcPr>
            <w:tcW w:w="8565" w:type="dxa"/>
            <w:tcBorders>
              <w:top w:val="single" w:sz="8"/>
              <w:left w:val="single" w:sz="8"/>
              <w:bottom w:val="single" w:sz="8"/>
              <w:right w:val="single" w:sz="8"/>
            </w:tcBorders>
            <w:tcMar/>
            <w:vAlign w:val="top"/>
          </w:tcPr>
          <w:p w:rsidR="60ACDAE9" w:rsidP="60ACDAE9" w:rsidRDefault="60ACDAE9" w14:paraId="5043FB5A" w14:textId="17A39A08">
            <w:pPr>
              <w:jc w:val="both"/>
            </w:pPr>
            <w:r w:rsidRPr="60ACDAE9" w:rsidR="60ACDAE9">
              <w:rPr>
                <w:rFonts w:ascii="Calibri" w:hAnsi="Calibri" w:eastAsia="Calibri" w:cs="Calibri"/>
                <w:b w:val="1"/>
                <w:bCs w:val="1"/>
                <w:sz w:val="24"/>
                <w:szCs w:val="24"/>
                <w:lang w:val="en-US"/>
              </w:rPr>
              <w:t>SIGNED:</w:t>
            </w:r>
            <w:r w:rsidRPr="60ACDAE9" w:rsidR="60ACDAE9">
              <w:rPr>
                <w:rFonts w:ascii="Calibri" w:hAnsi="Calibri" w:eastAsia="Calibri" w:cs="Calibri"/>
                <w:sz w:val="24"/>
                <w:szCs w:val="24"/>
              </w:rPr>
              <w:t xml:space="preserve"> </w:t>
            </w:r>
          </w:p>
        </w:tc>
      </w:tr>
      <w:tr w:rsidR="60ACDAE9" w:rsidTr="60ACDAE9" w14:paraId="45969507">
        <w:trPr>
          <w:trHeight w:val="300"/>
        </w:trPr>
        <w:tc>
          <w:tcPr>
            <w:tcW w:w="8565" w:type="dxa"/>
            <w:tcBorders>
              <w:top w:val="single" w:sz="8"/>
              <w:left w:val="single" w:sz="8"/>
              <w:bottom w:val="single" w:sz="8"/>
              <w:right w:val="single" w:sz="8"/>
            </w:tcBorders>
            <w:tcMar/>
            <w:vAlign w:val="top"/>
          </w:tcPr>
          <w:p w:rsidR="60ACDAE9" w:rsidP="60ACDAE9" w:rsidRDefault="60ACDAE9" w14:paraId="7DD1414A" w14:textId="65A9AEFC">
            <w:pPr>
              <w:jc w:val="both"/>
            </w:pPr>
            <w:r w:rsidRPr="60ACDAE9" w:rsidR="60ACDAE9">
              <w:rPr>
                <w:rFonts w:ascii="Calibri" w:hAnsi="Calibri" w:eastAsia="Calibri" w:cs="Calibri"/>
                <w:b w:val="1"/>
                <w:bCs w:val="1"/>
                <w:sz w:val="24"/>
                <w:szCs w:val="24"/>
                <w:lang w:val="en-US"/>
              </w:rPr>
              <w:t xml:space="preserve">STUDENT    </w:t>
            </w:r>
            <w:r w:rsidRPr="60ACDAE9" w:rsidR="60ACDAE9">
              <w:rPr>
                <w:rFonts w:ascii="Calibri" w:hAnsi="Calibri" w:eastAsia="Calibri" w:cs="Calibri"/>
                <w:i w:val="1"/>
                <w:iCs w:val="1"/>
                <w:sz w:val="24"/>
                <w:szCs w:val="24"/>
                <w:lang w:val="en-US"/>
              </w:rPr>
              <w:t>C. Walters</w:t>
            </w:r>
            <w:r w:rsidRPr="60ACDAE9" w:rsidR="60ACDAE9">
              <w:rPr>
                <w:rFonts w:ascii="Calibri" w:hAnsi="Calibri" w:eastAsia="Calibri" w:cs="Calibri"/>
                <w:sz w:val="24"/>
                <w:szCs w:val="24"/>
              </w:rPr>
              <w:t xml:space="preserve"> </w:t>
            </w:r>
          </w:p>
        </w:tc>
      </w:tr>
      <w:tr w:rsidR="60ACDAE9" w:rsidTr="60ACDAE9" w14:paraId="18E164CB">
        <w:trPr>
          <w:trHeight w:val="300"/>
        </w:trPr>
        <w:tc>
          <w:tcPr>
            <w:tcW w:w="8565" w:type="dxa"/>
            <w:tcBorders>
              <w:top w:val="single" w:sz="8"/>
              <w:left w:val="single" w:sz="8"/>
              <w:bottom w:val="single" w:sz="8"/>
              <w:right w:val="single" w:sz="8"/>
            </w:tcBorders>
            <w:tcMar/>
            <w:vAlign w:val="top"/>
          </w:tcPr>
          <w:p w:rsidR="60ACDAE9" w:rsidP="60ACDAE9" w:rsidRDefault="60ACDAE9" w14:paraId="24F2DDED" w14:textId="1AEB85C2">
            <w:pPr>
              <w:jc w:val="both"/>
            </w:pPr>
            <w:r w:rsidRPr="60ACDAE9" w:rsidR="60ACDAE9">
              <w:rPr>
                <w:rFonts w:ascii="Calibri" w:hAnsi="Calibri" w:eastAsia="Calibri" w:cs="Calibri"/>
                <w:b w:val="1"/>
                <w:bCs w:val="1"/>
                <w:sz w:val="24"/>
                <w:szCs w:val="24"/>
                <w:lang w:val="en-US"/>
              </w:rPr>
              <w:t xml:space="preserve">SUPERVISOR </w:t>
            </w:r>
            <w:r w:rsidRPr="60ACDAE9" w:rsidR="60ACDAE9">
              <w:rPr>
                <w:rFonts w:ascii="Calibri" w:hAnsi="Calibri" w:eastAsia="Calibri" w:cs="Calibri"/>
                <w:sz w:val="24"/>
                <w:szCs w:val="24"/>
                <w:lang w:val="en-US"/>
              </w:rPr>
              <w:t>Liz Griffiths</w:t>
            </w:r>
            <w:r w:rsidRPr="60ACDAE9" w:rsidR="60ACDAE9">
              <w:rPr>
                <w:rFonts w:ascii="Calibri" w:hAnsi="Calibri" w:eastAsia="Calibri" w:cs="Calibri"/>
                <w:sz w:val="24"/>
                <w:szCs w:val="24"/>
              </w:rPr>
              <w:t xml:space="preserve"> </w:t>
            </w:r>
          </w:p>
        </w:tc>
      </w:tr>
    </w:tbl>
    <w:p w:rsidR="3B5C1B09" w:rsidP="60ACDAE9" w:rsidRDefault="3B5C1B09" w14:paraId="7E47714B" w14:textId="2EFF1BAD">
      <w:pPr>
        <w:jc w:val="center"/>
      </w:pPr>
      <w:r w:rsidRPr="1D21A3B3" w:rsidR="3B5C1B09">
        <w:rPr>
          <w:rFonts w:ascii="Calibri" w:hAnsi="Calibri" w:eastAsia="Calibri" w:cs="Calibri"/>
          <w:noProof w:val="0"/>
          <w:sz w:val="22"/>
          <w:szCs w:val="22"/>
          <w:lang w:val="en-GB"/>
        </w:rPr>
        <w:t xml:space="preserve"> </w:t>
      </w:r>
    </w:p>
    <w:p w:rsidR="3B5C1B09" w:rsidP="60ACDAE9" w:rsidRDefault="3B5C1B09" w14:paraId="38C7C1B2" w14:textId="088327AB">
      <w:pPr>
        <w:jc w:val="center"/>
      </w:pPr>
      <w:r w:rsidRPr="60ACDAE9" w:rsidR="3B5C1B09">
        <w:rPr>
          <w:rFonts w:ascii="Calibri" w:hAnsi="Calibri" w:eastAsia="Calibri" w:cs="Calibri"/>
          <w:noProof w:val="0"/>
          <w:sz w:val="22"/>
          <w:szCs w:val="22"/>
          <w:lang w:val="en-GB"/>
        </w:rPr>
        <w:t xml:space="preserve"> </w:t>
      </w: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8550"/>
      </w:tblGrid>
      <w:tr w:rsidR="60ACDAE9" w:rsidTr="60ACDAE9" w14:paraId="61D2EFF7">
        <w:trPr>
          <w:trHeight w:val="300"/>
        </w:trPr>
        <w:tc>
          <w:tcPr>
            <w:tcW w:w="8550" w:type="dxa"/>
            <w:tcBorders>
              <w:top w:val="single" w:sz="8"/>
              <w:left w:val="single" w:sz="8"/>
              <w:bottom w:val="single" w:sz="8"/>
              <w:right w:val="single" w:sz="8"/>
            </w:tcBorders>
            <w:tcMar/>
            <w:vAlign w:val="top"/>
          </w:tcPr>
          <w:p w:rsidR="60ACDAE9" w:rsidP="60ACDAE9" w:rsidRDefault="60ACDAE9" w14:paraId="6F74B354" w14:textId="5FFE1B8F">
            <w:pPr>
              <w:jc w:val="both"/>
            </w:pPr>
            <w:r w:rsidRPr="60ACDAE9" w:rsidR="60ACDAE9">
              <w:rPr>
                <w:rFonts w:ascii="Calibri" w:hAnsi="Calibri" w:eastAsia="Calibri" w:cs="Calibri"/>
                <w:b w:val="1"/>
                <w:bCs w:val="1"/>
                <w:color w:val="000000" w:themeColor="text1" w:themeTint="FF" w:themeShade="FF"/>
                <w:sz w:val="22"/>
                <w:szCs w:val="22"/>
                <w:lang w:val="en-US"/>
              </w:rPr>
              <w:t>SUPERVISION RECORDING</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7232DDD0">
        <w:trPr>
          <w:trHeight w:val="300"/>
        </w:trPr>
        <w:tc>
          <w:tcPr>
            <w:tcW w:w="8550" w:type="dxa"/>
            <w:tcBorders>
              <w:top w:val="single" w:sz="8"/>
              <w:left w:val="single" w:sz="8"/>
              <w:bottom w:val="single" w:sz="8"/>
              <w:right w:val="single" w:sz="8"/>
            </w:tcBorders>
            <w:tcMar/>
            <w:vAlign w:val="top"/>
          </w:tcPr>
          <w:p w:rsidR="60ACDAE9" w:rsidP="60ACDAE9" w:rsidRDefault="60ACDAE9" w14:paraId="4B45D9D1" w14:textId="39E3154D">
            <w:pPr>
              <w:jc w:val="both"/>
            </w:pPr>
            <w:r w:rsidRPr="60ACDAE9" w:rsidR="60ACDAE9">
              <w:rPr>
                <w:rFonts w:ascii="Calibri" w:hAnsi="Calibri" w:eastAsia="Calibri" w:cs="Calibri"/>
                <w:b w:val="1"/>
                <w:bCs w:val="1"/>
                <w:color w:val="000000" w:themeColor="text1" w:themeTint="FF" w:themeShade="FF"/>
                <w:sz w:val="22"/>
                <w:szCs w:val="22"/>
                <w:lang w:val="en-US"/>
              </w:rPr>
              <w:t xml:space="preserve">DATE:  </w:t>
            </w:r>
            <w:r w:rsidRPr="60ACDAE9" w:rsidR="60ACDAE9">
              <w:rPr>
                <w:rFonts w:ascii="Calibri" w:hAnsi="Calibri" w:eastAsia="Calibri" w:cs="Calibri"/>
                <w:color w:val="000000" w:themeColor="text1" w:themeTint="FF" w:themeShade="FF"/>
                <w:sz w:val="22"/>
                <w:szCs w:val="22"/>
                <w:lang w:val="en-US"/>
              </w:rPr>
              <w:t>15/11/2022</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2A28DD74">
        <w:trPr>
          <w:trHeight w:val="300"/>
        </w:trPr>
        <w:tc>
          <w:tcPr>
            <w:tcW w:w="8550" w:type="dxa"/>
            <w:tcBorders>
              <w:top w:val="single" w:sz="8"/>
              <w:left w:val="single" w:sz="8"/>
              <w:bottom w:val="single" w:sz="8"/>
              <w:right w:val="single" w:sz="8"/>
            </w:tcBorders>
            <w:tcMar/>
            <w:vAlign w:val="top"/>
          </w:tcPr>
          <w:p w:rsidR="60ACDAE9" w:rsidP="60ACDAE9" w:rsidRDefault="60ACDAE9" w14:paraId="085B5D6D" w14:textId="2FC36BFC">
            <w:pPr>
              <w:jc w:val="both"/>
            </w:pPr>
            <w:r w:rsidRPr="60ACDAE9" w:rsidR="60ACDAE9">
              <w:rPr>
                <w:rFonts w:ascii="Calibri" w:hAnsi="Calibri" w:eastAsia="Calibri" w:cs="Calibri"/>
                <w:b w:val="1"/>
                <w:bCs w:val="1"/>
                <w:color w:val="000000" w:themeColor="text1" w:themeTint="FF" w:themeShade="FF"/>
                <w:sz w:val="22"/>
                <w:szCs w:val="22"/>
                <w:lang w:val="en-US"/>
              </w:rPr>
              <w:t xml:space="preserve">TIME:  </w:t>
            </w:r>
            <w:r w:rsidRPr="60ACDAE9" w:rsidR="60ACDAE9">
              <w:rPr>
                <w:rFonts w:ascii="Calibri" w:hAnsi="Calibri" w:eastAsia="Calibri" w:cs="Calibri"/>
                <w:color w:val="000000" w:themeColor="text1" w:themeTint="FF" w:themeShade="FF"/>
                <w:sz w:val="22"/>
                <w:szCs w:val="22"/>
                <w:lang w:val="en-US"/>
              </w:rPr>
              <w:t>16:15</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503F8F10">
        <w:trPr>
          <w:trHeight w:val="300"/>
        </w:trPr>
        <w:tc>
          <w:tcPr>
            <w:tcW w:w="8550" w:type="dxa"/>
            <w:tcBorders>
              <w:top w:val="single" w:sz="8"/>
              <w:left w:val="single" w:sz="8"/>
              <w:bottom w:val="single" w:sz="8"/>
              <w:right w:val="single" w:sz="8"/>
            </w:tcBorders>
            <w:tcMar/>
            <w:vAlign w:val="top"/>
          </w:tcPr>
          <w:p w:rsidR="60ACDAE9" w:rsidP="60ACDAE9" w:rsidRDefault="60ACDAE9" w14:paraId="1F770906" w14:textId="18F1A9F4">
            <w:pPr>
              <w:jc w:val="both"/>
            </w:pPr>
            <w:r w:rsidRPr="60ACDAE9" w:rsidR="60ACDAE9">
              <w:rPr>
                <w:rFonts w:ascii="Calibri" w:hAnsi="Calibri" w:eastAsia="Calibri" w:cs="Calibri"/>
                <w:b w:val="1"/>
                <w:bCs w:val="1"/>
                <w:color w:val="000000" w:themeColor="text1" w:themeTint="FF" w:themeShade="FF"/>
                <w:sz w:val="22"/>
                <w:szCs w:val="22"/>
                <w:lang w:val="en-US"/>
              </w:rPr>
              <w:t xml:space="preserve">PEOPLE PRESENT:  </w:t>
            </w:r>
            <w:r w:rsidRPr="60ACDAE9" w:rsidR="60ACDAE9">
              <w:rPr>
                <w:rFonts w:ascii="Calibri" w:hAnsi="Calibri" w:eastAsia="Calibri" w:cs="Calibri"/>
                <w:color w:val="000000" w:themeColor="text1" w:themeTint="FF" w:themeShade="FF"/>
                <w:sz w:val="22"/>
                <w:szCs w:val="22"/>
                <w:lang w:val="en-US"/>
              </w:rPr>
              <w:t>Liz Griffiths &amp; Carina Walters</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3FBE648B">
        <w:trPr>
          <w:trHeight w:val="300"/>
        </w:trPr>
        <w:tc>
          <w:tcPr>
            <w:tcW w:w="8550" w:type="dxa"/>
            <w:tcBorders>
              <w:top w:val="single" w:sz="8"/>
              <w:left w:val="single" w:sz="8"/>
              <w:bottom w:val="single" w:sz="8"/>
              <w:right w:val="single" w:sz="8"/>
            </w:tcBorders>
            <w:tcMar/>
            <w:vAlign w:val="top"/>
          </w:tcPr>
          <w:p w:rsidR="60ACDAE9" w:rsidP="60ACDAE9" w:rsidRDefault="60ACDAE9" w14:paraId="49FA46BF" w14:textId="5087FB11">
            <w:pPr>
              <w:jc w:val="both"/>
            </w:pPr>
            <w:r w:rsidRPr="60ACDAE9" w:rsidR="60ACDAE9">
              <w:rPr>
                <w:rFonts w:ascii="Calibri" w:hAnsi="Calibri" w:eastAsia="Calibri" w:cs="Calibri"/>
                <w:b w:val="1"/>
                <w:bCs w:val="1"/>
                <w:color w:val="000000" w:themeColor="text1" w:themeTint="FF" w:themeShade="FF"/>
                <w:sz w:val="22"/>
                <w:szCs w:val="22"/>
                <w:lang w:val="en-US"/>
              </w:rPr>
              <w:t xml:space="preserve">DURATION OF THE MEETING:  </w:t>
            </w:r>
            <w:r w:rsidRPr="60ACDAE9" w:rsidR="60ACDAE9">
              <w:rPr>
                <w:rFonts w:ascii="Calibri" w:hAnsi="Calibri" w:eastAsia="Calibri" w:cs="Calibri"/>
                <w:color w:val="000000" w:themeColor="text1" w:themeTint="FF" w:themeShade="FF"/>
                <w:sz w:val="22"/>
                <w:szCs w:val="22"/>
                <w:lang w:val="en-US"/>
              </w:rPr>
              <w:t>1 Hour 30 Minutes</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2FC9AD81">
        <w:trPr>
          <w:trHeight w:val="300"/>
        </w:trPr>
        <w:tc>
          <w:tcPr>
            <w:tcW w:w="8550" w:type="dxa"/>
            <w:tcBorders>
              <w:top w:val="single" w:sz="8"/>
              <w:left w:val="single" w:sz="8"/>
              <w:bottom w:val="single" w:sz="8"/>
              <w:right w:val="single" w:sz="8"/>
            </w:tcBorders>
            <w:tcMar/>
            <w:vAlign w:val="top"/>
          </w:tcPr>
          <w:p w:rsidR="60ACDAE9" w:rsidP="60ACDAE9" w:rsidRDefault="60ACDAE9" w14:paraId="67313833" w14:textId="71F5A220">
            <w:pPr>
              <w:jc w:val="both"/>
            </w:pPr>
            <w:r w:rsidRPr="60ACDAE9" w:rsidR="60ACDAE9">
              <w:rPr>
                <w:rFonts w:ascii="Calibri" w:hAnsi="Calibri" w:eastAsia="Calibri" w:cs="Calibri"/>
                <w:b w:val="1"/>
                <w:bCs w:val="1"/>
                <w:color w:val="000000" w:themeColor="text1" w:themeTint="FF" w:themeShade="FF"/>
                <w:sz w:val="22"/>
                <w:szCs w:val="22"/>
                <w:lang w:val="en-US"/>
              </w:rPr>
              <w:t>AGENDA/ DISCUSSION POINTS</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3E4AE05C">
        <w:trPr>
          <w:trHeight w:val="300"/>
        </w:trPr>
        <w:tc>
          <w:tcPr>
            <w:tcW w:w="8550" w:type="dxa"/>
            <w:tcBorders>
              <w:top w:val="single" w:sz="8"/>
              <w:left w:val="single" w:sz="8"/>
              <w:bottom w:val="single" w:sz="8"/>
              <w:right w:val="single" w:sz="8"/>
            </w:tcBorders>
            <w:tcMar/>
            <w:vAlign w:val="top"/>
          </w:tcPr>
          <w:p w:rsidR="60ACDAE9" w:rsidP="60ACDAE9" w:rsidRDefault="60ACDAE9" w14:paraId="207CAD93" w14:textId="169A3206">
            <w:pPr>
              <w:jc w:val="both"/>
            </w:pPr>
            <w:r w:rsidRPr="60ACDAE9" w:rsidR="60ACDAE9">
              <w:rPr>
                <w:rFonts w:ascii="Calibri" w:hAnsi="Calibri" w:eastAsia="Calibri" w:cs="Calibri"/>
                <w:b w:val="1"/>
                <w:bCs w:val="1"/>
                <w:color w:val="000000" w:themeColor="text1" w:themeTint="FF" w:themeShade="FF"/>
                <w:sz w:val="22"/>
                <w:szCs w:val="22"/>
                <w:lang w:val="en-US"/>
              </w:rPr>
              <w:t xml:space="preserve">1. </w:t>
            </w:r>
            <w:r w:rsidRPr="60ACDAE9" w:rsidR="60ACDAE9">
              <w:rPr>
                <w:rFonts w:ascii="Calibri" w:hAnsi="Calibri" w:eastAsia="Calibri" w:cs="Calibri"/>
                <w:color w:val="000000" w:themeColor="text1" w:themeTint="FF" w:themeShade="FF"/>
                <w:sz w:val="22"/>
                <w:szCs w:val="22"/>
                <w:lang w:val="en-US"/>
              </w:rPr>
              <w:t>To discuss Carina’s current learning and development in a new role, as Team Leader.</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24D5A047" w14:textId="58B8C100">
            <w:pPr>
              <w:jc w:val="both"/>
            </w:pPr>
            <w:r w:rsidRPr="60ACDAE9" w:rsidR="60ACDAE9">
              <w:rPr>
                <w:rFonts w:ascii="Calibri" w:hAnsi="Calibri" w:eastAsia="Calibri" w:cs="Calibri"/>
                <w:b w:val="1"/>
                <w:bCs w:val="1"/>
                <w:color w:val="000000" w:themeColor="text1" w:themeTint="FF" w:themeShade="FF"/>
                <w:sz w:val="22"/>
                <w:szCs w:val="22"/>
                <w:lang w:val="en-US"/>
              </w:rPr>
              <w:t xml:space="preserve">2. </w:t>
            </w:r>
            <w:r w:rsidRPr="60ACDAE9" w:rsidR="60ACDAE9">
              <w:rPr>
                <w:rFonts w:ascii="Calibri" w:hAnsi="Calibri" w:eastAsia="Calibri" w:cs="Calibri"/>
                <w:color w:val="000000" w:themeColor="text1" w:themeTint="FF" w:themeShade="FF"/>
                <w:sz w:val="22"/>
                <w:szCs w:val="22"/>
                <w:lang w:val="en-US"/>
              </w:rPr>
              <w:t xml:space="preserve">To discuss Carina’s noted reflection of her practice; Four Youths Outside of Work. </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129318D4" w14:textId="5968818F">
            <w:pPr>
              <w:jc w:val="both"/>
            </w:pPr>
            <w:r w:rsidRPr="60ACDAE9" w:rsidR="60ACDAE9">
              <w:rPr>
                <w:rFonts w:ascii="Calibri" w:hAnsi="Calibri" w:eastAsia="Calibri" w:cs="Calibri"/>
                <w:b w:val="1"/>
                <w:bCs w:val="1"/>
                <w:color w:val="000000" w:themeColor="text1" w:themeTint="FF" w:themeShade="FF"/>
                <w:sz w:val="22"/>
                <w:szCs w:val="22"/>
                <w:lang w:val="en-US"/>
              </w:rPr>
              <w:t xml:space="preserve">3. </w:t>
            </w:r>
            <w:r w:rsidRPr="60ACDAE9" w:rsidR="60ACDAE9">
              <w:rPr>
                <w:rFonts w:ascii="Calibri" w:hAnsi="Calibri" w:eastAsia="Calibri" w:cs="Calibri"/>
                <w:color w:val="000000" w:themeColor="text1" w:themeTint="FF" w:themeShade="FF"/>
                <w:sz w:val="22"/>
                <w:szCs w:val="22"/>
                <w:lang w:val="en-US"/>
              </w:rPr>
              <w:t>To discuss further help and support/guidance, with Carina’s written work.</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197FA674" w14:textId="148F6721">
            <w:pPr>
              <w:jc w:val="both"/>
            </w:pPr>
            <w:r w:rsidRPr="60ACDAE9" w:rsidR="60ACDAE9">
              <w:rPr>
                <w:rFonts w:ascii="Calibri" w:hAnsi="Calibri" w:eastAsia="Calibri" w:cs="Calibri"/>
                <w:b w:val="1"/>
                <w:bCs w:val="1"/>
                <w:color w:val="000000" w:themeColor="text1" w:themeTint="FF" w:themeShade="FF"/>
                <w:sz w:val="22"/>
                <w:szCs w:val="22"/>
                <w:lang w:val="en-US"/>
              </w:rPr>
              <w:t xml:space="preserve">4. </w:t>
            </w:r>
            <w:r w:rsidRPr="60ACDAE9" w:rsidR="60ACDAE9">
              <w:rPr>
                <w:rFonts w:ascii="Calibri" w:hAnsi="Calibri" w:eastAsia="Calibri" w:cs="Calibri"/>
                <w:color w:val="000000" w:themeColor="text1" w:themeTint="FF" w:themeShade="FF"/>
                <w:sz w:val="22"/>
                <w:szCs w:val="22"/>
                <w:lang w:val="en-US"/>
              </w:rPr>
              <w:t>To relay any non-urgent personal concerns Carina has with close bereavement.</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18BAF3DB" w14:textId="10130250">
            <w:pPr>
              <w:jc w:val="both"/>
            </w:pPr>
            <w:r w:rsidRPr="60ACDAE9" w:rsidR="60ACDAE9">
              <w:rPr>
                <w:rFonts w:ascii="Calibri" w:hAnsi="Calibri" w:eastAsia="Calibri" w:cs="Calibri"/>
                <w:b w:val="1"/>
                <w:bCs w:val="1"/>
                <w:color w:val="000000" w:themeColor="text1" w:themeTint="FF" w:themeShade="FF"/>
                <w:sz w:val="22"/>
                <w:szCs w:val="22"/>
                <w:lang w:val="en-US"/>
              </w:rPr>
              <w:t xml:space="preserve">5. </w:t>
            </w:r>
            <w:r w:rsidRPr="60ACDAE9" w:rsidR="60ACDAE9">
              <w:rPr>
                <w:rFonts w:ascii="Calibri" w:hAnsi="Calibri" w:eastAsia="Calibri" w:cs="Calibri"/>
                <w:color w:val="000000" w:themeColor="text1" w:themeTint="FF" w:themeShade="FF"/>
                <w:sz w:val="22"/>
                <w:szCs w:val="22"/>
                <w:lang w:val="en-US"/>
              </w:rPr>
              <w:t>Any feedback from Liz.</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549FEA9C" w14:textId="6CF9D1C0">
            <w:pPr>
              <w:jc w:val="both"/>
            </w:pPr>
            <w:r w:rsidRPr="60ACDAE9" w:rsidR="60ACDAE9">
              <w:rPr>
                <w:rFonts w:ascii="Calibri" w:hAnsi="Calibri" w:eastAsia="Calibri" w:cs="Calibri"/>
                <w:b w:val="1"/>
                <w:bCs w:val="1"/>
                <w:color w:val="000000" w:themeColor="text1" w:themeTint="FF" w:themeShade="FF"/>
                <w:sz w:val="22"/>
                <w:szCs w:val="22"/>
                <w:lang w:val="en-US"/>
              </w:rPr>
              <w:t xml:space="preserve">6. </w:t>
            </w:r>
            <w:r w:rsidRPr="60ACDAE9" w:rsidR="60ACDAE9">
              <w:rPr>
                <w:rFonts w:ascii="Calibri" w:hAnsi="Calibri" w:eastAsia="Calibri" w:cs="Calibri"/>
                <w:color w:val="000000" w:themeColor="text1" w:themeTint="FF" w:themeShade="FF"/>
                <w:sz w:val="22"/>
                <w:szCs w:val="22"/>
                <w:lang w:val="en-US"/>
              </w:rPr>
              <w:t>To set the agenda and goals for the next meeting.</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6E8B3395" w14:textId="7E80B2C3">
            <w:pPr>
              <w:jc w:val="both"/>
            </w:pPr>
            <w:r w:rsidRPr="60ACDAE9" w:rsidR="60ACDAE9">
              <w:rPr>
                <w:rFonts w:ascii="Calibri" w:hAnsi="Calibri" w:eastAsia="Calibri" w:cs="Calibri"/>
                <w:b w:val="1"/>
                <w:bCs w:val="1"/>
                <w:color w:val="000000" w:themeColor="text1" w:themeTint="FF" w:themeShade="FF"/>
                <w:sz w:val="22"/>
                <w:szCs w:val="22"/>
                <w:lang w:val="en-US"/>
              </w:rPr>
              <w:t xml:space="preserve">7. </w:t>
            </w:r>
            <w:r w:rsidRPr="60ACDAE9" w:rsidR="60ACDAE9">
              <w:rPr>
                <w:rFonts w:ascii="Calibri" w:hAnsi="Calibri" w:eastAsia="Calibri" w:cs="Calibri"/>
                <w:color w:val="000000" w:themeColor="text1" w:themeTint="FF" w:themeShade="FF"/>
                <w:sz w:val="22"/>
                <w:szCs w:val="22"/>
                <w:lang w:val="en-US"/>
              </w:rPr>
              <w:t>To arrange the next supervision date.</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1FEA8D1D">
        <w:trPr>
          <w:trHeight w:val="300"/>
        </w:trPr>
        <w:tc>
          <w:tcPr>
            <w:tcW w:w="8550" w:type="dxa"/>
            <w:tcBorders>
              <w:top w:val="single" w:sz="8"/>
              <w:left w:val="single" w:sz="8"/>
              <w:bottom w:val="single" w:sz="8"/>
              <w:right w:val="single" w:sz="8"/>
            </w:tcBorders>
            <w:tcMar/>
            <w:vAlign w:val="top"/>
          </w:tcPr>
          <w:p w:rsidR="60ACDAE9" w:rsidP="60ACDAE9" w:rsidRDefault="60ACDAE9" w14:paraId="28D16FF2" w14:textId="13EB9F3C">
            <w:pPr>
              <w:jc w:val="both"/>
            </w:pPr>
            <w:r w:rsidRPr="60ACDAE9" w:rsidR="60ACDAE9">
              <w:rPr>
                <w:rFonts w:ascii="Calibri" w:hAnsi="Calibri" w:eastAsia="Calibri" w:cs="Calibri"/>
                <w:b w:val="1"/>
                <w:bCs w:val="1"/>
                <w:color w:val="000000" w:themeColor="text1" w:themeTint="FF" w:themeShade="FF"/>
                <w:sz w:val="22"/>
                <w:szCs w:val="22"/>
                <w:lang w:val="en-US"/>
              </w:rPr>
              <w:t>NOTES/ ACTION OF EACH ITEM</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62BD6086">
        <w:trPr>
          <w:trHeight w:val="300"/>
        </w:trPr>
        <w:tc>
          <w:tcPr>
            <w:tcW w:w="8550" w:type="dxa"/>
            <w:tcBorders>
              <w:top w:val="single" w:sz="8"/>
              <w:left w:val="single" w:sz="8"/>
              <w:bottom w:val="single" w:sz="8"/>
              <w:right w:val="single" w:sz="8"/>
            </w:tcBorders>
            <w:tcMar/>
            <w:vAlign w:val="top"/>
          </w:tcPr>
          <w:p w:rsidR="60ACDAE9" w:rsidP="60ACDAE9" w:rsidRDefault="60ACDAE9" w14:paraId="21B254CA" w14:textId="41186DBF">
            <w:pPr>
              <w:jc w:val="both"/>
            </w:pPr>
            <w:r w:rsidRPr="60ACDAE9" w:rsidR="60ACDAE9">
              <w:rPr>
                <w:rFonts w:ascii="Calibri" w:hAnsi="Calibri" w:eastAsia="Calibri" w:cs="Calibri"/>
                <w:b w:val="1"/>
                <w:bCs w:val="1"/>
                <w:color w:val="000000" w:themeColor="text1" w:themeTint="FF" w:themeShade="FF"/>
                <w:sz w:val="22"/>
                <w:szCs w:val="22"/>
                <w:lang w:val="en-US"/>
              </w:rPr>
              <w:t xml:space="preserve">1, </w:t>
            </w:r>
            <w:r w:rsidRPr="60ACDAE9" w:rsidR="60ACDAE9">
              <w:rPr>
                <w:rFonts w:ascii="Calibri" w:hAnsi="Calibri" w:eastAsia="Calibri" w:cs="Calibri"/>
                <w:color w:val="000000" w:themeColor="text1" w:themeTint="FF" w:themeShade="FF"/>
                <w:sz w:val="22"/>
                <w:szCs w:val="22"/>
                <w:lang w:val="en-US"/>
              </w:rPr>
              <w:t>Liz was pleased with Carina’s planning for the sessions.</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2400B6D3" w14:textId="053BEE11">
            <w:pPr>
              <w:jc w:val="both"/>
            </w:pPr>
            <w:r w:rsidRPr="60ACDAE9" w:rsidR="60ACDAE9">
              <w:rPr>
                <w:rFonts w:ascii="Calibri" w:hAnsi="Calibri" w:eastAsia="Calibri" w:cs="Calibri"/>
                <w:b w:val="1"/>
                <w:bCs w:val="1"/>
                <w:color w:val="000000" w:themeColor="text1" w:themeTint="FF" w:themeShade="FF"/>
                <w:sz w:val="22"/>
                <w:szCs w:val="22"/>
                <w:lang w:val="en-US"/>
              </w:rPr>
              <w:t xml:space="preserve">2. </w:t>
            </w:r>
            <w:r w:rsidRPr="60ACDAE9" w:rsidR="60ACDAE9">
              <w:rPr>
                <w:rFonts w:ascii="Calibri" w:hAnsi="Calibri" w:eastAsia="Calibri" w:cs="Calibri"/>
                <w:color w:val="000000" w:themeColor="text1" w:themeTint="FF" w:themeShade="FF"/>
                <w:sz w:val="22"/>
                <w:szCs w:val="22"/>
                <w:lang w:val="en-US"/>
              </w:rPr>
              <w:t>Both read Carina’s reflection together, Liz helped with some grammar mistakes. Liz stated that the reflection was relatable.</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1DBCA7F3" w14:textId="26D353EC">
            <w:pPr>
              <w:jc w:val="both"/>
            </w:pPr>
            <w:r w:rsidRPr="60ACDAE9" w:rsidR="60ACDAE9">
              <w:rPr>
                <w:rFonts w:ascii="Calibri" w:hAnsi="Calibri" w:eastAsia="Calibri" w:cs="Calibri"/>
                <w:b w:val="1"/>
                <w:bCs w:val="1"/>
                <w:color w:val="000000" w:themeColor="text1" w:themeTint="FF" w:themeShade="FF"/>
                <w:sz w:val="22"/>
                <w:szCs w:val="22"/>
                <w:lang w:val="en-US"/>
              </w:rPr>
              <w:t xml:space="preserve">3. </w:t>
            </w:r>
            <w:r w:rsidRPr="60ACDAE9" w:rsidR="60ACDAE9">
              <w:rPr>
                <w:rFonts w:ascii="Calibri" w:hAnsi="Calibri" w:eastAsia="Calibri" w:cs="Calibri"/>
                <w:color w:val="000000" w:themeColor="text1" w:themeTint="FF" w:themeShade="FF"/>
                <w:sz w:val="22"/>
                <w:szCs w:val="22"/>
                <w:lang w:val="en-US"/>
              </w:rPr>
              <w:t>Carina said she had difficulty locating some information for her portfolio. Liz tried to access it too, but Liz also found difficulty. Liz advised to e-mail Pembrokeshire County Council in the hopes that they could provide Carina with the data she needed.</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26B32526" w14:textId="0E98B359">
            <w:pPr>
              <w:jc w:val="both"/>
            </w:pPr>
            <w:r w:rsidRPr="60ACDAE9" w:rsidR="60ACDAE9">
              <w:rPr>
                <w:rFonts w:ascii="Calibri" w:hAnsi="Calibri" w:eastAsia="Calibri" w:cs="Calibri"/>
                <w:b w:val="1"/>
                <w:bCs w:val="1"/>
                <w:color w:val="000000" w:themeColor="text1" w:themeTint="FF" w:themeShade="FF"/>
                <w:sz w:val="22"/>
                <w:szCs w:val="22"/>
                <w:lang w:val="en-US"/>
              </w:rPr>
              <w:t xml:space="preserve">4. </w:t>
            </w:r>
            <w:r w:rsidRPr="60ACDAE9" w:rsidR="60ACDAE9">
              <w:rPr>
                <w:rFonts w:ascii="Calibri" w:hAnsi="Calibri" w:eastAsia="Calibri" w:cs="Calibri"/>
                <w:color w:val="000000" w:themeColor="text1" w:themeTint="FF" w:themeShade="FF"/>
                <w:sz w:val="22"/>
                <w:szCs w:val="22"/>
                <w:lang w:val="en-US"/>
              </w:rPr>
              <w:t xml:space="preserve">Liz and Carina discussed bereavement and her wellbeing, Liz offered support if Carina needed it. In addition, Liz and Carina discussed time off to attend the funeral.   </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61A740DF" w14:textId="0E1B5AD1">
            <w:pPr>
              <w:jc w:val="both"/>
            </w:pPr>
            <w:r w:rsidRPr="60ACDAE9" w:rsidR="60ACDAE9">
              <w:rPr>
                <w:rFonts w:ascii="Calibri" w:hAnsi="Calibri" w:eastAsia="Calibri" w:cs="Calibri"/>
                <w:b w:val="1"/>
                <w:bCs w:val="1"/>
                <w:color w:val="000000" w:themeColor="text1" w:themeTint="FF" w:themeShade="FF"/>
                <w:sz w:val="22"/>
                <w:szCs w:val="22"/>
                <w:lang w:val="en-US"/>
              </w:rPr>
              <w:t>5.</w:t>
            </w:r>
            <w:r w:rsidRPr="60ACDAE9" w:rsidR="60ACDAE9">
              <w:rPr>
                <w:rFonts w:ascii="Calibri" w:hAnsi="Calibri" w:eastAsia="Calibri" w:cs="Calibri"/>
                <w:color w:val="000000" w:themeColor="text1" w:themeTint="FF" w:themeShade="FF"/>
                <w:sz w:val="22"/>
                <w:szCs w:val="22"/>
                <w:lang w:val="en-US"/>
              </w:rPr>
              <w:t xml:space="preserve"> Liz said she has had positive feedback from other staff members about Carina’s work so far.</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5EF00F8D" w14:textId="5499E619">
            <w:pPr>
              <w:jc w:val="both"/>
            </w:pPr>
            <w:r w:rsidRPr="60ACDAE9" w:rsidR="60ACDAE9">
              <w:rPr>
                <w:rFonts w:ascii="Calibri" w:hAnsi="Calibri" w:eastAsia="Calibri" w:cs="Calibri"/>
                <w:b w:val="1"/>
                <w:bCs w:val="1"/>
                <w:color w:val="000000" w:themeColor="text1" w:themeTint="FF" w:themeShade="FF"/>
                <w:sz w:val="22"/>
                <w:szCs w:val="22"/>
                <w:lang w:val="en-US"/>
              </w:rPr>
              <w:t xml:space="preserve">6. </w:t>
            </w:r>
            <w:r w:rsidRPr="60ACDAE9" w:rsidR="60ACDAE9">
              <w:rPr>
                <w:rFonts w:ascii="Calibri" w:hAnsi="Calibri" w:eastAsia="Calibri" w:cs="Calibri"/>
                <w:color w:val="000000" w:themeColor="text1" w:themeTint="FF" w:themeShade="FF"/>
                <w:sz w:val="22"/>
                <w:szCs w:val="22"/>
                <w:lang w:val="en-US"/>
              </w:rPr>
              <w:t>The next meeting will be after Carina’s next presentation; therefore, Liz would like an update on how it went and a talk through Carina’s written work for study skills.</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2046DE1B" w14:textId="6F9F43C7">
            <w:pPr>
              <w:jc w:val="both"/>
            </w:pPr>
            <w:r w:rsidRPr="60ACDAE9" w:rsidR="60ACDAE9">
              <w:rPr>
                <w:rFonts w:ascii="Calibri" w:hAnsi="Calibri" w:eastAsia="Calibri" w:cs="Calibri"/>
                <w:b w:val="1"/>
                <w:bCs w:val="1"/>
                <w:color w:val="000000" w:themeColor="text1" w:themeTint="FF" w:themeShade="FF"/>
                <w:sz w:val="22"/>
                <w:szCs w:val="22"/>
                <w:lang w:val="en-US"/>
              </w:rPr>
              <w:t xml:space="preserve">7. </w:t>
            </w:r>
            <w:r w:rsidRPr="60ACDAE9" w:rsidR="60ACDAE9">
              <w:rPr>
                <w:rFonts w:ascii="Calibri" w:hAnsi="Calibri" w:eastAsia="Calibri" w:cs="Calibri"/>
                <w:color w:val="000000" w:themeColor="text1" w:themeTint="FF" w:themeShade="FF"/>
                <w:sz w:val="22"/>
                <w:szCs w:val="22"/>
                <w:lang w:val="en-US"/>
              </w:rPr>
              <w:t>06/12/2022,</w:t>
            </w:r>
            <w:r w:rsidRPr="60ACDAE9" w:rsidR="60ACDAE9">
              <w:rPr>
                <w:rFonts w:ascii="Calibri" w:hAnsi="Calibri" w:eastAsia="Calibri" w:cs="Calibri"/>
                <w:b w:val="1"/>
                <w:bCs w:val="1"/>
                <w:color w:val="000000" w:themeColor="text1" w:themeTint="FF" w:themeShade="FF"/>
                <w:sz w:val="22"/>
                <w:szCs w:val="22"/>
                <w:lang w:val="en-US"/>
              </w:rPr>
              <w:t xml:space="preserve"> </w:t>
            </w:r>
            <w:r w:rsidRPr="60ACDAE9" w:rsidR="60ACDAE9">
              <w:rPr>
                <w:rFonts w:ascii="Calibri" w:hAnsi="Calibri" w:eastAsia="Calibri" w:cs="Calibri"/>
                <w:color w:val="000000" w:themeColor="text1" w:themeTint="FF" w:themeShade="FF"/>
                <w:sz w:val="22"/>
                <w:szCs w:val="22"/>
                <w:lang w:val="en-US"/>
              </w:rPr>
              <w:t>16:15pm, at The Edge.</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5BA0404E">
        <w:trPr>
          <w:trHeight w:val="300"/>
        </w:trPr>
        <w:tc>
          <w:tcPr>
            <w:tcW w:w="8550" w:type="dxa"/>
            <w:tcBorders>
              <w:top w:val="single" w:sz="8"/>
              <w:left w:val="single" w:sz="8"/>
              <w:bottom w:val="single" w:sz="8"/>
              <w:right w:val="single" w:sz="8"/>
            </w:tcBorders>
            <w:tcMar/>
            <w:vAlign w:val="top"/>
          </w:tcPr>
          <w:p w:rsidR="60ACDAE9" w:rsidP="60ACDAE9" w:rsidRDefault="60ACDAE9" w14:paraId="7A064991" w14:textId="107957F5">
            <w:pPr>
              <w:jc w:val="both"/>
            </w:pPr>
            <w:r w:rsidRPr="60ACDAE9" w:rsidR="60ACDAE9">
              <w:rPr>
                <w:rFonts w:ascii="Calibri" w:hAnsi="Calibri" w:eastAsia="Calibri" w:cs="Calibri"/>
                <w:b w:val="1"/>
                <w:bCs w:val="1"/>
                <w:color w:val="000000" w:themeColor="text1" w:themeTint="FF" w:themeShade="FF"/>
                <w:sz w:val="22"/>
                <w:szCs w:val="22"/>
                <w:lang w:val="en-US"/>
              </w:rPr>
              <w:t xml:space="preserve">PROBLEMS ENCOUNTERED </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5AFD0EC8">
        <w:trPr>
          <w:trHeight w:val="300"/>
        </w:trPr>
        <w:tc>
          <w:tcPr>
            <w:tcW w:w="8550" w:type="dxa"/>
            <w:tcBorders>
              <w:top w:val="single" w:sz="8"/>
              <w:left w:val="single" w:sz="8"/>
              <w:bottom w:val="single" w:sz="8"/>
              <w:right w:val="single" w:sz="8"/>
            </w:tcBorders>
            <w:tcMar/>
            <w:vAlign w:val="top"/>
          </w:tcPr>
          <w:p w:rsidR="60ACDAE9" w:rsidP="60ACDAE9" w:rsidRDefault="60ACDAE9" w14:paraId="1640AE89" w14:textId="2D0F9D62">
            <w:pPr>
              <w:jc w:val="both"/>
            </w:pPr>
            <w:r w:rsidRPr="60ACDAE9" w:rsidR="60ACDAE9">
              <w:rPr>
                <w:rFonts w:ascii="Calibri" w:hAnsi="Calibri" w:eastAsia="Calibri" w:cs="Calibri"/>
                <w:color w:val="000000" w:themeColor="text1" w:themeTint="FF" w:themeShade="FF"/>
                <w:sz w:val="22"/>
                <w:szCs w:val="22"/>
                <w:lang w:val="en-US"/>
              </w:rPr>
              <w:t>Accessing population and Area size data for Milford Haven.</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64B46AE6" w14:textId="3E15EADC">
            <w:pPr>
              <w:jc w:val="both"/>
            </w:pPr>
            <w:r w:rsidRPr="60ACDAE9" w:rsidR="60ACDAE9">
              <w:rPr>
                <w:rFonts w:ascii="Calibri" w:hAnsi="Calibri" w:eastAsia="Calibri" w:cs="Calibri"/>
                <w:color w:val="000000" w:themeColor="text1" w:themeTint="FF" w:themeShade="FF"/>
                <w:sz w:val="22"/>
                <w:szCs w:val="22"/>
              </w:rPr>
              <w:t xml:space="preserve"> </w:t>
            </w:r>
          </w:p>
        </w:tc>
      </w:tr>
      <w:tr w:rsidR="60ACDAE9" w:rsidTr="60ACDAE9" w14:paraId="4AC86297">
        <w:trPr>
          <w:trHeight w:val="300"/>
        </w:trPr>
        <w:tc>
          <w:tcPr>
            <w:tcW w:w="8550" w:type="dxa"/>
            <w:tcBorders>
              <w:top w:val="single" w:sz="8"/>
              <w:left w:val="single" w:sz="8"/>
              <w:bottom w:val="single" w:sz="8"/>
              <w:right w:val="single" w:sz="8"/>
            </w:tcBorders>
            <w:tcMar/>
            <w:vAlign w:val="top"/>
          </w:tcPr>
          <w:p w:rsidR="60ACDAE9" w:rsidP="60ACDAE9" w:rsidRDefault="60ACDAE9" w14:paraId="7DFE4F63" w14:textId="334105BB">
            <w:pPr>
              <w:jc w:val="both"/>
            </w:pPr>
            <w:r w:rsidRPr="60ACDAE9" w:rsidR="60ACDAE9">
              <w:rPr>
                <w:rFonts w:ascii="Calibri" w:hAnsi="Calibri" w:eastAsia="Calibri" w:cs="Calibri"/>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10CCC002">
        <w:trPr>
          <w:trHeight w:val="300"/>
        </w:trPr>
        <w:tc>
          <w:tcPr>
            <w:tcW w:w="8550" w:type="dxa"/>
            <w:tcBorders>
              <w:top w:val="single" w:sz="8"/>
              <w:left w:val="single" w:sz="8"/>
              <w:bottom w:val="single" w:sz="8"/>
              <w:right w:val="single" w:sz="8"/>
            </w:tcBorders>
            <w:tcMar/>
            <w:vAlign w:val="top"/>
          </w:tcPr>
          <w:p w:rsidR="60ACDAE9" w:rsidP="60ACDAE9" w:rsidRDefault="60ACDAE9" w14:paraId="2B944666" w14:textId="7126C18D">
            <w:pPr>
              <w:jc w:val="both"/>
            </w:pPr>
            <w:r w:rsidRPr="60ACDAE9" w:rsidR="60ACDAE9">
              <w:rPr>
                <w:rFonts w:ascii="Calibri" w:hAnsi="Calibri" w:eastAsia="Calibri" w:cs="Calibri"/>
                <w:color w:val="000000" w:themeColor="text1" w:themeTint="FF" w:themeShade="FF"/>
                <w:sz w:val="22"/>
                <w:szCs w:val="22"/>
                <w:lang w:val="en-US"/>
              </w:rPr>
              <w:t>I feel that my relationship with Liz is growing throughout these supervisions, and I am becoming more confident in expressing any issues or problems I may have. While discussing my reflections we also talked about the link between the theory I am learning in class, and through reading, linked in with my practice in the Youth Clubs.</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07E097B7" w14:textId="67ED245E">
            <w:pPr>
              <w:jc w:val="both"/>
            </w:pPr>
            <w:r w:rsidRPr="60ACDAE9" w:rsidR="60ACDAE9">
              <w:rPr>
                <w:rFonts w:ascii="Calibri" w:hAnsi="Calibri" w:eastAsia="Calibri" w:cs="Calibri"/>
                <w:color w:val="000000" w:themeColor="text1" w:themeTint="FF" w:themeShade="FF"/>
                <w:sz w:val="22"/>
                <w:szCs w:val="22"/>
                <w:lang w:val="en-US"/>
              </w:rPr>
              <w:t>In my reflection; Four Youths Outside of Work we recognized how Young People often get a reputation for being problematic for just having enjoyment, and how unfair on Young People for the judgment they face.</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53B5191A" w14:textId="2F89F86C">
            <w:pPr>
              <w:jc w:val="both"/>
            </w:pPr>
            <w:r w:rsidRPr="60ACDAE9" w:rsidR="60ACDAE9">
              <w:rPr>
                <w:rFonts w:ascii="Calibri" w:hAnsi="Calibri" w:eastAsia="Calibri" w:cs="Calibri"/>
                <w:color w:val="000000" w:themeColor="text1" w:themeTint="FF" w:themeShade="FF"/>
                <w:sz w:val="22"/>
                <w:szCs w:val="22"/>
                <w:lang w:val="en-US"/>
              </w:rPr>
              <w:t>Ingram,G. Harris,J. (2001) Delivering Good Youth Work, P9</w:t>
            </w: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534187BB" w14:textId="6B90F73F">
            <w:pPr>
              <w:jc w:val="both"/>
            </w:pPr>
            <w:r w:rsidRPr="60ACDAE9" w:rsidR="60ACDAE9">
              <w:rPr>
                <w:rFonts w:ascii="Calibri" w:hAnsi="Calibri" w:eastAsia="Calibri" w:cs="Calibri"/>
                <w:color w:val="000000" w:themeColor="text1" w:themeTint="FF" w:themeShade="FF"/>
                <w:sz w:val="22"/>
                <w:szCs w:val="22"/>
              </w:rPr>
              <w:t xml:space="preserve"> </w:t>
            </w:r>
          </w:p>
        </w:tc>
      </w:tr>
      <w:tr w:rsidR="60ACDAE9" w:rsidTr="60ACDAE9" w14:paraId="79F27B47">
        <w:trPr>
          <w:trHeight w:val="300"/>
        </w:trPr>
        <w:tc>
          <w:tcPr>
            <w:tcW w:w="8550" w:type="dxa"/>
            <w:tcBorders>
              <w:top w:val="single" w:sz="8"/>
              <w:left w:val="single" w:sz="8"/>
              <w:bottom w:val="single" w:sz="8"/>
              <w:right w:val="single" w:sz="8"/>
            </w:tcBorders>
            <w:tcMar/>
            <w:vAlign w:val="top"/>
          </w:tcPr>
          <w:p w:rsidR="60ACDAE9" w:rsidP="60ACDAE9" w:rsidRDefault="60ACDAE9" w14:paraId="04E07AF7" w14:textId="0CD6719D">
            <w:pPr>
              <w:jc w:val="both"/>
            </w:pPr>
            <w:r w:rsidRPr="60ACDAE9" w:rsidR="60ACDAE9">
              <w:rPr>
                <w:rFonts w:ascii="Calibri" w:hAnsi="Calibri" w:eastAsia="Calibri" w:cs="Calibri"/>
                <w:b w:val="1"/>
                <w:bCs w:val="1"/>
                <w:color w:val="000000" w:themeColor="text1" w:themeTint="FF" w:themeShade="FF"/>
                <w:sz w:val="22"/>
                <w:szCs w:val="22"/>
                <w:lang w:val="en-US"/>
              </w:rPr>
              <w:t>QUESTIONS ARISING</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1D4581E9">
        <w:trPr>
          <w:trHeight w:val="300"/>
        </w:trPr>
        <w:tc>
          <w:tcPr>
            <w:tcW w:w="8550" w:type="dxa"/>
            <w:tcBorders>
              <w:top w:val="single" w:sz="8"/>
              <w:left w:val="single" w:sz="8"/>
              <w:bottom w:val="single" w:sz="8"/>
              <w:right w:val="single" w:sz="8"/>
            </w:tcBorders>
            <w:tcMar/>
            <w:vAlign w:val="top"/>
          </w:tcPr>
          <w:p w:rsidR="60ACDAE9" w:rsidP="60ACDAE9" w:rsidRDefault="60ACDAE9" w14:paraId="4761E148" w14:textId="42219046">
            <w:pPr>
              <w:jc w:val="both"/>
            </w:pPr>
            <w:r w:rsidRPr="60ACDAE9" w:rsidR="60ACDAE9">
              <w:rPr>
                <w:rFonts w:ascii="Calibri" w:hAnsi="Calibri" w:eastAsia="Calibri" w:cs="Calibri"/>
                <w:color w:val="000000" w:themeColor="text1" w:themeTint="FF" w:themeShade="FF"/>
                <w:sz w:val="22"/>
                <w:szCs w:val="22"/>
              </w:rPr>
              <w:t xml:space="preserve"> </w:t>
            </w:r>
          </w:p>
          <w:p w:rsidR="60ACDAE9" w:rsidP="60ACDAE9" w:rsidRDefault="60ACDAE9" w14:paraId="68F2F3A1" w14:textId="6A98EC49">
            <w:pPr>
              <w:jc w:val="both"/>
            </w:pPr>
            <w:r w:rsidRPr="60ACDAE9" w:rsidR="60ACDAE9">
              <w:rPr>
                <w:rFonts w:ascii="Calibri" w:hAnsi="Calibri" w:eastAsia="Calibri" w:cs="Calibri"/>
                <w:color w:val="000000" w:themeColor="text1" w:themeTint="FF" w:themeShade="FF"/>
                <w:sz w:val="22"/>
                <w:szCs w:val="22"/>
              </w:rPr>
              <w:t xml:space="preserve"> </w:t>
            </w:r>
          </w:p>
        </w:tc>
      </w:tr>
      <w:tr w:rsidR="60ACDAE9" w:rsidTr="60ACDAE9" w14:paraId="0A7BBEDE">
        <w:trPr>
          <w:trHeight w:val="300"/>
        </w:trPr>
        <w:tc>
          <w:tcPr>
            <w:tcW w:w="8550" w:type="dxa"/>
            <w:tcBorders>
              <w:top w:val="single" w:sz="8"/>
              <w:left w:val="single" w:sz="8"/>
              <w:bottom w:val="single" w:sz="8"/>
              <w:right w:val="single" w:sz="8"/>
            </w:tcBorders>
            <w:tcMar/>
            <w:vAlign w:val="top"/>
          </w:tcPr>
          <w:p w:rsidR="60ACDAE9" w:rsidP="60ACDAE9" w:rsidRDefault="60ACDAE9" w14:paraId="0B0DFB6D" w14:textId="50EB474C">
            <w:pPr>
              <w:jc w:val="both"/>
            </w:pPr>
            <w:r w:rsidRPr="60ACDAE9" w:rsidR="60ACDAE9">
              <w:rPr>
                <w:rFonts w:ascii="Calibri" w:hAnsi="Calibri" w:eastAsia="Calibri" w:cs="Calibri"/>
                <w:b w:val="1"/>
                <w:bCs w:val="1"/>
                <w:color w:val="000000" w:themeColor="text1" w:themeTint="FF" w:themeShade="FF"/>
                <w:sz w:val="22"/>
                <w:szCs w:val="22"/>
                <w:lang w:val="en-US"/>
              </w:rPr>
              <w:t xml:space="preserve">DATE OF NEXT MEETING: </w:t>
            </w:r>
            <w:r w:rsidRPr="60ACDAE9" w:rsidR="60ACDAE9">
              <w:rPr>
                <w:rFonts w:ascii="Calibri" w:hAnsi="Calibri" w:eastAsia="Calibri" w:cs="Calibri"/>
                <w:color w:val="000000" w:themeColor="text1" w:themeTint="FF" w:themeShade="FF"/>
                <w:sz w:val="22"/>
                <w:szCs w:val="22"/>
                <w:lang w:val="en-US"/>
              </w:rPr>
              <w:t>06/12/2022, 16:15</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33291148">
        <w:trPr>
          <w:trHeight w:val="300"/>
        </w:trPr>
        <w:tc>
          <w:tcPr>
            <w:tcW w:w="8550" w:type="dxa"/>
            <w:tcBorders>
              <w:top w:val="single" w:sz="8"/>
              <w:left w:val="single" w:sz="8"/>
              <w:bottom w:val="single" w:sz="8"/>
              <w:right w:val="single" w:sz="8"/>
            </w:tcBorders>
            <w:tcMar/>
            <w:vAlign w:val="top"/>
          </w:tcPr>
          <w:p w:rsidR="60ACDAE9" w:rsidP="60ACDAE9" w:rsidRDefault="60ACDAE9" w14:paraId="3B4B6392" w14:textId="07BF4145">
            <w:pPr>
              <w:jc w:val="both"/>
            </w:pPr>
            <w:r w:rsidRPr="60ACDAE9" w:rsidR="60ACDAE9">
              <w:rPr>
                <w:rFonts w:ascii="Calibri" w:hAnsi="Calibri" w:eastAsia="Calibri" w:cs="Calibri"/>
                <w:b w:val="1"/>
                <w:bCs w:val="1"/>
                <w:color w:val="000000" w:themeColor="text1" w:themeTint="FF" w:themeShade="FF"/>
                <w:sz w:val="22"/>
                <w:szCs w:val="22"/>
                <w:lang w:val="en-US"/>
              </w:rPr>
              <w:t>SIGNED:</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56148EDE">
        <w:trPr>
          <w:trHeight w:val="300"/>
        </w:trPr>
        <w:tc>
          <w:tcPr>
            <w:tcW w:w="8550" w:type="dxa"/>
            <w:tcBorders>
              <w:top w:val="single" w:sz="8"/>
              <w:left w:val="single" w:sz="8"/>
              <w:bottom w:val="single" w:sz="8"/>
              <w:right w:val="single" w:sz="8"/>
            </w:tcBorders>
            <w:tcMar/>
            <w:vAlign w:val="top"/>
          </w:tcPr>
          <w:p w:rsidR="60ACDAE9" w:rsidP="60ACDAE9" w:rsidRDefault="60ACDAE9" w14:paraId="5C052510" w14:textId="5E9F8681">
            <w:pPr>
              <w:jc w:val="both"/>
            </w:pPr>
            <w:r w:rsidRPr="60ACDAE9" w:rsidR="60ACDAE9">
              <w:rPr>
                <w:rFonts w:ascii="Calibri" w:hAnsi="Calibri" w:eastAsia="Calibri" w:cs="Calibri"/>
                <w:b w:val="1"/>
                <w:bCs w:val="1"/>
                <w:color w:val="000000" w:themeColor="text1" w:themeTint="FF" w:themeShade="FF"/>
                <w:sz w:val="22"/>
                <w:szCs w:val="22"/>
                <w:lang w:val="en-US"/>
              </w:rPr>
              <w:t xml:space="preserve">STUDENT    </w:t>
            </w:r>
            <w:r w:rsidRPr="60ACDAE9" w:rsidR="60ACDAE9">
              <w:rPr>
                <w:rFonts w:ascii="Calibri" w:hAnsi="Calibri" w:eastAsia="Calibri" w:cs="Calibri"/>
                <w:i w:val="1"/>
                <w:iCs w:val="1"/>
                <w:color w:val="000000" w:themeColor="text1" w:themeTint="FF" w:themeShade="FF"/>
                <w:sz w:val="22"/>
                <w:szCs w:val="22"/>
                <w:lang w:val="en-US"/>
              </w:rPr>
              <w:t>C. Walters</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3F2883B4">
        <w:trPr>
          <w:trHeight w:val="300"/>
        </w:trPr>
        <w:tc>
          <w:tcPr>
            <w:tcW w:w="8550" w:type="dxa"/>
            <w:tcBorders>
              <w:top w:val="single" w:sz="8"/>
              <w:left w:val="single" w:sz="8"/>
              <w:bottom w:val="single" w:sz="8"/>
              <w:right w:val="single" w:sz="8"/>
            </w:tcBorders>
            <w:tcMar/>
            <w:vAlign w:val="top"/>
          </w:tcPr>
          <w:p w:rsidR="60ACDAE9" w:rsidP="60ACDAE9" w:rsidRDefault="60ACDAE9" w14:paraId="5BB445EB" w14:textId="652AF710">
            <w:pPr>
              <w:jc w:val="both"/>
            </w:pPr>
            <w:r w:rsidRPr="60ACDAE9" w:rsidR="60ACDAE9">
              <w:rPr>
                <w:rFonts w:ascii="Calibri" w:hAnsi="Calibri" w:eastAsia="Calibri" w:cs="Calibri"/>
                <w:b w:val="1"/>
                <w:bCs w:val="1"/>
                <w:color w:val="000000" w:themeColor="text1" w:themeTint="FF" w:themeShade="FF"/>
                <w:sz w:val="22"/>
                <w:szCs w:val="22"/>
                <w:lang w:val="en-US"/>
              </w:rPr>
              <w:t xml:space="preserve">SUPERVISOR    </w:t>
            </w:r>
            <w:r w:rsidRPr="60ACDAE9" w:rsidR="60ACDAE9">
              <w:rPr>
                <w:rFonts w:ascii="Calibri" w:hAnsi="Calibri" w:eastAsia="Calibri" w:cs="Calibri"/>
                <w:color w:val="000000" w:themeColor="text1" w:themeTint="FF" w:themeShade="FF"/>
                <w:sz w:val="22"/>
                <w:szCs w:val="22"/>
                <w:lang w:val="en-US"/>
              </w:rPr>
              <w:t>Liz Griffiths</w:t>
            </w:r>
            <w:r w:rsidRPr="60ACDAE9" w:rsidR="60ACDAE9">
              <w:rPr>
                <w:rFonts w:ascii="Calibri" w:hAnsi="Calibri" w:eastAsia="Calibri" w:cs="Calibri"/>
                <w:color w:val="000000" w:themeColor="text1" w:themeTint="FF" w:themeShade="FF"/>
                <w:sz w:val="22"/>
                <w:szCs w:val="22"/>
              </w:rPr>
              <w:t xml:space="preserve"> </w:t>
            </w:r>
          </w:p>
        </w:tc>
      </w:tr>
    </w:tbl>
    <w:p w:rsidR="3B5C1B09" w:rsidP="60ACDAE9" w:rsidRDefault="3B5C1B09" w14:paraId="7ED024D6" w14:textId="78ABE02C">
      <w:pPr>
        <w:jc w:val="center"/>
      </w:pPr>
      <w:r w:rsidRPr="60ACDAE9" w:rsidR="3B5C1B09">
        <w:rPr>
          <w:rFonts w:ascii="Segoe UI" w:hAnsi="Segoe UI" w:eastAsia="Segoe UI" w:cs="Segoe UI"/>
          <w:noProof w:val="0"/>
          <w:sz w:val="18"/>
          <w:szCs w:val="18"/>
          <w:lang w:val="en-GB"/>
        </w:rPr>
        <w:t xml:space="preserve"> </w:t>
      </w:r>
    </w:p>
    <w:p w:rsidR="3B5C1B09" w:rsidP="60ACDAE9" w:rsidRDefault="3B5C1B09" w14:paraId="3F44F16C" w14:textId="4FC1AE98">
      <w:pPr>
        <w:jc w:val="center"/>
      </w:pP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9000"/>
      </w:tblGrid>
      <w:tr w:rsidR="60ACDAE9" w:rsidTr="60ACDAE9" w14:paraId="48C12199">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46320A56" w14:textId="7760C821">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SUPERVISION RECORDING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A4A4D3B">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0DD25964" w14:textId="26E168DC">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w:t>
            </w:r>
            <w:r w:rsidRPr="60ACDAE9" w:rsidR="60ACDAE9">
              <w:rPr>
                <w:rFonts w:ascii="Times New Roman" w:hAnsi="Times New Roman" w:eastAsia="Times New Roman" w:cs="Times New Roman"/>
                <w:color w:val="000000" w:themeColor="text1" w:themeTint="FF" w:themeShade="FF"/>
                <w:sz w:val="22"/>
                <w:szCs w:val="22"/>
                <w:lang w:val="en-US"/>
              </w:rPr>
              <w:t>06/12/2022</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348D584">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4C62F400" w14:textId="354E4BEB">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TIME:  </w:t>
            </w:r>
            <w:r w:rsidRPr="60ACDAE9" w:rsidR="60ACDAE9">
              <w:rPr>
                <w:rFonts w:ascii="Times New Roman" w:hAnsi="Times New Roman" w:eastAsia="Times New Roman" w:cs="Times New Roman"/>
                <w:color w:val="000000" w:themeColor="text1" w:themeTint="FF" w:themeShade="FF"/>
                <w:sz w:val="22"/>
                <w:szCs w:val="22"/>
                <w:lang w:val="en-US"/>
              </w:rPr>
              <w:t>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C9B8A6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3717FE1D" w14:textId="2F4BF340">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PEOPLE PRESENT:  </w:t>
            </w:r>
            <w:r w:rsidRPr="60ACDAE9" w:rsidR="60ACDAE9">
              <w:rPr>
                <w:rFonts w:ascii="Times New Roman" w:hAnsi="Times New Roman" w:eastAsia="Times New Roman" w:cs="Times New Roman"/>
                <w:color w:val="000000" w:themeColor="text1" w:themeTint="FF" w:themeShade="FF"/>
                <w:sz w:val="22"/>
                <w:szCs w:val="22"/>
                <w:lang w:val="en-US"/>
              </w:rPr>
              <w:t>Liz Griffiths &amp; Carina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5A46FC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6EFEDBC9" w14:textId="3F5C7A30">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DURATION OF THE MEETING:  </w:t>
            </w:r>
            <w:r w:rsidRPr="60ACDAE9" w:rsidR="60ACDAE9">
              <w:rPr>
                <w:rFonts w:ascii="Times New Roman" w:hAnsi="Times New Roman" w:eastAsia="Times New Roman" w:cs="Times New Roman"/>
                <w:color w:val="000000" w:themeColor="text1" w:themeTint="FF" w:themeShade="FF"/>
                <w:sz w:val="22"/>
                <w:szCs w:val="22"/>
                <w:lang w:val="en-US"/>
              </w:rPr>
              <w:t>1 Hour 30 Minutes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133A93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7923F8F3" w14:textId="27B51458">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AGENDA/ DISCUSSION POINTS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E1E42D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1B679CCC" w14:textId="68D1C424">
            <w:pPr>
              <w:jc w:val="both"/>
            </w:pPr>
            <w:r w:rsidRPr="60ACDAE9" w:rsidR="60ACDAE9">
              <w:rPr>
                <w:rFonts w:ascii="Times New Roman" w:hAnsi="Times New Roman" w:eastAsia="Times New Roman" w:cs="Times New Roman"/>
                <w:color w:val="000000" w:themeColor="text1" w:themeTint="FF" w:themeShade="FF"/>
                <w:sz w:val="22"/>
                <w:szCs w:val="22"/>
                <w:lang w:val="en-US"/>
              </w:rPr>
              <w:t>1. To discuss Carina’s current learning and development within her working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65A9BA68" w14:textId="26465F28">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To discuss Carina’s noted reflections of practice; Feel the Burn.</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7ED68EF3" w14:textId="652EF90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To discuss</w:t>
            </w: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lang w:val="en-US"/>
              </w:rPr>
              <w:t>further help and support/guidance, with Carina’s written work. Portfolio of activities- Critical Thinking.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00DA6BA5" w14:textId="2BB216B0">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To discuss Carina’s Presentation- How it went.</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574F8ED4" w14:textId="42C9C8E5">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To set the agenda and goals for the next meeting.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39C3C50A" w14:textId="0D01669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To arrange next supervision date.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AD66E4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7EA0B3D7" w14:textId="08EF7117">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NOTES/ ACTION OF EACH ITEM</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9AFBC7A">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3129FF66" w14:textId="444AAD57">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1, </w:t>
            </w:r>
            <w:r w:rsidRPr="60ACDAE9" w:rsidR="60ACDAE9">
              <w:rPr>
                <w:rFonts w:ascii="Times New Roman" w:hAnsi="Times New Roman" w:eastAsia="Times New Roman" w:cs="Times New Roman"/>
                <w:color w:val="000000" w:themeColor="text1" w:themeTint="FF" w:themeShade="FF"/>
                <w:sz w:val="22"/>
                <w:szCs w:val="22"/>
                <w:lang w:val="en-US"/>
              </w:rPr>
              <w:t>Liz was happy with Carina’s progress, Discussed further work placement for next year.</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5D5C7179" w14:textId="170D8B52">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Liz read Carina’s reflection; Feel the Burn. Liz said it was relatable and easily done.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6275C937" w14:textId="0E9DE111">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3.</w:t>
            </w:r>
            <w:r w:rsidRPr="60ACDAE9" w:rsidR="60ACDAE9">
              <w:rPr>
                <w:rFonts w:ascii="Times New Roman" w:hAnsi="Times New Roman" w:eastAsia="Times New Roman" w:cs="Times New Roman"/>
                <w:color w:val="000000" w:themeColor="text1" w:themeTint="FF" w:themeShade="FF"/>
                <w:sz w:val="22"/>
                <w:szCs w:val="22"/>
                <w:lang w:val="en-US"/>
              </w:rPr>
              <w:t xml:space="preserve"> Liz read over Carina’s assignment that was due in, Liz reassured Carina was doing it as she thought was right and to carry on with how Carina was presenting.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31EE29B1" w14:textId="4AB45383">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Discussed Carina’s presentation, Liz stated ‘It will get easier’</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4278C952" w14:textId="6F6B167E">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At the next meeting to show Liz Carina’s progress on the Fieldwork portfolio and bring another reflection to discuss.</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4DD6D67A" w14:textId="778E7E5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24/01/2022,</w:t>
            </w: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lang w:val="en-US"/>
              </w:rPr>
              <w:t>16:15pm, at The Edge.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F4CF959">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7F2BFD9D" w14:textId="5036EFBA">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PROBLEMS ENCOUNTERED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C813C14">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3DE75631" w14:textId="107FD868">
            <w:pPr>
              <w:jc w:val="both"/>
            </w:pPr>
            <w:r w:rsidRPr="60ACDAE9" w:rsidR="60ACDAE9">
              <w:rPr>
                <w:rFonts w:ascii="Times New Roman" w:hAnsi="Times New Roman" w:eastAsia="Times New Roman" w:cs="Times New Roman"/>
                <w:color w:val="000000" w:themeColor="text1" w:themeTint="FF" w:themeShade="FF"/>
                <w:sz w:val="22"/>
                <w:szCs w:val="22"/>
                <w:lang w:val="en-US"/>
              </w:rPr>
              <w:t>Accessing population and Area size data for Milford Haven.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14DAEE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29F89DAF" w14:textId="5B80FB65">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AE8AD2E">
        <w:trPr>
          <w:trHeight w:val="1755"/>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67FD72EB" w14:textId="08CB6287">
            <w:pPr>
              <w:jc w:val="both"/>
            </w:pPr>
            <w:r w:rsidRPr="60ACDAE9" w:rsidR="60ACDAE9">
              <w:rPr>
                <w:rFonts w:ascii="Times New Roman" w:hAnsi="Times New Roman" w:eastAsia="Times New Roman" w:cs="Times New Roman"/>
                <w:color w:val="000000" w:themeColor="text1" w:themeTint="FF" w:themeShade="FF"/>
                <w:sz w:val="22"/>
                <w:szCs w:val="22"/>
                <w:lang w:val="en-US"/>
              </w:rPr>
              <w:t>My supervisions are going well. Liz as my supervisor has been a great support to me and shown me how we can support our colleagues to develop within themselves as well as the support and development of young people. It states this in the National Occupational Standards, Values of Youth Work; “Develop, lead and manage self and others.”</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P="60ACDAE9" w:rsidRDefault="60ACDAE9" w14:paraId="59673693" w14:textId="1427C526">
            <w:pPr>
              <w:jc w:val="both"/>
            </w:pPr>
            <w:r w:rsidRPr="60ACDAE9" w:rsidR="60ACDAE9">
              <w:rPr>
                <w:rFonts w:ascii="Times New Roman" w:hAnsi="Times New Roman" w:eastAsia="Times New Roman" w:cs="Times New Roman"/>
                <w:color w:val="000000" w:themeColor="text1" w:themeTint="FF" w:themeShade="FF"/>
                <w:sz w:val="22"/>
                <w:szCs w:val="22"/>
                <w:lang w:val="en-US"/>
              </w:rPr>
              <w:t xml:space="preserve">(CLD Standards Council Scotland, 2019, p. 6).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138311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61A1D937" w14:textId="66AAA32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QUESTIONS ARISING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6488B1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DFC66C9" w14:textId="01FAFCFE">
            <w:r w:rsidRPr="60ACDAE9" w:rsidR="60ACDAE9">
              <w:rPr>
                <w:rFonts w:ascii="Calibri" w:hAnsi="Calibri" w:eastAsia="Calibri" w:cs="Calibri"/>
                <w:sz w:val="22"/>
                <w:szCs w:val="22"/>
              </w:rPr>
              <w:t xml:space="preserve"> </w:t>
            </w:r>
          </w:p>
        </w:tc>
      </w:tr>
      <w:tr w:rsidR="60ACDAE9" w:rsidTr="60ACDAE9" w14:paraId="053C41E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586D7DA1" w14:textId="21490C21">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OF NEXT MEETING: </w:t>
            </w:r>
            <w:r w:rsidRPr="60ACDAE9" w:rsidR="60ACDAE9">
              <w:rPr>
                <w:rFonts w:ascii="Times New Roman" w:hAnsi="Times New Roman" w:eastAsia="Times New Roman" w:cs="Times New Roman"/>
                <w:color w:val="000000" w:themeColor="text1" w:themeTint="FF" w:themeShade="FF"/>
                <w:sz w:val="22"/>
                <w:szCs w:val="22"/>
                <w:lang w:val="en-US"/>
              </w:rPr>
              <w:t>24/01/2022, 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C1CE0DE">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41E2E8C7" w14:textId="6DD00C86">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SIGNED:</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8C22F2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6AED2C8C" w14:textId="67DFD789">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STUDENT    </w:t>
            </w:r>
            <w:r w:rsidRPr="60ACDAE9" w:rsidR="60ACDAE9">
              <w:rPr>
                <w:rFonts w:ascii="Times New Roman" w:hAnsi="Times New Roman" w:eastAsia="Times New Roman" w:cs="Times New Roman"/>
                <w:i w:val="1"/>
                <w:iCs w:val="1"/>
                <w:color w:val="000000" w:themeColor="text1" w:themeTint="FF" w:themeShade="FF"/>
                <w:sz w:val="22"/>
                <w:szCs w:val="22"/>
                <w:lang w:val="en-US"/>
              </w:rPr>
              <w:t>C.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2C65937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7183BBC2" w14:textId="2F9ADC9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SUPERVISOR </w:t>
            </w:r>
            <w:r w:rsidRPr="60ACDAE9" w:rsidR="60ACDAE9">
              <w:rPr>
                <w:rFonts w:ascii="Comic Sans MS" w:hAnsi="Comic Sans MS" w:eastAsia="Comic Sans MS" w:cs="Comic Sans MS"/>
                <w:b w:val="1"/>
                <w:bCs w:val="1"/>
                <w:color w:val="000000" w:themeColor="text1" w:themeTint="FF" w:themeShade="FF"/>
                <w:sz w:val="22"/>
                <w:szCs w:val="22"/>
                <w:lang w:val="en-US"/>
              </w:rPr>
              <w:t>Liz Griffiths</w:t>
            </w:r>
            <w:r w:rsidRPr="60ACDAE9" w:rsidR="60ACDAE9">
              <w:rPr>
                <w:rFonts w:ascii="Comic Sans MS" w:hAnsi="Comic Sans MS" w:eastAsia="Comic Sans MS" w:cs="Comic Sans MS"/>
                <w:color w:val="000000" w:themeColor="text1" w:themeTint="FF" w:themeShade="FF"/>
                <w:sz w:val="22"/>
                <w:szCs w:val="22"/>
              </w:rPr>
              <w:t xml:space="preserve"> </w:t>
            </w:r>
          </w:p>
        </w:tc>
      </w:tr>
      <w:tr w:rsidR="60ACDAE9" w:rsidTr="60ACDAE9" w14:paraId="0DCD4A9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P="60ACDAE9" w:rsidRDefault="60ACDAE9" w14:paraId="1BED07F5" w14:textId="3E2961CF">
            <w:pPr>
              <w:jc w:val="both"/>
            </w:pP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rPr>
              <w:t xml:space="preserve"> </w:t>
            </w:r>
          </w:p>
        </w:tc>
      </w:tr>
    </w:tbl>
    <w:p w:rsidR="3B5C1B09" w:rsidP="60ACDAE9" w:rsidRDefault="3B5C1B09" w14:paraId="02B9B696" w14:textId="232EA955">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3B5C1B09" w:rsidP="60ACDAE9" w:rsidRDefault="3B5C1B09" w14:paraId="4222C46A" w14:textId="5E659524">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9000"/>
      </w:tblGrid>
      <w:tr w:rsidR="60ACDAE9" w:rsidTr="60ACDAE9" w14:paraId="79DBA19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DA5DAA4" w14:textId="3E10D3C0">
            <w:r w:rsidRPr="60ACDAE9" w:rsidR="60ACDAE9">
              <w:rPr>
                <w:rFonts w:ascii="Times New Roman" w:hAnsi="Times New Roman" w:eastAsia="Times New Roman" w:cs="Times New Roman"/>
                <w:b w:val="1"/>
                <w:bCs w:val="1"/>
                <w:color w:val="000000" w:themeColor="text1" w:themeTint="FF" w:themeShade="FF"/>
                <w:sz w:val="22"/>
                <w:szCs w:val="22"/>
                <w:lang w:val="en-US"/>
              </w:rPr>
              <w:t>SUPERVISION RECORDING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2CC6C04">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CBD53E4" w14:textId="5BE66CB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w:t>
            </w:r>
            <w:r w:rsidRPr="60ACDAE9" w:rsidR="60ACDAE9">
              <w:rPr>
                <w:rFonts w:ascii="Times New Roman" w:hAnsi="Times New Roman" w:eastAsia="Times New Roman" w:cs="Times New Roman"/>
                <w:color w:val="000000" w:themeColor="text1" w:themeTint="FF" w:themeShade="FF"/>
                <w:sz w:val="22"/>
                <w:szCs w:val="22"/>
                <w:lang w:val="en-US"/>
              </w:rPr>
              <w:t>24/01/2023</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FEA50A9">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7467DCD" w14:textId="08C61918">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TIME:  </w:t>
            </w:r>
            <w:r w:rsidRPr="60ACDAE9" w:rsidR="60ACDAE9">
              <w:rPr>
                <w:rFonts w:ascii="Times New Roman" w:hAnsi="Times New Roman" w:eastAsia="Times New Roman" w:cs="Times New Roman"/>
                <w:color w:val="000000" w:themeColor="text1" w:themeTint="FF" w:themeShade="FF"/>
                <w:sz w:val="22"/>
                <w:szCs w:val="22"/>
                <w:lang w:val="en-US"/>
              </w:rPr>
              <w:t>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FE96B8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9C86F09" w14:textId="7B6CBF4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PEOPLE PRESENT:  </w:t>
            </w:r>
            <w:r w:rsidRPr="60ACDAE9" w:rsidR="60ACDAE9">
              <w:rPr>
                <w:rFonts w:ascii="Times New Roman" w:hAnsi="Times New Roman" w:eastAsia="Times New Roman" w:cs="Times New Roman"/>
                <w:color w:val="000000" w:themeColor="text1" w:themeTint="FF" w:themeShade="FF"/>
                <w:sz w:val="22"/>
                <w:szCs w:val="22"/>
                <w:lang w:val="en-US"/>
              </w:rPr>
              <w:t>Liz Griffiths &amp; Carina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190FAC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CFFFDEC" w14:textId="21B386C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DURATION OF THE MEETING:  </w:t>
            </w:r>
            <w:r w:rsidRPr="60ACDAE9" w:rsidR="60ACDAE9">
              <w:rPr>
                <w:rFonts w:ascii="Times New Roman" w:hAnsi="Times New Roman" w:eastAsia="Times New Roman" w:cs="Times New Roman"/>
                <w:color w:val="000000" w:themeColor="text1" w:themeTint="FF" w:themeShade="FF"/>
                <w:sz w:val="22"/>
                <w:szCs w:val="22"/>
                <w:lang w:val="en-US"/>
              </w:rPr>
              <w:t>1 Hour 30 Minutes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82170E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88512EA" w14:textId="44173800">
            <w:r w:rsidRPr="60ACDAE9" w:rsidR="60ACDAE9">
              <w:rPr>
                <w:rFonts w:ascii="Times New Roman" w:hAnsi="Times New Roman" w:eastAsia="Times New Roman" w:cs="Times New Roman"/>
                <w:b w:val="1"/>
                <w:bCs w:val="1"/>
                <w:color w:val="000000" w:themeColor="text1" w:themeTint="FF" w:themeShade="FF"/>
                <w:sz w:val="22"/>
                <w:szCs w:val="22"/>
                <w:lang w:val="en-US"/>
              </w:rPr>
              <w:t>AGENDA/ DISCUSSION POINTS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5B9B4D8">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1BB7300" w14:textId="4075752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1. </w:t>
            </w:r>
            <w:r w:rsidRPr="60ACDAE9" w:rsidR="60ACDAE9">
              <w:rPr>
                <w:rFonts w:ascii="Times New Roman" w:hAnsi="Times New Roman" w:eastAsia="Times New Roman" w:cs="Times New Roman"/>
                <w:color w:val="000000" w:themeColor="text1" w:themeTint="FF" w:themeShade="FF"/>
                <w:sz w:val="22"/>
                <w:szCs w:val="22"/>
                <w:lang w:val="en-US"/>
              </w:rPr>
              <w:t>To discuss Carina’s current learning and development within work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BCC25BA" w14:textId="469CA98E">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To discuss Carina’s noted reflection of practice; New Year New Thinking.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118E6FB" w14:textId="39DD2983">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To show and discuss Carina’s Fieldwork Portfolio so far.</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E1565BB" w14:textId="096DAED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To discuss Carina’s activity planning, using the NAOMIE Planning Model.</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03E14891" w14:textId="15E5F577">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To set the agenda and goals for the next meeting.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89D3B8D" w14:textId="7533AA7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To arrange next supervision date.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86F39A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F16AC27" w14:textId="52EC4D00">
            <w:r w:rsidRPr="60ACDAE9" w:rsidR="60ACDAE9">
              <w:rPr>
                <w:rFonts w:ascii="Times New Roman" w:hAnsi="Times New Roman" w:eastAsia="Times New Roman" w:cs="Times New Roman"/>
                <w:b w:val="1"/>
                <w:bCs w:val="1"/>
                <w:color w:val="000000" w:themeColor="text1" w:themeTint="FF" w:themeShade="FF"/>
                <w:sz w:val="22"/>
                <w:szCs w:val="22"/>
                <w:lang w:val="en-US"/>
              </w:rPr>
              <w:t>NOTES/ ACTION OF EACH ITEM</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A0BB77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0BE09A5" w14:textId="52400ECF">
            <w:r w:rsidRPr="60ACDAE9" w:rsidR="60ACDAE9">
              <w:rPr>
                <w:rFonts w:ascii="Times New Roman" w:hAnsi="Times New Roman" w:eastAsia="Times New Roman" w:cs="Times New Roman"/>
                <w:b w:val="1"/>
                <w:bCs w:val="1"/>
                <w:color w:val="000000" w:themeColor="text1" w:themeTint="FF" w:themeShade="FF"/>
                <w:sz w:val="22"/>
                <w:szCs w:val="22"/>
                <w:lang w:val="en-US"/>
              </w:rPr>
              <w:t>1.</w:t>
            </w:r>
            <w:r w:rsidRPr="60ACDAE9" w:rsidR="60ACDAE9">
              <w:rPr>
                <w:rFonts w:ascii="Times New Roman" w:hAnsi="Times New Roman" w:eastAsia="Times New Roman" w:cs="Times New Roman"/>
                <w:color w:val="000000" w:themeColor="text1" w:themeTint="FF" w:themeShade="FF"/>
                <w:sz w:val="22"/>
                <w:szCs w:val="22"/>
                <w:lang w:val="en-US"/>
              </w:rPr>
              <w:t xml:space="preserve"> Liz and Carina discussed the ‘Momo/ Blue Whale Challenge’, This is a game that surfaced on social media a few years ago, that sets challenges for young people that could cause injury or risk of life to themselves and others. There is growing trend in this resurfacing, within young people, to keep and listen out and be mindful within young people’s conversations, and report any concerns.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DB7CD67" w14:textId="374E0FE3">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 xml:space="preserve">Liz read over Carina’s reflection of practice, Liz stated that it was refreshing to see a reflection that wasn’t negative. Liz also noted how Carinas way of thinking around young people is developing, with recognizing that Carina could encourage young people to think positively in this way.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218508B" w14:textId="6D5EF4DC">
            <w:r w:rsidRPr="60ACDAE9" w:rsidR="60ACDAE9">
              <w:rPr>
                <w:rFonts w:ascii="Times New Roman" w:hAnsi="Times New Roman" w:eastAsia="Times New Roman" w:cs="Times New Roman"/>
                <w:b w:val="1"/>
                <w:bCs w:val="1"/>
                <w:color w:val="000000" w:themeColor="text1" w:themeTint="FF" w:themeShade="FF"/>
                <w:sz w:val="22"/>
                <w:szCs w:val="22"/>
                <w:lang w:val="en-US"/>
              </w:rPr>
              <w:t>3.</w:t>
            </w:r>
            <w:r w:rsidRPr="60ACDAE9" w:rsidR="60ACDAE9">
              <w:rPr>
                <w:rFonts w:ascii="Times New Roman" w:hAnsi="Times New Roman" w:eastAsia="Times New Roman" w:cs="Times New Roman"/>
                <w:color w:val="000000" w:themeColor="text1" w:themeTint="FF" w:themeShade="FF"/>
                <w:sz w:val="22"/>
                <w:szCs w:val="22"/>
                <w:lang w:val="en-US"/>
              </w:rPr>
              <w:t xml:space="preserve"> Liz read through Carina’s portfolio so far, Carina also updated Liz on the problems with obtaining the statistics, how Carina has emailed census enquiries direct for the statistics, however they are not being released yet.</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CC01570" w14:textId="14BE4967">
            <w:r w:rsidRPr="60ACDAE9" w:rsidR="60ACDAE9">
              <w:rPr>
                <w:rFonts w:ascii="Times New Roman" w:hAnsi="Times New Roman" w:eastAsia="Times New Roman" w:cs="Times New Roman"/>
                <w:b w:val="1"/>
                <w:bCs w:val="1"/>
                <w:color w:val="000000" w:themeColor="text1" w:themeTint="FF" w:themeShade="FF"/>
                <w:sz w:val="22"/>
                <w:szCs w:val="22"/>
                <w:lang w:val="en-US"/>
              </w:rPr>
              <w:t>4.</w:t>
            </w:r>
            <w:r w:rsidRPr="60ACDAE9" w:rsidR="60ACDAE9">
              <w:rPr>
                <w:rFonts w:ascii="Times New Roman" w:hAnsi="Times New Roman" w:eastAsia="Times New Roman" w:cs="Times New Roman"/>
                <w:color w:val="000000" w:themeColor="text1" w:themeTint="FF" w:themeShade="FF"/>
                <w:sz w:val="22"/>
                <w:szCs w:val="22"/>
                <w:lang w:val="en-US"/>
              </w:rPr>
              <w:t xml:space="preserve"> Liz was happy with Carina’s NAOMIE planning, however suggested, Carina think about the activity that she is planning, due to the numbers of young people attending club increasing. Liz suggested Carina have a backup activity to involve a larger number of young people.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FFC78EC" w14:textId="176F7D5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 xml:space="preserve">To show the progress Carina has made with the Fieldwork portfolio, and to bring another reflection.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181B02F1" w14:textId="508FE6A9">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7/2/2023,</w:t>
            </w: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lang w:val="en-US"/>
              </w:rPr>
              <w:t>16:15pm, at The Edge.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B61139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F2AA502" w14:textId="553B298A">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PROBLEMS ENCOUNTERED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BA86B3E" w14:textId="7C4C67DC">
            <w:r w:rsidRPr="60ACDAE9" w:rsidR="60ACDAE9">
              <w:rPr>
                <w:rFonts w:ascii="Times New Roman" w:hAnsi="Times New Roman" w:eastAsia="Times New Roman" w:cs="Times New Roman"/>
                <w:b w:val="1"/>
                <w:bCs w:val="1"/>
                <w:color w:val="000000" w:themeColor="text1" w:themeTint="FF" w:themeShade="FF"/>
                <w:sz w:val="22"/>
                <w:szCs w:val="22"/>
                <w:lang w:val="en-US"/>
              </w:rPr>
              <w:t>None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BF3AC3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768B097" w14:textId="3224A678">
            <w:r w:rsidRPr="60ACDAE9" w:rsidR="60ACDAE9">
              <w:rPr>
                <w:rFonts w:ascii="Times New Roman" w:hAnsi="Times New Roman" w:eastAsia="Times New Roman" w:cs="Times New Roman"/>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8810C50">
        <w:trPr>
          <w:trHeight w:val="1755"/>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13D6737" w14:textId="70A45CCB">
            <w:r w:rsidRPr="60ACDAE9" w:rsidR="60ACDAE9">
              <w:rPr>
                <w:rFonts w:ascii="Times New Roman" w:hAnsi="Times New Roman" w:eastAsia="Times New Roman" w:cs="Times New Roman"/>
                <w:color w:val="000000" w:themeColor="text1" w:themeTint="FF" w:themeShade="FF"/>
                <w:sz w:val="22"/>
                <w:szCs w:val="22"/>
                <w:lang w:val="en-US"/>
              </w:rPr>
              <w:t>My supervision went well and a lot was discussed, Liz was pleased with my written work so far and saw many improvements, in my written work, my PowerPoints for my seminars, and also within my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2C3530B8" w14:textId="7E589022">
            <w:r w:rsidRPr="60ACDAE9" w:rsidR="60ACDAE9">
              <w:rPr>
                <w:rFonts w:ascii="Times New Roman" w:hAnsi="Times New Roman" w:eastAsia="Times New Roman" w:cs="Times New Roman"/>
                <w:color w:val="000000" w:themeColor="text1" w:themeTint="FF" w:themeShade="FF"/>
                <w:sz w:val="22"/>
                <w:szCs w:val="22"/>
                <w:lang w:val="en-US"/>
              </w:rPr>
              <w:t xml:space="preserve">We discussed, and developed my learning on the importance of the education of life skills among young people, and the safe use of social media. As stated by the Youth Work in Wales Review Group, (2022) Youth Work is to “support and enable young people in keeping themselves safe”.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7EE0450E" w14:textId="357BDBC4">
            <w:r w:rsidRPr="60ACDAE9" w:rsidR="60ACDAE9">
              <w:rPr>
                <w:rFonts w:ascii="Times New Roman" w:hAnsi="Times New Roman" w:eastAsia="Times New Roman" w:cs="Times New Roman"/>
                <w:color w:val="000000" w:themeColor="text1" w:themeTint="FF" w:themeShade="FF"/>
                <w:sz w:val="22"/>
                <w:szCs w:val="22"/>
                <w:lang w:val="en-US"/>
              </w:rPr>
              <w:t>(</w:t>
            </w:r>
            <w:r w:rsidRPr="60ACDAE9" w:rsidR="60ACDAE9">
              <w:rPr>
                <w:rFonts w:ascii="Calibri" w:hAnsi="Calibri" w:eastAsia="Calibri" w:cs="Calibri"/>
                <w:color w:val="000000" w:themeColor="text1" w:themeTint="FF" w:themeShade="FF"/>
                <w:sz w:val="22"/>
                <w:szCs w:val="22"/>
                <w:lang w:val="en-US"/>
              </w:rPr>
              <w:t>Youth Work in Wales Review Group, 2022, p. 6)</w:t>
            </w:r>
            <w:r w:rsidRPr="60ACDAE9" w:rsidR="60ACDAE9">
              <w:rPr>
                <w:rFonts w:ascii="Calibri" w:hAnsi="Calibri" w:eastAsia="Calibri" w:cs="Calibri"/>
                <w:color w:val="000000" w:themeColor="text1" w:themeTint="FF" w:themeShade="FF"/>
                <w:sz w:val="22"/>
                <w:szCs w:val="22"/>
              </w:rPr>
              <w:t xml:space="preserve"> </w:t>
            </w:r>
          </w:p>
        </w:tc>
      </w:tr>
      <w:tr w:rsidR="60ACDAE9" w:rsidTr="60ACDAE9" w14:paraId="2127B705">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66C7952" w14:textId="70AB17EE">
            <w:r w:rsidRPr="60ACDAE9" w:rsidR="60ACDAE9">
              <w:rPr>
                <w:rFonts w:ascii="Times New Roman" w:hAnsi="Times New Roman" w:eastAsia="Times New Roman" w:cs="Times New Roman"/>
                <w:b w:val="1"/>
                <w:bCs w:val="1"/>
                <w:color w:val="000000" w:themeColor="text1" w:themeTint="FF" w:themeShade="FF"/>
                <w:sz w:val="22"/>
                <w:szCs w:val="22"/>
                <w:lang w:val="en-US"/>
              </w:rPr>
              <w:t>QUESTIONS ARISING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AF6DFE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9C10EDF" w14:textId="5C3D45A5">
            <w:r w:rsidRPr="60ACDAE9" w:rsidR="60ACDAE9">
              <w:rPr>
                <w:rFonts w:ascii="Calibri" w:hAnsi="Calibri" w:eastAsia="Calibri" w:cs="Calibri"/>
                <w:sz w:val="22"/>
                <w:szCs w:val="22"/>
              </w:rPr>
              <w:t xml:space="preserve"> </w:t>
            </w:r>
          </w:p>
        </w:tc>
      </w:tr>
      <w:tr w:rsidR="60ACDAE9" w:rsidTr="60ACDAE9" w14:paraId="6073DC57">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B5E195E" w14:textId="6E6508CA">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OF NEXT MEETING: </w:t>
            </w:r>
            <w:r w:rsidRPr="60ACDAE9" w:rsidR="60ACDAE9">
              <w:rPr>
                <w:rFonts w:ascii="Times New Roman" w:hAnsi="Times New Roman" w:eastAsia="Times New Roman" w:cs="Times New Roman"/>
                <w:color w:val="000000" w:themeColor="text1" w:themeTint="FF" w:themeShade="FF"/>
                <w:sz w:val="22"/>
                <w:szCs w:val="22"/>
                <w:lang w:val="en-US"/>
              </w:rPr>
              <w:t>7/2/2023, 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237DE91">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8D86706" w14:textId="72D7A3F3">
            <w:r w:rsidRPr="60ACDAE9" w:rsidR="60ACDAE9">
              <w:rPr>
                <w:rFonts w:ascii="Times New Roman" w:hAnsi="Times New Roman" w:eastAsia="Times New Roman" w:cs="Times New Roman"/>
                <w:b w:val="1"/>
                <w:bCs w:val="1"/>
                <w:color w:val="000000" w:themeColor="text1" w:themeTint="FF" w:themeShade="FF"/>
                <w:sz w:val="22"/>
                <w:szCs w:val="22"/>
                <w:lang w:val="en-US"/>
              </w:rPr>
              <w:t>SIGNED:</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B367C3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BF164BE" w14:textId="346CCB1E">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STUDENT    </w:t>
            </w:r>
            <w:r w:rsidRPr="60ACDAE9" w:rsidR="60ACDAE9">
              <w:rPr>
                <w:rFonts w:ascii="Times New Roman" w:hAnsi="Times New Roman" w:eastAsia="Times New Roman" w:cs="Times New Roman"/>
                <w:i w:val="1"/>
                <w:iCs w:val="1"/>
                <w:color w:val="000000" w:themeColor="text1" w:themeTint="FF" w:themeShade="FF"/>
                <w:sz w:val="22"/>
                <w:szCs w:val="22"/>
                <w:lang w:val="en-US"/>
              </w:rPr>
              <w:t>C.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2BD2D77">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98CC91A" w14:textId="22795AB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SUPERVISOR </w:t>
            </w:r>
            <w:r w:rsidRPr="60ACDAE9" w:rsidR="60ACDAE9">
              <w:rPr>
                <w:rFonts w:ascii="Comic Sans MS" w:hAnsi="Comic Sans MS" w:eastAsia="Comic Sans MS" w:cs="Comic Sans MS"/>
                <w:b w:val="1"/>
                <w:bCs w:val="1"/>
                <w:color w:val="000000" w:themeColor="text1" w:themeTint="FF" w:themeShade="FF"/>
                <w:sz w:val="22"/>
                <w:szCs w:val="22"/>
                <w:lang w:val="en-US"/>
              </w:rPr>
              <w:t>Liz Griffiths</w:t>
            </w:r>
            <w:r w:rsidRPr="60ACDAE9" w:rsidR="60ACDAE9">
              <w:rPr>
                <w:rFonts w:ascii="Comic Sans MS" w:hAnsi="Comic Sans MS" w:eastAsia="Comic Sans MS" w:cs="Comic Sans MS"/>
                <w:color w:val="000000" w:themeColor="text1" w:themeTint="FF" w:themeShade="FF"/>
                <w:sz w:val="22"/>
                <w:szCs w:val="22"/>
              </w:rPr>
              <w:t xml:space="preserve"> </w:t>
            </w:r>
          </w:p>
        </w:tc>
      </w:tr>
    </w:tbl>
    <w:p w:rsidR="3B5C1B09" w:rsidP="60ACDAE9" w:rsidRDefault="3B5C1B09" w14:paraId="643D5819" w14:textId="4AC5A9A9">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3B5C1B09" w:rsidP="60ACDAE9" w:rsidRDefault="3B5C1B09" w14:paraId="2889D66E" w14:textId="142D0E8F">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9000"/>
      </w:tblGrid>
      <w:tr w:rsidR="60ACDAE9" w:rsidTr="60ACDAE9" w14:paraId="4B90A4FE">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B6120AA" w14:textId="59A63628">
            <w:r w:rsidRPr="60ACDAE9" w:rsidR="60ACDAE9">
              <w:rPr>
                <w:rFonts w:ascii="Times New Roman" w:hAnsi="Times New Roman" w:eastAsia="Times New Roman" w:cs="Times New Roman"/>
                <w:b w:val="1"/>
                <w:bCs w:val="1"/>
                <w:color w:val="000000" w:themeColor="text1" w:themeTint="FF" w:themeShade="FF"/>
                <w:sz w:val="22"/>
                <w:szCs w:val="22"/>
                <w:lang w:val="en-US"/>
              </w:rPr>
              <w:t>SUPERVISION RECORDING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BCFE65F">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D62EBBC" w14:textId="2607947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w:t>
            </w:r>
            <w:r w:rsidRPr="60ACDAE9" w:rsidR="60ACDAE9">
              <w:rPr>
                <w:rFonts w:ascii="Times New Roman" w:hAnsi="Times New Roman" w:eastAsia="Times New Roman" w:cs="Times New Roman"/>
                <w:color w:val="000000" w:themeColor="text1" w:themeTint="FF" w:themeShade="FF"/>
                <w:sz w:val="22"/>
                <w:szCs w:val="22"/>
                <w:lang w:val="en-US"/>
              </w:rPr>
              <w:t>7/2/2023</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81194D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E2ADD71" w14:textId="44C0D5B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TIME:  </w:t>
            </w:r>
            <w:r w:rsidRPr="60ACDAE9" w:rsidR="60ACDAE9">
              <w:rPr>
                <w:rFonts w:ascii="Times New Roman" w:hAnsi="Times New Roman" w:eastAsia="Times New Roman" w:cs="Times New Roman"/>
                <w:color w:val="000000" w:themeColor="text1" w:themeTint="FF" w:themeShade="FF"/>
                <w:sz w:val="22"/>
                <w:szCs w:val="22"/>
                <w:lang w:val="en-US"/>
              </w:rPr>
              <w:t>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9279DD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11C6ABE" w14:textId="40F875AE">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PEOPLE PRESENT:  </w:t>
            </w:r>
            <w:r w:rsidRPr="60ACDAE9" w:rsidR="60ACDAE9">
              <w:rPr>
                <w:rFonts w:ascii="Times New Roman" w:hAnsi="Times New Roman" w:eastAsia="Times New Roman" w:cs="Times New Roman"/>
                <w:color w:val="000000" w:themeColor="text1" w:themeTint="FF" w:themeShade="FF"/>
                <w:sz w:val="22"/>
                <w:szCs w:val="22"/>
                <w:lang w:val="en-US"/>
              </w:rPr>
              <w:t>Liz Griffiths &amp; Carina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F0561D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17DF07B" w14:textId="5DE73E3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DURATION OF THE MEETING:  </w:t>
            </w:r>
            <w:r w:rsidRPr="60ACDAE9" w:rsidR="60ACDAE9">
              <w:rPr>
                <w:rFonts w:ascii="Times New Roman" w:hAnsi="Times New Roman" w:eastAsia="Times New Roman" w:cs="Times New Roman"/>
                <w:color w:val="000000" w:themeColor="text1" w:themeTint="FF" w:themeShade="FF"/>
                <w:sz w:val="22"/>
                <w:szCs w:val="22"/>
                <w:lang w:val="en-US"/>
              </w:rPr>
              <w:t>1 Hour 30 Minutes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4B8770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A93B720" w14:textId="4A7139B3">
            <w:r w:rsidRPr="60ACDAE9" w:rsidR="60ACDAE9">
              <w:rPr>
                <w:rFonts w:ascii="Times New Roman" w:hAnsi="Times New Roman" w:eastAsia="Times New Roman" w:cs="Times New Roman"/>
                <w:b w:val="1"/>
                <w:bCs w:val="1"/>
                <w:color w:val="000000" w:themeColor="text1" w:themeTint="FF" w:themeShade="FF"/>
                <w:sz w:val="22"/>
                <w:szCs w:val="22"/>
                <w:lang w:val="en-US"/>
              </w:rPr>
              <w:t>AGENDA/ DISCUSSION POINTS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B3A2C01">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D2F24E7" w14:textId="13E2EE29">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1. </w:t>
            </w:r>
            <w:r w:rsidRPr="60ACDAE9" w:rsidR="60ACDAE9">
              <w:rPr>
                <w:rFonts w:ascii="Times New Roman" w:hAnsi="Times New Roman" w:eastAsia="Times New Roman" w:cs="Times New Roman"/>
                <w:color w:val="000000" w:themeColor="text1" w:themeTint="FF" w:themeShade="FF"/>
                <w:sz w:val="22"/>
                <w:szCs w:val="22"/>
                <w:lang w:val="en-US"/>
              </w:rPr>
              <w:t>To discuss Carina’s current learning and development within work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149B9AFD" w14:textId="34356A8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To discuss Carina’s noted reflection of practice; Team work and trust exercise.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2B070C45" w14:textId="66BC716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To show and discuss Carina’s Fieldwork Portfolio so far- Journal, observations, community profile.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CE6E885" w14:textId="63E5F31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To discuss Carina’s, planned activity assessment.</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3E551B54" w14:textId="607B20C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To set the agenda and goals for the next meeting.</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69A7CBA" w14:textId="33107FE5">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To arrange next supervision date.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9F4FBAD">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0509091" w14:textId="6FB5A021">
            <w:r w:rsidRPr="60ACDAE9" w:rsidR="60ACDAE9">
              <w:rPr>
                <w:rFonts w:ascii="Times New Roman" w:hAnsi="Times New Roman" w:eastAsia="Times New Roman" w:cs="Times New Roman"/>
                <w:b w:val="1"/>
                <w:bCs w:val="1"/>
                <w:color w:val="000000" w:themeColor="text1" w:themeTint="FF" w:themeShade="FF"/>
                <w:sz w:val="22"/>
                <w:szCs w:val="22"/>
                <w:lang w:val="en-US"/>
              </w:rPr>
              <w:t>NOTES/ ACTION OF EACH ITEM</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2C3BCAFE">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8441BCA" w14:textId="59973D89">
            <w:r w:rsidRPr="60ACDAE9" w:rsidR="60ACDAE9">
              <w:rPr>
                <w:rFonts w:ascii="Times New Roman" w:hAnsi="Times New Roman" w:eastAsia="Times New Roman" w:cs="Times New Roman"/>
                <w:b w:val="1"/>
                <w:bCs w:val="1"/>
                <w:color w:val="000000" w:themeColor="text1" w:themeTint="FF" w:themeShade="FF"/>
                <w:sz w:val="22"/>
                <w:szCs w:val="22"/>
                <w:lang w:val="en-US"/>
              </w:rPr>
              <w:t>1.</w:t>
            </w:r>
            <w:r w:rsidRPr="60ACDAE9" w:rsidR="60ACDAE9">
              <w:rPr>
                <w:rFonts w:ascii="Times New Roman" w:hAnsi="Times New Roman" w:eastAsia="Times New Roman" w:cs="Times New Roman"/>
                <w:color w:val="000000" w:themeColor="text1" w:themeTint="FF" w:themeShade="FF"/>
                <w:sz w:val="22"/>
                <w:szCs w:val="22"/>
                <w:lang w:val="en-US"/>
              </w:rPr>
              <w:t xml:space="preserve"> Liz asked how I was getting on with four nights a week. We discussed the ending of my placement hours.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670302B" w14:textId="5C2BBA05">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Liz did not get to look at my reflection as the activity was the night before, therefore I offered Liz alternative reflections- one of which I did of my first session. We discussed how I had developed in my own learning and way of thinking since then.</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B015CA0" w14:textId="3DFA401B">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Liz read my observations, Liz discussed BME, the Ethnic Youth Support Team. Liz looked at my non completed part of my overall learning throughout my placement. We discussed the experiences that I have come across and learned from.</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CFCEAFA" w14:textId="169E88B7">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Feedback from my planned activity, good NAOMIE, however Liz suggested Carina to work on her delivery of activities. Liz discussed how Carina can improve on her delivery more effectively.</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36884C7" w14:textId="717569F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5. </w:t>
            </w:r>
            <w:r w:rsidRPr="60ACDAE9" w:rsidR="60ACDAE9">
              <w:rPr>
                <w:rFonts w:ascii="Times New Roman" w:hAnsi="Times New Roman" w:eastAsia="Times New Roman" w:cs="Times New Roman"/>
                <w:color w:val="000000" w:themeColor="text1" w:themeTint="FF" w:themeShade="FF"/>
                <w:sz w:val="22"/>
                <w:szCs w:val="22"/>
                <w:lang w:val="en-US"/>
              </w:rPr>
              <w:t>Our last supervision session</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A494D4D" w14:textId="35F1314E">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6. </w:t>
            </w:r>
            <w:r w:rsidRPr="60ACDAE9" w:rsidR="60ACDAE9">
              <w:rPr>
                <w:rFonts w:ascii="Times New Roman" w:hAnsi="Times New Roman" w:eastAsia="Times New Roman" w:cs="Times New Roman"/>
                <w:color w:val="000000" w:themeColor="text1" w:themeTint="FF" w:themeShade="FF"/>
                <w:sz w:val="22"/>
                <w:szCs w:val="22"/>
                <w:lang w:val="en-US"/>
              </w:rPr>
              <w:t>28/2/2023,</w:t>
            </w:r>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lang w:val="en-US"/>
              </w:rPr>
              <w:t>16:15pm, at The Edge.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0E55F8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492D04A" w14:textId="0F583CF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PROBLEMS ENCOUNTERED </w:t>
            </w:r>
            <w:r w:rsidRPr="60ACDAE9" w:rsidR="60ACDAE9">
              <w:rPr>
                <w:rFonts w:ascii="Times New Roman" w:hAnsi="Times New Roman" w:eastAsia="Times New Roman" w:cs="Times New Roman"/>
                <w:color w:val="000000" w:themeColor="text1" w:themeTint="FF" w:themeShade="FF"/>
                <w:sz w:val="22"/>
                <w:szCs w:val="22"/>
                <w:lang w:val="en-US"/>
              </w:rPr>
              <w:t>None</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139BB2F">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ED1201F" w14:textId="1A201C1F">
            <w:r w:rsidRPr="60ACDAE9" w:rsidR="60ACDAE9">
              <w:rPr>
                <w:rFonts w:ascii="Times New Roman" w:hAnsi="Times New Roman" w:eastAsia="Times New Roman" w:cs="Times New Roman"/>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25C4F0A8">
        <w:trPr>
          <w:trHeight w:val="1755"/>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3EC8E15" w14:textId="74074DAF">
            <w:r w:rsidRPr="60ACDAE9" w:rsidR="60ACDAE9">
              <w:rPr>
                <w:rFonts w:ascii="Times New Roman" w:hAnsi="Times New Roman" w:eastAsia="Times New Roman" w:cs="Times New Roman"/>
                <w:color w:val="000000" w:themeColor="text1" w:themeTint="FF" w:themeShade="FF"/>
                <w:sz w:val="22"/>
                <w:szCs w:val="22"/>
                <w:lang w:val="en-US"/>
              </w:rPr>
              <w:t>This supervision was very informative to my Portfolio. In my observation I had noted about the lack of diversity of races throughout the staffing of the Youth service and how this could discourage Young People from attending, although this was due to Pembrokeshire’s rural location and the lack of diverse applicants. Liz told me about the BME, The Ethnic Youth Support Worker that was in the local Mosque and providing a Youth Club within the Mosque for 3 nights a week. I can add this information into my portfolio, and pass on this information when needed.</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99DE244" w14:textId="26B90DBF">
            <w:r w:rsidRPr="60ACDAE9" w:rsidR="60ACDAE9">
              <w:rPr>
                <w:rFonts w:ascii="Times New Roman" w:hAnsi="Times New Roman" w:eastAsia="Times New Roman" w:cs="Times New Roman"/>
                <w:color w:val="000000" w:themeColor="text1" w:themeTint="FF" w:themeShade="FF"/>
                <w:sz w:val="22"/>
                <w:szCs w:val="22"/>
                <w:lang w:val="en-US"/>
              </w:rPr>
              <w:t xml:space="preserve">The best practice stated in “the NOS requires youth workers to be aware of local, social and political context within which youth work activities are undertaken.” (CLD Standards Council Scotland, 2019, p. 6).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2578846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E870892" w14:textId="59209A43">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QUESTIONS ARISING </w:t>
            </w:r>
            <w:r w:rsidRPr="60ACDAE9" w:rsidR="60ACDAE9">
              <w:rPr>
                <w:rFonts w:ascii="Times New Roman" w:hAnsi="Times New Roman" w:eastAsia="Times New Roman" w:cs="Times New Roman"/>
                <w:color w:val="000000" w:themeColor="text1" w:themeTint="FF" w:themeShade="FF"/>
                <w:sz w:val="22"/>
                <w:szCs w:val="22"/>
                <w:lang w:val="en-US"/>
              </w:rPr>
              <w:t>N/A</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E2DAA7D">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E4EBF98" w14:textId="56B065CB">
            <w:r w:rsidRPr="60ACDAE9" w:rsidR="60ACDAE9">
              <w:rPr>
                <w:rFonts w:ascii="Calibri" w:hAnsi="Calibri" w:eastAsia="Calibri" w:cs="Calibri"/>
                <w:sz w:val="22"/>
                <w:szCs w:val="22"/>
              </w:rPr>
              <w:t xml:space="preserve"> </w:t>
            </w:r>
          </w:p>
        </w:tc>
      </w:tr>
      <w:tr w:rsidR="60ACDAE9" w:rsidTr="60ACDAE9" w14:paraId="3EC3E34B">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0C14155" w14:textId="49EC248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OF NEXT MEETING: </w:t>
            </w:r>
            <w:r w:rsidRPr="60ACDAE9" w:rsidR="60ACDAE9">
              <w:rPr>
                <w:rFonts w:ascii="Times New Roman" w:hAnsi="Times New Roman" w:eastAsia="Times New Roman" w:cs="Times New Roman"/>
                <w:color w:val="000000" w:themeColor="text1" w:themeTint="FF" w:themeShade="FF"/>
                <w:sz w:val="22"/>
                <w:szCs w:val="22"/>
                <w:lang w:val="en-US"/>
              </w:rPr>
              <w:t>28/2/2023, 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8EC589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C9C0054" w14:textId="43CF5BD8">
            <w:r w:rsidRPr="60ACDAE9" w:rsidR="60ACDAE9">
              <w:rPr>
                <w:rFonts w:ascii="Times New Roman" w:hAnsi="Times New Roman" w:eastAsia="Times New Roman" w:cs="Times New Roman"/>
                <w:b w:val="1"/>
                <w:bCs w:val="1"/>
                <w:color w:val="000000" w:themeColor="text1" w:themeTint="FF" w:themeShade="FF"/>
                <w:sz w:val="22"/>
                <w:szCs w:val="22"/>
                <w:lang w:val="en-US"/>
              </w:rPr>
              <w:t>SIGNED:</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D5D6D57">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6073480" w14:textId="1792EBE5">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STUDENT    </w:t>
            </w:r>
            <w:r w:rsidRPr="60ACDAE9" w:rsidR="60ACDAE9">
              <w:rPr>
                <w:rFonts w:ascii="Times New Roman" w:hAnsi="Times New Roman" w:eastAsia="Times New Roman" w:cs="Times New Roman"/>
                <w:i w:val="1"/>
                <w:iCs w:val="1"/>
                <w:color w:val="000000" w:themeColor="text1" w:themeTint="FF" w:themeShade="FF"/>
                <w:sz w:val="22"/>
                <w:szCs w:val="22"/>
                <w:lang w:val="en-US"/>
              </w:rPr>
              <w:t>C.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A3BACBF">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A4B410E" w14:textId="5014AF1F">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SUPERVISOR  </w:t>
            </w:r>
            <w:r w:rsidRPr="60ACDAE9" w:rsidR="60ACDAE9">
              <w:rPr>
                <w:rFonts w:ascii="Comic Sans MS" w:hAnsi="Comic Sans MS" w:eastAsia="Comic Sans MS" w:cs="Comic Sans MS"/>
                <w:b w:val="1"/>
                <w:bCs w:val="1"/>
                <w:color w:val="000000" w:themeColor="text1" w:themeTint="FF" w:themeShade="FF"/>
                <w:sz w:val="22"/>
                <w:szCs w:val="22"/>
                <w:lang w:val="en-US"/>
              </w:rPr>
              <w:t>Liz Griffiths</w:t>
            </w:r>
            <w:r w:rsidRPr="60ACDAE9" w:rsidR="60ACDAE9">
              <w:rPr>
                <w:rFonts w:ascii="Comic Sans MS" w:hAnsi="Comic Sans MS" w:eastAsia="Comic Sans MS" w:cs="Comic Sans MS"/>
                <w:color w:val="000000" w:themeColor="text1" w:themeTint="FF" w:themeShade="FF"/>
                <w:sz w:val="22"/>
                <w:szCs w:val="22"/>
              </w:rPr>
              <w:t xml:space="preserve"> </w:t>
            </w:r>
          </w:p>
        </w:tc>
      </w:tr>
    </w:tbl>
    <w:p w:rsidR="3B5C1B09" w:rsidP="60ACDAE9" w:rsidRDefault="3B5C1B09" w14:paraId="61E4DBB7" w14:textId="28C2B597">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60ACDAE9" w:rsidP="60ACDAE9" w:rsidRDefault="60ACDAE9" w14:paraId="57EB9630" w14:textId="20FFA5D2">
      <w:pPr>
        <w:jc w:val="center"/>
      </w:pPr>
      <w:r w:rsidRPr="1D21A3B3" w:rsidR="3B5C1B09">
        <w:rPr>
          <w:rFonts w:ascii="Calibri" w:hAnsi="Calibri" w:eastAsia="Calibri" w:cs="Calibri"/>
          <w:noProof w:val="0"/>
          <w:sz w:val="22"/>
          <w:szCs w:val="22"/>
          <w:lang w:val="en-US"/>
        </w:rPr>
        <w:t xml:space="preserve"> </w:t>
      </w:r>
      <w:r w:rsidRPr="1D21A3B3" w:rsidR="3B5C1B09">
        <w:rPr>
          <w:rFonts w:ascii="Calibri" w:hAnsi="Calibri" w:eastAsia="Calibri" w:cs="Calibri"/>
          <w:noProof w:val="0"/>
          <w:sz w:val="22"/>
          <w:szCs w:val="22"/>
          <w:lang w:val="en-GB"/>
        </w:rPr>
        <w:t xml:space="preserve"> </w:t>
      </w:r>
    </w:p>
    <w:tbl>
      <w:tblPr>
        <w:tblStyle w:val="TableNormal"/>
        <w:tblW w:w="0" w:type="auto"/>
        <w:tblLayout w:type="fixed"/>
        <w:tblLook w:val="04A0" w:firstRow="1" w:lastRow="0" w:firstColumn="1" w:lastColumn="0" w:noHBand="0" w:noVBand="1"/>
      </w:tblPr>
      <w:tblGrid>
        <w:gridCol w:w="9000"/>
      </w:tblGrid>
      <w:tr w:rsidR="60ACDAE9" w:rsidTr="60ACDAE9" w14:paraId="76C2F6E9">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65A74CDD" w14:textId="4E8DEF60">
            <w:r w:rsidRPr="60ACDAE9" w:rsidR="60ACDAE9">
              <w:rPr>
                <w:rFonts w:ascii="Times New Roman" w:hAnsi="Times New Roman" w:eastAsia="Times New Roman" w:cs="Times New Roman"/>
                <w:b w:val="1"/>
                <w:bCs w:val="1"/>
                <w:color w:val="000000" w:themeColor="text1" w:themeTint="FF" w:themeShade="FF"/>
                <w:sz w:val="22"/>
                <w:szCs w:val="22"/>
                <w:lang w:val="en-US"/>
              </w:rPr>
              <w:t>SUPERVISION RECORDING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690E46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3B5B65E" w14:textId="14F79A27">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w:t>
            </w:r>
            <w:r w:rsidRPr="60ACDAE9" w:rsidR="60ACDAE9">
              <w:rPr>
                <w:rFonts w:ascii="Times New Roman" w:hAnsi="Times New Roman" w:eastAsia="Times New Roman" w:cs="Times New Roman"/>
                <w:color w:val="000000" w:themeColor="text1" w:themeTint="FF" w:themeShade="FF"/>
                <w:sz w:val="22"/>
                <w:szCs w:val="22"/>
                <w:lang w:val="en-US"/>
              </w:rPr>
              <w:t>28/2/2023</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675701EE">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44ADEDC" w14:textId="77876BC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TIME:  </w:t>
            </w:r>
            <w:r w:rsidRPr="60ACDAE9" w:rsidR="60ACDAE9">
              <w:rPr>
                <w:rFonts w:ascii="Times New Roman" w:hAnsi="Times New Roman" w:eastAsia="Times New Roman" w:cs="Times New Roman"/>
                <w:color w:val="000000" w:themeColor="text1" w:themeTint="FF" w:themeShade="FF"/>
                <w:sz w:val="22"/>
                <w:szCs w:val="22"/>
                <w:lang w:val="en-US"/>
              </w:rPr>
              <w:t>16:15</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22DBBA8">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717A3DF" w14:textId="3106980F">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PEOPLE PRESENT:  </w:t>
            </w:r>
            <w:r w:rsidRPr="60ACDAE9" w:rsidR="60ACDAE9">
              <w:rPr>
                <w:rFonts w:ascii="Times New Roman" w:hAnsi="Times New Roman" w:eastAsia="Times New Roman" w:cs="Times New Roman"/>
                <w:color w:val="000000" w:themeColor="text1" w:themeTint="FF" w:themeShade="FF"/>
                <w:sz w:val="22"/>
                <w:szCs w:val="22"/>
                <w:lang w:val="en-US"/>
              </w:rPr>
              <w:t>Liz Griffiths &amp; Carina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DA02A1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0670BB0" w14:textId="718D587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DURATION OF THE MEETING:  </w:t>
            </w:r>
            <w:r w:rsidRPr="60ACDAE9" w:rsidR="60ACDAE9">
              <w:rPr>
                <w:rFonts w:ascii="Times New Roman" w:hAnsi="Times New Roman" w:eastAsia="Times New Roman" w:cs="Times New Roman"/>
                <w:color w:val="000000" w:themeColor="text1" w:themeTint="FF" w:themeShade="FF"/>
                <w:sz w:val="22"/>
                <w:szCs w:val="22"/>
                <w:lang w:val="en-US"/>
              </w:rPr>
              <w:t>1 Hour 30 Minutes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9F108ED">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FED2C79" w14:textId="08570D73">
            <w:r w:rsidRPr="60ACDAE9" w:rsidR="60ACDAE9">
              <w:rPr>
                <w:rFonts w:ascii="Times New Roman" w:hAnsi="Times New Roman" w:eastAsia="Times New Roman" w:cs="Times New Roman"/>
                <w:b w:val="1"/>
                <w:bCs w:val="1"/>
                <w:color w:val="000000" w:themeColor="text1" w:themeTint="FF" w:themeShade="FF"/>
                <w:sz w:val="22"/>
                <w:szCs w:val="22"/>
                <w:lang w:val="en-US"/>
              </w:rPr>
              <w:t>AGENDA/ DISCUSSION POINTS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70F4147">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DDEAC93" w14:textId="3BC1B990">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1. </w:t>
            </w:r>
            <w:r w:rsidRPr="60ACDAE9" w:rsidR="60ACDAE9">
              <w:rPr>
                <w:rFonts w:ascii="Times New Roman" w:hAnsi="Times New Roman" w:eastAsia="Times New Roman" w:cs="Times New Roman"/>
                <w:color w:val="000000" w:themeColor="text1" w:themeTint="FF" w:themeShade="FF"/>
                <w:sz w:val="22"/>
                <w:szCs w:val="22"/>
                <w:lang w:val="en-US"/>
              </w:rPr>
              <w:t>To discuss Carina’s PDP from the start of the placement, and to update this if needed. Look at the improvement that have been made within Carina’s work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216DC200" w14:textId="79994F19">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To discuss Carina’s noted reflection of practice.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506824C" w14:textId="7284686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To show and discuss Carina’s Fieldwork Portfolio so far- Journal, observations, community profile.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41C66C4E" w14:textId="45342636">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4. </w:t>
            </w:r>
            <w:r w:rsidRPr="60ACDAE9" w:rsidR="60ACDAE9">
              <w:rPr>
                <w:rFonts w:ascii="Times New Roman" w:hAnsi="Times New Roman" w:eastAsia="Times New Roman" w:cs="Times New Roman"/>
                <w:color w:val="000000" w:themeColor="text1" w:themeTint="FF" w:themeShade="FF"/>
                <w:sz w:val="22"/>
                <w:szCs w:val="22"/>
                <w:lang w:val="en-US"/>
              </w:rPr>
              <w:t>To discuss the finishing details of the final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777C24D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ED9ADBF" w14:textId="40A80900">
            <w:r w:rsidRPr="60ACDAE9" w:rsidR="60ACDAE9">
              <w:rPr>
                <w:rFonts w:ascii="Times New Roman" w:hAnsi="Times New Roman" w:eastAsia="Times New Roman" w:cs="Times New Roman"/>
                <w:b w:val="1"/>
                <w:bCs w:val="1"/>
                <w:color w:val="000000" w:themeColor="text1" w:themeTint="FF" w:themeShade="FF"/>
                <w:sz w:val="22"/>
                <w:szCs w:val="22"/>
                <w:lang w:val="en-US"/>
              </w:rPr>
              <w:t>NOTES/ ACTION OF EACH ITEM</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15C386CC">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D58B431" w14:textId="4DFFE19F">
            <w:r w:rsidRPr="60ACDAE9" w:rsidR="60ACDAE9">
              <w:rPr>
                <w:rFonts w:ascii="Times New Roman" w:hAnsi="Times New Roman" w:eastAsia="Times New Roman" w:cs="Times New Roman"/>
                <w:b w:val="1"/>
                <w:bCs w:val="1"/>
                <w:color w:val="000000" w:themeColor="text1" w:themeTint="FF" w:themeShade="FF"/>
                <w:sz w:val="22"/>
                <w:szCs w:val="22"/>
                <w:lang w:val="en-US"/>
              </w:rPr>
              <w:t>1.</w:t>
            </w:r>
            <w:r w:rsidRPr="60ACDAE9" w:rsidR="60ACDAE9">
              <w:rPr>
                <w:rFonts w:ascii="Times New Roman" w:hAnsi="Times New Roman" w:eastAsia="Times New Roman" w:cs="Times New Roman"/>
                <w:color w:val="000000" w:themeColor="text1" w:themeTint="FF" w:themeShade="FF"/>
                <w:sz w:val="22"/>
                <w:szCs w:val="22"/>
                <w:lang w:val="en-US"/>
              </w:rPr>
              <w:t xml:space="preserve"> Went through Carina’s PDP, although Carina has learned a lot throughout her placement, she still has more learning and development to go. Carina has had a chance to be a part of most of her actions, however, still would like to become more skilled in these areas.</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16478E9" w14:textId="18CBEF03">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2. </w:t>
            </w:r>
            <w:r w:rsidRPr="60ACDAE9" w:rsidR="60ACDAE9">
              <w:rPr>
                <w:rFonts w:ascii="Times New Roman" w:hAnsi="Times New Roman" w:eastAsia="Times New Roman" w:cs="Times New Roman"/>
                <w:color w:val="000000" w:themeColor="text1" w:themeTint="FF" w:themeShade="FF"/>
                <w:sz w:val="22"/>
                <w:szCs w:val="22"/>
                <w:lang w:val="en-US"/>
              </w:rPr>
              <w:t>Liz was shown Carina’s unfinished overall placement reflection Journal. Liz agreed with my learning experience.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7A531083" w14:textId="688A716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3. </w:t>
            </w:r>
            <w:r w:rsidRPr="60ACDAE9" w:rsidR="60ACDAE9">
              <w:rPr>
                <w:rFonts w:ascii="Times New Roman" w:hAnsi="Times New Roman" w:eastAsia="Times New Roman" w:cs="Times New Roman"/>
                <w:color w:val="000000" w:themeColor="text1" w:themeTint="FF" w:themeShade="FF"/>
                <w:sz w:val="22"/>
                <w:szCs w:val="22"/>
                <w:lang w:val="en-US"/>
              </w:rPr>
              <w:t>Carina asked for more information on the BME, Liz signposted Carina to the EYST page.</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75E1FF5F" w14:textId="01A68453">
            <w:r w:rsidRPr="60ACDAE9" w:rsidR="60ACDAE9">
              <w:rPr>
                <w:rFonts w:ascii="Times New Roman" w:hAnsi="Times New Roman" w:eastAsia="Times New Roman" w:cs="Times New Roman"/>
                <w:b w:val="1"/>
                <w:bCs w:val="1"/>
                <w:color w:val="000000" w:themeColor="text1" w:themeTint="FF" w:themeShade="FF"/>
                <w:sz w:val="22"/>
                <w:szCs w:val="22"/>
                <w:lang w:val="en-US"/>
              </w:rPr>
              <w:t>4.</w:t>
            </w:r>
            <w:r w:rsidRPr="60ACDAE9" w:rsidR="60ACDAE9">
              <w:rPr>
                <w:rFonts w:ascii="Times New Roman" w:hAnsi="Times New Roman" w:eastAsia="Times New Roman" w:cs="Times New Roman"/>
                <w:color w:val="000000" w:themeColor="text1" w:themeTint="FF" w:themeShade="FF"/>
                <w:sz w:val="22"/>
                <w:szCs w:val="22"/>
                <w:lang w:val="en-US"/>
              </w:rPr>
              <w:t xml:space="preserve"> Carina’s hours are now finished, these are to be sent to her Mentor, and final three way meeting is booked for Tuesday 7</w:t>
            </w:r>
            <w:r w:rsidRPr="60ACDAE9" w:rsidR="60ACDAE9">
              <w:rPr>
                <w:rFonts w:ascii="Times New Roman" w:hAnsi="Times New Roman" w:eastAsia="Times New Roman" w:cs="Times New Roman"/>
                <w:color w:val="000000" w:themeColor="text1" w:themeTint="FF" w:themeShade="FF"/>
                <w:sz w:val="12"/>
                <w:szCs w:val="12"/>
                <w:vertAlign w:val="superscript"/>
                <w:lang w:val="en-US"/>
              </w:rPr>
              <w:t>th</w:t>
            </w:r>
            <w:r w:rsidRPr="60ACDAE9" w:rsidR="60ACDAE9">
              <w:rPr>
                <w:rFonts w:ascii="Times New Roman" w:hAnsi="Times New Roman" w:eastAsia="Times New Roman" w:cs="Times New Roman"/>
                <w:color w:val="000000" w:themeColor="text1" w:themeTint="FF" w:themeShade="FF"/>
                <w:sz w:val="22"/>
                <w:szCs w:val="22"/>
                <w:lang w:val="en-US"/>
              </w:rPr>
              <w:t xml:space="preserve"> March. Liz discussed with Carina her thoughts on the final report.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A650A52">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29E2A8EA" w14:textId="3FCF3FFA">
            <w:r w:rsidRPr="60ACDAE9" w:rsidR="60ACDAE9">
              <w:rPr>
                <w:rFonts w:ascii="Times New Roman" w:hAnsi="Times New Roman" w:eastAsia="Times New Roman" w:cs="Times New Roman"/>
                <w:b w:val="1"/>
                <w:bCs w:val="1"/>
                <w:color w:val="000000" w:themeColor="text1" w:themeTint="FF" w:themeShade="FF"/>
                <w:sz w:val="22"/>
                <w:szCs w:val="22"/>
                <w:lang w:val="en-US"/>
              </w:rPr>
              <w:t>PROBLEMS ENCOUNTERED</w:t>
            </w:r>
            <w:r w:rsidRPr="60ACDAE9" w:rsidR="60ACDAE9">
              <w:rPr>
                <w:rFonts w:ascii="Times New Roman" w:hAnsi="Times New Roman" w:eastAsia="Times New Roman" w:cs="Times New Roman"/>
                <w:color w:val="000000" w:themeColor="text1" w:themeTint="FF" w:themeShade="FF"/>
                <w:sz w:val="22"/>
                <w:szCs w:val="22"/>
                <w:lang w:val="en-US"/>
              </w:rPr>
              <w:t xml:space="preserve">  </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5662EF21" w14:textId="23833335">
            <w:r w:rsidRPr="60ACDAE9" w:rsidR="60ACDAE9">
              <w:rPr>
                <w:rFonts w:ascii="Times New Roman" w:hAnsi="Times New Roman" w:eastAsia="Times New Roman" w:cs="Times New Roman"/>
                <w:color w:val="000000" w:themeColor="text1" w:themeTint="FF" w:themeShade="FF"/>
                <w:sz w:val="22"/>
                <w:szCs w:val="22"/>
                <w:lang w:val="en-US"/>
              </w:rPr>
              <w:t>Supervision rearranged for the next day, due to issues out of our control.</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005E16C0">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4DF92A0" w14:textId="0B1BD50E">
            <w:r w:rsidRPr="60ACDAE9" w:rsidR="60ACDAE9">
              <w:rPr>
                <w:rFonts w:ascii="Times New Roman" w:hAnsi="Times New Roman" w:eastAsia="Times New Roman" w:cs="Times New Roman"/>
                <w:b w:val="1"/>
                <w:bCs w:val="1"/>
                <w:color w:val="000000" w:themeColor="text1" w:themeTint="FF" w:themeShade="FF"/>
                <w:sz w:val="22"/>
                <w:szCs w:val="22"/>
                <w:lang w:val="en-US"/>
              </w:rPr>
              <w:t>REFLECTION ANALYSIS AND LEARNING Links between theory and practice can be made here and referenced in the usual way.  Also reflection on effectiveness of supervision.</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A050B20">
        <w:trPr>
          <w:trHeight w:val="1755"/>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4E3271E" w14:textId="4AA6BFE4">
            <w:r w:rsidRPr="60ACDAE9" w:rsidR="60ACDAE9">
              <w:rPr>
                <w:rFonts w:ascii="Times New Roman" w:hAnsi="Times New Roman" w:eastAsia="Times New Roman" w:cs="Times New Roman"/>
                <w:color w:val="000000" w:themeColor="text1" w:themeTint="FF" w:themeShade="FF"/>
                <w:sz w:val="22"/>
                <w:szCs w:val="22"/>
                <w:lang w:val="en-US"/>
              </w:rPr>
              <w:t>I have enjoyed meeting up, Liz has been a fantastic supervisor for me. She has been extremely supportive, and has assisted me in sourcing information. I feel that our relationship has grown throughout these meetings. Liz has provided a guiding hand with my written work, on my wording and punctuation.</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6C83D061" w14:textId="6CCB6A48">
            <w:r w:rsidRPr="60ACDAE9" w:rsidR="60ACDAE9">
              <w:rPr>
                <w:rFonts w:ascii="Times New Roman" w:hAnsi="Times New Roman" w:eastAsia="Times New Roman" w:cs="Times New Roman"/>
                <w:color w:val="000000" w:themeColor="text1" w:themeTint="FF" w:themeShade="FF"/>
                <w:sz w:val="22"/>
                <w:szCs w:val="22"/>
                <w:lang w:val="en-US"/>
              </w:rPr>
              <w:t>I acknowledge that I have learned many things so far and this is evident in my work, however, I understand that there are so many more things to learn and develop and become skilled within youth work.</w:t>
            </w:r>
            <w:r w:rsidRPr="60ACDAE9" w:rsidR="60ACDAE9">
              <w:rPr>
                <w:rFonts w:ascii="Times New Roman" w:hAnsi="Times New Roman" w:eastAsia="Times New Roman" w:cs="Times New Roman"/>
                <w:color w:val="000000" w:themeColor="text1" w:themeTint="FF" w:themeShade="FF"/>
                <w:sz w:val="22"/>
                <w:szCs w:val="22"/>
              </w:rPr>
              <w:t xml:space="preserve"> </w:t>
            </w:r>
          </w:p>
          <w:p w:rsidR="60ACDAE9" w:rsidRDefault="60ACDAE9" w14:paraId="225D10AF" w14:textId="2999751B">
            <w:r w:rsidRPr="60ACDAE9" w:rsidR="60ACDAE9">
              <w:rPr>
                <w:rFonts w:ascii="Times New Roman" w:hAnsi="Times New Roman" w:eastAsia="Times New Roman" w:cs="Times New Roman"/>
                <w:color w:val="000000" w:themeColor="text1" w:themeTint="FF" w:themeShade="FF"/>
                <w:sz w:val="22"/>
                <w:szCs w:val="22"/>
                <w:lang w:val="en-US"/>
              </w:rPr>
              <w:t>“Youth work is a skilled profession and strategically we believe we must continue the drive towards an appropriately qualified youth work workforce.” (WAG, 2018, p. 14)</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33A1FD3">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0F9333AF" w14:textId="6E8F24CD">
            <w:r w:rsidRPr="60ACDAE9" w:rsidR="60ACDAE9">
              <w:rPr>
                <w:rFonts w:ascii="Times New Roman" w:hAnsi="Times New Roman" w:eastAsia="Times New Roman" w:cs="Times New Roman"/>
                <w:b w:val="1"/>
                <w:bCs w:val="1"/>
                <w:color w:val="000000" w:themeColor="text1" w:themeTint="FF" w:themeShade="FF"/>
                <w:sz w:val="22"/>
                <w:szCs w:val="22"/>
                <w:lang w:val="en-US"/>
              </w:rPr>
              <w:t>QUESTIONS ARISING</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4A004646">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5734390A" w14:textId="488D2EAC">
            <w:r w:rsidRPr="60ACDAE9" w:rsidR="60ACDAE9">
              <w:rPr>
                <w:rFonts w:ascii="Calibri" w:hAnsi="Calibri" w:eastAsia="Calibri" w:cs="Calibri"/>
                <w:sz w:val="22"/>
                <w:szCs w:val="22"/>
              </w:rPr>
              <w:t xml:space="preserve"> </w:t>
            </w:r>
          </w:p>
        </w:tc>
      </w:tr>
      <w:tr w:rsidR="60ACDAE9" w:rsidTr="60ACDAE9" w14:paraId="59FF4241">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4BE3DC99" w14:textId="2BE44E3C">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DATE OF NEXT MEETING: </w:t>
            </w:r>
            <w:r w:rsidRPr="60ACDAE9" w:rsidR="60ACDAE9">
              <w:rPr>
                <w:rFonts w:ascii="Times New Roman" w:hAnsi="Times New Roman" w:eastAsia="Times New Roman" w:cs="Times New Roman"/>
                <w:color w:val="000000" w:themeColor="text1" w:themeTint="FF" w:themeShade="FF"/>
                <w:sz w:val="22"/>
                <w:szCs w:val="22"/>
                <w:lang w:val="en-US"/>
              </w:rPr>
              <w:t>N/A</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FD8DF58">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106779E6" w14:textId="6D971F4B">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SIGNED: </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5BA9C17B">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7773D87B" w14:textId="225F0904">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STUDENT    </w:t>
            </w:r>
            <w:r w:rsidRPr="60ACDAE9" w:rsidR="60ACDAE9">
              <w:rPr>
                <w:rFonts w:ascii="Times New Roman" w:hAnsi="Times New Roman" w:eastAsia="Times New Roman" w:cs="Times New Roman"/>
                <w:i w:val="1"/>
                <w:iCs w:val="1"/>
                <w:color w:val="000000" w:themeColor="text1" w:themeTint="FF" w:themeShade="FF"/>
                <w:sz w:val="22"/>
                <w:szCs w:val="22"/>
                <w:lang w:val="en-US"/>
              </w:rPr>
              <w:t>C. Walters</w:t>
            </w:r>
            <w:r w:rsidRPr="60ACDAE9" w:rsidR="60ACDAE9">
              <w:rPr>
                <w:rFonts w:ascii="Times New Roman" w:hAnsi="Times New Roman" w:eastAsia="Times New Roman" w:cs="Times New Roman"/>
                <w:color w:val="000000" w:themeColor="text1" w:themeTint="FF" w:themeShade="FF"/>
                <w:sz w:val="22"/>
                <w:szCs w:val="22"/>
              </w:rPr>
              <w:t xml:space="preserve"> </w:t>
            </w:r>
          </w:p>
        </w:tc>
      </w:tr>
      <w:tr w:rsidR="60ACDAE9" w:rsidTr="60ACDAE9" w14:paraId="34EBCAA1">
        <w:trPr>
          <w:trHeight w:val="300"/>
        </w:trPr>
        <w:tc>
          <w:tcPr>
            <w:tcW w:w="9000" w:type="dxa"/>
            <w:tcBorders>
              <w:top w:val="single" w:color="000000" w:themeColor="text1" w:sz="8"/>
              <w:left w:val="single" w:color="000000" w:themeColor="text1" w:sz="8"/>
              <w:bottom w:val="single" w:color="000000" w:themeColor="text1" w:sz="8"/>
              <w:right w:val="single" w:color="000000" w:themeColor="text1" w:sz="8"/>
            </w:tcBorders>
            <w:tcMar/>
            <w:vAlign w:val="top"/>
          </w:tcPr>
          <w:p w:rsidR="60ACDAE9" w:rsidRDefault="60ACDAE9" w14:paraId="336BBB1D" w14:textId="739619B2">
            <w:r w:rsidRPr="60ACDAE9" w:rsidR="60ACDAE9">
              <w:rPr>
                <w:rFonts w:ascii="Times New Roman" w:hAnsi="Times New Roman" w:eastAsia="Times New Roman" w:cs="Times New Roman"/>
                <w:b w:val="1"/>
                <w:bCs w:val="1"/>
                <w:color w:val="000000" w:themeColor="text1" w:themeTint="FF" w:themeShade="FF"/>
                <w:sz w:val="22"/>
                <w:szCs w:val="22"/>
                <w:lang w:val="en-US"/>
              </w:rPr>
              <w:t xml:space="preserve">SUPERVISOR  </w:t>
            </w:r>
            <w:r w:rsidRPr="60ACDAE9" w:rsidR="60ACDAE9">
              <w:rPr>
                <w:rFonts w:ascii="Comic Sans MS" w:hAnsi="Comic Sans MS" w:eastAsia="Comic Sans MS" w:cs="Comic Sans MS"/>
                <w:b w:val="1"/>
                <w:bCs w:val="1"/>
                <w:color w:val="000000" w:themeColor="text1" w:themeTint="FF" w:themeShade="FF"/>
                <w:sz w:val="22"/>
                <w:szCs w:val="22"/>
                <w:lang w:val="en-US"/>
              </w:rPr>
              <w:t>Liz Griffiths</w:t>
            </w:r>
            <w:r w:rsidRPr="60ACDAE9" w:rsidR="60ACDAE9">
              <w:rPr>
                <w:rFonts w:ascii="Comic Sans MS" w:hAnsi="Comic Sans MS" w:eastAsia="Comic Sans MS" w:cs="Comic Sans MS"/>
                <w:color w:val="000000" w:themeColor="text1" w:themeTint="FF" w:themeShade="FF"/>
                <w:sz w:val="22"/>
                <w:szCs w:val="22"/>
              </w:rPr>
              <w:t xml:space="preserve"> </w:t>
            </w:r>
          </w:p>
        </w:tc>
      </w:tr>
    </w:tbl>
    <w:p w:rsidR="3B5C1B09" w:rsidP="60ACDAE9" w:rsidRDefault="3B5C1B09" w14:paraId="5D043778" w14:textId="76943B39">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3B5C1B09" w:rsidP="60ACDAE9" w:rsidRDefault="3B5C1B09" w14:paraId="7046C8E7" w14:textId="5157B7DB">
      <w:pPr>
        <w:jc w:val="center"/>
      </w:pPr>
      <w:r w:rsidRPr="60ACDAE9" w:rsidR="3B5C1B09">
        <w:rPr>
          <w:rFonts w:ascii="Calibri" w:hAnsi="Calibri" w:eastAsia="Calibri" w:cs="Calibri"/>
          <w:noProof w:val="0"/>
          <w:sz w:val="22"/>
          <w:szCs w:val="22"/>
          <w:lang w:val="en-US"/>
        </w:rPr>
        <w:t xml:space="preserve"> </w:t>
      </w:r>
      <w:r w:rsidRPr="60ACDAE9" w:rsidR="3B5C1B09">
        <w:rPr>
          <w:rFonts w:ascii="Calibri" w:hAnsi="Calibri" w:eastAsia="Calibri" w:cs="Calibri"/>
          <w:noProof w:val="0"/>
          <w:sz w:val="22"/>
          <w:szCs w:val="22"/>
          <w:lang w:val="en-GB"/>
        </w:rPr>
        <w:t xml:space="preserve"> </w:t>
      </w:r>
    </w:p>
    <w:p w:rsidR="4ED56542" w:rsidP="60ACDAE9" w:rsidRDefault="4ED56542" w14:paraId="66C887B0" w14:textId="1CEEC35C">
      <w:pPr>
        <w:pStyle w:val="Normal"/>
        <w:spacing w:line="240" w:lineRule="auto"/>
        <w:jc w:val="left"/>
        <w:rPr>
          <w:rFonts w:ascii="Arial" w:hAnsi="Arial" w:eastAsia="Arial" w:cs="Arial"/>
          <w:b w:val="1"/>
          <w:bCs w:val="1"/>
          <w:color w:val="FF0000"/>
          <w:sz w:val="96"/>
          <w:szCs w:val="96"/>
        </w:rPr>
      </w:pPr>
      <w:r w:rsidRPr="60ACDAE9" w:rsidR="4ED56542">
        <w:rPr>
          <w:rFonts w:ascii="Ink Free" w:hAnsi="Ink Free" w:eastAsia="Ink Free" w:cs="Ink Free"/>
          <w:b w:val="0"/>
          <w:bCs w:val="0"/>
          <w:color w:val="FF0000"/>
          <w:sz w:val="96"/>
          <w:szCs w:val="96"/>
        </w:rPr>
        <w:t>P</w:t>
      </w:r>
      <w:r w:rsidRPr="60ACDAE9" w:rsidR="2F16BA55">
        <w:rPr>
          <w:rFonts w:ascii="Ink Free" w:hAnsi="Ink Free" w:eastAsia="Ink Free" w:cs="Ink Free"/>
          <w:b w:val="0"/>
          <w:bCs w:val="0"/>
          <w:color w:val="FF0000"/>
          <w:sz w:val="96"/>
          <w:szCs w:val="96"/>
        </w:rPr>
        <w:t>rofessional</w:t>
      </w:r>
      <w:r w:rsidRPr="60ACDAE9" w:rsidR="4ED56542">
        <w:rPr>
          <w:rFonts w:ascii="Ink Free" w:hAnsi="Ink Free" w:eastAsia="Ink Free" w:cs="Ink Free"/>
          <w:b w:val="0"/>
          <w:bCs w:val="0"/>
          <w:color w:val="FF0000"/>
          <w:sz w:val="96"/>
          <w:szCs w:val="96"/>
        </w:rPr>
        <w:t xml:space="preserve"> Development Plans</w:t>
      </w:r>
      <w:r w:rsidRPr="60ACDAE9" w:rsidR="4ED56542">
        <w:rPr>
          <w:rFonts w:ascii="Arial" w:hAnsi="Arial" w:eastAsia="Arial" w:cs="Arial"/>
          <w:b w:val="0"/>
          <w:bCs w:val="0"/>
          <w:color w:val="FF0000"/>
          <w:sz w:val="96"/>
          <w:szCs w:val="96"/>
        </w:rPr>
        <w:t>.</w:t>
      </w:r>
    </w:p>
    <w:p w:rsidR="08B1440B" w:rsidP="60ACDAE9" w:rsidRDefault="08B1440B" w14:paraId="53A0B25E" w14:textId="7920EC90">
      <w:pPr>
        <w:pStyle w:val="Normal"/>
        <w:spacing w:line="240" w:lineRule="auto"/>
        <w:jc w:val="left"/>
        <w:rPr>
          <w:rFonts w:ascii="Calibri" w:hAnsi="Calibri" w:eastAsia="Calibri" w:cs="Calibri"/>
          <w:b w:val="0"/>
          <w:bCs w:val="0"/>
          <w:i w:val="0"/>
          <w:iCs w:val="0"/>
          <w:caps w:val="0"/>
          <w:smallCaps w:val="0"/>
          <w:noProof w:val="0"/>
          <w:color w:val="000000" w:themeColor="text1" w:themeTint="FF" w:themeShade="FF"/>
          <w:sz w:val="22"/>
          <w:szCs w:val="22"/>
          <w:lang w:val="en-GB"/>
        </w:rPr>
      </w:pPr>
      <w:r w:rsidRPr="60ACDAE9" w:rsidR="08B1440B">
        <w:rPr>
          <w:rFonts w:ascii="Calibri" w:hAnsi="Calibri" w:eastAsia="Calibri" w:cs="Calibri"/>
          <w:b w:val="1"/>
          <w:bCs w:val="1"/>
          <w:i w:val="0"/>
          <w:iCs w:val="0"/>
          <w:caps w:val="0"/>
          <w:smallCaps w:val="0"/>
          <w:noProof w:val="0"/>
          <w:color w:val="000000" w:themeColor="text1" w:themeTint="FF" w:themeShade="FF"/>
          <w:sz w:val="22"/>
          <w:szCs w:val="22"/>
          <w:lang w:val="en-US"/>
        </w:rPr>
        <w:t>PROFESSIONAL DEVELOPMENT PLAN</w:t>
      </w:r>
    </w:p>
    <w:p w:rsidR="60ACDAE9" w:rsidP="60ACDAE9" w:rsidRDefault="60ACDAE9" w14:paraId="63A2D6BE" w14:textId="527659AC">
      <w:pPr>
        <w:spacing w:after="0" w:line="240" w:lineRule="auto"/>
        <w:jc w:val="both"/>
        <w:rPr>
          <w:rFonts w:ascii="Calibri" w:hAnsi="Calibri" w:eastAsia="Calibri" w:cs="Calibri"/>
          <w:b w:val="0"/>
          <w:bCs w:val="0"/>
          <w:i w:val="0"/>
          <w:iCs w:val="0"/>
          <w:caps w:val="0"/>
          <w:smallCaps w:val="0"/>
          <w:noProof w:val="0"/>
          <w:color w:val="000000" w:themeColor="text1" w:themeTint="FF" w:themeShade="FF"/>
          <w:sz w:val="22"/>
          <w:szCs w:val="22"/>
          <w:lang w:val="en-GB"/>
        </w:rPr>
      </w:pPr>
    </w:p>
    <w:tbl>
      <w:tblPr>
        <w:tblStyle w:val="TableNormal"/>
        <w:tblW w:w="0" w:type="auto"/>
        <w:tblLayout w:type="fixed"/>
        <w:tblLook w:val="01E0" w:firstRow="1" w:lastRow="1" w:firstColumn="1" w:lastColumn="1" w:noHBand="0" w:noVBand="0"/>
      </w:tblPr>
      <w:tblGrid>
        <w:gridCol w:w="843"/>
        <w:gridCol w:w="1823"/>
        <w:gridCol w:w="1235"/>
        <w:gridCol w:w="1470"/>
        <w:gridCol w:w="1176"/>
        <w:gridCol w:w="1058"/>
        <w:gridCol w:w="1411"/>
      </w:tblGrid>
      <w:tr w:rsidR="60ACDAE9" w:rsidTr="60ACDAE9" w14:paraId="165FF574">
        <w:trPr>
          <w:trHeight w:val="300"/>
        </w:trPr>
        <w:tc>
          <w:tcPr>
            <w:tcW w:w="843" w:type="dxa"/>
            <w:tcBorders>
              <w:top w:val="single" w:sz="6"/>
              <w:left w:val="single" w:sz="6"/>
              <w:bottom w:val="single" w:sz="6"/>
              <w:right w:val="single" w:sz="6"/>
            </w:tcBorders>
            <w:tcMar>
              <w:left w:w="105" w:type="dxa"/>
              <w:right w:w="105" w:type="dxa"/>
            </w:tcMar>
            <w:vAlign w:val="top"/>
          </w:tcPr>
          <w:p w:rsidR="60ACDAE9" w:rsidP="60ACDAE9" w:rsidRDefault="60ACDAE9" w14:paraId="595D7CF2" w14:textId="2B00CB3F">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 xml:space="preserve"> </w:t>
            </w:r>
          </w:p>
        </w:tc>
        <w:tc>
          <w:tcPr>
            <w:tcW w:w="1823" w:type="dxa"/>
            <w:tcBorders>
              <w:top w:val="single" w:sz="6"/>
              <w:left w:val="single" w:sz="6"/>
              <w:bottom w:val="single" w:sz="6"/>
              <w:right w:val="single" w:sz="6"/>
            </w:tcBorders>
            <w:tcMar>
              <w:left w:w="105" w:type="dxa"/>
              <w:right w:w="105" w:type="dxa"/>
            </w:tcMar>
            <w:vAlign w:val="top"/>
          </w:tcPr>
          <w:p w:rsidR="60ACDAE9" w:rsidP="60ACDAE9" w:rsidRDefault="60ACDAE9" w14:paraId="2712D9DA" w14:textId="67D922DF">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1"/>
                <w:bCs w:val="1"/>
                <w:i w:val="0"/>
                <w:iCs w:val="0"/>
                <w:sz w:val="22"/>
                <w:szCs w:val="22"/>
                <w:lang w:val="en-US"/>
              </w:rPr>
              <w:t>1. Work in accordance with the 5 pillars of Principles and Purposes of Youth Work in Wales (</w:t>
            </w:r>
            <w:r w:rsidRPr="60ACDAE9" w:rsidR="60ACDAE9">
              <w:rPr>
                <w:rFonts w:ascii="Calibri" w:hAnsi="Calibri" w:eastAsia="Calibri" w:cs="Calibri"/>
                <w:b w:val="1"/>
                <w:bCs w:val="1"/>
                <w:i w:val="0"/>
                <w:iCs w:val="0"/>
                <w:sz w:val="20"/>
                <w:szCs w:val="20"/>
                <w:lang w:val="en-US"/>
              </w:rPr>
              <w:t>Educative, Expressive, Participative, Inclusive, Empowering).</w:t>
            </w:r>
          </w:p>
        </w:tc>
        <w:tc>
          <w:tcPr>
            <w:tcW w:w="1235" w:type="dxa"/>
            <w:tcBorders>
              <w:top w:val="single" w:sz="6"/>
              <w:left w:val="single" w:sz="6"/>
              <w:bottom w:val="single" w:sz="6"/>
              <w:right w:val="single" w:sz="6"/>
            </w:tcBorders>
            <w:tcMar>
              <w:left w:w="105" w:type="dxa"/>
              <w:right w:w="105" w:type="dxa"/>
            </w:tcMar>
            <w:vAlign w:val="top"/>
          </w:tcPr>
          <w:p w:rsidR="60ACDAE9" w:rsidP="60ACDAE9" w:rsidRDefault="60ACDAE9" w14:paraId="208C70B2" w14:textId="4C28B507">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2. Facilitate the personal, social and educational development of young people</w:t>
            </w:r>
          </w:p>
        </w:tc>
        <w:tc>
          <w:tcPr>
            <w:tcW w:w="1470" w:type="dxa"/>
            <w:tcBorders>
              <w:top w:val="single" w:sz="6"/>
              <w:left w:val="single" w:sz="6"/>
              <w:bottom w:val="single" w:sz="6"/>
              <w:right w:val="single" w:sz="6"/>
            </w:tcBorders>
            <w:tcMar>
              <w:left w:w="105" w:type="dxa"/>
              <w:right w:w="105" w:type="dxa"/>
            </w:tcMar>
            <w:vAlign w:val="top"/>
          </w:tcPr>
          <w:p w:rsidR="60ACDAE9" w:rsidP="60ACDAE9" w:rsidRDefault="60ACDAE9" w14:paraId="7C7CAA5C" w14:textId="4DDE7351">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3. Promote inclusion, equality and young people’s interests and wellbeing</w:t>
            </w:r>
          </w:p>
        </w:tc>
        <w:tc>
          <w:tcPr>
            <w:tcW w:w="1176" w:type="dxa"/>
            <w:tcBorders>
              <w:top w:val="single" w:sz="6"/>
              <w:left w:val="single" w:sz="6"/>
              <w:bottom w:val="single" w:sz="6"/>
              <w:right w:val="single" w:sz="6"/>
            </w:tcBorders>
            <w:tcMar>
              <w:left w:w="105" w:type="dxa"/>
              <w:right w:w="105" w:type="dxa"/>
            </w:tcMar>
            <w:vAlign w:val="top"/>
          </w:tcPr>
          <w:p w:rsidR="60ACDAE9" w:rsidP="60ACDAE9" w:rsidRDefault="60ACDAE9" w14:paraId="01D94824" w14:textId="729E091A">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4. Work with young people and others</w:t>
            </w:r>
          </w:p>
        </w:tc>
        <w:tc>
          <w:tcPr>
            <w:tcW w:w="1058" w:type="dxa"/>
            <w:tcBorders>
              <w:top w:val="single" w:sz="6"/>
              <w:left w:val="single" w:sz="6"/>
              <w:bottom w:val="single" w:sz="6"/>
              <w:right w:val="single" w:sz="6"/>
            </w:tcBorders>
            <w:tcMar>
              <w:left w:w="105" w:type="dxa"/>
              <w:right w:w="105" w:type="dxa"/>
            </w:tcMar>
            <w:vAlign w:val="top"/>
          </w:tcPr>
          <w:p w:rsidR="60ACDAE9" w:rsidP="60ACDAE9" w:rsidRDefault="60ACDAE9" w14:paraId="14904ADE" w14:textId="0C03C880">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5.Develop youth work strategy and practice</w:t>
            </w:r>
          </w:p>
        </w:tc>
        <w:tc>
          <w:tcPr>
            <w:tcW w:w="1411" w:type="dxa"/>
            <w:tcBorders>
              <w:top w:val="single" w:sz="6"/>
              <w:left w:val="single" w:sz="6"/>
              <w:bottom w:val="single" w:sz="6"/>
              <w:right w:val="single" w:sz="6"/>
            </w:tcBorders>
            <w:tcMar>
              <w:left w:w="105" w:type="dxa"/>
              <w:right w:w="105" w:type="dxa"/>
            </w:tcMar>
            <w:vAlign w:val="top"/>
          </w:tcPr>
          <w:p w:rsidR="60ACDAE9" w:rsidP="60ACDAE9" w:rsidRDefault="60ACDAE9" w14:paraId="18B1EE97" w14:textId="176BE1B3">
            <w:pPr>
              <w:spacing w:after="200" w:line="276" w:lineRule="auto"/>
              <w:rPr>
                <w:rFonts w:ascii="Calibri" w:hAnsi="Calibri" w:eastAsia="Calibri" w:cs="Calibri"/>
                <w:b w:val="0"/>
                <w:bCs w:val="0"/>
                <w:i w:val="0"/>
                <w:iCs w:val="0"/>
                <w:sz w:val="22"/>
                <w:szCs w:val="22"/>
              </w:rPr>
            </w:pPr>
            <w:r w:rsidRPr="60ACDAE9" w:rsidR="60ACDAE9">
              <w:rPr>
                <w:rFonts w:ascii="Calibri" w:hAnsi="Calibri" w:eastAsia="Calibri" w:cs="Calibri"/>
                <w:b w:val="1"/>
                <w:bCs w:val="1"/>
                <w:i w:val="0"/>
                <w:iCs w:val="0"/>
                <w:sz w:val="22"/>
                <w:szCs w:val="22"/>
                <w:lang w:val="en-US"/>
              </w:rPr>
              <w:t>6. Develop, lead and manage self and others</w:t>
            </w:r>
          </w:p>
        </w:tc>
      </w:tr>
      <w:tr w:rsidR="60ACDAE9" w:rsidTr="60ACDAE9" w14:paraId="50D1E371">
        <w:trPr>
          <w:trHeight w:val="300"/>
        </w:trPr>
        <w:tc>
          <w:tcPr>
            <w:tcW w:w="843" w:type="dxa"/>
            <w:tcBorders>
              <w:top w:val="single" w:sz="6"/>
              <w:left w:val="single" w:sz="6"/>
              <w:bottom w:val="single" w:sz="6"/>
              <w:right w:val="single" w:sz="6"/>
            </w:tcBorders>
            <w:tcMar>
              <w:left w:w="105" w:type="dxa"/>
              <w:right w:w="105" w:type="dxa"/>
            </w:tcMar>
            <w:vAlign w:val="top"/>
          </w:tcPr>
          <w:p w:rsidR="60ACDAE9" w:rsidP="60ACDAE9" w:rsidRDefault="60ACDAE9" w14:paraId="53F6CD90" w14:textId="50FCDDE4">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1"/>
                <w:bCs w:val="1"/>
                <w:i w:val="0"/>
                <w:iCs w:val="0"/>
                <w:sz w:val="20"/>
                <w:szCs w:val="20"/>
                <w:lang w:val="en-US"/>
              </w:rPr>
              <w:t>What do you need to learn?</w:t>
            </w:r>
          </w:p>
        </w:tc>
        <w:tc>
          <w:tcPr>
            <w:tcW w:w="1823" w:type="dxa"/>
            <w:tcBorders>
              <w:top w:val="single" w:sz="6"/>
              <w:left w:val="single" w:sz="6"/>
              <w:bottom w:val="single" w:sz="6"/>
              <w:right w:val="single" w:sz="6"/>
            </w:tcBorders>
            <w:tcMar>
              <w:left w:w="105" w:type="dxa"/>
              <w:right w:w="105" w:type="dxa"/>
            </w:tcMar>
            <w:vAlign w:val="top"/>
          </w:tcPr>
          <w:p w:rsidR="60ACDAE9" w:rsidP="60ACDAE9" w:rsidRDefault="60ACDAE9" w14:paraId="6EFCC1A0" w14:textId="31F4865C">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I need to learn what the 5 pillars are and what they are about.</w:t>
            </w:r>
          </w:p>
          <w:p w:rsidR="60ACDAE9" w:rsidP="60ACDAE9" w:rsidRDefault="60ACDAE9" w14:paraId="6141DB5A" w14:textId="6EDD41B6">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does Empowering mean? What is Empowerment?</w:t>
            </w:r>
          </w:p>
          <w:p w:rsidR="60ACDAE9" w:rsidP="60ACDAE9" w:rsidRDefault="60ACDAE9" w14:paraId="5171B778" w14:textId="5AE6FAC0">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is Expressive? How to help others to express themselves?</w:t>
            </w:r>
          </w:p>
          <w:p w:rsidR="60ACDAE9" w:rsidP="60ACDAE9" w:rsidRDefault="60ACDAE9" w14:paraId="3EF78A9C" w14:textId="030CB21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does Participate mean?</w:t>
            </w:r>
          </w:p>
          <w:p w:rsidR="60ACDAE9" w:rsidP="60ACDAE9" w:rsidRDefault="60ACDAE9" w14:paraId="0F9F7F4F" w14:textId="22DE05DF">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does being Inclusive mean? How can I be inclusive in my work with young people?</w:t>
            </w:r>
          </w:p>
          <w:p w:rsidR="60ACDAE9" w:rsidP="60ACDAE9" w:rsidRDefault="60ACDAE9" w14:paraId="7542CE89" w14:textId="3295388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is Educative and how can I contribute to educating young people?</w:t>
            </w:r>
          </w:p>
          <w:p w:rsidR="60ACDAE9" w:rsidP="60ACDAE9" w:rsidRDefault="60ACDAE9" w14:paraId="58BAB926" w14:textId="5EC0D0C0">
            <w:pPr>
              <w:spacing w:after="200" w:line="276" w:lineRule="auto"/>
              <w:rPr>
                <w:rFonts w:ascii="Calibri" w:hAnsi="Calibri" w:eastAsia="Calibri" w:cs="Calibri"/>
                <w:b w:val="0"/>
                <w:bCs w:val="0"/>
                <w:i w:val="0"/>
                <w:iCs w:val="0"/>
                <w:sz w:val="20"/>
                <w:szCs w:val="20"/>
              </w:rPr>
            </w:pPr>
          </w:p>
        </w:tc>
        <w:tc>
          <w:tcPr>
            <w:tcW w:w="1235" w:type="dxa"/>
            <w:tcBorders>
              <w:top w:val="single" w:sz="6"/>
              <w:left w:val="single" w:sz="6"/>
              <w:bottom w:val="single" w:sz="6"/>
              <w:right w:val="single" w:sz="6"/>
            </w:tcBorders>
            <w:tcMar>
              <w:left w:w="105" w:type="dxa"/>
              <w:right w:w="105" w:type="dxa"/>
            </w:tcMar>
            <w:vAlign w:val="top"/>
          </w:tcPr>
          <w:p w:rsidR="60ACDAE9" w:rsidP="60ACDAE9" w:rsidRDefault="60ACDAE9" w14:paraId="5FF1F89F" w14:textId="5D9DFED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is personal, social and educational development of young people?</w:t>
            </w:r>
          </w:p>
          <w:p w:rsidR="60ACDAE9" w:rsidP="60ACDAE9" w:rsidRDefault="60ACDAE9" w14:paraId="4F52F218" w14:textId="19BB0E2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How can I access information regarding it?</w:t>
            </w:r>
          </w:p>
          <w:p w:rsidR="60ACDAE9" w:rsidP="60ACDAE9" w:rsidRDefault="60ACDAE9" w14:paraId="2F272AB7" w14:textId="7FE0673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How to support young people to identify and achieve their own goals. </w:t>
            </w:r>
          </w:p>
        </w:tc>
        <w:tc>
          <w:tcPr>
            <w:tcW w:w="1470" w:type="dxa"/>
            <w:tcBorders>
              <w:top w:val="single" w:sz="6"/>
              <w:left w:val="single" w:sz="6"/>
              <w:bottom w:val="single" w:sz="6"/>
              <w:right w:val="single" w:sz="6"/>
            </w:tcBorders>
            <w:tcMar>
              <w:left w:w="105" w:type="dxa"/>
              <w:right w:w="105" w:type="dxa"/>
            </w:tcMar>
            <w:vAlign w:val="top"/>
          </w:tcPr>
          <w:p w:rsidR="60ACDAE9" w:rsidP="60ACDAE9" w:rsidRDefault="60ACDAE9" w14:paraId="5BD1B6FC" w14:textId="1306DD8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What are young people interested in?</w:t>
            </w:r>
          </w:p>
          <w:p w:rsidR="60ACDAE9" w:rsidP="60ACDAE9" w:rsidRDefault="60ACDAE9" w14:paraId="0583ACC6" w14:textId="44E2C76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In what way do young people want to interact and participate?</w:t>
            </w:r>
          </w:p>
          <w:p w:rsidR="60ACDAE9" w:rsidP="60ACDAE9" w:rsidRDefault="60ACDAE9" w14:paraId="35357BE8" w14:textId="340C83EF">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How can I best involve young people whilst supporting their wellbeing?</w:t>
            </w:r>
          </w:p>
          <w:p w:rsidR="60ACDAE9" w:rsidP="60ACDAE9" w:rsidRDefault="60ACDAE9" w14:paraId="12B79D7F" w14:textId="2773AF4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I need to make sure that I am working within the correct policies and procedures and Codes of Ethics for practice.</w:t>
            </w:r>
          </w:p>
        </w:tc>
        <w:tc>
          <w:tcPr>
            <w:tcW w:w="1176" w:type="dxa"/>
            <w:tcBorders>
              <w:top w:val="single" w:sz="6"/>
              <w:left w:val="single" w:sz="6"/>
              <w:bottom w:val="single" w:sz="6"/>
              <w:right w:val="single" w:sz="6"/>
            </w:tcBorders>
            <w:tcMar>
              <w:left w:w="105" w:type="dxa"/>
              <w:right w:w="105" w:type="dxa"/>
            </w:tcMar>
            <w:vAlign w:val="top"/>
          </w:tcPr>
          <w:p w:rsidR="60ACDAE9" w:rsidP="60ACDAE9" w:rsidRDefault="60ACDAE9" w14:paraId="7B55FA7C" w14:textId="01B490C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How to develop mutually respectful and productive working relationships with my colleagues and young people.</w:t>
            </w:r>
          </w:p>
          <w:p w:rsidR="60ACDAE9" w:rsidP="60ACDAE9" w:rsidRDefault="60ACDAE9" w14:paraId="415FD4AC" w14:textId="32EFA3AC">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How best to understand my role and learning from my colleagues and young people.</w:t>
            </w:r>
          </w:p>
        </w:tc>
        <w:tc>
          <w:tcPr>
            <w:tcW w:w="1058" w:type="dxa"/>
            <w:tcBorders>
              <w:top w:val="single" w:sz="6"/>
              <w:left w:val="single" w:sz="6"/>
              <w:bottom w:val="single" w:sz="6"/>
              <w:right w:val="single" w:sz="6"/>
            </w:tcBorders>
            <w:tcMar>
              <w:left w:w="105" w:type="dxa"/>
              <w:right w:w="105" w:type="dxa"/>
            </w:tcMar>
            <w:vAlign w:val="top"/>
          </w:tcPr>
          <w:p w:rsidR="60ACDAE9" w:rsidP="60ACDAE9" w:rsidRDefault="60ACDAE9" w14:paraId="600F88A1" w14:textId="739D94F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understand what is expected of me and how I present myself in work.</w:t>
            </w:r>
          </w:p>
          <w:p w:rsidR="60ACDAE9" w:rsidP="60ACDAE9" w:rsidRDefault="60ACDAE9" w14:paraId="3FFB0805" w14:textId="47D39D95">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use time to reflect on my work practice and learn from these reflections.</w:t>
            </w:r>
          </w:p>
          <w:p w:rsidR="60ACDAE9" w:rsidP="60ACDAE9" w:rsidRDefault="60ACDAE9" w14:paraId="3BED6A2C" w14:textId="66EBACD2">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 To organise and deliver activities for young people.</w:t>
            </w:r>
          </w:p>
        </w:tc>
        <w:tc>
          <w:tcPr>
            <w:tcW w:w="1411" w:type="dxa"/>
            <w:tcBorders>
              <w:top w:val="single" w:sz="6"/>
              <w:left w:val="single" w:sz="6"/>
              <w:bottom w:val="single" w:sz="6"/>
              <w:right w:val="single" w:sz="6"/>
            </w:tcBorders>
            <w:tcMar>
              <w:left w:w="105" w:type="dxa"/>
              <w:right w:w="105" w:type="dxa"/>
            </w:tcMar>
            <w:vAlign w:val="top"/>
          </w:tcPr>
          <w:p w:rsidR="60ACDAE9" w:rsidP="60ACDAE9" w:rsidRDefault="60ACDAE9" w14:paraId="04D89BDB" w14:textId="52636474">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take responsibility for myself, my work and my own learning.</w:t>
            </w:r>
          </w:p>
          <w:p w:rsidR="60ACDAE9" w:rsidP="60ACDAE9" w:rsidRDefault="60ACDAE9" w14:paraId="727EEC49" w14:textId="08A0CE5B">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take control of planning and organising my own meetings.</w:t>
            </w:r>
          </w:p>
          <w:p w:rsidR="60ACDAE9" w:rsidP="60ACDAE9" w:rsidRDefault="60ACDAE9" w14:paraId="7BFE5725" w14:textId="2CF28B55">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To use good communication with my team and the young people and provide support when needed.</w:t>
            </w:r>
          </w:p>
          <w:p w:rsidR="60ACDAE9" w:rsidP="60ACDAE9" w:rsidRDefault="60ACDAE9" w14:paraId="4F493BCF" w14:textId="016C9FF3">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To be able to work well on my own and manage myself when needed. </w:t>
            </w:r>
          </w:p>
        </w:tc>
      </w:tr>
      <w:tr w:rsidR="60ACDAE9" w:rsidTr="60ACDAE9" w14:paraId="7C88C474">
        <w:trPr>
          <w:trHeight w:val="300"/>
        </w:trPr>
        <w:tc>
          <w:tcPr>
            <w:tcW w:w="843" w:type="dxa"/>
            <w:tcBorders>
              <w:top w:val="single" w:sz="6"/>
              <w:left w:val="single" w:sz="6"/>
              <w:bottom w:val="single" w:sz="6"/>
              <w:right w:val="single" w:sz="6"/>
            </w:tcBorders>
            <w:tcMar>
              <w:left w:w="105" w:type="dxa"/>
              <w:right w:w="105" w:type="dxa"/>
            </w:tcMar>
            <w:vAlign w:val="top"/>
          </w:tcPr>
          <w:p w:rsidR="60ACDAE9" w:rsidP="60ACDAE9" w:rsidRDefault="60ACDAE9" w14:paraId="57249DE3" w14:textId="5D94F556">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1"/>
                <w:bCs w:val="1"/>
                <w:i w:val="0"/>
                <w:iCs w:val="0"/>
                <w:sz w:val="20"/>
                <w:szCs w:val="20"/>
                <w:lang w:val="en-US"/>
              </w:rPr>
              <w:t>Activities you will learn from (how will you learn, what will you learn)</w:t>
            </w:r>
          </w:p>
        </w:tc>
        <w:tc>
          <w:tcPr>
            <w:tcW w:w="1823" w:type="dxa"/>
            <w:tcBorders>
              <w:top w:val="single" w:sz="6"/>
              <w:left w:val="single" w:sz="6"/>
              <w:bottom w:val="single" w:sz="6"/>
              <w:right w:val="single" w:sz="6"/>
            </w:tcBorders>
            <w:tcMar>
              <w:left w:w="105" w:type="dxa"/>
              <w:right w:w="105" w:type="dxa"/>
            </w:tcMar>
            <w:vAlign w:val="top"/>
          </w:tcPr>
          <w:p w:rsidR="60ACDAE9" w:rsidP="60ACDAE9" w:rsidRDefault="60ACDAE9" w14:paraId="5ACD1857" w14:textId="214CA00C">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Reading about the five Pillars and how I can promote them.</w:t>
            </w:r>
          </w:p>
          <w:p w:rsidR="60ACDAE9" w:rsidP="60ACDAE9" w:rsidRDefault="60ACDAE9" w14:paraId="1C22C933" w14:textId="27524665">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Researching looking at other available clubs and activities in the area and Identify the needs.</w:t>
            </w:r>
          </w:p>
          <w:p w:rsidR="60ACDAE9" w:rsidP="60ACDAE9" w:rsidRDefault="60ACDAE9" w14:paraId="479D956F" w14:textId="389BA255">
            <w:pPr>
              <w:spacing w:after="200" w:line="276" w:lineRule="auto"/>
              <w:jc w:val="both"/>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Using my own power and knowledge to show and teach others.  </w:t>
            </w:r>
          </w:p>
          <w:p w:rsidR="60ACDAE9" w:rsidP="60ACDAE9" w:rsidRDefault="60ACDAE9" w14:paraId="64F85BA5" w14:textId="18E1068E">
            <w:pPr>
              <w:spacing w:after="200" w:line="276" w:lineRule="auto"/>
              <w:jc w:val="both"/>
              <w:rPr>
                <w:rFonts w:ascii="Calibri" w:hAnsi="Calibri" w:eastAsia="Calibri" w:cs="Calibri"/>
                <w:b w:val="0"/>
                <w:bCs w:val="0"/>
                <w:i w:val="0"/>
                <w:iCs w:val="0"/>
                <w:sz w:val="22"/>
                <w:szCs w:val="22"/>
              </w:rPr>
            </w:pPr>
          </w:p>
          <w:p w:rsidR="60ACDAE9" w:rsidP="60ACDAE9" w:rsidRDefault="60ACDAE9" w14:paraId="5A921627" w14:textId="4EEDB2A1">
            <w:pPr>
              <w:spacing w:after="200" w:line="276" w:lineRule="auto"/>
              <w:jc w:val="both"/>
              <w:rPr>
                <w:rFonts w:ascii="Calibri" w:hAnsi="Calibri" w:eastAsia="Calibri" w:cs="Calibri"/>
                <w:b w:val="0"/>
                <w:bCs w:val="0"/>
                <w:i w:val="0"/>
                <w:iCs w:val="0"/>
                <w:sz w:val="22"/>
                <w:szCs w:val="22"/>
              </w:rPr>
            </w:pPr>
          </w:p>
        </w:tc>
        <w:tc>
          <w:tcPr>
            <w:tcW w:w="1235" w:type="dxa"/>
            <w:tcBorders>
              <w:top w:val="single" w:sz="6"/>
              <w:left w:val="single" w:sz="6"/>
              <w:bottom w:val="single" w:sz="6"/>
              <w:right w:val="single" w:sz="6"/>
            </w:tcBorders>
            <w:tcMar>
              <w:left w:w="105" w:type="dxa"/>
              <w:right w:w="105" w:type="dxa"/>
            </w:tcMar>
            <w:vAlign w:val="top"/>
          </w:tcPr>
          <w:p w:rsidR="60ACDAE9" w:rsidP="60ACDAE9" w:rsidRDefault="60ACDAE9" w14:paraId="37F5136E" w14:textId="0B3053FE">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Discussion with my team and the young people.</w:t>
            </w:r>
          </w:p>
          <w:p w:rsidR="60ACDAE9" w:rsidP="60ACDAE9" w:rsidRDefault="60ACDAE9" w14:paraId="68851E28" w14:textId="22A9AF8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Reading and learning about social skills.</w:t>
            </w:r>
          </w:p>
          <w:p w:rsidR="60ACDAE9" w:rsidP="60ACDAE9" w:rsidRDefault="60ACDAE9" w14:paraId="2B985701" w14:textId="2E8FD94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Observing the young people and gather information needed for me to learn.</w:t>
            </w:r>
          </w:p>
        </w:tc>
        <w:tc>
          <w:tcPr>
            <w:tcW w:w="1470" w:type="dxa"/>
            <w:tcBorders>
              <w:top w:val="single" w:sz="6"/>
              <w:left w:val="single" w:sz="6"/>
              <w:bottom w:val="single" w:sz="6"/>
              <w:right w:val="single" w:sz="6"/>
            </w:tcBorders>
            <w:tcMar>
              <w:left w:w="105" w:type="dxa"/>
              <w:right w:w="105" w:type="dxa"/>
            </w:tcMar>
            <w:vAlign w:val="top"/>
          </w:tcPr>
          <w:p w:rsidR="60ACDAE9" w:rsidP="60ACDAE9" w:rsidRDefault="60ACDAE9" w14:paraId="03F2E318" w14:textId="3E362766">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Use social media and observations of young people to find out what they are interested in, what issues they are facing and to identify the support available for them.</w:t>
            </w:r>
          </w:p>
        </w:tc>
        <w:tc>
          <w:tcPr>
            <w:tcW w:w="1176" w:type="dxa"/>
            <w:tcBorders>
              <w:top w:val="single" w:sz="6"/>
              <w:left w:val="single" w:sz="6"/>
              <w:bottom w:val="single" w:sz="6"/>
              <w:right w:val="single" w:sz="6"/>
            </w:tcBorders>
            <w:tcMar>
              <w:left w:w="105" w:type="dxa"/>
              <w:right w:w="105" w:type="dxa"/>
            </w:tcMar>
            <w:vAlign w:val="top"/>
          </w:tcPr>
          <w:p w:rsidR="60ACDAE9" w:rsidP="60ACDAE9" w:rsidRDefault="60ACDAE9" w14:paraId="4888EE7E" w14:textId="77008E08">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Observe and communicate with my colleagues, ask them questions, learn from their reflections and share experiences.</w:t>
            </w:r>
          </w:p>
          <w:p w:rsidR="60ACDAE9" w:rsidP="60ACDAE9" w:rsidRDefault="60ACDAE9" w14:paraId="58281395" w14:textId="1AD1BE9B">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Access training when given the opportunity. </w:t>
            </w:r>
          </w:p>
        </w:tc>
        <w:tc>
          <w:tcPr>
            <w:tcW w:w="1058" w:type="dxa"/>
            <w:tcBorders>
              <w:top w:val="single" w:sz="6"/>
              <w:left w:val="single" w:sz="6"/>
              <w:bottom w:val="single" w:sz="6"/>
              <w:right w:val="single" w:sz="6"/>
            </w:tcBorders>
            <w:tcMar>
              <w:left w:w="105" w:type="dxa"/>
              <w:right w:w="105" w:type="dxa"/>
            </w:tcMar>
            <w:vAlign w:val="top"/>
          </w:tcPr>
          <w:p w:rsidR="60ACDAE9" w:rsidP="60ACDAE9" w:rsidRDefault="60ACDAE9" w14:paraId="1D8888A5" w14:textId="7E66A69C">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Reflect on and review my practice and understand them.</w:t>
            </w:r>
          </w:p>
          <w:p w:rsidR="60ACDAE9" w:rsidP="60ACDAE9" w:rsidRDefault="60ACDAE9" w14:paraId="41B64BF1" w14:textId="2BEA9767">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Ask questions and make notes, pay attention in meetings and be present.</w:t>
            </w:r>
          </w:p>
          <w:p w:rsidR="60ACDAE9" w:rsidP="60ACDAE9" w:rsidRDefault="60ACDAE9" w14:paraId="4595CD1B" w14:textId="387A57EA">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Read and follow Guidelines, code of practice and the policies and procedures for my work.</w:t>
            </w:r>
          </w:p>
        </w:tc>
        <w:tc>
          <w:tcPr>
            <w:tcW w:w="1411" w:type="dxa"/>
            <w:tcBorders>
              <w:top w:val="single" w:sz="6"/>
              <w:left w:val="single" w:sz="6"/>
              <w:bottom w:val="single" w:sz="6"/>
              <w:right w:val="single" w:sz="6"/>
            </w:tcBorders>
            <w:tcMar>
              <w:left w:w="105" w:type="dxa"/>
              <w:right w:w="105" w:type="dxa"/>
            </w:tcMar>
            <w:vAlign w:val="top"/>
          </w:tcPr>
          <w:p w:rsidR="60ACDAE9" w:rsidP="60ACDAE9" w:rsidRDefault="60ACDAE9" w14:paraId="26D8517C" w14:textId="2F970235">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Be prompt with times and dates, know when and where my meetings are, when I am expected. </w:t>
            </w:r>
          </w:p>
          <w:p w:rsidR="60ACDAE9" w:rsidP="60ACDAE9" w:rsidRDefault="60ACDAE9" w14:paraId="43064C05" w14:textId="47A13B12">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 xml:space="preserve">Respond to emails and phone calls   </w:t>
            </w:r>
          </w:p>
          <w:p w:rsidR="60ACDAE9" w:rsidP="60ACDAE9" w:rsidRDefault="60ACDAE9" w14:paraId="0EC890AC" w14:textId="45EB6337">
            <w:pPr>
              <w:spacing w:after="200" w:line="276" w:lineRule="auto"/>
              <w:rPr>
                <w:rFonts w:ascii="Calibri" w:hAnsi="Calibri" w:eastAsia="Calibri" w:cs="Calibri"/>
                <w:b w:val="0"/>
                <w:bCs w:val="0"/>
                <w:i w:val="0"/>
                <w:iCs w:val="0"/>
                <w:sz w:val="20"/>
                <w:szCs w:val="20"/>
              </w:rPr>
            </w:pPr>
            <w:r w:rsidRPr="60ACDAE9" w:rsidR="60ACDAE9">
              <w:rPr>
                <w:rFonts w:ascii="Calibri" w:hAnsi="Calibri" w:eastAsia="Calibri" w:cs="Calibri"/>
                <w:b w:val="0"/>
                <w:bCs w:val="0"/>
                <w:i w:val="0"/>
                <w:iCs w:val="0"/>
                <w:sz w:val="20"/>
                <w:szCs w:val="20"/>
                <w:lang w:val="en-US"/>
              </w:rPr>
              <w:t>Know when my deadlines are and work to them.</w:t>
            </w:r>
          </w:p>
          <w:p w:rsidR="60ACDAE9" w:rsidP="60ACDAE9" w:rsidRDefault="60ACDAE9" w14:paraId="72DAE165" w14:textId="2D7C4396">
            <w:pPr>
              <w:spacing w:after="200" w:line="276" w:lineRule="auto"/>
              <w:jc w:val="both"/>
              <w:rPr>
                <w:rFonts w:ascii="Calibri" w:hAnsi="Calibri" w:eastAsia="Calibri" w:cs="Calibri"/>
                <w:b w:val="0"/>
                <w:bCs w:val="0"/>
                <w:i w:val="0"/>
                <w:iCs w:val="0"/>
                <w:sz w:val="20"/>
                <w:szCs w:val="20"/>
              </w:rPr>
            </w:pPr>
          </w:p>
        </w:tc>
      </w:tr>
    </w:tbl>
    <w:p w:rsidR="60ACDAE9" w:rsidP="60ACDAE9" w:rsidRDefault="60ACDAE9" w14:paraId="24ABA463" w14:textId="5414D984">
      <w:pPr>
        <w:spacing w:after="0" w:line="276" w:lineRule="auto"/>
        <w:jc w:val="both"/>
        <w:rPr>
          <w:rFonts w:ascii="Calibri" w:hAnsi="Calibri" w:eastAsia="Calibri" w:cs="Calibri"/>
          <w:b w:val="0"/>
          <w:bCs w:val="0"/>
          <w:i w:val="0"/>
          <w:iCs w:val="0"/>
          <w:caps w:val="0"/>
          <w:smallCaps w:val="0"/>
          <w:noProof w:val="0"/>
          <w:color w:val="000000" w:themeColor="text1" w:themeTint="FF" w:themeShade="FF"/>
          <w:sz w:val="22"/>
          <w:szCs w:val="22"/>
          <w:lang w:val="en-GB"/>
        </w:rPr>
      </w:pPr>
    </w:p>
    <w:tbl>
      <w:tblPr>
        <w:tblStyle w:val="TableNormal"/>
        <w:tblW w:w="0" w:type="auto"/>
        <w:tblLayout w:type="fixed"/>
        <w:tblLook w:val="00A0" w:firstRow="1" w:lastRow="0" w:firstColumn="1" w:lastColumn="0" w:noHBand="0" w:noVBand="0"/>
      </w:tblPr>
      <w:tblGrid>
        <w:gridCol w:w="924"/>
        <w:gridCol w:w="8091"/>
      </w:tblGrid>
      <w:tr w:rsidR="60ACDAE9" w:rsidTr="60ACDAE9" w14:paraId="206AC4A5">
        <w:trPr>
          <w:trHeight w:val="300"/>
        </w:trPr>
        <w:tc>
          <w:tcPr>
            <w:tcW w:w="924" w:type="dxa"/>
            <w:tcMar>
              <w:left w:w="105" w:type="dxa"/>
              <w:right w:w="105" w:type="dxa"/>
            </w:tcMar>
            <w:vAlign w:val="top"/>
          </w:tcPr>
          <w:p w:rsidR="60ACDAE9" w:rsidP="60ACDAE9" w:rsidRDefault="60ACDAE9" w14:paraId="36936A91" w14:textId="1ED35556">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Student</w:t>
            </w:r>
          </w:p>
        </w:tc>
        <w:tc>
          <w:tcPr>
            <w:tcW w:w="8091" w:type="dxa"/>
            <w:tcBorders>
              <w:top w:val="nil"/>
              <w:bottom w:val="single" w:sz="6"/>
              <w:right w:val="nil"/>
            </w:tcBorders>
            <w:tcMar>
              <w:left w:w="105" w:type="dxa"/>
              <w:right w:w="105" w:type="dxa"/>
            </w:tcMar>
            <w:vAlign w:val="top"/>
          </w:tcPr>
          <w:p w:rsidR="60ACDAE9" w:rsidP="60ACDAE9" w:rsidRDefault="60ACDAE9" w14:paraId="677788AD" w14:textId="3C09E584">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1"/>
                <w:iCs w:val="1"/>
                <w:sz w:val="22"/>
                <w:szCs w:val="22"/>
                <w:lang w:val="en-US"/>
              </w:rPr>
              <w:t>C.Walters</w:t>
            </w:r>
          </w:p>
        </w:tc>
      </w:tr>
      <w:tr w:rsidR="60ACDAE9" w:rsidTr="60ACDAE9" w14:paraId="2EDE21B5">
        <w:trPr>
          <w:trHeight w:val="300"/>
        </w:trPr>
        <w:tc>
          <w:tcPr>
            <w:tcW w:w="924" w:type="dxa"/>
            <w:tcMar>
              <w:left w:w="105" w:type="dxa"/>
              <w:right w:w="105" w:type="dxa"/>
            </w:tcMar>
            <w:vAlign w:val="top"/>
          </w:tcPr>
          <w:p w:rsidR="60ACDAE9" w:rsidP="60ACDAE9" w:rsidRDefault="60ACDAE9" w14:paraId="20C699B6" w14:textId="5A46641C">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Supervisor</w:t>
            </w:r>
          </w:p>
        </w:tc>
        <w:tc>
          <w:tcPr>
            <w:tcW w:w="8091" w:type="dxa"/>
            <w:tcBorders>
              <w:top w:val="single" w:sz="6"/>
              <w:bottom w:val="single" w:sz="6"/>
              <w:right w:val="nil"/>
            </w:tcBorders>
            <w:tcMar>
              <w:left w:w="105" w:type="dxa"/>
              <w:right w:w="105" w:type="dxa"/>
            </w:tcMar>
            <w:vAlign w:val="top"/>
          </w:tcPr>
          <w:p w:rsidR="60ACDAE9" w:rsidP="60ACDAE9" w:rsidRDefault="60ACDAE9" w14:paraId="17040CA5" w14:textId="0342F653">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Liz Griffiths</w:t>
            </w:r>
          </w:p>
        </w:tc>
      </w:tr>
      <w:tr w:rsidR="60ACDAE9" w:rsidTr="60ACDAE9" w14:paraId="46A26190">
        <w:trPr>
          <w:trHeight w:val="300"/>
        </w:trPr>
        <w:tc>
          <w:tcPr>
            <w:tcW w:w="924" w:type="dxa"/>
            <w:tcMar>
              <w:left w:w="105" w:type="dxa"/>
              <w:right w:w="105" w:type="dxa"/>
            </w:tcMar>
            <w:vAlign w:val="top"/>
          </w:tcPr>
          <w:p w:rsidR="60ACDAE9" w:rsidP="60ACDAE9" w:rsidRDefault="60ACDAE9" w14:paraId="7CA86C8B" w14:textId="386A20FB">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Date</w:t>
            </w:r>
          </w:p>
        </w:tc>
        <w:tc>
          <w:tcPr>
            <w:tcW w:w="8091" w:type="dxa"/>
            <w:tcBorders>
              <w:top w:val="single" w:sz="6"/>
              <w:bottom w:val="single" w:sz="6"/>
              <w:right w:val="nil"/>
            </w:tcBorders>
            <w:tcMar>
              <w:left w:w="105" w:type="dxa"/>
              <w:right w:w="105" w:type="dxa"/>
            </w:tcMar>
            <w:vAlign w:val="top"/>
          </w:tcPr>
          <w:p w:rsidR="60ACDAE9" w:rsidP="60ACDAE9" w:rsidRDefault="60ACDAE9" w14:paraId="2F885826" w14:textId="566DE56A">
            <w:pPr>
              <w:spacing w:after="200" w:line="276" w:lineRule="auto"/>
              <w:jc w:val="both"/>
              <w:rPr>
                <w:rFonts w:ascii="Calibri" w:hAnsi="Calibri" w:eastAsia="Calibri" w:cs="Calibri"/>
                <w:b w:val="0"/>
                <w:bCs w:val="0"/>
                <w:i w:val="0"/>
                <w:iCs w:val="0"/>
                <w:sz w:val="22"/>
                <w:szCs w:val="22"/>
              </w:rPr>
            </w:pPr>
            <w:r w:rsidRPr="60ACDAE9" w:rsidR="60ACDAE9">
              <w:rPr>
                <w:rFonts w:ascii="Calibri" w:hAnsi="Calibri" w:eastAsia="Calibri" w:cs="Calibri"/>
                <w:b w:val="0"/>
                <w:bCs w:val="0"/>
                <w:i w:val="0"/>
                <w:iCs w:val="0"/>
                <w:sz w:val="22"/>
                <w:szCs w:val="22"/>
                <w:lang w:val="en-US"/>
              </w:rPr>
              <w:t>28/10/2022</w:t>
            </w:r>
          </w:p>
        </w:tc>
      </w:tr>
    </w:tbl>
    <w:p w:rsidR="60ACDAE9" w:rsidP="60ACDAE9" w:rsidRDefault="60ACDAE9" w14:paraId="214C3271" w14:textId="187159B8">
      <w:pPr>
        <w:spacing w:after="200" w:line="276" w:lineRule="auto"/>
        <w:rPr>
          <w:rFonts w:ascii="Calibri" w:hAnsi="Calibri" w:eastAsia="Calibri" w:cs="Calibri"/>
          <w:b w:val="0"/>
          <w:bCs w:val="0"/>
          <w:i w:val="0"/>
          <w:iCs w:val="0"/>
          <w:caps w:val="0"/>
          <w:smallCaps w:val="0"/>
          <w:noProof w:val="0"/>
          <w:color w:val="000000" w:themeColor="text1" w:themeTint="FF" w:themeShade="FF"/>
          <w:sz w:val="22"/>
          <w:szCs w:val="22"/>
          <w:lang w:val="en-GB"/>
        </w:rPr>
      </w:pPr>
    </w:p>
    <w:p w:rsidR="60ACDAE9" w:rsidP="60ACDAE9" w:rsidRDefault="60ACDAE9" w14:paraId="0FB57E5F" w14:textId="68D37197">
      <w:pPr>
        <w:pStyle w:val="Normal"/>
        <w:spacing w:after="200" w:line="276" w:lineRule="auto"/>
        <w:jc w:val="both"/>
        <w:rPr>
          <w:rFonts w:ascii="Calibri" w:hAnsi="Calibri" w:eastAsia="Calibri" w:cs="Calibri"/>
          <w:b w:val="0"/>
          <w:bCs w:val="0"/>
          <w:i w:val="0"/>
          <w:iCs w:val="0"/>
          <w:caps w:val="0"/>
          <w:smallCaps w:val="0"/>
          <w:noProof w:val="0"/>
          <w:color w:val="000000" w:themeColor="text1" w:themeTint="FF" w:themeShade="FF"/>
          <w:sz w:val="22"/>
          <w:szCs w:val="22"/>
          <w:lang w:val="en-GB"/>
        </w:rPr>
      </w:pPr>
    </w:p>
    <w:p w:rsidR="5EB26528" w:rsidP="60ACDAE9" w:rsidRDefault="5EB26528" w14:paraId="16E880E9" w14:textId="59233863">
      <w:pPr>
        <w:spacing w:after="200" w:line="276" w:lineRule="auto"/>
        <w:jc w:val="both"/>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GB"/>
        </w:rPr>
      </w:pPr>
      <w:r w:rsidRPr="60ACDAE9" w:rsidR="5EB26528">
        <w:rPr>
          <w:rFonts w:ascii="Times New Roman" w:hAnsi="Times New Roman" w:eastAsia="Times New Roman" w:cs="Times New Roman"/>
          <w:b w:val="1"/>
          <w:bCs w:val="1"/>
          <w:i w:val="0"/>
          <w:iCs w:val="0"/>
          <w:caps w:val="0"/>
          <w:smallCaps w:val="0"/>
          <w:noProof w:val="0"/>
          <w:color w:val="000000" w:themeColor="text1" w:themeTint="FF" w:themeShade="FF"/>
          <w:sz w:val="22"/>
          <w:szCs w:val="22"/>
          <w:lang w:val="en-US"/>
        </w:rPr>
        <w:t>PROFESSIONAL DEVELOPMENT PLAN</w:t>
      </w:r>
    </w:p>
    <w:p w:rsidR="5EB26528" w:rsidP="60ACDAE9" w:rsidRDefault="5EB26528" w14:paraId="69D32E04" w14:textId="50023186">
      <w:pPr>
        <w:spacing w:after="200" w:line="276" w:lineRule="auto"/>
        <w:jc w:val="both"/>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GB"/>
        </w:rPr>
      </w:pPr>
      <w:r w:rsidRPr="60ACDAE9" w:rsidR="5EB26528">
        <w:rPr>
          <w:rFonts w:ascii="Times New Roman" w:hAnsi="Times New Roman" w:eastAsia="Times New Roman" w:cs="Times New Roman"/>
          <w:b w:val="1"/>
          <w:bCs w:val="1"/>
          <w:i w:val="0"/>
          <w:iCs w:val="0"/>
          <w:caps w:val="0"/>
          <w:smallCaps w:val="0"/>
          <w:noProof w:val="0"/>
          <w:color w:val="000000" w:themeColor="text1" w:themeTint="FF" w:themeShade="FF"/>
          <w:sz w:val="22"/>
          <w:szCs w:val="22"/>
          <w:lang w:val="en-US"/>
        </w:rPr>
        <w:t xml:space="preserve">For completion by the student after consultation with the Line Manager and Fieldwork Supervisor at the outset of the Placement </w:t>
      </w:r>
    </w:p>
    <w:tbl>
      <w:tblPr>
        <w:tblStyle w:val="TableGrid"/>
        <w:tblW w:w="0" w:type="auto"/>
        <w:tblLayout w:type="fixed"/>
        <w:tblLook w:val="04A0" w:firstRow="1" w:lastRow="0" w:firstColumn="1" w:lastColumn="0" w:noHBand="0" w:noVBand="1"/>
      </w:tblPr>
      <w:tblGrid>
        <w:gridCol w:w="1710"/>
        <w:gridCol w:w="7020"/>
      </w:tblGrid>
      <w:tr w:rsidR="60ACDAE9" w:rsidTr="60ACDAE9" w14:paraId="30E4B478">
        <w:trPr>
          <w:trHeight w:val="300"/>
        </w:trPr>
        <w:tc>
          <w:tcPr>
            <w:tcW w:w="1710" w:type="dxa"/>
            <w:tcBorders>
              <w:top w:val="nil"/>
              <w:left w:val="nil"/>
              <w:bottom w:val="nil"/>
              <w:right w:val="nil"/>
            </w:tcBorders>
            <w:tcMar>
              <w:left w:w="105" w:type="dxa"/>
              <w:right w:w="105" w:type="dxa"/>
            </w:tcMar>
            <w:vAlign w:val="top"/>
          </w:tcPr>
          <w:p w:rsidR="60ACDAE9" w:rsidP="60ACDAE9" w:rsidRDefault="60ACDAE9" w14:paraId="7D13EA18" w14:textId="52FD028D">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Student</w:t>
            </w:r>
          </w:p>
        </w:tc>
        <w:tc>
          <w:tcPr>
            <w:tcW w:w="7020" w:type="dxa"/>
            <w:tcBorders>
              <w:top w:val="nil"/>
              <w:left w:val="nil"/>
              <w:bottom w:val="single" w:sz="6"/>
              <w:right w:val="nil"/>
            </w:tcBorders>
            <w:tcMar>
              <w:left w:w="105" w:type="dxa"/>
              <w:right w:w="105" w:type="dxa"/>
            </w:tcMar>
            <w:vAlign w:val="top"/>
          </w:tcPr>
          <w:p w:rsidR="60ACDAE9" w:rsidP="60ACDAE9" w:rsidRDefault="60ACDAE9" w14:paraId="6F98230E" w14:textId="77A87496">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Carina Walters</w:t>
            </w:r>
          </w:p>
        </w:tc>
      </w:tr>
      <w:tr w:rsidR="60ACDAE9" w:rsidTr="60ACDAE9" w14:paraId="03D1BC92">
        <w:trPr>
          <w:trHeight w:val="300"/>
        </w:trPr>
        <w:tc>
          <w:tcPr>
            <w:tcW w:w="1710" w:type="dxa"/>
            <w:tcBorders>
              <w:top w:val="nil"/>
              <w:left w:val="nil"/>
              <w:bottom w:val="nil"/>
              <w:right w:val="nil"/>
            </w:tcBorders>
            <w:tcMar>
              <w:left w:w="105" w:type="dxa"/>
              <w:right w:w="105" w:type="dxa"/>
            </w:tcMar>
            <w:vAlign w:val="top"/>
          </w:tcPr>
          <w:p w:rsidR="60ACDAE9" w:rsidP="60ACDAE9" w:rsidRDefault="60ACDAE9" w14:paraId="06853F53" w14:textId="462D1DB0">
            <w:pPr>
              <w:spacing w:after="200" w:line="276" w:lineRule="auto"/>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Learning</w:t>
            </w:r>
          </w:p>
          <w:p w:rsidR="60ACDAE9" w:rsidP="60ACDAE9" w:rsidRDefault="60ACDAE9" w14:paraId="110730AD" w14:textId="653C960C">
            <w:pPr>
              <w:spacing w:after="200" w:line="276" w:lineRule="auto"/>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Mentor</w:t>
            </w:r>
          </w:p>
        </w:tc>
        <w:tc>
          <w:tcPr>
            <w:tcW w:w="7020" w:type="dxa"/>
            <w:tcBorders>
              <w:top w:val="single" w:sz="6"/>
              <w:left w:val="nil"/>
              <w:bottom w:val="single" w:sz="6"/>
              <w:right w:val="nil"/>
            </w:tcBorders>
            <w:tcMar>
              <w:left w:w="105" w:type="dxa"/>
              <w:right w:w="105" w:type="dxa"/>
            </w:tcMar>
            <w:vAlign w:val="top"/>
          </w:tcPr>
          <w:p w:rsidR="60ACDAE9" w:rsidP="60ACDAE9" w:rsidRDefault="60ACDAE9" w14:paraId="30F1E918" w14:textId="2DB39C57">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Julie Bevington</w:t>
            </w:r>
          </w:p>
        </w:tc>
      </w:tr>
      <w:tr w:rsidR="60ACDAE9" w:rsidTr="60ACDAE9" w14:paraId="1D814154">
        <w:trPr>
          <w:trHeight w:val="300"/>
        </w:trPr>
        <w:tc>
          <w:tcPr>
            <w:tcW w:w="1710" w:type="dxa"/>
            <w:tcBorders>
              <w:top w:val="nil"/>
              <w:left w:val="nil"/>
              <w:bottom w:val="nil"/>
              <w:right w:val="nil"/>
            </w:tcBorders>
            <w:tcMar>
              <w:left w:w="105" w:type="dxa"/>
              <w:right w:w="105" w:type="dxa"/>
            </w:tcMar>
            <w:vAlign w:val="top"/>
          </w:tcPr>
          <w:p w:rsidR="60ACDAE9" w:rsidP="60ACDAE9" w:rsidRDefault="60ACDAE9" w14:paraId="6A7E09D9" w14:textId="7F3C303E">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Placement</w:t>
            </w:r>
          </w:p>
        </w:tc>
        <w:tc>
          <w:tcPr>
            <w:tcW w:w="7020" w:type="dxa"/>
            <w:tcBorders>
              <w:top w:val="single" w:sz="6"/>
              <w:left w:val="nil"/>
              <w:bottom w:val="single" w:sz="6"/>
              <w:right w:val="nil"/>
            </w:tcBorders>
            <w:tcMar>
              <w:left w:w="105" w:type="dxa"/>
              <w:right w:w="105" w:type="dxa"/>
            </w:tcMar>
            <w:vAlign w:val="top"/>
          </w:tcPr>
          <w:p w:rsidR="60ACDAE9" w:rsidP="60ACDAE9" w:rsidRDefault="60ACDAE9" w14:paraId="23C2EECC" w14:textId="2B63956B">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Pembrokeshire Youth Service Youth Clubs.</w:t>
            </w:r>
          </w:p>
        </w:tc>
      </w:tr>
      <w:tr w:rsidR="60ACDAE9" w:rsidTr="60ACDAE9" w14:paraId="61980AFF">
        <w:trPr>
          <w:trHeight w:val="300"/>
        </w:trPr>
        <w:tc>
          <w:tcPr>
            <w:tcW w:w="1710" w:type="dxa"/>
            <w:tcBorders>
              <w:top w:val="nil"/>
              <w:left w:val="nil"/>
              <w:bottom w:val="nil"/>
              <w:right w:val="nil"/>
            </w:tcBorders>
            <w:tcMar>
              <w:left w:w="105" w:type="dxa"/>
              <w:right w:w="105" w:type="dxa"/>
            </w:tcMar>
            <w:vAlign w:val="top"/>
          </w:tcPr>
          <w:p w:rsidR="60ACDAE9" w:rsidP="60ACDAE9" w:rsidRDefault="60ACDAE9" w14:paraId="0F43613A" w14:textId="1DAD9A1A">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 xml:space="preserve">Date </w:t>
            </w:r>
          </w:p>
        </w:tc>
        <w:tc>
          <w:tcPr>
            <w:tcW w:w="7020" w:type="dxa"/>
            <w:tcBorders>
              <w:top w:val="single" w:sz="6"/>
              <w:left w:val="nil"/>
              <w:bottom w:val="single" w:sz="6"/>
              <w:right w:val="nil"/>
            </w:tcBorders>
            <w:tcMar>
              <w:left w:w="105" w:type="dxa"/>
              <w:right w:w="105" w:type="dxa"/>
            </w:tcMar>
            <w:vAlign w:val="top"/>
          </w:tcPr>
          <w:p w:rsidR="60ACDAE9" w:rsidP="60ACDAE9" w:rsidRDefault="60ACDAE9" w14:paraId="1A24B21E" w14:textId="25703C41">
            <w:pPr>
              <w:spacing w:after="200" w:line="276" w:lineRule="auto"/>
              <w:jc w:val="both"/>
              <w:rPr>
                <w:rFonts w:ascii="Times New Roman" w:hAnsi="Times New Roman" w:eastAsia="Times New Roman" w:cs="Times New Roman"/>
                <w:b w:val="0"/>
                <w:bCs w:val="0"/>
                <w:i w:val="0"/>
                <w:iCs w:val="0"/>
                <w:sz w:val="24"/>
                <w:szCs w:val="24"/>
              </w:rPr>
            </w:pPr>
            <w:r w:rsidRPr="60ACDAE9" w:rsidR="60ACDAE9">
              <w:rPr>
                <w:rFonts w:ascii="Times New Roman" w:hAnsi="Times New Roman" w:eastAsia="Times New Roman" w:cs="Times New Roman"/>
                <w:b w:val="1"/>
                <w:bCs w:val="1"/>
                <w:i w:val="0"/>
                <w:iCs w:val="0"/>
                <w:sz w:val="24"/>
                <w:szCs w:val="24"/>
                <w:lang w:val="en-US"/>
              </w:rPr>
              <w:t>24/11/2022</w:t>
            </w:r>
          </w:p>
        </w:tc>
      </w:tr>
    </w:tbl>
    <w:p w:rsidR="5EB26528" w:rsidP="60ACDAE9" w:rsidRDefault="5EB26528" w14:paraId="47CD54A6" w14:textId="3A8AD23F">
      <w:pPr>
        <w:spacing w:after="200" w:line="276" w:lineRule="auto"/>
        <w:jc w:val="both"/>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GB"/>
        </w:rPr>
      </w:pPr>
      <w:r w:rsidRPr="60ACDAE9" w:rsidR="5EB26528">
        <w:rPr>
          <w:rFonts w:ascii="Times New Roman" w:hAnsi="Times New Roman" w:eastAsia="Times New Roman" w:cs="Times New Roman"/>
          <w:b w:val="1"/>
          <w:bCs w:val="1"/>
          <w:i w:val="0"/>
          <w:iCs w:val="0"/>
          <w:caps w:val="0"/>
          <w:smallCaps w:val="0"/>
          <w:noProof w:val="0"/>
          <w:color w:val="000000" w:themeColor="text1" w:themeTint="FF" w:themeShade="FF"/>
          <w:sz w:val="22"/>
          <w:szCs w:val="22"/>
          <w:lang w:val="en-US"/>
        </w:rPr>
        <w:t xml:space="preserve"> </w:t>
      </w:r>
    </w:p>
    <w:p w:rsidR="5EB26528" w:rsidP="60ACDAE9" w:rsidRDefault="5EB26528" w14:paraId="705964A1" w14:textId="55B05A3F">
      <w:pPr>
        <w:spacing w:after="200" w:line="276" w:lineRule="auto"/>
        <w:jc w:val="both"/>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GB"/>
        </w:rPr>
      </w:pPr>
      <w:r w:rsidRPr="60ACDAE9" w:rsidR="5EB26528">
        <w:rPr>
          <w:rFonts w:ascii="Times New Roman" w:hAnsi="Times New Roman" w:eastAsia="Times New Roman" w:cs="Times New Roman"/>
          <w:b w:val="0"/>
          <w:bCs w:val="0"/>
          <w:i w:val="0"/>
          <w:iCs w:val="0"/>
          <w:caps w:val="0"/>
          <w:smallCaps w:val="0"/>
          <w:noProof w:val="0"/>
          <w:color w:val="000000" w:themeColor="text1" w:themeTint="FF" w:themeShade="FF"/>
          <w:sz w:val="22"/>
          <w:szCs w:val="22"/>
          <w:lang w:val="en-US"/>
        </w:rPr>
        <w:t>Students will be expected to consider their placement experience to demonstrate competence in the key aspects of youth work outlined in the table below based on the National Occupational Standards for Youth Work (CLD Standards Council Scotland, 2019) and the Youth Work in Wales: Principles and Purposes Document (YWWRG, 2018).</w:t>
      </w:r>
    </w:p>
    <w:tbl>
      <w:tblPr>
        <w:tblStyle w:val="TableNormal"/>
        <w:tblW w:w="0" w:type="auto"/>
        <w:tblLayout w:type="fixed"/>
        <w:tblLook w:val="01E0" w:firstRow="1" w:lastRow="1" w:firstColumn="1" w:lastColumn="1" w:noHBand="0" w:noVBand="0"/>
      </w:tblPr>
      <w:tblGrid>
        <w:gridCol w:w="8730"/>
      </w:tblGrid>
      <w:tr w:rsidR="60ACDAE9" w:rsidTr="60ACDAE9" w14:paraId="5EB26F3A">
        <w:trPr>
          <w:trHeight w:val="660"/>
        </w:trPr>
        <w:tc>
          <w:tcPr>
            <w:tcW w:w="8730" w:type="dxa"/>
            <w:tcBorders>
              <w:top w:val="single" w:sz="6"/>
              <w:left w:val="single" w:sz="6"/>
              <w:bottom w:val="single" w:sz="6"/>
              <w:right w:val="single" w:sz="6"/>
            </w:tcBorders>
            <w:tcMar>
              <w:left w:w="105" w:type="dxa"/>
              <w:right w:w="105" w:type="dxa"/>
            </w:tcMar>
            <w:vAlign w:val="top"/>
          </w:tcPr>
          <w:p w:rsidR="60ACDAE9" w:rsidP="60ACDAE9" w:rsidRDefault="60ACDAE9" w14:paraId="024F44A2" w14:textId="08E90B3F">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 xml:space="preserve">Learning Mentor’s opening comments about the placement – exactly what type of work will the placement involve? </w:t>
            </w:r>
          </w:p>
        </w:tc>
      </w:tr>
      <w:tr w:rsidR="60ACDAE9" w:rsidTr="60ACDAE9" w14:paraId="6211C8D2">
        <w:trPr>
          <w:trHeight w:val="2070"/>
        </w:trPr>
        <w:tc>
          <w:tcPr>
            <w:tcW w:w="8730" w:type="dxa"/>
            <w:tcBorders>
              <w:top w:val="single" w:sz="6"/>
              <w:left w:val="single" w:sz="6"/>
              <w:bottom w:val="single" w:sz="6"/>
              <w:right w:val="single" w:sz="6"/>
            </w:tcBorders>
            <w:tcMar>
              <w:left w:w="105" w:type="dxa"/>
              <w:right w:w="105" w:type="dxa"/>
            </w:tcMar>
            <w:vAlign w:val="top"/>
          </w:tcPr>
          <w:p w:rsidR="60ACDAE9" w:rsidP="60ACDAE9" w:rsidRDefault="60ACDAE9" w14:paraId="716565E6" w14:textId="3214F82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 xml:space="preserve"> </w:t>
            </w:r>
          </w:p>
          <w:p w:rsidR="60ACDAE9" w:rsidP="60ACDAE9" w:rsidRDefault="60ACDAE9" w14:paraId="57451CB6" w14:textId="53122E1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The student’s placement will include providing sessional support for a range of different youth clubs around Pembrokeshire.  Carina will have the opportunity to see how different youth clubs in other locations and how activities and opportunities differ based on the needs of that particular community.  Carina will also be offered the opportunities to plan and deliver a wide range of activities during the sessions and placement hours for trips and holiday programmes will be offered which if the student excepts will give her a wide range of experience to reflect on rather than just youth club.</w:t>
            </w:r>
          </w:p>
        </w:tc>
      </w:tr>
      <w:tr w:rsidR="60ACDAE9" w:rsidTr="60ACDAE9" w14:paraId="0EBA3165">
        <w:trPr>
          <w:trHeight w:val="405"/>
        </w:trPr>
        <w:tc>
          <w:tcPr>
            <w:tcW w:w="8730" w:type="dxa"/>
            <w:tcBorders>
              <w:top w:val="single" w:sz="6"/>
              <w:left w:val="single" w:sz="6"/>
              <w:bottom w:val="single" w:sz="6"/>
              <w:right w:val="single" w:sz="6"/>
            </w:tcBorders>
            <w:tcMar>
              <w:left w:w="105" w:type="dxa"/>
              <w:right w:w="105" w:type="dxa"/>
            </w:tcMar>
            <w:vAlign w:val="top"/>
          </w:tcPr>
          <w:p w:rsidR="60ACDAE9" w:rsidP="60ACDAE9" w:rsidRDefault="60ACDAE9" w14:paraId="686D04BF" w14:textId="2D67848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 xml:space="preserve">Student initial comments about the Placement. </w:t>
            </w:r>
          </w:p>
        </w:tc>
      </w:tr>
      <w:tr w:rsidR="60ACDAE9" w:rsidTr="60ACDAE9" w14:paraId="43E6015F">
        <w:trPr>
          <w:trHeight w:val="2475"/>
        </w:trPr>
        <w:tc>
          <w:tcPr>
            <w:tcW w:w="8730" w:type="dxa"/>
            <w:tcBorders>
              <w:top w:val="single" w:sz="6"/>
              <w:left w:val="single" w:sz="6"/>
              <w:bottom w:val="single" w:sz="6"/>
              <w:right w:val="single" w:sz="6"/>
            </w:tcBorders>
            <w:tcMar>
              <w:left w:w="105" w:type="dxa"/>
              <w:right w:w="105" w:type="dxa"/>
            </w:tcMar>
            <w:vAlign w:val="top"/>
          </w:tcPr>
          <w:p w:rsidR="60ACDAE9" w:rsidP="60ACDAE9" w:rsidRDefault="60ACDAE9" w14:paraId="49336F3A" w14:textId="10D7D49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1"/>
                <w:iCs w:val="1"/>
                <w:sz w:val="22"/>
                <w:szCs w:val="22"/>
                <w:lang w:val="en-US"/>
              </w:rPr>
              <w:t xml:space="preserve"> </w:t>
            </w:r>
            <w:r w:rsidRPr="60ACDAE9" w:rsidR="60ACDAE9">
              <w:rPr>
                <w:rFonts w:ascii="Times New Roman" w:hAnsi="Times New Roman" w:eastAsia="Times New Roman" w:cs="Times New Roman"/>
                <w:b w:val="0"/>
                <w:bCs w:val="0"/>
                <w:i w:val="0"/>
                <w:iCs w:val="0"/>
                <w:sz w:val="22"/>
                <w:szCs w:val="22"/>
                <w:lang w:val="en-US"/>
              </w:rPr>
              <w:t>I am pleased to be able to have the opportunity to carry out my placement within Pembrokeshire Youth Service, and to experience the differences between the youth clubs around the county.</w:t>
            </w:r>
          </w:p>
          <w:p w:rsidR="60ACDAE9" w:rsidP="60ACDAE9" w:rsidRDefault="60ACDAE9" w14:paraId="2014CF5E" w14:textId="510B0F7C">
            <w:pPr>
              <w:spacing w:after="200" w:line="276" w:lineRule="auto"/>
              <w:jc w:val="both"/>
              <w:rPr>
                <w:rFonts w:ascii="Times New Roman" w:hAnsi="Times New Roman" w:eastAsia="Times New Roman" w:cs="Times New Roman"/>
                <w:b w:val="0"/>
                <w:bCs w:val="0"/>
                <w:i w:val="0"/>
                <w:iCs w:val="0"/>
                <w:sz w:val="22"/>
                <w:szCs w:val="22"/>
              </w:rPr>
            </w:pPr>
            <w:r w:rsidRPr="60ACDAE9" w:rsidR="60ACDAE9">
              <w:rPr>
                <w:rFonts w:ascii="Times New Roman" w:hAnsi="Times New Roman" w:eastAsia="Times New Roman" w:cs="Times New Roman"/>
                <w:b w:val="0"/>
                <w:bCs w:val="0"/>
                <w:i w:val="0"/>
                <w:iCs w:val="0"/>
                <w:sz w:val="22"/>
                <w:szCs w:val="22"/>
                <w:lang w:val="en-US"/>
              </w:rPr>
              <w:t>I am excited for the opportunity to be able to plan and deliver my own activities, and ideas within the youth clubs, with the guidance of my colleagues. I will work with my colleagues to support their learning and development, and young people. I have great faith in my mentor and supervisor that they will support and guide me through my own learning and development and offer my great opportunities to progress within my practice. The Values of Youth Work, E, states “Develop lead and manage self and others” (CLD Standards Council Scotland, 2019, p. 6).</w:t>
            </w:r>
          </w:p>
        </w:tc>
      </w:tr>
    </w:tbl>
    <w:p w:rsidR="78A21D60" w:rsidP="1D21A3B3" w:rsidRDefault="78A21D60" w14:paraId="2FEDDDA1" w14:textId="0102E4D3">
      <w:pPr>
        <w:pStyle w:val="Normal"/>
        <w:spacing w:line="240" w:lineRule="auto"/>
        <w:jc w:val="left"/>
        <w:rPr>
          <w:rFonts w:ascii="Ink Free" w:hAnsi="Ink Free" w:eastAsia="Ink Free" w:cs="Ink Free"/>
          <w:b w:val="0"/>
          <w:bCs w:val="0"/>
          <w:i w:val="0"/>
          <w:iCs w:val="0"/>
          <w:caps w:val="0"/>
          <w:smallCaps w:val="0"/>
          <w:noProof w:val="0"/>
          <w:color w:val="FF0000"/>
          <w:sz w:val="96"/>
          <w:szCs w:val="96"/>
          <w:lang w:val="en-GB"/>
        </w:rPr>
      </w:pPr>
      <w:r>
        <w:br/>
      </w:r>
      <w:r w:rsidRPr="1D21A3B3" w:rsidR="156986A0">
        <w:rPr>
          <w:rFonts w:ascii="Ink Free" w:hAnsi="Ink Free" w:eastAsia="Ink Free" w:cs="Ink Free"/>
          <w:b w:val="0"/>
          <w:bCs w:val="0"/>
          <w:i w:val="0"/>
          <w:iCs w:val="0"/>
          <w:caps w:val="0"/>
          <w:smallCaps w:val="0"/>
          <w:noProof w:val="0"/>
          <w:color w:val="FF0000"/>
          <w:sz w:val="96"/>
          <w:szCs w:val="96"/>
          <w:lang w:val="en-GB"/>
        </w:rPr>
        <w:t xml:space="preserve">Risk </w:t>
      </w:r>
      <w:r w:rsidRPr="1D21A3B3" w:rsidR="156986A0">
        <w:rPr>
          <w:rFonts w:ascii="Ink Free" w:hAnsi="Ink Free" w:eastAsia="Ink Free" w:cs="Ink Free"/>
          <w:b w:val="0"/>
          <w:bCs w:val="0"/>
          <w:i w:val="0"/>
          <w:iCs w:val="0"/>
          <w:caps w:val="0"/>
          <w:smallCaps w:val="0"/>
          <w:noProof w:val="0"/>
          <w:color w:val="FF0000"/>
          <w:sz w:val="96"/>
          <w:szCs w:val="96"/>
          <w:lang w:val="en-GB"/>
        </w:rPr>
        <w:t>Assessment</w:t>
      </w:r>
      <w:r w:rsidRPr="1D21A3B3" w:rsidR="4958320C">
        <w:rPr>
          <w:rFonts w:ascii="Ink Free" w:hAnsi="Ink Free" w:eastAsia="Ink Free" w:cs="Ink Free"/>
          <w:b w:val="0"/>
          <w:bCs w:val="0"/>
          <w:i w:val="0"/>
          <w:iCs w:val="0"/>
          <w:caps w:val="0"/>
          <w:smallCaps w:val="0"/>
          <w:noProof w:val="0"/>
          <w:color w:val="FF0000"/>
          <w:sz w:val="96"/>
          <w:szCs w:val="96"/>
          <w:lang w:val="en-GB"/>
        </w:rPr>
        <w:t xml:space="preserve">. </w:t>
      </w:r>
    </w:p>
    <w:p w:rsidR="78A21D60" w:rsidP="1D21A3B3" w:rsidRDefault="78A21D60" w14:paraId="18B62EC9" w14:textId="47CEE542">
      <w:pPr>
        <w:pStyle w:val="Normal"/>
        <w:spacing w:line="480" w:lineRule="auto"/>
        <w:jc w:val="left"/>
        <w:rPr>
          <w:rFonts w:ascii="Ink Free" w:hAnsi="Ink Free" w:eastAsia="Ink Free" w:cs="Ink Free"/>
          <w:b w:val="0"/>
          <w:bCs w:val="0"/>
          <w:i w:val="0"/>
          <w:iCs w:val="0"/>
          <w:caps w:val="0"/>
          <w:smallCaps w:val="0"/>
          <w:noProof w:val="0"/>
          <w:color w:val="FF0000"/>
          <w:sz w:val="96"/>
          <w:szCs w:val="96"/>
          <w:lang w:val="en-GB"/>
        </w:rPr>
      </w:pPr>
      <w:r w:rsidRPr="1D21A3B3" w:rsidR="78A21D60">
        <w:rPr>
          <w:rFonts w:ascii="Calibri" w:hAnsi="Calibri" w:eastAsia="Calibri" w:cs="Calibri"/>
          <w:b w:val="1"/>
          <w:bCs w:val="1"/>
          <w:noProof w:val="0"/>
          <w:color w:val="000000" w:themeColor="text1" w:themeTint="FF" w:themeShade="FF"/>
          <w:sz w:val="22"/>
          <w:szCs w:val="22"/>
          <w:lang w:val="en-GB"/>
        </w:rPr>
        <w:t>Risk Assessment Matrix</w:t>
      </w:r>
    </w:p>
    <w:tbl>
      <w:tblPr>
        <w:tblStyle w:val="TableGrid"/>
        <w:tblW w:w="0" w:type="auto"/>
        <w:tblLayout w:type="fixed"/>
        <w:tblLook w:val="04A0" w:firstRow="1" w:lastRow="0" w:firstColumn="1" w:lastColumn="0" w:noHBand="0" w:noVBand="1"/>
      </w:tblPr>
      <w:tblGrid>
        <w:gridCol w:w="690"/>
        <w:gridCol w:w="135"/>
        <w:gridCol w:w="690"/>
        <w:gridCol w:w="525"/>
        <w:gridCol w:w="825"/>
        <w:gridCol w:w="525"/>
        <w:gridCol w:w="825"/>
        <w:gridCol w:w="525"/>
        <w:gridCol w:w="825"/>
        <w:gridCol w:w="525"/>
        <w:gridCol w:w="825"/>
        <w:gridCol w:w="525"/>
        <w:gridCol w:w="825"/>
        <w:gridCol w:w="525"/>
      </w:tblGrid>
      <w:tr w:rsidR="60ACDAE9" w:rsidTr="60ACDAE9" w14:paraId="3EB86611">
        <w:trPr>
          <w:wAfter w:w="525" w:type="dxa"/>
          <w:gridAfter w:val="1"/>
          <w:trHeight w:val="300"/>
        </w:trPr>
        <w:tc>
          <w:tcPr>
            <w:tcW w:w="825" w:type="dxa"/>
            <w:gridSpan w:val="2"/>
            <w:vMerge w:val="restart"/>
            <w:tcBorders>
              <w:top w:val="single" w:sz="8"/>
              <w:left w:val="single" w:sz="8"/>
              <w:bottom w:val="single" w:sz="8"/>
              <w:right w:val="single" w:sz="8"/>
            </w:tcBorders>
            <w:tcMar>
              <w:left w:w="108" w:type="dxa"/>
              <w:right w:w="108" w:type="dxa"/>
            </w:tcMar>
            <w:vAlign w:val="top"/>
          </w:tcPr>
          <w:p w:rsidR="60ACDAE9" w:rsidP="60ACDAE9" w:rsidRDefault="60ACDAE9" w14:paraId="387AB7EA" w14:textId="5294FDB5">
            <w:pPr>
              <w:jc w:val="center"/>
            </w:pPr>
            <w:r w:rsidRPr="60ACDAE9" w:rsidR="60ACDAE9">
              <w:rPr>
                <w:rFonts w:ascii="Calibri" w:hAnsi="Calibri" w:eastAsia="Calibri" w:cs="Calibri"/>
                <w:b w:val="1"/>
                <w:bCs w:val="1"/>
                <w:color w:val="000000" w:themeColor="text1" w:themeTint="FF" w:themeShade="FF"/>
                <w:sz w:val="28"/>
                <w:szCs w:val="28"/>
                <w:lang w:val="en-US"/>
              </w:rPr>
              <w:t>Likelihood</w:t>
            </w:r>
          </w:p>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4FC43736" w14:textId="65E6F645">
            <w:r w:rsidRPr="60ACDAE9" w:rsidR="60ACDAE9">
              <w:rPr>
                <w:rFonts w:ascii="Calibri" w:hAnsi="Calibri" w:eastAsia="Calibri" w:cs="Calibri"/>
                <w:b w:val="1"/>
                <w:bCs w:val="1"/>
                <w:color w:val="000000" w:themeColor="text1" w:themeTint="FF" w:themeShade="FF"/>
                <w:sz w:val="22"/>
                <w:szCs w:val="22"/>
                <w:lang w:val="en-US"/>
              </w:rPr>
              <w:t>5</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2E2A6623" w14:textId="7A22F003">
            <w:r w:rsidRPr="60ACDAE9" w:rsidR="60ACDAE9">
              <w:rPr>
                <w:rFonts w:ascii="Calibri" w:hAnsi="Calibri" w:eastAsia="Calibri" w:cs="Calibri"/>
                <w:b w:val="1"/>
                <w:bCs w:val="1"/>
                <w:color w:val="000000" w:themeColor="text1" w:themeTint="FF" w:themeShade="FF"/>
                <w:sz w:val="22"/>
                <w:szCs w:val="22"/>
                <w:lang w:val="en-US"/>
              </w:rPr>
              <w:t>5</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7F748BEE" w14:textId="59A658E3">
            <w:r w:rsidRPr="60ACDAE9" w:rsidR="60ACDAE9">
              <w:rPr>
                <w:rFonts w:ascii="Calibri" w:hAnsi="Calibri" w:eastAsia="Calibri" w:cs="Calibri"/>
                <w:b w:val="1"/>
                <w:bCs w:val="1"/>
                <w:color w:val="000000" w:themeColor="text1" w:themeTint="FF" w:themeShade="FF"/>
                <w:sz w:val="22"/>
                <w:szCs w:val="22"/>
                <w:lang w:val="en-US"/>
              </w:rPr>
              <w:t>10</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3013BB57" w14:textId="29F2BA19">
            <w:r w:rsidRPr="60ACDAE9" w:rsidR="60ACDAE9">
              <w:rPr>
                <w:rFonts w:ascii="Calibri" w:hAnsi="Calibri" w:eastAsia="Calibri" w:cs="Calibri"/>
                <w:b w:val="1"/>
                <w:bCs w:val="1"/>
                <w:color w:val="000000" w:themeColor="text1" w:themeTint="FF" w:themeShade="FF"/>
                <w:sz w:val="22"/>
                <w:szCs w:val="22"/>
                <w:lang w:val="en-US"/>
              </w:rPr>
              <w:t>15</w:t>
            </w:r>
          </w:p>
        </w:tc>
        <w:tc>
          <w:tcPr>
            <w:tcW w:w="1350" w:type="dxa"/>
            <w:gridSpan w:val="2"/>
            <w:tcBorders>
              <w:top w:val="single" w:sz="8"/>
              <w:left w:val="nil"/>
              <w:bottom w:val="single" w:sz="8"/>
              <w:right w:val="single" w:sz="8"/>
            </w:tcBorders>
            <w:shd w:val="clear" w:color="auto" w:fill="FF0000"/>
            <w:tcMar>
              <w:left w:w="108" w:type="dxa"/>
              <w:right w:w="108" w:type="dxa"/>
            </w:tcMar>
            <w:vAlign w:val="top"/>
          </w:tcPr>
          <w:p w:rsidR="60ACDAE9" w:rsidRDefault="60ACDAE9" w14:paraId="4C328DB4" w14:textId="4AE1F8B5">
            <w:r w:rsidRPr="60ACDAE9" w:rsidR="60ACDAE9">
              <w:rPr>
                <w:rFonts w:ascii="Calibri" w:hAnsi="Calibri" w:eastAsia="Calibri" w:cs="Calibri"/>
                <w:b w:val="1"/>
                <w:bCs w:val="1"/>
                <w:color w:val="000000" w:themeColor="text1" w:themeTint="FF" w:themeShade="FF"/>
                <w:sz w:val="22"/>
                <w:szCs w:val="22"/>
                <w:lang w:val="en-US"/>
              </w:rPr>
              <w:t>20</w:t>
            </w:r>
          </w:p>
        </w:tc>
        <w:tc>
          <w:tcPr>
            <w:tcW w:w="1350" w:type="dxa"/>
            <w:gridSpan w:val="2"/>
            <w:tcBorders>
              <w:top w:val="single" w:sz="8"/>
              <w:left w:val="nil"/>
              <w:bottom w:val="single" w:sz="8"/>
              <w:right w:val="single" w:sz="8"/>
            </w:tcBorders>
            <w:shd w:val="clear" w:color="auto" w:fill="FF0000"/>
            <w:tcMar>
              <w:left w:w="108" w:type="dxa"/>
              <w:right w:w="108" w:type="dxa"/>
            </w:tcMar>
            <w:vAlign w:val="top"/>
          </w:tcPr>
          <w:p w:rsidR="60ACDAE9" w:rsidRDefault="60ACDAE9" w14:paraId="2D034AB9" w14:textId="5F03EBED">
            <w:r w:rsidRPr="60ACDAE9" w:rsidR="60ACDAE9">
              <w:rPr>
                <w:rFonts w:ascii="Calibri" w:hAnsi="Calibri" w:eastAsia="Calibri" w:cs="Calibri"/>
                <w:b w:val="1"/>
                <w:bCs w:val="1"/>
                <w:color w:val="000000" w:themeColor="text1" w:themeTint="FF" w:themeShade="FF"/>
                <w:sz w:val="22"/>
                <w:szCs w:val="22"/>
                <w:lang w:val="en-US"/>
              </w:rPr>
              <w:t>25</w:t>
            </w:r>
          </w:p>
        </w:tc>
      </w:tr>
      <w:tr w:rsidR="60ACDAE9" w:rsidTr="60ACDAE9" w14:paraId="59DBDC44">
        <w:trPr>
          <w:wAfter w:w="525" w:type="dxa"/>
          <w:gridAfter w:val="1"/>
          <w:trHeight w:val="300"/>
        </w:trPr>
        <w:tc>
          <w:tcPr>
            <w:tcW w:w="825" w:type="dxa"/>
            <w:gridSpan w:val="2"/>
            <w:vMerge/>
            <w:tcBorders>
              <w:top w:sz="0"/>
              <w:left w:val="single" w:sz="0"/>
              <w:bottom w:sz="0"/>
              <w:right w:val="single" w:sz="0"/>
            </w:tcBorders>
            <w:tcMar/>
            <w:vAlign w:val="center"/>
          </w:tcPr>
          <w:p w14:paraId="6BDB7F7E"/>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0CDB08D3" w14:textId="727A30A5">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36373BBF" w14:textId="57017E5C">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2FFD3E59" w14:textId="48AC6621">
            <w:r w:rsidRPr="60ACDAE9" w:rsidR="60ACDAE9">
              <w:rPr>
                <w:rFonts w:ascii="Calibri" w:hAnsi="Calibri" w:eastAsia="Calibri" w:cs="Calibri"/>
                <w:b w:val="1"/>
                <w:bCs w:val="1"/>
                <w:color w:val="000000" w:themeColor="text1" w:themeTint="FF" w:themeShade="FF"/>
                <w:sz w:val="22"/>
                <w:szCs w:val="22"/>
                <w:lang w:val="en-US"/>
              </w:rPr>
              <w:t>8</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5CA69D58" w14:textId="2C790AEA">
            <w:r w:rsidRPr="60ACDAE9" w:rsidR="60ACDAE9">
              <w:rPr>
                <w:rFonts w:ascii="Calibri" w:hAnsi="Calibri" w:eastAsia="Calibri" w:cs="Calibri"/>
                <w:b w:val="1"/>
                <w:bCs w:val="1"/>
                <w:color w:val="000000" w:themeColor="text1" w:themeTint="FF" w:themeShade="FF"/>
                <w:sz w:val="22"/>
                <w:szCs w:val="22"/>
                <w:lang w:val="en-US"/>
              </w:rPr>
              <w:t>12</w:t>
            </w:r>
          </w:p>
        </w:tc>
        <w:tc>
          <w:tcPr>
            <w:tcW w:w="1350" w:type="dxa"/>
            <w:gridSpan w:val="2"/>
            <w:tcBorders>
              <w:top w:val="single" w:sz="8"/>
              <w:left w:val="nil"/>
              <w:bottom w:val="single" w:sz="8"/>
              <w:right w:val="single" w:sz="8"/>
            </w:tcBorders>
            <w:shd w:val="clear" w:color="auto" w:fill="FF0000"/>
            <w:tcMar>
              <w:left w:w="108" w:type="dxa"/>
              <w:right w:w="108" w:type="dxa"/>
            </w:tcMar>
            <w:vAlign w:val="top"/>
          </w:tcPr>
          <w:p w:rsidR="60ACDAE9" w:rsidRDefault="60ACDAE9" w14:paraId="6E0C9536" w14:textId="6E220842">
            <w:r w:rsidRPr="60ACDAE9" w:rsidR="60ACDAE9">
              <w:rPr>
                <w:rFonts w:ascii="Calibri" w:hAnsi="Calibri" w:eastAsia="Calibri" w:cs="Calibri"/>
                <w:b w:val="1"/>
                <w:bCs w:val="1"/>
                <w:color w:val="000000" w:themeColor="text1" w:themeTint="FF" w:themeShade="FF"/>
                <w:sz w:val="22"/>
                <w:szCs w:val="22"/>
                <w:lang w:val="en-US"/>
              </w:rPr>
              <w:t>16</w:t>
            </w:r>
          </w:p>
        </w:tc>
        <w:tc>
          <w:tcPr>
            <w:tcW w:w="1350" w:type="dxa"/>
            <w:gridSpan w:val="2"/>
            <w:tcBorders>
              <w:top w:val="single" w:sz="8"/>
              <w:left w:val="nil"/>
              <w:bottom w:val="single" w:sz="8"/>
              <w:right w:val="single" w:sz="8"/>
            </w:tcBorders>
            <w:shd w:val="clear" w:color="auto" w:fill="FF0000"/>
            <w:tcMar>
              <w:left w:w="108" w:type="dxa"/>
              <w:right w:w="108" w:type="dxa"/>
            </w:tcMar>
            <w:vAlign w:val="top"/>
          </w:tcPr>
          <w:p w:rsidR="60ACDAE9" w:rsidRDefault="60ACDAE9" w14:paraId="439CC274" w14:textId="1EACC80B">
            <w:r w:rsidRPr="60ACDAE9" w:rsidR="60ACDAE9">
              <w:rPr>
                <w:rFonts w:ascii="Calibri" w:hAnsi="Calibri" w:eastAsia="Calibri" w:cs="Calibri"/>
                <w:b w:val="1"/>
                <w:bCs w:val="1"/>
                <w:color w:val="000000" w:themeColor="text1" w:themeTint="FF" w:themeShade="FF"/>
                <w:sz w:val="22"/>
                <w:szCs w:val="22"/>
                <w:lang w:val="en-US"/>
              </w:rPr>
              <w:t>20</w:t>
            </w:r>
          </w:p>
        </w:tc>
      </w:tr>
      <w:tr w:rsidR="60ACDAE9" w:rsidTr="60ACDAE9" w14:paraId="794DCC3C">
        <w:trPr>
          <w:wAfter w:w="525" w:type="dxa"/>
          <w:gridAfter w:val="1"/>
          <w:trHeight w:val="300"/>
        </w:trPr>
        <w:tc>
          <w:tcPr>
            <w:tcW w:w="825" w:type="dxa"/>
            <w:gridSpan w:val="2"/>
            <w:vMerge/>
            <w:tcBorders>
              <w:top w:sz="0"/>
              <w:left w:val="single" w:sz="0"/>
              <w:bottom w:sz="0"/>
              <w:right w:val="single" w:sz="0"/>
            </w:tcBorders>
            <w:tcMar/>
            <w:vAlign w:val="center"/>
          </w:tcPr>
          <w:p w14:paraId="25291D13"/>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24AE4BCE" w14:textId="5702DF95">
            <w:r w:rsidRPr="60ACDAE9" w:rsidR="60ACDAE9">
              <w:rPr>
                <w:rFonts w:ascii="Calibri" w:hAnsi="Calibri" w:eastAsia="Calibri" w:cs="Calibri"/>
                <w:b w:val="1"/>
                <w:bCs w:val="1"/>
                <w:color w:val="000000" w:themeColor="text1" w:themeTint="FF" w:themeShade="FF"/>
                <w:sz w:val="22"/>
                <w:szCs w:val="22"/>
                <w:lang w:val="en-US"/>
              </w:rPr>
              <w:t>3</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59073FF5" w14:textId="035DD7B3">
            <w:r w:rsidRPr="60ACDAE9" w:rsidR="60ACDAE9">
              <w:rPr>
                <w:rFonts w:ascii="Calibri" w:hAnsi="Calibri" w:eastAsia="Calibri" w:cs="Calibri"/>
                <w:b w:val="1"/>
                <w:bCs w:val="1"/>
                <w:color w:val="000000" w:themeColor="text1" w:themeTint="FF" w:themeShade="FF"/>
                <w:sz w:val="22"/>
                <w:szCs w:val="22"/>
                <w:lang w:val="en-US"/>
              </w:rPr>
              <w:t>3</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39C2BB22" w14:textId="643A849D">
            <w:r w:rsidRPr="60ACDAE9" w:rsidR="60ACDAE9">
              <w:rPr>
                <w:rFonts w:ascii="Calibri" w:hAnsi="Calibri" w:eastAsia="Calibri" w:cs="Calibri"/>
                <w:b w:val="1"/>
                <w:bCs w:val="1"/>
                <w:color w:val="000000" w:themeColor="text1" w:themeTint="FF" w:themeShade="FF"/>
                <w:sz w:val="22"/>
                <w:szCs w:val="22"/>
                <w:lang w:val="en-US"/>
              </w:rPr>
              <w:t>6</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7414195F" w14:textId="6D37EF2D">
            <w:r w:rsidRPr="60ACDAE9" w:rsidR="60ACDAE9">
              <w:rPr>
                <w:rFonts w:ascii="Calibri" w:hAnsi="Calibri" w:eastAsia="Calibri" w:cs="Calibri"/>
                <w:b w:val="1"/>
                <w:bCs w:val="1"/>
                <w:color w:val="000000" w:themeColor="text1" w:themeTint="FF" w:themeShade="FF"/>
                <w:sz w:val="22"/>
                <w:szCs w:val="22"/>
                <w:lang w:val="en-US"/>
              </w:rPr>
              <w:t>9</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641084B4" w14:textId="0B2AACD6">
            <w:r w:rsidRPr="60ACDAE9" w:rsidR="60ACDAE9">
              <w:rPr>
                <w:rFonts w:ascii="Calibri" w:hAnsi="Calibri" w:eastAsia="Calibri" w:cs="Calibri"/>
                <w:b w:val="1"/>
                <w:bCs w:val="1"/>
                <w:color w:val="000000" w:themeColor="text1" w:themeTint="FF" w:themeShade="FF"/>
                <w:sz w:val="22"/>
                <w:szCs w:val="22"/>
                <w:lang w:val="en-US"/>
              </w:rPr>
              <w:t>12</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70E94D77" w14:textId="57FEC096">
            <w:r w:rsidRPr="60ACDAE9" w:rsidR="60ACDAE9">
              <w:rPr>
                <w:rFonts w:ascii="Calibri" w:hAnsi="Calibri" w:eastAsia="Calibri" w:cs="Calibri"/>
                <w:b w:val="1"/>
                <w:bCs w:val="1"/>
                <w:color w:val="000000" w:themeColor="text1" w:themeTint="FF" w:themeShade="FF"/>
                <w:sz w:val="22"/>
                <w:szCs w:val="22"/>
                <w:lang w:val="en-US"/>
              </w:rPr>
              <w:t>15</w:t>
            </w:r>
          </w:p>
        </w:tc>
      </w:tr>
      <w:tr w:rsidR="60ACDAE9" w:rsidTr="60ACDAE9" w14:paraId="2D3A381B">
        <w:trPr>
          <w:wAfter w:w="525" w:type="dxa"/>
          <w:gridAfter w:val="1"/>
          <w:trHeight w:val="300"/>
        </w:trPr>
        <w:tc>
          <w:tcPr>
            <w:tcW w:w="825" w:type="dxa"/>
            <w:gridSpan w:val="2"/>
            <w:vMerge/>
            <w:tcBorders>
              <w:top w:sz="0"/>
              <w:left w:val="single" w:sz="0"/>
              <w:bottom w:val="single" w:sz="0"/>
              <w:right w:val="single" w:sz="0"/>
            </w:tcBorders>
            <w:tcMar/>
            <w:vAlign w:val="center"/>
          </w:tcPr>
          <w:p w14:paraId="58008DDE"/>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650BE071" w14:textId="63CC3A14">
            <w:r w:rsidRPr="60ACDAE9" w:rsidR="60ACDAE9">
              <w:rPr>
                <w:rFonts w:ascii="Calibri" w:hAnsi="Calibri" w:eastAsia="Calibri" w:cs="Calibri"/>
                <w:b w:val="1"/>
                <w:bCs w:val="1"/>
                <w:color w:val="000000" w:themeColor="text1" w:themeTint="FF" w:themeShade="FF"/>
                <w:sz w:val="22"/>
                <w:szCs w:val="22"/>
                <w:lang w:val="en-US"/>
              </w:rPr>
              <w:t>2</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3ACF52C0" w14:textId="1678B8C6">
            <w:r w:rsidRPr="60ACDAE9" w:rsidR="60ACDAE9">
              <w:rPr>
                <w:rFonts w:ascii="Calibri" w:hAnsi="Calibri" w:eastAsia="Calibri" w:cs="Calibri"/>
                <w:b w:val="1"/>
                <w:bCs w:val="1"/>
                <w:color w:val="000000" w:themeColor="text1" w:themeTint="FF" w:themeShade="FF"/>
                <w:sz w:val="22"/>
                <w:szCs w:val="22"/>
                <w:lang w:val="en-US"/>
              </w:rPr>
              <w:t>2</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57693DF2" w14:textId="43B01E93">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027FE41A" w14:textId="0852A577">
            <w:r w:rsidRPr="60ACDAE9" w:rsidR="60ACDAE9">
              <w:rPr>
                <w:rFonts w:ascii="Calibri" w:hAnsi="Calibri" w:eastAsia="Calibri" w:cs="Calibri"/>
                <w:b w:val="1"/>
                <w:bCs w:val="1"/>
                <w:color w:val="000000" w:themeColor="text1" w:themeTint="FF" w:themeShade="FF"/>
                <w:sz w:val="22"/>
                <w:szCs w:val="22"/>
                <w:lang w:val="en-US"/>
              </w:rPr>
              <w:t>6</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3B40A240" w14:textId="03C00BAA">
            <w:r w:rsidRPr="60ACDAE9" w:rsidR="60ACDAE9">
              <w:rPr>
                <w:rFonts w:ascii="Calibri" w:hAnsi="Calibri" w:eastAsia="Calibri" w:cs="Calibri"/>
                <w:b w:val="1"/>
                <w:bCs w:val="1"/>
                <w:color w:val="000000" w:themeColor="text1" w:themeTint="FF" w:themeShade="FF"/>
                <w:sz w:val="22"/>
                <w:szCs w:val="22"/>
                <w:lang w:val="en-US"/>
              </w:rPr>
              <w:t>8</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46296B41" w14:textId="7426BE6C">
            <w:r w:rsidRPr="60ACDAE9" w:rsidR="60ACDAE9">
              <w:rPr>
                <w:rFonts w:ascii="Calibri" w:hAnsi="Calibri" w:eastAsia="Calibri" w:cs="Calibri"/>
                <w:b w:val="1"/>
                <w:bCs w:val="1"/>
                <w:color w:val="000000" w:themeColor="text1" w:themeTint="FF" w:themeShade="FF"/>
                <w:sz w:val="22"/>
                <w:szCs w:val="22"/>
                <w:lang w:val="en-US"/>
              </w:rPr>
              <w:t>1</w:t>
            </w:r>
            <w:r w:rsidRPr="60ACDAE9" w:rsidR="60ACDAE9">
              <w:rPr>
                <w:rFonts w:ascii="Calibri" w:hAnsi="Calibri" w:eastAsia="Calibri" w:cs="Calibri"/>
                <w:b w:val="1"/>
                <w:bCs w:val="1"/>
                <w:color w:val="000000" w:themeColor="text1" w:themeTint="FF" w:themeShade="FF"/>
                <w:sz w:val="22"/>
                <w:szCs w:val="22"/>
                <w:highlight w:val="yellow"/>
                <w:lang w:val="en-US"/>
              </w:rPr>
              <w:t>0</w:t>
            </w:r>
          </w:p>
        </w:tc>
      </w:tr>
      <w:tr w:rsidR="60ACDAE9" w:rsidTr="60ACDAE9" w14:paraId="56E88105">
        <w:trPr>
          <w:wAfter w:w="525" w:type="dxa"/>
          <w:gridAfter w:val="1"/>
          <w:trHeight w:val="300"/>
        </w:trPr>
        <w:tc>
          <w:tcPr>
            <w:tcW w:w="825" w:type="dxa"/>
            <w:gridSpan w:val="2"/>
            <w:tcBorders>
              <w:top w:val="nil" w:sz="8"/>
              <w:left w:val="single" w:sz="8"/>
              <w:bottom w:val="single" w:sz="8"/>
              <w:right w:val="single" w:sz="8"/>
            </w:tcBorders>
            <w:tcMar>
              <w:left w:w="108" w:type="dxa"/>
              <w:right w:w="108" w:type="dxa"/>
            </w:tcMar>
            <w:vAlign w:val="center"/>
          </w:tcPr>
          <w:p w:rsidR="60ACDAE9" w:rsidRDefault="60ACDAE9" w14:paraId="0AF2EC14" w14:textId="707096A6">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690" w:type="dxa"/>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21BB623B" w14:textId="5EC9B888">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single" w:sz="8"/>
              <w:bottom w:val="single" w:sz="8"/>
              <w:right w:val="single" w:sz="8"/>
            </w:tcBorders>
            <w:shd w:val="clear" w:color="auto" w:fill="9EF32D"/>
            <w:tcMar>
              <w:left w:w="108" w:type="dxa"/>
              <w:right w:w="108" w:type="dxa"/>
            </w:tcMar>
            <w:vAlign w:val="top"/>
          </w:tcPr>
          <w:p w:rsidR="60ACDAE9" w:rsidRDefault="60ACDAE9" w14:paraId="74040D67" w14:textId="40361C33">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2851304E" w14:textId="69C89642">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7D3BF345" w14:textId="6550E3F6">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9EF32D"/>
            <w:tcMar>
              <w:left w:w="108" w:type="dxa"/>
              <w:right w:w="108" w:type="dxa"/>
            </w:tcMar>
            <w:vAlign w:val="top"/>
          </w:tcPr>
          <w:p w:rsidR="60ACDAE9" w:rsidRDefault="60ACDAE9" w14:paraId="436916EC" w14:textId="331FA1A0">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FFFF00"/>
            <w:tcMar>
              <w:left w:w="108" w:type="dxa"/>
              <w:right w:w="108" w:type="dxa"/>
            </w:tcMar>
            <w:vAlign w:val="top"/>
          </w:tcPr>
          <w:p w:rsidR="60ACDAE9" w:rsidRDefault="60ACDAE9" w14:paraId="78CAE9AC" w14:textId="579CBCF9">
            <w:r w:rsidRPr="60ACDAE9" w:rsidR="60ACDAE9">
              <w:rPr>
                <w:rFonts w:ascii="Calibri" w:hAnsi="Calibri" w:eastAsia="Calibri" w:cs="Calibri"/>
                <w:b w:val="1"/>
                <w:bCs w:val="1"/>
                <w:color w:val="000000" w:themeColor="text1" w:themeTint="FF" w:themeShade="FF"/>
                <w:sz w:val="22"/>
                <w:szCs w:val="22"/>
                <w:lang w:val="en-US"/>
              </w:rPr>
              <w:t xml:space="preserve"> </w:t>
            </w:r>
          </w:p>
        </w:tc>
      </w:tr>
      <w:tr w:rsidR="60ACDAE9" w:rsidTr="60ACDAE9" w14:paraId="5B4BAB41">
        <w:trPr>
          <w:wAfter w:w="1350" w:type="dxa"/>
          <w:gridAfter w:val="2"/>
          <w:trHeight w:val="300"/>
        </w:trPr>
        <w:tc>
          <w:tcPr>
            <w:tcW w:w="690" w:type="dxa"/>
            <w:tcBorders>
              <w:top w:val="single" w:sz="8"/>
              <w:left w:val="single" w:sz="8"/>
              <w:bottom w:val="single" w:sz="8"/>
              <w:right w:val="single" w:sz="8"/>
            </w:tcBorders>
            <w:shd w:val="clear" w:color="auto" w:fill="E7E6E6" w:themeFill="background2"/>
            <w:tcMar>
              <w:left w:w="108" w:type="dxa"/>
              <w:right w:w="108" w:type="dxa"/>
            </w:tcMar>
            <w:vAlign w:val="top"/>
          </w:tcPr>
          <w:p w:rsidR="60ACDAE9" w:rsidRDefault="60ACDAE9" w14:paraId="5C78EEC8" w14:textId="74D1633C">
            <w:r w:rsidRPr="60ACDAE9" w:rsidR="60ACDAE9">
              <w:rPr>
                <w:rFonts w:ascii="Calibri" w:hAnsi="Calibri" w:eastAsia="Calibri" w:cs="Calibri"/>
                <w:b w:val="1"/>
                <w:bCs w:val="1"/>
                <w:color w:val="000000" w:themeColor="text1" w:themeTint="FF" w:themeShade="FF"/>
                <w:sz w:val="22"/>
                <w:szCs w:val="22"/>
                <w:lang w:val="en-US"/>
              </w:rPr>
              <w:t>1</w:t>
            </w:r>
          </w:p>
        </w:tc>
        <w:tc>
          <w:tcPr>
            <w:tcW w:w="1350" w:type="dxa"/>
            <w:gridSpan w:val="3"/>
            <w:tcBorders>
              <w:top w:val="nil"/>
              <w:left w:val="single" w:sz="8"/>
              <w:bottom w:val="single" w:sz="8"/>
              <w:right w:val="single" w:sz="8"/>
            </w:tcBorders>
            <w:shd w:val="clear" w:color="auto" w:fill="9EF32D"/>
            <w:tcMar>
              <w:left w:w="108" w:type="dxa"/>
              <w:right w:w="108" w:type="dxa"/>
            </w:tcMar>
            <w:vAlign w:val="top"/>
          </w:tcPr>
          <w:p w:rsidR="60ACDAE9" w:rsidRDefault="60ACDAE9" w14:paraId="1DC84676" w14:textId="22220B5A">
            <w:r w:rsidRPr="60ACDAE9" w:rsidR="60ACDAE9">
              <w:rPr>
                <w:rFonts w:ascii="Calibri" w:hAnsi="Calibri" w:eastAsia="Calibri" w:cs="Calibri"/>
                <w:b w:val="1"/>
                <w:bCs w:val="1"/>
                <w:color w:val="000000" w:themeColor="text1" w:themeTint="FF" w:themeShade="FF"/>
                <w:sz w:val="22"/>
                <w:szCs w:val="22"/>
                <w:lang w:val="en-US"/>
              </w:rPr>
              <w:t>1</w:t>
            </w:r>
          </w:p>
        </w:tc>
        <w:tc>
          <w:tcPr>
            <w:tcW w:w="1350" w:type="dxa"/>
            <w:gridSpan w:val="2"/>
            <w:tcBorders>
              <w:top w:val="nil" w:sz="8"/>
              <w:left w:val="nil"/>
              <w:bottom w:val="single" w:sz="8"/>
              <w:right w:val="single" w:sz="8"/>
            </w:tcBorders>
            <w:shd w:val="clear" w:color="auto" w:fill="9EF32D"/>
            <w:tcMar>
              <w:left w:w="108" w:type="dxa"/>
              <w:right w:w="108" w:type="dxa"/>
            </w:tcMar>
            <w:vAlign w:val="top"/>
          </w:tcPr>
          <w:p w:rsidR="60ACDAE9" w:rsidRDefault="60ACDAE9" w14:paraId="6E1A58EC" w14:textId="7F699329">
            <w:r w:rsidRPr="60ACDAE9" w:rsidR="60ACDAE9">
              <w:rPr>
                <w:rFonts w:ascii="Calibri" w:hAnsi="Calibri" w:eastAsia="Calibri" w:cs="Calibri"/>
                <w:b w:val="1"/>
                <w:bCs w:val="1"/>
                <w:color w:val="000000" w:themeColor="text1" w:themeTint="FF" w:themeShade="FF"/>
                <w:sz w:val="22"/>
                <w:szCs w:val="22"/>
                <w:lang w:val="en-US"/>
              </w:rPr>
              <w:t>2</w:t>
            </w:r>
          </w:p>
        </w:tc>
        <w:tc>
          <w:tcPr>
            <w:tcW w:w="1350" w:type="dxa"/>
            <w:gridSpan w:val="2"/>
            <w:tcBorders>
              <w:top w:val="nil" w:sz="8"/>
              <w:left w:val="nil"/>
              <w:bottom w:val="single" w:sz="8"/>
              <w:right w:val="single" w:sz="8"/>
            </w:tcBorders>
            <w:shd w:val="clear" w:color="auto" w:fill="9EF32D"/>
            <w:tcMar>
              <w:left w:w="108" w:type="dxa"/>
              <w:right w:w="108" w:type="dxa"/>
            </w:tcMar>
            <w:vAlign w:val="top"/>
          </w:tcPr>
          <w:p w:rsidR="60ACDAE9" w:rsidRDefault="60ACDAE9" w14:paraId="74076259" w14:textId="4BA1F38A">
            <w:r w:rsidRPr="60ACDAE9" w:rsidR="60ACDAE9">
              <w:rPr>
                <w:rFonts w:ascii="Calibri" w:hAnsi="Calibri" w:eastAsia="Calibri" w:cs="Calibri"/>
                <w:b w:val="1"/>
                <w:bCs w:val="1"/>
                <w:color w:val="000000" w:themeColor="text1" w:themeTint="FF" w:themeShade="FF"/>
                <w:sz w:val="22"/>
                <w:szCs w:val="22"/>
                <w:lang w:val="en-US"/>
              </w:rPr>
              <w:t>3</w:t>
            </w:r>
          </w:p>
        </w:tc>
        <w:tc>
          <w:tcPr>
            <w:tcW w:w="1350" w:type="dxa"/>
            <w:gridSpan w:val="2"/>
            <w:tcBorders>
              <w:top w:val="nil" w:sz="8"/>
              <w:left w:val="nil"/>
              <w:bottom w:val="single" w:sz="8"/>
              <w:right w:val="single" w:sz="8"/>
            </w:tcBorders>
            <w:shd w:val="clear" w:color="auto" w:fill="9EF32D"/>
            <w:tcMar>
              <w:left w:w="108" w:type="dxa"/>
              <w:right w:w="108" w:type="dxa"/>
            </w:tcMar>
            <w:vAlign w:val="top"/>
          </w:tcPr>
          <w:p w:rsidR="60ACDAE9" w:rsidRDefault="60ACDAE9" w14:paraId="38E04B1A" w14:textId="7A8CAC55">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nil" w:sz="8"/>
              <w:left w:val="nil"/>
              <w:bottom w:val="single" w:sz="8"/>
              <w:right w:val="single" w:sz="8"/>
            </w:tcBorders>
            <w:shd w:val="clear" w:color="auto" w:fill="9EF32D"/>
            <w:tcMar>
              <w:left w:w="108" w:type="dxa"/>
              <w:right w:w="108" w:type="dxa"/>
            </w:tcMar>
            <w:vAlign w:val="top"/>
          </w:tcPr>
          <w:p w:rsidR="60ACDAE9" w:rsidRDefault="60ACDAE9" w14:paraId="16E1213E" w14:textId="5AE3E674">
            <w:r w:rsidRPr="60ACDAE9" w:rsidR="60ACDAE9">
              <w:rPr>
                <w:rFonts w:ascii="Calibri" w:hAnsi="Calibri" w:eastAsia="Calibri" w:cs="Calibri"/>
                <w:b w:val="1"/>
                <w:bCs w:val="1"/>
                <w:color w:val="000000" w:themeColor="text1" w:themeTint="FF" w:themeShade="FF"/>
                <w:sz w:val="22"/>
                <w:szCs w:val="22"/>
                <w:lang w:val="en-US"/>
              </w:rPr>
              <w:t>5</w:t>
            </w:r>
          </w:p>
        </w:tc>
      </w:tr>
      <w:tr w:rsidR="60ACDAE9" w:rsidTr="60ACDAE9" w14:paraId="4986E988">
        <w:trPr>
          <w:trHeight w:val="315"/>
        </w:trPr>
        <w:tc>
          <w:tcPr>
            <w:tcW w:w="2040" w:type="dxa"/>
            <w:gridSpan w:val="4"/>
            <w:vMerge w:val="restart"/>
            <w:tcBorders>
              <w:top w:val="single" w:sz="8"/>
              <w:left w:val="single" w:sz="8"/>
              <w:bottom w:val="single" w:sz="8"/>
              <w:right w:val="single" w:sz="8"/>
            </w:tcBorders>
            <w:shd w:val="clear" w:color="auto" w:fill="E7E6E6" w:themeFill="background2"/>
            <w:tcMar>
              <w:left w:w="108" w:type="dxa"/>
              <w:right w:w="108" w:type="dxa"/>
            </w:tcMar>
            <w:vAlign w:val="top"/>
          </w:tcPr>
          <w:p w:rsidR="60ACDAE9" w:rsidP="60ACDAE9" w:rsidRDefault="60ACDAE9" w14:paraId="723D0B48" w14:textId="0F05487B">
            <w:pPr>
              <w:jc w:val="center"/>
            </w:pPr>
            <w:r w:rsidRPr="60ACDAE9" w:rsidR="60ACDAE9">
              <w:rPr>
                <w:rFonts w:ascii="Calibri" w:hAnsi="Calibri" w:eastAsia="Calibri" w:cs="Calibri"/>
                <w:b w:val="1"/>
                <w:bCs w:val="1"/>
                <w:color w:val="000000" w:themeColor="text1" w:themeTint="FF" w:themeShade="FF"/>
                <w:sz w:val="22"/>
                <w:szCs w:val="22"/>
                <w:lang w:val="en-US"/>
              </w:rPr>
              <w:t xml:space="preserve"> </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79E4F33F" w14:textId="4CC13C00">
            <w:r w:rsidRPr="60ACDAE9" w:rsidR="60ACDAE9">
              <w:rPr>
                <w:rFonts w:ascii="Calibri" w:hAnsi="Calibri" w:eastAsia="Calibri" w:cs="Calibri"/>
                <w:b w:val="1"/>
                <w:bCs w:val="1"/>
                <w:color w:val="000000" w:themeColor="text1" w:themeTint="FF" w:themeShade="FF"/>
                <w:sz w:val="22"/>
                <w:szCs w:val="22"/>
                <w:lang w:val="en-US"/>
              </w:rPr>
              <w:t>1</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44A83437" w14:textId="44794D54">
            <w:r w:rsidRPr="60ACDAE9" w:rsidR="60ACDAE9">
              <w:rPr>
                <w:rFonts w:ascii="Calibri" w:hAnsi="Calibri" w:eastAsia="Calibri" w:cs="Calibri"/>
                <w:b w:val="1"/>
                <w:bCs w:val="1"/>
                <w:color w:val="000000" w:themeColor="text1" w:themeTint="FF" w:themeShade="FF"/>
                <w:sz w:val="22"/>
                <w:szCs w:val="22"/>
                <w:lang w:val="en-US"/>
              </w:rPr>
              <w:t>2</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6B75302A" w14:textId="455E2849">
            <w:r w:rsidRPr="60ACDAE9" w:rsidR="60ACDAE9">
              <w:rPr>
                <w:rFonts w:ascii="Calibri" w:hAnsi="Calibri" w:eastAsia="Calibri" w:cs="Calibri"/>
                <w:b w:val="1"/>
                <w:bCs w:val="1"/>
                <w:color w:val="000000" w:themeColor="text1" w:themeTint="FF" w:themeShade="FF"/>
                <w:sz w:val="22"/>
                <w:szCs w:val="22"/>
                <w:lang w:val="en-US"/>
              </w:rPr>
              <w:t>3</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0D1047DB" w14:textId="7682FC9F">
            <w:r w:rsidRPr="60ACDAE9" w:rsidR="60ACDAE9">
              <w:rPr>
                <w:rFonts w:ascii="Calibri" w:hAnsi="Calibri" w:eastAsia="Calibri" w:cs="Calibri"/>
                <w:b w:val="1"/>
                <w:bCs w:val="1"/>
                <w:color w:val="000000" w:themeColor="text1" w:themeTint="FF" w:themeShade="FF"/>
                <w:sz w:val="22"/>
                <w:szCs w:val="22"/>
                <w:lang w:val="en-US"/>
              </w:rPr>
              <w:t>4</w:t>
            </w:r>
          </w:p>
        </w:tc>
        <w:tc>
          <w:tcPr>
            <w:tcW w:w="1350" w:type="dxa"/>
            <w:gridSpan w:val="2"/>
            <w:tcBorders>
              <w:top w:val="single" w:sz="8"/>
              <w:left w:val="nil"/>
              <w:bottom w:val="single" w:sz="8"/>
              <w:right w:val="single" w:sz="8"/>
            </w:tcBorders>
            <w:shd w:val="clear" w:color="auto" w:fill="E7E6E6" w:themeFill="background2"/>
            <w:tcMar>
              <w:left w:w="108" w:type="dxa"/>
              <w:right w:w="108" w:type="dxa"/>
            </w:tcMar>
            <w:vAlign w:val="top"/>
          </w:tcPr>
          <w:p w:rsidR="60ACDAE9" w:rsidRDefault="60ACDAE9" w14:paraId="53D9C0CE" w14:textId="5D105CC1">
            <w:r w:rsidRPr="60ACDAE9" w:rsidR="60ACDAE9">
              <w:rPr>
                <w:rFonts w:ascii="Calibri" w:hAnsi="Calibri" w:eastAsia="Calibri" w:cs="Calibri"/>
                <w:b w:val="1"/>
                <w:bCs w:val="1"/>
                <w:color w:val="000000" w:themeColor="text1" w:themeTint="FF" w:themeShade="FF"/>
                <w:sz w:val="22"/>
                <w:szCs w:val="22"/>
                <w:lang w:val="en-US"/>
              </w:rPr>
              <w:t>5</w:t>
            </w:r>
          </w:p>
        </w:tc>
      </w:tr>
      <w:tr w:rsidR="60ACDAE9" w:rsidTr="60ACDAE9" w14:paraId="3776934C">
        <w:trPr>
          <w:trHeight w:val="180"/>
        </w:trPr>
        <w:tc>
          <w:tcPr>
            <w:tcW w:w="2040" w:type="dxa"/>
            <w:gridSpan w:val="4"/>
            <w:vMerge/>
            <w:tcBorders>
              <w:top w:sz="0"/>
              <w:left w:val="single" w:sz="0"/>
              <w:bottom w:val="single" w:sz="0"/>
              <w:right w:val="single" w:sz="0"/>
            </w:tcBorders>
            <w:tcMar/>
            <w:vAlign w:val="center"/>
          </w:tcPr>
          <w:p w14:paraId="70B517AF"/>
        </w:tc>
        <w:tc>
          <w:tcPr>
            <w:tcW w:w="6750" w:type="dxa"/>
            <w:gridSpan w:val="10"/>
            <w:tcBorders>
              <w:top w:val="single" w:sz="8"/>
              <w:left w:val="nil"/>
              <w:bottom w:val="single" w:sz="8"/>
              <w:right w:val="single" w:sz="8"/>
            </w:tcBorders>
            <w:tcMar>
              <w:left w:w="108" w:type="dxa"/>
              <w:right w:w="108" w:type="dxa"/>
            </w:tcMar>
            <w:vAlign w:val="top"/>
          </w:tcPr>
          <w:p w:rsidR="60ACDAE9" w:rsidP="60ACDAE9" w:rsidRDefault="60ACDAE9" w14:paraId="627BDDEE" w14:textId="517358C5">
            <w:pPr>
              <w:jc w:val="center"/>
            </w:pPr>
            <w:r w:rsidRPr="60ACDAE9" w:rsidR="60ACDAE9">
              <w:rPr>
                <w:rFonts w:ascii="Calibri" w:hAnsi="Calibri" w:eastAsia="Calibri" w:cs="Calibri"/>
                <w:b w:val="1"/>
                <w:bCs w:val="1"/>
                <w:color w:val="000000" w:themeColor="text1" w:themeTint="FF" w:themeShade="FF"/>
                <w:sz w:val="28"/>
                <w:szCs w:val="28"/>
                <w:lang w:val="en-US"/>
              </w:rPr>
              <w:t>Severity</w:t>
            </w:r>
          </w:p>
        </w:tc>
      </w:tr>
      <w:tr w:rsidR="60ACDAE9" w:rsidTr="60ACDAE9" w14:paraId="37AAE793">
        <w:trPr>
          <w:trHeight w:val="300"/>
        </w:trPr>
        <w:tc>
          <w:tcPr>
            <w:tcW w:w="690" w:type="dxa"/>
            <w:tcBorders>
              <w:top w:val="nil" w:sz="8"/>
              <w:left w:val="nil" w:sz="8"/>
              <w:bottom w:val="nil" w:sz="8"/>
              <w:right w:val="nil" w:sz="8"/>
            </w:tcBorders>
            <w:tcMar/>
            <w:vAlign w:val="center"/>
          </w:tcPr>
          <w:p w:rsidR="60ACDAE9" w:rsidRDefault="60ACDAE9" w14:paraId="4DF5A1CB" w14:textId="36551E10"/>
        </w:tc>
        <w:tc>
          <w:tcPr>
            <w:tcW w:w="135" w:type="dxa"/>
            <w:tcBorders>
              <w:top w:val="nil" w:sz="8"/>
              <w:left w:val="nil"/>
              <w:bottom w:val="nil" w:sz="8"/>
              <w:right w:val="nil"/>
            </w:tcBorders>
            <w:tcMar/>
            <w:vAlign w:val="center"/>
          </w:tcPr>
          <w:p w:rsidR="60ACDAE9" w:rsidRDefault="60ACDAE9" w14:paraId="65EC232B" w14:textId="57AC49E9"/>
        </w:tc>
        <w:tc>
          <w:tcPr>
            <w:tcW w:w="690" w:type="dxa"/>
            <w:tcBorders>
              <w:top w:val="nil" w:sz="8"/>
              <w:left w:val="nil"/>
              <w:bottom w:val="nil" w:sz="8"/>
              <w:right w:val="nil"/>
            </w:tcBorders>
            <w:tcMar/>
            <w:vAlign w:val="center"/>
          </w:tcPr>
          <w:p w:rsidR="60ACDAE9" w:rsidRDefault="60ACDAE9" w14:paraId="71190359" w14:textId="188DC7C7"/>
        </w:tc>
        <w:tc>
          <w:tcPr>
            <w:tcW w:w="525" w:type="dxa"/>
            <w:tcBorders>
              <w:top w:val="nil" w:sz="8"/>
              <w:left w:val="nil"/>
              <w:bottom w:val="nil" w:sz="8"/>
              <w:right w:val="nil" w:sz="8"/>
            </w:tcBorders>
            <w:tcMar/>
            <w:vAlign w:val="center"/>
          </w:tcPr>
          <w:p w:rsidR="60ACDAE9" w:rsidRDefault="60ACDAE9" w14:paraId="7F44185B" w14:textId="68B74DBC"/>
        </w:tc>
        <w:tc>
          <w:tcPr>
            <w:tcW w:w="825" w:type="dxa"/>
            <w:tcBorders>
              <w:top w:val="single" w:sz="8"/>
              <w:left w:val="nil"/>
              <w:bottom w:val="nil" w:sz="8"/>
              <w:right w:val="nil" w:sz="8"/>
            </w:tcBorders>
            <w:tcMar/>
            <w:vAlign w:val="center"/>
          </w:tcPr>
          <w:p w:rsidR="60ACDAE9" w:rsidRDefault="60ACDAE9" w14:paraId="507E9C84" w14:textId="23C50B15"/>
        </w:tc>
        <w:tc>
          <w:tcPr>
            <w:tcW w:w="525" w:type="dxa"/>
            <w:tcBorders>
              <w:top w:val="nil" w:sz="8"/>
              <w:left w:val="nil"/>
              <w:bottom w:val="nil" w:sz="8"/>
              <w:right w:val="nil"/>
            </w:tcBorders>
            <w:tcMar/>
            <w:vAlign w:val="center"/>
          </w:tcPr>
          <w:p w:rsidR="60ACDAE9" w:rsidRDefault="60ACDAE9" w14:paraId="5D05050B" w14:textId="3E4E9330"/>
        </w:tc>
        <w:tc>
          <w:tcPr>
            <w:tcW w:w="825" w:type="dxa"/>
            <w:tcBorders>
              <w:top w:val="nil" w:sz="8"/>
              <w:left w:val="nil"/>
              <w:bottom w:val="nil" w:sz="8"/>
              <w:right w:val="nil"/>
            </w:tcBorders>
            <w:tcMar/>
            <w:vAlign w:val="center"/>
          </w:tcPr>
          <w:p w:rsidR="60ACDAE9" w:rsidRDefault="60ACDAE9" w14:paraId="54B9B9FD" w14:textId="5B7A9B37"/>
        </w:tc>
        <w:tc>
          <w:tcPr>
            <w:tcW w:w="525" w:type="dxa"/>
            <w:tcBorders>
              <w:top w:val="nil" w:sz="8"/>
              <w:left w:val="nil"/>
              <w:bottom w:val="nil" w:sz="8"/>
              <w:right w:val="nil"/>
            </w:tcBorders>
            <w:tcMar/>
            <w:vAlign w:val="center"/>
          </w:tcPr>
          <w:p w:rsidR="60ACDAE9" w:rsidRDefault="60ACDAE9" w14:paraId="00CC08D7" w14:textId="5CB998D9"/>
        </w:tc>
        <w:tc>
          <w:tcPr>
            <w:tcW w:w="825" w:type="dxa"/>
            <w:tcBorders>
              <w:top w:val="nil" w:sz="8"/>
              <w:left w:val="nil"/>
              <w:bottom w:val="nil" w:sz="8"/>
              <w:right w:val="nil"/>
            </w:tcBorders>
            <w:tcMar/>
            <w:vAlign w:val="center"/>
          </w:tcPr>
          <w:p w:rsidR="60ACDAE9" w:rsidRDefault="60ACDAE9" w14:paraId="5BD9EF2B" w14:textId="2633D4DF"/>
        </w:tc>
        <w:tc>
          <w:tcPr>
            <w:tcW w:w="525" w:type="dxa"/>
            <w:tcBorders>
              <w:top w:val="nil" w:sz="8"/>
              <w:left w:val="nil"/>
              <w:bottom w:val="nil" w:sz="8"/>
              <w:right w:val="nil"/>
            </w:tcBorders>
            <w:tcMar/>
            <w:vAlign w:val="center"/>
          </w:tcPr>
          <w:p w:rsidR="60ACDAE9" w:rsidRDefault="60ACDAE9" w14:paraId="109D5CC8" w14:textId="1C948AB3"/>
        </w:tc>
        <w:tc>
          <w:tcPr>
            <w:tcW w:w="825" w:type="dxa"/>
            <w:tcBorders>
              <w:top w:val="nil" w:sz="8"/>
              <w:left w:val="nil"/>
              <w:bottom w:val="nil" w:sz="8"/>
              <w:right w:val="nil"/>
            </w:tcBorders>
            <w:tcMar/>
            <w:vAlign w:val="center"/>
          </w:tcPr>
          <w:p w:rsidR="60ACDAE9" w:rsidRDefault="60ACDAE9" w14:paraId="54A4AF22" w14:textId="575566B5"/>
        </w:tc>
        <w:tc>
          <w:tcPr>
            <w:tcW w:w="525" w:type="dxa"/>
            <w:tcBorders>
              <w:top w:val="nil" w:sz="8"/>
              <w:left w:val="nil"/>
              <w:bottom w:val="nil" w:sz="8"/>
              <w:right w:val="nil"/>
            </w:tcBorders>
            <w:tcMar/>
            <w:vAlign w:val="center"/>
          </w:tcPr>
          <w:p w:rsidR="60ACDAE9" w:rsidRDefault="60ACDAE9" w14:paraId="05F372BF" w14:textId="66DFD8DD"/>
        </w:tc>
        <w:tc>
          <w:tcPr>
            <w:tcW w:w="825" w:type="dxa"/>
            <w:tcBorders>
              <w:top w:val="nil" w:sz="8"/>
              <w:left w:val="nil"/>
              <w:bottom w:val="nil" w:sz="8"/>
              <w:right w:val="nil"/>
            </w:tcBorders>
            <w:tcMar/>
            <w:vAlign w:val="center"/>
          </w:tcPr>
          <w:p w:rsidR="60ACDAE9" w:rsidRDefault="60ACDAE9" w14:paraId="263591B3" w14:textId="2990BC2C"/>
        </w:tc>
        <w:tc>
          <w:tcPr>
            <w:tcW w:w="525" w:type="dxa"/>
            <w:tcBorders>
              <w:top w:val="nil" w:sz="8"/>
              <w:left w:val="nil"/>
              <w:bottom w:val="nil" w:sz="8"/>
              <w:right w:val="nil" w:sz="8"/>
            </w:tcBorders>
            <w:tcMar/>
            <w:vAlign w:val="center"/>
          </w:tcPr>
          <w:p w:rsidR="60ACDAE9" w:rsidRDefault="60ACDAE9" w14:paraId="223698DC" w14:textId="3442E7E1"/>
        </w:tc>
      </w:tr>
    </w:tbl>
    <w:p w:rsidR="78A21D60" w:rsidP="60ACDAE9" w:rsidRDefault="78A21D60" w14:paraId="2C43D277" w14:textId="69FCF825">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US"/>
        </w:rPr>
        <w:t xml:space="preserve"> </w:t>
      </w:r>
    </w:p>
    <w:p w:rsidR="78A21D60" w:rsidP="60ACDAE9" w:rsidRDefault="78A21D60" w14:paraId="1BA8B22C" w14:textId="67DE6251">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Likelihood</w:t>
      </w:r>
    </w:p>
    <w:p w:rsidR="78A21D60" w:rsidP="60ACDAE9" w:rsidRDefault="78A21D60" w14:paraId="0D93353D" w14:textId="6ACB6A8A">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 xml:space="preserve">= </w:t>
      </w:r>
      <w:r>
        <w:tab/>
      </w:r>
      <w:r w:rsidRPr="60ACDAE9" w:rsidR="78A21D60">
        <w:rPr>
          <w:rFonts w:ascii="Ink Free" w:hAnsi="Ink Free" w:eastAsia="Ink Free" w:cs="Ink Free"/>
          <w:b w:val="1"/>
          <w:bCs w:val="1"/>
          <w:noProof w:val="0"/>
          <w:color w:val="000000" w:themeColor="text1" w:themeTint="FF" w:themeShade="FF"/>
          <w:sz w:val="22"/>
          <w:szCs w:val="22"/>
          <w:lang w:val="en-US"/>
        </w:rPr>
        <w:t>Rare – Highly unlikely to occur</w:t>
      </w:r>
    </w:p>
    <w:p w:rsidR="78A21D60" w:rsidP="60ACDAE9" w:rsidRDefault="78A21D60" w14:paraId="2608FF5B" w14:textId="56054FAD">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Unlikely – Not likely to occur in normal circumstances</w:t>
      </w:r>
    </w:p>
    <w:p w:rsidR="78A21D60" w:rsidP="60ACDAE9" w:rsidRDefault="78A21D60" w14:paraId="49B6E0CE" w14:textId="7E6EF5A2">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Possible – May occur at some point</w:t>
      </w:r>
    </w:p>
    <w:p w:rsidR="78A21D60" w:rsidP="60ACDAE9" w:rsidRDefault="78A21D60" w14:paraId="3FE13B9E" w14:textId="0E7B4902">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Likely – Expected to occur at some point</w:t>
      </w:r>
    </w:p>
    <w:p w:rsidR="78A21D60" w:rsidP="60ACDAE9" w:rsidRDefault="78A21D60" w14:paraId="404B4505" w14:textId="720AC524">
      <w:pPr>
        <w:pStyle w:val="ListParagraph"/>
        <w:numPr>
          <w:ilvl w:val="0"/>
          <w:numId w:val="1"/>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Almost Certain – Expected to occur regularly throughout</w:t>
      </w:r>
    </w:p>
    <w:p w:rsidR="78A21D60" w:rsidP="60ACDAE9" w:rsidRDefault="78A21D60" w14:paraId="62DAB663" w14:textId="26BC22D5">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Severity</w:t>
      </w:r>
    </w:p>
    <w:p w:rsidR="78A21D60" w:rsidP="60ACDAE9" w:rsidRDefault="78A21D60" w14:paraId="2906DE1E" w14:textId="387AE2F5">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Not Significant – Minor injuries or discomfort. No medical intervention.</w:t>
      </w:r>
    </w:p>
    <w:p w:rsidR="78A21D60" w:rsidP="60ACDAE9" w:rsidRDefault="78A21D60" w14:paraId="2111B4F5" w14:textId="37497E25">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Minor - Injuries requiring basic first aid. Temporary injury or discomfort.</w:t>
      </w:r>
    </w:p>
    <w:p w:rsidR="78A21D60" w:rsidP="60ACDAE9" w:rsidRDefault="78A21D60" w14:paraId="7C9A2B79" w14:textId="75E3A504">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 xml:space="preserve">Moderate - Injuries requiring medical intervention. </w:t>
      </w:r>
    </w:p>
    <w:p w:rsidR="78A21D60" w:rsidP="60ACDAE9" w:rsidRDefault="78A21D60" w14:paraId="76ED3F7D" w14:textId="0C61B937">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Major - Injury or illness resulting in serious consequence.</w:t>
      </w:r>
    </w:p>
    <w:p w:rsidR="78A21D60" w:rsidP="60ACDAE9" w:rsidRDefault="78A21D60" w14:paraId="5CC06056" w14:textId="34BC1EB6">
      <w:pPr>
        <w:pStyle w:val="ListParagraph"/>
        <w:numPr>
          <w:ilvl w:val="0"/>
          <w:numId w:val="6"/>
        </w:numPr>
        <w:jc w:val="left"/>
        <w:rPr>
          <w:rFonts w:ascii="Ink Free" w:hAnsi="Ink Free" w:eastAsia="Ink Free" w:cs="Ink Free"/>
          <w:b w:val="1"/>
          <w:bCs w:val="1"/>
          <w:noProof w:val="0"/>
          <w:color w:val="000000" w:themeColor="text1" w:themeTint="FF" w:themeShade="FF"/>
          <w:sz w:val="22"/>
          <w:szCs w:val="22"/>
          <w:lang w:val="en-US"/>
        </w:rPr>
      </w:pPr>
      <w:r w:rsidRPr="60ACDAE9" w:rsidR="78A21D60">
        <w:rPr>
          <w:rFonts w:ascii="Ink Free" w:hAnsi="Ink Free" w:eastAsia="Ink Free" w:cs="Ink Free"/>
          <w:b w:val="1"/>
          <w:bCs w:val="1"/>
          <w:noProof w:val="0"/>
          <w:color w:val="000000" w:themeColor="text1" w:themeTint="FF" w:themeShade="FF"/>
          <w:sz w:val="22"/>
          <w:szCs w:val="22"/>
          <w:lang w:val="en-US"/>
        </w:rPr>
        <w:t>=</w:t>
      </w:r>
      <w:r>
        <w:tab/>
      </w:r>
      <w:r w:rsidRPr="60ACDAE9" w:rsidR="78A21D60">
        <w:rPr>
          <w:rFonts w:ascii="Ink Free" w:hAnsi="Ink Free" w:eastAsia="Ink Free" w:cs="Ink Free"/>
          <w:b w:val="1"/>
          <w:bCs w:val="1"/>
          <w:noProof w:val="0"/>
          <w:color w:val="000000" w:themeColor="text1" w:themeTint="FF" w:themeShade="FF"/>
          <w:sz w:val="22"/>
          <w:szCs w:val="22"/>
          <w:lang w:val="en-US"/>
        </w:rPr>
        <w:t>Fatality – Injury or illness resulting in death.</w:t>
      </w:r>
    </w:p>
    <w:p w:rsidR="78A21D60" w:rsidP="60ACDAE9" w:rsidRDefault="78A21D60" w14:paraId="127709C3" w14:textId="6B83F048">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 xml:space="preserve">Score Rating </w:t>
      </w:r>
    </w:p>
    <w:p w:rsidR="78A21D60" w:rsidP="60ACDAE9" w:rsidRDefault="78A21D60" w14:paraId="3E2DD071" w14:textId="05FF0B9B">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highlight w:val="green"/>
          <w:lang w:val="en-GB"/>
        </w:rPr>
        <w:t xml:space="preserve">1 – 9: </w:t>
      </w:r>
      <w:r>
        <w:tab/>
      </w:r>
      <w:r w:rsidRPr="60ACDAE9" w:rsidR="78A21D60">
        <w:rPr>
          <w:rFonts w:ascii="Calibri" w:hAnsi="Calibri" w:eastAsia="Calibri" w:cs="Calibri"/>
          <w:b w:val="1"/>
          <w:bCs w:val="1"/>
          <w:noProof w:val="0"/>
          <w:color w:val="000000" w:themeColor="text1" w:themeTint="FF" w:themeShade="FF"/>
          <w:sz w:val="22"/>
          <w:szCs w:val="22"/>
          <w:highlight w:val="green"/>
          <w:lang w:val="en-GB"/>
        </w:rPr>
        <w:t>Low</w:t>
      </w:r>
      <w:r>
        <w:br/>
      </w:r>
      <w:r w:rsidRPr="60ACDAE9" w:rsidR="78A21D60">
        <w:rPr>
          <w:rFonts w:ascii="Calibri" w:hAnsi="Calibri" w:eastAsia="Calibri" w:cs="Calibri"/>
          <w:b w:val="1"/>
          <w:bCs w:val="1"/>
          <w:noProof w:val="0"/>
          <w:color w:val="000000" w:themeColor="text1" w:themeTint="FF" w:themeShade="FF"/>
          <w:sz w:val="22"/>
          <w:szCs w:val="22"/>
          <w:highlight w:val="green"/>
          <w:lang w:val="en-GB"/>
        </w:rPr>
        <w:t xml:space="preserve"> </w:t>
      </w:r>
      <w:r w:rsidRPr="60ACDAE9" w:rsidR="78A21D60">
        <w:rPr>
          <w:rFonts w:ascii="Calibri" w:hAnsi="Calibri" w:eastAsia="Calibri" w:cs="Calibri"/>
          <w:b w:val="1"/>
          <w:bCs w:val="1"/>
          <w:noProof w:val="0"/>
          <w:color w:val="000000" w:themeColor="text1" w:themeTint="FF" w:themeShade="FF"/>
          <w:sz w:val="22"/>
          <w:szCs w:val="22"/>
          <w:highlight w:val="yellow"/>
          <w:lang w:val="en-GB"/>
        </w:rPr>
        <w:t>10 – 15: Medium</w:t>
      </w:r>
      <w:r>
        <w:br/>
      </w:r>
      <w:r w:rsidRPr="60ACDAE9" w:rsidR="78A21D60">
        <w:rPr>
          <w:rFonts w:ascii="Calibri" w:hAnsi="Calibri" w:eastAsia="Calibri" w:cs="Calibri"/>
          <w:b w:val="1"/>
          <w:bCs w:val="1"/>
          <w:noProof w:val="0"/>
          <w:color w:val="000000" w:themeColor="text1" w:themeTint="FF" w:themeShade="FF"/>
          <w:sz w:val="22"/>
          <w:szCs w:val="22"/>
          <w:highlight w:val="yellow"/>
          <w:lang w:val="en-GB"/>
        </w:rPr>
        <w:t xml:space="preserve"> </w:t>
      </w:r>
      <w:r w:rsidRPr="60ACDAE9" w:rsidR="78A21D60">
        <w:rPr>
          <w:rFonts w:ascii="Calibri" w:hAnsi="Calibri" w:eastAsia="Calibri" w:cs="Calibri"/>
          <w:b w:val="1"/>
          <w:bCs w:val="1"/>
          <w:noProof w:val="0"/>
          <w:color w:val="000000" w:themeColor="text1" w:themeTint="FF" w:themeShade="FF"/>
          <w:sz w:val="22"/>
          <w:szCs w:val="22"/>
          <w:highlight w:val="red"/>
          <w:lang w:val="en-GB"/>
        </w:rPr>
        <w:t>16 - 25: High</w:t>
      </w:r>
    </w:p>
    <w:p w:rsidR="78A21D60" w:rsidP="60ACDAE9" w:rsidRDefault="78A21D60" w14:paraId="04A7C92F" w14:textId="564E761E">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 xml:space="preserve"> </w:t>
      </w:r>
    </w:p>
    <w:p w:rsidR="78A21D60" w:rsidP="60ACDAE9" w:rsidRDefault="78A21D60" w14:paraId="252715FC" w14:textId="5C21E691">
      <w:pPr>
        <w:spacing w:line="257" w:lineRule="auto"/>
        <w:jc w:val="left"/>
      </w:pPr>
      <w:r w:rsidRPr="60ACDAE9" w:rsidR="78A21D60">
        <w:rPr>
          <w:rFonts w:ascii="Calibri" w:hAnsi="Calibri" w:eastAsia="Calibri" w:cs="Calibri"/>
          <w:b w:val="1"/>
          <w:bCs w:val="1"/>
          <w:noProof w:val="0"/>
          <w:color w:val="000000" w:themeColor="text1" w:themeTint="FF" w:themeShade="FF"/>
          <w:sz w:val="22"/>
          <w:szCs w:val="22"/>
          <w:lang w:val="en-GB"/>
        </w:rPr>
        <w:t xml:space="preserve">Your risk assessment must show evidence of how you plan to reduce or eliminate any risk and how this will be achieved. By doing so, you updated risk assessment score should then calculate to a lower score rating than initial assessment. </w:t>
      </w:r>
    </w:p>
    <w:p w:rsidR="78A21D60" w:rsidP="60ACDAE9" w:rsidRDefault="78A21D60" w14:paraId="197B0129" w14:textId="314E64C0">
      <w:pPr>
        <w:spacing w:line="257" w:lineRule="auto"/>
        <w:jc w:val="left"/>
      </w:pPr>
      <w:r>
        <w:br/>
      </w:r>
    </w:p>
    <w:p w:rsidR="78A21D60" w:rsidP="60ACDAE9" w:rsidRDefault="78A21D60" w14:paraId="3BFABD2F" w14:textId="3E8CFD92">
      <w:pPr>
        <w:spacing w:line="257" w:lineRule="auto"/>
        <w:jc w:val="left"/>
      </w:pPr>
      <w:r w:rsidRPr="60ACDAE9" w:rsidR="78A21D60">
        <w:rPr>
          <w:rFonts w:ascii="Calibri" w:hAnsi="Calibri" w:eastAsia="Calibri" w:cs="Calibri"/>
          <w:noProof w:val="0"/>
          <w:sz w:val="32"/>
          <w:szCs w:val="32"/>
          <w:lang w:val="en-GB"/>
        </w:rPr>
        <w:t>Risk Assessment</w:t>
      </w:r>
    </w:p>
    <w:tbl>
      <w:tblPr>
        <w:tblStyle w:val="GridTable1Light"/>
        <w:tblW w:w="0" w:type="auto"/>
        <w:tblLayout w:type="fixed"/>
        <w:tblLook w:val="04A0" w:firstRow="1" w:lastRow="0" w:firstColumn="1" w:lastColumn="0" w:noHBand="0" w:noVBand="1"/>
      </w:tblPr>
      <w:tblGrid>
        <w:gridCol w:w="387"/>
        <w:gridCol w:w="1194"/>
        <w:gridCol w:w="1005"/>
        <w:gridCol w:w="1372"/>
        <w:gridCol w:w="890"/>
        <w:gridCol w:w="1487"/>
        <w:gridCol w:w="796"/>
        <w:gridCol w:w="796"/>
        <w:gridCol w:w="1089"/>
      </w:tblGrid>
      <w:tr w:rsidR="60ACDAE9" w:rsidTr="60ACDAE9" w14:paraId="6F14E60E">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666666" w:sz="12"/>
              <w:right w:val="single" w:color="999999" w:sz="8"/>
            </w:tcBorders>
            <w:tcMar>
              <w:left w:w="108" w:type="dxa"/>
              <w:right w:w="108" w:type="dxa"/>
            </w:tcMar>
            <w:vAlign w:val="top"/>
          </w:tcPr>
          <w:p w:rsidR="60ACDAE9" w:rsidRDefault="60ACDAE9" w14:paraId="2B8EDF40" w14:textId="216201EC">
            <w:r w:rsidRPr="60ACDAE9" w:rsidR="60ACDAE9">
              <w:rPr>
                <w:rFonts w:ascii="Calibri" w:hAnsi="Calibri" w:eastAsia="Calibri" w:cs="Calibri"/>
                <w:b w:val="1"/>
                <w:bCs w:val="1"/>
                <w:color w:val="000000" w:themeColor="text1" w:themeTint="FF" w:themeShade="FF"/>
                <w:sz w:val="22"/>
                <w:szCs w:val="22"/>
              </w:rPr>
              <w:t>Ref</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58AA6252" w14:textId="261E98ED">
            <w:pPr>
              <w:jc w:val="center"/>
            </w:pPr>
            <w:r>
              <w:br/>
            </w:r>
            <w:r w:rsidRPr="60ACDAE9" w:rsidR="60ACDAE9">
              <w:rPr>
                <w:rFonts w:ascii="Calibri" w:hAnsi="Calibri" w:eastAsia="Calibri" w:cs="Calibri"/>
                <w:b w:val="1"/>
                <w:bCs w:val="1"/>
                <w:color w:val="000000" w:themeColor="text1" w:themeTint="FF" w:themeShade="FF"/>
                <w:sz w:val="22"/>
                <w:szCs w:val="22"/>
              </w:rPr>
              <w:t>Hazard / Task / Activity</w:t>
            </w:r>
          </w:p>
          <w:p w:rsidR="60ACDAE9" w:rsidP="60ACDAE9" w:rsidRDefault="60ACDAE9" w14:paraId="52A55759" w14:textId="1A860DF0">
            <w:pPr>
              <w:jc w:val="center"/>
            </w:pPr>
            <w:r w:rsidRPr="60ACDAE9" w:rsidR="60ACDAE9">
              <w:rPr>
                <w:rFonts w:ascii="Calibri" w:hAnsi="Calibri" w:eastAsia="Calibri" w:cs="Calibri"/>
                <w:b w:val="1"/>
                <w:bCs w:val="1"/>
                <w:color w:val="000000" w:themeColor="text1" w:themeTint="FF" w:themeShade="FF"/>
                <w:sz w:val="22"/>
                <w:szCs w:val="22"/>
              </w:rPr>
              <w:t>Area of Concern</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770877EE" w14:textId="20612841">
            <w:pPr>
              <w:jc w:val="center"/>
            </w:pPr>
            <w:r>
              <w:br/>
            </w:r>
            <w:r w:rsidRPr="60ACDAE9" w:rsidR="60ACDAE9">
              <w:rPr>
                <w:rFonts w:ascii="Calibri" w:hAnsi="Calibri" w:eastAsia="Calibri" w:cs="Calibri"/>
                <w:b w:val="1"/>
                <w:bCs w:val="1"/>
                <w:color w:val="000000" w:themeColor="text1" w:themeTint="FF" w:themeShade="FF"/>
                <w:sz w:val="22"/>
                <w:szCs w:val="22"/>
              </w:rPr>
              <w:t>Person(s) at Risk</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011F0E84" w14:textId="37572A45">
            <w:pPr>
              <w:jc w:val="center"/>
            </w:pPr>
            <w:r>
              <w:br/>
            </w:r>
            <w:r w:rsidRPr="60ACDAE9" w:rsidR="60ACDAE9">
              <w:rPr>
                <w:rFonts w:ascii="Calibri" w:hAnsi="Calibri" w:eastAsia="Calibri" w:cs="Calibri"/>
                <w:b w:val="1"/>
                <w:bCs w:val="1"/>
                <w:color w:val="000000" w:themeColor="text1" w:themeTint="FF" w:themeShade="FF"/>
                <w:sz w:val="22"/>
                <w:szCs w:val="22"/>
              </w:rPr>
              <w:t>Existing Controls</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7ED078AE" w14:textId="0FD793FE">
            <w:pPr>
              <w:jc w:val="center"/>
            </w:pPr>
            <w:r>
              <w:br/>
            </w:r>
            <w:r w:rsidRPr="60ACDAE9" w:rsidR="60ACDAE9">
              <w:rPr>
                <w:rFonts w:ascii="Calibri" w:hAnsi="Calibri" w:eastAsia="Calibri" w:cs="Calibri"/>
                <w:b w:val="1"/>
                <w:bCs w:val="1"/>
                <w:color w:val="000000" w:themeColor="text1" w:themeTint="FF" w:themeShade="FF"/>
                <w:sz w:val="22"/>
                <w:szCs w:val="22"/>
              </w:rPr>
              <w:t>RA Score</w:t>
            </w:r>
          </w:p>
          <w:p w:rsidR="60ACDAE9" w:rsidP="60ACDAE9" w:rsidRDefault="60ACDAE9" w14:paraId="57840209" w14:textId="0D63B28A">
            <w:pPr>
              <w:jc w:val="center"/>
            </w:pPr>
            <w:r w:rsidRPr="60ACDAE9" w:rsidR="60ACDAE9">
              <w:rPr>
                <w:rFonts w:ascii="Calibri" w:hAnsi="Calibri" w:eastAsia="Calibri" w:cs="Calibri"/>
                <w:b w:val="1"/>
                <w:bCs w:val="1"/>
                <w:color w:val="000000" w:themeColor="text1" w:themeTint="FF" w:themeShade="FF"/>
                <w:sz w:val="20"/>
                <w:szCs w:val="20"/>
              </w:rPr>
              <w:t>(Likelihood x Severity)</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31BFD1DF" w14:textId="72E299A4">
            <w:pPr>
              <w:jc w:val="center"/>
            </w:pPr>
            <w:r>
              <w:br/>
            </w:r>
            <w:r w:rsidRPr="60ACDAE9" w:rsidR="60ACDAE9">
              <w:rPr>
                <w:rFonts w:ascii="Calibri" w:hAnsi="Calibri" w:eastAsia="Calibri" w:cs="Calibri"/>
                <w:b w:val="1"/>
                <w:bCs w:val="1"/>
                <w:color w:val="000000" w:themeColor="text1" w:themeTint="FF" w:themeShade="FF"/>
                <w:sz w:val="22"/>
                <w:szCs w:val="22"/>
              </w:rPr>
              <w:t>Additional Actions / Protective Measures</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46C51C43" w14:textId="3415F2E8">
            <w:pPr>
              <w:jc w:val="center"/>
            </w:pPr>
            <w:r>
              <w:br/>
            </w:r>
            <w:r w:rsidRPr="60ACDAE9" w:rsidR="60ACDAE9">
              <w:rPr>
                <w:rFonts w:ascii="Calibri" w:hAnsi="Calibri" w:eastAsia="Calibri" w:cs="Calibri"/>
                <w:b w:val="1"/>
                <w:bCs w:val="1"/>
                <w:color w:val="000000" w:themeColor="text1" w:themeTint="FF" w:themeShade="FF"/>
                <w:sz w:val="22"/>
                <w:szCs w:val="22"/>
              </w:rPr>
              <w:t>Actions by Whom</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5DE79058" w14:textId="2ABBCF11">
            <w:pPr>
              <w:jc w:val="center"/>
            </w:pPr>
            <w:r>
              <w:br/>
            </w:r>
            <w:r w:rsidRPr="60ACDAE9" w:rsidR="60ACDAE9">
              <w:rPr>
                <w:rFonts w:ascii="Calibri" w:hAnsi="Calibri" w:eastAsia="Calibri" w:cs="Calibri"/>
                <w:b w:val="1"/>
                <w:bCs w:val="1"/>
                <w:color w:val="000000" w:themeColor="text1" w:themeTint="FF" w:themeShade="FF"/>
                <w:sz w:val="22"/>
                <w:szCs w:val="22"/>
              </w:rPr>
              <w:t>Actions by When</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666666" w:sz="12"/>
              <w:right w:val="single" w:color="999999" w:sz="8"/>
            </w:tcBorders>
            <w:tcMar>
              <w:left w:w="108" w:type="dxa"/>
              <w:right w:w="108" w:type="dxa"/>
            </w:tcMar>
            <w:vAlign w:val="top"/>
          </w:tcPr>
          <w:p w:rsidR="60ACDAE9" w:rsidP="60ACDAE9" w:rsidRDefault="60ACDAE9" w14:paraId="0592FF58" w14:textId="098A3290">
            <w:pPr>
              <w:jc w:val="center"/>
            </w:pPr>
            <w:r>
              <w:br/>
            </w:r>
            <w:r w:rsidRPr="60ACDAE9" w:rsidR="60ACDAE9">
              <w:rPr>
                <w:rFonts w:ascii="Calibri" w:hAnsi="Calibri" w:eastAsia="Calibri" w:cs="Calibri"/>
                <w:b w:val="1"/>
                <w:bCs w:val="1"/>
                <w:color w:val="000000" w:themeColor="text1" w:themeTint="FF" w:themeShade="FF"/>
                <w:sz w:val="22"/>
                <w:szCs w:val="22"/>
              </w:rPr>
              <w:t>Updated RA Score</w:t>
            </w:r>
            <w:r>
              <w:br/>
            </w:r>
            <w:r w:rsidRPr="60ACDAE9" w:rsidR="60ACDAE9">
              <w:rPr>
                <w:rFonts w:ascii="Calibri" w:hAnsi="Calibri" w:eastAsia="Calibri" w:cs="Calibri"/>
                <w:b w:val="1"/>
                <w:bCs w:val="1"/>
                <w:color w:val="000000" w:themeColor="text1" w:themeTint="FF" w:themeShade="FF"/>
                <w:sz w:val="22"/>
                <w:szCs w:val="22"/>
              </w:rPr>
              <w:t xml:space="preserve"> </w:t>
            </w:r>
            <w:r w:rsidRPr="60ACDAE9" w:rsidR="60ACDAE9">
              <w:rPr>
                <w:rFonts w:ascii="Calibri" w:hAnsi="Calibri" w:eastAsia="Calibri" w:cs="Calibri"/>
                <w:b w:val="1"/>
                <w:bCs w:val="1"/>
                <w:color w:val="000000" w:themeColor="text1" w:themeTint="FF" w:themeShade="FF"/>
                <w:sz w:val="20"/>
                <w:szCs w:val="20"/>
              </w:rPr>
              <w:t>(Likelihood x Severity)</w:t>
            </w:r>
          </w:p>
        </w:tc>
      </w:tr>
      <w:tr w:rsidR="60ACDAE9" w:rsidTr="60ACDAE9" w14:paraId="28C2D6F3">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3D68E0B7" w14:textId="528B3074">
            <w:r w:rsidRPr="60ACDAE9" w:rsidR="60ACDAE9">
              <w:rPr>
                <w:rFonts w:ascii="Calibri" w:hAnsi="Calibri" w:eastAsia="Calibri" w:cs="Calibri"/>
                <w:b w:val="1"/>
                <w:bCs w:val="1"/>
                <w:color w:val="000000" w:themeColor="text1" w:themeTint="FF" w:themeShade="FF"/>
                <w:sz w:val="22"/>
                <w:szCs w:val="22"/>
              </w:rPr>
              <w:t>1.</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5EEC9B16" w14:textId="0A40547A">
            <w:r w:rsidRPr="60ACDAE9" w:rsidR="60ACDAE9">
              <w:rPr>
                <w:rFonts w:ascii="Calibri" w:hAnsi="Calibri" w:eastAsia="Calibri" w:cs="Calibri"/>
                <w:b w:val="1"/>
                <w:bCs w:val="1"/>
                <w:color w:val="000000" w:themeColor="text1" w:themeTint="FF" w:themeShade="FF"/>
                <w:sz w:val="22"/>
                <w:szCs w:val="22"/>
              </w:rPr>
              <w:t>Baking/ cooking in the kitchen.</w:t>
            </w:r>
          </w:p>
          <w:p w:rsidR="60ACDAE9" w:rsidRDefault="60ACDAE9" w14:paraId="087D70CC" w14:textId="4943A1B0">
            <w:r w:rsidRPr="60ACDAE9" w:rsidR="60ACDAE9">
              <w:rPr>
                <w:rFonts w:ascii="Calibri" w:hAnsi="Calibri" w:eastAsia="Calibri" w:cs="Calibri"/>
                <w:color w:val="000000" w:themeColor="text1" w:themeTint="FF" w:themeShade="FF"/>
                <w:sz w:val="22"/>
                <w:szCs w:val="22"/>
              </w:rPr>
              <w:t xml:space="preserve"> </w:t>
            </w:r>
          </w:p>
          <w:p w:rsidR="60ACDAE9" w:rsidRDefault="60ACDAE9" w14:paraId="2644ED08" w14:textId="624354C1">
            <w:r w:rsidRPr="60ACDAE9" w:rsidR="60ACDAE9">
              <w:rPr>
                <w:rFonts w:ascii="Calibri" w:hAnsi="Calibri" w:eastAsia="Calibri" w:cs="Calibri"/>
                <w:color w:val="000000" w:themeColor="text1" w:themeTint="FF" w:themeShade="FF"/>
                <w:sz w:val="22"/>
                <w:szCs w:val="22"/>
              </w:rPr>
              <w:t>Burns, cuts, scalds, trips and falls.</w:t>
            </w:r>
          </w:p>
          <w:p w:rsidR="60ACDAE9" w:rsidRDefault="60ACDAE9" w14:paraId="217A2D39" w14:textId="06A8F2CA">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5DD7B3CD" w14:textId="3AC012BD">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46548227" w14:textId="7E036807">
            <w:r w:rsidRPr="60ACDAE9" w:rsidR="60ACDAE9">
              <w:rPr>
                <w:rFonts w:ascii="Calibri" w:hAnsi="Calibri" w:eastAsia="Calibri" w:cs="Calibri"/>
                <w:color w:val="000000" w:themeColor="text1" w:themeTint="FF" w:themeShade="FF"/>
                <w:sz w:val="22"/>
                <w:szCs w:val="22"/>
              </w:rPr>
              <w:t>Staff to be trained to Level 2 Food Safety.</w:t>
            </w:r>
          </w:p>
          <w:p w:rsidR="60ACDAE9" w:rsidRDefault="60ACDAE9" w14:paraId="196FF861" w14:textId="53F583D9">
            <w:r w:rsidRPr="60ACDAE9" w:rsidR="60ACDAE9">
              <w:rPr>
                <w:rFonts w:ascii="Calibri" w:hAnsi="Calibri" w:eastAsia="Calibri" w:cs="Calibri"/>
                <w:color w:val="000000" w:themeColor="text1" w:themeTint="FF" w:themeShade="FF"/>
                <w:sz w:val="22"/>
                <w:szCs w:val="22"/>
              </w:rPr>
              <w:t xml:space="preserve">Staff the supervise Young People in the kitchen at all times. </w:t>
            </w:r>
          </w:p>
          <w:p w:rsidR="60ACDAE9" w:rsidRDefault="60ACDAE9" w14:paraId="3CF7CFC7" w14:textId="44D0456C">
            <w:r w:rsidRPr="60ACDAE9" w:rsidR="60ACDAE9">
              <w:rPr>
                <w:rFonts w:ascii="Calibri" w:hAnsi="Calibri" w:eastAsia="Calibri" w:cs="Calibri"/>
                <w:color w:val="000000" w:themeColor="text1" w:themeTint="FF" w:themeShade="FF"/>
                <w:sz w:val="22"/>
                <w:szCs w:val="22"/>
              </w:rPr>
              <w:t>Safety equipment to be used effectively, for example, oven gloves. Safety guidelines to be followed.</w:t>
            </w:r>
          </w:p>
          <w:p w:rsidR="60ACDAE9" w:rsidRDefault="60ACDAE9" w14:paraId="5CD8CB1B" w14:textId="0998538D">
            <w:r w:rsidRPr="60ACDAE9" w:rsidR="60ACDAE9">
              <w:rPr>
                <w:rFonts w:ascii="Calibri" w:hAnsi="Calibri" w:eastAsia="Calibri" w:cs="Calibri"/>
                <w:color w:val="000000" w:themeColor="text1" w:themeTint="FF" w:themeShade="FF"/>
                <w:sz w:val="22"/>
                <w:szCs w:val="22"/>
              </w:rPr>
              <w:t>All spillages to be cleaned up immediately.</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09498D70" w14:textId="6E3D0B16">
            <w:r w:rsidRPr="60ACDAE9" w:rsidR="60ACDAE9">
              <w:rPr>
                <w:rFonts w:ascii="Calibri" w:hAnsi="Calibri" w:eastAsia="Calibri" w:cs="Calibri"/>
                <w:color w:val="000000" w:themeColor="text1" w:themeTint="FF" w:themeShade="FF"/>
                <w:sz w:val="22"/>
                <w:szCs w:val="22"/>
              </w:rPr>
              <w:t>LOW (6)</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56B4A4F8" w14:textId="2A5E9CD0">
            <w:r w:rsidRPr="60ACDAE9" w:rsidR="60ACDAE9">
              <w:rPr>
                <w:rFonts w:ascii="Calibri" w:hAnsi="Calibri" w:eastAsia="Calibri" w:cs="Calibri"/>
                <w:color w:val="000000" w:themeColor="text1" w:themeTint="FF" w:themeShade="FF"/>
                <w:sz w:val="22"/>
                <w:szCs w:val="22"/>
              </w:rPr>
              <w:t>Continue to remind on safe working practices.</w:t>
            </w:r>
          </w:p>
          <w:p w:rsidR="60ACDAE9" w:rsidRDefault="60ACDAE9" w14:paraId="50EA0642" w14:textId="694E9716">
            <w:r w:rsidRPr="60ACDAE9" w:rsidR="60ACDAE9">
              <w:rPr>
                <w:rFonts w:ascii="Calibri" w:hAnsi="Calibri" w:eastAsia="Calibri" w:cs="Calibri"/>
                <w:color w:val="000000" w:themeColor="text1" w:themeTint="FF" w:themeShade="FF"/>
                <w:sz w:val="22"/>
                <w:szCs w:val="22"/>
              </w:rPr>
              <w:t>Keep equipment tidy.</w:t>
            </w:r>
          </w:p>
          <w:p w:rsidR="60ACDAE9" w:rsidRDefault="60ACDAE9" w14:paraId="6B3A15EB" w14:textId="7301BC9B">
            <w:r w:rsidRPr="60ACDAE9" w:rsidR="60ACDAE9">
              <w:rPr>
                <w:rFonts w:ascii="Calibri" w:hAnsi="Calibri" w:eastAsia="Calibri" w:cs="Calibri"/>
                <w:color w:val="000000" w:themeColor="text1" w:themeTint="FF" w:themeShade="FF"/>
                <w:sz w:val="22"/>
                <w:szCs w:val="22"/>
              </w:rPr>
              <w:t>Practice good hygiene and food safety.</w:t>
            </w:r>
          </w:p>
          <w:p w:rsidR="60ACDAE9" w:rsidRDefault="60ACDAE9" w14:paraId="6C7DC50C" w14:textId="00936166">
            <w:r w:rsidRPr="60ACDAE9" w:rsidR="60ACDAE9">
              <w:rPr>
                <w:rFonts w:ascii="Calibri" w:hAnsi="Calibri" w:eastAsia="Calibri" w:cs="Calibri"/>
                <w:color w:val="000000" w:themeColor="text1" w:themeTint="FF" w:themeShade="FF"/>
                <w:sz w:val="22"/>
                <w:szCs w:val="22"/>
              </w:rPr>
              <w:t>Good behavior management while in and around the kitchen area.</w:t>
            </w:r>
          </w:p>
          <w:p w:rsidR="60ACDAE9" w:rsidRDefault="60ACDAE9" w14:paraId="2A0EA537" w14:textId="0090960A">
            <w:r w:rsidRPr="60ACDAE9" w:rsidR="60ACDAE9">
              <w:rPr>
                <w:rFonts w:ascii="Calibri" w:hAnsi="Calibri" w:eastAsia="Calibri" w:cs="Calibri"/>
                <w:color w:val="000000" w:themeColor="text1" w:themeTint="FF" w:themeShade="FF"/>
                <w:sz w:val="22"/>
                <w:szCs w:val="22"/>
              </w:rPr>
              <w:t>Ensure staff are reminded to check equipment and working space.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11707999" w14:textId="5EA83AA1">
            <w:r w:rsidRPr="60ACDAE9" w:rsidR="60ACDAE9">
              <w:rPr>
                <w:rFonts w:ascii="Calibri" w:hAnsi="Calibri" w:eastAsia="Calibri" w:cs="Calibri"/>
                <w:color w:val="000000" w:themeColor="text1" w:themeTint="FF" w:themeShade="FF"/>
                <w:sz w:val="22"/>
                <w:szCs w:val="22"/>
              </w:rPr>
              <w:t>All Staff, and young people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4BD739D1" w14:textId="1FBC7BAB">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666666" w:sz="12"/>
              <w:left w:val="single" w:color="999999" w:sz="8"/>
              <w:bottom w:val="single" w:color="999999" w:sz="8"/>
              <w:right w:val="single" w:color="999999" w:sz="8"/>
            </w:tcBorders>
            <w:tcMar>
              <w:left w:w="108" w:type="dxa"/>
              <w:right w:w="108" w:type="dxa"/>
            </w:tcMar>
            <w:vAlign w:val="top"/>
          </w:tcPr>
          <w:p w:rsidR="60ACDAE9" w:rsidRDefault="60ACDAE9" w14:paraId="6713CC57" w14:textId="66E7013F">
            <w:r w:rsidRPr="60ACDAE9" w:rsidR="60ACDAE9">
              <w:rPr>
                <w:rFonts w:ascii="Calibri" w:hAnsi="Calibri" w:eastAsia="Calibri" w:cs="Calibri"/>
                <w:color w:val="000000" w:themeColor="text1" w:themeTint="FF" w:themeShade="FF"/>
                <w:sz w:val="22"/>
                <w:szCs w:val="22"/>
              </w:rPr>
              <w:t>LOW (6)</w:t>
            </w:r>
          </w:p>
        </w:tc>
      </w:tr>
      <w:tr w:rsidR="60ACDAE9" w:rsidTr="60ACDAE9" w14:paraId="4BDA2D18">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5F353FC4" w14:textId="68573D9C">
            <w:r w:rsidRPr="60ACDAE9" w:rsidR="60ACDAE9">
              <w:rPr>
                <w:rFonts w:ascii="Calibri" w:hAnsi="Calibri" w:eastAsia="Calibri" w:cs="Calibri"/>
                <w:b w:val="1"/>
                <w:bCs w:val="1"/>
                <w:color w:val="000000" w:themeColor="text1" w:themeTint="FF" w:themeShade="FF"/>
                <w:sz w:val="22"/>
                <w:szCs w:val="22"/>
              </w:rPr>
              <w:t>2.</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8E9C0C5" w14:textId="4722C3FC">
            <w:r w:rsidRPr="60ACDAE9" w:rsidR="60ACDAE9">
              <w:rPr>
                <w:rFonts w:ascii="Calibri" w:hAnsi="Calibri" w:eastAsia="Calibri" w:cs="Calibri"/>
                <w:b w:val="1"/>
                <w:bCs w:val="1"/>
                <w:color w:val="000000" w:themeColor="text1" w:themeTint="FF" w:themeShade="FF"/>
                <w:sz w:val="22"/>
                <w:szCs w:val="22"/>
              </w:rPr>
              <w:t>Sports games in the hall.</w:t>
            </w:r>
          </w:p>
          <w:p w:rsidR="60ACDAE9" w:rsidRDefault="60ACDAE9" w14:paraId="492B795F" w14:textId="055C83A7">
            <w:r w:rsidRPr="60ACDAE9" w:rsidR="60ACDAE9">
              <w:rPr>
                <w:rFonts w:ascii="Calibri" w:hAnsi="Calibri" w:eastAsia="Calibri" w:cs="Calibri"/>
                <w:b w:val="1"/>
                <w:bCs w:val="1"/>
                <w:color w:val="000000" w:themeColor="text1" w:themeTint="FF" w:themeShade="FF"/>
                <w:sz w:val="22"/>
                <w:szCs w:val="22"/>
              </w:rPr>
              <w:t xml:space="preserve"> </w:t>
            </w:r>
          </w:p>
          <w:p w:rsidR="60ACDAE9" w:rsidRDefault="60ACDAE9" w14:paraId="27444A9D" w14:textId="5154E649">
            <w:r w:rsidRPr="60ACDAE9" w:rsidR="60ACDAE9">
              <w:rPr>
                <w:rFonts w:ascii="Calibri" w:hAnsi="Calibri" w:eastAsia="Calibri" w:cs="Calibri"/>
                <w:color w:val="000000" w:themeColor="text1" w:themeTint="FF" w:themeShade="FF"/>
                <w:sz w:val="22"/>
                <w:szCs w:val="22"/>
              </w:rPr>
              <w:t xml:space="preserve"> Trips falls and injuries.</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8597A23" w14:textId="47BDCD6D">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6E29F1B" w14:textId="092671C2">
            <w:r w:rsidRPr="60ACDAE9" w:rsidR="60ACDAE9">
              <w:rPr>
                <w:rFonts w:ascii="Calibri" w:hAnsi="Calibri" w:eastAsia="Calibri" w:cs="Calibri"/>
                <w:color w:val="000000" w:themeColor="text1" w:themeTint="FF" w:themeShade="FF"/>
                <w:sz w:val="22"/>
                <w:szCs w:val="22"/>
              </w:rPr>
              <w:t xml:space="preserve"> Staff asked to check equipment when setting up and tidying away, and to report and damaged equipment.</w:t>
            </w:r>
          </w:p>
          <w:p w:rsidR="60ACDAE9" w:rsidRDefault="60ACDAE9" w14:paraId="618D71C6" w14:textId="13EB953B">
            <w:r w:rsidRPr="60ACDAE9" w:rsidR="60ACDAE9">
              <w:rPr>
                <w:rFonts w:ascii="Calibri" w:hAnsi="Calibri" w:eastAsia="Calibri" w:cs="Calibri"/>
                <w:color w:val="000000" w:themeColor="text1" w:themeTint="FF" w:themeShade="FF"/>
                <w:sz w:val="22"/>
                <w:szCs w:val="22"/>
              </w:rPr>
              <w:t>Having good use of open space.</w:t>
            </w:r>
          </w:p>
          <w:p w:rsidR="60ACDAE9" w:rsidRDefault="60ACDAE9" w14:paraId="54D6A072" w14:textId="65297191">
            <w:r w:rsidRPr="60ACDAE9" w:rsidR="60ACDAE9">
              <w:rPr>
                <w:rFonts w:ascii="Calibri" w:hAnsi="Calibri" w:eastAsia="Calibri" w:cs="Calibri"/>
                <w:color w:val="000000" w:themeColor="text1" w:themeTint="FF" w:themeShade="FF"/>
                <w:sz w:val="22"/>
                <w:szCs w:val="22"/>
              </w:rPr>
              <w:t>Having a clear area to carry out the activity without obstruction.</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DC3587A" w14:textId="731A1D18">
            <w:r w:rsidRPr="60ACDAE9" w:rsidR="60ACDAE9">
              <w:rPr>
                <w:rFonts w:ascii="Calibri" w:hAnsi="Calibri" w:eastAsia="Calibri" w:cs="Calibri"/>
                <w:color w:val="000000" w:themeColor="text1" w:themeTint="FF" w:themeShade="FF"/>
                <w:sz w:val="22"/>
                <w:szCs w:val="22"/>
              </w:rPr>
              <w:t>LOW (4)</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80FEADC" w14:textId="0A548472">
            <w:r w:rsidRPr="60ACDAE9" w:rsidR="60ACDAE9">
              <w:rPr>
                <w:rFonts w:ascii="Calibri" w:hAnsi="Calibri" w:eastAsia="Calibri" w:cs="Calibri"/>
                <w:color w:val="000000" w:themeColor="text1" w:themeTint="FF" w:themeShade="FF"/>
                <w:sz w:val="22"/>
                <w:szCs w:val="22"/>
              </w:rPr>
              <w:t>Good Behavior management when using equipment and moving around the area.</w:t>
            </w:r>
          </w:p>
          <w:p w:rsidR="60ACDAE9" w:rsidRDefault="60ACDAE9" w14:paraId="75A3732E" w14:textId="6A9704CF">
            <w:r w:rsidRPr="60ACDAE9" w:rsidR="60ACDAE9">
              <w:rPr>
                <w:rFonts w:ascii="Calibri" w:hAnsi="Calibri" w:eastAsia="Calibri" w:cs="Calibri"/>
                <w:color w:val="000000" w:themeColor="text1" w:themeTint="FF" w:themeShade="FF"/>
                <w:sz w:val="22"/>
                <w:szCs w:val="22"/>
              </w:rPr>
              <w:t>Ensure staff are reminded in checking equipment.</w:t>
            </w:r>
          </w:p>
          <w:p w:rsidR="60ACDAE9" w:rsidRDefault="60ACDAE9" w14:paraId="514AD943" w14:textId="1C2F31F7">
            <w:r w:rsidRPr="60ACDAE9" w:rsidR="60ACDAE9">
              <w:rPr>
                <w:rFonts w:ascii="Calibri" w:hAnsi="Calibri" w:eastAsia="Calibri" w:cs="Calibri"/>
                <w:color w:val="000000" w:themeColor="text1" w:themeTint="FF" w:themeShade="FF"/>
                <w:sz w:val="22"/>
                <w:szCs w:val="22"/>
              </w:rPr>
              <w:t>Keep area clear.</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1AC9B51" w14:textId="46C80E9F">
            <w:r w:rsidRPr="60ACDAE9" w:rsidR="60ACDAE9">
              <w:rPr>
                <w:rFonts w:ascii="Calibri" w:hAnsi="Calibri" w:eastAsia="Calibri" w:cs="Calibri"/>
                <w:color w:val="000000" w:themeColor="text1" w:themeTint="FF" w:themeShade="FF"/>
                <w:sz w:val="22"/>
                <w:szCs w:val="22"/>
              </w:rPr>
              <w:t>All Staff and young people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5617D820" w14:textId="0ADB43A1">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F1A1232" w14:textId="52F3DE90">
            <w:r w:rsidRPr="60ACDAE9" w:rsidR="60ACDAE9">
              <w:rPr>
                <w:rFonts w:ascii="Calibri" w:hAnsi="Calibri" w:eastAsia="Calibri" w:cs="Calibri"/>
                <w:color w:val="000000" w:themeColor="text1" w:themeTint="FF" w:themeShade="FF"/>
                <w:sz w:val="22"/>
                <w:szCs w:val="22"/>
              </w:rPr>
              <w:t>LOW (4)</w:t>
            </w:r>
          </w:p>
        </w:tc>
      </w:tr>
      <w:tr w:rsidR="60ACDAE9" w:rsidTr="60ACDAE9" w14:paraId="510EC964">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BEC0A64" w14:textId="02FC6018">
            <w:r w:rsidRPr="60ACDAE9" w:rsidR="60ACDAE9">
              <w:rPr>
                <w:rFonts w:ascii="Calibri" w:hAnsi="Calibri" w:eastAsia="Calibri" w:cs="Calibri"/>
                <w:b w:val="1"/>
                <w:bCs w:val="1"/>
                <w:color w:val="000000" w:themeColor="text1" w:themeTint="FF" w:themeShade="FF"/>
                <w:sz w:val="22"/>
                <w:szCs w:val="22"/>
              </w:rPr>
              <w:t>3.</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E5E04C4" w14:textId="2FA8257B">
            <w:r w:rsidRPr="60ACDAE9" w:rsidR="60ACDAE9">
              <w:rPr>
                <w:rFonts w:ascii="Calibri" w:hAnsi="Calibri" w:eastAsia="Calibri" w:cs="Calibri"/>
                <w:b w:val="1"/>
                <w:bCs w:val="1"/>
                <w:color w:val="000000" w:themeColor="text1" w:themeTint="FF" w:themeShade="FF"/>
                <w:sz w:val="22"/>
                <w:szCs w:val="22"/>
              </w:rPr>
              <w:t>Art Workshop.</w:t>
            </w:r>
          </w:p>
          <w:p w:rsidR="60ACDAE9" w:rsidRDefault="60ACDAE9" w14:paraId="0E16575B" w14:textId="0002FCCB">
            <w:r w:rsidRPr="60ACDAE9" w:rsidR="60ACDAE9">
              <w:rPr>
                <w:rFonts w:ascii="Calibri" w:hAnsi="Calibri" w:eastAsia="Calibri" w:cs="Calibri"/>
                <w:color w:val="000000" w:themeColor="text1" w:themeTint="FF" w:themeShade="FF"/>
                <w:sz w:val="22"/>
                <w:szCs w:val="22"/>
              </w:rPr>
              <w:t xml:space="preserve"> </w:t>
            </w:r>
          </w:p>
          <w:p w:rsidR="60ACDAE9" w:rsidRDefault="60ACDAE9" w14:paraId="21019D9A" w14:textId="07AF9289">
            <w:r w:rsidRPr="60ACDAE9" w:rsidR="60ACDAE9">
              <w:rPr>
                <w:rFonts w:ascii="Calibri" w:hAnsi="Calibri" w:eastAsia="Calibri" w:cs="Calibri"/>
                <w:color w:val="000000" w:themeColor="text1" w:themeTint="FF" w:themeShade="FF"/>
                <w:sz w:val="22"/>
                <w:szCs w:val="22"/>
              </w:rPr>
              <w:t>Cuts from scissors, burns from hot glue gun, injuries from sewing machine.</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C1560F5" w14:textId="1EFA9CC4">
            <w:r w:rsidRPr="60ACDAE9" w:rsidR="60ACDAE9">
              <w:rPr>
                <w:rFonts w:ascii="Calibri" w:hAnsi="Calibri" w:eastAsia="Calibri" w:cs="Calibri"/>
                <w:color w:val="000000" w:themeColor="text1" w:themeTint="FF" w:themeShade="FF"/>
                <w:sz w:val="22"/>
                <w:szCs w:val="22"/>
              </w:rPr>
              <w:t>Visitors, 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DB03CBE" w14:textId="1EE5F73F">
            <w:r w:rsidRPr="60ACDAE9" w:rsidR="60ACDAE9">
              <w:rPr>
                <w:rFonts w:ascii="Calibri" w:hAnsi="Calibri" w:eastAsia="Calibri" w:cs="Calibri"/>
                <w:color w:val="000000" w:themeColor="text1" w:themeTint="FF" w:themeShade="FF"/>
                <w:sz w:val="22"/>
                <w:szCs w:val="22"/>
              </w:rPr>
              <w:t>Staff to supervise young people when using the equipment.</w:t>
            </w:r>
          </w:p>
          <w:p w:rsidR="60ACDAE9" w:rsidRDefault="60ACDAE9" w14:paraId="153F13EF" w14:textId="23917308">
            <w:r w:rsidRPr="60ACDAE9" w:rsidR="60ACDAE9">
              <w:rPr>
                <w:rFonts w:ascii="Calibri" w:hAnsi="Calibri" w:eastAsia="Calibri" w:cs="Calibri"/>
                <w:color w:val="000000" w:themeColor="text1" w:themeTint="FF" w:themeShade="FF"/>
                <w:sz w:val="22"/>
                <w:szCs w:val="22"/>
              </w:rPr>
              <w:t>Equipment to be switched off when not in use.</w:t>
            </w:r>
          </w:p>
          <w:p w:rsidR="60ACDAE9" w:rsidRDefault="60ACDAE9" w14:paraId="30BAF0BD" w14:textId="3D294B60">
            <w:r w:rsidRPr="60ACDAE9" w:rsidR="60ACDAE9">
              <w:rPr>
                <w:rFonts w:ascii="Calibri" w:hAnsi="Calibri" w:eastAsia="Calibri" w:cs="Calibri"/>
                <w:color w:val="000000" w:themeColor="text1" w:themeTint="FF" w:themeShade="FF"/>
                <w:sz w:val="22"/>
                <w:szCs w:val="22"/>
              </w:rPr>
              <w:t>Equipment to be checked regularly, any fault to be reported.</w:t>
            </w:r>
          </w:p>
          <w:p w:rsidR="60ACDAE9" w:rsidRDefault="60ACDAE9" w14:paraId="60AB1A09" w14:textId="5FABF087">
            <w:r w:rsidRPr="60ACDAE9" w:rsidR="60ACDAE9">
              <w:rPr>
                <w:rFonts w:ascii="Calibri" w:hAnsi="Calibri" w:eastAsia="Calibri" w:cs="Calibri"/>
                <w:color w:val="000000" w:themeColor="text1" w:themeTint="FF" w:themeShade="FF"/>
                <w:sz w:val="22"/>
                <w:szCs w:val="22"/>
              </w:rPr>
              <w:t>Leads are to be taped to the floor.</w:t>
            </w:r>
          </w:p>
          <w:p w:rsidR="60ACDAE9" w:rsidRDefault="60ACDAE9" w14:paraId="3727991B" w14:textId="6467C550">
            <w:r w:rsidRPr="60ACDAE9" w:rsidR="60ACDAE9">
              <w:rPr>
                <w:rFonts w:ascii="Calibri" w:hAnsi="Calibri" w:eastAsia="Calibri" w:cs="Calibri"/>
                <w:color w:val="000000" w:themeColor="text1" w:themeTint="FF" w:themeShade="FF"/>
                <w:sz w:val="22"/>
                <w:szCs w:val="22"/>
              </w:rPr>
              <w:t>Equipment is used in accordance to its purpose.</w:t>
            </w:r>
          </w:p>
          <w:p w:rsidR="60ACDAE9" w:rsidRDefault="60ACDAE9" w14:paraId="01B1D9E9" w14:textId="25B42492">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F3EE1C1" w14:textId="20400362">
            <w:r w:rsidRPr="60ACDAE9" w:rsidR="60ACDAE9">
              <w:rPr>
                <w:rFonts w:ascii="Calibri" w:hAnsi="Calibri" w:eastAsia="Calibri" w:cs="Calibri"/>
                <w:color w:val="000000" w:themeColor="text1" w:themeTint="FF" w:themeShade="FF"/>
                <w:sz w:val="22"/>
                <w:szCs w:val="22"/>
              </w:rPr>
              <w:t>LOW (3)</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8D6F0B9" w14:textId="730C06DD">
            <w:r w:rsidRPr="60ACDAE9" w:rsidR="60ACDAE9">
              <w:rPr>
                <w:rFonts w:ascii="Calibri" w:hAnsi="Calibri" w:eastAsia="Calibri" w:cs="Calibri"/>
                <w:color w:val="000000" w:themeColor="text1" w:themeTint="FF" w:themeShade="FF"/>
                <w:sz w:val="22"/>
                <w:szCs w:val="22"/>
              </w:rPr>
              <w:t>Remind of safe practice when using the equipment.</w:t>
            </w:r>
          </w:p>
          <w:p w:rsidR="60ACDAE9" w:rsidRDefault="60ACDAE9" w14:paraId="1D75DE5C" w14:textId="538AAA80">
            <w:r w:rsidRPr="60ACDAE9" w:rsidR="60ACDAE9">
              <w:rPr>
                <w:rFonts w:ascii="Calibri" w:hAnsi="Calibri" w:eastAsia="Calibri" w:cs="Calibri"/>
                <w:color w:val="000000" w:themeColor="text1" w:themeTint="FF" w:themeShade="FF"/>
                <w:sz w:val="22"/>
                <w:szCs w:val="22"/>
              </w:rPr>
              <w:t xml:space="preserve">Staff to have access to mobile phone in case of an emergency. </w:t>
            </w:r>
          </w:p>
          <w:p w:rsidR="60ACDAE9" w:rsidRDefault="60ACDAE9" w14:paraId="212E0A05" w14:textId="3CA4697B">
            <w:r w:rsidRPr="60ACDAE9" w:rsidR="60ACDAE9">
              <w:rPr>
                <w:rFonts w:ascii="Calibri" w:hAnsi="Calibri" w:eastAsia="Calibri" w:cs="Calibri"/>
                <w:color w:val="000000" w:themeColor="text1" w:themeTint="FF" w:themeShade="FF"/>
                <w:sz w:val="22"/>
                <w:szCs w:val="22"/>
              </w:rPr>
              <w:t>Electrical equipment to be checked and problems to be reported.</w:t>
            </w:r>
          </w:p>
          <w:p w:rsidR="60ACDAE9" w:rsidRDefault="60ACDAE9" w14:paraId="26313A8A" w14:textId="2C32177C">
            <w:r w:rsidRPr="60ACDAE9" w:rsidR="60ACDAE9">
              <w:rPr>
                <w:rFonts w:ascii="Calibri" w:hAnsi="Calibri" w:eastAsia="Calibri" w:cs="Calibri"/>
                <w:color w:val="000000" w:themeColor="text1" w:themeTint="FF" w:themeShade="FF"/>
                <w:sz w:val="22"/>
                <w:szCs w:val="22"/>
              </w:rPr>
              <w:t>Behaviour when using or around the equipment to be monitored.</w:t>
            </w:r>
          </w:p>
          <w:p w:rsidR="60ACDAE9" w:rsidRDefault="60ACDAE9" w14:paraId="7568CB0B" w14:textId="2FD57FA2">
            <w:r w:rsidRPr="60ACDAE9" w:rsidR="60ACDAE9">
              <w:rPr>
                <w:rFonts w:ascii="Calibri" w:hAnsi="Calibri" w:eastAsia="Calibri" w:cs="Calibri"/>
                <w:color w:val="000000" w:themeColor="text1" w:themeTint="FF" w:themeShade="FF"/>
                <w:sz w:val="22"/>
                <w:szCs w:val="22"/>
              </w:rPr>
              <w:t>Testing of the electrical equipment.</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C7E26D7" w14:textId="617DCD71">
            <w:r w:rsidRPr="60ACDAE9" w:rsidR="60ACDAE9">
              <w:rPr>
                <w:rFonts w:ascii="Calibri" w:hAnsi="Calibri" w:eastAsia="Calibri" w:cs="Calibri"/>
                <w:color w:val="000000" w:themeColor="text1" w:themeTint="FF" w:themeShade="FF"/>
                <w:sz w:val="22"/>
                <w:szCs w:val="22"/>
              </w:rPr>
              <w:t>All Staff and visitors</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148AD65" w14:textId="20CC06DD">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47D912A" w14:textId="73B9146A">
            <w:r w:rsidRPr="60ACDAE9" w:rsidR="60ACDAE9">
              <w:rPr>
                <w:rFonts w:ascii="Calibri" w:hAnsi="Calibri" w:eastAsia="Calibri" w:cs="Calibri"/>
                <w:color w:val="000000" w:themeColor="text1" w:themeTint="FF" w:themeShade="FF"/>
                <w:sz w:val="22"/>
                <w:szCs w:val="22"/>
              </w:rPr>
              <w:t>LOW (3)</w:t>
            </w:r>
          </w:p>
        </w:tc>
      </w:tr>
      <w:tr w:rsidR="60ACDAE9" w:rsidTr="60ACDAE9" w14:paraId="475E8DBB">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5EC23DE" w14:textId="3096A20F">
            <w:r w:rsidRPr="60ACDAE9" w:rsidR="60ACDAE9">
              <w:rPr>
                <w:rFonts w:ascii="Calibri" w:hAnsi="Calibri" w:eastAsia="Calibri" w:cs="Calibri"/>
                <w:b w:val="1"/>
                <w:bCs w:val="1"/>
                <w:color w:val="000000" w:themeColor="text1" w:themeTint="FF" w:themeShade="FF"/>
                <w:sz w:val="22"/>
                <w:szCs w:val="22"/>
              </w:rPr>
              <w:t>4.</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44A0D40B" w14:textId="6D6C7A8F">
            <w:r w:rsidRPr="60ACDAE9" w:rsidR="60ACDAE9">
              <w:rPr>
                <w:rFonts w:ascii="Calibri" w:hAnsi="Calibri" w:eastAsia="Calibri" w:cs="Calibri"/>
                <w:b w:val="1"/>
                <w:bCs w:val="1"/>
                <w:color w:val="000000" w:themeColor="text1" w:themeTint="FF" w:themeShade="FF"/>
                <w:sz w:val="22"/>
                <w:szCs w:val="22"/>
              </w:rPr>
              <w:t>ICT Computer Games.</w:t>
            </w:r>
          </w:p>
          <w:p w:rsidR="60ACDAE9" w:rsidRDefault="60ACDAE9" w14:paraId="45FDD780" w14:textId="507BE938">
            <w:r w:rsidRPr="60ACDAE9" w:rsidR="60ACDAE9">
              <w:rPr>
                <w:rFonts w:ascii="Calibri" w:hAnsi="Calibri" w:eastAsia="Calibri" w:cs="Calibri"/>
                <w:color w:val="000000" w:themeColor="text1" w:themeTint="FF" w:themeShade="FF"/>
                <w:sz w:val="22"/>
                <w:szCs w:val="22"/>
              </w:rPr>
              <w:t xml:space="preserve"> </w:t>
            </w:r>
          </w:p>
          <w:p w:rsidR="60ACDAE9" w:rsidRDefault="60ACDAE9" w14:paraId="12055D27" w14:textId="1C97AC87">
            <w:r w:rsidRPr="60ACDAE9" w:rsidR="60ACDAE9">
              <w:rPr>
                <w:rFonts w:ascii="Calibri" w:hAnsi="Calibri" w:eastAsia="Calibri" w:cs="Calibri"/>
                <w:color w:val="000000" w:themeColor="text1" w:themeTint="FF" w:themeShade="FF"/>
                <w:sz w:val="22"/>
                <w:szCs w:val="22"/>
              </w:rPr>
              <w:t>Shocks, burns from faulty equipment.</w:t>
            </w:r>
          </w:p>
          <w:p w:rsidR="60ACDAE9" w:rsidRDefault="60ACDAE9" w14:paraId="7209CBE7" w14:textId="596CC4C2">
            <w:r w:rsidRPr="60ACDAE9" w:rsidR="60ACDAE9">
              <w:rPr>
                <w:rFonts w:ascii="Calibri" w:hAnsi="Calibri" w:eastAsia="Calibri" w:cs="Calibri"/>
                <w:color w:val="000000" w:themeColor="text1" w:themeTint="FF" w:themeShade="FF"/>
                <w:sz w:val="22"/>
                <w:szCs w:val="22"/>
              </w:rPr>
              <w:t>Security breech.</w:t>
            </w:r>
          </w:p>
          <w:p w:rsidR="60ACDAE9" w:rsidRDefault="60ACDAE9" w14:paraId="49F6C927" w14:textId="47C3EDA4">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F51A636" w14:textId="4D115A4D">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E6EE7D1" w14:textId="4FF743F7">
            <w:r w:rsidRPr="60ACDAE9" w:rsidR="60ACDAE9">
              <w:rPr>
                <w:rFonts w:ascii="Calibri" w:hAnsi="Calibri" w:eastAsia="Calibri" w:cs="Calibri"/>
                <w:color w:val="000000" w:themeColor="text1" w:themeTint="FF" w:themeShade="FF"/>
                <w:sz w:val="22"/>
                <w:szCs w:val="22"/>
              </w:rPr>
              <w:t>Young people are to be supervised and monitored when using the computers.</w:t>
            </w:r>
          </w:p>
          <w:p w:rsidR="60ACDAE9" w:rsidRDefault="60ACDAE9" w14:paraId="66B0B876" w14:textId="41930E40">
            <w:r w:rsidRPr="60ACDAE9" w:rsidR="60ACDAE9">
              <w:rPr>
                <w:rFonts w:ascii="Calibri" w:hAnsi="Calibri" w:eastAsia="Calibri" w:cs="Calibri"/>
                <w:color w:val="000000" w:themeColor="text1" w:themeTint="FF" w:themeShade="FF"/>
                <w:sz w:val="22"/>
                <w:szCs w:val="22"/>
              </w:rPr>
              <w:t>Only the correct connection leads and devices are to be used.</w:t>
            </w:r>
          </w:p>
          <w:p w:rsidR="60ACDAE9" w:rsidRDefault="60ACDAE9" w14:paraId="7DF5E95D" w14:textId="071FA6A5">
            <w:r w:rsidRPr="60ACDAE9" w:rsidR="60ACDAE9">
              <w:rPr>
                <w:rFonts w:ascii="Calibri" w:hAnsi="Calibri" w:eastAsia="Calibri" w:cs="Calibri"/>
                <w:color w:val="000000" w:themeColor="text1" w:themeTint="FF" w:themeShade="FF"/>
                <w:sz w:val="22"/>
                <w:szCs w:val="22"/>
              </w:rPr>
              <w:t>Equipment to only be used for its intended purpose.</w:t>
            </w:r>
          </w:p>
          <w:p w:rsidR="60ACDAE9" w:rsidRDefault="60ACDAE9" w14:paraId="2E905F55" w14:textId="4B447878">
            <w:r w:rsidRPr="60ACDAE9" w:rsidR="60ACDAE9">
              <w:rPr>
                <w:rFonts w:ascii="Calibri" w:hAnsi="Calibri" w:eastAsia="Calibri" w:cs="Calibri"/>
                <w:color w:val="000000" w:themeColor="text1" w:themeTint="FF" w:themeShade="FF"/>
                <w:sz w:val="22"/>
                <w:szCs w:val="22"/>
              </w:rPr>
              <w:t>All leads are to be secured.</w:t>
            </w:r>
          </w:p>
          <w:p w:rsidR="60ACDAE9" w:rsidRDefault="60ACDAE9" w14:paraId="4CFE0A39" w14:textId="0F7C24ED">
            <w:r w:rsidRPr="60ACDAE9" w:rsidR="60ACDAE9">
              <w:rPr>
                <w:rFonts w:ascii="Calibri" w:hAnsi="Calibri" w:eastAsia="Calibri" w:cs="Calibri"/>
                <w:color w:val="000000" w:themeColor="text1" w:themeTint="FF" w:themeShade="FF"/>
                <w:sz w:val="22"/>
                <w:szCs w:val="22"/>
              </w:rPr>
              <w:t>All equipment needs to be regularly checked and maintained.</w:t>
            </w:r>
          </w:p>
          <w:p w:rsidR="60ACDAE9" w:rsidRDefault="60ACDAE9" w14:paraId="304242B1" w14:textId="1A4981AF">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48237B16" w14:textId="659D0B46">
            <w:r w:rsidRPr="60ACDAE9" w:rsidR="60ACDAE9">
              <w:rPr>
                <w:rFonts w:ascii="Calibri" w:hAnsi="Calibri" w:eastAsia="Calibri" w:cs="Calibri"/>
                <w:color w:val="000000" w:themeColor="text1" w:themeTint="FF" w:themeShade="FF"/>
                <w:sz w:val="22"/>
                <w:szCs w:val="22"/>
              </w:rPr>
              <w:t>LOW (2)</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783744E" w14:textId="68CF369D">
            <w:r w:rsidRPr="60ACDAE9" w:rsidR="60ACDAE9">
              <w:rPr>
                <w:rFonts w:ascii="Calibri" w:hAnsi="Calibri" w:eastAsia="Calibri" w:cs="Calibri"/>
                <w:color w:val="000000" w:themeColor="text1" w:themeTint="FF" w:themeShade="FF"/>
                <w:sz w:val="22"/>
                <w:szCs w:val="22"/>
              </w:rPr>
              <w:t>Continue to regularly check equipment.</w:t>
            </w:r>
          </w:p>
          <w:p w:rsidR="60ACDAE9" w:rsidRDefault="60ACDAE9" w14:paraId="5E297E36" w14:textId="778FD9DA">
            <w:r w:rsidRPr="60ACDAE9" w:rsidR="60ACDAE9">
              <w:rPr>
                <w:rFonts w:ascii="Calibri" w:hAnsi="Calibri" w:eastAsia="Calibri" w:cs="Calibri"/>
                <w:color w:val="000000" w:themeColor="text1" w:themeTint="FF" w:themeShade="FF"/>
                <w:sz w:val="22"/>
                <w:szCs w:val="22"/>
              </w:rPr>
              <w:t>Ensure equipment is turned off when not in use.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BF7FCE7" w14:textId="3DDD571C">
            <w:r w:rsidRPr="60ACDAE9" w:rsidR="60ACDAE9">
              <w:rPr>
                <w:rFonts w:ascii="Calibri" w:hAnsi="Calibri" w:eastAsia="Calibri" w:cs="Calibri"/>
                <w:color w:val="000000" w:themeColor="text1" w:themeTint="FF" w:themeShade="FF"/>
                <w:sz w:val="22"/>
                <w:szCs w:val="22"/>
              </w:rPr>
              <w:t>All Staff</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1546362" w14:textId="7CC26311">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4F99593E" w14:textId="41EB166C">
            <w:r w:rsidRPr="60ACDAE9" w:rsidR="60ACDAE9">
              <w:rPr>
                <w:rFonts w:ascii="Calibri" w:hAnsi="Calibri" w:eastAsia="Calibri" w:cs="Calibri"/>
                <w:color w:val="000000" w:themeColor="text1" w:themeTint="FF" w:themeShade="FF"/>
                <w:sz w:val="22"/>
                <w:szCs w:val="22"/>
              </w:rPr>
              <w:t>LOW (2)</w:t>
            </w:r>
          </w:p>
        </w:tc>
      </w:tr>
      <w:tr w:rsidR="60ACDAE9" w:rsidTr="60ACDAE9" w14:paraId="3314604B">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4BDFF82" w14:textId="63E54068">
            <w:r w:rsidRPr="60ACDAE9" w:rsidR="60ACDAE9">
              <w:rPr>
                <w:rFonts w:ascii="Calibri" w:hAnsi="Calibri" w:eastAsia="Calibri" w:cs="Calibri"/>
                <w:b w:val="1"/>
                <w:bCs w:val="1"/>
                <w:color w:val="000000" w:themeColor="text1" w:themeTint="FF" w:themeShade="FF"/>
                <w:sz w:val="22"/>
                <w:szCs w:val="22"/>
              </w:rPr>
              <w:t>5.</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015587C" w14:textId="468D98EA">
            <w:r w:rsidRPr="60ACDAE9" w:rsidR="60ACDAE9">
              <w:rPr>
                <w:rFonts w:ascii="Calibri" w:hAnsi="Calibri" w:eastAsia="Calibri" w:cs="Calibri"/>
                <w:b w:val="1"/>
                <w:bCs w:val="1"/>
                <w:color w:val="000000" w:themeColor="text1" w:themeTint="FF" w:themeShade="FF"/>
                <w:sz w:val="22"/>
                <w:szCs w:val="22"/>
              </w:rPr>
              <w:t>Outside area</w:t>
            </w:r>
          </w:p>
          <w:p w:rsidR="60ACDAE9" w:rsidRDefault="60ACDAE9" w14:paraId="03CFD4BF" w14:textId="68975B67">
            <w:r w:rsidRPr="60ACDAE9" w:rsidR="60ACDAE9">
              <w:rPr>
                <w:rFonts w:ascii="Calibri" w:hAnsi="Calibri" w:eastAsia="Calibri" w:cs="Calibri"/>
                <w:color w:val="000000" w:themeColor="text1" w:themeTint="FF" w:themeShade="FF"/>
                <w:sz w:val="22"/>
                <w:szCs w:val="22"/>
              </w:rPr>
              <w:t xml:space="preserve"> </w:t>
            </w:r>
          </w:p>
          <w:p w:rsidR="60ACDAE9" w:rsidRDefault="60ACDAE9" w14:paraId="2F472C4A" w14:textId="79A72FA8">
            <w:r w:rsidRPr="60ACDAE9" w:rsidR="60ACDAE9">
              <w:rPr>
                <w:rFonts w:ascii="Calibri" w:hAnsi="Calibri" w:eastAsia="Calibri" w:cs="Calibri"/>
                <w:color w:val="000000" w:themeColor="text1" w:themeTint="FF" w:themeShade="FF"/>
                <w:sz w:val="22"/>
                <w:szCs w:val="22"/>
              </w:rPr>
              <w:t>Injuries such as fractures, cuts, or bruising from a trip or fall.</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C697DFF" w14:textId="2ACC565C">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1394058" w14:textId="26B7BE22">
            <w:r w:rsidRPr="60ACDAE9" w:rsidR="60ACDAE9">
              <w:rPr>
                <w:rFonts w:ascii="Calibri" w:hAnsi="Calibri" w:eastAsia="Calibri" w:cs="Calibri"/>
                <w:color w:val="000000" w:themeColor="text1" w:themeTint="FF" w:themeShade="FF"/>
                <w:sz w:val="22"/>
                <w:szCs w:val="22"/>
              </w:rPr>
              <w:t>Sufficient lighting in the outside area.</w:t>
            </w:r>
          </w:p>
          <w:p w:rsidR="60ACDAE9" w:rsidRDefault="60ACDAE9" w14:paraId="76BB9FB7" w14:textId="6D4A1401">
            <w:r w:rsidRPr="60ACDAE9" w:rsidR="60ACDAE9">
              <w:rPr>
                <w:rFonts w:ascii="Calibri" w:hAnsi="Calibri" w:eastAsia="Calibri" w:cs="Calibri"/>
                <w:color w:val="000000" w:themeColor="text1" w:themeTint="FF" w:themeShade="FF"/>
                <w:sz w:val="22"/>
                <w:szCs w:val="22"/>
              </w:rPr>
              <w:t>Area kept clear and free from animal faces.</w:t>
            </w:r>
          </w:p>
          <w:p w:rsidR="60ACDAE9" w:rsidRDefault="60ACDAE9" w14:paraId="2BDDC2D1" w14:textId="222FE36E">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95CAAD8" w14:textId="7E46089E">
            <w:r w:rsidRPr="60ACDAE9" w:rsidR="60ACDAE9">
              <w:rPr>
                <w:rFonts w:ascii="Calibri" w:hAnsi="Calibri" w:eastAsia="Calibri" w:cs="Calibri"/>
                <w:color w:val="000000" w:themeColor="text1" w:themeTint="FF" w:themeShade="FF"/>
                <w:sz w:val="22"/>
                <w:szCs w:val="22"/>
              </w:rPr>
              <w:t>LOW (3)</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408608BF" w14:textId="2FF5A3A8">
            <w:r w:rsidRPr="60ACDAE9" w:rsidR="60ACDAE9">
              <w:rPr>
                <w:rFonts w:ascii="Calibri" w:hAnsi="Calibri" w:eastAsia="Calibri" w:cs="Calibri"/>
                <w:color w:val="000000" w:themeColor="text1" w:themeTint="FF" w:themeShade="FF"/>
                <w:sz w:val="22"/>
                <w:szCs w:val="22"/>
              </w:rPr>
              <w:t>All Staff to have access to the first aid kit, if needed and a phone in case of an emergency.</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F9B9886" w14:textId="525C467D">
            <w:r w:rsidRPr="60ACDAE9" w:rsidR="60ACDAE9">
              <w:rPr>
                <w:rFonts w:ascii="Calibri" w:hAnsi="Calibri" w:eastAsia="Calibri" w:cs="Calibri"/>
                <w:color w:val="000000" w:themeColor="text1" w:themeTint="FF" w:themeShade="FF"/>
                <w:sz w:val="22"/>
                <w:szCs w:val="22"/>
              </w:rPr>
              <w:t>All Staff</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52E990E" w14:textId="792FD6D2">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6ADA33F" w14:textId="5D002441">
            <w:r w:rsidRPr="60ACDAE9" w:rsidR="60ACDAE9">
              <w:rPr>
                <w:rFonts w:ascii="Calibri" w:hAnsi="Calibri" w:eastAsia="Calibri" w:cs="Calibri"/>
                <w:color w:val="000000" w:themeColor="text1" w:themeTint="FF" w:themeShade="FF"/>
                <w:sz w:val="22"/>
                <w:szCs w:val="22"/>
              </w:rPr>
              <w:t>LOW (1)</w:t>
            </w:r>
          </w:p>
        </w:tc>
      </w:tr>
      <w:tr w:rsidR="60ACDAE9" w:rsidTr="60ACDAE9" w14:paraId="101C86C9">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A87BDB4" w14:textId="0EA4ADFF">
            <w:r w:rsidRPr="60ACDAE9" w:rsidR="60ACDAE9">
              <w:rPr>
                <w:rFonts w:ascii="Calibri" w:hAnsi="Calibri" w:eastAsia="Calibri" w:cs="Calibri"/>
                <w:b w:val="1"/>
                <w:bCs w:val="1"/>
                <w:color w:val="000000" w:themeColor="text1" w:themeTint="FF" w:themeShade="FF"/>
                <w:sz w:val="22"/>
                <w:szCs w:val="22"/>
              </w:rPr>
              <w:t>6.</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62C96FD" w14:textId="4AC8A8E7">
            <w:r w:rsidRPr="60ACDAE9" w:rsidR="60ACDAE9">
              <w:rPr>
                <w:rFonts w:ascii="Calibri" w:hAnsi="Calibri" w:eastAsia="Calibri" w:cs="Calibri"/>
                <w:b w:val="1"/>
                <w:bCs w:val="1"/>
                <w:color w:val="000000" w:themeColor="text1" w:themeTint="FF" w:themeShade="FF"/>
                <w:sz w:val="22"/>
                <w:szCs w:val="22"/>
              </w:rPr>
              <w:t>Out-Reach work.</w:t>
            </w:r>
          </w:p>
          <w:p w:rsidR="60ACDAE9" w:rsidRDefault="60ACDAE9" w14:paraId="715A4ECE" w14:textId="4E801466">
            <w:r w:rsidRPr="60ACDAE9" w:rsidR="60ACDAE9">
              <w:rPr>
                <w:rFonts w:ascii="Calibri" w:hAnsi="Calibri" w:eastAsia="Calibri" w:cs="Calibri"/>
                <w:color w:val="000000" w:themeColor="text1" w:themeTint="FF" w:themeShade="FF"/>
                <w:sz w:val="22"/>
                <w:szCs w:val="22"/>
              </w:rPr>
              <w:t xml:space="preserve"> </w:t>
            </w:r>
          </w:p>
          <w:p w:rsidR="60ACDAE9" w:rsidRDefault="60ACDAE9" w14:paraId="59764414" w14:textId="361AA8F5">
            <w:r w:rsidRPr="60ACDAE9" w:rsidR="60ACDAE9">
              <w:rPr>
                <w:rFonts w:ascii="Calibri" w:hAnsi="Calibri" w:eastAsia="Calibri" w:cs="Calibri"/>
                <w:color w:val="000000" w:themeColor="text1" w:themeTint="FF" w:themeShade="FF"/>
                <w:sz w:val="22"/>
                <w:szCs w:val="22"/>
              </w:rPr>
              <w:t>Personal safety of staff members.</w:t>
            </w:r>
          </w:p>
          <w:p w:rsidR="60ACDAE9" w:rsidRDefault="60ACDAE9" w14:paraId="744AE23E" w14:textId="7B59970E">
            <w:r w:rsidRPr="60ACDAE9" w:rsidR="60ACDAE9">
              <w:rPr>
                <w:rFonts w:ascii="Calibri" w:hAnsi="Calibri" w:eastAsia="Calibri" w:cs="Calibri"/>
                <w:color w:val="000000" w:themeColor="text1" w:themeTint="FF" w:themeShade="FF"/>
                <w:sz w:val="22"/>
                <w:szCs w:val="22"/>
              </w:rPr>
              <w:t>Dog mess.</w:t>
            </w:r>
          </w:p>
          <w:p w:rsidR="60ACDAE9" w:rsidRDefault="60ACDAE9" w14:paraId="2F61410E" w14:textId="3D320F7E">
            <w:r w:rsidRPr="60ACDAE9" w:rsidR="60ACDAE9">
              <w:rPr>
                <w:rFonts w:ascii="Calibri" w:hAnsi="Calibri" w:eastAsia="Calibri" w:cs="Calibri"/>
                <w:color w:val="000000" w:themeColor="text1" w:themeTint="FF" w:themeShade="FF"/>
                <w:sz w:val="22"/>
                <w:szCs w:val="22"/>
              </w:rPr>
              <w:t>Trips and falls.</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3B231FF" w14:textId="7B320385">
            <w:r w:rsidRPr="60ACDAE9" w:rsidR="60ACDAE9">
              <w:rPr>
                <w:rFonts w:ascii="Calibri" w:hAnsi="Calibri" w:eastAsia="Calibri" w:cs="Calibri"/>
                <w:color w:val="000000" w:themeColor="text1" w:themeTint="FF" w:themeShade="FF"/>
                <w:sz w:val="22"/>
                <w:szCs w:val="22"/>
              </w:rPr>
              <w:t>Staff and Young people.</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9DAEA64" w14:textId="0BC90568">
            <w:r w:rsidRPr="60ACDAE9" w:rsidR="60ACDAE9">
              <w:rPr>
                <w:rFonts w:ascii="Calibri" w:hAnsi="Calibri" w:eastAsia="Calibri" w:cs="Calibri"/>
                <w:color w:val="000000" w:themeColor="text1" w:themeTint="FF" w:themeShade="FF"/>
                <w:sz w:val="22"/>
                <w:szCs w:val="22"/>
              </w:rPr>
              <w:t>Staff to stay together, when outside the building.</w:t>
            </w:r>
          </w:p>
          <w:p w:rsidR="60ACDAE9" w:rsidRDefault="60ACDAE9" w14:paraId="78BBF998" w14:textId="2C3098C1">
            <w:r w:rsidRPr="60ACDAE9" w:rsidR="60ACDAE9">
              <w:rPr>
                <w:rFonts w:ascii="Calibri" w:hAnsi="Calibri" w:eastAsia="Calibri" w:cs="Calibri"/>
                <w:color w:val="000000" w:themeColor="text1" w:themeTint="FF" w:themeShade="FF"/>
                <w:sz w:val="22"/>
                <w:szCs w:val="22"/>
              </w:rPr>
              <w:t>Staff to ensure on their own personal safety.</w:t>
            </w:r>
          </w:p>
          <w:p w:rsidR="60ACDAE9" w:rsidRDefault="60ACDAE9" w14:paraId="71A8707B" w14:textId="2E332167">
            <w:r w:rsidRPr="60ACDAE9" w:rsidR="60ACDAE9">
              <w:rPr>
                <w:rFonts w:ascii="Calibri" w:hAnsi="Calibri" w:eastAsia="Calibri" w:cs="Calibri"/>
                <w:color w:val="000000" w:themeColor="text1" w:themeTint="FF" w:themeShade="FF"/>
                <w:sz w:val="22"/>
                <w:szCs w:val="22"/>
              </w:rPr>
              <w:t>Staff upon return to fil in the outreach forms and report any concerns.</w:t>
            </w:r>
          </w:p>
          <w:p w:rsidR="60ACDAE9" w:rsidRDefault="60ACDAE9" w14:paraId="3769F7CF" w14:textId="1BAA24F4">
            <w:r w:rsidRPr="60ACDAE9" w:rsidR="60ACDAE9">
              <w:rPr>
                <w:rFonts w:ascii="Calibri" w:hAnsi="Calibri" w:eastAsia="Calibri" w:cs="Calibri"/>
                <w:color w:val="000000" w:themeColor="text1" w:themeTint="FF" w:themeShade="FF"/>
                <w:sz w:val="22"/>
                <w:szCs w:val="22"/>
              </w:rPr>
              <w:t>Staff to be mindful of their surroundings.</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7DB8B1A" w14:textId="105EFA96">
            <w:r w:rsidRPr="60ACDAE9" w:rsidR="60ACDAE9">
              <w:rPr>
                <w:rFonts w:ascii="Calibri" w:hAnsi="Calibri" w:eastAsia="Calibri" w:cs="Calibri"/>
                <w:color w:val="000000" w:themeColor="text1" w:themeTint="FF" w:themeShade="FF"/>
                <w:sz w:val="22"/>
                <w:szCs w:val="22"/>
              </w:rPr>
              <w:t>LOW (2)</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20852E4" w14:textId="2FECC365">
            <w:r w:rsidRPr="60ACDAE9" w:rsidR="60ACDAE9">
              <w:rPr>
                <w:rFonts w:ascii="Calibri" w:hAnsi="Calibri" w:eastAsia="Calibri" w:cs="Calibri"/>
                <w:color w:val="000000" w:themeColor="text1" w:themeTint="FF" w:themeShade="FF"/>
                <w:sz w:val="22"/>
                <w:szCs w:val="22"/>
              </w:rPr>
              <w:t>All staff to have mobile phones in the event of emergencies.</w:t>
            </w:r>
          </w:p>
          <w:p w:rsidR="60ACDAE9" w:rsidRDefault="60ACDAE9" w14:paraId="5F37AD90" w14:textId="3A297DBE">
            <w:r w:rsidRPr="60ACDAE9" w:rsidR="60ACDAE9">
              <w:rPr>
                <w:rFonts w:ascii="Calibri" w:hAnsi="Calibri" w:eastAsia="Calibri" w:cs="Calibri"/>
                <w:color w:val="000000" w:themeColor="text1" w:themeTint="FF" w:themeShade="FF"/>
                <w:sz w:val="22"/>
                <w:szCs w:val="22"/>
              </w:rPr>
              <w:t>Staff to stay in contact, and have an agreed time to return to the youth club.</w:t>
            </w:r>
          </w:p>
          <w:p w:rsidR="60ACDAE9" w:rsidRDefault="60ACDAE9" w14:paraId="75C648C4" w14:textId="736EE491">
            <w:r w:rsidRPr="60ACDAE9" w:rsidR="60ACDAE9">
              <w:rPr>
                <w:rFonts w:ascii="Calibri" w:hAnsi="Calibri" w:eastAsia="Calibri" w:cs="Calibri"/>
                <w:color w:val="000000" w:themeColor="text1" w:themeTint="FF" w:themeShade="FF"/>
                <w:sz w:val="22"/>
                <w:szCs w:val="22"/>
              </w:rPr>
              <w:t>Report any concerns.</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5E11696" w14:textId="514E23B1">
            <w:r w:rsidRPr="60ACDAE9" w:rsidR="60ACDAE9">
              <w:rPr>
                <w:rFonts w:ascii="Calibri" w:hAnsi="Calibri" w:eastAsia="Calibri" w:cs="Calibri"/>
                <w:color w:val="000000" w:themeColor="text1" w:themeTint="FF" w:themeShade="FF"/>
                <w:sz w:val="22"/>
                <w:szCs w:val="22"/>
              </w:rPr>
              <w:t>All Staff</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7A29E13" w14:textId="3F85D7EC">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58D605CF" w14:textId="600F6972">
            <w:r w:rsidRPr="60ACDAE9" w:rsidR="60ACDAE9">
              <w:rPr>
                <w:rFonts w:ascii="Calibri" w:hAnsi="Calibri" w:eastAsia="Calibri" w:cs="Calibri"/>
                <w:color w:val="000000" w:themeColor="text1" w:themeTint="FF" w:themeShade="FF"/>
                <w:sz w:val="22"/>
                <w:szCs w:val="22"/>
              </w:rPr>
              <w:t>LOW (2)</w:t>
            </w:r>
          </w:p>
        </w:tc>
      </w:tr>
      <w:tr w:rsidR="60ACDAE9" w:rsidTr="60ACDAE9" w14:paraId="5BCAB9F1">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FDB0243" w14:textId="05C84DBE">
            <w:r w:rsidRPr="60ACDAE9" w:rsidR="60ACDAE9">
              <w:rPr>
                <w:rFonts w:ascii="Calibri" w:hAnsi="Calibri" w:eastAsia="Calibri" w:cs="Calibri"/>
                <w:b w:val="1"/>
                <w:bCs w:val="1"/>
                <w:color w:val="000000" w:themeColor="text1" w:themeTint="FF" w:themeShade="FF"/>
                <w:sz w:val="22"/>
                <w:szCs w:val="22"/>
              </w:rPr>
              <w:t>7.</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4E8ABAE" w14:textId="726917A2">
            <w:r w:rsidRPr="60ACDAE9" w:rsidR="60ACDAE9">
              <w:rPr>
                <w:rFonts w:ascii="Calibri" w:hAnsi="Calibri" w:eastAsia="Calibri" w:cs="Calibri"/>
                <w:b w:val="1"/>
                <w:bCs w:val="1"/>
                <w:color w:val="000000" w:themeColor="text1" w:themeTint="FF" w:themeShade="FF"/>
                <w:sz w:val="22"/>
                <w:szCs w:val="22"/>
              </w:rPr>
              <w:t>Cleaning and tidying away.</w:t>
            </w:r>
          </w:p>
          <w:p w:rsidR="60ACDAE9" w:rsidRDefault="60ACDAE9" w14:paraId="2AE702FF" w14:textId="03236227">
            <w:r w:rsidRPr="60ACDAE9" w:rsidR="60ACDAE9">
              <w:rPr>
                <w:rFonts w:ascii="Calibri" w:hAnsi="Calibri" w:eastAsia="Calibri" w:cs="Calibri"/>
                <w:color w:val="000000" w:themeColor="text1" w:themeTint="FF" w:themeShade="FF"/>
                <w:sz w:val="22"/>
                <w:szCs w:val="22"/>
              </w:rPr>
              <w:t xml:space="preserve"> </w:t>
            </w:r>
          </w:p>
          <w:p w:rsidR="60ACDAE9" w:rsidRDefault="60ACDAE9" w14:paraId="07882C14" w14:textId="6FF9D874">
            <w:r w:rsidRPr="60ACDAE9" w:rsidR="60ACDAE9">
              <w:rPr>
                <w:rFonts w:ascii="Calibri" w:hAnsi="Calibri" w:eastAsia="Calibri" w:cs="Calibri"/>
                <w:color w:val="000000" w:themeColor="text1" w:themeTint="FF" w:themeShade="FF"/>
                <w:sz w:val="22"/>
                <w:szCs w:val="22"/>
              </w:rPr>
              <w:t>Risk of skin irritations, burns, and eye damage, form chemicals or vapours.</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9648AAD" w14:textId="5A5FFB68">
            <w:r w:rsidRPr="60ACDAE9" w:rsidR="60ACDAE9">
              <w:rPr>
                <w:rFonts w:ascii="Calibri" w:hAnsi="Calibri" w:eastAsia="Calibri" w:cs="Calibri"/>
                <w:color w:val="000000" w:themeColor="text1" w:themeTint="FF" w:themeShade="FF"/>
                <w:sz w:val="22"/>
                <w:szCs w:val="22"/>
              </w:rPr>
              <w:t>Staff</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8E21F1C" w14:textId="19E7547C">
            <w:r w:rsidRPr="60ACDAE9" w:rsidR="60ACDAE9">
              <w:rPr>
                <w:rFonts w:ascii="Calibri" w:hAnsi="Calibri" w:eastAsia="Calibri" w:cs="Calibri"/>
                <w:color w:val="000000" w:themeColor="text1" w:themeTint="FF" w:themeShade="FF"/>
                <w:sz w:val="22"/>
                <w:szCs w:val="22"/>
              </w:rPr>
              <w:t>Staff to follow all warnings and care instructions on the packaging, relating to storage and ventilation.</w:t>
            </w:r>
          </w:p>
          <w:p w:rsidR="60ACDAE9" w:rsidRDefault="60ACDAE9" w14:paraId="68EA727C" w14:textId="44A80E73">
            <w:r w:rsidRPr="60ACDAE9" w:rsidR="60ACDAE9">
              <w:rPr>
                <w:rFonts w:ascii="Calibri" w:hAnsi="Calibri" w:eastAsia="Calibri" w:cs="Calibri"/>
                <w:color w:val="000000" w:themeColor="text1" w:themeTint="FF" w:themeShade="FF"/>
                <w:sz w:val="22"/>
                <w:szCs w:val="22"/>
              </w:rPr>
              <w:t>Protection to skin and eyes, and the disposal of waste, and empty containers.</w:t>
            </w:r>
          </w:p>
          <w:p w:rsidR="60ACDAE9" w:rsidRDefault="60ACDAE9" w14:paraId="3D55B4F0" w14:textId="7011E209">
            <w:r w:rsidRPr="60ACDAE9" w:rsidR="60ACDAE9">
              <w:rPr>
                <w:rFonts w:ascii="Calibri" w:hAnsi="Calibri" w:eastAsia="Calibri" w:cs="Calibri"/>
                <w:color w:val="000000" w:themeColor="text1" w:themeTint="FF" w:themeShade="FF"/>
                <w:sz w:val="22"/>
                <w:szCs w:val="22"/>
              </w:rPr>
              <w:t>Make sure all walkways and fire exits are clear from obstructions.</w:t>
            </w:r>
          </w:p>
          <w:p w:rsidR="60ACDAE9" w:rsidRDefault="60ACDAE9" w14:paraId="14071241" w14:textId="668FF2B7">
            <w:r w:rsidRPr="60ACDAE9" w:rsidR="60ACDAE9">
              <w:rPr>
                <w:rFonts w:ascii="Calibri" w:hAnsi="Calibri" w:eastAsia="Calibri" w:cs="Calibri"/>
                <w:color w:val="000000" w:themeColor="text1" w:themeTint="FF" w:themeShade="FF"/>
                <w:sz w:val="22"/>
                <w:szCs w:val="22"/>
              </w:rPr>
              <w:t xml:space="preserve">Wet floor signs to be used </w:t>
            </w:r>
          </w:p>
          <w:p w:rsidR="60ACDAE9" w:rsidRDefault="60ACDAE9" w14:paraId="6A75EAE8" w14:textId="35FB6FF4">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BB9D54D" w14:textId="63A7A5BF">
            <w:r w:rsidRPr="60ACDAE9" w:rsidR="60ACDAE9">
              <w:rPr>
                <w:rFonts w:ascii="Calibri" w:hAnsi="Calibri" w:eastAsia="Calibri" w:cs="Calibri"/>
                <w:color w:val="000000" w:themeColor="text1" w:themeTint="FF" w:themeShade="FF"/>
                <w:sz w:val="22"/>
                <w:szCs w:val="22"/>
              </w:rPr>
              <w:t>LOW (1)</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BB3293F" w14:textId="02B6C29D">
            <w:r w:rsidRPr="60ACDAE9" w:rsidR="60ACDAE9">
              <w:rPr>
                <w:rFonts w:ascii="Calibri" w:hAnsi="Calibri" w:eastAsia="Calibri" w:cs="Calibri"/>
                <w:color w:val="000000" w:themeColor="text1" w:themeTint="FF" w:themeShade="FF"/>
                <w:sz w:val="22"/>
                <w:szCs w:val="22"/>
              </w:rPr>
              <w:t>Continue to supervise all use of cleaning, substances and report any issues.</w:t>
            </w:r>
          </w:p>
          <w:p w:rsidR="60ACDAE9" w:rsidRDefault="60ACDAE9" w14:paraId="1DBB42C9" w14:textId="23B2A00D">
            <w:r w:rsidRPr="60ACDAE9" w:rsidR="60ACDAE9">
              <w:rPr>
                <w:rFonts w:ascii="Calibri" w:hAnsi="Calibri" w:eastAsia="Calibri" w:cs="Calibri"/>
                <w:color w:val="000000" w:themeColor="text1" w:themeTint="FF" w:themeShade="FF"/>
                <w:sz w:val="22"/>
                <w:szCs w:val="22"/>
              </w:rPr>
              <w:t>Staff to continue to check the building for repairs, and space regularly.</w:t>
            </w:r>
          </w:p>
          <w:p w:rsidR="60ACDAE9" w:rsidRDefault="60ACDAE9" w14:paraId="7D6B1A20" w14:textId="112EAC5A">
            <w:r w:rsidRPr="60ACDAE9" w:rsidR="60ACDAE9">
              <w:rPr>
                <w:rFonts w:ascii="Calibri" w:hAnsi="Calibri" w:eastAsia="Calibri" w:cs="Calibri"/>
                <w:color w:val="000000" w:themeColor="text1" w:themeTint="FF" w:themeShade="FF"/>
                <w:sz w:val="22"/>
                <w:szCs w:val="22"/>
              </w:rPr>
              <w:t>Ensuring the correct storage of the cleaning solutions, in a locked away cupboard away from the young people.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E0D1D99" w14:textId="1E725DB7">
            <w:r w:rsidRPr="60ACDAE9" w:rsidR="60ACDAE9">
              <w:rPr>
                <w:rFonts w:ascii="Calibri" w:hAnsi="Calibri" w:eastAsia="Calibri" w:cs="Calibri"/>
                <w:color w:val="000000" w:themeColor="text1" w:themeTint="FF" w:themeShade="FF"/>
                <w:sz w:val="22"/>
                <w:szCs w:val="22"/>
              </w:rPr>
              <w:t>All Staff</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F9210D8" w14:textId="2C942392">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4224A91" w14:textId="4254B654">
            <w:r w:rsidRPr="60ACDAE9" w:rsidR="60ACDAE9">
              <w:rPr>
                <w:rFonts w:ascii="Calibri" w:hAnsi="Calibri" w:eastAsia="Calibri" w:cs="Calibri"/>
                <w:color w:val="000000" w:themeColor="text1" w:themeTint="FF" w:themeShade="FF"/>
                <w:sz w:val="22"/>
                <w:szCs w:val="22"/>
              </w:rPr>
              <w:t>LOW (1)</w:t>
            </w:r>
          </w:p>
        </w:tc>
      </w:tr>
      <w:tr w:rsidR="60ACDAE9" w:rsidTr="60ACDAE9" w14:paraId="5DFAC32C">
        <w:trPr>
          <w:trHeight w:val="300"/>
        </w:trPr>
        <w:tc>
          <w:tcPr>
            <w:cnfStyle w:val="001000000000" w:firstRow="0" w:lastRow="0" w:firstColumn="1" w:lastColumn="0" w:oddVBand="0" w:evenVBand="0" w:oddHBand="0" w:evenHBand="0" w:firstRowFirstColumn="0" w:firstRowLastColumn="0" w:lastRowFirstColumn="0" w:lastRowLastColumn="0"/>
            <w:tcW w:w="3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81FB724" w14:textId="64D5B208">
            <w:r w:rsidRPr="60ACDAE9" w:rsidR="60ACDAE9">
              <w:rPr>
                <w:rFonts w:ascii="Calibri" w:hAnsi="Calibri" w:eastAsia="Calibri" w:cs="Calibri"/>
                <w:b w:val="1"/>
                <w:bCs w:val="1"/>
                <w:color w:val="000000" w:themeColor="text1" w:themeTint="FF" w:themeShade="FF"/>
                <w:sz w:val="22"/>
                <w:szCs w:val="22"/>
              </w:rPr>
              <w:t>8.</w:t>
            </w:r>
          </w:p>
        </w:tc>
        <w:tc>
          <w:tcPr>
            <w:cnfStyle w:val="000000000000" w:firstRow="0" w:lastRow="0" w:firstColumn="0" w:lastColumn="0" w:oddVBand="0" w:evenVBand="0" w:oddHBand="0" w:evenHBand="0" w:firstRowFirstColumn="0" w:firstRowLastColumn="0" w:lastRowFirstColumn="0" w:lastRowLastColumn="0"/>
            <w:tcW w:w="1194"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E54A3A1" w14:textId="76C014E9">
            <w:r w:rsidRPr="60ACDAE9" w:rsidR="60ACDAE9">
              <w:rPr>
                <w:rFonts w:ascii="Calibri" w:hAnsi="Calibri" w:eastAsia="Calibri" w:cs="Calibri"/>
                <w:b w:val="1"/>
                <w:bCs w:val="1"/>
                <w:color w:val="000000" w:themeColor="text1" w:themeTint="FF" w:themeShade="FF"/>
                <w:sz w:val="22"/>
                <w:szCs w:val="22"/>
              </w:rPr>
              <w:t>Traffic outside the building.</w:t>
            </w:r>
          </w:p>
          <w:p w:rsidR="60ACDAE9" w:rsidRDefault="60ACDAE9" w14:paraId="3F5B7361" w14:textId="2257227D">
            <w:r w:rsidRPr="60ACDAE9" w:rsidR="60ACDAE9">
              <w:rPr>
                <w:rFonts w:ascii="Calibri" w:hAnsi="Calibri" w:eastAsia="Calibri" w:cs="Calibri"/>
                <w:color w:val="000000" w:themeColor="text1" w:themeTint="FF" w:themeShade="FF"/>
                <w:sz w:val="22"/>
                <w:szCs w:val="22"/>
              </w:rPr>
              <w:t xml:space="preserve"> </w:t>
            </w:r>
          </w:p>
          <w:p w:rsidR="60ACDAE9" w:rsidRDefault="60ACDAE9" w14:paraId="052C063C" w14:textId="00779170">
            <w:r w:rsidRPr="60ACDAE9" w:rsidR="60ACDAE9">
              <w:rPr>
                <w:rFonts w:ascii="Calibri" w:hAnsi="Calibri" w:eastAsia="Calibri" w:cs="Calibri"/>
                <w:color w:val="000000" w:themeColor="text1" w:themeTint="FF" w:themeShade="FF"/>
                <w:sz w:val="22"/>
                <w:szCs w:val="22"/>
              </w:rPr>
              <w:t>Injury if struck by a car.</w:t>
            </w:r>
          </w:p>
          <w:p w:rsidR="60ACDAE9" w:rsidRDefault="60ACDAE9" w14:paraId="6E9AF6AA" w14:textId="2F06E9EA">
            <w:r w:rsidRPr="60ACDAE9" w:rsidR="60ACDAE9">
              <w:rPr>
                <w:rFonts w:ascii="Calibri" w:hAnsi="Calibri" w:eastAsia="Calibri" w:cs="Calibri"/>
                <w:color w:val="000000" w:themeColor="text1" w:themeTint="FF" w:themeShade="FF"/>
                <w:sz w:val="22"/>
                <w:szCs w:val="22"/>
              </w:rPr>
              <w:t>Entering or leaving the building.</w:t>
            </w:r>
          </w:p>
        </w:tc>
        <w:tc>
          <w:tcPr>
            <w:cnfStyle w:val="000000000000" w:firstRow="0" w:lastRow="0" w:firstColumn="0" w:lastColumn="0" w:oddVBand="0" w:evenVBand="0" w:oddHBand="0" w:evenHBand="0" w:firstRowFirstColumn="0" w:firstRowLastColumn="0" w:lastRowFirstColumn="0" w:lastRowLastColumn="0"/>
            <w:tcW w:w="1005"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01211F90" w14:textId="7C92B9AD">
            <w:r w:rsidRPr="60ACDAE9" w:rsidR="60ACDAE9">
              <w:rPr>
                <w:rFonts w:ascii="Calibri" w:hAnsi="Calibri" w:eastAsia="Calibri" w:cs="Calibri"/>
                <w:color w:val="000000" w:themeColor="text1" w:themeTint="FF" w:themeShade="FF"/>
                <w:sz w:val="22"/>
                <w:szCs w:val="22"/>
              </w:rPr>
              <w:t>Staff, young people and visitors.</w:t>
            </w:r>
          </w:p>
        </w:tc>
        <w:tc>
          <w:tcPr>
            <w:cnfStyle w:val="000000000000" w:firstRow="0" w:lastRow="0" w:firstColumn="0" w:lastColumn="0" w:oddVBand="0" w:evenVBand="0" w:oddHBand="0" w:evenHBand="0" w:firstRowFirstColumn="0" w:firstRowLastColumn="0" w:lastRowFirstColumn="0" w:lastRowLastColumn="0"/>
            <w:tcW w:w="1372"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21AC67ED" w14:textId="0CC0FC41">
            <w:r w:rsidRPr="60ACDAE9" w:rsidR="60ACDAE9">
              <w:rPr>
                <w:rFonts w:ascii="Calibri" w:hAnsi="Calibri" w:eastAsia="Calibri" w:cs="Calibri"/>
                <w:color w:val="000000" w:themeColor="text1" w:themeTint="FF" w:themeShade="FF"/>
                <w:sz w:val="22"/>
                <w:szCs w:val="22"/>
              </w:rPr>
              <w:t>All Staff, visitors and Young People to be vigilant to vehicles when moving across the car park area.</w:t>
            </w:r>
          </w:p>
          <w:p w:rsidR="60ACDAE9" w:rsidRDefault="60ACDAE9" w14:paraId="09E9BE3F" w14:textId="19B59AA3">
            <w:r w:rsidRPr="60ACDAE9" w:rsidR="60ACDAE9">
              <w:rPr>
                <w:rFonts w:ascii="Calibri" w:hAnsi="Calibri" w:eastAsia="Calibri" w:cs="Calibri"/>
                <w:color w:val="000000" w:themeColor="text1" w:themeTint="FF" w:themeShade="FF"/>
                <w:sz w:val="22"/>
                <w:szCs w:val="22"/>
              </w:rPr>
              <w:t>Staff are to supervise the young people when leaving, entering and hanging around outside the youth club entrance.</w:t>
            </w:r>
          </w:p>
          <w:p w:rsidR="60ACDAE9" w:rsidRDefault="60ACDAE9" w14:paraId="33DD362E" w14:textId="62360744">
            <w:r w:rsidRPr="60ACDAE9" w:rsidR="60ACDAE9">
              <w:rPr>
                <w:rFonts w:ascii="Calibri" w:hAnsi="Calibri" w:eastAsia="Calibri" w:cs="Calibri"/>
                <w:color w:val="000000" w:themeColor="text1" w:themeTint="FF" w:themeShade="FF"/>
                <w:sz w:val="22"/>
                <w:szCs w:val="22"/>
              </w:rPr>
              <w:t xml:space="preserve"> </w:t>
            </w:r>
          </w:p>
        </w:tc>
        <w:tc>
          <w:tcPr>
            <w:cnfStyle w:val="000000000000" w:firstRow="0" w:lastRow="0" w:firstColumn="0" w:lastColumn="0" w:oddVBand="0" w:evenVBand="0" w:oddHBand="0" w:evenHBand="0" w:firstRowFirstColumn="0" w:firstRowLastColumn="0" w:lastRowFirstColumn="0" w:lastRowLastColumn="0"/>
            <w:tcW w:w="890"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3A369ACE" w14:textId="2771B3D5">
            <w:r w:rsidRPr="60ACDAE9" w:rsidR="60ACDAE9">
              <w:rPr>
                <w:rFonts w:ascii="Calibri" w:hAnsi="Calibri" w:eastAsia="Calibri" w:cs="Calibri"/>
                <w:color w:val="000000" w:themeColor="text1" w:themeTint="FF" w:themeShade="FF"/>
                <w:sz w:val="22"/>
                <w:szCs w:val="22"/>
              </w:rPr>
              <w:t>LOW (6)</w:t>
            </w:r>
          </w:p>
        </w:tc>
        <w:tc>
          <w:tcPr>
            <w:cnfStyle w:val="000000000000" w:firstRow="0" w:lastRow="0" w:firstColumn="0" w:lastColumn="0" w:oddVBand="0" w:evenVBand="0" w:oddHBand="0" w:evenHBand="0" w:firstRowFirstColumn="0" w:firstRowLastColumn="0" w:lastRowFirstColumn="0" w:lastRowLastColumn="0"/>
            <w:tcW w:w="1487"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1F430444" w14:textId="0471F43A">
            <w:r w:rsidRPr="60ACDAE9" w:rsidR="60ACDAE9">
              <w:rPr>
                <w:rFonts w:ascii="Calibri" w:hAnsi="Calibri" w:eastAsia="Calibri" w:cs="Calibri"/>
                <w:color w:val="000000" w:themeColor="text1" w:themeTint="FF" w:themeShade="FF"/>
                <w:sz w:val="22"/>
                <w:szCs w:val="22"/>
              </w:rPr>
              <w:t xml:space="preserve">Staff to report any dangerous driving around the car park area to the police. </w:t>
            </w:r>
          </w:p>
          <w:p w:rsidR="60ACDAE9" w:rsidRDefault="60ACDAE9" w14:paraId="2DC573FF" w14:textId="190A5919">
            <w:r w:rsidRPr="60ACDAE9" w:rsidR="60ACDAE9">
              <w:rPr>
                <w:rFonts w:ascii="Calibri" w:hAnsi="Calibri" w:eastAsia="Calibri" w:cs="Calibri"/>
                <w:color w:val="000000" w:themeColor="text1" w:themeTint="FF" w:themeShade="FF"/>
                <w:sz w:val="22"/>
                <w:szCs w:val="22"/>
              </w:rPr>
              <w:t xml:space="preserve"> </w:t>
            </w:r>
          </w:p>
          <w:p w:rsidR="60ACDAE9" w:rsidRDefault="60ACDAE9" w14:paraId="053B5CBC" w14:textId="64170CEB">
            <w:r w:rsidRPr="60ACDAE9" w:rsidR="60ACDAE9">
              <w:rPr>
                <w:rFonts w:ascii="Calibri" w:hAnsi="Calibri" w:eastAsia="Calibri" w:cs="Calibri"/>
                <w:color w:val="000000" w:themeColor="text1" w:themeTint="FF" w:themeShade="FF"/>
                <w:sz w:val="22"/>
                <w:szCs w:val="22"/>
              </w:rPr>
              <w:t>Staff to have access to first Aid and mobile phones in case of emergencies.</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6532BC08" w14:textId="5A11F7C7">
            <w:r w:rsidRPr="60ACDAE9" w:rsidR="60ACDAE9">
              <w:rPr>
                <w:rFonts w:ascii="Calibri" w:hAnsi="Calibri" w:eastAsia="Calibri" w:cs="Calibri"/>
                <w:color w:val="000000" w:themeColor="text1" w:themeTint="FF" w:themeShade="FF"/>
                <w:sz w:val="22"/>
                <w:szCs w:val="22"/>
              </w:rPr>
              <w:t>All Staff and young people.</w:t>
            </w:r>
          </w:p>
        </w:tc>
        <w:tc>
          <w:tcPr>
            <w:cnfStyle w:val="000000000000" w:firstRow="0" w:lastRow="0" w:firstColumn="0" w:lastColumn="0" w:oddVBand="0" w:evenVBand="0" w:oddHBand="0" w:evenHBand="0" w:firstRowFirstColumn="0" w:firstRowLastColumn="0" w:lastRowFirstColumn="0" w:lastRowLastColumn="0"/>
            <w:tcW w:w="796"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5FA77AE4" w14:textId="41899668">
            <w:r w:rsidRPr="60ACDAE9" w:rsidR="60ACDAE9">
              <w:rPr>
                <w:rFonts w:ascii="Calibri" w:hAnsi="Calibri" w:eastAsia="Calibri" w:cs="Calibri"/>
                <w:color w:val="000000" w:themeColor="text1" w:themeTint="FF" w:themeShade="FF"/>
                <w:sz w:val="22"/>
                <w:szCs w:val="22"/>
              </w:rPr>
              <w:t>Ongoing.</w:t>
            </w:r>
          </w:p>
        </w:tc>
        <w:tc>
          <w:tcPr>
            <w:cnfStyle w:val="000000000000" w:firstRow="0" w:lastRow="0" w:firstColumn="0" w:lastColumn="0" w:oddVBand="0" w:evenVBand="0" w:oddHBand="0" w:evenHBand="0" w:firstRowFirstColumn="0" w:firstRowLastColumn="0" w:lastRowFirstColumn="0" w:lastRowLastColumn="0"/>
            <w:tcW w:w="1089" w:type="dxa"/>
            <w:tcBorders>
              <w:top w:val="single" w:color="999999" w:sz="8"/>
              <w:left w:val="single" w:color="999999" w:sz="8"/>
              <w:bottom w:val="single" w:color="999999" w:sz="8"/>
              <w:right w:val="single" w:color="999999" w:sz="8"/>
            </w:tcBorders>
            <w:tcMar>
              <w:left w:w="108" w:type="dxa"/>
              <w:right w:w="108" w:type="dxa"/>
            </w:tcMar>
            <w:vAlign w:val="top"/>
          </w:tcPr>
          <w:p w:rsidR="60ACDAE9" w:rsidRDefault="60ACDAE9" w14:paraId="7B2C75A8" w14:textId="27497A12">
            <w:r w:rsidRPr="60ACDAE9" w:rsidR="60ACDAE9">
              <w:rPr>
                <w:rFonts w:ascii="Calibri" w:hAnsi="Calibri" w:eastAsia="Calibri" w:cs="Calibri"/>
                <w:color w:val="000000" w:themeColor="text1" w:themeTint="FF" w:themeShade="FF"/>
                <w:sz w:val="22"/>
                <w:szCs w:val="22"/>
              </w:rPr>
              <w:t>LOW (6)</w:t>
            </w:r>
          </w:p>
        </w:tc>
      </w:tr>
    </w:tbl>
    <w:p w:rsidR="60ACDAE9" w:rsidP="60ACDAE9" w:rsidRDefault="60ACDAE9" w14:paraId="54615F66" w14:textId="18AA9BF9">
      <w:pPr>
        <w:pStyle w:val="Normal"/>
        <w:spacing w:line="480" w:lineRule="auto"/>
        <w:jc w:val="left"/>
        <w:rPr>
          <w:rFonts w:ascii="Ink Free" w:hAnsi="Ink Free" w:eastAsia="Ink Free" w:cs="Ink Free"/>
          <w:b w:val="0"/>
          <w:bCs w:val="0"/>
          <w:i w:val="0"/>
          <w:iCs w:val="0"/>
          <w:caps w:val="0"/>
          <w:smallCaps w:val="0"/>
          <w:noProof w:val="0"/>
          <w:color w:val="FF0000"/>
          <w:sz w:val="22"/>
          <w:szCs w:val="22"/>
          <w:lang w:val="en-GB"/>
        </w:rPr>
      </w:pPr>
    </w:p>
    <w:p w:rsidR="3833ADF8" w:rsidP="60ACDAE9" w:rsidRDefault="3833ADF8" w14:paraId="4B85419F" w14:textId="55FA5E35">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r w:rsidRPr="60ACDAE9" w:rsidR="3833ADF8">
        <w:rPr>
          <w:rFonts w:ascii="Ink Free" w:hAnsi="Ink Free" w:eastAsia="Ink Free" w:cs="Ink Free"/>
          <w:b w:val="0"/>
          <w:bCs w:val="0"/>
          <w:i w:val="0"/>
          <w:iCs w:val="0"/>
          <w:caps w:val="0"/>
          <w:smallCaps w:val="0"/>
          <w:noProof w:val="0"/>
          <w:color w:val="FF0000"/>
          <w:sz w:val="96"/>
          <w:szCs w:val="96"/>
          <w:lang w:val="en-GB"/>
        </w:rPr>
        <w:t>NAO</w:t>
      </w:r>
      <w:r w:rsidRPr="60ACDAE9" w:rsidR="362CEDFE">
        <w:rPr>
          <w:rFonts w:ascii="Ink Free" w:hAnsi="Ink Free" w:eastAsia="Ink Free" w:cs="Ink Free"/>
          <w:b w:val="0"/>
          <w:bCs w:val="0"/>
          <w:i w:val="0"/>
          <w:iCs w:val="0"/>
          <w:caps w:val="0"/>
          <w:smallCaps w:val="0"/>
          <w:noProof w:val="0"/>
          <w:color w:val="FF0000"/>
          <w:sz w:val="96"/>
          <w:szCs w:val="96"/>
          <w:lang w:val="en-GB"/>
        </w:rPr>
        <w:t>MI</w:t>
      </w:r>
      <w:r w:rsidRPr="60ACDAE9" w:rsidR="3833ADF8">
        <w:rPr>
          <w:rFonts w:ascii="Ink Free" w:hAnsi="Ink Free" w:eastAsia="Ink Free" w:cs="Ink Free"/>
          <w:b w:val="0"/>
          <w:bCs w:val="0"/>
          <w:i w:val="0"/>
          <w:iCs w:val="0"/>
          <w:caps w:val="0"/>
          <w:smallCaps w:val="0"/>
          <w:noProof w:val="0"/>
          <w:color w:val="FF0000"/>
          <w:sz w:val="96"/>
          <w:szCs w:val="96"/>
          <w:lang w:val="en-GB"/>
        </w:rPr>
        <w:t xml:space="preserve">E </w:t>
      </w:r>
      <w:r w:rsidRPr="60ACDAE9" w:rsidR="450D1D5E">
        <w:rPr>
          <w:rFonts w:ascii="Ink Free" w:hAnsi="Ink Free" w:eastAsia="Ink Free" w:cs="Ink Free"/>
          <w:b w:val="0"/>
          <w:bCs w:val="0"/>
          <w:i w:val="0"/>
          <w:iCs w:val="0"/>
          <w:caps w:val="0"/>
          <w:smallCaps w:val="0"/>
          <w:noProof w:val="0"/>
          <w:color w:val="FF0000"/>
          <w:sz w:val="96"/>
          <w:szCs w:val="96"/>
          <w:lang w:val="en-GB"/>
        </w:rPr>
        <w:t xml:space="preserve">Planning </w:t>
      </w:r>
      <w:r w:rsidRPr="60ACDAE9" w:rsidR="3833ADF8">
        <w:rPr>
          <w:rFonts w:ascii="Ink Free" w:hAnsi="Ink Free" w:eastAsia="Ink Free" w:cs="Ink Free"/>
          <w:b w:val="0"/>
          <w:bCs w:val="0"/>
          <w:i w:val="0"/>
          <w:iCs w:val="0"/>
          <w:caps w:val="0"/>
          <w:smallCaps w:val="0"/>
          <w:noProof w:val="0"/>
          <w:color w:val="FF0000"/>
          <w:sz w:val="96"/>
          <w:szCs w:val="96"/>
          <w:lang w:val="en-GB"/>
        </w:rPr>
        <w:t xml:space="preserve">and </w:t>
      </w:r>
      <w:r w:rsidRPr="60ACDAE9" w:rsidR="1498AA14">
        <w:rPr>
          <w:rFonts w:ascii="Ink Free" w:hAnsi="Ink Free" w:eastAsia="Ink Free" w:cs="Ink Free"/>
          <w:b w:val="0"/>
          <w:bCs w:val="0"/>
          <w:i w:val="0"/>
          <w:iCs w:val="0"/>
          <w:caps w:val="0"/>
          <w:smallCaps w:val="0"/>
          <w:noProof w:val="0"/>
          <w:color w:val="FF0000"/>
          <w:sz w:val="96"/>
          <w:szCs w:val="96"/>
          <w:lang w:val="en-GB"/>
        </w:rPr>
        <w:t>Reflections.</w:t>
      </w:r>
    </w:p>
    <w:p w:rsidR="60ACDAE9" w:rsidP="60ACDAE9" w:rsidRDefault="60ACDAE9" w14:paraId="3EA0EFF3" w14:textId="13DBB617">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60ACDAE9" w:rsidP="60ACDAE9" w:rsidRDefault="60ACDAE9" w14:paraId="3BC27FEC" w14:textId="6AD02496">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6A96C8E1" w:rsidP="60ACDAE9" w:rsidRDefault="6A96C8E1" w14:paraId="5AC0C7E2" w14:textId="26467F1F">
      <w:pPr>
        <w:spacing w:line="480" w:lineRule="auto"/>
        <w:jc w:val="both"/>
      </w:pPr>
      <w:r w:rsidRPr="1D21A3B3" w:rsidR="6A96C8E1">
        <w:rPr>
          <w:rFonts w:ascii="Arial" w:hAnsi="Arial" w:eastAsia="Arial" w:cs="Arial"/>
          <w:b w:val="1"/>
          <w:bCs w:val="1"/>
          <w:noProof w:val="0"/>
          <w:sz w:val="22"/>
          <w:szCs w:val="22"/>
          <w:lang w:val="en-GB"/>
        </w:rPr>
        <w:t xml:space="preserve">Planning: </w:t>
      </w:r>
      <w:r w:rsidRPr="1D21A3B3" w:rsidR="6A96C8E1">
        <w:rPr>
          <w:rFonts w:ascii="Arial" w:hAnsi="Arial" w:eastAsia="Arial" w:cs="Arial"/>
          <w:b w:val="1"/>
          <w:bCs w:val="1"/>
          <w:noProof w:val="0"/>
          <w:color w:val="FF0000"/>
          <w:sz w:val="22"/>
          <w:szCs w:val="22"/>
          <w:lang w:val="en-GB"/>
        </w:rPr>
        <w:t>Self-respect workshop</w:t>
      </w:r>
      <w:r w:rsidRPr="1D21A3B3" w:rsidR="6A96C8E1">
        <w:rPr>
          <w:rFonts w:ascii="Arial" w:hAnsi="Arial" w:eastAsia="Arial" w:cs="Arial"/>
          <w:b w:val="1"/>
          <w:bCs w:val="1"/>
          <w:noProof w:val="0"/>
          <w:sz w:val="22"/>
          <w:szCs w:val="22"/>
          <w:lang w:val="en-GB"/>
        </w:rPr>
        <w:t>.</w:t>
      </w:r>
    </w:p>
    <w:p w:rsidR="6A96C8E1" w:rsidP="60ACDAE9" w:rsidRDefault="6A96C8E1" w14:paraId="3F5E7095" w14:textId="0D08F0E0">
      <w:pPr>
        <w:spacing w:line="480" w:lineRule="auto"/>
        <w:jc w:val="both"/>
      </w:pPr>
      <w:r w:rsidRPr="60ACDAE9" w:rsidR="6A96C8E1">
        <w:rPr>
          <w:rFonts w:ascii="Arial" w:hAnsi="Arial" w:eastAsia="Arial" w:cs="Arial"/>
          <w:b w:val="1"/>
          <w:bCs w:val="1"/>
          <w:noProof w:val="0"/>
          <w:sz w:val="22"/>
          <w:szCs w:val="22"/>
          <w:lang w:val="en-GB"/>
        </w:rPr>
        <w:t>Needs.</w:t>
      </w:r>
    </w:p>
    <w:p w:rsidR="6A96C8E1" w:rsidP="60ACDAE9" w:rsidRDefault="6A96C8E1" w14:paraId="1C58BD5F" w14:textId="47F257AC">
      <w:pPr>
        <w:spacing w:line="480" w:lineRule="auto"/>
        <w:jc w:val="both"/>
      </w:pPr>
      <w:r w:rsidRPr="60ACDAE9" w:rsidR="6A96C8E1">
        <w:rPr>
          <w:rFonts w:ascii="Arial" w:hAnsi="Arial" w:eastAsia="Arial" w:cs="Arial"/>
          <w:noProof w:val="0"/>
          <w:sz w:val="22"/>
          <w:szCs w:val="22"/>
          <w:lang w:val="en-GB"/>
        </w:rPr>
        <w:t xml:space="preserve">Within my first few sessions at Milford Haven Youth Club I could see, also there were discussions amongst the staff on the concerns for the young people and appropriate clothing, this was mainly focused on a couple of female, young, new starters that were wearing inappropriate, revealing clothing. This caused us concern not only for their dignity but also as the evenings were getting colder, for their health too. I offered to organise a work shop to discuss, with the young people and share thoughts about their own self-respect and what it means. </w:t>
      </w:r>
    </w:p>
    <w:p w:rsidR="6A96C8E1" w:rsidP="60ACDAE9" w:rsidRDefault="6A96C8E1" w14:paraId="0E71BEAC" w14:textId="12C34C30">
      <w:pPr>
        <w:spacing w:line="480" w:lineRule="auto"/>
        <w:jc w:val="both"/>
      </w:pPr>
      <w:r w:rsidRPr="60ACDAE9" w:rsidR="6A96C8E1">
        <w:rPr>
          <w:rFonts w:ascii="Arial" w:hAnsi="Arial" w:eastAsia="Arial" w:cs="Arial"/>
          <w:b w:val="1"/>
          <w:bCs w:val="1"/>
          <w:noProof w:val="0"/>
          <w:sz w:val="22"/>
          <w:szCs w:val="22"/>
          <w:lang w:val="en-GB"/>
        </w:rPr>
        <w:t>Aims.</w:t>
      </w:r>
    </w:p>
    <w:p w:rsidR="6A96C8E1" w:rsidP="1D21A3B3" w:rsidRDefault="6A96C8E1" w14:paraId="63CA1CB0" w14:textId="5BCEE940">
      <w:pPr>
        <w:pStyle w:val="Normal"/>
        <w:spacing w:line="480" w:lineRule="auto"/>
        <w:jc w:val="both"/>
      </w:pPr>
      <w:r w:rsidRPr="1D21A3B3" w:rsidR="6A96C8E1">
        <w:rPr>
          <w:rFonts w:ascii="Arial" w:hAnsi="Arial" w:eastAsia="Arial" w:cs="Arial"/>
          <w:noProof w:val="0"/>
          <w:sz w:val="22"/>
          <w:szCs w:val="22"/>
          <w:lang w:val="en-GB"/>
        </w:rPr>
        <w:t xml:space="preserve">The aim of this activity is to </w:t>
      </w:r>
      <w:r w:rsidRPr="1D21A3B3" w:rsidR="6A96C8E1">
        <w:rPr>
          <w:rFonts w:ascii="Arial" w:hAnsi="Arial" w:eastAsia="Arial" w:cs="Arial"/>
          <w:noProof w:val="0"/>
          <w:sz w:val="22"/>
          <w:szCs w:val="22"/>
          <w:lang w:val="en-GB"/>
        </w:rPr>
        <w:t>provide</w:t>
      </w:r>
      <w:r w:rsidRPr="1D21A3B3" w:rsidR="6A96C8E1">
        <w:rPr>
          <w:rFonts w:ascii="Arial" w:hAnsi="Arial" w:eastAsia="Arial" w:cs="Arial"/>
          <w:noProof w:val="0"/>
          <w:sz w:val="22"/>
          <w:szCs w:val="22"/>
          <w:lang w:val="en-GB"/>
        </w:rPr>
        <w:t xml:space="preserve"> an understanding to the young people of their self-respect, and what it is. While also looking at their safety, paying attention to there their opinions, religious or cultural beliefs.</w:t>
      </w:r>
      <w:r w:rsidRPr="1D21A3B3" w:rsidR="4D153872">
        <w:rPr>
          <w:rFonts w:ascii="Arial" w:hAnsi="Arial" w:eastAsia="Arial" w:cs="Arial"/>
          <w:noProof w:val="0"/>
          <w:sz w:val="22"/>
          <w:szCs w:val="22"/>
          <w:lang w:val="en-GB"/>
        </w:rPr>
        <w:t xml:space="preserve"> </w:t>
      </w:r>
      <w:r w:rsidRPr="1D21A3B3" w:rsidR="75DE5DF4">
        <w:rPr>
          <w:rFonts w:ascii="Arial" w:hAnsi="Arial" w:eastAsia="Arial" w:cs="Arial"/>
          <w:noProof w:val="0"/>
          <w:sz w:val="22"/>
          <w:szCs w:val="22"/>
          <w:lang w:val="en-GB"/>
        </w:rPr>
        <w:t>(Youth work in Wales Review Group, 2022: CLD, 2019)</w:t>
      </w:r>
      <w:r w:rsidRPr="1D21A3B3" w:rsidR="0A42F0B6">
        <w:rPr>
          <w:rFonts w:ascii="Arial Nova" w:hAnsi="Arial Nova" w:eastAsia="Arial Nova" w:cs="Arial Nova"/>
          <w:b w:val="0"/>
          <w:bCs w:val="0"/>
          <w:i w:val="0"/>
          <w:iCs w:val="0"/>
          <w:caps w:val="0"/>
          <w:smallCaps w:val="0"/>
          <w:noProof w:val="0"/>
          <w:color w:val="000000" w:themeColor="text1" w:themeTint="FF" w:themeShade="FF"/>
          <w:sz w:val="24"/>
          <w:szCs w:val="24"/>
          <w:lang w:val="en-GB"/>
        </w:rPr>
        <w:t>.</w:t>
      </w:r>
      <w:r w:rsidRPr="1D21A3B3" w:rsidR="0A42F0B6">
        <w:rPr>
          <w:rFonts w:ascii="Arial" w:hAnsi="Arial" w:eastAsia="Arial" w:cs="Arial"/>
          <w:noProof w:val="0"/>
          <w:sz w:val="22"/>
          <w:szCs w:val="22"/>
          <w:lang w:val="en-GB"/>
        </w:rPr>
        <w:t xml:space="preserve"> </w:t>
      </w:r>
      <w:r w:rsidRPr="1D21A3B3" w:rsidR="6A96C8E1">
        <w:rPr>
          <w:rFonts w:ascii="Arial" w:hAnsi="Arial" w:eastAsia="Arial" w:cs="Arial"/>
          <w:noProof w:val="0"/>
          <w:sz w:val="22"/>
          <w:szCs w:val="22"/>
          <w:lang w:val="en-GB"/>
        </w:rPr>
        <w:t xml:space="preserve">I want to educate the young people without offending or preaching to them, this workshop will be informative and a fun activity, the young people can choose hat part of the activity to take part in or they could choose to just listen, the young people do not have to </w:t>
      </w:r>
      <w:r w:rsidRPr="1D21A3B3" w:rsidR="6A96C8E1">
        <w:rPr>
          <w:rFonts w:ascii="Arial" w:hAnsi="Arial" w:eastAsia="Arial" w:cs="Arial"/>
          <w:noProof w:val="0"/>
          <w:sz w:val="22"/>
          <w:szCs w:val="22"/>
          <w:lang w:val="en-GB"/>
        </w:rPr>
        <w:t>participate</w:t>
      </w:r>
      <w:r w:rsidRPr="1D21A3B3" w:rsidR="6A96C8E1">
        <w:rPr>
          <w:rFonts w:ascii="Arial" w:hAnsi="Arial" w:eastAsia="Arial" w:cs="Arial"/>
          <w:noProof w:val="0"/>
          <w:sz w:val="22"/>
          <w:szCs w:val="22"/>
          <w:lang w:val="en-GB"/>
        </w:rPr>
        <w:t xml:space="preserve"> in this activity to learn.</w:t>
      </w:r>
    </w:p>
    <w:p w:rsidR="6A96C8E1" w:rsidP="60ACDAE9" w:rsidRDefault="6A96C8E1" w14:paraId="192565AF" w14:textId="46D0ADEB">
      <w:pPr>
        <w:spacing w:line="480" w:lineRule="auto"/>
        <w:jc w:val="both"/>
      </w:pPr>
      <w:r w:rsidRPr="60ACDAE9" w:rsidR="6A96C8E1">
        <w:rPr>
          <w:rFonts w:ascii="Arial" w:hAnsi="Arial" w:eastAsia="Arial" w:cs="Arial"/>
          <w:b w:val="1"/>
          <w:bCs w:val="1"/>
          <w:noProof w:val="0"/>
          <w:sz w:val="22"/>
          <w:szCs w:val="22"/>
          <w:lang w:val="en-GB"/>
        </w:rPr>
        <w:t>Outcomes/Objectives.</w:t>
      </w:r>
    </w:p>
    <w:p w:rsidR="6A96C8E1" w:rsidP="60ACDAE9" w:rsidRDefault="6A96C8E1" w14:paraId="680132F9" w14:textId="0ACC7D33">
      <w:pPr>
        <w:spacing w:line="480" w:lineRule="auto"/>
        <w:jc w:val="both"/>
      </w:pPr>
      <w:r w:rsidRPr="60ACDAE9" w:rsidR="6A96C8E1">
        <w:rPr>
          <w:rFonts w:ascii="Arial" w:hAnsi="Arial" w:eastAsia="Arial" w:cs="Arial"/>
          <w:noProof w:val="0"/>
          <w:sz w:val="22"/>
          <w:szCs w:val="22"/>
          <w:lang w:val="en-GB"/>
        </w:rPr>
        <w:t>Young people to have a better understanding of appropriate clothing for different venues, for example, not wearing pyjamas in public, building on their own self-respect to get up and dressed appropriately to go to the shops. Although this activity has some serious issues to be brought up, it is light humorous, and participative. There are options for using their voice and expressing their opinions, written as well as through colouring.</w:t>
      </w:r>
    </w:p>
    <w:p w:rsidR="6A96C8E1" w:rsidP="60ACDAE9" w:rsidRDefault="6A96C8E1" w14:paraId="0A018803" w14:textId="18C14BCF">
      <w:pPr>
        <w:spacing w:line="480" w:lineRule="auto"/>
        <w:jc w:val="both"/>
      </w:pPr>
      <w:r w:rsidRPr="60ACDAE9" w:rsidR="6A96C8E1">
        <w:rPr>
          <w:rFonts w:ascii="Arial" w:hAnsi="Arial" w:eastAsia="Arial" w:cs="Arial"/>
          <w:b w:val="1"/>
          <w:bCs w:val="1"/>
          <w:noProof w:val="0"/>
          <w:sz w:val="22"/>
          <w:szCs w:val="22"/>
          <w:lang w:val="en-GB"/>
        </w:rPr>
        <w:t>Methods.</w:t>
      </w:r>
    </w:p>
    <w:p w:rsidR="6A96C8E1" w:rsidP="60ACDAE9" w:rsidRDefault="6A96C8E1" w14:paraId="74DED473" w14:textId="6C361703">
      <w:pPr>
        <w:spacing w:line="480" w:lineRule="auto"/>
        <w:jc w:val="both"/>
      </w:pPr>
      <w:r w:rsidRPr="1D21A3B3" w:rsidR="6A96C8E1">
        <w:rPr>
          <w:rFonts w:ascii="Arial" w:hAnsi="Arial" w:eastAsia="Arial" w:cs="Arial"/>
          <w:noProof w:val="0"/>
          <w:sz w:val="22"/>
          <w:szCs w:val="22"/>
          <w:lang w:val="en-GB"/>
        </w:rPr>
        <w:t xml:space="preserve">I would invite as many young people as would like to take part into a side room, with windows, so that I could be seen by other staff but also to not be disturbed by others. I have printed off sheets of paper with a silhouette of both male and </w:t>
      </w:r>
      <w:r w:rsidRPr="1D21A3B3" w:rsidR="6A96C8E1">
        <w:rPr>
          <w:rFonts w:ascii="Arial" w:hAnsi="Arial" w:eastAsia="Arial" w:cs="Arial"/>
          <w:noProof w:val="0"/>
          <w:sz w:val="22"/>
          <w:szCs w:val="22"/>
          <w:lang w:val="en-GB"/>
        </w:rPr>
        <w:t>females, on</w:t>
      </w:r>
      <w:r w:rsidRPr="1D21A3B3" w:rsidR="6A96C8E1">
        <w:rPr>
          <w:rFonts w:ascii="Arial" w:hAnsi="Arial" w:eastAsia="Arial" w:cs="Arial"/>
          <w:noProof w:val="0"/>
          <w:sz w:val="22"/>
          <w:szCs w:val="22"/>
          <w:lang w:val="en-GB"/>
        </w:rPr>
        <w:t xml:space="preserve">  the other side a spider diagram with ‘I AM AWESOME BECAUSE…’ on.</w:t>
      </w:r>
    </w:p>
    <w:p w:rsidR="6A96C8E1" w:rsidP="60ACDAE9" w:rsidRDefault="6A96C8E1" w14:paraId="4F8A31FD" w14:textId="7B946684">
      <w:pPr>
        <w:spacing w:line="480" w:lineRule="auto"/>
        <w:jc w:val="both"/>
      </w:pPr>
      <w:r w:rsidRPr="60ACDAE9" w:rsidR="6A96C8E1">
        <w:rPr>
          <w:rFonts w:ascii="Arial" w:hAnsi="Arial" w:eastAsia="Arial" w:cs="Arial"/>
          <w:noProof w:val="0"/>
          <w:sz w:val="22"/>
          <w:szCs w:val="22"/>
          <w:lang w:val="en-GB"/>
        </w:rPr>
        <w:t>I will start by having a brief introduction and discussion on what the aim of the workshop is and the activities it involves, I will also make clear to the young people they are taking part voluntarily and can leave at any time.</w:t>
      </w:r>
    </w:p>
    <w:p w:rsidR="6A96C8E1" w:rsidP="60ACDAE9" w:rsidRDefault="6A96C8E1" w14:paraId="01878AA5" w14:textId="68CCE644">
      <w:pPr>
        <w:spacing w:line="480" w:lineRule="auto"/>
        <w:jc w:val="both"/>
      </w:pPr>
      <w:r w:rsidRPr="60ACDAE9" w:rsidR="6A96C8E1">
        <w:rPr>
          <w:rFonts w:ascii="Arial" w:hAnsi="Arial" w:eastAsia="Arial" w:cs="Arial"/>
          <w:noProof w:val="0"/>
          <w:sz w:val="22"/>
          <w:szCs w:val="22"/>
          <w:lang w:val="en-GB"/>
        </w:rPr>
        <w:t>After this I hand out the sheets and ask the young people to write positive things about themselves. I may need to share some ideas to get them thinking so I will have a white board to hand. They can also draw an outfit they think is appropriate for Youth Club, they can choose to do either male or female, which ever they feel suits their style better.</w:t>
      </w:r>
    </w:p>
    <w:p w:rsidR="6A96C8E1" w:rsidP="60ACDAE9" w:rsidRDefault="6A96C8E1" w14:paraId="58C5F683" w14:textId="63EAD559">
      <w:pPr>
        <w:spacing w:line="480" w:lineRule="auto"/>
        <w:jc w:val="both"/>
      </w:pPr>
      <w:r w:rsidRPr="60ACDAE9" w:rsidR="6A96C8E1">
        <w:rPr>
          <w:rFonts w:ascii="Arial" w:hAnsi="Arial" w:eastAsia="Arial" w:cs="Arial"/>
          <w:noProof w:val="0"/>
          <w:sz w:val="22"/>
          <w:szCs w:val="22"/>
          <w:lang w:val="en-GB"/>
        </w:rPr>
        <w:t>Towards the end I will ask the group to share what they have written and drawn, and anything they feel was an important part of the session. I will choose when to end the session when the majority of the young people start wanting to leave.</w:t>
      </w:r>
    </w:p>
    <w:p w:rsidR="6A96C8E1" w:rsidP="60ACDAE9" w:rsidRDefault="6A96C8E1" w14:paraId="2953B6C1" w14:textId="006947CB">
      <w:pPr>
        <w:spacing w:line="480" w:lineRule="auto"/>
        <w:jc w:val="both"/>
      </w:pPr>
      <w:r w:rsidRPr="60ACDAE9" w:rsidR="6A96C8E1">
        <w:rPr>
          <w:rFonts w:ascii="Arial" w:hAnsi="Arial" w:eastAsia="Arial" w:cs="Arial"/>
          <w:b w:val="1"/>
          <w:bCs w:val="1"/>
          <w:noProof w:val="0"/>
          <w:sz w:val="22"/>
          <w:szCs w:val="22"/>
          <w:lang w:val="en-GB"/>
        </w:rPr>
        <w:t>Implementation.</w:t>
      </w:r>
    </w:p>
    <w:p w:rsidR="6A96C8E1" w:rsidP="60ACDAE9" w:rsidRDefault="6A96C8E1" w14:paraId="3575F7BB" w14:textId="42FFEA06">
      <w:pPr>
        <w:pStyle w:val="ListParagraph"/>
        <w:numPr>
          <w:ilvl w:val="0"/>
          <w:numId w:val="11"/>
        </w:numPr>
        <w:spacing w:line="480" w:lineRule="auto"/>
        <w:jc w:val="left"/>
        <w:rPr>
          <w:rFonts w:ascii="Arial" w:hAnsi="Arial" w:eastAsia="Arial" w:cs="Arial"/>
          <w:noProof w:val="0"/>
          <w:sz w:val="22"/>
          <w:szCs w:val="22"/>
          <w:lang w:val="en-GB"/>
        </w:rPr>
      </w:pPr>
      <w:r w:rsidRPr="60ACDAE9" w:rsidR="6A96C8E1">
        <w:rPr>
          <w:rFonts w:ascii="Arial" w:hAnsi="Arial" w:eastAsia="Arial" w:cs="Arial"/>
          <w:noProof w:val="0"/>
          <w:sz w:val="22"/>
          <w:szCs w:val="22"/>
          <w:lang w:val="en-GB"/>
        </w:rPr>
        <w:t>Any amount of young people can take part, I will print off 20 sheets, and however more can be printed off if they are needed.</w:t>
      </w:r>
    </w:p>
    <w:p w:rsidR="6A96C8E1" w:rsidP="60ACDAE9" w:rsidRDefault="6A96C8E1" w14:paraId="284CCDF6" w14:textId="49415976">
      <w:pPr>
        <w:pStyle w:val="ListParagraph"/>
        <w:numPr>
          <w:ilvl w:val="0"/>
          <w:numId w:val="11"/>
        </w:numPr>
        <w:spacing w:line="480" w:lineRule="auto"/>
        <w:jc w:val="left"/>
        <w:rPr>
          <w:rFonts w:ascii="Arial" w:hAnsi="Arial" w:eastAsia="Arial" w:cs="Arial"/>
          <w:noProof w:val="0"/>
          <w:sz w:val="22"/>
          <w:szCs w:val="22"/>
          <w:lang w:val="en-GB"/>
        </w:rPr>
      </w:pPr>
      <w:r w:rsidRPr="60ACDAE9" w:rsidR="6A96C8E1">
        <w:rPr>
          <w:rFonts w:ascii="Arial" w:hAnsi="Arial" w:eastAsia="Arial" w:cs="Arial"/>
          <w:noProof w:val="0"/>
          <w:sz w:val="22"/>
          <w:szCs w:val="22"/>
          <w:lang w:val="en-GB"/>
        </w:rPr>
        <w:t>To be delivered in a side room with windows, therefore it is quieter and young people can have their voices, opinions heard clearer.</w:t>
      </w:r>
    </w:p>
    <w:p w:rsidR="6A96C8E1" w:rsidP="60ACDAE9" w:rsidRDefault="6A96C8E1" w14:paraId="3E08D928" w14:textId="4CF1E182">
      <w:pPr>
        <w:pStyle w:val="ListParagraph"/>
        <w:numPr>
          <w:ilvl w:val="0"/>
          <w:numId w:val="11"/>
        </w:numPr>
        <w:spacing w:line="480" w:lineRule="auto"/>
        <w:jc w:val="left"/>
        <w:rPr>
          <w:rFonts w:ascii="Arial" w:hAnsi="Arial" w:eastAsia="Arial" w:cs="Arial"/>
          <w:noProof w:val="0"/>
          <w:sz w:val="22"/>
          <w:szCs w:val="22"/>
          <w:lang w:val="en-GB"/>
        </w:rPr>
      </w:pPr>
      <w:r w:rsidRPr="60ACDAE9" w:rsidR="6A96C8E1">
        <w:rPr>
          <w:rFonts w:ascii="Arial" w:hAnsi="Arial" w:eastAsia="Arial" w:cs="Arial"/>
          <w:noProof w:val="0"/>
          <w:sz w:val="22"/>
          <w:szCs w:val="22"/>
          <w:lang w:val="en-GB"/>
        </w:rPr>
        <w:t xml:space="preserve">Resources; colouring pens, white board and pens, printed sheets of paper. All </w:t>
      </w:r>
      <w:r w:rsidRPr="60ACDAE9" w:rsidR="6A96C8E1">
        <w:rPr>
          <w:rFonts w:ascii="Arial" w:hAnsi="Arial" w:eastAsia="Arial" w:cs="Arial"/>
          <w:noProof w:val="0"/>
          <w:sz w:val="22"/>
          <w:szCs w:val="22"/>
          <w:lang w:val="en-GB"/>
        </w:rPr>
        <w:t>provided</w:t>
      </w:r>
      <w:r w:rsidRPr="60ACDAE9" w:rsidR="6A96C8E1">
        <w:rPr>
          <w:rFonts w:ascii="Arial" w:hAnsi="Arial" w:eastAsia="Arial" w:cs="Arial"/>
          <w:noProof w:val="0"/>
          <w:sz w:val="22"/>
          <w:szCs w:val="22"/>
          <w:lang w:val="en-GB"/>
        </w:rPr>
        <w:t xml:space="preserve"> Youth Club.</w:t>
      </w:r>
    </w:p>
    <w:p w:rsidR="6A96C8E1" w:rsidP="60ACDAE9" w:rsidRDefault="6A96C8E1" w14:paraId="546CB235" w14:textId="12C6C234">
      <w:pPr>
        <w:pStyle w:val="ListParagraph"/>
        <w:numPr>
          <w:ilvl w:val="0"/>
          <w:numId w:val="11"/>
        </w:numPr>
        <w:spacing w:line="480" w:lineRule="auto"/>
        <w:jc w:val="left"/>
        <w:rPr>
          <w:rFonts w:ascii="Arial" w:hAnsi="Arial" w:eastAsia="Arial" w:cs="Arial"/>
          <w:noProof w:val="0"/>
          <w:sz w:val="22"/>
          <w:szCs w:val="22"/>
          <w:lang w:val="en-GB"/>
        </w:rPr>
      </w:pPr>
      <w:r w:rsidRPr="60ACDAE9" w:rsidR="6A96C8E1">
        <w:rPr>
          <w:rFonts w:ascii="Arial" w:hAnsi="Arial" w:eastAsia="Arial" w:cs="Arial"/>
          <w:noProof w:val="0"/>
          <w:sz w:val="22"/>
          <w:szCs w:val="22"/>
          <w:lang w:val="en-GB"/>
        </w:rPr>
        <w:t xml:space="preserve">The session is two </w:t>
      </w:r>
      <w:r w:rsidRPr="60ACDAE9" w:rsidR="6A96C8E1">
        <w:rPr>
          <w:rFonts w:ascii="Arial" w:hAnsi="Arial" w:eastAsia="Arial" w:cs="Arial"/>
          <w:noProof w:val="0"/>
          <w:sz w:val="22"/>
          <w:szCs w:val="22"/>
          <w:lang w:val="en-GB"/>
        </w:rPr>
        <w:t>hours,</w:t>
      </w:r>
      <w:r w:rsidRPr="60ACDAE9" w:rsidR="6A96C8E1">
        <w:rPr>
          <w:rFonts w:ascii="Arial" w:hAnsi="Arial" w:eastAsia="Arial" w:cs="Arial"/>
          <w:noProof w:val="0"/>
          <w:sz w:val="22"/>
          <w:szCs w:val="22"/>
          <w:lang w:val="en-GB"/>
        </w:rPr>
        <w:t xml:space="preserve"> however I understand that the young people may only want to take part for half an hour to an hour.</w:t>
      </w:r>
    </w:p>
    <w:p w:rsidR="6A96C8E1" w:rsidP="60ACDAE9" w:rsidRDefault="6A96C8E1" w14:paraId="7D013E58" w14:textId="53934567">
      <w:pPr>
        <w:spacing w:line="480" w:lineRule="auto"/>
        <w:jc w:val="both"/>
      </w:pPr>
      <w:r w:rsidRPr="60ACDAE9" w:rsidR="6A96C8E1">
        <w:rPr>
          <w:rFonts w:ascii="Arial" w:hAnsi="Arial" w:eastAsia="Arial" w:cs="Arial"/>
          <w:b w:val="1"/>
          <w:bCs w:val="1"/>
          <w:noProof w:val="0"/>
          <w:sz w:val="22"/>
          <w:szCs w:val="22"/>
          <w:lang w:val="en-GB"/>
        </w:rPr>
        <w:t>Evaluation.</w:t>
      </w:r>
    </w:p>
    <w:p w:rsidR="6A96C8E1" w:rsidP="60ACDAE9" w:rsidRDefault="6A96C8E1" w14:paraId="790AC295" w14:textId="12CC1B72">
      <w:pPr>
        <w:spacing w:line="480" w:lineRule="auto"/>
        <w:jc w:val="both"/>
      </w:pPr>
      <w:r w:rsidRPr="1D21A3B3" w:rsidR="6A96C8E1">
        <w:rPr>
          <w:rFonts w:ascii="Arial" w:hAnsi="Arial" w:eastAsia="Arial" w:cs="Arial"/>
          <w:noProof w:val="0"/>
          <w:sz w:val="22"/>
          <w:szCs w:val="22"/>
          <w:lang w:val="en-GB"/>
        </w:rPr>
        <w:t>Young people will feed back at the end of the session verbally in a group discussion, also I will collect in their sheets afterwards and look over them to see if the information we have discussed has been understood. To follow with a team meeting at the end of the session to discuss the outcomes. I will also write a reflection on the outcome of the activity and my practice.</w:t>
      </w:r>
    </w:p>
    <w:p w:rsidR="1D21A3B3" w:rsidP="1D21A3B3" w:rsidRDefault="1D21A3B3" w14:paraId="02F65736" w14:textId="1EDBB17F">
      <w:pPr>
        <w:spacing w:line="480" w:lineRule="auto"/>
        <w:jc w:val="both"/>
        <w:rPr>
          <w:rFonts w:ascii="Arial" w:hAnsi="Arial" w:eastAsia="Arial" w:cs="Arial"/>
          <w:b w:val="1"/>
          <w:bCs w:val="1"/>
          <w:noProof w:val="0"/>
          <w:color w:val="FF0000"/>
          <w:sz w:val="22"/>
          <w:szCs w:val="22"/>
          <w:u w:val="single"/>
          <w:lang w:val="en-US"/>
        </w:rPr>
      </w:pPr>
    </w:p>
    <w:p w:rsidR="6A96C8E1" w:rsidP="1D21A3B3" w:rsidRDefault="6A96C8E1" w14:paraId="087FDD9F" w14:textId="5BB46464">
      <w:pPr>
        <w:spacing w:line="480" w:lineRule="auto"/>
        <w:jc w:val="both"/>
        <w:rPr>
          <w:rFonts w:ascii="Arial" w:hAnsi="Arial" w:eastAsia="Arial" w:cs="Arial"/>
          <w:noProof w:val="0"/>
          <w:color w:val="FF0000"/>
          <w:sz w:val="22"/>
          <w:szCs w:val="22"/>
          <w:lang w:val="en-GB"/>
        </w:rPr>
      </w:pPr>
      <w:r w:rsidRPr="1D21A3B3" w:rsidR="6A96C8E1">
        <w:rPr>
          <w:rFonts w:ascii="Arial" w:hAnsi="Arial" w:eastAsia="Arial" w:cs="Arial"/>
          <w:b w:val="1"/>
          <w:bCs w:val="1"/>
          <w:noProof w:val="0"/>
          <w:color w:val="FF0000"/>
          <w:sz w:val="22"/>
          <w:szCs w:val="22"/>
          <w:u w:val="single"/>
          <w:lang w:val="en-US"/>
        </w:rPr>
        <w:t>Reflection</w:t>
      </w:r>
      <w:r w:rsidRPr="1D21A3B3" w:rsidR="3745E91A">
        <w:rPr>
          <w:rFonts w:ascii="Arial" w:hAnsi="Arial" w:eastAsia="Arial" w:cs="Arial"/>
          <w:b w:val="1"/>
          <w:bCs w:val="1"/>
          <w:noProof w:val="0"/>
          <w:color w:val="FF0000"/>
          <w:sz w:val="22"/>
          <w:szCs w:val="22"/>
          <w:u w:val="single"/>
          <w:lang w:val="en-US"/>
        </w:rPr>
        <w:t>:</w:t>
      </w:r>
      <w:r w:rsidRPr="1D21A3B3" w:rsidR="6A96C8E1">
        <w:rPr>
          <w:rFonts w:ascii="Arial" w:hAnsi="Arial" w:eastAsia="Arial" w:cs="Arial"/>
          <w:b w:val="1"/>
          <w:bCs w:val="1"/>
          <w:noProof w:val="0"/>
          <w:color w:val="FF0000"/>
          <w:sz w:val="22"/>
          <w:szCs w:val="22"/>
          <w:u w:val="single"/>
          <w:lang w:val="en-US"/>
        </w:rPr>
        <w:t>The Self-Respect Workshop.</w:t>
      </w:r>
      <w:r w:rsidRPr="1D21A3B3" w:rsidR="6A96C8E1">
        <w:rPr>
          <w:rFonts w:ascii="Arial" w:hAnsi="Arial" w:eastAsia="Arial" w:cs="Arial"/>
          <w:noProof w:val="0"/>
          <w:color w:val="FF0000"/>
          <w:sz w:val="22"/>
          <w:szCs w:val="22"/>
          <w:lang w:val="en-GB"/>
        </w:rPr>
        <w:t xml:space="preserve"> </w:t>
      </w:r>
    </w:p>
    <w:p w:rsidR="6A96C8E1" w:rsidP="60ACDAE9" w:rsidRDefault="6A96C8E1" w14:paraId="6C8562B6" w14:textId="4DD0493F">
      <w:pPr>
        <w:spacing w:line="480" w:lineRule="auto"/>
        <w:jc w:val="both"/>
      </w:pPr>
      <w:r w:rsidRPr="60ACDAE9" w:rsidR="6A96C8E1">
        <w:rPr>
          <w:rFonts w:ascii="Arial" w:hAnsi="Arial" w:eastAsia="Arial" w:cs="Arial"/>
          <w:noProof w:val="0"/>
          <w:sz w:val="22"/>
          <w:szCs w:val="22"/>
          <w:lang w:val="en-US"/>
        </w:rPr>
        <w:t xml:space="preserve">While on my placement I was asked to carry out a Self-respect workshop, aimed at some females that were attending club in revealing clothing. This was an open for all, informal, fun activity just to get them thinking about their clothes, what they are comfortable in. What is </w:t>
      </w:r>
      <w:r w:rsidRPr="60ACDAE9" w:rsidR="6A96C8E1">
        <w:rPr>
          <w:rFonts w:ascii="Arial" w:hAnsi="Arial" w:eastAsia="Arial" w:cs="Arial"/>
          <w:noProof w:val="0"/>
          <w:sz w:val="22"/>
          <w:szCs w:val="22"/>
          <w:lang w:val="en-US"/>
        </w:rPr>
        <w:t>appropriate clothing</w:t>
      </w:r>
      <w:r w:rsidRPr="60ACDAE9" w:rsidR="6A96C8E1">
        <w:rPr>
          <w:rFonts w:ascii="Arial" w:hAnsi="Arial" w:eastAsia="Arial" w:cs="Arial"/>
          <w:noProof w:val="0"/>
          <w:sz w:val="22"/>
          <w:szCs w:val="22"/>
          <w:lang w:val="en-US"/>
        </w:rPr>
        <w:t xml:space="preserve"> for the weather change? I found some female and male outline stencils, they could design, draw, </w:t>
      </w:r>
      <w:r w:rsidRPr="60ACDAE9" w:rsidR="6A96C8E1">
        <w:rPr>
          <w:rFonts w:ascii="Arial" w:hAnsi="Arial" w:eastAsia="Arial" w:cs="Arial"/>
          <w:noProof w:val="0"/>
          <w:sz w:val="22"/>
          <w:szCs w:val="22"/>
          <w:lang w:val="en-US"/>
        </w:rPr>
        <w:t>colour</w:t>
      </w:r>
      <w:r w:rsidRPr="60ACDAE9" w:rsidR="6A96C8E1">
        <w:rPr>
          <w:rFonts w:ascii="Arial" w:hAnsi="Arial" w:eastAsia="Arial" w:cs="Arial"/>
          <w:noProof w:val="0"/>
          <w:sz w:val="22"/>
          <w:szCs w:val="22"/>
          <w:lang w:val="en-US"/>
        </w:rPr>
        <w:t xml:space="preserve"> or write about an outfit/outfits that they think are appropriate for club and the weather (Autumn) along with speech bubbles with “I am awesome because” in the middle therefore they could write down positive things about themselves (I have included these in the appendix) I began by inviting Young People into the room. They were asking how long the activity would take, they were worried that it would be all session and they wanted to “hang out” I explained that it would not be long, however they could leave whenever they liked. Once I had approximately ten Young People I began the workshop, two of the females were the ones that I would have liked to take part. One did at the start, then about ten minutes in decided not to take part anymore, she stayed for another ten minutes then asked to leave. I explained to her that she did not have to take part, it was voluntary, and she could leave if she wanted to. The other refused, however wanted to stay to watch, I states that she is more than welcome to stay, I thought that she did not need to take part to benefit or develop her understanding of what I was discussing, she could do that just by listening in. Once in the room I passed around the papers, I discussed clothing and used myself as an example, the way I was dressed and how if I came into club in a swimsuit how it would not be suitable, however it would be, for the pool or beach. I used a whiteboard and while the young people were designing and writing I was asking them to give me some examples to write down so everyone could see them. While doing this workshop, I used humor to lighten up what was being said and it felt good with positive responses when others wanted to join in on the activity from outside the room, they were welcomed in. After about twenty-five to thirty minutes the Young People began to leave. I was more than happy with that! They spent an enjoyable amount of time engaging and most participated in the group. Some young people were in and out asking questions while I cleared away, and I realized one of the young people just drew a party dress, I questioned them, and they said they just wanted to design a dress. Fair enough! They were engaging in the ‘chat’ and contributed to the group verbally, it did not matter, and she </w:t>
      </w:r>
      <w:r w:rsidRPr="60ACDAE9" w:rsidR="6A96C8E1">
        <w:rPr>
          <w:rFonts w:ascii="Arial" w:hAnsi="Arial" w:eastAsia="Arial" w:cs="Arial"/>
          <w:noProof w:val="0"/>
          <w:sz w:val="22"/>
          <w:szCs w:val="22"/>
          <w:lang w:val="en-US"/>
        </w:rPr>
        <w:t>participated</w:t>
      </w:r>
      <w:r w:rsidRPr="60ACDAE9" w:rsidR="6A96C8E1">
        <w:rPr>
          <w:rFonts w:ascii="Arial" w:hAnsi="Arial" w:eastAsia="Arial" w:cs="Arial"/>
          <w:noProof w:val="0"/>
          <w:sz w:val="22"/>
          <w:szCs w:val="22"/>
          <w:lang w:val="en-US"/>
        </w:rPr>
        <w:t xml:space="preserve"> in the workshop. It may not have gone to the plan of everyone fully taking part in the way it was supposed to, however I think and hope that every young person in the room at some point had a thought about the issue that I was addressing and that was to think about yourself, and respect yourself as well as others. “The child shall have the right to freedom of expression; this right shall include freedom to seek, receive and impart information and ideas of all kinds, regardless of frontiers” (Article13 </w:t>
      </w:r>
      <w:r w:rsidRPr="60ACDAE9" w:rsidR="6A96C8E1">
        <w:rPr>
          <w:rFonts w:ascii="Arial" w:hAnsi="Arial" w:eastAsia="Arial" w:cs="Arial"/>
          <w:noProof w:val="0"/>
          <w:sz w:val="22"/>
          <w:szCs w:val="22"/>
          <w:lang w:val="en-US"/>
        </w:rPr>
        <w:t>UNCRC</w:t>
      </w:r>
      <w:r w:rsidRPr="60ACDAE9" w:rsidR="6A96C8E1">
        <w:rPr>
          <w:rFonts w:ascii="Arial" w:hAnsi="Arial" w:eastAsia="Arial" w:cs="Arial"/>
          <w:noProof w:val="0"/>
          <w:sz w:val="22"/>
          <w:szCs w:val="22"/>
          <w:lang w:val="en-US"/>
        </w:rPr>
        <w:t>, 1989, p4) I can give them the information, the workshops, the sheets however they will listen and take the information only if they are willing, it will not be forced onto them.</w:t>
      </w:r>
    </w:p>
    <w:p w:rsidR="23EEA7B7" w:rsidP="60ACDAE9" w:rsidRDefault="23EEA7B7" w14:paraId="762BC01D" w14:textId="3E097945">
      <w:pPr>
        <w:spacing w:line="480" w:lineRule="auto"/>
        <w:jc w:val="both"/>
      </w:pPr>
      <w:r w:rsidRPr="60ACDAE9" w:rsidR="23EEA7B7">
        <w:rPr>
          <w:rFonts w:ascii="Arial" w:hAnsi="Arial" w:eastAsia="Arial" w:cs="Arial"/>
          <w:noProof w:val="0"/>
          <w:sz w:val="22"/>
          <w:szCs w:val="22"/>
          <w:lang w:val="en-US"/>
        </w:rPr>
        <w:t>Feedback.</w:t>
      </w:r>
    </w:p>
    <w:p w:rsidR="6DC2F786" w:rsidP="60ACDAE9" w:rsidRDefault="6DC2F786" w14:paraId="653C0403" w14:textId="4B96933B">
      <w:pPr>
        <w:pStyle w:val="Normal"/>
        <w:spacing w:line="480" w:lineRule="auto"/>
        <w:jc w:val="both"/>
      </w:pPr>
      <w:r w:rsidR="37041443">
        <w:drawing>
          <wp:inline wp14:editId="2FFEC976" wp14:anchorId="7965B2CD">
            <wp:extent cx="2422612" cy="3026675"/>
            <wp:effectExtent l="0" t="0" r="0" b="0"/>
            <wp:docPr id="610078846" name="" title=""/>
            <wp:cNvGraphicFramePr>
              <a:graphicFrameLocks noChangeAspect="1"/>
            </wp:cNvGraphicFramePr>
            <a:graphic>
              <a:graphicData uri="http://schemas.openxmlformats.org/drawingml/2006/picture">
                <pic:pic>
                  <pic:nvPicPr>
                    <pic:cNvPr id="0" name=""/>
                    <pic:cNvPicPr/>
                  </pic:nvPicPr>
                  <pic:blipFill>
                    <a:blip r:embed="R5bba726c771a4af8">
                      <a:extLst xmlns:a="http://schemas.openxmlformats.org/drawingml/2006/main">
                        <a:ext xmlns:a="http://schemas.openxmlformats.org/drawingml/2006/main" uri="{28A0092B-C50C-407E-A947-70E740481C1C}">
                          <a14:useLocalDpi xmlns:a14="http://schemas.microsoft.com/office/drawing/2010/main" val="0"/>
                        </a:ext>
                      </a:extLst>
                    </a:blip>
                    <a:stretch>
                      <a:fillRect/>
                    </a:stretch>
                  </pic:blipFill>
                  <pic:spPr>
                    <a:xfrm rot="0" flipH="0" flipV="0">
                      <a:off x="0" y="0"/>
                      <a:ext cx="2422612" cy="3026675"/>
                    </a:xfrm>
                    <a:prstGeom prst="rect">
                      <a:avLst/>
                    </a:prstGeom>
                  </pic:spPr>
                </pic:pic>
              </a:graphicData>
            </a:graphic>
          </wp:inline>
        </w:drawing>
      </w:r>
      <w:r w:rsidR="6DC2F786">
        <w:drawing>
          <wp:inline wp14:editId="7FD2B0A4" wp14:anchorId="3444E3C9">
            <wp:extent cx="4136089" cy="3886200"/>
            <wp:effectExtent l="0" t="0" r="0" b="0"/>
            <wp:docPr id="1769990899" name="" title=""/>
            <wp:cNvGraphicFramePr>
              <a:graphicFrameLocks noChangeAspect="1"/>
            </wp:cNvGraphicFramePr>
            <a:graphic>
              <a:graphicData uri="http://schemas.openxmlformats.org/drawingml/2006/picture">
                <pic:pic>
                  <pic:nvPicPr>
                    <pic:cNvPr id="0" name=""/>
                    <pic:cNvPicPr/>
                  </pic:nvPicPr>
                  <pic:blipFill>
                    <a:blip r:embed="R9f77cba0a45c4161">
                      <a:extLst>
                        <a:ext xmlns:a="http://schemas.openxmlformats.org/drawingml/2006/main" uri="{28A0092B-C50C-407E-A947-70E740481C1C}">
                          <a14:useLocalDpi val="0"/>
                        </a:ext>
                      </a:extLst>
                    </a:blip>
                    <a:stretch>
                      <a:fillRect/>
                    </a:stretch>
                  </pic:blipFill>
                  <pic:spPr>
                    <a:xfrm>
                      <a:off x="0" y="0"/>
                      <a:ext cx="4136089" cy="3886200"/>
                    </a:xfrm>
                    <a:prstGeom prst="rect">
                      <a:avLst/>
                    </a:prstGeom>
                  </pic:spPr>
                </pic:pic>
              </a:graphicData>
            </a:graphic>
          </wp:inline>
        </w:drawing>
      </w:r>
      <w:r w:rsidR="6DC2F786">
        <w:drawing>
          <wp:inline wp14:editId="6C7B052E" wp14:anchorId="093296AF">
            <wp:extent cx="4362450" cy="3086100"/>
            <wp:effectExtent l="0" t="0" r="0" b="0"/>
            <wp:docPr id="1238568768" name="" title=""/>
            <wp:cNvGraphicFramePr>
              <a:graphicFrameLocks noChangeAspect="1"/>
            </wp:cNvGraphicFramePr>
            <a:graphic>
              <a:graphicData uri="http://schemas.openxmlformats.org/drawingml/2006/picture">
                <pic:pic>
                  <pic:nvPicPr>
                    <pic:cNvPr id="0" name=""/>
                    <pic:cNvPicPr/>
                  </pic:nvPicPr>
                  <pic:blipFill>
                    <a:blip r:embed="R4eb17c83cda747f5">
                      <a:extLst>
                        <a:ext xmlns:a="http://schemas.openxmlformats.org/drawingml/2006/main" uri="{28A0092B-C50C-407E-A947-70E740481C1C}">
                          <a14:useLocalDpi val="0"/>
                        </a:ext>
                      </a:extLst>
                    </a:blip>
                    <a:stretch>
                      <a:fillRect/>
                    </a:stretch>
                  </pic:blipFill>
                  <pic:spPr>
                    <a:xfrm>
                      <a:off x="0" y="0"/>
                      <a:ext cx="4362450" cy="3086100"/>
                    </a:xfrm>
                    <a:prstGeom prst="rect">
                      <a:avLst/>
                    </a:prstGeom>
                  </pic:spPr>
                </pic:pic>
              </a:graphicData>
            </a:graphic>
          </wp:inline>
        </w:drawing>
      </w:r>
      <w:r w:rsidRPr="60ACDAE9" w:rsidR="6A96C8E1">
        <w:rPr>
          <w:rFonts w:ascii="Arial" w:hAnsi="Arial" w:eastAsia="Arial" w:cs="Arial"/>
          <w:noProof w:val="0"/>
          <w:sz w:val="22"/>
          <w:szCs w:val="22"/>
          <w:lang w:val="en-GB"/>
        </w:rPr>
        <w:t xml:space="preserve">    </w:t>
      </w:r>
    </w:p>
    <w:p w:rsidR="60ACDAE9" w:rsidP="5DEC1C2E" w:rsidRDefault="60ACDAE9" w14:paraId="6BBFA83E" w14:textId="7379B279">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5DEC1C2E" w:rsidP="5DEC1C2E" w:rsidRDefault="5DEC1C2E" w14:paraId="08D53939" w14:textId="0498455D">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5DEC1C2E" w:rsidP="5DEC1C2E" w:rsidRDefault="5DEC1C2E" w14:paraId="56C251E9" w14:textId="472369B0">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5D1FF150" w:rsidP="1D21A3B3" w:rsidRDefault="5D1FF150" w14:paraId="013513D4" w14:textId="1C0EB76D">
      <w:pPr>
        <w:spacing w:line="480" w:lineRule="auto"/>
        <w:jc w:val="both"/>
        <w:rPr>
          <w:rFonts w:ascii="Arial" w:hAnsi="Arial" w:eastAsia="Arial" w:cs="Arial"/>
          <w:b w:val="1"/>
          <w:bCs w:val="1"/>
          <w:noProof w:val="0"/>
          <w:color w:val="FF0000"/>
          <w:sz w:val="22"/>
          <w:szCs w:val="22"/>
          <w:lang w:val="en-GB"/>
        </w:rPr>
      </w:pPr>
      <w:r w:rsidRPr="1D21A3B3" w:rsidR="5D1FF150">
        <w:rPr>
          <w:rFonts w:ascii="Arial" w:hAnsi="Arial" w:eastAsia="Arial" w:cs="Arial"/>
          <w:b w:val="1"/>
          <w:bCs w:val="1"/>
          <w:noProof w:val="0"/>
          <w:color w:val="FF0000"/>
          <w:sz w:val="22"/>
          <w:szCs w:val="22"/>
          <w:lang w:val="en-GB"/>
        </w:rPr>
        <w:t>Planning: I am a Star.</w:t>
      </w:r>
    </w:p>
    <w:p w:rsidR="5D1FF150" w:rsidP="5DEC1C2E" w:rsidRDefault="5D1FF150" w14:paraId="55F40004" w14:textId="4E16C2EB">
      <w:pPr>
        <w:spacing w:line="480" w:lineRule="auto"/>
        <w:jc w:val="both"/>
      </w:pPr>
      <w:r w:rsidRPr="5DEC1C2E" w:rsidR="5D1FF150">
        <w:rPr>
          <w:rFonts w:ascii="Arial" w:hAnsi="Arial" w:eastAsia="Arial" w:cs="Arial"/>
          <w:b w:val="1"/>
          <w:bCs w:val="1"/>
          <w:noProof w:val="0"/>
          <w:sz w:val="22"/>
          <w:szCs w:val="22"/>
          <w:lang w:val="en-GB"/>
        </w:rPr>
        <w:t>Needs.</w:t>
      </w:r>
    </w:p>
    <w:p w:rsidR="5D1FF150" w:rsidP="1D21A3B3" w:rsidRDefault="5D1FF150" w14:paraId="6B7F74E8" w14:textId="5201A678">
      <w:pPr>
        <w:pStyle w:val="Normal"/>
        <w:spacing w:line="480" w:lineRule="auto"/>
        <w:jc w:val="both"/>
        <w:rPr>
          <w:rFonts w:ascii="Arial" w:hAnsi="Arial" w:eastAsia="Arial" w:cs="Arial"/>
          <w:noProof w:val="0"/>
          <w:sz w:val="22"/>
          <w:szCs w:val="22"/>
          <w:lang w:val="en-GB"/>
        </w:rPr>
      </w:pPr>
      <w:r w:rsidRPr="1D21A3B3" w:rsidR="5D1FF150">
        <w:rPr>
          <w:rFonts w:ascii="Arial" w:hAnsi="Arial" w:eastAsia="Arial" w:cs="Arial"/>
          <w:noProof w:val="0"/>
          <w:sz w:val="22"/>
          <w:szCs w:val="22"/>
          <w:lang w:val="en-GB"/>
        </w:rPr>
        <w:t xml:space="preserve">After doing the self-respect workshop, we felt there was a need for a </w:t>
      </w:r>
      <w:r w:rsidRPr="1D21A3B3" w:rsidR="5D1FF150">
        <w:rPr>
          <w:rFonts w:ascii="Arial" w:hAnsi="Arial" w:eastAsia="Arial" w:cs="Arial"/>
          <w:noProof w:val="0"/>
          <w:sz w:val="22"/>
          <w:szCs w:val="22"/>
          <w:lang w:val="en-GB"/>
        </w:rPr>
        <w:t>follow on</w:t>
      </w:r>
      <w:r w:rsidRPr="1D21A3B3" w:rsidR="5D1FF150">
        <w:rPr>
          <w:rFonts w:ascii="Arial" w:hAnsi="Arial" w:eastAsia="Arial" w:cs="Arial"/>
          <w:noProof w:val="0"/>
          <w:sz w:val="22"/>
          <w:szCs w:val="22"/>
          <w:lang w:val="en-GB"/>
        </w:rPr>
        <w:t xml:space="preserve"> activity to put the young people’s thoughts and ideas up on the wall to celebrate being ‘Awesome</w:t>
      </w:r>
      <w:r w:rsidRPr="1D21A3B3" w:rsidR="5D1FF150">
        <w:rPr>
          <w:rFonts w:ascii="Arial" w:hAnsi="Arial" w:eastAsia="Arial" w:cs="Arial"/>
          <w:noProof w:val="0"/>
          <w:sz w:val="22"/>
          <w:szCs w:val="22"/>
          <w:lang w:val="en-GB"/>
        </w:rPr>
        <w:t>’.</w:t>
      </w:r>
      <w:r w:rsidRPr="1D21A3B3" w:rsidR="5D1FF150">
        <w:rPr>
          <w:rFonts w:ascii="Arial" w:hAnsi="Arial" w:eastAsia="Arial" w:cs="Arial"/>
          <w:noProof w:val="0"/>
          <w:sz w:val="22"/>
          <w:szCs w:val="22"/>
          <w:lang w:val="en-GB"/>
        </w:rPr>
        <w:t xml:space="preserve"> This will empower them to have their feelings and opinions heard and show everyone that attending the Youth Clubs that their work is on the wall. This will also give the young people an opportunity to be creative with their ideas.</w:t>
      </w:r>
      <w:r w:rsidRPr="1D21A3B3" w:rsidR="2C67AB0B">
        <w:rPr>
          <w:rFonts w:ascii="Arial" w:hAnsi="Arial" w:eastAsia="Arial" w:cs="Arial"/>
          <w:noProof w:val="0"/>
          <w:sz w:val="22"/>
          <w:szCs w:val="22"/>
          <w:lang w:val="en-GB"/>
        </w:rPr>
        <w:t xml:space="preserve"> (Youth work in Wales Review Group, 2022: CLD, 2019: WAG, 2018)</w:t>
      </w:r>
      <w:r w:rsidRPr="1D21A3B3" w:rsidR="2C67AB0B">
        <w:rPr>
          <w:rFonts w:ascii="Arial Nova" w:hAnsi="Arial Nova" w:eastAsia="Arial Nova" w:cs="Arial Nova"/>
          <w:b w:val="0"/>
          <w:bCs w:val="0"/>
          <w:i w:val="0"/>
          <w:iCs w:val="0"/>
          <w:caps w:val="0"/>
          <w:smallCaps w:val="0"/>
          <w:noProof w:val="0"/>
          <w:color w:val="000000" w:themeColor="text1" w:themeTint="FF" w:themeShade="FF"/>
          <w:sz w:val="24"/>
          <w:szCs w:val="24"/>
          <w:lang w:val="en-GB"/>
        </w:rPr>
        <w:t>.</w:t>
      </w:r>
    </w:p>
    <w:p w:rsidR="5D1FF150" w:rsidP="5DEC1C2E" w:rsidRDefault="5D1FF150" w14:paraId="444A0CF1" w14:textId="2675B7CB">
      <w:pPr>
        <w:spacing w:line="480" w:lineRule="auto"/>
        <w:jc w:val="both"/>
      </w:pPr>
      <w:r w:rsidRPr="5DEC1C2E" w:rsidR="5D1FF150">
        <w:rPr>
          <w:rFonts w:ascii="Arial" w:hAnsi="Arial" w:eastAsia="Arial" w:cs="Arial"/>
          <w:b w:val="1"/>
          <w:bCs w:val="1"/>
          <w:noProof w:val="0"/>
          <w:sz w:val="22"/>
          <w:szCs w:val="22"/>
          <w:lang w:val="en-GB"/>
        </w:rPr>
        <w:t>Aim.</w:t>
      </w:r>
    </w:p>
    <w:p w:rsidR="5D1FF150" w:rsidP="5DEC1C2E" w:rsidRDefault="5D1FF150" w14:paraId="1A8DDCFB" w14:textId="4926ED60">
      <w:pPr>
        <w:spacing w:line="480" w:lineRule="auto"/>
        <w:jc w:val="both"/>
      </w:pPr>
      <w:r w:rsidRPr="5DEC1C2E" w:rsidR="5D1FF150">
        <w:rPr>
          <w:rFonts w:ascii="Arial" w:hAnsi="Arial" w:eastAsia="Arial" w:cs="Arial"/>
          <w:noProof w:val="0"/>
          <w:sz w:val="22"/>
          <w:szCs w:val="22"/>
          <w:lang w:val="en-GB"/>
        </w:rPr>
        <w:t>The aim of this activity is show that young people have similar things in common, that everyone is a star and has a reason to be, also it will give another opportunity for young people to express their respect for themselves and deliver more ideas.</w:t>
      </w:r>
    </w:p>
    <w:p w:rsidR="5D1FF150" w:rsidP="5DEC1C2E" w:rsidRDefault="5D1FF150" w14:paraId="7E794C56" w14:textId="17A9F77D">
      <w:pPr>
        <w:spacing w:line="480" w:lineRule="auto"/>
        <w:jc w:val="both"/>
      </w:pPr>
      <w:r w:rsidRPr="5DEC1C2E" w:rsidR="5D1FF150">
        <w:rPr>
          <w:rFonts w:ascii="Arial" w:hAnsi="Arial" w:eastAsia="Arial" w:cs="Arial"/>
          <w:b w:val="1"/>
          <w:bCs w:val="1"/>
          <w:noProof w:val="0"/>
          <w:sz w:val="22"/>
          <w:szCs w:val="22"/>
          <w:lang w:val="en-GB"/>
        </w:rPr>
        <w:t>Outcomes/Objectives.</w:t>
      </w:r>
    </w:p>
    <w:p w:rsidR="5D1FF150" w:rsidP="5DEC1C2E" w:rsidRDefault="5D1FF150" w14:paraId="1FC92E6F" w14:textId="28C2A31B">
      <w:pPr>
        <w:spacing w:line="480" w:lineRule="auto"/>
        <w:jc w:val="both"/>
      </w:pPr>
      <w:r w:rsidRPr="1D21A3B3" w:rsidR="5D1FF150">
        <w:rPr>
          <w:rFonts w:ascii="Arial" w:hAnsi="Arial" w:eastAsia="Arial" w:cs="Arial"/>
          <w:noProof w:val="0"/>
          <w:sz w:val="22"/>
          <w:szCs w:val="22"/>
          <w:lang w:val="en-GB"/>
        </w:rPr>
        <w:t xml:space="preserve">Young people get the chance to feel proud of their work when it is displayed. They will have the opportunity to look at it if they feel they are having </w:t>
      </w:r>
      <w:r w:rsidRPr="1D21A3B3" w:rsidR="5D1FF150">
        <w:rPr>
          <w:rFonts w:ascii="Arial" w:hAnsi="Arial" w:eastAsia="Arial" w:cs="Arial"/>
          <w:noProof w:val="0"/>
          <w:sz w:val="22"/>
          <w:szCs w:val="22"/>
          <w:lang w:val="en-GB"/>
        </w:rPr>
        <w:t>a bad day</w:t>
      </w:r>
      <w:r w:rsidRPr="1D21A3B3" w:rsidR="5D1FF150">
        <w:rPr>
          <w:rFonts w:ascii="Arial" w:hAnsi="Arial" w:eastAsia="Arial" w:cs="Arial"/>
          <w:noProof w:val="0"/>
          <w:sz w:val="22"/>
          <w:szCs w:val="22"/>
          <w:lang w:val="en-GB"/>
        </w:rPr>
        <w:t xml:space="preserve"> or having negative feelings or thoughts. Young people will be able to use more thought up ideas on </w:t>
      </w:r>
      <w:r w:rsidRPr="1D21A3B3" w:rsidR="7F973B71">
        <w:rPr>
          <w:rFonts w:ascii="Arial" w:hAnsi="Arial" w:eastAsia="Arial" w:cs="Arial"/>
          <w:noProof w:val="0"/>
          <w:sz w:val="22"/>
          <w:szCs w:val="22"/>
          <w:lang w:val="en-GB"/>
        </w:rPr>
        <w:t>their</w:t>
      </w:r>
      <w:r w:rsidRPr="1D21A3B3" w:rsidR="5D1FF150">
        <w:rPr>
          <w:rFonts w:ascii="Arial" w:hAnsi="Arial" w:eastAsia="Arial" w:cs="Arial"/>
          <w:noProof w:val="0"/>
          <w:sz w:val="22"/>
          <w:szCs w:val="22"/>
          <w:lang w:val="en-GB"/>
        </w:rPr>
        <w:t xml:space="preserve"> stars, and they get the chance to be creative with their stars. This will also give the young people that did not take part in the </w:t>
      </w:r>
      <w:r w:rsidRPr="1D21A3B3" w:rsidR="5D1FF150">
        <w:rPr>
          <w:rFonts w:ascii="Arial" w:hAnsi="Arial" w:eastAsia="Arial" w:cs="Arial"/>
          <w:noProof w:val="0"/>
          <w:sz w:val="22"/>
          <w:szCs w:val="22"/>
          <w:lang w:val="en-GB"/>
        </w:rPr>
        <w:t>previous</w:t>
      </w:r>
      <w:r w:rsidRPr="1D21A3B3" w:rsidR="5D1FF150">
        <w:rPr>
          <w:rFonts w:ascii="Arial" w:hAnsi="Arial" w:eastAsia="Arial" w:cs="Arial"/>
          <w:noProof w:val="0"/>
          <w:sz w:val="22"/>
          <w:szCs w:val="22"/>
          <w:lang w:val="en-GB"/>
        </w:rPr>
        <w:t xml:space="preserve"> self-respect activity a chance to voice their ideas and feelings. </w:t>
      </w:r>
    </w:p>
    <w:p w:rsidR="5D1FF150" w:rsidP="5DEC1C2E" w:rsidRDefault="5D1FF150" w14:paraId="068A25C8" w14:textId="3D965369">
      <w:pPr>
        <w:spacing w:line="480" w:lineRule="auto"/>
        <w:jc w:val="both"/>
      </w:pPr>
      <w:r w:rsidRPr="5DEC1C2E" w:rsidR="5D1FF150">
        <w:rPr>
          <w:rFonts w:ascii="Arial" w:hAnsi="Arial" w:eastAsia="Arial" w:cs="Arial"/>
          <w:b w:val="1"/>
          <w:bCs w:val="1"/>
          <w:noProof w:val="0"/>
          <w:sz w:val="22"/>
          <w:szCs w:val="22"/>
          <w:lang w:val="en-GB"/>
        </w:rPr>
        <w:t>Method.</w:t>
      </w:r>
    </w:p>
    <w:p w:rsidR="5D1FF150" w:rsidP="5DEC1C2E" w:rsidRDefault="5D1FF150" w14:paraId="1CFCAE6B" w14:textId="274E28FC">
      <w:pPr>
        <w:spacing w:line="480" w:lineRule="auto"/>
        <w:jc w:val="both"/>
      </w:pPr>
      <w:r w:rsidRPr="5DEC1C2E" w:rsidR="5D1FF150">
        <w:rPr>
          <w:rFonts w:ascii="Arial" w:hAnsi="Arial" w:eastAsia="Arial" w:cs="Arial"/>
          <w:noProof w:val="0"/>
          <w:sz w:val="22"/>
          <w:szCs w:val="22"/>
          <w:lang w:val="en-GB"/>
        </w:rPr>
        <w:t>I have had a brief discussion with young people during a club session on how they would like to present this on the wall and they have chosen to change from ‘I am Awesome because’ to I am a Star because… and put their feelings and thoughts on stars, they have designed a main canvas, with the heading and did some mock stars. The young people asked if I could do some pre drawn and cut out star shapes that they could then design, as they were too difficult to draw.</w:t>
      </w:r>
    </w:p>
    <w:p w:rsidR="5D1FF150" w:rsidP="5DEC1C2E" w:rsidRDefault="5D1FF150" w14:paraId="32DB0A88" w14:textId="5CB00188">
      <w:pPr>
        <w:spacing w:line="480" w:lineRule="auto"/>
        <w:jc w:val="both"/>
      </w:pPr>
      <w:r w:rsidRPr="5DEC1C2E" w:rsidR="5D1FF150">
        <w:rPr>
          <w:rFonts w:ascii="Arial" w:hAnsi="Arial" w:eastAsia="Arial" w:cs="Arial"/>
          <w:noProof w:val="0"/>
          <w:sz w:val="22"/>
          <w:szCs w:val="22"/>
          <w:lang w:val="en-GB"/>
        </w:rPr>
        <w:t>I will pre-cut out stars, provide craft supplies and I will write the ideas shared in the previous activity, to be written and decorated on the stars. Once the stars are ready there can be a discussion on how they will be displayed on to the wall.</w:t>
      </w:r>
    </w:p>
    <w:p w:rsidR="5D1FF150" w:rsidP="5DEC1C2E" w:rsidRDefault="5D1FF150" w14:paraId="6313A20D" w14:textId="3CA93708">
      <w:pPr>
        <w:spacing w:line="480" w:lineRule="auto"/>
        <w:jc w:val="both"/>
      </w:pPr>
      <w:r w:rsidRPr="5DEC1C2E" w:rsidR="5D1FF150">
        <w:rPr>
          <w:rFonts w:ascii="Arial" w:hAnsi="Arial" w:eastAsia="Arial" w:cs="Arial"/>
          <w:b w:val="1"/>
          <w:bCs w:val="1"/>
          <w:noProof w:val="0"/>
          <w:sz w:val="22"/>
          <w:szCs w:val="22"/>
          <w:lang w:val="en-GB"/>
        </w:rPr>
        <w:t>Implementation.</w:t>
      </w:r>
    </w:p>
    <w:p w:rsidR="5D1FF150" w:rsidP="5DEC1C2E" w:rsidRDefault="5D1FF150" w14:paraId="7A5C2265" w14:textId="02257002">
      <w:pPr>
        <w:pStyle w:val="ListParagraph"/>
        <w:numPr>
          <w:ilvl w:val="0"/>
          <w:numId w:val="15"/>
        </w:numPr>
        <w:spacing w:line="480" w:lineRule="auto"/>
        <w:jc w:val="left"/>
        <w:rPr>
          <w:rFonts w:ascii="Arial" w:hAnsi="Arial" w:eastAsia="Arial" w:cs="Arial"/>
          <w:noProof w:val="0"/>
          <w:sz w:val="22"/>
          <w:szCs w:val="22"/>
          <w:lang w:val="en-GB"/>
        </w:rPr>
      </w:pPr>
      <w:r w:rsidRPr="5DEC1C2E" w:rsidR="5D1FF150">
        <w:rPr>
          <w:rFonts w:ascii="Arial" w:hAnsi="Arial" w:eastAsia="Arial" w:cs="Arial"/>
          <w:noProof w:val="0"/>
          <w:sz w:val="22"/>
          <w:szCs w:val="22"/>
          <w:lang w:val="en-GB"/>
        </w:rPr>
        <w:t xml:space="preserve">All young people will get a chance to be able to </w:t>
      </w:r>
      <w:r w:rsidRPr="5DEC1C2E" w:rsidR="5D1FF150">
        <w:rPr>
          <w:rFonts w:ascii="Arial" w:hAnsi="Arial" w:eastAsia="Arial" w:cs="Arial"/>
          <w:noProof w:val="0"/>
          <w:sz w:val="22"/>
          <w:szCs w:val="22"/>
          <w:lang w:val="en-GB"/>
        </w:rPr>
        <w:t>participate</w:t>
      </w:r>
      <w:r w:rsidRPr="5DEC1C2E" w:rsidR="5D1FF150">
        <w:rPr>
          <w:rFonts w:ascii="Arial" w:hAnsi="Arial" w:eastAsia="Arial" w:cs="Arial"/>
          <w:noProof w:val="0"/>
          <w:sz w:val="22"/>
          <w:szCs w:val="22"/>
          <w:lang w:val="en-GB"/>
        </w:rPr>
        <w:t xml:space="preserve"> in this activity, however there is limited space at the craft table, therefore the young people may have to wait for a space if there are more than 12 that want to take part at one time.</w:t>
      </w:r>
    </w:p>
    <w:p w:rsidR="5D1FF150" w:rsidP="5DEC1C2E" w:rsidRDefault="5D1FF150" w14:paraId="1B081C99" w14:textId="03E7D0F6">
      <w:pPr>
        <w:pStyle w:val="ListParagraph"/>
        <w:numPr>
          <w:ilvl w:val="0"/>
          <w:numId w:val="15"/>
        </w:numPr>
        <w:spacing w:line="480" w:lineRule="auto"/>
        <w:jc w:val="left"/>
        <w:rPr>
          <w:rFonts w:ascii="Arial" w:hAnsi="Arial" w:eastAsia="Arial" w:cs="Arial"/>
          <w:noProof w:val="0"/>
          <w:sz w:val="22"/>
          <w:szCs w:val="22"/>
          <w:lang w:val="en-GB"/>
        </w:rPr>
      </w:pPr>
      <w:r w:rsidRPr="5DEC1C2E" w:rsidR="5D1FF150">
        <w:rPr>
          <w:rFonts w:ascii="Arial" w:hAnsi="Arial" w:eastAsia="Arial" w:cs="Arial"/>
          <w:noProof w:val="0"/>
          <w:sz w:val="22"/>
          <w:szCs w:val="22"/>
          <w:lang w:val="en-GB"/>
        </w:rPr>
        <w:t>To be delivered in the art room at the craft table, to limit mess and clean up.</w:t>
      </w:r>
    </w:p>
    <w:p w:rsidR="5D1FF150" w:rsidP="5DEC1C2E" w:rsidRDefault="5D1FF150" w14:paraId="16ABB95B" w14:textId="6E58247A">
      <w:pPr>
        <w:pStyle w:val="ListParagraph"/>
        <w:numPr>
          <w:ilvl w:val="0"/>
          <w:numId w:val="15"/>
        </w:numPr>
        <w:spacing w:line="480" w:lineRule="auto"/>
        <w:jc w:val="left"/>
        <w:rPr>
          <w:rFonts w:ascii="Arial" w:hAnsi="Arial" w:eastAsia="Arial" w:cs="Arial"/>
          <w:noProof w:val="0"/>
          <w:sz w:val="22"/>
          <w:szCs w:val="22"/>
          <w:lang w:val="en-GB"/>
        </w:rPr>
      </w:pPr>
      <w:r w:rsidRPr="5DEC1C2E" w:rsidR="5D1FF150">
        <w:rPr>
          <w:rFonts w:ascii="Arial" w:hAnsi="Arial" w:eastAsia="Arial" w:cs="Arial"/>
          <w:noProof w:val="0"/>
          <w:sz w:val="22"/>
          <w:szCs w:val="22"/>
          <w:lang w:val="en-GB"/>
        </w:rPr>
        <w:t>Resources; card, coloured pens, glue, crape paper, glitter.</w:t>
      </w:r>
    </w:p>
    <w:p w:rsidR="5D1FF150" w:rsidP="5DEC1C2E" w:rsidRDefault="5D1FF150" w14:paraId="13EB1749" w14:textId="2A7A7FDB">
      <w:pPr>
        <w:pStyle w:val="ListParagraph"/>
        <w:numPr>
          <w:ilvl w:val="0"/>
          <w:numId w:val="15"/>
        </w:numPr>
        <w:spacing w:line="480" w:lineRule="auto"/>
        <w:jc w:val="left"/>
        <w:rPr>
          <w:rFonts w:ascii="Arial" w:hAnsi="Arial" w:eastAsia="Arial" w:cs="Arial"/>
          <w:noProof w:val="0"/>
          <w:sz w:val="22"/>
          <w:szCs w:val="22"/>
          <w:lang w:val="en-GB"/>
        </w:rPr>
      </w:pPr>
      <w:r w:rsidRPr="5DEC1C2E" w:rsidR="5D1FF150">
        <w:rPr>
          <w:rFonts w:ascii="Arial" w:hAnsi="Arial" w:eastAsia="Arial" w:cs="Arial"/>
          <w:noProof w:val="0"/>
          <w:sz w:val="22"/>
          <w:szCs w:val="22"/>
          <w:lang w:val="en-GB"/>
        </w:rPr>
        <w:t>The session is 2hours, however this could run in to the following sessions if there are many young people that wish to take part.</w:t>
      </w:r>
    </w:p>
    <w:p w:rsidR="5D1FF150" w:rsidP="5DEC1C2E" w:rsidRDefault="5D1FF150" w14:paraId="29D93EFF" w14:textId="6FD47FE7">
      <w:pPr>
        <w:spacing w:line="480" w:lineRule="auto"/>
        <w:jc w:val="both"/>
      </w:pPr>
      <w:r w:rsidRPr="5DEC1C2E" w:rsidR="5D1FF150">
        <w:rPr>
          <w:rFonts w:ascii="Arial" w:hAnsi="Arial" w:eastAsia="Arial" w:cs="Arial"/>
          <w:noProof w:val="0"/>
          <w:sz w:val="22"/>
          <w:szCs w:val="22"/>
          <w:lang w:val="en-GB"/>
        </w:rPr>
        <w:t xml:space="preserve"> </w:t>
      </w:r>
      <w:r w:rsidRPr="5DEC1C2E" w:rsidR="5D1FF150">
        <w:rPr>
          <w:rFonts w:ascii="Arial" w:hAnsi="Arial" w:eastAsia="Arial" w:cs="Arial"/>
          <w:b w:val="1"/>
          <w:bCs w:val="1"/>
          <w:noProof w:val="0"/>
          <w:sz w:val="22"/>
          <w:szCs w:val="22"/>
          <w:lang w:val="en-GB"/>
        </w:rPr>
        <w:t>Evaluation.</w:t>
      </w:r>
    </w:p>
    <w:p w:rsidR="5D1FF150" w:rsidP="5DEC1C2E" w:rsidRDefault="5D1FF150" w14:paraId="0DB711FA" w14:textId="7F11963E">
      <w:pPr>
        <w:spacing w:line="480" w:lineRule="auto"/>
        <w:jc w:val="both"/>
      </w:pPr>
      <w:r w:rsidRPr="5DEC1C2E" w:rsidR="5D1FF150">
        <w:rPr>
          <w:rFonts w:ascii="Arial" w:hAnsi="Arial" w:eastAsia="Arial" w:cs="Arial"/>
          <w:noProof w:val="0"/>
          <w:sz w:val="22"/>
          <w:szCs w:val="22"/>
          <w:lang w:val="en-GB"/>
        </w:rPr>
        <w:t>The young people will get a chance to feedback throughout the activity, and hopefully see their finished work displayed on the wall. To follow with a team meeting at the end of the session to discuss the outcomes. I will also write a reflection on the outcome of the activity and my practice. I have also thoughts about furthering this activity on to a personal hygiene workshop.</w:t>
      </w:r>
    </w:p>
    <w:p w:rsidR="5DEC1C2E" w:rsidP="5DEC1C2E" w:rsidRDefault="5DEC1C2E" w14:paraId="2CD4423A" w14:textId="7ED42E15">
      <w:pPr>
        <w:pStyle w:val="Normal"/>
        <w:spacing w:line="240" w:lineRule="auto"/>
        <w:jc w:val="left"/>
        <w:rPr>
          <w:rFonts w:ascii="Ink Free" w:hAnsi="Ink Free" w:eastAsia="Ink Free" w:cs="Ink Free"/>
          <w:b w:val="0"/>
          <w:bCs w:val="0"/>
          <w:i w:val="0"/>
          <w:iCs w:val="0"/>
          <w:caps w:val="0"/>
          <w:smallCaps w:val="0"/>
          <w:noProof w:val="0"/>
          <w:color w:val="FF0000"/>
          <w:sz w:val="22"/>
          <w:szCs w:val="22"/>
          <w:lang w:val="en-GB"/>
        </w:rPr>
      </w:pPr>
    </w:p>
    <w:p w:rsidR="5D1FF150" w:rsidP="5DEC1C2E" w:rsidRDefault="5D1FF150" w14:paraId="025D2B0E" w14:textId="0D91BAD9">
      <w:pPr>
        <w:pStyle w:val="Normal"/>
        <w:spacing w:line="240" w:lineRule="auto"/>
        <w:jc w:val="left"/>
      </w:pPr>
      <w:r w:rsidR="5D1FF150">
        <w:drawing>
          <wp:inline wp14:editId="0090FB13" wp14:anchorId="2EA14CF1">
            <wp:extent cx="2472619" cy="3338036"/>
            <wp:effectExtent l="0" t="0" r="0" b="0"/>
            <wp:docPr id="1927951450" name="" title=""/>
            <wp:cNvGraphicFramePr>
              <a:graphicFrameLocks noChangeAspect="1"/>
            </wp:cNvGraphicFramePr>
            <a:graphic>
              <a:graphicData uri="http://schemas.openxmlformats.org/drawingml/2006/picture">
                <pic:pic>
                  <pic:nvPicPr>
                    <pic:cNvPr id="0" name=""/>
                    <pic:cNvPicPr/>
                  </pic:nvPicPr>
                  <pic:blipFill>
                    <a:blip r:embed="Re6f19957896242ad">
                      <a:extLst>
                        <a:ext xmlns:a="http://schemas.openxmlformats.org/drawingml/2006/main" uri="{28A0092B-C50C-407E-A947-70E740481C1C}">
                          <a14:useLocalDpi val="0"/>
                        </a:ext>
                      </a:extLst>
                    </a:blip>
                    <a:stretch>
                      <a:fillRect/>
                    </a:stretch>
                  </pic:blipFill>
                  <pic:spPr>
                    <a:xfrm>
                      <a:off x="0" y="0"/>
                      <a:ext cx="2472619" cy="3338036"/>
                    </a:xfrm>
                    <a:prstGeom prst="rect">
                      <a:avLst/>
                    </a:prstGeom>
                  </pic:spPr>
                </pic:pic>
              </a:graphicData>
            </a:graphic>
          </wp:inline>
        </w:drawing>
      </w:r>
    </w:p>
    <w:p w:rsidR="5DEC1C2E" w:rsidP="5DEC1C2E" w:rsidRDefault="5DEC1C2E" w14:paraId="53004D03" w14:textId="433DF9FC">
      <w:pPr>
        <w:pStyle w:val="Normal"/>
        <w:spacing w:line="240" w:lineRule="auto"/>
        <w:jc w:val="left"/>
      </w:pPr>
    </w:p>
    <w:p w:rsidR="5DEC1C2E" w:rsidP="5DEC1C2E" w:rsidRDefault="5DEC1C2E" w14:paraId="3D875A4B" w14:textId="3E8DC389">
      <w:pPr>
        <w:pStyle w:val="Normal"/>
        <w:spacing w:line="240" w:lineRule="auto"/>
        <w:jc w:val="left"/>
      </w:pPr>
    </w:p>
    <w:p w:rsidR="5D1FF150" w:rsidP="5DEC1C2E" w:rsidRDefault="5D1FF150" w14:paraId="54B3783A" w14:textId="7F245231">
      <w:pPr>
        <w:spacing w:line="480" w:lineRule="auto"/>
        <w:jc w:val="both"/>
      </w:pPr>
      <w:r w:rsidRPr="1D21A3B3" w:rsidR="5D1FF150">
        <w:rPr>
          <w:rFonts w:ascii="Arial" w:hAnsi="Arial" w:eastAsia="Arial" w:cs="Arial"/>
          <w:b w:val="1"/>
          <w:bCs w:val="1"/>
          <w:noProof w:val="0"/>
          <w:color w:val="FF0000"/>
          <w:sz w:val="22"/>
          <w:szCs w:val="22"/>
          <w:u w:val="single"/>
          <w:lang w:val="en-GB"/>
        </w:rPr>
        <w:t>Reflection</w:t>
      </w:r>
      <w:r w:rsidRPr="1D21A3B3" w:rsidR="6F461B68">
        <w:rPr>
          <w:rFonts w:ascii="Arial" w:hAnsi="Arial" w:eastAsia="Arial" w:cs="Arial"/>
          <w:b w:val="1"/>
          <w:bCs w:val="1"/>
          <w:noProof w:val="0"/>
          <w:color w:val="FF0000"/>
          <w:sz w:val="22"/>
          <w:szCs w:val="22"/>
          <w:u w:val="single"/>
          <w:lang w:val="en-GB"/>
        </w:rPr>
        <w:t xml:space="preserve">: </w:t>
      </w:r>
      <w:r w:rsidRPr="1D21A3B3" w:rsidR="5D1FF150">
        <w:rPr>
          <w:rFonts w:ascii="Arial" w:hAnsi="Arial" w:eastAsia="Arial" w:cs="Arial"/>
          <w:b w:val="1"/>
          <w:bCs w:val="1"/>
          <w:noProof w:val="0"/>
          <w:color w:val="FF0000"/>
          <w:sz w:val="22"/>
          <w:szCs w:val="22"/>
          <w:u w:val="single"/>
          <w:lang w:val="en-GB"/>
        </w:rPr>
        <w:t>I</w:t>
      </w:r>
      <w:r w:rsidRPr="1D21A3B3" w:rsidR="5D1FF150">
        <w:rPr>
          <w:rFonts w:ascii="Arial" w:hAnsi="Arial" w:eastAsia="Arial" w:cs="Arial"/>
          <w:b w:val="1"/>
          <w:bCs w:val="1"/>
          <w:noProof w:val="0"/>
          <w:color w:val="FF0000"/>
          <w:sz w:val="22"/>
          <w:szCs w:val="22"/>
          <w:u w:val="single"/>
          <w:lang w:val="en-GB"/>
        </w:rPr>
        <w:t xml:space="preserve"> am A Star.</w:t>
      </w:r>
      <w:r w:rsidRPr="1D21A3B3" w:rsidR="5D1FF150">
        <w:rPr>
          <w:rFonts w:ascii="Arial" w:hAnsi="Arial" w:eastAsia="Arial" w:cs="Arial"/>
          <w:noProof w:val="0"/>
          <w:sz w:val="22"/>
          <w:szCs w:val="22"/>
          <w:lang w:val="en-GB"/>
        </w:rPr>
        <w:t xml:space="preserve"> </w:t>
      </w:r>
    </w:p>
    <w:p w:rsidR="5D1FF150" w:rsidP="1D21A3B3" w:rsidRDefault="5D1FF150" w14:paraId="7A6E840B" w14:textId="0E927476">
      <w:pPr>
        <w:spacing w:line="480" w:lineRule="auto"/>
        <w:jc w:val="both"/>
        <w:rPr>
          <w:rFonts w:ascii="Arial" w:hAnsi="Arial" w:eastAsia="Arial" w:cs="Arial"/>
          <w:noProof w:val="0"/>
          <w:sz w:val="22"/>
          <w:szCs w:val="22"/>
          <w:lang w:val="en-GB"/>
        </w:rPr>
      </w:pPr>
      <w:r w:rsidRPr="1D21A3B3" w:rsidR="5D1FF150">
        <w:rPr>
          <w:rFonts w:ascii="Arial" w:hAnsi="Arial" w:eastAsia="Arial" w:cs="Arial"/>
          <w:noProof w:val="0"/>
          <w:sz w:val="22"/>
          <w:szCs w:val="22"/>
          <w:lang w:val="en-GB"/>
        </w:rPr>
        <w:t xml:space="preserve">Having sat down and discussed with the young people how they wanted this display to work, I was excited about getting started. The young people had expressed how and where they wanted the display to go and what they needed; therefore, it was ready for them. I have discussed an area with my manager and was allowed to free reign within the craft room as it needed brightening up. Fantastic! The young people wanted to place it in this room and have it above the board. The young people found me in the craft room. They came </w:t>
      </w:r>
      <w:r w:rsidRPr="1D21A3B3" w:rsidR="5D1FF150">
        <w:rPr>
          <w:rFonts w:ascii="Arial" w:hAnsi="Arial" w:eastAsia="Arial" w:cs="Arial"/>
          <w:noProof w:val="0"/>
          <w:sz w:val="22"/>
          <w:szCs w:val="22"/>
          <w:lang w:val="en-GB"/>
        </w:rPr>
        <w:t>in exc</w:t>
      </w:r>
      <w:r w:rsidRPr="1D21A3B3" w:rsidR="5D1FF150">
        <w:rPr>
          <w:rFonts w:ascii="Arial" w:hAnsi="Arial" w:eastAsia="Arial" w:cs="Arial"/>
          <w:noProof w:val="0"/>
          <w:sz w:val="22"/>
          <w:szCs w:val="22"/>
          <w:lang w:val="en-GB"/>
        </w:rPr>
        <w:t xml:space="preserve">ited, it was a good feeling to have the young people feeling excited and passionate about and activity that I had instigated. One young person was incredibly involved, and enthusiastic about doing it, she took part in all parts of the display. I had approximately 10 young people being completely involved with the ripping the tissue paper and gluing, this took ages, I was immensely proud, they did not give up. Everyone in the building was offered the opportunity to make a star, making opportunities available for </w:t>
      </w:r>
      <w:r w:rsidRPr="1D21A3B3" w:rsidR="5D1FF150">
        <w:rPr>
          <w:rFonts w:ascii="Arial" w:hAnsi="Arial" w:eastAsia="Arial" w:cs="Arial"/>
          <w:noProof w:val="0"/>
          <w:sz w:val="22"/>
          <w:szCs w:val="22"/>
          <w:lang w:val="en-GB"/>
        </w:rPr>
        <w:t>all of</w:t>
      </w:r>
      <w:r w:rsidRPr="1D21A3B3" w:rsidR="5D1FF150">
        <w:rPr>
          <w:rFonts w:ascii="Arial" w:hAnsi="Arial" w:eastAsia="Arial" w:cs="Arial"/>
          <w:noProof w:val="0"/>
          <w:sz w:val="22"/>
          <w:szCs w:val="22"/>
          <w:lang w:val="en-GB"/>
        </w:rPr>
        <w:t xml:space="preserve"> the young people. (Youth Work in Wales Review Group, 2019: WAG, 2007). There were few in the building that did not want to do one</w:t>
      </w:r>
      <w:r w:rsidRPr="1D21A3B3" w:rsidR="5D1FF150">
        <w:rPr>
          <w:rFonts w:ascii="Arial" w:hAnsi="Arial" w:eastAsia="Arial" w:cs="Arial"/>
          <w:noProof w:val="0"/>
          <w:sz w:val="22"/>
          <w:szCs w:val="22"/>
          <w:lang w:val="en-GB"/>
        </w:rPr>
        <w:t xml:space="preserve">.  </w:t>
      </w:r>
    </w:p>
    <w:p w:rsidR="5D1FF150" w:rsidP="5DEC1C2E" w:rsidRDefault="5D1FF150" w14:paraId="1BF9F0AB" w14:textId="2560785E">
      <w:pPr>
        <w:spacing w:line="480" w:lineRule="auto"/>
        <w:jc w:val="both"/>
      </w:pPr>
      <w:r w:rsidRPr="5DEC1C2E" w:rsidR="5D1FF150">
        <w:rPr>
          <w:rFonts w:ascii="Arial" w:hAnsi="Arial" w:eastAsia="Arial" w:cs="Arial"/>
          <w:noProof w:val="0"/>
          <w:sz w:val="22"/>
          <w:szCs w:val="22"/>
          <w:lang w:val="en-GB"/>
        </w:rPr>
        <w:t>The young people did everything from designing to the making, and the putting on the wall. This is their display, and it feels amazing that I could be a part of it. They did amazingly well, I would not have changed a thing, because they did it, it was all the young people's ideas and actions.</w:t>
      </w:r>
    </w:p>
    <w:p w:rsidR="5DEC1C2E" w:rsidP="5DEC1C2E" w:rsidRDefault="5DEC1C2E" w14:paraId="45FEF940" w14:textId="06ADEB71">
      <w:pPr>
        <w:pStyle w:val="Normal"/>
        <w:spacing w:line="240" w:lineRule="auto"/>
        <w:jc w:val="left"/>
      </w:pPr>
    </w:p>
    <w:p w:rsidR="5DEC1C2E" w:rsidP="5DEC1C2E" w:rsidRDefault="5DEC1C2E" w14:paraId="2201CE4B" w14:textId="19F3A81A">
      <w:pPr>
        <w:pStyle w:val="Normal"/>
        <w:spacing w:line="240" w:lineRule="auto"/>
        <w:jc w:val="left"/>
      </w:pPr>
      <w:r w:rsidR="3F6F92AD">
        <w:drawing>
          <wp:inline wp14:editId="3DF83EAB" wp14:anchorId="4DE537AE">
            <wp:extent cx="2901950" cy="2176462"/>
            <wp:effectExtent l="0" t="0" r="0" b="0"/>
            <wp:docPr id="1978705477" name="" title=""/>
            <wp:cNvGraphicFramePr>
              <a:graphicFrameLocks noChangeAspect="1"/>
            </wp:cNvGraphicFramePr>
            <a:graphic>
              <a:graphicData uri="http://schemas.openxmlformats.org/drawingml/2006/picture">
                <pic:pic>
                  <pic:nvPicPr>
                    <pic:cNvPr id="0" name=""/>
                    <pic:cNvPicPr/>
                  </pic:nvPicPr>
                  <pic:blipFill>
                    <a:blip r:embed="R62e32b90ab2e4a58">
                      <a:extLst>
                        <a:ext xmlns:a="http://schemas.openxmlformats.org/drawingml/2006/main" uri="{28A0092B-C50C-407E-A947-70E740481C1C}">
                          <a14:useLocalDpi val="0"/>
                        </a:ext>
                      </a:extLst>
                    </a:blip>
                    <a:stretch>
                      <a:fillRect/>
                    </a:stretch>
                  </pic:blipFill>
                  <pic:spPr>
                    <a:xfrm>
                      <a:off x="0" y="0"/>
                      <a:ext cx="2901950" cy="2176462"/>
                    </a:xfrm>
                    <a:prstGeom prst="rect">
                      <a:avLst/>
                    </a:prstGeom>
                  </pic:spPr>
                </pic:pic>
              </a:graphicData>
            </a:graphic>
          </wp:inline>
        </w:drawing>
      </w:r>
      <w:r w:rsidR="3F6F92AD">
        <w:drawing>
          <wp:inline wp14:editId="73650D06" wp14:anchorId="2C4C3004">
            <wp:extent cx="2592863" cy="1943100"/>
            <wp:effectExtent l="0" t="0" r="0" b="0"/>
            <wp:docPr id="1448229771" name="" title=""/>
            <wp:cNvGraphicFramePr>
              <a:graphicFrameLocks noChangeAspect="1"/>
            </wp:cNvGraphicFramePr>
            <a:graphic>
              <a:graphicData uri="http://schemas.openxmlformats.org/drawingml/2006/picture">
                <pic:pic>
                  <pic:nvPicPr>
                    <pic:cNvPr id="0" name=""/>
                    <pic:cNvPicPr/>
                  </pic:nvPicPr>
                  <pic:blipFill>
                    <a:blip r:embed="R37926903bbc74d58">
                      <a:extLst>
                        <a:ext xmlns:a="http://schemas.openxmlformats.org/drawingml/2006/main" uri="{28A0092B-C50C-407E-A947-70E740481C1C}">
                          <a14:useLocalDpi val="0"/>
                        </a:ext>
                      </a:extLst>
                    </a:blip>
                    <a:stretch>
                      <a:fillRect/>
                    </a:stretch>
                  </pic:blipFill>
                  <pic:spPr>
                    <a:xfrm>
                      <a:off x="0" y="0"/>
                      <a:ext cx="2592863" cy="1943100"/>
                    </a:xfrm>
                    <a:prstGeom prst="rect">
                      <a:avLst/>
                    </a:prstGeom>
                  </pic:spPr>
                </pic:pic>
              </a:graphicData>
            </a:graphic>
          </wp:inline>
        </w:drawing>
      </w:r>
    </w:p>
    <w:p w:rsidR="5DEC1C2E" w:rsidP="5DEC1C2E" w:rsidRDefault="5DEC1C2E" w14:paraId="0006E743" w14:textId="1A94B890">
      <w:pPr>
        <w:pStyle w:val="Normal"/>
        <w:spacing w:line="240" w:lineRule="auto"/>
        <w:jc w:val="left"/>
      </w:pPr>
      <w:r w:rsidR="3F6F92AD">
        <w:drawing>
          <wp:inline wp14:editId="33D6CFDC" wp14:anchorId="1551F5E1">
            <wp:extent cx="2766490" cy="2076450"/>
            <wp:effectExtent l="0" t="0" r="0" b="0"/>
            <wp:docPr id="1236994775" name="" title=""/>
            <wp:cNvGraphicFramePr>
              <a:graphicFrameLocks noChangeAspect="1"/>
            </wp:cNvGraphicFramePr>
            <a:graphic>
              <a:graphicData uri="http://schemas.openxmlformats.org/drawingml/2006/picture">
                <pic:pic>
                  <pic:nvPicPr>
                    <pic:cNvPr id="0" name=""/>
                    <pic:cNvPicPr/>
                  </pic:nvPicPr>
                  <pic:blipFill>
                    <a:blip r:embed="R2316768248a643d6">
                      <a:extLst>
                        <a:ext xmlns:a="http://schemas.openxmlformats.org/drawingml/2006/main" uri="{28A0092B-C50C-407E-A947-70E740481C1C}">
                          <a14:useLocalDpi val="0"/>
                        </a:ext>
                      </a:extLst>
                    </a:blip>
                    <a:stretch>
                      <a:fillRect/>
                    </a:stretch>
                  </pic:blipFill>
                  <pic:spPr>
                    <a:xfrm>
                      <a:off x="0" y="0"/>
                      <a:ext cx="2766490" cy="2076450"/>
                    </a:xfrm>
                    <a:prstGeom prst="rect">
                      <a:avLst/>
                    </a:prstGeom>
                  </pic:spPr>
                </pic:pic>
              </a:graphicData>
            </a:graphic>
          </wp:inline>
        </w:drawing>
      </w:r>
      <w:r w:rsidR="3F6F92AD">
        <w:drawing>
          <wp:inline wp14:editId="575AD728" wp14:anchorId="7E73AC72">
            <wp:extent cx="2793183" cy="2390775"/>
            <wp:effectExtent l="0" t="0" r="0" b="0"/>
            <wp:docPr id="797064536" name="" title=""/>
            <wp:cNvGraphicFramePr>
              <a:graphicFrameLocks noChangeAspect="1"/>
            </wp:cNvGraphicFramePr>
            <a:graphic>
              <a:graphicData uri="http://schemas.openxmlformats.org/drawingml/2006/picture">
                <pic:pic>
                  <pic:nvPicPr>
                    <pic:cNvPr id="0" name=""/>
                    <pic:cNvPicPr/>
                  </pic:nvPicPr>
                  <pic:blipFill>
                    <a:blip r:embed="R3553df4b8bca497b">
                      <a:extLst>
                        <a:ext xmlns:a="http://schemas.openxmlformats.org/drawingml/2006/main" uri="{28A0092B-C50C-407E-A947-70E740481C1C}">
                          <a14:useLocalDpi val="0"/>
                        </a:ext>
                      </a:extLst>
                    </a:blip>
                    <a:stretch>
                      <a:fillRect/>
                    </a:stretch>
                  </pic:blipFill>
                  <pic:spPr>
                    <a:xfrm>
                      <a:off x="0" y="0"/>
                      <a:ext cx="2793183" cy="2390775"/>
                    </a:xfrm>
                    <a:prstGeom prst="rect">
                      <a:avLst/>
                    </a:prstGeom>
                  </pic:spPr>
                </pic:pic>
              </a:graphicData>
            </a:graphic>
          </wp:inline>
        </w:drawing>
      </w:r>
    </w:p>
    <w:p w:rsidR="5DEC1C2E" w:rsidP="5DEC1C2E" w:rsidRDefault="5DEC1C2E" w14:paraId="37DD5F5D" w14:textId="5B8D825D">
      <w:pPr>
        <w:pStyle w:val="Normal"/>
        <w:spacing w:line="240" w:lineRule="auto"/>
        <w:jc w:val="left"/>
      </w:pPr>
      <w:r w:rsidR="48ECEE3E">
        <w:drawing>
          <wp:inline wp14:editId="00C6152D" wp14:anchorId="7910C220">
            <wp:extent cx="2714625" cy="3619500"/>
            <wp:effectExtent l="0" t="0" r="0" b="0"/>
            <wp:docPr id="926691788" name="" title=""/>
            <wp:cNvGraphicFramePr>
              <a:graphicFrameLocks noChangeAspect="1"/>
            </wp:cNvGraphicFramePr>
            <a:graphic>
              <a:graphicData uri="http://schemas.openxmlformats.org/drawingml/2006/picture">
                <pic:pic>
                  <pic:nvPicPr>
                    <pic:cNvPr id="0" name=""/>
                    <pic:cNvPicPr/>
                  </pic:nvPicPr>
                  <pic:blipFill>
                    <a:blip r:embed="Rcfbda47b6ced4153">
                      <a:extLst>
                        <a:ext xmlns:a="http://schemas.openxmlformats.org/drawingml/2006/main" uri="{28A0092B-C50C-407E-A947-70E740481C1C}">
                          <a14:useLocalDpi val="0"/>
                        </a:ext>
                      </a:extLst>
                    </a:blip>
                    <a:stretch>
                      <a:fillRect/>
                    </a:stretch>
                  </pic:blipFill>
                  <pic:spPr>
                    <a:xfrm>
                      <a:off x="0" y="0"/>
                      <a:ext cx="2714625" cy="3619500"/>
                    </a:xfrm>
                    <a:prstGeom prst="rect">
                      <a:avLst/>
                    </a:prstGeom>
                  </pic:spPr>
                </pic:pic>
              </a:graphicData>
            </a:graphic>
          </wp:inline>
        </w:drawing>
      </w:r>
      <w:r w:rsidR="48ECEE3E">
        <w:drawing>
          <wp:inline wp14:editId="10571063" wp14:anchorId="096C628E">
            <wp:extent cx="2905125" cy="3867150"/>
            <wp:effectExtent l="0" t="0" r="0" b="0"/>
            <wp:docPr id="1703919065" name="" title=""/>
            <wp:cNvGraphicFramePr>
              <a:graphicFrameLocks noChangeAspect="1"/>
            </wp:cNvGraphicFramePr>
            <a:graphic>
              <a:graphicData uri="http://schemas.openxmlformats.org/drawingml/2006/picture">
                <pic:pic>
                  <pic:nvPicPr>
                    <pic:cNvPr id="0" name=""/>
                    <pic:cNvPicPr/>
                  </pic:nvPicPr>
                  <pic:blipFill>
                    <a:blip r:embed="R3a89b8ae1cc148ff">
                      <a:extLst>
                        <a:ext xmlns:a="http://schemas.openxmlformats.org/drawingml/2006/main" uri="{28A0092B-C50C-407E-A947-70E740481C1C}">
                          <a14:useLocalDpi val="0"/>
                        </a:ext>
                      </a:extLst>
                    </a:blip>
                    <a:stretch>
                      <a:fillRect/>
                    </a:stretch>
                  </pic:blipFill>
                  <pic:spPr>
                    <a:xfrm>
                      <a:off x="0" y="0"/>
                      <a:ext cx="2905125" cy="3867150"/>
                    </a:xfrm>
                    <a:prstGeom prst="rect">
                      <a:avLst/>
                    </a:prstGeom>
                  </pic:spPr>
                </pic:pic>
              </a:graphicData>
            </a:graphic>
          </wp:inline>
        </w:drawing>
      </w:r>
    </w:p>
    <w:p w:rsidR="5DEC1C2E" w:rsidP="5DEC1C2E" w:rsidRDefault="5DEC1C2E" w14:paraId="168D70AD" w14:textId="2BB4D251">
      <w:pPr>
        <w:pStyle w:val="Normal"/>
        <w:spacing w:line="240" w:lineRule="auto"/>
        <w:jc w:val="left"/>
      </w:pPr>
      <w:r w:rsidR="48ECEE3E">
        <w:drawing>
          <wp:inline wp14:editId="4E18E58B" wp14:anchorId="7593FCA7">
            <wp:extent cx="2466975" cy="3286540"/>
            <wp:effectExtent l="0" t="0" r="0" b="0"/>
            <wp:docPr id="1193867642" name="" title=""/>
            <wp:cNvGraphicFramePr>
              <a:graphicFrameLocks noChangeAspect="1"/>
            </wp:cNvGraphicFramePr>
            <a:graphic>
              <a:graphicData uri="http://schemas.openxmlformats.org/drawingml/2006/picture">
                <pic:pic>
                  <pic:nvPicPr>
                    <pic:cNvPr id="0" name=""/>
                    <pic:cNvPicPr/>
                  </pic:nvPicPr>
                  <pic:blipFill>
                    <a:blip r:embed="R9e08865bdfc54a39">
                      <a:extLst>
                        <a:ext xmlns:a="http://schemas.openxmlformats.org/drawingml/2006/main" uri="{28A0092B-C50C-407E-A947-70E740481C1C}">
                          <a14:useLocalDpi val="0"/>
                        </a:ext>
                      </a:extLst>
                    </a:blip>
                    <a:stretch>
                      <a:fillRect/>
                    </a:stretch>
                  </pic:blipFill>
                  <pic:spPr>
                    <a:xfrm>
                      <a:off x="0" y="0"/>
                      <a:ext cx="2466975" cy="3286540"/>
                    </a:xfrm>
                    <a:prstGeom prst="rect">
                      <a:avLst/>
                    </a:prstGeom>
                  </pic:spPr>
                </pic:pic>
              </a:graphicData>
            </a:graphic>
          </wp:inline>
        </w:drawing>
      </w:r>
    </w:p>
    <w:p w:rsidR="5DEC1C2E" w:rsidP="5DEC1C2E" w:rsidRDefault="5DEC1C2E" w14:paraId="54C27A1C" w14:textId="1D753F3C">
      <w:pPr>
        <w:pStyle w:val="Normal"/>
        <w:spacing w:line="240" w:lineRule="auto"/>
        <w:jc w:val="left"/>
      </w:pPr>
      <w:r w:rsidR="764F73ED">
        <w:drawing>
          <wp:inline wp14:editId="40A448DE" wp14:anchorId="77AAE17F">
            <wp:extent cx="5190781" cy="3893086"/>
            <wp:effectExtent l="95250" t="95250" r="67310" b="69850"/>
            <wp:docPr id="1322822057" name="" title=""/>
            <wp:cNvGraphicFramePr>
              <a:graphicFrameLocks noChangeAspect="1"/>
            </wp:cNvGraphicFramePr>
            <a:graphic>
              <a:graphicData uri="http://schemas.openxmlformats.org/drawingml/2006/picture">
                <pic:pic>
                  <pic:nvPicPr>
                    <pic:cNvPr id="0" name=""/>
                    <pic:cNvPicPr/>
                  </pic:nvPicPr>
                  <pic:blipFill>
                    <a:blip r:embed="Rf8e70f7b36a34c7a">
                      <a:extLst>
                        <a:ext xmlns:a="http://schemas.openxmlformats.org/drawingml/2006/main" uri="{28A0092B-C50C-407E-A947-70E740481C1C}">
                          <a14:useLocalDpi val="0"/>
                        </a:ext>
                      </a:extLst>
                    </a:blip>
                    <a:srcRect l="0" t="0" r="0" b="0"/>
                    <a:stretch>
                      <a:fillRect/>
                    </a:stretch>
                  </pic:blipFill>
                  <pic:spPr xmlns:pic="http://schemas.openxmlformats.org/drawingml/2006/picture">
                    <a:xfrm xmlns:a="http://schemas.openxmlformats.org/drawingml/2006/main" rot="0" flipH="0" flipV="0">
                      <a:off x="0" y="0"/>
                      <a:ext cx="5190781" cy="3893086"/>
                    </a:xfrm>
                    <a:prstGeom xmlns:a="http://schemas.openxmlformats.org/drawingml/2006/main" prst="rect">
                      <a:avLst/>
                    </a:prstGeom>
                    <a:ln xmlns:a="http://schemas.openxmlformats.org/drawingml/2006/main" w="88900" cap="sq" cmpd="thickThin">
                      <a:solidFill>
                        <a:srgbClr val="000000"/>
                      </a:solidFill>
                      <a:prstDash val="solid"/>
                      <a:miter lim="800000"/>
                    </a:ln>
                    <a:effectLst xmlns:a="http://schemas.openxmlformats.org/drawingml/2006/main">
                      <a:innerShdw blurRad="76200">
                        <a:srgbClr val="000000"/>
                      </a:innerShdw>
                    </a:effectLst>
                  </pic:spPr>
                </pic:pic>
              </a:graphicData>
            </a:graphic>
          </wp:inline>
        </w:drawing>
      </w:r>
    </w:p>
    <w:p w:rsidR="1D21A3B3" w:rsidP="1D21A3B3" w:rsidRDefault="1D21A3B3" w14:paraId="1DE77E78" w14:textId="16330180">
      <w:pPr>
        <w:pStyle w:val="Normal"/>
        <w:spacing w:line="240" w:lineRule="auto"/>
        <w:jc w:val="left"/>
      </w:pPr>
    </w:p>
    <w:p w:rsidR="1D21A3B3" w:rsidP="1D21A3B3" w:rsidRDefault="1D21A3B3" w14:paraId="23A5CDB7" w14:textId="6FA5CA87">
      <w:pPr>
        <w:pStyle w:val="Normal"/>
        <w:spacing w:line="240" w:lineRule="auto"/>
        <w:jc w:val="left"/>
      </w:pPr>
    </w:p>
    <w:p w:rsidR="764F73ED" w:rsidP="1D21A3B3" w:rsidRDefault="764F73ED" w14:paraId="53D2E3D3" w14:textId="7088D65E">
      <w:pPr>
        <w:spacing w:line="480" w:lineRule="auto"/>
        <w:jc w:val="both"/>
        <w:rPr>
          <w:rFonts w:ascii="Arial" w:hAnsi="Arial" w:eastAsia="Arial" w:cs="Arial"/>
          <w:b w:val="1"/>
          <w:bCs w:val="1"/>
          <w:noProof w:val="0"/>
          <w:color w:val="FF0000"/>
          <w:sz w:val="22"/>
          <w:szCs w:val="22"/>
          <w:lang w:val="en-GB"/>
        </w:rPr>
      </w:pPr>
      <w:r w:rsidRPr="1D21A3B3" w:rsidR="764F73ED">
        <w:rPr>
          <w:rFonts w:ascii="Arial" w:hAnsi="Arial" w:eastAsia="Arial" w:cs="Arial"/>
          <w:b w:val="1"/>
          <w:bCs w:val="1"/>
          <w:noProof w:val="0"/>
          <w:color w:val="FF0000"/>
          <w:sz w:val="22"/>
          <w:szCs w:val="22"/>
          <w:lang w:val="en-GB"/>
        </w:rPr>
        <w:t>Planning: Team Building Activity for Young People.</w:t>
      </w:r>
    </w:p>
    <w:p w:rsidR="764F73ED" w:rsidP="1D21A3B3" w:rsidRDefault="764F73ED" w14:paraId="42B0D1E8" w14:textId="061AF73D">
      <w:pPr>
        <w:spacing w:line="480" w:lineRule="auto"/>
        <w:jc w:val="both"/>
      </w:pPr>
      <w:r w:rsidRPr="1D21A3B3" w:rsidR="764F73ED">
        <w:rPr>
          <w:rFonts w:ascii="Arial" w:hAnsi="Arial" w:eastAsia="Arial" w:cs="Arial"/>
          <w:b w:val="1"/>
          <w:bCs w:val="1"/>
          <w:noProof w:val="0"/>
          <w:sz w:val="22"/>
          <w:szCs w:val="22"/>
          <w:lang w:val="en-GB"/>
        </w:rPr>
        <w:t>Needs.</w:t>
      </w:r>
    </w:p>
    <w:p w:rsidR="764F73ED" w:rsidP="1D21A3B3" w:rsidRDefault="764F73ED" w14:paraId="31B82BFD" w14:textId="56EE3F98">
      <w:pPr>
        <w:spacing w:line="480" w:lineRule="auto"/>
        <w:jc w:val="both"/>
      </w:pPr>
      <w:r w:rsidRPr="1D21A3B3" w:rsidR="764F73ED">
        <w:rPr>
          <w:rFonts w:ascii="Arial" w:hAnsi="Arial" w:eastAsia="Arial" w:cs="Arial"/>
          <w:noProof w:val="0"/>
          <w:sz w:val="22"/>
          <w:szCs w:val="22"/>
          <w:lang w:val="en-GB"/>
        </w:rPr>
        <w:t xml:space="preserve">With Technology Advancing and young people relying on texting/snap chatting to communicate, along with a lot of misunderstandings due to slang being used and missed important communication triggers, for example, tone of voice, lack of facial signals, and body language, play a huge part in young people lacking the skills to use effective communication. There is need for young people to practice their </w:t>
      </w:r>
      <w:r w:rsidRPr="1D21A3B3" w:rsidR="4E91CCFB">
        <w:rPr>
          <w:rFonts w:ascii="Arial" w:hAnsi="Arial" w:eastAsia="Arial" w:cs="Arial"/>
          <w:noProof w:val="0"/>
          <w:sz w:val="22"/>
          <w:szCs w:val="22"/>
          <w:lang w:val="en-GB"/>
        </w:rPr>
        <w:t>communications skills and</w:t>
      </w:r>
      <w:r w:rsidRPr="1D21A3B3" w:rsidR="764F73ED">
        <w:rPr>
          <w:rFonts w:ascii="Arial" w:hAnsi="Arial" w:eastAsia="Arial" w:cs="Arial"/>
          <w:noProof w:val="0"/>
          <w:sz w:val="22"/>
          <w:szCs w:val="22"/>
          <w:lang w:val="en-GB"/>
        </w:rPr>
        <w:t xml:space="preserve"> understand the importance of effective communication. This activity will provide this along with Team building and physical movement.</w:t>
      </w:r>
    </w:p>
    <w:p w:rsidR="764F73ED" w:rsidP="1D21A3B3" w:rsidRDefault="764F73ED" w14:paraId="57F46837" w14:textId="3B2C017A">
      <w:pPr>
        <w:spacing w:line="480" w:lineRule="auto"/>
        <w:jc w:val="both"/>
      </w:pPr>
      <w:r w:rsidRPr="1D21A3B3" w:rsidR="764F73ED">
        <w:rPr>
          <w:rFonts w:ascii="Arial" w:hAnsi="Arial" w:eastAsia="Arial" w:cs="Arial"/>
          <w:b w:val="1"/>
          <w:bCs w:val="1"/>
          <w:noProof w:val="0"/>
          <w:sz w:val="22"/>
          <w:szCs w:val="22"/>
          <w:lang w:val="en-GB"/>
        </w:rPr>
        <w:t>Aim.</w:t>
      </w:r>
    </w:p>
    <w:p w:rsidR="764F73ED" w:rsidP="1D21A3B3" w:rsidRDefault="764F73ED" w14:paraId="2A70C8BF" w14:textId="7B2C52A3">
      <w:pPr>
        <w:pStyle w:val="Normal"/>
        <w:spacing w:line="480" w:lineRule="auto"/>
        <w:jc w:val="both"/>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 xml:space="preserve">The aim of this activity is to make young people more aware of their </w:t>
      </w:r>
      <w:r w:rsidRPr="1D21A3B3" w:rsidR="224075E3">
        <w:rPr>
          <w:rFonts w:ascii="Arial" w:hAnsi="Arial" w:eastAsia="Arial" w:cs="Arial"/>
          <w:noProof w:val="0"/>
          <w:sz w:val="22"/>
          <w:szCs w:val="22"/>
          <w:lang w:val="en-GB"/>
        </w:rPr>
        <w:t>senses and</w:t>
      </w:r>
      <w:r w:rsidRPr="1D21A3B3" w:rsidR="764F73ED">
        <w:rPr>
          <w:rFonts w:ascii="Arial" w:hAnsi="Arial" w:eastAsia="Arial" w:cs="Arial"/>
          <w:noProof w:val="0"/>
          <w:sz w:val="22"/>
          <w:szCs w:val="22"/>
          <w:lang w:val="en-GB"/>
        </w:rPr>
        <w:t xml:space="preserve"> understanding of the importance of using effective communication. Looking at disabilities, including what it is like to be blind and having to rely on others for help, when doing simple tasks. </w:t>
      </w:r>
      <w:r w:rsidRPr="1D21A3B3" w:rsidR="764F73ED">
        <w:rPr>
          <w:rFonts w:ascii="Arial" w:hAnsi="Arial" w:eastAsia="Arial" w:cs="Arial"/>
          <w:noProof w:val="0"/>
          <w:sz w:val="22"/>
          <w:szCs w:val="22"/>
          <w:lang w:val="en-GB"/>
        </w:rPr>
        <w:t>Also</w:t>
      </w:r>
      <w:r w:rsidRPr="1D21A3B3" w:rsidR="764F73ED">
        <w:rPr>
          <w:rFonts w:ascii="Arial" w:hAnsi="Arial" w:eastAsia="Arial" w:cs="Arial"/>
          <w:noProof w:val="0"/>
          <w:sz w:val="22"/>
          <w:szCs w:val="22"/>
          <w:lang w:val="en-GB"/>
        </w:rPr>
        <w:t xml:space="preserve"> to address clear verbal communication; tone, pitch, choice of words.</w:t>
      </w:r>
      <w:r w:rsidRPr="1D21A3B3" w:rsidR="49F70178">
        <w:rPr>
          <w:rFonts w:ascii="Arial" w:hAnsi="Arial" w:eastAsia="Arial" w:cs="Arial"/>
          <w:noProof w:val="0"/>
          <w:sz w:val="22"/>
          <w:szCs w:val="22"/>
          <w:lang w:val="en-GB"/>
        </w:rPr>
        <w:t xml:space="preserve"> This will be a voluntary activity that young people can choose to take part in (Youth work in Wales Review Group, 2022: CLD, 2019)</w:t>
      </w:r>
      <w:r w:rsidRPr="1D21A3B3" w:rsidR="49F70178">
        <w:rPr>
          <w:rFonts w:ascii="Arial Nova" w:hAnsi="Arial Nova" w:eastAsia="Arial Nova" w:cs="Arial Nova"/>
          <w:b w:val="0"/>
          <w:bCs w:val="0"/>
          <w:i w:val="0"/>
          <w:iCs w:val="0"/>
          <w:caps w:val="0"/>
          <w:smallCaps w:val="0"/>
          <w:noProof w:val="0"/>
          <w:color w:val="000000" w:themeColor="text1" w:themeTint="FF" w:themeShade="FF"/>
          <w:sz w:val="24"/>
          <w:szCs w:val="24"/>
          <w:lang w:val="en-GB"/>
        </w:rPr>
        <w:t>.</w:t>
      </w:r>
    </w:p>
    <w:p w:rsidR="764F73ED" w:rsidP="1D21A3B3" w:rsidRDefault="764F73ED" w14:paraId="1E11093F" w14:textId="6819A4E1">
      <w:pPr>
        <w:spacing w:line="480" w:lineRule="auto"/>
        <w:jc w:val="both"/>
      </w:pPr>
      <w:r w:rsidRPr="1D21A3B3" w:rsidR="764F73ED">
        <w:rPr>
          <w:rFonts w:ascii="Arial" w:hAnsi="Arial" w:eastAsia="Arial" w:cs="Arial"/>
          <w:b w:val="1"/>
          <w:bCs w:val="1"/>
          <w:noProof w:val="0"/>
          <w:sz w:val="22"/>
          <w:szCs w:val="22"/>
          <w:lang w:val="en-GB"/>
        </w:rPr>
        <w:t>Outcomes/Objectives.</w:t>
      </w:r>
    </w:p>
    <w:p w:rsidR="764F73ED" w:rsidP="1D21A3B3" w:rsidRDefault="764F73ED" w14:paraId="3A3717B7" w14:textId="02DF9D61">
      <w:pPr>
        <w:spacing w:line="480" w:lineRule="auto"/>
        <w:jc w:val="both"/>
      </w:pPr>
      <w:r w:rsidRPr="1D21A3B3" w:rsidR="764F73ED">
        <w:rPr>
          <w:rFonts w:ascii="Arial" w:hAnsi="Arial" w:eastAsia="Arial" w:cs="Arial"/>
          <w:noProof w:val="0"/>
          <w:sz w:val="22"/>
          <w:szCs w:val="22"/>
          <w:lang w:val="en-GB"/>
        </w:rPr>
        <w:t>SMART</w:t>
      </w:r>
    </w:p>
    <w:p w:rsidR="764F73ED" w:rsidP="1D21A3B3" w:rsidRDefault="764F73ED" w14:paraId="1EBF5928" w14:textId="1621F544">
      <w:pPr>
        <w:spacing w:line="480" w:lineRule="auto"/>
        <w:jc w:val="both"/>
      </w:pPr>
      <w:r w:rsidRPr="1D21A3B3" w:rsidR="764F73ED">
        <w:rPr>
          <w:rFonts w:ascii="Arial" w:hAnsi="Arial" w:eastAsia="Arial" w:cs="Arial"/>
          <w:noProof w:val="0"/>
          <w:sz w:val="22"/>
          <w:szCs w:val="22"/>
          <w:lang w:val="en-GB"/>
        </w:rPr>
        <w:t>Young people to understand the importance of effective communication in relying information to each other. Young people realising the need for trust, relationship building and working as part of a team. The most important, is to have fun while taking part in this activity, this way not only will the young people want to take part, however they may not realise the information they are learning and understanding.</w:t>
      </w:r>
    </w:p>
    <w:p w:rsidR="764F73ED" w:rsidP="1D21A3B3" w:rsidRDefault="764F73ED" w14:paraId="60D060D6" w14:textId="14ED95AF">
      <w:pPr>
        <w:spacing w:line="480" w:lineRule="auto"/>
        <w:jc w:val="both"/>
      </w:pPr>
      <w:r w:rsidRPr="1D21A3B3" w:rsidR="764F73ED">
        <w:rPr>
          <w:rFonts w:ascii="Arial" w:hAnsi="Arial" w:eastAsia="Arial" w:cs="Arial"/>
          <w:b w:val="1"/>
          <w:bCs w:val="1"/>
          <w:noProof w:val="0"/>
          <w:sz w:val="22"/>
          <w:szCs w:val="22"/>
          <w:lang w:val="en-GB"/>
        </w:rPr>
        <w:t>Methods.</w:t>
      </w:r>
    </w:p>
    <w:p w:rsidR="764F73ED" w:rsidP="1D21A3B3" w:rsidRDefault="764F73ED" w14:paraId="4EFCBCC8" w14:textId="45AE3D1F">
      <w:pPr>
        <w:spacing w:line="480" w:lineRule="auto"/>
        <w:jc w:val="both"/>
      </w:pPr>
      <w:r w:rsidRPr="1D21A3B3" w:rsidR="764F73ED">
        <w:rPr>
          <w:rFonts w:ascii="Arial" w:hAnsi="Arial" w:eastAsia="Arial" w:cs="Arial"/>
          <w:noProof w:val="0"/>
          <w:sz w:val="22"/>
          <w:szCs w:val="22"/>
          <w:lang w:val="en-GB"/>
        </w:rPr>
        <w:t>Working in pairs; Youth Worker to set out a path of mats from one side of the room to the other. Person A is blind folded, Person B has to verbally guide person A following the path set by the mats. The pairs will be timed. Once all of the person A’s have completed the course, the young people will swap over; Person B blindfolded and person A guiding and a new path will be laid out.</w:t>
      </w:r>
    </w:p>
    <w:p w:rsidR="764F73ED" w:rsidP="1D21A3B3" w:rsidRDefault="764F73ED" w14:paraId="0DD7A147" w14:textId="0A97F74E">
      <w:pPr>
        <w:spacing w:line="480" w:lineRule="auto"/>
        <w:jc w:val="both"/>
      </w:pPr>
      <w:r w:rsidRPr="1D21A3B3" w:rsidR="764F73ED">
        <w:rPr>
          <w:rFonts w:ascii="Arial" w:hAnsi="Arial" w:eastAsia="Arial" w:cs="Arial"/>
          <w:noProof w:val="0"/>
          <w:sz w:val="22"/>
          <w:szCs w:val="22"/>
          <w:lang w:val="en-GB"/>
        </w:rPr>
        <w:t>After; timings will be given to the young people and Youth Work will encourage small discussion on what they found difficult, easy, frustrating, and their overall feelings of the activity, disabilities and how important our senses are to us, also the importance of giving clear, simple, and understandable instructions for the other person to understand.</w:t>
      </w:r>
    </w:p>
    <w:p w:rsidR="764F73ED" w:rsidP="1D21A3B3" w:rsidRDefault="764F73ED" w14:paraId="015472FD" w14:textId="3D598BC4">
      <w:pPr>
        <w:spacing w:line="480" w:lineRule="auto"/>
        <w:jc w:val="both"/>
      </w:pPr>
      <w:r w:rsidRPr="1D21A3B3" w:rsidR="764F73ED">
        <w:rPr>
          <w:rFonts w:ascii="Arial" w:hAnsi="Arial" w:eastAsia="Arial" w:cs="Arial"/>
          <w:b w:val="1"/>
          <w:bCs w:val="1"/>
          <w:noProof w:val="0"/>
          <w:sz w:val="22"/>
          <w:szCs w:val="22"/>
          <w:lang w:val="en-GB"/>
        </w:rPr>
        <w:t>Implementation.</w:t>
      </w:r>
    </w:p>
    <w:p w:rsidR="764F73ED" w:rsidP="1D21A3B3" w:rsidRDefault="764F73ED" w14:paraId="53C6D93F" w14:textId="2926288D">
      <w:pPr>
        <w:pStyle w:val="ListParagraph"/>
        <w:numPr>
          <w:ilvl w:val="0"/>
          <w:numId w:val="19"/>
        </w:numPr>
        <w:spacing w:line="480" w:lineRule="auto"/>
        <w:jc w:val="left"/>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Any number of young people can take part, preferably 4 or more, and an even number, however, if there are an odd number, a member of staff might be able to join in.</w:t>
      </w:r>
    </w:p>
    <w:p w:rsidR="764F73ED" w:rsidP="1D21A3B3" w:rsidRDefault="764F73ED" w14:paraId="4F1C1F65" w14:textId="35ED28DC">
      <w:pPr>
        <w:pStyle w:val="ListParagraph"/>
        <w:numPr>
          <w:ilvl w:val="0"/>
          <w:numId w:val="19"/>
        </w:numPr>
        <w:spacing w:line="480" w:lineRule="auto"/>
        <w:jc w:val="left"/>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To be delivered in an open, indoor space without obstacles, to avoid any trips or injuries.</w:t>
      </w:r>
    </w:p>
    <w:p w:rsidR="764F73ED" w:rsidP="1D21A3B3" w:rsidRDefault="764F73ED" w14:paraId="11905A1B" w14:textId="263B5832">
      <w:pPr>
        <w:pStyle w:val="ListParagraph"/>
        <w:numPr>
          <w:ilvl w:val="0"/>
          <w:numId w:val="19"/>
        </w:numPr>
        <w:spacing w:line="480" w:lineRule="auto"/>
        <w:jc w:val="left"/>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 xml:space="preserve">Resources; Floor mats, blind </w:t>
      </w:r>
      <w:r w:rsidRPr="1D21A3B3" w:rsidR="764F73ED">
        <w:rPr>
          <w:rFonts w:ascii="Arial" w:hAnsi="Arial" w:eastAsia="Arial" w:cs="Arial"/>
          <w:noProof w:val="0"/>
          <w:sz w:val="22"/>
          <w:szCs w:val="22"/>
          <w:lang w:val="en-GB"/>
        </w:rPr>
        <w:t>folds</w:t>
      </w:r>
      <w:r w:rsidRPr="1D21A3B3" w:rsidR="764F73ED">
        <w:rPr>
          <w:rFonts w:ascii="Arial" w:hAnsi="Arial" w:eastAsia="Arial" w:cs="Arial"/>
          <w:noProof w:val="0"/>
          <w:sz w:val="22"/>
          <w:szCs w:val="22"/>
          <w:lang w:val="en-GB"/>
        </w:rPr>
        <w:t xml:space="preserve"> and a timer. All provided in Youth Club.</w:t>
      </w:r>
    </w:p>
    <w:p w:rsidR="764F73ED" w:rsidP="1D21A3B3" w:rsidRDefault="764F73ED" w14:paraId="456F1111" w14:textId="4E004D42">
      <w:pPr>
        <w:pStyle w:val="ListParagraph"/>
        <w:numPr>
          <w:ilvl w:val="0"/>
          <w:numId w:val="19"/>
        </w:numPr>
        <w:spacing w:line="480" w:lineRule="auto"/>
        <w:jc w:val="left"/>
        <w:rPr>
          <w:rFonts w:ascii="Arial" w:hAnsi="Arial" w:eastAsia="Arial" w:cs="Arial"/>
          <w:noProof w:val="0"/>
          <w:sz w:val="22"/>
          <w:szCs w:val="22"/>
          <w:lang w:val="en-GB"/>
        </w:rPr>
      </w:pPr>
      <w:r w:rsidRPr="1D21A3B3" w:rsidR="764F73ED">
        <w:rPr>
          <w:rFonts w:ascii="Arial" w:hAnsi="Arial" w:eastAsia="Arial" w:cs="Arial"/>
          <w:noProof w:val="0"/>
          <w:sz w:val="22"/>
          <w:szCs w:val="22"/>
          <w:lang w:val="en-GB"/>
        </w:rPr>
        <w:t xml:space="preserve">The session is only 2 hours, hopefully the activity will take 1 hour, however, the activity can end when </w:t>
      </w:r>
      <w:r w:rsidRPr="1D21A3B3" w:rsidR="764F73ED">
        <w:rPr>
          <w:rFonts w:ascii="Arial" w:hAnsi="Arial" w:eastAsia="Arial" w:cs="Arial"/>
          <w:noProof w:val="0"/>
          <w:sz w:val="22"/>
          <w:szCs w:val="22"/>
          <w:lang w:val="en-GB"/>
        </w:rPr>
        <w:t>all of</w:t>
      </w:r>
      <w:r w:rsidRPr="1D21A3B3" w:rsidR="764F73ED">
        <w:rPr>
          <w:rFonts w:ascii="Arial" w:hAnsi="Arial" w:eastAsia="Arial" w:cs="Arial"/>
          <w:noProof w:val="0"/>
          <w:sz w:val="22"/>
          <w:szCs w:val="22"/>
          <w:lang w:val="en-GB"/>
        </w:rPr>
        <w:t xml:space="preserve"> the young people have had a turn, and if the activity needs </w:t>
      </w:r>
      <w:r w:rsidRPr="1D21A3B3" w:rsidR="764F73ED">
        <w:rPr>
          <w:rFonts w:ascii="Arial" w:hAnsi="Arial" w:eastAsia="Arial" w:cs="Arial"/>
          <w:noProof w:val="0"/>
          <w:sz w:val="22"/>
          <w:szCs w:val="22"/>
          <w:lang w:val="en-GB"/>
        </w:rPr>
        <w:t>longer</w:t>
      </w:r>
      <w:r w:rsidRPr="1D21A3B3" w:rsidR="764F73ED">
        <w:rPr>
          <w:rFonts w:ascii="Arial" w:hAnsi="Arial" w:eastAsia="Arial" w:cs="Arial"/>
          <w:noProof w:val="0"/>
          <w:sz w:val="22"/>
          <w:szCs w:val="22"/>
          <w:lang w:val="en-GB"/>
        </w:rPr>
        <w:t xml:space="preserve"> it could be extended over to the next session.</w:t>
      </w:r>
    </w:p>
    <w:p w:rsidR="764F73ED" w:rsidP="1D21A3B3" w:rsidRDefault="764F73ED" w14:paraId="65085EC8" w14:textId="248E3F3F">
      <w:pPr>
        <w:spacing w:line="480" w:lineRule="auto"/>
        <w:jc w:val="both"/>
      </w:pPr>
      <w:r w:rsidRPr="1D21A3B3" w:rsidR="764F73ED">
        <w:rPr>
          <w:rFonts w:ascii="Arial" w:hAnsi="Arial" w:eastAsia="Arial" w:cs="Arial"/>
          <w:b w:val="1"/>
          <w:bCs w:val="1"/>
          <w:noProof w:val="0"/>
          <w:sz w:val="22"/>
          <w:szCs w:val="22"/>
          <w:lang w:val="en-GB"/>
        </w:rPr>
        <w:t xml:space="preserve">Evaluation. </w:t>
      </w:r>
    </w:p>
    <w:p w:rsidR="764F73ED" w:rsidP="1D21A3B3" w:rsidRDefault="764F73ED" w14:paraId="6121158C" w14:textId="3DC64233">
      <w:pPr>
        <w:spacing w:line="480" w:lineRule="auto"/>
        <w:jc w:val="both"/>
      </w:pPr>
      <w:r w:rsidRPr="1D21A3B3" w:rsidR="764F73ED">
        <w:rPr>
          <w:rFonts w:ascii="Arial" w:hAnsi="Arial" w:eastAsia="Arial" w:cs="Arial"/>
          <w:noProof w:val="0"/>
          <w:sz w:val="22"/>
          <w:szCs w:val="22"/>
          <w:lang w:val="en-GB"/>
        </w:rPr>
        <w:t>I will discuss these issues with the young people throughout the activity.</w:t>
      </w:r>
    </w:p>
    <w:p w:rsidR="764F73ED" w:rsidP="1D21A3B3" w:rsidRDefault="764F73ED" w14:paraId="2EE2ABA9" w14:textId="0049941A">
      <w:pPr>
        <w:spacing w:line="480" w:lineRule="auto"/>
        <w:jc w:val="both"/>
      </w:pPr>
      <w:r w:rsidRPr="1D21A3B3" w:rsidR="764F73ED">
        <w:rPr>
          <w:rFonts w:ascii="Arial" w:hAnsi="Arial" w:eastAsia="Arial" w:cs="Arial"/>
          <w:noProof w:val="0"/>
          <w:sz w:val="22"/>
          <w:szCs w:val="22"/>
          <w:lang w:val="en-GB"/>
        </w:rPr>
        <w:t>To follow with a team meeting at the end of the session to discuss the outcomes. I will also write a reflection on the outcome of the activity and my practice.</w:t>
      </w:r>
    </w:p>
    <w:p w:rsidR="764F73ED" w:rsidP="1D21A3B3" w:rsidRDefault="764F73ED" w14:paraId="7A50A3A6" w14:textId="3531286E">
      <w:pPr>
        <w:spacing w:line="480" w:lineRule="auto"/>
        <w:jc w:val="both"/>
      </w:pPr>
      <w:r w:rsidRPr="1D21A3B3" w:rsidR="764F73ED">
        <w:rPr>
          <w:rFonts w:ascii="Arial" w:hAnsi="Arial" w:eastAsia="Arial" w:cs="Arial"/>
          <w:noProof w:val="0"/>
          <w:sz w:val="22"/>
          <w:szCs w:val="22"/>
          <w:lang w:val="en-GB"/>
        </w:rPr>
        <w:t xml:space="preserve"> </w:t>
      </w:r>
    </w:p>
    <w:p w:rsidR="764F73ED" w:rsidP="1D21A3B3" w:rsidRDefault="764F73ED" w14:paraId="580BA9BA" w14:textId="2E1F6F96">
      <w:pPr>
        <w:spacing w:line="480" w:lineRule="auto"/>
        <w:jc w:val="both"/>
      </w:pPr>
      <w:r w:rsidRPr="1D21A3B3" w:rsidR="764F73ED">
        <w:rPr>
          <w:rFonts w:ascii="Arial" w:hAnsi="Arial" w:eastAsia="Arial" w:cs="Arial"/>
          <w:noProof w:val="0"/>
          <w:sz w:val="22"/>
          <w:szCs w:val="22"/>
          <w:lang w:val="en-GB"/>
        </w:rPr>
        <w:t xml:space="preserve"> </w:t>
      </w:r>
    </w:p>
    <w:p w:rsidR="764F73ED" w:rsidP="1D21A3B3" w:rsidRDefault="764F73ED" w14:paraId="35A7902D" w14:textId="3E2488CA">
      <w:pPr>
        <w:spacing w:line="480" w:lineRule="auto"/>
        <w:jc w:val="both"/>
      </w:pPr>
      <w:r w:rsidRPr="1D21A3B3" w:rsidR="764F73ED">
        <w:rPr>
          <w:rFonts w:ascii="Arial" w:hAnsi="Arial" w:eastAsia="Arial" w:cs="Arial"/>
          <w:noProof w:val="0"/>
          <w:sz w:val="22"/>
          <w:szCs w:val="22"/>
          <w:lang w:val="en-GB"/>
        </w:rPr>
        <w:t xml:space="preserve"> </w:t>
      </w:r>
    </w:p>
    <w:p w:rsidR="69330AFB" w:rsidP="1D21A3B3" w:rsidRDefault="69330AFB" w14:paraId="4B74DEB2" w14:textId="4A4D7964">
      <w:pPr>
        <w:spacing w:line="480" w:lineRule="auto"/>
        <w:jc w:val="both"/>
      </w:pPr>
      <w:r w:rsidRPr="1D21A3B3" w:rsidR="69330AFB">
        <w:rPr>
          <w:rFonts w:ascii="Arial" w:hAnsi="Arial" w:eastAsia="Arial" w:cs="Arial"/>
          <w:b w:val="1"/>
          <w:bCs w:val="1"/>
          <w:noProof w:val="0"/>
          <w:color w:val="FF0000"/>
          <w:sz w:val="22"/>
          <w:szCs w:val="22"/>
          <w:u w:val="single"/>
          <w:lang w:val="en-GB"/>
        </w:rPr>
        <w:t xml:space="preserve">Reflection: </w:t>
      </w:r>
      <w:r w:rsidRPr="1D21A3B3" w:rsidR="764F73ED">
        <w:rPr>
          <w:rFonts w:ascii="Arial" w:hAnsi="Arial" w:eastAsia="Arial" w:cs="Arial"/>
          <w:b w:val="1"/>
          <w:bCs w:val="1"/>
          <w:noProof w:val="0"/>
          <w:color w:val="FF0000"/>
          <w:sz w:val="22"/>
          <w:szCs w:val="22"/>
          <w:u w:val="single"/>
          <w:lang w:val="en-GB"/>
        </w:rPr>
        <w:t>Team Building Activity.</w:t>
      </w:r>
      <w:r w:rsidRPr="1D21A3B3" w:rsidR="764F73ED">
        <w:rPr>
          <w:rFonts w:ascii="Arial" w:hAnsi="Arial" w:eastAsia="Arial" w:cs="Arial"/>
          <w:noProof w:val="0"/>
          <w:sz w:val="22"/>
          <w:szCs w:val="22"/>
          <w:lang w:val="en-GB"/>
        </w:rPr>
        <w:t xml:space="preserve"> </w:t>
      </w:r>
    </w:p>
    <w:p w:rsidR="764F73ED" w:rsidP="1D21A3B3" w:rsidRDefault="764F73ED" w14:paraId="1C4E6058" w14:textId="14BCE7E8">
      <w:pPr>
        <w:spacing w:line="480" w:lineRule="auto"/>
        <w:jc w:val="both"/>
      </w:pPr>
      <w:r w:rsidRPr="1D21A3B3" w:rsidR="764F73ED">
        <w:rPr>
          <w:rFonts w:ascii="Arial" w:hAnsi="Arial" w:eastAsia="Arial" w:cs="Arial"/>
          <w:noProof w:val="0"/>
          <w:sz w:val="22"/>
          <w:szCs w:val="22"/>
          <w:lang w:val="en-GB"/>
        </w:rPr>
        <w:t xml:space="preserve">I had previously chosen this activity following the advice of my mentor “do something you haven’t done before” I knew we had a bag of activities that, as long as I had been there, had not be utilized. Perfect! Something different for the young people at club. I found some mats and blindfolds. I thought I could do an activity to use their senses and to support young people in their learning and understanding of disabilities.  </w:t>
      </w:r>
    </w:p>
    <w:p w:rsidR="764F73ED" w:rsidP="1D21A3B3" w:rsidRDefault="764F73ED" w14:paraId="0B3ED11E" w14:textId="67DFD7A3">
      <w:pPr>
        <w:pStyle w:val="Normal"/>
        <w:spacing w:line="480" w:lineRule="auto"/>
        <w:jc w:val="both"/>
      </w:pPr>
      <w:r w:rsidRPr="1D21A3B3" w:rsidR="764F73ED">
        <w:rPr>
          <w:rFonts w:ascii="Arial" w:hAnsi="Arial" w:eastAsia="Arial" w:cs="Arial"/>
          <w:noProof w:val="0"/>
          <w:sz w:val="22"/>
          <w:szCs w:val="22"/>
          <w:lang w:val="en-GB"/>
        </w:rPr>
        <w:t>The day was here, I was going to be assessed on this one activity I had planned. I was extremely nervous, more nervous than I had been in a while. I was going to be watched! I got the mats and blindfolds out, got my pen and paper ready. The young people came in all excited, I explained what I had planned, and they were interested in taking part. I thought, Brilliant, this was my first challenge passed. Voluntary participation, done.</w:t>
      </w:r>
      <w:r w:rsidRPr="1D21A3B3" w:rsidR="00EDB787">
        <w:rPr>
          <w:rFonts w:ascii="Arial" w:hAnsi="Arial" w:eastAsia="Arial" w:cs="Arial"/>
          <w:noProof w:val="0"/>
          <w:sz w:val="22"/>
          <w:szCs w:val="22"/>
          <w:lang w:val="en-GB"/>
        </w:rPr>
        <w:t xml:space="preserve"> (Youth work in Wales Review Group, 2022: CLD, 2019)</w:t>
      </w:r>
      <w:r w:rsidRPr="1D21A3B3" w:rsidR="00EDB787">
        <w:rPr>
          <w:rFonts w:ascii="Arial Nova" w:hAnsi="Arial Nova" w:eastAsia="Arial Nova" w:cs="Arial Nova"/>
          <w:b w:val="0"/>
          <w:bCs w:val="0"/>
          <w:i w:val="0"/>
          <w:iCs w:val="0"/>
          <w:caps w:val="0"/>
          <w:smallCaps w:val="0"/>
          <w:noProof w:val="0"/>
          <w:color w:val="000000" w:themeColor="text1" w:themeTint="FF" w:themeShade="FF"/>
          <w:sz w:val="24"/>
          <w:szCs w:val="24"/>
          <w:lang w:val="en-GB"/>
        </w:rPr>
        <w:t>.</w:t>
      </w:r>
      <w:r w:rsidRPr="1D21A3B3" w:rsidR="764F73ED">
        <w:rPr>
          <w:rFonts w:ascii="Arial" w:hAnsi="Arial" w:eastAsia="Arial" w:cs="Arial"/>
          <w:noProof w:val="0"/>
          <w:sz w:val="22"/>
          <w:szCs w:val="22"/>
          <w:lang w:val="en-GB"/>
        </w:rPr>
        <w:t xml:space="preserve"> The young people choose which of them were wearing the blindfold, the set up was so two set of young people could take part at once. I asked them if they wanted to make it a challenge, to race teams, and they agreed. This worked well at first until some couples were noticeably slower and others were </w:t>
      </w:r>
      <w:r w:rsidRPr="1D21A3B3" w:rsidR="764F73ED">
        <w:rPr>
          <w:rFonts w:ascii="Arial" w:hAnsi="Arial" w:eastAsia="Arial" w:cs="Arial"/>
          <w:noProof w:val="0"/>
          <w:sz w:val="22"/>
          <w:szCs w:val="22"/>
          <w:lang w:val="en-GB"/>
        </w:rPr>
        <w:t>egar</w:t>
      </w:r>
      <w:r w:rsidRPr="1D21A3B3" w:rsidR="764F73ED">
        <w:rPr>
          <w:rFonts w:ascii="Arial" w:hAnsi="Arial" w:eastAsia="Arial" w:cs="Arial"/>
          <w:noProof w:val="0"/>
          <w:sz w:val="22"/>
          <w:szCs w:val="22"/>
          <w:lang w:val="en-GB"/>
        </w:rPr>
        <w:t xml:space="preserve"> to take part. Therefore, it was a natural progression to individual two sets individually getting to the end of the course. I hear lots of laughter, which was encouraging for me. At the end of the course, I would ask each set, how it made them feel wearing the blindfold? How did it feel trying to guide the young person, what did they find challenging doing this. I found this the easier way of getting my feedback from the activity due to some young people wanting to move on after the activity I was worried that I would not get the information that I needed. The activity lasted for 45 minutes, with the amount of young people in that night I was pleased with that amount of engagement, however, I felt defeated and upset that this one activity had not lasted longer, and my manager was also displeased with this, this made me feel negative towards my activity choice. I moved on to another activity in the bag using balls, however some young people had negative behaviour and were using poor language which disrupted the game, then several young people left the activity due to the disruption and behaviour. I also felt disheartened due to the </w:t>
      </w:r>
      <w:r w:rsidRPr="1D21A3B3" w:rsidR="764F73ED">
        <w:rPr>
          <w:rFonts w:ascii="Arial" w:hAnsi="Arial" w:eastAsia="Arial" w:cs="Arial"/>
          <w:noProof w:val="0"/>
          <w:sz w:val="22"/>
          <w:szCs w:val="22"/>
          <w:lang w:val="en-GB"/>
        </w:rPr>
        <w:t>previous</w:t>
      </w:r>
      <w:r w:rsidRPr="1D21A3B3" w:rsidR="764F73ED">
        <w:rPr>
          <w:rFonts w:ascii="Arial" w:hAnsi="Arial" w:eastAsia="Arial" w:cs="Arial"/>
          <w:noProof w:val="0"/>
          <w:sz w:val="22"/>
          <w:szCs w:val="22"/>
          <w:lang w:val="en-GB"/>
        </w:rPr>
        <w:t xml:space="preserve"> activity, therefore I struggled to keep the young people engaged. I have since reflected on my actions, to try not to let my own feelings affect my practice, and I should have planned for a backup activity for if my original activity had not have filled the time limit that I had. </w:t>
      </w:r>
      <w:r w:rsidRPr="1D21A3B3" w:rsidR="764F73ED">
        <w:rPr>
          <w:rFonts w:ascii="Arial" w:hAnsi="Arial" w:eastAsia="Arial" w:cs="Arial"/>
          <w:noProof w:val="0"/>
          <w:sz w:val="22"/>
          <w:szCs w:val="22"/>
          <w:lang w:val="en-GB"/>
        </w:rPr>
        <w:t>I felt a lot of pressure</w:t>
      </w:r>
      <w:r w:rsidRPr="1D21A3B3" w:rsidR="764F73ED">
        <w:rPr>
          <w:rFonts w:ascii="Arial" w:hAnsi="Arial" w:eastAsia="Arial" w:cs="Arial"/>
          <w:noProof w:val="0"/>
          <w:sz w:val="22"/>
          <w:szCs w:val="22"/>
          <w:lang w:val="en-GB"/>
        </w:rPr>
        <w:t xml:space="preserve"> was put on me on this one activity to show what I could do.  </w:t>
      </w:r>
    </w:p>
    <w:p w:rsidR="1D21A3B3" w:rsidP="1D21A3B3" w:rsidRDefault="1D21A3B3" w14:paraId="336F1384" w14:textId="69AD51FA">
      <w:pPr>
        <w:pStyle w:val="Normal"/>
        <w:spacing w:line="480" w:lineRule="auto"/>
        <w:jc w:val="both"/>
        <w:rPr>
          <w:rFonts w:ascii="Arial" w:hAnsi="Arial" w:eastAsia="Arial" w:cs="Arial"/>
          <w:noProof w:val="0"/>
          <w:sz w:val="22"/>
          <w:szCs w:val="22"/>
          <w:lang w:val="en-GB"/>
        </w:rPr>
      </w:pPr>
    </w:p>
    <w:p w:rsidR="52677EC7" w:rsidP="1D21A3B3" w:rsidRDefault="52677EC7" w14:paraId="2AA7AABE" w14:textId="42978811">
      <w:pPr>
        <w:pStyle w:val="Normal"/>
        <w:spacing w:line="480" w:lineRule="auto"/>
        <w:jc w:val="both"/>
      </w:pPr>
      <w:r w:rsidR="52677EC7">
        <w:drawing>
          <wp:inline wp14:editId="125E90E9" wp14:anchorId="446933CE">
            <wp:extent cx="3022600" cy="2266950"/>
            <wp:effectExtent l="0" t="0" r="0" b="0"/>
            <wp:docPr id="2121493515" name="" title=""/>
            <wp:cNvGraphicFramePr>
              <a:graphicFrameLocks noChangeAspect="1"/>
            </wp:cNvGraphicFramePr>
            <a:graphic>
              <a:graphicData uri="http://schemas.openxmlformats.org/drawingml/2006/picture">
                <pic:pic>
                  <pic:nvPicPr>
                    <pic:cNvPr id="0" name=""/>
                    <pic:cNvPicPr/>
                  </pic:nvPicPr>
                  <pic:blipFill>
                    <a:blip r:embed="R1f321e50aec6437e">
                      <a:extLst>
                        <a:ext xmlns:a="http://schemas.openxmlformats.org/drawingml/2006/main" uri="{28A0092B-C50C-407E-A947-70E740481C1C}">
                          <a14:useLocalDpi val="0"/>
                        </a:ext>
                      </a:extLst>
                    </a:blip>
                    <a:stretch>
                      <a:fillRect/>
                    </a:stretch>
                  </pic:blipFill>
                  <pic:spPr>
                    <a:xfrm>
                      <a:off x="0" y="0"/>
                      <a:ext cx="3022600" cy="2266950"/>
                    </a:xfrm>
                    <a:prstGeom prst="rect">
                      <a:avLst/>
                    </a:prstGeom>
                  </pic:spPr>
                </pic:pic>
              </a:graphicData>
            </a:graphic>
          </wp:inline>
        </w:drawing>
      </w:r>
      <w:r w:rsidR="52677EC7">
        <w:drawing>
          <wp:inline wp14:editId="1E6FAF19" wp14:anchorId="1F98BFF0">
            <wp:extent cx="2393156" cy="3190875"/>
            <wp:effectExtent l="0" t="0" r="0" b="0"/>
            <wp:docPr id="1499078878" name="" title=""/>
            <wp:cNvGraphicFramePr>
              <a:graphicFrameLocks noChangeAspect="1"/>
            </wp:cNvGraphicFramePr>
            <a:graphic>
              <a:graphicData uri="http://schemas.openxmlformats.org/drawingml/2006/picture">
                <pic:pic>
                  <pic:nvPicPr>
                    <pic:cNvPr id="0" name=""/>
                    <pic:cNvPicPr/>
                  </pic:nvPicPr>
                  <pic:blipFill>
                    <a:blip r:embed="R213becce52764515">
                      <a:extLst>
                        <a:ext xmlns:a="http://schemas.openxmlformats.org/drawingml/2006/main" uri="{28A0092B-C50C-407E-A947-70E740481C1C}">
                          <a14:useLocalDpi val="0"/>
                        </a:ext>
                      </a:extLst>
                    </a:blip>
                    <a:stretch>
                      <a:fillRect/>
                    </a:stretch>
                  </pic:blipFill>
                  <pic:spPr>
                    <a:xfrm>
                      <a:off x="0" y="0"/>
                      <a:ext cx="2393156" cy="3190875"/>
                    </a:xfrm>
                    <a:prstGeom prst="rect">
                      <a:avLst/>
                    </a:prstGeom>
                  </pic:spPr>
                </pic:pic>
              </a:graphicData>
            </a:graphic>
          </wp:inline>
        </w:drawing>
      </w:r>
    </w:p>
    <w:p w:rsidR="110C63F9" w:rsidP="1D21A3B3" w:rsidRDefault="110C63F9" w14:paraId="2F85E46C" w14:textId="0E9555A3">
      <w:pPr>
        <w:pStyle w:val="Normal"/>
        <w:spacing w:line="480" w:lineRule="auto"/>
        <w:jc w:val="both"/>
      </w:pPr>
      <w:r w:rsidR="110C63F9">
        <w:drawing>
          <wp:inline wp14:editId="5CB95B12" wp14:anchorId="62BEC89E">
            <wp:extent cx="2946400" cy="2209800"/>
            <wp:effectExtent l="0" t="0" r="0" b="0"/>
            <wp:docPr id="719640771" name="" title=""/>
            <wp:cNvGraphicFramePr>
              <a:graphicFrameLocks noChangeAspect="1"/>
            </wp:cNvGraphicFramePr>
            <a:graphic>
              <a:graphicData uri="http://schemas.openxmlformats.org/drawingml/2006/picture">
                <pic:pic>
                  <pic:nvPicPr>
                    <pic:cNvPr id="0" name=""/>
                    <pic:cNvPicPr/>
                  </pic:nvPicPr>
                  <pic:blipFill>
                    <a:blip r:embed="R087ff9578b234546">
                      <a:extLst>
                        <a:ext xmlns:a="http://schemas.openxmlformats.org/drawingml/2006/main" uri="{28A0092B-C50C-407E-A947-70E740481C1C}">
                          <a14:useLocalDpi val="0"/>
                        </a:ext>
                      </a:extLst>
                    </a:blip>
                    <a:stretch>
                      <a:fillRect/>
                    </a:stretch>
                  </pic:blipFill>
                  <pic:spPr>
                    <a:xfrm>
                      <a:off x="0" y="0"/>
                      <a:ext cx="2946400" cy="2209800"/>
                    </a:xfrm>
                    <a:prstGeom prst="rect">
                      <a:avLst/>
                    </a:prstGeom>
                  </pic:spPr>
                </pic:pic>
              </a:graphicData>
            </a:graphic>
          </wp:inline>
        </w:drawing>
      </w:r>
      <w:r w:rsidR="110C63F9">
        <w:drawing>
          <wp:inline wp14:editId="763B198F" wp14:anchorId="451DD114">
            <wp:extent cx="2471738" cy="3295650"/>
            <wp:effectExtent l="0" t="0" r="0" b="0"/>
            <wp:docPr id="811161793" name="" title=""/>
            <wp:cNvGraphicFramePr>
              <a:graphicFrameLocks noChangeAspect="1"/>
            </wp:cNvGraphicFramePr>
            <a:graphic>
              <a:graphicData uri="http://schemas.openxmlformats.org/drawingml/2006/picture">
                <pic:pic>
                  <pic:nvPicPr>
                    <pic:cNvPr id="0" name=""/>
                    <pic:cNvPicPr/>
                  </pic:nvPicPr>
                  <pic:blipFill>
                    <a:blip r:embed="Rb0aeb775caa347ff">
                      <a:extLst>
                        <a:ext xmlns:a="http://schemas.openxmlformats.org/drawingml/2006/main" uri="{28A0092B-C50C-407E-A947-70E740481C1C}">
                          <a14:useLocalDpi val="0"/>
                        </a:ext>
                      </a:extLst>
                    </a:blip>
                    <a:stretch>
                      <a:fillRect/>
                    </a:stretch>
                  </pic:blipFill>
                  <pic:spPr>
                    <a:xfrm>
                      <a:off x="0" y="0"/>
                      <a:ext cx="2471738" cy="3295650"/>
                    </a:xfrm>
                    <a:prstGeom prst="rect">
                      <a:avLst/>
                    </a:prstGeom>
                  </pic:spPr>
                </pic:pic>
              </a:graphicData>
            </a:graphic>
          </wp:inline>
        </w:drawing>
      </w:r>
    </w:p>
    <w:p w:rsidR="1D21A3B3" w:rsidP="1D21A3B3" w:rsidRDefault="1D21A3B3" w14:paraId="66A17E86" w14:textId="7EB00196">
      <w:pPr>
        <w:pStyle w:val="Normal"/>
        <w:spacing w:line="480" w:lineRule="auto"/>
        <w:jc w:val="both"/>
      </w:pPr>
    </w:p>
    <w:p w:rsidR="1D21A3B3" w:rsidP="1D21A3B3" w:rsidRDefault="1D21A3B3" w14:paraId="4F83ABE3" w14:textId="4B97A626">
      <w:pPr>
        <w:pStyle w:val="Normal"/>
        <w:spacing w:line="480" w:lineRule="auto"/>
        <w:jc w:val="both"/>
      </w:pPr>
    </w:p>
    <w:p w:rsidR="48857D94" w:rsidP="1D21A3B3" w:rsidRDefault="48857D94" w14:paraId="3D5E0931" w14:textId="0521E7A0">
      <w:pPr>
        <w:spacing w:after="160" w:line="480" w:lineRule="auto"/>
        <w:jc w:val="both"/>
        <w:rPr>
          <w:rFonts w:ascii="Arial Nova" w:hAnsi="Arial Nova" w:eastAsia="Arial Nova" w:cs="Arial Nova"/>
          <w:b w:val="1"/>
          <w:bCs w:val="1"/>
          <w:i w:val="0"/>
          <w:iCs w:val="0"/>
          <w:caps w:val="0"/>
          <w:smallCaps w:val="0"/>
          <w:strike w:val="0"/>
          <w:dstrike w:val="0"/>
          <w:noProof w:val="0"/>
          <w:color w:val="FF0000"/>
          <w:sz w:val="22"/>
          <w:szCs w:val="22"/>
          <w:u w:val="single"/>
          <w:lang w:val="en-GB"/>
        </w:rPr>
      </w:pPr>
      <w:r w:rsidRPr="1D21A3B3" w:rsidR="48857D94">
        <w:rPr>
          <w:rFonts w:ascii="Arial Nova" w:hAnsi="Arial Nova" w:eastAsia="Arial Nova" w:cs="Arial Nova"/>
          <w:b w:val="1"/>
          <w:bCs w:val="1"/>
          <w:i w:val="0"/>
          <w:iCs w:val="0"/>
          <w:caps w:val="0"/>
          <w:smallCaps w:val="0"/>
          <w:strike w:val="0"/>
          <w:dstrike w:val="0"/>
          <w:noProof w:val="0"/>
          <w:color w:val="FF0000"/>
          <w:sz w:val="22"/>
          <w:szCs w:val="22"/>
          <w:u w:val="single"/>
          <w:lang w:val="en-GB"/>
        </w:rPr>
        <w:t xml:space="preserve">Reflection: </w:t>
      </w:r>
      <w:r w:rsidRPr="1D21A3B3" w:rsidR="7AEFA139">
        <w:rPr>
          <w:rFonts w:ascii="Arial Nova" w:hAnsi="Arial Nova" w:eastAsia="Arial Nova" w:cs="Arial Nova"/>
          <w:b w:val="1"/>
          <w:bCs w:val="1"/>
          <w:i w:val="0"/>
          <w:iCs w:val="0"/>
          <w:caps w:val="0"/>
          <w:smallCaps w:val="0"/>
          <w:strike w:val="0"/>
          <w:dstrike w:val="0"/>
          <w:noProof w:val="0"/>
          <w:color w:val="FF0000"/>
          <w:sz w:val="22"/>
          <w:szCs w:val="22"/>
          <w:u w:val="single"/>
          <w:lang w:val="en-GB"/>
        </w:rPr>
        <w:t>The New Kid on the Block.</w:t>
      </w:r>
    </w:p>
    <w:p w:rsidR="7AEFA139" w:rsidP="1D21A3B3" w:rsidRDefault="7AEFA139" w14:paraId="1D840B7F" w14:textId="25FB4839">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Fonts w:ascii="Arial Nova" w:hAnsi="Arial Nova" w:eastAsia="Arial Nova" w:cs="Arial Nova"/>
          <w:b w:val="0"/>
          <w:bCs w:val="0"/>
          <w:i w:val="0"/>
          <w:iCs w:val="0"/>
          <w:caps w:val="0"/>
          <w:smallCaps w:val="0"/>
          <w:noProof w:val="0"/>
          <w:color w:val="000000" w:themeColor="text1" w:themeTint="FF" w:themeShade="FF"/>
          <w:sz w:val="22"/>
          <w:szCs w:val="22"/>
          <w:lang w:val="en-GB"/>
        </w:rPr>
        <w:t>On My first day at Milford, it dawned on me I had to start again. I had not met any of the staff or young people. I had to think of ways in which to build new relationships, like I had in the previous setting. I was asked to do an activity in the hall, to choose from the cupboard of balls, bats, nets etc… I cannot think! I grabbed a ball and pulled out the net- Basketball, great! The young people weren’t impressed. There was a crowed gathering, waiting for an activity they liked. I stepped back for a minute and thought. Hang on this is what I have chosen, this is not empowering them. Had I have continued, I would have been going against the key Principles of youth work that is set out in by the Youth Work in Wales Review Group (Youth Work in Wales Review Group, 2022). This is their club, they do not know me, and they are not sure on me!  I asked them in a friendly voice and actioned for them to help look for an activity. They came over straight away, digging into the cupboard. Such an amazing feeling, they did not run away! With a small discussion on the rules, we enjoyed great fun filled game of tennis, all the way through the session. When they left, I wondered. Had I cracked them? (UNCRC, Article 12. Youth Work in Wales Review Group, 2022.)</w:t>
      </w:r>
    </w:p>
    <w:p w:rsidR="1D21A3B3" w:rsidP="1D21A3B3" w:rsidRDefault="1D21A3B3" w14:paraId="482718E6" w14:textId="0C0F63E4">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US"/>
        </w:rPr>
      </w:pPr>
    </w:p>
    <w:p w:rsidR="14AE3F23" w:rsidP="1D21A3B3" w:rsidRDefault="14AE3F23" w14:paraId="0AFF66CA" w14:textId="7D46B72F">
      <w:pPr>
        <w:spacing w:after="160" w:line="480" w:lineRule="auto"/>
        <w:rPr>
          <w:rFonts w:ascii="Arial Nova" w:hAnsi="Arial Nova" w:eastAsia="Arial Nova" w:cs="Arial Nova"/>
          <w:b w:val="1"/>
          <w:bCs w:val="1"/>
          <w:i w:val="0"/>
          <w:iCs w:val="0"/>
          <w:caps w:val="0"/>
          <w:smallCaps w:val="0"/>
          <w:strike w:val="0"/>
          <w:dstrike w:val="0"/>
          <w:noProof w:val="0"/>
          <w:color w:val="FF0000"/>
          <w:sz w:val="22"/>
          <w:szCs w:val="22"/>
          <w:u w:val="single"/>
          <w:lang w:val="en-GB"/>
        </w:rPr>
      </w:pPr>
      <w:r w:rsidRPr="1D21A3B3" w:rsidR="14AE3F23">
        <w:rPr>
          <w:rFonts w:ascii="Arial Nova" w:hAnsi="Arial Nova" w:eastAsia="Arial Nova" w:cs="Arial Nova"/>
          <w:b w:val="1"/>
          <w:bCs w:val="1"/>
          <w:i w:val="0"/>
          <w:iCs w:val="0"/>
          <w:caps w:val="0"/>
          <w:smallCaps w:val="0"/>
          <w:strike w:val="0"/>
          <w:dstrike w:val="0"/>
          <w:noProof w:val="0"/>
          <w:color w:val="FF0000"/>
          <w:sz w:val="22"/>
          <w:szCs w:val="22"/>
          <w:u w:val="single"/>
          <w:lang w:val="en-GB"/>
        </w:rPr>
        <w:t xml:space="preserve">Reflection: </w:t>
      </w:r>
      <w:r w:rsidRPr="1D21A3B3" w:rsidR="7AEFA139">
        <w:rPr>
          <w:rFonts w:ascii="Arial Nova" w:hAnsi="Arial Nova" w:eastAsia="Arial Nova" w:cs="Arial Nova"/>
          <w:b w:val="1"/>
          <w:bCs w:val="1"/>
          <w:i w:val="0"/>
          <w:iCs w:val="0"/>
          <w:caps w:val="0"/>
          <w:smallCaps w:val="0"/>
          <w:strike w:val="0"/>
          <w:dstrike w:val="0"/>
          <w:noProof w:val="0"/>
          <w:color w:val="FF0000"/>
          <w:sz w:val="22"/>
          <w:szCs w:val="22"/>
          <w:u w:val="single"/>
          <w:lang w:val="en-GB"/>
        </w:rPr>
        <w:t>What do I do?</w:t>
      </w:r>
    </w:p>
    <w:p w:rsidR="7AEFA139" w:rsidP="1D21A3B3" w:rsidRDefault="7AEFA139" w14:paraId="62661957" w14:textId="53723C40">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Fonts w:ascii="Arial Nova" w:hAnsi="Arial Nova" w:eastAsia="Arial Nova" w:cs="Arial Nova"/>
          <w:b w:val="0"/>
          <w:bCs w:val="0"/>
          <w:i w:val="0"/>
          <w:iCs w:val="0"/>
          <w:caps w:val="0"/>
          <w:smallCaps w:val="0"/>
          <w:noProof w:val="0"/>
          <w:color w:val="000000" w:themeColor="text1" w:themeTint="FF" w:themeShade="FF"/>
          <w:sz w:val="22"/>
          <w:szCs w:val="22"/>
          <w:lang w:val="en-GB"/>
        </w:rPr>
        <w:t>I was new at club, did not know names, hence I was asking what their name is, a lot. One young person was always in masculine clothing, full of mud, carrying a football, and sporting a short back and sides haircut, now, I just did not think about their feminine name or put any connection in. After all people call their child a variety of names and there does not seem to be a male or female names as much anymore. This young person was great, extremely helpful, bubbly person, we seemed to get on well. It was only in a team meeting that I caught on, Oh No! I was embarrassed! What does this young person identify as? Have I been offending them? I told another member of staff my concerns, I was reassured that this young person was female, was wanting to be male, and would not be offended by being called either. My colleague elaborated in telling me a little back story, the young person’s family is not fully supportive and when the younger sibling comes into club, will correct you to female, therefore be a little more observant. I was also reassured on my concerns of providing help and support for this young person and their family, that it was a working progress. I never asked the young person, what they wanted to be called, I felt as I was new, I did not want to make them feel uncomfortable, and truth be told, I did not feel comfortable to ask out right. I found that I was naturally more on edge while in the presence for the young person, I really did not want to offend them, even though I had been told that I would not. The young person had left school and after a short time started moving on to other activities outside of club and attended less often. I will always reflect on this experience, and learn from it, and as my confidence and development in knowledge and understanding grows I would be able to address the situation better. (Youth Work in Wales Review Group, 2022: CLD Standards Council Scotland, 2019).</w:t>
      </w:r>
    </w:p>
    <w:p w:rsidR="1D21A3B3" w:rsidP="1D21A3B3" w:rsidRDefault="1D21A3B3" w14:paraId="5FAD8DD3" w14:textId="4A91F17A">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p>
    <w:p w:rsidR="3420EAD3" w:rsidP="1D21A3B3" w:rsidRDefault="3420EAD3" w14:paraId="2977BD7A" w14:textId="1C1097E8">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3420EAD3">
        <w:rPr>
          <w:rStyle w:val="normaltextrun"/>
          <w:rFonts w:ascii="Arial Nova" w:hAnsi="Arial Nova" w:eastAsia="Arial Nova" w:cs="Arial Nova"/>
          <w:b w:val="1"/>
          <w:bCs w:val="1"/>
          <w:i w:val="0"/>
          <w:iCs w:val="0"/>
          <w:caps w:val="0"/>
          <w:smallCaps w:val="0"/>
          <w:strike w:val="0"/>
          <w:dstrike w:val="0"/>
          <w:noProof w:val="0"/>
          <w:color w:val="FF0000"/>
          <w:sz w:val="22"/>
          <w:szCs w:val="22"/>
          <w:u w:val="single"/>
          <w:lang w:val="en-US"/>
        </w:rPr>
        <w:t>Reflection: Four</w:t>
      </w:r>
      <w:r w:rsidRPr="1D21A3B3" w:rsidR="7AEFA139">
        <w:rPr>
          <w:rStyle w:val="normaltextrun"/>
          <w:rFonts w:ascii="Arial Nova" w:hAnsi="Arial Nova" w:eastAsia="Arial Nova" w:cs="Arial Nova"/>
          <w:b w:val="1"/>
          <w:bCs w:val="1"/>
          <w:i w:val="0"/>
          <w:iCs w:val="0"/>
          <w:caps w:val="0"/>
          <w:smallCaps w:val="0"/>
          <w:strike w:val="0"/>
          <w:dstrike w:val="0"/>
          <w:noProof w:val="0"/>
          <w:color w:val="FF0000"/>
          <w:sz w:val="22"/>
          <w:szCs w:val="22"/>
          <w:u w:val="single"/>
          <w:lang w:val="en-US"/>
        </w:rPr>
        <w:t xml:space="preserve"> Youths Outside of Work.</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7AEFA139" w:rsidP="1D21A3B3" w:rsidRDefault="7AEFA139" w14:paraId="3804815E" w14:textId="0BAEF9A1">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I have reflected on an incident that happened after work with youths known to me through Youth Club.</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7AEFA139" w:rsidP="1D21A3B3" w:rsidRDefault="7AEFA139" w14:paraId="6D67DE9A" w14:textId="206AD9CA">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After Youth Club had finished, I went to the local supermarket. On the way out I noticed four youths, they caught my attention straight away, wearing black, being loud and fooling around in the dark by the doorway. ‘I got it’ I knew exactly how others/people/adults would see them as intimidating and maybe feeling scared and I judged them. I recognized one of them that I knew by name, I spoke asking if they were okay, and joking about what they were up to, they were polite and joked back, I said bye and walked to my car. As I got in two of the youths B &amp; C ran into the car park with a trolley, pushed it over on its side in the road. I knew I had to get it moved and talk to them about it, I was happy to do this, however it was getting late, and I wanted to get home. I only knew the name of one of them, youth A. Youth A was running around the car park with youth D and youths B and C were running together. I drove over to the trolley and called over youth A from my car to ask of the other names so I could ask them to move the trolley back. Youth A was yelling back “it wasn’t me” even though I was saying “I know” I just needed to know their names to ask them. While I was trying to get the information, youth B saw what I was asking, ran out and moved the trolley, I thanked him, and they all ran off around the car park chasing each other again. I then left to go home.</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7AEFA139" w:rsidP="1D21A3B3" w:rsidRDefault="7AEFA139" w14:paraId="07DF2230" w14:textId="3FF83806">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On the way home I reflected on my actions. I felt guilty that the way I handled the situation may have made youth A feel like I was angry or against them. I thought that instead of shouting from my car I should have taken the time and walked over to them and asked them to move the trolley back, it might have sounded less like a ‘telling off’. This supports my learning from my PDP Section 5 “To use time to reflect on my work practice and learn from these reflections”.</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7AEFA139" w:rsidP="1D21A3B3" w:rsidRDefault="7AEFA139" w14:paraId="7DC6C931" w14:textId="1131E3C9">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7AEFA139">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I addressed the situation when I saw them in the next Youth Club and was open and honest with my mistake and how I felt I could have come across as not happy with them, I should have explained and acted towards them better and I did not mean to and Youth A told me that they thought I was “mad” at them. I think that because I addressed the situation as soon as I saw them next and admitted my mistake, this has now developed our relationship and built a shared respect for one another. This is also referred to by Batsleer.J. Davies.B, (2011), p. 3.</w:t>
      </w:r>
      <w:r w:rsidRPr="1D21A3B3" w:rsidR="7AEFA139">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D21A3B3" w:rsidP="1D21A3B3" w:rsidRDefault="1D21A3B3" w14:paraId="7B59EDCE" w14:textId="513B9D78">
      <w:pPr>
        <w:pStyle w:val="Normal"/>
        <w:spacing w:before="0" w:beforeAutospacing="off" w:after="0" w:afterAutospacing="off" w:line="480" w:lineRule="auto"/>
        <w:jc w:val="both"/>
        <w:rPr>
          <w:rFonts w:ascii="Arial Nova" w:hAnsi="Arial Nova" w:eastAsia="Arial Nova" w:cs="Arial Nova"/>
          <w:b w:val="1"/>
          <w:bCs w:val="1"/>
          <w:i w:val="0"/>
          <w:iCs w:val="0"/>
          <w:caps w:val="0"/>
          <w:smallCaps w:val="0"/>
          <w:strike w:val="0"/>
          <w:dstrike w:val="0"/>
          <w:noProof w:val="0"/>
          <w:color w:val="000000" w:themeColor="text1" w:themeTint="FF" w:themeShade="FF"/>
          <w:sz w:val="22"/>
          <w:szCs w:val="22"/>
          <w:u w:val="single"/>
          <w:lang w:val="en-GB"/>
        </w:rPr>
      </w:pPr>
    </w:p>
    <w:p w:rsidR="2783CA21" w:rsidP="1D21A3B3" w:rsidRDefault="2783CA21" w14:paraId="564FE139" w14:textId="71439F53">
      <w:pPr>
        <w:pStyle w:val="Normal"/>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FF0000"/>
          <w:sz w:val="22"/>
          <w:szCs w:val="22"/>
          <w:lang w:val="en-GB"/>
        </w:rPr>
      </w:pPr>
      <w:r w:rsidRPr="1D21A3B3" w:rsidR="2783CA21">
        <w:rPr>
          <w:rFonts w:ascii="Arial Nova" w:hAnsi="Arial Nova" w:eastAsia="Arial Nova" w:cs="Arial Nova"/>
          <w:b w:val="1"/>
          <w:bCs w:val="1"/>
          <w:i w:val="0"/>
          <w:iCs w:val="0"/>
          <w:caps w:val="0"/>
          <w:smallCaps w:val="0"/>
          <w:strike w:val="0"/>
          <w:dstrike w:val="0"/>
          <w:noProof w:val="0"/>
          <w:color w:val="FF0000"/>
          <w:sz w:val="22"/>
          <w:szCs w:val="22"/>
          <w:u w:val="single"/>
          <w:lang w:val="en-GB"/>
        </w:rPr>
        <w:t>Reflection: Outreach.</w:t>
      </w:r>
      <w:r w:rsidRPr="1D21A3B3" w:rsidR="2783CA21">
        <w:rPr>
          <w:rFonts w:ascii="Arial Nova" w:hAnsi="Arial Nova" w:eastAsia="Arial Nova" w:cs="Arial Nova"/>
          <w:b w:val="1"/>
          <w:bCs w:val="1"/>
          <w:i w:val="0"/>
          <w:iCs w:val="0"/>
          <w:caps w:val="0"/>
          <w:smallCaps w:val="0"/>
          <w:noProof w:val="0"/>
          <w:color w:val="FF0000"/>
          <w:sz w:val="22"/>
          <w:szCs w:val="22"/>
          <w:lang w:val="en-GB"/>
        </w:rPr>
        <w:t xml:space="preserve"> </w:t>
      </w:r>
    </w:p>
    <w:p w:rsidR="2783CA21" w:rsidP="1D21A3B3" w:rsidRDefault="2783CA21" w14:paraId="4134A8B5" w14:textId="17DF8F5A">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What a quiet evening in club, we had four members of staff and no more than five young people in club at one time, dark, cold evenings </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maybe the</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young people were staying in tonight. Maybe! Club was getting hard to get motivated with little numbers. Boring! As team leader I spoke with my staff and two wanted to up their Outreach hours, therefore as we were quiet, I offered for them to do a walk around the town to see if any young people were about, they could offer a warm space in club, or just </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make contact with</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them. I was happy for this to happen, although not having been team leader for long this was my first-time allowing staff to leaving the building on a walk about. This was worrying me alone. The staff returned after just under an hour and I was so relieved, until they asked to speak to me. My stomach dropped! What had happened? I swapped with one of the members of staff that did a walk about so that there were two members of staff with the young people, and we went into a separate room, to be able to talk confidentially. A staff member raised County Lines concerns </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regarding</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a group of young people that they had met, and he had known them from working within the local high school. The young people had disclosed information to the staff </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regarding</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having drugs in their possession that they had been given from others out of the country and there were threats there if they did not do what they had been told to. I felt the “what do I do?” coming over me. I thought first thing is to instruct the staff members to write down </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immediately</w:t>
      </w:r>
      <w:r w:rsidRPr="1D21A3B3" w:rsidR="2783CA21">
        <w:rPr>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what they could remember how the event unfolded and exactly what was said and how it was said. Get it recorded in words on paper ASAP! I Contacted my manager to report this to him to follow up the next day and to make him aware of the issues of the evening. After the staff member had written up the event, 111 was called to report this with the police. I followed up in the morning with my manager however, no contact had been made by the police, my manager reassured me that I had done everything right and followed Protocall. This evening was a mix of emotions for me, however, should this situation arise again I will be confident in repeating me actions.</w:t>
      </w:r>
    </w:p>
    <w:p w:rsidR="1D21A3B3" w:rsidP="1D21A3B3" w:rsidRDefault="1D21A3B3" w14:paraId="32BE84C7" w14:textId="041CB20F">
      <w:pPr>
        <w:spacing w:after="160" w:line="480" w:lineRule="auto"/>
        <w:jc w:val="both"/>
        <w:rPr>
          <w:rStyle w:val="normaltextrun"/>
          <w:rFonts w:ascii="Arial Nova" w:hAnsi="Arial Nova" w:eastAsia="Arial Nova" w:cs="Arial Nova"/>
          <w:b w:val="1"/>
          <w:bCs w:val="1"/>
          <w:i w:val="0"/>
          <w:iCs w:val="0"/>
          <w:caps w:val="0"/>
          <w:smallCaps w:val="0"/>
          <w:strike w:val="0"/>
          <w:dstrike w:val="0"/>
          <w:noProof w:val="0"/>
          <w:color w:val="FF0000"/>
          <w:sz w:val="22"/>
          <w:szCs w:val="22"/>
          <w:u w:val="single"/>
          <w:lang w:val="en-US"/>
        </w:rPr>
      </w:pPr>
    </w:p>
    <w:p w:rsidR="2783CA21" w:rsidP="1D21A3B3" w:rsidRDefault="2783CA21" w14:paraId="21271AD2" w14:textId="2EC234DC">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2783CA21">
        <w:rPr>
          <w:rStyle w:val="normaltextrun"/>
          <w:rFonts w:ascii="Arial Nova" w:hAnsi="Arial Nova" w:eastAsia="Arial Nova" w:cs="Arial Nova"/>
          <w:b w:val="1"/>
          <w:bCs w:val="1"/>
          <w:i w:val="0"/>
          <w:iCs w:val="0"/>
          <w:caps w:val="0"/>
          <w:smallCaps w:val="0"/>
          <w:strike w:val="0"/>
          <w:dstrike w:val="0"/>
          <w:noProof w:val="0"/>
          <w:color w:val="FF0000"/>
          <w:sz w:val="22"/>
          <w:szCs w:val="22"/>
          <w:u w:val="single"/>
          <w:lang w:val="en-US"/>
        </w:rPr>
        <w:t>Reflection: Feeling the Burn.</w:t>
      </w:r>
      <w:r w:rsidRPr="1D21A3B3" w:rsidR="2783CA21">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2783CA21" w:rsidP="1D21A3B3" w:rsidRDefault="2783CA21" w14:paraId="2C8C8E21" w14:textId="37EF6663">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2783CA21">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 xml:space="preserve">During placement I was supporting two boys baking banana muffins and apple crumble. While the muffins were in the oven the two decided to start with the crumble, one was washing the dishes ready and the other started peeling the apples. The alarm went off for the oven, and the boys panicked! I told them I would look and see if they were cooked. I reached in pulled the top tray out “couple mins more” bent down to take the bottom tray out and OWCH! I caught the top of my wrist in the oven, the feeling of panic as I did not want the boys to see me hurt. I said to them calmly Tut, sigh “just burnt my arm” both boys looked straight at me, one was concerned! I walked over to the sink and put my wrist in the cold running water while talking to them. I was really surprised at how I did not say something I should not have! The boys asked questions and wanted to see the mark (not much of one but it still hurt), I told them what I did wrong, I put my arm into the oven to reach the tray, what I should have done is pull the shelf out with the tray on to reach it. I had oven gloves </w:t>
      </w:r>
      <w:r w:rsidRPr="1D21A3B3" w:rsidR="2783CA21">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on,</w:t>
      </w:r>
      <w:r w:rsidRPr="1D21A3B3" w:rsidR="2783CA21">
        <w:rPr>
          <w:rStyle w:val="normaltextrun"/>
          <w:rFonts w:ascii="Arial Nova" w:hAnsi="Arial Nova" w:eastAsia="Arial Nova" w:cs="Arial Nova"/>
          <w:b w:val="0"/>
          <w:bCs w:val="0"/>
          <w:i w:val="0"/>
          <w:iCs w:val="0"/>
          <w:caps w:val="0"/>
          <w:smallCaps w:val="0"/>
          <w:noProof w:val="0"/>
          <w:color w:val="000000" w:themeColor="text1" w:themeTint="FF" w:themeShade="FF"/>
          <w:sz w:val="22"/>
          <w:szCs w:val="22"/>
          <w:lang w:val="en-US"/>
        </w:rPr>
        <w:t xml:space="preserve"> however I had reached far, and the shelf was in past the oven glove. We had a chat about what I did and how it was not the safe way of doing it, yet if it did happen, that is what I did, putting it under running cool water to cool the burn down. Reflecting on this afterwards I know I should have pulled the tray out and been responsible and safe, not to get hurt however I think that when in a kitchen, Baking and using an oven there is always a risk and although to be safe is the priority, young people also need to enjoy themselves, develop their own self-risk and to learn from their own and others mistakes. Although oven gloves were worn and all safety guidance was followed, human error was at fault. This activity promoted the Purposes of Youth Work in Wales “encourage young people to gain and develop knowledge, understanding, attitudes and values and to make constructive use of their skills, resources and time;” (Youth Work in Wales Review Group, 2022, p. 7: WAG, 2018).</w:t>
      </w:r>
      <w:r w:rsidRPr="1D21A3B3" w:rsidR="2783CA21">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D21A3B3" w:rsidP="1D21A3B3" w:rsidRDefault="1D21A3B3" w14:paraId="26FBF9CD" w14:textId="51DCB6B4">
      <w:pPr>
        <w:pStyle w:val="Normal"/>
        <w:spacing w:before="0" w:beforeAutospacing="off" w:after="0" w:afterAutospacing="off" w:line="480" w:lineRule="auto"/>
        <w:jc w:val="both"/>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pPr>
    </w:p>
    <w:p w:rsidR="1C2DCA47" w:rsidP="1D21A3B3" w:rsidRDefault="1C2DCA47" w14:paraId="3FFC2295" w14:textId="1C28C131">
      <w:pPr>
        <w:pStyle w:val="Normal"/>
        <w:spacing w:before="0" w:beforeAutospacing="off" w:after="0" w:afterAutospacing="off" w:line="480" w:lineRule="auto"/>
        <w:jc w:val="both"/>
      </w:pPr>
      <w:r w:rsidR="1C2DCA47">
        <w:drawing>
          <wp:inline wp14:editId="31C781CD" wp14:anchorId="6DF1B011">
            <wp:extent cx="3429000" cy="4572000"/>
            <wp:effectExtent l="0" t="0" r="0" b="0"/>
            <wp:docPr id="1771933214" name="" title=""/>
            <wp:cNvGraphicFramePr>
              <a:graphicFrameLocks noChangeAspect="1"/>
            </wp:cNvGraphicFramePr>
            <a:graphic>
              <a:graphicData uri="http://schemas.openxmlformats.org/drawingml/2006/picture">
                <pic:pic>
                  <pic:nvPicPr>
                    <pic:cNvPr id="0" name=""/>
                    <pic:cNvPicPr/>
                  </pic:nvPicPr>
                  <pic:blipFill>
                    <a:blip r:embed="Radbcc738bdc94b45">
                      <a:extLst>
                        <a:ext xmlns:a="http://schemas.openxmlformats.org/drawingml/2006/main" uri="{28A0092B-C50C-407E-A947-70E740481C1C}">
                          <a14:useLocalDpi val="0"/>
                        </a:ext>
                      </a:extLst>
                    </a:blip>
                    <a:stretch>
                      <a:fillRect/>
                    </a:stretch>
                  </pic:blipFill>
                  <pic:spPr>
                    <a:xfrm>
                      <a:off x="0" y="0"/>
                      <a:ext cx="3429000" cy="4572000"/>
                    </a:xfrm>
                    <a:prstGeom prst="rect">
                      <a:avLst/>
                    </a:prstGeom>
                  </pic:spPr>
                </pic:pic>
              </a:graphicData>
            </a:graphic>
          </wp:inline>
        </w:drawing>
      </w:r>
    </w:p>
    <w:p w:rsidR="1D21A3B3" w:rsidP="1D21A3B3" w:rsidRDefault="1D21A3B3" w14:paraId="05FC50B1" w14:textId="37E00BEE">
      <w:pPr>
        <w:pStyle w:val="Normal"/>
        <w:spacing w:before="0" w:beforeAutospacing="off" w:after="0" w:afterAutospacing="off" w:line="480" w:lineRule="auto"/>
        <w:jc w:val="both"/>
      </w:pPr>
    </w:p>
    <w:p w:rsidR="1D21A3B3" w:rsidP="1D21A3B3" w:rsidRDefault="1D21A3B3" w14:paraId="066CBD13" w14:textId="43F17E00">
      <w:pPr>
        <w:pStyle w:val="Normal"/>
        <w:spacing w:before="0" w:beforeAutospacing="off" w:after="0" w:afterAutospacing="off" w:line="480" w:lineRule="auto"/>
        <w:jc w:val="both"/>
      </w:pPr>
    </w:p>
    <w:p w:rsidR="1C2DCA47" w:rsidP="1D21A3B3" w:rsidRDefault="1C2DCA47" w14:paraId="599A831D" w14:textId="29E87B54">
      <w:pPr>
        <w:pStyle w:val="paragraph"/>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FF0000"/>
          <w:sz w:val="22"/>
          <w:szCs w:val="22"/>
          <w:lang w:val="en-GB"/>
        </w:rPr>
      </w:pPr>
      <w:r w:rsidRPr="1D21A3B3" w:rsidR="1C2DCA47">
        <w:rPr>
          <w:rFonts w:ascii="Arial Nova" w:hAnsi="Arial Nova" w:eastAsia="Arial Nova" w:cs="Arial Nova"/>
          <w:b w:val="1"/>
          <w:bCs w:val="1"/>
          <w:i w:val="0"/>
          <w:iCs w:val="0"/>
          <w:caps w:val="0"/>
          <w:smallCaps w:val="0"/>
          <w:strike w:val="0"/>
          <w:dstrike w:val="0"/>
          <w:noProof w:val="0"/>
          <w:color w:val="FF0000"/>
          <w:sz w:val="22"/>
          <w:szCs w:val="22"/>
          <w:u w:val="single"/>
          <w:lang w:val="en-US"/>
        </w:rPr>
        <w:t>Reflection: New Year New Thinking.</w:t>
      </w:r>
      <w:r w:rsidRPr="1D21A3B3" w:rsidR="1C2DCA47">
        <w:rPr>
          <w:rFonts w:ascii="Arial Nova" w:hAnsi="Arial Nova" w:eastAsia="Arial Nova" w:cs="Arial Nova"/>
          <w:b w:val="0"/>
          <w:bCs w:val="0"/>
          <w:i w:val="0"/>
          <w:iCs w:val="0"/>
          <w:caps w:val="0"/>
          <w:smallCaps w:val="0"/>
          <w:noProof w:val="0"/>
          <w:color w:val="FF0000"/>
          <w:sz w:val="22"/>
          <w:szCs w:val="22"/>
          <w:lang w:val="en-GB"/>
        </w:rPr>
        <w:t> </w:t>
      </w:r>
    </w:p>
    <w:p w:rsidR="1C2DCA47" w:rsidP="1D21A3B3" w:rsidRDefault="1C2DCA47" w14:paraId="6FD5D756" w14:textId="481E1350">
      <w:pPr>
        <w:spacing w:after="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US"/>
        </w:rPr>
        <w:t>I always ask the young people “how did your day go?” and “What have they been up to on the weekend?” etc... As the New Year started, I thought of ways I could encourage the young people to start thinking positively about themselves, others, the things that they do...  I now ask them what has happened today that is good, positive, made them happy? When I would do this, at first, I would get “nothing.” I probed this answer. I gave them ideas of the little things that can all add up, for example, finding a matching pair of socks to wear. This made them laugh/feel good. It made me feel good too. I was having fun, and engaging with the young people while, hopefully, making them think about what I was doing. </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C2DCA47" w:rsidP="1D21A3B3" w:rsidRDefault="1C2DCA47" w14:paraId="04122446" w14:textId="4C5AD2DC">
      <w:pPr>
        <w:spacing w:after="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US"/>
        </w:rPr>
        <w:t>After two weeks of asking the young people, I can see a progression. Now when I ask, I still get the odd “nothing” however, now I get, “I caught the bus” (for school), “I got up ½ hour early today” and a popular one is “I haven’t got a C2 or C3 this week, yet”. C2 and C3’s are bad marks in school, and the ‘yet’ always makes me smile. This is amazing. Not only are these incredibly positive events in their lives that they have recognized as positive, the young people are choosing to share them with me.</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C2DCA47" w:rsidP="1D21A3B3" w:rsidRDefault="1C2DCA47" w14:paraId="5F76D3C8" w14:textId="0A6ACA4D">
      <w:pPr>
        <w:spacing w:after="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US"/>
        </w:rPr>
        <w:t xml:space="preserve">I will carry on asking the young people this within my practice and encouraging the young people to think of what they may see as trivial things and making them something that is to be proud of and to celebrate the positives in life. Encouraging young people to understand that what might be a small event in their lives could have a substantial influence on another's. One of the five Pillars of Youth Work in Wales is Expressive, </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GB"/>
        </w:rPr>
        <w:t>Youth Work in Wales Review Group (2022)</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US"/>
        </w:rPr>
        <w:t xml:space="preserve"> underpins the importance of providing opportunities for young people to have a voice, to be able to share their understandings, ideas, opinions, and their emotions through a variety of opportunities.</w:t>
      </w:r>
      <w:r w:rsidRPr="1D21A3B3" w:rsidR="1C2DCA47">
        <w:rPr>
          <w:rFonts w:ascii="Arial Nova" w:hAnsi="Arial Nova" w:eastAsia="Arial Nova" w:cs="Arial Nova"/>
          <w:b w:val="0"/>
          <w:bCs w:val="0"/>
          <w:i w:val="0"/>
          <w:iCs w:val="0"/>
          <w:caps w:val="0"/>
          <w:smallCaps w:val="0"/>
          <w:noProof w:val="0"/>
          <w:color w:val="000000" w:themeColor="text1" w:themeTint="FF" w:themeShade="FF"/>
          <w:sz w:val="22"/>
          <w:szCs w:val="22"/>
          <w:lang w:val="en-GB"/>
        </w:rPr>
        <w:t> </w:t>
      </w:r>
    </w:p>
    <w:p w:rsidR="1D21A3B3" w:rsidP="1D21A3B3" w:rsidRDefault="1D21A3B3" w14:paraId="7CD8F1B9" w14:textId="117A161F">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p>
    <w:p w:rsidR="1D21A3B3" w:rsidP="1D21A3B3" w:rsidRDefault="1D21A3B3" w14:paraId="44C257E9" w14:textId="671497B5">
      <w:pPr>
        <w:pStyle w:val="Normal"/>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p>
    <w:p w:rsidR="1C2DCA47" w:rsidP="1D21A3B3" w:rsidRDefault="1C2DCA47" w14:paraId="41DFC2C9" w14:textId="0670C267">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FF0000"/>
          <w:sz w:val="22"/>
          <w:szCs w:val="22"/>
          <w:lang w:val="en-GB"/>
        </w:rPr>
      </w:pPr>
      <w:r w:rsidRPr="1D21A3B3" w:rsidR="1C2DCA47">
        <w:rPr>
          <w:rStyle w:val="eop"/>
          <w:rFonts w:ascii="Arial Nova" w:hAnsi="Arial Nova" w:eastAsia="Arial Nova" w:cs="Arial Nova"/>
          <w:b w:val="1"/>
          <w:bCs w:val="1"/>
          <w:i w:val="0"/>
          <w:iCs w:val="0"/>
          <w:caps w:val="0"/>
          <w:smallCaps w:val="0"/>
          <w:strike w:val="0"/>
          <w:dstrike w:val="0"/>
          <w:noProof w:val="0"/>
          <w:color w:val="FF0000"/>
          <w:sz w:val="22"/>
          <w:szCs w:val="22"/>
          <w:u w:val="single"/>
          <w:lang w:val="en-GB"/>
        </w:rPr>
        <w:t>Reflection: Origami.</w:t>
      </w:r>
    </w:p>
    <w:p w:rsidR="1C2DCA47" w:rsidP="1D21A3B3" w:rsidRDefault="1C2DCA47" w14:paraId="7EBFF011" w14:textId="2024CEF6">
      <w:pPr>
        <w:spacing w:before="0" w:beforeAutospacing="off" w:after="0" w:afterAutospacing="off"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Due to our usual building having maintenance work, we have been loaned a room at the local Haver hub, there is not any equipment available there, and therefore, we as a team had to go back to ‘old school’ youth work. What are we going to do? The pens and paper were brought in, and last minute I printed off some templates for ‘easy Origami’ of animals and hearts, Yep, sounds fun! And it just happened to be Chinese New Year last weekend and the Welsh Valentine’s Day; </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Dydd</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Sant Dwynwen the following day. I thought great something new; they like it, or they do not– we do not have a lot of room for much else. Fingers crossed! The Youth Work in Wales Review Group (2022) notes that young people need to develop and understanding of positive attitudes and behaviours involving cultures and religions. The young people were not impressed at the beginning, the young people wanted to use their phones to do some dances, therefore I engaged in the activity that they had chosen. After this the young people wanted to sit down and recover, I encouraged them by starting to make a jumping frog and started a discussion on the animals of the Chinese New Year, the young people made and decorated them to look more like the animals. The young people were enjoying themselves, laughing with me, and comparing theirs to mine. It was relaxing and enjoyable for all of us. The young people moved on to making hearts, four grouped together to make a special surprise secret for their friend that did not attend club. They asked me to be a part of this by writing on it so that she would not know who it was from. This was empowering for me, they wanted to include me, they wanted me to </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participate</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in this with them, and this felt amazing. This whole activity through the voluntary relationship with young people filled every one of the five Pillars of Youth Work. Educative; the discussion about the Chinese New Year. Expressive; the young people were sharing ideas and opinions with each other and me. Participative; they were choosing to </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participate</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themselves in the activity, also they were choosing to include me. Inclusive; they were discussing cultures and religions. And empowering; they were exercising their rights to take part, to have me included in their group and encouraged each other to have an opinion on the topics discuss as well as the secret surprise for their friend. What a wonderful, </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fun</w:t>
      </w:r>
      <w:r w:rsidRPr="1D21A3B3" w:rsidR="1C2DCA47">
        <w:rPr>
          <w:rStyle w:val="eop"/>
          <w:rFonts w:ascii="Arial Nova" w:hAnsi="Arial Nova" w:eastAsia="Arial Nova" w:cs="Arial Nova"/>
          <w:b w:val="0"/>
          <w:bCs w:val="0"/>
          <w:i w:val="0"/>
          <w:iCs w:val="0"/>
          <w:caps w:val="0"/>
          <w:smallCaps w:val="0"/>
          <w:noProof w:val="0"/>
          <w:color w:val="000000" w:themeColor="text1" w:themeTint="FF" w:themeShade="FF"/>
          <w:sz w:val="22"/>
          <w:szCs w:val="22"/>
          <w:lang w:val="en-GB"/>
        </w:rPr>
        <w:t xml:space="preserve"> and easy activity that promoted the learning and development within young people. (Youth Work in Wales Review Group, 2022: UNCRC, Article 31).</w:t>
      </w:r>
    </w:p>
    <w:p w:rsidR="1D21A3B3" w:rsidP="1D21A3B3" w:rsidRDefault="1D21A3B3" w14:paraId="7A6815F7" w14:textId="2FE56A67">
      <w:pPr>
        <w:pStyle w:val="Normal"/>
        <w:spacing w:before="0" w:beforeAutospacing="off" w:after="0" w:afterAutospacing="off" w:line="480" w:lineRule="auto"/>
        <w:jc w:val="both"/>
      </w:pPr>
    </w:p>
    <w:p w:rsidR="0D2E9A04" w:rsidP="1D21A3B3" w:rsidRDefault="0D2E9A04" w14:paraId="46591F48" w14:textId="47C14807">
      <w:pPr>
        <w:pStyle w:val="Normal"/>
        <w:spacing w:before="0" w:beforeAutospacing="off" w:after="0" w:afterAutospacing="off" w:line="480" w:lineRule="auto"/>
        <w:jc w:val="both"/>
      </w:pPr>
      <w:r w:rsidR="0D2E9A04">
        <w:drawing>
          <wp:inline wp14:editId="672EB1E4" wp14:anchorId="500BB5E2">
            <wp:extent cx="4572000" cy="3429000"/>
            <wp:effectExtent l="0" t="0" r="0" b="0"/>
            <wp:docPr id="1328967422" name="" title=""/>
            <wp:cNvGraphicFramePr>
              <a:graphicFrameLocks noChangeAspect="1"/>
            </wp:cNvGraphicFramePr>
            <a:graphic>
              <a:graphicData uri="http://schemas.openxmlformats.org/drawingml/2006/picture">
                <pic:pic>
                  <pic:nvPicPr>
                    <pic:cNvPr id="0" name=""/>
                    <pic:cNvPicPr/>
                  </pic:nvPicPr>
                  <pic:blipFill>
                    <a:blip r:embed="Ra8f4bd89162c4aef">
                      <a:extLst>
                        <a:ext xmlns:a="http://schemas.openxmlformats.org/drawingml/2006/main" uri="{28A0092B-C50C-407E-A947-70E740481C1C}">
                          <a14:useLocalDpi val="0"/>
                        </a:ext>
                      </a:extLst>
                    </a:blip>
                    <a:stretch>
                      <a:fillRect/>
                    </a:stretch>
                  </pic:blipFill>
                  <pic:spPr>
                    <a:xfrm>
                      <a:off x="0" y="0"/>
                      <a:ext cx="4572000" cy="3429000"/>
                    </a:xfrm>
                    <a:prstGeom prst="rect">
                      <a:avLst/>
                    </a:prstGeom>
                  </pic:spPr>
                </pic:pic>
              </a:graphicData>
            </a:graphic>
          </wp:inline>
        </w:drawing>
      </w:r>
    </w:p>
    <w:p w:rsidR="1D21A3B3" w:rsidP="1D21A3B3" w:rsidRDefault="1D21A3B3" w14:paraId="1F2150B8" w14:textId="28A9EFD2">
      <w:pPr>
        <w:pStyle w:val="Normal"/>
        <w:spacing w:before="0" w:beforeAutospacing="off" w:after="0" w:afterAutospacing="off" w:line="480" w:lineRule="auto"/>
        <w:jc w:val="both"/>
      </w:pPr>
    </w:p>
    <w:p w:rsidR="0D2E9A04" w:rsidP="1D21A3B3" w:rsidRDefault="0D2E9A04" w14:paraId="02BE019D" w14:textId="4B25D604">
      <w:pPr>
        <w:spacing w:after="160" w:line="480" w:lineRule="auto"/>
        <w:jc w:val="both"/>
        <w:rPr>
          <w:rFonts w:ascii="Arial Nova" w:hAnsi="Arial Nova" w:eastAsia="Arial Nova" w:cs="Arial Nova"/>
          <w:b w:val="0"/>
          <w:bCs w:val="0"/>
          <w:i w:val="0"/>
          <w:iCs w:val="0"/>
          <w:caps w:val="0"/>
          <w:smallCaps w:val="0"/>
          <w:noProof w:val="0"/>
          <w:color w:val="FF0000"/>
          <w:sz w:val="22"/>
          <w:szCs w:val="22"/>
          <w:lang w:val="en-GB"/>
        </w:rPr>
      </w:pPr>
      <w:r w:rsidRPr="1D21A3B3" w:rsidR="0D2E9A04">
        <w:rPr>
          <w:rFonts w:ascii="Arial Nova" w:hAnsi="Arial Nova" w:eastAsia="Arial Nova" w:cs="Arial Nova"/>
          <w:b w:val="1"/>
          <w:bCs w:val="1"/>
          <w:i w:val="0"/>
          <w:iCs w:val="0"/>
          <w:caps w:val="0"/>
          <w:smallCaps w:val="0"/>
          <w:strike w:val="0"/>
          <w:dstrike w:val="0"/>
          <w:noProof w:val="0"/>
          <w:color w:val="FF0000"/>
          <w:sz w:val="22"/>
          <w:szCs w:val="22"/>
          <w:u w:val="single"/>
          <w:lang w:val="en-GB"/>
        </w:rPr>
        <w:t>Reflection: The Board Game</w:t>
      </w:r>
      <w:r w:rsidRPr="1D21A3B3" w:rsidR="0D2E9A04">
        <w:rPr>
          <w:rFonts w:ascii="Arial Nova" w:hAnsi="Arial Nova" w:eastAsia="Arial Nova" w:cs="Arial Nova"/>
          <w:b w:val="0"/>
          <w:bCs w:val="0"/>
          <w:i w:val="0"/>
          <w:iCs w:val="0"/>
          <w:caps w:val="0"/>
          <w:smallCaps w:val="0"/>
          <w:noProof w:val="0"/>
          <w:color w:val="FF0000"/>
          <w:sz w:val="22"/>
          <w:szCs w:val="22"/>
          <w:lang w:val="en-GB"/>
        </w:rPr>
        <w:t>.</w:t>
      </w:r>
    </w:p>
    <w:p w:rsidR="0D2E9A04" w:rsidP="1D21A3B3" w:rsidRDefault="0D2E9A04" w14:paraId="687A1075" w14:textId="43DDE8C3">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0D2E9A04">
        <w:rPr>
          <w:rFonts w:ascii="Arial Nova" w:hAnsi="Arial Nova" w:eastAsia="Arial Nova" w:cs="Arial Nova"/>
          <w:b w:val="0"/>
          <w:bCs w:val="0"/>
          <w:i w:val="0"/>
          <w:iCs w:val="0"/>
          <w:caps w:val="0"/>
          <w:smallCaps w:val="0"/>
          <w:noProof w:val="0"/>
          <w:color w:val="000000" w:themeColor="text1" w:themeTint="FF" w:themeShade="FF"/>
          <w:sz w:val="22"/>
          <w:szCs w:val="22"/>
          <w:lang w:val="en-GB"/>
        </w:rPr>
        <w:t>I was asked to play a board game in club by a young person (female). While we set the game up another two young people (males) asked to play, she said yes. Great, the more the merrier. The game involved the asking and answering of general knowledge questions, and then using tokens to push other tokens off the board, the person with the most tokens at the end wins. A few minutes in I noticed the girl wasn’t answering any questions and started to look disinterested. It made me question; did she know the answers? Were they too hard for her? This made me feel uncomfortable. I did not want to ask her out right, I might cause embarrassment. I asked her if we could team up as I could not reach the tokens properly from where I was sitting, she agreed straight away, with a smile. It was almost a thank you smile. Yes, it worked, and the boys did not seem to mind or care much. I would answer the questions, unless she knew the answer and she could help me by putting the tokens in. Win, Win. Following this the girl relaxed, she was smiling and seemed happy with her new role, she was included in the game, which she wanted to play, however struggled to fully take part. I felt relieved that I helped her overcame the barrier to playing the game, and I was pleased to see her engaging with other young people (male). (WAG, 2018: CLD, 2019: Youth Work in Wales Review Group, 2022).</w:t>
      </w:r>
    </w:p>
    <w:p w:rsidR="0D2E9A04" w:rsidP="1D21A3B3" w:rsidRDefault="0D2E9A04" w14:paraId="5CC6078F" w14:textId="4B9149E7">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0D2E9A04">
        <w:rPr>
          <w:rFonts w:ascii="Arial Nova" w:hAnsi="Arial Nova" w:eastAsia="Arial Nova" w:cs="Arial Nova"/>
          <w:b w:val="0"/>
          <w:bCs w:val="0"/>
          <w:i w:val="0"/>
          <w:iCs w:val="0"/>
          <w:caps w:val="0"/>
          <w:smallCaps w:val="0"/>
          <w:noProof w:val="0"/>
          <w:color w:val="000000" w:themeColor="text1" w:themeTint="FF" w:themeShade="FF"/>
          <w:sz w:val="22"/>
          <w:szCs w:val="22"/>
          <w:lang w:val="en-GB"/>
        </w:rPr>
        <w:t>We did not win the game, however, she was happy, and engaging well until we had to clear a way the game- she did not want to clean up. I explained to her that if we get equipment out then we must put it way or bits will get lost, and then no-one would be able to play with it. She took some convincing, however she did pack away and moved on to another activity.</w:t>
      </w:r>
    </w:p>
    <w:p w:rsidR="0D2E9A04" w:rsidP="1D21A3B3" w:rsidRDefault="0D2E9A04" w14:paraId="73FFE233" w14:textId="39F08FF4">
      <w:pPr>
        <w:spacing w:after="160" w:line="480" w:lineRule="auto"/>
        <w:jc w:val="both"/>
        <w:rPr>
          <w:rFonts w:ascii="Arial Nova" w:hAnsi="Arial Nova" w:eastAsia="Arial Nova" w:cs="Arial Nova"/>
          <w:b w:val="0"/>
          <w:bCs w:val="0"/>
          <w:i w:val="0"/>
          <w:iCs w:val="0"/>
          <w:caps w:val="0"/>
          <w:smallCaps w:val="0"/>
          <w:noProof w:val="0"/>
          <w:color w:val="000000" w:themeColor="text1" w:themeTint="FF" w:themeShade="FF"/>
          <w:sz w:val="22"/>
          <w:szCs w:val="22"/>
          <w:lang w:val="en-GB"/>
        </w:rPr>
      </w:pPr>
      <w:r w:rsidRPr="1D21A3B3" w:rsidR="0D2E9A04">
        <w:rPr>
          <w:rFonts w:ascii="Arial Nova" w:hAnsi="Arial Nova" w:eastAsia="Arial Nova" w:cs="Arial Nova"/>
          <w:b w:val="0"/>
          <w:bCs w:val="0"/>
          <w:i w:val="0"/>
          <w:iCs w:val="0"/>
          <w:caps w:val="0"/>
          <w:smallCaps w:val="0"/>
          <w:noProof w:val="0"/>
          <w:color w:val="000000" w:themeColor="text1" w:themeTint="FF" w:themeShade="FF"/>
          <w:sz w:val="22"/>
          <w:szCs w:val="22"/>
          <w:lang w:val="en-GB"/>
        </w:rPr>
        <w:t>I feel that I dealt with this situation well, and the next time I may suggest we team up again until her confidence builds.</w:t>
      </w:r>
    </w:p>
    <w:p w:rsidR="1D21A3B3" w:rsidP="1D21A3B3" w:rsidRDefault="1D21A3B3" w14:paraId="09408943" w14:textId="4A534819">
      <w:pPr>
        <w:pStyle w:val="Normal"/>
        <w:spacing w:before="0" w:beforeAutospacing="off" w:after="0" w:afterAutospacing="off" w:line="480" w:lineRule="auto"/>
        <w:jc w:val="both"/>
      </w:pPr>
    </w:p>
    <w:p w:rsidR="1D21A3B3" w:rsidP="1D21A3B3" w:rsidRDefault="1D21A3B3" w14:paraId="6F494E62" w14:textId="68FC4674">
      <w:pPr>
        <w:pStyle w:val="Normal"/>
        <w:spacing w:before="0" w:beforeAutospacing="off" w:after="0" w:afterAutospacing="off" w:line="480" w:lineRule="auto"/>
        <w:jc w:val="both"/>
      </w:pPr>
    </w:p>
    <w:p w:rsidR="1D21A3B3" w:rsidP="1D21A3B3" w:rsidRDefault="1D21A3B3" w14:paraId="30823586" w14:textId="65589E0D">
      <w:pPr>
        <w:pStyle w:val="Normal"/>
        <w:spacing w:before="0" w:beforeAutospacing="off" w:after="0" w:afterAutospacing="off" w:line="480" w:lineRule="auto"/>
        <w:jc w:val="both"/>
      </w:pPr>
    </w:p>
    <w:p w:rsidR="1D21A3B3" w:rsidP="1D21A3B3" w:rsidRDefault="1D21A3B3" w14:paraId="79222BB2" w14:textId="1DAE075C">
      <w:pPr>
        <w:pStyle w:val="Normal"/>
        <w:spacing w:before="0" w:beforeAutospacing="off" w:after="0" w:afterAutospacing="off" w:line="480" w:lineRule="auto"/>
        <w:jc w:val="both"/>
      </w:pPr>
    </w:p>
    <w:p w:rsidR="1D21A3B3" w:rsidP="1D21A3B3" w:rsidRDefault="1D21A3B3" w14:paraId="479AE3D0" w14:textId="4C2A040B">
      <w:pPr>
        <w:pStyle w:val="Normal"/>
        <w:spacing w:before="0" w:beforeAutospacing="off" w:after="0" w:afterAutospacing="off" w:line="480" w:lineRule="auto"/>
        <w:jc w:val="both"/>
      </w:pPr>
    </w:p>
    <w:p w:rsidR="1D21A3B3" w:rsidP="1D21A3B3" w:rsidRDefault="1D21A3B3" w14:paraId="411861AE" w14:textId="100C7C59">
      <w:pPr>
        <w:pStyle w:val="Normal"/>
        <w:spacing w:before="0" w:beforeAutospacing="off" w:after="0" w:afterAutospacing="off" w:line="480" w:lineRule="auto"/>
        <w:jc w:val="both"/>
      </w:pPr>
    </w:p>
    <w:p w:rsidR="1D21A3B3" w:rsidP="1D21A3B3" w:rsidRDefault="1D21A3B3" w14:paraId="6C243259" w14:textId="38A1CC7C">
      <w:pPr>
        <w:pStyle w:val="Normal"/>
        <w:spacing w:before="0" w:beforeAutospacing="off" w:after="0" w:afterAutospacing="off" w:line="480" w:lineRule="auto"/>
        <w:jc w:val="both"/>
      </w:pPr>
    </w:p>
    <w:p w:rsidR="1D21A3B3" w:rsidP="1D21A3B3" w:rsidRDefault="1D21A3B3" w14:paraId="49D53489" w14:textId="6B099205">
      <w:pPr>
        <w:pStyle w:val="Normal"/>
        <w:spacing w:before="0" w:beforeAutospacing="off" w:after="0" w:afterAutospacing="off" w:line="480" w:lineRule="auto"/>
        <w:jc w:val="both"/>
      </w:pPr>
    </w:p>
    <w:p w:rsidR="1D21A3B3" w:rsidP="1D21A3B3" w:rsidRDefault="1D21A3B3" w14:paraId="19F6537A" w14:textId="295A3BF6">
      <w:pPr>
        <w:pStyle w:val="Normal"/>
        <w:spacing w:before="0" w:beforeAutospacing="off" w:after="0" w:afterAutospacing="off" w:line="480" w:lineRule="auto"/>
        <w:jc w:val="both"/>
      </w:pPr>
    </w:p>
    <w:p w:rsidR="0D2E9A04" w:rsidP="1D21A3B3" w:rsidRDefault="0D2E9A04" w14:paraId="57E7D759" w14:textId="11337D59">
      <w:pPr>
        <w:pStyle w:val="Normal"/>
        <w:spacing w:before="0" w:beforeAutospacing="off" w:after="0" w:afterAutospacing="off" w:line="240" w:lineRule="auto"/>
        <w:jc w:val="both"/>
      </w:pPr>
      <w:r w:rsidRPr="1D21A3B3" w:rsidR="0D2E9A04">
        <w:rPr>
          <w:rFonts w:ascii="Ink Free" w:hAnsi="Ink Free" w:eastAsia="Ink Free" w:cs="Ink Free"/>
          <w:color w:val="FF0000"/>
          <w:sz w:val="96"/>
          <w:szCs w:val="96"/>
        </w:rPr>
        <w:t>Extra Photographic Evidence.</w:t>
      </w:r>
    </w:p>
    <w:p w:rsidR="71EF890A" w:rsidP="1D21A3B3" w:rsidRDefault="71EF890A" w14:paraId="0916446F" w14:textId="158C3D2F">
      <w:pPr>
        <w:pStyle w:val="Normal"/>
        <w:spacing w:before="0" w:beforeAutospacing="off" w:after="0" w:afterAutospacing="off" w:line="240" w:lineRule="auto"/>
        <w:jc w:val="center"/>
        <w:rPr>
          <w:rFonts w:ascii="Ink Free" w:hAnsi="Ink Free" w:eastAsia="Ink Free" w:cs="Ink Free"/>
          <w:color w:val="FF0000"/>
          <w:sz w:val="96"/>
          <w:szCs w:val="96"/>
        </w:rPr>
      </w:pPr>
      <w:r w:rsidRPr="1D21A3B3" w:rsidR="71EF890A">
        <w:rPr>
          <w:rFonts w:ascii="Arial Nova" w:hAnsi="Arial Nova" w:eastAsia="Arial Nova" w:cs="Arial Nova"/>
          <w:b w:val="1"/>
          <w:bCs w:val="1"/>
          <w:color w:val="000000" w:themeColor="text1" w:themeTint="FF" w:themeShade="FF"/>
          <w:sz w:val="24"/>
          <w:szCs w:val="24"/>
          <w:u w:val="single"/>
        </w:rPr>
        <w:t xml:space="preserve">Christmas </w:t>
      </w:r>
      <w:r w:rsidRPr="1D21A3B3" w:rsidR="30DE1456">
        <w:rPr>
          <w:rFonts w:ascii="Arial Nova" w:hAnsi="Arial Nova" w:eastAsia="Arial Nova" w:cs="Arial Nova"/>
          <w:b w:val="1"/>
          <w:bCs w:val="1"/>
          <w:color w:val="000000" w:themeColor="text1" w:themeTint="FF" w:themeShade="FF"/>
          <w:sz w:val="24"/>
          <w:szCs w:val="24"/>
          <w:u w:val="single"/>
        </w:rPr>
        <w:t>S</w:t>
      </w:r>
      <w:r w:rsidRPr="1D21A3B3" w:rsidR="71EF890A">
        <w:rPr>
          <w:rFonts w:ascii="Arial Nova" w:hAnsi="Arial Nova" w:eastAsia="Arial Nova" w:cs="Arial Nova"/>
          <w:b w:val="1"/>
          <w:bCs w:val="1"/>
          <w:color w:val="000000" w:themeColor="text1" w:themeTint="FF" w:themeShade="FF"/>
          <w:sz w:val="24"/>
          <w:szCs w:val="24"/>
          <w:u w:val="single"/>
        </w:rPr>
        <w:t xml:space="preserve">alt </w:t>
      </w:r>
      <w:r w:rsidRPr="1D21A3B3" w:rsidR="4650FB43">
        <w:rPr>
          <w:rFonts w:ascii="Arial Nova" w:hAnsi="Arial Nova" w:eastAsia="Arial Nova" w:cs="Arial Nova"/>
          <w:b w:val="1"/>
          <w:bCs w:val="1"/>
          <w:color w:val="000000" w:themeColor="text1" w:themeTint="FF" w:themeShade="FF"/>
          <w:sz w:val="24"/>
          <w:szCs w:val="24"/>
          <w:u w:val="single"/>
        </w:rPr>
        <w:t>D</w:t>
      </w:r>
      <w:r w:rsidRPr="1D21A3B3" w:rsidR="71EF890A">
        <w:rPr>
          <w:rFonts w:ascii="Arial Nova" w:hAnsi="Arial Nova" w:eastAsia="Arial Nova" w:cs="Arial Nova"/>
          <w:b w:val="1"/>
          <w:bCs w:val="1"/>
          <w:color w:val="000000" w:themeColor="text1" w:themeTint="FF" w:themeShade="FF"/>
          <w:sz w:val="24"/>
          <w:szCs w:val="24"/>
          <w:u w:val="single"/>
        </w:rPr>
        <w:t xml:space="preserve">ough </w:t>
      </w:r>
      <w:r w:rsidRPr="1D21A3B3" w:rsidR="155396BB">
        <w:rPr>
          <w:rFonts w:ascii="Arial Nova" w:hAnsi="Arial Nova" w:eastAsia="Arial Nova" w:cs="Arial Nova"/>
          <w:b w:val="1"/>
          <w:bCs w:val="1"/>
          <w:color w:val="000000" w:themeColor="text1" w:themeTint="FF" w:themeShade="FF"/>
          <w:sz w:val="24"/>
          <w:szCs w:val="24"/>
          <w:u w:val="single"/>
        </w:rPr>
        <w:t>D</w:t>
      </w:r>
      <w:r w:rsidRPr="1D21A3B3" w:rsidR="71EF890A">
        <w:rPr>
          <w:rFonts w:ascii="Arial Nova" w:hAnsi="Arial Nova" w:eastAsia="Arial Nova" w:cs="Arial Nova"/>
          <w:b w:val="1"/>
          <w:bCs w:val="1"/>
          <w:color w:val="000000" w:themeColor="text1" w:themeTint="FF" w:themeShade="FF"/>
          <w:sz w:val="24"/>
          <w:szCs w:val="24"/>
          <w:u w:val="single"/>
        </w:rPr>
        <w:t>ecorations</w:t>
      </w:r>
      <w:r w:rsidRPr="1D21A3B3" w:rsidR="2BF90BEB">
        <w:rPr>
          <w:rFonts w:ascii="Arial Nova" w:hAnsi="Arial Nova" w:eastAsia="Arial Nova" w:cs="Arial Nova"/>
          <w:b w:val="1"/>
          <w:bCs w:val="1"/>
          <w:color w:val="000000" w:themeColor="text1" w:themeTint="FF" w:themeShade="FF"/>
          <w:sz w:val="24"/>
          <w:szCs w:val="24"/>
          <w:u w:val="single"/>
        </w:rPr>
        <w:t>.</w:t>
      </w:r>
    </w:p>
    <w:p w:rsidR="1D21A3B3" w:rsidP="1D21A3B3" w:rsidRDefault="1D21A3B3" w14:paraId="78977034" w14:textId="4C4BFD84">
      <w:pPr>
        <w:pStyle w:val="Normal"/>
        <w:bidi w:val="0"/>
        <w:spacing w:before="0" w:beforeAutospacing="off" w:after="0" w:afterAutospacing="off" w:line="240" w:lineRule="auto"/>
        <w:ind w:left="0" w:right="0"/>
        <w:jc w:val="center"/>
        <w:rPr>
          <w:rFonts w:ascii="Arial Nova" w:hAnsi="Arial Nova" w:eastAsia="Arial Nova" w:cs="Arial Nova"/>
          <w:b w:val="1"/>
          <w:bCs w:val="1"/>
          <w:color w:val="000000" w:themeColor="text1" w:themeTint="FF" w:themeShade="FF"/>
          <w:sz w:val="24"/>
          <w:szCs w:val="24"/>
          <w:u w:val="single"/>
        </w:rPr>
      </w:pPr>
    </w:p>
    <w:p w:rsidR="71EF890A" w:rsidP="1D21A3B3" w:rsidRDefault="71EF890A" w14:paraId="0C2DA139" w14:textId="6AA5003B">
      <w:pPr>
        <w:pStyle w:val="Normal"/>
        <w:spacing w:before="0" w:beforeAutospacing="off" w:after="0" w:afterAutospacing="off" w:line="240" w:lineRule="auto"/>
        <w:jc w:val="both"/>
      </w:pPr>
      <w:r w:rsidR="71EF890A">
        <w:drawing>
          <wp:inline wp14:editId="07500B81" wp14:anchorId="1801ABAE">
            <wp:extent cx="2514600" cy="3352800"/>
            <wp:effectExtent l="0" t="0" r="0" b="0"/>
            <wp:docPr id="463556288" name="" title=""/>
            <wp:cNvGraphicFramePr>
              <a:graphicFrameLocks noChangeAspect="1"/>
            </wp:cNvGraphicFramePr>
            <a:graphic>
              <a:graphicData uri="http://schemas.openxmlformats.org/drawingml/2006/picture">
                <pic:pic>
                  <pic:nvPicPr>
                    <pic:cNvPr id="0" name=""/>
                    <pic:cNvPicPr/>
                  </pic:nvPicPr>
                  <pic:blipFill>
                    <a:blip r:embed="Rbdf51bb35c004ec2">
                      <a:extLst>
                        <a:ext xmlns:a="http://schemas.openxmlformats.org/drawingml/2006/main" uri="{28A0092B-C50C-407E-A947-70E740481C1C}">
                          <a14:useLocalDpi val="0"/>
                        </a:ext>
                      </a:extLst>
                    </a:blip>
                    <a:stretch>
                      <a:fillRect/>
                    </a:stretch>
                  </pic:blipFill>
                  <pic:spPr>
                    <a:xfrm>
                      <a:off x="0" y="0"/>
                      <a:ext cx="2514600" cy="3352800"/>
                    </a:xfrm>
                    <a:prstGeom prst="rect">
                      <a:avLst/>
                    </a:prstGeom>
                  </pic:spPr>
                </pic:pic>
              </a:graphicData>
            </a:graphic>
          </wp:inline>
        </w:drawing>
      </w:r>
      <w:r w:rsidR="71EF890A">
        <w:drawing>
          <wp:inline wp14:editId="711A941B" wp14:anchorId="5389D39F">
            <wp:extent cx="2483644" cy="3311525"/>
            <wp:effectExtent l="0" t="0" r="0" b="0"/>
            <wp:docPr id="1934430849" name="" title=""/>
            <wp:cNvGraphicFramePr>
              <a:graphicFrameLocks noChangeAspect="1"/>
            </wp:cNvGraphicFramePr>
            <a:graphic>
              <a:graphicData uri="http://schemas.openxmlformats.org/drawingml/2006/picture">
                <pic:pic>
                  <pic:nvPicPr>
                    <pic:cNvPr id="0" name=""/>
                    <pic:cNvPicPr/>
                  </pic:nvPicPr>
                  <pic:blipFill>
                    <a:blip r:embed="R276f584724a14299">
                      <a:extLst>
                        <a:ext xmlns:a="http://schemas.openxmlformats.org/drawingml/2006/main" uri="{28A0092B-C50C-407E-A947-70E740481C1C}">
                          <a14:useLocalDpi val="0"/>
                        </a:ext>
                      </a:extLst>
                    </a:blip>
                    <a:stretch>
                      <a:fillRect/>
                    </a:stretch>
                  </pic:blipFill>
                  <pic:spPr>
                    <a:xfrm>
                      <a:off x="0" y="0"/>
                      <a:ext cx="2483644" cy="3311525"/>
                    </a:xfrm>
                    <a:prstGeom prst="rect">
                      <a:avLst/>
                    </a:prstGeom>
                  </pic:spPr>
                </pic:pic>
              </a:graphicData>
            </a:graphic>
          </wp:inline>
        </w:drawing>
      </w:r>
      <w:r w:rsidR="6A42B999">
        <w:drawing>
          <wp:inline wp14:editId="468208AE" wp14:anchorId="001CC9C7">
            <wp:extent cx="3256677" cy="4391025"/>
            <wp:effectExtent l="0" t="0" r="0" b="0"/>
            <wp:docPr id="1292958485" name="" title=""/>
            <wp:cNvGraphicFramePr>
              <a:graphicFrameLocks noChangeAspect="1"/>
            </wp:cNvGraphicFramePr>
            <a:graphic>
              <a:graphicData uri="http://schemas.openxmlformats.org/drawingml/2006/picture">
                <pic:pic>
                  <pic:nvPicPr>
                    <pic:cNvPr id="0" name=""/>
                    <pic:cNvPicPr/>
                  </pic:nvPicPr>
                  <pic:blipFill>
                    <a:blip r:embed="R111d9b7164c24d10">
                      <a:extLst>
                        <a:ext xmlns:a="http://schemas.openxmlformats.org/drawingml/2006/main" uri="{28A0092B-C50C-407E-A947-70E740481C1C}">
                          <a14:useLocalDpi val="0"/>
                        </a:ext>
                      </a:extLst>
                    </a:blip>
                    <a:stretch>
                      <a:fillRect/>
                    </a:stretch>
                  </pic:blipFill>
                  <pic:spPr>
                    <a:xfrm>
                      <a:off x="0" y="0"/>
                      <a:ext cx="3256677" cy="4391025"/>
                    </a:xfrm>
                    <a:prstGeom prst="rect">
                      <a:avLst/>
                    </a:prstGeom>
                  </pic:spPr>
                </pic:pic>
              </a:graphicData>
            </a:graphic>
          </wp:inline>
        </w:drawing>
      </w:r>
    </w:p>
    <w:p w:rsidR="1D21A3B3" w:rsidP="1D21A3B3" w:rsidRDefault="1D21A3B3" w14:paraId="1DAE1A05" w14:textId="351646E1">
      <w:pPr>
        <w:pStyle w:val="Normal"/>
        <w:spacing w:before="0" w:beforeAutospacing="off" w:after="0" w:afterAutospacing="off" w:line="240" w:lineRule="auto"/>
        <w:jc w:val="both"/>
      </w:pPr>
    </w:p>
    <w:p w:rsidR="1D21A3B3" w:rsidP="1D21A3B3" w:rsidRDefault="1D21A3B3" w14:paraId="2D7AB995" w14:textId="5724E1A1">
      <w:pPr>
        <w:pStyle w:val="Normal"/>
        <w:spacing w:before="0" w:beforeAutospacing="off" w:after="0" w:afterAutospacing="off" w:line="240" w:lineRule="auto"/>
        <w:jc w:val="both"/>
        <w:rPr>
          <w:rFonts w:ascii="Arial Nova" w:hAnsi="Arial Nova" w:eastAsia="Arial Nova" w:cs="Arial Nova"/>
          <w:b w:val="1"/>
          <w:bCs w:val="1"/>
        </w:rPr>
      </w:pPr>
    </w:p>
    <w:p w:rsidR="6A42B999" w:rsidP="1D21A3B3" w:rsidRDefault="6A42B999" w14:paraId="23B1B4F4" w14:textId="0EB23808">
      <w:pPr>
        <w:pStyle w:val="Normal"/>
        <w:spacing w:before="0" w:beforeAutospacing="off" w:after="0" w:afterAutospacing="off" w:line="240" w:lineRule="auto"/>
        <w:jc w:val="center"/>
        <w:rPr>
          <w:rFonts w:ascii="Arial Nova" w:hAnsi="Arial Nova" w:eastAsia="Arial Nova" w:cs="Arial Nova"/>
          <w:b w:val="1"/>
          <w:bCs w:val="1"/>
          <w:u w:val="single"/>
        </w:rPr>
      </w:pPr>
      <w:r w:rsidRPr="1D21A3B3" w:rsidR="6A42B999">
        <w:rPr>
          <w:rFonts w:ascii="Arial Nova" w:hAnsi="Arial Nova" w:eastAsia="Arial Nova" w:cs="Arial Nova"/>
          <w:b w:val="1"/>
          <w:bCs w:val="1"/>
          <w:u w:val="single"/>
        </w:rPr>
        <w:t xml:space="preserve">Valentine's </w:t>
      </w:r>
      <w:r w:rsidRPr="1D21A3B3" w:rsidR="7615B431">
        <w:rPr>
          <w:rFonts w:ascii="Arial Nova" w:hAnsi="Arial Nova" w:eastAsia="Arial Nova" w:cs="Arial Nova"/>
          <w:b w:val="1"/>
          <w:bCs w:val="1"/>
          <w:u w:val="single"/>
        </w:rPr>
        <w:t>A</w:t>
      </w:r>
      <w:r w:rsidRPr="1D21A3B3" w:rsidR="6A42B999">
        <w:rPr>
          <w:rFonts w:ascii="Arial Nova" w:hAnsi="Arial Nova" w:eastAsia="Arial Nova" w:cs="Arial Nova"/>
          <w:b w:val="1"/>
          <w:bCs w:val="1"/>
          <w:u w:val="single"/>
        </w:rPr>
        <w:t xml:space="preserve">ir-drying </w:t>
      </w:r>
      <w:r w:rsidRPr="1D21A3B3" w:rsidR="328F0E03">
        <w:rPr>
          <w:rFonts w:ascii="Arial Nova" w:hAnsi="Arial Nova" w:eastAsia="Arial Nova" w:cs="Arial Nova"/>
          <w:b w:val="1"/>
          <w:bCs w:val="1"/>
          <w:u w:val="single"/>
        </w:rPr>
        <w:t>C</w:t>
      </w:r>
      <w:r w:rsidRPr="1D21A3B3" w:rsidR="6A42B999">
        <w:rPr>
          <w:rFonts w:ascii="Arial Nova" w:hAnsi="Arial Nova" w:eastAsia="Arial Nova" w:cs="Arial Nova"/>
          <w:b w:val="1"/>
          <w:bCs w:val="1"/>
          <w:u w:val="single"/>
        </w:rPr>
        <w:t xml:space="preserve">lay </w:t>
      </w:r>
      <w:r w:rsidRPr="1D21A3B3" w:rsidR="6B7FB74B">
        <w:rPr>
          <w:rFonts w:ascii="Arial Nova" w:hAnsi="Arial Nova" w:eastAsia="Arial Nova" w:cs="Arial Nova"/>
          <w:b w:val="1"/>
          <w:bCs w:val="1"/>
          <w:u w:val="single"/>
        </w:rPr>
        <w:t>A</w:t>
      </w:r>
      <w:r w:rsidRPr="1D21A3B3" w:rsidR="6A42B999">
        <w:rPr>
          <w:rFonts w:ascii="Arial Nova" w:hAnsi="Arial Nova" w:eastAsia="Arial Nova" w:cs="Arial Nova"/>
          <w:b w:val="1"/>
          <w:bCs w:val="1"/>
          <w:u w:val="single"/>
        </w:rPr>
        <w:t>ctivity.</w:t>
      </w:r>
    </w:p>
    <w:p w:rsidR="1D21A3B3" w:rsidP="1D21A3B3" w:rsidRDefault="1D21A3B3" w14:paraId="3C04638B" w14:textId="06A53CD1">
      <w:pPr>
        <w:pStyle w:val="Normal"/>
        <w:spacing w:before="0" w:beforeAutospacing="off" w:after="0" w:afterAutospacing="off" w:line="240" w:lineRule="auto"/>
        <w:jc w:val="both"/>
      </w:pPr>
    </w:p>
    <w:p w:rsidR="567B0B33" w:rsidP="1D21A3B3" w:rsidRDefault="567B0B33" w14:paraId="0924DD33" w14:textId="565DF1F2">
      <w:pPr>
        <w:pStyle w:val="Normal"/>
        <w:spacing w:before="0" w:beforeAutospacing="off" w:after="0" w:afterAutospacing="off" w:line="240" w:lineRule="auto"/>
        <w:jc w:val="both"/>
      </w:pPr>
      <w:r w:rsidR="567B0B33">
        <w:drawing>
          <wp:inline wp14:editId="0FDD1DDC" wp14:anchorId="475487F3">
            <wp:extent cx="2786062" cy="3714750"/>
            <wp:effectExtent l="0" t="0" r="0" b="0"/>
            <wp:docPr id="943622540" name="" title=""/>
            <wp:cNvGraphicFramePr>
              <a:graphicFrameLocks noChangeAspect="1"/>
            </wp:cNvGraphicFramePr>
            <a:graphic>
              <a:graphicData uri="http://schemas.openxmlformats.org/drawingml/2006/picture">
                <pic:pic>
                  <pic:nvPicPr>
                    <pic:cNvPr id="0" name=""/>
                    <pic:cNvPicPr/>
                  </pic:nvPicPr>
                  <pic:blipFill>
                    <a:blip r:embed="R759c9566a6f24c04">
                      <a:extLst>
                        <a:ext xmlns:a="http://schemas.openxmlformats.org/drawingml/2006/main" uri="{28A0092B-C50C-407E-A947-70E740481C1C}">
                          <a14:useLocalDpi val="0"/>
                        </a:ext>
                      </a:extLst>
                    </a:blip>
                    <a:stretch>
                      <a:fillRect/>
                    </a:stretch>
                  </pic:blipFill>
                  <pic:spPr>
                    <a:xfrm>
                      <a:off x="0" y="0"/>
                      <a:ext cx="2786062" cy="3714750"/>
                    </a:xfrm>
                    <a:prstGeom prst="rect">
                      <a:avLst/>
                    </a:prstGeom>
                  </pic:spPr>
                </pic:pic>
              </a:graphicData>
            </a:graphic>
          </wp:inline>
        </w:drawing>
      </w:r>
      <w:r w:rsidR="567B0B33">
        <w:drawing>
          <wp:inline wp14:editId="14CC4253" wp14:anchorId="62119A28">
            <wp:extent cx="2578894" cy="3438525"/>
            <wp:effectExtent l="0" t="0" r="0" b="0"/>
            <wp:docPr id="826467205" name="" title=""/>
            <wp:cNvGraphicFramePr>
              <a:graphicFrameLocks noChangeAspect="1"/>
            </wp:cNvGraphicFramePr>
            <a:graphic>
              <a:graphicData uri="http://schemas.openxmlformats.org/drawingml/2006/picture">
                <pic:pic>
                  <pic:nvPicPr>
                    <pic:cNvPr id="0" name=""/>
                    <pic:cNvPicPr/>
                  </pic:nvPicPr>
                  <pic:blipFill>
                    <a:blip r:embed="Rc6e7d49565cb4d3e">
                      <a:extLst>
                        <a:ext xmlns:a="http://schemas.openxmlformats.org/drawingml/2006/main" uri="{28A0092B-C50C-407E-A947-70E740481C1C}">
                          <a14:useLocalDpi val="0"/>
                        </a:ext>
                      </a:extLst>
                    </a:blip>
                    <a:stretch>
                      <a:fillRect/>
                    </a:stretch>
                  </pic:blipFill>
                  <pic:spPr>
                    <a:xfrm>
                      <a:off x="0" y="0"/>
                      <a:ext cx="2578894" cy="3438525"/>
                    </a:xfrm>
                    <a:prstGeom prst="rect">
                      <a:avLst/>
                    </a:prstGeom>
                  </pic:spPr>
                </pic:pic>
              </a:graphicData>
            </a:graphic>
          </wp:inline>
        </w:drawing>
      </w:r>
    </w:p>
    <w:p w:rsidR="567B0B33" w:rsidP="1D21A3B3" w:rsidRDefault="567B0B33" w14:paraId="13DFEED3" w14:textId="682F55FB">
      <w:pPr>
        <w:pStyle w:val="Normal"/>
        <w:spacing w:before="0" w:beforeAutospacing="off" w:after="0" w:afterAutospacing="off" w:line="240" w:lineRule="auto"/>
        <w:jc w:val="both"/>
      </w:pPr>
      <w:r w:rsidR="567B0B33">
        <w:drawing>
          <wp:inline wp14:editId="513F2DBA" wp14:anchorId="32358799">
            <wp:extent cx="2764631" cy="3686175"/>
            <wp:effectExtent l="0" t="0" r="0" b="0"/>
            <wp:docPr id="910843255" name="" title=""/>
            <wp:cNvGraphicFramePr>
              <a:graphicFrameLocks noChangeAspect="1"/>
            </wp:cNvGraphicFramePr>
            <a:graphic>
              <a:graphicData uri="http://schemas.openxmlformats.org/drawingml/2006/picture">
                <pic:pic>
                  <pic:nvPicPr>
                    <pic:cNvPr id="0" name=""/>
                    <pic:cNvPicPr/>
                  </pic:nvPicPr>
                  <pic:blipFill>
                    <a:blip r:embed="R3ae9e66193424531">
                      <a:extLst>
                        <a:ext xmlns:a="http://schemas.openxmlformats.org/drawingml/2006/main" uri="{28A0092B-C50C-407E-A947-70E740481C1C}">
                          <a14:useLocalDpi val="0"/>
                        </a:ext>
                      </a:extLst>
                    </a:blip>
                    <a:stretch>
                      <a:fillRect/>
                    </a:stretch>
                  </pic:blipFill>
                  <pic:spPr>
                    <a:xfrm>
                      <a:off x="0" y="0"/>
                      <a:ext cx="2764631" cy="3686175"/>
                    </a:xfrm>
                    <a:prstGeom prst="rect">
                      <a:avLst/>
                    </a:prstGeom>
                  </pic:spPr>
                </pic:pic>
              </a:graphicData>
            </a:graphic>
          </wp:inline>
        </w:drawing>
      </w:r>
      <w:r w:rsidR="567B0B33">
        <w:drawing>
          <wp:inline wp14:editId="56999530" wp14:anchorId="5C7AB185">
            <wp:extent cx="2778919" cy="3705225"/>
            <wp:effectExtent l="0" t="0" r="0" b="0"/>
            <wp:docPr id="2083265413" name="" title=""/>
            <wp:cNvGraphicFramePr>
              <a:graphicFrameLocks noChangeAspect="1"/>
            </wp:cNvGraphicFramePr>
            <a:graphic>
              <a:graphicData uri="http://schemas.openxmlformats.org/drawingml/2006/picture">
                <pic:pic>
                  <pic:nvPicPr>
                    <pic:cNvPr id="0" name=""/>
                    <pic:cNvPicPr/>
                  </pic:nvPicPr>
                  <pic:blipFill>
                    <a:blip r:embed="R38da1ea648674621">
                      <a:extLst>
                        <a:ext xmlns:a="http://schemas.openxmlformats.org/drawingml/2006/main" uri="{28A0092B-C50C-407E-A947-70E740481C1C}">
                          <a14:useLocalDpi val="0"/>
                        </a:ext>
                      </a:extLst>
                    </a:blip>
                    <a:stretch>
                      <a:fillRect/>
                    </a:stretch>
                  </pic:blipFill>
                  <pic:spPr>
                    <a:xfrm>
                      <a:off x="0" y="0"/>
                      <a:ext cx="2778919" cy="3705225"/>
                    </a:xfrm>
                    <a:prstGeom prst="rect">
                      <a:avLst/>
                    </a:prstGeom>
                  </pic:spPr>
                </pic:pic>
              </a:graphicData>
            </a:graphic>
          </wp:inline>
        </w:drawing>
      </w:r>
    </w:p>
    <w:p w:rsidR="567B0B33" w:rsidP="1D21A3B3" w:rsidRDefault="567B0B33" w14:paraId="13D416AD" w14:textId="2E989544">
      <w:pPr>
        <w:pStyle w:val="Normal"/>
        <w:bidi w:val="0"/>
        <w:spacing w:before="0" w:beforeAutospacing="off" w:after="0" w:afterAutospacing="off" w:line="240" w:lineRule="auto"/>
        <w:ind w:left="0" w:right="0"/>
        <w:jc w:val="both"/>
      </w:pPr>
      <w:r w:rsidR="567B0B33">
        <w:drawing>
          <wp:inline wp14:editId="1CA0D872" wp14:anchorId="0AFF6045">
            <wp:extent cx="2486025" cy="3314700"/>
            <wp:effectExtent l="0" t="0" r="0" b="0"/>
            <wp:docPr id="2074346214" name="" title=""/>
            <wp:cNvGraphicFramePr>
              <a:graphicFrameLocks noChangeAspect="1"/>
            </wp:cNvGraphicFramePr>
            <a:graphic>
              <a:graphicData uri="http://schemas.openxmlformats.org/drawingml/2006/picture">
                <pic:pic>
                  <pic:nvPicPr>
                    <pic:cNvPr id="0" name=""/>
                    <pic:cNvPicPr/>
                  </pic:nvPicPr>
                  <pic:blipFill>
                    <a:blip r:embed="Ref5214e226ca42de">
                      <a:extLst>
                        <a:ext xmlns:a="http://schemas.openxmlformats.org/drawingml/2006/main" uri="{28A0092B-C50C-407E-A947-70E740481C1C}">
                          <a14:useLocalDpi val="0"/>
                        </a:ext>
                      </a:extLst>
                    </a:blip>
                    <a:stretch>
                      <a:fillRect/>
                    </a:stretch>
                  </pic:blipFill>
                  <pic:spPr>
                    <a:xfrm>
                      <a:off x="0" y="0"/>
                      <a:ext cx="2486025" cy="3314700"/>
                    </a:xfrm>
                    <a:prstGeom prst="rect">
                      <a:avLst/>
                    </a:prstGeom>
                  </pic:spPr>
                </pic:pic>
              </a:graphicData>
            </a:graphic>
          </wp:inline>
        </w:drawing>
      </w:r>
    </w:p>
    <w:p w:rsidR="1D21A3B3" w:rsidP="1D21A3B3" w:rsidRDefault="1D21A3B3" w14:paraId="08B9BF2D" w14:textId="43930A99">
      <w:pPr>
        <w:pStyle w:val="Normal"/>
        <w:bidi w:val="0"/>
        <w:spacing w:before="0" w:beforeAutospacing="off" w:after="0" w:afterAutospacing="off" w:line="240" w:lineRule="auto"/>
        <w:ind w:left="0" w:right="0"/>
        <w:jc w:val="both"/>
      </w:pPr>
    </w:p>
    <w:p w:rsidR="1D21A3B3" w:rsidP="1D21A3B3" w:rsidRDefault="1D21A3B3" w14:paraId="152A2AAD" w14:textId="28414C70">
      <w:pPr>
        <w:pStyle w:val="Normal"/>
        <w:bidi w:val="0"/>
        <w:spacing w:before="0" w:beforeAutospacing="off" w:after="0" w:afterAutospacing="off" w:line="240" w:lineRule="auto"/>
        <w:ind w:left="0" w:right="0"/>
        <w:jc w:val="both"/>
      </w:pPr>
    </w:p>
    <w:p w:rsidR="567B0B33" w:rsidP="1D21A3B3" w:rsidRDefault="567B0B33" w14:paraId="6F28258D" w14:textId="034E8839">
      <w:pPr>
        <w:pStyle w:val="Normal"/>
        <w:bidi w:val="0"/>
        <w:spacing w:before="0" w:beforeAutospacing="off" w:after="0" w:afterAutospacing="off" w:line="240" w:lineRule="auto"/>
        <w:ind w:left="0" w:right="0"/>
        <w:jc w:val="center"/>
        <w:rPr>
          <w:rFonts w:ascii="Arial Nova" w:hAnsi="Arial Nova" w:eastAsia="Arial Nova" w:cs="Arial Nova"/>
          <w:b w:val="1"/>
          <w:bCs w:val="1"/>
          <w:u w:val="single"/>
        </w:rPr>
      </w:pPr>
      <w:r w:rsidRPr="1D21A3B3" w:rsidR="567B0B33">
        <w:rPr>
          <w:rFonts w:ascii="Arial Nova" w:hAnsi="Arial Nova" w:eastAsia="Arial Nova" w:cs="Arial Nova"/>
          <w:b w:val="1"/>
          <w:bCs w:val="1"/>
          <w:u w:val="single"/>
        </w:rPr>
        <w:t>Banner Making Workshop.</w:t>
      </w:r>
    </w:p>
    <w:p w:rsidR="1D21A3B3" w:rsidP="1D21A3B3" w:rsidRDefault="1D21A3B3" w14:paraId="75540D3B" w14:textId="65B709A7">
      <w:pPr>
        <w:pStyle w:val="Normal"/>
        <w:bidi w:val="0"/>
        <w:spacing w:before="0" w:beforeAutospacing="off" w:after="0" w:afterAutospacing="off" w:line="240" w:lineRule="auto"/>
        <w:ind w:left="0" w:right="0"/>
        <w:jc w:val="center"/>
        <w:rPr>
          <w:rFonts w:ascii="Arial Nova" w:hAnsi="Arial Nova" w:eastAsia="Arial Nova" w:cs="Arial Nova"/>
          <w:b w:val="1"/>
          <w:bCs w:val="1"/>
          <w:u w:val="single"/>
        </w:rPr>
      </w:pPr>
    </w:p>
    <w:p w:rsidR="339B7A51" w:rsidP="1D21A3B3" w:rsidRDefault="339B7A51" w14:paraId="7BDC4DCD" w14:textId="41D8289E">
      <w:pPr>
        <w:pStyle w:val="Normal"/>
        <w:bidi w:val="0"/>
        <w:spacing w:before="0" w:beforeAutospacing="off" w:after="0" w:afterAutospacing="off" w:line="240" w:lineRule="auto"/>
        <w:ind w:left="0" w:right="0"/>
        <w:jc w:val="left"/>
      </w:pPr>
      <w:r w:rsidR="339B7A51">
        <w:drawing>
          <wp:inline wp14:editId="1119597D" wp14:anchorId="6FCE2CBD">
            <wp:extent cx="2774752" cy="3762375"/>
            <wp:effectExtent l="0" t="0" r="0" b="0"/>
            <wp:docPr id="1777423538" name="" title=""/>
            <wp:cNvGraphicFramePr>
              <a:graphicFrameLocks noChangeAspect="1"/>
            </wp:cNvGraphicFramePr>
            <a:graphic>
              <a:graphicData uri="http://schemas.openxmlformats.org/drawingml/2006/picture">
                <pic:pic>
                  <pic:nvPicPr>
                    <pic:cNvPr id="0" name=""/>
                    <pic:cNvPicPr/>
                  </pic:nvPicPr>
                  <pic:blipFill>
                    <a:blip r:embed="R0a82e6eac22d4019">
                      <a:extLst>
                        <a:ext xmlns:a="http://schemas.openxmlformats.org/drawingml/2006/main" uri="{28A0092B-C50C-407E-A947-70E740481C1C}">
                          <a14:useLocalDpi val="0"/>
                        </a:ext>
                      </a:extLst>
                    </a:blip>
                    <a:stretch>
                      <a:fillRect/>
                    </a:stretch>
                  </pic:blipFill>
                  <pic:spPr>
                    <a:xfrm>
                      <a:off x="0" y="0"/>
                      <a:ext cx="2774752" cy="3762375"/>
                    </a:xfrm>
                    <a:prstGeom prst="rect">
                      <a:avLst/>
                    </a:prstGeom>
                  </pic:spPr>
                </pic:pic>
              </a:graphicData>
            </a:graphic>
          </wp:inline>
        </w:drawing>
      </w:r>
      <w:r w:rsidR="339B7A51">
        <w:drawing>
          <wp:inline wp14:editId="1BFDF4B5" wp14:anchorId="01209799">
            <wp:extent cx="2664619" cy="3552825"/>
            <wp:effectExtent l="0" t="0" r="0" b="0"/>
            <wp:docPr id="2119884027" name="" title=""/>
            <wp:cNvGraphicFramePr>
              <a:graphicFrameLocks noChangeAspect="1"/>
            </wp:cNvGraphicFramePr>
            <a:graphic>
              <a:graphicData uri="http://schemas.openxmlformats.org/drawingml/2006/picture">
                <pic:pic>
                  <pic:nvPicPr>
                    <pic:cNvPr id="0" name=""/>
                    <pic:cNvPicPr/>
                  </pic:nvPicPr>
                  <pic:blipFill>
                    <a:blip r:embed="R38f8efd5ce0240ec">
                      <a:extLst>
                        <a:ext xmlns:a="http://schemas.openxmlformats.org/drawingml/2006/main" uri="{28A0092B-C50C-407E-A947-70E740481C1C}">
                          <a14:useLocalDpi val="0"/>
                        </a:ext>
                      </a:extLst>
                    </a:blip>
                    <a:stretch>
                      <a:fillRect/>
                    </a:stretch>
                  </pic:blipFill>
                  <pic:spPr>
                    <a:xfrm>
                      <a:off x="0" y="0"/>
                      <a:ext cx="2664619" cy="3552825"/>
                    </a:xfrm>
                    <a:prstGeom prst="rect">
                      <a:avLst/>
                    </a:prstGeom>
                  </pic:spPr>
                </pic:pic>
              </a:graphicData>
            </a:graphic>
          </wp:inline>
        </w:drawing>
      </w:r>
    </w:p>
    <w:p w:rsidR="1D21A3B3" w:rsidP="1D21A3B3" w:rsidRDefault="1D21A3B3" w14:paraId="5474B42E" w14:textId="2CC9077D">
      <w:pPr>
        <w:pStyle w:val="Normal"/>
        <w:bidi w:val="0"/>
        <w:spacing w:before="0" w:beforeAutospacing="off" w:after="0" w:afterAutospacing="off" w:line="240" w:lineRule="auto"/>
        <w:ind w:left="0" w:right="0"/>
        <w:jc w:val="left"/>
      </w:pPr>
    </w:p>
    <w:p w:rsidR="1D21A3B3" w:rsidP="1D21A3B3" w:rsidRDefault="1D21A3B3" w14:paraId="652FC192" w14:textId="23B4361A">
      <w:pPr>
        <w:pStyle w:val="Normal"/>
        <w:bidi w:val="0"/>
        <w:spacing w:before="0" w:beforeAutospacing="off" w:after="0" w:afterAutospacing="off" w:line="240" w:lineRule="auto"/>
        <w:ind w:left="0" w:right="0"/>
        <w:jc w:val="left"/>
      </w:pPr>
    </w:p>
    <w:p w:rsidR="339B7A51" w:rsidP="1D21A3B3" w:rsidRDefault="339B7A51" w14:paraId="61D43C1C" w14:textId="56E4F762">
      <w:pPr>
        <w:pStyle w:val="Normal"/>
        <w:bidi w:val="0"/>
        <w:spacing w:before="0" w:beforeAutospacing="off" w:after="0" w:afterAutospacing="off" w:line="240" w:lineRule="auto"/>
        <w:ind w:left="0" w:right="0"/>
        <w:jc w:val="center"/>
        <w:rPr>
          <w:rFonts w:ascii="Arial Nova" w:hAnsi="Arial Nova" w:eastAsia="Arial Nova" w:cs="Arial Nova"/>
          <w:b w:val="1"/>
          <w:bCs w:val="1"/>
          <w:u w:val="single"/>
        </w:rPr>
      </w:pPr>
      <w:r w:rsidRPr="1D21A3B3" w:rsidR="339B7A51">
        <w:rPr>
          <w:rFonts w:ascii="Arial Nova" w:hAnsi="Arial Nova" w:eastAsia="Arial Nova" w:cs="Arial Nova"/>
          <w:b w:val="1"/>
          <w:bCs w:val="1"/>
          <w:u w:val="single"/>
        </w:rPr>
        <w:t>Valentine’s Cards.</w:t>
      </w:r>
    </w:p>
    <w:p w:rsidR="1D21A3B3" w:rsidP="1D21A3B3" w:rsidRDefault="1D21A3B3" w14:paraId="07F19BB6" w14:textId="3237690B">
      <w:pPr>
        <w:pStyle w:val="Normal"/>
        <w:spacing w:before="0" w:beforeAutospacing="off" w:after="0" w:afterAutospacing="off" w:line="240" w:lineRule="auto"/>
        <w:jc w:val="both"/>
      </w:pPr>
    </w:p>
    <w:p w:rsidR="1D21A3B3" w:rsidP="1D21A3B3" w:rsidRDefault="1D21A3B3" w14:paraId="686A9370" w14:textId="5E2EBC6C">
      <w:pPr>
        <w:pStyle w:val="Normal"/>
        <w:spacing w:before="0" w:beforeAutospacing="off" w:after="0" w:afterAutospacing="off" w:line="240" w:lineRule="auto"/>
        <w:jc w:val="both"/>
      </w:pPr>
    </w:p>
    <w:p w:rsidR="373671A0" w:rsidP="1D21A3B3" w:rsidRDefault="373671A0" w14:paraId="2A2A7E70" w14:textId="05C5A95E">
      <w:pPr>
        <w:pStyle w:val="Normal"/>
        <w:spacing w:before="0" w:beforeAutospacing="off" w:after="0" w:afterAutospacing="off" w:line="240" w:lineRule="auto"/>
        <w:jc w:val="both"/>
      </w:pPr>
      <w:r w:rsidR="373671A0">
        <w:drawing>
          <wp:inline wp14:editId="250E1FDC" wp14:anchorId="0B7F12E5">
            <wp:extent cx="2555081" cy="3406775"/>
            <wp:effectExtent l="0" t="0" r="0" b="0"/>
            <wp:docPr id="1515436877" name="" title=""/>
            <wp:cNvGraphicFramePr>
              <a:graphicFrameLocks noChangeAspect="1"/>
            </wp:cNvGraphicFramePr>
            <a:graphic>
              <a:graphicData uri="http://schemas.openxmlformats.org/drawingml/2006/picture">
                <pic:pic>
                  <pic:nvPicPr>
                    <pic:cNvPr id="0" name=""/>
                    <pic:cNvPicPr/>
                  </pic:nvPicPr>
                  <pic:blipFill>
                    <a:blip r:embed="Rd055314c0f444466">
                      <a:extLst>
                        <a:ext xmlns:a="http://schemas.openxmlformats.org/drawingml/2006/main" uri="{28A0092B-C50C-407E-A947-70E740481C1C}">
                          <a14:useLocalDpi val="0"/>
                        </a:ext>
                      </a:extLst>
                    </a:blip>
                    <a:stretch>
                      <a:fillRect/>
                    </a:stretch>
                  </pic:blipFill>
                  <pic:spPr>
                    <a:xfrm>
                      <a:off x="0" y="0"/>
                      <a:ext cx="2555081" cy="3406775"/>
                    </a:xfrm>
                    <a:prstGeom prst="rect">
                      <a:avLst/>
                    </a:prstGeom>
                  </pic:spPr>
                </pic:pic>
              </a:graphicData>
            </a:graphic>
          </wp:inline>
        </w:drawing>
      </w:r>
      <w:r w:rsidR="373671A0">
        <w:drawing>
          <wp:inline wp14:editId="1FBDA050" wp14:anchorId="3B76DEE5">
            <wp:extent cx="2600325" cy="3467100"/>
            <wp:effectExtent l="0" t="0" r="0" b="0"/>
            <wp:docPr id="1291134899" name="" title=""/>
            <wp:cNvGraphicFramePr>
              <a:graphicFrameLocks noChangeAspect="1"/>
            </wp:cNvGraphicFramePr>
            <a:graphic>
              <a:graphicData uri="http://schemas.openxmlformats.org/drawingml/2006/picture">
                <pic:pic>
                  <pic:nvPicPr>
                    <pic:cNvPr id="0" name=""/>
                    <pic:cNvPicPr/>
                  </pic:nvPicPr>
                  <pic:blipFill>
                    <a:blip r:embed="R40a304748d704adf">
                      <a:extLst>
                        <a:ext xmlns:a="http://schemas.openxmlformats.org/drawingml/2006/main" uri="{28A0092B-C50C-407E-A947-70E740481C1C}">
                          <a14:useLocalDpi val="0"/>
                        </a:ext>
                      </a:extLst>
                    </a:blip>
                    <a:stretch>
                      <a:fillRect/>
                    </a:stretch>
                  </pic:blipFill>
                  <pic:spPr>
                    <a:xfrm>
                      <a:off x="0" y="0"/>
                      <a:ext cx="2600325" cy="3467100"/>
                    </a:xfrm>
                    <a:prstGeom prst="rect">
                      <a:avLst/>
                    </a:prstGeom>
                  </pic:spPr>
                </pic:pic>
              </a:graphicData>
            </a:graphic>
          </wp:inline>
        </w:drawing>
      </w:r>
      <w:r w:rsidR="373671A0">
        <w:drawing>
          <wp:inline wp14:editId="6BCB59CD" wp14:anchorId="6AD32872">
            <wp:extent cx="3635375" cy="2726531"/>
            <wp:effectExtent l="0" t="0" r="0" b="0"/>
            <wp:docPr id="1983633729" name="" title=""/>
            <wp:cNvGraphicFramePr>
              <a:graphicFrameLocks noChangeAspect="1"/>
            </wp:cNvGraphicFramePr>
            <a:graphic>
              <a:graphicData uri="http://schemas.openxmlformats.org/drawingml/2006/picture">
                <pic:pic>
                  <pic:nvPicPr>
                    <pic:cNvPr id="0" name=""/>
                    <pic:cNvPicPr/>
                  </pic:nvPicPr>
                  <pic:blipFill>
                    <a:blip r:embed="Rd0feca4eb7c1469e">
                      <a:extLst>
                        <a:ext xmlns:a="http://schemas.openxmlformats.org/drawingml/2006/main" uri="{28A0092B-C50C-407E-A947-70E740481C1C}">
                          <a14:useLocalDpi val="0"/>
                        </a:ext>
                      </a:extLst>
                    </a:blip>
                    <a:stretch>
                      <a:fillRect/>
                    </a:stretch>
                  </pic:blipFill>
                  <pic:spPr>
                    <a:xfrm>
                      <a:off x="0" y="0"/>
                      <a:ext cx="3635375" cy="2726531"/>
                    </a:xfrm>
                    <a:prstGeom prst="rect">
                      <a:avLst/>
                    </a:prstGeom>
                  </pic:spPr>
                </pic:pic>
              </a:graphicData>
            </a:graphic>
          </wp:inline>
        </w:drawing>
      </w:r>
    </w:p>
    <w:p w:rsidR="1D21A3B3" w:rsidP="1D21A3B3" w:rsidRDefault="1D21A3B3" w14:paraId="3549421D" w14:textId="2460E9FE">
      <w:pPr>
        <w:pStyle w:val="Normal"/>
        <w:spacing w:before="0" w:beforeAutospacing="off" w:after="0" w:afterAutospacing="off" w:line="240" w:lineRule="auto"/>
        <w:jc w:val="both"/>
      </w:pPr>
    </w:p>
    <w:p w:rsidR="1D21A3B3" w:rsidP="1D21A3B3" w:rsidRDefault="1D21A3B3" w14:paraId="196DC909" w14:textId="6B6C0604">
      <w:pPr>
        <w:pStyle w:val="Normal"/>
        <w:spacing w:before="0" w:beforeAutospacing="off" w:after="0" w:afterAutospacing="off" w:line="240" w:lineRule="auto"/>
        <w:jc w:val="both"/>
      </w:pPr>
    </w:p>
    <w:p w:rsidR="3C9BD41E" w:rsidP="1D21A3B3" w:rsidRDefault="3C9BD41E" w14:paraId="1B914644" w14:textId="7AFDB6CA">
      <w:pPr>
        <w:pStyle w:val="Normal"/>
        <w:spacing w:line="480" w:lineRule="auto"/>
        <w:jc w:val="center"/>
        <w:rPr>
          <w:rFonts w:ascii="Arial Nova" w:hAnsi="Arial Nova" w:eastAsia="Arial Nova" w:cs="Arial Nova"/>
          <w:b w:val="1"/>
          <w:bCs w:val="1"/>
          <w:u w:val="single"/>
        </w:rPr>
      </w:pPr>
      <w:r w:rsidRPr="1D21A3B3" w:rsidR="3C9BD41E">
        <w:rPr>
          <w:rFonts w:ascii="Arial Nova" w:hAnsi="Arial Nova" w:eastAsia="Arial Nova" w:cs="Arial Nova"/>
          <w:b w:val="1"/>
          <w:bCs w:val="1"/>
          <w:u w:val="single"/>
        </w:rPr>
        <w:t>Baking Activities</w:t>
      </w:r>
    </w:p>
    <w:p w:rsidR="3C9BD41E" w:rsidP="1D21A3B3" w:rsidRDefault="3C9BD41E" w14:paraId="7F8F264E" w14:textId="7A004006">
      <w:pPr>
        <w:pStyle w:val="Normal"/>
        <w:spacing w:line="480" w:lineRule="auto"/>
        <w:jc w:val="center"/>
      </w:pPr>
      <w:r w:rsidR="3C9BD41E">
        <w:drawing>
          <wp:inline wp14:editId="4E8CF39E" wp14:anchorId="67853096">
            <wp:extent cx="3536156" cy="4714875"/>
            <wp:effectExtent l="0" t="0" r="0" b="0"/>
            <wp:docPr id="457746039" name="" title=""/>
            <wp:cNvGraphicFramePr>
              <a:graphicFrameLocks noChangeAspect="1"/>
            </wp:cNvGraphicFramePr>
            <a:graphic>
              <a:graphicData uri="http://schemas.openxmlformats.org/drawingml/2006/picture">
                <pic:pic>
                  <pic:nvPicPr>
                    <pic:cNvPr id="0" name=""/>
                    <pic:cNvPicPr/>
                  </pic:nvPicPr>
                  <pic:blipFill>
                    <a:blip r:embed="R6d3cc43000df41a9">
                      <a:extLst>
                        <a:ext xmlns:a="http://schemas.openxmlformats.org/drawingml/2006/main" uri="{28A0092B-C50C-407E-A947-70E740481C1C}">
                          <a14:useLocalDpi val="0"/>
                        </a:ext>
                      </a:extLst>
                    </a:blip>
                    <a:stretch>
                      <a:fillRect/>
                    </a:stretch>
                  </pic:blipFill>
                  <pic:spPr>
                    <a:xfrm>
                      <a:off x="0" y="0"/>
                      <a:ext cx="3536156" cy="4714875"/>
                    </a:xfrm>
                    <a:prstGeom prst="rect">
                      <a:avLst/>
                    </a:prstGeom>
                  </pic:spPr>
                </pic:pic>
              </a:graphicData>
            </a:graphic>
          </wp:inline>
        </w:drawing>
      </w:r>
      <w:r w:rsidR="3C9BD41E">
        <w:rPr/>
        <w:t>Decorated cakes.</w:t>
      </w:r>
    </w:p>
    <w:p w:rsidR="3C9BD41E" w:rsidP="1D21A3B3" w:rsidRDefault="3C9BD41E" w14:paraId="1BC130D3" w14:textId="1AD1E1E5">
      <w:pPr>
        <w:pStyle w:val="Normal"/>
        <w:spacing w:line="480" w:lineRule="auto"/>
        <w:jc w:val="center"/>
      </w:pPr>
      <w:r w:rsidR="3C9BD41E">
        <w:drawing>
          <wp:inline wp14:editId="7CA79C43" wp14:anchorId="233933EA">
            <wp:extent cx="4305300" cy="3228975"/>
            <wp:effectExtent l="0" t="0" r="0" b="0"/>
            <wp:docPr id="1119370416" name="" title=""/>
            <wp:cNvGraphicFramePr>
              <a:graphicFrameLocks noChangeAspect="1"/>
            </wp:cNvGraphicFramePr>
            <a:graphic>
              <a:graphicData uri="http://schemas.openxmlformats.org/drawingml/2006/picture">
                <pic:pic>
                  <pic:nvPicPr>
                    <pic:cNvPr id="0" name=""/>
                    <pic:cNvPicPr/>
                  </pic:nvPicPr>
                  <pic:blipFill>
                    <a:blip r:embed="Raee215508ec44a7c">
                      <a:extLst>
                        <a:ext xmlns:a="http://schemas.openxmlformats.org/drawingml/2006/main" uri="{28A0092B-C50C-407E-A947-70E740481C1C}">
                          <a14:useLocalDpi val="0"/>
                        </a:ext>
                      </a:extLst>
                    </a:blip>
                    <a:stretch>
                      <a:fillRect/>
                    </a:stretch>
                  </pic:blipFill>
                  <pic:spPr>
                    <a:xfrm>
                      <a:off x="0" y="0"/>
                      <a:ext cx="4305300" cy="3228975"/>
                    </a:xfrm>
                    <a:prstGeom prst="rect">
                      <a:avLst/>
                    </a:prstGeom>
                  </pic:spPr>
                </pic:pic>
              </a:graphicData>
            </a:graphic>
          </wp:inline>
        </w:drawing>
      </w:r>
      <w:r w:rsidR="3C9BD41E">
        <w:rPr/>
        <w:t>Chocolate biscuits.</w:t>
      </w:r>
    </w:p>
    <w:p w:rsidR="3C9BD41E" w:rsidP="1D21A3B3" w:rsidRDefault="3C9BD41E" w14:paraId="2AF39375" w14:textId="37C27F6B">
      <w:pPr>
        <w:pStyle w:val="Normal"/>
        <w:spacing w:line="480" w:lineRule="auto"/>
        <w:jc w:val="center"/>
      </w:pPr>
      <w:r w:rsidR="3C9BD41E">
        <w:drawing>
          <wp:inline wp14:editId="104BBD20" wp14:anchorId="68A10E1E">
            <wp:extent cx="4267200" cy="3200400"/>
            <wp:effectExtent l="0" t="0" r="0" b="0"/>
            <wp:docPr id="138188801" name="" title=""/>
            <wp:cNvGraphicFramePr>
              <a:graphicFrameLocks noChangeAspect="1"/>
            </wp:cNvGraphicFramePr>
            <a:graphic>
              <a:graphicData uri="http://schemas.openxmlformats.org/drawingml/2006/picture">
                <pic:pic>
                  <pic:nvPicPr>
                    <pic:cNvPr id="0" name=""/>
                    <pic:cNvPicPr/>
                  </pic:nvPicPr>
                  <pic:blipFill>
                    <a:blip r:embed="R9a54b8af41d246ad">
                      <a:extLst>
                        <a:ext xmlns:a="http://schemas.openxmlformats.org/drawingml/2006/main" uri="{28A0092B-C50C-407E-A947-70E740481C1C}">
                          <a14:useLocalDpi val="0"/>
                        </a:ext>
                      </a:extLst>
                    </a:blip>
                    <a:stretch>
                      <a:fillRect/>
                    </a:stretch>
                  </pic:blipFill>
                  <pic:spPr>
                    <a:xfrm>
                      <a:off x="0" y="0"/>
                      <a:ext cx="4267200" cy="3200400"/>
                    </a:xfrm>
                    <a:prstGeom prst="rect">
                      <a:avLst/>
                    </a:prstGeom>
                  </pic:spPr>
                </pic:pic>
              </a:graphicData>
            </a:graphic>
          </wp:inline>
        </w:drawing>
      </w:r>
      <w:r w:rsidR="3C9BD41E">
        <w:rPr/>
        <w:t>Chocolate cakes.</w:t>
      </w:r>
    </w:p>
    <w:p w:rsidR="1D21A3B3" w:rsidP="1D21A3B3" w:rsidRDefault="1D21A3B3" w14:paraId="3C3967F7" w14:textId="2E89E335">
      <w:pPr>
        <w:pStyle w:val="Normal"/>
        <w:spacing w:line="240" w:lineRule="auto"/>
        <w:jc w:val="left"/>
      </w:pPr>
    </w:p>
    <w:p w:rsidR="1D21A3B3" w:rsidP="1D21A3B3" w:rsidRDefault="1D21A3B3" w14:paraId="4622D5A5" w14:textId="6C826D10">
      <w:pPr>
        <w:pStyle w:val="Normal"/>
        <w:spacing w:line="240" w:lineRule="auto"/>
        <w:jc w:val="left"/>
      </w:pPr>
    </w:p>
    <w:p w:rsidR="1D21A3B3" w:rsidP="1D21A3B3" w:rsidRDefault="1D21A3B3" w14:paraId="77CF3CBF" w14:textId="01CB96FF">
      <w:pPr>
        <w:pStyle w:val="Normal"/>
        <w:spacing w:line="240" w:lineRule="auto"/>
        <w:jc w:val="left"/>
      </w:pPr>
    </w:p>
    <w:p w:rsidR="1D21A3B3" w:rsidP="1D21A3B3" w:rsidRDefault="1D21A3B3" w14:paraId="37744EE2" w14:textId="22B4A3B0">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17B2A534" w14:textId="035F29CC">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77DD2880" w14:textId="40A3EA6A">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3A350E55" w14:textId="7FEE83D4">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29134270" w14:textId="5615B41E">
      <w:pPr>
        <w:pStyle w:val="Normal"/>
        <w:spacing w:line="240" w:lineRule="auto"/>
        <w:jc w:val="center"/>
        <w:rPr>
          <w:rFonts w:ascii="Ink Free" w:hAnsi="Ink Free" w:eastAsia="Ink Free" w:cs="Ink Free"/>
          <w:b w:val="1"/>
          <w:bCs w:val="1"/>
          <w:color w:val="70AD47" w:themeColor="accent6" w:themeTint="FF" w:themeShade="FF"/>
          <w:sz w:val="144"/>
          <w:szCs w:val="144"/>
        </w:rPr>
      </w:pPr>
    </w:p>
    <w:p w:rsidR="1D21A3B3" w:rsidP="1D21A3B3" w:rsidRDefault="1D21A3B3" w14:paraId="533D739C" w14:textId="3B9F0BBC">
      <w:pPr>
        <w:pStyle w:val="Normal"/>
        <w:spacing w:line="240" w:lineRule="auto"/>
        <w:jc w:val="center"/>
        <w:rPr>
          <w:rFonts w:ascii="Ink Free" w:hAnsi="Ink Free" w:eastAsia="Ink Free" w:cs="Ink Free"/>
          <w:b w:val="1"/>
          <w:bCs w:val="1"/>
          <w:color w:val="70AD47" w:themeColor="accent6" w:themeTint="FF" w:themeShade="FF"/>
          <w:sz w:val="144"/>
          <w:szCs w:val="144"/>
        </w:rPr>
      </w:pPr>
    </w:p>
    <w:p w:rsidR="216B3187" w:rsidP="1D21A3B3" w:rsidRDefault="216B3187" w14:paraId="771D2099" w14:textId="46612C43">
      <w:pPr>
        <w:pStyle w:val="Normal"/>
        <w:spacing w:line="240" w:lineRule="auto"/>
        <w:jc w:val="center"/>
        <w:rPr>
          <w:rFonts w:ascii="Ink Free" w:hAnsi="Ink Free" w:eastAsia="Ink Free" w:cs="Ink Free"/>
          <w:b w:val="1"/>
          <w:bCs w:val="1"/>
          <w:color w:val="70AD47" w:themeColor="accent6" w:themeTint="FF" w:themeShade="FF"/>
          <w:sz w:val="144"/>
          <w:szCs w:val="144"/>
        </w:rPr>
      </w:pPr>
      <w:r w:rsidRPr="1D21A3B3" w:rsidR="216B3187">
        <w:rPr>
          <w:rFonts w:ascii="Ink Free" w:hAnsi="Ink Free" w:eastAsia="Ink Free" w:cs="Ink Free"/>
          <w:b w:val="1"/>
          <w:bCs w:val="1"/>
          <w:color w:val="70AD47" w:themeColor="accent6" w:themeTint="FF" w:themeShade="FF"/>
          <w:sz w:val="144"/>
          <w:szCs w:val="144"/>
        </w:rPr>
        <w:t>Reference List.</w:t>
      </w:r>
    </w:p>
    <w:p w:rsidR="1D21A3B3" w:rsidP="1D21A3B3" w:rsidRDefault="1D21A3B3" w14:paraId="745C7DBF" w14:textId="131DE715">
      <w:pPr>
        <w:pStyle w:val="Normal"/>
        <w:spacing w:line="240" w:lineRule="auto"/>
        <w:jc w:val="left"/>
        <w:rPr>
          <w:rFonts w:ascii="Ink Free" w:hAnsi="Ink Free" w:eastAsia="Ink Free" w:cs="Ink Free"/>
          <w:b w:val="1"/>
          <w:bCs w:val="1"/>
          <w:color w:val="70AD47" w:themeColor="accent6" w:themeTint="FF" w:themeShade="FF"/>
          <w:sz w:val="144"/>
          <w:szCs w:val="144"/>
        </w:rPr>
      </w:pPr>
    </w:p>
    <w:p w:rsidR="1D21A3B3" w:rsidP="1D21A3B3" w:rsidRDefault="1D21A3B3" w14:paraId="0B49001B" w14:textId="75A40E5D">
      <w:pPr>
        <w:pStyle w:val="Normal"/>
        <w:spacing w:line="240" w:lineRule="auto"/>
        <w:jc w:val="left"/>
        <w:rPr>
          <w:rFonts w:ascii="Ink Free" w:hAnsi="Ink Free" w:eastAsia="Ink Free" w:cs="Ink Free"/>
          <w:b w:val="1"/>
          <w:bCs w:val="1"/>
          <w:color w:val="70AD47" w:themeColor="accent6" w:themeTint="FF" w:themeShade="FF"/>
          <w:sz w:val="144"/>
          <w:szCs w:val="144"/>
        </w:rPr>
      </w:pPr>
    </w:p>
    <w:p w:rsidR="10B8E2CA" w:rsidP="1D21A3B3" w:rsidRDefault="10B8E2CA" w14:paraId="4FCDA176" w14:textId="5D56B87B">
      <w:pPr>
        <w:spacing w:after="160" w:line="259" w:lineRule="auto"/>
        <w:jc w:val="center"/>
        <w:rPr>
          <w:rFonts w:ascii="Ink Free" w:hAnsi="Ink Free" w:eastAsia="Ink Free" w:cs="Ink Free"/>
          <w:b w:val="0"/>
          <w:bCs w:val="0"/>
          <w:i w:val="0"/>
          <w:iCs w:val="0"/>
          <w:caps w:val="0"/>
          <w:smallCaps w:val="0"/>
          <w:noProof w:val="0"/>
          <w:color w:val="538135" w:themeColor="accent6" w:themeTint="FF" w:themeShade="BF"/>
          <w:sz w:val="96"/>
          <w:szCs w:val="96"/>
          <w:lang w:val="en-GB"/>
        </w:rPr>
      </w:pPr>
      <w:r w:rsidRPr="1D21A3B3" w:rsidR="10B8E2CA">
        <w:rPr>
          <w:rFonts w:ascii="Ink Free" w:hAnsi="Ink Free" w:eastAsia="Ink Free" w:cs="Ink Free"/>
          <w:b w:val="1"/>
          <w:bCs w:val="1"/>
          <w:i w:val="0"/>
          <w:iCs w:val="0"/>
          <w:caps w:val="0"/>
          <w:smallCaps w:val="0"/>
          <w:strike w:val="0"/>
          <w:dstrike w:val="0"/>
          <w:noProof w:val="0"/>
          <w:color w:val="538135" w:themeColor="accent6" w:themeTint="FF" w:themeShade="BF"/>
          <w:sz w:val="96"/>
          <w:szCs w:val="96"/>
          <w:u w:val="single"/>
          <w:lang w:val="en-US"/>
        </w:rPr>
        <w:t>Reference List</w:t>
      </w:r>
    </w:p>
    <w:p w:rsidR="1D21A3B3" w:rsidP="1D21A3B3" w:rsidRDefault="1D21A3B3" w14:paraId="4AF78522" w14:textId="6D0B46FA">
      <w:p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p>
    <w:p w:rsidR="10B8E2CA" w:rsidP="1D21A3B3" w:rsidRDefault="10B8E2CA" w14:paraId="53F1762B" w14:textId="56A36096">
      <w:pPr>
        <w:pStyle w:val="ListParagraph"/>
        <w:numPr>
          <w:ilvl w:val="0"/>
          <w:numId w:val="23"/>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Batsleer, J. Davies, B.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(2011) What is Youth Work?</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,Exeter:LearningMattersLtd.</w:t>
      </w:r>
    </w:p>
    <w:p w:rsidR="10B8E2CA" w:rsidP="1D21A3B3" w:rsidRDefault="10B8E2CA" w14:paraId="4CD31AF8" w14:textId="253B7E3C">
      <w:pPr>
        <w:pStyle w:val="ListParagraph"/>
        <w:numPr>
          <w:ilvl w:val="0"/>
          <w:numId w:val="23"/>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CLD Standards Council Scotland. (2019)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GB"/>
        </w:rPr>
        <w:t>Youth Work National Occupational Standards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GB"/>
        </w:rPr>
        <w:t>Introduction.</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 Glasgow: Standards Council Scotland.</w:t>
      </w:r>
    </w:p>
    <w:p w:rsidR="10B8E2CA" w:rsidP="1D21A3B3" w:rsidRDefault="10B8E2CA" w14:paraId="4BB260AE" w14:textId="5A7FEC00">
      <w:pPr>
        <w:pStyle w:val="ListParagraph"/>
        <w:numPr>
          <w:ilvl w:val="0"/>
          <w:numId w:val="23"/>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Ethnic Minorities and Youth Support Team. (2023) Available at: </w:t>
      </w:r>
      <w:hyperlink r:id="R3ac3fcc90ddd48b2">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GB"/>
          </w:rPr>
          <w:t>https://eyst.org.uk/</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 (Accessed: 13 March 2023).</w:t>
      </w:r>
    </w:p>
    <w:p w:rsidR="10B8E2CA" w:rsidP="1D21A3B3" w:rsidRDefault="10B8E2CA" w14:paraId="0BC21F50" w14:textId="10A564A1">
      <w:pPr>
        <w:pStyle w:val="ListParagraph"/>
        <w:numPr>
          <w:ilvl w:val="0"/>
          <w:numId w:val="23"/>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Facebook.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GB"/>
        </w:rPr>
        <w:t xml:space="preserve">Milford Haven Youth Centre.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Available at: </w:t>
      </w:r>
      <w:hyperlink r:id="Rc81f9b3a9e24432c">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GB"/>
          </w:rPr>
          <w:t>https://www.facebook.com/MilfordYouth/</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GB"/>
        </w:rPr>
        <w:t xml:space="preserve"> (Accessed: 1 November 2022)</w:t>
      </w:r>
    </w:p>
    <w:p w:rsidR="10B8E2CA" w:rsidP="1D21A3B3" w:rsidRDefault="10B8E2CA" w14:paraId="686B294A" w14:textId="40F75E51">
      <w:pPr>
        <w:pStyle w:val="ListParagraph"/>
        <w:numPr>
          <w:ilvl w:val="0"/>
          <w:numId w:val="23"/>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Hawtin, M. Hughes, G. Percy-Smith, J. (1996)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Community Profiling Auditing Social Needs.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Buckingham: Open University Press.</w:t>
      </w:r>
    </w:p>
    <w:p w:rsidR="10B8E2CA" w:rsidP="1D21A3B3" w:rsidRDefault="10B8E2CA" w14:paraId="31FDD4CD" w14:textId="26BB0D6F">
      <w:pPr>
        <w:pStyle w:val="ListParagraph"/>
        <w:numPr>
          <w:ilvl w:val="0"/>
          <w:numId w:val="23"/>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1"/>
          <w:bCs w:val="1"/>
          <w:i w:val="0"/>
          <w:iCs w:val="0"/>
          <w:caps w:val="0"/>
          <w:smallCaps w:val="0"/>
          <w:noProof w:val="0"/>
          <w:color w:val="000000" w:themeColor="text1" w:themeTint="FF" w:themeShade="FF"/>
          <w:sz w:val="24"/>
          <w:szCs w:val="24"/>
          <w:lang w:val="en-US"/>
        </w:rPr>
        <w:t xml:space="preserve">Ingram, G. Harris, J. (2001) </w:t>
      </w:r>
      <w:r w:rsidRPr="1D21A3B3" w:rsidR="10B8E2CA">
        <w:rPr>
          <w:rFonts w:ascii="Arial Nova" w:hAnsi="Arial Nova" w:eastAsia="Arial Nova" w:cs="Arial Nova"/>
          <w:b w:val="1"/>
          <w:bCs w:val="1"/>
          <w:i w:val="1"/>
          <w:iCs w:val="1"/>
          <w:caps w:val="0"/>
          <w:smallCaps w:val="0"/>
          <w:noProof w:val="0"/>
          <w:color w:val="000000" w:themeColor="text1" w:themeTint="FF" w:themeShade="FF"/>
          <w:sz w:val="24"/>
          <w:szCs w:val="24"/>
          <w:lang w:val="en-US"/>
        </w:rPr>
        <w:t>Delivering Good Youth Work</w:t>
      </w:r>
      <w:r w:rsidRPr="1D21A3B3" w:rsidR="10B8E2CA">
        <w:rPr>
          <w:rFonts w:ascii="Arial Nova" w:hAnsi="Arial Nova" w:eastAsia="Arial Nova" w:cs="Arial Nova"/>
          <w:b w:val="1"/>
          <w:bCs w:val="1"/>
          <w:i w:val="0"/>
          <w:iCs w:val="0"/>
          <w:caps w:val="0"/>
          <w:smallCaps w:val="0"/>
          <w:noProof w:val="0"/>
          <w:color w:val="000000" w:themeColor="text1" w:themeTint="FF" w:themeShade="FF"/>
          <w:sz w:val="24"/>
          <w:szCs w:val="24"/>
          <w:lang w:val="en-US"/>
        </w:rPr>
        <w:t>, Dorset: RussellHousePublishingLtd.</w:t>
      </w:r>
    </w:p>
    <w:p w:rsidR="10B8E2CA" w:rsidP="1D21A3B3" w:rsidRDefault="10B8E2CA" w14:paraId="398A59BB" w14:textId="33169B71">
      <w:pPr>
        <w:pStyle w:val="ListParagraph"/>
        <w:numPr>
          <w:ilvl w:val="0"/>
          <w:numId w:val="23"/>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Local Government,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Children and Schools, Pembrokeshire Youth.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Internal PCC Report. Unpublished.</w:t>
      </w:r>
    </w:p>
    <w:p w:rsidR="10B8E2CA" w:rsidP="1D21A3B3" w:rsidRDefault="10B8E2CA" w14:paraId="3B2150D3" w14:textId="29C5FEE0">
      <w:pPr>
        <w:pStyle w:val="ListParagraph"/>
        <w:numPr>
          <w:ilvl w:val="0"/>
          <w:numId w:val="23"/>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Milford Haven Town Council.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The Milford Haven Town Council Wards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Available at: </w:t>
      </w:r>
      <w:hyperlink r:id="R2bc5f95de11e45ff">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https://www.milfordHavenTownCouncil.co.uk/home/milford-haven-town-council-wards</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 November 2022).</w:t>
      </w:r>
    </w:p>
    <w:p w:rsidR="10B8E2CA" w:rsidP="1D21A3B3" w:rsidRDefault="10B8E2CA" w14:paraId="23523587" w14:textId="62F125EC">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Milford Haven Town Council. (2022)</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Youth Organisations and Groups.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Available at: (Accessed: 13 March 2023)</w:t>
      </w:r>
    </w:p>
    <w:p w:rsidR="10B8E2CA" w:rsidP="1D21A3B3" w:rsidRDefault="10B8E2CA" w14:paraId="12BB231A" w14:textId="117424CE">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Milford Marina.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Off the Pontoon. Available at:</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t>
      </w:r>
      <w:hyperlink r:id="Ra3a2fe259b474663">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https://www.milfordmarina.com/our-location/amenities-off-the-pontoon</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20 October 2022).</w:t>
      </w:r>
    </w:p>
    <w:p w:rsidR="10B8E2CA" w:rsidP="1D21A3B3" w:rsidRDefault="10B8E2CA" w14:paraId="050A71A7" w14:textId="6F5C3395">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Pembrokeshire County Council. (2023)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Community Youth Work Team.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Available at: </w:t>
      </w:r>
      <w:hyperlink r:id="R9a56005b56234eca">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https://www.pembrokeshire.gov.uk/children-young-people-and-families/community-youth-work-team</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13 March 2023)</w:t>
      </w:r>
    </w:p>
    <w:p w:rsidR="10B8E2CA" w:rsidP="1D21A3B3" w:rsidRDefault="10B8E2CA" w14:paraId="223E9607" w14:textId="6508656A">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Port of Milford Haven. (2022)</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Port of Milford Haven.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Available at:</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w:t>
      </w:r>
      <w:hyperlink r:id="Rcbbe18264fcb429d">
        <w:r w:rsidRPr="1D21A3B3" w:rsidR="10B8E2CA">
          <w:rPr>
            <w:rStyle w:val="Hyperlink"/>
            <w:rFonts w:ascii="Arial Nova" w:hAnsi="Arial Nova" w:eastAsia="Arial Nova" w:cs="Arial Nova"/>
            <w:b w:val="0"/>
            <w:bCs w:val="0"/>
            <w:i w:val="1"/>
            <w:iCs w:val="1"/>
            <w:caps w:val="0"/>
            <w:smallCaps w:val="0"/>
            <w:strike w:val="0"/>
            <w:dstrike w:val="0"/>
            <w:noProof w:val="0"/>
            <w:sz w:val="24"/>
            <w:szCs w:val="24"/>
            <w:lang w:val="en-US"/>
          </w:rPr>
          <w:t>https</w:t>
        </w:r>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://www.mhpa.co.uk/</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 November 2022).</w:t>
      </w:r>
    </w:p>
    <w:p w:rsidR="10B8E2CA" w:rsidP="1D21A3B3" w:rsidRDefault="10B8E2CA" w14:paraId="0F3E00BE" w14:textId="71C32453">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Port Of Milford Haven. (2023)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Port Pledges Support for Milford Youth Matters.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Available at: </w:t>
      </w:r>
      <w:hyperlink r:id="R8a57c6149bfd43ab">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https://www.mhpa.co.uk/news/2023/03/02/port-pledges-support-for-milford-youth-matters/</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13 March 2023).</w:t>
      </w:r>
    </w:p>
    <w:p w:rsidR="10B8E2CA" w:rsidP="1D21A3B3" w:rsidRDefault="10B8E2CA" w14:paraId="6E3C7936" w14:textId="70C546A1">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Port of Milford Haven. (2023)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Under the Bridge.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Available at: </w:t>
      </w:r>
      <w:hyperlink r:id="Rad4cf2cc82bc4c17">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https://www.mhpa.co.uk/under-the-bridge/</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13 March 2023).</w:t>
      </w:r>
    </w:p>
    <w:p w:rsidR="10B8E2CA" w:rsidP="1D21A3B3" w:rsidRDefault="10B8E2CA" w14:paraId="199F415E" w14:textId="0D754071">
      <w:pPr>
        <w:pStyle w:val="ListParagraph"/>
        <w:numPr>
          <w:ilvl w:val="0"/>
          <w:numId w:val="31"/>
        </w:numPr>
        <w:spacing w:after="160" w:line="257"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Sapin, K.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2013</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Essential Skills For Youth Work Practice,</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2</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vertAlign w:val="superscript"/>
          <w:lang w:val="en-US"/>
        </w:rPr>
        <w:t>nd</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Edition, London: SAGEPublicationsLtd.</w:t>
      </w:r>
    </w:p>
    <w:p w:rsidR="10B8E2CA" w:rsidP="1D21A3B3" w:rsidRDefault="10B8E2CA" w14:paraId="674DC5F3" w14:textId="215C38E5">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Sea Cadets (2023)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Milford Haven. </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Available at: </w:t>
      </w:r>
      <w:hyperlink r:id="R05e977a9def547e2">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https://www.sea-cadets.org/milfordhaven</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13 March 2023).</w:t>
      </w:r>
    </w:p>
    <w:p w:rsidR="10B8E2CA" w:rsidP="1D21A3B3" w:rsidRDefault="10B8E2CA" w14:paraId="0377776D" w14:textId="4A47E9B7">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Turley. (2019) Milford Waterfront, Milford Haven. Available at: </w:t>
      </w:r>
      <w:hyperlink r:id="R928365d37b4e4088">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https://www.turley.co.uk/project/unsdg-14-milford-waterfront-milford-haven</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20 October 2022).</w:t>
      </w:r>
    </w:p>
    <w:p w:rsidR="10B8E2CA" w:rsidP="1D21A3B3" w:rsidRDefault="10B8E2CA" w14:paraId="33695C47" w14:textId="2ED9FA80">
      <w:pPr>
        <w:pStyle w:val="ListParagraph"/>
        <w:numPr>
          <w:ilvl w:val="0"/>
          <w:numId w:val="3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UNCRC. (1989)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The United Nations Convention on the Rights of the Child</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London: UNICEF.</w:t>
      </w:r>
    </w:p>
    <w:p w:rsidR="10B8E2CA" w:rsidP="1D21A3B3" w:rsidRDefault="10B8E2CA" w14:paraId="2C652BB6" w14:textId="012A5825">
      <w:pPr>
        <w:pStyle w:val="ListParagraph"/>
        <w:numPr>
          <w:ilvl w:val="0"/>
          <w:numId w:val="4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strike w:val="0"/>
          <w:dstrike w:val="0"/>
          <w:noProof w:val="0"/>
          <w:color w:val="000000" w:themeColor="text1" w:themeTint="FF" w:themeShade="FF"/>
          <w:sz w:val="24"/>
          <w:szCs w:val="24"/>
          <w:u w:val="none"/>
          <w:lang w:val="en-GB"/>
        </w:rPr>
        <w:t xml:space="preserve">WAG. (2007) </w:t>
      </w:r>
      <w:r w:rsidRPr="1D21A3B3" w:rsidR="10B8E2CA">
        <w:rPr>
          <w:rFonts w:ascii="Arial Nova" w:hAnsi="Arial Nova" w:eastAsia="Arial Nova" w:cs="Arial Nova"/>
          <w:b w:val="0"/>
          <w:bCs w:val="0"/>
          <w:i w:val="1"/>
          <w:iCs w:val="1"/>
          <w:caps w:val="0"/>
          <w:smallCaps w:val="0"/>
          <w:strike w:val="0"/>
          <w:dstrike w:val="0"/>
          <w:noProof w:val="0"/>
          <w:color w:val="000000" w:themeColor="text1" w:themeTint="FF" w:themeShade="FF"/>
          <w:sz w:val="24"/>
          <w:szCs w:val="24"/>
          <w:u w:val="none"/>
          <w:lang w:val="en-GB"/>
        </w:rPr>
        <w:t xml:space="preserve">National Youth Service Strategy or Wales, Young people, youth work, Youth Service. </w:t>
      </w:r>
      <w:r w:rsidRPr="1D21A3B3" w:rsidR="10B8E2CA">
        <w:rPr>
          <w:rFonts w:ascii="Arial Nova" w:hAnsi="Arial Nova" w:eastAsia="Arial Nova" w:cs="Arial Nova"/>
          <w:b w:val="0"/>
          <w:bCs w:val="0"/>
          <w:i w:val="0"/>
          <w:iCs w:val="0"/>
          <w:caps w:val="0"/>
          <w:smallCaps w:val="0"/>
          <w:strike w:val="0"/>
          <w:dstrike w:val="0"/>
          <w:noProof w:val="0"/>
          <w:color w:val="000000" w:themeColor="text1" w:themeTint="FF" w:themeShade="FF"/>
          <w:sz w:val="24"/>
          <w:szCs w:val="24"/>
          <w:u w:val="none"/>
          <w:lang w:val="en-GB"/>
        </w:rPr>
        <w:t>[pdf] Available at:</w:t>
      </w:r>
      <w:r w:rsidRPr="1D21A3B3" w:rsidR="10B8E2CA">
        <w:rPr>
          <w:rFonts w:ascii="Arial Nova" w:hAnsi="Arial Nova" w:eastAsia="Arial Nova" w:cs="Arial Nova"/>
          <w:b w:val="0"/>
          <w:bCs w:val="0"/>
          <w:i w:val="0"/>
          <w:iCs w:val="0"/>
          <w:caps w:val="0"/>
          <w:smallCaps w:val="0"/>
          <w:strike w:val="0"/>
          <w:dstrike w:val="0"/>
          <w:noProof w:val="0"/>
          <w:color w:val="0070C0"/>
          <w:sz w:val="24"/>
          <w:szCs w:val="24"/>
          <w:u w:val="none"/>
          <w:lang w:val="en-GB"/>
        </w:rPr>
        <w:t xml:space="preserve"> </w:t>
      </w:r>
      <w:hyperlink r:id="R6e298c8baac94c72">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GB"/>
          </w:rPr>
          <w:t>https://infed.org/mobi/young-people-youth-work-youth-service-</w:t>
        </w:r>
      </w:hyperlink>
      <w:hyperlink r:id="R95f64adbbcdf4569">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GB"/>
          </w:rPr>
          <w:t>national-youth-service-strategy-for-wales/</w:t>
        </w:r>
      </w:hyperlink>
      <w:r w:rsidRPr="1D21A3B3" w:rsidR="10B8E2CA">
        <w:rPr>
          <w:rFonts w:ascii="Arial Nova" w:hAnsi="Arial Nova" w:eastAsia="Arial Nova" w:cs="Arial Nova"/>
          <w:b w:val="0"/>
          <w:bCs w:val="0"/>
          <w:i w:val="0"/>
          <w:iCs w:val="0"/>
          <w:caps w:val="0"/>
          <w:smallCaps w:val="0"/>
          <w:strike w:val="0"/>
          <w:dstrike w:val="0"/>
          <w:noProof w:val="0"/>
          <w:color w:val="5B9AD5"/>
          <w:sz w:val="24"/>
          <w:szCs w:val="24"/>
          <w:u w:val="none"/>
          <w:lang w:val="en-GB"/>
        </w:rPr>
        <w:t xml:space="preserve"> </w:t>
      </w:r>
      <w:r w:rsidRPr="1D21A3B3" w:rsidR="10B8E2CA">
        <w:rPr>
          <w:rFonts w:ascii="Arial Nova" w:hAnsi="Arial Nova" w:eastAsia="Arial Nova" w:cs="Arial Nova"/>
          <w:b w:val="0"/>
          <w:bCs w:val="0"/>
          <w:i w:val="0"/>
          <w:iCs w:val="0"/>
          <w:caps w:val="0"/>
          <w:smallCaps w:val="0"/>
          <w:strike w:val="0"/>
          <w:dstrike w:val="0"/>
          <w:noProof w:val="0"/>
          <w:color w:val="000000" w:themeColor="text1" w:themeTint="FF" w:themeShade="FF"/>
          <w:sz w:val="24"/>
          <w:szCs w:val="24"/>
          <w:u w:val="none"/>
          <w:lang w:val="en-GB"/>
        </w:rPr>
        <w:t>(Accessed 24 February 2023).</w:t>
      </w:r>
    </w:p>
    <w:p w:rsidR="10B8E2CA" w:rsidP="1D21A3B3" w:rsidRDefault="10B8E2CA" w14:paraId="630D13C2" w14:textId="672B0F34">
      <w:pPr>
        <w:pStyle w:val="ListParagraph"/>
        <w:numPr>
          <w:ilvl w:val="0"/>
          <w:numId w:val="4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WAG. (2018)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National Youth Work Strategy for Wales, Supporting young people to reach their potential and live fulfilled lives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[pdf] Available at: </w:t>
      </w:r>
      <w:hyperlink r:id="R60801e0ca59f465c">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https://infed.org/mobi/young-people-youth-work-youth-service-national-youth-service-strategy-for-wales/</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 xml:space="preserve"> 24 February 2023).</w:t>
      </w:r>
    </w:p>
    <w:p w:rsidR="10B8E2CA" w:rsidP="1D21A3B3" w:rsidRDefault="10B8E2CA" w14:paraId="76D559B1" w14:textId="2D47E8DA">
      <w:pPr>
        <w:pStyle w:val="ListParagraph"/>
        <w:numPr>
          <w:ilvl w:val="0"/>
          <w:numId w:val="4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WordSense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Aberdaugleddau</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Available at: </w:t>
      </w:r>
      <w:hyperlink r:id="R257aebc1eb224302">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https://www.wordsence.eu/aberdaugleddau/</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1 November 2022). </w:t>
      </w:r>
    </w:p>
    <w:p w:rsidR="10B8E2CA" w:rsidP="1D21A3B3" w:rsidRDefault="10B8E2CA" w14:paraId="47CFF556" w14:textId="44401ADB">
      <w:pPr>
        <w:pStyle w:val="ListParagraph"/>
        <w:numPr>
          <w:ilvl w:val="0"/>
          <w:numId w:val="41"/>
        </w:numPr>
        <w:spacing w:after="160" w:line="259" w:lineRule="auto"/>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Understanding Welsh Places (2020)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Aberdaugleddau, Milford Haven. Available at:</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w:t>
      </w:r>
      <w:hyperlink r:id="Rd940de2bddb34c3f">
        <w:r w:rsidRPr="1D21A3B3" w:rsidR="10B8E2CA">
          <w:rPr>
            <w:rStyle w:val="Hyperlink"/>
            <w:rFonts w:ascii="Arial Nova" w:hAnsi="Arial Nova" w:eastAsia="Arial Nova" w:cs="Arial Nova"/>
            <w:b w:val="0"/>
            <w:bCs w:val="0"/>
            <w:i w:val="0"/>
            <w:iCs w:val="0"/>
            <w:caps w:val="0"/>
            <w:smallCaps w:val="0"/>
            <w:strike w:val="0"/>
            <w:dstrike w:val="0"/>
            <w:noProof w:val="0"/>
            <w:sz w:val="24"/>
            <w:szCs w:val="24"/>
            <w:lang w:val="en-US"/>
          </w:rPr>
          <w:t>http://www.understandingwelshplaces.wales/en/compare/W37000225/</w:t>
        </w:r>
      </w:hyperlink>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 (Accessed: 20 December 2022).</w:t>
      </w:r>
    </w:p>
    <w:p w:rsidR="10B8E2CA" w:rsidP="1D21A3B3" w:rsidRDefault="10B8E2CA" w14:paraId="1C514099" w14:textId="0C08843B">
      <w:pPr>
        <w:pStyle w:val="ListParagraph"/>
        <w:numPr>
          <w:ilvl w:val="0"/>
          <w:numId w:val="41"/>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GB"/>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xml:space="preserve">Youth Work in Wales Review Group. (2022) </w:t>
      </w:r>
      <w:r w:rsidRPr="1D21A3B3" w:rsidR="10B8E2CA">
        <w:rPr>
          <w:rFonts w:ascii="Arial Nova" w:hAnsi="Arial Nova" w:eastAsia="Arial Nova" w:cs="Arial Nova"/>
          <w:b w:val="0"/>
          <w:bCs w:val="0"/>
          <w:i w:val="1"/>
          <w:iCs w:val="1"/>
          <w:caps w:val="0"/>
          <w:smallCaps w:val="0"/>
          <w:noProof w:val="0"/>
          <w:color w:val="000000" w:themeColor="text1" w:themeTint="FF" w:themeShade="FF"/>
          <w:sz w:val="24"/>
          <w:szCs w:val="24"/>
          <w:lang w:val="en-US"/>
        </w:rPr>
        <w:t>Youth Work in Wales: Principles and Purposes</w:t>
      </w: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 Cardiff: Youth Work in Wales Review Group.</w:t>
      </w:r>
    </w:p>
    <w:p w:rsidR="1D21A3B3" w:rsidP="1D21A3B3" w:rsidRDefault="1D21A3B3" w14:paraId="36277984" w14:textId="107DD2B8">
      <w:p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US"/>
        </w:rPr>
      </w:pPr>
    </w:p>
    <w:p w:rsidR="10B8E2CA" w:rsidP="1D21A3B3" w:rsidRDefault="10B8E2CA" w14:paraId="3921EB85" w14:textId="3C2BB574">
      <w:pPr>
        <w:pStyle w:val="ListParagraph"/>
        <w:numPr>
          <w:ilvl w:val="0"/>
          <w:numId w:val="46"/>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US"/>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Some information was obtained through conversations, within the Youth Service, a Youth Club Team Leader Farmer, N. and a Service Manager Lewis, S.</w:t>
      </w:r>
    </w:p>
    <w:p w:rsidR="10B8E2CA" w:rsidP="1D21A3B3" w:rsidRDefault="10B8E2CA" w14:paraId="3965DF14" w14:textId="3595DD41">
      <w:pPr>
        <w:pStyle w:val="ListParagraph"/>
        <w:numPr>
          <w:ilvl w:val="0"/>
          <w:numId w:val="46"/>
        </w:numPr>
        <w:spacing w:after="160" w:line="259" w:lineRule="auto"/>
        <w:jc w:val="left"/>
        <w:rPr>
          <w:rFonts w:ascii="Arial Nova" w:hAnsi="Arial Nova" w:eastAsia="Arial Nova" w:cs="Arial Nova"/>
          <w:b w:val="0"/>
          <w:bCs w:val="0"/>
          <w:i w:val="0"/>
          <w:iCs w:val="0"/>
          <w:caps w:val="0"/>
          <w:smallCaps w:val="0"/>
          <w:noProof w:val="0"/>
          <w:color w:val="000000" w:themeColor="text1" w:themeTint="FF" w:themeShade="FF"/>
          <w:sz w:val="24"/>
          <w:szCs w:val="24"/>
          <w:lang w:val="en-US"/>
        </w:rPr>
      </w:pPr>
      <w:r w:rsidRPr="1D21A3B3" w:rsidR="10B8E2CA">
        <w:rPr>
          <w:rFonts w:ascii="Arial Nova" w:hAnsi="Arial Nova" w:eastAsia="Arial Nova" w:cs="Arial Nova"/>
          <w:b w:val="0"/>
          <w:bCs w:val="0"/>
          <w:i w:val="0"/>
          <w:iCs w:val="0"/>
          <w:caps w:val="0"/>
          <w:smallCaps w:val="0"/>
          <w:noProof w:val="0"/>
          <w:color w:val="000000" w:themeColor="text1" w:themeTint="FF" w:themeShade="FF"/>
          <w:sz w:val="24"/>
          <w:szCs w:val="24"/>
          <w:lang w:val="en-US"/>
        </w:rPr>
        <w:t>Other information was obtained from the young people of Milford Haven Youth Centre.</w:t>
      </w:r>
    </w:p>
    <w:p w:rsidR="1D21A3B3" w:rsidP="1D21A3B3" w:rsidRDefault="1D21A3B3" w14:paraId="520112B9" w14:textId="4D5E1DE3">
      <w:pPr>
        <w:pStyle w:val="Normal"/>
        <w:spacing w:line="240" w:lineRule="auto"/>
        <w:jc w:val="left"/>
        <w:rPr>
          <w:rFonts w:ascii="Ink Free" w:hAnsi="Ink Free" w:eastAsia="Ink Free" w:cs="Ink Free"/>
          <w:b w:val="1"/>
          <w:bCs w:val="1"/>
          <w:color w:val="70AD47" w:themeColor="accent6" w:themeTint="FF" w:themeShade="FF"/>
          <w:sz w:val="144"/>
          <w:szCs w:val="144"/>
        </w:rPr>
      </w:pPr>
    </w:p>
    <w:sectPr w:rsidRPr="00B1055A" w:rsidR="00D13412" w:rsidSect="00863821">
      <w:pgSz w:w="11906" w:h="16838" w:orient="portrait"/>
      <w:pgMar w:top="1440" w:right="1440" w:bottom="1440" w:left="1440" w:header="708" w:footer="708" w:gutter="0"/>
      <w:pgBorders w:display="firstPage" w:offsetFrom="page">
        <w:top w:val="lightning1" w:color="auto" w:sz="24" w:space="24"/>
        <w:left w:val="lightning1" w:color="auto" w:sz="24" w:space="24"/>
        <w:bottom w:val="lightning1" w:color="auto" w:sz="24" w:space="24"/>
        <w:right w:val="lightning1" w:color="auto" w:sz="24" w:space="24"/>
      </w:pgBorders>
      <w:cols w:space="708"/>
      <w:docGrid w:linePitch="360"/>
      <w:headerReference w:type="default" r:id="Reb1360878109478b"/>
      <w:footerReference w:type="default" r:id="R36ede8b0aa5c42b9"/>
    </w:sectPr>
  </w:body>
</w:document>
</file>

<file path=word/endnotes.xml><?xml version="1.0" encoding="utf-8"?>
<w:end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endnote w:type="separator" w:id="-1">
    <w:p xmlns:wp14="http://schemas.microsoft.com/office/word/2010/wordml" w:rsidR="003E3362" w:rsidP="000A3AA9" w:rsidRDefault="003E3362" w14:paraId="19219836" wp14:textId="77777777">
      <w:pPr>
        <w:spacing w:after="0" w:line="240" w:lineRule="auto"/>
      </w:pPr>
      <w:r>
        <w:separator/>
      </w:r>
    </w:p>
  </w:endnote>
  <w:endnote w:type="continuationSeparator" w:id="0">
    <w:p xmlns:wp14="http://schemas.microsoft.com/office/word/2010/wordml" w:rsidR="003E3362" w:rsidP="000A3AA9" w:rsidRDefault="003E3362" w14:paraId="296FEF7D" wp14:textId="77777777">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font w:name="Calibri">
    <w:panose1 w:val="020F0502020204030204"/>
    <w:charset w:val="00"/>
    <w:family w:val="swiss"/>
    <w:pitch w:val="variable"/>
    <w:sig w:usb0="E0002AFF" w:usb1="4000ACFF" w:usb2="00000001" w:usb3="00000000" w:csb0="000001FF" w:csb1="00000000"/>
  </w:font>
  <w:font w:name="Times New Roman">
    <w:panose1 w:val="02020603050405020304"/>
    <w:charset w:val="00"/>
    <w:family w:val="roman"/>
    <w:pitch w:val="variable"/>
    <w:sig w:usb0="E0002AFF" w:usb1="C0007843" w:usb2="00000009" w:usb3="00000000" w:csb0="000001FF" w:csb1="00000000"/>
  </w:font>
  <w:font w:name="Ink Free">
    <w:panose1 w:val="03080402000500000000"/>
    <w:charset w:val="00"/>
    <w:family w:val="script"/>
    <w:pitch w:val="variable"/>
    <w:sig w:usb0="80000003" w:usb1="00000000" w:usb2="00000000" w:usb3="00000000" w:csb0="00000001" w:csb1="00000000"/>
  </w:font>
  <w:font w:name="Arial">
    <w:panose1 w:val="020B0604020202020204"/>
    <w:charset w:val="00"/>
    <w:family w:val="swiss"/>
    <w:pitch w:val="variable"/>
    <w:sig w:usb0="E0002AFF" w:usb1="C0007843" w:usb2="00000009" w:usb3="00000000" w:csb0="000001FF" w:csb1="00000000"/>
  </w:font>
  <w:font w:name="Algerian">
    <w:panose1 w:val="04020705040A02060702"/>
    <w:charset w:val="00"/>
    <w:family w:val="decorative"/>
    <w:pitch w:val="variable"/>
    <w:sig w:usb0="00000003" w:usb1="00000000" w:usb2="00000000" w:usb3="00000000" w:csb0="00000001" w:csb1="00000000"/>
  </w:font>
  <w:font w:name="Segoe UI">
    <w:panose1 w:val="020B0502040204020203"/>
    <w:charset w:val="00"/>
    <w:family w:val="swiss"/>
    <w:pitch w:val="variable"/>
    <w:sig w:usb0="E4002EFF" w:usb1="C000E47F" w:usb2="00000009" w:usb3="00000000" w:csb0="000001FF" w:csb1="00000000"/>
  </w:font>
  <w:font w:name="Calibri Light">
    <w:panose1 w:val="020F0302020204030204"/>
    <w:charset w:val="00"/>
    <w:family w:val="swiss"/>
    <w:pitch w:val="variable"/>
    <w:sig w:usb0="A0002AEF" w:usb1="4000207B" w:usb2="00000000" w:usb3="00000000" w:csb0="000001FF" w:csb1="00000000"/>
  </w:font>
  <w:font xmlns:w="http://schemas.openxmlformats.org/wordprocessingml/2006/main" w:name="Symbol">
    <w:panose1 w:val="05050102010706020507"/>
    <w:charset w:val="02"/>
    <w:family w:val="roman"/>
    <w:pitch w:val="variable"/>
    <w:sig w:usb0="00000000" w:usb1="10000000" w:usb2="00000000" w:usb3="00000000" w:csb0="80000000" w:csb1="00000000"/>
  </w:font>
  <w:font xmlns:w="http://schemas.openxmlformats.org/wordprocessingml/2006/main" w:name="Courier New">
    <w:panose1 w:val="02070309020205020404"/>
    <w:charset w:val="00"/>
    <w:family w:val="modern"/>
    <w:pitch w:val="fixed"/>
    <w:sig w:usb0="E0002AFF" w:usb1="C0007843" w:usb2="00000009" w:usb3="00000000" w:csb0="000001FF" w:csb1="00000000"/>
  </w:font>
  <w:font xmlns:w="http://schemas.openxmlformats.org/wordprocessingml/2006/main" w:name="Wingdings">
    <w:panose1 w:val="05000000000000000000"/>
    <w:charset w:val="02"/>
    <w:family w:val="auto"/>
    <w:pitch w:val="variable"/>
    <w:sig w:usb0="00000000" w:usb1="10000000" w:usb2="00000000" w:usb3="00000000" w:csb0="80000000" w:csb1="00000000"/>
  </w:font>
</w:fonts>
</file>

<file path=word/footer.xml><?xml version="1.0" encoding="utf-8"?>
<w:ftr xmlns:w14="http://schemas.microsoft.com/office/word/2010/wordml" xmlns:w="http://schemas.openxmlformats.org/wordprocessingml/2006/main">
  <w:tbl>
    <w:tblPr>
      <w:tblStyle w:val="TableNormal"/>
      <w:bidiVisual w:val="0"/>
      <w:tblW w:w="0" w:type="auto"/>
      <w:tblLayout w:type="fixed"/>
      <w:tblLook w:val="06A0" w:firstRow="1" w:lastRow="0" w:firstColumn="1" w:lastColumn="0" w:noHBand="1" w:noVBand="1"/>
    </w:tblPr>
    <w:tblGrid>
      <w:gridCol w:w="3005"/>
      <w:gridCol w:w="3005"/>
      <w:gridCol w:w="3005"/>
    </w:tblGrid>
    <w:tr w:rsidR="5BD2C3FC" w:rsidTr="5BD2C3FC" w14:paraId="4433FA6A">
      <w:trPr>
        <w:trHeight w:val="300"/>
      </w:trPr>
      <w:tc>
        <w:tcPr>
          <w:tcW w:w="3005" w:type="dxa"/>
          <w:tcMar/>
        </w:tcPr>
        <w:p w:rsidR="5BD2C3FC" w:rsidP="5BD2C3FC" w:rsidRDefault="5BD2C3FC" w14:paraId="11ACB8C8" w14:textId="2201D2EF">
          <w:pPr>
            <w:pStyle w:val="Header"/>
            <w:bidi w:val="0"/>
            <w:ind w:left="-115"/>
            <w:jc w:val="left"/>
          </w:pPr>
        </w:p>
      </w:tc>
      <w:tc>
        <w:tcPr>
          <w:tcW w:w="3005" w:type="dxa"/>
          <w:tcMar/>
        </w:tcPr>
        <w:p w:rsidR="5BD2C3FC" w:rsidP="5BD2C3FC" w:rsidRDefault="5BD2C3FC" w14:paraId="3DE20997" w14:textId="55B60678">
          <w:pPr>
            <w:pStyle w:val="Header"/>
            <w:bidi w:val="0"/>
            <w:jc w:val="center"/>
          </w:pPr>
        </w:p>
      </w:tc>
      <w:tc>
        <w:tcPr>
          <w:tcW w:w="3005" w:type="dxa"/>
          <w:tcMar/>
        </w:tcPr>
        <w:p w:rsidR="5BD2C3FC" w:rsidP="5BD2C3FC" w:rsidRDefault="5BD2C3FC" w14:paraId="576E32B1" w14:textId="7DC2DBE1">
          <w:pPr>
            <w:pStyle w:val="Header"/>
            <w:bidi w:val="0"/>
            <w:ind w:right="-115"/>
            <w:jc w:val="right"/>
          </w:pPr>
        </w:p>
      </w:tc>
    </w:tr>
  </w:tbl>
  <w:p w:rsidR="5BD2C3FC" w:rsidP="5BD2C3FC" w:rsidRDefault="5BD2C3FC" w14:paraId="59491EF6" w14:textId="2B36DB5B">
    <w:pPr>
      <w:pStyle w:val="Footer"/>
      <w:bidi w:val="0"/>
    </w:pPr>
  </w:p>
</w:ftr>
</file>

<file path=word/footnotes.xml><?xml version="1.0" encoding="utf-8"?>
<w:footnotes xmlns:wpc="http://schemas.microsoft.com/office/word/2010/wordprocessingCanvas" xmlns:cx="http://schemas.microsoft.com/office/drawing/2014/chartex" xmlns:cx1="http://schemas.microsoft.com/office/drawing/2015/9/8/chartex" xmlns:mc="http://schemas.openxmlformats.org/markup-compatibility/2006"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p14">
  <w:footnote w:type="separator" w:id="-1">
    <w:p xmlns:wp14="http://schemas.microsoft.com/office/word/2010/wordml" w:rsidR="003E3362" w:rsidP="000A3AA9" w:rsidRDefault="003E3362" w14:paraId="7194DBDC" wp14:textId="77777777">
      <w:pPr>
        <w:spacing w:after="0" w:line="240" w:lineRule="auto"/>
      </w:pPr>
      <w:r>
        <w:separator/>
      </w:r>
    </w:p>
  </w:footnote>
  <w:footnote w:type="continuationSeparator" w:id="0">
    <w:p xmlns:wp14="http://schemas.microsoft.com/office/word/2010/wordml" w:rsidR="003E3362" w:rsidP="000A3AA9" w:rsidRDefault="003E3362" w14:paraId="769D0D3C" wp14:textId="77777777">
      <w:pPr>
        <w:spacing w:after="0" w:line="240" w:lineRule="auto"/>
      </w:pPr>
      <w:r>
        <w:continuationSeparator/>
      </w:r>
    </w:p>
  </w:footnote>
</w:footnotes>
</file>

<file path=word/header.xml><?xml version="1.0" encoding="utf-8"?>
<w:hdr xmlns:w14="http://schemas.microsoft.com/office/word/2010/wordml" xmlns:w="http://schemas.openxmlformats.org/wordprocessingml/2006/main">
  <w:tbl>
    <w:tblPr>
      <w:tblStyle w:val="TableNormal"/>
      <w:bidiVisual w:val="0"/>
      <w:tblW w:w="0" w:type="auto"/>
      <w:tblLayout w:type="fixed"/>
      <w:tblLook w:val="06A0" w:firstRow="1" w:lastRow="0" w:firstColumn="1" w:lastColumn="0" w:noHBand="1" w:noVBand="1"/>
    </w:tblPr>
    <w:tblGrid>
      <w:gridCol w:w="3005"/>
      <w:gridCol w:w="3005"/>
      <w:gridCol w:w="3005"/>
    </w:tblGrid>
    <w:tr w:rsidR="5BD2C3FC" w:rsidTr="5DEC1C2E" w14:paraId="6487265F">
      <w:trPr>
        <w:trHeight w:val="300"/>
      </w:trPr>
      <w:tc>
        <w:tcPr>
          <w:tcW w:w="3005" w:type="dxa"/>
          <w:tcMar/>
        </w:tcPr>
        <w:p w:rsidR="5BD2C3FC" w:rsidP="5BD2C3FC" w:rsidRDefault="5BD2C3FC" w14:paraId="449A45E5" w14:textId="48F44C54">
          <w:pPr>
            <w:pStyle w:val="Header"/>
            <w:bidi w:val="0"/>
            <w:ind w:left="-115"/>
            <w:jc w:val="left"/>
          </w:pPr>
        </w:p>
        <w:p w:rsidR="5BD2C3FC" w:rsidP="5BD2C3FC" w:rsidRDefault="5BD2C3FC" w14:paraId="1E578C53" w14:textId="3EFCD550">
          <w:pPr>
            <w:pStyle w:val="Header"/>
            <w:bidi w:val="0"/>
            <w:ind w:left="-115"/>
            <w:jc w:val="left"/>
          </w:pPr>
        </w:p>
      </w:tc>
      <w:tc>
        <w:tcPr>
          <w:tcW w:w="3005" w:type="dxa"/>
          <w:tcMar/>
        </w:tcPr>
        <w:p w:rsidR="5BD2C3FC" w:rsidP="5BD2C3FC" w:rsidRDefault="5BD2C3FC" w14:paraId="75B2F008" w14:textId="4856AF82">
          <w:pPr>
            <w:pStyle w:val="Header"/>
            <w:bidi w:val="0"/>
            <w:jc w:val="center"/>
          </w:pPr>
        </w:p>
      </w:tc>
      <w:tc>
        <w:tcPr>
          <w:tcW w:w="3005" w:type="dxa"/>
          <w:tcMar/>
        </w:tcPr>
        <w:p w:rsidR="5BD2C3FC" w:rsidP="5BD2C3FC" w:rsidRDefault="5BD2C3FC" w14:paraId="5A2BE39E" w14:textId="6CAA2C79">
          <w:pPr>
            <w:pStyle w:val="Header"/>
            <w:bidi w:val="0"/>
            <w:ind w:right="-115"/>
            <w:jc w:val="right"/>
          </w:pPr>
          <w:r w:rsidR="5DEC1C2E">
            <w:rPr/>
            <w:t>ECYW4006-2206384</w:t>
          </w:r>
          <w:r w:rsidR="5DEC1C2E">
            <w:rPr/>
            <w:t xml:space="preserve"> </w:t>
          </w:r>
          <w:r>
            <w:fldChar w:fldCharType="begin"/>
          </w:r>
          <w:r>
            <w:instrText xml:space="preserve">PAGE</w:instrText>
          </w:r>
          <w:r>
            <w:fldChar w:fldCharType="separate"/>
          </w:r>
          <w:r>
            <w:fldChar w:fldCharType="end"/>
          </w:r>
          <w:r w:rsidR="5DEC1C2E">
            <w:rPr/>
            <w:t xml:space="preserve"> of </w:t>
          </w:r>
          <w:r>
            <w:fldChar w:fldCharType="begin"/>
          </w:r>
          <w:r>
            <w:instrText xml:space="preserve">NUMPAGES</w:instrText>
          </w:r>
          <w:r>
            <w:fldChar w:fldCharType="separate"/>
          </w:r>
          <w:r>
            <w:fldChar w:fldCharType="end"/>
          </w:r>
        </w:p>
        <w:p w:rsidR="5BD2C3FC" w:rsidP="5BD2C3FC" w:rsidRDefault="5BD2C3FC" w14:paraId="2DFA0D72" w14:textId="258FFCF1">
          <w:pPr>
            <w:pStyle w:val="Header"/>
            <w:bidi w:val="0"/>
            <w:ind w:right="-115"/>
            <w:jc w:val="right"/>
          </w:pPr>
          <w:r w:rsidR="5DEC1C2E">
            <w:rPr/>
            <w:t xml:space="preserve"> </w:t>
          </w:r>
        </w:p>
        <w:p w:rsidR="5BD2C3FC" w:rsidP="5BD2C3FC" w:rsidRDefault="5BD2C3FC" w14:paraId="73E12806" w14:textId="721E23E1">
          <w:pPr>
            <w:pStyle w:val="Header"/>
            <w:bidi w:val="0"/>
            <w:ind w:right="-115"/>
            <w:jc w:val="right"/>
          </w:pPr>
        </w:p>
      </w:tc>
    </w:tr>
  </w:tbl>
  <w:p w:rsidR="5BD2C3FC" w:rsidP="5BD2C3FC" w:rsidRDefault="5BD2C3FC" w14:paraId="1205F332" w14:textId="476E0D73">
    <w:pPr>
      <w:pStyle w:val="Header"/>
      <w:bidi w:val="0"/>
    </w:pPr>
  </w:p>
</w:hdr>
</file>

<file path=word/intelligence2.xml><?xml version="1.0" encoding="utf-8"?>
<int2:intelligence xmlns:int2="http://schemas.microsoft.com/office/intelligence/2020/intelligence">
  <int2:observations>
    <int2:textHash int2:hashCode="9WfGGkIki0Hdzt" int2:id="OWV2tEZd">
      <int2:state int2:type="AugLoop_Text_Critique" int2:value="Rejected"/>
    </int2:textHash>
    <int2:textHash int2:hashCode="3XtJSGd/AXnnLy" int2:id="KEZ4El5R">
      <int2:state int2:type="AugLoop_Text_Critique" int2:value="Rejected"/>
    </int2:textHash>
    <int2:textHash int2:hashCode="5B/iWTNlo7VnCV" int2:id="mh8wXtQX">
      <int2:state int2:type="AugLoop_Text_Critique" int2:value="Rejected"/>
    </int2:textHash>
    <int2:textHash int2:hashCode="Lqg4kgRPFbuYk6" int2:id="5g6rxRAb">
      <int2:state int2:type="AugLoop_Text_Critique" int2:value="Rejected"/>
    </int2:textHash>
    <int2:textHash int2:hashCode="oaqJcv6t+B6wWK" int2:id="aRKeFuOV">
      <int2:state int2:type="AugLoop_Text_Critique" int2:value="Rejected"/>
    </int2:textHash>
    <int2:textHash int2:hashCode="npKeDIcbhOBM6F" int2:id="IOXHP4bw">
      <int2:state int2:type="AugLoop_Text_Critique" int2:value="Rejected"/>
    </int2:textHash>
    <int2:textHash int2:hashCode="RdtassN3EgN8wa" int2:id="VrRIMDbz">
      <int2:state int2:type="AugLoop_Text_Critique" int2:value="Rejected"/>
    </int2:textHash>
    <int2:textHash int2:hashCode="A0c2VquXTBmfgN" int2:id="kodVqpPH">
      <int2:state int2:type="AugLoop_Text_Critique" int2:value="Rejected"/>
    </int2:textHash>
    <int2:bookmark int2:bookmarkName="_Int_Tww7r0sA" int2:invalidationBookmarkName="" int2:hashCode="d3DQTHv7eR58lZ" int2:id="bELlTnDx">
      <int2:state int2:type="AugLoop_Acronyms_AcronymsCritique" int2:value="Rejected"/>
    </int2:bookmark>
    <int2:bookmark int2:bookmarkName="_Int_8LcfCOKR" int2:invalidationBookmarkName="" int2:hashCode="Yw3xlMWxCr+pXZ" int2:id="TiMLjzeR">
      <int2:state int2:type="AugLoop_Text_Critique" int2:value="Rejected"/>
    </int2:bookmark>
    <int2:bookmark int2:bookmarkName="_Int_7Q9ThfBZ" int2:invalidationBookmarkName="" int2:hashCode="oA5dmUxV/RwOLu" int2:id="c2V8liBg">
      <int2:state int2:type="AugLoop_Text_Critique" int2:value="Rejected"/>
    </int2:bookmark>
    <int2:bookmark int2:bookmarkName="_Int_V0rnHQKj" int2:invalidationBookmarkName="" int2:hashCode="nkOrMdglKmMaQT" int2:id="dxF9PQWn">
      <int2:state int2:type="AugLoop_Text_Critique" int2:value="Rejected"/>
    </int2:bookmark>
    <int2:bookmark int2:bookmarkName="_Int_AGNzHj2Q" int2:invalidationBookmarkName="" int2:hashCode="Ui8+weWgKmj3mi" int2:id="kABBN7gw">
      <int2:state int2:type="AugLoop_Text_Critique" int2:value="Rejected"/>
    </int2:bookmark>
    <int2:bookmark int2:bookmarkName="_Int_rZRBiTjQ" int2:invalidationBookmarkName="" int2:hashCode="vB9I5OlkGkhyaI" int2:id="MQ3kbEAo">
      <int2:state int2:type="AugLoop_Text_Critique" int2:value="Rejected"/>
    </int2:bookmark>
    <int2:bookmark int2:bookmarkName="_Int_3OSRPo0D" int2:invalidationBookmarkName="" int2:hashCode="Yw3xlMWxCr+pXZ" int2:id="Zr17xKFk">
      <int2:state int2:type="AugLoop_Text_Critique" int2:value="Rejected"/>
    </int2:bookmark>
    <int2:bookmark int2:bookmarkName="_Int_q1ume8DP" int2:invalidationBookmarkName="" int2:hashCode="w4BRdTcNGcM0tZ" int2:id="l7OMARKh">
      <int2:state int2:type="AugLoop_Text_Critique" int2:value="Rejected"/>
    </int2:bookmark>
    <int2:bookmark int2:bookmarkName="_Int_HsZTfoou" int2:invalidationBookmarkName="" int2:hashCode="xmnwRV4bQBWVkV" int2:id="ouAxbNrW">
      <int2:state int2:type="AugLoop_Text_Critique" int2:value="Rejected"/>
    </int2:bookmark>
  </int2:observations>
  <int2:intelligenceSettings/>
</int2:intelligence>
</file>

<file path=word/numbering.xml><?xml version="1.0" encoding="utf-8"?>
<w:numbering xmlns:w="http://schemas.openxmlformats.org/wordprocessingml/2006/main">
  <w:abstractNum xmlns:w="http://schemas.openxmlformats.org/wordprocessingml/2006/main" w:abstractNumId="47">
    <w:nsid w:val="2bee7eed"/>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6">
    <w:nsid w:val="243484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5">
    <w:nsid w:val="22988552"/>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4">
    <w:nsid w:val="46adbb10"/>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3">
    <w:nsid w:val="27c475ad"/>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2">
    <w:nsid w:val="6acc29e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1">
    <w:nsid w:val="63cd4da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40">
    <w:nsid w:val="1efea60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9">
    <w:nsid w:val="68d31ee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8">
    <w:nsid w:val="c392765"/>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7">
    <w:nsid w:val="24fa32b7"/>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6">
    <w:nsid w:val="56cdc690"/>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5">
    <w:nsid w:val="25d039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4">
    <w:nsid w:val="602f2384"/>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3">
    <w:nsid w:val="3ba70f4e"/>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2">
    <w:nsid w:val="11e97e7"/>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1">
    <w:nsid w:val="20bffa4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30">
    <w:nsid w:val="3d4d1382"/>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9">
    <w:nsid w:val="728b39e6"/>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8">
    <w:nsid w:val="6ad6043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7">
    <w:nsid w:val="dafe20e"/>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6">
    <w:nsid w:val="1dcc351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5">
    <w:nsid w:val="666e4504"/>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4">
    <w:nsid w:val="25dcc0c1"/>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3">
    <w:nsid w:val="6a159563"/>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2">
    <w:nsid w:val="4f247bc1"/>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1">
    <w:nsid w:val="6bc8f2f7"/>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20">
    <w:nsid w:val="293b08da"/>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9">
    <w:nsid w:val="375f19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8">
    <w:nsid w:val="7cfbb77b"/>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7">
    <w:nsid w:val="598e2ec7"/>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6">
    <w:nsid w:val="1811fe14"/>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5">
    <w:nsid w:val="551c7708"/>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4">
    <w:nsid w:val="43fe2d2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3">
    <w:nsid w:val="2f8b063"/>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2">
    <w:nsid w:val="64b903fc"/>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1">
    <w:nsid w:val="3015a679"/>
    <w:multiLevelType xmlns:w="http://schemas.openxmlformats.org/wordprocessingml/2006/main" w:val="hybridMultilevel"/>
    <w:lvl xmlns:w="http://schemas.openxmlformats.org/wordprocessingml/2006/main" w:ilvl="0">
      <w:start w:val="1"/>
      <w:numFmt w:val="bullet"/>
      <w:lvlText w:val="·"/>
      <w:lvlJc w:val="left"/>
      <w:pPr>
        <w:ind w:left="720" w:hanging="360"/>
      </w:pPr>
      <w:rPr>
        <w:rFonts w:hint="default" w:ascii="Symbol" w:hAnsi="Symbol"/>
      </w:rPr>
    </w:lvl>
    <w:lvl xmlns:w="http://schemas.openxmlformats.org/wordprocessingml/2006/main" w:ilvl="1">
      <w:start w:val="1"/>
      <w:numFmt w:val="bullet"/>
      <w:lvlText w:val="o"/>
      <w:lvlJc w:val="left"/>
      <w:pPr>
        <w:ind w:left="1440" w:hanging="360"/>
      </w:pPr>
      <w:rPr>
        <w:rFonts w:hint="default" w:ascii="Courier New" w:hAnsi="Courier New"/>
      </w:rPr>
    </w:lvl>
    <w:lvl xmlns:w="http://schemas.openxmlformats.org/wordprocessingml/2006/main" w:ilvl="2">
      <w:start w:val="1"/>
      <w:numFmt w:val="bullet"/>
      <w:lvlText w:val=""/>
      <w:lvlJc w:val="left"/>
      <w:pPr>
        <w:ind w:left="2160" w:hanging="360"/>
      </w:pPr>
      <w:rPr>
        <w:rFonts w:hint="default" w:ascii="Wingdings" w:hAnsi="Wingdings"/>
      </w:rPr>
    </w:lvl>
    <w:lvl xmlns:w="http://schemas.openxmlformats.org/wordprocessingml/2006/main" w:ilvl="3">
      <w:start w:val="1"/>
      <w:numFmt w:val="bullet"/>
      <w:lvlText w:val=""/>
      <w:lvlJc w:val="left"/>
      <w:pPr>
        <w:ind w:left="2880" w:hanging="360"/>
      </w:pPr>
      <w:rPr>
        <w:rFonts w:hint="default" w:ascii="Symbol" w:hAnsi="Symbol"/>
      </w:rPr>
    </w:lvl>
    <w:lvl xmlns:w="http://schemas.openxmlformats.org/wordprocessingml/2006/main" w:ilvl="4">
      <w:start w:val="1"/>
      <w:numFmt w:val="bullet"/>
      <w:lvlText w:val="o"/>
      <w:lvlJc w:val="left"/>
      <w:pPr>
        <w:ind w:left="3600" w:hanging="360"/>
      </w:pPr>
      <w:rPr>
        <w:rFonts w:hint="default" w:ascii="Courier New" w:hAnsi="Courier New"/>
      </w:rPr>
    </w:lvl>
    <w:lvl xmlns:w="http://schemas.openxmlformats.org/wordprocessingml/2006/main" w:ilvl="5">
      <w:start w:val="1"/>
      <w:numFmt w:val="bullet"/>
      <w:lvlText w:val=""/>
      <w:lvlJc w:val="left"/>
      <w:pPr>
        <w:ind w:left="4320" w:hanging="360"/>
      </w:pPr>
      <w:rPr>
        <w:rFonts w:hint="default" w:ascii="Wingdings" w:hAnsi="Wingdings"/>
      </w:rPr>
    </w:lvl>
    <w:lvl xmlns:w="http://schemas.openxmlformats.org/wordprocessingml/2006/main" w:ilvl="6">
      <w:start w:val="1"/>
      <w:numFmt w:val="bullet"/>
      <w:lvlText w:val=""/>
      <w:lvlJc w:val="left"/>
      <w:pPr>
        <w:ind w:left="5040" w:hanging="360"/>
      </w:pPr>
      <w:rPr>
        <w:rFonts w:hint="default" w:ascii="Symbol" w:hAnsi="Symbol"/>
      </w:rPr>
    </w:lvl>
    <w:lvl xmlns:w="http://schemas.openxmlformats.org/wordprocessingml/2006/main" w:ilvl="7">
      <w:start w:val="1"/>
      <w:numFmt w:val="bullet"/>
      <w:lvlText w:val="o"/>
      <w:lvlJc w:val="left"/>
      <w:pPr>
        <w:ind w:left="5760" w:hanging="360"/>
      </w:pPr>
      <w:rPr>
        <w:rFonts w:hint="default" w:ascii="Courier New" w:hAnsi="Courier New"/>
      </w:rPr>
    </w:lvl>
    <w:lvl xmlns:w="http://schemas.openxmlformats.org/wordprocessingml/2006/main" w:ilvl="8">
      <w:start w:val="1"/>
      <w:numFmt w:val="bullet"/>
      <w:lvlText w:val=""/>
      <w:lvlJc w:val="left"/>
      <w:pPr>
        <w:ind w:left="6480" w:hanging="360"/>
      </w:pPr>
      <w:rPr>
        <w:rFonts w:hint="default" w:ascii="Wingdings" w:hAnsi="Wingdings"/>
      </w:rPr>
    </w:lvl>
  </w:abstractNum>
  <w:abstractNum xmlns:w="http://schemas.openxmlformats.org/wordprocessingml/2006/main" w:abstractNumId="10">
    <w:nsid w:val="16ad7e98"/>
    <w:multiLevelType xmlns:w="http://schemas.openxmlformats.org/wordprocessingml/2006/main" w:val="hybridMultilevel"/>
    <w:lvl xmlns:w="http://schemas.openxmlformats.org/wordprocessingml/2006/main" w:ilvl="0">
      <w:start w:val="5"/>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9">
    <w:nsid w:val="7baeb912"/>
    <w:multiLevelType xmlns:w="http://schemas.openxmlformats.org/wordprocessingml/2006/main" w:val="hybridMultilevel"/>
    <w:lvl xmlns:w="http://schemas.openxmlformats.org/wordprocessingml/2006/main" w:ilvl="0">
      <w:start w:val="4"/>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8">
    <w:nsid w:val="21b669a5"/>
    <w:multiLevelType xmlns:w="http://schemas.openxmlformats.org/wordprocessingml/2006/main" w:val="hybridMultilevel"/>
    <w:lvl xmlns:w="http://schemas.openxmlformats.org/wordprocessingml/2006/main" w:ilvl="0">
      <w:start w:val="3"/>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7">
    <w:nsid w:val="33e7f98e"/>
    <w:multiLevelType xmlns:w="http://schemas.openxmlformats.org/wordprocessingml/2006/main" w:val="hybridMultilevel"/>
    <w:lvl xmlns:w="http://schemas.openxmlformats.org/wordprocessingml/2006/main" w:ilvl="0">
      <w:start w:val="2"/>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6">
    <w:nsid w:val="331c5d03"/>
    <w:multiLevelType xmlns:w="http://schemas.openxmlformats.org/wordprocessingml/2006/main" w:val="hybridMultilevel"/>
    <w:lvl xmlns:w="http://schemas.openxmlformats.org/wordprocessingml/2006/main" w:ilvl="0">
      <w:start w:val="1"/>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5">
    <w:nsid w:val="23a1dc89"/>
    <w:multiLevelType xmlns:w="http://schemas.openxmlformats.org/wordprocessingml/2006/main" w:val="hybridMultilevel"/>
    <w:lvl xmlns:w="http://schemas.openxmlformats.org/wordprocessingml/2006/main" w:ilvl="0">
      <w:start w:val="5"/>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4">
    <w:nsid w:val="1b924a3f"/>
    <w:multiLevelType xmlns:w="http://schemas.openxmlformats.org/wordprocessingml/2006/main" w:val="hybridMultilevel"/>
    <w:lvl xmlns:w="http://schemas.openxmlformats.org/wordprocessingml/2006/main" w:ilvl="0">
      <w:start w:val="4"/>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3">
    <w:nsid w:val="6ef3c14e"/>
    <w:multiLevelType xmlns:w="http://schemas.openxmlformats.org/wordprocessingml/2006/main" w:val="hybridMultilevel"/>
    <w:lvl xmlns:w="http://schemas.openxmlformats.org/wordprocessingml/2006/main" w:ilvl="0">
      <w:start w:val="3"/>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2">
    <w:nsid w:val="6a4b8d1c"/>
    <w:multiLevelType xmlns:w="http://schemas.openxmlformats.org/wordprocessingml/2006/main" w:val="hybridMultilevel"/>
    <w:lvl xmlns:w="http://schemas.openxmlformats.org/wordprocessingml/2006/main" w:ilvl="0">
      <w:start w:val="2"/>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abstractNum xmlns:w="http://schemas.openxmlformats.org/wordprocessingml/2006/main" w:abstractNumId="1">
    <w:nsid w:val="244870b0"/>
    <w:multiLevelType xmlns:w="http://schemas.openxmlformats.org/wordprocessingml/2006/main" w:val="hybridMultilevel"/>
    <w:lvl xmlns:w="http://schemas.openxmlformats.org/wordprocessingml/2006/main" w:ilvl="0">
      <w:start w:val="1"/>
      <w:numFmt w:val="decimal"/>
      <w:lvlText w:val="%1."/>
      <w:lvlJc w:val="left"/>
      <w:pPr>
        <w:ind w:left="720" w:hanging="360"/>
      </w:pPr>
    </w:lvl>
    <w:lvl xmlns:w="http://schemas.openxmlformats.org/wordprocessingml/2006/main" w:ilvl="1">
      <w:start w:val="1"/>
      <w:numFmt w:val="lowerLetter"/>
      <w:lvlText w:val="%2."/>
      <w:lvlJc w:val="left"/>
      <w:pPr>
        <w:ind w:left="1440" w:hanging="360"/>
      </w:pPr>
    </w:lvl>
    <w:lvl xmlns:w="http://schemas.openxmlformats.org/wordprocessingml/2006/main" w:ilvl="2">
      <w:start w:val="1"/>
      <w:numFmt w:val="lowerRoman"/>
      <w:lvlText w:val="%3."/>
      <w:lvlJc w:val="right"/>
      <w:pPr>
        <w:ind w:left="2160" w:hanging="180"/>
      </w:pPr>
    </w:lvl>
    <w:lvl xmlns:w="http://schemas.openxmlformats.org/wordprocessingml/2006/main" w:ilvl="3">
      <w:start w:val="1"/>
      <w:numFmt w:val="decimal"/>
      <w:lvlText w:val="%4."/>
      <w:lvlJc w:val="left"/>
      <w:pPr>
        <w:ind w:left="2880" w:hanging="360"/>
      </w:pPr>
    </w:lvl>
    <w:lvl xmlns:w="http://schemas.openxmlformats.org/wordprocessingml/2006/main" w:ilvl="4">
      <w:start w:val="1"/>
      <w:numFmt w:val="lowerLetter"/>
      <w:lvlText w:val="%5."/>
      <w:lvlJc w:val="left"/>
      <w:pPr>
        <w:ind w:left="3600" w:hanging="360"/>
      </w:pPr>
    </w:lvl>
    <w:lvl xmlns:w="http://schemas.openxmlformats.org/wordprocessingml/2006/main" w:ilvl="5">
      <w:start w:val="1"/>
      <w:numFmt w:val="lowerRoman"/>
      <w:lvlText w:val="%6."/>
      <w:lvlJc w:val="right"/>
      <w:pPr>
        <w:ind w:left="4320" w:hanging="180"/>
      </w:pPr>
    </w:lvl>
    <w:lvl xmlns:w="http://schemas.openxmlformats.org/wordprocessingml/2006/main" w:ilvl="6">
      <w:start w:val="1"/>
      <w:numFmt w:val="decimal"/>
      <w:lvlText w:val="%7."/>
      <w:lvlJc w:val="left"/>
      <w:pPr>
        <w:ind w:left="5040" w:hanging="360"/>
      </w:pPr>
    </w:lvl>
    <w:lvl xmlns:w="http://schemas.openxmlformats.org/wordprocessingml/2006/main" w:ilvl="7">
      <w:start w:val="1"/>
      <w:numFmt w:val="lowerLetter"/>
      <w:lvlText w:val="%8."/>
      <w:lvlJc w:val="left"/>
      <w:pPr>
        <w:ind w:left="5760" w:hanging="360"/>
      </w:pPr>
    </w:lvl>
    <w:lvl xmlns:w="http://schemas.openxmlformats.org/wordprocessingml/2006/main" w:ilvl="8">
      <w:start w:val="1"/>
      <w:numFmt w:val="lowerRoman"/>
      <w:lvlText w:val="%9."/>
      <w:lvlJc w:val="right"/>
      <w:pPr>
        <w:ind w:left="6480" w:hanging="180"/>
      </w:pPr>
    </w:lvl>
  </w:abstractNum>
  <w:num w:numId="47">
    <w:abstractNumId w:val="47"/>
  </w:num>
  <w:num w:numId="46">
    <w:abstractNumId w:val="46"/>
  </w:num>
  <w:num w:numId="45">
    <w:abstractNumId w:val="45"/>
  </w:num>
  <w:num w:numId="44">
    <w:abstractNumId w:val="44"/>
  </w:num>
  <w:num w:numId="43">
    <w:abstractNumId w:val="43"/>
  </w:num>
  <w:num w:numId="42">
    <w:abstractNumId w:val="42"/>
  </w:num>
  <w:num w:numId="41">
    <w:abstractNumId w:val="41"/>
  </w:num>
  <w:num w:numId="40">
    <w:abstractNumId w:val="40"/>
  </w:num>
  <w:num w:numId="39">
    <w:abstractNumId w:val="39"/>
  </w:num>
  <w:num w:numId="38">
    <w:abstractNumId w:val="38"/>
  </w:num>
  <w:num w:numId="37">
    <w:abstractNumId w:val="37"/>
  </w:num>
  <w:num w:numId="36">
    <w:abstractNumId w:val="36"/>
  </w:num>
  <w:num w:numId="35">
    <w:abstractNumId w:val="35"/>
  </w:num>
  <w:num w:numId="34">
    <w:abstractNumId w:val="34"/>
  </w:num>
  <w:num w:numId="33">
    <w:abstractNumId w:val="33"/>
  </w:num>
  <w:num w:numId="32">
    <w:abstractNumId w:val="32"/>
  </w:num>
  <w:num w:numId="31">
    <w:abstractNumId w:val="31"/>
  </w:num>
  <w:num w:numId="30">
    <w:abstractNumId w:val="30"/>
  </w:num>
  <w:num w:numId="29">
    <w:abstractNumId w:val="29"/>
  </w:num>
  <w:num w:numId="28">
    <w:abstractNumId w:val="28"/>
  </w:num>
  <w:num w:numId="27">
    <w:abstractNumId w:val="27"/>
  </w:num>
  <w:num w:numId="26">
    <w:abstractNumId w:val="26"/>
  </w:num>
  <w:num w:numId="25">
    <w:abstractNumId w:val="25"/>
  </w:num>
  <w:num w:numId="24">
    <w:abstractNumId w:val="24"/>
  </w:num>
  <w:num w:numId="23">
    <w:abstractNumId w:val="23"/>
  </w:num>
  <w:num w:numId="22">
    <w:abstractNumId w:val="22"/>
  </w:num>
  <w:num w:numId="21">
    <w:abstractNumId w:val="21"/>
  </w:num>
  <w:num w:numId="20">
    <w:abstractNumId w:val="20"/>
  </w:num>
  <w:num w:numId="19">
    <w:abstractNumId w:val="19"/>
  </w:num>
  <w:num w:numId="18">
    <w:abstractNumId w:val="18"/>
  </w:num>
  <w:num w:numId="17">
    <w:abstractNumId w:val="17"/>
  </w:num>
  <w:num w:numId="16">
    <w:abstractNumId w:val="16"/>
  </w:num>
  <w:num w:numId="15">
    <w:abstractNumId w:val="15"/>
  </w:num>
  <w:num w:numId="14">
    <w:abstractNumId w:val="14"/>
  </w:num>
  <w:num w:numId="13">
    <w:abstractNumId w:val="13"/>
  </w:num>
  <w:num w:numId="12">
    <w:abstractNumId w:val="12"/>
  </w:num>
  <w:num w:numId="11">
    <w:abstractNumId w:val="11"/>
  </w:num>
  <w:num w:numId="10">
    <w:abstractNumId w:val="10"/>
  </w:num>
  <w:num w:numId="9">
    <w:abstractNumId w:val="9"/>
  </w:num>
  <w:num w:numId="8">
    <w:abstractNumId w:val="8"/>
  </w:num>
  <w:num w:numId="7">
    <w:abstractNumId w:val="7"/>
  </w:num>
  <w:num w:numId="6">
    <w:abstractNumId w:val="6"/>
  </w:num>
  <w:num w:numId="5">
    <w:abstractNumId w:val="5"/>
  </w:num>
  <w:num w:numId="4">
    <w:abstractNumId w:val="4"/>
  </w:num>
  <w:num w:numId="3">
    <w:abstractNumId w:val="3"/>
  </w:num>
  <w:num w:numId="2">
    <w:abstractNumId w:val="2"/>
  </w:num>
  <w:num w:numId="1">
    <w:abstractNumId w:val="1"/>
  </w:num>
</w:numbering>
</file>

<file path=word/settings.xml><?xml version="1.0" encoding="utf-8"?>
<w:settings xmlns:wp14="http://schemas.microsoft.com/office/word/2010/wordprocessingDrawing"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se="http://schemas.microsoft.com/office/word/2015/wordml/symex" xmlns:sl="http://schemas.openxmlformats.org/schemaLibrary/2006/main" mc:Ignorable="w14 w15 w16se wp14">
  <w:zoom w:percent="100"/>
  <w:displayBackgroundShape/>
  <w:trackRevisions w:val="false"/>
  <w:defaultTabStop w:val="720"/>
  <w:characterSpacingControl w:val="doNotCompress"/>
  <w:savePreviewPicture/>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
  <w:rsids>
    <w:rsidRoot w:val="00B411E9"/>
    <w:rsid w:val="00011A33"/>
    <w:rsid w:val="000611A0"/>
    <w:rsid w:val="000A3AA9"/>
    <w:rsid w:val="000C7BFA"/>
    <w:rsid w:val="000E1321"/>
    <w:rsid w:val="0011043D"/>
    <w:rsid w:val="00150B8E"/>
    <w:rsid w:val="00197E14"/>
    <w:rsid w:val="0019C946"/>
    <w:rsid w:val="001A2AAF"/>
    <w:rsid w:val="0020174B"/>
    <w:rsid w:val="0020259C"/>
    <w:rsid w:val="00237EA6"/>
    <w:rsid w:val="002425FD"/>
    <w:rsid w:val="00302725"/>
    <w:rsid w:val="00380479"/>
    <w:rsid w:val="003B497B"/>
    <w:rsid w:val="003D1B2E"/>
    <w:rsid w:val="003D267F"/>
    <w:rsid w:val="003D4BB4"/>
    <w:rsid w:val="003E3362"/>
    <w:rsid w:val="00405610"/>
    <w:rsid w:val="0043589C"/>
    <w:rsid w:val="00437BA5"/>
    <w:rsid w:val="004D1C0E"/>
    <w:rsid w:val="00541433"/>
    <w:rsid w:val="00566021"/>
    <w:rsid w:val="005D603C"/>
    <w:rsid w:val="00624113"/>
    <w:rsid w:val="00683C30"/>
    <w:rsid w:val="00700706"/>
    <w:rsid w:val="00772F4A"/>
    <w:rsid w:val="007A252D"/>
    <w:rsid w:val="007C3F5F"/>
    <w:rsid w:val="00863821"/>
    <w:rsid w:val="00866462"/>
    <w:rsid w:val="008F06CA"/>
    <w:rsid w:val="009161C5"/>
    <w:rsid w:val="00917F6F"/>
    <w:rsid w:val="00920AA1"/>
    <w:rsid w:val="009707E8"/>
    <w:rsid w:val="00970A09"/>
    <w:rsid w:val="009852A5"/>
    <w:rsid w:val="009D34C8"/>
    <w:rsid w:val="009D6A97"/>
    <w:rsid w:val="00A1555B"/>
    <w:rsid w:val="00A41AD1"/>
    <w:rsid w:val="00A61DA8"/>
    <w:rsid w:val="00AA405E"/>
    <w:rsid w:val="00AB27AF"/>
    <w:rsid w:val="00AF007F"/>
    <w:rsid w:val="00AF5309"/>
    <w:rsid w:val="00B02AA8"/>
    <w:rsid w:val="00B1055A"/>
    <w:rsid w:val="00B11789"/>
    <w:rsid w:val="00B411E9"/>
    <w:rsid w:val="00B5292E"/>
    <w:rsid w:val="00B52F91"/>
    <w:rsid w:val="00B7030D"/>
    <w:rsid w:val="00B747FB"/>
    <w:rsid w:val="00B91F83"/>
    <w:rsid w:val="00BA0420"/>
    <w:rsid w:val="00BE5980"/>
    <w:rsid w:val="00C065AC"/>
    <w:rsid w:val="00C10BFA"/>
    <w:rsid w:val="00C36E81"/>
    <w:rsid w:val="00C62EBB"/>
    <w:rsid w:val="00C6418C"/>
    <w:rsid w:val="00C9435E"/>
    <w:rsid w:val="00D05984"/>
    <w:rsid w:val="00D13412"/>
    <w:rsid w:val="00D53357"/>
    <w:rsid w:val="00DD307D"/>
    <w:rsid w:val="00DE4F61"/>
    <w:rsid w:val="00E466F0"/>
    <w:rsid w:val="00E95C32"/>
    <w:rsid w:val="00EA7B49"/>
    <w:rsid w:val="00EDB787"/>
    <w:rsid w:val="00F05A33"/>
    <w:rsid w:val="00F600BD"/>
    <w:rsid w:val="00F907F4"/>
    <w:rsid w:val="00FC0106"/>
    <w:rsid w:val="00FF39EB"/>
    <w:rsid w:val="01129BF5"/>
    <w:rsid w:val="0216BA89"/>
    <w:rsid w:val="0222D3D9"/>
    <w:rsid w:val="025A8288"/>
    <w:rsid w:val="02B61F09"/>
    <w:rsid w:val="03EB284F"/>
    <w:rsid w:val="03EE2551"/>
    <w:rsid w:val="03F4B219"/>
    <w:rsid w:val="0441EFA2"/>
    <w:rsid w:val="04626D12"/>
    <w:rsid w:val="0492C8B9"/>
    <w:rsid w:val="05840D00"/>
    <w:rsid w:val="05E5906E"/>
    <w:rsid w:val="061437B2"/>
    <w:rsid w:val="06474D45"/>
    <w:rsid w:val="066D09A2"/>
    <w:rsid w:val="06D4139C"/>
    <w:rsid w:val="07335080"/>
    <w:rsid w:val="076E0C28"/>
    <w:rsid w:val="07AFB5E4"/>
    <w:rsid w:val="084A07CD"/>
    <w:rsid w:val="0879FAA7"/>
    <w:rsid w:val="08B1440B"/>
    <w:rsid w:val="08B22273"/>
    <w:rsid w:val="08BBADC2"/>
    <w:rsid w:val="08FCC1B4"/>
    <w:rsid w:val="098DED7E"/>
    <w:rsid w:val="09993408"/>
    <w:rsid w:val="09AA8689"/>
    <w:rsid w:val="0A314A00"/>
    <w:rsid w:val="0A42F0B6"/>
    <w:rsid w:val="0A54DB4B"/>
    <w:rsid w:val="0AC03CD1"/>
    <w:rsid w:val="0AE68BF3"/>
    <w:rsid w:val="0B061763"/>
    <w:rsid w:val="0B55E680"/>
    <w:rsid w:val="0B59556C"/>
    <w:rsid w:val="0BACE28F"/>
    <w:rsid w:val="0BAD6ADD"/>
    <w:rsid w:val="0BB2F751"/>
    <w:rsid w:val="0BBB89FB"/>
    <w:rsid w:val="0CB179C7"/>
    <w:rsid w:val="0D2E9A04"/>
    <w:rsid w:val="0D43FC84"/>
    <w:rsid w:val="0E13D81C"/>
    <w:rsid w:val="0E39B686"/>
    <w:rsid w:val="0E7C39F3"/>
    <w:rsid w:val="0F736862"/>
    <w:rsid w:val="0F8C34C5"/>
    <w:rsid w:val="0F8FCCB3"/>
    <w:rsid w:val="0F9161AF"/>
    <w:rsid w:val="0F9A953E"/>
    <w:rsid w:val="1015A788"/>
    <w:rsid w:val="1092B599"/>
    <w:rsid w:val="10A81F2A"/>
    <w:rsid w:val="10B8E2CA"/>
    <w:rsid w:val="10BB2422"/>
    <w:rsid w:val="110C63F9"/>
    <w:rsid w:val="11351D36"/>
    <w:rsid w:val="11822953"/>
    <w:rsid w:val="1184CE44"/>
    <w:rsid w:val="11910A0E"/>
    <w:rsid w:val="11C52A11"/>
    <w:rsid w:val="1228E18E"/>
    <w:rsid w:val="122B4854"/>
    <w:rsid w:val="122ED3F0"/>
    <w:rsid w:val="1283C311"/>
    <w:rsid w:val="12AB0924"/>
    <w:rsid w:val="12BE7C6B"/>
    <w:rsid w:val="1330FAF3"/>
    <w:rsid w:val="136E6781"/>
    <w:rsid w:val="1390B266"/>
    <w:rsid w:val="13C4B1EF"/>
    <w:rsid w:val="13FB2310"/>
    <w:rsid w:val="141AC5AA"/>
    <w:rsid w:val="14235D20"/>
    <w:rsid w:val="142892B7"/>
    <w:rsid w:val="14633DD6"/>
    <w:rsid w:val="1498AA14"/>
    <w:rsid w:val="14AE3F23"/>
    <w:rsid w:val="14ED540A"/>
    <w:rsid w:val="150BF8E7"/>
    <w:rsid w:val="1532AE02"/>
    <w:rsid w:val="155396BB"/>
    <w:rsid w:val="156986A0"/>
    <w:rsid w:val="1599FFFD"/>
    <w:rsid w:val="15E5E5DA"/>
    <w:rsid w:val="16C85328"/>
    <w:rsid w:val="16E9DC67"/>
    <w:rsid w:val="171676EF"/>
    <w:rsid w:val="17299EA3"/>
    <w:rsid w:val="17625D23"/>
    <w:rsid w:val="17647F86"/>
    <w:rsid w:val="179ADE98"/>
    <w:rsid w:val="17A06E3E"/>
    <w:rsid w:val="17BB1356"/>
    <w:rsid w:val="184AD98C"/>
    <w:rsid w:val="18C5EFE1"/>
    <w:rsid w:val="18F677AE"/>
    <w:rsid w:val="18FA7976"/>
    <w:rsid w:val="1916DF2C"/>
    <w:rsid w:val="191D869C"/>
    <w:rsid w:val="193B4280"/>
    <w:rsid w:val="19551AFB"/>
    <w:rsid w:val="19576494"/>
    <w:rsid w:val="1976BA6D"/>
    <w:rsid w:val="19D291C1"/>
    <w:rsid w:val="19E6CE98"/>
    <w:rsid w:val="1A269C95"/>
    <w:rsid w:val="1A346CE0"/>
    <w:rsid w:val="1A7A07B7"/>
    <w:rsid w:val="1A8BEBEB"/>
    <w:rsid w:val="1AB8AABF"/>
    <w:rsid w:val="1B0E00BF"/>
    <w:rsid w:val="1B28209C"/>
    <w:rsid w:val="1B31FFD6"/>
    <w:rsid w:val="1B6164E0"/>
    <w:rsid w:val="1B98C283"/>
    <w:rsid w:val="1BB281C7"/>
    <w:rsid w:val="1BC26CF6"/>
    <w:rsid w:val="1BF5F522"/>
    <w:rsid w:val="1C011589"/>
    <w:rsid w:val="1C2DCA47"/>
    <w:rsid w:val="1C5D14E4"/>
    <w:rsid w:val="1CB7A760"/>
    <w:rsid w:val="1CCDD037"/>
    <w:rsid w:val="1CD12008"/>
    <w:rsid w:val="1CF2B36D"/>
    <w:rsid w:val="1CFD3541"/>
    <w:rsid w:val="1D10EE46"/>
    <w:rsid w:val="1D21A3B3"/>
    <w:rsid w:val="1D3492E4"/>
    <w:rsid w:val="1D73BC3E"/>
    <w:rsid w:val="1DB51D46"/>
    <w:rsid w:val="1E11A965"/>
    <w:rsid w:val="1EB0F059"/>
    <w:rsid w:val="1EED54E0"/>
    <w:rsid w:val="1F38B64B"/>
    <w:rsid w:val="1F9953C5"/>
    <w:rsid w:val="1FB13707"/>
    <w:rsid w:val="2051FC15"/>
    <w:rsid w:val="208FDB0E"/>
    <w:rsid w:val="20D37905"/>
    <w:rsid w:val="20E57E25"/>
    <w:rsid w:val="20E88EA2"/>
    <w:rsid w:val="210BD9B7"/>
    <w:rsid w:val="21352426"/>
    <w:rsid w:val="21692E34"/>
    <w:rsid w:val="216B3187"/>
    <w:rsid w:val="219AB98F"/>
    <w:rsid w:val="21B37760"/>
    <w:rsid w:val="21C05C19"/>
    <w:rsid w:val="224075E3"/>
    <w:rsid w:val="225569C9"/>
    <w:rsid w:val="225698B9"/>
    <w:rsid w:val="227D5019"/>
    <w:rsid w:val="22945A5D"/>
    <w:rsid w:val="22C91A74"/>
    <w:rsid w:val="22E8D7C9"/>
    <w:rsid w:val="22EA862C"/>
    <w:rsid w:val="2343B8B7"/>
    <w:rsid w:val="2347FA65"/>
    <w:rsid w:val="234DD96A"/>
    <w:rsid w:val="2362E872"/>
    <w:rsid w:val="236C76C5"/>
    <w:rsid w:val="236DACFA"/>
    <w:rsid w:val="23923AE3"/>
    <w:rsid w:val="23EEA7B7"/>
    <w:rsid w:val="24A2E2E1"/>
    <w:rsid w:val="24B488F6"/>
    <w:rsid w:val="24F3E5A7"/>
    <w:rsid w:val="2557DD77"/>
    <w:rsid w:val="25C10A88"/>
    <w:rsid w:val="25F9EE54"/>
    <w:rsid w:val="2644652A"/>
    <w:rsid w:val="269664E7"/>
    <w:rsid w:val="26E602F3"/>
    <w:rsid w:val="26F2AAF5"/>
    <w:rsid w:val="2750C36F"/>
    <w:rsid w:val="2783CA21"/>
    <w:rsid w:val="28387A00"/>
    <w:rsid w:val="28D017AA"/>
    <w:rsid w:val="28E48627"/>
    <w:rsid w:val="291256AD"/>
    <w:rsid w:val="294610B2"/>
    <w:rsid w:val="2977B0C9"/>
    <w:rsid w:val="297BA360"/>
    <w:rsid w:val="2A8875E4"/>
    <w:rsid w:val="2A8C221D"/>
    <w:rsid w:val="2AE8D843"/>
    <w:rsid w:val="2B021B25"/>
    <w:rsid w:val="2BD8A6A0"/>
    <w:rsid w:val="2BF90BEB"/>
    <w:rsid w:val="2C5EF1C8"/>
    <w:rsid w:val="2C67AB0B"/>
    <w:rsid w:val="2CCA333C"/>
    <w:rsid w:val="2D0A0B45"/>
    <w:rsid w:val="2D588EA7"/>
    <w:rsid w:val="2D66FBA1"/>
    <w:rsid w:val="2D69F293"/>
    <w:rsid w:val="2D6F95CF"/>
    <w:rsid w:val="2DF5E0B2"/>
    <w:rsid w:val="2E149EB6"/>
    <w:rsid w:val="2E357A28"/>
    <w:rsid w:val="2E77BA9C"/>
    <w:rsid w:val="2E79C129"/>
    <w:rsid w:val="2ECDDE8B"/>
    <w:rsid w:val="2F0B6630"/>
    <w:rsid w:val="2F16BA55"/>
    <w:rsid w:val="2F1F4D63"/>
    <w:rsid w:val="2FF89C63"/>
    <w:rsid w:val="2FFC28E6"/>
    <w:rsid w:val="301B94C3"/>
    <w:rsid w:val="301F6234"/>
    <w:rsid w:val="3024BB22"/>
    <w:rsid w:val="30729B6A"/>
    <w:rsid w:val="307A499C"/>
    <w:rsid w:val="309B4264"/>
    <w:rsid w:val="30DE1456"/>
    <w:rsid w:val="310F57B6"/>
    <w:rsid w:val="3135B2C9"/>
    <w:rsid w:val="3145FD93"/>
    <w:rsid w:val="31791A53"/>
    <w:rsid w:val="31BD63F7"/>
    <w:rsid w:val="31CC84A6"/>
    <w:rsid w:val="320E6BCB"/>
    <w:rsid w:val="324306F2"/>
    <w:rsid w:val="324F63A0"/>
    <w:rsid w:val="328F0E03"/>
    <w:rsid w:val="32E8AC9C"/>
    <w:rsid w:val="33949413"/>
    <w:rsid w:val="339B7A51"/>
    <w:rsid w:val="33BAF4E9"/>
    <w:rsid w:val="33C1E5B8"/>
    <w:rsid w:val="33D51050"/>
    <w:rsid w:val="3410FB99"/>
    <w:rsid w:val="3420EAD3"/>
    <w:rsid w:val="34B26BBC"/>
    <w:rsid w:val="34D35801"/>
    <w:rsid w:val="350D3019"/>
    <w:rsid w:val="355DB619"/>
    <w:rsid w:val="35617F57"/>
    <w:rsid w:val="35720D86"/>
    <w:rsid w:val="35B33818"/>
    <w:rsid w:val="35E42A7E"/>
    <w:rsid w:val="362CEDFE"/>
    <w:rsid w:val="3693E4E9"/>
    <w:rsid w:val="36A10BD8"/>
    <w:rsid w:val="37041443"/>
    <w:rsid w:val="372540B8"/>
    <w:rsid w:val="373671A0"/>
    <w:rsid w:val="3745E91A"/>
    <w:rsid w:val="374A289A"/>
    <w:rsid w:val="374B6358"/>
    <w:rsid w:val="37D5608D"/>
    <w:rsid w:val="37F826B5"/>
    <w:rsid w:val="3833ADF8"/>
    <w:rsid w:val="3842F448"/>
    <w:rsid w:val="3844D0DB"/>
    <w:rsid w:val="38AECD2E"/>
    <w:rsid w:val="38B6951C"/>
    <w:rsid w:val="38C244BF"/>
    <w:rsid w:val="38DAF1B2"/>
    <w:rsid w:val="38E9B9BC"/>
    <w:rsid w:val="38FE7DC7"/>
    <w:rsid w:val="392A54E2"/>
    <w:rsid w:val="3976F855"/>
    <w:rsid w:val="3A291A58"/>
    <w:rsid w:val="3A7079BF"/>
    <w:rsid w:val="3ADB93FA"/>
    <w:rsid w:val="3B5C1B09"/>
    <w:rsid w:val="3BC54958"/>
    <w:rsid w:val="3BEE31C7"/>
    <w:rsid w:val="3C35ED29"/>
    <w:rsid w:val="3C6188FA"/>
    <w:rsid w:val="3C76F0F6"/>
    <w:rsid w:val="3C9BD41E"/>
    <w:rsid w:val="3D454221"/>
    <w:rsid w:val="3D5B2B4D"/>
    <w:rsid w:val="3D68952D"/>
    <w:rsid w:val="3DEAEF0E"/>
    <w:rsid w:val="3E189021"/>
    <w:rsid w:val="3E355F67"/>
    <w:rsid w:val="3E3D8C68"/>
    <w:rsid w:val="3E44DF7A"/>
    <w:rsid w:val="3E4819F4"/>
    <w:rsid w:val="3EB4125F"/>
    <w:rsid w:val="3ED13871"/>
    <w:rsid w:val="3EEB5D5F"/>
    <w:rsid w:val="3F6F92AD"/>
    <w:rsid w:val="3F74E700"/>
    <w:rsid w:val="3FDA07F6"/>
    <w:rsid w:val="407011B1"/>
    <w:rsid w:val="40A035EF"/>
    <w:rsid w:val="40C27CF4"/>
    <w:rsid w:val="40CB0862"/>
    <w:rsid w:val="40DBA344"/>
    <w:rsid w:val="40F83072"/>
    <w:rsid w:val="411440A9"/>
    <w:rsid w:val="41843059"/>
    <w:rsid w:val="418C00C4"/>
    <w:rsid w:val="41E936E6"/>
    <w:rsid w:val="421E680D"/>
    <w:rsid w:val="422610B4"/>
    <w:rsid w:val="423340C7"/>
    <w:rsid w:val="424DD89F"/>
    <w:rsid w:val="4253E992"/>
    <w:rsid w:val="42C14BE1"/>
    <w:rsid w:val="430D162C"/>
    <w:rsid w:val="43113B49"/>
    <w:rsid w:val="434E0579"/>
    <w:rsid w:val="437146D5"/>
    <w:rsid w:val="43764836"/>
    <w:rsid w:val="438D07B5"/>
    <w:rsid w:val="43C96EEE"/>
    <w:rsid w:val="440242A6"/>
    <w:rsid w:val="4455EE6D"/>
    <w:rsid w:val="44BE61C1"/>
    <w:rsid w:val="44D8E3FF"/>
    <w:rsid w:val="44DF8051"/>
    <w:rsid w:val="450D1D5E"/>
    <w:rsid w:val="45653F4F"/>
    <w:rsid w:val="456F08F3"/>
    <w:rsid w:val="45E7B1CC"/>
    <w:rsid w:val="460E384F"/>
    <w:rsid w:val="4610094A"/>
    <w:rsid w:val="461AD481"/>
    <w:rsid w:val="463B8548"/>
    <w:rsid w:val="4650FB43"/>
    <w:rsid w:val="4667EACC"/>
    <w:rsid w:val="4685EF37"/>
    <w:rsid w:val="468A5458"/>
    <w:rsid w:val="47025866"/>
    <w:rsid w:val="473A721F"/>
    <w:rsid w:val="47825F86"/>
    <w:rsid w:val="4783822D"/>
    <w:rsid w:val="4790B429"/>
    <w:rsid w:val="484E1187"/>
    <w:rsid w:val="48680C00"/>
    <w:rsid w:val="48857D94"/>
    <w:rsid w:val="48ECEE3E"/>
    <w:rsid w:val="4958320C"/>
    <w:rsid w:val="49725D26"/>
    <w:rsid w:val="4998DB2C"/>
    <w:rsid w:val="49A306D6"/>
    <w:rsid w:val="49C8155F"/>
    <w:rsid w:val="49F70178"/>
    <w:rsid w:val="4A2615C5"/>
    <w:rsid w:val="4AC69F88"/>
    <w:rsid w:val="4AF45315"/>
    <w:rsid w:val="4B07AE0B"/>
    <w:rsid w:val="4B11EA42"/>
    <w:rsid w:val="4B351034"/>
    <w:rsid w:val="4B7CA9CC"/>
    <w:rsid w:val="4BAFA88C"/>
    <w:rsid w:val="4BD1E090"/>
    <w:rsid w:val="4C0AD80A"/>
    <w:rsid w:val="4C25EF21"/>
    <w:rsid w:val="4C33DAAE"/>
    <w:rsid w:val="4C36AD21"/>
    <w:rsid w:val="4C7A91E6"/>
    <w:rsid w:val="4C89DFFD"/>
    <w:rsid w:val="4C9A115F"/>
    <w:rsid w:val="4CA60C71"/>
    <w:rsid w:val="4CDC967A"/>
    <w:rsid w:val="4D153872"/>
    <w:rsid w:val="4D796E9A"/>
    <w:rsid w:val="4D7F2B09"/>
    <w:rsid w:val="4D88F85A"/>
    <w:rsid w:val="4D9A8D2A"/>
    <w:rsid w:val="4E1575D8"/>
    <w:rsid w:val="4E3E58A5"/>
    <w:rsid w:val="4E6A83CC"/>
    <w:rsid w:val="4E91CCFB"/>
    <w:rsid w:val="4EC3A0BC"/>
    <w:rsid w:val="4ED56542"/>
    <w:rsid w:val="4EE5DCB4"/>
    <w:rsid w:val="4F10318D"/>
    <w:rsid w:val="4F8BD09B"/>
    <w:rsid w:val="4FA2D907"/>
    <w:rsid w:val="4FA2F42C"/>
    <w:rsid w:val="4FEB846E"/>
    <w:rsid w:val="4FF85AEE"/>
    <w:rsid w:val="5025B8D8"/>
    <w:rsid w:val="5049B93D"/>
    <w:rsid w:val="5060BE4F"/>
    <w:rsid w:val="50E80599"/>
    <w:rsid w:val="50F1C70E"/>
    <w:rsid w:val="513EA968"/>
    <w:rsid w:val="518A948D"/>
    <w:rsid w:val="519541F0"/>
    <w:rsid w:val="51B42B86"/>
    <w:rsid w:val="51D0CBD2"/>
    <w:rsid w:val="51D7051A"/>
    <w:rsid w:val="51E34030"/>
    <w:rsid w:val="51F86C7F"/>
    <w:rsid w:val="51FD3FBD"/>
    <w:rsid w:val="5212E0DC"/>
    <w:rsid w:val="52425C54"/>
    <w:rsid w:val="52677EC7"/>
    <w:rsid w:val="52983DDE"/>
    <w:rsid w:val="52AF5E8E"/>
    <w:rsid w:val="52DD3612"/>
    <w:rsid w:val="52F07661"/>
    <w:rsid w:val="531CFC27"/>
    <w:rsid w:val="5326514B"/>
    <w:rsid w:val="53729258"/>
    <w:rsid w:val="53945986"/>
    <w:rsid w:val="539B03EE"/>
    <w:rsid w:val="543284EB"/>
    <w:rsid w:val="54337231"/>
    <w:rsid w:val="543D9770"/>
    <w:rsid w:val="54A46A83"/>
    <w:rsid w:val="54B8CC88"/>
    <w:rsid w:val="55120340"/>
    <w:rsid w:val="55A99BA4"/>
    <w:rsid w:val="55C02832"/>
    <w:rsid w:val="567B0B33"/>
    <w:rsid w:val="5696C0C4"/>
    <w:rsid w:val="56C7CAE2"/>
    <w:rsid w:val="570FC247"/>
    <w:rsid w:val="57266586"/>
    <w:rsid w:val="572D88C3"/>
    <w:rsid w:val="577C268C"/>
    <w:rsid w:val="57BC6DD4"/>
    <w:rsid w:val="58360B2C"/>
    <w:rsid w:val="588A3D44"/>
    <w:rsid w:val="58A3B0B5"/>
    <w:rsid w:val="58BF9A54"/>
    <w:rsid w:val="58C95924"/>
    <w:rsid w:val="58D22B1D"/>
    <w:rsid w:val="58F0D78D"/>
    <w:rsid w:val="593B68BA"/>
    <w:rsid w:val="594601E1"/>
    <w:rsid w:val="598C3DAB"/>
    <w:rsid w:val="59EB63AE"/>
    <w:rsid w:val="5A29394B"/>
    <w:rsid w:val="5A505746"/>
    <w:rsid w:val="5A7C9612"/>
    <w:rsid w:val="5A880768"/>
    <w:rsid w:val="5AA096DA"/>
    <w:rsid w:val="5AD146B9"/>
    <w:rsid w:val="5AE78366"/>
    <w:rsid w:val="5B2C0235"/>
    <w:rsid w:val="5B333876"/>
    <w:rsid w:val="5BC509AC"/>
    <w:rsid w:val="5BD2C3FC"/>
    <w:rsid w:val="5BDA458B"/>
    <w:rsid w:val="5BED2253"/>
    <w:rsid w:val="5BED612F"/>
    <w:rsid w:val="5C15A5C4"/>
    <w:rsid w:val="5C4B69CA"/>
    <w:rsid w:val="5CC41DC1"/>
    <w:rsid w:val="5D1FF150"/>
    <w:rsid w:val="5D83170A"/>
    <w:rsid w:val="5DEB6810"/>
    <w:rsid w:val="5DEC1C2E"/>
    <w:rsid w:val="5E7443A4"/>
    <w:rsid w:val="5EB26528"/>
    <w:rsid w:val="5EE439E2"/>
    <w:rsid w:val="5F1D8ECF"/>
    <w:rsid w:val="5F951089"/>
    <w:rsid w:val="5FB63A4A"/>
    <w:rsid w:val="5FD5E79A"/>
    <w:rsid w:val="5FE5BCEA"/>
    <w:rsid w:val="600B3D20"/>
    <w:rsid w:val="605D7875"/>
    <w:rsid w:val="60908D49"/>
    <w:rsid w:val="60987ACF"/>
    <w:rsid w:val="60ACDAE9"/>
    <w:rsid w:val="613DC54C"/>
    <w:rsid w:val="61845F7F"/>
    <w:rsid w:val="6204F9FC"/>
    <w:rsid w:val="62B2968A"/>
    <w:rsid w:val="62BCDD7F"/>
    <w:rsid w:val="6322274B"/>
    <w:rsid w:val="633F956B"/>
    <w:rsid w:val="6342DDE2"/>
    <w:rsid w:val="6361C07A"/>
    <w:rsid w:val="639B6DAA"/>
    <w:rsid w:val="63C82E0B"/>
    <w:rsid w:val="63D5A94C"/>
    <w:rsid w:val="640030B6"/>
    <w:rsid w:val="643364BE"/>
    <w:rsid w:val="644E66EB"/>
    <w:rsid w:val="64617AF4"/>
    <w:rsid w:val="647CC483"/>
    <w:rsid w:val="64A32D4A"/>
    <w:rsid w:val="64DB65CC"/>
    <w:rsid w:val="6579CBC2"/>
    <w:rsid w:val="65C56444"/>
    <w:rsid w:val="65E330B5"/>
    <w:rsid w:val="65F8D8C5"/>
    <w:rsid w:val="6604D8A9"/>
    <w:rsid w:val="663EAEC3"/>
    <w:rsid w:val="66698136"/>
    <w:rsid w:val="6672AE39"/>
    <w:rsid w:val="667A9CAF"/>
    <w:rsid w:val="6707BC53"/>
    <w:rsid w:val="674D49BF"/>
    <w:rsid w:val="676CA26D"/>
    <w:rsid w:val="677C06E8"/>
    <w:rsid w:val="6794FB55"/>
    <w:rsid w:val="67DEC9AF"/>
    <w:rsid w:val="6811BB7E"/>
    <w:rsid w:val="6839C530"/>
    <w:rsid w:val="68474817"/>
    <w:rsid w:val="686B36CA"/>
    <w:rsid w:val="688A6457"/>
    <w:rsid w:val="68FA935B"/>
    <w:rsid w:val="6930CBB6"/>
    <w:rsid w:val="69330AFB"/>
    <w:rsid w:val="695B4162"/>
    <w:rsid w:val="69AC2B77"/>
    <w:rsid w:val="69B53970"/>
    <w:rsid w:val="69B61B75"/>
    <w:rsid w:val="69BA1784"/>
    <w:rsid w:val="69E8C38F"/>
    <w:rsid w:val="6A42B999"/>
    <w:rsid w:val="6A96C8E1"/>
    <w:rsid w:val="6B0569E9"/>
    <w:rsid w:val="6B7FB74B"/>
    <w:rsid w:val="6B92B3E5"/>
    <w:rsid w:val="6C5957C4"/>
    <w:rsid w:val="6C69B4CA"/>
    <w:rsid w:val="6C9FFAF3"/>
    <w:rsid w:val="6CCEB02E"/>
    <w:rsid w:val="6CD37C88"/>
    <w:rsid w:val="6D675F44"/>
    <w:rsid w:val="6D76FDD7"/>
    <w:rsid w:val="6DA12ED9"/>
    <w:rsid w:val="6DC2F786"/>
    <w:rsid w:val="6E9697C3"/>
    <w:rsid w:val="6ED6340E"/>
    <w:rsid w:val="6EF5E6CB"/>
    <w:rsid w:val="6EFBE1F8"/>
    <w:rsid w:val="6F461B68"/>
    <w:rsid w:val="6F803950"/>
    <w:rsid w:val="6FDAD286"/>
    <w:rsid w:val="6FFEA3A5"/>
    <w:rsid w:val="70543042"/>
    <w:rsid w:val="7095763C"/>
    <w:rsid w:val="709F0006"/>
    <w:rsid w:val="717DFE5B"/>
    <w:rsid w:val="719F75DC"/>
    <w:rsid w:val="71E8F4BF"/>
    <w:rsid w:val="71EF890A"/>
    <w:rsid w:val="724A6EFA"/>
    <w:rsid w:val="726029D4"/>
    <w:rsid w:val="73069157"/>
    <w:rsid w:val="73BD7897"/>
    <w:rsid w:val="74752DE4"/>
    <w:rsid w:val="74837259"/>
    <w:rsid w:val="75383780"/>
    <w:rsid w:val="75DE5DF4"/>
    <w:rsid w:val="75E89500"/>
    <w:rsid w:val="7615B431"/>
    <w:rsid w:val="76240CED"/>
    <w:rsid w:val="764F73ED"/>
    <w:rsid w:val="766A8C12"/>
    <w:rsid w:val="76975571"/>
    <w:rsid w:val="76A964FF"/>
    <w:rsid w:val="76D407E1"/>
    <w:rsid w:val="77491647"/>
    <w:rsid w:val="776C60D6"/>
    <w:rsid w:val="77730966"/>
    <w:rsid w:val="77C090D2"/>
    <w:rsid w:val="77C53A23"/>
    <w:rsid w:val="77D40BCC"/>
    <w:rsid w:val="77F7A6B2"/>
    <w:rsid w:val="78355C74"/>
    <w:rsid w:val="786FD842"/>
    <w:rsid w:val="788308B6"/>
    <w:rsid w:val="78A21D60"/>
    <w:rsid w:val="78A2634F"/>
    <w:rsid w:val="78D81365"/>
    <w:rsid w:val="78D887DF"/>
    <w:rsid w:val="78E24295"/>
    <w:rsid w:val="78E4CA88"/>
    <w:rsid w:val="78ED028B"/>
    <w:rsid w:val="79036646"/>
    <w:rsid w:val="79CB9D2F"/>
    <w:rsid w:val="79F4AB55"/>
    <w:rsid w:val="7A0BA8A3"/>
    <w:rsid w:val="7A3C5882"/>
    <w:rsid w:val="7A745840"/>
    <w:rsid w:val="7AA3D9E5"/>
    <w:rsid w:val="7AB8B3F8"/>
    <w:rsid w:val="7ACED40B"/>
    <w:rsid w:val="7ADDE459"/>
    <w:rsid w:val="7AEFA139"/>
    <w:rsid w:val="7B522674"/>
    <w:rsid w:val="7BA240CC"/>
    <w:rsid w:val="7BD0FB0E"/>
    <w:rsid w:val="7BD9D140"/>
    <w:rsid w:val="7C43850C"/>
    <w:rsid w:val="7C5C5FDD"/>
    <w:rsid w:val="7C6AA46C"/>
    <w:rsid w:val="7D428370"/>
    <w:rsid w:val="7D58D8A9"/>
    <w:rsid w:val="7D62BE6D"/>
    <w:rsid w:val="7DB5C905"/>
    <w:rsid w:val="7DD2AE1D"/>
    <w:rsid w:val="7DDA7E88"/>
    <w:rsid w:val="7DDDD554"/>
    <w:rsid w:val="7DE0523E"/>
    <w:rsid w:val="7EB1333A"/>
    <w:rsid w:val="7F0EEA0F"/>
    <w:rsid w:val="7F0FC9A5"/>
    <w:rsid w:val="7F1F70E5"/>
    <w:rsid w:val="7F63D3B3"/>
    <w:rsid w:val="7F907A35"/>
    <w:rsid w:val="7F973B71"/>
    <w:rsid w:val="7FBDCC5B"/>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1026"/>
    <o:shapelayout v:ext="edit">
      <o:idmap v:ext="edit" data="1"/>
    </o:shapelayout>
  </w:shapeDefaults>
  <w:decimalSymbol w:val="."/>
  <w:listSeparator w:val=","/>
  <w14:docId w14:val="27D93DA8"/>
  <w15:chartTrackingRefBased/>
  <w15:docId w15:val="{AFD31F66-A706-4351-9B99-0908D9B29096}"/>
</w:settings>
</file>

<file path=word/styles.xml><?xml version="1.0" encoding="utf-8"?>
<w:styles xmlns:wp14="http://schemas.microsoft.com/office/word/2010/wordprocessingDrawing"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p14">
  <w:docDefaults>
    <w:rPrDefault>
      <w:rPr>
        <w:rFonts w:asciiTheme="minorHAnsi" w:hAnsiTheme="minorHAnsi" w:eastAsia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1">
    <w:lsdException w:name="Normal" w:uiPriority="0" w:qFormat="1"/>
    <w:lsdException w:name="heading 1" w:uiPriority="9" w:qFormat="1"/>
    <w:lsdException w:name="heading 2" w:uiPriority="9" w:semiHidden="1" w:unhideWhenUsed="1" w:qFormat="1"/>
    <w:lsdException w:name="heading 3" w:uiPriority="9" w:semiHidden="1" w:unhideWhenUsed="1" w:qFormat="1"/>
    <w:lsdException w:name="heading 4" w:uiPriority="9" w:semiHidden="1" w:unhideWhenUsed="1" w:qFormat="1"/>
    <w:lsdException w:name="heading 5" w:uiPriority="9" w:semiHidden="1" w:unhideWhenUsed="1" w:qFormat="1"/>
    <w:lsdException w:name="heading 6" w:uiPriority="9" w:semiHidden="1" w:unhideWhenUsed="1" w:qFormat="1"/>
    <w:lsdException w:name="heading 7" w:uiPriority="9" w:semiHidden="1" w:unhideWhenUsed="1" w:qFormat="1"/>
    <w:lsdException w:name="heading 8" w:uiPriority="9" w:semiHidden="1" w:unhideWhenUsed="1" w:qFormat="1"/>
    <w:lsdException w:name="heading 9" w:uiPriority="9" w:semiHidden="1"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uiPriority="39" w:semiHidden="1" w:unhideWhenUsed="1"/>
    <w:lsdException w:name="toc 2" w:uiPriority="39" w:semiHidden="1" w:unhideWhenUsed="1"/>
    <w:lsdException w:name="toc 3" w:uiPriority="39" w:semiHidden="1" w:unhideWhenUsed="1"/>
    <w:lsdException w:name="toc 4" w:uiPriority="39" w:semiHidden="1" w:unhideWhenUsed="1"/>
    <w:lsdException w:name="toc 5" w:uiPriority="39" w:semiHidden="1" w:unhideWhenUsed="1"/>
    <w:lsdException w:name="toc 6" w:uiPriority="39" w:semiHidden="1" w:unhideWhenUsed="1"/>
    <w:lsdException w:name="toc 7" w:uiPriority="39" w:semiHidden="1" w:unhideWhenUsed="1"/>
    <w:lsdException w:name="toc 8" w:uiPriority="39" w:semiHidden="1" w:unhideWhenUsed="1"/>
    <w:lsdException w:name="toc 9" w:uiPriority="39" w:semiHidden="1"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uiPriority="35" w:semiHidden="1"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uiPriority="1" w:semiHidden="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uiPriority="37" w:semiHidden="1" w:unhideWhenUsed="1"/>
    <w:lsdException w:name="TOC Heading" w:uiPriority="39" w:semiHidden="1"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atentStyles>
  <w:style w:type="paragraph" w:styleId="Normal" w:default="1">
    <w:name w:val="Normal"/>
    <w:qFormat/>
  </w:style>
  <w:style w:type="character" w:styleId="DefaultParagraphFont" w:default="1">
    <w:name w:val="Default Paragraph Font"/>
    <w:uiPriority w:val="1"/>
    <w:semiHidden/>
    <w:unhideWhenUsed/>
  </w:style>
  <w:style w:type="table" w:styleId="TableNormal" w:default="1">
    <w:name w:val="Normal Table"/>
    <w:uiPriority w:val="99"/>
    <w:semiHidden/>
    <w:unhideWhenUsed/>
    <w:tblPr>
      <w:tblInd w:w="0" w:type="dxa"/>
      <w:tblCellMar>
        <w:top w:w="0" w:type="dxa"/>
        <w:left w:w="108" w:type="dxa"/>
        <w:bottom w:w="0" w:type="dxa"/>
        <w:right w:w="108" w:type="dxa"/>
      </w:tblCellMar>
    </w:tblPr>
  </w:style>
  <w:style w:type="numbering" w:styleId="NoList" w:default="1">
    <w:name w:val="No List"/>
    <w:uiPriority w:val="99"/>
    <w:semiHidden/>
    <w:unhideWhenUsed/>
  </w:style>
  <w:style w:type="character" w:styleId="Hyperlink">
    <w:name w:val="Hyperlink"/>
    <w:basedOn w:val="DefaultParagraphFont"/>
    <w:uiPriority w:val="99"/>
    <w:unhideWhenUsed/>
    <w:rsid w:val="00F600BD"/>
    <w:rPr>
      <w:color w:val="0563C1" w:themeColor="hyperlink"/>
      <w:u w:val="single"/>
    </w:rPr>
  </w:style>
  <w:style w:type="paragraph" w:styleId="Caption">
    <w:name w:val="caption"/>
    <w:basedOn w:val="Normal"/>
    <w:next w:val="Normal"/>
    <w:uiPriority w:val="35"/>
    <w:unhideWhenUsed/>
    <w:qFormat/>
    <w:rsid w:val="007A252D"/>
    <w:pPr>
      <w:spacing w:after="200" w:line="240" w:lineRule="auto"/>
    </w:pPr>
    <w:rPr>
      <w:i/>
      <w:iCs/>
      <w:color w:val="44546A" w:themeColor="text2"/>
      <w:sz w:val="18"/>
      <w:szCs w:val="18"/>
    </w:rPr>
  </w:style>
  <w:style w:type="paragraph" w:styleId="Header">
    <w:name w:val="header"/>
    <w:basedOn w:val="Normal"/>
    <w:link w:val="HeaderChar"/>
    <w:uiPriority w:val="99"/>
    <w:unhideWhenUsed/>
    <w:rsid w:val="000A3AA9"/>
    <w:pPr>
      <w:tabs>
        <w:tab w:val="center" w:pos="4513"/>
        <w:tab w:val="right" w:pos="9026"/>
      </w:tabs>
      <w:spacing w:after="0" w:line="240" w:lineRule="auto"/>
    </w:pPr>
  </w:style>
  <w:style w:type="character" w:styleId="HeaderChar" w:customStyle="1">
    <w:name w:val="Header Char"/>
    <w:basedOn w:val="DefaultParagraphFont"/>
    <w:link w:val="Header"/>
    <w:uiPriority w:val="99"/>
    <w:rsid w:val="000A3AA9"/>
  </w:style>
  <w:style w:type="paragraph" w:styleId="Footer">
    <w:name w:val="footer"/>
    <w:basedOn w:val="Normal"/>
    <w:link w:val="FooterChar"/>
    <w:uiPriority w:val="99"/>
    <w:unhideWhenUsed/>
    <w:rsid w:val="000A3AA9"/>
    <w:pPr>
      <w:tabs>
        <w:tab w:val="center" w:pos="4513"/>
        <w:tab w:val="right" w:pos="9026"/>
      </w:tabs>
      <w:spacing w:after="0" w:line="240" w:lineRule="auto"/>
    </w:pPr>
  </w:style>
  <w:style w:type="character" w:styleId="FooterChar" w:customStyle="1">
    <w:name w:val="Footer Char"/>
    <w:basedOn w:val="DefaultParagraphFont"/>
    <w:link w:val="Footer"/>
    <w:uiPriority w:val="99"/>
    <w:rsid w:val="000A3AA9"/>
  </w:style>
  <w:style w:type="paragraph" w:styleId="paragraph" w:customStyle="1">
    <w:name w:val="paragraph"/>
    <w:basedOn w:val="Normal"/>
    <w:rsid w:val="009D34C8"/>
    <w:pPr>
      <w:spacing w:before="100" w:beforeAutospacing="1" w:after="100" w:afterAutospacing="1" w:line="240" w:lineRule="auto"/>
    </w:pPr>
    <w:rPr>
      <w:rFonts w:ascii="Times New Roman" w:hAnsi="Times New Roman" w:eastAsia="Times New Roman" w:cs="Times New Roman"/>
      <w:sz w:val="24"/>
      <w:szCs w:val="24"/>
      <w:lang w:eastAsia="en-GB"/>
    </w:rPr>
  </w:style>
  <w:style w:type="character" w:styleId="normaltextrun" w:customStyle="1">
    <w:name w:val="normaltextrun"/>
    <w:basedOn w:val="DefaultParagraphFont"/>
    <w:rsid w:val="009D34C8"/>
  </w:style>
  <w:style w:type="character" w:styleId="eop" w:customStyle="1">
    <w:name w:val="eop"/>
    <w:basedOn w:val="DefaultParagraphFont"/>
    <w:rsid w:val="009D34C8"/>
  </w:style>
  <w:style xmlns:w="http://schemas.openxmlformats.org/wordprocessingml/2006/main" w:type="table" w:styleId="TableGrid">
    <w:name xmlns:w="http://schemas.openxmlformats.org/wordprocessingml/2006/main" w:val="Table Grid"/>
    <w:basedOn xmlns:w="http://schemas.openxmlformats.org/wordprocessingml/2006/main" w:val="TableNormal"/>
    <w:uiPriority xmlns:w="http://schemas.openxmlformats.org/wordprocessingml/2006/main" w:val="59"/>
    <w:rsid xmlns:w="http://schemas.openxmlformats.org/wordprocessingml/2006/main" w:val="00FB4123"/>
    <w:pPr xmlns:w="http://schemas.openxmlformats.org/wordprocessingml/2006/main">
      <w:spacing w:after="0" w:line="240" w:lineRule="auto"/>
    </w:pPr>
    <w:tblPr xmlns:w="http://schemas.openxmlformats.org/wordprocessingml/2006/main">
      <w:tblInd w:w="0" w:type="dxa"/>
      <w:tblBorders>
        <w:top w:val="single" w:color="000000" w:themeColor="text1" w:sz="4" w:space="0"/>
        <w:left w:val="single" w:color="000000" w:themeColor="text1" w:sz="4" w:space="0"/>
        <w:bottom w:val="single" w:color="000000" w:themeColor="text1" w:sz="4" w:space="0"/>
        <w:right w:val="single" w:color="000000" w:themeColor="text1" w:sz="4" w:space="0"/>
        <w:insideH w:val="single" w:color="000000" w:themeColor="text1" w:sz="4" w:space="0"/>
        <w:insideV w:val="single" w:color="000000" w:themeColor="text1" w:sz="4" w:space="0"/>
      </w:tblBorders>
      <w:tblCellMar>
        <w:top w:w="0" w:type="dxa"/>
        <w:left w:w="108" w:type="dxa"/>
        <w:bottom w:w="0" w:type="dxa"/>
        <w:right w:w="108" w:type="dxa"/>
      </w:tblCellMar>
    </w:tblPr>
  </w:style>
  <w:style xmlns:w14="http://schemas.microsoft.com/office/word/2010/wordml" xmlns:mc="http://schemas.openxmlformats.org/markup-compatibility/2006" xmlns:w="http://schemas.openxmlformats.org/wordprocessingml/2006/main" w:type="paragraph" w:styleId="ListParagraph" mc:Ignorable="w14">
    <w:name xmlns:w="http://schemas.openxmlformats.org/wordprocessingml/2006/main" w:val="List Paragraph"/>
    <w:basedOn xmlns:w="http://schemas.openxmlformats.org/wordprocessingml/2006/main" w:val="Normal"/>
    <w:uiPriority xmlns:w="http://schemas.openxmlformats.org/wordprocessingml/2006/main" w:val="34"/>
    <w:qFormat xmlns:w="http://schemas.openxmlformats.org/wordprocessingml/2006/main"/>
    <w:pPr xmlns:w="http://schemas.openxmlformats.org/wordprocessingml/2006/main">
      <w:ind xmlns:w="http://schemas.openxmlformats.org/wordprocessingml/2006/main" w:left="720"/>
      <w:contextualSpacing xmlns:w="http://schemas.openxmlformats.org/wordprocessingml/2006/main"/>
    </w:pPr>
  </w:style>
  <w:style xmlns:w14="http://schemas.microsoft.com/office/word/2010/wordml" xmlns:mc="http://schemas.openxmlformats.org/markup-compatibility/2006" xmlns:w="http://schemas.openxmlformats.org/wordprocessingml/2006/main" w:type="table" w:styleId="GridTable1Light" mc:Ignorable="w14">
    <w:name xmlns:w="http://schemas.openxmlformats.org/wordprocessingml/2006/main" w:val="Grid Table 1 Light"/>
    <w:basedOn xmlns:w="http://schemas.openxmlformats.org/wordprocessingml/2006/main" w:val="TableNormal"/>
    <w:uiPriority xmlns:w="http://schemas.openxmlformats.org/wordprocessingml/2006/main" w:val="46"/>
    <w:pPr xmlns:w="http://schemas.openxmlformats.org/wordprocessingml/2006/main">
      <w:spacing xmlns:w="http://schemas.openxmlformats.org/wordprocessingml/2006/main" w:after="0" w:line="240" w:lineRule="auto"/>
    </w:pPr>
    <w:tblPr xmlns:w="http://schemas.openxmlformats.org/wordprocessingml/2006/main">
      <w:tblStyleRowBandSize w:val="1"/>
      <w:tblStyleColBandSize w:val="1"/>
      <w:tblInd w:w="0" w:type="dxa"/>
      <w:tblBorders>
        <w:top w:val="single" w:color="999999" w:themeColor="text1" w:themeTint="66" w:sz="4" w:space="0"/>
        <w:left w:val="single" w:color="999999" w:themeColor="text1" w:themeTint="66" w:sz="4" w:space="0"/>
        <w:bottom w:val="single" w:color="999999" w:themeColor="text1" w:themeTint="66" w:sz="4" w:space="0"/>
        <w:right w:val="single" w:color="999999" w:themeColor="text1" w:themeTint="66" w:sz="4" w:space="0"/>
        <w:insideH w:val="single" w:color="999999" w:themeColor="text1" w:themeTint="66" w:sz="4" w:space="0"/>
        <w:insideV w:val="single" w:color="999999" w:themeColor="text1" w:themeTint="66" w:sz="4" w:space="0"/>
      </w:tblBorders>
      <w:tblCellMar>
        <w:top w:w="0" w:type="dxa"/>
        <w:left w:w="108" w:type="dxa"/>
        <w:bottom w:w="0" w:type="dxa"/>
        <w:right w:w="108" w:type="dxa"/>
      </w:tblCellMar>
    </w:tblPr>
    <w:tblStylePr xmlns:w="http://schemas.openxmlformats.org/wordprocessingml/2006/main" w:type="firstRow">
      <w:rPr>
        <w:b/>
        <w:bCs/>
      </w:rPr>
      <w:tblPr/>
      <w:tcPr>
        <w:tcBorders>
          <w:bottom w:val="single" w:color="666666" w:themeColor="text1" w:themeTint="99" w:sz="12" w:space="0"/>
        </w:tcBorders>
      </w:tcPr>
    </w:tblStylePr>
    <w:tblStylePr xmlns:w="http://schemas.openxmlformats.org/wordprocessingml/2006/main" w:type="lastRow">
      <w:rPr>
        <w:b/>
        <w:bCs/>
      </w:rPr>
      <w:tblPr/>
      <w:tcPr>
        <w:tcBorders>
          <w:top w:val="double" w:color="666666" w:themeColor="text1" w:themeTint="99" w:sz="2" w:space="0"/>
        </w:tcBorders>
      </w:tcPr>
    </w:tblStylePr>
    <w:tblStylePr xmlns:w="http://schemas.openxmlformats.org/wordprocessingml/2006/main" w:type="firstCol">
      <w:rPr>
        <w:b/>
        <w:bCs/>
      </w:rPr>
    </w:tblStylePr>
    <w:tblStylePr xmlns:w="http://schemas.openxmlformats.org/wordprocessingml/2006/main" w:type="lastCol">
      <w:rPr>
        <w:b/>
        <w:bCs/>
      </w:rPr>
    </w:tblStyle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se="http://schemas.microsoft.com/office/word/2015/wordml/symex" mc:Ignorable="w14 w15 w16se">
  <w:divs>
    <w:div w:id="186649257">
      <w:bodyDiv w:val="1"/>
      <w:marLeft w:val="0"/>
      <w:marRight w:val="0"/>
      <w:marTop w:val="0"/>
      <w:marBottom w:val="0"/>
      <w:divBdr>
        <w:top w:val="none" w:sz="0" w:space="0" w:color="auto"/>
        <w:left w:val="none" w:sz="0" w:space="0" w:color="auto"/>
        <w:bottom w:val="none" w:sz="0" w:space="0" w:color="auto"/>
        <w:right w:val="none" w:sz="0" w:space="0" w:color="auto"/>
      </w:divBdr>
      <w:divsChild>
        <w:div w:id="29498807">
          <w:marLeft w:val="0"/>
          <w:marRight w:val="0"/>
          <w:marTop w:val="0"/>
          <w:marBottom w:val="0"/>
          <w:divBdr>
            <w:top w:val="none" w:sz="0" w:space="0" w:color="auto"/>
            <w:left w:val="none" w:sz="0" w:space="0" w:color="auto"/>
            <w:bottom w:val="none" w:sz="0" w:space="0" w:color="auto"/>
            <w:right w:val="none" w:sz="0" w:space="0" w:color="auto"/>
          </w:divBdr>
        </w:div>
        <w:div w:id="135802891">
          <w:marLeft w:val="0"/>
          <w:marRight w:val="0"/>
          <w:marTop w:val="0"/>
          <w:marBottom w:val="0"/>
          <w:divBdr>
            <w:top w:val="none" w:sz="0" w:space="0" w:color="auto"/>
            <w:left w:val="none" w:sz="0" w:space="0" w:color="auto"/>
            <w:bottom w:val="none" w:sz="0" w:space="0" w:color="auto"/>
            <w:right w:val="none" w:sz="0" w:space="0" w:color="auto"/>
          </w:divBdr>
        </w:div>
        <w:div w:id="623661893">
          <w:marLeft w:val="0"/>
          <w:marRight w:val="0"/>
          <w:marTop w:val="0"/>
          <w:marBottom w:val="0"/>
          <w:divBdr>
            <w:top w:val="none" w:sz="0" w:space="0" w:color="auto"/>
            <w:left w:val="none" w:sz="0" w:space="0" w:color="auto"/>
            <w:bottom w:val="none" w:sz="0" w:space="0" w:color="auto"/>
            <w:right w:val="none" w:sz="0" w:space="0" w:color="auto"/>
          </w:divBdr>
        </w:div>
        <w:div w:id="510528490">
          <w:marLeft w:val="0"/>
          <w:marRight w:val="0"/>
          <w:marTop w:val="0"/>
          <w:marBottom w:val="0"/>
          <w:divBdr>
            <w:top w:val="none" w:sz="0" w:space="0" w:color="auto"/>
            <w:left w:val="none" w:sz="0" w:space="0" w:color="auto"/>
            <w:bottom w:val="none" w:sz="0" w:space="0" w:color="auto"/>
            <w:right w:val="none" w:sz="0" w:space="0" w:color="auto"/>
          </w:divBdr>
        </w:div>
        <w:div w:id="699085690">
          <w:marLeft w:val="0"/>
          <w:marRight w:val="0"/>
          <w:marTop w:val="0"/>
          <w:marBottom w:val="0"/>
          <w:divBdr>
            <w:top w:val="none" w:sz="0" w:space="0" w:color="auto"/>
            <w:left w:val="none" w:sz="0" w:space="0" w:color="auto"/>
            <w:bottom w:val="none" w:sz="0" w:space="0" w:color="auto"/>
            <w:right w:val="none" w:sz="0" w:space="0" w:color="auto"/>
          </w:divBdr>
        </w:div>
        <w:div w:id="1992829127">
          <w:marLeft w:val="0"/>
          <w:marRight w:val="0"/>
          <w:marTop w:val="0"/>
          <w:marBottom w:val="0"/>
          <w:divBdr>
            <w:top w:val="none" w:sz="0" w:space="0" w:color="auto"/>
            <w:left w:val="none" w:sz="0" w:space="0" w:color="auto"/>
            <w:bottom w:val="none" w:sz="0" w:space="0" w:color="auto"/>
            <w:right w:val="none" w:sz="0" w:space="0" w:color="auto"/>
          </w:divBdr>
        </w:div>
        <w:div w:id="1661735517">
          <w:marLeft w:val="0"/>
          <w:marRight w:val="0"/>
          <w:marTop w:val="0"/>
          <w:marBottom w:val="0"/>
          <w:divBdr>
            <w:top w:val="none" w:sz="0" w:space="0" w:color="auto"/>
            <w:left w:val="none" w:sz="0" w:space="0" w:color="auto"/>
            <w:bottom w:val="none" w:sz="0" w:space="0" w:color="auto"/>
            <w:right w:val="none" w:sz="0" w:space="0" w:color="auto"/>
          </w:divBdr>
        </w:div>
        <w:div w:id="2070684966">
          <w:marLeft w:val="0"/>
          <w:marRight w:val="0"/>
          <w:marTop w:val="0"/>
          <w:marBottom w:val="0"/>
          <w:divBdr>
            <w:top w:val="none" w:sz="0" w:space="0" w:color="auto"/>
            <w:left w:val="none" w:sz="0" w:space="0" w:color="auto"/>
            <w:bottom w:val="none" w:sz="0" w:space="0" w:color="auto"/>
            <w:right w:val="none" w:sz="0" w:space="0" w:color="auto"/>
          </w:divBdr>
        </w:div>
        <w:div w:id="1176070977">
          <w:marLeft w:val="0"/>
          <w:marRight w:val="0"/>
          <w:marTop w:val="0"/>
          <w:marBottom w:val="0"/>
          <w:divBdr>
            <w:top w:val="none" w:sz="0" w:space="0" w:color="auto"/>
            <w:left w:val="none" w:sz="0" w:space="0" w:color="auto"/>
            <w:bottom w:val="none" w:sz="0" w:space="0" w:color="auto"/>
            <w:right w:val="none" w:sz="0" w:space="0" w:color="auto"/>
          </w:divBdr>
        </w:div>
        <w:div w:id="1051415631">
          <w:marLeft w:val="0"/>
          <w:marRight w:val="0"/>
          <w:marTop w:val="0"/>
          <w:marBottom w:val="0"/>
          <w:divBdr>
            <w:top w:val="none" w:sz="0" w:space="0" w:color="auto"/>
            <w:left w:val="none" w:sz="0" w:space="0" w:color="auto"/>
            <w:bottom w:val="none" w:sz="0" w:space="0" w:color="auto"/>
            <w:right w:val="none" w:sz="0" w:space="0" w:color="auto"/>
          </w:divBdr>
        </w:div>
        <w:div w:id="1841968551">
          <w:marLeft w:val="0"/>
          <w:marRight w:val="0"/>
          <w:marTop w:val="0"/>
          <w:marBottom w:val="0"/>
          <w:divBdr>
            <w:top w:val="none" w:sz="0" w:space="0" w:color="auto"/>
            <w:left w:val="none" w:sz="0" w:space="0" w:color="auto"/>
            <w:bottom w:val="none" w:sz="0" w:space="0" w:color="auto"/>
            <w:right w:val="none" w:sz="0" w:space="0" w:color="auto"/>
          </w:divBdr>
        </w:div>
        <w:div w:id="1885941658">
          <w:marLeft w:val="0"/>
          <w:marRight w:val="0"/>
          <w:marTop w:val="0"/>
          <w:marBottom w:val="0"/>
          <w:divBdr>
            <w:top w:val="none" w:sz="0" w:space="0" w:color="auto"/>
            <w:left w:val="none" w:sz="0" w:space="0" w:color="auto"/>
            <w:bottom w:val="none" w:sz="0" w:space="0" w:color="auto"/>
            <w:right w:val="none" w:sz="0" w:space="0" w:color="auto"/>
          </w:divBdr>
        </w:div>
        <w:div w:id="902176440">
          <w:marLeft w:val="0"/>
          <w:marRight w:val="0"/>
          <w:marTop w:val="0"/>
          <w:marBottom w:val="0"/>
          <w:divBdr>
            <w:top w:val="none" w:sz="0" w:space="0" w:color="auto"/>
            <w:left w:val="none" w:sz="0" w:space="0" w:color="auto"/>
            <w:bottom w:val="none" w:sz="0" w:space="0" w:color="auto"/>
            <w:right w:val="none" w:sz="0" w:space="0" w:color="auto"/>
          </w:divBdr>
        </w:div>
        <w:div w:id="481239097">
          <w:marLeft w:val="0"/>
          <w:marRight w:val="0"/>
          <w:marTop w:val="0"/>
          <w:marBottom w:val="0"/>
          <w:divBdr>
            <w:top w:val="none" w:sz="0" w:space="0" w:color="auto"/>
            <w:left w:val="none" w:sz="0" w:space="0" w:color="auto"/>
            <w:bottom w:val="none" w:sz="0" w:space="0" w:color="auto"/>
            <w:right w:val="none" w:sz="0" w:space="0" w:color="auto"/>
          </w:divBdr>
        </w:div>
        <w:div w:id="817503926">
          <w:marLeft w:val="0"/>
          <w:marRight w:val="0"/>
          <w:marTop w:val="0"/>
          <w:marBottom w:val="0"/>
          <w:divBdr>
            <w:top w:val="none" w:sz="0" w:space="0" w:color="auto"/>
            <w:left w:val="none" w:sz="0" w:space="0" w:color="auto"/>
            <w:bottom w:val="none" w:sz="0" w:space="0" w:color="auto"/>
            <w:right w:val="none" w:sz="0" w:space="0" w:color="auto"/>
          </w:divBdr>
        </w:div>
        <w:div w:id="890271680">
          <w:marLeft w:val="0"/>
          <w:marRight w:val="0"/>
          <w:marTop w:val="0"/>
          <w:marBottom w:val="0"/>
          <w:divBdr>
            <w:top w:val="none" w:sz="0" w:space="0" w:color="auto"/>
            <w:left w:val="none" w:sz="0" w:space="0" w:color="auto"/>
            <w:bottom w:val="none" w:sz="0" w:space="0" w:color="auto"/>
            <w:right w:val="none" w:sz="0" w:space="0" w:color="auto"/>
          </w:divBdr>
        </w:div>
        <w:div w:id="741024117">
          <w:marLeft w:val="0"/>
          <w:marRight w:val="0"/>
          <w:marTop w:val="0"/>
          <w:marBottom w:val="0"/>
          <w:divBdr>
            <w:top w:val="none" w:sz="0" w:space="0" w:color="auto"/>
            <w:left w:val="none" w:sz="0" w:space="0" w:color="auto"/>
            <w:bottom w:val="none" w:sz="0" w:space="0" w:color="auto"/>
            <w:right w:val="none" w:sz="0" w:space="0" w:color="auto"/>
          </w:divBdr>
        </w:div>
        <w:div w:id="274406786">
          <w:marLeft w:val="0"/>
          <w:marRight w:val="0"/>
          <w:marTop w:val="0"/>
          <w:marBottom w:val="0"/>
          <w:divBdr>
            <w:top w:val="none" w:sz="0" w:space="0" w:color="auto"/>
            <w:left w:val="none" w:sz="0" w:space="0" w:color="auto"/>
            <w:bottom w:val="none" w:sz="0" w:space="0" w:color="auto"/>
            <w:right w:val="none" w:sz="0" w:space="0" w:color="auto"/>
          </w:divBdr>
        </w:div>
        <w:div w:id="362363374">
          <w:marLeft w:val="0"/>
          <w:marRight w:val="0"/>
          <w:marTop w:val="0"/>
          <w:marBottom w:val="0"/>
          <w:divBdr>
            <w:top w:val="none" w:sz="0" w:space="0" w:color="auto"/>
            <w:left w:val="none" w:sz="0" w:space="0" w:color="auto"/>
            <w:bottom w:val="none" w:sz="0" w:space="0" w:color="auto"/>
            <w:right w:val="none" w:sz="0" w:space="0" w:color="auto"/>
          </w:divBdr>
        </w:div>
        <w:div w:id="1908028403">
          <w:marLeft w:val="0"/>
          <w:marRight w:val="0"/>
          <w:marTop w:val="0"/>
          <w:marBottom w:val="0"/>
          <w:divBdr>
            <w:top w:val="none" w:sz="0" w:space="0" w:color="auto"/>
            <w:left w:val="none" w:sz="0" w:space="0" w:color="auto"/>
            <w:bottom w:val="none" w:sz="0" w:space="0" w:color="auto"/>
            <w:right w:val="none" w:sz="0" w:space="0" w:color="auto"/>
          </w:divBdr>
        </w:div>
        <w:div w:id="211311432">
          <w:marLeft w:val="0"/>
          <w:marRight w:val="0"/>
          <w:marTop w:val="0"/>
          <w:marBottom w:val="0"/>
          <w:divBdr>
            <w:top w:val="none" w:sz="0" w:space="0" w:color="auto"/>
            <w:left w:val="none" w:sz="0" w:space="0" w:color="auto"/>
            <w:bottom w:val="none" w:sz="0" w:space="0" w:color="auto"/>
            <w:right w:val="none" w:sz="0" w:space="0" w:color="auto"/>
          </w:divBdr>
        </w:div>
        <w:div w:id="2071802681">
          <w:marLeft w:val="0"/>
          <w:marRight w:val="0"/>
          <w:marTop w:val="0"/>
          <w:marBottom w:val="0"/>
          <w:divBdr>
            <w:top w:val="none" w:sz="0" w:space="0" w:color="auto"/>
            <w:left w:val="none" w:sz="0" w:space="0" w:color="auto"/>
            <w:bottom w:val="none" w:sz="0" w:space="0" w:color="auto"/>
            <w:right w:val="none" w:sz="0" w:space="0" w:color="auto"/>
          </w:divBdr>
        </w:div>
        <w:div w:id="943147882">
          <w:marLeft w:val="0"/>
          <w:marRight w:val="0"/>
          <w:marTop w:val="0"/>
          <w:marBottom w:val="0"/>
          <w:divBdr>
            <w:top w:val="none" w:sz="0" w:space="0" w:color="auto"/>
            <w:left w:val="none" w:sz="0" w:space="0" w:color="auto"/>
            <w:bottom w:val="none" w:sz="0" w:space="0" w:color="auto"/>
            <w:right w:val="none" w:sz="0" w:space="0" w:color="auto"/>
          </w:divBdr>
        </w:div>
        <w:div w:id="1390229396">
          <w:marLeft w:val="0"/>
          <w:marRight w:val="0"/>
          <w:marTop w:val="0"/>
          <w:marBottom w:val="0"/>
          <w:divBdr>
            <w:top w:val="none" w:sz="0" w:space="0" w:color="auto"/>
            <w:left w:val="none" w:sz="0" w:space="0" w:color="auto"/>
            <w:bottom w:val="none" w:sz="0" w:space="0" w:color="auto"/>
            <w:right w:val="none" w:sz="0" w:space="0" w:color="auto"/>
          </w:divBdr>
        </w:div>
        <w:div w:id="1188714082">
          <w:marLeft w:val="0"/>
          <w:marRight w:val="0"/>
          <w:marTop w:val="0"/>
          <w:marBottom w:val="0"/>
          <w:divBdr>
            <w:top w:val="none" w:sz="0" w:space="0" w:color="auto"/>
            <w:left w:val="none" w:sz="0" w:space="0" w:color="auto"/>
            <w:bottom w:val="none" w:sz="0" w:space="0" w:color="auto"/>
            <w:right w:val="none" w:sz="0" w:space="0" w:color="auto"/>
          </w:divBdr>
        </w:div>
        <w:div w:id="131412015">
          <w:marLeft w:val="0"/>
          <w:marRight w:val="0"/>
          <w:marTop w:val="0"/>
          <w:marBottom w:val="0"/>
          <w:divBdr>
            <w:top w:val="none" w:sz="0" w:space="0" w:color="auto"/>
            <w:left w:val="none" w:sz="0" w:space="0" w:color="auto"/>
            <w:bottom w:val="none" w:sz="0" w:space="0" w:color="auto"/>
            <w:right w:val="none" w:sz="0" w:space="0" w:color="auto"/>
          </w:divBdr>
        </w:div>
        <w:div w:id="9719895">
          <w:marLeft w:val="0"/>
          <w:marRight w:val="0"/>
          <w:marTop w:val="0"/>
          <w:marBottom w:val="0"/>
          <w:divBdr>
            <w:top w:val="none" w:sz="0" w:space="0" w:color="auto"/>
            <w:left w:val="none" w:sz="0" w:space="0" w:color="auto"/>
            <w:bottom w:val="none" w:sz="0" w:space="0" w:color="auto"/>
            <w:right w:val="none" w:sz="0" w:space="0" w:color="auto"/>
          </w:divBdr>
        </w:div>
        <w:div w:id="1117987471">
          <w:marLeft w:val="0"/>
          <w:marRight w:val="0"/>
          <w:marTop w:val="0"/>
          <w:marBottom w:val="0"/>
          <w:divBdr>
            <w:top w:val="none" w:sz="0" w:space="0" w:color="auto"/>
            <w:left w:val="none" w:sz="0" w:space="0" w:color="auto"/>
            <w:bottom w:val="none" w:sz="0" w:space="0" w:color="auto"/>
            <w:right w:val="none" w:sz="0" w:space="0" w:color="auto"/>
          </w:divBdr>
        </w:div>
        <w:div w:id="1736511223">
          <w:marLeft w:val="0"/>
          <w:marRight w:val="0"/>
          <w:marTop w:val="0"/>
          <w:marBottom w:val="0"/>
          <w:divBdr>
            <w:top w:val="none" w:sz="0" w:space="0" w:color="auto"/>
            <w:left w:val="none" w:sz="0" w:space="0" w:color="auto"/>
            <w:bottom w:val="none" w:sz="0" w:space="0" w:color="auto"/>
            <w:right w:val="none" w:sz="0" w:space="0" w:color="auto"/>
          </w:divBdr>
        </w:div>
        <w:div w:id="611015885">
          <w:marLeft w:val="0"/>
          <w:marRight w:val="0"/>
          <w:marTop w:val="0"/>
          <w:marBottom w:val="0"/>
          <w:divBdr>
            <w:top w:val="none" w:sz="0" w:space="0" w:color="auto"/>
            <w:left w:val="none" w:sz="0" w:space="0" w:color="auto"/>
            <w:bottom w:val="none" w:sz="0" w:space="0" w:color="auto"/>
            <w:right w:val="none" w:sz="0" w:space="0" w:color="auto"/>
          </w:divBdr>
        </w:div>
        <w:div w:id="1241407754">
          <w:marLeft w:val="0"/>
          <w:marRight w:val="0"/>
          <w:marTop w:val="0"/>
          <w:marBottom w:val="0"/>
          <w:divBdr>
            <w:top w:val="none" w:sz="0" w:space="0" w:color="auto"/>
            <w:left w:val="none" w:sz="0" w:space="0" w:color="auto"/>
            <w:bottom w:val="none" w:sz="0" w:space="0" w:color="auto"/>
            <w:right w:val="none" w:sz="0" w:space="0" w:color="auto"/>
          </w:divBdr>
        </w:div>
        <w:div w:id="1875581114">
          <w:marLeft w:val="0"/>
          <w:marRight w:val="0"/>
          <w:marTop w:val="0"/>
          <w:marBottom w:val="0"/>
          <w:divBdr>
            <w:top w:val="none" w:sz="0" w:space="0" w:color="auto"/>
            <w:left w:val="none" w:sz="0" w:space="0" w:color="auto"/>
            <w:bottom w:val="none" w:sz="0" w:space="0" w:color="auto"/>
            <w:right w:val="none" w:sz="0" w:space="0" w:color="auto"/>
          </w:divBdr>
        </w:div>
        <w:div w:id="568417413">
          <w:marLeft w:val="0"/>
          <w:marRight w:val="0"/>
          <w:marTop w:val="0"/>
          <w:marBottom w:val="0"/>
          <w:divBdr>
            <w:top w:val="none" w:sz="0" w:space="0" w:color="auto"/>
            <w:left w:val="none" w:sz="0" w:space="0" w:color="auto"/>
            <w:bottom w:val="none" w:sz="0" w:space="0" w:color="auto"/>
            <w:right w:val="none" w:sz="0" w:space="0" w:color="auto"/>
          </w:divBdr>
        </w:div>
        <w:div w:id="1908570395">
          <w:marLeft w:val="0"/>
          <w:marRight w:val="0"/>
          <w:marTop w:val="0"/>
          <w:marBottom w:val="0"/>
          <w:divBdr>
            <w:top w:val="none" w:sz="0" w:space="0" w:color="auto"/>
            <w:left w:val="none" w:sz="0" w:space="0" w:color="auto"/>
            <w:bottom w:val="none" w:sz="0" w:space="0" w:color="auto"/>
            <w:right w:val="none" w:sz="0" w:space="0" w:color="auto"/>
          </w:divBdr>
        </w:div>
        <w:div w:id="864516363">
          <w:marLeft w:val="0"/>
          <w:marRight w:val="0"/>
          <w:marTop w:val="0"/>
          <w:marBottom w:val="0"/>
          <w:divBdr>
            <w:top w:val="none" w:sz="0" w:space="0" w:color="auto"/>
            <w:left w:val="none" w:sz="0" w:space="0" w:color="auto"/>
            <w:bottom w:val="none" w:sz="0" w:space="0" w:color="auto"/>
            <w:right w:val="none" w:sz="0" w:space="0" w:color="auto"/>
          </w:divBdr>
        </w:div>
        <w:div w:id="938950987">
          <w:marLeft w:val="0"/>
          <w:marRight w:val="0"/>
          <w:marTop w:val="0"/>
          <w:marBottom w:val="0"/>
          <w:divBdr>
            <w:top w:val="none" w:sz="0" w:space="0" w:color="auto"/>
            <w:left w:val="none" w:sz="0" w:space="0" w:color="auto"/>
            <w:bottom w:val="none" w:sz="0" w:space="0" w:color="auto"/>
            <w:right w:val="none" w:sz="0" w:space="0" w:color="auto"/>
          </w:divBdr>
        </w:div>
        <w:div w:id="1965965576">
          <w:marLeft w:val="0"/>
          <w:marRight w:val="0"/>
          <w:marTop w:val="0"/>
          <w:marBottom w:val="0"/>
          <w:divBdr>
            <w:top w:val="none" w:sz="0" w:space="0" w:color="auto"/>
            <w:left w:val="none" w:sz="0" w:space="0" w:color="auto"/>
            <w:bottom w:val="none" w:sz="0" w:space="0" w:color="auto"/>
            <w:right w:val="none" w:sz="0" w:space="0" w:color="auto"/>
          </w:divBdr>
        </w:div>
        <w:div w:id="1553813397">
          <w:marLeft w:val="0"/>
          <w:marRight w:val="0"/>
          <w:marTop w:val="0"/>
          <w:marBottom w:val="0"/>
          <w:divBdr>
            <w:top w:val="none" w:sz="0" w:space="0" w:color="auto"/>
            <w:left w:val="none" w:sz="0" w:space="0" w:color="auto"/>
            <w:bottom w:val="none" w:sz="0" w:space="0" w:color="auto"/>
            <w:right w:val="none" w:sz="0" w:space="0" w:color="auto"/>
          </w:divBdr>
        </w:div>
        <w:div w:id="747771168">
          <w:marLeft w:val="0"/>
          <w:marRight w:val="0"/>
          <w:marTop w:val="0"/>
          <w:marBottom w:val="0"/>
          <w:divBdr>
            <w:top w:val="none" w:sz="0" w:space="0" w:color="auto"/>
            <w:left w:val="none" w:sz="0" w:space="0" w:color="auto"/>
            <w:bottom w:val="none" w:sz="0" w:space="0" w:color="auto"/>
            <w:right w:val="none" w:sz="0" w:space="0" w:color="auto"/>
          </w:divBdr>
        </w:div>
        <w:div w:id="2056805056">
          <w:marLeft w:val="0"/>
          <w:marRight w:val="0"/>
          <w:marTop w:val="0"/>
          <w:marBottom w:val="0"/>
          <w:divBdr>
            <w:top w:val="none" w:sz="0" w:space="0" w:color="auto"/>
            <w:left w:val="none" w:sz="0" w:space="0" w:color="auto"/>
            <w:bottom w:val="none" w:sz="0" w:space="0" w:color="auto"/>
            <w:right w:val="none" w:sz="0" w:space="0" w:color="auto"/>
          </w:divBdr>
        </w:div>
        <w:div w:id="630672895">
          <w:marLeft w:val="0"/>
          <w:marRight w:val="0"/>
          <w:marTop w:val="0"/>
          <w:marBottom w:val="0"/>
          <w:divBdr>
            <w:top w:val="none" w:sz="0" w:space="0" w:color="auto"/>
            <w:left w:val="none" w:sz="0" w:space="0" w:color="auto"/>
            <w:bottom w:val="none" w:sz="0" w:space="0" w:color="auto"/>
            <w:right w:val="none" w:sz="0" w:space="0" w:color="auto"/>
          </w:divBdr>
        </w:div>
        <w:div w:id="1308781343">
          <w:marLeft w:val="0"/>
          <w:marRight w:val="0"/>
          <w:marTop w:val="0"/>
          <w:marBottom w:val="0"/>
          <w:divBdr>
            <w:top w:val="none" w:sz="0" w:space="0" w:color="auto"/>
            <w:left w:val="none" w:sz="0" w:space="0" w:color="auto"/>
            <w:bottom w:val="none" w:sz="0" w:space="0" w:color="auto"/>
            <w:right w:val="none" w:sz="0" w:space="0" w:color="auto"/>
          </w:divBdr>
        </w:div>
        <w:div w:id="671227765">
          <w:marLeft w:val="0"/>
          <w:marRight w:val="0"/>
          <w:marTop w:val="0"/>
          <w:marBottom w:val="0"/>
          <w:divBdr>
            <w:top w:val="none" w:sz="0" w:space="0" w:color="auto"/>
            <w:left w:val="none" w:sz="0" w:space="0" w:color="auto"/>
            <w:bottom w:val="none" w:sz="0" w:space="0" w:color="auto"/>
            <w:right w:val="none" w:sz="0" w:space="0" w:color="auto"/>
          </w:divBdr>
        </w:div>
        <w:div w:id="1657760626">
          <w:marLeft w:val="0"/>
          <w:marRight w:val="0"/>
          <w:marTop w:val="0"/>
          <w:marBottom w:val="0"/>
          <w:divBdr>
            <w:top w:val="none" w:sz="0" w:space="0" w:color="auto"/>
            <w:left w:val="none" w:sz="0" w:space="0" w:color="auto"/>
            <w:bottom w:val="none" w:sz="0" w:space="0" w:color="auto"/>
            <w:right w:val="none" w:sz="0" w:space="0" w:color="auto"/>
          </w:divBdr>
        </w:div>
        <w:div w:id="422919596">
          <w:marLeft w:val="0"/>
          <w:marRight w:val="0"/>
          <w:marTop w:val="0"/>
          <w:marBottom w:val="0"/>
          <w:divBdr>
            <w:top w:val="none" w:sz="0" w:space="0" w:color="auto"/>
            <w:left w:val="none" w:sz="0" w:space="0" w:color="auto"/>
            <w:bottom w:val="none" w:sz="0" w:space="0" w:color="auto"/>
            <w:right w:val="none" w:sz="0" w:space="0" w:color="auto"/>
          </w:divBdr>
        </w:div>
        <w:div w:id="227768849">
          <w:marLeft w:val="0"/>
          <w:marRight w:val="0"/>
          <w:marTop w:val="0"/>
          <w:marBottom w:val="0"/>
          <w:divBdr>
            <w:top w:val="none" w:sz="0" w:space="0" w:color="auto"/>
            <w:left w:val="none" w:sz="0" w:space="0" w:color="auto"/>
            <w:bottom w:val="none" w:sz="0" w:space="0" w:color="auto"/>
            <w:right w:val="none" w:sz="0" w:space="0" w:color="auto"/>
          </w:divBdr>
        </w:div>
        <w:div w:id="231427014">
          <w:marLeft w:val="0"/>
          <w:marRight w:val="0"/>
          <w:marTop w:val="0"/>
          <w:marBottom w:val="0"/>
          <w:divBdr>
            <w:top w:val="none" w:sz="0" w:space="0" w:color="auto"/>
            <w:left w:val="none" w:sz="0" w:space="0" w:color="auto"/>
            <w:bottom w:val="none" w:sz="0" w:space="0" w:color="auto"/>
            <w:right w:val="none" w:sz="0" w:space="0" w:color="auto"/>
          </w:divBdr>
        </w:div>
        <w:div w:id="475953204">
          <w:marLeft w:val="0"/>
          <w:marRight w:val="0"/>
          <w:marTop w:val="0"/>
          <w:marBottom w:val="0"/>
          <w:divBdr>
            <w:top w:val="none" w:sz="0" w:space="0" w:color="auto"/>
            <w:left w:val="none" w:sz="0" w:space="0" w:color="auto"/>
            <w:bottom w:val="none" w:sz="0" w:space="0" w:color="auto"/>
            <w:right w:val="none" w:sz="0" w:space="0" w:color="auto"/>
          </w:divBdr>
        </w:div>
      </w:divsChild>
    </w:div>
    <w:div w:id="320889478">
      <w:bodyDiv w:val="1"/>
      <w:marLeft w:val="0"/>
      <w:marRight w:val="0"/>
      <w:marTop w:val="0"/>
      <w:marBottom w:val="0"/>
      <w:divBdr>
        <w:top w:val="none" w:sz="0" w:space="0" w:color="auto"/>
        <w:left w:val="none" w:sz="0" w:space="0" w:color="auto"/>
        <w:bottom w:val="none" w:sz="0" w:space="0" w:color="auto"/>
        <w:right w:val="none" w:sz="0" w:space="0" w:color="auto"/>
      </w:divBdr>
      <w:divsChild>
        <w:div w:id="893085806">
          <w:marLeft w:val="0"/>
          <w:marRight w:val="0"/>
          <w:marTop w:val="0"/>
          <w:marBottom w:val="0"/>
          <w:divBdr>
            <w:top w:val="none" w:sz="0" w:space="0" w:color="auto"/>
            <w:left w:val="none" w:sz="0" w:space="0" w:color="auto"/>
            <w:bottom w:val="none" w:sz="0" w:space="0" w:color="auto"/>
            <w:right w:val="none" w:sz="0" w:space="0" w:color="auto"/>
          </w:divBdr>
        </w:div>
        <w:div w:id="1606499472">
          <w:marLeft w:val="0"/>
          <w:marRight w:val="0"/>
          <w:marTop w:val="0"/>
          <w:marBottom w:val="0"/>
          <w:divBdr>
            <w:top w:val="none" w:sz="0" w:space="0" w:color="auto"/>
            <w:left w:val="none" w:sz="0" w:space="0" w:color="auto"/>
            <w:bottom w:val="none" w:sz="0" w:space="0" w:color="auto"/>
            <w:right w:val="none" w:sz="0" w:space="0" w:color="auto"/>
          </w:divBdr>
        </w:div>
        <w:div w:id="183639437">
          <w:marLeft w:val="0"/>
          <w:marRight w:val="0"/>
          <w:marTop w:val="0"/>
          <w:marBottom w:val="0"/>
          <w:divBdr>
            <w:top w:val="none" w:sz="0" w:space="0" w:color="auto"/>
            <w:left w:val="none" w:sz="0" w:space="0" w:color="auto"/>
            <w:bottom w:val="none" w:sz="0" w:space="0" w:color="auto"/>
            <w:right w:val="none" w:sz="0" w:space="0" w:color="auto"/>
          </w:divBdr>
        </w:div>
        <w:div w:id="1214581921">
          <w:marLeft w:val="0"/>
          <w:marRight w:val="0"/>
          <w:marTop w:val="0"/>
          <w:marBottom w:val="0"/>
          <w:divBdr>
            <w:top w:val="none" w:sz="0" w:space="0" w:color="auto"/>
            <w:left w:val="none" w:sz="0" w:space="0" w:color="auto"/>
            <w:bottom w:val="none" w:sz="0" w:space="0" w:color="auto"/>
            <w:right w:val="none" w:sz="0" w:space="0" w:color="auto"/>
          </w:divBdr>
        </w:div>
        <w:div w:id="2087415848">
          <w:marLeft w:val="0"/>
          <w:marRight w:val="0"/>
          <w:marTop w:val="0"/>
          <w:marBottom w:val="0"/>
          <w:divBdr>
            <w:top w:val="none" w:sz="0" w:space="0" w:color="auto"/>
            <w:left w:val="none" w:sz="0" w:space="0" w:color="auto"/>
            <w:bottom w:val="none" w:sz="0" w:space="0" w:color="auto"/>
            <w:right w:val="none" w:sz="0" w:space="0" w:color="auto"/>
          </w:divBdr>
        </w:div>
        <w:div w:id="1593780204">
          <w:marLeft w:val="0"/>
          <w:marRight w:val="0"/>
          <w:marTop w:val="0"/>
          <w:marBottom w:val="0"/>
          <w:divBdr>
            <w:top w:val="none" w:sz="0" w:space="0" w:color="auto"/>
            <w:left w:val="none" w:sz="0" w:space="0" w:color="auto"/>
            <w:bottom w:val="none" w:sz="0" w:space="0" w:color="auto"/>
            <w:right w:val="none" w:sz="0" w:space="0" w:color="auto"/>
          </w:divBdr>
        </w:div>
        <w:div w:id="302271197">
          <w:marLeft w:val="0"/>
          <w:marRight w:val="0"/>
          <w:marTop w:val="0"/>
          <w:marBottom w:val="0"/>
          <w:divBdr>
            <w:top w:val="none" w:sz="0" w:space="0" w:color="auto"/>
            <w:left w:val="none" w:sz="0" w:space="0" w:color="auto"/>
            <w:bottom w:val="none" w:sz="0" w:space="0" w:color="auto"/>
            <w:right w:val="none" w:sz="0" w:space="0" w:color="auto"/>
          </w:divBdr>
        </w:div>
        <w:div w:id="287779494">
          <w:marLeft w:val="0"/>
          <w:marRight w:val="0"/>
          <w:marTop w:val="0"/>
          <w:marBottom w:val="0"/>
          <w:divBdr>
            <w:top w:val="none" w:sz="0" w:space="0" w:color="auto"/>
            <w:left w:val="none" w:sz="0" w:space="0" w:color="auto"/>
            <w:bottom w:val="none" w:sz="0" w:space="0" w:color="auto"/>
            <w:right w:val="none" w:sz="0" w:space="0" w:color="auto"/>
          </w:divBdr>
        </w:div>
        <w:div w:id="828863481">
          <w:marLeft w:val="0"/>
          <w:marRight w:val="0"/>
          <w:marTop w:val="0"/>
          <w:marBottom w:val="0"/>
          <w:divBdr>
            <w:top w:val="none" w:sz="0" w:space="0" w:color="auto"/>
            <w:left w:val="none" w:sz="0" w:space="0" w:color="auto"/>
            <w:bottom w:val="none" w:sz="0" w:space="0" w:color="auto"/>
            <w:right w:val="none" w:sz="0" w:space="0" w:color="auto"/>
          </w:divBdr>
        </w:div>
        <w:div w:id="1169829515">
          <w:marLeft w:val="0"/>
          <w:marRight w:val="0"/>
          <w:marTop w:val="0"/>
          <w:marBottom w:val="0"/>
          <w:divBdr>
            <w:top w:val="none" w:sz="0" w:space="0" w:color="auto"/>
            <w:left w:val="none" w:sz="0" w:space="0" w:color="auto"/>
            <w:bottom w:val="none" w:sz="0" w:space="0" w:color="auto"/>
            <w:right w:val="none" w:sz="0" w:space="0" w:color="auto"/>
          </w:divBdr>
        </w:div>
      </w:divsChild>
    </w:div>
  </w:divs>
  <w:optimizeForBrowser/>
  <w:relyOnVML/>
  <w:allowPNG/>
</w:webSettings>
</file>

<file path=word/_rels/document.xml.rels>&#65279;<?xml version="1.0" encoding="utf-8"?><Relationships xmlns="http://schemas.openxmlformats.org/package/2006/relationships"><Relationship Type="http://schemas.openxmlformats.org/officeDocument/2006/relationships/diagramLayout" Target="diagrams/layout2.xml" Id="rId13" /><Relationship Type="http://schemas.openxmlformats.org/officeDocument/2006/relationships/diagramData" Target="diagrams/data3.xml" Id="rId18" /><Relationship Type="http://schemas.openxmlformats.org/officeDocument/2006/relationships/settings" Target="settings.xml" Id="rId3" /><Relationship Type="http://schemas.openxmlformats.org/officeDocument/2006/relationships/diagramColors" Target="diagrams/colors3.xml" Id="rId21" /><Relationship Type="http://schemas.openxmlformats.org/officeDocument/2006/relationships/theme" Target="theme/theme1.xml" Id="rId34" /><Relationship Type="http://schemas.openxmlformats.org/officeDocument/2006/relationships/diagramData" Target="diagrams/data2.xml" Id="rId12" /><Relationship Type="http://schemas.openxmlformats.org/officeDocument/2006/relationships/fontTable" Target="fontTable.xml" Id="rId33" /><Relationship Type="http://schemas.openxmlformats.org/officeDocument/2006/relationships/styles" Target="styles.xml" Id="rId2" /><Relationship Type="http://schemas.microsoft.com/office/2007/relationships/diagramDrawing" Target="diagrams/drawing2.xml" Id="rId16" /><Relationship Type="http://schemas.openxmlformats.org/officeDocument/2006/relationships/diagramQuickStyle" Target="diagrams/quickStyle3.xml" Id="rId20" /><Relationship Type="http://schemas.openxmlformats.org/officeDocument/2006/relationships/diagramLayout" Target="diagrams/layout4.xml" Id="rId29" /><Relationship Type="http://schemas.openxmlformats.org/officeDocument/2006/relationships/customXml" Target="../customXml/item1.xml" Id="rId1" /><Relationship Type="http://schemas.openxmlformats.org/officeDocument/2006/relationships/endnotes" Target="endnotes.xml" Id="rId6" /><Relationship Type="http://schemas.microsoft.com/office/2007/relationships/diagramDrawing" Target="diagrams/drawing1.xml" Id="rId11" /><Relationship Type="http://schemas.microsoft.com/office/2007/relationships/diagramDrawing" Target="diagrams/drawing4.xml" Id="rId32" /><Relationship Type="http://schemas.openxmlformats.org/officeDocument/2006/relationships/footnotes" Target="footnotes.xml" Id="rId5" /><Relationship Type="http://schemas.openxmlformats.org/officeDocument/2006/relationships/diagramColors" Target="diagrams/colors2.xml" Id="rId15" /><Relationship Type="http://schemas.openxmlformats.org/officeDocument/2006/relationships/diagramData" Target="diagrams/data4.xml" Id="rId28" /><Relationship Type="http://schemas.openxmlformats.org/officeDocument/2006/relationships/diagramLayout" Target="diagrams/layout3.xml" Id="rId19" /><Relationship Type="http://schemas.openxmlformats.org/officeDocument/2006/relationships/diagramColors" Target="diagrams/colors4.xml" Id="rId31" /><Relationship Type="http://schemas.openxmlformats.org/officeDocument/2006/relationships/webSettings" Target="webSettings.xml" Id="rId4" /><Relationship Type="http://schemas.openxmlformats.org/officeDocument/2006/relationships/diagramQuickStyle" Target="diagrams/quickStyle2.xml" Id="rId14" /><Relationship Type="http://schemas.microsoft.com/office/2007/relationships/diagramDrawing" Target="diagrams/drawing3.xml" Id="rId22" /><Relationship Type="http://schemas.openxmlformats.org/officeDocument/2006/relationships/diagramQuickStyle" Target="diagrams/quickStyle4.xml" Id="rId30" /><Relationship Type="http://schemas.microsoft.com/office/2020/10/relationships/intelligence" Target="intelligence2.xml" Id="R321bfdb1b3674f55" /><Relationship Type="http://schemas.openxmlformats.org/officeDocument/2006/relationships/image" Target="/media/image5.png" Id="R32185398a5c449ee" /><Relationship Type="http://schemas.openxmlformats.org/officeDocument/2006/relationships/image" Target="/media/image2.jpg" Id="R357538d144cb470c" /><Relationship Type="http://schemas.openxmlformats.org/officeDocument/2006/relationships/image" Target="/media/image6.png" Id="Re591d3348b704351" /><Relationship Type="http://schemas.openxmlformats.org/officeDocument/2006/relationships/image" Target="/media/image7.png" Id="R53ec779ce7f54fb0" /><Relationship Type="http://schemas.openxmlformats.org/officeDocument/2006/relationships/image" Target="/media/image8.png" Id="Re6b8f001943e4420" /><Relationship Type="http://schemas.openxmlformats.org/officeDocument/2006/relationships/header" Target="header.xml" Id="Reb1360878109478b" /><Relationship Type="http://schemas.openxmlformats.org/officeDocument/2006/relationships/footer" Target="footer.xml" Id="R36ede8b0aa5c42b9" /><Relationship Type="http://schemas.openxmlformats.org/officeDocument/2006/relationships/hyperlink" Target="mailto:2206384@student.uwtsd.ac.uk" TargetMode="External" Id="R296de4fc702e4bd3" /><Relationship Type="http://schemas.openxmlformats.org/officeDocument/2006/relationships/hyperlink" Target="mailto:Liz.Griffiths@pembrokeshire.gov.uk" TargetMode="External" Id="R27673b829e5d4e34" /><Relationship Type="http://schemas.openxmlformats.org/officeDocument/2006/relationships/hyperlink" Target="mailto:Liz.Griffiths@pembrokeshire.gov.uk" TargetMode="External" Id="Rf40883650628475c" /><Relationship Type="http://schemas.openxmlformats.org/officeDocument/2006/relationships/hyperlink" Target="mailto:Julie.bevington@pembrokeshire.gov.uk" TargetMode="External" Id="Rb6256986d9ec4394" /><Relationship Type="http://schemas.openxmlformats.org/officeDocument/2006/relationships/hyperlink" Target="mailto:f.chester@uwtsd.ac.uk" TargetMode="External" Id="R94cbd9d759294906" /><Relationship Type="http://schemas.openxmlformats.org/officeDocument/2006/relationships/image" Target="/media/imagea.png" Id="R9f77cba0a45c4161" /><Relationship Type="http://schemas.openxmlformats.org/officeDocument/2006/relationships/image" Target="/media/imageb.png" Id="R4eb17c83cda747f5" /><Relationship Type="http://schemas.openxmlformats.org/officeDocument/2006/relationships/numbering" Target="numbering.xml" Id="R9d47a13aa3574b09" /><Relationship Type="http://schemas.openxmlformats.org/officeDocument/2006/relationships/image" Target="/media/imagec.png" Id="R5bba726c771a4af8" /><Relationship Type="http://schemas.openxmlformats.org/officeDocument/2006/relationships/image" Target="/media/imaged.png" Id="Re6f19957896242ad" /><Relationship Type="http://schemas.openxmlformats.org/officeDocument/2006/relationships/image" Target="/media/image9.png" Id="R0360dd79f1e44d66" /><Relationship Type="http://schemas.openxmlformats.org/officeDocument/2006/relationships/image" Target="/media/imagee.png" Id="R4d534466b4b94a5c" /><Relationship Type="http://schemas.openxmlformats.org/officeDocument/2006/relationships/image" Target="/media/imagef.png" Id="R62e32b90ab2e4a58" /><Relationship Type="http://schemas.openxmlformats.org/officeDocument/2006/relationships/image" Target="/media/image10.png" Id="R37926903bbc74d58" /><Relationship Type="http://schemas.openxmlformats.org/officeDocument/2006/relationships/image" Target="/media/image11.png" Id="R2316768248a643d6" /><Relationship Type="http://schemas.openxmlformats.org/officeDocument/2006/relationships/image" Target="/media/image12.png" Id="R3553df4b8bca497b" /><Relationship Type="http://schemas.openxmlformats.org/officeDocument/2006/relationships/image" Target="/media/image13.png" Id="Rcfbda47b6ced4153" /><Relationship Type="http://schemas.openxmlformats.org/officeDocument/2006/relationships/image" Target="/media/image14.png" Id="R3a89b8ae1cc148ff" /><Relationship Type="http://schemas.openxmlformats.org/officeDocument/2006/relationships/image" Target="/media/image15.png" Id="R9e08865bdfc54a39" /><Relationship Type="http://schemas.openxmlformats.org/officeDocument/2006/relationships/image" Target="/media/image16.png" Id="Rf8e70f7b36a34c7a" /><Relationship Type="http://schemas.openxmlformats.org/officeDocument/2006/relationships/image" Target="/media/image17.png" Id="R1f321e50aec6437e" /><Relationship Type="http://schemas.openxmlformats.org/officeDocument/2006/relationships/image" Target="/media/image18.png" Id="R213becce52764515" /><Relationship Type="http://schemas.openxmlformats.org/officeDocument/2006/relationships/image" Target="/media/image19.png" Id="R087ff9578b234546" /><Relationship Type="http://schemas.openxmlformats.org/officeDocument/2006/relationships/image" Target="/media/image1a.png" Id="Rb0aeb775caa347ff" /><Relationship Type="http://schemas.openxmlformats.org/officeDocument/2006/relationships/image" Target="/media/image1b.png" Id="Radbcc738bdc94b45" /><Relationship Type="http://schemas.openxmlformats.org/officeDocument/2006/relationships/image" Target="/media/image1c.png" Id="Ra8f4bd89162c4aef" /><Relationship Type="http://schemas.openxmlformats.org/officeDocument/2006/relationships/image" Target="/media/image1d.png" Id="Rbdf51bb35c004ec2" /><Relationship Type="http://schemas.openxmlformats.org/officeDocument/2006/relationships/image" Target="/media/image1e.png" Id="R276f584724a14299" /><Relationship Type="http://schemas.openxmlformats.org/officeDocument/2006/relationships/image" Target="/media/image1f.png" Id="R111d9b7164c24d10" /><Relationship Type="http://schemas.openxmlformats.org/officeDocument/2006/relationships/image" Target="/media/image20.png" Id="R759c9566a6f24c04" /><Relationship Type="http://schemas.openxmlformats.org/officeDocument/2006/relationships/image" Target="/media/image21.png" Id="Rc6e7d49565cb4d3e" /><Relationship Type="http://schemas.openxmlformats.org/officeDocument/2006/relationships/image" Target="/media/image22.png" Id="R3ae9e66193424531" /><Relationship Type="http://schemas.openxmlformats.org/officeDocument/2006/relationships/image" Target="/media/image23.png" Id="R38da1ea648674621" /><Relationship Type="http://schemas.openxmlformats.org/officeDocument/2006/relationships/image" Target="/media/image24.png" Id="Ref5214e226ca42de" /><Relationship Type="http://schemas.openxmlformats.org/officeDocument/2006/relationships/image" Target="/media/image25.png" Id="R0a82e6eac22d4019" /><Relationship Type="http://schemas.openxmlformats.org/officeDocument/2006/relationships/image" Target="/media/image26.png" Id="R38f8efd5ce0240ec" /><Relationship Type="http://schemas.openxmlformats.org/officeDocument/2006/relationships/image" Target="/media/image27.png" Id="Rd055314c0f444466" /><Relationship Type="http://schemas.openxmlformats.org/officeDocument/2006/relationships/image" Target="/media/image28.png" Id="R40a304748d704adf" /><Relationship Type="http://schemas.openxmlformats.org/officeDocument/2006/relationships/image" Target="/media/image29.png" Id="Rd0feca4eb7c1469e" /><Relationship Type="http://schemas.openxmlformats.org/officeDocument/2006/relationships/image" Target="/media/image2a.png" Id="R6d3cc43000df41a9" /><Relationship Type="http://schemas.openxmlformats.org/officeDocument/2006/relationships/image" Target="/media/image2b.png" Id="Raee215508ec44a7c" /><Relationship Type="http://schemas.openxmlformats.org/officeDocument/2006/relationships/image" Target="/media/image2c.png" Id="R9a54b8af41d246ad" /><Relationship Type="http://schemas.openxmlformats.org/officeDocument/2006/relationships/hyperlink" Target="https://eyst.org.uk/" TargetMode="External" Id="R3ac3fcc90ddd48b2" /><Relationship Type="http://schemas.openxmlformats.org/officeDocument/2006/relationships/hyperlink" Target="https://www.facebook.com/MilfordYouth/" TargetMode="External" Id="Rc81f9b3a9e24432c" /><Relationship Type="http://schemas.openxmlformats.org/officeDocument/2006/relationships/hyperlink" Target="https://www.milfordhaventowncouncil.co.uk/home/milford-haven-town-council-wards" TargetMode="External" Id="R2bc5f95de11e45ff" /><Relationship Type="http://schemas.openxmlformats.org/officeDocument/2006/relationships/hyperlink" Target="https://www.milfordmarina.com/our-location/amenities-off-the-pontoon" TargetMode="External" Id="Ra3a2fe259b474663" /><Relationship Type="http://schemas.openxmlformats.org/officeDocument/2006/relationships/hyperlink" Target="https://www.pembrokeshire.gov.uk/children-young-people-and-families/community-youth-work-team" TargetMode="External" Id="R9a56005b56234eca" /><Relationship Type="http://schemas.openxmlformats.org/officeDocument/2006/relationships/hyperlink" Target="https://www.mhpa.co.uk/" TargetMode="External" Id="Rcbbe18264fcb429d" /><Relationship Type="http://schemas.openxmlformats.org/officeDocument/2006/relationships/hyperlink" Target="https://www.mhpa.co.uk/news/2023/03/02/port-pledges-support-for-milford-youth-matters/" TargetMode="External" Id="R8a57c6149bfd43ab" /><Relationship Type="http://schemas.openxmlformats.org/officeDocument/2006/relationships/hyperlink" Target="https://www.mhpa.co.uk/under-the-bridge/" TargetMode="External" Id="Rad4cf2cc82bc4c17" /><Relationship Type="http://schemas.openxmlformats.org/officeDocument/2006/relationships/hyperlink" Target="https://www.sea-cadets.org/milfordhaven" TargetMode="External" Id="R05e977a9def547e2" /><Relationship Type="http://schemas.openxmlformats.org/officeDocument/2006/relationships/hyperlink" Target="https://www.turley.co.uk/project/unsdg-14-milford-waterfront-milford-haven" TargetMode="External" Id="R928365d37b4e4088" /><Relationship Type="http://schemas.openxmlformats.org/officeDocument/2006/relationships/hyperlink" Target="https://infed.org/mobi/young-people-youth-work-youth-service-national-youth-service-strategy-for-wales/" TargetMode="External" Id="R6e298c8baac94c72" /><Relationship Type="http://schemas.openxmlformats.org/officeDocument/2006/relationships/hyperlink" Target="https://infed.org/mobi/young-people-youth-work-youth-service-national-youth-service-strategy-for-wales/" TargetMode="External" Id="R95f64adbbcdf4569" /><Relationship Type="http://schemas.openxmlformats.org/officeDocument/2006/relationships/hyperlink" Target="https://infed.org/mobi/young-people-youth-work-youth-service-national-youth-service-strategy-for-wales/" TargetMode="External" Id="R60801e0ca59f465c" /><Relationship Type="http://schemas.openxmlformats.org/officeDocument/2006/relationships/hyperlink" Target="https://www.wordsence.eu/aberdaugleddau/" TargetMode="External" Id="R257aebc1eb224302" /><Relationship Type="http://schemas.openxmlformats.org/officeDocument/2006/relationships/hyperlink" Target="http://www.understandingwelshplaces.wales/en/compare/W37000225/" TargetMode="External" Id="Rd940de2bddb34c3f" /></Relationships>
</file>

<file path=word/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word/diagrams/data2.xml><?xml version="1.0" encoding="utf-8"?>
<dgm:dataModel xmlns:dgm="http://schemas.openxmlformats.org/drawingml/2006/diagram" xmlns:a="http://schemas.openxmlformats.org/drawingml/2006/main">
  <dgm:ptLst>
    <dgm:pt modelId="{0971D397-C3F5-4020-A7DA-934D91CE66B4}" type="doc">
      <dgm:prSet loTypeId="urn:microsoft.com/office/officeart/2005/8/layout/radial6" loCatId="cycle" qsTypeId="urn:microsoft.com/office/officeart/2005/8/quickstyle/3d1" qsCatId="3D" csTypeId="urn:microsoft.com/office/officeart/2005/8/colors/colorful4" csCatId="colorful" phldr="1"/>
      <dgm:spPr/>
      <dgm:t>
        <a:bodyPr/>
        <a:lstStyle/>
        <a:p>
          <a:endParaRPr lang="en-US"/>
        </a:p>
      </dgm:t>
    </dgm:pt>
    <dgm:pt modelId="{2DCE2862-7C32-498E-A0EE-1B81736360DF}">
      <dgm:prSet phldrT="[Text]"/>
      <dgm:spPr/>
      <dgm:t>
        <a:bodyPr/>
        <a:lstStyle/>
        <a:p>
          <a:r>
            <a:rPr lang="en-US"/>
            <a:t>Pembrokeshire Youth Service Manager:</a:t>
          </a:r>
        </a:p>
        <a:p>
          <a:r>
            <a:rPr lang="en-US"/>
            <a:t>Steve Davis.</a:t>
          </a:r>
        </a:p>
      </dgm:t>
    </dgm:pt>
    <dgm:pt modelId="{43B586F9-B0D7-416A-A00A-021A0F98D58D}" type="parTrans" cxnId="{ECCBF0A6-1F21-4A3B-8AFC-BDF3AF7FB054}">
      <dgm:prSet/>
      <dgm:spPr/>
      <dgm:t>
        <a:bodyPr/>
        <a:lstStyle/>
        <a:p>
          <a:endParaRPr lang="en-US"/>
        </a:p>
      </dgm:t>
    </dgm:pt>
    <dgm:pt modelId="{786DDFC0-D370-482E-95AF-CD62C08393FB}" type="sibTrans" cxnId="{ECCBF0A6-1F21-4A3B-8AFC-BDF3AF7FB054}">
      <dgm:prSet/>
      <dgm:spPr/>
      <dgm:t>
        <a:bodyPr/>
        <a:lstStyle/>
        <a:p>
          <a:endParaRPr lang="en-US"/>
        </a:p>
      </dgm:t>
    </dgm:pt>
    <dgm:pt modelId="{1D244071-AB9A-43EB-8F5F-367EA7794799}">
      <dgm:prSet phldrT="[Text]" custT="1"/>
      <dgm:spPr/>
      <dgm:t>
        <a:bodyPr/>
        <a:lstStyle/>
        <a:p>
          <a:r>
            <a:rPr lang="en-US" sz="900">
              <a:latin typeface="Arial" panose="020B0604020202020204" pitchFamily="34" charset="0"/>
              <a:cs typeface="Arial" panose="020B0604020202020204" pitchFamily="34" charset="0"/>
            </a:rPr>
            <a:t>Youth Justice Team Operational Manager:</a:t>
          </a:r>
        </a:p>
        <a:p>
          <a:r>
            <a:rPr lang="en-US" sz="900">
              <a:latin typeface="Arial" panose="020B0604020202020204" pitchFamily="34" charset="0"/>
              <a:cs typeface="Arial" panose="020B0604020202020204" pitchFamily="34" charset="0"/>
            </a:rPr>
            <a:t>Kerri Parr.</a:t>
          </a:r>
        </a:p>
      </dgm:t>
    </dgm:pt>
    <dgm:pt modelId="{28D92D1D-C482-428A-868F-D04D881BA756}" type="parTrans" cxnId="{0BC6DF4C-9B16-4E8B-BBAC-D9164A813B0F}">
      <dgm:prSet/>
      <dgm:spPr/>
      <dgm:t>
        <a:bodyPr/>
        <a:lstStyle/>
        <a:p>
          <a:endParaRPr lang="en-US"/>
        </a:p>
      </dgm:t>
    </dgm:pt>
    <dgm:pt modelId="{FE9EBD5E-2518-45AF-8D55-83C5A0F4985C}" type="sibTrans" cxnId="{0BC6DF4C-9B16-4E8B-BBAC-D9164A813B0F}">
      <dgm:prSet/>
      <dgm:spPr/>
      <dgm:t>
        <a:bodyPr/>
        <a:lstStyle/>
        <a:p>
          <a:endParaRPr lang="en-US"/>
        </a:p>
      </dgm:t>
    </dgm:pt>
    <dgm:pt modelId="{4BC55773-D721-4122-814F-E0BE73196E50}">
      <dgm:prSet phldrT="[Text]" custT="1"/>
      <dgm:spPr/>
      <dgm:t>
        <a:bodyPr/>
        <a:lstStyle/>
        <a:p>
          <a:r>
            <a:rPr lang="en-US" sz="900"/>
            <a:t>Youth Support Team Manager:</a:t>
          </a:r>
        </a:p>
        <a:p>
          <a:r>
            <a:rPr lang="en-US" sz="900"/>
            <a:t>Dave Walker.</a:t>
          </a:r>
        </a:p>
      </dgm:t>
    </dgm:pt>
    <dgm:pt modelId="{AF2BB312-9E76-4EB8-8B03-CF513FC14FD0}" type="parTrans" cxnId="{C9D13FA1-2C4F-4C58-AE2E-297B3CA55B68}">
      <dgm:prSet/>
      <dgm:spPr/>
      <dgm:t>
        <a:bodyPr/>
        <a:lstStyle/>
        <a:p>
          <a:endParaRPr lang="en-US"/>
        </a:p>
      </dgm:t>
    </dgm:pt>
    <dgm:pt modelId="{F39829D5-746A-4551-9F5C-F7410C97C599}" type="sibTrans" cxnId="{C9D13FA1-2C4F-4C58-AE2E-297B3CA55B68}">
      <dgm:prSet/>
      <dgm:spPr/>
      <dgm:t>
        <a:bodyPr/>
        <a:lstStyle/>
        <a:p>
          <a:endParaRPr lang="en-US"/>
        </a:p>
      </dgm:t>
    </dgm:pt>
    <dgm:pt modelId="{1985119E-DFE8-4AB2-83D3-79E7E3CE1878}">
      <dgm:prSet phldrT="[Text]" custT="1"/>
      <dgm:spPr/>
      <dgm:t>
        <a:bodyPr/>
        <a:lstStyle/>
        <a:p>
          <a:r>
            <a:rPr lang="en-US" sz="700">
              <a:latin typeface="Arial" panose="020B0604020202020204" pitchFamily="34" charset="0"/>
              <a:cs typeface="Arial" panose="020B0604020202020204" pitchFamily="34" charset="0"/>
            </a:rPr>
            <a:t>Duke of Edinburgh's Award co-ordinator/Schools Health &amp; Safety:</a:t>
          </a:r>
        </a:p>
        <a:p>
          <a:r>
            <a:rPr lang="en-US" sz="700">
              <a:latin typeface="Arial" panose="020B0604020202020204" pitchFamily="34" charset="0"/>
              <a:cs typeface="Arial" panose="020B0604020202020204" pitchFamily="34" charset="0"/>
            </a:rPr>
            <a:t>Dave Somerville</a:t>
          </a:r>
          <a:r>
            <a:rPr lang="en-US" sz="800">
              <a:latin typeface="Arial" panose="020B0604020202020204" pitchFamily="34" charset="0"/>
              <a:cs typeface="Arial" panose="020B0604020202020204" pitchFamily="34" charset="0"/>
            </a:rPr>
            <a:t>.</a:t>
          </a:r>
        </a:p>
      </dgm:t>
    </dgm:pt>
    <dgm:pt modelId="{23FFB88B-93A9-43BE-8144-0BE30EF7B67D}" type="parTrans" cxnId="{2E676B1B-4792-4FFF-987D-FC50787A4FFC}">
      <dgm:prSet/>
      <dgm:spPr/>
      <dgm:t>
        <a:bodyPr/>
        <a:lstStyle/>
        <a:p>
          <a:endParaRPr lang="en-US"/>
        </a:p>
      </dgm:t>
    </dgm:pt>
    <dgm:pt modelId="{0BA089AF-EADF-493F-9419-4D035C3E42B3}" type="sibTrans" cxnId="{2E676B1B-4792-4FFF-987D-FC50787A4FFC}">
      <dgm:prSet/>
      <dgm:spPr/>
      <dgm:t>
        <a:bodyPr/>
        <a:lstStyle/>
        <a:p>
          <a:endParaRPr lang="en-US"/>
        </a:p>
      </dgm:t>
    </dgm:pt>
    <dgm:pt modelId="{681EF17D-5F20-4758-850D-982D2A655953}">
      <dgm:prSet custT="1"/>
      <dgm:spPr/>
      <dgm:t>
        <a:bodyPr/>
        <a:lstStyle/>
        <a:p>
          <a:r>
            <a:rPr lang="en-US" sz="900">
              <a:latin typeface="Arial" panose="020B0604020202020204" pitchFamily="34" charset="0"/>
              <a:cs typeface="Arial" panose="020B0604020202020204" pitchFamily="34" charset="0"/>
            </a:rPr>
            <a:t>Targeted Youth Team Manager:</a:t>
          </a:r>
        </a:p>
        <a:p>
          <a:r>
            <a:rPr lang="en-US" sz="900">
              <a:latin typeface="Arial" panose="020B0604020202020204" pitchFamily="34" charset="0"/>
              <a:cs typeface="Arial" panose="020B0604020202020204" pitchFamily="34" charset="0"/>
            </a:rPr>
            <a:t>Chris Powles.</a:t>
          </a:r>
        </a:p>
      </dgm:t>
    </dgm:pt>
    <dgm:pt modelId="{77E51DDC-9A5D-4FF4-849F-4CDCD02528A9}" type="parTrans" cxnId="{F3EA5E97-FE47-4A35-9C2A-AAB47384BBBE}">
      <dgm:prSet/>
      <dgm:spPr/>
      <dgm:t>
        <a:bodyPr/>
        <a:lstStyle/>
        <a:p>
          <a:endParaRPr lang="en-US"/>
        </a:p>
      </dgm:t>
    </dgm:pt>
    <dgm:pt modelId="{75EB8482-F22A-4C90-81DC-184F4C85A1BA}" type="sibTrans" cxnId="{F3EA5E97-FE47-4A35-9C2A-AAB47384BBBE}">
      <dgm:prSet/>
      <dgm:spPr/>
      <dgm:t>
        <a:bodyPr/>
        <a:lstStyle/>
        <a:p>
          <a:endParaRPr lang="en-US"/>
        </a:p>
      </dgm:t>
    </dgm:pt>
    <dgm:pt modelId="{678A4905-E366-42A3-8B63-B1F6AB126664}">
      <dgm:prSet custT="1"/>
      <dgm:spPr/>
      <dgm:t>
        <a:bodyPr/>
        <a:lstStyle/>
        <a:p>
          <a:r>
            <a:rPr lang="en-US" sz="900">
              <a:latin typeface="Arial" panose="020B0604020202020204" pitchFamily="34" charset="0"/>
              <a:cs typeface="Arial" panose="020B0604020202020204" pitchFamily="34" charset="0"/>
            </a:rPr>
            <a:t>Community Youth Team Manager:</a:t>
          </a:r>
        </a:p>
        <a:p>
          <a:r>
            <a:rPr lang="en-US" sz="900">
              <a:latin typeface="Arial" panose="020B0604020202020204" pitchFamily="34" charset="0"/>
              <a:cs typeface="Arial" panose="020B0604020202020204" pitchFamily="34" charset="0"/>
            </a:rPr>
            <a:t>Liz Griffiths</a:t>
          </a:r>
          <a:r>
            <a:rPr lang="en-US" sz="700"/>
            <a:t>.</a:t>
          </a:r>
        </a:p>
      </dgm:t>
    </dgm:pt>
    <dgm:pt modelId="{BFB09C66-814D-4B72-9D32-955E214859F2}" type="parTrans" cxnId="{FF4E76EC-52FF-43DE-AB47-9DB0D48BCBE6}">
      <dgm:prSet/>
      <dgm:spPr/>
      <dgm:t>
        <a:bodyPr/>
        <a:lstStyle/>
        <a:p>
          <a:endParaRPr lang="en-US"/>
        </a:p>
      </dgm:t>
    </dgm:pt>
    <dgm:pt modelId="{3FA3A0DE-2772-4B6B-AD37-466481F993E6}" type="sibTrans" cxnId="{FF4E76EC-52FF-43DE-AB47-9DB0D48BCBE6}">
      <dgm:prSet/>
      <dgm:spPr/>
      <dgm:t>
        <a:bodyPr/>
        <a:lstStyle/>
        <a:p>
          <a:endParaRPr lang="en-US"/>
        </a:p>
      </dgm:t>
    </dgm:pt>
    <dgm:pt modelId="{947DD907-6C2A-43BD-BE73-98E6B8D4DE88}" type="pres">
      <dgm:prSet presAssocID="{0971D397-C3F5-4020-A7DA-934D91CE66B4}" presName="Name0" presStyleCnt="0">
        <dgm:presLayoutVars>
          <dgm:chMax val="1"/>
          <dgm:dir/>
          <dgm:animLvl val="ctr"/>
          <dgm:resizeHandles val="exact"/>
        </dgm:presLayoutVars>
      </dgm:prSet>
      <dgm:spPr/>
      <dgm:t>
        <a:bodyPr/>
        <a:lstStyle/>
        <a:p>
          <a:endParaRPr lang="en-US"/>
        </a:p>
      </dgm:t>
    </dgm:pt>
    <dgm:pt modelId="{04460475-5242-4D99-AAFA-4B668DFFAB25}" type="pres">
      <dgm:prSet presAssocID="{2DCE2862-7C32-498E-A0EE-1B81736360DF}" presName="centerShape" presStyleLbl="node0" presStyleIdx="0" presStyleCnt="1"/>
      <dgm:spPr/>
      <dgm:t>
        <a:bodyPr/>
        <a:lstStyle/>
        <a:p>
          <a:endParaRPr lang="en-US"/>
        </a:p>
      </dgm:t>
    </dgm:pt>
    <dgm:pt modelId="{4E6BF9BB-1C7A-4CA0-BEAF-6CD174D55CC5}" type="pres">
      <dgm:prSet presAssocID="{1D244071-AB9A-43EB-8F5F-367EA7794799}" presName="node" presStyleLbl="node1" presStyleIdx="0" presStyleCnt="5">
        <dgm:presLayoutVars>
          <dgm:bulletEnabled val="1"/>
        </dgm:presLayoutVars>
      </dgm:prSet>
      <dgm:spPr/>
      <dgm:t>
        <a:bodyPr/>
        <a:lstStyle/>
        <a:p>
          <a:endParaRPr lang="en-US"/>
        </a:p>
      </dgm:t>
    </dgm:pt>
    <dgm:pt modelId="{8A8466D9-FC8C-49CE-9873-7B56243C18D7}" type="pres">
      <dgm:prSet presAssocID="{1D244071-AB9A-43EB-8F5F-367EA7794799}" presName="dummy" presStyleCnt="0"/>
      <dgm:spPr/>
    </dgm:pt>
    <dgm:pt modelId="{81C2C17F-5225-483E-965D-662AADEB813D}" type="pres">
      <dgm:prSet presAssocID="{FE9EBD5E-2518-45AF-8D55-83C5A0F4985C}" presName="sibTrans" presStyleLbl="sibTrans2D1" presStyleIdx="0" presStyleCnt="5"/>
      <dgm:spPr/>
      <dgm:t>
        <a:bodyPr/>
        <a:lstStyle/>
        <a:p>
          <a:endParaRPr lang="en-US"/>
        </a:p>
      </dgm:t>
    </dgm:pt>
    <dgm:pt modelId="{01D58B40-BFB1-41A9-B964-C7DE031B6F58}" type="pres">
      <dgm:prSet presAssocID="{4BC55773-D721-4122-814F-E0BE73196E50}" presName="node" presStyleLbl="node1" presStyleIdx="1" presStyleCnt="5">
        <dgm:presLayoutVars>
          <dgm:bulletEnabled val="1"/>
        </dgm:presLayoutVars>
      </dgm:prSet>
      <dgm:spPr/>
      <dgm:t>
        <a:bodyPr/>
        <a:lstStyle/>
        <a:p>
          <a:endParaRPr lang="en-US"/>
        </a:p>
      </dgm:t>
    </dgm:pt>
    <dgm:pt modelId="{CC3FA7DC-F83F-4CF8-8811-88AB55741B94}" type="pres">
      <dgm:prSet presAssocID="{4BC55773-D721-4122-814F-E0BE73196E50}" presName="dummy" presStyleCnt="0"/>
      <dgm:spPr/>
    </dgm:pt>
    <dgm:pt modelId="{8407E105-056C-4A69-98F3-12BF6CB16039}" type="pres">
      <dgm:prSet presAssocID="{F39829D5-746A-4551-9F5C-F7410C97C599}" presName="sibTrans" presStyleLbl="sibTrans2D1" presStyleIdx="1" presStyleCnt="5"/>
      <dgm:spPr/>
      <dgm:t>
        <a:bodyPr/>
        <a:lstStyle/>
        <a:p>
          <a:endParaRPr lang="en-US"/>
        </a:p>
      </dgm:t>
    </dgm:pt>
    <dgm:pt modelId="{53CE4A8F-71A4-4DA3-AA9B-348A50E8B94A}" type="pres">
      <dgm:prSet presAssocID="{1985119E-DFE8-4AB2-83D3-79E7E3CE1878}" presName="node" presStyleLbl="node1" presStyleIdx="2" presStyleCnt="5" custFlipVert="0" custFlipHor="0" custScaleX="95293" custScaleY="95728">
        <dgm:presLayoutVars>
          <dgm:bulletEnabled val="1"/>
        </dgm:presLayoutVars>
      </dgm:prSet>
      <dgm:spPr/>
      <dgm:t>
        <a:bodyPr/>
        <a:lstStyle/>
        <a:p>
          <a:endParaRPr lang="en-US"/>
        </a:p>
      </dgm:t>
    </dgm:pt>
    <dgm:pt modelId="{48472290-3E8D-4A06-87C2-C7517F09F063}" type="pres">
      <dgm:prSet presAssocID="{1985119E-DFE8-4AB2-83D3-79E7E3CE1878}" presName="dummy" presStyleCnt="0"/>
      <dgm:spPr/>
    </dgm:pt>
    <dgm:pt modelId="{2E16F15F-40FD-4073-B26B-2DD02CC70FAB}" type="pres">
      <dgm:prSet presAssocID="{0BA089AF-EADF-493F-9419-4D035C3E42B3}" presName="sibTrans" presStyleLbl="sibTrans2D1" presStyleIdx="2" presStyleCnt="5"/>
      <dgm:spPr/>
      <dgm:t>
        <a:bodyPr/>
        <a:lstStyle/>
        <a:p>
          <a:endParaRPr lang="en-US"/>
        </a:p>
      </dgm:t>
    </dgm:pt>
    <dgm:pt modelId="{4F60FBDC-D9D2-4646-BC4B-28A04B1B98A0}" type="pres">
      <dgm:prSet presAssocID="{681EF17D-5F20-4758-850D-982D2A655953}" presName="node" presStyleLbl="node1" presStyleIdx="3" presStyleCnt="5">
        <dgm:presLayoutVars>
          <dgm:bulletEnabled val="1"/>
        </dgm:presLayoutVars>
      </dgm:prSet>
      <dgm:spPr/>
      <dgm:t>
        <a:bodyPr/>
        <a:lstStyle/>
        <a:p>
          <a:endParaRPr lang="en-US"/>
        </a:p>
      </dgm:t>
    </dgm:pt>
    <dgm:pt modelId="{DAC10925-5D02-4A93-BB51-3C71E1625F8F}" type="pres">
      <dgm:prSet presAssocID="{681EF17D-5F20-4758-850D-982D2A655953}" presName="dummy" presStyleCnt="0"/>
      <dgm:spPr/>
    </dgm:pt>
    <dgm:pt modelId="{EABD3EAA-AA77-4E58-AED7-4C7FA5AA8A83}" type="pres">
      <dgm:prSet presAssocID="{75EB8482-F22A-4C90-81DC-184F4C85A1BA}" presName="sibTrans" presStyleLbl="sibTrans2D1" presStyleIdx="3" presStyleCnt="5"/>
      <dgm:spPr/>
      <dgm:t>
        <a:bodyPr/>
        <a:lstStyle/>
        <a:p>
          <a:endParaRPr lang="en-US"/>
        </a:p>
      </dgm:t>
    </dgm:pt>
    <dgm:pt modelId="{DA44F58D-D2D1-46AC-A04B-F0262C9AA3BD}" type="pres">
      <dgm:prSet presAssocID="{678A4905-E366-42A3-8B63-B1F6AB126664}" presName="node" presStyleLbl="node1" presStyleIdx="4" presStyleCnt="5">
        <dgm:presLayoutVars>
          <dgm:bulletEnabled val="1"/>
        </dgm:presLayoutVars>
      </dgm:prSet>
      <dgm:spPr/>
      <dgm:t>
        <a:bodyPr/>
        <a:lstStyle/>
        <a:p>
          <a:endParaRPr lang="en-US"/>
        </a:p>
      </dgm:t>
    </dgm:pt>
    <dgm:pt modelId="{C58A0C22-CE9C-4DDA-A0DF-3F9AD3444FD1}" type="pres">
      <dgm:prSet presAssocID="{678A4905-E366-42A3-8B63-B1F6AB126664}" presName="dummy" presStyleCnt="0"/>
      <dgm:spPr/>
    </dgm:pt>
    <dgm:pt modelId="{EFB6D1F9-92D3-4BFA-A20C-95165D623DD6}" type="pres">
      <dgm:prSet presAssocID="{3FA3A0DE-2772-4B6B-AD37-466481F993E6}" presName="sibTrans" presStyleLbl="sibTrans2D1" presStyleIdx="4" presStyleCnt="5"/>
      <dgm:spPr/>
      <dgm:t>
        <a:bodyPr/>
        <a:lstStyle/>
        <a:p>
          <a:endParaRPr lang="en-US"/>
        </a:p>
      </dgm:t>
    </dgm:pt>
  </dgm:ptLst>
  <dgm:cxnLst>
    <dgm:cxn modelId="{D63FD4A5-100E-4A8C-ACAC-3FD84D6EB2C7}" type="presOf" srcId="{75EB8482-F22A-4C90-81DC-184F4C85A1BA}" destId="{EABD3EAA-AA77-4E58-AED7-4C7FA5AA8A83}" srcOrd="0" destOrd="0" presId="urn:microsoft.com/office/officeart/2005/8/layout/radial6"/>
    <dgm:cxn modelId="{FBB4621D-38C2-4E95-AC0D-AA032BDDDE39}" type="presOf" srcId="{681EF17D-5F20-4758-850D-982D2A655953}" destId="{4F60FBDC-D9D2-4646-BC4B-28A04B1B98A0}" srcOrd="0" destOrd="0" presId="urn:microsoft.com/office/officeart/2005/8/layout/radial6"/>
    <dgm:cxn modelId="{4497065C-1E60-4B4F-B09D-E0ECB7CD9845}" type="presOf" srcId="{1985119E-DFE8-4AB2-83D3-79E7E3CE1878}" destId="{53CE4A8F-71A4-4DA3-AA9B-348A50E8B94A}" srcOrd="0" destOrd="0" presId="urn:microsoft.com/office/officeart/2005/8/layout/radial6"/>
    <dgm:cxn modelId="{9DEF4468-5C7B-4455-BD70-4D789679B290}" type="presOf" srcId="{0BA089AF-EADF-493F-9419-4D035C3E42B3}" destId="{2E16F15F-40FD-4073-B26B-2DD02CC70FAB}" srcOrd="0" destOrd="0" presId="urn:microsoft.com/office/officeart/2005/8/layout/radial6"/>
    <dgm:cxn modelId="{0607F081-5737-4A70-B8A4-B2A4DA94868E}" type="presOf" srcId="{678A4905-E366-42A3-8B63-B1F6AB126664}" destId="{DA44F58D-D2D1-46AC-A04B-F0262C9AA3BD}" srcOrd="0" destOrd="0" presId="urn:microsoft.com/office/officeart/2005/8/layout/radial6"/>
    <dgm:cxn modelId="{6C7D7209-828C-4529-ADE0-2E70FD5DBA34}" type="presOf" srcId="{3FA3A0DE-2772-4B6B-AD37-466481F993E6}" destId="{EFB6D1F9-92D3-4BFA-A20C-95165D623DD6}" srcOrd="0" destOrd="0" presId="urn:microsoft.com/office/officeart/2005/8/layout/radial6"/>
    <dgm:cxn modelId="{1787C25F-9A52-4E7B-BC10-C6D14EF627F2}" type="presOf" srcId="{F39829D5-746A-4551-9F5C-F7410C97C599}" destId="{8407E105-056C-4A69-98F3-12BF6CB16039}" srcOrd="0" destOrd="0" presId="urn:microsoft.com/office/officeart/2005/8/layout/radial6"/>
    <dgm:cxn modelId="{4B7F2F24-8DE7-40B6-87FF-05B3171B9E0E}" type="presOf" srcId="{1D244071-AB9A-43EB-8F5F-367EA7794799}" destId="{4E6BF9BB-1C7A-4CA0-BEAF-6CD174D55CC5}" srcOrd="0" destOrd="0" presId="urn:microsoft.com/office/officeart/2005/8/layout/radial6"/>
    <dgm:cxn modelId="{2E676B1B-4792-4FFF-987D-FC50787A4FFC}" srcId="{2DCE2862-7C32-498E-A0EE-1B81736360DF}" destId="{1985119E-DFE8-4AB2-83D3-79E7E3CE1878}" srcOrd="2" destOrd="0" parTransId="{23FFB88B-93A9-43BE-8144-0BE30EF7B67D}" sibTransId="{0BA089AF-EADF-493F-9419-4D035C3E42B3}"/>
    <dgm:cxn modelId="{ECCBF0A6-1F21-4A3B-8AFC-BDF3AF7FB054}" srcId="{0971D397-C3F5-4020-A7DA-934D91CE66B4}" destId="{2DCE2862-7C32-498E-A0EE-1B81736360DF}" srcOrd="0" destOrd="0" parTransId="{43B586F9-B0D7-416A-A00A-021A0F98D58D}" sibTransId="{786DDFC0-D370-482E-95AF-CD62C08393FB}"/>
    <dgm:cxn modelId="{F3EA5E97-FE47-4A35-9C2A-AAB47384BBBE}" srcId="{2DCE2862-7C32-498E-A0EE-1B81736360DF}" destId="{681EF17D-5F20-4758-850D-982D2A655953}" srcOrd="3" destOrd="0" parTransId="{77E51DDC-9A5D-4FF4-849F-4CDCD02528A9}" sibTransId="{75EB8482-F22A-4C90-81DC-184F4C85A1BA}"/>
    <dgm:cxn modelId="{D7F8605C-9777-49A2-B977-8F9F89FB5538}" type="presOf" srcId="{4BC55773-D721-4122-814F-E0BE73196E50}" destId="{01D58B40-BFB1-41A9-B964-C7DE031B6F58}" srcOrd="0" destOrd="0" presId="urn:microsoft.com/office/officeart/2005/8/layout/radial6"/>
    <dgm:cxn modelId="{0BC6DF4C-9B16-4E8B-BBAC-D9164A813B0F}" srcId="{2DCE2862-7C32-498E-A0EE-1B81736360DF}" destId="{1D244071-AB9A-43EB-8F5F-367EA7794799}" srcOrd="0" destOrd="0" parTransId="{28D92D1D-C482-428A-868F-D04D881BA756}" sibTransId="{FE9EBD5E-2518-45AF-8D55-83C5A0F4985C}"/>
    <dgm:cxn modelId="{D482AA83-EC8E-4959-9488-B202D0DAAACA}" type="presOf" srcId="{2DCE2862-7C32-498E-A0EE-1B81736360DF}" destId="{04460475-5242-4D99-AAFA-4B668DFFAB25}" srcOrd="0" destOrd="0" presId="urn:microsoft.com/office/officeart/2005/8/layout/radial6"/>
    <dgm:cxn modelId="{FF4E76EC-52FF-43DE-AB47-9DB0D48BCBE6}" srcId="{2DCE2862-7C32-498E-A0EE-1B81736360DF}" destId="{678A4905-E366-42A3-8B63-B1F6AB126664}" srcOrd="4" destOrd="0" parTransId="{BFB09C66-814D-4B72-9D32-955E214859F2}" sibTransId="{3FA3A0DE-2772-4B6B-AD37-466481F993E6}"/>
    <dgm:cxn modelId="{C9D13FA1-2C4F-4C58-AE2E-297B3CA55B68}" srcId="{2DCE2862-7C32-498E-A0EE-1B81736360DF}" destId="{4BC55773-D721-4122-814F-E0BE73196E50}" srcOrd="1" destOrd="0" parTransId="{AF2BB312-9E76-4EB8-8B03-CF513FC14FD0}" sibTransId="{F39829D5-746A-4551-9F5C-F7410C97C599}"/>
    <dgm:cxn modelId="{2DC4D9B0-6093-4985-A7B0-C78504BB853A}" type="presOf" srcId="{0971D397-C3F5-4020-A7DA-934D91CE66B4}" destId="{947DD907-6C2A-43BD-BE73-98E6B8D4DE88}" srcOrd="0" destOrd="0" presId="urn:microsoft.com/office/officeart/2005/8/layout/radial6"/>
    <dgm:cxn modelId="{68E44ECA-CD7D-49D4-83A7-2CA9797FADDC}" type="presOf" srcId="{FE9EBD5E-2518-45AF-8D55-83C5A0F4985C}" destId="{81C2C17F-5225-483E-965D-662AADEB813D}" srcOrd="0" destOrd="0" presId="urn:microsoft.com/office/officeart/2005/8/layout/radial6"/>
    <dgm:cxn modelId="{93D4523C-30DB-4EAF-881C-355A5FAC7C7B}" type="presParOf" srcId="{947DD907-6C2A-43BD-BE73-98E6B8D4DE88}" destId="{04460475-5242-4D99-AAFA-4B668DFFAB25}" srcOrd="0" destOrd="0" presId="urn:microsoft.com/office/officeart/2005/8/layout/radial6"/>
    <dgm:cxn modelId="{E9303928-3F89-4CFA-B4FD-72B00D4DCB75}" type="presParOf" srcId="{947DD907-6C2A-43BD-BE73-98E6B8D4DE88}" destId="{4E6BF9BB-1C7A-4CA0-BEAF-6CD174D55CC5}" srcOrd="1" destOrd="0" presId="urn:microsoft.com/office/officeart/2005/8/layout/radial6"/>
    <dgm:cxn modelId="{B54C764B-0F09-4D05-B24C-109E560F61B3}" type="presParOf" srcId="{947DD907-6C2A-43BD-BE73-98E6B8D4DE88}" destId="{8A8466D9-FC8C-49CE-9873-7B56243C18D7}" srcOrd="2" destOrd="0" presId="urn:microsoft.com/office/officeart/2005/8/layout/radial6"/>
    <dgm:cxn modelId="{16C5D648-8088-4C5E-BF37-CEBF0AFF6669}" type="presParOf" srcId="{947DD907-6C2A-43BD-BE73-98E6B8D4DE88}" destId="{81C2C17F-5225-483E-965D-662AADEB813D}" srcOrd="3" destOrd="0" presId="urn:microsoft.com/office/officeart/2005/8/layout/radial6"/>
    <dgm:cxn modelId="{86EBAC22-A0D9-4695-9552-6E219202EEA9}" type="presParOf" srcId="{947DD907-6C2A-43BD-BE73-98E6B8D4DE88}" destId="{01D58B40-BFB1-41A9-B964-C7DE031B6F58}" srcOrd="4" destOrd="0" presId="urn:microsoft.com/office/officeart/2005/8/layout/radial6"/>
    <dgm:cxn modelId="{E342FA32-E461-4AE1-9943-9F790C6CC3F4}" type="presParOf" srcId="{947DD907-6C2A-43BD-BE73-98E6B8D4DE88}" destId="{CC3FA7DC-F83F-4CF8-8811-88AB55741B94}" srcOrd="5" destOrd="0" presId="urn:microsoft.com/office/officeart/2005/8/layout/radial6"/>
    <dgm:cxn modelId="{C2759E62-2112-46EF-B53C-52F802BA33AF}" type="presParOf" srcId="{947DD907-6C2A-43BD-BE73-98E6B8D4DE88}" destId="{8407E105-056C-4A69-98F3-12BF6CB16039}" srcOrd="6" destOrd="0" presId="urn:microsoft.com/office/officeart/2005/8/layout/radial6"/>
    <dgm:cxn modelId="{5AF9E24B-0894-4676-82C3-8B0EE4E87E2B}" type="presParOf" srcId="{947DD907-6C2A-43BD-BE73-98E6B8D4DE88}" destId="{53CE4A8F-71A4-4DA3-AA9B-348A50E8B94A}" srcOrd="7" destOrd="0" presId="urn:microsoft.com/office/officeart/2005/8/layout/radial6"/>
    <dgm:cxn modelId="{DBDF0351-C3E4-4276-AF39-C51DD7B258BF}" type="presParOf" srcId="{947DD907-6C2A-43BD-BE73-98E6B8D4DE88}" destId="{48472290-3E8D-4A06-87C2-C7517F09F063}" srcOrd="8" destOrd="0" presId="urn:microsoft.com/office/officeart/2005/8/layout/radial6"/>
    <dgm:cxn modelId="{1E5B72E0-72FD-44A1-8F55-0D4A55558C0D}" type="presParOf" srcId="{947DD907-6C2A-43BD-BE73-98E6B8D4DE88}" destId="{2E16F15F-40FD-4073-B26B-2DD02CC70FAB}" srcOrd="9" destOrd="0" presId="urn:microsoft.com/office/officeart/2005/8/layout/radial6"/>
    <dgm:cxn modelId="{E3EA24A5-CBC5-4F43-B23F-66945A7CF7D1}" type="presParOf" srcId="{947DD907-6C2A-43BD-BE73-98E6B8D4DE88}" destId="{4F60FBDC-D9D2-4646-BC4B-28A04B1B98A0}" srcOrd="10" destOrd="0" presId="urn:microsoft.com/office/officeart/2005/8/layout/radial6"/>
    <dgm:cxn modelId="{A85757E0-30C8-488E-8EC9-16784836769D}" type="presParOf" srcId="{947DD907-6C2A-43BD-BE73-98E6B8D4DE88}" destId="{DAC10925-5D02-4A93-BB51-3C71E1625F8F}" srcOrd="11" destOrd="0" presId="urn:microsoft.com/office/officeart/2005/8/layout/radial6"/>
    <dgm:cxn modelId="{6DEB50E6-8B89-472F-86A8-DE9FAD00D5BB}" type="presParOf" srcId="{947DD907-6C2A-43BD-BE73-98E6B8D4DE88}" destId="{EABD3EAA-AA77-4E58-AED7-4C7FA5AA8A83}" srcOrd="12" destOrd="0" presId="urn:microsoft.com/office/officeart/2005/8/layout/radial6"/>
    <dgm:cxn modelId="{98170F44-6485-4C5C-8E17-6A8FDEF23056}" type="presParOf" srcId="{947DD907-6C2A-43BD-BE73-98E6B8D4DE88}" destId="{DA44F58D-D2D1-46AC-A04B-F0262C9AA3BD}" srcOrd="13" destOrd="0" presId="urn:microsoft.com/office/officeart/2005/8/layout/radial6"/>
    <dgm:cxn modelId="{8C92DEF4-9C21-4C88-9892-1085C59187C9}" type="presParOf" srcId="{947DD907-6C2A-43BD-BE73-98E6B8D4DE88}" destId="{C58A0C22-CE9C-4DDA-A0DF-3F9AD3444FD1}" srcOrd="14" destOrd="0" presId="urn:microsoft.com/office/officeart/2005/8/layout/radial6"/>
    <dgm:cxn modelId="{64C9B4CC-47E0-4A03-BF1A-E36B20782397}" type="presParOf" srcId="{947DD907-6C2A-43BD-BE73-98E6B8D4DE88}" destId="{EFB6D1F9-92D3-4BFA-A20C-95165D623DD6}" srcOrd="15" destOrd="0" presId="urn:microsoft.com/office/officeart/2005/8/layout/radial6"/>
  </dgm:cxnLst>
  <dgm:bg/>
  <dgm:whole/>
  <dgm:extLst>
    <a:ext uri="http://schemas.microsoft.com/office/drawing/2008/diagram">
      <dsp:dataModelExt xmlns:dsp="http://schemas.microsoft.com/office/drawing/2008/diagram" relId="rId16" minVer="http://schemas.openxmlformats.org/drawingml/2006/diagram"/>
    </a:ext>
  </dgm:extLst>
</dgm:dataModel>
</file>

<file path=word/diagrams/data3.xml><?xml version="1.0" encoding="utf-8"?>
<dgm:dataModel xmlns:dgm="http://schemas.openxmlformats.org/drawingml/2006/diagram" xmlns:a="http://schemas.openxmlformats.org/drawingml/2006/main">
  <dgm:ptLst>
    <dgm:pt modelId="{4AF37EAC-1A23-43BF-8A21-C538F787C6F1}" type="doc">
      <dgm:prSet loTypeId="urn:microsoft.com/office/officeart/2005/8/layout/vList5" loCatId="list" qsTypeId="urn:microsoft.com/office/officeart/2005/8/quickstyle/3d1" qsCatId="3D" csTypeId="urn:microsoft.com/office/officeart/2005/8/colors/colorful4" csCatId="colorful" phldr="1"/>
      <dgm:spPr/>
      <dgm:t>
        <a:bodyPr/>
        <a:lstStyle/>
        <a:p>
          <a:endParaRPr lang="en-US"/>
        </a:p>
      </dgm:t>
    </dgm:pt>
    <dgm:pt modelId="{6EEE03B7-A313-4C38-A4BB-ACEC52C14D50}">
      <dgm:prSet phldrT="[Text]"/>
      <dgm:spPr/>
      <dgm:t>
        <a:bodyPr/>
        <a:lstStyle/>
        <a:p>
          <a:r>
            <a:rPr lang="en-US"/>
            <a:t>Youth Justice Team</a:t>
          </a:r>
        </a:p>
      </dgm:t>
    </dgm:pt>
    <dgm:pt modelId="{D8227F37-3519-411B-8F32-1A08056B060D}" type="parTrans" cxnId="{CC8CD4E7-B029-432D-893C-17ACE0AEABC9}">
      <dgm:prSet/>
      <dgm:spPr/>
      <dgm:t>
        <a:bodyPr/>
        <a:lstStyle/>
        <a:p>
          <a:endParaRPr lang="en-US"/>
        </a:p>
      </dgm:t>
    </dgm:pt>
    <dgm:pt modelId="{B149BDA2-BC6D-42B0-8006-FCDB2578AE1E}" type="sibTrans" cxnId="{CC8CD4E7-B029-432D-893C-17ACE0AEABC9}">
      <dgm:prSet/>
      <dgm:spPr/>
      <dgm:t>
        <a:bodyPr/>
        <a:lstStyle/>
        <a:p>
          <a:endParaRPr lang="en-US"/>
        </a:p>
      </dgm:t>
    </dgm:pt>
    <dgm:pt modelId="{1AF9C0CD-F9C3-4EBD-AFBF-CC490E5449FA}">
      <dgm:prSet phldrT="[Text]"/>
      <dgm:spPr/>
      <dgm:t>
        <a:bodyPr/>
        <a:lstStyle/>
        <a:p>
          <a:r>
            <a:rPr lang="en-US"/>
            <a:t>Youth Support Team</a:t>
          </a:r>
        </a:p>
      </dgm:t>
    </dgm:pt>
    <dgm:pt modelId="{77CEA132-1E63-4D18-AD38-DFA0F115B7BE}" type="parTrans" cxnId="{16B76373-1CA6-4D58-BAF5-9BE4D634DBAD}">
      <dgm:prSet/>
      <dgm:spPr/>
      <dgm:t>
        <a:bodyPr/>
        <a:lstStyle/>
        <a:p>
          <a:endParaRPr lang="en-US"/>
        </a:p>
      </dgm:t>
    </dgm:pt>
    <dgm:pt modelId="{F2FBFF15-E15B-431C-8F4C-DF8F3FB93B05}" type="sibTrans" cxnId="{16B76373-1CA6-4D58-BAF5-9BE4D634DBAD}">
      <dgm:prSet/>
      <dgm:spPr/>
      <dgm:t>
        <a:bodyPr/>
        <a:lstStyle/>
        <a:p>
          <a:endParaRPr lang="en-US"/>
        </a:p>
      </dgm:t>
    </dgm:pt>
    <dgm:pt modelId="{038F8779-6ADE-4F10-9B23-FA2516B6DFF1}">
      <dgm:prSet phldrT="[Text]"/>
      <dgm:spPr/>
      <dgm:t>
        <a:bodyPr/>
        <a:lstStyle/>
        <a:p>
          <a:r>
            <a:rPr lang="en-US"/>
            <a:t>Duke of Edinburgh's Award</a:t>
          </a:r>
        </a:p>
      </dgm:t>
    </dgm:pt>
    <dgm:pt modelId="{A4D7E349-CEE2-42D0-99B4-3512C55E7634}" type="parTrans" cxnId="{B0100FA8-EBBE-4071-8C51-3A85110F54DE}">
      <dgm:prSet/>
      <dgm:spPr/>
      <dgm:t>
        <a:bodyPr/>
        <a:lstStyle/>
        <a:p>
          <a:endParaRPr lang="en-US"/>
        </a:p>
      </dgm:t>
    </dgm:pt>
    <dgm:pt modelId="{DB852C40-1AC0-4B9C-BE2B-85F2C9998F50}" type="sibTrans" cxnId="{B0100FA8-EBBE-4071-8C51-3A85110F54DE}">
      <dgm:prSet/>
      <dgm:spPr/>
      <dgm:t>
        <a:bodyPr/>
        <a:lstStyle/>
        <a:p>
          <a:endParaRPr lang="en-US"/>
        </a:p>
      </dgm:t>
    </dgm:pt>
    <dgm:pt modelId="{BD1E3DEC-9E9A-4483-8449-BEB9BB9FB36A}">
      <dgm:prSet phldrT="[Text]"/>
      <dgm:spPr/>
      <dgm:t>
        <a:bodyPr/>
        <a:lstStyle/>
        <a:p>
          <a:r>
            <a:rPr lang="en-US"/>
            <a:t>Part Time Duke of Edinburgh's Award Workers</a:t>
          </a:r>
        </a:p>
      </dgm:t>
    </dgm:pt>
    <dgm:pt modelId="{BADBFFF8-9580-49F8-9E4E-B3FDA8584180}" type="parTrans" cxnId="{0FF7EFEB-9882-4813-A0F7-65FB0EC16679}">
      <dgm:prSet/>
      <dgm:spPr/>
      <dgm:t>
        <a:bodyPr/>
        <a:lstStyle/>
        <a:p>
          <a:endParaRPr lang="en-US"/>
        </a:p>
      </dgm:t>
    </dgm:pt>
    <dgm:pt modelId="{8AAE9269-E55F-425F-946C-CF26FE81DF0C}" type="sibTrans" cxnId="{0FF7EFEB-9882-4813-A0F7-65FB0EC16679}">
      <dgm:prSet/>
      <dgm:spPr/>
      <dgm:t>
        <a:bodyPr/>
        <a:lstStyle/>
        <a:p>
          <a:endParaRPr lang="en-US"/>
        </a:p>
      </dgm:t>
    </dgm:pt>
    <dgm:pt modelId="{7F6E50EC-BA0E-4EEB-8D06-92DF942D517E}">
      <dgm:prSet/>
      <dgm:spPr/>
      <dgm:t>
        <a:bodyPr/>
        <a:lstStyle/>
        <a:p>
          <a:r>
            <a:rPr lang="en-US"/>
            <a:t>Targeted Youth Team</a:t>
          </a:r>
        </a:p>
      </dgm:t>
    </dgm:pt>
    <dgm:pt modelId="{C3CB9E10-DD74-4401-A449-D930D3CC46D1}" type="parTrans" cxnId="{A9AC90BC-2D90-4AD6-8E58-D73D173860CC}">
      <dgm:prSet/>
      <dgm:spPr/>
      <dgm:t>
        <a:bodyPr/>
        <a:lstStyle/>
        <a:p>
          <a:endParaRPr lang="en-US"/>
        </a:p>
      </dgm:t>
    </dgm:pt>
    <dgm:pt modelId="{CFC24CEA-ABE3-4E45-A791-FC869E6DA968}" type="sibTrans" cxnId="{A9AC90BC-2D90-4AD6-8E58-D73D173860CC}">
      <dgm:prSet/>
      <dgm:spPr/>
      <dgm:t>
        <a:bodyPr/>
        <a:lstStyle/>
        <a:p>
          <a:endParaRPr lang="en-US"/>
        </a:p>
      </dgm:t>
    </dgm:pt>
    <dgm:pt modelId="{1538317D-681F-415C-BA71-6096803D4FB9}">
      <dgm:prSet/>
      <dgm:spPr/>
      <dgm:t>
        <a:bodyPr/>
        <a:lstStyle/>
        <a:p>
          <a:r>
            <a:rPr lang="en-US"/>
            <a:t>Senior Youth Worker</a:t>
          </a:r>
        </a:p>
      </dgm:t>
    </dgm:pt>
    <dgm:pt modelId="{A9DE0338-FFBD-41AD-B96B-95932225CA35}" type="parTrans" cxnId="{D83BBBC8-B16C-4996-B3C7-703FC47F3179}">
      <dgm:prSet/>
      <dgm:spPr/>
      <dgm:t>
        <a:bodyPr/>
        <a:lstStyle/>
        <a:p>
          <a:endParaRPr lang="en-US"/>
        </a:p>
      </dgm:t>
    </dgm:pt>
    <dgm:pt modelId="{A9C89302-AB1E-4B7C-89B0-D7D86732991E}" type="sibTrans" cxnId="{D83BBBC8-B16C-4996-B3C7-703FC47F3179}">
      <dgm:prSet/>
      <dgm:spPr/>
      <dgm:t>
        <a:bodyPr/>
        <a:lstStyle/>
        <a:p>
          <a:endParaRPr lang="en-US"/>
        </a:p>
      </dgm:t>
    </dgm:pt>
    <dgm:pt modelId="{2B86B9EF-478C-47C1-BA7F-17DE18EABEF6}">
      <dgm:prSet phldrT="[Text]"/>
      <dgm:spPr/>
      <dgm:t>
        <a:bodyPr/>
        <a:lstStyle/>
        <a:p>
          <a:r>
            <a:rPr lang="en-US"/>
            <a:t>Homelessness Team, and Supported Housing</a:t>
          </a:r>
        </a:p>
      </dgm:t>
    </dgm:pt>
    <dgm:pt modelId="{16A84CE1-301A-45A9-84FF-2A1A4D148814}" type="parTrans" cxnId="{8DEAACBD-1EF3-41C6-8414-D628D272CE6F}">
      <dgm:prSet/>
      <dgm:spPr/>
      <dgm:t>
        <a:bodyPr/>
        <a:lstStyle/>
        <a:p>
          <a:endParaRPr lang="en-US"/>
        </a:p>
      </dgm:t>
    </dgm:pt>
    <dgm:pt modelId="{62220F83-5FC8-4588-9211-6E5E43E127A6}" type="sibTrans" cxnId="{8DEAACBD-1EF3-41C6-8414-D628D272CE6F}">
      <dgm:prSet/>
      <dgm:spPr/>
      <dgm:t>
        <a:bodyPr/>
        <a:lstStyle/>
        <a:p>
          <a:endParaRPr lang="en-US"/>
        </a:p>
      </dgm:t>
    </dgm:pt>
    <dgm:pt modelId="{6040DA15-D022-4C9D-A916-0963BAD6AEAD}">
      <dgm:prSet phldrT="[Text]"/>
      <dgm:spPr/>
      <dgm:t>
        <a:bodyPr/>
        <a:lstStyle/>
        <a:p>
          <a:r>
            <a:rPr lang="en-US"/>
            <a:t>Substance MIsuse Team</a:t>
          </a:r>
        </a:p>
      </dgm:t>
    </dgm:pt>
    <dgm:pt modelId="{A644DC10-ADA9-4DE8-A7E2-87854969C7DE}" type="parTrans" cxnId="{3955858F-80C0-44F9-B937-50ADED597122}">
      <dgm:prSet/>
      <dgm:spPr/>
      <dgm:t>
        <a:bodyPr/>
        <a:lstStyle/>
        <a:p>
          <a:endParaRPr lang="en-US"/>
        </a:p>
      </dgm:t>
    </dgm:pt>
    <dgm:pt modelId="{7537C9F7-CEE6-4256-9698-4B0207446CE6}" type="sibTrans" cxnId="{3955858F-80C0-44F9-B937-50ADED597122}">
      <dgm:prSet/>
      <dgm:spPr/>
      <dgm:t>
        <a:bodyPr/>
        <a:lstStyle/>
        <a:p>
          <a:endParaRPr lang="en-US"/>
        </a:p>
      </dgm:t>
    </dgm:pt>
    <dgm:pt modelId="{5CA51CAD-4B15-4C39-8B9C-E7AC4FFD33E9}">
      <dgm:prSet phldrT="[Text]"/>
      <dgm:spPr/>
      <dgm:t>
        <a:bodyPr/>
        <a:lstStyle/>
        <a:p>
          <a:r>
            <a:rPr lang="en-US"/>
            <a:t>Children and Young People's Rights Office.</a:t>
          </a:r>
        </a:p>
      </dgm:t>
    </dgm:pt>
    <dgm:pt modelId="{33D38827-5E23-4389-BC39-6D62AE9650E3}" type="parTrans" cxnId="{1C4871D5-52F5-4BA7-9C56-E059D0437A08}">
      <dgm:prSet/>
      <dgm:spPr/>
      <dgm:t>
        <a:bodyPr/>
        <a:lstStyle/>
        <a:p>
          <a:endParaRPr lang="en-US"/>
        </a:p>
      </dgm:t>
    </dgm:pt>
    <dgm:pt modelId="{8FFE65A3-8F50-4FD2-B958-A7CE0157D806}" type="sibTrans" cxnId="{1C4871D5-52F5-4BA7-9C56-E059D0437A08}">
      <dgm:prSet/>
      <dgm:spPr/>
      <dgm:t>
        <a:bodyPr/>
        <a:lstStyle/>
        <a:p>
          <a:endParaRPr lang="en-US"/>
        </a:p>
      </dgm:t>
    </dgm:pt>
    <dgm:pt modelId="{1D4C7B66-40E3-4E55-AB0D-214A0204FBC7}">
      <dgm:prSet phldrT="[Text]"/>
      <dgm:spPr/>
      <dgm:t>
        <a:bodyPr/>
        <a:lstStyle/>
        <a:p>
          <a:r>
            <a:rPr lang="en-US"/>
            <a:t>Volunteers</a:t>
          </a:r>
        </a:p>
      </dgm:t>
    </dgm:pt>
    <dgm:pt modelId="{99F618BD-1060-45C6-BC26-EBE747F61B21}" type="parTrans" cxnId="{994ABD4D-D8BD-415B-8AE4-9FBD7088F22A}">
      <dgm:prSet/>
      <dgm:spPr/>
      <dgm:t>
        <a:bodyPr/>
        <a:lstStyle/>
        <a:p>
          <a:endParaRPr lang="en-US"/>
        </a:p>
      </dgm:t>
    </dgm:pt>
    <dgm:pt modelId="{79F39B43-0273-4045-9677-8EDEAACC92A8}" type="sibTrans" cxnId="{994ABD4D-D8BD-415B-8AE4-9FBD7088F22A}">
      <dgm:prSet/>
      <dgm:spPr/>
      <dgm:t>
        <a:bodyPr/>
        <a:lstStyle/>
        <a:p>
          <a:endParaRPr lang="en-US"/>
        </a:p>
      </dgm:t>
    </dgm:pt>
    <dgm:pt modelId="{BD21DC73-C8AE-4CE4-95B4-F2C62D8098D9}">
      <dgm:prSet/>
      <dgm:spPr/>
      <dgm:t>
        <a:bodyPr/>
        <a:lstStyle/>
        <a:p>
          <a:r>
            <a:rPr lang="en-US"/>
            <a:t>School Based Youth and Support Workers </a:t>
          </a:r>
        </a:p>
      </dgm:t>
    </dgm:pt>
    <dgm:pt modelId="{ADAEDB55-149B-437E-906E-C5F0E95A07FD}" type="parTrans" cxnId="{366ABF29-84E4-48D4-B004-A83E7A0F6133}">
      <dgm:prSet/>
      <dgm:spPr/>
      <dgm:t>
        <a:bodyPr/>
        <a:lstStyle/>
        <a:p>
          <a:endParaRPr lang="en-US"/>
        </a:p>
      </dgm:t>
    </dgm:pt>
    <dgm:pt modelId="{92DD24B6-FA5F-414C-9E78-745C6E5670FA}" type="sibTrans" cxnId="{366ABF29-84E4-48D4-B004-A83E7A0F6133}">
      <dgm:prSet/>
      <dgm:spPr/>
      <dgm:t>
        <a:bodyPr/>
        <a:lstStyle/>
        <a:p>
          <a:endParaRPr lang="en-US"/>
        </a:p>
      </dgm:t>
    </dgm:pt>
    <dgm:pt modelId="{3A717139-0068-4F7A-82F8-0BE6965EB468}">
      <dgm:prSet/>
      <dgm:spPr/>
      <dgm:t>
        <a:bodyPr/>
        <a:lstStyle/>
        <a:p>
          <a:r>
            <a:rPr lang="en-US"/>
            <a:t>Outreach Youth Workers</a:t>
          </a:r>
        </a:p>
      </dgm:t>
    </dgm:pt>
    <dgm:pt modelId="{4E2A231D-A5E8-47CC-ACBD-EB953CEDB3C9}" type="parTrans" cxnId="{506EBE52-B42B-42A8-AF26-1A58617EA15D}">
      <dgm:prSet/>
      <dgm:spPr/>
      <dgm:t>
        <a:bodyPr/>
        <a:lstStyle/>
        <a:p>
          <a:endParaRPr lang="en-US"/>
        </a:p>
      </dgm:t>
    </dgm:pt>
    <dgm:pt modelId="{25DA10AD-F695-4050-8653-EBAC1966D9F5}" type="sibTrans" cxnId="{506EBE52-B42B-42A8-AF26-1A58617EA15D}">
      <dgm:prSet/>
      <dgm:spPr/>
      <dgm:t>
        <a:bodyPr/>
        <a:lstStyle/>
        <a:p>
          <a:endParaRPr lang="en-US"/>
        </a:p>
      </dgm:t>
    </dgm:pt>
    <dgm:pt modelId="{118E83A8-31AD-4104-B0E4-8BAB6DCED4F9}">
      <dgm:prSet/>
      <dgm:spPr/>
      <dgm:t>
        <a:bodyPr/>
        <a:lstStyle/>
        <a:p>
          <a:r>
            <a:rPr lang="en-US"/>
            <a:t>Corporate Parenting Team</a:t>
          </a:r>
        </a:p>
      </dgm:t>
    </dgm:pt>
    <dgm:pt modelId="{5D1EC979-5081-482D-A9F2-5A94BB3D4271}" type="parTrans" cxnId="{79E1FF89-33F3-4185-B190-AA8FFFC3FEE3}">
      <dgm:prSet/>
      <dgm:spPr/>
      <dgm:t>
        <a:bodyPr/>
        <a:lstStyle/>
        <a:p>
          <a:endParaRPr lang="en-US"/>
        </a:p>
      </dgm:t>
    </dgm:pt>
    <dgm:pt modelId="{8D5FF776-BB3B-4510-83C5-BABC745904D2}" type="sibTrans" cxnId="{79E1FF89-33F3-4185-B190-AA8FFFC3FEE3}">
      <dgm:prSet/>
      <dgm:spPr/>
      <dgm:t>
        <a:bodyPr/>
        <a:lstStyle/>
        <a:p>
          <a:endParaRPr lang="en-US"/>
        </a:p>
      </dgm:t>
    </dgm:pt>
    <dgm:pt modelId="{C87E768A-89D3-42EA-B99C-8CF2B7427F81}">
      <dgm:prSet/>
      <dgm:spPr/>
      <dgm:t>
        <a:bodyPr/>
        <a:lstStyle/>
        <a:p>
          <a:r>
            <a:rPr lang="en-US"/>
            <a:t>Social Services Health</a:t>
          </a:r>
        </a:p>
      </dgm:t>
    </dgm:pt>
    <dgm:pt modelId="{8D584B70-4099-47B5-96AB-CF3945BDB66C}" type="parTrans" cxnId="{3461DD2D-02D5-43F2-9C23-6A3BB23E664B}">
      <dgm:prSet/>
      <dgm:spPr/>
      <dgm:t>
        <a:bodyPr/>
        <a:lstStyle/>
        <a:p>
          <a:endParaRPr lang="en-US"/>
        </a:p>
      </dgm:t>
    </dgm:pt>
    <dgm:pt modelId="{443DCA22-6742-455F-8A7E-364F94A93057}" type="sibTrans" cxnId="{3461DD2D-02D5-43F2-9C23-6A3BB23E664B}">
      <dgm:prSet/>
      <dgm:spPr/>
      <dgm:t>
        <a:bodyPr/>
        <a:lstStyle/>
        <a:p>
          <a:endParaRPr lang="en-US"/>
        </a:p>
      </dgm:t>
    </dgm:pt>
    <dgm:pt modelId="{CACBF1F9-4D13-4AC4-A128-02664E600F69}">
      <dgm:prSet/>
      <dgm:spPr/>
      <dgm:t>
        <a:bodyPr/>
        <a:lstStyle/>
        <a:p>
          <a:r>
            <a:rPr lang="en-US"/>
            <a:t>Community Youth Team</a:t>
          </a:r>
        </a:p>
      </dgm:t>
    </dgm:pt>
    <dgm:pt modelId="{3ABAE0B8-EA3C-4D83-8CA7-0452C44B510C}" type="parTrans" cxnId="{371A5B40-7C97-439F-9635-EFA58A959D6A}">
      <dgm:prSet/>
      <dgm:spPr/>
      <dgm:t>
        <a:bodyPr/>
        <a:lstStyle/>
        <a:p>
          <a:endParaRPr lang="en-US"/>
        </a:p>
      </dgm:t>
    </dgm:pt>
    <dgm:pt modelId="{C7D6886E-9994-4D79-911F-78E19F47565E}" type="sibTrans" cxnId="{371A5B40-7C97-439F-9635-EFA58A959D6A}">
      <dgm:prSet/>
      <dgm:spPr/>
      <dgm:t>
        <a:bodyPr/>
        <a:lstStyle/>
        <a:p>
          <a:endParaRPr lang="en-US"/>
        </a:p>
      </dgm:t>
    </dgm:pt>
    <dgm:pt modelId="{9B0F9F63-D17C-41FE-AF5E-4D8A0DE7578A}">
      <dgm:prSet/>
      <dgm:spPr/>
      <dgm:t>
        <a:bodyPr/>
        <a:lstStyle/>
        <a:p>
          <a:r>
            <a:rPr lang="en-US"/>
            <a:t>Senior Community Youth Worker</a:t>
          </a:r>
        </a:p>
      </dgm:t>
    </dgm:pt>
    <dgm:pt modelId="{A7566739-6613-476E-A1B7-86CDC5983E4C}" type="parTrans" cxnId="{317421EB-720D-4160-9752-6E95CD9C723E}">
      <dgm:prSet/>
      <dgm:spPr/>
      <dgm:t>
        <a:bodyPr/>
        <a:lstStyle/>
        <a:p>
          <a:endParaRPr lang="en-US"/>
        </a:p>
      </dgm:t>
    </dgm:pt>
    <dgm:pt modelId="{6FA0F826-F7E9-4125-8341-3D63F85A876B}" type="sibTrans" cxnId="{317421EB-720D-4160-9752-6E95CD9C723E}">
      <dgm:prSet/>
      <dgm:spPr/>
      <dgm:t>
        <a:bodyPr/>
        <a:lstStyle/>
        <a:p>
          <a:endParaRPr lang="en-US"/>
        </a:p>
      </dgm:t>
    </dgm:pt>
    <dgm:pt modelId="{C855F3EC-4682-4CCB-9FFF-845CA06D3F3D}">
      <dgm:prSet/>
      <dgm:spPr/>
      <dgm:t>
        <a:bodyPr/>
        <a:lstStyle/>
        <a:p>
          <a:r>
            <a:rPr lang="en-US"/>
            <a:t>Community Youth Workers x2</a:t>
          </a:r>
        </a:p>
      </dgm:t>
    </dgm:pt>
    <dgm:pt modelId="{3877B421-6442-48C5-9199-031011CC0B81}" type="parTrans" cxnId="{957B8D94-0688-4EAE-BEED-B63FBD75051C}">
      <dgm:prSet/>
      <dgm:spPr/>
      <dgm:t>
        <a:bodyPr/>
        <a:lstStyle/>
        <a:p>
          <a:endParaRPr lang="en-US"/>
        </a:p>
      </dgm:t>
    </dgm:pt>
    <dgm:pt modelId="{587B5A72-3A78-485B-8867-6ECA0AE65013}" type="sibTrans" cxnId="{957B8D94-0688-4EAE-BEED-B63FBD75051C}">
      <dgm:prSet/>
      <dgm:spPr/>
      <dgm:t>
        <a:bodyPr/>
        <a:lstStyle/>
        <a:p>
          <a:endParaRPr lang="en-US"/>
        </a:p>
      </dgm:t>
    </dgm:pt>
    <dgm:pt modelId="{2790B1BE-BB43-4674-8050-1DA25B2BDFC1}">
      <dgm:prSet/>
      <dgm:spPr/>
      <dgm:t>
        <a:bodyPr/>
        <a:lstStyle/>
        <a:p>
          <a:r>
            <a:rPr lang="en-US"/>
            <a:t>Part Time Youth Club Staff (x 9 Youth Clubs)</a:t>
          </a:r>
        </a:p>
      </dgm:t>
    </dgm:pt>
    <dgm:pt modelId="{BF82646A-0C8D-4D8B-8EA0-8CA216398C2A}" type="parTrans" cxnId="{BFC5389D-960B-4234-88A3-FFFD3F1BEFB3}">
      <dgm:prSet/>
      <dgm:spPr/>
      <dgm:t>
        <a:bodyPr/>
        <a:lstStyle/>
        <a:p>
          <a:endParaRPr lang="en-US"/>
        </a:p>
      </dgm:t>
    </dgm:pt>
    <dgm:pt modelId="{107C708B-9D33-42C7-926F-52673D5970B4}" type="sibTrans" cxnId="{BFC5389D-960B-4234-88A3-FFFD3F1BEFB3}">
      <dgm:prSet/>
      <dgm:spPr/>
      <dgm:t>
        <a:bodyPr/>
        <a:lstStyle/>
        <a:p>
          <a:endParaRPr lang="en-US"/>
        </a:p>
      </dgm:t>
    </dgm:pt>
    <dgm:pt modelId="{C6B6C190-F5BF-449D-9CBF-FD55A2563E53}">
      <dgm:prSet/>
      <dgm:spPr/>
      <dgm:t>
        <a:bodyPr/>
        <a:lstStyle/>
        <a:p>
          <a:r>
            <a:rPr lang="en-US"/>
            <a:t>Cleaners</a:t>
          </a:r>
        </a:p>
      </dgm:t>
    </dgm:pt>
    <dgm:pt modelId="{788E5A00-39A2-4CA8-86AA-7674476769F2}" type="parTrans" cxnId="{26951458-AE7A-44AA-B889-585C899AB198}">
      <dgm:prSet/>
      <dgm:spPr/>
      <dgm:t>
        <a:bodyPr/>
        <a:lstStyle/>
        <a:p>
          <a:endParaRPr lang="en-US"/>
        </a:p>
      </dgm:t>
    </dgm:pt>
    <dgm:pt modelId="{852E0566-5517-492B-976F-508CF88FD6B4}" type="sibTrans" cxnId="{26951458-AE7A-44AA-B889-585C899AB198}">
      <dgm:prSet/>
      <dgm:spPr/>
      <dgm:t>
        <a:bodyPr/>
        <a:lstStyle/>
        <a:p>
          <a:endParaRPr lang="en-US"/>
        </a:p>
      </dgm:t>
    </dgm:pt>
    <dgm:pt modelId="{3478D656-7FA5-4A1A-BADE-9627BBF43269}">
      <dgm:prSet/>
      <dgm:spPr/>
      <dgm:t>
        <a:bodyPr/>
        <a:lstStyle/>
        <a:p>
          <a:r>
            <a:rPr lang="en-US"/>
            <a:t>Casual Staff</a:t>
          </a:r>
        </a:p>
      </dgm:t>
    </dgm:pt>
    <dgm:pt modelId="{6B06A867-089C-4C48-BEDA-8FD55B327F19}" type="parTrans" cxnId="{0F9B5978-8566-4701-A106-9632B5A254A9}">
      <dgm:prSet/>
      <dgm:spPr/>
      <dgm:t>
        <a:bodyPr/>
        <a:lstStyle/>
        <a:p>
          <a:endParaRPr lang="en-US"/>
        </a:p>
      </dgm:t>
    </dgm:pt>
    <dgm:pt modelId="{F5025CDB-BB27-47E8-A756-3D987F5BBFCA}" type="sibTrans" cxnId="{0F9B5978-8566-4701-A106-9632B5A254A9}">
      <dgm:prSet/>
      <dgm:spPr/>
      <dgm:t>
        <a:bodyPr/>
        <a:lstStyle/>
        <a:p>
          <a:endParaRPr lang="en-US"/>
        </a:p>
      </dgm:t>
    </dgm:pt>
    <dgm:pt modelId="{25001E2E-45DD-42AE-8970-B88B8ACBBB9B}">
      <dgm:prSet/>
      <dgm:spPr/>
      <dgm:t>
        <a:bodyPr/>
        <a:lstStyle/>
        <a:p>
          <a:r>
            <a:rPr lang="en-US"/>
            <a:t>Volunteers</a:t>
          </a:r>
        </a:p>
      </dgm:t>
    </dgm:pt>
    <dgm:pt modelId="{D4AAE3D6-3314-415B-94E3-36A836EA1236}" type="parTrans" cxnId="{CD86203B-89FF-4500-8961-B14050C26262}">
      <dgm:prSet/>
      <dgm:spPr/>
      <dgm:t>
        <a:bodyPr/>
        <a:lstStyle/>
        <a:p>
          <a:endParaRPr lang="en-US"/>
        </a:p>
      </dgm:t>
    </dgm:pt>
    <dgm:pt modelId="{9EEF7718-D9AA-4206-84D9-7EAE2C8B63A3}" type="sibTrans" cxnId="{CD86203B-89FF-4500-8961-B14050C26262}">
      <dgm:prSet/>
      <dgm:spPr/>
      <dgm:t>
        <a:bodyPr/>
        <a:lstStyle/>
        <a:p>
          <a:endParaRPr lang="en-US"/>
        </a:p>
      </dgm:t>
    </dgm:pt>
    <dgm:pt modelId="{71F1B1FE-D168-4B38-88FF-ED7B8C171CE5}">
      <dgm:prSet phldrT="[Text]"/>
      <dgm:spPr/>
      <dgm:t>
        <a:bodyPr/>
        <a:lstStyle/>
        <a:p>
          <a:r>
            <a:rPr lang="en-US"/>
            <a:t>Social Workers, Probation Officer, Reperation and unpaod work Officers.</a:t>
          </a:r>
        </a:p>
      </dgm:t>
    </dgm:pt>
    <dgm:pt modelId="{92124208-B756-47B6-BA9C-D5B5CF5532C7}" type="parTrans" cxnId="{22FA32FC-5FA2-4096-90C4-0D80B0996E0E}">
      <dgm:prSet/>
      <dgm:spPr/>
      <dgm:t>
        <a:bodyPr/>
        <a:lstStyle/>
        <a:p>
          <a:endParaRPr lang="en-US"/>
        </a:p>
      </dgm:t>
    </dgm:pt>
    <dgm:pt modelId="{1C94699B-D6AE-4AA9-A7F3-31365FC1BA31}" type="sibTrans" cxnId="{22FA32FC-5FA2-4096-90C4-0D80B0996E0E}">
      <dgm:prSet/>
      <dgm:spPr/>
      <dgm:t>
        <a:bodyPr/>
        <a:lstStyle/>
        <a:p>
          <a:endParaRPr lang="en-US"/>
        </a:p>
      </dgm:t>
    </dgm:pt>
    <dgm:pt modelId="{14A82656-E4F7-464D-ACBE-B4377E2E0398}">
      <dgm:prSet phldrT="[Text]"/>
      <dgm:spPr/>
      <dgm:t>
        <a:bodyPr/>
        <a:lstStyle/>
        <a:p>
          <a:r>
            <a:rPr lang="en-US"/>
            <a:t>Senior Social Work Practitioner.</a:t>
          </a:r>
        </a:p>
      </dgm:t>
    </dgm:pt>
    <dgm:pt modelId="{A5664F2C-0953-4FA9-A77B-DD37F94E5A61}" type="parTrans" cxnId="{C0038D03-83FB-4723-9252-01ADF256BC5E}">
      <dgm:prSet/>
      <dgm:spPr/>
      <dgm:t>
        <a:bodyPr/>
        <a:lstStyle/>
        <a:p>
          <a:endParaRPr lang="en-US"/>
        </a:p>
      </dgm:t>
    </dgm:pt>
    <dgm:pt modelId="{5DFCEE1A-F01F-46FB-9C4B-7AA3A3B46396}" type="sibTrans" cxnId="{C0038D03-83FB-4723-9252-01ADF256BC5E}">
      <dgm:prSet/>
      <dgm:spPr/>
      <dgm:t>
        <a:bodyPr/>
        <a:lstStyle/>
        <a:p>
          <a:endParaRPr lang="en-US"/>
        </a:p>
      </dgm:t>
    </dgm:pt>
    <dgm:pt modelId="{A88E4602-9916-4463-BC7D-D52D0210934A}">
      <dgm:prSet phldrT="[Text]"/>
      <dgm:spPr/>
      <dgm:t>
        <a:bodyPr/>
        <a:lstStyle/>
        <a:p>
          <a:r>
            <a:rPr lang="en-US"/>
            <a:t>Victim Liason Officer, Police Officer, Emotional Health, Specialist Youth Workers, and Pannel Volunteers.</a:t>
          </a:r>
        </a:p>
      </dgm:t>
    </dgm:pt>
    <dgm:pt modelId="{C43061B2-1997-4DF8-B11D-54B50A9B1813}" type="parTrans" cxnId="{B73FEB2F-4715-47BD-B63A-25EC7863095D}">
      <dgm:prSet/>
      <dgm:spPr/>
      <dgm:t>
        <a:bodyPr/>
        <a:lstStyle/>
        <a:p>
          <a:endParaRPr lang="en-US"/>
        </a:p>
      </dgm:t>
    </dgm:pt>
    <dgm:pt modelId="{F13AC7DF-4437-4C8A-9166-B9203A458117}" type="sibTrans" cxnId="{B73FEB2F-4715-47BD-B63A-25EC7863095D}">
      <dgm:prSet/>
      <dgm:spPr/>
      <dgm:t>
        <a:bodyPr/>
        <a:lstStyle/>
        <a:p>
          <a:endParaRPr lang="en-US"/>
        </a:p>
      </dgm:t>
    </dgm:pt>
    <dgm:pt modelId="{4E658975-609D-4F2D-BC68-D900CF438EA8}" type="pres">
      <dgm:prSet presAssocID="{4AF37EAC-1A23-43BF-8A21-C538F787C6F1}" presName="Name0" presStyleCnt="0">
        <dgm:presLayoutVars>
          <dgm:dir/>
          <dgm:animLvl val="lvl"/>
          <dgm:resizeHandles val="exact"/>
        </dgm:presLayoutVars>
      </dgm:prSet>
      <dgm:spPr/>
      <dgm:t>
        <a:bodyPr/>
        <a:lstStyle/>
        <a:p>
          <a:endParaRPr lang="en-US"/>
        </a:p>
      </dgm:t>
    </dgm:pt>
    <dgm:pt modelId="{9FBC7481-7A26-4734-A3E0-C862F97034F6}" type="pres">
      <dgm:prSet presAssocID="{6EEE03B7-A313-4C38-A4BB-ACEC52C14D50}" presName="linNode" presStyleCnt="0"/>
      <dgm:spPr/>
    </dgm:pt>
    <dgm:pt modelId="{38048CDA-18AC-40DE-9649-569A25B0B183}" type="pres">
      <dgm:prSet presAssocID="{6EEE03B7-A313-4C38-A4BB-ACEC52C14D50}" presName="parentText" presStyleLbl="node1" presStyleIdx="0" presStyleCnt="5">
        <dgm:presLayoutVars>
          <dgm:chMax val="1"/>
          <dgm:bulletEnabled val="1"/>
        </dgm:presLayoutVars>
      </dgm:prSet>
      <dgm:spPr/>
      <dgm:t>
        <a:bodyPr/>
        <a:lstStyle/>
        <a:p>
          <a:endParaRPr lang="en-US"/>
        </a:p>
      </dgm:t>
    </dgm:pt>
    <dgm:pt modelId="{E3A2BEB4-EC28-4BB9-82F1-7A5139BD0F69}" type="pres">
      <dgm:prSet presAssocID="{6EEE03B7-A313-4C38-A4BB-ACEC52C14D50}" presName="descendantText" presStyleLbl="alignAccFollowNode1" presStyleIdx="0" presStyleCnt="5">
        <dgm:presLayoutVars>
          <dgm:bulletEnabled val="1"/>
        </dgm:presLayoutVars>
      </dgm:prSet>
      <dgm:spPr/>
      <dgm:t>
        <a:bodyPr/>
        <a:lstStyle/>
        <a:p>
          <a:endParaRPr lang="en-US"/>
        </a:p>
      </dgm:t>
    </dgm:pt>
    <dgm:pt modelId="{DE7EA46B-7539-4745-B57E-6A6102524056}" type="pres">
      <dgm:prSet presAssocID="{B149BDA2-BC6D-42B0-8006-FCDB2578AE1E}" presName="sp" presStyleCnt="0"/>
      <dgm:spPr/>
    </dgm:pt>
    <dgm:pt modelId="{BDDF033D-FE7A-417B-891D-19D4E00962ED}" type="pres">
      <dgm:prSet presAssocID="{1AF9C0CD-F9C3-4EBD-AFBF-CC490E5449FA}" presName="linNode" presStyleCnt="0"/>
      <dgm:spPr/>
    </dgm:pt>
    <dgm:pt modelId="{62C086E9-C5AB-4A95-9603-A02DF724B81C}" type="pres">
      <dgm:prSet presAssocID="{1AF9C0CD-F9C3-4EBD-AFBF-CC490E5449FA}" presName="parentText" presStyleLbl="node1" presStyleIdx="1" presStyleCnt="5">
        <dgm:presLayoutVars>
          <dgm:chMax val="1"/>
          <dgm:bulletEnabled val="1"/>
        </dgm:presLayoutVars>
      </dgm:prSet>
      <dgm:spPr/>
      <dgm:t>
        <a:bodyPr/>
        <a:lstStyle/>
        <a:p>
          <a:endParaRPr lang="en-US"/>
        </a:p>
      </dgm:t>
    </dgm:pt>
    <dgm:pt modelId="{05FA26A0-2408-45F6-B8E9-BC37323FFA7E}" type="pres">
      <dgm:prSet presAssocID="{1AF9C0CD-F9C3-4EBD-AFBF-CC490E5449FA}" presName="descendantText" presStyleLbl="alignAccFollowNode1" presStyleIdx="1" presStyleCnt="5">
        <dgm:presLayoutVars>
          <dgm:bulletEnabled val="1"/>
        </dgm:presLayoutVars>
      </dgm:prSet>
      <dgm:spPr/>
      <dgm:t>
        <a:bodyPr/>
        <a:lstStyle/>
        <a:p>
          <a:endParaRPr lang="en-US"/>
        </a:p>
      </dgm:t>
    </dgm:pt>
    <dgm:pt modelId="{3E591DE7-A8F2-4E40-99D4-A8E3B4A19944}" type="pres">
      <dgm:prSet presAssocID="{F2FBFF15-E15B-431C-8F4C-DF8F3FB93B05}" presName="sp" presStyleCnt="0"/>
      <dgm:spPr/>
    </dgm:pt>
    <dgm:pt modelId="{295A903E-C726-43DE-BCFC-59EC55804A69}" type="pres">
      <dgm:prSet presAssocID="{038F8779-6ADE-4F10-9B23-FA2516B6DFF1}" presName="linNode" presStyleCnt="0"/>
      <dgm:spPr/>
    </dgm:pt>
    <dgm:pt modelId="{DDF886AC-DB67-4B2F-848F-288F4E063082}" type="pres">
      <dgm:prSet presAssocID="{038F8779-6ADE-4F10-9B23-FA2516B6DFF1}" presName="parentText" presStyleLbl="node1" presStyleIdx="2" presStyleCnt="5">
        <dgm:presLayoutVars>
          <dgm:chMax val="1"/>
          <dgm:bulletEnabled val="1"/>
        </dgm:presLayoutVars>
      </dgm:prSet>
      <dgm:spPr/>
      <dgm:t>
        <a:bodyPr/>
        <a:lstStyle/>
        <a:p>
          <a:endParaRPr lang="en-US"/>
        </a:p>
      </dgm:t>
    </dgm:pt>
    <dgm:pt modelId="{CB84496D-0D16-4452-92A8-A8F13FEF7B53}" type="pres">
      <dgm:prSet presAssocID="{038F8779-6ADE-4F10-9B23-FA2516B6DFF1}" presName="descendantText" presStyleLbl="alignAccFollowNode1" presStyleIdx="2" presStyleCnt="5">
        <dgm:presLayoutVars>
          <dgm:bulletEnabled val="1"/>
        </dgm:presLayoutVars>
      </dgm:prSet>
      <dgm:spPr/>
      <dgm:t>
        <a:bodyPr/>
        <a:lstStyle/>
        <a:p>
          <a:endParaRPr lang="en-US"/>
        </a:p>
      </dgm:t>
    </dgm:pt>
    <dgm:pt modelId="{8EB72933-6125-4D5A-9A60-7BE66912F59C}" type="pres">
      <dgm:prSet presAssocID="{DB852C40-1AC0-4B9C-BE2B-85F2C9998F50}" presName="sp" presStyleCnt="0"/>
      <dgm:spPr/>
    </dgm:pt>
    <dgm:pt modelId="{A55DEEF3-B267-4F6F-93AC-3BE85D281D87}" type="pres">
      <dgm:prSet presAssocID="{7F6E50EC-BA0E-4EEB-8D06-92DF942D517E}" presName="linNode" presStyleCnt="0"/>
      <dgm:spPr/>
    </dgm:pt>
    <dgm:pt modelId="{5B872FF5-6234-449D-BEE2-4686A51A8EEE}" type="pres">
      <dgm:prSet presAssocID="{7F6E50EC-BA0E-4EEB-8D06-92DF942D517E}" presName="parentText" presStyleLbl="node1" presStyleIdx="3" presStyleCnt="5">
        <dgm:presLayoutVars>
          <dgm:chMax val="1"/>
          <dgm:bulletEnabled val="1"/>
        </dgm:presLayoutVars>
      </dgm:prSet>
      <dgm:spPr/>
      <dgm:t>
        <a:bodyPr/>
        <a:lstStyle/>
        <a:p>
          <a:endParaRPr lang="en-US"/>
        </a:p>
      </dgm:t>
    </dgm:pt>
    <dgm:pt modelId="{F070722F-1A29-4FBF-8D32-D4B3078C3E1F}" type="pres">
      <dgm:prSet presAssocID="{7F6E50EC-BA0E-4EEB-8D06-92DF942D517E}" presName="descendantText" presStyleLbl="alignAccFollowNode1" presStyleIdx="3" presStyleCnt="5">
        <dgm:presLayoutVars>
          <dgm:bulletEnabled val="1"/>
        </dgm:presLayoutVars>
      </dgm:prSet>
      <dgm:spPr/>
      <dgm:t>
        <a:bodyPr/>
        <a:lstStyle/>
        <a:p>
          <a:endParaRPr lang="en-US"/>
        </a:p>
      </dgm:t>
    </dgm:pt>
    <dgm:pt modelId="{2CBC94D7-5C19-4952-AD92-978290CD74B3}" type="pres">
      <dgm:prSet presAssocID="{CFC24CEA-ABE3-4E45-A791-FC869E6DA968}" presName="sp" presStyleCnt="0"/>
      <dgm:spPr/>
    </dgm:pt>
    <dgm:pt modelId="{172869BA-2102-47AB-BF03-C7FDDF91D1AE}" type="pres">
      <dgm:prSet presAssocID="{CACBF1F9-4D13-4AC4-A128-02664E600F69}" presName="linNode" presStyleCnt="0"/>
      <dgm:spPr/>
    </dgm:pt>
    <dgm:pt modelId="{606600C1-FA67-419F-8CBA-F0D2B525CCCB}" type="pres">
      <dgm:prSet presAssocID="{CACBF1F9-4D13-4AC4-A128-02664E600F69}" presName="parentText" presStyleLbl="node1" presStyleIdx="4" presStyleCnt="5">
        <dgm:presLayoutVars>
          <dgm:chMax val="1"/>
          <dgm:bulletEnabled val="1"/>
        </dgm:presLayoutVars>
      </dgm:prSet>
      <dgm:spPr/>
      <dgm:t>
        <a:bodyPr/>
        <a:lstStyle/>
        <a:p>
          <a:endParaRPr lang="en-US"/>
        </a:p>
      </dgm:t>
    </dgm:pt>
    <dgm:pt modelId="{754A9605-0842-4304-8A95-8047BEB05AC6}" type="pres">
      <dgm:prSet presAssocID="{CACBF1F9-4D13-4AC4-A128-02664E600F69}" presName="descendantText" presStyleLbl="alignAccFollowNode1" presStyleIdx="4" presStyleCnt="5">
        <dgm:presLayoutVars>
          <dgm:bulletEnabled val="1"/>
        </dgm:presLayoutVars>
      </dgm:prSet>
      <dgm:spPr/>
      <dgm:t>
        <a:bodyPr/>
        <a:lstStyle/>
        <a:p>
          <a:endParaRPr lang="en-US"/>
        </a:p>
      </dgm:t>
    </dgm:pt>
  </dgm:ptLst>
  <dgm:cxnLst>
    <dgm:cxn modelId="{4009CF09-0DE0-4572-9583-04FF882BD778}" type="presOf" srcId="{C855F3EC-4682-4CCB-9FFF-845CA06D3F3D}" destId="{754A9605-0842-4304-8A95-8047BEB05AC6}" srcOrd="0" destOrd="1" presId="urn:microsoft.com/office/officeart/2005/8/layout/vList5"/>
    <dgm:cxn modelId="{F6ED3776-30ED-4724-BAC6-A6E60CEAAED2}" type="presOf" srcId="{C6B6C190-F5BF-449D-9CBF-FD55A2563E53}" destId="{754A9605-0842-4304-8A95-8047BEB05AC6}" srcOrd="0" destOrd="3" presId="urn:microsoft.com/office/officeart/2005/8/layout/vList5"/>
    <dgm:cxn modelId="{366ABF29-84E4-48D4-B004-A83E7A0F6133}" srcId="{7F6E50EC-BA0E-4EEB-8D06-92DF942D517E}" destId="{BD21DC73-C8AE-4CE4-95B4-F2C62D8098D9}" srcOrd="1" destOrd="0" parTransId="{ADAEDB55-149B-437E-906E-C5F0E95A07FD}" sibTransId="{92DD24B6-FA5F-414C-9E78-745C6E5670FA}"/>
    <dgm:cxn modelId="{34CBF41E-6326-4B44-BCD0-BFC9BE906A99}" type="presOf" srcId="{3478D656-7FA5-4A1A-BADE-9627BBF43269}" destId="{754A9605-0842-4304-8A95-8047BEB05AC6}" srcOrd="0" destOrd="4" presId="urn:microsoft.com/office/officeart/2005/8/layout/vList5"/>
    <dgm:cxn modelId="{2F1FD938-4F6F-492B-A7A4-6CC172D4AD31}" type="presOf" srcId="{4AF37EAC-1A23-43BF-8A21-C538F787C6F1}" destId="{4E658975-609D-4F2D-BC68-D900CF438EA8}" srcOrd="0" destOrd="0" presId="urn:microsoft.com/office/officeart/2005/8/layout/vList5"/>
    <dgm:cxn modelId="{913EF5F3-4FFA-416D-A1DC-5A74EF9376E1}" type="presOf" srcId="{2790B1BE-BB43-4674-8050-1DA25B2BDFC1}" destId="{754A9605-0842-4304-8A95-8047BEB05AC6}" srcOrd="0" destOrd="2" presId="urn:microsoft.com/office/officeart/2005/8/layout/vList5"/>
    <dgm:cxn modelId="{6A26AA2D-0906-4D83-98BD-C2C826A63EA3}" type="presOf" srcId="{25001E2E-45DD-42AE-8970-B88B8ACBBB9B}" destId="{754A9605-0842-4304-8A95-8047BEB05AC6}" srcOrd="0" destOrd="5" presId="urn:microsoft.com/office/officeart/2005/8/layout/vList5"/>
    <dgm:cxn modelId="{0FF7EFEB-9882-4813-A0F7-65FB0EC16679}" srcId="{038F8779-6ADE-4F10-9B23-FA2516B6DFF1}" destId="{BD1E3DEC-9E9A-4483-8449-BEB9BB9FB36A}" srcOrd="0" destOrd="0" parTransId="{BADBFFF8-9580-49F8-9E4E-B3FDA8584180}" sibTransId="{8AAE9269-E55F-425F-946C-CF26FE81DF0C}"/>
    <dgm:cxn modelId="{EDC60A46-71A7-4AF3-BB72-3FA11FA7C691}" type="presOf" srcId="{2B86B9EF-478C-47C1-BA7F-17DE18EABEF6}" destId="{05FA26A0-2408-45F6-B8E9-BC37323FFA7E}" srcOrd="0" destOrd="0" presId="urn:microsoft.com/office/officeart/2005/8/layout/vList5"/>
    <dgm:cxn modelId="{3955858F-80C0-44F9-B937-50ADED597122}" srcId="{1AF9C0CD-F9C3-4EBD-AFBF-CC490E5449FA}" destId="{6040DA15-D022-4C9D-A916-0963BAD6AEAD}" srcOrd="1" destOrd="0" parTransId="{A644DC10-ADA9-4DE8-A7E2-87854969C7DE}" sibTransId="{7537C9F7-CEE6-4256-9698-4B0207446CE6}"/>
    <dgm:cxn modelId="{4B568A34-C9E7-4C12-8B09-9E5F1357564D}" type="presOf" srcId="{BD21DC73-C8AE-4CE4-95B4-F2C62D8098D9}" destId="{F070722F-1A29-4FBF-8D32-D4B3078C3E1F}" srcOrd="0" destOrd="1" presId="urn:microsoft.com/office/officeart/2005/8/layout/vList5"/>
    <dgm:cxn modelId="{CC8CD4E7-B029-432D-893C-17ACE0AEABC9}" srcId="{4AF37EAC-1A23-43BF-8A21-C538F787C6F1}" destId="{6EEE03B7-A313-4C38-A4BB-ACEC52C14D50}" srcOrd="0" destOrd="0" parTransId="{D8227F37-3519-411B-8F32-1A08056B060D}" sibTransId="{B149BDA2-BC6D-42B0-8006-FCDB2578AE1E}"/>
    <dgm:cxn modelId="{C42AED87-F661-45E0-9406-9FAB0E383691}" type="presOf" srcId="{6040DA15-D022-4C9D-A916-0963BAD6AEAD}" destId="{05FA26A0-2408-45F6-B8E9-BC37323FFA7E}" srcOrd="0" destOrd="1" presId="urn:microsoft.com/office/officeart/2005/8/layout/vList5"/>
    <dgm:cxn modelId="{266FA500-31EE-4626-86E1-A4B308C3F538}" type="presOf" srcId="{7F6E50EC-BA0E-4EEB-8D06-92DF942D517E}" destId="{5B872FF5-6234-449D-BEE2-4686A51A8EEE}" srcOrd="0" destOrd="0" presId="urn:microsoft.com/office/officeart/2005/8/layout/vList5"/>
    <dgm:cxn modelId="{A9AC90BC-2D90-4AD6-8E58-D73D173860CC}" srcId="{4AF37EAC-1A23-43BF-8A21-C538F787C6F1}" destId="{7F6E50EC-BA0E-4EEB-8D06-92DF942D517E}" srcOrd="3" destOrd="0" parTransId="{C3CB9E10-DD74-4401-A449-D930D3CC46D1}" sibTransId="{CFC24CEA-ABE3-4E45-A791-FC869E6DA968}"/>
    <dgm:cxn modelId="{D1461C2C-61B4-4A7F-8C3E-B7D02DF27A50}" type="presOf" srcId="{1AF9C0CD-F9C3-4EBD-AFBF-CC490E5449FA}" destId="{62C086E9-C5AB-4A95-9603-A02DF724B81C}" srcOrd="0" destOrd="0" presId="urn:microsoft.com/office/officeart/2005/8/layout/vList5"/>
    <dgm:cxn modelId="{18708BA4-5D4B-4DC0-876D-764546785609}" type="presOf" srcId="{118E83A8-31AD-4104-B0E4-8BAB6DCED4F9}" destId="{F070722F-1A29-4FBF-8D32-D4B3078C3E1F}" srcOrd="0" destOrd="3" presId="urn:microsoft.com/office/officeart/2005/8/layout/vList5"/>
    <dgm:cxn modelId="{22FA32FC-5FA2-4096-90C4-0D80B0996E0E}" srcId="{6EEE03B7-A313-4C38-A4BB-ACEC52C14D50}" destId="{71F1B1FE-D168-4B38-88FF-ED7B8C171CE5}" srcOrd="0" destOrd="0" parTransId="{92124208-B756-47B6-BA9C-D5B5CF5532C7}" sibTransId="{1C94699B-D6AE-4AA9-A7F3-31365FC1BA31}"/>
    <dgm:cxn modelId="{0F439158-1E4C-45B8-8FDE-80CB6F107485}" type="presOf" srcId="{A88E4602-9916-4463-BC7D-D52D0210934A}" destId="{E3A2BEB4-EC28-4BB9-82F1-7A5139BD0F69}" srcOrd="0" destOrd="2" presId="urn:microsoft.com/office/officeart/2005/8/layout/vList5"/>
    <dgm:cxn modelId="{79E1FF89-33F3-4185-B190-AA8FFFC3FEE3}" srcId="{7F6E50EC-BA0E-4EEB-8D06-92DF942D517E}" destId="{118E83A8-31AD-4104-B0E4-8BAB6DCED4F9}" srcOrd="3" destOrd="0" parTransId="{5D1EC979-5081-482D-A9F2-5A94BB3D4271}" sibTransId="{8D5FF776-BB3B-4510-83C5-BABC745904D2}"/>
    <dgm:cxn modelId="{B2CC261C-A1CD-4653-8D71-1A9CA0FE0F53}" type="presOf" srcId="{C87E768A-89D3-42EA-B99C-8CF2B7427F81}" destId="{F070722F-1A29-4FBF-8D32-D4B3078C3E1F}" srcOrd="0" destOrd="4" presId="urn:microsoft.com/office/officeart/2005/8/layout/vList5"/>
    <dgm:cxn modelId="{CD5E67E3-1651-4B41-BD48-7E6435609E78}" type="presOf" srcId="{9B0F9F63-D17C-41FE-AF5E-4D8A0DE7578A}" destId="{754A9605-0842-4304-8A95-8047BEB05AC6}" srcOrd="0" destOrd="0" presId="urn:microsoft.com/office/officeart/2005/8/layout/vList5"/>
    <dgm:cxn modelId="{CD86203B-89FF-4500-8961-B14050C26262}" srcId="{CACBF1F9-4D13-4AC4-A128-02664E600F69}" destId="{25001E2E-45DD-42AE-8970-B88B8ACBBB9B}" srcOrd="5" destOrd="0" parTransId="{D4AAE3D6-3314-415B-94E3-36A836EA1236}" sibTransId="{9EEF7718-D9AA-4206-84D9-7EAE2C8B63A3}"/>
    <dgm:cxn modelId="{B73FEB2F-4715-47BD-B63A-25EC7863095D}" srcId="{6EEE03B7-A313-4C38-A4BB-ACEC52C14D50}" destId="{A88E4602-9916-4463-BC7D-D52D0210934A}" srcOrd="2" destOrd="0" parTransId="{C43061B2-1997-4DF8-B11D-54B50A9B1813}" sibTransId="{F13AC7DF-4437-4C8A-9166-B9203A458117}"/>
    <dgm:cxn modelId="{0F9B5978-8566-4701-A106-9632B5A254A9}" srcId="{CACBF1F9-4D13-4AC4-A128-02664E600F69}" destId="{3478D656-7FA5-4A1A-BADE-9627BBF43269}" srcOrd="4" destOrd="0" parTransId="{6B06A867-089C-4C48-BEDA-8FD55B327F19}" sibTransId="{F5025CDB-BB27-47E8-A756-3D987F5BBFCA}"/>
    <dgm:cxn modelId="{19CA198B-5AD7-404D-BE74-3E15B5B6317B}" type="presOf" srcId="{3A717139-0068-4F7A-82F8-0BE6965EB468}" destId="{F070722F-1A29-4FBF-8D32-D4B3078C3E1F}" srcOrd="0" destOrd="2" presId="urn:microsoft.com/office/officeart/2005/8/layout/vList5"/>
    <dgm:cxn modelId="{371A5B40-7C97-439F-9635-EFA58A959D6A}" srcId="{4AF37EAC-1A23-43BF-8A21-C538F787C6F1}" destId="{CACBF1F9-4D13-4AC4-A128-02664E600F69}" srcOrd="4" destOrd="0" parTransId="{3ABAE0B8-EA3C-4D83-8CA7-0452C44B510C}" sibTransId="{C7D6886E-9994-4D79-911F-78E19F47565E}"/>
    <dgm:cxn modelId="{B0100FA8-EBBE-4071-8C51-3A85110F54DE}" srcId="{4AF37EAC-1A23-43BF-8A21-C538F787C6F1}" destId="{038F8779-6ADE-4F10-9B23-FA2516B6DFF1}" srcOrd="2" destOrd="0" parTransId="{A4D7E349-CEE2-42D0-99B4-3512C55E7634}" sibTransId="{DB852C40-1AC0-4B9C-BE2B-85F2C9998F50}"/>
    <dgm:cxn modelId="{6316FF78-203E-4BD4-B260-58CBAF703626}" type="presOf" srcId="{14A82656-E4F7-464D-ACBE-B4377E2E0398}" destId="{E3A2BEB4-EC28-4BB9-82F1-7A5139BD0F69}" srcOrd="0" destOrd="1" presId="urn:microsoft.com/office/officeart/2005/8/layout/vList5"/>
    <dgm:cxn modelId="{317421EB-720D-4160-9752-6E95CD9C723E}" srcId="{CACBF1F9-4D13-4AC4-A128-02664E600F69}" destId="{9B0F9F63-D17C-41FE-AF5E-4D8A0DE7578A}" srcOrd="0" destOrd="0" parTransId="{A7566739-6613-476E-A1B7-86CDC5983E4C}" sibTransId="{6FA0F826-F7E9-4125-8341-3D63F85A876B}"/>
    <dgm:cxn modelId="{01B01A39-4292-44C8-9998-33D7385FD537}" type="presOf" srcId="{BD1E3DEC-9E9A-4483-8449-BEB9BB9FB36A}" destId="{CB84496D-0D16-4452-92A8-A8F13FEF7B53}" srcOrd="0" destOrd="0" presId="urn:microsoft.com/office/officeart/2005/8/layout/vList5"/>
    <dgm:cxn modelId="{3461DD2D-02D5-43F2-9C23-6A3BB23E664B}" srcId="{7F6E50EC-BA0E-4EEB-8D06-92DF942D517E}" destId="{C87E768A-89D3-42EA-B99C-8CF2B7427F81}" srcOrd="4" destOrd="0" parTransId="{8D584B70-4099-47B5-96AB-CF3945BDB66C}" sibTransId="{443DCA22-6742-455F-8A7E-364F94A93057}"/>
    <dgm:cxn modelId="{50EA2B15-73D7-4923-A16A-459B8B898F83}" type="presOf" srcId="{71F1B1FE-D168-4B38-88FF-ED7B8C171CE5}" destId="{E3A2BEB4-EC28-4BB9-82F1-7A5139BD0F69}" srcOrd="0" destOrd="0" presId="urn:microsoft.com/office/officeart/2005/8/layout/vList5"/>
    <dgm:cxn modelId="{506EBE52-B42B-42A8-AF26-1A58617EA15D}" srcId="{7F6E50EC-BA0E-4EEB-8D06-92DF942D517E}" destId="{3A717139-0068-4F7A-82F8-0BE6965EB468}" srcOrd="2" destOrd="0" parTransId="{4E2A231D-A5E8-47CC-ACBD-EB953CEDB3C9}" sibTransId="{25DA10AD-F695-4050-8653-EBAC1966D9F5}"/>
    <dgm:cxn modelId="{26951458-AE7A-44AA-B889-585C899AB198}" srcId="{CACBF1F9-4D13-4AC4-A128-02664E600F69}" destId="{C6B6C190-F5BF-449D-9CBF-FD55A2563E53}" srcOrd="3" destOrd="0" parTransId="{788E5A00-39A2-4CA8-86AA-7674476769F2}" sibTransId="{852E0566-5517-492B-976F-508CF88FD6B4}"/>
    <dgm:cxn modelId="{BFC5389D-960B-4234-88A3-FFFD3F1BEFB3}" srcId="{CACBF1F9-4D13-4AC4-A128-02664E600F69}" destId="{2790B1BE-BB43-4674-8050-1DA25B2BDFC1}" srcOrd="2" destOrd="0" parTransId="{BF82646A-0C8D-4D8B-8EA0-8CA216398C2A}" sibTransId="{107C708B-9D33-42C7-926F-52673D5970B4}"/>
    <dgm:cxn modelId="{22D6FEDB-A117-47E6-B782-7A728F870815}" type="presOf" srcId="{038F8779-6ADE-4F10-9B23-FA2516B6DFF1}" destId="{DDF886AC-DB67-4B2F-848F-288F4E063082}" srcOrd="0" destOrd="0" presId="urn:microsoft.com/office/officeart/2005/8/layout/vList5"/>
    <dgm:cxn modelId="{D83BBBC8-B16C-4996-B3C7-703FC47F3179}" srcId="{7F6E50EC-BA0E-4EEB-8D06-92DF942D517E}" destId="{1538317D-681F-415C-BA71-6096803D4FB9}" srcOrd="0" destOrd="0" parTransId="{A9DE0338-FFBD-41AD-B96B-95932225CA35}" sibTransId="{A9C89302-AB1E-4B7C-89B0-D7D86732991E}"/>
    <dgm:cxn modelId="{00432DA5-A432-45A0-B70E-BF321751FB8F}" type="presOf" srcId="{1538317D-681F-415C-BA71-6096803D4FB9}" destId="{F070722F-1A29-4FBF-8D32-D4B3078C3E1F}" srcOrd="0" destOrd="0" presId="urn:microsoft.com/office/officeart/2005/8/layout/vList5"/>
    <dgm:cxn modelId="{957B8D94-0688-4EAE-BEED-B63FBD75051C}" srcId="{CACBF1F9-4D13-4AC4-A128-02664E600F69}" destId="{C855F3EC-4682-4CCB-9FFF-845CA06D3F3D}" srcOrd="1" destOrd="0" parTransId="{3877B421-6442-48C5-9199-031011CC0B81}" sibTransId="{587B5A72-3A78-485B-8867-6ECA0AE65013}"/>
    <dgm:cxn modelId="{C0038D03-83FB-4723-9252-01ADF256BC5E}" srcId="{6EEE03B7-A313-4C38-A4BB-ACEC52C14D50}" destId="{14A82656-E4F7-464D-ACBE-B4377E2E0398}" srcOrd="1" destOrd="0" parTransId="{A5664F2C-0953-4FA9-A77B-DD37F94E5A61}" sibTransId="{5DFCEE1A-F01F-46FB-9C4B-7AA3A3B46396}"/>
    <dgm:cxn modelId="{994ABD4D-D8BD-415B-8AE4-9FBD7088F22A}" srcId="{038F8779-6ADE-4F10-9B23-FA2516B6DFF1}" destId="{1D4C7B66-40E3-4E55-AB0D-214A0204FBC7}" srcOrd="1" destOrd="0" parTransId="{99F618BD-1060-45C6-BC26-EBE747F61B21}" sibTransId="{79F39B43-0273-4045-9677-8EDEAACC92A8}"/>
    <dgm:cxn modelId="{2BE600FB-80CF-41E4-9594-90CFE7A49C9B}" type="presOf" srcId="{6EEE03B7-A313-4C38-A4BB-ACEC52C14D50}" destId="{38048CDA-18AC-40DE-9649-569A25B0B183}" srcOrd="0" destOrd="0" presId="urn:microsoft.com/office/officeart/2005/8/layout/vList5"/>
    <dgm:cxn modelId="{1C4871D5-52F5-4BA7-9C56-E059D0437A08}" srcId="{1AF9C0CD-F9C3-4EBD-AFBF-CC490E5449FA}" destId="{5CA51CAD-4B15-4C39-8B9C-E7AC4FFD33E9}" srcOrd="2" destOrd="0" parTransId="{33D38827-5E23-4389-BC39-6D62AE9650E3}" sibTransId="{8FFE65A3-8F50-4FD2-B958-A7CE0157D806}"/>
    <dgm:cxn modelId="{27A2F8BB-A0E8-4157-904B-552C2F56FCBE}" type="presOf" srcId="{CACBF1F9-4D13-4AC4-A128-02664E600F69}" destId="{606600C1-FA67-419F-8CBA-F0D2B525CCCB}" srcOrd="0" destOrd="0" presId="urn:microsoft.com/office/officeart/2005/8/layout/vList5"/>
    <dgm:cxn modelId="{16B76373-1CA6-4D58-BAF5-9BE4D634DBAD}" srcId="{4AF37EAC-1A23-43BF-8A21-C538F787C6F1}" destId="{1AF9C0CD-F9C3-4EBD-AFBF-CC490E5449FA}" srcOrd="1" destOrd="0" parTransId="{77CEA132-1E63-4D18-AD38-DFA0F115B7BE}" sibTransId="{F2FBFF15-E15B-431C-8F4C-DF8F3FB93B05}"/>
    <dgm:cxn modelId="{50C48CC3-E008-45AC-A18E-E1F0EBF1B672}" type="presOf" srcId="{1D4C7B66-40E3-4E55-AB0D-214A0204FBC7}" destId="{CB84496D-0D16-4452-92A8-A8F13FEF7B53}" srcOrd="0" destOrd="1" presId="urn:microsoft.com/office/officeart/2005/8/layout/vList5"/>
    <dgm:cxn modelId="{F49AFD9D-828F-4103-BEE8-2778EA348787}" type="presOf" srcId="{5CA51CAD-4B15-4C39-8B9C-E7AC4FFD33E9}" destId="{05FA26A0-2408-45F6-B8E9-BC37323FFA7E}" srcOrd="0" destOrd="2" presId="urn:microsoft.com/office/officeart/2005/8/layout/vList5"/>
    <dgm:cxn modelId="{8DEAACBD-1EF3-41C6-8414-D628D272CE6F}" srcId="{1AF9C0CD-F9C3-4EBD-AFBF-CC490E5449FA}" destId="{2B86B9EF-478C-47C1-BA7F-17DE18EABEF6}" srcOrd="0" destOrd="0" parTransId="{16A84CE1-301A-45A9-84FF-2A1A4D148814}" sibTransId="{62220F83-5FC8-4588-9211-6E5E43E127A6}"/>
    <dgm:cxn modelId="{63452E9B-6CA8-485D-83F9-5498AEBB2A14}" type="presParOf" srcId="{4E658975-609D-4F2D-BC68-D900CF438EA8}" destId="{9FBC7481-7A26-4734-A3E0-C862F97034F6}" srcOrd="0" destOrd="0" presId="urn:microsoft.com/office/officeart/2005/8/layout/vList5"/>
    <dgm:cxn modelId="{ED4A325E-092B-45C3-B8CC-8E2F14467AC6}" type="presParOf" srcId="{9FBC7481-7A26-4734-A3E0-C862F97034F6}" destId="{38048CDA-18AC-40DE-9649-569A25B0B183}" srcOrd="0" destOrd="0" presId="urn:microsoft.com/office/officeart/2005/8/layout/vList5"/>
    <dgm:cxn modelId="{FC24A824-C626-48CC-9941-0A2F4A9F40D5}" type="presParOf" srcId="{9FBC7481-7A26-4734-A3E0-C862F97034F6}" destId="{E3A2BEB4-EC28-4BB9-82F1-7A5139BD0F69}" srcOrd="1" destOrd="0" presId="urn:microsoft.com/office/officeart/2005/8/layout/vList5"/>
    <dgm:cxn modelId="{52EB4DC2-D8FD-4BA7-B1A8-5EBEEBAC66F1}" type="presParOf" srcId="{4E658975-609D-4F2D-BC68-D900CF438EA8}" destId="{DE7EA46B-7539-4745-B57E-6A6102524056}" srcOrd="1" destOrd="0" presId="urn:microsoft.com/office/officeart/2005/8/layout/vList5"/>
    <dgm:cxn modelId="{A3D00949-EA91-41BC-8349-801FBF506B02}" type="presParOf" srcId="{4E658975-609D-4F2D-BC68-D900CF438EA8}" destId="{BDDF033D-FE7A-417B-891D-19D4E00962ED}" srcOrd="2" destOrd="0" presId="urn:microsoft.com/office/officeart/2005/8/layout/vList5"/>
    <dgm:cxn modelId="{9718E401-A37F-4171-A4AF-F9D74714E250}" type="presParOf" srcId="{BDDF033D-FE7A-417B-891D-19D4E00962ED}" destId="{62C086E9-C5AB-4A95-9603-A02DF724B81C}" srcOrd="0" destOrd="0" presId="urn:microsoft.com/office/officeart/2005/8/layout/vList5"/>
    <dgm:cxn modelId="{9713EF4F-C65E-4541-914D-777786374812}" type="presParOf" srcId="{BDDF033D-FE7A-417B-891D-19D4E00962ED}" destId="{05FA26A0-2408-45F6-B8E9-BC37323FFA7E}" srcOrd="1" destOrd="0" presId="urn:microsoft.com/office/officeart/2005/8/layout/vList5"/>
    <dgm:cxn modelId="{4EB87B5B-395B-4B25-B8A4-68FB18067868}" type="presParOf" srcId="{4E658975-609D-4F2D-BC68-D900CF438EA8}" destId="{3E591DE7-A8F2-4E40-99D4-A8E3B4A19944}" srcOrd="3" destOrd="0" presId="urn:microsoft.com/office/officeart/2005/8/layout/vList5"/>
    <dgm:cxn modelId="{A734B5C2-1B53-417C-A2B1-04F092D315C2}" type="presParOf" srcId="{4E658975-609D-4F2D-BC68-D900CF438EA8}" destId="{295A903E-C726-43DE-BCFC-59EC55804A69}" srcOrd="4" destOrd="0" presId="urn:microsoft.com/office/officeart/2005/8/layout/vList5"/>
    <dgm:cxn modelId="{430C0AA2-C5AD-479D-98B6-603ADFC62B02}" type="presParOf" srcId="{295A903E-C726-43DE-BCFC-59EC55804A69}" destId="{DDF886AC-DB67-4B2F-848F-288F4E063082}" srcOrd="0" destOrd="0" presId="urn:microsoft.com/office/officeart/2005/8/layout/vList5"/>
    <dgm:cxn modelId="{A61F324F-B5E8-4EB5-AFE2-C9816FDD2424}" type="presParOf" srcId="{295A903E-C726-43DE-BCFC-59EC55804A69}" destId="{CB84496D-0D16-4452-92A8-A8F13FEF7B53}" srcOrd="1" destOrd="0" presId="urn:microsoft.com/office/officeart/2005/8/layout/vList5"/>
    <dgm:cxn modelId="{69F591B8-35DC-41A9-B70C-1D9EA050D5BB}" type="presParOf" srcId="{4E658975-609D-4F2D-BC68-D900CF438EA8}" destId="{8EB72933-6125-4D5A-9A60-7BE66912F59C}" srcOrd="5" destOrd="0" presId="urn:microsoft.com/office/officeart/2005/8/layout/vList5"/>
    <dgm:cxn modelId="{A858BD5D-D08F-4226-B003-04A1C9B6D51C}" type="presParOf" srcId="{4E658975-609D-4F2D-BC68-D900CF438EA8}" destId="{A55DEEF3-B267-4F6F-93AC-3BE85D281D87}" srcOrd="6" destOrd="0" presId="urn:microsoft.com/office/officeart/2005/8/layout/vList5"/>
    <dgm:cxn modelId="{47726419-35D7-4FA3-A28D-38D7B26055D7}" type="presParOf" srcId="{A55DEEF3-B267-4F6F-93AC-3BE85D281D87}" destId="{5B872FF5-6234-449D-BEE2-4686A51A8EEE}" srcOrd="0" destOrd="0" presId="urn:microsoft.com/office/officeart/2005/8/layout/vList5"/>
    <dgm:cxn modelId="{B408BB69-D99E-4EE6-9752-A3685CD1BBC3}" type="presParOf" srcId="{A55DEEF3-B267-4F6F-93AC-3BE85D281D87}" destId="{F070722F-1A29-4FBF-8D32-D4B3078C3E1F}" srcOrd="1" destOrd="0" presId="urn:microsoft.com/office/officeart/2005/8/layout/vList5"/>
    <dgm:cxn modelId="{EEAA0028-B0F4-4304-BB72-42DEF50239F2}" type="presParOf" srcId="{4E658975-609D-4F2D-BC68-D900CF438EA8}" destId="{2CBC94D7-5C19-4952-AD92-978290CD74B3}" srcOrd="7" destOrd="0" presId="urn:microsoft.com/office/officeart/2005/8/layout/vList5"/>
    <dgm:cxn modelId="{616A05CD-ED69-4906-8E86-5A613376206D}" type="presParOf" srcId="{4E658975-609D-4F2D-BC68-D900CF438EA8}" destId="{172869BA-2102-47AB-BF03-C7FDDF91D1AE}" srcOrd="8" destOrd="0" presId="urn:microsoft.com/office/officeart/2005/8/layout/vList5"/>
    <dgm:cxn modelId="{A410B21A-41ED-4BB3-B9A5-3DFA07ED39FD}" type="presParOf" srcId="{172869BA-2102-47AB-BF03-C7FDDF91D1AE}" destId="{606600C1-FA67-419F-8CBA-F0D2B525CCCB}" srcOrd="0" destOrd="0" presId="urn:microsoft.com/office/officeart/2005/8/layout/vList5"/>
    <dgm:cxn modelId="{F98307B7-B3AB-4265-8FB9-657CD6C5AB31}" type="presParOf" srcId="{172869BA-2102-47AB-BF03-C7FDDF91D1AE}" destId="{754A9605-0842-4304-8A95-8047BEB05AC6}" srcOrd="1" destOrd="0" presId="urn:microsoft.com/office/officeart/2005/8/layout/vList5"/>
  </dgm:cxnLst>
  <dgm:bg/>
  <dgm:whole/>
  <dgm:extLst>
    <a:ext uri="http://schemas.microsoft.com/office/drawing/2008/diagram">
      <dsp:dataModelExt xmlns:dsp="http://schemas.microsoft.com/office/drawing/2008/diagram" relId="rId22" minVer="http://schemas.openxmlformats.org/drawingml/2006/diagram"/>
    </a:ext>
  </dgm:extLst>
</dgm:dataModel>
</file>

<file path=word/diagrams/data4.xml><?xml version="1.0" encoding="utf-8"?>
<dgm:dataModel xmlns:dgm="http://schemas.openxmlformats.org/drawingml/2006/diagram" xmlns:a="http://schemas.openxmlformats.org/drawingml/2006/main">
  <dgm:ptLst>
    <dgm:pt modelId="{AF469054-8D3A-412F-BF17-95CD42642A07}" type="doc">
      <dgm:prSet loTypeId="urn:microsoft.com/office/officeart/2005/8/layout/radial6" loCatId="cycle" qsTypeId="urn:microsoft.com/office/officeart/2005/8/quickstyle/3d1" qsCatId="3D" csTypeId="urn:microsoft.com/office/officeart/2005/8/colors/colorful1" csCatId="colorful" phldr="1"/>
      <dgm:spPr/>
      <dgm:t>
        <a:bodyPr/>
        <a:lstStyle/>
        <a:p>
          <a:endParaRPr lang="en-US"/>
        </a:p>
      </dgm:t>
    </dgm:pt>
    <dgm:pt modelId="{07F29CD2-EB8A-4C00-AEFB-D12E69ACDDB3}">
      <dgm:prSet phldrT="[Text]"/>
      <dgm:spPr/>
      <dgm:t>
        <a:bodyPr/>
        <a:lstStyle/>
        <a:p>
          <a:r>
            <a:rPr lang="en-US"/>
            <a:t>Praxis</a:t>
          </a:r>
        </a:p>
      </dgm:t>
    </dgm:pt>
    <dgm:pt modelId="{1DB65D3E-8829-4EC2-914A-3BD239A20E7A}" type="parTrans" cxnId="{2377CC17-A180-497B-AD92-B4F5632A3118}">
      <dgm:prSet/>
      <dgm:spPr/>
      <dgm:t>
        <a:bodyPr/>
        <a:lstStyle/>
        <a:p>
          <a:endParaRPr lang="en-US"/>
        </a:p>
      </dgm:t>
    </dgm:pt>
    <dgm:pt modelId="{DDB41E1B-E442-4B30-93E3-E20A961A71F3}" type="sibTrans" cxnId="{2377CC17-A180-497B-AD92-B4F5632A3118}">
      <dgm:prSet/>
      <dgm:spPr/>
      <dgm:t>
        <a:bodyPr/>
        <a:lstStyle/>
        <a:p>
          <a:endParaRPr lang="en-US"/>
        </a:p>
      </dgm:t>
    </dgm:pt>
    <dgm:pt modelId="{877BB742-275B-4533-B7C0-B11234DCEC27}">
      <dgm:prSet phldrT="[Text]"/>
      <dgm:spPr/>
      <dgm:t>
        <a:bodyPr/>
        <a:lstStyle/>
        <a:p>
          <a:r>
            <a:rPr lang="en-US"/>
            <a:t>Action</a:t>
          </a:r>
        </a:p>
      </dgm:t>
    </dgm:pt>
    <dgm:pt modelId="{A2323713-35B0-43C3-B7C1-4F1C2C33C71A}" type="parTrans" cxnId="{3E5AF4DE-7625-4479-B791-0D7C70CD6954}">
      <dgm:prSet/>
      <dgm:spPr/>
      <dgm:t>
        <a:bodyPr/>
        <a:lstStyle/>
        <a:p>
          <a:endParaRPr lang="en-US"/>
        </a:p>
      </dgm:t>
    </dgm:pt>
    <dgm:pt modelId="{31E2E93E-D3DC-414E-BF99-C6927EECA26D}" type="sibTrans" cxnId="{3E5AF4DE-7625-4479-B791-0D7C70CD6954}">
      <dgm:prSet/>
      <dgm:spPr/>
      <dgm:t>
        <a:bodyPr/>
        <a:lstStyle/>
        <a:p>
          <a:endParaRPr lang="en-US"/>
        </a:p>
      </dgm:t>
    </dgm:pt>
    <dgm:pt modelId="{87F77222-6BA9-4D4E-B037-90F29FEC8E03}">
      <dgm:prSet phldrT="[Text]"/>
      <dgm:spPr/>
      <dgm:t>
        <a:bodyPr/>
        <a:lstStyle/>
        <a:p>
          <a:r>
            <a:rPr lang="en-US"/>
            <a:t>Reflection</a:t>
          </a:r>
        </a:p>
      </dgm:t>
    </dgm:pt>
    <dgm:pt modelId="{454A763D-A6A1-4AFB-93C3-71EB07F7CBA9}" type="parTrans" cxnId="{E1064822-1DB1-4911-AE77-DDC014C63A58}">
      <dgm:prSet/>
      <dgm:spPr/>
      <dgm:t>
        <a:bodyPr/>
        <a:lstStyle/>
        <a:p>
          <a:endParaRPr lang="en-US"/>
        </a:p>
      </dgm:t>
    </dgm:pt>
    <dgm:pt modelId="{15C9A4AB-3431-4EE2-9749-CA48EE700616}" type="sibTrans" cxnId="{E1064822-1DB1-4911-AE77-DDC014C63A58}">
      <dgm:prSet/>
      <dgm:spPr/>
      <dgm:t>
        <a:bodyPr/>
        <a:lstStyle/>
        <a:p>
          <a:endParaRPr lang="en-US"/>
        </a:p>
      </dgm:t>
    </dgm:pt>
    <dgm:pt modelId="{57DDBE7E-EF92-47E9-B809-8102CF679F2B}">
      <dgm:prSet phldrT="[Text]"/>
      <dgm:spPr/>
      <dgm:t>
        <a:bodyPr/>
        <a:lstStyle/>
        <a:p>
          <a:r>
            <a:rPr lang="en-US"/>
            <a:t>Theory</a:t>
          </a:r>
        </a:p>
      </dgm:t>
    </dgm:pt>
    <dgm:pt modelId="{61AEF8D9-DCD6-4944-9051-2C8E5B2B4DCE}" type="parTrans" cxnId="{883DD458-D21A-4A10-B5E7-8AE949997265}">
      <dgm:prSet/>
      <dgm:spPr/>
      <dgm:t>
        <a:bodyPr/>
        <a:lstStyle/>
        <a:p>
          <a:endParaRPr lang="en-US"/>
        </a:p>
      </dgm:t>
    </dgm:pt>
    <dgm:pt modelId="{AD3A3A79-63E1-41DB-889B-83A56F1E602D}" type="sibTrans" cxnId="{883DD458-D21A-4A10-B5E7-8AE949997265}">
      <dgm:prSet/>
      <dgm:spPr/>
      <dgm:t>
        <a:bodyPr/>
        <a:lstStyle/>
        <a:p>
          <a:endParaRPr lang="en-US"/>
        </a:p>
      </dgm:t>
    </dgm:pt>
    <dgm:pt modelId="{A135AFDC-CADF-4FEA-87C0-68EC471D4DB1}">
      <dgm:prSet phldrT="[Text]"/>
      <dgm:spPr/>
      <dgm:t>
        <a:bodyPr/>
        <a:lstStyle/>
        <a:p>
          <a:r>
            <a:rPr lang="en-US"/>
            <a:t>Reflection</a:t>
          </a:r>
        </a:p>
      </dgm:t>
    </dgm:pt>
    <dgm:pt modelId="{FF7AD2B8-B503-482B-A196-948DBA157E28}" type="parTrans" cxnId="{39BD286F-F7A0-4218-93B7-F6694E97B869}">
      <dgm:prSet/>
      <dgm:spPr/>
      <dgm:t>
        <a:bodyPr/>
        <a:lstStyle/>
        <a:p>
          <a:endParaRPr lang="en-US"/>
        </a:p>
      </dgm:t>
    </dgm:pt>
    <dgm:pt modelId="{70316914-8448-4045-835F-38428C8AB0E0}" type="sibTrans" cxnId="{39BD286F-F7A0-4218-93B7-F6694E97B869}">
      <dgm:prSet/>
      <dgm:spPr/>
      <dgm:t>
        <a:bodyPr/>
        <a:lstStyle/>
        <a:p>
          <a:endParaRPr lang="en-US"/>
        </a:p>
      </dgm:t>
    </dgm:pt>
    <dgm:pt modelId="{D36BBFFD-B8A2-4A92-A679-59F148095043}" type="pres">
      <dgm:prSet presAssocID="{AF469054-8D3A-412F-BF17-95CD42642A07}" presName="Name0" presStyleCnt="0">
        <dgm:presLayoutVars>
          <dgm:chMax val="1"/>
          <dgm:dir/>
          <dgm:animLvl val="ctr"/>
          <dgm:resizeHandles val="exact"/>
        </dgm:presLayoutVars>
      </dgm:prSet>
      <dgm:spPr/>
    </dgm:pt>
    <dgm:pt modelId="{E2BE2D50-A468-456D-9F0A-AC10CB85F8AD}" type="pres">
      <dgm:prSet presAssocID="{07F29CD2-EB8A-4C00-AEFB-D12E69ACDDB3}" presName="centerShape" presStyleLbl="node0" presStyleIdx="0" presStyleCnt="1"/>
      <dgm:spPr/>
      <dgm:t>
        <a:bodyPr/>
        <a:lstStyle/>
        <a:p>
          <a:endParaRPr lang="en-US"/>
        </a:p>
      </dgm:t>
    </dgm:pt>
    <dgm:pt modelId="{6FA10B16-1885-4BB8-AEFE-F705BA5BF604}" type="pres">
      <dgm:prSet presAssocID="{877BB742-275B-4533-B7C0-B11234DCEC27}" presName="node" presStyleLbl="node1" presStyleIdx="0" presStyleCnt="4">
        <dgm:presLayoutVars>
          <dgm:bulletEnabled val="1"/>
        </dgm:presLayoutVars>
      </dgm:prSet>
      <dgm:spPr/>
    </dgm:pt>
    <dgm:pt modelId="{4F54EF6C-00CC-4097-A385-2ECAD29E45EA}" type="pres">
      <dgm:prSet presAssocID="{877BB742-275B-4533-B7C0-B11234DCEC27}" presName="dummy" presStyleCnt="0"/>
      <dgm:spPr/>
    </dgm:pt>
    <dgm:pt modelId="{A4DE96BB-3FC3-4185-BF6B-03D65CE17C52}" type="pres">
      <dgm:prSet presAssocID="{31E2E93E-D3DC-414E-BF99-C6927EECA26D}" presName="sibTrans" presStyleLbl="sibTrans2D1" presStyleIdx="0" presStyleCnt="4"/>
      <dgm:spPr/>
    </dgm:pt>
    <dgm:pt modelId="{913AF7A0-6F29-4889-AB20-39B2311469E8}" type="pres">
      <dgm:prSet presAssocID="{87F77222-6BA9-4D4E-B037-90F29FEC8E03}" presName="node" presStyleLbl="node1" presStyleIdx="1" presStyleCnt="4">
        <dgm:presLayoutVars>
          <dgm:bulletEnabled val="1"/>
        </dgm:presLayoutVars>
      </dgm:prSet>
      <dgm:spPr/>
    </dgm:pt>
    <dgm:pt modelId="{6E15187C-AB9C-4006-B181-370C9C9B5715}" type="pres">
      <dgm:prSet presAssocID="{87F77222-6BA9-4D4E-B037-90F29FEC8E03}" presName="dummy" presStyleCnt="0"/>
      <dgm:spPr/>
    </dgm:pt>
    <dgm:pt modelId="{F53811A4-6C9A-4D67-B64B-1FF61BD47109}" type="pres">
      <dgm:prSet presAssocID="{15C9A4AB-3431-4EE2-9749-CA48EE700616}" presName="sibTrans" presStyleLbl="sibTrans2D1" presStyleIdx="1" presStyleCnt="4"/>
      <dgm:spPr/>
    </dgm:pt>
    <dgm:pt modelId="{786F11D2-DE6D-4B0A-BE52-D182D1145471}" type="pres">
      <dgm:prSet presAssocID="{57DDBE7E-EF92-47E9-B809-8102CF679F2B}" presName="node" presStyleLbl="node1" presStyleIdx="2" presStyleCnt="4">
        <dgm:presLayoutVars>
          <dgm:bulletEnabled val="1"/>
        </dgm:presLayoutVars>
      </dgm:prSet>
      <dgm:spPr/>
    </dgm:pt>
    <dgm:pt modelId="{E24F9B4B-6B1F-478C-B70A-0C2C89187D9D}" type="pres">
      <dgm:prSet presAssocID="{57DDBE7E-EF92-47E9-B809-8102CF679F2B}" presName="dummy" presStyleCnt="0"/>
      <dgm:spPr/>
    </dgm:pt>
    <dgm:pt modelId="{A331515A-E21D-4E0E-BC5A-AB41A3954702}" type="pres">
      <dgm:prSet presAssocID="{AD3A3A79-63E1-41DB-889B-83A56F1E602D}" presName="sibTrans" presStyleLbl="sibTrans2D1" presStyleIdx="2" presStyleCnt="4"/>
      <dgm:spPr/>
    </dgm:pt>
    <dgm:pt modelId="{8AC7D082-B2A9-4EF3-92CE-E24023109D1A}" type="pres">
      <dgm:prSet presAssocID="{A135AFDC-CADF-4FEA-87C0-68EC471D4DB1}" presName="node" presStyleLbl="node1" presStyleIdx="3" presStyleCnt="4">
        <dgm:presLayoutVars>
          <dgm:bulletEnabled val="1"/>
        </dgm:presLayoutVars>
      </dgm:prSet>
      <dgm:spPr/>
    </dgm:pt>
    <dgm:pt modelId="{1B83418F-B3C0-47C3-8364-AB68244E6ECA}" type="pres">
      <dgm:prSet presAssocID="{A135AFDC-CADF-4FEA-87C0-68EC471D4DB1}" presName="dummy" presStyleCnt="0"/>
      <dgm:spPr/>
    </dgm:pt>
    <dgm:pt modelId="{D115A618-2433-4112-B5C2-F102D1C23112}" type="pres">
      <dgm:prSet presAssocID="{70316914-8448-4045-835F-38428C8AB0E0}" presName="sibTrans" presStyleLbl="sibTrans2D1" presStyleIdx="3" presStyleCnt="4"/>
      <dgm:spPr/>
    </dgm:pt>
  </dgm:ptLst>
  <dgm:cxnLst>
    <dgm:cxn modelId="{ACA5793A-FF79-4E66-858C-8DBD7A0F2A3F}" type="presOf" srcId="{07F29CD2-EB8A-4C00-AEFB-D12E69ACDDB3}" destId="{E2BE2D50-A468-456D-9F0A-AC10CB85F8AD}" srcOrd="0" destOrd="0" presId="urn:microsoft.com/office/officeart/2005/8/layout/radial6"/>
    <dgm:cxn modelId="{4568E57D-276A-462A-BEAA-718C8FD6AEA9}" type="presOf" srcId="{31E2E93E-D3DC-414E-BF99-C6927EECA26D}" destId="{A4DE96BB-3FC3-4185-BF6B-03D65CE17C52}" srcOrd="0" destOrd="0" presId="urn:microsoft.com/office/officeart/2005/8/layout/radial6"/>
    <dgm:cxn modelId="{E1064822-1DB1-4911-AE77-DDC014C63A58}" srcId="{07F29CD2-EB8A-4C00-AEFB-D12E69ACDDB3}" destId="{87F77222-6BA9-4D4E-B037-90F29FEC8E03}" srcOrd="1" destOrd="0" parTransId="{454A763D-A6A1-4AFB-93C3-71EB07F7CBA9}" sibTransId="{15C9A4AB-3431-4EE2-9749-CA48EE700616}"/>
    <dgm:cxn modelId="{BF0315BF-65FE-4A1A-9FDF-E366399772EA}" type="presOf" srcId="{AF469054-8D3A-412F-BF17-95CD42642A07}" destId="{D36BBFFD-B8A2-4A92-A679-59F148095043}" srcOrd="0" destOrd="0" presId="urn:microsoft.com/office/officeart/2005/8/layout/radial6"/>
    <dgm:cxn modelId="{1C7249E1-14E8-44D1-AA99-3BA0D004AC0E}" type="presOf" srcId="{A135AFDC-CADF-4FEA-87C0-68EC471D4DB1}" destId="{8AC7D082-B2A9-4EF3-92CE-E24023109D1A}" srcOrd="0" destOrd="0" presId="urn:microsoft.com/office/officeart/2005/8/layout/radial6"/>
    <dgm:cxn modelId="{90B36380-29A2-4D2E-92F6-77919AC3F41C}" type="presOf" srcId="{87F77222-6BA9-4D4E-B037-90F29FEC8E03}" destId="{913AF7A0-6F29-4889-AB20-39B2311469E8}" srcOrd="0" destOrd="0" presId="urn:microsoft.com/office/officeart/2005/8/layout/radial6"/>
    <dgm:cxn modelId="{883DD458-D21A-4A10-B5E7-8AE949997265}" srcId="{07F29CD2-EB8A-4C00-AEFB-D12E69ACDDB3}" destId="{57DDBE7E-EF92-47E9-B809-8102CF679F2B}" srcOrd="2" destOrd="0" parTransId="{61AEF8D9-DCD6-4944-9051-2C8E5B2B4DCE}" sibTransId="{AD3A3A79-63E1-41DB-889B-83A56F1E602D}"/>
    <dgm:cxn modelId="{149DA133-C07D-4396-A399-5E54A940E233}" type="presOf" srcId="{57DDBE7E-EF92-47E9-B809-8102CF679F2B}" destId="{786F11D2-DE6D-4B0A-BE52-D182D1145471}" srcOrd="0" destOrd="0" presId="urn:microsoft.com/office/officeart/2005/8/layout/radial6"/>
    <dgm:cxn modelId="{35375083-5A7D-4712-B97C-84695FA5E5C3}" type="presOf" srcId="{15C9A4AB-3431-4EE2-9749-CA48EE700616}" destId="{F53811A4-6C9A-4D67-B64B-1FF61BD47109}" srcOrd="0" destOrd="0" presId="urn:microsoft.com/office/officeart/2005/8/layout/radial6"/>
    <dgm:cxn modelId="{BF4F472F-79A8-4B27-9F10-F264ECA9DFDB}" type="presOf" srcId="{70316914-8448-4045-835F-38428C8AB0E0}" destId="{D115A618-2433-4112-B5C2-F102D1C23112}" srcOrd="0" destOrd="0" presId="urn:microsoft.com/office/officeart/2005/8/layout/radial6"/>
    <dgm:cxn modelId="{2377CC17-A180-497B-AD92-B4F5632A3118}" srcId="{AF469054-8D3A-412F-BF17-95CD42642A07}" destId="{07F29CD2-EB8A-4C00-AEFB-D12E69ACDDB3}" srcOrd="0" destOrd="0" parTransId="{1DB65D3E-8829-4EC2-914A-3BD239A20E7A}" sibTransId="{DDB41E1B-E442-4B30-93E3-E20A961A71F3}"/>
    <dgm:cxn modelId="{3E5AF4DE-7625-4479-B791-0D7C70CD6954}" srcId="{07F29CD2-EB8A-4C00-AEFB-D12E69ACDDB3}" destId="{877BB742-275B-4533-B7C0-B11234DCEC27}" srcOrd="0" destOrd="0" parTransId="{A2323713-35B0-43C3-B7C1-4F1C2C33C71A}" sibTransId="{31E2E93E-D3DC-414E-BF99-C6927EECA26D}"/>
    <dgm:cxn modelId="{39BD286F-F7A0-4218-93B7-F6694E97B869}" srcId="{07F29CD2-EB8A-4C00-AEFB-D12E69ACDDB3}" destId="{A135AFDC-CADF-4FEA-87C0-68EC471D4DB1}" srcOrd="3" destOrd="0" parTransId="{FF7AD2B8-B503-482B-A196-948DBA157E28}" sibTransId="{70316914-8448-4045-835F-38428C8AB0E0}"/>
    <dgm:cxn modelId="{68EC0B9E-932F-4AC2-8C4C-F7BAE536E933}" type="presOf" srcId="{AD3A3A79-63E1-41DB-889B-83A56F1E602D}" destId="{A331515A-E21D-4E0E-BC5A-AB41A3954702}" srcOrd="0" destOrd="0" presId="urn:microsoft.com/office/officeart/2005/8/layout/radial6"/>
    <dgm:cxn modelId="{307B255D-41A1-419D-A82D-02C30900E8D7}" type="presOf" srcId="{877BB742-275B-4533-B7C0-B11234DCEC27}" destId="{6FA10B16-1885-4BB8-AEFE-F705BA5BF604}" srcOrd="0" destOrd="0" presId="urn:microsoft.com/office/officeart/2005/8/layout/radial6"/>
    <dgm:cxn modelId="{2330A91B-A621-42A5-ABE5-F3FEEFB3F04E}" type="presParOf" srcId="{D36BBFFD-B8A2-4A92-A679-59F148095043}" destId="{E2BE2D50-A468-456D-9F0A-AC10CB85F8AD}" srcOrd="0" destOrd="0" presId="urn:microsoft.com/office/officeart/2005/8/layout/radial6"/>
    <dgm:cxn modelId="{C56688C1-D98A-431E-A735-CDB62DFEA4E4}" type="presParOf" srcId="{D36BBFFD-B8A2-4A92-A679-59F148095043}" destId="{6FA10B16-1885-4BB8-AEFE-F705BA5BF604}" srcOrd="1" destOrd="0" presId="urn:microsoft.com/office/officeart/2005/8/layout/radial6"/>
    <dgm:cxn modelId="{49468643-8DE2-4B6F-9864-59B9D9668325}" type="presParOf" srcId="{D36BBFFD-B8A2-4A92-A679-59F148095043}" destId="{4F54EF6C-00CC-4097-A385-2ECAD29E45EA}" srcOrd="2" destOrd="0" presId="urn:microsoft.com/office/officeart/2005/8/layout/radial6"/>
    <dgm:cxn modelId="{5D1AD923-1480-4289-A0FE-42DD56689A58}" type="presParOf" srcId="{D36BBFFD-B8A2-4A92-A679-59F148095043}" destId="{A4DE96BB-3FC3-4185-BF6B-03D65CE17C52}" srcOrd="3" destOrd="0" presId="urn:microsoft.com/office/officeart/2005/8/layout/radial6"/>
    <dgm:cxn modelId="{16923301-F515-4B7C-8456-EE36C04410E4}" type="presParOf" srcId="{D36BBFFD-B8A2-4A92-A679-59F148095043}" destId="{913AF7A0-6F29-4889-AB20-39B2311469E8}" srcOrd="4" destOrd="0" presId="urn:microsoft.com/office/officeart/2005/8/layout/radial6"/>
    <dgm:cxn modelId="{A4C0E758-D1D1-4761-98EE-06E9B61E570D}" type="presParOf" srcId="{D36BBFFD-B8A2-4A92-A679-59F148095043}" destId="{6E15187C-AB9C-4006-B181-370C9C9B5715}" srcOrd="5" destOrd="0" presId="urn:microsoft.com/office/officeart/2005/8/layout/radial6"/>
    <dgm:cxn modelId="{BB974755-BD98-4454-B195-DB9DF0102426}" type="presParOf" srcId="{D36BBFFD-B8A2-4A92-A679-59F148095043}" destId="{F53811A4-6C9A-4D67-B64B-1FF61BD47109}" srcOrd="6" destOrd="0" presId="urn:microsoft.com/office/officeart/2005/8/layout/radial6"/>
    <dgm:cxn modelId="{B96F1911-4358-4D90-B126-A98C145FBD34}" type="presParOf" srcId="{D36BBFFD-B8A2-4A92-A679-59F148095043}" destId="{786F11D2-DE6D-4B0A-BE52-D182D1145471}" srcOrd="7" destOrd="0" presId="urn:microsoft.com/office/officeart/2005/8/layout/radial6"/>
    <dgm:cxn modelId="{187AA319-A465-4F83-A35C-A4CE3A680B59}" type="presParOf" srcId="{D36BBFFD-B8A2-4A92-A679-59F148095043}" destId="{E24F9B4B-6B1F-478C-B70A-0C2C89187D9D}" srcOrd="8" destOrd="0" presId="urn:microsoft.com/office/officeart/2005/8/layout/radial6"/>
    <dgm:cxn modelId="{3722936D-B0D2-407F-9B08-1F153D209EBB}" type="presParOf" srcId="{D36BBFFD-B8A2-4A92-A679-59F148095043}" destId="{A331515A-E21D-4E0E-BC5A-AB41A3954702}" srcOrd="9" destOrd="0" presId="urn:microsoft.com/office/officeart/2005/8/layout/radial6"/>
    <dgm:cxn modelId="{8EBB4E0E-CF83-4594-9369-34FC04590B2A}" type="presParOf" srcId="{D36BBFFD-B8A2-4A92-A679-59F148095043}" destId="{8AC7D082-B2A9-4EF3-92CE-E24023109D1A}" srcOrd="10" destOrd="0" presId="urn:microsoft.com/office/officeart/2005/8/layout/radial6"/>
    <dgm:cxn modelId="{AA6A0DAE-0B2B-4E20-B9E7-E3A132AFAC31}" type="presParOf" srcId="{D36BBFFD-B8A2-4A92-A679-59F148095043}" destId="{1B83418F-B3C0-47C3-8364-AB68244E6ECA}" srcOrd="11" destOrd="0" presId="urn:microsoft.com/office/officeart/2005/8/layout/radial6"/>
    <dgm:cxn modelId="{1C453EE3-133E-4F5D-9FB3-44F50F226C3D}" type="presParOf" srcId="{D36BBFFD-B8A2-4A92-A679-59F148095043}" destId="{D115A618-2433-4112-B5C2-F102D1C23112}" srcOrd="12" destOrd="0" presId="urn:microsoft.com/office/officeart/2005/8/layout/radial6"/>
  </dgm:cxnLst>
  <dgm:bg/>
  <dgm:whole/>
  <dgm:extLst>
    <a:ext uri="http://schemas.microsoft.com/office/drawing/2008/diagram">
      <dsp:dataModelExt xmlns:dsp="http://schemas.microsoft.com/office/drawing/2008/diagram" relId="rId32" minVer="http://schemas.openxmlformats.org/drawingml/2006/diagram"/>
    </a:ext>
  </dgm:extLst>
</dgm:dataModel>
</file>

<file path=word/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6D6AA-973A-447B-9222-5D59F5189B28}">
      <dsp:nvSpPr>
        <dsp:cNvPr id="0" name=""/>
        <dsp:cNvSpPr/>
      </dsp:nvSpPr>
      <dsp:spPr>
        <a:xfrm>
          <a:off x="0" y="0"/>
          <a:ext cx="4770782" cy="8020050"/>
        </a:xfrm>
        <a:prstGeom prst="triangle">
          <a:avLst/>
        </a:prstGeom>
        <a:gradFill rotWithShape="0">
          <a:gsLst>
            <a:gs pos="0">
              <a:schemeClr val="accent4">
                <a:alpha val="90000"/>
                <a:hueOff val="0"/>
                <a:satOff val="0"/>
                <a:lumOff val="0"/>
                <a:alphaOff val="0"/>
                <a:satMod val="103000"/>
                <a:lumMod val="102000"/>
                <a:tint val="94000"/>
              </a:schemeClr>
            </a:gs>
            <a:gs pos="50000">
              <a:schemeClr val="accent4">
                <a:alpha val="90000"/>
                <a:hueOff val="0"/>
                <a:satOff val="0"/>
                <a:lumOff val="0"/>
                <a:alphaOff val="0"/>
                <a:satMod val="110000"/>
                <a:lumMod val="100000"/>
                <a:shade val="100000"/>
              </a:schemeClr>
            </a:gs>
            <a:gs pos="100000">
              <a:schemeClr val="accent4">
                <a:alpha val="90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BE76FDB4-D89F-44BD-849F-8E0D8D4943D2}">
      <dsp:nvSpPr>
        <dsp:cNvPr id="0" name=""/>
        <dsp:cNvSpPr/>
      </dsp:nvSpPr>
      <dsp:spPr>
        <a:xfrm>
          <a:off x="2385391" y="802788"/>
          <a:ext cx="3101008" cy="1425438"/>
        </a:xfrm>
        <a:prstGeom prst="roundRect">
          <a:avLst/>
        </a:prstGeom>
        <a:solidFill>
          <a:schemeClr val="lt1">
            <a:alpha val="90000"/>
            <a:hueOff val="0"/>
            <a:satOff val="0"/>
            <a:lumOff val="0"/>
            <a:alphaOff val="0"/>
          </a:schemeClr>
        </a:solidFill>
        <a:ln w="6350" cap="flat" cmpd="sng" algn="ctr">
          <a:solidFill>
            <a:schemeClr val="accent4">
              <a:alpha val="90000"/>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latin typeface="Comic Sans MS" panose="030F0702030302020204" pitchFamily="66" charset="0"/>
              <a:cs typeface="Arial" panose="020B0604020202020204" pitchFamily="34" charset="0"/>
            </a:rPr>
            <a:t>Firstly I would like to say would like to say a big thank you to PCC for allowing me to have a placement. My supervisor Liz, you have been an amazing support to me, and I am glad to be continuing working with you. Julie, thank you for agreeing to be my mentor, even though you were doing your own degree. Thank you!</a:t>
          </a:r>
          <a:endParaRPr lang="en-US" sz="1100" kern="1200">
            <a:latin typeface="Comic Sans MS" panose="030F0702030302020204" pitchFamily="66" charset="0"/>
            <a:cs typeface="Arial" panose="020B0604020202020204" pitchFamily="34" charset="0"/>
          </a:endParaRPr>
        </a:p>
      </dsp:txBody>
      <dsp:txXfrm>
        <a:off x="2454975" y="872372"/>
        <a:ext cx="2961840" cy="1286270"/>
      </dsp:txXfrm>
    </dsp:sp>
    <dsp:sp modelId="{526F19B9-8D8B-4B97-9470-FC774C17131F}">
      <dsp:nvSpPr>
        <dsp:cNvPr id="0" name=""/>
        <dsp:cNvSpPr/>
      </dsp:nvSpPr>
      <dsp:spPr>
        <a:xfrm>
          <a:off x="2385391" y="2401399"/>
          <a:ext cx="3101008" cy="1425438"/>
        </a:xfrm>
        <a:prstGeom prst="roundRect">
          <a:avLst/>
        </a:prstGeom>
        <a:solidFill>
          <a:schemeClr val="lt1">
            <a:alpha val="90000"/>
            <a:hueOff val="0"/>
            <a:satOff val="0"/>
            <a:lumOff val="0"/>
            <a:alphaOff val="0"/>
          </a:schemeClr>
        </a:solidFill>
        <a:ln w="6350" cap="flat" cmpd="sng" algn="ctr">
          <a:solidFill>
            <a:schemeClr val="accent4">
              <a:alpha val="90000"/>
              <a:hueOff val="0"/>
              <a:satOff val="0"/>
              <a:lumOff val="0"/>
              <a:alphaOff val="-13333"/>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latin typeface="Comic Sans MS" panose="030F0702030302020204" pitchFamily="66" charset="0"/>
            </a:rPr>
            <a:t>Secondly, to all of the staff I have worked with over the previous months, I am looking forward to working with you all again, you have all contributed positively towards my own learning and development. Thank you!</a:t>
          </a:r>
          <a:endParaRPr lang="en-US" sz="1100" kern="1200">
            <a:latin typeface="Comic Sans MS" panose="030F0702030302020204" pitchFamily="66" charset="0"/>
          </a:endParaRPr>
        </a:p>
      </dsp:txBody>
      <dsp:txXfrm>
        <a:off x="2454975" y="2470983"/>
        <a:ext cx="2961840" cy="1286270"/>
      </dsp:txXfrm>
    </dsp:sp>
    <dsp:sp modelId="{6E8F426D-EEBE-47A7-B27F-6446EF251C42}">
      <dsp:nvSpPr>
        <dsp:cNvPr id="0" name=""/>
        <dsp:cNvSpPr/>
      </dsp:nvSpPr>
      <dsp:spPr>
        <a:xfrm>
          <a:off x="2385391" y="3990974"/>
          <a:ext cx="3101008" cy="1425438"/>
        </a:xfrm>
        <a:prstGeom prst="roundRect">
          <a:avLst/>
        </a:prstGeom>
        <a:solidFill>
          <a:schemeClr val="lt1">
            <a:alpha val="90000"/>
            <a:hueOff val="0"/>
            <a:satOff val="0"/>
            <a:lumOff val="0"/>
            <a:alphaOff val="0"/>
          </a:schemeClr>
        </a:solidFill>
        <a:ln w="6350" cap="flat" cmpd="sng" algn="ctr">
          <a:solidFill>
            <a:schemeClr val="accent4">
              <a:alpha val="90000"/>
              <a:hueOff val="0"/>
              <a:satOff val="0"/>
              <a:lumOff val="0"/>
              <a:alphaOff val="-26667"/>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GB" sz="1100" kern="1200">
              <a:latin typeface="Comic Sans MS" panose="030F0702030302020204" pitchFamily="66" charset="0"/>
            </a:rPr>
            <a:t>Thirdly, to all of the lectureres I have had teach me so far. Thank you for your support and guidance.</a:t>
          </a:r>
          <a:endParaRPr lang="en-US" sz="1100" kern="1200">
            <a:latin typeface="Comic Sans MS" panose="030F0702030302020204" pitchFamily="66" charset="0"/>
          </a:endParaRPr>
        </a:p>
      </dsp:txBody>
      <dsp:txXfrm>
        <a:off x="2454975" y="4060558"/>
        <a:ext cx="2961840" cy="1286270"/>
      </dsp:txXfrm>
    </dsp:sp>
    <dsp:sp modelId="{493B96D4-BDED-4692-BBB5-6C8A80E1CE94}">
      <dsp:nvSpPr>
        <dsp:cNvPr id="0" name=""/>
        <dsp:cNvSpPr/>
      </dsp:nvSpPr>
      <dsp:spPr>
        <a:xfrm>
          <a:off x="2385391" y="5585068"/>
          <a:ext cx="3101008" cy="1425438"/>
        </a:xfrm>
        <a:prstGeom prst="roundRect">
          <a:avLst/>
        </a:prstGeom>
        <a:solidFill>
          <a:schemeClr val="lt1">
            <a:alpha val="90000"/>
            <a:hueOff val="0"/>
            <a:satOff val="0"/>
            <a:lumOff val="0"/>
            <a:alphaOff val="0"/>
          </a:schemeClr>
        </a:solidFill>
        <a:ln w="6350" cap="flat" cmpd="sng" algn="ctr">
          <a:solidFill>
            <a:schemeClr val="accent4">
              <a:alpha val="90000"/>
              <a:hueOff val="0"/>
              <a:satOff val="0"/>
              <a:lumOff val="0"/>
              <a:alphaOff val="-40000"/>
            </a:schemeClr>
          </a:solidFill>
          <a:prstDash val="solid"/>
          <a:miter lim="800000"/>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en-US" sz="1100" kern="1200">
              <a:latin typeface="Comic Sans MS" panose="030F0702030302020204" pitchFamily="66" charset="0"/>
            </a:rPr>
            <a:t>And Finaly</a:t>
          </a:r>
          <a:r>
            <a:rPr lang="en-GB" sz="1100" kern="1200">
              <a:latin typeface="Comic Sans MS" panose="030F0702030302020204" pitchFamily="66" charset="0"/>
            </a:rPr>
            <a:t> to all of the young people I have had the pleasure of meeting and building positive relationships with, you have been amazing, I am so happy to be able to spend more time learning with you all. Thank you!</a:t>
          </a:r>
          <a:endParaRPr lang="en-US" sz="1100" kern="1200">
            <a:latin typeface="Comic Sans MS" panose="030F0702030302020204" pitchFamily="66" charset="0"/>
          </a:endParaRPr>
        </a:p>
      </dsp:txBody>
      <dsp:txXfrm>
        <a:off x="2454975" y="5654652"/>
        <a:ext cx="2961840" cy="1286270"/>
      </dsp:txXfrm>
    </dsp:sp>
  </dsp:spTree>
</dsp:drawing>
</file>

<file path=word/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6D1F9-92D3-4BFA-A20C-95165D623DD6}">
      <dsp:nvSpPr>
        <dsp:cNvPr id="0" name=""/>
        <dsp:cNvSpPr/>
      </dsp:nvSpPr>
      <dsp:spPr>
        <a:xfrm>
          <a:off x="1442220" y="428021"/>
          <a:ext cx="2847068" cy="2847068"/>
        </a:xfrm>
        <a:prstGeom prst="blockArc">
          <a:avLst>
            <a:gd name="adj1" fmla="val 11880000"/>
            <a:gd name="adj2" fmla="val 16200000"/>
            <a:gd name="adj3" fmla="val 4642"/>
          </a:avLst>
        </a:prstGeom>
        <a:gradFill rotWithShape="0">
          <a:gsLst>
            <a:gs pos="0">
              <a:schemeClr val="accent4">
                <a:hueOff val="10395692"/>
                <a:satOff val="-47968"/>
                <a:lumOff val="1765"/>
                <a:alphaOff val="0"/>
                <a:satMod val="103000"/>
                <a:lumMod val="102000"/>
                <a:tint val="94000"/>
              </a:schemeClr>
            </a:gs>
            <a:gs pos="50000">
              <a:schemeClr val="accent4">
                <a:hueOff val="10395692"/>
                <a:satOff val="-47968"/>
                <a:lumOff val="1765"/>
                <a:alphaOff val="0"/>
                <a:satMod val="110000"/>
                <a:lumMod val="100000"/>
                <a:shade val="100000"/>
              </a:schemeClr>
            </a:gs>
            <a:gs pos="100000">
              <a:schemeClr val="accent4">
                <a:hueOff val="10395692"/>
                <a:satOff val="-47968"/>
                <a:lumOff val="1765"/>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EABD3EAA-AA77-4E58-AED7-4C7FA5AA8A83}">
      <dsp:nvSpPr>
        <dsp:cNvPr id="0" name=""/>
        <dsp:cNvSpPr/>
      </dsp:nvSpPr>
      <dsp:spPr>
        <a:xfrm>
          <a:off x="1442220" y="428021"/>
          <a:ext cx="2847068" cy="2847068"/>
        </a:xfrm>
        <a:prstGeom prst="blockArc">
          <a:avLst>
            <a:gd name="adj1" fmla="val 7560000"/>
            <a:gd name="adj2" fmla="val 11880000"/>
            <a:gd name="adj3" fmla="val 4642"/>
          </a:avLst>
        </a:prstGeom>
        <a:gradFill rotWithShape="0">
          <a:gsLst>
            <a:gs pos="0">
              <a:schemeClr val="accent4">
                <a:hueOff val="7796769"/>
                <a:satOff val="-35976"/>
                <a:lumOff val="1324"/>
                <a:alphaOff val="0"/>
                <a:satMod val="103000"/>
                <a:lumMod val="102000"/>
                <a:tint val="94000"/>
              </a:schemeClr>
            </a:gs>
            <a:gs pos="50000">
              <a:schemeClr val="accent4">
                <a:hueOff val="7796769"/>
                <a:satOff val="-35976"/>
                <a:lumOff val="1324"/>
                <a:alphaOff val="0"/>
                <a:satMod val="110000"/>
                <a:lumMod val="100000"/>
                <a:shade val="100000"/>
              </a:schemeClr>
            </a:gs>
            <a:gs pos="100000">
              <a:schemeClr val="accent4">
                <a:hueOff val="7796769"/>
                <a:satOff val="-35976"/>
                <a:lumOff val="1324"/>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2E16F15F-40FD-4073-B26B-2DD02CC70FAB}">
      <dsp:nvSpPr>
        <dsp:cNvPr id="0" name=""/>
        <dsp:cNvSpPr/>
      </dsp:nvSpPr>
      <dsp:spPr>
        <a:xfrm>
          <a:off x="1442220" y="428021"/>
          <a:ext cx="2847068" cy="2847068"/>
        </a:xfrm>
        <a:prstGeom prst="blockArc">
          <a:avLst>
            <a:gd name="adj1" fmla="val 3240000"/>
            <a:gd name="adj2" fmla="val 7560000"/>
            <a:gd name="adj3" fmla="val 4642"/>
          </a:avLst>
        </a:prstGeom>
        <a:gradFill rotWithShape="0">
          <a:gsLst>
            <a:gs pos="0">
              <a:schemeClr val="accent4">
                <a:hueOff val="5197846"/>
                <a:satOff val="-23984"/>
                <a:lumOff val="883"/>
                <a:alphaOff val="0"/>
                <a:satMod val="103000"/>
                <a:lumMod val="102000"/>
                <a:tint val="94000"/>
              </a:schemeClr>
            </a:gs>
            <a:gs pos="50000">
              <a:schemeClr val="accent4">
                <a:hueOff val="5197846"/>
                <a:satOff val="-23984"/>
                <a:lumOff val="883"/>
                <a:alphaOff val="0"/>
                <a:satMod val="110000"/>
                <a:lumMod val="100000"/>
                <a:shade val="100000"/>
              </a:schemeClr>
            </a:gs>
            <a:gs pos="100000">
              <a:schemeClr val="accent4">
                <a:hueOff val="5197846"/>
                <a:satOff val="-23984"/>
                <a:lumOff val="883"/>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407E105-056C-4A69-98F3-12BF6CB16039}">
      <dsp:nvSpPr>
        <dsp:cNvPr id="0" name=""/>
        <dsp:cNvSpPr/>
      </dsp:nvSpPr>
      <dsp:spPr>
        <a:xfrm>
          <a:off x="1442220" y="428021"/>
          <a:ext cx="2847068" cy="2847068"/>
        </a:xfrm>
        <a:prstGeom prst="blockArc">
          <a:avLst>
            <a:gd name="adj1" fmla="val 20520000"/>
            <a:gd name="adj2" fmla="val 3240000"/>
            <a:gd name="adj3" fmla="val 4642"/>
          </a:avLst>
        </a:prstGeom>
        <a:gradFill rotWithShape="0">
          <a:gsLst>
            <a:gs pos="0">
              <a:schemeClr val="accent4">
                <a:hueOff val="2598923"/>
                <a:satOff val="-11992"/>
                <a:lumOff val="441"/>
                <a:alphaOff val="0"/>
                <a:satMod val="103000"/>
                <a:lumMod val="102000"/>
                <a:tint val="94000"/>
              </a:schemeClr>
            </a:gs>
            <a:gs pos="50000">
              <a:schemeClr val="accent4">
                <a:hueOff val="2598923"/>
                <a:satOff val="-11992"/>
                <a:lumOff val="441"/>
                <a:alphaOff val="0"/>
                <a:satMod val="110000"/>
                <a:lumMod val="100000"/>
                <a:shade val="100000"/>
              </a:schemeClr>
            </a:gs>
            <a:gs pos="100000">
              <a:schemeClr val="accent4">
                <a:hueOff val="2598923"/>
                <a:satOff val="-11992"/>
                <a:lumOff val="441"/>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1C2C17F-5225-483E-965D-662AADEB813D}">
      <dsp:nvSpPr>
        <dsp:cNvPr id="0" name=""/>
        <dsp:cNvSpPr/>
      </dsp:nvSpPr>
      <dsp:spPr>
        <a:xfrm>
          <a:off x="1442220" y="428021"/>
          <a:ext cx="2847068" cy="2847068"/>
        </a:xfrm>
        <a:prstGeom prst="blockArc">
          <a:avLst>
            <a:gd name="adj1" fmla="val 16200000"/>
            <a:gd name="adj2" fmla="val 20520000"/>
            <a:gd name="adj3" fmla="val 4642"/>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4460475-5242-4D99-AAFA-4B668DFFAB25}">
      <dsp:nvSpPr>
        <dsp:cNvPr id="0" name=""/>
        <dsp:cNvSpPr/>
      </dsp:nvSpPr>
      <dsp:spPr>
        <a:xfrm>
          <a:off x="2210185" y="1195986"/>
          <a:ext cx="1311138" cy="1311138"/>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US" sz="1100" kern="1200"/>
            <a:t>Pembrokeshire Youth Service Manager:</a:t>
          </a:r>
        </a:p>
        <a:p>
          <a:pPr lvl="0" algn="ctr" defTabSz="488950">
            <a:lnSpc>
              <a:spcPct val="90000"/>
            </a:lnSpc>
            <a:spcBef>
              <a:spcPct val="0"/>
            </a:spcBef>
            <a:spcAft>
              <a:spcPct val="35000"/>
            </a:spcAft>
          </a:pPr>
          <a:r>
            <a:rPr lang="en-US" sz="1100" kern="1200"/>
            <a:t>Steve Davis.</a:t>
          </a:r>
        </a:p>
      </dsp:txBody>
      <dsp:txXfrm>
        <a:off x="2402197" y="1387998"/>
        <a:ext cx="927114" cy="927114"/>
      </dsp:txXfrm>
    </dsp:sp>
    <dsp:sp modelId="{4E6BF9BB-1C7A-4CA0-BEAF-6CD174D55CC5}">
      <dsp:nvSpPr>
        <dsp:cNvPr id="0" name=""/>
        <dsp:cNvSpPr/>
      </dsp:nvSpPr>
      <dsp:spPr>
        <a:xfrm>
          <a:off x="2406856" y="2163"/>
          <a:ext cx="917797" cy="917797"/>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Youth Justice Team Operational Manager:</a:t>
          </a:r>
        </a:p>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Kerri Parr.</a:t>
          </a:r>
        </a:p>
      </dsp:txBody>
      <dsp:txXfrm>
        <a:off x="2541264" y="136571"/>
        <a:ext cx="648981" cy="648981"/>
      </dsp:txXfrm>
    </dsp:sp>
    <dsp:sp modelId="{01D58B40-BFB1-41A9-B964-C7DE031B6F58}">
      <dsp:nvSpPr>
        <dsp:cNvPr id="0" name=""/>
        <dsp:cNvSpPr/>
      </dsp:nvSpPr>
      <dsp:spPr>
        <a:xfrm>
          <a:off x="3729294" y="962970"/>
          <a:ext cx="917797" cy="917797"/>
        </a:xfrm>
        <a:prstGeom prst="ellipse">
          <a:avLst/>
        </a:prstGeom>
        <a:gradFill rotWithShape="0">
          <a:gsLst>
            <a:gs pos="0">
              <a:schemeClr val="accent4">
                <a:hueOff val="2598923"/>
                <a:satOff val="-11992"/>
                <a:lumOff val="441"/>
                <a:alphaOff val="0"/>
                <a:satMod val="103000"/>
                <a:lumMod val="102000"/>
                <a:tint val="94000"/>
              </a:schemeClr>
            </a:gs>
            <a:gs pos="50000">
              <a:schemeClr val="accent4">
                <a:hueOff val="2598923"/>
                <a:satOff val="-11992"/>
                <a:lumOff val="441"/>
                <a:alphaOff val="0"/>
                <a:satMod val="110000"/>
                <a:lumMod val="100000"/>
                <a:shade val="100000"/>
              </a:schemeClr>
            </a:gs>
            <a:gs pos="100000">
              <a:schemeClr val="accent4">
                <a:hueOff val="2598923"/>
                <a:satOff val="-11992"/>
                <a:lumOff val="44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a:t>Youth Support Team Manager:</a:t>
          </a:r>
        </a:p>
        <a:p>
          <a:pPr lvl="0" algn="ctr" defTabSz="400050">
            <a:lnSpc>
              <a:spcPct val="90000"/>
            </a:lnSpc>
            <a:spcBef>
              <a:spcPct val="0"/>
            </a:spcBef>
            <a:spcAft>
              <a:spcPct val="35000"/>
            </a:spcAft>
          </a:pPr>
          <a:r>
            <a:rPr lang="en-US" sz="900" kern="1200"/>
            <a:t>Dave Walker.</a:t>
          </a:r>
        </a:p>
      </dsp:txBody>
      <dsp:txXfrm>
        <a:off x="3863702" y="1097378"/>
        <a:ext cx="648981" cy="648981"/>
      </dsp:txXfrm>
    </dsp:sp>
    <dsp:sp modelId="{53CE4A8F-71A4-4DA3-AA9B-348A50E8B94A}">
      <dsp:nvSpPr>
        <dsp:cNvPr id="0" name=""/>
        <dsp:cNvSpPr/>
      </dsp:nvSpPr>
      <dsp:spPr>
        <a:xfrm>
          <a:off x="3245768" y="2537194"/>
          <a:ext cx="874596" cy="878588"/>
        </a:xfrm>
        <a:prstGeom prst="ellipse">
          <a:avLst/>
        </a:prstGeom>
        <a:gradFill rotWithShape="0">
          <a:gsLst>
            <a:gs pos="0">
              <a:schemeClr val="accent4">
                <a:hueOff val="5197846"/>
                <a:satOff val="-23984"/>
                <a:lumOff val="883"/>
                <a:alphaOff val="0"/>
                <a:satMod val="103000"/>
                <a:lumMod val="102000"/>
                <a:tint val="94000"/>
              </a:schemeClr>
            </a:gs>
            <a:gs pos="50000">
              <a:schemeClr val="accent4">
                <a:hueOff val="5197846"/>
                <a:satOff val="-23984"/>
                <a:lumOff val="883"/>
                <a:alphaOff val="0"/>
                <a:satMod val="110000"/>
                <a:lumMod val="100000"/>
                <a:shade val="100000"/>
              </a:schemeClr>
            </a:gs>
            <a:gs pos="100000">
              <a:schemeClr val="accent4">
                <a:hueOff val="5197846"/>
                <a:satOff val="-23984"/>
                <a:lumOff val="88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lvl="0" algn="ctr"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Duke of Edinburgh's Award co-ordinator/Schools Health &amp; Safety:</a:t>
          </a:r>
        </a:p>
        <a:p>
          <a:pPr lvl="0" algn="ctr" defTabSz="311150">
            <a:lnSpc>
              <a:spcPct val="90000"/>
            </a:lnSpc>
            <a:spcBef>
              <a:spcPct val="0"/>
            </a:spcBef>
            <a:spcAft>
              <a:spcPct val="35000"/>
            </a:spcAft>
          </a:pPr>
          <a:r>
            <a:rPr lang="en-US" sz="700" kern="1200">
              <a:latin typeface="Arial" panose="020B0604020202020204" pitchFamily="34" charset="0"/>
              <a:cs typeface="Arial" panose="020B0604020202020204" pitchFamily="34" charset="0"/>
            </a:rPr>
            <a:t>Dave Somerville</a:t>
          </a:r>
          <a:r>
            <a:rPr lang="en-US" sz="800" kern="1200">
              <a:latin typeface="Arial" panose="020B0604020202020204" pitchFamily="34" charset="0"/>
              <a:cs typeface="Arial" panose="020B0604020202020204" pitchFamily="34" charset="0"/>
            </a:rPr>
            <a:t>.</a:t>
          </a:r>
        </a:p>
      </dsp:txBody>
      <dsp:txXfrm>
        <a:off x="3373850" y="2665860"/>
        <a:ext cx="618432" cy="621256"/>
      </dsp:txXfrm>
    </dsp:sp>
    <dsp:sp modelId="{4F60FBDC-D9D2-4646-BC4B-28A04B1B98A0}">
      <dsp:nvSpPr>
        <dsp:cNvPr id="0" name=""/>
        <dsp:cNvSpPr/>
      </dsp:nvSpPr>
      <dsp:spPr>
        <a:xfrm>
          <a:off x="1589544" y="2517589"/>
          <a:ext cx="917797" cy="917797"/>
        </a:xfrm>
        <a:prstGeom prst="ellipse">
          <a:avLst/>
        </a:prstGeom>
        <a:gradFill rotWithShape="0">
          <a:gsLst>
            <a:gs pos="0">
              <a:schemeClr val="accent4">
                <a:hueOff val="7796769"/>
                <a:satOff val="-35976"/>
                <a:lumOff val="1324"/>
                <a:alphaOff val="0"/>
                <a:satMod val="103000"/>
                <a:lumMod val="102000"/>
                <a:tint val="94000"/>
              </a:schemeClr>
            </a:gs>
            <a:gs pos="50000">
              <a:schemeClr val="accent4">
                <a:hueOff val="7796769"/>
                <a:satOff val="-35976"/>
                <a:lumOff val="1324"/>
                <a:alphaOff val="0"/>
                <a:satMod val="110000"/>
                <a:lumMod val="100000"/>
                <a:shade val="100000"/>
              </a:schemeClr>
            </a:gs>
            <a:gs pos="100000">
              <a:schemeClr val="accent4">
                <a:hueOff val="7796769"/>
                <a:satOff val="-35976"/>
                <a:lumOff val="132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Targeted Youth Team Manager:</a:t>
          </a:r>
        </a:p>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Chris Powles.</a:t>
          </a:r>
        </a:p>
      </dsp:txBody>
      <dsp:txXfrm>
        <a:off x="1723952" y="2651997"/>
        <a:ext cx="648981" cy="648981"/>
      </dsp:txXfrm>
    </dsp:sp>
    <dsp:sp modelId="{DA44F58D-D2D1-46AC-A04B-F0262C9AA3BD}">
      <dsp:nvSpPr>
        <dsp:cNvPr id="0" name=""/>
        <dsp:cNvSpPr/>
      </dsp:nvSpPr>
      <dsp:spPr>
        <a:xfrm>
          <a:off x="1084418" y="962970"/>
          <a:ext cx="917797" cy="917797"/>
        </a:xfrm>
        <a:prstGeom prst="ellipse">
          <a:avLst/>
        </a:prstGeom>
        <a:gradFill rotWithShape="0">
          <a:gsLst>
            <a:gs pos="0">
              <a:schemeClr val="accent4">
                <a:hueOff val="10395692"/>
                <a:satOff val="-47968"/>
                <a:lumOff val="1765"/>
                <a:alphaOff val="0"/>
                <a:satMod val="103000"/>
                <a:lumMod val="102000"/>
                <a:tint val="94000"/>
              </a:schemeClr>
            </a:gs>
            <a:gs pos="50000">
              <a:schemeClr val="accent4">
                <a:hueOff val="10395692"/>
                <a:satOff val="-47968"/>
                <a:lumOff val="1765"/>
                <a:alphaOff val="0"/>
                <a:satMod val="110000"/>
                <a:lumMod val="100000"/>
                <a:shade val="100000"/>
              </a:schemeClr>
            </a:gs>
            <a:gs pos="100000">
              <a:schemeClr val="accent4">
                <a:hueOff val="10395692"/>
                <a:satOff val="-47968"/>
                <a:lumOff val="176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Community Youth Team Manager:</a:t>
          </a:r>
        </a:p>
        <a:p>
          <a:pPr lvl="0" algn="ctr" defTabSz="400050">
            <a:lnSpc>
              <a:spcPct val="90000"/>
            </a:lnSpc>
            <a:spcBef>
              <a:spcPct val="0"/>
            </a:spcBef>
            <a:spcAft>
              <a:spcPct val="35000"/>
            </a:spcAft>
          </a:pPr>
          <a:r>
            <a:rPr lang="en-US" sz="900" kern="1200">
              <a:latin typeface="Arial" panose="020B0604020202020204" pitchFamily="34" charset="0"/>
              <a:cs typeface="Arial" panose="020B0604020202020204" pitchFamily="34" charset="0"/>
            </a:rPr>
            <a:t>Liz Griffiths</a:t>
          </a:r>
          <a:r>
            <a:rPr lang="en-US" sz="700" kern="1200"/>
            <a:t>.</a:t>
          </a:r>
        </a:p>
      </dsp:txBody>
      <dsp:txXfrm>
        <a:off x="1218826" y="1097378"/>
        <a:ext cx="648981" cy="648981"/>
      </dsp:txXfrm>
    </dsp:sp>
  </dsp:spTree>
</dsp:drawing>
</file>

<file path=word/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A2BEB4-EC28-4BB9-82F1-7A5139BD0F69}">
      <dsp:nvSpPr>
        <dsp:cNvPr id="0" name=""/>
        <dsp:cNvSpPr/>
      </dsp:nvSpPr>
      <dsp:spPr>
        <a:xfrm rot="5400000">
          <a:off x="3254688" y="-1026985"/>
          <a:ext cx="1285476" cy="3668166"/>
        </a:xfrm>
        <a:prstGeom prst="round2SameRect">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Social Workers, Probation Officer, Reperation and unpaod work Officers.</a:t>
          </a:r>
        </a:p>
        <a:p>
          <a:pPr marL="57150" lvl="1" indent="-57150" algn="l" defTabSz="488950">
            <a:lnSpc>
              <a:spcPct val="90000"/>
            </a:lnSpc>
            <a:spcBef>
              <a:spcPct val="0"/>
            </a:spcBef>
            <a:spcAft>
              <a:spcPct val="15000"/>
            </a:spcAft>
            <a:buChar char="••"/>
          </a:pPr>
          <a:r>
            <a:rPr lang="en-US" sz="1100" kern="1200"/>
            <a:t>Senior Social Work Practitioner.</a:t>
          </a:r>
        </a:p>
        <a:p>
          <a:pPr marL="57150" lvl="1" indent="-57150" algn="l" defTabSz="488950">
            <a:lnSpc>
              <a:spcPct val="90000"/>
            </a:lnSpc>
            <a:spcBef>
              <a:spcPct val="0"/>
            </a:spcBef>
            <a:spcAft>
              <a:spcPct val="15000"/>
            </a:spcAft>
            <a:buChar char="••"/>
          </a:pPr>
          <a:r>
            <a:rPr lang="en-US" sz="1100" kern="1200"/>
            <a:t>Victim Liason Officer, Police Officer, Emotional Health, Specialist Youth Workers, and Pannel Volunteers.</a:t>
          </a:r>
        </a:p>
      </dsp:txBody>
      <dsp:txXfrm rot="-5400000">
        <a:off x="2063343" y="227112"/>
        <a:ext cx="3605414" cy="1159972"/>
      </dsp:txXfrm>
    </dsp:sp>
    <dsp:sp modelId="{38048CDA-18AC-40DE-9649-569A25B0B183}">
      <dsp:nvSpPr>
        <dsp:cNvPr id="0" name=""/>
        <dsp:cNvSpPr/>
      </dsp:nvSpPr>
      <dsp:spPr>
        <a:xfrm>
          <a:off x="0" y="3675"/>
          <a:ext cx="2063343" cy="160684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Youth Justice Team</a:t>
          </a:r>
        </a:p>
      </dsp:txBody>
      <dsp:txXfrm>
        <a:off x="78440" y="82115"/>
        <a:ext cx="1906463" cy="1449966"/>
      </dsp:txXfrm>
    </dsp:sp>
    <dsp:sp modelId="{05FA26A0-2408-45F6-B8E9-BC37323FFA7E}">
      <dsp:nvSpPr>
        <dsp:cNvPr id="0" name=""/>
        <dsp:cNvSpPr/>
      </dsp:nvSpPr>
      <dsp:spPr>
        <a:xfrm rot="5400000">
          <a:off x="3254688" y="660203"/>
          <a:ext cx="1285476" cy="3668166"/>
        </a:xfrm>
        <a:prstGeom prst="round2SameRect">
          <a:avLst/>
        </a:prstGeom>
        <a:solidFill>
          <a:schemeClr val="accent4">
            <a:tint val="40000"/>
            <a:alpha val="90000"/>
            <a:hueOff val="2878480"/>
            <a:satOff val="-15315"/>
            <a:lumOff val="-873"/>
            <a:alphaOff val="0"/>
          </a:schemeClr>
        </a:solidFill>
        <a:ln w="6350" cap="flat" cmpd="sng" algn="ctr">
          <a:solidFill>
            <a:schemeClr val="accent4">
              <a:tint val="40000"/>
              <a:alpha val="90000"/>
              <a:hueOff val="2878480"/>
              <a:satOff val="-15315"/>
              <a:lumOff val="-873"/>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Homelessness Team, and Supported Housing</a:t>
          </a:r>
        </a:p>
        <a:p>
          <a:pPr marL="57150" lvl="1" indent="-57150" algn="l" defTabSz="488950">
            <a:lnSpc>
              <a:spcPct val="90000"/>
            </a:lnSpc>
            <a:spcBef>
              <a:spcPct val="0"/>
            </a:spcBef>
            <a:spcAft>
              <a:spcPct val="15000"/>
            </a:spcAft>
            <a:buChar char="••"/>
          </a:pPr>
          <a:r>
            <a:rPr lang="en-US" sz="1100" kern="1200"/>
            <a:t>Substance MIsuse Team</a:t>
          </a:r>
        </a:p>
        <a:p>
          <a:pPr marL="57150" lvl="1" indent="-57150" algn="l" defTabSz="488950">
            <a:lnSpc>
              <a:spcPct val="90000"/>
            </a:lnSpc>
            <a:spcBef>
              <a:spcPct val="0"/>
            </a:spcBef>
            <a:spcAft>
              <a:spcPct val="15000"/>
            </a:spcAft>
            <a:buChar char="••"/>
          </a:pPr>
          <a:r>
            <a:rPr lang="en-US" sz="1100" kern="1200"/>
            <a:t>Children and Young People's Rights Office.</a:t>
          </a:r>
        </a:p>
      </dsp:txBody>
      <dsp:txXfrm rot="-5400000">
        <a:off x="2063343" y="1914300"/>
        <a:ext cx="3605414" cy="1159972"/>
      </dsp:txXfrm>
    </dsp:sp>
    <dsp:sp modelId="{62C086E9-C5AB-4A95-9603-A02DF724B81C}">
      <dsp:nvSpPr>
        <dsp:cNvPr id="0" name=""/>
        <dsp:cNvSpPr/>
      </dsp:nvSpPr>
      <dsp:spPr>
        <a:xfrm>
          <a:off x="0" y="1690863"/>
          <a:ext cx="2063343" cy="1606846"/>
        </a:xfrm>
        <a:prstGeom prst="roundRect">
          <a:avLst/>
        </a:prstGeom>
        <a:gradFill rotWithShape="0">
          <a:gsLst>
            <a:gs pos="0">
              <a:schemeClr val="accent4">
                <a:hueOff val="2598923"/>
                <a:satOff val="-11992"/>
                <a:lumOff val="441"/>
                <a:alphaOff val="0"/>
                <a:satMod val="103000"/>
                <a:lumMod val="102000"/>
                <a:tint val="94000"/>
              </a:schemeClr>
            </a:gs>
            <a:gs pos="50000">
              <a:schemeClr val="accent4">
                <a:hueOff val="2598923"/>
                <a:satOff val="-11992"/>
                <a:lumOff val="441"/>
                <a:alphaOff val="0"/>
                <a:satMod val="110000"/>
                <a:lumMod val="100000"/>
                <a:shade val="100000"/>
              </a:schemeClr>
            </a:gs>
            <a:gs pos="100000">
              <a:schemeClr val="accent4">
                <a:hueOff val="2598923"/>
                <a:satOff val="-11992"/>
                <a:lumOff val="441"/>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Youth Support Team</a:t>
          </a:r>
        </a:p>
      </dsp:txBody>
      <dsp:txXfrm>
        <a:off x="78440" y="1769303"/>
        <a:ext cx="1906463" cy="1449966"/>
      </dsp:txXfrm>
    </dsp:sp>
    <dsp:sp modelId="{CB84496D-0D16-4452-92A8-A8F13FEF7B53}">
      <dsp:nvSpPr>
        <dsp:cNvPr id="0" name=""/>
        <dsp:cNvSpPr/>
      </dsp:nvSpPr>
      <dsp:spPr>
        <a:xfrm rot="5400000">
          <a:off x="3254688" y="2347391"/>
          <a:ext cx="1285476" cy="3668166"/>
        </a:xfrm>
        <a:prstGeom prst="round2SameRect">
          <a:avLst/>
        </a:prstGeom>
        <a:solidFill>
          <a:schemeClr val="accent4">
            <a:tint val="40000"/>
            <a:alpha val="90000"/>
            <a:hueOff val="5756959"/>
            <a:satOff val="-30630"/>
            <a:lumOff val="-1745"/>
            <a:alphaOff val="0"/>
          </a:schemeClr>
        </a:solidFill>
        <a:ln w="6350" cap="flat" cmpd="sng" algn="ctr">
          <a:solidFill>
            <a:schemeClr val="accent4">
              <a:tint val="40000"/>
              <a:alpha val="90000"/>
              <a:hueOff val="5756959"/>
              <a:satOff val="-30630"/>
              <a:lumOff val="-1745"/>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Part Time Duke of Edinburgh's Award Workers</a:t>
          </a:r>
        </a:p>
        <a:p>
          <a:pPr marL="57150" lvl="1" indent="-57150" algn="l" defTabSz="488950">
            <a:lnSpc>
              <a:spcPct val="90000"/>
            </a:lnSpc>
            <a:spcBef>
              <a:spcPct val="0"/>
            </a:spcBef>
            <a:spcAft>
              <a:spcPct val="15000"/>
            </a:spcAft>
            <a:buChar char="••"/>
          </a:pPr>
          <a:r>
            <a:rPr lang="en-US" sz="1100" kern="1200"/>
            <a:t>Volunteers</a:t>
          </a:r>
        </a:p>
      </dsp:txBody>
      <dsp:txXfrm rot="-5400000">
        <a:off x="2063343" y="3601488"/>
        <a:ext cx="3605414" cy="1159972"/>
      </dsp:txXfrm>
    </dsp:sp>
    <dsp:sp modelId="{DDF886AC-DB67-4B2F-848F-288F4E063082}">
      <dsp:nvSpPr>
        <dsp:cNvPr id="0" name=""/>
        <dsp:cNvSpPr/>
      </dsp:nvSpPr>
      <dsp:spPr>
        <a:xfrm>
          <a:off x="0" y="3378051"/>
          <a:ext cx="2063343" cy="1606846"/>
        </a:xfrm>
        <a:prstGeom prst="roundRect">
          <a:avLst/>
        </a:prstGeom>
        <a:gradFill rotWithShape="0">
          <a:gsLst>
            <a:gs pos="0">
              <a:schemeClr val="accent4">
                <a:hueOff val="5197846"/>
                <a:satOff val="-23984"/>
                <a:lumOff val="883"/>
                <a:alphaOff val="0"/>
                <a:satMod val="103000"/>
                <a:lumMod val="102000"/>
                <a:tint val="94000"/>
              </a:schemeClr>
            </a:gs>
            <a:gs pos="50000">
              <a:schemeClr val="accent4">
                <a:hueOff val="5197846"/>
                <a:satOff val="-23984"/>
                <a:lumOff val="883"/>
                <a:alphaOff val="0"/>
                <a:satMod val="110000"/>
                <a:lumMod val="100000"/>
                <a:shade val="100000"/>
              </a:schemeClr>
            </a:gs>
            <a:gs pos="100000">
              <a:schemeClr val="accent4">
                <a:hueOff val="5197846"/>
                <a:satOff val="-23984"/>
                <a:lumOff val="883"/>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Duke of Edinburgh's Award</a:t>
          </a:r>
        </a:p>
      </dsp:txBody>
      <dsp:txXfrm>
        <a:off x="78440" y="3456491"/>
        <a:ext cx="1906463" cy="1449966"/>
      </dsp:txXfrm>
    </dsp:sp>
    <dsp:sp modelId="{F070722F-1A29-4FBF-8D32-D4B3078C3E1F}">
      <dsp:nvSpPr>
        <dsp:cNvPr id="0" name=""/>
        <dsp:cNvSpPr/>
      </dsp:nvSpPr>
      <dsp:spPr>
        <a:xfrm rot="5400000">
          <a:off x="3254688" y="4034580"/>
          <a:ext cx="1285476" cy="3668166"/>
        </a:xfrm>
        <a:prstGeom prst="round2SameRect">
          <a:avLst/>
        </a:prstGeom>
        <a:solidFill>
          <a:schemeClr val="accent4">
            <a:tint val="40000"/>
            <a:alpha val="90000"/>
            <a:hueOff val="8635439"/>
            <a:satOff val="-45946"/>
            <a:lumOff val="-2618"/>
            <a:alphaOff val="0"/>
          </a:schemeClr>
        </a:solidFill>
        <a:ln w="6350" cap="flat" cmpd="sng" algn="ctr">
          <a:solidFill>
            <a:schemeClr val="accent4">
              <a:tint val="40000"/>
              <a:alpha val="90000"/>
              <a:hueOff val="8635439"/>
              <a:satOff val="-45946"/>
              <a:lumOff val="-2618"/>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Senior Youth Worker</a:t>
          </a:r>
        </a:p>
        <a:p>
          <a:pPr marL="57150" lvl="1" indent="-57150" algn="l" defTabSz="488950">
            <a:lnSpc>
              <a:spcPct val="90000"/>
            </a:lnSpc>
            <a:spcBef>
              <a:spcPct val="0"/>
            </a:spcBef>
            <a:spcAft>
              <a:spcPct val="15000"/>
            </a:spcAft>
            <a:buChar char="••"/>
          </a:pPr>
          <a:r>
            <a:rPr lang="en-US" sz="1100" kern="1200"/>
            <a:t>School Based Youth and Support Workers </a:t>
          </a:r>
        </a:p>
        <a:p>
          <a:pPr marL="57150" lvl="1" indent="-57150" algn="l" defTabSz="488950">
            <a:lnSpc>
              <a:spcPct val="90000"/>
            </a:lnSpc>
            <a:spcBef>
              <a:spcPct val="0"/>
            </a:spcBef>
            <a:spcAft>
              <a:spcPct val="15000"/>
            </a:spcAft>
            <a:buChar char="••"/>
          </a:pPr>
          <a:r>
            <a:rPr lang="en-US" sz="1100" kern="1200"/>
            <a:t>Outreach Youth Workers</a:t>
          </a:r>
        </a:p>
        <a:p>
          <a:pPr marL="57150" lvl="1" indent="-57150" algn="l" defTabSz="488950">
            <a:lnSpc>
              <a:spcPct val="90000"/>
            </a:lnSpc>
            <a:spcBef>
              <a:spcPct val="0"/>
            </a:spcBef>
            <a:spcAft>
              <a:spcPct val="15000"/>
            </a:spcAft>
            <a:buChar char="••"/>
          </a:pPr>
          <a:r>
            <a:rPr lang="en-US" sz="1100" kern="1200"/>
            <a:t>Corporate Parenting Team</a:t>
          </a:r>
        </a:p>
        <a:p>
          <a:pPr marL="57150" lvl="1" indent="-57150" algn="l" defTabSz="488950">
            <a:lnSpc>
              <a:spcPct val="90000"/>
            </a:lnSpc>
            <a:spcBef>
              <a:spcPct val="0"/>
            </a:spcBef>
            <a:spcAft>
              <a:spcPct val="15000"/>
            </a:spcAft>
            <a:buChar char="••"/>
          </a:pPr>
          <a:r>
            <a:rPr lang="en-US" sz="1100" kern="1200"/>
            <a:t>Social Services Health</a:t>
          </a:r>
        </a:p>
      </dsp:txBody>
      <dsp:txXfrm rot="-5400000">
        <a:off x="2063343" y="5288677"/>
        <a:ext cx="3605414" cy="1159972"/>
      </dsp:txXfrm>
    </dsp:sp>
    <dsp:sp modelId="{5B872FF5-6234-449D-BEE2-4686A51A8EEE}">
      <dsp:nvSpPr>
        <dsp:cNvPr id="0" name=""/>
        <dsp:cNvSpPr/>
      </dsp:nvSpPr>
      <dsp:spPr>
        <a:xfrm>
          <a:off x="0" y="5065240"/>
          <a:ext cx="2063343" cy="1606846"/>
        </a:xfrm>
        <a:prstGeom prst="roundRect">
          <a:avLst/>
        </a:prstGeom>
        <a:gradFill rotWithShape="0">
          <a:gsLst>
            <a:gs pos="0">
              <a:schemeClr val="accent4">
                <a:hueOff val="7796769"/>
                <a:satOff val="-35976"/>
                <a:lumOff val="1324"/>
                <a:alphaOff val="0"/>
                <a:satMod val="103000"/>
                <a:lumMod val="102000"/>
                <a:tint val="94000"/>
              </a:schemeClr>
            </a:gs>
            <a:gs pos="50000">
              <a:schemeClr val="accent4">
                <a:hueOff val="7796769"/>
                <a:satOff val="-35976"/>
                <a:lumOff val="1324"/>
                <a:alphaOff val="0"/>
                <a:satMod val="110000"/>
                <a:lumMod val="100000"/>
                <a:shade val="100000"/>
              </a:schemeClr>
            </a:gs>
            <a:gs pos="100000">
              <a:schemeClr val="accent4">
                <a:hueOff val="7796769"/>
                <a:satOff val="-35976"/>
                <a:lumOff val="1324"/>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Targeted Youth Team</a:t>
          </a:r>
        </a:p>
      </dsp:txBody>
      <dsp:txXfrm>
        <a:off x="78440" y="5143680"/>
        <a:ext cx="1906463" cy="1449966"/>
      </dsp:txXfrm>
    </dsp:sp>
    <dsp:sp modelId="{754A9605-0842-4304-8A95-8047BEB05AC6}">
      <dsp:nvSpPr>
        <dsp:cNvPr id="0" name=""/>
        <dsp:cNvSpPr/>
      </dsp:nvSpPr>
      <dsp:spPr>
        <a:xfrm rot="5400000">
          <a:off x="3254688" y="5721768"/>
          <a:ext cx="1285476" cy="3668166"/>
        </a:xfrm>
        <a:prstGeom prst="round2SameRect">
          <a:avLst/>
        </a:prstGeom>
        <a:solidFill>
          <a:schemeClr val="accent4">
            <a:tint val="40000"/>
            <a:alpha val="90000"/>
            <a:hueOff val="11513918"/>
            <a:satOff val="-61261"/>
            <a:lumOff val="-3490"/>
            <a:alphaOff val="0"/>
          </a:schemeClr>
        </a:solidFill>
        <a:ln w="6350" cap="flat" cmpd="sng" algn="ctr">
          <a:solidFill>
            <a:schemeClr val="accent4">
              <a:tint val="40000"/>
              <a:alpha val="90000"/>
              <a:hueOff val="11513918"/>
              <a:satOff val="-61261"/>
              <a:lumOff val="-349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41910" tIns="20955" rIns="41910" bIns="20955" numCol="1" spcCol="1270" anchor="ctr" anchorCtr="0">
          <a:noAutofit/>
        </a:bodyPr>
        <a:lstStyle/>
        <a:p>
          <a:pPr marL="57150" lvl="1" indent="-57150" algn="l" defTabSz="488950">
            <a:lnSpc>
              <a:spcPct val="90000"/>
            </a:lnSpc>
            <a:spcBef>
              <a:spcPct val="0"/>
            </a:spcBef>
            <a:spcAft>
              <a:spcPct val="15000"/>
            </a:spcAft>
            <a:buChar char="••"/>
          </a:pPr>
          <a:r>
            <a:rPr lang="en-US" sz="1100" kern="1200"/>
            <a:t>Senior Community Youth Worker</a:t>
          </a:r>
        </a:p>
        <a:p>
          <a:pPr marL="57150" lvl="1" indent="-57150" algn="l" defTabSz="488950">
            <a:lnSpc>
              <a:spcPct val="90000"/>
            </a:lnSpc>
            <a:spcBef>
              <a:spcPct val="0"/>
            </a:spcBef>
            <a:spcAft>
              <a:spcPct val="15000"/>
            </a:spcAft>
            <a:buChar char="••"/>
          </a:pPr>
          <a:r>
            <a:rPr lang="en-US" sz="1100" kern="1200"/>
            <a:t>Community Youth Workers x2</a:t>
          </a:r>
        </a:p>
        <a:p>
          <a:pPr marL="57150" lvl="1" indent="-57150" algn="l" defTabSz="488950">
            <a:lnSpc>
              <a:spcPct val="90000"/>
            </a:lnSpc>
            <a:spcBef>
              <a:spcPct val="0"/>
            </a:spcBef>
            <a:spcAft>
              <a:spcPct val="15000"/>
            </a:spcAft>
            <a:buChar char="••"/>
          </a:pPr>
          <a:r>
            <a:rPr lang="en-US" sz="1100" kern="1200"/>
            <a:t>Part Time Youth Club Staff (x 9 Youth Clubs)</a:t>
          </a:r>
        </a:p>
        <a:p>
          <a:pPr marL="57150" lvl="1" indent="-57150" algn="l" defTabSz="488950">
            <a:lnSpc>
              <a:spcPct val="90000"/>
            </a:lnSpc>
            <a:spcBef>
              <a:spcPct val="0"/>
            </a:spcBef>
            <a:spcAft>
              <a:spcPct val="15000"/>
            </a:spcAft>
            <a:buChar char="••"/>
          </a:pPr>
          <a:r>
            <a:rPr lang="en-US" sz="1100" kern="1200"/>
            <a:t>Cleaners</a:t>
          </a:r>
        </a:p>
        <a:p>
          <a:pPr marL="57150" lvl="1" indent="-57150" algn="l" defTabSz="488950">
            <a:lnSpc>
              <a:spcPct val="90000"/>
            </a:lnSpc>
            <a:spcBef>
              <a:spcPct val="0"/>
            </a:spcBef>
            <a:spcAft>
              <a:spcPct val="15000"/>
            </a:spcAft>
            <a:buChar char="••"/>
          </a:pPr>
          <a:r>
            <a:rPr lang="en-US" sz="1100" kern="1200"/>
            <a:t>Casual Staff</a:t>
          </a:r>
        </a:p>
        <a:p>
          <a:pPr marL="57150" lvl="1" indent="-57150" algn="l" defTabSz="488950">
            <a:lnSpc>
              <a:spcPct val="90000"/>
            </a:lnSpc>
            <a:spcBef>
              <a:spcPct val="0"/>
            </a:spcBef>
            <a:spcAft>
              <a:spcPct val="15000"/>
            </a:spcAft>
            <a:buChar char="••"/>
          </a:pPr>
          <a:r>
            <a:rPr lang="en-US" sz="1100" kern="1200"/>
            <a:t>Volunteers</a:t>
          </a:r>
        </a:p>
      </dsp:txBody>
      <dsp:txXfrm rot="-5400000">
        <a:off x="2063343" y="6975865"/>
        <a:ext cx="3605414" cy="1159972"/>
      </dsp:txXfrm>
    </dsp:sp>
    <dsp:sp modelId="{606600C1-FA67-419F-8CBA-F0D2B525CCCB}">
      <dsp:nvSpPr>
        <dsp:cNvPr id="0" name=""/>
        <dsp:cNvSpPr/>
      </dsp:nvSpPr>
      <dsp:spPr>
        <a:xfrm>
          <a:off x="0" y="6752428"/>
          <a:ext cx="2063343" cy="1606846"/>
        </a:xfrm>
        <a:prstGeom prst="roundRect">
          <a:avLst/>
        </a:prstGeom>
        <a:gradFill rotWithShape="0">
          <a:gsLst>
            <a:gs pos="0">
              <a:schemeClr val="accent4">
                <a:hueOff val="10395692"/>
                <a:satOff val="-47968"/>
                <a:lumOff val="1765"/>
                <a:alphaOff val="0"/>
                <a:satMod val="103000"/>
                <a:lumMod val="102000"/>
                <a:tint val="94000"/>
              </a:schemeClr>
            </a:gs>
            <a:gs pos="50000">
              <a:schemeClr val="accent4">
                <a:hueOff val="10395692"/>
                <a:satOff val="-47968"/>
                <a:lumOff val="1765"/>
                <a:alphaOff val="0"/>
                <a:satMod val="110000"/>
                <a:lumMod val="100000"/>
                <a:shade val="100000"/>
              </a:schemeClr>
            </a:gs>
            <a:gs pos="100000">
              <a:schemeClr val="accent4">
                <a:hueOff val="10395692"/>
                <a:satOff val="-47968"/>
                <a:lumOff val="1765"/>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en-US" sz="2700" kern="1200"/>
            <a:t>Community Youth Team</a:t>
          </a:r>
        </a:p>
      </dsp:txBody>
      <dsp:txXfrm>
        <a:off x="78440" y="6830868"/>
        <a:ext cx="1906463" cy="1449966"/>
      </dsp:txXfrm>
    </dsp:sp>
  </dsp:spTree>
</dsp:drawing>
</file>

<file path=word/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5A618-2433-4112-B5C2-F102D1C23112}">
      <dsp:nvSpPr>
        <dsp:cNvPr id="0" name=""/>
        <dsp:cNvSpPr/>
      </dsp:nvSpPr>
      <dsp:spPr>
        <a:xfrm>
          <a:off x="671134" y="232984"/>
          <a:ext cx="1553330" cy="1553330"/>
        </a:xfrm>
        <a:prstGeom prst="blockArc">
          <a:avLst>
            <a:gd name="adj1" fmla="val 10800000"/>
            <a:gd name="adj2" fmla="val 16200000"/>
            <a:gd name="adj3" fmla="val 4643"/>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331515A-E21D-4E0E-BC5A-AB41A3954702}">
      <dsp:nvSpPr>
        <dsp:cNvPr id="0" name=""/>
        <dsp:cNvSpPr/>
      </dsp:nvSpPr>
      <dsp:spPr>
        <a:xfrm>
          <a:off x="671134" y="232984"/>
          <a:ext cx="1553330" cy="1553330"/>
        </a:xfrm>
        <a:prstGeom prst="blockArc">
          <a:avLst>
            <a:gd name="adj1" fmla="val 5400000"/>
            <a:gd name="adj2" fmla="val 10800000"/>
            <a:gd name="adj3" fmla="val 4643"/>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F53811A4-6C9A-4D67-B64B-1FF61BD47109}">
      <dsp:nvSpPr>
        <dsp:cNvPr id="0" name=""/>
        <dsp:cNvSpPr/>
      </dsp:nvSpPr>
      <dsp:spPr>
        <a:xfrm>
          <a:off x="671134" y="232984"/>
          <a:ext cx="1553330" cy="1553330"/>
        </a:xfrm>
        <a:prstGeom prst="blockArc">
          <a:avLst>
            <a:gd name="adj1" fmla="val 0"/>
            <a:gd name="adj2" fmla="val 5400000"/>
            <a:gd name="adj3" fmla="val 4643"/>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4DE96BB-3FC3-4185-BF6B-03D65CE17C52}">
      <dsp:nvSpPr>
        <dsp:cNvPr id="0" name=""/>
        <dsp:cNvSpPr/>
      </dsp:nvSpPr>
      <dsp:spPr>
        <a:xfrm>
          <a:off x="671134" y="232984"/>
          <a:ext cx="1553330" cy="1553330"/>
        </a:xfrm>
        <a:prstGeom prst="blockArc">
          <a:avLst>
            <a:gd name="adj1" fmla="val 16200000"/>
            <a:gd name="adj2" fmla="val 0"/>
            <a:gd name="adj3" fmla="val 4643"/>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E2BE2D50-A468-456D-9F0A-AC10CB85F8AD}">
      <dsp:nvSpPr>
        <dsp:cNvPr id="0" name=""/>
        <dsp:cNvSpPr/>
      </dsp:nvSpPr>
      <dsp:spPr>
        <a:xfrm>
          <a:off x="1090091" y="651941"/>
          <a:ext cx="715416" cy="715416"/>
        </a:xfrm>
        <a:prstGeom prst="ellips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lvl="0" algn="ctr" defTabSz="666750">
            <a:lnSpc>
              <a:spcPct val="90000"/>
            </a:lnSpc>
            <a:spcBef>
              <a:spcPct val="0"/>
            </a:spcBef>
            <a:spcAft>
              <a:spcPct val="35000"/>
            </a:spcAft>
          </a:pPr>
          <a:r>
            <a:rPr lang="en-US" sz="1500" kern="1200"/>
            <a:t>Praxis</a:t>
          </a:r>
        </a:p>
      </dsp:txBody>
      <dsp:txXfrm>
        <a:off x="1194861" y="756711"/>
        <a:ext cx="505876" cy="505876"/>
      </dsp:txXfrm>
    </dsp:sp>
    <dsp:sp modelId="{6FA10B16-1885-4BB8-AEFE-F705BA5BF604}">
      <dsp:nvSpPr>
        <dsp:cNvPr id="0" name=""/>
        <dsp:cNvSpPr/>
      </dsp:nvSpPr>
      <dsp:spPr>
        <a:xfrm>
          <a:off x="1197404" y="617"/>
          <a:ext cx="500791" cy="500791"/>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a:t>Action</a:t>
          </a:r>
        </a:p>
      </dsp:txBody>
      <dsp:txXfrm>
        <a:off x="1270743" y="73956"/>
        <a:ext cx="354113" cy="354113"/>
      </dsp:txXfrm>
    </dsp:sp>
    <dsp:sp modelId="{913AF7A0-6F29-4889-AB20-39B2311469E8}">
      <dsp:nvSpPr>
        <dsp:cNvPr id="0" name=""/>
        <dsp:cNvSpPr/>
      </dsp:nvSpPr>
      <dsp:spPr>
        <a:xfrm>
          <a:off x="1956040" y="759254"/>
          <a:ext cx="500791" cy="500791"/>
        </a:xfrm>
        <a:prstGeom prst="ellips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a:t>Reflection</a:t>
          </a:r>
        </a:p>
      </dsp:txBody>
      <dsp:txXfrm>
        <a:off x="2029379" y="832593"/>
        <a:ext cx="354113" cy="354113"/>
      </dsp:txXfrm>
    </dsp:sp>
    <dsp:sp modelId="{786F11D2-DE6D-4B0A-BE52-D182D1145471}">
      <dsp:nvSpPr>
        <dsp:cNvPr id="0" name=""/>
        <dsp:cNvSpPr/>
      </dsp:nvSpPr>
      <dsp:spPr>
        <a:xfrm>
          <a:off x="1197404" y="1517890"/>
          <a:ext cx="500791" cy="500791"/>
        </a:xfrm>
        <a:prstGeom prst="ellips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a:t>Theory</a:t>
          </a:r>
        </a:p>
      </dsp:txBody>
      <dsp:txXfrm>
        <a:off x="1270743" y="1591229"/>
        <a:ext cx="354113" cy="354113"/>
      </dsp:txXfrm>
    </dsp:sp>
    <dsp:sp modelId="{8AC7D082-B2A9-4EF3-92CE-E24023109D1A}">
      <dsp:nvSpPr>
        <dsp:cNvPr id="0" name=""/>
        <dsp:cNvSpPr/>
      </dsp:nvSpPr>
      <dsp:spPr>
        <a:xfrm>
          <a:off x="438767" y="759254"/>
          <a:ext cx="500791" cy="500791"/>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620" tIns="7620" rIns="7620" bIns="7620" numCol="1" spcCol="1270" anchor="ctr" anchorCtr="0">
          <a:noAutofit/>
        </a:bodyPr>
        <a:lstStyle/>
        <a:p>
          <a:pPr lvl="0" algn="ctr" defTabSz="266700">
            <a:lnSpc>
              <a:spcPct val="90000"/>
            </a:lnSpc>
            <a:spcBef>
              <a:spcPct val="0"/>
            </a:spcBef>
            <a:spcAft>
              <a:spcPct val="35000"/>
            </a:spcAft>
          </a:pPr>
          <a:r>
            <a:rPr lang="en-US" sz="600" kern="1200"/>
            <a:t>Reflection</a:t>
          </a:r>
        </a:p>
      </dsp:txBody>
      <dsp:txXfrm>
        <a:off x="512106" y="832593"/>
        <a:ext cx="354113" cy="354113"/>
      </dsp:txXfrm>
    </dsp:sp>
  </dsp:spTree>
</dsp:drawing>
</file>

<file path=word/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word/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word/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word/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Props1.xml><?xml version="1.0" encoding="utf-8"?>
<ds:datastoreItem xmlns:ds="http://schemas.openxmlformats.org/officeDocument/2006/customXml" ds:itemID="{2CDA2E66-59C6-4E47-A7C6-C7234DF76E14}">
  <ds:schemaRefs>
    <ds:schemaRef ds:uri="http://schemas.openxmlformats.org/officeDocument/2006/bibliography"/>
  </ds:schemaRefs>
</ds:datastoreItem>
</file>

<file path=docProps/app.xml><?xml version="1.0" encoding="utf-8"?>
<ap:Properties xmlns="http://schemas.openxmlformats.org/officeDocument/2006/extended-properties" xmlns:vt="http://schemas.openxmlformats.org/officeDocument/2006/docPropsVTypes" xmlns:ap="http://schemas.openxmlformats.org/officeDocument/2006/extended-properties">
  <ap:Template>Normal</ap:Template>
  <ap:Application>Microsoft Word for the web</ap:Application>
  <ap:DocSecurity>0</ap:DocSecurity>
  <ap:ScaleCrop>false</ap:ScaleCrop>
  <ap:Company/>
  <ap:SharedDoc>false</ap:SharedDoc>
  <ap:HyperlinksChanged>false</ap:HyperlinksChanged>
  <ap:AppVersion>16.0000</ap:AppVersion>
  <ap:LinksUpToDate>false</ap:LinksUpToDate>
</ap:Properties>
</file>

<file path=docProps/core.xml><?xml version="1.0" encoding="utf-8"?>
<coreProperties xmlns:dc="http://purl.org/dc/elements/1.1/" xmlns:dcterms="http://purl.org/dc/terms/" xmlns:xsi="http://www.w3.org/2001/XMLSchema-instance" xmlns="http://schemas.openxmlformats.org/package/2006/metadata/core-properties">
  <dc:title/>
  <dc:subject/>
  <dc:creator>Carina Walters (2206384)</dc:creator>
  <keywords/>
  <dc:description/>
  <lastModifiedBy>Carina Walters (2206384)</lastModifiedBy>
  <revision>50</revision>
  <dcterms:created xsi:type="dcterms:W3CDTF">2022-11-02T17:38:00.0000000Z</dcterms:created>
  <dcterms:modified xsi:type="dcterms:W3CDTF">2023-03-20T14:10:51.7274246Z</dcterms:modified>
</coreProperties>
</file>