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1" r:id="rId1"/>
  </p:sldMasterIdLst>
  <p:sldIdLst>
    <p:sldId id="256" r:id="rId2"/>
    <p:sldId id="263" r:id="rId3"/>
    <p:sldId id="277" r:id="rId4"/>
    <p:sldId id="264" r:id="rId5"/>
    <p:sldId id="265" r:id="rId6"/>
    <p:sldId id="270" r:id="rId7"/>
    <p:sldId id="262" r:id="rId8"/>
    <p:sldId id="261" r:id="rId9"/>
    <p:sldId id="278" r:id="rId10"/>
    <p:sldId id="269" r:id="rId11"/>
    <p:sldId id="268" r:id="rId12"/>
    <p:sldId id="271" r:id="rId13"/>
    <p:sldId id="272" r:id="rId14"/>
    <p:sldId id="259" r:id="rId15"/>
    <p:sldId id="273" r:id="rId16"/>
    <p:sldId id="274" r:id="rId17"/>
    <p:sldId id="275" r:id="rId18"/>
    <p:sldId id="276" r:id="rId19"/>
    <p:sldId id="258" r:id="rId20"/>
    <p:sldId id="279" r:id="rId21"/>
    <p:sldId id="257" r:id="rId22"/>
    <p:sldId id="266" r:id="rId23"/>
    <p:sldId id="267"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114" d="100"/>
          <a:sy n="114" d="100"/>
        </p:scale>
        <p:origin x="474" y="10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CD6B3E29-48C4-4890-95C3-E453CE426833}" type="datetimeFigureOut">
              <a:rPr lang="en-US" smtClean="0"/>
              <a:t>4/2/2022</a:t>
            </a:fld>
            <a:endParaRPr lang="en-US"/>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319702FE-07A2-4FC3-BBA6-465112DC6553}" type="slidenum">
              <a:rPr lang="en-US" smtClean="0"/>
              <a:t>‹#›</a:t>
            </a:fld>
            <a:endParaRPr lang="en-US"/>
          </a:p>
        </p:txBody>
      </p:sp>
    </p:spTree>
    <p:extLst>
      <p:ext uri="{BB962C8B-B14F-4D97-AF65-F5344CB8AC3E}">
        <p14:creationId xmlns:p14="http://schemas.microsoft.com/office/powerpoint/2010/main" val="10088562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D6B3E29-48C4-4890-95C3-E453CE426833}" type="datetimeFigureOut">
              <a:rPr lang="en-US" smtClean="0"/>
              <a:t>4/2/2022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19702FE-07A2-4FC3-BBA6-465112DC6553}" type="slidenum">
              <a:rPr lang="en-US" smtClean="0"/>
              <a:t>‹#›</a:t>
            </a:fld>
            <a:endParaRPr lang="en-US"/>
          </a:p>
        </p:txBody>
      </p:sp>
    </p:spTree>
    <p:extLst>
      <p:ext uri="{BB962C8B-B14F-4D97-AF65-F5344CB8AC3E}">
        <p14:creationId xmlns:p14="http://schemas.microsoft.com/office/powerpoint/2010/main" val="19423423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D6B3E29-48C4-4890-95C3-E453CE426833}" type="datetimeFigureOut">
              <a:rPr lang="en-US" smtClean="0"/>
              <a:t>4/2/2022</a:t>
            </a:fld>
            <a:endParaRPr lang="en-US"/>
          </a:p>
        </p:txBody>
      </p:sp>
      <p:sp>
        <p:nvSpPr>
          <p:cNvPr id="5" name="Footer Placeholder 4"/>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19702FE-07A2-4FC3-BBA6-465112DC6553}" type="slidenum">
              <a:rPr lang="en-US" smtClean="0"/>
              <a:t>‹#›</a:t>
            </a:fld>
            <a:endParaRPr lang="en-US"/>
          </a:p>
        </p:txBody>
      </p:sp>
    </p:spTree>
    <p:extLst>
      <p:ext uri="{BB962C8B-B14F-4D97-AF65-F5344CB8AC3E}">
        <p14:creationId xmlns:p14="http://schemas.microsoft.com/office/powerpoint/2010/main" val="2015229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D6B3E29-48C4-4890-95C3-E453CE426833}" type="datetimeFigureOut">
              <a:rPr lang="en-US" smtClean="0"/>
              <a:t>4/2/2022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19702FE-07A2-4FC3-BBA6-465112DC6553}" type="slidenum">
              <a:rPr lang="en-US" smtClean="0"/>
              <a:t>‹#›</a:t>
            </a:fld>
            <a:endParaRPr lang="en-US"/>
          </a:p>
        </p:txBody>
      </p:sp>
    </p:spTree>
    <p:extLst>
      <p:ext uri="{BB962C8B-B14F-4D97-AF65-F5344CB8AC3E}">
        <p14:creationId xmlns:p14="http://schemas.microsoft.com/office/powerpoint/2010/main" val="4237745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D6B3E29-48C4-4890-95C3-E453CE426833}" type="datetimeFigureOut">
              <a:rPr lang="en-US" smtClean="0"/>
              <a:t>4/2/2022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19702FE-07A2-4FC3-BBA6-465112DC6553}" type="slidenum">
              <a:rPr lang="en-US" smtClean="0"/>
              <a:t>‹#›</a:t>
            </a:fld>
            <a:endParaRPr lang="en-US"/>
          </a:p>
        </p:txBody>
      </p:sp>
    </p:spTree>
    <p:extLst>
      <p:ext uri="{BB962C8B-B14F-4D97-AF65-F5344CB8AC3E}">
        <p14:creationId xmlns:p14="http://schemas.microsoft.com/office/powerpoint/2010/main" val="39165264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D6B3E29-48C4-4890-95C3-E453CE426833}" type="datetimeFigureOut">
              <a:rPr lang="en-US" smtClean="0"/>
              <a:t>4/2/2022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19702FE-07A2-4FC3-BBA6-465112DC6553}" type="slidenum">
              <a:rPr lang="en-US" smtClean="0"/>
              <a:t>‹#›</a:t>
            </a:fld>
            <a:endParaRPr lang="en-US"/>
          </a:p>
        </p:txBody>
      </p:sp>
    </p:spTree>
    <p:extLst>
      <p:ext uri="{BB962C8B-B14F-4D97-AF65-F5344CB8AC3E}">
        <p14:creationId xmlns:p14="http://schemas.microsoft.com/office/powerpoint/2010/main" val="15106295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D6B3E29-48C4-4890-95C3-E453CE426833}" type="datetimeFigureOut">
              <a:rPr lang="en-US" smtClean="0"/>
              <a:t>4/2/2022</a:t>
            </a:fld>
            <a:endParaRPr lang="en-US"/>
          </a:p>
        </p:txBody>
      </p:sp>
      <p:sp>
        <p:nvSpPr>
          <p:cNvPr id="3" name="Footer Placeholder 2"/>
          <p:cNvSpPr>
            <a:spLocks noGrp="1"/>
          </p:cNvSpPr>
          <p:nvPr>
            <p:ph type="ftr" sz="quarter" idx="11"/>
          </p:nvPr>
        </p:nvSpPr>
        <p:spPr/>
        <p:txBody>
          <a:bodyPr/>
          <a:lstStyle/>
          <a:p>
            <a:endParaRPr lang="en-US"/>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319702FE-07A2-4FC3-BBA6-465112DC6553}" type="slidenum">
              <a:rPr lang="en-US" smtClean="0"/>
              <a:t>‹#›</a:t>
            </a:fld>
            <a:endParaRPr lang="en-US"/>
          </a:p>
        </p:txBody>
      </p:sp>
    </p:spTree>
    <p:extLst>
      <p:ext uri="{BB962C8B-B14F-4D97-AF65-F5344CB8AC3E}">
        <p14:creationId xmlns:p14="http://schemas.microsoft.com/office/powerpoint/2010/main" val="13047888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D6B3E29-48C4-4890-95C3-E453CE426833}" type="datetimeFigureOut">
              <a:rPr lang="en-US" smtClean="0"/>
              <a:t>4/2/2022</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319702FE-07A2-4FC3-BBA6-465112DC6553}" type="slidenum">
              <a:rPr lang="en-US" smtClean="0"/>
              <a:t>‹#›</a:t>
            </a:fld>
            <a:endParaRPr lang="en-US"/>
          </a:p>
        </p:txBody>
      </p:sp>
    </p:spTree>
    <p:extLst>
      <p:ext uri="{BB962C8B-B14F-4D97-AF65-F5344CB8AC3E}">
        <p14:creationId xmlns:p14="http://schemas.microsoft.com/office/powerpoint/2010/main" val="4402463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D6B3E29-48C4-4890-95C3-E453CE426833}" type="datetimeFigureOut">
              <a:rPr lang="en-US" smtClean="0"/>
              <a:t>4/2/2022</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319702FE-07A2-4FC3-BBA6-465112DC6553}" type="slidenum">
              <a:rPr lang="en-US" smtClean="0"/>
              <a:t>‹#›</a:t>
            </a:fld>
            <a:endParaRPr lang="en-US"/>
          </a:p>
        </p:txBody>
      </p:sp>
    </p:spTree>
    <p:extLst>
      <p:ext uri="{BB962C8B-B14F-4D97-AF65-F5344CB8AC3E}">
        <p14:creationId xmlns:p14="http://schemas.microsoft.com/office/powerpoint/2010/main" val="23061053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D6B3E29-48C4-4890-95C3-E453CE426833}" type="datetimeFigureOut">
              <a:rPr lang="en-US" smtClean="0"/>
              <a:t>4/2/2022</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319702FE-07A2-4FC3-BBA6-465112DC6553}" type="slidenum">
              <a:rPr lang="en-US" smtClean="0"/>
              <a:t>‹#›</a:t>
            </a:fld>
            <a:endParaRPr lang="en-US"/>
          </a:p>
        </p:txBody>
      </p:sp>
    </p:spTree>
    <p:extLst>
      <p:ext uri="{BB962C8B-B14F-4D97-AF65-F5344CB8AC3E}">
        <p14:creationId xmlns:p14="http://schemas.microsoft.com/office/powerpoint/2010/main" val="874521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CD6B3E29-48C4-4890-95C3-E453CE426833}" type="datetimeFigureOut">
              <a:rPr lang="en-US" smtClean="0"/>
              <a:t>4/2/2022</a:t>
            </a:fld>
            <a:endParaRPr lang="en-US"/>
          </a:p>
        </p:txBody>
      </p:sp>
      <p:sp>
        <p:nvSpPr>
          <p:cNvPr id="5" name="Footer Placeholder 4"/>
          <p:cNvSpPr>
            <a:spLocks noGrp="1"/>
          </p:cNvSpPr>
          <p:nvPr>
            <p:ph type="ftr" sz="quarter" idx="11"/>
          </p:nvPr>
        </p:nvSpPr>
        <p:spPr/>
        <p:txBody>
          <a:bodyPr/>
          <a:lstStyle/>
          <a:p>
            <a:endParaRPr lang="en-US"/>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19702FE-07A2-4FC3-BBA6-465112DC6553}" type="slidenum">
              <a:rPr lang="en-US" smtClean="0"/>
              <a:t>‹#›</a:t>
            </a:fld>
            <a:endParaRPr lang="en-US"/>
          </a:p>
        </p:txBody>
      </p:sp>
    </p:spTree>
    <p:extLst>
      <p:ext uri="{BB962C8B-B14F-4D97-AF65-F5344CB8AC3E}">
        <p14:creationId xmlns:p14="http://schemas.microsoft.com/office/powerpoint/2010/main" val="1725369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CD6B3E29-48C4-4890-95C3-E453CE426833}" type="datetimeFigureOut">
              <a:rPr lang="en-US" smtClean="0"/>
              <a:t>4/2/2022</a:t>
            </a:fld>
            <a:endParaRPr lang="en-US"/>
          </a:p>
        </p:txBody>
      </p:sp>
      <p:sp>
        <p:nvSpPr>
          <p:cNvPr id="5" name="Footer Placeholder 4"/>
          <p:cNvSpPr>
            <a:spLocks noGrp="1"/>
          </p:cNvSpPr>
          <p:nvPr>
            <p:ph type="ftr" sz="quarter" idx="11"/>
          </p:nvPr>
        </p:nvSpPr>
        <p:spPr/>
        <p:txBody>
          <a:bodyPr/>
          <a:lstStyle/>
          <a:p>
            <a:endParaRPr lang="en-US"/>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19702FE-07A2-4FC3-BBA6-465112DC6553}" type="slidenum">
              <a:rPr lang="en-US" smtClean="0"/>
              <a:t>‹#›</a:t>
            </a:fld>
            <a:endParaRPr lang="en-US"/>
          </a:p>
        </p:txBody>
      </p:sp>
    </p:spTree>
    <p:extLst>
      <p:ext uri="{BB962C8B-B14F-4D97-AF65-F5344CB8AC3E}">
        <p14:creationId xmlns:p14="http://schemas.microsoft.com/office/powerpoint/2010/main" val="210332241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D6B3E29-48C4-4890-95C3-E453CE426833}" type="datetimeFigureOut">
              <a:rPr lang="en-US" smtClean="0"/>
              <a:t>4/2/2022</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19702FE-07A2-4FC3-BBA6-465112DC6553}" type="slidenum">
              <a:rPr lang="en-US" smtClean="0"/>
              <a:t>‹#›</a:t>
            </a:fld>
            <a:endParaRPr lang="en-US"/>
          </a:p>
        </p:txBody>
      </p:sp>
    </p:spTree>
    <p:extLst>
      <p:ext uri="{BB962C8B-B14F-4D97-AF65-F5344CB8AC3E}">
        <p14:creationId xmlns:p14="http://schemas.microsoft.com/office/powerpoint/2010/main" val="60564146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CD6B3E29-48C4-4890-95C3-E453CE426833}" type="datetimeFigureOut">
              <a:rPr lang="en-US" smtClean="0"/>
              <a:t>4/2/2022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19702FE-07A2-4FC3-BBA6-465112DC6553}" type="slidenum">
              <a:rPr lang="en-US" smtClean="0"/>
              <a:t>‹#›</a:t>
            </a:fld>
            <a:endParaRPr lang="en-US"/>
          </a:p>
        </p:txBody>
      </p:sp>
    </p:spTree>
    <p:extLst>
      <p:ext uri="{BB962C8B-B14F-4D97-AF65-F5344CB8AC3E}">
        <p14:creationId xmlns:p14="http://schemas.microsoft.com/office/powerpoint/2010/main" val="306478535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CD6B3E29-48C4-4890-95C3-E453CE426833}" type="datetimeFigureOut">
              <a:rPr lang="en-US" smtClean="0"/>
              <a:t>4/2/2022</a:t>
            </a:fld>
            <a:endParaRPr lang="en-US"/>
          </a:p>
        </p:txBody>
      </p:sp>
      <p:sp>
        <p:nvSpPr>
          <p:cNvPr id="8" name="Footer Placeholder 7"/>
          <p:cNvSpPr>
            <a:spLocks noGrp="1"/>
          </p:cNvSpPr>
          <p:nvPr>
            <p:ph type="ftr" sz="quarter" idx="11"/>
          </p:nvPr>
        </p:nvSpPr>
        <p:spPr>
          <a:xfrm>
            <a:off x="561111" y="6391838"/>
            <a:ext cx="3644282" cy="304801"/>
          </a:xfrm>
        </p:spPr>
        <p:txBody>
          <a:bodyPr/>
          <a:lstStyle/>
          <a:p>
            <a:endParaRPr lang="en-US"/>
          </a:p>
        </p:txBody>
      </p:sp>
      <p:sp>
        <p:nvSpPr>
          <p:cNvPr id="9" name="Slide Number Placeholder 8"/>
          <p:cNvSpPr>
            <a:spLocks noGrp="1"/>
          </p:cNvSpPr>
          <p:nvPr>
            <p:ph type="sldNum" sz="quarter" idx="12"/>
          </p:nvPr>
        </p:nvSpPr>
        <p:spPr/>
        <p:txBody>
          <a:bodyPr/>
          <a:lstStyle/>
          <a:p>
            <a:fld id="{319702FE-07A2-4FC3-BBA6-465112DC6553}" type="slidenum">
              <a:rPr lang="en-US" smtClean="0"/>
              <a:t>‹#›</a:t>
            </a:fld>
            <a:endParaRPr lang="en-US"/>
          </a:p>
        </p:txBody>
      </p:sp>
    </p:spTree>
    <p:extLst>
      <p:ext uri="{BB962C8B-B14F-4D97-AF65-F5344CB8AC3E}">
        <p14:creationId xmlns:p14="http://schemas.microsoft.com/office/powerpoint/2010/main" val="22312087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CD6B3E29-48C4-4890-95C3-E453CE426833}" type="datetimeFigureOut">
              <a:rPr lang="en-US" smtClean="0"/>
              <a:t>4/2/2022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19702FE-07A2-4FC3-BBA6-465112DC6553}" type="slidenum">
              <a:rPr lang="en-US" smtClean="0"/>
              <a:t>‹#›</a:t>
            </a:fld>
            <a:endParaRPr lang="en-US"/>
          </a:p>
        </p:txBody>
      </p:sp>
    </p:spTree>
    <p:extLst>
      <p:ext uri="{BB962C8B-B14F-4D97-AF65-F5344CB8AC3E}">
        <p14:creationId xmlns:p14="http://schemas.microsoft.com/office/powerpoint/2010/main" val="425067082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CD6B3E29-48C4-4890-95C3-E453CE426833}" type="datetimeFigureOut">
              <a:rPr lang="en-US" smtClean="0"/>
              <a:t>4/2/2022</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19702FE-07A2-4FC3-BBA6-465112DC6553}" type="slidenum">
              <a:rPr lang="en-US" smtClean="0"/>
              <a:t>‹#›</a:t>
            </a:fld>
            <a:endParaRPr lang="en-US"/>
          </a:p>
        </p:txBody>
      </p:sp>
    </p:spTree>
    <p:extLst>
      <p:ext uri="{BB962C8B-B14F-4D97-AF65-F5344CB8AC3E}">
        <p14:creationId xmlns:p14="http://schemas.microsoft.com/office/powerpoint/2010/main" val="34258092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CD6B3E29-48C4-4890-95C3-E453CE426833}" type="datetimeFigureOut">
              <a:rPr lang="en-US" smtClean="0"/>
              <a:t>4/2/2022</a:t>
            </a:fld>
            <a:endParaRPr lang="en-US"/>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319702FE-07A2-4FC3-BBA6-465112DC6553}" type="slidenum">
              <a:rPr lang="en-US" smtClean="0"/>
              <a:t>‹#›</a:t>
            </a:fld>
            <a:endParaRPr lang="en-US"/>
          </a:p>
        </p:txBody>
      </p:sp>
    </p:spTree>
    <p:extLst>
      <p:ext uri="{BB962C8B-B14F-4D97-AF65-F5344CB8AC3E}">
        <p14:creationId xmlns:p14="http://schemas.microsoft.com/office/powerpoint/2010/main" val="841252256"/>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 id="2147483713" r:id="rId12"/>
    <p:sldLayoutId id="2147483714" r:id="rId13"/>
    <p:sldLayoutId id="2147483715" r:id="rId14"/>
    <p:sldLayoutId id="2147483716" r:id="rId15"/>
    <p:sldLayoutId id="2147483717" r:id="rId16"/>
    <p:sldLayoutId id="2147483718"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assets.kpmg/content/dam/kpmg/cn/pdf/en/2020/10/kpmg-china-we-progress-together.pdf"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assets.kpmg/content/dam/kpmg/cn/pdf/en/2020/10/kpmg-china-we-progress-together.pdf"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42B67F-487E-4A3E-8F3A-C7045C3A6DD6}"/>
              </a:ext>
            </a:extLst>
          </p:cNvPr>
          <p:cNvSpPr>
            <a:spLocks noGrp="1"/>
          </p:cNvSpPr>
          <p:nvPr>
            <p:ph type="ctrTitle"/>
          </p:nvPr>
        </p:nvSpPr>
        <p:spPr>
          <a:xfrm>
            <a:off x="1097280" y="758951"/>
            <a:ext cx="10058400" cy="3573351"/>
          </a:xfrm>
        </p:spPr>
        <p:txBody>
          <a:bodyPr>
            <a:normAutofit/>
          </a:bodyPr>
          <a:lstStyle/>
          <a:p>
            <a:pPr algn="ctr"/>
            <a:r>
              <a:rPr lang="en-US" sz="4800"/>
              <a:t>HKBM7015 Change </a:t>
            </a:r>
            <a:r>
              <a:rPr lang="en-US" sz="4800" dirty="0"/>
              <a:t>and </a:t>
            </a:r>
            <a:r>
              <a:rPr lang="en-US" sz="4800"/>
              <a:t>Stability Management</a:t>
            </a:r>
            <a:endParaRPr lang="en-US" sz="4800" dirty="0"/>
          </a:p>
        </p:txBody>
      </p:sp>
      <p:sp>
        <p:nvSpPr>
          <p:cNvPr id="3" name="Subtitle 2">
            <a:extLst>
              <a:ext uri="{FF2B5EF4-FFF2-40B4-BE49-F238E27FC236}">
                <a16:creationId xmlns:a16="http://schemas.microsoft.com/office/drawing/2014/main" id="{ADD91DF6-9255-49F7-B3F9-03C6D6A5CAAC}"/>
              </a:ext>
            </a:extLst>
          </p:cNvPr>
          <p:cNvSpPr>
            <a:spLocks noGrp="1"/>
          </p:cNvSpPr>
          <p:nvPr>
            <p:ph type="subTitle" idx="1"/>
          </p:nvPr>
        </p:nvSpPr>
        <p:spPr/>
        <p:txBody>
          <a:bodyPr>
            <a:noAutofit/>
          </a:bodyPr>
          <a:lstStyle/>
          <a:p>
            <a:r>
              <a:rPr lang="en-US" dirty="0">
                <a:solidFill>
                  <a:schemeClr val="bg1"/>
                </a:solidFill>
              </a:rPr>
              <a:t>Lam Tsz Hin </a:t>
            </a:r>
          </a:p>
          <a:p>
            <a:r>
              <a:rPr lang="en-US" dirty="0">
                <a:solidFill>
                  <a:schemeClr val="bg1"/>
                </a:solidFill>
              </a:rPr>
              <a:t>2119642</a:t>
            </a:r>
          </a:p>
          <a:p>
            <a:r>
              <a:rPr lang="en-US" dirty="0">
                <a:solidFill>
                  <a:schemeClr val="bg1"/>
                </a:solidFill>
              </a:rPr>
              <a:t>HKBM7015 Assignment One</a:t>
            </a:r>
          </a:p>
        </p:txBody>
      </p:sp>
    </p:spTree>
    <p:extLst>
      <p:ext uri="{BB962C8B-B14F-4D97-AF65-F5344CB8AC3E}">
        <p14:creationId xmlns:p14="http://schemas.microsoft.com/office/powerpoint/2010/main" val="38009076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2211EB-2C2D-47AB-8604-923FF821B840}"/>
              </a:ext>
            </a:extLst>
          </p:cNvPr>
          <p:cNvSpPr>
            <a:spLocks noGrp="1"/>
          </p:cNvSpPr>
          <p:nvPr>
            <p:ph type="title"/>
          </p:nvPr>
        </p:nvSpPr>
        <p:spPr/>
        <p:txBody>
          <a:bodyPr/>
          <a:lstStyle/>
          <a:p>
            <a:r>
              <a:rPr lang="en-US" dirty="0"/>
              <a:t>Table of Content</a:t>
            </a:r>
          </a:p>
        </p:txBody>
      </p:sp>
      <p:sp>
        <p:nvSpPr>
          <p:cNvPr id="3" name="Content Placeholder 2">
            <a:extLst>
              <a:ext uri="{FF2B5EF4-FFF2-40B4-BE49-F238E27FC236}">
                <a16:creationId xmlns:a16="http://schemas.microsoft.com/office/drawing/2014/main" id="{1AE48A08-858B-4108-8F6B-D6D689A08ED4}"/>
              </a:ext>
            </a:extLst>
          </p:cNvPr>
          <p:cNvSpPr>
            <a:spLocks noGrp="1"/>
          </p:cNvSpPr>
          <p:nvPr>
            <p:ph idx="1"/>
          </p:nvPr>
        </p:nvSpPr>
        <p:spPr>
          <a:xfrm>
            <a:off x="1154954" y="2234384"/>
            <a:ext cx="8825659" cy="3416300"/>
          </a:xfrm>
        </p:spPr>
        <p:txBody>
          <a:bodyPr>
            <a:noAutofit/>
          </a:bodyPr>
          <a:lstStyle/>
          <a:p>
            <a:pPr marL="0" indent="0">
              <a:buNone/>
            </a:pPr>
            <a:r>
              <a:rPr lang="en-US" dirty="0"/>
              <a:t>1.0  Introduction</a:t>
            </a:r>
          </a:p>
          <a:p>
            <a:pPr marL="0" indent="0">
              <a:buNone/>
            </a:pPr>
            <a:r>
              <a:rPr lang="en-US" dirty="0"/>
              <a:t>2.0  KPMG</a:t>
            </a:r>
            <a:r>
              <a:rPr lang="zh-TW" altLang="en-US" dirty="0"/>
              <a:t> </a:t>
            </a:r>
            <a:r>
              <a:rPr lang="en-US" altLang="zh-TW" dirty="0"/>
              <a:t>China – the Chosen Company</a:t>
            </a:r>
            <a:endParaRPr lang="en-US" dirty="0"/>
          </a:p>
          <a:p>
            <a:pPr marL="457200" lvl="1" indent="0">
              <a:buNone/>
            </a:pPr>
            <a:r>
              <a:rPr lang="en-US" sz="1800" dirty="0"/>
              <a:t>2.1  Background of </a:t>
            </a:r>
            <a:r>
              <a:rPr lang="en-US" altLang="zh-HK" sz="1800" dirty="0"/>
              <a:t>KPMG</a:t>
            </a:r>
            <a:r>
              <a:rPr lang="zh-TW" altLang="en-US" sz="1800" dirty="0"/>
              <a:t> </a:t>
            </a:r>
            <a:r>
              <a:rPr lang="en-US" altLang="zh-TW" sz="1800" dirty="0"/>
              <a:t>China</a:t>
            </a:r>
            <a:endParaRPr lang="en-US" altLang="zh-HK" sz="1800" dirty="0"/>
          </a:p>
          <a:p>
            <a:pPr marL="457200" lvl="1" indent="0">
              <a:buNone/>
            </a:pPr>
            <a:r>
              <a:rPr lang="en-US" sz="1800" dirty="0"/>
              <a:t>2.2  Current Issues of </a:t>
            </a:r>
            <a:r>
              <a:rPr lang="en-US" altLang="zh-HK" sz="1800" dirty="0"/>
              <a:t>KPMG</a:t>
            </a:r>
            <a:r>
              <a:rPr lang="zh-TW" altLang="en-US" sz="1800" dirty="0"/>
              <a:t> </a:t>
            </a:r>
            <a:r>
              <a:rPr lang="en-US" altLang="zh-TW" sz="1800" dirty="0"/>
              <a:t>China</a:t>
            </a:r>
            <a:endParaRPr lang="en-US" altLang="zh-HK" sz="1800" dirty="0"/>
          </a:p>
          <a:p>
            <a:pPr marL="0" indent="0">
              <a:buNone/>
            </a:pPr>
            <a:r>
              <a:rPr lang="en-US" dirty="0"/>
              <a:t>3.0  Key Change Management Models</a:t>
            </a:r>
          </a:p>
          <a:p>
            <a:pPr marL="457200" lvl="1" indent="0">
              <a:buNone/>
            </a:pPr>
            <a:r>
              <a:rPr lang="en-US" sz="1800" dirty="0"/>
              <a:t>3.1  The Change Models</a:t>
            </a:r>
          </a:p>
          <a:p>
            <a:pPr marL="457200" lvl="1" indent="0">
              <a:buNone/>
            </a:pPr>
            <a:r>
              <a:rPr lang="en-US" sz="1800" dirty="0"/>
              <a:t>3.2  How the Models have been and will be used in KPMG China</a:t>
            </a:r>
          </a:p>
          <a:p>
            <a:pPr marL="457200" lvl="1" indent="0">
              <a:buNone/>
            </a:pPr>
            <a:r>
              <a:rPr lang="en-US" sz="1800" dirty="0"/>
              <a:t>3.3  How to apply change</a:t>
            </a:r>
          </a:p>
          <a:p>
            <a:pPr marL="0" indent="0">
              <a:buNone/>
            </a:pPr>
            <a:r>
              <a:rPr lang="en-US" dirty="0"/>
              <a:t>4.0  Conclusion</a:t>
            </a:r>
          </a:p>
          <a:p>
            <a:pPr marL="0" indent="0">
              <a:buNone/>
            </a:pPr>
            <a:r>
              <a:rPr lang="en-US" dirty="0"/>
              <a:t>5.0  Appendix</a:t>
            </a:r>
          </a:p>
          <a:p>
            <a:pPr marL="0" indent="0">
              <a:buNone/>
            </a:pPr>
            <a:r>
              <a:rPr lang="en-US" dirty="0"/>
              <a:t>6.0  Referencing</a:t>
            </a:r>
          </a:p>
        </p:txBody>
      </p:sp>
    </p:spTree>
    <p:extLst>
      <p:ext uri="{BB962C8B-B14F-4D97-AF65-F5344CB8AC3E}">
        <p14:creationId xmlns:p14="http://schemas.microsoft.com/office/powerpoint/2010/main" val="34501572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2211EB-2C2D-47AB-8604-923FF821B840}"/>
              </a:ext>
            </a:extLst>
          </p:cNvPr>
          <p:cNvSpPr>
            <a:spLocks noGrp="1"/>
          </p:cNvSpPr>
          <p:nvPr>
            <p:ph type="title"/>
          </p:nvPr>
        </p:nvSpPr>
        <p:spPr/>
        <p:txBody>
          <a:bodyPr/>
          <a:lstStyle/>
          <a:p>
            <a:r>
              <a:rPr lang="en-US" dirty="0"/>
              <a:t>1.0  Introduction</a:t>
            </a:r>
          </a:p>
        </p:txBody>
      </p:sp>
      <p:sp>
        <p:nvSpPr>
          <p:cNvPr id="3" name="Content Placeholder 2">
            <a:extLst>
              <a:ext uri="{FF2B5EF4-FFF2-40B4-BE49-F238E27FC236}">
                <a16:creationId xmlns:a16="http://schemas.microsoft.com/office/drawing/2014/main" id="{1AE48A08-858B-4108-8F6B-D6D689A08ED4}"/>
              </a:ext>
            </a:extLst>
          </p:cNvPr>
          <p:cNvSpPr>
            <a:spLocks noGrp="1"/>
          </p:cNvSpPr>
          <p:nvPr>
            <p:ph idx="1"/>
          </p:nvPr>
        </p:nvSpPr>
        <p:spPr>
          <a:xfrm>
            <a:off x="872455" y="2541864"/>
            <a:ext cx="10469461" cy="3477936"/>
          </a:xfrm>
        </p:spPr>
        <p:txBody>
          <a:bodyPr>
            <a:normAutofit/>
          </a:bodyPr>
          <a:lstStyle/>
          <a:p>
            <a:pPr marL="0" indent="0">
              <a:buNone/>
            </a:pPr>
            <a:r>
              <a:rPr lang="en-US" dirty="0">
                <a:solidFill>
                  <a:schemeClr val="tx1"/>
                </a:solidFill>
              </a:rPr>
              <a:t>KPMG China is the chosen company for undergoing review of change management from organizational metric include:</a:t>
            </a:r>
          </a:p>
          <a:p>
            <a:pPr>
              <a:buFont typeface="Wingdings" panose="05000000000000000000" pitchFamily="2" charset="2"/>
              <a:buChar char="Ø"/>
            </a:pPr>
            <a:r>
              <a:rPr lang="en-US" dirty="0">
                <a:solidFill>
                  <a:schemeClr val="tx1"/>
                </a:solidFill>
              </a:rPr>
              <a:t>Measuring improved performance</a:t>
            </a:r>
          </a:p>
          <a:p>
            <a:pPr>
              <a:buFont typeface="Wingdings" panose="05000000000000000000" pitchFamily="2" charset="2"/>
              <a:buChar char="Ø"/>
            </a:pPr>
            <a:r>
              <a:rPr lang="en-US" dirty="0">
                <a:solidFill>
                  <a:schemeClr val="tx1"/>
                </a:solidFill>
              </a:rPr>
              <a:t>Compliance with the project plan and time frames</a:t>
            </a:r>
          </a:p>
          <a:p>
            <a:pPr>
              <a:buFont typeface="Wingdings" panose="05000000000000000000" pitchFamily="2" charset="2"/>
              <a:buChar char="Ø"/>
            </a:pPr>
            <a:r>
              <a:rPr lang="en-US" dirty="0">
                <a:solidFill>
                  <a:schemeClr val="tx1"/>
                </a:solidFill>
              </a:rPr>
              <a:t>Business change readiness</a:t>
            </a:r>
          </a:p>
          <a:p>
            <a:pPr>
              <a:buFont typeface="Wingdings" panose="05000000000000000000" pitchFamily="2" charset="2"/>
              <a:buChar char="Ø"/>
            </a:pPr>
            <a:r>
              <a:rPr lang="en-US" dirty="0">
                <a:solidFill>
                  <a:schemeClr val="tx1"/>
                </a:solidFill>
              </a:rPr>
              <a:t>Measuring key performance indicators (KPIs)</a:t>
            </a:r>
          </a:p>
          <a:p>
            <a:pPr>
              <a:buFont typeface="Wingdings" panose="05000000000000000000" pitchFamily="2" charset="2"/>
              <a:buChar char="Ø"/>
            </a:pPr>
            <a:r>
              <a:rPr lang="en-US" dirty="0">
                <a:solidFill>
                  <a:schemeClr val="tx1"/>
                </a:solidFill>
              </a:rPr>
              <a:t>Place of Implementation</a:t>
            </a:r>
          </a:p>
          <a:p>
            <a:pPr marL="0" indent="0">
              <a:buNone/>
            </a:pPr>
            <a:r>
              <a:rPr lang="en-US" dirty="0">
                <a:solidFill>
                  <a:schemeClr val="tx1"/>
                </a:solidFill>
              </a:rPr>
              <a:t>Aiming to draw conclusions from reviews of change models  to </a:t>
            </a:r>
          </a:p>
          <a:p>
            <a:pPr marL="0" indent="0">
              <a:buNone/>
            </a:pPr>
            <a:r>
              <a:rPr lang="en-US" dirty="0">
                <a:solidFill>
                  <a:schemeClr val="tx1"/>
                </a:solidFill>
              </a:rPr>
              <a:t>passage along a new formula for success. </a:t>
            </a:r>
          </a:p>
        </p:txBody>
      </p:sp>
      <p:pic>
        <p:nvPicPr>
          <p:cNvPr id="4" name="Picture 3">
            <a:extLst>
              <a:ext uri="{FF2B5EF4-FFF2-40B4-BE49-F238E27FC236}">
                <a16:creationId xmlns:a16="http://schemas.microsoft.com/office/drawing/2014/main" id="{DC37F4E0-B031-407C-8017-0887A5186D6A}"/>
              </a:ext>
            </a:extLst>
          </p:cNvPr>
          <p:cNvPicPr>
            <a:picLocks noChangeAspect="1"/>
          </p:cNvPicPr>
          <p:nvPr/>
        </p:nvPicPr>
        <p:blipFill>
          <a:blip r:embed="rId2"/>
          <a:stretch>
            <a:fillRect/>
          </a:stretch>
        </p:blipFill>
        <p:spPr>
          <a:xfrm>
            <a:off x="8343361" y="5265284"/>
            <a:ext cx="3644453" cy="1509031"/>
          </a:xfrm>
          <a:prstGeom prst="rect">
            <a:avLst/>
          </a:prstGeom>
        </p:spPr>
      </p:pic>
    </p:spTree>
    <p:extLst>
      <p:ext uri="{BB962C8B-B14F-4D97-AF65-F5344CB8AC3E}">
        <p14:creationId xmlns:p14="http://schemas.microsoft.com/office/powerpoint/2010/main" val="35676168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94D857-F980-4396-885C-B01CF0A6B25E}"/>
              </a:ext>
            </a:extLst>
          </p:cNvPr>
          <p:cNvSpPr>
            <a:spLocks noGrp="1"/>
          </p:cNvSpPr>
          <p:nvPr>
            <p:ph type="title"/>
          </p:nvPr>
        </p:nvSpPr>
        <p:spPr>
          <a:xfrm>
            <a:off x="1154954" y="973668"/>
            <a:ext cx="9322896" cy="706964"/>
          </a:xfrm>
        </p:spPr>
        <p:txBody>
          <a:bodyPr/>
          <a:lstStyle/>
          <a:p>
            <a:r>
              <a:rPr lang="en-US" dirty="0"/>
              <a:t>2.0  KPMG China – the Chosen Company</a:t>
            </a:r>
          </a:p>
        </p:txBody>
      </p:sp>
      <p:sp>
        <p:nvSpPr>
          <p:cNvPr id="3" name="Content Placeholder 2">
            <a:extLst>
              <a:ext uri="{FF2B5EF4-FFF2-40B4-BE49-F238E27FC236}">
                <a16:creationId xmlns:a16="http://schemas.microsoft.com/office/drawing/2014/main" id="{5450CBD7-3402-4C6C-838F-60B74F97EA2A}"/>
              </a:ext>
            </a:extLst>
          </p:cNvPr>
          <p:cNvSpPr>
            <a:spLocks noGrp="1"/>
          </p:cNvSpPr>
          <p:nvPr>
            <p:ph idx="1"/>
          </p:nvPr>
        </p:nvSpPr>
        <p:spPr>
          <a:xfrm>
            <a:off x="1154954" y="2603500"/>
            <a:ext cx="9473897" cy="3416300"/>
          </a:xfrm>
        </p:spPr>
        <p:txBody>
          <a:bodyPr>
            <a:normAutofit fontScale="92500" lnSpcReduction="10000"/>
          </a:bodyPr>
          <a:lstStyle/>
          <a:p>
            <a:pPr marL="0" indent="0">
              <a:buNone/>
            </a:pPr>
            <a:r>
              <a:rPr lang="en-US" altLang="zh-HK" sz="3000" dirty="0"/>
              <a:t>2.1 Background of KPMG China</a:t>
            </a:r>
            <a:endParaRPr lang="en-US" sz="3000" dirty="0"/>
          </a:p>
          <a:p>
            <a:r>
              <a:rPr lang="en-US" dirty="0"/>
              <a:t>KPMG China</a:t>
            </a:r>
          </a:p>
          <a:p>
            <a:r>
              <a:rPr lang="en-US" dirty="0"/>
              <a:t>Formed in 1987</a:t>
            </a:r>
          </a:p>
          <a:p>
            <a:r>
              <a:rPr lang="en-US" dirty="0"/>
              <a:t>Merged by Peat Marwick International and </a:t>
            </a:r>
            <a:r>
              <a:rPr lang="en-US" dirty="0" err="1"/>
              <a:t>Klynveld</a:t>
            </a:r>
            <a:r>
              <a:rPr lang="en-US" dirty="0"/>
              <a:t> Main </a:t>
            </a:r>
            <a:r>
              <a:rPr lang="en-US" dirty="0" err="1"/>
              <a:t>Goerdeler</a:t>
            </a:r>
            <a:endParaRPr lang="en-US" dirty="0"/>
          </a:p>
          <a:p>
            <a:r>
              <a:rPr lang="en-US" dirty="0"/>
              <a:t>A professional firms of global branding providing Audit, Tax and Advisory services</a:t>
            </a:r>
          </a:p>
          <a:p>
            <a:r>
              <a:rPr lang="en-US" dirty="0"/>
              <a:t>Values and mission</a:t>
            </a:r>
          </a:p>
          <a:p>
            <a:pPr lvl="1"/>
            <a:r>
              <a:rPr lang="en-US" sz="1800" dirty="0"/>
              <a:t>Tends to turn their knowledge and understanding of information into </a:t>
            </a:r>
            <a:r>
              <a:rPr lang="en-US" sz="1800" b="1" dirty="0"/>
              <a:t>REAL values </a:t>
            </a:r>
            <a:r>
              <a:rPr lang="en-US" sz="1800" dirty="0"/>
              <a:t>and bring it to the clients</a:t>
            </a:r>
          </a:p>
          <a:p>
            <a:pPr lvl="1"/>
            <a:r>
              <a:rPr lang="en-US" sz="1800" dirty="0"/>
              <a:t>Do what is right and never stop learning</a:t>
            </a:r>
          </a:p>
          <a:p>
            <a:pPr marL="457200" lvl="1" indent="0">
              <a:buNone/>
            </a:pPr>
            <a:endParaRPr lang="en-US" dirty="0"/>
          </a:p>
          <a:p>
            <a:pPr marL="0" indent="0">
              <a:buNone/>
            </a:pPr>
            <a:endParaRPr lang="en-US" dirty="0"/>
          </a:p>
          <a:p>
            <a:endParaRPr lang="en-US" dirty="0"/>
          </a:p>
        </p:txBody>
      </p:sp>
      <p:pic>
        <p:nvPicPr>
          <p:cNvPr id="4" name="Picture 3">
            <a:extLst>
              <a:ext uri="{FF2B5EF4-FFF2-40B4-BE49-F238E27FC236}">
                <a16:creationId xmlns:a16="http://schemas.microsoft.com/office/drawing/2014/main" id="{4944FDBF-80FF-497E-9F8E-A348A5F73F7F}"/>
              </a:ext>
            </a:extLst>
          </p:cNvPr>
          <p:cNvPicPr>
            <a:picLocks noChangeAspect="1"/>
          </p:cNvPicPr>
          <p:nvPr/>
        </p:nvPicPr>
        <p:blipFill>
          <a:blip r:embed="rId2"/>
          <a:stretch>
            <a:fillRect/>
          </a:stretch>
        </p:blipFill>
        <p:spPr>
          <a:xfrm>
            <a:off x="8343361" y="5265284"/>
            <a:ext cx="3644453" cy="1509031"/>
          </a:xfrm>
          <a:prstGeom prst="rect">
            <a:avLst/>
          </a:prstGeom>
        </p:spPr>
      </p:pic>
    </p:spTree>
    <p:extLst>
      <p:ext uri="{BB962C8B-B14F-4D97-AF65-F5344CB8AC3E}">
        <p14:creationId xmlns:p14="http://schemas.microsoft.com/office/powerpoint/2010/main" val="17921600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1E6617-5924-4AA9-B2C0-5853752C8B6B}"/>
              </a:ext>
            </a:extLst>
          </p:cNvPr>
          <p:cNvSpPr>
            <a:spLocks noGrp="1"/>
          </p:cNvSpPr>
          <p:nvPr>
            <p:ph type="title"/>
          </p:nvPr>
        </p:nvSpPr>
        <p:spPr>
          <a:xfrm>
            <a:off x="1154954" y="973668"/>
            <a:ext cx="9415174" cy="706964"/>
          </a:xfrm>
        </p:spPr>
        <p:txBody>
          <a:bodyPr/>
          <a:lstStyle/>
          <a:p>
            <a:r>
              <a:rPr lang="en-US" altLang="zh-HK" dirty="0"/>
              <a:t>2.0  KPMG China – the Chosen Company</a:t>
            </a:r>
            <a:endParaRPr lang="en-US" dirty="0"/>
          </a:p>
        </p:txBody>
      </p:sp>
      <p:sp>
        <p:nvSpPr>
          <p:cNvPr id="3" name="Content Placeholder 2">
            <a:extLst>
              <a:ext uri="{FF2B5EF4-FFF2-40B4-BE49-F238E27FC236}">
                <a16:creationId xmlns:a16="http://schemas.microsoft.com/office/drawing/2014/main" id="{3ECA7F0A-1C4A-4849-A304-D7686E6395CF}"/>
              </a:ext>
            </a:extLst>
          </p:cNvPr>
          <p:cNvSpPr>
            <a:spLocks noGrp="1"/>
          </p:cNvSpPr>
          <p:nvPr>
            <p:ph idx="1"/>
          </p:nvPr>
        </p:nvSpPr>
        <p:spPr>
          <a:xfrm>
            <a:off x="1154954" y="2603500"/>
            <a:ext cx="10237296" cy="3416300"/>
          </a:xfrm>
        </p:spPr>
        <p:txBody>
          <a:bodyPr>
            <a:normAutofit/>
          </a:bodyPr>
          <a:lstStyle/>
          <a:p>
            <a:pPr marL="0" indent="0">
              <a:buNone/>
            </a:pPr>
            <a:r>
              <a:rPr lang="en-US" sz="2800" dirty="0"/>
              <a:t>2.2  Current Issues of KPMG China</a:t>
            </a:r>
          </a:p>
          <a:p>
            <a:r>
              <a:rPr lang="en-US" dirty="0"/>
              <a:t>Focus on the new office space for accommodation of over 300 employees in 6 floors over 120,000 sq. ft. </a:t>
            </a:r>
            <a:r>
              <a:rPr lang="en-US" altLang="zh-HK" dirty="0"/>
              <a:t>being </a:t>
            </a:r>
            <a:r>
              <a:rPr lang="en-US" dirty="0"/>
              <a:t>located at Wong Chuk Hang</a:t>
            </a:r>
          </a:p>
          <a:p>
            <a:r>
              <a:rPr lang="en-US" dirty="0"/>
              <a:t>Used for employees’ training</a:t>
            </a:r>
          </a:p>
          <a:p>
            <a:r>
              <a:rPr lang="en-US" dirty="0"/>
              <a:t>Projects assigned by the government</a:t>
            </a:r>
          </a:p>
          <a:p>
            <a:r>
              <a:rPr lang="en-US" dirty="0"/>
              <a:t>Reimbursement of Maternity Leave Payment Scheme</a:t>
            </a:r>
          </a:p>
          <a:p>
            <a:r>
              <a:rPr lang="en-US" dirty="0"/>
              <a:t>Started in April </a:t>
            </a:r>
            <a:r>
              <a:rPr lang="en-US" altLang="zh-HK" dirty="0"/>
              <a:t>2020</a:t>
            </a:r>
            <a:endParaRPr lang="en-US" dirty="0"/>
          </a:p>
          <a:p>
            <a:r>
              <a:rPr lang="en-US" dirty="0"/>
              <a:t>Provide professional accounting services </a:t>
            </a:r>
          </a:p>
          <a:p>
            <a:endParaRPr lang="en-US" dirty="0"/>
          </a:p>
          <a:p>
            <a:endParaRPr lang="en-US" dirty="0"/>
          </a:p>
        </p:txBody>
      </p:sp>
      <p:pic>
        <p:nvPicPr>
          <p:cNvPr id="4" name="Picture 3">
            <a:extLst>
              <a:ext uri="{FF2B5EF4-FFF2-40B4-BE49-F238E27FC236}">
                <a16:creationId xmlns:a16="http://schemas.microsoft.com/office/drawing/2014/main" id="{E69A4752-52F3-445D-94BD-EAB5FC72A7A1}"/>
              </a:ext>
            </a:extLst>
          </p:cNvPr>
          <p:cNvPicPr>
            <a:picLocks noChangeAspect="1"/>
          </p:cNvPicPr>
          <p:nvPr/>
        </p:nvPicPr>
        <p:blipFill>
          <a:blip r:embed="rId2"/>
          <a:stretch>
            <a:fillRect/>
          </a:stretch>
        </p:blipFill>
        <p:spPr>
          <a:xfrm>
            <a:off x="8166365" y="4374291"/>
            <a:ext cx="3316511" cy="2139881"/>
          </a:xfrm>
          <a:prstGeom prst="rect">
            <a:avLst/>
          </a:prstGeom>
        </p:spPr>
      </p:pic>
    </p:spTree>
    <p:extLst>
      <p:ext uri="{BB962C8B-B14F-4D97-AF65-F5344CB8AC3E}">
        <p14:creationId xmlns:p14="http://schemas.microsoft.com/office/powerpoint/2010/main" val="34483106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43EDF9-A6F7-4AE4-A65A-2CF7AAE06D2D}"/>
              </a:ext>
            </a:extLst>
          </p:cNvPr>
          <p:cNvSpPr>
            <a:spLocks noGrp="1"/>
          </p:cNvSpPr>
          <p:nvPr>
            <p:ph type="title"/>
          </p:nvPr>
        </p:nvSpPr>
        <p:spPr>
          <a:xfrm>
            <a:off x="1154954" y="973668"/>
            <a:ext cx="9331285" cy="706964"/>
          </a:xfrm>
        </p:spPr>
        <p:txBody>
          <a:bodyPr/>
          <a:lstStyle/>
          <a:p>
            <a:r>
              <a:rPr lang="en-US" altLang="zh-HK" dirty="0"/>
              <a:t>2.0  KPMG China – the Chosen Company</a:t>
            </a:r>
            <a:endParaRPr lang="en-US" dirty="0"/>
          </a:p>
        </p:txBody>
      </p:sp>
      <p:sp>
        <p:nvSpPr>
          <p:cNvPr id="3" name="Content Placeholder 2">
            <a:extLst>
              <a:ext uri="{FF2B5EF4-FFF2-40B4-BE49-F238E27FC236}">
                <a16:creationId xmlns:a16="http://schemas.microsoft.com/office/drawing/2014/main" id="{275787B4-C6CF-4823-B558-2EFF5EE65FD0}"/>
              </a:ext>
            </a:extLst>
          </p:cNvPr>
          <p:cNvSpPr>
            <a:spLocks noGrp="1"/>
          </p:cNvSpPr>
          <p:nvPr>
            <p:ph idx="1"/>
          </p:nvPr>
        </p:nvSpPr>
        <p:spPr>
          <a:xfrm>
            <a:off x="1154954" y="2603500"/>
            <a:ext cx="9843013" cy="3416300"/>
          </a:xfrm>
        </p:spPr>
        <p:txBody>
          <a:bodyPr>
            <a:normAutofit lnSpcReduction="10000"/>
          </a:bodyPr>
          <a:lstStyle/>
          <a:p>
            <a:pPr marL="0" indent="0">
              <a:buNone/>
            </a:pPr>
            <a:r>
              <a:rPr lang="en-US" altLang="zh-HK" sz="2800" dirty="0"/>
              <a:t>2.2  Current Issues of KPMG China (continued)</a:t>
            </a:r>
          </a:p>
          <a:p>
            <a:pPr marL="0" indent="0">
              <a:buNone/>
            </a:pPr>
            <a:r>
              <a:rPr lang="en-US" altLang="zh-HK" sz="2400" dirty="0"/>
              <a:t>Management Challenges</a:t>
            </a:r>
          </a:p>
          <a:p>
            <a:r>
              <a:rPr lang="en-US" dirty="0"/>
              <a:t>Business environments always changes rapidly</a:t>
            </a:r>
          </a:p>
          <a:p>
            <a:r>
              <a:rPr lang="en-US" dirty="0"/>
              <a:t>Senior Management always stick to the old ways may not be a good choice</a:t>
            </a:r>
          </a:p>
          <a:p>
            <a:r>
              <a:rPr lang="en-US" dirty="0"/>
              <a:t>Failed to review feedbacks from employees by changing management style enhance employee engagement.</a:t>
            </a:r>
          </a:p>
          <a:p>
            <a:r>
              <a:rPr lang="en-US" dirty="0"/>
              <a:t>No clear reward and incentive scheme on staff performance, but discretionary </a:t>
            </a:r>
          </a:p>
          <a:p>
            <a:r>
              <a:rPr lang="en-US" dirty="0"/>
              <a:t>Impractical Contingency Plan/ Business Continuity Plan (BCP) for crisis such as Covid-19 pandemic with increasing confirmed cases in office </a:t>
            </a:r>
          </a:p>
          <a:p>
            <a:endParaRPr lang="en-US" dirty="0"/>
          </a:p>
          <a:p>
            <a:endParaRPr lang="en-US" dirty="0"/>
          </a:p>
        </p:txBody>
      </p:sp>
    </p:spTree>
    <p:extLst>
      <p:ext uri="{BB962C8B-B14F-4D97-AF65-F5344CB8AC3E}">
        <p14:creationId xmlns:p14="http://schemas.microsoft.com/office/powerpoint/2010/main" val="42732709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F19543-574E-434C-93CE-0738801E3759}"/>
              </a:ext>
            </a:extLst>
          </p:cNvPr>
          <p:cNvSpPr>
            <a:spLocks noGrp="1"/>
          </p:cNvSpPr>
          <p:nvPr>
            <p:ph type="title"/>
          </p:nvPr>
        </p:nvSpPr>
        <p:spPr>
          <a:xfrm>
            <a:off x="1154954" y="973668"/>
            <a:ext cx="9339674" cy="706964"/>
          </a:xfrm>
        </p:spPr>
        <p:txBody>
          <a:bodyPr/>
          <a:lstStyle/>
          <a:p>
            <a:r>
              <a:rPr lang="en-US" altLang="zh-HK" dirty="0"/>
              <a:t>2.0  KPMG China – the Chosen Company</a:t>
            </a:r>
            <a:endParaRPr lang="en-US" dirty="0"/>
          </a:p>
        </p:txBody>
      </p:sp>
      <p:sp>
        <p:nvSpPr>
          <p:cNvPr id="3" name="Content Placeholder 2">
            <a:extLst>
              <a:ext uri="{FF2B5EF4-FFF2-40B4-BE49-F238E27FC236}">
                <a16:creationId xmlns:a16="http://schemas.microsoft.com/office/drawing/2014/main" id="{520C6527-E83F-44AF-8A04-C4A60D973B6E}"/>
              </a:ext>
            </a:extLst>
          </p:cNvPr>
          <p:cNvSpPr>
            <a:spLocks noGrp="1"/>
          </p:cNvSpPr>
          <p:nvPr>
            <p:ph idx="1"/>
          </p:nvPr>
        </p:nvSpPr>
        <p:spPr>
          <a:xfrm>
            <a:off x="1154954" y="2390862"/>
            <a:ext cx="9104782" cy="3628938"/>
          </a:xfrm>
        </p:spPr>
        <p:txBody>
          <a:bodyPr>
            <a:normAutofit fontScale="85000" lnSpcReduction="20000"/>
          </a:bodyPr>
          <a:lstStyle/>
          <a:p>
            <a:pPr marL="0" indent="0">
              <a:buNone/>
            </a:pPr>
            <a:r>
              <a:rPr lang="en-US" altLang="zh-HK" sz="3300" dirty="0"/>
              <a:t>2.2  Current Issues of KPMG China (continued)</a:t>
            </a:r>
          </a:p>
          <a:p>
            <a:r>
              <a:rPr lang="en-US" sz="2100" dirty="0"/>
              <a:t>The Covid-19 pandemic cause disruptions </a:t>
            </a:r>
          </a:p>
          <a:p>
            <a:r>
              <a:rPr lang="en-US" sz="2100" dirty="0"/>
              <a:t>Affected the attendance in the office</a:t>
            </a:r>
          </a:p>
          <a:p>
            <a:r>
              <a:rPr lang="en-US" sz="2100" dirty="0"/>
              <a:t>Due to covid-19, work from home or divide teams to get back to office</a:t>
            </a:r>
          </a:p>
          <a:p>
            <a:r>
              <a:rPr lang="en-US" sz="2100" dirty="0"/>
              <a:t>Low Efficiency and poor productivity with low morale </a:t>
            </a:r>
          </a:p>
          <a:p>
            <a:r>
              <a:rPr lang="en-US" sz="2100" dirty="0"/>
              <a:t>Before the pandemic, an internal deadline is set up harshly</a:t>
            </a:r>
          </a:p>
          <a:p>
            <a:r>
              <a:rPr lang="en-US" sz="2100" dirty="0"/>
              <a:t>Now is loosen up (</a:t>
            </a:r>
            <a:r>
              <a:rPr lang="en-US" sz="2100" dirty="0" err="1"/>
              <a:t>e.g</a:t>
            </a:r>
            <a:r>
              <a:rPr lang="en-US" sz="2100" dirty="0"/>
              <a:t> not coming back to office on time)</a:t>
            </a:r>
          </a:p>
          <a:p>
            <a:r>
              <a:rPr lang="en-US" sz="2100" dirty="0"/>
              <a:t>In long term, it will affect the overall company performance</a:t>
            </a:r>
          </a:p>
          <a:p>
            <a:r>
              <a:rPr lang="en-US" sz="2100" dirty="0"/>
              <a:t>Needed to find a way to help the employees to get back on track</a:t>
            </a:r>
          </a:p>
          <a:p>
            <a:r>
              <a:rPr lang="en-US" sz="2100" dirty="0"/>
              <a:t>Insufficient IT support inside the office</a:t>
            </a:r>
          </a:p>
          <a:p>
            <a:endParaRPr lang="en-US" dirty="0"/>
          </a:p>
          <a:p>
            <a:endParaRPr lang="en-US" dirty="0"/>
          </a:p>
        </p:txBody>
      </p:sp>
    </p:spTree>
    <p:extLst>
      <p:ext uri="{BB962C8B-B14F-4D97-AF65-F5344CB8AC3E}">
        <p14:creationId xmlns:p14="http://schemas.microsoft.com/office/powerpoint/2010/main" val="8761769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4F41A5-A377-45E6-A71D-F7E5B92EFD5E}"/>
              </a:ext>
            </a:extLst>
          </p:cNvPr>
          <p:cNvSpPr>
            <a:spLocks noGrp="1"/>
          </p:cNvSpPr>
          <p:nvPr>
            <p:ph type="title"/>
          </p:nvPr>
        </p:nvSpPr>
        <p:spPr>
          <a:xfrm>
            <a:off x="1154954" y="973668"/>
            <a:ext cx="8978947" cy="706964"/>
          </a:xfrm>
        </p:spPr>
        <p:txBody>
          <a:bodyPr/>
          <a:lstStyle/>
          <a:p>
            <a:r>
              <a:rPr lang="en-US" dirty="0"/>
              <a:t>3.0 Key Change Management Models</a:t>
            </a:r>
          </a:p>
        </p:txBody>
      </p:sp>
      <p:sp>
        <p:nvSpPr>
          <p:cNvPr id="3" name="Content Placeholder 2">
            <a:extLst>
              <a:ext uri="{FF2B5EF4-FFF2-40B4-BE49-F238E27FC236}">
                <a16:creationId xmlns:a16="http://schemas.microsoft.com/office/drawing/2014/main" id="{4DC1CD60-457F-44D3-9870-F2A01056AA79}"/>
              </a:ext>
            </a:extLst>
          </p:cNvPr>
          <p:cNvSpPr>
            <a:spLocks noGrp="1"/>
          </p:cNvSpPr>
          <p:nvPr>
            <p:ph idx="1"/>
          </p:nvPr>
        </p:nvSpPr>
        <p:spPr>
          <a:xfrm>
            <a:off x="1154953" y="2516697"/>
            <a:ext cx="9809458" cy="3503103"/>
          </a:xfrm>
        </p:spPr>
        <p:txBody>
          <a:bodyPr>
            <a:normAutofit/>
          </a:bodyPr>
          <a:lstStyle/>
          <a:p>
            <a:pPr marL="0" indent="0">
              <a:buNone/>
            </a:pPr>
            <a:r>
              <a:rPr lang="en-US" altLang="zh-HK" sz="2800" dirty="0"/>
              <a:t>3.1  The Change Models</a:t>
            </a:r>
          </a:p>
          <a:p>
            <a:r>
              <a:rPr lang="en-US" altLang="zh-HK" dirty="0"/>
              <a:t>Key change management Models becomes important</a:t>
            </a:r>
          </a:p>
          <a:p>
            <a:r>
              <a:rPr lang="en-US" altLang="zh-HK" dirty="0"/>
              <a:t>Provide specific procedures for the organization</a:t>
            </a:r>
          </a:p>
          <a:p>
            <a:r>
              <a:rPr lang="en-US" altLang="zh-HK" dirty="0"/>
              <a:t>How to plan and implement changes successfully</a:t>
            </a:r>
          </a:p>
          <a:p>
            <a:r>
              <a:rPr lang="en-US" altLang="zh-HK" dirty="0"/>
              <a:t>McKinsey 7S Change Model and Lewin’s Change Management Model are the chosen Change Management Models for review </a:t>
            </a:r>
          </a:p>
          <a:p>
            <a:endParaRPr lang="en-US" altLang="zh-HK" sz="4800" dirty="0"/>
          </a:p>
          <a:p>
            <a:endParaRPr lang="en-US" altLang="zh-HK" sz="4500" dirty="0"/>
          </a:p>
          <a:p>
            <a:pPr marL="0" indent="0">
              <a:buNone/>
            </a:pPr>
            <a:endParaRPr lang="en-US" sz="3300" dirty="0"/>
          </a:p>
          <a:p>
            <a:pPr marL="0" indent="0">
              <a:buNone/>
            </a:pPr>
            <a:endParaRPr lang="en-US" dirty="0"/>
          </a:p>
        </p:txBody>
      </p:sp>
    </p:spTree>
    <p:extLst>
      <p:ext uri="{BB962C8B-B14F-4D97-AF65-F5344CB8AC3E}">
        <p14:creationId xmlns:p14="http://schemas.microsoft.com/office/powerpoint/2010/main" val="34185276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4F41A5-A377-45E6-A71D-F7E5B92EFD5E}"/>
              </a:ext>
            </a:extLst>
          </p:cNvPr>
          <p:cNvSpPr>
            <a:spLocks noGrp="1"/>
          </p:cNvSpPr>
          <p:nvPr>
            <p:ph type="title"/>
          </p:nvPr>
        </p:nvSpPr>
        <p:spPr>
          <a:xfrm>
            <a:off x="1154954" y="973668"/>
            <a:ext cx="8978947" cy="706964"/>
          </a:xfrm>
        </p:spPr>
        <p:txBody>
          <a:bodyPr/>
          <a:lstStyle/>
          <a:p>
            <a:r>
              <a:rPr lang="en-US" dirty="0"/>
              <a:t>3.0 Key Change Management Models</a:t>
            </a:r>
          </a:p>
        </p:txBody>
      </p:sp>
      <p:sp>
        <p:nvSpPr>
          <p:cNvPr id="3" name="Content Placeholder 2">
            <a:extLst>
              <a:ext uri="{FF2B5EF4-FFF2-40B4-BE49-F238E27FC236}">
                <a16:creationId xmlns:a16="http://schemas.microsoft.com/office/drawing/2014/main" id="{4DC1CD60-457F-44D3-9870-F2A01056AA79}"/>
              </a:ext>
            </a:extLst>
          </p:cNvPr>
          <p:cNvSpPr>
            <a:spLocks noGrp="1"/>
          </p:cNvSpPr>
          <p:nvPr>
            <p:ph idx="1"/>
          </p:nvPr>
        </p:nvSpPr>
        <p:spPr>
          <a:xfrm>
            <a:off x="1154953" y="2516697"/>
            <a:ext cx="9809458" cy="3503103"/>
          </a:xfrm>
        </p:spPr>
        <p:txBody>
          <a:bodyPr>
            <a:normAutofit fontScale="32500" lnSpcReduction="20000"/>
          </a:bodyPr>
          <a:lstStyle/>
          <a:p>
            <a:pPr marL="0" indent="0">
              <a:buNone/>
            </a:pPr>
            <a:r>
              <a:rPr lang="en-US" altLang="zh-HK" sz="8600" dirty="0"/>
              <a:t>3.1  The Change Models (continued)</a:t>
            </a:r>
          </a:p>
          <a:p>
            <a:r>
              <a:rPr lang="en-US" sz="7400" dirty="0"/>
              <a:t>McKinsey 7S Change Model</a:t>
            </a:r>
          </a:p>
          <a:p>
            <a:pPr lvl="1"/>
            <a:r>
              <a:rPr lang="en-US" sz="5500" dirty="0"/>
              <a:t>Developed by Robert Waterman and Tom Peters</a:t>
            </a:r>
          </a:p>
          <a:p>
            <a:pPr lvl="1"/>
            <a:r>
              <a:rPr lang="en-US" sz="5500" dirty="0"/>
              <a:t>Consists of 7 crucial categories that companies should be aware of when implementing change</a:t>
            </a:r>
          </a:p>
          <a:p>
            <a:pPr lvl="1"/>
            <a:r>
              <a:rPr lang="en-US" sz="5500" dirty="0"/>
              <a:t>Hard elements: Strategy, Structure, Systems</a:t>
            </a:r>
          </a:p>
          <a:p>
            <a:pPr lvl="1"/>
            <a:r>
              <a:rPr lang="en-US" sz="5500" dirty="0"/>
              <a:t>Soft elements: Shared Value, Style, Staff, Skills</a:t>
            </a:r>
          </a:p>
          <a:p>
            <a:pPr lvl="1"/>
            <a:r>
              <a:rPr lang="en-US" sz="5500" dirty="0"/>
              <a:t>Shared Value is the centre</a:t>
            </a:r>
          </a:p>
          <a:p>
            <a:pPr lvl="1"/>
            <a:r>
              <a:rPr lang="en-US" sz="5500" dirty="0"/>
              <a:t>The elements are interconnected</a:t>
            </a:r>
          </a:p>
          <a:p>
            <a:pPr lvl="1"/>
            <a:r>
              <a:rPr lang="en-US" sz="5500" dirty="0"/>
              <a:t>One of the longest-lasting change management models</a:t>
            </a:r>
          </a:p>
          <a:p>
            <a:pPr marL="0" indent="0">
              <a:buNone/>
            </a:pPr>
            <a:endParaRPr lang="en-US" dirty="0"/>
          </a:p>
        </p:txBody>
      </p:sp>
    </p:spTree>
    <p:extLst>
      <p:ext uri="{BB962C8B-B14F-4D97-AF65-F5344CB8AC3E}">
        <p14:creationId xmlns:p14="http://schemas.microsoft.com/office/powerpoint/2010/main" val="27775975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37D725-99E7-41FD-970A-EF96960F2415}"/>
              </a:ext>
            </a:extLst>
          </p:cNvPr>
          <p:cNvSpPr>
            <a:spLocks noGrp="1"/>
          </p:cNvSpPr>
          <p:nvPr>
            <p:ph type="title"/>
          </p:nvPr>
        </p:nvSpPr>
        <p:spPr>
          <a:xfrm>
            <a:off x="1154954" y="973668"/>
            <a:ext cx="8970558" cy="706964"/>
          </a:xfrm>
        </p:spPr>
        <p:txBody>
          <a:bodyPr/>
          <a:lstStyle/>
          <a:p>
            <a:r>
              <a:rPr lang="en-US" altLang="zh-HK" dirty="0"/>
              <a:t>3.0 Key Change Management Models</a:t>
            </a:r>
            <a:endParaRPr lang="en-US" dirty="0"/>
          </a:p>
        </p:txBody>
      </p:sp>
      <p:sp>
        <p:nvSpPr>
          <p:cNvPr id="3" name="Content Placeholder 2">
            <a:extLst>
              <a:ext uri="{FF2B5EF4-FFF2-40B4-BE49-F238E27FC236}">
                <a16:creationId xmlns:a16="http://schemas.microsoft.com/office/drawing/2014/main" id="{BB11B521-AFD6-4DD0-9260-5F84EA79A87F}"/>
              </a:ext>
            </a:extLst>
          </p:cNvPr>
          <p:cNvSpPr>
            <a:spLocks noGrp="1"/>
          </p:cNvSpPr>
          <p:nvPr>
            <p:ph idx="1"/>
          </p:nvPr>
        </p:nvSpPr>
        <p:spPr>
          <a:xfrm>
            <a:off x="1154954" y="2516697"/>
            <a:ext cx="8970558" cy="3548543"/>
          </a:xfrm>
        </p:spPr>
        <p:txBody>
          <a:bodyPr>
            <a:normAutofit fontScale="92500" lnSpcReduction="10000"/>
          </a:bodyPr>
          <a:lstStyle/>
          <a:p>
            <a:pPr marL="0" indent="0">
              <a:buNone/>
            </a:pPr>
            <a:r>
              <a:rPr lang="en-US" altLang="zh-HK" sz="3000" dirty="0"/>
              <a:t>3.1  The Change Models (continued)</a:t>
            </a:r>
          </a:p>
          <a:p>
            <a:r>
              <a:rPr lang="en-US" sz="2600" dirty="0"/>
              <a:t>Limitations of McKinsey 7S Change Model</a:t>
            </a:r>
          </a:p>
          <a:p>
            <a:pPr lvl="1"/>
            <a:r>
              <a:rPr lang="en-US" sz="1900" dirty="0"/>
              <a:t>Ignores the importance of the external environment </a:t>
            </a:r>
          </a:p>
          <a:p>
            <a:pPr lvl="1"/>
            <a:r>
              <a:rPr lang="en-US" sz="1900" dirty="0"/>
              <a:t>Does not explain the concept of organizational effectiveness or performance explicitly</a:t>
            </a:r>
          </a:p>
          <a:p>
            <a:pPr lvl="1"/>
            <a:r>
              <a:rPr lang="en-US" sz="1900" dirty="0"/>
              <a:t>Lacking enough empirical evidences to support their explanation</a:t>
            </a:r>
          </a:p>
          <a:p>
            <a:pPr lvl="1"/>
            <a:r>
              <a:rPr lang="en-US" sz="1900" dirty="0"/>
              <a:t>Considered more like a static model</a:t>
            </a:r>
          </a:p>
          <a:p>
            <a:pPr lvl="1"/>
            <a:r>
              <a:rPr lang="en-US" sz="1900" dirty="0"/>
              <a:t>Difficult to successfully assess the degree of fit accurately</a:t>
            </a:r>
          </a:p>
          <a:p>
            <a:pPr lvl="1"/>
            <a:r>
              <a:rPr lang="en-US" sz="1900" dirty="0"/>
              <a:t>Missing out some finer areas</a:t>
            </a:r>
          </a:p>
          <a:p>
            <a:pPr lvl="1"/>
            <a:endParaRPr lang="en-US" dirty="0">
              <a:latin typeface="Times New Roman" panose="02020603050405020304" pitchFamily="18" charset="0"/>
              <a:cs typeface="Times New Roman" panose="02020603050405020304" pitchFamily="18" charset="0"/>
            </a:endParaRPr>
          </a:p>
          <a:p>
            <a:pPr lvl="1"/>
            <a:endParaRPr lang="en-US" dirty="0">
              <a:latin typeface="Times New Roman" panose="02020603050405020304" pitchFamily="18" charset="0"/>
              <a:cs typeface="Times New Roman" panose="02020603050405020304" pitchFamily="18" charset="0"/>
            </a:endParaRPr>
          </a:p>
          <a:p>
            <a:pPr lvl="1"/>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51813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DDB72F-920F-448C-950E-77BE7F31ED31}"/>
              </a:ext>
            </a:extLst>
          </p:cNvPr>
          <p:cNvSpPr>
            <a:spLocks noGrp="1"/>
          </p:cNvSpPr>
          <p:nvPr>
            <p:ph type="title"/>
          </p:nvPr>
        </p:nvSpPr>
        <p:spPr>
          <a:xfrm>
            <a:off x="1154954" y="973668"/>
            <a:ext cx="8953780" cy="706964"/>
          </a:xfrm>
        </p:spPr>
        <p:txBody>
          <a:bodyPr/>
          <a:lstStyle/>
          <a:p>
            <a:r>
              <a:rPr lang="en-US" altLang="zh-HK" dirty="0"/>
              <a:t>3.0 Key Change Management Models</a:t>
            </a:r>
            <a:endParaRPr lang="en-US" dirty="0"/>
          </a:p>
        </p:txBody>
      </p:sp>
      <p:sp>
        <p:nvSpPr>
          <p:cNvPr id="3" name="Content Placeholder 2">
            <a:extLst>
              <a:ext uri="{FF2B5EF4-FFF2-40B4-BE49-F238E27FC236}">
                <a16:creationId xmlns:a16="http://schemas.microsoft.com/office/drawing/2014/main" id="{B8922ED3-4CE5-4862-8817-E51AD0B1B8EF}"/>
              </a:ext>
            </a:extLst>
          </p:cNvPr>
          <p:cNvSpPr>
            <a:spLocks noGrp="1"/>
          </p:cNvSpPr>
          <p:nvPr>
            <p:ph idx="1"/>
          </p:nvPr>
        </p:nvSpPr>
        <p:spPr>
          <a:xfrm>
            <a:off x="1154954" y="2491529"/>
            <a:ext cx="9197061" cy="3733101"/>
          </a:xfrm>
        </p:spPr>
        <p:txBody>
          <a:bodyPr>
            <a:normAutofit/>
          </a:bodyPr>
          <a:lstStyle/>
          <a:p>
            <a:pPr marL="0" indent="0">
              <a:buNone/>
            </a:pPr>
            <a:r>
              <a:rPr lang="en-US" altLang="zh-HK" sz="2800" dirty="0"/>
              <a:t>3.1  The Change Models (continued)</a:t>
            </a:r>
          </a:p>
          <a:p>
            <a:r>
              <a:rPr lang="en-US" sz="2400" dirty="0"/>
              <a:t>Lewin’s Change Management Model</a:t>
            </a:r>
          </a:p>
          <a:p>
            <a:pPr lvl="1"/>
            <a:r>
              <a:rPr lang="en-US" sz="1800" dirty="0"/>
              <a:t>Created by Kurt Lewin</a:t>
            </a:r>
          </a:p>
          <a:p>
            <a:pPr lvl="1"/>
            <a:r>
              <a:rPr lang="en-US" sz="1800" dirty="0"/>
              <a:t>One of the most popular accepted and effective change management models</a:t>
            </a:r>
          </a:p>
          <a:p>
            <a:pPr lvl="1"/>
            <a:r>
              <a:rPr lang="en-US" sz="1800" dirty="0"/>
              <a:t>Create a sense of need to make changes</a:t>
            </a:r>
          </a:p>
          <a:p>
            <a:pPr lvl="1"/>
            <a:r>
              <a:rPr lang="en-US" sz="1800" dirty="0"/>
              <a:t>Moving toward a new level of behavior, then consolidate it into a norm.</a:t>
            </a:r>
          </a:p>
          <a:p>
            <a:pPr lvl="1"/>
            <a:r>
              <a:rPr lang="en-US" sz="1800" dirty="0"/>
              <a:t>Contain 3 main stages</a:t>
            </a:r>
          </a:p>
          <a:p>
            <a:pPr lvl="1"/>
            <a:r>
              <a:rPr lang="en-US" sz="1800" dirty="0"/>
              <a:t>Unfreeze, Change and Refreeze</a:t>
            </a:r>
          </a:p>
          <a:p>
            <a:pPr lvl="1"/>
            <a:endParaRPr lang="en-US" dirty="0"/>
          </a:p>
        </p:txBody>
      </p:sp>
    </p:spTree>
    <p:extLst>
      <p:ext uri="{BB962C8B-B14F-4D97-AF65-F5344CB8AC3E}">
        <p14:creationId xmlns:p14="http://schemas.microsoft.com/office/powerpoint/2010/main" val="27023385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852A82-8282-424D-A19D-D233F030178B}"/>
              </a:ext>
            </a:extLst>
          </p:cNvPr>
          <p:cNvSpPr>
            <a:spLocks noGrp="1"/>
          </p:cNvSpPr>
          <p:nvPr>
            <p:ph type="title"/>
          </p:nvPr>
        </p:nvSpPr>
        <p:spPr>
          <a:xfrm>
            <a:off x="1154954" y="973668"/>
            <a:ext cx="8978947" cy="706964"/>
          </a:xfrm>
        </p:spPr>
        <p:txBody>
          <a:bodyPr/>
          <a:lstStyle/>
          <a:p>
            <a:r>
              <a:rPr lang="en-US" altLang="zh-HK" dirty="0"/>
              <a:t>3.0 Key Change Management Models</a:t>
            </a:r>
            <a:endParaRPr lang="en-US" dirty="0"/>
          </a:p>
        </p:txBody>
      </p:sp>
      <p:sp>
        <p:nvSpPr>
          <p:cNvPr id="3" name="Content Placeholder 2">
            <a:extLst>
              <a:ext uri="{FF2B5EF4-FFF2-40B4-BE49-F238E27FC236}">
                <a16:creationId xmlns:a16="http://schemas.microsoft.com/office/drawing/2014/main" id="{6E456E11-E069-4D00-9984-95ED60CA0A79}"/>
              </a:ext>
            </a:extLst>
          </p:cNvPr>
          <p:cNvSpPr>
            <a:spLocks noGrp="1"/>
          </p:cNvSpPr>
          <p:nvPr>
            <p:ph idx="1"/>
          </p:nvPr>
        </p:nvSpPr>
        <p:spPr>
          <a:xfrm>
            <a:off x="1040236" y="2390863"/>
            <a:ext cx="9664116" cy="4051882"/>
          </a:xfrm>
        </p:spPr>
        <p:txBody>
          <a:bodyPr>
            <a:normAutofit fontScale="70000" lnSpcReduction="20000"/>
          </a:bodyPr>
          <a:lstStyle/>
          <a:p>
            <a:pPr marL="0" indent="0">
              <a:buNone/>
            </a:pPr>
            <a:r>
              <a:rPr lang="en-US" altLang="zh-HK" sz="4000" dirty="0"/>
              <a:t>3.1  The Change Models (continued)</a:t>
            </a:r>
          </a:p>
          <a:p>
            <a:pPr marL="0" indent="0">
              <a:buNone/>
            </a:pPr>
            <a:r>
              <a:rPr lang="en-US" altLang="zh-HK" sz="3700" dirty="0"/>
              <a:t>Lewin’s</a:t>
            </a:r>
            <a:r>
              <a:rPr lang="en-US" altLang="zh-HK" sz="3400" dirty="0"/>
              <a:t> Change Management Model </a:t>
            </a:r>
          </a:p>
          <a:p>
            <a:r>
              <a:rPr lang="en-US" sz="2600" dirty="0"/>
              <a:t>Unfreeze stage</a:t>
            </a:r>
          </a:p>
          <a:p>
            <a:pPr lvl="1"/>
            <a:r>
              <a:rPr lang="en-US" sz="2600" dirty="0"/>
              <a:t>Create awareness about current status</a:t>
            </a:r>
          </a:p>
          <a:p>
            <a:pPr lvl="1"/>
            <a:r>
              <a:rPr lang="en-US" sz="2600" dirty="0"/>
              <a:t>Know about what is needed to change</a:t>
            </a:r>
          </a:p>
          <a:p>
            <a:pPr lvl="1"/>
            <a:r>
              <a:rPr lang="en-US" sz="2600" dirty="0"/>
              <a:t>Develop strategy and gather support</a:t>
            </a:r>
          </a:p>
          <a:p>
            <a:pPr lvl="1"/>
            <a:r>
              <a:rPr lang="en-US" sz="2600" dirty="0"/>
              <a:t>Prepare for the change</a:t>
            </a:r>
          </a:p>
          <a:p>
            <a:r>
              <a:rPr lang="en-US" sz="2600" dirty="0"/>
              <a:t>Change Stage</a:t>
            </a:r>
          </a:p>
          <a:p>
            <a:pPr lvl="1"/>
            <a:r>
              <a:rPr lang="en-US" sz="2600" dirty="0"/>
              <a:t>People begin to learn the new behaviors, processes and ways of thinking</a:t>
            </a:r>
          </a:p>
          <a:p>
            <a:pPr lvl="1"/>
            <a:r>
              <a:rPr lang="en-US" sz="2600" dirty="0"/>
              <a:t>Present and encourage the changes of action</a:t>
            </a:r>
          </a:p>
          <a:p>
            <a:pPr lvl="1"/>
            <a:r>
              <a:rPr lang="en-US" sz="2600" dirty="0"/>
              <a:t>Remind the employees about the reason of making changes</a:t>
            </a:r>
          </a:p>
          <a:p>
            <a:pPr lvl="1"/>
            <a:endParaRPr lang="en-US" dirty="0"/>
          </a:p>
          <a:p>
            <a:pPr lvl="1"/>
            <a:endParaRPr lang="en-US" dirty="0"/>
          </a:p>
        </p:txBody>
      </p:sp>
    </p:spTree>
    <p:extLst>
      <p:ext uri="{BB962C8B-B14F-4D97-AF65-F5344CB8AC3E}">
        <p14:creationId xmlns:p14="http://schemas.microsoft.com/office/powerpoint/2010/main" val="35421254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86060-608D-4C70-ACB8-BC42E70CFA90}"/>
              </a:ext>
            </a:extLst>
          </p:cNvPr>
          <p:cNvSpPr>
            <a:spLocks noGrp="1"/>
          </p:cNvSpPr>
          <p:nvPr>
            <p:ph type="title"/>
          </p:nvPr>
        </p:nvSpPr>
        <p:spPr>
          <a:xfrm>
            <a:off x="1154954" y="973668"/>
            <a:ext cx="9004114" cy="706964"/>
          </a:xfrm>
        </p:spPr>
        <p:txBody>
          <a:bodyPr/>
          <a:lstStyle/>
          <a:p>
            <a:r>
              <a:rPr lang="en-US" altLang="zh-HK" dirty="0"/>
              <a:t>3.0 Key Change Management Models</a:t>
            </a:r>
            <a:endParaRPr lang="en-US" dirty="0"/>
          </a:p>
        </p:txBody>
      </p:sp>
      <p:sp>
        <p:nvSpPr>
          <p:cNvPr id="3" name="Content Placeholder 2">
            <a:extLst>
              <a:ext uri="{FF2B5EF4-FFF2-40B4-BE49-F238E27FC236}">
                <a16:creationId xmlns:a16="http://schemas.microsoft.com/office/drawing/2014/main" id="{05C2EE98-3B3A-454F-B01C-8999E70DD80E}"/>
              </a:ext>
            </a:extLst>
          </p:cNvPr>
          <p:cNvSpPr>
            <a:spLocks noGrp="1"/>
          </p:cNvSpPr>
          <p:nvPr>
            <p:ph idx="1"/>
          </p:nvPr>
        </p:nvSpPr>
        <p:spPr>
          <a:xfrm>
            <a:off x="1154954" y="2374082"/>
            <a:ext cx="9851402" cy="4009939"/>
          </a:xfrm>
        </p:spPr>
        <p:txBody>
          <a:bodyPr>
            <a:normAutofit fontScale="92500" lnSpcReduction="10000"/>
          </a:bodyPr>
          <a:lstStyle/>
          <a:p>
            <a:pPr marL="0" indent="0">
              <a:buNone/>
            </a:pPr>
            <a:r>
              <a:rPr lang="en-US" altLang="zh-HK" sz="3000" dirty="0"/>
              <a:t>3.1  The Change Models (continued)</a:t>
            </a:r>
          </a:p>
          <a:p>
            <a:pPr marL="0" indent="0">
              <a:buNone/>
            </a:pPr>
            <a:r>
              <a:rPr lang="en-US" altLang="zh-HK" sz="2600" dirty="0"/>
              <a:t>Lewin’s Change Management Model </a:t>
            </a:r>
          </a:p>
          <a:p>
            <a:r>
              <a:rPr lang="en-US" sz="1900" dirty="0"/>
              <a:t>Refreeze stage</a:t>
            </a:r>
          </a:p>
          <a:p>
            <a:pPr lvl="1"/>
            <a:r>
              <a:rPr lang="en-US" sz="1900" dirty="0"/>
              <a:t>Make sure the changes have not lost</a:t>
            </a:r>
          </a:p>
          <a:p>
            <a:pPr lvl="1"/>
            <a:r>
              <a:rPr lang="en-US" sz="1900" dirty="0"/>
              <a:t>Important to consolidate the new state after the change stage</a:t>
            </a:r>
          </a:p>
          <a:p>
            <a:pPr lvl="1"/>
            <a:r>
              <a:rPr lang="en-US" sz="1900" dirty="0"/>
              <a:t>Rewards can be given to the employees for motivation</a:t>
            </a:r>
          </a:p>
          <a:p>
            <a:r>
              <a:rPr lang="en-US" sz="1900" dirty="0"/>
              <a:t>Arguments</a:t>
            </a:r>
          </a:p>
          <a:p>
            <a:pPr lvl="1"/>
            <a:r>
              <a:rPr lang="en-US" sz="1900" dirty="0"/>
              <a:t>Refreeze stage is not needed</a:t>
            </a:r>
          </a:p>
          <a:p>
            <a:pPr lvl="1"/>
            <a:r>
              <a:rPr lang="en-US" sz="1900" dirty="0"/>
              <a:t>Probably changed again in the future</a:t>
            </a:r>
          </a:p>
          <a:p>
            <a:pPr lvl="1"/>
            <a:r>
              <a:rPr lang="en-US" sz="1900" dirty="0"/>
              <a:t>Without refreezing employees have high chance to revert back to the old ways</a:t>
            </a:r>
          </a:p>
          <a:p>
            <a:pPr lvl="1"/>
            <a:endParaRPr lang="en-US" dirty="0"/>
          </a:p>
        </p:txBody>
      </p:sp>
    </p:spTree>
    <p:extLst>
      <p:ext uri="{BB962C8B-B14F-4D97-AF65-F5344CB8AC3E}">
        <p14:creationId xmlns:p14="http://schemas.microsoft.com/office/powerpoint/2010/main" val="31746388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A14B05-6260-4562-85D4-5196D1BA9A2F}"/>
              </a:ext>
            </a:extLst>
          </p:cNvPr>
          <p:cNvSpPr>
            <a:spLocks noGrp="1"/>
          </p:cNvSpPr>
          <p:nvPr>
            <p:ph type="title"/>
          </p:nvPr>
        </p:nvSpPr>
        <p:spPr>
          <a:xfrm>
            <a:off x="1154954" y="973668"/>
            <a:ext cx="9138338" cy="706964"/>
          </a:xfrm>
        </p:spPr>
        <p:txBody>
          <a:bodyPr/>
          <a:lstStyle/>
          <a:p>
            <a:pPr marL="0" indent="0">
              <a:buNone/>
            </a:pPr>
            <a:r>
              <a:rPr lang="en-US" altLang="zh-HK" dirty="0"/>
              <a:t>3.0 Key Change Management Models</a:t>
            </a:r>
          </a:p>
        </p:txBody>
      </p:sp>
      <p:sp>
        <p:nvSpPr>
          <p:cNvPr id="3" name="Content Placeholder 2">
            <a:extLst>
              <a:ext uri="{FF2B5EF4-FFF2-40B4-BE49-F238E27FC236}">
                <a16:creationId xmlns:a16="http://schemas.microsoft.com/office/drawing/2014/main" id="{693AC2AE-15AD-42E3-A07A-ECB86CC0EB3E}"/>
              </a:ext>
            </a:extLst>
          </p:cNvPr>
          <p:cNvSpPr>
            <a:spLocks noGrp="1"/>
          </p:cNvSpPr>
          <p:nvPr>
            <p:ph idx="1"/>
          </p:nvPr>
        </p:nvSpPr>
        <p:spPr>
          <a:xfrm>
            <a:off x="595618" y="2511221"/>
            <a:ext cx="11409028" cy="3696632"/>
          </a:xfrm>
        </p:spPr>
        <p:txBody>
          <a:bodyPr>
            <a:normAutofit fontScale="92500" lnSpcReduction="10000"/>
          </a:bodyPr>
          <a:lstStyle/>
          <a:p>
            <a:pPr marL="0" indent="0">
              <a:buNone/>
            </a:pPr>
            <a:r>
              <a:rPr lang="en-US" sz="3000" dirty="0"/>
              <a:t>3.2  How the Models have been and will be used in KPMG China</a:t>
            </a:r>
          </a:p>
          <a:p>
            <a:r>
              <a:rPr lang="en-US" sz="1900" dirty="0"/>
              <a:t>Analysis KPMG by </a:t>
            </a:r>
            <a:r>
              <a:rPr lang="en-US" sz="1900" b="1" i="1" dirty="0"/>
              <a:t>SWOT</a:t>
            </a:r>
            <a:r>
              <a:rPr lang="en-US" sz="1900" b="1" dirty="0"/>
              <a:t> </a:t>
            </a:r>
          </a:p>
          <a:p>
            <a:r>
              <a:rPr lang="en-US" sz="1900" dirty="0"/>
              <a:t>Strength</a:t>
            </a:r>
          </a:p>
          <a:p>
            <a:pPr lvl="1"/>
            <a:r>
              <a:rPr lang="en-US" sz="1900" dirty="0"/>
              <a:t>International knowledge and analytical publications</a:t>
            </a:r>
          </a:p>
          <a:p>
            <a:pPr lvl="1"/>
            <a:r>
              <a:rPr lang="en-US" sz="1900" dirty="0"/>
              <a:t>Good Reputations as a global branding </a:t>
            </a:r>
          </a:p>
          <a:p>
            <a:pPr lvl="1"/>
            <a:r>
              <a:rPr lang="en-US" sz="1900" dirty="0"/>
              <a:t>KPMG employs 180,000+ people spread over 150 countries (extensive geographic reach)</a:t>
            </a:r>
          </a:p>
          <a:p>
            <a:r>
              <a:rPr lang="en-US" sz="1900" dirty="0"/>
              <a:t>Weakness</a:t>
            </a:r>
          </a:p>
          <a:p>
            <a:pPr lvl="1"/>
            <a:r>
              <a:rPr lang="en-US" sz="1900" dirty="0"/>
              <a:t>Vigorous industrial competition </a:t>
            </a:r>
          </a:p>
          <a:p>
            <a:pPr lvl="1"/>
            <a:r>
              <a:rPr lang="en-US" sz="1900" dirty="0"/>
              <a:t>High cost resulting on high fees as a top consulting brand</a:t>
            </a:r>
          </a:p>
        </p:txBody>
      </p:sp>
    </p:spTree>
    <p:extLst>
      <p:ext uri="{BB962C8B-B14F-4D97-AF65-F5344CB8AC3E}">
        <p14:creationId xmlns:p14="http://schemas.microsoft.com/office/powerpoint/2010/main" val="42856030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9FE2E4-D0B3-45F3-9726-E544B19D4CD2}"/>
              </a:ext>
            </a:extLst>
          </p:cNvPr>
          <p:cNvSpPr>
            <a:spLocks noGrp="1"/>
          </p:cNvSpPr>
          <p:nvPr>
            <p:ph type="title"/>
          </p:nvPr>
        </p:nvSpPr>
        <p:spPr/>
        <p:txBody>
          <a:bodyPr/>
          <a:lstStyle/>
          <a:p>
            <a:r>
              <a:rPr lang="en-US" altLang="zh-HK" dirty="0"/>
              <a:t>3.0 Key Change Management Models</a:t>
            </a:r>
            <a:endParaRPr lang="en-US" dirty="0"/>
          </a:p>
        </p:txBody>
      </p:sp>
      <p:sp>
        <p:nvSpPr>
          <p:cNvPr id="3" name="Content Placeholder 2">
            <a:extLst>
              <a:ext uri="{FF2B5EF4-FFF2-40B4-BE49-F238E27FC236}">
                <a16:creationId xmlns:a16="http://schemas.microsoft.com/office/drawing/2014/main" id="{40F8B188-A98E-4784-B94F-ADE37C046A2C}"/>
              </a:ext>
            </a:extLst>
          </p:cNvPr>
          <p:cNvSpPr>
            <a:spLocks noGrp="1"/>
          </p:cNvSpPr>
          <p:nvPr>
            <p:ph idx="1"/>
          </p:nvPr>
        </p:nvSpPr>
        <p:spPr>
          <a:xfrm>
            <a:off x="536895" y="2603500"/>
            <a:ext cx="11299971" cy="3416300"/>
          </a:xfrm>
        </p:spPr>
        <p:txBody>
          <a:bodyPr>
            <a:normAutofit fontScale="92500" lnSpcReduction="10000"/>
          </a:bodyPr>
          <a:lstStyle/>
          <a:p>
            <a:pPr marL="0" indent="0">
              <a:buNone/>
            </a:pPr>
            <a:r>
              <a:rPr lang="en-US" altLang="zh-HK" sz="3000" dirty="0"/>
              <a:t>3.2  How the Models have been and will be used in KPMG China (continued)</a:t>
            </a:r>
          </a:p>
          <a:p>
            <a:r>
              <a:rPr lang="en-US" sz="1900" dirty="0"/>
              <a:t>Opportunities</a:t>
            </a:r>
          </a:p>
          <a:p>
            <a:pPr lvl="1"/>
            <a:r>
              <a:rPr lang="en-US" sz="1800" dirty="0"/>
              <a:t>Easy to attract talents with a strong brand</a:t>
            </a:r>
          </a:p>
          <a:p>
            <a:pPr lvl="1"/>
            <a:r>
              <a:rPr lang="en-US" sz="1800" dirty="0"/>
              <a:t>Technological development         automate vetting documents progress</a:t>
            </a:r>
          </a:p>
          <a:p>
            <a:pPr lvl="1"/>
            <a:r>
              <a:rPr lang="en-US" sz="1800" dirty="0"/>
              <a:t>Easy to be enquired for constancy services with strong market share</a:t>
            </a:r>
          </a:p>
          <a:p>
            <a:r>
              <a:rPr lang="en-US" sz="1900" dirty="0"/>
              <a:t>Threats</a:t>
            </a:r>
          </a:p>
          <a:p>
            <a:pPr lvl="1"/>
            <a:r>
              <a:rPr lang="en-US" sz="1800" dirty="0"/>
              <a:t>Intense competition with more smaller firms evokes in the industry  </a:t>
            </a:r>
          </a:p>
          <a:p>
            <a:pPr lvl="1"/>
            <a:r>
              <a:rPr lang="en-US" sz="1800" dirty="0"/>
              <a:t>Clients may lose their confidence with the declining performance level</a:t>
            </a:r>
          </a:p>
        </p:txBody>
      </p:sp>
      <p:pic>
        <p:nvPicPr>
          <p:cNvPr id="4" name="Picture 3">
            <a:extLst>
              <a:ext uri="{FF2B5EF4-FFF2-40B4-BE49-F238E27FC236}">
                <a16:creationId xmlns:a16="http://schemas.microsoft.com/office/drawing/2014/main" id="{BF8379E9-EDB1-484E-AAE6-70918757FE60}"/>
              </a:ext>
            </a:extLst>
          </p:cNvPr>
          <p:cNvPicPr>
            <a:picLocks noChangeAspect="1"/>
          </p:cNvPicPr>
          <p:nvPr/>
        </p:nvPicPr>
        <p:blipFill>
          <a:blip r:embed="rId2"/>
          <a:stretch>
            <a:fillRect/>
          </a:stretch>
        </p:blipFill>
        <p:spPr>
          <a:xfrm>
            <a:off x="4757015" y="4196306"/>
            <a:ext cx="329213" cy="140220"/>
          </a:xfrm>
          <a:prstGeom prst="rect">
            <a:avLst/>
          </a:prstGeom>
        </p:spPr>
      </p:pic>
    </p:spTree>
    <p:extLst>
      <p:ext uri="{BB962C8B-B14F-4D97-AF65-F5344CB8AC3E}">
        <p14:creationId xmlns:p14="http://schemas.microsoft.com/office/powerpoint/2010/main" val="594692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DEC984-35F7-4C93-B80F-68AAD6B3EF16}"/>
              </a:ext>
            </a:extLst>
          </p:cNvPr>
          <p:cNvSpPr>
            <a:spLocks noGrp="1"/>
          </p:cNvSpPr>
          <p:nvPr>
            <p:ph type="title"/>
          </p:nvPr>
        </p:nvSpPr>
        <p:spPr/>
        <p:txBody>
          <a:bodyPr/>
          <a:lstStyle/>
          <a:p>
            <a:r>
              <a:rPr lang="en-US" altLang="zh-HK" dirty="0"/>
              <a:t>3.0 Key Change Management Models</a:t>
            </a:r>
            <a:endParaRPr lang="en-US" dirty="0"/>
          </a:p>
        </p:txBody>
      </p:sp>
      <p:sp>
        <p:nvSpPr>
          <p:cNvPr id="3" name="Content Placeholder 2">
            <a:extLst>
              <a:ext uri="{FF2B5EF4-FFF2-40B4-BE49-F238E27FC236}">
                <a16:creationId xmlns:a16="http://schemas.microsoft.com/office/drawing/2014/main" id="{01DEB94D-3544-44B6-85D3-C20737664D75}"/>
              </a:ext>
            </a:extLst>
          </p:cNvPr>
          <p:cNvSpPr>
            <a:spLocks noGrp="1"/>
          </p:cNvSpPr>
          <p:nvPr>
            <p:ph idx="1"/>
          </p:nvPr>
        </p:nvSpPr>
        <p:spPr>
          <a:xfrm>
            <a:off x="570451" y="2729335"/>
            <a:ext cx="11258026" cy="3416300"/>
          </a:xfrm>
        </p:spPr>
        <p:txBody>
          <a:bodyPr>
            <a:normAutofit fontScale="92500" lnSpcReduction="20000"/>
          </a:bodyPr>
          <a:lstStyle/>
          <a:p>
            <a:pPr marL="0" indent="0">
              <a:buNone/>
            </a:pPr>
            <a:r>
              <a:rPr lang="en-US" altLang="zh-HK" sz="3000" dirty="0"/>
              <a:t>3.2  How the Models have been and will be used in KPMG China (continued)</a:t>
            </a:r>
          </a:p>
          <a:p>
            <a:r>
              <a:rPr lang="en-US" sz="1900" dirty="0"/>
              <a:t>Things that need to change (internal)</a:t>
            </a:r>
          </a:p>
          <a:p>
            <a:pPr lvl="1"/>
            <a:r>
              <a:rPr lang="en-US" sz="1900" dirty="0"/>
              <a:t>Declining working efficiency</a:t>
            </a:r>
          </a:p>
          <a:p>
            <a:pPr lvl="1"/>
            <a:r>
              <a:rPr lang="en-US" sz="1900" dirty="0"/>
              <a:t>Declining team morale</a:t>
            </a:r>
          </a:p>
          <a:p>
            <a:pPr lvl="1"/>
            <a:r>
              <a:rPr lang="en-US" sz="1900" dirty="0"/>
              <a:t>Increase profitability for operation cost</a:t>
            </a:r>
          </a:p>
          <a:p>
            <a:r>
              <a:rPr lang="en-US" sz="1900" dirty="0"/>
              <a:t>Things that need to change (external)</a:t>
            </a:r>
          </a:p>
          <a:p>
            <a:pPr lvl="1"/>
            <a:r>
              <a:rPr lang="en-US" sz="1900" dirty="0"/>
              <a:t>Volatile, uncertain operating environment</a:t>
            </a:r>
          </a:p>
          <a:p>
            <a:pPr lvl="1"/>
            <a:r>
              <a:rPr lang="en-US" sz="1900" dirty="0"/>
              <a:t>Clients are losing confidence against the company</a:t>
            </a:r>
          </a:p>
        </p:txBody>
      </p:sp>
    </p:spTree>
    <p:extLst>
      <p:ext uri="{BB962C8B-B14F-4D97-AF65-F5344CB8AC3E}">
        <p14:creationId xmlns:p14="http://schemas.microsoft.com/office/powerpoint/2010/main" val="32878879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B1115-D5B6-45FD-A266-5F451B34C715}"/>
              </a:ext>
            </a:extLst>
          </p:cNvPr>
          <p:cNvSpPr>
            <a:spLocks noGrp="1"/>
          </p:cNvSpPr>
          <p:nvPr>
            <p:ph type="title"/>
          </p:nvPr>
        </p:nvSpPr>
        <p:spPr/>
        <p:txBody>
          <a:bodyPr/>
          <a:lstStyle/>
          <a:p>
            <a:r>
              <a:rPr lang="en-US" altLang="zh-HK" dirty="0"/>
              <a:t>3.0 Key Change Management Models</a:t>
            </a:r>
            <a:endParaRPr lang="en-US" dirty="0"/>
          </a:p>
        </p:txBody>
      </p:sp>
      <p:sp>
        <p:nvSpPr>
          <p:cNvPr id="3" name="Content Placeholder 2">
            <a:extLst>
              <a:ext uri="{FF2B5EF4-FFF2-40B4-BE49-F238E27FC236}">
                <a16:creationId xmlns:a16="http://schemas.microsoft.com/office/drawing/2014/main" id="{51FFDB98-8627-4E51-B7CC-84737F0B2232}"/>
              </a:ext>
            </a:extLst>
          </p:cNvPr>
          <p:cNvSpPr>
            <a:spLocks noGrp="1"/>
          </p:cNvSpPr>
          <p:nvPr>
            <p:ph idx="1"/>
          </p:nvPr>
        </p:nvSpPr>
        <p:spPr>
          <a:xfrm>
            <a:off x="536895" y="2603500"/>
            <a:ext cx="11400639" cy="3416300"/>
          </a:xfrm>
        </p:spPr>
        <p:txBody>
          <a:bodyPr/>
          <a:lstStyle/>
          <a:p>
            <a:pPr marL="0" indent="0">
              <a:lnSpc>
                <a:spcPct val="80000"/>
              </a:lnSpc>
              <a:buNone/>
            </a:pPr>
            <a:r>
              <a:rPr lang="en-US" altLang="zh-HK" sz="2800" dirty="0"/>
              <a:t>3.2  How the Models have been and will be used in KPMG China (continued)</a:t>
            </a:r>
          </a:p>
          <a:p>
            <a:r>
              <a:rPr lang="en-US" dirty="0"/>
              <a:t>Things against the change (internal)</a:t>
            </a:r>
          </a:p>
          <a:p>
            <a:pPr lvl="1"/>
            <a:r>
              <a:rPr lang="en-US" sz="1800" dirty="0"/>
              <a:t>The existing organization structure had brought success in the past</a:t>
            </a:r>
          </a:p>
          <a:p>
            <a:pPr lvl="1"/>
            <a:r>
              <a:rPr lang="en-US" sz="1800" dirty="0"/>
              <a:t>People are fear of getting changing</a:t>
            </a:r>
          </a:p>
          <a:p>
            <a:r>
              <a:rPr lang="en-US" dirty="0"/>
              <a:t>Things against the change (external)</a:t>
            </a:r>
          </a:p>
          <a:p>
            <a:pPr lvl="1"/>
            <a:r>
              <a:rPr lang="en-US" sz="1800" dirty="0"/>
              <a:t>May not be able to meet the current commitments to clients</a:t>
            </a:r>
          </a:p>
          <a:p>
            <a:pPr lvl="1"/>
            <a:r>
              <a:rPr lang="en-US" sz="1800" dirty="0"/>
              <a:t>High cost and unforeseen impacts</a:t>
            </a:r>
          </a:p>
          <a:p>
            <a:pPr marL="457200" lvl="1" indent="0">
              <a:buNone/>
            </a:pPr>
            <a:endParaRPr lang="en-US" dirty="0"/>
          </a:p>
        </p:txBody>
      </p:sp>
    </p:spTree>
    <p:extLst>
      <p:ext uri="{BB962C8B-B14F-4D97-AF65-F5344CB8AC3E}">
        <p14:creationId xmlns:p14="http://schemas.microsoft.com/office/powerpoint/2010/main" val="27467148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B4B373-48AF-4C79-AA64-B2A6989E362B}"/>
              </a:ext>
            </a:extLst>
          </p:cNvPr>
          <p:cNvSpPr>
            <a:spLocks noGrp="1"/>
          </p:cNvSpPr>
          <p:nvPr>
            <p:ph type="title"/>
          </p:nvPr>
        </p:nvSpPr>
        <p:spPr/>
        <p:txBody>
          <a:bodyPr/>
          <a:lstStyle/>
          <a:p>
            <a:r>
              <a:rPr lang="en-US" dirty="0"/>
              <a:t>3.3  How to apply changes</a:t>
            </a:r>
          </a:p>
        </p:txBody>
      </p:sp>
      <p:sp>
        <p:nvSpPr>
          <p:cNvPr id="3" name="Content Placeholder 2">
            <a:extLst>
              <a:ext uri="{FF2B5EF4-FFF2-40B4-BE49-F238E27FC236}">
                <a16:creationId xmlns:a16="http://schemas.microsoft.com/office/drawing/2014/main" id="{44812BA4-88E5-414A-8B1C-18D6FF393FF5}"/>
              </a:ext>
            </a:extLst>
          </p:cNvPr>
          <p:cNvSpPr>
            <a:spLocks noGrp="1"/>
          </p:cNvSpPr>
          <p:nvPr>
            <p:ph idx="1"/>
          </p:nvPr>
        </p:nvSpPr>
        <p:spPr>
          <a:xfrm>
            <a:off x="427840" y="2603500"/>
            <a:ext cx="11299970" cy="3416300"/>
          </a:xfrm>
        </p:spPr>
        <p:txBody>
          <a:bodyPr>
            <a:normAutofit fontScale="92500" lnSpcReduction="20000"/>
          </a:bodyPr>
          <a:lstStyle/>
          <a:p>
            <a:pPr marL="0" indent="0">
              <a:buNone/>
            </a:pPr>
            <a:r>
              <a:rPr lang="en-US" altLang="zh-HK" sz="3000" dirty="0"/>
              <a:t>3.2  How the Models have been and will be used in KPMG China (continued)</a:t>
            </a:r>
          </a:p>
          <a:p>
            <a:r>
              <a:rPr lang="en-US" sz="1900" dirty="0"/>
              <a:t>Set up a solid time limit for late employees</a:t>
            </a:r>
          </a:p>
          <a:p>
            <a:r>
              <a:rPr lang="en-US" sz="1900" dirty="0"/>
              <a:t>Force the employees to work overtime if they are late</a:t>
            </a:r>
          </a:p>
          <a:p>
            <a:r>
              <a:rPr lang="en-US" sz="1900" dirty="0"/>
              <a:t>Focus on hiring high quality IT supporters to solve IT issues</a:t>
            </a:r>
          </a:p>
          <a:p>
            <a:r>
              <a:rPr lang="en-US" sz="1900" dirty="0"/>
              <a:t>Create new online working systems to simulates complex work</a:t>
            </a:r>
          </a:p>
          <a:p>
            <a:r>
              <a:rPr lang="en-US" sz="1900" dirty="0"/>
              <a:t>Paperwork documents can be look through online</a:t>
            </a:r>
          </a:p>
          <a:p>
            <a:r>
              <a:rPr lang="en-US" sz="1900" dirty="0"/>
              <a:t>Rebuild the internal deadline</a:t>
            </a:r>
          </a:p>
          <a:p>
            <a:r>
              <a:rPr lang="en-US" sz="1900" dirty="0"/>
              <a:t>Review employees performance level every three months</a:t>
            </a:r>
          </a:p>
          <a:p>
            <a:pPr marL="0" indent="0">
              <a:buNone/>
            </a:pPr>
            <a:endParaRPr lang="en-US" dirty="0"/>
          </a:p>
          <a:p>
            <a:endParaRPr lang="en-US" dirty="0"/>
          </a:p>
          <a:p>
            <a:endParaRPr lang="en-US" dirty="0"/>
          </a:p>
          <a:p>
            <a:endParaRPr lang="en-US" dirty="0"/>
          </a:p>
          <a:p>
            <a:pPr marL="0" indent="0">
              <a:buNone/>
            </a:pPr>
            <a:endParaRPr lang="en-US" dirty="0"/>
          </a:p>
          <a:p>
            <a:endParaRPr lang="en-US" dirty="0"/>
          </a:p>
        </p:txBody>
      </p:sp>
    </p:spTree>
    <p:extLst>
      <p:ext uri="{BB962C8B-B14F-4D97-AF65-F5344CB8AC3E}">
        <p14:creationId xmlns:p14="http://schemas.microsoft.com/office/powerpoint/2010/main" val="20255401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5DDAA0-D0E5-4829-A0C5-42A9947EBE7A}"/>
              </a:ext>
            </a:extLst>
          </p:cNvPr>
          <p:cNvSpPr>
            <a:spLocks noGrp="1"/>
          </p:cNvSpPr>
          <p:nvPr>
            <p:ph type="title"/>
          </p:nvPr>
        </p:nvSpPr>
        <p:spPr/>
        <p:txBody>
          <a:bodyPr/>
          <a:lstStyle/>
          <a:p>
            <a:r>
              <a:rPr lang="en-US" dirty="0"/>
              <a:t>4.0  Conclusion</a:t>
            </a:r>
          </a:p>
        </p:txBody>
      </p:sp>
      <p:sp>
        <p:nvSpPr>
          <p:cNvPr id="3" name="Content Placeholder 2">
            <a:extLst>
              <a:ext uri="{FF2B5EF4-FFF2-40B4-BE49-F238E27FC236}">
                <a16:creationId xmlns:a16="http://schemas.microsoft.com/office/drawing/2014/main" id="{4C5E632A-8D06-40EE-BFEF-7F60A5C505C2}"/>
              </a:ext>
            </a:extLst>
          </p:cNvPr>
          <p:cNvSpPr>
            <a:spLocks noGrp="1"/>
          </p:cNvSpPr>
          <p:nvPr>
            <p:ph idx="1"/>
          </p:nvPr>
        </p:nvSpPr>
        <p:spPr>
          <a:xfrm>
            <a:off x="503339" y="2527999"/>
            <a:ext cx="11065079" cy="3646298"/>
          </a:xfrm>
        </p:spPr>
        <p:txBody>
          <a:bodyPr>
            <a:normAutofit fontScale="85000" lnSpcReduction="20000"/>
          </a:bodyPr>
          <a:lstStyle/>
          <a:p>
            <a:pPr marL="0" indent="0" algn="just">
              <a:buNone/>
            </a:pPr>
            <a:r>
              <a:rPr lang="en-US" sz="2600" dirty="0"/>
              <a:t>KPMG China should determine the way going forward after undergoing in-depth review from change models including but not limited to:</a:t>
            </a:r>
          </a:p>
          <a:p>
            <a:r>
              <a:rPr lang="en-US" sz="2100" dirty="0"/>
              <a:t>Change requires cooperation of different people in the company</a:t>
            </a:r>
          </a:p>
          <a:p>
            <a:r>
              <a:rPr lang="en-US" sz="2100" dirty="0"/>
              <a:t>Remains in a high competitive level</a:t>
            </a:r>
          </a:p>
          <a:p>
            <a:r>
              <a:rPr lang="en-US" sz="2100" dirty="0"/>
              <a:t>Change management style is needed</a:t>
            </a:r>
          </a:p>
          <a:p>
            <a:pPr algn="just"/>
            <a:r>
              <a:rPr lang="en-US" sz="2100" dirty="0"/>
              <a:t>Ensure all employees are being engaged through periodic engagement survey and by setting high transparency performance objectives and KPIs in all levels </a:t>
            </a:r>
          </a:p>
          <a:p>
            <a:pPr algn="just"/>
            <a:r>
              <a:rPr lang="en-US" sz="2100" dirty="0"/>
              <a:t>Setting measurable performance goals to achieve from departments and individuals to be aligned with a high transparent and quantitative reward and incentive scheme for employees of all levels by driving high performance level</a:t>
            </a:r>
          </a:p>
          <a:p>
            <a:r>
              <a:rPr lang="en-US" altLang="zh-CN" sz="2100" dirty="0"/>
              <a:t>Achieve the public expectations </a:t>
            </a:r>
            <a:r>
              <a:rPr lang="en-US" altLang="zh-HK" sz="2100" dirty="0"/>
              <a:t>as a global branding </a:t>
            </a:r>
          </a:p>
          <a:p>
            <a:endParaRPr lang="en-US" sz="2100" dirty="0"/>
          </a:p>
        </p:txBody>
      </p:sp>
      <p:pic>
        <p:nvPicPr>
          <p:cNvPr id="4" name="Picture 3">
            <a:extLst>
              <a:ext uri="{FF2B5EF4-FFF2-40B4-BE49-F238E27FC236}">
                <a16:creationId xmlns:a16="http://schemas.microsoft.com/office/drawing/2014/main" id="{7AE019FB-6AD3-46E3-832B-BAFC5FC13FD5}"/>
              </a:ext>
            </a:extLst>
          </p:cNvPr>
          <p:cNvPicPr>
            <a:picLocks noChangeAspect="1"/>
          </p:cNvPicPr>
          <p:nvPr/>
        </p:nvPicPr>
        <p:blipFill>
          <a:blip r:embed="rId2"/>
          <a:stretch>
            <a:fillRect/>
          </a:stretch>
        </p:blipFill>
        <p:spPr>
          <a:xfrm>
            <a:off x="8464492" y="5348969"/>
            <a:ext cx="3103926" cy="1285219"/>
          </a:xfrm>
          <a:prstGeom prst="rect">
            <a:avLst/>
          </a:prstGeom>
        </p:spPr>
      </p:pic>
    </p:spTree>
    <p:extLst>
      <p:ext uri="{BB962C8B-B14F-4D97-AF65-F5344CB8AC3E}">
        <p14:creationId xmlns:p14="http://schemas.microsoft.com/office/powerpoint/2010/main" val="34611830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5DDAA0-D0E5-4829-A0C5-42A9947EBE7A}"/>
              </a:ext>
            </a:extLst>
          </p:cNvPr>
          <p:cNvSpPr>
            <a:spLocks noGrp="1"/>
          </p:cNvSpPr>
          <p:nvPr>
            <p:ph type="title"/>
          </p:nvPr>
        </p:nvSpPr>
        <p:spPr/>
        <p:txBody>
          <a:bodyPr/>
          <a:lstStyle/>
          <a:p>
            <a:r>
              <a:rPr lang="en-US" dirty="0"/>
              <a:t>5.0  Appendix</a:t>
            </a:r>
          </a:p>
        </p:txBody>
      </p:sp>
      <p:sp>
        <p:nvSpPr>
          <p:cNvPr id="3" name="Content Placeholder 2">
            <a:extLst>
              <a:ext uri="{FF2B5EF4-FFF2-40B4-BE49-F238E27FC236}">
                <a16:creationId xmlns:a16="http://schemas.microsoft.com/office/drawing/2014/main" id="{4C5E632A-8D06-40EE-BFEF-7F60A5C505C2}"/>
              </a:ext>
            </a:extLst>
          </p:cNvPr>
          <p:cNvSpPr>
            <a:spLocks noGrp="1"/>
          </p:cNvSpPr>
          <p:nvPr>
            <p:ph idx="1"/>
          </p:nvPr>
        </p:nvSpPr>
        <p:spPr>
          <a:xfrm>
            <a:off x="538293" y="2284719"/>
            <a:ext cx="11115413" cy="3763744"/>
          </a:xfrm>
        </p:spPr>
        <p:txBody>
          <a:bodyPr>
            <a:normAutofit fontScale="40000" lnSpcReduction="20000"/>
          </a:bodyPr>
          <a:lstStyle/>
          <a:p>
            <a:pPr marL="0" indent="0">
              <a:buNone/>
            </a:pPr>
            <a:r>
              <a:rPr lang="en-US" sz="4400" dirty="0"/>
              <a:t>KPMG China</a:t>
            </a:r>
          </a:p>
          <a:p>
            <a:pPr marL="0" indent="0" algn="just">
              <a:buNone/>
            </a:pPr>
            <a:r>
              <a:rPr lang="en-US" altLang="zh-HK" sz="3000" dirty="0">
                <a:solidFill>
                  <a:schemeClr val="tx1"/>
                </a:solidFill>
              </a:rPr>
              <a:t>KPMG’s Global China Practice Helping chart your path to success KPMG’s Global China Practice, headquartered in Beijing, plays a leading role in ‘bringing China to the world’ and ‘bringing the world to China’. Given the increasing importance of China’s outward direct investment (ODI) to China and host countries around the world, KPMG established the Global China Practice, with dedicated teams in nearly 60 locations around the world, including countries and regions along the ‘Belt and Road’. Our experts are very proud to have worked on many of China’s landmark outbound transactions. We are also passionate about guiding and facilitating Chinese ODI in other meaningful ways, including by helping Chinese companies integrate into local business communities, and introducing them to potential partners in key overseas markets. Equally, the Global China Practice enhances KPMG’s ability to serve foreign companies as they enter and grow in China. While many of our clients have been active in China for decades, the 13th Five-Year Plan marks a new era of potential Sino-foreign cooperation in China. The plan charts an ambitious course for China’s economic and social development over the next five years, and represents an important turning point in the Chinese government’s attitude towards the </a:t>
            </a:r>
            <a:r>
              <a:rPr lang="en-US" altLang="zh-HK" sz="3000" dirty="0" err="1">
                <a:solidFill>
                  <a:schemeClr val="tx1"/>
                </a:solidFill>
              </a:rPr>
              <a:t>utilisation</a:t>
            </a:r>
            <a:r>
              <a:rPr lang="en-US" altLang="zh-HK" sz="3000" dirty="0">
                <a:solidFill>
                  <a:schemeClr val="tx1"/>
                </a:solidFill>
              </a:rPr>
              <a:t> of inward foreign direct investment (FDI). </a:t>
            </a:r>
          </a:p>
          <a:p>
            <a:pPr marL="0" indent="0" algn="just">
              <a:buNone/>
            </a:pPr>
            <a:r>
              <a:rPr lang="en-US" altLang="zh-HK" sz="3000" dirty="0">
                <a:solidFill>
                  <a:schemeClr val="tx1"/>
                </a:solidFill>
              </a:rPr>
              <a:t>As market participants </a:t>
            </a:r>
            <a:r>
              <a:rPr lang="en-US" altLang="zh-HK" sz="3000" dirty="0" err="1">
                <a:solidFill>
                  <a:schemeClr val="tx1"/>
                </a:solidFill>
              </a:rPr>
              <a:t>manoeuvre</a:t>
            </a:r>
            <a:r>
              <a:rPr lang="en-US" altLang="zh-HK" sz="3000" dirty="0">
                <a:solidFill>
                  <a:schemeClr val="tx1"/>
                </a:solidFill>
              </a:rPr>
              <a:t> to succeed in the ‘new normal’ in China, foreign companies should review what contribution they can make to China’s ongoing economic transformation, align their value proposition and business strategies accordingly, and prepare for a shifting landscape of risks. Through the Global China Practice, KPMG stands shoulder to shoulder with Chinese and foreign companies alike as they seek to understand complex and dynamic business environments, shape crucial business partnerships, and build platforms to achieve long-term and sustainable market positions. This work is underpinned by market-leading thought leadership from the Global China Practice, produced in conjunction with leading government and industry bodies in China. So whether you are a Chinese company looking to ‘go out’ or a foreign company assessing the evolving opportunities for your business to grow in and with China, KPMG and its Global China Practice have the insights, experience and resources to support you as you chart your path to success</a:t>
            </a:r>
          </a:p>
          <a:p>
            <a:pPr marL="0" indent="0">
              <a:buNone/>
            </a:pPr>
            <a:endParaRPr lang="en-US" sz="2000" dirty="0">
              <a:solidFill>
                <a:schemeClr val="tx1"/>
              </a:solidFill>
            </a:endParaRPr>
          </a:p>
          <a:p>
            <a:pPr marL="0" indent="0">
              <a:buNone/>
            </a:pPr>
            <a:r>
              <a:rPr lang="zh-HK" altLang="en-US" sz="4000" b="1" dirty="0">
                <a:solidFill>
                  <a:schemeClr val="tx1"/>
                </a:solidFill>
                <a:hlinkClick r:id="rId2">
                  <a:extLst>
                    <a:ext uri="{A12FA001-AC4F-418D-AE19-62706E023703}">
                      <ahyp:hlinkClr xmlns:ahyp="http://schemas.microsoft.com/office/drawing/2018/hyperlinkcolor" val="tx"/>
                    </a:ext>
                  </a:extLst>
                </a:hlinkClick>
              </a:rPr>
              <a:t>毕马威中国：信赖专业，携手未来 </a:t>
            </a:r>
            <a:r>
              <a:rPr lang="en-US" altLang="zh-HK" sz="4000" b="1" dirty="0">
                <a:solidFill>
                  <a:schemeClr val="tx1"/>
                </a:solidFill>
                <a:hlinkClick r:id="rId2">
                  <a:extLst>
                    <a:ext uri="{A12FA001-AC4F-418D-AE19-62706E023703}">
                      <ahyp:hlinkClr xmlns:ahyp="http://schemas.microsoft.com/office/drawing/2018/hyperlinkcolor" val="tx"/>
                    </a:ext>
                  </a:extLst>
                </a:hlinkClick>
              </a:rPr>
              <a:t>KPMG China: We progress together (</a:t>
            </a:r>
            <a:r>
              <a:rPr lang="en-US" altLang="zh-HK" sz="4000" b="1" dirty="0" err="1">
                <a:solidFill>
                  <a:schemeClr val="tx1"/>
                </a:solidFill>
                <a:hlinkClick r:id="rId2">
                  <a:extLst>
                    <a:ext uri="{A12FA001-AC4F-418D-AE19-62706E023703}">
                      <ahyp:hlinkClr xmlns:ahyp="http://schemas.microsoft.com/office/drawing/2018/hyperlinkcolor" val="tx"/>
                    </a:ext>
                  </a:extLst>
                </a:hlinkClick>
              </a:rPr>
              <a:t>assets.kpmg</a:t>
            </a:r>
            <a:r>
              <a:rPr lang="en-US" altLang="zh-HK" sz="4000" b="1" dirty="0">
                <a:solidFill>
                  <a:schemeClr val="tx1"/>
                </a:solidFill>
                <a:hlinkClick r:id="rId2">
                  <a:extLst>
                    <a:ext uri="{A12FA001-AC4F-418D-AE19-62706E023703}">
                      <ahyp:hlinkClr xmlns:ahyp="http://schemas.microsoft.com/office/drawing/2018/hyperlinkcolor" val="tx"/>
                    </a:ext>
                  </a:extLst>
                </a:hlinkClick>
              </a:rPr>
              <a:t>)</a:t>
            </a:r>
            <a:endParaRPr lang="en-US" sz="4000" b="1" dirty="0">
              <a:solidFill>
                <a:schemeClr val="tx1"/>
              </a:solidFill>
            </a:endParaRPr>
          </a:p>
        </p:txBody>
      </p:sp>
      <p:pic>
        <p:nvPicPr>
          <p:cNvPr id="4" name="Picture 3">
            <a:extLst>
              <a:ext uri="{FF2B5EF4-FFF2-40B4-BE49-F238E27FC236}">
                <a16:creationId xmlns:a16="http://schemas.microsoft.com/office/drawing/2014/main" id="{DCE98B6B-1793-4630-81E4-DBEEA10DDBF2}"/>
              </a:ext>
            </a:extLst>
          </p:cNvPr>
          <p:cNvPicPr>
            <a:picLocks noChangeAspect="1"/>
          </p:cNvPicPr>
          <p:nvPr/>
        </p:nvPicPr>
        <p:blipFill>
          <a:blip r:embed="rId3"/>
          <a:stretch>
            <a:fillRect/>
          </a:stretch>
        </p:blipFill>
        <p:spPr>
          <a:xfrm>
            <a:off x="8464492" y="5348969"/>
            <a:ext cx="3103926" cy="1285219"/>
          </a:xfrm>
          <a:prstGeom prst="rect">
            <a:avLst/>
          </a:prstGeom>
        </p:spPr>
      </p:pic>
    </p:spTree>
    <p:extLst>
      <p:ext uri="{BB962C8B-B14F-4D97-AF65-F5344CB8AC3E}">
        <p14:creationId xmlns:p14="http://schemas.microsoft.com/office/powerpoint/2010/main" val="302556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65866D-DC9E-47CD-AA86-6CC58AFD3119}"/>
              </a:ext>
            </a:extLst>
          </p:cNvPr>
          <p:cNvSpPr>
            <a:spLocks noGrp="1"/>
          </p:cNvSpPr>
          <p:nvPr>
            <p:ph type="title"/>
          </p:nvPr>
        </p:nvSpPr>
        <p:spPr/>
        <p:txBody>
          <a:bodyPr/>
          <a:lstStyle/>
          <a:p>
            <a:r>
              <a:rPr lang="en-US" altLang="zh-HK" dirty="0"/>
              <a:t>6.0  Referencing</a:t>
            </a:r>
            <a:endParaRPr lang="en-US" dirty="0"/>
          </a:p>
        </p:txBody>
      </p:sp>
      <p:sp>
        <p:nvSpPr>
          <p:cNvPr id="3" name="Content Placeholder 2">
            <a:extLst>
              <a:ext uri="{FF2B5EF4-FFF2-40B4-BE49-F238E27FC236}">
                <a16:creationId xmlns:a16="http://schemas.microsoft.com/office/drawing/2014/main" id="{33B79CB3-48A9-4D99-AE73-5A142312C67B}"/>
              </a:ext>
            </a:extLst>
          </p:cNvPr>
          <p:cNvSpPr>
            <a:spLocks noGrp="1"/>
          </p:cNvSpPr>
          <p:nvPr>
            <p:ph idx="1"/>
          </p:nvPr>
        </p:nvSpPr>
        <p:spPr/>
        <p:txBody>
          <a:bodyPr>
            <a:normAutofit fontScale="92500"/>
          </a:bodyPr>
          <a:lstStyle/>
          <a:p>
            <a:r>
              <a:rPr lang="zh-HK" altLang="en-US" sz="1200" dirty="0">
                <a:solidFill>
                  <a:schemeClr val="tx1"/>
                </a:solidFill>
                <a:hlinkClick r:id="rId2">
                  <a:extLst>
                    <a:ext uri="{A12FA001-AC4F-418D-AE19-62706E023703}">
                      <ahyp:hlinkClr xmlns:ahyp="http://schemas.microsoft.com/office/drawing/2018/hyperlinkcolor" val="tx"/>
                    </a:ext>
                  </a:extLst>
                </a:hlinkClick>
              </a:rPr>
              <a:t>毕马威中国：信赖专业，携手未来 </a:t>
            </a:r>
            <a:r>
              <a:rPr lang="en-US" altLang="zh-HK" sz="1200" dirty="0">
                <a:solidFill>
                  <a:schemeClr val="tx1"/>
                </a:solidFill>
                <a:hlinkClick r:id="rId2">
                  <a:extLst>
                    <a:ext uri="{A12FA001-AC4F-418D-AE19-62706E023703}">
                      <ahyp:hlinkClr xmlns:ahyp="http://schemas.microsoft.com/office/drawing/2018/hyperlinkcolor" val="tx"/>
                    </a:ext>
                  </a:extLst>
                </a:hlinkClick>
              </a:rPr>
              <a:t>KPMG China: We progress together (</a:t>
            </a:r>
            <a:r>
              <a:rPr lang="en-US" altLang="zh-HK" sz="1200" dirty="0" err="1">
                <a:solidFill>
                  <a:schemeClr val="tx1"/>
                </a:solidFill>
                <a:hlinkClick r:id="rId2">
                  <a:extLst>
                    <a:ext uri="{A12FA001-AC4F-418D-AE19-62706E023703}">
                      <ahyp:hlinkClr xmlns:ahyp="http://schemas.microsoft.com/office/drawing/2018/hyperlinkcolor" val="tx"/>
                    </a:ext>
                  </a:extLst>
                </a:hlinkClick>
              </a:rPr>
              <a:t>assets.kpmg</a:t>
            </a:r>
            <a:r>
              <a:rPr lang="en-US" altLang="zh-HK" sz="1200" dirty="0">
                <a:solidFill>
                  <a:schemeClr val="tx1"/>
                </a:solidFill>
                <a:hlinkClick r:id="rId2">
                  <a:extLst>
                    <a:ext uri="{A12FA001-AC4F-418D-AE19-62706E023703}">
                      <ahyp:hlinkClr xmlns:ahyp="http://schemas.microsoft.com/office/drawing/2018/hyperlinkcolor" val="tx"/>
                    </a:ext>
                  </a:extLst>
                </a:hlinkClick>
              </a:rPr>
              <a:t>)</a:t>
            </a:r>
            <a:endParaRPr lang="en-US" altLang="zh-HK" sz="1200" dirty="0">
              <a:solidFill>
                <a:schemeClr val="tx1"/>
              </a:solidFill>
            </a:endParaRPr>
          </a:p>
          <a:p>
            <a:r>
              <a:rPr lang="en-US" sz="1200" b="0" i="0" dirty="0">
                <a:solidFill>
                  <a:srgbClr val="000000"/>
                </a:solidFill>
                <a:effectLst/>
                <a:latin typeface="Open Sans" panose="020B0606030504020204" pitchFamily="34" charset="0"/>
              </a:rPr>
              <a:t>Blog.smarp.com. 2022. </a:t>
            </a:r>
            <a:r>
              <a:rPr lang="en-US" sz="1200" b="0" i="1" dirty="0">
                <a:solidFill>
                  <a:srgbClr val="000000"/>
                </a:solidFill>
                <a:effectLst/>
                <a:latin typeface="Open Sans" panose="020B0606030504020204" pitchFamily="34" charset="0"/>
              </a:rPr>
              <a:t>5 Change Management Models to Take a Look At</a:t>
            </a:r>
            <a:r>
              <a:rPr lang="en-US" sz="1200" b="0" i="0" dirty="0">
                <a:solidFill>
                  <a:srgbClr val="000000"/>
                </a:solidFill>
                <a:effectLst/>
                <a:latin typeface="Open Sans" panose="020B0606030504020204" pitchFamily="34" charset="0"/>
              </a:rPr>
              <a:t>. [online] Available at: &lt;https://blog.smarp.com/5-change-management-models-to-take-a-look-at&gt; [Accessed 27 March 2022].</a:t>
            </a:r>
          </a:p>
          <a:p>
            <a:r>
              <a:rPr lang="en-US" sz="1200" dirty="0">
                <a:solidFill>
                  <a:schemeClr val="tx1"/>
                </a:solidFill>
              </a:rPr>
              <a:t>&lt;https://study.com/academy/lesson/lewins-3-stage-model-of-change-unfreezing-changing-refreezing.html#:~:text=Let's%20review.-,Kurt%20Lewin%20developed%20a%20change%20model%20involving%20three%20steps%3A%20unfreezing,new%20behavior%20as%20the%20norm.&gt; [Accessed 28 March 2022].</a:t>
            </a:r>
          </a:p>
          <a:p>
            <a:r>
              <a:rPr lang="en-US" sz="1200" dirty="0">
                <a:solidFill>
                  <a:schemeClr val="tx1"/>
                </a:solidFill>
              </a:rPr>
              <a:t>models, C., 2022. Organizational change management: 8 proven models to navigate change. [online] Zendesk. Available at: &lt;https://www.zendesk.hk/blog/change-management-models/#:~:text=Why%20understanding%20change%20management%20models%20is%20valuable&amp;text=Breitbach%20points%20out%20that%20%E2%80%9Cyou,in%20from%20employees%20and%20stakeholders.&gt; [Accessed 30 March 2022].</a:t>
            </a:r>
          </a:p>
          <a:p>
            <a:r>
              <a:rPr lang="en-US" sz="1200" dirty="0">
                <a:solidFill>
                  <a:schemeClr val="tx1"/>
                </a:solidFill>
              </a:rPr>
              <a:t>Team, M., 2022. KPMG SWOT Analysis, Competitors &amp; USP | MBA </a:t>
            </a:r>
            <a:r>
              <a:rPr lang="en-US" sz="1200" dirty="0" err="1">
                <a:solidFill>
                  <a:schemeClr val="tx1"/>
                </a:solidFill>
              </a:rPr>
              <a:t>Skool</a:t>
            </a:r>
            <a:r>
              <a:rPr lang="en-US" sz="1200" dirty="0">
                <a:solidFill>
                  <a:schemeClr val="tx1"/>
                </a:solidFill>
              </a:rPr>
              <a:t>. [online] MBA </a:t>
            </a:r>
            <a:r>
              <a:rPr lang="en-US" sz="1200" dirty="0" err="1">
                <a:solidFill>
                  <a:schemeClr val="tx1"/>
                </a:solidFill>
              </a:rPr>
              <a:t>Skool</a:t>
            </a:r>
            <a:r>
              <a:rPr lang="en-US" sz="1200" dirty="0">
                <a:solidFill>
                  <a:schemeClr val="tx1"/>
                </a:solidFill>
              </a:rPr>
              <a:t>. Available at: &lt;https://www.mbaskool.com/brandguide/management-and-consulting/4551-kpmg.html&gt; [Accessed 31 March 2022].</a:t>
            </a:r>
          </a:p>
          <a:p>
            <a:r>
              <a:rPr lang="en-US" sz="1200" dirty="0">
                <a:solidFill>
                  <a:schemeClr val="tx1"/>
                </a:solidFill>
              </a:rPr>
              <a:t>Fern Fort University. 2022. KPMG SWOT Analysis Matrix [step by step] Weighted SWOT. [online] Available at: &lt;http://fernfortuniversity.com/term-papers/swot/1433/1087-kpmg.php&gt; [Accessed 31 March 2022].</a:t>
            </a:r>
          </a:p>
        </p:txBody>
      </p:sp>
    </p:spTree>
    <p:extLst>
      <p:ext uri="{BB962C8B-B14F-4D97-AF65-F5344CB8AC3E}">
        <p14:creationId xmlns:p14="http://schemas.microsoft.com/office/powerpoint/2010/main" val="197223535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6CD8E0-F8C3-458B-BD45-0693B65DFE96}"/>
              </a:ext>
            </a:extLst>
          </p:cNvPr>
          <p:cNvSpPr>
            <a:spLocks noGrp="1"/>
          </p:cNvSpPr>
          <p:nvPr>
            <p:ph type="title"/>
          </p:nvPr>
        </p:nvSpPr>
        <p:spPr/>
        <p:txBody>
          <a:bodyPr/>
          <a:lstStyle/>
          <a:p>
            <a:r>
              <a:rPr lang="en-US" altLang="zh-HK" dirty="0"/>
              <a:t>6.0  Referencing</a:t>
            </a:r>
            <a:endParaRPr lang="en-US" dirty="0"/>
          </a:p>
        </p:txBody>
      </p:sp>
      <p:sp>
        <p:nvSpPr>
          <p:cNvPr id="3" name="Content Placeholder 2">
            <a:extLst>
              <a:ext uri="{FF2B5EF4-FFF2-40B4-BE49-F238E27FC236}">
                <a16:creationId xmlns:a16="http://schemas.microsoft.com/office/drawing/2014/main" id="{BC4B2A94-580A-4728-9717-152FBEF28D4C}"/>
              </a:ext>
            </a:extLst>
          </p:cNvPr>
          <p:cNvSpPr>
            <a:spLocks noGrp="1"/>
          </p:cNvSpPr>
          <p:nvPr>
            <p:ph idx="1"/>
          </p:nvPr>
        </p:nvSpPr>
        <p:spPr/>
        <p:txBody>
          <a:bodyPr>
            <a:normAutofit/>
          </a:bodyPr>
          <a:lstStyle/>
          <a:p>
            <a:r>
              <a:rPr lang="en-US" sz="1400" b="0" i="0" dirty="0">
                <a:solidFill>
                  <a:srgbClr val="000000"/>
                </a:solidFill>
                <a:effectLst/>
                <a:latin typeface="Times New Roman" panose="02020603050405020304" pitchFamily="18" charset="0"/>
                <a:cs typeface="Times New Roman" panose="02020603050405020304" pitchFamily="18" charset="0"/>
              </a:rPr>
              <a:t>The </a:t>
            </a:r>
            <a:r>
              <a:rPr lang="en-US" sz="1400" b="0" i="0" dirty="0" err="1">
                <a:solidFill>
                  <a:srgbClr val="000000"/>
                </a:solidFill>
                <a:effectLst/>
                <a:latin typeface="Times New Roman" panose="02020603050405020304" pitchFamily="18" charset="0"/>
                <a:cs typeface="Times New Roman" panose="02020603050405020304" pitchFamily="18" charset="0"/>
              </a:rPr>
              <a:t>Whatfix</a:t>
            </a:r>
            <a:r>
              <a:rPr lang="en-US" sz="1400" b="0" i="0" dirty="0">
                <a:solidFill>
                  <a:srgbClr val="000000"/>
                </a:solidFill>
                <a:effectLst/>
                <a:latin typeface="Times New Roman" panose="02020603050405020304" pitchFamily="18" charset="0"/>
                <a:cs typeface="Times New Roman" panose="02020603050405020304" pitchFamily="18" charset="0"/>
              </a:rPr>
              <a:t> Blog | Drive Digital Adoption. 2022. </a:t>
            </a:r>
            <a:r>
              <a:rPr lang="en-US" sz="1400" b="0" i="1" dirty="0">
                <a:solidFill>
                  <a:srgbClr val="000000"/>
                </a:solidFill>
                <a:effectLst/>
                <a:latin typeface="Times New Roman" panose="02020603050405020304" pitchFamily="18" charset="0"/>
                <a:cs typeface="Times New Roman" panose="02020603050405020304" pitchFamily="18" charset="0"/>
              </a:rPr>
              <a:t>10 Proven Change Management Models (2022)</a:t>
            </a:r>
            <a:r>
              <a:rPr lang="en-US" sz="1400" b="0" i="0" dirty="0">
                <a:solidFill>
                  <a:srgbClr val="000000"/>
                </a:solidFill>
                <a:effectLst/>
                <a:latin typeface="Times New Roman" panose="02020603050405020304" pitchFamily="18" charset="0"/>
                <a:cs typeface="Times New Roman" panose="02020603050405020304" pitchFamily="18" charset="0"/>
              </a:rPr>
              <a:t>. [online] Available at: &lt;https://whatfix.com/blog/10-change-management-models/&gt; [Accessed 31 March 2022].</a:t>
            </a:r>
          </a:p>
          <a:p>
            <a:r>
              <a:rPr lang="en-US" sz="1400" b="0" i="0" dirty="0">
                <a:solidFill>
                  <a:srgbClr val="000000"/>
                </a:solidFill>
                <a:effectLst/>
                <a:latin typeface="Times New Roman" panose="02020603050405020304" pitchFamily="18" charset="0"/>
                <a:cs typeface="Times New Roman" panose="02020603050405020304" pitchFamily="18" charset="0"/>
              </a:rPr>
              <a:t>Process Street. 2022. Change Management Models: 8 Proven Examples to Evolve &amp; Thrive | Process Street | Checklist, Workflow and SOP Software. [online] Available at: &lt;https://www.process.st/change-management-models/&gt; [Accessed 31 March 2022].</a:t>
            </a:r>
          </a:p>
          <a:p>
            <a:r>
              <a:rPr lang="en-US" sz="1400" b="0" i="0" dirty="0">
                <a:solidFill>
                  <a:srgbClr val="000000"/>
                </a:solidFill>
                <a:effectLst/>
                <a:latin typeface="Times New Roman" panose="02020603050405020304" pitchFamily="18" charset="0"/>
                <a:cs typeface="Times New Roman" panose="02020603050405020304" pitchFamily="18" charset="0"/>
              </a:rPr>
              <a:t> Lucidchart.com. 2022. 7 Fundamental Change Management Models | </a:t>
            </a:r>
            <a:r>
              <a:rPr lang="en-US" sz="1400" b="0" i="0" dirty="0" err="1">
                <a:solidFill>
                  <a:srgbClr val="000000"/>
                </a:solidFill>
                <a:effectLst/>
                <a:latin typeface="Times New Roman" panose="02020603050405020304" pitchFamily="18" charset="0"/>
                <a:cs typeface="Times New Roman" panose="02020603050405020304" pitchFamily="18" charset="0"/>
              </a:rPr>
              <a:t>Lucidchart</a:t>
            </a:r>
            <a:r>
              <a:rPr lang="en-US" sz="1400" b="0" i="0" dirty="0">
                <a:solidFill>
                  <a:srgbClr val="000000"/>
                </a:solidFill>
                <a:effectLst/>
                <a:latin typeface="Times New Roman" panose="02020603050405020304" pitchFamily="18" charset="0"/>
                <a:cs typeface="Times New Roman" panose="02020603050405020304" pitchFamily="18" charset="0"/>
              </a:rPr>
              <a:t> Blog. [online] Available at: &lt;https://www.lucidchart.com/blog/7-fundamental-change-management-models&gt; [Accessed 31 March 2022].</a:t>
            </a:r>
          </a:p>
          <a:p>
            <a:r>
              <a:rPr lang="en-US" sz="1400" b="0" i="0" dirty="0" err="1">
                <a:solidFill>
                  <a:srgbClr val="000000"/>
                </a:solidFill>
                <a:effectLst/>
                <a:latin typeface="Times New Roman" panose="02020603050405020304" pitchFamily="18" charset="0"/>
                <a:cs typeface="Times New Roman" panose="02020603050405020304" pitchFamily="18" charset="0"/>
              </a:rPr>
              <a:t>Altadonna</a:t>
            </a:r>
            <a:r>
              <a:rPr lang="en-US" sz="1400" b="0" i="0" dirty="0">
                <a:solidFill>
                  <a:srgbClr val="000000"/>
                </a:solidFill>
                <a:effectLst/>
                <a:latin typeface="Times New Roman" panose="02020603050405020304" pitchFamily="18" charset="0"/>
                <a:cs typeface="Times New Roman" panose="02020603050405020304" pitchFamily="18" charset="0"/>
              </a:rPr>
              <a:t>, N., 2022. 13 Types of Change of Management Models you should know | </a:t>
            </a:r>
            <a:r>
              <a:rPr lang="en-US" sz="1400" b="0" i="0" dirty="0" err="1">
                <a:solidFill>
                  <a:srgbClr val="000000"/>
                </a:solidFill>
                <a:effectLst/>
                <a:latin typeface="Times New Roman" panose="02020603050405020304" pitchFamily="18" charset="0"/>
                <a:cs typeface="Times New Roman" panose="02020603050405020304" pitchFamily="18" charset="0"/>
              </a:rPr>
              <a:t>Apty</a:t>
            </a:r>
            <a:r>
              <a:rPr lang="en-US" sz="1400" b="0" i="0" dirty="0">
                <a:solidFill>
                  <a:srgbClr val="000000"/>
                </a:solidFill>
                <a:effectLst/>
                <a:latin typeface="Times New Roman" panose="02020603050405020304" pitchFamily="18" charset="0"/>
                <a:cs typeface="Times New Roman" panose="02020603050405020304" pitchFamily="18" charset="0"/>
              </a:rPr>
              <a:t>. [online] Apty.io. Available at: &lt;https://www.apty.io/blog/organizational-change-management-models&gt; [Accessed 31 March 2022].</a:t>
            </a:r>
          </a:p>
          <a:p>
            <a:r>
              <a:rPr lang="en-US" sz="1400" dirty="0" err="1">
                <a:latin typeface="Times New Roman" panose="02020603050405020304" pitchFamily="18" charset="0"/>
                <a:cs typeface="Times New Roman" panose="02020603050405020304" pitchFamily="18" charset="0"/>
              </a:rPr>
              <a:t>CioPages</a:t>
            </a:r>
            <a:r>
              <a:rPr lang="en-US" sz="1400" dirty="0">
                <a:latin typeface="Times New Roman" panose="02020603050405020304" pitchFamily="18" charset="0"/>
                <a:cs typeface="Times New Roman" panose="02020603050405020304" pitchFamily="18" charset="0"/>
              </a:rPr>
              <a:t>. 2022. Top Ten Change Management Models for Enterprise Transformation. [online] Available at: &lt;https://www.ciopages.com/change-management-models/&gt; [Accessed 31 March 2022].</a:t>
            </a:r>
          </a:p>
          <a:p>
            <a:endParaRPr lang="en-US" dirty="0"/>
          </a:p>
          <a:p>
            <a:endParaRPr lang="en-US" dirty="0"/>
          </a:p>
        </p:txBody>
      </p:sp>
    </p:spTree>
    <p:extLst>
      <p:ext uri="{BB962C8B-B14F-4D97-AF65-F5344CB8AC3E}">
        <p14:creationId xmlns:p14="http://schemas.microsoft.com/office/powerpoint/2010/main" val="382451820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3C9BFB-83F7-429E-9B4C-1523EC6F862D}"/>
              </a:ext>
            </a:extLst>
          </p:cNvPr>
          <p:cNvSpPr>
            <a:spLocks noGrp="1"/>
          </p:cNvSpPr>
          <p:nvPr>
            <p:ph type="title"/>
          </p:nvPr>
        </p:nvSpPr>
        <p:spPr/>
        <p:txBody>
          <a:bodyPr/>
          <a:lstStyle/>
          <a:p>
            <a:endParaRPr lang="en-US"/>
          </a:p>
        </p:txBody>
      </p:sp>
      <p:pic>
        <p:nvPicPr>
          <p:cNvPr id="4" name="Content Placeholder 3">
            <a:extLst>
              <a:ext uri="{FF2B5EF4-FFF2-40B4-BE49-F238E27FC236}">
                <a16:creationId xmlns:a16="http://schemas.microsoft.com/office/drawing/2014/main" id="{5A8CE416-B944-4167-87AF-177B09579800}"/>
              </a:ext>
            </a:extLst>
          </p:cNvPr>
          <p:cNvPicPr>
            <a:picLocks noGrp="1" noChangeAspect="1"/>
          </p:cNvPicPr>
          <p:nvPr>
            <p:ph idx="1"/>
          </p:nvPr>
        </p:nvPicPr>
        <p:blipFill>
          <a:blip r:embed="rId2"/>
          <a:stretch>
            <a:fillRect/>
          </a:stretch>
        </p:blipFill>
        <p:spPr>
          <a:xfrm>
            <a:off x="0" y="-13985"/>
            <a:ext cx="12192000" cy="6871985"/>
          </a:xfrm>
          <a:prstGeom prst="rect">
            <a:avLst/>
          </a:prstGeom>
        </p:spPr>
      </p:pic>
    </p:spTree>
    <p:extLst>
      <p:ext uri="{BB962C8B-B14F-4D97-AF65-F5344CB8AC3E}">
        <p14:creationId xmlns:p14="http://schemas.microsoft.com/office/powerpoint/2010/main" val="71346672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TM02900722[[fn=Ion Boardroom]]</Template>
  <TotalTime>5067</TotalTime>
  <Words>2236</Words>
  <Application>Microsoft Office PowerPoint</Application>
  <PresentationFormat>寬螢幕</PresentationFormat>
  <Paragraphs>198</Paragraphs>
  <Slides>23</Slides>
  <Notes>0</Notes>
  <HiddenSlides>0</HiddenSlides>
  <MMClips>0</MMClips>
  <ScaleCrop>false</ScaleCrop>
  <HeadingPairs>
    <vt:vector size="6" baseType="variant">
      <vt:variant>
        <vt:lpstr>使用字型</vt:lpstr>
      </vt:variant>
      <vt:variant>
        <vt:i4>6</vt:i4>
      </vt:variant>
      <vt:variant>
        <vt:lpstr>佈景主題</vt:lpstr>
      </vt:variant>
      <vt:variant>
        <vt:i4>1</vt:i4>
      </vt:variant>
      <vt:variant>
        <vt:lpstr>投影片標題</vt:lpstr>
      </vt:variant>
      <vt:variant>
        <vt:i4>23</vt:i4>
      </vt:variant>
    </vt:vector>
  </HeadingPairs>
  <TitlesOfParts>
    <vt:vector size="30" baseType="lpstr">
      <vt:lpstr>Arial</vt:lpstr>
      <vt:lpstr>Century Gothic</vt:lpstr>
      <vt:lpstr>Open Sans</vt:lpstr>
      <vt:lpstr>Times New Roman</vt:lpstr>
      <vt:lpstr>Wingdings</vt:lpstr>
      <vt:lpstr>Wingdings 3</vt:lpstr>
      <vt:lpstr>Ion Boardroom</vt:lpstr>
      <vt:lpstr>HKBM7015 Change and Stability Management</vt:lpstr>
      <vt:lpstr>Table of Content</vt:lpstr>
      <vt:lpstr>1.0  Introduction</vt:lpstr>
      <vt:lpstr>2.0  KPMG China – the Chosen Company</vt:lpstr>
      <vt:lpstr>2.0  KPMG China – the Chosen Company</vt:lpstr>
      <vt:lpstr>2.0  KPMG China – the Chosen Company</vt:lpstr>
      <vt:lpstr>2.0  KPMG China – the Chosen Company</vt:lpstr>
      <vt:lpstr>3.0 Key Change Management Models</vt:lpstr>
      <vt:lpstr>3.0 Key Change Management Models</vt:lpstr>
      <vt:lpstr>3.0 Key Change Management Models</vt:lpstr>
      <vt:lpstr>3.0 Key Change Management Models</vt:lpstr>
      <vt:lpstr>3.0 Key Change Management Models</vt:lpstr>
      <vt:lpstr>3.0 Key Change Management Models</vt:lpstr>
      <vt:lpstr>3.0 Key Change Management Models</vt:lpstr>
      <vt:lpstr>3.0 Key Change Management Models</vt:lpstr>
      <vt:lpstr>3.0 Key Change Management Models</vt:lpstr>
      <vt:lpstr>3.0 Key Change Management Models</vt:lpstr>
      <vt:lpstr>3.3  How to apply changes</vt:lpstr>
      <vt:lpstr>4.0  Conclusion</vt:lpstr>
      <vt:lpstr>5.0  Appendix</vt:lpstr>
      <vt:lpstr>6.0  Referencing</vt:lpstr>
      <vt:lpstr>6.0  Referencing</vt:lpstr>
      <vt:lpstr>PowerPoint 簡報</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HKBM7015 Change and Stability Management</dc:title>
  <dc:creator>tsz hin lam</dc:creator>
  <cp:lastModifiedBy>kk lam</cp:lastModifiedBy>
  <cp:revision>40</cp:revision>
  <dcterms:created xsi:type="dcterms:W3CDTF">2022-03-26T17:01:55Z</dcterms:created>
  <dcterms:modified xsi:type="dcterms:W3CDTF">2022-04-02T04:32:12Z</dcterms:modified>
</cp:coreProperties>
</file>