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5" r:id="rId10"/>
    <p:sldId id="267" r:id="rId11"/>
    <p:sldId id="266" r:id="rId12"/>
    <p:sldId id="264" r:id="rId13"/>
  </p:sldIdLst>
  <p:sldSz cx="9144000" cy="6858000" type="screen4x3"/>
  <p:notesSz cx="6858000" cy="9144000"/>
  <p:defaultTextStyle>
    <a:defPPr lvl="0">
      <a:defRPr lang="en-US"/>
    </a:defPPr>
    <a:lvl1pPr marL="0" lvl="0" algn="l" defTabSz="914400" rtl="0" eaLnBrk="1" latinLnBrk="0" hangingPunct="1">
      <a:defRPr sz="1800" kern="1200">
        <a:solidFill>
          <a:schemeClr val="tx1"/>
        </a:solidFill>
        <a:latin typeface="+mn-lt"/>
        <a:ea typeface="+mn-ea"/>
        <a:cs typeface="+mn-cs"/>
      </a:defRPr>
    </a:lvl1pPr>
    <a:lvl2pPr marL="457200" lvl="1" algn="l" defTabSz="914400" rtl="0" eaLnBrk="1" latinLnBrk="0" hangingPunct="1">
      <a:defRPr sz="1800" kern="1200">
        <a:solidFill>
          <a:schemeClr val="tx1"/>
        </a:solidFill>
        <a:latin typeface="+mn-lt"/>
        <a:ea typeface="+mn-ea"/>
        <a:cs typeface="+mn-cs"/>
      </a:defRPr>
    </a:lvl2pPr>
    <a:lvl3pPr marL="914400" lvl="2" algn="l" defTabSz="914400" rtl="0" eaLnBrk="1" latinLnBrk="0" hangingPunct="1">
      <a:defRPr sz="1800" kern="1200">
        <a:solidFill>
          <a:schemeClr val="tx1"/>
        </a:solidFill>
        <a:latin typeface="+mn-lt"/>
        <a:ea typeface="+mn-ea"/>
        <a:cs typeface="+mn-cs"/>
      </a:defRPr>
    </a:lvl3pPr>
    <a:lvl4pPr marL="1371600" lvl="3" algn="l" defTabSz="914400" rtl="0" eaLnBrk="1" latinLnBrk="0" hangingPunct="1">
      <a:defRPr sz="1800" kern="1200">
        <a:solidFill>
          <a:schemeClr val="tx1"/>
        </a:solidFill>
        <a:latin typeface="+mn-lt"/>
        <a:ea typeface="+mn-ea"/>
        <a:cs typeface="+mn-cs"/>
      </a:defRPr>
    </a:lvl4pPr>
    <a:lvl5pPr marL="1828800" lvl="4" algn="l" defTabSz="914400" rtl="0" eaLnBrk="1" latinLnBrk="0" hangingPunct="1">
      <a:defRPr sz="1800" kern="1200">
        <a:solidFill>
          <a:schemeClr val="tx1"/>
        </a:solidFill>
        <a:latin typeface="+mn-lt"/>
        <a:ea typeface="+mn-ea"/>
        <a:cs typeface="+mn-cs"/>
      </a:defRPr>
    </a:lvl5pPr>
    <a:lvl6pPr marL="2286000" lvl="5" algn="l" defTabSz="914400" rtl="0" eaLnBrk="1" latinLnBrk="0" hangingPunct="1">
      <a:defRPr sz="1800" kern="1200">
        <a:solidFill>
          <a:schemeClr val="tx1"/>
        </a:solidFill>
        <a:latin typeface="+mn-lt"/>
        <a:ea typeface="+mn-ea"/>
        <a:cs typeface="+mn-cs"/>
      </a:defRPr>
    </a:lvl6pPr>
    <a:lvl7pPr marL="2743200" lvl="6" algn="l" defTabSz="914400" rtl="0" eaLnBrk="1" latinLnBrk="0" hangingPunct="1">
      <a:defRPr sz="1800" kern="1200">
        <a:solidFill>
          <a:schemeClr val="tx1"/>
        </a:solidFill>
        <a:latin typeface="+mn-lt"/>
        <a:ea typeface="+mn-ea"/>
        <a:cs typeface="+mn-cs"/>
      </a:defRPr>
    </a:lvl7pPr>
    <a:lvl8pPr marL="3200400" lvl="7" algn="l" defTabSz="914400" rtl="0" eaLnBrk="1" latinLnBrk="0" hangingPunct="1">
      <a:defRPr sz="1800" kern="1200">
        <a:solidFill>
          <a:schemeClr val="tx1"/>
        </a:solidFill>
        <a:latin typeface="+mn-lt"/>
        <a:ea typeface="+mn-ea"/>
        <a:cs typeface="+mn-cs"/>
      </a:defRPr>
    </a:lvl8pPr>
    <a:lvl9pPr marL="3657600" lvl="8"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707"/>
  </p:normalViewPr>
  <p:slideViewPr>
    <p:cSldViewPr snapToGrid="0">
      <p:cViewPr varScale="1">
        <p:scale>
          <a:sx n="100" d="100"/>
          <a:sy n="100" d="100"/>
        </p:scale>
        <p:origin x="760" y="1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43A90B-B1D8-9849-A952-3EDC2420B162}" type="datetimeFigureOut">
              <a:rPr lang="en-US" smtClean="0"/>
              <a:t>2/17/21</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B5F483-3456-8A45-9635-6AD1AECCD745}" type="slidenum">
              <a:rPr lang="en-US" smtClean="0"/>
              <a:t>‹#›</a:t>
            </a:fld>
            <a:endParaRPr lang="en-US"/>
          </a:p>
        </p:txBody>
      </p:sp>
    </p:spTree>
    <p:extLst>
      <p:ext uri="{BB962C8B-B14F-4D97-AF65-F5344CB8AC3E}">
        <p14:creationId xmlns:p14="http://schemas.microsoft.com/office/powerpoint/2010/main" val="2225778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B5F483-3456-8A45-9635-6AD1AECCD745}" type="slidenum">
              <a:rPr lang="en-US" smtClean="0"/>
              <a:t>9</a:t>
            </a:fld>
            <a:endParaRPr lang="en-US"/>
          </a:p>
        </p:txBody>
      </p:sp>
    </p:spTree>
    <p:extLst>
      <p:ext uri="{BB962C8B-B14F-4D97-AF65-F5344CB8AC3E}">
        <p14:creationId xmlns:p14="http://schemas.microsoft.com/office/powerpoint/2010/main" val="35865730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D4681A8-4992-4580-986E-B70340DB93D8}" type="datetimeFigureOut">
              <a:rPr lang="en-US" smtClean="0"/>
              <a:pPr/>
              <a:t>2/17/21</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1750923C-81D1-40E2-A231-DA55D41BE5B2}"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D4681A8-4992-4580-986E-B70340DB93D8}" type="datetimeFigureOut">
              <a:rPr lang="en-US" smtClean="0"/>
              <a:pPr/>
              <a:t>2/17/21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50923C-81D1-40E2-A231-DA55D41BE5B2}" type="slidenum">
              <a:rPr lang="en-US" smtClean="0"/>
              <a:pPr/>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D4681A8-4992-4580-986E-B70340DB93D8}" type="datetimeFigureOut">
              <a:rPr lang="en-US" smtClean="0"/>
              <a:pPr/>
              <a:t>2/17/21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50923C-81D1-40E2-A231-DA55D41BE5B2}"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D4681A8-4992-4580-986E-B70340DB93D8}" type="datetimeFigureOut">
              <a:rPr lang="en-US" smtClean="0"/>
              <a:pPr/>
              <a:t>2/17/21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750923C-81D1-40E2-A231-DA55D41BE5B2}" type="slidenum">
              <a:rPr lang="en-US" smtClean="0"/>
              <a:pPr/>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4D4681A8-4992-4580-986E-B70340DB93D8}" type="datetimeFigureOut">
              <a:rPr lang="en-US" smtClean="0"/>
              <a:pPr/>
              <a:t>2/17/21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750923C-81D1-40E2-A231-DA55D41BE5B2}"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4D4681A8-4992-4580-986E-B70340DB93D8}" type="datetimeFigureOut">
              <a:rPr lang="en-US" smtClean="0"/>
              <a:pPr/>
              <a:t>2/17/21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750923C-81D1-40E2-A231-DA55D41BE5B2}" type="slidenum">
              <a:rPr lang="en-US" smtClean="0"/>
              <a:pPr/>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4681A8-4992-4580-986E-B70340DB93D8}" type="datetimeFigureOut">
              <a:rPr lang="en-US" smtClean="0"/>
              <a:pPr/>
              <a:t>2/17/21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750923C-81D1-40E2-A231-DA55D41BE5B2}"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4D4681A8-4992-4580-986E-B70340DB93D8}" type="datetimeFigureOut">
              <a:rPr lang="en-US" smtClean="0"/>
              <a:pPr/>
              <a:t>2/17/21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750923C-81D1-40E2-A231-DA55D41BE5B2}"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D4681A8-4992-4580-986E-B70340DB93D8}" type="datetimeFigureOut">
              <a:rPr lang="en-US" smtClean="0"/>
              <a:pPr/>
              <a:t>2/17/21</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1750923C-81D1-40E2-A231-DA55D41BE5B2}"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D4681A8-4992-4580-986E-B70340DB93D8}" type="datetimeFigureOut">
              <a:rPr lang="en-US" smtClean="0"/>
              <a:pPr/>
              <a:t>2/17/21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50923C-81D1-40E2-A231-DA55D41BE5B2}"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D4681A8-4992-4580-986E-B70340DB93D8}" type="datetimeFigureOut">
              <a:rPr lang="en-US" smtClean="0"/>
              <a:pPr/>
              <a:t>2/17/21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50923C-81D1-40E2-A231-DA55D41BE5B2}"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D4681A8-4992-4580-986E-B70340DB93D8}" type="datetimeFigureOut">
              <a:rPr lang="en-US" smtClean="0"/>
              <a:pPr/>
              <a:t>2/17/21</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1750923C-81D1-40E2-A231-DA55D41BE5B2}"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62001"/>
            <a:ext cx="7772400" cy="2838450"/>
          </a:xfrm>
        </p:spPr>
        <p:txBody>
          <a:bodyPr>
            <a:normAutofit/>
          </a:bodyPr>
          <a:lstStyle/>
          <a:p>
            <a:pPr algn="ctr"/>
            <a:r>
              <a:rPr lang="en-US" sz="4000" b="0" dirty="0">
                <a:solidFill>
                  <a:srgbClr val="FF0000"/>
                </a:solidFill>
                <a:latin typeface="Tw Cen MT" panose="020B0602020104020603" pitchFamily="34" charset="77"/>
              </a:rPr>
              <a:t>MIND MAP</a:t>
            </a:r>
            <a:br>
              <a:rPr lang="en-US" sz="4000" b="0" dirty="0">
                <a:solidFill>
                  <a:srgbClr val="FF0000"/>
                </a:solidFill>
                <a:latin typeface="Tw Cen MT" panose="020B0602020104020603" pitchFamily="34" charset="77"/>
              </a:rPr>
            </a:br>
            <a:r>
              <a:rPr lang="en-US" sz="4000" b="0" dirty="0">
                <a:solidFill>
                  <a:srgbClr val="FF0000"/>
                </a:solidFill>
                <a:latin typeface="Tw Cen MT" panose="020B0602020104020603" pitchFamily="34" charset="77"/>
              </a:rPr>
              <a:t> SOCIO-ECONOMIC STATUS  OF CHILDREN AND ECONOMIC GROWTH OF SOCIETY</a:t>
            </a:r>
          </a:p>
        </p:txBody>
      </p:sp>
      <p:sp>
        <p:nvSpPr>
          <p:cNvPr id="3" name="Subtitle 2"/>
          <p:cNvSpPr>
            <a:spLocks noGrp="1"/>
          </p:cNvSpPr>
          <p:nvPr>
            <p:ph type="subTitle" idx="1"/>
          </p:nvPr>
        </p:nvSpPr>
        <p:spPr>
          <a:xfrm>
            <a:off x="685800" y="4014536"/>
            <a:ext cx="7854696" cy="1219200"/>
          </a:xfrm>
        </p:spPr>
        <p:txBody>
          <a:bodyPr>
            <a:normAutofit fontScale="25000" lnSpcReduction="20000"/>
          </a:bodyPr>
          <a:lstStyle/>
          <a:p>
            <a:r>
              <a:rPr lang="en-US" sz="7400" dirty="0">
                <a:latin typeface="Tw Cen MT" panose="020B0602020104020603" pitchFamily="34" charset="77"/>
              </a:rPr>
              <a:t>Ruhela Begum</a:t>
            </a:r>
          </a:p>
          <a:p>
            <a:r>
              <a:rPr lang="en-US" sz="7400" dirty="0">
                <a:latin typeface="Tw Cen MT" panose="020B0602020104020603" pitchFamily="34" charset="77"/>
              </a:rPr>
              <a:t>1714385</a:t>
            </a:r>
          </a:p>
          <a:p>
            <a:r>
              <a:rPr lang="en-US" sz="7400" dirty="0">
                <a:latin typeface="Tw Cen MT" panose="020B0602020104020603" pitchFamily="34" charset="77"/>
              </a:rPr>
              <a:t>BMHP5014</a:t>
            </a:r>
          </a:p>
          <a:p>
            <a:r>
              <a:rPr lang="en-US" sz="7400" dirty="0">
                <a:latin typeface="Tw Cen MT" panose="020B0602020104020603" pitchFamily="34" charset="77"/>
              </a:rPr>
              <a:t>Azora Hurd</a:t>
            </a:r>
            <a:endParaRPr lang="en-GB" sz="7400" dirty="0">
              <a:latin typeface="Tw Cen MT" panose="020B0602020104020603" pitchFamily="34" charset="77"/>
            </a:endParaRPr>
          </a:p>
          <a:p>
            <a:r>
              <a:rPr lang="en-US" dirty="0">
                <a:latin typeface="Tw Cen MT" panose="020B0602020104020603" pitchFamily="34" charset="77"/>
              </a:rPr>
              <a:t> </a:t>
            </a:r>
          </a:p>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 name="Content Placeholder 46" descr="richie.jpg"/>
          <p:cNvPicPr>
            <a:picLocks noGrp="1" noChangeAspect="1"/>
          </p:cNvPicPr>
          <p:nvPr>
            <p:ph idx="1"/>
          </p:nvPr>
        </p:nvPicPr>
        <p:blipFill>
          <a:blip r:embed="rId2"/>
          <a:stretch>
            <a:fillRect/>
          </a:stretch>
        </p:blipFill>
        <p:spPr>
          <a:xfrm>
            <a:off x="1828800" y="1143000"/>
            <a:ext cx="1066800" cy="914400"/>
          </a:xfrm>
        </p:spPr>
      </p:pic>
      <p:sp>
        <p:nvSpPr>
          <p:cNvPr id="2" name="Title 1"/>
          <p:cNvSpPr>
            <a:spLocks noGrp="1"/>
          </p:cNvSpPr>
          <p:nvPr>
            <p:ph type="title"/>
          </p:nvPr>
        </p:nvSpPr>
        <p:spPr>
          <a:xfrm>
            <a:off x="609600" y="274638"/>
            <a:ext cx="8077200" cy="715962"/>
          </a:xfrm>
        </p:spPr>
        <p:txBody>
          <a:bodyPr>
            <a:normAutofit fontScale="90000"/>
          </a:bodyPr>
          <a:lstStyle/>
          <a:p>
            <a:pPr algn="ctr"/>
            <a:r>
              <a:rPr lang="en-US" dirty="0">
                <a:solidFill>
                  <a:srgbClr val="FF0000"/>
                </a:solidFill>
                <a:latin typeface="Tw Cen MT" panose="020B0602020104020603" pitchFamily="34" charset="77"/>
              </a:rPr>
              <a:t>MIND MAP</a:t>
            </a:r>
          </a:p>
        </p:txBody>
      </p:sp>
      <p:sp>
        <p:nvSpPr>
          <p:cNvPr id="4" name="Rounded Rectangle 3"/>
          <p:cNvSpPr/>
          <p:nvPr/>
        </p:nvSpPr>
        <p:spPr>
          <a:xfrm>
            <a:off x="3429000" y="1219200"/>
            <a:ext cx="2133600" cy="1219200"/>
          </a:xfrm>
          <a:prstGeom prst="roundRect">
            <a:avLst>
              <a:gd name="adj" fmla="val 23261"/>
            </a:avLst>
          </a:prstGeom>
          <a:solidFill>
            <a:schemeClr val="bg2">
              <a:lumMod val="50000"/>
            </a:schemeClr>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US" b="1"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5" name="Oval 4"/>
          <p:cNvSpPr/>
          <p:nvPr/>
        </p:nvSpPr>
        <p:spPr>
          <a:xfrm>
            <a:off x="990600" y="2286000"/>
            <a:ext cx="2209800" cy="1219200"/>
          </a:xfrm>
          <a:prstGeom prst="ellipse">
            <a:avLst/>
          </a:prstGeom>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dirty="0"/>
          </a:p>
        </p:txBody>
      </p:sp>
      <p:sp>
        <p:nvSpPr>
          <p:cNvPr id="6" name="Oval 5"/>
          <p:cNvSpPr/>
          <p:nvPr/>
        </p:nvSpPr>
        <p:spPr>
          <a:xfrm>
            <a:off x="6553200" y="2286000"/>
            <a:ext cx="2057400" cy="1219200"/>
          </a:xfrm>
          <a:prstGeom prst="ellipse">
            <a:avLst/>
          </a:prstGeom>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p:spPr>
        <p:style>
          <a:lnRef idx="1">
            <a:schemeClr val="accent6"/>
          </a:lnRef>
          <a:fillRef idx="3">
            <a:schemeClr val="accent6"/>
          </a:fillRef>
          <a:effectRef idx="2">
            <a:schemeClr val="accent6"/>
          </a:effectRef>
          <a:fontRef idx="minor">
            <a:schemeClr val="lt1"/>
          </a:fontRef>
        </p:style>
        <p:txBody>
          <a:bodyPr rtlCol="0" anchor="ctr"/>
          <a:lstStyle/>
          <a:p>
            <a:pPr algn="ctr"/>
            <a:endParaRPr lang="en-US"/>
          </a:p>
        </p:txBody>
      </p:sp>
      <p:sp>
        <p:nvSpPr>
          <p:cNvPr id="8" name="TextBox 7"/>
          <p:cNvSpPr txBox="1"/>
          <p:nvPr/>
        </p:nvSpPr>
        <p:spPr>
          <a:xfrm>
            <a:off x="3276600" y="1416903"/>
            <a:ext cx="2209800" cy="830997"/>
          </a:xfrm>
          <a:prstGeom prst="rect">
            <a:avLst/>
          </a:prstGeom>
          <a:noFill/>
        </p:spPr>
        <p:txBody>
          <a:bodyPr wrap="square" rtlCol="0">
            <a:spAutoFit/>
          </a:bodyPr>
          <a:lstStyle/>
          <a:p>
            <a:pPr marL="342900" indent="-342900" algn="ctr"/>
            <a:r>
              <a:rPr lang="en-US" sz="1600" b="1" dirty="0">
                <a:latin typeface="Tw Cen MT" panose="020B0602020104020603" pitchFamily="34" charset="77"/>
              </a:rPr>
              <a:t>      SOCIO- ECONOMIC STATUS OF CHILDREN</a:t>
            </a:r>
          </a:p>
        </p:txBody>
      </p:sp>
      <p:sp>
        <p:nvSpPr>
          <p:cNvPr id="9" name="TextBox 8"/>
          <p:cNvSpPr txBox="1"/>
          <p:nvPr/>
        </p:nvSpPr>
        <p:spPr>
          <a:xfrm>
            <a:off x="1143000" y="2514600"/>
            <a:ext cx="2057400" cy="584775"/>
          </a:xfrm>
          <a:prstGeom prst="rect">
            <a:avLst/>
          </a:prstGeom>
          <a:noFill/>
        </p:spPr>
        <p:txBody>
          <a:bodyPr wrap="square" rtlCol="0">
            <a:spAutoFit/>
          </a:bodyPr>
          <a:lstStyle/>
          <a:p>
            <a:pPr marL="342900" indent="-342900"/>
            <a:r>
              <a:rPr lang="en-US" sz="1600" b="1" dirty="0">
                <a:latin typeface="Tw Cen MT" panose="020B0602020104020603" pitchFamily="34" charset="77"/>
              </a:rPr>
              <a:t>CONFIDENT AND INTTELLIGENT</a:t>
            </a:r>
          </a:p>
        </p:txBody>
      </p:sp>
      <p:sp>
        <p:nvSpPr>
          <p:cNvPr id="10" name="TextBox 9"/>
          <p:cNvSpPr txBox="1"/>
          <p:nvPr/>
        </p:nvSpPr>
        <p:spPr>
          <a:xfrm>
            <a:off x="6743700" y="2573514"/>
            <a:ext cx="2057400" cy="584775"/>
          </a:xfrm>
          <a:prstGeom prst="rect">
            <a:avLst/>
          </a:prstGeom>
          <a:noFill/>
        </p:spPr>
        <p:txBody>
          <a:bodyPr wrap="square" rtlCol="0">
            <a:spAutoFit/>
          </a:bodyPr>
          <a:lstStyle/>
          <a:p>
            <a:pPr marL="342900" indent="-342900"/>
            <a:r>
              <a:rPr lang="en-US" sz="1600" b="1" dirty="0">
                <a:latin typeface="Tw Cen MT" panose="020B0602020104020603" pitchFamily="34" charset="77"/>
              </a:rPr>
              <a:t>DEPRESSED AND CONFUSED</a:t>
            </a:r>
          </a:p>
        </p:txBody>
      </p:sp>
      <p:sp>
        <p:nvSpPr>
          <p:cNvPr id="11" name="Round Diagonal Corner Rectangle 10"/>
          <p:cNvSpPr/>
          <p:nvPr/>
        </p:nvSpPr>
        <p:spPr>
          <a:xfrm>
            <a:off x="990600" y="4343400"/>
            <a:ext cx="1752600" cy="990600"/>
          </a:xfrm>
          <a:prstGeom prst="round2DiagRect">
            <a:avLst/>
          </a:prstGeom>
          <a:gradFill flip="none" rotWithShape="1">
            <a:gsLst>
              <a:gs pos="0">
                <a:schemeClr val="accent1">
                  <a:lumMod val="60000"/>
                  <a:lumOff val="40000"/>
                </a:schemeClr>
              </a:gs>
              <a:gs pos="95000">
                <a:schemeClr val="accent4">
                  <a:lumMod val="0"/>
                  <a:lumOff val="100000"/>
                </a:schemeClr>
              </a:gs>
              <a:gs pos="100000">
                <a:schemeClr val="accent4">
                  <a:lumMod val="100000"/>
                </a:schemeClr>
              </a:gs>
            </a:gsLst>
            <a:path path="circle">
              <a:fillToRect l="50000" t="-80000" r="50000" b="180000"/>
            </a:path>
            <a:tileRect/>
          </a:gradFill>
        </p:spPr>
        <p:style>
          <a:lnRef idx="1">
            <a:schemeClr val="accent2"/>
          </a:lnRef>
          <a:fillRef idx="3">
            <a:schemeClr val="accent2"/>
          </a:fillRef>
          <a:effectRef idx="2">
            <a:schemeClr val="accent2"/>
          </a:effectRef>
          <a:fontRef idx="minor">
            <a:schemeClr val="lt1"/>
          </a:fontRef>
        </p:style>
        <p:txBody>
          <a:bodyPr rtlCol="0" anchor="ctr"/>
          <a:lstStyle/>
          <a:p>
            <a:pPr algn="ctr"/>
            <a:endParaRPr lang="en-US"/>
          </a:p>
        </p:txBody>
      </p:sp>
      <p:sp>
        <p:nvSpPr>
          <p:cNvPr id="12" name="Round Diagonal Corner Rectangle 11"/>
          <p:cNvSpPr/>
          <p:nvPr/>
        </p:nvSpPr>
        <p:spPr>
          <a:xfrm>
            <a:off x="6324600" y="3962400"/>
            <a:ext cx="1447800" cy="762000"/>
          </a:xfrm>
          <a:prstGeom prst="round2DiagRect">
            <a:avLst/>
          </a:prstGeom>
          <a:solidFill>
            <a:schemeClr val="accent1">
              <a:lumMod val="40000"/>
              <a:lumOff val="60000"/>
            </a:schemeClr>
          </a:solidFill>
        </p:spPr>
        <p:style>
          <a:lnRef idx="3">
            <a:schemeClr val="lt1"/>
          </a:lnRef>
          <a:fillRef idx="1">
            <a:schemeClr val="accent2"/>
          </a:fillRef>
          <a:effectRef idx="1">
            <a:schemeClr val="accent2"/>
          </a:effectRef>
          <a:fontRef idx="minor">
            <a:schemeClr val="lt1"/>
          </a:fontRef>
        </p:style>
        <p:txBody>
          <a:bodyPr rtlCol="0" anchor="ctr"/>
          <a:lstStyle/>
          <a:p>
            <a:pPr algn="ctr"/>
            <a:endParaRPr lang="en-US"/>
          </a:p>
        </p:txBody>
      </p:sp>
      <p:sp>
        <p:nvSpPr>
          <p:cNvPr id="13" name="TextBox 12"/>
          <p:cNvSpPr txBox="1"/>
          <p:nvPr/>
        </p:nvSpPr>
        <p:spPr>
          <a:xfrm>
            <a:off x="990600" y="4546313"/>
            <a:ext cx="1752599" cy="584775"/>
          </a:xfrm>
          <a:prstGeom prst="rect">
            <a:avLst/>
          </a:prstGeom>
          <a:noFill/>
        </p:spPr>
        <p:txBody>
          <a:bodyPr wrap="square" rtlCol="0">
            <a:spAutoFit/>
          </a:bodyPr>
          <a:lstStyle/>
          <a:p>
            <a:pPr algn="ctr"/>
            <a:r>
              <a:rPr lang="en-US" sz="1600" b="1" dirty="0"/>
              <a:t>CONTRIBUTION IN SOCIETY</a:t>
            </a:r>
          </a:p>
        </p:txBody>
      </p:sp>
      <p:sp>
        <p:nvSpPr>
          <p:cNvPr id="14" name="Oval 13"/>
          <p:cNvSpPr/>
          <p:nvPr/>
        </p:nvSpPr>
        <p:spPr>
          <a:xfrm>
            <a:off x="3962400" y="5410200"/>
            <a:ext cx="2057400" cy="1143000"/>
          </a:xfrm>
          <a:prstGeom prst="ellipse">
            <a:avLst/>
          </a:prstGeom>
          <a:gradFill>
            <a:gsLst>
              <a:gs pos="100000">
                <a:schemeClr val="accent2">
                  <a:lumMod val="40000"/>
                  <a:lumOff val="60000"/>
                </a:schemeClr>
              </a:gs>
              <a:gs pos="100000">
                <a:schemeClr val="accent3">
                  <a:shade val="45000"/>
                  <a:satMod val="170000"/>
                </a:schemeClr>
              </a:gs>
              <a:gs pos="100000">
                <a:schemeClr val="accent3">
                  <a:tint val="99000"/>
                  <a:shade val="65000"/>
                  <a:satMod val="155000"/>
                </a:schemeClr>
              </a:gs>
              <a:gs pos="100000">
                <a:schemeClr val="accent3">
                  <a:tint val="95500"/>
                  <a:shade val="100000"/>
                  <a:satMod val="155000"/>
                </a:schemeClr>
              </a:gs>
            </a:gsLst>
          </a:gradFill>
        </p:spPr>
        <p:style>
          <a:lnRef idx="0">
            <a:schemeClr val="accent3"/>
          </a:lnRef>
          <a:fillRef idx="3">
            <a:schemeClr val="accent3"/>
          </a:fillRef>
          <a:effectRef idx="3">
            <a:schemeClr val="accent3"/>
          </a:effectRef>
          <a:fontRef idx="minor">
            <a:schemeClr val="lt1"/>
          </a:fontRef>
        </p:style>
        <p:txBody>
          <a:bodyPr rtlCol="0" anchor="ctr"/>
          <a:lstStyle/>
          <a:p>
            <a:pPr algn="ctr"/>
            <a:endParaRPr lang="en-US" dirty="0"/>
          </a:p>
        </p:txBody>
      </p:sp>
      <p:sp>
        <p:nvSpPr>
          <p:cNvPr id="15" name="TextBox 14"/>
          <p:cNvSpPr txBox="1"/>
          <p:nvPr/>
        </p:nvSpPr>
        <p:spPr>
          <a:xfrm>
            <a:off x="4114800" y="5562600"/>
            <a:ext cx="1752600" cy="830997"/>
          </a:xfrm>
          <a:prstGeom prst="rect">
            <a:avLst/>
          </a:prstGeom>
          <a:noFill/>
        </p:spPr>
        <p:txBody>
          <a:bodyPr wrap="square" rtlCol="0">
            <a:spAutoFit/>
          </a:bodyPr>
          <a:lstStyle/>
          <a:p>
            <a:pPr algn="ctr"/>
            <a:r>
              <a:rPr lang="en-US" sz="1600" b="1" dirty="0">
                <a:latin typeface="Tw Cen MT" panose="020B0602020104020603" pitchFamily="34" charset="77"/>
              </a:rPr>
              <a:t>ECONOMIC OUTCOME OF SOCIETY</a:t>
            </a:r>
          </a:p>
        </p:txBody>
      </p:sp>
      <p:sp>
        <p:nvSpPr>
          <p:cNvPr id="16" name="TextBox 15"/>
          <p:cNvSpPr txBox="1"/>
          <p:nvPr/>
        </p:nvSpPr>
        <p:spPr>
          <a:xfrm>
            <a:off x="6324600" y="3962400"/>
            <a:ext cx="1524000" cy="584775"/>
          </a:xfrm>
          <a:prstGeom prst="rect">
            <a:avLst/>
          </a:prstGeom>
          <a:noFill/>
        </p:spPr>
        <p:txBody>
          <a:bodyPr wrap="square" rtlCol="0">
            <a:spAutoFit/>
          </a:bodyPr>
          <a:lstStyle/>
          <a:p>
            <a:pPr algn="ctr"/>
            <a:r>
              <a:rPr lang="en-US" sz="1600" b="1" dirty="0"/>
              <a:t>MENTAL DISORDER</a:t>
            </a:r>
          </a:p>
        </p:txBody>
      </p:sp>
      <p:pic>
        <p:nvPicPr>
          <p:cNvPr id="50" name="Picture 49" descr="download.jpg"/>
          <p:cNvPicPr>
            <a:picLocks noChangeAspect="1"/>
          </p:cNvPicPr>
          <p:nvPr/>
        </p:nvPicPr>
        <p:blipFill>
          <a:blip r:embed="rId3"/>
          <a:srcRect l="38636" t="23077"/>
          <a:stretch>
            <a:fillRect/>
          </a:stretch>
        </p:blipFill>
        <p:spPr>
          <a:xfrm>
            <a:off x="7924800" y="3733800"/>
            <a:ext cx="762000" cy="914400"/>
          </a:xfrm>
          <a:prstGeom prst="rect">
            <a:avLst/>
          </a:prstGeom>
        </p:spPr>
      </p:pic>
      <p:pic>
        <p:nvPicPr>
          <p:cNvPr id="60" name="Picture 59" descr="images.jpg"/>
          <p:cNvPicPr>
            <a:picLocks noChangeAspect="1"/>
          </p:cNvPicPr>
          <p:nvPr/>
        </p:nvPicPr>
        <p:blipFill>
          <a:blip r:embed="rId4"/>
          <a:stretch>
            <a:fillRect/>
          </a:stretch>
        </p:blipFill>
        <p:spPr>
          <a:xfrm>
            <a:off x="1143000" y="5334000"/>
            <a:ext cx="1447800" cy="990600"/>
          </a:xfrm>
          <a:prstGeom prst="rect">
            <a:avLst/>
          </a:prstGeom>
        </p:spPr>
      </p:pic>
      <p:sp>
        <p:nvSpPr>
          <p:cNvPr id="34" name="Hexagon 33"/>
          <p:cNvSpPr/>
          <p:nvPr/>
        </p:nvSpPr>
        <p:spPr>
          <a:xfrm>
            <a:off x="7010400" y="5105400"/>
            <a:ext cx="1143000" cy="1371600"/>
          </a:xfrm>
          <a:prstGeom prst="hexagon">
            <a:avLst/>
          </a:prstGeom>
          <a:solidFill>
            <a:schemeClr val="accent3">
              <a:lumMod val="60000"/>
              <a:lumOff val="40000"/>
            </a:schemeClr>
          </a:solidFill>
        </p:spPr>
        <p:style>
          <a:lnRef idx="3">
            <a:schemeClr val="lt1"/>
          </a:lnRef>
          <a:fillRef idx="1">
            <a:schemeClr val="accent6"/>
          </a:fillRef>
          <a:effectRef idx="1">
            <a:schemeClr val="accent6"/>
          </a:effectRef>
          <a:fontRef idx="minor">
            <a:schemeClr val="lt1"/>
          </a:fontRef>
        </p:style>
        <p:txBody>
          <a:bodyPr rtlCol="0" anchor="ctr"/>
          <a:lstStyle/>
          <a:p>
            <a:pPr algn="ctr"/>
            <a:endParaRPr lang="en-US"/>
          </a:p>
        </p:txBody>
      </p:sp>
      <p:sp>
        <p:nvSpPr>
          <p:cNvPr id="35" name="TextBox 34"/>
          <p:cNvSpPr txBox="1"/>
          <p:nvPr/>
        </p:nvSpPr>
        <p:spPr>
          <a:xfrm>
            <a:off x="7058526" y="5511225"/>
            <a:ext cx="1371600" cy="584775"/>
          </a:xfrm>
          <a:prstGeom prst="rect">
            <a:avLst/>
          </a:prstGeom>
          <a:noFill/>
        </p:spPr>
        <p:txBody>
          <a:bodyPr wrap="square" rtlCol="0">
            <a:spAutoFit/>
          </a:bodyPr>
          <a:lstStyle/>
          <a:p>
            <a:r>
              <a:rPr lang="en-US" sz="1600" b="1" dirty="0">
                <a:latin typeface="Tw Cen MT" panose="020B0602020104020603" pitchFamily="34" charset="77"/>
              </a:rPr>
              <a:t>CRIMINAL ACTIVITY</a:t>
            </a:r>
          </a:p>
        </p:txBody>
      </p:sp>
      <p:pic>
        <p:nvPicPr>
          <p:cNvPr id="40" name="Picture 39" descr="vzrwrcvj2fp7imnp3tae.jpg"/>
          <p:cNvPicPr>
            <a:picLocks noChangeAspect="1"/>
          </p:cNvPicPr>
          <p:nvPr/>
        </p:nvPicPr>
        <p:blipFill>
          <a:blip r:embed="rId5" cstate="print"/>
          <a:stretch>
            <a:fillRect/>
          </a:stretch>
        </p:blipFill>
        <p:spPr>
          <a:xfrm>
            <a:off x="6781800" y="1219200"/>
            <a:ext cx="1371600" cy="1143000"/>
          </a:xfrm>
          <a:prstGeom prst="rect">
            <a:avLst/>
          </a:prstGeom>
        </p:spPr>
      </p:pic>
      <p:sp>
        <p:nvSpPr>
          <p:cNvPr id="49" name="Right Arrow 48"/>
          <p:cNvSpPr/>
          <p:nvPr/>
        </p:nvSpPr>
        <p:spPr>
          <a:xfrm>
            <a:off x="5715000" y="1752600"/>
            <a:ext cx="1066800" cy="4572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POOR</a:t>
            </a:r>
          </a:p>
        </p:txBody>
      </p:sp>
      <p:sp>
        <p:nvSpPr>
          <p:cNvPr id="53" name="Left Arrow 52"/>
          <p:cNvSpPr/>
          <p:nvPr/>
        </p:nvSpPr>
        <p:spPr>
          <a:xfrm>
            <a:off x="2438400" y="2057400"/>
            <a:ext cx="990600" cy="381000"/>
          </a:xfrm>
          <a:prstGeom prst="leftArrow">
            <a:avLst>
              <a:gd name="adj1" fmla="val 50000"/>
              <a:gd name="adj2" fmla="val 5461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RICH</a:t>
            </a:r>
          </a:p>
        </p:txBody>
      </p:sp>
      <p:sp>
        <p:nvSpPr>
          <p:cNvPr id="54" name="Down Arrow 53"/>
          <p:cNvSpPr/>
          <p:nvPr/>
        </p:nvSpPr>
        <p:spPr>
          <a:xfrm>
            <a:off x="7467600" y="3581400"/>
            <a:ext cx="381000" cy="4572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Down Arrow 54"/>
          <p:cNvSpPr/>
          <p:nvPr/>
        </p:nvSpPr>
        <p:spPr>
          <a:xfrm>
            <a:off x="8001000" y="4648200"/>
            <a:ext cx="228600" cy="7620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Left Arrow 55"/>
          <p:cNvSpPr/>
          <p:nvPr/>
        </p:nvSpPr>
        <p:spPr>
          <a:xfrm>
            <a:off x="6096000" y="5638800"/>
            <a:ext cx="762000" cy="4572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ight Arrow 56"/>
          <p:cNvSpPr/>
          <p:nvPr/>
        </p:nvSpPr>
        <p:spPr>
          <a:xfrm>
            <a:off x="2667000" y="5410200"/>
            <a:ext cx="1219200" cy="4572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Down Arrow 57"/>
          <p:cNvSpPr/>
          <p:nvPr/>
        </p:nvSpPr>
        <p:spPr>
          <a:xfrm>
            <a:off x="1828800" y="3581400"/>
            <a:ext cx="304800" cy="6858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Up-Down Arrow 61"/>
          <p:cNvSpPr/>
          <p:nvPr/>
        </p:nvSpPr>
        <p:spPr>
          <a:xfrm>
            <a:off x="4724400" y="2667000"/>
            <a:ext cx="381000" cy="2590800"/>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Minus 62"/>
          <p:cNvSpPr/>
          <p:nvPr/>
        </p:nvSpPr>
        <p:spPr>
          <a:xfrm>
            <a:off x="6477000" y="6096000"/>
            <a:ext cx="304800" cy="45719"/>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5" name="Straight Arrow Connector 64"/>
          <p:cNvCxnSpPr/>
          <p:nvPr/>
        </p:nvCxnSpPr>
        <p:spPr>
          <a:xfrm rot="10800000">
            <a:off x="2971800" y="4953000"/>
            <a:ext cx="3886200" cy="53340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66" name="Minus 65"/>
          <p:cNvSpPr/>
          <p:nvPr/>
        </p:nvSpPr>
        <p:spPr>
          <a:xfrm>
            <a:off x="3581400" y="4876800"/>
            <a:ext cx="228600" cy="45719"/>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Plus 66"/>
          <p:cNvSpPr/>
          <p:nvPr/>
        </p:nvSpPr>
        <p:spPr>
          <a:xfrm>
            <a:off x="2209800" y="3657600"/>
            <a:ext cx="304800" cy="30480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Curved Right Arrow 72"/>
          <p:cNvSpPr/>
          <p:nvPr/>
        </p:nvSpPr>
        <p:spPr>
          <a:xfrm>
            <a:off x="5715000" y="2971800"/>
            <a:ext cx="762000" cy="2514600"/>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images (2).jpg"/>
          <p:cNvPicPr>
            <a:picLocks noChangeAspect="1"/>
          </p:cNvPicPr>
          <p:nvPr/>
        </p:nvPicPr>
        <p:blipFill>
          <a:blip r:embed="rId2">
            <a:lum contrast="-40000"/>
          </a:blip>
          <a:stretch>
            <a:fillRect/>
          </a:stretch>
        </p:blipFill>
        <p:spPr>
          <a:xfrm>
            <a:off x="2514600" y="228600"/>
            <a:ext cx="4419600" cy="2362200"/>
          </a:xfrm>
          <a:prstGeom prst="ellipse">
            <a:avLst/>
          </a:prstGeom>
          <a:ln>
            <a:noFill/>
          </a:ln>
          <a:effectLst>
            <a:softEdge rad="112500"/>
          </a:effectLst>
        </p:spPr>
      </p:pic>
      <p:sp>
        <p:nvSpPr>
          <p:cNvPr id="6" name="Content Placeholder 5"/>
          <p:cNvSpPr>
            <a:spLocks noGrp="1"/>
          </p:cNvSpPr>
          <p:nvPr>
            <p:ph sz="half" idx="1"/>
          </p:nvPr>
        </p:nvSpPr>
        <p:spPr>
          <a:xfrm>
            <a:off x="381000" y="1828800"/>
            <a:ext cx="3520440" cy="4525963"/>
          </a:xfrm>
        </p:spPr>
        <p:txBody>
          <a:bodyPr>
            <a:normAutofit/>
          </a:bodyPr>
          <a:lstStyle/>
          <a:p>
            <a:r>
              <a:rPr lang="en-US" sz="2400" b="1" dirty="0"/>
              <a:t>POOR FAMILY BACKGROUND CHILDREN</a:t>
            </a:r>
            <a:endParaRPr lang="en-US" sz="2400" dirty="0"/>
          </a:p>
          <a:p>
            <a:r>
              <a:rPr lang="en-US" sz="2400" b="1" dirty="0"/>
              <a:t> DEPRESSION AND MENTAL ISSUES</a:t>
            </a:r>
            <a:endParaRPr lang="en-US" sz="2400" dirty="0"/>
          </a:p>
          <a:p>
            <a:r>
              <a:rPr lang="en-US" sz="2400" b="1" dirty="0"/>
              <a:t>CRIMINAL ACTIVITY</a:t>
            </a:r>
            <a:endParaRPr lang="en-US" sz="2400" dirty="0"/>
          </a:p>
          <a:p>
            <a:r>
              <a:rPr lang="en-US" sz="2400" b="1" dirty="0"/>
              <a:t>DECLINE ECONOMICS OUTCOME OF SOCIETY</a:t>
            </a:r>
            <a:endParaRPr lang="en-US" sz="2400" dirty="0"/>
          </a:p>
          <a:p>
            <a:endParaRPr lang="en-US" dirty="0"/>
          </a:p>
        </p:txBody>
      </p:sp>
      <p:sp>
        <p:nvSpPr>
          <p:cNvPr id="8" name="Content Placeholder 7"/>
          <p:cNvSpPr>
            <a:spLocks noGrp="1"/>
          </p:cNvSpPr>
          <p:nvPr>
            <p:ph sz="half" idx="2"/>
          </p:nvPr>
        </p:nvSpPr>
        <p:spPr>
          <a:xfrm>
            <a:off x="4648200" y="2476500"/>
            <a:ext cx="4038600" cy="4525963"/>
          </a:xfrm>
        </p:spPr>
        <p:txBody>
          <a:bodyPr>
            <a:normAutofit/>
          </a:bodyPr>
          <a:lstStyle/>
          <a:p>
            <a:r>
              <a:rPr lang="en-US" sz="2400" b="1" dirty="0"/>
              <a:t>RICH FAMILY BACKGROUND CHILDREN</a:t>
            </a:r>
            <a:endParaRPr lang="en-US" sz="2400" dirty="0"/>
          </a:p>
          <a:p>
            <a:r>
              <a:rPr lang="en-US" sz="2400" b="1" dirty="0"/>
              <a:t>CONFIDENT AND INTELLIGENT</a:t>
            </a:r>
            <a:endParaRPr lang="en-US" sz="2400" dirty="0"/>
          </a:p>
          <a:p>
            <a:r>
              <a:rPr lang="en-US" sz="2400" b="1" dirty="0"/>
              <a:t>HIGH CONTRIBUTION IN SOCIETY</a:t>
            </a:r>
            <a:endParaRPr lang="en-US" sz="2400" dirty="0"/>
          </a:p>
          <a:p>
            <a:r>
              <a:rPr lang="en-US" sz="2400" b="1" dirty="0"/>
              <a:t>INCREASE ECONOMIC OUTCOME OF SOCIETY</a:t>
            </a:r>
            <a:endParaRPr lang="en-US" sz="2400" dirty="0"/>
          </a:p>
          <a:p>
            <a:endParaRPr lang="en-US" dirty="0"/>
          </a:p>
        </p:txBody>
      </p:sp>
      <p:sp>
        <p:nvSpPr>
          <p:cNvPr id="4" name="Title 3"/>
          <p:cNvSpPr>
            <a:spLocks noGrp="1"/>
          </p:cNvSpPr>
          <p:nvPr>
            <p:ph type="title"/>
          </p:nvPr>
        </p:nvSpPr>
        <p:spPr/>
        <p:txBody>
          <a:bodyPr>
            <a:normAutofit/>
          </a:bodyPr>
          <a:lstStyle/>
          <a:p>
            <a:r>
              <a:rPr lang="en-US" dirty="0">
                <a:solidFill>
                  <a:schemeClr val="tx1"/>
                </a:solidFill>
              </a:rPr>
              <a:t> MIND MAP</a:t>
            </a:r>
            <a:r>
              <a:rPr lang="en-US" dirty="0"/>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descr="download (3).jpg"/>
          <p:cNvPicPr>
            <a:picLocks noGrp="1" noChangeAspect="1"/>
          </p:cNvPicPr>
          <p:nvPr>
            <p:ph sz="half" idx="1"/>
          </p:nvPr>
        </p:nvPicPr>
        <p:blipFill>
          <a:blip r:embed="rId2"/>
          <a:stretch>
            <a:fillRect/>
          </a:stretch>
        </p:blipFill>
        <p:spPr>
          <a:xfrm>
            <a:off x="990600" y="4419600"/>
            <a:ext cx="2847975" cy="1600200"/>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pic>
        <p:nvPicPr>
          <p:cNvPr id="8" name="Content Placeholder 7" descr="images (1).jpg"/>
          <p:cNvPicPr>
            <a:picLocks noGrp="1" noChangeAspect="1"/>
          </p:cNvPicPr>
          <p:nvPr>
            <p:ph sz="half" idx="2"/>
          </p:nvPr>
        </p:nvPicPr>
        <p:blipFill>
          <a:blip r:embed="rId3"/>
          <a:stretch>
            <a:fillRect/>
          </a:stretch>
        </p:blipFill>
        <p:spPr>
          <a:xfrm>
            <a:off x="5791200" y="4114800"/>
            <a:ext cx="2143125" cy="214312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2" name="Title 1"/>
          <p:cNvSpPr>
            <a:spLocks noGrp="1"/>
          </p:cNvSpPr>
          <p:nvPr>
            <p:ph type="title"/>
          </p:nvPr>
        </p:nvSpPr>
        <p:spPr/>
        <p:txBody>
          <a:bodyPr>
            <a:normAutofit fontScale="90000"/>
          </a:bodyPr>
          <a:lstStyle/>
          <a:p>
            <a:pPr marL="514350" indent="-514350"/>
            <a:br>
              <a:rPr lang="en-US" sz="2800" dirty="0">
                <a:solidFill>
                  <a:schemeClr val="tx1"/>
                </a:solidFill>
                <a:latin typeface="Aharoni" pitchFamily="2" charset="-79"/>
                <a:cs typeface="Aharoni" pitchFamily="2" charset="-79"/>
              </a:rPr>
            </a:br>
            <a:r>
              <a:rPr lang="en-US" sz="3600" b="1" dirty="0">
                <a:solidFill>
                  <a:schemeClr val="tx1"/>
                </a:solidFill>
                <a:latin typeface="Arial Narrow" pitchFamily="34" charset="0"/>
                <a:cs typeface="Aharoni" pitchFamily="2" charset="-79"/>
              </a:rPr>
              <a:t> RICH BACKGROUND CHILDREN vs POOR BACKGROUND CHILDREN</a:t>
            </a:r>
            <a:endParaRPr lang="en-US" sz="3600" dirty="0">
              <a:solidFill>
                <a:schemeClr val="tx1"/>
              </a:solidFill>
              <a:latin typeface="Agency FB" pitchFamily="34" charset="0"/>
              <a:cs typeface="Aharoni" pitchFamily="2" charset="-79"/>
            </a:endParaRPr>
          </a:p>
        </p:txBody>
      </p:sp>
      <p:sp>
        <p:nvSpPr>
          <p:cNvPr id="3" name="Text Placeholder 2"/>
          <p:cNvSpPr>
            <a:spLocks noGrp="1"/>
          </p:cNvSpPr>
          <p:nvPr>
            <p:ph type="body" idx="4294967295"/>
          </p:nvPr>
        </p:nvSpPr>
        <p:spPr>
          <a:xfrm>
            <a:off x="0" y="1447800"/>
            <a:ext cx="4040188" cy="2514600"/>
          </a:xfrm>
        </p:spPr>
        <p:txBody>
          <a:bodyPr>
            <a:normAutofit fontScale="92500" lnSpcReduction="10000"/>
          </a:bodyPr>
          <a:lstStyle/>
          <a:p>
            <a:r>
              <a:rPr lang="en-US" dirty="0">
                <a:solidFill>
                  <a:srgbClr val="C00000"/>
                </a:solidFill>
                <a:latin typeface="Arial" pitchFamily="34" charset="0"/>
                <a:cs typeface="Arial" pitchFamily="34" charset="0"/>
              </a:rPr>
              <a:t>CONFIDENT AND INTELLIGENT</a:t>
            </a:r>
          </a:p>
          <a:p>
            <a:r>
              <a:rPr lang="en-US" sz="2200" dirty="0">
                <a:solidFill>
                  <a:schemeClr val="tx1"/>
                </a:solidFill>
                <a:latin typeface="Arial" pitchFamily="34" charset="0"/>
                <a:cs typeface="Arial" pitchFamily="34" charset="0"/>
              </a:rPr>
              <a:t>Children from stable SES are more vigilant, interactive, and supportive in all aspects. It makes them self-confident and intelligent, strong pillars for society in the future.</a:t>
            </a:r>
          </a:p>
        </p:txBody>
      </p:sp>
      <p:sp>
        <p:nvSpPr>
          <p:cNvPr id="4" name="Text Placeholder 3"/>
          <p:cNvSpPr>
            <a:spLocks noGrp="1"/>
          </p:cNvSpPr>
          <p:nvPr>
            <p:ph type="body" sz="half" idx="4294967295"/>
          </p:nvPr>
        </p:nvSpPr>
        <p:spPr>
          <a:xfrm>
            <a:off x="5102225" y="1447800"/>
            <a:ext cx="4041775" cy="2743200"/>
          </a:xfrm>
        </p:spPr>
        <p:txBody>
          <a:bodyPr>
            <a:normAutofit fontScale="70000" lnSpcReduction="20000"/>
          </a:bodyPr>
          <a:lstStyle/>
          <a:p>
            <a:pPr>
              <a:buNone/>
            </a:pPr>
            <a:r>
              <a:rPr lang="en-US" sz="3400" dirty="0">
                <a:solidFill>
                  <a:srgbClr val="C00000"/>
                </a:solidFill>
                <a:latin typeface="Arial" pitchFamily="34" charset="0"/>
                <a:cs typeface="Arial" pitchFamily="34" charset="0"/>
              </a:rPr>
              <a:t>DEPRESSED AND CONFUSED</a:t>
            </a:r>
          </a:p>
          <a:p>
            <a:r>
              <a:rPr lang="en-US" dirty="0">
                <a:solidFill>
                  <a:srgbClr val="C00000"/>
                </a:solidFill>
                <a:latin typeface="Arial" pitchFamily="34" charset="0"/>
                <a:cs typeface="Arial" pitchFamily="34" charset="0"/>
              </a:rPr>
              <a:t> </a:t>
            </a:r>
            <a:r>
              <a:rPr lang="en-US" dirty="0">
                <a:solidFill>
                  <a:schemeClr val="tx1"/>
                </a:solidFill>
                <a:latin typeface="Arial" pitchFamily="34" charset="0"/>
                <a:cs typeface="Arial" pitchFamily="34" charset="0"/>
              </a:rPr>
              <a:t>Low SES are least responsive towards anything, including education and moral values. </a:t>
            </a:r>
          </a:p>
          <a:p>
            <a:r>
              <a:rPr lang="en-US" dirty="0">
                <a:solidFill>
                  <a:schemeClr val="tx1"/>
                </a:solidFill>
                <a:latin typeface="Arial" pitchFamily="34" charset="0"/>
                <a:cs typeface="Arial" pitchFamily="34" charset="0"/>
              </a:rPr>
              <a:t>Economic burden impaired their mental and cognitive development, making them a depressed and confused person</a:t>
            </a:r>
            <a:r>
              <a:rPr lang="en-US" sz="2000" b="0" dirty="0">
                <a:solidFill>
                  <a:schemeClr val="tx1"/>
                </a:solidFill>
                <a:latin typeface="Arial" pitchFamily="34" charset="0"/>
                <a:cs typeface="Arial" pitchFamily="34" charset="0"/>
              </a:rPr>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0" y="1676400"/>
            <a:ext cx="4038600" cy="4525963"/>
          </a:xfrm>
        </p:spPr>
        <p:txBody>
          <a:bodyPr>
            <a:noAutofit/>
          </a:bodyPr>
          <a:lstStyle/>
          <a:p>
            <a:r>
              <a:rPr lang="en-US" sz="2000" b="1" dirty="0">
                <a:latin typeface="Arial Narrow" pitchFamily="34" charset="0"/>
              </a:rPr>
              <a:t>Children may encounter more stress and complication in daily life due to financial and social decline leading to compromised emotional, intellectual capability. All these factors cumulatively affect the mental health of the children.</a:t>
            </a:r>
            <a:endParaRPr lang="en-US" sz="2000" dirty="0">
              <a:latin typeface="Arial Narrow" pitchFamily="34" charset="0"/>
            </a:endParaRPr>
          </a:p>
          <a:p>
            <a:r>
              <a:rPr lang="en-US" sz="2000" b="1" dirty="0">
                <a:latin typeface="Arial Narrow" pitchFamily="34" charset="0"/>
              </a:rPr>
              <a:t>The children belonging to low socioeconomic are at a higher risk of different mental or psychiatric disorders. (Hudson,2005)</a:t>
            </a:r>
            <a:r>
              <a:rPr lang="en-US" sz="2000" b="1" dirty="0"/>
              <a:t> </a:t>
            </a:r>
            <a:endParaRPr lang="en-US" sz="2000" dirty="0"/>
          </a:p>
          <a:p>
            <a:pPr>
              <a:buNone/>
            </a:pPr>
            <a:endParaRPr lang="en-US" sz="2400" dirty="0">
              <a:latin typeface="Arial Narrow" pitchFamily="34" charset="0"/>
            </a:endParaRPr>
          </a:p>
          <a:p>
            <a:pPr>
              <a:buNone/>
            </a:pPr>
            <a:endParaRPr lang="en-US" sz="2400" dirty="0">
              <a:latin typeface="Arial Narrow" pitchFamily="34" charset="0"/>
            </a:endParaRPr>
          </a:p>
        </p:txBody>
      </p:sp>
      <p:pic>
        <p:nvPicPr>
          <p:cNvPr id="5" name="Content Placeholder 4" descr="download (5).jpg"/>
          <p:cNvPicPr>
            <a:picLocks noGrp="1" noChangeAspect="1"/>
          </p:cNvPicPr>
          <p:nvPr>
            <p:ph sz="half" idx="2"/>
          </p:nvPr>
        </p:nvPicPr>
        <p:blipFill>
          <a:blip r:embed="rId2"/>
          <a:stretch>
            <a:fillRect/>
          </a:stretch>
        </p:blipFill>
        <p:spPr>
          <a:xfrm>
            <a:off x="5029200" y="3886200"/>
            <a:ext cx="2590800" cy="1771650"/>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p:nvSpPr>
          <p:cNvPr id="2" name="Title 1"/>
          <p:cNvSpPr>
            <a:spLocks noGrp="1"/>
          </p:cNvSpPr>
          <p:nvPr>
            <p:ph type="title"/>
          </p:nvPr>
        </p:nvSpPr>
        <p:spPr>
          <a:xfrm>
            <a:off x="457200" y="704088"/>
            <a:ext cx="8229600" cy="972312"/>
          </a:xfrm>
        </p:spPr>
        <p:txBody>
          <a:bodyPr>
            <a:normAutofit/>
          </a:bodyPr>
          <a:lstStyle/>
          <a:p>
            <a:r>
              <a:rPr lang="en-US" dirty="0"/>
              <a:t>MENTAL DISORDER</a:t>
            </a:r>
          </a:p>
        </p:txBody>
      </p:sp>
      <p:pic>
        <p:nvPicPr>
          <p:cNvPr id="6" name="Picture 5" descr="images (3).jpg"/>
          <p:cNvPicPr>
            <a:picLocks noChangeAspect="1"/>
          </p:cNvPicPr>
          <p:nvPr/>
        </p:nvPicPr>
        <p:blipFill>
          <a:blip r:embed="rId3"/>
          <a:stretch>
            <a:fillRect/>
          </a:stretch>
        </p:blipFill>
        <p:spPr>
          <a:xfrm>
            <a:off x="5867400" y="1447800"/>
            <a:ext cx="2590800" cy="1981200"/>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normAutofit fontScale="92500" lnSpcReduction="20000"/>
          </a:bodyPr>
          <a:lstStyle/>
          <a:p>
            <a:r>
              <a:rPr lang="en-US" dirty="0">
                <a:latin typeface="Arial Narrow" pitchFamily="34" charset="0"/>
              </a:rPr>
              <a:t>Children from low economic backgrounds have thirteen-time more chance to involve in serious criminal activity in adulthood comparatively high socioeconomic children. (The Lancet, 2018).</a:t>
            </a:r>
          </a:p>
          <a:p>
            <a:r>
              <a:rPr lang="en-US" dirty="0">
                <a:latin typeface="Arial Narrow" pitchFamily="34" charset="0"/>
              </a:rPr>
              <a:t>Poor children experience more instability. They always find society harsh. It makes them insensitive towards their country. They later involve serious crimes.</a:t>
            </a:r>
          </a:p>
        </p:txBody>
      </p:sp>
      <p:sp>
        <p:nvSpPr>
          <p:cNvPr id="2" name="Title 1"/>
          <p:cNvSpPr>
            <a:spLocks noGrp="1"/>
          </p:cNvSpPr>
          <p:nvPr>
            <p:ph type="title"/>
          </p:nvPr>
        </p:nvSpPr>
        <p:spPr/>
        <p:txBody>
          <a:bodyPr/>
          <a:lstStyle/>
          <a:p>
            <a:r>
              <a:rPr lang="en-US" dirty="0"/>
              <a:t>CRIMINAL ACTIVITY:</a:t>
            </a:r>
          </a:p>
        </p:txBody>
      </p:sp>
      <p:sp>
        <p:nvSpPr>
          <p:cNvPr id="4" name="Rectangle 3"/>
          <p:cNvSpPr/>
          <p:nvPr/>
        </p:nvSpPr>
        <p:spPr>
          <a:xfrm>
            <a:off x="2286000" y="2828836"/>
            <a:ext cx="4572000" cy="369332"/>
          </a:xfrm>
          <a:prstGeom prst="rect">
            <a:avLst/>
          </a:prstGeom>
        </p:spPr>
        <p:txBody>
          <a:bodyPr>
            <a:spAutoFit/>
          </a:bodyPr>
          <a:lstStyle/>
          <a:p>
            <a:r>
              <a:rPr lang="en-US" dirty="0">
                <a:latin typeface="Arial Narrow" pitchFamily="34" charset="0"/>
              </a:rPr>
              <a:t>.</a:t>
            </a:r>
          </a:p>
        </p:txBody>
      </p:sp>
      <p:pic>
        <p:nvPicPr>
          <p:cNvPr id="7" name="Picture 6" descr="download (10).jpg"/>
          <p:cNvPicPr>
            <a:picLocks noChangeAspect="1"/>
          </p:cNvPicPr>
          <p:nvPr/>
        </p:nvPicPr>
        <p:blipFill>
          <a:blip r:embed="rId2"/>
          <a:stretch>
            <a:fillRect/>
          </a:stretch>
        </p:blipFill>
        <p:spPr>
          <a:xfrm>
            <a:off x="5029200" y="1524000"/>
            <a:ext cx="3352800" cy="1524000"/>
          </a:xfrm>
          <a:prstGeom prst="rect">
            <a:avLst/>
          </a:prstGeom>
          <a:ln w="228600" cap="sq" cmpd="thickThin">
            <a:solidFill>
              <a:srgbClr val="000000"/>
            </a:solidFill>
            <a:prstDash val="solid"/>
            <a:miter lim="800000"/>
          </a:ln>
          <a:effectLst>
            <a:innerShdw blurRad="76200">
              <a:srgbClr val="000000"/>
            </a:innerShdw>
          </a:effectLst>
        </p:spPr>
      </p:pic>
      <p:pic>
        <p:nvPicPr>
          <p:cNvPr id="9" name="Content Placeholder 8" descr="Capture.PNG"/>
          <p:cNvPicPr>
            <a:picLocks noGrp="1" noChangeAspect="1"/>
          </p:cNvPicPr>
          <p:nvPr>
            <p:ph sz="half" idx="2"/>
          </p:nvPr>
        </p:nvPicPr>
        <p:blipFill>
          <a:blip r:embed="rId3"/>
          <a:stretch>
            <a:fillRect/>
          </a:stretch>
        </p:blipFill>
        <p:spPr>
          <a:xfrm>
            <a:off x="4800600" y="3276600"/>
            <a:ext cx="4038600" cy="2614328"/>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t>CONTRIBUTION IN SOCITY</a:t>
            </a:r>
          </a:p>
        </p:txBody>
      </p:sp>
      <p:sp>
        <p:nvSpPr>
          <p:cNvPr id="4" name="Text Placeholder 3"/>
          <p:cNvSpPr>
            <a:spLocks noGrp="1"/>
          </p:cNvSpPr>
          <p:nvPr>
            <p:ph type="body" idx="4294967295"/>
          </p:nvPr>
        </p:nvSpPr>
        <p:spPr>
          <a:xfrm>
            <a:off x="0" y="1676400"/>
            <a:ext cx="3048000" cy="4572000"/>
          </a:xfrm>
        </p:spPr>
        <p:txBody>
          <a:bodyPr>
            <a:normAutofit fontScale="92500" lnSpcReduction="20000"/>
          </a:bodyPr>
          <a:lstStyle/>
          <a:p>
            <a:pPr algn="l">
              <a:buFont typeface="Arial" pitchFamily="34" charset="0"/>
              <a:buChar char="•"/>
            </a:pPr>
            <a:r>
              <a:rPr lang="en-US" sz="2400" b="1" dirty="0">
                <a:latin typeface="Arial Narrow" pitchFamily="34" charset="0"/>
              </a:rPr>
              <a:t>High-SES children receive a quality education and resources from society in response, serve more to them than poor children.</a:t>
            </a:r>
          </a:p>
          <a:p>
            <a:pPr algn="l">
              <a:buFont typeface="Arial" pitchFamily="34" charset="0"/>
              <a:buChar char="•"/>
            </a:pPr>
            <a:r>
              <a:rPr lang="en-US" sz="2400" b="1" dirty="0">
                <a:latin typeface="Arial Narrow" pitchFamily="34" charset="0"/>
              </a:rPr>
              <a:t>Rich invest sufficient money in their children's development to make stable career and indirectly support society and opposite in case of substandard people</a:t>
            </a:r>
            <a:r>
              <a:rPr lang="en-US" sz="2400" dirty="0"/>
              <a:t>.</a:t>
            </a:r>
            <a:endParaRPr lang="en-US" dirty="0"/>
          </a:p>
        </p:txBody>
      </p:sp>
      <p:pic>
        <p:nvPicPr>
          <p:cNvPr id="7" name="Content Placeholder 6" descr="download (6).jpg"/>
          <p:cNvPicPr>
            <a:picLocks noGrp="1" noChangeAspect="1"/>
          </p:cNvPicPr>
          <p:nvPr>
            <p:ph sz="half" idx="4294967295"/>
          </p:nvPr>
        </p:nvPicPr>
        <p:blipFill>
          <a:blip r:embed="rId2"/>
          <a:stretch>
            <a:fillRect/>
          </a:stretch>
        </p:blipFill>
        <p:spPr>
          <a:xfrm>
            <a:off x="4343400" y="1371600"/>
            <a:ext cx="4800600" cy="2514600"/>
          </a:xfrm>
        </p:spPr>
      </p:pic>
      <p:pic>
        <p:nvPicPr>
          <p:cNvPr id="8" name="Picture 7" descr="download (7).jpg"/>
          <p:cNvPicPr>
            <a:picLocks noChangeAspect="1"/>
          </p:cNvPicPr>
          <p:nvPr/>
        </p:nvPicPr>
        <p:blipFill>
          <a:blip r:embed="rId3"/>
          <a:stretch>
            <a:fillRect/>
          </a:stretch>
        </p:blipFill>
        <p:spPr>
          <a:xfrm>
            <a:off x="4038600" y="3886200"/>
            <a:ext cx="4800600" cy="25146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457200" y="1066800"/>
            <a:ext cx="4267200" cy="5257800"/>
          </a:xfrm>
        </p:spPr>
        <p:txBody>
          <a:bodyPr>
            <a:noAutofit/>
          </a:bodyPr>
          <a:lstStyle/>
          <a:p>
            <a:r>
              <a:rPr lang="en-US" sz="1600" dirty="0"/>
              <a:t>In short, this is the society that generates types of children. Better economic outcomes will always come from concentration on children irrespective of their class.</a:t>
            </a:r>
          </a:p>
          <a:p>
            <a:r>
              <a:rPr lang="en-US" sz="1600" dirty="0"/>
              <a:t>Children can save any society from financial crises. Educated and devoted children always participating in different sectors hence serve their country. But unfortunately, this characteristic mostly comes from stable SES.</a:t>
            </a:r>
          </a:p>
          <a:p>
            <a:r>
              <a:rPr lang="en-US" sz="1600" dirty="0"/>
              <a:t>Through eliminating the class difference in the education system will prevent society from mental issues. Children with anxiety and depression are mostly involved in criminal activity that gives complex issues to the economy.</a:t>
            </a:r>
          </a:p>
        </p:txBody>
      </p:sp>
      <p:pic>
        <p:nvPicPr>
          <p:cNvPr id="9" name="Content Placeholder 8" descr="dot0517a-4-GD-Smart-City-WEB-850x478-720x405.jpg"/>
          <p:cNvPicPr>
            <a:picLocks noGrp="1" noChangeAspect="1"/>
          </p:cNvPicPr>
          <p:nvPr>
            <p:ph sz="half" idx="2"/>
          </p:nvPr>
        </p:nvPicPr>
        <p:blipFill>
          <a:blip r:embed="rId2"/>
          <a:stretch>
            <a:fillRect/>
          </a:stretch>
        </p:blipFill>
        <p:spPr>
          <a:xfrm>
            <a:off x="4953000" y="1371600"/>
            <a:ext cx="3733800" cy="4038600"/>
          </a:xfrm>
        </p:spPr>
      </p:pic>
      <p:sp>
        <p:nvSpPr>
          <p:cNvPr id="2" name="Title 1"/>
          <p:cNvSpPr>
            <a:spLocks noGrp="1"/>
          </p:cNvSpPr>
          <p:nvPr>
            <p:ph type="title"/>
          </p:nvPr>
        </p:nvSpPr>
        <p:spPr>
          <a:xfrm>
            <a:off x="457200" y="274638"/>
            <a:ext cx="8229600" cy="792162"/>
          </a:xfrm>
        </p:spPr>
        <p:txBody>
          <a:bodyPr>
            <a:normAutofit fontScale="90000"/>
          </a:bodyPr>
          <a:lstStyle/>
          <a:p>
            <a:r>
              <a:rPr lang="en-US" b="1" dirty="0"/>
              <a:t>ECONOMIC OUTCOME OF SOCITY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55FEA19-9855-A54F-B228-A4F47ACA632E}"/>
              </a:ext>
            </a:extLst>
          </p:cNvPr>
          <p:cNvSpPr/>
          <p:nvPr/>
        </p:nvSpPr>
        <p:spPr>
          <a:xfrm>
            <a:off x="5384800" y="3365500"/>
            <a:ext cx="3644900" cy="3124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a:lnSpc>
                <a:spcPct val="150000"/>
              </a:lnSpc>
              <a:spcAft>
                <a:spcPts val="1000"/>
              </a:spcAft>
            </a:pPr>
            <a:r>
              <a:rPr lang="en-US" sz="1400" dirty="0">
                <a:latin typeface="Arial" panose="020B0604020202020204" pitchFamily="34" charset="0"/>
                <a:ea typeface="Arial" panose="020B0604020202020204" pitchFamily="34" charset="0"/>
              </a:rPr>
              <a:t>It is time to think about why children belonging to high family backgrounds serve society a better way. Why are high economic background children having more positive character values, confidence level, and intelligence than children from the lower class?  Why most of the characteristics of high-class children are ideal for the perfect society?</a:t>
            </a:r>
          </a:p>
        </p:txBody>
      </p:sp>
      <p:sp>
        <p:nvSpPr>
          <p:cNvPr id="13" name="Rectangle 12">
            <a:extLst>
              <a:ext uri="{FF2B5EF4-FFF2-40B4-BE49-F238E27FC236}">
                <a16:creationId xmlns:a16="http://schemas.microsoft.com/office/drawing/2014/main" id="{3CA4E3AA-A69A-ED42-8249-C55BE8085934}"/>
              </a:ext>
            </a:extLst>
          </p:cNvPr>
          <p:cNvSpPr/>
          <p:nvPr/>
        </p:nvSpPr>
        <p:spPr>
          <a:xfrm>
            <a:off x="114300" y="1168400"/>
            <a:ext cx="5168900" cy="4394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a:lnSpc>
                <a:spcPct val="150000"/>
              </a:lnSpc>
              <a:spcAft>
                <a:spcPts val="1000"/>
              </a:spcAft>
            </a:pPr>
            <a:endParaRPr lang="en-US" sz="1400" dirty="0">
              <a:latin typeface="Arial" panose="020B0604020202020204" pitchFamily="34" charset="0"/>
              <a:ea typeface="Arial" panose="020B0604020202020204" pitchFamily="34" charset="0"/>
            </a:endParaRPr>
          </a:p>
          <a:p>
            <a:pPr marL="228600">
              <a:lnSpc>
                <a:spcPct val="150000"/>
              </a:lnSpc>
              <a:spcAft>
                <a:spcPts val="1000"/>
              </a:spcAft>
            </a:pPr>
            <a:r>
              <a:rPr lang="en-US" sz="1400" dirty="0">
                <a:latin typeface="Arial" panose="020B0604020202020204" pitchFamily="34" charset="0"/>
                <a:ea typeface="Arial" panose="020B0604020202020204" pitchFamily="34" charset="0"/>
              </a:rPr>
              <a:t>The creative ideology in the mind map indicates the perspective of society concerning high financial children. Children are the pioneer of the nation. The nation can establish its productivity and outcomes through children. This ideology is creating the visions of the transformation of society by working on their children.  The education system and mental development of children are mainly associated with the nation itself. </a:t>
            </a:r>
          </a:p>
          <a:p>
            <a:pPr marL="228600">
              <a:lnSpc>
                <a:spcPct val="150000"/>
              </a:lnSpc>
              <a:spcAft>
                <a:spcPts val="1000"/>
              </a:spcAft>
            </a:pPr>
            <a:r>
              <a:rPr lang="en-US" sz="1400" dirty="0">
                <a:latin typeface="Arial" panose="020B0604020202020204" pitchFamily="34" charset="0"/>
                <a:ea typeface="Arial" panose="020B0604020202020204" pitchFamily="34" charset="0"/>
              </a:rPr>
              <a:t>There is the practical observation that children from stable family backgrounds contribute to society in a better way. On the other hand, the children who belong to low financial status found involved in different mental issues and criminal activity due to constant financial compromise.  </a:t>
            </a:r>
            <a:endParaRPr lang="en-GB" sz="1400" dirty="0">
              <a:latin typeface="Times New Roman" panose="02020603050405020304" pitchFamily="18" charset="0"/>
              <a:ea typeface="Times New Roman" panose="02020603050405020304" pitchFamily="18" charset="0"/>
            </a:endParaRPr>
          </a:p>
          <a:p>
            <a:pPr marL="228600">
              <a:lnSpc>
                <a:spcPct val="150000"/>
              </a:lnSpc>
              <a:spcAft>
                <a:spcPts val="1000"/>
              </a:spcAft>
            </a:pPr>
            <a:endParaRPr lang="en-GB" dirty="0">
              <a:latin typeface="Times New Roman" panose="02020603050405020304" pitchFamily="18" charset="0"/>
              <a:ea typeface="Times New Roman" panose="02020603050405020304" pitchFamily="18" charset="0"/>
            </a:endParaRPr>
          </a:p>
        </p:txBody>
      </p:sp>
      <p:sp>
        <p:nvSpPr>
          <p:cNvPr id="16" name="Rectangle 15">
            <a:extLst>
              <a:ext uri="{FF2B5EF4-FFF2-40B4-BE49-F238E27FC236}">
                <a16:creationId xmlns:a16="http://schemas.microsoft.com/office/drawing/2014/main" id="{250C50AB-5618-9F48-BDD8-D95CFD45D398}"/>
              </a:ext>
            </a:extLst>
          </p:cNvPr>
          <p:cNvSpPr/>
          <p:nvPr/>
        </p:nvSpPr>
        <p:spPr>
          <a:xfrm>
            <a:off x="3603311" y="368300"/>
            <a:ext cx="2165978" cy="584775"/>
          </a:xfrm>
          <a:prstGeom prst="rect">
            <a:avLst/>
          </a:prstGeom>
        </p:spPr>
        <p:txBody>
          <a:bodyPr wrap="none">
            <a:spAutoFit/>
          </a:bodyPr>
          <a:lstStyle/>
          <a:p>
            <a:r>
              <a:rPr lang="en-US" sz="3200" dirty="0"/>
              <a:t>Summary:</a:t>
            </a:r>
          </a:p>
        </p:txBody>
      </p:sp>
    </p:spTree>
    <p:extLst>
      <p:ext uri="{BB962C8B-B14F-4D97-AF65-F5344CB8AC3E}">
        <p14:creationId xmlns:p14="http://schemas.microsoft.com/office/powerpoint/2010/main" val="24499218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7A7EE8-C782-5E42-AE92-444FF0EB8537}"/>
              </a:ext>
            </a:extLst>
          </p:cNvPr>
          <p:cNvSpPr>
            <a:spLocks noGrp="1"/>
          </p:cNvSpPr>
          <p:nvPr>
            <p:ph type="title"/>
          </p:nvPr>
        </p:nvSpPr>
        <p:spPr>
          <a:xfrm>
            <a:off x="457200" y="274638"/>
            <a:ext cx="8229600" cy="741362"/>
          </a:xfrm>
        </p:spPr>
        <p:txBody>
          <a:bodyPr/>
          <a:lstStyle/>
          <a:p>
            <a:pPr algn="ctr"/>
            <a:r>
              <a:rPr lang="en-US" dirty="0"/>
              <a:t>Summary:</a:t>
            </a:r>
          </a:p>
        </p:txBody>
      </p:sp>
      <p:sp>
        <p:nvSpPr>
          <p:cNvPr id="5" name="Rectangle 4">
            <a:extLst>
              <a:ext uri="{FF2B5EF4-FFF2-40B4-BE49-F238E27FC236}">
                <a16:creationId xmlns:a16="http://schemas.microsoft.com/office/drawing/2014/main" id="{486DBA63-3E42-8D4F-A087-74A17C6C657C}"/>
              </a:ext>
            </a:extLst>
          </p:cNvPr>
          <p:cNvSpPr/>
          <p:nvPr/>
        </p:nvSpPr>
        <p:spPr>
          <a:xfrm>
            <a:off x="212726" y="1016000"/>
            <a:ext cx="4264024" cy="472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a:lnSpc>
                <a:spcPct val="150000"/>
              </a:lnSpc>
              <a:spcAft>
                <a:spcPts val="1000"/>
              </a:spcAft>
            </a:pPr>
            <a:r>
              <a:rPr lang="en-US" sz="1400" dirty="0">
                <a:latin typeface="Arial" panose="020B0604020202020204" pitchFamily="34" charset="0"/>
                <a:ea typeface="Arial" panose="020B0604020202020204" pitchFamily="34" charset="0"/>
              </a:rPr>
              <a:t>It is a simple strategy of giving and takes. If society cares for children irrespective of their class, children will give back to the community in the same way. By creating differences in education, facilities, and necessities among children of two different standards, society shifts the balance towards high-status children. It may develop envy and hatred in low financial background children. It is a reason poor children, who have higher rates for mental disorders and criminal activities. They also participate less in the economic progress of a country. As a result, the outcome of the society gets disturbed and imbalanced.</a:t>
            </a:r>
            <a:endParaRPr lang="en-GB" sz="1400" dirty="0">
              <a:latin typeface="Times New Roman" panose="02020603050405020304" pitchFamily="18" charset="0"/>
              <a:ea typeface="Times New Roman" panose="02020603050405020304" pitchFamily="18" charset="0"/>
            </a:endParaRPr>
          </a:p>
        </p:txBody>
      </p:sp>
      <p:sp>
        <p:nvSpPr>
          <p:cNvPr id="6" name="Rectangle 5">
            <a:extLst>
              <a:ext uri="{FF2B5EF4-FFF2-40B4-BE49-F238E27FC236}">
                <a16:creationId xmlns:a16="http://schemas.microsoft.com/office/drawing/2014/main" id="{2BCCCC68-10D5-1943-ABEF-5A47FF144E85}"/>
              </a:ext>
            </a:extLst>
          </p:cNvPr>
          <p:cNvSpPr/>
          <p:nvPr/>
        </p:nvSpPr>
        <p:spPr>
          <a:xfrm>
            <a:off x="4403725" y="2578100"/>
            <a:ext cx="4600574" cy="41195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a:lnSpc>
                <a:spcPct val="150000"/>
              </a:lnSpc>
              <a:spcAft>
                <a:spcPts val="1000"/>
              </a:spcAft>
            </a:pPr>
            <a:r>
              <a:rPr lang="en-US" sz="1400" dirty="0">
                <a:latin typeface="Arial" panose="020B0604020202020204" pitchFamily="34" charset="0"/>
                <a:ea typeface="Arial" panose="020B0604020202020204" pitchFamily="34" charset="0"/>
              </a:rPr>
              <a:t>In my opinion, the main culprit behind all this injustice is society itself. Society can decrease its crime ratio and mental disease rate by concentrating on children with equality. A country should create a systemic level of education and facilities for all, irrespective of their socio-economic class. The vision here is to shift the balance of the mind map towards the left side. Many children will be confident, intelligent and being rich is not much important.  Poor children would have an availability of education and resources like high status. Anxiety and depression levels and crime rates would decline automatically. The majority of children will start serving their society. </a:t>
            </a:r>
            <a:endParaRPr lang="en-GB" sz="12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6461575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C1FD80F-ADF9-AA45-8077-049A1A1ED945}"/>
              </a:ext>
            </a:extLst>
          </p:cNvPr>
          <p:cNvSpPr>
            <a:spLocks noGrp="1"/>
          </p:cNvSpPr>
          <p:nvPr>
            <p:ph type="title"/>
          </p:nvPr>
        </p:nvSpPr>
        <p:spPr>
          <a:xfrm>
            <a:off x="2660648" y="76344"/>
            <a:ext cx="3822700" cy="1143000"/>
          </a:xfrm>
        </p:spPr>
        <p:txBody>
          <a:bodyPr/>
          <a:lstStyle/>
          <a:p>
            <a:pPr algn="ctr"/>
            <a:r>
              <a:rPr lang="en-US" dirty="0"/>
              <a:t>Summary:</a:t>
            </a:r>
          </a:p>
        </p:txBody>
      </p:sp>
      <p:sp>
        <p:nvSpPr>
          <p:cNvPr id="7" name="Rectangle 6">
            <a:extLst>
              <a:ext uri="{FF2B5EF4-FFF2-40B4-BE49-F238E27FC236}">
                <a16:creationId xmlns:a16="http://schemas.microsoft.com/office/drawing/2014/main" id="{C52045C4-6B1A-6042-AA75-D3F046D33D23}"/>
              </a:ext>
            </a:extLst>
          </p:cNvPr>
          <p:cNvSpPr/>
          <p:nvPr/>
        </p:nvSpPr>
        <p:spPr>
          <a:xfrm>
            <a:off x="1390650" y="952644"/>
            <a:ext cx="6362699" cy="38987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a:lnSpc>
                <a:spcPct val="150000"/>
              </a:lnSpc>
              <a:spcAft>
                <a:spcPts val="1000"/>
              </a:spcAft>
            </a:pPr>
            <a:r>
              <a:rPr lang="en-US" sz="1400" dirty="0">
                <a:latin typeface="Arial" panose="020B0604020202020204" pitchFamily="34" charset="0"/>
                <a:ea typeface="Arial" panose="020B0604020202020204" pitchFamily="34" charset="0"/>
              </a:rPr>
              <a:t>Society is complicating itself by concentrating its physical issues like crime rates and mental disorders instead of real problems. It is high time to focus on the root cause. The real root cause is inequality in the education system. All social and economic, mental issues will solve automatically. We should need to divert their focus towards the right direction. It is obviously, not the only justification for the start of the cycle. It is one of the points that should not be neglect by anyone. This concept can be a creative point. It can change our perspective towards society and the class difference of children. My point of view can stand in the intersection point of two circles. It would be the game changer and creativity towards new ideology.</a:t>
            </a:r>
            <a:endParaRPr lang="en-GB" sz="1200" dirty="0">
              <a:latin typeface="Times New Roman" panose="02020603050405020304" pitchFamily="18" charset="0"/>
              <a:ea typeface="Times New Roman" panose="02020603050405020304" pitchFamily="18" charset="0"/>
            </a:endParaRPr>
          </a:p>
        </p:txBody>
      </p:sp>
      <p:pic>
        <p:nvPicPr>
          <p:cNvPr id="5" name="image1.png" descr="download.jpg">
            <a:extLst>
              <a:ext uri="{FF2B5EF4-FFF2-40B4-BE49-F238E27FC236}">
                <a16:creationId xmlns:a16="http://schemas.microsoft.com/office/drawing/2014/main" id="{57C61CCE-B42C-B844-8D0F-E20121A793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1835" y="4851400"/>
            <a:ext cx="2600325" cy="1752600"/>
          </a:xfrm>
          <a:prstGeom prst="rect">
            <a:avLst/>
          </a:prstGeom>
          <a:noFill/>
          <a:ln w="8890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06223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41300" y="912018"/>
            <a:ext cx="8445500" cy="5742782"/>
          </a:xfrm>
        </p:spPr>
        <p:txBody>
          <a:bodyPr>
            <a:normAutofit fontScale="25000" lnSpcReduction="20000"/>
          </a:bodyPr>
          <a:lstStyle/>
          <a:p>
            <a:pPr marL="566928" indent="-457200"/>
            <a:r>
              <a:rPr lang="en-US" sz="6400" dirty="0">
                <a:latin typeface="Arial" pitchFamily="34" charset="0"/>
                <a:cs typeface="Arial" pitchFamily="34" charset="0"/>
              </a:rPr>
              <a:t>Argyle, M. (1994). </a:t>
            </a:r>
            <a:r>
              <a:rPr lang="en-US" sz="6400" i="1" dirty="0">
                <a:latin typeface="Arial" pitchFamily="34" charset="0"/>
                <a:cs typeface="Arial" pitchFamily="34" charset="0"/>
              </a:rPr>
              <a:t>The psychology of social class</a:t>
            </a:r>
            <a:r>
              <a:rPr lang="en-US" sz="6400" dirty="0">
                <a:latin typeface="Arial" pitchFamily="34" charset="0"/>
                <a:cs typeface="Arial" pitchFamily="34" charset="0"/>
              </a:rPr>
              <a:t>. 18</a:t>
            </a:r>
            <a:r>
              <a:rPr lang="en-US" sz="6400" baseline="30000" dirty="0">
                <a:latin typeface="Arial" pitchFamily="34" charset="0"/>
                <a:cs typeface="Arial" pitchFamily="34" charset="0"/>
              </a:rPr>
              <a:t>th</a:t>
            </a:r>
            <a:r>
              <a:rPr lang="en-US" sz="6400" dirty="0">
                <a:latin typeface="Arial" pitchFamily="34" charset="0"/>
                <a:cs typeface="Arial" pitchFamily="34" charset="0"/>
              </a:rPr>
              <a:t> edition. London: Routledge.</a:t>
            </a:r>
          </a:p>
          <a:p>
            <a:pPr marL="566928" indent="-457200"/>
            <a:endParaRPr lang="en-US" sz="6400" dirty="0">
              <a:latin typeface="Arial" pitchFamily="34" charset="0"/>
              <a:cs typeface="Arial" pitchFamily="34" charset="0"/>
            </a:endParaRPr>
          </a:p>
          <a:p>
            <a:pPr marL="566928" indent="-457200"/>
            <a:r>
              <a:rPr lang="en-US" sz="6400" dirty="0">
                <a:latin typeface="Arial" pitchFamily="34" charset="0"/>
                <a:cs typeface="Arial" pitchFamily="34" charset="0"/>
              </a:rPr>
              <a:t>Caucutt, E. (2015). Why do poor children perform more poorly than rich ones?. 1st ed. Australia: the coversion</a:t>
            </a:r>
          </a:p>
          <a:p>
            <a:pPr marL="566928" indent="-457200"/>
            <a:endParaRPr lang="en-US" sz="6400" dirty="0">
              <a:latin typeface="Arial" pitchFamily="34" charset="0"/>
              <a:cs typeface="Arial" pitchFamily="34" charset="0"/>
            </a:endParaRPr>
          </a:p>
          <a:p>
            <a:pPr marL="566928" indent="-457200"/>
            <a:r>
              <a:rPr lang="en-US" sz="6400" dirty="0">
                <a:latin typeface="Arial" pitchFamily="34" charset="0"/>
                <a:cs typeface="Arial" pitchFamily="34" charset="0"/>
              </a:rPr>
              <a:t>Hudson, G.C. (2005). Socioeconomic Status and Mental Illness: Tests of the Social Causation and Selection Hypotheses. Vol 75, No. 1. Salem State College: </a:t>
            </a:r>
            <a:r>
              <a:rPr lang="en-US" sz="6400" i="1" dirty="0">
                <a:latin typeface="Arial" pitchFamily="34" charset="0"/>
                <a:cs typeface="Arial" pitchFamily="34" charset="0"/>
              </a:rPr>
              <a:t>American Journal of Orthopsychiatry.</a:t>
            </a:r>
            <a:r>
              <a:rPr lang="en-US" sz="6400" dirty="0">
                <a:latin typeface="Arial" pitchFamily="34" charset="0"/>
                <a:cs typeface="Arial" pitchFamily="34" charset="0"/>
              </a:rPr>
              <a:t> </a:t>
            </a:r>
          </a:p>
          <a:p>
            <a:pPr marL="566928" indent="-457200"/>
            <a:endParaRPr lang="en-US" sz="6400" dirty="0">
              <a:latin typeface="Arial" pitchFamily="34" charset="0"/>
              <a:cs typeface="Arial" pitchFamily="34" charset="0"/>
            </a:endParaRPr>
          </a:p>
          <a:p>
            <a:pPr marL="566928" indent="-457200"/>
            <a:r>
              <a:rPr lang="en-US" sz="6400" dirty="0"/>
              <a:t>Griggs, J &amp; Walker, R. (2008). The costs of child poverty for individuals and society. 1</a:t>
            </a:r>
            <a:r>
              <a:rPr lang="en-US" sz="6400" baseline="30000" dirty="0"/>
              <a:t>st</a:t>
            </a:r>
            <a:r>
              <a:rPr lang="en-US" sz="6400" dirty="0"/>
              <a:t> ed. UK :Joseph Rowntree foundation.</a:t>
            </a:r>
            <a:endParaRPr lang="en-GB" sz="6400" dirty="0"/>
          </a:p>
          <a:p>
            <a:pPr marL="566928" indent="-457200"/>
            <a:endParaRPr lang="en-US" sz="6400" dirty="0">
              <a:latin typeface="Arial" pitchFamily="34" charset="0"/>
              <a:cs typeface="Arial" pitchFamily="34" charset="0"/>
            </a:endParaRPr>
          </a:p>
          <a:p>
            <a:pPr marL="566928" indent="-457200"/>
            <a:r>
              <a:rPr lang="en-US" sz="6400" dirty="0">
                <a:latin typeface="Arial" pitchFamily="34" charset="0"/>
                <a:cs typeface="Arial" pitchFamily="34" charset="0"/>
              </a:rPr>
              <a:t>Kopf, D. (2018). New data clearly illustrate the poverty-to-prison pipeline. California: Quartz Media. </a:t>
            </a:r>
          </a:p>
          <a:p>
            <a:pPr marL="566928" indent="-457200"/>
            <a:endParaRPr lang="en-US" sz="6400" dirty="0">
              <a:latin typeface="Arial" pitchFamily="34" charset="0"/>
              <a:cs typeface="Arial" pitchFamily="34" charset="0"/>
            </a:endParaRPr>
          </a:p>
          <a:p>
            <a:pPr marL="566928" indent="-457200"/>
            <a:r>
              <a:rPr lang="en-US" sz="6400" dirty="0"/>
              <a:t>Potter, C. (2007) ‘Developments in UK Early Years Policy and Practice: Can they improve outcomes for disadvantaged children. Vol. 15, UK: International Journal of Early Years Education.</a:t>
            </a:r>
            <a:endParaRPr lang="en-GB" sz="6400" dirty="0"/>
          </a:p>
          <a:p>
            <a:pPr marL="566928" indent="-457200"/>
            <a:endParaRPr lang="en-US" sz="6400" dirty="0">
              <a:latin typeface="Arial" pitchFamily="34" charset="0"/>
              <a:cs typeface="Arial" pitchFamily="34" charset="0"/>
            </a:endParaRPr>
          </a:p>
          <a:p>
            <a:pPr marL="566928" indent="-457200"/>
            <a:r>
              <a:rPr lang="en-US" sz="6400" dirty="0"/>
              <a:t>Spencer N, Raman S. (2019).inequities in children and development :towards social justice. Volume 3. BMJ </a:t>
            </a:r>
            <a:r>
              <a:rPr lang="en-US" sz="6400" dirty="0" err="1"/>
              <a:t>Paediatrics</a:t>
            </a:r>
            <a:r>
              <a:rPr lang="en-US" sz="6400" dirty="0"/>
              <a:t>.</a:t>
            </a:r>
            <a:endParaRPr lang="en-GB" sz="6400" dirty="0"/>
          </a:p>
          <a:p>
            <a:pPr marL="566928" indent="-457200"/>
            <a:endParaRPr lang="en-US" sz="6400" dirty="0">
              <a:latin typeface="Arial" pitchFamily="34" charset="0"/>
              <a:cs typeface="Arial" pitchFamily="34" charset="0"/>
            </a:endParaRPr>
          </a:p>
          <a:p>
            <a:pPr marL="566928" indent="-457200"/>
            <a:r>
              <a:rPr lang="en-US" sz="6400" b="1" dirty="0"/>
              <a:t> </a:t>
            </a:r>
            <a:r>
              <a:rPr lang="en-US" sz="6400" dirty="0"/>
              <a:t>Zvobgo, J. (2018).   Study links childhood poverty to violent crime and self-harm. Vol 3. UK. The lancet journal.</a:t>
            </a:r>
          </a:p>
          <a:p>
            <a:pPr marL="566928" indent="-457200"/>
            <a:endParaRPr lang="en-US" sz="2000" dirty="0"/>
          </a:p>
          <a:p>
            <a:pPr marL="566928" indent="-457200"/>
            <a:endParaRPr lang="en-US" sz="2000" dirty="0">
              <a:latin typeface="Arial" pitchFamily="34" charset="0"/>
              <a:cs typeface="Arial" pitchFamily="34" charset="0"/>
            </a:endParaRPr>
          </a:p>
          <a:p>
            <a:pPr marL="566928" indent="-457200"/>
            <a:endParaRPr lang="en-US" sz="2000" dirty="0">
              <a:latin typeface="Arial" pitchFamily="34" charset="0"/>
              <a:cs typeface="Arial" pitchFamily="34" charset="0"/>
            </a:endParaRPr>
          </a:p>
          <a:p>
            <a:pPr>
              <a:buNone/>
            </a:pPr>
            <a:r>
              <a:rPr lang="en-US" sz="2000" dirty="0">
                <a:latin typeface="Arial" pitchFamily="34" charset="0"/>
                <a:cs typeface="Arial" pitchFamily="34" charset="0"/>
              </a:rPr>
              <a:t> </a:t>
            </a:r>
          </a:p>
          <a:p>
            <a:endParaRPr lang="en-US" dirty="0"/>
          </a:p>
        </p:txBody>
      </p:sp>
      <p:sp>
        <p:nvSpPr>
          <p:cNvPr id="3" name="Title 2"/>
          <p:cNvSpPr>
            <a:spLocks noGrp="1"/>
          </p:cNvSpPr>
          <p:nvPr>
            <p:ph type="title"/>
          </p:nvPr>
        </p:nvSpPr>
        <p:spPr>
          <a:xfrm>
            <a:off x="457200" y="0"/>
            <a:ext cx="8229600" cy="1143000"/>
          </a:xfrm>
        </p:spPr>
        <p:txBody>
          <a:bodyPr/>
          <a:lstStyle/>
          <a:p>
            <a:pPr algn="ctr"/>
            <a:r>
              <a:rPr lang="en-US" u="sng" dirty="0">
                <a:latin typeface="Tw Cen MT" panose="020B0602020104020603" pitchFamily="34" charset="77"/>
              </a:rPr>
              <a:t>REFERENCES:</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TotalTime>
  <Words>1212</Words>
  <Application>Microsoft Macintosh PowerPoint</Application>
  <PresentationFormat>On-screen Show (4:3)</PresentationFormat>
  <Paragraphs>76</Paragraphs>
  <Slides>12</Slides>
  <Notes>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12</vt:i4>
      </vt:variant>
    </vt:vector>
  </HeadingPairs>
  <TitlesOfParts>
    <vt:vector size="24" baseType="lpstr">
      <vt:lpstr>Agency FB</vt:lpstr>
      <vt:lpstr>Aharoni</vt:lpstr>
      <vt:lpstr>Arial</vt:lpstr>
      <vt:lpstr>Arial Narrow</vt:lpstr>
      <vt:lpstr>Calibri</vt:lpstr>
      <vt:lpstr>Lucida Sans Unicode</vt:lpstr>
      <vt:lpstr>Times New Roman</vt:lpstr>
      <vt:lpstr>Tw Cen MT</vt:lpstr>
      <vt:lpstr>Verdana</vt:lpstr>
      <vt:lpstr>Wingdings 2</vt:lpstr>
      <vt:lpstr>Wingdings 3</vt:lpstr>
      <vt:lpstr>Concourse</vt:lpstr>
      <vt:lpstr>MIND MAP  SOCIO-ECONOMIC STATUS  OF CHILDREN AND ECONOMIC GROWTH OF SOCIETY</vt:lpstr>
      <vt:lpstr>MIND MAP</vt:lpstr>
      <vt:lpstr> MIND MAP:</vt:lpstr>
      <vt:lpstr>  RICH BACKGROUND CHILDREN vs POOR BACKGROUND CHILDREN</vt:lpstr>
      <vt:lpstr>MENTAL DISORDER</vt:lpstr>
      <vt:lpstr>CRIMINAL ACTIVITY:</vt:lpstr>
      <vt:lpstr>CONTRIBUTION IN SOCITY</vt:lpstr>
      <vt:lpstr>ECONOMIC OUTCOME OF SOCITY</vt:lpstr>
      <vt:lpstr>PowerPoint Presentation</vt:lpstr>
      <vt:lpstr>Summary:</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MIND MAP  SOCIO-ECONOMIC STATUS  OF CHILDREN AND ECONOMIC GROWTH OF SOCIETY</dc:title>
  <cp:lastModifiedBy>Thahmina Jahan</cp:lastModifiedBy>
  <cp:revision>9</cp:revision>
  <dcterms:modified xsi:type="dcterms:W3CDTF">2021-02-18T00:05:01Z</dcterms:modified>
</cp:coreProperties>
</file>