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78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079405C-3633-4B3F-B614-F211F6D7D15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35E80A-2AF8-49C3-8632-C56256463857}" type="datetimeFigureOut">
              <a:rPr lang="en-GB" smtClean="0"/>
              <a:pPr/>
              <a:t>28/12/2019</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79405C-3633-4B3F-B614-F211F6D7D15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jpeg"/><Relationship Id="rId18" Type="http://schemas.openxmlformats.org/officeDocument/2006/relationships/image" Target="../media/image17.jpeg"/><Relationship Id="rId3" Type="http://schemas.openxmlformats.org/officeDocument/2006/relationships/image" Target="../media/image2.jpeg"/><Relationship Id="rId21" Type="http://schemas.openxmlformats.org/officeDocument/2006/relationships/image" Target="../media/image20.jpeg"/><Relationship Id="rId7" Type="http://schemas.openxmlformats.org/officeDocument/2006/relationships/image" Target="../media/image6.jpeg"/><Relationship Id="rId12" Type="http://schemas.openxmlformats.org/officeDocument/2006/relationships/image" Target="../media/image11.png"/><Relationship Id="rId17" Type="http://schemas.openxmlformats.org/officeDocument/2006/relationships/image" Target="../media/image16.jpeg"/><Relationship Id="rId2" Type="http://schemas.openxmlformats.org/officeDocument/2006/relationships/image" Target="../media/image1.png"/><Relationship Id="rId16" Type="http://schemas.openxmlformats.org/officeDocument/2006/relationships/image" Target="../media/image15.jpeg"/><Relationship Id="rId20" Type="http://schemas.openxmlformats.org/officeDocument/2006/relationships/image" Target="../media/image19.jpeg"/><Relationship Id="rId1" Type="http://schemas.openxmlformats.org/officeDocument/2006/relationships/slideLayout" Target="../slideLayouts/slideLayout1.xml"/><Relationship Id="rId6" Type="http://schemas.openxmlformats.org/officeDocument/2006/relationships/image" Target="../media/image5.jpeg"/><Relationship Id="rId11" Type="http://schemas.openxmlformats.org/officeDocument/2006/relationships/image" Target="../media/image10.jpeg"/><Relationship Id="rId5" Type="http://schemas.openxmlformats.org/officeDocument/2006/relationships/image" Target="../media/image4.jpeg"/><Relationship Id="rId15" Type="http://schemas.openxmlformats.org/officeDocument/2006/relationships/image" Target="../media/image14.jpeg"/><Relationship Id="rId10" Type="http://schemas.openxmlformats.org/officeDocument/2006/relationships/image" Target="../media/image9.jpeg"/><Relationship Id="rId19" Type="http://schemas.openxmlformats.org/officeDocument/2006/relationships/image" Target="../media/image18.jpeg"/><Relationship Id="rId4" Type="http://schemas.openxmlformats.org/officeDocument/2006/relationships/image" Target="../media/image3.jpeg"/><Relationship Id="rId9" Type="http://schemas.openxmlformats.org/officeDocument/2006/relationships/image" Target="../media/image8.jpeg"/><Relationship Id="rId14" Type="http://schemas.openxmlformats.org/officeDocument/2006/relationships/image" Target="../media/image13.jpeg"/><Relationship Id="rId22" Type="http://schemas.openxmlformats.org/officeDocument/2006/relationships/image" Target="../media/image21.jpeg"/></Relationships>
</file>

<file path=ppt/slides/_rels/slide2.xml.rels><?xml version="1.0" encoding="UTF-8" standalone="yes"?>
<Relationships xmlns="http://schemas.openxmlformats.org/package/2006/relationships"><Relationship Id="rId8" Type="http://schemas.openxmlformats.org/officeDocument/2006/relationships/hyperlink" Target="https://www.edglossary.org/hidden-curriculum/" TargetMode="External"/><Relationship Id="rId3" Type="http://schemas.openxmlformats.org/officeDocument/2006/relationships/hyperlink" Target="http://www.infed.org/thinkers/et-marx.htm" TargetMode="External"/><Relationship Id="rId7" Type="http://schemas.openxmlformats.org/officeDocument/2006/relationships/hyperlink" Target="https://gov.wales/sites/default/files/publications/2018-03/succesful-futures-a-summary-of-professor-graham-donaldsons-report.pdf" TargetMode="External"/><Relationship Id="rId2" Type="http://schemas.openxmlformats.org/officeDocument/2006/relationships/hyperlink" Target="https://books.google.co.uk/" TargetMode="External"/><Relationship Id="rId1" Type="http://schemas.openxmlformats.org/officeDocument/2006/relationships/slideLayout" Target="../slideLayouts/slideLayout7.xml"/><Relationship Id="rId6" Type="http://schemas.openxmlformats.org/officeDocument/2006/relationships/hyperlink" Target="https://www.dictionary.com/browse/education" TargetMode="External"/><Relationship Id="rId5" Type="http://schemas.openxmlformats.org/officeDocument/2006/relationships/hyperlink" Target="https://hwb.gov.wales/storage/d5d8e39c-b534-40cb-a3f5-7e2e126d8077/foundation-phase-framework.pdf" TargetMode="External"/><Relationship Id="rId4" Type="http://schemas.openxmlformats.org/officeDocument/2006/relationships/hyperlink" Target="https://www.instructionaldesign.org/theories/operant-conditioning/"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en.wikibooks.org/wiki/Classroom_Management_Theorists_and_Theories/Burrhus_Frederic_Skinner" TargetMode="External"/><Relationship Id="rId3" Type="http://schemas.openxmlformats.org/officeDocument/2006/relationships/hyperlink" Target="https://www.gov.uk/government/speeches/britain-the-great-meritocracy-prime-ministers-speech" TargetMode="External"/><Relationship Id="rId7" Type="http://schemas.openxmlformats.org/officeDocument/2006/relationships/hyperlink" Target="https://www.historylearningsite.co.uk/sociology/education-and-sociology/functionalism-and-education/" TargetMode="External"/><Relationship Id="rId2" Type="http://schemas.openxmlformats.org/officeDocument/2006/relationships/hyperlink" Target="https://neilhawkes.org/?p=152" TargetMode="External"/><Relationship Id="rId1" Type="http://schemas.openxmlformats.org/officeDocument/2006/relationships/slideLayout" Target="../slideLayouts/slideLayout7.xml"/><Relationship Id="rId6" Type="http://schemas.openxmlformats.org/officeDocument/2006/relationships/hyperlink" Target="https://study.com/academy/lesson/jerome-bruners-theory-of-development-discovery-learning-representation.html" TargetMode="External"/><Relationship Id="rId5" Type="http://schemas.openxmlformats.org/officeDocument/2006/relationships/hyperlink" Target="https://study.com/academy/lesson/hidden-curriculum-in-education-definition-examples-quiz.html" TargetMode="External"/><Relationship Id="rId4" Type="http://schemas.openxmlformats.org/officeDocument/2006/relationships/hyperlink" Target="https://www.tes.com/news/sir-ken-robinson-education-system-dangerous-my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BEAC7"/>
            </a:gs>
            <a:gs pos="17999">
              <a:srgbClr val="FEE7F2"/>
            </a:gs>
            <a:gs pos="36000">
              <a:srgbClr val="FAC77D"/>
            </a:gs>
            <a:gs pos="61000">
              <a:srgbClr val="FBA97D"/>
            </a:gs>
            <a:gs pos="82001">
              <a:srgbClr val="FBD49C"/>
            </a:gs>
            <a:gs pos="100000">
              <a:srgbClr val="FEE7F2"/>
            </a:gs>
          </a:gsLst>
          <a:lin ang="5400000" scaled="0"/>
        </a:gradFill>
        <a:effectLst/>
      </p:bgPr>
    </p:bg>
    <p:spTree>
      <p:nvGrpSpPr>
        <p:cNvPr id="1" name=""/>
        <p:cNvGrpSpPr/>
        <p:nvPr/>
      </p:nvGrpSpPr>
      <p:grpSpPr>
        <a:xfrm>
          <a:off x="0" y="0"/>
          <a:ext cx="0" cy="0"/>
          <a:chOff x="0" y="0"/>
          <a:chExt cx="0" cy="0"/>
        </a:xfrm>
      </p:grpSpPr>
      <p:pic>
        <p:nvPicPr>
          <p:cNvPr id="1026" name="Picture 2" descr="clipart-pencil-cartoon-6"/>
          <p:cNvPicPr>
            <a:picLocks noChangeAspect="1" noChangeArrowheads="1"/>
          </p:cNvPicPr>
          <p:nvPr/>
        </p:nvPicPr>
        <p:blipFill>
          <a:blip r:embed="rId2" cstate="print"/>
          <a:srcRect/>
          <a:stretch>
            <a:fillRect/>
          </a:stretch>
        </p:blipFill>
        <p:spPr bwMode="auto">
          <a:xfrm>
            <a:off x="8892480" y="5589240"/>
            <a:ext cx="251520" cy="251520"/>
          </a:xfrm>
          <a:prstGeom prst="rect">
            <a:avLst/>
          </a:prstGeom>
          <a:noFill/>
          <a:ln w="9525" algn="in">
            <a:noFill/>
            <a:miter lim="800000"/>
            <a:headEnd/>
            <a:tailEnd/>
          </a:ln>
          <a:effectLst/>
        </p:spPr>
      </p:pic>
      <p:pic>
        <p:nvPicPr>
          <p:cNvPr id="1027"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1691680" y="6597352"/>
            <a:ext cx="315725" cy="260648"/>
          </a:xfrm>
          <a:prstGeom prst="rect">
            <a:avLst/>
          </a:prstGeom>
          <a:noFill/>
          <a:ln w="9525" algn="in">
            <a:noFill/>
            <a:miter lim="800000"/>
            <a:headEnd/>
            <a:tailEnd/>
          </a:ln>
          <a:effectLst/>
        </p:spPr>
      </p:pic>
      <p:pic>
        <p:nvPicPr>
          <p:cNvPr id="6"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2483768" y="6597352"/>
            <a:ext cx="315725" cy="260648"/>
          </a:xfrm>
          <a:prstGeom prst="rect">
            <a:avLst/>
          </a:prstGeom>
          <a:noFill/>
          <a:ln w="9525" algn="in">
            <a:noFill/>
            <a:miter lim="800000"/>
            <a:headEnd/>
            <a:tailEnd/>
          </a:ln>
          <a:effectLst/>
        </p:spPr>
      </p:pic>
      <p:pic>
        <p:nvPicPr>
          <p:cNvPr id="7"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5229200"/>
            <a:ext cx="315725" cy="260648"/>
          </a:xfrm>
          <a:prstGeom prst="rect">
            <a:avLst/>
          </a:prstGeom>
          <a:noFill/>
          <a:ln w="9525" algn="in">
            <a:noFill/>
            <a:miter lim="800000"/>
            <a:headEnd/>
            <a:tailEnd/>
          </a:ln>
          <a:effectLst/>
        </p:spPr>
      </p:pic>
      <p:pic>
        <p:nvPicPr>
          <p:cNvPr id="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4509120"/>
            <a:ext cx="315725" cy="260648"/>
          </a:xfrm>
          <a:prstGeom prst="rect">
            <a:avLst/>
          </a:prstGeom>
          <a:noFill/>
          <a:ln w="9525" algn="in">
            <a:noFill/>
            <a:miter lim="800000"/>
            <a:headEnd/>
            <a:tailEnd/>
          </a:ln>
          <a:effectLst/>
        </p:spPr>
      </p:pic>
      <p:pic>
        <p:nvPicPr>
          <p:cNvPr id="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1628800"/>
            <a:ext cx="315725" cy="260648"/>
          </a:xfrm>
          <a:prstGeom prst="rect">
            <a:avLst/>
          </a:prstGeom>
          <a:noFill/>
          <a:ln w="9525" algn="in">
            <a:noFill/>
            <a:miter lim="800000"/>
            <a:headEnd/>
            <a:tailEnd/>
          </a:ln>
          <a:effectLst/>
        </p:spPr>
      </p:pic>
      <p:pic>
        <p:nvPicPr>
          <p:cNvPr id="1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2348880"/>
            <a:ext cx="315725" cy="260648"/>
          </a:xfrm>
          <a:prstGeom prst="rect">
            <a:avLst/>
          </a:prstGeom>
          <a:noFill/>
          <a:ln w="9525" algn="in">
            <a:noFill/>
            <a:miter lim="800000"/>
            <a:headEnd/>
            <a:tailEnd/>
          </a:ln>
          <a:effectLst/>
        </p:spPr>
      </p:pic>
      <p:pic>
        <p:nvPicPr>
          <p:cNvPr id="11"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3789040"/>
            <a:ext cx="315725" cy="260648"/>
          </a:xfrm>
          <a:prstGeom prst="rect">
            <a:avLst/>
          </a:prstGeom>
          <a:noFill/>
          <a:ln w="9525" algn="in">
            <a:noFill/>
            <a:miter lim="800000"/>
            <a:headEnd/>
            <a:tailEnd/>
          </a:ln>
          <a:effectLst/>
        </p:spPr>
      </p:pic>
      <p:pic>
        <p:nvPicPr>
          <p:cNvPr id="12"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908720"/>
            <a:ext cx="315725" cy="260648"/>
          </a:xfrm>
          <a:prstGeom prst="rect">
            <a:avLst/>
          </a:prstGeom>
          <a:noFill/>
          <a:ln w="9525" algn="in">
            <a:noFill/>
            <a:miter lim="800000"/>
            <a:headEnd/>
            <a:tailEnd/>
          </a:ln>
          <a:effectLst/>
        </p:spPr>
      </p:pic>
      <p:pic>
        <p:nvPicPr>
          <p:cNvPr id="13"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3068960"/>
            <a:ext cx="315725" cy="260648"/>
          </a:xfrm>
          <a:prstGeom prst="rect">
            <a:avLst/>
          </a:prstGeom>
          <a:noFill/>
          <a:ln w="9525" algn="in">
            <a:noFill/>
            <a:miter lim="800000"/>
            <a:headEnd/>
            <a:tailEnd/>
          </a:ln>
          <a:effectLst/>
        </p:spPr>
      </p:pic>
      <p:pic>
        <p:nvPicPr>
          <p:cNvPr id="14"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828275" y="5949280"/>
            <a:ext cx="315725" cy="260649"/>
          </a:xfrm>
          <a:prstGeom prst="rect">
            <a:avLst/>
          </a:prstGeom>
          <a:noFill/>
          <a:ln w="9525" algn="in">
            <a:noFill/>
            <a:miter lim="800000"/>
            <a:headEnd/>
            <a:tailEnd/>
          </a:ln>
          <a:effectLst/>
        </p:spPr>
      </p:pic>
      <p:pic>
        <p:nvPicPr>
          <p:cNvPr id="15" name="Picture 2" descr="clipart-pencil-cartoon-6"/>
          <p:cNvPicPr>
            <a:picLocks noChangeAspect="1" noChangeArrowheads="1"/>
          </p:cNvPicPr>
          <p:nvPr/>
        </p:nvPicPr>
        <p:blipFill>
          <a:blip r:embed="rId2" cstate="print"/>
          <a:srcRect/>
          <a:stretch>
            <a:fillRect/>
          </a:stretch>
        </p:blipFill>
        <p:spPr bwMode="auto">
          <a:xfrm>
            <a:off x="8892480" y="4869160"/>
            <a:ext cx="251520" cy="251520"/>
          </a:xfrm>
          <a:prstGeom prst="rect">
            <a:avLst/>
          </a:prstGeom>
          <a:noFill/>
          <a:ln w="9525" algn="in">
            <a:noFill/>
            <a:miter lim="800000"/>
            <a:headEnd/>
            <a:tailEnd/>
          </a:ln>
          <a:effectLst/>
        </p:spPr>
      </p:pic>
      <p:pic>
        <p:nvPicPr>
          <p:cNvPr id="1028" name="Picture 4" descr="cartoon-brain-looking-piece-paper-thinking-cartoon-brain-looking-piece-paper-thinking-clip-art-vector-144840126"/>
          <p:cNvPicPr>
            <a:picLocks noChangeAspect="1" noChangeArrowheads="1"/>
          </p:cNvPicPr>
          <p:nvPr/>
        </p:nvPicPr>
        <p:blipFill>
          <a:blip r:embed="rId4" cstate="print"/>
          <a:srcRect b="4358"/>
          <a:stretch>
            <a:fillRect/>
          </a:stretch>
        </p:blipFill>
        <p:spPr bwMode="auto">
          <a:xfrm flipH="1">
            <a:off x="8776611" y="6318176"/>
            <a:ext cx="367389" cy="539824"/>
          </a:xfrm>
          <a:prstGeom prst="rect">
            <a:avLst/>
          </a:prstGeom>
          <a:noFill/>
          <a:ln w="9525" algn="in">
            <a:noFill/>
            <a:miter lim="800000"/>
            <a:headEnd/>
            <a:tailEnd/>
          </a:ln>
          <a:effectLst/>
        </p:spPr>
      </p:pic>
      <p:pic>
        <p:nvPicPr>
          <p:cNvPr id="17" name="Picture 4" descr="cartoon-brain-looking-piece-paper-thinking-cartoon-brain-looking-piece-paper-thinking-clip-art-vector-144840126"/>
          <p:cNvPicPr>
            <a:picLocks noChangeAspect="1" noChangeArrowheads="1"/>
          </p:cNvPicPr>
          <p:nvPr/>
        </p:nvPicPr>
        <p:blipFill>
          <a:blip r:embed="rId4" cstate="print"/>
          <a:srcRect b="4358"/>
          <a:stretch>
            <a:fillRect/>
          </a:stretch>
        </p:blipFill>
        <p:spPr bwMode="auto">
          <a:xfrm flipH="1">
            <a:off x="8776611" y="0"/>
            <a:ext cx="367389" cy="539824"/>
          </a:xfrm>
          <a:prstGeom prst="rect">
            <a:avLst/>
          </a:prstGeom>
          <a:noFill/>
          <a:ln w="9525" algn="in">
            <a:noFill/>
            <a:miter lim="800000"/>
            <a:headEnd/>
            <a:tailEnd/>
          </a:ln>
          <a:effectLst/>
        </p:spPr>
      </p:pic>
      <p:pic>
        <p:nvPicPr>
          <p:cNvPr id="18" name="Picture 2" descr="clipart-pencil-cartoon-6"/>
          <p:cNvPicPr>
            <a:picLocks noChangeAspect="1" noChangeArrowheads="1"/>
          </p:cNvPicPr>
          <p:nvPr/>
        </p:nvPicPr>
        <p:blipFill>
          <a:blip r:embed="rId2" cstate="print"/>
          <a:srcRect/>
          <a:stretch>
            <a:fillRect/>
          </a:stretch>
        </p:blipFill>
        <p:spPr bwMode="auto">
          <a:xfrm>
            <a:off x="8892480" y="2708920"/>
            <a:ext cx="251520" cy="251520"/>
          </a:xfrm>
          <a:prstGeom prst="rect">
            <a:avLst/>
          </a:prstGeom>
          <a:noFill/>
          <a:ln w="9525" algn="in">
            <a:noFill/>
            <a:miter lim="800000"/>
            <a:headEnd/>
            <a:tailEnd/>
          </a:ln>
          <a:effectLst/>
        </p:spPr>
      </p:pic>
      <p:pic>
        <p:nvPicPr>
          <p:cNvPr id="19" name="Picture 2" descr="clipart-pencil-cartoon-6"/>
          <p:cNvPicPr>
            <a:picLocks noChangeAspect="1" noChangeArrowheads="1"/>
          </p:cNvPicPr>
          <p:nvPr/>
        </p:nvPicPr>
        <p:blipFill>
          <a:blip r:embed="rId2" cstate="print"/>
          <a:srcRect/>
          <a:stretch>
            <a:fillRect/>
          </a:stretch>
        </p:blipFill>
        <p:spPr bwMode="auto">
          <a:xfrm>
            <a:off x="8892480" y="1988840"/>
            <a:ext cx="251520" cy="251520"/>
          </a:xfrm>
          <a:prstGeom prst="rect">
            <a:avLst/>
          </a:prstGeom>
          <a:noFill/>
          <a:ln w="9525" algn="in">
            <a:noFill/>
            <a:miter lim="800000"/>
            <a:headEnd/>
            <a:tailEnd/>
          </a:ln>
          <a:effectLst/>
        </p:spPr>
      </p:pic>
      <p:pic>
        <p:nvPicPr>
          <p:cNvPr id="20" name="Picture 2" descr="clipart-pencil-cartoon-6"/>
          <p:cNvPicPr>
            <a:picLocks noChangeAspect="1" noChangeArrowheads="1"/>
          </p:cNvPicPr>
          <p:nvPr/>
        </p:nvPicPr>
        <p:blipFill>
          <a:blip r:embed="rId2" cstate="print"/>
          <a:srcRect/>
          <a:stretch>
            <a:fillRect/>
          </a:stretch>
        </p:blipFill>
        <p:spPr bwMode="auto">
          <a:xfrm>
            <a:off x="8892480" y="3429000"/>
            <a:ext cx="251520" cy="251520"/>
          </a:xfrm>
          <a:prstGeom prst="rect">
            <a:avLst/>
          </a:prstGeom>
          <a:noFill/>
          <a:ln w="9525" algn="in">
            <a:noFill/>
            <a:miter lim="800000"/>
            <a:headEnd/>
            <a:tailEnd/>
          </a:ln>
          <a:effectLst/>
        </p:spPr>
      </p:pic>
      <p:pic>
        <p:nvPicPr>
          <p:cNvPr id="21" name="Picture 2" descr="clipart-pencil-cartoon-6"/>
          <p:cNvPicPr>
            <a:picLocks noChangeAspect="1" noChangeArrowheads="1"/>
          </p:cNvPicPr>
          <p:nvPr/>
        </p:nvPicPr>
        <p:blipFill>
          <a:blip r:embed="rId2" cstate="print"/>
          <a:srcRect/>
          <a:stretch>
            <a:fillRect/>
          </a:stretch>
        </p:blipFill>
        <p:spPr bwMode="auto">
          <a:xfrm>
            <a:off x="8892480" y="4149080"/>
            <a:ext cx="251520" cy="251520"/>
          </a:xfrm>
          <a:prstGeom prst="rect">
            <a:avLst/>
          </a:prstGeom>
          <a:noFill/>
          <a:ln w="9525" algn="in">
            <a:noFill/>
            <a:miter lim="800000"/>
            <a:headEnd/>
            <a:tailEnd/>
          </a:ln>
          <a:effectLst/>
        </p:spPr>
      </p:pic>
      <p:pic>
        <p:nvPicPr>
          <p:cNvPr id="22" name="Picture 2" descr="clipart-pencil-cartoon-6"/>
          <p:cNvPicPr>
            <a:picLocks noChangeAspect="1" noChangeArrowheads="1"/>
          </p:cNvPicPr>
          <p:nvPr/>
        </p:nvPicPr>
        <p:blipFill>
          <a:blip r:embed="rId2" cstate="print"/>
          <a:srcRect/>
          <a:stretch>
            <a:fillRect/>
          </a:stretch>
        </p:blipFill>
        <p:spPr bwMode="auto">
          <a:xfrm>
            <a:off x="8892480" y="1268760"/>
            <a:ext cx="251520" cy="251520"/>
          </a:xfrm>
          <a:prstGeom prst="rect">
            <a:avLst/>
          </a:prstGeom>
          <a:noFill/>
          <a:ln w="9525" algn="in">
            <a:noFill/>
            <a:miter lim="800000"/>
            <a:headEnd/>
            <a:tailEnd/>
          </a:ln>
          <a:effectLst/>
        </p:spPr>
      </p:pic>
      <p:pic>
        <p:nvPicPr>
          <p:cNvPr id="23" name="Picture 2" descr="clipart-pencil-cartoon-6"/>
          <p:cNvPicPr>
            <a:picLocks noChangeAspect="1" noChangeArrowheads="1"/>
          </p:cNvPicPr>
          <p:nvPr/>
        </p:nvPicPr>
        <p:blipFill>
          <a:blip r:embed="rId2" cstate="print"/>
          <a:srcRect/>
          <a:stretch>
            <a:fillRect/>
          </a:stretch>
        </p:blipFill>
        <p:spPr bwMode="auto">
          <a:xfrm>
            <a:off x="6444208" y="0"/>
            <a:ext cx="251520" cy="251520"/>
          </a:xfrm>
          <a:prstGeom prst="rect">
            <a:avLst/>
          </a:prstGeom>
          <a:noFill/>
          <a:ln w="9525" algn="in">
            <a:noFill/>
            <a:miter lim="800000"/>
            <a:headEnd/>
            <a:tailEnd/>
          </a:ln>
          <a:effectLst/>
        </p:spPr>
      </p:pic>
      <p:pic>
        <p:nvPicPr>
          <p:cNvPr id="24" name="Picture 2" descr="clipart-pencil-cartoon-6"/>
          <p:cNvPicPr>
            <a:picLocks noChangeAspect="1" noChangeArrowheads="1"/>
          </p:cNvPicPr>
          <p:nvPr/>
        </p:nvPicPr>
        <p:blipFill>
          <a:blip r:embed="rId2" cstate="print"/>
          <a:srcRect/>
          <a:stretch>
            <a:fillRect/>
          </a:stretch>
        </p:blipFill>
        <p:spPr bwMode="auto">
          <a:xfrm>
            <a:off x="8892480" y="548680"/>
            <a:ext cx="251520" cy="251520"/>
          </a:xfrm>
          <a:prstGeom prst="rect">
            <a:avLst/>
          </a:prstGeom>
          <a:noFill/>
          <a:ln w="9525" algn="in">
            <a:noFill/>
            <a:miter lim="800000"/>
            <a:headEnd/>
            <a:tailEnd/>
          </a:ln>
          <a:effectLst/>
        </p:spPr>
      </p:pic>
      <p:pic>
        <p:nvPicPr>
          <p:cNvPr id="25" name="Picture 2" descr="clipart-pencil-cartoon-6"/>
          <p:cNvPicPr>
            <a:picLocks noChangeAspect="1" noChangeArrowheads="1"/>
          </p:cNvPicPr>
          <p:nvPr/>
        </p:nvPicPr>
        <p:blipFill>
          <a:blip r:embed="rId2" cstate="print"/>
          <a:srcRect/>
          <a:stretch>
            <a:fillRect/>
          </a:stretch>
        </p:blipFill>
        <p:spPr bwMode="auto">
          <a:xfrm>
            <a:off x="7236296" y="0"/>
            <a:ext cx="251520" cy="251520"/>
          </a:xfrm>
          <a:prstGeom prst="rect">
            <a:avLst/>
          </a:prstGeom>
          <a:noFill/>
          <a:ln w="9525" algn="in">
            <a:noFill/>
            <a:miter lim="800000"/>
            <a:headEnd/>
            <a:tailEnd/>
          </a:ln>
          <a:effectLst/>
        </p:spPr>
      </p:pic>
      <p:pic>
        <p:nvPicPr>
          <p:cNvPr id="26" name="Picture 2" descr="clipart-pencil-cartoon-6"/>
          <p:cNvPicPr>
            <a:picLocks noChangeAspect="1" noChangeArrowheads="1"/>
          </p:cNvPicPr>
          <p:nvPr/>
        </p:nvPicPr>
        <p:blipFill>
          <a:blip r:embed="rId2" cstate="print"/>
          <a:srcRect/>
          <a:stretch>
            <a:fillRect/>
          </a:stretch>
        </p:blipFill>
        <p:spPr bwMode="auto">
          <a:xfrm>
            <a:off x="8028384" y="0"/>
            <a:ext cx="251520" cy="251520"/>
          </a:xfrm>
          <a:prstGeom prst="rect">
            <a:avLst/>
          </a:prstGeom>
          <a:noFill/>
          <a:ln w="9525" algn="in">
            <a:noFill/>
            <a:miter lim="800000"/>
            <a:headEnd/>
            <a:tailEnd/>
          </a:ln>
          <a:effectLst/>
        </p:spPr>
      </p:pic>
      <p:pic>
        <p:nvPicPr>
          <p:cNvPr id="27"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6012160" y="0"/>
            <a:ext cx="315725" cy="260648"/>
          </a:xfrm>
          <a:prstGeom prst="rect">
            <a:avLst/>
          </a:prstGeom>
          <a:noFill/>
          <a:ln w="9525" algn="in">
            <a:noFill/>
            <a:miter lim="800000"/>
            <a:headEnd/>
            <a:tailEnd/>
          </a:ln>
          <a:effectLst/>
        </p:spPr>
      </p:pic>
      <p:pic>
        <p:nvPicPr>
          <p:cNvPr id="2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6804248" y="0"/>
            <a:ext cx="315725" cy="260648"/>
          </a:xfrm>
          <a:prstGeom prst="rect">
            <a:avLst/>
          </a:prstGeom>
          <a:noFill/>
          <a:ln w="9525" algn="in">
            <a:noFill/>
            <a:miter lim="800000"/>
            <a:headEnd/>
            <a:tailEnd/>
          </a:ln>
          <a:effectLst/>
        </p:spPr>
      </p:pic>
      <p:pic>
        <p:nvPicPr>
          <p:cNvPr id="2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7596336" y="0"/>
            <a:ext cx="315725" cy="260648"/>
          </a:xfrm>
          <a:prstGeom prst="rect">
            <a:avLst/>
          </a:prstGeom>
          <a:noFill/>
          <a:ln w="9525" algn="in">
            <a:noFill/>
            <a:miter lim="800000"/>
            <a:headEnd/>
            <a:tailEnd/>
          </a:ln>
          <a:effectLst/>
        </p:spPr>
      </p:pic>
      <p:pic>
        <p:nvPicPr>
          <p:cNvPr id="3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388424" y="0"/>
            <a:ext cx="315725" cy="260648"/>
          </a:xfrm>
          <a:prstGeom prst="rect">
            <a:avLst/>
          </a:prstGeom>
          <a:noFill/>
          <a:ln w="9525" algn="in">
            <a:noFill/>
            <a:miter lim="800000"/>
            <a:headEnd/>
            <a:tailEnd/>
          </a:ln>
          <a:effectLst/>
        </p:spPr>
      </p:pic>
      <p:pic>
        <p:nvPicPr>
          <p:cNvPr id="32" name="Picture 2" descr="clipart-pencil-cartoon-6"/>
          <p:cNvPicPr>
            <a:picLocks noChangeAspect="1" noChangeArrowheads="1"/>
          </p:cNvPicPr>
          <p:nvPr/>
        </p:nvPicPr>
        <p:blipFill>
          <a:blip r:embed="rId2" cstate="print"/>
          <a:srcRect/>
          <a:stretch>
            <a:fillRect/>
          </a:stretch>
        </p:blipFill>
        <p:spPr bwMode="auto">
          <a:xfrm>
            <a:off x="1907704" y="0"/>
            <a:ext cx="251520" cy="251520"/>
          </a:xfrm>
          <a:prstGeom prst="rect">
            <a:avLst/>
          </a:prstGeom>
          <a:noFill/>
          <a:ln w="9525" algn="in">
            <a:noFill/>
            <a:miter lim="800000"/>
            <a:headEnd/>
            <a:tailEnd/>
          </a:ln>
          <a:effectLst/>
        </p:spPr>
      </p:pic>
      <p:pic>
        <p:nvPicPr>
          <p:cNvPr id="33" name="Picture 2" descr="clipart-pencil-cartoon-6"/>
          <p:cNvPicPr>
            <a:picLocks noChangeAspect="1" noChangeArrowheads="1"/>
          </p:cNvPicPr>
          <p:nvPr/>
        </p:nvPicPr>
        <p:blipFill>
          <a:blip r:embed="rId2" cstate="print"/>
          <a:srcRect/>
          <a:stretch>
            <a:fillRect/>
          </a:stretch>
        </p:blipFill>
        <p:spPr bwMode="auto">
          <a:xfrm>
            <a:off x="2699792" y="0"/>
            <a:ext cx="251520" cy="251520"/>
          </a:xfrm>
          <a:prstGeom prst="rect">
            <a:avLst/>
          </a:prstGeom>
          <a:noFill/>
          <a:ln w="9525" algn="in">
            <a:noFill/>
            <a:miter lim="800000"/>
            <a:headEnd/>
            <a:tailEnd/>
          </a:ln>
          <a:effectLst/>
        </p:spPr>
      </p:pic>
      <p:pic>
        <p:nvPicPr>
          <p:cNvPr id="34" name="Picture 2" descr="clipart-pencil-cartoon-6"/>
          <p:cNvPicPr>
            <a:picLocks noChangeAspect="1" noChangeArrowheads="1"/>
          </p:cNvPicPr>
          <p:nvPr/>
        </p:nvPicPr>
        <p:blipFill>
          <a:blip r:embed="rId2" cstate="print"/>
          <a:srcRect/>
          <a:stretch>
            <a:fillRect/>
          </a:stretch>
        </p:blipFill>
        <p:spPr bwMode="auto">
          <a:xfrm>
            <a:off x="3491880" y="0"/>
            <a:ext cx="251520" cy="251520"/>
          </a:xfrm>
          <a:prstGeom prst="rect">
            <a:avLst/>
          </a:prstGeom>
          <a:noFill/>
          <a:ln w="9525" algn="in">
            <a:noFill/>
            <a:miter lim="800000"/>
            <a:headEnd/>
            <a:tailEnd/>
          </a:ln>
          <a:effectLst/>
        </p:spPr>
      </p:pic>
      <p:pic>
        <p:nvPicPr>
          <p:cNvPr id="35" name="Picture 2" descr="clipart-pencil-cartoon-6"/>
          <p:cNvPicPr>
            <a:picLocks noChangeAspect="1" noChangeArrowheads="1"/>
          </p:cNvPicPr>
          <p:nvPr/>
        </p:nvPicPr>
        <p:blipFill>
          <a:blip r:embed="rId2" cstate="print"/>
          <a:srcRect/>
          <a:stretch>
            <a:fillRect/>
          </a:stretch>
        </p:blipFill>
        <p:spPr bwMode="auto">
          <a:xfrm>
            <a:off x="4211960" y="0"/>
            <a:ext cx="251520" cy="251520"/>
          </a:xfrm>
          <a:prstGeom prst="rect">
            <a:avLst/>
          </a:prstGeom>
          <a:noFill/>
          <a:ln w="9525" algn="in">
            <a:noFill/>
            <a:miter lim="800000"/>
            <a:headEnd/>
            <a:tailEnd/>
          </a:ln>
          <a:effectLst/>
        </p:spPr>
      </p:pic>
      <p:pic>
        <p:nvPicPr>
          <p:cNvPr id="36" name="Picture 2" descr="clipart-pencil-cartoon-6"/>
          <p:cNvPicPr>
            <a:picLocks noChangeAspect="1" noChangeArrowheads="1"/>
          </p:cNvPicPr>
          <p:nvPr/>
        </p:nvPicPr>
        <p:blipFill>
          <a:blip r:embed="rId2" cstate="print"/>
          <a:srcRect/>
          <a:stretch>
            <a:fillRect/>
          </a:stretch>
        </p:blipFill>
        <p:spPr bwMode="auto">
          <a:xfrm>
            <a:off x="5004048" y="0"/>
            <a:ext cx="251520" cy="251520"/>
          </a:xfrm>
          <a:prstGeom prst="rect">
            <a:avLst/>
          </a:prstGeom>
          <a:noFill/>
          <a:ln w="9525" algn="in">
            <a:noFill/>
            <a:miter lim="800000"/>
            <a:headEnd/>
            <a:tailEnd/>
          </a:ln>
          <a:effectLst/>
        </p:spPr>
      </p:pic>
      <p:pic>
        <p:nvPicPr>
          <p:cNvPr id="37" name="Picture 2" descr="clipart-pencil-cartoon-6"/>
          <p:cNvPicPr>
            <a:picLocks noChangeAspect="1" noChangeArrowheads="1"/>
          </p:cNvPicPr>
          <p:nvPr/>
        </p:nvPicPr>
        <p:blipFill>
          <a:blip r:embed="rId2" cstate="print"/>
          <a:srcRect/>
          <a:stretch>
            <a:fillRect/>
          </a:stretch>
        </p:blipFill>
        <p:spPr bwMode="auto">
          <a:xfrm>
            <a:off x="5724128" y="0"/>
            <a:ext cx="251520" cy="251520"/>
          </a:xfrm>
          <a:prstGeom prst="rect">
            <a:avLst/>
          </a:prstGeom>
          <a:noFill/>
          <a:ln w="9525" algn="in">
            <a:noFill/>
            <a:miter lim="800000"/>
            <a:headEnd/>
            <a:tailEnd/>
          </a:ln>
          <a:effectLst/>
        </p:spPr>
      </p:pic>
      <p:pic>
        <p:nvPicPr>
          <p:cNvPr id="3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2267744" y="0"/>
            <a:ext cx="315725" cy="260648"/>
          </a:xfrm>
          <a:prstGeom prst="rect">
            <a:avLst/>
          </a:prstGeom>
          <a:noFill/>
          <a:ln w="9525" algn="in">
            <a:noFill/>
            <a:miter lim="800000"/>
            <a:headEnd/>
            <a:tailEnd/>
          </a:ln>
          <a:effectLst/>
        </p:spPr>
      </p:pic>
      <p:pic>
        <p:nvPicPr>
          <p:cNvPr id="3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3059832" y="0"/>
            <a:ext cx="315725" cy="260648"/>
          </a:xfrm>
          <a:prstGeom prst="rect">
            <a:avLst/>
          </a:prstGeom>
          <a:noFill/>
          <a:ln w="9525" algn="in">
            <a:noFill/>
            <a:miter lim="800000"/>
            <a:headEnd/>
            <a:tailEnd/>
          </a:ln>
          <a:effectLst/>
        </p:spPr>
      </p:pic>
      <p:pic>
        <p:nvPicPr>
          <p:cNvPr id="4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3851920" y="0"/>
            <a:ext cx="315725" cy="260648"/>
          </a:xfrm>
          <a:prstGeom prst="rect">
            <a:avLst/>
          </a:prstGeom>
          <a:noFill/>
          <a:ln w="9525" algn="in">
            <a:noFill/>
            <a:miter lim="800000"/>
            <a:headEnd/>
            <a:tailEnd/>
          </a:ln>
          <a:effectLst/>
        </p:spPr>
      </p:pic>
      <p:pic>
        <p:nvPicPr>
          <p:cNvPr id="41"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4572000" y="0"/>
            <a:ext cx="315725" cy="260648"/>
          </a:xfrm>
          <a:prstGeom prst="rect">
            <a:avLst/>
          </a:prstGeom>
          <a:noFill/>
          <a:ln w="9525" algn="in">
            <a:noFill/>
            <a:miter lim="800000"/>
            <a:headEnd/>
            <a:tailEnd/>
          </a:ln>
          <a:effectLst/>
        </p:spPr>
      </p:pic>
      <p:pic>
        <p:nvPicPr>
          <p:cNvPr id="42"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5364088" y="0"/>
            <a:ext cx="315725" cy="260648"/>
          </a:xfrm>
          <a:prstGeom prst="rect">
            <a:avLst/>
          </a:prstGeom>
          <a:noFill/>
          <a:ln w="9525" algn="in">
            <a:noFill/>
            <a:miter lim="800000"/>
            <a:headEnd/>
            <a:tailEnd/>
          </a:ln>
          <a:effectLst/>
        </p:spPr>
      </p:pic>
      <p:pic>
        <p:nvPicPr>
          <p:cNvPr id="43" name="Picture 4" descr="cartoon-brain-looking-piece-paper-thinking-cartoon-brain-looking-piece-paper-thinking-clip-art-vector-144840126"/>
          <p:cNvPicPr>
            <a:picLocks noChangeAspect="1" noChangeArrowheads="1"/>
          </p:cNvPicPr>
          <p:nvPr/>
        </p:nvPicPr>
        <p:blipFill>
          <a:blip r:embed="rId5" cstate="print"/>
          <a:srcRect b="4358"/>
          <a:stretch>
            <a:fillRect/>
          </a:stretch>
        </p:blipFill>
        <p:spPr bwMode="auto">
          <a:xfrm>
            <a:off x="0" y="0"/>
            <a:ext cx="396571" cy="582703"/>
          </a:xfrm>
          <a:prstGeom prst="rect">
            <a:avLst/>
          </a:prstGeom>
          <a:noFill/>
          <a:ln w="9525" algn="in">
            <a:noFill/>
            <a:miter lim="800000"/>
            <a:headEnd/>
            <a:tailEnd/>
          </a:ln>
          <a:effectLst/>
        </p:spPr>
      </p:pic>
      <p:pic>
        <p:nvPicPr>
          <p:cNvPr id="44" name="Picture 4" descr="cartoon-brain-looking-piece-paper-thinking-cartoon-brain-looking-piece-paper-thinking-clip-art-vector-144840126"/>
          <p:cNvPicPr>
            <a:picLocks noChangeAspect="1" noChangeArrowheads="1"/>
          </p:cNvPicPr>
          <p:nvPr/>
        </p:nvPicPr>
        <p:blipFill>
          <a:blip r:embed="rId5" cstate="print"/>
          <a:srcRect b="4358"/>
          <a:stretch>
            <a:fillRect/>
          </a:stretch>
        </p:blipFill>
        <p:spPr bwMode="auto">
          <a:xfrm>
            <a:off x="0" y="6275297"/>
            <a:ext cx="396571" cy="582703"/>
          </a:xfrm>
          <a:prstGeom prst="rect">
            <a:avLst/>
          </a:prstGeom>
          <a:noFill/>
          <a:ln w="9525" algn="in">
            <a:noFill/>
            <a:miter lim="800000"/>
            <a:headEnd/>
            <a:tailEnd/>
          </a:ln>
          <a:effectLst/>
        </p:spPr>
      </p:pic>
      <p:pic>
        <p:nvPicPr>
          <p:cNvPr id="45"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3573016"/>
            <a:ext cx="315725" cy="260648"/>
          </a:xfrm>
          <a:prstGeom prst="rect">
            <a:avLst/>
          </a:prstGeom>
          <a:noFill/>
          <a:ln w="9525" algn="in">
            <a:noFill/>
            <a:miter lim="800000"/>
            <a:headEnd/>
            <a:tailEnd/>
          </a:ln>
          <a:effectLst/>
        </p:spPr>
      </p:pic>
      <p:pic>
        <p:nvPicPr>
          <p:cNvPr id="46"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2852936"/>
            <a:ext cx="315725" cy="260648"/>
          </a:xfrm>
          <a:prstGeom prst="rect">
            <a:avLst/>
          </a:prstGeom>
          <a:noFill/>
          <a:ln w="9525" algn="in">
            <a:noFill/>
            <a:miter lim="800000"/>
            <a:headEnd/>
            <a:tailEnd/>
          </a:ln>
          <a:effectLst/>
        </p:spPr>
      </p:pic>
      <p:pic>
        <p:nvPicPr>
          <p:cNvPr id="47"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2132856"/>
            <a:ext cx="315725" cy="260648"/>
          </a:xfrm>
          <a:prstGeom prst="rect">
            <a:avLst/>
          </a:prstGeom>
          <a:noFill/>
          <a:ln w="9525" algn="in">
            <a:noFill/>
            <a:miter lim="800000"/>
            <a:headEnd/>
            <a:tailEnd/>
          </a:ln>
          <a:effectLst/>
        </p:spPr>
      </p:pic>
      <p:pic>
        <p:nvPicPr>
          <p:cNvPr id="4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1412776"/>
            <a:ext cx="315725" cy="260648"/>
          </a:xfrm>
          <a:prstGeom prst="rect">
            <a:avLst/>
          </a:prstGeom>
          <a:noFill/>
          <a:ln w="9525" algn="in">
            <a:noFill/>
            <a:miter lim="800000"/>
            <a:headEnd/>
            <a:tailEnd/>
          </a:ln>
          <a:effectLst/>
        </p:spPr>
      </p:pic>
      <p:pic>
        <p:nvPicPr>
          <p:cNvPr id="4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692696"/>
            <a:ext cx="315725" cy="260648"/>
          </a:xfrm>
          <a:prstGeom prst="rect">
            <a:avLst/>
          </a:prstGeom>
          <a:noFill/>
          <a:ln w="9525" algn="in">
            <a:noFill/>
            <a:miter lim="800000"/>
            <a:headEnd/>
            <a:tailEnd/>
          </a:ln>
          <a:effectLst/>
        </p:spPr>
      </p:pic>
      <p:pic>
        <p:nvPicPr>
          <p:cNvPr id="5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755576" y="0"/>
            <a:ext cx="315725" cy="260648"/>
          </a:xfrm>
          <a:prstGeom prst="rect">
            <a:avLst/>
          </a:prstGeom>
          <a:noFill/>
          <a:ln w="9525" algn="in">
            <a:noFill/>
            <a:miter lim="800000"/>
            <a:headEnd/>
            <a:tailEnd/>
          </a:ln>
          <a:effectLst/>
        </p:spPr>
      </p:pic>
      <p:pic>
        <p:nvPicPr>
          <p:cNvPr id="51"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1475656" y="0"/>
            <a:ext cx="315725" cy="260648"/>
          </a:xfrm>
          <a:prstGeom prst="rect">
            <a:avLst/>
          </a:prstGeom>
          <a:noFill/>
          <a:ln w="9525" algn="in">
            <a:noFill/>
            <a:miter lim="800000"/>
            <a:headEnd/>
            <a:tailEnd/>
          </a:ln>
          <a:effectLst/>
        </p:spPr>
      </p:pic>
      <p:pic>
        <p:nvPicPr>
          <p:cNvPr id="52" name="Picture 2" descr="clipart-pencil-cartoon-6"/>
          <p:cNvPicPr>
            <a:picLocks noChangeAspect="1" noChangeArrowheads="1"/>
          </p:cNvPicPr>
          <p:nvPr/>
        </p:nvPicPr>
        <p:blipFill>
          <a:blip r:embed="rId2" cstate="print"/>
          <a:srcRect/>
          <a:stretch>
            <a:fillRect/>
          </a:stretch>
        </p:blipFill>
        <p:spPr bwMode="auto">
          <a:xfrm>
            <a:off x="0" y="3212976"/>
            <a:ext cx="251520" cy="251520"/>
          </a:xfrm>
          <a:prstGeom prst="rect">
            <a:avLst/>
          </a:prstGeom>
          <a:noFill/>
          <a:ln w="9525" algn="in">
            <a:noFill/>
            <a:miter lim="800000"/>
            <a:headEnd/>
            <a:tailEnd/>
          </a:ln>
          <a:effectLst/>
        </p:spPr>
      </p:pic>
      <p:pic>
        <p:nvPicPr>
          <p:cNvPr id="53" name="Picture 2" descr="clipart-pencil-cartoon-6"/>
          <p:cNvPicPr>
            <a:picLocks noChangeAspect="1" noChangeArrowheads="1"/>
          </p:cNvPicPr>
          <p:nvPr/>
        </p:nvPicPr>
        <p:blipFill>
          <a:blip r:embed="rId2" cstate="print"/>
          <a:srcRect/>
          <a:stretch>
            <a:fillRect/>
          </a:stretch>
        </p:blipFill>
        <p:spPr bwMode="auto">
          <a:xfrm>
            <a:off x="0" y="2492896"/>
            <a:ext cx="251520" cy="251520"/>
          </a:xfrm>
          <a:prstGeom prst="rect">
            <a:avLst/>
          </a:prstGeom>
          <a:noFill/>
          <a:ln w="9525" algn="in">
            <a:noFill/>
            <a:miter lim="800000"/>
            <a:headEnd/>
            <a:tailEnd/>
          </a:ln>
          <a:effectLst/>
        </p:spPr>
      </p:pic>
      <p:pic>
        <p:nvPicPr>
          <p:cNvPr id="54" name="Picture 2" descr="clipart-pencil-cartoon-6"/>
          <p:cNvPicPr>
            <a:picLocks noChangeAspect="1" noChangeArrowheads="1"/>
          </p:cNvPicPr>
          <p:nvPr/>
        </p:nvPicPr>
        <p:blipFill>
          <a:blip r:embed="rId2" cstate="print"/>
          <a:srcRect/>
          <a:stretch>
            <a:fillRect/>
          </a:stretch>
        </p:blipFill>
        <p:spPr bwMode="auto">
          <a:xfrm>
            <a:off x="0" y="1772816"/>
            <a:ext cx="251520" cy="251520"/>
          </a:xfrm>
          <a:prstGeom prst="rect">
            <a:avLst/>
          </a:prstGeom>
          <a:noFill/>
          <a:ln w="9525" algn="in">
            <a:noFill/>
            <a:miter lim="800000"/>
            <a:headEnd/>
            <a:tailEnd/>
          </a:ln>
          <a:effectLst/>
        </p:spPr>
      </p:pic>
      <p:pic>
        <p:nvPicPr>
          <p:cNvPr id="55" name="Picture 2" descr="clipart-pencil-cartoon-6"/>
          <p:cNvPicPr>
            <a:picLocks noChangeAspect="1" noChangeArrowheads="1"/>
          </p:cNvPicPr>
          <p:nvPr/>
        </p:nvPicPr>
        <p:blipFill>
          <a:blip r:embed="rId2" cstate="print"/>
          <a:srcRect/>
          <a:stretch>
            <a:fillRect/>
          </a:stretch>
        </p:blipFill>
        <p:spPr bwMode="auto">
          <a:xfrm>
            <a:off x="0" y="1052736"/>
            <a:ext cx="251520" cy="251520"/>
          </a:xfrm>
          <a:prstGeom prst="rect">
            <a:avLst/>
          </a:prstGeom>
          <a:noFill/>
          <a:ln w="9525" algn="in">
            <a:noFill/>
            <a:miter lim="800000"/>
            <a:headEnd/>
            <a:tailEnd/>
          </a:ln>
          <a:effectLst/>
        </p:spPr>
      </p:pic>
      <p:pic>
        <p:nvPicPr>
          <p:cNvPr id="56" name="Picture 2" descr="clipart-pencil-cartoon-6"/>
          <p:cNvPicPr>
            <a:picLocks noChangeAspect="1" noChangeArrowheads="1"/>
          </p:cNvPicPr>
          <p:nvPr/>
        </p:nvPicPr>
        <p:blipFill>
          <a:blip r:embed="rId2" cstate="print"/>
          <a:srcRect/>
          <a:stretch>
            <a:fillRect/>
          </a:stretch>
        </p:blipFill>
        <p:spPr bwMode="auto">
          <a:xfrm>
            <a:off x="467544" y="0"/>
            <a:ext cx="251520" cy="251520"/>
          </a:xfrm>
          <a:prstGeom prst="rect">
            <a:avLst/>
          </a:prstGeom>
          <a:noFill/>
          <a:ln w="9525" algn="in">
            <a:noFill/>
            <a:miter lim="800000"/>
            <a:headEnd/>
            <a:tailEnd/>
          </a:ln>
          <a:effectLst/>
        </p:spPr>
      </p:pic>
      <p:pic>
        <p:nvPicPr>
          <p:cNvPr id="57" name="Picture 2" descr="clipart-pencil-cartoon-6"/>
          <p:cNvPicPr>
            <a:picLocks noChangeAspect="1" noChangeArrowheads="1"/>
          </p:cNvPicPr>
          <p:nvPr/>
        </p:nvPicPr>
        <p:blipFill>
          <a:blip r:embed="rId2" cstate="print"/>
          <a:srcRect/>
          <a:stretch>
            <a:fillRect/>
          </a:stretch>
        </p:blipFill>
        <p:spPr bwMode="auto">
          <a:xfrm>
            <a:off x="1115616" y="0"/>
            <a:ext cx="282352" cy="282352"/>
          </a:xfrm>
          <a:prstGeom prst="rect">
            <a:avLst/>
          </a:prstGeom>
          <a:noFill/>
          <a:ln w="9525" algn="in">
            <a:noFill/>
            <a:miter lim="800000"/>
            <a:headEnd/>
            <a:tailEnd/>
          </a:ln>
          <a:effectLst/>
        </p:spPr>
      </p:pic>
      <p:pic>
        <p:nvPicPr>
          <p:cNvPr id="5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5877272"/>
            <a:ext cx="315725" cy="260648"/>
          </a:xfrm>
          <a:prstGeom prst="rect">
            <a:avLst/>
          </a:prstGeom>
          <a:noFill/>
          <a:ln w="9525" algn="in">
            <a:noFill/>
            <a:miter lim="800000"/>
            <a:headEnd/>
            <a:tailEnd/>
          </a:ln>
          <a:effectLst/>
        </p:spPr>
      </p:pic>
      <p:pic>
        <p:nvPicPr>
          <p:cNvPr id="5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5085184"/>
            <a:ext cx="315725" cy="260648"/>
          </a:xfrm>
          <a:prstGeom prst="rect">
            <a:avLst/>
          </a:prstGeom>
          <a:noFill/>
          <a:ln w="9525" algn="in">
            <a:noFill/>
            <a:miter lim="800000"/>
            <a:headEnd/>
            <a:tailEnd/>
          </a:ln>
          <a:effectLst/>
        </p:spPr>
      </p:pic>
      <p:pic>
        <p:nvPicPr>
          <p:cNvPr id="6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0" y="4365104"/>
            <a:ext cx="315725" cy="260648"/>
          </a:xfrm>
          <a:prstGeom prst="rect">
            <a:avLst/>
          </a:prstGeom>
          <a:noFill/>
          <a:ln w="9525" algn="in">
            <a:noFill/>
            <a:miter lim="800000"/>
            <a:headEnd/>
            <a:tailEnd/>
          </a:ln>
          <a:effectLst/>
        </p:spPr>
      </p:pic>
      <p:pic>
        <p:nvPicPr>
          <p:cNvPr id="61" name="Picture 2" descr="clipart-pencil-cartoon-6"/>
          <p:cNvPicPr>
            <a:picLocks noChangeAspect="1" noChangeArrowheads="1"/>
          </p:cNvPicPr>
          <p:nvPr/>
        </p:nvPicPr>
        <p:blipFill>
          <a:blip r:embed="rId2" cstate="print"/>
          <a:srcRect/>
          <a:stretch>
            <a:fillRect/>
          </a:stretch>
        </p:blipFill>
        <p:spPr bwMode="auto">
          <a:xfrm>
            <a:off x="0" y="5445224"/>
            <a:ext cx="251520" cy="251520"/>
          </a:xfrm>
          <a:prstGeom prst="rect">
            <a:avLst/>
          </a:prstGeom>
          <a:noFill/>
          <a:ln w="9525" algn="in">
            <a:noFill/>
            <a:miter lim="800000"/>
            <a:headEnd/>
            <a:tailEnd/>
          </a:ln>
          <a:effectLst/>
        </p:spPr>
      </p:pic>
      <p:pic>
        <p:nvPicPr>
          <p:cNvPr id="62" name="Picture 2" descr="clipart-pencil-cartoon-6"/>
          <p:cNvPicPr>
            <a:picLocks noChangeAspect="1" noChangeArrowheads="1"/>
          </p:cNvPicPr>
          <p:nvPr/>
        </p:nvPicPr>
        <p:blipFill>
          <a:blip r:embed="rId2" cstate="print"/>
          <a:srcRect/>
          <a:stretch>
            <a:fillRect/>
          </a:stretch>
        </p:blipFill>
        <p:spPr bwMode="auto">
          <a:xfrm>
            <a:off x="0" y="4725144"/>
            <a:ext cx="251520" cy="251520"/>
          </a:xfrm>
          <a:prstGeom prst="rect">
            <a:avLst/>
          </a:prstGeom>
          <a:noFill/>
          <a:ln w="9525" algn="in">
            <a:noFill/>
            <a:miter lim="800000"/>
            <a:headEnd/>
            <a:tailEnd/>
          </a:ln>
          <a:effectLst/>
        </p:spPr>
      </p:pic>
      <p:pic>
        <p:nvPicPr>
          <p:cNvPr id="63" name="Picture 2" descr="clipart-pencil-cartoon-6"/>
          <p:cNvPicPr>
            <a:picLocks noChangeAspect="1" noChangeArrowheads="1"/>
          </p:cNvPicPr>
          <p:nvPr/>
        </p:nvPicPr>
        <p:blipFill>
          <a:blip r:embed="rId2" cstate="print"/>
          <a:srcRect/>
          <a:stretch>
            <a:fillRect/>
          </a:stretch>
        </p:blipFill>
        <p:spPr bwMode="auto">
          <a:xfrm>
            <a:off x="0" y="4005064"/>
            <a:ext cx="251520" cy="251520"/>
          </a:xfrm>
          <a:prstGeom prst="rect">
            <a:avLst/>
          </a:prstGeom>
          <a:noFill/>
          <a:ln w="9525" algn="in">
            <a:noFill/>
            <a:miter lim="800000"/>
            <a:headEnd/>
            <a:tailEnd/>
          </a:ln>
          <a:effectLst/>
        </p:spPr>
      </p:pic>
      <p:pic>
        <p:nvPicPr>
          <p:cNvPr id="64" name="Picture 2" descr="clipart-pencil-cartoon-6"/>
          <p:cNvPicPr>
            <a:picLocks noChangeAspect="1" noChangeArrowheads="1"/>
          </p:cNvPicPr>
          <p:nvPr/>
        </p:nvPicPr>
        <p:blipFill>
          <a:blip r:embed="rId2" cstate="print"/>
          <a:srcRect/>
          <a:stretch>
            <a:fillRect/>
          </a:stretch>
        </p:blipFill>
        <p:spPr bwMode="auto">
          <a:xfrm>
            <a:off x="2915816" y="6606480"/>
            <a:ext cx="251520" cy="251520"/>
          </a:xfrm>
          <a:prstGeom prst="rect">
            <a:avLst/>
          </a:prstGeom>
          <a:noFill/>
          <a:ln w="9525" algn="in">
            <a:noFill/>
            <a:miter lim="800000"/>
            <a:headEnd/>
            <a:tailEnd/>
          </a:ln>
          <a:effectLst/>
        </p:spPr>
      </p:pic>
      <p:pic>
        <p:nvPicPr>
          <p:cNvPr id="65" name="Picture 2" descr="clipart-pencil-cartoon-6"/>
          <p:cNvPicPr>
            <a:picLocks noChangeAspect="1" noChangeArrowheads="1"/>
          </p:cNvPicPr>
          <p:nvPr/>
        </p:nvPicPr>
        <p:blipFill>
          <a:blip r:embed="rId2" cstate="print"/>
          <a:srcRect/>
          <a:stretch>
            <a:fillRect/>
          </a:stretch>
        </p:blipFill>
        <p:spPr bwMode="auto">
          <a:xfrm>
            <a:off x="2123728" y="6606480"/>
            <a:ext cx="251520" cy="251520"/>
          </a:xfrm>
          <a:prstGeom prst="rect">
            <a:avLst/>
          </a:prstGeom>
          <a:noFill/>
          <a:ln w="9525" algn="in">
            <a:noFill/>
            <a:miter lim="800000"/>
            <a:headEnd/>
            <a:tailEnd/>
          </a:ln>
          <a:effectLst/>
        </p:spPr>
      </p:pic>
      <p:pic>
        <p:nvPicPr>
          <p:cNvPr id="66" name="Picture 2" descr="clipart-pencil-cartoon-6"/>
          <p:cNvPicPr>
            <a:picLocks noChangeAspect="1" noChangeArrowheads="1"/>
          </p:cNvPicPr>
          <p:nvPr/>
        </p:nvPicPr>
        <p:blipFill>
          <a:blip r:embed="rId2" cstate="print"/>
          <a:srcRect/>
          <a:stretch>
            <a:fillRect/>
          </a:stretch>
        </p:blipFill>
        <p:spPr bwMode="auto">
          <a:xfrm>
            <a:off x="1331640" y="6606480"/>
            <a:ext cx="251520" cy="251520"/>
          </a:xfrm>
          <a:prstGeom prst="rect">
            <a:avLst/>
          </a:prstGeom>
          <a:noFill/>
          <a:ln w="9525" algn="in">
            <a:noFill/>
            <a:miter lim="800000"/>
            <a:headEnd/>
            <a:tailEnd/>
          </a:ln>
          <a:effectLst/>
        </p:spPr>
      </p:pic>
      <p:pic>
        <p:nvPicPr>
          <p:cNvPr id="67" name="Picture 2" descr="clipart-pencil-cartoon-6"/>
          <p:cNvPicPr>
            <a:picLocks noChangeAspect="1" noChangeArrowheads="1"/>
          </p:cNvPicPr>
          <p:nvPr/>
        </p:nvPicPr>
        <p:blipFill>
          <a:blip r:embed="rId2" cstate="print"/>
          <a:srcRect/>
          <a:stretch>
            <a:fillRect/>
          </a:stretch>
        </p:blipFill>
        <p:spPr bwMode="auto">
          <a:xfrm>
            <a:off x="539552" y="6606480"/>
            <a:ext cx="251520" cy="251520"/>
          </a:xfrm>
          <a:prstGeom prst="rect">
            <a:avLst/>
          </a:prstGeom>
          <a:noFill/>
          <a:ln w="9525" algn="in">
            <a:noFill/>
            <a:miter lim="800000"/>
            <a:headEnd/>
            <a:tailEnd/>
          </a:ln>
          <a:effectLst/>
        </p:spPr>
      </p:pic>
      <p:pic>
        <p:nvPicPr>
          <p:cNvPr id="68"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3995936" y="6597351"/>
            <a:ext cx="315725" cy="260649"/>
          </a:xfrm>
          <a:prstGeom prst="rect">
            <a:avLst/>
          </a:prstGeom>
          <a:noFill/>
          <a:ln w="9525" algn="in">
            <a:noFill/>
            <a:miter lim="800000"/>
            <a:headEnd/>
            <a:tailEnd/>
          </a:ln>
          <a:effectLst/>
        </p:spPr>
      </p:pic>
      <p:pic>
        <p:nvPicPr>
          <p:cNvPr id="69"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3275856" y="6597351"/>
            <a:ext cx="315725" cy="260649"/>
          </a:xfrm>
          <a:prstGeom prst="rect">
            <a:avLst/>
          </a:prstGeom>
          <a:noFill/>
          <a:ln w="9525" algn="in">
            <a:noFill/>
            <a:miter lim="800000"/>
            <a:headEnd/>
            <a:tailEnd/>
          </a:ln>
          <a:effectLst/>
        </p:spPr>
      </p:pic>
      <p:pic>
        <p:nvPicPr>
          <p:cNvPr id="7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99592" y="6597351"/>
            <a:ext cx="315725" cy="260649"/>
          </a:xfrm>
          <a:prstGeom prst="rect">
            <a:avLst/>
          </a:prstGeom>
          <a:noFill/>
          <a:ln w="9525" algn="in">
            <a:noFill/>
            <a:miter lim="800000"/>
            <a:headEnd/>
            <a:tailEnd/>
          </a:ln>
          <a:effectLst/>
        </p:spPr>
      </p:pic>
      <p:pic>
        <p:nvPicPr>
          <p:cNvPr id="71" name="Picture 2" descr="clipart-pencil-cartoon-6"/>
          <p:cNvPicPr>
            <a:picLocks noChangeAspect="1" noChangeArrowheads="1"/>
          </p:cNvPicPr>
          <p:nvPr/>
        </p:nvPicPr>
        <p:blipFill>
          <a:blip r:embed="rId2" cstate="print"/>
          <a:srcRect/>
          <a:stretch>
            <a:fillRect/>
          </a:stretch>
        </p:blipFill>
        <p:spPr bwMode="auto">
          <a:xfrm>
            <a:off x="5220072" y="6606480"/>
            <a:ext cx="251520" cy="251520"/>
          </a:xfrm>
          <a:prstGeom prst="rect">
            <a:avLst/>
          </a:prstGeom>
          <a:noFill/>
          <a:ln w="9525" algn="in">
            <a:noFill/>
            <a:miter lim="800000"/>
            <a:headEnd/>
            <a:tailEnd/>
          </a:ln>
          <a:effectLst/>
        </p:spPr>
      </p:pic>
      <p:pic>
        <p:nvPicPr>
          <p:cNvPr id="72" name="Picture 2" descr="clipart-pencil-cartoon-6"/>
          <p:cNvPicPr>
            <a:picLocks noChangeAspect="1" noChangeArrowheads="1"/>
          </p:cNvPicPr>
          <p:nvPr/>
        </p:nvPicPr>
        <p:blipFill>
          <a:blip r:embed="rId2" cstate="print"/>
          <a:srcRect/>
          <a:stretch>
            <a:fillRect/>
          </a:stretch>
        </p:blipFill>
        <p:spPr bwMode="auto">
          <a:xfrm>
            <a:off x="4427984" y="6606480"/>
            <a:ext cx="251520" cy="251520"/>
          </a:xfrm>
          <a:prstGeom prst="rect">
            <a:avLst/>
          </a:prstGeom>
          <a:noFill/>
          <a:ln w="9525" algn="in">
            <a:noFill/>
            <a:miter lim="800000"/>
            <a:headEnd/>
            <a:tailEnd/>
          </a:ln>
          <a:effectLst/>
        </p:spPr>
      </p:pic>
      <p:pic>
        <p:nvPicPr>
          <p:cNvPr id="73" name="Picture 2" descr="clipart-pencil-cartoon-6"/>
          <p:cNvPicPr>
            <a:picLocks noChangeAspect="1" noChangeArrowheads="1"/>
          </p:cNvPicPr>
          <p:nvPr/>
        </p:nvPicPr>
        <p:blipFill>
          <a:blip r:embed="rId2" cstate="print"/>
          <a:srcRect/>
          <a:stretch>
            <a:fillRect/>
          </a:stretch>
        </p:blipFill>
        <p:spPr bwMode="auto">
          <a:xfrm>
            <a:off x="3635896" y="6606480"/>
            <a:ext cx="251520" cy="251520"/>
          </a:xfrm>
          <a:prstGeom prst="rect">
            <a:avLst/>
          </a:prstGeom>
          <a:noFill/>
          <a:ln w="9525" algn="in">
            <a:noFill/>
            <a:miter lim="800000"/>
            <a:headEnd/>
            <a:tailEnd/>
          </a:ln>
          <a:effectLst/>
        </p:spPr>
      </p:pic>
      <p:pic>
        <p:nvPicPr>
          <p:cNvPr id="74"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6372200" y="6597351"/>
            <a:ext cx="315725" cy="260649"/>
          </a:xfrm>
          <a:prstGeom prst="rect">
            <a:avLst/>
          </a:prstGeom>
          <a:noFill/>
          <a:ln w="9525" algn="in">
            <a:noFill/>
            <a:miter lim="800000"/>
            <a:headEnd/>
            <a:tailEnd/>
          </a:ln>
          <a:effectLst/>
        </p:spPr>
      </p:pic>
      <p:pic>
        <p:nvPicPr>
          <p:cNvPr id="75"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5580112" y="6597351"/>
            <a:ext cx="315725" cy="260649"/>
          </a:xfrm>
          <a:prstGeom prst="rect">
            <a:avLst/>
          </a:prstGeom>
          <a:noFill/>
          <a:ln w="9525" algn="in">
            <a:noFill/>
            <a:miter lim="800000"/>
            <a:headEnd/>
            <a:tailEnd/>
          </a:ln>
          <a:effectLst/>
        </p:spPr>
      </p:pic>
      <p:pic>
        <p:nvPicPr>
          <p:cNvPr id="76"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4788024" y="6597351"/>
            <a:ext cx="315725" cy="260649"/>
          </a:xfrm>
          <a:prstGeom prst="rect">
            <a:avLst/>
          </a:prstGeom>
          <a:noFill/>
          <a:ln w="9525" algn="in">
            <a:noFill/>
            <a:miter lim="800000"/>
            <a:headEnd/>
            <a:tailEnd/>
          </a:ln>
          <a:effectLst/>
        </p:spPr>
      </p:pic>
      <p:pic>
        <p:nvPicPr>
          <p:cNvPr id="77" name="Picture 2" descr="clipart-pencil-cartoon-6"/>
          <p:cNvPicPr>
            <a:picLocks noChangeAspect="1" noChangeArrowheads="1"/>
          </p:cNvPicPr>
          <p:nvPr/>
        </p:nvPicPr>
        <p:blipFill>
          <a:blip r:embed="rId2" cstate="print"/>
          <a:srcRect/>
          <a:stretch>
            <a:fillRect/>
          </a:stretch>
        </p:blipFill>
        <p:spPr bwMode="auto">
          <a:xfrm>
            <a:off x="6012160" y="6606480"/>
            <a:ext cx="251520" cy="251520"/>
          </a:xfrm>
          <a:prstGeom prst="rect">
            <a:avLst/>
          </a:prstGeom>
          <a:noFill/>
          <a:ln w="9525" algn="in">
            <a:noFill/>
            <a:miter lim="800000"/>
            <a:headEnd/>
            <a:tailEnd/>
          </a:ln>
          <a:effectLst/>
        </p:spPr>
      </p:pic>
      <p:pic>
        <p:nvPicPr>
          <p:cNvPr id="78" name="Picture 2" descr="clipart-pencil-cartoon-6"/>
          <p:cNvPicPr>
            <a:picLocks noChangeAspect="1" noChangeArrowheads="1"/>
          </p:cNvPicPr>
          <p:nvPr/>
        </p:nvPicPr>
        <p:blipFill>
          <a:blip r:embed="rId2" cstate="print"/>
          <a:srcRect/>
          <a:stretch>
            <a:fillRect/>
          </a:stretch>
        </p:blipFill>
        <p:spPr bwMode="auto">
          <a:xfrm>
            <a:off x="6804248" y="6606480"/>
            <a:ext cx="251520" cy="251520"/>
          </a:xfrm>
          <a:prstGeom prst="rect">
            <a:avLst/>
          </a:prstGeom>
          <a:noFill/>
          <a:ln w="9525" algn="in">
            <a:noFill/>
            <a:miter lim="800000"/>
            <a:headEnd/>
            <a:tailEnd/>
          </a:ln>
          <a:effectLst/>
        </p:spPr>
      </p:pic>
      <p:pic>
        <p:nvPicPr>
          <p:cNvPr id="79" name="Picture 2" descr="clipart-pencil-cartoon-6"/>
          <p:cNvPicPr>
            <a:picLocks noChangeAspect="1" noChangeArrowheads="1"/>
          </p:cNvPicPr>
          <p:nvPr/>
        </p:nvPicPr>
        <p:blipFill>
          <a:blip r:embed="rId2" cstate="print"/>
          <a:srcRect/>
          <a:stretch>
            <a:fillRect/>
          </a:stretch>
        </p:blipFill>
        <p:spPr bwMode="auto">
          <a:xfrm>
            <a:off x="8460432" y="6606480"/>
            <a:ext cx="251520" cy="251520"/>
          </a:xfrm>
          <a:prstGeom prst="rect">
            <a:avLst/>
          </a:prstGeom>
          <a:noFill/>
          <a:ln w="9525" algn="in">
            <a:noFill/>
            <a:miter lim="800000"/>
            <a:headEnd/>
            <a:tailEnd/>
          </a:ln>
          <a:effectLst/>
        </p:spPr>
      </p:pic>
      <p:pic>
        <p:nvPicPr>
          <p:cNvPr id="80"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8028384" y="6597351"/>
            <a:ext cx="315725" cy="260649"/>
          </a:xfrm>
          <a:prstGeom prst="rect">
            <a:avLst/>
          </a:prstGeom>
          <a:noFill/>
          <a:ln w="9525" algn="in">
            <a:noFill/>
            <a:miter lim="800000"/>
            <a:headEnd/>
            <a:tailEnd/>
          </a:ln>
          <a:effectLst/>
        </p:spPr>
      </p:pic>
      <p:pic>
        <p:nvPicPr>
          <p:cNvPr id="81" name="Picture 3" descr="kisspng-clip-art-book-image-cartoon-desktop-wallpaper-fancy-reindeer-cliparts-free-download-clip-art-c-5c58934c924d13"/>
          <p:cNvPicPr>
            <a:picLocks noChangeAspect="1" noChangeArrowheads="1"/>
          </p:cNvPicPr>
          <p:nvPr/>
        </p:nvPicPr>
        <p:blipFill>
          <a:blip r:embed="rId3" cstate="print"/>
          <a:srcRect l="17717" r="17717"/>
          <a:stretch>
            <a:fillRect/>
          </a:stretch>
        </p:blipFill>
        <p:spPr bwMode="auto">
          <a:xfrm>
            <a:off x="7164288" y="6597351"/>
            <a:ext cx="315725" cy="260649"/>
          </a:xfrm>
          <a:prstGeom prst="rect">
            <a:avLst/>
          </a:prstGeom>
          <a:noFill/>
          <a:ln w="9525" algn="in">
            <a:noFill/>
            <a:miter lim="800000"/>
            <a:headEnd/>
            <a:tailEnd/>
          </a:ln>
          <a:effectLst/>
        </p:spPr>
      </p:pic>
      <p:pic>
        <p:nvPicPr>
          <p:cNvPr id="82" name="Picture 2" descr="clipart-pencil-cartoon-6"/>
          <p:cNvPicPr>
            <a:picLocks noChangeAspect="1" noChangeArrowheads="1"/>
          </p:cNvPicPr>
          <p:nvPr/>
        </p:nvPicPr>
        <p:blipFill>
          <a:blip r:embed="rId2" cstate="print"/>
          <a:srcRect/>
          <a:stretch>
            <a:fillRect/>
          </a:stretch>
        </p:blipFill>
        <p:spPr bwMode="auto">
          <a:xfrm>
            <a:off x="7596336" y="6606480"/>
            <a:ext cx="251520" cy="251520"/>
          </a:xfrm>
          <a:prstGeom prst="rect">
            <a:avLst/>
          </a:prstGeom>
          <a:noFill/>
          <a:ln w="9525" algn="in">
            <a:noFill/>
            <a:miter lim="800000"/>
            <a:headEnd/>
            <a:tailEnd/>
          </a:ln>
          <a:effectLst/>
        </p:spPr>
      </p:pic>
      <p:sp>
        <p:nvSpPr>
          <p:cNvPr id="2" name="WordArt 2"/>
          <p:cNvSpPr>
            <a:spLocks noChangeArrowheads="1" noChangeShapeType="1" noTextEdit="1"/>
          </p:cNvSpPr>
          <p:nvPr/>
        </p:nvSpPr>
        <p:spPr bwMode="auto">
          <a:xfrm>
            <a:off x="611560" y="404664"/>
            <a:ext cx="1008112" cy="144016"/>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sp3d>
          </a:bodyPr>
          <a:lstStyle/>
          <a:p>
            <a:pPr algn="ctr" rtl="0"/>
            <a:r>
              <a:rPr lang="en-GB" sz="3600" kern="10" spc="0" dirty="0" smtClean="0">
                <a:ln w="9525">
                  <a:round/>
                  <a:headEnd/>
                  <a:tailEnd/>
                </a:ln>
                <a:gradFill rotWithShape="0">
                  <a:gsLst>
                    <a:gs pos="0">
                      <a:srgbClr val="FFFFCC"/>
                    </a:gs>
                    <a:gs pos="100000">
                      <a:srgbClr val="FF9999"/>
                    </a:gs>
                  </a:gsLst>
                  <a:lin ang="5400000" scaled="1"/>
                </a:gradFill>
                <a:effectLst/>
                <a:latin typeface="Times New Roman"/>
                <a:cs typeface="Times New Roman"/>
              </a:rPr>
              <a:t>What is Education?</a:t>
            </a:r>
            <a:endParaRPr lang="en-GB" sz="3600" kern="10" spc="0" dirty="0">
              <a:ln w="9525">
                <a:round/>
                <a:headEnd/>
                <a:tailEnd/>
              </a:ln>
              <a:gradFill rotWithShape="0">
                <a:gsLst>
                  <a:gs pos="0">
                    <a:srgbClr val="FFFFCC"/>
                  </a:gs>
                  <a:gs pos="100000">
                    <a:srgbClr val="FF9999"/>
                  </a:gs>
                </a:gsLst>
                <a:lin ang="5400000" scaled="1"/>
              </a:gradFill>
              <a:effectLst/>
              <a:latin typeface="Times New Roman"/>
              <a:cs typeface="Times New Roman"/>
            </a:endParaRPr>
          </a:p>
        </p:txBody>
      </p:sp>
      <p:sp>
        <p:nvSpPr>
          <p:cNvPr id="3" name="Text Box 3"/>
          <p:cNvSpPr txBox="1">
            <a:spLocks noChangeArrowheads="1"/>
          </p:cNvSpPr>
          <p:nvPr/>
        </p:nvSpPr>
        <p:spPr bwMode="auto">
          <a:xfrm>
            <a:off x="395536" y="620688"/>
            <a:ext cx="1440160" cy="1224136"/>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1" i="0" u="sng" strike="noStrike" cap="none" normalizeH="0" baseline="0" dirty="0" smtClean="0">
                <a:ln>
                  <a:noFill/>
                </a:ln>
                <a:solidFill>
                  <a:srgbClr val="000000"/>
                </a:solidFill>
                <a:effectLst/>
                <a:latin typeface="Comic Sans MS" pitchFamily="66" charset="0"/>
              </a:rPr>
              <a:t>Education </a:t>
            </a:r>
            <a:r>
              <a:rPr kumimoji="0" lang="en-GB" sz="800" b="0" i="0" u="none" strike="noStrike" cap="none" normalizeH="0" baseline="0" dirty="0" smtClean="0">
                <a:ln>
                  <a:noFill/>
                </a:ln>
                <a:solidFill>
                  <a:srgbClr val="000000"/>
                </a:solidFill>
                <a:effectLst/>
                <a:latin typeface="Comic Sans MS" pitchFamily="66" charset="0"/>
              </a:rPr>
              <a:t>can be defined as; the act or process of imparting general knowledge, developing the powers of reasoning and judgement, and generally of  preparing oneself or others intellectually for mature life, (Dicyionary.com, 2019).</a:t>
            </a:r>
            <a:endParaRPr kumimoji="0" lang="en-US" sz="800" b="0" i="0" u="none" strike="noStrike" cap="none" normalizeH="0" baseline="0" dirty="0" smtClean="0">
              <a:ln>
                <a:noFill/>
              </a:ln>
              <a:solidFill>
                <a:schemeClr val="tx1"/>
              </a:solidFill>
              <a:effectLst/>
              <a:latin typeface="Arial" pitchFamily="34" charset="0"/>
            </a:endParaRPr>
          </a:p>
        </p:txBody>
      </p:sp>
      <p:sp>
        <p:nvSpPr>
          <p:cNvPr id="4" name="Text Box 4"/>
          <p:cNvSpPr txBox="1">
            <a:spLocks noChangeArrowheads="1"/>
          </p:cNvSpPr>
          <p:nvPr/>
        </p:nvSpPr>
        <p:spPr bwMode="auto">
          <a:xfrm>
            <a:off x="395536" y="2564904"/>
            <a:ext cx="2088232" cy="936104"/>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 ‘Hidden Curriculum’ contains:</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Teeth brushing</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Teaching care and politeness of property</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Toilet training and hygiene</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Teaching manners</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Having a work ethic.</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(Watkinson, 2008).</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sp>
        <p:nvSpPr>
          <p:cNvPr id="1029" name="Text Box 5"/>
          <p:cNvSpPr txBox="1">
            <a:spLocks noChangeArrowheads="1"/>
          </p:cNvSpPr>
          <p:nvPr/>
        </p:nvSpPr>
        <p:spPr bwMode="auto">
          <a:xfrm>
            <a:off x="395536" y="3573016"/>
            <a:ext cx="2088232" cy="936104"/>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Negative aspects of the Hidden       Curriculum’ can be seen as policy     makers and teachers have too much power over pupils and choices.  Pupils should have more freedom to make their own decisions, not forced to carry out work in such a set way, (Essays, UK, 2018).</a:t>
            </a:r>
            <a:endParaRPr kumimoji="0" lang="en-US" sz="800" b="0" i="0" u="none" strike="noStrike" cap="none" normalizeH="0" baseline="0" dirty="0" smtClean="0">
              <a:ln>
                <a:noFill/>
              </a:ln>
              <a:solidFill>
                <a:schemeClr val="tx1"/>
              </a:solidFill>
              <a:effectLst/>
              <a:latin typeface="Arial" pitchFamily="34" charset="0"/>
            </a:endParaRPr>
          </a:p>
        </p:txBody>
      </p:sp>
      <p:sp>
        <p:nvSpPr>
          <p:cNvPr id="1030" name="Text Box 6"/>
          <p:cNvSpPr txBox="1">
            <a:spLocks noChangeArrowheads="1"/>
          </p:cNvSpPr>
          <p:nvPr/>
        </p:nvSpPr>
        <p:spPr bwMode="auto">
          <a:xfrm>
            <a:off x="395536" y="4941168"/>
            <a:ext cx="2088232" cy="576064"/>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This is known as </a:t>
            </a:r>
            <a:r>
              <a:rPr kumimoji="0" lang="en-GB" sz="800" b="1" i="0" u="sng" strike="noStrike" cap="none" normalizeH="0" baseline="0" dirty="0" smtClean="0">
                <a:ln>
                  <a:noFill/>
                </a:ln>
                <a:solidFill>
                  <a:srgbClr val="000000"/>
                </a:solidFill>
                <a:effectLst/>
                <a:latin typeface="Comic Sans MS" pitchFamily="66" charset="0"/>
              </a:rPr>
              <a:t>Marxism;</a:t>
            </a:r>
            <a:r>
              <a:rPr kumimoji="0" lang="en-GB" sz="800" b="0" i="0" u="sng" strike="noStrike" cap="none" normalizeH="0" baseline="0" dirty="0" smtClean="0">
                <a:ln>
                  <a:noFill/>
                </a:ln>
                <a:solidFill>
                  <a:srgbClr val="000000"/>
                </a:solidFill>
                <a:effectLst/>
                <a:latin typeface="Comic Sans MS" pitchFamily="66" charset="0"/>
              </a:rPr>
              <a:t> </a:t>
            </a:r>
            <a:r>
              <a:rPr kumimoji="0" lang="en-GB" sz="800" b="0" i="0" u="none" strike="noStrike" cap="none" normalizeH="0" baseline="0" dirty="0" smtClean="0">
                <a:ln>
                  <a:noFill/>
                </a:ln>
                <a:solidFill>
                  <a:srgbClr val="000000"/>
                </a:solidFill>
                <a:effectLst/>
                <a:latin typeface="Comic Sans MS" pitchFamily="66" charset="0"/>
              </a:rPr>
              <a:t>forcing      children to learn, be compliant and      passive employees, to create ‘</a:t>
            </a:r>
            <a:r>
              <a:rPr kumimoji="0" lang="en-GB" sz="800" b="0" i="1" u="none" strike="noStrike" cap="none" normalizeH="0" baseline="0" dirty="0" smtClean="0">
                <a:ln>
                  <a:noFill/>
                </a:ln>
                <a:solidFill>
                  <a:srgbClr val="000000"/>
                </a:solidFill>
                <a:effectLst/>
                <a:latin typeface="Comic Sans MS" pitchFamily="66" charset="0"/>
              </a:rPr>
              <a:t>wage slaves’</a:t>
            </a:r>
            <a:r>
              <a:rPr kumimoji="0" lang="en-GB" sz="800" b="0" i="0" u="none" strike="noStrike" cap="none" normalizeH="0" baseline="0" dirty="0" smtClean="0">
                <a:ln>
                  <a:noFill/>
                </a:ln>
                <a:solidFill>
                  <a:srgbClr val="000000"/>
                </a:solidFill>
                <a:effectLst/>
                <a:latin typeface="Comic Sans MS" pitchFamily="66" charset="0"/>
              </a:rPr>
              <a:t>, (Burke, 2000).</a:t>
            </a:r>
            <a:endParaRPr kumimoji="0" lang="en-US" sz="800" b="0" i="0" u="none" strike="noStrike" cap="none" normalizeH="0" baseline="0" dirty="0" smtClean="0">
              <a:ln>
                <a:noFill/>
              </a:ln>
              <a:solidFill>
                <a:schemeClr val="tx1"/>
              </a:solidFill>
              <a:effectLst/>
              <a:latin typeface="Arial" pitchFamily="34" charset="0"/>
            </a:endParaRPr>
          </a:p>
        </p:txBody>
      </p:sp>
      <p:sp>
        <p:nvSpPr>
          <p:cNvPr id="1031" name="Text Box 7"/>
          <p:cNvSpPr txBox="1">
            <a:spLocks noChangeArrowheads="1"/>
          </p:cNvSpPr>
          <p:nvPr/>
        </p:nvSpPr>
        <p:spPr bwMode="auto">
          <a:xfrm>
            <a:off x="395536" y="5589240"/>
            <a:ext cx="2088232" cy="648072"/>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Attitudes of a Marxist;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a:t>
            </a:r>
            <a:r>
              <a:rPr kumimoji="0" lang="en-GB" sz="800" b="0" i="1" u="none" strike="noStrike" cap="none" normalizeH="0" baseline="0" dirty="0" smtClean="0">
                <a:ln>
                  <a:noFill/>
                </a:ln>
                <a:solidFill>
                  <a:srgbClr val="000000"/>
                </a:solidFill>
                <a:effectLst/>
                <a:latin typeface="Comic Sans MS" pitchFamily="66" charset="0"/>
              </a:rPr>
              <a:t>School is a waste of time. Full of don’t do this and don’t do that”.  “What is the point in school, I don’t get good grades, I won’t get a good job”.</a:t>
            </a:r>
            <a:endParaRPr kumimoji="0" lang="en-US" sz="800" b="0" i="0" u="none" strike="noStrike" cap="none" normalizeH="0" baseline="0" dirty="0" smtClean="0">
              <a:ln>
                <a:noFill/>
              </a:ln>
              <a:solidFill>
                <a:schemeClr val="tx1"/>
              </a:solidFill>
              <a:effectLst/>
              <a:latin typeface="Arial" pitchFamily="34" charset="0"/>
            </a:endParaRPr>
          </a:p>
        </p:txBody>
      </p:sp>
      <p:pic>
        <p:nvPicPr>
          <p:cNvPr id="1032" name="Picture 8" descr="images"/>
          <p:cNvPicPr>
            <a:picLocks noChangeAspect="1" noChangeArrowheads="1"/>
          </p:cNvPicPr>
          <p:nvPr/>
        </p:nvPicPr>
        <p:blipFill>
          <a:blip r:embed="rId6" cstate="print"/>
          <a:srcRect/>
          <a:stretch>
            <a:fillRect/>
          </a:stretch>
        </p:blipFill>
        <p:spPr bwMode="auto">
          <a:xfrm>
            <a:off x="395536" y="1916832"/>
            <a:ext cx="794756" cy="498797"/>
          </a:xfrm>
          <a:prstGeom prst="rect">
            <a:avLst/>
          </a:prstGeom>
          <a:noFill/>
          <a:ln w="9525" algn="in">
            <a:noFill/>
            <a:miter lim="800000"/>
            <a:headEnd/>
            <a:tailEnd/>
          </a:ln>
          <a:effectLst/>
        </p:spPr>
      </p:pic>
      <p:pic>
        <p:nvPicPr>
          <p:cNvPr id="1033" name="Picture 9" descr="images"/>
          <p:cNvPicPr>
            <a:picLocks noChangeAspect="1" noChangeArrowheads="1"/>
          </p:cNvPicPr>
          <p:nvPr/>
        </p:nvPicPr>
        <p:blipFill>
          <a:blip r:embed="rId7" cstate="print"/>
          <a:srcRect/>
          <a:stretch>
            <a:fillRect/>
          </a:stretch>
        </p:blipFill>
        <p:spPr bwMode="auto">
          <a:xfrm>
            <a:off x="1403648" y="1916832"/>
            <a:ext cx="882346" cy="614174"/>
          </a:xfrm>
          <a:prstGeom prst="rect">
            <a:avLst/>
          </a:prstGeom>
          <a:noFill/>
          <a:ln w="9525" algn="in">
            <a:noFill/>
            <a:miter lim="800000"/>
            <a:headEnd/>
            <a:tailEnd/>
          </a:ln>
          <a:effectLst/>
        </p:spPr>
      </p:pic>
      <p:pic>
        <p:nvPicPr>
          <p:cNvPr id="1034" name="Picture 10" descr="105580857-emoticon-showing-thumbs-down-dislike-sign-angry-smiley-sad-emoji-vector-illustration"/>
          <p:cNvPicPr>
            <a:picLocks noChangeAspect="1" noChangeArrowheads="1"/>
          </p:cNvPicPr>
          <p:nvPr/>
        </p:nvPicPr>
        <p:blipFill>
          <a:blip r:embed="rId8" cstate="print"/>
          <a:srcRect l="12160" t="7707" r="11523" b="25061"/>
          <a:stretch>
            <a:fillRect/>
          </a:stretch>
        </p:blipFill>
        <p:spPr bwMode="auto">
          <a:xfrm>
            <a:off x="395536" y="4581128"/>
            <a:ext cx="402873" cy="355476"/>
          </a:xfrm>
          <a:prstGeom prst="rect">
            <a:avLst/>
          </a:prstGeom>
          <a:noFill/>
          <a:ln w="9525" algn="in">
            <a:noFill/>
            <a:miter lim="800000"/>
            <a:headEnd/>
            <a:tailEnd/>
          </a:ln>
          <a:effectLst/>
        </p:spPr>
      </p:pic>
      <p:sp>
        <p:nvSpPr>
          <p:cNvPr id="1035" name="WordArt 11"/>
          <p:cNvSpPr>
            <a:spLocks noChangeArrowheads="1" noChangeShapeType="1" noTextEdit="1"/>
          </p:cNvSpPr>
          <p:nvPr/>
        </p:nvSpPr>
        <p:spPr bwMode="auto">
          <a:xfrm rot="10800000" flipH="1" flipV="1">
            <a:off x="899592" y="4581128"/>
            <a:ext cx="1008112" cy="216917"/>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36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16200000" scaled="1"/>
                </a:gradFill>
                <a:effectLst/>
                <a:latin typeface="Arial Black"/>
              </a:rPr>
              <a:t>Marxist</a:t>
            </a:r>
            <a:endParaRPr lang="en-GB" sz="36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16200000" scaled="1"/>
              </a:gradFill>
              <a:effectLst/>
              <a:latin typeface="Arial Black"/>
            </a:endParaRPr>
          </a:p>
        </p:txBody>
      </p:sp>
      <p:pic>
        <p:nvPicPr>
          <p:cNvPr id="1036" name="Picture 12" descr="images"/>
          <p:cNvPicPr>
            <a:picLocks noChangeAspect="1" noChangeArrowheads="1"/>
          </p:cNvPicPr>
          <p:nvPr/>
        </p:nvPicPr>
        <p:blipFill>
          <a:blip r:embed="rId9" cstate="print"/>
          <a:srcRect/>
          <a:stretch>
            <a:fillRect/>
          </a:stretch>
        </p:blipFill>
        <p:spPr bwMode="auto">
          <a:xfrm>
            <a:off x="467544" y="6328167"/>
            <a:ext cx="432048" cy="244294"/>
          </a:xfrm>
          <a:prstGeom prst="rect">
            <a:avLst/>
          </a:prstGeom>
          <a:noFill/>
          <a:ln w="9525" algn="in">
            <a:noFill/>
            <a:miter lim="800000"/>
            <a:headEnd/>
            <a:tailEnd/>
          </a:ln>
          <a:effectLst/>
        </p:spPr>
      </p:pic>
      <p:pic>
        <p:nvPicPr>
          <p:cNvPr id="1037" name="Picture 13" descr="school-14"/>
          <p:cNvPicPr>
            <a:picLocks noChangeAspect="1" noChangeArrowheads="1"/>
          </p:cNvPicPr>
          <p:nvPr/>
        </p:nvPicPr>
        <p:blipFill>
          <a:blip r:embed="rId10" cstate="print"/>
          <a:srcRect/>
          <a:stretch>
            <a:fillRect/>
          </a:stretch>
        </p:blipFill>
        <p:spPr bwMode="auto">
          <a:xfrm>
            <a:off x="1475656" y="6285582"/>
            <a:ext cx="360040" cy="239762"/>
          </a:xfrm>
          <a:prstGeom prst="rect">
            <a:avLst/>
          </a:prstGeom>
          <a:noFill/>
          <a:ln w="9525" algn="in">
            <a:noFill/>
            <a:miter lim="800000"/>
            <a:headEnd/>
            <a:tailEnd/>
          </a:ln>
          <a:effectLst/>
        </p:spPr>
      </p:pic>
      <p:sp>
        <p:nvSpPr>
          <p:cNvPr id="1038" name="WordArt 14"/>
          <p:cNvSpPr>
            <a:spLocks noChangeArrowheads="1" noChangeShapeType="1" noTextEdit="1"/>
          </p:cNvSpPr>
          <p:nvPr/>
        </p:nvSpPr>
        <p:spPr bwMode="auto">
          <a:xfrm>
            <a:off x="2195736" y="404664"/>
            <a:ext cx="1296144" cy="144016"/>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sp3d>
          </a:bodyPr>
          <a:lstStyle/>
          <a:p>
            <a:pPr algn="ctr" rtl="0"/>
            <a:r>
              <a:rPr lang="en-GB" sz="3600" kern="10" spc="0" dirty="0" smtClean="0">
                <a:ln w="9525">
                  <a:round/>
                  <a:headEnd/>
                  <a:tailEnd/>
                </a:ln>
                <a:gradFill rotWithShape="0">
                  <a:gsLst>
                    <a:gs pos="0">
                      <a:srgbClr val="FFFFCC"/>
                    </a:gs>
                    <a:gs pos="100000">
                      <a:srgbClr val="FF9999"/>
                    </a:gs>
                  </a:gsLst>
                  <a:lin ang="5400000" scaled="1"/>
                </a:gradFill>
                <a:effectLst/>
                <a:latin typeface="Times New Roman"/>
                <a:cs typeface="Times New Roman"/>
              </a:rPr>
              <a:t>What is Curriculum?</a:t>
            </a:r>
            <a:endParaRPr lang="en-GB" sz="3600" kern="10" spc="0" dirty="0">
              <a:ln w="9525">
                <a:round/>
                <a:headEnd/>
                <a:tailEnd/>
              </a:ln>
              <a:gradFill rotWithShape="0">
                <a:gsLst>
                  <a:gs pos="0">
                    <a:srgbClr val="FFFFCC"/>
                  </a:gs>
                  <a:gs pos="100000">
                    <a:srgbClr val="FF9999"/>
                  </a:gs>
                </a:gsLst>
                <a:lin ang="5400000" scaled="1"/>
              </a:gradFill>
              <a:effectLst/>
              <a:latin typeface="Times New Roman"/>
              <a:cs typeface="Times New Roman"/>
            </a:endParaRPr>
          </a:p>
        </p:txBody>
      </p:sp>
      <p:sp>
        <p:nvSpPr>
          <p:cNvPr id="1039" name="Text Box 15"/>
          <p:cNvSpPr txBox="1">
            <a:spLocks noChangeArrowheads="1"/>
          </p:cNvSpPr>
          <p:nvPr/>
        </p:nvSpPr>
        <p:spPr bwMode="auto">
          <a:xfrm>
            <a:off x="1979712" y="620688"/>
            <a:ext cx="1728192" cy="864095"/>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 term </a:t>
            </a:r>
            <a:r>
              <a:rPr kumimoji="0" lang="en-GB" sz="800" b="1" i="0" u="sng" strike="noStrike" cap="none" normalizeH="0" baseline="0" dirty="0" smtClean="0">
                <a:ln>
                  <a:noFill/>
                </a:ln>
                <a:solidFill>
                  <a:srgbClr val="000000"/>
                </a:solidFill>
                <a:effectLst/>
                <a:latin typeface="Comic Sans MS" pitchFamily="66" charset="0"/>
              </a:rPr>
              <a:t>curriculum </a:t>
            </a:r>
            <a:r>
              <a:rPr kumimoji="0" lang="en-GB" sz="800" b="0" i="0" u="none" strike="noStrike" cap="none" normalizeH="0" baseline="0" dirty="0" smtClean="0">
                <a:ln>
                  <a:noFill/>
                </a:ln>
                <a:solidFill>
                  <a:srgbClr val="000000"/>
                </a:solidFill>
                <a:effectLst/>
                <a:latin typeface="Comic Sans MS" pitchFamily="66" charset="0"/>
              </a:rPr>
              <a:t>refers to the lessons and academic content taught in schools, it typically refers to the knowledge and skills students are expected to learn, (Great</a:t>
            </a:r>
            <a:r>
              <a:rPr kumimoji="0" lang="en-GB" sz="800" b="0" i="0" u="none" strike="noStrike" cap="none" normalizeH="0" dirty="0" smtClean="0">
                <a:ln>
                  <a:noFill/>
                </a:ln>
                <a:solidFill>
                  <a:srgbClr val="000000"/>
                </a:solidFill>
                <a:effectLst/>
                <a:latin typeface="Comic Sans MS" pitchFamily="66" charset="0"/>
              </a:rPr>
              <a:t> Schools Partnership, 2014)</a:t>
            </a:r>
            <a:r>
              <a:rPr kumimoji="0" lang="en-GB" sz="800" b="0" i="0" u="none" strike="noStrike" cap="none" normalizeH="0" baseline="0" dirty="0" smtClean="0">
                <a:ln>
                  <a:noFill/>
                </a:ln>
                <a:solidFill>
                  <a:srgbClr val="000000"/>
                </a:solidFill>
                <a:effectLst/>
                <a:latin typeface="Comic Sans MS" pitchFamily="66" charset="0"/>
              </a:rPr>
              <a:t>.</a:t>
            </a:r>
            <a:endParaRPr kumimoji="0" lang="en-US" sz="800" b="0" i="0" u="none" strike="noStrike" cap="none" normalizeH="0" baseline="0" dirty="0" smtClean="0">
              <a:ln>
                <a:noFill/>
              </a:ln>
              <a:solidFill>
                <a:schemeClr val="tx1"/>
              </a:solidFill>
              <a:effectLst/>
              <a:latin typeface="Arial" pitchFamily="34" charset="0"/>
            </a:endParaRPr>
          </a:p>
        </p:txBody>
      </p:sp>
      <p:sp>
        <p:nvSpPr>
          <p:cNvPr id="1040" name="WordArt 16"/>
          <p:cNvSpPr>
            <a:spLocks noChangeArrowheads="1" noChangeShapeType="1" noTextEdit="1"/>
          </p:cNvSpPr>
          <p:nvPr/>
        </p:nvSpPr>
        <p:spPr bwMode="auto">
          <a:xfrm>
            <a:off x="2699792" y="1556792"/>
            <a:ext cx="1152127" cy="286767"/>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28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rPr>
              <a:t>Functionalist</a:t>
            </a:r>
            <a:endParaRPr lang="en-GB" sz="28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endParaRPr>
          </a:p>
        </p:txBody>
      </p:sp>
      <p:sp>
        <p:nvSpPr>
          <p:cNvPr id="1041" name="Text Box 17"/>
          <p:cNvSpPr txBox="1">
            <a:spLocks noChangeArrowheads="1"/>
          </p:cNvSpPr>
          <p:nvPr/>
        </p:nvSpPr>
        <p:spPr bwMode="auto">
          <a:xfrm>
            <a:off x="2555776" y="1916832"/>
            <a:ext cx="1512168" cy="1080120"/>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Functionalism is putting positive emphasis on education by analysing how the system works;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“If I work hard and get good grades, I can get a good job” “School helps me to be apart of society when I’m older”.</a:t>
            </a:r>
            <a:endParaRPr kumimoji="0" lang="en-US" sz="800" b="0" i="0" u="none" strike="noStrike" cap="none" normalizeH="0" baseline="0" dirty="0" smtClean="0">
              <a:ln>
                <a:noFill/>
              </a:ln>
              <a:solidFill>
                <a:schemeClr val="tx1"/>
              </a:solidFill>
              <a:effectLst/>
              <a:latin typeface="Arial" pitchFamily="34" charset="0"/>
            </a:endParaRPr>
          </a:p>
        </p:txBody>
      </p:sp>
      <p:sp>
        <p:nvSpPr>
          <p:cNvPr id="1042" name="Text Box 18"/>
          <p:cNvSpPr txBox="1">
            <a:spLocks noChangeArrowheads="1"/>
          </p:cNvSpPr>
          <p:nvPr/>
        </p:nvSpPr>
        <p:spPr bwMode="auto">
          <a:xfrm>
            <a:off x="2483768" y="3068960"/>
            <a:ext cx="1008112" cy="144016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Socialisation</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Learning new skills and attitudes</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Learning how to be a part of a       community and   society</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For people to gain values and   achievement.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a:t>
            </a:r>
            <a:r>
              <a:rPr kumimoji="0" lang="en-GB" sz="800" b="0" i="0" u="none" strike="noStrike" cap="none" normalizeH="0" baseline="0" dirty="0" smtClean="0">
                <a:ln>
                  <a:noFill/>
                </a:ln>
                <a:solidFill>
                  <a:srgbClr val="000000"/>
                </a:solidFill>
                <a:effectLst/>
                <a:latin typeface="Comic Sans MS" pitchFamily="66" charset="0"/>
              </a:rPr>
              <a:t>Trueman</a:t>
            </a:r>
            <a:r>
              <a:rPr kumimoji="0" lang="en-GB" sz="800" b="0" i="0" u="none" strike="noStrike" cap="none" normalizeH="0" baseline="0" dirty="0" smtClean="0">
                <a:ln>
                  <a:noFill/>
                </a:ln>
                <a:solidFill>
                  <a:srgbClr val="000000"/>
                </a:solidFill>
                <a:effectLst/>
                <a:latin typeface="Comic Sans MS" pitchFamily="66" charset="0"/>
              </a:rPr>
              <a:t>, 2015).</a:t>
            </a:r>
            <a:endParaRPr kumimoji="0" lang="en-US" sz="800" b="0" i="0" u="none" strike="noStrike" cap="none" normalizeH="0" baseline="0" dirty="0" smtClean="0">
              <a:ln>
                <a:noFill/>
              </a:ln>
              <a:solidFill>
                <a:schemeClr val="tx1"/>
              </a:solidFill>
              <a:effectLst/>
              <a:latin typeface="Arial" pitchFamily="34" charset="0"/>
            </a:endParaRPr>
          </a:p>
        </p:txBody>
      </p:sp>
      <p:sp>
        <p:nvSpPr>
          <p:cNvPr id="1043" name="Text Box 19"/>
          <p:cNvSpPr txBox="1">
            <a:spLocks noChangeArrowheads="1"/>
          </p:cNvSpPr>
          <p:nvPr/>
        </p:nvSpPr>
        <p:spPr bwMode="auto">
          <a:xfrm>
            <a:off x="3851920" y="404664"/>
            <a:ext cx="2160240" cy="792088"/>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1" u="none" strike="noStrike" cap="none" normalizeH="0" baseline="0" dirty="0" smtClean="0">
                <a:ln>
                  <a:noFill/>
                </a:ln>
                <a:solidFill>
                  <a:srgbClr val="000000"/>
                </a:solidFill>
                <a:effectLst/>
                <a:latin typeface="Comic Sans MS" pitchFamily="66" charset="0"/>
              </a:rPr>
              <a:t>THE ‘HIDDEN CURRICULUM’</a:t>
            </a:r>
            <a:r>
              <a:rPr kumimoji="0" lang="en-GB" sz="800" b="0" i="0" u="none" strike="noStrike" cap="none" normalizeH="0" baseline="0" dirty="0" smtClean="0">
                <a:ln>
                  <a:noFill/>
                </a:ln>
                <a:solidFill>
                  <a:srgbClr val="000000"/>
                </a:solidFill>
                <a:effectLst/>
                <a:latin typeface="Comic Sans MS" pitchFamily="66" charset="0"/>
              </a:rPr>
              <a:t>... This can be defined as lessons that are taught             informally and usually unintentionally, in a school system. This includes behaviours,      perspectives, attitudes and values, (Study.com, 2003-2019).</a:t>
            </a:r>
            <a:endParaRPr kumimoji="0" lang="en-US" sz="800" b="0" i="0" u="none" strike="noStrike" cap="none" normalizeH="0" baseline="0" dirty="0" smtClean="0">
              <a:ln>
                <a:noFill/>
              </a:ln>
              <a:solidFill>
                <a:schemeClr val="tx1"/>
              </a:solidFill>
              <a:effectLst/>
              <a:latin typeface="Arial" pitchFamily="34" charset="0"/>
            </a:endParaRPr>
          </a:p>
        </p:txBody>
      </p:sp>
      <p:sp>
        <p:nvSpPr>
          <p:cNvPr id="1044" name="WordArt 20"/>
          <p:cNvSpPr>
            <a:spLocks noChangeArrowheads="1" noChangeShapeType="1" noTextEdit="1"/>
          </p:cNvSpPr>
          <p:nvPr/>
        </p:nvSpPr>
        <p:spPr bwMode="auto">
          <a:xfrm>
            <a:off x="6588224" y="332656"/>
            <a:ext cx="2088232" cy="179834"/>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sp3d>
          </a:bodyPr>
          <a:lstStyle/>
          <a:p>
            <a:pPr algn="ctr" rtl="0"/>
            <a:r>
              <a:rPr lang="en-GB" sz="3600" kern="10" spc="0" dirty="0" smtClean="0">
                <a:ln w="9525">
                  <a:round/>
                  <a:headEnd/>
                  <a:tailEnd/>
                </a:ln>
                <a:gradFill rotWithShape="0">
                  <a:gsLst>
                    <a:gs pos="0">
                      <a:srgbClr val="FFFFCC"/>
                    </a:gs>
                    <a:gs pos="100000">
                      <a:srgbClr val="FF9999"/>
                    </a:gs>
                  </a:gsLst>
                  <a:lin ang="5400000" scaled="1"/>
                </a:gradFill>
                <a:effectLst/>
                <a:latin typeface="Times New Roman"/>
                <a:cs typeface="Times New Roman"/>
              </a:rPr>
              <a:t>Does the curriculum work?</a:t>
            </a:r>
            <a:endParaRPr lang="en-GB" sz="3600" kern="10" spc="0" dirty="0">
              <a:ln w="9525">
                <a:round/>
                <a:headEnd/>
                <a:tailEnd/>
              </a:ln>
              <a:gradFill rotWithShape="0">
                <a:gsLst>
                  <a:gs pos="0">
                    <a:srgbClr val="FFFFCC"/>
                  </a:gs>
                  <a:gs pos="100000">
                    <a:srgbClr val="FF9999"/>
                  </a:gs>
                </a:gsLst>
                <a:lin ang="5400000" scaled="1"/>
              </a:gradFill>
              <a:effectLst/>
              <a:latin typeface="Times New Roman"/>
              <a:cs typeface="Times New Roman"/>
            </a:endParaRPr>
          </a:p>
        </p:txBody>
      </p:sp>
      <p:sp>
        <p:nvSpPr>
          <p:cNvPr id="1045" name="Text Box 21"/>
          <p:cNvSpPr txBox="1">
            <a:spLocks noChangeArrowheads="1"/>
          </p:cNvSpPr>
          <p:nvPr/>
        </p:nvSpPr>
        <p:spPr bwMode="auto">
          <a:xfrm>
            <a:off x="6084168" y="548680"/>
            <a:ext cx="2699816" cy="157408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 Welsh Government emphasises Seven Areas of Learning to support the development of children and their skills in primary education, these are:</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Personal and Social Development, Well-being and  Cultural  Diversity</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Language, Literacy and Communication Skills</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Mathematical Development</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Welsh Language  Development</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Knowledge and Understanding of the World</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Physical Development</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Creative Development.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(Welsh Government, 2015).</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pic>
        <p:nvPicPr>
          <p:cNvPr id="1046" name="Picture 22" descr="welsh-flag"/>
          <p:cNvPicPr>
            <a:picLocks noChangeAspect="1" noChangeArrowheads="1"/>
          </p:cNvPicPr>
          <p:nvPr/>
        </p:nvPicPr>
        <p:blipFill>
          <a:blip r:embed="rId11" cstate="print"/>
          <a:srcRect/>
          <a:stretch>
            <a:fillRect/>
          </a:stretch>
        </p:blipFill>
        <p:spPr bwMode="auto">
          <a:xfrm>
            <a:off x="7740352" y="1340563"/>
            <a:ext cx="288032" cy="191598"/>
          </a:xfrm>
          <a:prstGeom prst="rect">
            <a:avLst/>
          </a:prstGeom>
          <a:noFill/>
          <a:ln w="9525" algn="in">
            <a:noFill/>
            <a:miter lim="800000"/>
            <a:headEnd/>
            <a:tailEnd/>
          </a:ln>
          <a:effectLst/>
        </p:spPr>
      </p:pic>
      <p:pic>
        <p:nvPicPr>
          <p:cNvPr id="1047" name="Picture 23" descr="images"/>
          <p:cNvPicPr>
            <a:picLocks noChangeAspect="1" noChangeArrowheads="1"/>
          </p:cNvPicPr>
          <p:nvPr/>
        </p:nvPicPr>
        <p:blipFill>
          <a:blip r:embed="rId12" cstate="print"/>
          <a:srcRect l="22536" t="-281" r="24551" b="10292"/>
          <a:stretch>
            <a:fillRect/>
          </a:stretch>
        </p:blipFill>
        <p:spPr bwMode="auto">
          <a:xfrm>
            <a:off x="7452320" y="1841515"/>
            <a:ext cx="360040" cy="343494"/>
          </a:xfrm>
          <a:prstGeom prst="rect">
            <a:avLst/>
          </a:prstGeom>
          <a:noFill/>
          <a:ln w="9525" algn="in">
            <a:noFill/>
            <a:miter lim="800000"/>
            <a:headEnd/>
            <a:tailEnd/>
          </a:ln>
          <a:effectLst/>
        </p:spPr>
      </p:pic>
      <p:pic>
        <p:nvPicPr>
          <p:cNvPr id="1048" name="Picture 24" descr="clipart"/>
          <p:cNvPicPr>
            <a:picLocks noChangeAspect="1" noChangeArrowheads="1"/>
          </p:cNvPicPr>
          <p:nvPr/>
        </p:nvPicPr>
        <p:blipFill>
          <a:blip r:embed="rId13" cstate="print"/>
          <a:srcRect/>
          <a:stretch>
            <a:fillRect/>
          </a:stretch>
        </p:blipFill>
        <p:spPr bwMode="auto">
          <a:xfrm>
            <a:off x="8028384" y="1700808"/>
            <a:ext cx="576064" cy="511986"/>
          </a:xfrm>
          <a:prstGeom prst="rect">
            <a:avLst/>
          </a:prstGeom>
          <a:noFill/>
          <a:ln w="9525" algn="in">
            <a:noFill/>
            <a:miter lim="800000"/>
            <a:headEnd/>
            <a:tailEnd/>
          </a:ln>
          <a:effectLst/>
        </p:spPr>
      </p:pic>
      <p:pic>
        <p:nvPicPr>
          <p:cNvPr id="1049" name="Picture 25" descr="Curriculum+for+Wales"/>
          <p:cNvPicPr>
            <a:picLocks noChangeAspect="1" noChangeArrowheads="1"/>
          </p:cNvPicPr>
          <p:nvPr/>
        </p:nvPicPr>
        <p:blipFill>
          <a:blip r:embed="rId14" cstate="print"/>
          <a:srcRect/>
          <a:stretch>
            <a:fillRect/>
          </a:stretch>
        </p:blipFill>
        <p:spPr bwMode="auto">
          <a:xfrm>
            <a:off x="4139952" y="1340768"/>
            <a:ext cx="1944337" cy="1544918"/>
          </a:xfrm>
          <a:prstGeom prst="rect">
            <a:avLst/>
          </a:prstGeom>
          <a:noFill/>
          <a:ln w="9525" algn="in">
            <a:noFill/>
            <a:miter lim="800000"/>
            <a:headEnd/>
            <a:tailEnd/>
          </a:ln>
          <a:effectLst/>
        </p:spPr>
      </p:pic>
      <p:sp>
        <p:nvSpPr>
          <p:cNvPr id="1050" name="Text Box 26"/>
          <p:cNvSpPr txBox="1">
            <a:spLocks noChangeArrowheads="1"/>
          </p:cNvSpPr>
          <p:nvPr/>
        </p:nvSpPr>
        <p:spPr bwMode="auto">
          <a:xfrm>
            <a:off x="2555776" y="4941168"/>
            <a:ext cx="1224135" cy="1368152"/>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1" i="0" u="none" strike="noStrike" cap="none" normalizeH="0" baseline="0" dirty="0" smtClean="0">
                <a:ln>
                  <a:noFill/>
                </a:ln>
                <a:solidFill>
                  <a:srgbClr val="000000"/>
                </a:solidFill>
                <a:effectLst/>
                <a:latin typeface="Comic Sans MS" pitchFamily="66" charset="0"/>
              </a:rPr>
              <a:t>The sub-cultural</a:t>
            </a:r>
            <a:r>
              <a:rPr kumimoji="0" lang="en-GB" sz="800" b="0" i="0" u="none" strike="noStrike" cap="none" normalizeH="0" baseline="0" dirty="0" smtClean="0">
                <a:ln>
                  <a:noFill/>
                </a:ln>
                <a:solidFill>
                  <a:srgbClr val="000000"/>
                </a:solidFill>
                <a:effectLst/>
                <a:latin typeface="Comic Sans MS" pitchFamily="66" charset="0"/>
              </a:rPr>
              <a:t>; </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Working class</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Under class</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Peer group</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Gangs/Goths</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Radical </a:t>
            </a:r>
            <a:r>
              <a:rPr kumimoji="0" lang="en-GB" sz="800" b="0" i="0" u="none" strike="noStrike" cap="none" normalizeH="0" baseline="0" dirty="0" smtClean="0">
                <a:ln>
                  <a:noFill/>
                </a:ln>
                <a:solidFill>
                  <a:srgbClr val="000000"/>
                </a:solidFill>
                <a:effectLst/>
                <a:latin typeface="Comic Sans MS" pitchFamily="66" charset="0"/>
              </a:rPr>
              <a:t>culturalists</a:t>
            </a:r>
            <a:r>
              <a:rPr kumimoji="0" lang="en-GB" sz="800" b="0" i="0" u="none" strike="noStrike" cap="none" normalizeH="0" baseline="0" dirty="0" smtClean="0">
                <a:ln>
                  <a:noFill/>
                </a:ln>
                <a:solidFill>
                  <a:srgbClr val="000000"/>
                </a:solidFill>
                <a:effectLst/>
                <a:latin typeface="Comic Sans MS" pitchFamily="66" charset="0"/>
              </a:rPr>
              <a:t>.</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These groups adopt Marxist values, (Anderson,</a:t>
            </a:r>
            <a:r>
              <a:rPr kumimoji="0" lang="en-GB" sz="800" b="0" i="0" u="none" strike="noStrike" cap="none" normalizeH="0" dirty="0" smtClean="0">
                <a:ln>
                  <a:noFill/>
                </a:ln>
                <a:solidFill>
                  <a:srgbClr val="000000"/>
                </a:solidFill>
                <a:effectLst/>
                <a:latin typeface="Comic Sans MS" pitchFamily="66" charset="0"/>
              </a:rPr>
              <a:t> Taylor and </a:t>
            </a:r>
            <a:r>
              <a:rPr kumimoji="0" lang="en-GB" sz="800" b="0" i="0" u="none" strike="noStrike" cap="none" normalizeH="0" dirty="0" smtClean="0">
                <a:ln>
                  <a:noFill/>
                </a:ln>
                <a:solidFill>
                  <a:srgbClr val="000000"/>
                </a:solidFill>
                <a:effectLst/>
                <a:latin typeface="Comic Sans MS" pitchFamily="66" charset="0"/>
              </a:rPr>
              <a:t>Logio</a:t>
            </a:r>
            <a:r>
              <a:rPr kumimoji="0" lang="en-GB" sz="800" b="0" i="0" u="none" strike="noStrike" cap="none" normalizeH="0" dirty="0" smtClean="0">
                <a:ln>
                  <a:noFill/>
                </a:ln>
                <a:solidFill>
                  <a:srgbClr val="000000"/>
                </a:solidFill>
                <a:effectLst/>
                <a:latin typeface="Comic Sans MS" pitchFamily="66" charset="0"/>
              </a:rPr>
              <a:t>, 2015).</a:t>
            </a:r>
            <a:endParaRPr kumimoji="0" lang="en-US" sz="800" b="0" i="0" u="none" strike="noStrike" cap="none" normalizeH="0" baseline="0" dirty="0" smtClean="0">
              <a:ln>
                <a:noFill/>
              </a:ln>
              <a:solidFill>
                <a:schemeClr val="tx1"/>
              </a:solidFill>
              <a:effectLst/>
              <a:latin typeface="Arial" pitchFamily="34" charset="0"/>
            </a:endParaRPr>
          </a:p>
        </p:txBody>
      </p:sp>
      <p:sp>
        <p:nvSpPr>
          <p:cNvPr id="1051" name="Text Box 27"/>
          <p:cNvSpPr txBox="1">
            <a:spLocks noChangeArrowheads="1"/>
          </p:cNvSpPr>
          <p:nvPr/>
        </p:nvSpPr>
        <p:spPr bwMode="auto">
          <a:xfrm>
            <a:off x="3563888" y="4221088"/>
            <a:ext cx="1512168" cy="144016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In this sociological world, differing cultures of groups can manifest.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 </a:t>
            </a:r>
            <a:r>
              <a:rPr kumimoji="0" lang="en-GB" sz="800" b="1" i="0" u="none" strike="noStrike" cap="none" normalizeH="0" baseline="0" dirty="0" smtClean="0">
                <a:ln>
                  <a:noFill/>
                </a:ln>
                <a:solidFill>
                  <a:srgbClr val="000000"/>
                </a:solidFill>
                <a:effectLst/>
                <a:latin typeface="Comic Sans MS" pitchFamily="66" charset="0"/>
              </a:rPr>
              <a:t>Dominant Culture</a:t>
            </a:r>
            <a:r>
              <a:rPr kumimoji="0" lang="en-GB" sz="800" b="0" i="0" u="none" strike="noStrike" cap="none" normalizeH="0" baseline="0" dirty="0" smtClean="0">
                <a:ln>
                  <a:noFill/>
                </a:ln>
                <a:solidFill>
                  <a:srgbClr val="000000"/>
                </a:solidFill>
                <a:effectLst/>
                <a:latin typeface="Comic Sans MS" pitchFamily="66" charset="0"/>
              </a:rPr>
              <a:t>; </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Middle class</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Ruling class</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Political system</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Legal system</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State religion</a:t>
            </a:r>
            <a:endParaRPr kumimoji="0" lang="en-GB" sz="8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These groups adopt Functionalist values.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000000"/>
                </a:solidFill>
                <a:effectLst/>
                <a:latin typeface="Comic Sans MS" pitchFamily="66" charset="0"/>
              </a:rPr>
              <a:t>  </a:t>
            </a:r>
            <a:endParaRPr kumimoji="0" lang="en-GB" sz="16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rgbClr val="000000"/>
              </a:solidFill>
              <a:effectLst/>
              <a:latin typeface="Comic Sans MS" pitchFamily="66"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sp>
        <p:nvSpPr>
          <p:cNvPr id="1052" name="WordArt 28"/>
          <p:cNvSpPr>
            <a:spLocks noChangeArrowheads="1" noChangeShapeType="1" noTextEdit="1"/>
          </p:cNvSpPr>
          <p:nvPr/>
        </p:nvSpPr>
        <p:spPr bwMode="auto">
          <a:xfrm>
            <a:off x="3491880" y="2996952"/>
            <a:ext cx="2808312" cy="792237"/>
          </a:xfrm>
          <a:prstGeom prst="rect">
            <a:avLst/>
          </a:prstGeom>
        </p:spPr>
        <p:txBody>
          <a:bodyPr wrap="none" fromWordArt="1">
            <a:prstTxWarp prst="textPlain">
              <a:avLst>
                <a:gd name="adj" fmla="val 50000"/>
              </a:avLst>
            </a:prstTxWarp>
          </a:bodyPr>
          <a:lstStyle/>
          <a:p>
            <a:pPr algn="ctr" rtl="0"/>
            <a:r>
              <a:rPr lang="en-GB" sz="2800" kern="10" spc="0" dirty="0" smtClean="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Exploring the Hidden Curriculum</a:t>
            </a:r>
            <a:endParaRPr lang="en-GB" sz="2800" kern="10" spc="0" dirty="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endParaRPr>
          </a:p>
        </p:txBody>
      </p:sp>
      <p:sp>
        <p:nvSpPr>
          <p:cNvPr id="1053" name="WordArt 29"/>
          <p:cNvSpPr>
            <a:spLocks noChangeArrowheads="1" noChangeShapeType="1" noTextEdit="1"/>
          </p:cNvSpPr>
          <p:nvPr/>
        </p:nvSpPr>
        <p:spPr bwMode="auto">
          <a:xfrm>
            <a:off x="3491880" y="4005064"/>
            <a:ext cx="1512168" cy="216024"/>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36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rPr>
              <a:t>Dominant VS Sub-cultural</a:t>
            </a:r>
            <a:endParaRPr lang="en-GB" sz="36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endParaRPr>
          </a:p>
        </p:txBody>
      </p:sp>
      <p:sp>
        <p:nvSpPr>
          <p:cNvPr id="1055" name="WordArt 31"/>
          <p:cNvSpPr>
            <a:spLocks noChangeArrowheads="1" noChangeShapeType="1" noTextEdit="1"/>
          </p:cNvSpPr>
          <p:nvPr/>
        </p:nvSpPr>
        <p:spPr bwMode="auto">
          <a:xfrm>
            <a:off x="2195736" y="6237312"/>
            <a:ext cx="1512168" cy="288801"/>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sp3d>
          </a:bodyPr>
          <a:lstStyle/>
          <a:p>
            <a:pPr algn="ctr" rtl="0"/>
            <a:r>
              <a:rPr lang="en-GB" sz="3600" kern="10" spc="0" dirty="0" smtClean="0">
                <a:ln w="9525">
                  <a:round/>
                  <a:headEnd/>
                  <a:tailEnd/>
                </a:ln>
                <a:gradFill rotWithShape="0">
                  <a:gsLst>
                    <a:gs pos="0">
                      <a:srgbClr val="FFFFCC"/>
                    </a:gs>
                    <a:gs pos="100000">
                      <a:srgbClr val="FF9999"/>
                    </a:gs>
                  </a:gsLst>
                  <a:lin ang="5400000" scaled="1"/>
                </a:gradFill>
                <a:effectLst/>
                <a:latin typeface="Times New Roman"/>
                <a:cs typeface="Times New Roman"/>
              </a:rPr>
              <a:t>Working class VS Middle class </a:t>
            </a:r>
            <a:endParaRPr lang="en-GB" sz="3600" kern="10" spc="0" dirty="0">
              <a:ln w="9525">
                <a:round/>
                <a:headEnd/>
                <a:tailEnd/>
              </a:ln>
              <a:gradFill rotWithShape="0">
                <a:gsLst>
                  <a:gs pos="0">
                    <a:srgbClr val="FFFFCC"/>
                  </a:gs>
                  <a:gs pos="100000">
                    <a:srgbClr val="FF9999"/>
                  </a:gs>
                </a:gsLst>
                <a:lin ang="5400000" scaled="1"/>
              </a:gradFill>
              <a:effectLst/>
              <a:latin typeface="Times New Roman"/>
              <a:cs typeface="Times New Roman"/>
            </a:endParaRPr>
          </a:p>
        </p:txBody>
      </p:sp>
      <p:pic>
        <p:nvPicPr>
          <p:cNvPr id="1056" name="Picture 32" descr="images"/>
          <p:cNvPicPr>
            <a:picLocks noChangeAspect="1" noChangeArrowheads="1"/>
          </p:cNvPicPr>
          <p:nvPr/>
        </p:nvPicPr>
        <p:blipFill>
          <a:blip r:embed="rId15" cstate="print"/>
          <a:srcRect/>
          <a:stretch>
            <a:fillRect/>
          </a:stretch>
        </p:blipFill>
        <p:spPr bwMode="auto">
          <a:xfrm>
            <a:off x="2411760" y="4581128"/>
            <a:ext cx="432321" cy="333902"/>
          </a:xfrm>
          <a:prstGeom prst="rect">
            <a:avLst/>
          </a:prstGeom>
          <a:noFill/>
          <a:ln w="9525" algn="in">
            <a:noFill/>
            <a:miter lim="800000"/>
            <a:headEnd/>
            <a:tailEnd/>
          </a:ln>
          <a:effectLst/>
        </p:spPr>
      </p:pic>
      <p:pic>
        <p:nvPicPr>
          <p:cNvPr id="1057" name="Picture 33" descr="images"/>
          <p:cNvPicPr>
            <a:picLocks noChangeAspect="1" noChangeArrowheads="1"/>
          </p:cNvPicPr>
          <p:nvPr/>
        </p:nvPicPr>
        <p:blipFill>
          <a:blip r:embed="rId16" cstate="print"/>
          <a:srcRect l="20245" r="19283"/>
          <a:stretch>
            <a:fillRect/>
          </a:stretch>
        </p:blipFill>
        <p:spPr bwMode="auto">
          <a:xfrm>
            <a:off x="3275856" y="4653136"/>
            <a:ext cx="288032" cy="316835"/>
          </a:xfrm>
          <a:prstGeom prst="rect">
            <a:avLst/>
          </a:prstGeom>
          <a:noFill/>
          <a:ln w="9525" algn="in">
            <a:noFill/>
            <a:miter lim="800000"/>
            <a:headEnd/>
            <a:tailEnd/>
          </a:ln>
          <a:effectLst/>
        </p:spPr>
      </p:pic>
      <p:pic>
        <p:nvPicPr>
          <p:cNvPr id="1058" name="Picture 34" descr="images"/>
          <p:cNvPicPr>
            <a:picLocks noChangeAspect="1" noChangeArrowheads="1"/>
          </p:cNvPicPr>
          <p:nvPr/>
        </p:nvPicPr>
        <p:blipFill>
          <a:blip r:embed="rId17" cstate="print"/>
          <a:srcRect/>
          <a:stretch>
            <a:fillRect/>
          </a:stretch>
        </p:blipFill>
        <p:spPr bwMode="auto">
          <a:xfrm>
            <a:off x="4499992" y="4797152"/>
            <a:ext cx="432048" cy="432048"/>
          </a:xfrm>
          <a:prstGeom prst="rect">
            <a:avLst/>
          </a:prstGeom>
          <a:noFill/>
          <a:ln w="9525" algn="in">
            <a:noFill/>
            <a:miter lim="800000"/>
            <a:headEnd/>
            <a:tailEnd/>
          </a:ln>
          <a:effectLst/>
        </p:spPr>
      </p:pic>
      <p:pic>
        <p:nvPicPr>
          <p:cNvPr id="1059" name="Picture 35" descr="me-when-i-40cf3cdbfc"/>
          <p:cNvPicPr>
            <a:picLocks noChangeAspect="1" noChangeArrowheads="1"/>
          </p:cNvPicPr>
          <p:nvPr/>
        </p:nvPicPr>
        <p:blipFill>
          <a:blip r:embed="rId18" cstate="print"/>
          <a:srcRect/>
          <a:stretch>
            <a:fillRect/>
          </a:stretch>
        </p:blipFill>
        <p:spPr bwMode="auto">
          <a:xfrm>
            <a:off x="3491880" y="5877272"/>
            <a:ext cx="318379" cy="271090"/>
          </a:xfrm>
          <a:prstGeom prst="rect">
            <a:avLst/>
          </a:prstGeom>
          <a:noFill/>
          <a:ln w="9525" algn="in">
            <a:noFill/>
            <a:miter lim="800000"/>
            <a:headEnd/>
            <a:tailEnd/>
          </a:ln>
          <a:effectLst/>
        </p:spPr>
      </p:pic>
      <p:sp>
        <p:nvSpPr>
          <p:cNvPr id="1060" name="Text Box 36"/>
          <p:cNvSpPr txBox="1">
            <a:spLocks noChangeArrowheads="1"/>
          </p:cNvSpPr>
          <p:nvPr/>
        </p:nvSpPr>
        <p:spPr bwMode="auto">
          <a:xfrm>
            <a:off x="3851920" y="5949280"/>
            <a:ext cx="2736304" cy="648072"/>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In Britain, everyone should have a fair chance to go as far as their talents and hard work will  allow, despite gender, race, culture, ethnicity and MONEY!  Tackling these barriers will give ordinary, working class people better opportunities they deserve, (May, 2016).</a:t>
            </a:r>
            <a:endParaRPr kumimoji="0" lang="en-US" sz="800" b="0" i="0" u="none" strike="noStrike" cap="none" normalizeH="0" baseline="0" dirty="0" smtClean="0">
              <a:ln>
                <a:noFill/>
              </a:ln>
              <a:solidFill>
                <a:schemeClr val="tx1"/>
              </a:solidFill>
              <a:effectLst/>
              <a:latin typeface="Arial" pitchFamily="34" charset="0"/>
            </a:endParaRPr>
          </a:p>
        </p:txBody>
      </p:sp>
      <p:sp>
        <p:nvSpPr>
          <p:cNvPr id="1061" name="Text Box 37"/>
          <p:cNvSpPr txBox="1">
            <a:spLocks noChangeArrowheads="1"/>
          </p:cNvSpPr>
          <p:nvPr/>
        </p:nvSpPr>
        <p:spPr bwMode="auto">
          <a:xfrm>
            <a:off x="6732240" y="5949281"/>
            <a:ext cx="2160240" cy="720080"/>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Working class school are seen as pedagogical in discipline, middle class schools resemble encouraging student creativity and developing decision making skills, (Bowles and </a:t>
            </a:r>
            <a:r>
              <a:rPr kumimoji="0" lang="en-GB" sz="800" b="0" i="0" u="none" strike="noStrike" cap="none" normalizeH="0" baseline="0" dirty="0" smtClean="0">
                <a:ln>
                  <a:noFill/>
                </a:ln>
                <a:solidFill>
                  <a:srgbClr val="000000"/>
                </a:solidFill>
                <a:effectLst/>
                <a:latin typeface="Comic Sans MS" pitchFamily="66" charset="0"/>
              </a:rPr>
              <a:t>Gintis</a:t>
            </a:r>
            <a:r>
              <a:rPr kumimoji="0" lang="en-GB" sz="800" b="0" i="0" u="none" strike="noStrike" cap="none" normalizeH="0" baseline="0" dirty="0" smtClean="0">
                <a:ln>
                  <a:noFill/>
                </a:ln>
                <a:solidFill>
                  <a:srgbClr val="000000"/>
                </a:solidFill>
                <a:effectLst/>
                <a:latin typeface="Comic Sans MS" pitchFamily="66" charset="0"/>
              </a:rPr>
              <a:t>, 1976).</a:t>
            </a:r>
            <a:endParaRPr kumimoji="0" lang="en-US" sz="800" b="0" i="0" u="none" strike="noStrike" cap="none" normalizeH="0" baseline="0" dirty="0" smtClean="0">
              <a:ln>
                <a:noFill/>
              </a:ln>
              <a:solidFill>
                <a:schemeClr val="tx1"/>
              </a:solidFill>
              <a:effectLst/>
              <a:latin typeface="Arial" pitchFamily="34" charset="0"/>
            </a:endParaRPr>
          </a:p>
        </p:txBody>
      </p:sp>
      <p:sp>
        <p:nvSpPr>
          <p:cNvPr id="1062" name="Text Box 38"/>
          <p:cNvSpPr txBox="1">
            <a:spLocks noChangeArrowheads="1"/>
          </p:cNvSpPr>
          <p:nvPr/>
        </p:nvSpPr>
        <p:spPr bwMode="auto">
          <a:xfrm>
            <a:off x="7092280" y="3861048"/>
            <a:ext cx="1728192" cy="1872208"/>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What are values?  Values define our morality and aspirations, represent our vision of the person we like to be.  Values-based Education is a term for a variety of activities devised to help    pupils develop as moral, caring,          empathetic, authentic and self-led     individuals of society.</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  Schools that adopt Values-based   Education can positively impact the   development of pupil’s values, which can sustain a civil, caring and compassionate society, (</a:t>
            </a:r>
            <a:r>
              <a:rPr kumimoji="0" lang="en-GB" sz="800" b="0" i="0" u="none" strike="noStrike" cap="none" normalizeH="0" baseline="0" dirty="0" smtClean="0">
                <a:ln>
                  <a:noFill/>
                </a:ln>
                <a:solidFill>
                  <a:srgbClr val="000000"/>
                </a:solidFill>
                <a:effectLst/>
                <a:latin typeface="Comic Sans MS" pitchFamily="66" charset="0"/>
              </a:rPr>
              <a:t>Hawkes</a:t>
            </a:r>
            <a:r>
              <a:rPr kumimoji="0" lang="en-GB" sz="800" b="0" i="0" u="none" strike="noStrike" cap="none" normalizeH="0" baseline="0" dirty="0" smtClean="0">
                <a:ln>
                  <a:noFill/>
                </a:ln>
                <a:solidFill>
                  <a:srgbClr val="000000"/>
                </a:solidFill>
                <a:effectLst/>
                <a:latin typeface="Comic Sans MS" pitchFamily="66" charset="0"/>
              </a:rPr>
              <a:t>, 2019).</a:t>
            </a:r>
            <a:endParaRPr kumimoji="0" lang="en-US" sz="800" b="0" i="0" u="none" strike="noStrike" cap="none" normalizeH="0" baseline="0" dirty="0" smtClean="0">
              <a:ln>
                <a:noFill/>
              </a:ln>
              <a:solidFill>
                <a:schemeClr val="tx1"/>
              </a:solidFill>
              <a:effectLst/>
              <a:latin typeface="Arial" pitchFamily="34" charset="0"/>
            </a:endParaRPr>
          </a:p>
        </p:txBody>
      </p:sp>
      <p:pic>
        <p:nvPicPr>
          <p:cNvPr id="1063" name="Picture 39" descr="images"/>
          <p:cNvPicPr>
            <a:picLocks noChangeAspect="1" noChangeArrowheads="1"/>
          </p:cNvPicPr>
          <p:nvPr/>
        </p:nvPicPr>
        <p:blipFill>
          <a:blip r:embed="rId19" cstate="print"/>
          <a:srcRect/>
          <a:stretch>
            <a:fillRect/>
          </a:stretch>
        </p:blipFill>
        <p:spPr bwMode="auto">
          <a:xfrm>
            <a:off x="4716016" y="3789040"/>
            <a:ext cx="302065" cy="232831"/>
          </a:xfrm>
          <a:prstGeom prst="rect">
            <a:avLst/>
          </a:prstGeom>
          <a:noFill/>
          <a:ln w="9525" algn="in">
            <a:noFill/>
            <a:miter lim="800000"/>
            <a:headEnd/>
            <a:tailEnd/>
          </a:ln>
          <a:effectLst/>
        </p:spPr>
      </p:pic>
      <p:pic>
        <p:nvPicPr>
          <p:cNvPr id="1064" name="Picture 40" descr="poor-boy-thinking-better-life-260nw-328374884"/>
          <p:cNvPicPr>
            <a:picLocks noChangeAspect="1" noChangeArrowheads="1"/>
          </p:cNvPicPr>
          <p:nvPr/>
        </p:nvPicPr>
        <p:blipFill>
          <a:blip r:embed="rId20" cstate="print"/>
          <a:srcRect b="8453"/>
          <a:stretch>
            <a:fillRect/>
          </a:stretch>
        </p:blipFill>
        <p:spPr bwMode="auto">
          <a:xfrm>
            <a:off x="8460432" y="5805264"/>
            <a:ext cx="292622" cy="216024"/>
          </a:xfrm>
          <a:prstGeom prst="rect">
            <a:avLst/>
          </a:prstGeom>
          <a:noFill/>
          <a:ln w="9525" algn="in">
            <a:noFill/>
            <a:miter lim="800000"/>
            <a:headEnd/>
            <a:tailEnd/>
          </a:ln>
          <a:effectLst/>
        </p:spPr>
      </p:pic>
      <p:sp>
        <p:nvSpPr>
          <p:cNvPr id="1065" name="Text Box 41"/>
          <p:cNvSpPr txBox="1">
            <a:spLocks noChangeArrowheads="1"/>
          </p:cNvSpPr>
          <p:nvPr/>
        </p:nvSpPr>
        <p:spPr bwMode="auto">
          <a:xfrm>
            <a:off x="5004048" y="3717032"/>
            <a:ext cx="1944216" cy="504056"/>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Skinner believed reward the good and well behaved, who answers correctly and behaves, known as ‘Operant Conditioning’ and punish who do not! (</a:t>
            </a:r>
            <a:r>
              <a:rPr kumimoji="0" lang="en-GB" sz="800" b="0" i="0" u="none" strike="noStrike" cap="none" normalizeH="0" baseline="0" dirty="0" smtClean="0">
                <a:ln>
                  <a:noFill/>
                </a:ln>
                <a:solidFill>
                  <a:srgbClr val="000000"/>
                </a:solidFill>
                <a:effectLst/>
                <a:latin typeface="Comic Sans MS" pitchFamily="66" charset="0"/>
              </a:rPr>
              <a:t>Culatta</a:t>
            </a:r>
            <a:r>
              <a:rPr kumimoji="0" lang="en-GB" sz="800" b="0" i="0" u="none" strike="noStrike" cap="none" normalizeH="0" baseline="0" dirty="0" smtClean="0">
                <a:ln>
                  <a:noFill/>
                </a:ln>
                <a:solidFill>
                  <a:srgbClr val="000000"/>
                </a:solidFill>
                <a:effectLst/>
                <a:latin typeface="Comic Sans MS" pitchFamily="66" charset="0"/>
              </a:rPr>
              <a:t>,</a:t>
            </a:r>
            <a:r>
              <a:rPr kumimoji="0" lang="en-GB" sz="800" b="0" i="0" u="none" strike="noStrike" cap="none" normalizeH="0" dirty="0" smtClean="0">
                <a:ln>
                  <a:noFill/>
                </a:ln>
                <a:solidFill>
                  <a:srgbClr val="000000"/>
                </a:solidFill>
                <a:effectLst/>
                <a:latin typeface="Comic Sans MS" pitchFamily="66" charset="0"/>
              </a:rPr>
              <a:t> 2019).</a:t>
            </a:r>
            <a:r>
              <a:rPr kumimoji="0" lang="en-GB" sz="800" b="0" i="0" u="none" strike="noStrike" cap="none" normalizeH="0" baseline="0" dirty="0" smtClean="0">
                <a:ln>
                  <a:noFill/>
                </a:ln>
                <a:solidFill>
                  <a:srgbClr val="000000"/>
                </a:solidFill>
                <a:effectLst/>
                <a:latin typeface="Comic Sans MS" pitchFamily="66" charset="0"/>
              </a:rPr>
              <a:t> Kohn believes rewards and extrinsic  motivation diminishes </a:t>
            </a:r>
            <a:endParaRPr kumimoji="0" lang="en-US" sz="800" b="0" i="0" u="none" strike="noStrike" cap="none" normalizeH="0" baseline="0" dirty="0" smtClean="0">
              <a:ln>
                <a:noFill/>
              </a:ln>
              <a:solidFill>
                <a:schemeClr val="tx1"/>
              </a:solidFill>
              <a:effectLst/>
              <a:latin typeface="Arial" pitchFamily="34" charset="0"/>
            </a:endParaRPr>
          </a:p>
        </p:txBody>
      </p:sp>
      <p:sp>
        <p:nvSpPr>
          <p:cNvPr id="1066" name="Text Box 42"/>
          <p:cNvSpPr txBox="1">
            <a:spLocks noChangeArrowheads="1"/>
          </p:cNvSpPr>
          <p:nvPr/>
        </p:nvSpPr>
        <p:spPr bwMode="auto">
          <a:xfrm>
            <a:off x="5004048" y="4437112"/>
            <a:ext cx="2088232" cy="1656184"/>
          </a:xfrm>
          <a:prstGeom prst="rect">
            <a:avLst/>
          </a:prstGeom>
          <a:noFill/>
          <a:ln w="9525" algn="in">
            <a:no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natural behaviour and  eventually encourage negative behaviour with absent promised rewards, (</a:t>
            </a:r>
            <a:r>
              <a:rPr kumimoji="0" lang="en-GB" sz="800" b="0" i="0" u="none" strike="noStrike" cap="none" normalizeH="0" baseline="0" dirty="0" smtClean="0">
                <a:ln>
                  <a:noFill/>
                </a:ln>
                <a:solidFill>
                  <a:srgbClr val="000000"/>
                </a:solidFill>
                <a:effectLst/>
                <a:latin typeface="Comic Sans MS" pitchFamily="66" charset="0"/>
              </a:rPr>
              <a:t>Wikibooks</a:t>
            </a:r>
            <a:r>
              <a:rPr kumimoji="0" lang="en-GB" sz="800" b="0" i="0" u="none" strike="noStrike" cap="none" normalizeH="0" baseline="0" dirty="0" smtClean="0">
                <a:ln>
                  <a:noFill/>
                </a:ln>
                <a:solidFill>
                  <a:srgbClr val="000000"/>
                </a:solidFill>
                <a:effectLst/>
                <a:latin typeface="Comic Sans MS" pitchFamily="66" charset="0"/>
              </a:rPr>
              <a:t>, 2019).  Bruner believes a curriculum should foster the development of problem-solving skills, that education should be child-centred and learning content should be represented from a child’s view of the world, (Study.com, 2003-2019).  Robinson (2015)</a:t>
            </a:r>
            <a:r>
              <a:rPr kumimoji="0" lang="en-GB" sz="800" b="0" i="0" u="none" strike="noStrike" cap="none" normalizeH="0" dirty="0" smtClean="0">
                <a:ln>
                  <a:noFill/>
                </a:ln>
                <a:solidFill>
                  <a:srgbClr val="000000"/>
                </a:solidFill>
                <a:effectLst/>
                <a:latin typeface="Comic Sans MS" pitchFamily="66" charset="0"/>
              </a:rPr>
              <a:t> believes children are being</a:t>
            </a:r>
            <a:r>
              <a:rPr kumimoji="0" lang="en-GB" sz="800" b="0" i="0" u="none" strike="noStrike" cap="none" normalizeH="0" baseline="0" dirty="0" smtClean="0">
                <a:ln>
                  <a:noFill/>
                </a:ln>
                <a:solidFill>
                  <a:srgbClr val="000000"/>
                </a:solidFill>
                <a:effectLst/>
                <a:latin typeface="Comic Sans MS" pitchFamily="66" charset="0"/>
              </a:rPr>
              <a:t> manufactured and educated </a:t>
            </a:r>
            <a:r>
              <a:rPr lang="en-GB" sz="800" dirty="0" smtClean="0">
                <a:solidFill>
                  <a:srgbClr val="000000"/>
                </a:solidFill>
                <a:latin typeface="Comic Sans MS" pitchFamily="66" charset="0"/>
              </a:rPr>
              <a:t>the same, this is dulling children’s appetite to learn.</a:t>
            </a:r>
            <a:endParaRPr kumimoji="0" lang="en-US" sz="800" b="0" i="0" u="none" strike="noStrike" cap="none" normalizeH="0" baseline="0" dirty="0" smtClean="0">
              <a:ln>
                <a:noFill/>
              </a:ln>
              <a:solidFill>
                <a:schemeClr val="tx1"/>
              </a:solidFill>
              <a:effectLst/>
              <a:latin typeface="Arial" pitchFamily="34" charset="0"/>
            </a:endParaRPr>
          </a:p>
        </p:txBody>
      </p:sp>
      <p:sp>
        <p:nvSpPr>
          <p:cNvPr id="1069" name="WordArt 45"/>
          <p:cNvSpPr>
            <a:spLocks noChangeArrowheads="1" noChangeShapeType="1" noTextEdit="1"/>
          </p:cNvSpPr>
          <p:nvPr/>
        </p:nvSpPr>
        <p:spPr bwMode="auto">
          <a:xfrm>
            <a:off x="3995936" y="5661248"/>
            <a:ext cx="864096" cy="188640"/>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36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rPr>
              <a:t>Meritocracy</a:t>
            </a:r>
            <a:endParaRPr lang="en-GB" sz="36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endParaRPr>
          </a:p>
        </p:txBody>
      </p:sp>
      <p:sp>
        <p:nvSpPr>
          <p:cNvPr id="1070" name="Text Box 46"/>
          <p:cNvSpPr txBox="1">
            <a:spLocks noChangeArrowheads="1"/>
          </p:cNvSpPr>
          <p:nvPr/>
        </p:nvSpPr>
        <p:spPr bwMode="auto">
          <a:xfrm>
            <a:off x="7092280" y="2276872"/>
            <a:ext cx="1728192" cy="1512168"/>
          </a:xfrm>
          <a:prstGeom prst="rect">
            <a:avLst/>
          </a:prstGeom>
          <a:noFill/>
          <a:ln w="9525" algn="in">
            <a:solidFill>
              <a:srgbClr val="FF0000"/>
            </a:solidFill>
            <a:miter lim="800000"/>
            <a:headEnd/>
            <a:tailEnd/>
          </a:ln>
          <a:effectLst/>
        </p:spPr>
        <p:txBody>
          <a:bodyPr vert="horz" wrap="square" lIns="36576" tIns="36576" rIns="36576" bIns="36576"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Curriculum for Wales 2022 hopes that at the heart are four purposes of the curriculum:</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Setting out the aspirations for all children and young people</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Enabling them to be successful learners</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They play an active part in their community and wider society</a:t>
            </a:r>
          </a:p>
          <a:p>
            <a:pPr marL="0" marR="0" lvl="0" indent="0" algn="l" defTabSz="914400" rtl="0" eaLnBrk="1" fontAlgn="base" latinLnBrk="0" hangingPunct="1">
              <a:lnSpc>
                <a:spcPct val="100000"/>
              </a:lnSpc>
              <a:spcBef>
                <a:spcPct val="0"/>
              </a:spcBef>
              <a:spcAft>
                <a:spcPct val="0"/>
              </a:spcAft>
              <a:buClrTx/>
              <a:buSzPts val="1000"/>
              <a:buFont typeface="Symbol" pitchFamily="18" charset="2"/>
              <a:buChar char="·"/>
              <a:tabLst/>
            </a:pPr>
            <a:r>
              <a:rPr kumimoji="0" lang="en-GB" sz="800" b="0" i="0" u="none" strike="noStrike" cap="none" normalizeH="0" baseline="0" dirty="0" smtClean="0">
                <a:ln>
                  <a:noFill/>
                </a:ln>
                <a:solidFill>
                  <a:srgbClr val="000000"/>
                </a:solidFill>
                <a:effectLst/>
                <a:latin typeface="Comic Sans MS" pitchFamily="66" charset="0"/>
              </a:rPr>
              <a:t>Who are prepared to thrive in an   increasingly complex world.</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sz="800" b="0" i="0" u="none" strike="noStrike" cap="none" normalizeH="0" baseline="0" dirty="0" smtClean="0">
                <a:ln>
                  <a:noFill/>
                </a:ln>
                <a:solidFill>
                  <a:srgbClr val="000000"/>
                </a:solidFill>
                <a:effectLst/>
                <a:latin typeface="Comic Sans MS" pitchFamily="66" charset="0"/>
              </a:rPr>
              <a:t>(Donaldson, 2015).</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endParaRPr>
          </a:p>
        </p:txBody>
      </p:sp>
      <p:pic>
        <p:nvPicPr>
          <p:cNvPr id="1071" name="Picture 47" descr="images"/>
          <p:cNvPicPr>
            <a:picLocks noChangeAspect="1" noChangeArrowheads="1"/>
          </p:cNvPicPr>
          <p:nvPr/>
        </p:nvPicPr>
        <p:blipFill>
          <a:blip r:embed="rId21" cstate="print"/>
          <a:srcRect/>
          <a:stretch>
            <a:fillRect/>
          </a:stretch>
        </p:blipFill>
        <p:spPr bwMode="auto">
          <a:xfrm>
            <a:off x="6300192" y="2204864"/>
            <a:ext cx="781222" cy="1152128"/>
          </a:xfrm>
          <a:prstGeom prst="rect">
            <a:avLst/>
          </a:prstGeom>
          <a:noFill/>
          <a:ln w="9525" algn="in">
            <a:noFill/>
            <a:miter lim="800000"/>
            <a:headEnd/>
            <a:tailEnd/>
          </a:ln>
          <a:effectLst/>
        </p:spPr>
      </p:pic>
      <p:sp>
        <p:nvSpPr>
          <p:cNvPr id="1072" name="WordArt 48"/>
          <p:cNvSpPr>
            <a:spLocks noChangeArrowheads="1" noChangeShapeType="1" noTextEdit="1"/>
          </p:cNvSpPr>
          <p:nvPr/>
        </p:nvSpPr>
        <p:spPr bwMode="auto">
          <a:xfrm>
            <a:off x="6300192" y="3573016"/>
            <a:ext cx="720080" cy="116632"/>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36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rPr>
              <a:t>Theorists</a:t>
            </a:r>
            <a:endParaRPr lang="en-GB" sz="36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endParaRPr>
          </a:p>
        </p:txBody>
      </p:sp>
      <p:pic>
        <p:nvPicPr>
          <p:cNvPr id="1073" name="Picture 49" descr="magnifying-glass-icon-cartoon-vector-13581198"/>
          <p:cNvPicPr>
            <a:picLocks noChangeAspect="1" noChangeArrowheads="1"/>
          </p:cNvPicPr>
          <p:nvPr/>
        </p:nvPicPr>
        <p:blipFill>
          <a:blip r:embed="rId22" cstate="print"/>
          <a:srcRect b="5962"/>
          <a:stretch>
            <a:fillRect/>
          </a:stretch>
        </p:blipFill>
        <p:spPr bwMode="auto">
          <a:xfrm flipH="1">
            <a:off x="3491880" y="3717032"/>
            <a:ext cx="216024" cy="230795"/>
          </a:xfrm>
          <a:prstGeom prst="rect">
            <a:avLst/>
          </a:prstGeom>
          <a:noFill/>
          <a:ln w="9525" algn="in">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85000"/>
              </a:schemeClr>
            </a:gs>
            <a:gs pos="100000">
              <a:schemeClr val="bg1">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extBox 1"/>
          <p:cNvSpPr txBox="1"/>
          <p:nvPr/>
        </p:nvSpPr>
        <p:spPr>
          <a:xfrm>
            <a:off x="755576" y="764704"/>
            <a:ext cx="8046755" cy="8279190"/>
          </a:xfrm>
          <a:prstGeom prst="rect">
            <a:avLst/>
          </a:prstGeom>
          <a:noFill/>
        </p:spPr>
        <p:txBody>
          <a:bodyPr wrap="square" rtlCol="0">
            <a:spAutoFit/>
          </a:bodyPr>
          <a:lstStyle/>
          <a:p>
            <a:r>
              <a:rPr lang="en-GB" sz="1600" b="1" dirty="0" smtClean="0">
                <a:latin typeface="Arial" pitchFamily="34" charset="0"/>
                <a:cs typeface="Arial" pitchFamily="34" charset="0"/>
              </a:rPr>
              <a:t>References:</a:t>
            </a:r>
          </a:p>
          <a:p>
            <a:endParaRPr lang="en-GB" sz="1200" b="1"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Andersen, Taylor </a:t>
            </a:r>
            <a:r>
              <a:rPr lang="en-GB" sz="1200" dirty="0" smtClean="0">
                <a:latin typeface="Arial" pitchFamily="34" charset="0"/>
                <a:cs typeface="Arial" pitchFamily="34" charset="0"/>
              </a:rPr>
              <a:t>and </a:t>
            </a:r>
            <a:r>
              <a:rPr lang="en-GB" sz="1200" dirty="0" smtClean="0">
                <a:latin typeface="Arial" pitchFamily="34" charset="0"/>
                <a:cs typeface="Arial" pitchFamily="34" charset="0"/>
              </a:rPr>
              <a:t>Logio</a:t>
            </a:r>
            <a:r>
              <a:rPr lang="en-GB" sz="1200" dirty="0" smtClean="0">
                <a:latin typeface="Arial" pitchFamily="34" charset="0"/>
                <a:cs typeface="Arial" pitchFamily="34" charset="0"/>
              </a:rPr>
              <a:t>. </a:t>
            </a:r>
            <a:r>
              <a:rPr lang="en-GB" sz="1200" dirty="0" smtClean="0">
                <a:latin typeface="Arial" pitchFamily="34" charset="0"/>
                <a:cs typeface="Arial" pitchFamily="34" charset="0"/>
              </a:rPr>
              <a:t>(2015).  </a:t>
            </a:r>
            <a:r>
              <a:rPr lang="en-GB" sz="1200" i="1" dirty="0" smtClean="0">
                <a:latin typeface="Arial" pitchFamily="34" charset="0"/>
                <a:cs typeface="Arial" pitchFamily="34" charset="0"/>
              </a:rPr>
              <a:t>Sociology: The Essentials</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2"/>
              </a:rPr>
              <a:t>https://books.google.co.uk</a:t>
            </a:r>
            <a:r>
              <a:rPr lang="en-GB" sz="1200" dirty="0" smtClean="0">
                <a:latin typeface="Arial" pitchFamily="34" charset="0"/>
                <a:cs typeface="Arial" pitchFamily="34" charset="0"/>
              </a:rPr>
              <a:t> (Accessed on: 27 November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Bowles </a:t>
            </a:r>
            <a:r>
              <a:rPr lang="en-GB" sz="1200" dirty="0" smtClean="0">
                <a:latin typeface="Arial" pitchFamily="34" charset="0"/>
                <a:cs typeface="Arial" pitchFamily="34" charset="0"/>
              </a:rPr>
              <a:t>and </a:t>
            </a:r>
            <a:r>
              <a:rPr lang="en-GB" sz="1200" dirty="0" smtClean="0">
                <a:latin typeface="Arial" pitchFamily="34" charset="0"/>
                <a:cs typeface="Arial" pitchFamily="34" charset="0"/>
              </a:rPr>
              <a:t>Gintis</a:t>
            </a:r>
            <a:r>
              <a:rPr lang="en-GB" sz="1200" dirty="0" smtClean="0">
                <a:latin typeface="Arial" pitchFamily="34" charset="0"/>
                <a:cs typeface="Arial" pitchFamily="34" charset="0"/>
              </a:rPr>
              <a:t> (1976) cited in </a:t>
            </a:r>
            <a:r>
              <a:rPr lang="en-GB" sz="1200" dirty="0" smtClean="0">
                <a:latin typeface="Arial" pitchFamily="34" charset="0"/>
                <a:cs typeface="Arial" pitchFamily="34" charset="0"/>
              </a:rPr>
              <a:t>Harlott</a:t>
            </a:r>
            <a:r>
              <a:rPr lang="en-GB" sz="1200" dirty="0" smtClean="0">
                <a:latin typeface="Arial" pitchFamily="34" charset="0"/>
                <a:cs typeface="Arial" pitchFamily="34" charset="0"/>
              </a:rPr>
              <a:t>, (2011).  </a:t>
            </a:r>
            <a:r>
              <a:rPr lang="en-GB" sz="1200" i="1" dirty="0" smtClean="0">
                <a:latin typeface="Arial" pitchFamily="34" charset="0"/>
                <a:cs typeface="Arial" pitchFamily="34" charset="0"/>
              </a:rPr>
              <a:t>Critical Pedagogy and Cognition: An introduction to a post formal educational psychology. </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2"/>
              </a:rPr>
              <a:t>https://books.google.co.uk</a:t>
            </a:r>
            <a:r>
              <a:rPr lang="en-GB" sz="1200" dirty="0" smtClean="0">
                <a:latin typeface="Arial" pitchFamily="34" charset="0"/>
                <a:cs typeface="Arial" pitchFamily="34" charset="0"/>
              </a:rPr>
              <a:t>. (Accessed on: 28 November 2019). </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Burke</a:t>
            </a:r>
            <a:r>
              <a:rPr lang="en-GB" sz="1200" dirty="0" smtClean="0">
                <a:latin typeface="Arial" pitchFamily="34" charset="0"/>
                <a:cs typeface="Arial" pitchFamily="34" charset="0"/>
              </a:rPr>
              <a:t>, B. (2000).  </a:t>
            </a:r>
            <a:r>
              <a:rPr lang="en-GB" sz="1200" i="1" dirty="0" smtClean="0">
                <a:latin typeface="Arial" pitchFamily="34" charset="0"/>
                <a:cs typeface="Arial" pitchFamily="34" charset="0"/>
              </a:rPr>
              <a:t>Karl Marx and informal education, the encyclopaedia informal education</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3"/>
              </a:rPr>
              <a:t>www.infed.org/thinkers/et-marx.htm</a:t>
            </a:r>
            <a:r>
              <a:rPr lang="en-GB" sz="1200" dirty="0" smtClean="0">
                <a:latin typeface="Arial" pitchFamily="34" charset="0"/>
                <a:cs typeface="Arial" pitchFamily="34" charset="0"/>
              </a:rPr>
              <a:t>. (Accessed on: 17 December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Culatta</a:t>
            </a:r>
            <a:r>
              <a:rPr lang="en-GB" sz="1200" dirty="0" smtClean="0">
                <a:latin typeface="Arial" pitchFamily="34" charset="0"/>
                <a:cs typeface="Arial" pitchFamily="34" charset="0"/>
              </a:rPr>
              <a:t>, R (2019</a:t>
            </a:r>
            <a:r>
              <a:rPr lang="en-GB" sz="1200" i="1" dirty="0" smtClean="0">
                <a:latin typeface="Arial" pitchFamily="34" charset="0"/>
                <a:cs typeface="Arial" pitchFamily="34" charset="0"/>
              </a:rPr>
              <a:t>).  Operant Conditioning (B. F. Skinner). </a:t>
            </a:r>
            <a:r>
              <a:rPr lang="en-GB" sz="1200" dirty="0" smtClean="0">
                <a:latin typeface="Arial" pitchFamily="34" charset="0"/>
                <a:cs typeface="Arial" pitchFamily="34" charset="0"/>
              </a:rPr>
              <a:t>Available at: </a:t>
            </a:r>
            <a:r>
              <a:rPr lang="en-GB" sz="1200" u="sng" dirty="0" smtClean="0">
                <a:latin typeface="Arial" pitchFamily="34" charset="0"/>
                <a:cs typeface="Arial" pitchFamily="34" charset="0"/>
                <a:hlinkClick r:id="rId4"/>
              </a:rPr>
              <a:t>https://www.instructionaldesign.org/theories/operant-conditioning/</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16 November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Curriculum </a:t>
            </a:r>
            <a:r>
              <a:rPr lang="en-GB" sz="1200" dirty="0" smtClean="0">
                <a:latin typeface="Arial" pitchFamily="34" charset="0"/>
                <a:cs typeface="Arial" pitchFamily="34" charset="0"/>
              </a:rPr>
              <a:t>for Wales Foundation Phase Framework (2015).  Available at: </a:t>
            </a:r>
            <a:r>
              <a:rPr lang="en-GB" sz="1200" u="sng" dirty="0" smtClean="0">
                <a:latin typeface="Arial" pitchFamily="34" charset="0"/>
                <a:cs typeface="Arial" pitchFamily="34" charset="0"/>
                <a:hlinkClick r:id="rId5"/>
              </a:rPr>
              <a:t>https://hwb.gov.wales/storage/d5d8e39c-b534-40cb-a3f5-7e2e126d8077/foundation-phase-framework.pdf</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18 November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Dictionary.com </a:t>
            </a:r>
            <a:r>
              <a:rPr lang="en-GB" sz="1200" dirty="0" smtClean="0">
                <a:latin typeface="Arial" pitchFamily="34" charset="0"/>
                <a:cs typeface="Arial" pitchFamily="34" charset="0"/>
              </a:rPr>
              <a:t>(2019).  Available at: </a:t>
            </a:r>
            <a:r>
              <a:rPr lang="en-GB" sz="1200" u="sng" dirty="0" smtClean="0">
                <a:latin typeface="Arial" pitchFamily="34" charset="0"/>
                <a:cs typeface="Arial" pitchFamily="34" charset="0"/>
                <a:hlinkClick r:id="rId6"/>
              </a:rPr>
              <a:t>https://www.dictionary.com/browse/education</a:t>
            </a:r>
            <a:r>
              <a:rPr lang="en-GB" sz="1200" dirty="0" smtClean="0">
                <a:latin typeface="Arial" pitchFamily="34" charset="0"/>
                <a:cs typeface="Arial" pitchFamily="34" charset="0"/>
              </a:rPr>
              <a:t>.  (Accessed on: 17 November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Donaldson</a:t>
            </a:r>
            <a:r>
              <a:rPr lang="en-GB" sz="1200" dirty="0" smtClean="0">
                <a:latin typeface="Arial" pitchFamily="34" charset="0"/>
                <a:cs typeface="Arial" pitchFamily="34" charset="0"/>
              </a:rPr>
              <a:t>, G. (2015</a:t>
            </a:r>
            <a:r>
              <a:rPr lang="en-GB" sz="1200" i="1" dirty="0" smtClean="0">
                <a:latin typeface="Arial" pitchFamily="34" charset="0"/>
                <a:cs typeface="Arial" pitchFamily="34" charset="0"/>
              </a:rPr>
              <a:t>).  Successful Futures Looking at the Curriculum and Assessment Arrangements in Wales: The 4 purposes of the curriculum</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7"/>
              </a:rPr>
              <a:t>https://gov.wales/sites/default/files/publications/2018-03/succesful-futures-a-summary-of-professor-graham-donaldsons-report.pdf</a:t>
            </a:r>
            <a:r>
              <a:rPr lang="en-GB" sz="1200" dirty="0" smtClean="0">
                <a:latin typeface="Arial" pitchFamily="34" charset="0"/>
                <a:cs typeface="Arial" pitchFamily="34" charset="0"/>
              </a:rPr>
              <a:t> (Accessed on: 17 December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Essays</a:t>
            </a:r>
            <a:r>
              <a:rPr lang="en-GB" sz="1200" dirty="0" smtClean="0">
                <a:latin typeface="Arial" pitchFamily="34" charset="0"/>
                <a:cs typeface="Arial" pitchFamily="34" charset="0"/>
              </a:rPr>
              <a:t>, UK. (November 2018). </a:t>
            </a:r>
            <a:r>
              <a:rPr lang="en-GB" sz="1200" i="1" dirty="0" smtClean="0">
                <a:latin typeface="Arial" pitchFamily="34" charset="0"/>
                <a:cs typeface="Arial" pitchFamily="34" charset="0"/>
              </a:rPr>
              <a:t>The 'hidden curriculum' and how it affects learners</a:t>
            </a:r>
            <a:r>
              <a:rPr lang="en-GB" sz="1200" dirty="0" smtClean="0">
                <a:latin typeface="Arial" pitchFamily="34" charset="0"/>
                <a:cs typeface="Arial" pitchFamily="34" charset="0"/>
              </a:rPr>
              <a:t>. Available at: https://www.ukessays.com/courses/education/policies/hidden-curriculum/lecture.php?vref=1 (Accessed on: 23 November 2019).</a:t>
            </a:r>
          </a:p>
          <a:p>
            <a:pPr lvl="0"/>
            <a:endParaRPr lang="en-GB" sz="1200" dirty="0" smtClean="0">
              <a:latin typeface="Arial" pitchFamily="34" charset="0"/>
              <a:cs typeface="Arial" pitchFamily="34" charset="0"/>
            </a:endParaRPr>
          </a:p>
          <a:p>
            <a:pPr lvl="0">
              <a:buFont typeface="Arial" pitchFamily="34" charset="0"/>
              <a:buChar char="•"/>
            </a:pPr>
            <a:r>
              <a:rPr lang="en-GB" sz="1200" dirty="0" smtClean="0">
                <a:latin typeface="Arial" pitchFamily="34" charset="0"/>
                <a:cs typeface="Arial" pitchFamily="34" charset="0"/>
              </a:rPr>
              <a:t>Great </a:t>
            </a:r>
            <a:r>
              <a:rPr lang="en-GB" sz="1200" dirty="0" smtClean="0">
                <a:latin typeface="Arial" pitchFamily="34" charset="0"/>
                <a:cs typeface="Arial" pitchFamily="34" charset="0"/>
              </a:rPr>
              <a:t>Schools Partnership, (2014) </a:t>
            </a:r>
            <a:r>
              <a:rPr lang="en-GB" sz="1200" i="1" dirty="0" smtClean="0">
                <a:latin typeface="Arial" pitchFamily="34" charset="0"/>
                <a:cs typeface="Arial" pitchFamily="34" charset="0"/>
              </a:rPr>
              <a:t>Hidden Curriculum</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8"/>
              </a:rPr>
              <a:t>https://www.edglossary.org/hidden-curriculum/</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17 November 2019).</a:t>
            </a: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r>
              <a:rPr lang="en-GB" sz="1200" dirty="0" smtClean="0">
                <a:latin typeface="Arial" pitchFamily="34" charset="0"/>
                <a:cs typeface="Arial" pitchFamily="34" charset="0"/>
              </a:rPr>
              <a:t> </a:t>
            </a: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a:p>
            <a:pPr>
              <a:buFont typeface="Arial" pitchFamily="34" charset="0"/>
              <a:buChar char="•"/>
            </a:pPr>
            <a:endParaRPr lang="en-GB" sz="1200" dirty="0" smtClean="0">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196752"/>
            <a:ext cx="7704856" cy="4524315"/>
          </a:xfrm>
          <a:prstGeom prst="rect">
            <a:avLst/>
          </a:prstGeom>
          <a:noFill/>
        </p:spPr>
        <p:txBody>
          <a:bodyPr wrap="square" rtlCol="0">
            <a:spAutoFit/>
          </a:bodyPr>
          <a:lstStyle/>
          <a:p>
            <a:pPr>
              <a:buFont typeface="Arial" pitchFamily="34" charset="0"/>
              <a:buChar char="•"/>
            </a:pPr>
            <a:r>
              <a:rPr lang="en-GB" sz="1200" dirty="0" smtClean="0">
                <a:latin typeface="Arial" pitchFamily="34" charset="0"/>
                <a:cs typeface="Arial" pitchFamily="34" charset="0"/>
              </a:rPr>
              <a:t>Hawkes</a:t>
            </a:r>
            <a:r>
              <a:rPr lang="en-GB" sz="1200" dirty="0" smtClean="0">
                <a:latin typeface="Arial" pitchFamily="34" charset="0"/>
                <a:cs typeface="Arial" pitchFamily="34" charset="0"/>
              </a:rPr>
              <a:t>, N. (2019).  </a:t>
            </a:r>
            <a:r>
              <a:rPr lang="en-GB" sz="1200" i="1" dirty="0" smtClean="0">
                <a:latin typeface="Arial" pitchFamily="34" charset="0"/>
                <a:cs typeface="Arial" pitchFamily="34" charset="0"/>
              </a:rPr>
              <a:t>Values-Based Education (</a:t>
            </a:r>
            <a:r>
              <a:rPr lang="en-GB" sz="1200" i="1" dirty="0" smtClean="0">
                <a:latin typeface="Arial" pitchFamily="34" charset="0"/>
                <a:cs typeface="Arial" pitchFamily="34" charset="0"/>
              </a:rPr>
              <a:t>VbE</a:t>
            </a:r>
            <a:r>
              <a:rPr lang="en-GB" sz="1200" i="1" dirty="0" smtClean="0">
                <a:latin typeface="Arial" pitchFamily="34" charset="0"/>
                <a:cs typeface="Arial" pitchFamily="34" charset="0"/>
              </a:rPr>
              <a:t>) What is it?  </a:t>
            </a:r>
            <a:r>
              <a:rPr lang="en-GB" sz="1200" dirty="0" smtClean="0">
                <a:latin typeface="Arial" pitchFamily="34" charset="0"/>
                <a:cs typeface="Arial" pitchFamily="34" charset="0"/>
              </a:rPr>
              <a:t>Available at: </a:t>
            </a:r>
            <a:r>
              <a:rPr lang="en-GB" sz="1200" u="sng" dirty="0" smtClean="0">
                <a:latin typeface="Arial" pitchFamily="34" charset="0"/>
                <a:cs typeface="Arial" pitchFamily="34" charset="0"/>
                <a:hlinkClick r:id="rId2"/>
              </a:rPr>
              <a:t>https://neilhawkes.org/?p=152</a:t>
            </a:r>
            <a:r>
              <a:rPr lang="en-GB" sz="1200" dirty="0" smtClean="0">
                <a:latin typeface="Arial" pitchFamily="34" charset="0"/>
                <a:cs typeface="Arial" pitchFamily="34" charset="0"/>
              </a:rPr>
              <a:t> (Accessed on: 20 December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May</a:t>
            </a:r>
            <a:r>
              <a:rPr lang="en-GB" sz="1200" dirty="0" smtClean="0">
                <a:latin typeface="Arial" pitchFamily="34" charset="0"/>
                <a:cs typeface="Arial" pitchFamily="34" charset="0"/>
              </a:rPr>
              <a:t>, T. (2016</a:t>
            </a:r>
            <a:r>
              <a:rPr lang="en-GB" sz="1200" i="1" dirty="0" smtClean="0">
                <a:latin typeface="Arial" pitchFamily="34" charset="0"/>
                <a:cs typeface="Arial" pitchFamily="34" charset="0"/>
              </a:rPr>
              <a:t>).  Britain, The Great Meritocracy: Prime Minister Speech.  </a:t>
            </a:r>
            <a:r>
              <a:rPr lang="en-GB" sz="1200" dirty="0" smtClean="0">
                <a:latin typeface="Arial" pitchFamily="34" charset="0"/>
                <a:cs typeface="Arial" pitchFamily="34" charset="0"/>
              </a:rPr>
              <a:t>Available at: </a:t>
            </a:r>
            <a:r>
              <a:rPr lang="en-GB" sz="1200" u="sng" dirty="0" smtClean="0">
                <a:latin typeface="Arial" pitchFamily="34" charset="0"/>
                <a:cs typeface="Arial" pitchFamily="34" charset="0"/>
                <a:hlinkClick r:id="rId3"/>
              </a:rPr>
              <a:t>https://www.gov.uk/government/speeches/britain-the-great-meritocracy-prime-ministers-speech</a:t>
            </a:r>
            <a:r>
              <a:rPr lang="en-GB" sz="1200" dirty="0" smtClean="0">
                <a:latin typeface="Arial" pitchFamily="34" charset="0"/>
                <a:cs typeface="Arial" pitchFamily="34" charset="0"/>
              </a:rPr>
              <a:t>. (Accessed on: 23 December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Robinson</a:t>
            </a:r>
            <a:r>
              <a:rPr lang="en-GB" sz="1200" dirty="0" smtClean="0">
                <a:latin typeface="Arial" pitchFamily="34" charset="0"/>
                <a:cs typeface="Arial" pitchFamily="34" charset="0"/>
              </a:rPr>
              <a:t>, K. (2015).  </a:t>
            </a:r>
            <a:r>
              <a:rPr lang="en-GB" sz="1200" i="1" dirty="0" smtClean="0">
                <a:latin typeface="Arial" pitchFamily="34" charset="0"/>
                <a:cs typeface="Arial" pitchFamily="34" charset="0"/>
              </a:rPr>
              <a:t>The Education System is a Dangerous Myth.  </a:t>
            </a:r>
            <a:r>
              <a:rPr lang="en-GB" sz="1200" dirty="0" smtClean="0">
                <a:latin typeface="Arial" pitchFamily="34" charset="0"/>
                <a:cs typeface="Arial" pitchFamily="34" charset="0"/>
              </a:rPr>
              <a:t>Available at: </a:t>
            </a:r>
            <a:r>
              <a:rPr lang="en-GB" sz="1200" u="sng" dirty="0" smtClean="0">
                <a:latin typeface="Arial" pitchFamily="34" charset="0"/>
                <a:cs typeface="Arial" pitchFamily="34" charset="0"/>
                <a:hlinkClick r:id="rId4"/>
              </a:rPr>
              <a:t>https://www.tes.com/news/sir-ken-robinson-education-system-dangerous-myth</a:t>
            </a:r>
            <a:r>
              <a:rPr lang="en-GB" sz="1200" dirty="0" smtClean="0">
                <a:latin typeface="Arial" pitchFamily="34" charset="0"/>
                <a:cs typeface="Arial" pitchFamily="34" charset="0"/>
              </a:rPr>
              <a:t>. (Accessed on: 23 December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Study.com </a:t>
            </a:r>
            <a:r>
              <a:rPr lang="en-GB" sz="1200" dirty="0" smtClean="0">
                <a:latin typeface="Arial" pitchFamily="34" charset="0"/>
                <a:cs typeface="Arial" pitchFamily="34" charset="0"/>
              </a:rPr>
              <a:t>(2003-2019</a:t>
            </a:r>
            <a:r>
              <a:rPr lang="en-GB" sz="1200" i="1" dirty="0" smtClean="0">
                <a:latin typeface="Arial" pitchFamily="34" charset="0"/>
                <a:cs typeface="Arial" pitchFamily="34" charset="0"/>
              </a:rPr>
              <a:t>) Defining Hidden Curriculum</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5"/>
              </a:rPr>
              <a:t>https://study.com/academy/lesson/hidden-curriculum-in-education-definition-examples-quiz.html</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18 November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Study.com </a:t>
            </a:r>
            <a:r>
              <a:rPr lang="en-GB" sz="1200" dirty="0" smtClean="0">
                <a:latin typeface="Arial" pitchFamily="34" charset="0"/>
                <a:cs typeface="Arial" pitchFamily="34" charset="0"/>
              </a:rPr>
              <a:t>(2003-2019).  </a:t>
            </a:r>
            <a:r>
              <a:rPr lang="en-GB" sz="1200" i="1" dirty="0" smtClean="0">
                <a:latin typeface="Arial" pitchFamily="34" charset="0"/>
                <a:cs typeface="Arial" pitchFamily="34" charset="0"/>
              </a:rPr>
              <a:t>Jerome Bruner’s Theory of Development: Discovery learning and representation. </a:t>
            </a:r>
            <a:r>
              <a:rPr lang="en-GB" sz="1200" dirty="0" smtClean="0">
                <a:latin typeface="Arial" pitchFamily="34" charset="0"/>
                <a:cs typeface="Arial" pitchFamily="34" charset="0"/>
              </a:rPr>
              <a:t>Available at: </a:t>
            </a:r>
            <a:r>
              <a:rPr lang="en-GB" sz="1200" u="sng" dirty="0" smtClean="0">
                <a:latin typeface="Arial" pitchFamily="34" charset="0"/>
                <a:cs typeface="Arial" pitchFamily="34" charset="0"/>
                <a:hlinkClick r:id="rId6"/>
              </a:rPr>
              <a:t>https://study.com/academy/lesson/jerome-bruners-theory-of-development-discovery-learning-representation.html</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16 November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Trueman</a:t>
            </a:r>
            <a:r>
              <a:rPr lang="en-GB" sz="1200" dirty="0" smtClean="0">
                <a:latin typeface="Arial" pitchFamily="34" charset="0"/>
                <a:cs typeface="Arial" pitchFamily="34" charset="0"/>
              </a:rPr>
              <a:t>, C. N.  (2015), </a:t>
            </a:r>
            <a:r>
              <a:rPr lang="en-GB" sz="1200" i="1" dirty="0" smtClean="0">
                <a:latin typeface="Arial" pitchFamily="34" charset="0"/>
                <a:cs typeface="Arial" pitchFamily="34" charset="0"/>
              </a:rPr>
              <a:t>Functionalism and Education.</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7"/>
              </a:rPr>
              <a:t>https://www.historylearningsite.co.uk/sociology/education-and-sociology/functionalism-and-education/</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17 December 2019).</a:t>
            </a:r>
          </a:p>
          <a:p>
            <a:endParaRPr lang="en-GB" sz="1200" dirty="0" smtClean="0">
              <a:latin typeface="Arial" pitchFamily="34" charset="0"/>
              <a:cs typeface="Arial" pitchFamily="34" charset="0"/>
            </a:endParaRPr>
          </a:p>
          <a:p>
            <a:pPr>
              <a:buFont typeface="Arial" pitchFamily="34" charset="0"/>
              <a:buChar char="•"/>
            </a:pPr>
            <a:r>
              <a:rPr lang="en-GB" sz="1200" dirty="0" smtClean="0">
                <a:latin typeface="Arial" pitchFamily="34" charset="0"/>
                <a:cs typeface="Arial" pitchFamily="34" charset="0"/>
              </a:rPr>
              <a:t>Wikibooks</a:t>
            </a:r>
            <a:r>
              <a:rPr lang="en-GB" sz="1200" dirty="0" smtClean="0">
                <a:latin typeface="Arial" pitchFamily="34" charset="0"/>
                <a:cs typeface="Arial" pitchFamily="34" charset="0"/>
              </a:rPr>
              <a:t> </a:t>
            </a:r>
            <a:r>
              <a:rPr lang="en-GB" sz="1200" dirty="0" smtClean="0">
                <a:latin typeface="Arial" pitchFamily="34" charset="0"/>
                <a:cs typeface="Arial" pitchFamily="34" charset="0"/>
              </a:rPr>
              <a:t>(2019) </a:t>
            </a:r>
            <a:r>
              <a:rPr lang="en-GB" sz="1200" i="1" dirty="0" smtClean="0">
                <a:latin typeface="Arial" pitchFamily="34" charset="0"/>
                <a:cs typeface="Arial" pitchFamily="34" charset="0"/>
              </a:rPr>
              <a:t>Critique of Skinner’s Theories</a:t>
            </a:r>
            <a:r>
              <a:rPr lang="en-GB" sz="1200" dirty="0" smtClean="0">
                <a:latin typeface="Arial" pitchFamily="34" charset="0"/>
                <a:cs typeface="Arial" pitchFamily="34" charset="0"/>
              </a:rPr>
              <a:t>.  Available at: </a:t>
            </a:r>
            <a:r>
              <a:rPr lang="en-GB" sz="1200" u="sng" dirty="0" smtClean="0">
                <a:latin typeface="Arial" pitchFamily="34" charset="0"/>
                <a:cs typeface="Arial" pitchFamily="34" charset="0"/>
                <a:hlinkClick r:id="rId8"/>
              </a:rPr>
              <a:t>https://en.wikibooks.org/wiki/Classroom_Management_Theorists_and_Theories/Burrhus_Frederic_Skinner</a:t>
            </a:r>
            <a:r>
              <a:rPr lang="en-GB" sz="1200" u="sng" dirty="0" smtClean="0">
                <a:latin typeface="Arial" pitchFamily="34" charset="0"/>
                <a:cs typeface="Arial" pitchFamily="34" charset="0"/>
              </a:rPr>
              <a:t> </a:t>
            </a:r>
            <a:r>
              <a:rPr lang="en-GB" sz="1200" dirty="0" smtClean="0">
                <a:latin typeface="Arial" pitchFamily="34" charset="0"/>
                <a:cs typeface="Arial" pitchFamily="34" charset="0"/>
              </a:rPr>
              <a:t>(Accessed on: 16 November 2019).</a:t>
            </a:r>
            <a:endParaRPr lang="en-GB" sz="1200" dirty="0">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191</TotalTime>
  <Words>1301</Words>
  <Application>Microsoft Office PowerPoint</Application>
  <PresentationFormat>On-screen Show (4:3)</PresentationFormat>
  <Paragraphs>112</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Slide 1</vt:lpstr>
      <vt:lpstr>Slide 2</vt:lpstr>
      <vt:lpstr>Slide 3</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kat</dc:creator>
  <cp:lastModifiedBy>kat</cp:lastModifiedBy>
  <cp:revision>22</cp:revision>
  <dcterms:created xsi:type="dcterms:W3CDTF">2019-12-28T15:23:27Z</dcterms:created>
  <dcterms:modified xsi:type="dcterms:W3CDTF">2019-12-28T18:39:45Z</dcterms:modified>
</cp:coreProperties>
</file>