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8" r:id="rId4"/>
    <p:sldId id="259" r:id="rId5"/>
    <p:sldId id="260" r:id="rId6"/>
    <p:sldId id="262" r:id="rId7"/>
    <p:sldId id="261"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8" d="100"/>
          <a:sy n="68" d="100"/>
        </p:scale>
        <p:origin x="6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5DF8C3-4479-41C4-A0DC-BDA534F37AA2}" type="datetimeFigureOut">
              <a:rPr lang="en-GB" smtClean="0"/>
              <a:t>18/07/2021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73CF4-9BA0-492A-851C-AEE56526EA43}" type="slidenum">
              <a:rPr lang="en-GB" smtClean="0"/>
              <a:t>‹#›</a:t>
            </a:fld>
            <a:endParaRPr lang="en-GB"/>
          </a:p>
        </p:txBody>
      </p:sp>
    </p:spTree>
    <p:extLst>
      <p:ext uri="{BB962C8B-B14F-4D97-AF65-F5344CB8AC3E}">
        <p14:creationId xmlns:p14="http://schemas.microsoft.com/office/powerpoint/2010/main" val="59839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Deere is a brand name of Deere and company founded in 1837.their main technology focus is on precision agriculture which incorporates technology into farming processes to increase productivity and yield</a:t>
            </a:r>
          </a:p>
          <a:p>
            <a:endParaRPr lang="en-GB" dirty="0"/>
          </a:p>
        </p:txBody>
      </p:sp>
      <p:sp>
        <p:nvSpPr>
          <p:cNvPr id="4" name="Slide Number Placeholder 3"/>
          <p:cNvSpPr>
            <a:spLocks noGrp="1"/>
          </p:cNvSpPr>
          <p:nvPr>
            <p:ph type="sldNum" sz="quarter" idx="5"/>
          </p:nvPr>
        </p:nvSpPr>
        <p:spPr/>
        <p:txBody>
          <a:bodyPr/>
          <a:lstStyle/>
          <a:p>
            <a:fld id="{D3F73CF4-9BA0-492A-851C-AEE56526EA43}" type="slidenum">
              <a:rPr lang="en-GB" smtClean="0"/>
              <a:t>2</a:t>
            </a:fld>
            <a:endParaRPr lang="en-GB"/>
          </a:p>
        </p:txBody>
      </p:sp>
    </p:spTree>
    <p:extLst>
      <p:ext uri="{BB962C8B-B14F-4D97-AF65-F5344CB8AC3E}">
        <p14:creationId xmlns:p14="http://schemas.microsoft.com/office/powerpoint/2010/main" val="1518313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73CF4-9BA0-492A-851C-AEE56526EA43}" type="slidenum">
              <a:rPr lang="en-GB" smtClean="0"/>
              <a:t>3</a:t>
            </a:fld>
            <a:endParaRPr lang="en-GB"/>
          </a:p>
        </p:txBody>
      </p:sp>
    </p:spTree>
    <p:extLst>
      <p:ext uri="{BB962C8B-B14F-4D97-AF65-F5344CB8AC3E}">
        <p14:creationId xmlns:p14="http://schemas.microsoft.com/office/powerpoint/2010/main" val="1200014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73CF4-9BA0-492A-851C-AEE56526EA43}" type="slidenum">
              <a:rPr lang="en-GB" smtClean="0"/>
              <a:t>4</a:t>
            </a:fld>
            <a:endParaRPr lang="en-GB"/>
          </a:p>
        </p:txBody>
      </p:sp>
    </p:spTree>
    <p:extLst>
      <p:ext uri="{BB962C8B-B14F-4D97-AF65-F5344CB8AC3E}">
        <p14:creationId xmlns:p14="http://schemas.microsoft.com/office/powerpoint/2010/main" val="3820620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70389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1635270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05314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7205D1-0E15-48CE-AC92-BFBA5D8F807C}" type="datetimeFigureOut">
              <a:rPr lang="en-GB" smtClean="0"/>
              <a:t>18/07/2021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106686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7205D1-0E15-48CE-AC92-BFBA5D8F807C}" type="datetimeFigureOut">
              <a:rPr lang="en-GB" smtClean="0"/>
              <a:t>18/07/2021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711661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25822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40638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122725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7205D1-0E15-48CE-AC92-BFBA5D8F807C}" type="datetimeFigureOut">
              <a:rPr lang="en-GB" smtClean="0"/>
              <a:t>18/07/2021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38736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7205D1-0E15-48CE-AC92-BFBA5D8F807C}" type="datetimeFigureOut">
              <a:rPr lang="en-GB" smtClean="0"/>
              <a:t>18/07/2021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4041106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296427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4274320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52920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106248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047586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178721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18/07/2021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265871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77205D1-0E15-48CE-AC92-BFBA5D8F807C}" type="datetimeFigureOut">
              <a:rPr lang="en-GB" smtClean="0"/>
              <a:t>18/07/2021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0B4E4FF-9148-4FE7-9532-D6BDBC27C7E3}" type="slidenum">
              <a:rPr lang="en-GB" smtClean="0"/>
              <a:t>‹#›</a:t>
            </a:fld>
            <a:endParaRPr lang="en-GB"/>
          </a:p>
        </p:txBody>
      </p:sp>
    </p:spTree>
    <p:extLst>
      <p:ext uri="{BB962C8B-B14F-4D97-AF65-F5344CB8AC3E}">
        <p14:creationId xmlns:p14="http://schemas.microsoft.com/office/powerpoint/2010/main" val="414497090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c6d27ec0-c41c-4004-854f-e89ffa187f6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eternalsunshineoftheismind.files.wordpress.com/2013/02/is-types-five-level-pyramid-model.png"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ieeexplore.ieee.org/abstract/document/8808839"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online.flippingbook.com/view/373862/24/" TargetMode="External"/><Relationship Id="rId2" Type="http://schemas.openxmlformats.org/officeDocument/2006/relationships/hyperlink" Target="https://scholar.google.co.uk/scholar?q=Arnott+and+pervan+2016&amp;hl=en&amp;as_sdt=0&amp;as_vis=1&amp;oi=scholart" TargetMode="External"/><Relationship Id="rId1" Type="http://schemas.openxmlformats.org/officeDocument/2006/relationships/slideLayout" Target="../slideLayouts/slideLayout1.xml"/><Relationship Id="rId4" Type="http://schemas.openxmlformats.org/officeDocument/2006/relationships/hyperlink" Target="https://www.mdpi.com/2071-1050/12/12/4949/ht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internetofthingsagenda.techtarget.com/definition/Internet-of-Things-IoT" TargetMode="External"/><Relationship Id="rId2" Type="http://schemas.openxmlformats.org/officeDocument/2006/relationships/hyperlink" Target="https://web.archive.org/web/20200320201752id_/https:/media.neliti.com/media/publications/268696-culture-of-tri-hita-karana-on-ease-of-us-1065db4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Student name: Nurjahan Begum</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Student number:1912210</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Programme: BA (HONS) Leadership and management skills</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Module: Knowledge and information management skills for the workplace</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Module code:BMSW5106</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Lecturer: Seyed Nasir Pouros Goei</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Link </a:t>
            </a:r>
            <a:r>
              <a:rPr lang="en-GB" sz="2400" dirty="0">
                <a:solidFill>
                  <a:srgbClr val="EBEBEB"/>
                </a:solidFill>
                <a:latin typeface="Aharoni" panose="02010803020104030203" pitchFamily="2" charset="-79"/>
                <a:cs typeface="Aharoni" panose="02010803020104030203" pitchFamily="2" charset="-79"/>
                <a:hlinkClick r:id="rId2"/>
              </a:rPr>
              <a:t>https://web.microsoftstream.com/video/c6d27ec0-c41c-4004-854f-e89ffa187f62</a:t>
            </a:r>
            <a:r>
              <a:rPr lang="en-GB" sz="2400" dirty="0">
                <a:solidFill>
                  <a:srgbClr val="EBEBEB"/>
                </a:solidFill>
                <a:latin typeface="Aharoni" panose="02010803020104030203" pitchFamily="2" charset="-79"/>
                <a:cs typeface="Aharoni" panose="02010803020104030203" pitchFamily="2" charset="-79"/>
              </a:rPr>
              <a:t>: </a:t>
            </a: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  </a:t>
            </a:r>
            <a:endParaRPr lang="en-GB" sz="2400"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a:t>CASE STUDY JOHN DEEREE INDIVIDUAL REPORT AND PRESENTATION</a:t>
            </a:r>
          </a:p>
        </p:txBody>
      </p:sp>
    </p:spTree>
    <p:extLst>
      <p:ext uri="{BB962C8B-B14F-4D97-AF65-F5344CB8AC3E}">
        <p14:creationId xmlns:p14="http://schemas.microsoft.com/office/powerpoint/2010/main" val="1435580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1154955" y="0"/>
            <a:ext cx="8825658" cy="5394960"/>
          </a:xfrm>
        </p:spPr>
        <p:txBody>
          <a:bodyPr/>
          <a:lstStyle/>
          <a:p>
            <a:r>
              <a:rPr lang="en-GB" sz="2000" dirty="0"/>
              <a:t>                      </a:t>
            </a:r>
            <a:r>
              <a:rPr lang="en-GB" sz="2000" u="sng" dirty="0"/>
              <a:t>INTRODUCTION</a:t>
            </a:r>
            <a:br>
              <a:rPr lang="en-GB" sz="2000" u="sng" dirty="0"/>
            </a:br>
            <a:br>
              <a:rPr lang="en-GB" sz="2000" u="sng" dirty="0"/>
            </a:br>
            <a:r>
              <a:rPr lang="en-GB" sz="2000" dirty="0"/>
              <a:t>Today I will be talking about my report on a case study relating to John Deere an American multinational owner manufacturing equipment on agricultural business.</a:t>
            </a:r>
            <a:br>
              <a:rPr lang="en-GB" sz="2000" dirty="0"/>
            </a:br>
            <a:r>
              <a:rPr lang="en-GB" sz="2000" dirty="0"/>
              <a:t>Examples: </a:t>
            </a:r>
            <a:br>
              <a:rPr lang="en-GB" sz="2000" dirty="0"/>
            </a:br>
            <a:r>
              <a:rPr lang="en-GB" sz="2000" dirty="0"/>
              <a:t>Construction</a:t>
            </a:r>
            <a:br>
              <a:rPr lang="en-GB" sz="2000" dirty="0"/>
            </a:br>
            <a:r>
              <a:rPr lang="en-GB" sz="2000" dirty="0"/>
              <a:t>forestry machinery</a:t>
            </a:r>
            <a:br>
              <a:rPr lang="en-GB" sz="2000" dirty="0"/>
            </a:br>
            <a:r>
              <a:rPr lang="en-GB" sz="2000" dirty="0"/>
              <a:t>Engines</a:t>
            </a:r>
            <a:br>
              <a:rPr lang="en-GB" sz="2000" dirty="0"/>
            </a:br>
            <a:r>
              <a:rPr lang="en-GB" sz="2000" dirty="0"/>
              <a:t>Drivetrains</a:t>
            </a:r>
            <a:br>
              <a:rPr lang="en-GB" sz="2000" dirty="0"/>
            </a:br>
            <a:r>
              <a:rPr lang="en-GB" sz="2000" dirty="0"/>
              <a:t>Financial services</a:t>
            </a:r>
            <a:br>
              <a:rPr lang="en-GB" sz="2000" dirty="0"/>
            </a:br>
            <a:r>
              <a:rPr lang="en-GB" sz="2000" dirty="0"/>
              <a:t>My report will cover John Deere information system, customer relationship management, IS/IT  five porters forces and big data analytics and the internet of things.   </a:t>
            </a:r>
            <a:br>
              <a:rPr lang="en-GB" sz="2000" dirty="0"/>
            </a:br>
            <a:br>
              <a:rPr lang="en-GB" sz="2400" dirty="0"/>
            </a:br>
            <a:br>
              <a:rPr lang="en-GB" sz="2400" u="sng" dirty="0"/>
            </a:br>
            <a:endParaRPr lang="en-GB" sz="2400" u="sng"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01004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r>
              <a:rPr kumimoji="0" lang="en-GB" sz="2000" b="0" i="0" u="sng" strike="noStrike" kern="1200" cap="none" spc="0" normalizeH="0" baseline="0" noProof="0" dirty="0">
                <a:ln>
                  <a:noFill/>
                </a:ln>
                <a:solidFill>
                  <a:srgbClr val="EBEBEB"/>
                </a:solidFill>
                <a:effectLst/>
                <a:uLnTx/>
                <a:uFillTx/>
                <a:latin typeface="Century Gothic" panose="020B0502020202020204"/>
                <a:ea typeface="+mj-ea"/>
                <a:cs typeface="+mj-cs"/>
              </a:rPr>
              <a:t>INFORMATION SYSTEMS</a:t>
            </a:r>
            <a:br>
              <a:rPr kumimoji="0" lang="en-GB" sz="2000" b="0" i="0" u="sng" strike="noStrike" kern="1200" cap="none" spc="0" normalizeH="0" baseline="0" noProof="0" dirty="0">
                <a:ln>
                  <a:noFill/>
                </a:ln>
                <a:solidFill>
                  <a:srgbClr val="EBEBEB"/>
                </a:solidFill>
                <a:effectLst/>
                <a:uLnTx/>
                <a:uFillTx/>
                <a:latin typeface="Century Gothic" panose="020B0502020202020204"/>
                <a:ea typeface="+mj-ea"/>
                <a:cs typeface="+mj-cs"/>
              </a:rPr>
            </a:br>
            <a: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t>The main drive of information system is to turn raw data into beneficial</a:t>
            </a:r>
            <a:b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br>
            <a: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t>knowledge for decision making in an organization.</a:t>
            </a:r>
            <a:b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br>
            <a:r>
              <a:rPr lang="en-GB" sz="2000" dirty="0">
                <a:solidFill>
                  <a:srgbClr val="0E101A"/>
                </a:solidFill>
                <a:effectLst/>
                <a:latin typeface="Arial" panose="020B0604020202020204" pitchFamily="34" charset="0"/>
                <a:ea typeface="Times New Roman" panose="02020603050405020304" pitchFamily="18" charset="0"/>
              </a:rPr>
              <a:t>John Deere information systems is important for their organization as there is a need for a range of requirements for information for the business to thrive at the topmost level</a:t>
            </a:r>
            <a:br>
              <a:rPr lang="en-GB" sz="2000" dirty="0"/>
            </a:br>
            <a:br>
              <a:rPr lang="en-GB" sz="2000" dirty="0"/>
            </a:br>
            <a:endParaRPr lang="en-GB" sz="2000"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77941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a:xfrm>
            <a:off x="1154955" y="4777380"/>
            <a:ext cx="8825658" cy="632820"/>
          </a:xfrm>
        </p:spPr>
        <p:txBody>
          <a:bodyPr/>
          <a:lstStyle/>
          <a:p>
            <a:r>
              <a:rPr lang="en-GB" dirty="0"/>
              <a:t>Information system model a hardware hierarchy</a:t>
            </a:r>
          </a:p>
        </p:txBody>
      </p:sp>
      <p:pic>
        <p:nvPicPr>
          <p:cNvPr id="4" name="Picture 3" descr="is types -Five-Level-Pyramid-model">
            <a:hlinkClick r:id="rId3"/>
            <a:extLst>
              <a:ext uri="{FF2B5EF4-FFF2-40B4-BE49-F238E27FC236}">
                <a16:creationId xmlns:a16="http://schemas.microsoft.com/office/drawing/2014/main" id="{01501F07-8C91-40C4-8E8D-D442DB66787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1154956" y="288758"/>
            <a:ext cx="8825658" cy="4502317"/>
          </a:xfrm>
          <a:prstGeom prst="rect">
            <a:avLst/>
          </a:prstGeom>
          <a:noFill/>
          <a:ln>
            <a:noFill/>
          </a:ln>
        </p:spPr>
      </p:pic>
    </p:spTree>
    <p:extLst>
      <p:ext uri="{BB962C8B-B14F-4D97-AF65-F5344CB8AC3E}">
        <p14:creationId xmlns:p14="http://schemas.microsoft.com/office/powerpoint/2010/main" val="1791805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1154955" y="703386"/>
            <a:ext cx="8825658" cy="4073996"/>
          </a:xfrm>
        </p:spPr>
        <p:txBody>
          <a:bodyPr/>
          <a:lstStyle/>
          <a:p>
            <a:r>
              <a:rPr lang="en-GB" sz="2400" u="sng" dirty="0">
                <a:latin typeface="Abadi" panose="020B0604020104020204" pitchFamily="34" charset="0"/>
              </a:rPr>
              <a:t>John Deere and the benefit of customer relationship (CRM</a:t>
            </a:r>
            <a:r>
              <a:rPr lang="en-GB" sz="2400" u="sng" dirty="0"/>
              <a:t>)</a:t>
            </a:r>
            <a:br>
              <a:rPr lang="en-GB" sz="2400" u="sng" dirty="0"/>
            </a:br>
            <a:r>
              <a:rPr lang="en-GB" sz="2400" dirty="0">
                <a:solidFill>
                  <a:srgbClr val="0E101A"/>
                </a:solidFill>
                <a:effectLst/>
                <a:latin typeface="Arial" panose="020B0604020202020204" pitchFamily="34" charset="0"/>
                <a:ea typeface="Calibri" panose="020F0502020204030204" pitchFamily="34" charset="0"/>
              </a:rPr>
              <a:t>a software a tool used for contact management, sales management, marketing and productivity CRM is the framework for a strategy needed for businesses lasting long term it helps users focus on their organizations relationship with individual people and clients, service users, and suppliers and helps organizations build customer relationships and streamline processes to improve on sales, improve customer service and increase profitability.</a:t>
            </a:r>
            <a:br>
              <a:rPr lang="en-GB" sz="2400" u="sng" dirty="0"/>
            </a:br>
            <a:br>
              <a:rPr lang="en-GB" sz="2400" u="sng" dirty="0"/>
            </a:br>
            <a:endParaRPr lang="en-GB" sz="2400" u="sng"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68216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2A99-EA99-4164-B07B-E5F2419363A0}"/>
              </a:ext>
            </a:extLst>
          </p:cNvPr>
          <p:cNvSpPr>
            <a:spLocks noGrp="1"/>
          </p:cNvSpPr>
          <p:nvPr>
            <p:ph type="title"/>
          </p:nvPr>
        </p:nvSpPr>
        <p:spPr>
          <a:xfrm>
            <a:off x="1103312" y="452718"/>
            <a:ext cx="8947522" cy="1400530"/>
          </a:xfrm>
        </p:spPr>
        <p:txBody>
          <a:bodyPr/>
          <a:lstStyle/>
          <a:p>
            <a:r>
              <a:rPr lang="en-GB" sz="2800" dirty="0"/>
              <a:t> Application of IS/IT within five porters forces                                   benefitting John Deere</a:t>
            </a:r>
          </a:p>
        </p:txBody>
      </p:sp>
      <p:sp>
        <p:nvSpPr>
          <p:cNvPr id="3" name="Content Placeholder 2">
            <a:extLst>
              <a:ext uri="{FF2B5EF4-FFF2-40B4-BE49-F238E27FC236}">
                <a16:creationId xmlns:a16="http://schemas.microsoft.com/office/drawing/2014/main" id="{52A92BA1-78D4-4BBF-8F47-BC51ACBBABA8}"/>
              </a:ext>
            </a:extLst>
          </p:cNvPr>
          <p:cNvSpPr>
            <a:spLocks noGrp="1"/>
          </p:cNvSpPr>
          <p:nvPr>
            <p:ph idx="1"/>
          </p:nvPr>
        </p:nvSpPr>
        <p:spPr/>
        <p:txBody>
          <a:bodyPr>
            <a:normAutofit/>
          </a:bodyPr>
          <a:lstStyle/>
          <a:p>
            <a:r>
              <a:rPr lang="en-GB" sz="2800" dirty="0">
                <a:solidFill>
                  <a:srgbClr val="0E101A"/>
                </a:solidFill>
                <a:effectLst/>
                <a:latin typeface="Arial" panose="020B0604020202020204" pitchFamily="34" charset="0"/>
                <a:ea typeface="Times New Roman" panose="02020603050405020304" pitchFamily="18" charset="0"/>
              </a:rPr>
              <a:t>John Deer would benefit from Porters five forces by applying it to their information system and information technology analysing each stage and applying it correctly, will enable them to study a business’s competitive setting, their figures, the power of competitive rival, potential new market entrants, dealers, clients, and substitute goods influencing a business’s productivity</a:t>
            </a:r>
            <a:endParaRPr lang="en-GB" sz="2800" dirty="0"/>
          </a:p>
        </p:txBody>
      </p:sp>
    </p:spTree>
    <p:extLst>
      <p:ext uri="{BB962C8B-B14F-4D97-AF65-F5344CB8AC3E}">
        <p14:creationId xmlns:p14="http://schemas.microsoft.com/office/powerpoint/2010/main" val="221214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endParaRPr lang="en-GB" sz="2000" dirty="0">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a:t>Model of five porters framework</a:t>
            </a:r>
          </a:p>
        </p:txBody>
      </p:sp>
      <p:pic>
        <p:nvPicPr>
          <p:cNvPr id="4" name="Picture 3" descr="Diagram&#10;&#10;Description automatically generated">
            <a:extLst>
              <a:ext uri="{FF2B5EF4-FFF2-40B4-BE49-F238E27FC236}">
                <a16:creationId xmlns:a16="http://schemas.microsoft.com/office/drawing/2014/main" id="{F31A768E-5BBD-479B-B4C3-7AF0D521068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154955" y="1447799"/>
            <a:ext cx="8825658" cy="3244216"/>
          </a:xfrm>
          <a:prstGeom prst="rect">
            <a:avLst/>
          </a:prstGeom>
          <a:noFill/>
          <a:ln>
            <a:noFill/>
          </a:ln>
        </p:spPr>
      </p:pic>
    </p:spTree>
    <p:extLst>
      <p:ext uri="{BB962C8B-B14F-4D97-AF65-F5344CB8AC3E}">
        <p14:creationId xmlns:p14="http://schemas.microsoft.com/office/powerpoint/2010/main" val="151511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759539" y="197709"/>
            <a:ext cx="8825658" cy="5246938"/>
          </a:xfrm>
        </p:spPr>
        <p:txBody>
          <a:bodyPr/>
          <a:lstStyle/>
          <a:p>
            <a:pPr algn="just">
              <a:lnSpc>
                <a:spcPct val="150000"/>
              </a:lnSpc>
            </a:pPr>
            <a:r>
              <a:rPr lang="en-GB" sz="1800" u="sng" dirty="0">
                <a:solidFill>
                  <a:srgbClr val="0E101A"/>
                </a:solidFill>
                <a:latin typeface="Arial" panose="020B0604020202020204" pitchFamily="34" charset="0"/>
                <a:ea typeface="Times New Roman" panose="02020603050405020304" pitchFamily="18" charset="0"/>
              </a:rPr>
              <a:t>Big data analytics and the internet of things helping to administer knowledge at john </a:t>
            </a:r>
            <a:r>
              <a:rPr lang="en-GB" sz="1800" u="sng" dirty="0" err="1">
                <a:solidFill>
                  <a:srgbClr val="0E101A"/>
                </a:solidFill>
                <a:latin typeface="Arial" panose="020B0604020202020204" pitchFamily="34" charset="0"/>
                <a:ea typeface="Times New Roman" panose="02020603050405020304" pitchFamily="18" charset="0"/>
              </a:rPr>
              <a:t>deere,company</a:t>
            </a:r>
            <a:br>
              <a:rPr lang="en-GB" sz="1800" dirty="0">
                <a:solidFill>
                  <a:srgbClr val="0E101A"/>
                </a:solidFill>
                <a:latin typeface="Arial" panose="020B0604020202020204" pitchFamily="34" charset="0"/>
                <a:ea typeface="Times New Roman" panose="02020603050405020304" pitchFamily="18" charset="0"/>
              </a:rPr>
            </a:br>
            <a:r>
              <a:rPr lang="en-GB" sz="1800" dirty="0">
                <a:solidFill>
                  <a:srgbClr val="0E101A"/>
                </a:solidFill>
                <a:effectLst/>
                <a:latin typeface="Arial" panose="020B0604020202020204" pitchFamily="34" charset="0"/>
                <a:ea typeface="Times New Roman" panose="02020603050405020304" pitchFamily="18" charset="0"/>
              </a:rPr>
              <a:t>john deer’s would benefit from agricultural information management arrangement using physical and human sensors reassuring customers to give out and part with knowledge between farmers for the resolution of refining the effectiveness and productivity of farming.</a:t>
            </a:r>
            <a:br>
              <a:rPr lang="en-GB" sz="1800" dirty="0">
                <a:solidFill>
                  <a:srgbClr val="0E101A"/>
                </a:solidFill>
                <a:effectLst/>
                <a:latin typeface="Arial" panose="020B0604020202020204" pitchFamily="34" charset="0"/>
                <a:ea typeface="Times New Roman" panose="02020603050405020304" pitchFamily="18" charset="0"/>
              </a:rPr>
            </a:b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The goal of the Internet of Things is to enable things to be connected anytime, anyplace ideally using any path/network and any service”</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800" u="sng" dirty="0">
                <a:latin typeface="Aharoni" panose="02010803020104030203" pitchFamily="2" charset="-79"/>
                <a:cs typeface="Aharoni" panose="02010803020104030203" pitchFamily="2" charset="-79"/>
              </a:rPr>
            </a:br>
            <a:endParaRPr lang="en-GB" sz="2800" u="sng" dirty="0">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err="1"/>
              <a:t>Assigment</a:t>
            </a:r>
            <a:r>
              <a:rPr lang="en-GB" dirty="0"/>
              <a:t> title: Case study-John Deere </a:t>
            </a:r>
          </a:p>
        </p:txBody>
      </p:sp>
    </p:spTree>
    <p:extLst>
      <p:ext uri="{BB962C8B-B14F-4D97-AF65-F5344CB8AC3E}">
        <p14:creationId xmlns:p14="http://schemas.microsoft.com/office/powerpoint/2010/main" val="1303341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err="1"/>
              <a:t>Assigment</a:t>
            </a:r>
            <a:r>
              <a:rPr lang="en-GB" dirty="0"/>
              <a:t> title: Case study-John Deere </a:t>
            </a:r>
          </a:p>
        </p:txBody>
      </p:sp>
      <p:sp>
        <p:nvSpPr>
          <p:cNvPr id="5" name="Title 4">
            <a:extLst>
              <a:ext uri="{FF2B5EF4-FFF2-40B4-BE49-F238E27FC236}">
                <a16:creationId xmlns:a16="http://schemas.microsoft.com/office/drawing/2014/main" id="{150EB62B-AC50-4272-A14C-915A1920758E}"/>
              </a:ext>
            </a:extLst>
          </p:cNvPr>
          <p:cNvSpPr>
            <a:spLocks noGrp="1"/>
          </p:cNvSpPr>
          <p:nvPr>
            <p:ph type="ctrTitle"/>
          </p:nvPr>
        </p:nvSpPr>
        <p:spPr>
          <a:xfrm>
            <a:off x="883106" y="342435"/>
            <a:ext cx="8825658" cy="5296365"/>
          </a:xfrm>
        </p:spPr>
        <p:txBody>
          <a:bodyPr/>
          <a:lstStyle/>
          <a:p>
            <a:pPr algn="just"/>
            <a:r>
              <a:rPr lang="en-GB" sz="2800" u="sng" dirty="0"/>
              <a:t>References</a:t>
            </a:r>
            <a:br>
              <a:rPr lang="en-GB" sz="2800" u="sng" dirty="0"/>
            </a:b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Abbasi, M., </a:t>
            </a:r>
            <a:r>
              <a:rPr lang="en-GB" sz="1800"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rPr>
              <a:t>Yaghmaee</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 M.H. and </a:t>
            </a:r>
            <a:r>
              <a:rPr lang="en-GB" sz="1800"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rPr>
              <a:t>Rahnama</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 F., 2019, April. Internet of Things in agriculture: A survey. In 2019 3rd International Conference on Internet of Things and Applications (IoT) (pp. 1-12). IEEE.[Google scholar] Available at:</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Internet of Things in agriculture: A survey | IEEE Conference Publication | IEEE Xplore</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u="none" strike="noStrike" dirty="0">
                <a:effectLst/>
                <a:latin typeface="Broadway" panose="04040905080B02020502" pitchFamily="82"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Abbasi, M.,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Yaghmaee</a:t>
            </a:r>
            <a:r>
              <a:rPr lang="en-GB" sz="1800" dirty="0">
                <a:effectLst/>
                <a:latin typeface="Arial" panose="020B0604020202020204" pitchFamily="34" charset="0"/>
                <a:ea typeface="Calibri" panose="020F0502020204030204" pitchFamily="34" charset="0"/>
                <a:cs typeface="Times New Roman" panose="02020603050405020304" pitchFamily="18" charset="0"/>
              </a:rPr>
              <a:t>, M.H.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Rahnama</a:t>
            </a:r>
            <a:r>
              <a:rPr lang="en-GB" sz="1800" dirty="0">
                <a:effectLst/>
                <a:latin typeface="Arial" panose="020B0604020202020204" pitchFamily="34" charset="0"/>
                <a:ea typeface="Calibri" panose="020F0502020204030204" pitchFamily="34" charset="0"/>
                <a:cs typeface="Times New Roman" panose="02020603050405020304" pitchFamily="18" charset="0"/>
              </a:rPr>
              <a:t>, F., 2019, April. Internet of Things in agriculture: A survey. In 2019 3rd International Conference on Internet of Things and Applications (IoT) (pp. 1-12). IEEE.[Google scholar] 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Internet of Things in agriculture: A survey | IEEE Conference Publication | IEEE Xplore</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800" u="sng" dirty="0"/>
            </a:br>
            <a:endParaRPr lang="en-GB" sz="2800" u="sng" dirty="0"/>
          </a:p>
        </p:txBody>
      </p:sp>
    </p:spTree>
    <p:extLst>
      <p:ext uri="{BB962C8B-B14F-4D97-AF65-F5344CB8AC3E}">
        <p14:creationId xmlns:p14="http://schemas.microsoft.com/office/powerpoint/2010/main" val="2996203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907820" y="289495"/>
            <a:ext cx="8825658" cy="6279009"/>
          </a:xfrm>
        </p:spPr>
        <p:txBody>
          <a:bodyPr/>
          <a:lstStyle/>
          <a:p>
            <a:pPr algn="just"/>
            <a:r>
              <a:rPr lang="en-GB" sz="2000" dirty="0">
                <a:latin typeface="Aharoni" panose="02010803020104030203" pitchFamily="2" charset="-79"/>
                <a:cs typeface="Aharoni" panose="02010803020104030203" pitchFamily="2" charset="-79"/>
              </a:rPr>
              <a:t>Reference</a:t>
            </a:r>
            <a:br>
              <a:rPr lang="en-GB" sz="2000" dirty="0">
                <a:latin typeface="Aharoni" panose="02010803020104030203" pitchFamily="2" charset="-79"/>
                <a:cs typeface="Aharoni" panose="02010803020104030203" pitchFamily="2" charset="-79"/>
              </a:rPr>
            </a:br>
            <a:r>
              <a:rPr lang="en-GB" sz="1800" dirty="0">
                <a:effectLst/>
                <a:latin typeface="Arial" panose="020B0604020202020204" pitchFamily="34" charset="0"/>
                <a:ea typeface="Calibri" panose="020F0502020204030204" pitchFamily="34" charset="0"/>
                <a:cs typeface="Times New Roman" panose="02020603050405020304" pitchFamily="18" charset="0"/>
              </a:rPr>
              <a:t>Arnott, D. and Pervan, G., 2016. A critical analysis of decision support systems research revisited: the rise of design science. In Enacting Research Methods in Information Systems (pp. 43-103). Palgrave Macmillan, Cham.[Google scholar]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Availableat:</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://scholar.google.co.uk/</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scholar?q</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=Arnott+and+pervan+2016&amp;hl=</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en&amp;as_sdt</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=0&amp;as_vis=1&amp;oi=</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scholart</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u="none" strike="noStrike" dirty="0">
                <a:effectLst/>
                <a:latin typeface="Broadway" panose="04040905080B02020502" pitchFamily="82"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u="none" strike="noStrike" dirty="0">
                <a:effectLst/>
                <a:latin typeface="Broadway" panose="04040905080B02020502" pitchFamily="82"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u="sng" dirty="0" err="1">
                <a:effectLst/>
                <a:latin typeface="Arial" panose="020B0604020202020204" pitchFamily="34" charset="0"/>
                <a:ea typeface="Calibri" panose="020F0502020204030204" pitchFamily="34" charset="0"/>
                <a:cs typeface="Times New Roman" panose="02020603050405020304" pitchFamily="18" charset="0"/>
              </a:rPr>
              <a:t>Bourgeois,d</a:t>
            </a:r>
            <a:r>
              <a:rPr lang="en-GB" sz="1800" u="sng" dirty="0">
                <a:effectLst/>
                <a:latin typeface="Arial" panose="020B0604020202020204" pitchFamily="34" charset="0"/>
                <a:ea typeface="Calibri" panose="020F0502020204030204" pitchFamily="34" charset="0"/>
                <a:cs typeface="Times New Roman" panose="02020603050405020304" pitchFamily="18" charset="0"/>
              </a:rPr>
              <a:t>.(2019).</a:t>
            </a:r>
            <a:r>
              <a:rPr lang="en-GB" sz="1800" u="sng" dirty="0" err="1">
                <a:effectLst/>
                <a:latin typeface="Arial" panose="020B0604020202020204" pitchFamily="34" charset="0"/>
                <a:ea typeface="Calibri" panose="020F0502020204030204" pitchFamily="34" charset="0"/>
                <a:cs typeface="Times New Roman" panose="02020603050405020304" pitchFamily="18" charset="0"/>
              </a:rPr>
              <a:t>Informationsystems</a:t>
            </a:r>
            <a:r>
              <a:rPr lang="en-GB" sz="1800" u="sng" dirty="0">
                <a:effectLst/>
                <a:latin typeface="Arial" panose="020B0604020202020204" pitchFamily="34" charset="0"/>
                <a:ea typeface="Calibri" panose="020F0502020204030204" pitchFamily="34" charset="0"/>
                <a:cs typeface="Times New Roman" panose="02020603050405020304" pitchFamily="18" charset="0"/>
              </a:rPr>
              <a:t> for business and beyond.[internet]. Available </a:t>
            </a:r>
            <a:r>
              <a:rPr lang="en-GB" sz="1800" u="sng" dirty="0" err="1">
                <a:effectLst/>
                <a:latin typeface="Arial" panose="020B0604020202020204" pitchFamily="34" charset="0"/>
                <a:ea typeface="Calibri" panose="020F0502020204030204" pitchFamily="34" charset="0"/>
                <a:cs typeface="Times New Roman" panose="02020603050405020304" pitchFamily="18" charset="0"/>
              </a:rPr>
              <a:t>at</a:t>
            </a:r>
            <a:r>
              <a:rPr lang="en-GB" sz="1800" i="1" u="sng" dirty="0" err="1">
                <a:effectLst/>
                <a:latin typeface="Arial" panose="020B0604020202020204" pitchFamily="34" charset="0"/>
                <a:ea typeface="Calibri" panose="020F0502020204030204" pitchFamily="34" charset="0"/>
                <a:cs typeface="Times New Roman" panose="02020603050405020304" pitchFamily="18" charset="0"/>
              </a:rPr>
              <a:t>:</a:t>
            </a:r>
            <a:r>
              <a:rPr lang="en-GB" sz="1800" i="1" u="none" strike="noStrike"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a:t>
            </a:r>
            <a:r>
              <a:rPr lang="en-GB" sz="1800" i="1" u="none" strike="noStrike"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://online.flippingbook.com/view/373862/24/</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2021).</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Di Bona, G.,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Forcina</a:t>
            </a:r>
            <a:r>
              <a:rPr lang="en-GB" sz="1800" dirty="0">
                <a:effectLst/>
                <a:latin typeface="Arial" panose="020B0604020202020204" pitchFamily="34" charset="0"/>
                <a:ea typeface="Calibri" panose="020F0502020204030204" pitchFamily="34" charset="0"/>
                <a:cs typeface="Times New Roman" panose="02020603050405020304" pitchFamily="18" charset="0"/>
              </a:rPr>
              <a:t>, A., Falcone, D. and Silvestri, L., 2020. Critical risks method (CRM): A new safety allocation approach for a critical infrastructure. </a:t>
            </a:r>
            <a:r>
              <a:rPr lang="en-GB" sz="18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12</a:t>
            </a:r>
            <a:r>
              <a:rPr lang="en-GB" sz="1800" dirty="0">
                <a:effectLst/>
                <a:latin typeface="Arial" panose="020B0604020202020204" pitchFamily="34" charset="0"/>
                <a:ea typeface="Calibri" panose="020F0502020204030204" pitchFamily="34" charset="0"/>
                <a:cs typeface="Times New Roman" panose="02020603050405020304" pitchFamily="18" charset="0"/>
              </a:rPr>
              <a:t>(12), p.4949. [google scholar] 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Sustainability | Free Full-Text | Critical Risks Method (CRM): A New Safety Allocation Approach for a Critical Infrastructure | HTML (mdpi.com)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30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000" dirty="0">
                <a:latin typeface="Aharoni" panose="02010803020104030203" pitchFamily="2" charset="-79"/>
                <a:cs typeface="Aharoni" panose="02010803020104030203" pitchFamily="2" charset="-79"/>
              </a:rPr>
            </a:br>
            <a:r>
              <a:rPr lang="en-GB" sz="2000" dirty="0">
                <a:latin typeface="Aharoni" panose="02010803020104030203" pitchFamily="2" charset="-79"/>
                <a:cs typeface="Aharoni" panose="02010803020104030203" pitchFamily="2" charset="-79"/>
              </a:rPr>
              <a:t>s</a:t>
            </a:r>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1583218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57F9-3253-41F1-AA6A-3BBC3C37C7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FB8BED-96DC-45F4-BE8A-F8858DEDAF3C}"/>
              </a:ext>
            </a:extLst>
          </p:cNvPr>
          <p:cNvSpPr>
            <a:spLocks noGrp="1"/>
          </p:cNvSpPr>
          <p:nvPr>
            <p:ph idx="1"/>
          </p:nvPr>
        </p:nvSpPr>
        <p:spPr/>
        <p:txBody>
          <a:bodyPr>
            <a:normAutofit fontScale="85000" lnSpcReduction="20000"/>
          </a:bodyPr>
          <a:lstStyle/>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Dewi, I.G.A.A.O., Dewi, I.G.A.A.P.,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Kustina</a:t>
            </a:r>
            <a:r>
              <a:rPr lang="en-GB" sz="1800" dirty="0">
                <a:effectLst/>
                <a:latin typeface="Arial" panose="020B0604020202020204" pitchFamily="34" charset="0"/>
                <a:ea typeface="Calibri" panose="020F0502020204030204" pitchFamily="34" charset="0"/>
                <a:cs typeface="Times New Roman" panose="02020603050405020304" pitchFamily="18" charset="0"/>
              </a:rPr>
              <a:t>, K.T.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Prena</a:t>
            </a:r>
            <a:r>
              <a:rPr lang="en-GB" sz="1800" dirty="0">
                <a:effectLst/>
                <a:latin typeface="Arial" panose="020B0604020202020204" pitchFamily="34" charset="0"/>
                <a:ea typeface="Calibri" panose="020F0502020204030204" pitchFamily="34" charset="0"/>
                <a:cs typeface="Times New Roman" panose="02020603050405020304" pitchFamily="18" charset="0"/>
              </a:rPr>
              <a:t>, G.D., 2018. Culture of tri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hita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karana</a:t>
            </a:r>
            <a:r>
              <a:rPr lang="en-GB" sz="1800" dirty="0">
                <a:effectLst/>
                <a:latin typeface="Arial" panose="020B0604020202020204" pitchFamily="34" charset="0"/>
                <a:ea typeface="Calibri" panose="020F0502020204030204" pitchFamily="34" charset="0"/>
                <a:cs typeface="Times New Roman" panose="02020603050405020304" pitchFamily="18" charset="0"/>
              </a:rPr>
              <a:t> on ease of use perception and use of accounting information system.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International Journal of Social Sciences and Humanities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2</a:t>
            </a:r>
            <a:r>
              <a:rPr lang="en-GB" sz="1800" dirty="0">
                <a:effectLst/>
                <a:latin typeface="Arial" panose="020B0604020202020204" pitchFamily="34" charset="0"/>
                <a:ea typeface="Calibri" panose="020F0502020204030204" pitchFamily="34" charset="0"/>
                <a:cs typeface="Times New Roman" panose="02020603050405020304" pitchFamily="18" charset="0"/>
              </a:rPr>
              <a:t>(2), pp.77-86.[Google scholar] Available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https://web.archive.org/web/20200320201752id_/https://media.neliti.com/media/publications/268696-culture-of-tri-hita-karana-on-ease-of-us-1065db45.pdf</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8th July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 (Gills,2020) Internet of things agenda, [online image] Available at: </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https://internetofthingsagenda.techtarget.com/definition/Internet-of-Things-IoT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050172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FFFFFF"/>
      </a:dk1>
      <a:lt1>
        <a:sysClr val="window" lastClr="000000"/>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360</TotalTime>
  <Words>1059</Words>
  <Application>Microsoft Office PowerPoint</Application>
  <PresentationFormat>Widescreen</PresentationFormat>
  <Paragraphs>29</Paragraphs>
  <Slides>11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Abadi</vt:lpstr>
      <vt:lpstr>Aharoni</vt:lpstr>
      <vt:lpstr>Arial</vt:lpstr>
      <vt:lpstr>Broadway</vt:lpstr>
      <vt:lpstr>Calibri</vt:lpstr>
      <vt:lpstr>Century Gothic</vt:lpstr>
      <vt:lpstr>Times New Roman</vt:lpstr>
      <vt:lpstr>Wingdings 3</vt:lpstr>
      <vt:lpstr>Ion</vt:lpstr>
      <vt:lpstr>Student name: Nurjahan Begum Student number:1912210 Programme: BA (HONS) Leadership and management skills Module: Knowledge and information management skills for the workplace Module code:BMSW5106 Lecturer: Seyed Nasir Pouros Goei Link https://web.microsoftstream.com/video/c6d27ec0-c41c-4004-854f-e89ffa187f62:   </vt:lpstr>
      <vt:lpstr>                      INTRODUCTION  Today I will be talking about my report on a case study relating to John Deere an American multinational owner manufacturing equipment on agricultural business. Examples:  Construction forestry machinery Engines Drivetrains Financial services My report will cover John Deere information system, customer relationship management, IS/IT  five porters forces and big data analytics and the internet of things.      </vt:lpstr>
      <vt:lpstr>INFORMATION SYSTEMS The main drive of information system is to turn raw data into beneficial knowledge for decision making in an organization. John Deere information systems is important for their organization as there is a need for a range of requirements for information for the business to thrive at the topmost level  </vt:lpstr>
      <vt:lpstr>PowerPoint Presentation</vt:lpstr>
      <vt:lpstr>John Deere and the benefit of customer relationship (CRM) a software a tool used for contact management, sales management, marketing and productivity CRM is the framework for a strategy needed for businesses lasting long term it helps users focus on their organizations relationship with individual people and clients, service users, and suppliers and helps organizations build customer relationships and streamline processes to improve on sales, improve customer service and increase profitability.  </vt:lpstr>
      <vt:lpstr> Application of IS/IT within five porters forces                                   benefitting John Deere</vt:lpstr>
      <vt:lpstr>PowerPoint Presentation</vt:lpstr>
      <vt:lpstr>Big data analytics and the internet of things helping to administer knowledge at john deere,company john deer’s would benefit from agricultural information management arrangement using physical and human sensors reassuring customers to give out and part with knowledge between farmers for the resolution of refining the effectiveness and productivity of farming. The goal of the Internet of Things is to enable things to be connected anytime, anyplace ideally using any path/network and any service” .   </vt:lpstr>
      <vt:lpstr>References Abbasi, M., Yaghmaee, M.H. and Rahnama, F., 2019, April. Internet of Things in agriculture: A survey. In 2019 3rd International Conference on Internet of Things and Applications (IoT) (pp. 1-12). IEEE.[Google scholar] Available at: Internet of Things in agriculture: A survey | IEEE Conference Publication | IEEE Xplore (Accessed: 5th July 2021).       Abbasi, M., Yaghmaee, M.H. and Rahnama, F., 2019, April. Internet of Things in agriculture: A survey. In 2019 3rd International Conference on Internet of Things and Applications (IoT) (pp. 1-12). IEEE.[Google scholar] Available at: Internet of Things in agriculture: A survey | IEEE Conference Publication | IEEE Xplore (Accessed: 5th July 2021).    </vt:lpstr>
      <vt:lpstr>Reference Arnott, D. and Pervan, G., 2016. A critical analysis of decision support systems research revisited: the rise of design science. In Enacting Research Methods in Information Systems (pp. 43-103). Palgrave Macmillan, Cham.[Google scholar] Availableat:https://scholar.google.co.uk/scholar?q=Arnott+and+pervan+2016&amp;hl=en&amp;as_sdt=0&amp;as_vis=1&amp;oi=scholart (Accessed 10th July 2021).       Bourgeois,d.(2019).Informationsystems for business and beyond.[internet]. Available at:https://online.flippingbook.com/view/373862/24/  (Accessed 11th June 2021).    Di Bona, G., Forcina, A., Falcone, D. and Silvestri, L., 2020. Critical risks method (CRM): A new safety allocation approach for a critical infrastructure. Sustainability, 12(12), p.4949. [google scholar] Available at: Sustainability | Free Full-Text | Critical Risks Method (CRM): A New Safety Allocation Approach for a Critical Infrastructure | HTML (mdpi.com) (Accessed: 30th June 2021).    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Nurjahan Begum Student number:1912210 Programme: BA (HONS) Leadership and management skills Module: Knowledge and information management skills for the workplace Module code:BMSW5106 Lecturer: Seyed Nasir Pouros Goei </dc:title>
  <dc:creator>nurjahan Begum</dc:creator>
  <cp:lastModifiedBy>nurjahan Begum</cp:lastModifiedBy>
  <cp:revision>3</cp:revision>
  <dcterms:created xsi:type="dcterms:W3CDTF">2021-07-17T21:37:20Z</dcterms:created>
  <dcterms:modified xsi:type="dcterms:W3CDTF">2021-07-18T10:57:42Z</dcterms:modified>
</cp:coreProperties>
</file>