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saveSubsetFonts="1" autoCompressPictures="0">
  <p:sldMasterIdLst>
    <p:sldMasterId id="2147483659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5" r:id="rId9"/>
    <p:sldId id="266" r:id="rId10"/>
    <p:sldId id="268" r:id="rId11"/>
    <p:sldId id="269" r:id="rId12"/>
    <p:sldId id="270" r:id="rId13"/>
    <p:sldId id="272" r:id="rId14"/>
    <p:sldId id="273" r:id="rId15"/>
    <p:sldId id="274" r:id="rId16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1334" autoAdjust="0"/>
  </p:normalViewPr>
  <p:slideViewPr>
    <p:cSldViewPr snapToGrid="0">
      <p:cViewPr varScale="1">
        <p:scale>
          <a:sx n="146" d="100"/>
          <a:sy n="146" d="100"/>
        </p:scale>
        <p:origin x="594" y="11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010654522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301814e5e05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301814e5e05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301814e5e05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301814e5e05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301814e5e05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301814e5e05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301814e5e05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301814e5e05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IN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301814e5e05_0_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301814e5e05_0_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301814e5e05_0_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Google Shape;106;g301814e5e05_0_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301814e5e05_0_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301814e5e05_0_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301814e5e05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301814e5e05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g301814e5e05_0_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4" name="Google Shape;134;g301814e5e05_0_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01814e5e05_0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301814e5e05_0_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301814e5e05_0_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301814e5e05_0_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IN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g301814e5e05_0_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" name="Google Shape;158;g301814e5e05_0_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301814e5e05_0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" name="Google Shape;164;g301814e5e05_0_8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g301814e5e05_0_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Google Shape;170;g301814e5e05_0_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Ref idx="1002">
        <a:schemeClr val="bg2"/>
      </p:bgRef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46297" y="367498"/>
            <a:ext cx="703875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BMIH6001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Contemporary Themes in the Hotel and Hospitality Sector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Chosen topic: Digital transformation in hospitality and tourism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hospitality and hotel industry are actively embracing technology to enhance guest experiences, to streamline operations, as well as efficiency. (Artificial intelligence(AI) for guest service)</a:t>
            </a:r>
          </a:p>
          <a:p>
            <a:pPr algn="ctr">
              <a:lnSpc>
                <a:spcPct val="150000"/>
              </a:lnSpc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2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Imran Ali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</a:t>
            </a:r>
            <a:r>
              <a:rPr lang="en-US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ID: 2121357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b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>
            <a:spLocks noGrp="1"/>
          </p:cNvSpPr>
          <p:nvPr>
            <p:ph type="ctrTitle"/>
          </p:nvPr>
        </p:nvSpPr>
        <p:spPr>
          <a:xfrm>
            <a:off x="520996" y="244845"/>
            <a:ext cx="7620196" cy="956634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  <a:endParaRPr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1" name="Google Shape;61;p14"/>
          <p:cNvSpPr txBox="1">
            <a:spLocks noGrp="1"/>
          </p:cNvSpPr>
          <p:nvPr>
            <p:ph type="subTitle" idx="1"/>
          </p:nvPr>
        </p:nvSpPr>
        <p:spPr>
          <a:xfrm>
            <a:off x="233916" y="1477926"/>
            <a:ext cx="8598384" cy="301964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lnSpcReduction="10000"/>
          </a:bodyPr>
          <a:lstStyle/>
          <a:p>
            <a:pPr lvl="0" indent="-457200" algn="just">
              <a:buFont typeface="Arial" panose="020B0604020202020204" pitchFamily="34" charset="0"/>
              <a:buChar char="•"/>
            </a:pPr>
            <a:r>
              <a:rPr lang="en" b="1" dirty="0">
                <a:latin typeface="Times New Roman"/>
                <a:ea typeface="Times New Roman"/>
                <a:cs typeface="Times New Roman"/>
                <a:sym typeface="Times New Roman"/>
              </a:rPr>
              <a:t>Introduction</a:t>
            </a:r>
          </a:p>
          <a:p>
            <a:pPr lvl="0" indent="-457200" algn="just">
              <a:buFont typeface="Arial" panose="020B0604020202020204" pitchFamily="34" charset="0"/>
              <a:buChar char="•"/>
            </a:pPr>
            <a:r>
              <a:rPr lang="en" b="1" dirty="0">
                <a:latin typeface="Times New Roman"/>
                <a:ea typeface="Times New Roman"/>
                <a:cs typeface="Times New Roman"/>
                <a:sym typeface="Times New Roman"/>
              </a:rPr>
              <a:t>Literature Review</a:t>
            </a:r>
          </a:p>
          <a:p>
            <a:pPr lvl="0" indent="-457200" algn="just">
              <a:buFont typeface="Arial" panose="020B0604020202020204" pitchFamily="34" charset="0"/>
              <a:buChar char="•"/>
            </a:pPr>
            <a:r>
              <a:rPr lang="en" b="1" dirty="0">
                <a:latin typeface="Times New Roman"/>
                <a:ea typeface="Times New Roman"/>
                <a:cs typeface="Times New Roman"/>
                <a:sym typeface="Times New Roman"/>
              </a:rPr>
              <a:t>Application to the hotel and hospitality sector</a:t>
            </a:r>
          </a:p>
          <a:p>
            <a:pPr indent="-457200" algn="just">
              <a:buFont typeface="Arial" panose="020B0604020202020204" pitchFamily="34" charset="0"/>
              <a:buChar char="•"/>
            </a:pPr>
            <a:r>
              <a:rPr lang="en-US" b="1" dirty="0">
                <a:latin typeface="Times New Roman"/>
                <a:ea typeface="Times New Roman"/>
                <a:cs typeface="Times New Roman"/>
                <a:sym typeface="Times New Roman"/>
              </a:rPr>
              <a:t>Evaluate future policy and management options for the chosen theme</a:t>
            </a:r>
          </a:p>
          <a:p>
            <a:pPr indent="-457200" algn="just">
              <a:buFont typeface="Arial" panose="020B0604020202020204" pitchFamily="34" charset="0"/>
              <a:buChar char="•"/>
            </a:pPr>
            <a:r>
              <a:rPr lang="en" b="1" dirty="0"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</a:p>
          <a:p>
            <a:pPr indent="-457200" algn="just">
              <a:buFont typeface="Arial" panose="020B0604020202020204" pitchFamily="34" charset="0"/>
              <a:buChar char="•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b="1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 indent="-457200" algn="just">
              <a:buFont typeface="Arial" panose="020B0604020202020204" pitchFamily="34" charset="0"/>
              <a:buChar char="•"/>
            </a:pPr>
            <a:endParaRPr lang="en" b="1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 indent="-457200" algn="just">
              <a:buFont typeface="Arial" panose="020B0604020202020204" pitchFamily="34" charset="0"/>
              <a:buChar char="•"/>
            </a:pP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5"/>
          <p:cNvSpPr txBox="1">
            <a:spLocks noGrp="1"/>
          </p:cNvSpPr>
          <p:nvPr>
            <p:ph type="ctrTitle"/>
          </p:nvPr>
        </p:nvSpPr>
        <p:spPr>
          <a:xfrm>
            <a:off x="2634150" y="0"/>
            <a:ext cx="3875700" cy="629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800" b="1" dirty="0">
                <a:latin typeface="Times New Roman"/>
                <a:ea typeface="Times New Roman"/>
                <a:cs typeface="Times New Roman"/>
                <a:sym typeface="Times New Roman"/>
              </a:rPr>
              <a:t>Introduction</a:t>
            </a:r>
            <a:endParaRPr sz="2800" dirty="0"/>
          </a:p>
        </p:txBody>
      </p:sp>
      <p:sp>
        <p:nvSpPr>
          <p:cNvPr id="67" name="Google Shape;67;p15"/>
          <p:cNvSpPr txBox="1">
            <a:spLocks noGrp="1"/>
          </p:cNvSpPr>
          <p:nvPr>
            <p:ph type="subTitle" idx="1"/>
          </p:nvPr>
        </p:nvSpPr>
        <p:spPr>
          <a:xfrm>
            <a:off x="265814" y="1089844"/>
            <a:ext cx="4341812" cy="335456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presentation will discuss the importance of digital transformation.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Radisson is one of the finest and most renowned hotel businesses in the UK.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There would be a highlight on the digital transformation made by Raddison.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enterprise has been providing a variety of services to customers (Radisson, 2024).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There has been a genuine emphasis on enhancing the comfort level of the customers during their stay. </a:t>
            </a:r>
            <a:endParaRPr sz="3200" dirty="0"/>
          </a:p>
        </p:txBody>
      </p:sp>
      <p:pic>
        <p:nvPicPr>
          <p:cNvPr id="68" name="Google Shape;68;p15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86670" y="1408820"/>
            <a:ext cx="3452037" cy="24826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>
            <a:spLocks noGrp="1"/>
          </p:cNvSpPr>
          <p:nvPr>
            <p:ph type="ctrTitle"/>
          </p:nvPr>
        </p:nvSpPr>
        <p:spPr>
          <a:xfrm>
            <a:off x="2365650" y="0"/>
            <a:ext cx="4412700" cy="743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 dirty="0">
                <a:latin typeface="Times New Roman"/>
                <a:ea typeface="Times New Roman"/>
                <a:cs typeface="Times New Roman"/>
                <a:sym typeface="Times New Roman"/>
              </a:rPr>
              <a:t>Literature Review</a:t>
            </a:r>
            <a:endParaRPr sz="2800" dirty="0"/>
          </a:p>
        </p:txBody>
      </p:sp>
      <p:sp>
        <p:nvSpPr>
          <p:cNvPr id="74" name="Google Shape;74;p16"/>
          <p:cNvSpPr txBox="1">
            <a:spLocks noGrp="1"/>
          </p:cNvSpPr>
          <p:nvPr>
            <p:ph type="subTitle" idx="1"/>
          </p:nvPr>
        </p:nvSpPr>
        <p:spPr>
          <a:xfrm>
            <a:off x="303049" y="951250"/>
            <a:ext cx="5064597" cy="382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the words of Bresciani </a:t>
            </a:r>
            <a:r>
              <a:rPr lang="en" sz="1400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</a:t>
            </a: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(2021), digital transformation has been the most important aspect of an enterprise.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is so because there has been an increment in the accuracy of the work done.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Alrawadieh </a:t>
            </a:r>
            <a:r>
              <a:rPr lang="en" sz="1400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</a:t>
            </a: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(2021), have said that there has been an enhancement in the comfort level of the customers.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has helped in increasing the effectiveness with which an enterprise has been operating.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has been identified by Kraus </a:t>
            </a:r>
            <a:r>
              <a:rPr lang="en" sz="1400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</a:t>
            </a: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(2021), that the hotel sector has highly benefited from such procedures. </a:t>
            </a:r>
            <a:endParaRPr sz="3200" dirty="0"/>
          </a:p>
        </p:txBody>
      </p:sp>
      <p:pic>
        <p:nvPicPr>
          <p:cNvPr id="75" name="Google Shape;75;p16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42660" y="1640744"/>
            <a:ext cx="3106777" cy="22730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>
            <a:spLocks noGrp="1"/>
          </p:cNvSpPr>
          <p:nvPr>
            <p:ph type="ctrTitle"/>
          </p:nvPr>
        </p:nvSpPr>
        <p:spPr>
          <a:xfrm>
            <a:off x="1843650" y="0"/>
            <a:ext cx="5456700" cy="91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latin typeface="Times New Roman"/>
                <a:ea typeface="Times New Roman"/>
                <a:cs typeface="Times New Roman"/>
                <a:sym typeface="Times New Roman"/>
              </a:rPr>
              <a:t>Literature Review (Continue)</a:t>
            </a:r>
            <a:endParaRPr sz="2800"/>
          </a:p>
        </p:txBody>
      </p:sp>
      <p:sp>
        <p:nvSpPr>
          <p:cNvPr id="81" name="Google Shape;81;p17"/>
          <p:cNvSpPr txBox="1">
            <a:spLocks noGrp="1"/>
          </p:cNvSpPr>
          <p:nvPr>
            <p:ph type="subTitle" idx="1"/>
          </p:nvPr>
        </p:nvSpPr>
        <p:spPr>
          <a:xfrm>
            <a:off x="143325" y="1119625"/>
            <a:ext cx="4562400" cy="3653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has been identified by Kraus </a:t>
            </a:r>
            <a:r>
              <a:rPr lang="en" sz="1400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</a:t>
            </a: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(2021), that the online presence of the hotels has been the most beneficial.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hotels have been experiencing a rise in the booking rate.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Małkowska </a:t>
            </a:r>
            <a:r>
              <a:rPr lang="en" sz="1400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</a:t>
            </a: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(2021), have said that digital transformation has eased up hotel booking procedures.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is so because there has been an increment in customer engagement. 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There has been a reduction in the difficulty for the customers to find their preferred hotel. </a:t>
            </a:r>
            <a:endParaRPr sz="3200" dirty="0"/>
          </a:p>
        </p:txBody>
      </p:sp>
      <p:pic>
        <p:nvPicPr>
          <p:cNvPr id="82" name="Google Shape;82;p17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86670" y="1263587"/>
            <a:ext cx="3856076" cy="20856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9"/>
          <p:cNvSpPr txBox="1">
            <a:spLocks noGrp="1"/>
          </p:cNvSpPr>
          <p:nvPr>
            <p:ph type="ctrTitle"/>
          </p:nvPr>
        </p:nvSpPr>
        <p:spPr>
          <a:xfrm>
            <a:off x="1835250" y="0"/>
            <a:ext cx="5473500" cy="79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latin typeface="Times New Roman"/>
                <a:ea typeface="Times New Roman"/>
                <a:cs typeface="Times New Roman"/>
                <a:sym typeface="Times New Roman"/>
              </a:rPr>
              <a:t>Literature Review (Continue)</a:t>
            </a:r>
            <a:endParaRPr sz="2800"/>
          </a:p>
        </p:txBody>
      </p:sp>
      <p:sp>
        <p:nvSpPr>
          <p:cNvPr id="95" name="Google Shape;95;p19"/>
          <p:cNvSpPr txBox="1">
            <a:spLocks noGrp="1"/>
          </p:cNvSpPr>
          <p:nvPr>
            <p:ph type="subTitle" idx="1"/>
          </p:nvPr>
        </p:nvSpPr>
        <p:spPr>
          <a:xfrm>
            <a:off x="42075" y="1136425"/>
            <a:ext cx="4530000" cy="354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 opined by Dung and Hai, (2020), organisational change theory is very essential for an enterprise.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Tribe, (2009), has said that a change regarding technologies in hotels is very essential.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There would be an increment in the accuracy with which every operational procedure would be conducted.    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Cooper and Hall, (2019), have said that change in an enterprise helps enhance their performance level.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Therefore, there might further be an increment in the quality of the services provided to the customers. </a:t>
            </a:r>
            <a:endParaRPr sz="3200" dirty="0"/>
          </a:p>
        </p:txBody>
      </p:sp>
      <p:pic>
        <p:nvPicPr>
          <p:cNvPr id="96" name="Google Shape;96;p19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4475" y="1317139"/>
            <a:ext cx="4267126" cy="22752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1"/>
          <p:cNvSpPr txBox="1">
            <a:spLocks noGrp="1"/>
          </p:cNvSpPr>
          <p:nvPr>
            <p:ph type="ctrTitle"/>
          </p:nvPr>
        </p:nvSpPr>
        <p:spPr>
          <a:xfrm>
            <a:off x="311700" y="50500"/>
            <a:ext cx="8520600" cy="701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 dirty="0">
                <a:latin typeface="Times New Roman"/>
                <a:ea typeface="Times New Roman"/>
                <a:cs typeface="Times New Roman"/>
                <a:sym typeface="Times New Roman"/>
              </a:rPr>
              <a:t>Application to the hotel and hospitality sector</a:t>
            </a:r>
            <a:endParaRPr sz="2800" dirty="0"/>
          </a:p>
        </p:txBody>
      </p:sp>
      <p:sp>
        <p:nvSpPr>
          <p:cNvPr id="109" name="Google Shape;109;p21"/>
          <p:cNvSpPr txBox="1">
            <a:spLocks noGrp="1"/>
          </p:cNvSpPr>
          <p:nvPr>
            <p:ph type="subTitle" idx="1"/>
          </p:nvPr>
        </p:nvSpPr>
        <p:spPr>
          <a:xfrm>
            <a:off x="160175" y="1262725"/>
            <a:ext cx="4823400" cy="346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has been recorded that there has been a massive change in the fiscal and monetary policies of the UK (Burnett and Johnston, 2020).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has been identified that </a:t>
            </a:r>
            <a:r>
              <a:rPr lang="en" sz="14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Brexit </a:t>
            </a: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has hampered the operation of the organisations immensely.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enterprise has ensured to be ethical with its operational procedures (Mrowinska, 2020).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has also been similar for Radisson.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has had a major </a:t>
            </a:r>
            <a:r>
              <a:rPr lang="en" sz="14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negative impact </a:t>
            </a: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on the operation of Radisson. </a:t>
            </a:r>
            <a:endParaRPr sz="3200" dirty="0"/>
          </a:p>
        </p:txBody>
      </p:sp>
      <p:pic>
        <p:nvPicPr>
          <p:cNvPr id="110" name="Google Shape;110;p21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35256" y="1488791"/>
            <a:ext cx="3143694" cy="21581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2"/>
          <p:cNvSpPr txBox="1">
            <a:spLocks noGrp="1"/>
          </p:cNvSpPr>
          <p:nvPr>
            <p:ph type="ctrTitle"/>
          </p:nvPr>
        </p:nvSpPr>
        <p:spPr>
          <a:xfrm>
            <a:off x="311700" y="0"/>
            <a:ext cx="8520600" cy="127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latin typeface="Times New Roman"/>
                <a:ea typeface="Times New Roman"/>
                <a:cs typeface="Times New Roman"/>
                <a:sym typeface="Times New Roman"/>
              </a:rPr>
              <a:t>Application to the hotel and hospitality sector (Continue)</a:t>
            </a:r>
            <a:endParaRPr sz="2800"/>
          </a:p>
        </p:txBody>
      </p:sp>
      <p:sp>
        <p:nvSpPr>
          <p:cNvPr id="116" name="Google Shape;116;p22"/>
          <p:cNvSpPr txBox="1">
            <a:spLocks noGrp="1"/>
          </p:cNvSpPr>
          <p:nvPr>
            <p:ph type="subTitle" idx="1"/>
          </p:nvPr>
        </p:nvSpPr>
        <p:spPr>
          <a:xfrm>
            <a:off x="117875" y="1422675"/>
            <a:ext cx="4646700" cy="352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There is a huge </a:t>
            </a:r>
            <a:r>
              <a:rPr lang="en" sz="14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limitation </a:t>
            </a: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that the business has to consider.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 of September 2024, it has been recorded that the inflation rate is 1.7%.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Radisson has also been affected by the immense fluctuation in the inflation rate.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There has been an increased attraction of the customers (Roy, 2022).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Radisson has also been impacted by global market fluctuations. </a:t>
            </a:r>
            <a:endParaRPr sz="3200" dirty="0"/>
          </a:p>
        </p:txBody>
      </p:sp>
      <p:pic>
        <p:nvPicPr>
          <p:cNvPr id="117" name="Google Shape;117;p22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71459" y="1425901"/>
            <a:ext cx="3420141" cy="20722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3"/>
          <p:cNvSpPr txBox="1">
            <a:spLocks noGrp="1"/>
          </p:cNvSpPr>
          <p:nvPr>
            <p:ph type="ctrTitle"/>
          </p:nvPr>
        </p:nvSpPr>
        <p:spPr>
          <a:xfrm>
            <a:off x="311700" y="0"/>
            <a:ext cx="8520600" cy="1383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>
                <a:latin typeface="Times New Roman"/>
                <a:ea typeface="Times New Roman"/>
                <a:cs typeface="Times New Roman"/>
                <a:sym typeface="Times New Roman"/>
              </a:rPr>
              <a:t>Application to the hotel and hospitality sector (Continue)</a:t>
            </a:r>
            <a:endParaRPr sz="2800"/>
          </a:p>
        </p:txBody>
      </p:sp>
      <p:sp>
        <p:nvSpPr>
          <p:cNvPr id="123" name="Google Shape;123;p23"/>
          <p:cNvSpPr txBox="1">
            <a:spLocks noGrp="1"/>
          </p:cNvSpPr>
          <p:nvPr>
            <p:ph type="subTitle" idx="1"/>
          </p:nvPr>
        </p:nvSpPr>
        <p:spPr>
          <a:xfrm>
            <a:off x="193850" y="1633125"/>
            <a:ext cx="4865038" cy="308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installation of technologies has helped to increase the </a:t>
            </a:r>
            <a:r>
              <a:rPr lang="en" sz="14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strength </a:t>
            </a: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of the business (Varelas </a:t>
            </a:r>
            <a:r>
              <a:rPr lang="en" sz="1400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</a:t>
            </a: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., 2021).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Radisson has been able to follow the regulations of the UK.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Technology has been the key resource of operation for the enterprises.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“Data Protection Act of 2018” can be considered as one.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Radisson has been able to make genuine changes in its operation procedures. </a:t>
            </a:r>
            <a:endParaRPr sz="3200" dirty="0"/>
          </a:p>
        </p:txBody>
      </p:sp>
      <p:pic>
        <p:nvPicPr>
          <p:cNvPr id="124" name="Google Shape;124;p23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69442" y="1758685"/>
            <a:ext cx="3281916" cy="209030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5"/>
          <p:cNvSpPr txBox="1">
            <a:spLocks noGrp="1"/>
          </p:cNvSpPr>
          <p:nvPr>
            <p:ph type="ctrTitle"/>
          </p:nvPr>
        </p:nvSpPr>
        <p:spPr>
          <a:xfrm>
            <a:off x="858051" y="744575"/>
            <a:ext cx="7680300" cy="1116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800" b="1" dirty="0">
                <a:latin typeface="Times New Roman"/>
                <a:ea typeface="Times New Roman"/>
                <a:cs typeface="Times New Roman"/>
                <a:sym typeface="Times New Roman"/>
              </a:rPr>
              <a:t>Evaluate future policy and management options for the chosen theme</a:t>
            </a:r>
            <a:endParaRPr sz="2800" b="1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37" name="Google Shape;137;p25"/>
          <p:cNvSpPr txBox="1"/>
          <p:nvPr/>
        </p:nvSpPr>
        <p:spPr>
          <a:xfrm>
            <a:off x="0" y="1534150"/>
            <a:ext cx="5289300" cy="3416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Enhanced organisational change management will ensure greater commitment of the employees towards digital transformation.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instant transitions in the operations result in a lower adaptability potential of the staff.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smooth and gradual introduction of technology can be more fruitful for Radisson.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>
              <a:lnSpc>
                <a:spcPct val="150000"/>
              </a:lnSpc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will enable the company to build clarity among the employees about future aspirations (</a:t>
            </a:r>
            <a:r>
              <a:rPr lang="en-US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Chase </a:t>
            </a:r>
            <a:r>
              <a:rPr lang="en-US" i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</a:t>
            </a:r>
            <a:r>
              <a:rPr lang="en-US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., 2023)</a:t>
            </a:r>
            <a:endParaRPr dirty="0">
              <a:solidFill>
                <a:schemeClr val="tx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will also result in higher engagement of the employees .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54233" y="1362631"/>
            <a:ext cx="2939791" cy="305255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26"/>
          <p:cNvSpPr txBox="1">
            <a:spLocks noGrp="1"/>
          </p:cNvSpPr>
          <p:nvPr>
            <p:ph type="ctrTitle"/>
          </p:nvPr>
        </p:nvSpPr>
        <p:spPr>
          <a:xfrm>
            <a:off x="1208476" y="247200"/>
            <a:ext cx="7703100" cy="1082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800" b="1">
                <a:latin typeface="Times New Roman"/>
                <a:ea typeface="Times New Roman"/>
                <a:cs typeface="Times New Roman"/>
                <a:sym typeface="Times New Roman"/>
              </a:rPr>
              <a:t>Evaluate future policy and management options for the chosen theme (Continue)</a:t>
            </a:r>
            <a:endParaRPr sz="28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3" name="Google Shape;143;p26"/>
          <p:cNvSpPr txBox="1"/>
          <p:nvPr/>
        </p:nvSpPr>
        <p:spPr>
          <a:xfrm>
            <a:off x="415125" y="1329300"/>
            <a:ext cx="4869393" cy="3416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Radisson can upgrade the digital performance of staff through concerted digital training. 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Rigorous training for the staff can be a potential step towards the holistic implementation of digital technologies.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>
              <a:lnSpc>
                <a:spcPct val="150000"/>
              </a:lnSpc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Enhanced digital skills are highly imminent for the staff to meet the workplace demands (</a:t>
            </a:r>
            <a:r>
              <a:rPr lang="en-US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Ruel</a:t>
            </a:r>
            <a:r>
              <a:rPr lang="en-US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and </a:t>
            </a:r>
            <a:r>
              <a:rPr lang="en-US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Njoku</a:t>
            </a:r>
            <a:r>
              <a:rPr lang="en-US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2021).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hospitality and tourism businesses can boost the digital skills of employees.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will foster enriching their workplace performance. </a:t>
            </a:r>
            <a:endParaRPr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17937" y="1902307"/>
            <a:ext cx="3299875" cy="227648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27"/>
          <p:cNvSpPr txBox="1">
            <a:spLocks noGrp="1"/>
          </p:cNvSpPr>
          <p:nvPr>
            <p:ph type="ctrTitle"/>
          </p:nvPr>
        </p:nvSpPr>
        <p:spPr>
          <a:xfrm>
            <a:off x="643251" y="1287850"/>
            <a:ext cx="7171800" cy="844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9285"/>
              <a:buFont typeface="Arial"/>
              <a:buNone/>
            </a:pPr>
            <a:r>
              <a:rPr lang="en" sz="2800" b="1" dirty="0">
                <a:latin typeface="Times New Roman"/>
                <a:ea typeface="Times New Roman"/>
                <a:cs typeface="Times New Roman"/>
                <a:sym typeface="Times New Roman"/>
              </a:rPr>
              <a:t>Evaluate future policy and management options for the chosen theme (Continue)</a:t>
            </a:r>
            <a:endParaRPr sz="2800" b="1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9" name="Google Shape;149;p27"/>
          <p:cNvSpPr txBox="1"/>
          <p:nvPr/>
        </p:nvSpPr>
        <p:spPr>
          <a:xfrm>
            <a:off x="89708" y="1634650"/>
            <a:ext cx="5325439" cy="3093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Strict adherence to the Data Protection Act 2018 will increase the efficiency in the digital transformation.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enhanced adoption of ethical guidelines and legislation assists businesses in increasing the value of the industry.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>
              <a:lnSpc>
                <a:spcPct val="150000"/>
              </a:lnSpc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adoption of AI is known to have several positive and negative implications (</a:t>
            </a:r>
            <a:r>
              <a:rPr lang="en-US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Gursoy</a:t>
            </a:r>
            <a:r>
              <a:rPr lang="en-US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and </a:t>
            </a:r>
            <a:r>
              <a:rPr lang="en-US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Cai</a:t>
            </a:r>
            <a:r>
              <a:rPr lang="en-US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2024)</a:t>
            </a: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comprehensive alignment with legislative principles during AI implementation will fetch maximum benefits.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will foster capturing effective information for the tourists. </a:t>
            </a:r>
            <a:endParaRPr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64530" y="1909548"/>
            <a:ext cx="3032903" cy="231110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29"/>
          <p:cNvSpPr txBox="1">
            <a:spLocks noGrp="1"/>
          </p:cNvSpPr>
          <p:nvPr>
            <p:ph type="ctrTitle"/>
          </p:nvPr>
        </p:nvSpPr>
        <p:spPr>
          <a:xfrm>
            <a:off x="1332851" y="269775"/>
            <a:ext cx="7284600" cy="65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800" b="1" dirty="0"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endParaRPr sz="2800" dirty="0"/>
          </a:p>
        </p:txBody>
      </p:sp>
      <p:sp>
        <p:nvSpPr>
          <p:cNvPr id="161" name="Google Shape;161;p29"/>
          <p:cNvSpPr txBox="1"/>
          <p:nvPr/>
        </p:nvSpPr>
        <p:spPr>
          <a:xfrm>
            <a:off x="219352" y="1008994"/>
            <a:ext cx="4803909" cy="3416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presentation has discussed the noticeable implications of AI in the tourism and hospitality business.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hospitality industry of the UK has been incorporating dynamic technologies to upgrade business performance.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higher GDP contribution of the industry has transformed it into a strategic sector.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higher corruption and political instability affected the digital transformation activities of Radisson.</a:t>
            </a:r>
            <a:endParaRPr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developed infrastructure in the UK is assisting in streamlining the digital transformation in hospitality. </a:t>
            </a:r>
            <a:endParaRPr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08294" y="1561488"/>
            <a:ext cx="3287120" cy="22804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30"/>
          <p:cNvSpPr txBox="1">
            <a:spLocks noGrp="1"/>
          </p:cNvSpPr>
          <p:nvPr>
            <p:ph type="ctrTitle"/>
          </p:nvPr>
        </p:nvSpPr>
        <p:spPr>
          <a:xfrm>
            <a:off x="512533" y="0"/>
            <a:ext cx="8029875" cy="84162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lvl="0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12652" y="981606"/>
            <a:ext cx="881439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Alrawadieh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Z.,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Alrawadieh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Z. and Cetin, G. (2021) Digital transformation and revenue management: Evidence from the hotel industry.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Economics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27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pp.328-345.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Bresciani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Huarng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K.H., Malhotra, A. and Ferraris, A. (2021) Digital transformation as a springboard for product, process and business model innovation.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Business Research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128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pp.204-210.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Burnett, M. and Johnston, T., 2020. Brexit anticipated economic shock on Ireland’s planning for hospitality and tourism: resilience, volatility and exposure.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Review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75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pp.595-606.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Chase, L.C., Phillips, R.G. and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Amsden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 (2023) Stakeholder engagement in tourism planning and development. In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Handbook of Tourism And Quality-Of-Life Research II: Enhancing the lives of tourists, residents of host communities and service providers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(pp. 317-333). Cham: Springer International Publishing.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Conrady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R., Buck, M. (2012) Trends and Issues in Global Tourism, Springer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Cooper, C. and Hall, M. (2019) Contemporary Tourism: An International Approach, 4th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Goodfellows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Oxford.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Costa, V. and Costa, C. (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(2022) Sustainability and competitiveness in the hospitality industry. Hershey, Pennsylvania: Business Science Reference.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Dung, L.T. and Hai, P.V. (2020) The effects of transformational leadership and job satisfaction on commitment to organisational change: a three-component model extension approach.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South East Asian Journal of Management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p.6.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Ferraris, A.,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Vrontis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D.,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Belyaeva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Z., De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Bernardi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and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Ozek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 (2020) Innovation within the food companies: how creative partnerships may conduct to better performances?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Food Journal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123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pp.143-158.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Ford. R.C,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Sturman.M.C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(2020) Managing Hospitality Organizations 2nd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Sage, London.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Gerhart, B. and Feng, J. (2021) The resource-based view of the firm, human resources, and human capital: Progress and prospects.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management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47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(7), pp.1796-1819.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Gov.UK. (2024)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Protection Act 2018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Legislation.gov.uk. Available at: https://www.legislation.gov.uk/ukpga/2018/12/contents [Accessed 28 Oct. 2024].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Gursoy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and Cai, R. (2024) Artificial intelligence: an overview of research trends and future directions.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Kraus, S., Jones, P.,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Kailer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N.,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Weinmann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Chaparro-Banegas, N. and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Roig-Tierno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 (2021) Digital transformation: An overview of the current state of the art of research.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Sage Open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p.21582440211047576.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Małkowska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Urbaniec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and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Kosała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(2021) The impact of digital transformation on European countries: Insights from a comparative analysis.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Equilibrium. Quarterly Journal of Economics and Economic Policy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pp.325-355.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Mrowinska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(2020) Financial Performance Analysis of major hotel chains in Poland, Finland, and United Kingdom during 2017-2019.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Pinho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C., Franco, M. and Mendes, L. (2021) Application of innovation diffusion theory to the E-learning process: higher education context.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and Information Technologies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pp.421-440.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Radisson 2024.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Welcome to our hotels in the United Kingdom | Radisson Hotels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Enjoy our hotels in the United Kingdom. Available at: https://www.radissonhotels.com/en-us/destination/united-kingdom [Accessed 28 Oct. 2024].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Roy, S. (2022) Changes in Hotel Accommodation Trends in the Past Decades.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ATITHYA: A Journal of Hospitality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Ruel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 and Njoku, E. (2021) AI redefining the hospitality industry.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Tourism Futures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pp.53-66.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Sakshi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Shashi,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Cerchione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 and Bansal, H. (2020) Measuring the impact of sustainability policy and practices in tourism and hospitality industry.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Strategy and the Environment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29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pp.1109-1126.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Tribe J. (2009) Philosophical issues in Tourism (Aspects of Page 4 of 24 Tourism), Channel View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Varelas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Karvela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and Georgopoulos, N. (2021) The impact of information technology and sustainable strategies in hotel branding, Evidence from the Greek environment.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(15), p.8543.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315088" y="2110085"/>
            <a:ext cx="43011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Thank You</a:t>
            </a:r>
            <a:endParaRPr lang="en-US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1925</Words>
  <Application>Microsoft Office PowerPoint</Application>
  <PresentationFormat>On-screen Show (16:9)</PresentationFormat>
  <Paragraphs>106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Times New Roman</vt:lpstr>
      <vt:lpstr>Simple Light</vt:lpstr>
      <vt:lpstr>PowerPoint Presentation</vt:lpstr>
      <vt:lpstr>Table of Contents</vt:lpstr>
      <vt:lpstr>Introduction</vt:lpstr>
      <vt:lpstr>Literature Review</vt:lpstr>
      <vt:lpstr>Literature Review (Continue)</vt:lpstr>
      <vt:lpstr>Literature Review (Continue)</vt:lpstr>
      <vt:lpstr>Application to the hotel and hospitality sector</vt:lpstr>
      <vt:lpstr>Application to the hotel and hospitality sector (Continue)</vt:lpstr>
      <vt:lpstr>Application to the hotel and hospitality sector (Continue)</vt:lpstr>
      <vt:lpstr>Evaluate future policy and management options for the chosen theme </vt:lpstr>
      <vt:lpstr>Evaluate future policy and management options for the chosen theme (Continue)</vt:lpstr>
      <vt:lpstr>Evaluate future policy and management options for the chosen theme (Continue) 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modified xsi:type="dcterms:W3CDTF">2024-10-30T22:23:18Z</dcterms:modified>
</cp:coreProperties>
</file>