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5" r:id="rId2"/>
    <p:sldId id="256" r:id="rId3"/>
    <p:sldId id="257" r:id="rId4"/>
    <p:sldId id="258" r:id="rId5"/>
    <p:sldId id="259" r:id="rId6"/>
    <p:sldId id="260" r:id="rId7"/>
    <p:sldId id="261"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108" autoAdjust="0"/>
    <p:restoredTop sz="94660"/>
  </p:normalViewPr>
  <p:slideViewPr>
    <p:cSldViewPr snapToGrid="0" snapToObjects="1">
      <p:cViewPr varScale="1">
        <p:scale>
          <a:sx n="78" d="100"/>
          <a:sy n="78" d="100"/>
        </p:scale>
        <p:origin x="134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a:extLst>
              <a:ext uri="{FF2B5EF4-FFF2-40B4-BE49-F238E27FC236}">
                <a16:creationId xmlns:a16="http://schemas.microsoft.com/office/drawing/2014/main" id="{BABB0C04-61A4-C2D5-2868-37D8415143A5}"/>
              </a:ext>
            </a:extLst>
          </p:cNvPr>
          <p:cNvSpPr>
            <a:spLocks noChangeArrowheads="1"/>
          </p:cNvSpPr>
          <p:nvPr/>
        </p:nvSpPr>
        <p:spPr bwMode="auto">
          <a:xfrm>
            <a:off x="1" y="889567"/>
            <a:ext cx="138600" cy="277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98" tIns="34299" rIns="68598" bIns="34299" numCol="1" anchor="ctr" anchorCtr="0" compatLnSpc="1">
            <a:prstTxWarp prst="textNoShape">
              <a:avLst/>
            </a:prstTxWarp>
            <a:spAutoFit/>
          </a:bodyPr>
          <a:lstStyle/>
          <a:p>
            <a:endParaRPr lang="en-GB" sz="1350"/>
          </a:p>
        </p:txBody>
      </p:sp>
      <p:pic>
        <p:nvPicPr>
          <p:cNvPr id="2055" name="Picture 1" descr="A close-up of a sign&#10;&#10;AI-generated content may be incorrect.">
            <a:extLst>
              <a:ext uri="{FF2B5EF4-FFF2-40B4-BE49-F238E27FC236}">
                <a16:creationId xmlns:a16="http://schemas.microsoft.com/office/drawing/2014/main" id="{0D24FF2A-80BC-2FBE-26CA-7D1E6B3F76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30342"/>
            <a:ext cx="2205458" cy="9805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9">
            <a:extLst>
              <a:ext uri="{FF2B5EF4-FFF2-40B4-BE49-F238E27FC236}">
                <a16:creationId xmlns:a16="http://schemas.microsoft.com/office/drawing/2014/main" id="{C7BB7B92-2F61-43D3-EDCA-4E56A45F103B}"/>
              </a:ext>
            </a:extLst>
          </p:cNvPr>
          <p:cNvSpPr>
            <a:spLocks noChangeArrowheads="1"/>
          </p:cNvSpPr>
          <p:nvPr/>
        </p:nvSpPr>
        <p:spPr bwMode="auto">
          <a:xfrm>
            <a:off x="0" y="2129624"/>
            <a:ext cx="8731045" cy="3116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98" tIns="34299" rIns="68598" bIns="34299" numCol="1" anchor="ctr" anchorCtr="0" compatLnSpc="1">
            <a:prstTxWarp prst="textNoShape">
              <a:avLst/>
            </a:prstTxWarp>
            <a:spAutoFit/>
          </a:bodyPr>
          <a:lstStyle/>
          <a:p>
            <a:pPr defTabSz="685983" eaLnBrk="0" fontAlgn="base" hangingPunct="0">
              <a:spcBef>
                <a:spcPct val="0"/>
              </a:spcBef>
              <a:spcAft>
                <a:spcPct val="0"/>
              </a:spcAft>
            </a:pPr>
            <a:r>
              <a:rPr lang="en-US" altLang="zh-CN" dirty="0">
                <a:latin typeface="Cambria" panose="02040503050406030204" pitchFamily="18" charset="0"/>
                <a:ea typeface="DengXian" panose="02010600030101010101" pitchFamily="2" charset="-122"/>
                <a:cs typeface="Arial" panose="020B0604020202020204" pitchFamily="34" charset="0"/>
              </a:rPr>
              <a:t>Name: MOHAMED MOULDI LARBI </a:t>
            </a:r>
          </a:p>
          <a:p>
            <a:pPr defTabSz="685983" eaLnBrk="0" fontAlgn="base" hangingPunct="0">
              <a:spcBef>
                <a:spcPct val="0"/>
              </a:spcBef>
              <a:spcAft>
                <a:spcPct val="0"/>
              </a:spcAft>
            </a:pPr>
            <a:endParaRPr lang="en-GB" altLang="zh-CN" dirty="0"/>
          </a:p>
          <a:p>
            <a:pPr defTabSz="685983" eaLnBrk="0" fontAlgn="base" hangingPunct="0">
              <a:spcBef>
                <a:spcPct val="0"/>
              </a:spcBef>
              <a:spcAft>
                <a:spcPct val="0"/>
              </a:spcAft>
            </a:pPr>
            <a:r>
              <a:rPr lang="en-US" altLang="zh-CN" dirty="0">
                <a:latin typeface="Cambria" panose="02040503050406030204" pitchFamily="18" charset="0"/>
                <a:ea typeface="DengXian" panose="02010600030101010101" pitchFamily="2" charset="-122"/>
                <a:cs typeface="Arial" panose="020B0604020202020204" pitchFamily="34" charset="0"/>
              </a:rPr>
              <a:t>Student ID: 2515164 </a:t>
            </a:r>
            <a:endParaRPr lang="en-GB" altLang="zh-CN" dirty="0"/>
          </a:p>
          <a:p>
            <a:pPr defTabSz="685983" eaLnBrk="0" fontAlgn="base" hangingPunct="0">
              <a:spcBef>
                <a:spcPct val="0"/>
              </a:spcBef>
              <a:spcAft>
                <a:spcPct val="0"/>
              </a:spcAft>
            </a:pPr>
            <a:endParaRPr lang="en-US" altLang="zh-CN" dirty="0">
              <a:latin typeface="Cambria" panose="02040503050406030204" pitchFamily="18" charset="0"/>
              <a:ea typeface="DengXian" panose="02010600030101010101" pitchFamily="2" charset="-122"/>
              <a:cs typeface="Arial" panose="020B0604020202020204" pitchFamily="34" charset="0"/>
            </a:endParaRPr>
          </a:p>
          <a:p>
            <a:pPr defTabSz="685983" eaLnBrk="0" fontAlgn="base" hangingPunct="0">
              <a:spcBef>
                <a:spcPct val="0"/>
              </a:spcBef>
              <a:spcAft>
                <a:spcPct val="0"/>
              </a:spcAft>
            </a:pPr>
            <a:r>
              <a:rPr lang="en-US" altLang="zh-CN" dirty="0">
                <a:latin typeface="Cambria" panose="02040503050406030204" pitchFamily="18" charset="0"/>
                <a:ea typeface="DengXian" panose="02010600030101010101" pitchFamily="2" charset="-122"/>
                <a:cs typeface="Arial" panose="020B0604020202020204" pitchFamily="34" charset="0"/>
              </a:rPr>
              <a:t>Module Code: LCHS4009</a:t>
            </a:r>
            <a:endParaRPr lang="en-GB" altLang="zh-CN" dirty="0"/>
          </a:p>
          <a:p>
            <a:pPr defTabSz="685983" eaLnBrk="0" fontAlgn="base" hangingPunct="0">
              <a:spcBef>
                <a:spcPct val="0"/>
              </a:spcBef>
              <a:spcAft>
                <a:spcPct val="0"/>
              </a:spcAft>
            </a:pPr>
            <a:endParaRPr lang="en-US" altLang="zh-CN" dirty="0">
              <a:latin typeface="Cambria" panose="02040503050406030204" pitchFamily="18" charset="0"/>
              <a:ea typeface="DengXian" panose="02010600030101010101" pitchFamily="2" charset="-122"/>
              <a:cs typeface="Arial" panose="020B0604020202020204" pitchFamily="34" charset="0"/>
            </a:endParaRPr>
          </a:p>
          <a:p>
            <a:pPr defTabSz="685983" eaLnBrk="0" fontAlgn="base" hangingPunct="0">
              <a:spcBef>
                <a:spcPct val="0"/>
              </a:spcBef>
              <a:spcAft>
                <a:spcPct val="0"/>
              </a:spcAft>
            </a:pPr>
            <a:r>
              <a:rPr lang="en-US" altLang="zh-CN" dirty="0">
                <a:latin typeface="Cambria" panose="02040503050406030204" pitchFamily="18" charset="0"/>
                <a:ea typeface="DengXian" panose="02010600030101010101" pitchFamily="2" charset="-122"/>
                <a:cs typeface="Arial" panose="020B0604020202020204" pitchFamily="34" charset="0"/>
              </a:rPr>
              <a:t>Module: </a:t>
            </a:r>
            <a:r>
              <a:rPr lang="en-GB" b="1" dirty="0"/>
              <a:t>Professional Career Development within Health and Social Care </a:t>
            </a:r>
          </a:p>
          <a:p>
            <a:pPr defTabSz="685983" eaLnBrk="0" fontAlgn="base" hangingPunct="0">
              <a:spcBef>
                <a:spcPct val="0"/>
              </a:spcBef>
              <a:spcAft>
                <a:spcPct val="0"/>
              </a:spcAft>
            </a:pPr>
            <a:endParaRPr lang="en-GB" altLang="zh-CN" dirty="0"/>
          </a:p>
          <a:p>
            <a:pPr defTabSz="685983" eaLnBrk="0" fontAlgn="base" hangingPunct="0">
              <a:spcBef>
                <a:spcPct val="0"/>
              </a:spcBef>
              <a:spcAft>
                <a:spcPct val="0"/>
              </a:spcAft>
            </a:pPr>
            <a:r>
              <a:rPr lang="en-US" altLang="zh-CN" dirty="0">
                <a:latin typeface="Cambria" panose="02040503050406030204" pitchFamily="18" charset="0"/>
                <a:ea typeface="DengXian" panose="02010600030101010101" pitchFamily="2" charset="-122"/>
                <a:cs typeface="Arial" panose="020B0604020202020204" pitchFamily="34" charset="0"/>
              </a:rPr>
              <a:t>Lecturer: Odette JACK</a:t>
            </a:r>
            <a:endParaRPr lang="en-GB" altLang="zh-CN" dirty="0"/>
          </a:p>
          <a:p>
            <a:pPr defTabSz="685983" eaLnBrk="0" fontAlgn="base" hangingPunct="0">
              <a:spcBef>
                <a:spcPct val="0"/>
              </a:spcBef>
              <a:spcAft>
                <a:spcPct val="0"/>
              </a:spcAft>
            </a:pPr>
            <a:endParaRPr lang="en-US" altLang="zh-CN" dirty="0">
              <a:latin typeface="Cambria" panose="02040503050406030204" pitchFamily="18" charset="0"/>
              <a:ea typeface="DengXian" panose="02010600030101010101" pitchFamily="2" charset="-122"/>
              <a:cs typeface="Arial" panose="020B0604020202020204" pitchFamily="34" charset="0"/>
            </a:endParaRPr>
          </a:p>
          <a:p>
            <a:pPr defTabSz="685983" eaLnBrk="0" fontAlgn="base" hangingPunct="0">
              <a:spcBef>
                <a:spcPct val="0"/>
              </a:spcBef>
              <a:spcAft>
                <a:spcPct val="0"/>
              </a:spcAft>
            </a:pPr>
            <a:r>
              <a:rPr lang="en-US" altLang="zh-CN" dirty="0">
                <a:latin typeface="Cambria" panose="02040503050406030204" pitchFamily="18" charset="0"/>
                <a:ea typeface="DengXian" panose="02010600030101010101" pitchFamily="2" charset="-122"/>
                <a:cs typeface="Arial" panose="020B0604020202020204" pitchFamily="34" charset="0"/>
              </a:rPr>
              <a:t>Submitted on: 21/07/2026</a:t>
            </a:r>
            <a:endParaRPr lang="en-US" altLang="zh-CN" dirty="0">
              <a:latin typeface="Arial" panose="020B0604020202020204" pitchFamily="34" charset="0"/>
            </a:endParaRPr>
          </a:p>
        </p:txBody>
      </p:sp>
    </p:spTree>
    <p:extLst>
      <p:ext uri="{BB962C8B-B14F-4D97-AF65-F5344CB8AC3E}">
        <p14:creationId xmlns:p14="http://schemas.microsoft.com/office/powerpoint/2010/main" val="3832411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F2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5EB8"/>
          </a:solidFill>
        </p:spPr>
        <p:txBody>
          <a:bodyPr/>
          <a:lstStyle/>
          <a:p>
            <a:pPr>
              <a:defRPr sz="2800" b="1">
                <a:solidFill>
                  <a:srgbClr val="FFFFFF"/>
                </a:solidFill>
              </a:defRPr>
            </a:pPr>
            <a:r>
              <a:rPr dirty="0"/>
              <a:t>What is Working in Teams?</a:t>
            </a:r>
          </a:p>
        </p:txBody>
      </p:sp>
      <p:sp>
        <p:nvSpPr>
          <p:cNvPr id="3" name="TextBox 2"/>
          <p:cNvSpPr txBox="1"/>
          <p:nvPr/>
        </p:nvSpPr>
        <p:spPr>
          <a:xfrm>
            <a:off x="457200" y="1555116"/>
            <a:ext cx="7818120" cy="5016758"/>
          </a:xfrm>
          <a:prstGeom prst="rect">
            <a:avLst/>
          </a:prstGeom>
          <a:noFill/>
        </p:spPr>
        <p:txBody>
          <a:bodyPr wrap="square">
            <a:spAutoFit/>
          </a:bodyPr>
          <a:lstStyle/>
          <a:p>
            <a:pPr>
              <a:defRPr sz="2000">
                <a:solidFill>
                  <a:srgbClr val="282828"/>
                </a:solidFill>
              </a:defRPr>
            </a:pPr>
            <a:br>
              <a:rPr dirty="0"/>
            </a:br>
            <a:r>
              <a:rPr dirty="0"/>
              <a:t>Working in teams refers to working with other people to achieve a shared objective. In health and social care, this means working together with professionals from different disciplines to deliver safe and effective care to patients.</a:t>
            </a:r>
            <a:br>
              <a:rPr dirty="0"/>
            </a:br>
            <a:r>
              <a:rPr lang="en-US" dirty="0"/>
              <a:t>   </a:t>
            </a:r>
            <a:r>
              <a:rPr dirty="0"/>
              <a:t>Key Skills</a:t>
            </a:r>
            <a:br>
              <a:rPr dirty="0"/>
            </a:br>
            <a:r>
              <a:rPr dirty="0"/>
              <a:t>• Communication</a:t>
            </a:r>
            <a:br>
              <a:rPr dirty="0"/>
            </a:br>
            <a:r>
              <a:rPr dirty="0"/>
              <a:t>• Respect</a:t>
            </a:r>
            <a:br>
              <a:rPr dirty="0"/>
            </a:br>
            <a:r>
              <a:rPr dirty="0"/>
              <a:t>• Trust</a:t>
            </a:r>
            <a:br>
              <a:rPr dirty="0"/>
            </a:br>
            <a:r>
              <a:rPr dirty="0"/>
              <a:t>• Cooperation</a:t>
            </a:r>
            <a:br>
              <a:rPr dirty="0"/>
            </a:br>
            <a:r>
              <a:rPr dirty="0"/>
              <a:t>• Shared responsibility</a:t>
            </a:r>
            <a:br>
              <a:rPr dirty="0"/>
            </a:br>
            <a:r>
              <a:rPr dirty="0"/>
              <a:t>• Problem-solving</a:t>
            </a:r>
            <a:br>
              <a:rPr dirty="0"/>
            </a:br>
            <a:r>
              <a:rPr dirty="0"/>
              <a:t>Healthcare professionals usually work in teams since patients’ needs cannot be met by one individual. Nurses, doctors, physiotherapists, social workers, and healthcare assistants are some of the professionals who work together to ensure patients are provided with high-quality care.</a:t>
            </a:r>
          </a:p>
        </p:txBody>
      </p:sp>
      <p:sp>
        <p:nvSpPr>
          <p:cNvPr id="4" name="TextBox 3"/>
          <p:cNvSpPr txBox="1"/>
          <p:nvPr/>
        </p:nvSpPr>
        <p:spPr>
          <a:xfrm>
            <a:off x="7955279" y="137160"/>
            <a:ext cx="548640" cy="457200"/>
          </a:xfrm>
          <a:prstGeom prst="rect">
            <a:avLst/>
          </a:prstGeom>
          <a:noFill/>
        </p:spPr>
        <p:txBody>
          <a:bodyPr wrap="none">
            <a:spAutoFit/>
          </a:bodyPr>
          <a:lstStyle/>
          <a:p>
            <a:pPr>
              <a:defRPr sz="2400"/>
            </a:pPr>
            <a:r>
              <a:t>🩺</a:t>
            </a:r>
          </a:p>
        </p:txBody>
      </p:sp>
      <p:sp>
        <p:nvSpPr>
          <p:cNvPr id="5" name="Oval 4"/>
          <p:cNvSpPr/>
          <p:nvPr/>
        </p:nvSpPr>
        <p:spPr>
          <a:xfrm>
            <a:off x="8000999" y="73152"/>
            <a:ext cx="457200" cy="457200"/>
          </a:xfrm>
          <a:prstGeom prst="ellipse">
            <a:avLst/>
          </a:prstGeom>
          <a:solidFill>
            <a:srgbClr val="FFFFFF"/>
          </a:solidFill>
          <a:ln>
            <a:solidFill>
              <a:srgbClr val="005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F2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5EB8"/>
          </a:solidFill>
        </p:spPr>
        <p:txBody>
          <a:bodyPr/>
          <a:lstStyle/>
          <a:p>
            <a:pPr>
              <a:defRPr sz="2800" b="1">
                <a:solidFill>
                  <a:srgbClr val="FFFFFF"/>
                </a:solidFill>
              </a:defRPr>
            </a:pPr>
            <a:r>
              <a:rPr dirty="0"/>
              <a:t>Why  Teamwork </a:t>
            </a:r>
            <a:r>
              <a:rPr lang="en-US" dirty="0"/>
              <a:t>is </a:t>
            </a:r>
            <a:r>
              <a:rPr dirty="0"/>
              <a:t>Important?</a:t>
            </a:r>
          </a:p>
        </p:txBody>
      </p:sp>
      <p:sp>
        <p:nvSpPr>
          <p:cNvPr id="3" name="TextBox 2"/>
          <p:cNvSpPr txBox="1"/>
          <p:nvPr/>
        </p:nvSpPr>
        <p:spPr>
          <a:xfrm>
            <a:off x="457200" y="1698170"/>
            <a:ext cx="7863840" cy="4708981"/>
          </a:xfrm>
          <a:prstGeom prst="rect">
            <a:avLst/>
          </a:prstGeom>
          <a:noFill/>
        </p:spPr>
        <p:txBody>
          <a:bodyPr wrap="square">
            <a:spAutoFit/>
          </a:bodyPr>
          <a:lstStyle/>
          <a:p>
            <a:pPr>
              <a:defRPr sz="2000">
                <a:solidFill>
                  <a:srgbClr val="282828"/>
                </a:solidFill>
              </a:defRPr>
            </a:pPr>
            <a:r>
              <a:rPr lang="en-US" dirty="0"/>
              <a:t>   </a:t>
            </a:r>
            <a:r>
              <a:rPr dirty="0"/>
              <a:t>Benefits</a:t>
            </a:r>
            <a:br>
              <a:rPr dirty="0"/>
            </a:br>
            <a:r>
              <a:rPr dirty="0"/>
              <a:t>• Improved patient safety</a:t>
            </a:r>
            <a:br>
              <a:rPr dirty="0"/>
            </a:br>
            <a:r>
              <a:rPr dirty="0"/>
              <a:t>• Deliver high-quality and person-</a:t>
            </a:r>
            <a:r>
              <a:rPr dirty="0" err="1"/>
              <a:t>centre</a:t>
            </a:r>
            <a:r>
              <a:rPr dirty="0"/>
              <a:t> care</a:t>
            </a:r>
            <a:br>
              <a:rPr dirty="0"/>
            </a:br>
            <a:r>
              <a:rPr dirty="0"/>
              <a:t>• Prevent errors</a:t>
            </a:r>
            <a:br>
              <a:rPr dirty="0"/>
            </a:br>
            <a:r>
              <a:rPr dirty="0"/>
              <a:t>• Enhanced communication</a:t>
            </a:r>
            <a:br>
              <a:rPr dirty="0"/>
            </a:br>
            <a:r>
              <a:rPr dirty="0"/>
              <a:t>• Shared decision-making</a:t>
            </a:r>
            <a:br>
              <a:rPr dirty="0"/>
            </a:br>
            <a:r>
              <a:rPr dirty="0"/>
              <a:t>• Improved working environment</a:t>
            </a:r>
            <a:br>
              <a:rPr dirty="0"/>
            </a:br>
            <a:br>
              <a:rPr dirty="0"/>
            </a:br>
            <a:r>
              <a:rPr dirty="0"/>
              <a:t>Healthcare professionals benefit from teamwork since it creates an environment that promotes high-quality patient care. Working in teams also helps prevent medical errors since all professionals understand their roles and responsibilities. In addition, it facilitates communication and decision-making processes among healthcare workers. Patients also benefit from teamwork because their physical, emotional, and social needs are considered.</a:t>
            </a:r>
          </a:p>
        </p:txBody>
      </p:sp>
      <p:sp>
        <p:nvSpPr>
          <p:cNvPr id="4" name="TextBox 3"/>
          <p:cNvSpPr txBox="1"/>
          <p:nvPr/>
        </p:nvSpPr>
        <p:spPr>
          <a:xfrm>
            <a:off x="7955279" y="137160"/>
            <a:ext cx="548640" cy="457200"/>
          </a:xfrm>
          <a:prstGeom prst="rect">
            <a:avLst/>
          </a:prstGeom>
          <a:noFill/>
        </p:spPr>
        <p:txBody>
          <a:bodyPr wrap="none">
            <a:spAutoFit/>
          </a:bodyPr>
          <a:lstStyle/>
          <a:p>
            <a:pPr>
              <a:defRPr sz="2400"/>
            </a:pPr>
            <a:r>
              <a:t>🤝</a:t>
            </a:r>
          </a:p>
        </p:txBody>
      </p:sp>
      <p:sp>
        <p:nvSpPr>
          <p:cNvPr id="5" name="Oval 4"/>
          <p:cNvSpPr/>
          <p:nvPr/>
        </p:nvSpPr>
        <p:spPr>
          <a:xfrm>
            <a:off x="8000999" y="168623"/>
            <a:ext cx="457200" cy="457200"/>
          </a:xfrm>
          <a:prstGeom prst="ellipse">
            <a:avLst/>
          </a:prstGeom>
          <a:solidFill>
            <a:srgbClr val="FFFFFF"/>
          </a:solidFill>
          <a:ln>
            <a:solidFill>
              <a:srgbClr val="005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6F2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5EB8"/>
          </a:solidFill>
        </p:spPr>
        <p:txBody>
          <a:bodyPr/>
          <a:lstStyle/>
          <a:p>
            <a:pPr>
              <a:defRPr sz="2800" b="1">
                <a:solidFill>
                  <a:srgbClr val="FFFFFF"/>
                </a:solidFill>
              </a:defRPr>
            </a:pPr>
            <a:r>
              <a:rPr dirty="0"/>
              <a:t>Practical Example</a:t>
            </a:r>
          </a:p>
        </p:txBody>
      </p:sp>
      <p:sp>
        <p:nvSpPr>
          <p:cNvPr id="3" name="TextBox 2"/>
          <p:cNvSpPr txBox="1"/>
          <p:nvPr/>
        </p:nvSpPr>
        <p:spPr>
          <a:xfrm>
            <a:off x="157316" y="1417638"/>
            <a:ext cx="8986684" cy="5504171"/>
          </a:xfrm>
          <a:prstGeom prst="rect">
            <a:avLst/>
          </a:prstGeom>
          <a:noFill/>
        </p:spPr>
        <p:txBody>
          <a:bodyPr wrap="square">
            <a:spAutoFit/>
          </a:bodyPr>
          <a:lstStyle/>
          <a:p>
            <a:pPr>
              <a:defRPr sz="2000">
                <a:solidFill>
                  <a:srgbClr val="282828"/>
                </a:solidFill>
              </a:defRPr>
            </a:pPr>
            <a:r>
              <a:rPr dirty="0"/>
              <a:t>Scenario</a:t>
            </a:r>
            <a:br>
              <a:rPr dirty="0"/>
            </a:br>
            <a:r>
              <a:rPr dirty="0"/>
              <a:t>An elderly patient was admitted to the hospital after falling down.</a:t>
            </a:r>
            <a:br>
              <a:rPr dirty="0"/>
            </a:br>
            <a:r>
              <a:rPr dirty="0"/>
              <a:t>Healthcare team</a:t>
            </a:r>
            <a:br>
              <a:rPr dirty="0"/>
            </a:br>
            <a:r>
              <a:rPr dirty="0"/>
              <a:t>• Nurse</a:t>
            </a:r>
            <a:br>
              <a:rPr dirty="0"/>
            </a:br>
            <a:r>
              <a:rPr dirty="0"/>
              <a:t>• Doctor</a:t>
            </a:r>
            <a:br>
              <a:rPr dirty="0"/>
            </a:br>
            <a:r>
              <a:rPr dirty="0"/>
              <a:t>• Physiotherapist</a:t>
            </a:r>
            <a:br>
              <a:rPr dirty="0"/>
            </a:br>
            <a:r>
              <a:rPr dirty="0"/>
              <a:t>• Occupational therapist</a:t>
            </a:r>
            <a:br>
              <a:rPr dirty="0"/>
            </a:br>
            <a:r>
              <a:rPr dirty="0"/>
              <a:t>• Social worker</a:t>
            </a:r>
            <a:br>
              <a:rPr dirty="0"/>
            </a:br>
            <a:r>
              <a:rPr dirty="0"/>
              <a:t>My role</a:t>
            </a:r>
            <a:br>
              <a:rPr dirty="0"/>
            </a:br>
            <a:r>
              <a:rPr dirty="0"/>
              <a:t>• Listen to my colleagues’ concerns</a:t>
            </a:r>
            <a:br>
              <a:rPr dirty="0"/>
            </a:br>
            <a:r>
              <a:rPr dirty="0"/>
              <a:t>• Provide accurate information</a:t>
            </a:r>
            <a:br>
              <a:rPr dirty="0"/>
            </a:br>
            <a:r>
              <a:rPr dirty="0"/>
              <a:t>• Respect colleagues’ views</a:t>
            </a:r>
            <a:br>
              <a:rPr dirty="0"/>
            </a:br>
            <a:r>
              <a:rPr dirty="0"/>
              <a:t>• Ensure patients are involved in decision-making</a:t>
            </a:r>
            <a:br>
              <a:rPr dirty="0"/>
            </a:br>
            <a:r>
              <a:rPr dirty="0"/>
              <a:t>• Support colleagues</a:t>
            </a:r>
            <a:br>
              <a:rPr dirty="0"/>
            </a:br>
            <a:r>
              <a:rPr dirty="0"/>
              <a:t>For example, when an elderly patient is admitted to the hospital after falling down, </a:t>
            </a:r>
            <a:r>
              <a:rPr lang="en-US" dirty="0"/>
              <a:t>the doctor will be responsible for treating the patient’s injuries. At the same time, the physiotherapist will help the patient regain mobility and movement.</a:t>
            </a:r>
            <a:endParaRPr dirty="0"/>
          </a:p>
        </p:txBody>
      </p:sp>
      <p:sp>
        <p:nvSpPr>
          <p:cNvPr id="4" name="TextBox 3"/>
          <p:cNvSpPr txBox="1"/>
          <p:nvPr/>
        </p:nvSpPr>
        <p:spPr>
          <a:xfrm>
            <a:off x="7955279" y="137160"/>
            <a:ext cx="548640" cy="457200"/>
          </a:xfrm>
          <a:prstGeom prst="rect">
            <a:avLst/>
          </a:prstGeom>
          <a:noFill/>
        </p:spPr>
        <p:txBody>
          <a:bodyPr wrap="none">
            <a:spAutoFit/>
          </a:bodyPr>
          <a:lstStyle/>
          <a:p>
            <a:pPr>
              <a:defRPr sz="2400"/>
            </a:pPr>
            <a:r>
              <a:t>❤️</a:t>
            </a:r>
          </a:p>
        </p:txBody>
      </p:sp>
      <p:sp>
        <p:nvSpPr>
          <p:cNvPr id="5" name="Oval 4"/>
          <p:cNvSpPr/>
          <p:nvPr/>
        </p:nvSpPr>
        <p:spPr>
          <a:xfrm>
            <a:off x="8046719" y="172553"/>
            <a:ext cx="457200" cy="457200"/>
          </a:xfrm>
          <a:prstGeom prst="ellipse">
            <a:avLst/>
          </a:prstGeom>
          <a:solidFill>
            <a:srgbClr val="FFFFFF"/>
          </a:solidFill>
          <a:ln>
            <a:solidFill>
              <a:srgbClr val="005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6F2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5EB8"/>
          </a:solidFill>
        </p:spPr>
        <p:txBody>
          <a:bodyPr/>
          <a:lstStyle/>
          <a:p>
            <a:pPr>
              <a:defRPr sz="2800" b="1">
                <a:solidFill>
                  <a:srgbClr val="FFFFFF"/>
                </a:solidFill>
              </a:defRPr>
            </a:pPr>
            <a:r>
              <a:rPr dirty="0"/>
              <a:t>Self-Reflection</a:t>
            </a:r>
          </a:p>
        </p:txBody>
      </p:sp>
      <p:sp>
        <p:nvSpPr>
          <p:cNvPr id="3" name="TextBox 2"/>
          <p:cNvSpPr txBox="1"/>
          <p:nvPr/>
        </p:nvSpPr>
        <p:spPr>
          <a:xfrm>
            <a:off x="91440" y="1417639"/>
            <a:ext cx="8229600" cy="5324535"/>
          </a:xfrm>
          <a:prstGeom prst="rect">
            <a:avLst/>
          </a:prstGeom>
          <a:noFill/>
        </p:spPr>
        <p:txBody>
          <a:bodyPr wrap="square">
            <a:spAutoFit/>
          </a:bodyPr>
          <a:lstStyle/>
          <a:p>
            <a:pPr>
              <a:defRPr sz="2000">
                <a:solidFill>
                  <a:srgbClr val="282828"/>
                </a:solidFill>
              </a:defRPr>
            </a:pPr>
            <a:r>
              <a:rPr dirty="0"/>
              <a:t>My Strengths</a:t>
            </a:r>
            <a:br>
              <a:rPr dirty="0"/>
            </a:br>
            <a:r>
              <a:rPr dirty="0"/>
              <a:t>• Respect towards others</a:t>
            </a:r>
            <a:br>
              <a:rPr dirty="0"/>
            </a:br>
            <a:r>
              <a:rPr dirty="0"/>
              <a:t>• Good listening skills</a:t>
            </a:r>
            <a:br>
              <a:rPr dirty="0"/>
            </a:br>
            <a:r>
              <a:rPr dirty="0"/>
              <a:t>• Ability to work with others</a:t>
            </a:r>
            <a:br>
              <a:rPr dirty="0"/>
            </a:br>
            <a:r>
              <a:rPr dirty="0"/>
              <a:t>• Willingness to learn from others</a:t>
            </a:r>
            <a:br>
              <a:rPr dirty="0"/>
            </a:br>
            <a:r>
              <a:rPr dirty="0"/>
              <a:t>Areas for Improvement</a:t>
            </a:r>
            <a:br>
              <a:rPr dirty="0"/>
            </a:br>
            <a:r>
              <a:rPr dirty="0"/>
              <a:t>• Be more confident when communicating during team meetings</a:t>
            </a:r>
            <a:br>
              <a:rPr dirty="0"/>
            </a:br>
            <a:r>
              <a:rPr dirty="0"/>
              <a:t>• Learn how to be a good leader</a:t>
            </a:r>
            <a:br>
              <a:rPr dirty="0"/>
            </a:br>
            <a:r>
              <a:rPr dirty="0"/>
              <a:t>• Develop skills to boost self-confidence</a:t>
            </a:r>
            <a:br>
              <a:rPr dirty="0"/>
            </a:br>
            <a:r>
              <a:rPr dirty="0"/>
              <a:t>Action Plan</a:t>
            </a:r>
            <a:br>
              <a:rPr dirty="0"/>
            </a:br>
            <a:r>
              <a:rPr dirty="0"/>
              <a:t>• Seek feedback from my mentors</a:t>
            </a:r>
            <a:br>
              <a:rPr dirty="0"/>
            </a:br>
            <a:r>
              <a:rPr dirty="0"/>
              <a:t>• Be more involved during my placements</a:t>
            </a:r>
            <a:br>
              <a:rPr dirty="0"/>
            </a:br>
            <a:r>
              <a:rPr dirty="0"/>
              <a:t>• Attend workshops on teamwork and communication</a:t>
            </a:r>
            <a:br>
              <a:rPr dirty="0"/>
            </a:br>
            <a:r>
              <a:rPr dirty="0"/>
              <a:t>I believe my strengths of being respectful towards others and a good listener will help me become a good team player. However, I intend to develop my communication skills so that I can become more confident when expressing my views and opinions during team meetings.</a:t>
            </a:r>
          </a:p>
        </p:txBody>
      </p:sp>
      <p:sp>
        <p:nvSpPr>
          <p:cNvPr id="4" name="TextBox 3"/>
          <p:cNvSpPr txBox="1"/>
          <p:nvPr/>
        </p:nvSpPr>
        <p:spPr>
          <a:xfrm>
            <a:off x="7955279" y="137160"/>
            <a:ext cx="548640" cy="457200"/>
          </a:xfrm>
          <a:prstGeom prst="rect">
            <a:avLst/>
          </a:prstGeom>
          <a:noFill/>
        </p:spPr>
        <p:txBody>
          <a:bodyPr wrap="none">
            <a:spAutoFit/>
          </a:bodyPr>
          <a:lstStyle/>
          <a:p>
            <a:pPr>
              <a:defRPr sz="2400"/>
            </a:pPr>
            <a:r>
              <a:t>👥</a:t>
            </a:r>
          </a:p>
        </p:txBody>
      </p:sp>
      <p:sp>
        <p:nvSpPr>
          <p:cNvPr id="5" name="Oval 4"/>
          <p:cNvSpPr/>
          <p:nvPr/>
        </p:nvSpPr>
        <p:spPr>
          <a:xfrm>
            <a:off x="8046719" y="137160"/>
            <a:ext cx="457200" cy="457200"/>
          </a:xfrm>
          <a:prstGeom prst="ellipse">
            <a:avLst/>
          </a:prstGeom>
          <a:solidFill>
            <a:srgbClr val="FFFFFF"/>
          </a:solidFill>
          <a:ln>
            <a:solidFill>
              <a:srgbClr val="005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6F2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5EB8"/>
          </a:solidFill>
        </p:spPr>
        <p:txBody>
          <a:bodyPr/>
          <a:lstStyle/>
          <a:p>
            <a:pPr>
              <a:defRPr sz="2800" b="1">
                <a:solidFill>
                  <a:srgbClr val="FFFFFF"/>
                </a:solidFill>
              </a:defRPr>
            </a:pPr>
            <a:r>
              <a:rPr dirty="0"/>
              <a:t>Conclusion</a:t>
            </a:r>
          </a:p>
        </p:txBody>
      </p:sp>
      <p:sp>
        <p:nvSpPr>
          <p:cNvPr id="3" name="TextBox 2"/>
          <p:cNvSpPr txBox="1"/>
          <p:nvPr/>
        </p:nvSpPr>
        <p:spPr>
          <a:xfrm>
            <a:off x="457200" y="1555116"/>
            <a:ext cx="7863840" cy="4708981"/>
          </a:xfrm>
          <a:prstGeom prst="rect">
            <a:avLst/>
          </a:prstGeom>
          <a:noFill/>
        </p:spPr>
        <p:txBody>
          <a:bodyPr wrap="square">
            <a:spAutoFit/>
          </a:bodyPr>
          <a:lstStyle/>
          <a:p>
            <a:pPr>
              <a:defRPr sz="2000">
                <a:solidFill>
                  <a:srgbClr val="282828"/>
                </a:solidFill>
              </a:defRPr>
            </a:pPr>
            <a:r>
              <a:rPr dirty="0"/>
              <a:t>Key Points</a:t>
            </a:r>
            <a:br>
              <a:rPr dirty="0"/>
            </a:br>
            <a:r>
              <a:rPr dirty="0"/>
              <a:t>• Working in teams is vital in the health and social care sector.</a:t>
            </a:r>
            <a:br>
              <a:rPr dirty="0"/>
            </a:br>
            <a:r>
              <a:rPr dirty="0"/>
              <a:t>• Teamwork promotes good communication, which leads to the delivery of high-quality patient care.</a:t>
            </a:r>
            <a:br>
              <a:rPr dirty="0"/>
            </a:br>
            <a:r>
              <a:rPr dirty="0"/>
              <a:t>• Every healthcare professional plays a role in providing safe and effective patient care.</a:t>
            </a:r>
            <a:br>
              <a:rPr dirty="0"/>
            </a:br>
            <a:r>
              <a:rPr dirty="0"/>
              <a:t>• Self-reflection helps me identify my strengths and areas that need improvement.</a:t>
            </a:r>
            <a:br>
              <a:rPr dirty="0"/>
            </a:br>
            <a:r>
              <a:rPr dirty="0"/>
              <a:t>In conclusion, </a:t>
            </a:r>
            <a:endParaRPr lang="en-US" dirty="0"/>
          </a:p>
          <a:p>
            <a:pPr>
              <a:defRPr sz="2000">
                <a:solidFill>
                  <a:srgbClr val="282828"/>
                </a:solidFill>
              </a:defRPr>
            </a:pPr>
            <a:r>
              <a:rPr dirty="0"/>
              <a:t>working in teams is one of the most fundamental skills every healthcare professional should possess. It is vital since it promotes good communication, which leads to the delivery of high-quality patient care. In addition, teamwork helps prevent medical errors, thereby boosting patient safety. As a future healthcare professional, I will ensure that I develop good teamwork skills to become an asset to my future workplace.</a:t>
            </a:r>
          </a:p>
        </p:txBody>
      </p:sp>
      <p:sp>
        <p:nvSpPr>
          <p:cNvPr id="4" name="TextBox 3"/>
          <p:cNvSpPr txBox="1"/>
          <p:nvPr/>
        </p:nvSpPr>
        <p:spPr>
          <a:xfrm>
            <a:off x="7955279" y="137160"/>
            <a:ext cx="548640" cy="457200"/>
          </a:xfrm>
          <a:prstGeom prst="rect">
            <a:avLst/>
          </a:prstGeom>
          <a:noFill/>
        </p:spPr>
        <p:txBody>
          <a:bodyPr wrap="none">
            <a:spAutoFit/>
          </a:bodyPr>
          <a:lstStyle/>
          <a:p>
            <a:pPr>
              <a:defRPr sz="2400"/>
            </a:pPr>
            <a:r>
              <a:t>💬</a:t>
            </a:r>
          </a:p>
        </p:txBody>
      </p:sp>
      <p:sp>
        <p:nvSpPr>
          <p:cNvPr id="5" name="Oval 4"/>
          <p:cNvSpPr/>
          <p:nvPr/>
        </p:nvSpPr>
        <p:spPr>
          <a:xfrm>
            <a:off x="8046720" y="137160"/>
            <a:ext cx="457200" cy="457200"/>
          </a:xfrm>
          <a:prstGeom prst="ellipse">
            <a:avLst/>
          </a:prstGeom>
          <a:solidFill>
            <a:srgbClr val="FFFFFF"/>
          </a:solidFill>
          <a:ln>
            <a:solidFill>
              <a:srgbClr val="005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6F2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5EB8"/>
          </a:solidFill>
        </p:spPr>
        <p:txBody>
          <a:bodyPr/>
          <a:lstStyle/>
          <a:p>
            <a:pPr>
              <a:defRPr sz="2800" b="1">
                <a:solidFill>
                  <a:srgbClr val="FFFFFF"/>
                </a:solidFill>
              </a:defRPr>
            </a:pPr>
            <a:r>
              <a:rPr dirty="0"/>
              <a:t>References </a:t>
            </a:r>
          </a:p>
        </p:txBody>
      </p:sp>
      <p:sp>
        <p:nvSpPr>
          <p:cNvPr id="3" name="TextBox 2"/>
          <p:cNvSpPr txBox="1"/>
          <p:nvPr/>
        </p:nvSpPr>
        <p:spPr>
          <a:xfrm>
            <a:off x="457200" y="1417638"/>
            <a:ext cx="7863840" cy="2246769"/>
          </a:xfrm>
          <a:prstGeom prst="rect">
            <a:avLst/>
          </a:prstGeom>
          <a:noFill/>
        </p:spPr>
        <p:txBody>
          <a:bodyPr wrap="square">
            <a:spAutoFit/>
          </a:bodyPr>
          <a:lstStyle/>
          <a:p>
            <a:pPr>
              <a:defRPr sz="2000">
                <a:solidFill>
                  <a:srgbClr val="282828"/>
                </a:solidFill>
              </a:defRPr>
            </a:pPr>
            <a:br>
              <a:rPr dirty="0"/>
            </a:br>
            <a:endParaRPr lang="en-US" dirty="0"/>
          </a:p>
          <a:p>
            <a:pPr>
              <a:defRPr sz="2000">
                <a:solidFill>
                  <a:srgbClr val="282828"/>
                </a:solidFill>
              </a:defRPr>
            </a:pPr>
            <a:r>
              <a:rPr dirty="0"/>
              <a:t>Nursing and Midwifery Council. (2018). The Code: Professional standards of practice and behavior for nurses, midwives and nursing associates.</a:t>
            </a:r>
            <a:br>
              <a:rPr dirty="0"/>
            </a:br>
            <a:r>
              <a:rPr dirty="0"/>
              <a:t>World Health Organization. (2010). Framework for action on interprofessional education and collaborative practice.</a:t>
            </a:r>
            <a:br>
              <a:rPr dirty="0"/>
            </a:br>
            <a:endParaRPr dirty="0"/>
          </a:p>
        </p:txBody>
      </p:sp>
      <p:sp>
        <p:nvSpPr>
          <p:cNvPr id="4" name="TextBox 3"/>
          <p:cNvSpPr txBox="1"/>
          <p:nvPr/>
        </p:nvSpPr>
        <p:spPr>
          <a:xfrm>
            <a:off x="7955279" y="137160"/>
            <a:ext cx="548640" cy="457200"/>
          </a:xfrm>
          <a:prstGeom prst="rect">
            <a:avLst/>
          </a:prstGeom>
          <a:noFill/>
        </p:spPr>
        <p:txBody>
          <a:bodyPr wrap="none">
            <a:spAutoFit/>
          </a:bodyPr>
          <a:lstStyle/>
          <a:p>
            <a:pPr>
              <a:defRPr sz="2400"/>
            </a:pPr>
            <a:r>
              <a:t>✅</a:t>
            </a:r>
          </a:p>
        </p:txBody>
      </p:sp>
      <p:sp>
        <p:nvSpPr>
          <p:cNvPr id="5" name="Oval 4"/>
          <p:cNvSpPr/>
          <p:nvPr/>
        </p:nvSpPr>
        <p:spPr>
          <a:xfrm>
            <a:off x="8000999" y="160338"/>
            <a:ext cx="457200" cy="457200"/>
          </a:xfrm>
          <a:prstGeom prst="ellipse">
            <a:avLst/>
          </a:prstGeom>
          <a:solidFill>
            <a:srgbClr val="FFFFFF"/>
          </a:solidFill>
          <a:ln>
            <a:solidFill>
              <a:srgbClr val="005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50</TotalTime>
  <Words>688</Words>
  <Application>Microsoft Office PowerPoint</Application>
  <PresentationFormat>On-screen Show (4:3)</PresentationFormat>
  <Paragraphs>31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Cambria</vt:lpstr>
      <vt:lpstr>Office Theme</vt:lpstr>
      <vt:lpstr>PowerPoint Presentation</vt:lpstr>
      <vt:lpstr>What is Working in Teams?</vt:lpstr>
      <vt:lpstr>Why  Teamwork is Important?</vt:lpstr>
      <vt:lpstr>Practical Example</vt:lpstr>
      <vt:lpstr>Self-Reflection</vt:lpstr>
      <vt:lpstr>Conclusion</vt:lpstr>
      <vt:lpstr>References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Mohamed Larbi</cp:lastModifiedBy>
  <cp:revision>2</cp:revision>
  <dcterms:created xsi:type="dcterms:W3CDTF">2013-01-27T09:14:16Z</dcterms:created>
  <dcterms:modified xsi:type="dcterms:W3CDTF">2026-07-21T17:53:29Z</dcterms:modified>
  <cp:category/>
</cp:coreProperties>
</file>