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7" r:id="rId3"/>
    <p:sldId id="258" r:id="rId4"/>
    <p:sldId id="264" r:id="rId5"/>
    <p:sldId id="259"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6BABAE-D0E2-EE43-B8B9-7120DEAB0BBA}" type="datetimeFigureOut">
              <a:rPr lang="en-US" smtClean="0"/>
              <a:t>11/10/23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4BDB32-A29C-EE48-9E86-7D1F44FE4D31}" type="slidenum">
              <a:rPr lang="en-US" smtClean="0"/>
              <a:t>‹#›</a:t>
            </a:fld>
            <a:endParaRPr lang="en-US"/>
          </a:p>
        </p:txBody>
      </p:sp>
    </p:spTree>
    <p:extLst>
      <p:ext uri="{BB962C8B-B14F-4D97-AF65-F5344CB8AC3E}">
        <p14:creationId xmlns:p14="http://schemas.microsoft.com/office/powerpoint/2010/main" val="13451352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4BDB32-A29C-EE48-9E86-7D1F44FE4D31}" type="slidenum">
              <a:rPr lang="en-US" smtClean="0"/>
              <a:t>2</a:t>
            </a:fld>
            <a:endParaRPr lang="en-US"/>
          </a:p>
        </p:txBody>
      </p:sp>
    </p:spTree>
    <p:extLst>
      <p:ext uri="{BB962C8B-B14F-4D97-AF65-F5344CB8AC3E}">
        <p14:creationId xmlns:p14="http://schemas.microsoft.com/office/powerpoint/2010/main" val="38133775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11/10/23</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11/10/23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11/10/23</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11/10/23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11/10/23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11/10/23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11/10/23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11/10/23</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11/10/23</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11/10/23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11/10/23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11/10/23</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A6263-C9AF-B095-440A-AF05C5BD516E}"/>
              </a:ext>
            </a:extLst>
          </p:cNvPr>
          <p:cNvSpPr>
            <a:spLocks noGrp="1"/>
          </p:cNvSpPr>
          <p:nvPr>
            <p:ph type="ctrTitle"/>
          </p:nvPr>
        </p:nvSpPr>
        <p:spPr/>
        <p:txBody>
          <a:bodyPr/>
          <a:lstStyle/>
          <a:p>
            <a:r>
              <a:rPr lang="en-GB" b="1" cap="none" dirty="0">
                <a:ln w="12700">
                  <a:solidFill>
                    <a:schemeClr val="accent3">
                      <a:lumMod val="50000"/>
                    </a:schemeClr>
                  </a:solidFill>
                  <a:prstDash val="solid"/>
                </a:ln>
                <a:solidFill>
                  <a:srgbClr val="002060"/>
                </a:solidFill>
                <a:effectLst>
                  <a:innerShdw blurRad="177800">
                    <a:schemeClr val="accent3">
                      <a:lumMod val="50000"/>
                    </a:schemeClr>
                  </a:innerShdw>
                </a:effectLst>
              </a:rPr>
              <a:t>Academic report format </a:t>
            </a:r>
            <a:endParaRPr lang="en-US" dirty="0">
              <a:solidFill>
                <a:srgbClr val="002060"/>
              </a:solidFill>
            </a:endParaRPr>
          </a:p>
        </p:txBody>
      </p:sp>
      <p:sp>
        <p:nvSpPr>
          <p:cNvPr id="3" name="Subtitle 2">
            <a:extLst>
              <a:ext uri="{FF2B5EF4-FFF2-40B4-BE49-F238E27FC236}">
                <a16:creationId xmlns:a16="http://schemas.microsoft.com/office/drawing/2014/main" id="{E806518A-EC0E-BEDB-DEBE-E3A244D41AAA}"/>
              </a:ext>
            </a:extLst>
          </p:cNvPr>
          <p:cNvSpPr>
            <a:spLocks noGrp="1"/>
          </p:cNvSpPr>
          <p:nvPr>
            <p:ph type="subTitle" idx="1"/>
          </p:nvPr>
        </p:nvSpPr>
        <p:spPr/>
        <p:txBody>
          <a:bodyPr/>
          <a:lstStyle/>
          <a:p>
            <a:r>
              <a:rPr lang="en-GB" dirty="0"/>
              <a:t>Mel Squire </a:t>
            </a:r>
            <a:endParaRPr lang="en-US" dirty="0"/>
          </a:p>
        </p:txBody>
      </p:sp>
    </p:spTree>
    <p:extLst>
      <p:ext uri="{BB962C8B-B14F-4D97-AF65-F5344CB8AC3E}">
        <p14:creationId xmlns:p14="http://schemas.microsoft.com/office/powerpoint/2010/main" val="40626900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8AE6A-9AC0-FA04-DB22-3BB0997CE210}"/>
              </a:ext>
            </a:extLst>
          </p:cNvPr>
          <p:cNvSpPr>
            <a:spLocks noGrp="1"/>
          </p:cNvSpPr>
          <p:nvPr>
            <p:ph type="title"/>
          </p:nvPr>
        </p:nvSpPr>
        <p:spPr/>
        <p:txBody>
          <a:bodyPr/>
          <a:lstStyle/>
          <a:p>
            <a:pPr algn="r"/>
            <a:r>
              <a:rPr lang="en-GB" i="1" dirty="0" err="1">
                <a:solidFill>
                  <a:srgbClr val="002060"/>
                </a:solidFill>
                <a:latin typeface="Blackadder ITC" pitchFamily="82" charset="77"/>
              </a:rPr>
              <a:t>Irena</a:t>
            </a:r>
            <a:r>
              <a:rPr lang="en-GB" i="1" dirty="0">
                <a:solidFill>
                  <a:srgbClr val="002060"/>
                </a:solidFill>
                <a:latin typeface="Blackadder ITC" pitchFamily="82" charset="77"/>
              </a:rPr>
              <a:t> krajnakova</a:t>
            </a:r>
            <a:br>
              <a:rPr lang="en-GB" i="1" dirty="0">
                <a:solidFill>
                  <a:srgbClr val="002060"/>
                </a:solidFill>
                <a:latin typeface="Blackadder ITC" pitchFamily="82" charset="77"/>
              </a:rPr>
            </a:br>
            <a:r>
              <a:rPr lang="en-GB" i="1" dirty="0">
                <a:solidFill>
                  <a:srgbClr val="002060"/>
                </a:solidFill>
                <a:latin typeface="Blackadder ITC" pitchFamily="82" charset="77"/>
              </a:rPr>
              <a:t>2309831</a:t>
            </a:r>
            <a:endParaRPr lang="en-US" i="1" dirty="0">
              <a:solidFill>
                <a:srgbClr val="002060"/>
              </a:solidFill>
              <a:latin typeface="Blackadder ITC" pitchFamily="82" charset="77"/>
            </a:endParaRPr>
          </a:p>
        </p:txBody>
      </p:sp>
      <p:sp>
        <p:nvSpPr>
          <p:cNvPr id="3" name="Content Placeholder 2">
            <a:extLst>
              <a:ext uri="{FF2B5EF4-FFF2-40B4-BE49-F238E27FC236}">
                <a16:creationId xmlns:a16="http://schemas.microsoft.com/office/drawing/2014/main" id="{97AC5BE0-811D-7261-E1FF-CB96488375DD}"/>
              </a:ext>
            </a:extLst>
          </p:cNvPr>
          <p:cNvSpPr>
            <a:spLocks noGrp="1"/>
          </p:cNvSpPr>
          <p:nvPr>
            <p:ph idx="1"/>
          </p:nvPr>
        </p:nvSpPr>
        <p:spPr>
          <a:xfrm>
            <a:off x="803349" y="3232727"/>
            <a:ext cx="11388651" cy="3007592"/>
          </a:xfrm>
        </p:spPr>
        <p:txBody>
          <a:bodyPr/>
          <a:lstStyle/>
          <a:p>
            <a:pPr marL="0" indent="0">
              <a:buNone/>
            </a:pPr>
            <a:r>
              <a:rPr lang="en-GB" sz="1800" dirty="0">
                <a:effectLst/>
                <a:latin typeface="Times New Roman" panose="02020603050405020304" pitchFamily="18" charset="0"/>
                <a:ea typeface="Times New Roman" panose="02020603050405020304" pitchFamily="18" charset="0"/>
              </a:rPr>
              <a:t> </a:t>
            </a:r>
            <a:r>
              <a:rPr lang="en-GB" sz="2700" dirty="0">
                <a:solidFill>
                  <a:srgbClr val="002060"/>
                </a:solidFill>
                <a:effectLst/>
                <a:latin typeface="Times New Roman" panose="02020603050405020304" pitchFamily="18" charset="0"/>
                <a:ea typeface="Times New Roman" panose="02020603050405020304" pitchFamily="18" charset="0"/>
              </a:rPr>
              <a:t>This D.A. </a:t>
            </a:r>
            <a:r>
              <a:rPr lang="en-GB" sz="2700" dirty="0" err="1">
                <a:solidFill>
                  <a:srgbClr val="002060"/>
                </a:solidFill>
                <a:effectLst/>
                <a:latin typeface="Times New Roman" panose="02020603050405020304" pitchFamily="18" charset="0"/>
                <a:ea typeface="Times New Roman" panose="02020603050405020304" pitchFamily="18" charset="0"/>
              </a:rPr>
              <a:t>Kalb’s</a:t>
            </a:r>
            <a:r>
              <a:rPr lang="en-GB" sz="2700" dirty="0">
                <a:solidFill>
                  <a:srgbClr val="002060"/>
                </a:solidFill>
                <a:effectLst/>
                <a:latin typeface="Times New Roman" panose="02020603050405020304" pitchFamily="18" charset="0"/>
                <a:ea typeface="Times New Roman" panose="02020603050405020304" pitchFamily="18" charset="0"/>
              </a:rPr>
              <a:t> was requested by James Squire Wood on </a:t>
            </a:r>
            <a:r>
              <a:rPr lang="en-GB" sz="2700" dirty="0">
                <a:solidFill>
                  <a:srgbClr val="002060"/>
                </a:solidFill>
                <a:latin typeface="Times New Roman" panose="02020603050405020304" pitchFamily="18" charset="0"/>
                <a:ea typeface="Times New Roman" panose="02020603050405020304" pitchFamily="18" charset="0"/>
              </a:rPr>
              <a:t>10th</a:t>
            </a:r>
            <a:r>
              <a:rPr lang="en-GB" sz="2700" dirty="0">
                <a:solidFill>
                  <a:srgbClr val="002060"/>
                </a:solidFill>
                <a:effectLst/>
                <a:latin typeface="Times New Roman" panose="02020603050405020304" pitchFamily="18" charset="0"/>
                <a:ea typeface="Times New Roman" panose="02020603050405020304" pitchFamily="18" charset="0"/>
              </a:rPr>
              <a:t> of November 2023.</a:t>
            </a:r>
            <a:r>
              <a:rPr lang="en-GB" sz="2700" dirty="0">
                <a:solidFill>
                  <a:srgbClr val="002060"/>
                </a:solidFill>
                <a:effectLst/>
              </a:rPr>
              <a:t> </a:t>
            </a:r>
          </a:p>
          <a:p>
            <a:pPr marL="0" indent="0">
              <a:buNone/>
            </a:pPr>
            <a:endParaRPr lang="en-US" sz="2700" dirty="0">
              <a:solidFill>
                <a:srgbClr val="002060"/>
              </a:solidFill>
            </a:endParaRPr>
          </a:p>
        </p:txBody>
      </p:sp>
    </p:spTree>
    <p:extLst>
      <p:ext uri="{BB962C8B-B14F-4D97-AF65-F5344CB8AC3E}">
        <p14:creationId xmlns:p14="http://schemas.microsoft.com/office/powerpoint/2010/main" val="10832714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72804-E4A3-4F7A-0921-869EE06E723C}"/>
              </a:ext>
            </a:extLst>
          </p:cNvPr>
          <p:cNvSpPr>
            <a:spLocks noGrp="1"/>
          </p:cNvSpPr>
          <p:nvPr>
            <p:ph type="title"/>
          </p:nvPr>
        </p:nvSpPr>
        <p:spPr/>
        <p:txBody>
          <a:bodyPr>
            <a:normAutofit fontScale="90000"/>
          </a:bodyPr>
          <a:lstStyle/>
          <a:p>
            <a:pPr algn="ctr"/>
            <a:r>
              <a:rPr lang="en-US" sz="7000" b="1" i="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ptos Serif" panose="02020604070405020304" pitchFamily="18" charset="0"/>
                <a:ea typeface="Times New Roman" panose="02020603050405020304" pitchFamily="18" charset="0"/>
              </a:rPr>
              <a:t>Introduction</a:t>
            </a:r>
            <a:br>
              <a:rPr lang="en-GB" sz="1800" dirty="0">
                <a:solidFill>
                  <a:srgbClr val="323948"/>
                </a:solidFill>
                <a:effectLst/>
                <a:latin typeface="Times New Roman" panose="02020603050405020304" pitchFamily="18" charset="0"/>
                <a:ea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21C766D0-C0E3-213C-0A01-2137426A340F}"/>
              </a:ext>
            </a:extLst>
          </p:cNvPr>
          <p:cNvSpPr>
            <a:spLocks noGrp="1"/>
          </p:cNvSpPr>
          <p:nvPr>
            <p:ph idx="1"/>
          </p:nvPr>
        </p:nvSpPr>
        <p:spPr>
          <a:xfrm>
            <a:off x="1371600" y="2171700"/>
            <a:ext cx="10795753" cy="4026987"/>
          </a:xfrm>
        </p:spPr>
        <p:txBody>
          <a:bodyPr>
            <a:noAutofit/>
          </a:bodyPr>
          <a:lstStyle/>
          <a:p>
            <a:pPr marL="0" indent="0">
              <a:buNone/>
            </a:pPr>
            <a:r>
              <a:rPr lang="en-GB" sz="1400" dirty="0">
                <a:solidFill>
                  <a:srgbClr val="002060"/>
                </a:solidFill>
                <a:effectLst/>
                <a:latin typeface="Helvetica" pitchFamily="2" charset="0"/>
                <a:ea typeface="SimSun" panose="02010600030101010101" pitchFamily="2" charset="-122"/>
                <a:cs typeface="Times New Roman" panose="02020603050405020304" pitchFamily="18" charset="0"/>
              </a:rPr>
              <a:t> </a:t>
            </a:r>
          </a:p>
          <a:p>
            <a:pPr marL="0" indent="0">
              <a:buNone/>
            </a:pPr>
            <a:r>
              <a:rPr lang="en-GB" sz="1600" i="1" dirty="0">
                <a:solidFill>
                  <a:srgbClr val="002060"/>
                </a:solidFill>
                <a:effectLst/>
                <a:ea typeface="SimSun" panose="02010600030101010101" pitchFamily="2" charset="-122"/>
                <a:cs typeface="Times New Roman" panose="02020603050405020304" pitchFamily="18" charset="0"/>
              </a:rPr>
              <a:t>This report delves into the theories and practical applications of D.A. Kolb and J. Luft and H. Ingham with, a focus on two specific approaches. The Kolb's Reflective Cycle by David A. Kolb and The Joharl Window by Joseph Luft and Harry Ingham. These methods serve as effective tools for achieving self-awareness within the marketing and business realms, ultimately leading to a more efficient and productive work style.</a:t>
            </a:r>
          </a:p>
          <a:p>
            <a:pPr marL="0" indent="0">
              <a:buNone/>
            </a:pPr>
            <a:r>
              <a:rPr lang="en-GB" sz="1600" i="1" dirty="0">
                <a:solidFill>
                  <a:srgbClr val="002060"/>
                </a:solidFill>
                <a:effectLst/>
                <a:ea typeface="SimSun" panose="02010600030101010101" pitchFamily="2" charset="-122"/>
                <a:cs typeface="Times New Roman" panose="02020603050405020304" pitchFamily="18" charset="0"/>
              </a:rPr>
              <a:t> </a:t>
            </a:r>
          </a:p>
          <a:p>
            <a:pPr marL="0" indent="0">
              <a:buNone/>
            </a:pPr>
            <a:r>
              <a:rPr lang="en-GB" sz="1600" i="1" dirty="0">
                <a:solidFill>
                  <a:srgbClr val="002060"/>
                </a:solidFill>
                <a:effectLst/>
                <a:ea typeface="SimSun" panose="02010600030101010101" pitchFamily="2" charset="-122"/>
                <a:cs typeface="Times New Roman" panose="02020603050405020304" pitchFamily="18" charset="0"/>
              </a:rPr>
              <a:t>1.) Kolb's theory is centred around the idea that we learn through experience, as he states, "Learning is-the process         whereby knowledge is created through the transformation of experience (Uavid A </a:t>
            </a:r>
            <a:r>
              <a:rPr lang="en-GB" sz="1600" i="1" dirty="0" err="1">
                <a:solidFill>
                  <a:srgbClr val="002060"/>
                </a:solidFill>
                <a:effectLst/>
                <a:ea typeface="SimSun" panose="02010600030101010101" pitchFamily="2" charset="-122"/>
                <a:cs typeface="Times New Roman" panose="02020603050405020304" pitchFamily="18" charset="0"/>
              </a:rPr>
              <a:t>KolD,2014</a:t>
            </a:r>
            <a:r>
              <a:rPr lang="en-GB" sz="1600" i="1" dirty="0">
                <a:solidFill>
                  <a:srgbClr val="002060"/>
                </a:solidFill>
                <a:effectLst/>
                <a:ea typeface="SimSun" panose="02010600030101010101" pitchFamily="2" charset="-122"/>
                <a:cs typeface="Times New Roman" panose="02020603050405020304" pitchFamily="18" charset="0"/>
              </a:rPr>
              <a:t>). </a:t>
            </a:r>
          </a:p>
          <a:p>
            <a:pPr marL="0" indent="0">
              <a:buNone/>
            </a:pPr>
            <a:r>
              <a:rPr lang="en-GB" sz="1600" i="1" dirty="0">
                <a:solidFill>
                  <a:srgbClr val="002060"/>
                </a:solidFill>
                <a:effectLst/>
                <a:ea typeface="SimSun" panose="02010600030101010101" pitchFamily="2" charset="-122"/>
                <a:cs typeface="Times New Roman" panose="02020603050405020304" pitchFamily="18" charset="0"/>
              </a:rPr>
              <a:t>2.) On the other hand, the Johari Window method promotes interpersonal awareness by encouraging individuals to consider not only their own perspective, but also the perception of others around them. </a:t>
            </a:r>
          </a:p>
          <a:p>
            <a:pPr marL="0" indent="0">
              <a:buNone/>
            </a:pPr>
            <a:r>
              <a:rPr lang="en-GB" sz="1600" i="1" dirty="0">
                <a:solidFill>
                  <a:srgbClr val="002060"/>
                </a:solidFill>
                <a:effectLst/>
                <a:ea typeface="SimSun" panose="02010600030101010101" pitchFamily="2" charset="-122"/>
                <a:cs typeface="Times New Roman" panose="02020603050405020304" pitchFamily="18" charset="0"/>
              </a:rPr>
              <a:t>3.) A model created to assist individuals in learning from their experiences is Kolb's (1984) reflective practice cycle. </a:t>
            </a:r>
          </a:p>
          <a:p>
            <a:pPr marL="0" indent="0">
              <a:buNone/>
            </a:pPr>
            <a:r>
              <a:rPr lang="en-GB" sz="1600" i="1" dirty="0">
                <a:solidFill>
                  <a:srgbClr val="002060"/>
                </a:solidFill>
                <a:effectLst/>
                <a:ea typeface="SimSun" panose="02010600030101010101" pitchFamily="2" charset="-122"/>
                <a:cs typeface="Times New Roman" panose="02020603050405020304" pitchFamily="18" charset="0"/>
              </a:rPr>
              <a:t>4.)You can use it to organise your thoughts or as a model for the format of a reflective essay.  </a:t>
            </a:r>
          </a:p>
          <a:p>
            <a:pPr marL="0" indent="0">
              <a:buNone/>
            </a:pPr>
            <a:r>
              <a:rPr lang="en-GB" sz="1600" i="1" dirty="0">
                <a:solidFill>
                  <a:srgbClr val="002060"/>
                </a:solidFill>
                <a:ea typeface="SimSun" panose="02010600030101010101" pitchFamily="2" charset="-122"/>
                <a:cs typeface="Times New Roman" panose="02020603050405020304" pitchFamily="18" charset="0"/>
              </a:rPr>
              <a:t>5.)</a:t>
            </a:r>
            <a:r>
              <a:rPr lang="en-GB" sz="1600" i="1" dirty="0">
                <a:solidFill>
                  <a:srgbClr val="002060"/>
                </a:solidFill>
                <a:effectLst/>
                <a:ea typeface="SimSun" panose="02010600030101010101" pitchFamily="2" charset="-122"/>
                <a:cs typeface="Times New Roman" panose="02020603050405020304" pitchFamily="18" charset="0"/>
              </a:rPr>
              <a:t>The four phases of Kolb's model must be completed before the cycle continues on to new experiences and loops back around.</a:t>
            </a:r>
            <a:endParaRPr lang="en-US" sz="1600" i="1" dirty="0">
              <a:solidFill>
                <a:srgbClr val="002060"/>
              </a:solidFill>
            </a:endParaRPr>
          </a:p>
        </p:txBody>
      </p:sp>
    </p:spTree>
    <p:extLst>
      <p:ext uri="{BB962C8B-B14F-4D97-AF65-F5344CB8AC3E}">
        <p14:creationId xmlns:p14="http://schemas.microsoft.com/office/powerpoint/2010/main" val="3052755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52AD4-1FB4-EC29-6629-E2DC0FF6FFC4}"/>
              </a:ext>
            </a:extLst>
          </p:cNvPr>
          <p:cNvSpPr>
            <a:spLocks noGrp="1"/>
          </p:cNvSpPr>
          <p:nvPr>
            <p:ph type="title"/>
          </p:nvPr>
        </p:nvSpPr>
        <p:spPr/>
        <p:txBody>
          <a:bodyPr/>
          <a:lstStyle/>
          <a:p>
            <a:pPr algn="ctr"/>
            <a:r>
              <a:rPr lang="en-GB"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Main findings </a:t>
            </a:r>
            <a:endParaRPr lang="en-US" dirty="0"/>
          </a:p>
        </p:txBody>
      </p:sp>
      <p:sp>
        <p:nvSpPr>
          <p:cNvPr id="3" name="Content Placeholder 2">
            <a:extLst>
              <a:ext uri="{FF2B5EF4-FFF2-40B4-BE49-F238E27FC236}">
                <a16:creationId xmlns:a16="http://schemas.microsoft.com/office/drawing/2014/main" id="{5BF8FD32-0CEB-EE83-ADF9-4E63A0B1D017}"/>
              </a:ext>
            </a:extLst>
          </p:cNvPr>
          <p:cNvSpPr>
            <a:spLocks noGrp="1"/>
          </p:cNvSpPr>
          <p:nvPr>
            <p:ph idx="1"/>
          </p:nvPr>
        </p:nvSpPr>
        <p:spPr>
          <a:xfrm>
            <a:off x="1219200" y="2171700"/>
            <a:ext cx="10972800" cy="4093029"/>
          </a:xfrm>
        </p:spPr>
        <p:txBody>
          <a:bodyPr>
            <a:normAutofit/>
          </a:bodyPr>
          <a:lstStyle/>
          <a:p>
            <a:pPr marL="0" indent="0">
              <a:buNone/>
            </a:pPr>
            <a:r>
              <a:rPr lang="en-GB" sz="2800" b="0" i="0" u="none" strike="noStrike" dirty="0">
                <a:solidFill>
                  <a:srgbClr val="252525"/>
                </a:solidFill>
                <a:effectLst/>
                <a:latin typeface="Open Sans" panose="020F0502020204030204" pitchFamily="34" charset="0"/>
              </a:rPr>
              <a:t>The main findings would encapsulate the most important learnings from every model and how they aided in your own growth. For example, SMART goals emphasised the need for specific objectives; the Johari Window emphasised the role of feedback and self-disclosure in interpersonal relationships; PDP in conjunction with learning styles emphasised the significance of customised learning strategies; and SWOT analysis emphasised the importance of self-awareness in your strengths and weaknesses.</a:t>
            </a:r>
            <a:endParaRPr lang="en-US" sz="2800" dirty="0">
              <a:solidFill>
                <a:srgbClr val="002060"/>
              </a:solidFill>
            </a:endParaRPr>
          </a:p>
        </p:txBody>
      </p:sp>
    </p:spTree>
    <p:extLst>
      <p:ext uri="{BB962C8B-B14F-4D97-AF65-F5344CB8AC3E}">
        <p14:creationId xmlns:p14="http://schemas.microsoft.com/office/powerpoint/2010/main" val="5903979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959EA-D7E8-7836-391B-830CA5459D61}"/>
              </a:ext>
            </a:extLst>
          </p:cNvPr>
          <p:cNvSpPr>
            <a:spLocks noGrp="1"/>
          </p:cNvSpPr>
          <p:nvPr>
            <p:ph type="title"/>
          </p:nvPr>
        </p:nvSpPr>
        <p:spPr/>
        <p:txBody>
          <a:bodyPr>
            <a:normAutofit fontScale="90000"/>
          </a:bodyPr>
          <a:lstStyle/>
          <a:p>
            <a:pPr algn="ctr"/>
            <a:r>
              <a:rPr lang="en-GB" sz="8300" b="1" dirty="0">
                <a:ln w="12700">
                  <a:solidFill>
                    <a:schemeClr val="accent1"/>
                  </a:solidFill>
                  <a:prstDash val="solid"/>
                </a:ln>
                <a:solidFill>
                  <a:srgbClr val="002060"/>
                </a:solidFill>
                <a:effectLst>
                  <a:outerShdw dist="38100" dir="2640000" algn="bl" rotWithShape="0">
                    <a:schemeClr val="accent1"/>
                  </a:outerShdw>
                </a:effectLst>
                <a:latin typeface="+mn-lt"/>
                <a:ea typeface="Times New Roman" panose="02020603050405020304" pitchFamily="18" charset="0"/>
              </a:rPr>
              <a:t>Swot</a:t>
            </a:r>
            <a:br>
              <a:rPr lang="en-GB" sz="1800" b="1" dirty="0">
                <a:solidFill>
                  <a:srgbClr val="6CA800"/>
                </a:solidFill>
                <a:effectLst/>
                <a:latin typeface="Times New Roman" panose="02020603050405020304" pitchFamily="18" charset="0"/>
                <a:ea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C4951FA2-C87C-0D37-F054-575AA9E72366}"/>
              </a:ext>
            </a:extLst>
          </p:cNvPr>
          <p:cNvSpPr>
            <a:spLocks noGrp="1"/>
          </p:cNvSpPr>
          <p:nvPr>
            <p:ph idx="1"/>
          </p:nvPr>
        </p:nvSpPr>
        <p:spPr>
          <a:xfrm>
            <a:off x="1007327" y="2552701"/>
            <a:ext cx="10515600" cy="3922486"/>
          </a:xfrm>
        </p:spPr>
        <p:txBody>
          <a:bodyPr>
            <a:normAutofit fontScale="32500" lnSpcReduction="20000"/>
          </a:bodyPr>
          <a:lstStyle/>
          <a:p>
            <a:pPr marL="0" indent="0">
              <a:buNone/>
            </a:pPr>
            <a:r>
              <a:rPr lang="en-GB" sz="4900" dirty="0">
                <a:solidFill>
                  <a:srgbClr val="002060"/>
                </a:solidFill>
                <a:effectLst/>
                <a:latin typeface="+mj-lt"/>
                <a:ea typeface="SimSun" panose="02010600030101010101" pitchFamily="2" charset="-122"/>
                <a:cs typeface="Times New Roman" panose="02020603050405020304" pitchFamily="18" charset="0"/>
              </a:rPr>
              <a:t>To determine my own advantages and disadvantages, I did my own SWOT analysis. This is predicated on both the role I have now and the one I'm training for. I'm going to use Honey and Mumford's learning styles and Kolb's experiment learning theory for my review because I thought they were the most fascinating. In 1975, Kolb developed his theory of learning. Regarding his idea of learning, Kolb stated: "Learning is the process by which experience is transformed into knowledge.</a:t>
            </a:r>
          </a:p>
          <a:p>
            <a:pPr marL="0" indent="0">
              <a:buNone/>
            </a:pPr>
            <a:r>
              <a:rPr lang="en-GB" sz="4900" dirty="0">
                <a:solidFill>
                  <a:srgbClr val="002060"/>
                </a:solidFill>
                <a:effectLst/>
                <a:latin typeface="+mj-lt"/>
                <a:ea typeface="SimSun" panose="02010600030101010101" pitchFamily="2" charset="-122"/>
                <a:cs typeface="Times New Roman" panose="02020603050405020304" pitchFamily="18" charset="0"/>
              </a:rPr>
              <a:t>The process of the  grasping experience and transforming it yields knowledge. (</a:t>
            </a:r>
            <a:r>
              <a:rPr lang="en-GB" sz="4900" dirty="0" err="1">
                <a:solidFill>
                  <a:srgbClr val="002060"/>
                </a:solidFill>
                <a:effectLst/>
                <a:latin typeface="+mj-lt"/>
                <a:ea typeface="SimSun" panose="02010600030101010101" pitchFamily="2" charset="-122"/>
                <a:cs typeface="Times New Roman" panose="02020603050405020304" pitchFamily="18" charset="0"/>
              </a:rPr>
              <a:t>Vliet</a:t>
            </a:r>
            <a:r>
              <a:rPr lang="en-GB" sz="4900" dirty="0">
                <a:solidFill>
                  <a:srgbClr val="002060"/>
                </a:solidFill>
                <a:effectLst/>
                <a:latin typeface="+mj-lt"/>
                <a:ea typeface="SimSun" panose="02010600030101010101" pitchFamily="2" charset="-122"/>
                <a:cs typeface="Times New Roman" panose="02020603050405020304" pitchFamily="18" charset="0"/>
              </a:rPr>
              <a:t>, Van</a:t>
            </a:r>
          </a:p>
          <a:p>
            <a:pPr marL="0" indent="0">
              <a:buNone/>
            </a:pPr>
            <a:r>
              <a:rPr lang="en-GB" sz="4900" dirty="0">
                <a:solidFill>
                  <a:srgbClr val="002060"/>
                </a:solidFill>
                <a:effectLst/>
                <a:latin typeface="+mj-lt"/>
                <a:ea typeface="SimSun" panose="02010600030101010101" pitchFamily="2" charset="-122"/>
                <a:cs typeface="Times New Roman" panose="02020603050405020304" pitchFamily="18" charset="0"/>
              </a:rPr>
              <a:t>(2018) According to Kolb's theory, learning occurs in four distinct stages and is seen to be an endless cycle. Active Experimentation, Abstract </a:t>
            </a:r>
            <a:r>
              <a:rPr lang="en-GB" sz="4900" dirty="0" err="1">
                <a:solidFill>
                  <a:srgbClr val="002060"/>
                </a:solidFill>
                <a:effectLst/>
                <a:latin typeface="+mj-lt"/>
                <a:ea typeface="SimSun" panose="02010600030101010101" pitchFamily="2" charset="-122"/>
                <a:cs typeface="Times New Roman" panose="02020603050405020304" pitchFamily="18" charset="0"/>
              </a:rPr>
              <a:t>Conceptualization</a:t>
            </a:r>
            <a:r>
              <a:rPr lang="en-GB" sz="4900" dirty="0">
                <a:solidFill>
                  <a:srgbClr val="002060"/>
                </a:solidFill>
                <a:effectLst/>
                <a:latin typeface="+mj-lt"/>
                <a:ea typeface="SimSun" panose="02010600030101010101" pitchFamily="2" charset="-122"/>
                <a:cs typeface="Times New Roman" panose="02020603050405020304" pitchFamily="18" charset="0"/>
              </a:rPr>
              <a:t> , Reflective Observation, and Concrete ExperienceKolb's idea.</a:t>
            </a:r>
          </a:p>
          <a:p>
            <a:pPr marL="0" indent="0">
              <a:buNone/>
            </a:pPr>
            <a:r>
              <a:rPr lang="en-GB" sz="4900" dirty="0">
                <a:solidFill>
                  <a:srgbClr val="002060"/>
                </a:solidFill>
                <a:effectLst/>
                <a:latin typeface="+mj-lt"/>
                <a:ea typeface="SimSun" panose="02010600030101010101" pitchFamily="2" charset="-122"/>
                <a:cs typeface="Times New Roman" panose="02020603050405020304" pitchFamily="18" charset="0"/>
              </a:rPr>
              <a:t>Objectives: Using an observational study of medical students' experiences with PCU health care delivery, the study sought to evaluate the SWOT analyses of PCUs in urban and suburban locations.Techniques: Using Kolb's experiential learning approach, students are split up into groups and subgroups and given the opportunity to explore the health services provided by PCUs in suburban and urban settings. Between these PCUs, a SWOT analysis is conducted. The final step involves conducting an action review and presenting the SWOT results to the PCUs.Results: It seems that each PCU's provision of healthcare is correlated with the characteristics of its respective population and the availability of skilled healthcare practitioners. This necessitates a distinct PCU strategy plan for urban and suburban areas.</a:t>
            </a:r>
          </a:p>
          <a:p>
            <a:pPr marL="0" indent="0">
              <a:buNone/>
            </a:pPr>
            <a:r>
              <a:rPr lang="en-GB" sz="4900" dirty="0">
                <a:solidFill>
                  <a:srgbClr val="002060"/>
                </a:solidFill>
                <a:effectLst/>
                <a:latin typeface="+mj-lt"/>
                <a:ea typeface="SimSun" panose="02010600030101010101" pitchFamily="2" charset="-122"/>
                <a:cs typeface="Times New Roman" panose="02020603050405020304" pitchFamily="18" charset="0"/>
              </a:rPr>
              <a:t> </a:t>
            </a:r>
          </a:p>
          <a:p>
            <a:endParaRPr lang="en-US" dirty="0"/>
          </a:p>
        </p:txBody>
      </p:sp>
      <p:pic>
        <p:nvPicPr>
          <p:cNvPr id="4" name="Picture 3">
            <a:extLst>
              <a:ext uri="{FF2B5EF4-FFF2-40B4-BE49-F238E27FC236}">
                <a16:creationId xmlns:a16="http://schemas.microsoft.com/office/drawing/2014/main" id="{050377C8-A5BA-FA23-D2C4-84E7078D589A}"/>
              </a:ext>
            </a:extLst>
          </p:cNvPr>
          <p:cNvPicPr>
            <a:picLocks noChangeAspect="1"/>
          </p:cNvPicPr>
          <p:nvPr/>
        </p:nvPicPr>
        <p:blipFill>
          <a:blip r:embed="rId2"/>
          <a:stretch>
            <a:fillRect/>
          </a:stretch>
        </p:blipFill>
        <p:spPr>
          <a:xfrm>
            <a:off x="8934109" y="218997"/>
            <a:ext cx="2805647" cy="2143203"/>
          </a:xfrm>
          <a:prstGeom prst="rect">
            <a:avLst/>
          </a:prstGeom>
        </p:spPr>
      </p:pic>
    </p:spTree>
    <p:extLst>
      <p:ext uri="{BB962C8B-B14F-4D97-AF65-F5344CB8AC3E}">
        <p14:creationId xmlns:p14="http://schemas.microsoft.com/office/powerpoint/2010/main" val="3053306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B2627-EA61-C946-7EE6-78BC52C2DF48}"/>
              </a:ext>
            </a:extLst>
          </p:cNvPr>
          <p:cNvSpPr>
            <a:spLocks noGrp="1"/>
          </p:cNvSpPr>
          <p:nvPr>
            <p:ph type="title"/>
          </p:nvPr>
        </p:nvSpPr>
        <p:spPr/>
        <p:txBody>
          <a:bodyPr>
            <a:normAutofit/>
          </a:bodyPr>
          <a:lstStyle/>
          <a:p>
            <a:pPr algn="ctr"/>
            <a:r>
              <a:rPr lang="en-US" sz="65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Times New Roman" panose="02020603050405020304" pitchFamily="18" charset="0"/>
                <a:ea typeface="Times New Roman" panose="02020603050405020304" pitchFamily="18" charset="0"/>
              </a:rPr>
              <a:t>Smart</a:t>
            </a:r>
            <a:r>
              <a:rPr lang="en-GB" sz="65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endParaRPr lang="en-US" sz="65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3" name="Content Placeholder 2">
            <a:extLst>
              <a:ext uri="{FF2B5EF4-FFF2-40B4-BE49-F238E27FC236}">
                <a16:creationId xmlns:a16="http://schemas.microsoft.com/office/drawing/2014/main" id="{04E757BD-4799-23E1-E90F-B073647FE9F6}"/>
              </a:ext>
            </a:extLst>
          </p:cNvPr>
          <p:cNvSpPr>
            <a:spLocks noGrp="1"/>
          </p:cNvSpPr>
          <p:nvPr>
            <p:ph idx="1"/>
          </p:nvPr>
        </p:nvSpPr>
        <p:spPr/>
        <p:txBody>
          <a:bodyPr>
            <a:noAutofit/>
          </a:bodyPr>
          <a:lstStyle/>
          <a:p>
            <a:pPr marL="0" indent="0">
              <a:buNone/>
            </a:pPr>
            <a:r>
              <a:rPr lang="en-GB" sz="2500" b="0" i="0" u="none" strike="noStrike" dirty="0">
                <a:solidFill>
                  <a:srgbClr val="002060"/>
                </a:solidFill>
                <a:effectLst/>
                <a:latin typeface="+mj-lt"/>
              </a:rPr>
              <a:t>We can determine the preferred style of a learner by detecting their learning style. Consequently, we can increase the effectiveness of their education. In this research, we suggest finding a path to create from the initial state of the profile (resource data) to the intended target in order to deliver a single solution (the right style) that is more suited to the learner. We have converted the search for an adopted learner style into an optimisation issue in our contribution. Using evolutionary algorithms, we aim to optimise the training course's tool/exercise list through the application of unsupervised learning.</a:t>
            </a:r>
            <a:endParaRPr lang="en-US" sz="2500" dirty="0">
              <a:solidFill>
                <a:srgbClr val="002060"/>
              </a:solidFill>
              <a:latin typeface="+mj-lt"/>
            </a:endParaRPr>
          </a:p>
        </p:txBody>
      </p:sp>
      <p:pic>
        <p:nvPicPr>
          <p:cNvPr id="4" name="Picture 3">
            <a:extLst>
              <a:ext uri="{FF2B5EF4-FFF2-40B4-BE49-F238E27FC236}">
                <a16:creationId xmlns:a16="http://schemas.microsoft.com/office/drawing/2014/main" id="{8749E3CD-1DDC-F720-A7E0-C351824CFEB0}"/>
              </a:ext>
            </a:extLst>
          </p:cNvPr>
          <p:cNvPicPr>
            <a:picLocks noChangeAspect="1"/>
          </p:cNvPicPr>
          <p:nvPr/>
        </p:nvPicPr>
        <p:blipFill>
          <a:blip r:embed="rId2"/>
          <a:stretch>
            <a:fillRect/>
          </a:stretch>
        </p:blipFill>
        <p:spPr>
          <a:xfrm>
            <a:off x="8740241" y="0"/>
            <a:ext cx="3185370" cy="2282625"/>
          </a:xfrm>
          <a:prstGeom prst="rect">
            <a:avLst/>
          </a:prstGeom>
        </p:spPr>
      </p:pic>
    </p:spTree>
    <p:extLst>
      <p:ext uri="{BB962C8B-B14F-4D97-AF65-F5344CB8AC3E}">
        <p14:creationId xmlns:p14="http://schemas.microsoft.com/office/powerpoint/2010/main" val="621009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284D2-2CA4-9614-92EB-C65A05C73DBF}"/>
              </a:ext>
            </a:extLst>
          </p:cNvPr>
          <p:cNvSpPr>
            <a:spLocks noGrp="1"/>
          </p:cNvSpPr>
          <p:nvPr>
            <p:ph type="title"/>
          </p:nvPr>
        </p:nvSpPr>
        <p:spPr>
          <a:xfrm>
            <a:off x="6374333" y="455019"/>
            <a:ext cx="5153463" cy="1527420"/>
          </a:xfrm>
        </p:spPr>
        <p:txBody>
          <a:bodyPr>
            <a:noAutofit/>
          </a:bodyPr>
          <a:lstStyle/>
          <a:p>
            <a:pPr algn="ctr"/>
            <a:r>
              <a:rPr lang="en-US" sz="5400" b="1" kern="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Times New Roman" panose="02020603050405020304" pitchFamily="18" charset="0"/>
                <a:ea typeface="SimSun" panose="02010600030101010101" pitchFamily="2" charset="-122"/>
              </a:rPr>
              <a:t>Johari window</a:t>
            </a:r>
            <a:br>
              <a:rPr lang="en-GB" sz="5400" b="1" kern="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Times New Roman" panose="02020603050405020304" pitchFamily="18" charset="0"/>
                <a:ea typeface="SimSun" panose="02010600030101010101" pitchFamily="2" charset="-122"/>
              </a:rPr>
            </a:br>
            <a:endParaRPr lang="en-US" sz="5400" dirty="0"/>
          </a:p>
        </p:txBody>
      </p:sp>
      <p:sp>
        <p:nvSpPr>
          <p:cNvPr id="3" name="Content Placeholder 2">
            <a:extLst>
              <a:ext uri="{FF2B5EF4-FFF2-40B4-BE49-F238E27FC236}">
                <a16:creationId xmlns:a16="http://schemas.microsoft.com/office/drawing/2014/main" id="{1B4C5CC6-936E-770B-240E-F8FEAAE6323D}"/>
              </a:ext>
            </a:extLst>
          </p:cNvPr>
          <p:cNvSpPr>
            <a:spLocks noGrp="1"/>
          </p:cNvSpPr>
          <p:nvPr>
            <p:ph sz="half" idx="1"/>
          </p:nvPr>
        </p:nvSpPr>
        <p:spPr>
          <a:xfrm>
            <a:off x="797142" y="455019"/>
            <a:ext cx="5298858" cy="5947962"/>
          </a:xfrm>
        </p:spPr>
        <p:txBody>
          <a:bodyPr>
            <a:noAutofit/>
          </a:bodyPr>
          <a:lstStyle/>
          <a:p>
            <a:pPr marL="0" indent="0">
              <a:buNone/>
            </a:pPr>
            <a:r>
              <a:rPr lang="en-GB" sz="2300" b="0" i="0" u="none" strike="noStrike" dirty="0">
                <a:solidFill>
                  <a:srgbClr val="252525"/>
                </a:solidFill>
                <a:effectLst/>
                <a:latin typeface="Open Sans" panose="020F0502020204030204" pitchFamily="34" charset="0"/>
              </a:rPr>
              <a:t>I have gained a deep understanding of self-awareness in a work situation thanks to the Johari Window. I was able to actively work on areas that I was either unaware of or reluctant to tackle by using this approach to classify my attributes into four quadrants. Now that I have this understanding, I can actively work to decrease my blind area in team situations by being more forthcoming and transparent. Apart from improving my interpersonal relationships, the Johari Window also acted as a reflection of how other people saw me, which is very helpful for my networking and professional reputation.</a:t>
            </a:r>
            <a:endParaRPr lang="en-US" sz="2300" dirty="0"/>
          </a:p>
        </p:txBody>
      </p:sp>
      <p:pic>
        <p:nvPicPr>
          <p:cNvPr id="6" name="Picture 5">
            <a:extLst>
              <a:ext uri="{FF2B5EF4-FFF2-40B4-BE49-F238E27FC236}">
                <a16:creationId xmlns:a16="http://schemas.microsoft.com/office/drawing/2014/main" id="{A7B88DFE-78F4-7D48-E980-9EC879053C45}"/>
              </a:ext>
            </a:extLst>
          </p:cNvPr>
          <p:cNvPicPr>
            <a:picLocks noChangeAspect="1"/>
          </p:cNvPicPr>
          <p:nvPr/>
        </p:nvPicPr>
        <p:blipFill>
          <a:blip r:embed="rId2"/>
          <a:stretch>
            <a:fillRect/>
          </a:stretch>
        </p:blipFill>
        <p:spPr>
          <a:xfrm>
            <a:off x="6162468" y="1940555"/>
            <a:ext cx="5577191" cy="4462426"/>
          </a:xfrm>
          <a:prstGeom prst="rect">
            <a:avLst/>
          </a:prstGeom>
        </p:spPr>
      </p:pic>
    </p:spTree>
    <p:extLst>
      <p:ext uri="{BB962C8B-B14F-4D97-AF65-F5344CB8AC3E}">
        <p14:creationId xmlns:p14="http://schemas.microsoft.com/office/powerpoint/2010/main" val="25296546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CBDE7-FA23-4626-2BD2-C8788FF49226}"/>
              </a:ext>
            </a:extLst>
          </p:cNvPr>
          <p:cNvSpPr>
            <a:spLocks noGrp="1"/>
          </p:cNvSpPr>
          <p:nvPr>
            <p:ph type="title"/>
          </p:nvPr>
        </p:nvSpPr>
        <p:spPr/>
        <p:txBody>
          <a:bodyPr>
            <a:normAutofit/>
            <a:scene3d>
              <a:camera prst="orthographicFront"/>
              <a:lightRig rig="harsh" dir="t"/>
            </a:scene3d>
            <a:sp3d extrusionH="57150" prstMaterial="matte">
              <a:bevelT w="63500" h="12700" prst="angle"/>
              <a:contourClr>
                <a:schemeClr val="bg1">
                  <a:lumMod val="65000"/>
                </a:schemeClr>
              </a:contourClr>
            </a:sp3d>
          </a:bodyPr>
          <a:lstStyle/>
          <a:p>
            <a:pPr algn="ctr"/>
            <a:r>
              <a:rPr lang="en-GB" sz="5100" b="1" dirty="0">
                <a:ln/>
                <a:solidFill>
                  <a:srgbClr val="002060"/>
                </a:solidFill>
                <a:latin typeface="Times New Roman" panose="02020603050405020304" pitchFamily="18" charset="0"/>
                <a:ea typeface="SimSun" panose="02010600030101010101" pitchFamily="2" charset="-122"/>
              </a:rPr>
              <a:t>PDP</a:t>
            </a:r>
            <a:br>
              <a:rPr lang="en-GB" sz="1800" b="1" dirty="0">
                <a:ln/>
                <a:solidFill>
                  <a:schemeClr val="accent3"/>
                </a:solidFill>
                <a:latin typeface="Times New Roman" panose="02020603050405020304" pitchFamily="18" charset="0"/>
                <a:ea typeface="SimSun" panose="02010600030101010101" pitchFamily="2" charset="-122"/>
              </a:rPr>
            </a:br>
            <a:endParaRPr lang="en-US" b="1" dirty="0">
              <a:ln/>
              <a:solidFill>
                <a:schemeClr val="accent3"/>
              </a:solidFill>
            </a:endParaRPr>
          </a:p>
        </p:txBody>
      </p:sp>
      <p:pic>
        <p:nvPicPr>
          <p:cNvPr id="5" name="Picture 4">
            <a:extLst>
              <a:ext uri="{FF2B5EF4-FFF2-40B4-BE49-F238E27FC236}">
                <a16:creationId xmlns:a16="http://schemas.microsoft.com/office/drawing/2014/main" id="{5288E63E-647A-EB20-0EFD-164943C0E003}"/>
              </a:ext>
            </a:extLst>
          </p:cNvPr>
          <p:cNvPicPr>
            <a:picLocks noChangeAspect="1"/>
          </p:cNvPicPr>
          <p:nvPr/>
        </p:nvPicPr>
        <p:blipFill>
          <a:blip r:embed="rId2"/>
          <a:stretch>
            <a:fillRect/>
          </a:stretch>
        </p:blipFill>
        <p:spPr>
          <a:xfrm>
            <a:off x="249103" y="2142735"/>
            <a:ext cx="4900142" cy="3743164"/>
          </a:xfrm>
          <a:prstGeom prst="rect">
            <a:avLst/>
          </a:prstGeom>
        </p:spPr>
      </p:pic>
      <p:sp>
        <p:nvSpPr>
          <p:cNvPr id="6" name="Content Placeholder 5">
            <a:extLst>
              <a:ext uri="{FF2B5EF4-FFF2-40B4-BE49-F238E27FC236}">
                <a16:creationId xmlns:a16="http://schemas.microsoft.com/office/drawing/2014/main" id="{04D6A4B9-4507-8DE6-48AF-E426DCAE00A4}"/>
              </a:ext>
            </a:extLst>
          </p:cNvPr>
          <p:cNvSpPr>
            <a:spLocks noGrp="1"/>
          </p:cNvSpPr>
          <p:nvPr>
            <p:ph idx="1"/>
          </p:nvPr>
        </p:nvSpPr>
        <p:spPr>
          <a:xfrm>
            <a:off x="5624042" y="685801"/>
            <a:ext cx="6567958" cy="5175250"/>
          </a:xfrm>
        </p:spPr>
        <p:txBody>
          <a:bodyPr>
            <a:normAutofit fontScale="85000" lnSpcReduction="20000"/>
          </a:bodyPr>
          <a:lstStyle/>
          <a:p>
            <a:pPr marL="0" indent="0">
              <a:buNone/>
            </a:pPr>
            <a:r>
              <a:rPr lang="en-GB" b="0" i="0" u="none" strike="noStrike" dirty="0">
                <a:solidFill>
                  <a:srgbClr val="252525"/>
                </a:solidFill>
                <a:effectLst/>
                <a:latin typeface="Open Sans" panose="020F0502020204030204" pitchFamily="34" charset="0"/>
              </a:rPr>
              <a:t>My career trajectory has been strategically defined through the use of personal development planning, or PDP. </a:t>
            </a:r>
          </a:p>
          <a:p>
            <a:pPr marL="0" indent="0">
              <a:buNone/>
            </a:pPr>
            <a:r>
              <a:rPr lang="en-GB" b="0" i="0" u="none" strike="noStrike" dirty="0">
                <a:solidFill>
                  <a:srgbClr val="252525"/>
                </a:solidFill>
                <a:effectLst/>
                <a:latin typeface="Open Sans" panose="020F0502020204030204" pitchFamily="34" charset="0"/>
              </a:rPr>
              <a:t>It has made it easier for me to methodically evaluate what I've learned. </a:t>
            </a:r>
          </a:p>
          <a:p>
            <a:pPr marL="0" indent="0">
              <a:buNone/>
            </a:pPr>
            <a:r>
              <a:rPr lang="en-GB" b="0" i="0" u="none" strike="noStrike" dirty="0">
                <a:solidFill>
                  <a:srgbClr val="252525"/>
                </a:solidFill>
                <a:effectLst/>
                <a:latin typeface="Open Sans" panose="020F0502020204030204" pitchFamily="34" charset="0"/>
              </a:rPr>
              <a:t>Establish objectives for development and create a strategy to meet them. My ability to modify my PDP for maximum effectiveness has come from realising that I am primarily a reflective learner.</a:t>
            </a:r>
          </a:p>
          <a:p>
            <a:pPr marL="0" indent="0">
              <a:buNone/>
            </a:pPr>
            <a:r>
              <a:rPr lang="en-GB" b="0" i="0" u="none" strike="noStrike" dirty="0">
                <a:solidFill>
                  <a:srgbClr val="252525"/>
                </a:solidFill>
                <a:effectLst/>
                <a:latin typeface="Open Sans" panose="020F0502020204030204" pitchFamily="34" charset="0"/>
              </a:rPr>
              <a:t> I now set aside time for introspection following every educational encounter, which enables a more thorough digestion of the material. </a:t>
            </a:r>
          </a:p>
          <a:p>
            <a:pPr marL="0" indent="0">
              <a:buNone/>
            </a:pPr>
            <a:r>
              <a:rPr lang="en-GB" b="0" i="0" u="none" strike="noStrike" dirty="0">
                <a:solidFill>
                  <a:srgbClr val="252525"/>
                </a:solidFill>
                <a:effectLst/>
                <a:latin typeface="Open Sans" panose="020F0502020204030204" pitchFamily="34" charset="0"/>
              </a:rPr>
              <a:t>It has been a mutually beneficial process to integrate PDP with my knowledge of learning styles. </a:t>
            </a:r>
          </a:p>
          <a:p>
            <a:pPr marL="0" indent="0">
              <a:buNone/>
            </a:pPr>
            <a:r>
              <a:rPr lang="en-GB" b="0" i="0" u="none" strike="noStrike" dirty="0">
                <a:solidFill>
                  <a:srgbClr val="252525"/>
                </a:solidFill>
                <a:effectLst/>
                <a:latin typeface="Open Sans" panose="020F0502020204030204" pitchFamily="34" charset="0"/>
              </a:rPr>
              <a:t>It has made learning more efficient and tailored to me, allowing me to match my educational goals with my work goals. For example, I can now choose professional certifications that best fit my visual and hands-on learning styles.</a:t>
            </a:r>
            <a:endParaRPr lang="en-US" dirty="0"/>
          </a:p>
        </p:txBody>
      </p:sp>
    </p:spTree>
    <p:extLst>
      <p:ext uri="{BB962C8B-B14F-4D97-AF65-F5344CB8AC3E}">
        <p14:creationId xmlns:p14="http://schemas.microsoft.com/office/powerpoint/2010/main" val="21583584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0CFBE-2EDE-5D0D-3717-600C552CC93B}"/>
              </a:ext>
            </a:extLst>
          </p:cNvPr>
          <p:cNvSpPr>
            <a:spLocks noGrp="1"/>
          </p:cNvSpPr>
          <p:nvPr>
            <p:ph type="title"/>
          </p:nvPr>
        </p:nvSpPr>
        <p:spPr>
          <a:xfrm>
            <a:off x="1295400" y="840678"/>
            <a:ext cx="9601200" cy="1485900"/>
          </a:xfrm>
        </p:spPr>
        <p:txBody>
          <a:bodyPr>
            <a:noAutofit/>
          </a:bodyPr>
          <a:lstStyle/>
          <a:p>
            <a:r>
              <a:rPr lang="en-GB" sz="3900" b="1" dirty="0">
                <a:solidFill>
                  <a:srgbClr val="002060"/>
                </a:solidFill>
                <a:effectLst/>
                <a:latin typeface="Times New Roman" panose="02020603050405020304" pitchFamily="18" charset="0"/>
                <a:ea typeface="Times New Roman" panose="02020603050405020304" pitchFamily="18" charset="0"/>
                <a:cs typeface="Times New Roman" panose="02020603050405020304" pitchFamily="18" charset="0"/>
              </a:rPr>
              <a:t>The Reference list </a:t>
            </a:r>
            <a:br>
              <a:rPr lang="en-GB" sz="3900" dirty="0">
                <a:solidFill>
                  <a:srgbClr val="002060"/>
                </a:solidFill>
                <a:effectLst/>
                <a:latin typeface="Times New Roman" panose="02020603050405020304" pitchFamily="18" charset="0"/>
                <a:ea typeface="Times New Roman" panose="02020603050405020304" pitchFamily="18" charset="0"/>
              </a:rPr>
            </a:br>
            <a:endParaRPr lang="en-US" sz="3900" dirty="0">
              <a:solidFill>
                <a:srgbClr val="002060"/>
              </a:solidFill>
            </a:endParaRPr>
          </a:p>
        </p:txBody>
      </p:sp>
      <p:sp>
        <p:nvSpPr>
          <p:cNvPr id="3" name="Content Placeholder 2">
            <a:extLst>
              <a:ext uri="{FF2B5EF4-FFF2-40B4-BE49-F238E27FC236}">
                <a16:creationId xmlns:a16="http://schemas.microsoft.com/office/drawing/2014/main" id="{61EC93D4-D2A4-B977-9CDA-2EA4E2471CD2}"/>
              </a:ext>
            </a:extLst>
          </p:cNvPr>
          <p:cNvSpPr>
            <a:spLocks noGrp="1"/>
          </p:cNvSpPr>
          <p:nvPr>
            <p:ph idx="1"/>
          </p:nvPr>
        </p:nvSpPr>
        <p:spPr>
          <a:xfrm>
            <a:off x="1295400" y="2622706"/>
            <a:ext cx="10382405" cy="4235294"/>
          </a:xfrm>
        </p:spPr>
        <p:txBody>
          <a:bodyPr>
            <a:noAutofit/>
          </a:bodyPr>
          <a:lstStyle/>
          <a:p>
            <a:r>
              <a:rPr lang="en-GB" sz="1200" b="0" i="0" dirty="0">
                <a:effectLst/>
                <a:latin typeface="Helvetica" pitchFamily="2" charset="0"/>
              </a:rPr>
              <a:t>Kolb. D.A. (1984) Experiential Learning: Experience as the Source of </a:t>
            </a:r>
            <a:r>
              <a:rPr lang="en-GB" sz="1200" b="0" i="0" dirty="0" err="1">
                <a:effectLst/>
                <a:latin typeface="Helvetica" pitchFamily="2" charset="0"/>
              </a:rPr>
              <a:t>Leaming</a:t>
            </a:r>
            <a:r>
              <a:rPr lang="en-GB" sz="1200" b="0" i="0" dirty="0">
                <a:effectLst/>
                <a:latin typeface="Helvetica" pitchFamily="2" charset="0"/>
              </a:rPr>
              <a:t> and Development. Englewood Cliffs, NJ: Prentice-Hall.</a:t>
            </a:r>
            <a:endParaRPr lang="en-GB" sz="1200" dirty="0">
              <a:effectLst/>
              <a:latin typeface="Helvetica" pitchFamily="2" charset="0"/>
            </a:endParaRPr>
          </a:p>
          <a:p>
            <a:r>
              <a:rPr lang="en-GB" sz="1200" b="0" i="0" dirty="0">
                <a:effectLst/>
                <a:latin typeface="Helvetica" pitchFamily="2" charset="0"/>
              </a:rPr>
              <a:t>Smith, J. and Doe, A. (2017) 'Reflections on Applying</a:t>
            </a:r>
            <a:endParaRPr lang="en-GB" sz="1200" dirty="0">
              <a:effectLst/>
              <a:latin typeface="Helvetica" pitchFamily="2" charset="0"/>
            </a:endParaRPr>
          </a:p>
          <a:p>
            <a:r>
              <a:rPr lang="en-GB" sz="1200" b="0" i="0" dirty="0">
                <a:effectLst/>
                <a:latin typeface="Helvetica" pitchFamily="2" charset="0"/>
              </a:rPr>
              <a:t>SWOT Analysis in the Context of Professional Development, Journal of Strategic Management Education, 13(3). pp. 35-45.</a:t>
            </a:r>
            <a:endParaRPr lang="en-GB" sz="1200" dirty="0">
              <a:effectLst/>
              <a:latin typeface="Helvetica" pitchFamily="2" charset="0"/>
            </a:endParaRPr>
          </a:p>
          <a:p>
            <a:r>
              <a:rPr lang="en-GB" sz="1200" b="0" i="0" dirty="0">
                <a:effectLst/>
                <a:latin typeface="Helvetica" pitchFamily="2" charset="0"/>
              </a:rPr>
              <a:t>Jones, B. (2019) Setting SMART Goals in Career</a:t>
            </a:r>
            <a:endParaRPr lang="en-GB" sz="1200" dirty="0">
              <a:effectLst/>
              <a:latin typeface="Helvetica" pitchFamily="2" charset="0"/>
            </a:endParaRPr>
          </a:p>
          <a:p>
            <a:r>
              <a:rPr lang="en-GB" sz="1200" b="0" i="0" dirty="0" err="1">
                <a:effectLst/>
                <a:latin typeface="Helvetica" pitchFamily="2" charset="0"/>
              </a:rPr>
              <a:t>DevelopmentIntemational</a:t>
            </a:r>
            <a:r>
              <a:rPr lang="en-GB" sz="1200" b="0" i="0" dirty="0">
                <a:effectLst/>
                <a:latin typeface="Helvetica" pitchFamily="2" charset="0"/>
              </a:rPr>
              <a:t> </a:t>
            </a:r>
            <a:r>
              <a:rPr lang="en-GB" sz="1200" b="0" i="0" dirty="0" err="1">
                <a:effectLst/>
                <a:latin typeface="Helvetica" pitchFamily="2" charset="0"/>
              </a:rPr>
              <a:t>Jouma</a:t>
            </a:r>
            <a:r>
              <a:rPr lang="en-GB" sz="1200" b="0" i="0" dirty="0">
                <a:effectLst/>
                <a:latin typeface="Helvetica" pitchFamily="2" charset="0"/>
              </a:rPr>
              <a:t>. of </a:t>
            </a:r>
            <a:r>
              <a:rPr lang="en-GB" sz="1200" b="0" i="0" dirty="0" err="1">
                <a:effectLst/>
                <a:latin typeface="Helvetica" pitchFamily="2" charset="0"/>
              </a:rPr>
              <a:t>camer</a:t>
            </a:r>
            <a:endParaRPr lang="en-GB" sz="1200" dirty="0">
              <a:effectLst/>
              <a:latin typeface="Helvetica" pitchFamily="2" charset="0"/>
            </a:endParaRPr>
          </a:p>
          <a:p>
            <a:r>
              <a:rPr lang="en-GB" sz="1200" b="0" i="0" dirty="0">
                <a:effectLst/>
                <a:latin typeface="Helvetica" pitchFamily="2" charset="0"/>
              </a:rPr>
              <a:t>Management, 21(2), pp. 120-134.</a:t>
            </a:r>
            <a:endParaRPr lang="en-GB" sz="1200" dirty="0">
              <a:effectLst/>
              <a:latin typeface="Helvetica" pitchFamily="2" charset="0"/>
            </a:endParaRPr>
          </a:p>
          <a:p>
            <a:r>
              <a:rPr lang="en-GB" sz="1200" b="0" i="0" dirty="0">
                <a:effectLst/>
                <a:latin typeface="Helvetica" pitchFamily="2" charset="0"/>
              </a:rPr>
              <a:t>Luft, J. and Ingham, H. (1955) The Johari window, a graphic model for interpersonal awareness, Proceedings of the Wester Training Laboratory in Group Development. Los Angeles: UCLA.</a:t>
            </a:r>
            <a:endParaRPr lang="en-GB" sz="1200" dirty="0">
              <a:effectLst/>
              <a:latin typeface="Helvetica" pitchFamily="2" charset="0"/>
            </a:endParaRPr>
          </a:p>
          <a:p>
            <a:r>
              <a:rPr lang="en-GB" sz="1200" b="0" i="0" dirty="0">
                <a:effectLst/>
                <a:latin typeface="Helvetica" pitchFamily="2" charset="0"/>
              </a:rPr>
              <a:t>Green, S.P. (2018) Personal Development Planning and Career Progression', Journal of Personal Growth and Development, 4(1). pp. 15-29.</a:t>
            </a:r>
            <a:endParaRPr lang="en-GB" sz="1200" dirty="0">
              <a:effectLst/>
              <a:latin typeface="Helvetica" pitchFamily="2" charset="0"/>
            </a:endParaRPr>
          </a:p>
          <a:p>
            <a:r>
              <a:rPr lang="en-GB" sz="1200" b="0" i="0" dirty="0">
                <a:effectLst/>
                <a:latin typeface="Helvetica" pitchFamily="2" charset="0"/>
              </a:rPr>
              <a:t>Thomson, R. (2020) Adapting Learning Styles in Professional Development, Educational Review, 72(4), pp. 483-498.</a:t>
            </a:r>
            <a:endParaRPr lang="en-GB" sz="1200" dirty="0">
              <a:effectLst/>
              <a:latin typeface="Helvetica" pitchFamily="2" charset="0"/>
            </a:endParaRPr>
          </a:p>
          <a:p>
            <a:r>
              <a:rPr lang="en-GB" sz="1200" b="0" i="0" dirty="0">
                <a:effectLst/>
                <a:latin typeface="Helvetica" pitchFamily="2" charset="0"/>
              </a:rPr>
              <a:t>MacDonald, C. (2016) Utilising SWOT in Career Planning, </a:t>
            </a:r>
            <a:r>
              <a:rPr lang="en-GB" sz="1200" b="0" i="0" dirty="0" err="1">
                <a:effectLst/>
                <a:latin typeface="Helvetica" pitchFamily="2" charset="0"/>
              </a:rPr>
              <a:t>Joumal</a:t>
            </a:r>
            <a:r>
              <a:rPr lang="en-GB" sz="1200" b="0" i="0" dirty="0">
                <a:effectLst/>
                <a:latin typeface="Helvetica" pitchFamily="2" charset="0"/>
              </a:rPr>
              <a:t> of Career Assessment, 24(1), pp. 188-202.</a:t>
            </a:r>
            <a:endParaRPr lang="en-GB" sz="1200" dirty="0">
              <a:effectLst/>
              <a:latin typeface="Helvetica" pitchFamily="2" charset="0"/>
            </a:endParaRPr>
          </a:p>
          <a:p>
            <a:r>
              <a:rPr lang="en-GB" sz="1200" b="0" i="0" dirty="0">
                <a:effectLst/>
                <a:latin typeface="Helvetica" pitchFamily="2" charset="0"/>
              </a:rPr>
              <a:t>Patel, L. and Carter, M. (2021) Interpersonal Dynamics and Self-Awareness: Using the Johari Window in Business Education, Business and Professional Communication Quarterly, 84(1). pp. 73-89.</a:t>
            </a:r>
            <a:endParaRPr lang="en-GB" sz="1200" dirty="0">
              <a:effectLst/>
              <a:latin typeface="Helvetica" pitchFamily="2" charset="0"/>
            </a:endParaRPr>
          </a:p>
          <a:p>
            <a:endParaRPr lang="en-US" sz="1200" dirty="0"/>
          </a:p>
        </p:txBody>
      </p:sp>
    </p:spTree>
    <p:extLst>
      <p:ext uri="{BB962C8B-B14F-4D97-AF65-F5344CB8AC3E}">
        <p14:creationId xmlns:p14="http://schemas.microsoft.com/office/powerpoint/2010/main" val="1319042414"/>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1</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Crop</vt:lpstr>
      <vt:lpstr>Academic report format </vt:lpstr>
      <vt:lpstr>Irena krajnakova 2309831</vt:lpstr>
      <vt:lpstr>Introduction </vt:lpstr>
      <vt:lpstr>Main findings </vt:lpstr>
      <vt:lpstr>Swot </vt:lpstr>
      <vt:lpstr>Smart </vt:lpstr>
      <vt:lpstr>Johari window </vt:lpstr>
      <vt:lpstr>PDP </vt:lpstr>
      <vt:lpstr>The 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report format </dc:title>
  <dc:creator>Irena Krajnakova (2309834)</dc:creator>
  <cp:lastModifiedBy>Irena Krajnakova (2309834)</cp:lastModifiedBy>
  <cp:revision>4</cp:revision>
  <dcterms:created xsi:type="dcterms:W3CDTF">2023-11-09T22:14:34Z</dcterms:created>
  <dcterms:modified xsi:type="dcterms:W3CDTF">2023-11-10T13:16:30Z</dcterms:modified>
</cp:coreProperties>
</file>