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7" r:id="rId3"/>
    <p:sldId id="268" r:id="rId4"/>
    <p:sldId id="266" r:id="rId5"/>
    <p:sldId id="259" r:id="rId6"/>
    <p:sldId id="257" r:id="rId7"/>
    <p:sldId id="258" r:id="rId8"/>
    <p:sldId id="260" r:id="rId9"/>
    <p:sldId id="262" r:id="rId10"/>
    <p:sldId id="263" r:id="rId11"/>
    <p:sldId id="265" r:id="rId12"/>
    <p:sldId id="264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EB4926-AB24-4E19-9E23-CD63DB921D84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D2482A-4C72-4780-A3AF-8CEF141BDB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526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So what are success criteria? What does success look like?</a:t>
            </a:r>
          </a:p>
          <a:p>
            <a:endParaRPr lang="en-GB" altLang="en-US" dirty="0"/>
          </a:p>
          <a:p>
            <a:r>
              <a:rPr lang="en-GB" altLang="en-US" dirty="0"/>
              <a:t>Success criteria let pupils know if they have achieved the learning intention.</a:t>
            </a:r>
          </a:p>
          <a:p>
            <a:endParaRPr lang="en-GB" altLang="en-US" dirty="0"/>
          </a:p>
          <a:p>
            <a:r>
              <a:rPr lang="en-GB" altLang="en-US" dirty="0"/>
              <a:t>They summarise the main teaching points (</a:t>
            </a:r>
            <a:r>
              <a:rPr lang="en-GB" altLang="en-US" b="1" dirty="0"/>
              <a:t>key ingredients</a:t>
            </a:r>
            <a:r>
              <a:rPr lang="en-GB" altLang="en-US" dirty="0"/>
              <a:t>) or processes (</a:t>
            </a:r>
            <a:r>
              <a:rPr lang="en-GB" altLang="en-US" b="1" dirty="0"/>
              <a:t>key steps</a:t>
            </a:r>
            <a:r>
              <a:rPr lang="en-GB" altLang="en-US" dirty="0"/>
              <a:t>) which link directly to the learning intention.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823615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The next element in the Assessment for Learning process is the development of success criteria.</a:t>
            </a:r>
          </a:p>
          <a:p>
            <a:endParaRPr lang="en-GB" altLang="en-US" dirty="0"/>
          </a:p>
          <a:p>
            <a:r>
              <a:rPr lang="en-GB" altLang="en-US" dirty="0"/>
              <a:t>If learning intentions spell out what the students will learn and why, the success criteria show pupils how to recognise success.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2590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Establishing success criteria is an important part of Assessment for Learning for a number of reasons. First of all</a:t>
            </a:r>
          </a:p>
          <a:p>
            <a:endParaRPr lang="en-GB" altLang="en-US"/>
          </a:p>
          <a:p>
            <a:r>
              <a:rPr lang="en-GB" altLang="en-US" b="1"/>
              <a:t>It improves pupils’ understanding </a:t>
            </a:r>
            <a:r>
              <a:rPr lang="en-GB" altLang="en-US"/>
              <a:t>by keeping them informed about how they will be assessed. </a:t>
            </a:r>
            <a:endParaRPr lang="en-GB" altLang="en-US" b="1"/>
          </a:p>
          <a:p>
            <a:pPr lvl="1"/>
            <a:endParaRPr lang="en-GB" altLang="en-US" b="1"/>
          </a:p>
          <a:p>
            <a:r>
              <a:rPr lang="en-GB" altLang="en-US" b="1"/>
              <a:t>This, in turn, empowers pupils</a:t>
            </a:r>
            <a:r>
              <a:rPr lang="en-GB" altLang="en-US"/>
              <a:t> because it involves them in their own performance and learning. </a:t>
            </a:r>
          </a:p>
          <a:p>
            <a:endParaRPr lang="en-GB" altLang="en-US"/>
          </a:p>
          <a:p>
            <a:r>
              <a:rPr lang="en-GB" altLang="en-US"/>
              <a:t>In time, pupils who have experience of working to success criteria and contributing to the development of success criteria are more apt to take an </a:t>
            </a:r>
            <a:r>
              <a:rPr lang="en-GB" altLang="en-US" b="1"/>
              <a:t>independent approach to learning,</a:t>
            </a:r>
            <a:r>
              <a:rPr lang="en-GB" altLang="en-US"/>
              <a:t> as they understand how the criteria apply to their learning.  They then are able to use these to assess their own achievements, address their own concerns and identify areas for improvement.</a:t>
            </a:r>
          </a:p>
          <a:p>
            <a:endParaRPr lang="en-GB" altLang="en-US"/>
          </a:p>
          <a:p>
            <a:r>
              <a:rPr lang="en-GB" altLang="en-US"/>
              <a:t>Success criteria also allow you and the pupils to give </a:t>
            </a:r>
            <a:r>
              <a:rPr lang="en-GB" altLang="en-US" b="1"/>
              <a:t>accurate feedback</a:t>
            </a:r>
            <a:r>
              <a:rPr lang="en-GB" altLang="en-US"/>
              <a:t> – they keep you and the pupils focused on the criteria that the work will be assessed against.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86088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Quality success criteria are characterised by these features:</a:t>
            </a:r>
          </a:p>
          <a:p>
            <a:endParaRPr lang="en-GB" altLang="en-US" dirty="0"/>
          </a:p>
          <a:p>
            <a:pPr marL="369888" lvl="1" indent="-190500">
              <a:buFontTx/>
              <a:buChar char="•"/>
            </a:pPr>
            <a:r>
              <a:rPr lang="en-GB" altLang="en-US" dirty="0"/>
              <a:t>They are </a:t>
            </a:r>
            <a:r>
              <a:rPr lang="en-GB" altLang="en-US" b="1" dirty="0"/>
              <a:t>closely linked to the learning intention</a:t>
            </a:r>
            <a:r>
              <a:rPr lang="en-GB" altLang="en-US" dirty="0"/>
              <a:t>. </a:t>
            </a:r>
          </a:p>
          <a:p>
            <a:pPr marL="369888" lvl="1" indent="-190500">
              <a:buFontTx/>
              <a:buChar char="•"/>
            </a:pPr>
            <a:r>
              <a:rPr lang="en-GB" altLang="en-US" dirty="0"/>
              <a:t>They are </a:t>
            </a:r>
            <a:r>
              <a:rPr lang="en-GB" altLang="en-US" b="1" dirty="0"/>
              <a:t>specific to the activity</a:t>
            </a:r>
            <a:r>
              <a:rPr lang="en-GB" altLang="en-US" dirty="0"/>
              <a:t> and will vary with each activity, even if the activities share a common learning intention.</a:t>
            </a:r>
          </a:p>
          <a:p>
            <a:pPr marL="369888" lvl="1" indent="-190500">
              <a:buFontTx/>
              <a:buChar char="•"/>
            </a:pPr>
            <a:r>
              <a:rPr lang="en-GB" altLang="en-US" dirty="0"/>
              <a:t>They are </a:t>
            </a:r>
            <a:r>
              <a:rPr lang="en-GB" altLang="en-US" b="1" dirty="0"/>
              <a:t>agreed</a:t>
            </a:r>
            <a:r>
              <a:rPr lang="en-GB" altLang="en-US" dirty="0"/>
              <a:t> with the pupils in advance. This discussion aspect is particularly important in the classroom. </a:t>
            </a:r>
          </a:p>
          <a:p>
            <a:pPr lvl="3">
              <a:buFontTx/>
              <a:buChar char="•"/>
            </a:pPr>
            <a:r>
              <a:rPr lang="en-GB" altLang="en-US" dirty="0"/>
              <a:t>First, it helps foster a positive classroom environment. </a:t>
            </a:r>
          </a:p>
          <a:p>
            <a:pPr lvl="3">
              <a:buFontTx/>
              <a:buChar char="•"/>
            </a:pPr>
            <a:r>
              <a:rPr lang="en-GB" altLang="en-US" dirty="0"/>
              <a:t>It also gets pupils involved in the learning and upcoming activity even before it’s begun.</a:t>
            </a:r>
          </a:p>
          <a:p>
            <a:pPr lvl="3">
              <a:buFontTx/>
              <a:buChar char="•"/>
            </a:pPr>
            <a:r>
              <a:rPr lang="en-GB" altLang="en-US" dirty="0"/>
              <a:t>It can also help build pupil self-esteem by offering them opportunities to contribute.</a:t>
            </a:r>
          </a:p>
          <a:p>
            <a:pPr lvl="3">
              <a:buFontTx/>
              <a:buChar char="•"/>
            </a:pPr>
            <a:r>
              <a:rPr lang="en-GB" altLang="en-US" dirty="0"/>
              <a:t>And it is a useful tool to strengthen the pupil-teacher relationship.</a:t>
            </a:r>
          </a:p>
          <a:p>
            <a:pPr marL="369888" lvl="1" indent="-190500">
              <a:buFontTx/>
              <a:buChar char="•"/>
            </a:pPr>
            <a:r>
              <a:rPr lang="en-GB" altLang="en-US" dirty="0"/>
              <a:t>They encourage responsibility and independence by scaffolding peer- and self-assessment.</a:t>
            </a:r>
          </a:p>
          <a:p>
            <a:pPr marL="369888" lvl="1" indent="-190500">
              <a:buFontTx/>
              <a:buChar char="•"/>
            </a:pPr>
            <a:r>
              <a:rPr lang="en-GB" altLang="en-US" dirty="0"/>
              <a:t>They are revisited and used to provide pupils with feedback on their learning.  This feedback can be provided by both you and the pupils themselves. </a:t>
            </a:r>
          </a:p>
          <a:p>
            <a:pPr marL="369888" lvl="1" indent="-190500"/>
            <a:r>
              <a:rPr lang="en-GB" altLang="en-US" dirty="0"/>
              <a:t>   </a:t>
            </a:r>
          </a:p>
          <a:p>
            <a:r>
              <a:rPr lang="en-GB" altLang="en-US" dirty="0"/>
              <a:t>Remember to follow through, though, and only assess the pupils on what has been agreed.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192035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76818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Use their pre-programme experiences to discuss the ways in which they can motivate</a:t>
            </a:r>
            <a:r>
              <a:rPr lang="en-GB" baseline="0" dirty="0" smtClean="0"/>
              <a:t> learners – particularly focus on ‘hooks’ – emphasise the need to use something to capture the children’s attention/imagination/enthusiasm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D2482A-4C72-4780-A3AF-8CEF141BDB1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9492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Students</a:t>
            </a:r>
            <a:r>
              <a:rPr lang="en-GB" baseline="0" dirty="0" smtClean="0"/>
              <a:t> to work in groups of around 4.</a:t>
            </a:r>
          </a:p>
          <a:p>
            <a:r>
              <a:rPr lang="en-GB" baseline="0" dirty="0" smtClean="0"/>
              <a:t>Use </a:t>
            </a:r>
            <a:r>
              <a:rPr lang="en-GB" baseline="0" smtClean="0"/>
              <a:t>University planning format.</a:t>
            </a:r>
          </a:p>
          <a:p>
            <a:r>
              <a:rPr lang="en-GB" dirty="0" smtClean="0"/>
              <a:t>Planning sheets will be viewed</a:t>
            </a:r>
            <a:r>
              <a:rPr lang="en-GB" baseline="0" dirty="0" smtClean="0"/>
              <a:t> by other groups within the professional group at the beginning of the afternoon session – so there needs to be a push to finish the plan!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D2482A-4C72-4780-A3AF-8CEF141BDB1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044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061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554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278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02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004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87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837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567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478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372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21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696075"/>
            <a:ext cx="2133600" cy="188913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696075"/>
            <a:ext cx="2895600" cy="188913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© PMB 2007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696075"/>
            <a:ext cx="2133600" cy="188913"/>
          </a:xfrm>
        </p:spPr>
        <p:txBody>
          <a:bodyPr/>
          <a:lstStyle>
            <a:lvl1pPr>
              <a:defRPr/>
            </a:lvl1pPr>
          </a:lstStyle>
          <a:p>
            <a:fld id="{2EA7A6C0-DF49-463E-B0DC-226105569F3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36665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53A40-9AA6-46B8-AEAB-80DEFEAEBDFB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37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691730"/>
          </a:xfrm>
        </p:spPr>
        <p:txBody>
          <a:bodyPr/>
          <a:lstStyle/>
          <a:p>
            <a:r>
              <a:rPr lang="en-GB" dirty="0" smtClean="0"/>
              <a:t>Cynllunio2</a:t>
            </a:r>
            <a:br>
              <a:rPr lang="en-GB" dirty="0" smtClean="0"/>
            </a:br>
            <a:r>
              <a:rPr lang="en-GB" dirty="0" smtClean="0"/>
              <a:t>Planning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2996952"/>
            <a:ext cx="6400800" cy="115212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050" name="Picture 2" descr="https://teachertweaks.files.wordpress.com/2013/08/lesson-plan-no-ai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068960"/>
            <a:ext cx="2904933" cy="245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240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Amcanion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340768"/>
            <a:ext cx="3816424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680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dirty="0"/>
              <a:t>Dyfeisio Amcanion Dysgu Effeithiol </a:t>
            </a:r>
            <a:r>
              <a:rPr lang="en-GB" dirty="0" smtClean="0"/>
              <a:t>Devising </a:t>
            </a:r>
            <a:r>
              <a:rPr lang="en-GB" dirty="0"/>
              <a:t>Effective Learning Objectives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i="1" dirty="0"/>
              <a:t>Canolbwyntiwch </a:t>
            </a:r>
            <a:r>
              <a:rPr lang="cy-GB" b="1" i="1" dirty="0"/>
              <a:t>ar y dysgu</a:t>
            </a:r>
            <a:r>
              <a:rPr lang="cy-GB" i="1" dirty="0"/>
              <a:t>, nid </a:t>
            </a:r>
            <a:r>
              <a:rPr lang="cy-GB" b="1" i="1" dirty="0"/>
              <a:t>y gwneud</a:t>
            </a:r>
            <a:r>
              <a:rPr lang="cy-GB" i="1" dirty="0"/>
              <a:t>. Esboniwch pam mae ofn y tywyllwch ar yr arth fach. </a:t>
            </a:r>
            <a:endParaRPr lang="cy-GB" dirty="0"/>
          </a:p>
          <a:p>
            <a:r>
              <a:rPr lang="cy-GB" i="1" dirty="0"/>
              <a:t>Sefydlwch y cyd-destun ac ystyriwch beth sy’n bosibl o fewn y raddfa amser. Erbyn diwedd y sesiwn… </a:t>
            </a:r>
          </a:p>
          <a:p>
            <a:r>
              <a:rPr lang="cy-GB" i="1" dirty="0"/>
              <a:t>Dechreuwch gyda berf weithredu y gallwch ei harsyllu ac sy’n disgrifio beth fydd y dysgwr yn gallu ei wneud. Cysylltwch deimladau’r arth fach â’u hofnau eu hunain</a:t>
            </a:r>
          </a:p>
          <a:p>
            <a:r>
              <a:rPr lang="cy-GB" dirty="0"/>
              <a:t>Ystyriwch gyrhaeddiad presennol y dysgwyr. Ysgrifennwch amcanion dysgu a wnaiff eu symud i’r lefel </a:t>
            </a:r>
            <a:r>
              <a:rPr lang="cy-GB" b="1" dirty="0"/>
              <a:t>nesaf. </a:t>
            </a:r>
          </a:p>
          <a:p>
            <a:r>
              <a:rPr lang="cy-GB" dirty="0"/>
              <a:t>Cyfyngwch nifer yr amcanion er mwyn canolbwyntio ar </a:t>
            </a:r>
            <a:r>
              <a:rPr lang="cy-GB" b="1" dirty="0"/>
              <a:t>ddysgu sylweddol</a:t>
            </a:r>
            <a:r>
              <a:rPr lang="cy-GB" dirty="0"/>
              <a:t>. 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Focus on the </a:t>
            </a:r>
            <a:r>
              <a:rPr lang="en-GB" b="1" dirty="0"/>
              <a:t>learning</a:t>
            </a:r>
            <a:r>
              <a:rPr lang="en-GB" dirty="0"/>
              <a:t>, not the </a:t>
            </a:r>
            <a:r>
              <a:rPr lang="en-GB" b="1" dirty="0"/>
              <a:t>doing. </a:t>
            </a:r>
            <a:r>
              <a:rPr lang="en-GB" i="1" dirty="0"/>
              <a:t>Explain why the little bear is afraid of the dark.</a:t>
            </a:r>
            <a:endParaRPr lang="en-GB" dirty="0"/>
          </a:p>
          <a:p>
            <a:r>
              <a:rPr lang="en-GB" dirty="0"/>
              <a:t>Establish the context and consider what is possible within the time scale. </a:t>
            </a:r>
            <a:r>
              <a:rPr lang="en-GB" i="1" dirty="0"/>
              <a:t>By the end of the session…</a:t>
            </a:r>
          </a:p>
          <a:p>
            <a:r>
              <a:rPr lang="en-GB" dirty="0"/>
              <a:t>Begin with an observable action verb that describes what the learner will be able to do. </a:t>
            </a:r>
            <a:r>
              <a:rPr lang="en-GB" i="1" dirty="0"/>
              <a:t>Relate the feelings of the little bear to their own fears.</a:t>
            </a:r>
          </a:p>
          <a:p>
            <a:r>
              <a:rPr lang="en-GB" dirty="0"/>
              <a:t>Consider the current attainment of the learners. Write learning objectives that move them to the </a:t>
            </a:r>
            <a:r>
              <a:rPr lang="en-GB" b="1" dirty="0"/>
              <a:t>next </a:t>
            </a:r>
            <a:r>
              <a:rPr lang="en-GB" dirty="0"/>
              <a:t>level.</a:t>
            </a:r>
          </a:p>
          <a:p>
            <a:r>
              <a:rPr lang="en-GB" dirty="0"/>
              <a:t>Limit the number of objectives to focus on the </a:t>
            </a:r>
            <a:r>
              <a:rPr lang="en-GB" b="1" dirty="0"/>
              <a:t>major learning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152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Llwyddiant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Success Criteria</a:t>
            </a:r>
            <a:br>
              <a:rPr lang="en-GB" dirty="0"/>
            </a:b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 flipH="1" flipV="1">
            <a:off x="676594" y="2860994"/>
            <a:ext cx="45719" cy="45719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93847"/>
            <a:ext cx="5656512" cy="2828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6779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© PMB 2007</a:t>
            </a:r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773238"/>
            <a:ext cx="6635750" cy="935682"/>
          </a:xfrm>
          <a:noFill/>
          <a:ln/>
        </p:spPr>
        <p:txBody>
          <a:bodyPr>
            <a:normAutofit fontScale="90000"/>
          </a:bodyPr>
          <a:lstStyle/>
          <a:p>
            <a:pPr algn="l"/>
            <a:r>
              <a:rPr lang="en-US" altLang="en-US" sz="3600" dirty="0" smtClean="0"/>
              <a:t>Beth </a:t>
            </a:r>
            <a:r>
              <a:rPr lang="en-US" altLang="en-US" sz="3600" dirty="0" err="1" smtClean="0"/>
              <a:t>yw</a:t>
            </a:r>
            <a:r>
              <a:rPr lang="en-US" altLang="en-US" sz="3600" dirty="0" smtClean="0"/>
              <a:t> </a:t>
            </a:r>
            <a:r>
              <a:rPr lang="en-US" altLang="en-US" sz="3600" dirty="0" err="1" smtClean="0"/>
              <a:t>Meini</a:t>
            </a:r>
            <a:r>
              <a:rPr lang="en-US" altLang="en-US" sz="3600" dirty="0" smtClean="0"/>
              <a:t> </a:t>
            </a:r>
            <a:r>
              <a:rPr lang="en-US" altLang="en-US" sz="3600" dirty="0" err="1" smtClean="0"/>
              <a:t>Prawf</a:t>
            </a:r>
            <a:r>
              <a:rPr lang="en-US" altLang="en-US" sz="3600" dirty="0" smtClean="0"/>
              <a:t> </a:t>
            </a:r>
            <a:r>
              <a:rPr lang="en-US" altLang="en-US" sz="3600" dirty="0" err="1" smtClean="0"/>
              <a:t>Llwyddiant</a:t>
            </a:r>
            <a:r>
              <a:rPr lang="en-US" altLang="en-US" sz="3600" dirty="0" smtClean="0"/>
              <a:t>?</a:t>
            </a:r>
            <a:br>
              <a:rPr lang="en-US" altLang="en-US" sz="3600" dirty="0" smtClean="0"/>
            </a:br>
            <a:r>
              <a:rPr lang="en-US" altLang="en-US" sz="3600" dirty="0" smtClean="0"/>
              <a:t>What </a:t>
            </a:r>
            <a:r>
              <a:rPr lang="en-US" altLang="en-US" sz="3600" dirty="0"/>
              <a:t>Are Success Criteria?</a:t>
            </a:r>
          </a:p>
        </p:txBody>
      </p:sp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457200" y="2420938"/>
            <a:ext cx="8435975" cy="3240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>
              <a:buFontTx/>
              <a:buNone/>
            </a:pPr>
            <a:endParaRPr lang="en-US" altLang="en-US" sz="2400"/>
          </a:p>
          <a:p>
            <a:pPr>
              <a:buFontTx/>
              <a:buNone/>
            </a:pPr>
            <a:r>
              <a:rPr lang="en-US" altLang="en-US" sz="2400"/>
              <a:t>	‘… success criteria summarise the key steps or ingredients the student needs in order to fulfil the learning intention – the main things to do, include or focus on.’ </a:t>
            </a:r>
          </a:p>
          <a:p>
            <a:pPr>
              <a:buFontTx/>
              <a:buNone/>
            </a:pPr>
            <a:endParaRPr lang="en-GB" altLang="en-US" sz="2400"/>
          </a:p>
          <a:p>
            <a:pPr>
              <a:buFontTx/>
              <a:buNone/>
            </a:pPr>
            <a:r>
              <a:rPr lang="en-GB" altLang="en-US" sz="2400"/>
              <a:t>						- </a:t>
            </a:r>
            <a:r>
              <a:rPr lang="en-US" altLang="en-US" sz="2400"/>
              <a:t>Shirley Clarke</a:t>
            </a:r>
          </a:p>
        </p:txBody>
      </p:sp>
    </p:spTree>
    <p:extLst>
      <p:ext uri="{BB962C8B-B14F-4D97-AF65-F5344CB8AC3E}">
        <p14:creationId xmlns:p14="http://schemas.microsoft.com/office/powerpoint/2010/main" val="4294174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© PMB 2007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773238"/>
            <a:ext cx="6635750" cy="863674"/>
          </a:xfrm>
          <a:noFill/>
          <a:ln/>
        </p:spPr>
        <p:txBody>
          <a:bodyPr>
            <a:normAutofit fontScale="90000"/>
          </a:bodyPr>
          <a:lstStyle/>
          <a:p>
            <a:pPr algn="l"/>
            <a:r>
              <a:rPr lang="en-US" altLang="en-US" sz="3600" dirty="0" err="1" smtClean="0"/>
              <a:t>Meini</a:t>
            </a:r>
            <a:r>
              <a:rPr lang="en-US" altLang="en-US" sz="3600" dirty="0" smtClean="0"/>
              <a:t> </a:t>
            </a:r>
            <a:r>
              <a:rPr lang="en-US" altLang="en-US" sz="3600" dirty="0" err="1" smtClean="0"/>
              <a:t>Prawf</a:t>
            </a:r>
            <a:r>
              <a:rPr lang="en-US" altLang="en-US" sz="3600" dirty="0" smtClean="0"/>
              <a:t> </a:t>
            </a:r>
            <a:r>
              <a:rPr lang="en-US" altLang="en-US" sz="3600" dirty="0" err="1" smtClean="0"/>
              <a:t>Llwyddiant</a:t>
            </a: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r>
              <a:rPr lang="en-US" altLang="en-US" sz="3600" dirty="0" smtClean="0"/>
              <a:t>Success </a:t>
            </a:r>
            <a:r>
              <a:rPr lang="en-US" altLang="en-US" sz="3600" dirty="0"/>
              <a:t>Criteria</a:t>
            </a:r>
          </a:p>
        </p:txBody>
      </p:sp>
      <p:sp>
        <p:nvSpPr>
          <p:cNvPr id="15366" name="AutoShape 6"/>
          <p:cNvSpPr>
            <a:spLocks noGrp="1" noChangeArrowheads="1"/>
          </p:cNvSpPr>
          <p:nvPr>
            <p:ph type="body" idx="1"/>
          </p:nvPr>
        </p:nvSpPr>
        <p:spPr>
          <a:xfrm>
            <a:off x="5580062" y="3141662"/>
            <a:ext cx="2736353" cy="2231553"/>
          </a:xfrm>
          <a:prstGeom prst="cube">
            <a:avLst>
              <a:gd name="adj" fmla="val 11755"/>
            </a:avLst>
          </a:prstGeom>
          <a:solidFill>
            <a:srgbClr val="EBF1AD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endParaRPr lang="en-GB" altLang="en-US" sz="2000" b="1" dirty="0"/>
          </a:p>
          <a:p>
            <a:pPr>
              <a:lnSpc>
                <a:spcPct val="80000"/>
              </a:lnSpc>
            </a:pPr>
            <a:r>
              <a:rPr lang="cy-GB" sz="1600" dirty="0"/>
              <a:t>Meini prawf llwyddiant: sut i lwyddo ac adnabod llwyddiant</a:t>
            </a:r>
          </a:p>
          <a:p>
            <a:pPr>
              <a:lnSpc>
                <a:spcPct val="80000"/>
              </a:lnSpc>
            </a:pPr>
            <a:r>
              <a:rPr lang="en-GB" altLang="en-US" sz="1600" dirty="0" smtClean="0"/>
              <a:t>Success Criteria: how </a:t>
            </a:r>
            <a:r>
              <a:rPr lang="en-GB" altLang="en-US" sz="1600" dirty="0"/>
              <a:t>to </a:t>
            </a:r>
            <a:r>
              <a:rPr lang="en-GB" altLang="en-US" sz="1600" dirty="0" smtClean="0"/>
              <a:t>succeed and recognise success</a:t>
            </a:r>
            <a:endParaRPr lang="en-GB" altLang="en-US" sz="1600" dirty="0"/>
          </a:p>
        </p:txBody>
      </p:sp>
      <p:sp>
        <p:nvSpPr>
          <p:cNvPr id="15367" name="AutoShape 7"/>
          <p:cNvSpPr>
            <a:spLocks noChangeArrowheads="1"/>
          </p:cNvSpPr>
          <p:nvPr/>
        </p:nvSpPr>
        <p:spPr bwMode="auto">
          <a:xfrm>
            <a:off x="1042988" y="3141663"/>
            <a:ext cx="2664916" cy="2231553"/>
          </a:xfrm>
          <a:prstGeom prst="cube">
            <a:avLst>
              <a:gd name="adj" fmla="val 14287"/>
            </a:avLst>
          </a:prstGeom>
          <a:solidFill>
            <a:srgbClr val="76A71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3200">
                <a:solidFill>
                  <a:schemeClr val="tx1"/>
                </a:solidFill>
                <a:latin typeface="Trebuchet MS" pitchFamily="34" charset="0"/>
              </a:defRPr>
            </a:lvl1pPr>
            <a:lvl2pPr algn="ctr">
              <a:spcBef>
                <a:spcPct val="20000"/>
              </a:spcBef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algn="ctr">
              <a:spcBef>
                <a:spcPct val="20000"/>
              </a:spcBef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algn="ctr">
              <a:spcBef>
                <a:spcPct val="20000"/>
              </a:spcBef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algn="ctr">
              <a:spcBef>
                <a:spcPct val="20000"/>
              </a:spcBef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algn="ctr" fontAlgn="base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algn="ctr" fontAlgn="base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algn="ctr" fontAlgn="base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algn="ctr" fontAlgn="base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y-GB" sz="1600" dirty="0" smtClean="0"/>
              <a:t>Amcanion/bwriadau dysgu: </a:t>
            </a:r>
          </a:p>
          <a:p>
            <a:r>
              <a:rPr lang="cy-GB" sz="1600" dirty="0" smtClean="0"/>
              <a:t>‘Beth’ </a:t>
            </a:r>
            <a:r>
              <a:rPr lang="cy-GB" sz="1600" dirty="0"/>
              <a:t>a </a:t>
            </a:r>
            <a:r>
              <a:rPr lang="cy-GB" sz="1600" dirty="0" smtClean="0"/>
              <a:t>‘Pham’</a:t>
            </a:r>
          </a:p>
          <a:p>
            <a:r>
              <a:rPr lang="en-GB" altLang="en-US" sz="1600" dirty="0" smtClean="0"/>
              <a:t>Learning Objectives/Intentions</a:t>
            </a:r>
            <a:endParaRPr lang="en-GB" altLang="en-US" sz="1600" dirty="0"/>
          </a:p>
          <a:p>
            <a:r>
              <a:rPr lang="en-GB" altLang="en-US" sz="1600" dirty="0"/>
              <a:t>‘What’   and    ‘Why’</a:t>
            </a:r>
          </a:p>
        </p:txBody>
      </p:sp>
      <p:sp>
        <p:nvSpPr>
          <p:cNvPr id="15368" name="AutoShape 8"/>
          <p:cNvSpPr>
            <a:spLocks noChangeArrowheads="1"/>
          </p:cNvSpPr>
          <p:nvPr/>
        </p:nvSpPr>
        <p:spPr bwMode="auto">
          <a:xfrm>
            <a:off x="3924300" y="3500438"/>
            <a:ext cx="1295400" cy="936625"/>
          </a:xfrm>
          <a:custGeom>
            <a:avLst/>
            <a:gdLst>
              <a:gd name="G0" fmla="+- 17788 0 0"/>
              <a:gd name="G1" fmla="+- 5711 0 0"/>
              <a:gd name="G2" fmla="+- 21600 0 5711"/>
              <a:gd name="G3" fmla="+- 10800 0 5711"/>
              <a:gd name="G4" fmla="+- 21600 0 17788"/>
              <a:gd name="G5" fmla="*/ G4 G3 10800"/>
              <a:gd name="G6" fmla="+- 21600 0 G5"/>
              <a:gd name="T0" fmla="*/ 17788 w 21600"/>
              <a:gd name="T1" fmla="*/ 0 h 21600"/>
              <a:gd name="T2" fmla="*/ 0 w 21600"/>
              <a:gd name="T3" fmla="*/ 10800 h 21600"/>
              <a:gd name="T4" fmla="*/ 17788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7788" y="0"/>
                </a:moveTo>
                <a:lnTo>
                  <a:pt x="17788" y="5711"/>
                </a:lnTo>
                <a:lnTo>
                  <a:pt x="3375" y="5711"/>
                </a:lnTo>
                <a:lnTo>
                  <a:pt x="3375" y="15889"/>
                </a:lnTo>
                <a:lnTo>
                  <a:pt x="17788" y="15889"/>
                </a:lnTo>
                <a:lnTo>
                  <a:pt x="17788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711"/>
                </a:moveTo>
                <a:lnTo>
                  <a:pt x="1350" y="15889"/>
                </a:lnTo>
                <a:lnTo>
                  <a:pt x="2700" y="15889"/>
                </a:lnTo>
                <a:lnTo>
                  <a:pt x="2700" y="5711"/>
                </a:lnTo>
                <a:close/>
              </a:path>
              <a:path w="21600" h="21600">
                <a:moveTo>
                  <a:pt x="0" y="5711"/>
                </a:moveTo>
                <a:lnTo>
                  <a:pt x="0" y="15889"/>
                </a:lnTo>
                <a:lnTo>
                  <a:pt x="675" y="15889"/>
                </a:lnTo>
                <a:lnTo>
                  <a:pt x="675" y="5711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625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pPr algn="l"/>
            <a:r>
              <a:rPr lang="cy-GB" sz="3600" dirty="0"/>
              <a:t>Pam mae meini prawf llwyddiant yn bwysig?</a:t>
            </a:r>
            <a:br>
              <a:rPr lang="cy-GB" sz="3600" dirty="0"/>
            </a:br>
            <a:r>
              <a:rPr lang="en-US" altLang="en-US" sz="3600" dirty="0" smtClean="0"/>
              <a:t>Why </a:t>
            </a:r>
            <a:r>
              <a:rPr lang="en-US" altLang="en-US" sz="3600" dirty="0"/>
              <a:t>Are Success Criteria Important?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Gwella dealltwriaeth</a:t>
            </a:r>
          </a:p>
          <a:p>
            <a:r>
              <a:rPr lang="cy-GB" dirty="0"/>
              <a:t>Rhoi grym i ddisgyblion</a:t>
            </a:r>
          </a:p>
          <a:p>
            <a:r>
              <a:rPr lang="cy-GB" dirty="0"/>
              <a:t>Annog dysgu annibynnol</a:t>
            </a:r>
          </a:p>
          <a:p>
            <a:r>
              <a:rPr lang="cy-GB" dirty="0"/>
              <a:t>Galluogi adborth cywir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Improve understanding</a:t>
            </a:r>
          </a:p>
          <a:p>
            <a:r>
              <a:rPr lang="en-GB" altLang="en-US" dirty="0"/>
              <a:t>Empower pupils</a:t>
            </a:r>
          </a:p>
          <a:p>
            <a:r>
              <a:rPr lang="en-GB" altLang="en-US" dirty="0"/>
              <a:t>Encourage independent learning</a:t>
            </a:r>
          </a:p>
          <a:p>
            <a:r>
              <a:rPr lang="en-GB" altLang="en-US" dirty="0"/>
              <a:t>Enable accurate feedback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© PMB 2007</a:t>
            </a:r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457201" y="2420938"/>
            <a:ext cx="4042792" cy="208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marL="0" indent="0"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48417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pPr algn="l"/>
            <a:r>
              <a:rPr lang="cy-GB" sz="3600" dirty="0"/>
              <a:t>Mae meini prawf llwyddiant effeithiol yn:</a:t>
            </a:r>
            <a:br>
              <a:rPr lang="cy-GB" sz="3600" dirty="0"/>
            </a:br>
            <a:r>
              <a:rPr lang="en-US" altLang="en-US" sz="3600" dirty="0" smtClean="0"/>
              <a:t>Effective </a:t>
            </a:r>
            <a:r>
              <a:rPr lang="en-US" altLang="en-US" sz="3600" dirty="0"/>
              <a:t>Success </a:t>
            </a:r>
            <a:r>
              <a:rPr lang="en-US" altLang="en-US" sz="3600" dirty="0" smtClean="0"/>
              <a:t>Criteria are:</a:t>
            </a:r>
            <a:endParaRPr lang="en-US" altLang="en-US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 smtClean="0"/>
              <a:t>gysylltiedig </a:t>
            </a:r>
            <a:r>
              <a:rPr lang="cy-GB" dirty="0"/>
              <a:t>â’r bwriad dysgu;</a:t>
            </a:r>
          </a:p>
          <a:p>
            <a:r>
              <a:rPr lang="cy-GB" dirty="0"/>
              <a:t>maent yn sbesiffig i’r gweithgaredd;</a:t>
            </a:r>
          </a:p>
          <a:p>
            <a:r>
              <a:rPr lang="cy-GB" dirty="0"/>
              <a:t>cânt eu </a:t>
            </a:r>
            <a:r>
              <a:rPr lang="cy-GB" b="1" dirty="0"/>
              <a:t>trafod a’u cytuno</a:t>
            </a:r>
            <a:r>
              <a:rPr lang="cy-GB" dirty="0"/>
              <a:t> gyda disgyblion cyn ymgymryd â’r gweithgaredd;</a:t>
            </a:r>
          </a:p>
          <a:p>
            <a:r>
              <a:rPr lang="cy-GB" dirty="0"/>
              <a:t>maent yn darparu’r disgyblion â </a:t>
            </a:r>
            <a:r>
              <a:rPr lang="cy-GB" b="1" dirty="0"/>
              <a:t>sgaffald</a:t>
            </a:r>
            <a:r>
              <a:rPr lang="cy-GB" dirty="0"/>
              <a:t> a ffocws wrth iddynt gymryd rhan yn y gweithgaredd; ac </a:t>
            </a:r>
            <a:endParaRPr lang="cy-GB" dirty="0" smtClean="0"/>
          </a:p>
          <a:p>
            <a:r>
              <a:rPr lang="cy-GB" dirty="0" smtClean="0"/>
              <a:t>fe’u </a:t>
            </a:r>
            <a:r>
              <a:rPr lang="cy-GB" dirty="0"/>
              <a:t>defnyddir yn sail ar gyfer </a:t>
            </a:r>
            <a:r>
              <a:rPr lang="cy-GB" b="1" dirty="0"/>
              <a:t>adborth</a:t>
            </a:r>
            <a:r>
              <a:rPr lang="cy-GB" dirty="0"/>
              <a:t> ac asesu gan gyfoedion/hunanasesu.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altLang="en-US" b="1" dirty="0" smtClean="0"/>
              <a:t>linked</a:t>
            </a:r>
            <a:r>
              <a:rPr lang="en-US" altLang="en-US" dirty="0" smtClean="0"/>
              <a:t> </a:t>
            </a:r>
            <a:r>
              <a:rPr lang="en-US" altLang="en-US" dirty="0"/>
              <a:t>to the learning intention;</a:t>
            </a:r>
          </a:p>
          <a:p>
            <a:r>
              <a:rPr lang="en-US" altLang="en-US" dirty="0" smtClean="0"/>
              <a:t>specific </a:t>
            </a:r>
            <a:r>
              <a:rPr lang="en-US" altLang="en-US" dirty="0"/>
              <a:t>to an activity;</a:t>
            </a:r>
          </a:p>
          <a:p>
            <a:r>
              <a:rPr lang="en-US" altLang="en-US" b="1" dirty="0" smtClean="0"/>
              <a:t>discussed </a:t>
            </a:r>
            <a:r>
              <a:rPr lang="en-US" altLang="en-US" b="1" dirty="0"/>
              <a:t>and agreed</a:t>
            </a:r>
            <a:r>
              <a:rPr lang="en-US" altLang="en-US" dirty="0"/>
              <a:t> with pupils prior to undertaking the activity;</a:t>
            </a:r>
          </a:p>
          <a:p>
            <a:r>
              <a:rPr lang="en-US" altLang="en-US" dirty="0"/>
              <a:t>u</a:t>
            </a:r>
            <a:r>
              <a:rPr lang="en-US" altLang="en-US" dirty="0" smtClean="0"/>
              <a:t>sed to provide </a:t>
            </a:r>
            <a:r>
              <a:rPr lang="en-US" altLang="en-US" dirty="0"/>
              <a:t>a </a:t>
            </a:r>
            <a:r>
              <a:rPr lang="en-US" altLang="en-US" b="1" dirty="0"/>
              <a:t>scaffold</a:t>
            </a:r>
            <a:r>
              <a:rPr lang="en-US" altLang="en-US" dirty="0"/>
              <a:t> and focus for pupils while engaged in the activity; and</a:t>
            </a:r>
            <a:endParaRPr lang="en-GB" altLang="en-US" dirty="0"/>
          </a:p>
          <a:p>
            <a:r>
              <a:rPr lang="en-US" altLang="en-US" dirty="0" smtClean="0"/>
              <a:t>used </a:t>
            </a:r>
            <a:r>
              <a:rPr lang="en-US" altLang="en-US" dirty="0"/>
              <a:t>as the basis for </a:t>
            </a:r>
            <a:r>
              <a:rPr lang="en-US" altLang="en-US" b="1" dirty="0"/>
              <a:t>feedback</a:t>
            </a:r>
            <a:r>
              <a:rPr lang="en-US" altLang="en-US" dirty="0"/>
              <a:t> and peer-/self-assessment.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© PMB 2007</a:t>
            </a:r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457200" y="2420938"/>
            <a:ext cx="8435975" cy="3240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endParaRPr lang="en-US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8752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© PMB 2007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620688"/>
            <a:ext cx="5735638" cy="898054"/>
          </a:xfrm>
          <a:noFill/>
          <a:ln/>
        </p:spPr>
        <p:txBody>
          <a:bodyPr>
            <a:normAutofit fontScale="90000"/>
          </a:bodyPr>
          <a:lstStyle/>
          <a:p>
            <a:pPr algn="l"/>
            <a:r>
              <a:rPr lang="en-US" altLang="en-US" sz="3600" dirty="0" err="1" smtClean="0"/>
              <a:t>Enghreifftiau</a:t>
            </a:r>
            <a:r>
              <a:rPr lang="en-US" altLang="en-US" sz="3600" dirty="0" smtClean="0"/>
              <a:t> </a:t>
            </a:r>
            <a:br>
              <a:rPr lang="en-US" altLang="en-US" sz="3600" dirty="0" smtClean="0"/>
            </a:br>
            <a:r>
              <a:rPr lang="en-US" altLang="en-US" sz="3600" dirty="0" smtClean="0"/>
              <a:t>Examples</a:t>
            </a:r>
            <a:endParaRPr lang="en-US" altLang="en-US" sz="3600" dirty="0"/>
          </a:p>
        </p:txBody>
      </p:sp>
      <p:graphicFrame>
        <p:nvGraphicFramePr>
          <p:cNvPr id="20520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9948679"/>
              </p:ext>
            </p:extLst>
          </p:nvPr>
        </p:nvGraphicFramePr>
        <p:xfrm>
          <a:off x="395536" y="1844824"/>
          <a:ext cx="8229600" cy="3781235"/>
        </p:xfrm>
        <a:graphic>
          <a:graphicData uri="http://schemas.openxmlformats.org/drawingml/2006/table">
            <a:tbl>
              <a:tblPr/>
              <a:tblGrid>
                <a:gridCol w="4116388"/>
                <a:gridCol w="4113212"/>
              </a:tblGrid>
              <a:tr h="5937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We are learning to…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present an argument.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76A71A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We are learning to…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calculate the passing of time in 5-minute intervals.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76A71A">
                        <a:alpha val="50000"/>
                      </a:srgbClr>
                    </a:solidFill>
                  </a:tcPr>
                </a:tc>
              </a:tr>
              <a:tr h="2519363">
                <a:tc>
                  <a:txBody>
                    <a:bodyPr/>
                    <a:lstStyle>
                      <a:lvl1pPr marL="179388" indent="-179388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9pPr>
                    </a:lstStyle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Remember to…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GB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</a:t>
                      </a:r>
                      <a:r>
                        <a:rPr kumimoji="0" lang="en-US" altLang="en-US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include opening and closing     statements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GB" altLang="en-US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</a:t>
                      </a:r>
                      <a:r>
                        <a:rPr kumimoji="0" lang="en-US" altLang="en-US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give reasons for and against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GB" altLang="en-US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use evidence to support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GB" altLang="en-US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use language to persuade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258763" indent="-258763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9pPr>
                    </a:lstStyle>
                    <a:p>
                      <a:pPr marL="258763" marR="0" lvl="0" indent="-2587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Remember to…</a:t>
                      </a:r>
                    </a:p>
                    <a:p>
                      <a:pPr marL="258763" marR="0" lvl="0" indent="-2587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  <a:p>
                      <a:pPr marL="258763" marR="0" lvl="0" indent="-2587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count from the minute hand</a:t>
                      </a:r>
                    </a:p>
                    <a:p>
                      <a:pPr marL="258763" marR="0" lvl="0" indent="-2587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stop where the minute hand finishes</a:t>
                      </a:r>
                    </a:p>
                    <a:p>
                      <a:pPr marL="258763" marR="0" lvl="0" indent="-2587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GB" altLang="en-US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count in fives</a:t>
                      </a:r>
                    </a:p>
                    <a:p>
                      <a:pPr marL="258763" marR="0" lvl="0" indent="-2587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GB" altLang="en-US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go clockwise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5747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722313" y="4581128"/>
            <a:ext cx="7772400" cy="1187847"/>
          </a:xfrm>
        </p:spPr>
        <p:txBody>
          <a:bodyPr>
            <a:normAutofit fontScale="90000"/>
          </a:bodyPr>
          <a:lstStyle/>
          <a:p>
            <a:r>
              <a:rPr lang="en-GB" b="0" dirty="0" err="1" smtClean="0"/>
              <a:t>ysgogi</a:t>
            </a:r>
            <a:r>
              <a:rPr lang="en-GB" b="0" dirty="0" smtClean="0"/>
              <a:t> </a:t>
            </a:r>
            <a:r>
              <a:rPr lang="en-GB" b="0" dirty="0" err="1" smtClean="0"/>
              <a:t>dysgwyr</a:t>
            </a:r>
            <a:r>
              <a:rPr lang="en-GB" b="0" dirty="0" smtClean="0"/>
              <a:t/>
            </a:r>
            <a:br>
              <a:rPr lang="en-GB" b="0" dirty="0" smtClean="0"/>
            </a:br>
            <a:r>
              <a:rPr lang="en-GB" dirty="0" smtClean="0"/>
              <a:t>Motivating Learners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1026" name="Picture 2" descr="Primary school childr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6672"/>
            <a:ext cx="5905500" cy="393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175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323528" y="1124744"/>
            <a:ext cx="3168352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Sut</a:t>
            </a:r>
            <a:r>
              <a:rPr lang="en-GB" dirty="0" smtClean="0"/>
              <a:t>?</a:t>
            </a:r>
          </a:p>
          <a:p>
            <a:pPr algn="ctr"/>
            <a:r>
              <a:rPr lang="en-GB" dirty="0" smtClean="0"/>
              <a:t>How?</a:t>
            </a:r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5436096" y="476672"/>
            <a:ext cx="3168352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Beth?</a:t>
            </a:r>
            <a:br>
              <a:rPr lang="en-GB" dirty="0" smtClean="0"/>
            </a:br>
            <a:r>
              <a:rPr lang="en-GB" dirty="0" smtClean="0"/>
              <a:t>What?</a:t>
            </a: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5436096" y="2924944"/>
            <a:ext cx="3168352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Ble</a:t>
            </a:r>
            <a:r>
              <a:rPr lang="en-GB" dirty="0" smtClean="0"/>
              <a:t>?</a:t>
            </a:r>
          </a:p>
          <a:p>
            <a:pPr algn="ctr"/>
            <a:r>
              <a:rPr lang="en-GB" dirty="0" smtClean="0"/>
              <a:t>Where?</a:t>
            </a:r>
          </a:p>
        </p:txBody>
      </p:sp>
      <p:sp>
        <p:nvSpPr>
          <p:cNvPr id="8" name="Oval Callout 7"/>
          <p:cNvSpPr/>
          <p:nvPr/>
        </p:nvSpPr>
        <p:spPr>
          <a:xfrm>
            <a:off x="1763688" y="2882903"/>
            <a:ext cx="3168352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Pryd</a:t>
            </a:r>
            <a:r>
              <a:rPr lang="en-GB" dirty="0" smtClean="0"/>
              <a:t>?</a:t>
            </a:r>
          </a:p>
          <a:p>
            <a:pPr algn="ctr"/>
            <a:r>
              <a:rPr lang="en-GB" dirty="0" smtClean="0"/>
              <a:t>When?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2987824" y="5157192"/>
            <a:ext cx="3384376" cy="1008112"/>
          </a:xfrm>
          <a:prstGeom prst="rect">
            <a:avLst/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err="1" smtClean="0"/>
              <a:t>Trafod</a:t>
            </a:r>
            <a:r>
              <a:rPr lang="en-GB" sz="3200" dirty="0" smtClean="0"/>
              <a:t> </a:t>
            </a:r>
          </a:p>
          <a:p>
            <a:pPr algn="ctr"/>
            <a:r>
              <a:rPr lang="en-GB" sz="3200" dirty="0" smtClean="0"/>
              <a:t>Discuss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7328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Paratoi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Preparing Resources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 dirty="0"/>
              <a:t>Beth yw adnoddau priodol?</a:t>
            </a:r>
          </a:p>
          <a:p>
            <a:r>
              <a:rPr lang="cy-GB" dirty="0"/>
              <a:t>Yn symbylu?</a:t>
            </a:r>
          </a:p>
          <a:p>
            <a:r>
              <a:rPr lang="cy-GB" dirty="0"/>
              <a:t>Yn gyrraeddadwy?</a:t>
            </a:r>
          </a:p>
          <a:p>
            <a:r>
              <a:rPr lang="cy-GB" dirty="0"/>
              <a:t>Wedi’u paratoi’n glir?</a:t>
            </a:r>
          </a:p>
          <a:p>
            <a:r>
              <a:rPr lang="cy-GB" dirty="0"/>
              <a:t>Ansawdd uchel?</a:t>
            </a:r>
          </a:p>
          <a:p>
            <a:r>
              <a:rPr lang="cy-GB" dirty="0"/>
              <a:t>Yn addas at y pwrpas?</a:t>
            </a:r>
          </a:p>
          <a:p>
            <a:endParaRPr lang="cy-GB" dirty="0"/>
          </a:p>
          <a:p>
            <a:pPr marL="0" indent="0">
              <a:buNone/>
            </a:pPr>
            <a:r>
              <a:rPr lang="cy-GB" b="1" dirty="0"/>
              <a:t>Ymchwil</a:t>
            </a:r>
            <a:r>
              <a:rPr lang="cy-GB" dirty="0"/>
              <a:t>: pa adnoddau a argymhellir?</a:t>
            </a:r>
          </a:p>
          <a:p>
            <a:pPr marL="0" indent="0">
              <a:buNone/>
            </a:pPr>
            <a:r>
              <a:rPr lang="cy-GB" b="1" dirty="0"/>
              <a:t>Chwilio</a:t>
            </a:r>
            <a:r>
              <a:rPr lang="cy-GB" dirty="0"/>
              <a:t>:  beth sydd ar gael yn fasnachol / mewn ysgolion </a:t>
            </a:r>
          </a:p>
          <a:p>
            <a:pPr marL="0" indent="0">
              <a:buNone/>
            </a:pPr>
            <a:r>
              <a:rPr lang="cy-GB" b="1" dirty="0"/>
              <a:t>Creu</a:t>
            </a:r>
            <a:r>
              <a:rPr lang="cy-GB" dirty="0"/>
              <a:t>: gwnewch eich adnoddau eich hun sy’n addas ar gyfer yr unigolion</a:t>
            </a:r>
          </a:p>
          <a:p>
            <a:pPr marL="0" indent="0">
              <a:buNone/>
            </a:pPr>
            <a:r>
              <a:rPr lang="cy-GB" b="1" dirty="0"/>
              <a:t>Gwerthuso</a:t>
            </a:r>
            <a:r>
              <a:rPr lang="cy-GB" dirty="0"/>
              <a:t>: gwiriwch fod yr adnoddau yn cefnogi eich bwriadau addysgu a’u bod yn addas ar gyfer pob dysgwr.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b="1" dirty="0"/>
              <a:t>What are appropriate resources?</a:t>
            </a:r>
          </a:p>
          <a:p>
            <a:r>
              <a:rPr lang="en-US" dirty="0"/>
              <a:t>Motivating?</a:t>
            </a:r>
          </a:p>
          <a:p>
            <a:r>
              <a:rPr lang="en-US" dirty="0"/>
              <a:t>Accessible?</a:t>
            </a:r>
          </a:p>
          <a:p>
            <a:r>
              <a:rPr lang="en-US" dirty="0"/>
              <a:t>Clearly prepared?</a:t>
            </a:r>
          </a:p>
          <a:p>
            <a:r>
              <a:rPr lang="en-US" dirty="0"/>
              <a:t>High quality?</a:t>
            </a:r>
          </a:p>
          <a:p>
            <a:r>
              <a:rPr lang="en-US" dirty="0"/>
              <a:t>Fit for purpose?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Research</a:t>
            </a:r>
            <a:r>
              <a:rPr lang="en-US" dirty="0"/>
              <a:t>: what resources are recommended?</a:t>
            </a:r>
          </a:p>
          <a:p>
            <a:pPr marL="0" indent="0">
              <a:buNone/>
            </a:pPr>
            <a:r>
              <a:rPr lang="en-US" b="1" dirty="0"/>
              <a:t>Search</a:t>
            </a:r>
            <a:r>
              <a:rPr lang="en-US" dirty="0"/>
              <a:t>: what’s available commercially/in schools </a:t>
            </a:r>
          </a:p>
          <a:p>
            <a:pPr marL="0" indent="0">
              <a:buNone/>
            </a:pPr>
            <a:r>
              <a:rPr lang="en-US" b="1" dirty="0"/>
              <a:t>Create</a:t>
            </a:r>
            <a:r>
              <a:rPr lang="en-US" dirty="0"/>
              <a:t>: make your own resources to suit the individuals</a:t>
            </a:r>
          </a:p>
          <a:p>
            <a:pPr marL="0" indent="0">
              <a:buNone/>
            </a:pPr>
            <a:r>
              <a:rPr lang="en-US" b="1" dirty="0"/>
              <a:t>Evaluate</a:t>
            </a:r>
            <a:r>
              <a:rPr lang="en-US" dirty="0"/>
              <a:t>: check that resources support your learning intentions and are suitable for all learners.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2288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TASG *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 err="1" smtClean="0"/>
              <a:t>Cynlluniwch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gweithgaredd</a:t>
            </a:r>
            <a:endParaRPr lang="en-GB" sz="2600" b="1" dirty="0" smtClean="0"/>
          </a:p>
          <a:p>
            <a:pPr marL="0" indent="0">
              <a:buNone/>
            </a:pPr>
            <a:r>
              <a:rPr lang="en-GB" u="sng" dirty="0" err="1" smtClean="0"/>
              <a:t>Oedran</a:t>
            </a:r>
            <a:r>
              <a:rPr lang="en-GB" dirty="0" smtClean="0"/>
              <a:t>: CS </a:t>
            </a:r>
            <a:r>
              <a:rPr lang="en-GB" dirty="0" err="1" smtClean="0"/>
              <a:t>neu</a:t>
            </a:r>
            <a:r>
              <a:rPr lang="en-GB" dirty="0" smtClean="0"/>
              <a:t> CA2 </a:t>
            </a:r>
          </a:p>
          <a:p>
            <a:pPr marL="0" indent="0">
              <a:buNone/>
            </a:pPr>
            <a:r>
              <a:rPr lang="en-GB" u="sng" dirty="0" err="1" smtClean="0"/>
              <a:t>Thema</a:t>
            </a:r>
            <a:r>
              <a:rPr lang="en-GB" dirty="0" smtClean="0"/>
              <a:t>: </a:t>
            </a:r>
            <a:r>
              <a:rPr lang="en-GB" dirty="0" smtClean="0"/>
              <a:t>Y </a:t>
            </a:r>
            <a:r>
              <a:rPr lang="en-GB" smtClean="0"/>
              <a:t>Mor</a:t>
            </a:r>
            <a:endParaRPr lang="en-GB" dirty="0" smtClean="0"/>
          </a:p>
          <a:p>
            <a:r>
              <a:rPr lang="en-GB" dirty="0" err="1"/>
              <a:t>c</a:t>
            </a:r>
            <a:r>
              <a:rPr lang="en-GB" dirty="0" err="1" smtClean="0"/>
              <a:t>ynnwys</a:t>
            </a:r>
            <a:r>
              <a:rPr lang="en-GB" dirty="0" smtClean="0"/>
              <a:t> </a:t>
            </a:r>
            <a:r>
              <a:rPr lang="en-GB" dirty="0" err="1" smtClean="0"/>
              <a:t>techneg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endParaRPr lang="en-GB" dirty="0" smtClean="0"/>
          </a:p>
          <a:p>
            <a:r>
              <a:rPr lang="en-GB" dirty="0" err="1" smtClean="0"/>
              <a:t>canolbwyntio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un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fyw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‘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’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Plan an activity </a:t>
            </a:r>
          </a:p>
          <a:p>
            <a:pPr marL="0" indent="0">
              <a:buNone/>
            </a:pPr>
            <a:r>
              <a:rPr lang="en-GB" u="sng" dirty="0" smtClean="0"/>
              <a:t>Age Group</a:t>
            </a:r>
            <a:r>
              <a:rPr lang="en-GB" dirty="0" smtClean="0"/>
              <a:t>: FP or KS2</a:t>
            </a:r>
          </a:p>
          <a:p>
            <a:pPr marL="0" indent="0">
              <a:buNone/>
            </a:pPr>
            <a:r>
              <a:rPr lang="en-GB" u="sng" dirty="0" smtClean="0"/>
              <a:t>Theme</a:t>
            </a:r>
            <a:r>
              <a:rPr lang="en-GB" dirty="0" smtClean="0"/>
              <a:t>: </a:t>
            </a:r>
            <a:r>
              <a:rPr lang="en-GB" dirty="0" smtClean="0"/>
              <a:t>The Sea</a:t>
            </a:r>
            <a:endParaRPr lang="en-GB" dirty="0" smtClean="0"/>
          </a:p>
          <a:p>
            <a:r>
              <a:rPr lang="en-GB" dirty="0" smtClean="0"/>
              <a:t>incorporate a thinking skill technique</a:t>
            </a:r>
          </a:p>
          <a:p>
            <a:r>
              <a:rPr lang="en-GB" dirty="0" smtClean="0"/>
              <a:t>focus on one or more skills from the ‘Thinking Skills Framework’</a:t>
            </a:r>
          </a:p>
          <a:p>
            <a:pPr marL="0" indent="0">
              <a:buNone/>
            </a:pPr>
            <a:endParaRPr lang="en-GB" sz="1400" dirty="0" smtClean="0"/>
          </a:p>
        </p:txBody>
      </p:sp>
    </p:spTree>
    <p:extLst>
      <p:ext uri="{BB962C8B-B14F-4D97-AF65-F5344CB8AC3E}">
        <p14:creationId xmlns:p14="http://schemas.microsoft.com/office/powerpoint/2010/main" val="340802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1140</Words>
  <Application>Microsoft Office PowerPoint</Application>
  <PresentationFormat>On-screen Show (4:3)</PresentationFormat>
  <Paragraphs>150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Trebuchet MS</vt:lpstr>
      <vt:lpstr>Office Theme</vt:lpstr>
      <vt:lpstr>Cynllunio2 Planning 2</vt:lpstr>
      <vt:lpstr>Amcanion dysgu Learning objectives</vt:lpstr>
      <vt:lpstr>Dyfeisio Amcanion Dysgu Effeithiol Devising Effective Learning Objectives</vt:lpstr>
      <vt:lpstr>Meini Prawf Llwyddiant Success Criteria </vt:lpstr>
      <vt:lpstr>Beth yw Meini Prawf Llwyddiant? What Are Success Criteria?</vt:lpstr>
      <vt:lpstr>Meini Prawf Llwyddiant Success Criteria</vt:lpstr>
      <vt:lpstr>Pam mae meini prawf llwyddiant yn bwysig? Why Are Success Criteria Important?</vt:lpstr>
      <vt:lpstr>Mae meini prawf llwyddiant effeithiol yn: Effective Success Criteria are:</vt:lpstr>
      <vt:lpstr>Enghreifftiau  Examples</vt:lpstr>
      <vt:lpstr>ysgogi dysgwyr Motivating Learners</vt:lpstr>
      <vt:lpstr>PowerPoint Presentation</vt:lpstr>
      <vt:lpstr>Paratoi Adnoddau Preparing Resources</vt:lpstr>
      <vt:lpstr>TASG * 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Success Criteria</dc:title>
  <dc:creator>Bleasdale</dc:creator>
  <cp:lastModifiedBy>Catharine Bleasdale</cp:lastModifiedBy>
  <cp:revision>12</cp:revision>
  <dcterms:created xsi:type="dcterms:W3CDTF">2015-09-19T13:11:50Z</dcterms:created>
  <dcterms:modified xsi:type="dcterms:W3CDTF">2017-09-26T13:29:42Z</dcterms:modified>
</cp:coreProperties>
</file>