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75" r:id="rId6"/>
    <p:sldId id="299" r:id="rId7"/>
    <p:sldId id="283" r:id="rId8"/>
    <p:sldId id="339" r:id="rId9"/>
    <p:sldId id="338" r:id="rId10"/>
    <p:sldId id="337" r:id="rId11"/>
    <p:sldId id="340" r:id="rId12"/>
    <p:sldId id="341" r:id="rId13"/>
    <p:sldId id="342" r:id="rId14"/>
    <p:sldId id="343" r:id="rId15"/>
    <p:sldId id="344" r:id="rId16"/>
    <p:sldId id="345" r:id="rId17"/>
    <p:sldId id="346" r:id="rId18"/>
    <p:sldId id="347" r:id="rId19"/>
    <p:sldId id="348" r:id="rId20"/>
    <p:sldId id="361" r:id="rId21"/>
    <p:sldId id="362" r:id="rId22"/>
    <p:sldId id="363" r:id="rId23"/>
    <p:sldId id="364" r:id="rId24"/>
    <p:sldId id="274" r:id="rId25"/>
    <p:sldId id="298" r:id="rId26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4660"/>
  </p:normalViewPr>
  <p:slideViewPr>
    <p:cSldViewPr>
      <p:cViewPr varScale="1">
        <p:scale>
          <a:sx n="100" d="100"/>
          <a:sy n="100" d="100"/>
        </p:scale>
        <p:origin x="59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4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2.fntdata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Network and 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(ACCA4024)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Network Essentials: Identifying Networks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Introduction to Networks</a:t>
            </a:r>
            <a:r>
              <a:rPr lang="en-GB" dirty="0" smtClean="0"/>
              <a:t> </a:t>
            </a:r>
          </a:p>
          <a:p>
            <a:pPr lvl="1"/>
            <a:r>
              <a:rPr lang="en-GB" b="1" i="1" u="sng" dirty="0">
                <a:solidFill>
                  <a:srgbClr val="00B050"/>
                </a:solidFill>
              </a:rPr>
              <a:t>Communication</a:t>
            </a:r>
            <a:r>
              <a:rPr lang="en-GB" b="1" i="1" dirty="0"/>
              <a:t> </a:t>
            </a:r>
            <a:r>
              <a:rPr lang="en-GB" i="1" dirty="0"/>
              <a:t>with the </a:t>
            </a:r>
            <a:r>
              <a:rPr lang="en-GB" b="1" i="1" u="sng" dirty="0">
                <a:solidFill>
                  <a:srgbClr val="00B050"/>
                </a:solidFill>
              </a:rPr>
              <a:t>function</a:t>
            </a:r>
            <a:r>
              <a:rPr lang="en-GB" i="1" dirty="0"/>
              <a:t>ing of various </a:t>
            </a:r>
            <a:r>
              <a:rPr lang="en-GB" b="1" i="1" u="sng" dirty="0" smtClean="0">
                <a:solidFill>
                  <a:srgbClr val="00B050"/>
                </a:solidFill>
              </a:rPr>
              <a:t>devices</a:t>
            </a:r>
          </a:p>
          <a:p>
            <a:pPr lvl="1"/>
            <a:r>
              <a:rPr lang="en-GB" i="1" dirty="0"/>
              <a:t>Interconnected </a:t>
            </a:r>
            <a:r>
              <a:rPr lang="en-GB" i="1" dirty="0" smtClean="0"/>
              <a:t>Networks, Local Networks, Data in transition</a:t>
            </a:r>
            <a:endParaRPr lang="en-GB" i="1" dirty="0"/>
          </a:p>
          <a:p>
            <a:r>
              <a:rPr lang="en-GB" i="1" dirty="0" smtClean="0"/>
              <a:t>Understanding Networks</a:t>
            </a:r>
          </a:p>
          <a:p>
            <a:pPr lvl="1"/>
            <a:r>
              <a:rPr lang="en-GB" b="1" i="1" u="sng" dirty="0" smtClean="0">
                <a:solidFill>
                  <a:srgbClr val="00B050"/>
                </a:solidFill>
              </a:rPr>
              <a:t>Communication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i="1" dirty="0" smtClean="0"/>
              <a:t>Principles and Standards</a:t>
            </a:r>
          </a:p>
          <a:p>
            <a:pPr lvl="1"/>
            <a:r>
              <a:rPr lang="en-GB" b="1" i="1" u="sng" dirty="0" smtClean="0">
                <a:solidFill>
                  <a:srgbClr val="00B050"/>
                </a:solidFill>
              </a:rPr>
              <a:t>function</a:t>
            </a:r>
            <a:r>
              <a:rPr lang="en-GB" i="1" dirty="0" smtClean="0"/>
              <a:t> Ethernet Networks, Addressing Logic</a:t>
            </a:r>
          </a:p>
          <a:p>
            <a:pPr lvl="1"/>
            <a:r>
              <a:rPr lang="en-GB" b="1" i="1" u="sng" dirty="0">
                <a:solidFill>
                  <a:srgbClr val="00B050"/>
                </a:solidFill>
              </a:rPr>
              <a:t>devices</a:t>
            </a:r>
            <a:r>
              <a:rPr lang="en-GB" i="1" dirty="0" smtClean="0"/>
              <a:t> Intermediate Devices, Routing across networks</a:t>
            </a:r>
          </a:p>
          <a:p>
            <a:pPr lvl="1"/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>
            <a:off x="899592" y="1700808"/>
            <a:ext cx="7272808" cy="5295132"/>
          </a:xfrm>
          <a:prstGeom prst="rect">
            <a:avLst/>
          </a:prstGeom>
          <a:scene3d>
            <a:camera prst="isometricOffAxis1Top"/>
            <a:lightRig rig="threePt" dir="t"/>
          </a:scene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16632" y="2132856"/>
            <a:ext cx="8229600" cy="3917032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 networks, Configure end devices and test the connection.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and analyse them.</a:t>
            </a:r>
          </a:p>
          <a:p>
            <a:r>
              <a:rPr lang="en-GB" sz="2400" i="1" dirty="0" smtClean="0">
                <a:solidFill>
                  <a:schemeClr val="tx2"/>
                </a:solidFill>
              </a:rPr>
              <a:t>Analysed ARP and ICMP (Ethernet Frames).</a:t>
            </a: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 Addressing…</a:t>
            </a:r>
          </a:p>
          <a:p>
            <a:pPr lvl="1"/>
            <a:r>
              <a:rPr lang="en-GB" i="1" dirty="0" smtClean="0"/>
              <a:t>Logical Addressing (IP Addressing)</a:t>
            </a:r>
          </a:p>
          <a:p>
            <a:pPr lvl="1"/>
            <a:r>
              <a:rPr lang="en-GB" i="1" dirty="0" smtClean="0"/>
              <a:t>Address, </a:t>
            </a:r>
            <a:r>
              <a:rPr lang="en-GB" i="1" dirty="0"/>
              <a:t>masks </a:t>
            </a:r>
            <a:r>
              <a:rPr lang="en-GB" i="1" dirty="0" smtClean="0"/>
              <a:t>and  Classes</a:t>
            </a:r>
            <a:endParaRPr lang="en-GB" i="1" dirty="0" smtClean="0"/>
          </a:p>
          <a:p>
            <a:pPr lvl="1"/>
            <a:r>
              <a:rPr lang="en-GB" i="1" dirty="0" smtClean="0"/>
              <a:t>Getting and managing IP Addresses</a:t>
            </a:r>
          </a:p>
          <a:p>
            <a:pPr lvl="1"/>
            <a:endParaRPr lang="en-GB" dirty="0"/>
          </a:p>
          <a:p>
            <a:r>
              <a:rPr lang="en-GB" dirty="0" smtClean="0"/>
              <a:t>Design a simple (hybrid) network and implement wireless connection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Logical Addressing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What is an IPv4 Address?</a:t>
            </a:r>
          </a:p>
          <a:p>
            <a:pPr lvl="1"/>
            <a:r>
              <a:rPr lang="en-US" sz="1600" dirty="0"/>
              <a:t>Is a logical network address that identifies a particular host</a:t>
            </a:r>
          </a:p>
          <a:p>
            <a:pPr lvl="1"/>
            <a:r>
              <a:rPr lang="en-US" sz="1600" dirty="0"/>
              <a:t>Configured and is unique on the network for communications</a:t>
            </a:r>
          </a:p>
          <a:p>
            <a:pPr lvl="1"/>
            <a:r>
              <a:rPr lang="en-US" sz="1600" dirty="0"/>
              <a:t>Is associated with a network interface </a:t>
            </a:r>
            <a:r>
              <a:rPr lang="en-US" sz="1600" dirty="0" smtClean="0"/>
              <a:t>card</a:t>
            </a:r>
            <a:endParaRPr lang="en-US" sz="1600" dirty="0"/>
          </a:p>
          <a:p>
            <a:pPr lvl="1" algn="just"/>
            <a:r>
              <a:rPr lang="en-US" sz="1600" dirty="0"/>
              <a:t>32 </a:t>
            </a:r>
            <a:r>
              <a:rPr lang="en-US" sz="1600" dirty="0" smtClean="0"/>
              <a:t>Bit | Dotted </a:t>
            </a:r>
            <a:r>
              <a:rPr lang="en-US" sz="1600" dirty="0"/>
              <a:t>Decimal Notation (</a:t>
            </a:r>
            <a:r>
              <a:rPr lang="en-US" sz="1600" dirty="0" smtClean="0"/>
              <a:t>DDN) | 8 Bit </a:t>
            </a:r>
            <a:r>
              <a:rPr lang="en-US" sz="1600" dirty="0"/>
              <a:t>Each (Decimal Octets)</a:t>
            </a:r>
          </a:p>
          <a:p>
            <a:pPr lvl="1" algn="just"/>
            <a:r>
              <a:rPr lang="en-US" sz="1600" dirty="0"/>
              <a:t>0 to 255 (4 Octets</a:t>
            </a:r>
            <a:r>
              <a:rPr lang="en-US" sz="1600" dirty="0" smtClean="0"/>
              <a:t>)</a:t>
            </a:r>
            <a:endParaRPr lang="en-US" sz="1600" dirty="0">
              <a:sym typeface="Wingdings" panose="05000000000000000000" pitchFamily="2" charset="2"/>
            </a:endParaRPr>
          </a:p>
          <a:p>
            <a:pPr lvl="1"/>
            <a:endParaRPr lang="en-US" sz="1600" dirty="0" smtClean="0"/>
          </a:p>
          <a:p>
            <a:pPr lvl="1"/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2" descr="C:\Botho\Botho\NH1\Class Room Teaching and Planning\images\number syst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02159"/>
            <a:ext cx="5400600" cy="179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Form-based code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489248"/>
            <a:ext cx="2155687" cy="1616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76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IP Addressing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2592288"/>
          </a:xfrm>
        </p:spPr>
        <p:txBody>
          <a:bodyPr>
            <a:normAutofit fontScale="55000" lnSpcReduction="20000"/>
          </a:bodyPr>
          <a:lstStyle/>
          <a:p>
            <a:r>
              <a:rPr lang="en-US" b="1" dirty="0"/>
              <a:t>Public and Private Addresses</a:t>
            </a:r>
          </a:p>
          <a:p>
            <a:pPr lvl="1"/>
            <a:r>
              <a:rPr lang="en-US" dirty="0"/>
              <a:t>The Public addresses are used in the Internet</a:t>
            </a:r>
          </a:p>
          <a:p>
            <a:pPr lvl="1"/>
            <a:r>
              <a:rPr lang="en-US" dirty="0"/>
              <a:t>The Private Addresses are used only within Lan’s</a:t>
            </a:r>
          </a:p>
          <a:p>
            <a:pPr lvl="1"/>
            <a:r>
              <a:rPr lang="en-US" dirty="0"/>
              <a:t>The Private Addresses could not be routed in Internet</a:t>
            </a:r>
          </a:p>
          <a:p>
            <a:r>
              <a:rPr lang="en-US" b="1" dirty="0"/>
              <a:t>Unicast </a:t>
            </a:r>
          </a:p>
          <a:p>
            <a:pPr lvl="1"/>
            <a:r>
              <a:rPr lang="en-US" dirty="0"/>
              <a:t>The Packets are sent to only one device</a:t>
            </a:r>
          </a:p>
          <a:p>
            <a:r>
              <a:rPr lang="en-US" b="1" dirty="0"/>
              <a:t>Multicast</a:t>
            </a:r>
          </a:p>
          <a:p>
            <a:pPr lvl="1"/>
            <a:r>
              <a:rPr lang="en-US" dirty="0"/>
              <a:t>The Packets are sent to many devices</a:t>
            </a:r>
          </a:p>
          <a:p>
            <a:r>
              <a:rPr lang="en-US" b="1" dirty="0"/>
              <a:t>Broadcast</a:t>
            </a:r>
          </a:p>
          <a:p>
            <a:pPr lvl="1"/>
            <a:r>
              <a:rPr lang="en-US" dirty="0"/>
              <a:t>The Packets are sent to all devices in the Network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51645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29288"/>
            <a:ext cx="5794562" cy="3630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Addressing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144" y="3501008"/>
            <a:ext cx="3077482" cy="1862425"/>
          </a:xfrm>
          <a:prstGeom prst="rect">
            <a:avLst/>
          </a:prstGeom>
        </p:spPr>
      </p:pic>
      <p:sp>
        <p:nvSpPr>
          <p:cNvPr id="14" name="Content Placeholder 1"/>
          <p:cNvSpPr>
            <a:spLocks noGrp="1"/>
          </p:cNvSpPr>
          <p:nvPr>
            <p:ph idx="1"/>
          </p:nvPr>
        </p:nvSpPr>
        <p:spPr>
          <a:xfrm>
            <a:off x="5940152" y="1342733"/>
            <a:ext cx="3025873" cy="1689835"/>
          </a:xfrm>
        </p:spPr>
        <p:txBody>
          <a:bodyPr>
            <a:normAutofit/>
          </a:bodyPr>
          <a:lstStyle/>
          <a:p>
            <a:r>
              <a:rPr lang="en-US" sz="2000" dirty="0" smtClean="0"/>
              <a:t>Networks and </a:t>
            </a:r>
            <a:r>
              <a:rPr lang="en-US" sz="2000" dirty="0" smtClean="0"/>
              <a:t>Hosts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11959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Addressing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484784"/>
            <a:ext cx="6619197" cy="3371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23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Subnet Masks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827584" y="1439565"/>
            <a:ext cx="7632848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Are You on My </a:t>
            </a:r>
            <a:r>
              <a:rPr lang="en-US" sz="2000" dirty="0" smtClean="0"/>
              <a:t>Network?</a:t>
            </a:r>
          </a:p>
          <a:p>
            <a:pPr marL="719138"/>
            <a:r>
              <a:rPr lang="en-US" sz="2000" dirty="0" smtClean="0"/>
              <a:t>When </a:t>
            </a:r>
            <a:r>
              <a:rPr lang="en-US" sz="2000" dirty="0"/>
              <a:t>a host sends a packet, it compares its subnet mask to its own IPv4 address and the destination IPv4 address</a:t>
            </a:r>
            <a:r>
              <a:rPr lang="en-US" sz="2000" dirty="0" smtClean="0"/>
              <a:t>.</a:t>
            </a:r>
          </a:p>
          <a:p>
            <a:pPr marL="719138"/>
            <a:endParaRPr lang="en-US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Subnet </a:t>
            </a:r>
            <a:r>
              <a:rPr lang="en-US" sz="2000" dirty="0" smtClean="0"/>
              <a:t>Masks</a:t>
            </a:r>
          </a:p>
          <a:p>
            <a:pPr marL="719138"/>
            <a:r>
              <a:rPr lang="en-US" sz="2000" dirty="0" smtClean="0"/>
              <a:t>Common </a:t>
            </a:r>
            <a:r>
              <a:rPr lang="en-US" sz="2000" dirty="0"/>
              <a:t>subnet masks: </a:t>
            </a:r>
            <a:endParaRPr lang="en-US" sz="2000" dirty="0" smtClean="0"/>
          </a:p>
          <a:p>
            <a:pPr marL="719138"/>
            <a:r>
              <a:rPr lang="en-US" sz="2000" dirty="0" smtClean="0"/>
              <a:t>255.0.0.0 </a:t>
            </a:r>
            <a:r>
              <a:rPr lang="en-US" sz="2000" dirty="0"/>
              <a:t>(8-bits), </a:t>
            </a:r>
            <a:endParaRPr lang="en-US" sz="2000" dirty="0" smtClean="0"/>
          </a:p>
          <a:p>
            <a:pPr marL="719138"/>
            <a:r>
              <a:rPr lang="en-US" sz="2000" dirty="0" smtClean="0"/>
              <a:t>255.255.0.0 </a:t>
            </a:r>
            <a:r>
              <a:rPr lang="en-US" sz="2000" dirty="0"/>
              <a:t>(16 bits) </a:t>
            </a:r>
            <a:endParaRPr lang="en-US" sz="2000" dirty="0" smtClean="0"/>
          </a:p>
          <a:p>
            <a:pPr marL="719138"/>
            <a:r>
              <a:rPr lang="en-US" sz="2000" dirty="0" smtClean="0"/>
              <a:t>255.255.255.0 </a:t>
            </a:r>
            <a:r>
              <a:rPr lang="en-US" sz="2000" dirty="0"/>
              <a:t>(24 bits).</a:t>
            </a:r>
          </a:p>
          <a:p>
            <a:pPr marL="719138" lvl="1"/>
            <a:endParaRPr lang="en-US" sz="2000" b="1" dirty="0" smtClean="0">
              <a:solidFill>
                <a:srgbClr val="FF0000"/>
              </a:solidFill>
            </a:endParaRPr>
          </a:p>
          <a:p>
            <a:pPr marL="719138" lvl="1"/>
            <a:r>
              <a:rPr lang="en-US" sz="2000" b="1" dirty="0" smtClean="0">
                <a:solidFill>
                  <a:srgbClr val="FF0000"/>
                </a:solidFill>
              </a:rPr>
              <a:t>Number </a:t>
            </a:r>
            <a:r>
              <a:rPr lang="en-US" sz="2000" b="1" dirty="0">
                <a:solidFill>
                  <a:srgbClr val="FF0000"/>
                </a:solidFill>
              </a:rPr>
              <a:t>of hosts: 2</a:t>
            </a:r>
            <a:r>
              <a:rPr lang="en-US" sz="2000" b="1" baseline="30000" dirty="0">
                <a:solidFill>
                  <a:srgbClr val="FF0000"/>
                </a:solidFill>
              </a:rPr>
              <a:t>x</a:t>
            </a:r>
            <a:r>
              <a:rPr lang="en-US" sz="2000" b="1" dirty="0">
                <a:solidFill>
                  <a:srgbClr val="FF0000"/>
                </a:solidFill>
              </a:rPr>
              <a:t> - 2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3866" y="2492896"/>
            <a:ext cx="4380960" cy="269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97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Classes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3059832" y="1071863"/>
            <a:ext cx="608416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Classful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Addressing</a:t>
            </a:r>
          </a:p>
          <a:p>
            <a:pPr lvl="1" algn="r"/>
            <a:endParaRPr lang="en-US" dirty="0" smtClean="0"/>
          </a:p>
          <a:p>
            <a:pPr lvl="1" algn="r"/>
            <a:r>
              <a:rPr lang="en-US" dirty="0" smtClean="0"/>
              <a:t>Class </a:t>
            </a:r>
            <a:r>
              <a:rPr lang="en-US" dirty="0"/>
              <a:t>A </a:t>
            </a:r>
            <a:r>
              <a:rPr lang="en-US" b="1" i="1" dirty="0">
                <a:solidFill>
                  <a:schemeClr val="accent1"/>
                </a:solidFill>
              </a:rPr>
              <a:t>(0.0.0.0/8 to 127.0.0.0/8) </a:t>
            </a:r>
            <a:endParaRPr lang="en-US" b="1" i="1" dirty="0" smtClean="0">
              <a:solidFill>
                <a:schemeClr val="accent1"/>
              </a:solidFill>
            </a:endParaRPr>
          </a:p>
          <a:p>
            <a:pPr lvl="1" algn="r"/>
            <a:r>
              <a:rPr lang="en-US" dirty="0" smtClean="0"/>
              <a:t>supports </a:t>
            </a:r>
            <a:r>
              <a:rPr lang="en-US" dirty="0"/>
              <a:t>extremely large networks.</a:t>
            </a:r>
          </a:p>
          <a:p>
            <a:pPr lvl="1" algn="r"/>
            <a:endParaRPr lang="en-US" dirty="0" smtClean="0"/>
          </a:p>
          <a:p>
            <a:pPr lvl="1" algn="r"/>
            <a:r>
              <a:rPr lang="en-US" dirty="0" smtClean="0"/>
              <a:t>Class </a:t>
            </a:r>
            <a:r>
              <a:rPr lang="en-US" dirty="0"/>
              <a:t>B </a:t>
            </a:r>
            <a:r>
              <a:rPr lang="en-US" b="1" i="1" dirty="0">
                <a:solidFill>
                  <a:schemeClr val="accent1"/>
                </a:solidFill>
              </a:rPr>
              <a:t>(128.0.0.0 /16 – 191.255.0.0 /16) </a:t>
            </a:r>
            <a:endParaRPr lang="en-US" b="1" i="1" dirty="0">
              <a:solidFill>
                <a:schemeClr val="accent1"/>
              </a:solidFill>
            </a:endParaRPr>
          </a:p>
          <a:p>
            <a:pPr lvl="1" algn="r"/>
            <a:r>
              <a:rPr lang="en-US" dirty="0" smtClean="0"/>
              <a:t>supports </a:t>
            </a:r>
            <a:r>
              <a:rPr lang="en-US" dirty="0"/>
              <a:t>the needs of moderate to large size networks.</a:t>
            </a:r>
          </a:p>
          <a:p>
            <a:pPr lvl="1" algn="r"/>
            <a:endParaRPr lang="en-US" dirty="0" smtClean="0"/>
          </a:p>
          <a:p>
            <a:pPr lvl="1" algn="r"/>
            <a:r>
              <a:rPr lang="en-US" dirty="0" smtClean="0"/>
              <a:t>Class </a:t>
            </a:r>
            <a:r>
              <a:rPr lang="en-US" dirty="0"/>
              <a:t>C </a:t>
            </a:r>
            <a:r>
              <a:rPr lang="en-US" b="1" i="1" dirty="0">
                <a:solidFill>
                  <a:schemeClr val="accent1"/>
                </a:solidFill>
              </a:rPr>
              <a:t>(192.0.0.0 /24 – 223.255.255.0 /24) </a:t>
            </a:r>
            <a:endParaRPr lang="en-US" b="1" i="1" dirty="0">
              <a:solidFill>
                <a:schemeClr val="accent1"/>
              </a:solidFill>
            </a:endParaRPr>
          </a:p>
          <a:p>
            <a:pPr lvl="1" algn="r"/>
            <a:r>
              <a:rPr lang="en-US" dirty="0" smtClean="0"/>
              <a:t>supports </a:t>
            </a:r>
            <a:r>
              <a:rPr lang="en-US" dirty="0"/>
              <a:t>small networks with a maximum of 254 hosts. </a:t>
            </a:r>
          </a:p>
          <a:p>
            <a:pPr algn="r"/>
            <a:endParaRPr lang="en-US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r="35952"/>
          <a:stretch/>
        </p:blipFill>
        <p:spPr>
          <a:xfrm>
            <a:off x="251521" y="1180429"/>
            <a:ext cx="2952328" cy="270033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6454" t="6604" b="66730"/>
          <a:stretch/>
        </p:blipFill>
        <p:spPr>
          <a:xfrm>
            <a:off x="1821676" y="3232694"/>
            <a:ext cx="1391723" cy="64807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5610" t="34622" b="38712"/>
          <a:stretch/>
        </p:blipFill>
        <p:spPr>
          <a:xfrm>
            <a:off x="272531" y="3257077"/>
            <a:ext cx="1297221" cy="58924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66425" t="63265" b="10069"/>
          <a:stretch/>
        </p:blipFill>
        <p:spPr>
          <a:xfrm>
            <a:off x="240136" y="519029"/>
            <a:ext cx="1547663" cy="72008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79512" y="4077072"/>
            <a:ext cx="85803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Classless Addressing</a:t>
            </a:r>
          </a:p>
          <a:p>
            <a:pPr lvl="1"/>
            <a:r>
              <a:rPr lang="en-US" i="1" dirty="0"/>
              <a:t>IPv4 addresses allocated on </a:t>
            </a:r>
            <a:r>
              <a:rPr lang="en-US" i="1" dirty="0" smtClean="0"/>
              <a:t>any </a:t>
            </a:r>
            <a:r>
              <a:rPr lang="en-US" i="1" dirty="0"/>
              <a:t>address bit </a:t>
            </a:r>
            <a:r>
              <a:rPr lang="en-US" i="1" dirty="0" smtClean="0"/>
              <a:t>boundary </a:t>
            </a:r>
          </a:p>
          <a:p>
            <a:pPr lvl="1"/>
            <a:r>
              <a:rPr lang="en-US" i="1" dirty="0" smtClean="0"/>
              <a:t>Delays </a:t>
            </a:r>
            <a:r>
              <a:rPr lang="en-US" i="1" dirty="0"/>
              <a:t>the depletion and </a:t>
            </a:r>
            <a:r>
              <a:rPr lang="en-US" i="1" dirty="0" smtClean="0"/>
              <a:t>exhaustion </a:t>
            </a:r>
            <a:r>
              <a:rPr lang="en-US" i="1" dirty="0"/>
              <a:t>of IPv4 addresses</a:t>
            </a:r>
          </a:p>
          <a:p>
            <a:pPr lvl="1"/>
            <a:r>
              <a:rPr lang="en-US" i="1" dirty="0"/>
              <a:t>Classless Inter-Domain </a:t>
            </a:r>
            <a:r>
              <a:rPr lang="en-US" i="1" dirty="0" smtClean="0"/>
              <a:t>Routing </a:t>
            </a:r>
            <a:r>
              <a:rPr lang="en-US" i="1" dirty="0"/>
              <a:t>(CIDR)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31328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Private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391472" y="1691004"/>
            <a:ext cx="47525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kern="0" dirty="0"/>
              <a:t>Using Private IPv4 Addresses</a:t>
            </a:r>
          </a:p>
          <a:p>
            <a:pPr marL="742950" lvl="2" indent="-285750">
              <a:buFont typeface="Wingdings" panose="05000000000000000000" pitchFamily="2" charset="2"/>
              <a:buChar char="ü"/>
            </a:pPr>
            <a:r>
              <a:rPr lang="en-US" kern="0" dirty="0"/>
              <a:t>Does not connect directly to the Internet</a:t>
            </a:r>
          </a:p>
          <a:p>
            <a:pPr marL="742950" lvl="2" indent="-285750">
              <a:buFont typeface="Wingdings" panose="05000000000000000000" pitchFamily="2" charset="2"/>
              <a:buChar char="ü"/>
            </a:pPr>
            <a:r>
              <a:rPr lang="en-US" kern="0" dirty="0"/>
              <a:t>Visible on local network only</a:t>
            </a:r>
          </a:p>
          <a:p>
            <a:pPr marL="742950" lvl="2" indent="-285750">
              <a:buFont typeface="Wingdings" panose="05000000000000000000" pitchFamily="2" charset="2"/>
              <a:buChar char="ü"/>
            </a:pPr>
            <a:r>
              <a:rPr lang="en-US" kern="0" dirty="0"/>
              <a:t>Loopback address: </a:t>
            </a:r>
            <a:br>
              <a:rPr lang="en-US" kern="0" dirty="0"/>
            </a:br>
            <a:r>
              <a:rPr lang="en-US" kern="0" dirty="0"/>
              <a:t>127.0.0.0 network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66968"/>
            <a:ext cx="4307418" cy="260239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4084605"/>
            <a:ext cx="7678721" cy="1153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3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Unicast, Broadcast and Multicast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5025006" y="1148119"/>
            <a:ext cx="406794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Message for Me</a:t>
            </a:r>
          </a:p>
          <a:p>
            <a:pPr lvl="1"/>
            <a:r>
              <a:rPr lang="en-US" sz="1600" dirty="0"/>
              <a:t>Unique destination MAC </a:t>
            </a:r>
            <a:r>
              <a:rPr lang="en-US" sz="1600" dirty="0" smtClean="0"/>
              <a:t>and </a:t>
            </a:r>
            <a:r>
              <a:rPr lang="en-US" sz="1600" dirty="0"/>
              <a:t>IP </a:t>
            </a:r>
            <a:r>
              <a:rPr lang="en-US" sz="1600" dirty="0" smtClean="0"/>
              <a:t>address</a:t>
            </a:r>
            <a:endParaRPr lang="en-US" sz="1600" dirty="0"/>
          </a:p>
          <a:p>
            <a:endParaRPr lang="en-US" sz="1600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 </a:t>
            </a:r>
            <a:r>
              <a:rPr lang="en-US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this Group</a:t>
            </a:r>
          </a:p>
          <a:p>
            <a:pPr lvl="1"/>
            <a:r>
              <a:rPr lang="en-US" sz="1600" dirty="0"/>
              <a:t>A single packet is sent to a selected set of hosts in the multicast group</a:t>
            </a:r>
          </a:p>
          <a:p>
            <a:pPr lvl="1"/>
            <a:endParaRPr lang="en-US" sz="1600" dirty="0" smtClean="0"/>
          </a:p>
          <a:p>
            <a:pPr lvl="1"/>
            <a:r>
              <a:rPr lang="en-US" sz="1600" dirty="0" smtClean="0"/>
              <a:t>Reserved </a:t>
            </a:r>
            <a:r>
              <a:rPr lang="en-US" sz="1600" dirty="0"/>
              <a:t>multicast range: 224.0.0.0 to </a:t>
            </a:r>
            <a:r>
              <a:rPr lang="en-US" sz="1600" dirty="0" smtClean="0"/>
              <a:t>239.255.255.255</a:t>
            </a:r>
          </a:p>
          <a:p>
            <a:pPr lvl="1"/>
            <a:endParaRPr lang="en-US" sz="1600" dirty="0"/>
          </a:p>
          <a:p>
            <a:pPr lvl="1"/>
            <a:r>
              <a:rPr lang="en-US" sz="1600" dirty="0" smtClean="0"/>
              <a:t>Reserved </a:t>
            </a:r>
            <a:r>
              <a:rPr lang="en-US" sz="1600" dirty="0"/>
              <a:t>multicast range on local network: 224.0.0.0 to 224.0.0.255</a:t>
            </a:r>
            <a:endParaRPr lang="en-US" sz="1600" kern="0" dirty="0"/>
          </a:p>
          <a:p>
            <a:endParaRPr lang="en-US" sz="1600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Something </a:t>
            </a:r>
            <a:r>
              <a:rPr lang="en-US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Everyone</a:t>
            </a:r>
          </a:p>
          <a:p>
            <a:pPr lvl="1"/>
            <a:r>
              <a:rPr lang="en-US" sz="1600" kern="0" dirty="0"/>
              <a:t>Broadcast MAC and IP </a:t>
            </a:r>
            <a:r>
              <a:rPr lang="en-US" sz="1600" kern="0" dirty="0" smtClean="0"/>
              <a:t>address:</a:t>
            </a:r>
          </a:p>
          <a:p>
            <a:pPr lvl="1"/>
            <a:r>
              <a:rPr lang="en-US" sz="1600" kern="0" dirty="0" smtClean="0"/>
              <a:t>MAC </a:t>
            </a:r>
            <a:r>
              <a:rPr lang="en-US" sz="1600" kern="0" dirty="0"/>
              <a:t>address: </a:t>
            </a:r>
            <a:r>
              <a:rPr lang="en-US" sz="1600" kern="0" dirty="0" smtClean="0"/>
              <a:t>FFFF:FFFF:FFFF</a:t>
            </a:r>
          </a:p>
          <a:p>
            <a:pPr lvl="1"/>
            <a:r>
              <a:rPr lang="en-US" sz="1600" kern="0" dirty="0" smtClean="0"/>
              <a:t>Host </a:t>
            </a:r>
            <a:r>
              <a:rPr lang="en-US" sz="1600" kern="0" dirty="0"/>
              <a:t>portion of IP Address is all </a:t>
            </a:r>
            <a:r>
              <a:rPr lang="en-US" sz="1600" kern="0" dirty="0" smtClean="0"/>
              <a:t>1s</a:t>
            </a:r>
            <a:endParaRPr lang="en-US" sz="1600" kern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4029377"/>
            <a:ext cx="4866452" cy="1551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246" y="1198860"/>
            <a:ext cx="4752528" cy="120427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246" y="2523886"/>
            <a:ext cx="4764906" cy="128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83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Static and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539552" y="1148119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Assigning Addresses</a:t>
            </a:r>
          </a:p>
          <a:p>
            <a:r>
              <a:rPr lang="en-US" dirty="0" smtClean="0"/>
              <a:t>Can </a:t>
            </a:r>
            <a:r>
              <a:rPr lang="en-US" dirty="0"/>
              <a:t>be done statically or </a:t>
            </a:r>
            <a:r>
              <a:rPr lang="en-US" dirty="0" smtClean="0"/>
              <a:t>dynamically</a:t>
            </a:r>
          </a:p>
          <a:p>
            <a:r>
              <a:rPr lang="en-US" dirty="0" smtClean="0"/>
              <a:t>Assign </a:t>
            </a:r>
            <a:r>
              <a:rPr lang="en-US" dirty="0"/>
              <a:t>an IPv4 address, subnet mask, default gateway and other necessary info for network </a:t>
            </a:r>
            <a:r>
              <a:rPr lang="en-US" dirty="0" smtClean="0"/>
              <a:t>communications</a:t>
            </a:r>
          </a:p>
          <a:p>
            <a:endParaRPr lang="en-US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 </a:t>
            </a:r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IPv4 </a:t>
            </a:r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addresses:</a:t>
            </a:r>
          </a:p>
          <a:p>
            <a:r>
              <a:rPr lang="en-US" dirty="0" smtClean="0"/>
              <a:t>Hosts</a:t>
            </a:r>
            <a:r>
              <a:rPr lang="en-US" dirty="0"/>
              <a:t>, such as servers and printers, that need particular </a:t>
            </a:r>
            <a:r>
              <a:rPr lang="en-US" dirty="0" smtClean="0"/>
              <a:t>addresses</a:t>
            </a:r>
          </a:p>
          <a:p>
            <a:r>
              <a:rPr lang="en-US" dirty="0" smtClean="0"/>
              <a:t>Can </a:t>
            </a:r>
            <a:r>
              <a:rPr lang="en-US" dirty="0"/>
              <a:t>be time consuming and error prone </a:t>
            </a:r>
            <a:endParaRPr lang="en-US" dirty="0" smtClean="0"/>
          </a:p>
          <a:p>
            <a:r>
              <a:rPr lang="en-US" dirty="0" smtClean="0"/>
              <a:t>Need </a:t>
            </a:r>
            <a:r>
              <a:rPr lang="en-US" dirty="0"/>
              <a:t>to maintain an accurate list of which IPv4 addresses</a:t>
            </a:r>
          </a:p>
          <a:p>
            <a:pPr marL="0" lvl="1"/>
            <a:endParaRPr lang="en-US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1"/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 </a:t>
            </a:r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IPv4 Address </a:t>
            </a:r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</a:t>
            </a:r>
          </a:p>
          <a:p>
            <a:pPr marL="0" lvl="1"/>
            <a:r>
              <a:rPr lang="en-US" dirty="0" smtClean="0"/>
              <a:t>Dynamic </a:t>
            </a:r>
            <a:r>
              <a:rPr lang="en-US" dirty="0"/>
              <a:t>Host Configuration Protocol (DHCP) allows for automatic assignment of addressing </a:t>
            </a:r>
            <a:r>
              <a:rPr lang="en-US" dirty="0" smtClean="0"/>
              <a:t>information</a:t>
            </a:r>
          </a:p>
          <a:p>
            <a:pPr marL="0" lvl="1"/>
            <a:r>
              <a:rPr lang="en-US" dirty="0" smtClean="0"/>
              <a:t>Preferred </a:t>
            </a:r>
            <a:r>
              <a:rPr lang="en-US" dirty="0"/>
              <a:t>method of assignment for a large </a:t>
            </a:r>
            <a:r>
              <a:rPr lang="en-US" dirty="0" smtClean="0"/>
              <a:t>network</a:t>
            </a:r>
          </a:p>
          <a:p>
            <a:pPr marL="0" lvl="1"/>
            <a:r>
              <a:rPr lang="en-US" dirty="0" smtClean="0"/>
              <a:t>IP </a:t>
            </a:r>
            <a:r>
              <a:rPr lang="en-US" dirty="0"/>
              <a:t>addresses can be reallocated when they become </a:t>
            </a:r>
            <a:r>
              <a:rPr lang="en-US" dirty="0" smtClean="0"/>
              <a:t>available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57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Dynamic (DHCP)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93384"/>
            <a:ext cx="3168352" cy="20534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1900" y="1196752"/>
            <a:ext cx="2966821" cy="18424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22787" t="33644" r="6172"/>
          <a:stretch/>
        </p:blipFill>
        <p:spPr>
          <a:xfrm>
            <a:off x="2843808" y="3039161"/>
            <a:ext cx="3816424" cy="241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0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5329" y="198775"/>
            <a:ext cx="2721112" cy="1689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Dynamic (DHCP)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343640"/>
            <a:ext cx="2160240" cy="14000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/>
          <a:srcRect l="22787" t="33644" r="6172"/>
          <a:stretch/>
        </p:blipFill>
        <p:spPr>
          <a:xfrm>
            <a:off x="6522713" y="4149080"/>
            <a:ext cx="2262276" cy="143120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70" y="2132856"/>
            <a:ext cx="6411278" cy="277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76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IPv6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539552" y="1148119"/>
            <a:ext cx="83529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Need more IP addresses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An </a:t>
            </a:r>
            <a:r>
              <a:rPr lang="en-US" dirty="0"/>
              <a:t>IPv4 address is 32 bits (4 bytes) long. </a:t>
            </a:r>
          </a:p>
          <a:p>
            <a:pPr lvl="1"/>
            <a:r>
              <a:rPr lang="en-US" dirty="0"/>
              <a:t>An IPv6 address is 128 bits (16 bytes) in length. </a:t>
            </a:r>
          </a:p>
          <a:p>
            <a:endParaRPr lang="en-US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IPv6 </a:t>
            </a:r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</a:p>
          <a:p>
            <a:pPr lvl="1"/>
            <a:r>
              <a:rPr lang="en-US" dirty="0"/>
              <a:t>More IP addresses</a:t>
            </a:r>
          </a:p>
          <a:p>
            <a:pPr lvl="1"/>
            <a:r>
              <a:rPr lang="en-US" dirty="0" err="1" smtClean="0"/>
              <a:t>Autoconfiguration</a:t>
            </a:r>
            <a:r>
              <a:rPr lang="en-US" dirty="0" smtClean="0"/>
              <a:t> </a:t>
            </a:r>
            <a:r>
              <a:rPr lang="en-US" dirty="0"/>
              <a:t>capabilities</a:t>
            </a:r>
          </a:p>
          <a:p>
            <a:endParaRPr lang="en-US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 </a:t>
            </a:r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Coming</a:t>
            </a:r>
          </a:p>
          <a:p>
            <a:pPr lvl="1"/>
            <a:r>
              <a:rPr lang="en-US" dirty="0" smtClean="0"/>
              <a:t>IPv6 </a:t>
            </a:r>
            <a:r>
              <a:rPr lang="en-US" dirty="0"/>
              <a:t>adoption rate is increasing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4311765"/>
            <a:ext cx="6414136" cy="996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17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Client and Servers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268760"/>
            <a:ext cx="4215834" cy="25202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648" y="3789040"/>
            <a:ext cx="6696744" cy="170395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499992" y="1313182"/>
            <a:ext cx="4572000" cy="2431435"/>
          </a:xfrm>
          <a:prstGeom prst="rect">
            <a:avLst/>
          </a:prstGeom>
        </p:spPr>
        <p:txBody>
          <a:bodyPr>
            <a:spAutoFit/>
          </a:bodyPr>
          <a:lstStyle/>
          <a:p>
            <a:pPr marL="90488" algn="just">
              <a:buClr>
                <a:schemeClr val="accent5">
                  <a:lumMod val="75000"/>
                </a:schemeClr>
              </a:buClr>
            </a:pPr>
            <a:r>
              <a:rPr lang="en-US" dirty="0"/>
              <a:t>A uniform resource locator (URL) is used to locate the server and a specific resource. </a:t>
            </a:r>
            <a:endParaRPr lang="en-US" dirty="0" smtClean="0"/>
          </a:p>
          <a:p>
            <a:pPr marL="90488" algn="just">
              <a:buClr>
                <a:schemeClr val="accent5">
                  <a:lumMod val="75000"/>
                </a:schemeClr>
              </a:buClr>
            </a:pPr>
            <a:r>
              <a:rPr lang="en-US" dirty="0" smtClean="0"/>
              <a:t>The </a:t>
            </a:r>
            <a:r>
              <a:rPr lang="en-US" dirty="0"/>
              <a:t>URL identifies:</a:t>
            </a:r>
          </a:p>
          <a:p>
            <a:pPr marL="376238" lvl="1" indent="-285750" algn="just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1600" dirty="0"/>
              <a:t>Protocol being used, </a:t>
            </a:r>
            <a:r>
              <a:rPr lang="en-US" sz="1600" dirty="0" smtClean="0"/>
              <a:t>usually </a:t>
            </a:r>
            <a:r>
              <a:rPr lang="en-US" sz="1600" dirty="0"/>
              <a:t>HTTP </a:t>
            </a:r>
            <a:r>
              <a:rPr lang="en-US" sz="1600" dirty="0" smtClean="0"/>
              <a:t>for </a:t>
            </a:r>
            <a:r>
              <a:rPr lang="en-US" sz="1600" dirty="0"/>
              <a:t>web </a:t>
            </a:r>
            <a:r>
              <a:rPr lang="en-US" sz="1600" dirty="0" smtClean="0"/>
              <a:t>pages (Hypertext </a:t>
            </a:r>
            <a:r>
              <a:rPr lang="en-US" sz="1600" dirty="0"/>
              <a:t>Transfer Protocol)</a:t>
            </a:r>
          </a:p>
          <a:p>
            <a:pPr marL="376238" lvl="1" indent="-285750" algn="just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1600" dirty="0"/>
              <a:t>Domain name of the server being accessed</a:t>
            </a:r>
          </a:p>
          <a:p>
            <a:pPr marL="376238" lvl="1" indent="-285750" algn="just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1600" dirty="0"/>
              <a:t>Location of the resource on the server</a:t>
            </a:r>
          </a:p>
          <a:p>
            <a:pPr marL="376238" lvl="1" indent="-285750" algn="just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1600" dirty="0"/>
              <a:t>Resource</a:t>
            </a:r>
          </a:p>
          <a:p>
            <a:pPr marL="90488"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03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179512" y="1484784"/>
            <a:ext cx="8784976" cy="32162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Domain </a:t>
            </a:r>
            <a:r>
              <a:rPr lang="en-US" sz="1400" b="1" dirty="0"/>
              <a:t>Name System (DNS) </a:t>
            </a:r>
            <a:r>
              <a:rPr lang="en-US" sz="1400" dirty="0"/>
              <a:t>- Resolves Internet names to IP addresses.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Secure </a:t>
            </a:r>
            <a:r>
              <a:rPr lang="en-US" sz="1400" b="1" dirty="0"/>
              <a:t>Shell (SSH) </a:t>
            </a:r>
            <a:r>
              <a:rPr lang="en-US" sz="1400" dirty="0"/>
              <a:t>- Used to provide remote access to servers and networking devices.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Simple </a:t>
            </a:r>
            <a:r>
              <a:rPr lang="en-US" sz="1400" b="1" dirty="0"/>
              <a:t>Mail Transfer Protocol (SMTP) </a:t>
            </a:r>
            <a:r>
              <a:rPr lang="en-US" sz="1400" dirty="0"/>
              <a:t>- Sends email messages and attachments from clients </a:t>
            </a:r>
            <a:r>
              <a:rPr lang="en-US" sz="1400" dirty="0" smtClean="0"/>
              <a:t>to  </a:t>
            </a:r>
            <a:r>
              <a:rPr lang="en-US" sz="1400" dirty="0"/>
              <a:t>servers and from servers to other email servers.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Post </a:t>
            </a:r>
            <a:r>
              <a:rPr lang="en-US" sz="1400" b="1" dirty="0"/>
              <a:t>Office Protocol (POP) </a:t>
            </a:r>
            <a:r>
              <a:rPr lang="en-US" sz="1400" dirty="0"/>
              <a:t>- Used by email clients to retrieve email and attachments from a </a:t>
            </a:r>
            <a:r>
              <a:rPr lang="en-US" sz="1400" dirty="0" smtClean="0"/>
              <a:t>remote </a:t>
            </a:r>
            <a:r>
              <a:rPr lang="en-US" sz="1400" dirty="0"/>
              <a:t>server.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Internet </a:t>
            </a:r>
            <a:r>
              <a:rPr lang="en-US" sz="1400" b="1" dirty="0"/>
              <a:t>Message Access Protocol (IMAP) </a:t>
            </a:r>
            <a:r>
              <a:rPr lang="en-US" sz="1400" dirty="0"/>
              <a:t>- Used by email clients to retrieve email and </a:t>
            </a:r>
            <a:r>
              <a:rPr lang="en-US" sz="1400" dirty="0" smtClean="0"/>
              <a:t>attachments  </a:t>
            </a:r>
            <a:r>
              <a:rPr lang="en-US" sz="1400" dirty="0"/>
              <a:t>from a remote server.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Dynamic </a:t>
            </a:r>
            <a:r>
              <a:rPr lang="en-US" sz="1400" b="1" dirty="0"/>
              <a:t>Host Configuration Protocol (DHCP) </a:t>
            </a:r>
            <a:r>
              <a:rPr lang="en-US" sz="1400" dirty="0"/>
              <a:t>- Used to automatically configure devices with IP </a:t>
            </a:r>
            <a:r>
              <a:rPr lang="en-US" sz="1400" dirty="0" smtClean="0"/>
              <a:t>addressing </a:t>
            </a:r>
            <a:r>
              <a:rPr lang="en-US" sz="1400" dirty="0"/>
              <a:t>and other necessary information to enable them to communicate over the Internet.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Web </a:t>
            </a:r>
            <a:r>
              <a:rPr lang="en-US" sz="1400" b="1" dirty="0"/>
              <a:t>Server </a:t>
            </a:r>
            <a:r>
              <a:rPr lang="en-US" sz="1400" dirty="0"/>
              <a:t>- Transfers the files that make up the web pages of the World Wide Web using Hypertext </a:t>
            </a:r>
            <a:r>
              <a:rPr lang="en-US" sz="1400" dirty="0" smtClean="0"/>
              <a:t>Transfer </a:t>
            </a:r>
            <a:r>
              <a:rPr lang="en-US" sz="1400" dirty="0"/>
              <a:t>Protocol (HTTP).</a:t>
            </a:r>
          </a:p>
          <a:p>
            <a:pPr marL="0" lvl="1" algn="just">
              <a:spcBef>
                <a:spcPts val="600"/>
              </a:spcBef>
            </a:pPr>
            <a:r>
              <a:rPr lang="en-US" sz="1400" b="1" dirty="0" smtClean="0"/>
              <a:t>File </a:t>
            </a:r>
            <a:r>
              <a:rPr lang="en-US" sz="1400" b="1" dirty="0"/>
              <a:t>Transfer Protocol (FTP) </a:t>
            </a:r>
            <a:r>
              <a:rPr lang="en-US" sz="1400" dirty="0"/>
              <a:t>- Used for interactive file transfer between systems</a:t>
            </a:r>
            <a:r>
              <a:rPr lang="en-US" sz="1400" dirty="0" smtClean="0"/>
              <a:t>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8071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1340768"/>
            <a:ext cx="5410200" cy="356832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51520" y="1403549"/>
            <a:ext cx="2952328" cy="3339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600"/>
              </a:spcBef>
            </a:pP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Domain Name System (DNS) names are registered and </a:t>
            </a:r>
            <a:r>
              <a:rPr lang="en-US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organized </a:t>
            </a: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the Internet within specific high level groups, or domains. </a:t>
            </a:r>
            <a:endParaRPr lang="en-US" sz="1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spcBef>
                <a:spcPts val="600"/>
              </a:spcBef>
            </a:pP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the </a:t>
            </a: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 high level domains on the Internet are .com, .</a:t>
            </a:r>
            <a:r>
              <a:rPr lang="en-US" sz="14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and </a:t>
            </a:r>
            <a:r>
              <a:rPr lang="en-US" sz="14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.net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just">
              <a:spcBef>
                <a:spcPts val="600"/>
              </a:spcBef>
            </a:pPr>
            <a:r>
              <a:rPr lang="en-US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DNS server contains a table that associates hostnames in a domain with </a:t>
            </a:r>
            <a:r>
              <a:rPr lang="en-US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corresponding </a:t>
            </a: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 addresses. </a:t>
            </a:r>
            <a:endParaRPr lang="en-US" sz="1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spcBef>
                <a:spcPts val="600"/>
              </a:spcBef>
            </a:pP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DNS server receives a request, it checks </a:t>
            </a: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its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table to determine the IP address associated with that server. </a:t>
            </a:r>
          </a:p>
        </p:txBody>
      </p:sp>
    </p:spTree>
    <p:extLst>
      <p:ext uri="{BB962C8B-B14F-4D97-AF65-F5344CB8AC3E}">
        <p14:creationId xmlns:p14="http://schemas.microsoft.com/office/powerpoint/2010/main" val="46894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Virtual Terminals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251520" y="1403549"/>
            <a:ext cx="2952328" cy="33393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600"/>
              </a:spcBef>
            </a:pP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Domain Name System (DNS) names are registered and </a:t>
            </a:r>
            <a:r>
              <a:rPr lang="en-US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organized </a:t>
            </a: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the Internet within specific high level groups, or domains. </a:t>
            </a:r>
            <a:endParaRPr lang="en-US" sz="1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spcBef>
                <a:spcPts val="600"/>
              </a:spcBef>
            </a:pP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the </a:t>
            </a: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 high level domains on the Internet are .com, .</a:t>
            </a:r>
            <a:r>
              <a:rPr lang="en-US" sz="14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and </a:t>
            </a:r>
            <a:r>
              <a:rPr lang="en-US" sz="1400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.net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just">
              <a:spcBef>
                <a:spcPts val="600"/>
              </a:spcBef>
            </a:pPr>
            <a:r>
              <a:rPr lang="en-US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DNS server contains a table that associates hostnames in a domain with </a:t>
            </a:r>
            <a:r>
              <a:rPr lang="en-US" sz="1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corresponding </a:t>
            </a:r>
            <a:r>
              <a:rPr lang="en-US" sz="1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 addresses. </a:t>
            </a:r>
            <a:endParaRPr lang="en-US" sz="1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spcBef>
                <a:spcPts val="600"/>
              </a:spcBef>
            </a:pP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DNS server receives a request, it checks </a:t>
            </a:r>
            <a:r>
              <a:rPr lang="en-US" sz="1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its </a:t>
            </a:r>
            <a:r>
              <a:rPr lang="en-US" sz="14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table to determine the IP address associated with that server. 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1444873"/>
            <a:ext cx="5494809" cy="3438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22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Peter Packet Animation on Subnets</a:t>
            </a:r>
            <a:r>
              <a:rPr lang="en-US" kern="0" dirty="0" smtClean="0"/>
              <a:t>  </a:t>
            </a:r>
            <a:r>
              <a:rPr lang="en-US" kern="0" baseline="-25000" dirty="0" smtClean="0"/>
              <a:t>https</a:t>
            </a:r>
            <a:r>
              <a:rPr lang="en-US" kern="0" baseline="-25000" dirty="0"/>
              <a:t>://youtu.be/VcVz6Lwxe2c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2).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1079</TotalTime>
  <Words>1248</Words>
  <Application>Microsoft Office PowerPoint</Application>
  <PresentationFormat>On-screen Show (4:3)</PresentationFormat>
  <Paragraphs>166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Wingdings</vt:lpstr>
      <vt:lpstr>Myriad Pro</vt:lpstr>
      <vt:lpstr>20140311PresentationUWTSDTemplate</vt:lpstr>
      <vt:lpstr>Network and Cybersecurity Essentials (ACCA4024) Network Essentials: Identifying Networks</vt:lpstr>
      <vt:lpstr>From our previous class… (recap)</vt:lpstr>
      <vt:lpstr>From our previous tutorials… and Independent Learning (recap)</vt:lpstr>
      <vt:lpstr>Objectives and Discussions</vt:lpstr>
      <vt:lpstr>Network: Logical Addressing</vt:lpstr>
      <vt:lpstr>Network: IP Addressing</vt:lpstr>
      <vt:lpstr>Network: IP Addressing</vt:lpstr>
      <vt:lpstr>Network: IP Addressing</vt:lpstr>
      <vt:lpstr>Network: Subnet Masks</vt:lpstr>
      <vt:lpstr>Network: Classes</vt:lpstr>
      <vt:lpstr>Network: Private</vt:lpstr>
      <vt:lpstr>Network: Unicast, Broadcast and Multicast</vt:lpstr>
      <vt:lpstr>Network: Static and Dynamic</vt:lpstr>
      <vt:lpstr>Network: Dynamic (DHCP)</vt:lpstr>
      <vt:lpstr>Network: Dynamic (DHCP)</vt:lpstr>
      <vt:lpstr>Network: IPv6</vt:lpstr>
      <vt:lpstr>Network: Client and Servers</vt:lpstr>
      <vt:lpstr>Network: Protocols</vt:lpstr>
      <vt:lpstr>Network: Domain Name System</vt:lpstr>
      <vt:lpstr>Network: Virtual Terminals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59</cp:revision>
  <dcterms:created xsi:type="dcterms:W3CDTF">2020-09-20T20:16:38Z</dcterms:created>
  <dcterms:modified xsi:type="dcterms:W3CDTF">2020-10-11T20:44:21Z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