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5"/>
  </p:handoutMasterIdLst>
  <p:sldIdLst>
    <p:sldId id="256" r:id="rId2"/>
    <p:sldId id="257" r:id="rId3"/>
    <p:sldId id="259" r:id="rId4"/>
    <p:sldId id="258" r:id="rId5"/>
    <p:sldId id="265" r:id="rId6"/>
    <p:sldId id="266" r:id="rId7"/>
    <p:sldId id="260" r:id="rId8"/>
    <p:sldId id="262" r:id="rId9"/>
    <p:sldId id="261" r:id="rId10"/>
    <p:sldId id="264" r:id="rId11"/>
    <p:sldId id="263" r:id="rId12"/>
    <p:sldId id="267" r:id="rId13"/>
    <p:sldId id="269" r:id="rId14"/>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2D1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4" autoAdjust="0"/>
    <p:restoredTop sz="94660"/>
  </p:normalViewPr>
  <p:slideViewPr>
    <p:cSldViewPr snapToGrid="0">
      <p:cViewPr varScale="1">
        <p:scale>
          <a:sx n="72" d="100"/>
          <a:sy n="72" d="100"/>
        </p:scale>
        <p:origin x="11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A3D3EF2-535E-406E-B1BB-F6461B3F9CA8}"/>
              </a:ext>
            </a:extLst>
          </p:cNvPr>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a:extLst>
              <a:ext uri="{FF2B5EF4-FFF2-40B4-BE49-F238E27FC236}">
                <a16:creationId xmlns:a16="http://schemas.microsoft.com/office/drawing/2014/main" id="{E473EE36-D7DE-48A1-AA61-C68B135A65D2}"/>
              </a:ext>
            </a:extLst>
          </p:cNvPr>
          <p:cNvSpPr>
            <a:spLocks noGrp="1"/>
          </p:cNvSpPr>
          <p:nvPr>
            <p:ph type="dt" sz="quarter" idx="1"/>
          </p:nvPr>
        </p:nvSpPr>
        <p:spPr>
          <a:xfrm>
            <a:off x="4023092" y="0"/>
            <a:ext cx="3077739" cy="471054"/>
          </a:xfrm>
          <a:prstGeom prst="rect">
            <a:avLst/>
          </a:prstGeom>
        </p:spPr>
        <p:txBody>
          <a:bodyPr vert="horz" lIns="94229" tIns="47114" rIns="94229" bIns="47114" rtlCol="0"/>
          <a:lstStyle>
            <a:lvl1pPr algn="r">
              <a:defRPr sz="1200"/>
            </a:lvl1pPr>
          </a:lstStyle>
          <a:p>
            <a:fld id="{AC1AAEDE-6297-47FB-8AEA-F91B0D260439}" type="datetimeFigureOut">
              <a:rPr lang="en-GB" smtClean="0"/>
              <a:t>29/01/2018</a:t>
            </a:fld>
            <a:endParaRPr lang="en-GB"/>
          </a:p>
        </p:txBody>
      </p:sp>
      <p:sp>
        <p:nvSpPr>
          <p:cNvPr id="4" name="Footer Placeholder 3">
            <a:extLst>
              <a:ext uri="{FF2B5EF4-FFF2-40B4-BE49-F238E27FC236}">
                <a16:creationId xmlns:a16="http://schemas.microsoft.com/office/drawing/2014/main" id="{1EE47C89-87C5-4521-9A3B-C9AE9228B098}"/>
              </a:ext>
            </a:extLst>
          </p:cNvPr>
          <p:cNvSpPr>
            <a:spLocks noGrp="1"/>
          </p:cNvSpPr>
          <p:nvPr>
            <p:ph type="ftr" sz="quarter" idx="2"/>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6A68686-16CE-45FA-B4F4-E56DAAED2C0D}"/>
              </a:ext>
            </a:extLst>
          </p:cNvPr>
          <p:cNvSpPr>
            <a:spLocks noGrp="1"/>
          </p:cNvSpPr>
          <p:nvPr>
            <p:ph type="sldNum" sz="quarter" idx="3"/>
          </p:nvPr>
        </p:nvSpPr>
        <p:spPr>
          <a:xfrm>
            <a:off x="4023092" y="8917422"/>
            <a:ext cx="3077739" cy="471053"/>
          </a:xfrm>
          <a:prstGeom prst="rect">
            <a:avLst/>
          </a:prstGeom>
        </p:spPr>
        <p:txBody>
          <a:bodyPr vert="horz" lIns="94229" tIns="47114" rIns="94229" bIns="47114" rtlCol="0" anchor="b"/>
          <a:lstStyle>
            <a:lvl1pPr algn="r">
              <a:defRPr sz="1200"/>
            </a:lvl1pPr>
          </a:lstStyle>
          <a:p>
            <a:fld id="{5963E163-6498-4A79-969D-D4008708B6D6}" type="slidenum">
              <a:rPr lang="en-GB" smtClean="0"/>
              <a:t>‹#›</a:t>
            </a:fld>
            <a:endParaRPr lang="en-GB"/>
          </a:p>
        </p:txBody>
      </p:sp>
    </p:spTree>
    <p:extLst>
      <p:ext uri="{BB962C8B-B14F-4D97-AF65-F5344CB8AC3E}">
        <p14:creationId xmlns:p14="http://schemas.microsoft.com/office/powerpoint/2010/main" val="189952070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naslova">
    <p:spTree>
      <p:nvGrpSpPr>
        <p:cNvPr id="1" name=""/>
        <p:cNvGrpSpPr/>
        <p:nvPr/>
      </p:nvGrpSpPr>
      <p:grpSpPr>
        <a:xfrm>
          <a:off x="0" y="0"/>
          <a:ext cx="0" cy="0"/>
          <a:chOff x="0" y="0"/>
          <a:chExt cx="0" cy="0"/>
        </a:xfrm>
      </p:grpSpPr>
      <p:sp>
        <p:nvSpPr>
          <p:cNvPr id="2" name="Title 1"/>
          <p:cNvSpPr>
            <a:spLocks noGrp="1"/>
          </p:cNvSpPr>
          <p:nvPr>
            <p:ph type="ctrTitle"/>
          </p:nvPr>
        </p:nvSpPr>
        <p:spPr>
          <a:xfrm>
            <a:off x="323850" y="1122363"/>
            <a:ext cx="6330950" cy="2387600"/>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323850" y="3509963"/>
            <a:ext cx="633095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3840624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slov i sadržaj">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3413310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aglavlje odlomka">
    <p:spTree>
      <p:nvGrpSpPr>
        <p:cNvPr id="1" name=""/>
        <p:cNvGrpSpPr/>
        <p:nvPr/>
      </p:nvGrpSpPr>
      <p:grpSpPr>
        <a:xfrm>
          <a:off x="0" y="0"/>
          <a:ext cx="0" cy="0"/>
          <a:chOff x="0" y="0"/>
          <a:chExt cx="0" cy="0"/>
        </a:xfrm>
      </p:grpSpPr>
      <p:sp>
        <p:nvSpPr>
          <p:cNvPr id="2" name="Title 1"/>
          <p:cNvSpPr>
            <a:spLocks noGrp="1"/>
          </p:cNvSpPr>
          <p:nvPr>
            <p:ph type="title"/>
          </p:nvPr>
        </p:nvSpPr>
        <p:spPr>
          <a:xfrm>
            <a:off x="323850" y="1747839"/>
            <a:ext cx="6723270" cy="2852737"/>
          </a:xfrm>
        </p:spPr>
        <p:txBody>
          <a:bodyPr anchor="b"/>
          <a:lstStyle>
            <a:lvl1pPr algn="l">
              <a:defRPr sz="6000"/>
            </a:lvl1pPr>
          </a:lstStyle>
          <a:p>
            <a:r>
              <a:rPr lang="en-US"/>
              <a:t>Click to edit Master title style</a:t>
            </a:r>
            <a:endParaRPr lang="en-US" dirty="0"/>
          </a:p>
        </p:txBody>
      </p:sp>
      <p:sp>
        <p:nvSpPr>
          <p:cNvPr id="3" name="Text Placeholder 2"/>
          <p:cNvSpPr>
            <a:spLocks noGrp="1"/>
          </p:cNvSpPr>
          <p:nvPr>
            <p:ph type="body" idx="1"/>
          </p:nvPr>
        </p:nvSpPr>
        <p:spPr>
          <a:xfrm>
            <a:off x="323850" y="4627564"/>
            <a:ext cx="672327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573639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Naslov i 2 sadržaja">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23850" y="1816102"/>
            <a:ext cx="32702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790950" y="1816102"/>
            <a:ext cx="32702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816171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eđenje">
    <p:spTree>
      <p:nvGrpSpPr>
        <p:cNvPr id="1" name=""/>
        <p:cNvGrpSpPr/>
        <p:nvPr/>
      </p:nvGrpSpPr>
      <p:grpSpPr>
        <a:xfrm>
          <a:off x="0" y="0"/>
          <a:ext cx="0" cy="0"/>
          <a:chOff x="0" y="0"/>
          <a:chExt cx="0" cy="0"/>
        </a:xfrm>
      </p:grpSpPr>
      <p:sp>
        <p:nvSpPr>
          <p:cNvPr id="2" name="Title 1"/>
          <p:cNvSpPr>
            <a:spLocks noGrp="1"/>
          </p:cNvSpPr>
          <p:nvPr>
            <p:ph type="title"/>
          </p:nvPr>
        </p:nvSpPr>
        <p:spPr>
          <a:xfrm>
            <a:off x="323850" y="301626"/>
            <a:ext cx="672327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323851" y="1617663"/>
            <a:ext cx="329769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23851" y="2441575"/>
            <a:ext cx="329769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733189" y="1617663"/>
            <a:ext cx="331393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733189" y="2441575"/>
            <a:ext cx="331393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469269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amo naslov">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183859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azn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3415574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Sadržaj sa opisom slike">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354659"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2984500" y="457201"/>
            <a:ext cx="4062620" cy="54117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35465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829858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Slika sa opisom slike">
    <p:spTree>
      <p:nvGrpSpPr>
        <p:cNvPr id="1" name=""/>
        <p:cNvGrpSpPr/>
        <p:nvPr/>
      </p:nvGrpSpPr>
      <p:grpSpPr>
        <a:xfrm>
          <a:off x="0" y="0"/>
          <a:ext cx="0" cy="0"/>
          <a:chOff x="0" y="0"/>
          <a:chExt cx="0" cy="0"/>
        </a:xfrm>
      </p:grpSpPr>
      <p:sp>
        <p:nvSpPr>
          <p:cNvPr id="2" name="Title 1"/>
          <p:cNvSpPr>
            <a:spLocks noGrp="1"/>
          </p:cNvSpPr>
          <p:nvPr>
            <p:ph type="title"/>
          </p:nvPr>
        </p:nvSpPr>
        <p:spPr>
          <a:xfrm>
            <a:off x="323851" y="457200"/>
            <a:ext cx="2495550"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819399" y="457201"/>
            <a:ext cx="4235261" cy="541178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323851" y="2057400"/>
            <a:ext cx="24955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2184234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slov i vertikalni teks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696102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ni naslov i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511801" y="365125"/>
            <a:ext cx="1535319"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1" y="365125"/>
            <a:ext cx="488315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70871A-492A-4CAC-ADF5-F0866DB31B51}" type="datetimeFigureOut">
              <a:rPr lang="en-US" smtClean="0"/>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0B7371-373E-4D93-A138-879E0635481B}" type="slidenum">
              <a:rPr lang="en-US" smtClean="0"/>
              <a:t>‹#›</a:t>
            </a:fld>
            <a:endParaRPr lang="en-US" dirty="0"/>
          </a:p>
        </p:txBody>
      </p:sp>
    </p:spTree>
    <p:extLst>
      <p:ext uri="{BB962C8B-B14F-4D97-AF65-F5344CB8AC3E}">
        <p14:creationId xmlns:p14="http://schemas.microsoft.com/office/powerpoint/2010/main" val="3430233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2250" y="339726"/>
            <a:ext cx="6737350" cy="1325563"/>
          </a:xfrm>
          <a:prstGeom prst="rect">
            <a:avLst/>
          </a:prstGeom>
        </p:spPr>
        <p:txBody>
          <a:bodyPr vert="horz" lIns="91440" tIns="45720" rIns="91440" bIns="45720" rtlCol="0" anchor="ctr">
            <a:normAutofit/>
          </a:bodyPr>
          <a:lstStyle/>
          <a:p>
            <a:r>
              <a:rPr lang="bs-Latn-BA"/>
              <a:t>Kliknite da biste uredili stilove prototipa naslova</a:t>
            </a:r>
            <a:endParaRPr lang="en-US" dirty="0"/>
          </a:p>
        </p:txBody>
      </p:sp>
      <p:sp>
        <p:nvSpPr>
          <p:cNvPr id="3" name="Text Placeholder 2"/>
          <p:cNvSpPr>
            <a:spLocks noGrp="1"/>
          </p:cNvSpPr>
          <p:nvPr>
            <p:ph type="body" idx="1"/>
          </p:nvPr>
        </p:nvSpPr>
        <p:spPr>
          <a:xfrm>
            <a:off x="222250" y="1800225"/>
            <a:ext cx="6737350" cy="4351338"/>
          </a:xfrm>
          <a:prstGeom prst="rect">
            <a:avLst/>
          </a:prstGeom>
        </p:spPr>
        <p:txBody>
          <a:bodyPr vert="horz" lIns="91440" tIns="45720" rIns="91440" bIns="45720" rtlCol="0">
            <a:normAutofit/>
          </a:bodyPr>
          <a:lstStyle/>
          <a:p>
            <a:pPr lvl="0"/>
            <a:r>
              <a:rPr lang="bs-Latn-BA"/>
              <a:t>Kliknite da biste uredili stilove teksta prototipa</a:t>
            </a:r>
          </a:p>
          <a:p>
            <a:pPr lvl="1"/>
            <a:r>
              <a:rPr lang="bs-Latn-BA"/>
              <a:t>Drugi nivo</a:t>
            </a:r>
          </a:p>
          <a:p>
            <a:pPr lvl="2"/>
            <a:r>
              <a:rPr lang="bs-Latn-BA"/>
              <a:t>Treći nivo</a:t>
            </a:r>
          </a:p>
          <a:p>
            <a:pPr lvl="3"/>
            <a:r>
              <a:rPr lang="bs-Latn-BA"/>
              <a:t>Četvrti nivo</a:t>
            </a:r>
          </a:p>
          <a:p>
            <a:pPr lvl="4"/>
            <a:r>
              <a:rPr lang="bs-Latn-BA"/>
              <a:t>Peti nivo</a:t>
            </a:r>
            <a:endParaRPr lang="en-US" dirty="0"/>
          </a:p>
        </p:txBody>
      </p:sp>
      <p:sp>
        <p:nvSpPr>
          <p:cNvPr id="4" name="Date Placeholder 3"/>
          <p:cNvSpPr>
            <a:spLocks noGrp="1"/>
          </p:cNvSpPr>
          <p:nvPr>
            <p:ph type="dt" sz="half" idx="2"/>
          </p:nvPr>
        </p:nvSpPr>
        <p:spPr>
          <a:xfrm>
            <a:off x="222250" y="6330951"/>
            <a:ext cx="1757570" cy="365125"/>
          </a:xfrm>
          <a:prstGeom prst="rect">
            <a:avLst/>
          </a:prstGeom>
        </p:spPr>
        <p:txBody>
          <a:bodyPr vert="horz" lIns="91440" tIns="45720" rIns="91440" bIns="45720" rtlCol="0" anchor="ctr"/>
          <a:lstStyle>
            <a:lvl1pPr algn="l">
              <a:defRPr sz="1200">
                <a:solidFill>
                  <a:srgbClr val="402D1C"/>
                </a:solidFill>
              </a:defRPr>
            </a:lvl1pPr>
          </a:lstStyle>
          <a:p>
            <a:fld id="{F570871A-492A-4CAC-ADF5-F0866DB31B51}" type="datetimeFigureOut">
              <a:rPr lang="en-US" smtClean="0"/>
              <a:pPr/>
              <a:t>1/29/2018</a:t>
            </a:fld>
            <a:endParaRPr lang="en-US" dirty="0"/>
          </a:p>
        </p:txBody>
      </p:sp>
      <p:sp>
        <p:nvSpPr>
          <p:cNvPr id="5" name="Footer Placeholder 4"/>
          <p:cNvSpPr>
            <a:spLocks noGrp="1"/>
          </p:cNvSpPr>
          <p:nvPr>
            <p:ph type="ftr" sz="quarter" idx="3"/>
          </p:nvPr>
        </p:nvSpPr>
        <p:spPr>
          <a:xfrm>
            <a:off x="2265708" y="6324602"/>
            <a:ext cx="2636354" cy="365125"/>
          </a:xfrm>
          <a:prstGeom prst="rect">
            <a:avLst/>
          </a:prstGeom>
        </p:spPr>
        <p:txBody>
          <a:bodyPr vert="horz" lIns="91440" tIns="45720" rIns="91440" bIns="45720" rtlCol="0" anchor="ctr"/>
          <a:lstStyle>
            <a:lvl1pPr algn="ctr">
              <a:defRPr sz="1200">
                <a:solidFill>
                  <a:srgbClr val="402D1C"/>
                </a:solidFill>
              </a:defRPr>
            </a:lvl1pPr>
          </a:lstStyle>
          <a:p>
            <a:endParaRPr lang="en-US" dirty="0"/>
          </a:p>
        </p:txBody>
      </p:sp>
      <p:sp>
        <p:nvSpPr>
          <p:cNvPr id="6" name="Slide Number Placeholder 5"/>
          <p:cNvSpPr>
            <a:spLocks noGrp="1"/>
          </p:cNvSpPr>
          <p:nvPr>
            <p:ph type="sldNum" sz="quarter" idx="4"/>
          </p:nvPr>
        </p:nvSpPr>
        <p:spPr>
          <a:xfrm>
            <a:off x="5187950" y="6330951"/>
            <a:ext cx="1757570" cy="365125"/>
          </a:xfrm>
          <a:prstGeom prst="rect">
            <a:avLst/>
          </a:prstGeom>
        </p:spPr>
        <p:txBody>
          <a:bodyPr vert="horz" lIns="91440" tIns="45720" rIns="91440" bIns="45720" rtlCol="0" anchor="ctr"/>
          <a:lstStyle>
            <a:lvl1pPr algn="r">
              <a:defRPr sz="1200">
                <a:solidFill>
                  <a:srgbClr val="402D1C"/>
                </a:solidFill>
              </a:defRPr>
            </a:lvl1pPr>
          </a:lstStyle>
          <a:p>
            <a:fld id="{570B7371-373E-4D93-A138-879E0635481B}" type="slidenum">
              <a:rPr lang="en-US" smtClean="0"/>
              <a:pPr/>
              <a:t>‹#›</a:t>
            </a:fld>
            <a:endParaRPr lang="en-US" dirty="0"/>
          </a:p>
        </p:txBody>
      </p:sp>
      <p:pic>
        <p:nvPicPr>
          <p:cNvPr id="7" name="Picture 6"/>
          <p:cNvPicPr>
            <a:picLocks noChangeAspect="1"/>
          </p:cNvPicPr>
          <p:nvPr userDrawn="1"/>
        </p:nvPicPr>
        <p:blipFill>
          <a:blip r:embed="rId14"/>
          <a:stretch>
            <a:fillRect/>
          </a:stretch>
        </p:blipFill>
        <p:spPr>
          <a:xfrm rot="16200000">
            <a:off x="-1024113" y="5332238"/>
            <a:ext cx="1695700" cy="352527"/>
          </a:xfrm>
          <a:prstGeom prst="rect">
            <a:avLst/>
          </a:prstGeom>
        </p:spPr>
      </p:pic>
    </p:spTree>
    <p:extLst>
      <p:ext uri="{BB962C8B-B14F-4D97-AF65-F5344CB8AC3E}">
        <p14:creationId xmlns:p14="http://schemas.microsoft.com/office/powerpoint/2010/main" val="4110833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4400" b="1" kern="1200">
          <a:solidFill>
            <a:srgbClr val="402D1C"/>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850" y="1371601"/>
            <a:ext cx="6330950" cy="3100891"/>
          </a:xfrm>
        </p:spPr>
        <p:txBody>
          <a:bodyPr>
            <a:noAutofit/>
          </a:bodyPr>
          <a:lstStyle/>
          <a:p>
            <a:r>
              <a:rPr lang="en-GB" sz="3000" dirty="0"/>
              <a:t>“the case for western colonialism is about rethinking the past as well as improving the future…the notion that colonialism is always and everywhere a bad thing needs to be re-thought” </a:t>
            </a:r>
            <a:br>
              <a:rPr lang="en-GB" sz="3000" dirty="0"/>
            </a:br>
            <a:r>
              <a:rPr lang="en-GB" sz="3000" dirty="0"/>
              <a:t>– Bruce Gilley</a:t>
            </a:r>
            <a:endParaRPr lang="en-US" sz="3000" dirty="0"/>
          </a:p>
        </p:txBody>
      </p:sp>
      <p:sp>
        <p:nvSpPr>
          <p:cNvPr id="3" name="Subtitle 2"/>
          <p:cNvSpPr>
            <a:spLocks noGrp="1"/>
          </p:cNvSpPr>
          <p:nvPr>
            <p:ph type="subTitle" idx="1"/>
          </p:nvPr>
        </p:nvSpPr>
        <p:spPr>
          <a:xfrm>
            <a:off x="323850" y="5302671"/>
            <a:ext cx="6330950" cy="496553"/>
          </a:xfrm>
        </p:spPr>
        <p:txBody>
          <a:bodyPr>
            <a:normAutofit/>
          </a:bodyPr>
          <a:lstStyle/>
          <a:p>
            <a:r>
              <a:rPr lang="en-GB" sz="2800" dirty="0"/>
              <a:t>Declan Lennon</a:t>
            </a:r>
            <a:endParaRPr lang="en-US" sz="2800" dirty="0"/>
          </a:p>
        </p:txBody>
      </p:sp>
    </p:spTree>
    <p:extLst>
      <p:ext uri="{BB962C8B-B14F-4D97-AF65-F5344CB8AC3E}">
        <p14:creationId xmlns:p14="http://schemas.microsoft.com/office/powerpoint/2010/main" val="3893195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50" y="243473"/>
            <a:ext cx="6737350" cy="815306"/>
          </a:xfrm>
        </p:spPr>
        <p:txBody>
          <a:bodyPr/>
          <a:lstStyle/>
          <a:p>
            <a:r>
              <a:rPr lang="en-GB" dirty="0"/>
              <a:t>Presentation Outline</a:t>
            </a:r>
            <a:endParaRPr lang="en-US" dirty="0"/>
          </a:p>
        </p:txBody>
      </p:sp>
      <p:sp>
        <p:nvSpPr>
          <p:cNvPr id="3" name="Content Placeholder 2"/>
          <p:cNvSpPr>
            <a:spLocks noGrp="1"/>
          </p:cNvSpPr>
          <p:nvPr>
            <p:ph idx="1"/>
          </p:nvPr>
        </p:nvSpPr>
        <p:spPr>
          <a:xfrm>
            <a:off x="222250" y="984919"/>
            <a:ext cx="6737350" cy="2950977"/>
          </a:xfrm>
        </p:spPr>
        <p:txBody>
          <a:bodyPr>
            <a:normAutofit fontScale="92500" lnSpcReduction="20000"/>
          </a:bodyPr>
          <a:lstStyle/>
          <a:p>
            <a:r>
              <a:rPr lang="en-US" noProof="1"/>
              <a:t>Bruce Gilley</a:t>
            </a:r>
          </a:p>
          <a:p>
            <a:r>
              <a:rPr lang="en-US" noProof="1"/>
              <a:t>“The Case for Colonialism” Article</a:t>
            </a:r>
          </a:p>
          <a:p>
            <a:r>
              <a:rPr lang="en-US" noProof="1"/>
              <a:t>Issues in the Article</a:t>
            </a:r>
          </a:p>
          <a:p>
            <a:r>
              <a:rPr lang="en-US" noProof="1"/>
              <a:t>Interpretation of the Quote</a:t>
            </a:r>
          </a:p>
          <a:p>
            <a:r>
              <a:rPr lang="en-US" noProof="1"/>
              <a:t>Points In Argeement with Colonialism</a:t>
            </a:r>
          </a:p>
          <a:p>
            <a:r>
              <a:rPr lang="en-US" noProof="1"/>
              <a:t>Points Versus Colonialism</a:t>
            </a:r>
          </a:p>
          <a:p>
            <a:r>
              <a:rPr lang="en-US" noProof="1"/>
              <a:t>Conclusion</a:t>
            </a:r>
          </a:p>
          <a:p>
            <a:endParaRPr lang="en-US" noProof="1"/>
          </a:p>
        </p:txBody>
      </p:sp>
      <p:pic>
        <p:nvPicPr>
          <p:cNvPr id="5" name="Picture 4">
            <a:extLst>
              <a:ext uri="{FF2B5EF4-FFF2-40B4-BE49-F238E27FC236}">
                <a16:creationId xmlns:a16="http://schemas.microsoft.com/office/drawing/2014/main" id="{EECCFB5C-B908-4FF0-8D8D-3201FA3B2D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4400" y="3803374"/>
            <a:ext cx="2811153" cy="28111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1134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arn(inVertical)">
                                      <p:cBhvr>
                                        <p:cTn id="21" dur="500"/>
                                        <p:tgtEl>
                                          <p:spTgt spid="3">
                                            <p:txEl>
                                              <p:pRg st="3" end="3"/>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arn(inVertical)">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wipe(down)">
                                      <p:cBhvr>
                                        <p:cTn id="35" dur="580">
                                          <p:stCondLst>
                                            <p:cond delay="0"/>
                                          </p:stCondLst>
                                        </p:cTn>
                                        <p:tgtEl>
                                          <p:spTgt spid="5"/>
                                        </p:tgtEl>
                                      </p:cBhvr>
                                    </p:animEffect>
                                    <p:anim calcmode="lin" valueType="num">
                                      <p:cBhvr>
                                        <p:cTn id="3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1" dur="26">
                                          <p:stCondLst>
                                            <p:cond delay="650"/>
                                          </p:stCondLst>
                                        </p:cTn>
                                        <p:tgtEl>
                                          <p:spTgt spid="5"/>
                                        </p:tgtEl>
                                      </p:cBhvr>
                                      <p:to x="100000" y="60000"/>
                                    </p:animScale>
                                    <p:animScale>
                                      <p:cBhvr>
                                        <p:cTn id="42" dur="166" decel="50000">
                                          <p:stCondLst>
                                            <p:cond delay="676"/>
                                          </p:stCondLst>
                                        </p:cTn>
                                        <p:tgtEl>
                                          <p:spTgt spid="5"/>
                                        </p:tgtEl>
                                      </p:cBhvr>
                                      <p:to x="100000" y="100000"/>
                                    </p:animScale>
                                    <p:animScale>
                                      <p:cBhvr>
                                        <p:cTn id="43" dur="26">
                                          <p:stCondLst>
                                            <p:cond delay="1312"/>
                                          </p:stCondLst>
                                        </p:cTn>
                                        <p:tgtEl>
                                          <p:spTgt spid="5"/>
                                        </p:tgtEl>
                                      </p:cBhvr>
                                      <p:to x="100000" y="80000"/>
                                    </p:animScale>
                                    <p:animScale>
                                      <p:cBhvr>
                                        <p:cTn id="44" dur="166" decel="50000">
                                          <p:stCondLst>
                                            <p:cond delay="1338"/>
                                          </p:stCondLst>
                                        </p:cTn>
                                        <p:tgtEl>
                                          <p:spTgt spid="5"/>
                                        </p:tgtEl>
                                      </p:cBhvr>
                                      <p:to x="100000" y="100000"/>
                                    </p:animScale>
                                    <p:animScale>
                                      <p:cBhvr>
                                        <p:cTn id="45" dur="26">
                                          <p:stCondLst>
                                            <p:cond delay="1642"/>
                                          </p:stCondLst>
                                        </p:cTn>
                                        <p:tgtEl>
                                          <p:spTgt spid="5"/>
                                        </p:tgtEl>
                                      </p:cBhvr>
                                      <p:to x="100000" y="90000"/>
                                    </p:animScale>
                                    <p:animScale>
                                      <p:cBhvr>
                                        <p:cTn id="46" dur="166" decel="50000">
                                          <p:stCondLst>
                                            <p:cond delay="1668"/>
                                          </p:stCondLst>
                                        </p:cTn>
                                        <p:tgtEl>
                                          <p:spTgt spid="5"/>
                                        </p:tgtEl>
                                      </p:cBhvr>
                                      <p:to x="100000" y="100000"/>
                                    </p:animScale>
                                    <p:animScale>
                                      <p:cBhvr>
                                        <p:cTn id="47" dur="26">
                                          <p:stCondLst>
                                            <p:cond delay="1808"/>
                                          </p:stCondLst>
                                        </p:cTn>
                                        <p:tgtEl>
                                          <p:spTgt spid="5"/>
                                        </p:tgtEl>
                                      </p:cBhvr>
                                      <p:to x="100000" y="95000"/>
                                    </p:animScale>
                                    <p:animScale>
                                      <p:cBhvr>
                                        <p:cTn id="4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49" y="339727"/>
            <a:ext cx="6737351" cy="1019842"/>
          </a:xfrm>
        </p:spPr>
        <p:txBody>
          <a:bodyPr>
            <a:normAutofit/>
          </a:bodyPr>
          <a:lstStyle/>
          <a:p>
            <a:r>
              <a:rPr lang="en-GB" dirty="0"/>
              <a:t>Bruce Gilley</a:t>
            </a:r>
            <a:endParaRPr lang="en-US" sz="3300" dirty="0"/>
          </a:p>
        </p:txBody>
      </p:sp>
      <p:sp>
        <p:nvSpPr>
          <p:cNvPr id="3" name="Content Placeholder 2"/>
          <p:cNvSpPr>
            <a:spLocks noGrp="1"/>
          </p:cNvSpPr>
          <p:nvPr>
            <p:ph idx="1"/>
          </p:nvPr>
        </p:nvSpPr>
        <p:spPr>
          <a:xfrm>
            <a:off x="222251" y="1359569"/>
            <a:ext cx="6737350" cy="1985210"/>
          </a:xfrm>
        </p:spPr>
        <p:txBody>
          <a:bodyPr>
            <a:normAutofit fontScale="92500" lnSpcReduction="10000"/>
          </a:bodyPr>
          <a:lstStyle/>
          <a:p>
            <a:pPr algn="ctr"/>
            <a:r>
              <a:rPr lang="en-US" noProof="1"/>
              <a:t>Born in 1966</a:t>
            </a:r>
          </a:p>
          <a:p>
            <a:pPr algn="ctr"/>
            <a:r>
              <a:rPr lang="en-US" noProof="1"/>
              <a:t>Professor – Political Science</a:t>
            </a:r>
          </a:p>
          <a:p>
            <a:pPr marL="457200" lvl="1" indent="0" algn="ctr">
              <a:buNone/>
            </a:pPr>
            <a:r>
              <a:rPr lang="en-US" noProof="1"/>
              <a:t>- Portland State University</a:t>
            </a:r>
          </a:p>
          <a:p>
            <a:pPr algn="ctr"/>
            <a:r>
              <a:rPr lang="en-US" noProof="1"/>
              <a:t>Specialises in comparative and international politics</a:t>
            </a:r>
          </a:p>
        </p:txBody>
      </p:sp>
      <p:pic>
        <p:nvPicPr>
          <p:cNvPr id="1028" name="Picture 4" descr="Image result for bruce gilley">
            <a:extLst>
              <a:ext uri="{FF2B5EF4-FFF2-40B4-BE49-F238E27FC236}">
                <a16:creationId xmlns:a16="http://schemas.microsoft.com/office/drawing/2014/main" id="{7A9339D1-70C4-4023-B55C-1A19C6CF96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4824" y="3320178"/>
            <a:ext cx="2959541" cy="29595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4" name="Rectangle 3">
            <a:extLst>
              <a:ext uri="{FF2B5EF4-FFF2-40B4-BE49-F238E27FC236}">
                <a16:creationId xmlns:a16="http://schemas.microsoft.com/office/drawing/2014/main" id="{C22AFD46-98C7-474A-A451-06E9FCE477EF}"/>
              </a:ext>
            </a:extLst>
          </p:cNvPr>
          <p:cNvSpPr/>
          <p:nvPr/>
        </p:nvSpPr>
        <p:spPr>
          <a:xfrm>
            <a:off x="2518494" y="6279719"/>
            <a:ext cx="2552199" cy="276999"/>
          </a:xfrm>
          <a:prstGeom prst="rect">
            <a:avLst/>
          </a:prstGeom>
        </p:spPr>
        <p:txBody>
          <a:bodyPr wrap="square">
            <a:spAutoFit/>
          </a:bodyPr>
          <a:lstStyle/>
          <a:p>
            <a:pPr algn="ctr"/>
            <a:r>
              <a:rPr lang="en-GB" sz="1200" dirty="0"/>
              <a:t>Bruce Gilley</a:t>
            </a:r>
          </a:p>
        </p:txBody>
      </p:sp>
    </p:spTree>
    <p:extLst>
      <p:ext uri="{BB962C8B-B14F-4D97-AF65-F5344CB8AC3E}">
        <p14:creationId xmlns:p14="http://schemas.microsoft.com/office/powerpoint/2010/main" val="100588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028"/>
                                        </p:tgtEl>
                                        <p:attrNameLst>
                                          <p:attrName>style.visibility</p:attrName>
                                        </p:attrNameLst>
                                      </p:cBhvr>
                                      <p:to>
                                        <p:strVal val="visible"/>
                                      </p:to>
                                    </p:set>
                                    <p:anim calcmode="lin" valueType="num">
                                      <p:cBhvr additive="base">
                                        <p:cTn id="30" dur="500" fill="hold"/>
                                        <p:tgtEl>
                                          <p:spTgt spid="1028"/>
                                        </p:tgtEl>
                                        <p:attrNameLst>
                                          <p:attrName>ppt_x</p:attrName>
                                        </p:attrNameLst>
                                      </p:cBhvr>
                                      <p:tavLst>
                                        <p:tav tm="0">
                                          <p:val>
                                            <p:strVal val="#ppt_x"/>
                                          </p:val>
                                        </p:tav>
                                        <p:tav tm="100000">
                                          <p:val>
                                            <p:strVal val="#ppt_x"/>
                                          </p:val>
                                        </p:tav>
                                      </p:tavLst>
                                    </p:anim>
                                    <p:anim calcmode="lin" valueType="num">
                                      <p:cBhvr additive="base">
                                        <p:cTn id="31" dur="500" fill="hold"/>
                                        <p:tgtEl>
                                          <p:spTgt spid="1028"/>
                                        </p:tgtEl>
                                        <p:attrNameLst>
                                          <p:attrName>ppt_y</p:attrName>
                                        </p:attrNameLst>
                                      </p:cBhvr>
                                      <p:tavLst>
                                        <p:tav tm="0">
                                          <p:val>
                                            <p:strVal val="1+#ppt_h/2"/>
                                          </p:val>
                                        </p:tav>
                                        <p:tav tm="100000">
                                          <p:val>
                                            <p:strVal val="#ppt_y"/>
                                          </p:val>
                                        </p:tav>
                                      </p:tavLst>
                                    </p:anim>
                                  </p:childTnLst>
                                </p:cTn>
                              </p:par>
                            </p:childTnLst>
                          </p:cTn>
                        </p:par>
                        <p:par>
                          <p:cTn id="32" fill="hold">
                            <p:stCondLst>
                              <p:cond delay="500"/>
                            </p:stCondLst>
                            <p:childTnLst>
                              <p:par>
                                <p:cTn id="33" presetID="1" presetClass="entr" presetSubtype="0" fill="hold" grpId="0" nodeType="after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allAtOnce"/>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50" y="339726"/>
            <a:ext cx="6737350" cy="955171"/>
          </a:xfrm>
        </p:spPr>
        <p:txBody>
          <a:bodyPr>
            <a:noAutofit/>
          </a:bodyPr>
          <a:lstStyle/>
          <a:p>
            <a:r>
              <a:rPr lang="en-GB" sz="3600" dirty="0"/>
              <a:t>“The Case For Colonialism”</a:t>
            </a:r>
            <a:endParaRPr lang="en-US" sz="3600" dirty="0"/>
          </a:p>
        </p:txBody>
      </p:sp>
      <p:sp>
        <p:nvSpPr>
          <p:cNvPr id="3" name="Content Placeholder 2"/>
          <p:cNvSpPr>
            <a:spLocks noGrp="1"/>
          </p:cNvSpPr>
          <p:nvPr>
            <p:ph idx="1"/>
          </p:nvPr>
        </p:nvSpPr>
        <p:spPr>
          <a:xfrm>
            <a:off x="222250" y="1493684"/>
            <a:ext cx="6737350" cy="5205292"/>
          </a:xfrm>
        </p:spPr>
        <p:txBody>
          <a:bodyPr/>
          <a:lstStyle/>
          <a:p>
            <a:r>
              <a:rPr lang="en-US" sz="2600" noProof="1"/>
              <a:t>Third World Quarterly – September 2017</a:t>
            </a:r>
          </a:p>
          <a:p>
            <a:r>
              <a:rPr lang="en-US" sz="2600" noProof="1"/>
              <a:t>Pro-Colonialism</a:t>
            </a:r>
          </a:p>
          <a:p>
            <a:r>
              <a:rPr lang="en-US" sz="2600" noProof="1"/>
              <a:t>Suggests 3 Methods to “Reclaim Colonialism”</a:t>
            </a:r>
          </a:p>
          <a:p>
            <a:r>
              <a:rPr lang="en-US" sz="2600" noProof="1"/>
              <a:t>“time may be ripe” for the return of colonization</a:t>
            </a:r>
          </a:p>
          <a:p>
            <a:r>
              <a:rPr lang="en-US" sz="2600" noProof="1"/>
              <a:t>Stopped civil war continuing in Kenya</a:t>
            </a:r>
          </a:p>
          <a:p>
            <a:r>
              <a:rPr lang="en-US" sz="2600" noProof="1"/>
              <a:t>Biggest benefit from Colonialism</a:t>
            </a:r>
          </a:p>
          <a:p>
            <a:pPr lvl="1"/>
            <a:r>
              <a:rPr lang="en-US" sz="2600" noProof="1"/>
              <a:t>“The Abolition of slave-trading”</a:t>
            </a:r>
          </a:p>
          <a:p>
            <a:r>
              <a:rPr lang="en-US" sz="2600" noProof="1"/>
              <a:t>Article withdrawn October 2017</a:t>
            </a:r>
          </a:p>
          <a:p>
            <a:pPr lvl="1"/>
            <a:r>
              <a:rPr lang="en-US" sz="2200" noProof="1"/>
              <a:t>Requested by Bruce Gilley</a:t>
            </a:r>
          </a:p>
          <a:p>
            <a:endParaRPr lang="en-US" noProof="1"/>
          </a:p>
        </p:txBody>
      </p:sp>
    </p:spTree>
    <p:extLst>
      <p:ext uri="{BB962C8B-B14F-4D97-AF65-F5344CB8AC3E}">
        <p14:creationId xmlns:p14="http://schemas.microsoft.com/office/powerpoint/2010/main" val="129640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9" dur="500"/>
                                        <p:tgtEl>
                                          <p:spTgt spid="3">
                                            <p:txEl>
                                              <p:pRg st="5" end="5"/>
                                            </p:txEl>
                                          </p:spTgt>
                                        </p:tgtEl>
                                      </p:cBhvr>
                                    </p:animEffect>
                                  </p:childTnLst>
                                </p:cTn>
                              </p:par>
                              <p:par>
                                <p:cTn id="50" presetID="53" presetClass="entr" presetSubtype="16" fill="hold" grpId="0" nodeType="with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 calcmode="lin" valueType="num">
                                      <p:cBhvr>
                                        <p:cTn id="5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4" dur="500"/>
                                        <p:tgtEl>
                                          <p:spTgt spid="3">
                                            <p:txEl>
                                              <p:pRg st="6" end="6"/>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53" presetClass="entr" presetSubtype="16" fill="hold" grpId="0" nodeType="click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anim calcmode="lin" valueType="num">
                                      <p:cBhvr>
                                        <p:cTn id="5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1" dur="500"/>
                                        <p:tgtEl>
                                          <p:spTgt spid="3">
                                            <p:txEl>
                                              <p:pRg st="7" end="7"/>
                                            </p:txEl>
                                          </p:spTgt>
                                        </p:tgtEl>
                                      </p:cBhvr>
                                    </p:animEffect>
                                  </p:childTnLst>
                                </p:cTn>
                              </p:par>
                              <p:par>
                                <p:cTn id="62" presetID="53" presetClass="entr" presetSubtype="16" fill="hold" grpId="0" nodeType="withEffect">
                                  <p:stCondLst>
                                    <p:cond delay="0"/>
                                  </p:stCondLst>
                                  <p:childTnLst>
                                    <p:set>
                                      <p:cBhvr>
                                        <p:cTn id="63" dur="1" fill="hold">
                                          <p:stCondLst>
                                            <p:cond delay="0"/>
                                          </p:stCondLst>
                                        </p:cTn>
                                        <p:tgtEl>
                                          <p:spTgt spid="3">
                                            <p:txEl>
                                              <p:pRg st="8" end="8"/>
                                            </p:txEl>
                                          </p:spTgt>
                                        </p:tgtEl>
                                        <p:attrNameLst>
                                          <p:attrName>style.visibility</p:attrName>
                                        </p:attrNameLst>
                                      </p:cBhvr>
                                      <p:to>
                                        <p:strVal val="visible"/>
                                      </p:to>
                                    </p:set>
                                    <p:anim calcmode="lin" valueType="num">
                                      <p:cBhvr>
                                        <p:cTn id="64"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5"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6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50" y="339726"/>
            <a:ext cx="6737350" cy="955171"/>
          </a:xfrm>
        </p:spPr>
        <p:txBody>
          <a:bodyPr>
            <a:noAutofit/>
          </a:bodyPr>
          <a:lstStyle/>
          <a:p>
            <a:r>
              <a:rPr lang="en-GB" sz="3600" dirty="0"/>
              <a:t>Issues in the work of </a:t>
            </a:r>
            <a:br>
              <a:rPr lang="en-GB" sz="3600" dirty="0"/>
            </a:br>
            <a:r>
              <a:rPr lang="en-GB" sz="3600" dirty="0"/>
              <a:t>“The Case For Colonialism”</a:t>
            </a:r>
            <a:endParaRPr lang="en-US" sz="3600" dirty="0"/>
          </a:p>
        </p:txBody>
      </p:sp>
      <p:sp>
        <p:nvSpPr>
          <p:cNvPr id="3" name="Content Placeholder 2"/>
          <p:cNvSpPr>
            <a:spLocks noGrp="1"/>
          </p:cNvSpPr>
          <p:nvPr>
            <p:ph idx="1"/>
          </p:nvPr>
        </p:nvSpPr>
        <p:spPr>
          <a:xfrm>
            <a:off x="222250" y="1387668"/>
            <a:ext cx="6737350" cy="3648789"/>
          </a:xfrm>
        </p:spPr>
        <p:txBody>
          <a:bodyPr/>
          <a:lstStyle/>
          <a:p>
            <a:r>
              <a:rPr lang="en-US" sz="2600" noProof="1"/>
              <a:t>Let down by deliberate misinterpretation of other works.</a:t>
            </a:r>
          </a:p>
          <a:p>
            <a:r>
              <a:rPr lang="en-US" sz="2600" noProof="1"/>
              <a:t>Fails to Mention any of the horrific events that took place during Colonialism.</a:t>
            </a:r>
          </a:p>
          <a:p>
            <a:pPr lvl="1"/>
            <a:r>
              <a:rPr lang="en-US" sz="2200" noProof="1"/>
              <a:t>E.g. he states it abolished slave trade however fails to mention Belguim forcing Congolese into slave-labour.</a:t>
            </a:r>
          </a:p>
          <a:p>
            <a:r>
              <a:rPr lang="en-US" sz="2600" noProof="1"/>
              <a:t>Choice of Arguments Pro-Colonialism</a:t>
            </a:r>
          </a:p>
          <a:p>
            <a:pPr lvl="1"/>
            <a:r>
              <a:rPr lang="en-US" sz="2200" noProof="1"/>
              <a:t>Deliberate ommitance of Anti-Colonialism</a:t>
            </a:r>
          </a:p>
          <a:p>
            <a:pPr marL="457200" lvl="1" indent="0">
              <a:buNone/>
            </a:pPr>
            <a:endParaRPr lang="en-US" sz="2200" noProof="1"/>
          </a:p>
        </p:txBody>
      </p:sp>
      <p:pic>
        <p:nvPicPr>
          <p:cNvPr id="5" name="Picture 4">
            <a:extLst>
              <a:ext uri="{FF2B5EF4-FFF2-40B4-BE49-F238E27FC236}">
                <a16:creationId xmlns:a16="http://schemas.microsoft.com/office/drawing/2014/main" id="{CD7011A3-72F2-47C7-9A98-0097BEC0990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0905" y="5036457"/>
            <a:ext cx="2867907" cy="1678284"/>
          </a:xfrm>
          <a:prstGeom prst="rect">
            <a:avLst/>
          </a:prstGeom>
        </p:spPr>
      </p:pic>
      <p:sp>
        <p:nvSpPr>
          <p:cNvPr id="6" name="Content Placeholder 2">
            <a:extLst>
              <a:ext uri="{FF2B5EF4-FFF2-40B4-BE49-F238E27FC236}">
                <a16:creationId xmlns:a16="http://schemas.microsoft.com/office/drawing/2014/main" id="{0E670458-F103-4C6A-91D8-26D37F500245}"/>
              </a:ext>
            </a:extLst>
          </p:cNvPr>
          <p:cNvSpPr txBox="1">
            <a:spLocks/>
          </p:cNvSpPr>
          <p:nvPr/>
        </p:nvSpPr>
        <p:spPr>
          <a:xfrm>
            <a:off x="4725585" y="5279566"/>
            <a:ext cx="2368909" cy="123870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200" noProof="1"/>
              <a:t>Artistic impression of Bruce Gilley</a:t>
            </a:r>
          </a:p>
        </p:txBody>
      </p:sp>
      <p:sp>
        <p:nvSpPr>
          <p:cNvPr id="7" name="Arrow: Right 6">
            <a:extLst>
              <a:ext uri="{FF2B5EF4-FFF2-40B4-BE49-F238E27FC236}">
                <a16:creationId xmlns:a16="http://schemas.microsoft.com/office/drawing/2014/main" id="{D081A197-0227-4548-8B7C-AE4C3DAAC098}"/>
              </a:ext>
            </a:extLst>
          </p:cNvPr>
          <p:cNvSpPr/>
          <p:nvPr/>
        </p:nvSpPr>
        <p:spPr>
          <a:xfrm rot="10800000">
            <a:off x="3949147" y="5751109"/>
            <a:ext cx="636104" cy="265376"/>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21409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additive="base">
                                        <p:cTn id="41" dur="500" fill="hold"/>
                                        <p:tgtEl>
                                          <p:spTgt spid="5"/>
                                        </p:tgtEl>
                                        <p:attrNameLst>
                                          <p:attrName>ppt_x</p:attrName>
                                        </p:attrNameLst>
                                      </p:cBhvr>
                                      <p:tavLst>
                                        <p:tav tm="0">
                                          <p:val>
                                            <p:strVal val="#ppt_x"/>
                                          </p:val>
                                        </p:tav>
                                        <p:tav tm="100000">
                                          <p:val>
                                            <p:strVal val="#ppt_x"/>
                                          </p:val>
                                        </p:tav>
                                      </p:tavLst>
                                    </p:anim>
                                    <p:anim calcmode="lin" valueType="num">
                                      <p:cBhvr additive="base">
                                        <p:cTn id="4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49" y="339726"/>
            <a:ext cx="6737350" cy="955171"/>
          </a:xfrm>
        </p:spPr>
        <p:txBody>
          <a:bodyPr>
            <a:noAutofit/>
          </a:bodyPr>
          <a:lstStyle/>
          <a:p>
            <a:r>
              <a:rPr lang="en-GB" sz="3600" dirty="0"/>
              <a:t>Interpretation of the Quote</a:t>
            </a:r>
            <a:endParaRPr lang="en-US" sz="3600" dirty="0"/>
          </a:p>
        </p:txBody>
      </p:sp>
      <p:sp>
        <p:nvSpPr>
          <p:cNvPr id="3" name="Content Placeholder 2"/>
          <p:cNvSpPr>
            <a:spLocks noGrp="1"/>
          </p:cNvSpPr>
          <p:nvPr>
            <p:ph idx="1"/>
          </p:nvPr>
        </p:nvSpPr>
        <p:spPr>
          <a:xfrm>
            <a:off x="143841" y="1692466"/>
            <a:ext cx="6894167" cy="2235914"/>
          </a:xfrm>
        </p:spPr>
        <p:txBody>
          <a:bodyPr>
            <a:normAutofit/>
          </a:bodyPr>
          <a:lstStyle/>
          <a:p>
            <a:pPr marL="0" indent="0" algn="ctr">
              <a:buNone/>
            </a:pPr>
            <a:r>
              <a:rPr lang="en-US" noProof="1"/>
              <a:t>“the case for Western Colonialism is about thinking the </a:t>
            </a:r>
            <a:r>
              <a:rPr lang="en-US" u="sng" noProof="1"/>
              <a:t>past</a:t>
            </a:r>
            <a:r>
              <a:rPr lang="en-US" noProof="1"/>
              <a:t> aswell as improving the </a:t>
            </a:r>
            <a:r>
              <a:rPr lang="en-US" u="sng" noProof="1"/>
              <a:t>future</a:t>
            </a:r>
            <a:r>
              <a:rPr lang="en-US" noProof="1"/>
              <a:t>… the notion the colonism is </a:t>
            </a:r>
            <a:r>
              <a:rPr lang="en-US" u="sng" noProof="1"/>
              <a:t>always</a:t>
            </a:r>
            <a:r>
              <a:rPr lang="en-US" noProof="1"/>
              <a:t> and </a:t>
            </a:r>
            <a:r>
              <a:rPr lang="en-US" u="sng" noProof="1"/>
              <a:t>everywhere</a:t>
            </a:r>
            <a:r>
              <a:rPr lang="en-US" noProof="1"/>
              <a:t> a bad thing needs to be rethought”</a:t>
            </a:r>
          </a:p>
        </p:txBody>
      </p:sp>
      <p:sp>
        <p:nvSpPr>
          <p:cNvPr id="4" name="Content Placeholder 2">
            <a:extLst>
              <a:ext uri="{FF2B5EF4-FFF2-40B4-BE49-F238E27FC236}">
                <a16:creationId xmlns:a16="http://schemas.microsoft.com/office/drawing/2014/main" id="{6E8610B3-DF58-4084-9F68-D11E59518E9D}"/>
              </a:ext>
            </a:extLst>
          </p:cNvPr>
          <p:cNvSpPr txBox="1">
            <a:spLocks/>
          </p:cNvSpPr>
          <p:nvPr/>
        </p:nvSpPr>
        <p:spPr>
          <a:xfrm>
            <a:off x="609184" y="4484965"/>
            <a:ext cx="5963479" cy="17170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noProof="1"/>
              <a:t>Notice the inclusion of the words always and everywhere.</a:t>
            </a:r>
          </a:p>
          <a:p>
            <a:r>
              <a:rPr lang="en-US" sz="2400" noProof="1"/>
              <a:t>Past and Future – Suggests learning from mistakes.</a:t>
            </a:r>
          </a:p>
        </p:txBody>
      </p:sp>
    </p:spTree>
    <p:extLst>
      <p:ext uri="{BB962C8B-B14F-4D97-AF65-F5344CB8AC3E}">
        <p14:creationId xmlns:p14="http://schemas.microsoft.com/office/powerpoint/2010/main" val="389711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p:cTn id="17"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4">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p:cTn id="25"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6"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27"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28" dur="1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092" y="114706"/>
            <a:ext cx="6737350" cy="743116"/>
          </a:xfrm>
        </p:spPr>
        <p:txBody>
          <a:bodyPr>
            <a:noAutofit/>
          </a:bodyPr>
          <a:lstStyle/>
          <a:p>
            <a:r>
              <a:rPr lang="en-GB" sz="3600" dirty="0"/>
              <a:t>Arguments for Colonialism</a:t>
            </a:r>
            <a:endParaRPr lang="en-US" sz="3600" dirty="0"/>
          </a:p>
        </p:txBody>
      </p:sp>
      <p:sp>
        <p:nvSpPr>
          <p:cNvPr id="3" name="Content Placeholder 2"/>
          <p:cNvSpPr>
            <a:spLocks noGrp="1"/>
          </p:cNvSpPr>
          <p:nvPr>
            <p:ph idx="1"/>
          </p:nvPr>
        </p:nvSpPr>
        <p:spPr>
          <a:xfrm>
            <a:off x="157093" y="877316"/>
            <a:ext cx="6867663" cy="474407"/>
          </a:xfrm>
        </p:spPr>
        <p:txBody>
          <a:bodyPr>
            <a:normAutofit/>
          </a:bodyPr>
          <a:lstStyle/>
          <a:p>
            <a:r>
              <a:rPr lang="en-US" sz="2600" noProof="1"/>
              <a:t>Paul Romer – World Bank, Chief Economist</a:t>
            </a:r>
          </a:p>
        </p:txBody>
      </p:sp>
      <p:pic>
        <p:nvPicPr>
          <p:cNvPr id="1026" name="Picture 2" descr="Paul Romer has stepped down after a tumultuous 15 months">
            <a:extLst>
              <a:ext uri="{FF2B5EF4-FFF2-40B4-BE49-F238E27FC236}">
                <a16:creationId xmlns:a16="http://schemas.microsoft.com/office/drawing/2014/main" id="{27515099-8199-4099-9C86-40D38301C8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612" y="1470991"/>
            <a:ext cx="3139328" cy="18623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Content Placeholder 2">
            <a:extLst>
              <a:ext uri="{FF2B5EF4-FFF2-40B4-BE49-F238E27FC236}">
                <a16:creationId xmlns:a16="http://schemas.microsoft.com/office/drawing/2014/main" id="{7528DB48-6750-46F9-BAE6-D77D33510EB2}"/>
              </a:ext>
            </a:extLst>
          </p:cNvPr>
          <p:cNvSpPr txBox="1">
            <a:spLocks/>
          </p:cNvSpPr>
          <p:nvPr/>
        </p:nvSpPr>
        <p:spPr>
          <a:xfrm>
            <a:off x="3082730" y="1470991"/>
            <a:ext cx="3857485" cy="186231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2000" noProof="1"/>
              <a:t>“Britain did more through its actions in Hong kong to reduce world poverty than all the aid programs that we’ve under taken in the last century”</a:t>
            </a:r>
          </a:p>
        </p:txBody>
      </p:sp>
      <p:sp>
        <p:nvSpPr>
          <p:cNvPr id="8" name="Content Placeholder 2">
            <a:extLst>
              <a:ext uri="{FF2B5EF4-FFF2-40B4-BE49-F238E27FC236}">
                <a16:creationId xmlns:a16="http://schemas.microsoft.com/office/drawing/2014/main" id="{340414D9-847F-4DBF-BAE4-AAFF8D294B21}"/>
              </a:ext>
            </a:extLst>
          </p:cNvPr>
          <p:cNvSpPr txBox="1">
            <a:spLocks/>
          </p:cNvSpPr>
          <p:nvPr/>
        </p:nvSpPr>
        <p:spPr>
          <a:xfrm>
            <a:off x="157092" y="4011164"/>
            <a:ext cx="7091847" cy="4744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600" noProof="1"/>
              <a:t>Chinua Achebe –Professor Of Africana Studies</a:t>
            </a:r>
          </a:p>
        </p:txBody>
      </p:sp>
      <p:sp>
        <p:nvSpPr>
          <p:cNvPr id="12" name="Content Placeholder 2">
            <a:extLst>
              <a:ext uri="{FF2B5EF4-FFF2-40B4-BE49-F238E27FC236}">
                <a16:creationId xmlns:a16="http://schemas.microsoft.com/office/drawing/2014/main" id="{EDFB08F5-20D7-4EEA-BF9C-5F96E596A169}"/>
              </a:ext>
            </a:extLst>
          </p:cNvPr>
          <p:cNvSpPr txBox="1">
            <a:spLocks/>
          </p:cNvSpPr>
          <p:nvPr/>
        </p:nvSpPr>
        <p:spPr>
          <a:xfrm>
            <a:off x="289612" y="4583056"/>
            <a:ext cx="3139328" cy="183956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2000" noProof="1"/>
              <a:t>“It is important to face the fact that British colonies were, more or less, expertly run.”</a:t>
            </a:r>
          </a:p>
        </p:txBody>
      </p:sp>
      <p:sp>
        <p:nvSpPr>
          <p:cNvPr id="9" name="Rectangle 8">
            <a:extLst>
              <a:ext uri="{FF2B5EF4-FFF2-40B4-BE49-F238E27FC236}">
                <a16:creationId xmlns:a16="http://schemas.microsoft.com/office/drawing/2014/main" id="{37BD0B26-6EDB-4FC8-8144-017F999F6E51}"/>
              </a:ext>
            </a:extLst>
          </p:cNvPr>
          <p:cNvSpPr/>
          <p:nvPr/>
        </p:nvSpPr>
        <p:spPr>
          <a:xfrm>
            <a:off x="289611" y="3333304"/>
            <a:ext cx="3328231" cy="276999"/>
          </a:xfrm>
          <a:prstGeom prst="rect">
            <a:avLst/>
          </a:prstGeom>
        </p:spPr>
        <p:txBody>
          <a:bodyPr wrap="square">
            <a:spAutoFit/>
          </a:bodyPr>
          <a:lstStyle/>
          <a:p>
            <a:pPr algn="ctr"/>
            <a:r>
              <a:rPr lang="en-GB" sz="1200" dirty="0"/>
              <a:t>Paul Romer</a:t>
            </a:r>
          </a:p>
        </p:txBody>
      </p:sp>
      <p:sp>
        <p:nvSpPr>
          <p:cNvPr id="10" name="Rectangle 9">
            <a:extLst>
              <a:ext uri="{FF2B5EF4-FFF2-40B4-BE49-F238E27FC236}">
                <a16:creationId xmlns:a16="http://schemas.microsoft.com/office/drawing/2014/main" id="{09BCB69D-EE66-460F-9AC6-E6E5C5CF447B}"/>
              </a:ext>
            </a:extLst>
          </p:cNvPr>
          <p:cNvSpPr/>
          <p:nvPr/>
        </p:nvSpPr>
        <p:spPr>
          <a:xfrm>
            <a:off x="4806253" y="6447066"/>
            <a:ext cx="1281398" cy="276999"/>
          </a:xfrm>
          <a:prstGeom prst="rect">
            <a:avLst/>
          </a:prstGeom>
        </p:spPr>
        <p:txBody>
          <a:bodyPr wrap="square">
            <a:spAutoFit/>
          </a:bodyPr>
          <a:lstStyle/>
          <a:p>
            <a:pPr algn="ctr"/>
            <a:r>
              <a:rPr lang="en-GB" sz="1200" dirty="0"/>
              <a:t>Chinua Achebe</a:t>
            </a:r>
          </a:p>
        </p:txBody>
      </p:sp>
      <p:pic>
        <p:nvPicPr>
          <p:cNvPr id="4" name="Picture 2" descr="https://i1.wp.com/www.africanbusinesscentral.com/wp-content/uploads/2015/03/Chinua-Achebe.jpg">
            <a:extLst>
              <a:ext uri="{FF2B5EF4-FFF2-40B4-BE49-F238E27FC236}">
                <a16:creationId xmlns:a16="http://schemas.microsoft.com/office/drawing/2014/main" id="{C4E866DA-36F0-46E4-8793-CA44A8E93F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1145" y="4695392"/>
            <a:ext cx="3857485" cy="17272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22543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32"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amond(out)">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 calcmode="lin" valueType="num">
                                      <p:cBhvr>
                                        <p:cTn id="22" dur="500" fill="hold"/>
                                        <p:tgtEl>
                                          <p:spTgt spid="1026"/>
                                        </p:tgtEl>
                                        <p:attrNameLst>
                                          <p:attrName>ppt_w</p:attrName>
                                        </p:attrNameLst>
                                      </p:cBhvr>
                                      <p:tavLst>
                                        <p:tav tm="0">
                                          <p:val>
                                            <p:fltVal val="0"/>
                                          </p:val>
                                        </p:tav>
                                        <p:tav tm="100000">
                                          <p:val>
                                            <p:strVal val="#ppt_w"/>
                                          </p:val>
                                        </p:tav>
                                      </p:tavLst>
                                    </p:anim>
                                    <p:anim calcmode="lin" valueType="num">
                                      <p:cBhvr>
                                        <p:cTn id="23" dur="500" fill="hold"/>
                                        <p:tgtEl>
                                          <p:spTgt spid="1026"/>
                                        </p:tgtEl>
                                        <p:attrNameLst>
                                          <p:attrName>ppt_h</p:attrName>
                                        </p:attrNameLst>
                                      </p:cBhvr>
                                      <p:tavLst>
                                        <p:tav tm="0">
                                          <p:val>
                                            <p:fltVal val="0"/>
                                          </p:val>
                                        </p:tav>
                                        <p:tav tm="100000">
                                          <p:val>
                                            <p:strVal val="#ppt_h"/>
                                          </p:val>
                                        </p:tav>
                                      </p:tavLst>
                                    </p:anim>
                                    <p:animEffect transition="in" filter="fade">
                                      <p:cBhvr>
                                        <p:cTn id="24" dur="500"/>
                                        <p:tgtEl>
                                          <p:spTgt spid="1026"/>
                                        </p:tgtEl>
                                      </p:cBhvr>
                                    </p:animEffect>
                                  </p:childTnLst>
                                </p:cTn>
                              </p:par>
                            </p:childTnLst>
                          </p:cTn>
                        </p:par>
                        <p:par>
                          <p:cTn id="25" fill="hold">
                            <p:stCondLst>
                              <p:cond delay="500"/>
                            </p:stCondLst>
                            <p:childTnLst>
                              <p:par>
                                <p:cTn id="26" presetID="1" presetClass="entr" presetSubtype="0"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1" presetClass="entr" presetSubtype="8"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heel(8)">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par>
                          <p:cTn id="39" fill="hold">
                            <p:stCondLst>
                              <p:cond delay="500"/>
                            </p:stCondLst>
                            <p:childTnLst>
                              <p:par>
                                <p:cTn id="40" presetID="1" presetClass="entr" presetSubtype="0" fill="hold" grpId="0" nodeType="afterEffect">
                                  <p:stCondLst>
                                    <p:cond delay="0"/>
                                  </p:stCondLst>
                                  <p:childTnLst>
                                    <p:set>
                                      <p:cBhvr>
                                        <p:cTn id="4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12"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50" y="339727"/>
            <a:ext cx="6867662" cy="743116"/>
          </a:xfrm>
        </p:spPr>
        <p:txBody>
          <a:bodyPr>
            <a:normAutofit/>
          </a:bodyPr>
          <a:lstStyle/>
          <a:p>
            <a:r>
              <a:rPr lang="en-GB" sz="3600" dirty="0"/>
              <a:t>Arguments for Colonialism</a:t>
            </a:r>
            <a:endParaRPr lang="en-US" sz="3600" dirty="0"/>
          </a:p>
        </p:txBody>
      </p:sp>
      <p:sp>
        <p:nvSpPr>
          <p:cNvPr id="3" name="Content Placeholder 2"/>
          <p:cNvSpPr>
            <a:spLocks noGrp="1"/>
          </p:cNvSpPr>
          <p:nvPr>
            <p:ph idx="1"/>
          </p:nvPr>
        </p:nvSpPr>
        <p:spPr>
          <a:xfrm>
            <a:off x="222250" y="1058952"/>
            <a:ext cx="6867663" cy="531307"/>
          </a:xfrm>
        </p:spPr>
        <p:txBody>
          <a:bodyPr>
            <a:normAutofit/>
          </a:bodyPr>
          <a:lstStyle/>
          <a:p>
            <a:pPr marL="0" indent="0" algn="ctr">
              <a:buNone/>
            </a:pPr>
            <a:r>
              <a:rPr lang="en-US" sz="2600" noProof="1"/>
              <a:t>Dinesh D’Souza – Political Commentator</a:t>
            </a:r>
          </a:p>
        </p:txBody>
      </p:sp>
      <p:pic>
        <p:nvPicPr>
          <p:cNvPr id="5" name="Picture 4">
            <a:extLst>
              <a:ext uri="{FF2B5EF4-FFF2-40B4-BE49-F238E27FC236}">
                <a16:creationId xmlns:a16="http://schemas.microsoft.com/office/drawing/2014/main" id="{25E6FFFB-8BCB-4704-928C-8C675BAF196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5455" y="1616540"/>
            <a:ext cx="3061252" cy="20408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Content Placeholder 2">
            <a:extLst>
              <a:ext uri="{FF2B5EF4-FFF2-40B4-BE49-F238E27FC236}">
                <a16:creationId xmlns:a16="http://schemas.microsoft.com/office/drawing/2014/main" id="{831DEB88-F63C-434A-9EE7-118EAC5C4D80}"/>
              </a:ext>
            </a:extLst>
          </p:cNvPr>
          <p:cNvSpPr txBox="1">
            <a:spLocks/>
          </p:cNvSpPr>
          <p:nvPr/>
        </p:nvSpPr>
        <p:spPr>
          <a:xfrm>
            <a:off x="222249" y="4289876"/>
            <a:ext cx="6867663" cy="7431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US" sz="2000" noProof="1"/>
              <a:t>“The descendants of colonialism are better off than they would be if colonialism never happened”</a:t>
            </a:r>
          </a:p>
        </p:txBody>
      </p:sp>
      <p:sp>
        <p:nvSpPr>
          <p:cNvPr id="7" name="Rectangle 6">
            <a:extLst>
              <a:ext uri="{FF2B5EF4-FFF2-40B4-BE49-F238E27FC236}">
                <a16:creationId xmlns:a16="http://schemas.microsoft.com/office/drawing/2014/main" id="{B655447B-7365-4875-B4E5-FF9BBE9F4F37}"/>
              </a:ext>
            </a:extLst>
          </p:cNvPr>
          <p:cNvSpPr/>
          <p:nvPr/>
        </p:nvSpPr>
        <p:spPr>
          <a:xfrm>
            <a:off x="2125455" y="3643544"/>
            <a:ext cx="3061252" cy="276999"/>
          </a:xfrm>
          <a:prstGeom prst="rect">
            <a:avLst/>
          </a:prstGeom>
        </p:spPr>
        <p:txBody>
          <a:bodyPr wrap="square">
            <a:spAutoFit/>
          </a:bodyPr>
          <a:lstStyle/>
          <a:p>
            <a:pPr algn="ctr"/>
            <a:r>
              <a:rPr lang="en-GB" sz="1200" dirty="0"/>
              <a:t>Dinesh D’Souza</a:t>
            </a:r>
          </a:p>
        </p:txBody>
      </p:sp>
      <p:sp>
        <p:nvSpPr>
          <p:cNvPr id="4" name="Rectangle 3">
            <a:extLst>
              <a:ext uri="{FF2B5EF4-FFF2-40B4-BE49-F238E27FC236}">
                <a16:creationId xmlns:a16="http://schemas.microsoft.com/office/drawing/2014/main" id="{DF3F6DA7-970B-458A-9426-2506216F0460}"/>
              </a:ext>
            </a:extLst>
          </p:cNvPr>
          <p:cNvSpPr/>
          <p:nvPr/>
        </p:nvSpPr>
        <p:spPr>
          <a:xfrm>
            <a:off x="222248" y="5062332"/>
            <a:ext cx="6867662" cy="1323439"/>
          </a:xfrm>
          <a:prstGeom prst="rect">
            <a:avLst/>
          </a:prstGeom>
        </p:spPr>
        <p:txBody>
          <a:bodyPr wrap="square">
            <a:spAutoFit/>
          </a:bodyPr>
          <a:lstStyle/>
          <a:p>
            <a:pPr marL="800100" lvl="1" indent="-342900">
              <a:buFont typeface="Arial" panose="020B0604020202020204" pitchFamily="34" charset="0"/>
              <a:buChar char="•"/>
            </a:pPr>
            <a:r>
              <a:rPr lang="en-US" sz="2000" noProof="1"/>
              <a:t>“</a:t>
            </a:r>
            <a:r>
              <a:rPr lang="en-US" sz="2000" dirty="0"/>
              <a:t>my beliefs in freedom of expression, in self-government, in equality of rights under the law, and in the universal principle of human dignity - they are all the products of Western civilization”</a:t>
            </a:r>
            <a:endParaRPr lang="en-US" sz="2000" noProof="1"/>
          </a:p>
        </p:txBody>
      </p:sp>
    </p:spTree>
    <p:extLst>
      <p:ext uri="{BB962C8B-B14F-4D97-AF65-F5344CB8AC3E}">
        <p14:creationId xmlns:p14="http://schemas.microsoft.com/office/powerpoint/2010/main" val="87798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par>
                          <p:cTn id="19" fill="hold">
                            <p:stCondLst>
                              <p:cond delay="500"/>
                            </p:stCondLst>
                            <p:childTnLst>
                              <p:par>
                                <p:cTn id="20" presetID="1" presetClass="entr" presetSubtype="0"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additive="base">
                                        <p:cTn id="32" dur="500" fill="hold"/>
                                        <p:tgtEl>
                                          <p:spTgt spid="4"/>
                                        </p:tgtEl>
                                        <p:attrNameLst>
                                          <p:attrName>ppt_x</p:attrName>
                                        </p:attrNameLst>
                                      </p:cBhvr>
                                      <p:tavLst>
                                        <p:tav tm="0">
                                          <p:val>
                                            <p:strVal val="#ppt_x"/>
                                          </p:val>
                                        </p:tav>
                                        <p:tav tm="100000">
                                          <p:val>
                                            <p:strVal val="#ppt_x"/>
                                          </p:val>
                                        </p:tav>
                                      </p:tavLst>
                                    </p:anim>
                                    <p:anim calcmode="lin" valueType="num">
                                      <p:cBhvr additive="base">
                                        <p:cTn id="3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7"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50" y="260215"/>
            <a:ext cx="6867662" cy="743116"/>
          </a:xfrm>
        </p:spPr>
        <p:txBody>
          <a:bodyPr>
            <a:noAutofit/>
          </a:bodyPr>
          <a:lstStyle/>
          <a:p>
            <a:r>
              <a:rPr lang="en-GB" sz="3600" dirty="0"/>
              <a:t>Arguments Opposed to Colonialism</a:t>
            </a:r>
            <a:endParaRPr lang="en-US" sz="3600" dirty="0"/>
          </a:p>
        </p:txBody>
      </p:sp>
      <p:sp>
        <p:nvSpPr>
          <p:cNvPr id="3" name="Content Placeholder 2">
            <a:extLst>
              <a:ext uri="{FF2B5EF4-FFF2-40B4-BE49-F238E27FC236}">
                <a16:creationId xmlns:a16="http://schemas.microsoft.com/office/drawing/2014/main" id="{AC7EDECB-1CBF-4627-AF19-C2ACBD7C300A}"/>
              </a:ext>
            </a:extLst>
          </p:cNvPr>
          <p:cNvSpPr>
            <a:spLocks noGrp="1"/>
          </p:cNvSpPr>
          <p:nvPr>
            <p:ph idx="1"/>
          </p:nvPr>
        </p:nvSpPr>
        <p:spPr>
          <a:xfrm>
            <a:off x="222250" y="1178221"/>
            <a:ext cx="6867663" cy="531307"/>
          </a:xfrm>
        </p:spPr>
        <p:txBody>
          <a:bodyPr>
            <a:normAutofit/>
          </a:bodyPr>
          <a:lstStyle/>
          <a:p>
            <a:pPr marL="0" indent="0" algn="ctr">
              <a:buNone/>
            </a:pPr>
            <a:r>
              <a:rPr lang="en-US" sz="2600" noProof="1"/>
              <a:t>Amilcar Cabral– Revolutionary &amp; Diplomat</a:t>
            </a:r>
          </a:p>
        </p:txBody>
      </p:sp>
      <p:sp>
        <p:nvSpPr>
          <p:cNvPr id="4" name="Content Placeholder 2">
            <a:extLst>
              <a:ext uri="{FF2B5EF4-FFF2-40B4-BE49-F238E27FC236}">
                <a16:creationId xmlns:a16="http://schemas.microsoft.com/office/drawing/2014/main" id="{ECC1F9FE-187C-4764-AAE1-5241663335A8}"/>
              </a:ext>
            </a:extLst>
          </p:cNvPr>
          <p:cNvSpPr txBox="1">
            <a:spLocks/>
          </p:cNvSpPr>
          <p:nvPr/>
        </p:nvSpPr>
        <p:spPr>
          <a:xfrm>
            <a:off x="222250" y="4166586"/>
            <a:ext cx="6867663" cy="5313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2600" noProof="1"/>
              <a:t>Frantz Fanon – Philosopher &amp; Revolutionary</a:t>
            </a:r>
          </a:p>
        </p:txBody>
      </p:sp>
      <p:sp>
        <p:nvSpPr>
          <p:cNvPr id="7" name="Content Placeholder 2">
            <a:extLst>
              <a:ext uri="{FF2B5EF4-FFF2-40B4-BE49-F238E27FC236}">
                <a16:creationId xmlns:a16="http://schemas.microsoft.com/office/drawing/2014/main" id="{F3A8E737-867D-4886-88D2-9BADB7A3851D}"/>
              </a:ext>
            </a:extLst>
          </p:cNvPr>
          <p:cNvSpPr txBox="1">
            <a:spLocks/>
          </p:cNvSpPr>
          <p:nvPr/>
        </p:nvSpPr>
        <p:spPr>
          <a:xfrm>
            <a:off x="3193776" y="1688427"/>
            <a:ext cx="3564835" cy="2314575"/>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2000" noProof="1"/>
              <a:t>“Colonialism can be considered as the paralysis or deviation or even the halting of the history of one people in favour of the acceleration of the historical development of other peoples”</a:t>
            </a:r>
          </a:p>
        </p:txBody>
      </p:sp>
      <p:sp>
        <p:nvSpPr>
          <p:cNvPr id="8" name="Content Placeholder 2">
            <a:extLst>
              <a:ext uri="{FF2B5EF4-FFF2-40B4-BE49-F238E27FC236}">
                <a16:creationId xmlns:a16="http://schemas.microsoft.com/office/drawing/2014/main" id="{2B2E70AE-0A44-4E5D-9393-FE5F7C7A7E10}"/>
              </a:ext>
            </a:extLst>
          </p:cNvPr>
          <p:cNvSpPr txBox="1">
            <a:spLocks/>
          </p:cNvSpPr>
          <p:nvPr/>
        </p:nvSpPr>
        <p:spPr>
          <a:xfrm>
            <a:off x="222251" y="4697892"/>
            <a:ext cx="3962400" cy="185227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2000" noProof="1"/>
              <a:t>“…it turns to the past of the oppressed people, and distorts, disfigures, and destroys it”</a:t>
            </a:r>
          </a:p>
        </p:txBody>
      </p:sp>
      <p:pic>
        <p:nvPicPr>
          <p:cNvPr id="10" name="Picture 9">
            <a:extLst>
              <a:ext uri="{FF2B5EF4-FFF2-40B4-BE49-F238E27FC236}">
                <a16:creationId xmlns:a16="http://schemas.microsoft.com/office/drawing/2014/main" id="{D6CFA457-1DCD-4665-AFED-35298CD131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52731" y="4684642"/>
            <a:ext cx="2678691" cy="18814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10">
            <a:extLst>
              <a:ext uri="{FF2B5EF4-FFF2-40B4-BE49-F238E27FC236}">
                <a16:creationId xmlns:a16="http://schemas.microsoft.com/office/drawing/2014/main" id="{97609368-AC87-493A-B087-569A78D14806}"/>
              </a:ext>
            </a:extLst>
          </p:cNvPr>
          <p:cNvSpPr/>
          <p:nvPr/>
        </p:nvSpPr>
        <p:spPr>
          <a:xfrm>
            <a:off x="606434" y="3810917"/>
            <a:ext cx="2865631" cy="276999"/>
          </a:xfrm>
          <a:prstGeom prst="rect">
            <a:avLst/>
          </a:prstGeom>
        </p:spPr>
        <p:txBody>
          <a:bodyPr wrap="square">
            <a:spAutoFit/>
          </a:bodyPr>
          <a:lstStyle/>
          <a:p>
            <a:pPr algn="ctr"/>
            <a:r>
              <a:rPr lang="en-GB" sz="1200" dirty="0"/>
              <a:t>Amilcar Cabral</a:t>
            </a:r>
          </a:p>
        </p:txBody>
      </p:sp>
      <p:sp>
        <p:nvSpPr>
          <p:cNvPr id="12" name="Rectangle 11">
            <a:extLst>
              <a:ext uri="{FF2B5EF4-FFF2-40B4-BE49-F238E27FC236}">
                <a16:creationId xmlns:a16="http://schemas.microsoft.com/office/drawing/2014/main" id="{8BDDB7E8-747B-44F5-88A3-9879C35A90C8}"/>
              </a:ext>
            </a:extLst>
          </p:cNvPr>
          <p:cNvSpPr/>
          <p:nvPr/>
        </p:nvSpPr>
        <p:spPr>
          <a:xfrm>
            <a:off x="4452731" y="6568612"/>
            <a:ext cx="2678691" cy="276999"/>
          </a:xfrm>
          <a:prstGeom prst="rect">
            <a:avLst/>
          </a:prstGeom>
        </p:spPr>
        <p:txBody>
          <a:bodyPr wrap="square">
            <a:spAutoFit/>
          </a:bodyPr>
          <a:lstStyle/>
          <a:p>
            <a:pPr algn="ctr"/>
            <a:r>
              <a:rPr lang="en-GB" sz="1200" dirty="0"/>
              <a:t>Frantz Fanon</a:t>
            </a:r>
          </a:p>
        </p:txBody>
      </p:sp>
      <p:pic>
        <p:nvPicPr>
          <p:cNvPr id="2050" name="Picture 2" descr="https://roarmag.org/wp-content/uploads/2017/02/amilcar-cabral.png">
            <a:extLst>
              <a:ext uri="{FF2B5EF4-FFF2-40B4-BE49-F238E27FC236}">
                <a16:creationId xmlns:a16="http://schemas.microsoft.com/office/drawing/2014/main" id="{B3F6361A-BB37-454A-830B-1AC040869D6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6435" y="1671477"/>
            <a:ext cx="2865631" cy="2149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100874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par>
                          <p:cTn id="18" fill="hold">
                            <p:stCondLst>
                              <p:cond delay="500"/>
                            </p:stCondLst>
                            <p:childTnLst>
                              <p:par>
                                <p:cTn id="19" presetID="1" presetClass="entr" presetSubtype="0"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fltVal val="0"/>
                                          </p:val>
                                        </p:tav>
                                        <p:tav tm="100000">
                                          <p:val>
                                            <p:strVal val="#ppt_w"/>
                                          </p:val>
                                        </p:tav>
                                      </p:tavLst>
                                    </p:anim>
                                    <p:anim calcmode="lin" valueType="num">
                                      <p:cBhvr>
                                        <p:cTn id="26" dur="1000" fill="hold"/>
                                        <p:tgtEl>
                                          <p:spTgt spid="4"/>
                                        </p:tgtEl>
                                        <p:attrNameLst>
                                          <p:attrName>ppt_h</p:attrName>
                                        </p:attrNameLst>
                                      </p:cBhvr>
                                      <p:tavLst>
                                        <p:tav tm="0">
                                          <p:val>
                                            <p:fltVal val="0"/>
                                          </p:val>
                                        </p:tav>
                                        <p:tav tm="100000">
                                          <p:val>
                                            <p:strVal val="#ppt_h"/>
                                          </p:val>
                                        </p:tav>
                                      </p:tavLst>
                                    </p:anim>
                                    <p:anim calcmode="lin" valueType="num">
                                      <p:cBhvr>
                                        <p:cTn id="27" dur="1000" fill="hold"/>
                                        <p:tgtEl>
                                          <p:spTgt spid="4"/>
                                        </p:tgtEl>
                                        <p:attrNameLst>
                                          <p:attrName>style.rotation</p:attrName>
                                        </p:attrNameLst>
                                      </p:cBhvr>
                                      <p:tavLst>
                                        <p:tav tm="0">
                                          <p:val>
                                            <p:fltVal val="90"/>
                                          </p:val>
                                        </p:tav>
                                        <p:tav tm="100000">
                                          <p:val>
                                            <p:fltVal val="0"/>
                                          </p:val>
                                        </p:tav>
                                      </p:tavLst>
                                    </p:anim>
                                    <p:animEffect transition="in" filter="fade">
                                      <p:cBhvr>
                                        <p:cTn id="28" dur="10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10"/>
                                        </p:tgtEl>
                                        <p:attrNameLst>
                                          <p:attrName>style.visibility</p:attrName>
                                        </p:attrNameLst>
                                      </p:cBhvr>
                                      <p:to>
                                        <p:strVal val="visible"/>
                                      </p:to>
                                    </p:set>
                                    <p:anim calcmode="lin" valueType="num">
                                      <p:cBhvr additive="base">
                                        <p:cTn id="38" dur="500" fill="hold"/>
                                        <p:tgtEl>
                                          <p:spTgt spid="10"/>
                                        </p:tgtEl>
                                        <p:attrNameLst>
                                          <p:attrName>ppt_x</p:attrName>
                                        </p:attrNameLst>
                                      </p:cBhvr>
                                      <p:tavLst>
                                        <p:tav tm="0">
                                          <p:val>
                                            <p:strVal val="#ppt_x"/>
                                          </p:val>
                                        </p:tav>
                                        <p:tav tm="100000">
                                          <p:val>
                                            <p:strVal val="#ppt_x"/>
                                          </p:val>
                                        </p:tav>
                                      </p:tavLst>
                                    </p:anim>
                                    <p:anim calcmode="lin" valueType="num">
                                      <p:cBhvr additive="base">
                                        <p:cTn id="39" dur="500" fill="hold"/>
                                        <p:tgtEl>
                                          <p:spTgt spid="10"/>
                                        </p:tgtEl>
                                        <p:attrNameLst>
                                          <p:attrName>ppt_y</p:attrName>
                                        </p:attrNameLst>
                                      </p:cBhvr>
                                      <p:tavLst>
                                        <p:tav tm="0">
                                          <p:val>
                                            <p:strVal val="1+#ppt_h/2"/>
                                          </p:val>
                                        </p:tav>
                                        <p:tav tm="100000">
                                          <p:val>
                                            <p:strVal val="#ppt_y"/>
                                          </p:val>
                                        </p:tav>
                                      </p:tavLst>
                                    </p:anim>
                                  </p:childTnLst>
                                </p:cTn>
                              </p:par>
                            </p:childTnLst>
                          </p:cTn>
                        </p:par>
                        <p:par>
                          <p:cTn id="40" fill="hold">
                            <p:stCondLst>
                              <p:cond delay="500"/>
                            </p:stCondLst>
                            <p:childTnLst>
                              <p:par>
                                <p:cTn id="41" presetID="1" presetClass="entr" presetSubtype="0" fill="hold" grpId="0" nodeType="after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7" grpId="0"/>
      <p:bldP spid="8"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50" y="260215"/>
            <a:ext cx="6867662" cy="743116"/>
          </a:xfrm>
        </p:spPr>
        <p:txBody>
          <a:bodyPr>
            <a:noAutofit/>
          </a:bodyPr>
          <a:lstStyle/>
          <a:p>
            <a:r>
              <a:rPr lang="en-GB" sz="3600" dirty="0"/>
              <a:t>Arguments Opposed to Colonialism</a:t>
            </a:r>
            <a:endParaRPr lang="en-US" sz="3600" dirty="0"/>
          </a:p>
        </p:txBody>
      </p:sp>
      <p:sp>
        <p:nvSpPr>
          <p:cNvPr id="3" name="Content Placeholder 2">
            <a:extLst>
              <a:ext uri="{FF2B5EF4-FFF2-40B4-BE49-F238E27FC236}">
                <a16:creationId xmlns:a16="http://schemas.microsoft.com/office/drawing/2014/main" id="{AC7EDECB-1CBF-4627-AF19-C2ACBD7C300A}"/>
              </a:ext>
            </a:extLst>
          </p:cNvPr>
          <p:cNvSpPr>
            <a:spLocks noGrp="1"/>
          </p:cNvSpPr>
          <p:nvPr>
            <p:ph idx="1"/>
          </p:nvPr>
        </p:nvSpPr>
        <p:spPr>
          <a:xfrm>
            <a:off x="263523" y="3968861"/>
            <a:ext cx="6867663" cy="531307"/>
          </a:xfrm>
        </p:spPr>
        <p:txBody>
          <a:bodyPr>
            <a:normAutofit/>
          </a:bodyPr>
          <a:lstStyle/>
          <a:p>
            <a:pPr marL="0" indent="0" algn="ctr">
              <a:buNone/>
            </a:pPr>
            <a:r>
              <a:rPr lang="en-US" sz="2600" noProof="1"/>
              <a:t>Che Guevara – Revolutionary</a:t>
            </a:r>
          </a:p>
        </p:txBody>
      </p:sp>
      <p:sp>
        <p:nvSpPr>
          <p:cNvPr id="4" name="Content Placeholder 2">
            <a:extLst>
              <a:ext uri="{FF2B5EF4-FFF2-40B4-BE49-F238E27FC236}">
                <a16:creationId xmlns:a16="http://schemas.microsoft.com/office/drawing/2014/main" id="{ECC1F9FE-187C-4764-AAE1-5241663335A8}"/>
              </a:ext>
            </a:extLst>
          </p:cNvPr>
          <p:cNvSpPr txBox="1">
            <a:spLocks/>
          </p:cNvSpPr>
          <p:nvPr/>
        </p:nvSpPr>
        <p:spPr>
          <a:xfrm>
            <a:off x="-1" y="1258794"/>
            <a:ext cx="7394713" cy="531307"/>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2600" noProof="1"/>
              <a:t>Patrice Lumumba – DR Republic Congo Prime Minister</a:t>
            </a:r>
          </a:p>
        </p:txBody>
      </p:sp>
      <p:sp>
        <p:nvSpPr>
          <p:cNvPr id="7" name="Content Placeholder 2">
            <a:extLst>
              <a:ext uri="{FF2B5EF4-FFF2-40B4-BE49-F238E27FC236}">
                <a16:creationId xmlns:a16="http://schemas.microsoft.com/office/drawing/2014/main" id="{F3A8E737-867D-4886-88D2-9BADB7A3851D}"/>
              </a:ext>
            </a:extLst>
          </p:cNvPr>
          <p:cNvSpPr txBox="1">
            <a:spLocks/>
          </p:cNvSpPr>
          <p:nvPr/>
        </p:nvSpPr>
        <p:spPr>
          <a:xfrm>
            <a:off x="2648584" y="4157581"/>
            <a:ext cx="4426225" cy="261962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2000" noProof="1"/>
              <a:t>“The final hour has struck, and millions of inhabitants of Africa, Asia and Latin America rise to meet a new life and demand their unrestricted right to self determination”</a:t>
            </a:r>
          </a:p>
        </p:txBody>
      </p:sp>
      <p:sp>
        <p:nvSpPr>
          <p:cNvPr id="8" name="Content Placeholder 2">
            <a:extLst>
              <a:ext uri="{FF2B5EF4-FFF2-40B4-BE49-F238E27FC236}">
                <a16:creationId xmlns:a16="http://schemas.microsoft.com/office/drawing/2014/main" id="{2B2E70AE-0A44-4E5D-9393-FE5F7C7A7E10}"/>
              </a:ext>
            </a:extLst>
          </p:cNvPr>
          <p:cNvSpPr txBox="1">
            <a:spLocks/>
          </p:cNvSpPr>
          <p:nvPr/>
        </p:nvSpPr>
        <p:spPr>
          <a:xfrm>
            <a:off x="-146305" y="1599589"/>
            <a:ext cx="5526157" cy="231457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buNone/>
            </a:pPr>
            <a:r>
              <a:rPr lang="en-US" sz="2000" noProof="1"/>
              <a:t>“The Colonists care nothing for Africa…they are attracted by African riches and their actions are guided by the desire to preserve their interests in Africa against the wishes of African people. For the Colonists all means are good if they help them to posses these riches.”</a:t>
            </a:r>
          </a:p>
        </p:txBody>
      </p:sp>
      <p:pic>
        <p:nvPicPr>
          <p:cNvPr id="9" name="Picture 8">
            <a:extLst>
              <a:ext uri="{FF2B5EF4-FFF2-40B4-BE49-F238E27FC236}">
                <a16:creationId xmlns:a16="http://schemas.microsoft.com/office/drawing/2014/main" id="{2465C6EB-5E81-41C6-BC72-E092C5FFD8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8141" y="1726527"/>
            <a:ext cx="1868556" cy="18685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47FE2507-FAE0-4BFC-BCC1-DF943A7EE3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762" y="4641900"/>
            <a:ext cx="2504663" cy="16667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ectangle 11">
            <a:extLst>
              <a:ext uri="{FF2B5EF4-FFF2-40B4-BE49-F238E27FC236}">
                <a16:creationId xmlns:a16="http://schemas.microsoft.com/office/drawing/2014/main" id="{323E8834-DBED-40F3-B0A1-999C0550D1EC}"/>
              </a:ext>
            </a:extLst>
          </p:cNvPr>
          <p:cNvSpPr/>
          <p:nvPr/>
        </p:nvSpPr>
        <p:spPr>
          <a:xfrm>
            <a:off x="5398138" y="3599195"/>
            <a:ext cx="1868557" cy="276999"/>
          </a:xfrm>
          <a:prstGeom prst="rect">
            <a:avLst/>
          </a:prstGeom>
        </p:spPr>
        <p:txBody>
          <a:bodyPr wrap="square">
            <a:spAutoFit/>
          </a:bodyPr>
          <a:lstStyle/>
          <a:p>
            <a:pPr algn="ctr"/>
            <a:r>
              <a:rPr lang="en-GB" sz="1200" dirty="0"/>
              <a:t>Patrice Lumumba</a:t>
            </a:r>
          </a:p>
        </p:txBody>
      </p:sp>
      <p:sp>
        <p:nvSpPr>
          <p:cNvPr id="13" name="Rectangle 12">
            <a:extLst>
              <a:ext uri="{FF2B5EF4-FFF2-40B4-BE49-F238E27FC236}">
                <a16:creationId xmlns:a16="http://schemas.microsoft.com/office/drawing/2014/main" id="{6D847432-920A-4D1E-BAD5-9E4AF8D110F2}"/>
              </a:ext>
            </a:extLst>
          </p:cNvPr>
          <p:cNvSpPr/>
          <p:nvPr/>
        </p:nvSpPr>
        <p:spPr>
          <a:xfrm>
            <a:off x="398762" y="6308639"/>
            <a:ext cx="2504663" cy="276999"/>
          </a:xfrm>
          <a:prstGeom prst="rect">
            <a:avLst/>
          </a:prstGeom>
        </p:spPr>
        <p:txBody>
          <a:bodyPr wrap="square">
            <a:spAutoFit/>
          </a:bodyPr>
          <a:lstStyle/>
          <a:p>
            <a:pPr algn="ctr"/>
            <a:r>
              <a:rPr lang="en-GB" sz="1200" dirty="0"/>
              <a:t>Che Guevara</a:t>
            </a:r>
          </a:p>
        </p:txBody>
      </p:sp>
    </p:spTree>
    <p:extLst>
      <p:ext uri="{BB962C8B-B14F-4D97-AF65-F5344CB8AC3E}">
        <p14:creationId xmlns:p14="http://schemas.microsoft.com/office/powerpoint/2010/main" val="106558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2000"/>
                                        <p:tgtEl>
                                          <p:spTgt spid="9"/>
                                        </p:tgtEl>
                                      </p:cBhvr>
                                    </p:animEffect>
                                    <p:anim calcmode="lin" valueType="num">
                                      <p:cBhvr>
                                        <p:cTn id="24" dur="2000" fill="hold"/>
                                        <p:tgtEl>
                                          <p:spTgt spid="9"/>
                                        </p:tgtEl>
                                        <p:attrNameLst>
                                          <p:attrName>ppt_w</p:attrName>
                                        </p:attrNameLst>
                                      </p:cBhvr>
                                      <p:tavLst>
                                        <p:tav tm="0" fmla="#ppt_w*sin(2.5*pi*$)">
                                          <p:val>
                                            <p:fltVal val="0"/>
                                          </p:val>
                                        </p:tav>
                                        <p:tav tm="100000">
                                          <p:val>
                                            <p:fltVal val="1"/>
                                          </p:val>
                                        </p:tav>
                                      </p:tavLst>
                                    </p:anim>
                                    <p:anim calcmode="lin" valueType="num">
                                      <p:cBhvr>
                                        <p:cTn id="25" dur="2000" fill="hold"/>
                                        <p:tgtEl>
                                          <p:spTgt spid="9"/>
                                        </p:tgtEl>
                                        <p:attrNameLst>
                                          <p:attrName>ppt_h</p:attrName>
                                        </p:attrNameLst>
                                      </p:cBhvr>
                                      <p:tavLst>
                                        <p:tav tm="0">
                                          <p:val>
                                            <p:strVal val="#ppt_h"/>
                                          </p:val>
                                        </p:tav>
                                        <p:tav tm="100000">
                                          <p:val>
                                            <p:strVal val="#ppt_h"/>
                                          </p:val>
                                        </p:tav>
                                      </p:tavLst>
                                    </p:anim>
                                  </p:childTnLst>
                                </p:cTn>
                              </p:par>
                            </p:childTnLst>
                          </p:cTn>
                        </p:par>
                        <p:par>
                          <p:cTn id="26" fill="hold">
                            <p:stCondLst>
                              <p:cond delay="2000"/>
                            </p:stCondLst>
                            <p:childTnLst>
                              <p:par>
                                <p:cTn id="27" presetID="1" presetClass="entr" presetSubtype="0" fill="hold" grpId="0" nodeType="after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circle(in)">
                                      <p:cBhvr>
                                        <p:cTn id="33" dur="2000"/>
                                        <p:tgtEl>
                                          <p:spTgt spid="3">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 calcmode="lin" valueType="num">
                                      <p:cBhvr additive="base">
                                        <p:cTn id="38" dur="500" fill="hold"/>
                                        <p:tgtEl>
                                          <p:spTgt spid="7"/>
                                        </p:tgtEl>
                                        <p:attrNameLst>
                                          <p:attrName>ppt_x</p:attrName>
                                        </p:attrNameLst>
                                      </p:cBhvr>
                                      <p:tavLst>
                                        <p:tav tm="0">
                                          <p:val>
                                            <p:strVal val="#ppt_x"/>
                                          </p:val>
                                        </p:tav>
                                        <p:tav tm="100000">
                                          <p:val>
                                            <p:strVal val="#ppt_x"/>
                                          </p:val>
                                        </p:tav>
                                      </p:tavLst>
                                    </p:anim>
                                    <p:anim calcmode="lin" valueType="num">
                                      <p:cBhvr additive="base">
                                        <p:cTn id="3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wipe(down)">
                                      <p:cBhvr>
                                        <p:cTn id="44" dur="500"/>
                                        <p:tgtEl>
                                          <p:spTgt spid="11"/>
                                        </p:tgtEl>
                                      </p:cBhvr>
                                    </p:animEffect>
                                  </p:childTnLst>
                                </p:cTn>
                              </p:par>
                            </p:childTnLst>
                          </p:cTn>
                        </p:par>
                        <p:par>
                          <p:cTn id="45" fill="hold">
                            <p:stCondLst>
                              <p:cond delay="500"/>
                            </p:stCondLst>
                            <p:childTnLst>
                              <p:par>
                                <p:cTn id="46" presetID="1" presetClass="entr" presetSubtype="0" fill="hold" grpId="0" nodeType="afterEffect">
                                  <p:stCondLst>
                                    <p:cond delay="0"/>
                                  </p:stCondLst>
                                  <p:childTnLst>
                                    <p:set>
                                      <p:cBhvr>
                                        <p:cTn id="47"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7" grpId="0"/>
      <p:bldP spid="8" grpId="0"/>
      <p:bldP spid="1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F84EF-C63E-4494-8DDD-C8376382EAAB}"/>
              </a:ext>
            </a:extLst>
          </p:cNvPr>
          <p:cNvSpPr>
            <a:spLocks noGrp="1"/>
          </p:cNvSpPr>
          <p:nvPr>
            <p:ph type="title"/>
          </p:nvPr>
        </p:nvSpPr>
        <p:spPr>
          <a:xfrm>
            <a:off x="222250" y="260215"/>
            <a:ext cx="6737350" cy="879474"/>
          </a:xfrm>
        </p:spPr>
        <p:txBody>
          <a:bodyPr>
            <a:normAutofit/>
          </a:bodyPr>
          <a:lstStyle/>
          <a:p>
            <a:r>
              <a:rPr lang="en-GB" sz="3600" dirty="0"/>
              <a:t>Conclusion</a:t>
            </a:r>
          </a:p>
        </p:txBody>
      </p:sp>
      <p:sp>
        <p:nvSpPr>
          <p:cNvPr id="3" name="Content Placeholder 2">
            <a:extLst>
              <a:ext uri="{FF2B5EF4-FFF2-40B4-BE49-F238E27FC236}">
                <a16:creationId xmlns:a16="http://schemas.microsoft.com/office/drawing/2014/main" id="{F8204B6A-0F76-4050-836D-C30DF0ACD8F3}"/>
              </a:ext>
            </a:extLst>
          </p:cNvPr>
          <p:cNvSpPr>
            <a:spLocks noGrp="1"/>
          </p:cNvSpPr>
          <p:nvPr>
            <p:ph idx="1"/>
          </p:nvPr>
        </p:nvSpPr>
        <p:spPr>
          <a:xfrm>
            <a:off x="222250" y="1431230"/>
            <a:ext cx="6841159" cy="4623211"/>
          </a:xfrm>
        </p:spPr>
        <p:txBody>
          <a:bodyPr>
            <a:normAutofit lnSpcReduction="10000"/>
          </a:bodyPr>
          <a:lstStyle/>
          <a:p>
            <a:r>
              <a:rPr lang="en-GB" sz="2600" dirty="0"/>
              <a:t>Negatives to colonisation</a:t>
            </a:r>
          </a:p>
          <a:p>
            <a:pPr lvl="1"/>
            <a:r>
              <a:rPr lang="en-GB" sz="2200" dirty="0"/>
              <a:t>Oppression of colonised countries</a:t>
            </a:r>
          </a:p>
          <a:p>
            <a:pPr lvl="1"/>
            <a:r>
              <a:rPr lang="en-GB" sz="2200" dirty="0"/>
              <a:t>Indigenous people forced into slave labour</a:t>
            </a:r>
          </a:p>
          <a:p>
            <a:pPr lvl="1"/>
            <a:r>
              <a:rPr lang="en-GB" sz="2200" dirty="0"/>
              <a:t>Land pillaged of value – colonising countries benefitting financially, colonised gaining little</a:t>
            </a:r>
          </a:p>
          <a:p>
            <a:pPr lvl="1"/>
            <a:endParaRPr lang="en-GB" sz="2200" dirty="0"/>
          </a:p>
          <a:p>
            <a:r>
              <a:rPr lang="en-GB" sz="2600" dirty="0"/>
              <a:t>However there were some benefits</a:t>
            </a:r>
          </a:p>
          <a:p>
            <a:pPr lvl="1"/>
            <a:r>
              <a:rPr lang="en-GB" sz="2200" dirty="0"/>
              <a:t>Significantly improved education&amp; healthcare system</a:t>
            </a:r>
          </a:p>
          <a:p>
            <a:pPr lvl="1"/>
            <a:r>
              <a:rPr lang="en-GB" sz="2200" dirty="0"/>
              <a:t>Infrastructure of colonised country improved</a:t>
            </a:r>
          </a:p>
          <a:p>
            <a:pPr lvl="1"/>
            <a:r>
              <a:rPr lang="en-GB" sz="2200" dirty="0"/>
              <a:t>Future generations of native people benefit through trade and jobs brought by colonising countries e.g. Hong Kong</a:t>
            </a:r>
          </a:p>
        </p:txBody>
      </p:sp>
    </p:spTree>
    <p:extLst>
      <p:ext uri="{BB962C8B-B14F-4D97-AF65-F5344CB8AC3E}">
        <p14:creationId xmlns:p14="http://schemas.microsoft.com/office/powerpoint/2010/main" val="524736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F84EF-C63E-4494-8DDD-C8376382EAAB}"/>
              </a:ext>
            </a:extLst>
          </p:cNvPr>
          <p:cNvSpPr>
            <a:spLocks noGrp="1"/>
          </p:cNvSpPr>
          <p:nvPr>
            <p:ph type="title"/>
          </p:nvPr>
        </p:nvSpPr>
        <p:spPr>
          <a:xfrm>
            <a:off x="222250" y="122871"/>
            <a:ext cx="6737350" cy="543344"/>
          </a:xfrm>
        </p:spPr>
        <p:txBody>
          <a:bodyPr>
            <a:normAutofit/>
          </a:bodyPr>
          <a:lstStyle/>
          <a:p>
            <a:r>
              <a:rPr lang="en-GB" sz="3000" dirty="0"/>
              <a:t>Bibliography</a:t>
            </a:r>
          </a:p>
        </p:txBody>
      </p:sp>
      <p:sp>
        <p:nvSpPr>
          <p:cNvPr id="3" name="Content Placeholder 2">
            <a:extLst>
              <a:ext uri="{FF2B5EF4-FFF2-40B4-BE49-F238E27FC236}">
                <a16:creationId xmlns:a16="http://schemas.microsoft.com/office/drawing/2014/main" id="{F8204B6A-0F76-4050-836D-C30DF0ACD8F3}"/>
              </a:ext>
            </a:extLst>
          </p:cNvPr>
          <p:cNvSpPr>
            <a:spLocks noGrp="1"/>
          </p:cNvSpPr>
          <p:nvPr>
            <p:ph idx="1"/>
          </p:nvPr>
        </p:nvSpPr>
        <p:spPr>
          <a:xfrm>
            <a:off x="170345" y="745727"/>
            <a:ext cx="6919568" cy="6728496"/>
          </a:xfrm>
        </p:spPr>
        <p:txBody>
          <a:bodyPr>
            <a:noAutofit/>
          </a:bodyPr>
          <a:lstStyle/>
          <a:p>
            <a:r>
              <a:rPr lang="en-GB" sz="1100" dirty="0"/>
              <a:t>Ashcroft, Bill, Gareth Griffiths and Helen Tiffin, </a:t>
            </a:r>
            <a:r>
              <a:rPr lang="en-GB" sz="1100" i="1" dirty="0"/>
              <a:t>The Post-Colonial studies reader </a:t>
            </a:r>
            <a:r>
              <a:rPr lang="en-GB" sz="1100" dirty="0"/>
              <a:t>(England, Taylor &amp; Francis, 2006)</a:t>
            </a:r>
          </a:p>
          <a:p>
            <a:r>
              <a:rPr lang="en-GB" sz="1100" dirty="0"/>
              <a:t>Biography.com, “Patrice Lumumba”, </a:t>
            </a:r>
            <a:r>
              <a:rPr lang="en-GB" sz="1100" i="1" dirty="0"/>
              <a:t>biography.com, </a:t>
            </a:r>
            <a:r>
              <a:rPr lang="en-GB" sz="1100" dirty="0"/>
              <a:t>30 October 2015 </a:t>
            </a:r>
            <a:r>
              <a:rPr lang="en-GB" sz="1100" i="1" dirty="0"/>
              <a:t> </a:t>
            </a:r>
            <a:r>
              <a:rPr lang="en-GB" sz="1100" dirty="0"/>
              <a:t>https://www.biography.com/people/patrice-lumumba-38745 [accessed 25 January 2018]</a:t>
            </a:r>
          </a:p>
          <a:p>
            <a:r>
              <a:rPr lang="en-GB" sz="1100" dirty="0"/>
              <a:t>D’Souza, Dinesh, ‘Two Cheers For Colonialism’, </a:t>
            </a:r>
            <a:r>
              <a:rPr lang="en-GB" sz="1100" i="1" dirty="0"/>
              <a:t>Chronicle of Higher Education</a:t>
            </a:r>
            <a:r>
              <a:rPr lang="en-GB" sz="1100" dirty="0"/>
              <a:t>, Vol. 48, No. 10, (10 May 2002).</a:t>
            </a:r>
          </a:p>
          <a:p>
            <a:r>
              <a:rPr lang="en-GB" sz="1100" dirty="0"/>
              <a:t>D’Souza, Dinesh, “My Bio”, </a:t>
            </a:r>
            <a:r>
              <a:rPr lang="en-GB" sz="1100" i="1" dirty="0"/>
              <a:t>DineshDSouza.com</a:t>
            </a:r>
            <a:r>
              <a:rPr lang="en-GB" sz="1100" dirty="0"/>
              <a:t>, https://www.dineshdsouza.com/ [accessed 25 January 2018]</a:t>
            </a:r>
          </a:p>
          <a:p>
            <a:r>
              <a:rPr lang="en-GB" sz="1100" dirty="0"/>
              <a:t>Deutschmann, David, </a:t>
            </a:r>
            <a:r>
              <a:rPr lang="en-GB" sz="1100" i="1" dirty="0"/>
              <a:t>Che Guevara reader: Writings on Politics and Revolution</a:t>
            </a:r>
            <a:r>
              <a:rPr lang="en-GB" sz="1100" dirty="0"/>
              <a:t> (England, Ocean Press, 2003)</a:t>
            </a:r>
          </a:p>
          <a:p>
            <a:r>
              <a:rPr lang="en-GB" sz="1100" dirty="0"/>
              <a:t>Flaherty, Collen, “A Dangerous Withdrawal”, </a:t>
            </a:r>
            <a:r>
              <a:rPr lang="en-GB" sz="1100" i="1" dirty="0"/>
              <a:t>insidehighered.com,</a:t>
            </a:r>
            <a:r>
              <a:rPr lang="en-GB" sz="1100" dirty="0"/>
              <a:t> 9 October 2017, https://www.insidehighered.com/news/2017/10/09/pro-colonialism-article-has-been-withdrawn-over-threats-journal-editor</a:t>
            </a:r>
          </a:p>
          <a:p>
            <a:r>
              <a:rPr lang="en-GB" sz="1100" dirty="0"/>
              <a:t>Gilley, Bruce, “Bruce Gilley Faculty &amp; Staff Page”, </a:t>
            </a:r>
            <a:r>
              <a:rPr lang="en-GB" sz="1100" i="1" dirty="0"/>
              <a:t>Portland State University, </a:t>
            </a:r>
            <a:r>
              <a:rPr lang="en-GB" sz="1100" dirty="0"/>
              <a:t>https://www.pdx.edu/hatfieldschool/bruce-gilley [accessed 20 January 2018]</a:t>
            </a:r>
          </a:p>
          <a:p>
            <a:r>
              <a:rPr lang="en-GB" sz="1100" dirty="0"/>
              <a:t>Gilley, Bruce, “Chinua Achebe: On the positive legacies of colonialism”,</a:t>
            </a:r>
            <a:r>
              <a:rPr lang="en-GB" sz="1100" i="1" dirty="0"/>
              <a:t> African Affairs, </a:t>
            </a:r>
            <a:r>
              <a:rPr lang="en-GB" sz="1100" dirty="0"/>
              <a:t>Vol. 115, No. 461, (2016), pp. 646-663.</a:t>
            </a:r>
          </a:p>
          <a:p>
            <a:r>
              <a:rPr lang="en-GB" sz="1100" dirty="0"/>
              <a:t>Gilley, Bruce, “The Case For Colonialism”, Third World Quarterly, (September 2017}, pp. 1-17.</a:t>
            </a:r>
          </a:p>
          <a:p>
            <a:r>
              <a:rPr lang="en-GB" sz="1100" dirty="0"/>
              <a:t>History.info, “1960: How was the Most Famous Che Guevara Photo Created?”, </a:t>
            </a:r>
            <a:r>
              <a:rPr lang="en-GB" sz="1100" i="1" dirty="0"/>
              <a:t>history.info,</a:t>
            </a:r>
            <a:r>
              <a:rPr lang="en-GB" sz="1100" dirty="0"/>
              <a:t> http://history.info/on-this-day/1960-famous-che-guevara-photo-created/ [accessed 25 January 2018]</a:t>
            </a:r>
          </a:p>
          <a:p>
            <a:r>
              <a:rPr lang="en-GB" sz="1100" dirty="0"/>
              <a:t>Kerr, Chloe, “World Bank chief economist QUITS after just 15 months in the job”, </a:t>
            </a:r>
            <a:r>
              <a:rPr lang="en-GB" sz="1100" i="1" dirty="0"/>
              <a:t>express.co.uk,</a:t>
            </a:r>
            <a:r>
              <a:rPr lang="en-GB" sz="1100" dirty="0"/>
              <a:t> 24 January 2018 https://www.express.co.uk/news/uk/909491/world-bank-chief-economist-paul-romer-quit-15-months [accessed 24 January 2018]</a:t>
            </a:r>
          </a:p>
          <a:p>
            <a:r>
              <a:rPr lang="en-GB" sz="1100" dirty="0"/>
              <a:t>Lumumba, Patrice, Concluding Speech At The All-African Conference In Leopoldville, Leopoldville (Capital of Belgium Colony of Congo), 31 August 1960 https://www.Marxists.org/subject/Africa/Lumumba/1960/08/31.htm [date accessed 21 January 2018]</a:t>
            </a:r>
          </a:p>
        </p:txBody>
      </p:sp>
    </p:spTree>
    <p:extLst>
      <p:ext uri="{BB962C8B-B14F-4D97-AF65-F5344CB8AC3E}">
        <p14:creationId xmlns:p14="http://schemas.microsoft.com/office/powerpoint/2010/main" val="4215506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F84EF-C63E-4494-8DDD-C8376382EAAB}"/>
              </a:ext>
            </a:extLst>
          </p:cNvPr>
          <p:cNvSpPr>
            <a:spLocks noGrp="1"/>
          </p:cNvSpPr>
          <p:nvPr>
            <p:ph type="title"/>
          </p:nvPr>
        </p:nvSpPr>
        <p:spPr>
          <a:xfrm>
            <a:off x="222250" y="43359"/>
            <a:ext cx="6737350" cy="543344"/>
          </a:xfrm>
        </p:spPr>
        <p:txBody>
          <a:bodyPr>
            <a:normAutofit/>
          </a:bodyPr>
          <a:lstStyle/>
          <a:p>
            <a:r>
              <a:rPr lang="en-GB" sz="3000" dirty="0"/>
              <a:t>Bibliography</a:t>
            </a:r>
          </a:p>
        </p:txBody>
      </p:sp>
      <p:sp>
        <p:nvSpPr>
          <p:cNvPr id="3" name="Content Placeholder 2">
            <a:extLst>
              <a:ext uri="{FF2B5EF4-FFF2-40B4-BE49-F238E27FC236}">
                <a16:creationId xmlns:a16="http://schemas.microsoft.com/office/drawing/2014/main" id="{F8204B6A-0F76-4050-836D-C30DF0ACD8F3}"/>
              </a:ext>
            </a:extLst>
          </p:cNvPr>
          <p:cNvSpPr>
            <a:spLocks noGrp="1"/>
          </p:cNvSpPr>
          <p:nvPr>
            <p:ph idx="1"/>
          </p:nvPr>
        </p:nvSpPr>
        <p:spPr>
          <a:xfrm>
            <a:off x="170345" y="546947"/>
            <a:ext cx="6841159" cy="6304429"/>
          </a:xfrm>
        </p:spPr>
        <p:txBody>
          <a:bodyPr>
            <a:noAutofit/>
          </a:bodyPr>
          <a:lstStyle/>
          <a:p>
            <a:r>
              <a:rPr lang="en-GB" sz="1100" dirty="0"/>
              <a:t>Lusher, Adam, “Professor’s ‘bring back colonialism’ call sparks fury and academic freedom debate”, </a:t>
            </a:r>
            <a:r>
              <a:rPr lang="en-GB" sz="1100" i="1" dirty="0"/>
              <a:t>independent.co.uk,</a:t>
            </a:r>
            <a:r>
              <a:rPr lang="en-GB" sz="1100" dirty="0"/>
              <a:t> 12 October 2017 http://www.independent.co.uk/news/world/americas/colonialism-academic-article-bruce-gilley-threats-violence-published-withdrawn-third-world-quarterly-a7996371.html [accessed 23 January 2018]</a:t>
            </a:r>
          </a:p>
          <a:p>
            <a:r>
              <a:rPr lang="en-GB" sz="1100" dirty="0"/>
              <a:t>Mallaby, Sebastian, “The Politically Incorrect Guide to Ending Poverty”, </a:t>
            </a:r>
            <a:r>
              <a:rPr lang="en-GB" sz="1100" i="1" dirty="0"/>
              <a:t>theatlantic.com,</a:t>
            </a:r>
            <a:r>
              <a:rPr lang="en-GB" sz="1100" dirty="0"/>
              <a:t> July 2010, https://www.theatlantic.com/magazine/archive/2010/07/the-politically-incorrect-guide-to-ending-poverty/308134/ [accessed 22 January 2018]</a:t>
            </a:r>
          </a:p>
          <a:p>
            <a:r>
              <a:rPr lang="en-GB" sz="1100" dirty="0"/>
              <a:t>Manji, Firoze, “Amilcar Cabral’s revolutionary anti-colonialist ideas”, </a:t>
            </a:r>
            <a:r>
              <a:rPr lang="en-GB" sz="1100" i="1" dirty="0"/>
              <a:t>roarmag.org,</a:t>
            </a:r>
            <a:r>
              <a:rPr lang="en-GB" sz="1100" dirty="0"/>
              <a:t> 5 February 2017 https://roarmag.org/essays/amilcar-cabral-revolutionary-anticolonialism/ [accessed 26 January 2018]</a:t>
            </a:r>
          </a:p>
          <a:p>
            <a:r>
              <a:rPr lang="en-GB" sz="1100" dirty="0"/>
              <a:t>Martinez, Carlos, “The Revolutionary Legacy of Amical Cabral”, </a:t>
            </a:r>
            <a:r>
              <a:rPr lang="en-GB" sz="1100" i="1" dirty="0"/>
              <a:t>invent-the-future.org,</a:t>
            </a:r>
            <a:r>
              <a:rPr lang="en-GB" sz="1100" dirty="0"/>
              <a:t> 13 September 2014 http://www.invent-the-future.org/2014/09/amilcar-cabral/ [accessed 25 January 2018]</a:t>
            </a:r>
          </a:p>
          <a:p>
            <a:r>
              <a:rPr lang="en-GB" sz="1100" dirty="0"/>
              <a:t>McGee, Timothy, “Pope Francis’ “Inclusive” European Humanism – Frantz Fanon Might Have Something To Say About That”, </a:t>
            </a:r>
            <a:r>
              <a:rPr lang="en-GB" sz="1100" i="1" dirty="0"/>
              <a:t>PoliticalTheology.com,</a:t>
            </a:r>
            <a:r>
              <a:rPr lang="en-GB" sz="1100" dirty="0"/>
              <a:t> 24 May 2016 http://www.politicaltheology.com/blog/pope-francis-inclusive-european-humanism-frantz-fanon-might-have-something-to-say-about-that/ [accessed 20 January 2018]</a:t>
            </a:r>
          </a:p>
          <a:p>
            <a:r>
              <a:rPr lang="en-GB" sz="1100" dirty="0"/>
              <a:t>Rabaka, Reiland, </a:t>
            </a:r>
            <a:r>
              <a:rPr lang="en-GB" sz="1100" i="1" dirty="0"/>
              <a:t>Africana Critical Theory: Reconstructing The Black Radical Tradition, From W.E.B. Dubois and C.L.R. James To Frantz Fanon and Amilcar Cabral </a:t>
            </a:r>
            <a:r>
              <a:rPr lang="en-GB" sz="1100" dirty="0"/>
              <a:t>(Plymouth, Lexington Books, 2010)</a:t>
            </a:r>
          </a:p>
          <a:p>
            <a:r>
              <a:rPr lang="en-GB" sz="1100" dirty="0"/>
              <a:t>Robinson, Nathan J, “A quick reminder of why colonialism was bad”, </a:t>
            </a:r>
            <a:r>
              <a:rPr lang="en-GB" sz="1100" i="1" dirty="0"/>
              <a:t>currentaffairs.org,</a:t>
            </a:r>
            <a:r>
              <a:rPr lang="en-GB" sz="1100" dirty="0"/>
              <a:t> 14 September 2017 https://www.currentaffairs.org/2017/09/a-quick-reminder-of-why-colonialism-was-bad [accessed 23 January 2018]</a:t>
            </a:r>
          </a:p>
          <a:p>
            <a:r>
              <a:rPr lang="en-GB" sz="1100" dirty="0"/>
              <a:t>Romer, Paul, “Why the world needs charter cities”, </a:t>
            </a:r>
            <a:r>
              <a:rPr lang="en-GB" sz="1100" i="1" dirty="0"/>
              <a:t>ted.com</a:t>
            </a:r>
            <a:r>
              <a:rPr lang="en-GB" sz="1100" dirty="0"/>
              <a:t>, July 2009, https://www.ted.com/talks/paul_romer#t-924964 [accessed 24 January 2018]</a:t>
            </a:r>
          </a:p>
          <a:p>
            <a:r>
              <a:rPr lang="en-GB" sz="1100" dirty="0"/>
              <a:t>Stanley, Tim, ‘Belgium’s Heart of Darkness’, </a:t>
            </a:r>
            <a:r>
              <a:rPr lang="en-GB" sz="1100" i="1" dirty="0"/>
              <a:t>History Today</a:t>
            </a:r>
            <a:r>
              <a:rPr lang="en-GB" sz="1100" dirty="0"/>
              <a:t>, Vol. 62, No. 10, (2012) http://www.historytoday.com/tim-stanley/belgiums-heart-darkness [accessed 24 January 2018]</a:t>
            </a:r>
          </a:p>
          <a:p>
            <a:r>
              <a:rPr lang="en-GB" sz="1100" dirty="0"/>
              <a:t>Tatum, Dillon, “Decolonizing IR: A Response to Gilley”, </a:t>
            </a:r>
            <a:r>
              <a:rPr lang="en-GB" sz="1100" i="1" dirty="0"/>
              <a:t>duckofminerva.com,</a:t>
            </a:r>
            <a:r>
              <a:rPr lang="en-GB" sz="1100" dirty="0"/>
              <a:t> 18 September 2017 http://duckofminerva.com/2017/09/decolonizing-ir-a-response-to-gilley.html [accessed 22 January 2018]</a:t>
            </a:r>
          </a:p>
          <a:p>
            <a:r>
              <a:rPr lang="en-GB" sz="1100" dirty="0"/>
              <a:t>Writer, Staff, “Chinua Achebe: An interview with the Paris Review”, </a:t>
            </a:r>
            <a:r>
              <a:rPr lang="en-GB" sz="1100" i="1" dirty="0"/>
              <a:t>AfricanBusinessCentral.com,</a:t>
            </a:r>
            <a:r>
              <a:rPr lang="en-GB" sz="1100" dirty="0"/>
              <a:t> 10 March 2015 http://www.africanbusinesscentral.com/2015/03/10/chinua-achebe-an-interview-with-the-paris-review/ [accessed 23 January 2018]</a:t>
            </a:r>
            <a:endParaRPr lang="en-GB" sz="1200" dirty="0"/>
          </a:p>
        </p:txBody>
      </p:sp>
    </p:spTree>
    <p:extLst>
      <p:ext uri="{BB962C8B-B14F-4D97-AF65-F5344CB8AC3E}">
        <p14:creationId xmlns:p14="http://schemas.microsoft.com/office/powerpoint/2010/main" val="480141372"/>
      </p:ext>
    </p:extLst>
  </p:cSld>
  <p:clrMapOvr>
    <a:masterClrMapping/>
  </p:clrMapOvr>
</p:sld>
</file>

<file path=ppt/theme/theme1.xml><?xml version="1.0" encoding="utf-8"?>
<a:theme xmlns:a="http://schemas.openxmlformats.org/drawingml/2006/main" name="Office tema">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rebuchet MS">
      <a:majorFont>
        <a:latin typeface="Trebuchet MS" panose="020B0603020202020204"/>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zentacija1" id="{D4D880D6-7451-4D65-9B84-DE71E52ED0E8}" vid="{2B51C142-A047-47E3-8D0A-FBD1B02EE17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History-PowerPoint-Template</Template>
  <TotalTime>1811</TotalTime>
  <Words>1476</Words>
  <Application>Microsoft Office PowerPoint</Application>
  <PresentationFormat>On-screen Show (4:3)</PresentationFormat>
  <Paragraphs>98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Trebuchet MS</vt:lpstr>
      <vt:lpstr>Office tema</vt:lpstr>
      <vt:lpstr>“the case for western colonialism is about rethinking the past as well as improving the future…the notion that colonialism is always and everywhere a bad thing needs to be re-thought”  – Bruce Gilley</vt:lpstr>
      <vt:lpstr>Presentation Outline</vt:lpstr>
      <vt:lpstr>Bruce Gilley</vt:lpstr>
      <vt:lpstr>“The Case For Colonialism”</vt:lpstr>
      <vt:lpstr>Issues in the work of  “The Case For Colonialism”</vt:lpstr>
      <vt:lpstr>Interpretation of the Quote</vt:lpstr>
      <vt:lpstr>Arguments for Colonialism</vt:lpstr>
      <vt:lpstr>Arguments for Colonialism</vt:lpstr>
      <vt:lpstr>Arguments Opposed to Colonialism</vt:lpstr>
      <vt:lpstr>Arguments Opposed to Colonialism</vt:lpstr>
      <vt:lpstr>Conclusion</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Declan Lennon</dc:creator>
  <cp:lastModifiedBy>Declan Lennon</cp:lastModifiedBy>
  <cp:revision>165</cp:revision>
  <cp:lastPrinted>2018-01-26T22:54:07Z</cp:lastPrinted>
  <dcterms:created xsi:type="dcterms:W3CDTF">2018-01-25T15:30:10Z</dcterms:created>
  <dcterms:modified xsi:type="dcterms:W3CDTF">2018-01-29T10:35:42Z</dcterms:modified>
</cp:coreProperties>
</file>